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5" r:id="rId2"/>
    <p:sldId id="257" r:id="rId3"/>
    <p:sldId id="258" r:id="rId4"/>
    <p:sldId id="259" r:id="rId5"/>
    <p:sldId id="260" r:id="rId6"/>
    <p:sldId id="261" r:id="rId7"/>
    <p:sldId id="262" r:id="rId8"/>
    <p:sldId id="263" r:id="rId9"/>
    <p:sldId id="264" r:id="rId10"/>
    <p:sldId id="265" r:id="rId11"/>
    <p:sldId id="266" r:id="rId12"/>
    <p:sldId id="267" r:id="rId13"/>
    <p:sldId id="268" r:id="rId14"/>
    <p:sldId id="282" r:id="rId15"/>
    <p:sldId id="270" r:id="rId16"/>
    <p:sldId id="283" r:id="rId17"/>
    <p:sldId id="272" r:id="rId18"/>
    <p:sldId id="284" r:id="rId19"/>
    <p:sldId id="274" r:id="rId20"/>
    <p:sldId id="275" r:id="rId21"/>
    <p:sldId id="276" r:id="rId22"/>
    <p:sldId id="277" r:id="rId23"/>
    <p:sldId id="278" r:id="rId24"/>
    <p:sldId id="280" r:id="rId25"/>
    <p:sldId id="28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04"/>
  </p:normalViewPr>
  <p:slideViewPr>
    <p:cSldViewPr snapToGrid="0" snapToObjects="1">
      <p:cViewPr varScale="1">
        <p:scale>
          <a:sx n="75" d="100"/>
          <a:sy n="75" d="100"/>
        </p:scale>
        <p:origin x="160" y="3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356474-580A-9041-9F3D-A187E9F3CF53}"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8BE3D-CE53-8446-A3AF-872967F2D73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56474-580A-9041-9F3D-A187E9F3CF53}"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8BE3D-CE53-8446-A3AF-872967F2D73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56474-580A-9041-9F3D-A187E9F3CF53}"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8BE3D-CE53-8446-A3AF-872967F2D73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56474-580A-9041-9F3D-A187E9F3CF53}"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8BE3D-CE53-8446-A3AF-872967F2D73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356474-580A-9041-9F3D-A187E9F3CF53}"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8BE3D-CE53-8446-A3AF-872967F2D73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356474-580A-9041-9F3D-A187E9F3CF53}" type="datetimeFigureOut">
              <a:rPr lang="en-US" smtClean="0"/>
              <a:t>11/22/17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8BE3D-CE53-8446-A3AF-872967F2D73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356474-580A-9041-9F3D-A187E9F3CF53}" type="datetimeFigureOut">
              <a:rPr lang="en-US" smtClean="0"/>
              <a:t>11/22/17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88BE3D-CE53-8446-A3AF-872967F2D73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356474-580A-9041-9F3D-A187E9F3CF53}" type="datetimeFigureOut">
              <a:rPr lang="en-US" smtClean="0"/>
              <a:t>11/22/17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88BE3D-CE53-8446-A3AF-872967F2D73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56474-580A-9041-9F3D-A187E9F3CF53}" type="datetimeFigureOut">
              <a:rPr lang="en-US" smtClean="0"/>
              <a:t>11/22/17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88BE3D-CE53-8446-A3AF-872967F2D73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356474-580A-9041-9F3D-A187E9F3CF53}" type="datetimeFigureOut">
              <a:rPr lang="en-US" smtClean="0"/>
              <a:t>11/22/17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8BE3D-CE53-8446-A3AF-872967F2D73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356474-580A-9041-9F3D-A187E9F3CF53}" type="datetimeFigureOut">
              <a:rPr lang="en-US" smtClean="0"/>
              <a:t>11/22/17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8BE3D-CE53-8446-A3AF-872967F2D73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56474-580A-9041-9F3D-A187E9F3CF53}" type="datetimeFigureOut">
              <a:rPr lang="en-US" smtClean="0"/>
              <a:t>11/22/17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8BE3D-CE53-8446-A3AF-872967F2D73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a:ln w="22225">
            <a:solidFill>
              <a:schemeClr val="accent1"/>
            </a:solidFill>
          </a:ln>
        </p:spPr>
        <p:txBody>
          <a:bodyPr/>
          <a:lstStyle/>
          <a:p>
            <a:r>
              <a:rPr lang="en-US" b="1" dirty="0" smtClean="0"/>
              <a:t>Today:  Brief Tour of 3 Case studies</a:t>
            </a:r>
            <a:endParaRPr lang="en-US" b="1" dirty="0"/>
          </a:p>
        </p:txBody>
      </p:sp>
      <p:sp>
        <p:nvSpPr>
          <p:cNvPr id="3" name="Content Placeholder 2"/>
          <p:cNvSpPr>
            <a:spLocks noGrp="1"/>
          </p:cNvSpPr>
          <p:nvPr>
            <p:ph idx="1"/>
          </p:nvPr>
        </p:nvSpPr>
        <p:spPr>
          <a:xfrm>
            <a:off x="352269" y="1573967"/>
            <a:ext cx="8229600" cy="2948248"/>
          </a:xfrm>
        </p:spPr>
        <p:txBody>
          <a:bodyPr>
            <a:noAutofit/>
          </a:bodyPr>
          <a:lstStyle/>
          <a:p>
            <a:r>
              <a:rPr lang="en-US" sz="4000" dirty="0" smtClean="0"/>
              <a:t>As </a:t>
            </a:r>
            <a:r>
              <a:rPr lang="en-US" sz="4000" b="1" dirty="0" smtClean="0">
                <a:solidFill>
                  <a:srgbClr val="C00000"/>
                </a:solidFill>
              </a:rPr>
              <a:t>“Probability Engineers,” </a:t>
            </a:r>
            <a:r>
              <a:rPr lang="en-US" sz="4000" dirty="0" smtClean="0"/>
              <a:t>key point is that the type of analytical methods we cover in this subject can be beneficially applied to a very wide range of problem domains.</a:t>
            </a:r>
            <a:endParaRPr lang="en-US" sz="4000" dirty="0"/>
          </a:p>
        </p:txBody>
      </p:sp>
      <p:sp>
        <p:nvSpPr>
          <p:cNvPr id="4" name="TextBox 3"/>
          <p:cNvSpPr txBox="1"/>
          <p:nvPr/>
        </p:nvSpPr>
        <p:spPr>
          <a:xfrm>
            <a:off x="2468601" y="4800601"/>
            <a:ext cx="4531806" cy="1569660"/>
          </a:xfrm>
          <a:prstGeom prst="rect">
            <a:avLst/>
          </a:prstGeom>
          <a:solidFill>
            <a:srgbClr val="FFFF00"/>
          </a:solidFill>
          <a:ln w="25400">
            <a:solidFill>
              <a:schemeClr val="accent1"/>
            </a:solidFill>
          </a:ln>
        </p:spPr>
        <p:txBody>
          <a:bodyPr wrap="square" rtlCol="0">
            <a:spAutoFit/>
          </a:bodyPr>
          <a:lstStyle/>
          <a:p>
            <a:pPr algn="ctr"/>
            <a:r>
              <a:rPr lang="en-US" sz="3200" dirty="0"/>
              <a:t>Richard Larson</a:t>
            </a:r>
            <a:br>
              <a:rPr lang="en-US" sz="3200" dirty="0"/>
            </a:br>
            <a:r>
              <a:rPr lang="en-US" altLang="en-US" sz="3200" b="1" dirty="0">
                <a:ea typeface="ＭＳ Ｐゴシック" charset="-128"/>
              </a:rPr>
              <a:t> 1.203J, 15.073J, IDS.700 </a:t>
            </a:r>
            <a:r>
              <a:rPr lang="en-US" sz="3200" dirty="0"/>
              <a:t/>
            </a:r>
            <a:br>
              <a:rPr lang="en-US" sz="3200" dirty="0"/>
            </a:br>
            <a:r>
              <a:rPr lang="en-US" sz="3200" dirty="0"/>
              <a:t>November 22, 2017</a:t>
            </a:r>
          </a:p>
        </p:txBody>
      </p:sp>
    </p:spTree>
    <p:extLst>
      <p:ext uri="{BB962C8B-B14F-4D97-AF65-F5344CB8AC3E}">
        <p14:creationId xmlns:p14="http://schemas.microsoft.com/office/powerpoint/2010/main" val="1728816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609600"/>
            <a:ext cx="7772400" cy="249238"/>
          </a:xfrm>
          <a:effectLst>
            <a:outerShdw blurRad="63500" dist="107763" dir="2700000" algn="ctr" rotWithShape="0">
              <a:schemeClr val="bg2"/>
            </a:outerShdw>
          </a:effectLst>
        </p:spPr>
        <p:txBody>
          <a:bodyPr>
            <a:normAutofit fontScale="90000"/>
          </a:bodyPr>
          <a:lstStyle/>
          <a:p>
            <a:pPr>
              <a:defRPr/>
            </a:pPr>
            <a:r>
              <a:rPr lang="en-US" b="1"/>
              <a:t>BOSS:  Staging Area</a:t>
            </a:r>
          </a:p>
        </p:txBody>
      </p:sp>
      <p:sp>
        <p:nvSpPr>
          <p:cNvPr id="23555" name="Rectangle 3" descr="Narrow horizontal"/>
          <p:cNvSpPr>
            <a:spLocks noChangeArrowheads="1"/>
          </p:cNvSpPr>
          <p:nvPr/>
        </p:nvSpPr>
        <p:spPr bwMode="auto">
          <a:xfrm>
            <a:off x="2189163" y="2690813"/>
            <a:ext cx="1800225" cy="681037"/>
          </a:xfrm>
          <a:prstGeom prst="rect">
            <a:avLst/>
          </a:prstGeom>
          <a:pattFill prst="narHorz">
            <a:fgClr>
              <a:srgbClr val="3E1403"/>
            </a:fgClr>
            <a:bgClr>
              <a:srgbClr val="FFFFFF"/>
            </a:bgClr>
          </a:pattFill>
          <a:ln w="12700">
            <a:solidFill>
              <a:schemeClr val="tx1"/>
            </a:solidFill>
            <a:miter lim="800000"/>
            <a:headEnd/>
            <a:tailEnd/>
          </a:ln>
        </p:spPr>
        <p:txBody>
          <a:bodyPr wrap="none" lIns="90487" tIns="44450" rIns="90487" bIns="44450" anchor="ctr">
            <a:prstTxWarp prst="textNoShape">
              <a:avLst/>
            </a:prstTxWarp>
          </a:bodyPr>
          <a:lstStyle/>
          <a:p>
            <a:r>
              <a:rPr lang="en-US">
                <a:solidFill>
                  <a:schemeClr val="tx2"/>
                </a:solidFill>
              </a:rPr>
              <a:t>LIGHT BARGE</a:t>
            </a:r>
          </a:p>
        </p:txBody>
      </p:sp>
      <p:sp>
        <p:nvSpPr>
          <p:cNvPr id="23556" name="Rectangle 4" descr="Narrow horizontal"/>
          <p:cNvSpPr>
            <a:spLocks noChangeArrowheads="1"/>
          </p:cNvSpPr>
          <p:nvPr/>
        </p:nvSpPr>
        <p:spPr bwMode="auto">
          <a:xfrm>
            <a:off x="4865688" y="2690813"/>
            <a:ext cx="1800225" cy="681037"/>
          </a:xfrm>
          <a:prstGeom prst="rect">
            <a:avLst/>
          </a:prstGeom>
          <a:pattFill prst="narHorz">
            <a:fgClr>
              <a:srgbClr val="3E1403"/>
            </a:fgClr>
            <a:bgClr>
              <a:srgbClr val="FFFFFF"/>
            </a:bgClr>
          </a:pattFill>
          <a:ln w="12700">
            <a:solidFill>
              <a:schemeClr val="tx1"/>
            </a:solidFill>
            <a:miter lim="800000"/>
            <a:headEnd/>
            <a:tailEnd/>
          </a:ln>
        </p:spPr>
        <p:txBody>
          <a:bodyPr wrap="none" lIns="90487" tIns="44450" rIns="90487" bIns="44450" anchor="ctr">
            <a:prstTxWarp prst="textNoShape">
              <a:avLst/>
            </a:prstTxWarp>
          </a:bodyPr>
          <a:lstStyle/>
          <a:p>
            <a:r>
              <a:rPr lang="en-US">
                <a:solidFill>
                  <a:schemeClr val="tx2"/>
                </a:solidFill>
              </a:rPr>
              <a:t>LIGHT BARGE</a:t>
            </a:r>
          </a:p>
        </p:txBody>
      </p:sp>
      <p:sp>
        <p:nvSpPr>
          <p:cNvPr id="23557" name="Rectangle 5" descr="Narrow horizontal"/>
          <p:cNvSpPr>
            <a:spLocks noChangeArrowheads="1"/>
          </p:cNvSpPr>
          <p:nvPr/>
        </p:nvSpPr>
        <p:spPr bwMode="auto">
          <a:xfrm>
            <a:off x="2138363" y="4926013"/>
            <a:ext cx="1800225" cy="681037"/>
          </a:xfrm>
          <a:prstGeom prst="rect">
            <a:avLst/>
          </a:prstGeom>
          <a:pattFill prst="narHorz">
            <a:fgClr>
              <a:srgbClr val="3E1403"/>
            </a:fgClr>
            <a:bgClr>
              <a:srgbClr val="FFFFFF"/>
            </a:bgClr>
          </a:pattFill>
          <a:ln w="12700">
            <a:solidFill>
              <a:schemeClr val="tx1"/>
            </a:solidFill>
            <a:miter lim="800000"/>
            <a:headEnd/>
            <a:tailEnd/>
          </a:ln>
        </p:spPr>
        <p:txBody>
          <a:bodyPr wrap="none" lIns="90487" tIns="44450" rIns="90487" bIns="44450" anchor="ctr">
            <a:prstTxWarp prst="textNoShape">
              <a:avLst/>
            </a:prstTxWarp>
          </a:bodyPr>
          <a:lstStyle/>
          <a:p>
            <a:r>
              <a:rPr lang="en-US">
                <a:solidFill>
                  <a:schemeClr val="tx2"/>
                </a:solidFill>
              </a:rPr>
              <a:t>HEAVY BARGE</a:t>
            </a:r>
          </a:p>
        </p:txBody>
      </p:sp>
      <p:sp>
        <p:nvSpPr>
          <p:cNvPr id="23558" name="Rectangle 6" descr="Narrow horizontal"/>
          <p:cNvSpPr>
            <a:spLocks noChangeArrowheads="1"/>
          </p:cNvSpPr>
          <p:nvPr/>
        </p:nvSpPr>
        <p:spPr bwMode="auto">
          <a:xfrm>
            <a:off x="4983163" y="4926013"/>
            <a:ext cx="1800225" cy="681037"/>
          </a:xfrm>
          <a:prstGeom prst="rect">
            <a:avLst/>
          </a:prstGeom>
          <a:pattFill prst="narHorz">
            <a:fgClr>
              <a:srgbClr val="3E1403"/>
            </a:fgClr>
            <a:bgClr>
              <a:srgbClr val="FFFFFF"/>
            </a:bgClr>
          </a:pattFill>
          <a:ln w="12700">
            <a:solidFill>
              <a:schemeClr val="tx1"/>
            </a:solidFill>
            <a:miter lim="800000"/>
            <a:headEnd/>
            <a:tailEnd/>
          </a:ln>
        </p:spPr>
        <p:txBody>
          <a:bodyPr wrap="none" lIns="90487" tIns="44450" rIns="90487" bIns="44450" anchor="ctr">
            <a:prstTxWarp prst="textNoShape">
              <a:avLst/>
            </a:prstTxWarp>
          </a:bodyPr>
          <a:lstStyle/>
          <a:p>
            <a:r>
              <a:rPr lang="en-US">
                <a:solidFill>
                  <a:schemeClr val="tx2"/>
                </a:solidFill>
              </a:rPr>
              <a:t>HEAVY BARGE</a:t>
            </a:r>
          </a:p>
        </p:txBody>
      </p:sp>
      <p:sp>
        <p:nvSpPr>
          <p:cNvPr id="23559" name="Rectangle 7" descr="Dark upward diagonal"/>
          <p:cNvSpPr>
            <a:spLocks noChangeArrowheads="1"/>
          </p:cNvSpPr>
          <p:nvPr/>
        </p:nvSpPr>
        <p:spPr bwMode="auto">
          <a:xfrm>
            <a:off x="782638" y="3722688"/>
            <a:ext cx="7578725" cy="1003300"/>
          </a:xfrm>
          <a:prstGeom prst="rect">
            <a:avLst/>
          </a:prstGeom>
          <a:pattFill prst="dkUpDiag">
            <a:fgClr>
              <a:srgbClr val="3F000B"/>
            </a:fgClr>
            <a:bgClr>
              <a:srgbClr val="FFFFFF"/>
            </a:bgClr>
          </a:pattFill>
          <a:ln w="12700">
            <a:solidFill>
              <a:schemeClr val="tx1"/>
            </a:solidFill>
            <a:miter lim="800000"/>
            <a:headEnd/>
            <a:tailEnd/>
          </a:ln>
        </p:spPr>
        <p:txBody>
          <a:bodyPr wrap="none" lIns="90487" tIns="44450" rIns="90487" bIns="44450" anchor="ctr">
            <a:prstTxWarp prst="textNoShape">
              <a:avLst/>
            </a:prstTxWarp>
          </a:bodyPr>
          <a:lstStyle/>
          <a:p>
            <a:r>
              <a:rPr lang="en-US" sz="4800"/>
              <a:t>PIER</a:t>
            </a:r>
          </a:p>
        </p:txBody>
      </p:sp>
      <p:grpSp>
        <p:nvGrpSpPr>
          <p:cNvPr id="2" name="Group 11"/>
          <p:cNvGrpSpPr>
            <a:grpSpLocks/>
          </p:cNvGrpSpPr>
          <p:nvPr/>
        </p:nvGrpSpPr>
        <p:grpSpPr bwMode="auto">
          <a:xfrm>
            <a:off x="1200150" y="2446338"/>
            <a:ext cx="985838" cy="614362"/>
            <a:chOff x="756" y="1541"/>
            <a:chExt cx="621" cy="387"/>
          </a:xfrm>
        </p:grpSpPr>
        <p:sp>
          <p:nvSpPr>
            <p:cNvPr id="23576" name="Arc 8"/>
            <p:cNvSpPr>
              <a:spLocks/>
            </p:cNvSpPr>
            <p:nvPr/>
          </p:nvSpPr>
          <p:spPr bwMode="auto">
            <a:xfrm>
              <a:off x="756" y="1541"/>
              <a:ext cx="621" cy="38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23577" name="Line 9"/>
            <p:cNvSpPr>
              <a:spLocks noChangeShapeType="1"/>
            </p:cNvSpPr>
            <p:nvPr/>
          </p:nvSpPr>
          <p:spPr bwMode="auto">
            <a:xfrm flipH="1" flipV="1">
              <a:off x="981" y="1723"/>
              <a:ext cx="64" cy="138"/>
            </a:xfrm>
            <a:prstGeom prst="line">
              <a:avLst/>
            </a:prstGeom>
            <a:noFill/>
            <a:ln w="25400">
              <a:solidFill>
                <a:schemeClr val="hlink"/>
              </a:solidFill>
              <a:round/>
              <a:headEnd/>
              <a:tailEnd/>
            </a:ln>
          </p:spPr>
          <p:txBody>
            <a:bodyPr wrap="none" anchor="ctr">
              <a:prstTxWarp prst="textNoShape">
                <a:avLst/>
              </a:prstTxWarp>
            </a:bodyPr>
            <a:lstStyle/>
            <a:p>
              <a:endParaRPr lang="en-US"/>
            </a:p>
          </p:txBody>
        </p:sp>
        <p:sp>
          <p:nvSpPr>
            <p:cNvPr id="23578" name="Line 10"/>
            <p:cNvSpPr>
              <a:spLocks noChangeShapeType="1"/>
            </p:cNvSpPr>
            <p:nvPr/>
          </p:nvSpPr>
          <p:spPr bwMode="auto">
            <a:xfrm flipH="1">
              <a:off x="917" y="1880"/>
              <a:ext cx="139" cy="16"/>
            </a:xfrm>
            <a:prstGeom prst="line">
              <a:avLst/>
            </a:prstGeom>
            <a:noFill/>
            <a:ln w="25400">
              <a:solidFill>
                <a:schemeClr val="hlink"/>
              </a:solidFill>
              <a:round/>
              <a:headEnd/>
              <a:tailEnd/>
            </a:ln>
          </p:spPr>
          <p:txBody>
            <a:bodyPr wrap="none" anchor="ctr">
              <a:prstTxWarp prst="textNoShape">
                <a:avLst/>
              </a:prstTxWarp>
            </a:bodyPr>
            <a:lstStyle/>
            <a:p>
              <a:endParaRPr lang="en-US"/>
            </a:p>
          </p:txBody>
        </p:sp>
      </p:grpSp>
      <p:grpSp>
        <p:nvGrpSpPr>
          <p:cNvPr id="3" name="Group 15"/>
          <p:cNvGrpSpPr>
            <a:grpSpLocks/>
          </p:cNvGrpSpPr>
          <p:nvPr/>
        </p:nvGrpSpPr>
        <p:grpSpPr bwMode="auto">
          <a:xfrm>
            <a:off x="1154113" y="5308600"/>
            <a:ext cx="985837" cy="614363"/>
            <a:chOff x="727" y="3344"/>
            <a:chExt cx="621" cy="387"/>
          </a:xfrm>
        </p:grpSpPr>
        <p:sp>
          <p:nvSpPr>
            <p:cNvPr id="23573" name="Arc 12"/>
            <p:cNvSpPr>
              <a:spLocks/>
            </p:cNvSpPr>
            <p:nvPr/>
          </p:nvSpPr>
          <p:spPr bwMode="auto">
            <a:xfrm rot="10800000">
              <a:off x="727" y="3344"/>
              <a:ext cx="621" cy="387"/>
            </a:xfrm>
            <a:custGeom>
              <a:avLst/>
              <a:gdLst>
                <a:gd name="T0" fmla="*/ 0 w 21634"/>
                <a:gd name="T1" fmla="*/ 0 h 21600"/>
                <a:gd name="T2" fmla="*/ 0 w 21634"/>
                <a:gd name="T3" fmla="*/ 0 h 21600"/>
                <a:gd name="T4" fmla="*/ 0 w 21634"/>
                <a:gd name="T5" fmla="*/ 0 h 21600"/>
                <a:gd name="T6" fmla="*/ 0 60000 65536"/>
                <a:gd name="T7" fmla="*/ 0 60000 65536"/>
                <a:gd name="T8" fmla="*/ 0 60000 65536"/>
                <a:gd name="T9" fmla="*/ 0 w 21634"/>
                <a:gd name="T10" fmla="*/ 0 h 21600"/>
                <a:gd name="T11" fmla="*/ 21634 w 21634"/>
                <a:gd name="T12" fmla="*/ 21600 h 21600"/>
              </a:gdLst>
              <a:ahLst/>
              <a:cxnLst>
                <a:cxn ang="T6">
                  <a:pos x="T0" y="T1"/>
                </a:cxn>
                <a:cxn ang="T7">
                  <a:pos x="T2" y="T3"/>
                </a:cxn>
                <a:cxn ang="T8">
                  <a:pos x="T4" y="T5"/>
                </a:cxn>
              </a:cxnLst>
              <a:rect l="T9" t="T10" r="T11" b="T12"/>
              <a:pathLst>
                <a:path w="21634" h="21600" fill="none" extrusionOk="0">
                  <a:moveTo>
                    <a:pt x="21634" y="0"/>
                  </a:moveTo>
                  <a:cubicBezTo>
                    <a:pt x="21634" y="11929"/>
                    <a:pt x="11963" y="21600"/>
                    <a:pt x="34" y="21600"/>
                  </a:cubicBezTo>
                  <a:cubicBezTo>
                    <a:pt x="22" y="21599"/>
                    <a:pt x="11" y="21599"/>
                    <a:pt x="-1" y="21599"/>
                  </a:cubicBezTo>
                </a:path>
                <a:path w="21634" h="21600" stroke="0" extrusionOk="0">
                  <a:moveTo>
                    <a:pt x="21634" y="0"/>
                  </a:moveTo>
                  <a:cubicBezTo>
                    <a:pt x="21634" y="11929"/>
                    <a:pt x="11963" y="21600"/>
                    <a:pt x="34" y="21600"/>
                  </a:cubicBezTo>
                  <a:cubicBezTo>
                    <a:pt x="22" y="21599"/>
                    <a:pt x="11" y="21599"/>
                    <a:pt x="-1" y="21599"/>
                  </a:cubicBezTo>
                  <a:lnTo>
                    <a:pt x="34" y="0"/>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23574" name="Line 13"/>
            <p:cNvSpPr>
              <a:spLocks noChangeShapeType="1"/>
            </p:cNvSpPr>
            <p:nvPr/>
          </p:nvSpPr>
          <p:spPr bwMode="auto">
            <a:xfrm flipH="1">
              <a:off x="960" y="3426"/>
              <a:ext cx="64" cy="122"/>
            </a:xfrm>
            <a:prstGeom prst="line">
              <a:avLst/>
            </a:prstGeom>
            <a:noFill/>
            <a:ln w="25400">
              <a:solidFill>
                <a:schemeClr val="hlink"/>
              </a:solidFill>
              <a:round/>
              <a:headEnd/>
              <a:tailEnd/>
            </a:ln>
          </p:spPr>
          <p:txBody>
            <a:bodyPr wrap="none" anchor="ctr">
              <a:prstTxWarp prst="textNoShape">
                <a:avLst/>
              </a:prstTxWarp>
            </a:bodyPr>
            <a:lstStyle/>
            <a:p>
              <a:endParaRPr lang="en-US"/>
            </a:p>
          </p:txBody>
        </p:sp>
        <p:sp>
          <p:nvSpPr>
            <p:cNvPr id="23575" name="Line 14"/>
            <p:cNvSpPr>
              <a:spLocks noChangeShapeType="1"/>
            </p:cNvSpPr>
            <p:nvPr/>
          </p:nvSpPr>
          <p:spPr bwMode="auto">
            <a:xfrm flipH="1" flipV="1">
              <a:off x="896" y="3375"/>
              <a:ext cx="139" cy="32"/>
            </a:xfrm>
            <a:prstGeom prst="line">
              <a:avLst/>
            </a:prstGeom>
            <a:noFill/>
            <a:ln w="25400">
              <a:solidFill>
                <a:schemeClr val="hlink"/>
              </a:solidFill>
              <a:round/>
              <a:headEnd/>
              <a:tailEnd/>
            </a:ln>
          </p:spPr>
          <p:txBody>
            <a:bodyPr wrap="none" anchor="ctr">
              <a:prstTxWarp prst="textNoShape">
                <a:avLst/>
              </a:prstTxWarp>
            </a:bodyPr>
            <a:lstStyle/>
            <a:p>
              <a:endParaRPr lang="en-US"/>
            </a:p>
          </p:txBody>
        </p:sp>
      </p:grpSp>
      <p:sp>
        <p:nvSpPr>
          <p:cNvPr id="23562" name="Arc 16"/>
          <p:cNvSpPr>
            <a:spLocks/>
          </p:cNvSpPr>
          <p:nvPr/>
        </p:nvSpPr>
        <p:spPr bwMode="auto">
          <a:xfrm>
            <a:off x="6664325" y="2489200"/>
            <a:ext cx="987425" cy="614363"/>
          </a:xfrm>
          <a:custGeom>
            <a:avLst/>
            <a:gdLst>
              <a:gd name="T0" fmla="*/ 2147483647 w 21634"/>
              <a:gd name="T1" fmla="*/ 0 h 21600"/>
              <a:gd name="T2" fmla="*/ 0 w 21634"/>
              <a:gd name="T3" fmla="*/ 2147483647 h 21600"/>
              <a:gd name="T4" fmla="*/ 2147483647 w 21634"/>
              <a:gd name="T5" fmla="*/ 0 h 21600"/>
              <a:gd name="T6" fmla="*/ 0 60000 65536"/>
              <a:gd name="T7" fmla="*/ 0 60000 65536"/>
              <a:gd name="T8" fmla="*/ 0 60000 65536"/>
              <a:gd name="T9" fmla="*/ 0 w 21634"/>
              <a:gd name="T10" fmla="*/ 0 h 21600"/>
              <a:gd name="T11" fmla="*/ 21634 w 21634"/>
              <a:gd name="T12" fmla="*/ 21600 h 21600"/>
            </a:gdLst>
            <a:ahLst/>
            <a:cxnLst>
              <a:cxn ang="T6">
                <a:pos x="T0" y="T1"/>
              </a:cxn>
              <a:cxn ang="T7">
                <a:pos x="T2" y="T3"/>
              </a:cxn>
              <a:cxn ang="T8">
                <a:pos x="T4" y="T5"/>
              </a:cxn>
            </a:cxnLst>
            <a:rect l="T9" t="T10" r="T11" b="T12"/>
            <a:pathLst>
              <a:path w="21634" h="21600" fill="none" extrusionOk="0">
                <a:moveTo>
                  <a:pt x="21634" y="0"/>
                </a:moveTo>
                <a:cubicBezTo>
                  <a:pt x="21634" y="11929"/>
                  <a:pt x="11963" y="21600"/>
                  <a:pt x="34" y="21600"/>
                </a:cubicBezTo>
                <a:cubicBezTo>
                  <a:pt x="22" y="21599"/>
                  <a:pt x="11" y="21599"/>
                  <a:pt x="-1" y="21599"/>
                </a:cubicBezTo>
              </a:path>
              <a:path w="21634" h="21600" stroke="0" extrusionOk="0">
                <a:moveTo>
                  <a:pt x="21634" y="0"/>
                </a:moveTo>
                <a:cubicBezTo>
                  <a:pt x="21634" y="11929"/>
                  <a:pt x="11963" y="21600"/>
                  <a:pt x="34" y="21600"/>
                </a:cubicBezTo>
                <a:cubicBezTo>
                  <a:pt x="22" y="21599"/>
                  <a:pt x="11" y="21599"/>
                  <a:pt x="-1" y="21599"/>
                </a:cubicBezTo>
                <a:lnTo>
                  <a:pt x="34" y="0"/>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23563" name="Line 17"/>
          <p:cNvSpPr>
            <a:spLocks noChangeShapeType="1"/>
          </p:cNvSpPr>
          <p:nvPr/>
        </p:nvSpPr>
        <p:spPr bwMode="auto">
          <a:xfrm flipH="1">
            <a:off x="7366000" y="2884488"/>
            <a:ext cx="101600" cy="193675"/>
          </a:xfrm>
          <a:prstGeom prst="line">
            <a:avLst/>
          </a:prstGeom>
          <a:noFill/>
          <a:ln w="25400">
            <a:solidFill>
              <a:schemeClr val="hlink"/>
            </a:solidFill>
            <a:round/>
            <a:headEnd/>
            <a:tailEnd/>
          </a:ln>
        </p:spPr>
        <p:txBody>
          <a:bodyPr wrap="none" anchor="ctr">
            <a:prstTxWarp prst="textNoShape">
              <a:avLst/>
            </a:prstTxWarp>
          </a:bodyPr>
          <a:lstStyle/>
          <a:p>
            <a:endParaRPr lang="en-US"/>
          </a:p>
        </p:txBody>
      </p:sp>
      <p:sp>
        <p:nvSpPr>
          <p:cNvPr id="23564" name="Line 18"/>
          <p:cNvSpPr>
            <a:spLocks noChangeShapeType="1"/>
          </p:cNvSpPr>
          <p:nvPr/>
        </p:nvSpPr>
        <p:spPr bwMode="auto">
          <a:xfrm flipH="1" flipV="1">
            <a:off x="7213600" y="2820988"/>
            <a:ext cx="220663" cy="50800"/>
          </a:xfrm>
          <a:prstGeom prst="line">
            <a:avLst/>
          </a:prstGeom>
          <a:noFill/>
          <a:ln w="25400">
            <a:solidFill>
              <a:schemeClr val="hlink"/>
            </a:solidFill>
            <a:round/>
            <a:headEnd/>
            <a:tailEnd/>
          </a:ln>
        </p:spPr>
        <p:txBody>
          <a:bodyPr wrap="none" anchor="ctr">
            <a:prstTxWarp prst="textNoShape">
              <a:avLst/>
            </a:prstTxWarp>
          </a:bodyPr>
          <a:lstStyle/>
          <a:p>
            <a:endParaRPr lang="en-US"/>
          </a:p>
        </p:txBody>
      </p:sp>
      <p:sp>
        <p:nvSpPr>
          <p:cNvPr id="23565" name="Arc 19"/>
          <p:cNvSpPr>
            <a:spLocks/>
          </p:cNvSpPr>
          <p:nvPr/>
        </p:nvSpPr>
        <p:spPr bwMode="auto">
          <a:xfrm rot="10800000">
            <a:off x="6829425" y="5294313"/>
            <a:ext cx="985838" cy="614362"/>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23566" name="Line 20"/>
          <p:cNvSpPr>
            <a:spLocks noChangeShapeType="1"/>
          </p:cNvSpPr>
          <p:nvPr/>
        </p:nvSpPr>
        <p:spPr bwMode="auto">
          <a:xfrm flipV="1">
            <a:off x="7192963" y="5461000"/>
            <a:ext cx="261937" cy="84138"/>
          </a:xfrm>
          <a:prstGeom prst="line">
            <a:avLst/>
          </a:prstGeom>
          <a:noFill/>
          <a:ln w="25400">
            <a:solidFill>
              <a:schemeClr val="hlink"/>
            </a:solidFill>
            <a:round/>
            <a:headEnd/>
            <a:tailEnd/>
          </a:ln>
        </p:spPr>
        <p:txBody>
          <a:bodyPr wrap="none" anchor="ctr">
            <a:prstTxWarp prst="textNoShape">
              <a:avLst/>
            </a:prstTxWarp>
          </a:bodyPr>
          <a:lstStyle/>
          <a:p>
            <a:endParaRPr lang="en-US"/>
          </a:p>
        </p:txBody>
      </p:sp>
      <p:sp>
        <p:nvSpPr>
          <p:cNvPr id="23567" name="Line 21"/>
          <p:cNvSpPr>
            <a:spLocks noChangeShapeType="1"/>
          </p:cNvSpPr>
          <p:nvPr/>
        </p:nvSpPr>
        <p:spPr bwMode="auto">
          <a:xfrm flipH="1" flipV="1">
            <a:off x="7399338" y="5207000"/>
            <a:ext cx="68262" cy="236538"/>
          </a:xfrm>
          <a:prstGeom prst="line">
            <a:avLst/>
          </a:prstGeom>
          <a:noFill/>
          <a:ln w="25400">
            <a:solidFill>
              <a:schemeClr val="hlink"/>
            </a:solidFill>
            <a:round/>
            <a:headEnd/>
            <a:tailEnd/>
          </a:ln>
        </p:spPr>
        <p:txBody>
          <a:bodyPr wrap="none" anchor="ctr">
            <a:prstTxWarp prst="textNoShape">
              <a:avLst/>
            </a:prstTxWarp>
          </a:bodyPr>
          <a:lstStyle/>
          <a:p>
            <a:endParaRPr lang="en-US"/>
          </a:p>
        </p:txBody>
      </p:sp>
      <p:sp>
        <p:nvSpPr>
          <p:cNvPr id="23568" name="Rectangle 22" descr="Dark upward diagonal"/>
          <p:cNvSpPr>
            <a:spLocks noChangeArrowheads="1"/>
          </p:cNvSpPr>
          <p:nvPr/>
        </p:nvSpPr>
        <p:spPr bwMode="auto">
          <a:xfrm>
            <a:off x="8370888" y="1589088"/>
            <a:ext cx="292100" cy="4695825"/>
          </a:xfrm>
          <a:prstGeom prst="rect">
            <a:avLst/>
          </a:prstGeom>
          <a:pattFill prst="dkUpDiag">
            <a:fgClr>
              <a:srgbClr val="3F000B"/>
            </a:fgClr>
            <a:bgClr>
              <a:srgbClr val="FFFFFF"/>
            </a:bgClr>
          </a:pattFill>
          <a:ln w="12700">
            <a:solidFill>
              <a:schemeClr val="tx1"/>
            </a:solidFill>
            <a:miter lim="800000"/>
            <a:headEnd/>
            <a:tailEnd/>
          </a:ln>
        </p:spPr>
        <p:txBody>
          <a:bodyPr wrap="none" anchor="ctr">
            <a:prstTxWarp prst="textNoShape">
              <a:avLst/>
            </a:prstTxWarp>
          </a:bodyPr>
          <a:lstStyle/>
          <a:p>
            <a:endParaRPr lang="en-US"/>
          </a:p>
        </p:txBody>
      </p:sp>
      <p:sp>
        <p:nvSpPr>
          <p:cNvPr id="23569" name="Rectangle 23"/>
          <p:cNvSpPr>
            <a:spLocks noChangeArrowheads="1"/>
          </p:cNvSpPr>
          <p:nvPr/>
        </p:nvSpPr>
        <p:spPr bwMode="auto">
          <a:xfrm>
            <a:off x="623888" y="2076450"/>
            <a:ext cx="757237" cy="346075"/>
          </a:xfrm>
          <a:prstGeom prst="rect">
            <a:avLst/>
          </a:prstGeom>
          <a:noFill/>
          <a:ln w="12700">
            <a:noFill/>
            <a:miter lim="800000"/>
            <a:headEnd/>
            <a:tailEnd/>
          </a:ln>
        </p:spPr>
        <p:txBody>
          <a:bodyPr wrap="none" lIns="90487" tIns="44450" rIns="90487" bIns="44450">
            <a:prstTxWarp prst="textNoShape">
              <a:avLst/>
            </a:prstTxWarp>
            <a:spAutoFit/>
          </a:bodyPr>
          <a:lstStyle/>
          <a:p>
            <a:r>
              <a:rPr lang="en-US"/>
              <a:t>TUGS</a:t>
            </a:r>
          </a:p>
        </p:txBody>
      </p:sp>
      <p:sp>
        <p:nvSpPr>
          <p:cNvPr id="23570" name="Rectangle 24"/>
          <p:cNvSpPr>
            <a:spLocks noChangeArrowheads="1"/>
          </p:cNvSpPr>
          <p:nvPr/>
        </p:nvSpPr>
        <p:spPr bwMode="auto">
          <a:xfrm>
            <a:off x="758825" y="5921375"/>
            <a:ext cx="757238" cy="346075"/>
          </a:xfrm>
          <a:prstGeom prst="rect">
            <a:avLst/>
          </a:prstGeom>
          <a:noFill/>
          <a:ln w="12700">
            <a:noFill/>
            <a:miter lim="800000"/>
            <a:headEnd/>
            <a:tailEnd/>
          </a:ln>
        </p:spPr>
        <p:txBody>
          <a:bodyPr wrap="none" lIns="90487" tIns="44450" rIns="90487" bIns="44450">
            <a:prstTxWarp prst="textNoShape">
              <a:avLst/>
            </a:prstTxWarp>
            <a:spAutoFit/>
          </a:bodyPr>
          <a:lstStyle/>
          <a:p>
            <a:r>
              <a:rPr lang="en-US"/>
              <a:t>TUGS</a:t>
            </a:r>
          </a:p>
        </p:txBody>
      </p:sp>
      <p:sp>
        <p:nvSpPr>
          <p:cNvPr id="23571" name="Rectangle 25"/>
          <p:cNvSpPr>
            <a:spLocks noChangeArrowheads="1"/>
          </p:cNvSpPr>
          <p:nvPr/>
        </p:nvSpPr>
        <p:spPr bwMode="auto">
          <a:xfrm>
            <a:off x="7362825" y="5972175"/>
            <a:ext cx="757238" cy="346075"/>
          </a:xfrm>
          <a:prstGeom prst="rect">
            <a:avLst/>
          </a:prstGeom>
          <a:noFill/>
          <a:ln w="12700">
            <a:noFill/>
            <a:miter lim="800000"/>
            <a:headEnd/>
            <a:tailEnd/>
          </a:ln>
        </p:spPr>
        <p:txBody>
          <a:bodyPr wrap="none" lIns="90487" tIns="44450" rIns="90487" bIns="44450">
            <a:prstTxWarp prst="textNoShape">
              <a:avLst/>
            </a:prstTxWarp>
            <a:spAutoFit/>
          </a:bodyPr>
          <a:lstStyle/>
          <a:p>
            <a:r>
              <a:rPr lang="en-US"/>
              <a:t>TUGS</a:t>
            </a:r>
          </a:p>
        </p:txBody>
      </p:sp>
      <p:sp>
        <p:nvSpPr>
          <p:cNvPr id="23572" name="Rectangle 26"/>
          <p:cNvSpPr>
            <a:spLocks noChangeArrowheads="1"/>
          </p:cNvSpPr>
          <p:nvPr/>
        </p:nvSpPr>
        <p:spPr bwMode="auto">
          <a:xfrm>
            <a:off x="7278688" y="2127250"/>
            <a:ext cx="757237" cy="346075"/>
          </a:xfrm>
          <a:prstGeom prst="rect">
            <a:avLst/>
          </a:prstGeom>
          <a:noFill/>
          <a:ln w="12700">
            <a:noFill/>
            <a:miter lim="800000"/>
            <a:headEnd/>
            <a:tailEnd/>
          </a:ln>
        </p:spPr>
        <p:txBody>
          <a:bodyPr wrap="none" lIns="90487" tIns="44450" rIns="90487" bIns="44450">
            <a:prstTxWarp prst="textNoShape">
              <a:avLst/>
            </a:prstTxWarp>
            <a:spAutoFit/>
          </a:bodyPr>
          <a:lstStyle/>
          <a:p>
            <a:r>
              <a:rPr lang="en-US"/>
              <a:t>TUGS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ChangeArrowheads="1"/>
          </p:cNvSpPr>
          <p:nvPr/>
        </p:nvSpPr>
        <p:spPr bwMode="auto">
          <a:xfrm>
            <a:off x="704850" y="2533650"/>
            <a:ext cx="965200" cy="1270000"/>
          </a:xfrm>
          <a:prstGeom prst="star16">
            <a:avLst>
              <a:gd name="adj" fmla="val 37500"/>
            </a:avLst>
          </a:prstGeom>
          <a:gradFill rotWithShape="0">
            <a:gsLst>
              <a:gs pos="0">
                <a:srgbClr val="4B4C37"/>
              </a:gs>
              <a:gs pos="100000">
                <a:srgbClr val="FCFEB9"/>
              </a:gs>
            </a:gsLst>
            <a:path path="shape">
              <a:fillToRect l="50000" t="50000" r="50000" b="50000"/>
            </a:path>
          </a:gradFill>
          <a:ln w="12700">
            <a:solidFill>
              <a:srgbClr val="FAFD00"/>
            </a:solidFill>
            <a:miter lim="800000"/>
            <a:headEnd/>
            <a:tailEnd/>
          </a:ln>
        </p:spPr>
        <p:txBody>
          <a:bodyPr wrap="none" anchor="ctr">
            <a:prstTxWarp prst="textNoShape">
              <a:avLst/>
            </a:prstTxWarp>
          </a:bodyPr>
          <a:lstStyle/>
          <a:p>
            <a:endParaRPr lang="en-US">
              <a:solidFill>
                <a:schemeClr val="tx2"/>
              </a:solidFill>
            </a:endParaRPr>
          </a:p>
        </p:txBody>
      </p:sp>
      <p:grpSp>
        <p:nvGrpSpPr>
          <p:cNvPr id="2" name="Group 5"/>
          <p:cNvGrpSpPr>
            <a:grpSpLocks/>
          </p:cNvGrpSpPr>
          <p:nvPr/>
        </p:nvGrpSpPr>
        <p:grpSpPr bwMode="auto">
          <a:xfrm>
            <a:off x="4152900" y="5156200"/>
            <a:ext cx="838200" cy="127000"/>
            <a:chOff x="2616" y="3248"/>
            <a:chExt cx="528" cy="80"/>
          </a:xfrm>
        </p:grpSpPr>
        <p:sp>
          <p:nvSpPr>
            <p:cNvPr id="7171" name="AutoShape 3" descr="Narrow horizontal"/>
            <p:cNvSpPr>
              <a:spLocks noChangeArrowheads="1"/>
            </p:cNvSpPr>
            <p:nvPr/>
          </p:nvSpPr>
          <p:spPr bwMode="auto">
            <a:xfrm>
              <a:off x="2616" y="3264"/>
              <a:ext cx="528" cy="64"/>
            </a:xfrm>
            <a:prstGeom prst="parallelogram">
              <a:avLst>
                <a:gd name="adj" fmla="val 206212"/>
              </a:avLst>
            </a:prstGeom>
            <a:pattFill prst="narHorz">
              <a:fgClr>
                <a:srgbClr val="3F000B"/>
              </a:fgClr>
              <a:bgClr>
                <a:srgbClr val="FFFFFF"/>
              </a:bgClr>
            </a:pattFill>
            <a:ln w="12700">
              <a:solidFill>
                <a:schemeClr val="tx1"/>
              </a:solidFill>
              <a:miter lim="800000"/>
              <a:headEnd/>
              <a:tailEnd/>
            </a:ln>
            <a:effectLst>
              <a:outerShdw blurRad="63500" dist="38100" dir="5400000" algn="ctr" rotWithShape="0">
                <a:schemeClr val="tx2">
                  <a:alpha val="74998"/>
                </a:schemeClr>
              </a:outerShdw>
            </a:effectLst>
          </p:spPr>
          <p:txBody>
            <a:bodyPr wrap="none" anchor="ctr">
              <a:prstTxWarp prst="textNoShape">
                <a:avLst/>
              </a:prstTxWarp>
            </a:bodyPr>
            <a:lstStyle/>
            <a:p>
              <a:pPr>
                <a:defRPr/>
              </a:pPr>
              <a:endParaRPr lang="en-US">
                <a:solidFill>
                  <a:schemeClr val="tx2"/>
                </a:solidFill>
                <a:latin typeface="Helvetica" pitchFamily="-112" charset="0"/>
              </a:endParaRPr>
            </a:p>
          </p:txBody>
        </p:sp>
        <p:sp>
          <p:nvSpPr>
            <p:cNvPr id="24890" name="AutoShape 4" descr="Large confetti"/>
            <p:cNvSpPr>
              <a:spLocks noChangeArrowheads="1"/>
            </p:cNvSpPr>
            <p:nvPr/>
          </p:nvSpPr>
          <p:spPr bwMode="auto">
            <a:xfrm>
              <a:off x="2744" y="3248"/>
              <a:ext cx="304" cy="56"/>
            </a:xfrm>
            <a:prstGeom prst="cube">
              <a:avLst>
                <a:gd name="adj" fmla="val 24995"/>
              </a:avLst>
            </a:prstGeom>
            <a:pattFill prst="lgConfetti">
              <a:fgClr>
                <a:srgbClr val="3F000B"/>
              </a:fgClr>
              <a:bgClr>
                <a:srgbClr val="FAFD00"/>
              </a:bgClr>
            </a:patt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grpSp>
      <p:sp>
        <p:nvSpPr>
          <p:cNvPr id="7174" name="Rectangle 6"/>
          <p:cNvSpPr>
            <a:spLocks noGrp="1" noChangeArrowheads="1"/>
          </p:cNvSpPr>
          <p:nvPr>
            <p:ph type="title"/>
          </p:nvPr>
        </p:nvSpPr>
        <p:spPr>
          <a:xfrm>
            <a:off x="685800" y="609600"/>
            <a:ext cx="7772400" cy="307975"/>
          </a:xfrm>
          <a:effectLst>
            <a:outerShdw blurRad="63500" dist="107763" dir="2700000" algn="ctr" rotWithShape="0">
              <a:schemeClr val="bg2"/>
            </a:outerShdw>
          </a:effectLst>
        </p:spPr>
        <p:txBody>
          <a:bodyPr>
            <a:normAutofit fontScale="90000"/>
          </a:bodyPr>
          <a:lstStyle/>
          <a:p>
            <a:pPr>
              <a:defRPr/>
            </a:pPr>
            <a:r>
              <a:rPr lang="en-US" b="1">
                <a:solidFill>
                  <a:schemeClr val="tx2"/>
                </a:solidFill>
              </a:rPr>
              <a:t>Boss:  Waterway Link</a:t>
            </a:r>
          </a:p>
        </p:txBody>
      </p:sp>
      <p:sp>
        <p:nvSpPr>
          <p:cNvPr id="24581" name="Line 7"/>
          <p:cNvSpPr>
            <a:spLocks noChangeShapeType="1"/>
          </p:cNvSpPr>
          <p:nvPr/>
        </p:nvSpPr>
        <p:spPr bwMode="auto">
          <a:xfrm>
            <a:off x="1835150" y="2165350"/>
            <a:ext cx="5384800" cy="45085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grpSp>
        <p:nvGrpSpPr>
          <p:cNvPr id="3" name="Group 264"/>
          <p:cNvGrpSpPr>
            <a:grpSpLocks/>
          </p:cNvGrpSpPr>
          <p:nvPr/>
        </p:nvGrpSpPr>
        <p:grpSpPr bwMode="auto">
          <a:xfrm>
            <a:off x="3890963" y="4476750"/>
            <a:ext cx="2084387" cy="1201738"/>
            <a:chOff x="2451" y="2820"/>
            <a:chExt cx="1313" cy="757"/>
          </a:xfrm>
        </p:grpSpPr>
        <p:sp>
          <p:nvSpPr>
            <p:cNvPr id="24633" name="Freeform 8"/>
            <p:cNvSpPr>
              <a:spLocks/>
            </p:cNvSpPr>
            <p:nvPr/>
          </p:nvSpPr>
          <p:spPr bwMode="auto">
            <a:xfrm>
              <a:off x="3439" y="3041"/>
              <a:ext cx="23" cy="21"/>
            </a:xfrm>
            <a:custGeom>
              <a:avLst/>
              <a:gdLst>
                <a:gd name="T0" fmla="*/ 18 w 23"/>
                <a:gd name="T1" fmla="*/ 2 h 21"/>
                <a:gd name="T2" fmla="*/ 18 w 23"/>
                <a:gd name="T3" fmla="*/ 2 h 21"/>
                <a:gd name="T4" fmla="*/ 16 w 23"/>
                <a:gd name="T5" fmla="*/ 2 h 21"/>
                <a:gd name="T6" fmla="*/ 14 w 23"/>
                <a:gd name="T7" fmla="*/ 0 h 21"/>
                <a:gd name="T8" fmla="*/ 12 w 23"/>
                <a:gd name="T9" fmla="*/ 0 h 21"/>
                <a:gd name="T10" fmla="*/ 10 w 23"/>
                <a:gd name="T11" fmla="*/ 0 h 21"/>
                <a:gd name="T12" fmla="*/ 8 w 23"/>
                <a:gd name="T13" fmla="*/ 0 h 21"/>
                <a:gd name="T14" fmla="*/ 4 w 23"/>
                <a:gd name="T15" fmla="*/ 0 h 21"/>
                <a:gd name="T16" fmla="*/ 2 w 23"/>
                <a:gd name="T17" fmla="*/ 2 h 21"/>
                <a:gd name="T18" fmla="*/ 0 w 23"/>
                <a:gd name="T19" fmla="*/ 4 h 21"/>
                <a:gd name="T20" fmla="*/ 0 w 23"/>
                <a:gd name="T21" fmla="*/ 6 h 21"/>
                <a:gd name="T22" fmla="*/ 0 w 23"/>
                <a:gd name="T23" fmla="*/ 10 h 21"/>
                <a:gd name="T24" fmla="*/ 2 w 23"/>
                <a:gd name="T25" fmla="*/ 14 h 21"/>
                <a:gd name="T26" fmla="*/ 2 w 23"/>
                <a:gd name="T27" fmla="*/ 16 h 21"/>
                <a:gd name="T28" fmla="*/ 4 w 23"/>
                <a:gd name="T29" fmla="*/ 16 h 21"/>
                <a:gd name="T30" fmla="*/ 6 w 23"/>
                <a:gd name="T31" fmla="*/ 16 h 21"/>
                <a:gd name="T32" fmla="*/ 6 w 23"/>
                <a:gd name="T33" fmla="*/ 18 h 21"/>
                <a:gd name="T34" fmla="*/ 8 w 23"/>
                <a:gd name="T35" fmla="*/ 18 h 21"/>
                <a:gd name="T36" fmla="*/ 10 w 23"/>
                <a:gd name="T37" fmla="*/ 18 h 21"/>
                <a:gd name="T38" fmla="*/ 12 w 23"/>
                <a:gd name="T39" fmla="*/ 18 h 21"/>
                <a:gd name="T40" fmla="*/ 14 w 23"/>
                <a:gd name="T41" fmla="*/ 20 h 21"/>
                <a:gd name="T42" fmla="*/ 16 w 23"/>
                <a:gd name="T43" fmla="*/ 18 h 21"/>
                <a:gd name="T44" fmla="*/ 18 w 23"/>
                <a:gd name="T45" fmla="*/ 18 h 21"/>
                <a:gd name="T46" fmla="*/ 18 w 23"/>
                <a:gd name="T47" fmla="*/ 16 h 21"/>
                <a:gd name="T48" fmla="*/ 20 w 23"/>
                <a:gd name="T49" fmla="*/ 16 h 21"/>
                <a:gd name="T50" fmla="*/ 20 w 23"/>
                <a:gd name="T51" fmla="*/ 14 h 21"/>
                <a:gd name="T52" fmla="*/ 20 w 23"/>
                <a:gd name="T53" fmla="*/ 12 h 21"/>
                <a:gd name="T54" fmla="*/ 20 w 23"/>
                <a:gd name="T55" fmla="*/ 10 h 21"/>
                <a:gd name="T56" fmla="*/ 22 w 23"/>
                <a:gd name="T57" fmla="*/ 8 h 21"/>
                <a:gd name="T58" fmla="*/ 22 w 23"/>
                <a:gd name="T59" fmla="*/ 6 h 21"/>
                <a:gd name="T60" fmla="*/ 20 w 23"/>
                <a:gd name="T61" fmla="*/ 4 h 21"/>
                <a:gd name="T62" fmla="*/ 20 w 23"/>
                <a:gd name="T63" fmla="*/ 2 h 21"/>
                <a:gd name="T64" fmla="*/ 18 w 23"/>
                <a:gd name="T65" fmla="*/ 2 h 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21"/>
                <a:gd name="T101" fmla="*/ 23 w 23"/>
                <a:gd name="T102" fmla="*/ 21 h 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21">
                  <a:moveTo>
                    <a:pt x="18" y="2"/>
                  </a:moveTo>
                  <a:lnTo>
                    <a:pt x="18" y="2"/>
                  </a:lnTo>
                  <a:lnTo>
                    <a:pt x="16" y="2"/>
                  </a:lnTo>
                  <a:lnTo>
                    <a:pt x="14" y="0"/>
                  </a:lnTo>
                  <a:lnTo>
                    <a:pt x="12" y="0"/>
                  </a:lnTo>
                  <a:lnTo>
                    <a:pt x="10" y="0"/>
                  </a:lnTo>
                  <a:lnTo>
                    <a:pt x="8" y="0"/>
                  </a:lnTo>
                  <a:lnTo>
                    <a:pt x="4" y="0"/>
                  </a:lnTo>
                  <a:lnTo>
                    <a:pt x="2" y="2"/>
                  </a:lnTo>
                  <a:lnTo>
                    <a:pt x="0" y="4"/>
                  </a:lnTo>
                  <a:lnTo>
                    <a:pt x="0" y="6"/>
                  </a:lnTo>
                  <a:lnTo>
                    <a:pt x="0" y="10"/>
                  </a:lnTo>
                  <a:lnTo>
                    <a:pt x="2" y="14"/>
                  </a:lnTo>
                  <a:lnTo>
                    <a:pt x="2" y="16"/>
                  </a:lnTo>
                  <a:lnTo>
                    <a:pt x="4" y="16"/>
                  </a:lnTo>
                  <a:lnTo>
                    <a:pt x="6" y="16"/>
                  </a:lnTo>
                  <a:lnTo>
                    <a:pt x="6" y="18"/>
                  </a:lnTo>
                  <a:lnTo>
                    <a:pt x="8" y="18"/>
                  </a:lnTo>
                  <a:lnTo>
                    <a:pt x="10" y="18"/>
                  </a:lnTo>
                  <a:lnTo>
                    <a:pt x="12" y="18"/>
                  </a:lnTo>
                  <a:lnTo>
                    <a:pt x="14" y="20"/>
                  </a:lnTo>
                  <a:lnTo>
                    <a:pt x="16" y="18"/>
                  </a:lnTo>
                  <a:lnTo>
                    <a:pt x="18" y="18"/>
                  </a:lnTo>
                  <a:lnTo>
                    <a:pt x="18" y="16"/>
                  </a:lnTo>
                  <a:lnTo>
                    <a:pt x="20" y="16"/>
                  </a:lnTo>
                  <a:lnTo>
                    <a:pt x="20" y="14"/>
                  </a:lnTo>
                  <a:lnTo>
                    <a:pt x="20" y="12"/>
                  </a:lnTo>
                  <a:lnTo>
                    <a:pt x="20" y="10"/>
                  </a:lnTo>
                  <a:lnTo>
                    <a:pt x="22" y="8"/>
                  </a:lnTo>
                  <a:lnTo>
                    <a:pt x="22" y="6"/>
                  </a:lnTo>
                  <a:lnTo>
                    <a:pt x="20" y="4"/>
                  </a:lnTo>
                  <a:lnTo>
                    <a:pt x="20" y="2"/>
                  </a:lnTo>
                  <a:lnTo>
                    <a:pt x="18" y="2"/>
                  </a:lnTo>
                </a:path>
              </a:pathLst>
            </a:custGeom>
            <a:solidFill>
              <a:srgbClr val="EBEBEB"/>
            </a:solidFill>
            <a:ln w="127000" cap="rnd">
              <a:noFill/>
              <a:round/>
              <a:headEnd/>
              <a:tailEnd/>
            </a:ln>
          </p:spPr>
          <p:txBody>
            <a:bodyPr>
              <a:prstTxWarp prst="textNoShape">
                <a:avLst/>
              </a:prstTxWarp>
            </a:bodyPr>
            <a:lstStyle/>
            <a:p>
              <a:endParaRPr lang="en-US">
                <a:solidFill>
                  <a:schemeClr val="tx2"/>
                </a:solidFill>
              </a:endParaRPr>
            </a:p>
          </p:txBody>
        </p:sp>
        <p:sp>
          <p:nvSpPr>
            <p:cNvPr id="24634" name="Freeform 9"/>
            <p:cNvSpPr>
              <a:spLocks/>
            </p:cNvSpPr>
            <p:nvPr/>
          </p:nvSpPr>
          <p:spPr bwMode="auto">
            <a:xfrm>
              <a:off x="3439" y="3041"/>
              <a:ext cx="29" cy="26"/>
            </a:xfrm>
            <a:custGeom>
              <a:avLst/>
              <a:gdLst>
                <a:gd name="T0" fmla="*/ 25 w 29"/>
                <a:gd name="T1" fmla="*/ 3 h 26"/>
                <a:gd name="T2" fmla="*/ 23 w 29"/>
                <a:gd name="T3" fmla="*/ 0 h 26"/>
                <a:gd name="T4" fmla="*/ 20 w 29"/>
                <a:gd name="T5" fmla="*/ 0 h 26"/>
                <a:gd name="T6" fmla="*/ 17 w 29"/>
                <a:gd name="T7" fmla="*/ 0 h 26"/>
                <a:gd name="T8" fmla="*/ 14 w 29"/>
                <a:gd name="T9" fmla="*/ 0 h 26"/>
                <a:gd name="T10" fmla="*/ 9 w 29"/>
                <a:gd name="T11" fmla="*/ 0 h 26"/>
                <a:gd name="T12" fmla="*/ 6 w 29"/>
                <a:gd name="T13" fmla="*/ 0 h 26"/>
                <a:gd name="T14" fmla="*/ 3 w 29"/>
                <a:gd name="T15" fmla="*/ 0 h 26"/>
                <a:gd name="T16" fmla="*/ 0 w 29"/>
                <a:gd name="T17" fmla="*/ 3 h 26"/>
                <a:gd name="T18" fmla="*/ 0 w 29"/>
                <a:gd name="T19" fmla="*/ 8 h 26"/>
                <a:gd name="T20" fmla="*/ 0 w 29"/>
                <a:gd name="T21" fmla="*/ 14 h 26"/>
                <a:gd name="T22" fmla="*/ 0 w 29"/>
                <a:gd name="T23" fmla="*/ 20 h 26"/>
                <a:gd name="T24" fmla="*/ 3 w 29"/>
                <a:gd name="T25" fmla="*/ 20 h 26"/>
                <a:gd name="T26" fmla="*/ 3 w 29"/>
                <a:gd name="T27" fmla="*/ 22 h 26"/>
                <a:gd name="T28" fmla="*/ 6 w 29"/>
                <a:gd name="T29" fmla="*/ 22 h 26"/>
                <a:gd name="T30" fmla="*/ 9 w 29"/>
                <a:gd name="T31" fmla="*/ 22 h 26"/>
                <a:gd name="T32" fmla="*/ 11 w 29"/>
                <a:gd name="T33" fmla="*/ 25 h 26"/>
                <a:gd name="T34" fmla="*/ 14 w 29"/>
                <a:gd name="T35" fmla="*/ 25 h 26"/>
                <a:gd name="T36" fmla="*/ 17 w 29"/>
                <a:gd name="T37" fmla="*/ 25 h 26"/>
                <a:gd name="T38" fmla="*/ 20 w 29"/>
                <a:gd name="T39" fmla="*/ 25 h 26"/>
                <a:gd name="T40" fmla="*/ 23 w 29"/>
                <a:gd name="T41" fmla="*/ 25 h 26"/>
                <a:gd name="T42" fmla="*/ 25 w 29"/>
                <a:gd name="T43" fmla="*/ 22 h 26"/>
                <a:gd name="T44" fmla="*/ 25 w 29"/>
                <a:gd name="T45" fmla="*/ 20 h 26"/>
                <a:gd name="T46" fmla="*/ 28 w 29"/>
                <a:gd name="T47" fmla="*/ 20 h 26"/>
                <a:gd name="T48" fmla="*/ 28 w 29"/>
                <a:gd name="T49" fmla="*/ 17 h 26"/>
                <a:gd name="T50" fmla="*/ 28 w 29"/>
                <a:gd name="T51" fmla="*/ 14 h 26"/>
                <a:gd name="T52" fmla="*/ 28 w 29"/>
                <a:gd name="T53" fmla="*/ 11 h 26"/>
                <a:gd name="T54" fmla="*/ 28 w 29"/>
                <a:gd name="T55" fmla="*/ 8 h 26"/>
                <a:gd name="T56" fmla="*/ 28 w 29"/>
                <a:gd name="T57" fmla="*/ 6 h 26"/>
                <a:gd name="T58" fmla="*/ 25 w 29"/>
                <a:gd name="T59" fmla="*/ 3 h 2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
                <a:gd name="T91" fmla="*/ 0 h 26"/>
                <a:gd name="T92" fmla="*/ 29 w 29"/>
                <a:gd name="T93" fmla="*/ 26 h 2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 h="26">
                  <a:moveTo>
                    <a:pt x="25" y="3"/>
                  </a:moveTo>
                  <a:lnTo>
                    <a:pt x="23" y="0"/>
                  </a:lnTo>
                  <a:lnTo>
                    <a:pt x="20" y="0"/>
                  </a:lnTo>
                  <a:lnTo>
                    <a:pt x="17" y="0"/>
                  </a:lnTo>
                  <a:lnTo>
                    <a:pt x="14" y="0"/>
                  </a:lnTo>
                  <a:lnTo>
                    <a:pt x="9" y="0"/>
                  </a:lnTo>
                  <a:lnTo>
                    <a:pt x="6" y="0"/>
                  </a:lnTo>
                  <a:lnTo>
                    <a:pt x="3" y="0"/>
                  </a:lnTo>
                  <a:lnTo>
                    <a:pt x="0" y="3"/>
                  </a:lnTo>
                  <a:lnTo>
                    <a:pt x="0" y="8"/>
                  </a:lnTo>
                  <a:lnTo>
                    <a:pt x="0" y="14"/>
                  </a:lnTo>
                  <a:lnTo>
                    <a:pt x="0" y="20"/>
                  </a:lnTo>
                  <a:lnTo>
                    <a:pt x="3" y="20"/>
                  </a:lnTo>
                  <a:lnTo>
                    <a:pt x="3" y="22"/>
                  </a:lnTo>
                  <a:lnTo>
                    <a:pt x="6" y="22"/>
                  </a:lnTo>
                  <a:lnTo>
                    <a:pt x="9" y="22"/>
                  </a:lnTo>
                  <a:lnTo>
                    <a:pt x="11" y="25"/>
                  </a:lnTo>
                  <a:lnTo>
                    <a:pt x="14" y="25"/>
                  </a:lnTo>
                  <a:lnTo>
                    <a:pt x="17" y="25"/>
                  </a:lnTo>
                  <a:lnTo>
                    <a:pt x="20" y="25"/>
                  </a:lnTo>
                  <a:lnTo>
                    <a:pt x="23" y="25"/>
                  </a:lnTo>
                  <a:lnTo>
                    <a:pt x="25" y="22"/>
                  </a:lnTo>
                  <a:lnTo>
                    <a:pt x="25" y="20"/>
                  </a:lnTo>
                  <a:lnTo>
                    <a:pt x="28" y="20"/>
                  </a:lnTo>
                  <a:lnTo>
                    <a:pt x="28" y="17"/>
                  </a:lnTo>
                  <a:lnTo>
                    <a:pt x="28" y="14"/>
                  </a:lnTo>
                  <a:lnTo>
                    <a:pt x="28" y="11"/>
                  </a:lnTo>
                  <a:lnTo>
                    <a:pt x="28" y="8"/>
                  </a:lnTo>
                  <a:lnTo>
                    <a:pt x="28" y="6"/>
                  </a:lnTo>
                  <a:lnTo>
                    <a:pt x="25"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635" name="Freeform 10"/>
            <p:cNvSpPr>
              <a:spLocks/>
            </p:cNvSpPr>
            <p:nvPr/>
          </p:nvSpPr>
          <p:spPr bwMode="auto">
            <a:xfrm>
              <a:off x="3151" y="3091"/>
              <a:ext cx="45" cy="69"/>
            </a:xfrm>
            <a:custGeom>
              <a:avLst/>
              <a:gdLst>
                <a:gd name="T0" fmla="*/ 44 w 45"/>
                <a:gd name="T1" fmla="*/ 65 h 69"/>
                <a:gd name="T2" fmla="*/ 44 w 45"/>
                <a:gd name="T3" fmla="*/ 63 h 69"/>
                <a:gd name="T4" fmla="*/ 44 w 45"/>
                <a:gd name="T5" fmla="*/ 55 h 69"/>
                <a:gd name="T6" fmla="*/ 44 w 45"/>
                <a:gd name="T7" fmla="*/ 48 h 69"/>
                <a:gd name="T8" fmla="*/ 42 w 45"/>
                <a:gd name="T9" fmla="*/ 43 h 69"/>
                <a:gd name="T10" fmla="*/ 42 w 45"/>
                <a:gd name="T11" fmla="*/ 40 h 69"/>
                <a:gd name="T12" fmla="*/ 42 w 45"/>
                <a:gd name="T13" fmla="*/ 38 h 69"/>
                <a:gd name="T14" fmla="*/ 39 w 45"/>
                <a:gd name="T15" fmla="*/ 36 h 69"/>
                <a:gd name="T16" fmla="*/ 37 w 45"/>
                <a:gd name="T17" fmla="*/ 36 h 69"/>
                <a:gd name="T18" fmla="*/ 35 w 45"/>
                <a:gd name="T19" fmla="*/ 33 h 69"/>
                <a:gd name="T20" fmla="*/ 32 w 45"/>
                <a:gd name="T21" fmla="*/ 30 h 69"/>
                <a:gd name="T22" fmla="*/ 30 w 45"/>
                <a:gd name="T23" fmla="*/ 28 h 69"/>
                <a:gd name="T24" fmla="*/ 27 w 45"/>
                <a:gd name="T25" fmla="*/ 23 h 69"/>
                <a:gd name="T26" fmla="*/ 26 w 45"/>
                <a:gd name="T27" fmla="*/ 21 h 69"/>
                <a:gd name="T28" fmla="*/ 23 w 45"/>
                <a:gd name="T29" fmla="*/ 18 h 69"/>
                <a:gd name="T30" fmla="*/ 18 w 45"/>
                <a:gd name="T31" fmla="*/ 15 h 69"/>
                <a:gd name="T32" fmla="*/ 16 w 45"/>
                <a:gd name="T33" fmla="*/ 11 h 69"/>
                <a:gd name="T34" fmla="*/ 14 w 45"/>
                <a:gd name="T35" fmla="*/ 8 h 69"/>
                <a:gd name="T36" fmla="*/ 12 w 45"/>
                <a:gd name="T37" fmla="*/ 5 h 69"/>
                <a:gd name="T38" fmla="*/ 9 w 45"/>
                <a:gd name="T39" fmla="*/ 3 h 69"/>
                <a:gd name="T40" fmla="*/ 7 w 45"/>
                <a:gd name="T41" fmla="*/ 3 h 69"/>
                <a:gd name="T42" fmla="*/ 7 w 45"/>
                <a:gd name="T43" fmla="*/ 0 h 69"/>
                <a:gd name="T44" fmla="*/ 4 w 45"/>
                <a:gd name="T45" fmla="*/ 0 h 69"/>
                <a:gd name="T46" fmla="*/ 2 w 45"/>
                <a:gd name="T47" fmla="*/ 0 h 69"/>
                <a:gd name="T48" fmla="*/ 0 w 45"/>
                <a:gd name="T49" fmla="*/ 3 h 69"/>
                <a:gd name="T50" fmla="*/ 0 w 45"/>
                <a:gd name="T51" fmla="*/ 5 h 69"/>
                <a:gd name="T52" fmla="*/ 0 w 45"/>
                <a:gd name="T53" fmla="*/ 8 h 69"/>
                <a:gd name="T54" fmla="*/ 0 w 45"/>
                <a:gd name="T55" fmla="*/ 13 h 69"/>
                <a:gd name="T56" fmla="*/ 2 w 45"/>
                <a:gd name="T57" fmla="*/ 15 h 69"/>
                <a:gd name="T58" fmla="*/ 2 w 45"/>
                <a:gd name="T59" fmla="*/ 18 h 69"/>
                <a:gd name="T60" fmla="*/ 4 w 45"/>
                <a:gd name="T61" fmla="*/ 18 h 69"/>
                <a:gd name="T62" fmla="*/ 7 w 45"/>
                <a:gd name="T63" fmla="*/ 21 h 69"/>
                <a:gd name="T64" fmla="*/ 9 w 45"/>
                <a:gd name="T65" fmla="*/ 23 h 69"/>
                <a:gd name="T66" fmla="*/ 12 w 45"/>
                <a:gd name="T67" fmla="*/ 25 h 69"/>
                <a:gd name="T68" fmla="*/ 14 w 45"/>
                <a:gd name="T69" fmla="*/ 25 h 69"/>
                <a:gd name="T70" fmla="*/ 16 w 45"/>
                <a:gd name="T71" fmla="*/ 28 h 69"/>
                <a:gd name="T72" fmla="*/ 18 w 45"/>
                <a:gd name="T73" fmla="*/ 30 h 69"/>
                <a:gd name="T74" fmla="*/ 21 w 45"/>
                <a:gd name="T75" fmla="*/ 33 h 69"/>
                <a:gd name="T76" fmla="*/ 23 w 45"/>
                <a:gd name="T77" fmla="*/ 36 h 69"/>
                <a:gd name="T78" fmla="*/ 26 w 45"/>
                <a:gd name="T79" fmla="*/ 36 h 69"/>
                <a:gd name="T80" fmla="*/ 27 w 45"/>
                <a:gd name="T81" fmla="*/ 38 h 69"/>
                <a:gd name="T82" fmla="*/ 27 w 45"/>
                <a:gd name="T83" fmla="*/ 40 h 69"/>
                <a:gd name="T84" fmla="*/ 30 w 45"/>
                <a:gd name="T85" fmla="*/ 40 h 69"/>
                <a:gd name="T86" fmla="*/ 30 w 45"/>
                <a:gd name="T87" fmla="*/ 43 h 69"/>
                <a:gd name="T88" fmla="*/ 32 w 45"/>
                <a:gd name="T89" fmla="*/ 43 h 69"/>
                <a:gd name="T90" fmla="*/ 32 w 45"/>
                <a:gd name="T91" fmla="*/ 46 h 69"/>
                <a:gd name="T92" fmla="*/ 32 w 45"/>
                <a:gd name="T93" fmla="*/ 48 h 69"/>
                <a:gd name="T94" fmla="*/ 32 w 45"/>
                <a:gd name="T95" fmla="*/ 53 h 69"/>
                <a:gd name="T96" fmla="*/ 32 w 45"/>
                <a:gd name="T97" fmla="*/ 61 h 69"/>
                <a:gd name="T98" fmla="*/ 32 w 45"/>
                <a:gd name="T99" fmla="*/ 65 h 69"/>
                <a:gd name="T100" fmla="*/ 32 w 45"/>
                <a:gd name="T101" fmla="*/ 68 h 69"/>
                <a:gd name="T102" fmla="*/ 44 w 45"/>
                <a:gd name="T103" fmla="*/ 65 h 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5"/>
                <a:gd name="T157" fmla="*/ 0 h 69"/>
                <a:gd name="T158" fmla="*/ 45 w 45"/>
                <a:gd name="T159" fmla="*/ 69 h 6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5" h="69">
                  <a:moveTo>
                    <a:pt x="44" y="65"/>
                  </a:moveTo>
                  <a:lnTo>
                    <a:pt x="44" y="63"/>
                  </a:lnTo>
                  <a:lnTo>
                    <a:pt x="44" y="55"/>
                  </a:lnTo>
                  <a:lnTo>
                    <a:pt x="44" y="48"/>
                  </a:lnTo>
                  <a:lnTo>
                    <a:pt x="42" y="43"/>
                  </a:lnTo>
                  <a:lnTo>
                    <a:pt x="42" y="40"/>
                  </a:lnTo>
                  <a:lnTo>
                    <a:pt x="42" y="38"/>
                  </a:lnTo>
                  <a:lnTo>
                    <a:pt x="39" y="36"/>
                  </a:lnTo>
                  <a:lnTo>
                    <a:pt x="37" y="36"/>
                  </a:lnTo>
                  <a:lnTo>
                    <a:pt x="35" y="33"/>
                  </a:lnTo>
                  <a:lnTo>
                    <a:pt x="32" y="30"/>
                  </a:lnTo>
                  <a:lnTo>
                    <a:pt x="30" y="28"/>
                  </a:lnTo>
                  <a:lnTo>
                    <a:pt x="27" y="23"/>
                  </a:lnTo>
                  <a:lnTo>
                    <a:pt x="26" y="21"/>
                  </a:lnTo>
                  <a:lnTo>
                    <a:pt x="23" y="18"/>
                  </a:lnTo>
                  <a:lnTo>
                    <a:pt x="18" y="15"/>
                  </a:lnTo>
                  <a:lnTo>
                    <a:pt x="16" y="11"/>
                  </a:lnTo>
                  <a:lnTo>
                    <a:pt x="14" y="8"/>
                  </a:lnTo>
                  <a:lnTo>
                    <a:pt x="12" y="5"/>
                  </a:lnTo>
                  <a:lnTo>
                    <a:pt x="9" y="3"/>
                  </a:lnTo>
                  <a:lnTo>
                    <a:pt x="7" y="3"/>
                  </a:lnTo>
                  <a:lnTo>
                    <a:pt x="7" y="0"/>
                  </a:lnTo>
                  <a:lnTo>
                    <a:pt x="4" y="0"/>
                  </a:lnTo>
                  <a:lnTo>
                    <a:pt x="2" y="0"/>
                  </a:lnTo>
                  <a:lnTo>
                    <a:pt x="0" y="3"/>
                  </a:lnTo>
                  <a:lnTo>
                    <a:pt x="0" y="5"/>
                  </a:lnTo>
                  <a:lnTo>
                    <a:pt x="0" y="8"/>
                  </a:lnTo>
                  <a:lnTo>
                    <a:pt x="0" y="13"/>
                  </a:lnTo>
                  <a:lnTo>
                    <a:pt x="2" y="15"/>
                  </a:lnTo>
                  <a:lnTo>
                    <a:pt x="2" y="18"/>
                  </a:lnTo>
                  <a:lnTo>
                    <a:pt x="4" y="18"/>
                  </a:lnTo>
                  <a:lnTo>
                    <a:pt x="7" y="21"/>
                  </a:lnTo>
                  <a:lnTo>
                    <a:pt x="9" y="23"/>
                  </a:lnTo>
                  <a:lnTo>
                    <a:pt x="12" y="25"/>
                  </a:lnTo>
                  <a:lnTo>
                    <a:pt x="14" y="25"/>
                  </a:lnTo>
                  <a:lnTo>
                    <a:pt x="16" y="28"/>
                  </a:lnTo>
                  <a:lnTo>
                    <a:pt x="18" y="30"/>
                  </a:lnTo>
                  <a:lnTo>
                    <a:pt x="21" y="33"/>
                  </a:lnTo>
                  <a:lnTo>
                    <a:pt x="23" y="36"/>
                  </a:lnTo>
                  <a:lnTo>
                    <a:pt x="26" y="36"/>
                  </a:lnTo>
                  <a:lnTo>
                    <a:pt x="27" y="38"/>
                  </a:lnTo>
                  <a:lnTo>
                    <a:pt x="27" y="40"/>
                  </a:lnTo>
                  <a:lnTo>
                    <a:pt x="30" y="40"/>
                  </a:lnTo>
                  <a:lnTo>
                    <a:pt x="30" y="43"/>
                  </a:lnTo>
                  <a:lnTo>
                    <a:pt x="32" y="43"/>
                  </a:lnTo>
                  <a:lnTo>
                    <a:pt x="32" y="46"/>
                  </a:lnTo>
                  <a:lnTo>
                    <a:pt x="32" y="48"/>
                  </a:lnTo>
                  <a:lnTo>
                    <a:pt x="32" y="53"/>
                  </a:lnTo>
                  <a:lnTo>
                    <a:pt x="32" y="61"/>
                  </a:lnTo>
                  <a:lnTo>
                    <a:pt x="32" y="65"/>
                  </a:lnTo>
                  <a:lnTo>
                    <a:pt x="32" y="68"/>
                  </a:lnTo>
                  <a:lnTo>
                    <a:pt x="44" y="65"/>
                  </a:lnTo>
                </a:path>
              </a:pathLst>
            </a:custGeom>
            <a:solidFill>
              <a:srgbClr val="DFEBEB"/>
            </a:solidFill>
            <a:ln w="127000" cap="rnd">
              <a:noFill/>
              <a:round/>
              <a:headEnd/>
              <a:tailEnd/>
            </a:ln>
          </p:spPr>
          <p:txBody>
            <a:bodyPr>
              <a:prstTxWarp prst="textNoShape">
                <a:avLst/>
              </a:prstTxWarp>
            </a:bodyPr>
            <a:lstStyle/>
            <a:p>
              <a:endParaRPr lang="en-US">
                <a:solidFill>
                  <a:schemeClr val="tx2"/>
                </a:solidFill>
              </a:endParaRPr>
            </a:p>
          </p:txBody>
        </p:sp>
        <p:sp>
          <p:nvSpPr>
            <p:cNvPr id="24636" name="Freeform 11"/>
            <p:cNvSpPr>
              <a:spLocks/>
            </p:cNvSpPr>
            <p:nvPr/>
          </p:nvSpPr>
          <p:spPr bwMode="auto">
            <a:xfrm>
              <a:off x="3151" y="3089"/>
              <a:ext cx="53" cy="79"/>
            </a:xfrm>
            <a:custGeom>
              <a:avLst/>
              <a:gdLst>
                <a:gd name="T0" fmla="*/ 52 w 53"/>
                <a:gd name="T1" fmla="*/ 75 h 79"/>
                <a:gd name="T2" fmla="*/ 49 w 53"/>
                <a:gd name="T3" fmla="*/ 72 h 79"/>
                <a:gd name="T4" fmla="*/ 49 w 53"/>
                <a:gd name="T5" fmla="*/ 64 h 79"/>
                <a:gd name="T6" fmla="*/ 49 w 53"/>
                <a:gd name="T7" fmla="*/ 56 h 79"/>
                <a:gd name="T8" fmla="*/ 49 w 53"/>
                <a:gd name="T9" fmla="*/ 50 h 79"/>
                <a:gd name="T10" fmla="*/ 49 w 53"/>
                <a:gd name="T11" fmla="*/ 47 h 79"/>
                <a:gd name="T12" fmla="*/ 49 w 53"/>
                <a:gd name="T13" fmla="*/ 44 h 79"/>
                <a:gd name="T14" fmla="*/ 46 w 53"/>
                <a:gd name="T15" fmla="*/ 42 h 79"/>
                <a:gd name="T16" fmla="*/ 44 w 53"/>
                <a:gd name="T17" fmla="*/ 42 h 79"/>
                <a:gd name="T18" fmla="*/ 44 w 53"/>
                <a:gd name="T19" fmla="*/ 39 h 79"/>
                <a:gd name="T20" fmla="*/ 41 w 53"/>
                <a:gd name="T21" fmla="*/ 39 h 79"/>
                <a:gd name="T22" fmla="*/ 38 w 53"/>
                <a:gd name="T23" fmla="*/ 33 h 79"/>
                <a:gd name="T24" fmla="*/ 35 w 53"/>
                <a:gd name="T25" fmla="*/ 30 h 79"/>
                <a:gd name="T26" fmla="*/ 32 w 53"/>
                <a:gd name="T27" fmla="*/ 28 h 79"/>
                <a:gd name="T28" fmla="*/ 30 w 53"/>
                <a:gd name="T29" fmla="*/ 25 h 79"/>
                <a:gd name="T30" fmla="*/ 25 w 53"/>
                <a:gd name="T31" fmla="*/ 22 h 79"/>
                <a:gd name="T32" fmla="*/ 22 w 53"/>
                <a:gd name="T33" fmla="*/ 16 h 79"/>
                <a:gd name="T34" fmla="*/ 19 w 53"/>
                <a:gd name="T35" fmla="*/ 14 h 79"/>
                <a:gd name="T36" fmla="*/ 17 w 53"/>
                <a:gd name="T37" fmla="*/ 11 h 79"/>
                <a:gd name="T38" fmla="*/ 14 w 53"/>
                <a:gd name="T39" fmla="*/ 8 h 79"/>
                <a:gd name="T40" fmla="*/ 11 w 53"/>
                <a:gd name="T41" fmla="*/ 5 h 79"/>
                <a:gd name="T42" fmla="*/ 8 w 53"/>
                <a:gd name="T43" fmla="*/ 2 h 79"/>
                <a:gd name="T44" fmla="*/ 5 w 53"/>
                <a:gd name="T45" fmla="*/ 2 h 79"/>
                <a:gd name="T46" fmla="*/ 5 w 53"/>
                <a:gd name="T47" fmla="*/ 0 h 79"/>
                <a:gd name="T48" fmla="*/ 3 w 53"/>
                <a:gd name="T49" fmla="*/ 0 h 79"/>
                <a:gd name="T50" fmla="*/ 3 w 53"/>
                <a:gd name="T51" fmla="*/ 2 h 79"/>
                <a:gd name="T52" fmla="*/ 0 w 53"/>
                <a:gd name="T53" fmla="*/ 5 h 79"/>
                <a:gd name="T54" fmla="*/ 0 w 53"/>
                <a:gd name="T55" fmla="*/ 8 h 79"/>
                <a:gd name="T56" fmla="*/ 0 w 53"/>
                <a:gd name="T57" fmla="*/ 11 h 79"/>
                <a:gd name="T58" fmla="*/ 0 w 53"/>
                <a:gd name="T59" fmla="*/ 16 h 79"/>
                <a:gd name="T60" fmla="*/ 0 w 53"/>
                <a:gd name="T61" fmla="*/ 19 h 79"/>
                <a:gd name="T62" fmla="*/ 3 w 53"/>
                <a:gd name="T63" fmla="*/ 19 h 79"/>
                <a:gd name="T64" fmla="*/ 5 w 53"/>
                <a:gd name="T65" fmla="*/ 22 h 79"/>
                <a:gd name="T66" fmla="*/ 5 w 53"/>
                <a:gd name="T67" fmla="*/ 25 h 79"/>
                <a:gd name="T68" fmla="*/ 8 w 53"/>
                <a:gd name="T69" fmla="*/ 25 h 79"/>
                <a:gd name="T70" fmla="*/ 11 w 53"/>
                <a:gd name="T71" fmla="*/ 28 h 79"/>
                <a:gd name="T72" fmla="*/ 14 w 53"/>
                <a:gd name="T73" fmla="*/ 28 h 79"/>
                <a:gd name="T74" fmla="*/ 17 w 53"/>
                <a:gd name="T75" fmla="*/ 30 h 79"/>
                <a:gd name="T76" fmla="*/ 19 w 53"/>
                <a:gd name="T77" fmla="*/ 33 h 79"/>
                <a:gd name="T78" fmla="*/ 22 w 53"/>
                <a:gd name="T79" fmla="*/ 36 h 79"/>
                <a:gd name="T80" fmla="*/ 25 w 53"/>
                <a:gd name="T81" fmla="*/ 39 h 79"/>
                <a:gd name="T82" fmla="*/ 27 w 53"/>
                <a:gd name="T83" fmla="*/ 42 h 79"/>
                <a:gd name="T84" fmla="*/ 30 w 53"/>
                <a:gd name="T85" fmla="*/ 42 h 79"/>
                <a:gd name="T86" fmla="*/ 30 w 53"/>
                <a:gd name="T87" fmla="*/ 44 h 79"/>
                <a:gd name="T88" fmla="*/ 32 w 53"/>
                <a:gd name="T89" fmla="*/ 47 h 79"/>
                <a:gd name="T90" fmla="*/ 35 w 53"/>
                <a:gd name="T91" fmla="*/ 47 h 79"/>
                <a:gd name="T92" fmla="*/ 35 w 53"/>
                <a:gd name="T93" fmla="*/ 50 h 79"/>
                <a:gd name="T94" fmla="*/ 38 w 53"/>
                <a:gd name="T95" fmla="*/ 50 h 79"/>
                <a:gd name="T96" fmla="*/ 38 w 53"/>
                <a:gd name="T97" fmla="*/ 53 h 79"/>
                <a:gd name="T98" fmla="*/ 38 w 53"/>
                <a:gd name="T99" fmla="*/ 61 h 79"/>
                <a:gd name="T100" fmla="*/ 38 w 53"/>
                <a:gd name="T101" fmla="*/ 70 h 79"/>
                <a:gd name="T102" fmla="*/ 38 w 53"/>
                <a:gd name="T103" fmla="*/ 75 h 79"/>
                <a:gd name="T104" fmla="*/ 38 w 53"/>
                <a:gd name="T105" fmla="*/ 78 h 79"/>
                <a:gd name="T106" fmla="*/ 52 w 53"/>
                <a:gd name="T107" fmla="*/ 75 h 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3"/>
                <a:gd name="T163" fmla="*/ 0 h 79"/>
                <a:gd name="T164" fmla="*/ 53 w 53"/>
                <a:gd name="T165" fmla="*/ 79 h 7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3" h="79">
                  <a:moveTo>
                    <a:pt x="52" y="75"/>
                  </a:moveTo>
                  <a:lnTo>
                    <a:pt x="49" y="72"/>
                  </a:lnTo>
                  <a:lnTo>
                    <a:pt x="49" y="64"/>
                  </a:lnTo>
                  <a:lnTo>
                    <a:pt x="49" y="56"/>
                  </a:lnTo>
                  <a:lnTo>
                    <a:pt x="49" y="50"/>
                  </a:lnTo>
                  <a:lnTo>
                    <a:pt x="49" y="47"/>
                  </a:lnTo>
                  <a:lnTo>
                    <a:pt x="49" y="44"/>
                  </a:lnTo>
                  <a:lnTo>
                    <a:pt x="46" y="42"/>
                  </a:lnTo>
                  <a:lnTo>
                    <a:pt x="44" y="42"/>
                  </a:lnTo>
                  <a:lnTo>
                    <a:pt x="44" y="39"/>
                  </a:lnTo>
                  <a:lnTo>
                    <a:pt x="41" y="39"/>
                  </a:lnTo>
                  <a:lnTo>
                    <a:pt x="38" y="33"/>
                  </a:lnTo>
                  <a:lnTo>
                    <a:pt x="35" y="30"/>
                  </a:lnTo>
                  <a:lnTo>
                    <a:pt x="32" y="28"/>
                  </a:lnTo>
                  <a:lnTo>
                    <a:pt x="30" y="25"/>
                  </a:lnTo>
                  <a:lnTo>
                    <a:pt x="25" y="22"/>
                  </a:lnTo>
                  <a:lnTo>
                    <a:pt x="22" y="16"/>
                  </a:lnTo>
                  <a:lnTo>
                    <a:pt x="19" y="14"/>
                  </a:lnTo>
                  <a:lnTo>
                    <a:pt x="17" y="11"/>
                  </a:lnTo>
                  <a:lnTo>
                    <a:pt x="14" y="8"/>
                  </a:lnTo>
                  <a:lnTo>
                    <a:pt x="11" y="5"/>
                  </a:lnTo>
                  <a:lnTo>
                    <a:pt x="8" y="2"/>
                  </a:lnTo>
                  <a:lnTo>
                    <a:pt x="5" y="2"/>
                  </a:lnTo>
                  <a:lnTo>
                    <a:pt x="5" y="0"/>
                  </a:lnTo>
                  <a:lnTo>
                    <a:pt x="3" y="0"/>
                  </a:lnTo>
                  <a:lnTo>
                    <a:pt x="3" y="2"/>
                  </a:lnTo>
                  <a:lnTo>
                    <a:pt x="0" y="5"/>
                  </a:lnTo>
                  <a:lnTo>
                    <a:pt x="0" y="8"/>
                  </a:lnTo>
                  <a:lnTo>
                    <a:pt x="0" y="11"/>
                  </a:lnTo>
                  <a:lnTo>
                    <a:pt x="0" y="16"/>
                  </a:lnTo>
                  <a:lnTo>
                    <a:pt x="0" y="19"/>
                  </a:lnTo>
                  <a:lnTo>
                    <a:pt x="3" y="19"/>
                  </a:lnTo>
                  <a:lnTo>
                    <a:pt x="5" y="22"/>
                  </a:lnTo>
                  <a:lnTo>
                    <a:pt x="5" y="25"/>
                  </a:lnTo>
                  <a:lnTo>
                    <a:pt x="8" y="25"/>
                  </a:lnTo>
                  <a:lnTo>
                    <a:pt x="11" y="28"/>
                  </a:lnTo>
                  <a:lnTo>
                    <a:pt x="14" y="28"/>
                  </a:lnTo>
                  <a:lnTo>
                    <a:pt x="17" y="30"/>
                  </a:lnTo>
                  <a:lnTo>
                    <a:pt x="19" y="33"/>
                  </a:lnTo>
                  <a:lnTo>
                    <a:pt x="22" y="36"/>
                  </a:lnTo>
                  <a:lnTo>
                    <a:pt x="25" y="39"/>
                  </a:lnTo>
                  <a:lnTo>
                    <a:pt x="27" y="42"/>
                  </a:lnTo>
                  <a:lnTo>
                    <a:pt x="30" y="42"/>
                  </a:lnTo>
                  <a:lnTo>
                    <a:pt x="30" y="44"/>
                  </a:lnTo>
                  <a:lnTo>
                    <a:pt x="32" y="47"/>
                  </a:lnTo>
                  <a:lnTo>
                    <a:pt x="35" y="47"/>
                  </a:lnTo>
                  <a:lnTo>
                    <a:pt x="35" y="50"/>
                  </a:lnTo>
                  <a:lnTo>
                    <a:pt x="38" y="50"/>
                  </a:lnTo>
                  <a:lnTo>
                    <a:pt x="38" y="53"/>
                  </a:lnTo>
                  <a:lnTo>
                    <a:pt x="38" y="61"/>
                  </a:lnTo>
                  <a:lnTo>
                    <a:pt x="38" y="70"/>
                  </a:lnTo>
                  <a:lnTo>
                    <a:pt x="38" y="75"/>
                  </a:lnTo>
                  <a:lnTo>
                    <a:pt x="38" y="78"/>
                  </a:lnTo>
                  <a:lnTo>
                    <a:pt x="52" y="75"/>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637" name="Freeform 12"/>
            <p:cNvSpPr>
              <a:spLocks/>
            </p:cNvSpPr>
            <p:nvPr/>
          </p:nvSpPr>
          <p:spPr bwMode="auto">
            <a:xfrm>
              <a:off x="3123" y="3108"/>
              <a:ext cx="49" cy="60"/>
            </a:xfrm>
            <a:custGeom>
              <a:avLst/>
              <a:gdLst>
                <a:gd name="T0" fmla="*/ 48 w 49"/>
                <a:gd name="T1" fmla="*/ 57 h 60"/>
                <a:gd name="T2" fmla="*/ 48 w 49"/>
                <a:gd name="T3" fmla="*/ 55 h 60"/>
                <a:gd name="T4" fmla="*/ 48 w 49"/>
                <a:gd name="T5" fmla="*/ 49 h 60"/>
                <a:gd name="T6" fmla="*/ 48 w 49"/>
                <a:gd name="T7" fmla="*/ 45 h 60"/>
                <a:gd name="T8" fmla="*/ 48 w 49"/>
                <a:gd name="T9" fmla="*/ 40 h 60"/>
                <a:gd name="T10" fmla="*/ 45 w 49"/>
                <a:gd name="T11" fmla="*/ 37 h 60"/>
                <a:gd name="T12" fmla="*/ 45 w 49"/>
                <a:gd name="T13" fmla="*/ 34 h 60"/>
                <a:gd name="T14" fmla="*/ 43 w 49"/>
                <a:gd name="T15" fmla="*/ 34 h 60"/>
                <a:gd name="T16" fmla="*/ 43 w 49"/>
                <a:gd name="T17" fmla="*/ 33 h 60"/>
                <a:gd name="T18" fmla="*/ 40 w 49"/>
                <a:gd name="T19" fmla="*/ 33 h 60"/>
                <a:gd name="T20" fmla="*/ 40 w 49"/>
                <a:gd name="T21" fmla="*/ 30 h 60"/>
                <a:gd name="T22" fmla="*/ 39 w 49"/>
                <a:gd name="T23" fmla="*/ 27 h 60"/>
                <a:gd name="T24" fmla="*/ 33 w 49"/>
                <a:gd name="T25" fmla="*/ 25 h 60"/>
                <a:gd name="T26" fmla="*/ 31 w 49"/>
                <a:gd name="T27" fmla="*/ 22 h 60"/>
                <a:gd name="T28" fmla="*/ 28 w 49"/>
                <a:gd name="T29" fmla="*/ 20 h 60"/>
                <a:gd name="T30" fmla="*/ 24 w 49"/>
                <a:gd name="T31" fmla="*/ 18 h 60"/>
                <a:gd name="T32" fmla="*/ 21 w 49"/>
                <a:gd name="T33" fmla="*/ 15 h 60"/>
                <a:gd name="T34" fmla="*/ 19 w 49"/>
                <a:gd name="T35" fmla="*/ 12 h 60"/>
                <a:gd name="T36" fmla="*/ 15 w 49"/>
                <a:gd name="T37" fmla="*/ 10 h 60"/>
                <a:gd name="T38" fmla="*/ 12 w 49"/>
                <a:gd name="T39" fmla="*/ 8 h 60"/>
                <a:gd name="T40" fmla="*/ 9 w 49"/>
                <a:gd name="T41" fmla="*/ 5 h 60"/>
                <a:gd name="T42" fmla="*/ 9 w 49"/>
                <a:gd name="T43" fmla="*/ 3 h 60"/>
                <a:gd name="T44" fmla="*/ 7 w 49"/>
                <a:gd name="T45" fmla="*/ 3 h 60"/>
                <a:gd name="T46" fmla="*/ 4 w 49"/>
                <a:gd name="T47" fmla="*/ 0 h 60"/>
                <a:gd name="T48" fmla="*/ 3 w 49"/>
                <a:gd name="T49" fmla="*/ 3 h 60"/>
                <a:gd name="T50" fmla="*/ 3 w 49"/>
                <a:gd name="T51" fmla="*/ 5 h 60"/>
                <a:gd name="T52" fmla="*/ 0 w 49"/>
                <a:gd name="T53" fmla="*/ 10 h 60"/>
                <a:gd name="T54" fmla="*/ 3 w 49"/>
                <a:gd name="T55" fmla="*/ 15 h 60"/>
                <a:gd name="T56" fmla="*/ 3 w 49"/>
                <a:gd name="T57" fmla="*/ 18 h 60"/>
                <a:gd name="T58" fmla="*/ 4 w 49"/>
                <a:gd name="T59" fmla="*/ 20 h 60"/>
                <a:gd name="T60" fmla="*/ 7 w 49"/>
                <a:gd name="T61" fmla="*/ 20 h 60"/>
                <a:gd name="T62" fmla="*/ 9 w 49"/>
                <a:gd name="T63" fmla="*/ 22 h 60"/>
                <a:gd name="T64" fmla="*/ 12 w 49"/>
                <a:gd name="T65" fmla="*/ 25 h 60"/>
                <a:gd name="T66" fmla="*/ 15 w 49"/>
                <a:gd name="T67" fmla="*/ 27 h 60"/>
                <a:gd name="T68" fmla="*/ 19 w 49"/>
                <a:gd name="T69" fmla="*/ 27 h 60"/>
                <a:gd name="T70" fmla="*/ 21 w 49"/>
                <a:gd name="T71" fmla="*/ 30 h 60"/>
                <a:gd name="T72" fmla="*/ 24 w 49"/>
                <a:gd name="T73" fmla="*/ 33 h 60"/>
                <a:gd name="T74" fmla="*/ 27 w 49"/>
                <a:gd name="T75" fmla="*/ 34 h 60"/>
                <a:gd name="T76" fmla="*/ 28 w 49"/>
                <a:gd name="T77" fmla="*/ 34 h 60"/>
                <a:gd name="T78" fmla="*/ 31 w 49"/>
                <a:gd name="T79" fmla="*/ 37 h 60"/>
                <a:gd name="T80" fmla="*/ 33 w 49"/>
                <a:gd name="T81" fmla="*/ 37 h 60"/>
                <a:gd name="T82" fmla="*/ 33 w 49"/>
                <a:gd name="T83" fmla="*/ 40 h 60"/>
                <a:gd name="T84" fmla="*/ 36 w 49"/>
                <a:gd name="T85" fmla="*/ 40 h 60"/>
                <a:gd name="T86" fmla="*/ 36 w 49"/>
                <a:gd name="T87" fmla="*/ 42 h 60"/>
                <a:gd name="T88" fmla="*/ 39 w 49"/>
                <a:gd name="T89" fmla="*/ 42 h 60"/>
                <a:gd name="T90" fmla="*/ 39 w 49"/>
                <a:gd name="T91" fmla="*/ 45 h 60"/>
                <a:gd name="T92" fmla="*/ 39 w 49"/>
                <a:gd name="T93" fmla="*/ 49 h 60"/>
                <a:gd name="T94" fmla="*/ 39 w 49"/>
                <a:gd name="T95" fmla="*/ 55 h 60"/>
                <a:gd name="T96" fmla="*/ 36 w 49"/>
                <a:gd name="T97" fmla="*/ 57 h 60"/>
                <a:gd name="T98" fmla="*/ 36 w 49"/>
                <a:gd name="T99" fmla="*/ 59 h 60"/>
                <a:gd name="T100" fmla="*/ 48 w 49"/>
                <a:gd name="T101" fmla="*/ 57 h 6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
                <a:gd name="T154" fmla="*/ 0 h 60"/>
                <a:gd name="T155" fmla="*/ 49 w 49"/>
                <a:gd name="T156" fmla="*/ 60 h 6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 h="60">
                  <a:moveTo>
                    <a:pt x="48" y="57"/>
                  </a:moveTo>
                  <a:lnTo>
                    <a:pt x="48" y="55"/>
                  </a:lnTo>
                  <a:lnTo>
                    <a:pt x="48" y="49"/>
                  </a:lnTo>
                  <a:lnTo>
                    <a:pt x="48" y="45"/>
                  </a:lnTo>
                  <a:lnTo>
                    <a:pt x="48" y="40"/>
                  </a:lnTo>
                  <a:lnTo>
                    <a:pt x="45" y="37"/>
                  </a:lnTo>
                  <a:lnTo>
                    <a:pt x="45" y="34"/>
                  </a:lnTo>
                  <a:lnTo>
                    <a:pt x="43" y="34"/>
                  </a:lnTo>
                  <a:lnTo>
                    <a:pt x="43" y="33"/>
                  </a:lnTo>
                  <a:lnTo>
                    <a:pt x="40" y="33"/>
                  </a:lnTo>
                  <a:lnTo>
                    <a:pt x="40" y="30"/>
                  </a:lnTo>
                  <a:lnTo>
                    <a:pt x="39" y="27"/>
                  </a:lnTo>
                  <a:lnTo>
                    <a:pt x="33" y="25"/>
                  </a:lnTo>
                  <a:lnTo>
                    <a:pt x="31" y="22"/>
                  </a:lnTo>
                  <a:lnTo>
                    <a:pt x="28" y="20"/>
                  </a:lnTo>
                  <a:lnTo>
                    <a:pt x="24" y="18"/>
                  </a:lnTo>
                  <a:lnTo>
                    <a:pt x="21" y="15"/>
                  </a:lnTo>
                  <a:lnTo>
                    <a:pt x="19" y="12"/>
                  </a:lnTo>
                  <a:lnTo>
                    <a:pt x="15" y="10"/>
                  </a:lnTo>
                  <a:lnTo>
                    <a:pt x="12" y="8"/>
                  </a:lnTo>
                  <a:lnTo>
                    <a:pt x="9" y="5"/>
                  </a:lnTo>
                  <a:lnTo>
                    <a:pt x="9" y="3"/>
                  </a:lnTo>
                  <a:lnTo>
                    <a:pt x="7" y="3"/>
                  </a:lnTo>
                  <a:lnTo>
                    <a:pt x="4" y="0"/>
                  </a:lnTo>
                  <a:lnTo>
                    <a:pt x="3" y="3"/>
                  </a:lnTo>
                  <a:lnTo>
                    <a:pt x="3" y="5"/>
                  </a:lnTo>
                  <a:lnTo>
                    <a:pt x="0" y="10"/>
                  </a:lnTo>
                  <a:lnTo>
                    <a:pt x="3" y="15"/>
                  </a:lnTo>
                  <a:lnTo>
                    <a:pt x="3" y="18"/>
                  </a:lnTo>
                  <a:lnTo>
                    <a:pt x="4" y="20"/>
                  </a:lnTo>
                  <a:lnTo>
                    <a:pt x="7" y="20"/>
                  </a:lnTo>
                  <a:lnTo>
                    <a:pt x="9" y="22"/>
                  </a:lnTo>
                  <a:lnTo>
                    <a:pt x="12" y="25"/>
                  </a:lnTo>
                  <a:lnTo>
                    <a:pt x="15" y="27"/>
                  </a:lnTo>
                  <a:lnTo>
                    <a:pt x="19" y="27"/>
                  </a:lnTo>
                  <a:lnTo>
                    <a:pt x="21" y="30"/>
                  </a:lnTo>
                  <a:lnTo>
                    <a:pt x="24" y="33"/>
                  </a:lnTo>
                  <a:lnTo>
                    <a:pt x="27" y="34"/>
                  </a:lnTo>
                  <a:lnTo>
                    <a:pt x="28" y="34"/>
                  </a:lnTo>
                  <a:lnTo>
                    <a:pt x="31" y="37"/>
                  </a:lnTo>
                  <a:lnTo>
                    <a:pt x="33" y="37"/>
                  </a:lnTo>
                  <a:lnTo>
                    <a:pt x="33" y="40"/>
                  </a:lnTo>
                  <a:lnTo>
                    <a:pt x="36" y="40"/>
                  </a:lnTo>
                  <a:lnTo>
                    <a:pt x="36" y="42"/>
                  </a:lnTo>
                  <a:lnTo>
                    <a:pt x="39" y="42"/>
                  </a:lnTo>
                  <a:lnTo>
                    <a:pt x="39" y="45"/>
                  </a:lnTo>
                  <a:lnTo>
                    <a:pt x="39" y="49"/>
                  </a:lnTo>
                  <a:lnTo>
                    <a:pt x="39" y="55"/>
                  </a:lnTo>
                  <a:lnTo>
                    <a:pt x="36" y="57"/>
                  </a:lnTo>
                  <a:lnTo>
                    <a:pt x="36" y="59"/>
                  </a:lnTo>
                  <a:lnTo>
                    <a:pt x="48" y="57"/>
                  </a:lnTo>
                </a:path>
              </a:pathLst>
            </a:custGeom>
            <a:solidFill>
              <a:srgbClr val="DFEBEB"/>
            </a:solidFill>
            <a:ln w="127000" cap="rnd">
              <a:noFill/>
              <a:round/>
              <a:headEnd/>
              <a:tailEnd/>
            </a:ln>
          </p:spPr>
          <p:txBody>
            <a:bodyPr>
              <a:prstTxWarp prst="textNoShape">
                <a:avLst/>
              </a:prstTxWarp>
            </a:bodyPr>
            <a:lstStyle/>
            <a:p>
              <a:endParaRPr lang="en-US">
                <a:solidFill>
                  <a:schemeClr val="tx2"/>
                </a:solidFill>
              </a:endParaRPr>
            </a:p>
          </p:txBody>
        </p:sp>
        <p:sp>
          <p:nvSpPr>
            <p:cNvPr id="24638" name="Freeform 13"/>
            <p:cNvSpPr>
              <a:spLocks/>
            </p:cNvSpPr>
            <p:nvPr/>
          </p:nvSpPr>
          <p:spPr bwMode="auto">
            <a:xfrm>
              <a:off x="3123" y="3108"/>
              <a:ext cx="57" cy="68"/>
            </a:xfrm>
            <a:custGeom>
              <a:avLst/>
              <a:gdLst>
                <a:gd name="T0" fmla="*/ 56 w 57"/>
                <a:gd name="T1" fmla="*/ 65 h 68"/>
                <a:gd name="T2" fmla="*/ 56 w 57"/>
                <a:gd name="T3" fmla="*/ 62 h 68"/>
                <a:gd name="T4" fmla="*/ 56 w 57"/>
                <a:gd name="T5" fmla="*/ 56 h 68"/>
                <a:gd name="T6" fmla="*/ 56 w 57"/>
                <a:gd name="T7" fmla="*/ 48 h 68"/>
                <a:gd name="T8" fmla="*/ 53 w 57"/>
                <a:gd name="T9" fmla="*/ 45 h 68"/>
                <a:gd name="T10" fmla="*/ 53 w 57"/>
                <a:gd name="T11" fmla="*/ 42 h 68"/>
                <a:gd name="T12" fmla="*/ 53 w 57"/>
                <a:gd name="T13" fmla="*/ 39 h 68"/>
                <a:gd name="T14" fmla="*/ 50 w 57"/>
                <a:gd name="T15" fmla="*/ 37 h 68"/>
                <a:gd name="T16" fmla="*/ 47 w 57"/>
                <a:gd name="T17" fmla="*/ 37 h 68"/>
                <a:gd name="T18" fmla="*/ 45 w 57"/>
                <a:gd name="T19" fmla="*/ 34 h 68"/>
                <a:gd name="T20" fmla="*/ 42 w 57"/>
                <a:gd name="T21" fmla="*/ 31 h 68"/>
                <a:gd name="T22" fmla="*/ 39 w 57"/>
                <a:gd name="T23" fmla="*/ 28 h 68"/>
                <a:gd name="T24" fmla="*/ 36 w 57"/>
                <a:gd name="T25" fmla="*/ 25 h 68"/>
                <a:gd name="T26" fmla="*/ 33 w 57"/>
                <a:gd name="T27" fmla="*/ 23 h 68"/>
                <a:gd name="T28" fmla="*/ 28 w 57"/>
                <a:gd name="T29" fmla="*/ 20 h 68"/>
                <a:gd name="T30" fmla="*/ 25 w 57"/>
                <a:gd name="T31" fmla="*/ 17 h 68"/>
                <a:gd name="T32" fmla="*/ 19 w 57"/>
                <a:gd name="T33" fmla="*/ 11 h 68"/>
                <a:gd name="T34" fmla="*/ 17 w 57"/>
                <a:gd name="T35" fmla="*/ 9 h 68"/>
                <a:gd name="T36" fmla="*/ 14 w 57"/>
                <a:gd name="T37" fmla="*/ 6 h 68"/>
                <a:gd name="T38" fmla="*/ 11 w 57"/>
                <a:gd name="T39" fmla="*/ 6 h 68"/>
                <a:gd name="T40" fmla="*/ 8 w 57"/>
                <a:gd name="T41" fmla="*/ 3 h 68"/>
                <a:gd name="T42" fmla="*/ 8 w 57"/>
                <a:gd name="T43" fmla="*/ 0 h 68"/>
                <a:gd name="T44" fmla="*/ 5 w 57"/>
                <a:gd name="T45" fmla="*/ 0 h 68"/>
                <a:gd name="T46" fmla="*/ 3 w 57"/>
                <a:gd name="T47" fmla="*/ 0 h 68"/>
                <a:gd name="T48" fmla="*/ 3 w 57"/>
                <a:gd name="T49" fmla="*/ 3 h 68"/>
                <a:gd name="T50" fmla="*/ 0 w 57"/>
                <a:gd name="T51" fmla="*/ 6 h 68"/>
                <a:gd name="T52" fmla="*/ 0 w 57"/>
                <a:gd name="T53" fmla="*/ 11 h 68"/>
                <a:gd name="T54" fmla="*/ 0 w 57"/>
                <a:gd name="T55" fmla="*/ 17 h 68"/>
                <a:gd name="T56" fmla="*/ 3 w 57"/>
                <a:gd name="T57" fmla="*/ 17 h 68"/>
                <a:gd name="T58" fmla="*/ 3 w 57"/>
                <a:gd name="T59" fmla="*/ 20 h 68"/>
                <a:gd name="T60" fmla="*/ 5 w 57"/>
                <a:gd name="T61" fmla="*/ 23 h 68"/>
                <a:gd name="T62" fmla="*/ 8 w 57"/>
                <a:gd name="T63" fmla="*/ 23 h 68"/>
                <a:gd name="T64" fmla="*/ 11 w 57"/>
                <a:gd name="T65" fmla="*/ 23 h 68"/>
                <a:gd name="T66" fmla="*/ 11 w 57"/>
                <a:gd name="T67" fmla="*/ 25 h 68"/>
                <a:gd name="T68" fmla="*/ 14 w 57"/>
                <a:gd name="T69" fmla="*/ 28 h 68"/>
                <a:gd name="T70" fmla="*/ 17 w 57"/>
                <a:gd name="T71" fmla="*/ 28 h 68"/>
                <a:gd name="T72" fmla="*/ 19 w 57"/>
                <a:gd name="T73" fmla="*/ 31 h 68"/>
                <a:gd name="T74" fmla="*/ 25 w 57"/>
                <a:gd name="T75" fmla="*/ 34 h 68"/>
                <a:gd name="T76" fmla="*/ 28 w 57"/>
                <a:gd name="T77" fmla="*/ 37 h 68"/>
                <a:gd name="T78" fmla="*/ 31 w 57"/>
                <a:gd name="T79" fmla="*/ 37 h 68"/>
                <a:gd name="T80" fmla="*/ 33 w 57"/>
                <a:gd name="T81" fmla="*/ 39 h 68"/>
                <a:gd name="T82" fmla="*/ 36 w 57"/>
                <a:gd name="T83" fmla="*/ 39 h 68"/>
                <a:gd name="T84" fmla="*/ 36 w 57"/>
                <a:gd name="T85" fmla="*/ 42 h 68"/>
                <a:gd name="T86" fmla="*/ 39 w 57"/>
                <a:gd name="T87" fmla="*/ 42 h 68"/>
                <a:gd name="T88" fmla="*/ 39 w 57"/>
                <a:gd name="T89" fmla="*/ 45 h 68"/>
                <a:gd name="T90" fmla="*/ 42 w 57"/>
                <a:gd name="T91" fmla="*/ 45 h 68"/>
                <a:gd name="T92" fmla="*/ 42 w 57"/>
                <a:gd name="T93" fmla="*/ 48 h 68"/>
                <a:gd name="T94" fmla="*/ 42 w 57"/>
                <a:gd name="T95" fmla="*/ 51 h 68"/>
                <a:gd name="T96" fmla="*/ 42 w 57"/>
                <a:gd name="T97" fmla="*/ 56 h 68"/>
                <a:gd name="T98" fmla="*/ 42 w 57"/>
                <a:gd name="T99" fmla="*/ 62 h 68"/>
                <a:gd name="T100" fmla="*/ 42 w 57"/>
                <a:gd name="T101" fmla="*/ 65 h 68"/>
                <a:gd name="T102" fmla="*/ 42 w 57"/>
                <a:gd name="T103" fmla="*/ 67 h 68"/>
                <a:gd name="T104" fmla="*/ 56 w 57"/>
                <a:gd name="T105" fmla="*/ 65 h 6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
                <a:gd name="T160" fmla="*/ 0 h 68"/>
                <a:gd name="T161" fmla="*/ 57 w 57"/>
                <a:gd name="T162" fmla="*/ 68 h 6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 h="68">
                  <a:moveTo>
                    <a:pt x="56" y="65"/>
                  </a:moveTo>
                  <a:lnTo>
                    <a:pt x="56" y="62"/>
                  </a:lnTo>
                  <a:lnTo>
                    <a:pt x="56" y="56"/>
                  </a:lnTo>
                  <a:lnTo>
                    <a:pt x="56" y="48"/>
                  </a:lnTo>
                  <a:lnTo>
                    <a:pt x="53" y="45"/>
                  </a:lnTo>
                  <a:lnTo>
                    <a:pt x="53" y="42"/>
                  </a:lnTo>
                  <a:lnTo>
                    <a:pt x="53" y="39"/>
                  </a:lnTo>
                  <a:lnTo>
                    <a:pt x="50" y="37"/>
                  </a:lnTo>
                  <a:lnTo>
                    <a:pt x="47" y="37"/>
                  </a:lnTo>
                  <a:lnTo>
                    <a:pt x="45" y="34"/>
                  </a:lnTo>
                  <a:lnTo>
                    <a:pt x="42" y="31"/>
                  </a:lnTo>
                  <a:lnTo>
                    <a:pt x="39" y="28"/>
                  </a:lnTo>
                  <a:lnTo>
                    <a:pt x="36" y="25"/>
                  </a:lnTo>
                  <a:lnTo>
                    <a:pt x="33" y="23"/>
                  </a:lnTo>
                  <a:lnTo>
                    <a:pt x="28" y="20"/>
                  </a:lnTo>
                  <a:lnTo>
                    <a:pt x="25" y="17"/>
                  </a:lnTo>
                  <a:lnTo>
                    <a:pt x="19" y="11"/>
                  </a:lnTo>
                  <a:lnTo>
                    <a:pt x="17" y="9"/>
                  </a:lnTo>
                  <a:lnTo>
                    <a:pt x="14" y="6"/>
                  </a:lnTo>
                  <a:lnTo>
                    <a:pt x="11" y="6"/>
                  </a:lnTo>
                  <a:lnTo>
                    <a:pt x="8" y="3"/>
                  </a:lnTo>
                  <a:lnTo>
                    <a:pt x="8" y="0"/>
                  </a:lnTo>
                  <a:lnTo>
                    <a:pt x="5" y="0"/>
                  </a:lnTo>
                  <a:lnTo>
                    <a:pt x="3" y="0"/>
                  </a:lnTo>
                  <a:lnTo>
                    <a:pt x="3" y="3"/>
                  </a:lnTo>
                  <a:lnTo>
                    <a:pt x="0" y="6"/>
                  </a:lnTo>
                  <a:lnTo>
                    <a:pt x="0" y="11"/>
                  </a:lnTo>
                  <a:lnTo>
                    <a:pt x="0" y="17"/>
                  </a:lnTo>
                  <a:lnTo>
                    <a:pt x="3" y="17"/>
                  </a:lnTo>
                  <a:lnTo>
                    <a:pt x="3" y="20"/>
                  </a:lnTo>
                  <a:lnTo>
                    <a:pt x="5" y="23"/>
                  </a:lnTo>
                  <a:lnTo>
                    <a:pt x="8" y="23"/>
                  </a:lnTo>
                  <a:lnTo>
                    <a:pt x="11" y="23"/>
                  </a:lnTo>
                  <a:lnTo>
                    <a:pt x="11" y="25"/>
                  </a:lnTo>
                  <a:lnTo>
                    <a:pt x="14" y="28"/>
                  </a:lnTo>
                  <a:lnTo>
                    <a:pt x="17" y="28"/>
                  </a:lnTo>
                  <a:lnTo>
                    <a:pt x="19" y="31"/>
                  </a:lnTo>
                  <a:lnTo>
                    <a:pt x="25" y="34"/>
                  </a:lnTo>
                  <a:lnTo>
                    <a:pt x="28" y="37"/>
                  </a:lnTo>
                  <a:lnTo>
                    <a:pt x="31" y="37"/>
                  </a:lnTo>
                  <a:lnTo>
                    <a:pt x="33" y="39"/>
                  </a:lnTo>
                  <a:lnTo>
                    <a:pt x="36" y="39"/>
                  </a:lnTo>
                  <a:lnTo>
                    <a:pt x="36" y="42"/>
                  </a:lnTo>
                  <a:lnTo>
                    <a:pt x="39" y="42"/>
                  </a:lnTo>
                  <a:lnTo>
                    <a:pt x="39" y="45"/>
                  </a:lnTo>
                  <a:lnTo>
                    <a:pt x="42" y="45"/>
                  </a:lnTo>
                  <a:lnTo>
                    <a:pt x="42" y="48"/>
                  </a:lnTo>
                  <a:lnTo>
                    <a:pt x="42" y="51"/>
                  </a:lnTo>
                  <a:lnTo>
                    <a:pt x="42" y="56"/>
                  </a:lnTo>
                  <a:lnTo>
                    <a:pt x="42" y="62"/>
                  </a:lnTo>
                  <a:lnTo>
                    <a:pt x="42" y="65"/>
                  </a:lnTo>
                  <a:lnTo>
                    <a:pt x="42" y="67"/>
                  </a:lnTo>
                  <a:lnTo>
                    <a:pt x="56" y="65"/>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639" name="Freeform 14"/>
            <p:cNvSpPr>
              <a:spLocks/>
            </p:cNvSpPr>
            <p:nvPr/>
          </p:nvSpPr>
          <p:spPr bwMode="auto">
            <a:xfrm>
              <a:off x="3151" y="3097"/>
              <a:ext cx="37" cy="63"/>
            </a:xfrm>
            <a:custGeom>
              <a:avLst/>
              <a:gdLst>
                <a:gd name="T0" fmla="*/ 0 w 37"/>
                <a:gd name="T1" fmla="*/ 0 h 63"/>
                <a:gd name="T2" fmla="*/ 0 w 37"/>
                <a:gd name="T3" fmla="*/ 0 h 63"/>
                <a:gd name="T4" fmla="*/ 0 w 37"/>
                <a:gd name="T5" fmla="*/ 5 h 63"/>
                <a:gd name="T6" fmla="*/ 2 w 37"/>
                <a:gd name="T7" fmla="*/ 7 h 63"/>
                <a:gd name="T8" fmla="*/ 4 w 37"/>
                <a:gd name="T9" fmla="*/ 12 h 63"/>
                <a:gd name="T10" fmla="*/ 6 w 37"/>
                <a:gd name="T11" fmla="*/ 15 h 63"/>
                <a:gd name="T12" fmla="*/ 9 w 37"/>
                <a:gd name="T13" fmla="*/ 18 h 63"/>
                <a:gd name="T14" fmla="*/ 11 w 37"/>
                <a:gd name="T15" fmla="*/ 18 h 63"/>
                <a:gd name="T16" fmla="*/ 14 w 37"/>
                <a:gd name="T17" fmla="*/ 19 h 63"/>
                <a:gd name="T18" fmla="*/ 15 w 37"/>
                <a:gd name="T19" fmla="*/ 22 h 63"/>
                <a:gd name="T20" fmla="*/ 18 w 37"/>
                <a:gd name="T21" fmla="*/ 25 h 63"/>
                <a:gd name="T22" fmla="*/ 20 w 37"/>
                <a:gd name="T23" fmla="*/ 27 h 63"/>
                <a:gd name="T24" fmla="*/ 22 w 37"/>
                <a:gd name="T25" fmla="*/ 30 h 63"/>
                <a:gd name="T26" fmla="*/ 25 w 37"/>
                <a:gd name="T27" fmla="*/ 30 h 63"/>
                <a:gd name="T28" fmla="*/ 26 w 37"/>
                <a:gd name="T29" fmla="*/ 32 h 63"/>
                <a:gd name="T30" fmla="*/ 29 w 37"/>
                <a:gd name="T31" fmla="*/ 35 h 63"/>
                <a:gd name="T32" fmla="*/ 29 w 37"/>
                <a:gd name="T33" fmla="*/ 37 h 63"/>
                <a:gd name="T34" fmla="*/ 31 w 37"/>
                <a:gd name="T35" fmla="*/ 37 h 63"/>
                <a:gd name="T36" fmla="*/ 31 w 37"/>
                <a:gd name="T37" fmla="*/ 40 h 63"/>
                <a:gd name="T38" fmla="*/ 31 w 37"/>
                <a:gd name="T39" fmla="*/ 44 h 63"/>
                <a:gd name="T40" fmla="*/ 31 w 37"/>
                <a:gd name="T41" fmla="*/ 52 h 63"/>
                <a:gd name="T42" fmla="*/ 31 w 37"/>
                <a:gd name="T43" fmla="*/ 59 h 63"/>
                <a:gd name="T44" fmla="*/ 31 w 37"/>
                <a:gd name="T45" fmla="*/ 62 h 63"/>
                <a:gd name="T46" fmla="*/ 36 w 37"/>
                <a:gd name="T47" fmla="*/ 59 h 63"/>
                <a:gd name="T48" fmla="*/ 36 w 37"/>
                <a:gd name="T49" fmla="*/ 55 h 63"/>
                <a:gd name="T50" fmla="*/ 36 w 37"/>
                <a:gd name="T51" fmla="*/ 50 h 63"/>
                <a:gd name="T52" fmla="*/ 36 w 37"/>
                <a:gd name="T53" fmla="*/ 47 h 63"/>
                <a:gd name="T54" fmla="*/ 36 w 37"/>
                <a:gd name="T55" fmla="*/ 44 h 63"/>
                <a:gd name="T56" fmla="*/ 36 w 37"/>
                <a:gd name="T57" fmla="*/ 43 h 63"/>
                <a:gd name="T58" fmla="*/ 36 w 37"/>
                <a:gd name="T59" fmla="*/ 40 h 63"/>
                <a:gd name="T60" fmla="*/ 36 w 37"/>
                <a:gd name="T61" fmla="*/ 37 h 63"/>
                <a:gd name="T62" fmla="*/ 34 w 37"/>
                <a:gd name="T63" fmla="*/ 35 h 63"/>
                <a:gd name="T64" fmla="*/ 31 w 37"/>
                <a:gd name="T65" fmla="*/ 32 h 63"/>
                <a:gd name="T66" fmla="*/ 29 w 37"/>
                <a:gd name="T67" fmla="*/ 30 h 63"/>
                <a:gd name="T68" fmla="*/ 26 w 37"/>
                <a:gd name="T69" fmla="*/ 27 h 63"/>
                <a:gd name="T70" fmla="*/ 25 w 37"/>
                <a:gd name="T71" fmla="*/ 25 h 63"/>
                <a:gd name="T72" fmla="*/ 22 w 37"/>
                <a:gd name="T73" fmla="*/ 25 h 63"/>
                <a:gd name="T74" fmla="*/ 22 w 37"/>
                <a:gd name="T75" fmla="*/ 22 h 63"/>
                <a:gd name="T76" fmla="*/ 20 w 37"/>
                <a:gd name="T77" fmla="*/ 22 h 63"/>
                <a:gd name="T78" fmla="*/ 20 w 37"/>
                <a:gd name="T79" fmla="*/ 19 h 63"/>
                <a:gd name="T80" fmla="*/ 18 w 37"/>
                <a:gd name="T81" fmla="*/ 18 h 63"/>
                <a:gd name="T82" fmla="*/ 18 w 37"/>
                <a:gd name="T83" fmla="*/ 15 h 63"/>
                <a:gd name="T84" fmla="*/ 15 w 37"/>
                <a:gd name="T85" fmla="*/ 15 h 63"/>
                <a:gd name="T86" fmla="*/ 14 w 37"/>
                <a:gd name="T87" fmla="*/ 15 h 63"/>
                <a:gd name="T88" fmla="*/ 14 w 37"/>
                <a:gd name="T89" fmla="*/ 12 h 63"/>
                <a:gd name="T90" fmla="*/ 11 w 37"/>
                <a:gd name="T91" fmla="*/ 12 h 63"/>
                <a:gd name="T92" fmla="*/ 11 w 37"/>
                <a:gd name="T93" fmla="*/ 10 h 63"/>
                <a:gd name="T94" fmla="*/ 9 w 37"/>
                <a:gd name="T95" fmla="*/ 10 h 63"/>
                <a:gd name="T96" fmla="*/ 9 w 37"/>
                <a:gd name="T97" fmla="*/ 7 h 63"/>
                <a:gd name="T98" fmla="*/ 6 w 37"/>
                <a:gd name="T99" fmla="*/ 7 h 63"/>
                <a:gd name="T100" fmla="*/ 6 w 37"/>
                <a:gd name="T101" fmla="*/ 5 h 63"/>
                <a:gd name="T102" fmla="*/ 4 w 37"/>
                <a:gd name="T103" fmla="*/ 5 h 63"/>
                <a:gd name="T104" fmla="*/ 2 w 37"/>
                <a:gd name="T105" fmla="*/ 3 h 63"/>
                <a:gd name="T106" fmla="*/ 0 w 37"/>
                <a:gd name="T107" fmla="*/ 0 h 6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7"/>
                <a:gd name="T163" fmla="*/ 0 h 63"/>
                <a:gd name="T164" fmla="*/ 37 w 37"/>
                <a:gd name="T165" fmla="*/ 63 h 6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7" h="63">
                  <a:moveTo>
                    <a:pt x="0" y="0"/>
                  </a:moveTo>
                  <a:lnTo>
                    <a:pt x="0" y="0"/>
                  </a:lnTo>
                  <a:lnTo>
                    <a:pt x="0" y="5"/>
                  </a:lnTo>
                  <a:lnTo>
                    <a:pt x="2" y="7"/>
                  </a:lnTo>
                  <a:lnTo>
                    <a:pt x="4" y="12"/>
                  </a:lnTo>
                  <a:lnTo>
                    <a:pt x="6" y="15"/>
                  </a:lnTo>
                  <a:lnTo>
                    <a:pt x="9" y="18"/>
                  </a:lnTo>
                  <a:lnTo>
                    <a:pt x="11" y="18"/>
                  </a:lnTo>
                  <a:lnTo>
                    <a:pt x="14" y="19"/>
                  </a:lnTo>
                  <a:lnTo>
                    <a:pt x="15" y="22"/>
                  </a:lnTo>
                  <a:lnTo>
                    <a:pt x="18" y="25"/>
                  </a:lnTo>
                  <a:lnTo>
                    <a:pt x="20" y="27"/>
                  </a:lnTo>
                  <a:lnTo>
                    <a:pt x="22" y="30"/>
                  </a:lnTo>
                  <a:lnTo>
                    <a:pt x="25" y="30"/>
                  </a:lnTo>
                  <a:lnTo>
                    <a:pt x="26" y="32"/>
                  </a:lnTo>
                  <a:lnTo>
                    <a:pt x="29" y="35"/>
                  </a:lnTo>
                  <a:lnTo>
                    <a:pt x="29" y="37"/>
                  </a:lnTo>
                  <a:lnTo>
                    <a:pt x="31" y="37"/>
                  </a:lnTo>
                  <a:lnTo>
                    <a:pt x="31" y="40"/>
                  </a:lnTo>
                  <a:lnTo>
                    <a:pt x="31" y="44"/>
                  </a:lnTo>
                  <a:lnTo>
                    <a:pt x="31" y="52"/>
                  </a:lnTo>
                  <a:lnTo>
                    <a:pt x="31" y="59"/>
                  </a:lnTo>
                  <a:lnTo>
                    <a:pt x="31" y="62"/>
                  </a:lnTo>
                  <a:lnTo>
                    <a:pt x="36" y="59"/>
                  </a:lnTo>
                  <a:lnTo>
                    <a:pt x="36" y="55"/>
                  </a:lnTo>
                  <a:lnTo>
                    <a:pt x="36" y="50"/>
                  </a:lnTo>
                  <a:lnTo>
                    <a:pt x="36" y="47"/>
                  </a:lnTo>
                  <a:lnTo>
                    <a:pt x="36" y="44"/>
                  </a:lnTo>
                  <a:lnTo>
                    <a:pt x="36" y="43"/>
                  </a:lnTo>
                  <a:lnTo>
                    <a:pt x="36" y="40"/>
                  </a:lnTo>
                  <a:lnTo>
                    <a:pt x="36" y="37"/>
                  </a:lnTo>
                  <a:lnTo>
                    <a:pt x="34" y="35"/>
                  </a:lnTo>
                  <a:lnTo>
                    <a:pt x="31" y="32"/>
                  </a:lnTo>
                  <a:lnTo>
                    <a:pt x="29" y="30"/>
                  </a:lnTo>
                  <a:lnTo>
                    <a:pt x="26" y="27"/>
                  </a:lnTo>
                  <a:lnTo>
                    <a:pt x="25" y="25"/>
                  </a:lnTo>
                  <a:lnTo>
                    <a:pt x="22" y="25"/>
                  </a:lnTo>
                  <a:lnTo>
                    <a:pt x="22" y="22"/>
                  </a:lnTo>
                  <a:lnTo>
                    <a:pt x="20" y="22"/>
                  </a:lnTo>
                  <a:lnTo>
                    <a:pt x="20" y="19"/>
                  </a:lnTo>
                  <a:lnTo>
                    <a:pt x="18" y="18"/>
                  </a:lnTo>
                  <a:lnTo>
                    <a:pt x="18" y="15"/>
                  </a:lnTo>
                  <a:lnTo>
                    <a:pt x="15" y="15"/>
                  </a:lnTo>
                  <a:lnTo>
                    <a:pt x="14" y="15"/>
                  </a:lnTo>
                  <a:lnTo>
                    <a:pt x="14" y="12"/>
                  </a:lnTo>
                  <a:lnTo>
                    <a:pt x="11" y="12"/>
                  </a:lnTo>
                  <a:lnTo>
                    <a:pt x="11" y="10"/>
                  </a:lnTo>
                  <a:lnTo>
                    <a:pt x="9" y="10"/>
                  </a:lnTo>
                  <a:lnTo>
                    <a:pt x="9" y="7"/>
                  </a:lnTo>
                  <a:lnTo>
                    <a:pt x="6" y="7"/>
                  </a:lnTo>
                  <a:lnTo>
                    <a:pt x="6" y="5"/>
                  </a:lnTo>
                  <a:lnTo>
                    <a:pt x="4" y="5"/>
                  </a:lnTo>
                  <a:lnTo>
                    <a:pt x="2" y="3"/>
                  </a:lnTo>
                  <a:lnTo>
                    <a:pt x="0" y="0"/>
                  </a:lnTo>
                </a:path>
              </a:pathLst>
            </a:custGeom>
            <a:solidFill>
              <a:srgbClr val="B3CCCC"/>
            </a:solidFill>
            <a:ln w="127000" cap="rnd">
              <a:noFill/>
              <a:round/>
              <a:headEnd/>
              <a:tailEnd/>
            </a:ln>
          </p:spPr>
          <p:txBody>
            <a:bodyPr>
              <a:prstTxWarp prst="textNoShape">
                <a:avLst/>
              </a:prstTxWarp>
            </a:bodyPr>
            <a:lstStyle/>
            <a:p>
              <a:endParaRPr lang="en-US">
                <a:solidFill>
                  <a:schemeClr val="tx2"/>
                </a:solidFill>
              </a:endParaRPr>
            </a:p>
          </p:txBody>
        </p:sp>
        <p:sp>
          <p:nvSpPr>
            <p:cNvPr id="24640" name="Freeform 15"/>
            <p:cNvSpPr>
              <a:spLocks/>
            </p:cNvSpPr>
            <p:nvPr/>
          </p:nvSpPr>
          <p:spPr bwMode="auto">
            <a:xfrm>
              <a:off x="3125" y="3117"/>
              <a:ext cx="37" cy="51"/>
            </a:xfrm>
            <a:custGeom>
              <a:avLst/>
              <a:gdLst>
                <a:gd name="T0" fmla="*/ 0 w 37"/>
                <a:gd name="T1" fmla="*/ 0 h 51"/>
                <a:gd name="T2" fmla="*/ 0 w 37"/>
                <a:gd name="T3" fmla="*/ 0 h 51"/>
                <a:gd name="T4" fmla="*/ 0 w 37"/>
                <a:gd name="T5" fmla="*/ 2 h 51"/>
                <a:gd name="T6" fmla="*/ 0 w 37"/>
                <a:gd name="T7" fmla="*/ 4 h 51"/>
                <a:gd name="T8" fmla="*/ 0 w 37"/>
                <a:gd name="T9" fmla="*/ 7 h 51"/>
                <a:gd name="T10" fmla="*/ 2 w 37"/>
                <a:gd name="T11" fmla="*/ 9 h 51"/>
                <a:gd name="T12" fmla="*/ 2 w 37"/>
                <a:gd name="T13" fmla="*/ 12 h 51"/>
                <a:gd name="T14" fmla="*/ 4 w 37"/>
                <a:gd name="T15" fmla="*/ 12 h 51"/>
                <a:gd name="T16" fmla="*/ 7 w 37"/>
                <a:gd name="T17" fmla="*/ 12 h 51"/>
                <a:gd name="T18" fmla="*/ 7 w 37"/>
                <a:gd name="T19" fmla="*/ 14 h 51"/>
                <a:gd name="T20" fmla="*/ 9 w 37"/>
                <a:gd name="T21" fmla="*/ 16 h 51"/>
                <a:gd name="T22" fmla="*/ 11 w 37"/>
                <a:gd name="T23" fmla="*/ 16 h 51"/>
                <a:gd name="T24" fmla="*/ 13 w 37"/>
                <a:gd name="T25" fmla="*/ 19 h 51"/>
                <a:gd name="T26" fmla="*/ 16 w 37"/>
                <a:gd name="T27" fmla="*/ 22 h 51"/>
                <a:gd name="T28" fmla="*/ 18 w 37"/>
                <a:gd name="T29" fmla="*/ 22 h 51"/>
                <a:gd name="T30" fmla="*/ 20 w 37"/>
                <a:gd name="T31" fmla="*/ 24 h 51"/>
                <a:gd name="T32" fmla="*/ 23 w 37"/>
                <a:gd name="T33" fmla="*/ 26 h 51"/>
                <a:gd name="T34" fmla="*/ 25 w 37"/>
                <a:gd name="T35" fmla="*/ 26 h 51"/>
                <a:gd name="T36" fmla="*/ 27 w 37"/>
                <a:gd name="T37" fmla="*/ 28 h 51"/>
                <a:gd name="T38" fmla="*/ 29 w 37"/>
                <a:gd name="T39" fmla="*/ 28 h 51"/>
                <a:gd name="T40" fmla="*/ 32 w 37"/>
                <a:gd name="T41" fmla="*/ 31 h 51"/>
                <a:gd name="T42" fmla="*/ 34 w 37"/>
                <a:gd name="T43" fmla="*/ 34 h 51"/>
                <a:gd name="T44" fmla="*/ 34 w 37"/>
                <a:gd name="T45" fmla="*/ 38 h 51"/>
                <a:gd name="T46" fmla="*/ 34 w 37"/>
                <a:gd name="T47" fmla="*/ 43 h 51"/>
                <a:gd name="T48" fmla="*/ 34 w 37"/>
                <a:gd name="T49" fmla="*/ 48 h 51"/>
                <a:gd name="T50" fmla="*/ 34 w 37"/>
                <a:gd name="T51" fmla="*/ 50 h 51"/>
                <a:gd name="T52" fmla="*/ 36 w 37"/>
                <a:gd name="T53" fmla="*/ 48 h 51"/>
                <a:gd name="T54" fmla="*/ 36 w 37"/>
                <a:gd name="T55" fmla="*/ 46 h 51"/>
                <a:gd name="T56" fmla="*/ 36 w 37"/>
                <a:gd name="T57" fmla="*/ 43 h 51"/>
                <a:gd name="T58" fmla="*/ 36 w 37"/>
                <a:gd name="T59" fmla="*/ 38 h 51"/>
                <a:gd name="T60" fmla="*/ 36 w 37"/>
                <a:gd name="T61" fmla="*/ 34 h 51"/>
                <a:gd name="T62" fmla="*/ 36 w 37"/>
                <a:gd name="T63" fmla="*/ 31 h 51"/>
                <a:gd name="T64" fmla="*/ 36 w 37"/>
                <a:gd name="T65" fmla="*/ 28 h 51"/>
                <a:gd name="T66" fmla="*/ 34 w 37"/>
                <a:gd name="T67" fmla="*/ 28 h 51"/>
                <a:gd name="T68" fmla="*/ 34 w 37"/>
                <a:gd name="T69" fmla="*/ 26 h 51"/>
                <a:gd name="T70" fmla="*/ 32 w 37"/>
                <a:gd name="T71" fmla="*/ 26 h 51"/>
                <a:gd name="T72" fmla="*/ 29 w 37"/>
                <a:gd name="T73" fmla="*/ 26 h 51"/>
                <a:gd name="T74" fmla="*/ 29 w 37"/>
                <a:gd name="T75" fmla="*/ 24 h 51"/>
                <a:gd name="T76" fmla="*/ 27 w 37"/>
                <a:gd name="T77" fmla="*/ 24 h 51"/>
                <a:gd name="T78" fmla="*/ 27 w 37"/>
                <a:gd name="T79" fmla="*/ 22 h 51"/>
                <a:gd name="T80" fmla="*/ 25 w 37"/>
                <a:gd name="T81" fmla="*/ 22 h 51"/>
                <a:gd name="T82" fmla="*/ 23 w 37"/>
                <a:gd name="T83" fmla="*/ 22 h 51"/>
                <a:gd name="T84" fmla="*/ 20 w 37"/>
                <a:gd name="T85" fmla="*/ 19 h 51"/>
                <a:gd name="T86" fmla="*/ 18 w 37"/>
                <a:gd name="T87" fmla="*/ 16 h 51"/>
                <a:gd name="T88" fmla="*/ 16 w 37"/>
                <a:gd name="T89" fmla="*/ 14 h 51"/>
                <a:gd name="T90" fmla="*/ 13 w 37"/>
                <a:gd name="T91" fmla="*/ 14 h 51"/>
                <a:gd name="T92" fmla="*/ 13 w 37"/>
                <a:gd name="T93" fmla="*/ 12 h 51"/>
                <a:gd name="T94" fmla="*/ 11 w 37"/>
                <a:gd name="T95" fmla="*/ 12 h 51"/>
                <a:gd name="T96" fmla="*/ 9 w 37"/>
                <a:gd name="T97" fmla="*/ 12 h 51"/>
                <a:gd name="T98" fmla="*/ 9 w 37"/>
                <a:gd name="T99" fmla="*/ 9 h 51"/>
                <a:gd name="T100" fmla="*/ 7 w 37"/>
                <a:gd name="T101" fmla="*/ 9 h 51"/>
                <a:gd name="T102" fmla="*/ 7 w 37"/>
                <a:gd name="T103" fmla="*/ 7 h 51"/>
                <a:gd name="T104" fmla="*/ 4 w 37"/>
                <a:gd name="T105" fmla="*/ 4 h 51"/>
                <a:gd name="T106" fmla="*/ 2 w 37"/>
                <a:gd name="T107" fmla="*/ 4 h 51"/>
                <a:gd name="T108" fmla="*/ 2 w 37"/>
                <a:gd name="T109" fmla="*/ 2 h 51"/>
                <a:gd name="T110" fmla="*/ 0 w 37"/>
                <a:gd name="T111" fmla="*/ 2 h 51"/>
                <a:gd name="T112" fmla="*/ 0 w 37"/>
                <a:gd name="T113" fmla="*/ 0 h 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
                <a:gd name="T172" fmla="*/ 0 h 51"/>
                <a:gd name="T173" fmla="*/ 37 w 37"/>
                <a:gd name="T174" fmla="*/ 51 h 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 h="51">
                  <a:moveTo>
                    <a:pt x="0" y="0"/>
                  </a:moveTo>
                  <a:lnTo>
                    <a:pt x="0" y="0"/>
                  </a:lnTo>
                  <a:lnTo>
                    <a:pt x="0" y="2"/>
                  </a:lnTo>
                  <a:lnTo>
                    <a:pt x="0" y="4"/>
                  </a:lnTo>
                  <a:lnTo>
                    <a:pt x="0" y="7"/>
                  </a:lnTo>
                  <a:lnTo>
                    <a:pt x="2" y="9"/>
                  </a:lnTo>
                  <a:lnTo>
                    <a:pt x="2" y="12"/>
                  </a:lnTo>
                  <a:lnTo>
                    <a:pt x="4" y="12"/>
                  </a:lnTo>
                  <a:lnTo>
                    <a:pt x="7" y="12"/>
                  </a:lnTo>
                  <a:lnTo>
                    <a:pt x="7" y="14"/>
                  </a:lnTo>
                  <a:lnTo>
                    <a:pt x="9" y="16"/>
                  </a:lnTo>
                  <a:lnTo>
                    <a:pt x="11" y="16"/>
                  </a:lnTo>
                  <a:lnTo>
                    <a:pt x="13" y="19"/>
                  </a:lnTo>
                  <a:lnTo>
                    <a:pt x="16" y="22"/>
                  </a:lnTo>
                  <a:lnTo>
                    <a:pt x="18" y="22"/>
                  </a:lnTo>
                  <a:lnTo>
                    <a:pt x="20" y="24"/>
                  </a:lnTo>
                  <a:lnTo>
                    <a:pt x="23" y="26"/>
                  </a:lnTo>
                  <a:lnTo>
                    <a:pt x="25" y="26"/>
                  </a:lnTo>
                  <a:lnTo>
                    <a:pt x="27" y="28"/>
                  </a:lnTo>
                  <a:lnTo>
                    <a:pt x="29" y="28"/>
                  </a:lnTo>
                  <a:lnTo>
                    <a:pt x="32" y="31"/>
                  </a:lnTo>
                  <a:lnTo>
                    <a:pt x="34" y="34"/>
                  </a:lnTo>
                  <a:lnTo>
                    <a:pt x="34" y="38"/>
                  </a:lnTo>
                  <a:lnTo>
                    <a:pt x="34" y="43"/>
                  </a:lnTo>
                  <a:lnTo>
                    <a:pt x="34" y="48"/>
                  </a:lnTo>
                  <a:lnTo>
                    <a:pt x="34" y="50"/>
                  </a:lnTo>
                  <a:lnTo>
                    <a:pt x="36" y="48"/>
                  </a:lnTo>
                  <a:lnTo>
                    <a:pt x="36" y="46"/>
                  </a:lnTo>
                  <a:lnTo>
                    <a:pt x="36" y="43"/>
                  </a:lnTo>
                  <a:lnTo>
                    <a:pt x="36" y="38"/>
                  </a:lnTo>
                  <a:lnTo>
                    <a:pt x="36" y="34"/>
                  </a:lnTo>
                  <a:lnTo>
                    <a:pt x="36" y="31"/>
                  </a:lnTo>
                  <a:lnTo>
                    <a:pt x="36" y="28"/>
                  </a:lnTo>
                  <a:lnTo>
                    <a:pt x="34" y="28"/>
                  </a:lnTo>
                  <a:lnTo>
                    <a:pt x="34" y="26"/>
                  </a:lnTo>
                  <a:lnTo>
                    <a:pt x="32" y="26"/>
                  </a:lnTo>
                  <a:lnTo>
                    <a:pt x="29" y="26"/>
                  </a:lnTo>
                  <a:lnTo>
                    <a:pt x="29" y="24"/>
                  </a:lnTo>
                  <a:lnTo>
                    <a:pt x="27" y="24"/>
                  </a:lnTo>
                  <a:lnTo>
                    <a:pt x="27" y="22"/>
                  </a:lnTo>
                  <a:lnTo>
                    <a:pt x="25" y="22"/>
                  </a:lnTo>
                  <a:lnTo>
                    <a:pt x="23" y="22"/>
                  </a:lnTo>
                  <a:lnTo>
                    <a:pt x="20" y="19"/>
                  </a:lnTo>
                  <a:lnTo>
                    <a:pt x="18" y="16"/>
                  </a:lnTo>
                  <a:lnTo>
                    <a:pt x="16" y="14"/>
                  </a:lnTo>
                  <a:lnTo>
                    <a:pt x="13" y="14"/>
                  </a:lnTo>
                  <a:lnTo>
                    <a:pt x="13" y="12"/>
                  </a:lnTo>
                  <a:lnTo>
                    <a:pt x="11" y="12"/>
                  </a:lnTo>
                  <a:lnTo>
                    <a:pt x="9" y="12"/>
                  </a:lnTo>
                  <a:lnTo>
                    <a:pt x="9" y="9"/>
                  </a:lnTo>
                  <a:lnTo>
                    <a:pt x="7" y="9"/>
                  </a:lnTo>
                  <a:lnTo>
                    <a:pt x="7" y="7"/>
                  </a:lnTo>
                  <a:lnTo>
                    <a:pt x="4" y="4"/>
                  </a:lnTo>
                  <a:lnTo>
                    <a:pt x="2" y="4"/>
                  </a:lnTo>
                  <a:lnTo>
                    <a:pt x="2" y="2"/>
                  </a:lnTo>
                  <a:lnTo>
                    <a:pt x="0" y="2"/>
                  </a:lnTo>
                  <a:lnTo>
                    <a:pt x="0" y="0"/>
                  </a:lnTo>
                </a:path>
              </a:pathLst>
            </a:custGeom>
            <a:solidFill>
              <a:srgbClr val="B3CCCC"/>
            </a:solidFill>
            <a:ln w="127000" cap="rnd">
              <a:noFill/>
              <a:round/>
              <a:headEnd/>
              <a:tailEnd/>
            </a:ln>
          </p:spPr>
          <p:txBody>
            <a:bodyPr>
              <a:prstTxWarp prst="textNoShape">
                <a:avLst/>
              </a:prstTxWarp>
            </a:bodyPr>
            <a:lstStyle/>
            <a:p>
              <a:endParaRPr lang="en-US">
                <a:solidFill>
                  <a:schemeClr val="tx2"/>
                </a:solidFill>
              </a:endParaRPr>
            </a:p>
          </p:txBody>
        </p:sp>
        <p:sp>
          <p:nvSpPr>
            <p:cNvPr id="24641" name="Freeform 16"/>
            <p:cNvSpPr>
              <a:spLocks/>
            </p:cNvSpPr>
            <p:nvPr/>
          </p:nvSpPr>
          <p:spPr bwMode="auto">
            <a:xfrm>
              <a:off x="3125" y="3117"/>
              <a:ext cx="37" cy="49"/>
            </a:xfrm>
            <a:custGeom>
              <a:avLst/>
              <a:gdLst>
                <a:gd name="T0" fmla="*/ 0 w 37"/>
                <a:gd name="T1" fmla="*/ 0 h 49"/>
                <a:gd name="T2" fmla="*/ 0 w 37"/>
                <a:gd name="T3" fmla="*/ 4 h 49"/>
                <a:gd name="T4" fmla="*/ 4 w 37"/>
                <a:gd name="T5" fmla="*/ 7 h 49"/>
                <a:gd name="T6" fmla="*/ 7 w 37"/>
                <a:gd name="T7" fmla="*/ 9 h 49"/>
                <a:gd name="T8" fmla="*/ 9 w 37"/>
                <a:gd name="T9" fmla="*/ 12 h 49"/>
                <a:gd name="T10" fmla="*/ 11 w 37"/>
                <a:gd name="T11" fmla="*/ 14 h 49"/>
                <a:gd name="T12" fmla="*/ 16 w 37"/>
                <a:gd name="T13" fmla="*/ 14 h 49"/>
                <a:gd name="T14" fmla="*/ 18 w 37"/>
                <a:gd name="T15" fmla="*/ 16 h 49"/>
                <a:gd name="T16" fmla="*/ 20 w 37"/>
                <a:gd name="T17" fmla="*/ 19 h 49"/>
                <a:gd name="T18" fmla="*/ 23 w 37"/>
                <a:gd name="T19" fmla="*/ 21 h 49"/>
                <a:gd name="T20" fmla="*/ 27 w 37"/>
                <a:gd name="T21" fmla="*/ 24 h 49"/>
                <a:gd name="T22" fmla="*/ 29 w 37"/>
                <a:gd name="T23" fmla="*/ 26 h 49"/>
                <a:gd name="T24" fmla="*/ 32 w 37"/>
                <a:gd name="T25" fmla="*/ 28 h 49"/>
                <a:gd name="T26" fmla="*/ 34 w 37"/>
                <a:gd name="T27" fmla="*/ 31 h 49"/>
                <a:gd name="T28" fmla="*/ 36 w 37"/>
                <a:gd name="T29" fmla="*/ 33 h 49"/>
                <a:gd name="T30" fmla="*/ 36 w 37"/>
                <a:gd name="T31" fmla="*/ 40 h 49"/>
                <a:gd name="T32" fmla="*/ 36 w 37"/>
                <a:gd name="T33" fmla="*/ 48 h 49"/>
                <a:gd name="T34" fmla="*/ 36 w 37"/>
                <a:gd name="T35" fmla="*/ 40 h 49"/>
                <a:gd name="T36" fmla="*/ 36 w 37"/>
                <a:gd name="T37" fmla="*/ 31 h 49"/>
                <a:gd name="T38" fmla="*/ 34 w 37"/>
                <a:gd name="T39" fmla="*/ 28 h 49"/>
                <a:gd name="T40" fmla="*/ 32 w 37"/>
                <a:gd name="T41" fmla="*/ 26 h 49"/>
                <a:gd name="T42" fmla="*/ 29 w 37"/>
                <a:gd name="T43" fmla="*/ 24 h 49"/>
                <a:gd name="T44" fmla="*/ 25 w 37"/>
                <a:gd name="T45" fmla="*/ 21 h 49"/>
                <a:gd name="T46" fmla="*/ 20 w 37"/>
                <a:gd name="T47" fmla="*/ 21 h 49"/>
                <a:gd name="T48" fmla="*/ 18 w 37"/>
                <a:gd name="T49" fmla="*/ 16 h 49"/>
                <a:gd name="T50" fmla="*/ 16 w 37"/>
                <a:gd name="T51" fmla="*/ 14 h 49"/>
                <a:gd name="T52" fmla="*/ 11 w 37"/>
                <a:gd name="T53" fmla="*/ 12 h 49"/>
                <a:gd name="T54" fmla="*/ 9 w 37"/>
                <a:gd name="T55" fmla="*/ 9 h 49"/>
                <a:gd name="T56" fmla="*/ 7 w 37"/>
                <a:gd name="T57" fmla="*/ 7 h 49"/>
                <a:gd name="T58" fmla="*/ 4 w 37"/>
                <a:gd name="T59" fmla="*/ 4 h 49"/>
                <a:gd name="T60" fmla="*/ 2 w 37"/>
                <a:gd name="T61" fmla="*/ 2 h 49"/>
                <a:gd name="T62" fmla="*/ 0 w 37"/>
                <a:gd name="T63" fmla="*/ 0 h 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49"/>
                <a:gd name="T98" fmla="*/ 37 w 37"/>
                <a:gd name="T99" fmla="*/ 49 h 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49">
                  <a:moveTo>
                    <a:pt x="0" y="0"/>
                  </a:moveTo>
                  <a:lnTo>
                    <a:pt x="0" y="0"/>
                  </a:lnTo>
                  <a:lnTo>
                    <a:pt x="0" y="2"/>
                  </a:lnTo>
                  <a:lnTo>
                    <a:pt x="0" y="4"/>
                  </a:lnTo>
                  <a:lnTo>
                    <a:pt x="2" y="7"/>
                  </a:lnTo>
                  <a:lnTo>
                    <a:pt x="4" y="7"/>
                  </a:lnTo>
                  <a:lnTo>
                    <a:pt x="4" y="9"/>
                  </a:lnTo>
                  <a:lnTo>
                    <a:pt x="7" y="9"/>
                  </a:lnTo>
                  <a:lnTo>
                    <a:pt x="7" y="12"/>
                  </a:lnTo>
                  <a:lnTo>
                    <a:pt x="9" y="12"/>
                  </a:lnTo>
                  <a:lnTo>
                    <a:pt x="9" y="14"/>
                  </a:lnTo>
                  <a:lnTo>
                    <a:pt x="11" y="14"/>
                  </a:lnTo>
                  <a:lnTo>
                    <a:pt x="13" y="14"/>
                  </a:lnTo>
                  <a:lnTo>
                    <a:pt x="16" y="14"/>
                  </a:lnTo>
                  <a:lnTo>
                    <a:pt x="16" y="16"/>
                  </a:lnTo>
                  <a:lnTo>
                    <a:pt x="18" y="16"/>
                  </a:lnTo>
                  <a:lnTo>
                    <a:pt x="18" y="19"/>
                  </a:lnTo>
                  <a:lnTo>
                    <a:pt x="20" y="19"/>
                  </a:lnTo>
                  <a:lnTo>
                    <a:pt x="20" y="21"/>
                  </a:lnTo>
                  <a:lnTo>
                    <a:pt x="23" y="21"/>
                  </a:lnTo>
                  <a:lnTo>
                    <a:pt x="25" y="24"/>
                  </a:lnTo>
                  <a:lnTo>
                    <a:pt x="27" y="24"/>
                  </a:lnTo>
                  <a:lnTo>
                    <a:pt x="27" y="26"/>
                  </a:lnTo>
                  <a:lnTo>
                    <a:pt x="29" y="26"/>
                  </a:lnTo>
                  <a:lnTo>
                    <a:pt x="32" y="26"/>
                  </a:lnTo>
                  <a:lnTo>
                    <a:pt x="32" y="28"/>
                  </a:lnTo>
                  <a:lnTo>
                    <a:pt x="34" y="28"/>
                  </a:lnTo>
                  <a:lnTo>
                    <a:pt x="34" y="31"/>
                  </a:lnTo>
                  <a:lnTo>
                    <a:pt x="36" y="31"/>
                  </a:lnTo>
                  <a:lnTo>
                    <a:pt x="36" y="33"/>
                  </a:lnTo>
                  <a:lnTo>
                    <a:pt x="36" y="36"/>
                  </a:lnTo>
                  <a:lnTo>
                    <a:pt x="36" y="40"/>
                  </a:lnTo>
                  <a:lnTo>
                    <a:pt x="36" y="45"/>
                  </a:lnTo>
                  <a:lnTo>
                    <a:pt x="36" y="48"/>
                  </a:lnTo>
                  <a:lnTo>
                    <a:pt x="36" y="45"/>
                  </a:lnTo>
                  <a:lnTo>
                    <a:pt x="36" y="40"/>
                  </a:lnTo>
                  <a:lnTo>
                    <a:pt x="36" y="36"/>
                  </a:lnTo>
                  <a:lnTo>
                    <a:pt x="36" y="31"/>
                  </a:lnTo>
                  <a:lnTo>
                    <a:pt x="36" y="28"/>
                  </a:lnTo>
                  <a:lnTo>
                    <a:pt x="34" y="28"/>
                  </a:lnTo>
                  <a:lnTo>
                    <a:pt x="34" y="26"/>
                  </a:lnTo>
                  <a:lnTo>
                    <a:pt x="32" y="26"/>
                  </a:lnTo>
                  <a:lnTo>
                    <a:pt x="29" y="26"/>
                  </a:lnTo>
                  <a:lnTo>
                    <a:pt x="29" y="24"/>
                  </a:lnTo>
                  <a:lnTo>
                    <a:pt x="27" y="24"/>
                  </a:lnTo>
                  <a:lnTo>
                    <a:pt x="25" y="21"/>
                  </a:lnTo>
                  <a:lnTo>
                    <a:pt x="23" y="21"/>
                  </a:lnTo>
                  <a:lnTo>
                    <a:pt x="20" y="21"/>
                  </a:lnTo>
                  <a:lnTo>
                    <a:pt x="20" y="19"/>
                  </a:lnTo>
                  <a:lnTo>
                    <a:pt x="18" y="16"/>
                  </a:lnTo>
                  <a:lnTo>
                    <a:pt x="18" y="14"/>
                  </a:lnTo>
                  <a:lnTo>
                    <a:pt x="16" y="14"/>
                  </a:lnTo>
                  <a:lnTo>
                    <a:pt x="13" y="14"/>
                  </a:lnTo>
                  <a:lnTo>
                    <a:pt x="11" y="12"/>
                  </a:lnTo>
                  <a:lnTo>
                    <a:pt x="9" y="12"/>
                  </a:lnTo>
                  <a:lnTo>
                    <a:pt x="9" y="9"/>
                  </a:lnTo>
                  <a:lnTo>
                    <a:pt x="7" y="9"/>
                  </a:lnTo>
                  <a:lnTo>
                    <a:pt x="7" y="7"/>
                  </a:lnTo>
                  <a:lnTo>
                    <a:pt x="4" y="7"/>
                  </a:lnTo>
                  <a:lnTo>
                    <a:pt x="4" y="4"/>
                  </a:lnTo>
                  <a:lnTo>
                    <a:pt x="2" y="4"/>
                  </a:lnTo>
                  <a:lnTo>
                    <a:pt x="2" y="2"/>
                  </a:lnTo>
                  <a:lnTo>
                    <a:pt x="0" y="2"/>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24642" name="Freeform 17"/>
            <p:cNvSpPr>
              <a:spLocks/>
            </p:cNvSpPr>
            <p:nvPr/>
          </p:nvSpPr>
          <p:spPr bwMode="auto">
            <a:xfrm>
              <a:off x="3151" y="3097"/>
              <a:ext cx="37" cy="60"/>
            </a:xfrm>
            <a:custGeom>
              <a:avLst/>
              <a:gdLst>
                <a:gd name="T0" fmla="*/ 0 w 37"/>
                <a:gd name="T1" fmla="*/ 0 h 60"/>
                <a:gd name="T2" fmla="*/ 0 w 37"/>
                <a:gd name="T3" fmla="*/ 0 h 60"/>
                <a:gd name="T4" fmla="*/ 2 w 37"/>
                <a:gd name="T5" fmla="*/ 3 h 60"/>
                <a:gd name="T6" fmla="*/ 2 w 37"/>
                <a:gd name="T7" fmla="*/ 5 h 60"/>
                <a:gd name="T8" fmla="*/ 4 w 37"/>
                <a:gd name="T9" fmla="*/ 7 h 60"/>
                <a:gd name="T10" fmla="*/ 6 w 37"/>
                <a:gd name="T11" fmla="*/ 7 h 60"/>
                <a:gd name="T12" fmla="*/ 9 w 37"/>
                <a:gd name="T13" fmla="*/ 10 h 60"/>
                <a:gd name="T14" fmla="*/ 9 w 37"/>
                <a:gd name="T15" fmla="*/ 12 h 60"/>
                <a:gd name="T16" fmla="*/ 11 w 37"/>
                <a:gd name="T17" fmla="*/ 12 h 60"/>
                <a:gd name="T18" fmla="*/ 11 w 37"/>
                <a:gd name="T19" fmla="*/ 15 h 60"/>
                <a:gd name="T20" fmla="*/ 14 w 37"/>
                <a:gd name="T21" fmla="*/ 15 h 60"/>
                <a:gd name="T22" fmla="*/ 15 w 37"/>
                <a:gd name="T23" fmla="*/ 15 h 60"/>
                <a:gd name="T24" fmla="*/ 15 w 37"/>
                <a:gd name="T25" fmla="*/ 18 h 60"/>
                <a:gd name="T26" fmla="*/ 18 w 37"/>
                <a:gd name="T27" fmla="*/ 18 h 60"/>
                <a:gd name="T28" fmla="*/ 18 w 37"/>
                <a:gd name="T29" fmla="*/ 19 h 60"/>
                <a:gd name="T30" fmla="*/ 20 w 37"/>
                <a:gd name="T31" fmla="*/ 22 h 60"/>
                <a:gd name="T32" fmla="*/ 20 w 37"/>
                <a:gd name="T33" fmla="*/ 25 h 60"/>
                <a:gd name="T34" fmla="*/ 22 w 37"/>
                <a:gd name="T35" fmla="*/ 25 h 60"/>
                <a:gd name="T36" fmla="*/ 25 w 37"/>
                <a:gd name="T37" fmla="*/ 25 h 60"/>
                <a:gd name="T38" fmla="*/ 25 w 37"/>
                <a:gd name="T39" fmla="*/ 27 h 60"/>
                <a:gd name="T40" fmla="*/ 26 w 37"/>
                <a:gd name="T41" fmla="*/ 27 h 60"/>
                <a:gd name="T42" fmla="*/ 26 w 37"/>
                <a:gd name="T43" fmla="*/ 30 h 60"/>
                <a:gd name="T44" fmla="*/ 29 w 37"/>
                <a:gd name="T45" fmla="*/ 30 h 60"/>
                <a:gd name="T46" fmla="*/ 31 w 37"/>
                <a:gd name="T47" fmla="*/ 32 h 60"/>
                <a:gd name="T48" fmla="*/ 31 w 37"/>
                <a:gd name="T49" fmla="*/ 34 h 60"/>
                <a:gd name="T50" fmla="*/ 34 w 37"/>
                <a:gd name="T51" fmla="*/ 34 h 60"/>
                <a:gd name="T52" fmla="*/ 34 w 37"/>
                <a:gd name="T53" fmla="*/ 37 h 60"/>
                <a:gd name="T54" fmla="*/ 36 w 37"/>
                <a:gd name="T55" fmla="*/ 37 h 60"/>
                <a:gd name="T56" fmla="*/ 36 w 37"/>
                <a:gd name="T57" fmla="*/ 40 h 60"/>
                <a:gd name="T58" fmla="*/ 36 w 37"/>
                <a:gd name="T59" fmla="*/ 44 h 60"/>
                <a:gd name="T60" fmla="*/ 36 w 37"/>
                <a:gd name="T61" fmla="*/ 49 h 60"/>
                <a:gd name="T62" fmla="*/ 36 w 37"/>
                <a:gd name="T63" fmla="*/ 56 h 60"/>
                <a:gd name="T64" fmla="*/ 36 w 37"/>
                <a:gd name="T65" fmla="*/ 59 h 60"/>
                <a:gd name="T66" fmla="*/ 36 w 37"/>
                <a:gd name="T67" fmla="*/ 56 h 60"/>
                <a:gd name="T68" fmla="*/ 36 w 37"/>
                <a:gd name="T69" fmla="*/ 49 h 60"/>
                <a:gd name="T70" fmla="*/ 36 w 37"/>
                <a:gd name="T71" fmla="*/ 44 h 60"/>
                <a:gd name="T72" fmla="*/ 36 w 37"/>
                <a:gd name="T73" fmla="*/ 40 h 60"/>
                <a:gd name="T74" fmla="*/ 36 w 37"/>
                <a:gd name="T75" fmla="*/ 37 h 60"/>
                <a:gd name="T76" fmla="*/ 34 w 37"/>
                <a:gd name="T77" fmla="*/ 34 h 60"/>
                <a:gd name="T78" fmla="*/ 31 w 37"/>
                <a:gd name="T79" fmla="*/ 32 h 60"/>
                <a:gd name="T80" fmla="*/ 31 w 37"/>
                <a:gd name="T81" fmla="*/ 30 h 60"/>
                <a:gd name="T82" fmla="*/ 29 w 37"/>
                <a:gd name="T83" fmla="*/ 30 h 60"/>
                <a:gd name="T84" fmla="*/ 29 w 37"/>
                <a:gd name="T85" fmla="*/ 27 h 60"/>
                <a:gd name="T86" fmla="*/ 26 w 37"/>
                <a:gd name="T87" fmla="*/ 27 h 60"/>
                <a:gd name="T88" fmla="*/ 25 w 37"/>
                <a:gd name="T89" fmla="*/ 27 h 60"/>
                <a:gd name="T90" fmla="*/ 25 w 37"/>
                <a:gd name="T91" fmla="*/ 25 h 60"/>
                <a:gd name="T92" fmla="*/ 22 w 37"/>
                <a:gd name="T93" fmla="*/ 25 h 60"/>
                <a:gd name="T94" fmla="*/ 22 w 37"/>
                <a:gd name="T95" fmla="*/ 22 h 60"/>
                <a:gd name="T96" fmla="*/ 20 w 37"/>
                <a:gd name="T97" fmla="*/ 22 h 60"/>
                <a:gd name="T98" fmla="*/ 20 w 37"/>
                <a:gd name="T99" fmla="*/ 19 h 60"/>
                <a:gd name="T100" fmla="*/ 18 w 37"/>
                <a:gd name="T101" fmla="*/ 18 h 60"/>
                <a:gd name="T102" fmla="*/ 15 w 37"/>
                <a:gd name="T103" fmla="*/ 15 h 60"/>
                <a:gd name="T104" fmla="*/ 14 w 37"/>
                <a:gd name="T105" fmla="*/ 15 h 60"/>
                <a:gd name="T106" fmla="*/ 14 w 37"/>
                <a:gd name="T107" fmla="*/ 12 h 60"/>
                <a:gd name="T108" fmla="*/ 11 w 37"/>
                <a:gd name="T109" fmla="*/ 12 h 60"/>
                <a:gd name="T110" fmla="*/ 11 w 37"/>
                <a:gd name="T111" fmla="*/ 10 h 60"/>
                <a:gd name="T112" fmla="*/ 9 w 37"/>
                <a:gd name="T113" fmla="*/ 7 h 60"/>
                <a:gd name="T114" fmla="*/ 6 w 37"/>
                <a:gd name="T115" fmla="*/ 5 h 60"/>
                <a:gd name="T116" fmla="*/ 4 w 37"/>
                <a:gd name="T117" fmla="*/ 5 h 60"/>
                <a:gd name="T118" fmla="*/ 2 w 37"/>
                <a:gd name="T119" fmla="*/ 3 h 60"/>
                <a:gd name="T120" fmla="*/ 2 w 37"/>
                <a:gd name="T121" fmla="*/ 0 h 60"/>
                <a:gd name="T122" fmla="*/ 0 w 37"/>
                <a:gd name="T123" fmla="*/ 0 h 6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7"/>
                <a:gd name="T187" fmla="*/ 0 h 60"/>
                <a:gd name="T188" fmla="*/ 37 w 37"/>
                <a:gd name="T189" fmla="*/ 60 h 6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7" h="60">
                  <a:moveTo>
                    <a:pt x="0" y="0"/>
                  </a:moveTo>
                  <a:lnTo>
                    <a:pt x="0" y="0"/>
                  </a:lnTo>
                  <a:lnTo>
                    <a:pt x="2" y="3"/>
                  </a:lnTo>
                  <a:lnTo>
                    <a:pt x="2" y="5"/>
                  </a:lnTo>
                  <a:lnTo>
                    <a:pt x="4" y="7"/>
                  </a:lnTo>
                  <a:lnTo>
                    <a:pt x="6" y="7"/>
                  </a:lnTo>
                  <a:lnTo>
                    <a:pt x="9" y="10"/>
                  </a:lnTo>
                  <a:lnTo>
                    <a:pt x="9" y="12"/>
                  </a:lnTo>
                  <a:lnTo>
                    <a:pt x="11" y="12"/>
                  </a:lnTo>
                  <a:lnTo>
                    <a:pt x="11" y="15"/>
                  </a:lnTo>
                  <a:lnTo>
                    <a:pt x="14" y="15"/>
                  </a:lnTo>
                  <a:lnTo>
                    <a:pt x="15" y="15"/>
                  </a:lnTo>
                  <a:lnTo>
                    <a:pt x="15" y="18"/>
                  </a:lnTo>
                  <a:lnTo>
                    <a:pt x="18" y="18"/>
                  </a:lnTo>
                  <a:lnTo>
                    <a:pt x="18" y="19"/>
                  </a:lnTo>
                  <a:lnTo>
                    <a:pt x="20" y="22"/>
                  </a:lnTo>
                  <a:lnTo>
                    <a:pt x="20" y="25"/>
                  </a:lnTo>
                  <a:lnTo>
                    <a:pt x="22" y="25"/>
                  </a:lnTo>
                  <a:lnTo>
                    <a:pt x="25" y="25"/>
                  </a:lnTo>
                  <a:lnTo>
                    <a:pt x="25" y="27"/>
                  </a:lnTo>
                  <a:lnTo>
                    <a:pt x="26" y="27"/>
                  </a:lnTo>
                  <a:lnTo>
                    <a:pt x="26" y="30"/>
                  </a:lnTo>
                  <a:lnTo>
                    <a:pt x="29" y="30"/>
                  </a:lnTo>
                  <a:lnTo>
                    <a:pt x="31" y="32"/>
                  </a:lnTo>
                  <a:lnTo>
                    <a:pt x="31" y="34"/>
                  </a:lnTo>
                  <a:lnTo>
                    <a:pt x="34" y="34"/>
                  </a:lnTo>
                  <a:lnTo>
                    <a:pt x="34" y="37"/>
                  </a:lnTo>
                  <a:lnTo>
                    <a:pt x="36" y="37"/>
                  </a:lnTo>
                  <a:lnTo>
                    <a:pt x="36" y="40"/>
                  </a:lnTo>
                  <a:lnTo>
                    <a:pt x="36" y="44"/>
                  </a:lnTo>
                  <a:lnTo>
                    <a:pt x="36" y="49"/>
                  </a:lnTo>
                  <a:lnTo>
                    <a:pt x="36" y="56"/>
                  </a:lnTo>
                  <a:lnTo>
                    <a:pt x="36" y="59"/>
                  </a:lnTo>
                  <a:lnTo>
                    <a:pt x="36" y="56"/>
                  </a:lnTo>
                  <a:lnTo>
                    <a:pt x="36" y="49"/>
                  </a:lnTo>
                  <a:lnTo>
                    <a:pt x="36" y="44"/>
                  </a:lnTo>
                  <a:lnTo>
                    <a:pt x="36" y="40"/>
                  </a:lnTo>
                  <a:lnTo>
                    <a:pt x="36" y="37"/>
                  </a:lnTo>
                  <a:lnTo>
                    <a:pt x="34" y="34"/>
                  </a:lnTo>
                  <a:lnTo>
                    <a:pt x="31" y="32"/>
                  </a:lnTo>
                  <a:lnTo>
                    <a:pt x="31" y="30"/>
                  </a:lnTo>
                  <a:lnTo>
                    <a:pt x="29" y="30"/>
                  </a:lnTo>
                  <a:lnTo>
                    <a:pt x="29" y="27"/>
                  </a:lnTo>
                  <a:lnTo>
                    <a:pt x="26" y="27"/>
                  </a:lnTo>
                  <a:lnTo>
                    <a:pt x="25" y="27"/>
                  </a:lnTo>
                  <a:lnTo>
                    <a:pt x="25" y="25"/>
                  </a:lnTo>
                  <a:lnTo>
                    <a:pt x="22" y="25"/>
                  </a:lnTo>
                  <a:lnTo>
                    <a:pt x="22" y="22"/>
                  </a:lnTo>
                  <a:lnTo>
                    <a:pt x="20" y="22"/>
                  </a:lnTo>
                  <a:lnTo>
                    <a:pt x="20" y="19"/>
                  </a:lnTo>
                  <a:lnTo>
                    <a:pt x="18" y="18"/>
                  </a:lnTo>
                  <a:lnTo>
                    <a:pt x="15" y="15"/>
                  </a:lnTo>
                  <a:lnTo>
                    <a:pt x="14" y="15"/>
                  </a:lnTo>
                  <a:lnTo>
                    <a:pt x="14" y="12"/>
                  </a:lnTo>
                  <a:lnTo>
                    <a:pt x="11" y="12"/>
                  </a:lnTo>
                  <a:lnTo>
                    <a:pt x="11" y="10"/>
                  </a:lnTo>
                  <a:lnTo>
                    <a:pt x="9" y="7"/>
                  </a:lnTo>
                  <a:lnTo>
                    <a:pt x="6" y="5"/>
                  </a:lnTo>
                  <a:lnTo>
                    <a:pt x="4" y="5"/>
                  </a:lnTo>
                  <a:lnTo>
                    <a:pt x="2" y="3"/>
                  </a:lnTo>
                  <a:lnTo>
                    <a:pt x="2"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24643" name="Freeform 18"/>
            <p:cNvSpPr>
              <a:spLocks/>
            </p:cNvSpPr>
            <p:nvPr/>
          </p:nvSpPr>
          <p:spPr bwMode="auto">
            <a:xfrm>
              <a:off x="3125" y="3111"/>
              <a:ext cx="43" cy="38"/>
            </a:xfrm>
            <a:custGeom>
              <a:avLst/>
              <a:gdLst>
                <a:gd name="T0" fmla="*/ 0 w 43"/>
                <a:gd name="T1" fmla="*/ 2 h 38"/>
                <a:gd name="T2" fmla="*/ 0 w 43"/>
                <a:gd name="T3" fmla="*/ 0 h 38"/>
                <a:gd name="T4" fmla="*/ 2 w 43"/>
                <a:gd name="T5" fmla="*/ 0 h 38"/>
                <a:gd name="T6" fmla="*/ 4 w 43"/>
                <a:gd name="T7" fmla="*/ 0 h 38"/>
                <a:gd name="T8" fmla="*/ 4 w 43"/>
                <a:gd name="T9" fmla="*/ 2 h 38"/>
                <a:gd name="T10" fmla="*/ 7 w 43"/>
                <a:gd name="T11" fmla="*/ 2 h 38"/>
                <a:gd name="T12" fmla="*/ 9 w 43"/>
                <a:gd name="T13" fmla="*/ 5 h 38"/>
                <a:gd name="T14" fmla="*/ 12 w 43"/>
                <a:gd name="T15" fmla="*/ 7 h 38"/>
                <a:gd name="T16" fmla="*/ 16 w 43"/>
                <a:gd name="T17" fmla="*/ 9 h 38"/>
                <a:gd name="T18" fmla="*/ 18 w 43"/>
                <a:gd name="T19" fmla="*/ 12 h 38"/>
                <a:gd name="T20" fmla="*/ 21 w 43"/>
                <a:gd name="T21" fmla="*/ 14 h 38"/>
                <a:gd name="T22" fmla="*/ 25 w 43"/>
                <a:gd name="T23" fmla="*/ 16 h 38"/>
                <a:gd name="T24" fmla="*/ 28 w 43"/>
                <a:gd name="T25" fmla="*/ 21 h 38"/>
                <a:gd name="T26" fmla="*/ 30 w 43"/>
                <a:gd name="T27" fmla="*/ 23 h 38"/>
                <a:gd name="T28" fmla="*/ 35 w 43"/>
                <a:gd name="T29" fmla="*/ 25 h 38"/>
                <a:gd name="T30" fmla="*/ 37 w 43"/>
                <a:gd name="T31" fmla="*/ 28 h 38"/>
                <a:gd name="T32" fmla="*/ 39 w 43"/>
                <a:gd name="T33" fmla="*/ 30 h 38"/>
                <a:gd name="T34" fmla="*/ 42 w 43"/>
                <a:gd name="T35" fmla="*/ 32 h 38"/>
                <a:gd name="T36" fmla="*/ 42 w 43"/>
                <a:gd name="T37" fmla="*/ 35 h 38"/>
                <a:gd name="T38" fmla="*/ 42 w 43"/>
                <a:gd name="T39" fmla="*/ 37 h 38"/>
                <a:gd name="T40" fmla="*/ 42 w 43"/>
                <a:gd name="T41" fmla="*/ 35 h 38"/>
                <a:gd name="T42" fmla="*/ 39 w 43"/>
                <a:gd name="T43" fmla="*/ 32 h 38"/>
                <a:gd name="T44" fmla="*/ 39 w 43"/>
                <a:gd name="T45" fmla="*/ 30 h 38"/>
                <a:gd name="T46" fmla="*/ 37 w 43"/>
                <a:gd name="T47" fmla="*/ 30 h 38"/>
                <a:gd name="T48" fmla="*/ 35 w 43"/>
                <a:gd name="T49" fmla="*/ 28 h 38"/>
                <a:gd name="T50" fmla="*/ 33 w 43"/>
                <a:gd name="T51" fmla="*/ 25 h 38"/>
                <a:gd name="T52" fmla="*/ 30 w 43"/>
                <a:gd name="T53" fmla="*/ 23 h 38"/>
                <a:gd name="T54" fmla="*/ 25 w 43"/>
                <a:gd name="T55" fmla="*/ 21 h 38"/>
                <a:gd name="T56" fmla="*/ 21 w 43"/>
                <a:gd name="T57" fmla="*/ 18 h 38"/>
                <a:gd name="T58" fmla="*/ 18 w 43"/>
                <a:gd name="T59" fmla="*/ 16 h 38"/>
                <a:gd name="T60" fmla="*/ 16 w 43"/>
                <a:gd name="T61" fmla="*/ 14 h 38"/>
                <a:gd name="T62" fmla="*/ 12 w 43"/>
                <a:gd name="T63" fmla="*/ 12 h 38"/>
                <a:gd name="T64" fmla="*/ 9 w 43"/>
                <a:gd name="T65" fmla="*/ 7 h 38"/>
                <a:gd name="T66" fmla="*/ 4 w 43"/>
                <a:gd name="T67" fmla="*/ 7 h 38"/>
                <a:gd name="T68" fmla="*/ 2 w 43"/>
                <a:gd name="T69" fmla="*/ 5 h 38"/>
                <a:gd name="T70" fmla="*/ 2 w 43"/>
                <a:gd name="T71" fmla="*/ 2 h 38"/>
                <a:gd name="T72" fmla="*/ 0 w 43"/>
                <a:gd name="T73" fmla="*/ 2 h 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
                <a:gd name="T112" fmla="*/ 0 h 38"/>
                <a:gd name="T113" fmla="*/ 43 w 43"/>
                <a:gd name="T114" fmla="*/ 38 h 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 h="38">
                  <a:moveTo>
                    <a:pt x="0" y="2"/>
                  </a:moveTo>
                  <a:lnTo>
                    <a:pt x="0" y="0"/>
                  </a:lnTo>
                  <a:lnTo>
                    <a:pt x="2" y="0"/>
                  </a:lnTo>
                  <a:lnTo>
                    <a:pt x="4" y="0"/>
                  </a:lnTo>
                  <a:lnTo>
                    <a:pt x="4" y="2"/>
                  </a:lnTo>
                  <a:lnTo>
                    <a:pt x="7" y="2"/>
                  </a:lnTo>
                  <a:lnTo>
                    <a:pt x="9" y="5"/>
                  </a:lnTo>
                  <a:lnTo>
                    <a:pt x="12" y="7"/>
                  </a:lnTo>
                  <a:lnTo>
                    <a:pt x="16" y="9"/>
                  </a:lnTo>
                  <a:lnTo>
                    <a:pt x="18" y="12"/>
                  </a:lnTo>
                  <a:lnTo>
                    <a:pt x="21" y="14"/>
                  </a:lnTo>
                  <a:lnTo>
                    <a:pt x="25" y="16"/>
                  </a:lnTo>
                  <a:lnTo>
                    <a:pt x="28" y="21"/>
                  </a:lnTo>
                  <a:lnTo>
                    <a:pt x="30" y="23"/>
                  </a:lnTo>
                  <a:lnTo>
                    <a:pt x="35" y="25"/>
                  </a:lnTo>
                  <a:lnTo>
                    <a:pt x="37" y="28"/>
                  </a:lnTo>
                  <a:lnTo>
                    <a:pt x="39" y="30"/>
                  </a:lnTo>
                  <a:lnTo>
                    <a:pt x="42" y="32"/>
                  </a:lnTo>
                  <a:lnTo>
                    <a:pt x="42" y="35"/>
                  </a:lnTo>
                  <a:lnTo>
                    <a:pt x="42" y="37"/>
                  </a:lnTo>
                  <a:lnTo>
                    <a:pt x="42" y="35"/>
                  </a:lnTo>
                  <a:lnTo>
                    <a:pt x="39" y="32"/>
                  </a:lnTo>
                  <a:lnTo>
                    <a:pt x="39" y="30"/>
                  </a:lnTo>
                  <a:lnTo>
                    <a:pt x="37" y="30"/>
                  </a:lnTo>
                  <a:lnTo>
                    <a:pt x="35" y="28"/>
                  </a:lnTo>
                  <a:lnTo>
                    <a:pt x="33" y="25"/>
                  </a:lnTo>
                  <a:lnTo>
                    <a:pt x="30" y="23"/>
                  </a:lnTo>
                  <a:lnTo>
                    <a:pt x="25" y="21"/>
                  </a:lnTo>
                  <a:lnTo>
                    <a:pt x="21" y="18"/>
                  </a:lnTo>
                  <a:lnTo>
                    <a:pt x="18" y="16"/>
                  </a:lnTo>
                  <a:lnTo>
                    <a:pt x="16" y="14"/>
                  </a:lnTo>
                  <a:lnTo>
                    <a:pt x="12" y="12"/>
                  </a:lnTo>
                  <a:lnTo>
                    <a:pt x="9" y="7"/>
                  </a:lnTo>
                  <a:lnTo>
                    <a:pt x="4" y="7"/>
                  </a:lnTo>
                  <a:lnTo>
                    <a:pt x="2" y="5"/>
                  </a:lnTo>
                  <a:lnTo>
                    <a:pt x="2" y="2"/>
                  </a:lnTo>
                  <a:lnTo>
                    <a:pt x="0" y="2"/>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644" name="Freeform 19"/>
            <p:cNvSpPr>
              <a:spLocks/>
            </p:cNvSpPr>
            <p:nvPr/>
          </p:nvSpPr>
          <p:spPr bwMode="auto">
            <a:xfrm>
              <a:off x="3153" y="3091"/>
              <a:ext cx="40" cy="47"/>
            </a:xfrm>
            <a:custGeom>
              <a:avLst/>
              <a:gdLst>
                <a:gd name="T0" fmla="*/ 0 w 40"/>
                <a:gd name="T1" fmla="*/ 3 h 47"/>
                <a:gd name="T2" fmla="*/ 0 w 40"/>
                <a:gd name="T3" fmla="*/ 0 h 47"/>
                <a:gd name="T4" fmla="*/ 2 w 40"/>
                <a:gd name="T5" fmla="*/ 0 h 47"/>
                <a:gd name="T6" fmla="*/ 4 w 40"/>
                <a:gd name="T7" fmla="*/ 3 h 47"/>
                <a:gd name="T8" fmla="*/ 7 w 40"/>
                <a:gd name="T9" fmla="*/ 5 h 47"/>
                <a:gd name="T10" fmla="*/ 9 w 40"/>
                <a:gd name="T11" fmla="*/ 5 h 47"/>
                <a:gd name="T12" fmla="*/ 12 w 40"/>
                <a:gd name="T13" fmla="*/ 10 h 47"/>
                <a:gd name="T14" fmla="*/ 13 w 40"/>
                <a:gd name="T15" fmla="*/ 12 h 47"/>
                <a:gd name="T16" fmla="*/ 16 w 40"/>
                <a:gd name="T17" fmla="*/ 14 h 47"/>
                <a:gd name="T18" fmla="*/ 21 w 40"/>
                <a:gd name="T19" fmla="*/ 20 h 47"/>
                <a:gd name="T20" fmla="*/ 23 w 40"/>
                <a:gd name="T21" fmla="*/ 22 h 47"/>
                <a:gd name="T22" fmla="*/ 25 w 40"/>
                <a:gd name="T23" fmla="*/ 24 h 47"/>
                <a:gd name="T24" fmla="*/ 27 w 40"/>
                <a:gd name="T25" fmla="*/ 26 h 47"/>
                <a:gd name="T26" fmla="*/ 32 w 40"/>
                <a:gd name="T27" fmla="*/ 32 h 47"/>
                <a:gd name="T28" fmla="*/ 35 w 40"/>
                <a:gd name="T29" fmla="*/ 34 h 47"/>
                <a:gd name="T30" fmla="*/ 37 w 40"/>
                <a:gd name="T31" fmla="*/ 36 h 47"/>
                <a:gd name="T32" fmla="*/ 39 w 40"/>
                <a:gd name="T33" fmla="*/ 38 h 47"/>
                <a:gd name="T34" fmla="*/ 39 w 40"/>
                <a:gd name="T35" fmla="*/ 41 h 47"/>
                <a:gd name="T36" fmla="*/ 39 w 40"/>
                <a:gd name="T37" fmla="*/ 43 h 47"/>
                <a:gd name="T38" fmla="*/ 39 w 40"/>
                <a:gd name="T39" fmla="*/ 46 h 47"/>
                <a:gd name="T40" fmla="*/ 39 w 40"/>
                <a:gd name="T41" fmla="*/ 43 h 47"/>
                <a:gd name="T42" fmla="*/ 37 w 40"/>
                <a:gd name="T43" fmla="*/ 41 h 47"/>
                <a:gd name="T44" fmla="*/ 37 w 40"/>
                <a:gd name="T45" fmla="*/ 38 h 47"/>
                <a:gd name="T46" fmla="*/ 37 w 40"/>
                <a:gd name="T47" fmla="*/ 36 h 47"/>
                <a:gd name="T48" fmla="*/ 35 w 40"/>
                <a:gd name="T49" fmla="*/ 36 h 47"/>
                <a:gd name="T50" fmla="*/ 35 w 40"/>
                <a:gd name="T51" fmla="*/ 34 h 47"/>
                <a:gd name="T52" fmla="*/ 32 w 40"/>
                <a:gd name="T53" fmla="*/ 34 h 47"/>
                <a:gd name="T54" fmla="*/ 30 w 40"/>
                <a:gd name="T55" fmla="*/ 32 h 47"/>
                <a:gd name="T56" fmla="*/ 27 w 40"/>
                <a:gd name="T57" fmla="*/ 29 h 47"/>
                <a:gd name="T58" fmla="*/ 25 w 40"/>
                <a:gd name="T59" fmla="*/ 24 h 47"/>
                <a:gd name="T60" fmla="*/ 21 w 40"/>
                <a:gd name="T61" fmla="*/ 22 h 47"/>
                <a:gd name="T62" fmla="*/ 18 w 40"/>
                <a:gd name="T63" fmla="*/ 20 h 47"/>
                <a:gd name="T64" fmla="*/ 13 w 40"/>
                <a:gd name="T65" fmla="*/ 14 h 47"/>
                <a:gd name="T66" fmla="*/ 12 w 40"/>
                <a:gd name="T67" fmla="*/ 12 h 47"/>
                <a:gd name="T68" fmla="*/ 7 w 40"/>
                <a:gd name="T69" fmla="*/ 10 h 47"/>
                <a:gd name="T70" fmla="*/ 4 w 40"/>
                <a:gd name="T71" fmla="*/ 8 h 47"/>
                <a:gd name="T72" fmla="*/ 2 w 40"/>
                <a:gd name="T73" fmla="*/ 5 h 47"/>
                <a:gd name="T74" fmla="*/ 0 w 40"/>
                <a:gd name="T75" fmla="*/ 3 h 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47"/>
                <a:gd name="T116" fmla="*/ 40 w 40"/>
                <a:gd name="T117" fmla="*/ 47 h 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47">
                  <a:moveTo>
                    <a:pt x="0" y="3"/>
                  </a:moveTo>
                  <a:lnTo>
                    <a:pt x="0" y="0"/>
                  </a:lnTo>
                  <a:lnTo>
                    <a:pt x="2" y="0"/>
                  </a:lnTo>
                  <a:lnTo>
                    <a:pt x="4" y="3"/>
                  </a:lnTo>
                  <a:lnTo>
                    <a:pt x="7" y="5"/>
                  </a:lnTo>
                  <a:lnTo>
                    <a:pt x="9" y="5"/>
                  </a:lnTo>
                  <a:lnTo>
                    <a:pt x="12" y="10"/>
                  </a:lnTo>
                  <a:lnTo>
                    <a:pt x="13" y="12"/>
                  </a:lnTo>
                  <a:lnTo>
                    <a:pt x="16" y="14"/>
                  </a:lnTo>
                  <a:lnTo>
                    <a:pt x="21" y="20"/>
                  </a:lnTo>
                  <a:lnTo>
                    <a:pt x="23" y="22"/>
                  </a:lnTo>
                  <a:lnTo>
                    <a:pt x="25" y="24"/>
                  </a:lnTo>
                  <a:lnTo>
                    <a:pt x="27" y="26"/>
                  </a:lnTo>
                  <a:lnTo>
                    <a:pt x="32" y="32"/>
                  </a:lnTo>
                  <a:lnTo>
                    <a:pt x="35" y="34"/>
                  </a:lnTo>
                  <a:lnTo>
                    <a:pt x="37" y="36"/>
                  </a:lnTo>
                  <a:lnTo>
                    <a:pt x="39" y="38"/>
                  </a:lnTo>
                  <a:lnTo>
                    <a:pt x="39" y="41"/>
                  </a:lnTo>
                  <a:lnTo>
                    <a:pt x="39" y="43"/>
                  </a:lnTo>
                  <a:lnTo>
                    <a:pt x="39" y="46"/>
                  </a:lnTo>
                  <a:lnTo>
                    <a:pt x="39" y="43"/>
                  </a:lnTo>
                  <a:lnTo>
                    <a:pt x="37" y="41"/>
                  </a:lnTo>
                  <a:lnTo>
                    <a:pt x="37" y="38"/>
                  </a:lnTo>
                  <a:lnTo>
                    <a:pt x="37" y="36"/>
                  </a:lnTo>
                  <a:lnTo>
                    <a:pt x="35" y="36"/>
                  </a:lnTo>
                  <a:lnTo>
                    <a:pt x="35" y="34"/>
                  </a:lnTo>
                  <a:lnTo>
                    <a:pt x="32" y="34"/>
                  </a:lnTo>
                  <a:lnTo>
                    <a:pt x="30" y="32"/>
                  </a:lnTo>
                  <a:lnTo>
                    <a:pt x="27" y="29"/>
                  </a:lnTo>
                  <a:lnTo>
                    <a:pt x="25" y="24"/>
                  </a:lnTo>
                  <a:lnTo>
                    <a:pt x="21" y="22"/>
                  </a:lnTo>
                  <a:lnTo>
                    <a:pt x="18" y="20"/>
                  </a:lnTo>
                  <a:lnTo>
                    <a:pt x="13" y="14"/>
                  </a:lnTo>
                  <a:lnTo>
                    <a:pt x="12" y="12"/>
                  </a:lnTo>
                  <a:lnTo>
                    <a:pt x="7" y="10"/>
                  </a:lnTo>
                  <a:lnTo>
                    <a:pt x="4" y="8"/>
                  </a:lnTo>
                  <a:lnTo>
                    <a:pt x="2" y="5"/>
                  </a:lnTo>
                  <a:lnTo>
                    <a:pt x="0" y="3"/>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645" name="Freeform 20"/>
            <p:cNvSpPr>
              <a:spLocks/>
            </p:cNvSpPr>
            <p:nvPr/>
          </p:nvSpPr>
          <p:spPr bwMode="auto">
            <a:xfrm>
              <a:off x="3144" y="3161"/>
              <a:ext cx="97" cy="66"/>
            </a:xfrm>
            <a:custGeom>
              <a:avLst/>
              <a:gdLst>
                <a:gd name="T0" fmla="*/ 93 w 97"/>
                <a:gd name="T1" fmla="*/ 5 h 66"/>
                <a:gd name="T2" fmla="*/ 96 w 97"/>
                <a:gd name="T3" fmla="*/ 40 h 66"/>
                <a:gd name="T4" fmla="*/ 93 w 97"/>
                <a:gd name="T5" fmla="*/ 40 h 66"/>
                <a:gd name="T6" fmla="*/ 90 w 97"/>
                <a:gd name="T7" fmla="*/ 40 h 66"/>
                <a:gd name="T8" fmla="*/ 88 w 97"/>
                <a:gd name="T9" fmla="*/ 43 h 66"/>
                <a:gd name="T10" fmla="*/ 86 w 97"/>
                <a:gd name="T11" fmla="*/ 43 h 66"/>
                <a:gd name="T12" fmla="*/ 83 w 97"/>
                <a:gd name="T13" fmla="*/ 43 h 66"/>
                <a:gd name="T14" fmla="*/ 78 w 97"/>
                <a:gd name="T15" fmla="*/ 43 h 66"/>
                <a:gd name="T16" fmla="*/ 75 w 97"/>
                <a:gd name="T17" fmla="*/ 45 h 66"/>
                <a:gd name="T18" fmla="*/ 70 w 97"/>
                <a:gd name="T19" fmla="*/ 45 h 66"/>
                <a:gd name="T20" fmla="*/ 67 w 97"/>
                <a:gd name="T21" fmla="*/ 45 h 66"/>
                <a:gd name="T22" fmla="*/ 62 w 97"/>
                <a:gd name="T23" fmla="*/ 48 h 66"/>
                <a:gd name="T24" fmla="*/ 60 w 97"/>
                <a:gd name="T25" fmla="*/ 48 h 66"/>
                <a:gd name="T26" fmla="*/ 57 w 97"/>
                <a:gd name="T27" fmla="*/ 48 h 66"/>
                <a:gd name="T28" fmla="*/ 54 w 97"/>
                <a:gd name="T29" fmla="*/ 48 h 66"/>
                <a:gd name="T30" fmla="*/ 52 w 97"/>
                <a:gd name="T31" fmla="*/ 48 h 66"/>
                <a:gd name="T32" fmla="*/ 49 w 97"/>
                <a:gd name="T33" fmla="*/ 50 h 66"/>
                <a:gd name="T34" fmla="*/ 47 w 97"/>
                <a:gd name="T35" fmla="*/ 50 h 66"/>
                <a:gd name="T36" fmla="*/ 44 w 97"/>
                <a:gd name="T37" fmla="*/ 50 h 66"/>
                <a:gd name="T38" fmla="*/ 42 w 97"/>
                <a:gd name="T39" fmla="*/ 53 h 66"/>
                <a:gd name="T40" fmla="*/ 39 w 97"/>
                <a:gd name="T41" fmla="*/ 53 h 66"/>
                <a:gd name="T42" fmla="*/ 34 w 97"/>
                <a:gd name="T43" fmla="*/ 55 h 66"/>
                <a:gd name="T44" fmla="*/ 29 w 97"/>
                <a:gd name="T45" fmla="*/ 55 h 66"/>
                <a:gd name="T46" fmla="*/ 26 w 97"/>
                <a:gd name="T47" fmla="*/ 58 h 66"/>
                <a:gd name="T48" fmla="*/ 21 w 97"/>
                <a:gd name="T49" fmla="*/ 58 h 66"/>
                <a:gd name="T50" fmla="*/ 16 w 97"/>
                <a:gd name="T51" fmla="*/ 61 h 66"/>
                <a:gd name="T52" fmla="*/ 13 w 97"/>
                <a:gd name="T53" fmla="*/ 62 h 66"/>
                <a:gd name="T54" fmla="*/ 8 w 97"/>
                <a:gd name="T55" fmla="*/ 62 h 66"/>
                <a:gd name="T56" fmla="*/ 6 w 97"/>
                <a:gd name="T57" fmla="*/ 62 h 66"/>
                <a:gd name="T58" fmla="*/ 3 w 97"/>
                <a:gd name="T59" fmla="*/ 62 h 66"/>
                <a:gd name="T60" fmla="*/ 3 w 97"/>
                <a:gd name="T61" fmla="*/ 65 h 66"/>
                <a:gd name="T62" fmla="*/ 0 w 97"/>
                <a:gd name="T63" fmla="*/ 30 h 66"/>
                <a:gd name="T64" fmla="*/ 16 w 97"/>
                <a:gd name="T65" fmla="*/ 18 h 66"/>
                <a:gd name="T66" fmla="*/ 83 w 97"/>
                <a:gd name="T67" fmla="*/ 0 h 66"/>
                <a:gd name="T68" fmla="*/ 93 w 97"/>
                <a:gd name="T69" fmla="*/ 5 h 6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7"/>
                <a:gd name="T106" fmla="*/ 0 h 66"/>
                <a:gd name="T107" fmla="*/ 97 w 97"/>
                <a:gd name="T108" fmla="*/ 66 h 6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7" h="66">
                  <a:moveTo>
                    <a:pt x="93" y="5"/>
                  </a:moveTo>
                  <a:lnTo>
                    <a:pt x="96" y="40"/>
                  </a:lnTo>
                  <a:lnTo>
                    <a:pt x="93" y="40"/>
                  </a:lnTo>
                  <a:lnTo>
                    <a:pt x="90" y="40"/>
                  </a:lnTo>
                  <a:lnTo>
                    <a:pt x="88" y="43"/>
                  </a:lnTo>
                  <a:lnTo>
                    <a:pt x="86" y="43"/>
                  </a:lnTo>
                  <a:lnTo>
                    <a:pt x="83" y="43"/>
                  </a:lnTo>
                  <a:lnTo>
                    <a:pt x="78" y="43"/>
                  </a:lnTo>
                  <a:lnTo>
                    <a:pt x="75" y="45"/>
                  </a:lnTo>
                  <a:lnTo>
                    <a:pt x="70" y="45"/>
                  </a:lnTo>
                  <a:lnTo>
                    <a:pt x="67" y="45"/>
                  </a:lnTo>
                  <a:lnTo>
                    <a:pt x="62" y="48"/>
                  </a:lnTo>
                  <a:lnTo>
                    <a:pt x="60" y="48"/>
                  </a:lnTo>
                  <a:lnTo>
                    <a:pt x="57" y="48"/>
                  </a:lnTo>
                  <a:lnTo>
                    <a:pt x="54" y="48"/>
                  </a:lnTo>
                  <a:lnTo>
                    <a:pt x="52" y="48"/>
                  </a:lnTo>
                  <a:lnTo>
                    <a:pt x="49" y="50"/>
                  </a:lnTo>
                  <a:lnTo>
                    <a:pt x="47" y="50"/>
                  </a:lnTo>
                  <a:lnTo>
                    <a:pt x="44" y="50"/>
                  </a:lnTo>
                  <a:lnTo>
                    <a:pt x="42" y="53"/>
                  </a:lnTo>
                  <a:lnTo>
                    <a:pt x="39" y="53"/>
                  </a:lnTo>
                  <a:lnTo>
                    <a:pt x="34" y="55"/>
                  </a:lnTo>
                  <a:lnTo>
                    <a:pt x="29" y="55"/>
                  </a:lnTo>
                  <a:lnTo>
                    <a:pt x="26" y="58"/>
                  </a:lnTo>
                  <a:lnTo>
                    <a:pt x="21" y="58"/>
                  </a:lnTo>
                  <a:lnTo>
                    <a:pt x="16" y="61"/>
                  </a:lnTo>
                  <a:lnTo>
                    <a:pt x="13" y="62"/>
                  </a:lnTo>
                  <a:lnTo>
                    <a:pt x="8" y="62"/>
                  </a:lnTo>
                  <a:lnTo>
                    <a:pt x="6" y="62"/>
                  </a:lnTo>
                  <a:lnTo>
                    <a:pt x="3" y="62"/>
                  </a:lnTo>
                  <a:lnTo>
                    <a:pt x="3" y="65"/>
                  </a:lnTo>
                  <a:lnTo>
                    <a:pt x="0" y="30"/>
                  </a:lnTo>
                  <a:lnTo>
                    <a:pt x="16" y="18"/>
                  </a:lnTo>
                  <a:lnTo>
                    <a:pt x="83" y="0"/>
                  </a:lnTo>
                  <a:lnTo>
                    <a:pt x="93" y="5"/>
                  </a:lnTo>
                </a:path>
              </a:pathLst>
            </a:custGeom>
            <a:solidFill>
              <a:srgbClr val="E6015A"/>
            </a:solidFill>
            <a:ln w="127000" cap="rnd">
              <a:noFill/>
              <a:round/>
              <a:headEnd/>
              <a:tailEnd/>
            </a:ln>
          </p:spPr>
          <p:txBody>
            <a:bodyPr>
              <a:prstTxWarp prst="textNoShape">
                <a:avLst/>
              </a:prstTxWarp>
            </a:bodyPr>
            <a:lstStyle/>
            <a:p>
              <a:endParaRPr lang="en-US">
                <a:solidFill>
                  <a:schemeClr val="tx2"/>
                </a:solidFill>
              </a:endParaRPr>
            </a:p>
          </p:txBody>
        </p:sp>
        <p:sp>
          <p:nvSpPr>
            <p:cNvPr id="24646" name="Freeform 21"/>
            <p:cNvSpPr>
              <a:spLocks/>
            </p:cNvSpPr>
            <p:nvPr/>
          </p:nvSpPr>
          <p:spPr bwMode="auto">
            <a:xfrm>
              <a:off x="3144" y="3161"/>
              <a:ext cx="105" cy="74"/>
            </a:xfrm>
            <a:custGeom>
              <a:avLst/>
              <a:gdLst>
                <a:gd name="T0" fmla="*/ 98 w 105"/>
                <a:gd name="T1" fmla="*/ 6 h 74"/>
                <a:gd name="T2" fmla="*/ 104 w 105"/>
                <a:gd name="T3" fmla="*/ 45 h 74"/>
                <a:gd name="T4" fmla="*/ 101 w 105"/>
                <a:gd name="T5" fmla="*/ 45 h 74"/>
                <a:gd name="T6" fmla="*/ 98 w 105"/>
                <a:gd name="T7" fmla="*/ 45 h 74"/>
                <a:gd name="T8" fmla="*/ 95 w 105"/>
                <a:gd name="T9" fmla="*/ 45 h 74"/>
                <a:gd name="T10" fmla="*/ 93 w 105"/>
                <a:gd name="T11" fmla="*/ 48 h 74"/>
                <a:gd name="T12" fmla="*/ 90 w 105"/>
                <a:gd name="T13" fmla="*/ 48 h 74"/>
                <a:gd name="T14" fmla="*/ 84 w 105"/>
                <a:gd name="T15" fmla="*/ 48 h 74"/>
                <a:gd name="T16" fmla="*/ 79 w 105"/>
                <a:gd name="T17" fmla="*/ 48 h 74"/>
                <a:gd name="T18" fmla="*/ 76 w 105"/>
                <a:gd name="T19" fmla="*/ 51 h 74"/>
                <a:gd name="T20" fmla="*/ 70 w 105"/>
                <a:gd name="T21" fmla="*/ 51 h 74"/>
                <a:gd name="T22" fmla="*/ 67 w 105"/>
                <a:gd name="T23" fmla="*/ 51 h 74"/>
                <a:gd name="T24" fmla="*/ 62 w 105"/>
                <a:gd name="T25" fmla="*/ 54 h 74"/>
                <a:gd name="T26" fmla="*/ 59 w 105"/>
                <a:gd name="T27" fmla="*/ 54 h 74"/>
                <a:gd name="T28" fmla="*/ 56 w 105"/>
                <a:gd name="T29" fmla="*/ 54 h 74"/>
                <a:gd name="T30" fmla="*/ 53 w 105"/>
                <a:gd name="T31" fmla="*/ 54 h 74"/>
                <a:gd name="T32" fmla="*/ 51 w 105"/>
                <a:gd name="T33" fmla="*/ 56 h 74"/>
                <a:gd name="T34" fmla="*/ 48 w 105"/>
                <a:gd name="T35" fmla="*/ 56 h 74"/>
                <a:gd name="T36" fmla="*/ 45 w 105"/>
                <a:gd name="T37" fmla="*/ 56 h 74"/>
                <a:gd name="T38" fmla="*/ 39 w 105"/>
                <a:gd name="T39" fmla="*/ 59 h 74"/>
                <a:gd name="T40" fmla="*/ 37 w 105"/>
                <a:gd name="T41" fmla="*/ 59 h 74"/>
                <a:gd name="T42" fmla="*/ 31 w 105"/>
                <a:gd name="T43" fmla="*/ 62 h 74"/>
                <a:gd name="T44" fmla="*/ 25 w 105"/>
                <a:gd name="T45" fmla="*/ 65 h 74"/>
                <a:gd name="T46" fmla="*/ 23 w 105"/>
                <a:gd name="T47" fmla="*/ 65 h 74"/>
                <a:gd name="T48" fmla="*/ 17 w 105"/>
                <a:gd name="T49" fmla="*/ 68 h 74"/>
                <a:gd name="T50" fmla="*/ 11 w 105"/>
                <a:gd name="T51" fmla="*/ 68 h 74"/>
                <a:gd name="T52" fmla="*/ 9 w 105"/>
                <a:gd name="T53" fmla="*/ 70 h 74"/>
                <a:gd name="T54" fmla="*/ 6 w 105"/>
                <a:gd name="T55" fmla="*/ 70 h 74"/>
                <a:gd name="T56" fmla="*/ 3 w 105"/>
                <a:gd name="T57" fmla="*/ 70 h 74"/>
                <a:gd name="T58" fmla="*/ 0 w 105"/>
                <a:gd name="T59" fmla="*/ 73 h 74"/>
                <a:gd name="T60" fmla="*/ 0 w 105"/>
                <a:gd name="T61" fmla="*/ 31 h 74"/>
                <a:gd name="T62" fmla="*/ 14 w 105"/>
                <a:gd name="T63" fmla="*/ 20 h 74"/>
                <a:gd name="T64" fmla="*/ 90 w 105"/>
                <a:gd name="T65" fmla="*/ 0 h 74"/>
                <a:gd name="T66" fmla="*/ 98 w 105"/>
                <a:gd name="T67" fmla="*/ 6 h 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5"/>
                <a:gd name="T103" fmla="*/ 0 h 74"/>
                <a:gd name="T104" fmla="*/ 105 w 105"/>
                <a:gd name="T105" fmla="*/ 74 h 7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5" h="74">
                  <a:moveTo>
                    <a:pt x="98" y="6"/>
                  </a:moveTo>
                  <a:lnTo>
                    <a:pt x="104" y="45"/>
                  </a:lnTo>
                  <a:lnTo>
                    <a:pt x="101" y="45"/>
                  </a:lnTo>
                  <a:lnTo>
                    <a:pt x="98" y="45"/>
                  </a:lnTo>
                  <a:lnTo>
                    <a:pt x="95" y="45"/>
                  </a:lnTo>
                  <a:lnTo>
                    <a:pt x="93" y="48"/>
                  </a:lnTo>
                  <a:lnTo>
                    <a:pt x="90" y="48"/>
                  </a:lnTo>
                  <a:lnTo>
                    <a:pt x="84" y="48"/>
                  </a:lnTo>
                  <a:lnTo>
                    <a:pt x="79" y="48"/>
                  </a:lnTo>
                  <a:lnTo>
                    <a:pt x="76" y="51"/>
                  </a:lnTo>
                  <a:lnTo>
                    <a:pt x="70" y="51"/>
                  </a:lnTo>
                  <a:lnTo>
                    <a:pt x="67" y="51"/>
                  </a:lnTo>
                  <a:lnTo>
                    <a:pt x="62" y="54"/>
                  </a:lnTo>
                  <a:lnTo>
                    <a:pt x="59" y="54"/>
                  </a:lnTo>
                  <a:lnTo>
                    <a:pt x="56" y="54"/>
                  </a:lnTo>
                  <a:lnTo>
                    <a:pt x="53" y="54"/>
                  </a:lnTo>
                  <a:lnTo>
                    <a:pt x="51" y="56"/>
                  </a:lnTo>
                  <a:lnTo>
                    <a:pt x="48" y="56"/>
                  </a:lnTo>
                  <a:lnTo>
                    <a:pt x="45" y="56"/>
                  </a:lnTo>
                  <a:lnTo>
                    <a:pt x="39" y="59"/>
                  </a:lnTo>
                  <a:lnTo>
                    <a:pt x="37" y="59"/>
                  </a:lnTo>
                  <a:lnTo>
                    <a:pt x="31" y="62"/>
                  </a:lnTo>
                  <a:lnTo>
                    <a:pt x="25" y="65"/>
                  </a:lnTo>
                  <a:lnTo>
                    <a:pt x="23" y="65"/>
                  </a:lnTo>
                  <a:lnTo>
                    <a:pt x="17" y="68"/>
                  </a:lnTo>
                  <a:lnTo>
                    <a:pt x="11" y="68"/>
                  </a:lnTo>
                  <a:lnTo>
                    <a:pt x="9" y="70"/>
                  </a:lnTo>
                  <a:lnTo>
                    <a:pt x="6" y="70"/>
                  </a:lnTo>
                  <a:lnTo>
                    <a:pt x="3" y="70"/>
                  </a:lnTo>
                  <a:lnTo>
                    <a:pt x="0" y="73"/>
                  </a:lnTo>
                  <a:lnTo>
                    <a:pt x="0" y="31"/>
                  </a:lnTo>
                  <a:lnTo>
                    <a:pt x="14" y="20"/>
                  </a:lnTo>
                  <a:lnTo>
                    <a:pt x="90" y="0"/>
                  </a:lnTo>
                  <a:lnTo>
                    <a:pt x="98" y="6"/>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647" name="Freeform 22"/>
            <p:cNvSpPr>
              <a:spLocks/>
            </p:cNvSpPr>
            <p:nvPr/>
          </p:nvSpPr>
          <p:spPr bwMode="auto">
            <a:xfrm>
              <a:off x="3223" y="3164"/>
              <a:ext cx="18" cy="38"/>
            </a:xfrm>
            <a:custGeom>
              <a:avLst/>
              <a:gdLst>
                <a:gd name="T0" fmla="*/ 13 w 18"/>
                <a:gd name="T1" fmla="*/ 2 h 38"/>
                <a:gd name="T2" fmla="*/ 17 w 18"/>
                <a:gd name="T3" fmla="*/ 35 h 38"/>
                <a:gd name="T4" fmla="*/ 1 w 18"/>
                <a:gd name="T5" fmla="*/ 37 h 38"/>
                <a:gd name="T6" fmla="*/ 0 w 18"/>
                <a:gd name="T7" fmla="*/ 2 h 38"/>
                <a:gd name="T8" fmla="*/ 1 w 18"/>
                <a:gd name="T9" fmla="*/ 0 h 38"/>
                <a:gd name="T10" fmla="*/ 5 w 18"/>
                <a:gd name="T11" fmla="*/ 0 h 38"/>
                <a:gd name="T12" fmla="*/ 7 w 18"/>
                <a:gd name="T13" fmla="*/ 0 h 38"/>
                <a:gd name="T14" fmla="*/ 10 w 18"/>
                <a:gd name="T15" fmla="*/ 0 h 38"/>
                <a:gd name="T16" fmla="*/ 11 w 18"/>
                <a:gd name="T17" fmla="*/ 2 h 38"/>
                <a:gd name="T18" fmla="*/ 13 w 18"/>
                <a:gd name="T19" fmla="*/ 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38"/>
                <a:gd name="T32" fmla="*/ 18 w 18"/>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38">
                  <a:moveTo>
                    <a:pt x="13" y="2"/>
                  </a:moveTo>
                  <a:lnTo>
                    <a:pt x="17" y="35"/>
                  </a:lnTo>
                  <a:lnTo>
                    <a:pt x="1" y="37"/>
                  </a:lnTo>
                  <a:lnTo>
                    <a:pt x="0" y="2"/>
                  </a:lnTo>
                  <a:lnTo>
                    <a:pt x="1" y="0"/>
                  </a:lnTo>
                  <a:lnTo>
                    <a:pt x="5" y="0"/>
                  </a:lnTo>
                  <a:lnTo>
                    <a:pt x="7" y="0"/>
                  </a:lnTo>
                  <a:lnTo>
                    <a:pt x="10" y="0"/>
                  </a:lnTo>
                  <a:lnTo>
                    <a:pt x="11" y="2"/>
                  </a:lnTo>
                  <a:lnTo>
                    <a:pt x="13" y="2"/>
                  </a:lnTo>
                </a:path>
              </a:pathLst>
            </a:custGeom>
            <a:solidFill>
              <a:srgbClr val="E6015A"/>
            </a:solidFill>
            <a:ln w="127000" cap="rnd">
              <a:noFill/>
              <a:round/>
              <a:headEnd/>
              <a:tailEnd/>
            </a:ln>
          </p:spPr>
          <p:txBody>
            <a:bodyPr>
              <a:prstTxWarp prst="textNoShape">
                <a:avLst/>
              </a:prstTxWarp>
            </a:bodyPr>
            <a:lstStyle/>
            <a:p>
              <a:endParaRPr lang="en-US">
                <a:solidFill>
                  <a:schemeClr val="tx2"/>
                </a:solidFill>
              </a:endParaRPr>
            </a:p>
          </p:txBody>
        </p:sp>
        <p:sp>
          <p:nvSpPr>
            <p:cNvPr id="24648" name="Freeform 23"/>
            <p:cNvSpPr>
              <a:spLocks/>
            </p:cNvSpPr>
            <p:nvPr/>
          </p:nvSpPr>
          <p:spPr bwMode="auto">
            <a:xfrm>
              <a:off x="3225" y="3164"/>
              <a:ext cx="16" cy="38"/>
            </a:xfrm>
            <a:custGeom>
              <a:avLst/>
              <a:gdLst>
                <a:gd name="T0" fmla="*/ 2 w 16"/>
                <a:gd name="T1" fmla="*/ 37 h 38"/>
                <a:gd name="T2" fmla="*/ 0 w 16"/>
                <a:gd name="T3" fmla="*/ 2 h 38"/>
                <a:gd name="T4" fmla="*/ 2 w 16"/>
                <a:gd name="T5" fmla="*/ 0 h 38"/>
                <a:gd name="T6" fmla="*/ 4 w 16"/>
                <a:gd name="T7" fmla="*/ 0 h 38"/>
                <a:gd name="T8" fmla="*/ 6 w 16"/>
                <a:gd name="T9" fmla="*/ 0 h 38"/>
                <a:gd name="T10" fmla="*/ 8 w 16"/>
                <a:gd name="T11" fmla="*/ 0 h 38"/>
                <a:gd name="T12" fmla="*/ 9 w 16"/>
                <a:gd name="T13" fmla="*/ 2 h 38"/>
                <a:gd name="T14" fmla="*/ 11 w 16"/>
                <a:gd name="T15" fmla="*/ 2 h 38"/>
                <a:gd name="T16" fmla="*/ 15 w 16"/>
                <a:gd name="T17" fmla="*/ 35 h 38"/>
                <a:gd name="T18" fmla="*/ 2 w 16"/>
                <a:gd name="T19" fmla="*/ 3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38"/>
                <a:gd name="T32" fmla="*/ 16 w 16"/>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38">
                  <a:moveTo>
                    <a:pt x="2" y="37"/>
                  </a:moveTo>
                  <a:lnTo>
                    <a:pt x="0" y="2"/>
                  </a:lnTo>
                  <a:lnTo>
                    <a:pt x="2" y="0"/>
                  </a:lnTo>
                  <a:lnTo>
                    <a:pt x="4" y="0"/>
                  </a:lnTo>
                  <a:lnTo>
                    <a:pt x="6" y="0"/>
                  </a:lnTo>
                  <a:lnTo>
                    <a:pt x="8" y="0"/>
                  </a:lnTo>
                  <a:lnTo>
                    <a:pt x="9" y="2"/>
                  </a:lnTo>
                  <a:lnTo>
                    <a:pt x="11" y="2"/>
                  </a:lnTo>
                  <a:lnTo>
                    <a:pt x="15" y="35"/>
                  </a:lnTo>
                  <a:lnTo>
                    <a:pt x="2" y="37"/>
                  </a:lnTo>
                </a:path>
              </a:pathLst>
            </a:custGeom>
            <a:solidFill>
              <a:srgbClr val="E9186F"/>
            </a:solidFill>
            <a:ln w="127000" cap="rnd">
              <a:noFill/>
              <a:round/>
              <a:headEnd/>
              <a:tailEnd/>
            </a:ln>
          </p:spPr>
          <p:txBody>
            <a:bodyPr>
              <a:prstTxWarp prst="textNoShape">
                <a:avLst/>
              </a:prstTxWarp>
            </a:bodyPr>
            <a:lstStyle/>
            <a:p>
              <a:endParaRPr lang="en-US">
                <a:solidFill>
                  <a:schemeClr val="tx2"/>
                </a:solidFill>
              </a:endParaRPr>
            </a:p>
          </p:txBody>
        </p:sp>
        <p:sp>
          <p:nvSpPr>
            <p:cNvPr id="24649" name="Freeform 24"/>
            <p:cNvSpPr>
              <a:spLocks/>
            </p:cNvSpPr>
            <p:nvPr/>
          </p:nvSpPr>
          <p:spPr bwMode="auto">
            <a:xfrm>
              <a:off x="3228" y="3164"/>
              <a:ext cx="13" cy="38"/>
            </a:xfrm>
            <a:custGeom>
              <a:avLst/>
              <a:gdLst>
                <a:gd name="T0" fmla="*/ 2 w 13"/>
                <a:gd name="T1" fmla="*/ 37 h 38"/>
                <a:gd name="T2" fmla="*/ 0 w 13"/>
                <a:gd name="T3" fmla="*/ 2 h 38"/>
                <a:gd name="T4" fmla="*/ 2 w 13"/>
                <a:gd name="T5" fmla="*/ 0 h 38"/>
                <a:gd name="T6" fmla="*/ 4 w 13"/>
                <a:gd name="T7" fmla="*/ 0 h 38"/>
                <a:gd name="T8" fmla="*/ 5 w 13"/>
                <a:gd name="T9" fmla="*/ 0 h 38"/>
                <a:gd name="T10" fmla="*/ 5 w 13"/>
                <a:gd name="T11" fmla="*/ 2 h 38"/>
                <a:gd name="T12" fmla="*/ 7 w 13"/>
                <a:gd name="T13" fmla="*/ 2 h 38"/>
                <a:gd name="T14" fmla="*/ 8 w 13"/>
                <a:gd name="T15" fmla="*/ 2 h 38"/>
                <a:gd name="T16" fmla="*/ 12 w 13"/>
                <a:gd name="T17" fmla="*/ 35 h 38"/>
                <a:gd name="T18" fmla="*/ 2 w 13"/>
                <a:gd name="T19" fmla="*/ 3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38"/>
                <a:gd name="T32" fmla="*/ 13 w 13"/>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38">
                  <a:moveTo>
                    <a:pt x="2" y="37"/>
                  </a:moveTo>
                  <a:lnTo>
                    <a:pt x="0" y="2"/>
                  </a:lnTo>
                  <a:lnTo>
                    <a:pt x="2" y="0"/>
                  </a:lnTo>
                  <a:lnTo>
                    <a:pt x="4" y="0"/>
                  </a:lnTo>
                  <a:lnTo>
                    <a:pt x="5" y="0"/>
                  </a:lnTo>
                  <a:lnTo>
                    <a:pt x="5" y="2"/>
                  </a:lnTo>
                  <a:lnTo>
                    <a:pt x="7" y="2"/>
                  </a:lnTo>
                  <a:lnTo>
                    <a:pt x="8" y="2"/>
                  </a:lnTo>
                  <a:lnTo>
                    <a:pt x="12" y="35"/>
                  </a:lnTo>
                  <a:lnTo>
                    <a:pt x="2" y="37"/>
                  </a:lnTo>
                </a:path>
              </a:pathLst>
            </a:custGeom>
            <a:solidFill>
              <a:srgbClr val="EE2F86"/>
            </a:solidFill>
            <a:ln w="127000" cap="rnd">
              <a:noFill/>
              <a:round/>
              <a:headEnd/>
              <a:tailEnd/>
            </a:ln>
          </p:spPr>
          <p:txBody>
            <a:bodyPr>
              <a:prstTxWarp prst="textNoShape">
                <a:avLst/>
              </a:prstTxWarp>
            </a:bodyPr>
            <a:lstStyle/>
            <a:p>
              <a:endParaRPr lang="en-US">
                <a:solidFill>
                  <a:schemeClr val="tx2"/>
                </a:solidFill>
              </a:endParaRPr>
            </a:p>
          </p:txBody>
        </p:sp>
        <p:sp>
          <p:nvSpPr>
            <p:cNvPr id="24650" name="Freeform 25"/>
            <p:cNvSpPr>
              <a:spLocks/>
            </p:cNvSpPr>
            <p:nvPr/>
          </p:nvSpPr>
          <p:spPr bwMode="auto">
            <a:xfrm>
              <a:off x="3231" y="3167"/>
              <a:ext cx="10" cy="35"/>
            </a:xfrm>
            <a:custGeom>
              <a:avLst/>
              <a:gdLst>
                <a:gd name="T0" fmla="*/ 2 w 10"/>
                <a:gd name="T1" fmla="*/ 34 h 35"/>
                <a:gd name="T2" fmla="*/ 0 w 10"/>
                <a:gd name="T3" fmla="*/ 0 h 35"/>
                <a:gd name="T4" fmla="*/ 2 w 10"/>
                <a:gd name="T5" fmla="*/ 0 h 35"/>
                <a:gd name="T6" fmla="*/ 3 w 10"/>
                <a:gd name="T7" fmla="*/ 0 h 35"/>
                <a:gd name="T8" fmla="*/ 4 w 10"/>
                <a:gd name="T9" fmla="*/ 0 h 35"/>
                <a:gd name="T10" fmla="*/ 6 w 10"/>
                <a:gd name="T11" fmla="*/ 0 h 35"/>
                <a:gd name="T12" fmla="*/ 9 w 10"/>
                <a:gd name="T13" fmla="*/ 32 h 35"/>
                <a:gd name="T14" fmla="*/ 2 w 10"/>
                <a:gd name="T15" fmla="*/ 34 h 35"/>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35"/>
                <a:gd name="T26" fmla="*/ 10 w 1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35">
                  <a:moveTo>
                    <a:pt x="2" y="34"/>
                  </a:moveTo>
                  <a:lnTo>
                    <a:pt x="0" y="0"/>
                  </a:lnTo>
                  <a:lnTo>
                    <a:pt x="2" y="0"/>
                  </a:lnTo>
                  <a:lnTo>
                    <a:pt x="3" y="0"/>
                  </a:lnTo>
                  <a:lnTo>
                    <a:pt x="4" y="0"/>
                  </a:lnTo>
                  <a:lnTo>
                    <a:pt x="6" y="0"/>
                  </a:lnTo>
                  <a:lnTo>
                    <a:pt x="9" y="32"/>
                  </a:lnTo>
                  <a:lnTo>
                    <a:pt x="2" y="34"/>
                  </a:lnTo>
                </a:path>
              </a:pathLst>
            </a:custGeom>
            <a:solidFill>
              <a:srgbClr val="F0469A"/>
            </a:solidFill>
            <a:ln w="127000" cap="rnd">
              <a:noFill/>
              <a:round/>
              <a:headEnd/>
              <a:tailEnd/>
            </a:ln>
          </p:spPr>
          <p:txBody>
            <a:bodyPr>
              <a:prstTxWarp prst="textNoShape">
                <a:avLst/>
              </a:prstTxWarp>
            </a:bodyPr>
            <a:lstStyle/>
            <a:p>
              <a:endParaRPr lang="en-US">
                <a:solidFill>
                  <a:schemeClr val="tx2"/>
                </a:solidFill>
              </a:endParaRPr>
            </a:p>
          </p:txBody>
        </p:sp>
        <p:sp>
          <p:nvSpPr>
            <p:cNvPr id="24651" name="Freeform 26"/>
            <p:cNvSpPr>
              <a:spLocks/>
            </p:cNvSpPr>
            <p:nvPr/>
          </p:nvSpPr>
          <p:spPr bwMode="auto">
            <a:xfrm>
              <a:off x="3231" y="3167"/>
              <a:ext cx="10" cy="35"/>
            </a:xfrm>
            <a:custGeom>
              <a:avLst/>
              <a:gdLst>
                <a:gd name="T0" fmla="*/ 3 w 10"/>
                <a:gd name="T1" fmla="*/ 34 h 35"/>
                <a:gd name="T2" fmla="*/ 0 w 10"/>
                <a:gd name="T3" fmla="*/ 0 h 35"/>
                <a:gd name="T4" fmla="*/ 2 w 10"/>
                <a:gd name="T5" fmla="*/ 0 h 35"/>
                <a:gd name="T6" fmla="*/ 3 w 10"/>
                <a:gd name="T7" fmla="*/ 0 h 35"/>
                <a:gd name="T8" fmla="*/ 4 w 10"/>
                <a:gd name="T9" fmla="*/ 0 h 35"/>
                <a:gd name="T10" fmla="*/ 6 w 10"/>
                <a:gd name="T11" fmla="*/ 0 h 35"/>
                <a:gd name="T12" fmla="*/ 9 w 10"/>
                <a:gd name="T13" fmla="*/ 32 h 35"/>
                <a:gd name="T14" fmla="*/ 3 w 10"/>
                <a:gd name="T15" fmla="*/ 34 h 35"/>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35"/>
                <a:gd name="T26" fmla="*/ 10 w 1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35">
                  <a:moveTo>
                    <a:pt x="3" y="34"/>
                  </a:moveTo>
                  <a:lnTo>
                    <a:pt x="0" y="0"/>
                  </a:lnTo>
                  <a:lnTo>
                    <a:pt x="2" y="0"/>
                  </a:lnTo>
                  <a:lnTo>
                    <a:pt x="3" y="0"/>
                  </a:lnTo>
                  <a:lnTo>
                    <a:pt x="4" y="0"/>
                  </a:lnTo>
                  <a:lnTo>
                    <a:pt x="6" y="0"/>
                  </a:lnTo>
                  <a:lnTo>
                    <a:pt x="9" y="32"/>
                  </a:lnTo>
                  <a:lnTo>
                    <a:pt x="3" y="34"/>
                  </a:lnTo>
                </a:path>
              </a:pathLst>
            </a:custGeom>
            <a:solidFill>
              <a:srgbClr val="F360AF"/>
            </a:solidFill>
            <a:ln w="127000" cap="rnd">
              <a:noFill/>
              <a:round/>
              <a:headEnd/>
              <a:tailEnd/>
            </a:ln>
          </p:spPr>
          <p:txBody>
            <a:bodyPr>
              <a:prstTxWarp prst="textNoShape">
                <a:avLst/>
              </a:prstTxWarp>
            </a:bodyPr>
            <a:lstStyle/>
            <a:p>
              <a:endParaRPr lang="en-US">
                <a:solidFill>
                  <a:schemeClr val="tx2"/>
                </a:solidFill>
              </a:endParaRPr>
            </a:p>
          </p:txBody>
        </p:sp>
        <p:sp>
          <p:nvSpPr>
            <p:cNvPr id="24652" name="Freeform 27"/>
            <p:cNvSpPr>
              <a:spLocks/>
            </p:cNvSpPr>
            <p:nvPr/>
          </p:nvSpPr>
          <p:spPr bwMode="auto">
            <a:xfrm>
              <a:off x="3235" y="3167"/>
              <a:ext cx="6" cy="35"/>
            </a:xfrm>
            <a:custGeom>
              <a:avLst/>
              <a:gdLst>
                <a:gd name="T0" fmla="*/ 1 w 6"/>
                <a:gd name="T1" fmla="*/ 34 h 35"/>
                <a:gd name="T2" fmla="*/ 0 w 6"/>
                <a:gd name="T3" fmla="*/ 0 h 35"/>
                <a:gd name="T4" fmla="*/ 1 w 6"/>
                <a:gd name="T5" fmla="*/ 0 h 35"/>
                <a:gd name="T6" fmla="*/ 2 w 6"/>
                <a:gd name="T7" fmla="*/ 0 h 35"/>
                <a:gd name="T8" fmla="*/ 3 w 6"/>
                <a:gd name="T9" fmla="*/ 0 h 35"/>
                <a:gd name="T10" fmla="*/ 5 w 6"/>
                <a:gd name="T11" fmla="*/ 32 h 35"/>
                <a:gd name="T12" fmla="*/ 1 w 6"/>
                <a:gd name="T13" fmla="*/ 34 h 35"/>
                <a:gd name="T14" fmla="*/ 0 60000 65536"/>
                <a:gd name="T15" fmla="*/ 0 60000 65536"/>
                <a:gd name="T16" fmla="*/ 0 60000 65536"/>
                <a:gd name="T17" fmla="*/ 0 60000 65536"/>
                <a:gd name="T18" fmla="*/ 0 60000 65536"/>
                <a:gd name="T19" fmla="*/ 0 60000 65536"/>
                <a:gd name="T20" fmla="*/ 0 60000 65536"/>
                <a:gd name="T21" fmla="*/ 0 w 6"/>
                <a:gd name="T22" fmla="*/ 0 h 35"/>
                <a:gd name="T23" fmla="*/ 6 w 6"/>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5">
                  <a:moveTo>
                    <a:pt x="1" y="34"/>
                  </a:moveTo>
                  <a:lnTo>
                    <a:pt x="0" y="0"/>
                  </a:lnTo>
                  <a:lnTo>
                    <a:pt x="1" y="0"/>
                  </a:lnTo>
                  <a:lnTo>
                    <a:pt x="2" y="0"/>
                  </a:lnTo>
                  <a:lnTo>
                    <a:pt x="3" y="0"/>
                  </a:lnTo>
                  <a:lnTo>
                    <a:pt x="5" y="32"/>
                  </a:lnTo>
                  <a:lnTo>
                    <a:pt x="1" y="34"/>
                  </a:lnTo>
                </a:path>
              </a:pathLst>
            </a:custGeom>
            <a:solidFill>
              <a:srgbClr val="F876C5"/>
            </a:solidFill>
            <a:ln w="127000" cap="rnd">
              <a:noFill/>
              <a:round/>
              <a:headEnd/>
              <a:tailEnd/>
            </a:ln>
          </p:spPr>
          <p:txBody>
            <a:bodyPr>
              <a:prstTxWarp prst="textNoShape">
                <a:avLst/>
              </a:prstTxWarp>
            </a:bodyPr>
            <a:lstStyle/>
            <a:p>
              <a:endParaRPr lang="en-US">
                <a:solidFill>
                  <a:schemeClr val="tx2"/>
                </a:solidFill>
              </a:endParaRPr>
            </a:p>
          </p:txBody>
        </p:sp>
        <p:sp>
          <p:nvSpPr>
            <p:cNvPr id="24653" name="Freeform 28"/>
            <p:cNvSpPr>
              <a:spLocks/>
            </p:cNvSpPr>
            <p:nvPr/>
          </p:nvSpPr>
          <p:spPr bwMode="auto">
            <a:xfrm>
              <a:off x="3237" y="3167"/>
              <a:ext cx="4" cy="32"/>
            </a:xfrm>
            <a:custGeom>
              <a:avLst/>
              <a:gdLst>
                <a:gd name="T0" fmla="*/ 1 w 4"/>
                <a:gd name="T1" fmla="*/ 0 h 32"/>
                <a:gd name="T2" fmla="*/ 3 w 4"/>
                <a:gd name="T3" fmla="*/ 31 h 32"/>
                <a:gd name="T4" fmla="*/ 1 w 4"/>
                <a:gd name="T5" fmla="*/ 31 h 32"/>
                <a:gd name="T6" fmla="*/ 0 w 4"/>
                <a:gd name="T7" fmla="*/ 0 h 32"/>
                <a:gd name="T8" fmla="*/ 1 w 4"/>
                <a:gd name="T9" fmla="*/ 0 h 32"/>
                <a:gd name="T10" fmla="*/ 1 w 4"/>
                <a:gd name="T11" fmla="*/ 0 h 32"/>
                <a:gd name="T12" fmla="*/ 0 60000 65536"/>
                <a:gd name="T13" fmla="*/ 0 60000 65536"/>
                <a:gd name="T14" fmla="*/ 0 60000 65536"/>
                <a:gd name="T15" fmla="*/ 0 60000 65536"/>
                <a:gd name="T16" fmla="*/ 0 60000 65536"/>
                <a:gd name="T17" fmla="*/ 0 60000 65536"/>
                <a:gd name="T18" fmla="*/ 0 w 4"/>
                <a:gd name="T19" fmla="*/ 0 h 32"/>
                <a:gd name="T20" fmla="*/ 4 w 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 h="32">
                  <a:moveTo>
                    <a:pt x="1" y="0"/>
                  </a:moveTo>
                  <a:lnTo>
                    <a:pt x="3" y="31"/>
                  </a:lnTo>
                  <a:lnTo>
                    <a:pt x="1" y="31"/>
                  </a:lnTo>
                  <a:lnTo>
                    <a:pt x="0" y="0"/>
                  </a:lnTo>
                  <a:lnTo>
                    <a:pt x="1" y="0"/>
                  </a:lnTo>
                </a:path>
              </a:pathLst>
            </a:custGeom>
            <a:solidFill>
              <a:srgbClr val="FA8DD9"/>
            </a:solidFill>
            <a:ln w="127000" cap="rnd">
              <a:noFill/>
              <a:round/>
              <a:headEnd/>
              <a:tailEnd/>
            </a:ln>
          </p:spPr>
          <p:txBody>
            <a:bodyPr>
              <a:prstTxWarp prst="textNoShape">
                <a:avLst/>
              </a:prstTxWarp>
            </a:bodyPr>
            <a:lstStyle/>
            <a:p>
              <a:endParaRPr lang="en-US">
                <a:solidFill>
                  <a:schemeClr val="tx2"/>
                </a:solidFill>
              </a:endParaRPr>
            </a:p>
          </p:txBody>
        </p:sp>
        <p:sp>
          <p:nvSpPr>
            <p:cNvPr id="24654" name="Freeform 29"/>
            <p:cNvSpPr>
              <a:spLocks/>
            </p:cNvSpPr>
            <p:nvPr/>
          </p:nvSpPr>
          <p:spPr bwMode="auto">
            <a:xfrm>
              <a:off x="3141" y="3156"/>
              <a:ext cx="100" cy="29"/>
            </a:xfrm>
            <a:custGeom>
              <a:avLst/>
              <a:gdLst>
                <a:gd name="T0" fmla="*/ 3 w 100"/>
                <a:gd name="T1" fmla="*/ 19 h 29"/>
                <a:gd name="T2" fmla="*/ 6 w 100"/>
                <a:gd name="T3" fmla="*/ 19 h 29"/>
                <a:gd name="T4" fmla="*/ 8 w 100"/>
                <a:gd name="T5" fmla="*/ 19 h 29"/>
                <a:gd name="T6" fmla="*/ 8 w 100"/>
                <a:gd name="T7" fmla="*/ 17 h 29"/>
                <a:gd name="T8" fmla="*/ 11 w 100"/>
                <a:gd name="T9" fmla="*/ 15 h 29"/>
                <a:gd name="T10" fmla="*/ 16 w 100"/>
                <a:gd name="T11" fmla="*/ 15 h 29"/>
                <a:gd name="T12" fmla="*/ 19 w 100"/>
                <a:gd name="T13" fmla="*/ 13 h 29"/>
                <a:gd name="T14" fmla="*/ 24 w 100"/>
                <a:gd name="T15" fmla="*/ 11 h 29"/>
                <a:gd name="T16" fmla="*/ 29 w 100"/>
                <a:gd name="T17" fmla="*/ 9 h 29"/>
                <a:gd name="T18" fmla="*/ 34 w 100"/>
                <a:gd name="T19" fmla="*/ 9 h 29"/>
                <a:gd name="T20" fmla="*/ 39 w 100"/>
                <a:gd name="T21" fmla="*/ 6 h 29"/>
                <a:gd name="T22" fmla="*/ 47 w 100"/>
                <a:gd name="T23" fmla="*/ 4 h 29"/>
                <a:gd name="T24" fmla="*/ 52 w 100"/>
                <a:gd name="T25" fmla="*/ 4 h 29"/>
                <a:gd name="T26" fmla="*/ 60 w 100"/>
                <a:gd name="T27" fmla="*/ 2 h 29"/>
                <a:gd name="T28" fmla="*/ 68 w 100"/>
                <a:gd name="T29" fmla="*/ 2 h 29"/>
                <a:gd name="T30" fmla="*/ 76 w 100"/>
                <a:gd name="T31" fmla="*/ 0 h 29"/>
                <a:gd name="T32" fmla="*/ 83 w 100"/>
                <a:gd name="T33" fmla="*/ 0 h 29"/>
                <a:gd name="T34" fmla="*/ 86 w 100"/>
                <a:gd name="T35" fmla="*/ 0 h 29"/>
                <a:gd name="T36" fmla="*/ 89 w 100"/>
                <a:gd name="T37" fmla="*/ 0 h 29"/>
                <a:gd name="T38" fmla="*/ 91 w 100"/>
                <a:gd name="T39" fmla="*/ 0 h 29"/>
                <a:gd name="T40" fmla="*/ 93 w 100"/>
                <a:gd name="T41" fmla="*/ 0 h 29"/>
                <a:gd name="T42" fmla="*/ 96 w 100"/>
                <a:gd name="T43" fmla="*/ 2 h 29"/>
                <a:gd name="T44" fmla="*/ 99 w 100"/>
                <a:gd name="T45" fmla="*/ 4 h 29"/>
                <a:gd name="T46" fmla="*/ 99 w 100"/>
                <a:gd name="T47" fmla="*/ 6 h 29"/>
                <a:gd name="T48" fmla="*/ 96 w 100"/>
                <a:gd name="T49" fmla="*/ 9 h 29"/>
                <a:gd name="T50" fmla="*/ 93 w 100"/>
                <a:gd name="T51" fmla="*/ 9 h 29"/>
                <a:gd name="T52" fmla="*/ 91 w 100"/>
                <a:gd name="T53" fmla="*/ 9 h 29"/>
                <a:gd name="T54" fmla="*/ 89 w 100"/>
                <a:gd name="T55" fmla="*/ 9 h 29"/>
                <a:gd name="T56" fmla="*/ 86 w 100"/>
                <a:gd name="T57" fmla="*/ 9 h 29"/>
                <a:gd name="T58" fmla="*/ 83 w 100"/>
                <a:gd name="T59" fmla="*/ 9 h 29"/>
                <a:gd name="T60" fmla="*/ 78 w 100"/>
                <a:gd name="T61" fmla="*/ 9 h 29"/>
                <a:gd name="T62" fmla="*/ 76 w 100"/>
                <a:gd name="T63" fmla="*/ 9 h 29"/>
                <a:gd name="T64" fmla="*/ 73 w 100"/>
                <a:gd name="T65" fmla="*/ 9 h 29"/>
                <a:gd name="T66" fmla="*/ 68 w 100"/>
                <a:gd name="T67" fmla="*/ 9 h 29"/>
                <a:gd name="T68" fmla="*/ 65 w 100"/>
                <a:gd name="T69" fmla="*/ 11 h 29"/>
                <a:gd name="T70" fmla="*/ 60 w 100"/>
                <a:gd name="T71" fmla="*/ 11 h 29"/>
                <a:gd name="T72" fmla="*/ 57 w 100"/>
                <a:gd name="T73" fmla="*/ 11 h 29"/>
                <a:gd name="T74" fmla="*/ 52 w 100"/>
                <a:gd name="T75" fmla="*/ 13 h 29"/>
                <a:gd name="T76" fmla="*/ 47 w 100"/>
                <a:gd name="T77" fmla="*/ 13 h 29"/>
                <a:gd name="T78" fmla="*/ 44 w 100"/>
                <a:gd name="T79" fmla="*/ 15 h 29"/>
                <a:gd name="T80" fmla="*/ 39 w 100"/>
                <a:gd name="T81" fmla="*/ 15 h 29"/>
                <a:gd name="T82" fmla="*/ 34 w 100"/>
                <a:gd name="T83" fmla="*/ 17 h 29"/>
                <a:gd name="T84" fmla="*/ 29 w 100"/>
                <a:gd name="T85" fmla="*/ 19 h 29"/>
                <a:gd name="T86" fmla="*/ 24 w 100"/>
                <a:gd name="T87" fmla="*/ 19 h 29"/>
                <a:gd name="T88" fmla="*/ 19 w 100"/>
                <a:gd name="T89" fmla="*/ 22 h 29"/>
                <a:gd name="T90" fmla="*/ 13 w 100"/>
                <a:gd name="T91" fmla="*/ 24 h 29"/>
                <a:gd name="T92" fmla="*/ 8 w 100"/>
                <a:gd name="T93" fmla="*/ 26 h 29"/>
                <a:gd name="T94" fmla="*/ 8 w 100"/>
                <a:gd name="T95" fmla="*/ 28 h 29"/>
                <a:gd name="T96" fmla="*/ 6 w 100"/>
                <a:gd name="T97" fmla="*/ 28 h 29"/>
                <a:gd name="T98" fmla="*/ 3 w 100"/>
                <a:gd name="T99" fmla="*/ 28 h 29"/>
                <a:gd name="T100" fmla="*/ 0 w 100"/>
                <a:gd name="T101" fmla="*/ 28 h 29"/>
                <a:gd name="T102" fmla="*/ 0 w 100"/>
                <a:gd name="T103" fmla="*/ 26 h 29"/>
                <a:gd name="T104" fmla="*/ 0 w 100"/>
                <a:gd name="T105" fmla="*/ 24 h 29"/>
                <a:gd name="T106" fmla="*/ 0 w 100"/>
                <a:gd name="T107" fmla="*/ 22 h 29"/>
                <a:gd name="T108" fmla="*/ 3 w 100"/>
                <a:gd name="T109" fmla="*/ 22 h 29"/>
                <a:gd name="T110" fmla="*/ 3 w 100"/>
                <a:gd name="T111" fmla="*/ 19 h 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
                <a:gd name="T169" fmla="*/ 0 h 29"/>
                <a:gd name="T170" fmla="*/ 100 w 100"/>
                <a:gd name="T171" fmla="*/ 29 h 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 h="29">
                  <a:moveTo>
                    <a:pt x="3" y="19"/>
                  </a:moveTo>
                  <a:lnTo>
                    <a:pt x="6" y="19"/>
                  </a:lnTo>
                  <a:lnTo>
                    <a:pt x="8" y="19"/>
                  </a:lnTo>
                  <a:lnTo>
                    <a:pt x="8" y="17"/>
                  </a:lnTo>
                  <a:lnTo>
                    <a:pt x="11" y="15"/>
                  </a:lnTo>
                  <a:lnTo>
                    <a:pt x="16" y="15"/>
                  </a:lnTo>
                  <a:lnTo>
                    <a:pt x="19" y="13"/>
                  </a:lnTo>
                  <a:lnTo>
                    <a:pt x="24" y="11"/>
                  </a:lnTo>
                  <a:lnTo>
                    <a:pt x="29" y="9"/>
                  </a:lnTo>
                  <a:lnTo>
                    <a:pt x="34" y="9"/>
                  </a:lnTo>
                  <a:lnTo>
                    <a:pt x="39" y="6"/>
                  </a:lnTo>
                  <a:lnTo>
                    <a:pt x="47" y="4"/>
                  </a:lnTo>
                  <a:lnTo>
                    <a:pt x="52" y="4"/>
                  </a:lnTo>
                  <a:lnTo>
                    <a:pt x="60" y="2"/>
                  </a:lnTo>
                  <a:lnTo>
                    <a:pt x="68" y="2"/>
                  </a:lnTo>
                  <a:lnTo>
                    <a:pt x="76" y="0"/>
                  </a:lnTo>
                  <a:lnTo>
                    <a:pt x="83" y="0"/>
                  </a:lnTo>
                  <a:lnTo>
                    <a:pt x="86" y="0"/>
                  </a:lnTo>
                  <a:lnTo>
                    <a:pt x="89" y="0"/>
                  </a:lnTo>
                  <a:lnTo>
                    <a:pt x="91" y="0"/>
                  </a:lnTo>
                  <a:lnTo>
                    <a:pt x="93" y="0"/>
                  </a:lnTo>
                  <a:lnTo>
                    <a:pt x="96" y="2"/>
                  </a:lnTo>
                  <a:lnTo>
                    <a:pt x="99" y="4"/>
                  </a:lnTo>
                  <a:lnTo>
                    <a:pt x="99" y="6"/>
                  </a:lnTo>
                  <a:lnTo>
                    <a:pt x="96" y="9"/>
                  </a:lnTo>
                  <a:lnTo>
                    <a:pt x="93" y="9"/>
                  </a:lnTo>
                  <a:lnTo>
                    <a:pt x="91" y="9"/>
                  </a:lnTo>
                  <a:lnTo>
                    <a:pt x="89" y="9"/>
                  </a:lnTo>
                  <a:lnTo>
                    <a:pt x="86" y="9"/>
                  </a:lnTo>
                  <a:lnTo>
                    <a:pt x="83" y="9"/>
                  </a:lnTo>
                  <a:lnTo>
                    <a:pt x="78" y="9"/>
                  </a:lnTo>
                  <a:lnTo>
                    <a:pt x="76" y="9"/>
                  </a:lnTo>
                  <a:lnTo>
                    <a:pt x="73" y="9"/>
                  </a:lnTo>
                  <a:lnTo>
                    <a:pt x="68" y="9"/>
                  </a:lnTo>
                  <a:lnTo>
                    <a:pt x="65" y="11"/>
                  </a:lnTo>
                  <a:lnTo>
                    <a:pt x="60" y="11"/>
                  </a:lnTo>
                  <a:lnTo>
                    <a:pt x="57" y="11"/>
                  </a:lnTo>
                  <a:lnTo>
                    <a:pt x="52" y="13"/>
                  </a:lnTo>
                  <a:lnTo>
                    <a:pt x="47" y="13"/>
                  </a:lnTo>
                  <a:lnTo>
                    <a:pt x="44" y="15"/>
                  </a:lnTo>
                  <a:lnTo>
                    <a:pt x="39" y="15"/>
                  </a:lnTo>
                  <a:lnTo>
                    <a:pt x="34" y="17"/>
                  </a:lnTo>
                  <a:lnTo>
                    <a:pt x="29" y="19"/>
                  </a:lnTo>
                  <a:lnTo>
                    <a:pt x="24" y="19"/>
                  </a:lnTo>
                  <a:lnTo>
                    <a:pt x="19" y="22"/>
                  </a:lnTo>
                  <a:lnTo>
                    <a:pt x="13" y="24"/>
                  </a:lnTo>
                  <a:lnTo>
                    <a:pt x="8" y="26"/>
                  </a:lnTo>
                  <a:lnTo>
                    <a:pt x="8" y="28"/>
                  </a:lnTo>
                  <a:lnTo>
                    <a:pt x="6" y="28"/>
                  </a:lnTo>
                  <a:lnTo>
                    <a:pt x="3" y="28"/>
                  </a:lnTo>
                  <a:lnTo>
                    <a:pt x="0" y="28"/>
                  </a:lnTo>
                  <a:lnTo>
                    <a:pt x="0" y="26"/>
                  </a:lnTo>
                  <a:lnTo>
                    <a:pt x="0" y="24"/>
                  </a:lnTo>
                  <a:lnTo>
                    <a:pt x="0" y="22"/>
                  </a:lnTo>
                  <a:lnTo>
                    <a:pt x="3" y="22"/>
                  </a:lnTo>
                  <a:lnTo>
                    <a:pt x="3" y="19"/>
                  </a:lnTo>
                </a:path>
              </a:pathLst>
            </a:custGeom>
            <a:solidFill>
              <a:srgbClr val="F3F3F3"/>
            </a:solidFill>
            <a:ln w="127000" cap="rnd">
              <a:noFill/>
              <a:round/>
              <a:headEnd/>
              <a:tailEnd/>
            </a:ln>
          </p:spPr>
          <p:txBody>
            <a:bodyPr>
              <a:prstTxWarp prst="textNoShape">
                <a:avLst/>
              </a:prstTxWarp>
            </a:bodyPr>
            <a:lstStyle/>
            <a:p>
              <a:endParaRPr lang="en-US">
                <a:solidFill>
                  <a:schemeClr val="tx2"/>
                </a:solidFill>
              </a:endParaRPr>
            </a:p>
          </p:txBody>
        </p:sp>
        <p:sp>
          <p:nvSpPr>
            <p:cNvPr id="24655" name="Freeform 30"/>
            <p:cNvSpPr>
              <a:spLocks/>
            </p:cNvSpPr>
            <p:nvPr/>
          </p:nvSpPr>
          <p:spPr bwMode="auto">
            <a:xfrm>
              <a:off x="3141" y="3156"/>
              <a:ext cx="105" cy="37"/>
            </a:xfrm>
            <a:custGeom>
              <a:avLst/>
              <a:gdLst>
                <a:gd name="T0" fmla="*/ 3 w 105"/>
                <a:gd name="T1" fmla="*/ 25 h 37"/>
                <a:gd name="T2" fmla="*/ 6 w 105"/>
                <a:gd name="T3" fmla="*/ 25 h 37"/>
                <a:gd name="T4" fmla="*/ 6 w 105"/>
                <a:gd name="T5" fmla="*/ 22 h 37"/>
                <a:gd name="T6" fmla="*/ 9 w 105"/>
                <a:gd name="T7" fmla="*/ 22 h 37"/>
                <a:gd name="T8" fmla="*/ 12 w 105"/>
                <a:gd name="T9" fmla="*/ 19 h 37"/>
                <a:gd name="T10" fmla="*/ 14 w 105"/>
                <a:gd name="T11" fmla="*/ 17 h 37"/>
                <a:gd name="T12" fmla="*/ 20 w 105"/>
                <a:gd name="T13" fmla="*/ 17 h 37"/>
                <a:gd name="T14" fmla="*/ 26 w 105"/>
                <a:gd name="T15" fmla="*/ 14 h 37"/>
                <a:gd name="T16" fmla="*/ 31 w 105"/>
                <a:gd name="T17" fmla="*/ 11 h 37"/>
                <a:gd name="T18" fmla="*/ 37 w 105"/>
                <a:gd name="T19" fmla="*/ 8 h 37"/>
                <a:gd name="T20" fmla="*/ 42 w 105"/>
                <a:gd name="T21" fmla="*/ 8 h 37"/>
                <a:gd name="T22" fmla="*/ 51 w 105"/>
                <a:gd name="T23" fmla="*/ 5 h 37"/>
                <a:gd name="T24" fmla="*/ 56 w 105"/>
                <a:gd name="T25" fmla="*/ 3 h 37"/>
                <a:gd name="T26" fmla="*/ 65 w 105"/>
                <a:gd name="T27" fmla="*/ 3 h 37"/>
                <a:gd name="T28" fmla="*/ 73 w 105"/>
                <a:gd name="T29" fmla="*/ 0 h 37"/>
                <a:gd name="T30" fmla="*/ 82 w 105"/>
                <a:gd name="T31" fmla="*/ 0 h 37"/>
                <a:gd name="T32" fmla="*/ 90 w 105"/>
                <a:gd name="T33" fmla="*/ 0 h 37"/>
                <a:gd name="T34" fmla="*/ 93 w 105"/>
                <a:gd name="T35" fmla="*/ 0 h 37"/>
                <a:gd name="T36" fmla="*/ 96 w 105"/>
                <a:gd name="T37" fmla="*/ 0 h 37"/>
                <a:gd name="T38" fmla="*/ 98 w 105"/>
                <a:gd name="T39" fmla="*/ 0 h 37"/>
                <a:gd name="T40" fmla="*/ 101 w 105"/>
                <a:gd name="T41" fmla="*/ 0 h 37"/>
                <a:gd name="T42" fmla="*/ 104 w 105"/>
                <a:gd name="T43" fmla="*/ 3 h 37"/>
                <a:gd name="T44" fmla="*/ 104 w 105"/>
                <a:gd name="T45" fmla="*/ 5 h 37"/>
                <a:gd name="T46" fmla="*/ 104 w 105"/>
                <a:gd name="T47" fmla="*/ 8 h 37"/>
                <a:gd name="T48" fmla="*/ 104 w 105"/>
                <a:gd name="T49" fmla="*/ 11 h 37"/>
                <a:gd name="T50" fmla="*/ 101 w 105"/>
                <a:gd name="T51" fmla="*/ 11 h 37"/>
                <a:gd name="T52" fmla="*/ 98 w 105"/>
                <a:gd name="T53" fmla="*/ 11 h 37"/>
                <a:gd name="T54" fmla="*/ 96 w 105"/>
                <a:gd name="T55" fmla="*/ 11 h 37"/>
                <a:gd name="T56" fmla="*/ 93 w 105"/>
                <a:gd name="T57" fmla="*/ 11 h 37"/>
                <a:gd name="T58" fmla="*/ 87 w 105"/>
                <a:gd name="T59" fmla="*/ 11 h 37"/>
                <a:gd name="T60" fmla="*/ 82 w 105"/>
                <a:gd name="T61" fmla="*/ 11 h 37"/>
                <a:gd name="T62" fmla="*/ 79 w 105"/>
                <a:gd name="T63" fmla="*/ 11 h 37"/>
                <a:gd name="T64" fmla="*/ 76 w 105"/>
                <a:gd name="T65" fmla="*/ 11 h 37"/>
                <a:gd name="T66" fmla="*/ 73 w 105"/>
                <a:gd name="T67" fmla="*/ 11 h 37"/>
                <a:gd name="T68" fmla="*/ 70 w 105"/>
                <a:gd name="T69" fmla="*/ 11 h 37"/>
                <a:gd name="T70" fmla="*/ 65 w 105"/>
                <a:gd name="T71" fmla="*/ 14 h 37"/>
                <a:gd name="T72" fmla="*/ 62 w 105"/>
                <a:gd name="T73" fmla="*/ 14 h 37"/>
                <a:gd name="T74" fmla="*/ 56 w 105"/>
                <a:gd name="T75" fmla="*/ 14 h 37"/>
                <a:gd name="T76" fmla="*/ 51 w 105"/>
                <a:gd name="T77" fmla="*/ 17 h 37"/>
                <a:gd name="T78" fmla="*/ 45 w 105"/>
                <a:gd name="T79" fmla="*/ 17 h 37"/>
                <a:gd name="T80" fmla="*/ 42 w 105"/>
                <a:gd name="T81" fmla="*/ 19 h 37"/>
                <a:gd name="T82" fmla="*/ 37 w 105"/>
                <a:gd name="T83" fmla="*/ 22 h 37"/>
                <a:gd name="T84" fmla="*/ 31 w 105"/>
                <a:gd name="T85" fmla="*/ 22 h 37"/>
                <a:gd name="T86" fmla="*/ 26 w 105"/>
                <a:gd name="T87" fmla="*/ 25 h 37"/>
                <a:gd name="T88" fmla="*/ 20 w 105"/>
                <a:gd name="T89" fmla="*/ 28 h 37"/>
                <a:gd name="T90" fmla="*/ 14 w 105"/>
                <a:gd name="T91" fmla="*/ 31 h 37"/>
                <a:gd name="T92" fmla="*/ 9 w 105"/>
                <a:gd name="T93" fmla="*/ 33 h 37"/>
                <a:gd name="T94" fmla="*/ 6 w 105"/>
                <a:gd name="T95" fmla="*/ 36 h 37"/>
                <a:gd name="T96" fmla="*/ 3 w 105"/>
                <a:gd name="T97" fmla="*/ 36 h 37"/>
                <a:gd name="T98" fmla="*/ 0 w 105"/>
                <a:gd name="T99" fmla="*/ 36 h 37"/>
                <a:gd name="T100" fmla="*/ 0 w 105"/>
                <a:gd name="T101" fmla="*/ 33 h 37"/>
                <a:gd name="T102" fmla="*/ 0 w 105"/>
                <a:gd name="T103" fmla="*/ 31 h 37"/>
                <a:gd name="T104" fmla="*/ 0 w 105"/>
                <a:gd name="T105" fmla="*/ 28 h 37"/>
                <a:gd name="T106" fmla="*/ 0 w 105"/>
                <a:gd name="T107" fmla="*/ 25 h 37"/>
                <a:gd name="T108" fmla="*/ 3 w 105"/>
                <a:gd name="T109" fmla="*/ 25 h 3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5"/>
                <a:gd name="T166" fmla="*/ 0 h 37"/>
                <a:gd name="T167" fmla="*/ 105 w 105"/>
                <a:gd name="T168" fmla="*/ 37 h 3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5" h="37">
                  <a:moveTo>
                    <a:pt x="3" y="25"/>
                  </a:moveTo>
                  <a:lnTo>
                    <a:pt x="6" y="25"/>
                  </a:lnTo>
                  <a:lnTo>
                    <a:pt x="6" y="22"/>
                  </a:lnTo>
                  <a:lnTo>
                    <a:pt x="9" y="22"/>
                  </a:lnTo>
                  <a:lnTo>
                    <a:pt x="12" y="19"/>
                  </a:lnTo>
                  <a:lnTo>
                    <a:pt x="14" y="17"/>
                  </a:lnTo>
                  <a:lnTo>
                    <a:pt x="20" y="17"/>
                  </a:lnTo>
                  <a:lnTo>
                    <a:pt x="26" y="14"/>
                  </a:lnTo>
                  <a:lnTo>
                    <a:pt x="31" y="11"/>
                  </a:lnTo>
                  <a:lnTo>
                    <a:pt x="37" y="8"/>
                  </a:lnTo>
                  <a:lnTo>
                    <a:pt x="42" y="8"/>
                  </a:lnTo>
                  <a:lnTo>
                    <a:pt x="51" y="5"/>
                  </a:lnTo>
                  <a:lnTo>
                    <a:pt x="56" y="3"/>
                  </a:lnTo>
                  <a:lnTo>
                    <a:pt x="65" y="3"/>
                  </a:lnTo>
                  <a:lnTo>
                    <a:pt x="73" y="0"/>
                  </a:lnTo>
                  <a:lnTo>
                    <a:pt x="82" y="0"/>
                  </a:lnTo>
                  <a:lnTo>
                    <a:pt x="90" y="0"/>
                  </a:lnTo>
                  <a:lnTo>
                    <a:pt x="93" y="0"/>
                  </a:lnTo>
                  <a:lnTo>
                    <a:pt x="96" y="0"/>
                  </a:lnTo>
                  <a:lnTo>
                    <a:pt x="98" y="0"/>
                  </a:lnTo>
                  <a:lnTo>
                    <a:pt x="101" y="0"/>
                  </a:lnTo>
                  <a:lnTo>
                    <a:pt x="104" y="3"/>
                  </a:lnTo>
                  <a:lnTo>
                    <a:pt x="104" y="5"/>
                  </a:lnTo>
                  <a:lnTo>
                    <a:pt x="104" y="8"/>
                  </a:lnTo>
                  <a:lnTo>
                    <a:pt x="104" y="11"/>
                  </a:lnTo>
                  <a:lnTo>
                    <a:pt x="101" y="11"/>
                  </a:lnTo>
                  <a:lnTo>
                    <a:pt x="98" y="11"/>
                  </a:lnTo>
                  <a:lnTo>
                    <a:pt x="96" y="11"/>
                  </a:lnTo>
                  <a:lnTo>
                    <a:pt x="93" y="11"/>
                  </a:lnTo>
                  <a:lnTo>
                    <a:pt x="87" y="11"/>
                  </a:lnTo>
                  <a:lnTo>
                    <a:pt x="82" y="11"/>
                  </a:lnTo>
                  <a:lnTo>
                    <a:pt x="79" y="11"/>
                  </a:lnTo>
                  <a:lnTo>
                    <a:pt x="76" y="11"/>
                  </a:lnTo>
                  <a:lnTo>
                    <a:pt x="73" y="11"/>
                  </a:lnTo>
                  <a:lnTo>
                    <a:pt x="70" y="11"/>
                  </a:lnTo>
                  <a:lnTo>
                    <a:pt x="65" y="14"/>
                  </a:lnTo>
                  <a:lnTo>
                    <a:pt x="62" y="14"/>
                  </a:lnTo>
                  <a:lnTo>
                    <a:pt x="56" y="14"/>
                  </a:lnTo>
                  <a:lnTo>
                    <a:pt x="51" y="17"/>
                  </a:lnTo>
                  <a:lnTo>
                    <a:pt x="45" y="17"/>
                  </a:lnTo>
                  <a:lnTo>
                    <a:pt x="42" y="19"/>
                  </a:lnTo>
                  <a:lnTo>
                    <a:pt x="37" y="22"/>
                  </a:lnTo>
                  <a:lnTo>
                    <a:pt x="31" y="22"/>
                  </a:lnTo>
                  <a:lnTo>
                    <a:pt x="26" y="25"/>
                  </a:lnTo>
                  <a:lnTo>
                    <a:pt x="20" y="28"/>
                  </a:lnTo>
                  <a:lnTo>
                    <a:pt x="14" y="31"/>
                  </a:lnTo>
                  <a:lnTo>
                    <a:pt x="9" y="33"/>
                  </a:lnTo>
                  <a:lnTo>
                    <a:pt x="6" y="36"/>
                  </a:lnTo>
                  <a:lnTo>
                    <a:pt x="3" y="36"/>
                  </a:lnTo>
                  <a:lnTo>
                    <a:pt x="0" y="36"/>
                  </a:lnTo>
                  <a:lnTo>
                    <a:pt x="0" y="33"/>
                  </a:lnTo>
                  <a:lnTo>
                    <a:pt x="0" y="31"/>
                  </a:lnTo>
                  <a:lnTo>
                    <a:pt x="0" y="28"/>
                  </a:lnTo>
                  <a:lnTo>
                    <a:pt x="0" y="25"/>
                  </a:lnTo>
                  <a:lnTo>
                    <a:pt x="3" y="25"/>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656" name="Freeform 31"/>
            <p:cNvSpPr>
              <a:spLocks/>
            </p:cNvSpPr>
            <p:nvPr/>
          </p:nvSpPr>
          <p:spPr bwMode="auto">
            <a:xfrm>
              <a:off x="3235" y="3156"/>
              <a:ext cx="3" cy="4"/>
            </a:xfrm>
            <a:custGeom>
              <a:avLst/>
              <a:gdLst>
                <a:gd name="T0" fmla="*/ 0 w 3"/>
                <a:gd name="T1" fmla="*/ 0 h 4"/>
                <a:gd name="T2" fmla="*/ 0 w 3"/>
                <a:gd name="T3" fmla="*/ 0 h 4"/>
                <a:gd name="T4" fmla="*/ 1 w 3"/>
                <a:gd name="T5" fmla="*/ 0 h 4"/>
                <a:gd name="T6" fmla="*/ 1 w 3"/>
                <a:gd name="T7" fmla="*/ 0 h 4"/>
                <a:gd name="T8" fmla="*/ 1 w 3"/>
                <a:gd name="T9" fmla="*/ 0 h 4"/>
                <a:gd name="T10" fmla="*/ 1 w 3"/>
                <a:gd name="T11" fmla="*/ 1 h 4"/>
                <a:gd name="T12" fmla="*/ 2 w 3"/>
                <a:gd name="T13" fmla="*/ 1 h 4"/>
                <a:gd name="T14" fmla="*/ 2 w 3"/>
                <a:gd name="T15" fmla="*/ 1 h 4"/>
                <a:gd name="T16" fmla="*/ 2 w 3"/>
                <a:gd name="T17" fmla="*/ 2 h 4"/>
                <a:gd name="T18" fmla="*/ 2 w 3"/>
                <a:gd name="T19" fmla="*/ 3 h 4"/>
                <a:gd name="T20" fmla="*/ 1 w 3"/>
                <a:gd name="T21" fmla="*/ 3 h 4"/>
                <a:gd name="T22" fmla="*/ 1 w 3"/>
                <a:gd name="T23" fmla="*/ 3 h 4"/>
                <a:gd name="T24" fmla="*/ 1 w 3"/>
                <a:gd name="T25" fmla="*/ 3 h 4"/>
                <a:gd name="T26" fmla="*/ 1 w 3"/>
                <a:gd name="T27" fmla="*/ 2 h 4"/>
                <a:gd name="T28" fmla="*/ 1 w 3"/>
                <a:gd name="T29" fmla="*/ 1 h 4"/>
                <a:gd name="T30" fmla="*/ 1 w 3"/>
                <a:gd name="T31" fmla="*/ 1 h 4"/>
                <a:gd name="T32" fmla="*/ 0 w 3"/>
                <a:gd name="T33" fmla="*/ 0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
                <a:gd name="T52" fmla="*/ 0 h 4"/>
                <a:gd name="T53" fmla="*/ 3 w 3"/>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 h="4">
                  <a:moveTo>
                    <a:pt x="0" y="0"/>
                  </a:moveTo>
                  <a:lnTo>
                    <a:pt x="0" y="0"/>
                  </a:lnTo>
                  <a:lnTo>
                    <a:pt x="1" y="0"/>
                  </a:lnTo>
                  <a:lnTo>
                    <a:pt x="1" y="1"/>
                  </a:lnTo>
                  <a:lnTo>
                    <a:pt x="2" y="1"/>
                  </a:lnTo>
                  <a:lnTo>
                    <a:pt x="2" y="2"/>
                  </a:lnTo>
                  <a:lnTo>
                    <a:pt x="2" y="3"/>
                  </a:lnTo>
                  <a:lnTo>
                    <a:pt x="1" y="3"/>
                  </a:lnTo>
                  <a:lnTo>
                    <a:pt x="1" y="2"/>
                  </a:lnTo>
                  <a:lnTo>
                    <a:pt x="1" y="1"/>
                  </a:lnTo>
                  <a:lnTo>
                    <a:pt x="0" y="0"/>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657" name="Freeform 32"/>
            <p:cNvSpPr>
              <a:spLocks/>
            </p:cNvSpPr>
            <p:nvPr/>
          </p:nvSpPr>
          <p:spPr bwMode="auto">
            <a:xfrm>
              <a:off x="3147" y="3209"/>
              <a:ext cx="102" cy="119"/>
            </a:xfrm>
            <a:custGeom>
              <a:avLst/>
              <a:gdLst>
                <a:gd name="T0" fmla="*/ 0 w 102"/>
                <a:gd name="T1" fmla="*/ 26 h 119"/>
                <a:gd name="T2" fmla="*/ 3 w 102"/>
                <a:gd name="T3" fmla="*/ 118 h 119"/>
                <a:gd name="T4" fmla="*/ 101 w 102"/>
                <a:gd name="T5" fmla="*/ 102 h 119"/>
                <a:gd name="T6" fmla="*/ 94 w 102"/>
                <a:gd name="T7" fmla="*/ 0 h 119"/>
                <a:gd name="T8" fmla="*/ 91 w 102"/>
                <a:gd name="T9" fmla="*/ 0 h 119"/>
                <a:gd name="T10" fmla="*/ 85 w 102"/>
                <a:gd name="T11" fmla="*/ 0 h 119"/>
                <a:gd name="T12" fmla="*/ 81 w 102"/>
                <a:gd name="T13" fmla="*/ 3 h 119"/>
                <a:gd name="T14" fmla="*/ 75 w 102"/>
                <a:gd name="T15" fmla="*/ 3 h 119"/>
                <a:gd name="T16" fmla="*/ 68 w 102"/>
                <a:gd name="T17" fmla="*/ 6 h 119"/>
                <a:gd name="T18" fmla="*/ 59 w 102"/>
                <a:gd name="T19" fmla="*/ 6 h 119"/>
                <a:gd name="T20" fmla="*/ 52 w 102"/>
                <a:gd name="T21" fmla="*/ 7 h 119"/>
                <a:gd name="T22" fmla="*/ 44 w 102"/>
                <a:gd name="T23" fmla="*/ 10 h 119"/>
                <a:gd name="T24" fmla="*/ 36 w 102"/>
                <a:gd name="T25" fmla="*/ 10 h 119"/>
                <a:gd name="T26" fmla="*/ 29 w 102"/>
                <a:gd name="T27" fmla="*/ 13 h 119"/>
                <a:gd name="T28" fmla="*/ 20 w 102"/>
                <a:gd name="T29" fmla="*/ 16 h 119"/>
                <a:gd name="T30" fmla="*/ 16 w 102"/>
                <a:gd name="T31" fmla="*/ 19 h 119"/>
                <a:gd name="T32" fmla="*/ 7 w 102"/>
                <a:gd name="T33" fmla="*/ 21 h 119"/>
                <a:gd name="T34" fmla="*/ 3 w 102"/>
                <a:gd name="T35" fmla="*/ 23 h 119"/>
                <a:gd name="T36" fmla="*/ 0 w 102"/>
                <a:gd name="T37" fmla="*/ 26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
                <a:gd name="T58" fmla="*/ 0 h 119"/>
                <a:gd name="T59" fmla="*/ 102 w 102"/>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 h="119">
                  <a:moveTo>
                    <a:pt x="0" y="26"/>
                  </a:moveTo>
                  <a:lnTo>
                    <a:pt x="3" y="118"/>
                  </a:lnTo>
                  <a:lnTo>
                    <a:pt x="101" y="102"/>
                  </a:lnTo>
                  <a:lnTo>
                    <a:pt x="94" y="0"/>
                  </a:lnTo>
                  <a:lnTo>
                    <a:pt x="91" y="0"/>
                  </a:lnTo>
                  <a:lnTo>
                    <a:pt x="85" y="0"/>
                  </a:lnTo>
                  <a:lnTo>
                    <a:pt x="81" y="3"/>
                  </a:lnTo>
                  <a:lnTo>
                    <a:pt x="75" y="3"/>
                  </a:lnTo>
                  <a:lnTo>
                    <a:pt x="68" y="6"/>
                  </a:lnTo>
                  <a:lnTo>
                    <a:pt x="59" y="6"/>
                  </a:lnTo>
                  <a:lnTo>
                    <a:pt x="52" y="7"/>
                  </a:lnTo>
                  <a:lnTo>
                    <a:pt x="44" y="10"/>
                  </a:lnTo>
                  <a:lnTo>
                    <a:pt x="36" y="10"/>
                  </a:lnTo>
                  <a:lnTo>
                    <a:pt x="29" y="13"/>
                  </a:lnTo>
                  <a:lnTo>
                    <a:pt x="20" y="16"/>
                  </a:lnTo>
                  <a:lnTo>
                    <a:pt x="16" y="19"/>
                  </a:lnTo>
                  <a:lnTo>
                    <a:pt x="7" y="21"/>
                  </a:lnTo>
                  <a:lnTo>
                    <a:pt x="3" y="23"/>
                  </a:lnTo>
                  <a:lnTo>
                    <a:pt x="0" y="26"/>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24658" name="Freeform 33"/>
            <p:cNvSpPr>
              <a:spLocks/>
            </p:cNvSpPr>
            <p:nvPr/>
          </p:nvSpPr>
          <p:spPr bwMode="auto">
            <a:xfrm>
              <a:off x="3141" y="3206"/>
              <a:ext cx="97" cy="27"/>
            </a:xfrm>
            <a:custGeom>
              <a:avLst/>
              <a:gdLst>
                <a:gd name="T0" fmla="*/ 6 w 97"/>
                <a:gd name="T1" fmla="*/ 18 h 27"/>
                <a:gd name="T2" fmla="*/ 6 w 97"/>
                <a:gd name="T3" fmla="*/ 18 h 27"/>
                <a:gd name="T4" fmla="*/ 8 w 97"/>
                <a:gd name="T5" fmla="*/ 18 h 27"/>
                <a:gd name="T6" fmla="*/ 11 w 97"/>
                <a:gd name="T7" fmla="*/ 15 h 27"/>
                <a:gd name="T8" fmla="*/ 13 w 97"/>
                <a:gd name="T9" fmla="*/ 15 h 27"/>
                <a:gd name="T10" fmla="*/ 16 w 97"/>
                <a:gd name="T11" fmla="*/ 13 h 27"/>
                <a:gd name="T12" fmla="*/ 21 w 97"/>
                <a:gd name="T13" fmla="*/ 13 h 27"/>
                <a:gd name="T14" fmla="*/ 24 w 97"/>
                <a:gd name="T15" fmla="*/ 11 h 27"/>
                <a:gd name="T16" fmla="*/ 29 w 97"/>
                <a:gd name="T17" fmla="*/ 8 h 27"/>
                <a:gd name="T18" fmla="*/ 34 w 97"/>
                <a:gd name="T19" fmla="*/ 8 h 27"/>
                <a:gd name="T20" fmla="*/ 39 w 97"/>
                <a:gd name="T21" fmla="*/ 7 h 27"/>
                <a:gd name="T22" fmla="*/ 44 w 97"/>
                <a:gd name="T23" fmla="*/ 7 h 27"/>
                <a:gd name="T24" fmla="*/ 52 w 97"/>
                <a:gd name="T25" fmla="*/ 5 h 27"/>
                <a:gd name="T26" fmla="*/ 57 w 97"/>
                <a:gd name="T27" fmla="*/ 5 h 27"/>
                <a:gd name="T28" fmla="*/ 65 w 97"/>
                <a:gd name="T29" fmla="*/ 2 h 27"/>
                <a:gd name="T30" fmla="*/ 73 w 97"/>
                <a:gd name="T31" fmla="*/ 0 h 27"/>
                <a:gd name="T32" fmla="*/ 76 w 97"/>
                <a:gd name="T33" fmla="*/ 0 h 27"/>
                <a:gd name="T34" fmla="*/ 80 w 97"/>
                <a:gd name="T35" fmla="*/ 0 h 27"/>
                <a:gd name="T36" fmla="*/ 83 w 97"/>
                <a:gd name="T37" fmla="*/ 0 h 27"/>
                <a:gd name="T38" fmla="*/ 86 w 97"/>
                <a:gd name="T39" fmla="*/ 0 h 27"/>
                <a:gd name="T40" fmla="*/ 90 w 97"/>
                <a:gd name="T41" fmla="*/ 0 h 27"/>
                <a:gd name="T42" fmla="*/ 93 w 97"/>
                <a:gd name="T43" fmla="*/ 0 h 27"/>
                <a:gd name="T44" fmla="*/ 96 w 97"/>
                <a:gd name="T45" fmla="*/ 0 h 27"/>
                <a:gd name="T46" fmla="*/ 93 w 97"/>
                <a:gd name="T47" fmla="*/ 2 h 27"/>
                <a:gd name="T48" fmla="*/ 90 w 97"/>
                <a:gd name="T49" fmla="*/ 5 h 27"/>
                <a:gd name="T50" fmla="*/ 89 w 97"/>
                <a:gd name="T51" fmla="*/ 7 h 27"/>
                <a:gd name="T52" fmla="*/ 83 w 97"/>
                <a:gd name="T53" fmla="*/ 7 h 27"/>
                <a:gd name="T54" fmla="*/ 80 w 97"/>
                <a:gd name="T55" fmla="*/ 7 h 27"/>
                <a:gd name="T56" fmla="*/ 78 w 97"/>
                <a:gd name="T57" fmla="*/ 7 h 27"/>
                <a:gd name="T58" fmla="*/ 76 w 97"/>
                <a:gd name="T59" fmla="*/ 8 h 27"/>
                <a:gd name="T60" fmla="*/ 73 w 97"/>
                <a:gd name="T61" fmla="*/ 8 h 27"/>
                <a:gd name="T62" fmla="*/ 67 w 97"/>
                <a:gd name="T63" fmla="*/ 8 h 27"/>
                <a:gd name="T64" fmla="*/ 65 w 97"/>
                <a:gd name="T65" fmla="*/ 8 h 27"/>
                <a:gd name="T66" fmla="*/ 60 w 97"/>
                <a:gd name="T67" fmla="*/ 11 h 27"/>
                <a:gd name="T68" fmla="*/ 57 w 97"/>
                <a:gd name="T69" fmla="*/ 11 h 27"/>
                <a:gd name="T70" fmla="*/ 52 w 97"/>
                <a:gd name="T71" fmla="*/ 11 h 27"/>
                <a:gd name="T72" fmla="*/ 47 w 97"/>
                <a:gd name="T73" fmla="*/ 13 h 27"/>
                <a:gd name="T74" fmla="*/ 42 w 97"/>
                <a:gd name="T75" fmla="*/ 13 h 27"/>
                <a:gd name="T76" fmla="*/ 37 w 97"/>
                <a:gd name="T77" fmla="*/ 15 h 27"/>
                <a:gd name="T78" fmla="*/ 31 w 97"/>
                <a:gd name="T79" fmla="*/ 18 h 27"/>
                <a:gd name="T80" fmla="*/ 26 w 97"/>
                <a:gd name="T81" fmla="*/ 18 h 27"/>
                <a:gd name="T82" fmla="*/ 21 w 97"/>
                <a:gd name="T83" fmla="*/ 19 h 27"/>
                <a:gd name="T84" fmla="*/ 13 w 97"/>
                <a:gd name="T85" fmla="*/ 21 h 27"/>
                <a:gd name="T86" fmla="*/ 8 w 97"/>
                <a:gd name="T87" fmla="*/ 24 h 27"/>
                <a:gd name="T88" fmla="*/ 6 w 97"/>
                <a:gd name="T89" fmla="*/ 26 h 27"/>
                <a:gd name="T90" fmla="*/ 3 w 97"/>
                <a:gd name="T91" fmla="*/ 26 h 27"/>
                <a:gd name="T92" fmla="*/ 0 w 97"/>
                <a:gd name="T93" fmla="*/ 24 h 27"/>
                <a:gd name="T94" fmla="*/ 0 w 97"/>
                <a:gd name="T95" fmla="*/ 21 h 27"/>
                <a:gd name="T96" fmla="*/ 0 w 97"/>
                <a:gd name="T97" fmla="*/ 19 h 27"/>
                <a:gd name="T98" fmla="*/ 3 w 97"/>
                <a:gd name="T99" fmla="*/ 19 h 27"/>
                <a:gd name="T100" fmla="*/ 3 w 97"/>
                <a:gd name="T101" fmla="*/ 18 h 27"/>
                <a:gd name="T102" fmla="*/ 6 w 97"/>
                <a:gd name="T103" fmla="*/ 18 h 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7"/>
                <a:gd name="T157" fmla="*/ 0 h 27"/>
                <a:gd name="T158" fmla="*/ 97 w 97"/>
                <a:gd name="T159" fmla="*/ 27 h 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7" h="27">
                  <a:moveTo>
                    <a:pt x="6" y="18"/>
                  </a:moveTo>
                  <a:lnTo>
                    <a:pt x="6" y="18"/>
                  </a:lnTo>
                  <a:lnTo>
                    <a:pt x="8" y="18"/>
                  </a:lnTo>
                  <a:lnTo>
                    <a:pt x="11" y="15"/>
                  </a:lnTo>
                  <a:lnTo>
                    <a:pt x="13" y="15"/>
                  </a:lnTo>
                  <a:lnTo>
                    <a:pt x="16" y="13"/>
                  </a:lnTo>
                  <a:lnTo>
                    <a:pt x="21" y="13"/>
                  </a:lnTo>
                  <a:lnTo>
                    <a:pt x="24" y="11"/>
                  </a:lnTo>
                  <a:lnTo>
                    <a:pt x="29" y="8"/>
                  </a:lnTo>
                  <a:lnTo>
                    <a:pt x="34" y="8"/>
                  </a:lnTo>
                  <a:lnTo>
                    <a:pt x="39" y="7"/>
                  </a:lnTo>
                  <a:lnTo>
                    <a:pt x="44" y="7"/>
                  </a:lnTo>
                  <a:lnTo>
                    <a:pt x="52" y="5"/>
                  </a:lnTo>
                  <a:lnTo>
                    <a:pt x="57" y="5"/>
                  </a:lnTo>
                  <a:lnTo>
                    <a:pt x="65" y="2"/>
                  </a:lnTo>
                  <a:lnTo>
                    <a:pt x="73" y="0"/>
                  </a:lnTo>
                  <a:lnTo>
                    <a:pt x="76" y="0"/>
                  </a:lnTo>
                  <a:lnTo>
                    <a:pt x="80" y="0"/>
                  </a:lnTo>
                  <a:lnTo>
                    <a:pt x="83" y="0"/>
                  </a:lnTo>
                  <a:lnTo>
                    <a:pt x="86" y="0"/>
                  </a:lnTo>
                  <a:lnTo>
                    <a:pt x="90" y="0"/>
                  </a:lnTo>
                  <a:lnTo>
                    <a:pt x="93" y="0"/>
                  </a:lnTo>
                  <a:lnTo>
                    <a:pt x="96" y="0"/>
                  </a:lnTo>
                  <a:lnTo>
                    <a:pt x="93" y="2"/>
                  </a:lnTo>
                  <a:lnTo>
                    <a:pt x="90" y="5"/>
                  </a:lnTo>
                  <a:lnTo>
                    <a:pt x="89" y="7"/>
                  </a:lnTo>
                  <a:lnTo>
                    <a:pt x="83" y="7"/>
                  </a:lnTo>
                  <a:lnTo>
                    <a:pt x="80" y="7"/>
                  </a:lnTo>
                  <a:lnTo>
                    <a:pt x="78" y="7"/>
                  </a:lnTo>
                  <a:lnTo>
                    <a:pt x="76" y="8"/>
                  </a:lnTo>
                  <a:lnTo>
                    <a:pt x="73" y="8"/>
                  </a:lnTo>
                  <a:lnTo>
                    <a:pt x="67" y="8"/>
                  </a:lnTo>
                  <a:lnTo>
                    <a:pt x="65" y="8"/>
                  </a:lnTo>
                  <a:lnTo>
                    <a:pt x="60" y="11"/>
                  </a:lnTo>
                  <a:lnTo>
                    <a:pt x="57" y="11"/>
                  </a:lnTo>
                  <a:lnTo>
                    <a:pt x="52" y="11"/>
                  </a:lnTo>
                  <a:lnTo>
                    <a:pt x="47" y="13"/>
                  </a:lnTo>
                  <a:lnTo>
                    <a:pt x="42" y="13"/>
                  </a:lnTo>
                  <a:lnTo>
                    <a:pt x="37" y="15"/>
                  </a:lnTo>
                  <a:lnTo>
                    <a:pt x="31" y="18"/>
                  </a:lnTo>
                  <a:lnTo>
                    <a:pt x="26" y="18"/>
                  </a:lnTo>
                  <a:lnTo>
                    <a:pt x="21" y="19"/>
                  </a:lnTo>
                  <a:lnTo>
                    <a:pt x="13" y="21"/>
                  </a:lnTo>
                  <a:lnTo>
                    <a:pt x="8" y="24"/>
                  </a:lnTo>
                  <a:lnTo>
                    <a:pt x="6" y="26"/>
                  </a:lnTo>
                  <a:lnTo>
                    <a:pt x="3" y="26"/>
                  </a:lnTo>
                  <a:lnTo>
                    <a:pt x="0" y="24"/>
                  </a:lnTo>
                  <a:lnTo>
                    <a:pt x="0" y="21"/>
                  </a:lnTo>
                  <a:lnTo>
                    <a:pt x="0" y="19"/>
                  </a:lnTo>
                  <a:lnTo>
                    <a:pt x="3" y="19"/>
                  </a:lnTo>
                  <a:lnTo>
                    <a:pt x="3" y="18"/>
                  </a:lnTo>
                  <a:lnTo>
                    <a:pt x="6" y="18"/>
                  </a:lnTo>
                </a:path>
              </a:pathLst>
            </a:custGeom>
            <a:solidFill>
              <a:srgbClr val="F3F3F3"/>
            </a:solidFill>
            <a:ln w="127000" cap="rnd">
              <a:noFill/>
              <a:round/>
              <a:headEnd/>
              <a:tailEnd/>
            </a:ln>
          </p:spPr>
          <p:txBody>
            <a:bodyPr>
              <a:prstTxWarp prst="textNoShape">
                <a:avLst/>
              </a:prstTxWarp>
            </a:bodyPr>
            <a:lstStyle/>
            <a:p>
              <a:endParaRPr lang="en-US">
                <a:solidFill>
                  <a:schemeClr val="tx2"/>
                </a:solidFill>
              </a:endParaRPr>
            </a:p>
          </p:txBody>
        </p:sp>
        <p:sp>
          <p:nvSpPr>
            <p:cNvPr id="24659" name="Freeform 34"/>
            <p:cNvSpPr>
              <a:spLocks/>
            </p:cNvSpPr>
            <p:nvPr/>
          </p:nvSpPr>
          <p:spPr bwMode="auto">
            <a:xfrm>
              <a:off x="3141" y="3206"/>
              <a:ext cx="103" cy="35"/>
            </a:xfrm>
            <a:custGeom>
              <a:avLst/>
              <a:gdLst>
                <a:gd name="T0" fmla="*/ 3 w 103"/>
                <a:gd name="T1" fmla="*/ 23 h 35"/>
                <a:gd name="T2" fmla="*/ 6 w 103"/>
                <a:gd name="T3" fmla="*/ 23 h 35"/>
                <a:gd name="T4" fmla="*/ 9 w 103"/>
                <a:gd name="T5" fmla="*/ 20 h 35"/>
                <a:gd name="T6" fmla="*/ 12 w 103"/>
                <a:gd name="T7" fmla="*/ 20 h 35"/>
                <a:gd name="T8" fmla="*/ 14 w 103"/>
                <a:gd name="T9" fmla="*/ 17 h 35"/>
                <a:gd name="T10" fmla="*/ 17 w 103"/>
                <a:gd name="T11" fmla="*/ 17 h 35"/>
                <a:gd name="T12" fmla="*/ 20 w 103"/>
                <a:gd name="T13" fmla="*/ 14 h 35"/>
                <a:gd name="T14" fmla="*/ 26 w 103"/>
                <a:gd name="T15" fmla="*/ 14 h 35"/>
                <a:gd name="T16" fmla="*/ 31 w 103"/>
                <a:gd name="T17" fmla="*/ 11 h 35"/>
                <a:gd name="T18" fmla="*/ 37 w 103"/>
                <a:gd name="T19" fmla="*/ 9 h 35"/>
                <a:gd name="T20" fmla="*/ 42 w 103"/>
                <a:gd name="T21" fmla="*/ 9 h 35"/>
                <a:gd name="T22" fmla="*/ 48 w 103"/>
                <a:gd name="T23" fmla="*/ 6 h 35"/>
                <a:gd name="T24" fmla="*/ 57 w 103"/>
                <a:gd name="T25" fmla="*/ 6 h 35"/>
                <a:gd name="T26" fmla="*/ 63 w 103"/>
                <a:gd name="T27" fmla="*/ 3 h 35"/>
                <a:gd name="T28" fmla="*/ 71 w 103"/>
                <a:gd name="T29" fmla="*/ 3 h 35"/>
                <a:gd name="T30" fmla="*/ 80 w 103"/>
                <a:gd name="T31" fmla="*/ 0 h 35"/>
                <a:gd name="T32" fmla="*/ 83 w 103"/>
                <a:gd name="T33" fmla="*/ 0 h 35"/>
                <a:gd name="T34" fmla="*/ 85 w 103"/>
                <a:gd name="T35" fmla="*/ 0 h 35"/>
                <a:gd name="T36" fmla="*/ 91 w 103"/>
                <a:gd name="T37" fmla="*/ 0 h 35"/>
                <a:gd name="T38" fmla="*/ 94 w 103"/>
                <a:gd name="T39" fmla="*/ 0 h 35"/>
                <a:gd name="T40" fmla="*/ 97 w 103"/>
                <a:gd name="T41" fmla="*/ 0 h 35"/>
                <a:gd name="T42" fmla="*/ 99 w 103"/>
                <a:gd name="T43" fmla="*/ 0 h 35"/>
                <a:gd name="T44" fmla="*/ 102 w 103"/>
                <a:gd name="T45" fmla="*/ 0 h 35"/>
                <a:gd name="T46" fmla="*/ 102 w 103"/>
                <a:gd name="T47" fmla="*/ 3 h 35"/>
                <a:gd name="T48" fmla="*/ 99 w 103"/>
                <a:gd name="T49" fmla="*/ 3 h 35"/>
                <a:gd name="T50" fmla="*/ 97 w 103"/>
                <a:gd name="T51" fmla="*/ 6 h 35"/>
                <a:gd name="T52" fmla="*/ 91 w 103"/>
                <a:gd name="T53" fmla="*/ 9 h 35"/>
                <a:gd name="T54" fmla="*/ 88 w 103"/>
                <a:gd name="T55" fmla="*/ 9 h 35"/>
                <a:gd name="T56" fmla="*/ 85 w 103"/>
                <a:gd name="T57" fmla="*/ 9 h 35"/>
                <a:gd name="T58" fmla="*/ 83 w 103"/>
                <a:gd name="T59" fmla="*/ 9 h 35"/>
                <a:gd name="T60" fmla="*/ 80 w 103"/>
                <a:gd name="T61" fmla="*/ 9 h 35"/>
                <a:gd name="T62" fmla="*/ 77 w 103"/>
                <a:gd name="T63" fmla="*/ 11 h 35"/>
                <a:gd name="T64" fmla="*/ 74 w 103"/>
                <a:gd name="T65" fmla="*/ 11 h 35"/>
                <a:gd name="T66" fmla="*/ 71 w 103"/>
                <a:gd name="T67" fmla="*/ 11 h 35"/>
                <a:gd name="T68" fmla="*/ 66 w 103"/>
                <a:gd name="T69" fmla="*/ 11 h 35"/>
                <a:gd name="T70" fmla="*/ 63 w 103"/>
                <a:gd name="T71" fmla="*/ 14 h 35"/>
                <a:gd name="T72" fmla="*/ 57 w 103"/>
                <a:gd name="T73" fmla="*/ 14 h 35"/>
                <a:gd name="T74" fmla="*/ 52 w 103"/>
                <a:gd name="T75" fmla="*/ 17 h 35"/>
                <a:gd name="T76" fmla="*/ 45 w 103"/>
                <a:gd name="T77" fmla="*/ 17 h 35"/>
                <a:gd name="T78" fmla="*/ 40 w 103"/>
                <a:gd name="T79" fmla="*/ 20 h 35"/>
                <a:gd name="T80" fmla="*/ 34 w 103"/>
                <a:gd name="T81" fmla="*/ 23 h 35"/>
                <a:gd name="T82" fmla="*/ 28 w 103"/>
                <a:gd name="T83" fmla="*/ 23 h 35"/>
                <a:gd name="T84" fmla="*/ 23 w 103"/>
                <a:gd name="T85" fmla="*/ 25 h 35"/>
                <a:gd name="T86" fmla="*/ 14 w 103"/>
                <a:gd name="T87" fmla="*/ 28 h 35"/>
                <a:gd name="T88" fmla="*/ 9 w 103"/>
                <a:gd name="T89" fmla="*/ 31 h 35"/>
                <a:gd name="T90" fmla="*/ 6 w 103"/>
                <a:gd name="T91" fmla="*/ 31 h 35"/>
                <a:gd name="T92" fmla="*/ 6 w 103"/>
                <a:gd name="T93" fmla="*/ 34 h 35"/>
                <a:gd name="T94" fmla="*/ 3 w 103"/>
                <a:gd name="T95" fmla="*/ 34 h 35"/>
                <a:gd name="T96" fmla="*/ 0 w 103"/>
                <a:gd name="T97" fmla="*/ 31 h 35"/>
                <a:gd name="T98" fmla="*/ 0 w 103"/>
                <a:gd name="T99" fmla="*/ 28 h 35"/>
                <a:gd name="T100" fmla="*/ 0 w 103"/>
                <a:gd name="T101" fmla="*/ 25 h 35"/>
                <a:gd name="T102" fmla="*/ 3 w 103"/>
                <a:gd name="T103" fmla="*/ 25 h 35"/>
                <a:gd name="T104" fmla="*/ 3 w 103"/>
                <a:gd name="T105" fmla="*/ 23 h 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3"/>
                <a:gd name="T160" fmla="*/ 0 h 35"/>
                <a:gd name="T161" fmla="*/ 103 w 103"/>
                <a:gd name="T162" fmla="*/ 35 h 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3" h="35">
                  <a:moveTo>
                    <a:pt x="3" y="23"/>
                  </a:moveTo>
                  <a:lnTo>
                    <a:pt x="6" y="23"/>
                  </a:lnTo>
                  <a:lnTo>
                    <a:pt x="9" y="20"/>
                  </a:lnTo>
                  <a:lnTo>
                    <a:pt x="12" y="20"/>
                  </a:lnTo>
                  <a:lnTo>
                    <a:pt x="14" y="17"/>
                  </a:lnTo>
                  <a:lnTo>
                    <a:pt x="17" y="17"/>
                  </a:lnTo>
                  <a:lnTo>
                    <a:pt x="20" y="14"/>
                  </a:lnTo>
                  <a:lnTo>
                    <a:pt x="26" y="14"/>
                  </a:lnTo>
                  <a:lnTo>
                    <a:pt x="31" y="11"/>
                  </a:lnTo>
                  <a:lnTo>
                    <a:pt x="37" y="9"/>
                  </a:lnTo>
                  <a:lnTo>
                    <a:pt x="42" y="9"/>
                  </a:lnTo>
                  <a:lnTo>
                    <a:pt x="48" y="6"/>
                  </a:lnTo>
                  <a:lnTo>
                    <a:pt x="57" y="6"/>
                  </a:lnTo>
                  <a:lnTo>
                    <a:pt x="63" y="3"/>
                  </a:lnTo>
                  <a:lnTo>
                    <a:pt x="71" y="3"/>
                  </a:lnTo>
                  <a:lnTo>
                    <a:pt x="80" y="0"/>
                  </a:lnTo>
                  <a:lnTo>
                    <a:pt x="83" y="0"/>
                  </a:lnTo>
                  <a:lnTo>
                    <a:pt x="85" y="0"/>
                  </a:lnTo>
                  <a:lnTo>
                    <a:pt x="91" y="0"/>
                  </a:lnTo>
                  <a:lnTo>
                    <a:pt x="94" y="0"/>
                  </a:lnTo>
                  <a:lnTo>
                    <a:pt x="97" y="0"/>
                  </a:lnTo>
                  <a:lnTo>
                    <a:pt x="99" y="0"/>
                  </a:lnTo>
                  <a:lnTo>
                    <a:pt x="102" y="0"/>
                  </a:lnTo>
                  <a:lnTo>
                    <a:pt x="102" y="3"/>
                  </a:lnTo>
                  <a:lnTo>
                    <a:pt x="99" y="3"/>
                  </a:lnTo>
                  <a:lnTo>
                    <a:pt x="97" y="6"/>
                  </a:lnTo>
                  <a:lnTo>
                    <a:pt x="91" y="9"/>
                  </a:lnTo>
                  <a:lnTo>
                    <a:pt x="88" y="9"/>
                  </a:lnTo>
                  <a:lnTo>
                    <a:pt x="85" y="9"/>
                  </a:lnTo>
                  <a:lnTo>
                    <a:pt x="83" y="9"/>
                  </a:lnTo>
                  <a:lnTo>
                    <a:pt x="80" y="9"/>
                  </a:lnTo>
                  <a:lnTo>
                    <a:pt x="77" y="11"/>
                  </a:lnTo>
                  <a:lnTo>
                    <a:pt x="74" y="11"/>
                  </a:lnTo>
                  <a:lnTo>
                    <a:pt x="71" y="11"/>
                  </a:lnTo>
                  <a:lnTo>
                    <a:pt x="66" y="11"/>
                  </a:lnTo>
                  <a:lnTo>
                    <a:pt x="63" y="14"/>
                  </a:lnTo>
                  <a:lnTo>
                    <a:pt x="57" y="14"/>
                  </a:lnTo>
                  <a:lnTo>
                    <a:pt x="52" y="17"/>
                  </a:lnTo>
                  <a:lnTo>
                    <a:pt x="45" y="17"/>
                  </a:lnTo>
                  <a:lnTo>
                    <a:pt x="40" y="20"/>
                  </a:lnTo>
                  <a:lnTo>
                    <a:pt x="34" y="23"/>
                  </a:lnTo>
                  <a:lnTo>
                    <a:pt x="28" y="23"/>
                  </a:lnTo>
                  <a:lnTo>
                    <a:pt x="23" y="25"/>
                  </a:lnTo>
                  <a:lnTo>
                    <a:pt x="14" y="28"/>
                  </a:lnTo>
                  <a:lnTo>
                    <a:pt x="9" y="31"/>
                  </a:lnTo>
                  <a:lnTo>
                    <a:pt x="6" y="31"/>
                  </a:lnTo>
                  <a:lnTo>
                    <a:pt x="6" y="34"/>
                  </a:lnTo>
                  <a:lnTo>
                    <a:pt x="3" y="34"/>
                  </a:lnTo>
                  <a:lnTo>
                    <a:pt x="0" y="31"/>
                  </a:lnTo>
                  <a:lnTo>
                    <a:pt x="0" y="28"/>
                  </a:lnTo>
                  <a:lnTo>
                    <a:pt x="0" y="25"/>
                  </a:lnTo>
                  <a:lnTo>
                    <a:pt x="3" y="25"/>
                  </a:lnTo>
                  <a:lnTo>
                    <a:pt x="3" y="2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660" name="Freeform 35"/>
            <p:cNvSpPr>
              <a:spLocks/>
            </p:cNvSpPr>
            <p:nvPr/>
          </p:nvSpPr>
          <p:spPr bwMode="auto">
            <a:xfrm>
              <a:off x="3259" y="3083"/>
              <a:ext cx="71" cy="7"/>
            </a:xfrm>
            <a:custGeom>
              <a:avLst/>
              <a:gdLst>
                <a:gd name="T0" fmla="*/ 0 w 71"/>
                <a:gd name="T1" fmla="*/ 6 h 7"/>
                <a:gd name="T2" fmla="*/ 68 w 71"/>
                <a:gd name="T3" fmla="*/ 6 h 7"/>
                <a:gd name="T4" fmla="*/ 70 w 71"/>
                <a:gd name="T5" fmla="*/ 5 h 7"/>
                <a:gd name="T6" fmla="*/ 70 w 71"/>
                <a:gd name="T7" fmla="*/ 3 h 7"/>
                <a:gd name="T8" fmla="*/ 68 w 71"/>
                <a:gd name="T9" fmla="*/ 3 h 7"/>
                <a:gd name="T10" fmla="*/ 68 w 71"/>
                <a:gd name="T11" fmla="*/ 3 h 7"/>
                <a:gd name="T12" fmla="*/ 66 w 71"/>
                <a:gd name="T13" fmla="*/ 3 h 7"/>
                <a:gd name="T14" fmla="*/ 63 w 71"/>
                <a:gd name="T15" fmla="*/ 3 h 7"/>
                <a:gd name="T16" fmla="*/ 57 w 71"/>
                <a:gd name="T17" fmla="*/ 3 h 7"/>
                <a:gd name="T18" fmla="*/ 53 w 71"/>
                <a:gd name="T19" fmla="*/ 3 h 7"/>
                <a:gd name="T20" fmla="*/ 48 w 71"/>
                <a:gd name="T21" fmla="*/ 1 h 7"/>
                <a:gd name="T22" fmla="*/ 43 w 71"/>
                <a:gd name="T23" fmla="*/ 1 h 7"/>
                <a:gd name="T24" fmla="*/ 38 w 71"/>
                <a:gd name="T25" fmla="*/ 1 h 7"/>
                <a:gd name="T26" fmla="*/ 32 w 71"/>
                <a:gd name="T27" fmla="*/ 1 h 7"/>
                <a:gd name="T28" fmla="*/ 25 w 71"/>
                <a:gd name="T29" fmla="*/ 1 h 7"/>
                <a:gd name="T30" fmla="*/ 20 w 71"/>
                <a:gd name="T31" fmla="*/ 1 h 7"/>
                <a:gd name="T32" fmla="*/ 18 w 71"/>
                <a:gd name="T33" fmla="*/ 1 h 7"/>
                <a:gd name="T34" fmla="*/ 13 w 71"/>
                <a:gd name="T35" fmla="*/ 1 h 7"/>
                <a:gd name="T36" fmla="*/ 10 w 71"/>
                <a:gd name="T37" fmla="*/ 0 h 7"/>
                <a:gd name="T38" fmla="*/ 7 w 71"/>
                <a:gd name="T39" fmla="*/ 0 h 7"/>
                <a:gd name="T40" fmla="*/ 5 w 71"/>
                <a:gd name="T41" fmla="*/ 1 h 7"/>
                <a:gd name="T42" fmla="*/ 3 w 71"/>
                <a:gd name="T43" fmla="*/ 1 h 7"/>
                <a:gd name="T44" fmla="*/ 0 w 71"/>
                <a:gd name="T45" fmla="*/ 3 h 7"/>
                <a:gd name="T46" fmla="*/ 0 w 71"/>
                <a:gd name="T47" fmla="*/ 3 h 7"/>
                <a:gd name="T48" fmla="*/ 0 w 71"/>
                <a:gd name="T49" fmla="*/ 5 h 7"/>
                <a:gd name="T50" fmla="*/ 0 w 71"/>
                <a:gd name="T51" fmla="*/ 6 h 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7"/>
                <a:gd name="T80" fmla="*/ 71 w 71"/>
                <a:gd name="T81" fmla="*/ 7 h 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7">
                  <a:moveTo>
                    <a:pt x="0" y="6"/>
                  </a:moveTo>
                  <a:lnTo>
                    <a:pt x="68" y="6"/>
                  </a:lnTo>
                  <a:lnTo>
                    <a:pt x="70" y="5"/>
                  </a:lnTo>
                  <a:lnTo>
                    <a:pt x="70" y="3"/>
                  </a:lnTo>
                  <a:lnTo>
                    <a:pt x="68" y="3"/>
                  </a:lnTo>
                  <a:lnTo>
                    <a:pt x="66" y="3"/>
                  </a:lnTo>
                  <a:lnTo>
                    <a:pt x="63" y="3"/>
                  </a:lnTo>
                  <a:lnTo>
                    <a:pt x="57" y="3"/>
                  </a:lnTo>
                  <a:lnTo>
                    <a:pt x="53" y="3"/>
                  </a:lnTo>
                  <a:lnTo>
                    <a:pt x="48" y="1"/>
                  </a:lnTo>
                  <a:lnTo>
                    <a:pt x="43" y="1"/>
                  </a:lnTo>
                  <a:lnTo>
                    <a:pt x="38" y="1"/>
                  </a:lnTo>
                  <a:lnTo>
                    <a:pt x="32" y="1"/>
                  </a:lnTo>
                  <a:lnTo>
                    <a:pt x="25" y="1"/>
                  </a:lnTo>
                  <a:lnTo>
                    <a:pt x="20" y="1"/>
                  </a:lnTo>
                  <a:lnTo>
                    <a:pt x="18" y="1"/>
                  </a:lnTo>
                  <a:lnTo>
                    <a:pt x="13" y="1"/>
                  </a:lnTo>
                  <a:lnTo>
                    <a:pt x="10" y="0"/>
                  </a:lnTo>
                  <a:lnTo>
                    <a:pt x="7" y="0"/>
                  </a:lnTo>
                  <a:lnTo>
                    <a:pt x="5" y="1"/>
                  </a:lnTo>
                  <a:lnTo>
                    <a:pt x="3" y="1"/>
                  </a:lnTo>
                  <a:lnTo>
                    <a:pt x="0" y="3"/>
                  </a:lnTo>
                  <a:lnTo>
                    <a:pt x="0" y="5"/>
                  </a:lnTo>
                  <a:lnTo>
                    <a:pt x="0" y="6"/>
                  </a:lnTo>
                </a:path>
              </a:pathLst>
            </a:custGeom>
            <a:solidFill>
              <a:srgbClr val="F3F3F3"/>
            </a:solidFill>
            <a:ln w="127000" cap="rnd">
              <a:noFill/>
              <a:round/>
              <a:headEnd/>
              <a:tailEnd/>
            </a:ln>
          </p:spPr>
          <p:txBody>
            <a:bodyPr>
              <a:prstTxWarp prst="textNoShape">
                <a:avLst/>
              </a:prstTxWarp>
            </a:bodyPr>
            <a:lstStyle/>
            <a:p>
              <a:endParaRPr lang="en-US">
                <a:solidFill>
                  <a:schemeClr val="tx2"/>
                </a:solidFill>
              </a:endParaRPr>
            </a:p>
          </p:txBody>
        </p:sp>
        <p:sp>
          <p:nvSpPr>
            <p:cNvPr id="24661" name="Freeform 36"/>
            <p:cNvSpPr>
              <a:spLocks/>
            </p:cNvSpPr>
            <p:nvPr/>
          </p:nvSpPr>
          <p:spPr bwMode="auto">
            <a:xfrm>
              <a:off x="3259" y="3083"/>
              <a:ext cx="77" cy="15"/>
            </a:xfrm>
            <a:custGeom>
              <a:avLst/>
              <a:gdLst>
                <a:gd name="T0" fmla="*/ 0 w 77"/>
                <a:gd name="T1" fmla="*/ 14 h 15"/>
                <a:gd name="T2" fmla="*/ 76 w 77"/>
                <a:gd name="T3" fmla="*/ 14 h 15"/>
                <a:gd name="T4" fmla="*/ 76 w 77"/>
                <a:gd name="T5" fmla="*/ 11 h 15"/>
                <a:gd name="T6" fmla="*/ 76 w 77"/>
                <a:gd name="T7" fmla="*/ 8 h 15"/>
                <a:gd name="T8" fmla="*/ 76 w 77"/>
                <a:gd name="T9" fmla="*/ 6 h 15"/>
                <a:gd name="T10" fmla="*/ 73 w 77"/>
                <a:gd name="T11" fmla="*/ 6 h 15"/>
                <a:gd name="T12" fmla="*/ 67 w 77"/>
                <a:gd name="T13" fmla="*/ 6 h 15"/>
                <a:gd name="T14" fmla="*/ 64 w 77"/>
                <a:gd name="T15" fmla="*/ 3 h 15"/>
                <a:gd name="T16" fmla="*/ 59 w 77"/>
                <a:gd name="T17" fmla="*/ 3 h 15"/>
                <a:gd name="T18" fmla="*/ 53 w 77"/>
                <a:gd name="T19" fmla="*/ 3 h 15"/>
                <a:gd name="T20" fmla="*/ 48 w 77"/>
                <a:gd name="T21" fmla="*/ 3 h 15"/>
                <a:gd name="T22" fmla="*/ 42 w 77"/>
                <a:gd name="T23" fmla="*/ 3 h 15"/>
                <a:gd name="T24" fmla="*/ 34 w 77"/>
                <a:gd name="T25" fmla="*/ 3 h 15"/>
                <a:gd name="T26" fmla="*/ 28 w 77"/>
                <a:gd name="T27" fmla="*/ 3 h 15"/>
                <a:gd name="T28" fmla="*/ 22 w 77"/>
                <a:gd name="T29" fmla="*/ 0 h 15"/>
                <a:gd name="T30" fmla="*/ 17 w 77"/>
                <a:gd name="T31" fmla="*/ 0 h 15"/>
                <a:gd name="T32" fmla="*/ 14 w 77"/>
                <a:gd name="T33" fmla="*/ 0 h 15"/>
                <a:gd name="T34" fmla="*/ 11 w 77"/>
                <a:gd name="T35" fmla="*/ 0 h 15"/>
                <a:gd name="T36" fmla="*/ 8 w 77"/>
                <a:gd name="T37" fmla="*/ 0 h 15"/>
                <a:gd name="T38" fmla="*/ 6 w 77"/>
                <a:gd name="T39" fmla="*/ 0 h 15"/>
                <a:gd name="T40" fmla="*/ 3 w 77"/>
                <a:gd name="T41" fmla="*/ 0 h 15"/>
                <a:gd name="T42" fmla="*/ 3 w 77"/>
                <a:gd name="T43" fmla="*/ 3 h 15"/>
                <a:gd name="T44" fmla="*/ 0 w 77"/>
                <a:gd name="T45" fmla="*/ 3 h 15"/>
                <a:gd name="T46" fmla="*/ 0 w 77"/>
                <a:gd name="T47" fmla="*/ 6 h 15"/>
                <a:gd name="T48" fmla="*/ 0 w 77"/>
                <a:gd name="T49" fmla="*/ 8 h 15"/>
                <a:gd name="T50" fmla="*/ 0 w 77"/>
                <a:gd name="T51" fmla="*/ 11 h 15"/>
                <a:gd name="T52" fmla="*/ 0 w 77"/>
                <a:gd name="T53" fmla="*/ 14 h 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7"/>
                <a:gd name="T82" fmla="*/ 0 h 15"/>
                <a:gd name="T83" fmla="*/ 77 w 77"/>
                <a:gd name="T84" fmla="*/ 15 h 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7" h="15">
                  <a:moveTo>
                    <a:pt x="0" y="14"/>
                  </a:moveTo>
                  <a:lnTo>
                    <a:pt x="76" y="14"/>
                  </a:lnTo>
                  <a:lnTo>
                    <a:pt x="76" y="11"/>
                  </a:lnTo>
                  <a:lnTo>
                    <a:pt x="76" y="8"/>
                  </a:lnTo>
                  <a:lnTo>
                    <a:pt x="76" y="6"/>
                  </a:lnTo>
                  <a:lnTo>
                    <a:pt x="73" y="6"/>
                  </a:lnTo>
                  <a:lnTo>
                    <a:pt x="67" y="6"/>
                  </a:lnTo>
                  <a:lnTo>
                    <a:pt x="64" y="3"/>
                  </a:lnTo>
                  <a:lnTo>
                    <a:pt x="59" y="3"/>
                  </a:lnTo>
                  <a:lnTo>
                    <a:pt x="53" y="3"/>
                  </a:lnTo>
                  <a:lnTo>
                    <a:pt x="48" y="3"/>
                  </a:lnTo>
                  <a:lnTo>
                    <a:pt x="42" y="3"/>
                  </a:lnTo>
                  <a:lnTo>
                    <a:pt x="34" y="3"/>
                  </a:lnTo>
                  <a:lnTo>
                    <a:pt x="28" y="3"/>
                  </a:lnTo>
                  <a:lnTo>
                    <a:pt x="22" y="0"/>
                  </a:lnTo>
                  <a:lnTo>
                    <a:pt x="17" y="0"/>
                  </a:lnTo>
                  <a:lnTo>
                    <a:pt x="14" y="0"/>
                  </a:lnTo>
                  <a:lnTo>
                    <a:pt x="11" y="0"/>
                  </a:lnTo>
                  <a:lnTo>
                    <a:pt x="8" y="0"/>
                  </a:lnTo>
                  <a:lnTo>
                    <a:pt x="6" y="0"/>
                  </a:lnTo>
                  <a:lnTo>
                    <a:pt x="3" y="0"/>
                  </a:lnTo>
                  <a:lnTo>
                    <a:pt x="3" y="3"/>
                  </a:lnTo>
                  <a:lnTo>
                    <a:pt x="0" y="3"/>
                  </a:lnTo>
                  <a:lnTo>
                    <a:pt x="0" y="6"/>
                  </a:lnTo>
                  <a:lnTo>
                    <a:pt x="0" y="8"/>
                  </a:lnTo>
                  <a:lnTo>
                    <a:pt x="0" y="11"/>
                  </a:lnTo>
                  <a:lnTo>
                    <a:pt x="0" y="14"/>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662" name="Freeform 37"/>
            <p:cNvSpPr>
              <a:spLocks/>
            </p:cNvSpPr>
            <p:nvPr/>
          </p:nvSpPr>
          <p:spPr bwMode="auto">
            <a:xfrm>
              <a:off x="3259" y="3086"/>
              <a:ext cx="1" cy="4"/>
            </a:xfrm>
            <a:custGeom>
              <a:avLst/>
              <a:gdLst>
                <a:gd name="T0" fmla="*/ 0 w 1"/>
                <a:gd name="T1" fmla="*/ 1 h 4"/>
                <a:gd name="T2" fmla="*/ 0 w 1"/>
                <a:gd name="T3" fmla="*/ 1 h 4"/>
                <a:gd name="T4" fmla="*/ 0 w 1"/>
                <a:gd name="T5" fmla="*/ 0 h 4"/>
                <a:gd name="T6" fmla="*/ 0 w 1"/>
                <a:gd name="T7" fmla="*/ 0 h 4"/>
                <a:gd name="T8" fmla="*/ 0 w 1"/>
                <a:gd name="T9" fmla="*/ 0 h 4"/>
                <a:gd name="T10" fmla="*/ 0 w 1"/>
                <a:gd name="T11" fmla="*/ 1 h 4"/>
                <a:gd name="T12" fmla="*/ 0 w 1"/>
                <a:gd name="T13" fmla="*/ 3 h 4"/>
                <a:gd name="T14" fmla="*/ 0 w 1"/>
                <a:gd name="T15" fmla="*/ 3 h 4"/>
                <a:gd name="T16" fmla="*/ 0 w 1"/>
                <a:gd name="T17" fmla="*/ 3 h 4"/>
                <a:gd name="T18" fmla="*/ 0 w 1"/>
                <a:gd name="T19" fmla="*/ 3 h 4"/>
                <a:gd name="T20" fmla="*/ 0 w 1"/>
                <a:gd name="T21" fmla="*/ 2 h 4"/>
                <a:gd name="T22" fmla="*/ 0 w 1"/>
                <a:gd name="T23" fmla="*/ 1 h 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
                <a:gd name="T37" fmla="*/ 0 h 4"/>
                <a:gd name="T38" fmla="*/ 1 w 1"/>
                <a:gd name="T39" fmla="*/ 4 h 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 h="4">
                  <a:moveTo>
                    <a:pt x="0" y="1"/>
                  </a:moveTo>
                  <a:lnTo>
                    <a:pt x="0" y="1"/>
                  </a:lnTo>
                  <a:lnTo>
                    <a:pt x="0" y="0"/>
                  </a:lnTo>
                  <a:lnTo>
                    <a:pt x="0" y="1"/>
                  </a:lnTo>
                  <a:lnTo>
                    <a:pt x="0" y="3"/>
                  </a:lnTo>
                  <a:lnTo>
                    <a:pt x="0" y="2"/>
                  </a:lnTo>
                  <a:lnTo>
                    <a:pt x="0" y="1"/>
                  </a:lnTo>
                </a:path>
              </a:pathLst>
            </a:custGeom>
            <a:solidFill>
              <a:srgbClr val="A6A6A6"/>
            </a:solidFill>
            <a:ln w="127000" cap="rnd">
              <a:noFill/>
              <a:round/>
              <a:headEnd/>
              <a:tailEnd/>
            </a:ln>
          </p:spPr>
          <p:txBody>
            <a:bodyPr>
              <a:prstTxWarp prst="textNoShape">
                <a:avLst/>
              </a:prstTxWarp>
            </a:bodyPr>
            <a:lstStyle/>
            <a:p>
              <a:endParaRPr lang="en-US">
                <a:solidFill>
                  <a:schemeClr val="tx2"/>
                </a:solidFill>
              </a:endParaRPr>
            </a:p>
          </p:txBody>
        </p:sp>
        <p:sp>
          <p:nvSpPr>
            <p:cNvPr id="24663" name="Freeform 38"/>
            <p:cNvSpPr>
              <a:spLocks/>
            </p:cNvSpPr>
            <p:nvPr/>
          </p:nvSpPr>
          <p:spPr bwMode="auto">
            <a:xfrm>
              <a:off x="3267" y="3081"/>
              <a:ext cx="61" cy="3"/>
            </a:xfrm>
            <a:custGeom>
              <a:avLst/>
              <a:gdLst>
                <a:gd name="T0" fmla="*/ 0 w 61"/>
                <a:gd name="T1" fmla="*/ 2 h 3"/>
                <a:gd name="T2" fmla="*/ 0 w 61"/>
                <a:gd name="T3" fmla="*/ 2 h 3"/>
                <a:gd name="T4" fmla="*/ 3 w 61"/>
                <a:gd name="T5" fmla="*/ 1 h 3"/>
                <a:gd name="T6" fmla="*/ 5 w 61"/>
                <a:gd name="T7" fmla="*/ 1 h 3"/>
                <a:gd name="T8" fmla="*/ 8 w 61"/>
                <a:gd name="T9" fmla="*/ 1 h 3"/>
                <a:gd name="T10" fmla="*/ 12 w 61"/>
                <a:gd name="T11" fmla="*/ 1 h 3"/>
                <a:gd name="T12" fmla="*/ 18 w 61"/>
                <a:gd name="T13" fmla="*/ 1 h 3"/>
                <a:gd name="T14" fmla="*/ 23 w 61"/>
                <a:gd name="T15" fmla="*/ 1 h 3"/>
                <a:gd name="T16" fmla="*/ 27 w 61"/>
                <a:gd name="T17" fmla="*/ 1 h 3"/>
                <a:gd name="T18" fmla="*/ 35 w 61"/>
                <a:gd name="T19" fmla="*/ 1 h 3"/>
                <a:gd name="T20" fmla="*/ 40 w 61"/>
                <a:gd name="T21" fmla="*/ 1 h 3"/>
                <a:gd name="T22" fmla="*/ 45 w 61"/>
                <a:gd name="T23" fmla="*/ 0 h 3"/>
                <a:gd name="T24" fmla="*/ 49 w 61"/>
                <a:gd name="T25" fmla="*/ 0 h 3"/>
                <a:gd name="T26" fmla="*/ 52 w 61"/>
                <a:gd name="T27" fmla="*/ 0 h 3"/>
                <a:gd name="T28" fmla="*/ 57 w 61"/>
                <a:gd name="T29" fmla="*/ 0 h 3"/>
                <a:gd name="T30" fmla="*/ 60 w 61"/>
                <a:gd name="T31" fmla="*/ 0 h 3"/>
                <a:gd name="T32" fmla="*/ 0 w 61"/>
                <a:gd name="T33" fmla="*/ 1 h 3"/>
                <a:gd name="T34" fmla="*/ 0 w 61"/>
                <a:gd name="T35" fmla="*/ 2 h 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1"/>
                <a:gd name="T55" fmla="*/ 0 h 3"/>
                <a:gd name="T56" fmla="*/ 61 w 61"/>
                <a:gd name="T57" fmla="*/ 3 h 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1" h="3">
                  <a:moveTo>
                    <a:pt x="0" y="2"/>
                  </a:moveTo>
                  <a:lnTo>
                    <a:pt x="0" y="2"/>
                  </a:lnTo>
                  <a:lnTo>
                    <a:pt x="3" y="1"/>
                  </a:lnTo>
                  <a:lnTo>
                    <a:pt x="5" y="1"/>
                  </a:lnTo>
                  <a:lnTo>
                    <a:pt x="8" y="1"/>
                  </a:lnTo>
                  <a:lnTo>
                    <a:pt x="12" y="1"/>
                  </a:lnTo>
                  <a:lnTo>
                    <a:pt x="18" y="1"/>
                  </a:lnTo>
                  <a:lnTo>
                    <a:pt x="23" y="1"/>
                  </a:lnTo>
                  <a:lnTo>
                    <a:pt x="27" y="1"/>
                  </a:lnTo>
                  <a:lnTo>
                    <a:pt x="35" y="1"/>
                  </a:lnTo>
                  <a:lnTo>
                    <a:pt x="40" y="1"/>
                  </a:lnTo>
                  <a:lnTo>
                    <a:pt x="45" y="0"/>
                  </a:lnTo>
                  <a:lnTo>
                    <a:pt x="49" y="0"/>
                  </a:lnTo>
                  <a:lnTo>
                    <a:pt x="52" y="0"/>
                  </a:lnTo>
                  <a:lnTo>
                    <a:pt x="57" y="0"/>
                  </a:lnTo>
                  <a:lnTo>
                    <a:pt x="60" y="0"/>
                  </a:lnTo>
                  <a:lnTo>
                    <a:pt x="0" y="1"/>
                  </a:lnTo>
                  <a:lnTo>
                    <a:pt x="0" y="2"/>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664" name="Freeform 39"/>
            <p:cNvSpPr>
              <a:spLocks/>
            </p:cNvSpPr>
            <p:nvPr/>
          </p:nvSpPr>
          <p:spPr bwMode="auto">
            <a:xfrm>
              <a:off x="3271" y="3089"/>
              <a:ext cx="9" cy="1"/>
            </a:xfrm>
            <a:custGeom>
              <a:avLst/>
              <a:gdLst>
                <a:gd name="T0" fmla="*/ 0 w 9"/>
                <a:gd name="T1" fmla="*/ 0 h 1"/>
                <a:gd name="T2" fmla="*/ 8 w 9"/>
                <a:gd name="T3" fmla="*/ 0 h 1"/>
                <a:gd name="T4" fmla="*/ 8 w 9"/>
                <a:gd name="T5" fmla="*/ 0 h 1"/>
                <a:gd name="T6" fmla="*/ 0 w 9"/>
                <a:gd name="T7" fmla="*/ 0 h 1"/>
                <a:gd name="T8" fmla="*/ 0 w 9"/>
                <a:gd name="T9" fmla="*/ 0 h 1"/>
                <a:gd name="T10" fmla="*/ 0 60000 65536"/>
                <a:gd name="T11" fmla="*/ 0 60000 65536"/>
                <a:gd name="T12" fmla="*/ 0 60000 65536"/>
                <a:gd name="T13" fmla="*/ 0 60000 65536"/>
                <a:gd name="T14" fmla="*/ 0 60000 65536"/>
                <a:gd name="T15" fmla="*/ 0 w 9"/>
                <a:gd name="T16" fmla="*/ 0 h 1"/>
                <a:gd name="T17" fmla="*/ 9 w 9"/>
                <a:gd name="T18" fmla="*/ 1 h 1"/>
              </a:gdLst>
              <a:ahLst/>
              <a:cxnLst>
                <a:cxn ang="T10">
                  <a:pos x="T0" y="T1"/>
                </a:cxn>
                <a:cxn ang="T11">
                  <a:pos x="T2" y="T3"/>
                </a:cxn>
                <a:cxn ang="T12">
                  <a:pos x="T4" y="T5"/>
                </a:cxn>
                <a:cxn ang="T13">
                  <a:pos x="T6" y="T7"/>
                </a:cxn>
                <a:cxn ang="T14">
                  <a:pos x="T8" y="T9"/>
                </a:cxn>
              </a:cxnLst>
              <a:rect l="T15" t="T16" r="T17" b="T18"/>
              <a:pathLst>
                <a:path w="9" h="1">
                  <a:moveTo>
                    <a:pt x="0" y="0"/>
                  </a:moveTo>
                  <a:lnTo>
                    <a:pt x="8" y="0"/>
                  </a:lnTo>
                  <a:lnTo>
                    <a:pt x="0" y="0"/>
                  </a:lnTo>
                </a:path>
              </a:pathLst>
            </a:custGeom>
            <a:solidFill>
              <a:srgbClr val="99E6FF"/>
            </a:solidFill>
            <a:ln w="127000" cap="rnd">
              <a:noFill/>
              <a:round/>
              <a:headEnd/>
              <a:tailEnd/>
            </a:ln>
          </p:spPr>
          <p:txBody>
            <a:bodyPr>
              <a:prstTxWarp prst="textNoShape">
                <a:avLst/>
              </a:prstTxWarp>
            </a:bodyPr>
            <a:lstStyle/>
            <a:p>
              <a:endParaRPr lang="en-US">
                <a:solidFill>
                  <a:schemeClr val="tx2"/>
                </a:solidFill>
              </a:endParaRPr>
            </a:p>
          </p:txBody>
        </p:sp>
        <p:sp>
          <p:nvSpPr>
            <p:cNvPr id="24665" name="Freeform 40"/>
            <p:cNvSpPr>
              <a:spLocks/>
            </p:cNvSpPr>
            <p:nvPr/>
          </p:nvSpPr>
          <p:spPr bwMode="auto">
            <a:xfrm>
              <a:off x="3321" y="3089"/>
              <a:ext cx="7" cy="3"/>
            </a:xfrm>
            <a:custGeom>
              <a:avLst/>
              <a:gdLst>
                <a:gd name="T0" fmla="*/ 6 w 7"/>
                <a:gd name="T1" fmla="*/ 0 h 3"/>
                <a:gd name="T2" fmla="*/ 6 w 7"/>
                <a:gd name="T3" fmla="*/ 2 h 3"/>
                <a:gd name="T4" fmla="*/ 0 w 7"/>
                <a:gd name="T5" fmla="*/ 2 h 3"/>
                <a:gd name="T6" fmla="*/ 0 w 7"/>
                <a:gd name="T7" fmla="*/ 0 h 3"/>
                <a:gd name="T8" fmla="*/ 6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6" y="0"/>
                  </a:moveTo>
                  <a:lnTo>
                    <a:pt x="6" y="2"/>
                  </a:lnTo>
                  <a:lnTo>
                    <a:pt x="0" y="2"/>
                  </a:lnTo>
                  <a:lnTo>
                    <a:pt x="0" y="0"/>
                  </a:lnTo>
                  <a:lnTo>
                    <a:pt x="6" y="0"/>
                  </a:lnTo>
                </a:path>
              </a:pathLst>
            </a:custGeom>
            <a:solidFill>
              <a:srgbClr val="99E6FF"/>
            </a:solidFill>
            <a:ln w="127000" cap="rnd">
              <a:noFill/>
              <a:round/>
              <a:headEnd/>
              <a:tailEnd/>
            </a:ln>
          </p:spPr>
          <p:txBody>
            <a:bodyPr>
              <a:prstTxWarp prst="textNoShape">
                <a:avLst/>
              </a:prstTxWarp>
            </a:bodyPr>
            <a:lstStyle/>
            <a:p>
              <a:endParaRPr lang="en-US">
                <a:solidFill>
                  <a:schemeClr val="tx2"/>
                </a:solidFill>
              </a:endParaRPr>
            </a:p>
          </p:txBody>
        </p:sp>
        <p:sp>
          <p:nvSpPr>
            <p:cNvPr id="24666" name="Freeform 41"/>
            <p:cNvSpPr>
              <a:spLocks/>
            </p:cNvSpPr>
            <p:nvPr/>
          </p:nvSpPr>
          <p:spPr bwMode="auto">
            <a:xfrm>
              <a:off x="3299" y="3122"/>
              <a:ext cx="6" cy="63"/>
            </a:xfrm>
            <a:custGeom>
              <a:avLst/>
              <a:gdLst>
                <a:gd name="T0" fmla="*/ 0 w 6"/>
                <a:gd name="T1" fmla="*/ 3 h 63"/>
                <a:gd name="T2" fmla="*/ 1 w 6"/>
                <a:gd name="T3" fmla="*/ 62 h 63"/>
                <a:gd name="T4" fmla="*/ 5 w 6"/>
                <a:gd name="T5" fmla="*/ 59 h 63"/>
                <a:gd name="T6" fmla="*/ 3 w 6"/>
                <a:gd name="T7" fmla="*/ 0 h 63"/>
                <a:gd name="T8" fmla="*/ 0 w 6"/>
                <a:gd name="T9" fmla="*/ 3 h 63"/>
                <a:gd name="T10" fmla="*/ 0 60000 65536"/>
                <a:gd name="T11" fmla="*/ 0 60000 65536"/>
                <a:gd name="T12" fmla="*/ 0 60000 65536"/>
                <a:gd name="T13" fmla="*/ 0 60000 65536"/>
                <a:gd name="T14" fmla="*/ 0 60000 65536"/>
                <a:gd name="T15" fmla="*/ 0 w 6"/>
                <a:gd name="T16" fmla="*/ 0 h 63"/>
                <a:gd name="T17" fmla="*/ 6 w 6"/>
                <a:gd name="T18" fmla="*/ 63 h 63"/>
              </a:gdLst>
              <a:ahLst/>
              <a:cxnLst>
                <a:cxn ang="T10">
                  <a:pos x="T0" y="T1"/>
                </a:cxn>
                <a:cxn ang="T11">
                  <a:pos x="T2" y="T3"/>
                </a:cxn>
                <a:cxn ang="T12">
                  <a:pos x="T4" y="T5"/>
                </a:cxn>
                <a:cxn ang="T13">
                  <a:pos x="T6" y="T7"/>
                </a:cxn>
                <a:cxn ang="T14">
                  <a:pos x="T8" y="T9"/>
                </a:cxn>
              </a:cxnLst>
              <a:rect l="T15" t="T16" r="T17" b="T18"/>
              <a:pathLst>
                <a:path w="6" h="63">
                  <a:moveTo>
                    <a:pt x="0" y="3"/>
                  </a:moveTo>
                  <a:lnTo>
                    <a:pt x="1" y="62"/>
                  </a:lnTo>
                  <a:lnTo>
                    <a:pt x="5" y="59"/>
                  </a:lnTo>
                  <a:lnTo>
                    <a:pt x="3" y="0"/>
                  </a:lnTo>
                  <a:lnTo>
                    <a:pt x="0" y="3"/>
                  </a:lnTo>
                </a:path>
              </a:pathLst>
            </a:custGeom>
            <a:solidFill>
              <a:srgbClr val="FFC027"/>
            </a:solidFill>
            <a:ln w="127000" cap="rnd">
              <a:noFill/>
              <a:round/>
              <a:headEnd/>
              <a:tailEnd/>
            </a:ln>
          </p:spPr>
          <p:txBody>
            <a:bodyPr>
              <a:prstTxWarp prst="textNoShape">
                <a:avLst/>
              </a:prstTxWarp>
            </a:bodyPr>
            <a:lstStyle/>
            <a:p>
              <a:endParaRPr lang="en-US">
                <a:solidFill>
                  <a:schemeClr val="tx2"/>
                </a:solidFill>
              </a:endParaRPr>
            </a:p>
          </p:txBody>
        </p:sp>
        <p:sp>
          <p:nvSpPr>
            <p:cNvPr id="24667" name="Freeform 42"/>
            <p:cNvSpPr>
              <a:spLocks/>
            </p:cNvSpPr>
            <p:nvPr/>
          </p:nvSpPr>
          <p:spPr bwMode="auto">
            <a:xfrm>
              <a:off x="3299" y="3122"/>
              <a:ext cx="11" cy="68"/>
            </a:xfrm>
            <a:custGeom>
              <a:avLst/>
              <a:gdLst>
                <a:gd name="T0" fmla="*/ 0 w 11"/>
                <a:gd name="T1" fmla="*/ 0 h 68"/>
                <a:gd name="T2" fmla="*/ 3 w 11"/>
                <a:gd name="T3" fmla="*/ 67 h 68"/>
                <a:gd name="T4" fmla="*/ 10 w 11"/>
                <a:gd name="T5" fmla="*/ 67 h 68"/>
                <a:gd name="T6" fmla="*/ 8 w 11"/>
                <a:gd name="T7" fmla="*/ 0 h 68"/>
                <a:gd name="T8" fmla="*/ 0 w 11"/>
                <a:gd name="T9" fmla="*/ 0 h 68"/>
                <a:gd name="T10" fmla="*/ 0 60000 65536"/>
                <a:gd name="T11" fmla="*/ 0 60000 65536"/>
                <a:gd name="T12" fmla="*/ 0 60000 65536"/>
                <a:gd name="T13" fmla="*/ 0 60000 65536"/>
                <a:gd name="T14" fmla="*/ 0 60000 65536"/>
                <a:gd name="T15" fmla="*/ 0 w 11"/>
                <a:gd name="T16" fmla="*/ 0 h 68"/>
                <a:gd name="T17" fmla="*/ 11 w 11"/>
                <a:gd name="T18" fmla="*/ 68 h 68"/>
              </a:gdLst>
              <a:ahLst/>
              <a:cxnLst>
                <a:cxn ang="T10">
                  <a:pos x="T0" y="T1"/>
                </a:cxn>
                <a:cxn ang="T11">
                  <a:pos x="T2" y="T3"/>
                </a:cxn>
                <a:cxn ang="T12">
                  <a:pos x="T4" y="T5"/>
                </a:cxn>
                <a:cxn ang="T13">
                  <a:pos x="T6" y="T7"/>
                </a:cxn>
                <a:cxn ang="T14">
                  <a:pos x="T8" y="T9"/>
                </a:cxn>
              </a:cxnLst>
              <a:rect l="T15" t="T16" r="T17" b="T18"/>
              <a:pathLst>
                <a:path w="11" h="68">
                  <a:moveTo>
                    <a:pt x="0" y="0"/>
                  </a:moveTo>
                  <a:lnTo>
                    <a:pt x="3" y="67"/>
                  </a:lnTo>
                  <a:lnTo>
                    <a:pt x="10" y="67"/>
                  </a:lnTo>
                  <a:lnTo>
                    <a:pt x="8" y="0"/>
                  </a:lnTo>
                  <a:lnTo>
                    <a:pt x="0"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668" name="Freeform 43"/>
            <p:cNvSpPr>
              <a:spLocks/>
            </p:cNvSpPr>
            <p:nvPr/>
          </p:nvSpPr>
          <p:spPr bwMode="auto">
            <a:xfrm>
              <a:off x="3284" y="3097"/>
              <a:ext cx="24" cy="21"/>
            </a:xfrm>
            <a:custGeom>
              <a:avLst/>
              <a:gdLst>
                <a:gd name="T0" fmla="*/ 2 w 24"/>
                <a:gd name="T1" fmla="*/ 2 h 21"/>
                <a:gd name="T2" fmla="*/ 2 w 24"/>
                <a:gd name="T3" fmla="*/ 4 h 21"/>
                <a:gd name="T4" fmla="*/ 0 w 24"/>
                <a:gd name="T5" fmla="*/ 4 h 21"/>
                <a:gd name="T6" fmla="*/ 0 w 24"/>
                <a:gd name="T7" fmla="*/ 6 h 21"/>
                <a:gd name="T8" fmla="*/ 2 w 24"/>
                <a:gd name="T9" fmla="*/ 8 h 21"/>
                <a:gd name="T10" fmla="*/ 2 w 24"/>
                <a:gd name="T11" fmla="*/ 10 h 21"/>
                <a:gd name="T12" fmla="*/ 2 w 24"/>
                <a:gd name="T13" fmla="*/ 12 h 21"/>
                <a:gd name="T14" fmla="*/ 2 w 24"/>
                <a:gd name="T15" fmla="*/ 14 h 21"/>
                <a:gd name="T16" fmla="*/ 4 w 24"/>
                <a:gd name="T17" fmla="*/ 16 h 21"/>
                <a:gd name="T18" fmla="*/ 4 w 24"/>
                <a:gd name="T19" fmla="*/ 18 h 21"/>
                <a:gd name="T20" fmla="*/ 7 w 24"/>
                <a:gd name="T21" fmla="*/ 20 h 21"/>
                <a:gd name="T22" fmla="*/ 8 w 24"/>
                <a:gd name="T23" fmla="*/ 20 h 21"/>
                <a:gd name="T24" fmla="*/ 13 w 24"/>
                <a:gd name="T25" fmla="*/ 20 h 21"/>
                <a:gd name="T26" fmla="*/ 15 w 24"/>
                <a:gd name="T27" fmla="*/ 20 h 21"/>
                <a:gd name="T28" fmla="*/ 17 w 24"/>
                <a:gd name="T29" fmla="*/ 20 h 21"/>
                <a:gd name="T30" fmla="*/ 19 w 24"/>
                <a:gd name="T31" fmla="*/ 18 h 21"/>
                <a:gd name="T32" fmla="*/ 21 w 24"/>
                <a:gd name="T33" fmla="*/ 18 h 21"/>
                <a:gd name="T34" fmla="*/ 21 w 24"/>
                <a:gd name="T35" fmla="*/ 16 h 21"/>
                <a:gd name="T36" fmla="*/ 21 w 24"/>
                <a:gd name="T37" fmla="*/ 14 h 21"/>
                <a:gd name="T38" fmla="*/ 23 w 24"/>
                <a:gd name="T39" fmla="*/ 14 h 21"/>
                <a:gd name="T40" fmla="*/ 23 w 24"/>
                <a:gd name="T41" fmla="*/ 12 h 21"/>
                <a:gd name="T42" fmla="*/ 23 w 24"/>
                <a:gd name="T43" fmla="*/ 10 h 21"/>
                <a:gd name="T44" fmla="*/ 23 w 24"/>
                <a:gd name="T45" fmla="*/ 6 h 21"/>
                <a:gd name="T46" fmla="*/ 23 w 24"/>
                <a:gd name="T47" fmla="*/ 4 h 21"/>
                <a:gd name="T48" fmla="*/ 23 w 24"/>
                <a:gd name="T49" fmla="*/ 2 h 21"/>
                <a:gd name="T50" fmla="*/ 21 w 24"/>
                <a:gd name="T51" fmla="*/ 2 h 21"/>
                <a:gd name="T52" fmla="*/ 19 w 24"/>
                <a:gd name="T53" fmla="*/ 2 h 21"/>
                <a:gd name="T54" fmla="*/ 17 w 24"/>
                <a:gd name="T55" fmla="*/ 2 h 21"/>
                <a:gd name="T56" fmla="*/ 13 w 24"/>
                <a:gd name="T57" fmla="*/ 2 h 21"/>
                <a:gd name="T58" fmla="*/ 10 w 24"/>
                <a:gd name="T59" fmla="*/ 0 h 21"/>
                <a:gd name="T60" fmla="*/ 8 w 24"/>
                <a:gd name="T61" fmla="*/ 2 h 21"/>
                <a:gd name="T62" fmla="*/ 4 w 24"/>
                <a:gd name="T63" fmla="*/ 2 h 21"/>
                <a:gd name="T64" fmla="*/ 2 w 24"/>
                <a:gd name="T65" fmla="*/ 2 h 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
                <a:gd name="T100" fmla="*/ 0 h 21"/>
                <a:gd name="T101" fmla="*/ 24 w 24"/>
                <a:gd name="T102" fmla="*/ 21 h 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 h="21">
                  <a:moveTo>
                    <a:pt x="2" y="2"/>
                  </a:moveTo>
                  <a:lnTo>
                    <a:pt x="2" y="4"/>
                  </a:lnTo>
                  <a:lnTo>
                    <a:pt x="0" y="4"/>
                  </a:lnTo>
                  <a:lnTo>
                    <a:pt x="0" y="6"/>
                  </a:lnTo>
                  <a:lnTo>
                    <a:pt x="2" y="8"/>
                  </a:lnTo>
                  <a:lnTo>
                    <a:pt x="2" y="10"/>
                  </a:lnTo>
                  <a:lnTo>
                    <a:pt x="2" y="12"/>
                  </a:lnTo>
                  <a:lnTo>
                    <a:pt x="2" y="14"/>
                  </a:lnTo>
                  <a:lnTo>
                    <a:pt x="4" y="16"/>
                  </a:lnTo>
                  <a:lnTo>
                    <a:pt x="4" y="18"/>
                  </a:lnTo>
                  <a:lnTo>
                    <a:pt x="7" y="20"/>
                  </a:lnTo>
                  <a:lnTo>
                    <a:pt x="8" y="20"/>
                  </a:lnTo>
                  <a:lnTo>
                    <a:pt x="13" y="20"/>
                  </a:lnTo>
                  <a:lnTo>
                    <a:pt x="15" y="20"/>
                  </a:lnTo>
                  <a:lnTo>
                    <a:pt x="17" y="20"/>
                  </a:lnTo>
                  <a:lnTo>
                    <a:pt x="19" y="18"/>
                  </a:lnTo>
                  <a:lnTo>
                    <a:pt x="21" y="18"/>
                  </a:lnTo>
                  <a:lnTo>
                    <a:pt x="21" y="16"/>
                  </a:lnTo>
                  <a:lnTo>
                    <a:pt x="21" y="14"/>
                  </a:lnTo>
                  <a:lnTo>
                    <a:pt x="23" y="14"/>
                  </a:lnTo>
                  <a:lnTo>
                    <a:pt x="23" y="12"/>
                  </a:lnTo>
                  <a:lnTo>
                    <a:pt x="23" y="10"/>
                  </a:lnTo>
                  <a:lnTo>
                    <a:pt x="23" y="6"/>
                  </a:lnTo>
                  <a:lnTo>
                    <a:pt x="23" y="4"/>
                  </a:lnTo>
                  <a:lnTo>
                    <a:pt x="23" y="2"/>
                  </a:lnTo>
                  <a:lnTo>
                    <a:pt x="21" y="2"/>
                  </a:lnTo>
                  <a:lnTo>
                    <a:pt x="19" y="2"/>
                  </a:lnTo>
                  <a:lnTo>
                    <a:pt x="17" y="2"/>
                  </a:lnTo>
                  <a:lnTo>
                    <a:pt x="13" y="2"/>
                  </a:lnTo>
                  <a:lnTo>
                    <a:pt x="10" y="0"/>
                  </a:lnTo>
                  <a:lnTo>
                    <a:pt x="8" y="2"/>
                  </a:lnTo>
                  <a:lnTo>
                    <a:pt x="4" y="2"/>
                  </a:lnTo>
                  <a:lnTo>
                    <a:pt x="2" y="2"/>
                  </a:lnTo>
                </a:path>
              </a:pathLst>
            </a:custGeom>
            <a:solidFill>
              <a:srgbClr val="F3F3F3"/>
            </a:solidFill>
            <a:ln w="127000" cap="rnd">
              <a:noFill/>
              <a:round/>
              <a:headEnd/>
              <a:tailEnd/>
            </a:ln>
          </p:spPr>
          <p:txBody>
            <a:bodyPr>
              <a:prstTxWarp prst="textNoShape">
                <a:avLst/>
              </a:prstTxWarp>
            </a:bodyPr>
            <a:lstStyle/>
            <a:p>
              <a:endParaRPr lang="en-US">
                <a:solidFill>
                  <a:schemeClr val="tx2"/>
                </a:solidFill>
              </a:endParaRPr>
            </a:p>
          </p:txBody>
        </p:sp>
        <p:sp>
          <p:nvSpPr>
            <p:cNvPr id="24669" name="Freeform 44"/>
            <p:cNvSpPr>
              <a:spLocks/>
            </p:cNvSpPr>
            <p:nvPr/>
          </p:nvSpPr>
          <p:spPr bwMode="auto">
            <a:xfrm>
              <a:off x="3284" y="3097"/>
              <a:ext cx="32" cy="29"/>
            </a:xfrm>
            <a:custGeom>
              <a:avLst/>
              <a:gdLst>
                <a:gd name="T0" fmla="*/ 3 w 32"/>
                <a:gd name="T1" fmla="*/ 3 h 29"/>
                <a:gd name="T2" fmla="*/ 3 w 32"/>
                <a:gd name="T3" fmla="*/ 3 h 29"/>
                <a:gd name="T4" fmla="*/ 0 w 32"/>
                <a:gd name="T5" fmla="*/ 6 h 29"/>
                <a:gd name="T6" fmla="*/ 0 w 32"/>
                <a:gd name="T7" fmla="*/ 8 h 29"/>
                <a:gd name="T8" fmla="*/ 0 w 32"/>
                <a:gd name="T9" fmla="*/ 11 h 29"/>
                <a:gd name="T10" fmla="*/ 3 w 32"/>
                <a:gd name="T11" fmla="*/ 14 h 29"/>
                <a:gd name="T12" fmla="*/ 3 w 32"/>
                <a:gd name="T13" fmla="*/ 17 h 29"/>
                <a:gd name="T14" fmla="*/ 3 w 32"/>
                <a:gd name="T15" fmla="*/ 20 h 29"/>
                <a:gd name="T16" fmla="*/ 3 w 32"/>
                <a:gd name="T17" fmla="*/ 22 h 29"/>
                <a:gd name="T18" fmla="*/ 6 w 32"/>
                <a:gd name="T19" fmla="*/ 25 h 29"/>
                <a:gd name="T20" fmla="*/ 9 w 32"/>
                <a:gd name="T21" fmla="*/ 25 h 29"/>
                <a:gd name="T22" fmla="*/ 11 w 32"/>
                <a:gd name="T23" fmla="*/ 28 h 29"/>
                <a:gd name="T24" fmla="*/ 14 w 32"/>
                <a:gd name="T25" fmla="*/ 28 h 29"/>
                <a:gd name="T26" fmla="*/ 20 w 32"/>
                <a:gd name="T27" fmla="*/ 28 h 29"/>
                <a:gd name="T28" fmla="*/ 23 w 32"/>
                <a:gd name="T29" fmla="*/ 25 h 29"/>
                <a:gd name="T30" fmla="*/ 25 w 32"/>
                <a:gd name="T31" fmla="*/ 25 h 29"/>
                <a:gd name="T32" fmla="*/ 25 w 32"/>
                <a:gd name="T33" fmla="*/ 22 h 29"/>
                <a:gd name="T34" fmla="*/ 28 w 32"/>
                <a:gd name="T35" fmla="*/ 22 h 29"/>
                <a:gd name="T36" fmla="*/ 28 w 32"/>
                <a:gd name="T37" fmla="*/ 20 h 29"/>
                <a:gd name="T38" fmla="*/ 28 w 32"/>
                <a:gd name="T39" fmla="*/ 17 h 29"/>
                <a:gd name="T40" fmla="*/ 31 w 32"/>
                <a:gd name="T41" fmla="*/ 17 h 29"/>
                <a:gd name="T42" fmla="*/ 31 w 32"/>
                <a:gd name="T43" fmla="*/ 14 h 29"/>
                <a:gd name="T44" fmla="*/ 31 w 32"/>
                <a:gd name="T45" fmla="*/ 8 h 29"/>
                <a:gd name="T46" fmla="*/ 31 w 32"/>
                <a:gd name="T47" fmla="*/ 3 h 29"/>
                <a:gd name="T48" fmla="*/ 28 w 32"/>
                <a:gd name="T49" fmla="*/ 3 h 29"/>
                <a:gd name="T50" fmla="*/ 25 w 32"/>
                <a:gd name="T51" fmla="*/ 3 h 29"/>
                <a:gd name="T52" fmla="*/ 20 w 32"/>
                <a:gd name="T53" fmla="*/ 0 h 29"/>
                <a:gd name="T54" fmla="*/ 17 w 32"/>
                <a:gd name="T55" fmla="*/ 0 h 29"/>
                <a:gd name="T56" fmla="*/ 14 w 32"/>
                <a:gd name="T57" fmla="*/ 0 h 29"/>
                <a:gd name="T58" fmla="*/ 9 w 32"/>
                <a:gd name="T59" fmla="*/ 0 h 29"/>
                <a:gd name="T60" fmla="*/ 6 w 32"/>
                <a:gd name="T61" fmla="*/ 3 h 29"/>
                <a:gd name="T62" fmla="*/ 3 w 32"/>
                <a:gd name="T63" fmla="*/ 3 h 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
                <a:gd name="T97" fmla="*/ 0 h 29"/>
                <a:gd name="T98" fmla="*/ 32 w 32"/>
                <a:gd name="T99" fmla="*/ 29 h 2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 h="29">
                  <a:moveTo>
                    <a:pt x="3" y="3"/>
                  </a:moveTo>
                  <a:lnTo>
                    <a:pt x="3" y="3"/>
                  </a:lnTo>
                  <a:lnTo>
                    <a:pt x="0" y="6"/>
                  </a:lnTo>
                  <a:lnTo>
                    <a:pt x="0" y="8"/>
                  </a:lnTo>
                  <a:lnTo>
                    <a:pt x="0" y="11"/>
                  </a:lnTo>
                  <a:lnTo>
                    <a:pt x="3" y="14"/>
                  </a:lnTo>
                  <a:lnTo>
                    <a:pt x="3" y="17"/>
                  </a:lnTo>
                  <a:lnTo>
                    <a:pt x="3" y="20"/>
                  </a:lnTo>
                  <a:lnTo>
                    <a:pt x="3" y="22"/>
                  </a:lnTo>
                  <a:lnTo>
                    <a:pt x="6" y="25"/>
                  </a:lnTo>
                  <a:lnTo>
                    <a:pt x="9" y="25"/>
                  </a:lnTo>
                  <a:lnTo>
                    <a:pt x="11" y="28"/>
                  </a:lnTo>
                  <a:lnTo>
                    <a:pt x="14" y="28"/>
                  </a:lnTo>
                  <a:lnTo>
                    <a:pt x="20" y="28"/>
                  </a:lnTo>
                  <a:lnTo>
                    <a:pt x="23" y="25"/>
                  </a:lnTo>
                  <a:lnTo>
                    <a:pt x="25" y="25"/>
                  </a:lnTo>
                  <a:lnTo>
                    <a:pt x="25" y="22"/>
                  </a:lnTo>
                  <a:lnTo>
                    <a:pt x="28" y="22"/>
                  </a:lnTo>
                  <a:lnTo>
                    <a:pt x="28" y="20"/>
                  </a:lnTo>
                  <a:lnTo>
                    <a:pt x="28" y="17"/>
                  </a:lnTo>
                  <a:lnTo>
                    <a:pt x="31" y="17"/>
                  </a:lnTo>
                  <a:lnTo>
                    <a:pt x="31" y="14"/>
                  </a:lnTo>
                  <a:lnTo>
                    <a:pt x="31" y="8"/>
                  </a:lnTo>
                  <a:lnTo>
                    <a:pt x="31" y="3"/>
                  </a:lnTo>
                  <a:lnTo>
                    <a:pt x="28" y="3"/>
                  </a:lnTo>
                  <a:lnTo>
                    <a:pt x="25" y="3"/>
                  </a:lnTo>
                  <a:lnTo>
                    <a:pt x="20" y="0"/>
                  </a:lnTo>
                  <a:lnTo>
                    <a:pt x="17" y="0"/>
                  </a:lnTo>
                  <a:lnTo>
                    <a:pt x="14" y="0"/>
                  </a:lnTo>
                  <a:lnTo>
                    <a:pt x="9" y="0"/>
                  </a:lnTo>
                  <a:lnTo>
                    <a:pt x="6" y="3"/>
                  </a:lnTo>
                  <a:lnTo>
                    <a:pt x="3"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670" name="Freeform 45"/>
            <p:cNvSpPr>
              <a:spLocks/>
            </p:cNvSpPr>
            <p:nvPr/>
          </p:nvSpPr>
          <p:spPr bwMode="auto">
            <a:xfrm>
              <a:off x="3287" y="3100"/>
              <a:ext cx="7" cy="18"/>
            </a:xfrm>
            <a:custGeom>
              <a:avLst/>
              <a:gdLst>
                <a:gd name="T0" fmla="*/ 0 w 7"/>
                <a:gd name="T1" fmla="*/ 0 h 18"/>
                <a:gd name="T2" fmla="*/ 0 w 7"/>
                <a:gd name="T3" fmla="*/ 0 h 18"/>
                <a:gd name="T4" fmla="*/ 0 w 7"/>
                <a:gd name="T5" fmla="*/ 2 h 18"/>
                <a:gd name="T6" fmla="*/ 0 w 7"/>
                <a:gd name="T7" fmla="*/ 3 h 18"/>
                <a:gd name="T8" fmla="*/ 0 w 7"/>
                <a:gd name="T9" fmla="*/ 5 h 18"/>
                <a:gd name="T10" fmla="*/ 0 w 7"/>
                <a:gd name="T11" fmla="*/ 7 h 18"/>
                <a:gd name="T12" fmla="*/ 0 w 7"/>
                <a:gd name="T13" fmla="*/ 10 h 18"/>
                <a:gd name="T14" fmla="*/ 1 w 7"/>
                <a:gd name="T15" fmla="*/ 12 h 18"/>
                <a:gd name="T16" fmla="*/ 1 w 7"/>
                <a:gd name="T17" fmla="*/ 13 h 18"/>
                <a:gd name="T18" fmla="*/ 3 w 7"/>
                <a:gd name="T19" fmla="*/ 15 h 18"/>
                <a:gd name="T20" fmla="*/ 3 w 7"/>
                <a:gd name="T21" fmla="*/ 17 h 18"/>
                <a:gd name="T22" fmla="*/ 5 w 7"/>
                <a:gd name="T23" fmla="*/ 17 h 18"/>
                <a:gd name="T24" fmla="*/ 6 w 7"/>
                <a:gd name="T25" fmla="*/ 17 h 18"/>
                <a:gd name="T26" fmla="*/ 5 w 7"/>
                <a:gd name="T27" fmla="*/ 15 h 18"/>
                <a:gd name="T28" fmla="*/ 3 w 7"/>
                <a:gd name="T29" fmla="*/ 13 h 18"/>
                <a:gd name="T30" fmla="*/ 3 w 7"/>
                <a:gd name="T31" fmla="*/ 12 h 18"/>
                <a:gd name="T32" fmla="*/ 3 w 7"/>
                <a:gd name="T33" fmla="*/ 7 h 18"/>
                <a:gd name="T34" fmla="*/ 3 w 7"/>
                <a:gd name="T35" fmla="*/ 5 h 18"/>
                <a:gd name="T36" fmla="*/ 3 w 7"/>
                <a:gd name="T37" fmla="*/ 2 h 18"/>
                <a:gd name="T38" fmla="*/ 3 w 7"/>
                <a:gd name="T39" fmla="*/ 0 h 18"/>
                <a:gd name="T40" fmla="*/ 1 w 7"/>
                <a:gd name="T41" fmla="*/ 0 h 18"/>
                <a:gd name="T42" fmla="*/ 0 w 7"/>
                <a:gd name="T43" fmla="*/ 0 h 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
                <a:gd name="T67" fmla="*/ 0 h 18"/>
                <a:gd name="T68" fmla="*/ 7 w 7"/>
                <a:gd name="T69" fmla="*/ 18 h 1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 h="18">
                  <a:moveTo>
                    <a:pt x="0" y="0"/>
                  </a:moveTo>
                  <a:lnTo>
                    <a:pt x="0" y="0"/>
                  </a:lnTo>
                  <a:lnTo>
                    <a:pt x="0" y="2"/>
                  </a:lnTo>
                  <a:lnTo>
                    <a:pt x="0" y="3"/>
                  </a:lnTo>
                  <a:lnTo>
                    <a:pt x="0" y="5"/>
                  </a:lnTo>
                  <a:lnTo>
                    <a:pt x="0" y="7"/>
                  </a:lnTo>
                  <a:lnTo>
                    <a:pt x="0" y="10"/>
                  </a:lnTo>
                  <a:lnTo>
                    <a:pt x="1" y="12"/>
                  </a:lnTo>
                  <a:lnTo>
                    <a:pt x="1" y="13"/>
                  </a:lnTo>
                  <a:lnTo>
                    <a:pt x="3" y="15"/>
                  </a:lnTo>
                  <a:lnTo>
                    <a:pt x="3" y="17"/>
                  </a:lnTo>
                  <a:lnTo>
                    <a:pt x="5" y="17"/>
                  </a:lnTo>
                  <a:lnTo>
                    <a:pt x="6" y="17"/>
                  </a:lnTo>
                  <a:lnTo>
                    <a:pt x="5" y="15"/>
                  </a:lnTo>
                  <a:lnTo>
                    <a:pt x="3" y="13"/>
                  </a:lnTo>
                  <a:lnTo>
                    <a:pt x="3" y="12"/>
                  </a:lnTo>
                  <a:lnTo>
                    <a:pt x="3" y="7"/>
                  </a:lnTo>
                  <a:lnTo>
                    <a:pt x="3" y="5"/>
                  </a:lnTo>
                  <a:lnTo>
                    <a:pt x="3" y="2"/>
                  </a:lnTo>
                  <a:lnTo>
                    <a:pt x="3" y="0"/>
                  </a:lnTo>
                  <a:lnTo>
                    <a:pt x="1" y="0"/>
                  </a:lnTo>
                  <a:lnTo>
                    <a:pt x="0" y="0"/>
                  </a:lnTo>
                </a:path>
              </a:pathLst>
            </a:custGeom>
            <a:solidFill>
              <a:srgbClr val="C0C0C0"/>
            </a:solidFill>
            <a:ln w="127000" cap="rnd">
              <a:noFill/>
              <a:round/>
              <a:headEnd/>
              <a:tailEnd/>
            </a:ln>
          </p:spPr>
          <p:txBody>
            <a:bodyPr>
              <a:prstTxWarp prst="textNoShape">
                <a:avLst/>
              </a:prstTxWarp>
            </a:bodyPr>
            <a:lstStyle/>
            <a:p>
              <a:endParaRPr lang="en-US">
                <a:solidFill>
                  <a:schemeClr val="tx2"/>
                </a:solidFill>
              </a:endParaRPr>
            </a:p>
          </p:txBody>
        </p:sp>
        <p:sp>
          <p:nvSpPr>
            <p:cNvPr id="24671" name="Freeform 46"/>
            <p:cNvSpPr>
              <a:spLocks/>
            </p:cNvSpPr>
            <p:nvPr/>
          </p:nvSpPr>
          <p:spPr bwMode="auto">
            <a:xfrm>
              <a:off x="3299" y="3125"/>
              <a:ext cx="1" cy="60"/>
            </a:xfrm>
            <a:custGeom>
              <a:avLst/>
              <a:gdLst>
                <a:gd name="T0" fmla="*/ 0 w 1"/>
                <a:gd name="T1" fmla="*/ 0 h 60"/>
                <a:gd name="T2" fmla="*/ 0 w 1"/>
                <a:gd name="T3" fmla="*/ 0 h 60"/>
                <a:gd name="T4" fmla="*/ 0 w 1"/>
                <a:gd name="T5" fmla="*/ 0 h 60"/>
                <a:gd name="T6" fmla="*/ 0 w 1"/>
                <a:gd name="T7" fmla="*/ 56 h 60"/>
                <a:gd name="T8" fmla="*/ 0 w 1"/>
                <a:gd name="T9" fmla="*/ 59 h 60"/>
                <a:gd name="T10" fmla="*/ 0 w 1"/>
                <a:gd name="T11" fmla="*/ 0 h 60"/>
                <a:gd name="T12" fmla="*/ 0 60000 65536"/>
                <a:gd name="T13" fmla="*/ 0 60000 65536"/>
                <a:gd name="T14" fmla="*/ 0 60000 65536"/>
                <a:gd name="T15" fmla="*/ 0 60000 65536"/>
                <a:gd name="T16" fmla="*/ 0 60000 65536"/>
                <a:gd name="T17" fmla="*/ 0 60000 65536"/>
                <a:gd name="T18" fmla="*/ 0 w 1"/>
                <a:gd name="T19" fmla="*/ 0 h 60"/>
                <a:gd name="T20" fmla="*/ 1 w 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 h="60">
                  <a:moveTo>
                    <a:pt x="0" y="0"/>
                  </a:moveTo>
                  <a:lnTo>
                    <a:pt x="0" y="0"/>
                  </a:lnTo>
                  <a:lnTo>
                    <a:pt x="0" y="56"/>
                  </a:lnTo>
                  <a:lnTo>
                    <a:pt x="0" y="59"/>
                  </a:lnTo>
                  <a:lnTo>
                    <a:pt x="0" y="0"/>
                  </a:lnTo>
                </a:path>
              </a:pathLst>
            </a:custGeom>
            <a:solidFill>
              <a:srgbClr val="FFA600"/>
            </a:solidFill>
            <a:ln w="127000" cap="rnd">
              <a:noFill/>
              <a:round/>
              <a:headEnd/>
              <a:tailEnd/>
            </a:ln>
          </p:spPr>
          <p:txBody>
            <a:bodyPr>
              <a:prstTxWarp prst="textNoShape">
                <a:avLst/>
              </a:prstTxWarp>
            </a:bodyPr>
            <a:lstStyle/>
            <a:p>
              <a:endParaRPr lang="en-US">
                <a:solidFill>
                  <a:schemeClr val="tx2"/>
                </a:solidFill>
              </a:endParaRPr>
            </a:p>
          </p:txBody>
        </p:sp>
        <p:sp>
          <p:nvSpPr>
            <p:cNvPr id="24672" name="Freeform 47"/>
            <p:cNvSpPr>
              <a:spLocks/>
            </p:cNvSpPr>
            <p:nvPr/>
          </p:nvSpPr>
          <p:spPr bwMode="auto">
            <a:xfrm>
              <a:off x="3307" y="3161"/>
              <a:ext cx="29" cy="16"/>
            </a:xfrm>
            <a:custGeom>
              <a:avLst/>
              <a:gdLst>
                <a:gd name="T0" fmla="*/ 0 w 29"/>
                <a:gd name="T1" fmla="*/ 2 h 16"/>
                <a:gd name="T2" fmla="*/ 22 w 29"/>
                <a:gd name="T3" fmla="*/ 15 h 16"/>
                <a:gd name="T4" fmla="*/ 28 w 29"/>
                <a:gd name="T5" fmla="*/ 13 h 16"/>
                <a:gd name="T6" fmla="*/ 26 w 29"/>
                <a:gd name="T7" fmla="*/ 13 h 16"/>
                <a:gd name="T8" fmla="*/ 23 w 29"/>
                <a:gd name="T9" fmla="*/ 11 h 16"/>
                <a:gd name="T10" fmla="*/ 22 w 29"/>
                <a:gd name="T11" fmla="*/ 11 h 16"/>
                <a:gd name="T12" fmla="*/ 19 w 29"/>
                <a:gd name="T13" fmla="*/ 9 h 16"/>
                <a:gd name="T14" fmla="*/ 17 w 29"/>
                <a:gd name="T15" fmla="*/ 9 h 16"/>
                <a:gd name="T16" fmla="*/ 15 w 29"/>
                <a:gd name="T17" fmla="*/ 8 h 16"/>
                <a:gd name="T18" fmla="*/ 12 w 29"/>
                <a:gd name="T19" fmla="*/ 6 h 16"/>
                <a:gd name="T20" fmla="*/ 11 w 29"/>
                <a:gd name="T21" fmla="*/ 6 h 16"/>
                <a:gd name="T22" fmla="*/ 9 w 29"/>
                <a:gd name="T23" fmla="*/ 4 h 16"/>
                <a:gd name="T24" fmla="*/ 6 w 29"/>
                <a:gd name="T25" fmla="*/ 2 h 16"/>
                <a:gd name="T26" fmla="*/ 4 w 29"/>
                <a:gd name="T27" fmla="*/ 2 h 16"/>
                <a:gd name="T28" fmla="*/ 2 w 29"/>
                <a:gd name="T29" fmla="*/ 2 h 16"/>
                <a:gd name="T30" fmla="*/ 2 w 29"/>
                <a:gd name="T31" fmla="*/ 0 h 16"/>
                <a:gd name="T32" fmla="*/ 0 w 29"/>
                <a:gd name="T33" fmla="*/ 0 h 16"/>
                <a:gd name="T34" fmla="*/ 0 w 29"/>
                <a:gd name="T35" fmla="*/ 2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
                <a:gd name="T55" fmla="*/ 0 h 16"/>
                <a:gd name="T56" fmla="*/ 29 w 29"/>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 h="16">
                  <a:moveTo>
                    <a:pt x="0" y="2"/>
                  </a:moveTo>
                  <a:lnTo>
                    <a:pt x="22" y="15"/>
                  </a:lnTo>
                  <a:lnTo>
                    <a:pt x="28" y="13"/>
                  </a:lnTo>
                  <a:lnTo>
                    <a:pt x="26" y="13"/>
                  </a:lnTo>
                  <a:lnTo>
                    <a:pt x="23" y="11"/>
                  </a:lnTo>
                  <a:lnTo>
                    <a:pt x="22" y="11"/>
                  </a:lnTo>
                  <a:lnTo>
                    <a:pt x="19" y="9"/>
                  </a:lnTo>
                  <a:lnTo>
                    <a:pt x="17" y="9"/>
                  </a:lnTo>
                  <a:lnTo>
                    <a:pt x="15" y="8"/>
                  </a:lnTo>
                  <a:lnTo>
                    <a:pt x="12" y="6"/>
                  </a:lnTo>
                  <a:lnTo>
                    <a:pt x="11" y="6"/>
                  </a:lnTo>
                  <a:lnTo>
                    <a:pt x="9" y="4"/>
                  </a:lnTo>
                  <a:lnTo>
                    <a:pt x="6" y="2"/>
                  </a:lnTo>
                  <a:lnTo>
                    <a:pt x="4" y="2"/>
                  </a:lnTo>
                  <a:lnTo>
                    <a:pt x="2" y="2"/>
                  </a:lnTo>
                  <a:lnTo>
                    <a:pt x="2" y="0"/>
                  </a:lnTo>
                  <a:lnTo>
                    <a:pt x="0" y="0"/>
                  </a:lnTo>
                  <a:lnTo>
                    <a:pt x="0" y="2"/>
                  </a:lnTo>
                </a:path>
              </a:pathLst>
            </a:custGeom>
            <a:solidFill>
              <a:srgbClr val="FFA600"/>
            </a:solidFill>
            <a:ln w="127000" cap="rnd">
              <a:noFill/>
              <a:round/>
              <a:headEnd/>
              <a:tailEnd/>
            </a:ln>
          </p:spPr>
          <p:txBody>
            <a:bodyPr>
              <a:prstTxWarp prst="textNoShape">
                <a:avLst/>
              </a:prstTxWarp>
            </a:bodyPr>
            <a:lstStyle/>
            <a:p>
              <a:endParaRPr lang="en-US">
                <a:solidFill>
                  <a:schemeClr val="tx2"/>
                </a:solidFill>
              </a:endParaRPr>
            </a:p>
          </p:txBody>
        </p:sp>
        <p:sp>
          <p:nvSpPr>
            <p:cNvPr id="24673" name="Freeform 48"/>
            <p:cNvSpPr>
              <a:spLocks/>
            </p:cNvSpPr>
            <p:nvPr/>
          </p:nvSpPr>
          <p:spPr bwMode="auto">
            <a:xfrm>
              <a:off x="3304" y="3161"/>
              <a:ext cx="40" cy="24"/>
            </a:xfrm>
            <a:custGeom>
              <a:avLst/>
              <a:gdLst>
                <a:gd name="T0" fmla="*/ 0 w 40"/>
                <a:gd name="T1" fmla="*/ 3 h 24"/>
                <a:gd name="T2" fmla="*/ 28 w 40"/>
                <a:gd name="T3" fmla="*/ 23 h 24"/>
                <a:gd name="T4" fmla="*/ 39 w 40"/>
                <a:gd name="T5" fmla="*/ 20 h 24"/>
                <a:gd name="T6" fmla="*/ 36 w 40"/>
                <a:gd name="T7" fmla="*/ 20 h 24"/>
                <a:gd name="T8" fmla="*/ 33 w 40"/>
                <a:gd name="T9" fmla="*/ 17 h 24"/>
                <a:gd name="T10" fmla="*/ 31 w 40"/>
                <a:gd name="T11" fmla="*/ 17 h 24"/>
                <a:gd name="T12" fmla="*/ 28 w 40"/>
                <a:gd name="T13" fmla="*/ 14 h 24"/>
                <a:gd name="T14" fmla="*/ 25 w 40"/>
                <a:gd name="T15" fmla="*/ 12 h 24"/>
                <a:gd name="T16" fmla="*/ 22 w 40"/>
                <a:gd name="T17" fmla="*/ 12 h 24"/>
                <a:gd name="T18" fmla="*/ 19 w 40"/>
                <a:gd name="T19" fmla="*/ 9 h 24"/>
                <a:gd name="T20" fmla="*/ 17 w 40"/>
                <a:gd name="T21" fmla="*/ 6 h 24"/>
                <a:gd name="T22" fmla="*/ 14 w 40"/>
                <a:gd name="T23" fmla="*/ 6 h 24"/>
                <a:gd name="T24" fmla="*/ 11 w 40"/>
                <a:gd name="T25" fmla="*/ 3 h 24"/>
                <a:gd name="T26" fmla="*/ 8 w 40"/>
                <a:gd name="T27" fmla="*/ 3 h 24"/>
                <a:gd name="T28" fmla="*/ 5 w 40"/>
                <a:gd name="T29" fmla="*/ 3 h 24"/>
                <a:gd name="T30" fmla="*/ 5 w 40"/>
                <a:gd name="T31" fmla="*/ 0 h 24"/>
                <a:gd name="T32" fmla="*/ 3 w 40"/>
                <a:gd name="T33" fmla="*/ 0 h 24"/>
                <a:gd name="T34" fmla="*/ 0 w 40"/>
                <a:gd name="T35" fmla="*/ 3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24"/>
                <a:gd name="T56" fmla="*/ 40 w 40"/>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24">
                  <a:moveTo>
                    <a:pt x="0" y="3"/>
                  </a:moveTo>
                  <a:lnTo>
                    <a:pt x="28" y="23"/>
                  </a:lnTo>
                  <a:lnTo>
                    <a:pt x="39" y="20"/>
                  </a:lnTo>
                  <a:lnTo>
                    <a:pt x="36" y="20"/>
                  </a:lnTo>
                  <a:lnTo>
                    <a:pt x="33" y="17"/>
                  </a:lnTo>
                  <a:lnTo>
                    <a:pt x="31" y="17"/>
                  </a:lnTo>
                  <a:lnTo>
                    <a:pt x="28" y="14"/>
                  </a:lnTo>
                  <a:lnTo>
                    <a:pt x="25" y="12"/>
                  </a:lnTo>
                  <a:lnTo>
                    <a:pt x="22" y="12"/>
                  </a:lnTo>
                  <a:lnTo>
                    <a:pt x="19" y="9"/>
                  </a:lnTo>
                  <a:lnTo>
                    <a:pt x="17" y="6"/>
                  </a:lnTo>
                  <a:lnTo>
                    <a:pt x="14" y="6"/>
                  </a:lnTo>
                  <a:lnTo>
                    <a:pt x="11" y="3"/>
                  </a:lnTo>
                  <a:lnTo>
                    <a:pt x="8" y="3"/>
                  </a:lnTo>
                  <a:lnTo>
                    <a:pt x="5" y="3"/>
                  </a:lnTo>
                  <a:lnTo>
                    <a:pt x="5" y="0"/>
                  </a:lnTo>
                  <a:lnTo>
                    <a:pt x="3" y="0"/>
                  </a:lnTo>
                  <a:lnTo>
                    <a:pt x="0"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674" name="Freeform 49"/>
            <p:cNvSpPr>
              <a:spLocks/>
            </p:cNvSpPr>
            <p:nvPr/>
          </p:nvSpPr>
          <p:spPr bwMode="auto">
            <a:xfrm>
              <a:off x="3435" y="3097"/>
              <a:ext cx="35" cy="29"/>
            </a:xfrm>
            <a:custGeom>
              <a:avLst/>
              <a:gdLst>
                <a:gd name="T0" fmla="*/ 28 w 35"/>
                <a:gd name="T1" fmla="*/ 2 h 29"/>
                <a:gd name="T2" fmla="*/ 25 w 35"/>
                <a:gd name="T3" fmla="*/ 2 h 29"/>
                <a:gd name="T4" fmla="*/ 25 w 35"/>
                <a:gd name="T5" fmla="*/ 5 h 29"/>
                <a:gd name="T6" fmla="*/ 23 w 35"/>
                <a:gd name="T7" fmla="*/ 5 h 29"/>
                <a:gd name="T8" fmla="*/ 21 w 35"/>
                <a:gd name="T9" fmla="*/ 6 h 29"/>
                <a:gd name="T10" fmla="*/ 19 w 35"/>
                <a:gd name="T11" fmla="*/ 6 h 29"/>
                <a:gd name="T12" fmla="*/ 16 w 35"/>
                <a:gd name="T13" fmla="*/ 6 h 29"/>
                <a:gd name="T14" fmla="*/ 14 w 35"/>
                <a:gd name="T15" fmla="*/ 6 h 29"/>
                <a:gd name="T16" fmla="*/ 11 w 35"/>
                <a:gd name="T17" fmla="*/ 6 h 29"/>
                <a:gd name="T18" fmla="*/ 10 w 35"/>
                <a:gd name="T19" fmla="*/ 9 h 29"/>
                <a:gd name="T20" fmla="*/ 7 w 35"/>
                <a:gd name="T21" fmla="*/ 9 h 29"/>
                <a:gd name="T22" fmla="*/ 5 w 35"/>
                <a:gd name="T23" fmla="*/ 11 h 29"/>
                <a:gd name="T24" fmla="*/ 2 w 35"/>
                <a:gd name="T25" fmla="*/ 11 h 29"/>
                <a:gd name="T26" fmla="*/ 0 w 35"/>
                <a:gd name="T27" fmla="*/ 13 h 29"/>
                <a:gd name="T28" fmla="*/ 0 w 35"/>
                <a:gd name="T29" fmla="*/ 16 h 29"/>
                <a:gd name="T30" fmla="*/ 0 w 35"/>
                <a:gd name="T31" fmla="*/ 17 h 29"/>
                <a:gd name="T32" fmla="*/ 0 w 35"/>
                <a:gd name="T33" fmla="*/ 19 h 29"/>
                <a:gd name="T34" fmla="*/ 0 w 35"/>
                <a:gd name="T35" fmla="*/ 22 h 29"/>
                <a:gd name="T36" fmla="*/ 2 w 35"/>
                <a:gd name="T37" fmla="*/ 24 h 29"/>
                <a:gd name="T38" fmla="*/ 5 w 35"/>
                <a:gd name="T39" fmla="*/ 24 h 29"/>
                <a:gd name="T40" fmla="*/ 5 w 35"/>
                <a:gd name="T41" fmla="*/ 26 h 29"/>
                <a:gd name="T42" fmla="*/ 10 w 35"/>
                <a:gd name="T43" fmla="*/ 26 h 29"/>
                <a:gd name="T44" fmla="*/ 11 w 35"/>
                <a:gd name="T45" fmla="*/ 26 h 29"/>
                <a:gd name="T46" fmla="*/ 14 w 35"/>
                <a:gd name="T47" fmla="*/ 26 h 29"/>
                <a:gd name="T48" fmla="*/ 16 w 35"/>
                <a:gd name="T49" fmla="*/ 26 h 29"/>
                <a:gd name="T50" fmla="*/ 19 w 35"/>
                <a:gd name="T51" fmla="*/ 26 h 29"/>
                <a:gd name="T52" fmla="*/ 21 w 35"/>
                <a:gd name="T53" fmla="*/ 26 h 29"/>
                <a:gd name="T54" fmla="*/ 23 w 35"/>
                <a:gd name="T55" fmla="*/ 26 h 29"/>
                <a:gd name="T56" fmla="*/ 25 w 35"/>
                <a:gd name="T57" fmla="*/ 26 h 29"/>
                <a:gd name="T58" fmla="*/ 28 w 35"/>
                <a:gd name="T59" fmla="*/ 26 h 29"/>
                <a:gd name="T60" fmla="*/ 28 w 35"/>
                <a:gd name="T61" fmla="*/ 28 h 29"/>
                <a:gd name="T62" fmla="*/ 30 w 35"/>
                <a:gd name="T63" fmla="*/ 28 h 29"/>
                <a:gd name="T64" fmla="*/ 32 w 35"/>
                <a:gd name="T65" fmla="*/ 28 h 29"/>
                <a:gd name="T66" fmla="*/ 34 w 35"/>
                <a:gd name="T67" fmla="*/ 26 h 29"/>
                <a:gd name="T68" fmla="*/ 34 w 35"/>
                <a:gd name="T69" fmla="*/ 22 h 29"/>
                <a:gd name="T70" fmla="*/ 34 w 35"/>
                <a:gd name="T71" fmla="*/ 16 h 29"/>
                <a:gd name="T72" fmla="*/ 34 w 35"/>
                <a:gd name="T73" fmla="*/ 11 h 29"/>
                <a:gd name="T74" fmla="*/ 32 w 35"/>
                <a:gd name="T75" fmla="*/ 6 h 29"/>
                <a:gd name="T76" fmla="*/ 32 w 35"/>
                <a:gd name="T77" fmla="*/ 5 h 29"/>
                <a:gd name="T78" fmla="*/ 32 w 35"/>
                <a:gd name="T79" fmla="*/ 2 h 29"/>
                <a:gd name="T80" fmla="*/ 30 w 35"/>
                <a:gd name="T81" fmla="*/ 0 h 29"/>
                <a:gd name="T82" fmla="*/ 28 w 35"/>
                <a:gd name="T83" fmla="*/ 0 h 29"/>
                <a:gd name="T84" fmla="*/ 28 w 35"/>
                <a:gd name="T85" fmla="*/ 2 h 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5"/>
                <a:gd name="T130" fmla="*/ 0 h 29"/>
                <a:gd name="T131" fmla="*/ 35 w 35"/>
                <a:gd name="T132" fmla="*/ 29 h 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5" h="29">
                  <a:moveTo>
                    <a:pt x="28" y="2"/>
                  </a:moveTo>
                  <a:lnTo>
                    <a:pt x="25" y="2"/>
                  </a:lnTo>
                  <a:lnTo>
                    <a:pt x="25" y="5"/>
                  </a:lnTo>
                  <a:lnTo>
                    <a:pt x="23" y="5"/>
                  </a:lnTo>
                  <a:lnTo>
                    <a:pt x="21" y="6"/>
                  </a:lnTo>
                  <a:lnTo>
                    <a:pt x="19" y="6"/>
                  </a:lnTo>
                  <a:lnTo>
                    <a:pt x="16" y="6"/>
                  </a:lnTo>
                  <a:lnTo>
                    <a:pt x="14" y="6"/>
                  </a:lnTo>
                  <a:lnTo>
                    <a:pt x="11" y="6"/>
                  </a:lnTo>
                  <a:lnTo>
                    <a:pt x="10" y="9"/>
                  </a:lnTo>
                  <a:lnTo>
                    <a:pt x="7" y="9"/>
                  </a:lnTo>
                  <a:lnTo>
                    <a:pt x="5" y="11"/>
                  </a:lnTo>
                  <a:lnTo>
                    <a:pt x="2" y="11"/>
                  </a:lnTo>
                  <a:lnTo>
                    <a:pt x="0" y="13"/>
                  </a:lnTo>
                  <a:lnTo>
                    <a:pt x="0" y="16"/>
                  </a:lnTo>
                  <a:lnTo>
                    <a:pt x="0" y="17"/>
                  </a:lnTo>
                  <a:lnTo>
                    <a:pt x="0" y="19"/>
                  </a:lnTo>
                  <a:lnTo>
                    <a:pt x="0" y="22"/>
                  </a:lnTo>
                  <a:lnTo>
                    <a:pt x="2" y="24"/>
                  </a:lnTo>
                  <a:lnTo>
                    <a:pt x="5" y="24"/>
                  </a:lnTo>
                  <a:lnTo>
                    <a:pt x="5" y="26"/>
                  </a:lnTo>
                  <a:lnTo>
                    <a:pt x="10" y="26"/>
                  </a:lnTo>
                  <a:lnTo>
                    <a:pt x="11" y="26"/>
                  </a:lnTo>
                  <a:lnTo>
                    <a:pt x="14" y="26"/>
                  </a:lnTo>
                  <a:lnTo>
                    <a:pt x="16" y="26"/>
                  </a:lnTo>
                  <a:lnTo>
                    <a:pt x="19" y="26"/>
                  </a:lnTo>
                  <a:lnTo>
                    <a:pt x="21" y="26"/>
                  </a:lnTo>
                  <a:lnTo>
                    <a:pt x="23" y="26"/>
                  </a:lnTo>
                  <a:lnTo>
                    <a:pt x="25" y="26"/>
                  </a:lnTo>
                  <a:lnTo>
                    <a:pt x="28" y="26"/>
                  </a:lnTo>
                  <a:lnTo>
                    <a:pt x="28" y="28"/>
                  </a:lnTo>
                  <a:lnTo>
                    <a:pt x="30" y="28"/>
                  </a:lnTo>
                  <a:lnTo>
                    <a:pt x="32" y="28"/>
                  </a:lnTo>
                  <a:lnTo>
                    <a:pt x="34" y="26"/>
                  </a:lnTo>
                  <a:lnTo>
                    <a:pt x="34" y="22"/>
                  </a:lnTo>
                  <a:lnTo>
                    <a:pt x="34" y="16"/>
                  </a:lnTo>
                  <a:lnTo>
                    <a:pt x="34" y="11"/>
                  </a:lnTo>
                  <a:lnTo>
                    <a:pt x="32" y="6"/>
                  </a:lnTo>
                  <a:lnTo>
                    <a:pt x="32" y="5"/>
                  </a:lnTo>
                  <a:lnTo>
                    <a:pt x="32" y="2"/>
                  </a:lnTo>
                  <a:lnTo>
                    <a:pt x="30" y="0"/>
                  </a:lnTo>
                  <a:lnTo>
                    <a:pt x="28" y="0"/>
                  </a:lnTo>
                  <a:lnTo>
                    <a:pt x="28" y="2"/>
                  </a:lnTo>
                </a:path>
              </a:pathLst>
            </a:custGeom>
            <a:solidFill>
              <a:srgbClr val="DFEBEB"/>
            </a:solidFill>
            <a:ln w="127000" cap="rnd">
              <a:noFill/>
              <a:round/>
              <a:headEnd/>
              <a:tailEnd/>
            </a:ln>
          </p:spPr>
          <p:txBody>
            <a:bodyPr>
              <a:prstTxWarp prst="textNoShape">
                <a:avLst/>
              </a:prstTxWarp>
            </a:bodyPr>
            <a:lstStyle/>
            <a:p>
              <a:endParaRPr lang="en-US">
                <a:solidFill>
                  <a:schemeClr val="tx2"/>
                </a:solidFill>
              </a:endParaRPr>
            </a:p>
          </p:txBody>
        </p:sp>
        <p:sp>
          <p:nvSpPr>
            <p:cNvPr id="24675" name="Freeform 50"/>
            <p:cNvSpPr>
              <a:spLocks/>
            </p:cNvSpPr>
            <p:nvPr/>
          </p:nvSpPr>
          <p:spPr bwMode="auto">
            <a:xfrm>
              <a:off x="3433" y="3097"/>
              <a:ext cx="45" cy="37"/>
            </a:xfrm>
            <a:custGeom>
              <a:avLst/>
              <a:gdLst>
                <a:gd name="T0" fmla="*/ 33 w 45"/>
                <a:gd name="T1" fmla="*/ 3 h 37"/>
                <a:gd name="T2" fmla="*/ 33 w 45"/>
                <a:gd name="T3" fmla="*/ 3 h 37"/>
                <a:gd name="T4" fmla="*/ 30 w 45"/>
                <a:gd name="T5" fmla="*/ 6 h 37"/>
                <a:gd name="T6" fmla="*/ 28 w 45"/>
                <a:gd name="T7" fmla="*/ 6 h 37"/>
                <a:gd name="T8" fmla="*/ 25 w 45"/>
                <a:gd name="T9" fmla="*/ 8 h 37"/>
                <a:gd name="T10" fmla="*/ 22 w 45"/>
                <a:gd name="T11" fmla="*/ 8 h 37"/>
                <a:gd name="T12" fmla="*/ 19 w 45"/>
                <a:gd name="T13" fmla="*/ 8 h 37"/>
                <a:gd name="T14" fmla="*/ 16 w 45"/>
                <a:gd name="T15" fmla="*/ 8 h 37"/>
                <a:gd name="T16" fmla="*/ 14 w 45"/>
                <a:gd name="T17" fmla="*/ 11 h 37"/>
                <a:gd name="T18" fmla="*/ 11 w 45"/>
                <a:gd name="T19" fmla="*/ 11 h 37"/>
                <a:gd name="T20" fmla="*/ 8 w 45"/>
                <a:gd name="T21" fmla="*/ 11 h 37"/>
                <a:gd name="T22" fmla="*/ 5 w 45"/>
                <a:gd name="T23" fmla="*/ 14 h 37"/>
                <a:gd name="T24" fmla="*/ 2 w 45"/>
                <a:gd name="T25" fmla="*/ 17 h 37"/>
                <a:gd name="T26" fmla="*/ 0 w 45"/>
                <a:gd name="T27" fmla="*/ 22 h 37"/>
                <a:gd name="T28" fmla="*/ 2 w 45"/>
                <a:gd name="T29" fmla="*/ 25 h 37"/>
                <a:gd name="T30" fmla="*/ 2 w 45"/>
                <a:gd name="T31" fmla="*/ 28 h 37"/>
                <a:gd name="T32" fmla="*/ 5 w 45"/>
                <a:gd name="T33" fmla="*/ 31 h 37"/>
                <a:gd name="T34" fmla="*/ 8 w 45"/>
                <a:gd name="T35" fmla="*/ 34 h 37"/>
                <a:gd name="T36" fmla="*/ 11 w 45"/>
                <a:gd name="T37" fmla="*/ 34 h 37"/>
                <a:gd name="T38" fmla="*/ 16 w 45"/>
                <a:gd name="T39" fmla="*/ 34 h 37"/>
                <a:gd name="T40" fmla="*/ 19 w 45"/>
                <a:gd name="T41" fmla="*/ 34 h 37"/>
                <a:gd name="T42" fmla="*/ 22 w 45"/>
                <a:gd name="T43" fmla="*/ 34 h 37"/>
                <a:gd name="T44" fmla="*/ 25 w 45"/>
                <a:gd name="T45" fmla="*/ 34 h 37"/>
                <a:gd name="T46" fmla="*/ 28 w 45"/>
                <a:gd name="T47" fmla="*/ 34 h 37"/>
                <a:gd name="T48" fmla="*/ 30 w 45"/>
                <a:gd name="T49" fmla="*/ 34 h 37"/>
                <a:gd name="T50" fmla="*/ 33 w 45"/>
                <a:gd name="T51" fmla="*/ 34 h 37"/>
                <a:gd name="T52" fmla="*/ 36 w 45"/>
                <a:gd name="T53" fmla="*/ 34 h 37"/>
                <a:gd name="T54" fmla="*/ 39 w 45"/>
                <a:gd name="T55" fmla="*/ 36 h 37"/>
                <a:gd name="T56" fmla="*/ 42 w 45"/>
                <a:gd name="T57" fmla="*/ 36 h 37"/>
                <a:gd name="T58" fmla="*/ 42 w 45"/>
                <a:gd name="T59" fmla="*/ 34 h 37"/>
                <a:gd name="T60" fmla="*/ 44 w 45"/>
                <a:gd name="T61" fmla="*/ 31 h 37"/>
                <a:gd name="T62" fmla="*/ 44 w 45"/>
                <a:gd name="T63" fmla="*/ 28 h 37"/>
                <a:gd name="T64" fmla="*/ 44 w 45"/>
                <a:gd name="T65" fmla="*/ 20 h 37"/>
                <a:gd name="T66" fmla="*/ 44 w 45"/>
                <a:gd name="T67" fmla="*/ 14 h 37"/>
                <a:gd name="T68" fmla="*/ 42 w 45"/>
                <a:gd name="T69" fmla="*/ 6 h 37"/>
                <a:gd name="T70" fmla="*/ 42 w 45"/>
                <a:gd name="T71" fmla="*/ 3 h 37"/>
                <a:gd name="T72" fmla="*/ 39 w 45"/>
                <a:gd name="T73" fmla="*/ 3 h 37"/>
                <a:gd name="T74" fmla="*/ 39 w 45"/>
                <a:gd name="T75" fmla="*/ 0 h 37"/>
                <a:gd name="T76" fmla="*/ 36 w 45"/>
                <a:gd name="T77" fmla="*/ 0 h 37"/>
                <a:gd name="T78" fmla="*/ 36 w 45"/>
                <a:gd name="T79" fmla="*/ 3 h 37"/>
                <a:gd name="T80" fmla="*/ 33 w 45"/>
                <a:gd name="T81" fmla="*/ 3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
                <a:gd name="T124" fmla="*/ 0 h 37"/>
                <a:gd name="T125" fmla="*/ 45 w 45"/>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 h="37">
                  <a:moveTo>
                    <a:pt x="33" y="3"/>
                  </a:moveTo>
                  <a:lnTo>
                    <a:pt x="33" y="3"/>
                  </a:lnTo>
                  <a:lnTo>
                    <a:pt x="30" y="6"/>
                  </a:lnTo>
                  <a:lnTo>
                    <a:pt x="28" y="6"/>
                  </a:lnTo>
                  <a:lnTo>
                    <a:pt x="25" y="8"/>
                  </a:lnTo>
                  <a:lnTo>
                    <a:pt x="22" y="8"/>
                  </a:lnTo>
                  <a:lnTo>
                    <a:pt x="19" y="8"/>
                  </a:lnTo>
                  <a:lnTo>
                    <a:pt x="16" y="8"/>
                  </a:lnTo>
                  <a:lnTo>
                    <a:pt x="14" y="11"/>
                  </a:lnTo>
                  <a:lnTo>
                    <a:pt x="11" y="11"/>
                  </a:lnTo>
                  <a:lnTo>
                    <a:pt x="8" y="11"/>
                  </a:lnTo>
                  <a:lnTo>
                    <a:pt x="5" y="14"/>
                  </a:lnTo>
                  <a:lnTo>
                    <a:pt x="2" y="17"/>
                  </a:lnTo>
                  <a:lnTo>
                    <a:pt x="0" y="22"/>
                  </a:lnTo>
                  <a:lnTo>
                    <a:pt x="2" y="25"/>
                  </a:lnTo>
                  <a:lnTo>
                    <a:pt x="2" y="28"/>
                  </a:lnTo>
                  <a:lnTo>
                    <a:pt x="5" y="31"/>
                  </a:lnTo>
                  <a:lnTo>
                    <a:pt x="8" y="34"/>
                  </a:lnTo>
                  <a:lnTo>
                    <a:pt x="11" y="34"/>
                  </a:lnTo>
                  <a:lnTo>
                    <a:pt x="16" y="34"/>
                  </a:lnTo>
                  <a:lnTo>
                    <a:pt x="19" y="34"/>
                  </a:lnTo>
                  <a:lnTo>
                    <a:pt x="22" y="34"/>
                  </a:lnTo>
                  <a:lnTo>
                    <a:pt x="25" y="34"/>
                  </a:lnTo>
                  <a:lnTo>
                    <a:pt x="28" y="34"/>
                  </a:lnTo>
                  <a:lnTo>
                    <a:pt x="30" y="34"/>
                  </a:lnTo>
                  <a:lnTo>
                    <a:pt x="33" y="34"/>
                  </a:lnTo>
                  <a:lnTo>
                    <a:pt x="36" y="34"/>
                  </a:lnTo>
                  <a:lnTo>
                    <a:pt x="39" y="36"/>
                  </a:lnTo>
                  <a:lnTo>
                    <a:pt x="42" y="36"/>
                  </a:lnTo>
                  <a:lnTo>
                    <a:pt x="42" y="34"/>
                  </a:lnTo>
                  <a:lnTo>
                    <a:pt x="44" y="31"/>
                  </a:lnTo>
                  <a:lnTo>
                    <a:pt x="44" y="28"/>
                  </a:lnTo>
                  <a:lnTo>
                    <a:pt x="44" y="20"/>
                  </a:lnTo>
                  <a:lnTo>
                    <a:pt x="44" y="14"/>
                  </a:lnTo>
                  <a:lnTo>
                    <a:pt x="42" y="6"/>
                  </a:lnTo>
                  <a:lnTo>
                    <a:pt x="42" y="3"/>
                  </a:lnTo>
                  <a:lnTo>
                    <a:pt x="39" y="3"/>
                  </a:lnTo>
                  <a:lnTo>
                    <a:pt x="39" y="0"/>
                  </a:lnTo>
                  <a:lnTo>
                    <a:pt x="36" y="0"/>
                  </a:lnTo>
                  <a:lnTo>
                    <a:pt x="36" y="3"/>
                  </a:lnTo>
                  <a:lnTo>
                    <a:pt x="33"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676" name="Freeform 51"/>
            <p:cNvSpPr>
              <a:spLocks/>
            </p:cNvSpPr>
            <p:nvPr/>
          </p:nvSpPr>
          <p:spPr bwMode="auto">
            <a:xfrm>
              <a:off x="3435" y="3119"/>
              <a:ext cx="33" cy="7"/>
            </a:xfrm>
            <a:custGeom>
              <a:avLst/>
              <a:gdLst>
                <a:gd name="T0" fmla="*/ 0 w 33"/>
                <a:gd name="T1" fmla="*/ 0 h 7"/>
                <a:gd name="T2" fmla="*/ 0 w 33"/>
                <a:gd name="T3" fmla="*/ 1 h 7"/>
                <a:gd name="T4" fmla="*/ 2 w 33"/>
                <a:gd name="T5" fmla="*/ 3 h 7"/>
                <a:gd name="T6" fmla="*/ 2 w 33"/>
                <a:gd name="T7" fmla="*/ 4 h 7"/>
                <a:gd name="T8" fmla="*/ 5 w 33"/>
                <a:gd name="T9" fmla="*/ 4 h 7"/>
                <a:gd name="T10" fmla="*/ 7 w 33"/>
                <a:gd name="T11" fmla="*/ 5 h 7"/>
                <a:gd name="T12" fmla="*/ 10 w 33"/>
                <a:gd name="T13" fmla="*/ 5 h 7"/>
                <a:gd name="T14" fmla="*/ 11 w 33"/>
                <a:gd name="T15" fmla="*/ 5 h 7"/>
                <a:gd name="T16" fmla="*/ 14 w 33"/>
                <a:gd name="T17" fmla="*/ 5 h 7"/>
                <a:gd name="T18" fmla="*/ 16 w 33"/>
                <a:gd name="T19" fmla="*/ 5 h 7"/>
                <a:gd name="T20" fmla="*/ 18 w 33"/>
                <a:gd name="T21" fmla="*/ 5 h 7"/>
                <a:gd name="T22" fmla="*/ 21 w 33"/>
                <a:gd name="T23" fmla="*/ 5 h 7"/>
                <a:gd name="T24" fmla="*/ 22 w 33"/>
                <a:gd name="T25" fmla="*/ 5 h 7"/>
                <a:gd name="T26" fmla="*/ 25 w 33"/>
                <a:gd name="T27" fmla="*/ 5 h 7"/>
                <a:gd name="T28" fmla="*/ 27 w 33"/>
                <a:gd name="T29" fmla="*/ 5 h 7"/>
                <a:gd name="T30" fmla="*/ 30 w 33"/>
                <a:gd name="T31" fmla="*/ 6 h 7"/>
                <a:gd name="T32" fmla="*/ 32 w 33"/>
                <a:gd name="T33" fmla="*/ 5 h 7"/>
                <a:gd name="T34" fmla="*/ 32 w 33"/>
                <a:gd name="T35" fmla="*/ 3 h 7"/>
                <a:gd name="T36" fmla="*/ 30 w 33"/>
                <a:gd name="T37" fmla="*/ 3 h 7"/>
                <a:gd name="T38" fmla="*/ 27 w 33"/>
                <a:gd name="T39" fmla="*/ 3 h 7"/>
                <a:gd name="T40" fmla="*/ 25 w 33"/>
                <a:gd name="T41" fmla="*/ 3 h 7"/>
                <a:gd name="T42" fmla="*/ 25 w 33"/>
                <a:gd name="T43" fmla="*/ 1 h 7"/>
                <a:gd name="T44" fmla="*/ 22 w 33"/>
                <a:gd name="T45" fmla="*/ 1 h 7"/>
                <a:gd name="T46" fmla="*/ 21 w 33"/>
                <a:gd name="T47" fmla="*/ 1 h 7"/>
                <a:gd name="T48" fmla="*/ 18 w 33"/>
                <a:gd name="T49" fmla="*/ 1 h 7"/>
                <a:gd name="T50" fmla="*/ 16 w 33"/>
                <a:gd name="T51" fmla="*/ 1 h 7"/>
                <a:gd name="T52" fmla="*/ 14 w 33"/>
                <a:gd name="T53" fmla="*/ 1 h 7"/>
                <a:gd name="T54" fmla="*/ 11 w 33"/>
                <a:gd name="T55" fmla="*/ 1 h 7"/>
                <a:gd name="T56" fmla="*/ 10 w 33"/>
                <a:gd name="T57" fmla="*/ 1 h 7"/>
                <a:gd name="T58" fmla="*/ 7 w 33"/>
                <a:gd name="T59" fmla="*/ 1 h 7"/>
                <a:gd name="T60" fmla="*/ 5 w 33"/>
                <a:gd name="T61" fmla="*/ 1 h 7"/>
                <a:gd name="T62" fmla="*/ 2 w 33"/>
                <a:gd name="T63" fmla="*/ 1 h 7"/>
                <a:gd name="T64" fmla="*/ 0 w 33"/>
                <a:gd name="T65" fmla="*/ 0 h 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7"/>
                <a:gd name="T101" fmla="*/ 33 w 33"/>
                <a:gd name="T102" fmla="*/ 7 h 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7">
                  <a:moveTo>
                    <a:pt x="0" y="0"/>
                  </a:moveTo>
                  <a:lnTo>
                    <a:pt x="0" y="1"/>
                  </a:lnTo>
                  <a:lnTo>
                    <a:pt x="2" y="3"/>
                  </a:lnTo>
                  <a:lnTo>
                    <a:pt x="2" y="4"/>
                  </a:lnTo>
                  <a:lnTo>
                    <a:pt x="5" y="4"/>
                  </a:lnTo>
                  <a:lnTo>
                    <a:pt x="7" y="5"/>
                  </a:lnTo>
                  <a:lnTo>
                    <a:pt x="10" y="5"/>
                  </a:lnTo>
                  <a:lnTo>
                    <a:pt x="11" y="5"/>
                  </a:lnTo>
                  <a:lnTo>
                    <a:pt x="14" y="5"/>
                  </a:lnTo>
                  <a:lnTo>
                    <a:pt x="16" y="5"/>
                  </a:lnTo>
                  <a:lnTo>
                    <a:pt x="18" y="5"/>
                  </a:lnTo>
                  <a:lnTo>
                    <a:pt x="21" y="5"/>
                  </a:lnTo>
                  <a:lnTo>
                    <a:pt x="22" y="5"/>
                  </a:lnTo>
                  <a:lnTo>
                    <a:pt x="25" y="5"/>
                  </a:lnTo>
                  <a:lnTo>
                    <a:pt x="27" y="5"/>
                  </a:lnTo>
                  <a:lnTo>
                    <a:pt x="30" y="6"/>
                  </a:lnTo>
                  <a:lnTo>
                    <a:pt x="32" y="5"/>
                  </a:lnTo>
                  <a:lnTo>
                    <a:pt x="32" y="3"/>
                  </a:lnTo>
                  <a:lnTo>
                    <a:pt x="30" y="3"/>
                  </a:lnTo>
                  <a:lnTo>
                    <a:pt x="27" y="3"/>
                  </a:lnTo>
                  <a:lnTo>
                    <a:pt x="25" y="3"/>
                  </a:lnTo>
                  <a:lnTo>
                    <a:pt x="25" y="1"/>
                  </a:lnTo>
                  <a:lnTo>
                    <a:pt x="22" y="1"/>
                  </a:lnTo>
                  <a:lnTo>
                    <a:pt x="21" y="1"/>
                  </a:lnTo>
                  <a:lnTo>
                    <a:pt x="18" y="1"/>
                  </a:lnTo>
                  <a:lnTo>
                    <a:pt x="16" y="1"/>
                  </a:lnTo>
                  <a:lnTo>
                    <a:pt x="14" y="1"/>
                  </a:lnTo>
                  <a:lnTo>
                    <a:pt x="11" y="1"/>
                  </a:lnTo>
                  <a:lnTo>
                    <a:pt x="10" y="1"/>
                  </a:lnTo>
                  <a:lnTo>
                    <a:pt x="7" y="1"/>
                  </a:lnTo>
                  <a:lnTo>
                    <a:pt x="5" y="1"/>
                  </a:lnTo>
                  <a:lnTo>
                    <a:pt x="2" y="1"/>
                  </a:lnTo>
                  <a:lnTo>
                    <a:pt x="0" y="0"/>
                  </a:lnTo>
                </a:path>
              </a:pathLst>
            </a:custGeom>
            <a:solidFill>
              <a:srgbClr val="B3CCCC"/>
            </a:solidFill>
            <a:ln w="127000" cap="rnd">
              <a:noFill/>
              <a:round/>
              <a:headEnd/>
              <a:tailEnd/>
            </a:ln>
          </p:spPr>
          <p:txBody>
            <a:bodyPr>
              <a:prstTxWarp prst="textNoShape">
                <a:avLst/>
              </a:prstTxWarp>
            </a:bodyPr>
            <a:lstStyle/>
            <a:p>
              <a:endParaRPr lang="en-US">
                <a:solidFill>
                  <a:schemeClr val="tx2"/>
                </a:solidFill>
              </a:endParaRPr>
            </a:p>
          </p:txBody>
        </p:sp>
        <p:sp>
          <p:nvSpPr>
            <p:cNvPr id="24677" name="Freeform 52"/>
            <p:cNvSpPr>
              <a:spLocks/>
            </p:cNvSpPr>
            <p:nvPr/>
          </p:nvSpPr>
          <p:spPr bwMode="auto">
            <a:xfrm>
              <a:off x="3435" y="3119"/>
              <a:ext cx="30" cy="2"/>
            </a:xfrm>
            <a:custGeom>
              <a:avLst/>
              <a:gdLst>
                <a:gd name="T0" fmla="*/ 0 w 30"/>
                <a:gd name="T1" fmla="*/ 0 h 2"/>
                <a:gd name="T2" fmla="*/ 0 w 30"/>
                <a:gd name="T3" fmla="*/ 0 h 2"/>
                <a:gd name="T4" fmla="*/ 2 w 30"/>
                <a:gd name="T5" fmla="*/ 0 h 2"/>
                <a:gd name="T6" fmla="*/ 5 w 30"/>
                <a:gd name="T7" fmla="*/ 0 h 2"/>
                <a:gd name="T8" fmla="*/ 5 w 30"/>
                <a:gd name="T9" fmla="*/ 1 h 2"/>
                <a:gd name="T10" fmla="*/ 7 w 30"/>
                <a:gd name="T11" fmla="*/ 1 h 2"/>
                <a:gd name="T12" fmla="*/ 9 w 30"/>
                <a:gd name="T13" fmla="*/ 1 h 2"/>
                <a:gd name="T14" fmla="*/ 11 w 30"/>
                <a:gd name="T15" fmla="*/ 0 h 2"/>
                <a:gd name="T16" fmla="*/ 16 w 30"/>
                <a:gd name="T17" fmla="*/ 0 h 2"/>
                <a:gd name="T18" fmla="*/ 18 w 30"/>
                <a:gd name="T19" fmla="*/ 0 h 2"/>
                <a:gd name="T20" fmla="*/ 20 w 30"/>
                <a:gd name="T21" fmla="*/ 0 h 2"/>
                <a:gd name="T22" fmla="*/ 22 w 30"/>
                <a:gd name="T23" fmla="*/ 1 h 2"/>
                <a:gd name="T24" fmla="*/ 24 w 30"/>
                <a:gd name="T25" fmla="*/ 1 h 2"/>
                <a:gd name="T26" fmla="*/ 27 w 30"/>
                <a:gd name="T27" fmla="*/ 1 h 2"/>
                <a:gd name="T28" fmla="*/ 27 w 30"/>
                <a:gd name="T29" fmla="*/ 1 h 2"/>
                <a:gd name="T30" fmla="*/ 29 w 30"/>
                <a:gd name="T31" fmla="*/ 1 h 2"/>
                <a:gd name="T32" fmla="*/ 27 w 30"/>
                <a:gd name="T33" fmla="*/ 1 h 2"/>
                <a:gd name="T34" fmla="*/ 24 w 30"/>
                <a:gd name="T35" fmla="*/ 0 h 2"/>
                <a:gd name="T36" fmla="*/ 22 w 30"/>
                <a:gd name="T37" fmla="*/ 0 h 2"/>
                <a:gd name="T38" fmla="*/ 20 w 30"/>
                <a:gd name="T39" fmla="*/ 0 h 2"/>
                <a:gd name="T40" fmla="*/ 18 w 30"/>
                <a:gd name="T41" fmla="*/ 0 h 2"/>
                <a:gd name="T42" fmla="*/ 16 w 30"/>
                <a:gd name="T43" fmla="*/ 0 h 2"/>
                <a:gd name="T44" fmla="*/ 13 w 30"/>
                <a:gd name="T45" fmla="*/ 0 h 2"/>
                <a:gd name="T46" fmla="*/ 11 w 30"/>
                <a:gd name="T47" fmla="*/ 0 h 2"/>
                <a:gd name="T48" fmla="*/ 9 w 30"/>
                <a:gd name="T49" fmla="*/ 0 h 2"/>
                <a:gd name="T50" fmla="*/ 7 w 30"/>
                <a:gd name="T51" fmla="*/ 0 h 2"/>
                <a:gd name="T52" fmla="*/ 5 w 30"/>
                <a:gd name="T53" fmla="*/ 0 h 2"/>
                <a:gd name="T54" fmla="*/ 5 w 30"/>
                <a:gd name="T55" fmla="*/ 0 h 2"/>
                <a:gd name="T56" fmla="*/ 2 w 30"/>
                <a:gd name="T57" fmla="*/ 0 h 2"/>
                <a:gd name="T58" fmla="*/ 2 w 30"/>
                <a:gd name="T59" fmla="*/ 0 h 2"/>
                <a:gd name="T60" fmla="*/ 0 w 30"/>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0"/>
                <a:gd name="T94" fmla="*/ 0 h 2"/>
                <a:gd name="T95" fmla="*/ 30 w 30"/>
                <a:gd name="T96" fmla="*/ 2 h 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0" h="2">
                  <a:moveTo>
                    <a:pt x="0" y="0"/>
                  </a:moveTo>
                  <a:lnTo>
                    <a:pt x="0" y="0"/>
                  </a:lnTo>
                  <a:lnTo>
                    <a:pt x="2" y="0"/>
                  </a:lnTo>
                  <a:lnTo>
                    <a:pt x="5" y="0"/>
                  </a:lnTo>
                  <a:lnTo>
                    <a:pt x="5" y="1"/>
                  </a:lnTo>
                  <a:lnTo>
                    <a:pt x="7" y="1"/>
                  </a:lnTo>
                  <a:lnTo>
                    <a:pt x="9" y="1"/>
                  </a:lnTo>
                  <a:lnTo>
                    <a:pt x="11" y="0"/>
                  </a:lnTo>
                  <a:lnTo>
                    <a:pt x="16" y="0"/>
                  </a:lnTo>
                  <a:lnTo>
                    <a:pt x="18" y="0"/>
                  </a:lnTo>
                  <a:lnTo>
                    <a:pt x="20" y="0"/>
                  </a:lnTo>
                  <a:lnTo>
                    <a:pt x="22" y="1"/>
                  </a:lnTo>
                  <a:lnTo>
                    <a:pt x="24" y="1"/>
                  </a:lnTo>
                  <a:lnTo>
                    <a:pt x="27" y="1"/>
                  </a:lnTo>
                  <a:lnTo>
                    <a:pt x="29" y="1"/>
                  </a:lnTo>
                  <a:lnTo>
                    <a:pt x="27" y="1"/>
                  </a:lnTo>
                  <a:lnTo>
                    <a:pt x="24" y="0"/>
                  </a:lnTo>
                  <a:lnTo>
                    <a:pt x="22" y="0"/>
                  </a:lnTo>
                  <a:lnTo>
                    <a:pt x="20" y="0"/>
                  </a:lnTo>
                  <a:lnTo>
                    <a:pt x="18" y="0"/>
                  </a:lnTo>
                  <a:lnTo>
                    <a:pt x="16" y="0"/>
                  </a:lnTo>
                  <a:lnTo>
                    <a:pt x="13" y="0"/>
                  </a:lnTo>
                  <a:lnTo>
                    <a:pt x="11" y="0"/>
                  </a:lnTo>
                  <a:lnTo>
                    <a:pt x="9" y="0"/>
                  </a:lnTo>
                  <a:lnTo>
                    <a:pt x="7" y="0"/>
                  </a:lnTo>
                  <a:lnTo>
                    <a:pt x="5" y="0"/>
                  </a:lnTo>
                  <a:lnTo>
                    <a:pt x="2" y="0"/>
                  </a:lnTo>
                  <a:lnTo>
                    <a:pt x="0" y="0"/>
                  </a:lnTo>
                </a:path>
              </a:pathLst>
            </a:custGeom>
            <a:solidFill>
              <a:srgbClr val="001A1A"/>
            </a:solidFill>
            <a:ln w="127000" cap="rnd">
              <a:noFill/>
              <a:round/>
              <a:headEnd/>
              <a:tailEnd/>
            </a:ln>
          </p:spPr>
          <p:txBody>
            <a:bodyPr>
              <a:prstTxWarp prst="textNoShape">
                <a:avLst/>
              </a:prstTxWarp>
            </a:bodyPr>
            <a:lstStyle/>
            <a:p>
              <a:endParaRPr lang="en-US">
                <a:solidFill>
                  <a:schemeClr val="tx2"/>
                </a:solidFill>
              </a:endParaRPr>
            </a:p>
          </p:txBody>
        </p:sp>
        <p:sp>
          <p:nvSpPr>
            <p:cNvPr id="24678" name="Freeform 53"/>
            <p:cNvSpPr>
              <a:spLocks/>
            </p:cNvSpPr>
            <p:nvPr/>
          </p:nvSpPr>
          <p:spPr bwMode="auto">
            <a:xfrm>
              <a:off x="3435" y="3103"/>
              <a:ext cx="27" cy="7"/>
            </a:xfrm>
            <a:custGeom>
              <a:avLst/>
              <a:gdLst>
                <a:gd name="T0" fmla="*/ 0 w 27"/>
                <a:gd name="T1" fmla="*/ 5 h 7"/>
                <a:gd name="T2" fmla="*/ 0 w 27"/>
                <a:gd name="T3" fmla="*/ 5 h 7"/>
                <a:gd name="T4" fmla="*/ 2 w 27"/>
                <a:gd name="T5" fmla="*/ 5 h 7"/>
                <a:gd name="T6" fmla="*/ 5 w 27"/>
                <a:gd name="T7" fmla="*/ 3 h 7"/>
                <a:gd name="T8" fmla="*/ 7 w 27"/>
                <a:gd name="T9" fmla="*/ 2 h 7"/>
                <a:gd name="T10" fmla="*/ 9 w 27"/>
                <a:gd name="T11" fmla="*/ 2 h 7"/>
                <a:gd name="T12" fmla="*/ 13 w 27"/>
                <a:gd name="T13" fmla="*/ 2 h 7"/>
                <a:gd name="T14" fmla="*/ 15 w 27"/>
                <a:gd name="T15" fmla="*/ 2 h 7"/>
                <a:gd name="T16" fmla="*/ 18 w 27"/>
                <a:gd name="T17" fmla="*/ 1 h 7"/>
                <a:gd name="T18" fmla="*/ 20 w 27"/>
                <a:gd name="T19" fmla="*/ 1 h 7"/>
                <a:gd name="T20" fmla="*/ 21 w 27"/>
                <a:gd name="T21" fmla="*/ 1 h 7"/>
                <a:gd name="T22" fmla="*/ 24 w 27"/>
                <a:gd name="T23" fmla="*/ 0 h 7"/>
                <a:gd name="T24" fmla="*/ 26 w 27"/>
                <a:gd name="T25" fmla="*/ 0 h 7"/>
                <a:gd name="T26" fmla="*/ 26 w 27"/>
                <a:gd name="T27" fmla="*/ 1 h 7"/>
                <a:gd name="T28" fmla="*/ 24 w 27"/>
                <a:gd name="T29" fmla="*/ 1 h 7"/>
                <a:gd name="T30" fmla="*/ 21 w 27"/>
                <a:gd name="T31" fmla="*/ 2 h 7"/>
                <a:gd name="T32" fmla="*/ 20 w 27"/>
                <a:gd name="T33" fmla="*/ 2 h 7"/>
                <a:gd name="T34" fmla="*/ 18 w 27"/>
                <a:gd name="T35" fmla="*/ 2 h 7"/>
                <a:gd name="T36" fmla="*/ 15 w 27"/>
                <a:gd name="T37" fmla="*/ 3 h 7"/>
                <a:gd name="T38" fmla="*/ 13 w 27"/>
                <a:gd name="T39" fmla="*/ 3 h 7"/>
                <a:gd name="T40" fmla="*/ 11 w 27"/>
                <a:gd name="T41" fmla="*/ 3 h 7"/>
                <a:gd name="T42" fmla="*/ 9 w 27"/>
                <a:gd name="T43" fmla="*/ 3 h 7"/>
                <a:gd name="T44" fmla="*/ 7 w 27"/>
                <a:gd name="T45" fmla="*/ 3 h 7"/>
                <a:gd name="T46" fmla="*/ 7 w 27"/>
                <a:gd name="T47" fmla="*/ 5 h 7"/>
                <a:gd name="T48" fmla="*/ 5 w 27"/>
                <a:gd name="T49" fmla="*/ 5 h 7"/>
                <a:gd name="T50" fmla="*/ 2 w 27"/>
                <a:gd name="T51" fmla="*/ 5 h 7"/>
                <a:gd name="T52" fmla="*/ 2 w 27"/>
                <a:gd name="T53" fmla="*/ 6 h 7"/>
                <a:gd name="T54" fmla="*/ 0 w 27"/>
                <a:gd name="T55" fmla="*/ 5 h 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7"/>
                <a:gd name="T85" fmla="*/ 0 h 7"/>
                <a:gd name="T86" fmla="*/ 27 w 27"/>
                <a:gd name="T87" fmla="*/ 7 h 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7" h="7">
                  <a:moveTo>
                    <a:pt x="0" y="5"/>
                  </a:moveTo>
                  <a:lnTo>
                    <a:pt x="0" y="5"/>
                  </a:lnTo>
                  <a:lnTo>
                    <a:pt x="2" y="5"/>
                  </a:lnTo>
                  <a:lnTo>
                    <a:pt x="5" y="3"/>
                  </a:lnTo>
                  <a:lnTo>
                    <a:pt x="7" y="2"/>
                  </a:lnTo>
                  <a:lnTo>
                    <a:pt x="9" y="2"/>
                  </a:lnTo>
                  <a:lnTo>
                    <a:pt x="13" y="2"/>
                  </a:lnTo>
                  <a:lnTo>
                    <a:pt x="15" y="2"/>
                  </a:lnTo>
                  <a:lnTo>
                    <a:pt x="18" y="1"/>
                  </a:lnTo>
                  <a:lnTo>
                    <a:pt x="20" y="1"/>
                  </a:lnTo>
                  <a:lnTo>
                    <a:pt x="21" y="1"/>
                  </a:lnTo>
                  <a:lnTo>
                    <a:pt x="24" y="0"/>
                  </a:lnTo>
                  <a:lnTo>
                    <a:pt x="26" y="0"/>
                  </a:lnTo>
                  <a:lnTo>
                    <a:pt x="26" y="1"/>
                  </a:lnTo>
                  <a:lnTo>
                    <a:pt x="24" y="1"/>
                  </a:lnTo>
                  <a:lnTo>
                    <a:pt x="21" y="2"/>
                  </a:lnTo>
                  <a:lnTo>
                    <a:pt x="20" y="2"/>
                  </a:lnTo>
                  <a:lnTo>
                    <a:pt x="18" y="2"/>
                  </a:lnTo>
                  <a:lnTo>
                    <a:pt x="15" y="3"/>
                  </a:lnTo>
                  <a:lnTo>
                    <a:pt x="13" y="3"/>
                  </a:lnTo>
                  <a:lnTo>
                    <a:pt x="11" y="3"/>
                  </a:lnTo>
                  <a:lnTo>
                    <a:pt x="9" y="3"/>
                  </a:lnTo>
                  <a:lnTo>
                    <a:pt x="7" y="3"/>
                  </a:lnTo>
                  <a:lnTo>
                    <a:pt x="7" y="5"/>
                  </a:lnTo>
                  <a:lnTo>
                    <a:pt x="5" y="5"/>
                  </a:lnTo>
                  <a:lnTo>
                    <a:pt x="2" y="5"/>
                  </a:lnTo>
                  <a:lnTo>
                    <a:pt x="2" y="6"/>
                  </a:lnTo>
                  <a:lnTo>
                    <a:pt x="0" y="5"/>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679" name="Freeform 54"/>
            <p:cNvSpPr>
              <a:spLocks/>
            </p:cNvSpPr>
            <p:nvPr/>
          </p:nvSpPr>
          <p:spPr bwMode="auto">
            <a:xfrm>
              <a:off x="3467" y="3097"/>
              <a:ext cx="3" cy="29"/>
            </a:xfrm>
            <a:custGeom>
              <a:avLst/>
              <a:gdLst>
                <a:gd name="T0" fmla="*/ 0 w 3"/>
                <a:gd name="T1" fmla="*/ 11 h 29"/>
                <a:gd name="T2" fmla="*/ 0 w 3"/>
                <a:gd name="T3" fmla="*/ 9 h 29"/>
                <a:gd name="T4" fmla="*/ 0 w 3"/>
                <a:gd name="T5" fmla="*/ 6 h 29"/>
                <a:gd name="T6" fmla="*/ 1 w 3"/>
                <a:gd name="T7" fmla="*/ 5 h 29"/>
                <a:gd name="T8" fmla="*/ 1 w 3"/>
                <a:gd name="T9" fmla="*/ 2 h 29"/>
                <a:gd name="T10" fmla="*/ 1 w 3"/>
                <a:gd name="T11" fmla="*/ 0 h 29"/>
                <a:gd name="T12" fmla="*/ 1 w 3"/>
                <a:gd name="T13" fmla="*/ 2 h 29"/>
                <a:gd name="T14" fmla="*/ 2 w 3"/>
                <a:gd name="T15" fmla="*/ 2 h 29"/>
                <a:gd name="T16" fmla="*/ 2 w 3"/>
                <a:gd name="T17" fmla="*/ 6 h 29"/>
                <a:gd name="T18" fmla="*/ 2 w 3"/>
                <a:gd name="T19" fmla="*/ 9 h 29"/>
                <a:gd name="T20" fmla="*/ 2 w 3"/>
                <a:gd name="T21" fmla="*/ 11 h 29"/>
                <a:gd name="T22" fmla="*/ 2 w 3"/>
                <a:gd name="T23" fmla="*/ 13 h 29"/>
                <a:gd name="T24" fmla="*/ 2 w 3"/>
                <a:gd name="T25" fmla="*/ 16 h 29"/>
                <a:gd name="T26" fmla="*/ 2 w 3"/>
                <a:gd name="T27" fmla="*/ 17 h 29"/>
                <a:gd name="T28" fmla="*/ 2 w 3"/>
                <a:gd name="T29" fmla="*/ 19 h 29"/>
                <a:gd name="T30" fmla="*/ 2 w 3"/>
                <a:gd name="T31" fmla="*/ 22 h 29"/>
                <a:gd name="T32" fmla="*/ 2 w 3"/>
                <a:gd name="T33" fmla="*/ 26 h 29"/>
                <a:gd name="T34" fmla="*/ 2 w 3"/>
                <a:gd name="T35" fmla="*/ 26 h 29"/>
                <a:gd name="T36" fmla="*/ 2 w 3"/>
                <a:gd name="T37" fmla="*/ 28 h 29"/>
                <a:gd name="T38" fmla="*/ 1 w 3"/>
                <a:gd name="T39" fmla="*/ 28 h 29"/>
                <a:gd name="T40" fmla="*/ 1 w 3"/>
                <a:gd name="T41" fmla="*/ 26 h 29"/>
                <a:gd name="T42" fmla="*/ 1 w 3"/>
                <a:gd name="T43" fmla="*/ 24 h 29"/>
                <a:gd name="T44" fmla="*/ 1 w 3"/>
                <a:gd name="T45" fmla="*/ 22 h 29"/>
                <a:gd name="T46" fmla="*/ 0 w 3"/>
                <a:gd name="T47" fmla="*/ 19 h 29"/>
                <a:gd name="T48" fmla="*/ 0 w 3"/>
                <a:gd name="T49" fmla="*/ 16 h 29"/>
                <a:gd name="T50" fmla="*/ 0 w 3"/>
                <a:gd name="T51" fmla="*/ 13 h 29"/>
                <a:gd name="T52" fmla="*/ 0 w 3"/>
                <a:gd name="T53" fmla="*/ 11 h 2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
                <a:gd name="T82" fmla="*/ 0 h 29"/>
                <a:gd name="T83" fmla="*/ 3 w 3"/>
                <a:gd name="T84" fmla="*/ 29 h 2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 h="29">
                  <a:moveTo>
                    <a:pt x="0" y="11"/>
                  </a:moveTo>
                  <a:lnTo>
                    <a:pt x="0" y="9"/>
                  </a:lnTo>
                  <a:lnTo>
                    <a:pt x="0" y="6"/>
                  </a:lnTo>
                  <a:lnTo>
                    <a:pt x="1" y="5"/>
                  </a:lnTo>
                  <a:lnTo>
                    <a:pt x="1" y="2"/>
                  </a:lnTo>
                  <a:lnTo>
                    <a:pt x="1" y="0"/>
                  </a:lnTo>
                  <a:lnTo>
                    <a:pt x="1" y="2"/>
                  </a:lnTo>
                  <a:lnTo>
                    <a:pt x="2" y="2"/>
                  </a:lnTo>
                  <a:lnTo>
                    <a:pt x="2" y="6"/>
                  </a:lnTo>
                  <a:lnTo>
                    <a:pt x="2" y="9"/>
                  </a:lnTo>
                  <a:lnTo>
                    <a:pt x="2" y="11"/>
                  </a:lnTo>
                  <a:lnTo>
                    <a:pt x="2" y="13"/>
                  </a:lnTo>
                  <a:lnTo>
                    <a:pt x="2" y="16"/>
                  </a:lnTo>
                  <a:lnTo>
                    <a:pt x="2" y="17"/>
                  </a:lnTo>
                  <a:lnTo>
                    <a:pt x="2" y="19"/>
                  </a:lnTo>
                  <a:lnTo>
                    <a:pt x="2" y="22"/>
                  </a:lnTo>
                  <a:lnTo>
                    <a:pt x="2" y="26"/>
                  </a:lnTo>
                  <a:lnTo>
                    <a:pt x="2" y="28"/>
                  </a:lnTo>
                  <a:lnTo>
                    <a:pt x="1" y="28"/>
                  </a:lnTo>
                  <a:lnTo>
                    <a:pt x="1" y="26"/>
                  </a:lnTo>
                  <a:lnTo>
                    <a:pt x="1" y="24"/>
                  </a:lnTo>
                  <a:lnTo>
                    <a:pt x="1" y="22"/>
                  </a:lnTo>
                  <a:lnTo>
                    <a:pt x="0" y="19"/>
                  </a:lnTo>
                  <a:lnTo>
                    <a:pt x="0" y="16"/>
                  </a:lnTo>
                  <a:lnTo>
                    <a:pt x="0" y="13"/>
                  </a:lnTo>
                  <a:lnTo>
                    <a:pt x="0" y="11"/>
                  </a:lnTo>
                </a:path>
              </a:pathLst>
            </a:custGeom>
            <a:solidFill>
              <a:srgbClr val="F3F3F3"/>
            </a:solidFill>
            <a:ln w="127000" cap="rnd">
              <a:noFill/>
              <a:round/>
              <a:headEnd/>
              <a:tailEnd/>
            </a:ln>
          </p:spPr>
          <p:txBody>
            <a:bodyPr>
              <a:prstTxWarp prst="textNoShape">
                <a:avLst/>
              </a:prstTxWarp>
            </a:bodyPr>
            <a:lstStyle/>
            <a:p>
              <a:endParaRPr lang="en-US">
                <a:solidFill>
                  <a:schemeClr val="tx2"/>
                </a:solidFill>
              </a:endParaRPr>
            </a:p>
          </p:txBody>
        </p:sp>
        <p:sp>
          <p:nvSpPr>
            <p:cNvPr id="24680" name="Freeform 55"/>
            <p:cNvSpPr>
              <a:spLocks/>
            </p:cNvSpPr>
            <p:nvPr/>
          </p:nvSpPr>
          <p:spPr bwMode="auto">
            <a:xfrm>
              <a:off x="3469" y="3097"/>
              <a:ext cx="1" cy="7"/>
            </a:xfrm>
            <a:custGeom>
              <a:avLst/>
              <a:gdLst>
                <a:gd name="T0" fmla="*/ 0 w 1"/>
                <a:gd name="T1" fmla="*/ 6 h 7"/>
                <a:gd name="T2" fmla="*/ 0 w 1"/>
                <a:gd name="T3" fmla="*/ 6 h 7"/>
                <a:gd name="T4" fmla="*/ 0 w 1"/>
                <a:gd name="T5" fmla="*/ 6 h 7"/>
                <a:gd name="T6" fmla="*/ 0 w 1"/>
                <a:gd name="T7" fmla="*/ 6 h 7"/>
                <a:gd name="T8" fmla="*/ 0 w 1"/>
                <a:gd name="T9" fmla="*/ 5 h 7"/>
                <a:gd name="T10" fmla="*/ 0 w 1"/>
                <a:gd name="T11" fmla="*/ 5 h 7"/>
                <a:gd name="T12" fmla="*/ 0 w 1"/>
                <a:gd name="T13" fmla="*/ 3 h 7"/>
                <a:gd name="T14" fmla="*/ 0 w 1"/>
                <a:gd name="T15" fmla="*/ 3 h 7"/>
                <a:gd name="T16" fmla="*/ 0 w 1"/>
                <a:gd name="T17" fmla="*/ 1 h 7"/>
                <a:gd name="T18" fmla="*/ 0 w 1"/>
                <a:gd name="T19" fmla="*/ 1 h 7"/>
                <a:gd name="T20" fmla="*/ 0 w 1"/>
                <a:gd name="T21" fmla="*/ 0 h 7"/>
                <a:gd name="T22" fmla="*/ 0 w 1"/>
                <a:gd name="T23" fmla="*/ 1 h 7"/>
                <a:gd name="T24" fmla="*/ 0 w 1"/>
                <a:gd name="T25" fmla="*/ 3 h 7"/>
                <a:gd name="T26" fmla="*/ 0 w 1"/>
                <a:gd name="T27" fmla="*/ 3 h 7"/>
                <a:gd name="T28" fmla="*/ 0 w 1"/>
                <a:gd name="T29" fmla="*/ 5 h 7"/>
                <a:gd name="T30" fmla="*/ 0 w 1"/>
                <a:gd name="T31" fmla="*/ 6 h 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
                <a:gd name="T49" fmla="*/ 0 h 7"/>
                <a:gd name="T50" fmla="*/ 1 w 1"/>
                <a:gd name="T51" fmla="*/ 7 h 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 h="7">
                  <a:moveTo>
                    <a:pt x="0" y="6"/>
                  </a:moveTo>
                  <a:lnTo>
                    <a:pt x="0" y="6"/>
                  </a:lnTo>
                  <a:lnTo>
                    <a:pt x="0" y="5"/>
                  </a:lnTo>
                  <a:lnTo>
                    <a:pt x="0" y="3"/>
                  </a:lnTo>
                  <a:lnTo>
                    <a:pt x="0" y="1"/>
                  </a:lnTo>
                  <a:lnTo>
                    <a:pt x="0" y="0"/>
                  </a:lnTo>
                  <a:lnTo>
                    <a:pt x="0" y="1"/>
                  </a:lnTo>
                  <a:lnTo>
                    <a:pt x="0" y="3"/>
                  </a:lnTo>
                  <a:lnTo>
                    <a:pt x="0" y="5"/>
                  </a:lnTo>
                  <a:lnTo>
                    <a:pt x="0" y="6"/>
                  </a:lnTo>
                </a:path>
              </a:pathLst>
            </a:custGeom>
            <a:solidFill>
              <a:srgbClr val="C0D9D9"/>
            </a:solidFill>
            <a:ln w="127000" cap="rnd">
              <a:noFill/>
              <a:round/>
              <a:headEnd/>
              <a:tailEnd/>
            </a:ln>
          </p:spPr>
          <p:txBody>
            <a:bodyPr>
              <a:prstTxWarp prst="textNoShape">
                <a:avLst/>
              </a:prstTxWarp>
            </a:bodyPr>
            <a:lstStyle/>
            <a:p>
              <a:endParaRPr lang="en-US">
                <a:solidFill>
                  <a:schemeClr val="tx2"/>
                </a:solidFill>
              </a:endParaRPr>
            </a:p>
          </p:txBody>
        </p:sp>
        <p:sp>
          <p:nvSpPr>
            <p:cNvPr id="24681" name="Freeform 56"/>
            <p:cNvSpPr>
              <a:spLocks/>
            </p:cNvSpPr>
            <p:nvPr/>
          </p:nvSpPr>
          <p:spPr bwMode="auto">
            <a:xfrm>
              <a:off x="3469" y="310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
                <a:gd name="T37" fmla="*/ 0 h 1"/>
                <a:gd name="T38" fmla="*/ 1 w 1"/>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 h="1">
                  <a:moveTo>
                    <a:pt x="0" y="0"/>
                  </a:moveTo>
                  <a:lnTo>
                    <a:pt x="0" y="0"/>
                  </a:lnTo>
                </a:path>
              </a:pathLst>
            </a:custGeom>
            <a:solidFill>
              <a:srgbClr val="001A1A"/>
            </a:solidFill>
            <a:ln w="127000" cap="rnd">
              <a:noFill/>
              <a:round/>
              <a:headEnd/>
              <a:tailEnd/>
            </a:ln>
          </p:spPr>
          <p:txBody>
            <a:bodyPr>
              <a:prstTxWarp prst="textNoShape">
                <a:avLst/>
              </a:prstTxWarp>
            </a:bodyPr>
            <a:lstStyle/>
            <a:p>
              <a:endParaRPr lang="en-US">
                <a:solidFill>
                  <a:schemeClr val="tx2"/>
                </a:solidFill>
              </a:endParaRPr>
            </a:p>
          </p:txBody>
        </p:sp>
        <p:sp>
          <p:nvSpPr>
            <p:cNvPr id="24682" name="Freeform 57"/>
            <p:cNvSpPr>
              <a:spLocks/>
            </p:cNvSpPr>
            <p:nvPr/>
          </p:nvSpPr>
          <p:spPr bwMode="auto">
            <a:xfrm>
              <a:off x="3464" y="3111"/>
              <a:ext cx="6" cy="4"/>
            </a:xfrm>
            <a:custGeom>
              <a:avLst/>
              <a:gdLst>
                <a:gd name="T0" fmla="*/ 5 w 6"/>
                <a:gd name="T1" fmla="*/ 0 h 4"/>
                <a:gd name="T2" fmla="*/ 5 w 6"/>
                <a:gd name="T3" fmla="*/ 0 h 4"/>
                <a:gd name="T4" fmla="*/ 0 w 6"/>
                <a:gd name="T5" fmla="*/ 1 h 4"/>
                <a:gd name="T6" fmla="*/ 0 w 6"/>
                <a:gd name="T7" fmla="*/ 2 h 4"/>
                <a:gd name="T8" fmla="*/ 0 w 6"/>
                <a:gd name="T9" fmla="*/ 2 h 4"/>
                <a:gd name="T10" fmla="*/ 5 w 6"/>
                <a:gd name="T11" fmla="*/ 2 h 4"/>
                <a:gd name="T12" fmla="*/ 5 w 6"/>
                <a:gd name="T13" fmla="*/ 3 h 4"/>
                <a:gd name="T14" fmla="*/ 5 w 6"/>
                <a:gd name="T15" fmla="*/ 2 h 4"/>
                <a:gd name="T16" fmla="*/ 5 w 6"/>
                <a:gd name="T17" fmla="*/ 2 h 4"/>
                <a:gd name="T18" fmla="*/ 5 w 6"/>
                <a:gd name="T19" fmla="*/ 1 h 4"/>
                <a:gd name="T20" fmla="*/ 5 w 6"/>
                <a:gd name="T21" fmla="*/ 0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
                <a:gd name="T35" fmla="*/ 6 w 6"/>
                <a:gd name="T36" fmla="*/ 4 h 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
                  <a:moveTo>
                    <a:pt x="5" y="0"/>
                  </a:moveTo>
                  <a:lnTo>
                    <a:pt x="5" y="0"/>
                  </a:lnTo>
                  <a:lnTo>
                    <a:pt x="0" y="1"/>
                  </a:lnTo>
                  <a:lnTo>
                    <a:pt x="0" y="2"/>
                  </a:lnTo>
                  <a:lnTo>
                    <a:pt x="5" y="2"/>
                  </a:lnTo>
                  <a:lnTo>
                    <a:pt x="5" y="3"/>
                  </a:lnTo>
                  <a:lnTo>
                    <a:pt x="5" y="2"/>
                  </a:lnTo>
                  <a:lnTo>
                    <a:pt x="5" y="1"/>
                  </a:lnTo>
                  <a:lnTo>
                    <a:pt x="5" y="0"/>
                  </a:lnTo>
                </a:path>
              </a:pathLst>
            </a:custGeom>
            <a:solidFill>
              <a:srgbClr val="B4C0C0"/>
            </a:solidFill>
            <a:ln w="127000" cap="rnd">
              <a:noFill/>
              <a:round/>
              <a:headEnd/>
              <a:tailEnd/>
            </a:ln>
          </p:spPr>
          <p:txBody>
            <a:bodyPr>
              <a:prstTxWarp prst="textNoShape">
                <a:avLst/>
              </a:prstTxWarp>
            </a:bodyPr>
            <a:lstStyle/>
            <a:p>
              <a:endParaRPr lang="en-US">
                <a:solidFill>
                  <a:schemeClr val="tx2"/>
                </a:solidFill>
              </a:endParaRPr>
            </a:p>
          </p:txBody>
        </p:sp>
        <p:sp>
          <p:nvSpPr>
            <p:cNvPr id="24683" name="Freeform 58"/>
            <p:cNvSpPr>
              <a:spLocks/>
            </p:cNvSpPr>
            <p:nvPr/>
          </p:nvSpPr>
          <p:spPr bwMode="auto">
            <a:xfrm>
              <a:off x="3469" y="312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
                <a:gd name="T40" fmla="*/ 0 h 1"/>
                <a:gd name="T41" fmla="*/ 1 w 1"/>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 h="1">
                  <a:moveTo>
                    <a:pt x="0" y="0"/>
                  </a:moveTo>
                  <a:lnTo>
                    <a:pt x="0" y="0"/>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684" name="Freeform 59"/>
            <p:cNvSpPr>
              <a:spLocks/>
            </p:cNvSpPr>
            <p:nvPr/>
          </p:nvSpPr>
          <p:spPr bwMode="auto">
            <a:xfrm>
              <a:off x="3439" y="3049"/>
              <a:ext cx="15" cy="13"/>
            </a:xfrm>
            <a:custGeom>
              <a:avLst/>
              <a:gdLst>
                <a:gd name="T0" fmla="*/ 0 w 15"/>
                <a:gd name="T1" fmla="*/ 0 h 13"/>
                <a:gd name="T2" fmla="*/ 0 w 15"/>
                <a:gd name="T3" fmla="*/ 0 h 13"/>
                <a:gd name="T4" fmla="*/ 0 w 15"/>
                <a:gd name="T5" fmla="*/ 2 h 13"/>
                <a:gd name="T6" fmla="*/ 0 w 15"/>
                <a:gd name="T7" fmla="*/ 4 h 13"/>
                <a:gd name="T8" fmla="*/ 2 w 15"/>
                <a:gd name="T9" fmla="*/ 7 h 13"/>
                <a:gd name="T10" fmla="*/ 4 w 15"/>
                <a:gd name="T11" fmla="*/ 8 h 13"/>
                <a:gd name="T12" fmla="*/ 5 w 15"/>
                <a:gd name="T13" fmla="*/ 8 h 13"/>
                <a:gd name="T14" fmla="*/ 5 w 15"/>
                <a:gd name="T15" fmla="*/ 10 h 13"/>
                <a:gd name="T16" fmla="*/ 7 w 15"/>
                <a:gd name="T17" fmla="*/ 10 h 13"/>
                <a:gd name="T18" fmla="*/ 9 w 15"/>
                <a:gd name="T19" fmla="*/ 10 h 13"/>
                <a:gd name="T20" fmla="*/ 10 w 15"/>
                <a:gd name="T21" fmla="*/ 10 h 13"/>
                <a:gd name="T22" fmla="*/ 12 w 15"/>
                <a:gd name="T23" fmla="*/ 12 h 13"/>
                <a:gd name="T24" fmla="*/ 12 w 15"/>
                <a:gd name="T25" fmla="*/ 10 h 13"/>
                <a:gd name="T26" fmla="*/ 14 w 15"/>
                <a:gd name="T27" fmla="*/ 10 h 13"/>
                <a:gd name="T28" fmla="*/ 12 w 15"/>
                <a:gd name="T29" fmla="*/ 7 h 13"/>
                <a:gd name="T30" fmla="*/ 10 w 15"/>
                <a:gd name="T31" fmla="*/ 7 h 13"/>
                <a:gd name="T32" fmla="*/ 9 w 15"/>
                <a:gd name="T33" fmla="*/ 7 h 13"/>
                <a:gd name="T34" fmla="*/ 7 w 15"/>
                <a:gd name="T35" fmla="*/ 7 h 13"/>
                <a:gd name="T36" fmla="*/ 5 w 15"/>
                <a:gd name="T37" fmla="*/ 5 h 13"/>
                <a:gd name="T38" fmla="*/ 4 w 15"/>
                <a:gd name="T39" fmla="*/ 4 h 13"/>
                <a:gd name="T40" fmla="*/ 2 w 15"/>
                <a:gd name="T41" fmla="*/ 2 h 13"/>
                <a:gd name="T42" fmla="*/ 0 w 15"/>
                <a:gd name="T43" fmla="*/ 0 h 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
                <a:gd name="T67" fmla="*/ 0 h 13"/>
                <a:gd name="T68" fmla="*/ 15 w 15"/>
                <a:gd name="T69" fmla="*/ 13 h 1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 h="13">
                  <a:moveTo>
                    <a:pt x="0" y="0"/>
                  </a:moveTo>
                  <a:lnTo>
                    <a:pt x="0" y="0"/>
                  </a:lnTo>
                  <a:lnTo>
                    <a:pt x="0" y="2"/>
                  </a:lnTo>
                  <a:lnTo>
                    <a:pt x="0" y="4"/>
                  </a:lnTo>
                  <a:lnTo>
                    <a:pt x="2" y="7"/>
                  </a:lnTo>
                  <a:lnTo>
                    <a:pt x="4" y="8"/>
                  </a:lnTo>
                  <a:lnTo>
                    <a:pt x="5" y="8"/>
                  </a:lnTo>
                  <a:lnTo>
                    <a:pt x="5" y="10"/>
                  </a:lnTo>
                  <a:lnTo>
                    <a:pt x="7" y="10"/>
                  </a:lnTo>
                  <a:lnTo>
                    <a:pt x="9" y="10"/>
                  </a:lnTo>
                  <a:lnTo>
                    <a:pt x="10" y="10"/>
                  </a:lnTo>
                  <a:lnTo>
                    <a:pt x="12" y="12"/>
                  </a:lnTo>
                  <a:lnTo>
                    <a:pt x="12" y="10"/>
                  </a:lnTo>
                  <a:lnTo>
                    <a:pt x="14" y="10"/>
                  </a:lnTo>
                  <a:lnTo>
                    <a:pt x="12" y="7"/>
                  </a:lnTo>
                  <a:lnTo>
                    <a:pt x="10" y="7"/>
                  </a:lnTo>
                  <a:lnTo>
                    <a:pt x="9" y="7"/>
                  </a:lnTo>
                  <a:lnTo>
                    <a:pt x="7" y="7"/>
                  </a:lnTo>
                  <a:lnTo>
                    <a:pt x="5" y="5"/>
                  </a:lnTo>
                  <a:lnTo>
                    <a:pt x="4" y="4"/>
                  </a:lnTo>
                  <a:lnTo>
                    <a:pt x="2" y="2"/>
                  </a:lnTo>
                  <a:lnTo>
                    <a:pt x="0" y="0"/>
                  </a:lnTo>
                </a:path>
              </a:pathLst>
            </a:custGeom>
            <a:solidFill>
              <a:srgbClr val="CCCCCC"/>
            </a:solidFill>
            <a:ln w="127000" cap="rnd">
              <a:noFill/>
              <a:round/>
              <a:headEnd/>
              <a:tailEnd/>
            </a:ln>
          </p:spPr>
          <p:txBody>
            <a:bodyPr>
              <a:prstTxWarp prst="textNoShape">
                <a:avLst/>
              </a:prstTxWarp>
            </a:bodyPr>
            <a:lstStyle/>
            <a:p>
              <a:endParaRPr lang="en-US">
                <a:solidFill>
                  <a:schemeClr val="tx2"/>
                </a:solidFill>
              </a:endParaRPr>
            </a:p>
          </p:txBody>
        </p:sp>
        <p:sp>
          <p:nvSpPr>
            <p:cNvPr id="24685" name="Freeform 60"/>
            <p:cNvSpPr>
              <a:spLocks/>
            </p:cNvSpPr>
            <p:nvPr/>
          </p:nvSpPr>
          <p:spPr bwMode="auto">
            <a:xfrm>
              <a:off x="3441" y="2923"/>
              <a:ext cx="4" cy="223"/>
            </a:xfrm>
            <a:custGeom>
              <a:avLst/>
              <a:gdLst>
                <a:gd name="T0" fmla="*/ 3 w 4"/>
                <a:gd name="T1" fmla="*/ 222 h 223"/>
                <a:gd name="T2" fmla="*/ 3 w 4"/>
                <a:gd name="T3" fmla="*/ 201 h 223"/>
                <a:gd name="T4" fmla="*/ 2 w 4"/>
                <a:gd name="T5" fmla="*/ 152 h 223"/>
                <a:gd name="T6" fmla="*/ 2 w 4"/>
                <a:gd name="T7" fmla="*/ 97 h 223"/>
                <a:gd name="T8" fmla="*/ 2 w 4"/>
                <a:gd name="T9" fmla="*/ 66 h 223"/>
                <a:gd name="T10" fmla="*/ 2 w 4"/>
                <a:gd name="T11" fmla="*/ 49 h 223"/>
                <a:gd name="T12" fmla="*/ 2 w 4"/>
                <a:gd name="T13" fmla="*/ 27 h 223"/>
                <a:gd name="T14" fmla="*/ 1 w 4"/>
                <a:gd name="T15" fmla="*/ 9 h 223"/>
                <a:gd name="T16" fmla="*/ 0 w 4"/>
                <a:gd name="T17" fmla="*/ 0 h 223"/>
                <a:gd name="T18" fmla="*/ 0 w 4"/>
                <a:gd name="T19" fmla="*/ 9 h 223"/>
                <a:gd name="T20" fmla="*/ 0 w 4"/>
                <a:gd name="T21" fmla="*/ 36 h 223"/>
                <a:gd name="T22" fmla="*/ 0 w 4"/>
                <a:gd name="T23" fmla="*/ 70 h 223"/>
                <a:gd name="T24" fmla="*/ 1 w 4"/>
                <a:gd name="T25" fmla="*/ 111 h 223"/>
                <a:gd name="T26" fmla="*/ 1 w 4"/>
                <a:gd name="T27" fmla="*/ 152 h 223"/>
                <a:gd name="T28" fmla="*/ 2 w 4"/>
                <a:gd name="T29" fmla="*/ 187 h 223"/>
                <a:gd name="T30" fmla="*/ 2 w 4"/>
                <a:gd name="T31" fmla="*/ 214 h 223"/>
                <a:gd name="T32" fmla="*/ 2 w 4"/>
                <a:gd name="T33" fmla="*/ 222 h 223"/>
                <a:gd name="T34" fmla="*/ 3 w 4"/>
                <a:gd name="T35" fmla="*/ 222 h 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
                <a:gd name="T55" fmla="*/ 0 h 223"/>
                <a:gd name="T56" fmla="*/ 4 w 4"/>
                <a:gd name="T57" fmla="*/ 223 h 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 h="223">
                  <a:moveTo>
                    <a:pt x="3" y="222"/>
                  </a:moveTo>
                  <a:lnTo>
                    <a:pt x="3" y="201"/>
                  </a:lnTo>
                  <a:lnTo>
                    <a:pt x="2" y="152"/>
                  </a:lnTo>
                  <a:lnTo>
                    <a:pt x="2" y="97"/>
                  </a:lnTo>
                  <a:lnTo>
                    <a:pt x="2" y="66"/>
                  </a:lnTo>
                  <a:lnTo>
                    <a:pt x="2" y="49"/>
                  </a:lnTo>
                  <a:lnTo>
                    <a:pt x="2" y="27"/>
                  </a:lnTo>
                  <a:lnTo>
                    <a:pt x="1" y="9"/>
                  </a:lnTo>
                  <a:lnTo>
                    <a:pt x="0" y="0"/>
                  </a:lnTo>
                  <a:lnTo>
                    <a:pt x="0" y="9"/>
                  </a:lnTo>
                  <a:lnTo>
                    <a:pt x="0" y="36"/>
                  </a:lnTo>
                  <a:lnTo>
                    <a:pt x="0" y="70"/>
                  </a:lnTo>
                  <a:lnTo>
                    <a:pt x="1" y="111"/>
                  </a:lnTo>
                  <a:lnTo>
                    <a:pt x="1" y="152"/>
                  </a:lnTo>
                  <a:lnTo>
                    <a:pt x="2" y="187"/>
                  </a:lnTo>
                  <a:lnTo>
                    <a:pt x="2" y="214"/>
                  </a:lnTo>
                  <a:lnTo>
                    <a:pt x="2" y="222"/>
                  </a:lnTo>
                  <a:lnTo>
                    <a:pt x="3" y="222"/>
                  </a:lnTo>
                </a:path>
              </a:pathLst>
            </a:custGeom>
            <a:solidFill>
              <a:srgbClr val="000D0D"/>
            </a:solidFill>
            <a:ln w="127000" cap="rnd">
              <a:noFill/>
              <a:round/>
              <a:headEnd/>
              <a:tailEnd/>
            </a:ln>
          </p:spPr>
          <p:txBody>
            <a:bodyPr>
              <a:prstTxWarp prst="textNoShape">
                <a:avLst/>
              </a:prstTxWarp>
            </a:bodyPr>
            <a:lstStyle/>
            <a:p>
              <a:endParaRPr lang="en-US">
                <a:solidFill>
                  <a:schemeClr val="tx2"/>
                </a:solidFill>
              </a:endParaRPr>
            </a:p>
          </p:txBody>
        </p:sp>
        <p:sp>
          <p:nvSpPr>
            <p:cNvPr id="24686" name="Freeform 61"/>
            <p:cNvSpPr>
              <a:spLocks/>
            </p:cNvSpPr>
            <p:nvPr/>
          </p:nvSpPr>
          <p:spPr bwMode="auto">
            <a:xfrm>
              <a:off x="3441" y="2921"/>
              <a:ext cx="12" cy="233"/>
            </a:xfrm>
            <a:custGeom>
              <a:avLst/>
              <a:gdLst>
                <a:gd name="T0" fmla="*/ 11 w 12"/>
                <a:gd name="T1" fmla="*/ 232 h 233"/>
                <a:gd name="T2" fmla="*/ 11 w 12"/>
                <a:gd name="T3" fmla="*/ 210 h 233"/>
                <a:gd name="T4" fmla="*/ 8 w 12"/>
                <a:gd name="T5" fmla="*/ 156 h 233"/>
                <a:gd name="T6" fmla="*/ 6 w 12"/>
                <a:gd name="T7" fmla="*/ 103 h 233"/>
                <a:gd name="T8" fmla="*/ 6 w 12"/>
                <a:gd name="T9" fmla="*/ 70 h 233"/>
                <a:gd name="T10" fmla="*/ 6 w 12"/>
                <a:gd name="T11" fmla="*/ 53 h 233"/>
                <a:gd name="T12" fmla="*/ 3 w 12"/>
                <a:gd name="T13" fmla="*/ 28 h 233"/>
                <a:gd name="T14" fmla="*/ 3 w 12"/>
                <a:gd name="T15" fmla="*/ 8 h 233"/>
                <a:gd name="T16" fmla="*/ 0 w 12"/>
                <a:gd name="T17" fmla="*/ 0 h 233"/>
                <a:gd name="T18" fmla="*/ 0 w 12"/>
                <a:gd name="T19" fmla="*/ 11 h 233"/>
                <a:gd name="T20" fmla="*/ 0 w 12"/>
                <a:gd name="T21" fmla="*/ 36 h 233"/>
                <a:gd name="T22" fmla="*/ 0 w 12"/>
                <a:gd name="T23" fmla="*/ 75 h 233"/>
                <a:gd name="T24" fmla="*/ 0 w 12"/>
                <a:gd name="T25" fmla="*/ 117 h 233"/>
                <a:gd name="T26" fmla="*/ 3 w 12"/>
                <a:gd name="T27" fmla="*/ 159 h 233"/>
                <a:gd name="T28" fmla="*/ 3 w 12"/>
                <a:gd name="T29" fmla="*/ 196 h 233"/>
                <a:gd name="T30" fmla="*/ 6 w 12"/>
                <a:gd name="T31" fmla="*/ 224 h 233"/>
                <a:gd name="T32" fmla="*/ 6 w 12"/>
                <a:gd name="T33" fmla="*/ 232 h 233"/>
                <a:gd name="T34" fmla="*/ 11 w 12"/>
                <a:gd name="T35" fmla="*/ 232 h 2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233"/>
                <a:gd name="T56" fmla="*/ 12 w 12"/>
                <a:gd name="T57" fmla="*/ 233 h 2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233">
                  <a:moveTo>
                    <a:pt x="11" y="232"/>
                  </a:moveTo>
                  <a:lnTo>
                    <a:pt x="11" y="210"/>
                  </a:lnTo>
                  <a:lnTo>
                    <a:pt x="8" y="156"/>
                  </a:lnTo>
                  <a:lnTo>
                    <a:pt x="6" y="103"/>
                  </a:lnTo>
                  <a:lnTo>
                    <a:pt x="6" y="70"/>
                  </a:lnTo>
                  <a:lnTo>
                    <a:pt x="6" y="53"/>
                  </a:lnTo>
                  <a:lnTo>
                    <a:pt x="3" y="28"/>
                  </a:lnTo>
                  <a:lnTo>
                    <a:pt x="3" y="8"/>
                  </a:lnTo>
                  <a:lnTo>
                    <a:pt x="0" y="0"/>
                  </a:lnTo>
                  <a:lnTo>
                    <a:pt x="0" y="11"/>
                  </a:lnTo>
                  <a:lnTo>
                    <a:pt x="0" y="36"/>
                  </a:lnTo>
                  <a:lnTo>
                    <a:pt x="0" y="75"/>
                  </a:lnTo>
                  <a:lnTo>
                    <a:pt x="0" y="117"/>
                  </a:lnTo>
                  <a:lnTo>
                    <a:pt x="3" y="159"/>
                  </a:lnTo>
                  <a:lnTo>
                    <a:pt x="3" y="196"/>
                  </a:lnTo>
                  <a:lnTo>
                    <a:pt x="6" y="224"/>
                  </a:lnTo>
                  <a:lnTo>
                    <a:pt x="6" y="232"/>
                  </a:lnTo>
                  <a:lnTo>
                    <a:pt x="11" y="232"/>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687" name="Freeform 62"/>
            <p:cNvSpPr>
              <a:spLocks/>
            </p:cNvSpPr>
            <p:nvPr/>
          </p:nvSpPr>
          <p:spPr bwMode="auto">
            <a:xfrm>
              <a:off x="3419" y="3125"/>
              <a:ext cx="17" cy="35"/>
            </a:xfrm>
            <a:custGeom>
              <a:avLst/>
              <a:gdLst>
                <a:gd name="T0" fmla="*/ 16 w 17"/>
                <a:gd name="T1" fmla="*/ 0 h 35"/>
                <a:gd name="T2" fmla="*/ 16 w 17"/>
                <a:gd name="T3" fmla="*/ 0 h 35"/>
                <a:gd name="T4" fmla="*/ 16 w 17"/>
                <a:gd name="T5" fmla="*/ 3 h 35"/>
                <a:gd name="T6" fmla="*/ 14 w 17"/>
                <a:gd name="T7" fmla="*/ 3 h 35"/>
                <a:gd name="T8" fmla="*/ 14 w 17"/>
                <a:gd name="T9" fmla="*/ 6 h 35"/>
                <a:gd name="T10" fmla="*/ 11 w 17"/>
                <a:gd name="T11" fmla="*/ 6 h 35"/>
                <a:gd name="T12" fmla="*/ 11 w 17"/>
                <a:gd name="T13" fmla="*/ 8 h 35"/>
                <a:gd name="T14" fmla="*/ 11 w 17"/>
                <a:gd name="T15" fmla="*/ 11 h 35"/>
                <a:gd name="T16" fmla="*/ 11 w 17"/>
                <a:gd name="T17" fmla="*/ 17 h 35"/>
                <a:gd name="T18" fmla="*/ 8 w 17"/>
                <a:gd name="T19" fmla="*/ 20 h 35"/>
                <a:gd name="T20" fmla="*/ 8 w 17"/>
                <a:gd name="T21" fmla="*/ 22 h 35"/>
                <a:gd name="T22" fmla="*/ 5 w 17"/>
                <a:gd name="T23" fmla="*/ 25 h 35"/>
                <a:gd name="T24" fmla="*/ 5 w 17"/>
                <a:gd name="T25" fmla="*/ 28 h 35"/>
                <a:gd name="T26" fmla="*/ 2 w 17"/>
                <a:gd name="T27" fmla="*/ 31 h 35"/>
                <a:gd name="T28" fmla="*/ 2 w 17"/>
                <a:gd name="T29" fmla="*/ 34 h 35"/>
                <a:gd name="T30" fmla="*/ 0 w 17"/>
                <a:gd name="T31" fmla="*/ 34 h 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35"/>
                <a:gd name="T50" fmla="*/ 17 w 17"/>
                <a:gd name="T51" fmla="*/ 35 h 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35">
                  <a:moveTo>
                    <a:pt x="16" y="0"/>
                  </a:moveTo>
                  <a:lnTo>
                    <a:pt x="16" y="0"/>
                  </a:lnTo>
                  <a:lnTo>
                    <a:pt x="16" y="3"/>
                  </a:lnTo>
                  <a:lnTo>
                    <a:pt x="14" y="3"/>
                  </a:lnTo>
                  <a:lnTo>
                    <a:pt x="14" y="6"/>
                  </a:lnTo>
                  <a:lnTo>
                    <a:pt x="11" y="6"/>
                  </a:lnTo>
                  <a:lnTo>
                    <a:pt x="11" y="8"/>
                  </a:lnTo>
                  <a:lnTo>
                    <a:pt x="11" y="11"/>
                  </a:lnTo>
                  <a:lnTo>
                    <a:pt x="11" y="17"/>
                  </a:lnTo>
                  <a:lnTo>
                    <a:pt x="8" y="20"/>
                  </a:lnTo>
                  <a:lnTo>
                    <a:pt x="8" y="22"/>
                  </a:lnTo>
                  <a:lnTo>
                    <a:pt x="5" y="25"/>
                  </a:lnTo>
                  <a:lnTo>
                    <a:pt x="5" y="28"/>
                  </a:lnTo>
                  <a:lnTo>
                    <a:pt x="2" y="31"/>
                  </a:lnTo>
                  <a:lnTo>
                    <a:pt x="2" y="34"/>
                  </a:lnTo>
                  <a:lnTo>
                    <a:pt x="0" y="34"/>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688" name="Freeform 63"/>
            <p:cNvSpPr>
              <a:spLocks/>
            </p:cNvSpPr>
            <p:nvPr/>
          </p:nvSpPr>
          <p:spPr bwMode="auto">
            <a:xfrm>
              <a:off x="3424" y="3128"/>
              <a:ext cx="16" cy="32"/>
            </a:xfrm>
            <a:custGeom>
              <a:avLst/>
              <a:gdLst>
                <a:gd name="T0" fmla="*/ 15 w 16"/>
                <a:gd name="T1" fmla="*/ 0 h 32"/>
                <a:gd name="T2" fmla="*/ 12 w 16"/>
                <a:gd name="T3" fmla="*/ 0 h 32"/>
                <a:gd name="T4" fmla="*/ 12 w 16"/>
                <a:gd name="T5" fmla="*/ 3 h 32"/>
                <a:gd name="T6" fmla="*/ 10 w 16"/>
                <a:gd name="T7" fmla="*/ 5 h 32"/>
                <a:gd name="T8" fmla="*/ 10 w 16"/>
                <a:gd name="T9" fmla="*/ 8 h 32"/>
                <a:gd name="T10" fmla="*/ 10 w 16"/>
                <a:gd name="T11" fmla="*/ 11 h 32"/>
                <a:gd name="T12" fmla="*/ 6 w 16"/>
                <a:gd name="T13" fmla="*/ 14 h 32"/>
                <a:gd name="T14" fmla="*/ 6 w 16"/>
                <a:gd name="T15" fmla="*/ 19 h 32"/>
                <a:gd name="T16" fmla="*/ 3 w 16"/>
                <a:gd name="T17" fmla="*/ 22 h 32"/>
                <a:gd name="T18" fmla="*/ 3 w 16"/>
                <a:gd name="T19" fmla="*/ 25 h 32"/>
                <a:gd name="T20" fmla="*/ 3 w 16"/>
                <a:gd name="T21" fmla="*/ 28 h 32"/>
                <a:gd name="T22" fmla="*/ 0 w 16"/>
                <a:gd name="T23" fmla="*/ 31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32"/>
                <a:gd name="T38" fmla="*/ 16 w 16"/>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32">
                  <a:moveTo>
                    <a:pt x="15" y="0"/>
                  </a:moveTo>
                  <a:lnTo>
                    <a:pt x="12" y="0"/>
                  </a:lnTo>
                  <a:lnTo>
                    <a:pt x="12" y="3"/>
                  </a:lnTo>
                  <a:lnTo>
                    <a:pt x="10" y="5"/>
                  </a:lnTo>
                  <a:lnTo>
                    <a:pt x="10" y="8"/>
                  </a:lnTo>
                  <a:lnTo>
                    <a:pt x="10" y="11"/>
                  </a:lnTo>
                  <a:lnTo>
                    <a:pt x="6" y="14"/>
                  </a:lnTo>
                  <a:lnTo>
                    <a:pt x="6" y="19"/>
                  </a:lnTo>
                  <a:lnTo>
                    <a:pt x="3" y="22"/>
                  </a:lnTo>
                  <a:lnTo>
                    <a:pt x="3" y="25"/>
                  </a:lnTo>
                  <a:lnTo>
                    <a:pt x="3" y="28"/>
                  </a:lnTo>
                  <a:lnTo>
                    <a:pt x="0" y="31"/>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689" name="Line 64"/>
            <p:cNvSpPr>
              <a:spLocks noChangeShapeType="1"/>
            </p:cNvSpPr>
            <p:nvPr/>
          </p:nvSpPr>
          <p:spPr bwMode="auto">
            <a:xfrm>
              <a:off x="3437" y="2958"/>
              <a:ext cx="0" cy="35"/>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4690" name="Line 65"/>
            <p:cNvSpPr>
              <a:spLocks noChangeShapeType="1"/>
            </p:cNvSpPr>
            <p:nvPr/>
          </p:nvSpPr>
          <p:spPr bwMode="auto">
            <a:xfrm>
              <a:off x="3433" y="2995"/>
              <a:ext cx="3" cy="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4691" name="Freeform 66"/>
            <p:cNvSpPr>
              <a:spLocks/>
            </p:cNvSpPr>
            <p:nvPr/>
          </p:nvSpPr>
          <p:spPr bwMode="auto">
            <a:xfrm>
              <a:off x="3439" y="2996"/>
              <a:ext cx="17" cy="24"/>
            </a:xfrm>
            <a:custGeom>
              <a:avLst/>
              <a:gdLst>
                <a:gd name="T0" fmla="*/ 9 w 17"/>
                <a:gd name="T1" fmla="*/ 0 h 24"/>
                <a:gd name="T2" fmla="*/ 9 w 17"/>
                <a:gd name="T3" fmla="*/ 0 h 24"/>
                <a:gd name="T4" fmla="*/ 7 w 17"/>
                <a:gd name="T5" fmla="*/ 0 h 24"/>
                <a:gd name="T6" fmla="*/ 6 w 17"/>
                <a:gd name="T7" fmla="*/ 0 h 24"/>
                <a:gd name="T8" fmla="*/ 4 w 17"/>
                <a:gd name="T9" fmla="*/ 0 h 24"/>
                <a:gd name="T10" fmla="*/ 2 w 17"/>
                <a:gd name="T11" fmla="*/ 2 h 24"/>
                <a:gd name="T12" fmla="*/ 2 w 17"/>
                <a:gd name="T13" fmla="*/ 4 h 24"/>
                <a:gd name="T14" fmla="*/ 0 w 17"/>
                <a:gd name="T15" fmla="*/ 7 h 24"/>
                <a:gd name="T16" fmla="*/ 0 w 17"/>
                <a:gd name="T17" fmla="*/ 10 h 24"/>
                <a:gd name="T18" fmla="*/ 0 w 17"/>
                <a:gd name="T19" fmla="*/ 15 h 24"/>
                <a:gd name="T20" fmla="*/ 2 w 17"/>
                <a:gd name="T21" fmla="*/ 17 h 24"/>
                <a:gd name="T22" fmla="*/ 2 w 17"/>
                <a:gd name="T23" fmla="*/ 19 h 24"/>
                <a:gd name="T24" fmla="*/ 4 w 17"/>
                <a:gd name="T25" fmla="*/ 21 h 24"/>
                <a:gd name="T26" fmla="*/ 6 w 17"/>
                <a:gd name="T27" fmla="*/ 21 h 24"/>
                <a:gd name="T28" fmla="*/ 7 w 17"/>
                <a:gd name="T29" fmla="*/ 23 h 24"/>
                <a:gd name="T30" fmla="*/ 9 w 17"/>
                <a:gd name="T31" fmla="*/ 23 h 24"/>
                <a:gd name="T32" fmla="*/ 11 w 17"/>
                <a:gd name="T33" fmla="*/ 23 h 24"/>
                <a:gd name="T34" fmla="*/ 13 w 17"/>
                <a:gd name="T35" fmla="*/ 23 h 24"/>
                <a:gd name="T36" fmla="*/ 13 w 17"/>
                <a:gd name="T37" fmla="*/ 21 h 24"/>
                <a:gd name="T38" fmla="*/ 15 w 17"/>
                <a:gd name="T39" fmla="*/ 21 h 24"/>
                <a:gd name="T40" fmla="*/ 15 w 17"/>
                <a:gd name="T41" fmla="*/ 19 h 24"/>
                <a:gd name="T42" fmla="*/ 16 w 17"/>
                <a:gd name="T43" fmla="*/ 17 h 24"/>
                <a:gd name="T44" fmla="*/ 16 w 17"/>
                <a:gd name="T45" fmla="*/ 13 h 24"/>
                <a:gd name="T46" fmla="*/ 16 w 17"/>
                <a:gd name="T47" fmla="*/ 8 h 24"/>
                <a:gd name="T48" fmla="*/ 16 w 17"/>
                <a:gd name="T49" fmla="*/ 7 h 24"/>
                <a:gd name="T50" fmla="*/ 15 w 17"/>
                <a:gd name="T51" fmla="*/ 2 h 24"/>
                <a:gd name="T52" fmla="*/ 15 w 17"/>
                <a:gd name="T53" fmla="*/ 0 h 24"/>
                <a:gd name="T54" fmla="*/ 13 w 17"/>
                <a:gd name="T55" fmla="*/ 0 h 24"/>
                <a:gd name="T56" fmla="*/ 11 w 17"/>
                <a:gd name="T57" fmla="*/ 0 h 24"/>
                <a:gd name="T58" fmla="*/ 9 w 17"/>
                <a:gd name="T59" fmla="*/ 0 h 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
                <a:gd name="T91" fmla="*/ 0 h 24"/>
                <a:gd name="T92" fmla="*/ 17 w 17"/>
                <a:gd name="T93" fmla="*/ 24 h 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 h="24">
                  <a:moveTo>
                    <a:pt x="9" y="0"/>
                  </a:moveTo>
                  <a:lnTo>
                    <a:pt x="9" y="0"/>
                  </a:lnTo>
                  <a:lnTo>
                    <a:pt x="7" y="0"/>
                  </a:lnTo>
                  <a:lnTo>
                    <a:pt x="6" y="0"/>
                  </a:lnTo>
                  <a:lnTo>
                    <a:pt x="4" y="0"/>
                  </a:lnTo>
                  <a:lnTo>
                    <a:pt x="2" y="2"/>
                  </a:lnTo>
                  <a:lnTo>
                    <a:pt x="2" y="4"/>
                  </a:lnTo>
                  <a:lnTo>
                    <a:pt x="0" y="7"/>
                  </a:lnTo>
                  <a:lnTo>
                    <a:pt x="0" y="10"/>
                  </a:lnTo>
                  <a:lnTo>
                    <a:pt x="0" y="15"/>
                  </a:lnTo>
                  <a:lnTo>
                    <a:pt x="2" y="17"/>
                  </a:lnTo>
                  <a:lnTo>
                    <a:pt x="2" y="19"/>
                  </a:lnTo>
                  <a:lnTo>
                    <a:pt x="4" y="21"/>
                  </a:lnTo>
                  <a:lnTo>
                    <a:pt x="6" y="21"/>
                  </a:lnTo>
                  <a:lnTo>
                    <a:pt x="7" y="23"/>
                  </a:lnTo>
                  <a:lnTo>
                    <a:pt x="9" y="23"/>
                  </a:lnTo>
                  <a:lnTo>
                    <a:pt x="11" y="23"/>
                  </a:lnTo>
                  <a:lnTo>
                    <a:pt x="13" y="23"/>
                  </a:lnTo>
                  <a:lnTo>
                    <a:pt x="13" y="21"/>
                  </a:lnTo>
                  <a:lnTo>
                    <a:pt x="15" y="21"/>
                  </a:lnTo>
                  <a:lnTo>
                    <a:pt x="15" y="19"/>
                  </a:lnTo>
                  <a:lnTo>
                    <a:pt x="16" y="17"/>
                  </a:lnTo>
                  <a:lnTo>
                    <a:pt x="16" y="13"/>
                  </a:lnTo>
                  <a:lnTo>
                    <a:pt x="16" y="8"/>
                  </a:lnTo>
                  <a:lnTo>
                    <a:pt x="16" y="7"/>
                  </a:lnTo>
                  <a:lnTo>
                    <a:pt x="15" y="2"/>
                  </a:lnTo>
                  <a:lnTo>
                    <a:pt x="15" y="0"/>
                  </a:lnTo>
                  <a:lnTo>
                    <a:pt x="13" y="0"/>
                  </a:lnTo>
                  <a:lnTo>
                    <a:pt x="11" y="0"/>
                  </a:lnTo>
                  <a:lnTo>
                    <a:pt x="9" y="0"/>
                  </a:lnTo>
                </a:path>
              </a:pathLst>
            </a:custGeom>
            <a:solidFill>
              <a:srgbClr val="DFEBEB"/>
            </a:solidFill>
            <a:ln w="127000" cap="rnd">
              <a:noFill/>
              <a:round/>
              <a:headEnd/>
              <a:tailEnd/>
            </a:ln>
          </p:spPr>
          <p:txBody>
            <a:bodyPr>
              <a:prstTxWarp prst="textNoShape">
                <a:avLst/>
              </a:prstTxWarp>
            </a:bodyPr>
            <a:lstStyle/>
            <a:p>
              <a:endParaRPr lang="en-US">
                <a:solidFill>
                  <a:schemeClr val="tx2"/>
                </a:solidFill>
              </a:endParaRPr>
            </a:p>
          </p:txBody>
        </p:sp>
        <p:sp>
          <p:nvSpPr>
            <p:cNvPr id="24692" name="Freeform 67"/>
            <p:cNvSpPr>
              <a:spLocks/>
            </p:cNvSpPr>
            <p:nvPr/>
          </p:nvSpPr>
          <p:spPr bwMode="auto">
            <a:xfrm>
              <a:off x="3439" y="2993"/>
              <a:ext cx="25" cy="35"/>
            </a:xfrm>
            <a:custGeom>
              <a:avLst/>
              <a:gdLst>
                <a:gd name="T0" fmla="*/ 13 w 25"/>
                <a:gd name="T1" fmla="*/ 0 h 35"/>
                <a:gd name="T2" fmla="*/ 11 w 25"/>
                <a:gd name="T3" fmla="*/ 0 h 35"/>
                <a:gd name="T4" fmla="*/ 11 w 25"/>
                <a:gd name="T5" fmla="*/ 3 h 35"/>
                <a:gd name="T6" fmla="*/ 9 w 25"/>
                <a:gd name="T7" fmla="*/ 3 h 35"/>
                <a:gd name="T8" fmla="*/ 6 w 25"/>
                <a:gd name="T9" fmla="*/ 3 h 35"/>
                <a:gd name="T10" fmla="*/ 3 w 25"/>
                <a:gd name="T11" fmla="*/ 6 h 35"/>
                <a:gd name="T12" fmla="*/ 0 w 25"/>
                <a:gd name="T13" fmla="*/ 9 h 35"/>
                <a:gd name="T14" fmla="*/ 0 w 25"/>
                <a:gd name="T15" fmla="*/ 12 h 35"/>
                <a:gd name="T16" fmla="*/ 0 w 25"/>
                <a:gd name="T17" fmla="*/ 17 h 35"/>
                <a:gd name="T18" fmla="*/ 0 w 25"/>
                <a:gd name="T19" fmla="*/ 20 h 35"/>
                <a:gd name="T20" fmla="*/ 0 w 25"/>
                <a:gd name="T21" fmla="*/ 26 h 35"/>
                <a:gd name="T22" fmla="*/ 3 w 25"/>
                <a:gd name="T23" fmla="*/ 28 h 35"/>
                <a:gd name="T24" fmla="*/ 6 w 25"/>
                <a:gd name="T25" fmla="*/ 31 h 35"/>
                <a:gd name="T26" fmla="*/ 9 w 25"/>
                <a:gd name="T27" fmla="*/ 31 h 35"/>
                <a:gd name="T28" fmla="*/ 11 w 25"/>
                <a:gd name="T29" fmla="*/ 34 h 35"/>
                <a:gd name="T30" fmla="*/ 13 w 25"/>
                <a:gd name="T31" fmla="*/ 34 h 35"/>
                <a:gd name="T32" fmla="*/ 16 w 25"/>
                <a:gd name="T33" fmla="*/ 34 h 35"/>
                <a:gd name="T34" fmla="*/ 19 w 25"/>
                <a:gd name="T35" fmla="*/ 31 h 35"/>
                <a:gd name="T36" fmla="*/ 22 w 25"/>
                <a:gd name="T37" fmla="*/ 31 h 35"/>
                <a:gd name="T38" fmla="*/ 22 w 25"/>
                <a:gd name="T39" fmla="*/ 28 h 35"/>
                <a:gd name="T40" fmla="*/ 22 w 25"/>
                <a:gd name="T41" fmla="*/ 26 h 35"/>
                <a:gd name="T42" fmla="*/ 24 w 25"/>
                <a:gd name="T43" fmla="*/ 20 h 35"/>
                <a:gd name="T44" fmla="*/ 24 w 25"/>
                <a:gd name="T45" fmla="*/ 14 h 35"/>
                <a:gd name="T46" fmla="*/ 24 w 25"/>
                <a:gd name="T47" fmla="*/ 9 h 35"/>
                <a:gd name="T48" fmla="*/ 22 w 25"/>
                <a:gd name="T49" fmla="*/ 6 h 35"/>
                <a:gd name="T50" fmla="*/ 22 w 25"/>
                <a:gd name="T51" fmla="*/ 3 h 35"/>
                <a:gd name="T52" fmla="*/ 19 w 25"/>
                <a:gd name="T53" fmla="*/ 3 h 35"/>
                <a:gd name="T54" fmla="*/ 16 w 25"/>
                <a:gd name="T55" fmla="*/ 0 h 35"/>
                <a:gd name="T56" fmla="*/ 13 w 25"/>
                <a:gd name="T57" fmla="*/ 0 h 3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
                <a:gd name="T88" fmla="*/ 0 h 35"/>
                <a:gd name="T89" fmla="*/ 25 w 25"/>
                <a:gd name="T90" fmla="*/ 35 h 3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 h="35">
                  <a:moveTo>
                    <a:pt x="13" y="0"/>
                  </a:moveTo>
                  <a:lnTo>
                    <a:pt x="11" y="0"/>
                  </a:lnTo>
                  <a:lnTo>
                    <a:pt x="11" y="3"/>
                  </a:lnTo>
                  <a:lnTo>
                    <a:pt x="9" y="3"/>
                  </a:lnTo>
                  <a:lnTo>
                    <a:pt x="6" y="3"/>
                  </a:lnTo>
                  <a:lnTo>
                    <a:pt x="3" y="6"/>
                  </a:lnTo>
                  <a:lnTo>
                    <a:pt x="0" y="9"/>
                  </a:lnTo>
                  <a:lnTo>
                    <a:pt x="0" y="12"/>
                  </a:lnTo>
                  <a:lnTo>
                    <a:pt x="0" y="17"/>
                  </a:lnTo>
                  <a:lnTo>
                    <a:pt x="0" y="20"/>
                  </a:lnTo>
                  <a:lnTo>
                    <a:pt x="0" y="26"/>
                  </a:lnTo>
                  <a:lnTo>
                    <a:pt x="3" y="28"/>
                  </a:lnTo>
                  <a:lnTo>
                    <a:pt x="6" y="31"/>
                  </a:lnTo>
                  <a:lnTo>
                    <a:pt x="9" y="31"/>
                  </a:lnTo>
                  <a:lnTo>
                    <a:pt x="11" y="34"/>
                  </a:lnTo>
                  <a:lnTo>
                    <a:pt x="13" y="34"/>
                  </a:lnTo>
                  <a:lnTo>
                    <a:pt x="16" y="34"/>
                  </a:lnTo>
                  <a:lnTo>
                    <a:pt x="19" y="31"/>
                  </a:lnTo>
                  <a:lnTo>
                    <a:pt x="22" y="31"/>
                  </a:lnTo>
                  <a:lnTo>
                    <a:pt x="22" y="28"/>
                  </a:lnTo>
                  <a:lnTo>
                    <a:pt x="22" y="26"/>
                  </a:lnTo>
                  <a:lnTo>
                    <a:pt x="24" y="20"/>
                  </a:lnTo>
                  <a:lnTo>
                    <a:pt x="24" y="14"/>
                  </a:lnTo>
                  <a:lnTo>
                    <a:pt x="24" y="9"/>
                  </a:lnTo>
                  <a:lnTo>
                    <a:pt x="22" y="6"/>
                  </a:lnTo>
                  <a:lnTo>
                    <a:pt x="22" y="3"/>
                  </a:lnTo>
                  <a:lnTo>
                    <a:pt x="19" y="3"/>
                  </a:lnTo>
                  <a:lnTo>
                    <a:pt x="16" y="0"/>
                  </a:lnTo>
                  <a:lnTo>
                    <a:pt x="13"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693" name="Freeform 68"/>
            <p:cNvSpPr>
              <a:spLocks/>
            </p:cNvSpPr>
            <p:nvPr/>
          </p:nvSpPr>
          <p:spPr bwMode="auto">
            <a:xfrm>
              <a:off x="3439" y="3010"/>
              <a:ext cx="13" cy="10"/>
            </a:xfrm>
            <a:custGeom>
              <a:avLst/>
              <a:gdLst>
                <a:gd name="T0" fmla="*/ 0 w 13"/>
                <a:gd name="T1" fmla="*/ 0 h 10"/>
                <a:gd name="T2" fmla="*/ 0 w 13"/>
                <a:gd name="T3" fmla="*/ 2 h 10"/>
                <a:gd name="T4" fmla="*/ 0 w 13"/>
                <a:gd name="T5" fmla="*/ 3 h 10"/>
                <a:gd name="T6" fmla="*/ 2 w 13"/>
                <a:gd name="T7" fmla="*/ 5 h 10"/>
                <a:gd name="T8" fmla="*/ 2 w 13"/>
                <a:gd name="T9" fmla="*/ 6 h 10"/>
                <a:gd name="T10" fmla="*/ 4 w 13"/>
                <a:gd name="T11" fmla="*/ 7 h 10"/>
                <a:gd name="T12" fmla="*/ 5 w 13"/>
                <a:gd name="T13" fmla="*/ 7 h 10"/>
                <a:gd name="T14" fmla="*/ 8 w 13"/>
                <a:gd name="T15" fmla="*/ 9 h 10"/>
                <a:gd name="T16" fmla="*/ 10 w 13"/>
                <a:gd name="T17" fmla="*/ 9 h 10"/>
                <a:gd name="T18" fmla="*/ 12 w 13"/>
                <a:gd name="T19" fmla="*/ 9 h 10"/>
                <a:gd name="T20" fmla="*/ 12 w 13"/>
                <a:gd name="T21" fmla="*/ 7 h 10"/>
                <a:gd name="T22" fmla="*/ 10 w 13"/>
                <a:gd name="T23" fmla="*/ 2 h 10"/>
                <a:gd name="T24" fmla="*/ 0 w 13"/>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10"/>
                <a:gd name="T41" fmla="*/ 13 w 1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10">
                  <a:moveTo>
                    <a:pt x="0" y="0"/>
                  </a:moveTo>
                  <a:lnTo>
                    <a:pt x="0" y="2"/>
                  </a:lnTo>
                  <a:lnTo>
                    <a:pt x="0" y="3"/>
                  </a:lnTo>
                  <a:lnTo>
                    <a:pt x="2" y="5"/>
                  </a:lnTo>
                  <a:lnTo>
                    <a:pt x="2" y="6"/>
                  </a:lnTo>
                  <a:lnTo>
                    <a:pt x="4" y="7"/>
                  </a:lnTo>
                  <a:lnTo>
                    <a:pt x="5" y="7"/>
                  </a:lnTo>
                  <a:lnTo>
                    <a:pt x="8" y="9"/>
                  </a:lnTo>
                  <a:lnTo>
                    <a:pt x="10" y="9"/>
                  </a:lnTo>
                  <a:lnTo>
                    <a:pt x="12" y="9"/>
                  </a:lnTo>
                  <a:lnTo>
                    <a:pt x="12" y="7"/>
                  </a:lnTo>
                  <a:lnTo>
                    <a:pt x="10" y="2"/>
                  </a:lnTo>
                  <a:lnTo>
                    <a:pt x="0" y="0"/>
                  </a:lnTo>
                </a:path>
              </a:pathLst>
            </a:custGeom>
            <a:solidFill>
              <a:srgbClr val="B4C0C0"/>
            </a:solidFill>
            <a:ln w="127000" cap="rnd">
              <a:noFill/>
              <a:round/>
              <a:headEnd/>
              <a:tailEnd/>
            </a:ln>
          </p:spPr>
          <p:txBody>
            <a:bodyPr>
              <a:prstTxWarp prst="textNoShape">
                <a:avLst/>
              </a:prstTxWarp>
            </a:bodyPr>
            <a:lstStyle/>
            <a:p>
              <a:endParaRPr lang="en-US">
                <a:solidFill>
                  <a:schemeClr val="tx2"/>
                </a:solidFill>
              </a:endParaRPr>
            </a:p>
          </p:txBody>
        </p:sp>
        <p:sp>
          <p:nvSpPr>
            <p:cNvPr id="24694" name="Freeform 69"/>
            <p:cNvSpPr>
              <a:spLocks/>
            </p:cNvSpPr>
            <p:nvPr/>
          </p:nvSpPr>
          <p:spPr bwMode="auto">
            <a:xfrm>
              <a:off x="3439" y="3005"/>
              <a:ext cx="3" cy="6"/>
            </a:xfrm>
            <a:custGeom>
              <a:avLst/>
              <a:gdLst>
                <a:gd name="T0" fmla="*/ 0 w 3"/>
                <a:gd name="T1" fmla="*/ 5 h 6"/>
                <a:gd name="T2" fmla="*/ 0 w 3"/>
                <a:gd name="T3" fmla="*/ 5 h 6"/>
                <a:gd name="T4" fmla="*/ 1 w 3"/>
                <a:gd name="T5" fmla="*/ 5 h 6"/>
                <a:gd name="T6" fmla="*/ 1 w 3"/>
                <a:gd name="T7" fmla="*/ 5 h 6"/>
                <a:gd name="T8" fmla="*/ 1 w 3"/>
                <a:gd name="T9" fmla="*/ 0 h 6"/>
                <a:gd name="T10" fmla="*/ 2 w 3"/>
                <a:gd name="T11" fmla="*/ 0 h 6"/>
                <a:gd name="T12" fmla="*/ 2 w 3"/>
                <a:gd name="T13" fmla="*/ 5 h 6"/>
                <a:gd name="T14" fmla="*/ 2 w 3"/>
                <a:gd name="T15" fmla="*/ 0 h 6"/>
                <a:gd name="T16" fmla="*/ 2 w 3"/>
                <a:gd name="T17" fmla="*/ 0 h 6"/>
                <a:gd name="T18" fmla="*/ 1 w 3"/>
                <a:gd name="T19" fmla="*/ 0 h 6"/>
                <a:gd name="T20" fmla="*/ 1 w 3"/>
                <a:gd name="T21" fmla="*/ 0 h 6"/>
                <a:gd name="T22" fmla="*/ 0 w 3"/>
                <a:gd name="T23" fmla="*/ 0 h 6"/>
                <a:gd name="T24" fmla="*/ 0 w 3"/>
                <a:gd name="T25" fmla="*/ 5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
                <a:gd name="T40" fmla="*/ 0 h 6"/>
                <a:gd name="T41" fmla="*/ 3 w 3"/>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 h="6">
                  <a:moveTo>
                    <a:pt x="0" y="5"/>
                  </a:moveTo>
                  <a:lnTo>
                    <a:pt x="0" y="5"/>
                  </a:lnTo>
                  <a:lnTo>
                    <a:pt x="1" y="5"/>
                  </a:lnTo>
                  <a:lnTo>
                    <a:pt x="1" y="0"/>
                  </a:lnTo>
                  <a:lnTo>
                    <a:pt x="2" y="0"/>
                  </a:lnTo>
                  <a:lnTo>
                    <a:pt x="2" y="5"/>
                  </a:lnTo>
                  <a:lnTo>
                    <a:pt x="2" y="0"/>
                  </a:lnTo>
                  <a:lnTo>
                    <a:pt x="1" y="0"/>
                  </a:lnTo>
                  <a:lnTo>
                    <a:pt x="0" y="0"/>
                  </a:lnTo>
                  <a:lnTo>
                    <a:pt x="0" y="5"/>
                  </a:lnTo>
                </a:path>
              </a:pathLst>
            </a:custGeom>
            <a:solidFill>
              <a:srgbClr val="001A1A"/>
            </a:solidFill>
            <a:ln w="127000" cap="rnd">
              <a:noFill/>
              <a:round/>
              <a:headEnd/>
              <a:tailEnd/>
            </a:ln>
          </p:spPr>
          <p:txBody>
            <a:bodyPr>
              <a:prstTxWarp prst="textNoShape">
                <a:avLst/>
              </a:prstTxWarp>
            </a:bodyPr>
            <a:lstStyle/>
            <a:p>
              <a:endParaRPr lang="en-US">
                <a:solidFill>
                  <a:schemeClr val="tx2"/>
                </a:solidFill>
              </a:endParaRPr>
            </a:p>
          </p:txBody>
        </p:sp>
        <p:sp>
          <p:nvSpPr>
            <p:cNvPr id="24695" name="Freeform 70"/>
            <p:cNvSpPr>
              <a:spLocks/>
            </p:cNvSpPr>
            <p:nvPr/>
          </p:nvSpPr>
          <p:spPr bwMode="auto">
            <a:xfrm>
              <a:off x="3441" y="2996"/>
              <a:ext cx="7" cy="2"/>
            </a:xfrm>
            <a:custGeom>
              <a:avLst/>
              <a:gdLst>
                <a:gd name="T0" fmla="*/ 0 w 7"/>
                <a:gd name="T1" fmla="*/ 1 h 2"/>
                <a:gd name="T2" fmla="*/ 0 w 7"/>
                <a:gd name="T3" fmla="*/ 1 h 2"/>
                <a:gd name="T4" fmla="*/ 0 w 7"/>
                <a:gd name="T5" fmla="*/ 1 h 2"/>
                <a:gd name="T6" fmla="*/ 0 w 7"/>
                <a:gd name="T7" fmla="*/ 0 h 2"/>
                <a:gd name="T8" fmla="*/ 1 w 7"/>
                <a:gd name="T9" fmla="*/ 0 h 2"/>
                <a:gd name="T10" fmla="*/ 3 w 7"/>
                <a:gd name="T11" fmla="*/ 0 h 2"/>
                <a:gd name="T12" fmla="*/ 3 w 7"/>
                <a:gd name="T13" fmla="*/ 0 h 2"/>
                <a:gd name="T14" fmla="*/ 5 w 7"/>
                <a:gd name="T15" fmla="*/ 0 h 2"/>
                <a:gd name="T16" fmla="*/ 6 w 7"/>
                <a:gd name="T17" fmla="*/ 0 h 2"/>
                <a:gd name="T18" fmla="*/ 6 w 7"/>
                <a:gd name="T19" fmla="*/ 0 h 2"/>
                <a:gd name="T20" fmla="*/ 6 w 7"/>
                <a:gd name="T21" fmla="*/ 1 h 2"/>
                <a:gd name="T22" fmla="*/ 5 w 7"/>
                <a:gd name="T23" fmla="*/ 1 h 2"/>
                <a:gd name="T24" fmla="*/ 3 w 7"/>
                <a:gd name="T25" fmla="*/ 1 h 2"/>
                <a:gd name="T26" fmla="*/ 3 w 7"/>
                <a:gd name="T27" fmla="*/ 1 h 2"/>
                <a:gd name="T28" fmla="*/ 1 w 7"/>
                <a:gd name="T29" fmla="*/ 1 h 2"/>
                <a:gd name="T30" fmla="*/ 0 w 7"/>
                <a:gd name="T31" fmla="*/ 1 h 2"/>
                <a:gd name="T32" fmla="*/ 0 w 7"/>
                <a:gd name="T33" fmla="*/ 1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2"/>
                <a:gd name="T53" fmla="*/ 7 w 7"/>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2">
                  <a:moveTo>
                    <a:pt x="0" y="1"/>
                  </a:moveTo>
                  <a:lnTo>
                    <a:pt x="0" y="1"/>
                  </a:lnTo>
                  <a:lnTo>
                    <a:pt x="0" y="0"/>
                  </a:lnTo>
                  <a:lnTo>
                    <a:pt x="1" y="0"/>
                  </a:lnTo>
                  <a:lnTo>
                    <a:pt x="3" y="0"/>
                  </a:lnTo>
                  <a:lnTo>
                    <a:pt x="5" y="0"/>
                  </a:lnTo>
                  <a:lnTo>
                    <a:pt x="6" y="0"/>
                  </a:lnTo>
                  <a:lnTo>
                    <a:pt x="6" y="1"/>
                  </a:lnTo>
                  <a:lnTo>
                    <a:pt x="5" y="1"/>
                  </a:lnTo>
                  <a:lnTo>
                    <a:pt x="3" y="1"/>
                  </a:lnTo>
                  <a:lnTo>
                    <a:pt x="1" y="1"/>
                  </a:lnTo>
                  <a:lnTo>
                    <a:pt x="0" y="1"/>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696" name="Freeform 71"/>
            <p:cNvSpPr>
              <a:spLocks/>
            </p:cNvSpPr>
            <p:nvPr/>
          </p:nvSpPr>
          <p:spPr bwMode="auto">
            <a:xfrm>
              <a:off x="3447" y="2996"/>
              <a:ext cx="17" cy="32"/>
            </a:xfrm>
            <a:custGeom>
              <a:avLst/>
              <a:gdLst>
                <a:gd name="T0" fmla="*/ 0 w 17"/>
                <a:gd name="T1" fmla="*/ 14 h 32"/>
                <a:gd name="T2" fmla="*/ 0 w 17"/>
                <a:gd name="T3" fmla="*/ 9 h 32"/>
                <a:gd name="T4" fmla="*/ 2 w 17"/>
                <a:gd name="T5" fmla="*/ 6 h 32"/>
                <a:gd name="T6" fmla="*/ 2 w 17"/>
                <a:gd name="T7" fmla="*/ 3 h 32"/>
                <a:gd name="T8" fmla="*/ 2 w 17"/>
                <a:gd name="T9" fmla="*/ 0 h 32"/>
                <a:gd name="T10" fmla="*/ 5 w 17"/>
                <a:gd name="T11" fmla="*/ 0 h 32"/>
                <a:gd name="T12" fmla="*/ 8 w 17"/>
                <a:gd name="T13" fmla="*/ 0 h 32"/>
                <a:gd name="T14" fmla="*/ 11 w 17"/>
                <a:gd name="T15" fmla="*/ 0 h 32"/>
                <a:gd name="T16" fmla="*/ 14 w 17"/>
                <a:gd name="T17" fmla="*/ 3 h 32"/>
                <a:gd name="T18" fmla="*/ 16 w 17"/>
                <a:gd name="T19" fmla="*/ 6 h 32"/>
                <a:gd name="T20" fmla="*/ 16 w 17"/>
                <a:gd name="T21" fmla="*/ 11 h 32"/>
                <a:gd name="T22" fmla="*/ 16 w 17"/>
                <a:gd name="T23" fmla="*/ 14 h 32"/>
                <a:gd name="T24" fmla="*/ 16 w 17"/>
                <a:gd name="T25" fmla="*/ 17 h 32"/>
                <a:gd name="T26" fmla="*/ 16 w 17"/>
                <a:gd name="T27" fmla="*/ 20 h 32"/>
                <a:gd name="T28" fmla="*/ 14 w 17"/>
                <a:gd name="T29" fmla="*/ 23 h 32"/>
                <a:gd name="T30" fmla="*/ 14 w 17"/>
                <a:gd name="T31" fmla="*/ 25 h 32"/>
                <a:gd name="T32" fmla="*/ 14 w 17"/>
                <a:gd name="T33" fmla="*/ 28 h 32"/>
                <a:gd name="T34" fmla="*/ 11 w 17"/>
                <a:gd name="T35" fmla="*/ 28 h 32"/>
                <a:gd name="T36" fmla="*/ 8 w 17"/>
                <a:gd name="T37" fmla="*/ 31 h 32"/>
                <a:gd name="T38" fmla="*/ 8 w 17"/>
                <a:gd name="T39" fmla="*/ 28 h 32"/>
                <a:gd name="T40" fmla="*/ 5 w 17"/>
                <a:gd name="T41" fmla="*/ 28 h 32"/>
                <a:gd name="T42" fmla="*/ 2 w 17"/>
                <a:gd name="T43" fmla="*/ 28 h 32"/>
                <a:gd name="T44" fmla="*/ 2 w 17"/>
                <a:gd name="T45" fmla="*/ 25 h 32"/>
                <a:gd name="T46" fmla="*/ 2 w 17"/>
                <a:gd name="T47" fmla="*/ 23 h 32"/>
                <a:gd name="T48" fmla="*/ 2 w 17"/>
                <a:gd name="T49" fmla="*/ 17 h 32"/>
                <a:gd name="T50" fmla="*/ 0 w 17"/>
                <a:gd name="T51" fmla="*/ 14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32"/>
                <a:gd name="T80" fmla="*/ 17 w 17"/>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32">
                  <a:moveTo>
                    <a:pt x="0" y="14"/>
                  </a:moveTo>
                  <a:lnTo>
                    <a:pt x="0" y="9"/>
                  </a:lnTo>
                  <a:lnTo>
                    <a:pt x="2" y="6"/>
                  </a:lnTo>
                  <a:lnTo>
                    <a:pt x="2" y="3"/>
                  </a:lnTo>
                  <a:lnTo>
                    <a:pt x="2" y="0"/>
                  </a:lnTo>
                  <a:lnTo>
                    <a:pt x="5" y="0"/>
                  </a:lnTo>
                  <a:lnTo>
                    <a:pt x="8" y="0"/>
                  </a:lnTo>
                  <a:lnTo>
                    <a:pt x="11" y="0"/>
                  </a:lnTo>
                  <a:lnTo>
                    <a:pt x="14" y="3"/>
                  </a:lnTo>
                  <a:lnTo>
                    <a:pt x="16" y="6"/>
                  </a:lnTo>
                  <a:lnTo>
                    <a:pt x="16" y="11"/>
                  </a:lnTo>
                  <a:lnTo>
                    <a:pt x="16" y="14"/>
                  </a:lnTo>
                  <a:lnTo>
                    <a:pt x="16" y="17"/>
                  </a:lnTo>
                  <a:lnTo>
                    <a:pt x="16" y="20"/>
                  </a:lnTo>
                  <a:lnTo>
                    <a:pt x="14" y="23"/>
                  </a:lnTo>
                  <a:lnTo>
                    <a:pt x="14" y="25"/>
                  </a:lnTo>
                  <a:lnTo>
                    <a:pt x="14" y="28"/>
                  </a:lnTo>
                  <a:lnTo>
                    <a:pt x="11" y="28"/>
                  </a:lnTo>
                  <a:lnTo>
                    <a:pt x="8" y="31"/>
                  </a:lnTo>
                  <a:lnTo>
                    <a:pt x="8" y="28"/>
                  </a:lnTo>
                  <a:lnTo>
                    <a:pt x="5" y="28"/>
                  </a:lnTo>
                  <a:lnTo>
                    <a:pt x="2" y="28"/>
                  </a:lnTo>
                  <a:lnTo>
                    <a:pt x="2" y="25"/>
                  </a:lnTo>
                  <a:lnTo>
                    <a:pt x="2" y="23"/>
                  </a:lnTo>
                  <a:lnTo>
                    <a:pt x="2" y="17"/>
                  </a:lnTo>
                  <a:lnTo>
                    <a:pt x="0" y="14"/>
                  </a:lnTo>
                </a:path>
              </a:pathLst>
            </a:custGeom>
            <a:solidFill>
              <a:srgbClr val="DFF3F3"/>
            </a:solidFill>
            <a:ln w="12700" cap="rnd">
              <a:solidFill>
                <a:srgbClr val="FFFFFF"/>
              </a:solidFill>
              <a:round/>
              <a:headEnd/>
              <a:tailEnd/>
            </a:ln>
          </p:spPr>
          <p:txBody>
            <a:bodyPr>
              <a:prstTxWarp prst="textNoShape">
                <a:avLst/>
              </a:prstTxWarp>
            </a:bodyPr>
            <a:lstStyle/>
            <a:p>
              <a:endParaRPr lang="en-US">
                <a:solidFill>
                  <a:schemeClr val="tx2"/>
                </a:solidFill>
              </a:endParaRPr>
            </a:p>
          </p:txBody>
        </p:sp>
        <p:sp>
          <p:nvSpPr>
            <p:cNvPr id="24697" name="Freeform 72"/>
            <p:cNvSpPr>
              <a:spLocks/>
            </p:cNvSpPr>
            <p:nvPr/>
          </p:nvSpPr>
          <p:spPr bwMode="auto">
            <a:xfrm>
              <a:off x="3449" y="2999"/>
              <a:ext cx="1" cy="12"/>
            </a:xfrm>
            <a:custGeom>
              <a:avLst/>
              <a:gdLst>
                <a:gd name="T0" fmla="*/ 0 w 1"/>
                <a:gd name="T1" fmla="*/ 0 h 12"/>
                <a:gd name="T2" fmla="*/ 0 w 1"/>
                <a:gd name="T3" fmla="*/ 0 h 12"/>
                <a:gd name="T4" fmla="*/ 0 w 1"/>
                <a:gd name="T5" fmla="*/ 3 h 12"/>
                <a:gd name="T6" fmla="*/ 0 w 1"/>
                <a:gd name="T7" fmla="*/ 8 h 12"/>
                <a:gd name="T8" fmla="*/ 0 w 1"/>
                <a:gd name="T9" fmla="*/ 11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0"/>
                  </a:moveTo>
                  <a:lnTo>
                    <a:pt x="0" y="0"/>
                  </a:lnTo>
                  <a:lnTo>
                    <a:pt x="0" y="3"/>
                  </a:lnTo>
                  <a:lnTo>
                    <a:pt x="0" y="8"/>
                  </a:lnTo>
                  <a:lnTo>
                    <a:pt x="0" y="11"/>
                  </a:lnTo>
                </a:path>
              </a:pathLst>
            </a:custGeom>
            <a:noFill/>
            <a:ln w="12700" cap="rnd">
              <a:solidFill>
                <a:srgbClr val="C0D9D9"/>
              </a:solidFill>
              <a:round/>
              <a:headEnd/>
              <a:tailEnd/>
            </a:ln>
          </p:spPr>
          <p:txBody>
            <a:bodyPr>
              <a:prstTxWarp prst="textNoShape">
                <a:avLst/>
              </a:prstTxWarp>
            </a:bodyPr>
            <a:lstStyle/>
            <a:p>
              <a:endParaRPr lang="en-US">
                <a:solidFill>
                  <a:schemeClr val="tx2"/>
                </a:solidFill>
              </a:endParaRPr>
            </a:p>
          </p:txBody>
        </p:sp>
        <p:sp>
          <p:nvSpPr>
            <p:cNvPr id="24698" name="Freeform 73"/>
            <p:cNvSpPr>
              <a:spLocks/>
            </p:cNvSpPr>
            <p:nvPr/>
          </p:nvSpPr>
          <p:spPr bwMode="auto">
            <a:xfrm>
              <a:off x="3452" y="2996"/>
              <a:ext cx="1" cy="15"/>
            </a:xfrm>
            <a:custGeom>
              <a:avLst/>
              <a:gdLst>
                <a:gd name="T0" fmla="*/ 0 w 1"/>
                <a:gd name="T1" fmla="*/ 0 h 15"/>
                <a:gd name="T2" fmla="*/ 0 w 1"/>
                <a:gd name="T3" fmla="*/ 3 h 15"/>
                <a:gd name="T4" fmla="*/ 0 w 1"/>
                <a:gd name="T5" fmla="*/ 6 h 15"/>
                <a:gd name="T6" fmla="*/ 0 w 1"/>
                <a:gd name="T7" fmla="*/ 9 h 15"/>
                <a:gd name="T8" fmla="*/ 0 w 1"/>
                <a:gd name="T9" fmla="*/ 14 h 15"/>
                <a:gd name="T10" fmla="*/ 0 60000 65536"/>
                <a:gd name="T11" fmla="*/ 0 60000 65536"/>
                <a:gd name="T12" fmla="*/ 0 60000 65536"/>
                <a:gd name="T13" fmla="*/ 0 60000 65536"/>
                <a:gd name="T14" fmla="*/ 0 60000 65536"/>
                <a:gd name="T15" fmla="*/ 0 w 1"/>
                <a:gd name="T16" fmla="*/ 0 h 15"/>
                <a:gd name="T17" fmla="*/ 1 w 1"/>
                <a:gd name="T18" fmla="*/ 15 h 15"/>
              </a:gdLst>
              <a:ahLst/>
              <a:cxnLst>
                <a:cxn ang="T10">
                  <a:pos x="T0" y="T1"/>
                </a:cxn>
                <a:cxn ang="T11">
                  <a:pos x="T2" y="T3"/>
                </a:cxn>
                <a:cxn ang="T12">
                  <a:pos x="T4" y="T5"/>
                </a:cxn>
                <a:cxn ang="T13">
                  <a:pos x="T6" y="T7"/>
                </a:cxn>
                <a:cxn ang="T14">
                  <a:pos x="T8" y="T9"/>
                </a:cxn>
              </a:cxnLst>
              <a:rect l="T15" t="T16" r="T17" b="T18"/>
              <a:pathLst>
                <a:path w="1" h="15">
                  <a:moveTo>
                    <a:pt x="0" y="0"/>
                  </a:moveTo>
                  <a:lnTo>
                    <a:pt x="0" y="3"/>
                  </a:lnTo>
                  <a:lnTo>
                    <a:pt x="0" y="6"/>
                  </a:lnTo>
                  <a:lnTo>
                    <a:pt x="0" y="9"/>
                  </a:lnTo>
                  <a:lnTo>
                    <a:pt x="0" y="14"/>
                  </a:lnTo>
                </a:path>
              </a:pathLst>
            </a:custGeom>
            <a:noFill/>
            <a:ln w="12700" cap="rnd">
              <a:solidFill>
                <a:srgbClr val="C0D9D9"/>
              </a:solidFill>
              <a:round/>
              <a:headEnd/>
              <a:tailEnd/>
            </a:ln>
          </p:spPr>
          <p:txBody>
            <a:bodyPr>
              <a:prstTxWarp prst="textNoShape">
                <a:avLst/>
              </a:prstTxWarp>
            </a:bodyPr>
            <a:lstStyle/>
            <a:p>
              <a:endParaRPr lang="en-US">
                <a:solidFill>
                  <a:schemeClr val="tx2"/>
                </a:solidFill>
              </a:endParaRPr>
            </a:p>
          </p:txBody>
        </p:sp>
        <p:sp>
          <p:nvSpPr>
            <p:cNvPr id="24699" name="Freeform 74"/>
            <p:cNvSpPr>
              <a:spLocks/>
            </p:cNvSpPr>
            <p:nvPr/>
          </p:nvSpPr>
          <p:spPr bwMode="auto">
            <a:xfrm>
              <a:off x="3452" y="2996"/>
              <a:ext cx="4" cy="12"/>
            </a:xfrm>
            <a:custGeom>
              <a:avLst/>
              <a:gdLst>
                <a:gd name="T0" fmla="*/ 0 w 4"/>
                <a:gd name="T1" fmla="*/ 0 h 12"/>
                <a:gd name="T2" fmla="*/ 0 w 4"/>
                <a:gd name="T3" fmla="*/ 0 h 12"/>
                <a:gd name="T4" fmla="*/ 3 w 4"/>
                <a:gd name="T5" fmla="*/ 3 h 12"/>
                <a:gd name="T6" fmla="*/ 3 w 4"/>
                <a:gd name="T7" fmla="*/ 9 h 12"/>
                <a:gd name="T8" fmla="*/ 3 w 4"/>
                <a:gd name="T9" fmla="*/ 11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0"/>
                  </a:moveTo>
                  <a:lnTo>
                    <a:pt x="0" y="0"/>
                  </a:lnTo>
                  <a:lnTo>
                    <a:pt x="3" y="3"/>
                  </a:lnTo>
                  <a:lnTo>
                    <a:pt x="3" y="9"/>
                  </a:lnTo>
                  <a:lnTo>
                    <a:pt x="3" y="11"/>
                  </a:lnTo>
                </a:path>
              </a:pathLst>
            </a:custGeom>
            <a:noFill/>
            <a:ln w="12700" cap="rnd">
              <a:solidFill>
                <a:srgbClr val="C0D9D9"/>
              </a:solidFill>
              <a:round/>
              <a:headEnd/>
              <a:tailEnd/>
            </a:ln>
          </p:spPr>
          <p:txBody>
            <a:bodyPr>
              <a:prstTxWarp prst="textNoShape">
                <a:avLst/>
              </a:prstTxWarp>
            </a:bodyPr>
            <a:lstStyle/>
            <a:p>
              <a:endParaRPr lang="en-US">
                <a:solidFill>
                  <a:schemeClr val="tx2"/>
                </a:solidFill>
              </a:endParaRPr>
            </a:p>
          </p:txBody>
        </p:sp>
        <p:sp>
          <p:nvSpPr>
            <p:cNvPr id="24700" name="Freeform 75"/>
            <p:cNvSpPr>
              <a:spLocks/>
            </p:cNvSpPr>
            <p:nvPr/>
          </p:nvSpPr>
          <p:spPr bwMode="auto">
            <a:xfrm>
              <a:off x="3455" y="2996"/>
              <a:ext cx="5" cy="12"/>
            </a:xfrm>
            <a:custGeom>
              <a:avLst/>
              <a:gdLst>
                <a:gd name="T0" fmla="*/ 0 w 5"/>
                <a:gd name="T1" fmla="*/ 0 h 12"/>
                <a:gd name="T2" fmla="*/ 0 w 5"/>
                <a:gd name="T3" fmla="*/ 0 h 12"/>
                <a:gd name="T4" fmla="*/ 4 w 5"/>
                <a:gd name="T5" fmla="*/ 3 h 12"/>
                <a:gd name="T6" fmla="*/ 4 w 5"/>
                <a:gd name="T7" fmla="*/ 9 h 12"/>
                <a:gd name="T8" fmla="*/ 4 w 5"/>
                <a:gd name="T9" fmla="*/ 11 h 12"/>
                <a:gd name="T10" fmla="*/ 0 60000 65536"/>
                <a:gd name="T11" fmla="*/ 0 60000 65536"/>
                <a:gd name="T12" fmla="*/ 0 60000 65536"/>
                <a:gd name="T13" fmla="*/ 0 60000 65536"/>
                <a:gd name="T14" fmla="*/ 0 60000 65536"/>
                <a:gd name="T15" fmla="*/ 0 w 5"/>
                <a:gd name="T16" fmla="*/ 0 h 12"/>
                <a:gd name="T17" fmla="*/ 5 w 5"/>
                <a:gd name="T18" fmla="*/ 12 h 12"/>
              </a:gdLst>
              <a:ahLst/>
              <a:cxnLst>
                <a:cxn ang="T10">
                  <a:pos x="T0" y="T1"/>
                </a:cxn>
                <a:cxn ang="T11">
                  <a:pos x="T2" y="T3"/>
                </a:cxn>
                <a:cxn ang="T12">
                  <a:pos x="T4" y="T5"/>
                </a:cxn>
                <a:cxn ang="T13">
                  <a:pos x="T6" y="T7"/>
                </a:cxn>
                <a:cxn ang="T14">
                  <a:pos x="T8" y="T9"/>
                </a:cxn>
              </a:cxnLst>
              <a:rect l="T15" t="T16" r="T17" b="T18"/>
              <a:pathLst>
                <a:path w="5" h="12">
                  <a:moveTo>
                    <a:pt x="0" y="0"/>
                  </a:moveTo>
                  <a:lnTo>
                    <a:pt x="0" y="0"/>
                  </a:lnTo>
                  <a:lnTo>
                    <a:pt x="4" y="3"/>
                  </a:lnTo>
                  <a:lnTo>
                    <a:pt x="4" y="9"/>
                  </a:lnTo>
                  <a:lnTo>
                    <a:pt x="4" y="11"/>
                  </a:lnTo>
                </a:path>
              </a:pathLst>
            </a:custGeom>
            <a:noFill/>
            <a:ln w="12700" cap="rnd">
              <a:solidFill>
                <a:srgbClr val="C0D9D9"/>
              </a:solidFill>
              <a:round/>
              <a:headEnd/>
              <a:tailEnd/>
            </a:ln>
          </p:spPr>
          <p:txBody>
            <a:bodyPr>
              <a:prstTxWarp prst="textNoShape">
                <a:avLst/>
              </a:prstTxWarp>
            </a:bodyPr>
            <a:lstStyle/>
            <a:p>
              <a:endParaRPr lang="en-US">
                <a:solidFill>
                  <a:schemeClr val="tx2"/>
                </a:solidFill>
              </a:endParaRPr>
            </a:p>
          </p:txBody>
        </p:sp>
        <p:sp>
          <p:nvSpPr>
            <p:cNvPr id="24701" name="Freeform 76"/>
            <p:cNvSpPr>
              <a:spLocks/>
            </p:cNvSpPr>
            <p:nvPr/>
          </p:nvSpPr>
          <p:spPr bwMode="auto">
            <a:xfrm>
              <a:off x="3459" y="2996"/>
              <a:ext cx="1" cy="12"/>
            </a:xfrm>
            <a:custGeom>
              <a:avLst/>
              <a:gdLst>
                <a:gd name="T0" fmla="*/ 0 w 1"/>
                <a:gd name="T1" fmla="*/ 0 h 12"/>
                <a:gd name="T2" fmla="*/ 0 w 1"/>
                <a:gd name="T3" fmla="*/ 3 h 12"/>
                <a:gd name="T4" fmla="*/ 0 w 1"/>
                <a:gd name="T5" fmla="*/ 6 h 12"/>
                <a:gd name="T6" fmla="*/ 0 w 1"/>
                <a:gd name="T7" fmla="*/ 9 h 12"/>
                <a:gd name="T8" fmla="*/ 0 w 1"/>
                <a:gd name="T9" fmla="*/ 11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0"/>
                  </a:moveTo>
                  <a:lnTo>
                    <a:pt x="0" y="3"/>
                  </a:lnTo>
                  <a:lnTo>
                    <a:pt x="0" y="6"/>
                  </a:lnTo>
                  <a:lnTo>
                    <a:pt x="0" y="9"/>
                  </a:lnTo>
                  <a:lnTo>
                    <a:pt x="0" y="11"/>
                  </a:lnTo>
                </a:path>
              </a:pathLst>
            </a:custGeom>
            <a:noFill/>
            <a:ln w="12700" cap="rnd">
              <a:solidFill>
                <a:srgbClr val="C0D9D9"/>
              </a:solidFill>
              <a:round/>
              <a:headEnd/>
              <a:tailEnd/>
            </a:ln>
          </p:spPr>
          <p:txBody>
            <a:bodyPr>
              <a:prstTxWarp prst="textNoShape">
                <a:avLst/>
              </a:prstTxWarp>
            </a:bodyPr>
            <a:lstStyle/>
            <a:p>
              <a:endParaRPr lang="en-US">
                <a:solidFill>
                  <a:schemeClr val="tx2"/>
                </a:solidFill>
              </a:endParaRPr>
            </a:p>
          </p:txBody>
        </p:sp>
        <p:sp>
          <p:nvSpPr>
            <p:cNvPr id="24702" name="Freeform 77"/>
            <p:cNvSpPr>
              <a:spLocks/>
            </p:cNvSpPr>
            <p:nvPr/>
          </p:nvSpPr>
          <p:spPr bwMode="auto">
            <a:xfrm>
              <a:off x="3455" y="3047"/>
              <a:ext cx="5" cy="12"/>
            </a:xfrm>
            <a:custGeom>
              <a:avLst/>
              <a:gdLst>
                <a:gd name="T0" fmla="*/ 2 w 5"/>
                <a:gd name="T1" fmla="*/ 0 h 12"/>
                <a:gd name="T2" fmla="*/ 2 w 5"/>
                <a:gd name="T3" fmla="*/ 0 h 12"/>
                <a:gd name="T4" fmla="*/ 1 w 5"/>
                <a:gd name="T5" fmla="*/ 0 h 12"/>
                <a:gd name="T6" fmla="*/ 1 w 5"/>
                <a:gd name="T7" fmla="*/ 1 h 12"/>
                <a:gd name="T8" fmla="*/ 0 w 5"/>
                <a:gd name="T9" fmla="*/ 1 h 12"/>
                <a:gd name="T10" fmla="*/ 0 w 5"/>
                <a:gd name="T11" fmla="*/ 3 h 12"/>
                <a:gd name="T12" fmla="*/ 0 w 5"/>
                <a:gd name="T13" fmla="*/ 5 h 12"/>
                <a:gd name="T14" fmla="*/ 0 w 5"/>
                <a:gd name="T15" fmla="*/ 8 h 12"/>
                <a:gd name="T16" fmla="*/ 0 w 5"/>
                <a:gd name="T17" fmla="*/ 9 h 12"/>
                <a:gd name="T18" fmla="*/ 0 w 5"/>
                <a:gd name="T19" fmla="*/ 11 h 12"/>
                <a:gd name="T20" fmla="*/ 1 w 5"/>
                <a:gd name="T21" fmla="*/ 11 h 12"/>
                <a:gd name="T22" fmla="*/ 2 w 5"/>
                <a:gd name="T23" fmla="*/ 11 h 12"/>
                <a:gd name="T24" fmla="*/ 3 w 5"/>
                <a:gd name="T25" fmla="*/ 11 h 12"/>
                <a:gd name="T26" fmla="*/ 3 w 5"/>
                <a:gd name="T27" fmla="*/ 9 h 12"/>
                <a:gd name="T28" fmla="*/ 3 w 5"/>
                <a:gd name="T29" fmla="*/ 8 h 12"/>
                <a:gd name="T30" fmla="*/ 4 w 5"/>
                <a:gd name="T31" fmla="*/ 8 h 12"/>
                <a:gd name="T32" fmla="*/ 4 w 5"/>
                <a:gd name="T33" fmla="*/ 5 h 12"/>
                <a:gd name="T34" fmla="*/ 4 w 5"/>
                <a:gd name="T35" fmla="*/ 3 h 12"/>
                <a:gd name="T36" fmla="*/ 4 w 5"/>
                <a:gd name="T37" fmla="*/ 1 h 12"/>
                <a:gd name="T38" fmla="*/ 4 w 5"/>
                <a:gd name="T39" fmla="*/ 0 h 12"/>
                <a:gd name="T40" fmla="*/ 3 w 5"/>
                <a:gd name="T41" fmla="*/ 0 h 12"/>
                <a:gd name="T42" fmla="*/ 2 w 5"/>
                <a:gd name="T43" fmla="*/ 0 h 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
                <a:gd name="T67" fmla="*/ 0 h 12"/>
                <a:gd name="T68" fmla="*/ 5 w 5"/>
                <a:gd name="T69" fmla="*/ 12 h 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 h="12">
                  <a:moveTo>
                    <a:pt x="2" y="0"/>
                  </a:moveTo>
                  <a:lnTo>
                    <a:pt x="2" y="0"/>
                  </a:lnTo>
                  <a:lnTo>
                    <a:pt x="1" y="0"/>
                  </a:lnTo>
                  <a:lnTo>
                    <a:pt x="1" y="1"/>
                  </a:lnTo>
                  <a:lnTo>
                    <a:pt x="0" y="1"/>
                  </a:lnTo>
                  <a:lnTo>
                    <a:pt x="0" y="3"/>
                  </a:lnTo>
                  <a:lnTo>
                    <a:pt x="0" y="5"/>
                  </a:lnTo>
                  <a:lnTo>
                    <a:pt x="0" y="8"/>
                  </a:lnTo>
                  <a:lnTo>
                    <a:pt x="0" y="9"/>
                  </a:lnTo>
                  <a:lnTo>
                    <a:pt x="0" y="11"/>
                  </a:lnTo>
                  <a:lnTo>
                    <a:pt x="1" y="11"/>
                  </a:lnTo>
                  <a:lnTo>
                    <a:pt x="2" y="11"/>
                  </a:lnTo>
                  <a:lnTo>
                    <a:pt x="3" y="11"/>
                  </a:lnTo>
                  <a:lnTo>
                    <a:pt x="3" y="9"/>
                  </a:lnTo>
                  <a:lnTo>
                    <a:pt x="3" y="8"/>
                  </a:lnTo>
                  <a:lnTo>
                    <a:pt x="4" y="8"/>
                  </a:lnTo>
                  <a:lnTo>
                    <a:pt x="4" y="5"/>
                  </a:lnTo>
                  <a:lnTo>
                    <a:pt x="4" y="3"/>
                  </a:lnTo>
                  <a:lnTo>
                    <a:pt x="4" y="1"/>
                  </a:lnTo>
                  <a:lnTo>
                    <a:pt x="4" y="0"/>
                  </a:lnTo>
                  <a:lnTo>
                    <a:pt x="3" y="0"/>
                  </a:lnTo>
                  <a:lnTo>
                    <a:pt x="2" y="0"/>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703" name="Freeform 78"/>
            <p:cNvSpPr>
              <a:spLocks/>
            </p:cNvSpPr>
            <p:nvPr/>
          </p:nvSpPr>
          <p:spPr bwMode="auto">
            <a:xfrm>
              <a:off x="3455" y="3047"/>
              <a:ext cx="13" cy="20"/>
            </a:xfrm>
            <a:custGeom>
              <a:avLst/>
              <a:gdLst>
                <a:gd name="T0" fmla="*/ 7 w 13"/>
                <a:gd name="T1" fmla="*/ 0 h 20"/>
                <a:gd name="T2" fmla="*/ 3 w 13"/>
                <a:gd name="T3" fmla="*/ 0 h 20"/>
                <a:gd name="T4" fmla="*/ 3 w 13"/>
                <a:gd name="T5" fmla="*/ 2 h 20"/>
                <a:gd name="T6" fmla="*/ 0 w 13"/>
                <a:gd name="T7" fmla="*/ 2 h 20"/>
                <a:gd name="T8" fmla="*/ 0 w 13"/>
                <a:gd name="T9" fmla="*/ 5 h 20"/>
                <a:gd name="T10" fmla="*/ 0 w 13"/>
                <a:gd name="T11" fmla="*/ 8 h 20"/>
                <a:gd name="T12" fmla="*/ 0 w 13"/>
                <a:gd name="T13" fmla="*/ 11 h 20"/>
                <a:gd name="T14" fmla="*/ 0 w 13"/>
                <a:gd name="T15" fmla="*/ 16 h 20"/>
                <a:gd name="T16" fmla="*/ 0 w 13"/>
                <a:gd name="T17" fmla="*/ 19 h 20"/>
                <a:gd name="T18" fmla="*/ 3 w 13"/>
                <a:gd name="T19" fmla="*/ 19 h 20"/>
                <a:gd name="T20" fmla="*/ 7 w 13"/>
                <a:gd name="T21" fmla="*/ 19 h 20"/>
                <a:gd name="T22" fmla="*/ 7 w 13"/>
                <a:gd name="T23" fmla="*/ 16 h 20"/>
                <a:gd name="T24" fmla="*/ 9 w 13"/>
                <a:gd name="T25" fmla="*/ 16 h 20"/>
                <a:gd name="T26" fmla="*/ 9 w 13"/>
                <a:gd name="T27" fmla="*/ 14 h 20"/>
                <a:gd name="T28" fmla="*/ 12 w 13"/>
                <a:gd name="T29" fmla="*/ 11 h 20"/>
                <a:gd name="T30" fmla="*/ 12 w 13"/>
                <a:gd name="T31" fmla="*/ 8 h 20"/>
                <a:gd name="T32" fmla="*/ 12 w 13"/>
                <a:gd name="T33" fmla="*/ 5 h 20"/>
                <a:gd name="T34" fmla="*/ 12 w 13"/>
                <a:gd name="T35" fmla="*/ 2 h 20"/>
                <a:gd name="T36" fmla="*/ 12 w 13"/>
                <a:gd name="T37" fmla="*/ 0 h 20"/>
                <a:gd name="T38" fmla="*/ 9 w 13"/>
                <a:gd name="T39" fmla="*/ 0 h 20"/>
                <a:gd name="T40" fmla="*/ 7 w 13"/>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
                <a:gd name="T64" fmla="*/ 0 h 20"/>
                <a:gd name="T65" fmla="*/ 13 w 13"/>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 h="20">
                  <a:moveTo>
                    <a:pt x="7" y="0"/>
                  </a:moveTo>
                  <a:lnTo>
                    <a:pt x="3" y="0"/>
                  </a:lnTo>
                  <a:lnTo>
                    <a:pt x="3" y="2"/>
                  </a:lnTo>
                  <a:lnTo>
                    <a:pt x="0" y="2"/>
                  </a:lnTo>
                  <a:lnTo>
                    <a:pt x="0" y="5"/>
                  </a:lnTo>
                  <a:lnTo>
                    <a:pt x="0" y="8"/>
                  </a:lnTo>
                  <a:lnTo>
                    <a:pt x="0" y="11"/>
                  </a:lnTo>
                  <a:lnTo>
                    <a:pt x="0" y="16"/>
                  </a:lnTo>
                  <a:lnTo>
                    <a:pt x="0" y="19"/>
                  </a:lnTo>
                  <a:lnTo>
                    <a:pt x="3" y="19"/>
                  </a:lnTo>
                  <a:lnTo>
                    <a:pt x="7" y="19"/>
                  </a:lnTo>
                  <a:lnTo>
                    <a:pt x="7" y="16"/>
                  </a:lnTo>
                  <a:lnTo>
                    <a:pt x="9" y="16"/>
                  </a:lnTo>
                  <a:lnTo>
                    <a:pt x="9" y="14"/>
                  </a:lnTo>
                  <a:lnTo>
                    <a:pt x="12" y="11"/>
                  </a:lnTo>
                  <a:lnTo>
                    <a:pt x="12" y="8"/>
                  </a:lnTo>
                  <a:lnTo>
                    <a:pt x="12" y="5"/>
                  </a:lnTo>
                  <a:lnTo>
                    <a:pt x="12" y="2"/>
                  </a:lnTo>
                  <a:lnTo>
                    <a:pt x="12" y="0"/>
                  </a:lnTo>
                  <a:lnTo>
                    <a:pt x="9" y="0"/>
                  </a:lnTo>
                  <a:lnTo>
                    <a:pt x="7"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04" name="Freeform 79"/>
            <p:cNvSpPr>
              <a:spLocks/>
            </p:cNvSpPr>
            <p:nvPr/>
          </p:nvSpPr>
          <p:spPr bwMode="auto">
            <a:xfrm>
              <a:off x="3455" y="3044"/>
              <a:ext cx="5" cy="4"/>
            </a:xfrm>
            <a:custGeom>
              <a:avLst/>
              <a:gdLst>
                <a:gd name="T0" fmla="*/ 0 w 5"/>
                <a:gd name="T1" fmla="*/ 0 h 4"/>
                <a:gd name="T2" fmla="*/ 0 w 5"/>
                <a:gd name="T3" fmla="*/ 0 h 4"/>
                <a:gd name="T4" fmla="*/ 1 w 5"/>
                <a:gd name="T5" fmla="*/ 2 h 4"/>
                <a:gd name="T6" fmla="*/ 2 w 5"/>
                <a:gd name="T7" fmla="*/ 3 h 4"/>
                <a:gd name="T8" fmla="*/ 3 w 5"/>
                <a:gd name="T9" fmla="*/ 3 h 4"/>
                <a:gd name="T10" fmla="*/ 4 w 5"/>
                <a:gd name="T11" fmla="*/ 3 h 4"/>
                <a:gd name="T12" fmla="*/ 4 w 5"/>
                <a:gd name="T13" fmla="*/ 2 h 4"/>
                <a:gd name="T14" fmla="*/ 4 w 5"/>
                <a:gd name="T15" fmla="*/ 0 h 4"/>
                <a:gd name="T16" fmla="*/ 4 w 5"/>
                <a:gd name="T17" fmla="*/ 2 h 4"/>
                <a:gd name="T18" fmla="*/ 3 w 5"/>
                <a:gd name="T19" fmla="*/ 2 h 4"/>
                <a:gd name="T20" fmla="*/ 2 w 5"/>
                <a:gd name="T21" fmla="*/ 2 h 4"/>
                <a:gd name="T22" fmla="*/ 1 w 5"/>
                <a:gd name="T23" fmla="*/ 2 h 4"/>
                <a:gd name="T24" fmla="*/ 1 w 5"/>
                <a:gd name="T25" fmla="*/ 0 h 4"/>
                <a:gd name="T26" fmla="*/ 0 w 5"/>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
                <a:gd name="T43" fmla="*/ 0 h 4"/>
                <a:gd name="T44" fmla="*/ 5 w 5"/>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 h="4">
                  <a:moveTo>
                    <a:pt x="0" y="0"/>
                  </a:moveTo>
                  <a:lnTo>
                    <a:pt x="0" y="0"/>
                  </a:lnTo>
                  <a:lnTo>
                    <a:pt x="1" y="2"/>
                  </a:lnTo>
                  <a:lnTo>
                    <a:pt x="2" y="3"/>
                  </a:lnTo>
                  <a:lnTo>
                    <a:pt x="3" y="3"/>
                  </a:lnTo>
                  <a:lnTo>
                    <a:pt x="4" y="3"/>
                  </a:lnTo>
                  <a:lnTo>
                    <a:pt x="4" y="2"/>
                  </a:lnTo>
                  <a:lnTo>
                    <a:pt x="4" y="0"/>
                  </a:lnTo>
                  <a:lnTo>
                    <a:pt x="4" y="2"/>
                  </a:lnTo>
                  <a:lnTo>
                    <a:pt x="3" y="2"/>
                  </a:lnTo>
                  <a:lnTo>
                    <a:pt x="2" y="2"/>
                  </a:lnTo>
                  <a:lnTo>
                    <a:pt x="1" y="2"/>
                  </a:lnTo>
                  <a:lnTo>
                    <a:pt x="1" y="0"/>
                  </a:lnTo>
                  <a:lnTo>
                    <a:pt x="0" y="0"/>
                  </a:lnTo>
                </a:path>
              </a:pathLst>
            </a:custGeom>
            <a:solidFill>
              <a:srgbClr val="B3B3B3"/>
            </a:solidFill>
            <a:ln w="127000" cap="rnd">
              <a:noFill/>
              <a:round/>
              <a:headEnd/>
              <a:tailEnd/>
            </a:ln>
          </p:spPr>
          <p:txBody>
            <a:bodyPr>
              <a:prstTxWarp prst="textNoShape">
                <a:avLst/>
              </a:prstTxWarp>
            </a:bodyPr>
            <a:lstStyle/>
            <a:p>
              <a:endParaRPr lang="en-US">
                <a:solidFill>
                  <a:schemeClr val="tx2"/>
                </a:solidFill>
              </a:endParaRPr>
            </a:p>
          </p:txBody>
        </p:sp>
        <p:sp>
          <p:nvSpPr>
            <p:cNvPr id="24705" name="Freeform 80"/>
            <p:cNvSpPr>
              <a:spLocks/>
            </p:cNvSpPr>
            <p:nvPr/>
          </p:nvSpPr>
          <p:spPr bwMode="auto">
            <a:xfrm>
              <a:off x="3455" y="3049"/>
              <a:ext cx="5" cy="13"/>
            </a:xfrm>
            <a:custGeom>
              <a:avLst/>
              <a:gdLst>
                <a:gd name="T0" fmla="*/ 4 w 5"/>
                <a:gd name="T1" fmla="*/ 0 h 13"/>
                <a:gd name="T2" fmla="*/ 4 w 5"/>
                <a:gd name="T3" fmla="*/ 3 h 13"/>
                <a:gd name="T4" fmla="*/ 4 w 5"/>
                <a:gd name="T5" fmla="*/ 6 h 13"/>
                <a:gd name="T6" fmla="*/ 4 w 5"/>
                <a:gd name="T7" fmla="*/ 9 h 13"/>
                <a:gd name="T8" fmla="*/ 0 w 5"/>
                <a:gd name="T9" fmla="*/ 12 h 13"/>
                <a:gd name="T10" fmla="*/ 0 60000 65536"/>
                <a:gd name="T11" fmla="*/ 0 60000 65536"/>
                <a:gd name="T12" fmla="*/ 0 60000 65536"/>
                <a:gd name="T13" fmla="*/ 0 60000 65536"/>
                <a:gd name="T14" fmla="*/ 0 60000 65536"/>
                <a:gd name="T15" fmla="*/ 0 w 5"/>
                <a:gd name="T16" fmla="*/ 0 h 13"/>
                <a:gd name="T17" fmla="*/ 5 w 5"/>
                <a:gd name="T18" fmla="*/ 13 h 13"/>
              </a:gdLst>
              <a:ahLst/>
              <a:cxnLst>
                <a:cxn ang="T10">
                  <a:pos x="T0" y="T1"/>
                </a:cxn>
                <a:cxn ang="T11">
                  <a:pos x="T2" y="T3"/>
                </a:cxn>
                <a:cxn ang="T12">
                  <a:pos x="T4" y="T5"/>
                </a:cxn>
                <a:cxn ang="T13">
                  <a:pos x="T6" y="T7"/>
                </a:cxn>
                <a:cxn ang="T14">
                  <a:pos x="T8" y="T9"/>
                </a:cxn>
              </a:cxnLst>
              <a:rect l="T15" t="T16" r="T17" b="T18"/>
              <a:pathLst>
                <a:path w="5" h="13">
                  <a:moveTo>
                    <a:pt x="4" y="0"/>
                  </a:moveTo>
                  <a:lnTo>
                    <a:pt x="4" y="3"/>
                  </a:lnTo>
                  <a:lnTo>
                    <a:pt x="4" y="6"/>
                  </a:lnTo>
                  <a:lnTo>
                    <a:pt x="4" y="9"/>
                  </a:lnTo>
                  <a:lnTo>
                    <a:pt x="0" y="12"/>
                  </a:lnTo>
                </a:path>
              </a:pathLst>
            </a:custGeom>
            <a:noFill/>
            <a:ln w="12700" cap="rnd">
              <a:solidFill>
                <a:srgbClr val="B3B3B3"/>
              </a:solidFill>
              <a:round/>
              <a:headEnd/>
              <a:tailEnd/>
            </a:ln>
          </p:spPr>
          <p:txBody>
            <a:bodyPr>
              <a:prstTxWarp prst="textNoShape">
                <a:avLst/>
              </a:prstTxWarp>
            </a:bodyPr>
            <a:lstStyle/>
            <a:p>
              <a:endParaRPr lang="en-US">
                <a:solidFill>
                  <a:schemeClr val="tx2"/>
                </a:solidFill>
              </a:endParaRPr>
            </a:p>
          </p:txBody>
        </p:sp>
        <p:sp>
          <p:nvSpPr>
            <p:cNvPr id="24706" name="Freeform 81"/>
            <p:cNvSpPr>
              <a:spLocks/>
            </p:cNvSpPr>
            <p:nvPr/>
          </p:nvSpPr>
          <p:spPr bwMode="auto">
            <a:xfrm>
              <a:off x="3459" y="3049"/>
              <a:ext cx="1" cy="13"/>
            </a:xfrm>
            <a:custGeom>
              <a:avLst/>
              <a:gdLst>
                <a:gd name="T0" fmla="*/ 0 w 1"/>
                <a:gd name="T1" fmla="*/ 0 h 13"/>
                <a:gd name="T2" fmla="*/ 0 w 1"/>
                <a:gd name="T3" fmla="*/ 0 h 13"/>
                <a:gd name="T4" fmla="*/ 0 w 1"/>
                <a:gd name="T5" fmla="*/ 3 h 13"/>
                <a:gd name="T6" fmla="*/ 0 w 1"/>
                <a:gd name="T7" fmla="*/ 9 h 13"/>
                <a:gd name="T8" fmla="*/ 0 w 1"/>
                <a:gd name="T9" fmla="*/ 12 h 13"/>
                <a:gd name="T10" fmla="*/ 0 60000 65536"/>
                <a:gd name="T11" fmla="*/ 0 60000 65536"/>
                <a:gd name="T12" fmla="*/ 0 60000 65536"/>
                <a:gd name="T13" fmla="*/ 0 60000 65536"/>
                <a:gd name="T14" fmla="*/ 0 60000 65536"/>
                <a:gd name="T15" fmla="*/ 0 w 1"/>
                <a:gd name="T16" fmla="*/ 0 h 13"/>
                <a:gd name="T17" fmla="*/ 1 w 1"/>
                <a:gd name="T18" fmla="*/ 13 h 13"/>
              </a:gdLst>
              <a:ahLst/>
              <a:cxnLst>
                <a:cxn ang="T10">
                  <a:pos x="T0" y="T1"/>
                </a:cxn>
                <a:cxn ang="T11">
                  <a:pos x="T2" y="T3"/>
                </a:cxn>
                <a:cxn ang="T12">
                  <a:pos x="T4" y="T5"/>
                </a:cxn>
                <a:cxn ang="T13">
                  <a:pos x="T6" y="T7"/>
                </a:cxn>
                <a:cxn ang="T14">
                  <a:pos x="T8" y="T9"/>
                </a:cxn>
              </a:cxnLst>
              <a:rect l="T15" t="T16" r="T17" b="T18"/>
              <a:pathLst>
                <a:path w="1" h="13">
                  <a:moveTo>
                    <a:pt x="0" y="0"/>
                  </a:moveTo>
                  <a:lnTo>
                    <a:pt x="0" y="0"/>
                  </a:lnTo>
                  <a:lnTo>
                    <a:pt x="0" y="3"/>
                  </a:lnTo>
                  <a:lnTo>
                    <a:pt x="0" y="9"/>
                  </a:lnTo>
                  <a:lnTo>
                    <a:pt x="0" y="12"/>
                  </a:lnTo>
                </a:path>
              </a:pathLst>
            </a:custGeom>
            <a:noFill/>
            <a:ln w="12700" cap="rnd">
              <a:solidFill>
                <a:srgbClr val="B3B3B3"/>
              </a:solidFill>
              <a:round/>
              <a:headEnd/>
              <a:tailEnd/>
            </a:ln>
          </p:spPr>
          <p:txBody>
            <a:bodyPr>
              <a:prstTxWarp prst="textNoShape">
                <a:avLst/>
              </a:prstTxWarp>
            </a:bodyPr>
            <a:lstStyle/>
            <a:p>
              <a:endParaRPr lang="en-US">
                <a:solidFill>
                  <a:schemeClr val="tx2"/>
                </a:solidFill>
              </a:endParaRPr>
            </a:p>
          </p:txBody>
        </p:sp>
        <p:sp>
          <p:nvSpPr>
            <p:cNvPr id="24707" name="Freeform 82"/>
            <p:cNvSpPr>
              <a:spLocks/>
            </p:cNvSpPr>
            <p:nvPr/>
          </p:nvSpPr>
          <p:spPr bwMode="auto">
            <a:xfrm>
              <a:off x="3461" y="3049"/>
              <a:ext cx="1" cy="13"/>
            </a:xfrm>
            <a:custGeom>
              <a:avLst/>
              <a:gdLst>
                <a:gd name="T0" fmla="*/ 0 w 1"/>
                <a:gd name="T1" fmla="*/ 0 h 13"/>
                <a:gd name="T2" fmla="*/ 0 w 1"/>
                <a:gd name="T3" fmla="*/ 0 h 13"/>
                <a:gd name="T4" fmla="*/ 0 w 1"/>
                <a:gd name="T5" fmla="*/ 3 h 13"/>
                <a:gd name="T6" fmla="*/ 0 w 1"/>
                <a:gd name="T7" fmla="*/ 9 h 13"/>
                <a:gd name="T8" fmla="*/ 0 w 1"/>
                <a:gd name="T9" fmla="*/ 12 h 13"/>
                <a:gd name="T10" fmla="*/ 0 60000 65536"/>
                <a:gd name="T11" fmla="*/ 0 60000 65536"/>
                <a:gd name="T12" fmla="*/ 0 60000 65536"/>
                <a:gd name="T13" fmla="*/ 0 60000 65536"/>
                <a:gd name="T14" fmla="*/ 0 60000 65536"/>
                <a:gd name="T15" fmla="*/ 0 w 1"/>
                <a:gd name="T16" fmla="*/ 0 h 13"/>
                <a:gd name="T17" fmla="*/ 1 w 1"/>
                <a:gd name="T18" fmla="*/ 13 h 13"/>
              </a:gdLst>
              <a:ahLst/>
              <a:cxnLst>
                <a:cxn ang="T10">
                  <a:pos x="T0" y="T1"/>
                </a:cxn>
                <a:cxn ang="T11">
                  <a:pos x="T2" y="T3"/>
                </a:cxn>
                <a:cxn ang="T12">
                  <a:pos x="T4" y="T5"/>
                </a:cxn>
                <a:cxn ang="T13">
                  <a:pos x="T6" y="T7"/>
                </a:cxn>
                <a:cxn ang="T14">
                  <a:pos x="T8" y="T9"/>
                </a:cxn>
              </a:cxnLst>
              <a:rect l="T15" t="T16" r="T17" b="T18"/>
              <a:pathLst>
                <a:path w="1" h="13">
                  <a:moveTo>
                    <a:pt x="0" y="0"/>
                  </a:moveTo>
                  <a:lnTo>
                    <a:pt x="0" y="0"/>
                  </a:lnTo>
                  <a:lnTo>
                    <a:pt x="0" y="3"/>
                  </a:lnTo>
                  <a:lnTo>
                    <a:pt x="0" y="9"/>
                  </a:lnTo>
                  <a:lnTo>
                    <a:pt x="0" y="12"/>
                  </a:lnTo>
                </a:path>
              </a:pathLst>
            </a:custGeom>
            <a:noFill/>
            <a:ln w="12700" cap="rnd">
              <a:solidFill>
                <a:srgbClr val="B3B3B3"/>
              </a:solidFill>
              <a:round/>
              <a:headEnd/>
              <a:tailEnd/>
            </a:ln>
          </p:spPr>
          <p:txBody>
            <a:bodyPr>
              <a:prstTxWarp prst="textNoShape">
                <a:avLst/>
              </a:prstTxWarp>
            </a:bodyPr>
            <a:lstStyle/>
            <a:p>
              <a:endParaRPr lang="en-US">
                <a:solidFill>
                  <a:schemeClr val="tx2"/>
                </a:solidFill>
              </a:endParaRPr>
            </a:p>
          </p:txBody>
        </p:sp>
        <p:sp>
          <p:nvSpPr>
            <p:cNvPr id="24708" name="Freeform 83"/>
            <p:cNvSpPr>
              <a:spLocks/>
            </p:cNvSpPr>
            <p:nvPr/>
          </p:nvSpPr>
          <p:spPr bwMode="auto">
            <a:xfrm>
              <a:off x="3463" y="3049"/>
              <a:ext cx="1" cy="13"/>
            </a:xfrm>
            <a:custGeom>
              <a:avLst/>
              <a:gdLst>
                <a:gd name="T0" fmla="*/ 0 w 1"/>
                <a:gd name="T1" fmla="*/ 0 h 13"/>
                <a:gd name="T2" fmla="*/ 0 w 1"/>
                <a:gd name="T3" fmla="*/ 0 h 13"/>
                <a:gd name="T4" fmla="*/ 0 w 1"/>
                <a:gd name="T5" fmla="*/ 3 h 13"/>
                <a:gd name="T6" fmla="*/ 0 w 1"/>
                <a:gd name="T7" fmla="*/ 6 h 13"/>
                <a:gd name="T8" fmla="*/ 0 w 1"/>
                <a:gd name="T9" fmla="*/ 12 h 13"/>
                <a:gd name="T10" fmla="*/ 0 60000 65536"/>
                <a:gd name="T11" fmla="*/ 0 60000 65536"/>
                <a:gd name="T12" fmla="*/ 0 60000 65536"/>
                <a:gd name="T13" fmla="*/ 0 60000 65536"/>
                <a:gd name="T14" fmla="*/ 0 60000 65536"/>
                <a:gd name="T15" fmla="*/ 0 w 1"/>
                <a:gd name="T16" fmla="*/ 0 h 13"/>
                <a:gd name="T17" fmla="*/ 1 w 1"/>
                <a:gd name="T18" fmla="*/ 13 h 13"/>
              </a:gdLst>
              <a:ahLst/>
              <a:cxnLst>
                <a:cxn ang="T10">
                  <a:pos x="T0" y="T1"/>
                </a:cxn>
                <a:cxn ang="T11">
                  <a:pos x="T2" y="T3"/>
                </a:cxn>
                <a:cxn ang="T12">
                  <a:pos x="T4" y="T5"/>
                </a:cxn>
                <a:cxn ang="T13">
                  <a:pos x="T6" y="T7"/>
                </a:cxn>
                <a:cxn ang="T14">
                  <a:pos x="T8" y="T9"/>
                </a:cxn>
              </a:cxnLst>
              <a:rect l="T15" t="T16" r="T17" b="T18"/>
              <a:pathLst>
                <a:path w="1" h="13">
                  <a:moveTo>
                    <a:pt x="0" y="0"/>
                  </a:moveTo>
                  <a:lnTo>
                    <a:pt x="0" y="0"/>
                  </a:lnTo>
                  <a:lnTo>
                    <a:pt x="0" y="3"/>
                  </a:lnTo>
                  <a:lnTo>
                    <a:pt x="0" y="6"/>
                  </a:lnTo>
                  <a:lnTo>
                    <a:pt x="0" y="12"/>
                  </a:lnTo>
                </a:path>
              </a:pathLst>
            </a:custGeom>
            <a:noFill/>
            <a:ln w="12700" cap="rnd">
              <a:solidFill>
                <a:srgbClr val="B3B3B3"/>
              </a:solidFill>
              <a:round/>
              <a:headEnd/>
              <a:tailEnd/>
            </a:ln>
          </p:spPr>
          <p:txBody>
            <a:bodyPr>
              <a:prstTxWarp prst="textNoShape">
                <a:avLst/>
              </a:prstTxWarp>
            </a:bodyPr>
            <a:lstStyle/>
            <a:p>
              <a:endParaRPr lang="en-US">
                <a:solidFill>
                  <a:schemeClr val="tx2"/>
                </a:solidFill>
              </a:endParaRPr>
            </a:p>
          </p:txBody>
        </p:sp>
        <p:sp>
          <p:nvSpPr>
            <p:cNvPr id="24709" name="Freeform 84"/>
            <p:cNvSpPr>
              <a:spLocks/>
            </p:cNvSpPr>
            <p:nvPr/>
          </p:nvSpPr>
          <p:spPr bwMode="auto">
            <a:xfrm>
              <a:off x="3483" y="3094"/>
              <a:ext cx="29" cy="38"/>
            </a:xfrm>
            <a:custGeom>
              <a:avLst/>
              <a:gdLst>
                <a:gd name="T0" fmla="*/ 0 w 29"/>
                <a:gd name="T1" fmla="*/ 16 h 38"/>
                <a:gd name="T2" fmla="*/ 0 w 29"/>
                <a:gd name="T3" fmla="*/ 14 h 38"/>
                <a:gd name="T4" fmla="*/ 0 w 29"/>
                <a:gd name="T5" fmla="*/ 12 h 38"/>
                <a:gd name="T6" fmla="*/ 2 w 29"/>
                <a:gd name="T7" fmla="*/ 9 h 38"/>
                <a:gd name="T8" fmla="*/ 2 w 29"/>
                <a:gd name="T9" fmla="*/ 7 h 38"/>
                <a:gd name="T10" fmla="*/ 5 w 29"/>
                <a:gd name="T11" fmla="*/ 5 h 38"/>
                <a:gd name="T12" fmla="*/ 6 w 29"/>
                <a:gd name="T13" fmla="*/ 5 h 38"/>
                <a:gd name="T14" fmla="*/ 6 w 29"/>
                <a:gd name="T15" fmla="*/ 2 h 38"/>
                <a:gd name="T16" fmla="*/ 9 w 29"/>
                <a:gd name="T17" fmla="*/ 0 h 38"/>
                <a:gd name="T18" fmla="*/ 11 w 29"/>
                <a:gd name="T19" fmla="*/ 0 h 38"/>
                <a:gd name="T20" fmla="*/ 13 w 29"/>
                <a:gd name="T21" fmla="*/ 0 h 38"/>
                <a:gd name="T22" fmla="*/ 16 w 29"/>
                <a:gd name="T23" fmla="*/ 0 h 38"/>
                <a:gd name="T24" fmla="*/ 17 w 29"/>
                <a:gd name="T25" fmla="*/ 0 h 38"/>
                <a:gd name="T26" fmla="*/ 17 w 29"/>
                <a:gd name="T27" fmla="*/ 2 h 38"/>
                <a:gd name="T28" fmla="*/ 19 w 29"/>
                <a:gd name="T29" fmla="*/ 2 h 38"/>
                <a:gd name="T30" fmla="*/ 22 w 29"/>
                <a:gd name="T31" fmla="*/ 2 h 38"/>
                <a:gd name="T32" fmla="*/ 24 w 29"/>
                <a:gd name="T33" fmla="*/ 2 h 38"/>
                <a:gd name="T34" fmla="*/ 24 w 29"/>
                <a:gd name="T35" fmla="*/ 5 h 38"/>
                <a:gd name="T36" fmla="*/ 26 w 29"/>
                <a:gd name="T37" fmla="*/ 5 h 38"/>
                <a:gd name="T38" fmla="*/ 26 w 29"/>
                <a:gd name="T39" fmla="*/ 7 h 38"/>
                <a:gd name="T40" fmla="*/ 28 w 29"/>
                <a:gd name="T41" fmla="*/ 9 h 38"/>
                <a:gd name="T42" fmla="*/ 28 w 29"/>
                <a:gd name="T43" fmla="*/ 12 h 38"/>
                <a:gd name="T44" fmla="*/ 28 w 29"/>
                <a:gd name="T45" fmla="*/ 16 h 38"/>
                <a:gd name="T46" fmla="*/ 28 w 29"/>
                <a:gd name="T47" fmla="*/ 19 h 38"/>
                <a:gd name="T48" fmla="*/ 26 w 29"/>
                <a:gd name="T49" fmla="*/ 23 h 38"/>
                <a:gd name="T50" fmla="*/ 26 w 29"/>
                <a:gd name="T51" fmla="*/ 25 h 38"/>
                <a:gd name="T52" fmla="*/ 26 w 29"/>
                <a:gd name="T53" fmla="*/ 28 h 38"/>
                <a:gd name="T54" fmla="*/ 24 w 29"/>
                <a:gd name="T55" fmla="*/ 30 h 38"/>
                <a:gd name="T56" fmla="*/ 24 w 29"/>
                <a:gd name="T57" fmla="*/ 32 h 38"/>
                <a:gd name="T58" fmla="*/ 22 w 29"/>
                <a:gd name="T59" fmla="*/ 32 h 38"/>
                <a:gd name="T60" fmla="*/ 22 w 29"/>
                <a:gd name="T61" fmla="*/ 35 h 38"/>
                <a:gd name="T62" fmla="*/ 19 w 29"/>
                <a:gd name="T63" fmla="*/ 35 h 38"/>
                <a:gd name="T64" fmla="*/ 19 w 29"/>
                <a:gd name="T65" fmla="*/ 37 h 38"/>
                <a:gd name="T66" fmla="*/ 17 w 29"/>
                <a:gd name="T67" fmla="*/ 37 h 38"/>
                <a:gd name="T68" fmla="*/ 16 w 29"/>
                <a:gd name="T69" fmla="*/ 37 h 38"/>
                <a:gd name="T70" fmla="*/ 13 w 29"/>
                <a:gd name="T71" fmla="*/ 37 h 38"/>
                <a:gd name="T72" fmla="*/ 11 w 29"/>
                <a:gd name="T73" fmla="*/ 37 h 38"/>
                <a:gd name="T74" fmla="*/ 9 w 29"/>
                <a:gd name="T75" fmla="*/ 37 h 38"/>
                <a:gd name="T76" fmla="*/ 6 w 29"/>
                <a:gd name="T77" fmla="*/ 35 h 38"/>
                <a:gd name="T78" fmla="*/ 5 w 29"/>
                <a:gd name="T79" fmla="*/ 35 h 38"/>
                <a:gd name="T80" fmla="*/ 5 w 29"/>
                <a:gd name="T81" fmla="*/ 32 h 38"/>
                <a:gd name="T82" fmla="*/ 2 w 29"/>
                <a:gd name="T83" fmla="*/ 32 h 38"/>
                <a:gd name="T84" fmla="*/ 0 w 29"/>
                <a:gd name="T85" fmla="*/ 30 h 38"/>
                <a:gd name="T86" fmla="*/ 0 w 29"/>
                <a:gd name="T87" fmla="*/ 28 h 38"/>
                <a:gd name="T88" fmla="*/ 0 w 29"/>
                <a:gd name="T89" fmla="*/ 25 h 38"/>
                <a:gd name="T90" fmla="*/ 0 w 29"/>
                <a:gd name="T91" fmla="*/ 23 h 38"/>
                <a:gd name="T92" fmla="*/ 0 w 29"/>
                <a:gd name="T93" fmla="*/ 19 h 38"/>
                <a:gd name="T94" fmla="*/ 0 w 29"/>
                <a:gd name="T95" fmla="*/ 16 h 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
                <a:gd name="T145" fmla="*/ 0 h 38"/>
                <a:gd name="T146" fmla="*/ 29 w 29"/>
                <a:gd name="T147" fmla="*/ 38 h 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 h="38">
                  <a:moveTo>
                    <a:pt x="0" y="16"/>
                  </a:moveTo>
                  <a:lnTo>
                    <a:pt x="0" y="14"/>
                  </a:lnTo>
                  <a:lnTo>
                    <a:pt x="0" y="12"/>
                  </a:lnTo>
                  <a:lnTo>
                    <a:pt x="2" y="9"/>
                  </a:lnTo>
                  <a:lnTo>
                    <a:pt x="2" y="7"/>
                  </a:lnTo>
                  <a:lnTo>
                    <a:pt x="5" y="5"/>
                  </a:lnTo>
                  <a:lnTo>
                    <a:pt x="6" y="5"/>
                  </a:lnTo>
                  <a:lnTo>
                    <a:pt x="6" y="2"/>
                  </a:lnTo>
                  <a:lnTo>
                    <a:pt x="9" y="0"/>
                  </a:lnTo>
                  <a:lnTo>
                    <a:pt x="11" y="0"/>
                  </a:lnTo>
                  <a:lnTo>
                    <a:pt x="13" y="0"/>
                  </a:lnTo>
                  <a:lnTo>
                    <a:pt x="16" y="0"/>
                  </a:lnTo>
                  <a:lnTo>
                    <a:pt x="17" y="0"/>
                  </a:lnTo>
                  <a:lnTo>
                    <a:pt x="17" y="2"/>
                  </a:lnTo>
                  <a:lnTo>
                    <a:pt x="19" y="2"/>
                  </a:lnTo>
                  <a:lnTo>
                    <a:pt x="22" y="2"/>
                  </a:lnTo>
                  <a:lnTo>
                    <a:pt x="24" y="2"/>
                  </a:lnTo>
                  <a:lnTo>
                    <a:pt x="24" y="5"/>
                  </a:lnTo>
                  <a:lnTo>
                    <a:pt x="26" y="5"/>
                  </a:lnTo>
                  <a:lnTo>
                    <a:pt x="26" y="7"/>
                  </a:lnTo>
                  <a:lnTo>
                    <a:pt x="28" y="9"/>
                  </a:lnTo>
                  <a:lnTo>
                    <a:pt x="28" y="12"/>
                  </a:lnTo>
                  <a:lnTo>
                    <a:pt x="28" y="16"/>
                  </a:lnTo>
                  <a:lnTo>
                    <a:pt x="28" y="19"/>
                  </a:lnTo>
                  <a:lnTo>
                    <a:pt x="26" y="23"/>
                  </a:lnTo>
                  <a:lnTo>
                    <a:pt x="26" y="25"/>
                  </a:lnTo>
                  <a:lnTo>
                    <a:pt x="26" y="28"/>
                  </a:lnTo>
                  <a:lnTo>
                    <a:pt x="24" y="30"/>
                  </a:lnTo>
                  <a:lnTo>
                    <a:pt x="24" y="32"/>
                  </a:lnTo>
                  <a:lnTo>
                    <a:pt x="22" y="32"/>
                  </a:lnTo>
                  <a:lnTo>
                    <a:pt x="22" y="35"/>
                  </a:lnTo>
                  <a:lnTo>
                    <a:pt x="19" y="35"/>
                  </a:lnTo>
                  <a:lnTo>
                    <a:pt x="19" y="37"/>
                  </a:lnTo>
                  <a:lnTo>
                    <a:pt x="17" y="37"/>
                  </a:lnTo>
                  <a:lnTo>
                    <a:pt x="16" y="37"/>
                  </a:lnTo>
                  <a:lnTo>
                    <a:pt x="13" y="37"/>
                  </a:lnTo>
                  <a:lnTo>
                    <a:pt x="11" y="37"/>
                  </a:lnTo>
                  <a:lnTo>
                    <a:pt x="9" y="37"/>
                  </a:lnTo>
                  <a:lnTo>
                    <a:pt x="6" y="35"/>
                  </a:lnTo>
                  <a:lnTo>
                    <a:pt x="5" y="35"/>
                  </a:lnTo>
                  <a:lnTo>
                    <a:pt x="5" y="32"/>
                  </a:lnTo>
                  <a:lnTo>
                    <a:pt x="2" y="32"/>
                  </a:lnTo>
                  <a:lnTo>
                    <a:pt x="0" y="30"/>
                  </a:lnTo>
                  <a:lnTo>
                    <a:pt x="0" y="28"/>
                  </a:lnTo>
                  <a:lnTo>
                    <a:pt x="0" y="25"/>
                  </a:lnTo>
                  <a:lnTo>
                    <a:pt x="0" y="23"/>
                  </a:lnTo>
                  <a:lnTo>
                    <a:pt x="0" y="19"/>
                  </a:lnTo>
                  <a:lnTo>
                    <a:pt x="0" y="16"/>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710" name="Freeform 85"/>
            <p:cNvSpPr>
              <a:spLocks/>
            </p:cNvSpPr>
            <p:nvPr/>
          </p:nvSpPr>
          <p:spPr bwMode="auto">
            <a:xfrm>
              <a:off x="3480" y="3094"/>
              <a:ext cx="40" cy="46"/>
            </a:xfrm>
            <a:custGeom>
              <a:avLst/>
              <a:gdLst>
                <a:gd name="T0" fmla="*/ 3 w 40"/>
                <a:gd name="T1" fmla="*/ 17 h 46"/>
                <a:gd name="T2" fmla="*/ 3 w 40"/>
                <a:gd name="T3" fmla="*/ 17 h 46"/>
                <a:gd name="T4" fmla="*/ 3 w 40"/>
                <a:gd name="T5" fmla="*/ 14 h 46"/>
                <a:gd name="T6" fmla="*/ 6 w 40"/>
                <a:gd name="T7" fmla="*/ 11 h 46"/>
                <a:gd name="T8" fmla="*/ 6 w 40"/>
                <a:gd name="T9" fmla="*/ 9 h 46"/>
                <a:gd name="T10" fmla="*/ 9 w 40"/>
                <a:gd name="T11" fmla="*/ 6 h 46"/>
                <a:gd name="T12" fmla="*/ 9 w 40"/>
                <a:gd name="T13" fmla="*/ 3 h 46"/>
                <a:gd name="T14" fmla="*/ 11 w 40"/>
                <a:gd name="T15" fmla="*/ 3 h 46"/>
                <a:gd name="T16" fmla="*/ 14 w 40"/>
                <a:gd name="T17" fmla="*/ 0 h 46"/>
                <a:gd name="T18" fmla="*/ 17 w 40"/>
                <a:gd name="T19" fmla="*/ 0 h 46"/>
                <a:gd name="T20" fmla="*/ 20 w 40"/>
                <a:gd name="T21" fmla="*/ 0 h 46"/>
                <a:gd name="T22" fmla="*/ 23 w 40"/>
                <a:gd name="T23" fmla="*/ 0 h 46"/>
                <a:gd name="T24" fmla="*/ 25 w 40"/>
                <a:gd name="T25" fmla="*/ 0 h 46"/>
                <a:gd name="T26" fmla="*/ 28 w 40"/>
                <a:gd name="T27" fmla="*/ 0 h 46"/>
                <a:gd name="T28" fmla="*/ 31 w 40"/>
                <a:gd name="T29" fmla="*/ 3 h 46"/>
                <a:gd name="T30" fmla="*/ 34 w 40"/>
                <a:gd name="T31" fmla="*/ 3 h 46"/>
                <a:gd name="T32" fmla="*/ 34 w 40"/>
                <a:gd name="T33" fmla="*/ 6 h 46"/>
                <a:gd name="T34" fmla="*/ 37 w 40"/>
                <a:gd name="T35" fmla="*/ 6 h 46"/>
                <a:gd name="T36" fmla="*/ 37 w 40"/>
                <a:gd name="T37" fmla="*/ 9 h 46"/>
                <a:gd name="T38" fmla="*/ 37 w 40"/>
                <a:gd name="T39" fmla="*/ 11 h 46"/>
                <a:gd name="T40" fmla="*/ 39 w 40"/>
                <a:gd name="T41" fmla="*/ 14 h 46"/>
                <a:gd name="T42" fmla="*/ 39 w 40"/>
                <a:gd name="T43" fmla="*/ 17 h 46"/>
                <a:gd name="T44" fmla="*/ 39 w 40"/>
                <a:gd name="T45" fmla="*/ 23 h 46"/>
                <a:gd name="T46" fmla="*/ 37 w 40"/>
                <a:gd name="T47" fmla="*/ 28 h 46"/>
                <a:gd name="T48" fmla="*/ 37 w 40"/>
                <a:gd name="T49" fmla="*/ 31 h 46"/>
                <a:gd name="T50" fmla="*/ 34 w 40"/>
                <a:gd name="T51" fmla="*/ 34 h 46"/>
                <a:gd name="T52" fmla="*/ 34 w 40"/>
                <a:gd name="T53" fmla="*/ 37 h 46"/>
                <a:gd name="T54" fmla="*/ 31 w 40"/>
                <a:gd name="T55" fmla="*/ 37 h 46"/>
                <a:gd name="T56" fmla="*/ 31 w 40"/>
                <a:gd name="T57" fmla="*/ 39 h 46"/>
                <a:gd name="T58" fmla="*/ 28 w 40"/>
                <a:gd name="T59" fmla="*/ 42 h 46"/>
                <a:gd name="T60" fmla="*/ 25 w 40"/>
                <a:gd name="T61" fmla="*/ 42 h 46"/>
                <a:gd name="T62" fmla="*/ 23 w 40"/>
                <a:gd name="T63" fmla="*/ 45 h 46"/>
                <a:gd name="T64" fmla="*/ 20 w 40"/>
                <a:gd name="T65" fmla="*/ 45 h 46"/>
                <a:gd name="T66" fmla="*/ 17 w 40"/>
                <a:gd name="T67" fmla="*/ 45 h 46"/>
                <a:gd name="T68" fmla="*/ 14 w 40"/>
                <a:gd name="T69" fmla="*/ 42 h 46"/>
                <a:gd name="T70" fmla="*/ 11 w 40"/>
                <a:gd name="T71" fmla="*/ 42 h 46"/>
                <a:gd name="T72" fmla="*/ 9 w 40"/>
                <a:gd name="T73" fmla="*/ 42 h 46"/>
                <a:gd name="T74" fmla="*/ 6 w 40"/>
                <a:gd name="T75" fmla="*/ 39 h 46"/>
                <a:gd name="T76" fmla="*/ 6 w 40"/>
                <a:gd name="T77" fmla="*/ 37 h 46"/>
                <a:gd name="T78" fmla="*/ 3 w 40"/>
                <a:gd name="T79" fmla="*/ 37 h 46"/>
                <a:gd name="T80" fmla="*/ 3 w 40"/>
                <a:gd name="T81" fmla="*/ 34 h 46"/>
                <a:gd name="T82" fmla="*/ 3 w 40"/>
                <a:gd name="T83" fmla="*/ 31 h 46"/>
                <a:gd name="T84" fmla="*/ 0 w 40"/>
                <a:gd name="T85" fmla="*/ 28 h 46"/>
                <a:gd name="T86" fmla="*/ 0 w 40"/>
                <a:gd name="T87" fmla="*/ 23 h 46"/>
                <a:gd name="T88" fmla="*/ 3 w 40"/>
                <a:gd name="T89" fmla="*/ 17 h 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
                <a:gd name="T136" fmla="*/ 0 h 46"/>
                <a:gd name="T137" fmla="*/ 40 w 40"/>
                <a:gd name="T138" fmla="*/ 46 h 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 h="46">
                  <a:moveTo>
                    <a:pt x="3" y="17"/>
                  </a:moveTo>
                  <a:lnTo>
                    <a:pt x="3" y="17"/>
                  </a:lnTo>
                  <a:lnTo>
                    <a:pt x="3" y="14"/>
                  </a:lnTo>
                  <a:lnTo>
                    <a:pt x="6" y="11"/>
                  </a:lnTo>
                  <a:lnTo>
                    <a:pt x="6" y="9"/>
                  </a:lnTo>
                  <a:lnTo>
                    <a:pt x="9" y="6"/>
                  </a:lnTo>
                  <a:lnTo>
                    <a:pt x="9" y="3"/>
                  </a:lnTo>
                  <a:lnTo>
                    <a:pt x="11" y="3"/>
                  </a:lnTo>
                  <a:lnTo>
                    <a:pt x="14" y="0"/>
                  </a:lnTo>
                  <a:lnTo>
                    <a:pt x="17" y="0"/>
                  </a:lnTo>
                  <a:lnTo>
                    <a:pt x="20" y="0"/>
                  </a:lnTo>
                  <a:lnTo>
                    <a:pt x="23" y="0"/>
                  </a:lnTo>
                  <a:lnTo>
                    <a:pt x="25" y="0"/>
                  </a:lnTo>
                  <a:lnTo>
                    <a:pt x="28" y="0"/>
                  </a:lnTo>
                  <a:lnTo>
                    <a:pt x="31" y="3"/>
                  </a:lnTo>
                  <a:lnTo>
                    <a:pt x="34" y="3"/>
                  </a:lnTo>
                  <a:lnTo>
                    <a:pt x="34" y="6"/>
                  </a:lnTo>
                  <a:lnTo>
                    <a:pt x="37" y="6"/>
                  </a:lnTo>
                  <a:lnTo>
                    <a:pt x="37" y="9"/>
                  </a:lnTo>
                  <a:lnTo>
                    <a:pt x="37" y="11"/>
                  </a:lnTo>
                  <a:lnTo>
                    <a:pt x="39" y="14"/>
                  </a:lnTo>
                  <a:lnTo>
                    <a:pt x="39" y="17"/>
                  </a:lnTo>
                  <a:lnTo>
                    <a:pt x="39" y="23"/>
                  </a:lnTo>
                  <a:lnTo>
                    <a:pt x="37" y="28"/>
                  </a:lnTo>
                  <a:lnTo>
                    <a:pt x="37" y="31"/>
                  </a:lnTo>
                  <a:lnTo>
                    <a:pt x="34" y="34"/>
                  </a:lnTo>
                  <a:lnTo>
                    <a:pt x="34" y="37"/>
                  </a:lnTo>
                  <a:lnTo>
                    <a:pt x="31" y="37"/>
                  </a:lnTo>
                  <a:lnTo>
                    <a:pt x="31" y="39"/>
                  </a:lnTo>
                  <a:lnTo>
                    <a:pt x="28" y="42"/>
                  </a:lnTo>
                  <a:lnTo>
                    <a:pt x="25" y="42"/>
                  </a:lnTo>
                  <a:lnTo>
                    <a:pt x="23" y="45"/>
                  </a:lnTo>
                  <a:lnTo>
                    <a:pt x="20" y="45"/>
                  </a:lnTo>
                  <a:lnTo>
                    <a:pt x="17" y="45"/>
                  </a:lnTo>
                  <a:lnTo>
                    <a:pt x="14" y="42"/>
                  </a:lnTo>
                  <a:lnTo>
                    <a:pt x="11" y="42"/>
                  </a:lnTo>
                  <a:lnTo>
                    <a:pt x="9" y="42"/>
                  </a:lnTo>
                  <a:lnTo>
                    <a:pt x="6" y="39"/>
                  </a:lnTo>
                  <a:lnTo>
                    <a:pt x="6" y="37"/>
                  </a:lnTo>
                  <a:lnTo>
                    <a:pt x="3" y="37"/>
                  </a:lnTo>
                  <a:lnTo>
                    <a:pt x="3" y="34"/>
                  </a:lnTo>
                  <a:lnTo>
                    <a:pt x="3" y="31"/>
                  </a:lnTo>
                  <a:lnTo>
                    <a:pt x="0" y="28"/>
                  </a:lnTo>
                  <a:lnTo>
                    <a:pt x="0" y="23"/>
                  </a:lnTo>
                  <a:lnTo>
                    <a:pt x="3" y="17"/>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11" name="Freeform 86"/>
            <p:cNvSpPr>
              <a:spLocks/>
            </p:cNvSpPr>
            <p:nvPr/>
          </p:nvSpPr>
          <p:spPr bwMode="auto">
            <a:xfrm>
              <a:off x="3503" y="3097"/>
              <a:ext cx="13" cy="7"/>
            </a:xfrm>
            <a:custGeom>
              <a:avLst/>
              <a:gdLst>
                <a:gd name="T0" fmla="*/ 0 w 13"/>
                <a:gd name="T1" fmla="*/ 6 h 7"/>
                <a:gd name="T2" fmla="*/ 0 w 13"/>
                <a:gd name="T3" fmla="*/ 6 h 7"/>
                <a:gd name="T4" fmla="*/ 0 w 13"/>
                <a:gd name="T5" fmla="*/ 3 h 7"/>
                <a:gd name="T6" fmla="*/ 2 w 13"/>
                <a:gd name="T7" fmla="*/ 3 h 7"/>
                <a:gd name="T8" fmla="*/ 5 w 13"/>
                <a:gd name="T9" fmla="*/ 0 h 7"/>
                <a:gd name="T10" fmla="*/ 9 w 13"/>
                <a:gd name="T11" fmla="*/ 0 h 7"/>
                <a:gd name="T12" fmla="*/ 12 w 13"/>
                <a:gd name="T13" fmla="*/ 0 h 7"/>
                <a:gd name="T14" fmla="*/ 12 w 13"/>
                <a:gd name="T15" fmla="*/ 3 h 7"/>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7"/>
                <a:gd name="T26" fmla="*/ 13 w 13"/>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7">
                  <a:moveTo>
                    <a:pt x="0" y="6"/>
                  </a:moveTo>
                  <a:lnTo>
                    <a:pt x="0" y="6"/>
                  </a:lnTo>
                  <a:lnTo>
                    <a:pt x="0" y="3"/>
                  </a:lnTo>
                  <a:lnTo>
                    <a:pt x="2" y="3"/>
                  </a:lnTo>
                  <a:lnTo>
                    <a:pt x="5" y="0"/>
                  </a:lnTo>
                  <a:lnTo>
                    <a:pt x="9" y="0"/>
                  </a:lnTo>
                  <a:lnTo>
                    <a:pt x="12" y="0"/>
                  </a:lnTo>
                  <a:lnTo>
                    <a:pt x="12"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12" name="Freeform 87"/>
            <p:cNvSpPr>
              <a:spLocks/>
            </p:cNvSpPr>
            <p:nvPr/>
          </p:nvSpPr>
          <p:spPr bwMode="auto">
            <a:xfrm>
              <a:off x="3495" y="3125"/>
              <a:ext cx="11" cy="15"/>
            </a:xfrm>
            <a:custGeom>
              <a:avLst/>
              <a:gdLst>
                <a:gd name="T0" fmla="*/ 0 w 11"/>
                <a:gd name="T1" fmla="*/ 0 h 15"/>
                <a:gd name="T2" fmla="*/ 0 w 11"/>
                <a:gd name="T3" fmla="*/ 0 h 15"/>
                <a:gd name="T4" fmla="*/ 0 w 11"/>
                <a:gd name="T5" fmla="*/ 3 h 15"/>
                <a:gd name="T6" fmla="*/ 3 w 11"/>
                <a:gd name="T7" fmla="*/ 6 h 15"/>
                <a:gd name="T8" fmla="*/ 3 w 11"/>
                <a:gd name="T9" fmla="*/ 11 h 15"/>
                <a:gd name="T10" fmla="*/ 5 w 11"/>
                <a:gd name="T11" fmla="*/ 11 h 15"/>
                <a:gd name="T12" fmla="*/ 8 w 11"/>
                <a:gd name="T13" fmla="*/ 11 h 15"/>
                <a:gd name="T14" fmla="*/ 8 w 11"/>
                <a:gd name="T15" fmla="*/ 14 h 15"/>
                <a:gd name="T16" fmla="*/ 8 w 11"/>
                <a:gd name="T17" fmla="*/ 11 h 15"/>
                <a:gd name="T18" fmla="*/ 10 w 11"/>
                <a:gd name="T19" fmla="*/ 11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5"/>
                <a:gd name="T32" fmla="*/ 11 w 11"/>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5">
                  <a:moveTo>
                    <a:pt x="0" y="0"/>
                  </a:moveTo>
                  <a:lnTo>
                    <a:pt x="0" y="0"/>
                  </a:lnTo>
                  <a:lnTo>
                    <a:pt x="0" y="3"/>
                  </a:lnTo>
                  <a:lnTo>
                    <a:pt x="3" y="6"/>
                  </a:lnTo>
                  <a:lnTo>
                    <a:pt x="3" y="11"/>
                  </a:lnTo>
                  <a:lnTo>
                    <a:pt x="5" y="11"/>
                  </a:lnTo>
                  <a:lnTo>
                    <a:pt x="8" y="11"/>
                  </a:lnTo>
                  <a:lnTo>
                    <a:pt x="8" y="14"/>
                  </a:lnTo>
                  <a:lnTo>
                    <a:pt x="8" y="11"/>
                  </a:lnTo>
                  <a:lnTo>
                    <a:pt x="10" y="11"/>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13" name="Freeform 88"/>
            <p:cNvSpPr>
              <a:spLocks/>
            </p:cNvSpPr>
            <p:nvPr/>
          </p:nvSpPr>
          <p:spPr bwMode="auto">
            <a:xfrm>
              <a:off x="3500" y="3105"/>
              <a:ext cx="8" cy="19"/>
            </a:xfrm>
            <a:custGeom>
              <a:avLst/>
              <a:gdLst>
                <a:gd name="T0" fmla="*/ 2 w 8"/>
                <a:gd name="T1" fmla="*/ 8 h 19"/>
                <a:gd name="T2" fmla="*/ 2 w 8"/>
                <a:gd name="T3" fmla="*/ 6 h 19"/>
                <a:gd name="T4" fmla="*/ 2 w 8"/>
                <a:gd name="T5" fmla="*/ 4 h 19"/>
                <a:gd name="T6" fmla="*/ 3 w 8"/>
                <a:gd name="T7" fmla="*/ 2 h 19"/>
                <a:gd name="T8" fmla="*/ 4 w 8"/>
                <a:gd name="T9" fmla="*/ 0 h 19"/>
                <a:gd name="T10" fmla="*/ 6 w 8"/>
                <a:gd name="T11" fmla="*/ 0 h 19"/>
                <a:gd name="T12" fmla="*/ 7 w 8"/>
                <a:gd name="T13" fmla="*/ 2 h 19"/>
                <a:gd name="T14" fmla="*/ 7 w 8"/>
                <a:gd name="T15" fmla="*/ 4 h 19"/>
                <a:gd name="T16" fmla="*/ 7 w 8"/>
                <a:gd name="T17" fmla="*/ 6 h 19"/>
                <a:gd name="T18" fmla="*/ 7 w 8"/>
                <a:gd name="T19" fmla="*/ 10 h 19"/>
                <a:gd name="T20" fmla="*/ 7 w 8"/>
                <a:gd name="T21" fmla="*/ 12 h 19"/>
                <a:gd name="T22" fmla="*/ 6 w 8"/>
                <a:gd name="T23" fmla="*/ 14 h 19"/>
                <a:gd name="T24" fmla="*/ 6 w 8"/>
                <a:gd name="T25" fmla="*/ 16 h 19"/>
                <a:gd name="T26" fmla="*/ 6 w 8"/>
                <a:gd name="T27" fmla="*/ 18 h 19"/>
                <a:gd name="T28" fmla="*/ 4 w 8"/>
                <a:gd name="T29" fmla="*/ 18 h 19"/>
                <a:gd name="T30" fmla="*/ 3 w 8"/>
                <a:gd name="T31" fmla="*/ 18 h 19"/>
                <a:gd name="T32" fmla="*/ 2 w 8"/>
                <a:gd name="T33" fmla="*/ 18 h 19"/>
                <a:gd name="T34" fmla="*/ 0 w 8"/>
                <a:gd name="T35" fmla="*/ 14 h 19"/>
                <a:gd name="T36" fmla="*/ 0 w 8"/>
                <a:gd name="T37" fmla="*/ 10 h 19"/>
                <a:gd name="T38" fmla="*/ 2 w 8"/>
                <a:gd name="T39" fmla="*/ 8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
                <a:gd name="T61" fmla="*/ 0 h 19"/>
                <a:gd name="T62" fmla="*/ 8 w 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 h="19">
                  <a:moveTo>
                    <a:pt x="2" y="8"/>
                  </a:moveTo>
                  <a:lnTo>
                    <a:pt x="2" y="6"/>
                  </a:lnTo>
                  <a:lnTo>
                    <a:pt x="2" y="4"/>
                  </a:lnTo>
                  <a:lnTo>
                    <a:pt x="3" y="2"/>
                  </a:lnTo>
                  <a:lnTo>
                    <a:pt x="4" y="0"/>
                  </a:lnTo>
                  <a:lnTo>
                    <a:pt x="6" y="0"/>
                  </a:lnTo>
                  <a:lnTo>
                    <a:pt x="7" y="2"/>
                  </a:lnTo>
                  <a:lnTo>
                    <a:pt x="7" y="4"/>
                  </a:lnTo>
                  <a:lnTo>
                    <a:pt x="7" y="6"/>
                  </a:lnTo>
                  <a:lnTo>
                    <a:pt x="7" y="10"/>
                  </a:lnTo>
                  <a:lnTo>
                    <a:pt x="7" y="12"/>
                  </a:lnTo>
                  <a:lnTo>
                    <a:pt x="6" y="14"/>
                  </a:lnTo>
                  <a:lnTo>
                    <a:pt x="6" y="16"/>
                  </a:lnTo>
                  <a:lnTo>
                    <a:pt x="6" y="18"/>
                  </a:lnTo>
                  <a:lnTo>
                    <a:pt x="4" y="18"/>
                  </a:lnTo>
                  <a:lnTo>
                    <a:pt x="3" y="18"/>
                  </a:lnTo>
                  <a:lnTo>
                    <a:pt x="2" y="18"/>
                  </a:lnTo>
                  <a:lnTo>
                    <a:pt x="0" y="14"/>
                  </a:lnTo>
                  <a:lnTo>
                    <a:pt x="0" y="10"/>
                  </a:lnTo>
                  <a:lnTo>
                    <a:pt x="2" y="8"/>
                  </a:lnTo>
                </a:path>
              </a:pathLst>
            </a:custGeom>
            <a:solidFill>
              <a:srgbClr val="C0C0C0"/>
            </a:solidFill>
            <a:ln w="127000" cap="rnd">
              <a:noFill/>
              <a:round/>
              <a:headEnd/>
              <a:tailEnd/>
            </a:ln>
          </p:spPr>
          <p:txBody>
            <a:bodyPr>
              <a:prstTxWarp prst="textNoShape">
                <a:avLst/>
              </a:prstTxWarp>
            </a:bodyPr>
            <a:lstStyle/>
            <a:p>
              <a:endParaRPr lang="en-US">
                <a:solidFill>
                  <a:schemeClr val="tx2"/>
                </a:solidFill>
              </a:endParaRPr>
            </a:p>
          </p:txBody>
        </p:sp>
        <p:sp>
          <p:nvSpPr>
            <p:cNvPr id="24714" name="Freeform 89"/>
            <p:cNvSpPr>
              <a:spLocks/>
            </p:cNvSpPr>
            <p:nvPr/>
          </p:nvSpPr>
          <p:spPr bwMode="auto">
            <a:xfrm>
              <a:off x="3500" y="3105"/>
              <a:ext cx="16" cy="27"/>
            </a:xfrm>
            <a:custGeom>
              <a:avLst/>
              <a:gdLst>
                <a:gd name="T0" fmla="*/ 3 w 16"/>
                <a:gd name="T1" fmla="*/ 12 h 27"/>
                <a:gd name="T2" fmla="*/ 3 w 16"/>
                <a:gd name="T3" fmla="*/ 9 h 27"/>
                <a:gd name="T4" fmla="*/ 3 w 16"/>
                <a:gd name="T5" fmla="*/ 6 h 27"/>
                <a:gd name="T6" fmla="*/ 5 w 16"/>
                <a:gd name="T7" fmla="*/ 3 h 27"/>
                <a:gd name="T8" fmla="*/ 9 w 16"/>
                <a:gd name="T9" fmla="*/ 0 h 27"/>
                <a:gd name="T10" fmla="*/ 12 w 16"/>
                <a:gd name="T11" fmla="*/ 0 h 27"/>
                <a:gd name="T12" fmla="*/ 15 w 16"/>
                <a:gd name="T13" fmla="*/ 3 h 27"/>
                <a:gd name="T14" fmla="*/ 15 w 16"/>
                <a:gd name="T15" fmla="*/ 6 h 27"/>
                <a:gd name="T16" fmla="*/ 15 w 16"/>
                <a:gd name="T17" fmla="*/ 9 h 27"/>
                <a:gd name="T18" fmla="*/ 15 w 16"/>
                <a:gd name="T19" fmla="*/ 14 h 27"/>
                <a:gd name="T20" fmla="*/ 15 w 16"/>
                <a:gd name="T21" fmla="*/ 17 h 27"/>
                <a:gd name="T22" fmla="*/ 12 w 16"/>
                <a:gd name="T23" fmla="*/ 20 h 27"/>
                <a:gd name="T24" fmla="*/ 12 w 16"/>
                <a:gd name="T25" fmla="*/ 23 h 27"/>
                <a:gd name="T26" fmla="*/ 12 w 16"/>
                <a:gd name="T27" fmla="*/ 26 h 27"/>
                <a:gd name="T28" fmla="*/ 9 w 16"/>
                <a:gd name="T29" fmla="*/ 26 h 27"/>
                <a:gd name="T30" fmla="*/ 5 w 16"/>
                <a:gd name="T31" fmla="*/ 26 h 27"/>
                <a:gd name="T32" fmla="*/ 3 w 16"/>
                <a:gd name="T33" fmla="*/ 26 h 27"/>
                <a:gd name="T34" fmla="*/ 0 w 16"/>
                <a:gd name="T35" fmla="*/ 20 h 27"/>
                <a:gd name="T36" fmla="*/ 0 w 16"/>
                <a:gd name="T37" fmla="*/ 14 h 27"/>
                <a:gd name="T38" fmla="*/ 3 w 16"/>
                <a:gd name="T39" fmla="*/ 12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27"/>
                <a:gd name="T62" fmla="*/ 16 w 16"/>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27">
                  <a:moveTo>
                    <a:pt x="3" y="12"/>
                  </a:moveTo>
                  <a:lnTo>
                    <a:pt x="3" y="9"/>
                  </a:lnTo>
                  <a:lnTo>
                    <a:pt x="3" y="6"/>
                  </a:lnTo>
                  <a:lnTo>
                    <a:pt x="5" y="3"/>
                  </a:lnTo>
                  <a:lnTo>
                    <a:pt x="9" y="0"/>
                  </a:lnTo>
                  <a:lnTo>
                    <a:pt x="12" y="0"/>
                  </a:lnTo>
                  <a:lnTo>
                    <a:pt x="15" y="3"/>
                  </a:lnTo>
                  <a:lnTo>
                    <a:pt x="15" y="6"/>
                  </a:lnTo>
                  <a:lnTo>
                    <a:pt x="15" y="9"/>
                  </a:lnTo>
                  <a:lnTo>
                    <a:pt x="15" y="14"/>
                  </a:lnTo>
                  <a:lnTo>
                    <a:pt x="15" y="17"/>
                  </a:lnTo>
                  <a:lnTo>
                    <a:pt x="12" y="20"/>
                  </a:lnTo>
                  <a:lnTo>
                    <a:pt x="12" y="23"/>
                  </a:lnTo>
                  <a:lnTo>
                    <a:pt x="12" y="26"/>
                  </a:lnTo>
                  <a:lnTo>
                    <a:pt x="9" y="26"/>
                  </a:lnTo>
                  <a:lnTo>
                    <a:pt x="5" y="26"/>
                  </a:lnTo>
                  <a:lnTo>
                    <a:pt x="3" y="26"/>
                  </a:lnTo>
                  <a:lnTo>
                    <a:pt x="0" y="20"/>
                  </a:lnTo>
                  <a:lnTo>
                    <a:pt x="0" y="14"/>
                  </a:lnTo>
                  <a:lnTo>
                    <a:pt x="3" y="12"/>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15" name="Freeform 90"/>
            <p:cNvSpPr>
              <a:spLocks/>
            </p:cNvSpPr>
            <p:nvPr/>
          </p:nvSpPr>
          <p:spPr bwMode="auto">
            <a:xfrm>
              <a:off x="3503" y="3108"/>
              <a:ext cx="5" cy="4"/>
            </a:xfrm>
            <a:custGeom>
              <a:avLst/>
              <a:gdLst>
                <a:gd name="T0" fmla="*/ 0 w 5"/>
                <a:gd name="T1" fmla="*/ 2 h 4"/>
                <a:gd name="T2" fmla="*/ 0 w 5"/>
                <a:gd name="T3" fmla="*/ 2 h 4"/>
                <a:gd name="T4" fmla="*/ 1 w 5"/>
                <a:gd name="T5" fmla="*/ 2 h 4"/>
                <a:gd name="T6" fmla="*/ 1 w 5"/>
                <a:gd name="T7" fmla="*/ 1 h 4"/>
                <a:gd name="T8" fmla="*/ 2 w 5"/>
                <a:gd name="T9" fmla="*/ 0 h 4"/>
                <a:gd name="T10" fmla="*/ 3 w 5"/>
                <a:gd name="T11" fmla="*/ 0 h 4"/>
                <a:gd name="T12" fmla="*/ 4 w 5"/>
                <a:gd name="T13" fmla="*/ 1 h 4"/>
                <a:gd name="T14" fmla="*/ 4 w 5"/>
                <a:gd name="T15" fmla="*/ 2 h 4"/>
                <a:gd name="T16" fmla="*/ 4 w 5"/>
                <a:gd name="T17" fmla="*/ 3 h 4"/>
                <a:gd name="T18" fmla="*/ 3 w 5"/>
                <a:gd name="T19" fmla="*/ 3 h 4"/>
                <a:gd name="T20" fmla="*/ 3 w 5"/>
                <a:gd name="T21" fmla="*/ 2 h 4"/>
                <a:gd name="T22" fmla="*/ 4 w 5"/>
                <a:gd name="T23" fmla="*/ 2 h 4"/>
                <a:gd name="T24" fmla="*/ 4 w 5"/>
                <a:gd name="T25" fmla="*/ 2 h 4"/>
                <a:gd name="T26" fmla="*/ 3 w 5"/>
                <a:gd name="T27" fmla="*/ 2 h 4"/>
                <a:gd name="T28" fmla="*/ 3 w 5"/>
                <a:gd name="T29" fmla="*/ 2 h 4"/>
                <a:gd name="T30" fmla="*/ 3 w 5"/>
                <a:gd name="T31" fmla="*/ 3 h 4"/>
                <a:gd name="T32" fmla="*/ 3 w 5"/>
                <a:gd name="T33" fmla="*/ 2 h 4"/>
                <a:gd name="T34" fmla="*/ 3 w 5"/>
                <a:gd name="T35" fmla="*/ 2 h 4"/>
                <a:gd name="T36" fmla="*/ 3 w 5"/>
                <a:gd name="T37" fmla="*/ 1 h 4"/>
                <a:gd name="T38" fmla="*/ 3 w 5"/>
                <a:gd name="T39" fmla="*/ 2 h 4"/>
                <a:gd name="T40" fmla="*/ 2 w 5"/>
                <a:gd name="T41" fmla="*/ 2 h 4"/>
                <a:gd name="T42" fmla="*/ 2 w 5"/>
                <a:gd name="T43" fmla="*/ 3 h 4"/>
                <a:gd name="T44" fmla="*/ 2 w 5"/>
                <a:gd name="T45" fmla="*/ 2 h 4"/>
                <a:gd name="T46" fmla="*/ 2 w 5"/>
                <a:gd name="T47" fmla="*/ 2 h 4"/>
                <a:gd name="T48" fmla="*/ 2 w 5"/>
                <a:gd name="T49" fmla="*/ 2 h 4"/>
                <a:gd name="T50" fmla="*/ 1 w 5"/>
                <a:gd name="T51" fmla="*/ 3 h 4"/>
                <a:gd name="T52" fmla="*/ 1 w 5"/>
                <a:gd name="T53" fmla="*/ 2 h 4"/>
                <a:gd name="T54" fmla="*/ 1 w 5"/>
                <a:gd name="T55" fmla="*/ 2 h 4"/>
                <a:gd name="T56" fmla="*/ 1 w 5"/>
                <a:gd name="T57" fmla="*/ 2 h 4"/>
                <a:gd name="T58" fmla="*/ 0 w 5"/>
                <a:gd name="T59" fmla="*/ 2 h 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
                <a:gd name="T91" fmla="*/ 0 h 4"/>
                <a:gd name="T92" fmla="*/ 5 w 5"/>
                <a:gd name="T93" fmla="*/ 4 h 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 h="4">
                  <a:moveTo>
                    <a:pt x="0" y="2"/>
                  </a:moveTo>
                  <a:lnTo>
                    <a:pt x="0" y="2"/>
                  </a:lnTo>
                  <a:lnTo>
                    <a:pt x="1" y="2"/>
                  </a:lnTo>
                  <a:lnTo>
                    <a:pt x="1" y="1"/>
                  </a:lnTo>
                  <a:lnTo>
                    <a:pt x="2" y="0"/>
                  </a:lnTo>
                  <a:lnTo>
                    <a:pt x="3" y="0"/>
                  </a:lnTo>
                  <a:lnTo>
                    <a:pt x="4" y="1"/>
                  </a:lnTo>
                  <a:lnTo>
                    <a:pt x="4" y="2"/>
                  </a:lnTo>
                  <a:lnTo>
                    <a:pt x="4" y="3"/>
                  </a:lnTo>
                  <a:lnTo>
                    <a:pt x="3" y="3"/>
                  </a:lnTo>
                  <a:lnTo>
                    <a:pt x="3" y="2"/>
                  </a:lnTo>
                  <a:lnTo>
                    <a:pt x="4" y="2"/>
                  </a:lnTo>
                  <a:lnTo>
                    <a:pt x="3" y="2"/>
                  </a:lnTo>
                  <a:lnTo>
                    <a:pt x="3" y="3"/>
                  </a:lnTo>
                  <a:lnTo>
                    <a:pt x="3" y="2"/>
                  </a:lnTo>
                  <a:lnTo>
                    <a:pt x="3" y="1"/>
                  </a:lnTo>
                  <a:lnTo>
                    <a:pt x="3" y="2"/>
                  </a:lnTo>
                  <a:lnTo>
                    <a:pt x="2" y="2"/>
                  </a:lnTo>
                  <a:lnTo>
                    <a:pt x="2" y="3"/>
                  </a:lnTo>
                  <a:lnTo>
                    <a:pt x="2" y="2"/>
                  </a:lnTo>
                  <a:lnTo>
                    <a:pt x="1" y="3"/>
                  </a:lnTo>
                  <a:lnTo>
                    <a:pt x="1" y="2"/>
                  </a:lnTo>
                  <a:lnTo>
                    <a:pt x="0" y="2"/>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716" name="Freeform 91"/>
            <p:cNvSpPr>
              <a:spLocks/>
            </p:cNvSpPr>
            <p:nvPr/>
          </p:nvSpPr>
          <p:spPr bwMode="auto">
            <a:xfrm>
              <a:off x="3489" y="3114"/>
              <a:ext cx="4" cy="24"/>
            </a:xfrm>
            <a:custGeom>
              <a:avLst/>
              <a:gdLst>
                <a:gd name="T0" fmla="*/ 0 w 4"/>
                <a:gd name="T1" fmla="*/ 2 h 24"/>
                <a:gd name="T2" fmla="*/ 1 w 4"/>
                <a:gd name="T3" fmla="*/ 0 h 24"/>
                <a:gd name="T4" fmla="*/ 1 w 4"/>
                <a:gd name="T5" fmla="*/ 0 h 24"/>
                <a:gd name="T6" fmla="*/ 1 w 4"/>
                <a:gd name="T7" fmla="*/ 2 h 24"/>
                <a:gd name="T8" fmla="*/ 1 w 4"/>
                <a:gd name="T9" fmla="*/ 6 h 24"/>
                <a:gd name="T10" fmla="*/ 1 w 4"/>
                <a:gd name="T11" fmla="*/ 10 h 24"/>
                <a:gd name="T12" fmla="*/ 1 w 4"/>
                <a:gd name="T13" fmla="*/ 14 h 24"/>
                <a:gd name="T14" fmla="*/ 1 w 4"/>
                <a:gd name="T15" fmla="*/ 19 h 24"/>
                <a:gd name="T16" fmla="*/ 1 w 4"/>
                <a:gd name="T17" fmla="*/ 21 h 24"/>
                <a:gd name="T18" fmla="*/ 2 w 4"/>
                <a:gd name="T19" fmla="*/ 21 h 24"/>
                <a:gd name="T20" fmla="*/ 3 w 4"/>
                <a:gd name="T21" fmla="*/ 21 h 24"/>
                <a:gd name="T22" fmla="*/ 2 w 4"/>
                <a:gd name="T23" fmla="*/ 21 h 24"/>
                <a:gd name="T24" fmla="*/ 1 w 4"/>
                <a:gd name="T25" fmla="*/ 21 h 24"/>
                <a:gd name="T26" fmla="*/ 1 w 4"/>
                <a:gd name="T27" fmla="*/ 23 h 24"/>
                <a:gd name="T28" fmla="*/ 1 w 4"/>
                <a:gd name="T29" fmla="*/ 21 h 24"/>
                <a:gd name="T30" fmla="*/ 0 w 4"/>
                <a:gd name="T31" fmla="*/ 19 h 24"/>
                <a:gd name="T32" fmla="*/ 0 w 4"/>
                <a:gd name="T33" fmla="*/ 14 h 24"/>
                <a:gd name="T34" fmla="*/ 0 w 4"/>
                <a:gd name="T35" fmla="*/ 10 h 24"/>
                <a:gd name="T36" fmla="*/ 0 w 4"/>
                <a:gd name="T37" fmla="*/ 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
                <a:gd name="T58" fmla="*/ 0 h 24"/>
                <a:gd name="T59" fmla="*/ 4 w 4"/>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 h="24">
                  <a:moveTo>
                    <a:pt x="0" y="2"/>
                  </a:moveTo>
                  <a:lnTo>
                    <a:pt x="1" y="0"/>
                  </a:lnTo>
                  <a:lnTo>
                    <a:pt x="1" y="2"/>
                  </a:lnTo>
                  <a:lnTo>
                    <a:pt x="1" y="6"/>
                  </a:lnTo>
                  <a:lnTo>
                    <a:pt x="1" y="10"/>
                  </a:lnTo>
                  <a:lnTo>
                    <a:pt x="1" y="14"/>
                  </a:lnTo>
                  <a:lnTo>
                    <a:pt x="1" y="19"/>
                  </a:lnTo>
                  <a:lnTo>
                    <a:pt x="1" y="21"/>
                  </a:lnTo>
                  <a:lnTo>
                    <a:pt x="2" y="21"/>
                  </a:lnTo>
                  <a:lnTo>
                    <a:pt x="3" y="21"/>
                  </a:lnTo>
                  <a:lnTo>
                    <a:pt x="2" y="21"/>
                  </a:lnTo>
                  <a:lnTo>
                    <a:pt x="1" y="21"/>
                  </a:lnTo>
                  <a:lnTo>
                    <a:pt x="1" y="23"/>
                  </a:lnTo>
                  <a:lnTo>
                    <a:pt x="1" y="21"/>
                  </a:lnTo>
                  <a:lnTo>
                    <a:pt x="0" y="19"/>
                  </a:lnTo>
                  <a:lnTo>
                    <a:pt x="0" y="14"/>
                  </a:lnTo>
                  <a:lnTo>
                    <a:pt x="0" y="10"/>
                  </a:lnTo>
                  <a:lnTo>
                    <a:pt x="0" y="2"/>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717" name="Freeform 92"/>
            <p:cNvSpPr>
              <a:spLocks/>
            </p:cNvSpPr>
            <p:nvPr/>
          </p:nvSpPr>
          <p:spPr bwMode="auto">
            <a:xfrm>
              <a:off x="3489" y="3114"/>
              <a:ext cx="9" cy="29"/>
            </a:xfrm>
            <a:custGeom>
              <a:avLst/>
              <a:gdLst>
                <a:gd name="T0" fmla="*/ 0 w 9"/>
                <a:gd name="T1" fmla="*/ 3 h 29"/>
                <a:gd name="T2" fmla="*/ 0 w 9"/>
                <a:gd name="T3" fmla="*/ 0 h 29"/>
                <a:gd name="T4" fmla="*/ 2 w 9"/>
                <a:gd name="T5" fmla="*/ 0 h 29"/>
                <a:gd name="T6" fmla="*/ 5 w 9"/>
                <a:gd name="T7" fmla="*/ 0 h 29"/>
                <a:gd name="T8" fmla="*/ 5 w 9"/>
                <a:gd name="T9" fmla="*/ 3 h 29"/>
                <a:gd name="T10" fmla="*/ 5 w 9"/>
                <a:gd name="T11" fmla="*/ 8 h 29"/>
                <a:gd name="T12" fmla="*/ 2 w 9"/>
                <a:gd name="T13" fmla="*/ 14 h 29"/>
                <a:gd name="T14" fmla="*/ 2 w 9"/>
                <a:gd name="T15" fmla="*/ 17 h 29"/>
                <a:gd name="T16" fmla="*/ 5 w 9"/>
                <a:gd name="T17" fmla="*/ 22 h 29"/>
                <a:gd name="T18" fmla="*/ 5 w 9"/>
                <a:gd name="T19" fmla="*/ 25 h 29"/>
                <a:gd name="T20" fmla="*/ 8 w 9"/>
                <a:gd name="T21" fmla="*/ 28 h 29"/>
                <a:gd name="T22" fmla="*/ 5 w 9"/>
                <a:gd name="T23" fmla="*/ 28 h 29"/>
                <a:gd name="T24" fmla="*/ 2 w 9"/>
                <a:gd name="T25" fmla="*/ 28 h 29"/>
                <a:gd name="T26" fmla="*/ 0 w 9"/>
                <a:gd name="T27" fmla="*/ 25 h 29"/>
                <a:gd name="T28" fmla="*/ 0 w 9"/>
                <a:gd name="T29" fmla="*/ 22 h 29"/>
                <a:gd name="T30" fmla="*/ 0 w 9"/>
                <a:gd name="T31" fmla="*/ 19 h 29"/>
                <a:gd name="T32" fmla="*/ 0 w 9"/>
                <a:gd name="T33" fmla="*/ 14 h 29"/>
                <a:gd name="T34" fmla="*/ 0 w 9"/>
                <a:gd name="T35" fmla="*/ 3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29"/>
                <a:gd name="T56" fmla="*/ 9 w 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29">
                  <a:moveTo>
                    <a:pt x="0" y="3"/>
                  </a:moveTo>
                  <a:lnTo>
                    <a:pt x="0" y="0"/>
                  </a:lnTo>
                  <a:lnTo>
                    <a:pt x="2" y="0"/>
                  </a:lnTo>
                  <a:lnTo>
                    <a:pt x="5" y="0"/>
                  </a:lnTo>
                  <a:lnTo>
                    <a:pt x="5" y="3"/>
                  </a:lnTo>
                  <a:lnTo>
                    <a:pt x="5" y="8"/>
                  </a:lnTo>
                  <a:lnTo>
                    <a:pt x="2" y="14"/>
                  </a:lnTo>
                  <a:lnTo>
                    <a:pt x="2" y="17"/>
                  </a:lnTo>
                  <a:lnTo>
                    <a:pt x="5" y="22"/>
                  </a:lnTo>
                  <a:lnTo>
                    <a:pt x="5" y="25"/>
                  </a:lnTo>
                  <a:lnTo>
                    <a:pt x="8" y="28"/>
                  </a:lnTo>
                  <a:lnTo>
                    <a:pt x="5" y="28"/>
                  </a:lnTo>
                  <a:lnTo>
                    <a:pt x="2" y="28"/>
                  </a:lnTo>
                  <a:lnTo>
                    <a:pt x="0" y="25"/>
                  </a:lnTo>
                  <a:lnTo>
                    <a:pt x="0" y="22"/>
                  </a:lnTo>
                  <a:lnTo>
                    <a:pt x="0" y="19"/>
                  </a:lnTo>
                  <a:lnTo>
                    <a:pt x="0" y="14"/>
                  </a:lnTo>
                  <a:lnTo>
                    <a:pt x="0"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18" name="Freeform 93"/>
            <p:cNvSpPr>
              <a:spLocks/>
            </p:cNvSpPr>
            <p:nvPr/>
          </p:nvSpPr>
          <p:spPr bwMode="auto">
            <a:xfrm>
              <a:off x="3495" y="3119"/>
              <a:ext cx="1" cy="13"/>
            </a:xfrm>
            <a:custGeom>
              <a:avLst/>
              <a:gdLst>
                <a:gd name="T0" fmla="*/ 0 w 1"/>
                <a:gd name="T1" fmla="*/ 0 h 13"/>
                <a:gd name="T2" fmla="*/ 0 w 1"/>
                <a:gd name="T3" fmla="*/ 2 h 13"/>
                <a:gd name="T4" fmla="*/ 0 w 1"/>
                <a:gd name="T5" fmla="*/ 4 h 13"/>
                <a:gd name="T6" fmla="*/ 0 w 1"/>
                <a:gd name="T7" fmla="*/ 5 h 13"/>
                <a:gd name="T8" fmla="*/ 0 w 1"/>
                <a:gd name="T9" fmla="*/ 7 h 13"/>
                <a:gd name="T10" fmla="*/ 0 w 1"/>
                <a:gd name="T11" fmla="*/ 8 h 13"/>
                <a:gd name="T12" fmla="*/ 0 w 1"/>
                <a:gd name="T13" fmla="*/ 10 h 13"/>
                <a:gd name="T14" fmla="*/ 0 w 1"/>
                <a:gd name="T15" fmla="*/ 12 h 13"/>
                <a:gd name="T16" fmla="*/ 0 w 1"/>
                <a:gd name="T17" fmla="*/ 12 h 13"/>
                <a:gd name="T18" fmla="*/ 0 w 1"/>
                <a:gd name="T19" fmla="*/ 12 h 13"/>
                <a:gd name="T20" fmla="*/ 0 w 1"/>
                <a:gd name="T21" fmla="*/ 12 h 13"/>
                <a:gd name="T22" fmla="*/ 0 w 1"/>
                <a:gd name="T23" fmla="*/ 12 h 13"/>
                <a:gd name="T24" fmla="*/ 0 w 1"/>
                <a:gd name="T25" fmla="*/ 10 h 13"/>
                <a:gd name="T26" fmla="*/ 0 w 1"/>
                <a:gd name="T27" fmla="*/ 8 h 13"/>
                <a:gd name="T28" fmla="*/ 0 w 1"/>
                <a:gd name="T29" fmla="*/ 7 h 13"/>
                <a:gd name="T30" fmla="*/ 0 w 1"/>
                <a:gd name="T31" fmla="*/ 4 h 13"/>
                <a:gd name="T32" fmla="*/ 0 w 1"/>
                <a:gd name="T33" fmla="*/ 2 h 13"/>
                <a:gd name="T34" fmla="*/ 0 w 1"/>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
                <a:gd name="T55" fmla="*/ 0 h 13"/>
                <a:gd name="T56" fmla="*/ 1 w 1"/>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 h="13">
                  <a:moveTo>
                    <a:pt x="0" y="0"/>
                  </a:moveTo>
                  <a:lnTo>
                    <a:pt x="0" y="2"/>
                  </a:lnTo>
                  <a:lnTo>
                    <a:pt x="0" y="4"/>
                  </a:lnTo>
                  <a:lnTo>
                    <a:pt x="0" y="5"/>
                  </a:lnTo>
                  <a:lnTo>
                    <a:pt x="0" y="7"/>
                  </a:lnTo>
                  <a:lnTo>
                    <a:pt x="0" y="8"/>
                  </a:lnTo>
                  <a:lnTo>
                    <a:pt x="0" y="10"/>
                  </a:lnTo>
                  <a:lnTo>
                    <a:pt x="0" y="12"/>
                  </a:lnTo>
                  <a:lnTo>
                    <a:pt x="0" y="10"/>
                  </a:lnTo>
                  <a:lnTo>
                    <a:pt x="0" y="8"/>
                  </a:lnTo>
                  <a:lnTo>
                    <a:pt x="0" y="7"/>
                  </a:lnTo>
                  <a:lnTo>
                    <a:pt x="0" y="4"/>
                  </a:lnTo>
                  <a:lnTo>
                    <a:pt x="0" y="2"/>
                  </a:lnTo>
                  <a:lnTo>
                    <a:pt x="0" y="0"/>
                  </a:lnTo>
                </a:path>
              </a:pathLst>
            </a:custGeom>
            <a:solidFill>
              <a:srgbClr val="808080"/>
            </a:solidFill>
            <a:ln w="127000" cap="rnd">
              <a:noFill/>
              <a:round/>
              <a:headEnd/>
              <a:tailEnd/>
            </a:ln>
          </p:spPr>
          <p:txBody>
            <a:bodyPr>
              <a:prstTxWarp prst="textNoShape">
                <a:avLst/>
              </a:prstTxWarp>
            </a:bodyPr>
            <a:lstStyle/>
            <a:p>
              <a:endParaRPr lang="en-US">
                <a:solidFill>
                  <a:schemeClr val="tx2"/>
                </a:solidFill>
              </a:endParaRPr>
            </a:p>
          </p:txBody>
        </p:sp>
        <p:sp>
          <p:nvSpPr>
            <p:cNvPr id="24719" name="Freeform 94"/>
            <p:cNvSpPr>
              <a:spLocks/>
            </p:cNvSpPr>
            <p:nvPr/>
          </p:nvSpPr>
          <p:spPr bwMode="auto">
            <a:xfrm>
              <a:off x="3475" y="3125"/>
              <a:ext cx="6" cy="21"/>
            </a:xfrm>
            <a:custGeom>
              <a:avLst/>
              <a:gdLst>
                <a:gd name="T0" fmla="*/ 5 w 6"/>
                <a:gd name="T1" fmla="*/ 0 h 21"/>
                <a:gd name="T2" fmla="*/ 5 w 6"/>
                <a:gd name="T3" fmla="*/ 0 h 21"/>
                <a:gd name="T4" fmla="*/ 5 w 6"/>
                <a:gd name="T5" fmla="*/ 3 h 21"/>
                <a:gd name="T6" fmla="*/ 2 w 6"/>
                <a:gd name="T7" fmla="*/ 3 h 21"/>
                <a:gd name="T8" fmla="*/ 2 w 6"/>
                <a:gd name="T9" fmla="*/ 6 h 21"/>
                <a:gd name="T10" fmla="*/ 0 w 6"/>
                <a:gd name="T11" fmla="*/ 8 h 21"/>
                <a:gd name="T12" fmla="*/ 0 w 6"/>
                <a:gd name="T13" fmla="*/ 14 h 21"/>
                <a:gd name="T14" fmla="*/ 0 w 6"/>
                <a:gd name="T15" fmla="*/ 20 h 21"/>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21"/>
                <a:gd name="T26" fmla="*/ 6 w 6"/>
                <a:gd name="T27" fmla="*/ 21 h 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21">
                  <a:moveTo>
                    <a:pt x="5" y="0"/>
                  </a:moveTo>
                  <a:lnTo>
                    <a:pt x="5" y="0"/>
                  </a:lnTo>
                  <a:lnTo>
                    <a:pt x="5" y="3"/>
                  </a:lnTo>
                  <a:lnTo>
                    <a:pt x="2" y="3"/>
                  </a:lnTo>
                  <a:lnTo>
                    <a:pt x="2" y="6"/>
                  </a:lnTo>
                  <a:lnTo>
                    <a:pt x="0" y="8"/>
                  </a:lnTo>
                  <a:lnTo>
                    <a:pt x="0" y="14"/>
                  </a:lnTo>
                  <a:lnTo>
                    <a:pt x="0" y="2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20" name="Freeform 95"/>
            <p:cNvSpPr>
              <a:spLocks/>
            </p:cNvSpPr>
            <p:nvPr/>
          </p:nvSpPr>
          <p:spPr bwMode="auto">
            <a:xfrm>
              <a:off x="2923" y="3433"/>
              <a:ext cx="41" cy="18"/>
            </a:xfrm>
            <a:custGeom>
              <a:avLst/>
              <a:gdLst>
                <a:gd name="T0" fmla="*/ 12 w 41"/>
                <a:gd name="T1" fmla="*/ 17 h 18"/>
                <a:gd name="T2" fmla="*/ 12 w 41"/>
                <a:gd name="T3" fmla="*/ 12 h 18"/>
                <a:gd name="T4" fmla="*/ 9 w 41"/>
                <a:gd name="T5" fmla="*/ 12 h 18"/>
                <a:gd name="T6" fmla="*/ 7 w 41"/>
                <a:gd name="T7" fmla="*/ 12 h 18"/>
                <a:gd name="T8" fmla="*/ 5 w 41"/>
                <a:gd name="T9" fmla="*/ 12 h 18"/>
                <a:gd name="T10" fmla="*/ 5 w 41"/>
                <a:gd name="T11" fmla="*/ 10 h 18"/>
                <a:gd name="T12" fmla="*/ 3 w 41"/>
                <a:gd name="T13" fmla="*/ 10 h 18"/>
                <a:gd name="T14" fmla="*/ 3 w 41"/>
                <a:gd name="T15" fmla="*/ 7 h 18"/>
                <a:gd name="T16" fmla="*/ 0 w 41"/>
                <a:gd name="T17" fmla="*/ 7 h 18"/>
                <a:gd name="T18" fmla="*/ 0 w 41"/>
                <a:gd name="T19" fmla="*/ 6 h 18"/>
                <a:gd name="T20" fmla="*/ 0 w 41"/>
                <a:gd name="T21" fmla="*/ 4 h 18"/>
                <a:gd name="T22" fmla="*/ 0 w 41"/>
                <a:gd name="T23" fmla="*/ 2 h 18"/>
                <a:gd name="T24" fmla="*/ 3 w 41"/>
                <a:gd name="T25" fmla="*/ 0 h 18"/>
                <a:gd name="T26" fmla="*/ 5 w 41"/>
                <a:gd name="T27" fmla="*/ 0 h 18"/>
                <a:gd name="T28" fmla="*/ 7 w 41"/>
                <a:gd name="T29" fmla="*/ 0 h 18"/>
                <a:gd name="T30" fmla="*/ 9 w 41"/>
                <a:gd name="T31" fmla="*/ 0 h 18"/>
                <a:gd name="T32" fmla="*/ 12 w 41"/>
                <a:gd name="T33" fmla="*/ 0 h 18"/>
                <a:gd name="T34" fmla="*/ 14 w 41"/>
                <a:gd name="T35" fmla="*/ 0 h 18"/>
                <a:gd name="T36" fmla="*/ 18 w 41"/>
                <a:gd name="T37" fmla="*/ 0 h 18"/>
                <a:gd name="T38" fmla="*/ 21 w 41"/>
                <a:gd name="T39" fmla="*/ 0 h 18"/>
                <a:gd name="T40" fmla="*/ 23 w 41"/>
                <a:gd name="T41" fmla="*/ 0 h 18"/>
                <a:gd name="T42" fmla="*/ 28 w 41"/>
                <a:gd name="T43" fmla="*/ 0 h 18"/>
                <a:gd name="T44" fmla="*/ 30 w 41"/>
                <a:gd name="T45" fmla="*/ 0 h 18"/>
                <a:gd name="T46" fmla="*/ 33 w 41"/>
                <a:gd name="T47" fmla="*/ 0 h 18"/>
                <a:gd name="T48" fmla="*/ 35 w 41"/>
                <a:gd name="T49" fmla="*/ 0 h 18"/>
                <a:gd name="T50" fmla="*/ 38 w 41"/>
                <a:gd name="T51" fmla="*/ 0 h 18"/>
                <a:gd name="T52" fmla="*/ 40 w 41"/>
                <a:gd name="T53" fmla="*/ 0 h 18"/>
                <a:gd name="T54" fmla="*/ 40 w 41"/>
                <a:gd name="T55" fmla="*/ 7 h 18"/>
                <a:gd name="T56" fmla="*/ 38 w 41"/>
                <a:gd name="T57" fmla="*/ 10 h 18"/>
                <a:gd name="T58" fmla="*/ 38 w 41"/>
                <a:gd name="T59" fmla="*/ 12 h 18"/>
                <a:gd name="T60" fmla="*/ 38 w 41"/>
                <a:gd name="T61" fmla="*/ 14 h 18"/>
                <a:gd name="T62" fmla="*/ 38 w 41"/>
                <a:gd name="T63" fmla="*/ 16 h 18"/>
                <a:gd name="T64" fmla="*/ 30 w 41"/>
                <a:gd name="T65" fmla="*/ 17 h 18"/>
                <a:gd name="T66" fmla="*/ 30 w 41"/>
                <a:gd name="T67" fmla="*/ 14 h 18"/>
                <a:gd name="T68" fmla="*/ 30 w 41"/>
                <a:gd name="T69" fmla="*/ 12 h 18"/>
                <a:gd name="T70" fmla="*/ 30 w 41"/>
                <a:gd name="T71" fmla="*/ 10 h 18"/>
                <a:gd name="T72" fmla="*/ 28 w 41"/>
                <a:gd name="T73" fmla="*/ 10 h 18"/>
                <a:gd name="T74" fmla="*/ 26 w 41"/>
                <a:gd name="T75" fmla="*/ 10 h 18"/>
                <a:gd name="T76" fmla="*/ 23 w 41"/>
                <a:gd name="T77" fmla="*/ 10 h 18"/>
                <a:gd name="T78" fmla="*/ 21 w 41"/>
                <a:gd name="T79" fmla="*/ 10 h 18"/>
                <a:gd name="T80" fmla="*/ 18 w 41"/>
                <a:gd name="T81" fmla="*/ 10 h 18"/>
                <a:gd name="T82" fmla="*/ 18 w 41"/>
                <a:gd name="T83" fmla="*/ 12 h 18"/>
                <a:gd name="T84" fmla="*/ 18 w 41"/>
                <a:gd name="T85" fmla="*/ 14 h 18"/>
                <a:gd name="T86" fmla="*/ 18 w 41"/>
                <a:gd name="T87" fmla="*/ 16 h 18"/>
                <a:gd name="T88" fmla="*/ 18 w 41"/>
                <a:gd name="T89" fmla="*/ 17 h 18"/>
                <a:gd name="T90" fmla="*/ 12 w 41"/>
                <a:gd name="T91" fmla="*/ 17 h 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1"/>
                <a:gd name="T139" fmla="*/ 0 h 18"/>
                <a:gd name="T140" fmla="*/ 41 w 41"/>
                <a:gd name="T141" fmla="*/ 18 h 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1" h="18">
                  <a:moveTo>
                    <a:pt x="12" y="17"/>
                  </a:moveTo>
                  <a:lnTo>
                    <a:pt x="12" y="12"/>
                  </a:lnTo>
                  <a:lnTo>
                    <a:pt x="9" y="12"/>
                  </a:lnTo>
                  <a:lnTo>
                    <a:pt x="7" y="12"/>
                  </a:lnTo>
                  <a:lnTo>
                    <a:pt x="5" y="12"/>
                  </a:lnTo>
                  <a:lnTo>
                    <a:pt x="5" y="10"/>
                  </a:lnTo>
                  <a:lnTo>
                    <a:pt x="3" y="10"/>
                  </a:lnTo>
                  <a:lnTo>
                    <a:pt x="3" y="7"/>
                  </a:lnTo>
                  <a:lnTo>
                    <a:pt x="0" y="7"/>
                  </a:lnTo>
                  <a:lnTo>
                    <a:pt x="0" y="6"/>
                  </a:lnTo>
                  <a:lnTo>
                    <a:pt x="0" y="4"/>
                  </a:lnTo>
                  <a:lnTo>
                    <a:pt x="0" y="2"/>
                  </a:lnTo>
                  <a:lnTo>
                    <a:pt x="3" y="0"/>
                  </a:lnTo>
                  <a:lnTo>
                    <a:pt x="5" y="0"/>
                  </a:lnTo>
                  <a:lnTo>
                    <a:pt x="7" y="0"/>
                  </a:lnTo>
                  <a:lnTo>
                    <a:pt x="9" y="0"/>
                  </a:lnTo>
                  <a:lnTo>
                    <a:pt x="12" y="0"/>
                  </a:lnTo>
                  <a:lnTo>
                    <a:pt x="14" y="0"/>
                  </a:lnTo>
                  <a:lnTo>
                    <a:pt x="18" y="0"/>
                  </a:lnTo>
                  <a:lnTo>
                    <a:pt x="21" y="0"/>
                  </a:lnTo>
                  <a:lnTo>
                    <a:pt x="23" y="0"/>
                  </a:lnTo>
                  <a:lnTo>
                    <a:pt x="28" y="0"/>
                  </a:lnTo>
                  <a:lnTo>
                    <a:pt x="30" y="0"/>
                  </a:lnTo>
                  <a:lnTo>
                    <a:pt x="33" y="0"/>
                  </a:lnTo>
                  <a:lnTo>
                    <a:pt x="35" y="0"/>
                  </a:lnTo>
                  <a:lnTo>
                    <a:pt x="38" y="0"/>
                  </a:lnTo>
                  <a:lnTo>
                    <a:pt x="40" y="0"/>
                  </a:lnTo>
                  <a:lnTo>
                    <a:pt x="40" y="7"/>
                  </a:lnTo>
                  <a:lnTo>
                    <a:pt x="38" y="10"/>
                  </a:lnTo>
                  <a:lnTo>
                    <a:pt x="38" y="12"/>
                  </a:lnTo>
                  <a:lnTo>
                    <a:pt x="38" y="14"/>
                  </a:lnTo>
                  <a:lnTo>
                    <a:pt x="38" y="16"/>
                  </a:lnTo>
                  <a:lnTo>
                    <a:pt x="30" y="17"/>
                  </a:lnTo>
                  <a:lnTo>
                    <a:pt x="30" y="14"/>
                  </a:lnTo>
                  <a:lnTo>
                    <a:pt x="30" y="12"/>
                  </a:lnTo>
                  <a:lnTo>
                    <a:pt x="30" y="10"/>
                  </a:lnTo>
                  <a:lnTo>
                    <a:pt x="28" y="10"/>
                  </a:lnTo>
                  <a:lnTo>
                    <a:pt x="26" y="10"/>
                  </a:lnTo>
                  <a:lnTo>
                    <a:pt x="23" y="10"/>
                  </a:lnTo>
                  <a:lnTo>
                    <a:pt x="21" y="10"/>
                  </a:lnTo>
                  <a:lnTo>
                    <a:pt x="18" y="10"/>
                  </a:lnTo>
                  <a:lnTo>
                    <a:pt x="18" y="12"/>
                  </a:lnTo>
                  <a:lnTo>
                    <a:pt x="18" y="14"/>
                  </a:lnTo>
                  <a:lnTo>
                    <a:pt x="18" y="16"/>
                  </a:lnTo>
                  <a:lnTo>
                    <a:pt x="18" y="17"/>
                  </a:lnTo>
                  <a:lnTo>
                    <a:pt x="12" y="17"/>
                  </a:lnTo>
                </a:path>
              </a:pathLst>
            </a:custGeom>
            <a:solidFill>
              <a:srgbClr val="406666"/>
            </a:solidFill>
            <a:ln w="127000" cap="rnd">
              <a:noFill/>
              <a:round/>
              <a:headEnd/>
              <a:tailEnd/>
            </a:ln>
          </p:spPr>
          <p:txBody>
            <a:bodyPr>
              <a:prstTxWarp prst="textNoShape">
                <a:avLst/>
              </a:prstTxWarp>
            </a:bodyPr>
            <a:lstStyle/>
            <a:p>
              <a:endParaRPr lang="en-US">
                <a:solidFill>
                  <a:schemeClr val="tx2"/>
                </a:solidFill>
              </a:endParaRPr>
            </a:p>
          </p:txBody>
        </p:sp>
        <p:sp>
          <p:nvSpPr>
            <p:cNvPr id="24721" name="Freeform 96"/>
            <p:cNvSpPr>
              <a:spLocks/>
            </p:cNvSpPr>
            <p:nvPr/>
          </p:nvSpPr>
          <p:spPr bwMode="auto">
            <a:xfrm>
              <a:off x="2920" y="3430"/>
              <a:ext cx="52" cy="29"/>
            </a:xfrm>
            <a:custGeom>
              <a:avLst/>
              <a:gdLst>
                <a:gd name="T0" fmla="*/ 14 w 52"/>
                <a:gd name="T1" fmla="*/ 28 h 29"/>
                <a:gd name="T2" fmla="*/ 14 w 52"/>
                <a:gd name="T3" fmla="*/ 17 h 29"/>
                <a:gd name="T4" fmla="*/ 11 w 52"/>
                <a:gd name="T5" fmla="*/ 17 h 29"/>
                <a:gd name="T6" fmla="*/ 9 w 52"/>
                <a:gd name="T7" fmla="*/ 17 h 29"/>
                <a:gd name="T8" fmla="*/ 6 w 52"/>
                <a:gd name="T9" fmla="*/ 17 h 29"/>
                <a:gd name="T10" fmla="*/ 3 w 52"/>
                <a:gd name="T11" fmla="*/ 14 h 29"/>
                <a:gd name="T12" fmla="*/ 3 w 52"/>
                <a:gd name="T13" fmla="*/ 12 h 29"/>
                <a:gd name="T14" fmla="*/ 0 w 52"/>
                <a:gd name="T15" fmla="*/ 9 h 29"/>
                <a:gd name="T16" fmla="*/ 3 w 52"/>
                <a:gd name="T17" fmla="*/ 6 h 29"/>
                <a:gd name="T18" fmla="*/ 3 w 52"/>
                <a:gd name="T19" fmla="*/ 3 h 29"/>
                <a:gd name="T20" fmla="*/ 6 w 52"/>
                <a:gd name="T21" fmla="*/ 3 h 29"/>
                <a:gd name="T22" fmla="*/ 9 w 52"/>
                <a:gd name="T23" fmla="*/ 3 h 29"/>
                <a:gd name="T24" fmla="*/ 11 w 52"/>
                <a:gd name="T25" fmla="*/ 3 h 29"/>
                <a:gd name="T26" fmla="*/ 14 w 52"/>
                <a:gd name="T27" fmla="*/ 3 h 29"/>
                <a:gd name="T28" fmla="*/ 17 w 52"/>
                <a:gd name="T29" fmla="*/ 3 h 29"/>
                <a:gd name="T30" fmla="*/ 20 w 52"/>
                <a:gd name="T31" fmla="*/ 3 h 29"/>
                <a:gd name="T32" fmla="*/ 23 w 52"/>
                <a:gd name="T33" fmla="*/ 3 h 29"/>
                <a:gd name="T34" fmla="*/ 25 w 52"/>
                <a:gd name="T35" fmla="*/ 3 h 29"/>
                <a:gd name="T36" fmla="*/ 31 w 52"/>
                <a:gd name="T37" fmla="*/ 3 h 29"/>
                <a:gd name="T38" fmla="*/ 34 w 52"/>
                <a:gd name="T39" fmla="*/ 3 h 29"/>
                <a:gd name="T40" fmla="*/ 39 w 52"/>
                <a:gd name="T41" fmla="*/ 3 h 29"/>
                <a:gd name="T42" fmla="*/ 42 w 52"/>
                <a:gd name="T43" fmla="*/ 3 h 29"/>
                <a:gd name="T44" fmla="*/ 45 w 52"/>
                <a:gd name="T45" fmla="*/ 0 h 29"/>
                <a:gd name="T46" fmla="*/ 48 w 52"/>
                <a:gd name="T47" fmla="*/ 0 h 29"/>
                <a:gd name="T48" fmla="*/ 51 w 52"/>
                <a:gd name="T49" fmla="*/ 0 h 29"/>
                <a:gd name="T50" fmla="*/ 51 w 52"/>
                <a:gd name="T51" fmla="*/ 14 h 29"/>
                <a:gd name="T52" fmla="*/ 48 w 52"/>
                <a:gd name="T53" fmla="*/ 14 h 29"/>
                <a:gd name="T54" fmla="*/ 48 w 52"/>
                <a:gd name="T55" fmla="*/ 17 h 29"/>
                <a:gd name="T56" fmla="*/ 45 w 52"/>
                <a:gd name="T57" fmla="*/ 17 h 29"/>
                <a:gd name="T58" fmla="*/ 45 w 52"/>
                <a:gd name="T59" fmla="*/ 20 h 29"/>
                <a:gd name="T60" fmla="*/ 45 w 52"/>
                <a:gd name="T61" fmla="*/ 23 h 29"/>
                <a:gd name="T62" fmla="*/ 45 w 52"/>
                <a:gd name="T63" fmla="*/ 26 h 29"/>
                <a:gd name="T64" fmla="*/ 39 w 52"/>
                <a:gd name="T65" fmla="*/ 28 h 29"/>
                <a:gd name="T66" fmla="*/ 39 w 52"/>
                <a:gd name="T67" fmla="*/ 26 h 29"/>
                <a:gd name="T68" fmla="*/ 39 w 52"/>
                <a:gd name="T69" fmla="*/ 23 h 29"/>
                <a:gd name="T70" fmla="*/ 39 w 52"/>
                <a:gd name="T71" fmla="*/ 20 h 29"/>
                <a:gd name="T72" fmla="*/ 39 w 52"/>
                <a:gd name="T73" fmla="*/ 17 h 29"/>
                <a:gd name="T74" fmla="*/ 37 w 52"/>
                <a:gd name="T75" fmla="*/ 17 h 29"/>
                <a:gd name="T76" fmla="*/ 34 w 52"/>
                <a:gd name="T77" fmla="*/ 17 h 29"/>
                <a:gd name="T78" fmla="*/ 31 w 52"/>
                <a:gd name="T79" fmla="*/ 17 h 29"/>
                <a:gd name="T80" fmla="*/ 28 w 52"/>
                <a:gd name="T81" fmla="*/ 17 h 29"/>
                <a:gd name="T82" fmla="*/ 25 w 52"/>
                <a:gd name="T83" fmla="*/ 17 h 29"/>
                <a:gd name="T84" fmla="*/ 25 w 52"/>
                <a:gd name="T85" fmla="*/ 20 h 29"/>
                <a:gd name="T86" fmla="*/ 25 w 52"/>
                <a:gd name="T87" fmla="*/ 26 h 29"/>
                <a:gd name="T88" fmla="*/ 25 w 52"/>
                <a:gd name="T89" fmla="*/ 28 h 29"/>
                <a:gd name="T90" fmla="*/ 14 w 52"/>
                <a:gd name="T91" fmla="*/ 28 h 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2"/>
                <a:gd name="T139" fmla="*/ 0 h 29"/>
                <a:gd name="T140" fmla="*/ 52 w 52"/>
                <a:gd name="T141" fmla="*/ 29 h 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2" h="29">
                  <a:moveTo>
                    <a:pt x="14" y="28"/>
                  </a:moveTo>
                  <a:lnTo>
                    <a:pt x="14" y="17"/>
                  </a:lnTo>
                  <a:lnTo>
                    <a:pt x="11" y="17"/>
                  </a:lnTo>
                  <a:lnTo>
                    <a:pt x="9" y="17"/>
                  </a:lnTo>
                  <a:lnTo>
                    <a:pt x="6" y="17"/>
                  </a:lnTo>
                  <a:lnTo>
                    <a:pt x="3" y="14"/>
                  </a:lnTo>
                  <a:lnTo>
                    <a:pt x="3" y="12"/>
                  </a:lnTo>
                  <a:lnTo>
                    <a:pt x="0" y="9"/>
                  </a:lnTo>
                  <a:lnTo>
                    <a:pt x="3" y="6"/>
                  </a:lnTo>
                  <a:lnTo>
                    <a:pt x="3" y="3"/>
                  </a:lnTo>
                  <a:lnTo>
                    <a:pt x="6" y="3"/>
                  </a:lnTo>
                  <a:lnTo>
                    <a:pt x="9" y="3"/>
                  </a:lnTo>
                  <a:lnTo>
                    <a:pt x="11" y="3"/>
                  </a:lnTo>
                  <a:lnTo>
                    <a:pt x="14" y="3"/>
                  </a:lnTo>
                  <a:lnTo>
                    <a:pt x="17" y="3"/>
                  </a:lnTo>
                  <a:lnTo>
                    <a:pt x="20" y="3"/>
                  </a:lnTo>
                  <a:lnTo>
                    <a:pt x="23" y="3"/>
                  </a:lnTo>
                  <a:lnTo>
                    <a:pt x="25" y="3"/>
                  </a:lnTo>
                  <a:lnTo>
                    <a:pt x="31" y="3"/>
                  </a:lnTo>
                  <a:lnTo>
                    <a:pt x="34" y="3"/>
                  </a:lnTo>
                  <a:lnTo>
                    <a:pt x="39" y="3"/>
                  </a:lnTo>
                  <a:lnTo>
                    <a:pt x="42" y="3"/>
                  </a:lnTo>
                  <a:lnTo>
                    <a:pt x="45" y="0"/>
                  </a:lnTo>
                  <a:lnTo>
                    <a:pt x="48" y="0"/>
                  </a:lnTo>
                  <a:lnTo>
                    <a:pt x="51" y="0"/>
                  </a:lnTo>
                  <a:lnTo>
                    <a:pt x="51" y="14"/>
                  </a:lnTo>
                  <a:lnTo>
                    <a:pt x="48" y="14"/>
                  </a:lnTo>
                  <a:lnTo>
                    <a:pt x="48" y="17"/>
                  </a:lnTo>
                  <a:lnTo>
                    <a:pt x="45" y="17"/>
                  </a:lnTo>
                  <a:lnTo>
                    <a:pt x="45" y="20"/>
                  </a:lnTo>
                  <a:lnTo>
                    <a:pt x="45" y="23"/>
                  </a:lnTo>
                  <a:lnTo>
                    <a:pt x="45" y="26"/>
                  </a:lnTo>
                  <a:lnTo>
                    <a:pt x="39" y="28"/>
                  </a:lnTo>
                  <a:lnTo>
                    <a:pt x="39" y="26"/>
                  </a:lnTo>
                  <a:lnTo>
                    <a:pt x="39" y="23"/>
                  </a:lnTo>
                  <a:lnTo>
                    <a:pt x="39" y="20"/>
                  </a:lnTo>
                  <a:lnTo>
                    <a:pt x="39" y="17"/>
                  </a:lnTo>
                  <a:lnTo>
                    <a:pt x="37" y="17"/>
                  </a:lnTo>
                  <a:lnTo>
                    <a:pt x="34" y="17"/>
                  </a:lnTo>
                  <a:lnTo>
                    <a:pt x="31" y="17"/>
                  </a:lnTo>
                  <a:lnTo>
                    <a:pt x="28" y="17"/>
                  </a:lnTo>
                  <a:lnTo>
                    <a:pt x="25" y="17"/>
                  </a:lnTo>
                  <a:lnTo>
                    <a:pt x="25" y="20"/>
                  </a:lnTo>
                  <a:lnTo>
                    <a:pt x="25" y="26"/>
                  </a:lnTo>
                  <a:lnTo>
                    <a:pt x="25" y="28"/>
                  </a:lnTo>
                  <a:lnTo>
                    <a:pt x="14" y="28"/>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22" name="Freeform 97"/>
            <p:cNvSpPr>
              <a:spLocks/>
            </p:cNvSpPr>
            <p:nvPr/>
          </p:nvSpPr>
          <p:spPr bwMode="auto">
            <a:xfrm>
              <a:off x="2931" y="3428"/>
              <a:ext cx="33" cy="6"/>
            </a:xfrm>
            <a:custGeom>
              <a:avLst/>
              <a:gdLst>
                <a:gd name="T0" fmla="*/ 0 w 33"/>
                <a:gd name="T1" fmla="*/ 5 h 6"/>
                <a:gd name="T2" fmla="*/ 0 w 33"/>
                <a:gd name="T3" fmla="*/ 5 h 6"/>
                <a:gd name="T4" fmla="*/ 2 w 33"/>
                <a:gd name="T5" fmla="*/ 0 h 6"/>
                <a:gd name="T6" fmla="*/ 32 w 33"/>
                <a:gd name="T7" fmla="*/ 0 h 6"/>
                <a:gd name="T8" fmla="*/ 32 w 33"/>
                <a:gd name="T9" fmla="*/ 5 h 6"/>
                <a:gd name="T10" fmla="*/ 0 w 33"/>
                <a:gd name="T11" fmla="*/ 5 h 6"/>
                <a:gd name="T12" fmla="*/ 0 60000 65536"/>
                <a:gd name="T13" fmla="*/ 0 60000 65536"/>
                <a:gd name="T14" fmla="*/ 0 60000 65536"/>
                <a:gd name="T15" fmla="*/ 0 60000 65536"/>
                <a:gd name="T16" fmla="*/ 0 60000 65536"/>
                <a:gd name="T17" fmla="*/ 0 60000 65536"/>
                <a:gd name="T18" fmla="*/ 0 w 33"/>
                <a:gd name="T19" fmla="*/ 0 h 6"/>
                <a:gd name="T20" fmla="*/ 33 w 33"/>
                <a:gd name="T21" fmla="*/ 6 h 6"/>
              </a:gdLst>
              <a:ahLst/>
              <a:cxnLst>
                <a:cxn ang="T12">
                  <a:pos x="T0" y="T1"/>
                </a:cxn>
                <a:cxn ang="T13">
                  <a:pos x="T2" y="T3"/>
                </a:cxn>
                <a:cxn ang="T14">
                  <a:pos x="T4" y="T5"/>
                </a:cxn>
                <a:cxn ang="T15">
                  <a:pos x="T6" y="T7"/>
                </a:cxn>
                <a:cxn ang="T16">
                  <a:pos x="T8" y="T9"/>
                </a:cxn>
                <a:cxn ang="T17">
                  <a:pos x="T10" y="T11"/>
                </a:cxn>
              </a:cxnLst>
              <a:rect l="T18" t="T19" r="T20" b="T21"/>
              <a:pathLst>
                <a:path w="33" h="6">
                  <a:moveTo>
                    <a:pt x="0" y="5"/>
                  </a:moveTo>
                  <a:lnTo>
                    <a:pt x="0" y="5"/>
                  </a:lnTo>
                  <a:lnTo>
                    <a:pt x="2" y="0"/>
                  </a:lnTo>
                  <a:lnTo>
                    <a:pt x="32" y="0"/>
                  </a:lnTo>
                  <a:lnTo>
                    <a:pt x="32" y="5"/>
                  </a:lnTo>
                  <a:lnTo>
                    <a:pt x="0" y="5"/>
                  </a:lnTo>
                </a:path>
              </a:pathLst>
            </a:custGeom>
            <a:solidFill>
              <a:srgbClr val="B9C0C0"/>
            </a:solidFill>
            <a:ln w="127000" cap="rnd">
              <a:noFill/>
              <a:round/>
              <a:headEnd/>
              <a:tailEnd/>
            </a:ln>
          </p:spPr>
          <p:txBody>
            <a:bodyPr>
              <a:prstTxWarp prst="textNoShape">
                <a:avLst/>
              </a:prstTxWarp>
            </a:bodyPr>
            <a:lstStyle/>
            <a:p>
              <a:endParaRPr lang="en-US">
                <a:solidFill>
                  <a:schemeClr val="tx2"/>
                </a:solidFill>
              </a:endParaRPr>
            </a:p>
          </p:txBody>
        </p:sp>
        <p:sp>
          <p:nvSpPr>
            <p:cNvPr id="24723" name="Freeform 98"/>
            <p:cNvSpPr>
              <a:spLocks/>
            </p:cNvSpPr>
            <p:nvPr/>
          </p:nvSpPr>
          <p:spPr bwMode="auto">
            <a:xfrm>
              <a:off x="2968" y="3377"/>
              <a:ext cx="68" cy="72"/>
            </a:xfrm>
            <a:custGeom>
              <a:avLst/>
              <a:gdLst>
                <a:gd name="T0" fmla="*/ 67 w 68"/>
                <a:gd name="T1" fmla="*/ 3 h 72"/>
                <a:gd name="T2" fmla="*/ 67 w 68"/>
                <a:gd name="T3" fmla="*/ 3 h 72"/>
                <a:gd name="T4" fmla="*/ 65 w 68"/>
                <a:gd name="T5" fmla="*/ 3 h 72"/>
                <a:gd name="T6" fmla="*/ 65 w 68"/>
                <a:gd name="T7" fmla="*/ 0 h 72"/>
                <a:gd name="T8" fmla="*/ 63 w 68"/>
                <a:gd name="T9" fmla="*/ 0 h 72"/>
                <a:gd name="T10" fmla="*/ 60 w 68"/>
                <a:gd name="T11" fmla="*/ 0 h 72"/>
                <a:gd name="T12" fmla="*/ 57 w 68"/>
                <a:gd name="T13" fmla="*/ 0 h 72"/>
                <a:gd name="T14" fmla="*/ 54 w 68"/>
                <a:gd name="T15" fmla="*/ 0 h 72"/>
                <a:gd name="T16" fmla="*/ 53 w 68"/>
                <a:gd name="T17" fmla="*/ 0 h 72"/>
                <a:gd name="T18" fmla="*/ 50 w 68"/>
                <a:gd name="T19" fmla="*/ 0 h 72"/>
                <a:gd name="T20" fmla="*/ 47 w 68"/>
                <a:gd name="T21" fmla="*/ 0 h 72"/>
                <a:gd name="T22" fmla="*/ 45 w 68"/>
                <a:gd name="T23" fmla="*/ 0 h 72"/>
                <a:gd name="T24" fmla="*/ 42 w 68"/>
                <a:gd name="T25" fmla="*/ 0 h 72"/>
                <a:gd name="T26" fmla="*/ 38 w 68"/>
                <a:gd name="T27" fmla="*/ 3 h 72"/>
                <a:gd name="T28" fmla="*/ 35 w 68"/>
                <a:gd name="T29" fmla="*/ 3 h 72"/>
                <a:gd name="T30" fmla="*/ 32 w 68"/>
                <a:gd name="T31" fmla="*/ 5 h 72"/>
                <a:gd name="T32" fmla="*/ 28 w 68"/>
                <a:gd name="T33" fmla="*/ 5 h 72"/>
                <a:gd name="T34" fmla="*/ 25 w 68"/>
                <a:gd name="T35" fmla="*/ 10 h 72"/>
                <a:gd name="T36" fmla="*/ 22 w 68"/>
                <a:gd name="T37" fmla="*/ 13 h 72"/>
                <a:gd name="T38" fmla="*/ 20 w 68"/>
                <a:gd name="T39" fmla="*/ 15 h 72"/>
                <a:gd name="T40" fmla="*/ 15 w 68"/>
                <a:gd name="T41" fmla="*/ 18 h 72"/>
                <a:gd name="T42" fmla="*/ 13 w 68"/>
                <a:gd name="T43" fmla="*/ 21 h 72"/>
                <a:gd name="T44" fmla="*/ 10 w 68"/>
                <a:gd name="T45" fmla="*/ 25 h 72"/>
                <a:gd name="T46" fmla="*/ 7 w 68"/>
                <a:gd name="T47" fmla="*/ 28 h 72"/>
                <a:gd name="T48" fmla="*/ 7 w 68"/>
                <a:gd name="T49" fmla="*/ 33 h 72"/>
                <a:gd name="T50" fmla="*/ 4 w 68"/>
                <a:gd name="T51" fmla="*/ 38 h 72"/>
                <a:gd name="T52" fmla="*/ 3 w 68"/>
                <a:gd name="T53" fmla="*/ 43 h 72"/>
                <a:gd name="T54" fmla="*/ 3 w 68"/>
                <a:gd name="T55" fmla="*/ 48 h 72"/>
                <a:gd name="T56" fmla="*/ 3 w 68"/>
                <a:gd name="T57" fmla="*/ 53 h 72"/>
                <a:gd name="T58" fmla="*/ 0 w 68"/>
                <a:gd name="T59" fmla="*/ 58 h 72"/>
                <a:gd name="T60" fmla="*/ 3 w 68"/>
                <a:gd name="T61" fmla="*/ 66 h 72"/>
                <a:gd name="T62" fmla="*/ 3 w 68"/>
                <a:gd name="T63" fmla="*/ 71 h 72"/>
                <a:gd name="T64" fmla="*/ 63 w 68"/>
                <a:gd name="T65" fmla="*/ 38 h 72"/>
                <a:gd name="T66" fmla="*/ 67 w 68"/>
                <a:gd name="T67" fmla="*/ 3 h 7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8"/>
                <a:gd name="T103" fmla="*/ 0 h 72"/>
                <a:gd name="T104" fmla="*/ 68 w 68"/>
                <a:gd name="T105" fmla="*/ 72 h 7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8" h="72">
                  <a:moveTo>
                    <a:pt x="67" y="3"/>
                  </a:moveTo>
                  <a:lnTo>
                    <a:pt x="67" y="3"/>
                  </a:lnTo>
                  <a:lnTo>
                    <a:pt x="65" y="3"/>
                  </a:lnTo>
                  <a:lnTo>
                    <a:pt x="65" y="0"/>
                  </a:lnTo>
                  <a:lnTo>
                    <a:pt x="63" y="0"/>
                  </a:lnTo>
                  <a:lnTo>
                    <a:pt x="60" y="0"/>
                  </a:lnTo>
                  <a:lnTo>
                    <a:pt x="57" y="0"/>
                  </a:lnTo>
                  <a:lnTo>
                    <a:pt x="54" y="0"/>
                  </a:lnTo>
                  <a:lnTo>
                    <a:pt x="53" y="0"/>
                  </a:lnTo>
                  <a:lnTo>
                    <a:pt x="50" y="0"/>
                  </a:lnTo>
                  <a:lnTo>
                    <a:pt x="47" y="0"/>
                  </a:lnTo>
                  <a:lnTo>
                    <a:pt x="45" y="0"/>
                  </a:lnTo>
                  <a:lnTo>
                    <a:pt x="42" y="0"/>
                  </a:lnTo>
                  <a:lnTo>
                    <a:pt x="38" y="3"/>
                  </a:lnTo>
                  <a:lnTo>
                    <a:pt x="35" y="3"/>
                  </a:lnTo>
                  <a:lnTo>
                    <a:pt x="32" y="5"/>
                  </a:lnTo>
                  <a:lnTo>
                    <a:pt x="28" y="5"/>
                  </a:lnTo>
                  <a:lnTo>
                    <a:pt x="25" y="10"/>
                  </a:lnTo>
                  <a:lnTo>
                    <a:pt x="22" y="13"/>
                  </a:lnTo>
                  <a:lnTo>
                    <a:pt x="20" y="15"/>
                  </a:lnTo>
                  <a:lnTo>
                    <a:pt x="15" y="18"/>
                  </a:lnTo>
                  <a:lnTo>
                    <a:pt x="13" y="21"/>
                  </a:lnTo>
                  <a:lnTo>
                    <a:pt x="10" y="25"/>
                  </a:lnTo>
                  <a:lnTo>
                    <a:pt x="7" y="28"/>
                  </a:lnTo>
                  <a:lnTo>
                    <a:pt x="7" y="33"/>
                  </a:lnTo>
                  <a:lnTo>
                    <a:pt x="4" y="38"/>
                  </a:lnTo>
                  <a:lnTo>
                    <a:pt x="3" y="43"/>
                  </a:lnTo>
                  <a:lnTo>
                    <a:pt x="3" y="48"/>
                  </a:lnTo>
                  <a:lnTo>
                    <a:pt x="3" y="53"/>
                  </a:lnTo>
                  <a:lnTo>
                    <a:pt x="0" y="58"/>
                  </a:lnTo>
                  <a:lnTo>
                    <a:pt x="3" y="66"/>
                  </a:lnTo>
                  <a:lnTo>
                    <a:pt x="3" y="71"/>
                  </a:lnTo>
                  <a:lnTo>
                    <a:pt x="63" y="38"/>
                  </a:lnTo>
                  <a:lnTo>
                    <a:pt x="67" y="3"/>
                  </a:lnTo>
                </a:path>
              </a:pathLst>
            </a:custGeom>
            <a:solidFill>
              <a:srgbClr val="8D9999"/>
            </a:solidFill>
            <a:ln w="127000" cap="rnd">
              <a:noFill/>
              <a:round/>
              <a:headEnd/>
              <a:tailEnd/>
            </a:ln>
          </p:spPr>
          <p:txBody>
            <a:bodyPr>
              <a:prstTxWarp prst="textNoShape">
                <a:avLst/>
              </a:prstTxWarp>
            </a:bodyPr>
            <a:lstStyle/>
            <a:p>
              <a:endParaRPr lang="en-US">
                <a:solidFill>
                  <a:schemeClr val="tx2"/>
                </a:solidFill>
              </a:endParaRPr>
            </a:p>
          </p:txBody>
        </p:sp>
        <p:sp>
          <p:nvSpPr>
            <p:cNvPr id="24724" name="Freeform 99"/>
            <p:cNvSpPr>
              <a:spLocks/>
            </p:cNvSpPr>
            <p:nvPr/>
          </p:nvSpPr>
          <p:spPr bwMode="auto">
            <a:xfrm>
              <a:off x="2968" y="3374"/>
              <a:ext cx="76" cy="83"/>
            </a:xfrm>
            <a:custGeom>
              <a:avLst/>
              <a:gdLst>
                <a:gd name="T0" fmla="*/ 75 w 76"/>
                <a:gd name="T1" fmla="*/ 3 h 83"/>
                <a:gd name="T2" fmla="*/ 73 w 76"/>
                <a:gd name="T3" fmla="*/ 3 h 83"/>
                <a:gd name="T4" fmla="*/ 70 w 76"/>
                <a:gd name="T5" fmla="*/ 3 h 83"/>
                <a:gd name="T6" fmla="*/ 67 w 76"/>
                <a:gd name="T7" fmla="*/ 3 h 83"/>
                <a:gd name="T8" fmla="*/ 64 w 76"/>
                <a:gd name="T9" fmla="*/ 3 h 83"/>
                <a:gd name="T10" fmla="*/ 61 w 76"/>
                <a:gd name="T11" fmla="*/ 0 h 83"/>
                <a:gd name="T12" fmla="*/ 59 w 76"/>
                <a:gd name="T13" fmla="*/ 0 h 83"/>
                <a:gd name="T14" fmla="*/ 56 w 76"/>
                <a:gd name="T15" fmla="*/ 0 h 83"/>
                <a:gd name="T16" fmla="*/ 53 w 76"/>
                <a:gd name="T17" fmla="*/ 3 h 83"/>
                <a:gd name="T18" fmla="*/ 47 w 76"/>
                <a:gd name="T19" fmla="*/ 3 h 83"/>
                <a:gd name="T20" fmla="*/ 45 w 76"/>
                <a:gd name="T21" fmla="*/ 3 h 83"/>
                <a:gd name="T22" fmla="*/ 42 w 76"/>
                <a:gd name="T23" fmla="*/ 3 h 83"/>
                <a:gd name="T24" fmla="*/ 39 w 76"/>
                <a:gd name="T25" fmla="*/ 6 h 83"/>
                <a:gd name="T26" fmla="*/ 36 w 76"/>
                <a:gd name="T27" fmla="*/ 9 h 83"/>
                <a:gd name="T28" fmla="*/ 31 w 76"/>
                <a:gd name="T29" fmla="*/ 9 h 83"/>
                <a:gd name="T30" fmla="*/ 28 w 76"/>
                <a:gd name="T31" fmla="*/ 12 h 83"/>
                <a:gd name="T32" fmla="*/ 25 w 76"/>
                <a:gd name="T33" fmla="*/ 14 h 83"/>
                <a:gd name="T34" fmla="*/ 19 w 76"/>
                <a:gd name="T35" fmla="*/ 20 h 83"/>
                <a:gd name="T36" fmla="*/ 17 w 76"/>
                <a:gd name="T37" fmla="*/ 23 h 83"/>
                <a:gd name="T38" fmla="*/ 14 w 76"/>
                <a:gd name="T39" fmla="*/ 26 h 83"/>
                <a:gd name="T40" fmla="*/ 11 w 76"/>
                <a:gd name="T41" fmla="*/ 28 h 83"/>
                <a:gd name="T42" fmla="*/ 8 w 76"/>
                <a:gd name="T43" fmla="*/ 34 h 83"/>
                <a:gd name="T44" fmla="*/ 5 w 76"/>
                <a:gd name="T45" fmla="*/ 40 h 83"/>
                <a:gd name="T46" fmla="*/ 5 w 76"/>
                <a:gd name="T47" fmla="*/ 42 h 83"/>
                <a:gd name="T48" fmla="*/ 3 w 76"/>
                <a:gd name="T49" fmla="*/ 51 h 83"/>
                <a:gd name="T50" fmla="*/ 3 w 76"/>
                <a:gd name="T51" fmla="*/ 56 h 83"/>
                <a:gd name="T52" fmla="*/ 0 w 76"/>
                <a:gd name="T53" fmla="*/ 62 h 83"/>
                <a:gd name="T54" fmla="*/ 0 w 76"/>
                <a:gd name="T55" fmla="*/ 68 h 83"/>
                <a:gd name="T56" fmla="*/ 0 w 76"/>
                <a:gd name="T57" fmla="*/ 76 h 83"/>
                <a:gd name="T58" fmla="*/ 0 w 76"/>
                <a:gd name="T59" fmla="*/ 82 h 83"/>
                <a:gd name="T60" fmla="*/ 70 w 76"/>
                <a:gd name="T61" fmla="*/ 45 h 83"/>
                <a:gd name="T62" fmla="*/ 75 w 76"/>
                <a:gd name="T63" fmla="*/ 3 h 8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6"/>
                <a:gd name="T97" fmla="*/ 0 h 83"/>
                <a:gd name="T98" fmla="*/ 76 w 76"/>
                <a:gd name="T99" fmla="*/ 83 h 8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6" h="83">
                  <a:moveTo>
                    <a:pt x="75" y="3"/>
                  </a:moveTo>
                  <a:lnTo>
                    <a:pt x="73" y="3"/>
                  </a:lnTo>
                  <a:lnTo>
                    <a:pt x="70" y="3"/>
                  </a:lnTo>
                  <a:lnTo>
                    <a:pt x="67" y="3"/>
                  </a:lnTo>
                  <a:lnTo>
                    <a:pt x="64" y="3"/>
                  </a:lnTo>
                  <a:lnTo>
                    <a:pt x="61" y="0"/>
                  </a:lnTo>
                  <a:lnTo>
                    <a:pt x="59" y="0"/>
                  </a:lnTo>
                  <a:lnTo>
                    <a:pt x="56" y="0"/>
                  </a:lnTo>
                  <a:lnTo>
                    <a:pt x="53" y="3"/>
                  </a:lnTo>
                  <a:lnTo>
                    <a:pt x="47" y="3"/>
                  </a:lnTo>
                  <a:lnTo>
                    <a:pt x="45" y="3"/>
                  </a:lnTo>
                  <a:lnTo>
                    <a:pt x="42" y="3"/>
                  </a:lnTo>
                  <a:lnTo>
                    <a:pt x="39" y="6"/>
                  </a:lnTo>
                  <a:lnTo>
                    <a:pt x="36" y="9"/>
                  </a:lnTo>
                  <a:lnTo>
                    <a:pt x="31" y="9"/>
                  </a:lnTo>
                  <a:lnTo>
                    <a:pt x="28" y="12"/>
                  </a:lnTo>
                  <a:lnTo>
                    <a:pt x="25" y="14"/>
                  </a:lnTo>
                  <a:lnTo>
                    <a:pt x="19" y="20"/>
                  </a:lnTo>
                  <a:lnTo>
                    <a:pt x="17" y="23"/>
                  </a:lnTo>
                  <a:lnTo>
                    <a:pt x="14" y="26"/>
                  </a:lnTo>
                  <a:lnTo>
                    <a:pt x="11" y="28"/>
                  </a:lnTo>
                  <a:lnTo>
                    <a:pt x="8" y="34"/>
                  </a:lnTo>
                  <a:lnTo>
                    <a:pt x="5" y="40"/>
                  </a:lnTo>
                  <a:lnTo>
                    <a:pt x="5" y="42"/>
                  </a:lnTo>
                  <a:lnTo>
                    <a:pt x="3" y="51"/>
                  </a:lnTo>
                  <a:lnTo>
                    <a:pt x="3" y="56"/>
                  </a:lnTo>
                  <a:lnTo>
                    <a:pt x="0" y="62"/>
                  </a:lnTo>
                  <a:lnTo>
                    <a:pt x="0" y="68"/>
                  </a:lnTo>
                  <a:lnTo>
                    <a:pt x="0" y="76"/>
                  </a:lnTo>
                  <a:lnTo>
                    <a:pt x="0" y="82"/>
                  </a:lnTo>
                  <a:lnTo>
                    <a:pt x="70" y="45"/>
                  </a:lnTo>
                  <a:lnTo>
                    <a:pt x="75"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25" name="Freeform 100"/>
            <p:cNvSpPr>
              <a:spLocks/>
            </p:cNvSpPr>
            <p:nvPr/>
          </p:nvSpPr>
          <p:spPr bwMode="auto">
            <a:xfrm>
              <a:off x="3019" y="3383"/>
              <a:ext cx="13" cy="40"/>
            </a:xfrm>
            <a:custGeom>
              <a:avLst/>
              <a:gdLst>
                <a:gd name="T0" fmla="*/ 5 w 13"/>
                <a:gd name="T1" fmla="*/ 0 h 40"/>
                <a:gd name="T2" fmla="*/ 5 w 13"/>
                <a:gd name="T3" fmla="*/ 0 h 40"/>
                <a:gd name="T4" fmla="*/ 7 w 13"/>
                <a:gd name="T5" fmla="*/ 0 h 40"/>
                <a:gd name="T6" fmla="*/ 8 w 13"/>
                <a:gd name="T7" fmla="*/ 0 h 40"/>
                <a:gd name="T8" fmla="*/ 10 w 13"/>
                <a:gd name="T9" fmla="*/ 0 h 40"/>
                <a:gd name="T10" fmla="*/ 12 w 13"/>
                <a:gd name="T11" fmla="*/ 0 h 40"/>
                <a:gd name="T12" fmla="*/ 10 w 13"/>
                <a:gd name="T13" fmla="*/ 30 h 40"/>
                <a:gd name="T14" fmla="*/ 0 w 13"/>
                <a:gd name="T15" fmla="*/ 39 h 40"/>
                <a:gd name="T16" fmla="*/ 5 w 13"/>
                <a:gd name="T17" fmla="*/ 2 h 40"/>
                <a:gd name="T18" fmla="*/ 5 w 13"/>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40"/>
                <a:gd name="T32" fmla="*/ 13 w 13"/>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40">
                  <a:moveTo>
                    <a:pt x="5" y="0"/>
                  </a:moveTo>
                  <a:lnTo>
                    <a:pt x="5" y="0"/>
                  </a:lnTo>
                  <a:lnTo>
                    <a:pt x="7" y="0"/>
                  </a:lnTo>
                  <a:lnTo>
                    <a:pt x="8" y="0"/>
                  </a:lnTo>
                  <a:lnTo>
                    <a:pt x="10" y="0"/>
                  </a:lnTo>
                  <a:lnTo>
                    <a:pt x="12" y="0"/>
                  </a:lnTo>
                  <a:lnTo>
                    <a:pt x="10" y="30"/>
                  </a:lnTo>
                  <a:lnTo>
                    <a:pt x="0" y="39"/>
                  </a:lnTo>
                  <a:lnTo>
                    <a:pt x="5" y="2"/>
                  </a:lnTo>
                  <a:lnTo>
                    <a:pt x="5" y="0"/>
                  </a:lnTo>
                </a:path>
              </a:pathLst>
            </a:custGeom>
            <a:solidFill>
              <a:srgbClr val="406666"/>
            </a:solidFill>
            <a:ln w="127000" cap="rnd">
              <a:noFill/>
              <a:round/>
              <a:headEnd/>
              <a:tailEnd/>
            </a:ln>
          </p:spPr>
          <p:txBody>
            <a:bodyPr>
              <a:prstTxWarp prst="textNoShape">
                <a:avLst/>
              </a:prstTxWarp>
            </a:bodyPr>
            <a:lstStyle/>
            <a:p>
              <a:endParaRPr lang="en-US">
                <a:solidFill>
                  <a:schemeClr val="tx2"/>
                </a:solidFill>
              </a:endParaRPr>
            </a:p>
          </p:txBody>
        </p:sp>
        <p:sp>
          <p:nvSpPr>
            <p:cNvPr id="24726" name="Freeform 101"/>
            <p:cNvSpPr>
              <a:spLocks/>
            </p:cNvSpPr>
            <p:nvPr/>
          </p:nvSpPr>
          <p:spPr bwMode="auto">
            <a:xfrm>
              <a:off x="3001" y="3428"/>
              <a:ext cx="3" cy="1"/>
            </a:xfrm>
            <a:custGeom>
              <a:avLst/>
              <a:gdLst>
                <a:gd name="T0" fmla="*/ 1 w 3"/>
                <a:gd name="T1" fmla="*/ 0 h 1"/>
                <a:gd name="T2" fmla="*/ 0 w 3"/>
                <a:gd name="T3" fmla="*/ 0 h 1"/>
                <a:gd name="T4" fmla="*/ 2 w 3"/>
                <a:gd name="T5" fmla="*/ 0 h 1"/>
                <a:gd name="T6" fmla="*/ 1 w 3"/>
                <a:gd name="T7" fmla="*/ 0 h 1"/>
                <a:gd name="T8" fmla="*/ 0 60000 65536"/>
                <a:gd name="T9" fmla="*/ 0 60000 65536"/>
                <a:gd name="T10" fmla="*/ 0 60000 65536"/>
                <a:gd name="T11" fmla="*/ 0 60000 65536"/>
                <a:gd name="T12" fmla="*/ 0 w 3"/>
                <a:gd name="T13" fmla="*/ 0 h 1"/>
                <a:gd name="T14" fmla="*/ 3 w 3"/>
                <a:gd name="T15" fmla="*/ 1 h 1"/>
              </a:gdLst>
              <a:ahLst/>
              <a:cxnLst>
                <a:cxn ang="T8">
                  <a:pos x="T0" y="T1"/>
                </a:cxn>
                <a:cxn ang="T9">
                  <a:pos x="T2" y="T3"/>
                </a:cxn>
                <a:cxn ang="T10">
                  <a:pos x="T4" y="T5"/>
                </a:cxn>
                <a:cxn ang="T11">
                  <a:pos x="T6" y="T7"/>
                </a:cxn>
              </a:cxnLst>
              <a:rect l="T12" t="T13" r="T14" b="T15"/>
              <a:pathLst>
                <a:path w="3" h="1">
                  <a:moveTo>
                    <a:pt x="1" y="0"/>
                  </a:moveTo>
                  <a:lnTo>
                    <a:pt x="0" y="0"/>
                  </a:lnTo>
                  <a:lnTo>
                    <a:pt x="2" y="0"/>
                  </a:lnTo>
                  <a:lnTo>
                    <a:pt x="1" y="0"/>
                  </a:lnTo>
                </a:path>
              </a:pathLst>
            </a:custGeom>
            <a:solidFill>
              <a:srgbClr val="406666"/>
            </a:solidFill>
            <a:ln w="127000" cap="rnd">
              <a:noFill/>
              <a:round/>
              <a:headEnd/>
              <a:tailEnd/>
            </a:ln>
          </p:spPr>
          <p:txBody>
            <a:bodyPr>
              <a:prstTxWarp prst="textNoShape">
                <a:avLst/>
              </a:prstTxWarp>
            </a:bodyPr>
            <a:lstStyle/>
            <a:p>
              <a:endParaRPr lang="en-US">
                <a:solidFill>
                  <a:schemeClr val="tx2"/>
                </a:solidFill>
              </a:endParaRPr>
            </a:p>
          </p:txBody>
        </p:sp>
        <p:sp>
          <p:nvSpPr>
            <p:cNvPr id="24727" name="Freeform 102"/>
            <p:cNvSpPr>
              <a:spLocks/>
            </p:cNvSpPr>
            <p:nvPr/>
          </p:nvSpPr>
          <p:spPr bwMode="auto">
            <a:xfrm>
              <a:off x="3007" y="3422"/>
              <a:ext cx="5" cy="1"/>
            </a:xfrm>
            <a:custGeom>
              <a:avLst/>
              <a:gdLst>
                <a:gd name="T0" fmla="*/ 0 w 5"/>
                <a:gd name="T1" fmla="*/ 0 h 1"/>
                <a:gd name="T2" fmla="*/ 4 w 5"/>
                <a:gd name="T3" fmla="*/ 0 h 1"/>
                <a:gd name="T4" fmla="*/ 0 w 5"/>
                <a:gd name="T5" fmla="*/ 0 h 1"/>
                <a:gd name="T6" fmla="*/ 0 w 5"/>
                <a:gd name="T7" fmla="*/ 0 h 1"/>
                <a:gd name="T8" fmla="*/ 0 60000 65536"/>
                <a:gd name="T9" fmla="*/ 0 60000 65536"/>
                <a:gd name="T10" fmla="*/ 0 60000 65536"/>
                <a:gd name="T11" fmla="*/ 0 60000 65536"/>
                <a:gd name="T12" fmla="*/ 0 w 5"/>
                <a:gd name="T13" fmla="*/ 0 h 1"/>
                <a:gd name="T14" fmla="*/ 5 w 5"/>
                <a:gd name="T15" fmla="*/ 1 h 1"/>
              </a:gdLst>
              <a:ahLst/>
              <a:cxnLst>
                <a:cxn ang="T8">
                  <a:pos x="T0" y="T1"/>
                </a:cxn>
                <a:cxn ang="T9">
                  <a:pos x="T2" y="T3"/>
                </a:cxn>
                <a:cxn ang="T10">
                  <a:pos x="T4" y="T5"/>
                </a:cxn>
                <a:cxn ang="T11">
                  <a:pos x="T6" y="T7"/>
                </a:cxn>
              </a:cxnLst>
              <a:rect l="T12" t="T13" r="T14" b="T15"/>
              <a:pathLst>
                <a:path w="5" h="1">
                  <a:moveTo>
                    <a:pt x="0" y="0"/>
                  </a:moveTo>
                  <a:lnTo>
                    <a:pt x="4" y="0"/>
                  </a:lnTo>
                  <a:lnTo>
                    <a:pt x="0" y="0"/>
                  </a:lnTo>
                </a:path>
              </a:pathLst>
            </a:custGeom>
            <a:solidFill>
              <a:srgbClr val="406666"/>
            </a:solidFill>
            <a:ln w="127000" cap="rnd">
              <a:noFill/>
              <a:round/>
              <a:headEnd/>
              <a:tailEnd/>
            </a:ln>
          </p:spPr>
          <p:txBody>
            <a:bodyPr>
              <a:prstTxWarp prst="textNoShape">
                <a:avLst/>
              </a:prstTxWarp>
            </a:bodyPr>
            <a:lstStyle/>
            <a:p>
              <a:endParaRPr lang="en-US">
                <a:solidFill>
                  <a:schemeClr val="tx2"/>
                </a:solidFill>
              </a:endParaRPr>
            </a:p>
          </p:txBody>
        </p:sp>
        <p:sp>
          <p:nvSpPr>
            <p:cNvPr id="24728" name="Freeform 103"/>
            <p:cNvSpPr>
              <a:spLocks/>
            </p:cNvSpPr>
            <p:nvPr/>
          </p:nvSpPr>
          <p:spPr bwMode="auto">
            <a:xfrm>
              <a:off x="2887" y="3416"/>
              <a:ext cx="141" cy="63"/>
            </a:xfrm>
            <a:custGeom>
              <a:avLst/>
              <a:gdLst>
                <a:gd name="T0" fmla="*/ 140 w 141"/>
                <a:gd name="T1" fmla="*/ 0 h 63"/>
                <a:gd name="T2" fmla="*/ 140 w 141"/>
                <a:gd name="T3" fmla="*/ 0 h 63"/>
                <a:gd name="T4" fmla="*/ 137 w 141"/>
                <a:gd name="T5" fmla="*/ 0 h 63"/>
                <a:gd name="T6" fmla="*/ 134 w 141"/>
                <a:gd name="T7" fmla="*/ 3 h 63"/>
                <a:gd name="T8" fmla="*/ 132 w 141"/>
                <a:gd name="T9" fmla="*/ 5 h 63"/>
                <a:gd name="T10" fmla="*/ 127 w 141"/>
                <a:gd name="T11" fmla="*/ 8 h 63"/>
                <a:gd name="T12" fmla="*/ 121 w 141"/>
                <a:gd name="T13" fmla="*/ 11 h 63"/>
                <a:gd name="T14" fmla="*/ 114 w 141"/>
                <a:gd name="T15" fmla="*/ 15 h 63"/>
                <a:gd name="T16" fmla="*/ 108 w 141"/>
                <a:gd name="T17" fmla="*/ 18 h 63"/>
                <a:gd name="T18" fmla="*/ 103 w 141"/>
                <a:gd name="T19" fmla="*/ 20 h 63"/>
                <a:gd name="T20" fmla="*/ 95 w 141"/>
                <a:gd name="T21" fmla="*/ 23 h 63"/>
                <a:gd name="T22" fmla="*/ 90 w 141"/>
                <a:gd name="T23" fmla="*/ 27 h 63"/>
                <a:gd name="T24" fmla="*/ 84 w 141"/>
                <a:gd name="T25" fmla="*/ 30 h 63"/>
                <a:gd name="T26" fmla="*/ 79 w 141"/>
                <a:gd name="T27" fmla="*/ 33 h 63"/>
                <a:gd name="T28" fmla="*/ 77 w 141"/>
                <a:gd name="T29" fmla="*/ 33 h 63"/>
                <a:gd name="T30" fmla="*/ 74 w 141"/>
                <a:gd name="T31" fmla="*/ 35 h 63"/>
                <a:gd name="T32" fmla="*/ 71 w 141"/>
                <a:gd name="T33" fmla="*/ 35 h 63"/>
                <a:gd name="T34" fmla="*/ 68 w 141"/>
                <a:gd name="T35" fmla="*/ 35 h 63"/>
                <a:gd name="T36" fmla="*/ 66 w 141"/>
                <a:gd name="T37" fmla="*/ 35 h 63"/>
                <a:gd name="T38" fmla="*/ 63 w 141"/>
                <a:gd name="T39" fmla="*/ 35 h 63"/>
                <a:gd name="T40" fmla="*/ 58 w 141"/>
                <a:gd name="T41" fmla="*/ 35 h 63"/>
                <a:gd name="T42" fmla="*/ 55 w 141"/>
                <a:gd name="T43" fmla="*/ 37 h 63"/>
                <a:gd name="T44" fmla="*/ 50 w 141"/>
                <a:gd name="T45" fmla="*/ 37 h 63"/>
                <a:gd name="T46" fmla="*/ 47 w 141"/>
                <a:gd name="T47" fmla="*/ 37 h 63"/>
                <a:gd name="T48" fmla="*/ 42 w 141"/>
                <a:gd name="T49" fmla="*/ 37 h 63"/>
                <a:gd name="T50" fmla="*/ 40 w 141"/>
                <a:gd name="T51" fmla="*/ 37 h 63"/>
                <a:gd name="T52" fmla="*/ 34 w 141"/>
                <a:gd name="T53" fmla="*/ 37 h 63"/>
                <a:gd name="T54" fmla="*/ 31 w 141"/>
                <a:gd name="T55" fmla="*/ 37 h 63"/>
                <a:gd name="T56" fmla="*/ 28 w 141"/>
                <a:gd name="T57" fmla="*/ 37 h 63"/>
                <a:gd name="T58" fmla="*/ 26 w 141"/>
                <a:gd name="T59" fmla="*/ 37 h 63"/>
                <a:gd name="T60" fmla="*/ 0 w 141"/>
                <a:gd name="T61" fmla="*/ 62 h 63"/>
                <a:gd name="T62" fmla="*/ 2 w 141"/>
                <a:gd name="T63" fmla="*/ 62 h 63"/>
                <a:gd name="T64" fmla="*/ 5 w 141"/>
                <a:gd name="T65" fmla="*/ 62 h 63"/>
                <a:gd name="T66" fmla="*/ 8 w 141"/>
                <a:gd name="T67" fmla="*/ 62 h 63"/>
                <a:gd name="T68" fmla="*/ 10 w 141"/>
                <a:gd name="T69" fmla="*/ 62 h 63"/>
                <a:gd name="T70" fmla="*/ 13 w 141"/>
                <a:gd name="T71" fmla="*/ 62 h 63"/>
                <a:gd name="T72" fmla="*/ 18 w 141"/>
                <a:gd name="T73" fmla="*/ 62 h 63"/>
                <a:gd name="T74" fmla="*/ 24 w 141"/>
                <a:gd name="T75" fmla="*/ 62 h 63"/>
                <a:gd name="T76" fmla="*/ 26 w 141"/>
                <a:gd name="T77" fmla="*/ 62 h 63"/>
                <a:gd name="T78" fmla="*/ 31 w 141"/>
                <a:gd name="T79" fmla="*/ 62 h 63"/>
                <a:gd name="T80" fmla="*/ 37 w 141"/>
                <a:gd name="T81" fmla="*/ 62 h 63"/>
                <a:gd name="T82" fmla="*/ 42 w 141"/>
                <a:gd name="T83" fmla="*/ 62 h 63"/>
                <a:gd name="T84" fmla="*/ 47 w 141"/>
                <a:gd name="T85" fmla="*/ 60 h 63"/>
                <a:gd name="T86" fmla="*/ 53 w 141"/>
                <a:gd name="T87" fmla="*/ 60 h 63"/>
                <a:gd name="T88" fmla="*/ 58 w 141"/>
                <a:gd name="T89" fmla="*/ 60 h 63"/>
                <a:gd name="T90" fmla="*/ 66 w 141"/>
                <a:gd name="T91" fmla="*/ 60 h 63"/>
                <a:gd name="T92" fmla="*/ 71 w 141"/>
                <a:gd name="T93" fmla="*/ 60 h 63"/>
                <a:gd name="T94" fmla="*/ 77 w 141"/>
                <a:gd name="T95" fmla="*/ 60 h 63"/>
                <a:gd name="T96" fmla="*/ 81 w 141"/>
                <a:gd name="T97" fmla="*/ 60 h 63"/>
                <a:gd name="T98" fmla="*/ 87 w 141"/>
                <a:gd name="T99" fmla="*/ 60 h 63"/>
                <a:gd name="T100" fmla="*/ 93 w 141"/>
                <a:gd name="T101" fmla="*/ 60 h 63"/>
                <a:gd name="T102" fmla="*/ 97 w 141"/>
                <a:gd name="T103" fmla="*/ 58 h 63"/>
                <a:gd name="T104" fmla="*/ 103 w 141"/>
                <a:gd name="T105" fmla="*/ 58 h 63"/>
                <a:gd name="T106" fmla="*/ 108 w 141"/>
                <a:gd name="T107" fmla="*/ 58 h 63"/>
                <a:gd name="T108" fmla="*/ 114 w 141"/>
                <a:gd name="T109" fmla="*/ 58 h 63"/>
                <a:gd name="T110" fmla="*/ 119 w 141"/>
                <a:gd name="T111" fmla="*/ 58 h 63"/>
                <a:gd name="T112" fmla="*/ 121 w 141"/>
                <a:gd name="T113" fmla="*/ 55 h 63"/>
                <a:gd name="T114" fmla="*/ 127 w 141"/>
                <a:gd name="T115" fmla="*/ 55 h 63"/>
                <a:gd name="T116" fmla="*/ 130 w 141"/>
                <a:gd name="T117" fmla="*/ 55 h 63"/>
                <a:gd name="T118" fmla="*/ 132 w 141"/>
                <a:gd name="T119" fmla="*/ 55 h 63"/>
                <a:gd name="T120" fmla="*/ 134 w 141"/>
                <a:gd name="T121" fmla="*/ 52 h 63"/>
                <a:gd name="T122" fmla="*/ 140 w 141"/>
                <a:gd name="T123" fmla="*/ 0 h 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1"/>
                <a:gd name="T187" fmla="*/ 0 h 63"/>
                <a:gd name="T188" fmla="*/ 141 w 141"/>
                <a:gd name="T189" fmla="*/ 63 h 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1" h="63">
                  <a:moveTo>
                    <a:pt x="140" y="0"/>
                  </a:moveTo>
                  <a:lnTo>
                    <a:pt x="140" y="0"/>
                  </a:lnTo>
                  <a:lnTo>
                    <a:pt x="137" y="0"/>
                  </a:lnTo>
                  <a:lnTo>
                    <a:pt x="134" y="3"/>
                  </a:lnTo>
                  <a:lnTo>
                    <a:pt x="132" y="5"/>
                  </a:lnTo>
                  <a:lnTo>
                    <a:pt x="127" y="8"/>
                  </a:lnTo>
                  <a:lnTo>
                    <a:pt x="121" y="11"/>
                  </a:lnTo>
                  <a:lnTo>
                    <a:pt x="114" y="15"/>
                  </a:lnTo>
                  <a:lnTo>
                    <a:pt x="108" y="18"/>
                  </a:lnTo>
                  <a:lnTo>
                    <a:pt x="103" y="20"/>
                  </a:lnTo>
                  <a:lnTo>
                    <a:pt x="95" y="23"/>
                  </a:lnTo>
                  <a:lnTo>
                    <a:pt x="90" y="27"/>
                  </a:lnTo>
                  <a:lnTo>
                    <a:pt x="84" y="30"/>
                  </a:lnTo>
                  <a:lnTo>
                    <a:pt x="79" y="33"/>
                  </a:lnTo>
                  <a:lnTo>
                    <a:pt x="77" y="33"/>
                  </a:lnTo>
                  <a:lnTo>
                    <a:pt x="74" y="35"/>
                  </a:lnTo>
                  <a:lnTo>
                    <a:pt x="71" y="35"/>
                  </a:lnTo>
                  <a:lnTo>
                    <a:pt x="68" y="35"/>
                  </a:lnTo>
                  <a:lnTo>
                    <a:pt x="66" y="35"/>
                  </a:lnTo>
                  <a:lnTo>
                    <a:pt x="63" y="35"/>
                  </a:lnTo>
                  <a:lnTo>
                    <a:pt x="58" y="35"/>
                  </a:lnTo>
                  <a:lnTo>
                    <a:pt x="55" y="37"/>
                  </a:lnTo>
                  <a:lnTo>
                    <a:pt x="50" y="37"/>
                  </a:lnTo>
                  <a:lnTo>
                    <a:pt x="47" y="37"/>
                  </a:lnTo>
                  <a:lnTo>
                    <a:pt x="42" y="37"/>
                  </a:lnTo>
                  <a:lnTo>
                    <a:pt x="40" y="37"/>
                  </a:lnTo>
                  <a:lnTo>
                    <a:pt x="34" y="37"/>
                  </a:lnTo>
                  <a:lnTo>
                    <a:pt x="31" y="37"/>
                  </a:lnTo>
                  <a:lnTo>
                    <a:pt x="28" y="37"/>
                  </a:lnTo>
                  <a:lnTo>
                    <a:pt x="26" y="37"/>
                  </a:lnTo>
                  <a:lnTo>
                    <a:pt x="0" y="62"/>
                  </a:lnTo>
                  <a:lnTo>
                    <a:pt x="2" y="62"/>
                  </a:lnTo>
                  <a:lnTo>
                    <a:pt x="5" y="62"/>
                  </a:lnTo>
                  <a:lnTo>
                    <a:pt x="8" y="62"/>
                  </a:lnTo>
                  <a:lnTo>
                    <a:pt x="10" y="62"/>
                  </a:lnTo>
                  <a:lnTo>
                    <a:pt x="13" y="62"/>
                  </a:lnTo>
                  <a:lnTo>
                    <a:pt x="18" y="62"/>
                  </a:lnTo>
                  <a:lnTo>
                    <a:pt x="24" y="62"/>
                  </a:lnTo>
                  <a:lnTo>
                    <a:pt x="26" y="62"/>
                  </a:lnTo>
                  <a:lnTo>
                    <a:pt x="31" y="62"/>
                  </a:lnTo>
                  <a:lnTo>
                    <a:pt x="37" y="62"/>
                  </a:lnTo>
                  <a:lnTo>
                    <a:pt x="42" y="62"/>
                  </a:lnTo>
                  <a:lnTo>
                    <a:pt x="47" y="60"/>
                  </a:lnTo>
                  <a:lnTo>
                    <a:pt x="53" y="60"/>
                  </a:lnTo>
                  <a:lnTo>
                    <a:pt x="58" y="60"/>
                  </a:lnTo>
                  <a:lnTo>
                    <a:pt x="66" y="60"/>
                  </a:lnTo>
                  <a:lnTo>
                    <a:pt x="71" y="60"/>
                  </a:lnTo>
                  <a:lnTo>
                    <a:pt x="77" y="60"/>
                  </a:lnTo>
                  <a:lnTo>
                    <a:pt x="81" y="60"/>
                  </a:lnTo>
                  <a:lnTo>
                    <a:pt x="87" y="60"/>
                  </a:lnTo>
                  <a:lnTo>
                    <a:pt x="93" y="60"/>
                  </a:lnTo>
                  <a:lnTo>
                    <a:pt x="97" y="58"/>
                  </a:lnTo>
                  <a:lnTo>
                    <a:pt x="103" y="58"/>
                  </a:lnTo>
                  <a:lnTo>
                    <a:pt x="108" y="58"/>
                  </a:lnTo>
                  <a:lnTo>
                    <a:pt x="114" y="58"/>
                  </a:lnTo>
                  <a:lnTo>
                    <a:pt x="119" y="58"/>
                  </a:lnTo>
                  <a:lnTo>
                    <a:pt x="121" y="55"/>
                  </a:lnTo>
                  <a:lnTo>
                    <a:pt x="127" y="55"/>
                  </a:lnTo>
                  <a:lnTo>
                    <a:pt x="130" y="55"/>
                  </a:lnTo>
                  <a:lnTo>
                    <a:pt x="132" y="55"/>
                  </a:lnTo>
                  <a:lnTo>
                    <a:pt x="134" y="52"/>
                  </a:lnTo>
                  <a:lnTo>
                    <a:pt x="140" y="0"/>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729" name="Freeform 104"/>
            <p:cNvSpPr>
              <a:spLocks/>
            </p:cNvSpPr>
            <p:nvPr/>
          </p:nvSpPr>
          <p:spPr bwMode="auto">
            <a:xfrm>
              <a:off x="2887" y="3416"/>
              <a:ext cx="149" cy="71"/>
            </a:xfrm>
            <a:custGeom>
              <a:avLst/>
              <a:gdLst>
                <a:gd name="T0" fmla="*/ 148 w 149"/>
                <a:gd name="T1" fmla="*/ 0 h 71"/>
                <a:gd name="T2" fmla="*/ 148 w 149"/>
                <a:gd name="T3" fmla="*/ 0 h 71"/>
                <a:gd name="T4" fmla="*/ 145 w 149"/>
                <a:gd name="T5" fmla="*/ 0 h 71"/>
                <a:gd name="T6" fmla="*/ 142 w 149"/>
                <a:gd name="T7" fmla="*/ 3 h 71"/>
                <a:gd name="T8" fmla="*/ 137 w 149"/>
                <a:gd name="T9" fmla="*/ 6 h 71"/>
                <a:gd name="T10" fmla="*/ 131 w 149"/>
                <a:gd name="T11" fmla="*/ 9 h 71"/>
                <a:gd name="T12" fmla="*/ 126 w 149"/>
                <a:gd name="T13" fmla="*/ 12 h 71"/>
                <a:gd name="T14" fmla="*/ 120 w 149"/>
                <a:gd name="T15" fmla="*/ 14 h 71"/>
                <a:gd name="T16" fmla="*/ 114 w 149"/>
                <a:gd name="T17" fmla="*/ 20 h 71"/>
                <a:gd name="T18" fmla="*/ 106 w 149"/>
                <a:gd name="T19" fmla="*/ 23 h 71"/>
                <a:gd name="T20" fmla="*/ 100 w 149"/>
                <a:gd name="T21" fmla="*/ 26 h 71"/>
                <a:gd name="T22" fmla="*/ 95 w 149"/>
                <a:gd name="T23" fmla="*/ 31 h 71"/>
                <a:gd name="T24" fmla="*/ 89 w 149"/>
                <a:gd name="T25" fmla="*/ 34 h 71"/>
                <a:gd name="T26" fmla="*/ 84 w 149"/>
                <a:gd name="T27" fmla="*/ 34 h 71"/>
                <a:gd name="T28" fmla="*/ 81 w 149"/>
                <a:gd name="T29" fmla="*/ 37 h 71"/>
                <a:gd name="T30" fmla="*/ 75 w 149"/>
                <a:gd name="T31" fmla="*/ 40 h 71"/>
                <a:gd name="T32" fmla="*/ 72 w 149"/>
                <a:gd name="T33" fmla="*/ 40 h 71"/>
                <a:gd name="T34" fmla="*/ 70 w 149"/>
                <a:gd name="T35" fmla="*/ 40 h 71"/>
                <a:gd name="T36" fmla="*/ 64 w 149"/>
                <a:gd name="T37" fmla="*/ 40 h 71"/>
                <a:gd name="T38" fmla="*/ 61 w 149"/>
                <a:gd name="T39" fmla="*/ 40 h 71"/>
                <a:gd name="T40" fmla="*/ 58 w 149"/>
                <a:gd name="T41" fmla="*/ 40 h 71"/>
                <a:gd name="T42" fmla="*/ 53 w 149"/>
                <a:gd name="T43" fmla="*/ 40 h 71"/>
                <a:gd name="T44" fmla="*/ 47 w 149"/>
                <a:gd name="T45" fmla="*/ 40 h 71"/>
                <a:gd name="T46" fmla="*/ 44 w 149"/>
                <a:gd name="T47" fmla="*/ 40 h 71"/>
                <a:gd name="T48" fmla="*/ 42 w 149"/>
                <a:gd name="T49" fmla="*/ 42 h 71"/>
                <a:gd name="T50" fmla="*/ 36 w 149"/>
                <a:gd name="T51" fmla="*/ 42 h 71"/>
                <a:gd name="T52" fmla="*/ 33 w 149"/>
                <a:gd name="T53" fmla="*/ 42 h 71"/>
                <a:gd name="T54" fmla="*/ 30 w 149"/>
                <a:gd name="T55" fmla="*/ 42 h 71"/>
                <a:gd name="T56" fmla="*/ 28 w 149"/>
                <a:gd name="T57" fmla="*/ 42 h 71"/>
                <a:gd name="T58" fmla="*/ 25 w 149"/>
                <a:gd name="T59" fmla="*/ 42 h 71"/>
                <a:gd name="T60" fmla="*/ 0 w 149"/>
                <a:gd name="T61" fmla="*/ 70 h 71"/>
                <a:gd name="T62" fmla="*/ 2 w 149"/>
                <a:gd name="T63" fmla="*/ 70 h 71"/>
                <a:gd name="T64" fmla="*/ 5 w 149"/>
                <a:gd name="T65" fmla="*/ 70 h 71"/>
                <a:gd name="T66" fmla="*/ 8 w 149"/>
                <a:gd name="T67" fmla="*/ 70 h 71"/>
                <a:gd name="T68" fmla="*/ 11 w 149"/>
                <a:gd name="T69" fmla="*/ 70 h 71"/>
                <a:gd name="T70" fmla="*/ 14 w 149"/>
                <a:gd name="T71" fmla="*/ 70 h 71"/>
                <a:gd name="T72" fmla="*/ 19 w 149"/>
                <a:gd name="T73" fmla="*/ 70 h 71"/>
                <a:gd name="T74" fmla="*/ 22 w 149"/>
                <a:gd name="T75" fmla="*/ 70 h 71"/>
                <a:gd name="T76" fmla="*/ 28 w 149"/>
                <a:gd name="T77" fmla="*/ 70 h 71"/>
                <a:gd name="T78" fmla="*/ 33 w 149"/>
                <a:gd name="T79" fmla="*/ 68 h 71"/>
                <a:gd name="T80" fmla="*/ 39 w 149"/>
                <a:gd name="T81" fmla="*/ 68 h 71"/>
                <a:gd name="T82" fmla="*/ 44 w 149"/>
                <a:gd name="T83" fmla="*/ 68 h 71"/>
                <a:gd name="T84" fmla="*/ 50 w 149"/>
                <a:gd name="T85" fmla="*/ 68 h 71"/>
                <a:gd name="T86" fmla="*/ 56 w 149"/>
                <a:gd name="T87" fmla="*/ 68 h 71"/>
                <a:gd name="T88" fmla="*/ 61 w 149"/>
                <a:gd name="T89" fmla="*/ 68 h 71"/>
                <a:gd name="T90" fmla="*/ 67 w 149"/>
                <a:gd name="T91" fmla="*/ 68 h 71"/>
                <a:gd name="T92" fmla="*/ 75 w 149"/>
                <a:gd name="T93" fmla="*/ 68 h 71"/>
                <a:gd name="T94" fmla="*/ 81 w 149"/>
                <a:gd name="T95" fmla="*/ 68 h 71"/>
                <a:gd name="T96" fmla="*/ 86 w 149"/>
                <a:gd name="T97" fmla="*/ 68 h 71"/>
                <a:gd name="T98" fmla="*/ 92 w 149"/>
                <a:gd name="T99" fmla="*/ 65 h 71"/>
                <a:gd name="T100" fmla="*/ 98 w 149"/>
                <a:gd name="T101" fmla="*/ 65 h 71"/>
                <a:gd name="T102" fmla="*/ 103 w 149"/>
                <a:gd name="T103" fmla="*/ 65 h 71"/>
                <a:gd name="T104" fmla="*/ 109 w 149"/>
                <a:gd name="T105" fmla="*/ 65 h 71"/>
                <a:gd name="T106" fmla="*/ 114 w 149"/>
                <a:gd name="T107" fmla="*/ 65 h 71"/>
                <a:gd name="T108" fmla="*/ 120 w 149"/>
                <a:gd name="T109" fmla="*/ 62 h 71"/>
                <a:gd name="T110" fmla="*/ 123 w 149"/>
                <a:gd name="T111" fmla="*/ 62 h 71"/>
                <a:gd name="T112" fmla="*/ 128 w 149"/>
                <a:gd name="T113" fmla="*/ 62 h 71"/>
                <a:gd name="T114" fmla="*/ 131 w 149"/>
                <a:gd name="T115" fmla="*/ 62 h 71"/>
                <a:gd name="T116" fmla="*/ 137 w 149"/>
                <a:gd name="T117" fmla="*/ 62 h 71"/>
                <a:gd name="T118" fmla="*/ 140 w 149"/>
                <a:gd name="T119" fmla="*/ 59 h 71"/>
                <a:gd name="T120" fmla="*/ 142 w 149"/>
                <a:gd name="T121" fmla="*/ 59 h 71"/>
                <a:gd name="T122" fmla="*/ 148 w 149"/>
                <a:gd name="T123" fmla="*/ 0 h 7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9"/>
                <a:gd name="T187" fmla="*/ 0 h 71"/>
                <a:gd name="T188" fmla="*/ 149 w 149"/>
                <a:gd name="T189" fmla="*/ 71 h 7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9" h="71">
                  <a:moveTo>
                    <a:pt x="148" y="0"/>
                  </a:moveTo>
                  <a:lnTo>
                    <a:pt x="148" y="0"/>
                  </a:lnTo>
                  <a:lnTo>
                    <a:pt x="145" y="0"/>
                  </a:lnTo>
                  <a:lnTo>
                    <a:pt x="142" y="3"/>
                  </a:lnTo>
                  <a:lnTo>
                    <a:pt x="137" y="6"/>
                  </a:lnTo>
                  <a:lnTo>
                    <a:pt x="131" y="9"/>
                  </a:lnTo>
                  <a:lnTo>
                    <a:pt x="126" y="12"/>
                  </a:lnTo>
                  <a:lnTo>
                    <a:pt x="120" y="14"/>
                  </a:lnTo>
                  <a:lnTo>
                    <a:pt x="114" y="20"/>
                  </a:lnTo>
                  <a:lnTo>
                    <a:pt x="106" y="23"/>
                  </a:lnTo>
                  <a:lnTo>
                    <a:pt x="100" y="26"/>
                  </a:lnTo>
                  <a:lnTo>
                    <a:pt x="95" y="31"/>
                  </a:lnTo>
                  <a:lnTo>
                    <a:pt x="89" y="34"/>
                  </a:lnTo>
                  <a:lnTo>
                    <a:pt x="84" y="34"/>
                  </a:lnTo>
                  <a:lnTo>
                    <a:pt x="81" y="37"/>
                  </a:lnTo>
                  <a:lnTo>
                    <a:pt x="75" y="40"/>
                  </a:lnTo>
                  <a:lnTo>
                    <a:pt x="72" y="40"/>
                  </a:lnTo>
                  <a:lnTo>
                    <a:pt x="70" y="40"/>
                  </a:lnTo>
                  <a:lnTo>
                    <a:pt x="64" y="40"/>
                  </a:lnTo>
                  <a:lnTo>
                    <a:pt x="61" y="40"/>
                  </a:lnTo>
                  <a:lnTo>
                    <a:pt x="58" y="40"/>
                  </a:lnTo>
                  <a:lnTo>
                    <a:pt x="53" y="40"/>
                  </a:lnTo>
                  <a:lnTo>
                    <a:pt x="47" y="40"/>
                  </a:lnTo>
                  <a:lnTo>
                    <a:pt x="44" y="40"/>
                  </a:lnTo>
                  <a:lnTo>
                    <a:pt x="42" y="42"/>
                  </a:lnTo>
                  <a:lnTo>
                    <a:pt x="36" y="42"/>
                  </a:lnTo>
                  <a:lnTo>
                    <a:pt x="33" y="42"/>
                  </a:lnTo>
                  <a:lnTo>
                    <a:pt x="30" y="42"/>
                  </a:lnTo>
                  <a:lnTo>
                    <a:pt x="28" y="42"/>
                  </a:lnTo>
                  <a:lnTo>
                    <a:pt x="25" y="42"/>
                  </a:lnTo>
                  <a:lnTo>
                    <a:pt x="0" y="70"/>
                  </a:lnTo>
                  <a:lnTo>
                    <a:pt x="2" y="70"/>
                  </a:lnTo>
                  <a:lnTo>
                    <a:pt x="5" y="70"/>
                  </a:lnTo>
                  <a:lnTo>
                    <a:pt x="8" y="70"/>
                  </a:lnTo>
                  <a:lnTo>
                    <a:pt x="11" y="70"/>
                  </a:lnTo>
                  <a:lnTo>
                    <a:pt x="14" y="70"/>
                  </a:lnTo>
                  <a:lnTo>
                    <a:pt x="19" y="70"/>
                  </a:lnTo>
                  <a:lnTo>
                    <a:pt x="22" y="70"/>
                  </a:lnTo>
                  <a:lnTo>
                    <a:pt x="28" y="70"/>
                  </a:lnTo>
                  <a:lnTo>
                    <a:pt x="33" y="68"/>
                  </a:lnTo>
                  <a:lnTo>
                    <a:pt x="39" y="68"/>
                  </a:lnTo>
                  <a:lnTo>
                    <a:pt x="44" y="68"/>
                  </a:lnTo>
                  <a:lnTo>
                    <a:pt x="50" y="68"/>
                  </a:lnTo>
                  <a:lnTo>
                    <a:pt x="56" y="68"/>
                  </a:lnTo>
                  <a:lnTo>
                    <a:pt x="61" y="68"/>
                  </a:lnTo>
                  <a:lnTo>
                    <a:pt x="67" y="68"/>
                  </a:lnTo>
                  <a:lnTo>
                    <a:pt x="75" y="68"/>
                  </a:lnTo>
                  <a:lnTo>
                    <a:pt x="81" y="68"/>
                  </a:lnTo>
                  <a:lnTo>
                    <a:pt x="86" y="68"/>
                  </a:lnTo>
                  <a:lnTo>
                    <a:pt x="92" y="65"/>
                  </a:lnTo>
                  <a:lnTo>
                    <a:pt x="98" y="65"/>
                  </a:lnTo>
                  <a:lnTo>
                    <a:pt x="103" y="65"/>
                  </a:lnTo>
                  <a:lnTo>
                    <a:pt x="109" y="65"/>
                  </a:lnTo>
                  <a:lnTo>
                    <a:pt x="114" y="65"/>
                  </a:lnTo>
                  <a:lnTo>
                    <a:pt x="120" y="62"/>
                  </a:lnTo>
                  <a:lnTo>
                    <a:pt x="123" y="62"/>
                  </a:lnTo>
                  <a:lnTo>
                    <a:pt x="128" y="62"/>
                  </a:lnTo>
                  <a:lnTo>
                    <a:pt x="131" y="62"/>
                  </a:lnTo>
                  <a:lnTo>
                    <a:pt x="137" y="62"/>
                  </a:lnTo>
                  <a:lnTo>
                    <a:pt x="140" y="59"/>
                  </a:lnTo>
                  <a:lnTo>
                    <a:pt x="142" y="59"/>
                  </a:lnTo>
                  <a:lnTo>
                    <a:pt x="148"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30" name="Freeform 105"/>
            <p:cNvSpPr>
              <a:spLocks/>
            </p:cNvSpPr>
            <p:nvPr/>
          </p:nvSpPr>
          <p:spPr bwMode="auto">
            <a:xfrm>
              <a:off x="3015" y="3419"/>
              <a:ext cx="10" cy="52"/>
            </a:xfrm>
            <a:custGeom>
              <a:avLst/>
              <a:gdLst>
                <a:gd name="T0" fmla="*/ 9 w 10"/>
                <a:gd name="T1" fmla="*/ 0 h 52"/>
                <a:gd name="T2" fmla="*/ 3 w 10"/>
                <a:gd name="T3" fmla="*/ 5 h 52"/>
                <a:gd name="T4" fmla="*/ 0 w 10"/>
                <a:gd name="T5" fmla="*/ 51 h 52"/>
                <a:gd name="T6" fmla="*/ 6 w 10"/>
                <a:gd name="T7" fmla="*/ 48 h 52"/>
                <a:gd name="T8" fmla="*/ 9 w 10"/>
                <a:gd name="T9" fmla="*/ 0 h 52"/>
                <a:gd name="T10" fmla="*/ 0 60000 65536"/>
                <a:gd name="T11" fmla="*/ 0 60000 65536"/>
                <a:gd name="T12" fmla="*/ 0 60000 65536"/>
                <a:gd name="T13" fmla="*/ 0 60000 65536"/>
                <a:gd name="T14" fmla="*/ 0 60000 65536"/>
                <a:gd name="T15" fmla="*/ 0 w 10"/>
                <a:gd name="T16" fmla="*/ 0 h 52"/>
                <a:gd name="T17" fmla="*/ 10 w 10"/>
                <a:gd name="T18" fmla="*/ 52 h 52"/>
              </a:gdLst>
              <a:ahLst/>
              <a:cxnLst>
                <a:cxn ang="T10">
                  <a:pos x="T0" y="T1"/>
                </a:cxn>
                <a:cxn ang="T11">
                  <a:pos x="T2" y="T3"/>
                </a:cxn>
                <a:cxn ang="T12">
                  <a:pos x="T4" y="T5"/>
                </a:cxn>
                <a:cxn ang="T13">
                  <a:pos x="T6" y="T7"/>
                </a:cxn>
                <a:cxn ang="T14">
                  <a:pos x="T8" y="T9"/>
                </a:cxn>
              </a:cxnLst>
              <a:rect l="T15" t="T16" r="T17" b="T18"/>
              <a:pathLst>
                <a:path w="10" h="52">
                  <a:moveTo>
                    <a:pt x="9" y="0"/>
                  </a:moveTo>
                  <a:lnTo>
                    <a:pt x="3" y="5"/>
                  </a:lnTo>
                  <a:lnTo>
                    <a:pt x="0" y="51"/>
                  </a:lnTo>
                  <a:lnTo>
                    <a:pt x="6" y="48"/>
                  </a:lnTo>
                  <a:lnTo>
                    <a:pt x="9" y="0"/>
                  </a:lnTo>
                </a:path>
              </a:pathLst>
            </a:custGeom>
            <a:solidFill>
              <a:srgbClr val="F3F3F3"/>
            </a:solidFill>
            <a:ln w="127000" cap="rnd">
              <a:noFill/>
              <a:round/>
              <a:headEnd/>
              <a:tailEnd/>
            </a:ln>
          </p:spPr>
          <p:txBody>
            <a:bodyPr>
              <a:prstTxWarp prst="textNoShape">
                <a:avLst/>
              </a:prstTxWarp>
            </a:bodyPr>
            <a:lstStyle/>
            <a:p>
              <a:endParaRPr lang="en-US">
                <a:solidFill>
                  <a:schemeClr val="tx2"/>
                </a:solidFill>
              </a:endParaRPr>
            </a:p>
          </p:txBody>
        </p:sp>
        <p:sp>
          <p:nvSpPr>
            <p:cNvPr id="24731" name="Freeform 106"/>
            <p:cNvSpPr>
              <a:spLocks/>
            </p:cNvSpPr>
            <p:nvPr/>
          </p:nvSpPr>
          <p:spPr bwMode="auto">
            <a:xfrm>
              <a:off x="3027" y="3145"/>
              <a:ext cx="510" cy="329"/>
            </a:xfrm>
            <a:custGeom>
              <a:avLst/>
              <a:gdLst>
                <a:gd name="T0" fmla="*/ 14 w 510"/>
                <a:gd name="T1" fmla="*/ 205 h 329"/>
                <a:gd name="T2" fmla="*/ 152 w 510"/>
                <a:gd name="T3" fmla="*/ 114 h 329"/>
                <a:gd name="T4" fmla="*/ 207 w 510"/>
                <a:gd name="T5" fmla="*/ 65 h 329"/>
                <a:gd name="T6" fmla="*/ 429 w 510"/>
                <a:gd name="T7" fmla="*/ 5 h 329"/>
                <a:gd name="T8" fmla="*/ 438 w 510"/>
                <a:gd name="T9" fmla="*/ 5 h 329"/>
                <a:gd name="T10" fmla="*/ 449 w 510"/>
                <a:gd name="T11" fmla="*/ 2 h 329"/>
                <a:gd name="T12" fmla="*/ 463 w 510"/>
                <a:gd name="T13" fmla="*/ 0 h 329"/>
                <a:gd name="T14" fmla="*/ 479 w 510"/>
                <a:gd name="T15" fmla="*/ 0 h 329"/>
                <a:gd name="T16" fmla="*/ 493 w 510"/>
                <a:gd name="T17" fmla="*/ 0 h 329"/>
                <a:gd name="T18" fmla="*/ 504 w 510"/>
                <a:gd name="T19" fmla="*/ 2 h 329"/>
                <a:gd name="T20" fmla="*/ 509 w 510"/>
                <a:gd name="T21" fmla="*/ 158 h 329"/>
                <a:gd name="T22" fmla="*/ 350 w 510"/>
                <a:gd name="T23" fmla="*/ 240 h 329"/>
                <a:gd name="T24" fmla="*/ 347 w 510"/>
                <a:gd name="T25" fmla="*/ 243 h 329"/>
                <a:gd name="T26" fmla="*/ 342 w 510"/>
                <a:gd name="T27" fmla="*/ 249 h 329"/>
                <a:gd name="T28" fmla="*/ 331 w 510"/>
                <a:gd name="T29" fmla="*/ 251 h 329"/>
                <a:gd name="T30" fmla="*/ 322 w 510"/>
                <a:gd name="T31" fmla="*/ 257 h 329"/>
                <a:gd name="T32" fmla="*/ 308 w 510"/>
                <a:gd name="T33" fmla="*/ 263 h 329"/>
                <a:gd name="T34" fmla="*/ 297 w 510"/>
                <a:gd name="T35" fmla="*/ 267 h 329"/>
                <a:gd name="T36" fmla="*/ 284 w 510"/>
                <a:gd name="T37" fmla="*/ 276 h 329"/>
                <a:gd name="T38" fmla="*/ 270 w 510"/>
                <a:gd name="T39" fmla="*/ 281 h 329"/>
                <a:gd name="T40" fmla="*/ 256 w 510"/>
                <a:gd name="T41" fmla="*/ 290 h 329"/>
                <a:gd name="T42" fmla="*/ 242 w 510"/>
                <a:gd name="T43" fmla="*/ 295 h 329"/>
                <a:gd name="T44" fmla="*/ 228 w 510"/>
                <a:gd name="T45" fmla="*/ 301 h 329"/>
                <a:gd name="T46" fmla="*/ 215 w 510"/>
                <a:gd name="T47" fmla="*/ 306 h 329"/>
                <a:gd name="T48" fmla="*/ 204 w 510"/>
                <a:gd name="T49" fmla="*/ 308 h 329"/>
                <a:gd name="T50" fmla="*/ 193 w 510"/>
                <a:gd name="T51" fmla="*/ 311 h 329"/>
                <a:gd name="T52" fmla="*/ 184 w 510"/>
                <a:gd name="T53" fmla="*/ 314 h 329"/>
                <a:gd name="T54" fmla="*/ 176 w 510"/>
                <a:gd name="T55" fmla="*/ 314 h 329"/>
                <a:gd name="T56" fmla="*/ 165 w 510"/>
                <a:gd name="T57" fmla="*/ 317 h 329"/>
                <a:gd name="T58" fmla="*/ 152 w 510"/>
                <a:gd name="T59" fmla="*/ 317 h 329"/>
                <a:gd name="T60" fmla="*/ 138 w 510"/>
                <a:gd name="T61" fmla="*/ 317 h 329"/>
                <a:gd name="T62" fmla="*/ 124 w 510"/>
                <a:gd name="T63" fmla="*/ 319 h 329"/>
                <a:gd name="T64" fmla="*/ 107 w 510"/>
                <a:gd name="T65" fmla="*/ 319 h 329"/>
                <a:gd name="T66" fmla="*/ 91 w 510"/>
                <a:gd name="T67" fmla="*/ 322 h 329"/>
                <a:gd name="T68" fmla="*/ 77 w 510"/>
                <a:gd name="T69" fmla="*/ 322 h 329"/>
                <a:gd name="T70" fmla="*/ 60 w 510"/>
                <a:gd name="T71" fmla="*/ 322 h 329"/>
                <a:gd name="T72" fmla="*/ 46 w 510"/>
                <a:gd name="T73" fmla="*/ 325 h 329"/>
                <a:gd name="T74" fmla="*/ 32 w 510"/>
                <a:gd name="T75" fmla="*/ 325 h 329"/>
                <a:gd name="T76" fmla="*/ 22 w 510"/>
                <a:gd name="T77" fmla="*/ 325 h 329"/>
                <a:gd name="T78" fmla="*/ 14 w 510"/>
                <a:gd name="T79" fmla="*/ 325 h 329"/>
                <a:gd name="T80" fmla="*/ 5 w 510"/>
                <a:gd name="T81" fmla="*/ 325 h 329"/>
                <a:gd name="T82" fmla="*/ 0 w 510"/>
                <a:gd name="T83" fmla="*/ 328 h 3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10"/>
                <a:gd name="T127" fmla="*/ 0 h 329"/>
                <a:gd name="T128" fmla="*/ 510 w 510"/>
                <a:gd name="T129" fmla="*/ 329 h 3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10" h="329">
                  <a:moveTo>
                    <a:pt x="0" y="328"/>
                  </a:moveTo>
                  <a:lnTo>
                    <a:pt x="14" y="205"/>
                  </a:lnTo>
                  <a:lnTo>
                    <a:pt x="149" y="181"/>
                  </a:lnTo>
                  <a:lnTo>
                    <a:pt x="152" y="114"/>
                  </a:lnTo>
                  <a:lnTo>
                    <a:pt x="207" y="103"/>
                  </a:lnTo>
                  <a:lnTo>
                    <a:pt x="207" y="65"/>
                  </a:lnTo>
                  <a:lnTo>
                    <a:pt x="424" y="8"/>
                  </a:lnTo>
                  <a:lnTo>
                    <a:pt x="429" y="5"/>
                  </a:lnTo>
                  <a:lnTo>
                    <a:pt x="432" y="5"/>
                  </a:lnTo>
                  <a:lnTo>
                    <a:pt x="438" y="5"/>
                  </a:lnTo>
                  <a:lnTo>
                    <a:pt x="443" y="2"/>
                  </a:lnTo>
                  <a:lnTo>
                    <a:pt x="449" y="2"/>
                  </a:lnTo>
                  <a:lnTo>
                    <a:pt x="457" y="2"/>
                  </a:lnTo>
                  <a:lnTo>
                    <a:pt x="463" y="0"/>
                  </a:lnTo>
                  <a:lnTo>
                    <a:pt x="471" y="0"/>
                  </a:lnTo>
                  <a:lnTo>
                    <a:pt x="479" y="0"/>
                  </a:lnTo>
                  <a:lnTo>
                    <a:pt x="484" y="0"/>
                  </a:lnTo>
                  <a:lnTo>
                    <a:pt x="493" y="0"/>
                  </a:lnTo>
                  <a:lnTo>
                    <a:pt x="498" y="0"/>
                  </a:lnTo>
                  <a:lnTo>
                    <a:pt x="504" y="2"/>
                  </a:lnTo>
                  <a:lnTo>
                    <a:pt x="509" y="2"/>
                  </a:lnTo>
                  <a:lnTo>
                    <a:pt x="509" y="158"/>
                  </a:lnTo>
                  <a:lnTo>
                    <a:pt x="352" y="240"/>
                  </a:lnTo>
                  <a:lnTo>
                    <a:pt x="350" y="240"/>
                  </a:lnTo>
                  <a:lnTo>
                    <a:pt x="350" y="243"/>
                  </a:lnTo>
                  <a:lnTo>
                    <a:pt x="347" y="243"/>
                  </a:lnTo>
                  <a:lnTo>
                    <a:pt x="345" y="246"/>
                  </a:lnTo>
                  <a:lnTo>
                    <a:pt x="342" y="249"/>
                  </a:lnTo>
                  <a:lnTo>
                    <a:pt x="336" y="249"/>
                  </a:lnTo>
                  <a:lnTo>
                    <a:pt x="331" y="251"/>
                  </a:lnTo>
                  <a:lnTo>
                    <a:pt x="328" y="254"/>
                  </a:lnTo>
                  <a:lnTo>
                    <a:pt x="322" y="257"/>
                  </a:lnTo>
                  <a:lnTo>
                    <a:pt x="317" y="260"/>
                  </a:lnTo>
                  <a:lnTo>
                    <a:pt x="308" y="263"/>
                  </a:lnTo>
                  <a:lnTo>
                    <a:pt x="303" y="265"/>
                  </a:lnTo>
                  <a:lnTo>
                    <a:pt x="297" y="267"/>
                  </a:lnTo>
                  <a:lnTo>
                    <a:pt x="289" y="273"/>
                  </a:lnTo>
                  <a:lnTo>
                    <a:pt x="284" y="276"/>
                  </a:lnTo>
                  <a:lnTo>
                    <a:pt x="276" y="278"/>
                  </a:lnTo>
                  <a:lnTo>
                    <a:pt x="270" y="281"/>
                  </a:lnTo>
                  <a:lnTo>
                    <a:pt x="262" y="284"/>
                  </a:lnTo>
                  <a:lnTo>
                    <a:pt x="256" y="290"/>
                  </a:lnTo>
                  <a:lnTo>
                    <a:pt x="248" y="292"/>
                  </a:lnTo>
                  <a:lnTo>
                    <a:pt x="242" y="295"/>
                  </a:lnTo>
                  <a:lnTo>
                    <a:pt x="234" y="298"/>
                  </a:lnTo>
                  <a:lnTo>
                    <a:pt x="228" y="301"/>
                  </a:lnTo>
                  <a:lnTo>
                    <a:pt x="223" y="304"/>
                  </a:lnTo>
                  <a:lnTo>
                    <a:pt x="215" y="306"/>
                  </a:lnTo>
                  <a:lnTo>
                    <a:pt x="209" y="308"/>
                  </a:lnTo>
                  <a:lnTo>
                    <a:pt x="204" y="308"/>
                  </a:lnTo>
                  <a:lnTo>
                    <a:pt x="198" y="311"/>
                  </a:lnTo>
                  <a:lnTo>
                    <a:pt x="193" y="311"/>
                  </a:lnTo>
                  <a:lnTo>
                    <a:pt x="190" y="314"/>
                  </a:lnTo>
                  <a:lnTo>
                    <a:pt x="184" y="314"/>
                  </a:lnTo>
                  <a:lnTo>
                    <a:pt x="179" y="314"/>
                  </a:lnTo>
                  <a:lnTo>
                    <a:pt x="176" y="314"/>
                  </a:lnTo>
                  <a:lnTo>
                    <a:pt x="170" y="317"/>
                  </a:lnTo>
                  <a:lnTo>
                    <a:pt x="165" y="317"/>
                  </a:lnTo>
                  <a:lnTo>
                    <a:pt x="159" y="317"/>
                  </a:lnTo>
                  <a:lnTo>
                    <a:pt x="152" y="317"/>
                  </a:lnTo>
                  <a:lnTo>
                    <a:pt x="146" y="317"/>
                  </a:lnTo>
                  <a:lnTo>
                    <a:pt x="138" y="317"/>
                  </a:lnTo>
                  <a:lnTo>
                    <a:pt x="132" y="319"/>
                  </a:lnTo>
                  <a:lnTo>
                    <a:pt x="124" y="319"/>
                  </a:lnTo>
                  <a:lnTo>
                    <a:pt x="115" y="319"/>
                  </a:lnTo>
                  <a:lnTo>
                    <a:pt x="107" y="319"/>
                  </a:lnTo>
                  <a:lnTo>
                    <a:pt x="98" y="319"/>
                  </a:lnTo>
                  <a:lnTo>
                    <a:pt x="91" y="322"/>
                  </a:lnTo>
                  <a:lnTo>
                    <a:pt x="85" y="322"/>
                  </a:lnTo>
                  <a:lnTo>
                    <a:pt x="77" y="322"/>
                  </a:lnTo>
                  <a:lnTo>
                    <a:pt x="69" y="322"/>
                  </a:lnTo>
                  <a:lnTo>
                    <a:pt x="60" y="322"/>
                  </a:lnTo>
                  <a:lnTo>
                    <a:pt x="55" y="325"/>
                  </a:lnTo>
                  <a:lnTo>
                    <a:pt x="46" y="325"/>
                  </a:lnTo>
                  <a:lnTo>
                    <a:pt x="38" y="325"/>
                  </a:lnTo>
                  <a:lnTo>
                    <a:pt x="32" y="325"/>
                  </a:lnTo>
                  <a:lnTo>
                    <a:pt x="28" y="325"/>
                  </a:lnTo>
                  <a:lnTo>
                    <a:pt x="22" y="325"/>
                  </a:lnTo>
                  <a:lnTo>
                    <a:pt x="16" y="325"/>
                  </a:lnTo>
                  <a:lnTo>
                    <a:pt x="14" y="325"/>
                  </a:lnTo>
                  <a:lnTo>
                    <a:pt x="8" y="325"/>
                  </a:lnTo>
                  <a:lnTo>
                    <a:pt x="5" y="325"/>
                  </a:lnTo>
                  <a:lnTo>
                    <a:pt x="2" y="328"/>
                  </a:lnTo>
                  <a:lnTo>
                    <a:pt x="0" y="328"/>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732" name="Freeform 107"/>
            <p:cNvSpPr>
              <a:spLocks/>
            </p:cNvSpPr>
            <p:nvPr/>
          </p:nvSpPr>
          <p:spPr bwMode="auto">
            <a:xfrm>
              <a:off x="3024" y="3142"/>
              <a:ext cx="521" cy="337"/>
            </a:xfrm>
            <a:custGeom>
              <a:avLst/>
              <a:gdLst>
                <a:gd name="T0" fmla="*/ 17 w 521"/>
                <a:gd name="T1" fmla="*/ 213 h 337"/>
                <a:gd name="T2" fmla="*/ 154 w 521"/>
                <a:gd name="T3" fmla="*/ 120 h 337"/>
                <a:gd name="T4" fmla="*/ 210 w 521"/>
                <a:gd name="T5" fmla="*/ 70 h 337"/>
                <a:gd name="T6" fmla="*/ 434 w 521"/>
                <a:gd name="T7" fmla="*/ 11 h 337"/>
                <a:gd name="T8" fmla="*/ 437 w 521"/>
                <a:gd name="T9" fmla="*/ 8 h 337"/>
                <a:gd name="T10" fmla="*/ 448 w 521"/>
                <a:gd name="T11" fmla="*/ 5 h 337"/>
                <a:gd name="T12" fmla="*/ 459 w 521"/>
                <a:gd name="T13" fmla="*/ 5 h 337"/>
                <a:gd name="T14" fmla="*/ 473 w 521"/>
                <a:gd name="T15" fmla="*/ 3 h 337"/>
                <a:gd name="T16" fmla="*/ 487 w 521"/>
                <a:gd name="T17" fmla="*/ 3 h 337"/>
                <a:gd name="T18" fmla="*/ 504 w 521"/>
                <a:gd name="T19" fmla="*/ 3 h 337"/>
                <a:gd name="T20" fmla="*/ 515 w 521"/>
                <a:gd name="T21" fmla="*/ 3 h 337"/>
                <a:gd name="T22" fmla="*/ 520 w 521"/>
                <a:gd name="T23" fmla="*/ 165 h 337"/>
                <a:gd name="T24" fmla="*/ 358 w 521"/>
                <a:gd name="T25" fmla="*/ 249 h 337"/>
                <a:gd name="T26" fmla="*/ 350 w 521"/>
                <a:gd name="T27" fmla="*/ 255 h 337"/>
                <a:gd name="T28" fmla="*/ 344 w 521"/>
                <a:gd name="T29" fmla="*/ 258 h 337"/>
                <a:gd name="T30" fmla="*/ 333 w 521"/>
                <a:gd name="T31" fmla="*/ 263 h 337"/>
                <a:gd name="T32" fmla="*/ 322 w 521"/>
                <a:gd name="T33" fmla="*/ 269 h 337"/>
                <a:gd name="T34" fmla="*/ 311 w 521"/>
                <a:gd name="T35" fmla="*/ 274 h 337"/>
                <a:gd name="T36" fmla="*/ 297 w 521"/>
                <a:gd name="T37" fmla="*/ 280 h 337"/>
                <a:gd name="T38" fmla="*/ 283 w 521"/>
                <a:gd name="T39" fmla="*/ 288 h 337"/>
                <a:gd name="T40" fmla="*/ 269 w 521"/>
                <a:gd name="T41" fmla="*/ 294 h 337"/>
                <a:gd name="T42" fmla="*/ 255 w 521"/>
                <a:gd name="T43" fmla="*/ 302 h 337"/>
                <a:gd name="T44" fmla="*/ 241 w 521"/>
                <a:gd name="T45" fmla="*/ 308 h 337"/>
                <a:gd name="T46" fmla="*/ 227 w 521"/>
                <a:gd name="T47" fmla="*/ 314 h 337"/>
                <a:gd name="T48" fmla="*/ 215 w 521"/>
                <a:gd name="T49" fmla="*/ 316 h 337"/>
                <a:gd name="T50" fmla="*/ 204 w 521"/>
                <a:gd name="T51" fmla="*/ 322 h 337"/>
                <a:gd name="T52" fmla="*/ 193 w 521"/>
                <a:gd name="T53" fmla="*/ 325 h 337"/>
                <a:gd name="T54" fmla="*/ 185 w 521"/>
                <a:gd name="T55" fmla="*/ 325 h 337"/>
                <a:gd name="T56" fmla="*/ 176 w 521"/>
                <a:gd name="T57" fmla="*/ 325 h 337"/>
                <a:gd name="T58" fmla="*/ 162 w 521"/>
                <a:gd name="T59" fmla="*/ 328 h 337"/>
                <a:gd name="T60" fmla="*/ 151 w 521"/>
                <a:gd name="T61" fmla="*/ 328 h 337"/>
                <a:gd name="T62" fmla="*/ 134 w 521"/>
                <a:gd name="T63" fmla="*/ 328 h 337"/>
                <a:gd name="T64" fmla="*/ 120 w 521"/>
                <a:gd name="T65" fmla="*/ 330 h 337"/>
                <a:gd name="T66" fmla="*/ 103 w 521"/>
                <a:gd name="T67" fmla="*/ 330 h 337"/>
                <a:gd name="T68" fmla="*/ 87 w 521"/>
                <a:gd name="T69" fmla="*/ 333 h 337"/>
                <a:gd name="T70" fmla="*/ 73 w 521"/>
                <a:gd name="T71" fmla="*/ 333 h 337"/>
                <a:gd name="T72" fmla="*/ 56 w 521"/>
                <a:gd name="T73" fmla="*/ 333 h 337"/>
                <a:gd name="T74" fmla="*/ 42 w 521"/>
                <a:gd name="T75" fmla="*/ 336 h 337"/>
                <a:gd name="T76" fmla="*/ 31 w 521"/>
                <a:gd name="T77" fmla="*/ 336 h 337"/>
                <a:gd name="T78" fmla="*/ 19 w 521"/>
                <a:gd name="T79" fmla="*/ 336 h 337"/>
                <a:gd name="T80" fmla="*/ 11 w 521"/>
                <a:gd name="T81" fmla="*/ 336 h 337"/>
                <a:gd name="T82" fmla="*/ 5 w 521"/>
                <a:gd name="T83" fmla="*/ 336 h 337"/>
                <a:gd name="T84" fmla="*/ 0 w 521"/>
                <a:gd name="T85" fmla="*/ 336 h 33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37"/>
                <a:gd name="T131" fmla="*/ 521 w 521"/>
                <a:gd name="T132" fmla="*/ 337 h 33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37">
                  <a:moveTo>
                    <a:pt x="0" y="336"/>
                  </a:moveTo>
                  <a:lnTo>
                    <a:pt x="17" y="213"/>
                  </a:lnTo>
                  <a:lnTo>
                    <a:pt x="154" y="188"/>
                  </a:lnTo>
                  <a:lnTo>
                    <a:pt x="154" y="120"/>
                  </a:lnTo>
                  <a:lnTo>
                    <a:pt x="213" y="106"/>
                  </a:lnTo>
                  <a:lnTo>
                    <a:pt x="210" y="70"/>
                  </a:lnTo>
                  <a:lnTo>
                    <a:pt x="431" y="11"/>
                  </a:lnTo>
                  <a:lnTo>
                    <a:pt x="434" y="11"/>
                  </a:lnTo>
                  <a:lnTo>
                    <a:pt x="434" y="8"/>
                  </a:lnTo>
                  <a:lnTo>
                    <a:pt x="437" y="8"/>
                  </a:lnTo>
                  <a:lnTo>
                    <a:pt x="442" y="8"/>
                  </a:lnTo>
                  <a:lnTo>
                    <a:pt x="448" y="5"/>
                  </a:lnTo>
                  <a:lnTo>
                    <a:pt x="453" y="5"/>
                  </a:lnTo>
                  <a:lnTo>
                    <a:pt x="459" y="5"/>
                  </a:lnTo>
                  <a:lnTo>
                    <a:pt x="467" y="3"/>
                  </a:lnTo>
                  <a:lnTo>
                    <a:pt x="473" y="3"/>
                  </a:lnTo>
                  <a:lnTo>
                    <a:pt x="481" y="3"/>
                  </a:lnTo>
                  <a:lnTo>
                    <a:pt x="487" y="3"/>
                  </a:lnTo>
                  <a:lnTo>
                    <a:pt x="495" y="0"/>
                  </a:lnTo>
                  <a:lnTo>
                    <a:pt x="504" y="3"/>
                  </a:lnTo>
                  <a:lnTo>
                    <a:pt x="509" y="3"/>
                  </a:lnTo>
                  <a:lnTo>
                    <a:pt x="515" y="3"/>
                  </a:lnTo>
                  <a:lnTo>
                    <a:pt x="520" y="5"/>
                  </a:lnTo>
                  <a:lnTo>
                    <a:pt x="520" y="165"/>
                  </a:lnTo>
                  <a:lnTo>
                    <a:pt x="361" y="249"/>
                  </a:lnTo>
                  <a:lnTo>
                    <a:pt x="358" y="249"/>
                  </a:lnTo>
                  <a:lnTo>
                    <a:pt x="355" y="252"/>
                  </a:lnTo>
                  <a:lnTo>
                    <a:pt x="350" y="255"/>
                  </a:lnTo>
                  <a:lnTo>
                    <a:pt x="347" y="255"/>
                  </a:lnTo>
                  <a:lnTo>
                    <a:pt x="344" y="258"/>
                  </a:lnTo>
                  <a:lnTo>
                    <a:pt x="339" y="260"/>
                  </a:lnTo>
                  <a:lnTo>
                    <a:pt x="333" y="263"/>
                  </a:lnTo>
                  <a:lnTo>
                    <a:pt x="330" y="266"/>
                  </a:lnTo>
                  <a:lnTo>
                    <a:pt x="322" y="269"/>
                  </a:lnTo>
                  <a:lnTo>
                    <a:pt x="316" y="272"/>
                  </a:lnTo>
                  <a:lnTo>
                    <a:pt x="311" y="274"/>
                  </a:lnTo>
                  <a:lnTo>
                    <a:pt x="305" y="277"/>
                  </a:lnTo>
                  <a:lnTo>
                    <a:pt x="297" y="280"/>
                  </a:lnTo>
                  <a:lnTo>
                    <a:pt x="291" y="286"/>
                  </a:lnTo>
                  <a:lnTo>
                    <a:pt x="283" y="288"/>
                  </a:lnTo>
                  <a:lnTo>
                    <a:pt x="277" y="291"/>
                  </a:lnTo>
                  <a:lnTo>
                    <a:pt x="269" y="294"/>
                  </a:lnTo>
                  <a:lnTo>
                    <a:pt x="263" y="297"/>
                  </a:lnTo>
                  <a:lnTo>
                    <a:pt x="255" y="302"/>
                  </a:lnTo>
                  <a:lnTo>
                    <a:pt x="246" y="305"/>
                  </a:lnTo>
                  <a:lnTo>
                    <a:pt x="241" y="308"/>
                  </a:lnTo>
                  <a:lnTo>
                    <a:pt x="232" y="311"/>
                  </a:lnTo>
                  <a:lnTo>
                    <a:pt x="227" y="314"/>
                  </a:lnTo>
                  <a:lnTo>
                    <a:pt x="221" y="316"/>
                  </a:lnTo>
                  <a:lnTo>
                    <a:pt x="215" y="316"/>
                  </a:lnTo>
                  <a:lnTo>
                    <a:pt x="210" y="319"/>
                  </a:lnTo>
                  <a:lnTo>
                    <a:pt x="204" y="322"/>
                  </a:lnTo>
                  <a:lnTo>
                    <a:pt x="199" y="322"/>
                  </a:lnTo>
                  <a:lnTo>
                    <a:pt x="193" y="325"/>
                  </a:lnTo>
                  <a:lnTo>
                    <a:pt x="190" y="325"/>
                  </a:lnTo>
                  <a:lnTo>
                    <a:pt x="185" y="325"/>
                  </a:lnTo>
                  <a:lnTo>
                    <a:pt x="182" y="325"/>
                  </a:lnTo>
                  <a:lnTo>
                    <a:pt x="176" y="325"/>
                  </a:lnTo>
                  <a:lnTo>
                    <a:pt x="171" y="325"/>
                  </a:lnTo>
                  <a:lnTo>
                    <a:pt x="162" y="328"/>
                  </a:lnTo>
                  <a:lnTo>
                    <a:pt x="157" y="328"/>
                  </a:lnTo>
                  <a:lnTo>
                    <a:pt x="151" y="328"/>
                  </a:lnTo>
                  <a:lnTo>
                    <a:pt x="143" y="328"/>
                  </a:lnTo>
                  <a:lnTo>
                    <a:pt x="134" y="328"/>
                  </a:lnTo>
                  <a:lnTo>
                    <a:pt x="126" y="330"/>
                  </a:lnTo>
                  <a:lnTo>
                    <a:pt x="120" y="330"/>
                  </a:lnTo>
                  <a:lnTo>
                    <a:pt x="112" y="330"/>
                  </a:lnTo>
                  <a:lnTo>
                    <a:pt x="103" y="330"/>
                  </a:lnTo>
                  <a:lnTo>
                    <a:pt x="95" y="330"/>
                  </a:lnTo>
                  <a:lnTo>
                    <a:pt x="87" y="333"/>
                  </a:lnTo>
                  <a:lnTo>
                    <a:pt x="78" y="333"/>
                  </a:lnTo>
                  <a:lnTo>
                    <a:pt x="73" y="333"/>
                  </a:lnTo>
                  <a:lnTo>
                    <a:pt x="64" y="333"/>
                  </a:lnTo>
                  <a:lnTo>
                    <a:pt x="56" y="333"/>
                  </a:lnTo>
                  <a:lnTo>
                    <a:pt x="50" y="333"/>
                  </a:lnTo>
                  <a:lnTo>
                    <a:pt x="42" y="336"/>
                  </a:lnTo>
                  <a:lnTo>
                    <a:pt x="36" y="336"/>
                  </a:lnTo>
                  <a:lnTo>
                    <a:pt x="31" y="336"/>
                  </a:lnTo>
                  <a:lnTo>
                    <a:pt x="25" y="336"/>
                  </a:lnTo>
                  <a:lnTo>
                    <a:pt x="19" y="336"/>
                  </a:lnTo>
                  <a:lnTo>
                    <a:pt x="14" y="336"/>
                  </a:lnTo>
                  <a:lnTo>
                    <a:pt x="11" y="336"/>
                  </a:lnTo>
                  <a:lnTo>
                    <a:pt x="8" y="336"/>
                  </a:lnTo>
                  <a:lnTo>
                    <a:pt x="5" y="336"/>
                  </a:lnTo>
                  <a:lnTo>
                    <a:pt x="3" y="336"/>
                  </a:lnTo>
                  <a:lnTo>
                    <a:pt x="0" y="336"/>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33" name="Freeform 108"/>
            <p:cNvSpPr>
              <a:spLocks/>
            </p:cNvSpPr>
            <p:nvPr/>
          </p:nvSpPr>
          <p:spPr bwMode="auto">
            <a:xfrm>
              <a:off x="3220" y="3215"/>
              <a:ext cx="6" cy="43"/>
            </a:xfrm>
            <a:custGeom>
              <a:avLst/>
              <a:gdLst>
                <a:gd name="T0" fmla="*/ 5 w 6"/>
                <a:gd name="T1" fmla="*/ 0 h 43"/>
                <a:gd name="T2" fmla="*/ 5 w 6"/>
                <a:gd name="T3" fmla="*/ 0 h 43"/>
                <a:gd name="T4" fmla="*/ 3 w 6"/>
                <a:gd name="T5" fmla="*/ 5 h 43"/>
                <a:gd name="T6" fmla="*/ 3 w 6"/>
                <a:gd name="T7" fmla="*/ 11 h 43"/>
                <a:gd name="T8" fmla="*/ 3 w 6"/>
                <a:gd name="T9" fmla="*/ 19 h 43"/>
                <a:gd name="T10" fmla="*/ 0 w 6"/>
                <a:gd name="T11" fmla="*/ 30 h 43"/>
                <a:gd name="T12" fmla="*/ 0 w 6"/>
                <a:gd name="T13" fmla="*/ 36 h 43"/>
                <a:gd name="T14" fmla="*/ 0 w 6"/>
                <a:gd name="T15" fmla="*/ 42 h 43"/>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43"/>
                <a:gd name="T26" fmla="*/ 6 w 6"/>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43">
                  <a:moveTo>
                    <a:pt x="5" y="0"/>
                  </a:moveTo>
                  <a:lnTo>
                    <a:pt x="5" y="0"/>
                  </a:lnTo>
                  <a:lnTo>
                    <a:pt x="3" y="5"/>
                  </a:lnTo>
                  <a:lnTo>
                    <a:pt x="3" y="11"/>
                  </a:lnTo>
                  <a:lnTo>
                    <a:pt x="3" y="19"/>
                  </a:lnTo>
                  <a:lnTo>
                    <a:pt x="0" y="30"/>
                  </a:lnTo>
                  <a:lnTo>
                    <a:pt x="0" y="36"/>
                  </a:lnTo>
                  <a:lnTo>
                    <a:pt x="0" y="42"/>
                  </a:lnTo>
                </a:path>
              </a:pathLst>
            </a:custGeom>
            <a:noFill/>
            <a:ln w="12700" cap="rnd">
              <a:solidFill>
                <a:srgbClr val="FFFFFF"/>
              </a:solidFill>
              <a:round/>
              <a:headEnd/>
              <a:tailEnd/>
            </a:ln>
          </p:spPr>
          <p:txBody>
            <a:bodyPr>
              <a:prstTxWarp prst="textNoShape">
                <a:avLst/>
              </a:prstTxWarp>
            </a:bodyPr>
            <a:lstStyle/>
            <a:p>
              <a:endParaRPr lang="en-US">
                <a:solidFill>
                  <a:schemeClr val="tx2"/>
                </a:solidFill>
              </a:endParaRPr>
            </a:p>
          </p:txBody>
        </p:sp>
        <p:sp>
          <p:nvSpPr>
            <p:cNvPr id="24734" name="Freeform 109"/>
            <p:cNvSpPr>
              <a:spLocks/>
            </p:cNvSpPr>
            <p:nvPr/>
          </p:nvSpPr>
          <p:spPr bwMode="auto">
            <a:xfrm>
              <a:off x="3220" y="3139"/>
              <a:ext cx="326" cy="71"/>
            </a:xfrm>
            <a:custGeom>
              <a:avLst/>
              <a:gdLst>
                <a:gd name="T0" fmla="*/ 5 w 326"/>
                <a:gd name="T1" fmla="*/ 63 h 71"/>
                <a:gd name="T2" fmla="*/ 17 w 326"/>
                <a:gd name="T3" fmla="*/ 60 h 71"/>
                <a:gd name="T4" fmla="*/ 30 w 326"/>
                <a:gd name="T5" fmla="*/ 57 h 71"/>
                <a:gd name="T6" fmla="*/ 46 w 326"/>
                <a:gd name="T7" fmla="*/ 53 h 71"/>
                <a:gd name="T8" fmla="*/ 65 w 326"/>
                <a:gd name="T9" fmla="*/ 48 h 71"/>
                <a:gd name="T10" fmla="*/ 85 w 326"/>
                <a:gd name="T11" fmla="*/ 43 h 71"/>
                <a:gd name="T12" fmla="*/ 103 w 326"/>
                <a:gd name="T13" fmla="*/ 38 h 71"/>
                <a:gd name="T14" fmla="*/ 120 w 326"/>
                <a:gd name="T15" fmla="*/ 35 h 71"/>
                <a:gd name="T16" fmla="*/ 134 w 326"/>
                <a:gd name="T17" fmla="*/ 32 h 71"/>
                <a:gd name="T18" fmla="*/ 144 w 326"/>
                <a:gd name="T19" fmla="*/ 31 h 71"/>
                <a:gd name="T20" fmla="*/ 158 w 326"/>
                <a:gd name="T21" fmla="*/ 25 h 71"/>
                <a:gd name="T22" fmla="*/ 178 w 326"/>
                <a:gd name="T23" fmla="*/ 20 h 71"/>
                <a:gd name="T24" fmla="*/ 205 w 326"/>
                <a:gd name="T25" fmla="*/ 15 h 71"/>
                <a:gd name="T26" fmla="*/ 226 w 326"/>
                <a:gd name="T27" fmla="*/ 7 h 71"/>
                <a:gd name="T28" fmla="*/ 243 w 326"/>
                <a:gd name="T29" fmla="*/ 5 h 71"/>
                <a:gd name="T30" fmla="*/ 257 w 326"/>
                <a:gd name="T31" fmla="*/ 3 h 71"/>
                <a:gd name="T32" fmla="*/ 267 w 326"/>
                <a:gd name="T33" fmla="*/ 0 h 71"/>
                <a:gd name="T34" fmla="*/ 284 w 326"/>
                <a:gd name="T35" fmla="*/ 0 h 71"/>
                <a:gd name="T36" fmla="*/ 301 w 326"/>
                <a:gd name="T37" fmla="*/ 0 h 71"/>
                <a:gd name="T38" fmla="*/ 316 w 326"/>
                <a:gd name="T39" fmla="*/ 3 h 71"/>
                <a:gd name="T40" fmla="*/ 322 w 326"/>
                <a:gd name="T41" fmla="*/ 7 h 71"/>
                <a:gd name="T42" fmla="*/ 325 w 326"/>
                <a:gd name="T43" fmla="*/ 13 h 71"/>
                <a:gd name="T44" fmla="*/ 322 w 326"/>
                <a:gd name="T45" fmla="*/ 13 h 71"/>
                <a:gd name="T46" fmla="*/ 314 w 326"/>
                <a:gd name="T47" fmla="*/ 10 h 71"/>
                <a:gd name="T48" fmla="*/ 305 w 326"/>
                <a:gd name="T49" fmla="*/ 7 h 71"/>
                <a:gd name="T50" fmla="*/ 298 w 326"/>
                <a:gd name="T51" fmla="*/ 7 h 71"/>
                <a:gd name="T52" fmla="*/ 287 w 326"/>
                <a:gd name="T53" fmla="*/ 7 h 71"/>
                <a:gd name="T54" fmla="*/ 273 w 326"/>
                <a:gd name="T55" fmla="*/ 7 h 71"/>
                <a:gd name="T56" fmla="*/ 257 w 326"/>
                <a:gd name="T57" fmla="*/ 10 h 71"/>
                <a:gd name="T58" fmla="*/ 243 w 326"/>
                <a:gd name="T59" fmla="*/ 13 h 71"/>
                <a:gd name="T60" fmla="*/ 229 w 326"/>
                <a:gd name="T61" fmla="*/ 15 h 71"/>
                <a:gd name="T62" fmla="*/ 213 w 326"/>
                <a:gd name="T63" fmla="*/ 20 h 71"/>
                <a:gd name="T64" fmla="*/ 196 w 326"/>
                <a:gd name="T65" fmla="*/ 22 h 71"/>
                <a:gd name="T66" fmla="*/ 178 w 326"/>
                <a:gd name="T67" fmla="*/ 28 h 71"/>
                <a:gd name="T68" fmla="*/ 161 w 326"/>
                <a:gd name="T69" fmla="*/ 32 h 71"/>
                <a:gd name="T70" fmla="*/ 144 w 326"/>
                <a:gd name="T71" fmla="*/ 38 h 71"/>
                <a:gd name="T72" fmla="*/ 128 w 326"/>
                <a:gd name="T73" fmla="*/ 40 h 71"/>
                <a:gd name="T74" fmla="*/ 117 w 326"/>
                <a:gd name="T75" fmla="*/ 43 h 71"/>
                <a:gd name="T76" fmla="*/ 106 w 326"/>
                <a:gd name="T77" fmla="*/ 45 h 71"/>
                <a:gd name="T78" fmla="*/ 96 w 326"/>
                <a:gd name="T79" fmla="*/ 48 h 71"/>
                <a:gd name="T80" fmla="*/ 79 w 326"/>
                <a:gd name="T81" fmla="*/ 53 h 71"/>
                <a:gd name="T82" fmla="*/ 55 w 326"/>
                <a:gd name="T83" fmla="*/ 57 h 71"/>
                <a:gd name="T84" fmla="*/ 30 w 326"/>
                <a:gd name="T85" fmla="*/ 66 h 71"/>
                <a:gd name="T86" fmla="*/ 14 w 326"/>
                <a:gd name="T87" fmla="*/ 68 h 71"/>
                <a:gd name="T88" fmla="*/ 5 w 326"/>
                <a:gd name="T89" fmla="*/ 70 h 71"/>
                <a:gd name="T90" fmla="*/ 0 w 326"/>
                <a:gd name="T91" fmla="*/ 66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26"/>
                <a:gd name="T139" fmla="*/ 0 h 71"/>
                <a:gd name="T140" fmla="*/ 326 w 32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26" h="71">
                  <a:moveTo>
                    <a:pt x="3" y="66"/>
                  </a:moveTo>
                  <a:lnTo>
                    <a:pt x="3" y="66"/>
                  </a:lnTo>
                  <a:lnTo>
                    <a:pt x="5" y="63"/>
                  </a:lnTo>
                  <a:lnTo>
                    <a:pt x="8" y="63"/>
                  </a:lnTo>
                  <a:lnTo>
                    <a:pt x="11" y="63"/>
                  </a:lnTo>
                  <a:lnTo>
                    <a:pt x="17" y="60"/>
                  </a:lnTo>
                  <a:lnTo>
                    <a:pt x="19" y="60"/>
                  </a:lnTo>
                  <a:lnTo>
                    <a:pt x="24" y="57"/>
                  </a:lnTo>
                  <a:lnTo>
                    <a:pt x="30" y="57"/>
                  </a:lnTo>
                  <a:lnTo>
                    <a:pt x="35" y="56"/>
                  </a:lnTo>
                  <a:lnTo>
                    <a:pt x="41" y="56"/>
                  </a:lnTo>
                  <a:lnTo>
                    <a:pt x="46" y="53"/>
                  </a:lnTo>
                  <a:lnTo>
                    <a:pt x="52" y="53"/>
                  </a:lnTo>
                  <a:lnTo>
                    <a:pt x="60" y="50"/>
                  </a:lnTo>
                  <a:lnTo>
                    <a:pt x="65" y="48"/>
                  </a:lnTo>
                  <a:lnTo>
                    <a:pt x="71" y="48"/>
                  </a:lnTo>
                  <a:lnTo>
                    <a:pt x="79" y="45"/>
                  </a:lnTo>
                  <a:lnTo>
                    <a:pt x="85" y="43"/>
                  </a:lnTo>
                  <a:lnTo>
                    <a:pt x="93" y="43"/>
                  </a:lnTo>
                  <a:lnTo>
                    <a:pt x="99" y="40"/>
                  </a:lnTo>
                  <a:lnTo>
                    <a:pt x="103" y="38"/>
                  </a:lnTo>
                  <a:lnTo>
                    <a:pt x="109" y="38"/>
                  </a:lnTo>
                  <a:lnTo>
                    <a:pt x="114" y="38"/>
                  </a:lnTo>
                  <a:lnTo>
                    <a:pt x="120" y="35"/>
                  </a:lnTo>
                  <a:lnTo>
                    <a:pt x="126" y="35"/>
                  </a:lnTo>
                  <a:lnTo>
                    <a:pt x="131" y="32"/>
                  </a:lnTo>
                  <a:lnTo>
                    <a:pt x="134" y="32"/>
                  </a:lnTo>
                  <a:lnTo>
                    <a:pt x="137" y="31"/>
                  </a:lnTo>
                  <a:lnTo>
                    <a:pt x="142" y="31"/>
                  </a:lnTo>
                  <a:lnTo>
                    <a:pt x="144" y="31"/>
                  </a:lnTo>
                  <a:lnTo>
                    <a:pt x="147" y="28"/>
                  </a:lnTo>
                  <a:lnTo>
                    <a:pt x="153" y="28"/>
                  </a:lnTo>
                  <a:lnTo>
                    <a:pt x="158" y="25"/>
                  </a:lnTo>
                  <a:lnTo>
                    <a:pt x="164" y="25"/>
                  </a:lnTo>
                  <a:lnTo>
                    <a:pt x="169" y="22"/>
                  </a:lnTo>
                  <a:lnTo>
                    <a:pt x="178" y="20"/>
                  </a:lnTo>
                  <a:lnTo>
                    <a:pt x="185" y="18"/>
                  </a:lnTo>
                  <a:lnTo>
                    <a:pt x="194" y="18"/>
                  </a:lnTo>
                  <a:lnTo>
                    <a:pt x="205" y="15"/>
                  </a:lnTo>
                  <a:lnTo>
                    <a:pt x="213" y="13"/>
                  </a:lnTo>
                  <a:lnTo>
                    <a:pt x="222" y="10"/>
                  </a:lnTo>
                  <a:lnTo>
                    <a:pt x="226" y="7"/>
                  </a:lnTo>
                  <a:lnTo>
                    <a:pt x="235" y="7"/>
                  </a:lnTo>
                  <a:lnTo>
                    <a:pt x="240" y="5"/>
                  </a:lnTo>
                  <a:lnTo>
                    <a:pt x="243" y="5"/>
                  </a:lnTo>
                  <a:lnTo>
                    <a:pt x="249" y="5"/>
                  </a:lnTo>
                  <a:lnTo>
                    <a:pt x="251" y="3"/>
                  </a:lnTo>
                  <a:lnTo>
                    <a:pt x="257" y="3"/>
                  </a:lnTo>
                  <a:lnTo>
                    <a:pt x="260" y="3"/>
                  </a:lnTo>
                  <a:lnTo>
                    <a:pt x="264" y="0"/>
                  </a:lnTo>
                  <a:lnTo>
                    <a:pt x="267" y="0"/>
                  </a:lnTo>
                  <a:lnTo>
                    <a:pt x="273" y="0"/>
                  </a:lnTo>
                  <a:lnTo>
                    <a:pt x="278" y="0"/>
                  </a:lnTo>
                  <a:lnTo>
                    <a:pt x="284" y="0"/>
                  </a:lnTo>
                  <a:lnTo>
                    <a:pt x="290" y="0"/>
                  </a:lnTo>
                  <a:lnTo>
                    <a:pt x="295" y="0"/>
                  </a:lnTo>
                  <a:lnTo>
                    <a:pt x="301" y="0"/>
                  </a:lnTo>
                  <a:lnTo>
                    <a:pt x="305" y="0"/>
                  </a:lnTo>
                  <a:lnTo>
                    <a:pt x="311" y="0"/>
                  </a:lnTo>
                  <a:lnTo>
                    <a:pt x="316" y="3"/>
                  </a:lnTo>
                  <a:lnTo>
                    <a:pt x="319" y="5"/>
                  </a:lnTo>
                  <a:lnTo>
                    <a:pt x="322" y="5"/>
                  </a:lnTo>
                  <a:lnTo>
                    <a:pt x="322" y="7"/>
                  </a:lnTo>
                  <a:lnTo>
                    <a:pt x="325" y="7"/>
                  </a:lnTo>
                  <a:lnTo>
                    <a:pt x="325" y="10"/>
                  </a:lnTo>
                  <a:lnTo>
                    <a:pt x="325" y="13"/>
                  </a:lnTo>
                  <a:lnTo>
                    <a:pt x="325" y="15"/>
                  </a:lnTo>
                  <a:lnTo>
                    <a:pt x="322" y="15"/>
                  </a:lnTo>
                  <a:lnTo>
                    <a:pt x="322" y="13"/>
                  </a:lnTo>
                  <a:lnTo>
                    <a:pt x="319" y="13"/>
                  </a:lnTo>
                  <a:lnTo>
                    <a:pt x="316" y="10"/>
                  </a:lnTo>
                  <a:lnTo>
                    <a:pt x="314" y="10"/>
                  </a:lnTo>
                  <a:lnTo>
                    <a:pt x="311" y="7"/>
                  </a:lnTo>
                  <a:lnTo>
                    <a:pt x="308" y="7"/>
                  </a:lnTo>
                  <a:lnTo>
                    <a:pt x="305" y="7"/>
                  </a:lnTo>
                  <a:lnTo>
                    <a:pt x="303" y="7"/>
                  </a:lnTo>
                  <a:lnTo>
                    <a:pt x="301" y="7"/>
                  </a:lnTo>
                  <a:lnTo>
                    <a:pt x="298" y="7"/>
                  </a:lnTo>
                  <a:lnTo>
                    <a:pt x="295" y="7"/>
                  </a:lnTo>
                  <a:lnTo>
                    <a:pt x="290" y="5"/>
                  </a:lnTo>
                  <a:lnTo>
                    <a:pt x="287" y="7"/>
                  </a:lnTo>
                  <a:lnTo>
                    <a:pt x="284" y="7"/>
                  </a:lnTo>
                  <a:lnTo>
                    <a:pt x="278" y="7"/>
                  </a:lnTo>
                  <a:lnTo>
                    <a:pt x="273" y="7"/>
                  </a:lnTo>
                  <a:lnTo>
                    <a:pt x="267" y="7"/>
                  </a:lnTo>
                  <a:lnTo>
                    <a:pt x="263" y="7"/>
                  </a:lnTo>
                  <a:lnTo>
                    <a:pt x="257" y="10"/>
                  </a:lnTo>
                  <a:lnTo>
                    <a:pt x="251" y="10"/>
                  </a:lnTo>
                  <a:lnTo>
                    <a:pt x="246" y="13"/>
                  </a:lnTo>
                  <a:lnTo>
                    <a:pt x="243" y="13"/>
                  </a:lnTo>
                  <a:lnTo>
                    <a:pt x="237" y="13"/>
                  </a:lnTo>
                  <a:lnTo>
                    <a:pt x="235" y="15"/>
                  </a:lnTo>
                  <a:lnTo>
                    <a:pt x="229" y="15"/>
                  </a:lnTo>
                  <a:lnTo>
                    <a:pt x="223" y="18"/>
                  </a:lnTo>
                  <a:lnTo>
                    <a:pt x="219" y="18"/>
                  </a:lnTo>
                  <a:lnTo>
                    <a:pt x="213" y="20"/>
                  </a:lnTo>
                  <a:lnTo>
                    <a:pt x="208" y="20"/>
                  </a:lnTo>
                  <a:lnTo>
                    <a:pt x="202" y="22"/>
                  </a:lnTo>
                  <a:lnTo>
                    <a:pt x="196" y="22"/>
                  </a:lnTo>
                  <a:lnTo>
                    <a:pt x="191" y="25"/>
                  </a:lnTo>
                  <a:lnTo>
                    <a:pt x="183" y="25"/>
                  </a:lnTo>
                  <a:lnTo>
                    <a:pt x="178" y="28"/>
                  </a:lnTo>
                  <a:lnTo>
                    <a:pt x="172" y="31"/>
                  </a:lnTo>
                  <a:lnTo>
                    <a:pt x="167" y="31"/>
                  </a:lnTo>
                  <a:lnTo>
                    <a:pt x="161" y="32"/>
                  </a:lnTo>
                  <a:lnTo>
                    <a:pt x="155" y="32"/>
                  </a:lnTo>
                  <a:lnTo>
                    <a:pt x="150" y="35"/>
                  </a:lnTo>
                  <a:lnTo>
                    <a:pt x="144" y="38"/>
                  </a:lnTo>
                  <a:lnTo>
                    <a:pt x="140" y="38"/>
                  </a:lnTo>
                  <a:lnTo>
                    <a:pt x="134" y="38"/>
                  </a:lnTo>
                  <a:lnTo>
                    <a:pt x="128" y="40"/>
                  </a:lnTo>
                  <a:lnTo>
                    <a:pt x="126" y="40"/>
                  </a:lnTo>
                  <a:lnTo>
                    <a:pt x="120" y="43"/>
                  </a:lnTo>
                  <a:lnTo>
                    <a:pt x="117" y="43"/>
                  </a:lnTo>
                  <a:lnTo>
                    <a:pt x="114" y="43"/>
                  </a:lnTo>
                  <a:lnTo>
                    <a:pt x="109" y="45"/>
                  </a:lnTo>
                  <a:lnTo>
                    <a:pt x="106" y="45"/>
                  </a:lnTo>
                  <a:lnTo>
                    <a:pt x="103" y="45"/>
                  </a:lnTo>
                  <a:lnTo>
                    <a:pt x="101" y="48"/>
                  </a:lnTo>
                  <a:lnTo>
                    <a:pt x="96" y="48"/>
                  </a:lnTo>
                  <a:lnTo>
                    <a:pt x="90" y="50"/>
                  </a:lnTo>
                  <a:lnTo>
                    <a:pt x="85" y="50"/>
                  </a:lnTo>
                  <a:lnTo>
                    <a:pt x="79" y="53"/>
                  </a:lnTo>
                  <a:lnTo>
                    <a:pt x="71" y="53"/>
                  </a:lnTo>
                  <a:lnTo>
                    <a:pt x="62" y="56"/>
                  </a:lnTo>
                  <a:lnTo>
                    <a:pt x="55" y="57"/>
                  </a:lnTo>
                  <a:lnTo>
                    <a:pt x="46" y="60"/>
                  </a:lnTo>
                  <a:lnTo>
                    <a:pt x="38" y="63"/>
                  </a:lnTo>
                  <a:lnTo>
                    <a:pt x="30" y="66"/>
                  </a:lnTo>
                  <a:lnTo>
                    <a:pt x="24" y="66"/>
                  </a:lnTo>
                  <a:lnTo>
                    <a:pt x="19" y="68"/>
                  </a:lnTo>
                  <a:lnTo>
                    <a:pt x="14" y="68"/>
                  </a:lnTo>
                  <a:lnTo>
                    <a:pt x="11" y="68"/>
                  </a:lnTo>
                  <a:lnTo>
                    <a:pt x="8" y="70"/>
                  </a:lnTo>
                  <a:lnTo>
                    <a:pt x="5" y="70"/>
                  </a:lnTo>
                  <a:lnTo>
                    <a:pt x="3" y="70"/>
                  </a:lnTo>
                  <a:lnTo>
                    <a:pt x="0" y="68"/>
                  </a:lnTo>
                  <a:lnTo>
                    <a:pt x="0" y="66"/>
                  </a:lnTo>
                  <a:lnTo>
                    <a:pt x="3" y="66"/>
                  </a:lnTo>
                </a:path>
              </a:pathLst>
            </a:custGeom>
            <a:solidFill>
              <a:srgbClr val="FFC027"/>
            </a:solidFill>
            <a:ln w="127000" cap="rnd">
              <a:noFill/>
              <a:round/>
              <a:headEnd/>
              <a:tailEnd/>
            </a:ln>
          </p:spPr>
          <p:txBody>
            <a:bodyPr>
              <a:prstTxWarp prst="textNoShape">
                <a:avLst/>
              </a:prstTxWarp>
            </a:bodyPr>
            <a:lstStyle/>
            <a:p>
              <a:endParaRPr lang="en-US">
                <a:solidFill>
                  <a:schemeClr val="tx2"/>
                </a:solidFill>
              </a:endParaRPr>
            </a:p>
          </p:txBody>
        </p:sp>
        <p:sp>
          <p:nvSpPr>
            <p:cNvPr id="24735" name="Freeform 110"/>
            <p:cNvSpPr>
              <a:spLocks/>
            </p:cNvSpPr>
            <p:nvPr/>
          </p:nvSpPr>
          <p:spPr bwMode="auto">
            <a:xfrm>
              <a:off x="3220" y="3136"/>
              <a:ext cx="334" cy="80"/>
            </a:xfrm>
            <a:custGeom>
              <a:avLst/>
              <a:gdLst>
                <a:gd name="T0" fmla="*/ 5 w 334"/>
                <a:gd name="T1" fmla="*/ 73 h 80"/>
                <a:gd name="T2" fmla="*/ 17 w 334"/>
                <a:gd name="T3" fmla="*/ 70 h 80"/>
                <a:gd name="T4" fmla="*/ 31 w 334"/>
                <a:gd name="T5" fmla="*/ 67 h 80"/>
                <a:gd name="T6" fmla="*/ 47 w 334"/>
                <a:gd name="T7" fmla="*/ 62 h 80"/>
                <a:gd name="T8" fmla="*/ 67 w 334"/>
                <a:gd name="T9" fmla="*/ 56 h 80"/>
                <a:gd name="T10" fmla="*/ 87 w 334"/>
                <a:gd name="T11" fmla="*/ 51 h 80"/>
                <a:gd name="T12" fmla="*/ 106 w 334"/>
                <a:gd name="T13" fmla="*/ 45 h 80"/>
                <a:gd name="T14" fmla="*/ 123 w 334"/>
                <a:gd name="T15" fmla="*/ 42 h 80"/>
                <a:gd name="T16" fmla="*/ 137 w 334"/>
                <a:gd name="T17" fmla="*/ 37 h 80"/>
                <a:gd name="T18" fmla="*/ 145 w 334"/>
                <a:gd name="T19" fmla="*/ 37 h 80"/>
                <a:gd name="T20" fmla="*/ 154 w 334"/>
                <a:gd name="T21" fmla="*/ 34 h 80"/>
                <a:gd name="T22" fmla="*/ 173 w 334"/>
                <a:gd name="T23" fmla="*/ 28 h 80"/>
                <a:gd name="T24" fmla="*/ 199 w 334"/>
                <a:gd name="T25" fmla="*/ 20 h 80"/>
                <a:gd name="T26" fmla="*/ 224 w 334"/>
                <a:gd name="T27" fmla="*/ 14 h 80"/>
                <a:gd name="T28" fmla="*/ 246 w 334"/>
                <a:gd name="T29" fmla="*/ 9 h 80"/>
                <a:gd name="T30" fmla="*/ 255 w 334"/>
                <a:gd name="T31" fmla="*/ 6 h 80"/>
                <a:gd name="T32" fmla="*/ 266 w 334"/>
                <a:gd name="T33" fmla="*/ 6 h 80"/>
                <a:gd name="T34" fmla="*/ 280 w 334"/>
                <a:gd name="T35" fmla="*/ 3 h 80"/>
                <a:gd name="T36" fmla="*/ 294 w 334"/>
                <a:gd name="T37" fmla="*/ 0 h 80"/>
                <a:gd name="T38" fmla="*/ 310 w 334"/>
                <a:gd name="T39" fmla="*/ 3 h 80"/>
                <a:gd name="T40" fmla="*/ 327 w 334"/>
                <a:gd name="T41" fmla="*/ 9 h 80"/>
                <a:gd name="T42" fmla="*/ 333 w 334"/>
                <a:gd name="T43" fmla="*/ 14 h 80"/>
                <a:gd name="T44" fmla="*/ 330 w 334"/>
                <a:gd name="T45" fmla="*/ 17 h 80"/>
                <a:gd name="T46" fmla="*/ 322 w 334"/>
                <a:gd name="T47" fmla="*/ 14 h 80"/>
                <a:gd name="T48" fmla="*/ 313 w 334"/>
                <a:gd name="T49" fmla="*/ 11 h 80"/>
                <a:gd name="T50" fmla="*/ 308 w 334"/>
                <a:gd name="T51" fmla="*/ 9 h 80"/>
                <a:gd name="T52" fmla="*/ 297 w 334"/>
                <a:gd name="T53" fmla="*/ 9 h 80"/>
                <a:gd name="T54" fmla="*/ 285 w 334"/>
                <a:gd name="T55" fmla="*/ 9 h 80"/>
                <a:gd name="T56" fmla="*/ 269 w 334"/>
                <a:gd name="T57" fmla="*/ 11 h 80"/>
                <a:gd name="T58" fmla="*/ 252 w 334"/>
                <a:gd name="T59" fmla="*/ 14 h 80"/>
                <a:gd name="T60" fmla="*/ 238 w 334"/>
                <a:gd name="T61" fmla="*/ 17 h 80"/>
                <a:gd name="T62" fmla="*/ 224 w 334"/>
                <a:gd name="T63" fmla="*/ 23 h 80"/>
                <a:gd name="T64" fmla="*/ 207 w 334"/>
                <a:gd name="T65" fmla="*/ 28 h 80"/>
                <a:gd name="T66" fmla="*/ 187 w 334"/>
                <a:gd name="T67" fmla="*/ 31 h 80"/>
                <a:gd name="T68" fmla="*/ 171 w 334"/>
                <a:gd name="T69" fmla="*/ 37 h 80"/>
                <a:gd name="T70" fmla="*/ 151 w 334"/>
                <a:gd name="T71" fmla="*/ 42 h 80"/>
                <a:gd name="T72" fmla="*/ 137 w 334"/>
                <a:gd name="T73" fmla="*/ 45 h 80"/>
                <a:gd name="T74" fmla="*/ 123 w 334"/>
                <a:gd name="T75" fmla="*/ 48 h 80"/>
                <a:gd name="T76" fmla="*/ 112 w 334"/>
                <a:gd name="T77" fmla="*/ 51 h 80"/>
                <a:gd name="T78" fmla="*/ 103 w 334"/>
                <a:gd name="T79" fmla="*/ 53 h 80"/>
                <a:gd name="T80" fmla="*/ 92 w 334"/>
                <a:gd name="T81" fmla="*/ 56 h 80"/>
                <a:gd name="T82" fmla="*/ 73 w 334"/>
                <a:gd name="T83" fmla="*/ 62 h 80"/>
                <a:gd name="T84" fmla="*/ 47 w 334"/>
                <a:gd name="T85" fmla="*/ 70 h 80"/>
                <a:gd name="T86" fmla="*/ 25 w 334"/>
                <a:gd name="T87" fmla="*/ 76 h 80"/>
                <a:gd name="T88" fmla="*/ 11 w 334"/>
                <a:gd name="T89" fmla="*/ 79 h 80"/>
                <a:gd name="T90" fmla="*/ 3 w 334"/>
                <a:gd name="T91" fmla="*/ 79 h 80"/>
                <a:gd name="T92" fmla="*/ 3 w 334"/>
                <a:gd name="T93" fmla="*/ 73 h 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34"/>
                <a:gd name="T142" fmla="*/ 0 h 80"/>
                <a:gd name="T143" fmla="*/ 334 w 334"/>
                <a:gd name="T144" fmla="*/ 80 h 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34" h="80">
                  <a:moveTo>
                    <a:pt x="3" y="73"/>
                  </a:moveTo>
                  <a:lnTo>
                    <a:pt x="3" y="73"/>
                  </a:lnTo>
                  <a:lnTo>
                    <a:pt x="5" y="73"/>
                  </a:lnTo>
                  <a:lnTo>
                    <a:pt x="8" y="73"/>
                  </a:lnTo>
                  <a:lnTo>
                    <a:pt x="11" y="70"/>
                  </a:lnTo>
                  <a:lnTo>
                    <a:pt x="17" y="70"/>
                  </a:lnTo>
                  <a:lnTo>
                    <a:pt x="19" y="70"/>
                  </a:lnTo>
                  <a:lnTo>
                    <a:pt x="25" y="67"/>
                  </a:lnTo>
                  <a:lnTo>
                    <a:pt x="31" y="67"/>
                  </a:lnTo>
                  <a:lnTo>
                    <a:pt x="33" y="65"/>
                  </a:lnTo>
                  <a:lnTo>
                    <a:pt x="42" y="65"/>
                  </a:lnTo>
                  <a:lnTo>
                    <a:pt x="47" y="62"/>
                  </a:lnTo>
                  <a:lnTo>
                    <a:pt x="53" y="59"/>
                  </a:lnTo>
                  <a:lnTo>
                    <a:pt x="59" y="59"/>
                  </a:lnTo>
                  <a:lnTo>
                    <a:pt x="67" y="56"/>
                  </a:lnTo>
                  <a:lnTo>
                    <a:pt x="73" y="56"/>
                  </a:lnTo>
                  <a:lnTo>
                    <a:pt x="81" y="53"/>
                  </a:lnTo>
                  <a:lnTo>
                    <a:pt x="87" y="51"/>
                  </a:lnTo>
                  <a:lnTo>
                    <a:pt x="92" y="51"/>
                  </a:lnTo>
                  <a:lnTo>
                    <a:pt x="101" y="48"/>
                  </a:lnTo>
                  <a:lnTo>
                    <a:pt x="106" y="45"/>
                  </a:lnTo>
                  <a:lnTo>
                    <a:pt x="112" y="45"/>
                  </a:lnTo>
                  <a:lnTo>
                    <a:pt x="117" y="42"/>
                  </a:lnTo>
                  <a:lnTo>
                    <a:pt x="123" y="42"/>
                  </a:lnTo>
                  <a:lnTo>
                    <a:pt x="129" y="39"/>
                  </a:lnTo>
                  <a:lnTo>
                    <a:pt x="134" y="39"/>
                  </a:lnTo>
                  <a:lnTo>
                    <a:pt x="137" y="37"/>
                  </a:lnTo>
                  <a:lnTo>
                    <a:pt x="140" y="37"/>
                  </a:lnTo>
                  <a:lnTo>
                    <a:pt x="143" y="37"/>
                  </a:lnTo>
                  <a:lnTo>
                    <a:pt x="145" y="37"/>
                  </a:lnTo>
                  <a:lnTo>
                    <a:pt x="148" y="34"/>
                  </a:lnTo>
                  <a:lnTo>
                    <a:pt x="151" y="34"/>
                  </a:lnTo>
                  <a:lnTo>
                    <a:pt x="154" y="34"/>
                  </a:lnTo>
                  <a:lnTo>
                    <a:pt x="159" y="31"/>
                  </a:lnTo>
                  <a:lnTo>
                    <a:pt x="168" y="28"/>
                  </a:lnTo>
                  <a:lnTo>
                    <a:pt x="173" y="28"/>
                  </a:lnTo>
                  <a:lnTo>
                    <a:pt x="182" y="25"/>
                  </a:lnTo>
                  <a:lnTo>
                    <a:pt x="190" y="23"/>
                  </a:lnTo>
                  <a:lnTo>
                    <a:pt x="199" y="20"/>
                  </a:lnTo>
                  <a:lnTo>
                    <a:pt x="207" y="17"/>
                  </a:lnTo>
                  <a:lnTo>
                    <a:pt x="218" y="17"/>
                  </a:lnTo>
                  <a:lnTo>
                    <a:pt x="224" y="14"/>
                  </a:lnTo>
                  <a:lnTo>
                    <a:pt x="232" y="11"/>
                  </a:lnTo>
                  <a:lnTo>
                    <a:pt x="238" y="11"/>
                  </a:lnTo>
                  <a:lnTo>
                    <a:pt x="246" y="9"/>
                  </a:lnTo>
                  <a:lnTo>
                    <a:pt x="249" y="9"/>
                  </a:lnTo>
                  <a:lnTo>
                    <a:pt x="252" y="9"/>
                  </a:lnTo>
                  <a:lnTo>
                    <a:pt x="255" y="6"/>
                  </a:lnTo>
                  <a:lnTo>
                    <a:pt x="257" y="6"/>
                  </a:lnTo>
                  <a:lnTo>
                    <a:pt x="260" y="6"/>
                  </a:lnTo>
                  <a:lnTo>
                    <a:pt x="266" y="6"/>
                  </a:lnTo>
                  <a:lnTo>
                    <a:pt x="269" y="3"/>
                  </a:lnTo>
                  <a:lnTo>
                    <a:pt x="274" y="3"/>
                  </a:lnTo>
                  <a:lnTo>
                    <a:pt x="280" y="3"/>
                  </a:lnTo>
                  <a:lnTo>
                    <a:pt x="285" y="0"/>
                  </a:lnTo>
                  <a:lnTo>
                    <a:pt x="291" y="0"/>
                  </a:lnTo>
                  <a:lnTo>
                    <a:pt x="294" y="0"/>
                  </a:lnTo>
                  <a:lnTo>
                    <a:pt x="302" y="0"/>
                  </a:lnTo>
                  <a:lnTo>
                    <a:pt x="308" y="0"/>
                  </a:lnTo>
                  <a:lnTo>
                    <a:pt x="310" y="3"/>
                  </a:lnTo>
                  <a:lnTo>
                    <a:pt x="319" y="3"/>
                  </a:lnTo>
                  <a:lnTo>
                    <a:pt x="324" y="6"/>
                  </a:lnTo>
                  <a:lnTo>
                    <a:pt x="327" y="9"/>
                  </a:lnTo>
                  <a:lnTo>
                    <a:pt x="330" y="9"/>
                  </a:lnTo>
                  <a:lnTo>
                    <a:pt x="333" y="11"/>
                  </a:lnTo>
                  <a:lnTo>
                    <a:pt x="333" y="14"/>
                  </a:lnTo>
                  <a:lnTo>
                    <a:pt x="333" y="17"/>
                  </a:lnTo>
                  <a:lnTo>
                    <a:pt x="330" y="20"/>
                  </a:lnTo>
                  <a:lnTo>
                    <a:pt x="330" y="17"/>
                  </a:lnTo>
                  <a:lnTo>
                    <a:pt x="327" y="17"/>
                  </a:lnTo>
                  <a:lnTo>
                    <a:pt x="324" y="14"/>
                  </a:lnTo>
                  <a:lnTo>
                    <a:pt x="322" y="14"/>
                  </a:lnTo>
                  <a:lnTo>
                    <a:pt x="319" y="11"/>
                  </a:lnTo>
                  <a:lnTo>
                    <a:pt x="316" y="11"/>
                  </a:lnTo>
                  <a:lnTo>
                    <a:pt x="313" y="11"/>
                  </a:lnTo>
                  <a:lnTo>
                    <a:pt x="310" y="11"/>
                  </a:lnTo>
                  <a:lnTo>
                    <a:pt x="308" y="11"/>
                  </a:lnTo>
                  <a:lnTo>
                    <a:pt x="308" y="9"/>
                  </a:lnTo>
                  <a:lnTo>
                    <a:pt x="305" y="9"/>
                  </a:lnTo>
                  <a:lnTo>
                    <a:pt x="299" y="9"/>
                  </a:lnTo>
                  <a:lnTo>
                    <a:pt x="297" y="9"/>
                  </a:lnTo>
                  <a:lnTo>
                    <a:pt x="294" y="9"/>
                  </a:lnTo>
                  <a:lnTo>
                    <a:pt x="288" y="9"/>
                  </a:lnTo>
                  <a:lnTo>
                    <a:pt x="285" y="9"/>
                  </a:lnTo>
                  <a:lnTo>
                    <a:pt x="280" y="11"/>
                  </a:lnTo>
                  <a:lnTo>
                    <a:pt x="274" y="11"/>
                  </a:lnTo>
                  <a:lnTo>
                    <a:pt x="269" y="11"/>
                  </a:lnTo>
                  <a:lnTo>
                    <a:pt x="263" y="11"/>
                  </a:lnTo>
                  <a:lnTo>
                    <a:pt x="255" y="14"/>
                  </a:lnTo>
                  <a:lnTo>
                    <a:pt x="252" y="14"/>
                  </a:lnTo>
                  <a:lnTo>
                    <a:pt x="249" y="17"/>
                  </a:lnTo>
                  <a:lnTo>
                    <a:pt x="243" y="17"/>
                  </a:lnTo>
                  <a:lnTo>
                    <a:pt x="238" y="17"/>
                  </a:lnTo>
                  <a:lnTo>
                    <a:pt x="235" y="20"/>
                  </a:lnTo>
                  <a:lnTo>
                    <a:pt x="229" y="20"/>
                  </a:lnTo>
                  <a:lnTo>
                    <a:pt x="224" y="23"/>
                  </a:lnTo>
                  <a:lnTo>
                    <a:pt x="218" y="23"/>
                  </a:lnTo>
                  <a:lnTo>
                    <a:pt x="213" y="25"/>
                  </a:lnTo>
                  <a:lnTo>
                    <a:pt x="207" y="28"/>
                  </a:lnTo>
                  <a:lnTo>
                    <a:pt x="201" y="28"/>
                  </a:lnTo>
                  <a:lnTo>
                    <a:pt x="193" y="28"/>
                  </a:lnTo>
                  <a:lnTo>
                    <a:pt x="187" y="31"/>
                  </a:lnTo>
                  <a:lnTo>
                    <a:pt x="182" y="34"/>
                  </a:lnTo>
                  <a:lnTo>
                    <a:pt x="176" y="34"/>
                  </a:lnTo>
                  <a:lnTo>
                    <a:pt x="171" y="37"/>
                  </a:lnTo>
                  <a:lnTo>
                    <a:pt x="165" y="39"/>
                  </a:lnTo>
                  <a:lnTo>
                    <a:pt x="157" y="39"/>
                  </a:lnTo>
                  <a:lnTo>
                    <a:pt x="151" y="42"/>
                  </a:lnTo>
                  <a:lnTo>
                    <a:pt x="145" y="42"/>
                  </a:lnTo>
                  <a:lnTo>
                    <a:pt x="140" y="45"/>
                  </a:lnTo>
                  <a:lnTo>
                    <a:pt x="137" y="45"/>
                  </a:lnTo>
                  <a:lnTo>
                    <a:pt x="131" y="48"/>
                  </a:lnTo>
                  <a:lnTo>
                    <a:pt x="126" y="48"/>
                  </a:lnTo>
                  <a:lnTo>
                    <a:pt x="123" y="48"/>
                  </a:lnTo>
                  <a:lnTo>
                    <a:pt x="120" y="51"/>
                  </a:lnTo>
                  <a:lnTo>
                    <a:pt x="115" y="51"/>
                  </a:lnTo>
                  <a:lnTo>
                    <a:pt x="112" y="51"/>
                  </a:lnTo>
                  <a:lnTo>
                    <a:pt x="109" y="53"/>
                  </a:lnTo>
                  <a:lnTo>
                    <a:pt x="106" y="53"/>
                  </a:lnTo>
                  <a:lnTo>
                    <a:pt x="103" y="53"/>
                  </a:lnTo>
                  <a:lnTo>
                    <a:pt x="101" y="53"/>
                  </a:lnTo>
                  <a:lnTo>
                    <a:pt x="98" y="56"/>
                  </a:lnTo>
                  <a:lnTo>
                    <a:pt x="92" y="56"/>
                  </a:lnTo>
                  <a:lnTo>
                    <a:pt x="87" y="59"/>
                  </a:lnTo>
                  <a:lnTo>
                    <a:pt x="78" y="62"/>
                  </a:lnTo>
                  <a:lnTo>
                    <a:pt x="73" y="62"/>
                  </a:lnTo>
                  <a:lnTo>
                    <a:pt x="64" y="65"/>
                  </a:lnTo>
                  <a:lnTo>
                    <a:pt x="56" y="67"/>
                  </a:lnTo>
                  <a:lnTo>
                    <a:pt x="47" y="70"/>
                  </a:lnTo>
                  <a:lnTo>
                    <a:pt x="39" y="73"/>
                  </a:lnTo>
                  <a:lnTo>
                    <a:pt x="31" y="73"/>
                  </a:lnTo>
                  <a:lnTo>
                    <a:pt x="25" y="76"/>
                  </a:lnTo>
                  <a:lnTo>
                    <a:pt x="17" y="79"/>
                  </a:lnTo>
                  <a:lnTo>
                    <a:pt x="14" y="79"/>
                  </a:lnTo>
                  <a:lnTo>
                    <a:pt x="11" y="79"/>
                  </a:lnTo>
                  <a:lnTo>
                    <a:pt x="8" y="79"/>
                  </a:lnTo>
                  <a:lnTo>
                    <a:pt x="5" y="79"/>
                  </a:lnTo>
                  <a:lnTo>
                    <a:pt x="3" y="79"/>
                  </a:lnTo>
                  <a:lnTo>
                    <a:pt x="0" y="79"/>
                  </a:lnTo>
                  <a:lnTo>
                    <a:pt x="0" y="76"/>
                  </a:lnTo>
                  <a:lnTo>
                    <a:pt x="3" y="7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36" name="Freeform 111"/>
            <p:cNvSpPr>
              <a:spLocks/>
            </p:cNvSpPr>
            <p:nvPr/>
          </p:nvSpPr>
          <p:spPr bwMode="auto">
            <a:xfrm>
              <a:off x="3228" y="3150"/>
              <a:ext cx="318" cy="66"/>
            </a:xfrm>
            <a:custGeom>
              <a:avLst/>
              <a:gdLst>
                <a:gd name="T0" fmla="*/ 9 w 318"/>
                <a:gd name="T1" fmla="*/ 65 h 66"/>
                <a:gd name="T2" fmla="*/ 241 w 318"/>
                <a:gd name="T3" fmla="*/ 10 h 66"/>
                <a:gd name="T4" fmla="*/ 246 w 318"/>
                <a:gd name="T5" fmla="*/ 10 h 66"/>
                <a:gd name="T6" fmla="*/ 257 w 318"/>
                <a:gd name="T7" fmla="*/ 8 h 66"/>
                <a:gd name="T8" fmla="*/ 270 w 318"/>
                <a:gd name="T9" fmla="*/ 5 h 66"/>
                <a:gd name="T10" fmla="*/ 282 w 318"/>
                <a:gd name="T11" fmla="*/ 5 h 66"/>
                <a:gd name="T12" fmla="*/ 295 w 318"/>
                <a:gd name="T13" fmla="*/ 8 h 66"/>
                <a:gd name="T14" fmla="*/ 306 w 318"/>
                <a:gd name="T15" fmla="*/ 10 h 66"/>
                <a:gd name="T16" fmla="*/ 308 w 318"/>
                <a:gd name="T17" fmla="*/ 15 h 66"/>
                <a:gd name="T18" fmla="*/ 314 w 318"/>
                <a:gd name="T19" fmla="*/ 12 h 66"/>
                <a:gd name="T20" fmla="*/ 317 w 318"/>
                <a:gd name="T21" fmla="*/ 10 h 66"/>
                <a:gd name="T22" fmla="*/ 314 w 318"/>
                <a:gd name="T23" fmla="*/ 8 h 66"/>
                <a:gd name="T24" fmla="*/ 308 w 318"/>
                <a:gd name="T25" fmla="*/ 5 h 66"/>
                <a:gd name="T26" fmla="*/ 303 w 318"/>
                <a:gd name="T27" fmla="*/ 3 h 66"/>
                <a:gd name="T28" fmla="*/ 295 w 318"/>
                <a:gd name="T29" fmla="*/ 3 h 66"/>
                <a:gd name="T30" fmla="*/ 290 w 318"/>
                <a:gd name="T31" fmla="*/ 0 h 66"/>
                <a:gd name="T32" fmla="*/ 284 w 318"/>
                <a:gd name="T33" fmla="*/ 0 h 66"/>
                <a:gd name="T34" fmla="*/ 276 w 318"/>
                <a:gd name="T35" fmla="*/ 0 h 66"/>
                <a:gd name="T36" fmla="*/ 270 w 318"/>
                <a:gd name="T37" fmla="*/ 3 h 66"/>
                <a:gd name="T38" fmla="*/ 259 w 318"/>
                <a:gd name="T39" fmla="*/ 3 h 66"/>
                <a:gd name="T40" fmla="*/ 252 w 318"/>
                <a:gd name="T41" fmla="*/ 5 h 66"/>
                <a:gd name="T42" fmla="*/ 241 w 318"/>
                <a:gd name="T43" fmla="*/ 8 h 66"/>
                <a:gd name="T44" fmla="*/ 232 w 318"/>
                <a:gd name="T45" fmla="*/ 10 h 66"/>
                <a:gd name="T46" fmla="*/ 218 w 318"/>
                <a:gd name="T47" fmla="*/ 12 h 66"/>
                <a:gd name="T48" fmla="*/ 205 w 318"/>
                <a:gd name="T49" fmla="*/ 15 h 66"/>
                <a:gd name="T50" fmla="*/ 188 w 318"/>
                <a:gd name="T51" fmla="*/ 20 h 66"/>
                <a:gd name="T52" fmla="*/ 170 w 318"/>
                <a:gd name="T53" fmla="*/ 22 h 66"/>
                <a:gd name="T54" fmla="*/ 147 w 318"/>
                <a:gd name="T55" fmla="*/ 28 h 66"/>
                <a:gd name="T56" fmla="*/ 129 w 318"/>
                <a:gd name="T57" fmla="*/ 33 h 66"/>
                <a:gd name="T58" fmla="*/ 106 w 318"/>
                <a:gd name="T59" fmla="*/ 37 h 66"/>
                <a:gd name="T60" fmla="*/ 88 w 318"/>
                <a:gd name="T61" fmla="*/ 43 h 66"/>
                <a:gd name="T62" fmla="*/ 65 w 318"/>
                <a:gd name="T63" fmla="*/ 47 h 66"/>
                <a:gd name="T64" fmla="*/ 50 w 318"/>
                <a:gd name="T65" fmla="*/ 53 h 66"/>
                <a:gd name="T66" fmla="*/ 33 w 318"/>
                <a:gd name="T67" fmla="*/ 58 h 66"/>
                <a:gd name="T68" fmla="*/ 20 w 318"/>
                <a:gd name="T69" fmla="*/ 60 h 66"/>
                <a:gd name="T70" fmla="*/ 9 w 318"/>
                <a:gd name="T71" fmla="*/ 62 h 66"/>
                <a:gd name="T72" fmla="*/ 3 w 318"/>
                <a:gd name="T73" fmla="*/ 65 h 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18"/>
                <a:gd name="T112" fmla="*/ 0 h 66"/>
                <a:gd name="T113" fmla="*/ 318 w 318"/>
                <a:gd name="T114" fmla="*/ 66 h 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18" h="66">
                  <a:moveTo>
                    <a:pt x="0" y="65"/>
                  </a:moveTo>
                  <a:lnTo>
                    <a:pt x="9" y="65"/>
                  </a:lnTo>
                  <a:lnTo>
                    <a:pt x="235" y="12"/>
                  </a:lnTo>
                  <a:lnTo>
                    <a:pt x="241" y="10"/>
                  </a:lnTo>
                  <a:lnTo>
                    <a:pt x="243" y="10"/>
                  </a:lnTo>
                  <a:lnTo>
                    <a:pt x="246" y="10"/>
                  </a:lnTo>
                  <a:lnTo>
                    <a:pt x="252" y="8"/>
                  </a:lnTo>
                  <a:lnTo>
                    <a:pt x="257" y="8"/>
                  </a:lnTo>
                  <a:lnTo>
                    <a:pt x="262" y="8"/>
                  </a:lnTo>
                  <a:lnTo>
                    <a:pt x="270" y="5"/>
                  </a:lnTo>
                  <a:lnTo>
                    <a:pt x="276" y="5"/>
                  </a:lnTo>
                  <a:lnTo>
                    <a:pt x="282" y="5"/>
                  </a:lnTo>
                  <a:lnTo>
                    <a:pt x="290" y="5"/>
                  </a:lnTo>
                  <a:lnTo>
                    <a:pt x="295" y="8"/>
                  </a:lnTo>
                  <a:lnTo>
                    <a:pt x="300" y="8"/>
                  </a:lnTo>
                  <a:lnTo>
                    <a:pt x="306" y="10"/>
                  </a:lnTo>
                  <a:lnTo>
                    <a:pt x="308" y="12"/>
                  </a:lnTo>
                  <a:lnTo>
                    <a:pt x="308" y="15"/>
                  </a:lnTo>
                  <a:lnTo>
                    <a:pt x="311" y="15"/>
                  </a:lnTo>
                  <a:lnTo>
                    <a:pt x="314" y="12"/>
                  </a:lnTo>
                  <a:lnTo>
                    <a:pt x="317" y="12"/>
                  </a:lnTo>
                  <a:lnTo>
                    <a:pt x="317" y="10"/>
                  </a:lnTo>
                  <a:lnTo>
                    <a:pt x="314" y="10"/>
                  </a:lnTo>
                  <a:lnTo>
                    <a:pt x="314" y="8"/>
                  </a:lnTo>
                  <a:lnTo>
                    <a:pt x="311" y="8"/>
                  </a:lnTo>
                  <a:lnTo>
                    <a:pt x="308" y="5"/>
                  </a:lnTo>
                  <a:lnTo>
                    <a:pt x="306" y="5"/>
                  </a:lnTo>
                  <a:lnTo>
                    <a:pt x="303" y="3"/>
                  </a:lnTo>
                  <a:lnTo>
                    <a:pt x="297" y="3"/>
                  </a:lnTo>
                  <a:lnTo>
                    <a:pt x="295" y="3"/>
                  </a:lnTo>
                  <a:lnTo>
                    <a:pt x="293" y="3"/>
                  </a:lnTo>
                  <a:lnTo>
                    <a:pt x="290" y="0"/>
                  </a:lnTo>
                  <a:lnTo>
                    <a:pt x="287" y="0"/>
                  </a:lnTo>
                  <a:lnTo>
                    <a:pt x="284" y="0"/>
                  </a:lnTo>
                  <a:lnTo>
                    <a:pt x="279" y="0"/>
                  </a:lnTo>
                  <a:lnTo>
                    <a:pt x="276" y="0"/>
                  </a:lnTo>
                  <a:lnTo>
                    <a:pt x="273" y="0"/>
                  </a:lnTo>
                  <a:lnTo>
                    <a:pt x="270" y="3"/>
                  </a:lnTo>
                  <a:lnTo>
                    <a:pt x="265" y="3"/>
                  </a:lnTo>
                  <a:lnTo>
                    <a:pt x="259" y="3"/>
                  </a:lnTo>
                  <a:lnTo>
                    <a:pt x="257" y="3"/>
                  </a:lnTo>
                  <a:lnTo>
                    <a:pt x="252" y="5"/>
                  </a:lnTo>
                  <a:lnTo>
                    <a:pt x="246" y="5"/>
                  </a:lnTo>
                  <a:lnTo>
                    <a:pt x="241" y="8"/>
                  </a:lnTo>
                  <a:lnTo>
                    <a:pt x="235" y="8"/>
                  </a:lnTo>
                  <a:lnTo>
                    <a:pt x="232" y="10"/>
                  </a:lnTo>
                  <a:lnTo>
                    <a:pt x="227" y="10"/>
                  </a:lnTo>
                  <a:lnTo>
                    <a:pt x="218" y="12"/>
                  </a:lnTo>
                  <a:lnTo>
                    <a:pt x="214" y="12"/>
                  </a:lnTo>
                  <a:lnTo>
                    <a:pt x="205" y="15"/>
                  </a:lnTo>
                  <a:lnTo>
                    <a:pt x="197" y="18"/>
                  </a:lnTo>
                  <a:lnTo>
                    <a:pt x="188" y="20"/>
                  </a:lnTo>
                  <a:lnTo>
                    <a:pt x="178" y="20"/>
                  </a:lnTo>
                  <a:lnTo>
                    <a:pt x="170" y="22"/>
                  </a:lnTo>
                  <a:lnTo>
                    <a:pt x="159" y="25"/>
                  </a:lnTo>
                  <a:lnTo>
                    <a:pt x="147" y="28"/>
                  </a:lnTo>
                  <a:lnTo>
                    <a:pt x="139" y="30"/>
                  </a:lnTo>
                  <a:lnTo>
                    <a:pt x="129" y="33"/>
                  </a:lnTo>
                  <a:lnTo>
                    <a:pt x="118" y="35"/>
                  </a:lnTo>
                  <a:lnTo>
                    <a:pt x="106" y="37"/>
                  </a:lnTo>
                  <a:lnTo>
                    <a:pt x="96" y="43"/>
                  </a:lnTo>
                  <a:lnTo>
                    <a:pt x="88" y="43"/>
                  </a:lnTo>
                  <a:lnTo>
                    <a:pt x="77" y="45"/>
                  </a:lnTo>
                  <a:lnTo>
                    <a:pt x="65" y="47"/>
                  </a:lnTo>
                  <a:lnTo>
                    <a:pt x="58" y="50"/>
                  </a:lnTo>
                  <a:lnTo>
                    <a:pt x="50" y="53"/>
                  </a:lnTo>
                  <a:lnTo>
                    <a:pt x="41" y="55"/>
                  </a:lnTo>
                  <a:lnTo>
                    <a:pt x="33" y="58"/>
                  </a:lnTo>
                  <a:lnTo>
                    <a:pt x="24" y="58"/>
                  </a:lnTo>
                  <a:lnTo>
                    <a:pt x="20" y="60"/>
                  </a:lnTo>
                  <a:lnTo>
                    <a:pt x="14" y="60"/>
                  </a:lnTo>
                  <a:lnTo>
                    <a:pt x="9" y="62"/>
                  </a:lnTo>
                  <a:lnTo>
                    <a:pt x="6" y="62"/>
                  </a:lnTo>
                  <a:lnTo>
                    <a:pt x="3" y="65"/>
                  </a:lnTo>
                  <a:lnTo>
                    <a:pt x="0" y="65"/>
                  </a:lnTo>
                </a:path>
              </a:pathLst>
            </a:custGeom>
            <a:solidFill>
              <a:srgbClr val="B3B3B3"/>
            </a:solidFill>
            <a:ln w="127000" cap="rnd">
              <a:noFill/>
              <a:round/>
              <a:headEnd/>
              <a:tailEnd/>
            </a:ln>
          </p:spPr>
          <p:txBody>
            <a:bodyPr>
              <a:prstTxWarp prst="textNoShape">
                <a:avLst/>
              </a:prstTxWarp>
            </a:bodyPr>
            <a:lstStyle/>
            <a:p>
              <a:endParaRPr lang="en-US">
                <a:solidFill>
                  <a:schemeClr val="tx2"/>
                </a:solidFill>
              </a:endParaRPr>
            </a:p>
          </p:txBody>
        </p:sp>
        <p:sp>
          <p:nvSpPr>
            <p:cNvPr id="24737" name="Freeform 112"/>
            <p:cNvSpPr>
              <a:spLocks/>
            </p:cNvSpPr>
            <p:nvPr/>
          </p:nvSpPr>
          <p:spPr bwMode="auto">
            <a:xfrm>
              <a:off x="3228" y="3215"/>
              <a:ext cx="4" cy="1"/>
            </a:xfrm>
            <a:custGeom>
              <a:avLst/>
              <a:gdLst>
                <a:gd name="T0" fmla="*/ 0 w 4"/>
                <a:gd name="T1" fmla="*/ 0 h 1"/>
                <a:gd name="T2" fmla="*/ 0 w 4"/>
                <a:gd name="T3" fmla="*/ 0 h 1"/>
                <a:gd name="T4" fmla="*/ 3 w 4"/>
                <a:gd name="T5" fmla="*/ 0 h 1"/>
                <a:gd name="T6" fmla="*/ 3 w 4"/>
                <a:gd name="T7" fmla="*/ 0 h 1"/>
                <a:gd name="T8" fmla="*/ 0 w 4"/>
                <a:gd name="T9" fmla="*/ 0 h 1"/>
                <a:gd name="T10" fmla="*/ 0 60000 65536"/>
                <a:gd name="T11" fmla="*/ 0 60000 65536"/>
                <a:gd name="T12" fmla="*/ 0 60000 65536"/>
                <a:gd name="T13" fmla="*/ 0 60000 65536"/>
                <a:gd name="T14" fmla="*/ 0 60000 65536"/>
                <a:gd name="T15" fmla="*/ 0 w 4"/>
                <a:gd name="T16" fmla="*/ 0 h 1"/>
                <a:gd name="T17" fmla="*/ 4 w 4"/>
                <a:gd name="T18" fmla="*/ 1 h 1"/>
              </a:gdLst>
              <a:ahLst/>
              <a:cxnLst>
                <a:cxn ang="T10">
                  <a:pos x="T0" y="T1"/>
                </a:cxn>
                <a:cxn ang="T11">
                  <a:pos x="T2" y="T3"/>
                </a:cxn>
                <a:cxn ang="T12">
                  <a:pos x="T4" y="T5"/>
                </a:cxn>
                <a:cxn ang="T13">
                  <a:pos x="T6" y="T7"/>
                </a:cxn>
                <a:cxn ang="T14">
                  <a:pos x="T8" y="T9"/>
                </a:cxn>
              </a:cxnLst>
              <a:rect l="T15" t="T16" r="T17" b="T18"/>
              <a:pathLst>
                <a:path w="4" h="1">
                  <a:moveTo>
                    <a:pt x="0" y="0"/>
                  </a:moveTo>
                  <a:lnTo>
                    <a:pt x="0" y="0"/>
                  </a:lnTo>
                  <a:lnTo>
                    <a:pt x="3" y="0"/>
                  </a:lnTo>
                  <a:lnTo>
                    <a:pt x="0" y="0"/>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738" name="Freeform 113"/>
            <p:cNvSpPr>
              <a:spLocks/>
            </p:cNvSpPr>
            <p:nvPr/>
          </p:nvSpPr>
          <p:spPr bwMode="auto">
            <a:xfrm>
              <a:off x="3543" y="3150"/>
              <a:ext cx="3" cy="4"/>
            </a:xfrm>
            <a:custGeom>
              <a:avLst/>
              <a:gdLst>
                <a:gd name="T0" fmla="*/ 0 w 3"/>
                <a:gd name="T1" fmla="*/ 0 h 4"/>
                <a:gd name="T2" fmla="*/ 0 w 3"/>
                <a:gd name="T3" fmla="*/ 0 h 4"/>
                <a:gd name="T4" fmla="*/ 1 w 3"/>
                <a:gd name="T5" fmla="*/ 1 h 4"/>
                <a:gd name="T6" fmla="*/ 1 w 3"/>
                <a:gd name="T7" fmla="*/ 1 h 4"/>
                <a:gd name="T8" fmla="*/ 1 w 3"/>
                <a:gd name="T9" fmla="*/ 2 h 4"/>
                <a:gd name="T10" fmla="*/ 2 w 3"/>
                <a:gd name="T11" fmla="*/ 2 h 4"/>
                <a:gd name="T12" fmla="*/ 2 w 3"/>
                <a:gd name="T13" fmla="*/ 3 h 4"/>
                <a:gd name="T14" fmla="*/ 1 w 3"/>
                <a:gd name="T15" fmla="*/ 3 h 4"/>
                <a:gd name="T16" fmla="*/ 1 w 3"/>
                <a:gd name="T17" fmla="*/ 2 h 4"/>
                <a:gd name="T18" fmla="*/ 1 w 3"/>
                <a:gd name="T19" fmla="*/ 2 h 4"/>
                <a:gd name="T20" fmla="*/ 0 w 3"/>
                <a:gd name="T21" fmla="*/ 2 h 4"/>
                <a:gd name="T22" fmla="*/ 0 w 3"/>
                <a:gd name="T23" fmla="*/ 2 h 4"/>
                <a:gd name="T24" fmla="*/ 0 w 3"/>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
                <a:gd name="T40" fmla="*/ 0 h 4"/>
                <a:gd name="T41" fmla="*/ 3 w 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 h="4">
                  <a:moveTo>
                    <a:pt x="0" y="0"/>
                  </a:moveTo>
                  <a:lnTo>
                    <a:pt x="0" y="0"/>
                  </a:lnTo>
                  <a:lnTo>
                    <a:pt x="1" y="1"/>
                  </a:lnTo>
                  <a:lnTo>
                    <a:pt x="1" y="2"/>
                  </a:lnTo>
                  <a:lnTo>
                    <a:pt x="2" y="2"/>
                  </a:lnTo>
                  <a:lnTo>
                    <a:pt x="2" y="3"/>
                  </a:lnTo>
                  <a:lnTo>
                    <a:pt x="1" y="3"/>
                  </a:lnTo>
                  <a:lnTo>
                    <a:pt x="1" y="2"/>
                  </a:lnTo>
                  <a:lnTo>
                    <a:pt x="0" y="2"/>
                  </a:lnTo>
                  <a:lnTo>
                    <a:pt x="0" y="0"/>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739" name="Freeform 114"/>
            <p:cNvSpPr>
              <a:spLocks/>
            </p:cNvSpPr>
            <p:nvPr/>
          </p:nvSpPr>
          <p:spPr bwMode="auto">
            <a:xfrm>
              <a:off x="3544" y="3156"/>
              <a:ext cx="8" cy="12"/>
            </a:xfrm>
            <a:custGeom>
              <a:avLst/>
              <a:gdLst>
                <a:gd name="T0" fmla="*/ 7 w 8"/>
                <a:gd name="T1" fmla="*/ 0 h 12"/>
                <a:gd name="T2" fmla="*/ 7 w 8"/>
                <a:gd name="T3" fmla="*/ 5 h 12"/>
                <a:gd name="T4" fmla="*/ 7 w 8"/>
                <a:gd name="T5" fmla="*/ 8 h 12"/>
                <a:gd name="T6" fmla="*/ 4 w 8"/>
                <a:gd name="T7" fmla="*/ 8 h 12"/>
                <a:gd name="T8" fmla="*/ 0 w 8"/>
                <a:gd name="T9" fmla="*/ 11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7" y="0"/>
                  </a:moveTo>
                  <a:lnTo>
                    <a:pt x="7" y="5"/>
                  </a:lnTo>
                  <a:lnTo>
                    <a:pt x="7" y="8"/>
                  </a:lnTo>
                  <a:lnTo>
                    <a:pt x="4" y="8"/>
                  </a:lnTo>
                  <a:lnTo>
                    <a:pt x="0" y="11"/>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40" name="Freeform 115"/>
            <p:cNvSpPr>
              <a:spLocks/>
            </p:cNvSpPr>
            <p:nvPr/>
          </p:nvSpPr>
          <p:spPr bwMode="auto">
            <a:xfrm>
              <a:off x="3161" y="3265"/>
              <a:ext cx="12" cy="68"/>
            </a:xfrm>
            <a:custGeom>
              <a:avLst/>
              <a:gdLst>
                <a:gd name="T0" fmla="*/ 11 w 12"/>
                <a:gd name="T1" fmla="*/ 0 h 68"/>
                <a:gd name="T2" fmla="*/ 11 w 12"/>
                <a:gd name="T3" fmla="*/ 0 h 68"/>
                <a:gd name="T4" fmla="*/ 8 w 12"/>
                <a:gd name="T5" fmla="*/ 0 h 68"/>
                <a:gd name="T6" fmla="*/ 8 w 12"/>
                <a:gd name="T7" fmla="*/ 3 h 68"/>
                <a:gd name="T8" fmla="*/ 6 w 12"/>
                <a:gd name="T9" fmla="*/ 6 h 68"/>
                <a:gd name="T10" fmla="*/ 6 w 12"/>
                <a:gd name="T11" fmla="*/ 8 h 68"/>
                <a:gd name="T12" fmla="*/ 6 w 12"/>
                <a:gd name="T13" fmla="*/ 14 h 68"/>
                <a:gd name="T14" fmla="*/ 3 w 12"/>
                <a:gd name="T15" fmla="*/ 28 h 68"/>
                <a:gd name="T16" fmla="*/ 3 w 12"/>
                <a:gd name="T17" fmla="*/ 45 h 68"/>
                <a:gd name="T18" fmla="*/ 3 w 12"/>
                <a:gd name="T19" fmla="*/ 62 h 68"/>
                <a:gd name="T20" fmla="*/ 0 w 12"/>
                <a:gd name="T21" fmla="*/ 67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68"/>
                <a:gd name="T35" fmla="*/ 12 w 12"/>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68">
                  <a:moveTo>
                    <a:pt x="11" y="0"/>
                  </a:moveTo>
                  <a:lnTo>
                    <a:pt x="11" y="0"/>
                  </a:lnTo>
                  <a:lnTo>
                    <a:pt x="8" y="0"/>
                  </a:lnTo>
                  <a:lnTo>
                    <a:pt x="8" y="3"/>
                  </a:lnTo>
                  <a:lnTo>
                    <a:pt x="6" y="6"/>
                  </a:lnTo>
                  <a:lnTo>
                    <a:pt x="6" y="8"/>
                  </a:lnTo>
                  <a:lnTo>
                    <a:pt x="6" y="14"/>
                  </a:lnTo>
                  <a:lnTo>
                    <a:pt x="3" y="28"/>
                  </a:lnTo>
                  <a:lnTo>
                    <a:pt x="3" y="45"/>
                  </a:lnTo>
                  <a:lnTo>
                    <a:pt x="3" y="62"/>
                  </a:lnTo>
                  <a:lnTo>
                    <a:pt x="0" y="67"/>
                  </a:lnTo>
                </a:path>
              </a:pathLst>
            </a:custGeom>
            <a:noFill/>
            <a:ln w="12700" cap="rnd">
              <a:solidFill>
                <a:srgbClr val="FFFFFF"/>
              </a:solidFill>
              <a:round/>
              <a:headEnd/>
              <a:tailEnd/>
            </a:ln>
          </p:spPr>
          <p:txBody>
            <a:bodyPr>
              <a:prstTxWarp prst="textNoShape">
                <a:avLst/>
              </a:prstTxWarp>
            </a:bodyPr>
            <a:lstStyle/>
            <a:p>
              <a:endParaRPr lang="en-US">
                <a:solidFill>
                  <a:schemeClr val="tx2"/>
                </a:solidFill>
              </a:endParaRPr>
            </a:p>
          </p:txBody>
        </p:sp>
        <p:sp>
          <p:nvSpPr>
            <p:cNvPr id="24741" name="Freeform 116"/>
            <p:cNvSpPr>
              <a:spLocks/>
            </p:cNvSpPr>
            <p:nvPr/>
          </p:nvSpPr>
          <p:spPr bwMode="auto">
            <a:xfrm>
              <a:off x="3161" y="3243"/>
              <a:ext cx="83" cy="18"/>
            </a:xfrm>
            <a:custGeom>
              <a:avLst/>
              <a:gdLst>
                <a:gd name="T0" fmla="*/ 5 w 83"/>
                <a:gd name="T1" fmla="*/ 13 h 18"/>
                <a:gd name="T2" fmla="*/ 5 w 83"/>
                <a:gd name="T3" fmla="*/ 13 h 18"/>
                <a:gd name="T4" fmla="*/ 7 w 83"/>
                <a:gd name="T5" fmla="*/ 13 h 18"/>
                <a:gd name="T6" fmla="*/ 10 w 83"/>
                <a:gd name="T7" fmla="*/ 11 h 18"/>
                <a:gd name="T8" fmla="*/ 15 w 83"/>
                <a:gd name="T9" fmla="*/ 11 h 18"/>
                <a:gd name="T10" fmla="*/ 20 w 83"/>
                <a:gd name="T11" fmla="*/ 10 h 18"/>
                <a:gd name="T12" fmla="*/ 23 w 83"/>
                <a:gd name="T13" fmla="*/ 10 h 18"/>
                <a:gd name="T14" fmla="*/ 31 w 83"/>
                <a:gd name="T15" fmla="*/ 7 h 18"/>
                <a:gd name="T16" fmla="*/ 36 w 83"/>
                <a:gd name="T17" fmla="*/ 7 h 18"/>
                <a:gd name="T18" fmla="*/ 41 w 83"/>
                <a:gd name="T19" fmla="*/ 5 h 18"/>
                <a:gd name="T20" fmla="*/ 46 w 83"/>
                <a:gd name="T21" fmla="*/ 3 h 18"/>
                <a:gd name="T22" fmla="*/ 51 w 83"/>
                <a:gd name="T23" fmla="*/ 3 h 18"/>
                <a:gd name="T24" fmla="*/ 56 w 83"/>
                <a:gd name="T25" fmla="*/ 3 h 18"/>
                <a:gd name="T26" fmla="*/ 58 w 83"/>
                <a:gd name="T27" fmla="*/ 1 h 18"/>
                <a:gd name="T28" fmla="*/ 64 w 83"/>
                <a:gd name="T29" fmla="*/ 1 h 18"/>
                <a:gd name="T30" fmla="*/ 67 w 83"/>
                <a:gd name="T31" fmla="*/ 1 h 18"/>
                <a:gd name="T32" fmla="*/ 69 w 83"/>
                <a:gd name="T33" fmla="*/ 1 h 18"/>
                <a:gd name="T34" fmla="*/ 71 w 83"/>
                <a:gd name="T35" fmla="*/ 1 h 18"/>
                <a:gd name="T36" fmla="*/ 74 w 83"/>
                <a:gd name="T37" fmla="*/ 0 h 18"/>
                <a:gd name="T38" fmla="*/ 77 w 83"/>
                <a:gd name="T39" fmla="*/ 0 h 18"/>
                <a:gd name="T40" fmla="*/ 79 w 83"/>
                <a:gd name="T41" fmla="*/ 1 h 18"/>
                <a:gd name="T42" fmla="*/ 82 w 83"/>
                <a:gd name="T43" fmla="*/ 1 h 18"/>
                <a:gd name="T44" fmla="*/ 82 w 83"/>
                <a:gd name="T45" fmla="*/ 3 h 18"/>
                <a:gd name="T46" fmla="*/ 79 w 83"/>
                <a:gd name="T47" fmla="*/ 3 h 18"/>
                <a:gd name="T48" fmla="*/ 79 w 83"/>
                <a:gd name="T49" fmla="*/ 5 h 18"/>
                <a:gd name="T50" fmla="*/ 77 w 83"/>
                <a:gd name="T51" fmla="*/ 5 h 18"/>
                <a:gd name="T52" fmla="*/ 74 w 83"/>
                <a:gd name="T53" fmla="*/ 5 h 18"/>
                <a:gd name="T54" fmla="*/ 69 w 83"/>
                <a:gd name="T55" fmla="*/ 5 h 18"/>
                <a:gd name="T56" fmla="*/ 64 w 83"/>
                <a:gd name="T57" fmla="*/ 7 h 18"/>
                <a:gd name="T58" fmla="*/ 58 w 83"/>
                <a:gd name="T59" fmla="*/ 7 h 18"/>
                <a:gd name="T60" fmla="*/ 54 w 83"/>
                <a:gd name="T61" fmla="*/ 10 h 18"/>
                <a:gd name="T62" fmla="*/ 46 w 83"/>
                <a:gd name="T63" fmla="*/ 11 h 18"/>
                <a:gd name="T64" fmla="*/ 41 w 83"/>
                <a:gd name="T65" fmla="*/ 11 h 18"/>
                <a:gd name="T66" fmla="*/ 33 w 83"/>
                <a:gd name="T67" fmla="*/ 13 h 18"/>
                <a:gd name="T68" fmla="*/ 28 w 83"/>
                <a:gd name="T69" fmla="*/ 13 h 18"/>
                <a:gd name="T70" fmla="*/ 23 w 83"/>
                <a:gd name="T71" fmla="*/ 15 h 18"/>
                <a:gd name="T72" fmla="*/ 18 w 83"/>
                <a:gd name="T73" fmla="*/ 15 h 18"/>
                <a:gd name="T74" fmla="*/ 15 w 83"/>
                <a:gd name="T75" fmla="*/ 15 h 18"/>
                <a:gd name="T76" fmla="*/ 13 w 83"/>
                <a:gd name="T77" fmla="*/ 17 h 18"/>
                <a:gd name="T78" fmla="*/ 10 w 83"/>
                <a:gd name="T79" fmla="*/ 17 h 18"/>
                <a:gd name="T80" fmla="*/ 7 w 83"/>
                <a:gd name="T81" fmla="*/ 17 h 18"/>
                <a:gd name="T82" fmla="*/ 5 w 83"/>
                <a:gd name="T83" fmla="*/ 15 h 18"/>
                <a:gd name="T84" fmla="*/ 3 w 83"/>
                <a:gd name="T85" fmla="*/ 15 h 18"/>
                <a:gd name="T86" fmla="*/ 0 w 83"/>
                <a:gd name="T87" fmla="*/ 15 h 18"/>
                <a:gd name="T88" fmla="*/ 0 w 83"/>
                <a:gd name="T89" fmla="*/ 13 h 18"/>
                <a:gd name="T90" fmla="*/ 3 w 83"/>
                <a:gd name="T91" fmla="*/ 13 h 18"/>
                <a:gd name="T92" fmla="*/ 5 w 83"/>
                <a:gd name="T93" fmla="*/ 13 h 1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3"/>
                <a:gd name="T142" fmla="*/ 0 h 18"/>
                <a:gd name="T143" fmla="*/ 83 w 83"/>
                <a:gd name="T144" fmla="*/ 18 h 1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3" h="18">
                  <a:moveTo>
                    <a:pt x="5" y="13"/>
                  </a:moveTo>
                  <a:lnTo>
                    <a:pt x="5" y="13"/>
                  </a:lnTo>
                  <a:lnTo>
                    <a:pt x="7" y="13"/>
                  </a:lnTo>
                  <a:lnTo>
                    <a:pt x="10" y="11"/>
                  </a:lnTo>
                  <a:lnTo>
                    <a:pt x="15" y="11"/>
                  </a:lnTo>
                  <a:lnTo>
                    <a:pt x="20" y="10"/>
                  </a:lnTo>
                  <a:lnTo>
                    <a:pt x="23" y="10"/>
                  </a:lnTo>
                  <a:lnTo>
                    <a:pt x="31" y="7"/>
                  </a:lnTo>
                  <a:lnTo>
                    <a:pt x="36" y="7"/>
                  </a:lnTo>
                  <a:lnTo>
                    <a:pt x="41" y="5"/>
                  </a:lnTo>
                  <a:lnTo>
                    <a:pt x="46" y="3"/>
                  </a:lnTo>
                  <a:lnTo>
                    <a:pt x="51" y="3"/>
                  </a:lnTo>
                  <a:lnTo>
                    <a:pt x="56" y="3"/>
                  </a:lnTo>
                  <a:lnTo>
                    <a:pt x="58" y="1"/>
                  </a:lnTo>
                  <a:lnTo>
                    <a:pt x="64" y="1"/>
                  </a:lnTo>
                  <a:lnTo>
                    <a:pt x="67" y="1"/>
                  </a:lnTo>
                  <a:lnTo>
                    <a:pt x="69" y="1"/>
                  </a:lnTo>
                  <a:lnTo>
                    <a:pt x="71" y="1"/>
                  </a:lnTo>
                  <a:lnTo>
                    <a:pt x="74" y="0"/>
                  </a:lnTo>
                  <a:lnTo>
                    <a:pt x="77" y="0"/>
                  </a:lnTo>
                  <a:lnTo>
                    <a:pt x="79" y="1"/>
                  </a:lnTo>
                  <a:lnTo>
                    <a:pt x="82" y="1"/>
                  </a:lnTo>
                  <a:lnTo>
                    <a:pt x="82" y="3"/>
                  </a:lnTo>
                  <a:lnTo>
                    <a:pt x="79" y="3"/>
                  </a:lnTo>
                  <a:lnTo>
                    <a:pt x="79" y="5"/>
                  </a:lnTo>
                  <a:lnTo>
                    <a:pt x="77" y="5"/>
                  </a:lnTo>
                  <a:lnTo>
                    <a:pt x="74" y="5"/>
                  </a:lnTo>
                  <a:lnTo>
                    <a:pt x="69" y="5"/>
                  </a:lnTo>
                  <a:lnTo>
                    <a:pt x="64" y="7"/>
                  </a:lnTo>
                  <a:lnTo>
                    <a:pt x="58" y="7"/>
                  </a:lnTo>
                  <a:lnTo>
                    <a:pt x="54" y="10"/>
                  </a:lnTo>
                  <a:lnTo>
                    <a:pt x="46" y="11"/>
                  </a:lnTo>
                  <a:lnTo>
                    <a:pt x="41" y="11"/>
                  </a:lnTo>
                  <a:lnTo>
                    <a:pt x="33" y="13"/>
                  </a:lnTo>
                  <a:lnTo>
                    <a:pt x="28" y="13"/>
                  </a:lnTo>
                  <a:lnTo>
                    <a:pt x="23" y="15"/>
                  </a:lnTo>
                  <a:lnTo>
                    <a:pt x="18" y="15"/>
                  </a:lnTo>
                  <a:lnTo>
                    <a:pt x="15" y="15"/>
                  </a:lnTo>
                  <a:lnTo>
                    <a:pt x="13" y="17"/>
                  </a:lnTo>
                  <a:lnTo>
                    <a:pt x="10" y="17"/>
                  </a:lnTo>
                  <a:lnTo>
                    <a:pt x="7" y="17"/>
                  </a:lnTo>
                  <a:lnTo>
                    <a:pt x="5" y="15"/>
                  </a:lnTo>
                  <a:lnTo>
                    <a:pt x="3" y="15"/>
                  </a:lnTo>
                  <a:lnTo>
                    <a:pt x="0" y="15"/>
                  </a:lnTo>
                  <a:lnTo>
                    <a:pt x="0" y="13"/>
                  </a:lnTo>
                  <a:lnTo>
                    <a:pt x="3" y="13"/>
                  </a:lnTo>
                  <a:lnTo>
                    <a:pt x="5" y="13"/>
                  </a:lnTo>
                </a:path>
              </a:pathLst>
            </a:custGeom>
            <a:solidFill>
              <a:srgbClr val="FFC027"/>
            </a:solidFill>
            <a:ln w="127000" cap="rnd">
              <a:noFill/>
              <a:round/>
              <a:headEnd/>
              <a:tailEnd/>
            </a:ln>
          </p:spPr>
          <p:txBody>
            <a:bodyPr>
              <a:prstTxWarp prst="textNoShape">
                <a:avLst/>
              </a:prstTxWarp>
            </a:bodyPr>
            <a:lstStyle/>
            <a:p>
              <a:endParaRPr lang="en-US">
                <a:solidFill>
                  <a:schemeClr val="tx2"/>
                </a:solidFill>
              </a:endParaRPr>
            </a:p>
          </p:txBody>
        </p:sp>
        <p:sp>
          <p:nvSpPr>
            <p:cNvPr id="24742" name="Freeform 117"/>
            <p:cNvSpPr>
              <a:spLocks/>
            </p:cNvSpPr>
            <p:nvPr/>
          </p:nvSpPr>
          <p:spPr bwMode="auto">
            <a:xfrm>
              <a:off x="3161" y="3243"/>
              <a:ext cx="88" cy="26"/>
            </a:xfrm>
            <a:custGeom>
              <a:avLst/>
              <a:gdLst>
                <a:gd name="T0" fmla="*/ 3 w 88"/>
                <a:gd name="T1" fmla="*/ 19 h 26"/>
                <a:gd name="T2" fmla="*/ 6 w 88"/>
                <a:gd name="T3" fmla="*/ 16 h 26"/>
                <a:gd name="T4" fmla="*/ 8 w 88"/>
                <a:gd name="T5" fmla="*/ 16 h 26"/>
                <a:gd name="T6" fmla="*/ 11 w 88"/>
                <a:gd name="T7" fmla="*/ 16 h 26"/>
                <a:gd name="T8" fmla="*/ 14 w 88"/>
                <a:gd name="T9" fmla="*/ 16 h 26"/>
                <a:gd name="T10" fmla="*/ 20 w 88"/>
                <a:gd name="T11" fmla="*/ 14 h 26"/>
                <a:gd name="T12" fmla="*/ 25 w 88"/>
                <a:gd name="T13" fmla="*/ 14 h 26"/>
                <a:gd name="T14" fmla="*/ 31 w 88"/>
                <a:gd name="T15" fmla="*/ 11 h 26"/>
                <a:gd name="T16" fmla="*/ 39 w 88"/>
                <a:gd name="T17" fmla="*/ 8 h 26"/>
                <a:gd name="T18" fmla="*/ 45 w 88"/>
                <a:gd name="T19" fmla="*/ 8 h 26"/>
                <a:gd name="T20" fmla="*/ 50 w 88"/>
                <a:gd name="T21" fmla="*/ 5 h 26"/>
                <a:gd name="T22" fmla="*/ 56 w 88"/>
                <a:gd name="T23" fmla="*/ 5 h 26"/>
                <a:gd name="T24" fmla="*/ 62 w 88"/>
                <a:gd name="T25" fmla="*/ 2 h 26"/>
                <a:gd name="T26" fmla="*/ 64 w 88"/>
                <a:gd name="T27" fmla="*/ 2 h 26"/>
                <a:gd name="T28" fmla="*/ 67 w 88"/>
                <a:gd name="T29" fmla="*/ 2 h 26"/>
                <a:gd name="T30" fmla="*/ 70 w 88"/>
                <a:gd name="T31" fmla="*/ 2 h 26"/>
                <a:gd name="T32" fmla="*/ 73 w 88"/>
                <a:gd name="T33" fmla="*/ 2 h 26"/>
                <a:gd name="T34" fmla="*/ 73 w 88"/>
                <a:gd name="T35" fmla="*/ 0 h 26"/>
                <a:gd name="T36" fmla="*/ 76 w 88"/>
                <a:gd name="T37" fmla="*/ 0 h 26"/>
                <a:gd name="T38" fmla="*/ 78 w 88"/>
                <a:gd name="T39" fmla="*/ 0 h 26"/>
                <a:gd name="T40" fmla="*/ 81 w 88"/>
                <a:gd name="T41" fmla="*/ 0 h 26"/>
                <a:gd name="T42" fmla="*/ 84 w 88"/>
                <a:gd name="T43" fmla="*/ 0 h 26"/>
                <a:gd name="T44" fmla="*/ 87 w 88"/>
                <a:gd name="T45" fmla="*/ 0 h 26"/>
                <a:gd name="T46" fmla="*/ 87 w 88"/>
                <a:gd name="T47" fmla="*/ 2 h 26"/>
                <a:gd name="T48" fmla="*/ 87 w 88"/>
                <a:gd name="T49" fmla="*/ 5 h 26"/>
                <a:gd name="T50" fmla="*/ 84 w 88"/>
                <a:gd name="T51" fmla="*/ 8 h 26"/>
                <a:gd name="T52" fmla="*/ 81 w 88"/>
                <a:gd name="T53" fmla="*/ 8 h 26"/>
                <a:gd name="T54" fmla="*/ 76 w 88"/>
                <a:gd name="T55" fmla="*/ 8 h 26"/>
                <a:gd name="T56" fmla="*/ 70 w 88"/>
                <a:gd name="T57" fmla="*/ 11 h 26"/>
                <a:gd name="T58" fmla="*/ 64 w 88"/>
                <a:gd name="T59" fmla="*/ 11 h 26"/>
                <a:gd name="T60" fmla="*/ 59 w 88"/>
                <a:gd name="T61" fmla="*/ 14 h 26"/>
                <a:gd name="T62" fmla="*/ 50 w 88"/>
                <a:gd name="T63" fmla="*/ 14 h 26"/>
                <a:gd name="T64" fmla="*/ 42 w 88"/>
                <a:gd name="T65" fmla="*/ 16 h 26"/>
                <a:gd name="T66" fmla="*/ 36 w 88"/>
                <a:gd name="T67" fmla="*/ 19 h 26"/>
                <a:gd name="T68" fmla="*/ 31 w 88"/>
                <a:gd name="T69" fmla="*/ 19 h 26"/>
                <a:gd name="T70" fmla="*/ 25 w 88"/>
                <a:gd name="T71" fmla="*/ 22 h 26"/>
                <a:gd name="T72" fmla="*/ 20 w 88"/>
                <a:gd name="T73" fmla="*/ 22 h 26"/>
                <a:gd name="T74" fmla="*/ 17 w 88"/>
                <a:gd name="T75" fmla="*/ 22 h 26"/>
                <a:gd name="T76" fmla="*/ 14 w 88"/>
                <a:gd name="T77" fmla="*/ 22 h 26"/>
                <a:gd name="T78" fmla="*/ 11 w 88"/>
                <a:gd name="T79" fmla="*/ 22 h 26"/>
                <a:gd name="T80" fmla="*/ 8 w 88"/>
                <a:gd name="T81" fmla="*/ 25 h 26"/>
                <a:gd name="T82" fmla="*/ 6 w 88"/>
                <a:gd name="T83" fmla="*/ 22 h 26"/>
                <a:gd name="T84" fmla="*/ 3 w 88"/>
                <a:gd name="T85" fmla="*/ 22 h 26"/>
                <a:gd name="T86" fmla="*/ 0 w 88"/>
                <a:gd name="T87" fmla="*/ 22 h 26"/>
                <a:gd name="T88" fmla="*/ 0 w 88"/>
                <a:gd name="T89" fmla="*/ 19 h 26"/>
                <a:gd name="T90" fmla="*/ 3 w 88"/>
                <a:gd name="T91" fmla="*/ 19 h 2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
                <a:gd name="T139" fmla="*/ 0 h 26"/>
                <a:gd name="T140" fmla="*/ 88 w 88"/>
                <a:gd name="T141" fmla="*/ 26 h 2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 h="26">
                  <a:moveTo>
                    <a:pt x="3" y="19"/>
                  </a:moveTo>
                  <a:lnTo>
                    <a:pt x="6" y="16"/>
                  </a:lnTo>
                  <a:lnTo>
                    <a:pt x="8" y="16"/>
                  </a:lnTo>
                  <a:lnTo>
                    <a:pt x="11" y="16"/>
                  </a:lnTo>
                  <a:lnTo>
                    <a:pt x="14" y="16"/>
                  </a:lnTo>
                  <a:lnTo>
                    <a:pt x="20" y="14"/>
                  </a:lnTo>
                  <a:lnTo>
                    <a:pt x="25" y="14"/>
                  </a:lnTo>
                  <a:lnTo>
                    <a:pt x="31" y="11"/>
                  </a:lnTo>
                  <a:lnTo>
                    <a:pt x="39" y="8"/>
                  </a:lnTo>
                  <a:lnTo>
                    <a:pt x="45" y="8"/>
                  </a:lnTo>
                  <a:lnTo>
                    <a:pt x="50" y="5"/>
                  </a:lnTo>
                  <a:lnTo>
                    <a:pt x="56" y="5"/>
                  </a:lnTo>
                  <a:lnTo>
                    <a:pt x="62" y="2"/>
                  </a:lnTo>
                  <a:lnTo>
                    <a:pt x="64" y="2"/>
                  </a:lnTo>
                  <a:lnTo>
                    <a:pt x="67" y="2"/>
                  </a:lnTo>
                  <a:lnTo>
                    <a:pt x="70" y="2"/>
                  </a:lnTo>
                  <a:lnTo>
                    <a:pt x="73" y="2"/>
                  </a:lnTo>
                  <a:lnTo>
                    <a:pt x="73" y="0"/>
                  </a:lnTo>
                  <a:lnTo>
                    <a:pt x="76" y="0"/>
                  </a:lnTo>
                  <a:lnTo>
                    <a:pt x="78" y="0"/>
                  </a:lnTo>
                  <a:lnTo>
                    <a:pt x="81" y="0"/>
                  </a:lnTo>
                  <a:lnTo>
                    <a:pt x="84" y="0"/>
                  </a:lnTo>
                  <a:lnTo>
                    <a:pt x="87" y="0"/>
                  </a:lnTo>
                  <a:lnTo>
                    <a:pt x="87" y="2"/>
                  </a:lnTo>
                  <a:lnTo>
                    <a:pt x="87" y="5"/>
                  </a:lnTo>
                  <a:lnTo>
                    <a:pt x="84" y="8"/>
                  </a:lnTo>
                  <a:lnTo>
                    <a:pt x="81" y="8"/>
                  </a:lnTo>
                  <a:lnTo>
                    <a:pt x="76" y="8"/>
                  </a:lnTo>
                  <a:lnTo>
                    <a:pt x="70" y="11"/>
                  </a:lnTo>
                  <a:lnTo>
                    <a:pt x="64" y="11"/>
                  </a:lnTo>
                  <a:lnTo>
                    <a:pt x="59" y="14"/>
                  </a:lnTo>
                  <a:lnTo>
                    <a:pt x="50" y="14"/>
                  </a:lnTo>
                  <a:lnTo>
                    <a:pt x="42" y="16"/>
                  </a:lnTo>
                  <a:lnTo>
                    <a:pt x="36" y="19"/>
                  </a:lnTo>
                  <a:lnTo>
                    <a:pt x="31" y="19"/>
                  </a:lnTo>
                  <a:lnTo>
                    <a:pt x="25" y="22"/>
                  </a:lnTo>
                  <a:lnTo>
                    <a:pt x="20" y="22"/>
                  </a:lnTo>
                  <a:lnTo>
                    <a:pt x="17" y="22"/>
                  </a:lnTo>
                  <a:lnTo>
                    <a:pt x="14" y="22"/>
                  </a:lnTo>
                  <a:lnTo>
                    <a:pt x="11" y="22"/>
                  </a:lnTo>
                  <a:lnTo>
                    <a:pt x="8" y="25"/>
                  </a:lnTo>
                  <a:lnTo>
                    <a:pt x="6" y="22"/>
                  </a:lnTo>
                  <a:lnTo>
                    <a:pt x="3" y="22"/>
                  </a:lnTo>
                  <a:lnTo>
                    <a:pt x="0" y="22"/>
                  </a:lnTo>
                  <a:lnTo>
                    <a:pt x="0" y="19"/>
                  </a:lnTo>
                  <a:lnTo>
                    <a:pt x="3" y="19"/>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43" name="Freeform 118"/>
            <p:cNvSpPr>
              <a:spLocks/>
            </p:cNvSpPr>
            <p:nvPr/>
          </p:nvSpPr>
          <p:spPr bwMode="auto">
            <a:xfrm>
              <a:off x="3172" y="3259"/>
              <a:ext cx="69" cy="7"/>
            </a:xfrm>
            <a:custGeom>
              <a:avLst/>
              <a:gdLst>
                <a:gd name="T0" fmla="*/ 0 w 69"/>
                <a:gd name="T1" fmla="*/ 5 h 7"/>
                <a:gd name="T2" fmla="*/ 8 w 69"/>
                <a:gd name="T3" fmla="*/ 6 h 7"/>
                <a:gd name="T4" fmla="*/ 68 w 69"/>
                <a:gd name="T5" fmla="*/ 0 h 7"/>
                <a:gd name="T6" fmla="*/ 65 w 69"/>
                <a:gd name="T7" fmla="*/ 0 h 7"/>
                <a:gd name="T8" fmla="*/ 63 w 69"/>
                <a:gd name="T9" fmla="*/ 0 h 7"/>
                <a:gd name="T10" fmla="*/ 60 w 69"/>
                <a:gd name="T11" fmla="*/ 0 h 7"/>
                <a:gd name="T12" fmla="*/ 58 w 69"/>
                <a:gd name="T13" fmla="*/ 0 h 7"/>
                <a:gd name="T14" fmla="*/ 55 w 69"/>
                <a:gd name="T15" fmla="*/ 0 h 7"/>
                <a:gd name="T16" fmla="*/ 53 w 69"/>
                <a:gd name="T17" fmla="*/ 0 h 7"/>
                <a:gd name="T18" fmla="*/ 50 w 69"/>
                <a:gd name="T19" fmla="*/ 0 h 7"/>
                <a:gd name="T20" fmla="*/ 46 w 69"/>
                <a:gd name="T21" fmla="*/ 1 h 7"/>
                <a:gd name="T22" fmla="*/ 43 w 69"/>
                <a:gd name="T23" fmla="*/ 1 h 7"/>
                <a:gd name="T24" fmla="*/ 38 w 69"/>
                <a:gd name="T25" fmla="*/ 1 h 7"/>
                <a:gd name="T26" fmla="*/ 33 w 69"/>
                <a:gd name="T27" fmla="*/ 3 h 7"/>
                <a:gd name="T28" fmla="*/ 28 w 69"/>
                <a:gd name="T29" fmla="*/ 3 h 7"/>
                <a:gd name="T30" fmla="*/ 25 w 69"/>
                <a:gd name="T31" fmla="*/ 3 h 7"/>
                <a:gd name="T32" fmla="*/ 21 w 69"/>
                <a:gd name="T33" fmla="*/ 4 h 7"/>
                <a:gd name="T34" fmla="*/ 15 w 69"/>
                <a:gd name="T35" fmla="*/ 4 h 7"/>
                <a:gd name="T36" fmla="*/ 13 w 69"/>
                <a:gd name="T37" fmla="*/ 4 h 7"/>
                <a:gd name="T38" fmla="*/ 8 w 69"/>
                <a:gd name="T39" fmla="*/ 5 h 7"/>
                <a:gd name="T40" fmla="*/ 5 w 69"/>
                <a:gd name="T41" fmla="*/ 5 h 7"/>
                <a:gd name="T42" fmla="*/ 3 w 69"/>
                <a:gd name="T43" fmla="*/ 5 h 7"/>
                <a:gd name="T44" fmla="*/ 0 w 69"/>
                <a:gd name="T45" fmla="*/ 5 h 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9"/>
                <a:gd name="T70" fmla="*/ 0 h 7"/>
                <a:gd name="T71" fmla="*/ 69 w 69"/>
                <a:gd name="T72" fmla="*/ 7 h 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9" h="7">
                  <a:moveTo>
                    <a:pt x="0" y="5"/>
                  </a:moveTo>
                  <a:lnTo>
                    <a:pt x="8" y="6"/>
                  </a:lnTo>
                  <a:lnTo>
                    <a:pt x="68" y="0"/>
                  </a:lnTo>
                  <a:lnTo>
                    <a:pt x="65" y="0"/>
                  </a:lnTo>
                  <a:lnTo>
                    <a:pt x="63" y="0"/>
                  </a:lnTo>
                  <a:lnTo>
                    <a:pt x="60" y="0"/>
                  </a:lnTo>
                  <a:lnTo>
                    <a:pt x="58" y="0"/>
                  </a:lnTo>
                  <a:lnTo>
                    <a:pt x="55" y="0"/>
                  </a:lnTo>
                  <a:lnTo>
                    <a:pt x="53" y="0"/>
                  </a:lnTo>
                  <a:lnTo>
                    <a:pt x="50" y="0"/>
                  </a:lnTo>
                  <a:lnTo>
                    <a:pt x="46" y="1"/>
                  </a:lnTo>
                  <a:lnTo>
                    <a:pt x="43" y="1"/>
                  </a:lnTo>
                  <a:lnTo>
                    <a:pt x="38" y="1"/>
                  </a:lnTo>
                  <a:lnTo>
                    <a:pt x="33" y="3"/>
                  </a:lnTo>
                  <a:lnTo>
                    <a:pt x="28" y="3"/>
                  </a:lnTo>
                  <a:lnTo>
                    <a:pt x="25" y="3"/>
                  </a:lnTo>
                  <a:lnTo>
                    <a:pt x="21" y="4"/>
                  </a:lnTo>
                  <a:lnTo>
                    <a:pt x="15" y="4"/>
                  </a:lnTo>
                  <a:lnTo>
                    <a:pt x="13" y="4"/>
                  </a:lnTo>
                  <a:lnTo>
                    <a:pt x="8" y="5"/>
                  </a:lnTo>
                  <a:lnTo>
                    <a:pt x="5" y="5"/>
                  </a:lnTo>
                  <a:lnTo>
                    <a:pt x="3" y="5"/>
                  </a:lnTo>
                  <a:lnTo>
                    <a:pt x="0" y="5"/>
                  </a:lnTo>
                </a:path>
              </a:pathLst>
            </a:custGeom>
            <a:solidFill>
              <a:srgbClr val="B3B3B3"/>
            </a:solidFill>
            <a:ln w="127000" cap="rnd">
              <a:noFill/>
              <a:round/>
              <a:headEnd/>
              <a:tailEnd/>
            </a:ln>
          </p:spPr>
          <p:txBody>
            <a:bodyPr>
              <a:prstTxWarp prst="textNoShape">
                <a:avLst/>
              </a:prstTxWarp>
            </a:bodyPr>
            <a:lstStyle/>
            <a:p>
              <a:endParaRPr lang="en-US">
                <a:solidFill>
                  <a:schemeClr val="tx2"/>
                </a:solidFill>
              </a:endParaRPr>
            </a:p>
          </p:txBody>
        </p:sp>
        <p:sp>
          <p:nvSpPr>
            <p:cNvPr id="24744" name="Freeform 119"/>
            <p:cNvSpPr>
              <a:spLocks/>
            </p:cNvSpPr>
            <p:nvPr/>
          </p:nvSpPr>
          <p:spPr bwMode="auto">
            <a:xfrm>
              <a:off x="3172" y="3263"/>
              <a:ext cx="4" cy="3"/>
            </a:xfrm>
            <a:custGeom>
              <a:avLst/>
              <a:gdLst>
                <a:gd name="T0" fmla="*/ 0 w 4"/>
                <a:gd name="T1" fmla="*/ 0 h 3"/>
                <a:gd name="T2" fmla="*/ 0 w 4"/>
                <a:gd name="T3" fmla="*/ 1 h 3"/>
                <a:gd name="T4" fmla="*/ 3 w 4"/>
                <a:gd name="T5" fmla="*/ 2 h 3"/>
                <a:gd name="T6" fmla="*/ 3 w 4"/>
                <a:gd name="T7" fmla="*/ 0 h 3"/>
                <a:gd name="T8" fmla="*/ 0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0"/>
                  </a:moveTo>
                  <a:lnTo>
                    <a:pt x="0" y="1"/>
                  </a:lnTo>
                  <a:lnTo>
                    <a:pt x="3" y="2"/>
                  </a:lnTo>
                  <a:lnTo>
                    <a:pt x="3" y="0"/>
                  </a:lnTo>
                  <a:lnTo>
                    <a:pt x="0" y="0"/>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745" name="Freeform 120"/>
            <p:cNvSpPr>
              <a:spLocks/>
            </p:cNvSpPr>
            <p:nvPr/>
          </p:nvSpPr>
          <p:spPr bwMode="auto">
            <a:xfrm>
              <a:off x="3032" y="3324"/>
              <a:ext cx="150" cy="27"/>
            </a:xfrm>
            <a:custGeom>
              <a:avLst/>
              <a:gdLst>
                <a:gd name="T0" fmla="*/ 6 w 150"/>
                <a:gd name="T1" fmla="*/ 26 h 27"/>
                <a:gd name="T2" fmla="*/ 0 w 150"/>
                <a:gd name="T3" fmla="*/ 26 h 27"/>
                <a:gd name="T4" fmla="*/ 0 w 150"/>
                <a:gd name="T5" fmla="*/ 21 h 27"/>
                <a:gd name="T6" fmla="*/ 6 w 150"/>
                <a:gd name="T7" fmla="*/ 21 h 27"/>
                <a:gd name="T8" fmla="*/ 10 w 150"/>
                <a:gd name="T9" fmla="*/ 19 h 27"/>
                <a:gd name="T10" fmla="*/ 19 w 150"/>
                <a:gd name="T11" fmla="*/ 19 h 27"/>
                <a:gd name="T12" fmla="*/ 29 w 150"/>
                <a:gd name="T13" fmla="*/ 17 h 27"/>
                <a:gd name="T14" fmla="*/ 40 w 150"/>
                <a:gd name="T15" fmla="*/ 15 h 27"/>
                <a:gd name="T16" fmla="*/ 50 w 150"/>
                <a:gd name="T17" fmla="*/ 13 h 27"/>
                <a:gd name="T18" fmla="*/ 64 w 150"/>
                <a:gd name="T19" fmla="*/ 11 h 27"/>
                <a:gd name="T20" fmla="*/ 75 w 150"/>
                <a:gd name="T21" fmla="*/ 8 h 27"/>
                <a:gd name="T22" fmla="*/ 85 w 150"/>
                <a:gd name="T23" fmla="*/ 6 h 27"/>
                <a:gd name="T24" fmla="*/ 96 w 150"/>
                <a:gd name="T25" fmla="*/ 6 h 27"/>
                <a:gd name="T26" fmla="*/ 106 w 150"/>
                <a:gd name="T27" fmla="*/ 5 h 27"/>
                <a:gd name="T28" fmla="*/ 115 w 150"/>
                <a:gd name="T29" fmla="*/ 2 h 27"/>
                <a:gd name="T30" fmla="*/ 122 w 150"/>
                <a:gd name="T31" fmla="*/ 2 h 27"/>
                <a:gd name="T32" fmla="*/ 128 w 150"/>
                <a:gd name="T33" fmla="*/ 0 h 27"/>
                <a:gd name="T34" fmla="*/ 133 w 150"/>
                <a:gd name="T35" fmla="*/ 0 h 27"/>
                <a:gd name="T36" fmla="*/ 139 w 150"/>
                <a:gd name="T37" fmla="*/ 0 h 27"/>
                <a:gd name="T38" fmla="*/ 143 w 150"/>
                <a:gd name="T39" fmla="*/ 0 h 27"/>
                <a:gd name="T40" fmla="*/ 149 w 150"/>
                <a:gd name="T41" fmla="*/ 2 h 27"/>
                <a:gd name="T42" fmla="*/ 146 w 150"/>
                <a:gd name="T43" fmla="*/ 6 h 27"/>
                <a:gd name="T44" fmla="*/ 141 w 150"/>
                <a:gd name="T45" fmla="*/ 6 h 27"/>
                <a:gd name="T46" fmla="*/ 136 w 150"/>
                <a:gd name="T47" fmla="*/ 6 h 27"/>
                <a:gd name="T48" fmla="*/ 130 w 150"/>
                <a:gd name="T49" fmla="*/ 6 h 27"/>
                <a:gd name="T50" fmla="*/ 125 w 150"/>
                <a:gd name="T51" fmla="*/ 6 h 27"/>
                <a:gd name="T52" fmla="*/ 112 w 150"/>
                <a:gd name="T53" fmla="*/ 8 h 27"/>
                <a:gd name="T54" fmla="*/ 96 w 150"/>
                <a:gd name="T55" fmla="*/ 13 h 27"/>
                <a:gd name="T56" fmla="*/ 75 w 150"/>
                <a:gd name="T57" fmla="*/ 15 h 27"/>
                <a:gd name="T58" fmla="*/ 53 w 150"/>
                <a:gd name="T59" fmla="*/ 19 h 27"/>
                <a:gd name="T60" fmla="*/ 32 w 150"/>
                <a:gd name="T61" fmla="*/ 21 h 27"/>
                <a:gd name="T62" fmla="*/ 16 w 150"/>
                <a:gd name="T63" fmla="*/ 24 h 27"/>
                <a:gd name="T64" fmla="*/ 9 w 150"/>
                <a:gd name="T65" fmla="*/ 26 h 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0"/>
                <a:gd name="T100" fmla="*/ 0 h 27"/>
                <a:gd name="T101" fmla="*/ 150 w 150"/>
                <a:gd name="T102" fmla="*/ 27 h 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0" h="27">
                  <a:moveTo>
                    <a:pt x="6" y="26"/>
                  </a:moveTo>
                  <a:lnTo>
                    <a:pt x="6" y="26"/>
                  </a:lnTo>
                  <a:lnTo>
                    <a:pt x="3" y="26"/>
                  </a:lnTo>
                  <a:lnTo>
                    <a:pt x="0" y="26"/>
                  </a:lnTo>
                  <a:lnTo>
                    <a:pt x="0" y="24"/>
                  </a:lnTo>
                  <a:lnTo>
                    <a:pt x="0" y="21"/>
                  </a:lnTo>
                  <a:lnTo>
                    <a:pt x="3" y="21"/>
                  </a:lnTo>
                  <a:lnTo>
                    <a:pt x="6" y="21"/>
                  </a:lnTo>
                  <a:lnTo>
                    <a:pt x="9" y="19"/>
                  </a:lnTo>
                  <a:lnTo>
                    <a:pt x="10" y="19"/>
                  </a:lnTo>
                  <a:lnTo>
                    <a:pt x="16" y="19"/>
                  </a:lnTo>
                  <a:lnTo>
                    <a:pt x="19" y="19"/>
                  </a:lnTo>
                  <a:lnTo>
                    <a:pt x="24" y="17"/>
                  </a:lnTo>
                  <a:lnTo>
                    <a:pt x="29" y="17"/>
                  </a:lnTo>
                  <a:lnTo>
                    <a:pt x="35" y="17"/>
                  </a:lnTo>
                  <a:lnTo>
                    <a:pt x="40" y="15"/>
                  </a:lnTo>
                  <a:lnTo>
                    <a:pt x="46" y="15"/>
                  </a:lnTo>
                  <a:lnTo>
                    <a:pt x="50" y="13"/>
                  </a:lnTo>
                  <a:lnTo>
                    <a:pt x="56" y="13"/>
                  </a:lnTo>
                  <a:lnTo>
                    <a:pt x="64" y="11"/>
                  </a:lnTo>
                  <a:lnTo>
                    <a:pt x="69" y="11"/>
                  </a:lnTo>
                  <a:lnTo>
                    <a:pt x="75" y="8"/>
                  </a:lnTo>
                  <a:lnTo>
                    <a:pt x="80" y="8"/>
                  </a:lnTo>
                  <a:lnTo>
                    <a:pt x="85" y="6"/>
                  </a:lnTo>
                  <a:lnTo>
                    <a:pt x="90" y="6"/>
                  </a:lnTo>
                  <a:lnTo>
                    <a:pt x="96" y="6"/>
                  </a:lnTo>
                  <a:lnTo>
                    <a:pt x="102" y="5"/>
                  </a:lnTo>
                  <a:lnTo>
                    <a:pt x="106" y="5"/>
                  </a:lnTo>
                  <a:lnTo>
                    <a:pt x="112" y="5"/>
                  </a:lnTo>
                  <a:lnTo>
                    <a:pt x="115" y="2"/>
                  </a:lnTo>
                  <a:lnTo>
                    <a:pt x="120" y="2"/>
                  </a:lnTo>
                  <a:lnTo>
                    <a:pt x="122" y="2"/>
                  </a:lnTo>
                  <a:lnTo>
                    <a:pt x="125" y="2"/>
                  </a:lnTo>
                  <a:lnTo>
                    <a:pt x="128" y="0"/>
                  </a:lnTo>
                  <a:lnTo>
                    <a:pt x="130" y="0"/>
                  </a:lnTo>
                  <a:lnTo>
                    <a:pt x="133" y="0"/>
                  </a:lnTo>
                  <a:lnTo>
                    <a:pt x="136" y="0"/>
                  </a:lnTo>
                  <a:lnTo>
                    <a:pt x="139" y="0"/>
                  </a:lnTo>
                  <a:lnTo>
                    <a:pt x="141" y="0"/>
                  </a:lnTo>
                  <a:lnTo>
                    <a:pt x="143" y="0"/>
                  </a:lnTo>
                  <a:lnTo>
                    <a:pt x="146" y="2"/>
                  </a:lnTo>
                  <a:lnTo>
                    <a:pt x="149" y="2"/>
                  </a:lnTo>
                  <a:lnTo>
                    <a:pt x="149" y="6"/>
                  </a:lnTo>
                  <a:lnTo>
                    <a:pt x="146" y="6"/>
                  </a:lnTo>
                  <a:lnTo>
                    <a:pt x="143" y="6"/>
                  </a:lnTo>
                  <a:lnTo>
                    <a:pt x="141" y="6"/>
                  </a:lnTo>
                  <a:lnTo>
                    <a:pt x="139" y="6"/>
                  </a:lnTo>
                  <a:lnTo>
                    <a:pt x="136" y="6"/>
                  </a:lnTo>
                  <a:lnTo>
                    <a:pt x="133" y="6"/>
                  </a:lnTo>
                  <a:lnTo>
                    <a:pt x="130" y="6"/>
                  </a:lnTo>
                  <a:lnTo>
                    <a:pt x="128" y="6"/>
                  </a:lnTo>
                  <a:lnTo>
                    <a:pt x="125" y="6"/>
                  </a:lnTo>
                  <a:lnTo>
                    <a:pt x="120" y="8"/>
                  </a:lnTo>
                  <a:lnTo>
                    <a:pt x="112" y="8"/>
                  </a:lnTo>
                  <a:lnTo>
                    <a:pt x="103" y="11"/>
                  </a:lnTo>
                  <a:lnTo>
                    <a:pt x="96" y="13"/>
                  </a:lnTo>
                  <a:lnTo>
                    <a:pt x="85" y="13"/>
                  </a:lnTo>
                  <a:lnTo>
                    <a:pt x="75" y="15"/>
                  </a:lnTo>
                  <a:lnTo>
                    <a:pt x="64" y="17"/>
                  </a:lnTo>
                  <a:lnTo>
                    <a:pt x="53" y="19"/>
                  </a:lnTo>
                  <a:lnTo>
                    <a:pt x="43" y="19"/>
                  </a:lnTo>
                  <a:lnTo>
                    <a:pt x="32" y="21"/>
                  </a:lnTo>
                  <a:lnTo>
                    <a:pt x="24" y="24"/>
                  </a:lnTo>
                  <a:lnTo>
                    <a:pt x="16" y="24"/>
                  </a:lnTo>
                  <a:lnTo>
                    <a:pt x="10" y="26"/>
                  </a:lnTo>
                  <a:lnTo>
                    <a:pt x="9" y="26"/>
                  </a:lnTo>
                  <a:lnTo>
                    <a:pt x="6" y="26"/>
                  </a:lnTo>
                </a:path>
              </a:pathLst>
            </a:custGeom>
            <a:solidFill>
              <a:srgbClr val="FFC027"/>
            </a:solidFill>
            <a:ln w="127000" cap="rnd">
              <a:noFill/>
              <a:round/>
              <a:headEnd/>
              <a:tailEnd/>
            </a:ln>
          </p:spPr>
          <p:txBody>
            <a:bodyPr>
              <a:prstTxWarp prst="textNoShape">
                <a:avLst/>
              </a:prstTxWarp>
            </a:bodyPr>
            <a:lstStyle/>
            <a:p>
              <a:endParaRPr lang="en-US">
                <a:solidFill>
                  <a:schemeClr val="tx2"/>
                </a:solidFill>
              </a:endParaRPr>
            </a:p>
          </p:txBody>
        </p:sp>
        <p:sp>
          <p:nvSpPr>
            <p:cNvPr id="24746" name="Freeform 121"/>
            <p:cNvSpPr>
              <a:spLocks/>
            </p:cNvSpPr>
            <p:nvPr/>
          </p:nvSpPr>
          <p:spPr bwMode="auto">
            <a:xfrm>
              <a:off x="3032" y="3324"/>
              <a:ext cx="158" cy="35"/>
            </a:xfrm>
            <a:custGeom>
              <a:avLst/>
              <a:gdLst>
                <a:gd name="T0" fmla="*/ 3 w 158"/>
                <a:gd name="T1" fmla="*/ 34 h 35"/>
                <a:gd name="T2" fmla="*/ 0 w 158"/>
                <a:gd name="T3" fmla="*/ 31 h 35"/>
                <a:gd name="T4" fmla="*/ 3 w 158"/>
                <a:gd name="T5" fmla="*/ 28 h 35"/>
                <a:gd name="T6" fmla="*/ 9 w 158"/>
                <a:gd name="T7" fmla="*/ 25 h 35"/>
                <a:gd name="T8" fmla="*/ 17 w 158"/>
                <a:gd name="T9" fmla="*/ 25 h 35"/>
                <a:gd name="T10" fmla="*/ 25 w 158"/>
                <a:gd name="T11" fmla="*/ 22 h 35"/>
                <a:gd name="T12" fmla="*/ 37 w 158"/>
                <a:gd name="T13" fmla="*/ 20 h 35"/>
                <a:gd name="T14" fmla="*/ 48 w 158"/>
                <a:gd name="T15" fmla="*/ 17 h 35"/>
                <a:gd name="T16" fmla="*/ 59 w 158"/>
                <a:gd name="T17" fmla="*/ 14 h 35"/>
                <a:gd name="T18" fmla="*/ 70 w 158"/>
                <a:gd name="T19" fmla="*/ 14 h 35"/>
                <a:gd name="T20" fmla="*/ 84 w 158"/>
                <a:gd name="T21" fmla="*/ 11 h 35"/>
                <a:gd name="T22" fmla="*/ 95 w 158"/>
                <a:gd name="T23" fmla="*/ 8 h 35"/>
                <a:gd name="T24" fmla="*/ 107 w 158"/>
                <a:gd name="T25" fmla="*/ 6 h 35"/>
                <a:gd name="T26" fmla="*/ 118 w 158"/>
                <a:gd name="T27" fmla="*/ 3 h 35"/>
                <a:gd name="T28" fmla="*/ 123 w 158"/>
                <a:gd name="T29" fmla="*/ 3 h 35"/>
                <a:gd name="T30" fmla="*/ 132 w 158"/>
                <a:gd name="T31" fmla="*/ 0 h 35"/>
                <a:gd name="T32" fmla="*/ 137 w 158"/>
                <a:gd name="T33" fmla="*/ 0 h 35"/>
                <a:gd name="T34" fmla="*/ 143 w 158"/>
                <a:gd name="T35" fmla="*/ 0 h 35"/>
                <a:gd name="T36" fmla="*/ 149 w 158"/>
                <a:gd name="T37" fmla="*/ 0 h 35"/>
                <a:gd name="T38" fmla="*/ 154 w 158"/>
                <a:gd name="T39" fmla="*/ 0 h 35"/>
                <a:gd name="T40" fmla="*/ 157 w 158"/>
                <a:gd name="T41" fmla="*/ 8 h 35"/>
                <a:gd name="T42" fmla="*/ 151 w 158"/>
                <a:gd name="T43" fmla="*/ 8 h 35"/>
                <a:gd name="T44" fmla="*/ 146 w 158"/>
                <a:gd name="T45" fmla="*/ 8 h 35"/>
                <a:gd name="T46" fmla="*/ 140 w 158"/>
                <a:gd name="T47" fmla="*/ 8 h 35"/>
                <a:gd name="T48" fmla="*/ 135 w 158"/>
                <a:gd name="T49" fmla="*/ 8 h 35"/>
                <a:gd name="T50" fmla="*/ 129 w 158"/>
                <a:gd name="T51" fmla="*/ 8 h 35"/>
                <a:gd name="T52" fmla="*/ 118 w 158"/>
                <a:gd name="T53" fmla="*/ 11 h 35"/>
                <a:gd name="T54" fmla="*/ 101 w 158"/>
                <a:gd name="T55" fmla="*/ 14 h 35"/>
                <a:gd name="T56" fmla="*/ 79 w 158"/>
                <a:gd name="T57" fmla="*/ 20 h 35"/>
                <a:gd name="T58" fmla="*/ 56 w 158"/>
                <a:gd name="T59" fmla="*/ 25 h 35"/>
                <a:gd name="T60" fmla="*/ 34 w 158"/>
                <a:gd name="T61" fmla="*/ 28 h 35"/>
                <a:gd name="T62" fmla="*/ 17 w 158"/>
                <a:gd name="T63" fmla="*/ 31 h 35"/>
                <a:gd name="T64" fmla="*/ 9 w 158"/>
                <a:gd name="T65" fmla="*/ 34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8"/>
                <a:gd name="T100" fmla="*/ 0 h 35"/>
                <a:gd name="T101" fmla="*/ 158 w 158"/>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8" h="35">
                  <a:moveTo>
                    <a:pt x="6" y="34"/>
                  </a:moveTo>
                  <a:lnTo>
                    <a:pt x="3" y="34"/>
                  </a:lnTo>
                  <a:lnTo>
                    <a:pt x="0" y="34"/>
                  </a:lnTo>
                  <a:lnTo>
                    <a:pt x="0" y="31"/>
                  </a:lnTo>
                  <a:lnTo>
                    <a:pt x="0" y="28"/>
                  </a:lnTo>
                  <a:lnTo>
                    <a:pt x="3" y="28"/>
                  </a:lnTo>
                  <a:lnTo>
                    <a:pt x="6" y="25"/>
                  </a:lnTo>
                  <a:lnTo>
                    <a:pt x="9" y="25"/>
                  </a:lnTo>
                  <a:lnTo>
                    <a:pt x="11" y="25"/>
                  </a:lnTo>
                  <a:lnTo>
                    <a:pt x="17" y="25"/>
                  </a:lnTo>
                  <a:lnTo>
                    <a:pt x="20" y="25"/>
                  </a:lnTo>
                  <a:lnTo>
                    <a:pt x="25" y="22"/>
                  </a:lnTo>
                  <a:lnTo>
                    <a:pt x="31" y="22"/>
                  </a:lnTo>
                  <a:lnTo>
                    <a:pt x="37" y="20"/>
                  </a:lnTo>
                  <a:lnTo>
                    <a:pt x="42" y="20"/>
                  </a:lnTo>
                  <a:lnTo>
                    <a:pt x="48" y="17"/>
                  </a:lnTo>
                  <a:lnTo>
                    <a:pt x="53" y="17"/>
                  </a:lnTo>
                  <a:lnTo>
                    <a:pt x="59" y="14"/>
                  </a:lnTo>
                  <a:lnTo>
                    <a:pt x="65" y="14"/>
                  </a:lnTo>
                  <a:lnTo>
                    <a:pt x="70" y="14"/>
                  </a:lnTo>
                  <a:lnTo>
                    <a:pt x="79" y="11"/>
                  </a:lnTo>
                  <a:lnTo>
                    <a:pt x="84" y="11"/>
                  </a:lnTo>
                  <a:lnTo>
                    <a:pt x="90" y="8"/>
                  </a:lnTo>
                  <a:lnTo>
                    <a:pt x="95" y="8"/>
                  </a:lnTo>
                  <a:lnTo>
                    <a:pt x="101" y="8"/>
                  </a:lnTo>
                  <a:lnTo>
                    <a:pt x="107" y="6"/>
                  </a:lnTo>
                  <a:lnTo>
                    <a:pt x="112" y="6"/>
                  </a:lnTo>
                  <a:lnTo>
                    <a:pt x="118" y="3"/>
                  </a:lnTo>
                  <a:lnTo>
                    <a:pt x="121" y="3"/>
                  </a:lnTo>
                  <a:lnTo>
                    <a:pt x="123" y="3"/>
                  </a:lnTo>
                  <a:lnTo>
                    <a:pt x="129" y="0"/>
                  </a:lnTo>
                  <a:lnTo>
                    <a:pt x="132" y="0"/>
                  </a:lnTo>
                  <a:lnTo>
                    <a:pt x="135" y="0"/>
                  </a:lnTo>
                  <a:lnTo>
                    <a:pt x="137" y="0"/>
                  </a:lnTo>
                  <a:lnTo>
                    <a:pt x="140" y="0"/>
                  </a:lnTo>
                  <a:lnTo>
                    <a:pt x="143" y="0"/>
                  </a:lnTo>
                  <a:lnTo>
                    <a:pt x="146" y="0"/>
                  </a:lnTo>
                  <a:lnTo>
                    <a:pt x="149" y="0"/>
                  </a:lnTo>
                  <a:lnTo>
                    <a:pt x="151" y="0"/>
                  </a:lnTo>
                  <a:lnTo>
                    <a:pt x="154" y="0"/>
                  </a:lnTo>
                  <a:lnTo>
                    <a:pt x="154" y="3"/>
                  </a:lnTo>
                  <a:lnTo>
                    <a:pt x="157" y="8"/>
                  </a:lnTo>
                  <a:lnTo>
                    <a:pt x="154" y="8"/>
                  </a:lnTo>
                  <a:lnTo>
                    <a:pt x="151" y="8"/>
                  </a:lnTo>
                  <a:lnTo>
                    <a:pt x="149" y="8"/>
                  </a:lnTo>
                  <a:lnTo>
                    <a:pt x="146" y="8"/>
                  </a:lnTo>
                  <a:lnTo>
                    <a:pt x="143" y="8"/>
                  </a:lnTo>
                  <a:lnTo>
                    <a:pt x="140" y="8"/>
                  </a:lnTo>
                  <a:lnTo>
                    <a:pt x="137" y="8"/>
                  </a:lnTo>
                  <a:lnTo>
                    <a:pt x="135" y="8"/>
                  </a:lnTo>
                  <a:lnTo>
                    <a:pt x="132" y="8"/>
                  </a:lnTo>
                  <a:lnTo>
                    <a:pt x="129" y="8"/>
                  </a:lnTo>
                  <a:lnTo>
                    <a:pt x="123" y="11"/>
                  </a:lnTo>
                  <a:lnTo>
                    <a:pt x="118" y="11"/>
                  </a:lnTo>
                  <a:lnTo>
                    <a:pt x="109" y="14"/>
                  </a:lnTo>
                  <a:lnTo>
                    <a:pt x="101" y="14"/>
                  </a:lnTo>
                  <a:lnTo>
                    <a:pt x="90" y="17"/>
                  </a:lnTo>
                  <a:lnTo>
                    <a:pt x="79" y="20"/>
                  </a:lnTo>
                  <a:lnTo>
                    <a:pt x="67" y="22"/>
                  </a:lnTo>
                  <a:lnTo>
                    <a:pt x="56" y="25"/>
                  </a:lnTo>
                  <a:lnTo>
                    <a:pt x="45" y="25"/>
                  </a:lnTo>
                  <a:lnTo>
                    <a:pt x="34" y="28"/>
                  </a:lnTo>
                  <a:lnTo>
                    <a:pt x="25" y="31"/>
                  </a:lnTo>
                  <a:lnTo>
                    <a:pt x="17" y="31"/>
                  </a:lnTo>
                  <a:lnTo>
                    <a:pt x="11" y="34"/>
                  </a:lnTo>
                  <a:lnTo>
                    <a:pt x="9" y="34"/>
                  </a:lnTo>
                  <a:lnTo>
                    <a:pt x="6" y="34"/>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47" name="Freeform 122"/>
            <p:cNvSpPr>
              <a:spLocks/>
            </p:cNvSpPr>
            <p:nvPr/>
          </p:nvSpPr>
          <p:spPr bwMode="auto">
            <a:xfrm>
              <a:off x="3039" y="3332"/>
              <a:ext cx="143" cy="27"/>
            </a:xfrm>
            <a:custGeom>
              <a:avLst/>
              <a:gdLst>
                <a:gd name="T0" fmla="*/ 3 w 143"/>
                <a:gd name="T1" fmla="*/ 20 h 27"/>
                <a:gd name="T2" fmla="*/ 8 w 143"/>
                <a:gd name="T3" fmla="*/ 20 h 27"/>
                <a:gd name="T4" fmla="*/ 16 w 143"/>
                <a:gd name="T5" fmla="*/ 18 h 27"/>
                <a:gd name="T6" fmla="*/ 24 w 143"/>
                <a:gd name="T7" fmla="*/ 15 h 27"/>
                <a:gd name="T8" fmla="*/ 34 w 143"/>
                <a:gd name="T9" fmla="*/ 15 h 27"/>
                <a:gd name="T10" fmla="*/ 44 w 143"/>
                <a:gd name="T11" fmla="*/ 13 h 27"/>
                <a:gd name="T12" fmla="*/ 57 w 143"/>
                <a:gd name="T13" fmla="*/ 11 h 27"/>
                <a:gd name="T14" fmla="*/ 69 w 143"/>
                <a:gd name="T15" fmla="*/ 9 h 27"/>
                <a:gd name="T16" fmla="*/ 79 w 143"/>
                <a:gd name="T17" fmla="*/ 7 h 27"/>
                <a:gd name="T18" fmla="*/ 89 w 143"/>
                <a:gd name="T19" fmla="*/ 7 h 27"/>
                <a:gd name="T20" fmla="*/ 100 w 143"/>
                <a:gd name="T21" fmla="*/ 5 h 27"/>
                <a:gd name="T22" fmla="*/ 108 w 143"/>
                <a:gd name="T23" fmla="*/ 2 h 27"/>
                <a:gd name="T24" fmla="*/ 116 w 143"/>
                <a:gd name="T25" fmla="*/ 2 h 27"/>
                <a:gd name="T26" fmla="*/ 121 w 143"/>
                <a:gd name="T27" fmla="*/ 0 h 27"/>
                <a:gd name="T28" fmla="*/ 126 w 143"/>
                <a:gd name="T29" fmla="*/ 0 h 27"/>
                <a:gd name="T30" fmla="*/ 132 w 143"/>
                <a:gd name="T31" fmla="*/ 0 h 27"/>
                <a:gd name="T32" fmla="*/ 136 w 143"/>
                <a:gd name="T33" fmla="*/ 0 h 27"/>
                <a:gd name="T34" fmla="*/ 142 w 143"/>
                <a:gd name="T35" fmla="*/ 0 h 27"/>
                <a:gd name="T36" fmla="*/ 142 w 143"/>
                <a:gd name="T37" fmla="*/ 5 h 27"/>
                <a:gd name="T38" fmla="*/ 136 w 143"/>
                <a:gd name="T39" fmla="*/ 5 h 27"/>
                <a:gd name="T40" fmla="*/ 132 w 143"/>
                <a:gd name="T41" fmla="*/ 7 h 27"/>
                <a:gd name="T42" fmla="*/ 123 w 143"/>
                <a:gd name="T43" fmla="*/ 7 h 27"/>
                <a:gd name="T44" fmla="*/ 113 w 143"/>
                <a:gd name="T45" fmla="*/ 9 h 27"/>
                <a:gd name="T46" fmla="*/ 103 w 143"/>
                <a:gd name="T47" fmla="*/ 11 h 27"/>
                <a:gd name="T48" fmla="*/ 92 w 143"/>
                <a:gd name="T49" fmla="*/ 11 h 27"/>
                <a:gd name="T50" fmla="*/ 79 w 143"/>
                <a:gd name="T51" fmla="*/ 13 h 27"/>
                <a:gd name="T52" fmla="*/ 66 w 143"/>
                <a:gd name="T53" fmla="*/ 15 h 27"/>
                <a:gd name="T54" fmla="*/ 55 w 143"/>
                <a:gd name="T55" fmla="*/ 18 h 27"/>
                <a:gd name="T56" fmla="*/ 42 w 143"/>
                <a:gd name="T57" fmla="*/ 20 h 27"/>
                <a:gd name="T58" fmla="*/ 31 w 143"/>
                <a:gd name="T59" fmla="*/ 20 h 27"/>
                <a:gd name="T60" fmla="*/ 24 w 143"/>
                <a:gd name="T61" fmla="*/ 21 h 27"/>
                <a:gd name="T62" fmla="*/ 16 w 143"/>
                <a:gd name="T63" fmla="*/ 24 h 27"/>
                <a:gd name="T64" fmla="*/ 8 w 143"/>
                <a:gd name="T65" fmla="*/ 24 h 27"/>
                <a:gd name="T66" fmla="*/ 0 w 143"/>
                <a:gd name="T67" fmla="*/ 26 h 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3"/>
                <a:gd name="T103" fmla="*/ 0 h 27"/>
                <a:gd name="T104" fmla="*/ 143 w 143"/>
                <a:gd name="T105" fmla="*/ 27 h 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3" h="27">
                  <a:moveTo>
                    <a:pt x="0" y="20"/>
                  </a:moveTo>
                  <a:lnTo>
                    <a:pt x="3" y="20"/>
                  </a:lnTo>
                  <a:lnTo>
                    <a:pt x="5" y="20"/>
                  </a:lnTo>
                  <a:lnTo>
                    <a:pt x="8" y="20"/>
                  </a:lnTo>
                  <a:lnTo>
                    <a:pt x="10" y="18"/>
                  </a:lnTo>
                  <a:lnTo>
                    <a:pt x="16" y="18"/>
                  </a:lnTo>
                  <a:lnTo>
                    <a:pt x="21" y="18"/>
                  </a:lnTo>
                  <a:lnTo>
                    <a:pt x="24" y="15"/>
                  </a:lnTo>
                  <a:lnTo>
                    <a:pt x="29" y="15"/>
                  </a:lnTo>
                  <a:lnTo>
                    <a:pt x="34" y="15"/>
                  </a:lnTo>
                  <a:lnTo>
                    <a:pt x="39" y="13"/>
                  </a:lnTo>
                  <a:lnTo>
                    <a:pt x="44" y="13"/>
                  </a:lnTo>
                  <a:lnTo>
                    <a:pt x="50" y="13"/>
                  </a:lnTo>
                  <a:lnTo>
                    <a:pt x="57" y="11"/>
                  </a:lnTo>
                  <a:lnTo>
                    <a:pt x="63" y="11"/>
                  </a:lnTo>
                  <a:lnTo>
                    <a:pt x="69" y="9"/>
                  </a:lnTo>
                  <a:lnTo>
                    <a:pt x="73" y="9"/>
                  </a:lnTo>
                  <a:lnTo>
                    <a:pt x="79" y="7"/>
                  </a:lnTo>
                  <a:lnTo>
                    <a:pt x="84" y="7"/>
                  </a:lnTo>
                  <a:lnTo>
                    <a:pt x="89" y="7"/>
                  </a:lnTo>
                  <a:lnTo>
                    <a:pt x="95" y="5"/>
                  </a:lnTo>
                  <a:lnTo>
                    <a:pt x="100" y="5"/>
                  </a:lnTo>
                  <a:lnTo>
                    <a:pt x="105" y="2"/>
                  </a:lnTo>
                  <a:lnTo>
                    <a:pt x="108" y="2"/>
                  </a:lnTo>
                  <a:lnTo>
                    <a:pt x="113" y="2"/>
                  </a:lnTo>
                  <a:lnTo>
                    <a:pt x="116" y="2"/>
                  </a:lnTo>
                  <a:lnTo>
                    <a:pt x="118" y="0"/>
                  </a:lnTo>
                  <a:lnTo>
                    <a:pt x="121" y="0"/>
                  </a:lnTo>
                  <a:lnTo>
                    <a:pt x="123" y="0"/>
                  </a:lnTo>
                  <a:lnTo>
                    <a:pt x="126" y="0"/>
                  </a:lnTo>
                  <a:lnTo>
                    <a:pt x="129" y="0"/>
                  </a:lnTo>
                  <a:lnTo>
                    <a:pt x="132" y="0"/>
                  </a:lnTo>
                  <a:lnTo>
                    <a:pt x="134" y="0"/>
                  </a:lnTo>
                  <a:lnTo>
                    <a:pt x="136" y="0"/>
                  </a:lnTo>
                  <a:lnTo>
                    <a:pt x="139" y="0"/>
                  </a:lnTo>
                  <a:lnTo>
                    <a:pt x="142" y="0"/>
                  </a:lnTo>
                  <a:lnTo>
                    <a:pt x="142" y="2"/>
                  </a:lnTo>
                  <a:lnTo>
                    <a:pt x="142" y="5"/>
                  </a:lnTo>
                  <a:lnTo>
                    <a:pt x="139" y="5"/>
                  </a:lnTo>
                  <a:lnTo>
                    <a:pt x="136" y="5"/>
                  </a:lnTo>
                  <a:lnTo>
                    <a:pt x="134" y="5"/>
                  </a:lnTo>
                  <a:lnTo>
                    <a:pt x="132" y="7"/>
                  </a:lnTo>
                  <a:lnTo>
                    <a:pt x="129" y="7"/>
                  </a:lnTo>
                  <a:lnTo>
                    <a:pt x="123" y="7"/>
                  </a:lnTo>
                  <a:lnTo>
                    <a:pt x="118" y="7"/>
                  </a:lnTo>
                  <a:lnTo>
                    <a:pt x="113" y="9"/>
                  </a:lnTo>
                  <a:lnTo>
                    <a:pt x="108" y="9"/>
                  </a:lnTo>
                  <a:lnTo>
                    <a:pt x="103" y="11"/>
                  </a:lnTo>
                  <a:lnTo>
                    <a:pt x="97" y="11"/>
                  </a:lnTo>
                  <a:lnTo>
                    <a:pt x="92" y="11"/>
                  </a:lnTo>
                  <a:lnTo>
                    <a:pt x="87" y="13"/>
                  </a:lnTo>
                  <a:lnTo>
                    <a:pt x="79" y="13"/>
                  </a:lnTo>
                  <a:lnTo>
                    <a:pt x="73" y="13"/>
                  </a:lnTo>
                  <a:lnTo>
                    <a:pt x="66" y="15"/>
                  </a:lnTo>
                  <a:lnTo>
                    <a:pt x="60" y="15"/>
                  </a:lnTo>
                  <a:lnTo>
                    <a:pt x="55" y="18"/>
                  </a:lnTo>
                  <a:lnTo>
                    <a:pt x="47" y="18"/>
                  </a:lnTo>
                  <a:lnTo>
                    <a:pt x="42" y="20"/>
                  </a:lnTo>
                  <a:lnTo>
                    <a:pt x="37" y="20"/>
                  </a:lnTo>
                  <a:lnTo>
                    <a:pt x="31" y="20"/>
                  </a:lnTo>
                  <a:lnTo>
                    <a:pt x="26" y="21"/>
                  </a:lnTo>
                  <a:lnTo>
                    <a:pt x="24" y="21"/>
                  </a:lnTo>
                  <a:lnTo>
                    <a:pt x="18" y="21"/>
                  </a:lnTo>
                  <a:lnTo>
                    <a:pt x="16" y="24"/>
                  </a:lnTo>
                  <a:lnTo>
                    <a:pt x="10" y="24"/>
                  </a:lnTo>
                  <a:lnTo>
                    <a:pt x="8" y="24"/>
                  </a:lnTo>
                  <a:lnTo>
                    <a:pt x="5" y="24"/>
                  </a:lnTo>
                  <a:lnTo>
                    <a:pt x="0" y="26"/>
                  </a:lnTo>
                  <a:lnTo>
                    <a:pt x="0" y="20"/>
                  </a:lnTo>
                </a:path>
              </a:pathLst>
            </a:custGeom>
            <a:solidFill>
              <a:srgbClr val="E69A0E"/>
            </a:solidFill>
            <a:ln w="127000" cap="rnd">
              <a:noFill/>
              <a:round/>
              <a:headEnd/>
              <a:tailEnd/>
            </a:ln>
          </p:spPr>
          <p:txBody>
            <a:bodyPr>
              <a:prstTxWarp prst="textNoShape">
                <a:avLst/>
              </a:prstTxWarp>
            </a:bodyPr>
            <a:lstStyle/>
            <a:p>
              <a:endParaRPr lang="en-US">
                <a:solidFill>
                  <a:schemeClr val="tx2"/>
                </a:solidFill>
              </a:endParaRPr>
            </a:p>
          </p:txBody>
        </p:sp>
        <p:sp>
          <p:nvSpPr>
            <p:cNvPr id="24748" name="Freeform 123"/>
            <p:cNvSpPr>
              <a:spLocks/>
            </p:cNvSpPr>
            <p:nvPr/>
          </p:nvSpPr>
          <p:spPr bwMode="auto">
            <a:xfrm>
              <a:off x="3039" y="3332"/>
              <a:ext cx="151" cy="32"/>
            </a:xfrm>
            <a:custGeom>
              <a:avLst/>
              <a:gdLst>
                <a:gd name="T0" fmla="*/ 3 w 151"/>
                <a:gd name="T1" fmla="*/ 26 h 32"/>
                <a:gd name="T2" fmla="*/ 8 w 151"/>
                <a:gd name="T3" fmla="*/ 23 h 32"/>
                <a:gd name="T4" fmla="*/ 17 w 151"/>
                <a:gd name="T5" fmla="*/ 23 h 32"/>
                <a:gd name="T6" fmla="*/ 25 w 151"/>
                <a:gd name="T7" fmla="*/ 20 h 32"/>
                <a:gd name="T8" fmla="*/ 36 w 151"/>
                <a:gd name="T9" fmla="*/ 17 h 32"/>
                <a:gd name="T10" fmla="*/ 47 w 151"/>
                <a:gd name="T11" fmla="*/ 17 h 32"/>
                <a:gd name="T12" fmla="*/ 59 w 151"/>
                <a:gd name="T13" fmla="*/ 14 h 32"/>
                <a:gd name="T14" fmla="*/ 73 w 151"/>
                <a:gd name="T15" fmla="*/ 12 h 32"/>
                <a:gd name="T16" fmla="*/ 83 w 151"/>
                <a:gd name="T17" fmla="*/ 9 h 32"/>
                <a:gd name="T18" fmla="*/ 94 w 151"/>
                <a:gd name="T19" fmla="*/ 6 h 32"/>
                <a:gd name="T20" fmla="*/ 105 w 151"/>
                <a:gd name="T21" fmla="*/ 6 h 32"/>
                <a:gd name="T22" fmla="*/ 114 w 151"/>
                <a:gd name="T23" fmla="*/ 3 h 32"/>
                <a:gd name="T24" fmla="*/ 122 w 151"/>
                <a:gd name="T25" fmla="*/ 0 h 32"/>
                <a:gd name="T26" fmla="*/ 128 w 151"/>
                <a:gd name="T27" fmla="*/ 0 h 32"/>
                <a:gd name="T28" fmla="*/ 133 w 151"/>
                <a:gd name="T29" fmla="*/ 0 h 32"/>
                <a:gd name="T30" fmla="*/ 139 w 151"/>
                <a:gd name="T31" fmla="*/ 0 h 32"/>
                <a:gd name="T32" fmla="*/ 144 w 151"/>
                <a:gd name="T33" fmla="*/ 0 h 32"/>
                <a:gd name="T34" fmla="*/ 150 w 151"/>
                <a:gd name="T35" fmla="*/ 0 h 32"/>
                <a:gd name="T36" fmla="*/ 150 w 151"/>
                <a:gd name="T37" fmla="*/ 6 h 32"/>
                <a:gd name="T38" fmla="*/ 144 w 151"/>
                <a:gd name="T39" fmla="*/ 6 h 32"/>
                <a:gd name="T40" fmla="*/ 139 w 151"/>
                <a:gd name="T41" fmla="*/ 6 h 32"/>
                <a:gd name="T42" fmla="*/ 130 w 151"/>
                <a:gd name="T43" fmla="*/ 9 h 32"/>
                <a:gd name="T44" fmla="*/ 119 w 151"/>
                <a:gd name="T45" fmla="*/ 12 h 32"/>
                <a:gd name="T46" fmla="*/ 108 w 151"/>
                <a:gd name="T47" fmla="*/ 12 h 32"/>
                <a:gd name="T48" fmla="*/ 94 w 151"/>
                <a:gd name="T49" fmla="*/ 14 h 32"/>
                <a:gd name="T50" fmla="*/ 83 w 151"/>
                <a:gd name="T51" fmla="*/ 17 h 32"/>
                <a:gd name="T52" fmla="*/ 70 w 151"/>
                <a:gd name="T53" fmla="*/ 20 h 32"/>
                <a:gd name="T54" fmla="*/ 56 w 151"/>
                <a:gd name="T55" fmla="*/ 23 h 32"/>
                <a:gd name="T56" fmla="*/ 45 w 151"/>
                <a:gd name="T57" fmla="*/ 23 h 32"/>
                <a:gd name="T58" fmla="*/ 33 w 151"/>
                <a:gd name="T59" fmla="*/ 26 h 32"/>
                <a:gd name="T60" fmla="*/ 22 w 151"/>
                <a:gd name="T61" fmla="*/ 28 h 32"/>
                <a:gd name="T62" fmla="*/ 14 w 151"/>
                <a:gd name="T63" fmla="*/ 28 h 32"/>
                <a:gd name="T64" fmla="*/ 8 w 151"/>
                <a:gd name="T65" fmla="*/ 31 h 32"/>
                <a:gd name="T66" fmla="*/ 0 w 151"/>
                <a:gd name="T67" fmla="*/ 31 h 3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1"/>
                <a:gd name="T103" fmla="*/ 0 h 32"/>
                <a:gd name="T104" fmla="*/ 151 w 151"/>
                <a:gd name="T105" fmla="*/ 32 h 3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1" h="32">
                  <a:moveTo>
                    <a:pt x="0" y="26"/>
                  </a:moveTo>
                  <a:lnTo>
                    <a:pt x="3" y="26"/>
                  </a:lnTo>
                  <a:lnTo>
                    <a:pt x="5" y="26"/>
                  </a:lnTo>
                  <a:lnTo>
                    <a:pt x="8" y="23"/>
                  </a:lnTo>
                  <a:lnTo>
                    <a:pt x="11" y="23"/>
                  </a:lnTo>
                  <a:lnTo>
                    <a:pt x="17" y="23"/>
                  </a:lnTo>
                  <a:lnTo>
                    <a:pt x="19" y="20"/>
                  </a:lnTo>
                  <a:lnTo>
                    <a:pt x="25" y="20"/>
                  </a:lnTo>
                  <a:lnTo>
                    <a:pt x="31" y="20"/>
                  </a:lnTo>
                  <a:lnTo>
                    <a:pt x="36" y="17"/>
                  </a:lnTo>
                  <a:lnTo>
                    <a:pt x="42" y="17"/>
                  </a:lnTo>
                  <a:lnTo>
                    <a:pt x="47" y="17"/>
                  </a:lnTo>
                  <a:lnTo>
                    <a:pt x="53" y="14"/>
                  </a:lnTo>
                  <a:lnTo>
                    <a:pt x="59" y="14"/>
                  </a:lnTo>
                  <a:lnTo>
                    <a:pt x="64" y="12"/>
                  </a:lnTo>
                  <a:lnTo>
                    <a:pt x="73" y="12"/>
                  </a:lnTo>
                  <a:lnTo>
                    <a:pt x="77" y="12"/>
                  </a:lnTo>
                  <a:lnTo>
                    <a:pt x="83" y="9"/>
                  </a:lnTo>
                  <a:lnTo>
                    <a:pt x="88" y="9"/>
                  </a:lnTo>
                  <a:lnTo>
                    <a:pt x="94" y="6"/>
                  </a:lnTo>
                  <a:lnTo>
                    <a:pt x="100" y="6"/>
                  </a:lnTo>
                  <a:lnTo>
                    <a:pt x="105" y="6"/>
                  </a:lnTo>
                  <a:lnTo>
                    <a:pt x="111" y="3"/>
                  </a:lnTo>
                  <a:lnTo>
                    <a:pt x="114" y="3"/>
                  </a:lnTo>
                  <a:lnTo>
                    <a:pt x="116" y="3"/>
                  </a:lnTo>
                  <a:lnTo>
                    <a:pt x="122" y="0"/>
                  </a:lnTo>
                  <a:lnTo>
                    <a:pt x="125" y="0"/>
                  </a:lnTo>
                  <a:lnTo>
                    <a:pt x="128" y="0"/>
                  </a:lnTo>
                  <a:lnTo>
                    <a:pt x="130" y="0"/>
                  </a:lnTo>
                  <a:lnTo>
                    <a:pt x="133" y="0"/>
                  </a:lnTo>
                  <a:lnTo>
                    <a:pt x="136" y="0"/>
                  </a:lnTo>
                  <a:lnTo>
                    <a:pt x="139" y="0"/>
                  </a:lnTo>
                  <a:lnTo>
                    <a:pt x="142" y="0"/>
                  </a:lnTo>
                  <a:lnTo>
                    <a:pt x="144" y="0"/>
                  </a:lnTo>
                  <a:lnTo>
                    <a:pt x="147" y="0"/>
                  </a:lnTo>
                  <a:lnTo>
                    <a:pt x="150" y="0"/>
                  </a:lnTo>
                  <a:lnTo>
                    <a:pt x="150" y="3"/>
                  </a:lnTo>
                  <a:lnTo>
                    <a:pt x="150" y="6"/>
                  </a:lnTo>
                  <a:lnTo>
                    <a:pt x="147" y="6"/>
                  </a:lnTo>
                  <a:lnTo>
                    <a:pt x="144" y="6"/>
                  </a:lnTo>
                  <a:lnTo>
                    <a:pt x="142" y="6"/>
                  </a:lnTo>
                  <a:lnTo>
                    <a:pt x="139" y="6"/>
                  </a:lnTo>
                  <a:lnTo>
                    <a:pt x="133" y="6"/>
                  </a:lnTo>
                  <a:lnTo>
                    <a:pt x="130" y="9"/>
                  </a:lnTo>
                  <a:lnTo>
                    <a:pt x="125" y="9"/>
                  </a:lnTo>
                  <a:lnTo>
                    <a:pt x="119" y="12"/>
                  </a:lnTo>
                  <a:lnTo>
                    <a:pt x="114" y="12"/>
                  </a:lnTo>
                  <a:lnTo>
                    <a:pt x="108" y="12"/>
                  </a:lnTo>
                  <a:lnTo>
                    <a:pt x="102" y="14"/>
                  </a:lnTo>
                  <a:lnTo>
                    <a:pt x="94" y="14"/>
                  </a:lnTo>
                  <a:lnTo>
                    <a:pt x="88" y="17"/>
                  </a:lnTo>
                  <a:lnTo>
                    <a:pt x="83" y="17"/>
                  </a:lnTo>
                  <a:lnTo>
                    <a:pt x="75" y="17"/>
                  </a:lnTo>
                  <a:lnTo>
                    <a:pt x="70" y="20"/>
                  </a:lnTo>
                  <a:lnTo>
                    <a:pt x="64" y="20"/>
                  </a:lnTo>
                  <a:lnTo>
                    <a:pt x="56" y="23"/>
                  </a:lnTo>
                  <a:lnTo>
                    <a:pt x="50" y="23"/>
                  </a:lnTo>
                  <a:lnTo>
                    <a:pt x="45" y="23"/>
                  </a:lnTo>
                  <a:lnTo>
                    <a:pt x="39" y="26"/>
                  </a:lnTo>
                  <a:lnTo>
                    <a:pt x="33" y="26"/>
                  </a:lnTo>
                  <a:lnTo>
                    <a:pt x="28" y="26"/>
                  </a:lnTo>
                  <a:lnTo>
                    <a:pt x="22" y="28"/>
                  </a:lnTo>
                  <a:lnTo>
                    <a:pt x="19" y="28"/>
                  </a:lnTo>
                  <a:lnTo>
                    <a:pt x="14" y="28"/>
                  </a:lnTo>
                  <a:lnTo>
                    <a:pt x="11" y="31"/>
                  </a:lnTo>
                  <a:lnTo>
                    <a:pt x="8" y="31"/>
                  </a:lnTo>
                  <a:lnTo>
                    <a:pt x="5" y="31"/>
                  </a:lnTo>
                  <a:lnTo>
                    <a:pt x="0" y="31"/>
                  </a:lnTo>
                  <a:lnTo>
                    <a:pt x="0" y="26"/>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49" name="Freeform 124"/>
            <p:cNvSpPr>
              <a:spLocks/>
            </p:cNvSpPr>
            <p:nvPr/>
          </p:nvSpPr>
          <p:spPr bwMode="auto">
            <a:xfrm>
              <a:off x="3189" y="3265"/>
              <a:ext cx="47" cy="178"/>
            </a:xfrm>
            <a:custGeom>
              <a:avLst/>
              <a:gdLst>
                <a:gd name="T0" fmla="*/ 0 w 47"/>
                <a:gd name="T1" fmla="*/ 11 h 178"/>
                <a:gd name="T2" fmla="*/ 42 w 47"/>
                <a:gd name="T3" fmla="*/ 0 h 178"/>
                <a:gd name="T4" fmla="*/ 46 w 47"/>
                <a:gd name="T5" fmla="*/ 169 h 178"/>
                <a:gd name="T6" fmla="*/ 3 w 47"/>
                <a:gd name="T7" fmla="*/ 177 h 178"/>
                <a:gd name="T8" fmla="*/ 0 w 47"/>
                <a:gd name="T9" fmla="*/ 11 h 178"/>
                <a:gd name="T10" fmla="*/ 0 60000 65536"/>
                <a:gd name="T11" fmla="*/ 0 60000 65536"/>
                <a:gd name="T12" fmla="*/ 0 60000 65536"/>
                <a:gd name="T13" fmla="*/ 0 60000 65536"/>
                <a:gd name="T14" fmla="*/ 0 60000 65536"/>
                <a:gd name="T15" fmla="*/ 0 w 47"/>
                <a:gd name="T16" fmla="*/ 0 h 178"/>
                <a:gd name="T17" fmla="*/ 47 w 47"/>
                <a:gd name="T18" fmla="*/ 178 h 178"/>
              </a:gdLst>
              <a:ahLst/>
              <a:cxnLst>
                <a:cxn ang="T10">
                  <a:pos x="T0" y="T1"/>
                </a:cxn>
                <a:cxn ang="T11">
                  <a:pos x="T2" y="T3"/>
                </a:cxn>
                <a:cxn ang="T12">
                  <a:pos x="T4" y="T5"/>
                </a:cxn>
                <a:cxn ang="T13">
                  <a:pos x="T6" y="T7"/>
                </a:cxn>
                <a:cxn ang="T14">
                  <a:pos x="T8" y="T9"/>
                </a:cxn>
              </a:cxnLst>
              <a:rect l="T15" t="T16" r="T17" b="T18"/>
              <a:pathLst>
                <a:path w="47" h="178">
                  <a:moveTo>
                    <a:pt x="0" y="11"/>
                  </a:moveTo>
                  <a:lnTo>
                    <a:pt x="42" y="0"/>
                  </a:lnTo>
                  <a:lnTo>
                    <a:pt x="46" y="169"/>
                  </a:lnTo>
                  <a:lnTo>
                    <a:pt x="3" y="177"/>
                  </a:lnTo>
                  <a:lnTo>
                    <a:pt x="0" y="11"/>
                  </a:lnTo>
                </a:path>
              </a:pathLst>
            </a:custGeom>
            <a:solidFill>
              <a:srgbClr val="B3801A"/>
            </a:solidFill>
            <a:ln w="127000" cap="rnd">
              <a:noFill/>
              <a:round/>
              <a:headEnd/>
              <a:tailEnd/>
            </a:ln>
          </p:spPr>
          <p:txBody>
            <a:bodyPr>
              <a:prstTxWarp prst="textNoShape">
                <a:avLst/>
              </a:prstTxWarp>
            </a:bodyPr>
            <a:lstStyle/>
            <a:p>
              <a:endParaRPr lang="en-US">
                <a:solidFill>
                  <a:schemeClr val="tx2"/>
                </a:solidFill>
              </a:endParaRPr>
            </a:p>
          </p:txBody>
        </p:sp>
        <p:sp>
          <p:nvSpPr>
            <p:cNvPr id="24750" name="Freeform 125"/>
            <p:cNvSpPr>
              <a:spLocks/>
            </p:cNvSpPr>
            <p:nvPr/>
          </p:nvSpPr>
          <p:spPr bwMode="auto">
            <a:xfrm>
              <a:off x="3189" y="3265"/>
              <a:ext cx="55" cy="183"/>
            </a:xfrm>
            <a:custGeom>
              <a:avLst/>
              <a:gdLst>
                <a:gd name="T0" fmla="*/ 0 w 55"/>
                <a:gd name="T1" fmla="*/ 11 h 183"/>
                <a:gd name="T2" fmla="*/ 49 w 55"/>
                <a:gd name="T3" fmla="*/ 0 h 183"/>
                <a:gd name="T4" fmla="*/ 54 w 55"/>
                <a:gd name="T5" fmla="*/ 177 h 183"/>
                <a:gd name="T6" fmla="*/ 3 w 55"/>
                <a:gd name="T7" fmla="*/ 182 h 183"/>
                <a:gd name="T8" fmla="*/ 0 w 55"/>
                <a:gd name="T9" fmla="*/ 11 h 183"/>
                <a:gd name="T10" fmla="*/ 0 60000 65536"/>
                <a:gd name="T11" fmla="*/ 0 60000 65536"/>
                <a:gd name="T12" fmla="*/ 0 60000 65536"/>
                <a:gd name="T13" fmla="*/ 0 60000 65536"/>
                <a:gd name="T14" fmla="*/ 0 60000 65536"/>
                <a:gd name="T15" fmla="*/ 0 w 55"/>
                <a:gd name="T16" fmla="*/ 0 h 183"/>
                <a:gd name="T17" fmla="*/ 55 w 55"/>
                <a:gd name="T18" fmla="*/ 183 h 183"/>
              </a:gdLst>
              <a:ahLst/>
              <a:cxnLst>
                <a:cxn ang="T10">
                  <a:pos x="T0" y="T1"/>
                </a:cxn>
                <a:cxn ang="T11">
                  <a:pos x="T2" y="T3"/>
                </a:cxn>
                <a:cxn ang="T12">
                  <a:pos x="T4" y="T5"/>
                </a:cxn>
                <a:cxn ang="T13">
                  <a:pos x="T6" y="T7"/>
                </a:cxn>
                <a:cxn ang="T14">
                  <a:pos x="T8" y="T9"/>
                </a:cxn>
              </a:cxnLst>
              <a:rect l="T15" t="T16" r="T17" b="T18"/>
              <a:pathLst>
                <a:path w="55" h="183">
                  <a:moveTo>
                    <a:pt x="0" y="11"/>
                  </a:moveTo>
                  <a:lnTo>
                    <a:pt x="49" y="0"/>
                  </a:lnTo>
                  <a:lnTo>
                    <a:pt x="54" y="177"/>
                  </a:lnTo>
                  <a:lnTo>
                    <a:pt x="3" y="182"/>
                  </a:lnTo>
                  <a:lnTo>
                    <a:pt x="0" y="11"/>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51" name="Freeform 126"/>
            <p:cNvSpPr>
              <a:spLocks/>
            </p:cNvSpPr>
            <p:nvPr/>
          </p:nvSpPr>
          <p:spPr bwMode="auto">
            <a:xfrm>
              <a:off x="3200" y="3358"/>
              <a:ext cx="32" cy="82"/>
            </a:xfrm>
            <a:custGeom>
              <a:avLst/>
              <a:gdLst>
                <a:gd name="T0" fmla="*/ 0 w 32"/>
                <a:gd name="T1" fmla="*/ 2 h 82"/>
                <a:gd name="T2" fmla="*/ 0 w 32"/>
                <a:gd name="T3" fmla="*/ 81 h 82"/>
                <a:gd name="T4" fmla="*/ 31 w 32"/>
                <a:gd name="T5" fmla="*/ 75 h 82"/>
                <a:gd name="T6" fmla="*/ 28 w 32"/>
                <a:gd name="T7" fmla="*/ 0 h 82"/>
                <a:gd name="T8" fmla="*/ 0 w 32"/>
                <a:gd name="T9" fmla="*/ 2 h 82"/>
                <a:gd name="T10" fmla="*/ 0 60000 65536"/>
                <a:gd name="T11" fmla="*/ 0 60000 65536"/>
                <a:gd name="T12" fmla="*/ 0 60000 65536"/>
                <a:gd name="T13" fmla="*/ 0 60000 65536"/>
                <a:gd name="T14" fmla="*/ 0 60000 65536"/>
                <a:gd name="T15" fmla="*/ 0 w 32"/>
                <a:gd name="T16" fmla="*/ 0 h 82"/>
                <a:gd name="T17" fmla="*/ 32 w 32"/>
                <a:gd name="T18" fmla="*/ 82 h 82"/>
              </a:gdLst>
              <a:ahLst/>
              <a:cxnLst>
                <a:cxn ang="T10">
                  <a:pos x="T0" y="T1"/>
                </a:cxn>
                <a:cxn ang="T11">
                  <a:pos x="T2" y="T3"/>
                </a:cxn>
                <a:cxn ang="T12">
                  <a:pos x="T4" y="T5"/>
                </a:cxn>
                <a:cxn ang="T13">
                  <a:pos x="T6" y="T7"/>
                </a:cxn>
                <a:cxn ang="T14">
                  <a:pos x="T8" y="T9"/>
                </a:cxn>
              </a:cxnLst>
              <a:rect l="T15" t="T16" r="T17" b="T18"/>
              <a:pathLst>
                <a:path w="32" h="82">
                  <a:moveTo>
                    <a:pt x="0" y="2"/>
                  </a:moveTo>
                  <a:lnTo>
                    <a:pt x="0" y="81"/>
                  </a:lnTo>
                  <a:lnTo>
                    <a:pt x="31" y="75"/>
                  </a:lnTo>
                  <a:lnTo>
                    <a:pt x="28" y="0"/>
                  </a:lnTo>
                  <a:lnTo>
                    <a:pt x="0" y="2"/>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52" name="Line 127"/>
            <p:cNvSpPr>
              <a:spLocks noChangeShapeType="1"/>
            </p:cNvSpPr>
            <p:nvPr/>
          </p:nvSpPr>
          <p:spPr bwMode="auto">
            <a:xfrm flipV="1">
              <a:off x="3204" y="3392"/>
              <a:ext cx="15" cy="6"/>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4753" name="Line 128"/>
            <p:cNvSpPr>
              <a:spLocks noChangeShapeType="1"/>
            </p:cNvSpPr>
            <p:nvPr/>
          </p:nvSpPr>
          <p:spPr bwMode="auto">
            <a:xfrm flipV="1">
              <a:off x="3204" y="3404"/>
              <a:ext cx="19" cy="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4754" name="Freeform 129"/>
            <p:cNvSpPr>
              <a:spLocks/>
            </p:cNvSpPr>
            <p:nvPr/>
          </p:nvSpPr>
          <p:spPr bwMode="auto">
            <a:xfrm>
              <a:off x="3200" y="3358"/>
              <a:ext cx="29" cy="34"/>
            </a:xfrm>
            <a:custGeom>
              <a:avLst/>
              <a:gdLst>
                <a:gd name="T0" fmla="*/ 0 w 29"/>
                <a:gd name="T1" fmla="*/ 33 h 34"/>
                <a:gd name="T2" fmla="*/ 0 w 29"/>
                <a:gd name="T3" fmla="*/ 5 h 34"/>
                <a:gd name="T4" fmla="*/ 28 w 29"/>
                <a:gd name="T5" fmla="*/ 0 h 34"/>
                <a:gd name="T6" fmla="*/ 0 60000 65536"/>
                <a:gd name="T7" fmla="*/ 0 60000 65536"/>
                <a:gd name="T8" fmla="*/ 0 60000 65536"/>
                <a:gd name="T9" fmla="*/ 0 w 29"/>
                <a:gd name="T10" fmla="*/ 0 h 34"/>
                <a:gd name="T11" fmla="*/ 29 w 29"/>
                <a:gd name="T12" fmla="*/ 34 h 34"/>
              </a:gdLst>
              <a:ahLst/>
              <a:cxnLst>
                <a:cxn ang="T6">
                  <a:pos x="T0" y="T1"/>
                </a:cxn>
                <a:cxn ang="T7">
                  <a:pos x="T2" y="T3"/>
                </a:cxn>
                <a:cxn ang="T8">
                  <a:pos x="T4" y="T5"/>
                </a:cxn>
              </a:cxnLst>
              <a:rect l="T9" t="T10" r="T11" b="T12"/>
              <a:pathLst>
                <a:path w="29" h="34">
                  <a:moveTo>
                    <a:pt x="0" y="33"/>
                  </a:moveTo>
                  <a:lnTo>
                    <a:pt x="0" y="5"/>
                  </a:lnTo>
                  <a:lnTo>
                    <a:pt x="28"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55" name="Freeform 130"/>
            <p:cNvSpPr>
              <a:spLocks/>
            </p:cNvSpPr>
            <p:nvPr/>
          </p:nvSpPr>
          <p:spPr bwMode="auto">
            <a:xfrm>
              <a:off x="3200" y="3400"/>
              <a:ext cx="32" cy="40"/>
            </a:xfrm>
            <a:custGeom>
              <a:avLst/>
              <a:gdLst>
                <a:gd name="T0" fmla="*/ 3 w 32"/>
                <a:gd name="T1" fmla="*/ 39 h 40"/>
                <a:gd name="T2" fmla="*/ 0 w 32"/>
                <a:gd name="T3" fmla="*/ 2 h 40"/>
                <a:gd name="T4" fmla="*/ 31 w 32"/>
                <a:gd name="T5" fmla="*/ 0 h 40"/>
                <a:gd name="T6" fmla="*/ 0 60000 65536"/>
                <a:gd name="T7" fmla="*/ 0 60000 65536"/>
                <a:gd name="T8" fmla="*/ 0 60000 65536"/>
                <a:gd name="T9" fmla="*/ 0 w 32"/>
                <a:gd name="T10" fmla="*/ 0 h 40"/>
                <a:gd name="T11" fmla="*/ 32 w 32"/>
                <a:gd name="T12" fmla="*/ 40 h 40"/>
              </a:gdLst>
              <a:ahLst/>
              <a:cxnLst>
                <a:cxn ang="T6">
                  <a:pos x="T0" y="T1"/>
                </a:cxn>
                <a:cxn ang="T7">
                  <a:pos x="T2" y="T3"/>
                </a:cxn>
                <a:cxn ang="T8">
                  <a:pos x="T4" y="T5"/>
                </a:cxn>
              </a:cxnLst>
              <a:rect l="T9" t="T10" r="T11" b="T12"/>
              <a:pathLst>
                <a:path w="32" h="40">
                  <a:moveTo>
                    <a:pt x="3" y="39"/>
                  </a:moveTo>
                  <a:lnTo>
                    <a:pt x="0" y="2"/>
                  </a:lnTo>
                  <a:lnTo>
                    <a:pt x="31"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56" name="Line 131"/>
            <p:cNvSpPr>
              <a:spLocks noChangeShapeType="1"/>
            </p:cNvSpPr>
            <p:nvPr/>
          </p:nvSpPr>
          <p:spPr bwMode="auto">
            <a:xfrm flipV="1">
              <a:off x="3196" y="3348"/>
              <a:ext cx="32" cy="8"/>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4757" name="Freeform 132"/>
            <p:cNvSpPr>
              <a:spLocks/>
            </p:cNvSpPr>
            <p:nvPr/>
          </p:nvSpPr>
          <p:spPr bwMode="auto">
            <a:xfrm>
              <a:off x="3200" y="3276"/>
              <a:ext cx="29" cy="63"/>
            </a:xfrm>
            <a:custGeom>
              <a:avLst/>
              <a:gdLst>
                <a:gd name="T0" fmla="*/ 0 w 29"/>
                <a:gd name="T1" fmla="*/ 62 h 63"/>
                <a:gd name="T2" fmla="*/ 28 w 29"/>
                <a:gd name="T3" fmla="*/ 59 h 63"/>
                <a:gd name="T4" fmla="*/ 28 w 29"/>
                <a:gd name="T5" fmla="*/ 0 h 63"/>
                <a:gd name="T6" fmla="*/ 0 w 29"/>
                <a:gd name="T7" fmla="*/ 6 h 63"/>
                <a:gd name="T8" fmla="*/ 0 w 29"/>
                <a:gd name="T9" fmla="*/ 62 h 63"/>
                <a:gd name="T10" fmla="*/ 0 60000 65536"/>
                <a:gd name="T11" fmla="*/ 0 60000 65536"/>
                <a:gd name="T12" fmla="*/ 0 60000 65536"/>
                <a:gd name="T13" fmla="*/ 0 60000 65536"/>
                <a:gd name="T14" fmla="*/ 0 60000 65536"/>
                <a:gd name="T15" fmla="*/ 0 w 29"/>
                <a:gd name="T16" fmla="*/ 0 h 63"/>
                <a:gd name="T17" fmla="*/ 29 w 29"/>
                <a:gd name="T18" fmla="*/ 63 h 63"/>
              </a:gdLst>
              <a:ahLst/>
              <a:cxnLst>
                <a:cxn ang="T10">
                  <a:pos x="T0" y="T1"/>
                </a:cxn>
                <a:cxn ang="T11">
                  <a:pos x="T2" y="T3"/>
                </a:cxn>
                <a:cxn ang="T12">
                  <a:pos x="T4" y="T5"/>
                </a:cxn>
                <a:cxn ang="T13">
                  <a:pos x="T6" y="T7"/>
                </a:cxn>
                <a:cxn ang="T14">
                  <a:pos x="T8" y="T9"/>
                </a:cxn>
              </a:cxnLst>
              <a:rect l="T15" t="T16" r="T17" b="T18"/>
              <a:pathLst>
                <a:path w="29" h="63">
                  <a:moveTo>
                    <a:pt x="0" y="62"/>
                  </a:moveTo>
                  <a:lnTo>
                    <a:pt x="28" y="59"/>
                  </a:lnTo>
                  <a:lnTo>
                    <a:pt x="28" y="0"/>
                  </a:lnTo>
                  <a:lnTo>
                    <a:pt x="0" y="6"/>
                  </a:lnTo>
                  <a:lnTo>
                    <a:pt x="0" y="62"/>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58" name="Line 133"/>
            <p:cNvSpPr>
              <a:spLocks noChangeShapeType="1"/>
            </p:cNvSpPr>
            <p:nvPr/>
          </p:nvSpPr>
          <p:spPr bwMode="auto">
            <a:xfrm flipV="1">
              <a:off x="3204" y="3311"/>
              <a:ext cx="15" cy="6"/>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4759" name="Freeform 134"/>
            <p:cNvSpPr>
              <a:spLocks/>
            </p:cNvSpPr>
            <p:nvPr/>
          </p:nvSpPr>
          <p:spPr bwMode="auto">
            <a:xfrm>
              <a:off x="3200" y="3299"/>
              <a:ext cx="29" cy="6"/>
            </a:xfrm>
            <a:custGeom>
              <a:avLst/>
              <a:gdLst>
                <a:gd name="T0" fmla="*/ 28 w 29"/>
                <a:gd name="T1" fmla="*/ 0 h 6"/>
                <a:gd name="T2" fmla="*/ 28 w 29"/>
                <a:gd name="T3" fmla="*/ 0 h 6"/>
                <a:gd name="T4" fmla="*/ 23 w 29"/>
                <a:gd name="T5" fmla="*/ 0 h 6"/>
                <a:gd name="T6" fmla="*/ 20 w 29"/>
                <a:gd name="T7" fmla="*/ 0 h 6"/>
                <a:gd name="T8" fmla="*/ 14 w 29"/>
                <a:gd name="T9" fmla="*/ 2 h 6"/>
                <a:gd name="T10" fmla="*/ 9 w 29"/>
                <a:gd name="T11" fmla="*/ 2 h 6"/>
                <a:gd name="T12" fmla="*/ 6 w 29"/>
                <a:gd name="T13" fmla="*/ 2 h 6"/>
                <a:gd name="T14" fmla="*/ 3 w 29"/>
                <a:gd name="T15" fmla="*/ 5 h 6"/>
                <a:gd name="T16" fmla="*/ 0 w 29"/>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6"/>
                <a:gd name="T29" fmla="*/ 29 w 29"/>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6">
                  <a:moveTo>
                    <a:pt x="28" y="0"/>
                  </a:moveTo>
                  <a:lnTo>
                    <a:pt x="28" y="0"/>
                  </a:lnTo>
                  <a:lnTo>
                    <a:pt x="23" y="0"/>
                  </a:lnTo>
                  <a:lnTo>
                    <a:pt x="20" y="0"/>
                  </a:lnTo>
                  <a:lnTo>
                    <a:pt x="14" y="2"/>
                  </a:lnTo>
                  <a:lnTo>
                    <a:pt x="9" y="2"/>
                  </a:lnTo>
                  <a:lnTo>
                    <a:pt x="6" y="2"/>
                  </a:lnTo>
                  <a:lnTo>
                    <a:pt x="3" y="5"/>
                  </a:lnTo>
                  <a:lnTo>
                    <a:pt x="0" y="5"/>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60" name="Freeform 135"/>
            <p:cNvSpPr>
              <a:spLocks/>
            </p:cNvSpPr>
            <p:nvPr/>
          </p:nvSpPr>
          <p:spPr bwMode="auto">
            <a:xfrm>
              <a:off x="3200" y="3307"/>
              <a:ext cx="29" cy="32"/>
            </a:xfrm>
            <a:custGeom>
              <a:avLst/>
              <a:gdLst>
                <a:gd name="T0" fmla="*/ 0 w 29"/>
                <a:gd name="T1" fmla="*/ 31 h 32"/>
                <a:gd name="T2" fmla="*/ 0 w 29"/>
                <a:gd name="T3" fmla="*/ 6 h 32"/>
                <a:gd name="T4" fmla="*/ 28 w 29"/>
                <a:gd name="T5" fmla="*/ 0 h 32"/>
                <a:gd name="T6" fmla="*/ 0 60000 65536"/>
                <a:gd name="T7" fmla="*/ 0 60000 65536"/>
                <a:gd name="T8" fmla="*/ 0 60000 65536"/>
                <a:gd name="T9" fmla="*/ 0 w 29"/>
                <a:gd name="T10" fmla="*/ 0 h 32"/>
                <a:gd name="T11" fmla="*/ 29 w 29"/>
                <a:gd name="T12" fmla="*/ 32 h 32"/>
              </a:gdLst>
              <a:ahLst/>
              <a:cxnLst>
                <a:cxn ang="T6">
                  <a:pos x="T0" y="T1"/>
                </a:cxn>
                <a:cxn ang="T7">
                  <a:pos x="T2" y="T3"/>
                </a:cxn>
                <a:cxn ang="T8">
                  <a:pos x="T4" y="T5"/>
                </a:cxn>
              </a:cxnLst>
              <a:rect l="T9" t="T10" r="T11" b="T12"/>
              <a:pathLst>
                <a:path w="29" h="32">
                  <a:moveTo>
                    <a:pt x="0" y="31"/>
                  </a:moveTo>
                  <a:lnTo>
                    <a:pt x="0" y="6"/>
                  </a:lnTo>
                  <a:lnTo>
                    <a:pt x="28"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61" name="Freeform 136"/>
            <p:cNvSpPr>
              <a:spLocks/>
            </p:cNvSpPr>
            <p:nvPr/>
          </p:nvSpPr>
          <p:spPr bwMode="auto">
            <a:xfrm>
              <a:off x="3200" y="3276"/>
              <a:ext cx="29" cy="26"/>
            </a:xfrm>
            <a:custGeom>
              <a:avLst/>
              <a:gdLst>
                <a:gd name="T0" fmla="*/ 0 w 29"/>
                <a:gd name="T1" fmla="*/ 25 h 26"/>
                <a:gd name="T2" fmla="*/ 0 w 29"/>
                <a:gd name="T3" fmla="*/ 6 h 26"/>
                <a:gd name="T4" fmla="*/ 28 w 29"/>
                <a:gd name="T5" fmla="*/ 0 h 26"/>
                <a:gd name="T6" fmla="*/ 0 60000 65536"/>
                <a:gd name="T7" fmla="*/ 0 60000 65536"/>
                <a:gd name="T8" fmla="*/ 0 60000 65536"/>
                <a:gd name="T9" fmla="*/ 0 w 29"/>
                <a:gd name="T10" fmla="*/ 0 h 26"/>
                <a:gd name="T11" fmla="*/ 29 w 29"/>
                <a:gd name="T12" fmla="*/ 26 h 26"/>
              </a:gdLst>
              <a:ahLst/>
              <a:cxnLst>
                <a:cxn ang="T6">
                  <a:pos x="T0" y="T1"/>
                </a:cxn>
                <a:cxn ang="T7">
                  <a:pos x="T2" y="T3"/>
                </a:cxn>
                <a:cxn ang="T8">
                  <a:pos x="T4" y="T5"/>
                </a:cxn>
              </a:cxnLst>
              <a:rect l="T9" t="T10" r="T11" b="T12"/>
              <a:pathLst>
                <a:path w="29" h="26">
                  <a:moveTo>
                    <a:pt x="0" y="25"/>
                  </a:moveTo>
                  <a:lnTo>
                    <a:pt x="0" y="6"/>
                  </a:lnTo>
                  <a:lnTo>
                    <a:pt x="28"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62" name="Freeform 137"/>
            <p:cNvSpPr>
              <a:spLocks/>
            </p:cNvSpPr>
            <p:nvPr/>
          </p:nvSpPr>
          <p:spPr bwMode="auto">
            <a:xfrm>
              <a:off x="3329" y="3187"/>
              <a:ext cx="60" cy="186"/>
            </a:xfrm>
            <a:custGeom>
              <a:avLst/>
              <a:gdLst>
                <a:gd name="T0" fmla="*/ 0 w 60"/>
                <a:gd name="T1" fmla="*/ 14 h 186"/>
                <a:gd name="T2" fmla="*/ 53 w 60"/>
                <a:gd name="T3" fmla="*/ 0 h 186"/>
                <a:gd name="T4" fmla="*/ 59 w 60"/>
                <a:gd name="T5" fmla="*/ 173 h 186"/>
                <a:gd name="T6" fmla="*/ 6 w 60"/>
                <a:gd name="T7" fmla="*/ 185 h 186"/>
                <a:gd name="T8" fmla="*/ 0 w 60"/>
                <a:gd name="T9" fmla="*/ 14 h 186"/>
                <a:gd name="T10" fmla="*/ 0 60000 65536"/>
                <a:gd name="T11" fmla="*/ 0 60000 65536"/>
                <a:gd name="T12" fmla="*/ 0 60000 65536"/>
                <a:gd name="T13" fmla="*/ 0 60000 65536"/>
                <a:gd name="T14" fmla="*/ 0 60000 65536"/>
                <a:gd name="T15" fmla="*/ 0 w 60"/>
                <a:gd name="T16" fmla="*/ 0 h 186"/>
                <a:gd name="T17" fmla="*/ 60 w 60"/>
                <a:gd name="T18" fmla="*/ 186 h 186"/>
              </a:gdLst>
              <a:ahLst/>
              <a:cxnLst>
                <a:cxn ang="T10">
                  <a:pos x="T0" y="T1"/>
                </a:cxn>
                <a:cxn ang="T11">
                  <a:pos x="T2" y="T3"/>
                </a:cxn>
                <a:cxn ang="T12">
                  <a:pos x="T4" y="T5"/>
                </a:cxn>
                <a:cxn ang="T13">
                  <a:pos x="T6" y="T7"/>
                </a:cxn>
                <a:cxn ang="T14">
                  <a:pos x="T8" y="T9"/>
                </a:cxn>
              </a:cxnLst>
              <a:rect l="T15" t="T16" r="T17" b="T18"/>
              <a:pathLst>
                <a:path w="60" h="186">
                  <a:moveTo>
                    <a:pt x="0" y="14"/>
                  </a:moveTo>
                  <a:lnTo>
                    <a:pt x="53" y="0"/>
                  </a:lnTo>
                  <a:lnTo>
                    <a:pt x="59" y="173"/>
                  </a:lnTo>
                  <a:lnTo>
                    <a:pt x="6" y="185"/>
                  </a:lnTo>
                  <a:lnTo>
                    <a:pt x="0" y="14"/>
                  </a:lnTo>
                </a:path>
              </a:pathLst>
            </a:custGeom>
            <a:solidFill>
              <a:srgbClr val="B3801A"/>
            </a:solid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63" name="Freeform 138"/>
            <p:cNvSpPr>
              <a:spLocks/>
            </p:cNvSpPr>
            <p:nvPr/>
          </p:nvSpPr>
          <p:spPr bwMode="auto">
            <a:xfrm>
              <a:off x="3340" y="3201"/>
              <a:ext cx="38" cy="158"/>
            </a:xfrm>
            <a:custGeom>
              <a:avLst/>
              <a:gdLst>
                <a:gd name="T0" fmla="*/ 0 w 38"/>
                <a:gd name="T1" fmla="*/ 8 h 158"/>
                <a:gd name="T2" fmla="*/ 31 w 38"/>
                <a:gd name="T3" fmla="*/ 0 h 158"/>
                <a:gd name="T4" fmla="*/ 37 w 38"/>
                <a:gd name="T5" fmla="*/ 148 h 158"/>
                <a:gd name="T6" fmla="*/ 3 w 38"/>
                <a:gd name="T7" fmla="*/ 157 h 158"/>
                <a:gd name="T8" fmla="*/ 0 w 38"/>
                <a:gd name="T9" fmla="*/ 8 h 158"/>
                <a:gd name="T10" fmla="*/ 0 60000 65536"/>
                <a:gd name="T11" fmla="*/ 0 60000 65536"/>
                <a:gd name="T12" fmla="*/ 0 60000 65536"/>
                <a:gd name="T13" fmla="*/ 0 60000 65536"/>
                <a:gd name="T14" fmla="*/ 0 60000 65536"/>
                <a:gd name="T15" fmla="*/ 0 w 38"/>
                <a:gd name="T16" fmla="*/ 0 h 158"/>
                <a:gd name="T17" fmla="*/ 38 w 38"/>
                <a:gd name="T18" fmla="*/ 158 h 158"/>
              </a:gdLst>
              <a:ahLst/>
              <a:cxnLst>
                <a:cxn ang="T10">
                  <a:pos x="T0" y="T1"/>
                </a:cxn>
                <a:cxn ang="T11">
                  <a:pos x="T2" y="T3"/>
                </a:cxn>
                <a:cxn ang="T12">
                  <a:pos x="T4" y="T5"/>
                </a:cxn>
                <a:cxn ang="T13">
                  <a:pos x="T6" y="T7"/>
                </a:cxn>
                <a:cxn ang="T14">
                  <a:pos x="T8" y="T9"/>
                </a:cxn>
              </a:cxnLst>
              <a:rect l="T15" t="T16" r="T17" b="T18"/>
              <a:pathLst>
                <a:path w="38" h="158">
                  <a:moveTo>
                    <a:pt x="0" y="8"/>
                  </a:moveTo>
                  <a:lnTo>
                    <a:pt x="31" y="0"/>
                  </a:lnTo>
                  <a:lnTo>
                    <a:pt x="37" y="148"/>
                  </a:lnTo>
                  <a:lnTo>
                    <a:pt x="3" y="157"/>
                  </a:lnTo>
                  <a:lnTo>
                    <a:pt x="0" y="8"/>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64" name="Line 139"/>
            <p:cNvSpPr>
              <a:spLocks noChangeShapeType="1"/>
            </p:cNvSpPr>
            <p:nvPr/>
          </p:nvSpPr>
          <p:spPr bwMode="auto">
            <a:xfrm flipV="1">
              <a:off x="3347" y="3252"/>
              <a:ext cx="18" cy="9"/>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4765" name="Line 140"/>
            <p:cNvSpPr>
              <a:spLocks noChangeShapeType="1"/>
            </p:cNvSpPr>
            <p:nvPr/>
          </p:nvSpPr>
          <p:spPr bwMode="auto">
            <a:xfrm flipV="1">
              <a:off x="3347" y="3300"/>
              <a:ext cx="18" cy="8"/>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4766" name="Line 141"/>
            <p:cNvSpPr>
              <a:spLocks noChangeShapeType="1"/>
            </p:cNvSpPr>
            <p:nvPr/>
          </p:nvSpPr>
          <p:spPr bwMode="auto">
            <a:xfrm flipV="1">
              <a:off x="3347" y="3314"/>
              <a:ext cx="18" cy="8"/>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4767" name="Freeform 142"/>
            <p:cNvSpPr>
              <a:spLocks/>
            </p:cNvSpPr>
            <p:nvPr/>
          </p:nvSpPr>
          <p:spPr bwMode="auto">
            <a:xfrm>
              <a:off x="3343" y="3262"/>
              <a:ext cx="33" cy="43"/>
            </a:xfrm>
            <a:custGeom>
              <a:avLst/>
              <a:gdLst>
                <a:gd name="T0" fmla="*/ 0 w 33"/>
                <a:gd name="T1" fmla="*/ 6 h 43"/>
                <a:gd name="T2" fmla="*/ 32 w 33"/>
                <a:gd name="T3" fmla="*/ 0 h 43"/>
                <a:gd name="T4" fmla="*/ 0 w 33"/>
                <a:gd name="T5" fmla="*/ 9 h 43"/>
                <a:gd name="T6" fmla="*/ 0 w 33"/>
                <a:gd name="T7" fmla="*/ 42 h 43"/>
                <a:gd name="T8" fmla="*/ 0 60000 65536"/>
                <a:gd name="T9" fmla="*/ 0 60000 65536"/>
                <a:gd name="T10" fmla="*/ 0 60000 65536"/>
                <a:gd name="T11" fmla="*/ 0 60000 65536"/>
                <a:gd name="T12" fmla="*/ 0 w 33"/>
                <a:gd name="T13" fmla="*/ 0 h 43"/>
                <a:gd name="T14" fmla="*/ 33 w 33"/>
                <a:gd name="T15" fmla="*/ 43 h 43"/>
              </a:gdLst>
              <a:ahLst/>
              <a:cxnLst>
                <a:cxn ang="T8">
                  <a:pos x="T0" y="T1"/>
                </a:cxn>
                <a:cxn ang="T9">
                  <a:pos x="T2" y="T3"/>
                </a:cxn>
                <a:cxn ang="T10">
                  <a:pos x="T4" y="T5"/>
                </a:cxn>
                <a:cxn ang="T11">
                  <a:pos x="T6" y="T7"/>
                </a:cxn>
              </a:cxnLst>
              <a:rect l="T12" t="T13" r="T14" b="T15"/>
              <a:pathLst>
                <a:path w="33" h="43">
                  <a:moveTo>
                    <a:pt x="0" y="6"/>
                  </a:moveTo>
                  <a:lnTo>
                    <a:pt x="32" y="0"/>
                  </a:lnTo>
                  <a:lnTo>
                    <a:pt x="0" y="9"/>
                  </a:lnTo>
                  <a:lnTo>
                    <a:pt x="0" y="42"/>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68" name="Freeform 143"/>
            <p:cNvSpPr>
              <a:spLocks/>
            </p:cNvSpPr>
            <p:nvPr/>
          </p:nvSpPr>
          <p:spPr bwMode="auto">
            <a:xfrm>
              <a:off x="3343" y="3310"/>
              <a:ext cx="33" cy="49"/>
            </a:xfrm>
            <a:custGeom>
              <a:avLst/>
              <a:gdLst>
                <a:gd name="T0" fmla="*/ 32 w 33"/>
                <a:gd name="T1" fmla="*/ 0 h 49"/>
                <a:gd name="T2" fmla="*/ 0 w 33"/>
                <a:gd name="T3" fmla="*/ 8 h 49"/>
                <a:gd name="T4" fmla="*/ 3 w 33"/>
                <a:gd name="T5" fmla="*/ 48 h 49"/>
                <a:gd name="T6" fmla="*/ 0 60000 65536"/>
                <a:gd name="T7" fmla="*/ 0 60000 65536"/>
                <a:gd name="T8" fmla="*/ 0 60000 65536"/>
                <a:gd name="T9" fmla="*/ 0 w 33"/>
                <a:gd name="T10" fmla="*/ 0 h 49"/>
                <a:gd name="T11" fmla="*/ 33 w 33"/>
                <a:gd name="T12" fmla="*/ 49 h 49"/>
              </a:gdLst>
              <a:ahLst/>
              <a:cxnLst>
                <a:cxn ang="T6">
                  <a:pos x="T0" y="T1"/>
                </a:cxn>
                <a:cxn ang="T7">
                  <a:pos x="T2" y="T3"/>
                </a:cxn>
                <a:cxn ang="T8">
                  <a:pos x="T4" y="T5"/>
                </a:cxn>
              </a:cxnLst>
              <a:rect l="T9" t="T10" r="T11" b="T12"/>
              <a:pathLst>
                <a:path w="33" h="49">
                  <a:moveTo>
                    <a:pt x="32" y="0"/>
                  </a:moveTo>
                  <a:lnTo>
                    <a:pt x="0" y="8"/>
                  </a:lnTo>
                  <a:lnTo>
                    <a:pt x="3" y="48"/>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69" name="Freeform 144"/>
            <p:cNvSpPr>
              <a:spLocks/>
            </p:cNvSpPr>
            <p:nvPr/>
          </p:nvSpPr>
          <p:spPr bwMode="auto">
            <a:xfrm>
              <a:off x="3340" y="3201"/>
              <a:ext cx="28" cy="49"/>
            </a:xfrm>
            <a:custGeom>
              <a:avLst/>
              <a:gdLst>
                <a:gd name="T0" fmla="*/ 0 w 28"/>
                <a:gd name="T1" fmla="*/ 7 h 49"/>
                <a:gd name="T2" fmla="*/ 25 w 28"/>
                <a:gd name="T3" fmla="*/ 0 h 49"/>
                <a:gd name="T4" fmla="*/ 27 w 28"/>
                <a:gd name="T5" fmla="*/ 40 h 49"/>
                <a:gd name="T6" fmla="*/ 2 w 28"/>
                <a:gd name="T7" fmla="*/ 48 h 49"/>
                <a:gd name="T8" fmla="*/ 0 w 28"/>
                <a:gd name="T9" fmla="*/ 7 h 49"/>
                <a:gd name="T10" fmla="*/ 0 60000 65536"/>
                <a:gd name="T11" fmla="*/ 0 60000 65536"/>
                <a:gd name="T12" fmla="*/ 0 60000 65536"/>
                <a:gd name="T13" fmla="*/ 0 60000 65536"/>
                <a:gd name="T14" fmla="*/ 0 60000 65536"/>
                <a:gd name="T15" fmla="*/ 0 w 28"/>
                <a:gd name="T16" fmla="*/ 0 h 49"/>
                <a:gd name="T17" fmla="*/ 28 w 28"/>
                <a:gd name="T18" fmla="*/ 49 h 49"/>
              </a:gdLst>
              <a:ahLst/>
              <a:cxnLst>
                <a:cxn ang="T10">
                  <a:pos x="T0" y="T1"/>
                </a:cxn>
                <a:cxn ang="T11">
                  <a:pos x="T2" y="T3"/>
                </a:cxn>
                <a:cxn ang="T12">
                  <a:pos x="T4" y="T5"/>
                </a:cxn>
                <a:cxn ang="T13">
                  <a:pos x="T6" y="T7"/>
                </a:cxn>
                <a:cxn ang="T14">
                  <a:pos x="T8" y="T9"/>
                </a:cxn>
              </a:cxnLst>
              <a:rect l="T15" t="T16" r="T17" b="T18"/>
              <a:pathLst>
                <a:path w="28" h="49">
                  <a:moveTo>
                    <a:pt x="0" y="7"/>
                  </a:moveTo>
                  <a:lnTo>
                    <a:pt x="25" y="0"/>
                  </a:lnTo>
                  <a:lnTo>
                    <a:pt x="27" y="40"/>
                  </a:lnTo>
                  <a:lnTo>
                    <a:pt x="2" y="48"/>
                  </a:lnTo>
                  <a:lnTo>
                    <a:pt x="0" y="7"/>
                  </a:lnTo>
                </a:path>
              </a:pathLst>
            </a:custGeom>
            <a:solidFill>
              <a:srgbClr val="330000"/>
            </a:solidFill>
            <a:ln w="127000" cap="rnd">
              <a:noFill/>
              <a:round/>
              <a:headEnd/>
              <a:tailEnd/>
            </a:ln>
          </p:spPr>
          <p:txBody>
            <a:bodyPr>
              <a:prstTxWarp prst="textNoShape">
                <a:avLst/>
              </a:prstTxWarp>
            </a:bodyPr>
            <a:lstStyle/>
            <a:p>
              <a:endParaRPr lang="en-US">
                <a:solidFill>
                  <a:schemeClr val="tx2"/>
                </a:solidFill>
              </a:endParaRPr>
            </a:p>
          </p:txBody>
        </p:sp>
        <p:sp>
          <p:nvSpPr>
            <p:cNvPr id="24770" name="Freeform 145"/>
            <p:cNvSpPr>
              <a:spLocks/>
            </p:cNvSpPr>
            <p:nvPr/>
          </p:nvSpPr>
          <p:spPr bwMode="auto">
            <a:xfrm>
              <a:off x="3340" y="3201"/>
              <a:ext cx="32" cy="57"/>
            </a:xfrm>
            <a:custGeom>
              <a:avLst/>
              <a:gdLst>
                <a:gd name="T0" fmla="*/ 0 w 32"/>
                <a:gd name="T1" fmla="*/ 8 h 57"/>
                <a:gd name="T2" fmla="*/ 31 w 32"/>
                <a:gd name="T3" fmla="*/ 0 h 57"/>
                <a:gd name="T4" fmla="*/ 31 w 32"/>
                <a:gd name="T5" fmla="*/ 47 h 57"/>
                <a:gd name="T6" fmla="*/ 3 w 32"/>
                <a:gd name="T7" fmla="*/ 56 h 57"/>
                <a:gd name="T8" fmla="*/ 0 w 32"/>
                <a:gd name="T9" fmla="*/ 8 h 57"/>
                <a:gd name="T10" fmla="*/ 0 60000 65536"/>
                <a:gd name="T11" fmla="*/ 0 60000 65536"/>
                <a:gd name="T12" fmla="*/ 0 60000 65536"/>
                <a:gd name="T13" fmla="*/ 0 60000 65536"/>
                <a:gd name="T14" fmla="*/ 0 60000 65536"/>
                <a:gd name="T15" fmla="*/ 0 w 32"/>
                <a:gd name="T16" fmla="*/ 0 h 57"/>
                <a:gd name="T17" fmla="*/ 32 w 32"/>
                <a:gd name="T18" fmla="*/ 57 h 57"/>
              </a:gdLst>
              <a:ahLst/>
              <a:cxnLst>
                <a:cxn ang="T10">
                  <a:pos x="T0" y="T1"/>
                </a:cxn>
                <a:cxn ang="T11">
                  <a:pos x="T2" y="T3"/>
                </a:cxn>
                <a:cxn ang="T12">
                  <a:pos x="T4" y="T5"/>
                </a:cxn>
                <a:cxn ang="T13">
                  <a:pos x="T6" y="T7"/>
                </a:cxn>
                <a:cxn ang="T14">
                  <a:pos x="T8" y="T9"/>
                </a:cxn>
              </a:cxnLst>
              <a:rect l="T15" t="T16" r="T17" b="T18"/>
              <a:pathLst>
                <a:path w="32" h="57">
                  <a:moveTo>
                    <a:pt x="0" y="8"/>
                  </a:moveTo>
                  <a:lnTo>
                    <a:pt x="31" y="0"/>
                  </a:lnTo>
                  <a:lnTo>
                    <a:pt x="31" y="47"/>
                  </a:lnTo>
                  <a:lnTo>
                    <a:pt x="3" y="56"/>
                  </a:lnTo>
                  <a:lnTo>
                    <a:pt x="0" y="8"/>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71" name="Freeform 146"/>
            <p:cNvSpPr>
              <a:spLocks/>
            </p:cNvSpPr>
            <p:nvPr/>
          </p:nvSpPr>
          <p:spPr bwMode="auto">
            <a:xfrm>
              <a:off x="3228" y="3268"/>
              <a:ext cx="13" cy="4"/>
            </a:xfrm>
            <a:custGeom>
              <a:avLst/>
              <a:gdLst>
                <a:gd name="T0" fmla="*/ 0 w 13"/>
                <a:gd name="T1" fmla="*/ 0 h 4"/>
                <a:gd name="T2" fmla="*/ 0 w 13"/>
                <a:gd name="T3" fmla="*/ 2 h 4"/>
                <a:gd name="T4" fmla="*/ 2 w 13"/>
                <a:gd name="T5" fmla="*/ 2 h 4"/>
                <a:gd name="T6" fmla="*/ 4 w 13"/>
                <a:gd name="T7" fmla="*/ 2 h 4"/>
                <a:gd name="T8" fmla="*/ 5 w 13"/>
                <a:gd name="T9" fmla="*/ 2 h 4"/>
                <a:gd name="T10" fmla="*/ 7 w 13"/>
                <a:gd name="T11" fmla="*/ 2 h 4"/>
                <a:gd name="T12" fmla="*/ 8 w 13"/>
                <a:gd name="T13" fmla="*/ 2 h 4"/>
                <a:gd name="T14" fmla="*/ 10 w 13"/>
                <a:gd name="T15" fmla="*/ 3 h 4"/>
                <a:gd name="T16" fmla="*/ 12 w 13"/>
                <a:gd name="T17" fmla="*/ 3 h 4"/>
                <a:gd name="T18" fmla="*/ 12 w 13"/>
                <a:gd name="T19" fmla="*/ 2 h 4"/>
                <a:gd name="T20" fmla="*/ 10 w 13"/>
                <a:gd name="T21" fmla="*/ 2 h 4"/>
                <a:gd name="T22" fmla="*/ 8 w 13"/>
                <a:gd name="T23" fmla="*/ 2 h 4"/>
                <a:gd name="T24" fmla="*/ 7 w 13"/>
                <a:gd name="T25" fmla="*/ 2 h 4"/>
                <a:gd name="T26" fmla="*/ 7 w 13"/>
                <a:gd name="T27" fmla="*/ 0 h 4"/>
                <a:gd name="T28" fmla="*/ 5 w 13"/>
                <a:gd name="T29" fmla="*/ 0 h 4"/>
                <a:gd name="T30" fmla="*/ 5 w 13"/>
                <a:gd name="T31" fmla="*/ 2 h 4"/>
                <a:gd name="T32" fmla="*/ 5 w 13"/>
                <a:gd name="T33" fmla="*/ 0 h 4"/>
                <a:gd name="T34" fmla="*/ 4 w 13"/>
                <a:gd name="T35" fmla="*/ 0 h 4"/>
                <a:gd name="T36" fmla="*/ 2 w 13"/>
                <a:gd name="T37" fmla="*/ 0 h 4"/>
                <a:gd name="T38" fmla="*/ 0 w 13"/>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
                <a:gd name="T61" fmla="*/ 0 h 4"/>
                <a:gd name="T62" fmla="*/ 13 w 13"/>
                <a:gd name="T63" fmla="*/ 4 h 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 h="4">
                  <a:moveTo>
                    <a:pt x="0" y="0"/>
                  </a:moveTo>
                  <a:lnTo>
                    <a:pt x="0" y="2"/>
                  </a:lnTo>
                  <a:lnTo>
                    <a:pt x="2" y="2"/>
                  </a:lnTo>
                  <a:lnTo>
                    <a:pt x="4" y="2"/>
                  </a:lnTo>
                  <a:lnTo>
                    <a:pt x="5" y="2"/>
                  </a:lnTo>
                  <a:lnTo>
                    <a:pt x="7" y="2"/>
                  </a:lnTo>
                  <a:lnTo>
                    <a:pt x="8" y="2"/>
                  </a:lnTo>
                  <a:lnTo>
                    <a:pt x="10" y="3"/>
                  </a:lnTo>
                  <a:lnTo>
                    <a:pt x="12" y="3"/>
                  </a:lnTo>
                  <a:lnTo>
                    <a:pt x="12" y="2"/>
                  </a:lnTo>
                  <a:lnTo>
                    <a:pt x="10" y="2"/>
                  </a:lnTo>
                  <a:lnTo>
                    <a:pt x="8" y="2"/>
                  </a:lnTo>
                  <a:lnTo>
                    <a:pt x="7" y="2"/>
                  </a:lnTo>
                  <a:lnTo>
                    <a:pt x="7" y="0"/>
                  </a:lnTo>
                  <a:lnTo>
                    <a:pt x="5" y="0"/>
                  </a:lnTo>
                  <a:lnTo>
                    <a:pt x="5" y="2"/>
                  </a:lnTo>
                  <a:lnTo>
                    <a:pt x="5" y="0"/>
                  </a:lnTo>
                  <a:lnTo>
                    <a:pt x="4" y="0"/>
                  </a:lnTo>
                  <a:lnTo>
                    <a:pt x="2"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24772" name="Freeform 147"/>
            <p:cNvSpPr>
              <a:spLocks/>
            </p:cNvSpPr>
            <p:nvPr/>
          </p:nvSpPr>
          <p:spPr bwMode="auto">
            <a:xfrm>
              <a:off x="3228" y="3271"/>
              <a:ext cx="21" cy="6"/>
            </a:xfrm>
            <a:custGeom>
              <a:avLst/>
              <a:gdLst>
                <a:gd name="T0" fmla="*/ 0 w 21"/>
                <a:gd name="T1" fmla="*/ 5 h 6"/>
                <a:gd name="T2" fmla="*/ 0 w 21"/>
                <a:gd name="T3" fmla="*/ 2 h 6"/>
                <a:gd name="T4" fmla="*/ 3 w 21"/>
                <a:gd name="T5" fmla="*/ 2 h 6"/>
                <a:gd name="T6" fmla="*/ 6 w 21"/>
                <a:gd name="T7" fmla="*/ 2 h 6"/>
                <a:gd name="T8" fmla="*/ 9 w 21"/>
                <a:gd name="T9" fmla="*/ 0 h 6"/>
                <a:gd name="T10" fmla="*/ 11 w 21"/>
                <a:gd name="T11" fmla="*/ 0 h 6"/>
                <a:gd name="T12" fmla="*/ 14 w 21"/>
                <a:gd name="T13" fmla="*/ 0 h 6"/>
                <a:gd name="T14" fmla="*/ 17 w 21"/>
                <a:gd name="T15" fmla="*/ 0 h 6"/>
                <a:gd name="T16" fmla="*/ 20 w 21"/>
                <a:gd name="T17" fmla="*/ 0 h 6"/>
                <a:gd name="T18" fmla="*/ 20 w 21"/>
                <a:gd name="T19" fmla="*/ 2 h 6"/>
                <a:gd name="T20" fmla="*/ 17 w 21"/>
                <a:gd name="T21" fmla="*/ 2 h 6"/>
                <a:gd name="T22" fmla="*/ 14 w 21"/>
                <a:gd name="T23" fmla="*/ 2 h 6"/>
                <a:gd name="T24" fmla="*/ 11 w 21"/>
                <a:gd name="T25" fmla="*/ 2 h 6"/>
                <a:gd name="T26" fmla="*/ 9 w 21"/>
                <a:gd name="T27" fmla="*/ 2 h 6"/>
                <a:gd name="T28" fmla="*/ 6 w 21"/>
                <a:gd name="T29" fmla="*/ 2 h 6"/>
                <a:gd name="T30" fmla="*/ 3 w 21"/>
                <a:gd name="T31" fmla="*/ 2 h 6"/>
                <a:gd name="T32" fmla="*/ 3 w 21"/>
                <a:gd name="T33" fmla="*/ 5 h 6"/>
                <a:gd name="T34" fmla="*/ 0 w 21"/>
                <a:gd name="T35" fmla="*/ 5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6"/>
                <a:gd name="T56" fmla="*/ 21 w 21"/>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6">
                  <a:moveTo>
                    <a:pt x="0" y="5"/>
                  </a:moveTo>
                  <a:lnTo>
                    <a:pt x="0" y="2"/>
                  </a:lnTo>
                  <a:lnTo>
                    <a:pt x="3" y="2"/>
                  </a:lnTo>
                  <a:lnTo>
                    <a:pt x="6" y="2"/>
                  </a:lnTo>
                  <a:lnTo>
                    <a:pt x="9" y="0"/>
                  </a:lnTo>
                  <a:lnTo>
                    <a:pt x="11" y="0"/>
                  </a:lnTo>
                  <a:lnTo>
                    <a:pt x="14" y="0"/>
                  </a:lnTo>
                  <a:lnTo>
                    <a:pt x="17" y="0"/>
                  </a:lnTo>
                  <a:lnTo>
                    <a:pt x="20" y="0"/>
                  </a:lnTo>
                  <a:lnTo>
                    <a:pt x="20" y="2"/>
                  </a:lnTo>
                  <a:lnTo>
                    <a:pt x="17" y="2"/>
                  </a:lnTo>
                  <a:lnTo>
                    <a:pt x="14" y="2"/>
                  </a:lnTo>
                  <a:lnTo>
                    <a:pt x="11" y="2"/>
                  </a:lnTo>
                  <a:lnTo>
                    <a:pt x="9" y="2"/>
                  </a:lnTo>
                  <a:lnTo>
                    <a:pt x="6" y="2"/>
                  </a:lnTo>
                  <a:lnTo>
                    <a:pt x="3" y="2"/>
                  </a:lnTo>
                  <a:lnTo>
                    <a:pt x="3" y="5"/>
                  </a:lnTo>
                  <a:lnTo>
                    <a:pt x="0" y="5"/>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73" name="Freeform 148"/>
            <p:cNvSpPr>
              <a:spLocks/>
            </p:cNvSpPr>
            <p:nvPr/>
          </p:nvSpPr>
          <p:spPr bwMode="auto">
            <a:xfrm>
              <a:off x="3231" y="3330"/>
              <a:ext cx="13" cy="3"/>
            </a:xfrm>
            <a:custGeom>
              <a:avLst/>
              <a:gdLst>
                <a:gd name="T0" fmla="*/ 0 w 13"/>
                <a:gd name="T1" fmla="*/ 0 h 3"/>
                <a:gd name="T2" fmla="*/ 0 w 13"/>
                <a:gd name="T3" fmla="*/ 1 h 3"/>
                <a:gd name="T4" fmla="*/ 2 w 13"/>
                <a:gd name="T5" fmla="*/ 1 h 3"/>
                <a:gd name="T6" fmla="*/ 4 w 13"/>
                <a:gd name="T7" fmla="*/ 1 h 3"/>
                <a:gd name="T8" fmla="*/ 5 w 13"/>
                <a:gd name="T9" fmla="*/ 2 h 3"/>
                <a:gd name="T10" fmla="*/ 7 w 13"/>
                <a:gd name="T11" fmla="*/ 2 h 3"/>
                <a:gd name="T12" fmla="*/ 8 w 13"/>
                <a:gd name="T13" fmla="*/ 2 h 3"/>
                <a:gd name="T14" fmla="*/ 10 w 13"/>
                <a:gd name="T15" fmla="*/ 2 h 3"/>
                <a:gd name="T16" fmla="*/ 12 w 13"/>
                <a:gd name="T17" fmla="*/ 2 h 3"/>
                <a:gd name="T18" fmla="*/ 12 w 13"/>
                <a:gd name="T19" fmla="*/ 1 h 3"/>
                <a:gd name="T20" fmla="*/ 10 w 13"/>
                <a:gd name="T21" fmla="*/ 1 h 3"/>
                <a:gd name="T22" fmla="*/ 8 w 13"/>
                <a:gd name="T23" fmla="*/ 1 h 3"/>
                <a:gd name="T24" fmla="*/ 7 w 13"/>
                <a:gd name="T25" fmla="*/ 1 h 3"/>
                <a:gd name="T26" fmla="*/ 5 w 13"/>
                <a:gd name="T27" fmla="*/ 1 h 3"/>
                <a:gd name="T28" fmla="*/ 4 w 13"/>
                <a:gd name="T29" fmla="*/ 1 h 3"/>
                <a:gd name="T30" fmla="*/ 4 w 13"/>
                <a:gd name="T31" fmla="*/ 0 h 3"/>
                <a:gd name="T32" fmla="*/ 2 w 13"/>
                <a:gd name="T33" fmla="*/ 0 h 3"/>
                <a:gd name="T34" fmla="*/ 0 w 13"/>
                <a:gd name="T35" fmla="*/ 0 h 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3"/>
                <a:gd name="T56" fmla="*/ 13 w 13"/>
                <a:gd name="T57" fmla="*/ 3 h 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3">
                  <a:moveTo>
                    <a:pt x="0" y="0"/>
                  </a:moveTo>
                  <a:lnTo>
                    <a:pt x="0" y="1"/>
                  </a:lnTo>
                  <a:lnTo>
                    <a:pt x="2" y="1"/>
                  </a:lnTo>
                  <a:lnTo>
                    <a:pt x="4" y="1"/>
                  </a:lnTo>
                  <a:lnTo>
                    <a:pt x="5" y="2"/>
                  </a:lnTo>
                  <a:lnTo>
                    <a:pt x="7" y="2"/>
                  </a:lnTo>
                  <a:lnTo>
                    <a:pt x="8" y="2"/>
                  </a:lnTo>
                  <a:lnTo>
                    <a:pt x="10" y="2"/>
                  </a:lnTo>
                  <a:lnTo>
                    <a:pt x="12" y="2"/>
                  </a:lnTo>
                  <a:lnTo>
                    <a:pt x="12" y="1"/>
                  </a:lnTo>
                  <a:lnTo>
                    <a:pt x="10" y="1"/>
                  </a:lnTo>
                  <a:lnTo>
                    <a:pt x="8" y="1"/>
                  </a:lnTo>
                  <a:lnTo>
                    <a:pt x="7" y="1"/>
                  </a:lnTo>
                  <a:lnTo>
                    <a:pt x="5" y="1"/>
                  </a:lnTo>
                  <a:lnTo>
                    <a:pt x="4" y="1"/>
                  </a:lnTo>
                  <a:lnTo>
                    <a:pt x="4" y="0"/>
                  </a:lnTo>
                  <a:lnTo>
                    <a:pt x="2"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24774" name="Freeform 149"/>
            <p:cNvSpPr>
              <a:spLocks/>
            </p:cNvSpPr>
            <p:nvPr/>
          </p:nvSpPr>
          <p:spPr bwMode="auto">
            <a:xfrm>
              <a:off x="3231" y="3332"/>
              <a:ext cx="21" cy="7"/>
            </a:xfrm>
            <a:custGeom>
              <a:avLst/>
              <a:gdLst>
                <a:gd name="T0" fmla="*/ 0 w 21"/>
                <a:gd name="T1" fmla="*/ 6 h 7"/>
                <a:gd name="T2" fmla="*/ 0 w 21"/>
                <a:gd name="T3" fmla="*/ 3 h 7"/>
                <a:gd name="T4" fmla="*/ 3 w 21"/>
                <a:gd name="T5" fmla="*/ 3 h 7"/>
                <a:gd name="T6" fmla="*/ 6 w 21"/>
                <a:gd name="T7" fmla="*/ 0 h 7"/>
                <a:gd name="T8" fmla="*/ 8 w 21"/>
                <a:gd name="T9" fmla="*/ 0 h 7"/>
                <a:gd name="T10" fmla="*/ 11 w 21"/>
                <a:gd name="T11" fmla="*/ 0 h 7"/>
                <a:gd name="T12" fmla="*/ 14 w 21"/>
                <a:gd name="T13" fmla="*/ 0 h 7"/>
                <a:gd name="T14" fmla="*/ 17 w 21"/>
                <a:gd name="T15" fmla="*/ 0 h 7"/>
                <a:gd name="T16" fmla="*/ 20 w 21"/>
                <a:gd name="T17" fmla="*/ 0 h 7"/>
                <a:gd name="T18" fmla="*/ 17 w 21"/>
                <a:gd name="T19" fmla="*/ 0 h 7"/>
                <a:gd name="T20" fmla="*/ 17 w 21"/>
                <a:gd name="T21" fmla="*/ 3 h 7"/>
                <a:gd name="T22" fmla="*/ 14 w 21"/>
                <a:gd name="T23" fmla="*/ 3 h 7"/>
                <a:gd name="T24" fmla="*/ 11 w 21"/>
                <a:gd name="T25" fmla="*/ 3 h 7"/>
                <a:gd name="T26" fmla="*/ 8 w 21"/>
                <a:gd name="T27" fmla="*/ 3 h 7"/>
                <a:gd name="T28" fmla="*/ 6 w 21"/>
                <a:gd name="T29" fmla="*/ 3 h 7"/>
                <a:gd name="T30" fmla="*/ 3 w 21"/>
                <a:gd name="T31" fmla="*/ 3 h 7"/>
                <a:gd name="T32" fmla="*/ 0 w 21"/>
                <a:gd name="T33" fmla="*/ 3 h 7"/>
                <a:gd name="T34" fmla="*/ 0 w 21"/>
                <a:gd name="T35" fmla="*/ 6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7"/>
                <a:gd name="T56" fmla="*/ 21 w 21"/>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7">
                  <a:moveTo>
                    <a:pt x="0" y="6"/>
                  </a:moveTo>
                  <a:lnTo>
                    <a:pt x="0" y="3"/>
                  </a:lnTo>
                  <a:lnTo>
                    <a:pt x="3" y="3"/>
                  </a:lnTo>
                  <a:lnTo>
                    <a:pt x="6" y="0"/>
                  </a:lnTo>
                  <a:lnTo>
                    <a:pt x="8" y="0"/>
                  </a:lnTo>
                  <a:lnTo>
                    <a:pt x="11" y="0"/>
                  </a:lnTo>
                  <a:lnTo>
                    <a:pt x="14" y="0"/>
                  </a:lnTo>
                  <a:lnTo>
                    <a:pt x="17" y="0"/>
                  </a:lnTo>
                  <a:lnTo>
                    <a:pt x="20" y="0"/>
                  </a:lnTo>
                  <a:lnTo>
                    <a:pt x="17" y="0"/>
                  </a:lnTo>
                  <a:lnTo>
                    <a:pt x="17" y="3"/>
                  </a:lnTo>
                  <a:lnTo>
                    <a:pt x="14" y="3"/>
                  </a:lnTo>
                  <a:lnTo>
                    <a:pt x="11" y="3"/>
                  </a:lnTo>
                  <a:lnTo>
                    <a:pt x="8" y="3"/>
                  </a:lnTo>
                  <a:lnTo>
                    <a:pt x="6" y="3"/>
                  </a:lnTo>
                  <a:lnTo>
                    <a:pt x="3" y="3"/>
                  </a:lnTo>
                  <a:lnTo>
                    <a:pt x="0" y="3"/>
                  </a:lnTo>
                  <a:lnTo>
                    <a:pt x="0" y="6"/>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75" name="Freeform 150"/>
            <p:cNvSpPr>
              <a:spLocks/>
            </p:cNvSpPr>
            <p:nvPr/>
          </p:nvSpPr>
          <p:spPr bwMode="auto">
            <a:xfrm>
              <a:off x="3231" y="3347"/>
              <a:ext cx="13" cy="6"/>
            </a:xfrm>
            <a:custGeom>
              <a:avLst/>
              <a:gdLst>
                <a:gd name="T0" fmla="*/ 0 w 13"/>
                <a:gd name="T1" fmla="*/ 0 h 6"/>
                <a:gd name="T2" fmla="*/ 0 w 13"/>
                <a:gd name="T3" fmla="*/ 0 h 6"/>
                <a:gd name="T4" fmla="*/ 2 w 13"/>
                <a:gd name="T5" fmla="*/ 0 h 6"/>
                <a:gd name="T6" fmla="*/ 4 w 13"/>
                <a:gd name="T7" fmla="*/ 5 h 6"/>
                <a:gd name="T8" fmla="*/ 5 w 13"/>
                <a:gd name="T9" fmla="*/ 5 h 6"/>
                <a:gd name="T10" fmla="*/ 7 w 13"/>
                <a:gd name="T11" fmla="*/ 5 h 6"/>
                <a:gd name="T12" fmla="*/ 8 w 13"/>
                <a:gd name="T13" fmla="*/ 5 h 6"/>
                <a:gd name="T14" fmla="*/ 10 w 13"/>
                <a:gd name="T15" fmla="*/ 5 h 6"/>
                <a:gd name="T16" fmla="*/ 12 w 13"/>
                <a:gd name="T17" fmla="*/ 5 h 6"/>
                <a:gd name="T18" fmla="*/ 10 w 13"/>
                <a:gd name="T19" fmla="*/ 5 h 6"/>
                <a:gd name="T20" fmla="*/ 10 w 13"/>
                <a:gd name="T21" fmla="*/ 0 h 6"/>
                <a:gd name="T22" fmla="*/ 8 w 13"/>
                <a:gd name="T23" fmla="*/ 0 h 6"/>
                <a:gd name="T24" fmla="*/ 7 w 13"/>
                <a:gd name="T25" fmla="*/ 0 h 6"/>
                <a:gd name="T26" fmla="*/ 5 w 13"/>
                <a:gd name="T27" fmla="*/ 0 h 6"/>
                <a:gd name="T28" fmla="*/ 4 w 13"/>
                <a:gd name="T29" fmla="*/ 0 h 6"/>
                <a:gd name="T30" fmla="*/ 2 w 13"/>
                <a:gd name="T31" fmla="*/ 0 h 6"/>
                <a:gd name="T32" fmla="*/ 0 w 13"/>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6"/>
                <a:gd name="T53" fmla="*/ 13 w 13"/>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6">
                  <a:moveTo>
                    <a:pt x="0" y="0"/>
                  </a:moveTo>
                  <a:lnTo>
                    <a:pt x="0" y="0"/>
                  </a:lnTo>
                  <a:lnTo>
                    <a:pt x="2" y="0"/>
                  </a:lnTo>
                  <a:lnTo>
                    <a:pt x="4" y="5"/>
                  </a:lnTo>
                  <a:lnTo>
                    <a:pt x="5" y="5"/>
                  </a:lnTo>
                  <a:lnTo>
                    <a:pt x="7" y="5"/>
                  </a:lnTo>
                  <a:lnTo>
                    <a:pt x="8" y="5"/>
                  </a:lnTo>
                  <a:lnTo>
                    <a:pt x="10" y="5"/>
                  </a:lnTo>
                  <a:lnTo>
                    <a:pt x="12" y="5"/>
                  </a:lnTo>
                  <a:lnTo>
                    <a:pt x="10" y="5"/>
                  </a:lnTo>
                  <a:lnTo>
                    <a:pt x="10" y="0"/>
                  </a:lnTo>
                  <a:lnTo>
                    <a:pt x="8" y="0"/>
                  </a:lnTo>
                  <a:lnTo>
                    <a:pt x="7" y="0"/>
                  </a:lnTo>
                  <a:lnTo>
                    <a:pt x="5" y="0"/>
                  </a:lnTo>
                  <a:lnTo>
                    <a:pt x="4" y="0"/>
                  </a:lnTo>
                  <a:lnTo>
                    <a:pt x="2"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24776" name="Freeform 151"/>
            <p:cNvSpPr>
              <a:spLocks/>
            </p:cNvSpPr>
            <p:nvPr/>
          </p:nvSpPr>
          <p:spPr bwMode="auto">
            <a:xfrm>
              <a:off x="3231" y="3352"/>
              <a:ext cx="21" cy="4"/>
            </a:xfrm>
            <a:custGeom>
              <a:avLst/>
              <a:gdLst>
                <a:gd name="T0" fmla="*/ 0 w 21"/>
                <a:gd name="T1" fmla="*/ 3 h 4"/>
                <a:gd name="T2" fmla="*/ 0 w 21"/>
                <a:gd name="T3" fmla="*/ 3 h 4"/>
                <a:gd name="T4" fmla="*/ 0 w 21"/>
                <a:gd name="T5" fmla="*/ 0 h 4"/>
                <a:gd name="T6" fmla="*/ 3 w 21"/>
                <a:gd name="T7" fmla="*/ 0 h 4"/>
                <a:gd name="T8" fmla="*/ 6 w 21"/>
                <a:gd name="T9" fmla="*/ 0 h 4"/>
                <a:gd name="T10" fmla="*/ 8 w 21"/>
                <a:gd name="T11" fmla="*/ 0 h 4"/>
                <a:gd name="T12" fmla="*/ 11 w 21"/>
                <a:gd name="T13" fmla="*/ 0 h 4"/>
                <a:gd name="T14" fmla="*/ 14 w 21"/>
                <a:gd name="T15" fmla="*/ 0 h 4"/>
                <a:gd name="T16" fmla="*/ 17 w 21"/>
                <a:gd name="T17" fmla="*/ 0 h 4"/>
                <a:gd name="T18" fmla="*/ 20 w 21"/>
                <a:gd name="T19" fmla="*/ 0 h 4"/>
                <a:gd name="T20" fmla="*/ 17 w 21"/>
                <a:gd name="T21" fmla="*/ 0 h 4"/>
                <a:gd name="T22" fmla="*/ 14 w 21"/>
                <a:gd name="T23" fmla="*/ 0 h 4"/>
                <a:gd name="T24" fmla="*/ 11 w 21"/>
                <a:gd name="T25" fmla="*/ 3 h 4"/>
                <a:gd name="T26" fmla="*/ 8 w 21"/>
                <a:gd name="T27" fmla="*/ 3 h 4"/>
                <a:gd name="T28" fmla="*/ 6 w 21"/>
                <a:gd name="T29" fmla="*/ 3 h 4"/>
                <a:gd name="T30" fmla="*/ 3 w 21"/>
                <a:gd name="T31" fmla="*/ 3 h 4"/>
                <a:gd name="T32" fmla="*/ 0 w 21"/>
                <a:gd name="T33" fmla="*/ 3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4"/>
                <a:gd name="T53" fmla="*/ 21 w 21"/>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4">
                  <a:moveTo>
                    <a:pt x="0" y="3"/>
                  </a:moveTo>
                  <a:lnTo>
                    <a:pt x="0" y="3"/>
                  </a:lnTo>
                  <a:lnTo>
                    <a:pt x="0" y="0"/>
                  </a:lnTo>
                  <a:lnTo>
                    <a:pt x="3" y="0"/>
                  </a:lnTo>
                  <a:lnTo>
                    <a:pt x="6" y="0"/>
                  </a:lnTo>
                  <a:lnTo>
                    <a:pt x="8" y="0"/>
                  </a:lnTo>
                  <a:lnTo>
                    <a:pt x="11" y="0"/>
                  </a:lnTo>
                  <a:lnTo>
                    <a:pt x="14" y="0"/>
                  </a:lnTo>
                  <a:lnTo>
                    <a:pt x="17" y="0"/>
                  </a:lnTo>
                  <a:lnTo>
                    <a:pt x="20" y="0"/>
                  </a:lnTo>
                  <a:lnTo>
                    <a:pt x="17" y="0"/>
                  </a:lnTo>
                  <a:lnTo>
                    <a:pt x="14" y="0"/>
                  </a:lnTo>
                  <a:lnTo>
                    <a:pt x="11" y="3"/>
                  </a:lnTo>
                  <a:lnTo>
                    <a:pt x="8" y="3"/>
                  </a:lnTo>
                  <a:lnTo>
                    <a:pt x="6" y="3"/>
                  </a:lnTo>
                  <a:lnTo>
                    <a:pt x="3" y="3"/>
                  </a:lnTo>
                  <a:lnTo>
                    <a:pt x="0"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77" name="Freeform 152"/>
            <p:cNvSpPr>
              <a:spLocks/>
            </p:cNvSpPr>
            <p:nvPr/>
          </p:nvSpPr>
          <p:spPr bwMode="auto">
            <a:xfrm>
              <a:off x="3235" y="3428"/>
              <a:ext cx="11" cy="6"/>
            </a:xfrm>
            <a:custGeom>
              <a:avLst/>
              <a:gdLst>
                <a:gd name="T0" fmla="*/ 0 w 11"/>
                <a:gd name="T1" fmla="*/ 0 h 6"/>
                <a:gd name="T2" fmla="*/ 0 w 11"/>
                <a:gd name="T3" fmla="*/ 0 h 6"/>
                <a:gd name="T4" fmla="*/ 0 w 11"/>
                <a:gd name="T5" fmla="*/ 5 h 6"/>
                <a:gd name="T6" fmla="*/ 2 w 11"/>
                <a:gd name="T7" fmla="*/ 5 h 6"/>
                <a:gd name="T8" fmla="*/ 3 w 11"/>
                <a:gd name="T9" fmla="*/ 5 h 6"/>
                <a:gd name="T10" fmla="*/ 4 w 11"/>
                <a:gd name="T11" fmla="*/ 5 h 6"/>
                <a:gd name="T12" fmla="*/ 6 w 11"/>
                <a:gd name="T13" fmla="*/ 5 h 6"/>
                <a:gd name="T14" fmla="*/ 7 w 11"/>
                <a:gd name="T15" fmla="*/ 5 h 6"/>
                <a:gd name="T16" fmla="*/ 9 w 11"/>
                <a:gd name="T17" fmla="*/ 5 h 6"/>
                <a:gd name="T18" fmla="*/ 10 w 11"/>
                <a:gd name="T19" fmla="*/ 5 h 6"/>
                <a:gd name="T20" fmla="*/ 9 w 11"/>
                <a:gd name="T21" fmla="*/ 5 h 6"/>
                <a:gd name="T22" fmla="*/ 9 w 11"/>
                <a:gd name="T23" fmla="*/ 0 h 6"/>
                <a:gd name="T24" fmla="*/ 7 w 11"/>
                <a:gd name="T25" fmla="*/ 0 h 6"/>
                <a:gd name="T26" fmla="*/ 6 w 11"/>
                <a:gd name="T27" fmla="*/ 0 h 6"/>
                <a:gd name="T28" fmla="*/ 4 w 11"/>
                <a:gd name="T29" fmla="*/ 0 h 6"/>
                <a:gd name="T30" fmla="*/ 3 w 11"/>
                <a:gd name="T31" fmla="*/ 0 h 6"/>
                <a:gd name="T32" fmla="*/ 2 w 11"/>
                <a:gd name="T33" fmla="*/ 0 h 6"/>
                <a:gd name="T34" fmla="*/ 0 w 11"/>
                <a:gd name="T35" fmla="*/ 0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6"/>
                <a:gd name="T56" fmla="*/ 11 w 11"/>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6">
                  <a:moveTo>
                    <a:pt x="0" y="0"/>
                  </a:moveTo>
                  <a:lnTo>
                    <a:pt x="0" y="0"/>
                  </a:lnTo>
                  <a:lnTo>
                    <a:pt x="0" y="5"/>
                  </a:lnTo>
                  <a:lnTo>
                    <a:pt x="2" y="5"/>
                  </a:lnTo>
                  <a:lnTo>
                    <a:pt x="3" y="5"/>
                  </a:lnTo>
                  <a:lnTo>
                    <a:pt x="4" y="5"/>
                  </a:lnTo>
                  <a:lnTo>
                    <a:pt x="6" y="5"/>
                  </a:lnTo>
                  <a:lnTo>
                    <a:pt x="7" y="5"/>
                  </a:lnTo>
                  <a:lnTo>
                    <a:pt x="9" y="5"/>
                  </a:lnTo>
                  <a:lnTo>
                    <a:pt x="10" y="5"/>
                  </a:lnTo>
                  <a:lnTo>
                    <a:pt x="9" y="5"/>
                  </a:lnTo>
                  <a:lnTo>
                    <a:pt x="9" y="0"/>
                  </a:lnTo>
                  <a:lnTo>
                    <a:pt x="7" y="0"/>
                  </a:lnTo>
                  <a:lnTo>
                    <a:pt x="6" y="0"/>
                  </a:lnTo>
                  <a:lnTo>
                    <a:pt x="4" y="0"/>
                  </a:lnTo>
                  <a:lnTo>
                    <a:pt x="3" y="0"/>
                  </a:lnTo>
                  <a:lnTo>
                    <a:pt x="2"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24778" name="Freeform 153"/>
            <p:cNvSpPr>
              <a:spLocks/>
            </p:cNvSpPr>
            <p:nvPr/>
          </p:nvSpPr>
          <p:spPr bwMode="auto">
            <a:xfrm>
              <a:off x="3235" y="3433"/>
              <a:ext cx="17" cy="4"/>
            </a:xfrm>
            <a:custGeom>
              <a:avLst/>
              <a:gdLst>
                <a:gd name="T0" fmla="*/ 0 w 17"/>
                <a:gd name="T1" fmla="*/ 3 h 4"/>
                <a:gd name="T2" fmla="*/ 0 w 17"/>
                <a:gd name="T3" fmla="*/ 0 h 4"/>
                <a:gd name="T4" fmla="*/ 3 w 17"/>
                <a:gd name="T5" fmla="*/ 0 h 4"/>
                <a:gd name="T6" fmla="*/ 5 w 17"/>
                <a:gd name="T7" fmla="*/ 0 h 4"/>
                <a:gd name="T8" fmla="*/ 8 w 17"/>
                <a:gd name="T9" fmla="*/ 0 h 4"/>
                <a:gd name="T10" fmla="*/ 10 w 17"/>
                <a:gd name="T11" fmla="*/ 0 h 4"/>
                <a:gd name="T12" fmla="*/ 13 w 17"/>
                <a:gd name="T13" fmla="*/ 0 h 4"/>
                <a:gd name="T14" fmla="*/ 16 w 17"/>
                <a:gd name="T15" fmla="*/ 0 h 4"/>
                <a:gd name="T16" fmla="*/ 13 w 17"/>
                <a:gd name="T17" fmla="*/ 0 h 4"/>
                <a:gd name="T18" fmla="*/ 13 w 17"/>
                <a:gd name="T19" fmla="*/ 3 h 4"/>
                <a:gd name="T20" fmla="*/ 10 w 17"/>
                <a:gd name="T21" fmla="*/ 3 h 4"/>
                <a:gd name="T22" fmla="*/ 8 w 17"/>
                <a:gd name="T23" fmla="*/ 3 h 4"/>
                <a:gd name="T24" fmla="*/ 5 w 17"/>
                <a:gd name="T25" fmla="*/ 3 h 4"/>
                <a:gd name="T26" fmla="*/ 3 w 17"/>
                <a:gd name="T27" fmla="*/ 3 h 4"/>
                <a:gd name="T28" fmla="*/ 0 w 17"/>
                <a:gd name="T29" fmla="*/ 3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4"/>
                <a:gd name="T47" fmla="*/ 17 w 17"/>
                <a:gd name="T48" fmla="*/ 4 h 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4">
                  <a:moveTo>
                    <a:pt x="0" y="3"/>
                  </a:moveTo>
                  <a:lnTo>
                    <a:pt x="0" y="0"/>
                  </a:lnTo>
                  <a:lnTo>
                    <a:pt x="3" y="0"/>
                  </a:lnTo>
                  <a:lnTo>
                    <a:pt x="5" y="0"/>
                  </a:lnTo>
                  <a:lnTo>
                    <a:pt x="8" y="0"/>
                  </a:lnTo>
                  <a:lnTo>
                    <a:pt x="10" y="0"/>
                  </a:lnTo>
                  <a:lnTo>
                    <a:pt x="13" y="0"/>
                  </a:lnTo>
                  <a:lnTo>
                    <a:pt x="16" y="0"/>
                  </a:lnTo>
                  <a:lnTo>
                    <a:pt x="13" y="0"/>
                  </a:lnTo>
                  <a:lnTo>
                    <a:pt x="13" y="3"/>
                  </a:lnTo>
                  <a:lnTo>
                    <a:pt x="10" y="3"/>
                  </a:lnTo>
                  <a:lnTo>
                    <a:pt x="8" y="3"/>
                  </a:lnTo>
                  <a:lnTo>
                    <a:pt x="5" y="3"/>
                  </a:lnTo>
                  <a:lnTo>
                    <a:pt x="3" y="3"/>
                  </a:lnTo>
                  <a:lnTo>
                    <a:pt x="0"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79" name="Freeform 154"/>
            <p:cNvSpPr>
              <a:spLocks/>
            </p:cNvSpPr>
            <p:nvPr/>
          </p:nvSpPr>
          <p:spPr bwMode="auto">
            <a:xfrm>
              <a:off x="3375" y="3190"/>
              <a:ext cx="11" cy="6"/>
            </a:xfrm>
            <a:custGeom>
              <a:avLst/>
              <a:gdLst>
                <a:gd name="T0" fmla="*/ 0 w 11"/>
                <a:gd name="T1" fmla="*/ 0 h 6"/>
                <a:gd name="T2" fmla="*/ 0 w 11"/>
                <a:gd name="T3" fmla="*/ 0 h 6"/>
                <a:gd name="T4" fmla="*/ 2 w 11"/>
                <a:gd name="T5" fmla="*/ 0 h 6"/>
                <a:gd name="T6" fmla="*/ 3 w 11"/>
                <a:gd name="T7" fmla="*/ 0 h 6"/>
                <a:gd name="T8" fmla="*/ 3 w 11"/>
                <a:gd name="T9" fmla="*/ 5 h 6"/>
                <a:gd name="T10" fmla="*/ 4 w 11"/>
                <a:gd name="T11" fmla="*/ 5 h 6"/>
                <a:gd name="T12" fmla="*/ 6 w 11"/>
                <a:gd name="T13" fmla="*/ 5 h 6"/>
                <a:gd name="T14" fmla="*/ 7 w 11"/>
                <a:gd name="T15" fmla="*/ 5 h 6"/>
                <a:gd name="T16" fmla="*/ 9 w 11"/>
                <a:gd name="T17" fmla="*/ 5 h 6"/>
                <a:gd name="T18" fmla="*/ 10 w 11"/>
                <a:gd name="T19" fmla="*/ 5 h 6"/>
                <a:gd name="T20" fmla="*/ 9 w 11"/>
                <a:gd name="T21" fmla="*/ 0 h 6"/>
                <a:gd name="T22" fmla="*/ 7 w 11"/>
                <a:gd name="T23" fmla="*/ 0 h 6"/>
                <a:gd name="T24" fmla="*/ 6 w 11"/>
                <a:gd name="T25" fmla="*/ 0 h 6"/>
                <a:gd name="T26" fmla="*/ 4 w 11"/>
                <a:gd name="T27" fmla="*/ 0 h 6"/>
                <a:gd name="T28" fmla="*/ 3 w 11"/>
                <a:gd name="T29" fmla="*/ 0 h 6"/>
                <a:gd name="T30" fmla="*/ 2 w 11"/>
                <a:gd name="T31" fmla="*/ 0 h 6"/>
                <a:gd name="T32" fmla="*/ 0 w 11"/>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6"/>
                <a:gd name="T53" fmla="*/ 11 w 11"/>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6">
                  <a:moveTo>
                    <a:pt x="0" y="0"/>
                  </a:moveTo>
                  <a:lnTo>
                    <a:pt x="0" y="0"/>
                  </a:lnTo>
                  <a:lnTo>
                    <a:pt x="2" y="0"/>
                  </a:lnTo>
                  <a:lnTo>
                    <a:pt x="3" y="0"/>
                  </a:lnTo>
                  <a:lnTo>
                    <a:pt x="3" y="5"/>
                  </a:lnTo>
                  <a:lnTo>
                    <a:pt x="4" y="5"/>
                  </a:lnTo>
                  <a:lnTo>
                    <a:pt x="6" y="5"/>
                  </a:lnTo>
                  <a:lnTo>
                    <a:pt x="7" y="5"/>
                  </a:lnTo>
                  <a:lnTo>
                    <a:pt x="9" y="5"/>
                  </a:lnTo>
                  <a:lnTo>
                    <a:pt x="10" y="5"/>
                  </a:lnTo>
                  <a:lnTo>
                    <a:pt x="9" y="0"/>
                  </a:lnTo>
                  <a:lnTo>
                    <a:pt x="7" y="0"/>
                  </a:lnTo>
                  <a:lnTo>
                    <a:pt x="6" y="0"/>
                  </a:lnTo>
                  <a:lnTo>
                    <a:pt x="4" y="0"/>
                  </a:lnTo>
                  <a:lnTo>
                    <a:pt x="3" y="0"/>
                  </a:lnTo>
                  <a:lnTo>
                    <a:pt x="2"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24780" name="Freeform 155"/>
            <p:cNvSpPr>
              <a:spLocks/>
            </p:cNvSpPr>
            <p:nvPr/>
          </p:nvSpPr>
          <p:spPr bwMode="auto">
            <a:xfrm>
              <a:off x="3375" y="3195"/>
              <a:ext cx="19" cy="4"/>
            </a:xfrm>
            <a:custGeom>
              <a:avLst/>
              <a:gdLst>
                <a:gd name="T0" fmla="*/ 0 w 19"/>
                <a:gd name="T1" fmla="*/ 3 h 4"/>
                <a:gd name="T2" fmla="*/ 0 w 19"/>
                <a:gd name="T3" fmla="*/ 3 h 4"/>
                <a:gd name="T4" fmla="*/ 3 w 19"/>
                <a:gd name="T5" fmla="*/ 0 h 4"/>
                <a:gd name="T6" fmla="*/ 5 w 19"/>
                <a:gd name="T7" fmla="*/ 0 h 4"/>
                <a:gd name="T8" fmla="*/ 8 w 19"/>
                <a:gd name="T9" fmla="*/ 0 h 4"/>
                <a:gd name="T10" fmla="*/ 10 w 19"/>
                <a:gd name="T11" fmla="*/ 0 h 4"/>
                <a:gd name="T12" fmla="*/ 13 w 19"/>
                <a:gd name="T13" fmla="*/ 0 h 4"/>
                <a:gd name="T14" fmla="*/ 16 w 19"/>
                <a:gd name="T15" fmla="*/ 0 h 4"/>
                <a:gd name="T16" fmla="*/ 18 w 19"/>
                <a:gd name="T17" fmla="*/ 0 h 4"/>
                <a:gd name="T18" fmla="*/ 16 w 19"/>
                <a:gd name="T19" fmla="*/ 0 h 4"/>
                <a:gd name="T20" fmla="*/ 13 w 19"/>
                <a:gd name="T21" fmla="*/ 3 h 4"/>
                <a:gd name="T22" fmla="*/ 10 w 19"/>
                <a:gd name="T23" fmla="*/ 3 h 4"/>
                <a:gd name="T24" fmla="*/ 8 w 19"/>
                <a:gd name="T25" fmla="*/ 3 h 4"/>
                <a:gd name="T26" fmla="*/ 5 w 19"/>
                <a:gd name="T27" fmla="*/ 3 h 4"/>
                <a:gd name="T28" fmla="*/ 3 w 19"/>
                <a:gd name="T29" fmla="*/ 3 h 4"/>
                <a:gd name="T30" fmla="*/ 0 w 19"/>
                <a:gd name="T31" fmla="*/ 3 h 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
                <a:gd name="T49" fmla="*/ 0 h 4"/>
                <a:gd name="T50" fmla="*/ 19 w 19"/>
                <a:gd name="T51" fmla="*/ 4 h 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 h="4">
                  <a:moveTo>
                    <a:pt x="0" y="3"/>
                  </a:moveTo>
                  <a:lnTo>
                    <a:pt x="0" y="3"/>
                  </a:lnTo>
                  <a:lnTo>
                    <a:pt x="3" y="0"/>
                  </a:lnTo>
                  <a:lnTo>
                    <a:pt x="5" y="0"/>
                  </a:lnTo>
                  <a:lnTo>
                    <a:pt x="8" y="0"/>
                  </a:lnTo>
                  <a:lnTo>
                    <a:pt x="10" y="0"/>
                  </a:lnTo>
                  <a:lnTo>
                    <a:pt x="13" y="0"/>
                  </a:lnTo>
                  <a:lnTo>
                    <a:pt x="16" y="0"/>
                  </a:lnTo>
                  <a:lnTo>
                    <a:pt x="18" y="0"/>
                  </a:lnTo>
                  <a:lnTo>
                    <a:pt x="16" y="0"/>
                  </a:lnTo>
                  <a:lnTo>
                    <a:pt x="13" y="3"/>
                  </a:lnTo>
                  <a:lnTo>
                    <a:pt x="10" y="3"/>
                  </a:lnTo>
                  <a:lnTo>
                    <a:pt x="8" y="3"/>
                  </a:lnTo>
                  <a:lnTo>
                    <a:pt x="5" y="3"/>
                  </a:lnTo>
                  <a:lnTo>
                    <a:pt x="3" y="3"/>
                  </a:lnTo>
                  <a:lnTo>
                    <a:pt x="0"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81" name="Freeform 156"/>
            <p:cNvSpPr>
              <a:spLocks/>
            </p:cNvSpPr>
            <p:nvPr/>
          </p:nvSpPr>
          <p:spPr bwMode="auto">
            <a:xfrm>
              <a:off x="3377" y="3251"/>
              <a:ext cx="12" cy="7"/>
            </a:xfrm>
            <a:custGeom>
              <a:avLst/>
              <a:gdLst>
                <a:gd name="T0" fmla="*/ 0 w 12"/>
                <a:gd name="T1" fmla="*/ 0 h 7"/>
                <a:gd name="T2" fmla="*/ 0 w 12"/>
                <a:gd name="T3" fmla="*/ 6 h 7"/>
                <a:gd name="T4" fmla="*/ 1 w 12"/>
                <a:gd name="T5" fmla="*/ 6 h 7"/>
                <a:gd name="T6" fmla="*/ 3 w 12"/>
                <a:gd name="T7" fmla="*/ 6 h 7"/>
                <a:gd name="T8" fmla="*/ 5 w 12"/>
                <a:gd name="T9" fmla="*/ 6 h 7"/>
                <a:gd name="T10" fmla="*/ 6 w 12"/>
                <a:gd name="T11" fmla="*/ 6 h 7"/>
                <a:gd name="T12" fmla="*/ 8 w 12"/>
                <a:gd name="T13" fmla="*/ 6 h 7"/>
                <a:gd name="T14" fmla="*/ 9 w 12"/>
                <a:gd name="T15" fmla="*/ 6 h 7"/>
                <a:gd name="T16" fmla="*/ 11 w 12"/>
                <a:gd name="T17" fmla="*/ 6 h 7"/>
                <a:gd name="T18" fmla="*/ 9 w 12"/>
                <a:gd name="T19" fmla="*/ 6 h 7"/>
                <a:gd name="T20" fmla="*/ 8 w 12"/>
                <a:gd name="T21" fmla="*/ 6 h 7"/>
                <a:gd name="T22" fmla="*/ 6 w 12"/>
                <a:gd name="T23" fmla="*/ 0 h 7"/>
                <a:gd name="T24" fmla="*/ 5 w 12"/>
                <a:gd name="T25" fmla="*/ 0 h 7"/>
                <a:gd name="T26" fmla="*/ 3 w 12"/>
                <a:gd name="T27" fmla="*/ 0 h 7"/>
                <a:gd name="T28" fmla="*/ 1 w 12"/>
                <a:gd name="T29" fmla="*/ 0 h 7"/>
                <a:gd name="T30" fmla="*/ 0 w 12"/>
                <a:gd name="T31" fmla="*/ 0 h 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
                <a:gd name="T49" fmla="*/ 0 h 7"/>
                <a:gd name="T50" fmla="*/ 12 w 12"/>
                <a:gd name="T51" fmla="*/ 7 h 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 h="7">
                  <a:moveTo>
                    <a:pt x="0" y="0"/>
                  </a:moveTo>
                  <a:lnTo>
                    <a:pt x="0" y="6"/>
                  </a:lnTo>
                  <a:lnTo>
                    <a:pt x="1" y="6"/>
                  </a:lnTo>
                  <a:lnTo>
                    <a:pt x="3" y="6"/>
                  </a:lnTo>
                  <a:lnTo>
                    <a:pt x="5" y="6"/>
                  </a:lnTo>
                  <a:lnTo>
                    <a:pt x="6" y="6"/>
                  </a:lnTo>
                  <a:lnTo>
                    <a:pt x="8" y="6"/>
                  </a:lnTo>
                  <a:lnTo>
                    <a:pt x="9" y="6"/>
                  </a:lnTo>
                  <a:lnTo>
                    <a:pt x="11" y="6"/>
                  </a:lnTo>
                  <a:lnTo>
                    <a:pt x="9" y="6"/>
                  </a:lnTo>
                  <a:lnTo>
                    <a:pt x="8" y="6"/>
                  </a:lnTo>
                  <a:lnTo>
                    <a:pt x="6" y="0"/>
                  </a:lnTo>
                  <a:lnTo>
                    <a:pt x="5" y="0"/>
                  </a:lnTo>
                  <a:lnTo>
                    <a:pt x="3" y="0"/>
                  </a:lnTo>
                  <a:lnTo>
                    <a:pt x="1"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24782" name="Freeform 157"/>
            <p:cNvSpPr>
              <a:spLocks/>
            </p:cNvSpPr>
            <p:nvPr/>
          </p:nvSpPr>
          <p:spPr bwMode="auto">
            <a:xfrm>
              <a:off x="3377" y="3254"/>
              <a:ext cx="17" cy="6"/>
            </a:xfrm>
            <a:custGeom>
              <a:avLst/>
              <a:gdLst>
                <a:gd name="T0" fmla="*/ 0 w 17"/>
                <a:gd name="T1" fmla="*/ 5 h 6"/>
                <a:gd name="T2" fmla="*/ 0 w 17"/>
                <a:gd name="T3" fmla="*/ 3 h 6"/>
                <a:gd name="T4" fmla="*/ 2 w 17"/>
                <a:gd name="T5" fmla="*/ 3 h 6"/>
                <a:gd name="T6" fmla="*/ 5 w 17"/>
                <a:gd name="T7" fmla="*/ 3 h 6"/>
                <a:gd name="T8" fmla="*/ 8 w 17"/>
                <a:gd name="T9" fmla="*/ 3 h 6"/>
                <a:gd name="T10" fmla="*/ 11 w 17"/>
                <a:gd name="T11" fmla="*/ 0 h 6"/>
                <a:gd name="T12" fmla="*/ 14 w 17"/>
                <a:gd name="T13" fmla="*/ 0 h 6"/>
                <a:gd name="T14" fmla="*/ 16 w 17"/>
                <a:gd name="T15" fmla="*/ 0 h 6"/>
                <a:gd name="T16" fmla="*/ 16 w 17"/>
                <a:gd name="T17" fmla="*/ 3 h 6"/>
                <a:gd name="T18" fmla="*/ 14 w 17"/>
                <a:gd name="T19" fmla="*/ 3 h 6"/>
                <a:gd name="T20" fmla="*/ 11 w 17"/>
                <a:gd name="T21" fmla="*/ 3 h 6"/>
                <a:gd name="T22" fmla="*/ 8 w 17"/>
                <a:gd name="T23" fmla="*/ 3 h 6"/>
                <a:gd name="T24" fmla="*/ 5 w 17"/>
                <a:gd name="T25" fmla="*/ 3 h 6"/>
                <a:gd name="T26" fmla="*/ 5 w 17"/>
                <a:gd name="T27" fmla="*/ 5 h 6"/>
                <a:gd name="T28" fmla="*/ 2 w 17"/>
                <a:gd name="T29" fmla="*/ 5 h 6"/>
                <a:gd name="T30" fmla="*/ 0 w 17"/>
                <a:gd name="T31" fmla="*/ 5 h 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6"/>
                <a:gd name="T50" fmla="*/ 17 w 17"/>
                <a:gd name="T51" fmla="*/ 6 h 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6">
                  <a:moveTo>
                    <a:pt x="0" y="5"/>
                  </a:moveTo>
                  <a:lnTo>
                    <a:pt x="0" y="3"/>
                  </a:lnTo>
                  <a:lnTo>
                    <a:pt x="2" y="3"/>
                  </a:lnTo>
                  <a:lnTo>
                    <a:pt x="5" y="3"/>
                  </a:lnTo>
                  <a:lnTo>
                    <a:pt x="8" y="3"/>
                  </a:lnTo>
                  <a:lnTo>
                    <a:pt x="11" y="0"/>
                  </a:lnTo>
                  <a:lnTo>
                    <a:pt x="14" y="0"/>
                  </a:lnTo>
                  <a:lnTo>
                    <a:pt x="16" y="0"/>
                  </a:lnTo>
                  <a:lnTo>
                    <a:pt x="16" y="3"/>
                  </a:lnTo>
                  <a:lnTo>
                    <a:pt x="14" y="3"/>
                  </a:lnTo>
                  <a:lnTo>
                    <a:pt x="11" y="3"/>
                  </a:lnTo>
                  <a:lnTo>
                    <a:pt x="8" y="3"/>
                  </a:lnTo>
                  <a:lnTo>
                    <a:pt x="5" y="3"/>
                  </a:lnTo>
                  <a:lnTo>
                    <a:pt x="5" y="5"/>
                  </a:lnTo>
                  <a:lnTo>
                    <a:pt x="2" y="5"/>
                  </a:lnTo>
                  <a:lnTo>
                    <a:pt x="0" y="5"/>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83" name="Freeform 158"/>
            <p:cNvSpPr>
              <a:spLocks/>
            </p:cNvSpPr>
            <p:nvPr/>
          </p:nvSpPr>
          <p:spPr bwMode="auto">
            <a:xfrm>
              <a:off x="3379" y="3344"/>
              <a:ext cx="13" cy="6"/>
            </a:xfrm>
            <a:custGeom>
              <a:avLst/>
              <a:gdLst>
                <a:gd name="T0" fmla="*/ 0 w 13"/>
                <a:gd name="T1" fmla="*/ 0 h 6"/>
                <a:gd name="T2" fmla="*/ 0 w 13"/>
                <a:gd name="T3" fmla="*/ 5 h 6"/>
                <a:gd name="T4" fmla="*/ 2 w 13"/>
                <a:gd name="T5" fmla="*/ 5 h 6"/>
                <a:gd name="T6" fmla="*/ 4 w 13"/>
                <a:gd name="T7" fmla="*/ 5 h 6"/>
                <a:gd name="T8" fmla="*/ 5 w 13"/>
                <a:gd name="T9" fmla="*/ 5 h 6"/>
                <a:gd name="T10" fmla="*/ 7 w 13"/>
                <a:gd name="T11" fmla="*/ 5 h 6"/>
                <a:gd name="T12" fmla="*/ 8 w 13"/>
                <a:gd name="T13" fmla="*/ 5 h 6"/>
                <a:gd name="T14" fmla="*/ 10 w 13"/>
                <a:gd name="T15" fmla="*/ 5 h 6"/>
                <a:gd name="T16" fmla="*/ 12 w 13"/>
                <a:gd name="T17" fmla="*/ 5 h 6"/>
                <a:gd name="T18" fmla="*/ 10 w 13"/>
                <a:gd name="T19" fmla="*/ 5 h 6"/>
                <a:gd name="T20" fmla="*/ 8 w 13"/>
                <a:gd name="T21" fmla="*/ 5 h 6"/>
                <a:gd name="T22" fmla="*/ 7 w 13"/>
                <a:gd name="T23" fmla="*/ 5 h 6"/>
                <a:gd name="T24" fmla="*/ 7 w 13"/>
                <a:gd name="T25" fmla="*/ 0 h 6"/>
                <a:gd name="T26" fmla="*/ 5 w 13"/>
                <a:gd name="T27" fmla="*/ 0 h 6"/>
                <a:gd name="T28" fmla="*/ 5 w 13"/>
                <a:gd name="T29" fmla="*/ 5 h 6"/>
                <a:gd name="T30" fmla="*/ 5 w 13"/>
                <a:gd name="T31" fmla="*/ 0 h 6"/>
                <a:gd name="T32" fmla="*/ 4 w 13"/>
                <a:gd name="T33" fmla="*/ 0 h 6"/>
                <a:gd name="T34" fmla="*/ 2 w 13"/>
                <a:gd name="T35" fmla="*/ 0 h 6"/>
                <a:gd name="T36" fmla="*/ 0 w 13"/>
                <a:gd name="T37" fmla="*/ 0 h 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
                <a:gd name="T58" fmla="*/ 0 h 6"/>
                <a:gd name="T59" fmla="*/ 13 w 13"/>
                <a:gd name="T60" fmla="*/ 6 h 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 h="6">
                  <a:moveTo>
                    <a:pt x="0" y="0"/>
                  </a:moveTo>
                  <a:lnTo>
                    <a:pt x="0" y="5"/>
                  </a:lnTo>
                  <a:lnTo>
                    <a:pt x="2" y="5"/>
                  </a:lnTo>
                  <a:lnTo>
                    <a:pt x="4" y="5"/>
                  </a:lnTo>
                  <a:lnTo>
                    <a:pt x="5" y="5"/>
                  </a:lnTo>
                  <a:lnTo>
                    <a:pt x="7" y="5"/>
                  </a:lnTo>
                  <a:lnTo>
                    <a:pt x="8" y="5"/>
                  </a:lnTo>
                  <a:lnTo>
                    <a:pt x="10" y="5"/>
                  </a:lnTo>
                  <a:lnTo>
                    <a:pt x="12" y="5"/>
                  </a:lnTo>
                  <a:lnTo>
                    <a:pt x="10" y="5"/>
                  </a:lnTo>
                  <a:lnTo>
                    <a:pt x="8" y="5"/>
                  </a:lnTo>
                  <a:lnTo>
                    <a:pt x="7" y="5"/>
                  </a:lnTo>
                  <a:lnTo>
                    <a:pt x="7" y="0"/>
                  </a:lnTo>
                  <a:lnTo>
                    <a:pt x="5" y="0"/>
                  </a:lnTo>
                  <a:lnTo>
                    <a:pt x="5" y="5"/>
                  </a:lnTo>
                  <a:lnTo>
                    <a:pt x="5" y="0"/>
                  </a:lnTo>
                  <a:lnTo>
                    <a:pt x="4" y="0"/>
                  </a:lnTo>
                  <a:lnTo>
                    <a:pt x="2"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24784" name="Freeform 159"/>
            <p:cNvSpPr>
              <a:spLocks/>
            </p:cNvSpPr>
            <p:nvPr/>
          </p:nvSpPr>
          <p:spPr bwMode="auto">
            <a:xfrm>
              <a:off x="3379" y="3349"/>
              <a:ext cx="21" cy="4"/>
            </a:xfrm>
            <a:custGeom>
              <a:avLst/>
              <a:gdLst>
                <a:gd name="T0" fmla="*/ 0 w 21"/>
                <a:gd name="T1" fmla="*/ 3 h 4"/>
                <a:gd name="T2" fmla="*/ 0 w 21"/>
                <a:gd name="T3" fmla="*/ 0 h 4"/>
                <a:gd name="T4" fmla="*/ 3 w 21"/>
                <a:gd name="T5" fmla="*/ 0 h 4"/>
                <a:gd name="T6" fmla="*/ 6 w 21"/>
                <a:gd name="T7" fmla="*/ 0 h 4"/>
                <a:gd name="T8" fmla="*/ 9 w 21"/>
                <a:gd name="T9" fmla="*/ 0 h 4"/>
                <a:gd name="T10" fmla="*/ 12 w 21"/>
                <a:gd name="T11" fmla="*/ 0 h 4"/>
                <a:gd name="T12" fmla="*/ 14 w 21"/>
                <a:gd name="T13" fmla="*/ 0 h 4"/>
                <a:gd name="T14" fmla="*/ 17 w 21"/>
                <a:gd name="T15" fmla="*/ 0 h 4"/>
                <a:gd name="T16" fmla="*/ 20 w 21"/>
                <a:gd name="T17" fmla="*/ 0 h 4"/>
                <a:gd name="T18" fmla="*/ 17 w 21"/>
                <a:gd name="T19" fmla="*/ 0 h 4"/>
                <a:gd name="T20" fmla="*/ 14 w 21"/>
                <a:gd name="T21" fmla="*/ 0 h 4"/>
                <a:gd name="T22" fmla="*/ 12 w 21"/>
                <a:gd name="T23" fmla="*/ 0 h 4"/>
                <a:gd name="T24" fmla="*/ 9 w 21"/>
                <a:gd name="T25" fmla="*/ 0 h 4"/>
                <a:gd name="T26" fmla="*/ 6 w 21"/>
                <a:gd name="T27" fmla="*/ 0 h 4"/>
                <a:gd name="T28" fmla="*/ 6 w 21"/>
                <a:gd name="T29" fmla="*/ 3 h 4"/>
                <a:gd name="T30" fmla="*/ 3 w 21"/>
                <a:gd name="T31" fmla="*/ 3 h 4"/>
                <a:gd name="T32" fmla="*/ 0 w 21"/>
                <a:gd name="T33" fmla="*/ 3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4"/>
                <a:gd name="T53" fmla="*/ 21 w 21"/>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4">
                  <a:moveTo>
                    <a:pt x="0" y="3"/>
                  </a:moveTo>
                  <a:lnTo>
                    <a:pt x="0" y="0"/>
                  </a:lnTo>
                  <a:lnTo>
                    <a:pt x="3" y="0"/>
                  </a:lnTo>
                  <a:lnTo>
                    <a:pt x="6" y="0"/>
                  </a:lnTo>
                  <a:lnTo>
                    <a:pt x="9" y="0"/>
                  </a:lnTo>
                  <a:lnTo>
                    <a:pt x="12" y="0"/>
                  </a:lnTo>
                  <a:lnTo>
                    <a:pt x="14" y="0"/>
                  </a:lnTo>
                  <a:lnTo>
                    <a:pt x="17" y="0"/>
                  </a:lnTo>
                  <a:lnTo>
                    <a:pt x="20" y="0"/>
                  </a:lnTo>
                  <a:lnTo>
                    <a:pt x="17" y="0"/>
                  </a:lnTo>
                  <a:lnTo>
                    <a:pt x="14" y="0"/>
                  </a:lnTo>
                  <a:lnTo>
                    <a:pt x="12" y="0"/>
                  </a:lnTo>
                  <a:lnTo>
                    <a:pt x="9" y="0"/>
                  </a:lnTo>
                  <a:lnTo>
                    <a:pt x="6" y="0"/>
                  </a:lnTo>
                  <a:lnTo>
                    <a:pt x="6" y="3"/>
                  </a:lnTo>
                  <a:lnTo>
                    <a:pt x="3" y="3"/>
                  </a:lnTo>
                  <a:lnTo>
                    <a:pt x="0"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85" name="Freeform 160"/>
            <p:cNvSpPr>
              <a:spLocks/>
            </p:cNvSpPr>
            <p:nvPr/>
          </p:nvSpPr>
          <p:spPr bwMode="auto">
            <a:xfrm>
              <a:off x="3405" y="3170"/>
              <a:ext cx="40" cy="80"/>
            </a:xfrm>
            <a:custGeom>
              <a:avLst/>
              <a:gdLst>
                <a:gd name="T0" fmla="*/ 0 w 40"/>
                <a:gd name="T1" fmla="*/ 13 h 80"/>
                <a:gd name="T2" fmla="*/ 37 w 40"/>
                <a:gd name="T3" fmla="*/ 0 h 80"/>
                <a:gd name="T4" fmla="*/ 39 w 40"/>
                <a:gd name="T5" fmla="*/ 68 h 80"/>
                <a:gd name="T6" fmla="*/ 2 w 40"/>
                <a:gd name="T7" fmla="*/ 79 h 80"/>
                <a:gd name="T8" fmla="*/ 0 w 40"/>
                <a:gd name="T9" fmla="*/ 13 h 80"/>
                <a:gd name="T10" fmla="*/ 0 60000 65536"/>
                <a:gd name="T11" fmla="*/ 0 60000 65536"/>
                <a:gd name="T12" fmla="*/ 0 60000 65536"/>
                <a:gd name="T13" fmla="*/ 0 60000 65536"/>
                <a:gd name="T14" fmla="*/ 0 60000 65536"/>
                <a:gd name="T15" fmla="*/ 0 w 40"/>
                <a:gd name="T16" fmla="*/ 0 h 80"/>
                <a:gd name="T17" fmla="*/ 40 w 40"/>
                <a:gd name="T18" fmla="*/ 80 h 80"/>
              </a:gdLst>
              <a:ahLst/>
              <a:cxnLst>
                <a:cxn ang="T10">
                  <a:pos x="T0" y="T1"/>
                </a:cxn>
                <a:cxn ang="T11">
                  <a:pos x="T2" y="T3"/>
                </a:cxn>
                <a:cxn ang="T12">
                  <a:pos x="T4" y="T5"/>
                </a:cxn>
                <a:cxn ang="T13">
                  <a:pos x="T6" y="T7"/>
                </a:cxn>
                <a:cxn ang="T14">
                  <a:pos x="T8" y="T9"/>
                </a:cxn>
              </a:cxnLst>
              <a:rect l="T15" t="T16" r="T17" b="T18"/>
              <a:pathLst>
                <a:path w="40" h="80">
                  <a:moveTo>
                    <a:pt x="0" y="13"/>
                  </a:moveTo>
                  <a:lnTo>
                    <a:pt x="37" y="0"/>
                  </a:lnTo>
                  <a:lnTo>
                    <a:pt x="39" y="68"/>
                  </a:lnTo>
                  <a:lnTo>
                    <a:pt x="2" y="79"/>
                  </a:lnTo>
                  <a:lnTo>
                    <a:pt x="0" y="13"/>
                  </a:lnTo>
                </a:path>
              </a:pathLst>
            </a:custGeom>
            <a:solidFill>
              <a:srgbClr val="B3801A"/>
            </a:solidFill>
            <a:ln w="127000" cap="rnd">
              <a:noFill/>
              <a:round/>
              <a:headEnd/>
              <a:tailEnd/>
            </a:ln>
          </p:spPr>
          <p:txBody>
            <a:bodyPr>
              <a:prstTxWarp prst="textNoShape">
                <a:avLst/>
              </a:prstTxWarp>
            </a:bodyPr>
            <a:lstStyle/>
            <a:p>
              <a:endParaRPr lang="en-US">
                <a:solidFill>
                  <a:schemeClr val="tx2"/>
                </a:solidFill>
              </a:endParaRPr>
            </a:p>
          </p:txBody>
        </p:sp>
        <p:sp>
          <p:nvSpPr>
            <p:cNvPr id="24786" name="Freeform 161"/>
            <p:cNvSpPr>
              <a:spLocks/>
            </p:cNvSpPr>
            <p:nvPr/>
          </p:nvSpPr>
          <p:spPr bwMode="auto">
            <a:xfrm>
              <a:off x="3405" y="3170"/>
              <a:ext cx="48" cy="85"/>
            </a:xfrm>
            <a:custGeom>
              <a:avLst/>
              <a:gdLst>
                <a:gd name="T0" fmla="*/ 0 w 48"/>
                <a:gd name="T1" fmla="*/ 11 h 85"/>
                <a:gd name="T2" fmla="*/ 42 w 48"/>
                <a:gd name="T3" fmla="*/ 0 h 85"/>
                <a:gd name="T4" fmla="*/ 47 w 48"/>
                <a:gd name="T5" fmla="*/ 73 h 85"/>
                <a:gd name="T6" fmla="*/ 2 w 48"/>
                <a:gd name="T7" fmla="*/ 84 h 85"/>
                <a:gd name="T8" fmla="*/ 0 w 48"/>
                <a:gd name="T9" fmla="*/ 11 h 85"/>
                <a:gd name="T10" fmla="*/ 0 60000 65536"/>
                <a:gd name="T11" fmla="*/ 0 60000 65536"/>
                <a:gd name="T12" fmla="*/ 0 60000 65536"/>
                <a:gd name="T13" fmla="*/ 0 60000 65536"/>
                <a:gd name="T14" fmla="*/ 0 60000 65536"/>
                <a:gd name="T15" fmla="*/ 0 w 48"/>
                <a:gd name="T16" fmla="*/ 0 h 85"/>
                <a:gd name="T17" fmla="*/ 48 w 48"/>
                <a:gd name="T18" fmla="*/ 85 h 85"/>
              </a:gdLst>
              <a:ahLst/>
              <a:cxnLst>
                <a:cxn ang="T10">
                  <a:pos x="T0" y="T1"/>
                </a:cxn>
                <a:cxn ang="T11">
                  <a:pos x="T2" y="T3"/>
                </a:cxn>
                <a:cxn ang="T12">
                  <a:pos x="T4" y="T5"/>
                </a:cxn>
                <a:cxn ang="T13">
                  <a:pos x="T6" y="T7"/>
                </a:cxn>
                <a:cxn ang="T14">
                  <a:pos x="T8" y="T9"/>
                </a:cxn>
              </a:cxnLst>
              <a:rect l="T15" t="T16" r="T17" b="T18"/>
              <a:pathLst>
                <a:path w="48" h="85">
                  <a:moveTo>
                    <a:pt x="0" y="11"/>
                  </a:moveTo>
                  <a:lnTo>
                    <a:pt x="42" y="0"/>
                  </a:lnTo>
                  <a:lnTo>
                    <a:pt x="47" y="73"/>
                  </a:lnTo>
                  <a:lnTo>
                    <a:pt x="2" y="84"/>
                  </a:lnTo>
                  <a:lnTo>
                    <a:pt x="0" y="11"/>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87" name="Freeform 162"/>
            <p:cNvSpPr>
              <a:spLocks/>
            </p:cNvSpPr>
            <p:nvPr/>
          </p:nvSpPr>
          <p:spPr bwMode="auto">
            <a:xfrm>
              <a:off x="3467" y="3161"/>
              <a:ext cx="31" cy="72"/>
            </a:xfrm>
            <a:custGeom>
              <a:avLst/>
              <a:gdLst>
                <a:gd name="T0" fmla="*/ 0 w 31"/>
                <a:gd name="T1" fmla="*/ 5 h 72"/>
                <a:gd name="T2" fmla="*/ 2 w 31"/>
                <a:gd name="T3" fmla="*/ 71 h 72"/>
                <a:gd name="T4" fmla="*/ 30 w 31"/>
                <a:gd name="T5" fmla="*/ 66 h 72"/>
                <a:gd name="T6" fmla="*/ 30 w 31"/>
                <a:gd name="T7" fmla="*/ 0 h 72"/>
                <a:gd name="T8" fmla="*/ 28 w 31"/>
                <a:gd name="T9" fmla="*/ 0 h 72"/>
                <a:gd name="T10" fmla="*/ 26 w 31"/>
                <a:gd name="T11" fmla="*/ 0 h 72"/>
                <a:gd name="T12" fmla="*/ 24 w 31"/>
                <a:gd name="T13" fmla="*/ 0 h 72"/>
                <a:gd name="T14" fmla="*/ 22 w 31"/>
                <a:gd name="T15" fmla="*/ 0 h 72"/>
                <a:gd name="T16" fmla="*/ 19 w 31"/>
                <a:gd name="T17" fmla="*/ 0 h 72"/>
                <a:gd name="T18" fmla="*/ 18 w 31"/>
                <a:gd name="T19" fmla="*/ 0 h 72"/>
                <a:gd name="T20" fmla="*/ 15 w 31"/>
                <a:gd name="T21" fmla="*/ 0 h 72"/>
                <a:gd name="T22" fmla="*/ 13 w 31"/>
                <a:gd name="T23" fmla="*/ 0 h 72"/>
                <a:gd name="T24" fmla="*/ 8 w 31"/>
                <a:gd name="T25" fmla="*/ 3 h 72"/>
                <a:gd name="T26" fmla="*/ 7 w 31"/>
                <a:gd name="T27" fmla="*/ 3 h 72"/>
                <a:gd name="T28" fmla="*/ 2 w 31"/>
                <a:gd name="T29" fmla="*/ 3 h 72"/>
                <a:gd name="T30" fmla="*/ 0 w 31"/>
                <a:gd name="T31" fmla="*/ 5 h 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
                <a:gd name="T49" fmla="*/ 0 h 72"/>
                <a:gd name="T50" fmla="*/ 31 w 31"/>
                <a:gd name="T51" fmla="*/ 72 h 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 h="72">
                  <a:moveTo>
                    <a:pt x="0" y="5"/>
                  </a:moveTo>
                  <a:lnTo>
                    <a:pt x="2" y="71"/>
                  </a:lnTo>
                  <a:lnTo>
                    <a:pt x="30" y="66"/>
                  </a:lnTo>
                  <a:lnTo>
                    <a:pt x="30" y="0"/>
                  </a:lnTo>
                  <a:lnTo>
                    <a:pt x="28" y="0"/>
                  </a:lnTo>
                  <a:lnTo>
                    <a:pt x="26" y="0"/>
                  </a:lnTo>
                  <a:lnTo>
                    <a:pt x="24" y="0"/>
                  </a:lnTo>
                  <a:lnTo>
                    <a:pt x="22" y="0"/>
                  </a:lnTo>
                  <a:lnTo>
                    <a:pt x="19" y="0"/>
                  </a:lnTo>
                  <a:lnTo>
                    <a:pt x="18" y="0"/>
                  </a:lnTo>
                  <a:lnTo>
                    <a:pt x="15" y="0"/>
                  </a:lnTo>
                  <a:lnTo>
                    <a:pt x="13" y="0"/>
                  </a:lnTo>
                  <a:lnTo>
                    <a:pt x="8" y="3"/>
                  </a:lnTo>
                  <a:lnTo>
                    <a:pt x="7" y="3"/>
                  </a:lnTo>
                  <a:lnTo>
                    <a:pt x="2" y="3"/>
                  </a:lnTo>
                  <a:lnTo>
                    <a:pt x="0" y="5"/>
                  </a:lnTo>
                </a:path>
              </a:pathLst>
            </a:custGeom>
            <a:solidFill>
              <a:srgbClr val="B3801A"/>
            </a:solidFill>
            <a:ln w="127000" cap="rnd">
              <a:noFill/>
              <a:round/>
              <a:headEnd/>
              <a:tailEnd/>
            </a:ln>
          </p:spPr>
          <p:txBody>
            <a:bodyPr>
              <a:prstTxWarp prst="textNoShape">
                <a:avLst/>
              </a:prstTxWarp>
            </a:bodyPr>
            <a:lstStyle/>
            <a:p>
              <a:endParaRPr lang="en-US">
                <a:solidFill>
                  <a:schemeClr val="tx2"/>
                </a:solidFill>
              </a:endParaRPr>
            </a:p>
          </p:txBody>
        </p:sp>
        <p:sp>
          <p:nvSpPr>
            <p:cNvPr id="24788" name="Freeform 163"/>
            <p:cNvSpPr>
              <a:spLocks/>
            </p:cNvSpPr>
            <p:nvPr/>
          </p:nvSpPr>
          <p:spPr bwMode="auto">
            <a:xfrm>
              <a:off x="3467" y="3159"/>
              <a:ext cx="39" cy="82"/>
            </a:xfrm>
            <a:custGeom>
              <a:avLst/>
              <a:gdLst>
                <a:gd name="T0" fmla="*/ 0 w 39"/>
                <a:gd name="T1" fmla="*/ 5 h 82"/>
                <a:gd name="T2" fmla="*/ 0 w 39"/>
                <a:gd name="T3" fmla="*/ 81 h 82"/>
                <a:gd name="T4" fmla="*/ 38 w 39"/>
                <a:gd name="T5" fmla="*/ 75 h 82"/>
                <a:gd name="T6" fmla="*/ 36 w 39"/>
                <a:gd name="T7" fmla="*/ 0 h 82"/>
                <a:gd name="T8" fmla="*/ 33 w 39"/>
                <a:gd name="T9" fmla="*/ 0 h 82"/>
                <a:gd name="T10" fmla="*/ 30 w 39"/>
                <a:gd name="T11" fmla="*/ 0 h 82"/>
                <a:gd name="T12" fmla="*/ 27 w 39"/>
                <a:gd name="T13" fmla="*/ 0 h 82"/>
                <a:gd name="T14" fmla="*/ 24 w 39"/>
                <a:gd name="T15" fmla="*/ 2 h 82"/>
                <a:gd name="T16" fmla="*/ 22 w 39"/>
                <a:gd name="T17" fmla="*/ 2 h 82"/>
                <a:gd name="T18" fmla="*/ 19 w 39"/>
                <a:gd name="T19" fmla="*/ 2 h 82"/>
                <a:gd name="T20" fmla="*/ 14 w 39"/>
                <a:gd name="T21" fmla="*/ 2 h 82"/>
                <a:gd name="T22" fmla="*/ 11 w 39"/>
                <a:gd name="T23" fmla="*/ 2 h 82"/>
                <a:gd name="T24" fmla="*/ 9 w 39"/>
                <a:gd name="T25" fmla="*/ 5 h 82"/>
                <a:gd name="T26" fmla="*/ 3 w 39"/>
                <a:gd name="T27" fmla="*/ 5 h 82"/>
                <a:gd name="T28" fmla="*/ 0 w 39"/>
                <a:gd name="T29" fmla="*/ 5 h 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82"/>
                <a:gd name="T47" fmla="*/ 39 w 39"/>
                <a:gd name="T48" fmla="*/ 82 h 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82">
                  <a:moveTo>
                    <a:pt x="0" y="5"/>
                  </a:moveTo>
                  <a:lnTo>
                    <a:pt x="0" y="81"/>
                  </a:lnTo>
                  <a:lnTo>
                    <a:pt x="38" y="75"/>
                  </a:lnTo>
                  <a:lnTo>
                    <a:pt x="36" y="0"/>
                  </a:lnTo>
                  <a:lnTo>
                    <a:pt x="33" y="0"/>
                  </a:lnTo>
                  <a:lnTo>
                    <a:pt x="30" y="0"/>
                  </a:lnTo>
                  <a:lnTo>
                    <a:pt x="27" y="0"/>
                  </a:lnTo>
                  <a:lnTo>
                    <a:pt x="24" y="2"/>
                  </a:lnTo>
                  <a:lnTo>
                    <a:pt x="22" y="2"/>
                  </a:lnTo>
                  <a:lnTo>
                    <a:pt x="19" y="2"/>
                  </a:lnTo>
                  <a:lnTo>
                    <a:pt x="14" y="2"/>
                  </a:lnTo>
                  <a:lnTo>
                    <a:pt x="11" y="2"/>
                  </a:lnTo>
                  <a:lnTo>
                    <a:pt x="9" y="5"/>
                  </a:lnTo>
                  <a:lnTo>
                    <a:pt x="3" y="5"/>
                  </a:lnTo>
                  <a:lnTo>
                    <a:pt x="0" y="5"/>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89" name="Freeform 164"/>
            <p:cNvSpPr>
              <a:spLocks/>
            </p:cNvSpPr>
            <p:nvPr/>
          </p:nvSpPr>
          <p:spPr bwMode="auto">
            <a:xfrm>
              <a:off x="3511" y="3159"/>
              <a:ext cx="25" cy="71"/>
            </a:xfrm>
            <a:custGeom>
              <a:avLst/>
              <a:gdLst>
                <a:gd name="T0" fmla="*/ 24 w 25"/>
                <a:gd name="T1" fmla="*/ 4 h 71"/>
                <a:gd name="T2" fmla="*/ 24 w 25"/>
                <a:gd name="T3" fmla="*/ 70 h 71"/>
                <a:gd name="T4" fmla="*/ 19 w 25"/>
                <a:gd name="T5" fmla="*/ 67 h 71"/>
                <a:gd name="T6" fmla="*/ 17 w 25"/>
                <a:gd name="T7" fmla="*/ 67 h 71"/>
                <a:gd name="T8" fmla="*/ 13 w 25"/>
                <a:gd name="T9" fmla="*/ 67 h 71"/>
                <a:gd name="T10" fmla="*/ 11 w 25"/>
                <a:gd name="T11" fmla="*/ 67 h 71"/>
                <a:gd name="T12" fmla="*/ 6 w 25"/>
                <a:gd name="T13" fmla="*/ 67 h 71"/>
                <a:gd name="T14" fmla="*/ 2 w 25"/>
                <a:gd name="T15" fmla="*/ 67 h 71"/>
                <a:gd name="T16" fmla="*/ 0 w 25"/>
                <a:gd name="T17" fmla="*/ 0 h 71"/>
                <a:gd name="T18" fmla="*/ 2 w 25"/>
                <a:gd name="T19" fmla="*/ 0 h 71"/>
                <a:gd name="T20" fmla="*/ 5 w 25"/>
                <a:gd name="T21" fmla="*/ 0 h 71"/>
                <a:gd name="T22" fmla="*/ 6 w 25"/>
                <a:gd name="T23" fmla="*/ 0 h 71"/>
                <a:gd name="T24" fmla="*/ 11 w 25"/>
                <a:gd name="T25" fmla="*/ 0 h 71"/>
                <a:gd name="T26" fmla="*/ 15 w 25"/>
                <a:gd name="T27" fmla="*/ 0 h 71"/>
                <a:gd name="T28" fmla="*/ 19 w 25"/>
                <a:gd name="T29" fmla="*/ 2 h 71"/>
                <a:gd name="T30" fmla="*/ 22 w 25"/>
                <a:gd name="T31" fmla="*/ 2 h 71"/>
                <a:gd name="T32" fmla="*/ 24 w 25"/>
                <a:gd name="T33" fmla="*/ 4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71"/>
                <a:gd name="T53" fmla="*/ 25 w 25"/>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71">
                  <a:moveTo>
                    <a:pt x="24" y="4"/>
                  </a:moveTo>
                  <a:lnTo>
                    <a:pt x="24" y="70"/>
                  </a:lnTo>
                  <a:lnTo>
                    <a:pt x="19" y="67"/>
                  </a:lnTo>
                  <a:lnTo>
                    <a:pt x="17" y="67"/>
                  </a:lnTo>
                  <a:lnTo>
                    <a:pt x="13" y="67"/>
                  </a:lnTo>
                  <a:lnTo>
                    <a:pt x="11" y="67"/>
                  </a:lnTo>
                  <a:lnTo>
                    <a:pt x="6" y="67"/>
                  </a:lnTo>
                  <a:lnTo>
                    <a:pt x="2" y="67"/>
                  </a:lnTo>
                  <a:lnTo>
                    <a:pt x="0" y="0"/>
                  </a:lnTo>
                  <a:lnTo>
                    <a:pt x="2" y="0"/>
                  </a:lnTo>
                  <a:lnTo>
                    <a:pt x="5" y="0"/>
                  </a:lnTo>
                  <a:lnTo>
                    <a:pt x="6" y="0"/>
                  </a:lnTo>
                  <a:lnTo>
                    <a:pt x="11" y="0"/>
                  </a:lnTo>
                  <a:lnTo>
                    <a:pt x="15" y="0"/>
                  </a:lnTo>
                  <a:lnTo>
                    <a:pt x="19" y="2"/>
                  </a:lnTo>
                  <a:lnTo>
                    <a:pt x="22" y="2"/>
                  </a:lnTo>
                  <a:lnTo>
                    <a:pt x="24" y="4"/>
                  </a:lnTo>
                </a:path>
              </a:pathLst>
            </a:custGeom>
            <a:solidFill>
              <a:srgbClr val="B3801A"/>
            </a:solidFill>
            <a:ln w="127000" cap="rnd">
              <a:noFill/>
              <a:round/>
              <a:headEnd/>
              <a:tailEnd/>
            </a:ln>
          </p:spPr>
          <p:txBody>
            <a:bodyPr>
              <a:prstTxWarp prst="textNoShape">
                <a:avLst/>
              </a:prstTxWarp>
            </a:bodyPr>
            <a:lstStyle/>
            <a:p>
              <a:endParaRPr lang="en-US">
                <a:solidFill>
                  <a:schemeClr val="tx2"/>
                </a:solidFill>
              </a:endParaRPr>
            </a:p>
          </p:txBody>
        </p:sp>
        <p:sp>
          <p:nvSpPr>
            <p:cNvPr id="24790" name="Freeform 165"/>
            <p:cNvSpPr>
              <a:spLocks/>
            </p:cNvSpPr>
            <p:nvPr/>
          </p:nvSpPr>
          <p:spPr bwMode="auto">
            <a:xfrm>
              <a:off x="3511" y="3159"/>
              <a:ext cx="33" cy="79"/>
            </a:xfrm>
            <a:custGeom>
              <a:avLst/>
              <a:gdLst>
                <a:gd name="T0" fmla="*/ 32 w 33"/>
                <a:gd name="T1" fmla="*/ 5 h 79"/>
                <a:gd name="T2" fmla="*/ 32 w 33"/>
                <a:gd name="T3" fmla="*/ 78 h 79"/>
                <a:gd name="T4" fmla="*/ 32 w 33"/>
                <a:gd name="T5" fmla="*/ 75 h 79"/>
                <a:gd name="T6" fmla="*/ 29 w 33"/>
                <a:gd name="T7" fmla="*/ 75 h 79"/>
                <a:gd name="T8" fmla="*/ 26 w 33"/>
                <a:gd name="T9" fmla="*/ 75 h 79"/>
                <a:gd name="T10" fmla="*/ 23 w 33"/>
                <a:gd name="T11" fmla="*/ 75 h 79"/>
                <a:gd name="T12" fmla="*/ 18 w 33"/>
                <a:gd name="T13" fmla="*/ 75 h 79"/>
                <a:gd name="T14" fmla="*/ 11 w 33"/>
                <a:gd name="T15" fmla="*/ 75 h 79"/>
                <a:gd name="T16" fmla="*/ 6 w 33"/>
                <a:gd name="T17" fmla="*/ 75 h 79"/>
                <a:gd name="T18" fmla="*/ 0 w 33"/>
                <a:gd name="T19" fmla="*/ 75 h 79"/>
                <a:gd name="T20" fmla="*/ 0 w 33"/>
                <a:gd name="T21" fmla="*/ 0 h 79"/>
                <a:gd name="T22" fmla="*/ 3 w 33"/>
                <a:gd name="T23" fmla="*/ 0 h 79"/>
                <a:gd name="T24" fmla="*/ 6 w 33"/>
                <a:gd name="T25" fmla="*/ 0 h 79"/>
                <a:gd name="T26" fmla="*/ 8 w 33"/>
                <a:gd name="T27" fmla="*/ 0 h 79"/>
                <a:gd name="T28" fmla="*/ 14 w 33"/>
                <a:gd name="T29" fmla="*/ 0 h 79"/>
                <a:gd name="T30" fmla="*/ 20 w 33"/>
                <a:gd name="T31" fmla="*/ 0 h 79"/>
                <a:gd name="T32" fmla="*/ 23 w 33"/>
                <a:gd name="T33" fmla="*/ 0 h 79"/>
                <a:gd name="T34" fmla="*/ 29 w 33"/>
                <a:gd name="T35" fmla="*/ 2 h 79"/>
                <a:gd name="T36" fmla="*/ 32 w 33"/>
                <a:gd name="T37" fmla="*/ 5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
                <a:gd name="T58" fmla="*/ 0 h 79"/>
                <a:gd name="T59" fmla="*/ 33 w 33"/>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 h="79">
                  <a:moveTo>
                    <a:pt x="32" y="5"/>
                  </a:moveTo>
                  <a:lnTo>
                    <a:pt x="32" y="78"/>
                  </a:lnTo>
                  <a:lnTo>
                    <a:pt x="32" y="75"/>
                  </a:lnTo>
                  <a:lnTo>
                    <a:pt x="29" y="75"/>
                  </a:lnTo>
                  <a:lnTo>
                    <a:pt x="26" y="75"/>
                  </a:lnTo>
                  <a:lnTo>
                    <a:pt x="23" y="75"/>
                  </a:lnTo>
                  <a:lnTo>
                    <a:pt x="18" y="75"/>
                  </a:lnTo>
                  <a:lnTo>
                    <a:pt x="11" y="75"/>
                  </a:lnTo>
                  <a:lnTo>
                    <a:pt x="6" y="75"/>
                  </a:lnTo>
                  <a:lnTo>
                    <a:pt x="0" y="75"/>
                  </a:lnTo>
                  <a:lnTo>
                    <a:pt x="0" y="0"/>
                  </a:lnTo>
                  <a:lnTo>
                    <a:pt x="3" y="0"/>
                  </a:lnTo>
                  <a:lnTo>
                    <a:pt x="6" y="0"/>
                  </a:lnTo>
                  <a:lnTo>
                    <a:pt x="8" y="0"/>
                  </a:lnTo>
                  <a:lnTo>
                    <a:pt x="14" y="0"/>
                  </a:lnTo>
                  <a:lnTo>
                    <a:pt x="20" y="0"/>
                  </a:lnTo>
                  <a:lnTo>
                    <a:pt x="23" y="0"/>
                  </a:lnTo>
                  <a:lnTo>
                    <a:pt x="29" y="2"/>
                  </a:lnTo>
                  <a:lnTo>
                    <a:pt x="32" y="5"/>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91" name="Freeform 166"/>
            <p:cNvSpPr>
              <a:spLocks/>
            </p:cNvSpPr>
            <p:nvPr/>
          </p:nvSpPr>
          <p:spPr bwMode="auto">
            <a:xfrm>
              <a:off x="3413" y="3178"/>
              <a:ext cx="27" cy="63"/>
            </a:xfrm>
            <a:custGeom>
              <a:avLst/>
              <a:gdLst>
                <a:gd name="T0" fmla="*/ 0 w 27"/>
                <a:gd name="T1" fmla="*/ 8 h 63"/>
                <a:gd name="T2" fmla="*/ 24 w 27"/>
                <a:gd name="T3" fmla="*/ 0 h 63"/>
                <a:gd name="T4" fmla="*/ 26 w 27"/>
                <a:gd name="T5" fmla="*/ 55 h 63"/>
                <a:gd name="T6" fmla="*/ 2 w 27"/>
                <a:gd name="T7" fmla="*/ 62 h 63"/>
                <a:gd name="T8" fmla="*/ 0 w 27"/>
                <a:gd name="T9" fmla="*/ 8 h 63"/>
                <a:gd name="T10" fmla="*/ 0 60000 65536"/>
                <a:gd name="T11" fmla="*/ 0 60000 65536"/>
                <a:gd name="T12" fmla="*/ 0 60000 65536"/>
                <a:gd name="T13" fmla="*/ 0 60000 65536"/>
                <a:gd name="T14" fmla="*/ 0 60000 65536"/>
                <a:gd name="T15" fmla="*/ 0 w 27"/>
                <a:gd name="T16" fmla="*/ 0 h 63"/>
                <a:gd name="T17" fmla="*/ 27 w 27"/>
                <a:gd name="T18" fmla="*/ 63 h 63"/>
              </a:gdLst>
              <a:ahLst/>
              <a:cxnLst>
                <a:cxn ang="T10">
                  <a:pos x="T0" y="T1"/>
                </a:cxn>
                <a:cxn ang="T11">
                  <a:pos x="T2" y="T3"/>
                </a:cxn>
                <a:cxn ang="T12">
                  <a:pos x="T4" y="T5"/>
                </a:cxn>
                <a:cxn ang="T13">
                  <a:pos x="T6" y="T7"/>
                </a:cxn>
                <a:cxn ang="T14">
                  <a:pos x="T8" y="T9"/>
                </a:cxn>
              </a:cxnLst>
              <a:rect l="T15" t="T16" r="T17" b="T18"/>
              <a:pathLst>
                <a:path w="27" h="63">
                  <a:moveTo>
                    <a:pt x="0" y="8"/>
                  </a:moveTo>
                  <a:lnTo>
                    <a:pt x="24" y="0"/>
                  </a:lnTo>
                  <a:lnTo>
                    <a:pt x="26" y="55"/>
                  </a:lnTo>
                  <a:lnTo>
                    <a:pt x="2" y="62"/>
                  </a:lnTo>
                  <a:lnTo>
                    <a:pt x="0" y="8"/>
                  </a:lnTo>
                </a:path>
              </a:pathLst>
            </a:custGeom>
            <a:solidFill>
              <a:srgbClr val="330000"/>
            </a:solidFill>
            <a:ln w="127000" cap="rnd">
              <a:noFill/>
              <a:round/>
              <a:headEnd/>
              <a:tailEnd/>
            </a:ln>
          </p:spPr>
          <p:txBody>
            <a:bodyPr>
              <a:prstTxWarp prst="textNoShape">
                <a:avLst/>
              </a:prstTxWarp>
            </a:bodyPr>
            <a:lstStyle/>
            <a:p>
              <a:endParaRPr lang="en-US">
                <a:solidFill>
                  <a:schemeClr val="tx2"/>
                </a:solidFill>
              </a:endParaRPr>
            </a:p>
          </p:txBody>
        </p:sp>
        <p:sp>
          <p:nvSpPr>
            <p:cNvPr id="24792" name="Freeform 167"/>
            <p:cNvSpPr>
              <a:spLocks/>
            </p:cNvSpPr>
            <p:nvPr/>
          </p:nvSpPr>
          <p:spPr bwMode="auto">
            <a:xfrm>
              <a:off x="3413" y="3178"/>
              <a:ext cx="35" cy="71"/>
            </a:xfrm>
            <a:custGeom>
              <a:avLst/>
              <a:gdLst>
                <a:gd name="T0" fmla="*/ 0 w 35"/>
                <a:gd name="T1" fmla="*/ 9 h 71"/>
                <a:gd name="T2" fmla="*/ 31 w 35"/>
                <a:gd name="T3" fmla="*/ 0 h 71"/>
                <a:gd name="T4" fmla="*/ 34 w 35"/>
                <a:gd name="T5" fmla="*/ 62 h 71"/>
                <a:gd name="T6" fmla="*/ 0 w 35"/>
                <a:gd name="T7" fmla="*/ 70 h 71"/>
                <a:gd name="T8" fmla="*/ 0 w 35"/>
                <a:gd name="T9" fmla="*/ 9 h 71"/>
                <a:gd name="T10" fmla="*/ 0 60000 65536"/>
                <a:gd name="T11" fmla="*/ 0 60000 65536"/>
                <a:gd name="T12" fmla="*/ 0 60000 65536"/>
                <a:gd name="T13" fmla="*/ 0 60000 65536"/>
                <a:gd name="T14" fmla="*/ 0 60000 65536"/>
                <a:gd name="T15" fmla="*/ 0 w 35"/>
                <a:gd name="T16" fmla="*/ 0 h 71"/>
                <a:gd name="T17" fmla="*/ 35 w 35"/>
                <a:gd name="T18" fmla="*/ 71 h 71"/>
              </a:gdLst>
              <a:ahLst/>
              <a:cxnLst>
                <a:cxn ang="T10">
                  <a:pos x="T0" y="T1"/>
                </a:cxn>
                <a:cxn ang="T11">
                  <a:pos x="T2" y="T3"/>
                </a:cxn>
                <a:cxn ang="T12">
                  <a:pos x="T4" y="T5"/>
                </a:cxn>
                <a:cxn ang="T13">
                  <a:pos x="T6" y="T7"/>
                </a:cxn>
                <a:cxn ang="T14">
                  <a:pos x="T8" y="T9"/>
                </a:cxn>
              </a:cxnLst>
              <a:rect l="T15" t="T16" r="T17" b="T18"/>
              <a:pathLst>
                <a:path w="35" h="71">
                  <a:moveTo>
                    <a:pt x="0" y="9"/>
                  </a:moveTo>
                  <a:lnTo>
                    <a:pt x="31" y="0"/>
                  </a:lnTo>
                  <a:lnTo>
                    <a:pt x="34" y="62"/>
                  </a:lnTo>
                  <a:lnTo>
                    <a:pt x="0" y="70"/>
                  </a:lnTo>
                  <a:lnTo>
                    <a:pt x="0" y="9"/>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93" name="Freeform 168"/>
            <p:cNvSpPr>
              <a:spLocks/>
            </p:cNvSpPr>
            <p:nvPr/>
          </p:nvSpPr>
          <p:spPr bwMode="auto">
            <a:xfrm>
              <a:off x="3472" y="3167"/>
              <a:ext cx="21" cy="63"/>
            </a:xfrm>
            <a:custGeom>
              <a:avLst/>
              <a:gdLst>
                <a:gd name="T0" fmla="*/ 0 w 21"/>
                <a:gd name="T1" fmla="*/ 5 h 63"/>
                <a:gd name="T2" fmla="*/ 0 w 21"/>
                <a:gd name="T3" fmla="*/ 5 h 63"/>
                <a:gd name="T4" fmla="*/ 2 w 21"/>
                <a:gd name="T5" fmla="*/ 5 h 63"/>
                <a:gd name="T6" fmla="*/ 4 w 21"/>
                <a:gd name="T7" fmla="*/ 3 h 63"/>
                <a:gd name="T8" fmla="*/ 6 w 21"/>
                <a:gd name="T9" fmla="*/ 3 h 63"/>
                <a:gd name="T10" fmla="*/ 10 w 21"/>
                <a:gd name="T11" fmla="*/ 3 h 63"/>
                <a:gd name="T12" fmla="*/ 14 w 21"/>
                <a:gd name="T13" fmla="*/ 0 h 63"/>
                <a:gd name="T14" fmla="*/ 16 w 21"/>
                <a:gd name="T15" fmla="*/ 0 h 63"/>
                <a:gd name="T16" fmla="*/ 18 w 21"/>
                <a:gd name="T17" fmla="*/ 0 h 63"/>
                <a:gd name="T18" fmla="*/ 20 w 21"/>
                <a:gd name="T19" fmla="*/ 57 h 63"/>
                <a:gd name="T20" fmla="*/ 2 w 21"/>
                <a:gd name="T21" fmla="*/ 62 h 63"/>
                <a:gd name="T22" fmla="*/ 0 w 21"/>
                <a:gd name="T23" fmla="*/ 5 h 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
                <a:gd name="T37" fmla="*/ 0 h 63"/>
                <a:gd name="T38" fmla="*/ 21 w 21"/>
                <a:gd name="T39" fmla="*/ 63 h 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 h="63">
                  <a:moveTo>
                    <a:pt x="0" y="5"/>
                  </a:moveTo>
                  <a:lnTo>
                    <a:pt x="0" y="5"/>
                  </a:lnTo>
                  <a:lnTo>
                    <a:pt x="2" y="5"/>
                  </a:lnTo>
                  <a:lnTo>
                    <a:pt x="4" y="3"/>
                  </a:lnTo>
                  <a:lnTo>
                    <a:pt x="6" y="3"/>
                  </a:lnTo>
                  <a:lnTo>
                    <a:pt x="10" y="3"/>
                  </a:lnTo>
                  <a:lnTo>
                    <a:pt x="14" y="0"/>
                  </a:lnTo>
                  <a:lnTo>
                    <a:pt x="16" y="0"/>
                  </a:lnTo>
                  <a:lnTo>
                    <a:pt x="18" y="0"/>
                  </a:lnTo>
                  <a:lnTo>
                    <a:pt x="20" y="57"/>
                  </a:lnTo>
                  <a:lnTo>
                    <a:pt x="2" y="62"/>
                  </a:lnTo>
                  <a:lnTo>
                    <a:pt x="0" y="5"/>
                  </a:lnTo>
                </a:path>
              </a:pathLst>
            </a:custGeom>
            <a:solidFill>
              <a:srgbClr val="330000"/>
            </a:solidFill>
            <a:ln w="127000" cap="rnd">
              <a:noFill/>
              <a:round/>
              <a:headEnd/>
              <a:tailEnd/>
            </a:ln>
          </p:spPr>
          <p:txBody>
            <a:bodyPr>
              <a:prstTxWarp prst="textNoShape">
                <a:avLst/>
              </a:prstTxWarp>
            </a:bodyPr>
            <a:lstStyle/>
            <a:p>
              <a:endParaRPr lang="en-US">
                <a:solidFill>
                  <a:schemeClr val="tx2"/>
                </a:solidFill>
              </a:endParaRPr>
            </a:p>
          </p:txBody>
        </p:sp>
        <p:sp>
          <p:nvSpPr>
            <p:cNvPr id="24794" name="Freeform 169"/>
            <p:cNvSpPr>
              <a:spLocks/>
            </p:cNvSpPr>
            <p:nvPr/>
          </p:nvSpPr>
          <p:spPr bwMode="auto">
            <a:xfrm>
              <a:off x="3469" y="3167"/>
              <a:ext cx="29" cy="71"/>
            </a:xfrm>
            <a:custGeom>
              <a:avLst/>
              <a:gdLst>
                <a:gd name="T0" fmla="*/ 0 w 29"/>
                <a:gd name="T1" fmla="*/ 6 h 71"/>
                <a:gd name="T2" fmla="*/ 3 w 29"/>
                <a:gd name="T3" fmla="*/ 6 h 71"/>
                <a:gd name="T4" fmla="*/ 6 w 29"/>
                <a:gd name="T5" fmla="*/ 3 h 71"/>
                <a:gd name="T6" fmla="*/ 8 w 29"/>
                <a:gd name="T7" fmla="*/ 3 h 71"/>
                <a:gd name="T8" fmla="*/ 11 w 29"/>
                <a:gd name="T9" fmla="*/ 3 h 71"/>
                <a:gd name="T10" fmla="*/ 17 w 29"/>
                <a:gd name="T11" fmla="*/ 0 h 71"/>
                <a:gd name="T12" fmla="*/ 22 w 29"/>
                <a:gd name="T13" fmla="*/ 0 h 71"/>
                <a:gd name="T14" fmla="*/ 25 w 29"/>
                <a:gd name="T15" fmla="*/ 0 h 71"/>
                <a:gd name="T16" fmla="*/ 28 w 29"/>
                <a:gd name="T17" fmla="*/ 0 h 71"/>
                <a:gd name="T18" fmla="*/ 28 w 29"/>
                <a:gd name="T19" fmla="*/ 64 h 71"/>
                <a:gd name="T20" fmla="*/ 3 w 29"/>
                <a:gd name="T21" fmla="*/ 70 h 71"/>
                <a:gd name="T22" fmla="*/ 0 w 29"/>
                <a:gd name="T23" fmla="*/ 6 h 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
                <a:gd name="T37" fmla="*/ 0 h 71"/>
                <a:gd name="T38" fmla="*/ 29 w 29"/>
                <a:gd name="T39" fmla="*/ 71 h 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 h="71">
                  <a:moveTo>
                    <a:pt x="0" y="6"/>
                  </a:moveTo>
                  <a:lnTo>
                    <a:pt x="3" y="6"/>
                  </a:lnTo>
                  <a:lnTo>
                    <a:pt x="6" y="3"/>
                  </a:lnTo>
                  <a:lnTo>
                    <a:pt x="8" y="3"/>
                  </a:lnTo>
                  <a:lnTo>
                    <a:pt x="11" y="3"/>
                  </a:lnTo>
                  <a:lnTo>
                    <a:pt x="17" y="0"/>
                  </a:lnTo>
                  <a:lnTo>
                    <a:pt x="22" y="0"/>
                  </a:lnTo>
                  <a:lnTo>
                    <a:pt x="25" y="0"/>
                  </a:lnTo>
                  <a:lnTo>
                    <a:pt x="28" y="0"/>
                  </a:lnTo>
                  <a:lnTo>
                    <a:pt x="28" y="64"/>
                  </a:lnTo>
                  <a:lnTo>
                    <a:pt x="3" y="70"/>
                  </a:lnTo>
                  <a:lnTo>
                    <a:pt x="0" y="6"/>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95" name="Freeform 170"/>
            <p:cNvSpPr>
              <a:spLocks/>
            </p:cNvSpPr>
            <p:nvPr/>
          </p:nvSpPr>
          <p:spPr bwMode="auto">
            <a:xfrm>
              <a:off x="3515" y="3167"/>
              <a:ext cx="14" cy="57"/>
            </a:xfrm>
            <a:custGeom>
              <a:avLst/>
              <a:gdLst>
                <a:gd name="T0" fmla="*/ 0 w 14"/>
                <a:gd name="T1" fmla="*/ 0 h 57"/>
                <a:gd name="T2" fmla="*/ 2 w 14"/>
                <a:gd name="T3" fmla="*/ 0 h 57"/>
                <a:gd name="T4" fmla="*/ 3 w 14"/>
                <a:gd name="T5" fmla="*/ 0 h 57"/>
                <a:gd name="T6" fmla="*/ 7 w 14"/>
                <a:gd name="T7" fmla="*/ 0 h 57"/>
                <a:gd name="T8" fmla="*/ 8 w 14"/>
                <a:gd name="T9" fmla="*/ 0 h 57"/>
                <a:gd name="T10" fmla="*/ 9 w 14"/>
                <a:gd name="T11" fmla="*/ 0 h 57"/>
                <a:gd name="T12" fmla="*/ 11 w 14"/>
                <a:gd name="T13" fmla="*/ 0 h 57"/>
                <a:gd name="T14" fmla="*/ 13 w 14"/>
                <a:gd name="T15" fmla="*/ 3 h 57"/>
                <a:gd name="T16" fmla="*/ 13 w 14"/>
                <a:gd name="T17" fmla="*/ 56 h 57"/>
                <a:gd name="T18" fmla="*/ 2 w 14"/>
                <a:gd name="T19" fmla="*/ 56 h 57"/>
                <a:gd name="T20" fmla="*/ 0 w 14"/>
                <a:gd name="T21" fmla="*/ 0 h 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57"/>
                <a:gd name="T35" fmla="*/ 14 w 14"/>
                <a:gd name="T36" fmla="*/ 57 h 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57">
                  <a:moveTo>
                    <a:pt x="0" y="0"/>
                  </a:moveTo>
                  <a:lnTo>
                    <a:pt x="2" y="0"/>
                  </a:lnTo>
                  <a:lnTo>
                    <a:pt x="3" y="0"/>
                  </a:lnTo>
                  <a:lnTo>
                    <a:pt x="7" y="0"/>
                  </a:lnTo>
                  <a:lnTo>
                    <a:pt x="8" y="0"/>
                  </a:lnTo>
                  <a:lnTo>
                    <a:pt x="9" y="0"/>
                  </a:lnTo>
                  <a:lnTo>
                    <a:pt x="11" y="0"/>
                  </a:lnTo>
                  <a:lnTo>
                    <a:pt x="13" y="3"/>
                  </a:lnTo>
                  <a:lnTo>
                    <a:pt x="13" y="56"/>
                  </a:lnTo>
                  <a:lnTo>
                    <a:pt x="2" y="56"/>
                  </a:lnTo>
                  <a:lnTo>
                    <a:pt x="0" y="0"/>
                  </a:lnTo>
                </a:path>
              </a:pathLst>
            </a:custGeom>
            <a:solidFill>
              <a:srgbClr val="330000"/>
            </a:solidFill>
            <a:ln w="127000" cap="rnd">
              <a:noFill/>
              <a:round/>
              <a:headEnd/>
              <a:tailEnd/>
            </a:ln>
          </p:spPr>
          <p:txBody>
            <a:bodyPr>
              <a:prstTxWarp prst="textNoShape">
                <a:avLst/>
              </a:prstTxWarp>
            </a:bodyPr>
            <a:lstStyle/>
            <a:p>
              <a:endParaRPr lang="en-US">
                <a:solidFill>
                  <a:schemeClr val="tx2"/>
                </a:solidFill>
              </a:endParaRPr>
            </a:p>
          </p:txBody>
        </p:sp>
        <p:sp>
          <p:nvSpPr>
            <p:cNvPr id="24796" name="Freeform 171"/>
            <p:cNvSpPr>
              <a:spLocks/>
            </p:cNvSpPr>
            <p:nvPr/>
          </p:nvSpPr>
          <p:spPr bwMode="auto">
            <a:xfrm>
              <a:off x="3515" y="3167"/>
              <a:ext cx="22" cy="65"/>
            </a:xfrm>
            <a:custGeom>
              <a:avLst/>
              <a:gdLst>
                <a:gd name="T0" fmla="*/ 0 w 22"/>
                <a:gd name="T1" fmla="*/ 0 h 65"/>
                <a:gd name="T2" fmla="*/ 0 w 22"/>
                <a:gd name="T3" fmla="*/ 0 h 65"/>
                <a:gd name="T4" fmla="*/ 3 w 22"/>
                <a:gd name="T5" fmla="*/ 0 h 65"/>
                <a:gd name="T6" fmla="*/ 5 w 22"/>
                <a:gd name="T7" fmla="*/ 0 h 65"/>
                <a:gd name="T8" fmla="*/ 8 w 22"/>
                <a:gd name="T9" fmla="*/ 0 h 65"/>
                <a:gd name="T10" fmla="*/ 13 w 22"/>
                <a:gd name="T11" fmla="*/ 0 h 65"/>
                <a:gd name="T12" fmla="*/ 15 w 22"/>
                <a:gd name="T13" fmla="*/ 0 h 65"/>
                <a:gd name="T14" fmla="*/ 18 w 22"/>
                <a:gd name="T15" fmla="*/ 0 h 65"/>
                <a:gd name="T16" fmla="*/ 21 w 22"/>
                <a:gd name="T17" fmla="*/ 3 h 65"/>
                <a:gd name="T18" fmla="*/ 21 w 22"/>
                <a:gd name="T19" fmla="*/ 64 h 65"/>
                <a:gd name="T20" fmla="*/ 0 w 22"/>
                <a:gd name="T21" fmla="*/ 64 h 65"/>
                <a:gd name="T22" fmla="*/ 0 w 22"/>
                <a:gd name="T23" fmla="*/ 0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
                <a:gd name="T37" fmla="*/ 0 h 65"/>
                <a:gd name="T38" fmla="*/ 22 w 22"/>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 h="65">
                  <a:moveTo>
                    <a:pt x="0" y="0"/>
                  </a:moveTo>
                  <a:lnTo>
                    <a:pt x="0" y="0"/>
                  </a:lnTo>
                  <a:lnTo>
                    <a:pt x="3" y="0"/>
                  </a:lnTo>
                  <a:lnTo>
                    <a:pt x="5" y="0"/>
                  </a:lnTo>
                  <a:lnTo>
                    <a:pt x="8" y="0"/>
                  </a:lnTo>
                  <a:lnTo>
                    <a:pt x="13" y="0"/>
                  </a:lnTo>
                  <a:lnTo>
                    <a:pt x="15" y="0"/>
                  </a:lnTo>
                  <a:lnTo>
                    <a:pt x="18" y="0"/>
                  </a:lnTo>
                  <a:lnTo>
                    <a:pt x="21" y="3"/>
                  </a:lnTo>
                  <a:lnTo>
                    <a:pt x="21" y="64"/>
                  </a:lnTo>
                  <a:lnTo>
                    <a:pt x="0" y="64"/>
                  </a:lnTo>
                  <a:lnTo>
                    <a:pt x="0"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97" name="Freeform 172"/>
            <p:cNvSpPr>
              <a:spLocks/>
            </p:cNvSpPr>
            <p:nvPr/>
          </p:nvSpPr>
          <p:spPr bwMode="auto">
            <a:xfrm>
              <a:off x="3399" y="3231"/>
              <a:ext cx="141" cy="24"/>
            </a:xfrm>
            <a:custGeom>
              <a:avLst/>
              <a:gdLst>
                <a:gd name="T0" fmla="*/ 3 w 141"/>
                <a:gd name="T1" fmla="*/ 19 h 24"/>
                <a:gd name="T2" fmla="*/ 6 w 141"/>
                <a:gd name="T3" fmla="*/ 19 h 24"/>
                <a:gd name="T4" fmla="*/ 8 w 141"/>
                <a:gd name="T5" fmla="*/ 17 h 24"/>
                <a:gd name="T6" fmla="*/ 10 w 141"/>
                <a:gd name="T7" fmla="*/ 17 h 24"/>
                <a:gd name="T8" fmla="*/ 16 w 141"/>
                <a:gd name="T9" fmla="*/ 17 h 24"/>
                <a:gd name="T10" fmla="*/ 21 w 141"/>
                <a:gd name="T11" fmla="*/ 15 h 24"/>
                <a:gd name="T12" fmla="*/ 26 w 141"/>
                <a:gd name="T13" fmla="*/ 13 h 24"/>
                <a:gd name="T14" fmla="*/ 32 w 141"/>
                <a:gd name="T15" fmla="*/ 13 h 24"/>
                <a:gd name="T16" fmla="*/ 37 w 141"/>
                <a:gd name="T17" fmla="*/ 13 h 24"/>
                <a:gd name="T18" fmla="*/ 45 w 141"/>
                <a:gd name="T19" fmla="*/ 10 h 24"/>
                <a:gd name="T20" fmla="*/ 50 w 141"/>
                <a:gd name="T21" fmla="*/ 9 h 24"/>
                <a:gd name="T22" fmla="*/ 56 w 141"/>
                <a:gd name="T23" fmla="*/ 9 h 24"/>
                <a:gd name="T24" fmla="*/ 61 w 141"/>
                <a:gd name="T25" fmla="*/ 7 h 24"/>
                <a:gd name="T26" fmla="*/ 66 w 141"/>
                <a:gd name="T27" fmla="*/ 7 h 24"/>
                <a:gd name="T28" fmla="*/ 69 w 141"/>
                <a:gd name="T29" fmla="*/ 7 h 24"/>
                <a:gd name="T30" fmla="*/ 72 w 141"/>
                <a:gd name="T31" fmla="*/ 4 h 24"/>
                <a:gd name="T32" fmla="*/ 74 w 141"/>
                <a:gd name="T33" fmla="*/ 4 h 24"/>
                <a:gd name="T34" fmla="*/ 79 w 141"/>
                <a:gd name="T35" fmla="*/ 4 h 24"/>
                <a:gd name="T36" fmla="*/ 82 w 141"/>
                <a:gd name="T37" fmla="*/ 2 h 24"/>
                <a:gd name="T38" fmla="*/ 87 w 141"/>
                <a:gd name="T39" fmla="*/ 2 h 24"/>
                <a:gd name="T40" fmla="*/ 93 w 141"/>
                <a:gd name="T41" fmla="*/ 2 h 24"/>
                <a:gd name="T42" fmla="*/ 96 w 141"/>
                <a:gd name="T43" fmla="*/ 2 h 24"/>
                <a:gd name="T44" fmla="*/ 100 w 141"/>
                <a:gd name="T45" fmla="*/ 0 h 24"/>
                <a:gd name="T46" fmla="*/ 106 w 141"/>
                <a:gd name="T47" fmla="*/ 0 h 24"/>
                <a:gd name="T48" fmla="*/ 112 w 141"/>
                <a:gd name="T49" fmla="*/ 0 h 24"/>
                <a:gd name="T50" fmla="*/ 116 w 141"/>
                <a:gd name="T51" fmla="*/ 0 h 24"/>
                <a:gd name="T52" fmla="*/ 122 w 141"/>
                <a:gd name="T53" fmla="*/ 0 h 24"/>
                <a:gd name="T54" fmla="*/ 124 w 141"/>
                <a:gd name="T55" fmla="*/ 0 h 24"/>
                <a:gd name="T56" fmla="*/ 130 w 141"/>
                <a:gd name="T57" fmla="*/ 2 h 24"/>
                <a:gd name="T58" fmla="*/ 135 w 141"/>
                <a:gd name="T59" fmla="*/ 2 h 24"/>
                <a:gd name="T60" fmla="*/ 137 w 141"/>
                <a:gd name="T61" fmla="*/ 2 h 24"/>
                <a:gd name="T62" fmla="*/ 140 w 141"/>
                <a:gd name="T63" fmla="*/ 4 h 24"/>
                <a:gd name="T64" fmla="*/ 140 w 141"/>
                <a:gd name="T65" fmla="*/ 7 h 24"/>
                <a:gd name="T66" fmla="*/ 137 w 141"/>
                <a:gd name="T67" fmla="*/ 9 h 24"/>
                <a:gd name="T68" fmla="*/ 137 w 141"/>
                <a:gd name="T69" fmla="*/ 7 h 24"/>
                <a:gd name="T70" fmla="*/ 135 w 141"/>
                <a:gd name="T71" fmla="*/ 7 h 24"/>
                <a:gd name="T72" fmla="*/ 132 w 141"/>
                <a:gd name="T73" fmla="*/ 7 h 24"/>
                <a:gd name="T74" fmla="*/ 130 w 141"/>
                <a:gd name="T75" fmla="*/ 7 h 24"/>
                <a:gd name="T76" fmla="*/ 127 w 141"/>
                <a:gd name="T77" fmla="*/ 4 h 24"/>
                <a:gd name="T78" fmla="*/ 124 w 141"/>
                <a:gd name="T79" fmla="*/ 4 h 24"/>
                <a:gd name="T80" fmla="*/ 122 w 141"/>
                <a:gd name="T81" fmla="*/ 4 h 24"/>
                <a:gd name="T82" fmla="*/ 119 w 141"/>
                <a:gd name="T83" fmla="*/ 4 h 24"/>
                <a:gd name="T84" fmla="*/ 114 w 141"/>
                <a:gd name="T85" fmla="*/ 4 h 24"/>
                <a:gd name="T86" fmla="*/ 112 w 141"/>
                <a:gd name="T87" fmla="*/ 4 h 24"/>
                <a:gd name="T88" fmla="*/ 106 w 141"/>
                <a:gd name="T89" fmla="*/ 4 h 24"/>
                <a:gd name="T90" fmla="*/ 100 w 141"/>
                <a:gd name="T91" fmla="*/ 4 h 24"/>
                <a:gd name="T92" fmla="*/ 93 w 141"/>
                <a:gd name="T93" fmla="*/ 7 h 24"/>
                <a:gd name="T94" fmla="*/ 85 w 141"/>
                <a:gd name="T95" fmla="*/ 7 h 24"/>
                <a:gd name="T96" fmla="*/ 77 w 141"/>
                <a:gd name="T97" fmla="*/ 9 h 24"/>
                <a:gd name="T98" fmla="*/ 69 w 141"/>
                <a:gd name="T99" fmla="*/ 10 h 24"/>
                <a:gd name="T100" fmla="*/ 61 w 141"/>
                <a:gd name="T101" fmla="*/ 10 h 24"/>
                <a:gd name="T102" fmla="*/ 53 w 141"/>
                <a:gd name="T103" fmla="*/ 13 h 24"/>
                <a:gd name="T104" fmla="*/ 43 w 141"/>
                <a:gd name="T105" fmla="*/ 15 h 24"/>
                <a:gd name="T106" fmla="*/ 34 w 141"/>
                <a:gd name="T107" fmla="*/ 15 h 24"/>
                <a:gd name="T108" fmla="*/ 26 w 141"/>
                <a:gd name="T109" fmla="*/ 17 h 24"/>
                <a:gd name="T110" fmla="*/ 21 w 141"/>
                <a:gd name="T111" fmla="*/ 19 h 24"/>
                <a:gd name="T112" fmla="*/ 13 w 141"/>
                <a:gd name="T113" fmla="*/ 21 h 24"/>
                <a:gd name="T114" fmla="*/ 8 w 141"/>
                <a:gd name="T115" fmla="*/ 21 h 24"/>
                <a:gd name="T116" fmla="*/ 6 w 141"/>
                <a:gd name="T117" fmla="*/ 23 h 24"/>
                <a:gd name="T118" fmla="*/ 3 w 141"/>
                <a:gd name="T119" fmla="*/ 23 h 24"/>
                <a:gd name="T120" fmla="*/ 0 w 141"/>
                <a:gd name="T121" fmla="*/ 21 h 24"/>
                <a:gd name="T122" fmla="*/ 3 w 141"/>
                <a:gd name="T123" fmla="*/ 19 h 2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1"/>
                <a:gd name="T187" fmla="*/ 0 h 24"/>
                <a:gd name="T188" fmla="*/ 141 w 141"/>
                <a:gd name="T189" fmla="*/ 24 h 2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1" h="24">
                  <a:moveTo>
                    <a:pt x="3" y="19"/>
                  </a:moveTo>
                  <a:lnTo>
                    <a:pt x="6" y="19"/>
                  </a:lnTo>
                  <a:lnTo>
                    <a:pt x="8" y="17"/>
                  </a:lnTo>
                  <a:lnTo>
                    <a:pt x="10" y="17"/>
                  </a:lnTo>
                  <a:lnTo>
                    <a:pt x="16" y="17"/>
                  </a:lnTo>
                  <a:lnTo>
                    <a:pt x="21" y="15"/>
                  </a:lnTo>
                  <a:lnTo>
                    <a:pt x="26" y="13"/>
                  </a:lnTo>
                  <a:lnTo>
                    <a:pt x="32" y="13"/>
                  </a:lnTo>
                  <a:lnTo>
                    <a:pt x="37" y="13"/>
                  </a:lnTo>
                  <a:lnTo>
                    <a:pt x="45" y="10"/>
                  </a:lnTo>
                  <a:lnTo>
                    <a:pt x="50" y="9"/>
                  </a:lnTo>
                  <a:lnTo>
                    <a:pt x="56" y="9"/>
                  </a:lnTo>
                  <a:lnTo>
                    <a:pt x="61" y="7"/>
                  </a:lnTo>
                  <a:lnTo>
                    <a:pt x="66" y="7"/>
                  </a:lnTo>
                  <a:lnTo>
                    <a:pt x="69" y="7"/>
                  </a:lnTo>
                  <a:lnTo>
                    <a:pt x="72" y="4"/>
                  </a:lnTo>
                  <a:lnTo>
                    <a:pt x="74" y="4"/>
                  </a:lnTo>
                  <a:lnTo>
                    <a:pt x="79" y="4"/>
                  </a:lnTo>
                  <a:lnTo>
                    <a:pt x="82" y="2"/>
                  </a:lnTo>
                  <a:lnTo>
                    <a:pt x="87" y="2"/>
                  </a:lnTo>
                  <a:lnTo>
                    <a:pt x="93" y="2"/>
                  </a:lnTo>
                  <a:lnTo>
                    <a:pt x="96" y="2"/>
                  </a:lnTo>
                  <a:lnTo>
                    <a:pt x="100" y="0"/>
                  </a:lnTo>
                  <a:lnTo>
                    <a:pt x="106" y="0"/>
                  </a:lnTo>
                  <a:lnTo>
                    <a:pt x="112" y="0"/>
                  </a:lnTo>
                  <a:lnTo>
                    <a:pt x="116" y="0"/>
                  </a:lnTo>
                  <a:lnTo>
                    <a:pt x="122" y="0"/>
                  </a:lnTo>
                  <a:lnTo>
                    <a:pt x="124" y="0"/>
                  </a:lnTo>
                  <a:lnTo>
                    <a:pt x="130" y="2"/>
                  </a:lnTo>
                  <a:lnTo>
                    <a:pt x="135" y="2"/>
                  </a:lnTo>
                  <a:lnTo>
                    <a:pt x="137" y="2"/>
                  </a:lnTo>
                  <a:lnTo>
                    <a:pt x="140" y="4"/>
                  </a:lnTo>
                  <a:lnTo>
                    <a:pt x="140" y="7"/>
                  </a:lnTo>
                  <a:lnTo>
                    <a:pt x="137" y="9"/>
                  </a:lnTo>
                  <a:lnTo>
                    <a:pt x="137" y="7"/>
                  </a:lnTo>
                  <a:lnTo>
                    <a:pt x="135" y="7"/>
                  </a:lnTo>
                  <a:lnTo>
                    <a:pt x="132" y="7"/>
                  </a:lnTo>
                  <a:lnTo>
                    <a:pt x="130" y="7"/>
                  </a:lnTo>
                  <a:lnTo>
                    <a:pt x="127" y="4"/>
                  </a:lnTo>
                  <a:lnTo>
                    <a:pt x="124" y="4"/>
                  </a:lnTo>
                  <a:lnTo>
                    <a:pt x="122" y="4"/>
                  </a:lnTo>
                  <a:lnTo>
                    <a:pt x="119" y="4"/>
                  </a:lnTo>
                  <a:lnTo>
                    <a:pt x="114" y="4"/>
                  </a:lnTo>
                  <a:lnTo>
                    <a:pt x="112" y="4"/>
                  </a:lnTo>
                  <a:lnTo>
                    <a:pt x="106" y="4"/>
                  </a:lnTo>
                  <a:lnTo>
                    <a:pt x="100" y="4"/>
                  </a:lnTo>
                  <a:lnTo>
                    <a:pt x="93" y="7"/>
                  </a:lnTo>
                  <a:lnTo>
                    <a:pt x="85" y="7"/>
                  </a:lnTo>
                  <a:lnTo>
                    <a:pt x="77" y="9"/>
                  </a:lnTo>
                  <a:lnTo>
                    <a:pt x="69" y="10"/>
                  </a:lnTo>
                  <a:lnTo>
                    <a:pt x="61" y="10"/>
                  </a:lnTo>
                  <a:lnTo>
                    <a:pt x="53" y="13"/>
                  </a:lnTo>
                  <a:lnTo>
                    <a:pt x="43" y="15"/>
                  </a:lnTo>
                  <a:lnTo>
                    <a:pt x="34" y="15"/>
                  </a:lnTo>
                  <a:lnTo>
                    <a:pt x="26" y="17"/>
                  </a:lnTo>
                  <a:lnTo>
                    <a:pt x="21" y="19"/>
                  </a:lnTo>
                  <a:lnTo>
                    <a:pt x="13" y="21"/>
                  </a:lnTo>
                  <a:lnTo>
                    <a:pt x="8" y="21"/>
                  </a:lnTo>
                  <a:lnTo>
                    <a:pt x="6" y="23"/>
                  </a:lnTo>
                  <a:lnTo>
                    <a:pt x="3" y="23"/>
                  </a:lnTo>
                  <a:lnTo>
                    <a:pt x="0" y="21"/>
                  </a:lnTo>
                  <a:lnTo>
                    <a:pt x="3" y="19"/>
                  </a:lnTo>
                </a:path>
              </a:pathLst>
            </a:custGeom>
            <a:solidFill>
              <a:srgbClr val="FFC027"/>
            </a:solidFill>
            <a:ln w="127000" cap="rnd">
              <a:noFill/>
              <a:round/>
              <a:headEnd/>
              <a:tailEnd/>
            </a:ln>
          </p:spPr>
          <p:txBody>
            <a:bodyPr>
              <a:prstTxWarp prst="textNoShape">
                <a:avLst/>
              </a:prstTxWarp>
            </a:bodyPr>
            <a:lstStyle/>
            <a:p>
              <a:endParaRPr lang="en-US">
                <a:solidFill>
                  <a:schemeClr val="tx2"/>
                </a:solidFill>
              </a:endParaRPr>
            </a:p>
          </p:txBody>
        </p:sp>
        <p:sp>
          <p:nvSpPr>
            <p:cNvPr id="24798" name="Freeform 173"/>
            <p:cNvSpPr>
              <a:spLocks/>
            </p:cNvSpPr>
            <p:nvPr/>
          </p:nvSpPr>
          <p:spPr bwMode="auto">
            <a:xfrm>
              <a:off x="3399" y="3231"/>
              <a:ext cx="149" cy="32"/>
            </a:xfrm>
            <a:custGeom>
              <a:avLst/>
              <a:gdLst>
                <a:gd name="T0" fmla="*/ 3 w 149"/>
                <a:gd name="T1" fmla="*/ 26 h 32"/>
                <a:gd name="T2" fmla="*/ 3 w 149"/>
                <a:gd name="T3" fmla="*/ 23 h 32"/>
                <a:gd name="T4" fmla="*/ 8 w 149"/>
                <a:gd name="T5" fmla="*/ 23 h 32"/>
                <a:gd name="T6" fmla="*/ 11 w 149"/>
                <a:gd name="T7" fmla="*/ 23 h 32"/>
                <a:gd name="T8" fmla="*/ 17 w 149"/>
                <a:gd name="T9" fmla="*/ 20 h 32"/>
                <a:gd name="T10" fmla="*/ 22 w 149"/>
                <a:gd name="T11" fmla="*/ 20 h 32"/>
                <a:gd name="T12" fmla="*/ 28 w 149"/>
                <a:gd name="T13" fmla="*/ 17 h 32"/>
                <a:gd name="T14" fmla="*/ 34 w 149"/>
                <a:gd name="T15" fmla="*/ 17 h 32"/>
                <a:gd name="T16" fmla="*/ 39 w 149"/>
                <a:gd name="T17" fmla="*/ 14 h 32"/>
                <a:gd name="T18" fmla="*/ 45 w 149"/>
                <a:gd name="T19" fmla="*/ 14 h 32"/>
                <a:gd name="T20" fmla="*/ 53 w 149"/>
                <a:gd name="T21" fmla="*/ 12 h 32"/>
                <a:gd name="T22" fmla="*/ 59 w 149"/>
                <a:gd name="T23" fmla="*/ 12 h 32"/>
                <a:gd name="T24" fmla="*/ 64 w 149"/>
                <a:gd name="T25" fmla="*/ 9 h 32"/>
                <a:gd name="T26" fmla="*/ 67 w 149"/>
                <a:gd name="T27" fmla="*/ 9 h 32"/>
                <a:gd name="T28" fmla="*/ 73 w 149"/>
                <a:gd name="T29" fmla="*/ 6 h 32"/>
                <a:gd name="T30" fmla="*/ 76 w 149"/>
                <a:gd name="T31" fmla="*/ 6 h 32"/>
                <a:gd name="T32" fmla="*/ 78 w 149"/>
                <a:gd name="T33" fmla="*/ 6 h 32"/>
                <a:gd name="T34" fmla="*/ 81 w 149"/>
                <a:gd name="T35" fmla="*/ 6 h 32"/>
                <a:gd name="T36" fmla="*/ 87 w 149"/>
                <a:gd name="T37" fmla="*/ 3 h 32"/>
                <a:gd name="T38" fmla="*/ 92 w 149"/>
                <a:gd name="T39" fmla="*/ 3 h 32"/>
                <a:gd name="T40" fmla="*/ 95 w 149"/>
                <a:gd name="T41" fmla="*/ 3 h 32"/>
                <a:gd name="T42" fmla="*/ 101 w 149"/>
                <a:gd name="T43" fmla="*/ 0 h 32"/>
                <a:gd name="T44" fmla="*/ 106 w 149"/>
                <a:gd name="T45" fmla="*/ 0 h 32"/>
                <a:gd name="T46" fmla="*/ 112 w 149"/>
                <a:gd name="T47" fmla="*/ 0 h 32"/>
                <a:gd name="T48" fmla="*/ 118 w 149"/>
                <a:gd name="T49" fmla="*/ 0 h 32"/>
                <a:gd name="T50" fmla="*/ 123 w 149"/>
                <a:gd name="T51" fmla="*/ 0 h 32"/>
                <a:gd name="T52" fmla="*/ 126 w 149"/>
                <a:gd name="T53" fmla="*/ 0 h 32"/>
                <a:gd name="T54" fmla="*/ 131 w 149"/>
                <a:gd name="T55" fmla="*/ 0 h 32"/>
                <a:gd name="T56" fmla="*/ 137 w 149"/>
                <a:gd name="T57" fmla="*/ 0 h 32"/>
                <a:gd name="T58" fmla="*/ 140 w 149"/>
                <a:gd name="T59" fmla="*/ 3 h 32"/>
                <a:gd name="T60" fmla="*/ 145 w 149"/>
                <a:gd name="T61" fmla="*/ 3 h 32"/>
                <a:gd name="T62" fmla="*/ 148 w 149"/>
                <a:gd name="T63" fmla="*/ 6 h 32"/>
                <a:gd name="T64" fmla="*/ 148 w 149"/>
                <a:gd name="T65" fmla="*/ 9 h 32"/>
                <a:gd name="T66" fmla="*/ 145 w 149"/>
                <a:gd name="T67" fmla="*/ 9 h 32"/>
                <a:gd name="T68" fmla="*/ 143 w 149"/>
                <a:gd name="T69" fmla="*/ 9 h 32"/>
                <a:gd name="T70" fmla="*/ 140 w 149"/>
                <a:gd name="T71" fmla="*/ 9 h 32"/>
                <a:gd name="T72" fmla="*/ 140 w 149"/>
                <a:gd name="T73" fmla="*/ 6 h 32"/>
                <a:gd name="T74" fmla="*/ 137 w 149"/>
                <a:gd name="T75" fmla="*/ 6 h 32"/>
                <a:gd name="T76" fmla="*/ 134 w 149"/>
                <a:gd name="T77" fmla="*/ 6 h 32"/>
                <a:gd name="T78" fmla="*/ 131 w 149"/>
                <a:gd name="T79" fmla="*/ 6 h 32"/>
                <a:gd name="T80" fmla="*/ 129 w 149"/>
                <a:gd name="T81" fmla="*/ 6 h 32"/>
                <a:gd name="T82" fmla="*/ 126 w 149"/>
                <a:gd name="T83" fmla="*/ 6 h 32"/>
                <a:gd name="T84" fmla="*/ 120 w 149"/>
                <a:gd name="T85" fmla="*/ 6 h 32"/>
                <a:gd name="T86" fmla="*/ 115 w 149"/>
                <a:gd name="T87" fmla="*/ 6 h 32"/>
                <a:gd name="T88" fmla="*/ 112 w 149"/>
                <a:gd name="T89" fmla="*/ 6 h 32"/>
                <a:gd name="T90" fmla="*/ 104 w 149"/>
                <a:gd name="T91" fmla="*/ 6 h 32"/>
                <a:gd name="T92" fmla="*/ 98 w 149"/>
                <a:gd name="T93" fmla="*/ 9 h 32"/>
                <a:gd name="T94" fmla="*/ 90 w 149"/>
                <a:gd name="T95" fmla="*/ 9 h 32"/>
                <a:gd name="T96" fmla="*/ 81 w 149"/>
                <a:gd name="T97" fmla="*/ 12 h 32"/>
                <a:gd name="T98" fmla="*/ 73 w 149"/>
                <a:gd name="T99" fmla="*/ 12 h 32"/>
                <a:gd name="T100" fmla="*/ 64 w 149"/>
                <a:gd name="T101" fmla="*/ 14 h 32"/>
                <a:gd name="T102" fmla="*/ 53 w 149"/>
                <a:gd name="T103" fmla="*/ 17 h 32"/>
                <a:gd name="T104" fmla="*/ 45 w 149"/>
                <a:gd name="T105" fmla="*/ 17 h 32"/>
                <a:gd name="T106" fmla="*/ 36 w 149"/>
                <a:gd name="T107" fmla="*/ 20 h 32"/>
                <a:gd name="T108" fmla="*/ 28 w 149"/>
                <a:gd name="T109" fmla="*/ 23 h 32"/>
                <a:gd name="T110" fmla="*/ 22 w 149"/>
                <a:gd name="T111" fmla="*/ 26 h 32"/>
                <a:gd name="T112" fmla="*/ 14 w 149"/>
                <a:gd name="T113" fmla="*/ 26 h 32"/>
                <a:gd name="T114" fmla="*/ 8 w 149"/>
                <a:gd name="T115" fmla="*/ 28 h 32"/>
                <a:gd name="T116" fmla="*/ 6 w 149"/>
                <a:gd name="T117" fmla="*/ 28 h 32"/>
                <a:gd name="T118" fmla="*/ 3 w 149"/>
                <a:gd name="T119" fmla="*/ 31 h 32"/>
                <a:gd name="T120" fmla="*/ 0 w 149"/>
                <a:gd name="T121" fmla="*/ 28 h 32"/>
                <a:gd name="T122" fmla="*/ 0 w 149"/>
                <a:gd name="T123" fmla="*/ 26 h 32"/>
                <a:gd name="T124" fmla="*/ 3 w 149"/>
                <a:gd name="T125" fmla="*/ 26 h 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9"/>
                <a:gd name="T190" fmla="*/ 0 h 32"/>
                <a:gd name="T191" fmla="*/ 149 w 149"/>
                <a:gd name="T192" fmla="*/ 32 h 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9" h="32">
                  <a:moveTo>
                    <a:pt x="3" y="26"/>
                  </a:moveTo>
                  <a:lnTo>
                    <a:pt x="3" y="23"/>
                  </a:lnTo>
                  <a:lnTo>
                    <a:pt x="8" y="23"/>
                  </a:lnTo>
                  <a:lnTo>
                    <a:pt x="11" y="23"/>
                  </a:lnTo>
                  <a:lnTo>
                    <a:pt x="17" y="20"/>
                  </a:lnTo>
                  <a:lnTo>
                    <a:pt x="22" y="20"/>
                  </a:lnTo>
                  <a:lnTo>
                    <a:pt x="28" y="17"/>
                  </a:lnTo>
                  <a:lnTo>
                    <a:pt x="34" y="17"/>
                  </a:lnTo>
                  <a:lnTo>
                    <a:pt x="39" y="14"/>
                  </a:lnTo>
                  <a:lnTo>
                    <a:pt x="45" y="14"/>
                  </a:lnTo>
                  <a:lnTo>
                    <a:pt x="53" y="12"/>
                  </a:lnTo>
                  <a:lnTo>
                    <a:pt x="59" y="12"/>
                  </a:lnTo>
                  <a:lnTo>
                    <a:pt x="64" y="9"/>
                  </a:lnTo>
                  <a:lnTo>
                    <a:pt x="67" y="9"/>
                  </a:lnTo>
                  <a:lnTo>
                    <a:pt x="73" y="6"/>
                  </a:lnTo>
                  <a:lnTo>
                    <a:pt x="76" y="6"/>
                  </a:lnTo>
                  <a:lnTo>
                    <a:pt x="78" y="6"/>
                  </a:lnTo>
                  <a:lnTo>
                    <a:pt x="81" y="6"/>
                  </a:lnTo>
                  <a:lnTo>
                    <a:pt x="87" y="3"/>
                  </a:lnTo>
                  <a:lnTo>
                    <a:pt x="92" y="3"/>
                  </a:lnTo>
                  <a:lnTo>
                    <a:pt x="95" y="3"/>
                  </a:lnTo>
                  <a:lnTo>
                    <a:pt x="101" y="0"/>
                  </a:lnTo>
                  <a:lnTo>
                    <a:pt x="106" y="0"/>
                  </a:lnTo>
                  <a:lnTo>
                    <a:pt x="112" y="0"/>
                  </a:lnTo>
                  <a:lnTo>
                    <a:pt x="118" y="0"/>
                  </a:lnTo>
                  <a:lnTo>
                    <a:pt x="123" y="0"/>
                  </a:lnTo>
                  <a:lnTo>
                    <a:pt x="126" y="0"/>
                  </a:lnTo>
                  <a:lnTo>
                    <a:pt x="131" y="0"/>
                  </a:lnTo>
                  <a:lnTo>
                    <a:pt x="137" y="0"/>
                  </a:lnTo>
                  <a:lnTo>
                    <a:pt x="140" y="3"/>
                  </a:lnTo>
                  <a:lnTo>
                    <a:pt x="145" y="3"/>
                  </a:lnTo>
                  <a:lnTo>
                    <a:pt x="148" y="6"/>
                  </a:lnTo>
                  <a:lnTo>
                    <a:pt x="148" y="9"/>
                  </a:lnTo>
                  <a:lnTo>
                    <a:pt x="145" y="9"/>
                  </a:lnTo>
                  <a:lnTo>
                    <a:pt x="143" y="9"/>
                  </a:lnTo>
                  <a:lnTo>
                    <a:pt x="140" y="9"/>
                  </a:lnTo>
                  <a:lnTo>
                    <a:pt x="140" y="6"/>
                  </a:lnTo>
                  <a:lnTo>
                    <a:pt x="137" y="6"/>
                  </a:lnTo>
                  <a:lnTo>
                    <a:pt x="134" y="6"/>
                  </a:lnTo>
                  <a:lnTo>
                    <a:pt x="131" y="6"/>
                  </a:lnTo>
                  <a:lnTo>
                    <a:pt x="129" y="6"/>
                  </a:lnTo>
                  <a:lnTo>
                    <a:pt x="126" y="6"/>
                  </a:lnTo>
                  <a:lnTo>
                    <a:pt x="120" y="6"/>
                  </a:lnTo>
                  <a:lnTo>
                    <a:pt x="115" y="6"/>
                  </a:lnTo>
                  <a:lnTo>
                    <a:pt x="112" y="6"/>
                  </a:lnTo>
                  <a:lnTo>
                    <a:pt x="104" y="6"/>
                  </a:lnTo>
                  <a:lnTo>
                    <a:pt x="98" y="9"/>
                  </a:lnTo>
                  <a:lnTo>
                    <a:pt x="90" y="9"/>
                  </a:lnTo>
                  <a:lnTo>
                    <a:pt x="81" y="12"/>
                  </a:lnTo>
                  <a:lnTo>
                    <a:pt x="73" y="12"/>
                  </a:lnTo>
                  <a:lnTo>
                    <a:pt x="64" y="14"/>
                  </a:lnTo>
                  <a:lnTo>
                    <a:pt x="53" y="17"/>
                  </a:lnTo>
                  <a:lnTo>
                    <a:pt x="45" y="17"/>
                  </a:lnTo>
                  <a:lnTo>
                    <a:pt x="36" y="20"/>
                  </a:lnTo>
                  <a:lnTo>
                    <a:pt x="28" y="23"/>
                  </a:lnTo>
                  <a:lnTo>
                    <a:pt x="22" y="26"/>
                  </a:lnTo>
                  <a:lnTo>
                    <a:pt x="14" y="26"/>
                  </a:lnTo>
                  <a:lnTo>
                    <a:pt x="8" y="28"/>
                  </a:lnTo>
                  <a:lnTo>
                    <a:pt x="6" y="28"/>
                  </a:lnTo>
                  <a:lnTo>
                    <a:pt x="3" y="31"/>
                  </a:lnTo>
                  <a:lnTo>
                    <a:pt x="0" y="28"/>
                  </a:lnTo>
                  <a:lnTo>
                    <a:pt x="0" y="26"/>
                  </a:lnTo>
                  <a:lnTo>
                    <a:pt x="3" y="26"/>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799" name="Freeform 174"/>
            <p:cNvSpPr>
              <a:spLocks/>
            </p:cNvSpPr>
            <p:nvPr/>
          </p:nvSpPr>
          <p:spPr bwMode="auto">
            <a:xfrm>
              <a:off x="3403" y="3279"/>
              <a:ext cx="145" cy="26"/>
            </a:xfrm>
            <a:custGeom>
              <a:avLst/>
              <a:gdLst>
                <a:gd name="T0" fmla="*/ 0 w 145"/>
                <a:gd name="T1" fmla="*/ 25 h 26"/>
                <a:gd name="T2" fmla="*/ 0 w 145"/>
                <a:gd name="T3" fmla="*/ 25 h 26"/>
                <a:gd name="T4" fmla="*/ 3 w 145"/>
                <a:gd name="T5" fmla="*/ 25 h 26"/>
                <a:gd name="T6" fmla="*/ 5 w 145"/>
                <a:gd name="T7" fmla="*/ 25 h 26"/>
                <a:gd name="T8" fmla="*/ 14 w 145"/>
                <a:gd name="T9" fmla="*/ 22 h 26"/>
                <a:gd name="T10" fmla="*/ 19 w 145"/>
                <a:gd name="T11" fmla="*/ 20 h 26"/>
                <a:gd name="T12" fmla="*/ 28 w 145"/>
                <a:gd name="T13" fmla="*/ 20 h 26"/>
                <a:gd name="T14" fmla="*/ 36 w 145"/>
                <a:gd name="T15" fmla="*/ 17 h 26"/>
                <a:gd name="T16" fmla="*/ 45 w 145"/>
                <a:gd name="T17" fmla="*/ 14 h 26"/>
                <a:gd name="T18" fmla="*/ 53 w 145"/>
                <a:gd name="T19" fmla="*/ 14 h 26"/>
                <a:gd name="T20" fmla="*/ 61 w 145"/>
                <a:gd name="T21" fmla="*/ 11 h 26"/>
                <a:gd name="T22" fmla="*/ 70 w 145"/>
                <a:gd name="T23" fmla="*/ 8 h 26"/>
                <a:gd name="T24" fmla="*/ 77 w 145"/>
                <a:gd name="T25" fmla="*/ 6 h 26"/>
                <a:gd name="T26" fmla="*/ 86 w 145"/>
                <a:gd name="T27" fmla="*/ 6 h 26"/>
                <a:gd name="T28" fmla="*/ 91 w 145"/>
                <a:gd name="T29" fmla="*/ 3 h 26"/>
                <a:gd name="T30" fmla="*/ 97 w 145"/>
                <a:gd name="T31" fmla="*/ 3 h 26"/>
                <a:gd name="T32" fmla="*/ 102 w 145"/>
                <a:gd name="T33" fmla="*/ 3 h 26"/>
                <a:gd name="T34" fmla="*/ 105 w 145"/>
                <a:gd name="T35" fmla="*/ 3 h 26"/>
                <a:gd name="T36" fmla="*/ 108 w 145"/>
                <a:gd name="T37" fmla="*/ 0 h 26"/>
                <a:gd name="T38" fmla="*/ 111 w 145"/>
                <a:gd name="T39" fmla="*/ 0 h 26"/>
                <a:gd name="T40" fmla="*/ 114 w 145"/>
                <a:gd name="T41" fmla="*/ 0 h 26"/>
                <a:gd name="T42" fmla="*/ 116 w 145"/>
                <a:gd name="T43" fmla="*/ 0 h 26"/>
                <a:gd name="T44" fmla="*/ 119 w 145"/>
                <a:gd name="T45" fmla="*/ 0 h 26"/>
                <a:gd name="T46" fmla="*/ 122 w 145"/>
                <a:gd name="T47" fmla="*/ 0 h 26"/>
                <a:gd name="T48" fmla="*/ 125 w 145"/>
                <a:gd name="T49" fmla="*/ 0 h 26"/>
                <a:gd name="T50" fmla="*/ 127 w 145"/>
                <a:gd name="T51" fmla="*/ 0 h 26"/>
                <a:gd name="T52" fmla="*/ 130 w 145"/>
                <a:gd name="T53" fmla="*/ 0 h 26"/>
                <a:gd name="T54" fmla="*/ 133 w 145"/>
                <a:gd name="T55" fmla="*/ 0 h 26"/>
                <a:gd name="T56" fmla="*/ 136 w 145"/>
                <a:gd name="T57" fmla="*/ 0 h 26"/>
                <a:gd name="T58" fmla="*/ 139 w 145"/>
                <a:gd name="T59" fmla="*/ 0 h 26"/>
                <a:gd name="T60" fmla="*/ 139 w 145"/>
                <a:gd name="T61" fmla="*/ 3 h 26"/>
                <a:gd name="T62" fmla="*/ 141 w 145"/>
                <a:gd name="T63" fmla="*/ 3 h 26"/>
                <a:gd name="T64" fmla="*/ 144 w 145"/>
                <a:gd name="T65" fmla="*/ 3 h 26"/>
                <a:gd name="T66" fmla="*/ 141 w 145"/>
                <a:gd name="T67" fmla="*/ 6 h 2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5"/>
                <a:gd name="T103" fmla="*/ 0 h 26"/>
                <a:gd name="T104" fmla="*/ 145 w 145"/>
                <a:gd name="T105" fmla="*/ 26 h 2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5" h="26">
                  <a:moveTo>
                    <a:pt x="0" y="25"/>
                  </a:moveTo>
                  <a:lnTo>
                    <a:pt x="0" y="25"/>
                  </a:lnTo>
                  <a:lnTo>
                    <a:pt x="3" y="25"/>
                  </a:lnTo>
                  <a:lnTo>
                    <a:pt x="5" y="25"/>
                  </a:lnTo>
                  <a:lnTo>
                    <a:pt x="14" y="22"/>
                  </a:lnTo>
                  <a:lnTo>
                    <a:pt x="19" y="20"/>
                  </a:lnTo>
                  <a:lnTo>
                    <a:pt x="28" y="20"/>
                  </a:lnTo>
                  <a:lnTo>
                    <a:pt x="36" y="17"/>
                  </a:lnTo>
                  <a:lnTo>
                    <a:pt x="45" y="14"/>
                  </a:lnTo>
                  <a:lnTo>
                    <a:pt x="53" y="14"/>
                  </a:lnTo>
                  <a:lnTo>
                    <a:pt x="61" y="11"/>
                  </a:lnTo>
                  <a:lnTo>
                    <a:pt x="70" y="8"/>
                  </a:lnTo>
                  <a:lnTo>
                    <a:pt x="77" y="6"/>
                  </a:lnTo>
                  <a:lnTo>
                    <a:pt x="86" y="6"/>
                  </a:lnTo>
                  <a:lnTo>
                    <a:pt x="91" y="3"/>
                  </a:lnTo>
                  <a:lnTo>
                    <a:pt x="97" y="3"/>
                  </a:lnTo>
                  <a:lnTo>
                    <a:pt x="102" y="3"/>
                  </a:lnTo>
                  <a:lnTo>
                    <a:pt x="105" y="3"/>
                  </a:lnTo>
                  <a:lnTo>
                    <a:pt x="108" y="0"/>
                  </a:lnTo>
                  <a:lnTo>
                    <a:pt x="111" y="0"/>
                  </a:lnTo>
                  <a:lnTo>
                    <a:pt x="114" y="0"/>
                  </a:lnTo>
                  <a:lnTo>
                    <a:pt x="116" y="0"/>
                  </a:lnTo>
                  <a:lnTo>
                    <a:pt x="119" y="0"/>
                  </a:lnTo>
                  <a:lnTo>
                    <a:pt x="122" y="0"/>
                  </a:lnTo>
                  <a:lnTo>
                    <a:pt x="125" y="0"/>
                  </a:lnTo>
                  <a:lnTo>
                    <a:pt x="127" y="0"/>
                  </a:lnTo>
                  <a:lnTo>
                    <a:pt x="130" y="0"/>
                  </a:lnTo>
                  <a:lnTo>
                    <a:pt x="133" y="0"/>
                  </a:lnTo>
                  <a:lnTo>
                    <a:pt x="136" y="0"/>
                  </a:lnTo>
                  <a:lnTo>
                    <a:pt x="139" y="0"/>
                  </a:lnTo>
                  <a:lnTo>
                    <a:pt x="139" y="3"/>
                  </a:lnTo>
                  <a:lnTo>
                    <a:pt x="141" y="3"/>
                  </a:lnTo>
                  <a:lnTo>
                    <a:pt x="144" y="3"/>
                  </a:lnTo>
                  <a:lnTo>
                    <a:pt x="141" y="6"/>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800" name="Line 175"/>
            <p:cNvSpPr>
              <a:spLocks noChangeShapeType="1"/>
            </p:cNvSpPr>
            <p:nvPr/>
          </p:nvSpPr>
          <p:spPr bwMode="auto">
            <a:xfrm flipV="1">
              <a:off x="3407" y="3302"/>
              <a:ext cx="0" cy="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4801" name="Freeform 176"/>
            <p:cNvSpPr>
              <a:spLocks/>
            </p:cNvSpPr>
            <p:nvPr/>
          </p:nvSpPr>
          <p:spPr bwMode="auto">
            <a:xfrm>
              <a:off x="3319" y="3257"/>
              <a:ext cx="9" cy="51"/>
            </a:xfrm>
            <a:custGeom>
              <a:avLst/>
              <a:gdLst>
                <a:gd name="T0" fmla="*/ 5 w 9"/>
                <a:gd name="T1" fmla="*/ 0 h 51"/>
                <a:gd name="T2" fmla="*/ 5 w 9"/>
                <a:gd name="T3" fmla="*/ 0 h 51"/>
                <a:gd name="T4" fmla="*/ 3 w 9"/>
                <a:gd name="T5" fmla="*/ 2 h 51"/>
                <a:gd name="T6" fmla="*/ 3 w 9"/>
                <a:gd name="T7" fmla="*/ 5 h 51"/>
                <a:gd name="T8" fmla="*/ 0 w 9"/>
                <a:gd name="T9" fmla="*/ 8 h 51"/>
                <a:gd name="T10" fmla="*/ 0 w 9"/>
                <a:gd name="T11" fmla="*/ 16 h 51"/>
                <a:gd name="T12" fmla="*/ 0 w 9"/>
                <a:gd name="T13" fmla="*/ 28 h 51"/>
                <a:gd name="T14" fmla="*/ 0 w 9"/>
                <a:gd name="T15" fmla="*/ 39 h 51"/>
                <a:gd name="T16" fmla="*/ 0 w 9"/>
                <a:gd name="T17" fmla="*/ 42 h 51"/>
                <a:gd name="T18" fmla="*/ 3 w 9"/>
                <a:gd name="T19" fmla="*/ 44 h 51"/>
                <a:gd name="T20" fmla="*/ 3 w 9"/>
                <a:gd name="T21" fmla="*/ 47 h 51"/>
                <a:gd name="T22" fmla="*/ 5 w 9"/>
                <a:gd name="T23" fmla="*/ 47 h 51"/>
                <a:gd name="T24" fmla="*/ 8 w 9"/>
                <a:gd name="T25" fmla="*/ 50 h 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51"/>
                <a:gd name="T41" fmla="*/ 9 w 9"/>
                <a:gd name="T42" fmla="*/ 51 h 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51">
                  <a:moveTo>
                    <a:pt x="5" y="0"/>
                  </a:moveTo>
                  <a:lnTo>
                    <a:pt x="5" y="0"/>
                  </a:lnTo>
                  <a:lnTo>
                    <a:pt x="3" y="2"/>
                  </a:lnTo>
                  <a:lnTo>
                    <a:pt x="3" y="5"/>
                  </a:lnTo>
                  <a:lnTo>
                    <a:pt x="0" y="8"/>
                  </a:lnTo>
                  <a:lnTo>
                    <a:pt x="0" y="16"/>
                  </a:lnTo>
                  <a:lnTo>
                    <a:pt x="0" y="28"/>
                  </a:lnTo>
                  <a:lnTo>
                    <a:pt x="0" y="39"/>
                  </a:lnTo>
                  <a:lnTo>
                    <a:pt x="0" y="42"/>
                  </a:lnTo>
                  <a:lnTo>
                    <a:pt x="3" y="44"/>
                  </a:lnTo>
                  <a:lnTo>
                    <a:pt x="3" y="47"/>
                  </a:lnTo>
                  <a:lnTo>
                    <a:pt x="5" y="47"/>
                  </a:lnTo>
                  <a:lnTo>
                    <a:pt x="8" y="5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802" name="Line 177"/>
            <p:cNvSpPr>
              <a:spLocks noChangeShapeType="1"/>
            </p:cNvSpPr>
            <p:nvPr/>
          </p:nvSpPr>
          <p:spPr bwMode="auto">
            <a:xfrm flipH="1">
              <a:off x="3245" y="3329"/>
              <a:ext cx="74" cy="1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4803" name="Line 178"/>
            <p:cNvSpPr>
              <a:spLocks noChangeShapeType="1"/>
            </p:cNvSpPr>
            <p:nvPr/>
          </p:nvSpPr>
          <p:spPr bwMode="auto">
            <a:xfrm>
              <a:off x="3453" y="3290"/>
              <a:ext cx="0" cy="1"/>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4804" name="Line 179"/>
            <p:cNvSpPr>
              <a:spLocks noChangeShapeType="1"/>
            </p:cNvSpPr>
            <p:nvPr/>
          </p:nvSpPr>
          <p:spPr bwMode="auto">
            <a:xfrm flipV="1">
              <a:off x="3515" y="3277"/>
              <a:ext cx="0" cy="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4805" name="Line 180"/>
            <p:cNvSpPr>
              <a:spLocks noChangeShapeType="1"/>
            </p:cNvSpPr>
            <p:nvPr/>
          </p:nvSpPr>
          <p:spPr bwMode="auto">
            <a:xfrm>
              <a:off x="3327" y="3318"/>
              <a:ext cx="0" cy="1"/>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4806" name="Line 181"/>
            <p:cNvSpPr>
              <a:spLocks noChangeShapeType="1"/>
            </p:cNvSpPr>
            <p:nvPr/>
          </p:nvSpPr>
          <p:spPr bwMode="auto">
            <a:xfrm flipV="1">
              <a:off x="3288" y="3327"/>
              <a:ext cx="0" cy="3"/>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4807" name="Line 182"/>
            <p:cNvSpPr>
              <a:spLocks noChangeShapeType="1"/>
            </p:cNvSpPr>
            <p:nvPr/>
          </p:nvSpPr>
          <p:spPr bwMode="auto">
            <a:xfrm>
              <a:off x="3249" y="3338"/>
              <a:ext cx="0" cy="1"/>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4808" name="Freeform 183"/>
            <p:cNvSpPr>
              <a:spLocks/>
            </p:cNvSpPr>
            <p:nvPr/>
          </p:nvSpPr>
          <p:spPr bwMode="auto">
            <a:xfrm>
              <a:off x="3095" y="3380"/>
              <a:ext cx="29" cy="43"/>
            </a:xfrm>
            <a:custGeom>
              <a:avLst/>
              <a:gdLst>
                <a:gd name="T0" fmla="*/ 15 w 29"/>
                <a:gd name="T1" fmla="*/ 42 h 43"/>
                <a:gd name="T2" fmla="*/ 17 w 29"/>
                <a:gd name="T3" fmla="*/ 42 h 43"/>
                <a:gd name="T4" fmla="*/ 19 w 29"/>
                <a:gd name="T5" fmla="*/ 40 h 43"/>
                <a:gd name="T6" fmla="*/ 22 w 29"/>
                <a:gd name="T7" fmla="*/ 38 h 43"/>
                <a:gd name="T8" fmla="*/ 24 w 29"/>
                <a:gd name="T9" fmla="*/ 35 h 43"/>
                <a:gd name="T10" fmla="*/ 26 w 29"/>
                <a:gd name="T11" fmla="*/ 33 h 43"/>
                <a:gd name="T12" fmla="*/ 28 w 29"/>
                <a:gd name="T13" fmla="*/ 30 h 43"/>
                <a:gd name="T14" fmla="*/ 28 w 29"/>
                <a:gd name="T15" fmla="*/ 26 h 43"/>
                <a:gd name="T16" fmla="*/ 28 w 29"/>
                <a:gd name="T17" fmla="*/ 21 h 43"/>
                <a:gd name="T18" fmla="*/ 28 w 29"/>
                <a:gd name="T19" fmla="*/ 17 h 43"/>
                <a:gd name="T20" fmla="*/ 28 w 29"/>
                <a:gd name="T21" fmla="*/ 14 h 43"/>
                <a:gd name="T22" fmla="*/ 26 w 29"/>
                <a:gd name="T23" fmla="*/ 9 h 43"/>
                <a:gd name="T24" fmla="*/ 24 w 29"/>
                <a:gd name="T25" fmla="*/ 7 h 43"/>
                <a:gd name="T26" fmla="*/ 22 w 29"/>
                <a:gd name="T27" fmla="*/ 5 h 43"/>
                <a:gd name="T28" fmla="*/ 19 w 29"/>
                <a:gd name="T29" fmla="*/ 3 h 43"/>
                <a:gd name="T30" fmla="*/ 17 w 29"/>
                <a:gd name="T31" fmla="*/ 0 h 43"/>
                <a:gd name="T32" fmla="*/ 15 w 29"/>
                <a:gd name="T33" fmla="*/ 0 h 43"/>
                <a:gd name="T34" fmla="*/ 11 w 29"/>
                <a:gd name="T35" fmla="*/ 0 h 43"/>
                <a:gd name="T36" fmla="*/ 9 w 29"/>
                <a:gd name="T37" fmla="*/ 3 h 43"/>
                <a:gd name="T38" fmla="*/ 6 w 29"/>
                <a:gd name="T39" fmla="*/ 5 h 43"/>
                <a:gd name="T40" fmla="*/ 4 w 29"/>
                <a:gd name="T41" fmla="*/ 7 h 43"/>
                <a:gd name="T42" fmla="*/ 2 w 29"/>
                <a:gd name="T43" fmla="*/ 9 h 43"/>
                <a:gd name="T44" fmla="*/ 2 w 29"/>
                <a:gd name="T45" fmla="*/ 14 h 43"/>
                <a:gd name="T46" fmla="*/ 0 w 29"/>
                <a:gd name="T47" fmla="*/ 17 h 43"/>
                <a:gd name="T48" fmla="*/ 0 w 29"/>
                <a:gd name="T49" fmla="*/ 21 h 43"/>
                <a:gd name="T50" fmla="*/ 0 w 29"/>
                <a:gd name="T51" fmla="*/ 26 h 43"/>
                <a:gd name="T52" fmla="*/ 2 w 29"/>
                <a:gd name="T53" fmla="*/ 30 h 43"/>
                <a:gd name="T54" fmla="*/ 2 w 29"/>
                <a:gd name="T55" fmla="*/ 33 h 43"/>
                <a:gd name="T56" fmla="*/ 4 w 29"/>
                <a:gd name="T57" fmla="*/ 35 h 43"/>
                <a:gd name="T58" fmla="*/ 6 w 29"/>
                <a:gd name="T59" fmla="*/ 38 h 43"/>
                <a:gd name="T60" fmla="*/ 9 w 29"/>
                <a:gd name="T61" fmla="*/ 40 h 43"/>
                <a:gd name="T62" fmla="*/ 11 w 29"/>
                <a:gd name="T63" fmla="*/ 42 h 43"/>
                <a:gd name="T64" fmla="*/ 15 w 29"/>
                <a:gd name="T65" fmla="*/ 42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
                <a:gd name="T100" fmla="*/ 0 h 43"/>
                <a:gd name="T101" fmla="*/ 29 w 29"/>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 h="43">
                  <a:moveTo>
                    <a:pt x="15" y="42"/>
                  </a:moveTo>
                  <a:lnTo>
                    <a:pt x="17" y="42"/>
                  </a:lnTo>
                  <a:lnTo>
                    <a:pt x="19" y="40"/>
                  </a:lnTo>
                  <a:lnTo>
                    <a:pt x="22" y="38"/>
                  </a:lnTo>
                  <a:lnTo>
                    <a:pt x="24" y="35"/>
                  </a:lnTo>
                  <a:lnTo>
                    <a:pt x="26" y="33"/>
                  </a:lnTo>
                  <a:lnTo>
                    <a:pt x="28" y="30"/>
                  </a:lnTo>
                  <a:lnTo>
                    <a:pt x="28" y="26"/>
                  </a:lnTo>
                  <a:lnTo>
                    <a:pt x="28" y="21"/>
                  </a:lnTo>
                  <a:lnTo>
                    <a:pt x="28" y="17"/>
                  </a:lnTo>
                  <a:lnTo>
                    <a:pt x="28" y="14"/>
                  </a:lnTo>
                  <a:lnTo>
                    <a:pt x="26" y="9"/>
                  </a:lnTo>
                  <a:lnTo>
                    <a:pt x="24" y="7"/>
                  </a:lnTo>
                  <a:lnTo>
                    <a:pt x="22" y="5"/>
                  </a:lnTo>
                  <a:lnTo>
                    <a:pt x="19" y="3"/>
                  </a:lnTo>
                  <a:lnTo>
                    <a:pt x="17" y="0"/>
                  </a:lnTo>
                  <a:lnTo>
                    <a:pt x="15" y="0"/>
                  </a:lnTo>
                  <a:lnTo>
                    <a:pt x="11" y="0"/>
                  </a:lnTo>
                  <a:lnTo>
                    <a:pt x="9" y="3"/>
                  </a:lnTo>
                  <a:lnTo>
                    <a:pt x="6" y="5"/>
                  </a:lnTo>
                  <a:lnTo>
                    <a:pt x="4" y="7"/>
                  </a:lnTo>
                  <a:lnTo>
                    <a:pt x="2" y="9"/>
                  </a:lnTo>
                  <a:lnTo>
                    <a:pt x="2" y="14"/>
                  </a:lnTo>
                  <a:lnTo>
                    <a:pt x="0" y="17"/>
                  </a:lnTo>
                  <a:lnTo>
                    <a:pt x="0" y="21"/>
                  </a:lnTo>
                  <a:lnTo>
                    <a:pt x="0" y="26"/>
                  </a:lnTo>
                  <a:lnTo>
                    <a:pt x="2" y="30"/>
                  </a:lnTo>
                  <a:lnTo>
                    <a:pt x="2" y="33"/>
                  </a:lnTo>
                  <a:lnTo>
                    <a:pt x="4" y="35"/>
                  </a:lnTo>
                  <a:lnTo>
                    <a:pt x="6" y="38"/>
                  </a:lnTo>
                  <a:lnTo>
                    <a:pt x="9" y="40"/>
                  </a:lnTo>
                  <a:lnTo>
                    <a:pt x="11" y="42"/>
                  </a:lnTo>
                  <a:lnTo>
                    <a:pt x="15" y="42"/>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24809" name="Freeform 184"/>
            <p:cNvSpPr>
              <a:spLocks/>
            </p:cNvSpPr>
            <p:nvPr/>
          </p:nvSpPr>
          <p:spPr bwMode="auto">
            <a:xfrm>
              <a:off x="3049" y="3388"/>
              <a:ext cx="32" cy="41"/>
            </a:xfrm>
            <a:custGeom>
              <a:avLst/>
              <a:gdLst>
                <a:gd name="T0" fmla="*/ 16 w 32"/>
                <a:gd name="T1" fmla="*/ 40 h 41"/>
                <a:gd name="T2" fmla="*/ 17 w 32"/>
                <a:gd name="T3" fmla="*/ 40 h 41"/>
                <a:gd name="T4" fmla="*/ 22 w 32"/>
                <a:gd name="T5" fmla="*/ 38 h 41"/>
                <a:gd name="T6" fmla="*/ 25 w 32"/>
                <a:gd name="T7" fmla="*/ 38 h 41"/>
                <a:gd name="T8" fmla="*/ 27 w 32"/>
                <a:gd name="T9" fmla="*/ 35 h 41"/>
                <a:gd name="T10" fmla="*/ 27 w 32"/>
                <a:gd name="T11" fmla="*/ 31 h 41"/>
                <a:gd name="T12" fmla="*/ 29 w 32"/>
                <a:gd name="T13" fmla="*/ 28 h 41"/>
                <a:gd name="T14" fmla="*/ 29 w 32"/>
                <a:gd name="T15" fmla="*/ 23 h 41"/>
                <a:gd name="T16" fmla="*/ 31 w 32"/>
                <a:gd name="T17" fmla="*/ 22 h 41"/>
                <a:gd name="T18" fmla="*/ 29 w 32"/>
                <a:gd name="T19" fmla="*/ 17 h 41"/>
                <a:gd name="T20" fmla="*/ 29 w 32"/>
                <a:gd name="T21" fmla="*/ 12 h 41"/>
                <a:gd name="T22" fmla="*/ 27 w 32"/>
                <a:gd name="T23" fmla="*/ 10 h 41"/>
                <a:gd name="T24" fmla="*/ 27 w 32"/>
                <a:gd name="T25" fmla="*/ 5 h 41"/>
                <a:gd name="T26" fmla="*/ 25 w 32"/>
                <a:gd name="T27" fmla="*/ 3 h 41"/>
                <a:gd name="T28" fmla="*/ 22 w 32"/>
                <a:gd name="T29" fmla="*/ 0 h 41"/>
                <a:gd name="T30" fmla="*/ 17 w 32"/>
                <a:gd name="T31" fmla="*/ 0 h 41"/>
                <a:gd name="T32" fmla="*/ 16 w 32"/>
                <a:gd name="T33" fmla="*/ 0 h 41"/>
                <a:gd name="T34" fmla="*/ 14 w 32"/>
                <a:gd name="T35" fmla="*/ 0 h 41"/>
                <a:gd name="T36" fmla="*/ 11 w 32"/>
                <a:gd name="T37" fmla="*/ 0 h 41"/>
                <a:gd name="T38" fmla="*/ 6 w 32"/>
                <a:gd name="T39" fmla="*/ 3 h 41"/>
                <a:gd name="T40" fmla="*/ 5 w 32"/>
                <a:gd name="T41" fmla="*/ 5 h 41"/>
                <a:gd name="T42" fmla="*/ 5 w 32"/>
                <a:gd name="T43" fmla="*/ 10 h 41"/>
                <a:gd name="T44" fmla="*/ 2 w 32"/>
                <a:gd name="T45" fmla="*/ 12 h 41"/>
                <a:gd name="T46" fmla="*/ 0 w 32"/>
                <a:gd name="T47" fmla="*/ 17 h 41"/>
                <a:gd name="T48" fmla="*/ 0 w 32"/>
                <a:gd name="T49" fmla="*/ 22 h 41"/>
                <a:gd name="T50" fmla="*/ 0 w 32"/>
                <a:gd name="T51" fmla="*/ 23 h 41"/>
                <a:gd name="T52" fmla="*/ 2 w 32"/>
                <a:gd name="T53" fmla="*/ 28 h 41"/>
                <a:gd name="T54" fmla="*/ 5 w 32"/>
                <a:gd name="T55" fmla="*/ 31 h 41"/>
                <a:gd name="T56" fmla="*/ 5 w 32"/>
                <a:gd name="T57" fmla="*/ 35 h 41"/>
                <a:gd name="T58" fmla="*/ 6 w 32"/>
                <a:gd name="T59" fmla="*/ 38 h 41"/>
                <a:gd name="T60" fmla="*/ 11 w 32"/>
                <a:gd name="T61" fmla="*/ 38 h 41"/>
                <a:gd name="T62" fmla="*/ 14 w 32"/>
                <a:gd name="T63" fmla="*/ 40 h 41"/>
                <a:gd name="T64" fmla="*/ 16 w 32"/>
                <a:gd name="T65" fmla="*/ 4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41"/>
                <a:gd name="T101" fmla="*/ 32 w 32"/>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41">
                  <a:moveTo>
                    <a:pt x="16" y="40"/>
                  </a:moveTo>
                  <a:lnTo>
                    <a:pt x="17" y="40"/>
                  </a:lnTo>
                  <a:lnTo>
                    <a:pt x="22" y="38"/>
                  </a:lnTo>
                  <a:lnTo>
                    <a:pt x="25" y="38"/>
                  </a:lnTo>
                  <a:lnTo>
                    <a:pt x="27" y="35"/>
                  </a:lnTo>
                  <a:lnTo>
                    <a:pt x="27" y="31"/>
                  </a:lnTo>
                  <a:lnTo>
                    <a:pt x="29" y="28"/>
                  </a:lnTo>
                  <a:lnTo>
                    <a:pt x="29" y="23"/>
                  </a:lnTo>
                  <a:lnTo>
                    <a:pt x="31" y="22"/>
                  </a:lnTo>
                  <a:lnTo>
                    <a:pt x="29" y="17"/>
                  </a:lnTo>
                  <a:lnTo>
                    <a:pt x="29" y="12"/>
                  </a:lnTo>
                  <a:lnTo>
                    <a:pt x="27" y="10"/>
                  </a:lnTo>
                  <a:lnTo>
                    <a:pt x="27" y="5"/>
                  </a:lnTo>
                  <a:lnTo>
                    <a:pt x="25" y="3"/>
                  </a:lnTo>
                  <a:lnTo>
                    <a:pt x="22" y="0"/>
                  </a:lnTo>
                  <a:lnTo>
                    <a:pt x="17" y="0"/>
                  </a:lnTo>
                  <a:lnTo>
                    <a:pt x="16" y="0"/>
                  </a:lnTo>
                  <a:lnTo>
                    <a:pt x="14" y="0"/>
                  </a:lnTo>
                  <a:lnTo>
                    <a:pt x="11" y="0"/>
                  </a:lnTo>
                  <a:lnTo>
                    <a:pt x="6" y="3"/>
                  </a:lnTo>
                  <a:lnTo>
                    <a:pt x="5" y="5"/>
                  </a:lnTo>
                  <a:lnTo>
                    <a:pt x="5" y="10"/>
                  </a:lnTo>
                  <a:lnTo>
                    <a:pt x="2" y="12"/>
                  </a:lnTo>
                  <a:lnTo>
                    <a:pt x="0" y="17"/>
                  </a:lnTo>
                  <a:lnTo>
                    <a:pt x="0" y="22"/>
                  </a:lnTo>
                  <a:lnTo>
                    <a:pt x="0" y="23"/>
                  </a:lnTo>
                  <a:lnTo>
                    <a:pt x="2" y="28"/>
                  </a:lnTo>
                  <a:lnTo>
                    <a:pt x="5" y="31"/>
                  </a:lnTo>
                  <a:lnTo>
                    <a:pt x="5" y="35"/>
                  </a:lnTo>
                  <a:lnTo>
                    <a:pt x="6" y="38"/>
                  </a:lnTo>
                  <a:lnTo>
                    <a:pt x="11" y="38"/>
                  </a:lnTo>
                  <a:lnTo>
                    <a:pt x="14" y="40"/>
                  </a:lnTo>
                  <a:lnTo>
                    <a:pt x="16" y="40"/>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24810" name="Freeform 185"/>
            <p:cNvSpPr>
              <a:spLocks/>
            </p:cNvSpPr>
            <p:nvPr/>
          </p:nvSpPr>
          <p:spPr bwMode="auto">
            <a:xfrm>
              <a:off x="3136" y="3374"/>
              <a:ext cx="32" cy="41"/>
            </a:xfrm>
            <a:custGeom>
              <a:avLst/>
              <a:gdLst>
                <a:gd name="T0" fmla="*/ 15 w 32"/>
                <a:gd name="T1" fmla="*/ 40 h 41"/>
                <a:gd name="T2" fmla="*/ 17 w 32"/>
                <a:gd name="T3" fmla="*/ 40 h 41"/>
                <a:gd name="T4" fmla="*/ 22 w 32"/>
                <a:gd name="T5" fmla="*/ 40 h 41"/>
                <a:gd name="T6" fmla="*/ 25 w 32"/>
                <a:gd name="T7" fmla="*/ 38 h 41"/>
                <a:gd name="T8" fmla="*/ 26 w 32"/>
                <a:gd name="T9" fmla="*/ 35 h 41"/>
                <a:gd name="T10" fmla="*/ 26 w 32"/>
                <a:gd name="T11" fmla="*/ 33 h 41"/>
                <a:gd name="T12" fmla="*/ 29 w 32"/>
                <a:gd name="T13" fmla="*/ 28 h 41"/>
                <a:gd name="T14" fmla="*/ 29 w 32"/>
                <a:gd name="T15" fmla="*/ 23 h 41"/>
                <a:gd name="T16" fmla="*/ 31 w 32"/>
                <a:gd name="T17" fmla="*/ 22 h 41"/>
                <a:gd name="T18" fmla="*/ 29 w 32"/>
                <a:gd name="T19" fmla="*/ 17 h 41"/>
                <a:gd name="T20" fmla="*/ 29 w 32"/>
                <a:gd name="T21" fmla="*/ 12 h 41"/>
                <a:gd name="T22" fmla="*/ 26 w 32"/>
                <a:gd name="T23" fmla="*/ 10 h 41"/>
                <a:gd name="T24" fmla="*/ 26 w 32"/>
                <a:gd name="T25" fmla="*/ 5 h 41"/>
                <a:gd name="T26" fmla="*/ 25 w 32"/>
                <a:gd name="T27" fmla="*/ 3 h 41"/>
                <a:gd name="T28" fmla="*/ 22 w 32"/>
                <a:gd name="T29" fmla="*/ 3 h 41"/>
                <a:gd name="T30" fmla="*/ 17 w 32"/>
                <a:gd name="T31" fmla="*/ 0 h 41"/>
                <a:gd name="T32" fmla="*/ 15 w 32"/>
                <a:gd name="T33" fmla="*/ 0 h 41"/>
                <a:gd name="T34" fmla="*/ 14 w 32"/>
                <a:gd name="T35" fmla="*/ 0 h 41"/>
                <a:gd name="T36" fmla="*/ 11 w 32"/>
                <a:gd name="T37" fmla="*/ 3 h 41"/>
                <a:gd name="T38" fmla="*/ 6 w 32"/>
                <a:gd name="T39" fmla="*/ 3 h 41"/>
                <a:gd name="T40" fmla="*/ 4 w 32"/>
                <a:gd name="T41" fmla="*/ 5 h 41"/>
                <a:gd name="T42" fmla="*/ 4 w 32"/>
                <a:gd name="T43" fmla="*/ 10 h 41"/>
                <a:gd name="T44" fmla="*/ 2 w 32"/>
                <a:gd name="T45" fmla="*/ 12 h 41"/>
                <a:gd name="T46" fmla="*/ 0 w 32"/>
                <a:gd name="T47" fmla="*/ 17 h 41"/>
                <a:gd name="T48" fmla="*/ 0 w 32"/>
                <a:gd name="T49" fmla="*/ 22 h 41"/>
                <a:gd name="T50" fmla="*/ 0 w 32"/>
                <a:gd name="T51" fmla="*/ 23 h 41"/>
                <a:gd name="T52" fmla="*/ 2 w 32"/>
                <a:gd name="T53" fmla="*/ 28 h 41"/>
                <a:gd name="T54" fmla="*/ 4 w 32"/>
                <a:gd name="T55" fmla="*/ 33 h 41"/>
                <a:gd name="T56" fmla="*/ 4 w 32"/>
                <a:gd name="T57" fmla="*/ 35 h 41"/>
                <a:gd name="T58" fmla="*/ 6 w 32"/>
                <a:gd name="T59" fmla="*/ 38 h 41"/>
                <a:gd name="T60" fmla="*/ 11 w 32"/>
                <a:gd name="T61" fmla="*/ 40 h 41"/>
                <a:gd name="T62" fmla="*/ 14 w 32"/>
                <a:gd name="T63" fmla="*/ 40 h 41"/>
                <a:gd name="T64" fmla="*/ 15 w 32"/>
                <a:gd name="T65" fmla="*/ 4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41"/>
                <a:gd name="T101" fmla="*/ 32 w 32"/>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41">
                  <a:moveTo>
                    <a:pt x="15" y="40"/>
                  </a:moveTo>
                  <a:lnTo>
                    <a:pt x="17" y="40"/>
                  </a:lnTo>
                  <a:lnTo>
                    <a:pt x="22" y="40"/>
                  </a:lnTo>
                  <a:lnTo>
                    <a:pt x="25" y="38"/>
                  </a:lnTo>
                  <a:lnTo>
                    <a:pt x="26" y="35"/>
                  </a:lnTo>
                  <a:lnTo>
                    <a:pt x="26" y="33"/>
                  </a:lnTo>
                  <a:lnTo>
                    <a:pt x="29" y="28"/>
                  </a:lnTo>
                  <a:lnTo>
                    <a:pt x="29" y="23"/>
                  </a:lnTo>
                  <a:lnTo>
                    <a:pt x="31" y="22"/>
                  </a:lnTo>
                  <a:lnTo>
                    <a:pt x="29" y="17"/>
                  </a:lnTo>
                  <a:lnTo>
                    <a:pt x="29" y="12"/>
                  </a:lnTo>
                  <a:lnTo>
                    <a:pt x="26" y="10"/>
                  </a:lnTo>
                  <a:lnTo>
                    <a:pt x="26" y="5"/>
                  </a:lnTo>
                  <a:lnTo>
                    <a:pt x="25" y="3"/>
                  </a:lnTo>
                  <a:lnTo>
                    <a:pt x="22" y="3"/>
                  </a:lnTo>
                  <a:lnTo>
                    <a:pt x="17" y="0"/>
                  </a:lnTo>
                  <a:lnTo>
                    <a:pt x="15" y="0"/>
                  </a:lnTo>
                  <a:lnTo>
                    <a:pt x="14" y="0"/>
                  </a:lnTo>
                  <a:lnTo>
                    <a:pt x="11" y="3"/>
                  </a:lnTo>
                  <a:lnTo>
                    <a:pt x="6" y="3"/>
                  </a:lnTo>
                  <a:lnTo>
                    <a:pt x="4" y="5"/>
                  </a:lnTo>
                  <a:lnTo>
                    <a:pt x="4" y="10"/>
                  </a:lnTo>
                  <a:lnTo>
                    <a:pt x="2" y="12"/>
                  </a:lnTo>
                  <a:lnTo>
                    <a:pt x="0" y="17"/>
                  </a:lnTo>
                  <a:lnTo>
                    <a:pt x="0" y="22"/>
                  </a:lnTo>
                  <a:lnTo>
                    <a:pt x="0" y="23"/>
                  </a:lnTo>
                  <a:lnTo>
                    <a:pt x="2" y="28"/>
                  </a:lnTo>
                  <a:lnTo>
                    <a:pt x="4" y="33"/>
                  </a:lnTo>
                  <a:lnTo>
                    <a:pt x="4" y="35"/>
                  </a:lnTo>
                  <a:lnTo>
                    <a:pt x="6" y="38"/>
                  </a:lnTo>
                  <a:lnTo>
                    <a:pt x="11" y="40"/>
                  </a:lnTo>
                  <a:lnTo>
                    <a:pt x="14" y="40"/>
                  </a:lnTo>
                  <a:lnTo>
                    <a:pt x="15" y="40"/>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24811" name="Freeform 186"/>
            <p:cNvSpPr>
              <a:spLocks/>
            </p:cNvSpPr>
            <p:nvPr/>
          </p:nvSpPr>
          <p:spPr bwMode="auto">
            <a:xfrm>
              <a:off x="3105" y="3383"/>
              <a:ext cx="15" cy="10"/>
            </a:xfrm>
            <a:custGeom>
              <a:avLst/>
              <a:gdLst>
                <a:gd name="T0" fmla="*/ 0 w 15"/>
                <a:gd name="T1" fmla="*/ 2 h 10"/>
                <a:gd name="T2" fmla="*/ 2 w 15"/>
                <a:gd name="T3" fmla="*/ 2 h 10"/>
                <a:gd name="T4" fmla="*/ 2 w 15"/>
                <a:gd name="T5" fmla="*/ 0 h 10"/>
                <a:gd name="T6" fmla="*/ 4 w 15"/>
                <a:gd name="T7" fmla="*/ 0 h 10"/>
                <a:gd name="T8" fmla="*/ 5 w 15"/>
                <a:gd name="T9" fmla="*/ 0 h 10"/>
                <a:gd name="T10" fmla="*/ 7 w 15"/>
                <a:gd name="T11" fmla="*/ 0 h 10"/>
                <a:gd name="T12" fmla="*/ 9 w 15"/>
                <a:gd name="T13" fmla="*/ 2 h 10"/>
                <a:gd name="T14" fmla="*/ 11 w 15"/>
                <a:gd name="T15" fmla="*/ 2 h 10"/>
                <a:gd name="T16" fmla="*/ 11 w 15"/>
                <a:gd name="T17" fmla="*/ 3 h 10"/>
                <a:gd name="T18" fmla="*/ 13 w 15"/>
                <a:gd name="T19" fmla="*/ 4 h 10"/>
                <a:gd name="T20" fmla="*/ 13 w 15"/>
                <a:gd name="T21" fmla="*/ 6 h 10"/>
                <a:gd name="T22" fmla="*/ 14 w 15"/>
                <a:gd name="T23" fmla="*/ 7 h 10"/>
                <a:gd name="T24" fmla="*/ 14 w 15"/>
                <a:gd name="T25" fmla="*/ 9 h 10"/>
                <a:gd name="T26" fmla="*/ 14 w 15"/>
                <a:gd name="T27" fmla="*/ 7 h 10"/>
                <a:gd name="T28" fmla="*/ 13 w 15"/>
                <a:gd name="T29" fmla="*/ 6 h 10"/>
                <a:gd name="T30" fmla="*/ 13 w 15"/>
                <a:gd name="T31" fmla="*/ 4 h 10"/>
                <a:gd name="T32" fmla="*/ 11 w 15"/>
                <a:gd name="T33" fmla="*/ 4 h 10"/>
                <a:gd name="T34" fmla="*/ 9 w 15"/>
                <a:gd name="T35" fmla="*/ 3 h 10"/>
                <a:gd name="T36" fmla="*/ 7 w 15"/>
                <a:gd name="T37" fmla="*/ 2 h 10"/>
                <a:gd name="T38" fmla="*/ 5 w 15"/>
                <a:gd name="T39" fmla="*/ 2 h 10"/>
                <a:gd name="T40" fmla="*/ 4 w 15"/>
                <a:gd name="T41" fmla="*/ 2 h 10"/>
                <a:gd name="T42" fmla="*/ 2 w 15"/>
                <a:gd name="T43" fmla="*/ 2 h 10"/>
                <a:gd name="T44" fmla="*/ 0 w 15"/>
                <a:gd name="T45" fmla="*/ 2 h 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
                <a:gd name="T70" fmla="*/ 0 h 10"/>
                <a:gd name="T71" fmla="*/ 15 w 15"/>
                <a:gd name="T72" fmla="*/ 10 h 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 h="10">
                  <a:moveTo>
                    <a:pt x="0" y="2"/>
                  </a:moveTo>
                  <a:lnTo>
                    <a:pt x="2" y="2"/>
                  </a:lnTo>
                  <a:lnTo>
                    <a:pt x="2" y="0"/>
                  </a:lnTo>
                  <a:lnTo>
                    <a:pt x="4" y="0"/>
                  </a:lnTo>
                  <a:lnTo>
                    <a:pt x="5" y="0"/>
                  </a:lnTo>
                  <a:lnTo>
                    <a:pt x="7" y="0"/>
                  </a:lnTo>
                  <a:lnTo>
                    <a:pt x="9" y="2"/>
                  </a:lnTo>
                  <a:lnTo>
                    <a:pt x="11" y="2"/>
                  </a:lnTo>
                  <a:lnTo>
                    <a:pt x="11" y="3"/>
                  </a:lnTo>
                  <a:lnTo>
                    <a:pt x="13" y="4"/>
                  </a:lnTo>
                  <a:lnTo>
                    <a:pt x="13" y="6"/>
                  </a:lnTo>
                  <a:lnTo>
                    <a:pt x="14" y="7"/>
                  </a:lnTo>
                  <a:lnTo>
                    <a:pt x="14" y="9"/>
                  </a:lnTo>
                  <a:lnTo>
                    <a:pt x="14" y="7"/>
                  </a:lnTo>
                  <a:lnTo>
                    <a:pt x="13" y="6"/>
                  </a:lnTo>
                  <a:lnTo>
                    <a:pt x="13" y="4"/>
                  </a:lnTo>
                  <a:lnTo>
                    <a:pt x="11" y="4"/>
                  </a:lnTo>
                  <a:lnTo>
                    <a:pt x="9" y="3"/>
                  </a:lnTo>
                  <a:lnTo>
                    <a:pt x="7" y="2"/>
                  </a:lnTo>
                  <a:lnTo>
                    <a:pt x="5" y="2"/>
                  </a:lnTo>
                  <a:lnTo>
                    <a:pt x="4" y="2"/>
                  </a:lnTo>
                  <a:lnTo>
                    <a:pt x="2" y="2"/>
                  </a:lnTo>
                  <a:lnTo>
                    <a:pt x="0" y="2"/>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812" name="Freeform 187"/>
            <p:cNvSpPr>
              <a:spLocks/>
            </p:cNvSpPr>
            <p:nvPr/>
          </p:nvSpPr>
          <p:spPr bwMode="auto">
            <a:xfrm>
              <a:off x="3151" y="3377"/>
              <a:ext cx="11" cy="10"/>
            </a:xfrm>
            <a:custGeom>
              <a:avLst/>
              <a:gdLst>
                <a:gd name="T0" fmla="*/ 0 w 11"/>
                <a:gd name="T1" fmla="*/ 2 h 10"/>
                <a:gd name="T2" fmla="*/ 0 w 11"/>
                <a:gd name="T3" fmla="*/ 2 h 10"/>
                <a:gd name="T4" fmla="*/ 2 w 11"/>
                <a:gd name="T5" fmla="*/ 0 h 10"/>
                <a:gd name="T6" fmla="*/ 3 w 11"/>
                <a:gd name="T7" fmla="*/ 0 h 10"/>
                <a:gd name="T8" fmla="*/ 4 w 11"/>
                <a:gd name="T9" fmla="*/ 0 h 10"/>
                <a:gd name="T10" fmla="*/ 6 w 11"/>
                <a:gd name="T11" fmla="*/ 0 h 10"/>
                <a:gd name="T12" fmla="*/ 6 w 11"/>
                <a:gd name="T13" fmla="*/ 2 h 10"/>
                <a:gd name="T14" fmla="*/ 7 w 11"/>
                <a:gd name="T15" fmla="*/ 2 h 10"/>
                <a:gd name="T16" fmla="*/ 9 w 11"/>
                <a:gd name="T17" fmla="*/ 3 h 10"/>
                <a:gd name="T18" fmla="*/ 10 w 11"/>
                <a:gd name="T19" fmla="*/ 5 h 10"/>
                <a:gd name="T20" fmla="*/ 10 w 11"/>
                <a:gd name="T21" fmla="*/ 6 h 10"/>
                <a:gd name="T22" fmla="*/ 10 w 11"/>
                <a:gd name="T23" fmla="*/ 7 h 10"/>
                <a:gd name="T24" fmla="*/ 10 w 11"/>
                <a:gd name="T25" fmla="*/ 9 h 10"/>
                <a:gd name="T26" fmla="*/ 10 w 11"/>
                <a:gd name="T27" fmla="*/ 7 h 10"/>
                <a:gd name="T28" fmla="*/ 10 w 11"/>
                <a:gd name="T29" fmla="*/ 6 h 10"/>
                <a:gd name="T30" fmla="*/ 9 w 11"/>
                <a:gd name="T31" fmla="*/ 5 h 10"/>
                <a:gd name="T32" fmla="*/ 7 w 11"/>
                <a:gd name="T33" fmla="*/ 3 h 10"/>
                <a:gd name="T34" fmla="*/ 6 w 11"/>
                <a:gd name="T35" fmla="*/ 2 h 10"/>
                <a:gd name="T36" fmla="*/ 4 w 11"/>
                <a:gd name="T37" fmla="*/ 2 h 10"/>
                <a:gd name="T38" fmla="*/ 3 w 11"/>
                <a:gd name="T39" fmla="*/ 2 h 10"/>
                <a:gd name="T40" fmla="*/ 2 w 11"/>
                <a:gd name="T41" fmla="*/ 2 h 10"/>
                <a:gd name="T42" fmla="*/ 0 w 11"/>
                <a:gd name="T43" fmla="*/ 2 h 1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10"/>
                <a:gd name="T68" fmla="*/ 11 w 11"/>
                <a:gd name="T69" fmla="*/ 10 h 1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10">
                  <a:moveTo>
                    <a:pt x="0" y="2"/>
                  </a:moveTo>
                  <a:lnTo>
                    <a:pt x="0" y="2"/>
                  </a:lnTo>
                  <a:lnTo>
                    <a:pt x="2" y="0"/>
                  </a:lnTo>
                  <a:lnTo>
                    <a:pt x="3" y="0"/>
                  </a:lnTo>
                  <a:lnTo>
                    <a:pt x="4" y="0"/>
                  </a:lnTo>
                  <a:lnTo>
                    <a:pt x="6" y="0"/>
                  </a:lnTo>
                  <a:lnTo>
                    <a:pt x="6" y="2"/>
                  </a:lnTo>
                  <a:lnTo>
                    <a:pt x="7" y="2"/>
                  </a:lnTo>
                  <a:lnTo>
                    <a:pt x="9" y="3"/>
                  </a:lnTo>
                  <a:lnTo>
                    <a:pt x="10" y="5"/>
                  </a:lnTo>
                  <a:lnTo>
                    <a:pt x="10" y="6"/>
                  </a:lnTo>
                  <a:lnTo>
                    <a:pt x="10" y="7"/>
                  </a:lnTo>
                  <a:lnTo>
                    <a:pt x="10" y="9"/>
                  </a:lnTo>
                  <a:lnTo>
                    <a:pt x="10" y="7"/>
                  </a:lnTo>
                  <a:lnTo>
                    <a:pt x="10" y="6"/>
                  </a:lnTo>
                  <a:lnTo>
                    <a:pt x="9" y="5"/>
                  </a:lnTo>
                  <a:lnTo>
                    <a:pt x="7" y="3"/>
                  </a:lnTo>
                  <a:lnTo>
                    <a:pt x="6" y="2"/>
                  </a:lnTo>
                  <a:lnTo>
                    <a:pt x="4" y="2"/>
                  </a:lnTo>
                  <a:lnTo>
                    <a:pt x="3" y="2"/>
                  </a:lnTo>
                  <a:lnTo>
                    <a:pt x="2" y="2"/>
                  </a:lnTo>
                  <a:lnTo>
                    <a:pt x="0" y="2"/>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813" name="Freeform 188"/>
            <p:cNvSpPr>
              <a:spLocks/>
            </p:cNvSpPr>
            <p:nvPr/>
          </p:nvSpPr>
          <p:spPr bwMode="auto">
            <a:xfrm>
              <a:off x="3063" y="3391"/>
              <a:ext cx="13" cy="10"/>
            </a:xfrm>
            <a:custGeom>
              <a:avLst/>
              <a:gdLst>
                <a:gd name="T0" fmla="*/ 0 w 13"/>
                <a:gd name="T1" fmla="*/ 2 h 10"/>
                <a:gd name="T2" fmla="*/ 0 w 13"/>
                <a:gd name="T3" fmla="*/ 0 h 10"/>
                <a:gd name="T4" fmla="*/ 2 w 13"/>
                <a:gd name="T5" fmla="*/ 0 h 10"/>
                <a:gd name="T6" fmla="*/ 4 w 13"/>
                <a:gd name="T7" fmla="*/ 0 h 10"/>
                <a:gd name="T8" fmla="*/ 5 w 13"/>
                <a:gd name="T9" fmla="*/ 0 h 10"/>
                <a:gd name="T10" fmla="*/ 7 w 13"/>
                <a:gd name="T11" fmla="*/ 0 h 10"/>
                <a:gd name="T12" fmla="*/ 8 w 13"/>
                <a:gd name="T13" fmla="*/ 2 h 10"/>
                <a:gd name="T14" fmla="*/ 10 w 13"/>
                <a:gd name="T15" fmla="*/ 2 h 10"/>
                <a:gd name="T16" fmla="*/ 10 w 13"/>
                <a:gd name="T17" fmla="*/ 3 h 10"/>
                <a:gd name="T18" fmla="*/ 12 w 13"/>
                <a:gd name="T19" fmla="*/ 5 h 10"/>
                <a:gd name="T20" fmla="*/ 12 w 13"/>
                <a:gd name="T21" fmla="*/ 6 h 10"/>
                <a:gd name="T22" fmla="*/ 12 w 13"/>
                <a:gd name="T23" fmla="*/ 7 h 10"/>
                <a:gd name="T24" fmla="*/ 12 w 13"/>
                <a:gd name="T25" fmla="*/ 9 h 10"/>
                <a:gd name="T26" fmla="*/ 12 w 13"/>
                <a:gd name="T27" fmla="*/ 7 h 10"/>
                <a:gd name="T28" fmla="*/ 12 w 13"/>
                <a:gd name="T29" fmla="*/ 6 h 10"/>
                <a:gd name="T30" fmla="*/ 10 w 13"/>
                <a:gd name="T31" fmla="*/ 5 h 10"/>
                <a:gd name="T32" fmla="*/ 10 w 13"/>
                <a:gd name="T33" fmla="*/ 3 h 10"/>
                <a:gd name="T34" fmla="*/ 8 w 13"/>
                <a:gd name="T35" fmla="*/ 2 h 10"/>
                <a:gd name="T36" fmla="*/ 7 w 13"/>
                <a:gd name="T37" fmla="*/ 2 h 10"/>
                <a:gd name="T38" fmla="*/ 5 w 13"/>
                <a:gd name="T39" fmla="*/ 0 h 10"/>
                <a:gd name="T40" fmla="*/ 4 w 13"/>
                <a:gd name="T41" fmla="*/ 0 h 10"/>
                <a:gd name="T42" fmla="*/ 2 w 13"/>
                <a:gd name="T43" fmla="*/ 0 h 10"/>
                <a:gd name="T44" fmla="*/ 0 w 13"/>
                <a:gd name="T45" fmla="*/ 2 h 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
                <a:gd name="T70" fmla="*/ 0 h 10"/>
                <a:gd name="T71" fmla="*/ 13 w 13"/>
                <a:gd name="T72" fmla="*/ 10 h 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 h="10">
                  <a:moveTo>
                    <a:pt x="0" y="2"/>
                  </a:moveTo>
                  <a:lnTo>
                    <a:pt x="0" y="0"/>
                  </a:lnTo>
                  <a:lnTo>
                    <a:pt x="2" y="0"/>
                  </a:lnTo>
                  <a:lnTo>
                    <a:pt x="4" y="0"/>
                  </a:lnTo>
                  <a:lnTo>
                    <a:pt x="5" y="0"/>
                  </a:lnTo>
                  <a:lnTo>
                    <a:pt x="7" y="0"/>
                  </a:lnTo>
                  <a:lnTo>
                    <a:pt x="8" y="2"/>
                  </a:lnTo>
                  <a:lnTo>
                    <a:pt x="10" y="2"/>
                  </a:lnTo>
                  <a:lnTo>
                    <a:pt x="10" y="3"/>
                  </a:lnTo>
                  <a:lnTo>
                    <a:pt x="12" y="5"/>
                  </a:lnTo>
                  <a:lnTo>
                    <a:pt x="12" y="6"/>
                  </a:lnTo>
                  <a:lnTo>
                    <a:pt x="12" y="7"/>
                  </a:lnTo>
                  <a:lnTo>
                    <a:pt x="12" y="9"/>
                  </a:lnTo>
                  <a:lnTo>
                    <a:pt x="12" y="7"/>
                  </a:lnTo>
                  <a:lnTo>
                    <a:pt x="12" y="6"/>
                  </a:lnTo>
                  <a:lnTo>
                    <a:pt x="10" y="5"/>
                  </a:lnTo>
                  <a:lnTo>
                    <a:pt x="10" y="3"/>
                  </a:lnTo>
                  <a:lnTo>
                    <a:pt x="8" y="2"/>
                  </a:lnTo>
                  <a:lnTo>
                    <a:pt x="7" y="2"/>
                  </a:lnTo>
                  <a:lnTo>
                    <a:pt x="5" y="0"/>
                  </a:lnTo>
                  <a:lnTo>
                    <a:pt x="4" y="0"/>
                  </a:lnTo>
                  <a:lnTo>
                    <a:pt x="2" y="0"/>
                  </a:lnTo>
                  <a:lnTo>
                    <a:pt x="0" y="2"/>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814" name="Freeform 189"/>
            <p:cNvSpPr>
              <a:spLocks/>
            </p:cNvSpPr>
            <p:nvPr/>
          </p:nvSpPr>
          <p:spPr bwMode="auto">
            <a:xfrm>
              <a:off x="3057" y="3408"/>
              <a:ext cx="13" cy="15"/>
            </a:xfrm>
            <a:custGeom>
              <a:avLst/>
              <a:gdLst>
                <a:gd name="T0" fmla="*/ 0 w 13"/>
                <a:gd name="T1" fmla="*/ 0 h 15"/>
                <a:gd name="T2" fmla="*/ 0 w 13"/>
                <a:gd name="T3" fmla="*/ 0 h 15"/>
                <a:gd name="T4" fmla="*/ 0 w 13"/>
                <a:gd name="T5" fmla="*/ 2 h 15"/>
                <a:gd name="T6" fmla="*/ 0 w 13"/>
                <a:gd name="T7" fmla="*/ 4 h 15"/>
                <a:gd name="T8" fmla="*/ 0 w 13"/>
                <a:gd name="T9" fmla="*/ 5 h 15"/>
                <a:gd name="T10" fmla="*/ 0 w 13"/>
                <a:gd name="T11" fmla="*/ 7 h 15"/>
                <a:gd name="T12" fmla="*/ 2 w 13"/>
                <a:gd name="T13" fmla="*/ 11 h 15"/>
                <a:gd name="T14" fmla="*/ 4 w 13"/>
                <a:gd name="T15" fmla="*/ 13 h 15"/>
                <a:gd name="T16" fmla="*/ 5 w 13"/>
                <a:gd name="T17" fmla="*/ 14 h 15"/>
                <a:gd name="T18" fmla="*/ 7 w 13"/>
                <a:gd name="T19" fmla="*/ 14 h 15"/>
                <a:gd name="T20" fmla="*/ 8 w 13"/>
                <a:gd name="T21" fmla="*/ 14 h 15"/>
                <a:gd name="T22" fmla="*/ 10 w 13"/>
                <a:gd name="T23" fmla="*/ 13 h 15"/>
                <a:gd name="T24" fmla="*/ 12 w 13"/>
                <a:gd name="T25" fmla="*/ 13 h 15"/>
                <a:gd name="T26" fmla="*/ 12 w 13"/>
                <a:gd name="T27" fmla="*/ 11 h 15"/>
                <a:gd name="T28" fmla="*/ 10 w 13"/>
                <a:gd name="T29" fmla="*/ 13 h 15"/>
                <a:gd name="T30" fmla="*/ 8 w 13"/>
                <a:gd name="T31" fmla="*/ 13 h 15"/>
                <a:gd name="T32" fmla="*/ 7 w 13"/>
                <a:gd name="T33" fmla="*/ 13 h 15"/>
                <a:gd name="T34" fmla="*/ 5 w 13"/>
                <a:gd name="T35" fmla="*/ 13 h 15"/>
                <a:gd name="T36" fmla="*/ 4 w 13"/>
                <a:gd name="T37" fmla="*/ 11 h 15"/>
                <a:gd name="T38" fmla="*/ 2 w 13"/>
                <a:gd name="T39" fmla="*/ 9 h 15"/>
                <a:gd name="T40" fmla="*/ 2 w 13"/>
                <a:gd name="T41" fmla="*/ 7 h 15"/>
                <a:gd name="T42" fmla="*/ 0 w 13"/>
                <a:gd name="T43" fmla="*/ 5 h 15"/>
                <a:gd name="T44" fmla="*/ 0 w 13"/>
                <a:gd name="T45" fmla="*/ 4 h 15"/>
                <a:gd name="T46" fmla="*/ 0 w 13"/>
                <a:gd name="T47" fmla="*/ 0 h 1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
                <a:gd name="T73" fmla="*/ 0 h 15"/>
                <a:gd name="T74" fmla="*/ 13 w 13"/>
                <a:gd name="T75" fmla="*/ 15 h 1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 h="15">
                  <a:moveTo>
                    <a:pt x="0" y="0"/>
                  </a:moveTo>
                  <a:lnTo>
                    <a:pt x="0" y="0"/>
                  </a:lnTo>
                  <a:lnTo>
                    <a:pt x="0" y="2"/>
                  </a:lnTo>
                  <a:lnTo>
                    <a:pt x="0" y="4"/>
                  </a:lnTo>
                  <a:lnTo>
                    <a:pt x="0" y="5"/>
                  </a:lnTo>
                  <a:lnTo>
                    <a:pt x="0" y="7"/>
                  </a:lnTo>
                  <a:lnTo>
                    <a:pt x="2" y="11"/>
                  </a:lnTo>
                  <a:lnTo>
                    <a:pt x="4" y="13"/>
                  </a:lnTo>
                  <a:lnTo>
                    <a:pt x="5" y="14"/>
                  </a:lnTo>
                  <a:lnTo>
                    <a:pt x="7" y="14"/>
                  </a:lnTo>
                  <a:lnTo>
                    <a:pt x="8" y="14"/>
                  </a:lnTo>
                  <a:lnTo>
                    <a:pt x="10" y="13"/>
                  </a:lnTo>
                  <a:lnTo>
                    <a:pt x="12" y="13"/>
                  </a:lnTo>
                  <a:lnTo>
                    <a:pt x="12" y="11"/>
                  </a:lnTo>
                  <a:lnTo>
                    <a:pt x="10" y="13"/>
                  </a:lnTo>
                  <a:lnTo>
                    <a:pt x="8" y="13"/>
                  </a:lnTo>
                  <a:lnTo>
                    <a:pt x="7" y="13"/>
                  </a:lnTo>
                  <a:lnTo>
                    <a:pt x="5" y="13"/>
                  </a:lnTo>
                  <a:lnTo>
                    <a:pt x="4" y="11"/>
                  </a:lnTo>
                  <a:lnTo>
                    <a:pt x="2" y="9"/>
                  </a:lnTo>
                  <a:lnTo>
                    <a:pt x="2" y="7"/>
                  </a:lnTo>
                  <a:lnTo>
                    <a:pt x="0" y="5"/>
                  </a:lnTo>
                  <a:lnTo>
                    <a:pt x="0" y="4"/>
                  </a:lnTo>
                  <a:lnTo>
                    <a:pt x="0" y="0"/>
                  </a:lnTo>
                </a:path>
              </a:pathLst>
            </a:custGeom>
            <a:solidFill>
              <a:srgbClr val="8D8D8D"/>
            </a:solidFill>
            <a:ln w="127000" cap="rnd">
              <a:noFill/>
              <a:round/>
              <a:headEnd/>
              <a:tailEnd/>
            </a:ln>
          </p:spPr>
          <p:txBody>
            <a:bodyPr>
              <a:prstTxWarp prst="textNoShape">
                <a:avLst/>
              </a:prstTxWarp>
            </a:bodyPr>
            <a:lstStyle/>
            <a:p>
              <a:endParaRPr lang="en-US">
                <a:solidFill>
                  <a:schemeClr val="tx2"/>
                </a:solidFill>
              </a:endParaRPr>
            </a:p>
          </p:txBody>
        </p:sp>
        <p:sp>
          <p:nvSpPr>
            <p:cNvPr id="24815" name="Freeform 190"/>
            <p:cNvSpPr>
              <a:spLocks/>
            </p:cNvSpPr>
            <p:nvPr/>
          </p:nvSpPr>
          <p:spPr bwMode="auto">
            <a:xfrm>
              <a:off x="3099" y="3402"/>
              <a:ext cx="13" cy="13"/>
            </a:xfrm>
            <a:custGeom>
              <a:avLst/>
              <a:gdLst>
                <a:gd name="T0" fmla="*/ 2 w 13"/>
                <a:gd name="T1" fmla="*/ 0 h 13"/>
                <a:gd name="T2" fmla="*/ 0 w 13"/>
                <a:gd name="T3" fmla="*/ 0 h 13"/>
                <a:gd name="T4" fmla="*/ 0 w 13"/>
                <a:gd name="T5" fmla="*/ 2 h 13"/>
                <a:gd name="T6" fmla="*/ 0 w 13"/>
                <a:gd name="T7" fmla="*/ 4 h 13"/>
                <a:gd name="T8" fmla="*/ 2 w 13"/>
                <a:gd name="T9" fmla="*/ 5 h 13"/>
                <a:gd name="T10" fmla="*/ 2 w 13"/>
                <a:gd name="T11" fmla="*/ 7 h 13"/>
                <a:gd name="T12" fmla="*/ 4 w 13"/>
                <a:gd name="T13" fmla="*/ 8 h 13"/>
                <a:gd name="T14" fmla="*/ 5 w 13"/>
                <a:gd name="T15" fmla="*/ 10 h 13"/>
                <a:gd name="T16" fmla="*/ 5 w 13"/>
                <a:gd name="T17" fmla="*/ 12 h 13"/>
                <a:gd name="T18" fmla="*/ 7 w 13"/>
                <a:gd name="T19" fmla="*/ 12 h 13"/>
                <a:gd name="T20" fmla="*/ 8 w 13"/>
                <a:gd name="T21" fmla="*/ 12 h 13"/>
                <a:gd name="T22" fmla="*/ 10 w 13"/>
                <a:gd name="T23" fmla="*/ 12 h 13"/>
                <a:gd name="T24" fmla="*/ 12 w 13"/>
                <a:gd name="T25" fmla="*/ 12 h 13"/>
                <a:gd name="T26" fmla="*/ 12 w 13"/>
                <a:gd name="T27" fmla="*/ 10 h 13"/>
                <a:gd name="T28" fmla="*/ 10 w 13"/>
                <a:gd name="T29" fmla="*/ 12 h 13"/>
                <a:gd name="T30" fmla="*/ 8 w 13"/>
                <a:gd name="T31" fmla="*/ 12 h 13"/>
                <a:gd name="T32" fmla="*/ 7 w 13"/>
                <a:gd name="T33" fmla="*/ 12 h 13"/>
                <a:gd name="T34" fmla="*/ 7 w 13"/>
                <a:gd name="T35" fmla="*/ 10 h 13"/>
                <a:gd name="T36" fmla="*/ 5 w 13"/>
                <a:gd name="T37" fmla="*/ 10 h 13"/>
                <a:gd name="T38" fmla="*/ 4 w 13"/>
                <a:gd name="T39" fmla="*/ 8 h 13"/>
                <a:gd name="T40" fmla="*/ 2 w 13"/>
                <a:gd name="T41" fmla="*/ 7 h 13"/>
                <a:gd name="T42" fmla="*/ 2 w 13"/>
                <a:gd name="T43" fmla="*/ 5 h 13"/>
                <a:gd name="T44" fmla="*/ 2 w 13"/>
                <a:gd name="T45" fmla="*/ 4 h 13"/>
                <a:gd name="T46" fmla="*/ 2 w 13"/>
                <a:gd name="T47" fmla="*/ 2 h 13"/>
                <a:gd name="T48" fmla="*/ 2 w 13"/>
                <a:gd name="T49" fmla="*/ 0 h 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
                <a:gd name="T76" fmla="*/ 0 h 13"/>
                <a:gd name="T77" fmla="*/ 13 w 13"/>
                <a:gd name="T78" fmla="*/ 13 h 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 h="13">
                  <a:moveTo>
                    <a:pt x="2" y="0"/>
                  </a:moveTo>
                  <a:lnTo>
                    <a:pt x="0" y="0"/>
                  </a:lnTo>
                  <a:lnTo>
                    <a:pt x="0" y="2"/>
                  </a:lnTo>
                  <a:lnTo>
                    <a:pt x="0" y="4"/>
                  </a:lnTo>
                  <a:lnTo>
                    <a:pt x="2" y="5"/>
                  </a:lnTo>
                  <a:lnTo>
                    <a:pt x="2" y="7"/>
                  </a:lnTo>
                  <a:lnTo>
                    <a:pt x="4" y="8"/>
                  </a:lnTo>
                  <a:lnTo>
                    <a:pt x="5" y="10"/>
                  </a:lnTo>
                  <a:lnTo>
                    <a:pt x="5" y="12"/>
                  </a:lnTo>
                  <a:lnTo>
                    <a:pt x="7" y="12"/>
                  </a:lnTo>
                  <a:lnTo>
                    <a:pt x="8" y="12"/>
                  </a:lnTo>
                  <a:lnTo>
                    <a:pt x="10" y="12"/>
                  </a:lnTo>
                  <a:lnTo>
                    <a:pt x="12" y="12"/>
                  </a:lnTo>
                  <a:lnTo>
                    <a:pt x="12" y="10"/>
                  </a:lnTo>
                  <a:lnTo>
                    <a:pt x="10" y="12"/>
                  </a:lnTo>
                  <a:lnTo>
                    <a:pt x="8" y="12"/>
                  </a:lnTo>
                  <a:lnTo>
                    <a:pt x="7" y="12"/>
                  </a:lnTo>
                  <a:lnTo>
                    <a:pt x="7" y="10"/>
                  </a:lnTo>
                  <a:lnTo>
                    <a:pt x="5" y="10"/>
                  </a:lnTo>
                  <a:lnTo>
                    <a:pt x="4" y="8"/>
                  </a:lnTo>
                  <a:lnTo>
                    <a:pt x="2" y="7"/>
                  </a:lnTo>
                  <a:lnTo>
                    <a:pt x="2" y="5"/>
                  </a:lnTo>
                  <a:lnTo>
                    <a:pt x="2" y="4"/>
                  </a:lnTo>
                  <a:lnTo>
                    <a:pt x="2" y="2"/>
                  </a:lnTo>
                  <a:lnTo>
                    <a:pt x="2" y="0"/>
                  </a:lnTo>
                </a:path>
              </a:pathLst>
            </a:custGeom>
            <a:solidFill>
              <a:srgbClr val="8D8D8D"/>
            </a:solidFill>
            <a:ln w="127000" cap="rnd">
              <a:noFill/>
              <a:round/>
              <a:headEnd/>
              <a:tailEnd/>
            </a:ln>
          </p:spPr>
          <p:txBody>
            <a:bodyPr>
              <a:prstTxWarp prst="textNoShape">
                <a:avLst/>
              </a:prstTxWarp>
            </a:bodyPr>
            <a:lstStyle/>
            <a:p>
              <a:endParaRPr lang="en-US">
                <a:solidFill>
                  <a:schemeClr val="tx2"/>
                </a:solidFill>
              </a:endParaRPr>
            </a:p>
          </p:txBody>
        </p:sp>
        <p:sp>
          <p:nvSpPr>
            <p:cNvPr id="24816" name="Freeform 191"/>
            <p:cNvSpPr>
              <a:spLocks/>
            </p:cNvSpPr>
            <p:nvPr/>
          </p:nvSpPr>
          <p:spPr bwMode="auto">
            <a:xfrm>
              <a:off x="3144" y="3394"/>
              <a:ext cx="13" cy="15"/>
            </a:xfrm>
            <a:custGeom>
              <a:avLst/>
              <a:gdLst>
                <a:gd name="T0" fmla="*/ 0 w 13"/>
                <a:gd name="T1" fmla="*/ 0 h 15"/>
                <a:gd name="T2" fmla="*/ 0 w 13"/>
                <a:gd name="T3" fmla="*/ 2 h 15"/>
                <a:gd name="T4" fmla="*/ 0 w 13"/>
                <a:gd name="T5" fmla="*/ 4 h 15"/>
                <a:gd name="T6" fmla="*/ 0 w 13"/>
                <a:gd name="T7" fmla="*/ 5 h 15"/>
                <a:gd name="T8" fmla="*/ 0 w 13"/>
                <a:gd name="T9" fmla="*/ 7 h 15"/>
                <a:gd name="T10" fmla="*/ 0 w 13"/>
                <a:gd name="T11" fmla="*/ 9 h 15"/>
                <a:gd name="T12" fmla="*/ 2 w 13"/>
                <a:gd name="T13" fmla="*/ 11 h 15"/>
                <a:gd name="T14" fmla="*/ 4 w 13"/>
                <a:gd name="T15" fmla="*/ 13 h 15"/>
                <a:gd name="T16" fmla="*/ 5 w 13"/>
                <a:gd name="T17" fmla="*/ 14 h 15"/>
                <a:gd name="T18" fmla="*/ 7 w 13"/>
                <a:gd name="T19" fmla="*/ 14 h 15"/>
                <a:gd name="T20" fmla="*/ 8 w 13"/>
                <a:gd name="T21" fmla="*/ 14 h 15"/>
                <a:gd name="T22" fmla="*/ 10 w 13"/>
                <a:gd name="T23" fmla="*/ 14 h 15"/>
                <a:gd name="T24" fmla="*/ 10 w 13"/>
                <a:gd name="T25" fmla="*/ 13 h 15"/>
                <a:gd name="T26" fmla="*/ 12 w 13"/>
                <a:gd name="T27" fmla="*/ 13 h 15"/>
                <a:gd name="T28" fmla="*/ 10 w 13"/>
                <a:gd name="T29" fmla="*/ 13 h 15"/>
                <a:gd name="T30" fmla="*/ 8 w 13"/>
                <a:gd name="T31" fmla="*/ 13 h 15"/>
                <a:gd name="T32" fmla="*/ 8 w 13"/>
                <a:gd name="T33" fmla="*/ 14 h 15"/>
                <a:gd name="T34" fmla="*/ 7 w 13"/>
                <a:gd name="T35" fmla="*/ 14 h 15"/>
                <a:gd name="T36" fmla="*/ 5 w 13"/>
                <a:gd name="T37" fmla="*/ 13 h 15"/>
                <a:gd name="T38" fmla="*/ 4 w 13"/>
                <a:gd name="T39" fmla="*/ 11 h 15"/>
                <a:gd name="T40" fmla="*/ 2 w 13"/>
                <a:gd name="T41" fmla="*/ 9 h 15"/>
                <a:gd name="T42" fmla="*/ 2 w 13"/>
                <a:gd name="T43" fmla="*/ 7 h 15"/>
                <a:gd name="T44" fmla="*/ 0 w 13"/>
                <a:gd name="T45" fmla="*/ 7 h 15"/>
                <a:gd name="T46" fmla="*/ 0 w 13"/>
                <a:gd name="T47" fmla="*/ 5 h 15"/>
                <a:gd name="T48" fmla="*/ 0 w 13"/>
                <a:gd name="T49" fmla="*/ 4 h 15"/>
                <a:gd name="T50" fmla="*/ 0 w 13"/>
                <a:gd name="T51" fmla="*/ 0 h 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15"/>
                <a:gd name="T80" fmla="*/ 13 w 13"/>
                <a:gd name="T81" fmla="*/ 15 h 1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15">
                  <a:moveTo>
                    <a:pt x="0" y="0"/>
                  </a:moveTo>
                  <a:lnTo>
                    <a:pt x="0" y="2"/>
                  </a:lnTo>
                  <a:lnTo>
                    <a:pt x="0" y="4"/>
                  </a:lnTo>
                  <a:lnTo>
                    <a:pt x="0" y="5"/>
                  </a:lnTo>
                  <a:lnTo>
                    <a:pt x="0" y="7"/>
                  </a:lnTo>
                  <a:lnTo>
                    <a:pt x="0" y="9"/>
                  </a:lnTo>
                  <a:lnTo>
                    <a:pt x="2" y="11"/>
                  </a:lnTo>
                  <a:lnTo>
                    <a:pt x="4" y="13"/>
                  </a:lnTo>
                  <a:lnTo>
                    <a:pt x="5" y="14"/>
                  </a:lnTo>
                  <a:lnTo>
                    <a:pt x="7" y="14"/>
                  </a:lnTo>
                  <a:lnTo>
                    <a:pt x="8" y="14"/>
                  </a:lnTo>
                  <a:lnTo>
                    <a:pt x="10" y="14"/>
                  </a:lnTo>
                  <a:lnTo>
                    <a:pt x="10" y="13"/>
                  </a:lnTo>
                  <a:lnTo>
                    <a:pt x="12" y="13"/>
                  </a:lnTo>
                  <a:lnTo>
                    <a:pt x="10" y="13"/>
                  </a:lnTo>
                  <a:lnTo>
                    <a:pt x="8" y="13"/>
                  </a:lnTo>
                  <a:lnTo>
                    <a:pt x="8" y="14"/>
                  </a:lnTo>
                  <a:lnTo>
                    <a:pt x="7" y="14"/>
                  </a:lnTo>
                  <a:lnTo>
                    <a:pt x="5" y="13"/>
                  </a:lnTo>
                  <a:lnTo>
                    <a:pt x="4" y="11"/>
                  </a:lnTo>
                  <a:lnTo>
                    <a:pt x="2" y="9"/>
                  </a:lnTo>
                  <a:lnTo>
                    <a:pt x="2" y="7"/>
                  </a:lnTo>
                  <a:lnTo>
                    <a:pt x="0" y="7"/>
                  </a:lnTo>
                  <a:lnTo>
                    <a:pt x="0" y="5"/>
                  </a:lnTo>
                  <a:lnTo>
                    <a:pt x="0" y="4"/>
                  </a:lnTo>
                  <a:lnTo>
                    <a:pt x="0" y="0"/>
                  </a:lnTo>
                </a:path>
              </a:pathLst>
            </a:custGeom>
            <a:solidFill>
              <a:srgbClr val="8D8D8D"/>
            </a:solidFill>
            <a:ln w="127000" cap="rnd">
              <a:noFill/>
              <a:round/>
              <a:headEnd/>
              <a:tailEnd/>
            </a:ln>
          </p:spPr>
          <p:txBody>
            <a:bodyPr>
              <a:prstTxWarp prst="textNoShape">
                <a:avLst/>
              </a:prstTxWarp>
            </a:bodyPr>
            <a:lstStyle/>
            <a:p>
              <a:endParaRPr lang="en-US">
                <a:solidFill>
                  <a:schemeClr val="tx2"/>
                </a:solidFill>
              </a:endParaRPr>
            </a:p>
          </p:txBody>
        </p:sp>
        <p:sp>
          <p:nvSpPr>
            <p:cNvPr id="24817" name="Freeform 192"/>
            <p:cNvSpPr>
              <a:spLocks/>
            </p:cNvSpPr>
            <p:nvPr/>
          </p:nvSpPr>
          <p:spPr bwMode="auto">
            <a:xfrm>
              <a:off x="3243" y="3349"/>
              <a:ext cx="183" cy="44"/>
            </a:xfrm>
            <a:custGeom>
              <a:avLst/>
              <a:gdLst>
                <a:gd name="T0" fmla="*/ 0 w 183"/>
                <a:gd name="T1" fmla="*/ 38 h 44"/>
                <a:gd name="T2" fmla="*/ 3 w 183"/>
                <a:gd name="T3" fmla="*/ 35 h 44"/>
                <a:gd name="T4" fmla="*/ 6 w 183"/>
                <a:gd name="T5" fmla="*/ 35 h 44"/>
                <a:gd name="T6" fmla="*/ 9 w 183"/>
                <a:gd name="T7" fmla="*/ 35 h 44"/>
                <a:gd name="T8" fmla="*/ 10 w 183"/>
                <a:gd name="T9" fmla="*/ 35 h 44"/>
                <a:gd name="T10" fmla="*/ 16 w 183"/>
                <a:gd name="T11" fmla="*/ 33 h 44"/>
                <a:gd name="T12" fmla="*/ 19 w 183"/>
                <a:gd name="T13" fmla="*/ 33 h 44"/>
                <a:gd name="T14" fmla="*/ 24 w 183"/>
                <a:gd name="T15" fmla="*/ 31 h 44"/>
                <a:gd name="T16" fmla="*/ 30 w 183"/>
                <a:gd name="T17" fmla="*/ 31 h 44"/>
                <a:gd name="T18" fmla="*/ 37 w 183"/>
                <a:gd name="T19" fmla="*/ 29 h 44"/>
                <a:gd name="T20" fmla="*/ 43 w 183"/>
                <a:gd name="T21" fmla="*/ 29 h 44"/>
                <a:gd name="T22" fmla="*/ 51 w 183"/>
                <a:gd name="T23" fmla="*/ 26 h 44"/>
                <a:gd name="T24" fmla="*/ 56 w 183"/>
                <a:gd name="T25" fmla="*/ 26 h 44"/>
                <a:gd name="T26" fmla="*/ 64 w 183"/>
                <a:gd name="T27" fmla="*/ 24 h 44"/>
                <a:gd name="T28" fmla="*/ 72 w 183"/>
                <a:gd name="T29" fmla="*/ 24 h 44"/>
                <a:gd name="T30" fmla="*/ 80 w 183"/>
                <a:gd name="T31" fmla="*/ 21 h 44"/>
                <a:gd name="T32" fmla="*/ 89 w 183"/>
                <a:gd name="T33" fmla="*/ 19 h 44"/>
                <a:gd name="T34" fmla="*/ 96 w 183"/>
                <a:gd name="T35" fmla="*/ 17 h 44"/>
                <a:gd name="T36" fmla="*/ 104 w 183"/>
                <a:gd name="T37" fmla="*/ 17 h 44"/>
                <a:gd name="T38" fmla="*/ 112 w 183"/>
                <a:gd name="T39" fmla="*/ 14 h 44"/>
                <a:gd name="T40" fmla="*/ 117 w 183"/>
                <a:gd name="T41" fmla="*/ 14 h 44"/>
                <a:gd name="T42" fmla="*/ 126 w 183"/>
                <a:gd name="T43" fmla="*/ 12 h 44"/>
                <a:gd name="T44" fmla="*/ 133 w 183"/>
                <a:gd name="T45" fmla="*/ 9 h 44"/>
                <a:gd name="T46" fmla="*/ 142 w 183"/>
                <a:gd name="T47" fmla="*/ 9 h 44"/>
                <a:gd name="T48" fmla="*/ 147 w 183"/>
                <a:gd name="T49" fmla="*/ 8 h 44"/>
                <a:gd name="T50" fmla="*/ 155 w 183"/>
                <a:gd name="T51" fmla="*/ 5 h 44"/>
                <a:gd name="T52" fmla="*/ 160 w 183"/>
                <a:gd name="T53" fmla="*/ 5 h 44"/>
                <a:gd name="T54" fmla="*/ 166 w 183"/>
                <a:gd name="T55" fmla="*/ 3 h 44"/>
                <a:gd name="T56" fmla="*/ 171 w 183"/>
                <a:gd name="T57" fmla="*/ 3 h 44"/>
                <a:gd name="T58" fmla="*/ 173 w 183"/>
                <a:gd name="T59" fmla="*/ 3 h 44"/>
                <a:gd name="T60" fmla="*/ 179 w 183"/>
                <a:gd name="T61" fmla="*/ 0 h 44"/>
                <a:gd name="T62" fmla="*/ 182 w 183"/>
                <a:gd name="T63" fmla="*/ 0 h 44"/>
                <a:gd name="T64" fmla="*/ 182 w 183"/>
                <a:gd name="T65" fmla="*/ 5 h 44"/>
                <a:gd name="T66" fmla="*/ 0 w 183"/>
                <a:gd name="T67" fmla="*/ 43 h 44"/>
                <a:gd name="T68" fmla="*/ 0 w 183"/>
                <a:gd name="T69" fmla="*/ 40 h 44"/>
                <a:gd name="T70" fmla="*/ 0 w 183"/>
                <a:gd name="T71" fmla="*/ 38 h 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3"/>
                <a:gd name="T109" fmla="*/ 0 h 44"/>
                <a:gd name="T110" fmla="*/ 183 w 183"/>
                <a:gd name="T111" fmla="*/ 44 h 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3" h="44">
                  <a:moveTo>
                    <a:pt x="0" y="38"/>
                  </a:moveTo>
                  <a:lnTo>
                    <a:pt x="3" y="35"/>
                  </a:lnTo>
                  <a:lnTo>
                    <a:pt x="6" y="35"/>
                  </a:lnTo>
                  <a:lnTo>
                    <a:pt x="9" y="35"/>
                  </a:lnTo>
                  <a:lnTo>
                    <a:pt x="10" y="35"/>
                  </a:lnTo>
                  <a:lnTo>
                    <a:pt x="16" y="33"/>
                  </a:lnTo>
                  <a:lnTo>
                    <a:pt x="19" y="33"/>
                  </a:lnTo>
                  <a:lnTo>
                    <a:pt x="24" y="31"/>
                  </a:lnTo>
                  <a:lnTo>
                    <a:pt x="30" y="31"/>
                  </a:lnTo>
                  <a:lnTo>
                    <a:pt x="37" y="29"/>
                  </a:lnTo>
                  <a:lnTo>
                    <a:pt x="43" y="29"/>
                  </a:lnTo>
                  <a:lnTo>
                    <a:pt x="51" y="26"/>
                  </a:lnTo>
                  <a:lnTo>
                    <a:pt x="56" y="26"/>
                  </a:lnTo>
                  <a:lnTo>
                    <a:pt x="64" y="24"/>
                  </a:lnTo>
                  <a:lnTo>
                    <a:pt x="72" y="24"/>
                  </a:lnTo>
                  <a:lnTo>
                    <a:pt x="80" y="21"/>
                  </a:lnTo>
                  <a:lnTo>
                    <a:pt x="89" y="19"/>
                  </a:lnTo>
                  <a:lnTo>
                    <a:pt x="96" y="17"/>
                  </a:lnTo>
                  <a:lnTo>
                    <a:pt x="104" y="17"/>
                  </a:lnTo>
                  <a:lnTo>
                    <a:pt x="112" y="14"/>
                  </a:lnTo>
                  <a:lnTo>
                    <a:pt x="117" y="14"/>
                  </a:lnTo>
                  <a:lnTo>
                    <a:pt x="126" y="12"/>
                  </a:lnTo>
                  <a:lnTo>
                    <a:pt x="133" y="9"/>
                  </a:lnTo>
                  <a:lnTo>
                    <a:pt x="142" y="9"/>
                  </a:lnTo>
                  <a:lnTo>
                    <a:pt x="147" y="8"/>
                  </a:lnTo>
                  <a:lnTo>
                    <a:pt x="155" y="5"/>
                  </a:lnTo>
                  <a:lnTo>
                    <a:pt x="160" y="5"/>
                  </a:lnTo>
                  <a:lnTo>
                    <a:pt x="166" y="3"/>
                  </a:lnTo>
                  <a:lnTo>
                    <a:pt x="171" y="3"/>
                  </a:lnTo>
                  <a:lnTo>
                    <a:pt x="173" y="3"/>
                  </a:lnTo>
                  <a:lnTo>
                    <a:pt x="179" y="0"/>
                  </a:lnTo>
                  <a:lnTo>
                    <a:pt x="182" y="0"/>
                  </a:lnTo>
                  <a:lnTo>
                    <a:pt x="182" y="5"/>
                  </a:lnTo>
                  <a:lnTo>
                    <a:pt x="0" y="43"/>
                  </a:lnTo>
                  <a:lnTo>
                    <a:pt x="0" y="40"/>
                  </a:lnTo>
                  <a:lnTo>
                    <a:pt x="0" y="38"/>
                  </a:lnTo>
                </a:path>
              </a:pathLst>
            </a:custGeom>
            <a:solidFill>
              <a:srgbClr val="734D0D"/>
            </a:solidFill>
            <a:ln w="127000" cap="rnd">
              <a:noFill/>
              <a:round/>
              <a:headEnd/>
              <a:tailEnd/>
            </a:ln>
          </p:spPr>
          <p:txBody>
            <a:bodyPr>
              <a:prstTxWarp prst="textNoShape">
                <a:avLst/>
              </a:prstTxWarp>
            </a:bodyPr>
            <a:lstStyle/>
            <a:p>
              <a:endParaRPr lang="en-US">
                <a:solidFill>
                  <a:schemeClr val="tx2"/>
                </a:solidFill>
              </a:endParaRPr>
            </a:p>
          </p:txBody>
        </p:sp>
        <p:sp>
          <p:nvSpPr>
            <p:cNvPr id="24818" name="Freeform 193"/>
            <p:cNvSpPr>
              <a:spLocks/>
            </p:cNvSpPr>
            <p:nvPr/>
          </p:nvSpPr>
          <p:spPr bwMode="auto">
            <a:xfrm>
              <a:off x="3239" y="3349"/>
              <a:ext cx="195" cy="49"/>
            </a:xfrm>
            <a:custGeom>
              <a:avLst/>
              <a:gdLst>
                <a:gd name="T0" fmla="*/ 3 w 195"/>
                <a:gd name="T1" fmla="*/ 42 h 49"/>
                <a:gd name="T2" fmla="*/ 6 w 195"/>
                <a:gd name="T3" fmla="*/ 42 h 49"/>
                <a:gd name="T4" fmla="*/ 12 w 195"/>
                <a:gd name="T5" fmla="*/ 42 h 49"/>
                <a:gd name="T6" fmla="*/ 14 w 195"/>
                <a:gd name="T7" fmla="*/ 39 h 49"/>
                <a:gd name="T8" fmla="*/ 17 w 195"/>
                <a:gd name="T9" fmla="*/ 39 h 49"/>
                <a:gd name="T10" fmla="*/ 23 w 195"/>
                <a:gd name="T11" fmla="*/ 39 h 49"/>
                <a:gd name="T12" fmla="*/ 28 w 195"/>
                <a:gd name="T13" fmla="*/ 37 h 49"/>
                <a:gd name="T14" fmla="*/ 34 w 195"/>
                <a:gd name="T15" fmla="*/ 37 h 49"/>
                <a:gd name="T16" fmla="*/ 40 w 195"/>
                <a:gd name="T17" fmla="*/ 34 h 49"/>
                <a:gd name="T18" fmla="*/ 48 w 195"/>
                <a:gd name="T19" fmla="*/ 34 h 49"/>
                <a:gd name="T20" fmla="*/ 54 w 195"/>
                <a:gd name="T21" fmla="*/ 31 h 49"/>
                <a:gd name="T22" fmla="*/ 62 w 195"/>
                <a:gd name="T23" fmla="*/ 31 h 49"/>
                <a:gd name="T24" fmla="*/ 70 w 195"/>
                <a:gd name="T25" fmla="*/ 28 h 49"/>
                <a:gd name="T26" fmla="*/ 79 w 195"/>
                <a:gd name="T27" fmla="*/ 25 h 49"/>
                <a:gd name="T28" fmla="*/ 87 w 195"/>
                <a:gd name="T29" fmla="*/ 25 h 49"/>
                <a:gd name="T30" fmla="*/ 96 w 195"/>
                <a:gd name="T31" fmla="*/ 23 h 49"/>
                <a:gd name="T32" fmla="*/ 101 w 195"/>
                <a:gd name="T33" fmla="*/ 20 h 49"/>
                <a:gd name="T34" fmla="*/ 110 w 195"/>
                <a:gd name="T35" fmla="*/ 17 h 49"/>
                <a:gd name="T36" fmla="*/ 118 w 195"/>
                <a:gd name="T37" fmla="*/ 17 h 49"/>
                <a:gd name="T38" fmla="*/ 126 w 195"/>
                <a:gd name="T39" fmla="*/ 14 h 49"/>
                <a:gd name="T40" fmla="*/ 135 w 195"/>
                <a:gd name="T41" fmla="*/ 14 h 49"/>
                <a:gd name="T42" fmla="*/ 143 w 195"/>
                <a:gd name="T43" fmla="*/ 11 h 49"/>
                <a:gd name="T44" fmla="*/ 149 w 195"/>
                <a:gd name="T45" fmla="*/ 9 h 49"/>
                <a:gd name="T46" fmla="*/ 157 w 195"/>
                <a:gd name="T47" fmla="*/ 9 h 49"/>
                <a:gd name="T48" fmla="*/ 163 w 195"/>
                <a:gd name="T49" fmla="*/ 6 h 49"/>
                <a:gd name="T50" fmla="*/ 168 w 195"/>
                <a:gd name="T51" fmla="*/ 6 h 49"/>
                <a:gd name="T52" fmla="*/ 177 w 195"/>
                <a:gd name="T53" fmla="*/ 3 h 49"/>
                <a:gd name="T54" fmla="*/ 182 w 195"/>
                <a:gd name="T55" fmla="*/ 3 h 49"/>
                <a:gd name="T56" fmla="*/ 185 w 195"/>
                <a:gd name="T57" fmla="*/ 0 h 49"/>
                <a:gd name="T58" fmla="*/ 191 w 195"/>
                <a:gd name="T59" fmla="*/ 0 h 49"/>
                <a:gd name="T60" fmla="*/ 194 w 195"/>
                <a:gd name="T61" fmla="*/ 0 h 49"/>
                <a:gd name="T62" fmla="*/ 194 w 195"/>
                <a:gd name="T63" fmla="*/ 6 h 49"/>
                <a:gd name="T64" fmla="*/ 3 w 195"/>
                <a:gd name="T65" fmla="*/ 48 h 49"/>
                <a:gd name="T66" fmla="*/ 0 w 195"/>
                <a:gd name="T67" fmla="*/ 48 h 49"/>
                <a:gd name="T68" fmla="*/ 0 w 195"/>
                <a:gd name="T69" fmla="*/ 45 h 49"/>
                <a:gd name="T70" fmla="*/ 3 w 195"/>
                <a:gd name="T71" fmla="*/ 42 h 4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5"/>
                <a:gd name="T109" fmla="*/ 0 h 49"/>
                <a:gd name="T110" fmla="*/ 195 w 195"/>
                <a:gd name="T111" fmla="*/ 49 h 4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5" h="49">
                  <a:moveTo>
                    <a:pt x="3" y="42"/>
                  </a:moveTo>
                  <a:lnTo>
                    <a:pt x="6" y="42"/>
                  </a:lnTo>
                  <a:lnTo>
                    <a:pt x="12" y="42"/>
                  </a:lnTo>
                  <a:lnTo>
                    <a:pt x="14" y="39"/>
                  </a:lnTo>
                  <a:lnTo>
                    <a:pt x="17" y="39"/>
                  </a:lnTo>
                  <a:lnTo>
                    <a:pt x="23" y="39"/>
                  </a:lnTo>
                  <a:lnTo>
                    <a:pt x="28" y="37"/>
                  </a:lnTo>
                  <a:lnTo>
                    <a:pt x="34" y="37"/>
                  </a:lnTo>
                  <a:lnTo>
                    <a:pt x="40" y="34"/>
                  </a:lnTo>
                  <a:lnTo>
                    <a:pt x="48" y="34"/>
                  </a:lnTo>
                  <a:lnTo>
                    <a:pt x="54" y="31"/>
                  </a:lnTo>
                  <a:lnTo>
                    <a:pt x="62" y="31"/>
                  </a:lnTo>
                  <a:lnTo>
                    <a:pt x="70" y="28"/>
                  </a:lnTo>
                  <a:lnTo>
                    <a:pt x="79" y="25"/>
                  </a:lnTo>
                  <a:lnTo>
                    <a:pt x="87" y="25"/>
                  </a:lnTo>
                  <a:lnTo>
                    <a:pt x="96" y="23"/>
                  </a:lnTo>
                  <a:lnTo>
                    <a:pt x="101" y="20"/>
                  </a:lnTo>
                  <a:lnTo>
                    <a:pt x="110" y="17"/>
                  </a:lnTo>
                  <a:lnTo>
                    <a:pt x="118" y="17"/>
                  </a:lnTo>
                  <a:lnTo>
                    <a:pt x="126" y="14"/>
                  </a:lnTo>
                  <a:lnTo>
                    <a:pt x="135" y="14"/>
                  </a:lnTo>
                  <a:lnTo>
                    <a:pt x="143" y="11"/>
                  </a:lnTo>
                  <a:lnTo>
                    <a:pt x="149" y="9"/>
                  </a:lnTo>
                  <a:lnTo>
                    <a:pt x="157" y="9"/>
                  </a:lnTo>
                  <a:lnTo>
                    <a:pt x="163" y="6"/>
                  </a:lnTo>
                  <a:lnTo>
                    <a:pt x="168" y="6"/>
                  </a:lnTo>
                  <a:lnTo>
                    <a:pt x="177" y="3"/>
                  </a:lnTo>
                  <a:lnTo>
                    <a:pt x="182" y="3"/>
                  </a:lnTo>
                  <a:lnTo>
                    <a:pt x="185" y="0"/>
                  </a:lnTo>
                  <a:lnTo>
                    <a:pt x="191" y="0"/>
                  </a:lnTo>
                  <a:lnTo>
                    <a:pt x="194" y="0"/>
                  </a:lnTo>
                  <a:lnTo>
                    <a:pt x="194" y="6"/>
                  </a:lnTo>
                  <a:lnTo>
                    <a:pt x="3" y="48"/>
                  </a:lnTo>
                  <a:lnTo>
                    <a:pt x="0" y="48"/>
                  </a:lnTo>
                  <a:lnTo>
                    <a:pt x="0" y="45"/>
                  </a:lnTo>
                  <a:lnTo>
                    <a:pt x="3" y="42"/>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819" name="Freeform 194"/>
            <p:cNvSpPr>
              <a:spLocks/>
            </p:cNvSpPr>
            <p:nvPr/>
          </p:nvSpPr>
          <p:spPr bwMode="auto">
            <a:xfrm>
              <a:off x="3271" y="3397"/>
              <a:ext cx="29" cy="43"/>
            </a:xfrm>
            <a:custGeom>
              <a:avLst/>
              <a:gdLst>
                <a:gd name="T0" fmla="*/ 13 w 29"/>
                <a:gd name="T1" fmla="*/ 42 h 43"/>
                <a:gd name="T2" fmla="*/ 17 w 29"/>
                <a:gd name="T3" fmla="*/ 42 h 43"/>
                <a:gd name="T4" fmla="*/ 19 w 29"/>
                <a:gd name="T5" fmla="*/ 39 h 43"/>
                <a:gd name="T6" fmla="*/ 21 w 29"/>
                <a:gd name="T7" fmla="*/ 38 h 43"/>
                <a:gd name="T8" fmla="*/ 23 w 29"/>
                <a:gd name="T9" fmla="*/ 35 h 43"/>
                <a:gd name="T10" fmla="*/ 26 w 29"/>
                <a:gd name="T11" fmla="*/ 33 h 43"/>
                <a:gd name="T12" fmla="*/ 28 w 29"/>
                <a:gd name="T13" fmla="*/ 30 h 43"/>
                <a:gd name="T14" fmla="*/ 28 w 29"/>
                <a:gd name="T15" fmla="*/ 26 h 43"/>
                <a:gd name="T16" fmla="*/ 28 w 29"/>
                <a:gd name="T17" fmla="*/ 21 h 43"/>
                <a:gd name="T18" fmla="*/ 28 w 29"/>
                <a:gd name="T19" fmla="*/ 16 h 43"/>
                <a:gd name="T20" fmla="*/ 28 w 29"/>
                <a:gd name="T21" fmla="*/ 14 h 43"/>
                <a:gd name="T22" fmla="*/ 26 w 29"/>
                <a:gd name="T23" fmla="*/ 9 h 43"/>
                <a:gd name="T24" fmla="*/ 23 w 29"/>
                <a:gd name="T25" fmla="*/ 7 h 43"/>
                <a:gd name="T26" fmla="*/ 21 w 29"/>
                <a:gd name="T27" fmla="*/ 4 h 43"/>
                <a:gd name="T28" fmla="*/ 19 w 29"/>
                <a:gd name="T29" fmla="*/ 3 h 43"/>
                <a:gd name="T30" fmla="*/ 17 w 29"/>
                <a:gd name="T31" fmla="*/ 0 h 43"/>
                <a:gd name="T32" fmla="*/ 13 w 29"/>
                <a:gd name="T33" fmla="*/ 0 h 43"/>
                <a:gd name="T34" fmla="*/ 11 w 29"/>
                <a:gd name="T35" fmla="*/ 0 h 43"/>
                <a:gd name="T36" fmla="*/ 8 w 29"/>
                <a:gd name="T37" fmla="*/ 3 h 43"/>
                <a:gd name="T38" fmla="*/ 7 w 29"/>
                <a:gd name="T39" fmla="*/ 4 h 43"/>
                <a:gd name="T40" fmla="*/ 5 w 29"/>
                <a:gd name="T41" fmla="*/ 7 h 43"/>
                <a:gd name="T42" fmla="*/ 2 w 29"/>
                <a:gd name="T43" fmla="*/ 9 h 43"/>
                <a:gd name="T44" fmla="*/ 0 w 29"/>
                <a:gd name="T45" fmla="*/ 14 h 43"/>
                <a:gd name="T46" fmla="*/ 0 w 29"/>
                <a:gd name="T47" fmla="*/ 16 h 43"/>
                <a:gd name="T48" fmla="*/ 0 w 29"/>
                <a:gd name="T49" fmla="*/ 21 h 43"/>
                <a:gd name="T50" fmla="*/ 0 w 29"/>
                <a:gd name="T51" fmla="*/ 26 h 43"/>
                <a:gd name="T52" fmla="*/ 0 w 29"/>
                <a:gd name="T53" fmla="*/ 30 h 43"/>
                <a:gd name="T54" fmla="*/ 2 w 29"/>
                <a:gd name="T55" fmla="*/ 33 h 43"/>
                <a:gd name="T56" fmla="*/ 5 w 29"/>
                <a:gd name="T57" fmla="*/ 35 h 43"/>
                <a:gd name="T58" fmla="*/ 7 w 29"/>
                <a:gd name="T59" fmla="*/ 38 h 43"/>
                <a:gd name="T60" fmla="*/ 8 w 29"/>
                <a:gd name="T61" fmla="*/ 39 h 43"/>
                <a:gd name="T62" fmla="*/ 11 w 29"/>
                <a:gd name="T63" fmla="*/ 42 h 43"/>
                <a:gd name="T64" fmla="*/ 13 w 29"/>
                <a:gd name="T65" fmla="*/ 42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
                <a:gd name="T100" fmla="*/ 0 h 43"/>
                <a:gd name="T101" fmla="*/ 29 w 29"/>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 h="43">
                  <a:moveTo>
                    <a:pt x="13" y="42"/>
                  </a:moveTo>
                  <a:lnTo>
                    <a:pt x="17" y="42"/>
                  </a:lnTo>
                  <a:lnTo>
                    <a:pt x="19" y="39"/>
                  </a:lnTo>
                  <a:lnTo>
                    <a:pt x="21" y="38"/>
                  </a:lnTo>
                  <a:lnTo>
                    <a:pt x="23" y="35"/>
                  </a:lnTo>
                  <a:lnTo>
                    <a:pt x="26" y="33"/>
                  </a:lnTo>
                  <a:lnTo>
                    <a:pt x="28" y="30"/>
                  </a:lnTo>
                  <a:lnTo>
                    <a:pt x="28" y="26"/>
                  </a:lnTo>
                  <a:lnTo>
                    <a:pt x="28" y="21"/>
                  </a:lnTo>
                  <a:lnTo>
                    <a:pt x="28" y="16"/>
                  </a:lnTo>
                  <a:lnTo>
                    <a:pt x="28" y="14"/>
                  </a:lnTo>
                  <a:lnTo>
                    <a:pt x="26" y="9"/>
                  </a:lnTo>
                  <a:lnTo>
                    <a:pt x="23" y="7"/>
                  </a:lnTo>
                  <a:lnTo>
                    <a:pt x="21" y="4"/>
                  </a:lnTo>
                  <a:lnTo>
                    <a:pt x="19" y="3"/>
                  </a:lnTo>
                  <a:lnTo>
                    <a:pt x="17" y="0"/>
                  </a:lnTo>
                  <a:lnTo>
                    <a:pt x="13" y="0"/>
                  </a:lnTo>
                  <a:lnTo>
                    <a:pt x="11" y="0"/>
                  </a:lnTo>
                  <a:lnTo>
                    <a:pt x="8" y="3"/>
                  </a:lnTo>
                  <a:lnTo>
                    <a:pt x="7" y="4"/>
                  </a:lnTo>
                  <a:lnTo>
                    <a:pt x="5" y="7"/>
                  </a:lnTo>
                  <a:lnTo>
                    <a:pt x="2" y="9"/>
                  </a:lnTo>
                  <a:lnTo>
                    <a:pt x="0" y="14"/>
                  </a:lnTo>
                  <a:lnTo>
                    <a:pt x="0" y="16"/>
                  </a:lnTo>
                  <a:lnTo>
                    <a:pt x="0" y="21"/>
                  </a:lnTo>
                  <a:lnTo>
                    <a:pt x="0" y="26"/>
                  </a:lnTo>
                  <a:lnTo>
                    <a:pt x="0" y="30"/>
                  </a:lnTo>
                  <a:lnTo>
                    <a:pt x="2" y="33"/>
                  </a:lnTo>
                  <a:lnTo>
                    <a:pt x="5" y="35"/>
                  </a:lnTo>
                  <a:lnTo>
                    <a:pt x="7" y="38"/>
                  </a:lnTo>
                  <a:lnTo>
                    <a:pt x="8" y="39"/>
                  </a:lnTo>
                  <a:lnTo>
                    <a:pt x="11" y="42"/>
                  </a:lnTo>
                  <a:lnTo>
                    <a:pt x="13" y="42"/>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24820" name="Freeform 195"/>
            <p:cNvSpPr>
              <a:spLocks/>
            </p:cNvSpPr>
            <p:nvPr/>
          </p:nvSpPr>
          <p:spPr bwMode="auto">
            <a:xfrm>
              <a:off x="3281" y="3400"/>
              <a:ext cx="16" cy="9"/>
            </a:xfrm>
            <a:custGeom>
              <a:avLst/>
              <a:gdLst>
                <a:gd name="T0" fmla="*/ 0 w 16"/>
                <a:gd name="T1" fmla="*/ 1 h 9"/>
                <a:gd name="T2" fmla="*/ 0 w 16"/>
                <a:gd name="T3" fmla="*/ 1 h 9"/>
                <a:gd name="T4" fmla="*/ 2 w 16"/>
                <a:gd name="T5" fmla="*/ 1 h 9"/>
                <a:gd name="T6" fmla="*/ 4 w 16"/>
                <a:gd name="T7" fmla="*/ 0 h 9"/>
                <a:gd name="T8" fmla="*/ 6 w 16"/>
                <a:gd name="T9" fmla="*/ 0 h 9"/>
                <a:gd name="T10" fmla="*/ 8 w 16"/>
                <a:gd name="T11" fmla="*/ 0 h 9"/>
                <a:gd name="T12" fmla="*/ 9 w 16"/>
                <a:gd name="T13" fmla="*/ 1 h 9"/>
                <a:gd name="T14" fmla="*/ 11 w 16"/>
                <a:gd name="T15" fmla="*/ 1 h 9"/>
                <a:gd name="T16" fmla="*/ 11 w 16"/>
                <a:gd name="T17" fmla="*/ 3 h 9"/>
                <a:gd name="T18" fmla="*/ 13 w 16"/>
                <a:gd name="T19" fmla="*/ 4 h 9"/>
                <a:gd name="T20" fmla="*/ 13 w 16"/>
                <a:gd name="T21" fmla="*/ 6 h 9"/>
                <a:gd name="T22" fmla="*/ 15 w 16"/>
                <a:gd name="T23" fmla="*/ 7 h 9"/>
                <a:gd name="T24" fmla="*/ 15 w 16"/>
                <a:gd name="T25" fmla="*/ 8 h 9"/>
                <a:gd name="T26" fmla="*/ 15 w 16"/>
                <a:gd name="T27" fmla="*/ 7 h 9"/>
                <a:gd name="T28" fmla="*/ 13 w 16"/>
                <a:gd name="T29" fmla="*/ 6 h 9"/>
                <a:gd name="T30" fmla="*/ 13 w 16"/>
                <a:gd name="T31" fmla="*/ 4 h 9"/>
                <a:gd name="T32" fmla="*/ 11 w 16"/>
                <a:gd name="T33" fmla="*/ 4 h 9"/>
                <a:gd name="T34" fmla="*/ 9 w 16"/>
                <a:gd name="T35" fmla="*/ 3 h 9"/>
                <a:gd name="T36" fmla="*/ 8 w 16"/>
                <a:gd name="T37" fmla="*/ 1 h 9"/>
                <a:gd name="T38" fmla="*/ 6 w 16"/>
                <a:gd name="T39" fmla="*/ 1 h 9"/>
                <a:gd name="T40" fmla="*/ 4 w 16"/>
                <a:gd name="T41" fmla="*/ 1 h 9"/>
                <a:gd name="T42" fmla="*/ 2 w 16"/>
                <a:gd name="T43" fmla="*/ 1 h 9"/>
                <a:gd name="T44" fmla="*/ 0 w 16"/>
                <a:gd name="T45" fmla="*/ 1 h 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
                <a:gd name="T70" fmla="*/ 0 h 9"/>
                <a:gd name="T71" fmla="*/ 16 w 16"/>
                <a:gd name="T72" fmla="*/ 9 h 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 h="9">
                  <a:moveTo>
                    <a:pt x="0" y="1"/>
                  </a:moveTo>
                  <a:lnTo>
                    <a:pt x="0" y="1"/>
                  </a:lnTo>
                  <a:lnTo>
                    <a:pt x="2" y="1"/>
                  </a:lnTo>
                  <a:lnTo>
                    <a:pt x="4" y="0"/>
                  </a:lnTo>
                  <a:lnTo>
                    <a:pt x="6" y="0"/>
                  </a:lnTo>
                  <a:lnTo>
                    <a:pt x="8" y="0"/>
                  </a:lnTo>
                  <a:lnTo>
                    <a:pt x="9" y="1"/>
                  </a:lnTo>
                  <a:lnTo>
                    <a:pt x="11" y="1"/>
                  </a:lnTo>
                  <a:lnTo>
                    <a:pt x="11" y="3"/>
                  </a:lnTo>
                  <a:lnTo>
                    <a:pt x="13" y="4"/>
                  </a:lnTo>
                  <a:lnTo>
                    <a:pt x="13" y="6"/>
                  </a:lnTo>
                  <a:lnTo>
                    <a:pt x="15" y="7"/>
                  </a:lnTo>
                  <a:lnTo>
                    <a:pt x="15" y="8"/>
                  </a:lnTo>
                  <a:lnTo>
                    <a:pt x="15" y="7"/>
                  </a:lnTo>
                  <a:lnTo>
                    <a:pt x="13" y="6"/>
                  </a:lnTo>
                  <a:lnTo>
                    <a:pt x="13" y="4"/>
                  </a:lnTo>
                  <a:lnTo>
                    <a:pt x="11" y="4"/>
                  </a:lnTo>
                  <a:lnTo>
                    <a:pt x="9" y="3"/>
                  </a:lnTo>
                  <a:lnTo>
                    <a:pt x="8" y="1"/>
                  </a:lnTo>
                  <a:lnTo>
                    <a:pt x="6" y="1"/>
                  </a:lnTo>
                  <a:lnTo>
                    <a:pt x="4" y="1"/>
                  </a:lnTo>
                  <a:lnTo>
                    <a:pt x="2" y="1"/>
                  </a:lnTo>
                  <a:lnTo>
                    <a:pt x="0" y="1"/>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821" name="Freeform 196"/>
            <p:cNvSpPr>
              <a:spLocks/>
            </p:cNvSpPr>
            <p:nvPr/>
          </p:nvSpPr>
          <p:spPr bwMode="auto">
            <a:xfrm>
              <a:off x="3315" y="3388"/>
              <a:ext cx="33" cy="41"/>
            </a:xfrm>
            <a:custGeom>
              <a:avLst/>
              <a:gdLst>
                <a:gd name="T0" fmla="*/ 16 w 33"/>
                <a:gd name="T1" fmla="*/ 40 h 41"/>
                <a:gd name="T2" fmla="*/ 18 w 33"/>
                <a:gd name="T3" fmla="*/ 40 h 41"/>
                <a:gd name="T4" fmla="*/ 21 w 33"/>
                <a:gd name="T5" fmla="*/ 38 h 41"/>
                <a:gd name="T6" fmla="*/ 25 w 33"/>
                <a:gd name="T7" fmla="*/ 38 h 41"/>
                <a:gd name="T8" fmla="*/ 28 w 33"/>
                <a:gd name="T9" fmla="*/ 35 h 41"/>
                <a:gd name="T10" fmla="*/ 30 w 33"/>
                <a:gd name="T11" fmla="*/ 31 h 41"/>
                <a:gd name="T12" fmla="*/ 30 w 33"/>
                <a:gd name="T13" fmla="*/ 28 h 41"/>
                <a:gd name="T14" fmla="*/ 32 w 33"/>
                <a:gd name="T15" fmla="*/ 23 h 41"/>
                <a:gd name="T16" fmla="*/ 32 w 33"/>
                <a:gd name="T17" fmla="*/ 22 h 41"/>
                <a:gd name="T18" fmla="*/ 32 w 33"/>
                <a:gd name="T19" fmla="*/ 17 h 41"/>
                <a:gd name="T20" fmla="*/ 30 w 33"/>
                <a:gd name="T21" fmla="*/ 12 h 41"/>
                <a:gd name="T22" fmla="*/ 30 w 33"/>
                <a:gd name="T23" fmla="*/ 10 h 41"/>
                <a:gd name="T24" fmla="*/ 28 w 33"/>
                <a:gd name="T25" fmla="*/ 5 h 41"/>
                <a:gd name="T26" fmla="*/ 25 w 33"/>
                <a:gd name="T27" fmla="*/ 3 h 41"/>
                <a:gd name="T28" fmla="*/ 21 w 33"/>
                <a:gd name="T29" fmla="*/ 0 h 41"/>
                <a:gd name="T30" fmla="*/ 18 w 33"/>
                <a:gd name="T31" fmla="*/ 0 h 41"/>
                <a:gd name="T32" fmla="*/ 16 w 33"/>
                <a:gd name="T33" fmla="*/ 0 h 41"/>
                <a:gd name="T34" fmla="*/ 14 w 33"/>
                <a:gd name="T35" fmla="*/ 0 h 41"/>
                <a:gd name="T36" fmla="*/ 9 w 33"/>
                <a:gd name="T37" fmla="*/ 0 h 41"/>
                <a:gd name="T38" fmla="*/ 7 w 33"/>
                <a:gd name="T39" fmla="*/ 3 h 41"/>
                <a:gd name="T40" fmla="*/ 5 w 33"/>
                <a:gd name="T41" fmla="*/ 5 h 41"/>
                <a:gd name="T42" fmla="*/ 5 w 33"/>
                <a:gd name="T43" fmla="*/ 10 h 41"/>
                <a:gd name="T44" fmla="*/ 2 w 33"/>
                <a:gd name="T45" fmla="*/ 12 h 41"/>
                <a:gd name="T46" fmla="*/ 2 w 33"/>
                <a:gd name="T47" fmla="*/ 17 h 41"/>
                <a:gd name="T48" fmla="*/ 0 w 33"/>
                <a:gd name="T49" fmla="*/ 22 h 41"/>
                <a:gd name="T50" fmla="*/ 2 w 33"/>
                <a:gd name="T51" fmla="*/ 23 h 41"/>
                <a:gd name="T52" fmla="*/ 2 w 33"/>
                <a:gd name="T53" fmla="*/ 28 h 41"/>
                <a:gd name="T54" fmla="*/ 5 w 33"/>
                <a:gd name="T55" fmla="*/ 31 h 41"/>
                <a:gd name="T56" fmla="*/ 5 w 33"/>
                <a:gd name="T57" fmla="*/ 35 h 41"/>
                <a:gd name="T58" fmla="*/ 7 w 33"/>
                <a:gd name="T59" fmla="*/ 38 h 41"/>
                <a:gd name="T60" fmla="*/ 9 w 33"/>
                <a:gd name="T61" fmla="*/ 38 h 41"/>
                <a:gd name="T62" fmla="*/ 14 w 33"/>
                <a:gd name="T63" fmla="*/ 40 h 41"/>
                <a:gd name="T64" fmla="*/ 16 w 33"/>
                <a:gd name="T65" fmla="*/ 4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41"/>
                <a:gd name="T101" fmla="*/ 33 w 33"/>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41">
                  <a:moveTo>
                    <a:pt x="16" y="40"/>
                  </a:moveTo>
                  <a:lnTo>
                    <a:pt x="18" y="40"/>
                  </a:lnTo>
                  <a:lnTo>
                    <a:pt x="21" y="38"/>
                  </a:lnTo>
                  <a:lnTo>
                    <a:pt x="25" y="38"/>
                  </a:lnTo>
                  <a:lnTo>
                    <a:pt x="28" y="35"/>
                  </a:lnTo>
                  <a:lnTo>
                    <a:pt x="30" y="31"/>
                  </a:lnTo>
                  <a:lnTo>
                    <a:pt x="30" y="28"/>
                  </a:lnTo>
                  <a:lnTo>
                    <a:pt x="32" y="23"/>
                  </a:lnTo>
                  <a:lnTo>
                    <a:pt x="32" y="22"/>
                  </a:lnTo>
                  <a:lnTo>
                    <a:pt x="32" y="17"/>
                  </a:lnTo>
                  <a:lnTo>
                    <a:pt x="30" y="12"/>
                  </a:lnTo>
                  <a:lnTo>
                    <a:pt x="30" y="10"/>
                  </a:lnTo>
                  <a:lnTo>
                    <a:pt x="28" y="5"/>
                  </a:lnTo>
                  <a:lnTo>
                    <a:pt x="25" y="3"/>
                  </a:lnTo>
                  <a:lnTo>
                    <a:pt x="21" y="0"/>
                  </a:lnTo>
                  <a:lnTo>
                    <a:pt x="18" y="0"/>
                  </a:lnTo>
                  <a:lnTo>
                    <a:pt x="16" y="0"/>
                  </a:lnTo>
                  <a:lnTo>
                    <a:pt x="14" y="0"/>
                  </a:lnTo>
                  <a:lnTo>
                    <a:pt x="9" y="0"/>
                  </a:lnTo>
                  <a:lnTo>
                    <a:pt x="7" y="3"/>
                  </a:lnTo>
                  <a:lnTo>
                    <a:pt x="5" y="5"/>
                  </a:lnTo>
                  <a:lnTo>
                    <a:pt x="5" y="10"/>
                  </a:lnTo>
                  <a:lnTo>
                    <a:pt x="2" y="12"/>
                  </a:lnTo>
                  <a:lnTo>
                    <a:pt x="2" y="17"/>
                  </a:lnTo>
                  <a:lnTo>
                    <a:pt x="0" y="22"/>
                  </a:lnTo>
                  <a:lnTo>
                    <a:pt x="2" y="23"/>
                  </a:lnTo>
                  <a:lnTo>
                    <a:pt x="2" y="28"/>
                  </a:lnTo>
                  <a:lnTo>
                    <a:pt x="5" y="31"/>
                  </a:lnTo>
                  <a:lnTo>
                    <a:pt x="5" y="35"/>
                  </a:lnTo>
                  <a:lnTo>
                    <a:pt x="7" y="38"/>
                  </a:lnTo>
                  <a:lnTo>
                    <a:pt x="9" y="38"/>
                  </a:lnTo>
                  <a:lnTo>
                    <a:pt x="14" y="40"/>
                  </a:lnTo>
                  <a:lnTo>
                    <a:pt x="16" y="40"/>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24822" name="Freeform 197"/>
            <p:cNvSpPr>
              <a:spLocks/>
            </p:cNvSpPr>
            <p:nvPr/>
          </p:nvSpPr>
          <p:spPr bwMode="auto">
            <a:xfrm>
              <a:off x="3327" y="3391"/>
              <a:ext cx="15" cy="10"/>
            </a:xfrm>
            <a:custGeom>
              <a:avLst/>
              <a:gdLst>
                <a:gd name="T0" fmla="*/ 0 w 15"/>
                <a:gd name="T1" fmla="*/ 2 h 10"/>
                <a:gd name="T2" fmla="*/ 0 w 15"/>
                <a:gd name="T3" fmla="*/ 2 h 10"/>
                <a:gd name="T4" fmla="*/ 2 w 15"/>
                <a:gd name="T5" fmla="*/ 2 h 10"/>
                <a:gd name="T6" fmla="*/ 2 w 15"/>
                <a:gd name="T7" fmla="*/ 0 h 10"/>
                <a:gd name="T8" fmla="*/ 4 w 15"/>
                <a:gd name="T9" fmla="*/ 0 h 10"/>
                <a:gd name="T10" fmla="*/ 5 w 15"/>
                <a:gd name="T11" fmla="*/ 0 h 10"/>
                <a:gd name="T12" fmla="*/ 7 w 15"/>
                <a:gd name="T13" fmla="*/ 0 h 10"/>
                <a:gd name="T14" fmla="*/ 9 w 15"/>
                <a:gd name="T15" fmla="*/ 0 h 10"/>
                <a:gd name="T16" fmla="*/ 10 w 15"/>
                <a:gd name="T17" fmla="*/ 2 h 10"/>
                <a:gd name="T18" fmla="*/ 12 w 15"/>
                <a:gd name="T19" fmla="*/ 3 h 10"/>
                <a:gd name="T20" fmla="*/ 14 w 15"/>
                <a:gd name="T21" fmla="*/ 5 h 10"/>
                <a:gd name="T22" fmla="*/ 14 w 15"/>
                <a:gd name="T23" fmla="*/ 6 h 10"/>
                <a:gd name="T24" fmla="*/ 14 w 15"/>
                <a:gd name="T25" fmla="*/ 7 h 10"/>
                <a:gd name="T26" fmla="*/ 14 w 15"/>
                <a:gd name="T27" fmla="*/ 9 h 10"/>
                <a:gd name="T28" fmla="*/ 14 w 15"/>
                <a:gd name="T29" fmla="*/ 7 h 10"/>
                <a:gd name="T30" fmla="*/ 14 w 15"/>
                <a:gd name="T31" fmla="*/ 6 h 10"/>
                <a:gd name="T32" fmla="*/ 12 w 15"/>
                <a:gd name="T33" fmla="*/ 5 h 10"/>
                <a:gd name="T34" fmla="*/ 10 w 15"/>
                <a:gd name="T35" fmla="*/ 3 h 10"/>
                <a:gd name="T36" fmla="*/ 10 w 15"/>
                <a:gd name="T37" fmla="*/ 2 h 10"/>
                <a:gd name="T38" fmla="*/ 9 w 15"/>
                <a:gd name="T39" fmla="*/ 2 h 10"/>
                <a:gd name="T40" fmla="*/ 7 w 15"/>
                <a:gd name="T41" fmla="*/ 0 h 10"/>
                <a:gd name="T42" fmla="*/ 5 w 15"/>
                <a:gd name="T43" fmla="*/ 0 h 10"/>
                <a:gd name="T44" fmla="*/ 4 w 15"/>
                <a:gd name="T45" fmla="*/ 0 h 10"/>
                <a:gd name="T46" fmla="*/ 2 w 15"/>
                <a:gd name="T47" fmla="*/ 0 h 10"/>
                <a:gd name="T48" fmla="*/ 2 w 15"/>
                <a:gd name="T49" fmla="*/ 2 h 10"/>
                <a:gd name="T50" fmla="*/ 0 w 15"/>
                <a:gd name="T51" fmla="*/ 2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10"/>
                <a:gd name="T80" fmla="*/ 15 w 15"/>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10">
                  <a:moveTo>
                    <a:pt x="0" y="2"/>
                  </a:moveTo>
                  <a:lnTo>
                    <a:pt x="0" y="2"/>
                  </a:lnTo>
                  <a:lnTo>
                    <a:pt x="2" y="2"/>
                  </a:lnTo>
                  <a:lnTo>
                    <a:pt x="2" y="0"/>
                  </a:lnTo>
                  <a:lnTo>
                    <a:pt x="4" y="0"/>
                  </a:lnTo>
                  <a:lnTo>
                    <a:pt x="5" y="0"/>
                  </a:lnTo>
                  <a:lnTo>
                    <a:pt x="7" y="0"/>
                  </a:lnTo>
                  <a:lnTo>
                    <a:pt x="9" y="0"/>
                  </a:lnTo>
                  <a:lnTo>
                    <a:pt x="10" y="2"/>
                  </a:lnTo>
                  <a:lnTo>
                    <a:pt x="12" y="3"/>
                  </a:lnTo>
                  <a:lnTo>
                    <a:pt x="14" y="5"/>
                  </a:lnTo>
                  <a:lnTo>
                    <a:pt x="14" y="6"/>
                  </a:lnTo>
                  <a:lnTo>
                    <a:pt x="14" y="7"/>
                  </a:lnTo>
                  <a:lnTo>
                    <a:pt x="14" y="9"/>
                  </a:lnTo>
                  <a:lnTo>
                    <a:pt x="14" y="7"/>
                  </a:lnTo>
                  <a:lnTo>
                    <a:pt x="14" y="6"/>
                  </a:lnTo>
                  <a:lnTo>
                    <a:pt x="12" y="5"/>
                  </a:lnTo>
                  <a:lnTo>
                    <a:pt x="10" y="3"/>
                  </a:lnTo>
                  <a:lnTo>
                    <a:pt x="10" y="2"/>
                  </a:lnTo>
                  <a:lnTo>
                    <a:pt x="9" y="2"/>
                  </a:lnTo>
                  <a:lnTo>
                    <a:pt x="7" y="0"/>
                  </a:lnTo>
                  <a:lnTo>
                    <a:pt x="5" y="0"/>
                  </a:lnTo>
                  <a:lnTo>
                    <a:pt x="4" y="0"/>
                  </a:lnTo>
                  <a:lnTo>
                    <a:pt x="2" y="0"/>
                  </a:lnTo>
                  <a:lnTo>
                    <a:pt x="2" y="2"/>
                  </a:lnTo>
                  <a:lnTo>
                    <a:pt x="0" y="2"/>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823" name="Freeform 198"/>
            <p:cNvSpPr>
              <a:spLocks/>
            </p:cNvSpPr>
            <p:nvPr/>
          </p:nvSpPr>
          <p:spPr bwMode="auto">
            <a:xfrm>
              <a:off x="3021" y="3428"/>
              <a:ext cx="153" cy="18"/>
            </a:xfrm>
            <a:custGeom>
              <a:avLst/>
              <a:gdLst>
                <a:gd name="T0" fmla="*/ 6 w 153"/>
                <a:gd name="T1" fmla="*/ 15 h 18"/>
                <a:gd name="T2" fmla="*/ 8 w 153"/>
                <a:gd name="T3" fmla="*/ 13 h 18"/>
                <a:gd name="T4" fmla="*/ 13 w 153"/>
                <a:gd name="T5" fmla="*/ 13 h 18"/>
                <a:gd name="T6" fmla="*/ 21 w 153"/>
                <a:gd name="T7" fmla="*/ 13 h 18"/>
                <a:gd name="T8" fmla="*/ 32 w 153"/>
                <a:gd name="T9" fmla="*/ 11 h 18"/>
                <a:gd name="T10" fmla="*/ 43 w 153"/>
                <a:gd name="T11" fmla="*/ 10 h 18"/>
                <a:gd name="T12" fmla="*/ 53 w 153"/>
                <a:gd name="T13" fmla="*/ 10 h 18"/>
                <a:gd name="T14" fmla="*/ 67 w 153"/>
                <a:gd name="T15" fmla="*/ 7 h 18"/>
                <a:gd name="T16" fmla="*/ 80 w 153"/>
                <a:gd name="T17" fmla="*/ 5 h 18"/>
                <a:gd name="T18" fmla="*/ 93 w 153"/>
                <a:gd name="T19" fmla="*/ 5 h 18"/>
                <a:gd name="T20" fmla="*/ 106 w 153"/>
                <a:gd name="T21" fmla="*/ 3 h 18"/>
                <a:gd name="T22" fmla="*/ 117 w 153"/>
                <a:gd name="T23" fmla="*/ 3 h 18"/>
                <a:gd name="T24" fmla="*/ 127 w 153"/>
                <a:gd name="T25" fmla="*/ 1 h 18"/>
                <a:gd name="T26" fmla="*/ 136 w 153"/>
                <a:gd name="T27" fmla="*/ 1 h 18"/>
                <a:gd name="T28" fmla="*/ 143 w 153"/>
                <a:gd name="T29" fmla="*/ 0 h 18"/>
                <a:gd name="T30" fmla="*/ 149 w 153"/>
                <a:gd name="T31" fmla="*/ 0 h 18"/>
                <a:gd name="T32" fmla="*/ 152 w 153"/>
                <a:gd name="T33" fmla="*/ 1 h 18"/>
                <a:gd name="T34" fmla="*/ 149 w 153"/>
                <a:gd name="T35" fmla="*/ 3 h 18"/>
                <a:gd name="T36" fmla="*/ 143 w 153"/>
                <a:gd name="T37" fmla="*/ 3 h 18"/>
                <a:gd name="T38" fmla="*/ 136 w 153"/>
                <a:gd name="T39" fmla="*/ 3 h 18"/>
                <a:gd name="T40" fmla="*/ 127 w 153"/>
                <a:gd name="T41" fmla="*/ 5 h 18"/>
                <a:gd name="T42" fmla="*/ 120 w 153"/>
                <a:gd name="T43" fmla="*/ 5 h 18"/>
                <a:gd name="T44" fmla="*/ 106 w 153"/>
                <a:gd name="T45" fmla="*/ 7 h 18"/>
                <a:gd name="T46" fmla="*/ 96 w 153"/>
                <a:gd name="T47" fmla="*/ 10 h 18"/>
                <a:gd name="T48" fmla="*/ 83 w 153"/>
                <a:gd name="T49" fmla="*/ 10 h 18"/>
                <a:gd name="T50" fmla="*/ 69 w 153"/>
                <a:gd name="T51" fmla="*/ 11 h 18"/>
                <a:gd name="T52" fmla="*/ 56 w 153"/>
                <a:gd name="T53" fmla="*/ 13 h 18"/>
                <a:gd name="T54" fmla="*/ 46 w 153"/>
                <a:gd name="T55" fmla="*/ 13 h 18"/>
                <a:gd name="T56" fmla="*/ 34 w 153"/>
                <a:gd name="T57" fmla="*/ 15 h 18"/>
                <a:gd name="T58" fmla="*/ 24 w 153"/>
                <a:gd name="T59" fmla="*/ 15 h 18"/>
                <a:gd name="T60" fmla="*/ 16 w 153"/>
                <a:gd name="T61" fmla="*/ 17 h 18"/>
                <a:gd name="T62" fmla="*/ 10 w 153"/>
                <a:gd name="T63" fmla="*/ 17 h 18"/>
                <a:gd name="T64" fmla="*/ 6 w 153"/>
                <a:gd name="T65" fmla="*/ 17 h 18"/>
                <a:gd name="T66" fmla="*/ 0 w 153"/>
                <a:gd name="T67" fmla="*/ 15 h 18"/>
                <a:gd name="T68" fmla="*/ 6 w 153"/>
                <a:gd name="T69" fmla="*/ 15 h 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3"/>
                <a:gd name="T106" fmla="*/ 0 h 18"/>
                <a:gd name="T107" fmla="*/ 153 w 153"/>
                <a:gd name="T108" fmla="*/ 18 h 1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3" h="18">
                  <a:moveTo>
                    <a:pt x="6" y="15"/>
                  </a:moveTo>
                  <a:lnTo>
                    <a:pt x="6" y="15"/>
                  </a:lnTo>
                  <a:lnTo>
                    <a:pt x="6" y="13"/>
                  </a:lnTo>
                  <a:lnTo>
                    <a:pt x="8" y="13"/>
                  </a:lnTo>
                  <a:lnTo>
                    <a:pt x="10" y="13"/>
                  </a:lnTo>
                  <a:lnTo>
                    <a:pt x="13" y="13"/>
                  </a:lnTo>
                  <a:lnTo>
                    <a:pt x="16" y="13"/>
                  </a:lnTo>
                  <a:lnTo>
                    <a:pt x="21" y="13"/>
                  </a:lnTo>
                  <a:lnTo>
                    <a:pt x="27" y="11"/>
                  </a:lnTo>
                  <a:lnTo>
                    <a:pt x="32" y="11"/>
                  </a:lnTo>
                  <a:lnTo>
                    <a:pt x="37" y="11"/>
                  </a:lnTo>
                  <a:lnTo>
                    <a:pt x="43" y="10"/>
                  </a:lnTo>
                  <a:lnTo>
                    <a:pt x="48" y="10"/>
                  </a:lnTo>
                  <a:lnTo>
                    <a:pt x="53" y="10"/>
                  </a:lnTo>
                  <a:lnTo>
                    <a:pt x="61" y="7"/>
                  </a:lnTo>
                  <a:lnTo>
                    <a:pt x="67" y="7"/>
                  </a:lnTo>
                  <a:lnTo>
                    <a:pt x="74" y="7"/>
                  </a:lnTo>
                  <a:lnTo>
                    <a:pt x="80" y="5"/>
                  </a:lnTo>
                  <a:lnTo>
                    <a:pt x="87" y="5"/>
                  </a:lnTo>
                  <a:lnTo>
                    <a:pt x="93" y="5"/>
                  </a:lnTo>
                  <a:lnTo>
                    <a:pt x="99" y="3"/>
                  </a:lnTo>
                  <a:lnTo>
                    <a:pt x="106" y="3"/>
                  </a:lnTo>
                  <a:lnTo>
                    <a:pt x="112" y="3"/>
                  </a:lnTo>
                  <a:lnTo>
                    <a:pt x="117" y="3"/>
                  </a:lnTo>
                  <a:lnTo>
                    <a:pt x="123" y="1"/>
                  </a:lnTo>
                  <a:lnTo>
                    <a:pt x="127" y="1"/>
                  </a:lnTo>
                  <a:lnTo>
                    <a:pt x="133" y="1"/>
                  </a:lnTo>
                  <a:lnTo>
                    <a:pt x="136" y="1"/>
                  </a:lnTo>
                  <a:lnTo>
                    <a:pt x="141" y="0"/>
                  </a:lnTo>
                  <a:lnTo>
                    <a:pt x="143" y="0"/>
                  </a:lnTo>
                  <a:lnTo>
                    <a:pt x="146" y="0"/>
                  </a:lnTo>
                  <a:lnTo>
                    <a:pt x="149" y="0"/>
                  </a:lnTo>
                  <a:lnTo>
                    <a:pt x="152" y="0"/>
                  </a:lnTo>
                  <a:lnTo>
                    <a:pt x="152" y="1"/>
                  </a:lnTo>
                  <a:lnTo>
                    <a:pt x="152" y="3"/>
                  </a:lnTo>
                  <a:lnTo>
                    <a:pt x="149" y="3"/>
                  </a:lnTo>
                  <a:lnTo>
                    <a:pt x="146" y="3"/>
                  </a:lnTo>
                  <a:lnTo>
                    <a:pt x="143" y="3"/>
                  </a:lnTo>
                  <a:lnTo>
                    <a:pt x="141" y="3"/>
                  </a:lnTo>
                  <a:lnTo>
                    <a:pt x="136" y="3"/>
                  </a:lnTo>
                  <a:lnTo>
                    <a:pt x="133" y="5"/>
                  </a:lnTo>
                  <a:lnTo>
                    <a:pt x="127" y="5"/>
                  </a:lnTo>
                  <a:lnTo>
                    <a:pt x="123" y="5"/>
                  </a:lnTo>
                  <a:lnTo>
                    <a:pt x="120" y="5"/>
                  </a:lnTo>
                  <a:lnTo>
                    <a:pt x="112" y="7"/>
                  </a:lnTo>
                  <a:lnTo>
                    <a:pt x="106" y="7"/>
                  </a:lnTo>
                  <a:lnTo>
                    <a:pt x="101" y="7"/>
                  </a:lnTo>
                  <a:lnTo>
                    <a:pt x="96" y="10"/>
                  </a:lnTo>
                  <a:lnTo>
                    <a:pt x="90" y="10"/>
                  </a:lnTo>
                  <a:lnTo>
                    <a:pt x="83" y="10"/>
                  </a:lnTo>
                  <a:lnTo>
                    <a:pt x="74" y="11"/>
                  </a:lnTo>
                  <a:lnTo>
                    <a:pt x="69" y="11"/>
                  </a:lnTo>
                  <a:lnTo>
                    <a:pt x="64" y="11"/>
                  </a:lnTo>
                  <a:lnTo>
                    <a:pt x="56" y="13"/>
                  </a:lnTo>
                  <a:lnTo>
                    <a:pt x="50" y="13"/>
                  </a:lnTo>
                  <a:lnTo>
                    <a:pt x="46" y="13"/>
                  </a:lnTo>
                  <a:lnTo>
                    <a:pt x="40" y="15"/>
                  </a:lnTo>
                  <a:lnTo>
                    <a:pt x="34" y="15"/>
                  </a:lnTo>
                  <a:lnTo>
                    <a:pt x="29" y="15"/>
                  </a:lnTo>
                  <a:lnTo>
                    <a:pt x="24" y="15"/>
                  </a:lnTo>
                  <a:lnTo>
                    <a:pt x="19" y="15"/>
                  </a:lnTo>
                  <a:lnTo>
                    <a:pt x="16" y="17"/>
                  </a:lnTo>
                  <a:lnTo>
                    <a:pt x="13" y="17"/>
                  </a:lnTo>
                  <a:lnTo>
                    <a:pt x="10" y="17"/>
                  </a:lnTo>
                  <a:lnTo>
                    <a:pt x="8" y="17"/>
                  </a:lnTo>
                  <a:lnTo>
                    <a:pt x="6" y="17"/>
                  </a:lnTo>
                  <a:lnTo>
                    <a:pt x="3" y="17"/>
                  </a:lnTo>
                  <a:lnTo>
                    <a:pt x="0" y="15"/>
                  </a:lnTo>
                  <a:lnTo>
                    <a:pt x="3" y="15"/>
                  </a:lnTo>
                  <a:lnTo>
                    <a:pt x="6" y="15"/>
                  </a:lnTo>
                </a:path>
              </a:pathLst>
            </a:custGeom>
            <a:solidFill>
              <a:srgbClr val="734D0D"/>
            </a:solidFill>
            <a:ln w="127000" cap="rnd">
              <a:noFill/>
              <a:round/>
              <a:headEnd/>
              <a:tailEnd/>
            </a:ln>
          </p:spPr>
          <p:txBody>
            <a:bodyPr>
              <a:prstTxWarp prst="textNoShape">
                <a:avLst/>
              </a:prstTxWarp>
            </a:bodyPr>
            <a:lstStyle/>
            <a:p>
              <a:endParaRPr lang="en-US">
                <a:solidFill>
                  <a:schemeClr val="tx2"/>
                </a:solidFill>
              </a:endParaRPr>
            </a:p>
          </p:txBody>
        </p:sp>
        <p:sp>
          <p:nvSpPr>
            <p:cNvPr id="24824" name="Freeform 199"/>
            <p:cNvSpPr>
              <a:spLocks/>
            </p:cNvSpPr>
            <p:nvPr/>
          </p:nvSpPr>
          <p:spPr bwMode="auto">
            <a:xfrm>
              <a:off x="3021" y="3428"/>
              <a:ext cx="161" cy="26"/>
            </a:xfrm>
            <a:custGeom>
              <a:avLst/>
              <a:gdLst>
                <a:gd name="T0" fmla="*/ 6 w 161"/>
                <a:gd name="T1" fmla="*/ 19 h 26"/>
                <a:gd name="T2" fmla="*/ 11 w 161"/>
                <a:gd name="T3" fmla="*/ 19 h 26"/>
                <a:gd name="T4" fmla="*/ 17 w 161"/>
                <a:gd name="T5" fmla="*/ 19 h 26"/>
                <a:gd name="T6" fmla="*/ 28 w 161"/>
                <a:gd name="T7" fmla="*/ 16 h 26"/>
                <a:gd name="T8" fmla="*/ 36 w 161"/>
                <a:gd name="T9" fmla="*/ 14 h 26"/>
                <a:gd name="T10" fmla="*/ 50 w 161"/>
                <a:gd name="T11" fmla="*/ 14 h 26"/>
                <a:gd name="T12" fmla="*/ 62 w 161"/>
                <a:gd name="T13" fmla="*/ 11 h 26"/>
                <a:gd name="T14" fmla="*/ 78 w 161"/>
                <a:gd name="T15" fmla="*/ 8 h 26"/>
                <a:gd name="T16" fmla="*/ 90 w 161"/>
                <a:gd name="T17" fmla="*/ 8 h 26"/>
                <a:gd name="T18" fmla="*/ 104 w 161"/>
                <a:gd name="T19" fmla="*/ 5 h 26"/>
                <a:gd name="T20" fmla="*/ 118 w 161"/>
                <a:gd name="T21" fmla="*/ 5 h 26"/>
                <a:gd name="T22" fmla="*/ 129 w 161"/>
                <a:gd name="T23" fmla="*/ 2 h 26"/>
                <a:gd name="T24" fmla="*/ 137 w 161"/>
                <a:gd name="T25" fmla="*/ 2 h 26"/>
                <a:gd name="T26" fmla="*/ 146 w 161"/>
                <a:gd name="T27" fmla="*/ 0 h 26"/>
                <a:gd name="T28" fmla="*/ 151 w 161"/>
                <a:gd name="T29" fmla="*/ 0 h 26"/>
                <a:gd name="T30" fmla="*/ 157 w 161"/>
                <a:gd name="T31" fmla="*/ 0 h 26"/>
                <a:gd name="T32" fmla="*/ 160 w 161"/>
                <a:gd name="T33" fmla="*/ 2 h 26"/>
                <a:gd name="T34" fmla="*/ 154 w 161"/>
                <a:gd name="T35" fmla="*/ 5 h 26"/>
                <a:gd name="T36" fmla="*/ 148 w 161"/>
                <a:gd name="T37" fmla="*/ 5 h 26"/>
                <a:gd name="T38" fmla="*/ 143 w 161"/>
                <a:gd name="T39" fmla="*/ 5 h 26"/>
                <a:gd name="T40" fmla="*/ 134 w 161"/>
                <a:gd name="T41" fmla="*/ 8 h 26"/>
                <a:gd name="T42" fmla="*/ 123 w 161"/>
                <a:gd name="T43" fmla="*/ 8 h 26"/>
                <a:gd name="T44" fmla="*/ 112 w 161"/>
                <a:gd name="T45" fmla="*/ 11 h 26"/>
                <a:gd name="T46" fmla="*/ 98 w 161"/>
                <a:gd name="T47" fmla="*/ 11 h 26"/>
                <a:gd name="T48" fmla="*/ 87 w 161"/>
                <a:gd name="T49" fmla="*/ 14 h 26"/>
                <a:gd name="T50" fmla="*/ 73 w 161"/>
                <a:gd name="T51" fmla="*/ 16 h 26"/>
                <a:gd name="T52" fmla="*/ 59 w 161"/>
                <a:gd name="T53" fmla="*/ 16 h 26"/>
                <a:gd name="T54" fmla="*/ 48 w 161"/>
                <a:gd name="T55" fmla="*/ 19 h 26"/>
                <a:gd name="T56" fmla="*/ 34 w 161"/>
                <a:gd name="T57" fmla="*/ 22 h 26"/>
                <a:gd name="T58" fmla="*/ 25 w 161"/>
                <a:gd name="T59" fmla="*/ 22 h 26"/>
                <a:gd name="T60" fmla="*/ 17 w 161"/>
                <a:gd name="T61" fmla="*/ 22 h 26"/>
                <a:gd name="T62" fmla="*/ 8 w 161"/>
                <a:gd name="T63" fmla="*/ 25 h 26"/>
                <a:gd name="T64" fmla="*/ 0 w 161"/>
                <a:gd name="T65" fmla="*/ 22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26"/>
                <a:gd name="T101" fmla="*/ 161 w 161"/>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26">
                  <a:moveTo>
                    <a:pt x="3" y="19"/>
                  </a:moveTo>
                  <a:lnTo>
                    <a:pt x="6" y="19"/>
                  </a:lnTo>
                  <a:lnTo>
                    <a:pt x="8" y="19"/>
                  </a:lnTo>
                  <a:lnTo>
                    <a:pt x="11" y="19"/>
                  </a:lnTo>
                  <a:lnTo>
                    <a:pt x="14" y="19"/>
                  </a:lnTo>
                  <a:lnTo>
                    <a:pt x="17" y="19"/>
                  </a:lnTo>
                  <a:lnTo>
                    <a:pt x="22" y="16"/>
                  </a:lnTo>
                  <a:lnTo>
                    <a:pt x="28" y="16"/>
                  </a:lnTo>
                  <a:lnTo>
                    <a:pt x="31" y="16"/>
                  </a:lnTo>
                  <a:lnTo>
                    <a:pt x="36" y="14"/>
                  </a:lnTo>
                  <a:lnTo>
                    <a:pt x="45" y="14"/>
                  </a:lnTo>
                  <a:lnTo>
                    <a:pt x="50" y="14"/>
                  </a:lnTo>
                  <a:lnTo>
                    <a:pt x="56" y="11"/>
                  </a:lnTo>
                  <a:lnTo>
                    <a:pt x="62" y="11"/>
                  </a:lnTo>
                  <a:lnTo>
                    <a:pt x="70" y="11"/>
                  </a:lnTo>
                  <a:lnTo>
                    <a:pt x="78" y="8"/>
                  </a:lnTo>
                  <a:lnTo>
                    <a:pt x="84" y="8"/>
                  </a:lnTo>
                  <a:lnTo>
                    <a:pt x="90" y="8"/>
                  </a:lnTo>
                  <a:lnTo>
                    <a:pt x="98" y="5"/>
                  </a:lnTo>
                  <a:lnTo>
                    <a:pt x="104" y="5"/>
                  </a:lnTo>
                  <a:lnTo>
                    <a:pt x="112" y="5"/>
                  </a:lnTo>
                  <a:lnTo>
                    <a:pt x="118" y="5"/>
                  </a:lnTo>
                  <a:lnTo>
                    <a:pt x="123" y="2"/>
                  </a:lnTo>
                  <a:lnTo>
                    <a:pt x="129" y="2"/>
                  </a:lnTo>
                  <a:lnTo>
                    <a:pt x="134" y="2"/>
                  </a:lnTo>
                  <a:lnTo>
                    <a:pt x="137" y="2"/>
                  </a:lnTo>
                  <a:lnTo>
                    <a:pt x="143" y="0"/>
                  </a:lnTo>
                  <a:lnTo>
                    <a:pt x="146" y="0"/>
                  </a:lnTo>
                  <a:lnTo>
                    <a:pt x="148" y="0"/>
                  </a:lnTo>
                  <a:lnTo>
                    <a:pt x="151" y="0"/>
                  </a:lnTo>
                  <a:lnTo>
                    <a:pt x="154" y="0"/>
                  </a:lnTo>
                  <a:lnTo>
                    <a:pt x="157" y="0"/>
                  </a:lnTo>
                  <a:lnTo>
                    <a:pt x="160" y="0"/>
                  </a:lnTo>
                  <a:lnTo>
                    <a:pt x="160" y="2"/>
                  </a:lnTo>
                  <a:lnTo>
                    <a:pt x="157" y="5"/>
                  </a:lnTo>
                  <a:lnTo>
                    <a:pt x="154" y="5"/>
                  </a:lnTo>
                  <a:lnTo>
                    <a:pt x="151" y="5"/>
                  </a:lnTo>
                  <a:lnTo>
                    <a:pt x="148" y="5"/>
                  </a:lnTo>
                  <a:lnTo>
                    <a:pt x="146" y="5"/>
                  </a:lnTo>
                  <a:lnTo>
                    <a:pt x="143" y="5"/>
                  </a:lnTo>
                  <a:lnTo>
                    <a:pt x="140" y="5"/>
                  </a:lnTo>
                  <a:lnTo>
                    <a:pt x="134" y="8"/>
                  </a:lnTo>
                  <a:lnTo>
                    <a:pt x="129" y="8"/>
                  </a:lnTo>
                  <a:lnTo>
                    <a:pt x="123" y="8"/>
                  </a:lnTo>
                  <a:lnTo>
                    <a:pt x="118" y="8"/>
                  </a:lnTo>
                  <a:lnTo>
                    <a:pt x="112" y="11"/>
                  </a:lnTo>
                  <a:lnTo>
                    <a:pt x="106" y="11"/>
                  </a:lnTo>
                  <a:lnTo>
                    <a:pt x="98" y="11"/>
                  </a:lnTo>
                  <a:lnTo>
                    <a:pt x="92" y="14"/>
                  </a:lnTo>
                  <a:lnTo>
                    <a:pt x="87" y="14"/>
                  </a:lnTo>
                  <a:lnTo>
                    <a:pt x="78" y="14"/>
                  </a:lnTo>
                  <a:lnTo>
                    <a:pt x="73" y="16"/>
                  </a:lnTo>
                  <a:lnTo>
                    <a:pt x="64" y="16"/>
                  </a:lnTo>
                  <a:lnTo>
                    <a:pt x="59" y="16"/>
                  </a:lnTo>
                  <a:lnTo>
                    <a:pt x="53" y="19"/>
                  </a:lnTo>
                  <a:lnTo>
                    <a:pt x="48" y="19"/>
                  </a:lnTo>
                  <a:lnTo>
                    <a:pt x="42" y="19"/>
                  </a:lnTo>
                  <a:lnTo>
                    <a:pt x="34" y="22"/>
                  </a:lnTo>
                  <a:lnTo>
                    <a:pt x="28" y="22"/>
                  </a:lnTo>
                  <a:lnTo>
                    <a:pt x="25" y="22"/>
                  </a:lnTo>
                  <a:lnTo>
                    <a:pt x="20" y="22"/>
                  </a:lnTo>
                  <a:lnTo>
                    <a:pt x="17" y="22"/>
                  </a:lnTo>
                  <a:lnTo>
                    <a:pt x="11" y="22"/>
                  </a:lnTo>
                  <a:lnTo>
                    <a:pt x="8" y="25"/>
                  </a:lnTo>
                  <a:lnTo>
                    <a:pt x="6" y="25"/>
                  </a:lnTo>
                  <a:lnTo>
                    <a:pt x="0" y="22"/>
                  </a:lnTo>
                  <a:lnTo>
                    <a:pt x="3" y="19"/>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825" name="Freeform 200"/>
            <p:cNvSpPr>
              <a:spLocks/>
            </p:cNvSpPr>
            <p:nvPr/>
          </p:nvSpPr>
          <p:spPr bwMode="auto">
            <a:xfrm>
              <a:off x="3153" y="3439"/>
              <a:ext cx="37" cy="26"/>
            </a:xfrm>
            <a:custGeom>
              <a:avLst/>
              <a:gdLst>
                <a:gd name="T0" fmla="*/ 0 w 37"/>
                <a:gd name="T1" fmla="*/ 25 h 26"/>
                <a:gd name="T2" fmla="*/ 0 w 37"/>
                <a:gd name="T3" fmla="*/ 22 h 26"/>
                <a:gd name="T4" fmla="*/ 0 w 37"/>
                <a:gd name="T5" fmla="*/ 19 h 26"/>
                <a:gd name="T6" fmla="*/ 0 w 37"/>
                <a:gd name="T7" fmla="*/ 17 h 26"/>
                <a:gd name="T8" fmla="*/ 2 w 37"/>
                <a:gd name="T9" fmla="*/ 11 h 26"/>
                <a:gd name="T10" fmla="*/ 5 w 37"/>
                <a:gd name="T11" fmla="*/ 8 h 26"/>
                <a:gd name="T12" fmla="*/ 8 w 37"/>
                <a:gd name="T13" fmla="*/ 3 h 26"/>
                <a:gd name="T14" fmla="*/ 11 w 37"/>
                <a:gd name="T15" fmla="*/ 0 h 26"/>
                <a:gd name="T16" fmla="*/ 16 w 37"/>
                <a:gd name="T17" fmla="*/ 0 h 26"/>
                <a:gd name="T18" fmla="*/ 22 w 37"/>
                <a:gd name="T19" fmla="*/ 0 h 26"/>
                <a:gd name="T20" fmla="*/ 25 w 37"/>
                <a:gd name="T21" fmla="*/ 3 h 26"/>
                <a:gd name="T22" fmla="*/ 28 w 37"/>
                <a:gd name="T23" fmla="*/ 5 h 26"/>
                <a:gd name="T24" fmla="*/ 30 w 37"/>
                <a:gd name="T25" fmla="*/ 8 h 26"/>
                <a:gd name="T26" fmla="*/ 33 w 37"/>
                <a:gd name="T27" fmla="*/ 11 h 26"/>
                <a:gd name="T28" fmla="*/ 33 w 37"/>
                <a:gd name="T29" fmla="*/ 17 h 26"/>
                <a:gd name="T30" fmla="*/ 36 w 37"/>
                <a:gd name="T31" fmla="*/ 17 h 26"/>
                <a:gd name="T32" fmla="*/ 36 w 37"/>
                <a:gd name="T33" fmla="*/ 19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6"/>
                <a:gd name="T53" fmla="*/ 37 w 37"/>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6">
                  <a:moveTo>
                    <a:pt x="0" y="25"/>
                  </a:moveTo>
                  <a:lnTo>
                    <a:pt x="0" y="22"/>
                  </a:lnTo>
                  <a:lnTo>
                    <a:pt x="0" y="19"/>
                  </a:lnTo>
                  <a:lnTo>
                    <a:pt x="0" y="17"/>
                  </a:lnTo>
                  <a:lnTo>
                    <a:pt x="2" y="11"/>
                  </a:lnTo>
                  <a:lnTo>
                    <a:pt x="5" y="8"/>
                  </a:lnTo>
                  <a:lnTo>
                    <a:pt x="8" y="3"/>
                  </a:lnTo>
                  <a:lnTo>
                    <a:pt x="11" y="0"/>
                  </a:lnTo>
                  <a:lnTo>
                    <a:pt x="16" y="0"/>
                  </a:lnTo>
                  <a:lnTo>
                    <a:pt x="22" y="0"/>
                  </a:lnTo>
                  <a:lnTo>
                    <a:pt x="25" y="3"/>
                  </a:lnTo>
                  <a:lnTo>
                    <a:pt x="28" y="5"/>
                  </a:lnTo>
                  <a:lnTo>
                    <a:pt x="30" y="8"/>
                  </a:lnTo>
                  <a:lnTo>
                    <a:pt x="33" y="11"/>
                  </a:lnTo>
                  <a:lnTo>
                    <a:pt x="33" y="17"/>
                  </a:lnTo>
                  <a:lnTo>
                    <a:pt x="36" y="17"/>
                  </a:lnTo>
                  <a:lnTo>
                    <a:pt x="36" y="19"/>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826" name="Freeform 201"/>
            <p:cNvSpPr>
              <a:spLocks/>
            </p:cNvSpPr>
            <p:nvPr/>
          </p:nvSpPr>
          <p:spPr bwMode="auto">
            <a:xfrm>
              <a:off x="3153" y="3439"/>
              <a:ext cx="35" cy="23"/>
            </a:xfrm>
            <a:custGeom>
              <a:avLst/>
              <a:gdLst>
                <a:gd name="T0" fmla="*/ 0 w 35"/>
                <a:gd name="T1" fmla="*/ 22 h 23"/>
                <a:gd name="T2" fmla="*/ 2 w 35"/>
                <a:gd name="T3" fmla="*/ 22 h 23"/>
                <a:gd name="T4" fmla="*/ 2 w 35"/>
                <a:gd name="T5" fmla="*/ 19 h 23"/>
                <a:gd name="T6" fmla="*/ 2 w 35"/>
                <a:gd name="T7" fmla="*/ 17 h 23"/>
                <a:gd name="T8" fmla="*/ 5 w 35"/>
                <a:gd name="T9" fmla="*/ 11 h 23"/>
                <a:gd name="T10" fmla="*/ 8 w 35"/>
                <a:gd name="T11" fmla="*/ 8 h 23"/>
                <a:gd name="T12" fmla="*/ 11 w 35"/>
                <a:gd name="T13" fmla="*/ 3 h 23"/>
                <a:gd name="T14" fmla="*/ 14 w 35"/>
                <a:gd name="T15" fmla="*/ 0 h 23"/>
                <a:gd name="T16" fmla="*/ 16 w 35"/>
                <a:gd name="T17" fmla="*/ 0 h 23"/>
                <a:gd name="T18" fmla="*/ 20 w 35"/>
                <a:gd name="T19" fmla="*/ 3 h 23"/>
                <a:gd name="T20" fmla="*/ 26 w 35"/>
                <a:gd name="T21" fmla="*/ 3 h 23"/>
                <a:gd name="T22" fmla="*/ 29 w 35"/>
                <a:gd name="T23" fmla="*/ 8 h 23"/>
                <a:gd name="T24" fmla="*/ 29 w 35"/>
                <a:gd name="T25" fmla="*/ 11 h 23"/>
                <a:gd name="T26" fmla="*/ 31 w 35"/>
                <a:gd name="T27" fmla="*/ 14 h 23"/>
                <a:gd name="T28" fmla="*/ 34 w 35"/>
                <a:gd name="T29" fmla="*/ 17 h 23"/>
                <a:gd name="T30" fmla="*/ 34 w 35"/>
                <a:gd name="T31" fmla="*/ 19 h 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5"/>
                <a:gd name="T49" fmla="*/ 0 h 23"/>
                <a:gd name="T50" fmla="*/ 35 w 35"/>
                <a:gd name="T51" fmla="*/ 23 h 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5" h="23">
                  <a:moveTo>
                    <a:pt x="0" y="22"/>
                  </a:moveTo>
                  <a:lnTo>
                    <a:pt x="2" y="22"/>
                  </a:lnTo>
                  <a:lnTo>
                    <a:pt x="2" y="19"/>
                  </a:lnTo>
                  <a:lnTo>
                    <a:pt x="2" y="17"/>
                  </a:lnTo>
                  <a:lnTo>
                    <a:pt x="5" y="11"/>
                  </a:lnTo>
                  <a:lnTo>
                    <a:pt x="8" y="8"/>
                  </a:lnTo>
                  <a:lnTo>
                    <a:pt x="11" y="3"/>
                  </a:lnTo>
                  <a:lnTo>
                    <a:pt x="14" y="0"/>
                  </a:lnTo>
                  <a:lnTo>
                    <a:pt x="16" y="0"/>
                  </a:lnTo>
                  <a:lnTo>
                    <a:pt x="20" y="3"/>
                  </a:lnTo>
                  <a:lnTo>
                    <a:pt x="26" y="3"/>
                  </a:lnTo>
                  <a:lnTo>
                    <a:pt x="29" y="8"/>
                  </a:lnTo>
                  <a:lnTo>
                    <a:pt x="29" y="11"/>
                  </a:lnTo>
                  <a:lnTo>
                    <a:pt x="31" y="14"/>
                  </a:lnTo>
                  <a:lnTo>
                    <a:pt x="34" y="17"/>
                  </a:lnTo>
                  <a:lnTo>
                    <a:pt x="34" y="19"/>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827" name="Freeform 202"/>
            <p:cNvSpPr>
              <a:spLocks/>
            </p:cNvSpPr>
            <p:nvPr/>
          </p:nvSpPr>
          <p:spPr bwMode="auto">
            <a:xfrm>
              <a:off x="3159" y="3444"/>
              <a:ext cx="25" cy="18"/>
            </a:xfrm>
            <a:custGeom>
              <a:avLst/>
              <a:gdLst>
                <a:gd name="T0" fmla="*/ 0 w 25"/>
                <a:gd name="T1" fmla="*/ 17 h 18"/>
                <a:gd name="T2" fmla="*/ 0 w 25"/>
                <a:gd name="T3" fmla="*/ 17 h 18"/>
                <a:gd name="T4" fmla="*/ 0 w 25"/>
                <a:gd name="T5" fmla="*/ 14 h 18"/>
                <a:gd name="T6" fmla="*/ 0 w 25"/>
                <a:gd name="T7" fmla="*/ 12 h 18"/>
                <a:gd name="T8" fmla="*/ 3 w 25"/>
                <a:gd name="T9" fmla="*/ 9 h 18"/>
                <a:gd name="T10" fmla="*/ 3 w 25"/>
                <a:gd name="T11" fmla="*/ 6 h 18"/>
                <a:gd name="T12" fmla="*/ 6 w 25"/>
                <a:gd name="T13" fmla="*/ 3 h 18"/>
                <a:gd name="T14" fmla="*/ 9 w 25"/>
                <a:gd name="T15" fmla="*/ 0 h 18"/>
                <a:gd name="T16" fmla="*/ 11 w 25"/>
                <a:gd name="T17" fmla="*/ 0 h 18"/>
                <a:gd name="T18" fmla="*/ 13 w 25"/>
                <a:gd name="T19" fmla="*/ 0 h 18"/>
                <a:gd name="T20" fmla="*/ 16 w 25"/>
                <a:gd name="T21" fmla="*/ 0 h 18"/>
                <a:gd name="T22" fmla="*/ 19 w 25"/>
                <a:gd name="T23" fmla="*/ 3 h 18"/>
                <a:gd name="T24" fmla="*/ 19 w 25"/>
                <a:gd name="T25" fmla="*/ 6 h 18"/>
                <a:gd name="T26" fmla="*/ 22 w 25"/>
                <a:gd name="T27" fmla="*/ 9 h 18"/>
                <a:gd name="T28" fmla="*/ 22 w 25"/>
                <a:gd name="T29" fmla="*/ 12 h 18"/>
                <a:gd name="T30" fmla="*/ 24 w 25"/>
                <a:gd name="T31" fmla="*/ 14 h 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
                <a:gd name="T49" fmla="*/ 0 h 18"/>
                <a:gd name="T50" fmla="*/ 25 w 25"/>
                <a:gd name="T51" fmla="*/ 18 h 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 h="18">
                  <a:moveTo>
                    <a:pt x="0" y="17"/>
                  </a:moveTo>
                  <a:lnTo>
                    <a:pt x="0" y="17"/>
                  </a:lnTo>
                  <a:lnTo>
                    <a:pt x="0" y="14"/>
                  </a:lnTo>
                  <a:lnTo>
                    <a:pt x="0" y="12"/>
                  </a:lnTo>
                  <a:lnTo>
                    <a:pt x="3" y="9"/>
                  </a:lnTo>
                  <a:lnTo>
                    <a:pt x="3" y="6"/>
                  </a:lnTo>
                  <a:lnTo>
                    <a:pt x="6" y="3"/>
                  </a:lnTo>
                  <a:lnTo>
                    <a:pt x="9" y="0"/>
                  </a:lnTo>
                  <a:lnTo>
                    <a:pt x="11" y="0"/>
                  </a:lnTo>
                  <a:lnTo>
                    <a:pt x="13" y="0"/>
                  </a:lnTo>
                  <a:lnTo>
                    <a:pt x="16" y="0"/>
                  </a:lnTo>
                  <a:lnTo>
                    <a:pt x="19" y="3"/>
                  </a:lnTo>
                  <a:lnTo>
                    <a:pt x="19" y="6"/>
                  </a:lnTo>
                  <a:lnTo>
                    <a:pt x="22" y="9"/>
                  </a:lnTo>
                  <a:lnTo>
                    <a:pt x="22" y="12"/>
                  </a:lnTo>
                  <a:lnTo>
                    <a:pt x="24" y="14"/>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828" name="Freeform 203"/>
            <p:cNvSpPr>
              <a:spLocks/>
            </p:cNvSpPr>
            <p:nvPr/>
          </p:nvSpPr>
          <p:spPr bwMode="auto">
            <a:xfrm>
              <a:off x="3161" y="3442"/>
              <a:ext cx="21" cy="20"/>
            </a:xfrm>
            <a:custGeom>
              <a:avLst/>
              <a:gdLst>
                <a:gd name="T0" fmla="*/ 20 w 21"/>
                <a:gd name="T1" fmla="*/ 16 h 20"/>
                <a:gd name="T2" fmla="*/ 20 w 21"/>
                <a:gd name="T3" fmla="*/ 16 h 20"/>
                <a:gd name="T4" fmla="*/ 20 w 21"/>
                <a:gd name="T5" fmla="*/ 14 h 20"/>
                <a:gd name="T6" fmla="*/ 17 w 21"/>
                <a:gd name="T7" fmla="*/ 11 h 20"/>
                <a:gd name="T8" fmla="*/ 17 w 21"/>
                <a:gd name="T9" fmla="*/ 8 h 20"/>
                <a:gd name="T10" fmla="*/ 14 w 21"/>
                <a:gd name="T11" fmla="*/ 5 h 20"/>
                <a:gd name="T12" fmla="*/ 14 w 21"/>
                <a:gd name="T13" fmla="*/ 2 h 20"/>
                <a:gd name="T14" fmla="*/ 11 w 21"/>
                <a:gd name="T15" fmla="*/ 0 h 20"/>
                <a:gd name="T16" fmla="*/ 8 w 21"/>
                <a:gd name="T17" fmla="*/ 0 h 20"/>
                <a:gd name="T18" fmla="*/ 6 w 21"/>
                <a:gd name="T19" fmla="*/ 2 h 20"/>
                <a:gd name="T20" fmla="*/ 6 w 21"/>
                <a:gd name="T21" fmla="*/ 5 h 20"/>
                <a:gd name="T22" fmla="*/ 3 w 21"/>
                <a:gd name="T23" fmla="*/ 8 h 20"/>
                <a:gd name="T24" fmla="*/ 3 w 21"/>
                <a:gd name="T25" fmla="*/ 11 h 20"/>
                <a:gd name="T26" fmla="*/ 0 w 21"/>
                <a:gd name="T27" fmla="*/ 14 h 20"/>
                <a:gd name="T28" fmla="*/ 0 w 21"/>
                <a:gd name="T29" fmla="*/ 16 h 20"/>
                <a:gd name="T30" fmla="*/ 0 w 21"/>
                <a:gd name="T31" fmla="*/ 19 h 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
                <a:gd name="T49" fmla="*/ 0 h 20"/>
                <a:gd name="T50" fmla="*/ 21 w 21"/>
                <a:gd name="T51" fmla="*/ 20 h 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 h="20">
                  <a:moveTo>
                    <a:pt x="20" y="16"/>
                  </a:moveTo>
                  <a:lnTo>
                    <a:pt x="20" y="16"/>
                  </a:lnTo>
                  <a:lnTo>
                    <a:pt x="20" y="14"/>
                  </a:lnTo>
                  <a:lnTo>
                    <a:pt x="17" y="11"/>
                  </a:lnTo>
                  <a:lnTo>
                    <a:pt x="17" y="8"/>
                  </a:lnTo>
                  <a:lnTo>
                    <a:pt x="14" y="5"/>
                  </a:lnTo>
                  <a:lnTo>
                    <a:pt x="14" y="2"/>
                  </a:lnTo>
                  <a:lnTo>
                    <a:pt x="11" y="0"/>
                  </a:lnTo>
                  <a:lnTo>
                    <a:pt x="8" y="0"/>
                  </a:lnTo>
                  <a:lnTo>
                    <a:pt x="6" y="2"/>
                  </a:lnTo>
                  <a:lnTo>
                    <a:pt x="6" y="5"/>
                  </a:lnTo>
                  <a:lnTo>
                    <a:pt x="3" y="8"/>
                  </a:lnTo>
                  <a:lnTo>
                    <a:pt x="3" y="11"/>
                  </a:lnTo>
                  <a:lnTo>
                    <a:pt x="0" y="14"/>
                  </a:lnTo>
                  <a:lnTo>
                    <a:pt x="0" y="16"/>
                  </a:lnTo>
                  <a:lnTo>
                    <a:pt x="0" y="19"/>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829" name="Freeform 204"/>
            <p:cNvSpPr>
              <a:spLocks/>
            </p:cNvSpPr>
            <p:nvPr/>
          </p:nvSpPr>
          <p:spPr bwMode="auto">
            <a:xfrm>
              <a:off x="3167" y="3444"/>
              <a:ext cx="6" cy="1"/>
            </a:xfrm>
            <a:custGeom>
              <a:avLst/>
              <a:gdLst>
                <a:gd name="T0" fmla="*/ 0 w 6"/>
                <a:gd name="T1" fmla="*/ 0 h 1"/>
                <a:gd name="T2" fmla="*/ 2 w 6"/>
                <a:gd name="T3" fmla="*/ 0 h 1"/>
                <a:gd name="T4" fmla="*/ 5 w 6"/>
                <a:gd name="T5" fmla="*/ 0 h 1"/>
                <a:gd name="T6" fmla="*/ 0 60000 65536"/>
                <a:gd name="T7" fmla="*/ 0 60000 65536"/>
                <a:gd name="T8" fmla="*/ 0 60000 65536"/>
                <a:gd name="T9" fmla="*/ 0 w 6"/>
                <a:gd name="T10" fmla="*/ 0 h 1"/>
                <a:gd name="T11" fmla="*/ 6 w 6"/>
                <a:gd name="T12" fmla="*/ 1 h 1"/>
              </a:gdLst>
              <a:ahLst/>
              <a:cxnLst>
                <a:cxn ang="T6">
                  <a:pos x="T0" y="T1"/>
                </a:cxn>
                <a:cxn ang="T7">
                  <a:pos x="T2" y="T3"/>
                </a:cxn>
                <a:cxn ang="T8">
                  <a:pos x="T4" y="T5"/>
                </a:cxn>
              </a:cxnLst>
              <a:rect l="T9" t="T10" r="T11" b="T12"/>
              <a:pathLst>
                <a:path w="6" h="1">
                  <a:moveTo>
                    <a:pt x="0" y="0"/>
                  </a:moveTo>
                  <a:lnTo>
                    <a:pt x="2" y="0"/>
                  </a:lnTo>
                  <a:lnTo>
                    <a:pt x="5"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830" name="Freeform 205"/>
            <p:cNvSpPr>
              <a:spLocks/>
            </p:cNvSpPr>
            <p:nvPr/>
          </p:nvSpPr>
          <p:spPr bwMode="auto">
            <a:xfrm>
              <a:off x="2599" y="3248"/>
              <a:ext cx="1154" cy="313"/>
            </a:xfrm>
            <a:custGeom>
              <a:avLst/>
              <a:gdLst>
                <a:gd name="T0" fmla="*/ 278 w 1154"/>
                <a:gd name="T1" fmla="*/ 221 h 313"/>
                <a:gd name="T2" fmla="*/ 242 w 1154"/>
                <a:gd name="T3" fmla="*/ 221 h 313"/>
                <a:gd name="T4" fmla="*/ 194 w 1154"/>
                <a:gd name="T5" fmla="*/ 221 h 313"/>
                <a:gd name="T6" fmla="*/ 142 w 1154"/>
                <a:gd name="T7" fmla="*/ 224 h 313"/>
                <a:gd name="T8" fmla="*/ 97 w 1154"/>
                <a:gd name="T9" fmla="*/ 224 h 313"/>
                <a:gd name="T10" fmla="*/ 78 w 1154"/>
                <a:gd name="T11" fmla="*/ 224 h 313"/>
                <a:gd name="T12" fmla="*/ 59 w 1154"/>
                <a:gd name="T13" fmla="*/ 230 h 313"/>
                <a:gd name="T14" fmla="*/ 45 w 1154"/>
                <a:gd name="T15" fmla="*/ 235 h 313"/>
                <a:gd name="T16" fmla="*/ 26 w 1154"/>
                <a:gd name="T17" fmla="*/ 235 h 313"/>
                <a:gd name="T18" fmla="*/ 3 w 1154"/>
                <a:gd name="T19" fmla="*/ 241 h 313"/>
                <a:gd name="T20" fmla="*/ 12 w 1154"/>
                <a:gd name="T21" fmla="*/ 287 h 313"/>
                <a:gd name="T22" fmla="*/ 42 w 1154"/>
                <a:gd name="T23" fmla="*/ 293 h 313"/>
                <a:gd name="T24" fmla="*/ 89 w 1154"/>
                <a:gd name="T25" fmla="*/ 298 h 313"/>
                <a:gd name="T26" fmla="*/ 145 w 1154"/>
                <a:gd name="T27" fmla="*/ 303 h 313"/>
                <a:gd name="T28" fmla="*/ 197 w 1154"/>
                <a:gd name="T29" fmla="*/ 309 h 313"/>
                <a:gd name="T30" fmla="*/ 242 w 1154"/>
                <a:gd name="T31" fmla="*/ 312 h 313"/>
                <a:gd name="T32" fmla="*/ 306 w 1154"/>
                <a:gd name="T33" fmla="*/ 309 h 313"/>
                <a:gd name="T34" fmla="*/ 392 w 1154"/>
                <a:gd name="T35" fmla="*/ 303 h 313"/>
                <a:gd name="T36" fmla="*/ 483 w 1154"/>
                <a:gd name="T37" fmla="*/ 300 h 313"/>
                <a:gd name="T38" fmla="*/ 570 w 1154"/>
                <a:gd name="T39" fmla="*/ 295 h 313"/>
                <a:gd name="T40" fmla="*/ 628 w 1154"/>
                <a:gd name="T41" fmla="*/ 290 h 313"/>
                <a:gd name="T42" fmla="*/ 684 w 1154"/>
                <a:gd name="T43" fmla="*/ 282 h 313"/>
                <a:gd name="T44" fmla="*/ 778 w 1154"/>
                <a:gd name="T45" fmla="*/ 268 h 313"/>
                <a:gd name="T46" fmla="*/ 892 w 1154"/>
                <a:gd name="T47" fmla="*/ 252 h 313"/>
                <a:gd name="T48" fmla="*/ 997 w 1154"/>
                <a:gd name="T49" fmla="*/ 235 h 313"/>
                <a:gd name="T50" fmla="*/ 1070 w 1154"/>
                <a:gd name="T51" fmla="*/ 227 h 313"/>
                <a:gd name="T52" fmla="*/ 1105 w 1154"/>
                <a:gd name="T53" fmla="*/ 177 h 313"/>
                <a:gd name="T54" fmla="*/ 1119 w 1154"/>
                <a:gd name="T55" fmla="*/ 164 h 313"/>
                <a:gd name="T56" fmla="*/ 1136 w 1154"/>
                <a:gd name="T57" fmla="*/ 135 h 313"/>
                <a:gd name="T58" fmla="*/ 1150 w 1154"/>
                <a:gd name="T59" fmla="*/ 80 h 313"/>
                <a:gd name="T60" fmla="*/ 1153 w 1154"/>
                <a:gd name="T61" fmla="*/ 27 h 313"/>
                <a:gd name="T62" fmla="*/ 1145 w 1154"/>
                <a:gd name="T63" fmla="*/ 9 h 313"/>
                <a:gd name="T64" fmla="*/ 1125 w 1154"/>
                <a:gd name="T65" fmla="*/ 0 h 313"/>
                <a:gd name="T66" fmla="*/ 1105 w 1154"/>
                <a:gd name="T67" fmla="*/ 0 h 313"/>
                <a:gd name="T68" fmla="*/ 1087 w 1154"/>
                <a:gd name="T69" fmla="*/ 17 h 313"/>
                <a:gd name="T70" fmla="*/ 1062 w 1154"/>
                <a:gd name="T71" fmla="*/ 22 h 313"/>
                <a:gd name="T72" fmla="*/ 1025 w 1154"/>
                <a:gd name="T73" fmla="*/ 30 h 313"/>
                <a:gd name="T74" fmla="*/ 986 w 1154"/>
                <a:gd name="T75" fmla="*/ 38 h 313"/>
                <a:gd name="T76" fmla="*/ 951 w 1154"/>
                <a:gd name="T77" fmla="*/ 50 h 313"/>
                <a:gd name="T78" fmla="*/ 923 w 1154"/>
                <a:gd name="T79" fmla="*/ 58 h 313"/>
                <a:gd name="T80" fmla="*/ 895 w 1154"/>
                <a:gd name="T81" fmla="*/ 66 h 313"/>
                <a:gd name="T82" fmla="*/ 872 w 1154"/>
                <a:gd name="T83" fmla="*/ 74 h 313"/>
                <a:gd name="T84" fmla="*/ 847 w 1154"/>
                <a:gd name="T85" fmla="*/ 85 h 313"/>
                <a:gd name="T86" fmla="*/ 820 w 1154"/>
                <a:gd name="T87" fmla="*/ 98 h 313"/>
                <a:gd name="T88" fmla="*/ 787 w 1154"/>
                <a:gd name="T89" fmla="*/ 118 h 313"/>
                <a:gd name="T90" fmla="*/ 750 w 1154"/>
                <a:gd name="T91" fmla="*/ 137 h 313"/>
                <a:gd name="T92" fmla="*/ 717 w 1154"/>
                <a:gd name="T93" fmla="*/ 156 h 313"/>
                <a:gd name="T94" fmla="*/ 684 w 1154"/>
                <a:gd name="T95" fmla="*/ 170 h 313"/>
                <a:gd name="T96" fmla="*/ 659 w 1154"/>
                <a:gd name="T97" fmla="*/ 183 h 313"/>
                <a:gd name="T98" fmla="*/ 636 w 1154"/>
                <a:gd name="T99" fmla="*/ 191 h 313"/>
                <a:gd name="T100" fmla="*/ 606 w 1154"/>
                <a:gd name="T101" fmla="*/ 197 h 313"/>
                <a:gd name="T102" fmla="*/ 551 w 1154"/>
                <a:gd name="T103" fmla="*/ 205 h 313"/>
                <a:gd name="T104" fmla="*/ 481 w 1154"/>
                <a:gd name="T105" fmla="*/ 214 h 313"/>
                <a:gd name="T106" fmla="*/ 414 w 1154"/>
                <a:gd name="T107" fmla="*/ 221 h 313"/>
                <a:gd name="T108" fmla="*/ 370 w 1154"/>
                <a:gd name="T109" fmla="*/ 227 h 313"/>
                <a:gd name="T110" fmla="*/ 350 w 1154"/>
                <a:gd name="T111" fmla="*/ 230 h 313"/>
                <a:gd name="T112" fmla="*/ 315 w 1154"/>
                <a:gd name="T113" fmla="*/ 230 h 313"/>
                <a:gd name="T114" fmla="*/ 289 w 1154"/>
                <a:gd name="T115" fmla="*/ 230 h 3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54"/>
                <a:gd name="T175" fmla="*/ 0 h 313"/>
                <a:gd name="T176" fmla="*/ 1154 w 1154"/>
                <a:gd name="T177" fmla="*/ 313 h 31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54" h="313">
                  <a:moveTo>
                    <a:pt x="298" y="221"/>
                  </a:moveTo>
                  <a:lnTo>
                    <a:pt x="295" y="221"/>
                  </a:lnTo>
                  <a:lnTo>
                    <a:pt x="292" y="221"/>
                  </a:lnTo>
                  <a:lnTo>
                    <a:pt x="287" y="221"/>
                  </a:lnTo>
                  <a:lnTo>
                    <a:pt x="284" y="221"/>
                  </a:lnTo>
                  <a:lnTo>
                    <a:pt x="278" y="221"/>
                  </a:lnTo>
                  <a:lnTo>
                    <a:pt x="275" y="221"/>
                  </a:lnTo>
                  <a:lnTo>
                    <a:pt x="270" y="221"/>
                  </a:lnTo>
                  <a:lnTo>
                    <a:pt x="261" y="221"/>
                  </a:lnTo>
                  <a:lnTo>
                    <a:pt x="256" y="221"/>
                  </a:lnTo>
                  <a:lnTo>
                    <a:pt x="250" y="221"/>
                  </a:lnTo>
                  <a:lnTo>
                    <a:pt x="242" y="221"/>
                  </a:lnTo>
                  <a:lnTo>
                    <a:pt x="233" y="221"/>
                  </a:lnTo>
                  <a:lnTo>
                    <a:pt x="225" y="221"/>
                  </a:lnTo>
                  <a:lnTo>
                    <a:pt x="219" y="221"/>
                  </a:lnTo>
                  <a:lnTo>
                    <a:pt x="211" y="221"/>
                  </a:lnTo>
                  <a:lnTo>
                    <a:pt x="203" y="221"/>
                  </a:lnTo>
                  <a:lnTo>
                    <a:pt x="194" y="221"/>
                  </a:lnTo>
                  <a:lnTo>
                    <a:pt x="187" y="224"/>
                  </a:lnTo>
                  <a:lnTo>
                    <a:pt x="176" y="224"/>
                  </a:lnTo>
                  <a:lnTo>
                    <a:pt x="170" y="224"/>
                  </a:lnTo>
                  <a:lnTo>
                    <a:pt x="159" y="224"/>
                  </a:lnTo>
                  <a:lnTo>
                    <a:pt x="151" y="224"/>
                  </a:lnTo>
                  <a:lnTo>
                    <a:pt x="142" y="224"/>
                  </a:lnTo>
                  <a:lnTo>
                    <a:pt x="134" y="224"/>
                  </a:lnTo>
                  <a:lnTo>
                    <a:pt x="125" y="224"/>
                  </a:lnTo>
                  <a:lnTo>
                    <a:pt x="120" y="224"/>
                  </a:lnTo>
                  <a:lnTo>
                    <a:pt x="111" y="224"/>
                  </a:lnTo>
                  <a:lnTo>
                    <a:pt x="106" y="224"/>
                  </a:lnTo>
                  <a:lnTo>
                    <a:pt x="97" y="224"/>
                  </a:lnTo>
                  <a:lnTo>
                    <a:pt x="92" y="224"/>
                  </a:lnTo>
                  <a:lnTo>
                    <a:pt x="89" y="224"/>
                  </a:lnTo>
                  <a:lnTo>
                    <a:pt x="86" y="224"/>
                  </a:lnTo>
                  <a:lnTo>
                    <a:pt x="83" y="224"/>
                  </a:lnTo>
                  <a:lnTo>
                    <a:pt x="81" y="224"/>
                  </a:lnTo>
                  <a:lnTo>
                    <a:pt x="78" y="224"/>
                  </a:lnTo>
                  <a:lnTo>
                    <a:pt x="75" y="224"/>
                  </a:lnTo>
                  <a:lnTo>
                    <a:pt x="72" y="224"/>
                  </a:lnTo>
                  <a:lnTo>
                    <a:pt x="67" y="227"/>
                  </a:lnTo>
                  <a:lnTo>
                    <a:pt x="64" y="227"/>
                  </a:lnTo>
                  <a:lnTo>
                    <a:pt x="62" y="227"/>
                  </a:lnTo>
                  <a:lnTo>
                    <a:pt x="59" y="230"/>
                  </a:lnTo>
                  <a:lnTo>
                    <a:pt x="56" y="232"/>
                  </a:lnTo>
                  <a:lnTo>
                    <a:pt x="56" y="235"/>
                  </a:lnTo>
                  <a:lnTo>
                    <a:pt x="54" y="235"/>
                  </a:lnTo>
                  <a:lnTo>
                    <a:pt x="51" y="235"/>
                  </a:lnTo>
                  <a:lnTo>
                    <a:pt x="48" y="235"/>
                  </a:lnTo>
                  <a:lnTo>
                    <a:pt x="45" y="235"/>
                  </a:lnTo>
                  <a:lnTo>
                    <a:pt x="42" y="235"/>
                  </a:lnTo>
                  <a:lnTo>
                    <a:pt x="40" y="235"/>
                  </a:lnTo>
                  <a:lnTo>
                    <a:pt x="37" y="235"/>
                  </a:lnTo>
                  <a:lnTo>
                    <a:pt x="34" y="235"/>
                  </a:lnTo>
                  <a:lnTo>
                    <a:pt x="28" y="235"/>
                  </a:lnTo>
                  <a:lnTo>
                    <a:pt x="26" y="235"/>
                  </a:lnTo>
                  <a:lnTo>
                    <a:pt x="23" y="235"/>
                  </a:lnTo>
                  <a:lnTo>
                    <a:pt x="20" y="235"/>
                  </a:lnTo>
                  <a:lnTo>
                    <a:pt x="17" y="235"/>
                  </a:lnTo>
                  <a:lnTo>
                    <a:pt x="12" y="235"/>
                  </a:lnTo>
                  <a:lnTo>
                    <a:pt x="6" y="238"/>
                  </a:lnTo>
                  <a:lnTo>
                    <a:pt x="3" y="241"/>
                  </a:lnTo>
                  <a:lnTo>
                    <a:pt x="0" y="246"/>
                  </a:lnTo>
                  <a:lnTo>
                    <a:pt x="0" y="252"/>
                  </a:lnTo>
                  <a:lnTo>
                    <a:pt x="0" y="259"/>
                  </a:lnTo>
                  <a:lnTo>
                    <a:pt x="3" y="271"/>
                  </a:lnTo>
                  <a:lnTo>
                    <a:pt x="9" y="287"/>
                  </a:lnTo>
                  <a:lnTo>
                    <a:pt x="12" y="287"/>
                  </a:lnTo>
                  <a:lnTo>
                    <a:pt x="17" y="287"/>
                  </a:lnTo>
                  <a:lnTo>
                    <a:pt x="20" y="287"/>
                  </a:lnTo>
                  <a:lnTo>
                    <a:pt x="23" y="290"/>
                  </a:lnTo>
                  <a:lnTo>
                    <a:pt x="28" y="290"/>
                  </a:lnTo>
                  <a:lnTo>
                    <a:pt x="34" y="290"/>
                  </a:lnTo>
                  <a:lnTo>
                    <a:pt x="42" y="293"/>
                  </a:lnTo>
                  <a:lnTo>
                    <a:pt x="48" y="293"/>
                  </a:lnTo>
                  <a:lnTo>
                    <a:pt x="56" y="293"/>
                  </a:lnTo>
                  <a:lnTo>
                    <a:pt x="64" y="295"/>
                  </a:lnTo>
                  <a:lnTo>
                    <a:pt x="72" y="295"/>
                  </a:lnTo>
                  <a:lnTo>
                    <a:pt x="78" y="295"/>
                  </a:lnTo>
                  <a:lnTo>
                    <a:pt x="89" y="298"/>
                  </a:lnTo>
                  <a:lnTo>
                    <a:pt x="97" y="298"/>
                  </a:lnTo>
                  <a:lnTo>
                    <a:pt x="106" y="300"/>
                  </a:lnTo>
                  <a:lnTo>
                    <a:pt x="117" y="300"/>
                  </a:lnTo>
                  <a:lnTo>
                    <a:pt x="125" y="303"/>
                  </a:lnTo>
                  <a:lnTo>
                    <a:pt x="134" y="303"/>
                  </a:lnTo>
                  <a:lnTo>
                    <a:pt x="145" y="303"/>
                  </a:lnTo>
                  <a:lnTo>
                    <a:pt x="153" y="306"/>
                  </a:lnTo>
                  <a:lnTo>
                    <a:pt x="162" y="306"/>
                  </a:lnTo>
                  <a:lnTo>
                    <a:pt x="173" y="306"/>
                  </a:lnTo>
                  <a:lnTo>
                    <a:pt x="181" y="309"/>
                  </a:lnTo>
                  <a:lnTo>
                    <a:pt x="190" y="309"/>
                  </a:lnTo>
                  <a:lnTo>
                    <a:pt x="197" y="309"/>
                  </a:lnTo>
                  <a:lnTo>
                    <a:pt x="206" y="309"/>
                  </a:lnTo>
                  <a:lnTo>
                    <a:pt x="214" y="312"/>
                  </a:lnTo>
                  <a:lnTo>
                    <a:pt x="222" y="312"/>
                  </a:lnTo>
                  <a:lnTo>
                    <a:pt x="228" y="312"/>
                  </a:lnTo>
                  <a:lnTo>
                    <a:pt x="236" y="312"/>
                  </a:lnTo>
                  <a:lnTo>
                    <a:pt x="242" y="312"/>
                  </a:lnTo>
                  <a:lnTo>
                    <a:pt x="250" y="312"/>
                  </a:lnTo>
                  <a:lnTo>
                    <a:pt x="259" y="309"/>
                  </a:lnTo>
                  <a:lnTo>
                    <a:pt x="270" y="309"/>
                  </a:lnTo>
                  <a:lnTo>
                    <a:pt x="281" y="309"/>
                  </a:lnTo>
                  <a:lnTo>
                    <a:pt x="292" y="309"/>
                  </a:lnTo>
                  <a:lnTo>
                    <a:pt x="306" y="309"/>
                  </a:lnTo>
                  <a:lnTo>
                    <a:pt x="317" y="309"/>
                  </a:lnTo>
                  <a:lnTo>
                    <a:pt x="330" y="306"/>
                  </a:lnTo>
                  <a:lnTo>
                    <a:pt x="344" y="306"/>
                  </a:lnTo>
                  <a:lnTo>
                    <a:pt x="361" y="306"/>
                  </a:lnTo>
                  <a:lnTo>
                    <a:pt x="375" y="306"/>
                  </a:lnTo>
                  <a:lnTo>
                    <a:pt x="392" y="303"/>
                  </a:lnTo>
                  <a:lnTo>
                    <a:pt x="406" y="303"/>
                  </a:lnTo>
                  <a:lnTo>
                    <a:pt x="423" y="303"/>
                  </a:lnTo>
                  <a:lnTo>
                    <a:pt x="437" y="303"/>
                  </a:lnTo>
                  <a:lnTo>
                    <a:pt x="453" y="300"/>
                  </a:lnTo>
                  <a:lnTo>
                    <a:pt x="469" y="300"/>
                  </a:lnTo>
                  <a:lnTo>
                    <a:pt x="483" y="300"/>
                  </a:lnTo>
                  <a:lnTo>
                    <a:pt x="500" y="298"/>
                  </a:lnTo>
                  <a:lnTo>
                    <a:pt x="514" y="298"/>
                  </a:lnTo>
                  <a:lnTo>
                    <a:pt x="528" y="298"/>
                  </a:lnTo>
                  <a:lnTo>
                    <a:pt x="542" y="295"/>
                  </a:lnTo>
                  <a:lnTo>
                    <a:pt x="556" y="295"/>
                  </a:lnTo>
                  <a:lnTo>
                    <a:pt x="570" y="295"/>
                  </a:lnTo>
                  <a:lnTo>
                    <a:pt x="580" y="295"/>
                  </a:lnTo>
                  <a:lnTo>
                    <a:pt x="592" y="293"/>
                  </a:lnTo>
                  <a:lnTo>
                    <a:pt x="603" y="293"/>
                  </a:lnTo>
                  <a:lnTo>
                    <a:pt x="614" y="293"/>
                  </a:lnTo>
                  <a:lnTo>
                    <a:pt x="622" y="290"/>
                  </a:lnTo>
                  <a:lnTo>
                    <a:pt x="628" y="290"/>
                  </a:lnTo>
                  <a:lnTo>
                    <a:pt x="636" y="290"/>
                  </a:lnTo>
                  <a:lnTo>
                    <a:pt x="642" y="287"/>
                  </a:lnTo>
                  <a:lnTo>
                    <a:pt x="650" y="287"/>
                  </a:lnTo>
                  <a:lnTo>
                    <a:pt x="662" y="285"/>
                  </a:lnTo>
                  <a:lnTo>
                    <a:pt x="670" y="285"/>
                  </a:lnTo>
                  <a:lnTo>
                    <a:pt x="684" y="282"/>
                  </a:lnTo>
                  <a:lnTo>
                    <a:pt x="698" y="279"/>
                  </a:lnTo>
                  <a:lnTo>
                    <a:pt x="711" y="276"/>
                  </a:lnTo>
                  <a:lnTo>
                    <a:pt x="728" y="276"/>
                  </a:lnTo>
                  <a:lnTo>
                    <a:pt x="745" y="273"/>
                  </a:lnTo>
                  <a:lnTo>
                    <a:pt x="761" y="271"/>
                  </a:lnTo>
                  <a:lnTo>
                    <a:pt x="778" y="268"/>
                  </a:lnTo>
                  <a:lnTo>
                    <a:pt x="798" y="265"/>
                  </a:lnTo>
                  <a:lnTo>
                    <a:pt x="817" y="262"/>
                  </a:lnTo>
                  <a:lnTo>
                    <a:pt x="833" y="259"/>
                  </a:lnTo>
                  <a:lnTo>
                    <a:pt x="853" y="257"/>
                  </a:lnTo>
                  <a:lnTo>
                    <a:pt x="872" y="254"/>
                  </a:lnTo>
                  <a:lnTo>
                    <a:pt x="892" y="252"/>
                  </a:lnTo>
                  <a:lnTo>
                    <a:pt x="909" y="246"/>
                  </a:lnTo>
                  <a:lnTo>
                    <a:pt x="928" y="246"/>
                  </a:lnTo>
                  <a:lnTo>
                    <a:pt x="948" y="244"/>
                  </a:lnTo>
                  <a:lnTo>
                    <a:pt x="964" y="241"/>
                  </a:lnTo>
                  <a:lnTo>
                    <a:pt x="980" y="238"/>
                  </a:lnTo>
                  <a:lnTo>
                    <a:pt x="997" y="235"/>
                  </a:lnTo>
                  <a:lnTo>
                    <a:pt x="1011" y="232"/>
                  </a:lnTo>
                  <a:lnTo>
                    <a:pt x="1025" y="230"/>
                  </a:lnTo>
                  <a:lnTo>
                    <a:pt x="1039" y="230"/>
                  </a:lnTo>
                  <a:lnTo>
                    <a:pt x="1050" y="227"/>
                  </a:lnTo>
                  <a:lnTo>
                    <a:pt x="1062" y="227"/>
                  </a:lnTo>
                  <a:lnTo>
                    <a:pt x="1070" y="227"/>
                  </a:lnTo>
                  <a:lnTo>
                    <a:pt x="1076" y="224"/>
                  </a:lnTo>
                  <a:lnTo>
                    <a:pt x="1081" y="224"/>
                  </a:lnTo>
                  <a:lnTo>
                    <a:pt x="1087" y="224"/>
                  </a:lnTo>
                  <a:lnTo>
                    <a:pt x="1100" y="177"/>
                  </a:lnTo>
                  <a:lnTo>
                    <a:pt x="1103" y="177"/>
                  </a:lnTo>
                  <a:lnTo>
                    <a:pt x="1105" y="177"/>
                  </a:lnTo>
                  <a:lnTo>
                    <a:pt x="1108" y="177"/>
                  </a:lnTo>
                  <a:lnTo>
                    <a:pt x="1108" y="176"/>
                  </a:lnTo>
                  <a:lnTo>
                    <a:pt x="1111" y="176"/>
                  </a:lnTo>
                  <a:lnTo>
                    <a:pt x="1114" y="173"/>
                  </a:lnTo>
                  <a:lnTo>
                    <a:pt x="1117" y="170"/>
                  </a:lnTo>
                  <a:lnTo>
                    <a:pt x="1119" y="164"/>
                  </a:lnTo>
                  <a:lnTo>
                    <a:pt x="1122" y="162"/>
                  </a:lnTo>
                  <a:lnTo>
                    <a:pt x="1125" y="156"/>
                  </a:lnTo>
                  <a:lnTo>
                    <a:pt x="1128" y="150"/>
                  </a:lnTo>
                  <a:lnTo>
                    <a:pt x="1131" y="145"/>
                  </a:lnTo>
                  <a:lnTo>
                    <a:pt x="1133" y="139"/>
                  </a:lnTo>
                  <a:lnTo>
                    <a:pt x="1136" y="135"/>
                  </a:lnTo>
                  <a:lnTo>
                    <a:pt x="1139" y="126"/>
                  </a:lnTo>
                  <a:lnTo>
                    <a:pt x="1142" y="118"/>
                  </a:lnTo>
                  <a:lnTo>
                    <a:pt x="1145" y="112"/>
                  </a:lnTo>
                  <a:lnTo>
                    <a:pt x="1147" y="104"/>
                  </a:lnTo>
                  <a:lnTo>
                    <a:pt x="1147" y="96"/>
                  </a:lnTo>
                  <a:lnTo>
                    <a:pt x="1150" y="80"/>
                  </a:lnTo>
                  <a:lnTo>
                    <a:pt x="1153" y="66"/>
                  </a:lnTo>
                  <a:lnTo>
                    <a:pt x="1153" y="55"/>
                  </a:lnTo>
                  <a:lnTo>
                    <a:pt x="1153" y="47"/>
                  </a:lnTo>
                  <a:lnTo>
                    <a:pt x="1153" y="38"/>
                  </a:lnTo>
                  <a:lnTo>
                    <a:pt x="1153" y="33"/>
                  </a:lnTo>
                  <a:lnTo>
                    <a:pt x="1153" y="27"/>
                  </a:lnTo>
                  <a:lnTo>
                    <a:pt x="1150" y="22"/>
                  </a:lnTo>
                  <a:lnTo>
                    <a:pt x="1150" y="20"/>
                  </a:lnTo>
                  <a:lnTo>
                    <a:pt x="1150" y="17"/>
                  </a:lnTo>
                  <a:lnTo>
                    <a:pt x="1147" y="14"/>
                  </a:lnTo>
                  <a:lnTo>
                    <a:pt x="1147" y="11"/>
                  </a:lnTo>
                  <a:lnTo>
                    <a:pt x="1145" y="9"/>
                  </a:lnTo>
                  <a:lnTo>
                    <a:pt x="1142" y="6"/>
                  </a:lnTo>
                  <a:lnTo>
                    <a:pt x="1136" y="6"/>
                  </a:lnTo>
                  <a:lnTo>
                    <a:pt x="1133" y="3"/>
                  </a:lnTo>
                  <a:lnTo>
                    <a:pt x="1131" y="3"/>
                  </a:lnTo>
                  <a:lnTo>
                    <a:pt x="1128" y="3"/>
                  </a:lnTo>
                  <a:lnTo>
                    <a:pt x="1125" y="0"/>
                  </a:lnTo>
                  <a:lnTo>
                    <a:pt x="1122" y="0"/>
                  </a:lnTo>
                  <a:lnTo>
                    <a:pt x="1117" y="0"/>
                  </a:lnTo>
                  <a:lnTo>
                    <a:pt x="1114" y="0"/>
                  </a:lnTo>
                  <a:lnTo>
                    <a:pt x="1111" y="0"/>
                  </a:lnTo>
                  <a:lnTo>
                    <a:pt x="1108" y="0"/>
                  </a:lnTo>
                  <a:lnTo>
                    <a:pt x="1105" y="0"/>
                  </a:lnTo>
                  <a:lnTo>
                    <a:pt x="1103" y="0"/>
                  </a:lnTo>
                  <a:lnTo>
                    <a:pt x="1100" y="0"/>
                  </a:lnTo>
                  <a:lnTo>
                    <a:pt x="1097" y="0"/>
                  </a:lnTo>
                  <a:lnTo>
                    <a:pt x="1091" y="17"/>
                  </a:lnTo>
                  <a:lnTo>
                    <a:pt x="1089" y="17"/>
                  </a:lnTo>
                  <a:lnTo>
                    <a:pt x="1087" y="17"/>
                  </a:lnTo>
                  <a:lnTo>
                    <a:pt x="1084" y="17"/>
                  </a:lnTo>
                  <a:lnTo>
                    <a:pt x="1078" y="20"/>
                  </a:lnTo>
                  <a:lnTo>
                    <a:pt x="1076" y="20"/>
                  </a:lnTo>
                  <a:lnTo>
                    <a:pt x="1073" y="20"/>
                  </a:lnTo>
                  <a:lnTo>
                    <a:pt x="1067" y="22"/>
                  </a:lnTo>
                  <a:lnTo>
                    <a:pt x="1062" y="22"/>
                  </a:lnTo>
                  <a:lnTo>
                    <a:pt x="1056" y="22"/>
                  </a:lnTo>
                  <a:lnTo>
                    <a:pt x="1050" y="24"/>
                  </a:lnTo>
                  <a:lnTo>
                    <a:pt x="1045" y="24"/>
                  </a:lnTo>
                  <a:lnTo>
                    <a:pt x="1039" y="27"/>
                  </a:lnTo>
                  <a:lnTo>
                    <a:pt x="1034" y="27"/>
                  </a:lnTo>
                  <a:lnTo>
                    <a:pt x="1025" y="30"/>
                  </a:lnTo>
                  <a:lnTo>
                    <a:pt x="1020" y="30"/>
                  </a:lnTo>
                  <a:lnTo>
                    <a:pt x="1014" y="33"/>
                  </a:lnTo>
                  <a:lnTo>
                    <a:pt x="1006" y="33"/>
                  </a:lnTo>
                  <a:lnTo>
                    <a:pt x="1000" y="36"/>
                  </a:lnTo>
                  <a:lnTo>
                    <a:pt x="994" y="36"/>
                  </a:lnTo>
                  <a:lnTo>
                    <a:pt x="986" y="38"/>
                  </a:lnTo>
                  <a:lnTo>
                    <a:pt x="980" y="41"/>
                  </a:lnTo>
                  <a:lnTo>
                    <a:pt x="975" y="41"/>
                  </a:lnTo>
                  <a:lnTo>
                    <a:pt x="969" y="44"/>
                  </a:lnTo>
                  <a:lnTo>
                    <a:pt x="961" y="44"/>
                  </a:lnTo>
                  <a:lnTo>
                    <a:pt x="956" y="47"/>
                  </a:lnTo>
                  <a:lnTo>
                    <a:pt x="951" y="50"/>
                  </a:lnTo>
                  <a:lnTo>
                    <a:pt x="945" y="50"/>
                  </a:lnTo>
                  <a:lnTo>
                    <a:pt x="939" y="52"/>
                  </a:lnTo>
                  <a:lnTo>
                    <a:pt x="934" y="52"/>
                  </a:lnTo>
                  <a:lnTo>
                    <a:pt x="931" y="55"/>
                  </a:lnTo>
                  <a:lnTo>
                    <a:pt x="925" y="55"/>
                  </a:lnTo>
                  <a:lnTo>
                    <a:pt x="923" y="58"/>
                  </a:lnTo>
                  <a:lnTo>
                    <a:pt x="917" y="58"/>
                  </a:lnTo>
                  <a:lnTo>
                    <a:pt x="912" y="60"/>
                  </a:lnTo>
                  <a:lnTo>
                    <a:pt x="909" y="63"/>
                  </a:lnTo>
                  <a:lnTo>
                    <a:pt x="903" y="63"/>
                  </a:lnTo>
                  <a:lnTo>
                    <a:pt x="900" y="66"/>
                  </a:lnTo>
                  <a:lnTo>
                    <a:pt x="895" y="66"/>
                  </a:lnTo>
                  <a:lnTo>
                    <a:pt x="892" y="66"/>
                  </a:lnTo>
                  <a:lnTo>
                    <a:pt x="889" y="68"/>
                  </a:lnTo>
                  <a:lnTo>
                    <a:pt x="884" y="71"/>
                  </a:lnTo>
                  <a:lnTo>
                    <a:pt x="881" y="71"/>
                  </a:lnTo>
                  <a:lnTo>
                    <a:pt x="875" y="74"/>
                  </a:lnTo>
                  <a:lnTo>
                    <a:pt x="872" y="74"/>
                  </a:lnTo>
                  <a:lnTo>
                    <a:pt x="867" y="77"/>
                  </a:lnTo>
                  <a:lnTo>
                    <a:pt x="864" y="80"/>
                  </a:lnTo>
                  <a:lnTo>
                    <a:pt x="858" y="80"/>
                  </a:lnTo>
                  <a:lnTo>
                    <a:pt x="856" y="82"/>
                  </a:lnTo>
                  <a:lnTo>
                    <a:pt x="850" y="82"/>
                  </a:lnTo>
                  <a:lnTo>
                    <a:pt x="847" y="85"/>
                  </a:lnTo>
                  <a:lnTo>
                    <a:pt x="842" y="88"/>
                  </a:lnTo>
                  <a:lnTo>
                    <a:pt x="836" y="91"/>
                  </a:lnTo>
                  <a:lnTo>
                    <a:pt x="833" y="94"/>
                  </a:lnTo>
                  <a:lnTo>
                    <a:pt x="829" y="96"/>
                  </a:lnTo>
                  <a:lnTo>
                    <a:pt x="823" y="98"/>
                  </a:lnTo>
                  <a:lnTo>
                    <a:pt x="820" y="98"/>
                  </a:lnTo>
                  <a:lnTo>
                    <a:pt x="815" y="101"/>
                  </a:lnTo>
                  <a:lnTo>
                    <a:pt x="809" y="107"/>
                  </a:lnTo>
                  <a:lnTo>
                    <a:pt x="803" y="109"/>
                  </a:lnTo>
                  <a:lnTo>
                    <a:pt x="798" y="112"/>
                  </a:lnTo>
                  <a:lnTo>
                    <a:pt x="792" y="115"/>
                  </a:lnTo>
                  <a:lnTo>
                    <a:pt x="787" y="118"/>
                  </a:lnTo>
                  <a:lnTo>
                    <a:pt x="781" y="121"/>
                  </a:lnTo>
                  <a:lnTo>
                    <a:pt x="773" y="126"/>
                  </a:lnTo>
                  <a:lnTo>
                    <a:pt x="767" y="129"/>
                  </a:lnTo>
                  <a:lnTo>
                    <a:pt x="761" y="132"/>
                  </a:lnTo>
                  <a:lnTo>
                    <a:pt x="756" y="135"/>
                  </a:lnTo>
                  <a:lnTo>
                    <a:pt x="750" y="137"/>
                  </a:lnTo>
                  <a:lnTo>
                    <a:pt x="745" y="142"/>
                  </a:lnTo>
                  <a:lnTo>
                    <a:pt x="739" y="145"/>
                  </a:lnTo>
                  <a:lnTo>
                    <a:pt x="733" y="148"/>
                  </a:lnTo>
                  <a:lnTo>
                    <a:pt x="728" y="150"/>
                  </a:lnTo>
                  <a:lnTo>
                    <a:pt x="722" y="153"/>
                  </a:lnTo>
                  <a:lnTo>
                    <a:pt x="717" y="156"/>
                  </a:lnTo>
                  <a:lnTo>
                    <a:pt x="711" y="159"/>
                  </a:lnTo>
                  <a:lnTo>
                    <a:pt x="705" y="162"/>
                  </a:lnTo>
                  <a:lnTo>
                    <a:pt x="701" y="164"/>
                  </a:lnTo>
                  <a:lnTo>
                    <a:pt x="695" y="167"/>
                  </a:lnTo>
                  <a:lnTo>
                    <a:pt x="690" y="167"/>
                  </a:lnTo>
                  <a:lnTo>
                    <a:pt x="684" y="170"/>
                  </a:lnTo>
                  <a:lnTo>
                    <a:pt x="681" y="173"/>
                  </a:lnTo>
                  <a:lnTo>
                    <a:pt x="676" y="176"/>
                  </a:lnTo>
                  <a:lnTo>
                    <a:pt x="670" y="177"/>
                  </a:lnTo>
                  <a:lnTo>
                    <a:pt x="667" y="180"/>
                  </a:lnTo>
                  <a:lnTo>
                    <a:pt x="664" y="180"/>
                  </a:lnTo>
                  <a:lnTo>
                    <a:pt x="659" y="183"/>
                  </a:lnTo>
                  <a:lnTo>
                    <a:pt x="656" y="183"/>
                  </a:lnTo>
                  <a:lnTo>
                    <a:pt x="650" y="186"/>
                  </a:lnTo>
                  <a:lnTo>
                    <a:pt x="648" y="186"/>
                  </a:lnTo>
                  <a:lnTo>
                    <a:pt x="645" y="189"/>
                  </a:lnTo>
                  <a:lnTo>
                    <a:pt x="639" y="189"/>
                  </a:lnTo>
                  <a:lnTo>
                    <a:pt x="636" y="191"/>
                  </a:lnTo>
                  <a:lnTo>
                    <a:pt x="634" y="191"/>
                  </a:lnTo>
                  <a:lnTo>
                    <a:pt x="631" y="191"/>
                  </a:lnTo>
                  <a:lnTo>
                    <a:pt x="628" y="194"/>
                  </a:lnTo>
                  <a:lnTo>
                    <a:pt x="620" y="194"/>
                  </a:lnTo>
                  <a:lnTo>
                    <a:pt x="614" y="197"/>
                  </a:lnTo>
                  <a:lnTo>
                    <a:pt x="606" y="197"/>
                  </a:lnTo>
                  <a:lnTo>
                    <a:pt x="600" y="197"/>
                  </a:lnTo>
                  <a:lnTo>
                    <a:pt x="589" y="200"/>
                  </a:lnTo>
                  <a:lnTo>
                    <a:pt x="580" y="200"/>
                  </a:lnTo>
                  <a:lnTo>
                    <a:pt x="570" y="203"/>
                  </a:lnTo>
                  <a:lnTo>
                    <a:pt x="562" y="203"/>
                  </a:lnTo>
                  <a:lnTo>
                    <a:pt x="551" y="205"/>
                  </a:lnTo>
                  <a:lnTo>
                    <a:pt x="539" y="208"/>
                  </a:lnTo>
                  <a:lnTo>
                    <a:pt x="528" y="208"/>
                  </a:lnTo>
                  <a:lnTo>
                    <a:pt x="514" y="211"/>
                  </a:lnTo>
                  <a:lnTo>
                    <a:pt x="503" y="211"/>
                  </a:lnTo>
                  <a:lnTo>
                    <a:pt x="492" y="214"/>
                  </a:lnTo>
                  <a:lnTo>
                    <a:pt x="481" y="214"/>
                  </a:lnTo>
                  <a:lnTo>
                    <a:pt x="467" y="216"/>
                  </a:lnTo>
                  <a:lnTo>
                    <a:pt x="455" y="216"/>
                  </a:lnTo>
                  <a:lnTo>
                    <a:pt x="445" y="218"/>
                  </a:lnTo>
                  <a:lnTo>
                    <a:pt x="434" y="218"/>
                  </a:lnTo>
                  <a:lnTo>
                    <a:pt x="426" y="221"/>
                  </a:lnTo>
                  <a:lnTo>
                    <a:pt x="414" y="221"/>
                  </a:lnTo>
                  <a:lnTo>
                    <a:pt x="406" y="221"/>
                  </a:lnTo>
                  <a:lnTo>
                    <a:pt x="398" y="224"/>
                  </a:lnTo>
                  <a:lnTo>
                    <a:pt x="389" y="224"/>
                  </a:lnTo>
                  <a:lnTo>
                    <a:pt x="381" y="224"/>
                  </a:lnTo>
                  <a:lnTo>
                    <a:pt x="375" y="227"/>
                  </a:lnTo>
                  <a:lnTo>
                    <a:pt x="370" y="227"/>
                  </a:lnTo>
                  <a:lnTo>
                    <a:pt x="367" y="227"/>
                  </a:lnTo>
                  <a:lnTo>
                    <a:pt x="364" y="227"/>
                  </a:lnTo>
                  <a:lnTo>
                    <a:pt x="361" y="227"/>
                  </a:lnTo>
                  <a:lnTo>
                    <a:pt x="358" y="227"/>
                  </a:lnTo>
                  <a:lnTo>
                    <a:pt x="356" y="227"/>
                  </a:lnTo>
                  <a:lnTo>
                    <a:pt x="350" y="230"/>
                  </a:lnTo>
                  <a:lnTo>
                    <a:pt x="344" y="230"/>
                  </a:lnTo>
                  <a:lnTo>
                    <a:pt x="339" y="230"/>
                  </a:lnTo>
                  <a:lnTo>
                    <a:pt x="333" y="230"/>
                  </a:lnTo>
                  <a:lnTo>
                    <a:pt x="328" y="230"/>
                  </a:lnTo>
                  <a:lnTo>
                    <a:pt x="320" y="230"/>
                  </a:lnTo>
                  <a:lnTo>
                    <a:pt x="315" y="230"/>
                  </a:lnTo>
                  <a:lnTo>
                    <a:pt x="309" y="230"/>
                  </a:lnTo>
                  <a:lnTo>
                    <a:pt x="303" y="230"/>
                  </a:lnTo>
                  <a:lnTo>
                    <a:pt x="298" y="230"/>
                  </a:lnTo>
                  <a:lnTo>
                    <a:pt x="295" y="230"/>
                  </a:lnTo>
                  <a:lnTo>
                    <a:pt x="292" y="230"/>
                  </a:lnTo>
                  <a:lnTo>
                    <a:pt x="289" y="230"/>
                  </a:lnTo>
                  <a:lnTo>
                    <a:pt x="298" y="221"/>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24831" name="Freeform 206"/>
            <p:cNvSpPr>
              <a:spLocks/>
            </p:cNvSpPr>
            <p:nvPr/>
          </p:nvSpPr>
          <p:spPr bwMode="auto">
            <a:xfrm>
              <a:off x="3727" y="3251"/>
              <a:ext cx="26" cy="32"/>
            </a:xfrm>
            <a:custGeom>
              <a:avLst/>
              <a:gdLst>
                <a:gd name="T0" fmla="*/ 0 w 26"/>
                <a:gd name="T1" fmla="*/ 0 h 32"/>
                <a:gd name="T2" fmla="*/ 0 w 26"/>
                <a:gd name="T3" fmla="*/ 0 h 32"/>
                <a:gd name="T4" fmla="*/ 2 w 26"/>
                <a:gd name="T5" fmla="*/ 0 h 32"/>
                <a:gd name="T6" fmla="*/ 4 w 26"/>
                <a:gd name="T7" fmla="*/ 0 h 32"/>
                <a:gd name="T8" fmla="*/ 9 w 26"/>
                <a:gd name="T9" fmla="*/ 2 h 32"/>
                <a:gd name="T10" fmla="*/ 13 w 26"/>
                <a:gd name="T11" fmla="*/ 2 h 32"/>
                <a:gd name="T12" fmla="*/ 15 w 26"/>
                <a:gd name="T13" fmla="*/ 5 h 32"/>
                <a:gd name="T14" fmla="*/ 19 w 26"/>
                <a:gd name="T15" fmla="*/ 6 h 32"/>
                <a:gd name="T16" fmla="*/ 21 w 26"/>
                <a:gd name="T17" fmla="*/ 9 h 32"/>
                <a:gd name="T18" fmla="*/ 23 w 26"/>
                <a:gd name="T19" fmla="*/ 14 h 32"/>
                <a:gd name="T20" fmla="*/ 23 w 26"/>
                <a:gd name="T21" fmla="*/ 20 h 32"/>
                <a:gd name="T22" fmla="*/ 23 w 26"/>
                <a:gd name="T23" fmla="*/ 29 h 32"/>
                <a:gd name="T24" fmla="*/ 23 w 26"/>
                <a:gd name="T25" fmla="*/ 31 h 32"/>
                <a:gd name="T26" fmla="*/ 25 w 26"/>
                <a:gd name="T27" fmla="*/ 31 h 32"/>
                <a:gd name="T28" fmla="*/ 25 w 26"/>
                <a:gd name="T29" fmla="*/ 29 h 32"/>
                <a:gd name="T30" fmla="*/ 23 w 26"/>
                <a:gd name="T31" fmla="*/ 27 h 32"/>
                <a:gd name="T32" fmla="*/ 23 w 26"/>
                <a:gd name="T33" fmla="*/ 25 h 32"/>
                <a:gd name="T34" fmla="*/ 21 w 26"/>
                <a:gd name="T35" fmla="*/ 22 h 32"/>
                <a:gd name="T36" fmla="*/ 19 w 26"/>
                <a:gd name="T37" fmla="*/ 20 h 32"/>
                <a:gd name="T38" fmla="*/ 17 w 26"/>
                <a:gd name="T39" fmla="*/ 17 h 32"/>
                <a:gd name="T40" fmla="*/ 13 w 26"/>
                <a:gd name="T41" fmla="*/ 17 h 32"/>
                <a:gd name="T42" fmla="*/ 10 w 26"/>
                <a:gd name="T43" fmla="*/ 17 h 32"/>
                <a:gd name="T44" fmla="*/ 9 w 26"/>
                <a:gd name="T45" fmla="*/ 20 h 32"/>
                <a:gd name="T46" fmla="*/ 7 w 26"/>
                <a:gd name="T47" fmla="*/ 20 h 32"/>
                <a:gd name="T48" fmla="*/ 7 w 26"/>
                <a:gd name="T49" fmla="*/ 22 h 32"/>
                <a:gd name="T50" fmla="*/ 7 w 26"/>
                <a:gd name="T51" fmla="*/ 25 h 32"/>
                <a:gd name="T52" fmla="*/ 7 w 26"/>
                <a:gd name="T53" fmla="*/ 27 h 32"/>
                <a:gd name="T54" fmla="*/ 7 w 26"/>
                <a:gd name="T55" fmla="*/ 25 h 32"/>
                <a:gd name="T56" fmla="*/ 7 w 26"/>
                <a:gd name="T57" fmla="*/ 20 h 32"/>
                <a:gd name="T58" fmla="*/ 7 w 26"/>
                <a:gd name="T59" fmla="*/ 16 h 32"/>
                <a:gd name="T60" fmla="*/ 7 w 26"/>
                <a:gd name="T61" fmla="*/ 11 h 32"/>
                <a:gd name="T62" fmla="*/ 4 w 26"/>
                <a:gd name="T63" fmla="*/ 6 h 32"/>
                <a:gd name="T64" fmla="*/ 2 w 26"/>
                <a:gd name="T65" fmla="*/ 2 h 32"/>
                <a:gd name="T66" fmla="*/ 0 w 26"/>
                <a:gd name="T67" fmla="*/ 0 h 3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
                <a:gd name="T103" fmla="*/ 0 h 32"/>
                <a:gd name="T104" fmla="*/ 26 w 26"/>
                <a:gd name="T105" fmla="*/ 32 h 3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 h="32">
                  <a:moveTo>
                    <a:pt x="0" y="0"/>
                  </a:moveTo>
                  <a:lnTo>
                    <a:pt x="0" y="0"/>
                  </a:lnTo>
                  <a:lnTo>
                    <a:pt x="2" y="0"/>
                  </a:lnTo>
                  <a:lnTo>
                    <a:pt x="4" y="0"/>
                  </a:lnTo>
                  <a:lnTo>
                    <a:pt x="9" y="2"/>
                  </a:lnTo>
                  <a:lnTo>
                    <a:pt x="13" y="2"/>
                  </a:lnTo>
                  <a:lnTo>
                    <a:pt x="15" y="5"/>
                  </a:lnTo>
                  <a:lnTo>
                    <a:pt x="19" y="6"/>
                  </a:lnTo>
                  <a:lnTo>
                    <a:pt x="21" y="9"/>
                  </a:lnTo>
                  <a:lnTo>
                    <a:pt x="23" y="14"/>
                  </a:lnTo>
                  <a:lnTo>
                    <a:pt x="23" y="20"/>
                  </a:lnTo>
                  <a:lnTo>
                    <a:pt x="23" y="29"/>
                  </a:lnTo>
                  <a:lnTo>
                    <a:pt x="23" y="31"/>
                  </a:lnTo>
                  <a:lnTo>
                    <a:pt x="25" y="31"/>
                  </a:lnTo>
                  <a:lnTo>
                    <a:pt x="25" y="29"/>
                  </a:lnTo>
                  <a:lnTo>
                    <a:pt x="23" y="27"/>
                  </a:lnTo>
                  <a:lnTo>
                    <a:pt x="23" y="25"/>
                  </a:lnTo>
                  <a:lnTo>
                    <a:pt x="21" y="22"/>
                  </a:lnTo>
                  <a:lnTo>
                    <a:pt x="19" y="20"/>
                  </a:lnTo>
                  <a:lnTo>
                    <a:pt x="17" y="17"/>
                  </a:lnTo>
                  <a:lnTo>
                    <a:pt x="13" y="17"/>
                  </a:lnTo>
                  <a:lnTo>
                    <a:pt x="10" y="17"/>
                  </a:lnTo>
                  <a:lnTo>
                    <a:pt x="9" y="20"/>
                  </a:lnTo>
                  <a:lnTo>
                    <a:pt x="7" y="20"/>
                  </a:lnTo>
                  <a:lnTo>
                    <a:pt x="7" y="22"/>
                  </a:lnTo>
                  <a:lnTo>
                    <a:pt x="7" y="25"/>
                  </a:lnTo>
                  <a:lnTo>
                    <a:pt x="7" y="27"/>
                  </a:lnTo>
                  <a:lnTo>
                    <a:pt x="7" y="25"/>
                  </a:lnTo>
                  <a:lnTo>
                    <a:pt x="7" y="20"/>
                  </a:lnTo>
                  <a:lnTo>
                    <a:pt x="7" y="16"/>
                  </a:lnTo>
                  <a:lnTo>
                    <a:pt x="7" y="11"/>
                  </a:lnTo>
                  <a:lnTo>
                    <a:pt x="4" y="6"/>
                  </a:lnTo>
                  <a:lnTo>
                    <a:pt x="2" y="2"/>
                  </a:lnTo>
                  <a:lnTo>
                    <a:pt x="0" y="0"/>
                  </a:lnTo>
                </a:path>
              </a:pathLst>
            </a:custGeom>
            <a:solidFill>
              <a:srgbClr val="2F8080"/>
            </a:solidFill>
            <a:ln w="127000" cap="rnd">
              <a:noFill/>
              <a:round/>
              <a:headEnd/>
              <a:tailEnd/>
            </a:ln>
          </p:spPr>
          <p:txBody>
            <a:bodyPr>
              <a:prstTxWarp prst="textNoShape">
                <a:avLst/>
              </a:prstTxWarp>
            </a:bodyPr>
            <a:lstStyle/>
            <a:p>
              <a:endParaRPr lang="en-US">
                <a:solidFill>
                  <a:schemeClr val="tx2"/>
                </a:solidFill>
              </a:endParaRPr>
            </a:p>
          </p:txBody>
        </p:sp>
        <p:sp>
          <p:nvSpPr>
            <p:cNvPr id="24832" name="Freeform 207"/>
            <p:cNvSpPr>
              <a:spLocks/>
            </p:cNvSpPr>
            <p:nvPr/>
          </p:nvSpPr>
          <p:spPr bwMode="auto">
            <a:xfrm>
              <a:off x="3413" y="3369"/>
              <a:ext cx="289" cy="62"/>
            </a:xfrm>
            <a:custGeom>
              <a:avLst/>
              <a:gdLst>
                <a:gd name="T0" fmla="*/ 288 w 289"/>
                <a:gd name="T1" fmla="*/ 0 h 62"/>
                <a:gd name="T2" fmla="*/ 288 w 289"/>
                <a:gd name="T3" fmla="*/ 0 h 62"/>
                <a:gd name="T4" fmla="*/ 285 w 289"/>
                <a:gd name="T5" fmla="*/ 0 h 62"/>
                <a:gd name="T6" fmla="*/ 280 w 289"/>
                <a:gd name="T7" fmla="*/ 0 h 62"/>
                <a:gd name="T8" fmla="*/ 274 w 289"/>
                <a:gd name="T9" fmla="*/ 0 h 62"/>
                <a:gd name="T10" fmla="*/ 269 w 289"/>
                <a:gd name="T11" fmla="*/ 0 h 62"/>
                <a:gd name="T12" fmla="*/ 263 w 289"/>
                <a:gd name="T13" fmla="*/ 0 h 62"/>
                <a:gd name="T14" fmla="*/ 255 w 289"/>
                <a:gd name="T15" fmla="*/ 3 h 62"/>
                <a:gd name="T16" fmla="*/ 246 w 289"/>
                <a:gd name="T17" fmla="*/ 3 h 62"/>
                <a:gd name="T18" fmla="*/ 235 w 289"/>
                <a:gd name="T19" fmla="*/ 5 h 62"/>
                <a:gd name="T20" fmla="*/ 227 w 289"/>
                <a:gd name="T21" fmla="*/ 5 h 62"/>
                <a:gd name="T22" fmla="*/ 215 w 289"/>
                <a:gd name="T23" fmla="*/ 8 h 62"/>
                <a:gd name="T24" fmla="*/ 204 w 289"/>
                <a:gd name="T25" fmla="*/ 8 h 62"/>
                <a:gd name="T26" fmla="*/ 193 w 289"/>
                <a:gd name="T27" fmla="*/ 11 h 62"/>
                <a:gd name="T28" fmla="*/ 179 w 289"/>
                <a:gd name="T29" fmla="*/ 14 h 62"/>
                <a:gd name="T30" fmla="*/ 168 w 289"/>
                <a:gd name="T31" fmla="*/ 17 h 62"/>
                <a:gd name="T32" fmla="*/ 159 w 289"/>
                <a:gd name="T33" fmla="*/ 17 h 62"/>
                <a:gd name="T34" fmla="*/ 154 w 289"/>
                <a:gd name="T35" fmla="*/ 19 h 62"/>
                <a:gd name="T36" fmla="*/ 148 w 289"/>
                <a:gd name="T37" fmla="*/ 22 h 62"/>
                <a:gd name="T38" fmla="*/ 143 w 289"/>
                <a:gd name="T39" fmla="*/ 22 h 62"/>
                <a:gd name="T40" fmla="*/ 137 w 289"/>
                <a:gd name="T41" fmla="*/ 25 h 62"/>
                <a:gd name="T42" fmla="*/ 131 w 289"/>
                <a:gd name="T43" fmla="*/ 25 h 62"/>
                <a:gd name="T44" fmla="*/ 123 w 289"/>
                <a:gd name="T45" fmla="*/ 28 h 62"/>
                <a:gd name="T46" fmla="*/ 117 w 289"/>
                <a:gd name="T47" fmla="*/ 28 h 62"/>
                <a:gd name="T48" fmla="*/ 112 w 289"/>
                <a:gd name="T49" fmla="*/ 31 h 62"/>
                <a:gd name="T50" fmla="*/ 106 w 289"/>
                <a:gd name="T51" fmla="*/ 31 h 62"/>
                <a:gd name="T52" fmla="*/ 101 w 289"/>
                <a:gd name="T53" fmla="*/ 33 h 62"/>
                <a:gd name="T54" fmla="*/ 95 w 289"/>
                <a:gd name="T55" fmla="*/ 33 h 62"/>
                <a:gd name="T56" fmla="*/ 90 w 289"/>
                <a:gd name="T57" fmla="*/ 36 h 62"/>
                <a:gd name="T58" fmla="*/ 84 w 289"/>
                <a:gd name="T59" fmla="*/ 39 h 62"/>
                <a:gd name="T60" fmla="*/ 81 w 289"/>
                <a:gd name="T61" fmla="*/ 39 h 62"/>
                <a:gd name="T62" fmla="*/ 76 w 289"/>
                <a:gd name="T63" fmla="*/ 42 h 62"/>
                <a:gd name="T64" fmla="*/ 70 w 289"/>
                <a:gd name="T65" fmla="*/ 42 h 62"/>
                <a:gd name="T66" fmla="*/ 64 w 289"/>
                <a:gd name="T67" fmla="*/ 45 h 62"/>
                <a:gd name="T68" fmla="*/ 59 w 289"/>
                <a:gd name="T69" fmla="*/ 45 h 62"/>
                <a:gd name="T70" fmla="*/ 56 w 289"/>
                <a:gd name="T71" fmla="*/ 47 h 62"/>
                <a:gd name="T72" fmla="*/ 50 w 289"/>
                <a:gd name="T73" fmla="*/ 47 h 62"/>
                <a:gd name="T74" fmla="*/ 45 w 289"/>
                <a:gd name="T75" fmla="*/ 47 h 62"/>
                <a:gd name="T76" fmla="*/ 42 w 289"/>
                <a:gd name="T77" fmla="*/ 50 h 62"/>
                <a:gd name="T78" fmla="*/ 36 w 289"/>
                <a:gd name="T79" fmla="*/ 50 h 62"/>
                <a:gd name="T80" fmla="*/ 31 w 289"/>
                <a:gd name="T81" fmla="*/ 53 h 62"/>
                <a:gd name="T82" fmla="*/ 28 w 289"/>
                <a:gd name="T83" fmla="*/ 53 h 62"/>
                <a:gd name="T84" fmla="*/ 22 w 289"/>
                <a:gd name="T85" fmla="*/ 56 h 62"/>
                <a:gd name="T86" fmla="*/ 17 w 289"/>
                <a:gd name="T87" fmla="*/ 56 h 62"/>
                <a:gd name="T88" fmla="*/ 14 w 289"/>
                <a:gd name="T89" fmla="*/ 59 h 62"/>
                <a:gd name="T90" fmla="*/ 11 w 289"/>
                <a:gd name="T91" fmla="*/ 59 h 62"/>
                <a:gd name="T92" fmla="*/ 6 w 289"/>
                <a:gd name="T93" fmla="*/ 59 h 62"/>
                <a:gd name="T94" fmla="*/ 0 w 289"/>
                <a:gd name="T95" fmla="*/ 61 h 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9"/>
                <a:gd name="T145" fmla="*/ 0 h 62"/>
                <a:gd name="T146" fmla="*/ 289 w 289"/>
                <a:gd name="T147" fmla="*/ 62 h 6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9" h="62">
                  <a:moveTo>
                    <a:pt x="288" y="0"/>
                  </a:moveTo>
                  <a:lnTo>
                    <a:pt x="288" y="0"/>
                  </a:lnTo>
                  <a:lnTo>
                    <a:pt x="285" y="0"/>
                  </a:lnTo>
                  <a:lnTo>
                    <a:pt x="280" y="0"/>
                  </a:lnTo>
                  <a:lnTo>
                    <a:pt x="274" y="0"/>
                  </a:lnTo>
                  <a:lnTo>
                    <a:pt x="269" y="0"/>
                  </a:lnTo>
                  <a:lnTo>
                    <a:pt x="263" y="0"/>
                  </a:lnTo>
                  <a:lnTo>
                    <a:pt x="255" y="3"/>
                  </a:lnTo>
                  <a:lnTo>
                    <a:pt x="246" y="3"/>
                  </a:lnTo>
                  <a:lnTo>
                    <a:pt x="235" y="5"/>
                  </a:lnTo>
                  <a:lnTo>
                    <a:pt x="227" y="5"/>
                  </a:lnTo>
                  <a:lnTo>
                    <a:pt x="215" y="8"/>
                  </a:lnTo>
                  <a:lnTo>
                    <a:pt x="204" y="8"/>
                  </a:lnTo>
                  <a:lnTo>
                    <a:pt x="193" y="11"/>
                  </a:lnTo>
                  <a:lnTo>
                    <a:pt x="179" y="14"/>
                  </a:lnTo>
                  <a:lnTo>
                    <a:pt x="168" y="17"/>
                  </a:lnTo>
                  <a:lnTo>
                    <a:pt x="159" y="17"/>
                  </a:lnTo>
                  <a:lnTo>
                    <a:pt x="154" y="19"/>
                  </a:lnTo>
                  <a:lnTo>
                    <a:pt x="148" y="22"/>
                  </a:lnTo>
                  <a:lnTo>
                    <a:pt x="143" y="22"/>
                  </a:lnTo>
                  <a:lnTo>
                    <a:pt x="137" y="25"/>
                  </a:lnTo>
                  <a:lnTo>
                    <a:pt x="131" y="25"/>
                  </a:lnTo>
                  <a:lnTo>
                    <a:pt x="123" y="28"/>
                  </a:lnTo>
                  <a:lnTo>
                    <a:pt x="117" y="28"/>
                  </a:lnTo>
                  <a:lnTo>
                    <a:pt x="112" y="31"/>
                  </a:lnTo>
                  <a:lnTo>
                    <a:pt x="106" y="31"/>
                  </a:lnTo>
                  <a:lnTo>
                    <a:pt x="101" y="33"/>
                  </a:lnTo>
                  <a:lnTo>
                    <a:pt x="95" y="33"/>
                  </a:lnTo>
                  <a:lnTo>
                    <a:pt x="90" y="36"/>
                  </a:lnTo>
                  <a:lnTo>
                    <a:pt x="84" y="39"/>
                  </a:lnTo>
                  <a:lnTo>
                    <a:pt x="81" y="39"/>
                  </a:lnTo>
                  <a:lnTo>
                    <a:pt x="76" y="42"/>
                  </a:lnTo>
                  <a:lnTo>
                    <a:pt x="70" y="42"/>
                  </a:lnTo>
                  <a:lnTo>
                    <a:pt x="64" y="45"/>
                  </a:lnTo>
                  <a:lnTo>
                    <a:pt x="59" y="45"/>
                  </a:lnTo>
                  <a:lnTo>
                    <a:pt x="56" y="47"/>
                  </a:lnTo>
                  <a:lnTo>
                    <a:pt x="50" y="47"/>
                  </a:lnTo>
                  <a:lnTo>
                    <a:pt x="45" y="47"/>
                  </a:lnTo>
                  <a:lnTo>
                    <a:pt x="42" y="50"/>
                  </a:lnTo>
                  <a:lnTo>
                    <a:pt x="36" y="50"/>
                  </a:lnTo>
                  <a:lnTo>
                    <a:pt x="31" y="53"/>
                  </a:lnTo>
                  <a:lnTo>
                    <a:pt x="28" y="53"/>
                  </a:lnTo>
                  <a:lnTo>
                    <a:pt x="22" y="56"/>
                  </a:lnTo>
                  <a:lnTo>
                    <a:pt x="17" y="56"/>
                  </a:lnTo>
                  <a:lnTo>
                    <a:pt x="14" y="59"/>
                  </a:lnTo>
                  <a:lnTo>
                    <a:pt x="11" y="59"/>
                  </a:lnTo>
                  <a:lnTo>
                    <a:pt x="6" y="59"/>
                  </a:lnTo>
                  <a:lnTo>
                    <a:pt x="0" y="61"/>
                  </a:lnTo>
                </a:path>
              </a:pathLst>
            </a:custGeom>
            <a:noFill/>
            <a:ln w="12700" cap="rnd">
              <a:solidFill>
                <a:srgbClr val="2F8080"/>
              </a:solidFill>
              <a:round/>
              <a:headEnd/>
              <a:tailEnd/>
            </a:ln>
          </p:spPr>
          <p:txBody>
            <a:bodyPr>
              <a:prstTxWarp prst="textNoShape">
                <a:avLst/>
              </a:prstTxWarp>
            </a:bodyPr>
            <a:lstStyle/>
            <a:p>
              <a:endParaRPr lang="en-US">
                <a:solidFill>
                  <a:schemeClr val="tx2"/>
                </a:solidFill>
              </a:endParaRPr>
            </a:p>
          </p:txBody>
        </p:sp>
        <p:sp>
          <p:nvSpPr>
            <p:cNvPr id="24833" name="Freeform 208"/>
            <p:cNvSpPr>
              <a:spLocks/>
            </p:cNvSpPr>
            <p:nvPr/>
          </p:nvSpPr>
          <p:spPr bwMode="auto">
            <a:xfrm>
              <a:off x="3668" y="3307"/>
              <a:ext cx="44" cy="7"/>
            </a:xfrm>
            <a:custGeom>
              <a:avLst/>
              <a:gdLst>
                <a:gd name="T0" fmla="*/ 43 w 44"/>
                <a:gd name="T1" fmla="*/ 0 h 7"/>
                <a:gd name="T2" fmla="*/ 43 w 44"/>
                <a:gd name="T3" fmla="*/ 0 h 7"/>
                <a:gd name="T4" fmla="*/ 40 w 44"/>
                <a:gd name="T5" fmla="*/ 0 h 7"/>
                <a:gd name="T6" fmla="*/ 37 w 44"/>
                <a:gd name="T7" fmla="*/ 0 h 7"/>
                <a:gd name="T8" fmla="*/ 34 w 44"/>
                <a:gd name="T9" fmla="*/ 0 h 7"/>
                <a:gd name="T10" fmla="*/ 31 w 44"/>
                <a:gd name="T11" fmla="*/ 0 h 7"/>
                <a:gd name="T12" fmla="*/ 29 w 44"/>
                <a:gd name="T13" fmla="*/ 0 h 7"/>
                <a:gd name="T14" fmla="*/ 23 w 44"/>
                <a:gd name="T15" fmla="*/ 3 h 7"/>
                <a:gd name="T16" fmla="*/ 19 w 44"/>
                <a:gd name="T17" fmla="*/ 3 h 7"/>
                <a:gd name="T18" fmla="*/ 16 w 44"/>
                <a:gd name="T19" fmla="*/ 3 h 7"/>
                <a:gd name="T20" fmla="*/ 14 w 44"/>
                <a:gd name="T21" fmla="*/ 3 h 7"/>
                <a:gd name="T22" fmla="*/ 8 w 44"/>
                <a:gd name="T23" fmla="*/ 6 h 7"/>
                <a:gd name="T24" fmla="*/ 5 w 44"/>
                <a:gd name="T25" fmla="*/ 6 h 7"/>
                <a:gd name="T26" fmla="*/ 2 w 44"/>
                <a:gd name="T27" fmla="*/ 6 h 7"/>
                <a:gd name="T28" fmla="*/ 0 w 44"/>
                <a:gd name="T29" fmla="*/ 6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7"/>
                <a:gd name="T47" fmla="*/ 44 w 44"/>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7">
                  <a:moveTo>
                    <a:pt x="43" y="0"/>
                  </a:moveTo>
                  <a:lnTo>
                    <a:pt x="43" y="0"/>
                  </a:lnTo>
                  <a:lnTo>
                    <a:pt x="40" y="0"/>
                  </a:lnTo>
                  <a:lnTo>
                    <a:pt x="37" y="0"/>
                  </a:lnTo>
                  <a:lnTo>
                    <a:pt x="34" y="0"/>
                  </a:lnTo>
                  <a:lnTo>
                    <a:pt x="31" y="0"/>
                  </a:lnTo>
                  <a:lnTo>
                    <a:pt x="29" y="0"/>
                  </a:lnTo>
                  <a:lnTo>
                    <a:pt x="23" y="3"/>
                  </a:lnTo>
                  <a:lnTo>
                    <a:pt x="19" y="3"/>
                  </a:lnTo>
                  <a:lnTo>
                    <a:pt x="16" y="3"/>
                  </a:lnTo>
                  <a:lnTo>
                    <a:pt x="14" y="3"/>
                  </a:lnTo>
                  <a:lnTo>
                    <a:pt x="8" y="6"/>
                  </a:lnTo>
                  <a:lnTo>
                    <a:pt x="5" y="6"/>
                  </a:lnTo>
                  <a:lnTo>
                    <a:pt x="2" y="6"/>
                  </a:lnTo>
                  <a:lnTo>
                    <a:pt x="0" y="6"/>
                  </a:lnTo>
                </a:path>
              </a:pathLst>
            </a:custGeom>
            <a:noFill/>
            <a:ln w="12700" cap="rnd">
              <a:solidFill>
                <a:srgbClr val="2F8080"/>
              </a:solidFill>
              <a:round/>
              <a:headEnd/>
              <a:tailEnd/>
            </a:ln>
          </p:spPr>
          <p:txBody>
            <a:bodyPr>
              <a:prstTxWarp prst="textNoShape">
                <a:avLst/>
              </a:prstTxWarp>
            </a:bodyPr>
            <a:lstStyle/>
            <a:p>
              <a:endParaRPr lang="en-US">
                <a:solidFill>
                  <a:schemeClr val="tx2"/>
                </a:solidFill>
              </a:endParaRPr>
            </a:p>
          </p:txBody>
        </p:sp>
        <p:sp>
          <p:nvSpPr>
            <p:cNvPr id="24834" name="Freeform 209"/>
            <p:cNvSpPr>
              <a:spLocks/>
            </p:cNvSpPr>
            <p:nvPr/>
          </p:nvSpPr>
          <p:spPr bwMode="auto">
            <a:xfrm>
              <a:off x="3467" y="3265"/>
              <a:ext cx="245" cy="68"/>
            </a:xfrm>
            <a:custGeom>
              <a:avLst/>
              <a:gdLst>
                <a:gd name="T0" fmla="*/ 244 w 245"/>
                <a:gd name="T1" fmla="*/ 0 h 68"/>
                <a:gd name="T2" fmla="*/ 244 w 245"/>
                <a:gd name="T3" fmla="*/ 0 h 68"/>
                <a:gd name="T4" fmla="*/ 241 w 245"/>
                <a:gd name="T5" fmla="*/ 0 h 68"/>
                <a:gd name="T6" fmla="*/ 238 w 245"/>
                <a:gd name="T7" fmla="*/ 0 h 68"/>
                <a:gd name="T8" fmla="*/ 235 w 245"/>
                <a:gd name="T9" fmla="*/ 0 h 68"/>
                <a:gd name="T10" fmla="*/ 230 w 245"/>
                <a:gd name="T11" fmla="*/ 3 h 68"/>
                <a:gd name="T12" fmla="*/ 224 w 245"/>
                <a:gd name="T13" fmla="*/ 3 h 68"/>
                <a:gd name="T14" fmla="*/ 218 w 245"/>
                <a:gd name="T15" fmla="*/ 3 h 68"/>
                <a:gd name="T16" fmla="*/ 213 w 245"/>
                <a:gd name="T17" fmla="*/ 6 h 68"/>
                <a:gd name="T18" fmla="*/ 204 w 245"/>
                <a:gd name="T19" fmla="*/ 6 h 68"/>
                <a:gd name="T20" fmla="*/ 196 w 245"/>
                <a:gd name="T21" fmla="*/ 8 h 68"/>
                <a:gd name="T22" fmla="*/ 188 w 245"/>
                <a:gd name="T23" fmla="*/ 11 h 68"/>
                <a:gd name="T24" fmla="*/ 179 w 245"/>
                <a:gd name="T25" fmla="*/ 11 h 68"/>
                <a:gd name="T26" fmla="*/ 168 w 245"/>
                <a:gd name="T27" fmla="*/ 14 h 68"/>
                <a:gd name="T28" fmla="*/ 160 w 245"/>
                <a:gd name="T29" fmla="*/ 17 h 68"/>
                <a:gd name="T30" fmla="*/ 148 w 245"/>
                <a:gd name="T31" fmla="*/ 20 h 68"/>
                <a:gd name="T32" fmla="*/ 140 w 245"/>
                <a:gd name="T33" fmla="*/ 20 h 68"/>
                <a:gd name="T34" fmla="*/ 134 w 245"/>
                <a:gd name="T35" fmla="*/ 22 h 68"/>
                <a:gd name="T36" fmla="*/ 129 w 245"/>
                <a:gd name="T37" fmla="*/ 22 h 68"/>
                <a:gd name="T38" fmla="*/ 126 w 245"/>
                <a:gd name="T39" fmla="*/ 25 h 68"/>
                <a:gd name="T40" fmla="*/ 120 w 245"/>
                <a:gd name="T41" fmla="*/ 25 h 68"/>
                <a:gd name="T42" fmla="*/ 115 w 245"/>
                <a:gd name="T43" fmla="*/ 28 h 68"/>
                <a:gd name="T44" fmla="*/ 112 w 245"/>
                <a:gd name="T45" fmla="*/ 28 h 68"/>
                <a:gd name="T46" fmla="*/ 106 w 245"/>
                <a:gd name="T47" fmla="*/ 31 h 68"/>
                <a:gd name="T48" fmla="*/ 104 w 245"/>
                <a:gd name="T49" fmla="*/ 31 h 68"/>
                <a:gd name="T50" fmla="*/ 98 w 245"/>
                <a:gd name="T51" fmla="*/ 34 h 68"/>
                <a:gd name="T52" fmla="*/ 95 w 245"/>
                <a:gd name="T53" fmla="*/ 34 h 68"/>
                <a:gd name="T54" fmla="*/ 90 w 245"/>
                <a:gd name="T55" fmla="*/ 34 h 68"/>
                <a:gd name="T56" fmla="*/ 84 w 245"/>
                <a:gd name="T57" fmla="*/ 36 h 68"/>
                <a:gd name="T58" fmla="*/ 81 w 245"/>
                <a:gd name="T59" fmla="*/ 36 h 68"/>
                <a:gd name="T60" fmla="*/ 78 w 245"/>
                <a:gd name="T61" fmla="*/ 39 h 68"/>
                <a:gd name="T62" fmla="*/ 73 w 245"/>
                <a:gd name="T63" fmla="*/ 39 h 68"/>
                <a:gd name="T64" fmla="*/ 67 w 245"/>
                <a:gd name="T65" fmla="*/ 42 h 68"/>
                <a:gd name="T66" fmla="*/ 64 w 245"/>
                <a:gd name="T67" fmla="*/ 42 h 68"/>
                <a:gd name="T68" fmla="*/ 59 w 245"/>
                <a:gd name="T69" fmla="*/ 45 h 68"/>
                <a:gd name="T70" fmla="*/ 56 w 245"/>
                <a:gd name="T71" fmla="*/ 45 h 68"/>
                <a:gd name="T72" fmla="*/ 51 w 245"/>
                <a:gd name="T73" fmla="*/ 48 h 68"/>
                <a:gd name="T74" fmla="*/ 48 w 245"/>
                <a:gd name="T75" fmla="*/ 51 h 68"/>
                <a:gd name="T76" fmla="*/ 42 w 245"/>
                <a:gd name="T77" fmla="*/ 51 h 68"/>
                <a:gd name="T78" fmla="*/ 39 w 245"/>
                <a:gd name="T79" fmla="*/ 51 h 68"/>
                <a:gd name="T80" fmla="*/ 34 w 245"/>
                <a:gd name="T81" fmla="*/ 53 h 68"/>
                <a:gd name="T82" fmla="*/ 31 w 245"/>
                <a:gd name="T83" fmla="*/ 56 h 68"/>
                <a:gd name="T84" fmla="*/ 25 w 245"/>
                <a:gd name="T85" fmla="*/ 56 h 68"/>
                <a:gd name="T86" fmla="*/ 23 w 245"/>
                <a:gd name="T87" fmla="*/ 59 h 68"/>
                <a:gd name="T88" fmla="*/ 17 w 245"/>
                <a:gd name="T89" fmla="*/ 62 h 68"/>
                <a:gd name="T90" fmla="*/ 11 w 245"/>
                <a:gd name="T91" fmla="*/ 62 h 68"/>
                <a:gd name="T92" fmla="*/ 9 w 245"/>
                <a:gd name="T93" fmla="*/ 65 h 68"/>
                <a:gd name="T94" fmla="*/ 6 w 245"/>
                <a:gd name="T95" fmla="*/ 67 h 68"/>
                <a:gd name="T96" fmla="*/ 0 w 245"/>
                <a:gd name="T97" fmla="*/ 67 h 6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5"/>
                <a:gd name="T148" fmla="*/ 0 h 68"/>
                <a:gd name="T149" fmla="*/ 245 w 245"/>
                <a:gd name="T150" fmla="*/ 68 h 6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5" h="68">
                  <a:moveTo>
                    <a:pt x="244" y="0"/>
                  </a:moveTo>
                  <a:lnTo>
                    <a:pt x="244" y="0"/>
                  </a:lnTo>
                  <a:lnTo>
                    <a:pt x="241" y="0"/>
                  </a:lnTo>
                  <a:lnTo>
                    <a:pt x="238" y="0"/>
                  </a:lnTo>
                  <a:lnTo>
                    <a:pt x="235" y="0"/>
                  </a:lnTo>
                  <a:lnTo>
                    <a:pt x="230" y="3"/>
                  </a:lnTo>
                  <a:lnTo>
                    <a:pt x="224" y="3"/>
                  </a:lnTo>
                  <a:lnTo>
                    <a:pt x="218" y="3"/>
                  </a:lnTo>
                  <a:lnTo>
                    <a:pt x="213" y="6"/>
                  </a:lnTo>
                  <a:lnTo>
                    <a:pt x="204" y="6"/>
                  </a:lnTo>
                  <a:lnTo>
                    <a:pt x="196" y="8"/>
                  </a:lnTo>
                  <a:lnTo>
                    <a:pt x="188" y="11"/>
                  </a:lnTo>
                  <a:lnTo>
                    <a:pt x="179" y="11"/>
                  </a:lnTo>
                  <a:lnTo>
                    <a:pt x="168" y="14"/>
                  </a:lnTo>
                  <a:lnTo>
                    <a:pt x="160" y="17"/>
                  </a:lnTo>
                  <a:lnTo>
                    <a:pt x="148" y="20"/>
                  </a:lnTo>
                  <a:lnTo>
                    <a:pt x="140" y="20"/>
                  </a:lnTo>
                  <a:lnTo>
                    <a:pt x="134" y="22"/>
                  </a:lnTo>
                  <a:lnTo>
                    <a:pt x="129" y="22"/>
                  </a:lnTo>
                  <a:lnTo>
                    <a:pt x="126" y="25"/>
                  </a:lnTo>
                  <a:lnTo>
                    <a:pt x="120" y="25"/>
                  </a:lnTo>
                  <a:lnTo>
                    <a:pt x="115" y="28"/>
                  </a:lnTo>
                  <a:lnTo>
                    <a:pt x="112" y="28"/>
                  </a:lnTo>
                  <a:lnTo>
                    <a:pt x="106" y="31"/>
                  </a:lnTo>
                  <a:lnTo>
                    <a:pt x="104" y="31"/>
                  </a:lnTo>
                  <a:lnTo>
                    <a:pt x="98" y="34"/>
                  </a:lnTo>
                  <a:lnTo>
                    <a:pt x="95" y="34"/>
                  </a:lnTo>
                  <a:lnTo>
                    <a:pt x="90" y="34"/>
                  </a:lnTo>
                  <a:lnTo>
                    <a:pt x="84" y="36"/>
                  </a:lnTo>
                  <a:lnTo>
                    <a:pt x="81" y="36"/>
                  </a:lnTo>
                  <a:lnTo>
                    <a:pt x="78" y="39"/>
                  </a:lnTo>
                  <a:lnTo>
                    <a:pt x="73" y="39"/>
                  </a:lnTo>
                  <a:lnTo>
                    <a:pt x="67" y="42"/>
                  </a:lnTo>
                  <a:lnTo>
                    <a:pt x="64" y="42"/>
                  </a:lnTo>
                  <a:lnTo>
                    <a:pt x="59" y="45"/>
                  </a:lnTo>
                  <a:lnTo>
                    <a:pt x="56" y="45"/>
                  </a:lnTo>
                  <a:lnTo>
                    <a:pt x="51" y="48"/>
                  </a:lnTo>
                  <a:lnTo>
                    <a:pt x="48" y="51"/>
                  </a:lnTo>
                  <a:lnTo>
                    <a:pt x="42" y="51"/>
                  </a:lnTo>
                  <a:lnTo>
                    <a:pt x="39" y="51"/>
                  </a:lnTo>
                  <a:lnTo>
                    <a:pt x="34" y="53"/>
                  </a:lnTo>
                  <a:lnTo>
                    <a:pt x="31" y="56"/>
                  </a:lnTo>
                  <a:lnTo>
                    <a:pt x="25" y="56"/>
                  </a:lnTo>
                  <a:lnTo>
                    <a:pt x="23" y="59"/>
                  </a:lnTo>
                  <a:lnTo>
                    <a:pt x="17" y="62"/>
                  </a:lnTo>
                  <a:lnTo>
                    <a:pt x="11" y="62"/>
                  </a:lnTo>
                  <a:lnTo>
                    <a:pt x="9" y="65"/>
                  </a:lnTo>
                  <a:lnTo>
                    <a:pt x="6" y="67"/>
                  </a:lnTo>
                  <a:lnTo>
                    <a:pt x="0" y="67"/>
                  </a:lnTo>
                </a:path>
              </a:pathLst>
            </a:custGeom>
            <a:noFill/>
            <a:ln w="12700" cap="rnd">
              <a:solidFill>
                <a:srgbClr val="2F8080"/>
              </a:solidFill>
              <a:round/>
              <a:headEnd/>
              <a:tailEnd/>
            </a:ln>
          </p:spPr>
          <p:txBody>
            <a:bodyPr>
              <a:prstTxWarp prst="textNoShape">
                <a:avLst/>
              </a:prstTxWarp>
            </a:bodyPr>
            <a:lstStyle/>
            <a:p>
              <a:endParaRPr lang="en-US">
                <a:solidFill>
                  <a:schemeClr val="tx2"/>
                </a:solidFill>
              </a:endParaRPr>
            </a:p>
          </p:txBody>
        </p:sp>
        <p:sp>
          <p:nvSpPr>
            <p:cNvPr id="24835" name="Freeform 210"/>
            <p:cNvSpPr>
              <a:spLocks/>
            </p:cNvSpPr>
            <p:nvPr/>
          </p:nvSpPr>
          <p:spPr bwMode="auto">
            <a:xfrm>
              <a:off x="3077" y="3439"/>
              <a:ext cx="299" cy="40"/>
            </a:xfrm>
            <a:custGeom>
              <a:avLst/>
              <a:gdLst>
                <a:gd name="T0" fmla="*/ 298 w 299"/>
                <a:gd name="T1" fmla="*/ 0 h 40"/>
                <a:gd name="T2" fmla="*/ 295 w 299"/>
                <a:gd name="T3" fmla="*/ 0 h 40"/>
                <a:gd name="T4" fmla="*/ 292 w 299"/>
                <a:gd name="T5" fmla="*/ 0 h 40"/>
                <a:gd name="T6" fmla="*/ 289 w 299"/>
                <a:gd name="T7" fmla="*/ 0 h 40"/>
                <a:gd name="T8" fmla="*/ 284 w 299"/>
                <a:gd name="T9" fmla="*/ 3 h 40"/>
                <a:gd name="T10" fmla="*/ 275 w 299"/>
                <a:gd name="T11" fmla="*/ 3 h 40"/>
                <a:gd name="T12" fmla="*/ 270 w 299"/>
                <a:gd name="T13" fmla="*/ 5 h 40"/>
                <a:gd name="T14" fmla="*/ 261 w 299"/>
                <a:gd name="T15" fmla="*/ 5 h 40"/>
                <a:gd name="T16" fmla="*/ 250 w 299"/>
                <a:gd name="T17" fmla="*/ 8 h 40"/>
                <a:gd name="T18" fmla="*/ 242 w 299"/>
                <a:gd name="T19" fmla="*/ 8 h 40"/>
                <a:gd name="T20" fmla="*/ 233 w 299"/>
                <a:gd name="T21" fmla="*/ 11 h 40"/>
                <a:gd name="T22" fmla="*/ 225 w 299"/>
                <a:gd name="T23" fmla="*/ 11 h 40"/>
                <a:gd name="T24" fmla="*/ 217 w 299"/>
                <a:gd name="T25" fmla="*/ 14 h 40"/>
                <a:gd name="T26" fmla="*/ 208 w 299"/>
                <a:gd name="T27" fmla="*/ 14 h 40"/>
                <a:gd name="T28" fmla="*/ 200 w 299"/>
                <a:gd name="T29" fmla="*/ 17 h 40"/>
                <a:gd name="T30" fmla="*/ 194 w 299"/>
                <a:gd name="T31" fmla="*/ 17 h 40"/>
                <a:gd name="T32" fmla="*/ 189 w 299"/>
                <a:gd name="T33" fmla="*/ 17 h 40"/>
                <a:gd name="T34" fmla="*/ 186 w 299"/>
                <a:gd name="T35" fmla="*/ 17 h 40"/>
                <a:gd name="T36" fmla="*/ 183 w 299"/>
                <a:gd name="T37" fmla="*/ 17 h 40"/>
                <a:gd name="T38" fmla="*/ 180 w 299"/>
                <a:gd name="T39" fmla="*/ 19 h 40"/>
                <a:gd name="T40" fmla="*/ 175 w 299"/>
                <a:gd name="T41" fmla="*/ 19 h 40"/>
                <a:gd name="T42" fmla="*/ 172 w 299"/>
                <a:gd name="T43" fmla="*/ 19 h 40"/>
                <a:gd name="T44" fmla="*/ 166 w 299"/>
                <a:gd name="T45" fmla="*/ 19 h 40"/>
                <a:gd name="T46" fmla="*/ 161 w 299"/>
                <a:gd name="T47" fmla="*/ 19 h 40"/>
                <a:gd name="T48" fmla="*/ 152 w 299"/>
                <a:gd name="T49" fmla="*/ 22 h 40"/>
                <a:gd name="T50" fmla="*/ 146 w 299"/>
                <a:gd name="T51" fmla="*/ 22 h 40"/>
                <a:gd name="T52" fmla="*/ 140 w 299"/>
                <a:gd name="T53" fmla="*/ 22 h 40"/>
                <a:gd name="T54" fmla="*/ 132 w 299"/>
                <a:gd name="T55" fmla="*/ 25 h 40"/>
                <a:gd name="T56" fmla="*/ 123 w 299"/>
                <a:gd name="T57" fmla="*/ 25 h 40"/>
                <a:gd name="T58" fmla="*/ 118 w 299"/>
                <a:gd name="T59" fmla="*/ 25 h 40"/>
                <a:gd name="T60" fmla="*/ 109 w 299"/>
                <a:gd name="T61" fmla="*/ 28 h 40"/>
                <a:gd name="T62" fmla="*/ 101 w 299"/>
                <a:gd name="T63" fmla="*/ 28 h 40"/>
                <a:gd name="T64" fmla="*/ 92 w 299"/>
                <a:gd name="T65" fmla="*/ 28 h 40"/>
                <a:gd name="T66" fmla="*/ 84 w 299"/>
                <a:gd name="T67" fmla="*/ 28 h 40"/>
                <a:gd name="T68" fmla="*/ 78 w 299"/>
                <a:gd name="T69" fmla="*/ 31 h 40"/>
                <a:gd name="T70" fmla="*/ 70 w 299"/>
                <a:gd name="T71" fmla="*/ 31 h 40"/>
                <a:gd name="T72" fmla="*/ 62 w 299"/>
                <a:gd name="T73" fmla="*/ 31 h 40"/>
                <a:gd name="T74" fmla="*/ 56 w 299"/>
                <a:gd name="T75" fmla="*/ 33 h 40"/>
                <a:gd name="T76" fmla="*/ 48 w 299"/>
                <a:gd name="T77" fmla="*/ 33 h 40"/>
                <a:gd name="T78" fmla="*/ 39 w 299"/>
                <a:gd name="T79" fmla="*/ 33 h 40"/>
                <a:gd name="T80" fmla="*/ 34 w 299"/>
                <a:gd name="T81" fmla="*/ 36 h 40"/>
                <a:gd name="T82" fmla="*/ 28 w 299"/>
                <a:gd name="T83" fmla="*/ 36 h 40"/>
                <a:gd name="T84" fmla="*/ 22 w 299"/>
                <a:gd name="T85" fmla="*/ 36 h 40"/>
                <a:gd name="T86" fmla="*/ 17 w 299"/>
                <a:gd name="T87" fmla="*/ 36 h 40"/>
                <a:gd name="T88" fmla="*/ 14 w 299"/>
                <a:gd name="T89" fmla="*/ 36 h 40"/>
                <a:gd name="T90" fmla="*/ 8 w 299"/>
                <a:gd name="T91" fmla="*/ 39 h 40"/>
                <a:gd name="T92" fmla="*/ 6 w 299"/>
                <a:gd name="T93" fmla="*/ 39 h 40"/>
                <a:gd name="T94" fmla="*/ 3 w 299"/>
                <a:gd name="T95" fmla="*/ 39 h 40"/>
                <a:gd name="T96" fmla="*/ 0 w 299"/>
                <a:gd name="T97" fmla="*/ 39 h 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99"/>
                <a:gd name="T148" fmla="*/ 0 h 40"/>
                <a:gd name="T149" fmla="*/ 299 w 299"/>
                <a:gd name="T150" fmla="*/ 40 h 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99" h="40">
                  <a:moveTo>
                    <a:pt x="298" y="0"/>
                  </a:moveTo>
                  <a:lnTo>
                    <a:pt x="295" y="0"/>
                  </a:lnTo>
                  <a:lnTo>
                    <a:pt x="292" y="0"/>
                  </a:lnTo>
                  <a:lnTo>
                    <a:pt x="289" y="0"/>
                  </a:lnTo>
                  <a:lnTo>
                    <a:pt x="284" y="3"/>
                  </a:lnTo>
                  <a:lnTo>
                    <a:pt x="275" y="3"/>
                  </a:lnTo>
                  <a:lnTo>
                    <a:pt x="270" y="5"/>
                  </a:lnTo>
                  <a:lnTo>
                    <a:pt x="261" y="5"/>
                  </a:lnTo>
                  <a:lnTo>
                    <a:pt x="250" y="8"/>
                  </a:lnTo>
                  <a:lnTo>
                    <a:pt x="242" y="8"/>
                  </a:lnTo>
                  <a:lnTo>
                    <a:pt x="233" y="11"/>
                  </a:lnTo>
                  <a:lnTo>
                    <a:pt x="225" y="11"/>
                  </a:lnTo>
                  <a:lnTo>
                    <a:pt x="217" y="14"/>
                  </a:lnTo>
                  <a:lnTo>
                    <a:pt x="208" y="14"/>
                  </a:lnTo>
                  <a:lnTo>
                    <a:pt x="200" y="17"/>
                  </a:lnTo>
                  <a:lnTo>
                    <a:pt x="194" y="17"/>
                  </a:lnTo>
                  <a:lnTo>
                    <a:pt x="189" y="17"/>
                  </a:lnTo>
                  <a:lnTo>
                    <a:pt x="186" y="17"/>
                  </a:lnTo>
                  <a:lnTo>
                    <a:pt x="183" y="17"/>
                  </a:lnTo>
                  <a:lnTo>
                    <a:pt x="180" y="19"/>
                  </a:lnTo>
                  <a:lnTo>
                    <a:pt x="175" y="19"/>
                  </a:lnTo>
                  <a:lnTo>
                    <a:pt x="172" y="19"/>
                  </a:lnTo>
                  <a:lnTo>
                    <a:pt x="166" y="19"/>
                  </a:lnTo>
                  <a:lnTo>
                    <a:pt x="161" y="19"/>
                  </a:lnTo>
                  <a:lnTo>
                    <a:pt x="152" y="22"/>
                  </a:lnTo>
                  <a:lnTo>
                    <a:pt x="146" y="22"/>
                  </a:lnTo>
                  <a:lnTo>
                    <a:pt x="140" y="22"/>
                  </a:lnTo>
                  <a:lnTo>
                    <a:pt x="132" y="25"/>
                  </a:lnTo>
                  <a:lnTo>
                    <a:pt x="123" y="25"/>
                  </a:lnTo>
                  <a:lnTo>
                    <a:pt x="118" y="25"/>
                  </a:lnTo>
                  <a:lnTo>
                    <a:pt x="109" y="28"/>
                  </a:lnTo>
                  <a:lnTo>
                    <a:pt x="101" y="28"/>
                  </a:lnTo>
                  <a:lnTo>
                    <a:pt x="92" y="28"/>
                  </a:lnTo>
                  <a:lnTo>
                    <a:pt x="84" y="28"/>
                  </a:lnTo>
                  <a:lnTo>
                    <a:pt x="78" y="31"/>
                  </a:lnTo>
                  <a:lnTo>
                    <a:pt x="70" y="31"/>
                  </a:lnTo>
                  <a:lnTo>
                    <a:pt x="62" y="31"/>
                  </a:lnTo>
                  <a:lnTo>
                    <a:pt x="56" y="33"/>
                  </a:lnTo>
                  <a:lnTo>
                    <a:pt x="48" y="33"/>
                  </a:lnTo>
                  <a:lnTo>
                    <a:pt x="39" y="33"/>
                  </a:lnTo>
                  <a:lnTo>
                    <a:pt x="34" y="36"/>
                  </a:lnTo>
                  <a:lnTo>
                    <a:pt x="28" y="36"/>
                  </a:lnTo>
                  <a:lnTo>
                    <a:pt x="22" y="36"/>
                  </a:lnTo>
                  <a:lnTo>
                    <a:pt x="17" y="36"/>
                  </a:lnTo>
                  <a:lnTo>
                    <a:pt x="14" y="36"/>
                  </a:lnTo>
                  <a:lnTo>
                    <a:pt x="8" y="39"/>
                  </a:lnTo>
                  <a:lnTo>
                    <a:pt x="6" y="39"/>
                  </a:lnTo>
                  <a:lnTo>
                    <a:pt x="3" y="39"/>
                  </a:lnTo>
                  <a:lnTo>
                    <a:pt x="0" y="39"/>
                  </a:lnTo>
                </a:path>
              </a:pathLst>
            </a:custGeom>
            <a:noFill/>
            <a:ln w="12700" cap="rnd">
              <a:solidFill>
                <a:srgbClr val="2F8080"/>
              </a:solidFill>
              <a:round/>
              <a:headEnd/>
              <a:tailEnd/>
            </a:ln>
          </p:spPr>
          <p:txBody>
            <a:bodyPr>
              <a:prstTxWarp prst="textNoShape">
                <a:avLst/>
              </a:prstTxWarp>
            </a:bodyPr>
            <a:lstStyle/>
            <a:p>
              <a:endParaRPr lang="en-US">
                <a:solidFill>
                  <a:schemeClr val="tx2"/>
                </a:solidFill>
              </a:endParaRPr>
            </a:p>
          </p:txBody>
        </p:sp>
        <p:sp>
          <p:nvSpPr>
            <p:cNvPr id="24836" name="Freeform 211"/>
            <p:cNvSpPr>
              <a:spLocks/>
            </p:cNvSpPr>
            <p:nvPr/>
          </p:nvSpPr>
          <p:spPr bwMode="auto">
            <a:xfrm>
              <a:off x="2611" y="3489"/>
              <a:ext cx="113" cy="2"/>
            </a:xfrm>
            <a:custGeom>
              <a:avLst/>
              <a:gdLst>
                <a:gd name="T0" fmla="*/ 0 w 113"/>
                <a:gd name="T1" fmla="*/ 0 h 2"/>
                <a:gd name="T2" fmla="*/ 5 w 113"/>
                <a:gd name="T3" fmla="*/ 0 h 2"/>
                <a:gd name="T4" fmla="*/ 10 w 113"/>
                <a:gd name="T5" fmla="*/ 0 h 2"/>
                <a:gd name="T6" fmla="*/ 15 w 113"/>
                <a:gd name="T7" fmla="*/ 0 h 2"/>
                <a:gd name="T8" fmla="*/ 23 w 113"/>
                <a:gd name="T9" fmla="*/ 0 h 2"/>
                <a:gd name="T10" fmla="*/ 28 w 113"/>
                <a:gd name="T11" fmla="*/ 0 h 2"/>
                <a:gd name="T12" fmla="*/ 39 w 113"/>
                <a:gd name="T13" fmla="*/ 0 h 2"/>
                <a:gd name="T14" fmla="*/ 41 w 113"/>
                <a:gd name="T15" fmla="*/ 0 h 2"/>
                <a:gd name="T16" fmla="*/ 47 w 113"/>
                <a:gd name="T17" fmla="*/ 0 h 2"/>
                <a:gd name="T18" fmla="*/ 54 w 113"/>
                <a:gd name="T19" fmla="*/ 0 h 2"/>
                <a:gd name="T20" fmla="*/ 60 w 113"/>
                <a:gd name="T21" fmla="*/ 1 h 2"/>
                <a:gd name="T22" fmla="*/ 70 w 113"/>
                <a:gd name="T23" fmla="*/ 1 h 2"/>
                <a:gd name="T24" fmla="*/ 80 w 113"/>
                <a:gd name="T25" fmla="*/ 1 h 2"/>
                <a:gd name="T26" fmla="*/ 91 w 113"/>
                <a:gd name="T27" fmla="*/ 1 h 2"/>
                <a:gd name="T28" fmla="*/ 102 w 113"/>
                <a:gd name="T29" fmla="*/ 1 h 2"/>
                <a:gd name="T30" fmla="*/ 106 w 113"/>
                <a:gd name="T31" fmla="*/ 1 h 2"/>
                <a:gd name="T32" fmla="*/ 112 w 113"/>
                <a:gd name="T33" fmla="*/ 1 h 2"/>
                <a:gd name="T34" fmla="*/ 102 w 113"/>
                <a:gd name="T35" fmla="*/ 1 h 2"/>
                <a:gd name="T36" fmla="*/ 96 w 113"/>
                <a:gd name="T37" fmla="*/ 1 h 2"/>
                <a:gd name="T38" fmla="*/ 89 w 113"/>
                <a:gd name="T39" fmla="*/ 1 h 2"/>
                <a:gd name="T40" fmla="*/ 78 w 113"/>
                <a:gd name="T41" fmla="*/ 1 h 2"/>
                <a:gd name="T42" fmla="*/ 67 w 113"/>
                <a:gd name="T43" fmla="*/ 1 h 2"/>
                <a:gd name="T44" fmla="*/ 57 w 113"/>
                <a:gd name="T45" fmla="*/ 1 h 2"/>
                <a:gd name="T46" fmla="*/ 47 w 113"/>
                <a:gd name="T47" fmla="*/ 1 h 2"/>
                <a:gd name="T48" fmla="*/ 41 w 113"/>
                <a:gd name="T49" fmla="*/ 1 h 2"/>
                <a:gd name="T50" fmla="*/ 36 w 113"/>
                <a:gd name="T51" fmla="*/ 1 h 2"/>
                <a:gd name="T52" fmla="*/ 31 w 113"/>
                <a:gd name="T53" fmla="*/ 1 h 2"/>
                <a:gd name="T54" fmla="*/ 23 w 113"/>
                <a:gd name="T55" fmla="*/ 1 h 2"/>
                <a:gd name="T56" fmla="*/ 18 w 113"/>
                <a:gd name="T57" fmla="*/ 1 h 2"/>
                <a:gd name="T58" fmla="*/ 10 w 113"/>
                <a:gd name="T59" fmla="*/ 1 h 2"/>
                <a:gd name="T60" fmla="*/ 5 w 113"/>
                <a:gd name="T61" fmla="*/ 1 h 2"/>
                <a:gd name="T62" fmla="*/ 0 w 113"/>
                <a:gd name="T63" fmla="*/ 0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3"/>
                <a:gd name="T97" fmla="*/ 0 h 2"/>
                <a:gd name="T98" fmla="*/ 113 w 113"/>
                <a:gd name="T99" fmla="*/ 2 h 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3" h="2">
                  <a:moveTo>
                    <a:pt x="0" y="0"/>
                  </a:moveTo>
                  <a:lnTo>
                    <a:pt x="0" y="0"/>
                  </a:lnTo>
                  <a:lnTo>
                    <a:pt x="2" y="0"/>
                  </a:lnTo>
                  <a:lnTo>
                    <a:pt x="5" y="0"/>
                  </a:lnTo>
                  <a:lnTo>
                    <a:pt x="7" y="0"/>
                  </a:lnTo>
                  <a:lnTo>
                    <a:pt x="10" y="0"/>
                  </a:lnTo>
                  <a:lnTo>
                    <a:pt x="13" y="0"/>
                  </a:lnTo>
                  <a:lnTo>
                    <a:pt x="15" y="0"/>
                  </a:lnTo>
                  <a:lnTo>
                    <a:pt x="18" y="0"/>
                  </a:lnTo>
                  <a:lnTo>
                    <a:pt x="23" y="0"/>
                  </a:lnTo>
                  <a:lnTo>
                    <a:pt x="26" y="0"/>
                  </a:lnTo>
                  <a:lnTo>
                    <a:pt x="28" y="0"/>
                  </a:lnTo>
                  <a:lnTo>
                    <a:pt x="34" y="0"/>
                  </a:lnTo>
                  <a:lnTo>
                    <a:pt x="39" y="0"/>
                  </a:lnTo>
                  <a:lnTo>
                    <a:pt x="41" y="0"/>
                  </a:lnTo>
                  <a:lnTo>
                    <a:pt x="44" y="0"/>
                  </a:lnTo>
                  <a:lnTo>
                    <a:pt x="47" y="0"/>
                  </a:lnTo>
                  <a:lnTo>
                    <a:pt x="52" y="0"/>
                  </a:lnTo>
                  <a:lnTo>
                    <a:pt x="54" y="0"/>
                  </a:lnTo>
                  <a:lnTo>
                    <a:pt x="57" y="0"/>
                  </a:lnTo>
                  <a:lnTo>
                    <a:pt x="60" y="1"/>
                  </a:lnTo>
                  <a:lnTo>
                    <a:pt x="65" y="1"/>
                  </a:lnTo>
                  <a:lnTo>
                    <a:pt x="70" y="1"/>
                  </a:lnTo>
                  <a:lnTo>
                    <a:pt x="76" y="1"/>
                  </a:lnTo>
                  <a:lnTo>
                    <a:pt x="80" y="1"/>
                  </a:lnTo>
                  <a:lnTo>
                    <a:pt x="86" y="1"/>
                  </a:lnTo>
                  <a:lnTo>
                    <a:pt x="91" y="1"/>
                  </a:lnTo>
                  <a:lnTo>
                    <a:pt x="96" y="1"/>
                  </a:lnTo>
                  <a:lnTo>
                    <a:pt x="102" y="1"/>
                  </a:lnTo>
                  <a:lnTo>
                    <a:pt x="105" y="1"/>
                  </a:lnTo>
                  <a:lnTo>
                    <a:pt x="106" y="1"/>
                  </a:lnTo>
                  <a:lnTo>
                    <a:pt x="109" y="1"/>
                  </a:lnTo>
                  <a:lnTo>
                    <a:pt x="112" y="1"/>
                  </a:lnTo>
                  <a:lnTo>
                    <a:pt x="105" y="1"/>
                  </a:lnTo>
                  <a:lnTo>
                    <a:pt x="102" y="1"/>
                  </a:lnTo>
                  <a:lnTo>
                    <a:pt x="99" y="1"/>
                  </a:lnTo>
                  <a:lnTo>
                    <a:pt x="96" y="1"/>
                  </a:lnTo>
                  <a:lnTo>
                    <a:pt x="91" y="1"/>
                  </a:lnTo>
                  <a:lnTo>
                    <a:pt x="89" y="1"/>
                  </a:lnTo>
                  <a:lnTo>
                    <a:pt x="83" y="1"/>
                  </a:lnTo>
                  <a:lnTo>
                    <a:pt x="78" y="1"/>
                  </a:lnTo>
                  <a:lnTo>
                    <a:pt x="73" y="1"/>
                  </a:lnTo>
                  <a:lnTo>
                    <a:pt x="67" y="1"/>
                  </a:lnTo>
                  <a:lnTo>
                    <a:pt x="63" y="1"/>
                  </a:lnTo>
                  <a:lnTo>
                    <a:pt x="57" y="1"/>
                  </a:lnTo>
                  <a:lnTo>
                    <a:pt x="52" y="1"/>
                  </a:lnTo>
                  <a:lnTo>
                    <a:pt x="47" y="1"/>
                  </a:lnTo>
                  <a:lnTo>
                    <a:pt x="44" y="1"/>
                  </a:lnTo>
                  <a:lnTo>
                    <a:pt x="41" y="1"/>
                  </a:lnTo>
                  <a:lnTo>
                    <a:pt x="39" y="1"/>
                  </a:lnTo>
                  <a:lnTo>
                    <a:pt x="36" y="1"/>
                  </a:lnTo>
                  <a:lnTo>
                    <a:pt x="34" y="1"/>
                  </a:lnTo>
                  <a:lnTo>
                    <a:pt x="31" y="1"/>
                  </a:lnTo>
                  <a:lnTo>
                    <a:pt x="26" y="1"/>
                  </a:lnTo>
                  <a:lnTo>
                    <a:pt x="23" y="1"/>
                  </a:lnTo>
                  <a:lnTo>
                    <a:pt x="21" y="1"/>
                  </a:lnTo>
                  <a:lnTo>
                    <a:pt x="18" y="1"/>
                  </a:lnTo>
                  <a:lnTo>
                    <a:pt x="15" y="1"/>
                  </a:lnTo>
                  <a:lnTo>
                    <a:pt x="10" y="1"/>
                  </a:lnTo>
                  <a:lnTo>
                    <a:pt x="7" y="1"/>
                  </a:lnTo>
                  <a:lnTo>
                    <a:pt x="5" y="1"/>
                  </a:lnTo>
                  <a:lnTo>
                    <a:pt x="2" y="0"/>
                  </a:lnTo>
                  <a:lnTo>
                    <a:pt x="0" y="0"/>
                  </a:lnTo>
                </a:path>
              </a:pathLst>
            </a:custGeom>
            <a:solidFill>
              <a:srgbClr val="2F8080"/>
            </a:solidFill>
            <a:ln w="127000" cap="rnd">
              <a:noFill/>
              <a:round/>
              <a:headEnd/>
              <a:tailEnd/>
            </a:ln>
          </p:spPr>
          <p:txBody>
            <a:bodyPr>
              <a:prstTxWarp prst="textNoShape">
                <a:avLst/>
              </a:prstTxWarp>
            </a:bodyPr>
            <a:lstStyle/>
            <a:p>
              <a:endParaRPr lang="en-US">
                <a:solidFill>
                  <a:schemeClr val="tx2"/>
                </a:solidFill>
              </a:endParaRPr>
            </a:p>
          </p:txBody>
        </p:sp>
        <p:sp>
          <p:nvSpPr>
            <p:cNvPr id="24837" name="Freeform 212"/>
            <p:cNvSpPr>
              <a:spLocks/>
            </p:cNvSpPr>
            <p:nvPr/>
          </p:nvSpPr>
          <p:spPr bwMode="auto">
            <a:xfrm>
              <a:off x="2601" y="3514"/>
              <a:ext cx="133" cy="27"/>
            </a:xfrm>
            <a:custGeom>
              <a:avLst/>
              <a:gdLst>
                <a:gd name="T0" fmla="*/ 3 w 133"/>
                <a:gd name="T1" fmla="*/ 2 h 27"/>
                <a:gd name="T2" fmla="*/ 8 w 133"/>
                <a:gd name="T3" fmla="*/ 2 h 27"/>
                <a:gd name="T4" fmla="*/ 13 w 133"/>
                <a:gd name="T5" fmla="*/ 5 h 27"/>
                <a:gd name="T6" fmla="*/ 19 w 133"/>
                <a:gd name="T7" fmla="*/ 5 h 27"/>
                <a:gd name="T8" fmla="*/ 24 w 133"/>
                <a:gd name="T9" fmla="*/ 7 h 27"/>
                <a:gd name="T10" fmla="*/ 29 w 133"/>
                <a:gd name="T11" fmla="*/ 7 h 27"/>
                <a:gd name="T12" fmla="*/ 32 w 133"/>
                <a:gd name="T13" fmla="*/ 5 h 27"/>
                <a:gd name="T14" fmla="*/ 37 w 133"/>
                <a:gd name="T15" fmla="*/ 7 h 27"/>
                <a:gd name="T16" fmla="*/ 42 w 133"/>
                <a:gd name="T17" fmla="*/ 9 h 27"/>
                <a:gd name="T18" fmla="*/ 48 w 133"/>
                <a:gd name="T19" fmla="*/ 9 h 27"/>
                <a:gd name="T20" fmla="*/ 53 w 133"/>
                <a:gd name="T21" fmla="*/ 7 h 27"/>
                <a:gd name="T22" fmla="*/ 56 w 133"/>
                <a:gd name="T23" fmla="*/ 9 h 27"/>
                <a:gd name="T24" fmla="*/ 61 w 133"/>
                <a:gd name="T25" fmla="*/ 9 h 27"/>
                <a:gd name="T26" fmla="*/ 66 w 133"/>
                <a:gd name="T27" fmla="*/ 9 h 27"/>
                <a:gd name="T28" fmla="*/ 74 w 133"/>
                <a:gd name="T29" fmla="*/ 11 h 27"/>
                <a:gd name="T30" fmla="*/ 79 w 133"/>
                <a:gd name="T31" fmla="*/ 11 h 27"/>
                <a:gd name="T32" fmla="*/ 88 w 133"/>
                <a:gd name="T33" fmla="*/ 11 h 27"/>
                <a:gd name="T34" fmla="*/ 92 w 133"/>
                <a:gd name="T35" fmla="*/ 11 h 27"/>
                <a:gd name="T36" fmla="*/ 98 w 133"/>
                <a:gd name="T37" fmla="*/ 11 h 27"/>
                <a:gd name="T38" fmla="*/ 103 w 133"/>
                <a:gd name="T39" fmla="*/ 13 h 27"/>
                <a:gd name="T40" fmla="*/ 111 w 133"/>
                <a:gd name="T41" fmla="*/ 11 h 27"/>
                <a:gd name="T42" fmla="*/ 132 w 133"/>
                <a:gd name="T43" fmla="*/ 9 h 27"/>
                <a:gd name="T44" fmla="*/ 132 w 133"/>
                <a:gd name="T45" fmla="*/ 20 h 27"/>
                <a:gd name="T46" fmla="*/ 129 w 133"/>
                <a:gd name="T47" fmla="*/ 21 h 27"/>
                <a:gd name="T48" fmla="*/ 124 w 133"/>
                <a:gd name="T49" fmla="*/ 24 h 27"/>
                <a:gd name="T50" fmla="*/ 116 w 133"/>
                <a:gd name="T51" fmla="*/ 26 h 27"/>
                <a:gd name="T52" fmla="*/ 111 w 133"/>
                <a:gd name="T53" fmla="*/ 26 h 27"/>
                <a:gd name="T54" fmla="*/ 103 w 133"/>
                <a:gd name="T55" fmla="*/ 26 h 27"/>
                <a:gd name="T56" fmla="*/ 98 w 133"/>
                <a:gd name="T57" fmla="*/ 26 h 27"/>
                <a:gd name="T58" fmla="*/ 92 w 133"/>
                <a:gd name="T59" fmla="*/ 26 h 27"/>
                <a:gd name="T60" fmla="*/ 8 w 133"/>
                <a:gd name="T61" fmla="*/ 18 h 27"/>
                <a:gd name="T62" fmla="*/ 6 w 133"/>
                <a:gd name="T63" fmla="*/ 15 h 27"/>
                <a:gd name="T64" fmla="*/ 3 w 133"/>
                <a:gd name="T65" fmla="*/ 9 h 27"/>
                <a:gd name="T66" fmla="*/ 0 w 133"/>
                <a:gd name="T67" fmla="*/ 2 h 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3"/>
                <a:gd name="T103" fmla="*/ 0 h 27"/>
                <a:gd name="T104" fmla="*/ 133 w 133"/>
                <a:gd name="T105" fmla="*/ 27 h 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3" h="27">
                  <a:moveTo>
                    <a:pt x="3" y="0"/>
                  </a:moveTo>
                  <a:lnTo>
                    <a:pt x="3" y="2"/>
                  </a:lnTo>
                  <a:lnTo>
                    <a:pt x="6" y="2"/>
                  </a:lnTo>
                  <a:lnTo>
                    <a:pt x="8" y="2"/>
                  </a:lnTo>
                  <a:lnTo>
                    <a:pt x="10" y="5"/>
                  </a:lnTo>
                  <a:lnTo>
                    <a:pt x="13" y="5"/>
                  </a:lnTo>
                  <a:lnTo>
                    <a:pt x="16" y="5"/>
                  </a:lnTo>
                  <a:lnTo>
                    <a:pt x="19" y="5"/>
                  </a:lnTo>
                  <a:lnTo>
                    <a:pt x="22" y="5"/>
                  </a:lnTo>
                  <a:lnTo>
                    <a:pt x="24" y="7"/>
                  </a:lnTo>
                  <a:lnTo>
                    <a:pt x="26" y="7"/>
                  </a:lnTo>
                  <a:lnTo>
                    <a:pt x="29" y="7"/>
                  </a:lnTo>
                  <a:lnTo>
                    <a:pt x="32" y="7"/>
                  </a:lnTo>
                  <a:lnTo>
                    <a:pt x="32" y="5"/>
                  </a:lnTo>
                  <a:lnTo>
                    <a:pt x="35" y="7"/>
                  </a:lnTo>
                  <a:lnTo>
                    <a:pt x="37" y="7"/>
                  </a:lnTo>
                  <a:lnTo>
                    <a:pt x="40" y="9"/>
                  </a:lnTo>
                  <a:lnTo>
                    <a:pt x="42" y="9"/>
                  </a:lnTo>
                  <a:lnTo>
                    <a:pt x="45" y="9"/>
                  </a:lnTo>
                  <a:lnTo>
                    <a:pt x="48" y="9"/>
                  </a:lnTo>
                  <a:lnTo>
                    <a:pt x="50" y="7"/>
                  </a:lnTo>
                  <a:lnTo>
                    <a:pt x="53" y="7"/>
                  </a:lnTo>
                  <a:lnTo>
                    <a:pt x="53" y="9"/>
                  </a:lnTo>
                  <a:lnTo>
                    <a:pt x="56" y="9"/>
                  </a:lnTo>
                  <a:lnTo>
                    <a:pt x="58" y="9"/>
                  </a:lnTo>
                  <a:lnTo>
                    <a:pt x="61" y="9"/>
                  </a:lnTo>
                  <a:lnTo>
                    <a:pt x="63" y="9"/>
                  </a:lnTo>
                  <a:lnTo>
                    <a:pt x="66" y="9"/>
                  </a:lnTo>
                  <a:lnTo>
                    <a:pt x="72" y="9"/>
                  </a:lnTo>
                  <a:lnTo>
                    <a:pt x="74" y="11"/>
                  </a:lnTo>
                  <a:lnTo>
                    <a:pt x="76" y="11"/>
                  </a:lnTo>
                  <a:lnTo>
                    <a:pt x="79" y="11"/>
                  </a:lnTo>
                  <a:lnTo>
                    <a:pt x="85" y="11"/>
                  </a:lnTo>
                  <a:lnTo>
                    <a:pt x="88" y="11"/>
                  </a:lnTo>
                  <a:lnTo>
                    <a:pt x="90" y="9"/>
                  </a:lnTo>
                  <a:lnTo>
                    <a:pt x="92" y="11"/>
                  </a:lnTo>
                  <a:lnTo>
                    <a:pt x="95" y="11"/>
                  </a:lnTo>
                  <a:lnTo>
                    <a:pt x="98" y="11"/>
                  </a:lnTo>
                  <a:lnTo>
                    <a:pt x="101" y="13"/>
                  </a:lnTo>
                  <a:lnTo>
                    <a:pt x="103" y="13"/>
                  </a:lnTo>
                  <a:lnTo>
                    <a:pt x="108" y="13"/>
                  </a:lnTo>
                  <a:lnTo>
                    <a:pt x="111" y="11"/>
                  </a:lnTo>
                  <a:lnTo>
                    <a:pt x="132" y="7"/>
                  </a:lnTo>
                  <a:lnTo>
                    <a:pt x="132" y="9"/>
                  </a:lnTo>
                  <a:lnTo>
                    <a:pt x="132" y="13"/>
                  </a:lnTo>
                  <a:lnTo>
                    <a:pt x="132" y="20"/>
                  </a:lnTo>
                  <a:lnTo>
                    <a:pt x="132" y="21"/>
                  </a:lnTo>
                  <a:lnTo>
                    <a:pt x="129" y="21"/>
                  </a:lnTo>
                  <a:lnTo>
                    <a:pt x="127" y="24"/>
                  </a:lnTo>
                  <a:lnTo>
                    <a:pt x="124" y="24"/>
                  </a:lnTo>
                  <a:lnTo>
                    <a:pt x="122" y="26"/>
                  </a:lnTo>
                  <a:lnTo>
                    <a:pt x="116" y="26"/>
                  </a:lnTo>
                  <a:lnTo>
                    <a:pt x="114" y="26"/>
                  </a:lnTo>
                  <a:lnTo>
                    <a:pt x="111" y="26"/>
                  </a:lnTo>
                  <a:lnTo>
                    <a:pt x="106" y="26"/>
                  </a:lnTo>
                  <a:lnTo>
                    <a:pt x="103" y="26"/>
                  </a:lnTo>
                  <a:lnTo>
                    <a:pt x="101" y="26"/>
                  </a:lnTo>
                  <a:lnTo>
                    <a:pt x="98" y="26"/>
                  </a:lnTo>
                  <a:lnTo>
                    <a:pt x="95" y="26"/>
                  </a:lnTo>
                  <a:lnTo>
                    <a:pt x="92" y="26"/>
                  </a:lnTo>
                  <a:lnTo>
                    <a:pt x="90" y="26"/>
                  </a:lnTo>
                  <a:lnTo>
                    <a:pt x="8" y="18"/>
                  </a:lnTo>
                  <a:lnTo>
                    <a:pt x="6" y="18"/>
                  </a:lnTo>
                  <a:lnTo>
                    <a:pt x="6" y="15"/>
                  </a:lnTo>
                  <a:lnTo>
                    <a:pt x="3" y="13"/>
                  </a:lnTo>
                  <a:lnTo>
                    <a:pt x="3" y="9"/>
                  </a:lnTo>
                  <a:lnTo>
                    <a:pt x="0" y="7"/>
                  </a:lnTo>
                  <a:lnTo>
                    <a:pt x="0" y="2"/>
                  </a:lnTo>
                  <a:lnTo>
                    <a:pt x="3" y="0"/>
                  </a:lnTo>
                </a:path>
              </a:pathLst>
            </a:custGeom>
            <a:solidFill>
              <a:srgbClr val="004D4D"/>
            </a:solidFill>
            <a:ln w="127000" cap="rnd">
              <a:noFill/>
              <a:round/>
              <a:headEnd/>
              <a:tailEnd/>
            </a:ln>
          </p:spPr>
          <p:txBody>
            <a:bodyPr>
              <a:prstTxWarp prst="textNoShape">
                <a:avLst/>
              </a:prstTxWarp>
            </a:bodyPr>
            <a:lstStyle/>
            <a:p>
              <a:endParaRPr lang="en-US">
                <a:solidFill>
                  <a:schemeClr val="tx2"/>
                </a:solidFill>
              </a:endParaRPr>
            </a:p>
          </p:txBody>
        </p:sp>
        <p:sp>
          <p:nvSpPr>
            <p:cNvPr id="24838" name="Freeform 213"/>
            <p:cNvSpPr>
              <a:spLocks/>
            </p:cNvSpPr>
            <p:nvPr/>
          </p:nvSpPr>
          <p:spPr bwMode="auto">
            <a:xfrm>
              <a:off x="3691" y="3251"/>
              <a:ext cx="34" cy="167"/>
            </a:xfrm>
            <a:custGeom>
              <a:avLst/>
              <a:gdLst>
                <a:gd name="T0" fmla="*/ 9 w 34"/>
                <a:gd name="T1" fmla="*/ 10 h 167"/>
                <a:gd name="T2" fmla="*/ 13 w 34"/>
                <a:gd name="T3" fmla="*/ 0 h 167"/>
                <a:gd name="T4" fmla="*/ 16 w 34"/>
                <a:gd name="T5" fmla="*/ 0 h 167"/>
                <a:gd name="T6" fmla="*/ 17 w 34"/>
                <a:gd name="T7" fmla="*/ 0 h 167"/>
                <a:gd name="T8" fmla="*/ 20 w 34"/>
                <a:gd name="T9" fmla="*/ 0 h 167"/>
                <a:gd name="T10" fmla="*/ 22 w 34"/>
                <a:gd name="T11" fmla="*/ 0 h 167"/>
                <a:gd name="T12" fmla="*/ 24 w 34"/>
                <a:gd name="T13" fmla="*/ 0 h 167"/>
                <a:gd name="T14" fmla="*/ 27 w 34"/>
                <a:gd name="T15" fmla="*/ 0 h 167"/>
                <a:gd name="T16" fmla="*/ 27 w 34"/>
                <a:gd name="T17" fmla="*/ 3 h 167"/>
                <a:gd name="T18" fmla="*/ 28 w 34"/>
                <a:gd name="T19" fmla="*/ 3 h 167"/>
                <a:gd name="T20" fmla="*/ 31 w 34"/>
                <a:gd name="T21" fmla="*/ 6 h 167"/>
                <a:gd name="T22" fmla="*/ 31 w 34"/>
                <a:gd name="T23" fmla="*/ 8 h 167"/>
                <a:gd name="T24" fmla="*/ 33 w 34"/>
                <a:gd name="T25" fmla="*/ 13 h 167"/>
                <a:gd name="T26" fmla="*/ 33 w 34"/>
                <a:gd name="T27" fmla="*/ 19 h 167"/>
                <a:gd name="T28" fmla="*/ 33 w 34"/>
                <a:gd name="T29" fmla="*/ 24 h 167"/>
                <a:gd name="T30" fmla="*/ 33 w 34"/>
                <a:gd name="T31" fmla="*/ 34 h 167"/>
                <a:gd name="T32" fmla="*/ 33 w 34"/>
                <a:gd name="T33" fmla="*/ 46 h 167"/>
                <a:gd name="T34" fmla="*/ 33 w 34"/>
                <a:gd name="T35" fmla="*/ 59 h 167"/>
                <a:gd name="T36" fmla="*/ 31 w 34"/>
                <a:gd name="T37" fmla="*/ 73 h 167"/>
                <a:gd name="T38" fmla="*/ 31 w 34"/>
                <a:gd name="T39" fmla="*/ 86 h 167"/>
                <a:gd name="T40" fmla="*/ 28 w 34"/>
                <a:gd name="T41" fmla="*/ 102 h 167"/>
                <a:gd name="T42" fmla="*/ 24 w 34"/>
                <a:gd name="T43" fmla="*/ 117 h 167"/>
                <a:gd name="T44" fmla="*/ 20 w 34"/>
                <a:gd name="T45" fmla="*/ 134 h 167"/>
                <a:gd name="T46" fmla="*/ 11 w 34"/>
                <a:gd name="T47" fmla="*/ 150 h 167"/>
                <a:gd name="T48" fmla="*/ 11 w 34"/>
                <a:gd name="T49" fmla="*/ 153 h 167"/>
                <a:gd name="T50" fmla="*/ 9 w 34"/>
                <a:gd name="T51" fmla="*/ 156 h 167"/>
                <a:gd name="T52" fmla="*/ 6 w 34"/>
                <a:gd name="T53" fmla="*/ 157 h 167"/>
                <a:gd name="T54" fmla="*/ 6 w 34"/>
                <a:gd name="T55" fmla="*/ 160 h 167"/>
                <a:gd name="T56" fmla="*/ 5 w 34"/>
                <a:gd name="T57" fmla="*/ 163 h 167"/>
                <a:gd name="T58" fmla="*/ 5 w 34"/>
                <a:gd name="T59" fmla="*/ 166 h 167"/>
                <a:gd name="T60" fmla="*/ 2 w 34"/>
                <a:gd name="T61" fmla="*/ 166 h 167"/>
                <a:gd name="T62" fmla="*/ 0 w 34"/>
                <a:gd name="T63" fmla="*/ 166 h 167"/>
                <a:gd name="T64" fmla="*/ 0 w 34"/>
                <a:gd name="T65" fmla="*/ 163 h 167"/>
                <a:gd name="T66" fmla="*/ 0 w 34"/>
                <a:gd name="T67" fmla="*/ 160 h 167"/>
                <a:gd name="T68" fmla="*/ 2 w 34"/>
                <a:gd name="T69" fmla="*/ 156 h 167"/>
                <a:gd name="T70" fmla="*/ 2 w 34"/>
                <a:gd name="T71" fmla="*/ 153 h 167"/>
                <a:gd name="T72" fmla="*/ 2 w 34"/>
                <a:gd name="T73" fmla="*/ 147 h 167"/>
                <a:gd name="T74" fmla="*/ 5 w 34"/>
                <a:gd name="T75" fmla="*/ 142 h 167"/>
                <a:gd name="T76" fmla="*/ 6 w 34"/>
                <a:gd name="T77" fmla="*/ 136 h 167"/>
                <a:gd name="T78" fmla="*/ 6 w 34"/>
                <a:gd name="T79" fmla="*/ 131 h 167"/>
                <a:gd name="T80" fmla="*/ 6 w 34"/>
                <a:gd name="T81" fmla="*/ 126 h 167"/>
                <a:gd name="T82" fmla="*/ 9 w 34"/>
                <a:gd name="T83" fmla="*/ 123 h 167"/>
                <a:gd name="T84" fmla="*/ 9 w 34"/>
                <a:gd name="T85" fmla="*/ 120 h 167"/>
                <a:gd name="T86" fmla="*/ 11 w 34"/>
                <a:gd name="T87" fmla="*/ 117 h 167"/>
                <a:gd name="T88" fmla="*/ 13 w 34"/>
                <a:gd name="T89" fmla="*/ 117 h 167"/>
                <a:gd name="T90" fmla="*/ 13 w 34"/>
                <a:gd name="T91" fmla="*/ 113 h 167"/>
                <a:gd name="T92" fmla="*/ 9 w 34"/>
                <a:gd name="T93" fmla="*/ 113 h 167"/>
                <a:gd name="T94" fmla="*/ 16 w 34"/>
                <a:gd name="T95" fmla="*/ 62 h 167"/>
                <a:gd name="T96" fmla="*/ 20 w 34"/>
                <a:gd name="T97" fmla="*/ 62 h 167"/>
                <a:gd name="T98" fmla="*/ 20 w 34"/>
                <a:gd name="T99" fmla="*/ 51 h 167"/>
                <a:gd name="T100" fmla="*/ 16 w 34"/>
                <a:gd name="T101" fmla="*/ 53 h 167"/>
                <a:gd name="T102" fmla="*/ 16 w 34"/>
                <a:gd name="T103" fmla="*/ 21 h 167"/>
                <a:gd name="T104" fmla="*/ 20 w 34"/>
                <a:gd name="T105" fmla="*/ 16 h 167"/>
                <a:gd name="T106" fmla="*/ 17 w 34"/>
                <a:gd name="T107" fmla="*/ 10 h 167"/>
                <a:gd name="T108" fmla="*/ 9 w 34"/>
                <a:gd name="T109" fmla="*/ 10 h 1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4"/>
                <a:gd name="T166" fmla="*/ 0 h 167"/>
                <a:gd name="T167" fmla="*/ 34 w 34"/>
                <a:gd name="T168" fmla="*/ 167 h 16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4" h="167">
                  <a:moveTo>
                    <a:pt x="9" y="10"/>
                  </a:moveTo>
                  <a:lnTo>
                    <a:pt x="13" y="0"/>
                  </a:lnTo>
                  <a:lnTo>
                    <a:pt x="16" y="0"/>
                  </a:lnTo>
                  <a:lnTo>
                    <a:pt x="17" y="0"/>
                  </a:lnTo>
                  <a:lnTo>
                    <a:pt x="20" y="0"/>
                  </a:lnTo>
                  <a:lnTo>
                    <a:pt x="22" y="0"/>
                  </a:lnTo>
                  <a:lnTo>
                    <a:pt x="24" y="0"/>
                  </a:lnTo>
                  <a:lnTo>
                    <a:pt x="27" y="0"/>
                  </a:lnTo>
                  <a:lnTo>
                    <a:pt x="27" y="3"/>
                  </a:lnTo>
                  <a:lnTo>
                    <a:pt x="28" y="3"/>
                  </a:lnTo>
                  <a:lnTo>
                    <a:pt x="31" y="6"/>
                  </a:lnTo>
                  <a:lnTo>
                    <a:pt x="31" y="8"/>
                  </a:lnTo>
                  <a:lnTo>
                    <a:pt x="33" y="13"/>
                  </a:lnTo>
                  <a:lnTo>
                    <a:pt x="33" y="19"/>
                  </a:lnTo>
                  <a:lnTo>
                    <a:pt x="33" y="24"/>
                  </a:lnTo>
                  <a:lnTo>
                    <a:pt x="33" y="34"/>
                  </a:lnTo>
                  <a:lnTo>
                    <a:pt x="33" y="46"/>
                  </a:lnTo>
                  <a:lnTo>
                    <a:pt x="33" y="59"/>
                  </a:lnTo>
                  <a:lnTo>
                    <a:pt x="31" y="73"/>
                  </a:lnTo>
                  <a:lnTo>
                    <a:pt x="31" y="86"/>
                  </a:lnTo>
                  <a:lnTo>
                    <a:pt x="28" y="102"/>
                  </a:lnTo>
                  <a:lnTo>
                    <a:pt x="24" y="117"/>
                  </a:lnTo>
                  <a:lnTo>
                    <a:pt x="20" y="134"/>
                  </a:lnTo>
                  <a:lnTo>
                    <a:pt x="11" y="150"/>
                  </a:lnTo>
                  <a:lnTo>
                    <a:pt x="11" y="153"/>
                  </a:lnTo>
                  <a:lnTo>
                    <a:pt x="9" y="156"/>
                  </a:lnTo>
                  <a:lnTo>
                    <a:pt x="6" y="157"/>
                  </a:lnTo>
                  <a:lnTo>
                    <a:pt x="6" y="160"/>
                  </a:lnTo>
                  <a:lnTo>
                    <a:pt x="5" y="163"/>
                  </a:lnTo>
                  <a:lnTo>
                    <a:pt x="5" y="166"/>
                  </a:lnTo>
                  <a:lnTo>
                    <a:pt x="2" y="166"/>
                  </a:lnTo>
                  <a:lnTo>
                    <a:pt x="0" y="166"/>
                  </a:lnTo>
                  <a:lnTo>
                    <a:pt x="0" y="163"/>
                  </a:lnTo>
                  <a:lnTo>
                    <a:pt x="0" y="160"/>
                  </a:lnTo>
                  <a:lnTo>
                    <a:pt x="2" y="156"/>
                  </a:lnTo>
                  <a:lnTo>
                    <a:pt x="2" y="153"/>
                  </a:lnTo>
                  <a:lnTo>
                    <a:pt x="2" y="147"/>
                  </a:lnTo>
                  <a:lnTo>
                    <a:pt x="5" y="142"/>
                  </a:lnTo>
                  <a:lnTo>
                    <a:pt x="6" y="136"/>
                  </a:lnTo>
                  <a:lnTo>
                    <a:pt x="6" y="131"/>
                  </a:lnTo>
                  <a:lnTo>
                    <a:pt x="6" y="126"/>
                  </a:lnTo>
                  <a:lnTo>
                    <a:pt x="9" y="123"/>
                  </a:lnTo>
                  <a:lnTo>
                    <a:pt x="9" y="120"/>
                  </a:lnTo>
                  <a:lnTo>
                    <a:pt x="11" y="117"/>
                  </a:lnTo>
                  <a:lnTo>
                    <a:pt x="13" y="117"/>
                  </a:lnTo>
                  <a:lnTo>
                    <a:pt x="13" y="113"/>
                  </a:lnTo>
                  <a:lnTo>
                    <a:pt x="9" y="113"/>
                  </a:lnTo>
                  <a:lnTo>
                    <a:pt x="16" y="62"/>
                  </a:lnTo>
                  <a:lnTo>
                    <a:pt x="20" y="62"/>
                  </a:lnTo>
                  <a:lnTo>
                    <a:pt x="20" y="51"/>
                  </a:lnTo>
                  <a:lnTo>
                    <a:pt x="16" y="53"/>
                  </a:lnTo>
                  <a:lnTo>
                    <a:pt x="16" y="21"/>
                  </a:lnTo>
                  <a:lnTo>
                    <a:pt x="20" y="16"/>
                  </a:lnTo>
                  <a:lnTo>
                    <a:pt x="17" y="10"/>
                  </a:lnTo>
                  <a:lnTo>
                    <a:pt x="9" y="1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24839" name="Freeform 214"/>
            <p:cNvSpPr>
              <a:spLocks/>
            </p:cNvSpPr>
            <p:nvPr/>
          </p:nvSpPr>
          <p:spPr bwMode="auto">
            <a:xfrm>
              <a:off x="3368" y="3374"/>
              <a:ext cx="8" cy="2"/>
            </a:xfrm>
            <a:custGeom>
              <a:avLst/>
              <a:gdLst>
                <a:gd name="T0" fmla="*/ 0 w 8"/>
                <a:gd name="T1" fmla="*/ 1 h 2"/>
                <a:gd name="T2" fmla="*/ 0 w 8"/>
                <a:gd name="T3" fmla="*/ 1 h 2"/>
                <a:gd name="T4" fmla="*/ 2 w 8"/>
                <a:gd name="T5" fmla="*/ 1 h 2"/>
                <a:gd name="T6" fmla="*/ 2 w 8"/>
                <a:gd name="T7" fmla="*/ 1 h 2"/>
                <a:gd name="T8" fmla="*/ 3 w 8"/>
                <a:gd name="T9" fmla="*/ 1 h 2"/>
                <a:gd name="T10" fmla="*/ 3 w 8"/>
                <a:gd name="T11" fmla="*/ 0 h 2"/>
                <a:gd name="T12" fmla="*/ 5 w 8"/>
                <a:gd name="T13" fmla="*/ 0 h 2"/>
                <a:gd name="T14" fmla="*/ 6 w 8"/>
                <a:gd name="T15" fmla="*/ 0 h 2"/>
                <a:gd name="T16" fmla="*/ 7 w 8"/>
                <a:gd name="T17" fmla="*/ 0 h 2"/>
                <a:gd name="T18" fmla="*/ 6 w 8"/>
                <a:gd name="T19" fmla="*/ 0 h 2"/>
                <a:gd name="T20" fmla="*/ 5 w 8"/>
                <a:gd name="T21" fmla="*/ 1 h 2"/>
                <a:gd name="T22" fmla="*/ 3 w 8"/>
                <a:gd name="T23" fmla="*/ 1 h 2"/>
                <a:gd name="T24" fmla="*/ 3 w 8"/>
                <a:gd name="T25" fmla="*/ 1 h 2"/>
                <a:gd name="T26" fmla="*/ 2 w 8"/>
                <a:gd name="T27" fmla="*/ 1 h 2"/>
                <a:gd name="T28" fmla="*/ 0 w 8"/>
                <a:gd name="T29" fmla="*/ 1 h 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
                <a:gd name="T46" fmla="*/ 0 h 2"/>
                <a:gd name="T47" fmla="*/ 8 w 8"/>
                <a:gd name="T48" fmla="*/ 2 h 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 h="2">
                  <a:moveTo>
                    <a:pt x="0" y="1"/>
                  </a:moveTo>
                  <a:lnTo>
                    <a:pt x="0" y="1"/>
                  </a:lnTo>
                  <a:lnTo>
                    <a:pt x="2" y="1"/>
                  </a:lnTo>
                  <a:lnTo>
                    <a:pt x="3" y="1"/>
                  </a:lnTo>
                  <a:lnTo>
                    <a:pt x="3" y="0"/>
                  </a:lnTo>
                  <a:lnTo>
                    <a:pt x="5" y="0"/>
                  </a:lnTo>
                  <a:lnTo>
                    <a:pt x="6" y="0"/>
                  </a:lnTo>
                  <a:lnTo>
                    <a:pt x="7" y="0"/>
                  </a:lnTo>
                  <a:lnTo>
                    <a:pt x="6" y="0"/>
                  </a:lnTo>
                  <a:lnTo>
                    <a:pt x="5" y="1"/>
                  </a:lnTo>
                  <a:lnTo>
                    <a:pt x="3" y="1"/>
                  </a:lnTo>
                  <a:lnTo>
                    <a:pt x="2" y="1"/>
                  </a:lnTo>
                  <a:lnTo>
                    <a:pt x="0" y="1"/>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24840" name="Freeform 215"/>
            <p:cNvSpPr>
              <a:spLocks/>
            </p:cNvSpPr>
            <p:nvPr/>
          </p:nvSpPr>
          <p:spPr bwMode="auto">
            <a:xfrm>
              <a:off x="3371" y="3408"/>
              <a:ext cx="13" cy="13"/>
            </a:xfrm>
            <a:custGeom>
              <a:avLst/>
              <a:gdLst>
                <a:gd name="T0" fmla="*/ 0 w 13"/>
                <a:gd name="T1" fmla="*/ 2 h 13"/>
                <a:gd name="T2" fmla="*/ 0 w 13"/>
                <a:gd name="T3" fmla="*/ 2 h 13"/>
                <a:gd name="T4" fmla="*/ 0 w 13"/>
                <a:gd name="T5" fmla="*/ 0 h 13"/>
                <a:gd name="T6" fmla="*/ 2 w 13"/>
                <a:gd name="T7" fmla="*/ 0 h 13"/>
                <a:gd name="T8" fmla="*/ 4 w 13"/>
                <a:gd name="T9" fmla="*/ 0 h 13"/>
                <a:gd name="T10" fmla="*/ 5 w 13"/>
                <a:gd name="T11" fmla="*/ 2 h 13"/>
                <a:gd name="T12" fmla="*/ 5 w 13"/>
                <a:gd name="T13" fmla="*/ 4 h 13"/>
                <a:gd name="T14" fmla="*/ 7 w 13"/>
                <a:gd name="T15" fmla="*/ 5 h 13"/>
                <a:gd name="T16" fmla="*/ 7 w 13"/>
                <a:gd name="T17" fmla="*/ 7 h 13"/>
                <a:gd name="T18" fmla="*/ 8 w 13"/>
                <a:gd name="T19" fmla="*/ 8 h 13"/>
                <a:gd name="T20" fmla="*/ 10 w 13"/>
                <a:gd name="T21" fmla="*/ 10 h 13"/>
                <a:gd name="T22" fmla="*/ 12 w 13"/>
                <a:gd name="T23" fmla="*/ 10 h 13"/>
                <a:gd name="T24" fmla="*/ 10 w 13"/>
                <a:gd name="T25" fmla="*/ 12 h 13"/>
                <a:gd name="T26" fmla="*/ 8 w 13"/>
                <a:gd name="T27" fmla="*/ 12 h 13"/>
                <a:gd name="T28" fmla="*/ 7 w 13"/>
                <a:gd name="T29" fmla="*/ 12 h 13"/>
                <a:gd name="T30" fmla="*/ 5 w 13"/>
                <a:gd name="T31" fmla="*/ 10 h 13"/>
                <a:gd name="T32" fmla="*/ 2 w 13"/>
                <a:gd name="T33" fmla="*/ 8 h 13"/>
                <a:gd name="T34" fmla="*/ 2 w 13"/>
                <a:gd name="T35" fmla="*/ 5 h 13"/>
                <a:gd name="T36" fmla="*/ 0 w 13"/>
                <a:gd name="T37" fmla="*/ 2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
                <a:gd name="T58" fmla="*/ 0 h 13"/>
                <a:gd name="T59" fmla="*/ 13 w 13"/>
                <a:gd name="T60" fmla="*/ 13 h 1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 h="13">
                  <a:moveTo>
                    <a:pt x="0" y="2"/>
                  </a:moveTo>
                  <a:lnTo>
                    <a:pt x="0" y="2"/>
                  </a:lnTo>
                  <a:lnTo>
                    <a:pt x="0" y="0"/>
                  </a:lnTo>
                  <a:lnTo>
                    <a:pt x="2" y="0"/>
                  </a:lnTo>
                  <a:lnTo>
                    <a:pt x="4" y="0"/>
                  </a:lnTo>
                  <a:lnTo>
                    <a:pt x="5" y="2"/>
                  </a:lnTo>
                  <a:lnTo>
                    <a:pt x="5" y="4"/>
                  </a:lnTo>
                  <a:lnTo>
                    <a:pt x="7" y="5"/>
                  </a:lnTo>
                  <a:lnTo>
                    <a:pt x="7" y="7"/>
                  </a:lnTo>
                  <a:lnTo>
                    <a:pt x="8" y="8"/>
                  </a:lnTo>
                  <a:lnTo>
                    <a:pt x="10" y="10"/>
                  </a:lnTo>
                  <a:lnTo>
                    <a:pt x="12" y="10"/>
                  </a:lnTo>
                  <a:lnTo>
                    <a:pt x="10" y="12"/>
                  </a:lnTo>
                  <a:lnTo>
                    <a:pt x="8" y="12"/>
                  </a:lnTo>
                  <a:lnTo>
                    <a:pt x="7" y="12"/>
                  </a:lnTo>
                  <a:lnTo>
                    <a:pt x="5" y="10"/>
                  </a:lnTo>
                  <a:lnTo>
                    <a:pt x="2" y="8"/>
                  </a:lnTo>
                  <a:lnTo>
                    <a:pt x="2" y="5"/>
                  </a:lnTo>
                  <a:lnTo>
                    <a:pt x="0" y="2"/>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24841" name="Freeform 216"/>
            <p:cNvSpPr>
              <a:spLocks/>
            </p:cNvSpPr>
            <p:nvPr/>
          </p:nvSpPr>
          <p:spPr bwMode="auto">
            <a:xfrm>
              <a:off x="3388" y="3372"/>
              <a:ext cx="26" cy="32"/>
            </a:xfrm>
            <a:custGeom>
              <a:avLst/>
              <a:gdLst>
                <a:gd name="T0" fmla="*/ 0 w 26"/>
                <a:gd name="T1" fmla="*/ 0 h 32"/>
                <a:gd name="T2" fmla="*/ 2 w 26"/>
                <a:gd name="T3" fmla="*/ 0 h 32"/>
                <a:gd name="T4" fmla="*/ 6 w 26"/>
                <a:gd name="T5" fmla="*/ 2 h 32"/>
                <a:gd name="T6" fmla="*/ 11 w 26"/>
                <a:gd name="T7" fmla="*/ 2 h 32"/>
                <a:gd name="T8" fmla="*/ 14 w 26"/>
                <a:gd name="T9" fmla="*/ 4 h 32"/>
                <a:gd name="T10" fmla="*/ 19 w 26"/>
                <a:gd name="T11" fmla="*/ 9 h 32"/>
                <a:gd name="T12" fmla="*/ 21 w 26"/>
                <a:gd name="T13" fmla="*/ 13 h 32"/>
                <a:gd name="T14" fmla="*/ 23 w 26"/>
                <a:gd name="T15" fmla="*/ 22 h 32"/>
                <a:gd name="T16" fmla="*/ 23 w 26"/>
                <a:gd name="T17" fmla="*/ 24 h 32"/>
                <a:gd name="T18" fmla="*/ 25 w 26"/>
                <a:gd name="T19" fmla="*/ 26 h 32"/>
                <a:gd name="T20" fmla="*/ 25 w 26"/>
                <a:gd name="T21" fmla="*/ 29 h 32"/>
                <a:gd name="T22" fmla="*/ 23 w 26"/>
                <a:gd name="T23" fmla="*/ 29 h 32"/>
                <a:gd name="T24" fmla="*/ 23 w 26"/>
                <a:gd name="T25" fmla="*/ 26 h 32"/>
                <a:gd name="T26" fmla="*/ 23 w 26"/>
                <a:gd name="T27" fmla="*/ 24 h 32"/>
                <a:gd name="T28" fmla="*/ 21 w 26"/>
                <a:gd name="T29" fmla="*/ 24 h 32"/>
                <a:gd name="T30" fmla="*/ 21 w 26"/>
                <a:gd name="T31" fmla="*/ 26 h 32"/>
                <a:gd name="T32" fmla="*/ 21 w 26"/>
                <a:gd name="T33" fmla="*/ 29 h 32"/>
                <a:gd name="T34" fmla="*/ 21 w 26"/>
                <a:gd name="T35" fmla="*/ 31 h 32"/>
                <a:gd name="T36" fmla="*/ 19 w 26"/>
                <a:gd name="T37" fmla="*/ 24 h 32"/>
                <a:gd name="T38" fmla="*/ 19 w 26"/>
                <a:gd name="T39" fmla="*/ 31 h 32"/>
                <a:gd name="T40" fmla="*/ 17 w 26"/>
                <a:gd name="T41" fmla="*/ 31 h 32"/>
                <a:gd name="T42" fmla="*/ 17 w 26"/>
                <a:gd name="T43" fmla="*/ 26 h 32"/>
                <a:gd name="T44" fmla="*/ 17 w 26"/>
                <a:gd name="T45" fmla="*/ 22 h 32"/>
                <a:gd name="T46" fmla="*/ 17 w 26"/>
                <a:gd name="T47" fmla="*/ 17 h 32"/>
                <a:gd name="T48" fmla="*/ 14 w 26"/>
                <a:gd name="T49" fmla="*/ 11 h 32"/>
                <a:gd name="T50" fmla="*/ 11 w 26"/>
                <a:gd name="T51" fmla="*/ 6 h 32"/>
                <a:gd name="T52" fmla="*/ 6 w 26"/>
                <a:gd name="T53" fmla="*/ 4 h 32"/>
                <a:gd name="T54" fmla="*/ 0 w 26"/>
                <a:gd name="T55" fmla="*/ 0 h 3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
                <a:gd name="T85" fmla="*/ 0 h 32"/>
                <a:gd name="T86" fmla="*/ 26 w 26"/>
                <a:gd name="T87" fmla="*/ 32 h 3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 h="32">
                  <a:moveTo>
                    <a:pt x="0" y="0"/>
                  </a:moveTo>
                  <a:lnTo>
                    <a:pt x="2" y="0"/>
                  </a:lnTo>
                  <a:lnTo>
                    <a:pt x="6" y="2"/>
                  </a:lnTo>
                  <a:lnTo>
                    <a:pt x="11" y="2"/>
                  </a:lnTo>
                  <a:lnTo>
                    <a:pt x="14" y="4"/>
                  </a:lnTo>
                  <a:lnTo>
                    <a:pt x="19" y="9"/>
                  </a:lnTo>
                  <a:lnTo>
                    <a:pt x="21" y="13"/>
                  </a:lnTo>
                  <a:lnTo>
                    <a:pt x="23" y="22"/>
                  </a:lnTo>
                  <a:lnTo>
                    <a:pt x="23" y="24"/>
                  </a:lnTo>
                  <a:lnTo>
                    <a:pt x="25" y="26"/>
                  </a:lnTo>
                  <a:lnTo>
                    <a:pt x="25" y="29"/>
                  </a:lnTo>
                  <a:lnTo>
                    <a:pt x="23" y="29"/>
                  </a:lnTo>
                  <a:lnTo>
                    <a:pt x="23" y="26"/>
                  </a:lnTo>
                  <a:lnTo>
                    <a:pt x="23" y="24"/>
                  </a:lnTo>
                  <a:lnTo>
                    <a:pt x="21" y="24"/>
                  </a:lnTo>
                  <a:lnTo>
                    <a:pt x="21" y="26"/>
                  </a:lnTo>
                  <a:lnTo>
                    <a:pt x="21" y="29"/>
                  </a:lnTo>
                  <a:lnTo>
                    <a:pt x="21" y="31"/>
                  </a:lnTo>
                  <a:lnTo>
                    <a:pt x="19" y="24"/>
                  </a:lnTo>
                  <a:lnTo>
                    <a:pt x="19" y="31"/>
                  </a:lnTo>
                  <a:lnTo>
                    <a:pt x="17" y="31"/>
                  </a:lnTo>
                  <a:lnTo>
                    <a:pt x="17" y="26"/>
                  </a:lnTo>
                  <a:lnTo>
                    <a:pt x="17" y="22"/>
                  </a:lnTo>
                  <a:lnTo>
                    <a:pt x="17" y="17"/>
                  </a:lnTo>
                  <a:lnTo>
                    <a:pt x="14" y="11"/>
                  </a:lnTo>
                  <a:lnTo>
                    <a:pt x="11" y="6"/>
                  </a:lnTo>
                  <a:lnTo>
                    <a:pt x="6" y="4"/>
                  </a:lnTo>
                  <a:lnTo>
                    <a:pt x="0" y="0"/>
                  </a:lnTo>
                </a:path>
              </a:pathLst>
            </a:custGeom>
            <a:solidFill>
              <a:srgbClr val="2F8080"/>
            </a:solidFill>
            <a:ln w="127000" cap="rnd">
              <a:noFill/>
              <a:round/>
              <a:headEnd/>
              <a:tailEnd/>
            </a:ln>
          </p:spPr>
          <p:txBody>
            <a:bodyPr>
              <a:prstTxWarp prst="textNoShape">
                <a:avLst/>
              </a:prstTxWarp>
            </a:bodyPr>
            <a:lstStyle/>
            <a:p>
              <a:endParaRPr lang="en-US">
                <a:solidFill>
                  <a:schemeClr val="tx2"/>
                </a:solidFill>
              </a:endParaRPr>
            </a:p>
          </p:txBody>
        </p:sp>
        <p:sp>
          <p:nvSpPr>
            <p:cNvPr id="24842" name="Freeform 217"/>
            <p:cNvSpPr>
              <a:spLocks/>
            </p:cNvSpPr>
            <p:nvPr/>
          </p:nvSpPr>
          <p:spPr bwMode="auto">
            <a:xfrm>
              <a:off x="3360" y="3372"/>
              <a:ext cx="48" cy="68"/>
            </a:xfrm>
            <a:custGeom>
              <a:avLst/>
              <a:gdLst>
                <a:gd name="T0" fmla="*/ 22 w 48"/>
                <a:gd name="T1" fmla="*/ 0 h 68"/>
                <a:gd name="T2" fmla="*/ 19 w 48"/>
                <a:gd name="T3" fmla="*/ 0 h 68"/>
                <a:gd name="T4" fmla="*/ 17 w 48"/>
                <a:gd name="T5" fmla="*/ 2 h 68"/>
                <a:gd name="T6" fmla="*/ 14 w 48"/>
                <a:gd name="T7" fmla="*/ 2 h 68"/>
                <a:gd name="T8" fmla="*/ 11 w 48"/>
                <a:gd name="T9" fmla="*/ 5 h 68"/>
                <a:gd name="T10" fmla="*/ 8 w 48"/>
                <a:gd name="T11" fmla="*/ 8 h 68"/>
                <a:gd name="T12" fmla="*/ 5 w 48"/>
                <a:gd name="T13" fmla="*/ 14 h 68"/>
                <a:gd name="T14" fmla="*/ 3 w 48"/>
                <a:gd name="T15" fmla="*/ 19 h 68"/>
                <a:gd name="T16" fmla="*/ 0 w 48"/>
                <a:gd name="T17" fmla="*/ 25 h 68"/>
                <a:gd name="T18" fmla="*/ 0 w 48"/>
                <a:gd name="T19" fmla="*/ 30 h 68"/>
                <a:gd name="T20" fmla="*/ 0 w 48"/>
                <a:gd name="T21" fmla="*/ 36 h 68"/>
                <a:gd name="T22" fmla="*/ 0 w 48"/>
                <a:gd name="T23" fmla="*/ 44 h 68"/>
                <a:gd name="T24" fmla="*/ 3 w 48"/>
                <a:gd name="T25" fmla="*/ 47 h 68"/>
                <a:gd name="T26" fmla="*/ 5 w 48"/>
                <a:gd name="T27" fmla="*/ 53 h 68"/>
                <a:gd name="T28" fmla="*/ 8 w 48"/>
                <a:gd name="T29" fmla="*/ 58 h 68"/>
                <a:gd name="T30" fmla="*/ 11 w 48"/>
                <a:gd name="T31" fmla="*/ 61 h 68"/>
                <a:gd name="T32" fmla="*/ 14 w 48"/>
                <a:gd name="T33" fmla="*/ 64 h 68"/>
                <a:gd name="T34" fmla="*/ 19 w 48"/>
                <a:gd name="T35" fmla="*/ 64 h 68"/>
                <a:gd name="T36" fmla="*/ 22 w 48"/>
                <a:gd name="T37" fmla="*/ 67 h 68"/>
                <a:gd name="T38" fmla="*/ 25 w 48"/>
                <a:gd name="T39" fmla="*/ 67 h 68"/>
                <a:gd name="T40" fmla="*/ 31 w 48"/>
                <a:gd name="T41" fmla="*/ 67 h 68"/>
                <a:gd name="T42" fmla="*/ 33 w 48"/>
                <a:gd name="T43" fmla="*/ 64 h 68"/>
                <a:gd name="T44" fmla="*/ 39 w 48"/>
                <a:gd name="T45" fmla="*/ 64 h 68"/>
                <a:gd name="T46" fmla="*/ 42 w 48"/>
                <a:gd name="T47" fmla="*/ 61 h 68"/>
                <a:gd name="T48" fmla="*/ 45 w 48"/>
                <a:gd name="T49" fmla="*/ 58 h 68"/>
                <a:gd name="T50" fmla="*/ 45 w 48"/>
                <a:gd name="T51" fmla="*/ 56 h 68"/>
                <a:gd name="T52" fmla="*/ 47 w 48"/>
                <a:gd name="T53" fmla="*/ 53 h 68"/>
                <a:gd name="T54" fmla="*/ 47 w 48"/>
                <a:gd name="T55" fmla="*/ 50 h 68"/>
                <a:gd name="T56" fmla="*/ 47 w 48"/>
                <a:gd name="T57" fmla="*/ 47 h 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68"/>
                <a:gd name="T89" fmla="*/ 48 w 48"/>
                <a:gd name="T90" fmla="*/ 68 h 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68">
                  <a:moveTo>
                    <a:pt x="22" y="0"/>
                  </a:moveTo>
                  <a:lnTo>
                    <a:pt x="19" y="0"/>
                  </a:lnTo>
                  <a:lnTo>
                    <a:pt x="17" y="2"/>
                  </a:lnTo>
                  <a:lnTo>
                    <a:pt x="14" y="2"/>
                  </a:lnTo>
                  <a:lnTo>
                    <a:pt x="11" y="5"/>
                  </a:lnTo>
                  <a:lnTo>
                    <a:pt x="8" y="8"/>
                  </a:lnTo>
                  <a:lnTo>
                    <a:pt x="5" y="14"/>
                  </a:lnTo>
                  <a:lnTo>
                    <a:pt x="3" y="19"/>
                  </a:lnTo>
                  <a:lnTo>
                    <a:pt x="0" y="25"/>
                  </a:lnTo>
                  <a:lnTo>
                    <a:pt x="0" y="30"/>
                  </a:lnTo>
                  <a:lnTo>
                    <a:pt x="0" y="36"/>
                  </a:lnTo>
                  <a:lnTo>
                    <a:pt x="0" y="44"/>
                  </a:lnTo>
                  <a:lnTo>
                    <a:pt x="3" y="47"/>
                  </a:lnTo>
                  <a:lnTo>
                    <a:pt x="5" y="53"/>
                  </a:lnTo>
                  <a:lnTo>
                    <a:pt x="8" y="58"/>
                  </a:lnTo>
                  <a:lnTo>
                    <a:pt x="11" y="61"/>
                  </a:lnTo>
                  <a:lnTo>
                    <a:pt x="14" y="64"/>
                  </a:lnTo>
                  <a:lnTo>
                    <a:pt x="19" y="64"/>
                  </a:lnTo>
                  <a:lnTo>
                    <a:pt x="22" y="67"/>
                  </a:lnTo>
                  <a:lnTo>
                    <a:pt x="25" y="67"/>
                  </a:lnTo>
                  <a:lnTo>
                    <a:pt x="31" y="67"/>
                  </a:lnTo>
                  <a:lnTo>
                    <a:pt x="33" y="64"/>
                  </a:lnTo>
                  <a:lnTo>
                    <a:pt x="39" y="64"/>
                  </a:lnTo>
                  <a:lnTo>
                    <a:pt x="42" y="61"/>
                  </a:lnTo>
                  <a:lnTo>
                    <a:pt x="45" y="58"/>
                  </a:lnTo>
                  <a:lnTo>
                    <a:pt x="45" y="56"/>
                  </a:lnTo>
                  <a:lnTo>
                    <a:pt x="47" y="53"/>
                  </a:lnTo>
                  <a:lnTo>
                    <a:pt x="47" y="50"/>
                  </a:lnTo>
                  <a:lnTo>
                    <a:pt x="47" y="47"/>
                  </a:lnTo>
                </a:path>
              </a:pathLst>
            </a:custGeom>
            <a:noFill/>
            <a:ln w="12700" cap="rnd">
              <a:solidFill>
                <a:srgbClr val="003333"/>
              </a:solidFill>
              <a:round/>
              <a:headEnd/>
              <a:tailEnd/>
            </a:ln>
          </p:spPr>
          <p:txBody>
            <a:bodyPr>
              <a:prstTxWarp prst="textNoShape">
                <a:avLst/>
              </a:prstTxWarp>
            </a:bodyPr>
            <a:lstStyle/>
            <a:p>
              <a:endParaRPr lang="en-US">
                <a:solidFill>
                  <a:schemeClr val="tx2"/>
                </a:solidFill>
              </a:endParaRPr>
            </a:p>
          </p:txBody>
        </p:sp>
        <p:sp>
          <p:nvSpPr>
            <p:cNvPr id="24843" name="Freeform 218"/>
            <p:cNvSpPr>
              <a:spLocks/>
            </p:cNvSpPr>
            <p:nvPr/>
          </p:nvSpPr>
          <p:spPr bwMode="auto">
            <a:xfrm>
              <a:off x="3407" y="3416"/>
              <a:ext cx="13" cy="15"/>
            </a:xfrm>
            <a:custGeom>
              <a:avLst/>
              <a:gdLst>
                <a:gd name="T0" fmla="*/ 3 w 13"/>
                <a:gd name="T1" fmla="*/ 3 h 15"/>
                <a:gd name="T2" fmla="*/ 3 w 13"/>
                <a:gd name="T3" fmla="*/ 6 h 15"/>
                <a:gd name="T4" fmla="*/ 0 w 13"/>
                <a:gd name="T5" fmla="*/ 9 h 15"/>
                <a:gd name="T6" fmla="*/ 0 w 13"/>
                <a:gd name="T7" fmla="*/ 12 h 15"/>
                <a:gd name="T8" fmla="*/ 0 w 13"/>
                <a:gd name="T9" fmla="*/ 14 h 15"/>
                <a:gd name="T10" fmla="*/ 0 w 13"/>
                <a:gd name="T11" fmla="*/ 12 h 15"/>
                <a:gd name="T12" fmla="*/ 3 w 13"/>
                <a:gd name="T13" fmla="*/ 12 h 15"/>
                <a:gd name="T14" fmla="*/ 3 w 13"/>
                <a:gd name="T15" fmla="*/ 9 h 15"/>
                <a:gd name="T16" fmla="*/ 3 w 13"/>
                <a:gd name="T17" fmla="*/ 6 h 15"/>
                <a:gd name="T18" fmla="*/ 6 w 13"/>
                <a:gd name="T19" fmla="*/ 3 h 15"/>
                <a:gd name="T20" fmla="*/ 6 w 13"/>
                <a:gd name="T21" fmla="*/ 6 h 15"/>
                <a:gd name="T22" fmla="*/ 6 w 13"/>
                <a:gd name="T23" fmla="*/ 9 h 15"/>
                <a:gd name="T24" fmla="*/ 3 w 13"/>
                <a:gd name="T25" fmla="*/ 12 h 15"/>
                <a:gd name="T26" fmla="*/ 3 w 13"/>
                <a:gd name="T27" fmla="*/ 14 h 15"/>
                <a:gd name="T28" fmla="*/ 3 w 13"/>
                <a:gd name="T29" fmla="*/ 12 h 15"/>
                <a:gd name="T30" fmla="*/ 6 w 13"/>
                <a:gd name="T31" fmla="*/ 12 h 15"/>
                <a:gd name="T32" fmla="*/ 6 w 13"/>
                <a:gd name="T33" fmla="*/ 9 h 15"/>
                <a:gd name="T34" fmla="*/ 9 w 13"/>
                <a:gd name="T35" fmla="*/ 3 h 15"/>
                <a:gd name="T36" fmla="*/ 9 w 13"/>
                <a:gd name="T37" fmla="*/ 6 h 15"/>
                <a:gd name="T38" fmla="*/ 6 w 13"/>
                <a:gd name="T39" fmla="*/ 9 h 15"/>
                <a:gd name="T40" fmla="*/ 6 w 13"/>
                <a:gd name="T41" fmla="*/ 12 h 15"/>
                <a:gd name="T42" fmla="*/ 9 w 13"/>
                <a:gd name="T43" fmla="*/ 9 h 15"/>
                <a:gd name="T44" fmla="*/ 9 w 13"/>
                <a:gd name="T45" fmla="*/ 6 h 15"/>
                <a:gd name="T46" fmla="*/ 12 w 13"/>
                <a:gd name="T47" fmla="*/ 0 h 1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
                <a:gd name="T73" fmla="*/ 0 h 15"/>
                <a:gd name="T74" fmla="*/ 13 w 13"/>
                <a:gd name="T75" fmla="*/ 15 h 1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 h="15">
                  <a:moveTo>
                    <a:pt x="3" y="3"/>
                  </a:moveTo>
                  <a:lnTo>
                    <a:pt x="3" y="6"/>
                  </a:lnTo>
                  <a:lnTo>
                    <a:pt x="0" y="9"/>
                  </a:lnTo>
                  <a:lnTo>
                    <a:pt x="0" y="12"/>
                  </a:lnTo>
                  <a:lnTo>
                    <a:pt x="0" y="14"/>
                  </a:lnTo>
                  <a:lnTo>
                    <a:pt x="0" y="12"/>
                  </a:lnTo>
                  <a:lnTo>
                    <a:pt x="3" y="12"/>
                  </a:lnTo>
                  <a:lnTo>
                    <a:pt x="3" y="9"/>
                  </a:lnTo>
                  <a:lnTo>
                    <a:pt x="3" y="6"/>
                  </a:lnTo>
                  <a:lnTo>
                    <a:pt x="6" y="3"/>
                  </a:lnTo>
                  <a:lnTo>
                    <a:pt x="6" y="6"/>
                  </a:lnTo>
                  <a:lnTo>
                    <a:pt x="6" y="9"/>
                  </a:lnTo>
                  <a:lnTo>
                    <a:pt x="3" y="12"/>
                  </a:lnTo>
                  <a:lnTo>
                    <a:pt x="3" y="14"/>
                  </a:lnTo>
                  <a:lnTo>
                    <a:pt x="3" y="12"/>
                  </a:lnTo>
                  <a:lnTo>
                    <a:pt x="6" y="12"/>
                  </a:lnTo>
                  <a:lnTo>
                    <a:pt x="6" y="9"/>
                  </a:lnTo>
                  <a:lnTo>
                    <a:pt x="9" y="3"/>
                  </a:lnTo>
                  <a:lnTo>
                    <a:pt x="9" y="6"/>
                  </a:lnTo>
                  <a:lnTo>
                    <a:pt x="6" y="9"/>
                  </a:lnTo>
                  <a:lnTo>
                    <a:pt x="6" y="12"/>
                  </a:lnTo>
                  <a:lnTo>
                    <a:pt x="9" y="9"/>
                  </a:lnTo>
                  <a:lnTo>
                    <a:pt x="9" y="6"/>
                  </a:lnTo>
                  <a:lnTo>
                    <a:pt x="12" y="0"/>
                  </a:lnTo>
                </a:path>
              </a:pathLst>
            </a:custGeom>
            <a:noFill/>
            <a:ln w="12700" cap="rnd">
              <a:solidFill>
                <a:srgbClr val="003333"/>
              </a:solidFill>
              <a:round/>
              <a:headEnd/>
              <a:tailEnd/>
            </a:ln>
          </p:spPr>
          <p:txBody>
            <a:bodyPr>
              <a:prstTxWarp prst="textNoShape">
                <a:avLst/>
              </a:prstTxWarp>
            </a:bodyPr>
            <a:lstStyle/>
            <a:p>
              <a:endParaRPr lang="en-US">
                <a:solidFill>
                  <a:schemeClr val="tx2"/>
                </a:solidFill>
              </a:endParaRPr>
            </a:p>
          </p:txBody>
        </p:sp>
        <p:sp>
          <p:nvSpPr>
            <p:cNvPr id="24844" name="Freeform 219"/>
            <p:cNvSpPr>
              <a:spLocks/>
            </p:cNvSpPr>
            <p:nvPr/>
          </p:nvSpPr>
          <p:spPr bwMode="auto">
            <a:xfrm>
              <a:off x="3035" y="3512"/>
              <a:ext cx="10" cy="9"/>
            </a:xfrm>
            <a:custGeom>
              <a:avLst/>
              <a:gdLst>
                <a:gd name="T0" fmla="*/ 0 w 10"/>
                <a:gd name="T1" fmla="*/ 0 h 9"/>
                <a:gd name="T2" fmla="*/ 0 w 10"/>
                <a:gd name="T3" fmla="*/ 0 h 9"/>
                <a:gd name="T4" fmla="*/ 2 w 10"/>
                <a:gd name="T5" fmla="*/ 0 h 9"/>
                <a:gd name="T6" fmla="*/ 3 w 10"/>
                <a:gd name="T7" fmla="*/ 0 h 9"/>
                <a:gd name="T8" fmla="*/ 4 w 10"/>
                <a:gd name="T9" fmla="*/ 0 h 9"/>
                <a:gd name="T10" fmla="*/ 4 w 10"/>
                <a:gd name="T11" fmla="*/ 1 h 9"/>
                <a:gd name="T12" fmla="*/ 4 w 10"/>
                <a:gd name="T13" fmla="*/ 3 h 9"/>
                <a:gd name="T14" fmla="*/ 4 w 10"/>
                <a:gd name="T15" fmla="*/ 4 h 9"/>
                <a:gd name="T16" fmla="*/ 6 w 10"/>
                <a:gd name="T17" fmla="*/ 6 h 9"/>
                <a:gd name="T18" fmla="*/ 6 w 10"/>
                <a:gd name="T19" fmla="*/ 7 h 9"/>
                <a:gd name="T20" fmla="*/ 7 w 10"/>
                <a:gd name="T21" fmla="*/ 7 h 9"/>
                <a:gd name="T22" fmla="*/ 9 w 10"/>
                <a:gd name="T23" fmla="*/ 8 h 9"/>
                <a:gd name="T24" fmla="*/ 7 w 10"/>
                <a:gd name="T25" fmla="*/ 8 h 9"/>
                <a:gd name="T26" fmla="*/ 6 w 10"/>
                <a:gd name="T27" fmla="*/ 8 h 9"/>
                <a:gd name="T28" fmla="*/ 4 w 10"/>
                <a:gd name="T29" fmla="*/ 8 h 9"/>
                <a:gd name="T30" fmla="*/ 3 w 10"/>
                <a:gd name="T31" fmla="*/ 7 h 9"/>
                <a:gd name="T32" fmla="*/ 2 w 10"/>
                <a:gd name="T33" fmla="*/ 6 h 9"/>
                <a:gd name="T34" fmla="*/ 0 w 10"/>
                <a:gd name="T35" fmla="*/ 3 h 9"/>
                <a:gd name="T36" fmla="*/ 0 w 10"/>
                <a:gd name="T37" fmla="*/ 0 h 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
                <a:gd name="T58" fmla="*/ 0 h 9"/>
                <a:gd name="T59" fmla="*/ 10 w 10"/>
                <a:gd name="T60" fmla="*/ 9 h 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 h="9">
                  <a:moveTo>
                    <a:pt x="0" y="0"/>
                  </a:moveTo>
                  <a:lnTo>
                    <a:pt x="0" y="0"/>
                  </a:lnTo>
                  <a:lnTo>
                    <a:pt x="2" y="0"/>
                  </a:lnTo>
                  <a:lnTo>
                    <a:pt x="3" y="0"/>
                  </a:lnTo>
                  <a:lnTo>
                    <a:pt x="4" y="0"/>
                  </a:lnTo>
                  <a:lnTo>
                    <a:pt x="4" y="1"/>
                  </a:lnTo>
                  <a:lnTo>
                    <a:pt x="4" y="3"/>
                  </a:lnTo>
                  <a:lnTo>
                    <a:pt x="4" y="4"/>
                  </a:lnTo>
                  <a:lnTo>
                    <a:pt x="6" y="6"/>
                  </a:lnTo>
                  <a:lnTo>
                    <a:pt x="6" y="7"/>
                  </a:lnTo>
                  <a:lnTo>
                    <a:pt x="7" y="7"/>
                  </a:lnTo>
                  <a:lnTo>
                    <a:pt x="9" y="8"/>
                  </a:lnTo>
                  <a:lnTo>
                    <a:pt x="7" y="8"/>
                  </a:lnTo>
                  <a:lnTo>
                    <a:pt x="6" y="8"/>
                  </a:lnTo>
                  <a:lnTo>
                    <a:pt x="4" y="8"/>
                  </a:lnTo>
                  <a:lnTo>
                    <a:pt x="3" y="7"/>
                  </a:lnTo>
                  <a:lnTo>
                    <a:pt x="2" y="6"/>
                  </a:lnTo>
                  <a:lnTo>
                    <a:pt x="0" y="3"/>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24845" name="Freeform 220"/>
            <p:cNvSpPr>
              <a:spLocks/>
            </p:cNvSpPr>
            <p:nvPr/>
          </p:nvSpPr>
          <p:spPr bwMode="auto">
            <a:xfrm>
              <a:off x="3052" y="3475"/>
              <a:ext cx="24" cy="30"/>
            </a:xfrm>
            <a:custGeom>
              <a:avLst/>
              <a:gdLst>
                <a:gd name="T0" fmla="*/ 0 w 24"/>
                <a:gd name="T1" fmla="*/ 0 h 30"/>
                <a:gd name="T2" fmla="*/ 0 w 24"/>
                <a:gd name="T3" fmla="*/ 0 h 30"/>
                <a:gd name="T4" fmla="*/ 2 w 24"/>
                <a:gd name="T5" fmla="*/ 0 h 30"/>
                <a:gd name="T6" fmla="*/ 6 w 24"/>
                <a:gd name="T7" fmla="*/ 0 h 30"/>
                <a:gd name="T8" fmla="*/ 10 w 24"/>
                <a:gd name="T9" fmla="*/ 2 h 30"/>
                <a:gd name="T10" fmla="*/ 13 w 24"/>
                <a:gd name="T11" fmla="*/ 5 h 30"/>
                <a:gd name="T12" fmla="*/ 16 w 24"/>
                <a:gd name="T13" fmla="*/ 7 h 30"/>
                <a:gd name="T14" fmla="*/ 21 w 24"/>
                <a:gd name="T15" fmla="*/ 13 h 30"/>
                <a:gd name="T16" fmla="*/ 23 w 24"/>
                <a:gd name="T17" fmla="*/ 20 h 30"/>
                <a:gd name="T18" fmla="*/ 23 w 24"/>
                <a:gd name="T19" fmla="*/ 22 h 30"/>
                <a:gd name="T20" fmla="*/ 23 w 24"/>
                <a:gd name="T21" fmla="*/ 24 h 30"/>
                <a:gd name="T22" fmla="*/ 23 w 24"/>
                <a:gd name="T23" fmla="*/ 29 h 30"/>
                <a:gd name="T24" fmla="*/ 23 w 24"/>
                <a:gd name="T25" fmla="*/ 27 h 30"/>
                <a:gd name="T26" fmla="*/ 21 w 24"/>
                <a:gd name="T27" fmla="*/ 24 h 30"/>
                <a:gd name="T28" fmla="*/ 21 w 24"/>
                <a:gd name="T29" fmla="*/ 22 h 30"/>
                <a:gd name="T30" fmla="*/ 21 w 24"/>
                <a:gd name="T31" fmla="*/ 24 h 30"/>
                <a:gd name="T32" fmla="*/ 21 w 24"/>
                <a:gd name="T33" fmla="*/ 27 h 30"/>
                <a:gd name="T34" fmla="*/ 21 w 24"/>
                <a:gd name="T35" fmla="*/ 29 h 30"/>
                <a:gd name="T36" fmla="*/ 19 w 24"/>
                <a:gd name="T37" fmla="*/ 29 h 30"/>
                <a:gd name="T38" fmla="*/ 19 w 24"/>
                <a:gd name="T39" fmla="*/ 22 h 30"/>
                <a:gd name="T40" fmla="*/ 19 w 24"/>
                <a:gd name="T41" fmla="*/ 29 h 30"/>
                <a:gd name="T42" fmla="*/ 16 w 24"/>
                <a:gd name="T43" fmla="*/ 29 h 30"/>
                <a:gd name="T44" fmla="*/ 16 w 24"/>
                <a:gd name="T45" fmla="*/ 24 h 30"/>
                <a:gd name="T46" fmla="*/ 16 w 24"/>
                <a:gd name="T47" fmla="*/ 20 h 30"/>
                <a:gd name="T48" fmla="*/ 14 w 24"/>
                <a:gd name="T49" fmla="*/ 16 h 30"/>
                <a:gd name="T50" fmla="*/ 13 w 24"/>
                <a:gd name="T51" fmla="*/ 11 h 30"/>
                <a:gd name="T52" fmla="*/ 10 w 24"/>
                <a:gd name="T53" fmla="*/ 7 h 30"/>
                <a:gd name="T54" fmla="*/ 6 w 24"/>
                <a:gd name="T55" fmla="*/ 2 h 30"/>
                <a:gd name="T56" fmla="*/ 0 w 24"/>
                <a:gd name="T57" fmla="*/ 0 h 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
                <a:gd name="T88" fmla="*/ 0 h 30"/>
                <a:gd name="T89" fmla="*/ 24 w 24"/>
                <a:gd name="T90" fmla="*/ 30 h 3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 h="30">
                  <a:moveTo>
                    <a:pt x="0" y="0"/>
                  </a:moveTo>
                  <a:lnTo>
                    <a:pt x="0" y="0"/>
                  </a:lnTo>
                  <a:lnTo>
                    <a:pt x="2" y="0"/>
                  </a:lnTo>
                  <a:lnTo>
                    <a:pt x="6" y="0"/>
                  </a:lnTo>
                  <a:lnTo>
                    <a:pt x="10" y="2"/>
                  </a:lnTo>
                  <a:lnTo>
                    <a:pt x="13" y="5"/>
                  </a:lnTo>
                  <a:lnTo>
                    <a:pt x="16" y="7"/>
                  </a:lnTo>
                  <a:lnTo>
                    <a:pt x="21" y="13"/>
                  </a:lnTo>
                  <a:lnTo>
                    <a:pt x="23" y="20"/>
                  </a:lnTo>
                  <a:lnTo>
                    <a:pt x="23" y="22"/>
                  </a:lnTo>
                  <a:lnTo>
                    <a:pt x="23" y="24"/>
                  </a:lnTo>
                  <a:lnTo>
                    <a:pt x="23" y="29"/>
                  </a:lnTo>
                  <a:lnTo>
                    <a:pt x="23" y="27"/>
                  </a:lnTo>
                  <a:lnTo>
                    <a:pt x="21" y="24"/>
                  </a:lnTo>
                  <a:lnTo>
                    <a:pt x="21" y="22"/>
                  </a:lnTo>
                  <a:lnTo>
                    <a:pt x="21" y="24"/>
                  </a:lnTo>
                  <a:lnTo>
                    <a:pt x="21" y="27"/>
                  </a:lnTo>
                  <a:lnTo>
                    <a:pt x="21" y="29"/>
                  </a:lnTo>
                  <a:lnTo>
                    <a:pt x="19" y="29"/>
                  </a:lnTo>
                  <a:lnTo>
                    <a:pt x="19" y="22"/>
                  </a:lnTo>
                  <a:lnTo>
                    <a:pt x="19" y="29"/>
                  </a:lnTo>
                  <a:lnTo>
                    <a:pt x="16" y="29"/>
                  </a:lnTo>
                  <a:lnTo>
                    <a:pt x="16" y="24"/>
                  </a:lnTo>
                  <a:lnTo>
                    <a:pt x="16" y="20"/>
                  </a:lnTo>
                  <a:lnTo>
                    <a:pt x="14" y="16"/>
                  </a:lnTo>
                  <a:lnTo>
                    <a:pt x="13" y="11"/>
                  </a:lnTo>
                  <a:lnTo>
                    <a:pt x="10" y="7"/>
                  </a:lnTo>
                  <a:lnTo>
                    <a:pt x="6" y="2"/>
                  </a:lnTo>
                  <a:lnTo>
                    <a:pt x="0" y="0"/>
                  </a:lnTo>
                </a:path>
              </a:pathLst>
            </a:custGeom>
            <a:solidFill>
              <a:srgbClr val="2F8080"/>
            </a:solidFill>
            <a:ln w="127000" cap="rnd">
              <a:noFill/>
              <a:round/>
              <a:headEnd/>
              <a:tailEnd/>
            </a:ln>
          </p:spPr>
          <p:txBody>
            <a:bodyPr>
              <a:prstTxWarp prst="textNoShape">
                <a:avLst/>
              </a:prstTxWarp>
            </a:bodyPr>
            <a:lstStyle/>
            <a:p>
              <a:endParaRPr lang="en-US">
                <a:solidFill>
                  <a:schemeClr val="tx2"/>
                </a:solidFill>
              </a:endParaRPr>
            </a:p>
          </p:txBody>
        </p:sp>
        <p:sp>
          <p:nvSpPr>
            <p:cNvPr id="24846" name="Freeform 221"/>
            <p:cNvSpPr>
              <a:spLocks/>
            </p:cNvSpPr>
            <p:nvPr/>
          </p:nvSpPr>
          <p:spPr bwMode="auto">
            <a:xfrm>
              <a:off x="3024" y="3475"/>
              <a:ext cx="48" cy="66"/>
            </a:xfrm>
            <a:custGeom>
              <a:avLst/>
              <a:gdLst>
                <a:gd name="T0" fmla="*/ 22 w 48"/>
                <a:gd name="T1" fmla="*/ 0 h 66"/>
                <a:gd name="T2" fmla="*/ 22 w 48"/>
                <a:gd name="T3" fmla="*/ 0 h 66"/>
                <a:gd name="T4" fmla="*/ 19 w 48"/>
                <a:gd name="T5" fmla="*/ 0 h 66"/>
                <a:gd name="T6" fmla="*/ 17 w 48"/>
                <a:gd name="T7" fmla="*/ 0 h 66"/>
                <a:gd name="T8" fmla="*/ 14 w 48"/>
                <a:gd name="T9" fmla="*/ 3 h 66"/>
                <a:gd name="T10" fmla="*/ 11 w 48"/>
                <a:gd name="T11" fmla="*/ 3 h 66"/>
                <a:gd name="T12" fmla="*/ 8 w 48"/>
                <a:gd name="T13" fmla="*/ 9 h 66"/>
                <a:gd name="T14" fmla="*/ 3 w 48"/>
                <a:gd name="T15" fmla="*/ 11 h 66"/>
                <a:gd name="T16" fmla="*/ 3 w 48"/>
                <a:gd name="T17" fmla="*/ 17 h 66"/>
                <a:gd name="T18" fmla="*/ 0 w 48"/>
                <a:gd name="T19" fmla="*/ 23 h 66"/>
                <a:gd name="T20" fmla="*/ 0 w 48"/>
                <a:gd name="T21" fmla="*/ 28 h 66"/>
                <a:gd name="T22" fmla="*/ 0 w 48"/>
                <a:gd name="T23" fmla="*/ 37 h 66"/>
                <a:gd name="T24" fmla="*/ 0 w 48"/>
                <a:gd name="T25" fmla="*/ 42 h 66"/>
                <a:gd name="T26" fmla="*/ 3 w 48"/>
                <a:gd name="T27" fmla="*/ 48 h 66"/>
                <a:gd name="T28" fmla="*/ 3 w 48"/>
                <a:gd name="T29" fmla="*/ 53 h 66"/>
                <a:gd name="T30" fmla="*/ 5 w 48"/>
                <a:gd name="T31" fmla="*/ 56 h 66"/>
                <a:gd name="T32" fmla="*/ 11 w 48"/>
                <a:gd name="T33" fmla="*/ 59 h 66"/>
                <a:gd name="T34" fmla="*/ 14 w 48"/>
                <a:gd name="T35" fmla="*/ 62 h 66"/>
                <a:gd name="T36" fmla="*/ 17 w 48"/>
                <a:gd name="T37" fmla="*/ 65 h 66"/>
                <a:gd name="T38" fmla="*/ 22 w 48"/>
                <a:gd name="T39" fmla="*/ 65 h 66"/>
                <a:gd name="T40" fmla="*/ 25 w 48"/>
                <a:gd name="T41" fmla="*/ 65 h 66"/>
                <a:gd name="T42" fmla="*/ 28 w 48"/>
                <a:gd name="T43" fmla="*/ 65 h 66"/>
                <a:gd name="T44" fmla="*/ 33 w 48"/>
                <a:gd name="T45" fmla="*/ 65 h 66"/>
                <a:gd name="T46" fmla="*/ 36 w 48"/>
                <a:gd name="T47" fmla="*/ 62 h 66"/>
                <a:gd name="T48" fmla="*/ 42 w 48"/>
                <a:gd name="T49" fmla="*/ 59 h 66"/>
                <a:gd name="T50" fmla="*/ 42 w 48"/>
                <a:gd name="T51" fmla="*/ 56 h 66"/>
                <a:gd name="T52" fmla="*/ 45 w 48"/>
                <a:gd name="T53" fmla="*/ 56 h 66"/>
                <a:gd name="T54" fmla="*/ 45 w 48"/>
                <a:gd name="T55" fmla="*/ 53 h 66"/>
                <a:gd name="T56" fmla="*/ 47 w 48"/>
                <a:gd name="T57" fmla="*/ 51 h 66"/>
                <a:gd name="T58" fmla="*/ 47 w 48"/>
                <a:gd name="T59" fmla="*/ 48 h 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8"/>
                <a:gd name="T91" fmla="*/ 0 h 66"/>
                <a:gd name="T92" fmla="*/ 48 w 48"/>
                <a:gd name="T93" fmla="*/ 66 h 6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8" h="66">
                  <a:moveTo>
                    <a:pt x="22" y="0"/>
                  </a:moveTo>
                  <a:lnTo>
                    <a:pt x="22" y="0"/>
                  </a:lnTo>
                  <a:lnTo>
                    <a:pt x="19" y="0"/>
                  </a:lnTo>
                  <a:lnTo>
                    <a:pt x="17" y="0"/>
                  </a:lnTo>
                  <a:lnTo>
                    <a:pt x="14" y="3"/>
                  </a:lnTo>
                  <a:lnTo>
                    <a:pt x="11" y="3"/>
                  </a:lnTo>
                  <a:lnTo>
                    <a:pt x="8" y="9"/>
                  </a:lnTo>
                  <a:lnTo>
                    <a:pt x="3" y="11"/>
                  </a:lnTo>
                  <a:lnTo>
                    <a:pt x="3" y="17"/>
                  </a:lnTo>
                  <a:lnTo>
                    <a:pt x="0" y="23"/>
                  </a:lnTo>
                  <a:lnTo>
                    <a:pt x="0" y="28"/>
                  </a:lnTo>
                  <a:lnTo>
                    <a:pt x="0" y="37"/>
                  </a:lnTo>
                  <a:lnTo>
                    <a:pt x="0" y="42"/>
                  </a:lnTo>
                  <a:lnTo>
                    <a:pt x="3" y="48"/>
                  </a:lnTo>
                  <a:lnTo>
                    <a:pt x="3" y="53"/>
                  </a:lnTo>
                  <a:lnTo>
                    <a:pt x="5" y="56"/>
                  </a:lnTo>
                  <a:lnTo>
                    <a:pt x="11" y="59"/>
                  </a:lnTo>
                  <a:lnTo>
                    <a:pt x="14" y="62"/>
                  </a:lnTo>
                  <a:lnTo>
                    <a:pt x="17" y="65"/>
                  </a:lnTo>
                  <a:lnTo>
                    <a:pt x="22" y="65"/>
                  </a:lnTo>
                  <a:lnTo>
                    <a:pt x="25" y="65"/>
                  </a:lnTo>
                  <a:lnTo>
                    <a:pt x="28" y="65"/>
                  </a:lnTo>
                  <a:lnTo>
                    <a:pt x="33" y="65"/>
                  </a:lnTo>
                  <a:lnTo>
                    <a:pt x="36" y="62"/>
                  </a:lnTo>
                  <a:lnTo>
                    <a:pt x="42" y="59"/>
                  </a:lnTo>
                  <a:lnTo>
                    <a:pt x="42" y="56"/>
                  </a:lnTo>
                  <a:lnTo>
                    <a:pt x="45" y="56"/>
                  </a:lnTo>
                  <a:lnTo>
                    <a:pt x="45" y="53"/>
                  </a:lnTo>
                  <a:lnTo>
                    <a:pt x="47" y="51"/>
                  </a:lnTo>
                  <a:lnTo>
                    <a:pt x="47" y="48"/>
                  </a:lnTo>
                </a:path>
              </a:pathLst>
            </a:custGeom>
            <a:noFill/>
            <a:ln w="12700" cap="rnd">
              <a:solidFill>
                <a:srgbClr val="003333"/>
              </a:solidFill>
              <a:round/>
              <a:headEnd/>
              <a:tailEnd/>
            </a:ln>
          </p:spPr>
          <p:txBody>
            <a:bodyPr>
              <a:prstTxWarp prst="textNoShape">
                <a:avLst/>
              </a:prstTxWarp>
            </a:bodyPr>
            <a:lstStyle/>
            <a:p>
              <a:endParaRPr lang="en-US">
                <a:solidFill>
                  <a:schemeClr val="tx2"/>
                </a:solidFill>
              </a:endParaRPr>
            </a:p>
          </p:txBody>
        </p:sp>
        <p:sp>
          <p:nvSpPr>
            <p:cNvPr id="24847" name="Freeform 222"/>
            <p:cNvSpPr>
              <a:spLocks/>
            </p:cNvSpPr>
            <p:nvPr/>
          </p:nvSpPr>
          <p:spPr bwMode="auto">
            <a:xfrm>
              <a:off x="3069" y="3520"/>
              <a:ext cx="15" cy="12"/>
            </a:xfrm>
            <a:custGeom>
              <a:avLst/>
              <a:gdLst>
                <a:gd name="T0" fmla="*/ 5 w 15"/>
                <a:gd name="T1" fmla="*/ 3 h 12"/>
                <a:gd name="T2" fmla="*/ 5 w 15"/>
                <a:gd name="T3" fmla="*/ 3 h 12"/>
                <a:gd name="T4" fmla="*/ 2 w 15"/>
                <a:gd name="T5" fmla="*/ 6 h 12"/>
                <a:gd name="T6" fmla="*/ 2 w 15"/>
                <a:gd name="T7" fmla="*/ 8 h 12"/>
                <a:gd name="T8" fmla="*/ 0 w 15"/>
                <a:gd name="T9" fmla="*/ 11 h 12"/>
                <a:gd name="T10" fmla="*/ 2 w 15"/>
                <a:gd name="T11" fmla="*/ 11 h 12"/>
                <a:gd name="T12" fmla="*/ 2 w 15"/>
                <a:gd name="T13" fmla="*/ 8 h 12"/>
                <a:gd name="T14" fmla="*/ 5 w 15"/>
                <a:gd name="T15" fmla="*/ 8 h 12"/>
                <a:gd name="T16" fmla="*/ 5 w 15"/>
                <a:gd name="T17" fmla="*/ 6 h 12"/>
                <a:gd name="T18" fmla="*/ 8 w 15"/>
                <a:gd name="T19" fmla="*/ 3 h 12"/>
                <a:gd name="T20" fmla="*/ 5 w 15"/>
                <a:gd name="T21" fmla="*/ 6 h 12"/>
                <a:gd name="T22" fmla="*/ 5 w 15"/>
                <a:gd name="T23" fmla="*/ 8 h 12"/>
                <a:gd name="T24" fmla="*/ 5 w 15"/>
                <a:gd name="T25" fmla="*/ 11 h 12"/>
                <a:gd name="T26" fmla="*/ 5 w 15"/>
                <a:gd name="T27" fmla="*/ 8 h 12"/>
                <a:gd name="T28" fmla="*/ 8 w 15"/>
                <a:gd name="T29" fmla="*/ 6 h 12"/>
                <a:gd name="T30" fmla="*/ 11 w 15"/>
                <a:gd name="T31" fmla="*/ 0 h 12"/>
                <a:gd name="T32" fmla="*/ 11 w 15"/>
                <a:gd name="T33" fmla="*/ 3 h 12"/>
                <a:gd name="T34" fmla="*/ 8 w 15"/>
                <a:gd name="T35" fmla="*/ 6 h 12"/>
                <a:gd name="T36" fmla="*/ 8 w 15"/>
                <a:gd name="T37" fmla="*/ 8 h 12"/>
                <a:gd name="T38" fmla="*/ 8 w 15"/>
                <a:gd name="T39" fmla="*/ 11 h 12"/>
                <a:gd name="T40" fmla="*/ 8 w 15"/>
                <a:gd name="T41" fmla="*/ 8 h 12"/>
                <a:gd name="T42" fmla="*/ 8 w 15"/>
                <a:gd name="T43" fmla="*/ 6 h 12"/>
                <a:gd name="T44" fmla="*/ 11 w 15"/>
                <a:gd name="T45" fmla="*/ 3 h 12"/>
                <a:gd name="T46" fmla="*/ 14 w 15"/>
                <a:gd name="T47" fmla="*/ 0 h 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
                <a:gd name="T73" fmla="*/ 0 h 12"/>
                <a:gd name="T74" fmla="*/ 15 w 15"/>
                <a:gd name="T75" fmla="*/ 12 h 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 h="12">
                  <a:moveTo>
                    <a:pt x="5" y="3"/>
                  </a:moveTo>
                  <a:lnTo>
                    <a:pt x="5" y="3"/>
                  </a:lnTo>
                  <a:lnTo>
                    <a:pt x="2" y="6"/>
                  </a:lnTo>
                  <a:lnTo>
                    <a:pt x="2" y="8"/>
                  </a:lnTo>
                  <a:lnTo>
                    <a:pt x="0" y="11"/>
                  </a:lnTo>
                  <a:lnTo>
                    <a:pt x="2" y="11"/>
                  </a:lnTo>
                  <a:lnTo>
                    <a:pt x="2" y="8"/>
                  </a:lnTo>
                  <a:lnTo>
                    <a:pt x="5" y="8"/>
                  </a:lnTo>
                  <a:lnTo>
                    <a:pt x="5" y="6"/>
                  </a:lnTo>
                  <a:lnTo>
                    <a:pt x="8" y="3"/>
                  </a:lnTo>
                  <a:lnTo>
                    <a:pt x="5" y="6"/>
                  </a:lnTo>
                  <a:lnTo>
                    <a:pt x="5" y="8"/>
                  </a:lnTo>
                  <a:lnTo>
                    <a:pt x="5" y="11"/>
                  </a:lnTo>
                  <a:lnTo>
                    <a:pt x="5" y="8"/>
                  </a:lnTo>
                  <a:lnTo>
                    <a:pt x="8" y="6"/>
                  </a:lnTo>
                  <a:lnTo>
                    <a:pt x="11" y="0"/>
                  </a:lnTo>
                  <a:lnTo>
                    <a:pt x="11" y="3"/>
                  </a:lnTo>
                  <a:lnTo>
                    <a:pt x="8" y="6"/>
                  </a:lnTo>
                  <a:lnTo>
                    <a:pt x="8" y="8"/>
                  </a:lnTo>
                  <a:lnTo>
                    <a:pt x="8" y="11"/>
                  </a:lnTo>
                  <a:lnTo>
                    <a:pt x="8" y="8"/>
                  </a:lnTo>
                  <a:lnTo>
                    <a:pt x="8" y="6"/>
                  </a:lnTo>
                  <a:lnTo>
                    <a:pt x="11" y="3"/>
                  </a:lnTo>
                  <a:lnTo>
                    <a:pt x="14" y="0"/>
                  </a:lnTo>
                </a:path>
              </a:pathLst>
            </a:custGeom>
            <a:noFill/>
            <a:ln w="12700" cap="rnd">
              <a:solidFill>
                <a:srgbClr val="003333"/>
              </a:solidFill>
              <a:round/>
              <a:headEnd/>
              <a:tailEnd/>
            </a:ln>
          </p:spPr>
          <p:txBody>
            <a:bodyPr>
              <a:prstTxWarp prst="textNoShape">
                <a:avLst/>
              </a:prstTxWarp>
            </a:bodyPr>
            <a:lstStyle/>
            <a:p>
              <a:endParaRPr lang="en-US">
                <a:solidFill>
                  <a:schemeClr val="tx2"/>
                </a:solidFill>
              </a:endParaRPr>
            </a:p>
          </p:txBody>
        </p:sp>
        <p:sp>
          <p:nvSpPr>
            <p:cNvPr id="24848" name="Freeform 223"/>
            <p:cNvSpPr>
              <a:spLocks/>
            </p:cNvSpPr>
            <p:nvPr/>
          </p:nvSpPr>
          <p:spPr bwMode="auto">
            <a:xfrm>
              <a:off x="2955" y="3520"/>
              <a:ext cx="11" cy="13"/>
            </a:xfrm>
            <a:custGeom>
              <a:avLst/>
              <a:gdLst>
                <a:gd name="T0" fmla="*/ 0 w 11"/>
                <a:gd name="T1" fmla="*/ 0 h 13"/>
                <a:gd name="T2" fmla="*/ 2 w 11"/>
                <a:gd name="T3" fmla="*/ 0 h 13"/>
                <a:gd name="T4" fmla="*/ 3 w 11"/>
                <a:gd name="T5" fmla="*/ 0 h 13"/>
                <a:gd name="T6" fmla="*/ 4 w 11"/>
                <a:gd name="T7" fmla="*/ 0 h 13"/>
                <a:gd name="T8" fmla="*/ 4 w 11"/>
                <a:gd name="T9" fmla="*/ 2 h 13"/>
                <a:gd name="T10" fmla="*/ 4 w 11"/>
                <a:gd name="T11" fmla="*/ 4 h 13"/>
                <a:gd name="T12" fmla="*/ 6 w 11"/>
                <a:gd name="T13" fmla="*/ 5 h 13"/>
                <a:gd name="T14" fmla="*/ 6 w 11"/>
                <a:gd name="T15" fmla="*/ 7 h 13"/>
                <a:gd name="T16" fmla="*/ 7 w 11"/>
                <a:gd name="T17" fmla="*/ 8 h 13"/>
                <a:gd name="T18" fmla="*/ 9 w 11"/>
                <a:gd name="T19" fmla="*/ 10 h 13"/>
                <a:gd name="T20" fmla="*/ 10 w 11"/>
                <a:gd name="T21" fmla="*/ 10 h 13"/>
                <a:gd name="T22" fmla="*/ 9 w 11"/>
                <a:gd name="T23" fmla="*/ 10 h 13"/>
                <a:gd name="T24" fmla="*/ 9 w 11"/>
                <a:gd name="T25" fmla="*/ 12 h 13"/>
                <a:gd name="T26" fmla="*/ 7 w 11"/>
                <a:gd name="T27" fmla="*/ 12 h 13"/>
                <a:gd name="T28" fmla="*/ 6 w 11"/>
                <a:gd name="T29" fmla="*/ 10 h 13"/>
                <a:gd name="T30" fmla="*/ 4 w 11"/>
                <a:gd name="T31" fmla="*/ 10 h 13"/>
                <a:gd name="T32" fmla="*/ 3 w 11"/>
                <a:gd name="T33" fmla="*/ 8 h 13"/>
                <a:gd name="T34" fmla="*/ 2 w 11"/>
                <a:gd name="T35" fmla="*/ 5 h 13"/>
                <a:gd name="T36" fmla="*/ 0 w 11"/>
                <a:gd name="T37" fmla="*/ 0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13"/>
                <a:gd name="T59" fmla="*/ 11 w 11"/>
                <a:gd name="T60" fmla="*/ 13 h 1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13">
                  <a:moveTo>
                    <a:pt x="0" y="0"/>
                  </a:moveTo>
                  <a:lnTo>
                    <a:pt x="2" y="0"/>
                  </a:lnTo>
                  <a:lnTo>
                    <a:pt x="3" y="0"/>
                  </a:lnTo>
                  <a:lnTo>
                    <a:pt x="4" y="0"/>
                  </a:lnTo>
                  <a:lnTo>
                    <a:pt x="4" y="2"/>
                  </a:lnTo>
                  <a:lnTo>
                    <a:pt x="4" y="4"/>
                  </a:lnTo>
                  <a:lnTo>
                    <a:pt x="6" y="5"/>
                  </a:lnTo>
                  <a:lnTo>
                    <a:pt x="6" y="7"/>
                  </a:lnTo>
                  <a:lnTo>
                    <a:pt x="7" y="8"/>
                  </a:lnTo>
                  <a:lnTo>
                    <a:pt x="9" y="10"/>
                  </a:lnTo>
                  <a:lnTo>
                    <a:pt x="10" y="10"/>
                  </a:lnTo>
                  <a:lnTo>
                    <a:pt x="9" y="10"/>
                  </a:lnTo>
                  <a:lnTo>
                    <a:pt x="9" y="12"/>
                  </a:lnTo>
                  <a:lnTo>
                    <a:pt x="7" y="12"/>
                  </a:lnTo>
                  <a:lnTo>
                    <a:pt x="6" y="10"/>
                  </a:lnTo>
                  <a:lnTo>
                    <a:pt x="4" y="10"/>
                  </a:lnTo>
                  <a:lnTo>
                    <a:pt x="3" y="8"/>
                  </a:lnTo>
                  <a:lnTo>
                    <a:pt x="2" y="5"/>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24849" name="Freeform 224"/>
            <p:cNvSpPr>
              <a:spLocks/>
            </p:cNvSpPr>
            <p:nvPr/>
          </p:nvSpPr>
          <p:spPr bwMode="auto">
            <a:xfrm>
              <a:off x="2971" y="3484"/>
              <a:ext cx="26" cy="32"/>
            </a:xfrm>
            <a:custGeom>
              <a:avLst/>
              <a:gdLst>
                <a:gd name="T0" fmla="*/ 0 w 26"/>
                <a:gd name="T1" fmla="*/ 0 h 32"/>
                <a:gd name="T2" fmla="*/ 2 w 26"/>
                <a:gd name="T3" fmla="*/ 0 h 32"/>
                <a:gd name="T4" fmla="*/ 4 w 26"/>
                <a:gd name="T5" fmla="*/ 0 h 32"/>
                <a:gd name="T6" fmla="*/ 6 w 26"/>
                <a:gd name="T7" fmla="*/ 0 h 32"/>
                <a:gd name="T8" fmla="*/ 11 w 26"/>
                <a:gd name="T9" fmla="*/ 2 h 32"/>
                <a:gd name="T10" fmla="*/ 14 w 26"/>
                <a:gd name="T11" fmla="*/ 4 h 32"/>
                <a:gd name="T12" fmla="*/ 19 w 26"/>
                <a:gd name="T13" fmla="*/ 9 h 32"/>
                <a:gd name="T14" fmla="*/ 21 w 26"/>
                <a:gd name="T15" fmla="*/ 13 h 32"/>
                <a:gd name="T16" fmla="*/ 23 w 26"/>
                <a:gd name="T17" fmla="*/ 20 h 32"/>
                <a:gd name="T18" fmla="*/ 23 w 26"/>
                <a:gd name="T19" fmla="*/ 22 h 32"/>
                <a:gd name="T20" fmla="*/ 25 w 26"/>
                <a:gd name="T21" fmla="*/ 24 h 32"/>
                <a:gd name="T22" fmla="*/ 25 w 26"/>
                <a:gd name="T23" fmla="*/ 26 h 32"/>
                <a:gd name="T24" fmla="*/ 25 w 26"/>
                <a:gd name="T25" fmla="*/ 29 h 32"/>
                <a:gd name="T26" fmla="*/ 23 w 26"/>
                <a:gd name="T27" fmla="*/ 29 h 32"/>
                <a:gd name="T28" fmla="*/ 23 w 26"/>
                <a:gd name="T29" fmla="*/ 26 h 32"/>
                <a:gd name="T30" fmla="*/ 23 w 26"/>
                <a:gd name="T31" fmla="*/ 24 h 32"/>
                <a:gd name="T32" fmla="*/ 23 w 26"/>
                <a:gd name="T33" fmla="*/ 26 h 32"/>
                <a:gd name="T34" fmla="*/ 23 w 26"/>
                <a:gd name="T35" fmla="*/ 29 h 32"/>
                <a:gd name="T36" fmla="*/ 21 w 26"/>
                <a:gd name="T37" fmla="*/ 31 h 32"/>
                <a:gd name="T38" fmla="*/ 19 w 26"/>
                <a:gd name="T39" fmla="*/ 24 h 32"/>
                <a:gd name="T40" fmla="*/ 19 w 26"/>
                <a:gd name="T41" fmla="*/ 31 h 32"/>
                <a:gd name="T42" fmla="*/ 19 w 26"/>
                <a:gd name="T43" fmla="*/ 29 h 32"/>
                <a:gd name="T44" fmla="*/ 19 w 26"/>
                <a:gd name="T45" fmla="*/ 26 h 32"/>
                <a:gd name="T46" fmla="*/ 19 w 26"/>
                <a:gd name="T47" fmla="*/ 22 h 32"/>
                <a:gd name="T48" fmla="*/ 17 w 26"/>
                <a:gd name="T49" fmla="*/ 17 h 32"/>
                <a:gd name="T50" fmla="*/ 14 w 26"/>
                <a:gd name="T51" fmla="*/ 13 h 32"/>
                <a:gd name="T52" fmla="*/ 11 w 26"/>
                <a:gd name="T53" fmla="*/ 6 h 32"/>
                <a:gd name="T54" fmla="*/ 6 w 26"/>
                <a:gd name="T55" fmla="*/ 2 h 32"/>
                <a:gd name="T56" fmla="*/ 0 w 26"/>
                <a:gd name="T57" fmla="*/ 0 h 3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6"/>
                <a:gd name="T88" fmla="*/ 0 h 32"/>
                <a:gd name="T89" fmla="*/ 26 w 26"/>
                <a:gd name="T90" fmla="*/ 32 h 3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6" h="32">
                  <a:moveTo>
                    <a:pt x="0" y="0"/>
                  </a:moveTo>
                  <a:lnTo>
                    <a:pt x="2" y="0"/>
                  </a:lnTo>
                  <a:lnTo>
                    <a:pt x="4" y="0"/>
                  </a:lnTo>
                  <a:lnTo>
                    <a:pt x="6" y="0"/>
                  </a:lnTo>
                  <a:lnTo>
                    <a:pt x="11" y="2"/>
                  </a:lnTo>
                  <a:lnTo>
                    <a:pt x="14" y="4"/>
                  </a:lnTo>
                  <a:lnTo>
                    <a:pt x="19" y="9"/>
                  </a:lnTo>
                  <a:lnTo>
                    <a:pt x="21" y="13"/>
                  </a:lnTo>
                  <a:lnTo>
                    <a:pt x="23" y="20"/>
                  </a:lnTo>
                  <a:lnTo>
                    <a:pt x="23" y="22"/>
                  </a:lnTo>
                  <a:lnTo>
                    <a:pt x="25" y="24"/>
                  </a:lnTo>
                  <a:lnTo>
                    <a:pt x="25" y="26"/>
                  </a:lnTo>
                  <a:lnTo>
                    <a:pt x="25" y="29"/>
                  </a:lnTo>
                  <a:lnTo>
                    <a:pt x="23" y="29"/>
                  </a:lnTo>
                  <a:lnTo>
                    <a:pt x="23" y="26"/>
                  </a:lnTo>
                  <a:lnTo>
                    <a:pt x="23" y="24"/>
                  </a:lnTo>
                  <a:lnTo>
                    <a:pt x="23" y="26"/>
                  </a:lnTo>
                  <a:lnTo>
                    <a:pt x="23" y="29"/>
                  </a:lnTo>
                  <a:lnTo>
                    <a:pt x="21" y="31"/>
                  </a:lnTo>
                  <a:lnTo>
                    <a:pt x="19" y="24"/>
                  </a:lnTo>
                  <a:lnTo>
                    <a:pt x="19" y="31"/>
                  </a:lnTo>
                  <a:lnTo>
                    <a:pt x="19" y="29"/>
                  </a:lnTo>
                  <a:lnTo>
                    <a:pt x="19" y="26"/>
                  </a:lnTo>
                  <a:lnTo>
                    <a:pt x="19" y="22"/>
                  </a:lnTo>
                  <a:lnTo>
                    <a:pt x="17" y="17"/>
                  </a:lnTo>
                  <a:lnTo>
                    <a:pt x="14" y="13"/>
                  </a:lnTo>
                  <a:lnTo>
                    <a:pt x="11" y="6"/>
                  </a:lnTo>
                  <a:lnTo>
                    <a:pt x="6" y="2"/>
                  </a:lnTo>
                  <a:lnTo>
                    <a:pt x="0" y="0"/>
                  </a:lnTo>
                </a:path>
              </a:pathLst>
            </a:custGeom>
            <a:solidFill>
              <a:srgbClr val="2F8080"/>
            </a:solidFill>
            <a:ln w="127000" cap="rnd">
              <a:noFill/>
              <a:round/>
              <a:headEnd/>
              <a:tailEnd/>
            </a:ln>
          </p:spPr>
          <p:txBody>
            <a:bodyPr>
              <a:prstTxWarp prst="textNoShape">
                <a:avLst/>
              </a:prstTxWarp>
            </a:bodyPr>
            <a:lstStyle/>
            <a:p>
              <a:endParaRPr lang="en-US">
                <a:solidFill>
                  <a:schemeClr val="tx2"/>
                </a:solidFill>
              </a:endParaRPr>
            </a:p>
          </p:txBody>
        </p:sp>
        <p:sp>
          <p:nvSpPr>
            <p:cNvPr id="24850" name="Freeform 225"/>
            <p:cNvSpPr>
              <a:spLocks/>
            </p:cNvSpPr>
            <p:nvPr/>
          </p:nvSpPr>
          <p:spPr bwMode="auto">
            <a:xfrm>
              <a:off x="2943" y="3484"/>
              <a:ext cx="59" cy="68"/>
            </a:xfrm>
            <a:custGeom>
              <a:avLst/>
              <a:gdLst>
                <a:gd name="T0" fmla="*/ 22 w 59"/>
                <a:gd name="T1" fmla="*/ 0 h 68"/>
                <a:gd name="T2" fmla="*/ 22 w 59"/>
                <a:gd name="T3" fmla="*/ 0 h 68"/>
                <a:gd name="T4" fmla="*/ 19 w 59"/>
                <a:gd name="T5" fmla="*/ 0 h 68"/>
                <a:gd name="T6" fmla="*/ 19 w 59"/>
                <a:gd name="T7" fmla="*/ 2 h 68"/>
                <a:gd name="T8" fmla="*/ 14 w 59"/>
                <a:gd name="T9" fmla="*/ 2 h 68"/>
                <a:gd name="T10" fmla="*/ 11 w 59"/>
                <a:gd name="T11" fmla="*/ 5 h 68"/>
                <a:gd name="T12" fmla="*/ 8 w 59"/>
                <a:gd name="T13" fmla="*/ 8 h 68"/>
                <a:gd name="T14" fmla="*/ 5 w 59"/>
                <a:gd name="T15" fmla="*/ 14 h 68"/>
                <a:gd name="T16" fmla="*/ 2 w 59"/>
                <a:gd name="T17" fmla="*/ 19 h 68"/>
                <a:gd name="T18" fmla="*/ 2 w 59"/>
                <a:gd name="T19" fmla="*/ 25 h 68"/>
                <a:gd name="T20" fmla="*/ 0 w 59"/>
                <a:gd name="T21" fmla="*/ 30 h 68"/>
                <a:gd name="T22" fmla="*/ 0 w 59"/>
                <a:gd name="T23" fmla="*/ 36 h 68"/>
                <a:gd name="T24" fmla="*/ 2 w 59"/>
                <a:gd name="T25" fmla="*/ 42 h 68"/>
                <a:gd name="T26" fmla="*/ 2 w 59"/>
                <a:gd name="T27" fmla="*/ 50 h 68"/>
                <a:gd name="T28" fmla="*/ 5 w 59"/>
                <a:gd name="T29" fmla="*/ 53 h 68"/>
                <a:gd name="T30" fmla="*/ 8 w 59"/>
                <a:gd name="T31" fmla="*/ 58 h 68"/>
                <a:gd name="T32" fmla="*/ 11 w 59"/>
                <a:gd name="T33" fmla="*/ 61 h 68"/>
                <a:gd name="T34" fmla="*/ 14 w 59"/>
                <a:gd name="T35" fmla="*/ 64 h 68"/>
                <a:gd name="T36" fmla="*/ 19 w 59"/>
                <a:gd name="T37" fmla="*/ 67 h 68"/>
                <a:gd name="T38" fmla="*/ 22 w 59"/>
                <a:gd name="T39" fmla="*/ 67 h 68"/>
                <a:gd name="T40" fmla="*/ 25 w 59"/>
                <a:gd name="T41" fmla="*/ 67 h 68"/>
                <a:gd name="T42" fmla="*/ 30 w 59"/>
                <a:gd name="T43" fmla="*/ 67 h 68"/>
                <a:gd name="T44" fmla="*/ 33 w 59"/>
                <a:gd name="T45" fmla="*/ 67 h 68"/>
                <a:gd name="T46" fmla="*/ 39 w 59"/>
                <a:gd name="T47" fmla="*/ 64 h 68"/>
                <a:gd name="T48" fmla="*/ 42 w 59"/>
                <a:gd name="T49" fmla="*/ 61 h 68"/>
                <a:gd name="T50" fmla="*/ 44 w 59"/>
                <a:gd name="T51" fmla="*/ 58 h 68"/>
                <a:gd name="T52" fmla="*/ 47 w 59"/>
                <a:gd name="T53" fmla="*/ 56 h 68"/>
                <a:gd name="T54" fmla="*/ 47 w 59"/>
                <a:gd name="T55" fmla="*/ 53 h 68"/>
                <a:gd name="T56" fmla="*/ 47 w 59"/>
                <a:gd name="T57" fmla="*/ 50 h 68"/>
                <a:gd name="T58" fmla="*/ 50 w 59"/>
                <a:gd name="T59" fmla="*/ 50 h 68"/>
                <a:gd name="T60" fmla="*/ 50 w 59"/>
                <a:gd name="T61" fmla="*/ 47 h 68"/>
                <a:gd name="T62" fmla="*/ 50 w 59"/>
                <a:gd name="T63" fmla="*/ 50 h 68"/>
                <a:gd name="T64" fmla="*/ 50 w 59"/>
                <a:gd name="T65" fmla="*/ 53 h 68"/>
                <a:gd name="T66" fmla="*/ 47 w 59"/>
                <a:gd name="T67" fmla="*/ 56 h 68"/>
                <a:gd name="T68" fmla="*/ 47 w 59"/>
                <a:gd name="T69" fmla="*/ 58 h 68"/>
                <a:gd name="T70" fmla="*/ 50 w 59"/>
                <a:gd name="T71" fmla="*/ 56 h 68"/>
                <a:gd name="T72" fmla="*/ 50 w 59"/>
                <a:gd name="T73" fmla="*/ 53 h 68"/>
                <a:gd name="T74" fmla="*/ 53 w 59"/>
                <a:gd name="T75" fmla="*/ 50 h 68"/>
                <a:gd name="T76" fmla="*/ 53 w 59"/>
                <a:gd name="T77" fmla="*/ 47 h 68"/>
                <a:gd name="T78" fmla="*/ 53 w 59"/>
                <a:gd name="T79" fmla="*/ 50 h 68"/>
                <a:gd name="T80" fmla="*/ 53 w 59"/>
                <a:gd name="T81" fmla="*/ 53 h 68"/>
                <a:gd name="T82" fmla="*/ 53 w 59"/>
                <a:gd name="T83" fmla="*/ 56 h 68"/>
                <a:gd name="T84" fmla="*/ 50 w 59"/>
                <a:gd name="T85" fmla="*/ 58 h 68"/>
                <a:gd name="T86" fmla="*/ 53 w 59"/>
                <a:gd name="T87" fmla="*/ 56 h 68"/>
                <a:gd name="T88" fmla="*/ 53 w 59"/>
                <a:gd name="T89" fmla="*/ 53 h 68"/>
                <a:gd name="T90" fmla="*/ 56 w 59"/>
                <a:gd name="T91" fmla="*/ 47 h 68"/>
                <a:gd name="T92" fmla="*/ 56 w 59"/>
                <a:gd name="T93" fmla="*/ 50 h 68"/>
                <a:gd name="T94" fmla="*/ 56 w 59"/>
                <a:gd name="T95" fmla="*/ 53 h 68"/>
                <a:gd name="T96" fmla="*/ 53 w 59"/>
                <a:gd name="T97" fmla="*/ 56 h 68"/>
                <a:gd name="T98" fmla="*/ 56 w 59"/>
                <a:gd name="T99" fmla="*/ 53 h 68"/>
                <a:gd name="T100" fmla="*/ 58 w 59"/>
                <a:gd name="T101" fmla="*/ 50 h 68"/>
                <a:gd name="T102" fmla="*/ 58 w 59"/>
                <a:gd name="T103" fmla="*/ 47 h 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
                <a:gd name="T157" fmla="*/ 0 h 68"/>
                <a:gd name="T158" fmla="*/ 59 w 59"/>
                <a:gd name="T159" fmla="*/ 68 h 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 h="68">
                  <a:moveTo>
                    <a:pt x="22" y="0"/>
                  </a:moveTo>
                  <a:lnTo>
                    <a:pt x="22" y="0"/>
                  </a:lnTo>
                  <a:lnTo>
                    <a:pt x="19" y="0"/>
                  </a:lnTo>
                  <a:lnTo>
                    <a:pt x="19" y="2"/>
                  </a:lnTo>
                  <a:lnTo>
                    <a:pt x="14" y="2"/>
                  </a:lnTo>
                  <a:lnTo>
                    <a:pt x="11" y="5"/>
                  </a:lnTo>
                  <a:lnTo>
                    <a:pt x="8" y="8"/>
                  </a:lnTo>
                  <a:lnTo>
                    <a:pt x="5" y="14"/>
                  </a:lnTo>
                  <a:lnTo>
                    <a:pt x="2" y="19"/>
                  </a:lnTo>
                  <a:lnTo>
                    <a:pt x="2" y="25"/>
                  </a:lnTo>
                  <a:lnTo>
                    <a:pt x="0" y="30"/>
                  </a:lnTo>
                  <a:lnTo>
                    <a:pt x="0" y="36"/>
                  </a:lnTo>
                  <a:lnTo>
                    <a:pt x="2" y="42"/>
                  </a:lnTo>
                  <a:lnTo>
                    <a:pt x="2" y="50"/>
                  </a:lnTo>
                  <a:lnTo>
                    <a:pt x="5" y="53"/>
                  </a:lnTo>
                  <a:lnTo>
                    <a:pt x="8" y="58"/>
                  </a:lnTo>
                  <a:lnTo>
                    <a:pt x="11" y="61"/>
                  </a:lnTo>
                  <a:lnTo>
                    <a:pt x="14" y="64"/>
                  </a:lnTo>
                  <a:lnTo>
                    <a:pt x="19" y="67"/>
                  </a:lnTo>
                  <a:lnTo>
                    <a:pt x="22" y="67"/>
                  </a:lnTo>
                  <a:lnTo>
                    <a:pt x="25" y="67"/>
                  </a:lnTo>
                  <a:lnTo>
                    <a:pt x="30" y="67"/>
                  </a:lnTo>
                  <a:lnTo>
                    <a:pt x="33" y="67"/>
                  </a:lnTo>
                  <a:lnTo>
                    <a:pt x="39" y="64"/>
                  </a:lnTo>
                  <a:lnTo>
                    <a:pt x="42" y="61"/>
                  </a:lnTo>
                  <a:lnTo>
                    <a:pt x="44" y="58"/>
                  </a:lnTo>
                  <a:lnTo>
                    <a:pt x="47" y="56"/>
                  </a:lnTo>
                  <a:lnTo>
                    <a:pt x="47" y="53"/>
                  </a:lnTo>
                  <a:lnTo>
                    <a:pt x="47" y="50"/>
                  </a:lnTo>
                  <a:lnTo>
                    <a:pt x="50" y="50"/>
                  </a:lnTo>
                  <a:lnTo>
                    <a:pt x="50" y="47"/>
                  </a:lnTo>
                  <a:lnTo>
                    <a:pt x="50" y="50"/>
                  </a:lnTo>
                  <a:lnTo>
                    <a:pt x="50" y="53"/>
                  </a:lnTo>
                  <a:lnTo>
                    <a:pt x="47" y="56"/>
                  </a:lnTo>
                  <a:lnTo>
                    <a:pt x="47" y="58"/>
                  </a:lnTo>
                  <a:lnTo>
                    <a:pt x="50" y="56"/>
                  </a:lnTo>
                  <a:lnTo>
                    <a:pt x="50" y="53"/>
                  </a:lnTo>
                  <a:lnTo>
                    <a:pt x="53" y="50"/>
                  </a:lnTo>
                  <a:lnTo>
                    <a:pt x="53" y="47"/>
                  </a:lnTo>
                  <a:lnTo>
                    <a:pt x="53" y="50"/>
                  </a:lnTo>
                  <a:lnTo>
                    <a:pt x="53" y="53"/>
                  </a:lnTo>
                  <a:lnTo>
                    <a:pt x="53" y="56"/>
                  </a:lnTo>
                  <a:lnTo>
                    <a:pt x="50" y="58"/>
                  </a:lnTo>
                  <a:lnTo>
                    <a:pt x="53" y="56"/>
                  </a:lnTo>
                  <a:lnTo>
                    <a:pt x="53" y="53"/>
                  </a:lnTo>
                  <a:lnTo>
                    <a:pt x="56" y="47"/>
                  </a:lnTo>
                  <a:lnTo>
                    <a:pt x="56" y="50"/>
                  </a:lnTo>
                  <a:lnTo>
                    <a:pt x="56" y="53"/>
                  </a:lnTo>
                  <a:lnTo>
                    <a:pt x="53" y="56"/>
                  </a:lnTo>
                  <a:lnTo>
                    <a:pt x="56" y="53"/>
                  </a:lnTo>
                  <a:lnTo>
                    <a:pt x="58" y="50"/>
                  </a:lnTo>
                  <a:lnTo>
                    <a:pt x="58" y="47"/>
                  </a:lnTo>
                </a:path>
              </a:pathLst>
            </a:custGeom>
            <a:noFill/>
            <a:ln w="12700" cap="rnd">
              <a:solidFill>
                <a:srgbClr val="003333"/>
              </a:solidFill>
              <a:round/>
              <a:headEnd/>
              <a:tailEnd/>
            </a:ln>
          </p:spPr>
          <p:txBody>
            <a:bodyPr>
              <a:prstTxWarp prst="textNoShape">
                <a:avLst/>
              </a:prstTxWarp>
            </a:bodyPr>
            <a:lstStyle/>
            <a:p>
              <a:endParaRPr lang="en-US">
                <a:solidFill>
                  <a:schemeClr val="tx2"/>
                </a:solidFill>
              </a:endParaRPr>
            </a:p>
          </p:txBody>
        </p:sp>
        <p:sp>
          <p:nvSpPr>
            <p:cNvPr id="24851" name="Freeform 226"/>
            <p:cNvSpPr>
              <a:spLocks/>
            </p:cNvSpPr>
            <p:nvPr/>
          </p:nvSpPr>
          <p:spPr bwMode="auto">
            <a:xfrm>
              <a:off x="2699" y="3478"/>
              <a:ext cx="189" cy="1"/>
            </a:xfrm>
            <a:custGeom>
              <a:avLst/>
              <a:gdLst>
                <a:gd name="T0" fmla="*/ 188 w 189"/>
                <a:gd name="T1" fmla="*/ 0 h 1"/>
                <a:gd name="T2" fmla="*/ 182 w 189"/>
                <a:gd name="T3" fmla="*/ 0 h 1"/>
                <a:gd name="T4" fmla="*/ 177 w 189"/>
                <a:gd name="T5" fmla="*/ 0 h 1"/>
                <a:gd name="T6" fmla="*/ 169 w 189"/>
                <a:gd name="T7" fmla="*/ 0 h 1"/>
                <a:gd name="T8" fmla="*/ 158 w 189"/>
                <a:gd name="T9" fmla="*/ 0 h 1"/>
                <a:gd name="T10" fmla="*/ 148 w 189"/>
                <a:gd name="T11" fmla="*/ 0 h 1"/>
                <a:gd name="T12" fmla="*/ 137 w 189"/>
                <a:gd name="T13" fmla="*/ 0 h 1"/>
                <a:gd name="T14" fmla="*/ 121 w 189"/>
                <a:gd name="T15" fmla="*/ 0 h 1"/>
                <a:gd name="T16" fmla="*/ 107 w 189"/>
                <a:gd name="T17" fmla="*/ 0 h 1"/>
                <a:gd name="T18" fmla="*/ 91 w 189"/>
                <a:gd name="T19" fmla="*/ 0 h 1"/>
                <a:gd name="T20" fmla="*/ 78 w 189"/>
                <a:gd name="T21" fmla="*/ 0 h 1"/>
                <a:gd name="T22" fmla="*/ 62 w 189"/>
                <a:gd name="T23" fmla="*/ 0 h 1"/>
                <a:gd name="T24" fmla="*/ 46 w 189"/>
                <a:gd name="T25" fmla="*/ 0 h 1"/>
                <a:gd name="T26" fmla="*/ 33 w 189"/>
                <a:gd name="T27" fmla="*/ 0 h 1"/>
                <a:gd name="T28" fmla="*/ 16 w 189"/>
                <a:gd name="T29" fmla="*/ 0 h 1"/>
                <a:gd name="T30" fmla="*/ 3 w 189"/>
                <a:gd name="T31" fmla="*/ 0 h 1"/>
                <a:gd name="T32" fmla="*/ 0 w 189"/>
                <a:gd name="T33" fmla="*/ 0 h 1"/>
                <a:gd name="T34" fmla="*/ 6 w 189"/>
                <a:gd name="T35" fmla="*/ 0 h 1"/>
                <a:gd name="T36" fmla="*/ 13 w 189"/>
                <a:gd name="T37" fmla="*/ 0 h 1"/>
                <a:gd name="T38" fmla="*/ 19 w 189"/>
                <a:gd name="T39" fmla="*/ 0 h 1"/>
                <a:gd name="T40" fmla="*/ 27 w 189"/>
                <a:gd name="T41" fmla="*/ 0 h 1"/>
                <a:gd name="T42" fmla="*/ 37 w 189"/>
                <a:gd name="T43" fmla="*/ 0 h 1"/>
                <a:gd name="T44" fmla="*/ 49 w 189"/>
                <a:gd name="T45" fmla="*/ 0 h 1"/>
                <a:gd name="T46" fmla="*/ 59 w 189"/>
                <a:gd name="T47" fmla="*/ 0 h 1"/>
                <a:gd name="T48" fmla="*/ 73 w 189"/>
                <a:gd name="T49" fmla="*/ 0 h 1"/>
                <a:gd name="T50" fmla="*/ 89 w 189"/>
                <a:gd name="T51" fmla="*/ 0 h 1"/>
                <a:gd name="T52" fmla="*/ 103 w 189"/>
                <a:gd name="T53" fmla="*/ 0 h 1"/>
                <a:gd name="T54" fmla="*/ 115 w 189"/>
                <a:gd name="T55" fmla="*/ 0 h 1"/>
                <a:gd name="T56" fmla="*/ 129 w 189"/>
                <a:gd name="T57" fmla="*/ 0 h 1"/>
                <a:gd name="T58" fmla="*/ 142 w 189"/>
                <a:gd name="T59" fmla="*/ 0 h 1"/>
                <a:gd name="T60" fmla="*/ 153 w 189"/>
                <a:gd name="T61" fmla="*/ 0 h 1"/>
                <a:gd name="T62" fmla="*/ 164 w 189"/>
                <a:gd name="T63" fmla="*/ 0 h 1"/>
                <a:gd name="T64" fmla="*/ 172 w 189"/>
                <a:gd name="T65" fmla="*/ 0 h 1"/>
                <a:gd name="T66" fmla="*/ 180 w 189"/>
                <a:gd name="T67" fmla="*/ 0 h 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9"/>
                <a:gd name="T103" fmla="*/ 0 h 1"/>
                <a:gd name="T104" fmla="*/ 189 w 189"/>
                <a:gd name="T105" fmla="*/ 1 h 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9" h="1">
                  <a:moveTo>
                    <a:pt x="188" y="0"/>
                  </a:moveTo>
                  <a:lnTo>
                    <a:pt x="188" y="0"/>
                  </a:lnTo>
                  <a:lnTo>
                    <a:pt x="185" y="0"/>
                  </a:lnTo>
                  <a:lnTo>
                    <a:pt x="182" y="0"/>
                  </a:lnTo>
                  <a:lnTo>
                    <a:pt x="180" y="0"/>
                  </a:lnTo>
                  <a:lnTo>
                    <a:pt x="177" y="0"/>
                  </a:lnTo>
                  <a:lnTo>
                    <a:pt x="172" y="0"/>
                  </a:lnTo>
                  <a:lnTo>
                    <a:pt x="169" y="0"/>
                  </a:lnTo>
                  <a:lnTo>
                    <a:pt x="164" y="0"/>
                  </a:lnTo>
                  <a:lnTo>
                    <a:pt x="158" y="0"/>
                  </a:lnTo>
                  <a:lnTo>
                    <a:pt x="153" y="0"/>
                  </a:lnTo>
                  <a:lnTo>
                    <a:pt x="148" y="0"/>
                  </a:lnTo>
                  <a:lnTo>
                    <a:pt x="142" y="0"/>
                  </a:lnTo>
                  <a:lnTo>
                    <a:pt x="137" y="0"/>
                  </a:lnTo>
                  <a:lnTo>
                    <a:pt x="129" y="0"/>
                  </a:lnTo>
                  <a:lnTo>
                    <a:pt x="121" y="0"/>
                  </a:lnTo>
                  <a:lnTo>
                    <a:pt x="115" y="0"/>
                  </a:lnTo>
                  <a:lnTo>
                    <a:pt x="107" y="0"/>
                  </a:lnTo>
                  <a:lnTo>
                    <a:pt x="100" y="0"/>
                  </a:lnTo>
                  <a:lnTo>
                    <a:pt x="91" y="0"/>
                  </a:lnTo>
                  <a:lnTo>
                    <a:pt x="86" y="0"/>
                  </a:lnTo>
                  <a:lnTo>
                    <a:pt x="78" y="0"/>
                  </a:lnTo>
                  <a:lnTo>
                    <a:pt x="70" y="0"/>
                  </a:lnTo>
                  <a:lnTo>
                    <a:pt x="62" y="0"/>
                  </a:lnTo>
                  <a:lnTo>
                    <a:pt x="54" y="0"/>
                  </a:lnTo>
                  <a:lnTo>
                    <a:pt x="46" y="0"/>
                  </a:lnTo>
                  <a:lnTo>
                    <a:pt x="40" y="0"/>
                  </a:lnTo>
                  <a:lnTo>
                    <a:pt x="33" y="0"/>
                  </a:lnTo>
                  <a:lnTo>
                    <a:pt x="24" y="0"/>
                  </a:lnTo>
                  <a:lnTo>
                    <a:pt x="16" y="0"/>
                  </a:lnTo>
                  <a:lnTo>
                    <a:pt x="11" y="0"/>
                  </a:lnTo>
                  <a:lnTo>
                    <a:pt x="3" y="0"/>
                  </a:lnTo>
                  <a:lnTo>
                    <a:pt x="0" y="0"/>
                  </a:lnTo>
                  <a:lnTo>
                    <a:pt x="3" y="0"/>
                  </a:lnTo>
                  <a:lnTo>
                    <a:pt x="6" y="0"/>
                  </a:lnTo>
                  <a:lnTo>
                    <a:pt x="11" y="0"/>
                  </a:lnTo>
                  <a:lnTo>
                    <a:pt x="13" y="0"/>
                  </a:lnTo>
                  <a:lnTo>
                    <a:pt x="16" y="0"/>
                  </a:lnTo>
                  <a:lnTo>
                    <a:pt x="19" y="0"/>
                  </a:lnTo>
                  <a:lnTo>
                    <a:pt x="22" y="0"/>
                  </a:lnTo>
                  <a:lnTo>
                    <a:pt x="27" y="0"/>
                  </a:lnTo>
                  <a:lnTo>
                    <a:pt x="33" y="0"/>
                  </a:lnTo>
                  <a:lnTo>
                    <a:pt x="37" y="0"/>
                  </a:lnTo>
                  <a:lnTo>
                    <a:pt x="43" y="0"/>
                  </a:lnTo>
                  <a:lnTo>
                    <a:pt x="49" y="0"/>
                  </a:lnTo>
                  <a:lnTo>
                    <a:pt x="54" y="0"/>
                  </a:lnTo>
                  <a:lnTo>
                    <a:pt x="59" y="0"/>
                  </a:lnTo>
                  <a:lnTo>
                    <a:pt x="67" y="0"/>
                  </a:lnTo>
                  <a:lnTo>
                    <a:pt x="73" y="0"/>
                  </a:lnTo>
                  <a:lnTo>
                    <a:pt x="81" y="0"/>
                  </a:lnTo>
                  <a:lnTo>
                    <a:pt x="89" y="0"/>
                  </a:lnTo>
                  <a:lnTo>
                    <a:pt x="94" y="0"/>
                  </a:lnTo>
                  <a:lnTo>
                    <a:pt x="103" y="0"/>
                  </a:lnTo>
                  <a:lnTo>
                    <a:pt x="107" y="0"/>
                  </a:lnTo>
                  <a:lnTo>
                    <a:pt x="115" y="0"/>
                  </a:lnTo>
                  <a:lnTo>
                    <a:pt x="121" y="0"/>
                  </a:lnTo>
                  <a:lnTo>
                    <a:pt x="129" y="0"/>
                  </a:lnTo>
                  <a:lnTo>
                    <a:pt x="137" y="0"/>
                  </a:lnTo>
                  <a:lnTo>
                    <a:pt x="142" y="0"/>
                  </a:lnTo>
                  <a:lnTo>
                    <a:pt x="148" y="0"/>
                  </a:lnTo>
                  <a:lnTo>
                    <a:pt x="153" y="0"/>
                  </a:lnTo>
                  <a:lnTo>
                    <a:pt x="158" y="0"/>
                  </a:lnTo>
                  <a:lnTo>
                    <a:pt x="164" y="0"/>
                  </a:lnTo>
                  <a:lnTo>
                    <a:pt x="169" y="0"/>
                  </a:lnTo>
                  <a:lnTo>
                    <a:pt x="172" y="0"/>
                  </a:lnTo>
                  <a:lnTo>
                    <a:pt x="175" y="0"/>
                  </a:lnTo>
                  <a:lnTo>
                    <a:pt x="180" y="0"/>
                  </a:lnTo>
                  <a:lnTo>
                    <a:pt x="188"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24852" name="Freeform 227"/>
            <p:cNvSpPr>
              <a:spLocks/>
            </p:cNvSpPr>
            <p:nvPr/>
          </p:nvSpPr>
          <p:spPr bwMode="auto">
            <a:xfrm>
              <a:off x="2780" y="3456"/>
              <a:ext cx="49" cy="21"/>
            </a:xfrm>
            <a:custGeom>
              <a:avLst/>
              <a:gdLst>
                <a:gd name="T0" fmla="*/ 10 w 49"/>
                <a:gd name="T1" fmla="*/ 20 h 21"/>
                <a:gd name="T2" fmla="*/ 10 w 49"/>
                <a:gd name="T3" fmla="*/ 20 h 21"/>
                <a:gd name="T4" fmla="*/ 10 w 49"/>
                <a:gd name="T5" fmla="*/ 16 h 21"/>
                <a:gd name="T6" fmla="*/ 10 w 49"/>
                <a:gd name="T7" fmla="*/ 11 h 21"/>
                <a:gd name="T8" fmla="*/ 10 w 49"/>
                <a:gd name="T9" fmla="*/ 10 h 21"/>
                <a:gd name="T10" fmla="*/ 10 w 49"/>
                <a:gd name="T11" fmla="*/ 8 h 21"/>
                <a:gd name="T12" fmla="*/ 8 w 49"/>
                <a:gd name="T13" fmla="*/ 8 h 21"/>
                <a:gd name="T14" fmla="*/ 8 w 49"/>
                <a:gd name="T15" fmla="*/ 6 h 21"/>
                <a:gd name="T16" fmla="*/ 5 w 49"/>
                <a:gd name="T17" fmla="*/ 6 h 21"/>
                <a:gd name="T18" fmla="*/ 3 w 49"/>
                <a:gd name="T19" fmla="*/ 6 h 21"/>
                <a:gd name="T20" fmla="*/ 0 w 49"/>
                <a:gd name="T21" fmla="*/ 4 h 21"/>
                <a:gd name="T22" fmla="*/ 0 w 49"/>
                <a:gd name="T23" fmla="*/ 1 h 21"/>
                <a:gd name="T24" fmla="*/ 3 w 49"/>
                <a:gd name="T25" fmla="*/ 0 h 21"/>
                <a:gd name="T26" fmla="*/ 5 w 49"/>
                <a:gd name="T27" fmla="*/ 0 h 21"/>
                <a:gd name="T28" fmla="*/ 8 w 49"/>
                <a:gd name="T29" fmla="*/ 0 h 21"/>
                <a:gd name="T30" fmla="*/ 10 w 49"/>
                <a:gd name="T31" fmla="*/ 0 h 21"/>
                <a:gd name="T32" fmla="*/ 12 w 49"/>
                <a:gd name="T33" fmla="*/ 0 h 21"/>
                <a:gd name="T34" fmla="*/ 15 w 49"/>
                <a:gd name="T35" fmla="*/ 0 h 21"/>
                <a:gd name="T36" fmla="*/ 20 w 49"/>
                <a:gd name="T37" fmla="*/ 0 h 21"/>
                <a:gd name="T38" fmla="*/ 22 w 49"/>
                <a:gd name="T39" fmla="*/ 0 h 21"/>
                <a:gd name="T40" fmla="*/ 24 w 49"/>
                <a:gd name="T41" fmla="*/ 0 h 21"/>
                <a:gd name="T42" fmla="*/ 29 w 49"/>
                <a:gd name="T43" fmla="*/ 0 h 21"/>
                <a:gd name="T44" fmla="*/ 32 w 49"/>
                <a:gd name="T45" fmla="*/ 0 h 21"/>
                <a:gd name="T46" fmla="*/ 33 w 49"/>
                <a:gd name="T47" fmla="*/ 0 h 21"/>
                <a:gd name="T48" fmla="*/ 36 w 49"/>
                <a:gd name="T49" fmla="*/ 0 h 21"/>
                <a:gd name="T50" fmla="*/ 39 w 49"/>
                <a:gd name="T51" fmla="*/ 0 h 21"/>
                <a:gd name="T52" fmla="*/ 41 w 49"/>
                <a:gd name="T53" fmla="*/ 0 h 21"/>
                <a:gd name="T54" fmla="*/ 44 w 49"/>
                <a:gd name="T55" fmla="*/ 0 h 21"/>
                <a:gd name="T56" fmla="*/ 45 w 49"/>
                <a:gd name="T57" fmla="*/ 1 h 21"/>
                <a:gd name="T58" fmla="*/ 48 w 49"/>
                <a:gd name="T59" fmla="*/ 1 h 21"/>
                <a:gd name="T60" fmla="*/ 48 w 49"/>
                <a:gd name="T61" fmla="*/ 4 h 21"/>
                <a:gd name="T62" fmla="*/ 45 w 49"/>
                <a:gd name="T63" fmla="*/ 4 h 21"/>
                <a:gd name="T64" fmla="*/ 45 w 49"/>
                <a:gd name="T65" fmla="*/ 6 h 21"/>
                <a:gd name="T66" fmla="*/ 44 w 49"/>
                <a:gd name="T67" fmla="*/ 6 h 21"/>
                <a:gd name="T68" fmla="*/ 41 w 49"/>
                <a:gd name="T69" fmla="*/ 6 h 21"/>
                <a:gd name="T70" fmla="*/ 39 w 49"/>
                <a:gd name="T71" fmla="*/ 8 h 21"/>
                <a:gd name="T72" fmla="*/ 39 w 49"/>
                <a:gd name="T73" fmla="*/ 10 h 21"/>
                <a:gd name="T74" fmla="*/ 39 w 49"/>
                <a:gd name="T75" fmla="*/ 11 h 21"/>
                <a:gd name="T76" fmla="*/ 39 w 49"/>
                <a:gd name="T77" fmla="*/ 20 h 21"/>
                <a:gd name="T78" fmla="*/ 36 w 49"/>
                <a:gd name="T79" fmla="*/ 20 h 21"/>
                <a:gd name="T80" fmla="*/ 33 w 49"/>
                <a:gd name="T81" fmla="*/ 20 h 21"/>
                <a:gd name="T82" fmla="*/ 32 w 49"/>
                <a:gd name="T83" fmla="*/ 20 h 21"/>
                <a:gd name="T84" fmla="*/ 29 w 49"/>
                <a:gd name="T85" fmla="*/ 20 h 21"/>
                <a:gd name="T86" fmla="*/ 27 w 49"/>
                <a:gd name="T87" fmla="*/ 20 h 21"/>
                <a:gd name="T88" fmla="*/ 24 w 49"/>
                <a:gd name="T89" fmla="*/ 20 h 21"/>
                <a:gd name="T90" fmla="*/ 22 w 49"/>
                <a:gd name="T91" fmla="*/ 20 h 21"/>
                <a:gd name="T92" fmla="*/ 20 w 49"/>
                <a:gd name="T93" fmla="*/ 20 h 21"/>
                <a:gd name="T94" fmla="*/ 17 w 49"/>
                <a:gd name="T95" fmla="*/ 20 h 21"/>
                <a:gd name="T96" fmla="*/ 15 w 49"/>
                <a:gd name="T97" fmla="*/ 20 h 21"/>
                <a:gd name="T98" fmla="*/ 12 w 49"/>
                <a:gd name="T99" fmla="*/ 20 h 21"/>
                <a:gd name="T100" fmla="*/ 10 w 49"/>
                <a:gd name="T101" fmla="*/ 20 h 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
                <a:gd name="T154" fmla="*/ 0 h 21"/>
                <a:gd name="T155" fmla="*/ 49 w 49"/>
                <a:gd name="T156" fmla="*/ 21 h 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 h="21">
                  <a:moveTo>
                    <a:pt x="10" y="20"/>
                  </a:moveTo>
                  <a:lnTo>
                    <a:pt x="10" y="20"/>
                  </a:lnTo>
                  <a:lnTo>
                    <a:pt x="10" y="16"/>
                  </a:lnTo>
                  <a:lnTo>
                    <a:pt x="10" y="11"/>
                  </a:lnTo>
                  <a:lnTo>
                    <a:pt x="10" y="10"/>
                  </a:lnTo>
                  <a:lnTo>
                    <a:pt x="10" y="8"/>
                  </a:lnTo>
                  <a:lnTo>
                    <a:pt x="8" y="8"/>
                  </a:lnTo>
                  <a:lnTo>
                    <a:pt x="8" y="6"/>
                  </a:lnTo>
                  <a:lnTo>
                    <a:pt x="5" y="6"/>
                  </a:lnTo>
                  <a:lnTo>
                    <a:pt x="3" y="6"/>
                  </a:lnTo>
                  <a:lnTo>
                    <a:pt x="0" y="4"/>
                  </a:lnTo>
                  <a:lnTo>
                    <a:pt x="0" y="1"/>
                  </a:lnTo>
                  <a:lnTo>
                    <a:pt x="3" y="0"/>
                  </a:lnTo>
                  <a:lnTo>
                    <a:pt x="5" y="0"/>
                  </a:lnTo>
                  <a:lnTo>
                    <a:pt x="8" y="0"/>
                  </a:lnTo>
                  <a:lnTo>
                    <a:pt x="10" y="0"/>
                  </a:lnTo>
                  <a:lnTo>
                    <a:pt x="12" y="0"/>
                  </a:lnTo>
                  <a:lnTo>
                    <a:pt x="15" y="0"/>
                  </a:lnTo>
                  <a:lnTo>
                    <a:pt x="20" y="0"/>
                  </a:lnTo>
                  <a:lnTo>
                    <a:pt x="22" y="0"/>
                  </a:lnTo>
                  <a:lnTo>
                    <a:pt x="24" y="0"/>
                  </a:lnTo>
                  <a:lnTo>
                    <a:pt x="29" y="0"/>
                  </a:lnTo>
                  <a:lnTo>
                    <a:pt x="32" y="0"/>
                  </a:lnTo>
                  <a:lnTo>
                    <a:pt x="33" y="0"/>
                  </a:lnTo>
                  <a:lnTo>
                    <a:pt x="36" y="0"/>
                  </a:lnTo>
                  <a:lnTo>
                    <a:pt x="39" y="0"/>
                  </a:lnTo>
                  <a:lnTo>
                    <a:pt x="41" y="0"/>
                  </a:lnTo>
                  <a:lnTo>
                    <a:pt x="44" y="0"/>
                  </a:lnTo>
                  <a:lnTo>
                    <a:pt x="45" y="1"/>
                  </a:lnTo>
                  <a:lnTo>
                    <a:pt x="48" y="1"/>
                  </a:lnTo>
                  <a:lnTo>
                    <a:pt x="48" y="4"/>
                  </a:lnTo>
                  <a:lnTo>
                    <a:pt x="45" y="4"/>
                  </a:lnTo>
                  <a:lnTo>
                    <a:pt x="45" y="6"/>
                  </a:lnTo>
                  <a:lnTo>
                    <a:pt x="44" y="6"/>
                  </a:lnTo>
                  <a:lnTo>
                    <a:pt x="41" y="6"/>
                  </a:lnTo>
                  <a:lnTo>
                    <a:pt x="39" y="8"/>
                  </a:lnTo>
                  <a:lnTo>
                    <a:pt x="39" y="10"/>
                  </a:lnTo>
                  <a:lnTo>
                    <a:pt x="39" y="11"/>
                  </a:lnTo>
                  <a:lnTo>
                    <a:pt x="39" y="20"/>
                  </a:lnTo>
                  <a:lnTo>
                    <a:pt x="36" y="20"/>
                  </a:lnTo>
                  <a:lnTo>
                    <a:pt x="33" y="20"/>
                  </a:lnTo>
                  <a:lnTo>
                    <a:pt x="32" y="20"/>
                  </a:lnTo>
                  <a:lnTo>
                    <a:pt x="29" y="20"/>
                  </a:lnTo>
                  <a:lnTo>
                    <a:pt x="27" y="20"/>
                  </a:lnTo>
                  <a:lnTo>
                    <a:pt x="24" y="20"/>
                  </a:lnTo>
                  <a:lnTo>
                    <a:pt x="22" y="20"/>
                  </a:lnTo>
                  <a:lnTo>
                    <a:pt x="20" y="20"/>
                  </a:lnTo>
                  <a:lnTo>
                    <a:pt x="17" y="20"/>
                  </a:lnTo>
                  <a:lnTo>
                    <a:pt x="15" y="20"/>
                  </a:lnTo>
                  <a:lnTo>
                    <a:pt x="12" y="20"/>
                  </a:lnTo>
                  <a:lnTo>
                    <a:pt x="10" y="20"/>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24853" name="Freeform 228"/>
            <p:cNvSpPr>
              <a:spLocks/>
            </p:cNvSpPr>
            <p:nvPr/>
          </p:nvSpPr>
          <p:spPr bwMode="auto">
            <a:xfrm>
              <a:off x="2811" y="3464"/>
              <a:ext cx="7" cy="13"/>
            </a:xfrm>
            <a:custGeom>
              <a:avLst/>
              <a:gdLst>
                <a:gd name="T0" fmla="*/ 6 w 7"/>
                <a:gd name="T1" fmla="*/ 0 h 13"/>
                <a:gd name="T2" fmla="*/ 6 w 7"/>
                <a:gd name="T3" fmla="*/ 0 h 13"/>
                <a:gd name="T4" fmla="*/ 5 w 7"/>
                <a:gd name="T5" fmla="*/ 0 h 13"/>
                <a:gd name="T6" fmla="*/ 3 w 7"/>
                <a:gd name="T7" fmla="*/ 0 h 13"/>
                <a:gd name="T8" fmla="*/ 3 w 7"/>
                <a:gd name="T9" fmla="*/ 2 h 13"/>
                <a:gd name="T10" fmla="*/ 1 w 7"/>
                <a:gd name="T11" fmla="*/ 2 h 13"/>
                <a:gd name="T12" fmla="*/ 0 w 7"/>
                <a:gd name="T13" fmla="*/ 2 h 13"/>
                <a:gd name="T14" fmla="*/ 0 w 7"/>
                <a:gd name="T15" fmla="*/ 4 h 13"/>
                <a:gd name="T16" fmla="*/ 0 w 7"/>
                <a:gd name="T17" fmla="*/ 5 h 13"/>
                <a:gd name="T18" fmla="*/ 0 w 7"/>
                <a:gd name="T19" fmla="*/ 8 h 13"/>
                <a:gd name="T20" fmla="*/ 0 w 7"/>
                <a:gd name="T21" fmla="*/ 12 h 13"/>
                <a:gd name="T22" fmla="*/ 5 w 7"/>
                <a:gd name="T23" fmla="*/ 12 h 13"/>
                <a:gd name="T24" fmla="*/ 5 w 7"/>
                <a:gd name="T25" fmla="*/ 10 h 13"/>
                <a:gd name="T26" fmla="*/ 5 w 7"/>
                <a:gd name="T27" fmla="*/ 7 h 13"/>
                <a:gd name="T28" fmla="*/ 5 w 7"/>
                <a:gd name="T29" fmla="*/ 2 h 13"/>
                <a:gd name="T30" fmla="*/ 6 w 7"/>
                <a:gd name="T31" fmla="*/ 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
                <a:gd name="T49" fmla="*/ 0 h 13"/>
                <a:gd name="T50" fmla="*/ 7 w 7"/>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 h="13">
                  <a:moveTo>
                    <a:pt x="6" y="0"/>
                  </a:moveTo>
                  <a:lnTo>
                    <a:pt x="6" y="0"/>
                  </a:lnTo>
                  <a:lnTo>
                    <a:pt x="5" y="0"/>
                  </a:lnTo>
                  <a:lnTo>
                    <a:pt x="3" y="0"/>
                  </a:lnTo>
                  <a:lnTo>
                    <a:pt x="3" y="2"/>
                  </a:lnTo>
                  <a:lnTo>
                    <a:pt x="1" y="2"/>
                  </a:lnTo>
                  <a:lnTo>
                    <a:pt x="0" y="2"/>
                  </a:lnTo>
                  <a:lnTo>
                    <a:pt x="0" y="4"/>
                  </a:lnTo>
                  <a:lnTo>
                    <a:pt x="0" y="5"/>
                  </a:lnTo>
                  <a:lnTo>
                    <a:pt x="0" y="8"/>
                  </a:lnTo>
                  <a:lnTo>
                    <a:pt x="0" y="12"/>
                  </a:lnTo>
                  <a:lnTo>
                    <a:pt x="5" y="12"/>
                  </a:lnTo>
                  <a:lnTo>
                    <a:pt x="5" y="10"/>
                  </a:lnTo>
                  <a:lnTo>
                    <a:pt x="5" y="7"/>
                  </a:lnTo>
                  <a:lnTo>
                    <a:pt x="5" y="2"/>
                  </a:lnTo>
                  <a:lnTo>
                    <a:pt x="6" y="0"/>
                  </a:lnTo>
                </a:path>
              </a:pathLst>
            </a:custGeom>
            <a:solidFill>
              <a:srgbClr val="2F8080"/>
            </a:solidFill>
            <a:ln w="127000" cap="rnd">
              <a:noFill/>
              <a:round/>
              <a:headEnd/>
              <a:tailEnd/>
            </a:ln>
          </p:spPr>
          <p:txBody>
            <a:bodyPr>
              <a:prstTxWarp prst="textNoShape">
                <a:avLst/>
              </a:prstTxWarp>
            </a:bodyPr>
            <a:lstStyle/>
            <a:p>
              <a:endParaRPr lang="en-US">
                <a:solidFill>
                  <a:schemeClr val="tx2"/>
                </a:solidFill>
              </a:endParaRPr>
            </a:p>
          </p:txBody>
        </p:sp>
        <p:sp>
          <p:nvSpPr>
            <p:cNvPr id="24854" name="Freeform 229"/>
            <p:cNvSpPr>
              <a:spLocks/>
            </p:cNvSpPr>
            <p:nvPr/>
          </p:nvSpPr>
          <p:spPr bwMode="auto">
            <a:xfrm>
              <a:off x="2973" y="3402"/>
              <a:ext cx="16" cy="41"/>
            </a:xfrm>
            <a:custGeom>
              <a:avLst/>
              <a:gdLst>
                <a:gd name="T0" fmla="*/ 15 w 16"/>
                <a:gd name="T1" fmla="*/ 12 h 41"/>
                <a:gd name="T2" fmla="*/ 15 w 16"/>
                <a:gd name="T3" fmla="*/ 10 h 41"/>
                <a:gd name="T4" fmla="*/ 15 w 16"/>
                <a:gd name="T5" fmla="*/ 8 h 41"/>
                <a:gd name="T6" fmla="*/ 13 w 16"/>
                <a:gd name="T7" fmla="*/ 5 h 41"/>
                <a:gd name="T8" fmla="*/ 13 w 16"/>
                <a:gd name="T9" fmla="*/ 3 h 41"/>
                <a:gd name="T10" fmla="*/ 11 w 16"/>
                <a:gd name="T11" fmla="*/ 3 h 41"/>
                <a:gd name="T12" fmla="*/ 11 w 16"/>
                <a:gd name="T13" fmla="*/ 0 h 41"/>
                <a:gd name="T14" fmla="*/ 9 w 16"/>
                <a:gd name="T15" fmla="*/ 3 h 41"/>
                <a:gd name="T16" fmla="*/ 8 w 16"/>
                <a:gd name="T17" fmla="*/ 3 h 41"/>
                <a:gd name="T18" fmla="*/ 8 w 16"/>
                <a:gd name="T19" fmla="*/ 5 h 41"/>
                <a:gd name="T20" fmla="*/ 6 w 16"/>
                <a:gd name="T21" fmla="*/ 8 h 41"/>
                <a:gd name="T22" fmla="*/ 4 w 16"/>
                <a:gd name="T23" fmla="*/ 10 h 41"/>
                <a:gd name="T24" fmla="*/ 4 w 16"/>
                <a:gd name="T25" fmla="*/ 14 h 41"/>
                <a:gd name="T26" fmla="*/ 2 w 16"/>
                <a:gd name="T27" fmla="*/ 19 h 41"/>
                <a:gd name="T28" fmla="*/ 0 w 16"/>
                <a:gd name="T29" fmla="*/ 26 h 41"/>
                <a:gd name="T30" fmla="*/ 0 w 16"/>
                <a:gd name="T31" fmla="*/ 33 h 41"/>
                <a:gd name="T32" fmla="*/ 0 w 16"/>
                <a:gd name="T33" fmla="*/ 40 h 41"/>
                <a:gd name="T34" fmla="*/ 4 w 16"/>
                <a:gd name="T35" fmla="*/ 40 h 41"/>
                <a:gd name="T36" fmla="*/ 4 w 16"/>
                <a:gd name="T37" fmla="*/ 38 h 41"/>
                <a:gd name="T38" fmla="*/ 4 w 16"/>
                <a:gd name="T39" fmla="*/ 33 h 41"/>
                <a:gd name="T40" fmla="*/ 4 w 16"/>
                <a:gd name="T41" fmla="*/ 31 h 41"/>
                <a:gd name="T42" fmla="*/ 4 w 16"/>
                <a:gd name="T43" fmla="*/ 26 h 41"/>
                <a:gd name="T44" fmla="*/ 4 w 16"/>
                <a:gd name="T45" fmla="*/ 22 h 41"/>
                <a:gd name="T46" fmla="*/ 6 w 16"/>
                <a:gd name="T47" fmla="*/ 14 h 41"/>
                <a:gd name="T48" fmla="*/ 9 w 16"/>
                <a:gd name="T49" fmla="*/ 10 h 41"/>
                <a:gd name="T50" fmla="*/ 9 w 16"/>
                <a:gd name="T51" fmla="*/ 8 h 41"/>
                <a:gd name="T52" fmla="*/ 11 w 16"/>
                <a:gd name="T53" fmla="*/ 8 h 41"/>
                <a:gd name="T54" fmla="*/ 13 w 16"/>
                <a:gd name="T55" fmla="*/ 10 h 41"/>
                <a:gd name="T56" fmla="*/ 15 w 16"/>
                <a:gd name="T57" fmla="*/ 10 h 41"/>
                <a:gd name="T58" fmla="*/ 15 w 16"/>
                <a:gd name="T59" fmla="*/ 12 h 4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
                <a:gd name="T91" fmla="*/ 0 h 41"/>
                <a:gd name="T92" fmla="*/ 16 w 16"/>
                <a:gd name="T93" fmla="*/ 41 h 4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 h="41">
                  <a:moveTo>
                    <a:pt x="15" y="12"/>
                  </a:moveTo>
                  <a:lnTo>
                    <a:pt x="15" y="10"/>
                  </a:lnTo>
                  <a:lnTo>
                    <a:pt x="15" y="8"/>
                  </a:lnTo>
                  <a:lnTo>
                    <a:pt x="13" y="5"/>
                  </a:lnTo>
                  <a:lnTo>
                    <a:pt x="13" y="3"/>
                  </a:lnTo>
                  <a:lnTo>
                    <a:pt x="11" y="3"/>
                  </a:lnTo>
                  <a:lnTo>
                    <a:pt x="11" y="0"/>
                  </a:lnTo>
                  <a:lnTo>
                    <a:pt x="9" y="3"/>
                  </a:lnTo>
                  <a:lnTo>
                    <a:pt x="8" y="3"/>
                  </a:lnTo>
                  <a:lnTo>
                    <a:pt x="8" y="5"/>
                  </a:lnTo>
                  <a:lnTo>
                    <a:pt x="6" y="8"/>
                  </a:lnTo>
                  <a:lnTo>
                    <a:pt x="4" y="10"/>
                  </a:lnTo>
                  <a:lnTo>
                    <a:pt x="4" y="14"/>
                  </a:lnTo>
                  <a:lnTo>
                    <a:pt x="2" y="19"/>
                  </a:lnTo>
                  <a:lnTo>
                    <a:pt x="0" y="26"/>
                  </a:lnTo>
                  <a:lnTo>
                    <a:pt x="0" y="33"/>
                  </a:lnTo>
                  <a:lnTo>
                    <a:pt x="0" y="40"/>
                  </a:lnTo>
                  <a:lnTo>
                    <a:pt x="4" y="40"/>
                  </a:lnTo>
                  <a:lnTo>
                    <a:pt x="4" y="38"/>
                  </a:lnTo>
                  <a:lnTo>
                    <a:pt x="4" y="33"/>
                  </a:lnTo>
                  <a:lnTo>
                    <a:pt x="4" y="31"/>
                  </a:lnTo>
                  <a:lnTo>
                    <a:pt x="4" y="26"/>
                  </a:lnTo>
                  <a:lnTo>
                    <a:pt x="4" y="22"/>
                  </a:lnTo>
                  <a:lnTo>
                    <a:pt x="6" y="14"/>
                  </a:lnTo>
                  <a:lnTo>
                    <a:pt x="9" y="10"/>
                  </a:lnTo>
                  <a:lnTo>
                    <a:pt x="9" y="8"/>
                  </a:lnTo>
                  <a:lnTo>
                    <a:pt x="11" y="8"/>
                  </a:lnTo>
                  <a:lnTo>
                    <a:pt x="13" y="10"/>
                  </a:lnTo>
                  <a:lnTo>
                    <a:pt x="15" y="10"/>
                  </a:lnTo>
                  <a:lnTo>
                    <a:pt x="15" y="12"/>
                  </a:lnTo>
                </a:path>
              </a:pathLst>
            </a:custGeom>
            <a:solidFill>
              <a:srgbClr val="406666"/>
            </a:solidFill>
            <a:ln w="127000" cap="rnd">
              <a:noFill/>
              <a:round/>
              <a:headEnd/>
              <a:tailEnd/>
            </a:ln>
          </p:spPr>
          <p:txBody>
            <a:bodyPr>
              <a:prstTxWarp prst="textNoShape">
                <a:avLst/>
              </a:prstTxWarp>
            </a:bodyPr>
            <a:lstStyle/>
            <a:p>
              <a:endParaRPr lang="en-US">
                <a:solidFill>
                  <a:schemeClr val="tx2"/>
                </a:solidFill>
              </a:endParaRPr>
            </a:p>
          </p:txBody>
        </p:sp>
        <p:sp>
          <p:nvSpPr>
            <p:cNvPr id="24855" name="Freeform 230"/>
            <p:cNvSpPr>
              <a:spLocks/>
            </p:cNvSpPr>
            <p:nvPr/>
          </p:nvSpPr>
          <p:spPr bwMode="auto">
            <a:xfrm>
              <a:off x="2996" y="3383"/>
              <a:ext cx="12" cy="21"/>
            </a:xfrm>
            <a:custGeom>
              <a:avLst/>
              <a:gdLst>
                <a:gd name="T0" fmla="*/ 3 w 12"/>
                <a:gd name="T1" fmla="*/ 20 h 21"/>
                <a:gd name="T2" fmla="*/ 3 w 12"/>
                <a:gd name="T3" fmla="*/ 20 h 21"/>
                <a:gd name="T4" fmla="*/ 3 w 12"/>
                <a:gd name="T5" fmla="*/ 18 h 21"/>
                <a:gd name="T6" fmla="*/ 2 w 12"/>
                <a:gd name="T7" fmla="*/ 18 h 21"/>
                <a:gd name="T8" fmla="*/ 2 w 12"/>
                <a:gd name="T9" fmla="*/ 16 h 21"/>
                <a:gd name="T10" fmla="*/ 2 w 12"/>
                <a:gd name="T11" fmla="*/ 14 h 21"/>
                <a:gd name="T12" fmla="*/ 0 w 12"/>
                <a:gd name="T13" fmla="*/ 14 h 21"/>
                <a:gd name="T14" fmla="*/ 0 w 12"/>
                <a:gd name="T15" fmla="*/ 12 h 21"/>
                <a:gd name="T16" fmla="*/ 0 w 12"/>
                <a:gd name="T17" fmla="*/ 10 h 21"/>
                <a:gd name="T18" fmla="*/ 0 w 12"/>
                <a:gd name="T19" fmla="*/ 8 h 21"/>
                <a:gd name="T20" fmla="*/ 2 w 12"/>
                <a:gd name="T21" fmla="*/ 8 h 21"/>
                <a:gd name="T22" fmla="*/ 3 w 12"/>
                <a:gd name="T23" fmla="*/ 6 h 21"/>
                <a:gd name="T24" fmla="*/ 5 w 12"/>
                <a:gd name="T25" fmla="*/ 4 h 21"/>
                <a:gd name="T26" fmla="*/ 6 w 12"/>
                <a:gd name="T27" fmla="*/ 4 h 21"/>
                <a:gd name="T28" fmla="*/ 8 w 12"/>
                <a:gd name="T29" fmla="*/ 2 h 21"/>
                <a:gd name="T30" fmla="*/ 10 w 12"/>
                <a:gd name="T31" fmla="*/ 2 h 21"/>
                <a:gd name="T32" fmla="*/ 11 w 12"/>
                <a:gd name="T33" fmla="*/ 0 h 21"/>
                <a:gd name="T34" fmla="*/ 11 w 12"/>
                <a:gd name="T35" fmla="*/ 2 h 21"/>
                <a:gd name="T36" fmla="*/ 10 w 12"/>
                <a:gd name="T37" fmla="*/ 2 h 21"/>
                <a:gd name="T38" fmla="*/ 8 w 12"/>
                <a:gd name="T39" fmla="*/ 4 h 21"/>
                <a:gd name="T40" fmla="*/ 6 w 12"/>
                <a:gd name="T41" fmla="*/ 6 h 21"/>
                <a:gd name="T42" fmla="*/ 5 w 12"/>
                <a:gd name="T43" fmla="*/ 6 h 21"/>
                <a:gd name="T44" fmla="*/ 3 w 12"/>
                <a:gd name="T45" fmla="*/ 8 h 21"/>
                <a:gd name="T46" fmla="*/ 3 w 12"/>
                <a:gd name="T47" fmla="*/ 10 h 21"/>
                <a:gd name="T48" fmla="*/ 2 w 12"/>
                <a:gd name="T49" fmla="*/ 12 h 21"/>
                <a:gd name="T50" fmla="*/ 2 w 12"/>
                <a:gd name="T51" fmla="*/ 14 h 21"/>
                <a:gd name="T52" fmla="*/ 3 w 12"/>
                <a:gd name="T53" fmla="*/ 16 h 21"/>
                <a:gd name="T54" fmla="*/ 3 w 12"/>
                <a:gd name="T55" fmla="*/ 18 h 21"/>
                <a:gd name="T56" fmla="*/ 3 w 12"/>
                <a:gd name="T57" fmla="*/ 20 h 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
                <a:gd name="T88" fmla="*/ 0 h 21"/>
                <a:gd name="T89" fmla="*/ 12 w 12"/>
                <a:gd name="T90" fmla="*/ 21 h 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 h="21">
                  <a:moveTo>
                    <a:pt x="3" y="20"/>
                  </a:moveTo>
                  <a:lnTo>
                    <a:pt x="3" y="20"/>
                  </a:lnTo>
                  <a:lnTo>
                    <a:pt x="3" y="18"/>
                  </a:lnTo>
                  <a:lnTo>
                    <a:pt x="2" y="18"/>
                  </a:lnTo>
                  <a:lnTo>
                    <a:pt x="2" y="16"/>
                  </a:lnTo>
                  <a:lnTo>
                    <a:pt x="2" y="14"/>
                  </a:lnTo>
                  <a:lnTo>
                    <a:pt x="0" y="14"/>
                  </a:lnTo>
                  <a:lnTo>
                    <a:pt x="0" y="12"/>
                  </a:lnTo>
                  <a:lnTo>
                    <a:pt x="0" y="10"/>
                  </a:lnTo>
                  <a:lnTo>
                    <a:pt x="0" y="8"/>
                  </a:lnTo>
                  <a:lnTo>
                    <a:pt x="2" y="8"/>
                  </a:lnTo>
                  <a:lnTo>
                    <a:pt x="3" y="6"/>
                  </a:lnTo>
                  <a:lnTo>
                    <a:pt x="5" y="4"/>
                  </a:lnTo>
                  <a:lnTo>
                    <a:pt x="6" y="4"/>
                  </a:lnTo>
                  <a:lnTo>
                    <a:pt x="8" y="2"/>
                  </a:lnTo>
                  <a:lnTo>
                    <a:pt x="10" y="2"/>
                  </a:lnTo>
                  <a:lnTo>
                    <a:pt x="11" y="0"/>
                  </a:lnTo>
                  <a:lnTo>
                    <a:pt x="11" y="2"/>
                  </a:lnTo>
                  <a:lnTo>
                    <a:pt x="10" y="2"/>
                  </a:lnTo>
                  <a:lnTo>
                    <a:pt x="8" y="4"/>
                  </a:lnTo>
                  <a:lnTo>
                    <a:pt x="6" y="6"/>
                  </a:lnTo>
                  <a:lnTo>
                    <a:pt x="5" y="6"/>
                  </a:lnTo>
                  <a:lnTo>
                    <a:pt x="3" y="8"/>
                  </a:lnTo>
                  <a:lnTo>
                    <a:pt x="3" y="10"/>
                  </a:lnTo>
                  <a:lnTo>
                    <a:pt x="2" y="12"/>
                  </a:lnTo>
                  <a:lnTo>
                    <a:pt x="2" y="14"/>
                  </a:lnTo>
                  <a:lnTo>
                    <a:pt x="3" y="16"/>
                  </a:lnTo>
                  <a:lnTo>
                    <a:pt x="3" y="18"/>
                  </a:lnTo>
                  <a:lnTo>
                    <a:pt x="3" y="20"/>
                  </a:lnTo>
                </a:path>
              </a:pathLst>
            </a:custGeom>
            <a:solidFill>
              <a:srgbClr val="406666"/>
            </a:solidFill>
            <a:ln w="127000" cap="rnd">
              <a:noFill/>
              <a:round/>
              <a:headEnd/>
              <a:tailEnd/>
            </a:ln>
          </p:spPr>
          <p:txBody>
            <a:bodyPr>
              <a:prstTxWarp prst="textNoShape">
                <a:avLst/>
              </a:prstTxWarp>
            </a:bodyPr>
            <a:lstStyle/>
            <a:p>
              <a:endParaRPr lang="en-US">
                <a:solidFill>
                  <a:schemeClr val="tx2"/>
                </a:solidFill>
              </a:endParaRPr>
            </a:p>
          </p:txBody>
        </p:sp>
        <p:sp>
          <p:nvSpPr>
            <p:cNvPr id="24856" name="Freeform 231"/>
            <p:cNvSpPr>
              <a:spLocks/>
            </p:cNvSpPr>
            <p:nvPr/>
          </p:nvSpPr>
          <p:spPr bwMode="auto">
            <a:xfrm>
              <a:off x="3011" y="3433"/>
              <a:ext cx="3" cy="4"/>
            </a:xfrm>
            <a:custGeom>
              <a:avLst/>
              <a:gdLst>
                <a:gd name="T0" fmla="*/ 1 w 3"/>
                <a:gd name="T1" fmla="*/ 3 h 4"/>
                <a:gd name="T2" fmla="*/ 1 w 3"/>
                <a:gd name="T3" fmla="*/ 3 h 4"/>
                <a:gd name="T4" fmla="*/ 2 w 3"/>
                <a:gd name="T5" fmla="*/ 2 h 4"/>
                <a:gd name="T6" fmla="*/ 2 w 3"/>
                <a:gd name="T7" fmla="*/ 2 h 4"/>
                <a:gd name="T8" fmla="*/ 2 w 3"/>
                <a:gd name="T9" fmla="*/ 1 h 4"/>
                <a:gd name="T10" fmla="*/ 1 w 3"/>
                <a:gd name="T11" fmla="*/ 0 h 4"/>
                <a:gd name="T12" fmla="*/ 1 w 3"/>
                <a:gd name="T13" fmla="*/ 0 h 4"/>
                <a:gd name="T14" fmla="*/ 1 w 3"/>
                <a:gd name="T15" fmla="*/ 0 h 4"/>
                <a:gd name="T16" fmla="*/ 0 w 3"/>
                <a:gd name="T17" fmla="*/ 1 h 4"/>
                <a:gd name="T18" fmla="*/ 0 w 3"/>
                <a:gd name="T19" fmla="*/ 2 h 4"/>
                <a:gd name="T20" fmla="*/ 0 w 3"/>
                <a:gd name="T21" fmla="*/ 2 h 4"/>
                <a:gd name="T22" fmla="*/ 1 w 3"/>
                <a:gd name="T23" fmla="*/ 3 h 4"/>
                <a:gd name="T24" fmla="*/ 1 w 3"/>
                <a:gd name="T25" fmla="*/ 3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
                <a:gd name="T40" fmla="*/ 0 h 4"/>
                <a:gd name="T41" fmla="*/ 3 w 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 h="4">
                  <a:moveTo>
                    <a:pt x="1" y="3"/>
                  </a:moveTo>
                  <a:lnTo>
                    <a:pt x="1" y="3"/>
                  </a:lnTo>
                  <a:lnTo>
                    <a:pt x="2" y="2"/>
                  </a:lnTo>
                  <a:lnTo>
                    <a:pt x="2" y="1"/>
                  </a:lnTo>
                  <a:lnTo>
                    <a:pt x="1" y="0"/>
                  </a:lnTo>
                  <a:lnTo>
                    <a:pt x="0" y="1"/>
                  </a:lnTo>
                  <a:lnTo>
                    <a:pt x="0" y="2"/>
                  </a:lnTo>
                  <a:lnTo>
                    <a:pt x="1" y="3"/>
                  </a:lnTo>
                </a:path>
              </a:pathLst>
            </a:custGeom>
            <a:solidFill>
              <a:srgbClr val="8D9999"/>
            </a:solidFill>
            <a:ln w="127000" cap="rnd">
              <a:noFill/>
              <a:round/>
              <a:headEnd/>
              <a:tailEnd/>
            </a:ln>
          </p:spPr>
          <p:txBody>
            <a:bodyPr>
              <a:prstTxWarp prst="textNoShape">
                <a:avLst/>
              </a:prstTxWarp>
            </a:bodyPr>
            <a:lstStyle/>
            <a:p>
              <a:endParaRPr lang="en-US">
                <a:solidFill>
                  <a:schemeClr val="tx2"/>
                </a:solidFill>
              </a:endParaRPr>
            </a:p>
          </p:txBody>
        </p:sp>
        <p:sp>
          <p:nvSpPr>
            <p:cNvPr id="24857" name="Freeform 232"/>
            <p:cNvSpPr>
              <a:spLocks/>
            </p:cNvSpPr>
            <p:nvPr/>
          </p:nvSpPr>
          <p:spPr bwMode="auto">
            <a:xfrm>
              <a:off x="3013" y="3433"/>
              <a:ext cx="3" cy="4"/>
            </a:xfrm>
            <a:custGeom>
              <a:avLst/>
              <a:gdLst>
                <a:gd name="T0" fmla="*/ 2 w 3"/>
                <a:gd name="T1" fmla="*/ 0 h 4"/>
                <a:gd name="T2" fmla="*/ 2 w 3"/>
                <a:gd name="T3" fmla="*/ 0 h 4"/>
                <a:gd name="T4" fmla="*/ 1 w 3"/>
                <a:gd name="T5" fmla="*/ 0 h 4"/>
                <a:gd name="T6" fmla="*/ 0 w 3"/>
                <a:gd name="T7" fmla="*/ 0 h 4"/>
                <a:gd name="T8" fmla="*/ 0 w 3"/>
                <a:gd name="T9" fmla="*/ 1 h 4"/>
                <a:gd name="T10" fmla="*/ 0 w 3"/>
                <a:gd name="T11" fmla="*/ 2 h 4"/>
                <a:gd name="T12" fmla="*/ 0 w 3"/>
                <a:gd name="T13" fmla="*/ 2 h 4"/>
                <a:gd name="T14" fmla="*/ 0 w 3"/>
                <a:gd name="T15" fmla="*/ 3 h 4"/>
                <a:gd name="T16" fmla="*/ 1 w 3"/>
                <a:gd name="T17" fmla="*/ 3 h 4"/>
                <a:gd name="T18" fmla="*/ 2 w 3"/>
                <a:gd name="T19" fmla="*/ 3 h 4"/>
                <a:gd name="T20" fmla="*/ 1 w 3"/>
                <a:gd name="T21" fmla="*/ 3 h 4"/>
                <a:gd name="T22" fmla="*/ 0 w 3"/>
                <a:gd name="T23" fmla="*/ 3 h 4"/>
                <a:gd name="T24" fmla="*/ 0 w 3"/>
                <a:gd name="T25" fmla="*/ 2 h 4"/>
                <a:gd name="T26" fmla="*/ 0 w 3"/>
                <a:gd name="T27" fmla="*/ 2 h 4"/>
                <a:gd name="T28" fmla="*/ 0 w 3"/>
                <a:gd name="T29" fmla="*/ 1 h 4"/>
                <a:gd name="T30" fmla="*/ 1 w 3"/>
                <a:gd name="T31" fmla="*/ 0 h 4"/>
                <a:gd name="T32" fmla="*/ 2 w 3"/>
                <a:gd name="T33" fmla="*/ 0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
                <a:gd name="T52" fmla="*/ 0 h 4"/>
                <a:gd name="T53" fmla="*/ 3 w 3"/>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 h="4">
                  <a:moveTo>
                    <a:pt x="2" y="0"/>
                  </a:moveTo>
                  <a:lnTo>
                    <a:pt x="2" y="0"/>
                  </a:lnTo>
                  <a:lnTo>
                    <a:pt x="1" y="0"/>
                  </a:lnTo>
                  <a:lnTo>
                    <a:pt x="0" y="0"/>
                  </a:lnTo>
                  <a:lnTo>
                    <a:pt x="0" y="1"/>
                  </a:lnTo>
                  <a:lnTo>
                    <a:pt x="0" y="2"/>
                  </a:lnTo>
                  <a:lnTo>
                    <a:pt x="0" y="3"/>
                  </a:lnTo>
                  <a:lnTo>
                    <a:pt x="1" y="3"/>
                  </a:lnTo>
                  <a:lnTo>
                    <a:pt x="2" y="3"/>
                  </a:lnTo>
                  <a:lnTo>
                    <a:pt x="1" y="3"/>
                  </a:lnTo>
                  <a:lnTo>
                    <a:pt x="0" y="3"/>
                  </a:lnTo>
                  <a:lnTo>
                    <a:pt x="0" y="2"/>
                  </a:lnTo>
                  <a:lnTo>
                    <a:pt x="0" y="1"/>
                  </a:lnTo>
                  <a:lnTo>
                    <a:pt x="1" y="0"/>
                  </a:lnTo>
                  <a:lnTo>
                    <a:pt x="2" y="0"/>
                  </a:lnTo>
                </a:path>
              </a:pathLst>
            </a:custGeom>
            <a:solidFill>
              <a:srgbClr val="4D6666"/>
            </a:solidFill>
            <a:ln w="127000" cap="rnd">
              <a:noFill/>
              <a:round/>
              <a:headEnd/>
              <a:tailEnd/>
            </a:ln>
          </p:spPr>
          <p:txBody>
            <a:bodyPr>
              <a:prstTxWarp prst="textNoShape">
                <a:avLst/>
              </a:prstTxWarp>
            </a:bodyPr>
            <a:lstStyle/>
            <a:p>
              <a:endParaRPr lang="en-US">
                <a:solidFill>
                  <a:schemeClr val="tx2"/>
                </a:solidFill>
              </a:endParaRPr>
            </a:p>
          </p:txBody>
        </p:sp>
        <p:sp>
          <p:nvSpPr>
            <p:cNvPr id="24858" name="Freeform 233"/>
            <p:cNvSpPr>
              <a:spLocks/>
            </p:cNvSpPr>
            <p:nvPr/>
          </p:nvSpPr>
          <p:spPr bwMode="auto">
            <a:xfrm>
              <a:off x="3013" y="3428"/>
              <a:ext cx="7" cy="6"/>
            </a:xfrm>
            <a:custGeom>
              <a:avLst/>
              <a:gdLst>
                <a:gd name="T0" fmla="*/ 6 w 7"/>
                <a:gd name="T1" fmla="*/ 5 h 6"/>
                <a:gd name="T2" fmla="*/ 6 w 7"/>
                <a:gd name="T3" fmla="*/ 5 h 6"/>
                <a:gd name="T4" fmla="*/ 0 w 7"/>
                <a:gd name="T5" fmla="*/ 5 h 6"/>
                <a:gd name="T6" fmla="*/ 0 w 7"/>
                <a:gd name="T7" fmla="*/ 0 h 6"/>
                <a:gd name="T8" fmla="*/ 6 w 7"/>
                <a:gd name="T9" fmla="*/ 5 h 6"/>
                <a:gd name="T10" fmla="*/ 0 60000 65536"/>
                <a:gd name="T11" fmla="*/ 0 60000 65536"/>
                <a:gd name="T12" fmla="*/ 0 60000 65536"/>
                <a:gd name="T13" fmla="*/ 0 60000 65536"/>
                <a:gd name="T14" fmla="*/ 0 60000 65536"/>
                <a:gd name="T15" fmla="*/ 0 w 7"/>
                <a:gd name="T16" fmla="*/ 0 h 6"/>
                <a:gd name="T17" fmla="*/ 7 w 7"/>
                <a:gd name="T18" fmla="*/ 6 h 6"/>
              </a:gdLst>
              <a:ahLst/>
              <a:cxnLst>
                <a:cxn ang="T10">
                  <a:pos x="T0" y="T1"/>
                </a:cxn>
                <a:cxn ang="T11">
                  <a:pos x="T2" y="T3"/>
                </a:cxn>
                <a:cxn ang="T12">
                  <a:pos x="T4" y="T5"/>
                </a:cxn>
                <a:cxn ang="T13">
                  <a:pos x="T6" y="T7"/>
                </a:cxn>
                <a:cxn ang="T14">
                  <a:pos x="T8" y="T9"/>
                </a:cxn>
              </a:cxnLst>
              <a:rect l="T15" t="T16" r="T17" b="T18"/>
              <a:pathLst>
                <a:path w="7" h="6">
                  <a:moveTo>
                    <a:pt x="6" y="5"/>
                  </a:moveTo>
                  <a:lnTo>
                    <a:pt x="6" y="5"/>
                  </a:lnTo>
                  <a:lnTo>
                    <a:pt x="0" y="5"/>
                  </a:lnTo>
                  <a:lnTo>
                    <a:pt x="0" y="0"/>
                  </a:lnTo>
                  <a:lnTo>
                    <a:pt x="6" y="5"/>
                  </a:lnTo>
                </a:path>
              </a:pathLst>
            </a:custGeom>
            <a:solidFill>
              <a:srgbClr val="C7CCCC"/>
            </a:solidFill>
            <a:ln w="127000" cap="rnd">
              <a:noFill/>
              <a:round/>
              <a:headEnd/>
              <a:tailEnd/>
            </a:ln>
          </p:spPr>
          <p:txBody>
            <a:bodyPr>
              <a:prstTxWarp prst="textNoShape">
                <a:avLst/>
              </a:prstTxWarp>
            </a:bodyPr>
            <a:lstStyle/>
            <a:p>
              <a:endParaRPr lang="en-US">
                <a:solidFill>
                  <a:schemeClr val="tx2"/>
                </a:solidFill>
              </a:endParaRPr>
            </a:p>
          </p:txBody>
        </p:sp>
        <p:sp>
          <p:nvSpPr>
            <p:cNvPr id="24859" name="Freeform 234"/>
            <p:cNvSpPr>
              <a:spLocks/>
            </p:cNvSpPr>
            <p:nvPr/>
          </p:nvSpPr>
          <p:spPr bwMode="auto">
            <a:xfrm>
              <a:off x="2929" y="344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24860" name="Freeform 235"/>
            <p:cNvSpPr>
              <a:spLocks/>
            </p:cNvSpPr>
            <p:nvPr/>
          </p:nvSpPr>
          <p:spPr bwMode="auto">
            <a:xfrm>
              <a:off x="2945" y="3439"/>
              <a:ext cx="7" cy="6"/>
            </a:xfrm>
            <a:custGeom>
              <a:avLst/>
              <a:gdLst>
                <a:gd name="T0" fmla="*/ 0 w 7"/>
                <a:gd name="T1" fmla="*/ 0 h 6"/>
                <a:gd name="T2" fmla="*/ 0 w 7"/>
                <a:gd name="T3" fmla="*/ 0 h 6"/>
                <a:gd name="T4" fmla="*/ 1 w 7"/>
                <a:gd name="T5" fmla="*/ 5 h 6"/>
                <a:gd name="T6" fmla="*/ 3 w 7"/>
                <a:gd name="T7" fmla="*/ 5 h 6"/>
                <a:gd name="T8" fmla="*/ 4 w 7"/>
                <a:gd name="T9" fmla="*/ 5 h 6"/>
                <a:gd name="T10" fmla="*/ 5 w 7"/>
                <a:gd name="T11" fmla="*/ 5 h 6"/>
                <a:gd name="T12" fmla="*/ 6 w 7"/>
                <a:gd name="T13" fmla="*/ 5 h 6"/>
                <a:gd name="T14" fmla="*/ 6 w 7"/>
                <a:gd name="T15" fmla="*/ 0 h 6"/>
                <a:gd name="T16" fmla="*/ 5 w 7"/>
                <a:gd name="T17" fmla="*/ 0 h 6"/>
                <a:gd name="T18" fmla="*/ 4 w 7"/>
                <a:gd name="T19" fmla="*/ 0 h 6"/>
                <a:gd name="T20" fmla="*/ 3 w 7"/>
                <a:gd name="T21" fmla="*/ 0 h 6"/>
                <a:gd name="T22" fmla="*/ 1 w 7"/>
                <a:gd name="T23" fmla="*/ 0 h 6"/>
                <a:gd name="T24" fmla="*/ 0 w 7"/>
                <a:gd name="T25" fmla="*/ 0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6"/>
                <a:gd name="T41" fmla="*/ 7 w 7"/>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6">
                  <a:moveTo>
                    <a:pt x="0" y="0"/>
                  </a:moveTo>
                  <a:lnTo>
                    <a:pt x="0" y="0"/>
                  </a:lnTo>
                  <a:lnTo>
                    <a:pt x="1" y="5"/>
                  </a:lnTo>
                  <a:lnTo>
                    <a:pt x="3" y="5"/>
                  </a:lnTo>
                  <a:lnTo>
                    <a:pt x="4" y="5"/>
                  </a:lnTo>
                  <a:lnTo>
                    <a:pt x="5" y="5"/>
                  </a:lnTo>
                  <a:lnTo>
                    <a:pt x="6" y="5"/>
                  </a:lnTo>
                  <a:lnTo>
                    <a:pt x="6" y="0"/>
                  </a:lnTo>
                  <a:lnTo>
                    <a:pt x="5" y="0"/>
                  </a:lnTo>
                  <a:lnTo>
                    <a:pt x="4" y="0"/>
                  </a:lnTo>
                  <a:lnTo>
                    <a:pt x="3" y="0"/>
                  </a:lnTo>
                  <a:lnTo>
                    <a:pt x="1"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24861" name="Freeform 236"/>
            <p:cNvSpPr>
              <a:spLocks/>
            </p:cNvSpPr>
            <p:nvPr/>
          </p:nvSpPr>
          <p:spPr bwMode="auto">
            <a:xfrm>
              <a:off x="3424" y="3285"/>
              <a:ext cx="234" cy="105"/>
            </a:xfrm>
            <a:custGeom>
              <a:avLst/>
              <a:gdLst>
                <a:gd name="T0" fmla="*/ 0 w 234"/>
                <a:gd name="T1" fmla="*/ 52 h 105"/>
                <a:gd name="T2" fmla="*/ 230 w 234"/>
                <a:gd name="T3" fmla="*/ 0 h 105"/>
                <a:gd name="T4" fmla="*/ 233 w 234"/>
                <a:gd name="T5" fmla="*/ 52 h 105"/>
                <a:gd name="T6" fmla="*/ 0 w 234"/>
                <a:gd name="T7" fmla="*/ 104 h 105"/>
                <a:gd name="T8" fmla="*/ 0 w 234"/>
                <a:gd name="T9" fmla="*/ 52 h 105"/>
                <a:gd name="T10" fmla="*/ 0 60000 65536"/>
                <a:gd name="T11" fmla="*/ 0 60000 65536"/>
                <a:gd name="T12" fmla="*/ 0 60000 65536"/>
                <a:gd name="T13" fmla="*/ 0 60000 65536"/>
                <a:gd name="T14" fmla="*/ 0 60000 65536"/>
                <a:gd name="T15" fmla="*/ 0 w 234"/>
                <a:gd name="T16" fmla="*/ 0 h 105"/>
                <a:gd name="T17" fmla="*/ 234 w 234"/>
                <a:gd name="T18" fmla="*/ 105 h 105"/>
              </a:gdLst>
              <a:ahLst/>
              <a:cxnLst>
                <a:cxn ang="T10">
                  <a:pos x="T0" y="T1"/>
                </a:cxn>
                <a:cxn ang="T11">
                  <a:pos x="T2" y="T3"/>
                </a:cxn>
                <a:cxn ang="T12">
                  <a:pos x="T4" y="T5"/>
                </a:cxn>
                <a:cxn ang="T13">
                  <a:pos x="T6" y="T7"/>
                </a:cxn>
                <a:cxn ang="T14">
                  <a:pos x="T8" y="T9"/>
                </a:cxn>
              </a:cxnLst>
              <a:rect l="T15" t="T16" r="T17" b="T18"/>
              <a:pathLst>
                <a:path w="234" h="105">
                  <a:moveTo>
                    <a:pt x="0" y="52"/>
                  </a:moveTo>
                  <a:lnTo>
                    <a:pt x="230" y="0"/>
                  </a:lnTo>
                  <a:lnTo>
                    <a:pt x="233" y="52"/>
                  </a:lnTo>
                  <a:lnTo>
                    <a:pt x="0" y="104"/>
                  </a:lnTo>
                  <a:lnTo>
                    <a:pt x="0" y="52"/>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24862" name="Line 237"/>
            <p:cNvSpPr>
              <a:spLocks noChangeShapeType="1"/>
            </p:cNvSpPr>
            <p:nvPr/>
          </p:nvSpPr>
          <p:spPr bwMode="auto">
            <a:xfrm flipV="1">
              <a:off x="3428" y="3286"/>
              <a:ext cx="225" cy="59"/>
            </a:xfrm>
            <a:prstGeom prst="line">
              <a:avLst/>
            </a:prstGeom>
            <a:noFill/>
            <a:ln w="12700">
              <a:solidFill>
                <a:srgbClr val="003333"/>
              </a:solidFill>
              <a:round/>
              <a:headEnd/>
              <a:tailEnd/>
            </a:ln>
          </p:spPr>
          <p:txBody>
            <a:bodyPr wrap="none" anchor="ctr">
              <a:prstTxWarp prst="textNoShape">
                <a:avLst/>
              </a:prstTxWarp>
            </a:bodyPr>
            <a:lstStyle/>
            <a:p>
              <a:endParaRPr lang="en-US"/>
            </a:p>
          </p:txBody>
        </p:sp>
        <p:sp>
          <p:nvSpPr>
            <p:cNvPr id="24863" name="Freeform 238"/>
            <p:cNvSpPr>
              <a:spLocks/>
            </p:cNvSpPr>
            <p:nvPr/>
          </p:nvSpPr>
          <p:spPr bwMode="auto">
            <a:xfrm>
              <a:off x="3663" y="3285"/>
              <a:ext cx="3" cy="49"/>
            </a:xfrm>
            <a:custGeom>
              <a:avLst/>
              <a:gdLst>
                <a:gd name="T0" fmla="*/ 2 w 3"/>
                <a:gd name="T1" fmla="*/ 0 h 49"/>
                <a:gd name="T2" fmla="*/ 1 w 3"/>
                <a:gd name="T3" fmla="*/ 7 h 49"/>
                <a:gd name="T4" fmla="*/ 1 w 3"/>
                <a:gd name="T5" fmla="*/ 9 h 49"/>
                <a:gd name="T6" fmla="*/ 1 w 3"/>
                <a:gd name="T7" fmla="*/ 12 h 49"/>
                <a:gd name="T8" fmla="*/ 1 w 3"/>
                <a:gd name="T9" fmla="*/ 16 h 49"/>
                <a:gd name="T10" fmla="*/ 1 w 3"/>
                <a:gd name="T11" fmla="*/ 24 h 49"/>
                <a:gd name="T12" fmla="*/ 1 w 3"/>
                <a:gd name="T13" fmla="*/ 28 h 49"/>
                <a:gd name="T14" fmla="*/ 1 w 3"/>
                <a:gd name="T15" fmla="*/ 33 h 49"/>
                <a:gd name="T16" fmla="*/ 0 w 3"/>
                <a:gd name="T17" fmla="*/ 40 h 49"/>
                <a:gd name="T18" fmla="*/ 2 w 3"/>
                <a:gd name="T19" fmla="*/ 48 h 49"/>
                <a:gd name="T20" fmla="*/ 2 w 3"/>
                <a:gd name="T21" fmla="*/ 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
                <a:gd name="T34" fmla="*/ 0 h 49"/>
                <a:gd name="T35" fmla="*/ 3 w 3"/>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 h="49">
                  <a:moveTo>
                    <a:pt x="2" y="0"/>
                  </a:moveTo>
                  <a:lnTo>
                    <a:pt x="1" y="7"/>
                  </a:lnTo>
                  <a:lnTo>
                    <a:pt x="1" y="9"/>
                  </a:lnTo>
                  <a:lnTo>
                    <a:pt x="1" y="12"/>
                  </a:lnTo>
                  <a:lnTo>
                    <a:pt x="1" y="16"/>
                  </a:lnTo>
                  <a:lnTo>
                    <a:pt x="1" y="24"/>
                  </a:lnTo>
                  <a:lnTo>
                    <a:pt x="1" y="28"/>
                  </a:lnTo>
                  <a:lnTo>
                    <a:pt x="1" y="33"/>
                  </a:lnTo>
                  <a:lnTo>
                    <a:pt x="0" y="40"/>
                  </a:lnTo>
                  <a:lnTo>
                    <a:pt x="2" y="48"/>
                  </a:lnTo>
                  <a:lnTo>
                    <a:pt x="2"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24864" name="Freeform 239"/>
            <p:cNvSpPr>
              <a:spLocks/>
            </p:cNvSpPr>
            <p:nvPr/>
          </p:nvSpPr>
          <p:spPr bwMode="auto">
            <a:xfrm>
              <a:off x="3444" y="3344"/>
              <a:ext cx="21" cy="29"/>
            </a:xfrm>
            <a:custGeom>
              <a:avLst/>
              <a:gdLst>
                <a:gd name="T0" fmla="*/ 16 w 21"/>
                <a:gd name="T1" fmla="*/ 26 h 29"/>
                <a:gd name="T2" fmla="*/ 4 w 21"/>
                <a:gd name="T3" fmla="*/ 28 h 29"/>
                <a:gd name="T4" fmla="*/ 6 w 21"/>
                <a:gd name="T5" fmla="*/ 26 h 29"/>
                <a:gd name="T6" fmla="*/ 8 w 21"/>
                <a:gd name="T7" fmla="*/ 26 h 29"/>
                <a:gd name="T8" fmla="*/ 8 w 21"/>
                <a:gd name="T9" fmla="*/ 23 h 29"/>
                <a:gd name="T10" fmla="*/ 8 w 21"/>
                <a:gd name="T11" fmla="*/ 4 h 29"/>
                <a:gd name="T12" fmla="*/ 6 w 21"/>
                <a:gd name="T13" fmla="*/ 4 h 29"/>
                <a:gd name="T14" fmla="*/ 4 w 21"/>
                <a:gd name="T15" fmla="*/ 4 h 29"/>
                <a:gd name="T16" fmla="*/ 2 w 21"/>
                <a:gd name="T17" fmla="*/ 6 h 29"/>
                <a:gd name="T18" fmla="*/ 0 w 21"/>
                <a:gd name="T19" fmla="*/ 9 h 29"/>
                <a:gd name="T20" fmla="*/ 0 w 21"/>
                <a:gd name="T21" fmla="*/ 11 h 29"/>
                <a:gd name="T22" fmla="*/ 0 w 21"/>
                <a:gd name="T23" fmla="*/ 4 h 29"/>
                <a:gd name="T24" fmla="*/ 20 w 21"/>
                <a:gd name="T25" fmla="*/ 0 h 29"/>
                <a:gd name="T26" fmla="*/ 20 w 21"/>
                <a:gd name="T27" fmla="*/ 6 h 29"/>
                <a:gd name="T28" fmla="*/ 20 w 21"/>
                <a:gd name="T29" fmla="*/ 4 h 29"/>
                <a:gd name="T30" fmla="*/ 18 w 21"/>
                <a:gd name="T31" fmla="*/ 4 h 29"/>
                <a:gd name="T32" fmla="*/ 18 w 21"/>
                <a:gd name="T33" fmla="*/ 2 h 29"/>
                <a:gd name="T34" fmla="*/ 16 w 21"/>
                <a:gd name="T35" fmla="*/ 2 h 29"/>
                <a:gd name="T36" fmla="*/ 14 w 21"/>
                <a:gd name="T37" fmla="*/ 2 h 29"/>
                <a:gd name="T38" fmla="*/ 12 w 21"/>
                <a:gd name="T39" fmla="*/ 4 h 29"/>
                <a:gd name="T40" fmla="*/ 12 w 21"/>
                <a:gd name="T41" fmla="*/ 22 h 29"/>
                <a:gd name="T42" fmla="*/ 12 w 21"/>
                <a:gd name="T43" fmla="*/ 23 h 29"/>
                <a:gd name="T44" fmla="*/ 12 w 21"/>
                <a:gd name="T45" fmla="*/ 26 h 29"/>
                <a:gd name="T46" fmla="*/ 14 w 21"/>
                <a:gd name="T47" fmla="*/ 26 h 29"/>
                <a:gd name="T48" fmla="*/ 16 w 21"/>
                <a:gd name="T49" fmla="*/ 26 h 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
                <a:gd name="T76" fmla="*/ 0 h 29"/>
                <a:gd name="T77" fmla="*/ 21 w 21"/>
                <a:gd name="T78" fmla="*/ 29 h 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 h="29">
                  <a:moveTo>
                    <a:pt x="16" y="26"/>
                  </a:moveTo>
                  <a:lnTo>
                    <a:pt x="4" y="28"/>
                  </a:lnTo>
                  <a:lnTo>
                    <a:pt x="6" y="26"/>
                  </a:lnTo>
                  <a:lnTo>
                    <a:pt x="8" y="26"/>
                  </a:lnTo>
                  <a:lnTo>
                    <a:pt x="8" y="23"/>
                  </a:lnTo>
                  <a:lnTo>
                    <a:pt x="8" y="4"/>
                  </a:lnTo>
                  <a:lnTo>
                    <a:pt x="6" y="4"/>
                  </a:lnTo>
                  <a:lnTo>
                    <a:pt x="4" y="4"/>
                  </a:lnTo>
                  <a:lnTo>
                    <a:pt x="2" y="6"/>
                  </a:lnTo>
                  <a:lnTo>
                    <a:pt x="0" y="9"/>
                  </a:lnTo>
                  <a:lnTo>
                    <a:pt x="0" y="11"/>
                  </a:lnTo>
                  <a:lnTo>
                    <a:pt x="0" y="4"/>
                  </a:lnTo>
                  <a:lnTo>
                    <a:pt x="20" y="0"/>
                  </a:lnTo>
                  <a:lnTo>
                    <a:pt x="20" y="6"/>
                  </a:lnTo>
                  <a:lnTo>
                    <a:pt x="20" y="4"/>
                  </a:lnTo>
                  <a:lnTo>
                    <a:pt x="18" y="4"/>
                  </a:lnTo>
                  <a:lnTo>
                    <a:pt x="18" y="2"/>
                  </a:lnTo>
                  <a:lnTo>
                    <a:pt x="16" y="2"/>
                  </a:lnTo>
                  <a:lnTo>
                    <a:pt x="14" y="2"/>
                  </a:lnTo>
                  <a:lnTo>
                    <a:pt x="12" y="4"/>
                  </a:lnTo>
                  <a:lnTo>
                    <a:pt x="12" y="22"/>
                  </a:lnTo>
                  <a:lnTo>
                    <a:pt x="12" y="23"/>
                  </a:lnTo>
                  <a:lnTo>
                    <a:pt x="12" y="26"/>
                  </a:lnTo>
                  <a:lnTo>
                    <a:pt x="14" y="26"/>
                  </a:lnTo>
                  <a:lnTo>
                    <a:pt x="16" y="26"/>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865" name="Freeform 240"/>
            <p:cNvSpPr>
              <a:spLocks/>
            </p:cNvSpPr>
            <p:nvPr/>
          </p:nvSpPr>
          <p:spPr bwMode="auto">
            <a:xfrm>
              <a:off x="3480" y="3335"/>
              <a:ext cx="28" cy="30"/>
            </a:xfrm>
            <a:custGeom>
              <a:avLst/>
              <a:gdLst>
                <a:gd name="T0" fmla="*/ 0 w 28"/>
                <a:gd name="T1" fmla="*/ 18 h 30"/>
                <a:gd name="T2" fmla="*/ 0 w 28"/>
                <a:gd name="T3" fmla="*/ 13 h 30"/>
                <a:gd name="T4" fmla="*/ 2 w 28"/>
                <a:gd name="T5" fmla="*/ 11 h 30"/>
                <a:gd name="T6" fmla="*/ 2 w 28"/>
                <a:gd name="T7" fmla="*/ 9 h 30"/>
                <a:gd name="T8" fmla="*/ 5 w 28"/>
                <a:gd name="T9" fmla="*/ 7 h 30"/>
                <a:gd name="T10" fmla="*/ 7 w 28"/>
                <a:gd name="T11" fmla="*/ 5 h 30"/>
                <a:gd name="T12" fmla="*/ 9 w 28"/>
                <a:gd name="T13" fmla="*/ 2 h 30"/>
                <a:gd name="T14" fmla="*/ 11 w 28"/>
                <a:gd name="T15" fmla="*/ 2 h 30"/>
                <a:gd name="T16" fmla="*/ 14 w 28"/>
                <a:gd name="T17" fmla="*/ 0 h 30"/>
                <a:gd name="T18" fmla="*/ 16 w 28"/>
                <a:gd name="T19" fmla="*/ 0 h 30"/>
                <a:gd name="T20" fmla="*/ 18 w 28"/>
                <a:gd name="T21" fmla="*/ 0 h 30"/>
                <a:gd name="T22" fmla="*/ 20 w 28"/>
                <a:gd name="T23" fmla="*/ 2 h 30"/>
                <a:gd name="T24" fmla="*/ 22 w 28"/>
                <a:gd name="T25" fmla="*/ 2 h 30"/>
                <a:gd name="T26" fmla="*/ 25 w 28"/>
                <a:gd name="T27" fmla="*/ 5 h 30"/>
                <a:gd name="T28" fmla="*/ 25 w 28"/>
                <a:gd name="T29" fmla="*/ 7 h 30"/>
                <a:gd name="T30" fmla="*/ 27 w 28"/>
                <a:gd name="T31" fmla="*/ 9 h 30"/>
                <a:gd name="T32" fmla="*/ 27 w 28"/>
                <a:gd name="T33" fmla="*/ 11 h 30"/>
                <a:gd name="T34" fmla="*/ 27 w 28"/>
                <a:gd name="T35" fmla="*/ 13 h 30"/>
                <a:gd name="T36" fmla="*/ 27 w 28"/>
                <a:gd name="T37" fmla="*/ 18 h 30"/>
                <a:gd name="T38" fmla="*/ 25 w 28"/>
                <a:gd name="T39" fmla="*/ 20 h 30"/>
                <a:gd name="T40" fmla="*/ 22 w 28"/>
                <a:gd name="T41" fmla="*/ 22 h 30"/>
                <a:gd name="T42" fmla="*/ 22 w 28"/>
                <a:gd name="T43" fmla="*/ 24 h 30"/>
                <a:gd name="T44" fmla="*/ 20 w 28"/>
                <a:gd name="T45" fmla="*/ 24 h 30"/>
                <a:gd name="T46" fmla="*/ 16 w 28"/>
                <a:gd name="T47" fmla="*/ 27 h 30"/>
                <a:gd name="T48" fmla="*/ 14 w 28"/>
                <a:gd name="T49" fmla="*/ 27 h 30"/>
                <a:gd name="T50" fmla="*/ 11 w 28"/>
                <a:gd name="T51" fmla="*/ 29 h 30"/>
                <a:gd name="T52" fmla="*/ 9 w 28"/>
                <a:gd name="T53" fmla="*/ 29 h 30"/>
                <a:gd name="T54" fmla="*/ 7 w 28"/>
                <a:gd name="T55" fmla="*/ 27 h 30"/>
                <a:gd name="T56" fmla="*/ 5 w 28"/>
                <a:gd name="T57" fmla="*/ 27 h 30"/>
                <a:gd name="T58" fmla="*/ 2 w 28"/>
                <a:gd name="T59" fmla="*/ 24 h 30"/>
                <a:gd name="T60" fmla="*/ 2 w 28"/>
                <a:gd name="T61" fmla="*/ 22 h 30"/>
                <a:gd name="T62" fmla="*/ 0 w 28"/>
                <a:gd name="T63" fmla="*/ 20 h 30"/>
                <a:gd name="T64" fmla="*/ 0 w 28"/>
                <a:gd name="T65" fmla="*/ 18 h 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
                <a:gd name="T100" fmla="*/ 0 h 30"/>
                <a:gd name="T101" fmla="*/ 28 w 28"/>
                <a:gd name="T102" fmla="*/ 30 h 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 h="30">
                  <a:moveTo>
                    <a:pt x="0" y="18"/>
                  </a:moveTo>
                  <a:lnTo>
                    <a:pt x="0" y="13"/>
                  </a:lnTo>
                  <a:lnTo>
                    <a:pt x="2" y="11"/>
                  </a:lnTo>
                  <a:lnTo>
                    <a:pt x="2" y="9"/>
                  </a:lnTo>
                  <a:lnTo>
                    <a:pt x="5" y="7"/>
                  </a:lnTo>
                  <a:lnTo>
                    <a:pt x="7" y="5"/>
                  </a:lnTo>
                  <a:lnTo>
                    <a:pt x="9" y="2"/>
                  </a:lnTo>
                  <a:lnTo>
                    <a:pt x="11" y="2"/>
                  </a:lnTo>
                  <a:lnTo>
                    <a:pt x="14" y="0"/>
                  </a:lnTo>
                  <a:lnTo>
                    <a:pt x="16" y="0"/>
                  </a:lnTo>
                  <a:lnTo>
                    <a:pt x="18" y="0"/>
                  </a:lnTo>
                  <a:lnTo>
                    <a:pt x="20" y="2"/>
                  </a:lnTo>
                  <a:lnTo>
                    <a:pt x="22" y="2"/>
                  </a:lnTo>
                  <a:lnTo>
                    <a:pt x="25" y="5"/>
                  </a:lnTo>
                  <a:lnTo>
                    <a:pt x="25" y="7"/>
                  </a:lnTo>
                  <a:lnTo>
                    <a:pt x="27" y="9"/>
                  </a:lnTo>
                  <a:lnTo>
                    <a:pt x="27" y="11"/>
                  </a:lnTo>
                  <a:lnTo>
                    <a:pt x="27" y="13"/>
                  </a:lnTo>
                  <a:lnTo>
                    <a:pt x="27" y="18"/>
                  </a:lnTo>
                  <a:lnTo>
                    <a:pt x="25" y="20"/>
                  </a:lnTo>
                  <a:lnTo>
                    <a:pt x="22" y="22"/>
                  </a:lnTo>
                  <a:lnTo>
                    <a:pt x="22" y="24"/>
                  </a:lnTo>
                  <a:lnTo>
                    <a:pt x="20" y="24"/>
                  </a:lnTo>
                  <a:lnTo>
                    <a:pt x="16" y="27"/>
                  </a:lnTo>
                  <a:lnTo>
                    <a:pt x="14" y="27"/>
                  </a:lnTo>
                  <a:lnTo>
                    <a:pt x="11" y="29"/>
                  </a:lnTo>
                  <a:lnTo>
                    <a:pt x="9" y="29"/>
                  </a:lnTo>
                  <a:lnTo>
                    <a:pt x="7" y="27"/>
                  </a:lnTo>
                  <a:lnTo>
                    <a:pt x="5" y="27"/>
                  </a:lnTo>
                  <a:lnTo>
                    <a:pt x="2" y="24"/>
                  </a:lnTo>
                  <a:lnTo>
                    <a:pt x="2" y="22"/>
                  </a:lnTo>
                  <a:lnTo>
                    <a:pt x="0" y="20"/>
                  </a:lnTo>
                  <a:lnTo>
                    <a:pt x="0" y="18"/>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866" name="Freeform 241"/>
            <p:cNvSpPr>
              <a:spLocks/>
            </p:cNvSpPr>
            <p:nvPr/>
          </p:nvSpPr>
          <p:spPr bwMode="auto">
            <a:xfrm>
              <a:off x="3523" y="3324"/>
              <a:ext cx="21" cy="32"/>
            </a:xfrm>
            <a:custGeom>
              <a:avLst/>
              <a:gdLst>
                <a:gd name="T0" fmla="*/ 16 w 21"/>
                <a:gd name="T1" fmla="*/ 27 h 32"/>
                <a:gd name="T2" fmla="*/ 4 w 21"/>
                <a:gd name="T3" fmla="*/ 31 h 32"/>
                <a:gd name="T4" fmla="*/ 4 w 21"/>
                <a:gd name="T5" fmla="*/ 29 h 32"/>
                <a:gd name="T6" fmla="*/ 6 w 21"/>
                <a:gd name="T7" fmla="*/ 29 h 32"/>
                <a:gd name="T8" fmla="*/ 8 w 21"/>
                <a:gd name="T9" fmla="*/ 29 h 32"/>
                <a:gd name="T10" fmla="*/ 8 w 21"/>
                <a:gd name="T11" fmla="*/ 27 h 32"/>
                <a:gd name="T12" fmla="*/ 8 w 21"/>
                <a:gd name="T13" fmla="*/ 25 h 32"/>
                <a:gd name="T14" fmla="*/ 8 w 21"/>
                <a:gd name="T15" fmla="*/ 6 h 32"/>
                <a:gd name="T16" fmla="*/ 6 w 21"/>
                <a:gd name="T17" fmla="*/ 6 h 32"/>
                <a:gd name="T18" fmla="*/ 4 w 21"/>
                <a:gd name="T19" fmla="*/ 6 h 32"/>
                <a:gd name="T20" fmla="*/ 2 w 21"/>
                <a:gd name="T21" fmla="*/ 6 h 32"/>
                <a:gd name="T22" fmla="*/ 2 w 21"/>
                <a:gd name="T23" fmla="*/ 9 h 32"/>
                <a:gd name="T24" fmla="*/ 0 w 21"/>
                <a:gd name="T25" fmla="*/ 11 h 32"/>
                <a:gd name="T26" fmla="*/ 0 w 21"/>
                <a:gd name="T27" fmla="*/ 14 h 32"/>
                <a:gd name="T28" fmla="*/ 0 w 21"/>
                <a:gd name="T29" fmla="*/ 6 h 32"/>
                <a:gd name="T30" fmla="*/ 20 w 21"/>
                <a:gd name="T31" fmla="*/ 0 h 32"/>
                <a:gd name="T32" fmla="*/ 20 w 21"/>
                <a:gd name="T33" fmla="*/ 6 h 32"/>
                <a:gd name="T34" fmla="*/ 20 w 21"/>
                <a:gd name="T35" fmla="*/ 5 h 32"/>
                <a:gd name="T36" fmla="*/ 18 w 21"/>
                <a:gd name="T37" fmla="*/ 5 h 32"/>
                <a:gd name="T38" fmla="*/ 16 w 21"/>
                <a:gd name="T39" fmla="*/ 5 h 32"/>
                <a:gd name="T40" fmla="*/ 14 w 21"/>
                <a:gd name="T41" fmla="*/ 5 h 32"/>
                <a:gd name="T42" fmla="*/ 12 w 21"/>
                <a:gd name="T43" fmla="*/ 5 h 32"/>
                <a:gd name="T44" fmla="*/ 12 w 21"/>
                <a:gd name="T45" fmla="*/ 25 h 32"/>
                <a:gd name="T46" fmla="*/ 12 w 21"/>
                <a:gd name="T47" fmla="*/ 27 h 32"/>
                <a:gd name="T48" fmla="*/ 14 w 21"/>
                <a:gd name="T49" fmla="*/ 27 h 32"/>
                <a:gd name="T50" fmla="*/ 16 w 21"/>
                <a:gd name="T51" fmla="*/ 27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32"/>
                <a:gd name="T80" fmla="*/ 21 w 21"/>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32">
                  <a:moveTo>
                    <a:pt x="16" y="27"/>
                  </a:moveTo>
                  <a:lnTo>
                    <a:pt x="4" y="31"/>
                  </a:lnTo>
                  <a:lnTo>
                    <a:pt x="4" y="29"/>
                  </a:lnTo>
                  <a:lnTo>
                    <a:pt x="6" y="29"/>
                  </a:lnTo>
                  <a:lnTo>
                    <a:pt x="8" y="29"/>
                  </a:lnTo>
                  <a:lnTo>
                    <a:pt x="8" y="27"/>
                  </a:lnTo>
                  <a:lnTo>
                    <a:pt x="8" y="25"/>
                  </a:lnTo>
                  <a:lnTo>
                    <a:pt x="8" y="6"/>
                  </a:lnTo>
                  <a:lnTo>
                    <a:pt x="6" y="6"/>
                  </a:lnTo>
                  <a:lnTo>
                    <a:pt x="4" y="6"/>
                  </a:lnTo>
                  <a:lnTo>
                    <a:pt x="2" y="6"/>
                  </a:lnTo>
                  <a:lnTo>
                    <a:pt x="2" y="9"/>
                  </a:lnTo>
                  <a:lnTo>
                    <a:pt x="0" y="11"/>
                  </a:lnTo>
                  <a:lnTo>
                    <a:pt x="0" y="14"/>
                  </a:lnTo>
                  <a:lnTo>
                    <a:pt x="0" y="6"/>
                  </a:lnTo>
                  <a:lnTo>
                    <a:pt x="20" y="0"/>
                  </a:lnTo>
                  <a:lnTo>
                    <a:pt x="20" y="6"/>
                  </a:lnTo>
                  <a:lnTo>
                    <a:pt x="20" y="5"/>
                  </a:lnTo>
                  <a:lnTo>
                    <a:pt x="18" y="5"/>
                  </a:lnTo>
                  <a:lnTo>
                    <a:pt x="16" y="5"/>
                  </a:lnTo>
                  <a:lnTo>
                    <a:pt x="14" y="5"/>
                  </a:lnTo>
                  <a:lnTo>
                    <a:pt x="12" y="5"/>
                  </a:lnTo>
                  <a:lnTo>
                    <a:pt x="12" y="25"/>
                  </a:lnTo>
                  <a:lnTo>
                    <a:pt x="12" y="27"/>
                  </a:lnTo>
                  <a:lnTo>
                    <a:pt x="14" y="27"/>
                  </a:lnTo>
                  <a:lnTo>
                    <a:pt x="16" y="27"/>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867" name="Freeform 242"/>
            <p:cNvSpPr>
              <a:spLocks/>
            </p:cNvSpPr>
            <p:nvPr/>
          </p:nvSpPr>
          <p:spPr bwMode="auto">
            <a:xfrm>
              <a:off x="3559" y="3316"/>
              <a:ext cx="21" cy="32"/>
            </a:xfrm>
            <a:custGeom>
              <a:avLst/>
              <a:gdLst>
                <a:gd name="T0" fmla="*/ 20 w 21"/>
                <a:gd name="T1" fmla="*/ 26 h 32"/>
                <a:gd name="T2" fmla="*/ 0 w 21"/>
                <a:gd name="T3" fmla="*/ 31 h 32"/>
                <a:gd name="T4" fmla="*/ 2 w 21"/>
                <a:gd name="T5" fmla="*/ 29 h 32"/>
                <a:gd name="T6" fmla="*/ 2 w 21"/>
                <a:gd name="T7" fmla="*/ 26 h 32"/>
                <a:gd name="T8" fmla="*/ 2 w 21"/>
                <a:gd name="T9" fmla="*/ 9 h 32"/>
                <a:gd name="T10" fmla="*/ 2 w 21"/>
                <a:gd name="T11" fmla="*/ 6 h 32"/>
                <a:gd name="T12" fmla="*/ 0 w 21"/>
                <a:gd name="T13" fmla="*/ 6 h 32"/>
                <a:gd name="T14" fmla="*/ 19 w 21"/>
                <a:gd name="T15" fmla="*/ 0 h 32"/>
                <a:gd name="T16" fmla="*/ 19 w 21"/>
                <a:gd name="T17" fmla="*/ 6 h 32"/>
                <a:gd name="T18" fmla="*/ 19 w 21"/>
                <a:gd name="T19" fmla="*/ 4 h 32"/>
                <a:gd name="T20" fmla="*/ 16 w 21"/>
                <a:gd name="T21" fmla="*/ 4 h 32"/>
                <a:gd name="T22" fmla="*/ 14 w 21"/>
                <a:gd name="T23" fmla="*/ 4 h 32"/>
                <a:gd name="T24" fmla="*/ 12 w 21"/>
                <a:gd name="T25" fmla="*/ 4 h 32"/>
                <a:gd name="T26" fmla="*/ 9 w 21"/>
                <a:gd name="T27" fmla="*/ 4 h 32"/>
                <a:gd name="T28" fmla="*/ 6 w 21"/>
                <a:gd name="T29" fmla="*/ 4 h 32"/>
                <a:gd name="T30" fmla="*/ 6 w 21"/>
                <a:gd name="T31" fmla="*/ 6 h 32"/>
                <a:gd name="T32" fmla="*/ 6 w 21"/>
                <a:gd name="T33" fmla="*/ 15 h 32"/>
                <a:gd name="T34" fmla="*/ 12 w 21"/>
                <a:gd name="T35" fmla="*/ 13 h 32"/>
                <a:gd name="T36" fmla="*/ 14 w 21"/>
                <a:gd name="T37" fmla="*/ 13 h 32"/>
                <a:gd name="T38" fmla="*/ 16 w 21"/>
                <a:gd name="T39" fmla="*/ 11 h 32"/>
                <a:gd name="T40" fmla="*/ 16 w 21"/>
                <a:gd name="T41" fmla="*/ 9 h 32"/>
                <a:gd name="T42" fmla="*/ 16 w 21"/>
                <a:gd name="T43" fmla="*/ 17 h 32"/>
                <a:gd name="T44" fmla="*/ 16 w 21"/>
                <a:gd name="T45" fmla="*/ 15 h 32"/>
                <a:gd name="T46" fmla="*/ 14 w 21"/>
                <a:gd name="T47" fmla="*/ 15 h 32"/>
                <a:gd name="T48" fmla="*/ 12 w 21"/>
                <a:gd name="T49" fmla="*/ 15 h 32"/>
                <a:gd name="T50" fmla="*/ 6 w 21"/>
                <a:gd name="T51" fmla="*/ 17 h 32"/>
                <a:gd name="T52" fmla="*/ 6 w 21"/>
                <a:gd name="T53" fmla="*/ 26 h 32"/>
                <a:gd name="T54" fmla="*/ 9 w 21"/>
                <a:gd name="T55" fmla="*/ 26 h 32"/>
                <a:gd name="T56" fmla="*/ 10 w 21"/>
                <a:gd name="T57" fmla="*/ 26 h 32"/>
                <a:gd name="T58" fmla="*/ 12 w 21"/>
                <a:gd name="T59" fmla="*/ 26 h 32"/>
                <a:gd name="T60" fmla="*/ 14 w 21"/>
                <a:gd name="T61" fmla="*/ 26 h 32"/>
                <a:gd name="T62" fmla="*/ 16 w 21"/>
                <a:gd name="T63" fmla="*/ 26 h 32"/>
                <a:gd name="T64" fmla="*/ 16 w 21"/>
                <a:gd name="T65" fmla="*/ 24 h 32"/>
                <a:gd name="T66" fmla="*/ 19 w 21"/>
                <a:gd name="T67" fmla="*/ 24 h 32"/>
                <a:gd name="T68" fmla="*/ 19 w 21"/>
                <a:gd name="T69" fmla="*/ 22 h 32"/>
                <a:gd name="T70" fmla="*/ 20 w 21"/>
                <a:gd name="T71" fmla="*/ 22 h 32"/>
                <a:gd name="T72" fmla="*/ 20 w 21"/>
                <a:gd name="T73" fmla="*/ 20 h 32"/>
                <a:gd name="T74" fmla="*/ 20 w 21"/>
                <a:gd name="T75" fmla="*/ 26 h 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32"/>
                <a:gd name="T116" fmla="*/ 21 w 21"/>
                <a:gd name="T117" fmla="*/ 32 h 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32">
                  <a:moveTo>
                    <a:pt x="20" y="26"/>
                  </a:moveTo>
                  <a:lnTo>
                    <a:pt x="0" y="31"/>
                  </a:lnTo>
                  <a:lnTo>
                    <a:pt x="2" y="29"/>
                  </a:lnTo>
                  <a:lnTo>
                    <a:pt x="2" y="26"/>
                  </a:lnTo>
                  <a:lnTo>
                    <a:pt x="2" y="9"/>
                  </a:lnTo>
                  <a:lnTo>
                    <a:pt x="2" y="6"/>
                  </a:lnTo>
                  <a:lnTo>
                    <a:pt x="0" y="6"/>
                  </a:lnTo>
                  <a:lnTo>
                    <a:pt x="19" y="0"/>
                  </a:lnTo>
                  <a:lnTo>
                    <a:pt x="19" y="6"/>
                  </a:lnTo>
                  <a:lnTo>
                    <a:pt x="19" y="4"/>
                  </a:lnTo>
                  <a:lnTo>
                    <a:pt x="16" y="4"/>
                  </a:lnTo>
                  <a:lnTo>
                    <a:pt x="14" y="4"/>
                  </a:lnTo>
                  <a:lnTo>
                    <a:pt x="12" y="4"/>
                  </a:lnTo>
                  <a:lnTo>
                    <a:pt x="9" y="4"/>
                  </a:lnTo>
                  <a:lnTo>
                    <a:pt x="6" y="4"/>
                  </a:lnTo>
                  <a:lnTo>
                    <a:pt x="6" y="6"/>
                  </a:lnTo>
                  <a:lnTo>
                    <a:pt x="6" y="15"/>
                  </a:lnTo>
                  <a:lnTo>
                    <a:pt x="12" y="13"/>
                  </a:lnTo>
                  <a:lnTo>
                    <a:pt x="14" y="13"/>
                  </a:lnTo>
                  <a:lnTo>
                    <a:pt x="16" y="11"/>
                  </a:lnTo>
                  <a:lnTo>
                    <a:pt x="16" y="9"/>
                  </a:lnTo>
                  <a:lnTo>
                    <a:pt x="16" y="17"/>
                  </a:lnTo>
                  <a:lnTo>
                    <a:pt x="16" y="15"/>
                  </a:lnTo>
                  <a:lnTo>
                    <a:pt x="14" y="15"/>
                  </a:lnTo>
                  <a:lnTo>
                    <a:pt x="12" y="15"/>
                  </a:lnTo>
                  <a:lnTo>
                    <a:pt x="6" y="17"/>
                  </a:lnTo>
                  <a:lnTo>
                    <a:pt x="6" y="26"/>
                  </a:lnTo>
                  <a:lnTo>
                    <a:pt x="9" y="26"/>
                  </a:lnTo>
                  <a:lnTo>
                    <a:pt x="10" y="26"/>
                  </a:lnTo>
                  <a:lnTo>
                    <a:pt x="12" y="26"/>
                  </a:lnTo>
                  <a:lnTo>
                    <a:pt x="14" y="26"/>
                  </a:lnTo>
                  <a:lnTo>
                    <a:pt x="16" y="26"/>
                  </a:lnTo>
                  <a:lnTo>
                    <a:pt x="16" y="24"/>
                  </a:lnTo>
                  <a:lnTo>
                    <a:pt x="19" y="24"/>
                  </a:lnTo>
                  <a:lnTo>
                    <a:pt x="19" y="22"/>
                  </a:lnTo>
                  <a:lnTo>
                    <a:pt x="20" y="22"/>
                  </a:lnTo>
                  <a:lnTo>
                    <a:pt x="20" y="20"/>
                  </a:lnTo>
                  <a:lnTo>
                    <a:pt x="20" y="26"/>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868" name="Freeform 243"/>
            <p:cNvSpPr>
              <a:spLocks/>
            </p:cNvSpPr>
            <p:nvPr/>
          </p:nvSpPr>
          <p:spPr bwMode="auto">
            <a:xfrm>
              <a:off x="3595" y="3304"/>
              <a:ext cx="35" cy="35"/>
            </a:xfrm>
            <a:custGeom>
              <a:avLst/>
              <a:gdLst>
                <a:gd name="T0" fmla="*/ 34 w 35"/>
                <a:gd name="T1" fmla="*/ 0 h 35"/>
                <a:gd name="T2" fmla="*/ 32 w 35"/>
                <a:gd name="T3" fmla="*/ 2 h 35"/>
                <a:gd name="T4" fmla="*/ 32 w 35"/>
                <a:gd name="T5" fmla="*/ 5 h 35"/>
                <a:gd name="T6" fmla="*/ 32 w 35"/>
                <a:gd name="T7" fmla="*/ 23 h 35"/>
                <a:gd name="T8" fmla="*/ 32 w 35"/>
                <a:gd name="T9" fmla="*/ 25 h 35"/>
                <a:gd name="T10" fmla="*/ 34 w 35"/>
                <a:gd name="T11" fmla="*/ 25 h 35"/>
                <a:gd name="T12" fmla="*/ 34 w 35"/>
                <a:gd name="T13" fmla="*/ 28 h 35"/>
                <a:gd name="T14" fmla="*/ 23 w 35"/>
                <a:gd name="T15" fmla="*/ 30 h 35"/>
                <a:gd name="T16" fmla="*/ 25 w 35"/>
                <a:gd name="T17" fmla="*/ 28 h 35"/>
                <a:gd name="T18" fmla="*/ 27 w 35"/>
                <a:gd name="T19" fmla="*/ 28 h 35"/>
                <a:gd name="T20" fmla="*/ 27 w 35"/>
                <a:gd name="T21" fmla="*/ 25 h 35"/>
                <a:gd name="T22" fmla="*/ 27 w 35"/>
                <a:gd name="T23" fmla="*/ 23 h 35"/>
                <a:gd name="T24" fmla="*/ 27 w 35"/>
                <a:gd name="T25" fmla="*/ 7 h 35"/>
                <a:gd name="T26" fmla="*/ 15 w 35"/>
                <a:gd name="T27" fmla="*/ 32 h 35"/>
                <a:gd name="T28" fmla="*/ 4 w 35"/>
                <a:gd name="T29" fmla="*/ 11 h 35"/>
                <a:gd name="T30" fmla="*/ 4 w 35"/>
                <a:gd name="T31" fmla="*/ 28 h 35"/>
                <a:gd name="T32" fmla="*/ 4 w 35"/>
                <a:gd name="T33" fmla="*/ 30 h 35"/>
                <a:gd name="T34" fmla="*/ 6 w 35"/>
                <a:gd name="T35" fmla="*/ 32 h 35"/>
                <a:gd name="T36" fmla="*/ 9 w 35"/>
                <a:gd name="T37" fmla="*/ 32 h 35"/>
                <a:gd name="T38" fmla="*/ 0 w 35"/>
                <a:gd name="T39" fmla="*/ 34 h 35"/>
                <a:gd name="T40" fmla="*/ 2 w 35"/>
                <a:gd name="T41" fmla="*/ 32 h 35"/>
                <a:gd name="T42" fmla="*/ 2 w 35"/>
                <a:gd name="T43" fmla="*/ 30 h 35"/>
                <a:gd name="T44" fmla="*/ 2 w 35"/>
                <a:gd name="T45" fmla="*/ 28 h 35"/>
                <a:gd name="T46" fmla="*/ 2 w 35"/>
                <a:gd name="T47" fmla="*/ 11 h 35"/>
                <a:gd name="T48" fmla="*/ 2 w 35"/>
                <a:gd name="T49" fmla="*/ 10 h 35"/>
                <a:gd name="T50" fmla="*/ 0 w 35"/>
                <a:gd name="T51" fmla="*/ 10 h 35"/>
                <a:gd name="T52" fmla="*/ 6 w 35"/>
                <a:gd name="T53" fmla="*/ 7 h 35"/>
                <a:gd name="T54" fmla="*/ 15 w 35"/>
                <a:gd name="T55" fmla="*/ 25 h 35"/>
                <a:gd name="T56" fmla="*/ 27 w 35"/>
                <a:gd name="T57" fmla="*/ 2 h 35"/>
                <a:gd name="T58" fmla="*/ 34 w 35"/>
                <a:gd name="T59" fmla="*/ 0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35"/>
                <a:gd name="T92" fmla="*/ 35 w 35"/>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35">
                  <a:moveTo>
                    <a:pt x="34" y="0"/>
                  </a:moveTo>
                  <a:lnTo>
                    <a:pt x="32" y="2"/>
                  </a:lnTo>
                  <a:lnTo>
                    <a:pt x="32" y="5"/>
                  </a:lnTo>
                  <a:lnTo>
                    <a:pt x="32" y="23"/>
                  </a:lnTo>
                  <a:lnTo>
                    <a:pt x="32" y="25"/>
                  </a:lnTo>
                  <a:lnTo>
                    <a:pt x="34" y="25"/>
                  </a:lnTo>
                  <a:lnTo>
                    <a:pt x="34" y="28"/>
                  </a:lnTo>
                  <a:lnTo>
                    <a:pt x="23" y="30"/>
                  </a:lnTo>
                  <a:lnTo>
                    <a:pt x="25" y="28"/>
                  </a:lnTo>
                  <a:lnTo>
                    <a:pt x="27" y="28"/>
                  </a:lnTo>
                  <a:lnTo>
                    <a:pt x="27" y="25"/>
                  </a:lnTo>
                  <a:lnTo>
                    <a:pt x="27" y="23"/>
                  </a:lnTo>
                  <a:lnTo>
                    <a:pt x="27" y="7"/>
                  </a:lnTo>
                  <a:lnTo>
                    <a:pt x="15" y="32"/>
                  </a:lnTo>
                  <a:lnTo>
                    <a:pt x="4" y="11"/>
                  </a:lnTo>
                  <a:lnTo>
                    <a:pt x="4" y="28"/>
                  </a:lnTo>
                  <a:lnTo>
                    <a:pt x="4" y="30"/>
                  </a:lnTo>
                  <a:lnTo>
                    <a:pt x="6" y="32"/>
                  </a:lnTo>
                  <a:lnTo>
                    <a:pt x="9" y="32"/>
                  </a:lnTo>
                  <a:lnTo>
                    <a:pt x="0" y="34"/>
                  </a:lnTo>
                  <a:lnTo>
                    <a:pt x="2" y="32"/>
                  </a:lnTo>
                  <a:lnTo>
                    <a:pt x="2" y="30"/>
                  </a:lnTo>
                  <a:lnTo>
                    <a:pt x="2" y="28"/>
                  </a:lnTo>
                  <a:lnTo>
                    <a:pt x="2" y="11"/>
                  </a:lnTo>
                  <a:lnTo>
                    <a:pt x="2" y="10"/>
                  </a:lnTo>
                  <a:lnTo>
                    <a:pt x="0" y="10"/>
                  </a:lnTo>
                  <a:lnTo>
                    <a:pt x="6" y="7"/>
                  </a:lnTo>
                  <a:lnTo>
                    <a:pt x="15" y="25"/>
                  </a:lnTo>
                  <a:lnTo>
                    <a:pt x="27" y="2"/>
                  </a:lnTo>
                  <a:lnTo>
                    <a:pt x="34" y="0"/>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869" name="Freeform 244"/>
            <p:cNvSpPr>
              <a:spLocks/>
            </p:cNvSpPr>
            <p:nvPr/>
          </p:nvSpPr>
          <p:spPr bwMode="auto">
            <a:xfrm>
              <a:off x="3635" y="3472"/>
              <a:ext cx="51" cy="44"/>
            </a:xfrm>
            <a:custGeom>
              <a:avLst/>
              <a:gdLst>
                <a:gd name="T0" fmla="*/ 50 w 51"/>
                <a:gd name="T1" fmla="*/ 0 h 44"/>
                <a:gd name="T2" fmla="*/ 50 w 51"/>
                <a:gd name="T3" fmla="*/ 3 h 44"/>
                <a:gd name="T4" fmla="*/ 50 w 51"/>
                <a:gd name="T5" fmla="*/ 8 h 44"/>
                <a:gd name="T6" fmla="*/ 47 w 51"/>
                <a:gd name="T7" fmla="*/ 14 h 44"/>
                <a:gd name="T8" fmla="*/ 45 w 51"/>
                <a:gd name="T9" fmla="*/ 22 h 44"/>
                <a:gd name="T10" fmla="*/ 42 w 51"/>
                <a:gd name="T11" fmla="*/ 29 h 44"/>
                <a:gd name="T12" fmla="*/ 41 w 51"/>
                <a:gd name="T13" fmla="*/ 35 h 44"/>
                <a:gd name="T14" fmla="*/ 38 w 51"/>
                <a:gd name="T15" fmla="*/ 40 h 44"/>
                <a:gd name="T16" fmla="*/ 38 w 51"/>
                <a:gd name="T17" fmla="*/ 43 h 44"/>
                <a:gd name="T18" fmla="*/ 36 w 51"/>
                <a:gd name="T19" fmla="*/ 43 h 44"/>
                <a:gd name="T20" fmla="*/ 33 w 51"/>
                <a:gd name="T21" fmla="*/ 40 h 44"/>
                <a:gd name="T22" fmla="*/ 31 w 51"/>
                <a:gd name="T23" fmla="*/ 38 h 44"/>
                <a:gd name="T24" fmla="*/ 29 w 51"/>
                <a:gd name="T25" fmla="*/ 35 h 44"/>
                <a:gd name="T26" fmla="*/ 26 w 51"/>
                <a:gd name="T27" fmla="*/ 34 h 44"/>
                <a:gd name="T28" fmla="*/ 21 w 51"/>
                <a:gd name="T29" fmla="*/ 29 h 44"/>
                <a:gd name="T30" fmla="*/ 19 w 51"/>
                <a:gd name="T31" fmla="*/ 26 h 44"/>
                <a:gd name="T32" fmla="*/ 14 w 51"/>
                <a:gd name="T33" fmla="*/ 22 h 44"/>
                <a:gd name="T34" fmla="*/ 12 w 51"/>
                <a:gd name="T35" fmla="*/ 19 h 44"/>
                <a:gd name="T36" fmla="*/ 7 w 51"/>
                <a:gd name="T37" fmla="*/ 14 h 44"/>
                <a:gd name="T38" fmla="*/ 5 w 51"/>
                <a:gd name="T39" fmla="*/ 12 h 44"/>
                <a:gd name="T40" fmla="*/ 3 w 51"/>
                <a:gd name="T41" fmla="*/ 10 h 44"/>
                <a:gd name="T42" fmla="*/ 0 w 51"/>
                <a:gd name="T43" fmla="*/ 8 h 44"/>
                <a:gd name="T44" fmla="*/ 3 w 51"/>
                <a:gd name="T45" fmla="*/ 5 h 44"/>
                <a:gd name="T46" fmla="*/ 5 w 51"/>
                <a:gd name="T47" fmla="*/ 5 h 44"/>
                <a:gd name="T48" fmla="*/ 7 w 51"/>
                <a:gd name="T49" fmla="*/ 5 h 44"/>
                <a:gd name="T50" fmla="*/ 9 w 51"/>
                <a:gd name="T51" fmla="*/ 5 h 44"/>
                <a:gd name="T52" fmla="*/ 14 w 51"/>
                <a:gd name="T53" fmla="*/ 3 h 44"/>
                <a:gd name="T54" fmla="*/ 17 w 51"/>
                <a:gd name="T55" fmla="*/ 3 h 44"/>
                <a:gd name="T56" fmla="*/ 21 w 51"/>
                <a:gd name="T57" fmla="*/ 3 h 44"/>
                <a:gd name="T58" fmla="*/ 26 w 51"/>
                <a:gd name="T59" fmla="*/ 3 h 44"/>
                <a:gd name="T60" fmla="*/ 31 w 51"/>
                <a:gd name="T61" fmla="*/ 0 h 44"/>
                <a:gd name="T62" fmla="*/ 36 w 51"/>
                <a:gd name="T63" fmla="*/ 0 h 44"/>
                <a:gd name="T64" fmla="*/ 41 w 51"/>
                <a:gd name="T65" fmla="*/ 0 h 44"/>
                <a:gd name="T66" fmla="*/ 42 w 51"/>
                <a:gd name="T67" fmla="*/ 0 h 44"/>
                <a:gd name="T68" fmla="*/ 45 w 51"/>
                <a:gd name="T69" fmla="*/ 0 h 44"/>
                <a:gd name="T70" fmla="*/ 50 w 51"/>
                <a:gd name="T71" fmla="*/ 0 h 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1"/>
                <a:gd name="T109" fmla="*/ 0 h 44"/>
                <a:gd name="T110" fmla="*/ 51 w 51"/>
                <a:gd name="T111" fmla="*/ 44 h 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1" h="44">
                  <a:moveTo>
                    <a:pt x="50" y="0"/>
                  </a:moveTo>
                  <a:lnTo>
                    <a:pt x="50" y="3"/>
                  </a:lnTo>
                  <a:lnTo>
                    <a:pt x="50" y="8"/>
                  </a:lnTo>
                  <a:lnTo>
                    <a:pt x="47" y="14"/>
                  </a:lnTo>
                  <a:lnTo>
                    <a:pt x="45" y="22"/>
                  </a:lnTo>
                  <a:lnTo>
                    <a:pt x="42" y="29"/>
                  </a:lnTo>
                  <a:lnTo>
                    <a:pt x="41" y="35"/>
                  </a:lnTo>
                  <a:lnTo>
                    <a:pt x="38" y="40"/>
                  </a:lnTo>
                  <a:lnTo>
                    <a:pt x="38" y="43"/>
                  </a:lnTo>
                  <a:lnTo>
                    <a:pt x="36" y="43"/>
                  </a:lnTo>
                  <a:lnTo>
                    <a:pt x="33" y="40"/>
                  </a:lnTo>
                  <a:lnTo>
                    <a:pt x="31" y="38"/>
                  </a:lnTo>
                  <a:lnTo>
                    <a:pt x="29" y="35"/>
                  </a:lnTo>
                  <a:lnTo>
                    <a:pt x="26" y="34"/>
                  </a:lnTo>
                  <a:lnTo>
                    <a:pt x="21" y="29"/>
                  </a:lnTo>
                  <a:lnTo>
                    <a:pt x="19" y="26"/>
                  </a:lnTo>
                  <a:lnTo>
                    <a:pt x="14" y="22"/>
                  </a:lnTo>
                  <a:lnTo>
                    <a:pt x="12" y="19"/>
                  </a:lnTo>
                  <a:lnTo>
                    <a:pt x="7" y="14"/>
                  </a:lnTo>
                  <a:lnTo>
                    <a:pt x="5" y="12"/>
                  </a:lnTo>
                  <a:lnTo>
                    <a:pt x="3" y="10"/>
                  </a:lnTo>
                  <a:lnTo>
                    <a:pt x="0" y="8"/>
                  </a:lnTo>
                  <a:lnTo>
                    <a:pt x="3" y="5"/>
                  </a:lnTo>
                  <a:lnTo>
                    <a:pt x="5" y="5"/>
                  </a:lnTo>
                  <a:lnTo>
                    <a:pt x="7" y="5"/>
                  </a:lnTo>
                  <a:lnTo>
                    <a:pt x="9" y="5"/>
                  </a:lnTo>
                  <a:lnTo>
                    <a:pt x="14" y="3"/>
                  </a:lnTo>
                  <a:lnTo>
                    <a:pt x="17" y="3"/>
                  </a:lnTo>
                  <a:lnTo>
                    <a:pt x="21" y="3"/>
                  </a:lnTo>
                  <a:lnTo>
                    <a:pt x="26" y="3"/>
                  </a:lnTo>
                  <a:lnTo>
                    <a:pt x="31" y="0"/>
                  </a:lnTo>
                  <a:lnTo>
                    <a:pt x="36" y="0"/>
                  </a:lnTo>
                  <a:lnTo>
                    <a:pt x="41" y="0"/>
                  </a:lnTo>
                  <a:lnTo>
                    <a:pt x="42" y="0"/>
                  </a:lnTo>
                  <a:lnTo>
                    <a:pt x="45" y="0"/>
                  </a:lnTo>
                  <a:lnTo>
                    <a:pt x="50" y="0"/>
                  </a:lnTo>
                </a:path>
              </a:pathLst>
            </a:custGeom>
            <a:solidFill>
              <a:srgbClr val="800001"/>
            </a:solidFill>
            <a:ln w="127000" cap="rnd">
              <a:noFill/>
              <a:round/>
              <a:headEnd/>
              <a:tailEnd/>
            </a:ln>
          </p:spPr>
          <p:txBody>
            <a:bodyPr>
              <a:prstTxWarp prst="textNoShape">
                <a:avLst/>
              </a:prstTxWarp>
            </a:bodyPr>
            <a:lstStyle/>
            <a:p>
              <a:endParaRPr lang="en-US">
                <a:solidFill>
                  <a:schemeClr val="tx2"/>
                </a:solidFill>
              </a:endParaRPr>
            </a:p>
          </p:txBody>
        </p:sp>
        <p:sp>
          <p:nvSpPr>
            <p:cNvPr id="24870" name="Freeform 245"/>
            <p:cNvSpPr>
              <a:spLocks/>
            </p:cNvSpPr>
            <p:nvPr/>
          </p:nvSpPr>
          <p:spPr bwMode="auto">
            <a:xfrm>
              <a:off x="3097" y="3503"/>
              <a:ext cx="359" cy="49"/>
            </a:xfrm>
            <a:custGeom>
              <a:avLst/>
              <a:gdLst>
                <a:gd name="T0" fmla="*/ 358 w 359"/>
                <a:gd name="T1" fmla="*/ 0 h 49"/>
                <a:gd name="T2" fmla="*/ 353 w 359"/>
                <a:gd name="T3" fmla="*/ 0 h 49"/>
                <a:gd name="T4" fmla="*/ 347 w 359"/>
                <a:gd name="T5" fmla="*/ 3 h 49"/>
                <a:gd name="T6" fmla="*/ 342 w 359"/>
                <a:gd name="T7" fmla="*/ 3 h 49"/>
                <a:gd name="T8" fmla="*/ 334 w 359"/>
                <a:gd name="T9" fmla="*/ 3 h 49"/>
                <a:gd name="T10" fmla="*/ 326 w 359"/>
                <a:gd name="T11" fmla="*/ 5 h 49"/>
                <a:gd name="T12" fmla="*/ 312 w 359"/>
                <a:gd name="T13" fmla="*/ 5 h 49"/>
                <a:gd name="T14" fmla="*/ 298 w 359"/>
                <a:gd name="T15" fmla="*/ 8 h 49"/>
                <a:gd name="T16" fmla="*/ 279 w 359"/>
                <a:gd name="T17" fmla="*/ 9 h 49"/>
                <a:gd name="T18" fmla="*/ 260 w 359"/>
                <a:gd name="T19" fmla="*/ 12 h 49"/>
                <a:gd name="T20" fmla="*/ 235 w 359"/>
                <a:gd name="T21" fmla="*/ 15 h 49"/>
                <a:gd name="T22" fmla="*/ 210 w 359"/>
                <a:gd name="T23" fmla="*/ 20 h 49"/>
                <a:gd name="T24" fmla="*/ 189 w 359"/>
                <a:gd name="T25" fmla="*/ 21 h 49"/>
                <a:gd name="T26" fmla="*/ 164 w 359"/>
                <a:gd name="T27" fmla="*/ 24 h 49"/>
                <a:gd name="T28" fmla="*/ 142 w 359"/>
                <a:gd name="T29" fmla="*/ 27 h 49"/>
                <a:gd name="T30" fmla="*/ 123 w 359"/>
                <a:gd name="T31" fmla="*/ 29 h 49"/>
                <a:gd name="T32" fmla="*/ 104 w 359"/>
                <a:gd name="T33" fmla="*/ 32 h 49"/>
                <a:gd name="T34" fmla="*/ 84 w 359"/>
                <a:gd name="T35" fmla="*/ 33 h 49"/>
                <a:gd name="T36" fmla="*/ 66 w 359"/>
                <a:gd name="T37" fmla="*/ 33 h 49"/>
                <a:gd name="T38" fmla="*/ 52 w 359"/>
                <a:gd name="T39" fmla="*/ 36 h 49"/>
                <a:gd name="T40" fmla="*/ 38 w 359"/>
                <a:gd name="T41" fmla="*/ 39 h 49"/>
                <a:gd name="T42" fmla="*/ 24 w 359"/>
                <a:gd name="T43" fmla="*/ 39 h 49"/>
                <a:gd name="T44" fmla="*/ 16 w 359"/>
                <a:gd name="T45" fmla="*/ 41 h 49"/>
                <a:gd name="T46" fmla="*/ 8 w 359"/>
                <a:gd name="T47" fmla="*/ 41 h 49"/>
                <a:gd name="T48" fmla="*/ 2 w 359"/>
                <a:gd name="T49" fmla="*/ 41 h 49"/>
                <a:gd name="T50" fmla="*/ 2 w 359"/>
                <a:gd name="T51" fmla="*/ 41 h 49"/>
                <a:gd name="T52" fmla="*/ 11 w 359"/>
                <a:gd name="T53" fmla="*/ 44 h 49"/>
                <a:gd name="T54" fmla="*/ 22 w 359"/>
                <a:gd name="T55" fmla="*/ 44 h 49"/>
                <a:gd name="T56" fmla="*/ 35 w 359"/>
                <a:gd name="T57" fmla="*/ 45 h 49"/>
                <a:gd name="T58" fmla="*/ 55 w 359"/>
                <a:gd name="T59" fmla="*/ 45 h 49"/>
                <a:gd name="T60" fmla="*/ 76 w 359"/>
                <a:gd name="T61" fmla="*/ 45 h 49"/>
                <a:gd name="T62" fmla="*/ 101 w 359"/>
                <a:gd name="T63" fmla="*/ 44 h 49"/>
                <a:gd name="T64" fmla="*/ 166 w 359"/>
                <a:gd name="T65" fmla="*/ 48 h 49"/>
                <a:gd name="T66" fmla="*/ 312 w 359"/>
                <a:gd name="T67" fmla="*/ 24 h 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9"/>
                <a:gd name="T103" fmla="*/ 0 h 49"/>
                <a:gd name="T104" fmla="*/ 359 w 359"/>
                <a:gd name="T105" fmla="*/ 49 h 4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9" h="49">
                  <a:moveTo>
                    <a:pt x="356" y="0"/>
                  </a:moveTo>
                  <a:lnTo>
                    <a:pt x="358" y="0"/>
                  </a:lnTo>
                  <a:lnTo>
                    <a:pt x="356" y="0"/>
                  </a:lnTo>
                  <a:lnTo>
                    <a:pt x="353" y="0"/>
                  </a:lnTo>
                  <a:lnTo>
                    <a:pt x="350" y="0"/>
                  </a:lnTo>
                  <a:lnTo>
                    <a:pt x="347" y="3"/>
                  </a:lnTo>
                  <a:lnTo>
                    <a:pt x="344" y="3"/>
                  </a:lnTo>
                  <a:lnTo>
                    <a:pt x="342" y="3"/>
                  </a:lnTo>
                  <a:lnTo>
                    <a:pt x="339" y="3"/>
                  </a:lnTo>
                  <a:lnTo>
                    <a:pt x="334" y="3"/>
                  </a:lnTo>
                  <a:lnTo>
                    <a:pt x="331" y="3"/>
                  </a:lnTo>
                  <a:lnTo>
                    <a:pt x="326" y="5"/>
                  </a:lnTo>
                  <a:lnTo>
                    <a:pt x="320" y="5"/>
                  </a:lnTo>
                  <a:lnTo>
                    <a:pt x="312" y="5"/>
                  </a:lnTo>
                  <a:lnTo>
                    <a:pt x="303" y="8"/>
                  </a:lnTo>
                  <a:lnTo>
                    <a:pt x="298" y="8"/>
                  </a:lnTo>
                  <a:lnTo>
                    <a:pt x="290" y="9"/>
                  </a:lnTo>
                  <a:lnTo>
                    <a:pt x="279" y="9"/>
                  </a:lnTo>
                  <a:lnTo>
                    <a:pt x="271" y="12"/>
                  </a:lnTo>
                  <a:lnTo>
                    <a:pt x="260" y="12"/>
                  </a:lnTo>
                  <a:lnTo>
                    <a:pt x="246" y="15"/>
                  </a:lnTo>
                  <a:lnTo>
                    <a:pt x="235" y="15"/>
                  </a:lnTo>
                  <a:lnTo>
                    <a:pt x="221" y="17"/>
                  </a:lnTo>
                  <a:lnTo>
                    <a:pt x="210" y="20"/>
                  </a:lnTo>
                  <a:lnTo>
                    <a:pt x="200" y="20"/>
                  </a:lnTo>
                  <a:lnTo>
                    <a:pt x="189" y="21"/>
                  </a:lnTo>
                  <a:lnTo>
                    <a:pt x="175" y="21"/>
                  </a:lnTo>
                  <a:lnTo>
                    <a:pt x="164" y="24"/>
                  </a:lnTo>
                  <a:lnTo>
                    <a:pt x="153" y="27"/>
                  </a:lnTo>
                  <a:lnTo>
                    <a:pt x="142" y="27"/>
                  </a:lnTo>
                  <a:lnTo>
                    <a:pt x="131" y="27"/>
                  </a:lnTo>
                  <a:lnTo>
                    <a:pt x="123" y="29"/>
                  </a:lnTo>
                  <a:lnTo>
                    <a:pt x="112" y="29"/>
                  </a:lnTo>
                  <a:lnTo>
                    <a:pt x="104" y="32"/>
                  </a:lnTo>
                  <a:lnTo>
                    <a:pt x="93" y="32"/>
                  </a:lnTo>
                  <a:lnTo>
                    <a:pt x="84" y="33"/>
                  </a:lnTo>
                  <a:lnTo>
                    <a:pt x="73" y="33"/>
                  </a:lnTo>
                  <a:lnTo>
                    <a:pt x="66" y="33"/>
                  </a:lnTo>
                  <a:lnTo>
                    <a:pt x="57" y="36"/>
                  </a:lnTo>
                  <a:lnTo>
                    <a:pt x="52" y="36"/>
                  </a:lnTo>
                  <a:lnTo>
                    <a:pt x="43" y="39"/>
                  </a:lnTo>
                  <a:lnTo>
                    <a:pt x="38" y="39"/>
                  </a:lnTo>
                  <a:lnTo>
                    <a:pt x="29" y="39"/>
                  </a:lnTo>
                  <a:lnTo>
                    <a:pt x="24" y="39"/>
                  </a:lnTo>
                  <a:lnTo>
                    <a:pt x="19" y="41"/>
                  </a:lnTo>
                  <a:lnTo>
                    <a:pt x="16" y="41"/>
                  </a:lnTo>
                  <a:lnTo>
                    <a:pt x="11" y="41"/>
                  </a:lnTo>
                  <a:lnTo>
                    <a:pt x="8" y="41"/>
                  </a:lnTo>
                  <a:lnTo>
                    <a:pt x="5" y="41"/>
                  </a:lnTo>
                  <a:lnTo>
                    <a:pt x="2" y="41"/>
                  </a:lnTo>
                  <a:lnTo>
                    <a:pt x="0" y="41"/>
                  </a:lnTo>
                  <a:lnTo>
                    <a:pt x="2" y="41"/>
                  </a:lnTo>
                  <a:lnTo>
                    <a:pt x="5" y="44"/>
                  </a:lnTo>
                  <a:lnTo>
                    <a:pt x="11" y="44"/>
                  </a:lnTo>
                  <a:lnTo>
                    <a:pt x="16" y="44"/>
                  </a:lnTo>
                  <a:lnTo>
                    <a:pt x="22" y="44"/>
                  </a:lnTo>
                  <a:lnTo>
                    <a:pt x="29" y="44"/>
                  </a:lnTo>
                  <a:lnTo>
                    <a:pt x="35" y="45"/>
                  </a:lnTo>
                  <a:lnTo>
                    <a:pt x="46" y="45"/>
                  </a:lnTo>
                  <a:lnTo>
                    <a:pt x="55" y="45"/>
                  </a:lnTo>
                  <a:lnTo>
                    <a:pt x="66" y="45"/>
                  </a:lnTo>
                  <a:lnTo>
                    <a:pt x="76" y="45"/>
                  </a:lnTo>
                  <a:lnTo>
                    <a:pt x="87" y="45"/>
                  </a:lnTo>
                  <a:lnTo>
                    <a:pt x="101" y="44"/>
                  </a:lnTo>
                  <a:lnTo>
                    <a:pt x="114" y="44"/>
                  </a:lnTo>
                  <a:lnTo>
                    <a:pt x="166" y="48"/>
                  </a:lnTo>
                  <a:lnTo>
                    <a:pt x="216" y="36"/>
                  </a:lnTo>
                  <a:lnTo>
                    <a:pt x="312" y="24"/>
                  </a:lnTo>
                  <a:lnTo>
                    <a:pt x="356" y="0"/>
                  </a:lnTo>
                </a:path>
              </a:pathLst>
            </a:custGeom>
            <a:solidFill>
              <a:srgbClr val="800001"/>
            </a:solidFill>
            <a:ln w="127000" cap="rnd">
              <a:noFill/>
              <a:round/>
              <a:headEnd/>
              <a:tailEnd/>
            </a:ln>
          </p:spPr>
          <p:txBody>
            <a:bodyPr>
              <a:prstTxWarp prst="textNoShape">
                <a:avLst/>
              </a:prstTxWarp>
            </a:bodyPr>
            <a:lstStyle/>
            <a:p>
              <a:endParaRPr lang="en-US">
                <a:solidFill>
                  <a:schemeClr val="tx2"/>
                </a:solidFill>
              </a:endParaRPr>
            </a:p>
          </p:txBody>
        </p:sp>
        <p:sp>
          <p:nvSpPr>
            <p:cNvPr id="24871" name="Freeform 246"/>
            <p:cNvSpPr>
              <a:spLocks/>
            </p:cNvSpPr>
            <p:nvPr/>
          </p:nvSpPr>
          <p:spPr bwMode="auto">
            <a:xfrm>
              <a:off x="2451" y="3456"/>
              <a:ext cx="1313" cy="121"/>
            </a:xfrm>
            <a:custGeom>
              <a:avLst/>
              <a:gdLst>
                <a:gd name="T0" fmla="*/ 36 w 1313"/>
                <a:gd name="T1" fmla="*/ 76 h 121"/>
                <a:gd name="T2" fmla="*/ 80 w 1313"/>
                <a:gd name="T3" fmla="*/ 66 h 121"/>
                <a:gd name="T4" fmla="*/ 117 w 1313"/>
                <a:gd name="T5" fmla="*/ 63 h 121"/>
                <a:gd name="T6" fmla="*/ 159 w 1313"/>
                <a:gd name="T7" fmla="*/ 63 h 121"/>
                <a:gd name="T8" fmla="*/ 195 w 1313"/>
                <a:gd name="T9" fmla="*/ 76 h 121"/>
                <a:gd name="T10" fmla="*/ 233 w 1313"/>
                <a:gd name="T11" fmla="*/ 76 h 121"/>
                <a:gd name="T12" fmla="*/ 270 w 1313"/>
                <a:gd name="T13" fmla="*/ 81 h 121"/>
                <a:gd name="T14" fmla="*/ 309 w 1313"/>
                <a:gd name="T15" fmla="*/ 70 h 121"/>
                <a:gd name="T16" fmla="*/ 356 w 1313"/>
                <a:gd name="T17" fmla="*/ 92 h 121"/>
                <a:gd name="T18" fmla="*/ 397 w 1313"/>
                <a:gd name="T19" fmla="*/ 92 h 121"/>
                <a:gd name="T20" fmla="*/ 442 w 1313"/>
                <a:gd name="T21" fmla="*/ 86 h 121"/>
                <a:gd name="T22" fmla="*/ 478 w 1313"/>
                <a:gd name="T23" fmla="*/ 89 h 121"/>
                <a:gd name="T24" fmla="*/ 525 w 1313"/>
                <a:gd name="T25" fmla="*/ 92 h 121"/>
                <a:gd name="T26" fmla="*/ 570 w 1313"/>
                <a:gd name="T27" fmla="*/ 89 h 121"/>
                <a:gd name="T28" fmla="*/ 612 w 1313"/>
                <a:gd name="T29" fmla="*/ 92 h 121"/>
                <a:gd name="T30" fmla="*/ 656 w 1313"/>
                <a:gd name="T31" fmla="*/ 86 h 121"/>
                <a:gd name="T32" fmla="*/ 698 w 1313"/>
                <a:gd name="T33" fmla="*/ 83 h 121"/>
                <a:gd name="T34" fmla="*/ 745 w 1313"/>
                <a:gd name="T35" fmla="*/ 83 h 121"/>
                <a:gd name="T36" fmla="*/ 779 w 1313"/>
                <a:gd name="T37" fmla="*/ 86 h 121"/>
                <a:gd name="T38" fmla="*/ 828 w 1313"/>
                <a:gd name="T39" fmla="*/ 83 h 121"/>
                <a:gd name="T40" fmla="*/ 870 w 1313"/>
                <a:gd name="T41" fmla="*/ 73 h 121"/>
                <a:gd name="T42" fmla="*/ 909 w 1313"/>
                <a:gd name="T43" fmla="*/ 60 h 121"/>
                <a:gd name="T44" fmla="*/ 956 w 1313"/>
                <a:gd name="T45" fmla="*/ 60 h 121"/>
                <a:gd name="T46" fmla="*/ 984 w 1313"/>
                <a:gd name="T47" fmla="*/ 44 h 121"/>
                <a:gd name="T48" fmla="*/ 1034 w 1313"/>
                <a:gd name="T49" fmla="*/ 26 h 121"/>
                <a:gd name="T50" fmla="*/ 1093 w 1313"/>
                <a:gd name="T51" fmla="*/ 10 h 121"/>
                <a:gd name="T52" fmla="*/ 1134 w 1313"/>
                <a:gd name="T53" fmla="*/ 0 h 121"/>
                <a:gd name="T54" fmla="*/ 1182 w 1313"/>
                <a:gd name="T55" fmla="*/ 18 h 121"/>
                <a:gd name="T56" fmla="*/ 1245 w 1313"/>
                <a:gd name="T57" fmla="*/ 8 h 121"/>
                <a:gd name="T58" fmla="*/ 1276 w 1313"/>
                <a:gd name="T59" fmla="*/ 31 h 121"/>
                <a:gd name="T60" fmla="*/ 1301 w 1313"/>
                <a:gd name="T61" fmla="*/ 60 h 121"/>
                <a:gd name="T62" fmla="*/ 1276 w 1313"/>
                <a:gd name="T63" fmla="*/ 70 h 121"/>
                <a:gd name="T64" fmla="*/ 1253 w 1313"/>
                <a:gd name="T65" fmla="*/ 79 h 121"/>
                <a:gd name="T66" fmla="*/ 1204 w 1313"/>
                <a:gd name="T67" fmla="*/ 76 h 121"/>
                <a:gd name="T68" fmla="*/ 1168 w 1313"/>
                <a:gd name="T69" fmla="*/ 79 h 121"/>
                <a:gd name="T70" fmla="*/ 1112 w 1313"/>
                <a:gd name="T71" fmla="*/ 68 h 121"/>
                <a:gd name="T72" fmla="*/ 1087 w 1313"/>
                <a:gd name="T73" fmla="*/ 73 h 121"/>
                <a:gd name="T74" fmla="*/ 1062 w 1313"/>
                <a:gd name="T75" fmla="*/ 81 h 121"/>
                <a:gd name="T76" fmla="*/ 1004 w 1313"/>
                <a:gd name="T77" fmla="*/ 86 h 121"/>
                <a:gd name="T78" fmla="*/ 962 w 1313"/>
                <a:gd name="T79" fmla="*/ 89 h 121"/>
                <a:gd name="T80" fmla="*/ 929 w 1313"/>
                <a:gd name="T81" fmla="*/ 81 h 121"/>
                <a:gd name="T82" fmla="*/ 895 w 1313"/>
                <a:gd name="T83" fmla="*/ 89 h 121"/>
                <a:gd name="T84" fmla="*/ 853 w 1313"/>
                <a:gd name="T85" fmla="*/ 92 h 121"/>
                <a:gd name="T86" fmla="*/ 814 w 1313"/>
                <a:gd name="T87" fmla="*/ 105 h 121"/>
                <a:gd name="T88" fmla="*/ 768 w 1313"/>
                <a:gd name="T89" fmla="*/ 99 h 121"/>
                <a:gd name="T90" fmla="*/ 714 w 1313"/>
                <a:gd name="T91" fmla="*/ 99 h 121"/>
                <a:gd name="T92" fmla="*/ 670 w 1313"/>
                <a:gd name="T93" fmla="*/ 99 h 121"/>
                <a:gd name="T94" fmla="*/ 629 w 1313"/>
                <a:gd name="T95" fmla="*/ 102 h 121"/>
                <a:gd name="T96" fmla="*/ 575 w 1313"/>
                <a:gd name="T97" fmla="*/ 105 h 121"/>
                <a:gd name="T98" fmla="*/ 528 w 1313"/>
                <a:gd name="T99" fmla="*/ 107 h 121"/>
                <a:gd name="T100" fmla="*/ 487 w 1313"/>
                <a:gd name="T101" fmla="*/ 113 h 121"/>
                <a:gd name="T102" fmla="*/ 431 w 1313"/>
                <a:gd name="T103" fmla="*/ 113 h 121"/>
                <a:gd name="T104" fmla="*/ 378 w 1313"/>
                <a:gd name="T105" fmla="*/ 115 h 121"/>
                <a:gd name="T106" fmla="*/ 317 w 1313"/>
                <a:gd name="T107" fmla="*/ 113 h 121"/>
                <a:gd name="T108" fmla="*/ 272 w 1313"/>
                <a:gd name="T109" fmla="*/ 110 h 121"/>
                <a:gd name="T110" fmla="*/ 230 w 1313"/>
                <a:gd name="T111" fmla="*/ 115 h 121"/>
                <a:gd name="T112" fmla="*/ 175 w 1313"/>
                <a:gd name="T113" fmla="*/ 113 h 121"/>
                <a:gd name="T114" fmla="*/ 136 w 1313"/>
                <a:gd name="T115" fmla="*/ 102 h 121"/>
                <a:gd name="T116" fmla="*/ 103 w 1313"/>
                <a:gd name="T117" fmla="*/ 99 h 121"/>
                <a:gd name="T118" fmla="*/ 53 w 1313"/>
                <a:gd name="T119" fmla="*/ 105 h 121"/>
                <a:gd name="T120" fmla="*/ 3 w 1313"/>
                <a:gd name="T121" fmla="*/ 107 h 1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13"/>
                <a:gd name="T184" fmla="*/ 0 h 121"/>
                <a:gd name="T185" fmla="*/ 1313 w 1313"/>
                <a:gd name="T186" fmla="*/ 121 h 1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13" h="121">
                  <a:moveTo>
                    <a:pt x="0" y="76"/>
                  </a:moveTo>
                  <a:lnTo>
                    <a:pt x="3" y="76"/>
                  </a:lnTo>
                  <a:lnTo>
                    <a:pt x="6" y="76"/>
                  </a:lnTo>
                  <a:lnTo>
                    <a:pt x="8" y="76"/>
                  </a:lnTo>
                  <a:lnTo>
                    <a:pt x="11" y="79"/>
                  </a:lnTo>
                  <a:lnTo>
                    <a:pt x="14" y="79"/>
                  </a:lnTo>
                  <a:lnTo>
                    <a:pt x="17" y="79"/>
                  </a:lnTo>
                  <a:lnTo>
                    <a:pt x="17" y="81"/>
                  </a:lnTo>
                  <a:lnTo>
                    <a:pt x="20" y="79"/>
                  </a:lnTo>
                  <a:lnTo>
                    <a:pt x="22" y="76"/>
                  </a:lnTo>
                  <a:lnTo>
                    <a:pt x="25" y="76"/>
                  </a:lnTo>
                  <a:lnTo>
                    <a:pt x="28" y="76"/>
                  </a:lnTo>
                  <a:lnTo>
                    <a:pt x="31" y="76"/>
                  </a:lnTo>
                  <a:lnTo>
                    <a:pt x="34" y="79"/>
                  </a:lnTo>
                  <a:lnTo>
                    <a:pt x="34" y="76"/>
                  </a:lnTo>
                  <a:lnTo>
                    <a:pt x="36" y="76"/>
                  </a:lnTo>
                  <a:lnTo>
                    <a:pt x="39" y="73"/>
                  </a:lnTo>
                  <a:lnTo>
                    <a:pt x="42" y="73"/>
                  </a:lnTo>
                  <a:lnTo>
                    <a:pt x="45" y="73"/>
                  </a:lnTo>
                  <a:lnTo>
                    <a:pt x="48" y="76"/>
                  </a:lnTo>
                  <a:lnTo>
                    <a:pt x="50" y="76"/>
                  </a:lnTo>
                  <a:lnTo>
                    <a:pt x="53" y="76"/>
                  </a:lnTo>
                  <a:lnTo>
                    <a:pt x="56" y="76"/>
                  </a:lnTo>
                  <a:lnTo>
                    <a:pt x="59" y="79"/>
                  </a:lnTo>
                  <a:lnTo>
                    <a:pt x="64" y="76"/>
                  </a:lnTo>
                  <a:lnTo>
                    <a:pt x="67" y="76"/>
                  </a:lnTo>
                  <a:lnTo>
                    <a:pt x="67" y="73"/>
                  </a:lnTo>
                  <a:lnTo>
                    <a:pt x="70" y="73"/>
                  </a:lnTo>
                  <a:lnTo>
                    <a:pt x="73" y="70"/>
                  </a:lnTo>
                  <a:lnTo>
                    <a:pt x="75" y="68"/>
                  </a:lnTo>
                  <a:lnTo>
                    <a:pt x="77" y="68"/>
                  </a:lnTo>
                  <a:lnTo>
                    <a:pt x="80" y="66"/>
                  </a:lnTo>
                  <a:lnTo>
                    <a:pt x="83" y="66"/>
                  </a:lnTo>
                  <a:lnTo>
                    <a:pt x="86" y="66"/>
                  </a:lnTo>
                  <a:lnTo>
                    <a:pt x="86" y="68"/>
                  </a:lnTo>
                  <a:lnTo>
                    <a:pt x="89" y="68"/>
                  </a:lnTo>
                  <a:lnTo>
                    <a:pt x="91" y="68"/>
                  </a:lnTo>
                  <a:lnTo>
                    <a:pt x="94" y="68"/>
                  </a:lnTo>
                  <a:lnTo>
                    <a:pt x="94" y="70"/>
                  </a:lnTo>
                  <a:lnTo>
                    <a:pt x="97" y="68"/>
                  </a:lnTo>
                  <a:lnTo>
                    <a:pt x="100" y="68"/>
                  </a:lnTo>
                  <a:lnTo>
                    <a:pt x="103" y="68"/>
                  </a:lnTo>
                  <a:lnTo>
                    <a:pt x="105" y="68"/>
                  </a:lnTo>
                  <a:lnTo>
                    <a:pt x="108" y="68"/>
                  </a:lnTo>
                  <a:lnTo>
                    <a:pt x="111" y="68"/>
                  </a:lnTo>
                  <a:lnTo>
                    <a:pt x="114" y="68"/>
                  </a:lnTo>
                  <a:lnTo>
                    <a:pt x="114" y="66"/>
                  </a:lnTo>
                  <a:lnTo>
                    <a:pt x="117" y="63"/>
                  </a:lnTo>
                  <a:lnTo>
                    <a:pt x="119" y="60"/>
                  </a:lnTo>
                  <a:lnTo>
                    <a:pt x="122" y="60"/>
                  </a:lnTo>
                  <a:lnTo>
                    <a:pt x="125" y="60"/>
                  </a:lnTo>
                  <a:lnTo>
                    <a:pt x="128" y="57"/>
                  </a:lnTo>
                  <a:lnTo>
                    <a:pt x="131" y="57"/>
                  </a:lnTo>
                  <a:lnTo>
                    <a:pt x="133" y="57"/>
                  </a:lnTo>
                  <a:lnTo>
                    <a:pt x="136" y="54"/>
                  </a:lnTo>
                  <a:lnTo>
                    <a:pt x="139" y="57"/>
                  </a:lnTo>
                  <a:lnTo>
                    <a:pt x="142" y="57"/>
                  </a:lnTo>
                  <a:lnTo>
                    <a:pt x="142" y="60"/>
                  </a:lnTo>
                  <a:lnTo>
                    <a:pt x="145" y="63"/>
                  </a:lnTo>
                  <a:lnTo>
                    <a:pt x="145" y="66"/>
                  </a:lnTo>
                  <a:lnTo>
                    <a:pt x="150" y="66"/>
                  </a:lnTo>
                  <a:lnTo>
                    <a:pt x="153" y="66"/>
                  </a:lnTo>
                  <a:lnTo>
                    <a:pt x="156" y="66"/>
                  </a:lnTo>
                  <a:lnTo>
                    <a:pt x="159" y="63"/>
                  </a:lnTo>
                  <a:lnTo>
                    <a:pt x="161" y="66"/>
                  </a:lnTo>
                  <a:lnTo>
                    <a:pt x="164" y="66"/>
                  </a:lnTo>
                  <a:lnTo>
                    <a:pt x="167" y="68"/>
                  </a:lnTo>
                  <a:lnTo>
                    <a:pt x="170" y="68"/>
                  </a:lnTo>
                  <a:lnTo>
                    <a:pt x="173" y="68"/>
                  </a:lnTo>
                  <a:lnTo>
                    <a:pt x="173" y="66"/>
                  </a:lnTo>
                  <a:lnTo>
                    <a:pt x="175" y="66"/>
                  </a:lnTo>
                  <a:lnTo>
                    <a:pt x="178" y="66"/>
                  </a:lnTo>
                  <a:lnTo>
                    <a:pt x="181" y="68"/>
                  </a:lnTo>
                  <a:lnTo>
                    <a:pt x="181" y="70"/>
                  </a:lnTo>
                  <a:lnTo>
                    <a:pt x="184" y="70"/>
                  </a:lnTo>
                  <a:lnTo>
                    <a:pt x="187" y="68"/>
                  </a:lnTo>
                  <a:lnTo>
                    <a:pt x="189" y="70"/>
                  </a:lnTo>
                  <a:lnTo>
                    <a:pt x="192" y="73"/>
                  </a:lnTo>
                  <a:lnTo>
                    <a:pt x="192" y="76"/>
                  </a:lnTo>
                  <a:lnTo>
                    <a:pt x="195" y="76"/>
                  </a:lnTo>
                  <a:lnTo>
                    <a:pt x="198" y="76"/>
                  </a:lnTo>
                  <a:lnTo>
                    <a:pt x="201" y="73"/>
                  </a:lnTo>
                  <a:lnTo>
                    <a:pt x="203" y="73"/>
                  </a:lnTo>
                  <a:lnTo>
                    <a:pt x="206" y="73"/>
                  </a:lnTo>
                  <a:lnTo>
                    <a:pt x="209" y="73"/>
                  </a:lnTo>
                  <a:lnTo>
                    <a:pt x="215" y="73"/>
                  </a:lnTo>
                  <a:lnTo>
                    <a:pt x="217" y="73"/>
                  </a:lnTo>
                  <a:lnTo>
                    <a:pt x="219" y="76"/>
                  </a:lnTo>
                  <a:lnTo>
                    <a:pt x="219" y="79"/>
                  </a:lnTo>
                  <a:lnTo>
                    <a:pt x="222" y="79"/>
                  </a:lnTo>
                  <a:lnTo>
                    <a:pt x="222" y="81"/>
                  </a:lnTo>
                  <a:lnTo>
                    <a:pt x="225" y="81"/>
                  </a:lnTo>
                  <a:lnTo>
                    <a:pt x="228" y="81"/>
                  </a:lnTo>
                  <a:lnTo>
                    <a:pt x="230" y="81"/>
                  </a:lnTo>
                  <a:lnTo>
                    <a:pt x="233" y="79"/>
                  </a:lnTo>
                  <a:lnTo>
                    <a:pt x="233" y="76"/>
                  </a:lnTo>
                  <a:lnTo>
                    <a:pt x="236" y="76"/>
                  </a:lnTo>
                  <a:lnTo>
                    <a:pt x="236" y="73"/>
                  </a:lnTo>
                  <a:lnTo>
                    <a:pt x="239" y="73"/>
                  </a:lnTo>
                  <a:lnTo>
                    <a:pt x="242" y="73"/>
                  </a:lnTo>
                  <a:lnTo>
                    <a:pt x="244" y="73"/>
                  </a:lnTo>
                  <a:lnTo>
                    <a:pt x="247" y="73"/>
                  </a:lnTo>
                  <a:lnTo>
                    <a:pt x="250" y="73"/>
                  </a:lnTo>
                  <a:lnTo>
                    <a:pt x="253" y="73"/>
                  </a:lnTo>
                  <a:lnTo>
                    <a:pt x="256" y="73"/>
                  </a:lnTo>
                  <a:lnTo>
                    <a:pt x="258" y="73"/>
                  </a:lnTo>
                  <a:lnTo>
                    <a:pt x="258" y="76"/>
                  </a:lnTo>
                  <a:lnTo>
                    <a:pt x="261" y="79"/>
                  </a:lnTo>
                  <a:lnTo>
                    <a:pt x="264" y="79"/>
                  </a:lnTo>
                  <a:lnTo>
                    <a:pt x="264" y="81"/>
                  </a:lnTo>
                  <a:lnTo>
                    <a:pt x="267" y="81"/>
                  </a:lnTo>
                  <a:lnTo>
                    <a:pt x="270" y="81"/>
                  </a:lnTo>
                  <a:lnTo>
                    <a:pt x="272" y="81"/>
                  </a:lnTo>
                  <a:lnTo>
                    <a:pt x="275" y="79"/>
                  </a:lnTo>
                  <a:lnTo>
                    <a:pt x="278" y="79"/>
                  </a:lnTo>
                  <a:lnTo>
                    <a:pt x="281" y="79"/>
                  </a:lnTo>
                  <a:lnTo>
                    <a:pt x="281" y="81"/>
                  </a:lnTo>
                  <a:lnTo>
                    <a:pt x="284" y="79"/>
                  </a:lnTo>
                  <a:lnTo>
                    <a:pt x="286" y="79"/>
                  </a:lnTo>
                  <a:lnTo>
                    <a:pt x="289" y="76"/>
                  </a:lnTo>
                  <a:lnTo>
                    <a:pt x="292" y="76"/>
                  </a:lnTo>
                  <a:lnTo>
                    <a:pt x="292" y="79"/>
                  </a:lnTo>
                  <a:lnTo>
                    <a:pt x="295" y="76"/>
                  </a:lnTo>
                  <a:lnTo>
                    <a:pt x="298" y="73"/>
                  </a:lnTo>
                  <a:lnTo>
                    <a:pt x="300" y="73"/>
                  </a:lnTo>
                  <a:lnTo>
                    <a:pt x="303" y="73"/>
                  </a:lnTo>
                  <a:lnTo>
                    <a:pt x="306" y="70"/>
                  </a:lnTo>
                  <a:lnTo>
                    <a:pt x="309" y="70"/>
                  </a:lnTo>
                  <a:lnTo>
                    <a:pt x="312" y="73"/>
                  </a:lnTo>
                  <a:lnTo>
                    <a:pt x="314" y="73"/>
                  </a:lnTo>
                  <a:lnTo>
                    <a:pt x="317" y="73"/>
                  </a:lnTo>
                  <a:lnTo>
                    <a:pt x="320" y="73"/>
                  </a:lnTo>
                  <a:lnTo>
                    <a:pt x="323" y="76"/>
                  </a:lnTo>
                  <a:lnTo>
                    <a:pt x="326" y="79"/>
                  </a:lnTo>
                  <a:lnTo>
                    <a:pt x="328" y="81"/>
                  </a:lnTo>
                  <a:lnTo>
                    <a:pt x="331" y="86"/>
                  </a:lnTo>
                  <a:lnTo>
                    <a:pt x="337" y="89"/>
                  </a:lnTo>
                  <a:lnTo>
                    <a:pt x="340" y="92"/>
                  </a:lnTo>
                  <a:lnTo>
                    <a:pt x="342" y="94"/>
                  </a:lnTo>
                  <a:lnTo>
                    <a:pt x="345" y="92"/>
                  </a:lnTo>
                  <a:lnTo>
                    <a:pt x="348" y="92"/>
                  </a:lnTo>
                  <a:lnTo>
                    <a:pt x="351" y="92"/>
                  </a:lnTo>
                  <a:lnTo>
                    <a:pt x="354" y="92"/>
                  </a:lnTo>
                  <a:lnTo>
                    <a:pt x="356" y="92"/>
                  </a:lnTo>
                  <a:lnTo>
                    <a:pt x="356" y="89"/>
                  </a:lnTo>
                  <a:lnTo>
                    <a:pt x="359" y="89"/>
                  </a:lnTo>
                  <a:lnTo>
                    <a:pt x="362" y="89"/>
                  </a:lnTo>
                  <a:lnTo>
                    <a:pt x="364" y="89"/>
                  </a:lnTo>
                  <a:lnTo>
                    <a:pt x="364" y="92"/>
                  </a:lnTo>
                  <a:lnTo>
                    <a:pt x="366" y="92"/>
                  </a:lnTo>
                  <a:lnTo>
                    <a:pt x="369" y="92"/>
                  </a:lnTo>
                  <a:lnTo>
                    <a:pt x="372" y="92"/>
                  </a:lnTo>
                  <a:lnTo>
                    <a:pt x="378" y="92"/>
                  </a:lnTo>
                  <a:lnTo>
                    <a:pt x="380" y="89"/>
                  </a:lnTo>
                  <a:lnTo>
                    <a:pt x="383" y="92"/>
                  </a:lnTo>
                  <a:lnTo>
                    <a:pt x="386" y="92"/>
                  </a:lnTo>
                  <a:lnTo>
                    <a:pt x="389" y="92"/>
                  </a:lnTo>
                  <a:lnTo>
                    <a:pt x="392" y="92"/>
                  </a:lnTo>
                  <a:lnTo>
                    <a:pt x="394" y="92"/>
                  </a:lnTo>
                  <a:lnTo>
                    <a:pt x="397" y="92"/>
                  </a:lnTo>
                  <a:lnTo>
                    <a:pt x="400" y="89"/>
                  </a:lnTo>
                  <a:lnTo>
                    <a:pt x="403" y="89"/>
                  </a:lnTo>
                  <a:lnTo>
                    <a:pt x="406" y="89"/>
                  </a:lnTo>
                  <a:lnTo>
                    <a:pt x="408" y="86"/>
                  </a:lnTo>
                  <a:lnTo>
                    <a:pt x="411" y="86"/>
                  </a:lnTo>
                  <a:lnTo>
                    <a:pt x="414" y="86"/>
                  </a:lnTo>
                  <a:lnTo>
                    <a:pt x="417" y="86"/>
                  </a:lnTo>
                  <a:lnTo>
                    <a:pt x="420" y="86"/>
                  </a:lnTo>
                  <a:lnTo>
                    <a:pt x="422" y="86"/>
                  </a:lnTo>
                  <a:lnTo>
                    <a:pt x="425" y="86"/>
                  </a:lnTo>
                  <a:lnTo>
                    <a:pt x="428" y="86"/>
                  </a:lnTo>
                  <a:lnTo>
                    <a:pt x="431" y="86"/>
                  </a:lnTo>
                  <a:lnTo>
                    <a:pt x="434" y="86"/>
                  </a:lnTo>
                  <a:lnTo>
                    <a:pt x="436" y="86"/>
                  </a:lnTo>
                  <a:lnTo>
                    <a:pt x="439" y="86"/>
                  </a:lnTo>
                  <a:lnTo>
                    <a:pt x="442" y="86"/>
                  </a:lnTo>
                  <a:lnTo>
                    <a:pt x="442" y="89"/>
                  </a:lnTo>
                  <a:lnTo>
                    <a:pt x="445" y="89"/>
                  </a:lnTo>
                  <a:lnTo>
                    <a:pt x="448" y="89"/>
                  </a:lnTo>
                  <a:lnTo>
                    <a:pt x="450" y="89"/>
                  </a:lnTo>
                  <a:lnTo>
                    <a:pt x="453" y="89"/>
                  </a:lnTo>
                  <a:lnTo>
                    <a:pt x="456" y="89"/>
                  </a:lnTo>
                  <a:lnTo>
                    <a:pt x="459" y="89"/>
                  </a:lnTo>
                  <a:lnTo>
                    <a:pt x="462" y="89"/>
                  </a:lnTo>
                  <a:lnTo>
                    <a:pt x="464" y="89"/>
                  </a:lnTo>
                  <a:lnTo>
                    <a:pt x="467" y="89"/>
                  </a:lnTo>
                  <a:lnTo>
                    <a:pt x="467" y="92"/>
                  </a:lnTo>
                  <a:lnTo>
                    <a:pt x="470" y="92"/>
                  </a:lnTo>
                  <a:lnTo>
                    <a:pt x="473" y="92"/>
                  </a:lnTo>
                  <a:lnTo>
                    <a:pt x="476" y="92"/>
                  </a:lnTo>
                  <a:lnTo>
                    <a:pt x="476" y="89"/>
                  </a:lnTo>
                  <a:lnTo>
                    <a:pt x="478" y="89"/>
                  </a:lnTo>
                  <a:lnTo>
                    <a:pt x="481" y="89"/>
                  </a:lnTo>
                  <a:lnTo>
                    <a:pt x="484" y="89"/>
                  </a:lnTo>
                  <a:lnTo>
                    <a:pt x="487" y="89"/>
                  </a:lnTo>
                  <a:lnTo>
                    <a:pt x="492" y="86"/>
                  </a:lnTo>
                  <a:lnTo>
                    <a:pt x="495" y="89"/>
                  </a:lnTo>
                  <a:lnTo>
                    <a:pt x="498" y="89"/>
                  </a:lnTo>
                  <a:lnTo>
                    <a:pt x="501" y="89"/>
                  </a:lnTo>
                  <a:lnTo>
                    <a:pt x="504" y="89"/>
                  </a:lnTo>
                  <a:lnTo>
                    <a:pt x="506" y="89"/>
                  </a:lnTo>
                  <a:lnTo>
                    <a:pt x="509" y="92"/>
                  </a:lnTo>
                  <a:lnTo>
                    <a:pt x="511" y="92"/>
                  </a:lnTo>
                  <a:lnTo>
                    <a:pt x="514" y="92"/>
                  </a:lnTo>
                  <a:lnTo>
                    <a:pt x="517" y="92"/>
                  </a:lnTo>
                  <a:lnTo>
                    <a:pt x="519" y="92"/>
                  </a:lnTo>
                  <a:lnTo>
                    <a:pt x="522" y="92"/>
                  </a:lnTo>
                  <a:lnTo>
                    <a:pt x="525" y="92"/>
                  </a:lnTo>
                  <a:lnTo>
                    <a:pt x="528" y="92"/>
                  </a:lnTo>
                  <a:lnTo>
                    <a:pt x="531" y="92"/>
                  </a:lnTo>
                  <a:lnTo>
                    <a:pt x="533" y="92"/>
                  </a:lnTo>
                  <a:lnTo>
                    <a:pt x="536" y="92"/>
                  </a:lnTo>
                  <a:lnTo>
                    <a:pt x="536" y="89"/>
                  </a:lnTo>
                  <a:lnTo>
                    <a:pt x="539" y="89"/>
                  </a:lnTo>
                  <a:lnTo>
                    <a:pt x="542" y="89"/>
                  </a:lnTo>
                  <a:lnTo>
                    <a:pt x="545" y="86"/>
                  </a:lnTo>
                  <a:lnTo>
                    <a:pt x="547" y="86"/>
                  </a:lnTo>
                  <a:lnTo>
                    <a:pt x="550" y="86"/>
                  </a:lnTo>
                  <a:lnTo>
                    <a:pt x="553" y="86"/>
                  </a:lnTo>
                  <a:lnTo>
                    <a:pt x="556" y="86"/>
                  </a:lnTo>
                  <a:lnTo>
                    <a:pt x="561" y="89"/>
                  </a:lnTo>
                  <a:lnTo>
                    <a:pt x="564" y="89"/>
                  </a:lnTo>
                  <a:lnTo>
                    <a:pt x="567" y="89"/>
                  </a:lnTo>
                  <a:lnTo>
                    <a:pt x="570" y="89"/>
                  </a:lnTo>
                  <a:lnTo>
                    <a:pt x="573" y="89"/>
                  </a:lnTo>
                  <a:lnTo>
                    <a:pt x="575" y="89"/>
                  </a:lnTo>
                  <a:lnTo>
                    <a:pt x="578" y="89"/>
                  </a:lnTo>
                  <a:lnTo>
                    <a:pt x="581" y="89"/>
                  </a:lnTo>
                  <a:lnTo>
                    <a:pt x="581" y="86"/>
                  </a:lnTo>
                  <a:lnTo>
                    <a:pt x="584" y="86"/>
                  </a:lnTo>
                  <a:lnTo>
                    <a:pt x="587" y="86"/>
                  </a:lnTo>
                  <a:lnTo>
                    <a:pt x="589" y="86"/>
                  </a:lnTo>
                  <a:lnTo>
                    <a:pt x="592" y="89"/>
                  </a:lnTo>
                  <a:lnTo>
                    <a:pt x="595" y="89"/>
                  </a:lnTo>
                  <a:lnTo>
                    <a:pt x="598" y="89"/>
                  </a:lnTo>
                  <a:lnTo>
                    <a:pt x="601" y="89"/>
                  </a:lnTo>
                  <a:lnTo>
                    <a:pt x="603" y="92"/>
                  </a:lnTo>
                  <a:lnTo>
                    <a:pt x="606" y="92"/>
                  </a:lnTo>
                  <a:lnTo>
                    <a:pt x="609" y="92"/>
                  </a:lnTo>
                  <a:lnTo>
                    <a:pt x="612" y="92"/>
                  </a:lnTo>
                  <a:lnTo>
                    <a:pt x="615" y="89"/>
                  </a:lnTo>
                  <a:lnTo>
                    <a:pt x="617" y="89"/>
                  </a:lnTo>
                  <a:lnTo>
                    <a:pt x="620" y="89"/>
                  </a:lnTo>
                  <a:lnTo>
                    <a:pt x="623" y="89"/>
                  </a:lnTo>
                  <a:lnTo>
                    <a:pt x="626" y="89"/>
                  </a:lnTo>
                  <a:lnTo>
                    <a:pt x="629" y="89"/>
                  </a:lnTo>
                  <a:lnTo>
                    <a:pt x="631" y="89"/>
                  </a:lnTo>
                  <a:lnTo>
                    <a:pt x="634" y="89"/>
                  </a:lnTo>
                  <a:lnTo>
                    <a:pt x="637" y="86"/>
                  </a:lnTo>
                  <a:lnTo>
                    <a:pt x="640" y="86"/>
                  </a:lnTo>
                  <a:lnTo>
                    <a:pt x="643" y="86"/>
                  </a:lnTo>
                  <a:lnTo>
                    <a:pt x="645" y="86"/>
                  </a:lnTo>
                  <a:lnTo>
                    <a:pt x="648" y="86"/>
                  </a:lnTo>
                  <a:lnTo>
                    <a:pt x="651" y="86"/>
                  </a:lnTo>
                  <a:lnTo>
                    <a:pt x="654" y="86"/>
                  </a:lnTo>
                  <a:lnTo>
                    <a:pt x="656" y="86"/>
                  </a:lnTo>
                  <a:lnTo>
                    <a:pt x="658" y="86"/>
                  </a:lnTo>
                  <a:lnTo>
                    <a:pt x="661" y="86"/>
                  </a:lnTo>
                  <a:lnTo>
                    <a:pt x="664" y="86"/>
                  </a:lnTo>
                  <a:lnTo>
                    <a:pt x="667" y="86"/>
                  </a:lnTo>
                  <a:lnTo>
                    <a:pt x="670" y="86"/>
                  </a:lnTo>
                  <a:lnTo>
                    <a:pt x="672" y="86"/>
                  </a:lnTo>
                  <a:lnTo>
                    <a:pt x="675" y="86"/>
                  </a:lnTo>
                  <a:lnTo>
                    <a:pt x="675" y="89"/>
                  </a:lnTo>
                  <a:lnTo>
                    <a:pt x="678" y="89"/>
                  </a:lnTo>
                  <a:lnTo>
                    <a:pt x="681" y="89"/>
                  </a:lnTo>
                  <a:lnTo>
                    <a:pt x="684" y="89"/>
                  </a:lnTo>
                  <a:lnTo>
                    <a:pt x="686" y="89"/>
                  </a:lnTo>
                  <a:lnTo>
                    <a:pt x="689" y="86"/>
                  </a:lnTo>
                  <a:lnTo>
                    <a:pt x="692" y="86"/>
                  </a:lnTo>
                  <a:lnTo>
                    <a:pt x="695" y="83"/>
                  </a:lnTo>
                  <a:lnTo>
                    <a:pt x="698" y="83"/>
                  </a:lnTo>
                  <a:lnTo>
                    <a:pt x="700" y="81"/>
                  </a:lnTo>
                  <a:lnTo>
                    <a:pt x="703" y="81"/>
                  </a:lnTo>
                  <a:lnTo>
                    <a:pt x="703" y="83"/>
                  </a:lnTo>
                  <a:lnTo>
                    <a:pt x="706" y="83"/>
                  </a:lnTo>
                  <a:lnTo>
                    <a:pt x="712" y="86"/>
                  </a:lnTo>
                  <a:lnTo>
                    <a:pt x="714" y="86"/>
                  </a:lnTo>
                  <a:lnTo>
                    <a:pt x="717" y="89"/>
                  </a:lnTo>
                  <a:lnTo>
                    <a:pt x="720" y="89"/>
                  </a:lnTo>
                  <a:lnTo>
                    <a:pt x="723" y="89"/>
                  </a:lnTo>
                  <a:lnTo>
                    <a:pt x="726" y="89"/>
                  </a:lnTo>
                  <a:lnTo>
                    <a:pt x="731" y="89"/>
                  </a:lnTo>
                  <a:lnTo>
                    <a:pt x="734" y="86"/>
                  </a:lnTo>
                  <a:lnTo>
                    <a:pt x="737" y="83"/>
                  </a:lnTo>
                  <a:lnTo>
                    <a:pt x="740" y="83"/>
                  </a:lnTo>
                  <a:lnTo>
                    <a:pt x="742" y="83"/>
                  </a:lnTo>
                  <a:lnTo>
                    <a:pt x="745" y="83"/>
                  </a:lnTo>
                  <a:lnTo>
                    <a:pt x="748" y="83"/>
                  </a:lnTo>
                  <a:lnTo>
                    <a:pt x="751" y="86"/>
                  </a:lnTo>
                  <a:lnTo>
                    <a:pt x="754" y="86"/>
                  </a:lnTo>
                  <a:lnTo>
                    <a:pt x="756" y="83"/>
                  </a:lnTo>
                  <a:lnTo>
                    <a:pt x="759" y="83"/>
                  </a:lnTo>
                  <a:lnTo>
                    <a:pt x="759" y="81"/>
                  </a:lnTo>
                  <a:lnTo>
                    <a:pt x="762" y="81"/>
                  </a:lnTo>
                  <a:lnTo>
                    <a:pt x="765" y="83"/>
                  </a:lnTo>
                  <a:lnTo>
                    <a:pt x="768" y="86"/>
                  </a:lnTo>
                  <a:lnTo>
                    <a:pt x="770" y="89"/>
                  </a:lnTo>
                  <a:lnTo>
                    <a:pt x="773" y="89"/>
                  </a:lnTo>
                  <a:lnTo>
                    <a:pt x="773" y="92"/>
                  </a:lnTo>
                  <a:lnTo>
                    <a:pt x="776" y="92"/>
                  </a:lnTo>
                  <a:lnTo>
                    <a:pt x="776" y="89"/>
                  </a:lnTo>
                  <a:lnTo>
                    <a:pt x="779" y="89"/>
                  </a:lnTo>
                  <a:lnTo>
                    <a:pt x="779" y="86"/>
                  </a:lnTo>
                  <a:lnTo>
                    <a:pt x="782" y="86"/>
                  </a:lnTo>
                  <a:lnTo>
                    <a:pt x="784" y="86"/>
                  </a:lnTo>
                  <a:lnTo>
                    <a:pt x="787" y="86"/>
                  </a:lnTo>
                  <a:lnTo>
                    <a:pt x="790" y="86"/>
                  </a:lnTo>
                  <a:lnTo>
                    <a:pt x="793" y="86"/>
                  </a:lnTo>
                  <a:lnTo>
                    <a:pt x="796" y="86"/>
                  </a:lnTo>
                  <a:lnTo>
                    <a:pt x="798" y="86"/>
                  </a:lnTo>
                  <a:lnTo>
                    <a:pt x="801" y="86"/>
                  </a:lnTo>
                  <a:lnTo>
                    <a:pt x="803" y="89"/>
                  </a:lnTo>
                  <a:lnTo>
                    <a:pt x="806" y="89"/>
                  </a:lnTo>
                  <a:lnTo>
                    <a:pt x="809" y="89"/>
                  </a:lnTo>
                  <a:lnTo>
                    <a:pt x="811" y="89"/>
                  </a:lnTo>
                  <a:lnTo>
                    <a:pt x="817" y="89"/>
                  </a:lnTo>
                  <a:lnTo>
                    <a:pt x="820" y="86"/>
                  </a:lnTo>
                  <a:lnTo>
                    <a:pt x="825" y="86"/>
                  </a:lnTo>
                  <a:lnTo>
                    <a:pt x="828" y="83"/>
                  </a:lnTo>
                  <a:lnTo>
                    <a:pt x="831" y="83"/>
                  </a:lnTo>
                  <a:lnTo>
                    <a:pt x="834" y="83"/>
                  </a:lnTo>
                  <a:lnTo>
                    <a:pt x="837" y="81"/>
                  </a:lnTo>
                  <a:lnTo>
                    <a:pt x="837" y="79"/>
                  </a:lnTo>
                  <a:lnTo>
                    <a:pt x="839" y="79"/>
                  </a:lnTo>
                  <a:lnTo>
                    <a:pt x="842" y="76"/>
                  </a:lnTo>
                  <a:lnTo>
                    <a:pt x="845" y="76"/>
                  </a:lnTo>
                  <a:lnTo>
                    <a:pt x="848" y="76"/>
                  </a:lnTo>
                  <a:lnTo>
                    <a:pt x="851" y="76"/>
                  </a:lnTo>
                  <a:lnTo>
                    <a:pt x="853" y="76"/>
                  </a:lnTo>
                  <a:lnTo>
                    <a:pt x="856" y="76"/>
                  </a:lnTo>
                  <a:lnTo>
                    <a:pt x="859" y="73"/>
                  </a:lnTo>
                  <a:lnTo>
                    <a:pt x="862" y="73"/>
                  </a:lnTo>
                  <a:lnTo>
                    <a:pt x="865" y="73"/>
                  </a:lnTo>
                  <a:lnTo>
                    <a:pt x="867" y="73"/>
                  </a:lnTo>
                  <a:lnTo>
                    <a:pt x="870" y="73"/>
                  </a:lnTo>
                  <a:lnTo>
                    <a:pt x="873" y="76"/>
                  </a:lnTo>
                  <a:lnTo>
                    <a:pt x="876" y="76"/>
                  </a:lnTo>
                  <a:lnTo>
                    <a:pt x="879" y="73"/>
                  </a:lnTo>
                  <a:lnTo>
                    <a:pt x="881" y="70"/>
                  </a:lnTo>
                  <a:lnTo>
                    <a:pt x="884" y="70"/>
                  </a:lnTo>
                  <a:lnTo>
                    <a:pt x="887" y="70"/>
                  </a:lnTo>
                  <a:lnTo>
                    <a:pt x="890" y="68"/>
                  </a:lnTo>
                  <a:lnTo>
                    <a:pt x="893" y="68"/>
                  </a:lnTo>
                  <a:lnTo>
                    <a:pt x="893" y="66"/>
                  </a:lnTo>
                  <a:lnTo>
                    <a:pt x="895" y="66"/>
                  </a:lnTo>
                  <a:lnTo>
                    <a:pt x="898" y="66"/>
                  </a:lnTo>
                  <a:lnTo>
                    <a:pt x="898" y="63"/>
                  </a:lnTo>
                  <a:lnTo>
                    <a:pt x="901" y="66"/>
                  </a:lnTo>
                  <a:lnTo>
                    <a:pt x="904" y="63"/>
                  </a:lnTo>
                  <a:lnTo>
                    <a:pt x="907" y="60"/>
                  </a:lnTo>
                  <a:lnTo>
                    <a:pt x="909" y="60"/>
                  </a:lnTo>
                  <a:lnTo>
                    <a:pt x="912" y="60"/>
                  </a:lnTo>
                  <a:lnTo>
                    <a:pt x="915" y="60"/>
                  </a:lnTo>
                  <a:lnTo>
                    <a:pt x="918" y="60"/>
                  </a:lnTo>
                  <a:lnTo>
                    <a:pt x="923" y="63"/>
                  </a:lnTo>
                  <a:lnTo>
                    <a:pt x="926" y="66"/>
                  </a:lnTo>
                  <a:lnTo>
                    <a:pt x="929" y="66"/>
                  </a:lnTo>
                  <a:lnTo>
                    <a:pt x="932" y="68"/>
                  </a:lnTo>
                  <a:lnTo>
                    <a:pt x="935" y="68"/>
                  </a:lnTo>
                  <a:lnTo>
                    <a:pt x="937" y="68"/>
                  </a:lnTo>
                  <a:lnTo>
                    <a:pt x="940" y="66"/>
                  </a:lnTo>
                  <a:lnTo>
                    <a:pt x="943" y="63"/>
                  </a:lnTo>
                  <a:lnTo>
                    <a:pt x="946" y="63"/>
                  </a:lnTo>
                  <a:lnTo>
                    <a:pt x="948" y="63"/>
                  </a:lnTo>
                  <a:lnTo>
                    <a:pt x="950" y="63"/>
                  </a:lnTo>
                  <a:lnTo>
                    <a:pt x="953" y="63"/>
                  </a:lnTo>
                  <a:lnTo>
                    <a:pt x="956" y="60"/>
                  </a:lnTo>
                  <a:lnTo>
                    <a:pt x="959" y="60"/>
                  </a:lnTo>
                  <a:lnTo>
                    <a:pt x="959" y="57"/>
                  </a:lnTo>
                  <a:lnTo>
                    <a:pt x="956" y="57"/>
                  </a:lnTo>
                  <a:lnTo>
                    <a:pt x="953" y="57"/>
                  </a:lnTo>
                  <a:lnTo>
                    <a:pt x="953" y="54"/>
                  </a:lnTo>
                  <a:lnTo>
                    <a:pt x="956" y="53"/>
                  </a:lnTo>
                  <a:lnTo>
                    <a:pt x="959" y="50"/>
                  </a:lnTo>
                  <a:lnTo>
                    <a:pt x="962" y="50"/>
                  </a:lnTo>
                  <a:lnTo>
                    <a:pt x="967" y="47"/>
                  </a:lnTo>
                  <a:lnTo>
                    <a:pt x="967" y="50"/>
                  </a:lnTo>
                  <a:lnTo>
                    <a:pt x="970" y="50"/>
                  </a:lnTo>
                  <a:lnTo>
                    <a:pt x="973" y="50"/>
                  </a:lnTo>
                  <a:lnTo>
                    <a:pt x="976" y="53"/>
                  </a:lnTo>
                  <a:lnTo>
                    <a:pt x="978" y="50"/>
                  </a:lnTo>
                  <a:lnTo>
                    <a:pt x="981" y="47"/>
                  </a:lnTo>
                  <a:lnTo>
                    <a:pt x="984" y="44"/>
                  </a:lnTo>
                  <a:lnTo>
                    <a:pt x="987" y="41"/>
                  </a:lnTo>
                  <a:lnTo>
                    <a:pt x="990" y="41"/>
                  </a:lnTo>
                  <a:lnTo>
                    <a:pt x="992" y="41"/>
                  </a:lnTo>
                  <a:lnTo>
                    <a:pt x="998" y="39"/>
                  </a:lnTo>
                  <a:lnTo>
                    <a:pt x="1001" y="39"/>
                  </a:lnTo>
                  <a:lnTo>
                    <a:pt x="1006" y="39"/>
                  </a:lnTo>
                  <a:lnTo>
                    <a:pt x="1009" y="39"/>
                  </a:lnTo>
                  <a:lnTo>
                    <a:pt x="1012" y="39"/>
                  </a:lnTo>
                  <a:lnTo>
                    <a:pt x="1015" y="39"/>
                  </a:lnTo>
                  <a:lnTo>
                    <a:pt x="1018" y="37"/>
                  </a:lnTo>
                  <a:lnTo>
                    <a:pt x="1020" y="37"/>
                  </a:lnTo>
                  <a:lnTo>
                    <a:pt x="1023" y="34"/>
                  </a:lnTo>
                  <a:lnTo>
                    <a:pt x="1023" y="31"/>
                  </a:lnTo>
                  <a:lnTo>
                    <a:pt x="1026" y="28"/>
                  </a:lnTo>
                  <a:lnTo>
                    <a:pt x="1032" y="26"/>
                  </a:lnTo>
                  <a:lnTo>
                    <a:pt x="1034" y="26"/>
                  </a:lnTo>
                  <a:lnTo>
                    <a:pt x="1037" y="23"/>
                  </a:lnTo>
                  <a:lnTo>
                    <a:pt x="1043" y="21"/>
                  </a:lnTo>
                  <a:lnTo>
                    <a:pt x="1046" y="21"/>
                  </a:lnTo>
                  <a:lnTo>
                    <a:pt x="1048" y="18"/>
                  </a:lnTo>
                  <a:lnTo>
                    <a:pt x="1054" y="18"/>
                  </a:lnTo>
                  <a:lnTo>
                    <a:pt x="1057" y="18"/>
                  </a:lnTo>
                  <a:lnTo>
                    <a:pt x="1057" y="15"/>
                  </a:lnTo>
                  <a:lnTo>
                    <a:pt x="1060" y="13"/>
                  </a:lnTo>
                  <a:lnTo>
                    <a:pt x="1065" y="13"/>
                  </a:lnTo>
                  <a:lnTo>
                    <a:pt x="1071" y="10"/>
                  </a:lnTo>
                  <a:lnTo>
                    <a:pt x="1076" y="10"/>
                  </a:lnTo>
                  <a:lnTo>
                    <a:pt x="1079" y="10"/>
                  </a:lnTo>
                  <a:lnTo>
                    <a:pt x="1082" y="10"/>
                  </a:lnTo>
                  <a:lnTo>
                    <a:pt x="1087" y="10"/>
                  </a:lnTo>
                  <a:lnTo>
                    <a:pt x="1090" y="10"/>
                  </a:lnTo>
                  <a:lnTo>
                    <a:pt x="1093" y="10"/>
                  </a:lnTo>
                  <a:lnTo>
                    <a:pt x="1095" y="10"/>
                  </a:lnTo>
                  <a:lnTo>
                    <a:pt x="1098" y="10"/>
                  </a:lnTo>
                  <a:lnTo>
                    <a:pt x="1100" y="10"/>
                  </a:lnTo>
                  <a:lnTo>
                    <a:pt x="1103" y="10"/>
                  </a:lnTo>
                  <a:lnTo>
                    <a:pt x="1106" y="13"/>
                  </a:lnTo>
                  <a:lnTo>
                    <a:pt x="1109" y="13"/>
                  </a:lnTo>
                  <a:lnTo>
                    <a:pt x="1112" y="13"/>
                  </a:lnTo>
                  <a:lnTo>
                    <a:pt x="1114" y="10"/>
                  </a:lnTo>
                  <a:lnTo>
                    <a:pt x="1117" y="10"/>
                  </a:lnTo>
                  <a:lnTo>
                    <a:pt x="1120" y="10"/>
                  </a:lnTo>
                  <a:lnTo>
                    <a:pt x="1120" y="8"/>
                  </a:lnTo>
                  <a:lnTo>
                    <a:pt x="1123" y="5"/>
                  </a:lnTo>
                  <a:lnTo>
                    <a:pt x="1123" y="2"/>
                  </a:lnTo>
                  <a:lnTo>
                    <a:pt x="1126" y="2"/>
                  </a:lnTo>
                  <a:lnTo>
                    <a:pt x="1128" y="0"/>
                  </a:lnTo>
                  <a:lnTo>
                    <a:pt x="1134" y="0"/>
                  </a:lnTo>
                  <a:lnTo>
                    <a:pt x="1137" y="0"/>
                  </a:lnTo>
                  <a:lnTo>
                    <a:pt x="1140" y="0"/>
                  </a:lnTo>
                  <a:lnTo>
                    <a:pt x="1142" y="0"/>
                  </a:lnTo>
                  <a:lnTo>
                    <a:pt x="1145" y="2"/>
                  </a:lnTo>
                  <a:lnTo>
                    <a:pt x="1148" y="2"/>
                  </a:lnTo>
                  <a:lnTo>
                    <a:pt x="1151" y="5"/>
                  </a:lnTo>
                  <a:lnTo>
                    <a:pt x="1154" y="5"/>
                  </a:lnTo>
                  <a:lnTo>
                    <a:pt x="1156" y="8"/>
                  </a:lnTo>
                  <a:lnTo>
                    <a:pt x="1159" y="8"/>
                  </a:lnTo>
                  <a:lnTo>
                    <a:pt x="1162" y="10"/>
                  </a:lnTo>
                  <a:lnTo>
                    <a:pt x="1168" y="10"/>
                  </a:lnTo>
                  <a:lnTo>
                    <a:pt x="1170" y="10"/>
                  </a:lnTo>
                  <a:lnTo>
                    <a:pt x="1173" y="13"/>
                  </a:lnTo>
                  <a:lnTo>
                    <a:pt x="1176" y="15"/>
                  </a:lnTo>
                  <a:lnTo>
                    <a:pt x="1179" y="15"/>
                  </a:lnTo>
                  <a:lnTo>
                    <a:pt x="1182" y="18"/>
                  </a:lnTo>
                  <a:lnTo>
                    <a:pt x="1184" y="21"/>
                  </a:lnTo>
                  <a:lnTo>
                    <a:pt x="1187" y="23"/>
                  </a:lnTo>
                  <a:lnTo>
                    <a:pt x="1190" y="26"/>
                  </a:lnTo>
                  <a:lnTo>
                    <a:pt x="1196" y="31"/>
                  </a:lnTo>
                  <a:lnTo>
                    <a:pt x="1201" y="39"/>
                  </a:lnTo>
                  <a:lnTo>
                    <a:pt x="1207" y="44"/>
                  </a:lnTo>
                  <a:lnTo>
                    <a:pt x="1210" y="50"/>
                  </a:lnTo>
                  <a:lnTo>
                    <a:pt x="1215" y="53"/>
                  </a:lnTo>
                  <a:lnTo>
                    <a:pt x="1218" y="57"/>
                  </a:lnTo>
                  <a:lnTo>
                    <a:pt x="1221" y="57"/>
                  </a:lnTo>
                  <a:lnTo>
                    <a:pt x="1224" y="60"/>
                  </a:lnTo>
                  <a:lnTo>
                    <a:pt x="1238" y="15"/>
                  </a:lnTo>
                  <a:lnTo>
                    <a:pt x="1238" y="13"/>
                  </a:lnTo>
                  <a:lnTo>
                    <a:pt x="1239" y="10"/>
                  </a:lnTo>
                  <a:lnTo>
                    <a:pt x="1242" y="10"/>
                  </a:lnTo>
                  <a:lnTo>
                    <a:pt x="1245" y="8"/>
                  </a:lnTo>
                  <a:lnTo>
                    <a:pt x="1248" y="8"/>
                  </a:lnTo>
                  <a:lnTo>
                    <a:pt x="1251" y="8"/>
                  </a:lnTo>
                  <a:lnTo>
                    <a:pt x="1253" y="10"/>
                  </a:lnTo>
                  <a:lnTo>
                    <a:pt x="1256" y="10"/>
                  </a:lnTo>
                  <a:lnTo>
                    <a:pt x="1256" y="13"/>
                  </a:lnTo>
                  <a:lnTo>
                    <a:pt x="1259" y="15"/>
                  </a:lnTo>
                  <a:lnTo>
                    <a:pt x="1262" y="15"/>
                  </a:lnTo>
                  <a:lnTo>
                    <a:pt x="1262" y="13"/>
                  </a:lnTo>
                  <a:lnTo>
                    <a:pt x="1265" y="13"/>
                  </a:lnTo>
                  <a:lnTo>
                    <a:pt x="1267" y="13"/>
                  </a:lnTo>
                  <a:lnTo>
                    <a:pt x="1270" y="15"/>
                  </a:lnTo>
                  <a:lnTo>
                    <a:pt x="1273" y="15"/>
                  </a:lnTo>
                  <a:lnTo>
                    <a:pt x="1273" y="18"/>
                  </a:lnTo>
                  <a:lnTo>
                    <a:pt x="1276" y="26"/>
                  </a:lnTo>
                  <a:lnTo>
                    <a:pt x="1276" y="28"/>
                  </a:lnTo>
                  <a:lnTo>
                    <a:pt x="1276" y="31"/>
                  </a:lnTo>
                  <a:lnTo>
                    <a:pt x="1279" y="34"/>
                  </a:lnTo>
                  <a:lnTo>
                    <a:pt x="1281" y="37"/>
                  </a:lnTo>
                  <a:lnTo>
                    <a:pt x="1281" y="39"/>
                  </a:lnTo>
                  <a:lnTo>
                    <a:pt x="1284" y="41"/>
                  </a:lnTo>
                  <a:lnTo>
                    <a:pt x="1281" y="41"/>
                  </a:lnTo>
                  <a:lnTo>
                    <a:pt x="1284" y="41"/>
                  </a:lnTo>
                  <a:lnTo>
                    <a:pt x="1287" y="44"/>
                  </a:lnTo>
                  <a:lnTo>
                    <a:pt x="1287" y="47"/>
                  </a:lnTo>
                  <a:lnTo>
                    <a:pt x="1287" y="50"/>
                  </a:lnTo>
                  <a:lnTo>
                    <a:pt x="1287" y="53"/>
                  </a:lnTo>
                  <a:lnTo>
                    <a:pt x="1287" y="54"/>
                  </a:lnTo>
                  <a:lnTo>
                    <a:pt x="1290" y="54"/>
                  </a:lnTo>
                  <a:lnTo>
                    <a:pt x="1290" y="57"/>
                  </a:lnTo>
                  <a:lnTo>
                    <a:pt x="1293" y="57"/>
                  </a:lnTo>
                  <a:lnTo>
                    <a:pt x="1298" y="60"/>
                  </a:lnTo>
                  <a:lnTo>
                    <a:pt x="1301" y="60"/>
                  </a:lnTo>
                  <a:lnTo>
                    <a:pt x="1304" y="60"/>
                  </a:lnTo>
                  <a:lnTo>
                    <a:pt x="1307" y="60"/>
                  </a:lnTo>
                  <a:lnTo>
                    <a:pt x="1309" y="60"/>
                  </a:lnTo>
                  <a:lnTo>
                    <a:pt x="1312" y="60"/>
                  </a:lnTo>
                  <a:lnTo>
                    <a:pt x="1312" y="63"/>
                  </a:lnTo>
                  <a:lnTo>
                    <a:pt x="1312" y="66"/>
                  </a:lnTo>
                  <a:lnTo>
                    <a:pt x="1309" y="66"/>
                  </a:lnTo>
                  <a:lnTo>
                    <a:pt x="1307" y="66"/>
                  </a:lnTo>
                  <a:lnTo>
                    <a:pt x="1304" y="68"/>
                  </a:lnTo>
                  <a:lnTo>
                    <a:pt x="1301" y="68"/>
                  </a:lnTo>
                  <a:lnTo>
                    <a:pt x="1295" y="68"/>
                  </a:lnTo>
                  <a:lnTo>
                    <a:pt x="1293" y="70"/>
                  </a:lnTo>
                  <a:lnTo>
                    <a:pt x="1290" y="70"/>
                  </a:lnTo>
                  <a:lnTo>
                    <a:pt x="1284" y="70"/>
                  </a:lnTo>
                  <a:lnTo>
                    <a:pt x="1279" y="70"/>
                  </a:lnTo>
                  <a:lnTo>
                    <a:pt x="1276" y="70"/>
                  </a:lnTo>
                  <a:lnTo>
                    <a:pt x="1273" y="70"/>
                  </a:lnTo>
                  <a:lnTo>
                    <a:pt x="1270" y="70"/>
                  </a:lnTo>
                  <a:lnTo>
                    <a:pt x="1267" y="70"/>
                  </a:lnTo>
                  <a:lnTo>
                    <a:pt x="1265" y="70"/>
                  </a:lnTo>
                  <a:lnTo>
                    <a:pt x="1262" y="70"/>
                  </a:lnTo>
                  <a:lnTo>
                    <a:pt x="1259" y="70"/>
                  </a:lnTo>
                  <a:lnTo>
                    <a:pt x="1256" y="70"/>
                  </a:lnTo>
                  <a:lnTo>
                    <a:pt x="1253" y="70"/>
                  </a:lnTo>
                  <a:lnTo>
                    <a:pt x="1251" y="70"/>
                  </a:lnTo>
                  <a:lnTo>
                    <a:pt x="1248" y="73"/>
                  </a:lnTo>
                  <a:lnTo>
                    <a:pt x="1251" y="73"/>
                  </a:lnTo>
                  <a:lnTo>
                    <a:pt x="1253" y="76"/>
                  </a:lnTo>
                  <a:lnTo>
                    <a:pt x="1256" y="76"/>
                  </a:lnTo>
                  <a:lnTo>
                    <a:pt x="1259" y="76"/>
                  </a:lnTo>
                  <a:lnTo>
                    <a:pt x="1256" y="79"/>
                  </a:lnTo>
                  <a:lnTo>
                    <a:pt x="1253" y="79"/>
                  </a:lnTo>
                  <a:lnTo>
                    <a:pt x="1248" y="79"/>
                  </a:lnTo>
                  <a:lnTo>
                    <a:pt x="1245" y="79"/>
                  </a:lnTo>
                  <a:lnTo>
                    <a:pt x="1239" y="79"/>
                  </a:lnTo>
                  <a:lnTo>
                    <a:pt x="1238" y="76"/>
                  </a:lnTo>
                  <a:lnTo>
                    <a:pt x="1235" y="76"/>
                  </a:lnTo>
                  <a:lnTo>
                    <a:pt x="1232" y="76"/>
                  </a:lnTo>
                  <a:lnTo>
                    <a:pt x="1229" y="76"/>
                  </a:lnTo>
                  <a:lnTo>
                    <a:pt x="1226" y="79"/>
                  </a:lnTo>
                  <a:lnTo>
                    <a:pt x="1224" y="79"/>
                  </a:lnTo>
                  <a:lnTo>
                    <a:pt x="1221" y="79"/>
                  </a:lnTo>
                  <a:lnTo>
                    <a:pt x="1218" y="79"/>
                  </a:lnTo>
                  <a:lnTo>
                    <a:pt x="1215" y="79"/>
                  </a:lnTo>
                  <a:lnTo>
                    <a:pt x="1212" y="76"/>
                  </a:lnTo>
                  <a:lnTo>
                    <a:pt x="1210" y="76"/>
                  </a:lnTo>
                  <a:lnTo>
                    <a:pt x="1207" y="76"/>
                  </a:lnTo>
                  <a:lnTo>
                    <a:pt x="1204" y="76"/>
                  </a:lnTo>
                  <a:lnTo>
                    <a:pt x="1198" y="76"/>
                  </a:lnTo>
                  <a:lnTo>
                    <a:pt x="1193" y="76"/>
                  </a:lnTo>
                  <a:lnTo>
                    <a:pt x="1187" y="76"/>
                  </a:lnTo>
                  <a:lnTo>
                    <a:pt x="1184" y="73"/>
                  </a:lnTo>
                  <a:lnTo>
                    <a:pt x="1182" y="73"/>
                  </a:lnTo>
                  <a:lnTo>
                    <a:pt x="1179" y="73"/>
                  </a:lnTo>
                  <a:lnTo>
                    <a:pt x="1182" y="73"/>
                  </a:lnTo>
                  <a:lnTo>
                    <a:pt x="1182" y="76"/>
                  </a:lnTo>
                  <a:lnTo>
                    <a:pt x="1184" y="76"/>
                  </a:lnTo>
                  <a:lnTo>
                    <a:pt x="1187" y="79"/>
                  </a:lnTo>
                  <a:lnTo>
                    <a:pt x="1190" y="81"/>
                  </a:lnTo>
                  <a:lnTo>
                    <a:pt x="1187" y="81"/>
                  </a:lnTo>
                  <a:lnTo>
                    <a:pt x="1182" y="81"/>
                  </a:lnTo>
                  <a:lnTo>
                    <a:pt x="1179" y="79"/>
                  </a:lnTo>
                  <a:lnTo>
                    <a:pt x="1173" y="79"/>
                  </a:lnTo>
                  <a:lnTo>
                    <a:pt x="1168" y="79"/>
                  </a:lnTo>
                  <a:lnTo>
                    <a:pt x="1165" y="76"/>
                  </a:lnTo>
                  <a:lnTo>
                    <a:pt x="1159" y="76"/>
                  </a:lnTo>
                  <a:lnTo>
                    <a:pt x="1156" y="73"/>
                  </a:lnTo>
                  <a:lnTo>
                    <a:pt x="1154" y="73"/>
                  </a:lnTo>
                  <a:lnTo>
                    <a:pt x="1148" y="73"/>
                  </a:lnTo>
                  <a:lnTo>
                    <a:pt x="1145" y="70"/>
                  </a:lnTo>
                  <a:lnTo>
                    <a:pt x="1140" y="70"/>
                  </a:lnTo>
                  <a:lnTo>
                    <a:pt x="1137" y="70"/>
                  </a:lnTo>
                  <a:lnTo>
                    <a:pt x="1134" y="70"/>
                  </a:lnTo>
                  <a:lnTo>
                    <a:pt x="1131" y="70"/>
                  </a:lnTo>
                  <a:lnTo>
                    <a:pt x="1128" y="70"/>
                  </a:lnTo>
                  <a:lnTo>
                    <a:pt x="1126" y="70"/>
                  </a:lnTo>
                  <a:lnTo>
                    <a:pt x="1123" y="70"/>
                  </a:lnTo>
                  <a:lnTo>
                    <a:pt x="1120" y="70"/>
                  </a:lnTo>
                  <a:lnTo>
                    <a:pt x="1117" y="68"/>
                  </a:lnTo>
                  <a:lnTo>
                    <a:pt x="1112" y="68"/>
                  </a:lnTo>
                  <a:lnTo>
                    <a:pt x="1106" y="68"/>
                  </a:lnTo>
                  <a:lnTo>
                    <a:pt x="1103" y="68"/>
                  </a:lnTo>
                  <a:lnTo>
                    <a:pt x="1098" y="68"/>
                  </a:lnTo>
                  <a:lnTo>
                    <a:pt x="1095" y="68"/>
                  </a:lnTo>
                  <a:lnTo>
                    <a:pt x="1093" y="68"/>
                  </a:lnTo>
                  <a:lnTo>
                    <a:pt x="1087" y="68"/>
                  </a:lnTo>
                  <a:lnTo>
                    <a:pt x="1085" y="68"/>
                  </a:lnTo>
                  <a:lnTo>
                    <a:pt x="1082" y="68"/>
                  </a:lnTo>
                  <a:lnTo>
                    <a:pt x="1085" y="68"/>
                  </a:lnTo>
                  <a:lnTo>
                    <a:pt x="1087" y="70"/>
                  </a:lnTo>
                  <a:lnTo>
                    <a:pt x="1090" y="70"/>
                  </a:lnTo>
                  <a:lnTo>
                    <a:pt x="1093" y="73"/>
                  </a:lnTo>
                  <a:lnTo>
                    <a:pt x="1095" y="73"/>
                  </a:lnTo>
                  <a:lnTo>
                    <a:pt x="1093" y="73"/>
                  </a:lnTo>
                  <a:lnTo>
                    <a:pt x="1090" y="73"/>
                  </a:lnTo>
                  <a:lnTo>
                    <a:pt x="1087" y="73"/>
                  </a:lnTo>
                  <a:lnTo>
                    <a:pt x="1085" y="73"/>
                  </a:lnTo>
                  <a:lnTo>
                    <a:pt x="1082" y="73"/>
                  </a:lnTo>
                  <a:lnTo>
                    <a:pt x="1079" y="73"/>
                  </a:lnTo>
                  <a:lnTo>
                    <a:pt x="1076" y="73"/>
                  </a:lnTo>
                  <a:lnTo>
                    <a:pt x="1073" y="73"/>
                  </a:lnTo>
                  <a:lnTo>
                    <a:pt x="1071" y="73"/>
                  </a:lnTo>
                  <a:lnTo>
                    <a:pt x="1068" y="73"/>
                  </a:lnTo>
                  <a:lnTo>
                    <a:pt x="1065" y="73"/>
                  </a:lnTo>
                  <a:lnTo>
                    <a:pt x="1068" y="76"/>
                  </a:lnTo>
                  <a:lnTo>
                    <a:pt x="1071" y="76"/>
                  </a:lnTo>
                  <a:lnTo>
                    <a:pt x="1071" y="79"/>
                  </a:lnTo>
                  <a:lnTo>
                    <a:pt x="1073" y="79"/>
                  </a:lnTo>
                  <a:lnTo>
                    <a:pt x="1073" y="81"/>
                  </a:lnTo>
                  <a:lnTo>
                    <a:pt x="1071" y="81"/>
                  </a:lnTo>
                  <a:lnTo>
                    <a:pt x="1065" y="81"/>
                  </a:lnTo>
                  <a:lnTo>
                    <a:pt x="1062" y="81"/>
                  </a:lnTo>
                  <a:lnTo>
                    <a:pt x="1060" y="81"/>
                  </a:lnTo>
                  <a:lnTo>
                    <a:pt x="1054" y="81"/>
                  </a:lnTo>
                  <a:lnTo>
                    <a:pt x="1051" y="81"/>
                  </a:lnTo>
                  <a:lnTo>
                    <a:pt x="1046" y="81"/>
                  </a:lnTo>
                  <a:lnTo>
                    <a:pt x="1043" y="81"/>
                  </a:lnTo>
                  <a:lnTo>
                    <a:pt x="1037" y="81"/>
                  </a:lnTo>
                  <a:lnTo>
                    <a:pt x="1034" y="81"/>
                  </a:lnTo>
                  <a:lnTo>
                    <a:pt x="1032" y="83"/>
                  </a:lnTo>
                  <a:lnTo>
                    <a:pt x="1026" y="83"/>
                  </a:lnTo>
                  <a:lnTo>
                    <a:pt x="1023" y="83"/>
                  </a:lnTo>
                  <a:lnTo>
                    <a:pt x="1020" y="83"/>
                  </a:lnTo>
                  <a:lnTo>
                    <a:pt x="1018" y="83"/>
                  </a:lnTo>
                  <a:lnTo>
                    <a:pt x="1015" y="83"/>
                  </a:lnTo>
                  <a:lnTo>
                    <a:pt x="1012" y="83"/>
                  </a:lnTo>
                  <a:lnTo>
                    <a:pt x="1009" y="83"/>
                  </a:lnTo>
                  <a:lnTo>
                    <a:pt x="1004" y="86"/>
                  </a:lnTo>
                  <a:lnTo>
                    <a:pt x="1001" y="86"/>
                  </a:lnTo>
                  <a:lnTo>
                    <a:pt x="998" y="86"/>
                  </a:lnTo>
                  <a:lnTo>
                    <a:pt x="995" y="86"/>
                  </a:lnTo>
                  <a:lnTo>
                    <a:pt x="992" y="86"/>
                  </a:lnTo>
                  <a:lnTo>
                    <a:pt x="990" y="86"/>
                  </a:lnTo>
                  <a:lnTo>
                    <a:pt x="987" y="86"/>
                  </a:lnTo>
                  <a:lnTo>
                    <a:pt x="987" y="83"/>
                  </a:lnTo>
                  <a:lnTo>
                    <a:pt x="984" y="83"/>
                  </a:lnTo>
                  <a:lnTo>
                    <a:pt x="984" y="86"/>
                  </a:lnTo>
                  <a:lnTo>
                    <a:pt x="981" y="86"/>
                  </a:lnTo>
                  <a:lnTo>
                    <a:pt x="978" y="89"/>
                  </a:lnTo>
                  <a:lnTo>
                    <a:pt x="976" y="89"/>
                  </a:lnTo>
                  <a:lnTo>
                    <a:pt x="973" y="89"/>
                  </a:lnTo>
                  <a:lnTo>
                    <a:pt x="970" y="89"/>
                  </a:lnTo>
                  <a:lnTo>
                    <a:pt x="967" y="89"/>
                  </a:lnTo>
                  <a:lnTo>
                    <a:pt x="962" y="89"/>
                  </a:lnTo>
                  <a:lnTo>
                    <a:pt x="959" y="89"/>
                  </a:lnTo>
                  <a:lnTo>
                    <a:pt x="956" y="89"/>
                  </a:lnTo>
                  <a:lnTo>
                    <a:pt x="950" y="89"/>
                  </a:lnTo>
                  <a:lnTo>
                    <a:pt x="948" y="89"/>
                  </a:lnTo>
                  <a:lnTo>
                    <a:pt x="946" y="86"/>
                  </a:lnTo>
                  <a:lnTo>
                    <a:pt x="940" y="86"/>
                  </a:lnTo>
                  <a:lnTo>
                    <a:pt x="937" y="86"/>
                  </a:lnTo>
                  <a:lnTo>
                    <a:pt x="937" y="83"/>
                  </a:lnTo>
                  <a:lnTo>
                    <a:pt x="935" y="83"/>
                  </a:lnTo>
                  <a:lnTo>
                    <a:pt x="937" y="83"/>
                  </a:lnTo>
                  <a:lnTo>
                    <a:pt x="940" y="81"/>
                  </a:lnTo>
                  <a:lnTo>
                    <a:pt x="940" y="79"/>
                  </a:lnTo>
                  <a:lnTo>
                    <a:pt x="937" y="79"/>
                  </a:lnTo>
                  <a:lnTo>
                    <a:pt x="935" y="79"/>
                  </a:lnTo>
                  <a:lnTo>
                    <a:pt x="932" y="79"/>
                  </a:lnTo>
                  <a:lnTo>
                    <a:pt x="929" y="81"/>
                  </a:lnTo>
                  <a:lnTo>
                    <a:pt x="926" y="81"/>
                  </a:lnTo>
                  <a:lnTo>
                    <a:pt x="921" y="81"/>
                  </a:lnTo>
                  <a:lnTo>
                    <a:pt x="918" y="81"/>
                  </a:lnTo>
                  <a:lnTo>
                    <a:pt x="915" y="81"/>
                  </a:lnTo>
                  <a:lnTo>
                    <a:pt x="912" y="81"/>
                  </a:lnTo>
                  <a:lnTo>
                    <a:pt x="912" y="83"/>
                  </a:lnTo>
                  <a:lnTo>
                    <a:pt x="912" y="86"/>
                  </a:lnTo>
                  <a:lnTo>
                    <a:pt x="912" y="89"/>
                  </a:lnTo>
                  <a:lnTo>
                    <a:pt x="909" y="89"/>
                  </a:lnTo>
                  <a:lnTo>
                    <a:pt x="907" y="89"/>
                  </a:lnTo>
                  <a:lnTo>
                    <a:pt x="907" y="86"/>
                  </a:lnTo>
                  <a:lnTo>
                    <a:pt x="904" y="86"/>
                  </a:lnTo>
                  <a:lnTo>
                    <a:pt x="901" y="86"/>
                  </a:lnTo>
                  <a:lnTo>
                    <a:pt x="898" y="86"/>
                  </a:lnTo>
                  <a:lnTo>
                    <a:pt x="898" y="89"/>
                  </a:lnTo>
                  <a:lnTo>
                    <a:pt x="895" y="89"/>
                  </a:lnTo>
                  <a:lnTo>
                    <a:pt x="893" y="89"/>
                  </a:lnTo>
                  <a:lnTo>
                    <a:pt x="890" y="89"/>
                  </a:lnTo>
                  <a:lnTo>
                    <a:pt x="887" y="89"/>
                  </a:lnTo>
                  <a:lnTo>
                    <a:pt x="884" y="89"/>
                  </a:lnTo>
                  <a:lnTo>
                    <a:pt x="881" y="89"/>
                  </a:lnTo>
                  <a:lnTo>
                    <a:pt x="879" y="89"/>
                  </a:lnTo>
                  <a:lnTo>
                    <a:pt x="876" y="92"/>
                  </a:lnTo>
                  <a:lnTo>
                    <a:pt x="873" y="92"/>
                  </a:lnTo>
                  <a:lnTo>
                    <a:pt x="870" y="92"/>
                  </a:lnTo>
                  <a:lnTo>
                    <a:pt x="867" y="94"/>
                  </a:lnTo>
                  <a:lnTo>
                    <a:pt x="865" y="94"/>
                  </a:lnTo>
                  <a:lnTo>
                    <a:pt x="862" y="94"/>
                  </a:lnTo>
                  <a:lnTo>
                    <a:pt x="862" y="92"/>
                  </a:lnTo>
                  <a:lnTo>
                    <a:pt x="859" y="92"/>
                  </a:lnTo>
                  <a:lnTo>
                    <a:pt x="856" y="92"/>
                  </a:lnTo>
                  <a:lnTo>
                    <a:pt x="853" y="92"/>
                  </a:lnTo>
                  <a:lnTo>
                    <a:pt x="853" y="94"/>
                  </a:lnTo>
                  <a:lnTo>
                    <a:pt x="851" y="94"/>
                  </a:lnTo>
                  <a:lnTo>
                    <a:pt x="851" y="97"/>
                  </a:lnTo>
                  <a:lnTo>
                    <a:pt x="848" y="97"/>
                  </a:lnTo>
                  <a:lnTo>
                    <a:pt x="845" y="99"/>
                  </a:lnTo>
                  <a:lnTo>
                    <a:pt x="842" y="99"/>
                  </a:lnTo>
                  <a:lnTo>
                    <a:pt x="839" y="99"/>
                  </a:lnTo>
                  <a:lnTo>
                    <a:pt x="834" y="102"/>
                  </a:lnTo>
                  <a:lnTo>
                    <a:pt x="831" y="102"/>
                  </a:lnTo>
                  <a:lnTo>
                    <a:pt x="828" y="102"/>
                  </a:lnTo>
                  <a:lnTo>
                    <a:pt x="825" y="102"/>
                  </a:lnTo>
                  <a:lnTo>
                    <a:pt x="823" y="102"/>
                  </a:lnTo>
                  <a:lnTo>
                    <a:pt x="820" y="102"/>
                  </a:lnTo>
                  <a:lnTo>
                    <a:pt x="820" y="105"/>
                  </a:lnTo>
                  <a:lnTo>
                    <a:pt x="817" y="105"/>
                  </a:lnTo>
                  <a:lnTo>
                    <a:pt x="814" y="105"/>
                  </a:lnTo>
                  <a:lnTo>
                    <a:pt x="811" y="105"/>
                  </a:lnTo>
                  <a:lnTo>
                    <a:pt x="806" y="105"/>
                  </a:lnTo>
                  <a:lnTo>
                    <a:pt x="803" y="105"/>
                  </a:lnTo>
                  <a:lnTo>
                    <a:pt x="798" y="105"/>
                  </a:lnTo>
                  <a:lnTo>
                    <a:pt x="796" y="105"/>
                  </a:lnTo>
                  <a:lnTo>
                    <a:pt x="790" y="105"/>
                  </a:lnTo>
                  <a:lnTo>
                    <a:pt x="787" y="105"/>
                  </a:lnTo>
                  <a:lnTo>
                    <a:pt x="787" y="102"/>
                  </a:lnTo>
                  <a:lnTo>
                    <a:pt x="784" y="102"/>
                  </a:lnTo>
                  <a:lnTo>
                    <a:pt x="782" y="102"/>
                  </a:lnTo>
                  <a:lnTo>
                    <a:pt x="779" y="102"/>
                  </a:lnTo>
                  <a:lnTo>
                    <a:pt x="776" y="102"/>
                  </a:lnTo>
                  <a:lnTo>
                    <a:pt x="776" y="99"/>
                  </a:lnTo>
                  <a:lnTo>
                    <a:pt x="773" y="99"/>
                  </a:lnTo>
                  <a:lnTo>
                    <a:pt x="770" y="99"/>
                  </a:lnTo>
                  <a:lnTo>
                    <a:pt x="768" y="99"/>
                  </a:lnTo>
                  <a:lnTo>
                    <a:pt x="765" y="99"/>
                  </a:lnTo>
                  <a:lnTo>
                    <a:pt x="762" y="99"/>
                  </a:lnTo>
                  <a:lnTo>
                    <a:pt x="759" y="99"/>
                  </a:lnTo>
                  <a:lnTo>
                    <a:pt x="756" y="99"/>
                  </a:lnTo>
                  <a:lnTo>
                    <a:pt x="751" y="99"/>
                  </a:lnTo>
                  <a:lnTo>
                    <a:pt x="748" y="99"/>
                  </a:lnTo>
                  <a:lnTo>
                    <a:pt x="742" y="102"/>
                  </a:lnTo>
                  <a:lnTo>
                    <a:pt x="737" y="102"/>
                  </a:lnTo>
                  <a:lnTo>
                    <a:pt x="734" y="102"/>
                  </a:lnTo>
                  <a:lnTo>
                    <a:pt x="731" y="102"/>
                  </a:lnTo>
                  <a:lnTo>
                    <a:pt x="728" y="102"/>
                  </a:lnTo>
                  <a:lnTo>
                    <a:pt x="726" y="102"/>
                  </a:lnTo>
                  <a:lnTo>
                    <a:pt x="723" y="102"/>
                  </a:lnTo>
                  <a:lnTo>
                    <a:pt x="720" y="102"/>
                  </a:lnTo>
                  <a:lnTo>
                    <a:pt x="717" y="102"/>
                  </a:lnTo>
                  <a:lnTo>
                    <a:pt x="714" y="99"/>
                  </a:lnTo>
                  <a:lnTo>
                    <a:pt x="712" y="99"/>
                  </a:lnTo>
                  <a:lnTo>
                    <a:pt x="709" y="99"/>
                  </a:lnTo>
                  <a:lnTo>
                    <a:pt x="706" y="99"/>
                  </a:lnTo>
                  <a:lnTo>
                    <a:pt x="703" y="99"/>
                  </a:lnTo>
                  <a:lnTo>
                    <a:pt x="700" y="99"/>
                  </a:lnTo>
                  <a:lnTo>
                    <a:pt x="698" y="99"/>
                  </a:lnTo>
                  <a:lnTo>
                    <a:pt x="695" y="99"/>
                  </a:lnTo>
                  <a:lnTo>
                    <a:pt x="692" y="99"/>
                  </a:lnTo>
                  <a:lnTo>
                    <a:pt x="689" y="99"/>
                  </a:lnTo>
                  <a:lnTo>
                    <a:pt x="686" y="99"/>
                  </a:lnTo>
                  <a:lnTo>
                    <a:pt x="684" y="99"/>
                  </a:lnTo>
                  <a:lnTo>
                    <a:pt x="681" y="99"/>
                  </a:lnTo>
                  <a:lnTo>
                    <a:pt x="678" y="99"/>
                  </a:lnTo>
                  <a:lnTo>
                    <a:pt x="675" y="99"/>
                  </a:lnTo>
                  <a:lnTo>
                    <a:pt x="672" y="99"/>
                  </a:lnTo>
                  <a:lnTo>
                    <a:pt x="670" y="99"/>
                  </a:lnTo>
                  <a:lnTo>
                    <a:pt x="667" y="99"/>
                  </a:lnTo>
                  <a:lnTo>
                    <a:pt x="664" y="97"/>
                  </a:lnTo>
                  <a:lnTo>
                    <a:pt x="661" y="97"/>
                  </a:lnTo>
                  <a:lnTo>
                    <a:pt x="658" y="97"/>
                  </a:lnTo>
                  <a:lnTo>
                    <a:pt x="656" y="97"/>
                  </a:lnTo>
                  <a:lnTo>
                    <a:pt x="654" y="97"/>
                  </a:lnTo>
                  <a:lnTo>
                    <a:pt x="651" y="97"/>
                  </a:lnTo>
                  <a:lnTo>
                    <a:pt x="648" y="97"/>
                  </a:lnTo>
                  <a:lnTo>
                    <a:pt x="645" y="97"/>
                  </a:lnTo>
                  <a:lnTo>
                    <a:pt x="643" y="99"/>
                  </a:lnTo>
                  <a:lnTo>
                    <a:pt x="640" y="99"/>
                  </a:lnTo>
                  <a:lnTo>
                    <a:pt x="637" y="99"/>
                  </a:lnTo>
                  <a:lnTo>
                    <a:pt x="637" y="102"/>
                  </a:lnTo>
                  <a:lnTo>
                    <a:pt x="634" y="102"/>
                  </a:lnTo>
                  <a:lnTo>
                    <a:pt x="631" y="102"/>
                  </a:lnTo>
                  <a:lnTo>
                    <a:pt x="629" y="102"/>
                  </a:lnTo>
                  <a:lnTo>
                    <a:pt x="626" y="102"/>
                  </a:lnTo>
                  <a:lnTo>
                    <a:pt x="623" y="102"/>
                  </a:lnTo>
                  <a:lnTo>
                    <a:pt x="620" y="105"/>
                  </a:lnTo>
                  <a:lnTo>
                    <a:pt x="617" y="105"/>
                  </a:lnTo>
                  <a:lnTo>
                    <a:pt x="615" y="105"/>
                  </a:lnTo>
                  <a:lnTo>
                    <a:pt x="612" y="105"/>
                  </a:lnTo>
                  <a:lnTo>
                    <a:pt x="606" y="105"/>
                  </a:lnTo>
                  <a:lnTo>
                    <a:pt x="603" y="105"/>
                  </a:lnTo>
                  <a:lnTo>
                    <a:pt x="601" y="105"/>
                  </a:lnTo>
                  <a:lnTo>
                    <a:pt x="598" y="105"/>
                  </a:lnTo>
                  <a:lnTo>
                    <a:pt x="595" y="105"/>
                  </a:lnTo>
                  <a:lnTo>
                    <a:pt x="589" y="105"/>
                  </a:lnTo>
                  <a:lnTo>
                    <a:pt x="587" y="105"/>
                  </a:lnTo>
                  <a:lnTo>
                    <a:pt x="581" y="105"/>
                  </a:lnTo>
                  <a:lnTo>
                    <a:pt x="578" y="105"/>
                  </a:lnTo>
                  <a:lnTo>
                    <a:pt x="575" y="105"/>
                  </a:lnTo>
                  <a:lnTo>
                    <a:pt x="570" y="105"/>
                  </a:lnTo>
                  <a:lnTo>
                    <a:pt x="567" y="105"/>
                  </a:lnTo>
                  <a:lnTo>
                    <a:pt x="564" y="105"/>
                  </a:lnTo>
                  <a:lnTo>
                    <a:pt x="561" y="105"/>
                  </a:lnTo>
                  <a:lnTo>
                    <a:pt x="559" y="105"/>
                  </a:lnTo>
                  <a:lnTo>
                    <a:pt x="556" y="105"/>
                  </a:lnTo>
                  <a:lnTo>
                    <a:pt x="553" y="105"/>
                  </a:lnTo>
                  <a:lnTo>
                    <a:pt x="550" y="105"/>
                  </a:lnTo>
                  <a:lnTo>
                    <a:pt x="547" y="105"/>
                  </a:lnTo>
                  <a:lnTo>
                    <a:pt x="545" y="105"/>
                  </a:lnTo>
                  <a:lnTo>
                    <a:pt x="542" y="105"/>
                  </a:lnTo>
                  <a:lnTo>
                    <a:pt x="539" y="107"/>
                  </a:lnTo>
                  <a:lnTo>
                    <a:pt x="536" y="107"/>
                  </a:lnTo>
                  <a:lnTo>
                    <a:pt x="533" y="107"/>
                  </a:lnTo>
                  <a:lnTo>
                    <a:pt x="531" y="107"/>
                  </a:lnTo>
                  <a:lnTo>
                    <a:pt x="528" y="107"/>
                  </a:lnTo>
                  <a:lnTo>
                    <a:pt x="525" y="107"/>
                  </a:lnTo>
                  <a:lnTo>
                    <a:pt x="522" y="110"/>
                  </a:lnTo>
                  <a:lnTo>
                    <a:pt x="519" y="110"/>
                  </a:lnTo>
                  <a:lnTo>
                    <a:pt x="517" y="110"/>
                  </a:lnTo>
                  <a:lnTo>
                    <a:pt x="514" y="110"/>
                  </a:lnTo>
                  <a:lnTo>
                    <a:pt x="511" y="110"/>
                  </a:lnTo>
                  <a:lnTo>
                    <a:pt x="509" y="110"/>
                  </a:lnTo>
                  <a:lnTo>
                    <a:pt x="506" y="110"/>
                  </a:lnTo>
                  <a:lnTo>
                    <a:pt x="506" y="107"/>
                  </a:lnTo>
                  <a:lnTo>
                    <a:pt x="506" y="110"/>
                  </a:lnTo>
                  <a:lnTo>
                    <a:pt x="504" y="110"/>
                  </a:lnTo>
                  <a:lnTo>
                    <a:pt x="501" y="110"/>
                  </a:lnTo>
                  <a:lnTo>
                    <a:pt x="498" y="113"/>
                  </a:lnTo>
                  <a:lnTo>
                    <a:pt x="495" y="113"/>
                  </a:lnTo>
                  <a:lnTo>
                    <a:pt x="492" y="113"/>
                  </a:lnTo>
                  <a:lnTo>
                    <a:pt x="487" y="113"/>
                  </a:lnTo>
                  <a:lnTo>
                    <a:pt x="484" y="113"/>
                  </a:lnTo>
                  <a:lnTo>
                    <a:pt x="481" y="110"/>
                  </a:lnTo>
                  <a:lnTo>
                    <a:pt x="478" y="110"/>
                  </a:lnTo>
                  <a:lnTo>
                    <a:pt x="476" y="110"/>
                  </a:lnTo>
                  <a:lnTo>
                    <a:pt x="473" y="113"/>
                  </a:lnTo>
                  <a:lnTo>
                    <a:pt x="467" y="113"/>
                  </a:lnTo>
                  <a:lnTo>
                    <a:pt x="464" y="113"/>
                  </a:lnTo>
                  <a:lnTo>
                    <a:pt x="459" y="113"/>
                  </a:lnTo>
                  <a:lnTo>
                    <a:pt x="453" y="113"/>
                  </a:lnTo>
                  <a:lnTo>
                    <a:pt x="448" y="113"/>
                  </a:lnTo>
                  <a:lnTo>
                    <a:pt x="445" y="113"/>
                  </a:lnTo>
                  <a:lnTo>
                    <a:pt x="442" y="113"/>
                  </a:lnTo>
                  <a:lnTo>
                    <a:pt x="439" y="113"/>
                  </a:lnTo>
                  <a:lnTo>
                    <a:pt x="436" y="113"/>
                  </a:lnTo>
                  <a:lnTo>
                    <a:pt x="434" y="113"/>
                  </a:lnTo>
                  <a:lnTo>
                    <a:pt x="431" y="113"/>
                  </a:lnTo>
                  <a:lnTo>
                    <a:pt x="428" y="113"/>
                  </a:lnTo>
                  <a:lnTo>
                    <a:pt x="428" y="115"/>
                  </a:lnTo>
                  <a:lnTo>
                    <a:pt x="425" y="115"/>
                  </a:lnTo>
                  <a:lnTo>
                    <a:pt x="422" y="115"/>
                  </a:lnTo>
                  <a:lnTo>
                    <a:pt x="420" y="118"/>
                  </a:lnTo>
                  <a:lnTo>
                    <a:pt x="417" y="118"/>
                  </a:lnTo>
                  <a:lnTo>
                    <a:pt x="414" y="118"/>
                  </a:lnTo>
                  <a:lnTo>
                    <a:pt x="411" y="120"/>
                  </a:lnTo>
                  <a:lnTo>
                    <a:pt x="408" y="120"/>
                  </a:lnTo>
                  <a:lnTo>
                    <a:pt x="403" y="120"/>
                  </a:lnTo>
                  <a:lnTo>
                    <a:pt x="400" y="120"/>
                  </a:lnTo>
                  <a:lnTo>
                    <a:pt x="394" y="118"/>
                  </a:lnTo>
                  <a:lnTo>
                    <a:pt x="389" y="118"/>
                  </a:lnTo>
                  <a:lnTo>
                    <a:pt x="386" y="118"/>
                  </a:lnTo>
                  <a:lnTo>
                    <a:pt x="380" y="115"/>
                  </a:lnTo>
                  <a:lnTo>
                    <a:pt x="378" y="115"/>
                  </a:lnTo>
                  <a:lnTo>
                    <a:pt x="372" y="113"/>
                  </a:lnTo>
                  <a:lnTo>
                    <a:pt x="369" y="113"/>
                  </a:lnTo>
                  <a:lnTo>
                    <a:pt x="366" y="113"/>
                  </a:lnTo>
                  <a:lnTo>
                    <a:pt x="364" y="113"/>
                  </a:lnTo>
                  <a:lnTo>
                    <a:pt x="359" y="113"/>
                  </a:lnTo>
                  <a:lnTo>
                    <a:pt x="356" y="113"/>
                  </a:lnTo>
                  <a:lnTo>
                    <a:pt x="354" y="113"/>
                  </a:lnTo>
                  <a:lnTo>
                    <a:pt x="348" y="113"/>
                  </a:lnTo>
                  <a:lnTo>
                    <a:pt x="345" y="115"/>
                  </a:lnTo>
                  <a:lnTo>
                    <a:pt x="340" y="113"/>
                  </a:lnTo>
                  <a:lnTo>
                    <a:pt x="337" y="113"/>
                  </a:lnTo>
                  <a:lnTo>
                    <a:pt x="334" y="113"/>
                  </a:lnTo>
                  <a:lnTo>
                    <a:pt x="328" y="113"/>
                  </a:lnTo>
                  <a:lnTo>
                    <a:pt x="326" y="113"/>
                  </a:lnTo>
                  <a:lnTo>
                    <a:pt x="320" y="113"/>
                  </a:lnTo>
                  <a:lnTo>
                    <a:pt x="317" y="113"/>
                  </a:lnTo>
                  <a:lnTo>
                    <a:pt x="312" y="113"/>
                  </a:lnTo>
                  <a:lnTo>
                    <a:pt x="309" y="113"/>
                  </a:lnTo>
                  <a:lnTo>
                    <a:pt x="306" y="115"/>
                  </a:lnTo>
                  <a:lnTo>
                    <a:pt x="312" y="110"/>
                  </a:lnTo>
                  <a:lnTo>
                    <a:pt x="309" y="110"/>
                  </a:lnTo>
                  <a:lnTo>
                    <a:pt x="309" y="107"/>
                  </a:lnTo>
                  <a:lnTo>
                    <a:pt x="306" y="107"/>
                  </a:lnTo>
                  <a:lnTo>
                    <a:pt x="303" y="107"/>
                  </a:lnTo>
                  <a:lnTo>
                    <a:pt x="298" y="107"/>
                  </a:lnTo>
                  <a:lnTo>
                    <a:pt x="292" y="107"/>
                  </a:lnTo>
                  <a:lnTo>
                    <a:pt x="286" y="107"/>
                  </a:lnTo>
                  <a:lnTo>
                    <a:pt x="284" y="107"/>
                  </a:lnTo>
                  <a:lnTo>
                    <a:pt x="281" y="110"/>
                  </a:lnTo>
                  <a:lnTo>
                    <a:pt x="278" y="110"/>
                  </a:lnTo>
                  <a:lnTo>
                    <a:pt x="275" y="110"/>
                  </a:lnTo>
                  <a:lnTo>
                    <a:pt x="272" y="110"/>
                  </a:lnTo>
                  <a:lnTo>
                    <a:pt x="267" y="110"/>
                  </a:lnTo>
                  <a:lnTo>
                    <a:pt x="264" y="110"/>
                  </a:lnTo>
                  <a:lnTo>
                    <a:pt x="261" y="110"/>
                  </a:lnTo>
                  <a:lnTo>
                    <a:pt x="258" y="110"/>
                  </a:lnTo>
                  <a:lnTo>
                    <a:pt x="256" y="110"/>
                  </a:lnTo>
                  <a:lnTo>
                    <a:pt x="253" y="110"/>
                  </a:lnTo>
                  <a:lnTo>
                    <a:pt x="250" y="110"/>
                  </a:lnTo>
                  <a:lnTo>
                    <a:pt x="247" y="110"/>
                  </a:lnTo>
                  <a:lnTo>
                    <a:pt x="244" y="110"/>
                  </a:lnTo>
                  <a:lnTo>
                    <a:pt x="242" y="110"/>
                  </a:lnTo>
                  <a:lnTo>
                    <a:pt x="239" y="110"/>
                  </a:lnTo>
                  <a:lnTo>
                    <a:pt x="236" y="110"/>
                  </a:lnTo>
                  <a:lnTo>
                    <a:pt x="236" y="113"/>
                  </a:lnTo>
                  <a:lnTo>
                    <a:pt x="233" y="113"/>
                  </a:lnTo>
                  <a:lnTo>
                    <a:pt x="233" y="115"/>
                  </a:lnTo>
                  <a:lnTo>
                    <a:pt x="230" y="115"/>
                  </a:lnTo>
                  <a:lnTo>
                    <a:pt x="228" y="115"/>
                  </a:lnTo>
                  <a:lnTo>
                    <a:pt x="225" y="115"/>
                  </a:lnTo>
                  <a:lnTo>
                    <a:pt x="222" y="115"/>
                  </a:lnTo>
                  <a:lnTo>
                    <a:pt x="219" y="115"/>
                  </a:lnTo>
                  <a:lnTo>
                    <a:pt x="215" y="113"/>
                  </a:lnTo>
                  <a:lnTo>
                    <a:pt x="212" y="113"/>
                  </a:lnTo>
                  <a:lnTo>
                    <a:pt x="209" y="113"/>
                  </a:lnTo>
                  <a:lnTo>
                    <a:pt x="203" y="113"/>
                  </a:lnTo>
                  <a:lnTo>
                    <a:pt x="201" y="113"/>
                  </a:lnTo>
                  <a:lnTo>
                    <a:pt x="198" y="113"/>
                  </a:lnTo>
                  <a:lnTo>
                    <a:pt x="195" y="113"/>
                  </a:lnTo>
                  <a:lnTo>
                    <a:pt x="192" y="113"/>
                  </a:lnTo>
                  <a:lnTo>
                    <a:pt x="187" y="113"/>
                  </a:lnTo>
                  <a:lnTo>
                    <a:pt x="181" y="113"/>
                  </a:lnTo>
                  <a:lnTo>
                    <a:pt x="178" y="113"/>
                  </a:lnTo>
                  <a:lnTo>
                    <a:pt x="175" y="113"/>
                  </a:lnTo>
                  <a:lnTo>
                    <a:pt x="173" y="113"/>
                  </a:lnTo>
                  <a:lnTo>
                    <a:pt x="173" y="110"/>
                  </a:lnTo>
                  <a:lnTo>
                    <a:pt x="173" y="107"/>
                  </a:lnTo>
                  <a:lnTo>
                    <a:pt x="175" y="105"/>
                  </a:lnTo>
                  <a:lnTo>
                    <a:pt x="173" y="105"/>
                  </a:lnTo>
                  <a:lnTo>
                    <a:pt x="170" y="105"/>
                  </a:lnTo>
                  <a:lnTo>
                    <a:pt x="167" y="102"/>
                  </a:lnTo>
                  <a:lnTo>
                    <a:pt x="164" y="102"/>
                  </a:lnTo>
                  <a:lnTo>
                    <a:pt x="161" y="102"/>
                  </a:lnTo>
                  <a:lnTo>
                    <a:pt x="159" y="102"/>
                  </a:lnTo>
                  <a:lnTo>
                    <a:pt x="156" y="99"/>
                  </a:lnTo>
                  <a:lnTo>
                    <a:pt x="150" y="99"/>
                  </a:lnTo>
                  <a:lnTo>
                    <a:pt x="145" y="99"/>
                  </a:lnTo>
                  <a:lnTo>
                    <a:pt x="142" y="99"/>
                  </a:lnTo>
                  <a:lnTo>
                    <a:pt x="139" y="102"/>
                  </a:lnTo>
                  <a:lnTo>
                    <a:pt x="136" y="102"/>
                  </a:lnTo>
                  <a:lnTo>
                    <a:pt x="133" y="102"/>
                  </a:lnTo>
                  <a:lnTo>
                    <a:pt x="133" y="99"/>
                  </a:lnTo>
                  <a:lnTo>
                    <a:pt x="131" y="99"/>
                  </a:lnTo>
                  <a:lnTo>
                    <a:pt x="128" y="99"/>
                  </a:lnTo>
                  <a:lnTo>
                    <a:pt x="128" y="102"/>
                  </a:lnTo>
                  <a:lnTo>
                    <a:pt x="128" y="99"/>
                  </a:lnTo>
                  <a:lnTo>
                    <a:pt x="128" y="97"/>
                  </a:lnTo>
                  <a:lnTo>
                    <a:pt x="125" y="97"/>
                  </a:lnTo>
                  <a:lnTo>
                    <a:pt x="122" y="97"/>
                  </a:lnTo>
                  <a:lnTo>
                    <a:pt x="119" y="97"/>
                  </a:lnTo>
                  <a:lnTo>
                    <a:pt x="117" y="97"/>
                  </a:lnTo>
                  <a:lnTo>
                    <a:pt x="114" y="97"/>
                  </a:lnTo>
                  <a:lnTo>
                    <a:pt x="111" y="99"/>
                  </a:lnTo>
                  <a:lnTo>
                    <a:pt x="108" y="99"/>
                  </a:lnTo>
                  <a:lnTo>
                    <a:pt x="105" y="99"/>
                  </a:lnTo>
                  <a:lnTo>
                    <a:pt x="103" y="99"/>
                  </a:lnTo>
                  <a:lnTo>
                    <a:pt x="100" y="99"/>
                  </a:lnTo>
                  <a:lnTo>
                    <a:pt x="97" y="99"/>
                  </a:lnTo>
                  <a:lnTo>
                    <a:pt x="94" y="99"/>
                  </a:lnTo>
                  <a:lnTo>
                    <a:pt x="91" y="99"/>
                  </a:lnTo>
                  <a:lnTo>
                    <a:pt x="89" y="99"/>
                  </a:lnTo>
                  <a:lnTo>
                    <a:pt x="86" y="99"/>
                  </a:lnTo>
                  <a:lnTo>
                    <a:pt x="80" y="102"/>
                  </a:lnTo>
                  <a:lnTo>
                    <a:pt x="77" y="102"/>
                  </a:lnTo>
                  <a:lnTo>
                    <a:pt x="75" y="102"/>
                  </a:lnTo>
                  <a:lnTo>
                    <a:pt x="73" y="102"/>
                  </a:lnTo>
                  <a:lnTo>
                    <a:pt x="70" y="105"/>
                  </a:lnTo>
                  <a:lnTo>
                    <a:pt x="67" y="105"/>
                  </a:lnTo>
                  <a:lnTo>
                    <a:pt x="64" y="105"/>
                  </a:lnTo>
                  <a:lnTo>
                    <a:pt x="59" y="105"/>
                  </a:lnTo>
                  <a:lnTo>
                    <a:pt x="56" y="105"/>
                  </a:lnTo>
                  <a:lnTo>
                    <a:pt x="53" y="105"/>
                  </a:lnTo>
                  <a:lnTo>
                    <a:pt x="50" y="105"/>
                  </a:lnTo>
                  <a:lnTo>
                    <a:pt x="45" y="105"/>
                  </a:lnTo>
                  <a:lnTo>
                    <a:pt x="42" y="105"/>
                  </a:lnTo>
                  <a:lnTo>
                    <a:pt x="39" y="105"/>
                  </a:lnTo>
                  <a:lnTo>
                    <a:pt x="36" y="105"/>
                  </a:lnTo>
                  <a:lnTo>
                    <a:pt x="34" y="105"/>
                  </a:lnTo>
                  <a:lnTo>
                    <a:pt x="31" y="105"/>
                  </a:lnTo>
                  <a:lnTo>
                    <a:pt x="28" y="105"/>
                  </a:lnTo>
                  <a:lnTo>
                    <a:pt x="25" y="105"/>
                  </a:lnTo>
                  <a:lnTo>
                    <a:pt x="22" y="105"/>
                  </a:lnTo>
                  <a:lnTo>
                    <a:pt x="20" y="105"/>
                  </a:lnTo>
                  <a:lnTo>
                    <a:pt x="17" y="105"/>
                  </a:lnTo>
                  <a:lnTo>
                    <a:pt x="11" y="105"/>
                  </a:lnTo>
                  <a:lnTo>
                    <a:pt x="8" y="105"/>
                  </a:lnTo>
                  <a:lnTo>
                    <a:pt x="6" y="107"/>
                  </a:lnTo>
                  <a:lnTo>
                    <a:pt x="3" y="107"/>
                  </a:lnTo>
                  <a:lnTo>
                    <a:pt x="0" y="76"/>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24872" name="Freeform 247"/>
            <p:cNvSpPr>
              <a:spLocks/>
            </p:cNvSpPr>
            <p:nvPr/>
          </p:nvSpPr>
          <p:spPr bwMode="auto">
            <a:xfrm>
              <a:off x="3497" y="3498"/>
              <a:ext cx="161" cy="15"/>
            </a:xfrm>
            <a:custGeom>
              <a:avLst/>
              <a:gdLst>
                <a:gd name="T0" fmla="*/ 160 w 161"/>
                <a:gd name="T1" fmla="*/ 14 h 15"/>
                <a:gd name="T2" fmla="*/ 154 w 161"/>
                <a:gd name="T3" fmla="*/ 12 h 15"/>
                <a:gd name="T4" fmla="*/ 147 w 161"/>
                <a:gd name="T5" fmla="*/ 12 h 15"/>
                <a:gd name="T6" fmla="*/ 138 w 161"/>
                <a:gd name="T7" fmla="*/ 9 h 15"/>
                <a:gd name="T8" fmla="*/ 133 w 161"/>
                <a:gd name="T9" fmla="*/ 5 h 15"/>
                <a:gd name="T10" fmla="*/ 125 w 161"/>
                <a:gd name="T11" fmla="*/ 5 h 15"/>
                <a:gd name="T12" fmla="*/ 117 w 161"/>
                <a:gd name="T13" fmla="*/ 5 h 15"/>
                <a:gd name="T14" fmla="*/ 111 w 161"/>
                <a:gd name="T15" fmla="*/ 5 h 15"/>
                <a:gd name="T16" fmla="*/ 111 w 161"/>
                <a:gd name="T17" fmla="*/ 1 h 15"/>
                <a:gd name="T18" fmla="*/ 104 w 161"/>
                <a:gd name="T19" fmla="*/ 1 h 15"/>
                <a:gd name="T20" fmla="*/ 96 w 161"/>
                <a:gd name="T21" fmla="*/ 3 h 15"/>
                <a:gd name="T22" fmla="*/ 88 w 161"/>
                <a:gd name="T23" fmla="*/ 5 h 15"/>
                <a:gd name="T24" fmla="*/ 83 w 161"/>
                <a:gd name="T25" fmla="*/ 5 h 15"/>
                <a:gd name="T26" fmla="*/ 77 w 161"/>
                <a:gd name="T27" fmla="*/ 3 h 15"/>
                <a:gd name="T28" fmla="*/ 80 w 161"/>
                <a:gd name="T29" fmla="*/ 0 h 15"/>
                <a:gd name="T30" fmla="*/ 71 w 161"/>
                <a:gd name="T31" fmla="*/ 0 h 15"/>
                <a:gd name="T32" fmla="*/ 64 w 161"/>
                <a:gd name="T33" fmla="*/ 1 h 15"/>
                <a:gd name="T34" fmla="*/ 53 w 161"/>
                <a:gd name="T35" fmla="*/ 3 h 15"/>
                <a:gd name="T36" fmla="*/ 45 w 161"/>
                <a:gd name="T37" fmla="*/ 5 h 15"/>
                <a:gd name="T38" fmla="*/ 37 w 161"/>
                <a:gd name="T39" fmla="*/ 7 h 15"/>
                <a:gd name="T40" fmla="*/ 31 w 161"/>
                <a:gd name="T41" fmla="*/ 5 h 15"/>
                <a:gd name="T42" fmla="*/ 24 w 161"/>
                <a:gd name="T43" fmla="*/ 5 h 15"/>
                <a:gd name="T44" fmla="*/ 19 w 161"/>
                <a:gd name="T45" fmla="*/ 5 h 15"/>
                <a:gd name="T46" fmla="*/ 13 w 161"/>
                <a:gd name="T47" fmla="*/ 9 h 15"/>
                <a:gd name="T48" fmla="*/ 6 w 161"/>
                <a:gd name="T49" fmla="*/ 12 h 15"/>
                <a:gd name="T50" fmla="*/ 0 w 161"/>
                <a:gd name="T51" fmla="*/ 14 h 15"/>
                <a:gd name="T52" fmla="*/ 6 w 161"/>
                <a:gd name="T53" fmla="*/ 14 h 15"/>
                <a:gd name="T54" fmla="*/ 10 w 161"/>
                <a:gd name="T55" fmla="*/ 12 h 15"/>
                <a:gd name="T56" fmla="*/ 19 w 161"/>
                <a:gd name="T57" fmla="*/ 12 h 15"/>
                <a:gd name="T58" fmla="*/ 27 w 161"/>
                <a:gd name="T59" fmla="*/ 10 h 15"/>
                <a:gd name="T60" fmla="*/ 31 w 161"/>
                <a:gd name="T61" fmla="*/ 10 h 15"/>
                <a:gd name="T62" fmla="*/ 37 w 161"/>
                <a:gd name="T63" fmla="*/ 10 h 15"/>
                <a:gd name="T64" fmla="*/ 43 w 161"/>
                <a:gd name="T65" fmla="*/ 10 h 15"/>
                <a:gd name="T66" fmla="*/ 48 w 161"/>
                <a:gd name="T67" fmla="*/ 9 h 15"/>
                <a:gd name="T68" fmla="*/ 53 w 161"/>
                <a:gd name="T69" fmla="*/ 10 h 15"/>
                <a:gd name="T70" fmla="*/ 58 w 161"/>
                <a:gd name="T71" fmla="*/ 10 h 15"/>
                <a:gd name="T72" fmla="*/ 58 w 161"/>
                <a:gd name="T73" fmla="*/ 7 h 15"/>
                <a:gd name="T74" fmla="*/ 61 w 161"/>
                <a:gd name="T75" fmla="*/ 5 h 15"/>
                <a:gd name="T76" fmla="*/ 64 w 161"/>
                <a:gd name="T77" fmla="*/ 7 h 15"/>
                <a:gd name="T78" fmla="*/ 70 w 161"/>
                <a:gd name="T79" fmla="*/ 9 h 15"/>
                <a:gd name="T80" fmla="*/ 74 w 161"/>
                <a:gd name="T81" fmla="*/ 10 h 15"/>
                <a:gd name="T82" fmla="*/ 80 w 161"/>
                <a:gd name="T83" fmla="*/ 10 h 15"/>
                <a:gd name="T84" fmla="*/ 88 w 161"/>
                <a:gd name="T85" fmla="*/ 10 h 15"/>
                <a:gd name="T86" fmla="*/ 93 w 161"/>
                <a:gd name="T87" fmla="*/ 9 h 15"/>
                <a:gd name="T88" fmla="*/ 98 w 161"/>
                <a:gd name="T89" fmla="*/ 10 h 15"/>
                <a:gd name="T90" fmla="*/ 107 w 161"/>
                <a:gd name="T91" fmla="*/ 10 h 15"/>
                <a:gd name="T92" fmla="*/ 111 w 161"/>
                <a:gd name="T93" fmla="*/ 10 h 15"/>
                <a:gd name="T94" fmla="*/ 120 w 161"/>
                <a:gd name="T95" fmla="*/ 10 h 15"/>
                <a:gd name="T96" fmla="*/ 125 w 161"/>
                <a:gd name="T97" fmla="*/ 10 h 15"/>
                <a:gd name="T98" fmla="*/ 130 w 161"/>
                <a:gd name="T99" fmla="*/ 10 h 15"/>
                <a:gd name="T100" fmla="*/ 138 w 161"/>
                <a:gd name="T101" fmla="*/ 12 h 15"/>
                <a:gd name="T102" fmla="*/ 144 w 161"/>
                <a:gd name="T103" fmla="*/ 12 h 15"/>
                <a:gd name="T104" fmla="*/ 151 w 161"/>
                <a:gd name="T105" fmla="*/ 12 h 15"/>
                <a:gd name="T106" fmla="*/ 157 w 161"/>
                <a:gd name="T107" fmla="*/ 14 h 1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1"/>
                <a:gd name="T163" fmla="*/ 0 h 15"/>
                <a:gd name="T164" fmla="*/ 161 w 161"/>
                <a:gd name="T165" fmla="*/ 15 h 1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1" h="15">
                  <a:moveTo>
                    <a:pt x="160" y="14"/>
                  </a:moveTo>
                  <a:lnTo>
                    <a:pt x="160" y="14"/>
                  </a:lnTo>
                  <a:lnTo>
                    <a:pt x="157" y="14"/>
                  </a:lnTo>
                  <a:lnTo>
                    <a:pt x="154" y="12"/>
                  </a:lnTo>
                  <a:lnTo>
                    <a:pt x="151" y="12"/>
                  </a:lnTo>
                  <a:lnTo>
                    <a:pt x="147" y="12"/>
                  </a:lnTo>
                  <a:lnTo>
                    <a:pt x="144" y="10"/>
                  </a:lnTo>
                  <a:lnTo>
                    <a:pt x="138" y="9"/>
                  </a:lnTo>
                  <a:lnTo>
                    <a:pt x="136" y="7"/>
                  </a:lnTo>
                  <a:lnTo>
                    <a:pt x="133" y="5"/>
                  </a:lnTo>
                  <a:lnTo>
                    <a:pt x="130" y="5"/>
                  </a:lnTo>
                  <a:lnTo>
                    <a:pt x="125" y="5"/>
                  </a:lnTo>
                  <a:lnTo>
                    <a:pt x="123" y="5"/>
                  </a:lnTo>
                  <a:lnTo>
                    <a:pt x="117" y="5"/>
                  </a:lnTo>
                  <a:lnTo>
                    <a:pt x="114" y="5"/>
                  </a:lnTo>
                  <a:lnTo>
                    <a:pt x="111" y="5"/>
                  </a:lnTo>
                  <a:lnTo>
                    <a:pt x="114" y="1"/>
                  </a:lnTo>
                  <a:lnTo>
                    <a:pt x="111" y="1"/>
                  </a:lnTo>
                  <a:lnTo>
                    <a:pt x="110" y="1"/>
                  </a:lnTo>
                  <a:lnTo>
                    <a:pt x="104" y="1"/>
                  </a:lnTo>
                  <a:lnTo>
                    <a:pt x="101" y="3"/>
                  </a:lnTo>
                  <a:lnTo>
                    <a:pt x="96" y="3"/>
                  </a:lnTo>
                  <a:lnTo>
                    <a:pt x="93" y="3"/>
                  </a:lnTo>
                  <a:lnTo>
                    <a:pt x="88" y="5"/>
                  </a:lnTo>
                  <a:lnTo>
                    <a:pt x="85" y="5"/>
                  </a:lnTo>
                  <a:lnTo>
                    <a:pt x="83" y="5"/>
                  </a:lnTo>
                  <a:lnTo>
                    <a:pt x="80" y="5"/>
                  </a:lnTo>
                  <a:lnTo>
                    <a:pt x="77" y="3"/>
                  </a:lnTo>
                  <a:lnTo>
                    <a:pt x="77" y="1"/>
                  </a:lnTo>
                  <a:lnTo>
                    <a:pt x="80" y="0"/>
                  </a:lnTo>
                  <a:lnTo>
                    <a:pt x="77" y="0"/>
                  </a:lnTo>
                  <a:lnTo>
                    <a:pt x="71" y="0"/>
                  </a:lnTo>
                  <a:lnTo>
                    <a:pt x="70" y="0"/>
                  </a:lnTo>
                  <a:lnTo>
                    <a:pt x="64" y="1"/>
                  </a:lnTo>
                  <a:lnTo>
                    <a:pt x="58" y="1"/>
                  </a:lnTo>
                  <a:lnTo>
                    <a:pt x="53" y="3"/>
                  </a:lnTo>
                  <a:lnTo>
                    <a:pt x="50" y="5"/>
                  </a:lnTo>
                  <a:lnTo>
                    <a:pt x="45" y="5"/>
                  </a:lnTo>
                  <a:lnTo>
                    <a:pt x="43" y="7"/>
                  </a:lnTo>
                  <a:lnTo>
                    <a:pt x="37" y="7"/>
                  </a:lnTo>
                  <a:lnTo>
                    <a:pt x="34" y="7"/>
                  </a:lnTo>
                  <a:lnTo>
                    <a:pt x="31" y="5"/>
                  </a:lnTo>
                  <a:lnTo>
                    <a:pt x="30" y="5"/>
                  </a:lnTo>
                  <a:lnTo>
                    <a:pt x="24" y="5"/>
                  </a:lnTo>
                  <a:lnTo>
                    <a:pt x="21" y="5"/>
                  </a:lnTo>
                  <a:lnTo>
                    <a:pt x="19" y="5"/>
                  </a:lnTo>
                  <a:lnTo>
                    <a:pt x="16" y="7"/>
                  </a:lnTo>
                  <a:lnTo>
                    <a:pt x="13" y="9"/>
                  </a:lnTo>
                  <a:lnTo>
                    <a:pt x="8" y="10"/>
                  </a:lnTo>
                  <a:lnTo>
                    <a:pt x="6" y="12"/>
                  </a:lnTo>
                  <a:lnTo>
                    <a:pt x="3" y="14"/>
                  </a:lnTo>
                  <a:lnTo>
                    <a:pt x="0" y="14"/>
                  </a:lnTo>
                  <a:lnTo>
                    <a:pt x="3" y="14"/>
                  </a:lnTo>
                  <a:lnTo>
                    <a:pt x="6" y="14"/>
                  </a:lnTo>
                  <a:lnTo>
                    <a:pt x="8" y="14"/>
                  </a:lnTo>
                  <a:lnTo>
                    <a:pt x="10" y="12"/>
                  </a:lnTo>
                  <a:lnTo>
                    <a:pt x="13" y="12"/>
                  </a:lnTo>
                  <a:lnTo>
                    <a:pt x="19" y="12"/>
                  </a:lnTo>
                  <a:lnTo>
                    <a:pt x="24" y="10"/>
                  </a:lnTo>
                  <a:lnTo>
                    <a:pt x="27" y="10"/>
                  </a:lnTo>
                  <a:lnTo>
                    <a:pt x="30" y="10"/>
                  </a:lnTo>
                  <a:lnTo>
                    <a:pt x="31" y="10"/>
                  </a:lnTo>
                  <a:lnTo>
                    <a:pt x="34" y="10"/>
                  </a:lnTo>
                  <a:lnTo>
                    <a:pt x="37" y="10"/>
                  </a:lnTo>
                  <a:lnTo>
                    <a:pt x="40" y="10"/>
                  </a:lnTo>
                  <a:lnTo>
                    <a:pt x="43" y="10"/>
                  </a:lnTo>
                  <a:lnTo>
                    <a:pt x="45" y="9"/>
                  </a:lnTo>
                  <a:lnTo>
                    <a:pt x="48" y="9"/>
                  </a:lnTo>
                  <a:lnTo>
                    <a:pt x="50" y="10"/>
                  </a:lnTo>
                  <a:lnTo>
                    <a:pt x="53" y="10"/>
                  </a:lnTo>
                  <a:lnTo>
                    <a:pt x="56" y="10"/>
                  </a:lnTo>
                  <a:lnTo>
                    <a:pt x="58" y="10"/>
                  </a:lnTo>
                  <a:lnTo>
                    <a:pt x="58" y="9"/>
                  </a:lnTo>
                  <a:lnTo>
                    <a:pt x="58" y="7"/>
                  </a:lnTo>
                  <a:lnTo>
                    <a:pt x="58" y="5"/>
                  </a:lnTo>
                  <a:lnTo>
                    <a:pt x="61" y="5"/>
                  </a:lnTo>
                  <a:lnTo>
                    <a:pt x="61" y="7"/>
                  </a:lnTo>
                  <a:lnTo>
                    <a:pt x="64" y="7"/>
                  </a:lnTo>
                  <a:lnTo>
                    <a:pt x="67" y="7"/>
                  </a:lnTo>
                  <a:lnTo>
                    <a:pt x="70" y="9"/>
                  </a:lnTo>
                  <a:lnTo>
                    <a:pt x="71" y="9"/>
                  </a:lnTo>
                  <a:lnTo>
                    <a:pt x="74" y="10"/>
                  </a:lnTo>
                  <a:lnTo>
                    <a:pt x="77" y="10"/>
                  </a:lnTo>
                  <a:lnTo>
                    <a:pt x="80" y="10"/>
                  </a:lnTo>
                  <a:lnTo>
                    <a:pt x="85" y="10"/>
                  </a:lnTo>
                  <a:lnTo>
                    <a:pt x="88" y="10"/>
                  </a:lnTo>
                  <a:lnTo>
                    <a:pt x="90" y="10"/>
                  </a:lnTo>
                  <a:lnTo>
                    <a:pt x="93" y="9"/>
                  </a:lnTo>
                  <a:lnTo>
                    <a:pt x="96" y="9"/>
                  </a:lnTo>
                  <a:lnTo>
                    <a:pt x="98" y="10"/>
                  </a:lnTo>
                  <a:lnTo>
                    <a:pt x="101" y="10"/>
                  </a:lnTo>
                  <a:lnTo>
                    <a:pt x="107" y="10"/>
                  </a:lnTo>
                  <a:lnTo>
                    <a:pt x="110" y="10"/>
                  </a:lnTo>
                  <a:lnTo>
                    <a:pt x="111" y="10"/>
                  </a:lnTo>
                  <a:lnTo>
                    <a:pt x="114" y="10"/>
                  </a:lnTo>
                  <a:lnTo>
                    <a:pt x="120" y="10"/>
                  </a:lnTo>
                  <a:lnTo>
                    <a:pt x="123" y="10"/>
                  </a:lnTo>
                  <a:lnTo>
                    <a:pt x="125" y="10"/>
                  </a:lnTo>
                  <a:lnTo>
                    <a:pt x="128" y="10"/>
                  </a:lnTo>
                  <a:lnTo>
                    <a:pt x="130" y="10"/>
                  </a:lnTo>
                  <a:lnTo>
                    <a:pt x="136" y="12"/>
                  </a:lnTo>
                  <a:lnTo>
                    <a:pt x="138" y="12"/>
                  </a:lnTo>
                  <a:lnTo>
                    <a:pt x="141" y="12"/>
                  </a:lnTo>
                  <a:lnTo>
                    <a:pt x="144" y="12"/>
                  </a:lnTo>
                  <a:lnTo>
                    <a:pt x="150" y="12"/>
                  </a:lnTo>
                  <a:lnTo>
                    <a:pt x="151" y="12"/>
                  </a:lnTo>
                  <a:lnTo>
                    <a:pt x="154" y="14"/>
                  </a:lnTo>
                  <a:lnTo>
                    <a:pt x="157" y="14"/>
                  </a:lnTo>
                  <a:lnTo>
                    <a:pt x="160" y="14"/>
                  </a:lnTo>
                </a:path>
              </a:pathLst>
            </a:custGeom>
            <a:solidFill>
              <a:srgbClr val="34B3B3"/>
            </a:solidFill>
            <a:ln w="127000" cap="rnd">
              <a:noFill/>
              <a:round/>
              <a:headEnd/>
              <a:tailEnd/>
            </a:ln>
          </p:spPr>
          <p:txBody>
            <a:bodyPr>
              <a:prstTxWarp prst="textNoShape">
                <a:avLst/>
              </a:prstTxWarp>
            </a:bodyPr>
            <a:lstStyle/>
            <a:p>
              <a:endParaRPr lang="en-US">
                <a:solidFill>
                  <a:schemeClr val="tx2"/>
                </a:solidFill>
              </a:endParaRPr>
            </a:p>
          </p:txBody>
        </p:sp>
        <p:sp>
          <p:nvSpPr>
            <p:cNvPr id="24873" name="Freeform 248"/>
            <p:cNvSpPr>
              <a:spLocks/>
            </p:cNvSpPr>
            <p:nvPr/>
          </p:nvSpPr>
          <p:spPr bwMode="auto">
            <a:xfrm>
              <a:off x="3696" y="3484"/>
              <a:ext cx="18" cy="26"/>
            </a:xfrm>
            <a:custGeom>
              <a:avLst/>
              <a:gdLst>
                <a:gd name="T0" fmla="*/ 0 w 18"/>
                <a:gd name="T1" fmla="*/ 25 h 26"/>
                <a:gd name="T2" fmla="*/ 0 w 18"/>
                <a:gd name="T3" fmla="*/ 25 h 26"/>
                <a:gd name="T4" fmla="*/ 1 w 18"/>
                <a:gd name="T5" fmla="*/ 23 h 26"/>
                <a:gd name="T6" fmla="*/ 5 w 18"/>
                <a:gd name="T7" fmla="*/ 21 h 26"/>
                <a:gd name="T8" fmla="*/ 7 w 18"/>
                <a:gd name="T9" fmla="*/ 21 h 26"/>
                <a:gd name="T10" fmla="*/ 10 w 18"/>
                <a:gd name="T11" fmla="*/ 19 h 26"/>
                <a:gd name="T12" fmla="*/ 10 w 18"/>
                <a:gd name="T13" fmla="*/ 17 h 26"/>
                <a:gd name="T14" fmla="*/ 10 w 18"/>
                <a:gd name="T15" fmla="*/ 14 h 26"/>
                <a:gd name="T16" fmla="*/ 7 w 18"/>
                <a:gd name="T17" fmla="*/ 12 h 26"/>
                <a:gd name="T18" fmla="*/ 10 w 18"/>
                <a:gd name="T19" fmla="*/ 11 h 26"/>
                <a:gd name="T20" fmla="*/ 11 w 18"/>
                <a:gd name="T21" fmla="*/ 8 h 26"/>
                <a:gd name="T22" fmla="*/ 13 w 18"/>
                <a:gd name="T23" fmla="*/ 6 h 26"/>
                <a:gd name="T24" fmla="*/ 13 w 18"/>
                <a:gd name="T25" fmla="*/ 4 h 26"/>
                <a:gd name="T26" fmla="*/ 15 w 18"/>
                <a:gd name="T27" fmla="*/ 4 h 26"/>
                <a:gd name="T28" fmla="*/ 15 w 18"/>
                <a:gd name="T29" fmla="*/ 2 h 26"/>
                <a:gd name="T30" fmla="*/ 15 w 18"/>
                <a:gd name="T31" fmla="*/ 0 h 26"/>
                <a:gd name="T32" fmla="*/ 15 w 18"/>
                <a:gd name="T33" fmla="*/ 2 h 26"/>
                <a:gd name="T34" fmla="*/ 15 w 18"/>
                <a:gd name="T35" fmla="*/ 4 h 26"/>
                <a:gd name="T36" fmla="*/ 17 w 18"/>
                <a:gd name="T37" fmla="*/ 6 h 26"/>
                <a:gd name="T38" fmla="*/ 17 w 18"/>
                <a:gd name="T39" fmla="*/ 8 h 26"/>
                <a:gd name="T40" fmla="*/ 17 w 18"/>
                <a:gd name="T41" fmla="*/ 11 h 26"/>
                <a:gd name="T42" fmla="*/ 17 w 18"/>
                <a:gd name="T43" fmla="*/ 12 h 26"/>
                <a:gd name="T44" fmla="*/ 15 w 18"/>
                <a:gd name="T45" fmla="*/ 12 h 26"/>
                <a:gd name="T46" fmla="*/ 15 w 18"/>
                <a:gd name="T47" fmla="*/ 14 h 26"/>
                <a:gd name="T48" fmla="*/ 13 w 18"/>
                <a:gd name="T49" fmla="*/ 14 h 26"/>
                <a:gd name="T50" fmla="*/ 13 w 18"/>
                <a:gd name="T51" fmla="*/ 17 h 26"/>
                <a:gd name="T52" fmla="*/ 13 w 18"/>
                <a:gd name="T53" fmla="*/ 19 h 26"/>
                <a:gd name="T54" fmla="*/ 11 w 18"/>
                <a:gd name="T55" fmla="*/ 19 h 26"/>
                <a:gd name="T56" fmla="*/ 11 w 18"/>
                <a:gd name="T57" fmla="*/ 21 h 26"/>
                <a:gd name="T58" fmla="*/ 10 w 18"/>
                <a:gd name="T59" fmla="*/ 23 h 26"/>
                <a:gd name="T60" fmla="*/ 7 w 18"/>
                <a:gd name="T61" fmla="*/ 23 h 26"/>
                <a:gd name="T62" fmla="*/ 5 w 18"/>
                <a:gd name="T63" fmla="*/ 23 h 26"/>
                <a:gd name="T64" fmla="*/ 1 w 18"/>
                <a:gd name="T65" fmla="*/ 25 h 26"/>
                <a:gd name="T66" fmla="*/ 0 w 18"/>
                <a:gd name="T67" fmla="*/ 25 h 2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
                <a:gd name="T103" fmla="*/ 0 h 26"/>
                <a:gd name="T104" fmla="*/ 18 w 18"/>
                <a:gd name="T105" fmla="*/ 26 h 2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 h="26">
                  <a:moveTo>
                    <a:pt x="0" y="25"/>
                  </a:moveTo>
                  <a:lnTo>
                    <a:pt x="0" y="25"/>
                  </a:lnTo>
                  <a:lnTo>
                    <a:pt x="1" y="23"/>
                  </a:lnTo>
                  <a:lnTo>
                    <a:pt x="5" y="21"/>
                  </a:lnTo>
                  <a:lnTo>
                    <a:pt x="7" y="21"/>
                  </a:lnTo>
                  <a:lnTo>
                    <a:pt x="10" y="19"/>
                  </a:lnTo>
                  <a:lnTo>
                    <a:pt x="10" y="17"/>
                  </a:lnTo>
                  <a:lnTo>
                    <a:pt x="10" y="14"/>
                  </a:lnTo>
                  <a:lnTo>
                    <a:pt x="7" y="12"/>
                  </a:lnTo>
                  <a:lnTo>
                    <a:pt x="10" y="11"/>
                  </a:lnTo>
                  <a:lnTo>
                    <a:pt x="11" y="8"/>
                  </a:lnTo>
                  <a:lnTo>
                    <a:pt x="13" y="6"/>
                  </a:lnTo>
                  <a:lnTo>
                    <a:pt x="13" y="4"/>
                  </a:lnTo>
                  <a:lnTo>
                    <a:pt x="15" y="4"/>
                  </a:lnTo>
                  <a:lnTo>
                    <a:pt x="15" y="2"/>
                  </a:lnTo>
                  <a:lnTo>
                    <a:pt x="15" y="0"/>
                  </a:lnTo>
                  <a:lnTo>
                    <a:pt x="15" y="2"/>
                  </a:lnTo>
                  <a:lnTo>
                    <a:pt x="15" y="4"/>
                  </a:lnTo>
                  <a:lnTo>
                    <a:pt x="17" y="6"/>
                  </a:lnTo>
                  <a:lnTo>
                    <a:pt x="17" y="8"/>
                  </a:lnTo>
                  <a:lnTo>
                    <a:pt x="17" y="11"/>
                  </a:lnTo>
                  <a:lnTo>
                    <a:pt x="17" y="12"/>
                  </a:lnTo>
                  <a:lnTo>
                    <a:pt x="15" y="12"/>
                  </a:lnTo>
                  <a:lnTo>
                    <a:pt x="15" y="14"/>
                  </a:lnTo>
                  <a:lnTo>
                    <a:pt x="13" y="14"/>
                  </a:lnTo>
                  <a:lnTo>
                    <a:pt x="13" y="17"/>
                  </a:lnTo>
                  <a:lnTo>
                    <a:pt x="13" y="19"/>
                  </a:lnTo>
                  <a:lnTo>
                    <a:pt x="11" y="19"/>
                  </a:lnTo>
                  <a:lnTo>
                    <a:pt x="11" y="21"/>
                  </a:lnTo>
                  <a:lnTo>
                    <a:pt x="10" y="23"/>
                  </a:lnTo>
                  <a:lnTo>
                    <a:pt x="7" y="23"/>
                  </a:lnTo>
                  <a:lnTo>
                    <a:pt x="5" y="23"/>
                  </a:lnTo>
                  <a:lnTo>
                    <a:pt x="1" y="25"/>
                  </a:lnTo>
                  <a:lnTo>
                    <a:pt x="0" y="25"/>
                  </a:lnTo>
                </a:path>
              </a:pathLst>
            </a:custGeom>
            <a:solidFill>
              <a:srgbClr val="34B3B3"/>
            </a:solidFill>
            <a:ln w="127000" cap="rnd">
              <a:noFill/>
              <a:round/>
              <a:headEnd/>
              <a:tailEnd/>
            </a:ln>
          </p:spPr>
          <p:txBody>
            <a:bodyPr>
              <a:prstTxWarp prst="textNoShape">
                <a:avLst/>
              </a:prstTxWarp>
            </a:bodyPr>
            <a:lstStyle/>
            <a:p>
              <a:endParaRPr lang="en-US">
                <a:solidFill>
                  <a:schemeClr val="tx2"/>
                </a:solidFill>
              </a:endParaRPr>
            </a:p>
          </p:txBody>
        </p:sp>
        <p:sp>
          <p:nvSpPr>
            <p:cNvPr id="24874" name="Freeform 249"/>
            <p:cNvSpPr>
              <a:spLocks/>
            </p:cNvSpPr>
            <p:nvPr/>
          </p:nvSpPr>
          <p:spPr bwMode="auto">
            <a:xfrm>
              <a:off x="3691" y="3430"/>
              <a:ext cx="9" cy="35"/>
            </a:xfrm>
            <a:custGeom>
              <a:avLst/>
              <a:gdLst>
                <a:gd name="T0" fmla="*/ 8 w 9"/>
                <a:gd name="T1" fmla="*/ 0 h 35"/>
                <a:gd name="T2" fmla="*/ 7 w 9"/>
                <a:gd name="T3" fmla="*/ 0 h 35"/>
                <a:gd name="T4" fmla="*/ 0 w 9"/>
                <a:gd name="T5" fmla="*/ 34 h 35"/>
                <a:gd name="T6" fmla="*/ 1 w 9"/>
                <a:gd name="T7" fmla="*/ 34 h 35"/>
                <a:gd name="T8" fmla="*/ 8 w 9"/>
                <a:gd name="T9" fmla="*/ 0 h 35"/>
                <a:gd name="T10" fmla="*/ 0 60000 65536"/>
                <a:gd name="T11" fmla="*/ 0 60000 65536"/>
                <a:gd name="T12" fmla="*/ 0 60000 65536"/>
                <a:gd name="T13" fmla="*/ 0 60000 65536"/>
                <a:gd name="T14" fmla="*/ 0 60000 65536"/>
                <a:gd name="T15" fmla="*/ 0 w 9"/>
                <a:gd name="T16" fmla="*/ 0 h 35"/>
                <a:gd name="T17" fmla="*/ 9 w 9"/>
                <a:gd name="T18" fmla="*/ 35 h 35"/>
              </a:gdLst>
              <a:ahLst/>
              <a:cxnLst>
                <a:cxn ang="T10">
                  <a:pos x="T0" y="T1"/>
                </a:cxn>
                <a:cxn ang="T11">
                  <a:pos x="T2" y="T3"/>
                </a:cxn>
                <a:cxn ang="T12">
                  <a:pos x="T4" y="T5"/>
                </a:cxn>
                <a:cxn ang="T13">
                  <a:pos x="T6" y="T7"/>
                </a:cxn>
                <a:cxn ang="T14">
                  <a:pos x="T8" y="T9"/>
                </a:cxn>
              </a:cxnLst>
              <a:rect l="T15" t="T16" r="T17" b="T18"/>
              <a:pathLst>
                <a:path w="9" h="35">
                  <a:moveTo>
                    <a:pt x="8" y="0"/>
                  </a:moveTo>
                  <a:lnTo>
                    <a:pt x="7" y="0"/>
                  </a:lnTo>
                  <a:lnTo>
                    <a:pt x="0" y="34"/>
                  </a:lnTo>
                  <a:lnTo>
                    <a:pt x="1" y="34"/>
                  </a:lnTo>
                  <a:lnTo>
                    <a:pt x="8" y="0"/>
                  </a:lnTo>
                </a:path>
              </a:pathLst>
            </a:custGeom>
            <a:solidFill>
              <a:srgbClr val="2F8080"/>
            </a:solidFill>
            <a:ln w="127000" cap="rnd">
              <a:noFill/>
              <a:round/>
              <a:headEnd/>
              <a:tailEnd/>
            </a:ln>
          </p:spPr>
          <p:txBody>
            <a:bodyPr>
              <a:prstTxWarp prst="textNoShape">
                <a:avLst/>
              </a:prstTxWarp>
            </a:bodyPr>
            <a:lstStyle/>
            <a:p>
              <a:endParaRPr lang="en-US">
                <a:solidFill>
                  <a:schemeClr val="tx2"/>
                </a:solidFill>
              </a:endParaRPr>
            </a:p>
          </p:txBody>
        </p:sp>
        <p:sp>
          <p:nvSpPr>
            <p:cNvPr id="24875" name="Freeform 250"/>
            <p:cNvSpPr>
              <a:spLocks/>
            </p:cNvSpPr>
            <p:nvPr/>
          </p:nvSpPr>
          <p:spPr bwMode="auto">
            <a:xfrm>
              <a:off x="3679" y="3472"/>
              <a:ext cx="7" cy="38"/>
            </a:xfrm>
            <a:custGeom>
              <a:avLst/>
              <a:gdLst>
                <a:gd name="T0" fmla="*/ 6 w 7"/>
                <a:gd name="T1" fmla="*/ 0 h 38"/>
                <a:gd name="T2" fmla="*/ 0 w 7"/>
                <a:gd name="T3" fmla="*/ 37 h 38"/>
                <a:gd name="T4" fmla="*/ 6 w 7"/>
                <a:gd name="T5" fmla="*/ 0 h 38"/>
                <a:gd name="T6" fmla="*/ 0 60000 65536"/>
                <a:gd name="T7" fmla="*/ 0 60000 65536"/>
                <a:gd name="T8" fmla="*/ 0 60000 65536"/>
                <a:gd name="T9" fmla="*/ 0 w 7"/>
                <a:gd name="T10" fmla="*/ 0 h 38"/>
                <a:gd name="T11" fmla="*/ 7 w 7"/>
                <a:gd name="T12" fmla="*/ 38 h 38"/>
              </a:gdLst>
              <a:ahLst/>
              <a:cxnLst>
                <a:cxn ang="T6">
                  <a:pos x="T0" y="T1"/>
                </a:cxn>
                <a:cxn ang="T7">
                  <a:pos x="T2" y="T3"/>
                </a:cxn>
                <a:cxn ang="T8">
                  <a:pos x="T4" y="T5"/>
                </a:cxn>
              </a:cxnLst>
              <a:rect l="T9" t="T10" r="T11" b="T12"/>
              <a:pathLst>
                <a:path w="7" h="38">
                  <a:moveTo>
                    <a:pt x="6" y="0"/>
                  </a:moveTo>
                  <a:lnTo>
                    <a:pt x="0" y="37"/>
                  </a:lnTo>
                  <a:lnTo>
                    <a:pt x="6" y="0"/>
                  </a:lnTo>
                </a:path>
              </a:pathLst>
            </a:custGeom>
            <a:solidFill>
              <a:srgbClr val="EB679A"/>
            </a:solidFill>
            <a:ln w="127000" cap="rnd">
              <a:noFill/>
              <a:round/>
              <a:headEnd/>
              <a:tailEnd/>
            </a:ln>
          </p:spPr>
          <p:txBody>
            <a:bodyPr>
              <a:prstTxWarp prst="textNoShape">
                <a:avLst/>
              </a:prstTxWarp>
            </a:bodyPr>
            <a:lstStyle/>
            <a:p>
              <a:endParaRPr lang="en-US">
                <a:solidFill>
                  <a:schemeClr val="tx2"/>
                </a:solidFill>
              </a:endParaRPr>
            </a:p>
          </p:txBody>
        </p:sp>
        <p:sp>
          <p:nvSpPr>
            <p:cNvPr id="24876" name="Freeform 251"/>
            <p:cNvSpPr>
              <a:spLocks/>
            </p:cNvSpPr>
            <p:nvPr/>
          </p:nvSpPr>
          <p:spPr bwMode="auto">
            <a:xfrm>
              <a:off x="2803" y="2820"/>
              <a:ext cx="681" cy="85"/>
            </a:xfrm>
            <a:custGeom>
              <a:avLst/>
              <a:gdLst>
                <a:gd name="T0" fmla="*/ 675 w 681"/>
                <a:gd name="T1" fmla="*/ 61 h 85"/>
                <a:gd name="T2" fmla="*/ 664 w 681"/>
                <a:gd name="T3" fmla="*/ 64 h 85"/>
                <a:gd name="T4" fmla="*/ 644 w 681"/>
                <a:gd name="T5" fmla="*/ 67 h 85"/>
                <a:gd name="T6" fmla="*/ 617 w 681"/>
                <a:gd name="T7" fmla="*/ 71 h 85"/>
                <a:gd name="T8" fmla="*/ 589 w 681"/>
                <a:gd name="T9" fmla="*/ 74 h 85"/>
                <a:gd name="T10" fmla="*/ 555 w 681"/>
                <a:gd name="T11" fmla="*/ 79 h 85"/>
                <a:gd name="T12" fmla="*/ 523 w 681"/>
                <a:gd name="T13" fmla="*/ 81 h 85"/>
                <a:gd name="T14" fmla="*/ 486 w 681"/>
                <a:gd name="T15" fmla="*/ 84 h 85"/>
                <a:gd name="T16" fmla="*/ 454 w 681"/>
                <a:gd name="T17" fmla="*/ 84 h 85"/>
                <a:gd name="T18" fmla="*/ 423 w 681"/>
                <a:gd name="T19" fmla="*/ 81 h 85"/>
                <a:gd name="T20" fmla="*/ 395 w 681"/>
                <a:gd name="T21" fmla="*/ 79 h 85"/>
                <a:gd name="T22" fmla="*/ 371 w 681"/>
                <a:gd name="T23" fmla="*/ 74 h 85"/>
                <a:gd name="T24" fmla="*/ 346 w 681"/>
                <a:gd name="T25" fmla="*/ 68 h 85"/>
                <a:gd name="T26" fmla="*/ 323 w 681"/>
                <a:gd name="T27" fmla="*/ 67 h 85"/>
                <a:gd name="T28" fmla="*/ 298 w 681"/>
                <a:gd name="T29" fmla="*/ 67 h 85"/>
                <a:gd name="T30" fmla="*/ 277 w 681"/>
                <a:gd name="T31" fmla="*/ 68 h 85"/>
                <a:gd name="T32" fmla="*/ 246 w 681"/>
                <a:gd name="T33" fmla="*/ 71 h 85"/>
                <a:gd name="T34" fmla="*/ 210 w 681"/>
                <a:gd name="T35" fmla="*/ 68 h 85"/>
                <a:gd name="T36" fmla="*/ 166 w 681"/>
                <a:gd name="T37" fmla="*/ 67 h 85"/>
                <a:gd name="T38" fmla="*/ 119 w 681"/>
                <a:gd name="T39" fmla="*/ 64 h 85"/>
                <a:gd name="T40" fmla="*/ 77 w 681"/>
                <a:gd name="T41" fmla="*/ 58 h 85"/>
                <a:gd name="T42" fmla="*/ 39 w 681"/>
                <a:gd name="T43" fmla="*/ 56 h 85"/>
                <a:gd name="T44" fmla="*/ 14 w 681"/>
                <a:gd name="T45" fmla="*/ 54 h 85"/>
                <a:gd name="T46" fmla="*/ 3 w 681"/>
                <a:gd name="T47" fmla="*/ 56 h 85"/>
                <a:gd name="T48" fmla="*/ 22 w 681"/>
                <a:gd name="T49" fmla="*/ 54 h 85"/>
                <a:gd name="T50" fmla="*/ 55 w 681"/>
                <a:gd name="T51" fmla="*/ 51 h 85"/>
                <a:gd name="T52" fmla="*/ 94 w 681"/>
                <a:gd name="T53" fmla="*/ 48 h 85"/>
                <a:gd name="T54" fmla="*/ 138 w 681"/>
                <a:gd name="T55" fmla="*/ 41 h 85"/>
                <a:gd name="T56" fmla="*/ 182 w 681"/>
                <a:gd name="T57" fmla="*/ 36 h 85"/>
                <a:gd name="T58" fmla="*/ 226 w 681"/>
                <a:gd name="T59" fmla="*/ 26 h 85"/>
                <a:gd name="T60" fmla="*/ 263 w 681"/>
                <a:gd name="T61" fmla="*/ 17 h 85"/>
                <a:gd name="T62" fmla="*/ 293 w 681"/>
                <a:gd name="T63" fmla="*/ 7 h 85"/>
                <a:gd name="T64" fmla="*/ 315 w 681"/>
                <a:gd name="T65" fmla="*/ 3 h 85"/>
                <a:gd name="T66" fmla="*/ 334 w 681"/>
                <a:gd name="T67" fmla="*/ 0 h 85"/>
                <a:gd name="T68" fmla="*/ 346 w 681"/>
                <a:gd name="T69" fmla="*/ 0 h 85"/>
                <a:gd name="T70" fmla="*/ 360 w 681"/>
                <a:gd name="T71" fmla="*/ 5 h 85"/>
                <a:gd name="T72" fmla="*/ 371 w 681"/>
                <a:gd name="T73" fmla="*/ 7 h 85"/>
                <a:gd name="T74" fmla="*/ 384 w 681"/>
                <a:gd name="T75" fmla="*/ 16 h 85"/>
                <a:gd name="T76" fmla="*/ 401 w 681"/>
                <a:gd name="T77" fmla="*/ 23 h 85"/>
                <a:gd name="T78" fmla="*/ 423 w 681"/>
                <a:gd name="T79" fmla="*/ 33 h 85"/>
                <a:gd name="T80" fmla="*/ 445 w 681"/>
                <a:gd name="T81" fmla="*/ 38 h 85"/>
                <a:gd name="T82" fmla="*/ 468 w 681"/>
                <a:gd name="T83" fmla="*/ 38 h 85"/>
                <a:gd name="T84" fmla="*/ 492 w 681"/>
                <a:gd name="T85" fmla="*/ 38 h 85"/>
                <a:gd name="T86" fmla="*/ 514 w 681"/>
                <a:gd name="T87" fmla="*/ 38 h 85"/>
                <a:gd name="T88" fmla="*/ 537 w 681"/>
                <a:gd name="T89" fmla="*/ 36 h 85"/>
                <a:gd name="T90" fmla="*/ 558 w 681"/>
                <a:gd name="T91" fmla="*/ 30 h 85"/>
                <a:gd name="T92" fmla="*/ 575 w 681"/>
                <a:gd name="T93" fmla="*/ 28 h 85"/>
                <a:gd name="T94" fmla="*/ 603 w 681"/>
                <a:gd name="T95" fmla="*/ 26 h 85"/>
                <a:gd name="T96" fmla="*/ 637 w 681"/>
                <a:gd name="T97" fmla="*/ 36 h 85"/>
                <a:gd name="T98" fmla="*/ 664 w 681"/>
                <a:gd name="T99" fmla="*/ 51 h 85"/>
                <a:gd name="T100" fmla="*/ 680 w 681"/>
                <a:gd name="T101" fmla="*/ 61 h 8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81"/>
                <a:gd name="T154" fmla="*/ 0 h 85"/>
                <a:gd name="T155" fmla="*/ 681 w 681"/>
                <a:gd name="T156" fmla="*/ 85 h 8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81" h="85">
                  <a:moveTo>
                    <a:pt x="680" y="61"/>
                  </a:moveTo>
                  <a:lnTo>
                    <a:pt x="680" y="61"/>
                  </a:lnTo>
                  <a:lnTo>
                    <a:pt x="678" y="61"/>
                  </a:lnTo>
                  <a:lnTo>
                    <a:pt x="675" y="61"/>
                  </a:lnTo>
                  <a:lnTo>
                    <a:pt x="672" y="61"/>
                  </a:lnTo>
                  <a:lnTo>
                    <a:pt x="669" y="64"/>
                  </a:lnTo>
                  <a:lnTo>
                    <a:pt x="666" y="64"/>
                  </a:lnTo>
                  <a:lnTo>
                    <a:pt x="664" y="64"/>
                  </a:lnTo>
                  <a:lnTo>
                    <a:pt x="658" y="64"/>
                  </a:lnTo>
                  <a:lnTo>
                    <a:pt x="652" y="67"/>
                  </a:lnTo>
                  <a:lnTo>
                    <a:pt x="647" y="67"/>
                  </a:lnTo>
                  <a:lnTo>
                    <a:pt x="644" y="67"/>
                  </a:lnTo>
                  <a:lnTo>
                    <a:pt x="637" y="68"/>
                  </a:lnTo>
                  <a:lnTo>
                    <a:pt x="631" y="68"/>
                  </a:lnTo>
                  <a:lnTo>
                    <a:pt x="625" y="68"/>
                  </a:lnTo>
                  <a:lnTo>
                    <a:pt x="617" y="71"/>
                  </a:lnTo>
                  <a:lnTo>
                    <a:pt x="611" y="71"/>
                  </a:lnTo>
                  <a:lnTo>
                    <a:pt x="603" y="74"/>
                  </a:lnTo>
                  <a:lnTo>
                    <a:pt x="597" y="74"/>
                  </a:lnTo>
                  <a:lnTo>
                    <a:pt x="589" y="74"/>
                  </a:lnTo>
                  <a:lnTo>
                    <a:pt x="581" y="77"/>
                  </a:lnTo>
                  <a:lnTo>
                    <a:pt x="572" y="77"/>
                  </a:lnTo>
                  <a:lnTo>
                    <a:pt x="564" y="79"/>
                  </a:lnTo>
                  <a:lnTo>
                    <a:pt x="555" y="79"/>
                  </a:lnTo>
                  <a:lnTo>
                    <a:pt x="548" y="79"/>
                  </a:lnTo>
                  <a:lnTo>
                    <a:pt x="540" y="81"/>
                  </a:lnTo>
                  <a:lnTo>
                    <a:pt x="531" y="81"/>
                  </a:lnTo>
                  <a:lnTo>
                    <a:pt x="523" y="81"/>
                  </a:lnTo>
                  <a:lnTo>
                    <a:pt x="512" y="81"/>
                  </a:lnTo>
                  <a:lnTo>
                    <a:pt x="503" y="84"/>
                  </a:lnTo>
                  <a:lnTo>
                    <a:pt x="495" y="84"/>
                  </a:lnTo>
                  <a:lnTo>
                    <a:pt x="486" y="84"/>
                  </a:lnTo>
                  <a:lnTo>
                    <a:pt x="478" y="84"/>
                  </a:lnTo>
                  <a:lnTo>
                    <a:pt x="470" y="84"/>
                  </a:lnTo>
                  <a:lnTo>
                    <a:pt x="462" y="84"/>
                  </a:lnTo>
                  <a:lnTo>
                    <a:pt x="454" y="84"/>
                  </a:lnTo>
                  <a:lnTo>
                    <a:pt x="445" y="84"/>
                  </a:lnTo>
                  <a:lnTo>
                    <a:pt x="437" y="84"/>
                  </a:lnTo>
                  <a:lnTo>
                    <a:pt x="431" y="81"/>
                  </a:lnTo>
                  <a:lnTo>
                    <a:pt x="423" y="81"/>
                  </a:lnTo>
                  <a:lnTo>
                    <a:pt x="415" y="81"/>
                  </a:lnTo>
                  <a:lnTo>
                    <a:pt x="409" y="79"/>
                  </a:lnTo>
                  <a:lnTo>
                    <a:pt x="403" y="79"/>
                  </a:lnTo>
                  <a:lnTo>
                    <a:pt x="395" y="79"/>
                  </a:lnTo>
                  <a:lnTo>
                    <a:pt x="389" y="77"/>
                  </a:lnTo>
                  <a:lnTo>
                    <a:pt x="382" y="77"/>
                  </a:lnTo>
                  <a:lnTo>
                    <a:pt x="376" y="74"/>
                  </a:lnTo>
                  <a:lnTo>
                    <a:pt x="371" y="74"/>
                  </a:lnTo>
                  <a:lnTo>
                    <a:pt x="365" y="71"/>
                  </a:lnTo>
                  <a:lnTo>
                    <a:pt x="360" y="71"/>
                  </a:lnTo>
                  <a:lnTo>
                    <a:pt x="351" y="68"/>
                  </a:lnTo>
                  <a:lnTo>
                    <a:pt x="346" y="68"/>
                  </a:lnTo>
                  <a:lnTo>
                    <a:pt x="340" y="68"/>
                  </a:lnTo>
                  <a:lnTo>
                    <a:pt x="334" y="68"/>
                  </a:lnTo>
                  <a:lnTo>
                    <a:pt x="329" y="67"/>
                  </a:lnTo>
                  <a:lnTo>
                    <a:pt x="323" y="67"/>
                  </a:lnTo>
                  <a:lnTo>
                    <a:pt x="318" y="67"/>
                  </a:lnTo>
                  <a:lnTo>
                    <a:pt x="309" y="67"/>
                  </a:lnTo>
                  <a:lnTo>
                    <a:pt x="304" y="67"/>
                  </a:lnTo>
                  <a:lnTo>
                    <a:pt x="298" y="67"/>
                  </a:lnTo>
                  <a:lnTo>
                    <a:pt x="293" y="67"/>
                  </a:lnTo>
                  <a:lnTo>
                    <a:pt x="288" y="67"/>
                  </a:lnTo>
                  <a:lnTo>
                    <a:pt x="282" y="68"/>
                  </a:lnTo>
                  <a:lnTo>
                    <a:pt x="277" y="68"/>
                  </a:lnTo>
                  <a:lnTo>
                    <a:pt x="271" y="68"/>
                  </a:lnTo>
                  <a:lnTo>
                    <a:pt x="263" y="68"/>
                  </a:lnTo>
                  <a:lnTo>
                    <a:pt x="254" y="71"/>
                  </a:lnTo>
                  <a:lnTo>
                    <a:pt x="246" y="71"/>
                  </a:lnTo>
                  <a:lnTo>
                    <a:pt x="237" y="71"/>
                  </a:lnTo>
                  <a:lnTo>
                    <a:pt x="229" y="71"/>
                  </a:lnTo>
                  <a:lnTo>
                    <a:pt x="218" y="71"/>
                  </a:lnTo>
                  <a:lnTo>
                    <a:pt x="210" y="68"/>
                  </a:lnTo>
                  <a:lnTo>
                    <a:pt x="199" y="68"/>
                  </a:lnTo>
                  <a:lnTo>
                    <a:pt x="188" y="68"/>
                  </a:lnTo>
                  <a:lnTo>
                    <a:pt x="177" y="68"/>
                  </a:lnTo>
                  <a:lnTo>
                    <a:pt x="166" y="67"/>
                  </a:lnTo>
                  <a:lnTo>
                    <a:pt x="154" y="67"/>
                  </a:lnTo>
                  <a:lnTo>
                    <a:pt x="140" y="67"/>
                  </a:lnTo>
                  <a:lnTo>
                    <a:pt x="129" y="64"/>
                  </a:lnTo>
                  <a:lnTo>
                    <a:pt x="119" y="64"/>
                  </a:lnTo>
                  <a:lnTo>
                    <a:pt x="108" y="61"/>
                  </a:lnTo>
                  <a:lnTo>
                    <a:pt x="97" y="61"/>
                  </a:lnTo>
                  <a:lnTo>
                    <a:pt x="88" y="58"/>
                  </a:lnTo>
                  <a:lnTo>
                    <a:pt x="77" y="58"/>
                  </a:lnTo>
                  <a:lnTo>
                    <a:pt x="66" y="58"/>
                  </a:lnTo>
                  <a:lnTo>
                    <a:pt x="57" y="56"/>
                  </a:lnTo>
                  <a:lnTo>
                    <a:pt x="49" y="56"/>
                  </a:lnTo>
                  <a:lnTo>
                    <a:pt x="39" y="56"/>
                  </a:lnTo>
                  <a:lnTo>
                    <a:pt x="33" y="56"/>
                  </a:lnTo>
                  <a:lnTo>
                    <a:pt x="25" y="54"/>
                  </a:lnTo>
                  <a:lnTo>
                    <a:pt x="19" y="54"/>
                  </a:lnTo>
                  <a:lnTo>
                    <a:pt x="14" y="54"/>
                  </a:lnTo>
                  <a:lnTo>
                    <a:pt x="8" y="54"/>
                  </a:lnTo>
                  <a:lnTo>
                    <a:pt x="3" y="56"/>
                  </a:lnTo>
                  <a:lnTo>
                    <a:pt x="0" y="56"/>
                  </a:lnTo>
                  <a:lnTo>
                    <a:pt x="3" y="56"/>
                  </a:lnTo>
                  <a:lnTo>
                    <a:pt x="5" y="56"/>
                  </a:lnTo>
                  <a:lnTo>
                    <a:pt x="11" y="56"/>
                  </a:lnTo>
                  <a:lnTo>
                    <a:pt x="16" y="56"/>
                  </a:lnTo>
                  <a:lnTo>
                    <a:pt x="22" y="54"/>
                  </a:lnTo>
                  <a:lnTo>
                    <a:pt x="30" y="54"/>
                  </a:lnTo>
                  <a:lnTo>
                    <a:pt x="39" y="54"/>
                  </a:lnTo>
                  <a:lnTo>
                    <a:pt x="43" y="54"/>
                  </a:lnTo>
                  <a:lnTo>
                    <a:pt x="55" y="51"/>
                  </a:lnTo>
                  <a:lnTo>
                    <a:pt x="63" y="51"/>
                  </a:lnTo>
                  <a:lnTo>
                    <a:pt x="71" y="51"/>
                  </a:lnTo>
                  <a:lnTo>
                    <a:pt x="83" y="48"/>
                  </a:lnTo>
                  <a:lnTo>
                    <a:pt x="94" y="48"/>
                  </a:lnTo>
                  <a:lnTo>
                    <a:pt x="105" y="46"/>
                  </a:lnTo>
                  <a:lnTo>
                    <a:pt x="116" y="43"/>
                  </a:lnTo>
                  <a:lnTo>
                    <a:pt x="125" y="43"/>
                  </a:lnTo>
                  <a:lnTo>
                    <a:pt x="138" y="41"/>
                  </a:lnTo>
                  <a:lnTo>
                    <a:pt x="149" y="41"/>
                  </a:lnTo>
                  <a:lnTo>
                    <a:pt x="160" y="38"/>
                  </a:lnTo>
                  <a:lnTo>
                    <a:pt x="171" y="36"/>
                  </a:lnTo>
                  <a:lnTo>
                    <a:pt x="182" y="36"/>
                  </a:lnTo>
                  <a:lnTo>
                    <a:pt x="194" y="33"/>
                  </a:lnTo>
                  <a:lnTo>
                    <a:pt x="205" y="30"/>
                  </a:lnTo>
                  <a:lnTo>
                    <a:pt x="215" y="28"/>
                  </a:lnTo>
                  <a:lnTo>
                    <a:pt x="226" y="26"/>
                  </a:lnTo>
                  <a:lnTo>
                    <a:pt x="235" y="23"/>
                  </a:lnTo>
                  <a:lnTo>
                    <a:pt x="246" y="23"/>
                  </a:lnTo>
                  <a:lnTo>
                    <a:pt x="254" y="20"/>
                  </a:lnTo>
                  <a:lnTo>
                    <a:pt x="263" y="17"/>
                  </a:lnTo>
                  <a:lnTo>
                    <a:pt x="271" y="16"/>
                  </a:lnTo>
                  <a:lnTo>
                    <a:pt x="279" y="13"/>
                  </a:lnTo>
                  <a:lnTo>
                    <a:pt x="288" y="10"/>
                  </a:lnTo>
                  <a:lnTo>
                    <a:pt x="293" y="7"/>
                  </a:lnTo>
                  <a:lnTo>
                    <a:pt x="298" y="7"/>
                  </a:lnTo>
                  <a:lnTo>
                    <a:pt x="306" y="5"/>
                  </a:lnTo>
                  <a:lnTo>
                    <a:pt x="309" y="3"/>
                  </a:lnTo>
                  <a:lnTo>
                    <a:pt x="315" y="3"/>
                  </a:lnTo>
                  <a:lnTo>
                    <a:pt x="320" y="3"/>
                  </a:lnTo>
                  <a:lnTo>
                    <a:pt x="326" y="0"/>
                  </a:lnTo>
                  <a:lnTo>
                    <a:pt x="329" y="0"/>
                  </a:lnTo>
                  <a:lnTo>
                    <a:pt x="334" y="0"/>
                  </a:lnTo>
                  <a:lnTo>
                    <a:pt x="337" y="0"/>
                  </a:lnTo>
                  <a:lnTo>
                    <a:pt x="340" y="0"/>
                  </a:lnTo>
                  <a:lnTo>
                    <a:pt x="343" y="0"/>
                  </a:lnTo>
                  <a:lnTo>
                    <a:pt x="346" y="0"/>
                  </a:lnTo>
                  <a:lnTo>
                    <a:pt x="351" y="3"/>
                  </a:lnTo>
                  <a:lnTo>
                    <a:pt x="354" y="3"/>
                  </a:lnTo>
                  <a:lnTo>
                    <a:pt x="357" y="3"/>
                  </a:lnTo>
                  <a:lnTo>
                    <a:pt x="360" y="5"/>
                  </a:lnTo>
                  <a:lnTo>
                    <a:pt x="362" y="5"/>
                  </a:lnTo>
                  <a:lnTo>
                    <a:pt x="365" y="7"/>
                  </a:lnTo>
                  <a:lnTo>
                    <a:pt x="368" y="7"/>
                  </a:lnTo>
                  <a:lnTo>
                    <a:pt x="371" y="7"/>
                  </a:lnTo>
                  <a:lnTo>
                    <a:pt x="374" y="10"/>
                  </a:lnTo>
                  <a:lnTo>
                    <a:pt x="379" y="13"/>
                  </a:lnTo>
                  <a:lnTo>
                    <a:pt x="382" y="16"/>
                  </a:lnTo>
                  <a:lnTo>
                    <a:pt x="384" y="16"/>
                  </a:lnTo>
                  <a:lnTo>
                    <a:pt x="389" y="17"/>
                  </a:lnTo>
                  <a:lnTo>
                    <a:pt x="392" y="20"/>
                  </a:lnTo>
                  <a:lnTo>
                    <a:pt x="395" y="23"/>
                  </a:lnTo>
                  <a:lnTo>
                    <a:pt x="401" y="23"/>
                  </a:lnTo>
                  <a:lnTo>
                    <a:pt x="406" y="26"/>
                  </a:lnTo>
                  <a:lnTo>
                    <a:pt x="412" y="28"/>
                  </a:lnTo>
                  <a:lnTo>
                    <a:pt x="417" y="30"/>
                  </a:lnTo>
                  <a:lnTo>
                    <a:pt x="423" y="33"/>
                  </a:lnTo>
                  <a:lnTo>
                    <a:pt x="429" y="33"/>
                  </a:lnTo>
                  <a:lnTo>
                    <a:pt x="434" y="36"/>
                  </a:lnTo>
                  <a:lnTo>
                    <a:pt x="440" y="36"/>
                  </a:lnTo>
                  <a:lnTo>
                    <a:pt x="445" y="38"/>
                  </a:lnTo>
                  <a:lnTo>
                    <a:pt x="451" y="38"/>
                  </a:lnTo>
                  <a:lnTo>
                    <a:pt x="457" y="38"/>
                  </a:lnTo>
                  <a:lnTo>
                    <a:pt x="462" y="38"/>
                  </a:lnTo>
                  <a:lnTo>
                    <a:pt x="468" y="38"/>
                  </a:lnTo>
                  <a:lnTo>
                    <a:pt x="472" y="38"/>
                  </a:lnTo>
                  <a:lnTo>
                    <a:pt x="478" y="38"/>
                  </a:lnTo>
                  <a:lnTo>
                    <a:pt x="486" y="38"/>
                  </a:lnTo>
                  <a:lnTo>
                    <a:pt x="492" y="38"/>
                  </a:lnTo>
                  <a:lnTo>
                    <a:pt x="498" y="38"/>
                  </a:lnTo>
                  <a:lnTo>
                    <a:pt x="503" y="38"/>
                  </a:lnTo>
                  <a:lnTo>
                    <a:pt x="509" y="38"/>
                  </a:lnTo>
                  <a:lnTo>
                    <a:pt x="514" y="38"/>
                  </a:lnTo>
                  <a:lnTo>
                    <a:pt x="520" y="38"/>
                  </a:lnTo>
                  <a:lnTo>
                    <a:pt x="526" y="36"/>
                  </a:lnTo>
                  <a:lnTo>
                    <a:pt x="531" y="36"/>
                  </a:lnTo>
                  <a:lnTo>
                    <a:pt x="537" y="36"/>
                  </a:lnTo>
                  <a:lnTo>
                    <a:pt x="542" y="36"/>
                  </a:lnTo>
                  <a:lnTo>
                    <a:pt x="548" y="33"/>
                  </a:lnTo>
                  <a:lnTo>
                    <a:pt x="553" y="33"/>
                  </a:lnTo>
                  <a:lnTo>
                    <a:pt x="558" y="30"/>
                  </a:lnTo>
                  <a:lnTo>
                    <a:pt x="561" y="30"/>
                  </a:lnTo>
                  <a:lnTo>
                    <a:pt x="567" y="30"/>
                  </a:lnTo>
                  <a:lnTo>
                    <a:pt x="569" y="28"/>
                  </a:lnTo>
                  <a:lnTo>
                    <a:pt x="575" y="28"/>
                  </a:lnTo>
                  <a:lnTo>
                    <a:pt x="581" y="26"/>
                  </a:lnTo>
                  <a:lnTo>
                    <a:pt x="586" y="26"/>
                  </a:lnTo>
                  <a:lnTo>
                    <a:pt x="595" y="23"/>
                  </a:lnTo>
                  <a:lnTo>
                    <a:pt x="603" y="26"/>
                  </a:lnTo>
                  <a:lnTo>
                    <a:pt x="614" y="26"/>
                  </a:lnTo>
                  <a:lnTo>
                    <a:pt x="623" y="28"/>
                  </a:lnTo>
                  <a:lnTo>
                    <a:pt x="631" y="33"/>
                  </a:lnTo>
                  <a:lnTo>
                    <a:pt x="637" y="36"/>
                  </a:lnTo>
                  <a:lnTo>
                    <a:pt x="644" y="38"/>
                  </a:lnTo>
                  <a:lnTo>
                    <a:pt x="652" y="43"/>
                  </a:lnTo>
                  <a:lnTo>
                    <a:pt x="658" y="46"/>
                  </a:lnTo>
                  <a:lnTo>
                    <a:pt x="664" y="51"/>
                  </a:lnTo>
                  <a:lnTo>
                    <a:pt x="669" y="54"/>
                  </a:lnTo>
                  <a:lnTo>
                    <a:pt x="675" y="56"/>
                  </a:lnTo>
                  <a:lnTo>
                    <a:pt x="678" y="58"/>
                  </a:lnTo>
                  <a:lnTo>
                    <a:pt x="680" y="61"/>
                  </a:lnTo>
                </a:path>
              </a:pathLst>
            </a:custGeom>
            <a:solidFill>
              <a:srgbClr val="8BF3FD"/>
            </a:solidFill>
            <a:ln w="127000" cap="rnd">
              <a:noFill/>
              <a:round/>
              <a:headEnd/>
              <a:tailEnd/>
            </a:ln>
          </p:spPr>
          <p:txBody>
            <a:bodyPr>
              <a:prstTxWarp prst="textNoShape">
                <a:avLst/>
              </a:prstTxWarp>
            </a:bodyPr>
            <a:lstStyle/>
            <a:p>
              <a:endParaRPr lang="en-US">
                <a:solidFill>
                  <a:schemeClr val="tx2"/>
                </a:solidFill>
              </a:endParaRPr>
            </a:p>
          </p:txBody>
        </p:sp>
        <p:sp>
          <p:nvSpPr>
            <p:cNvPr id="24877" name="Freeform 252"/>
            <p:cNvSpPr>
              <a:spLocks/>
            </p:cNvSpPr>
            <p:nvPr/>
          </p:nvSpPr>
          <p:spPr bwMode="auto">
            <a:xfrm>
              <a:off x="2823" y="2823"/>
              <a:ext cx="645" cy="79"/>
            </a:xfrm>
            <a:custGeom>
              <a:avLst/>
              <a:gdLst>
                <a:gd name="T0" fmla="*/ 644 w 645"/>
                <a:gd name="T1" fmla="*/ 58 h 79"/>
                <a:gd name="T2" fmla="*/ 635 w 645"/>
                <a:gd name="T3" fmla="*/ 58 h 79"/>
                <a:gd name="T4" fmla="*/ 624 w 645"/>
                <a:gd name="T5" fmla="*/ 61 h 79"/>
                <a:gd name="T6" fmla="*/ 608 w 645"/>
                <a:gd name="T7" fmla="*/ 63 h 79"/>
                <a:gd name="T8" fmla="*/ 591 w 645"/>
                <a:gd name="T9" fmla="*/ 65 h 79"/>
                <a:gd name="T10" fmla="*/ 572 w 645"/>
                <a:gd name="T11" fmla="*/ 68 h 79"/>
                <a:gd name="T12" fmla="*/ 549 w 645"/>
                <a:gd name="T13" fmla="*/ 71 h 79"/>
                <a:gd name="T14" fmla="*/ 528 w 645"/>
                <a:gd name="T15" fmla="*/ 73 h 79"/>
                <a:gd name="T16" fmla="*/ 503 w 645"/>
                <a:gd name="T17" fmla="*/ 76 h 79"/>
                <a:gd name="T18" fmla="*/ 478 w 645"/>
                <a:gd name="T19" fmla="*/ 78 h 79"/>
                <a:gd name="T20" fmla="*/ 453 w 645"/>
                <a:gd name="T21" fmla="*/ 78 h 79"/>
                <a:gd name="T22" fmla="*/ 428 w 645"/>
                <a:gd name="T23" fmla="*/ 78 h 79"/>
                <a:gd name="T24" fmla="*/ 409 w 645"/>
                <a:gd name="T25" fmla="*/ 78 h 79"/>
                <a:gd name="T26" fmla="*/ 387 w 645"/>
                <a:gd name="T27" fmla="*/ 73 h 79"/>
                <a:gd name="T28" fmla="*/ 368 w 645"/>
                <a:gd name="T29" fmla="*/ 71 h 79"/>
                <a:gd name="T30" fmla="*/ 351 w 645"/>
                <a:gd name="T31" fmla="*/ 68 h 79"/>
                <a:gd name="T32" fmla="*/ 334 w 645"/>
                <a:gd name="T33" fmla="*/ 65 h 79"/>
                <a:gd name="T34" fmla="*/ 318 w 645"/>
                <a:gd name="T35" fmla="*/ 63 h 79"/>
                <a:gd name="T36" fmla="*/ 301 w 645"/>
                <a:gd name="T37" fmla="*/ 61 h 79"/>
                <a:gd name="T38" fmla="*/ 285 w 645"/>
                <a:gd name="T39" fmla="*/ 61 h 79"/>
                <a:gd name="T40" fmla="*/ 268 w 645"/>
                <a:gd name="T41" fmla="*/ 63 h 79"/>
                <a:gd name="T42" fmla="*/ 249 w 645"/>
                <a:gd name="T43" fmla="*/ 65 h 79"/>
                <a:gd name="T44" fmla="*/ 224 w 645"/>
                <a:gd name="T45" fmla="*/ 65 h 79"/>
                <a:gd name="T46" fmla="*/ 196 w 645"/>
                <a:gd name="T47" fmla="*/ 65 h 79"/>
                <a:gd name="T48" fmla="*/ 169 w 645"/>
                <a:gd name="T49" fmla="*/ 63 h 79"/>
                <a:gd name="T50" fmla="*/ 135 w 645"/>
                <a:gd name="T51" fmla="*/ 61 h 79"/>
                <a:gd name="T52" fmla="*/ 106 w 645"/>
                <a:gd name="T53" fmla="*/ 58 h 79"/>
                <a:gd name="T54" fmla="*/ 72 w 645"/>
                <a:gd name="T55" fmla="*/ 55 h 79"/>
                <a:gd name="T56" fmla="*/ 47 w 645"/>
                <a:gd name="T57" fmla="*/ 53 h 79"/>
                <a:gd name="T58" fmla="*/ 25 w 645"/>
                <a:gd name="T59" fmla="*/ 51 h 79"/>
                <a:gd name="T60" fmla="*/ 9 w 645"/>
                <a:gd name="T61" fmla="*/ 51 h 79"/>
                <a:gd name="T62" fmla="*/ 3 w 645"/>
                <a:gd name="T63" fmla="*/ 53 h 79"/>
                <a:gd name="T64" fmla="*/ 17 w 645"/>
                <a:gd name="T65" fmla="*/ 51 h 79"/>
                <a:gd name="T66" fmla="*/ 36 w 645"/>
                <a:gd name="T67" fmla="*/ 51 h 79"/>
                <a:gd name="T68" fmla="*/ 61 w 645"/>
                <a:gd name="T69" fmla="*/ 48 h 79"/>
                <a:gd name="T70" fmla="*/ 89 w 645"/>
                <a:gd name="T71" fmla="*/ 43 h 79"/>
                <a:gd name="T72" fmla="*/ 119 w 645"/>
                <a:gd name="T73" fmla="*/ 40 h 79"/>
                <a:gd name="T74" fmla="*/ 152 w 645"/>
                <a:gd name="T75" fmla="*/ 35 h 79"/>
                <a:gd name="T76" fmla="*/ 182 w 645"/>
                <a:gd name="T77" fmla="*/ 30 h 79"/>
                <a:gd name="T78" fmla="*/ 213 w 645"/>
                <a:gd name="T79" fmla="*/ 25 h 79"/>
                <a:gd name="T80" fmla="*/ 241 w 645"/>
                <a:gd name="T81" fmla="*/ 17 h 79"/>
                <a:gd name="T82" fmla="*/ 271 w 645"/>
                <a:gd name="T83" fmla="*/ 7 h 79"/>
                <a:gd name="T84" fmla="*/ 304 w 645"/>
                <a:gd name="T85" fmla="*/ 0 h 79"/>
                <a:gd name="T86" fmla="*/ 326 w 645"/>
                <a:gd name="T87" fmla="*/ 0 h 79"/>
                <a:gd name="T88" fmla="*/ 342 w 645"/>
                <a:gd name="T89" fmla="*/ 5 h 79"/>
                <a:gd name="T90" fmla="*/ 362 w 645"/>
                <a:gd name="T91" fmla="*/ 13 h 79"/>
                <a:gd name="T92" fmla="*/ 384 w 645"/>
                <a:gd name="T93" fmla="*/ 23 h 79"/>
                <a:gd name="T94" fmla="*/ 400 w 645"/>
                <a:gd name="T95" fmla="*/ 30 h 79"/>
                <a:gd name="T96" fmla="*/ 417 w 645"/>
                <a:gd name="T97" fmla="*/ 33 h 79"/>
                <a:gd name="T98" fmla="*/ 431 w 645"/>
                <a:gd name="T99" fmla="*/ 35 h 79"/>
                <a:gd name="T100" fmla="*/ 448 w 645"/>
                <a:gd name="T101" fmla="*/ 35 h 79"/>
                <a:gd name="T102" fmla="*/ 465 w 645"/>
                <a:gd name="T103" fmla="*/ 35 h 79"/>
                <a:gd name="T104" fmla="*/ 480 w 645"/>
                <a:gd name="T105" fmla="*/ 35 h 79"/>
                <a:gd name="T106" fmla="*/ 497 w 645"/>
                <a:gd name="T107" fmla="*/ 35 h 79"/>
                <a:gd name="T108" fmla="*/ 514 w 645"/>
                <a:gd name="T109" fmla="*/ 33 h 79"/>
                <a:gd name="T110" fmla="*/ 528 w 645"/>
                <a:gd name="T111" fmla="*/ 27 h 79"/>
                <a:gd name="T112" fmla="*/ 541 w 645"/>
                <a:gd name="T113" fmla="*/ 25 h 79"/>
                <a:gd name="T114" fmla="*/ 555 w 645"/>
                <a:gd name="T115" fmla="*/ 23 h 79"/>
                <a:gd name="T116" fmla="*/ 580 w 645"/>
                <a:gd name="T117" fmla="*/ 25 h 79"/>
                <a:gd name="T118" fmla="*/ 603 w 645"/>
                <a:gd name="T119" fmla="*/ 33 h 79"/>
                <a:gd name="T120" fmla="*/ 624 w 645"/>
                <a:gd name="T121" fmla="*/ 43 h 79"/>
                <a:gd name="T122" fmla="*/ 638 w 645"/>
                <a:gd name="T123" fmla="*/ 53 h 7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45"/>
                <a:gd name="T187" fmla="*/ 0 h 79"/>
                <a:gd name="T188" fmla="*/ 645 w 645"/>
                <a:gd name="T189" fmla="*/ 79 h 7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45" h="79">
                  <a:moveTo>
                    <a:pt x="644" y="55"/>
                  </a:moveTo>
                  <a:lnTo>
                    <a:pt x="644" y="55"/>
                  </a:lnTo>
                  <a:lnTo>
                    <a:pt x="644" y="58"/>
                  </a:lnTo>
                  <a:lnTo>
                    <a:pt x="641" y="58"/>
                  </a:lnTo>
                  <a:lnTo>
                    <a:pt x="638" y="58"/>
                  </a:lnTo>
                  <a:lnTo>
                    <a:pt x="635" y="58"/>
                  </a:lnTo>
                  <a:lnTo>
                    <a:pt x="630" y="58"/>
                  </a:lnTo>
                  <a:lnTo>
                    <a:pt x="627" y="61"/>
                  </a:lnTo>
                  <a:lnTo>
                    <a:pt x="624" y="61"/>
                  </a:lnTo>
                  <a:lnTo>
                    <a:pt x="618" y="61"/>
                  </a:lnTo>
                  <a:lnTo>
                    <a:pt x="613" y="63"/>
                  </a:lnTo>
                  <a:lnTo>
                    <a:pt x="608" y="63"/>
                  </a:lnTo>
                  <a:lnTo>
                    <a:pt x="603" y="63"/>
                  </a:lnTo>
                  <a:lnTo>
                    <a:pt x="597" y="65"/>
                  </a:lnTo>
                  <a:lnTo>
                    <a:pt x="591" y="65"/>
                  </a:lnTo>
                  <a:lnTo>
                    <a:pt x="586" y="65"/>
                  </a:lnTo>
                  <a:lnTo>
                    <a:pt x="577" y="65"/>
                  </a:lnTo>
                  <a:lnTo>
                    <a:pt x="572" y="68"/>
                  </a:lnTo>
                  <a:lnTo>
                    <a:pt x="563" y="68"/>
                  </a:lnTo>
                  <a:lnTo>
                    <a:pt x="558" y="71"/>
                  </a:lnTo>
                  <a:lnTo>
                    <a:pt x="549" y="71"/>
                  </a:lnTo>
                  <a:lnTo>
                    <a:pt x="541" y="71"/>
                  </a:lnTo>
                  <a:lnTo>
                    <a:pt x="534" y="73"/>
                  </a:lnTo>
                  <a:lnTo>
                    <a:pt x="528" y="73"/>
                  </a:lnTo>
                  <a:lnTo>
                    <a:pt x="520" y="73"/>
                  </a:lnTo>
                  <a:lnTo>
                    <a:pt x="511" y="76"/>
                  </a:lnTo>
                  <a:lnTo>
                    <a:pt x="503" y="76"/>
                  </a:lnTo>
                  <a:lnTo>
                    <a:pt x="494" y="76"/>
                  </a:lnTo>
                  <a:lnTo>
                    <a:pt x="486" y="78"/>
                  </a:lnTo>
                  <a:lnTo>
                    <a:pt x="478" y="78"/>
                  </a:lnTo>
                  <a:lnTo>
                    <a:pt x="469" y="78"/>
                  </a:lnTo>
                  <a:lnTo>
                    <a:pt x="462" y="78"/>
                  </a:lnTo>
                  <a:lnTo>
                    <a:pt x="453" y="78"/>
                  </a:lnTo>
                  <a:lnTo>
                    <a:pt x="445" y="78"/>
                  </a:lnTo>
                  <a:lnTo>
                    <a:pt x="437" y="78"/>
                  </a:lnTo>
                  <a:lnTo>
                    <a:pt x="428" y="78"/>
                  </a:lnTo>
                  <a:lnTo>
                    <a:pt x="423" y="78"/>
                  </a:lnTo>
                  <a:lnTo>
                    <a:pt x="414" y="78"/>
                  </a:lnTo>
                  <a:lnTo>
                    <a:pt x="409" y="78"/>
                  </a:lnTo>
                  <a:lnTo>
                    <a:pt x="400" y="76"/>
                  </a:lnTo>
                  <a:lnTo>
                    <a:pt x="395" y="76"/>
                  </a:lnTo>
                  <a:lnTo>
                    <a:pt x="387" y="73"/>
                  </a:lnTo>
                  <a:lnTo>
                    <a:pt x="382" y="73"/>
                  </a:lnTo>
                  <a:lnTo>
                    <a:pt x="376" y="73"/>
                  </a:lnTo>
                  <a:lnTo>
                    <a:pt x="368" y="71"/>
                  </a:lnTo>
                  <a:lnTo>
                    <a:pt x="362" y="71"/>
                  </a:lnTo>
                  <a:lnTo>
                    <a:pt x="356" y="68"/>
                  </a:lnTo>
                  <a:lnTo>
                    <a:pt x="351" y="68"/>
                  </a:lnTo>
                  <a:lnTo>
                    <a:pt x="345" y="68"/>
                  </a:lnTo>
                  <a:lnTo>
                    <a:pt x="340" y="65"/>
                  </a:lnTo>
                  <a:lnTo>
                    <a:pt x="334" y="65"/>
                  </a:lnTo>
                  <a:lnTo>
                    <a:pt x="328" y="65"/>
                  </a:lnTo>
                  <a:lnTo>
                    <a:pt x="323" y="63"/>
                  </a:lnTo>
                  <a:lnTo>
                    <a:pt x="318" y="63"/>
                  </a:lnTo>
                  <a:lnTo>
                    <a:pt x="313" y="63"/>
                  </a:lnTo>
                  <a:lnTo>
                    <a:pt x="307" y="63"/>
                  </a:lnTo>
                  <a:lnTo>
                    <a:pt x="301" y="61"/>
                  </a:lnTo>
                  <a:lnTo>
                    <a:pt x="296" y="61"/>
                  </a:lnTo>
                  <a:lnTo>
                    <a:pt x="290" y="61"/>
                  </a:lnTo>
                  <a:lnTo>
                    <a:pt x="285" y="61"/>
                  </a:lnTo>
                  <a:lnTo>
                    <a:pt x="279" y="63"/>
                  </a:lnTo>
                  <a:lnTo>
                    <a:pt x="273" y="63"/>
                  </a:lnTo>
                  <a:lnTo>
                    <a:pt x="268" y="63"/>
                  </a:lnTo>
                  <a:lnTo>
                    <a:pt x="262" y="63"/>
                  </a:lnTo>
                  <a:lnTo>
                    <a:pt x="257" y="65"/>
                  </a:lnTo>
                  <a:lnTo>
                    <a:pt x="249" y="65"/>
                  </a:lnTo>
                  <a:lnTo>
                    <a:pt x="241" y="65"/>
                  </a:lnTo>
                  <a:lnTo>
                    <a:pt x="235" y="65"/>
                  </a:lnTo>
                  <a:lnTo>
                    <a:pt x="224" y="65"/>
                  </a:lnTo>
                  <a:lnTo>
                    <a:pt x="216" y="65"/>
                  </a:lnTo>
                  <a:lnTo>
                    <a:pt x="207" y="65"/>
                  </a:lnTo>
                  <a:lnTo>
                    <a:pt x="196" y="65"/>
                  </a:lnTo>
                  <a:lnTo>
                    <a:pt x="188" y="65"/>
                  </a:lnTo>
                  <a:lnTo>
                    <a:pt x="177" y="63"/>
                  </a:lnTo>
                  <a:lnTo>
                    <a:pt x="169" y="63"/>
                  </a:lnTo>
                  <a:lnTo>
                    <a:pt x="158" y="63"/>
                  </a:lnTo>
                  <a:lnTo>
                    <a:pt x="147" y="61"/>
                  </a:lnTo>
                  <a:lnTo>
                    <a:pt x="135" y="61"/>
                  </a:lnTo>
                  <a:lnTo>
                    <a:pt x="124" y="61"/>
                  </a:lnTo>
                  <a:lnTo>
                    <a:pt x="113" y="58"/>
                  </a:lnTo>
                  <a:lnTo>
                    <a:pt x="106" y="58"/>
                  </a:lnTo>
                  <a:lnTo>
                    <a:pt x="94" y="55"/>
                  </a:lnTo>
                  <a:lnTo>
                    <a:pt x="83" y="55"/>
                  </a:lnTo>
                  <a:lnTo>
                    <a:pt x="72" y="55"/>
                  </a:lnTo>
                  <a:lnTo>
                    <a:pt x="64" y="53"/>
                  </a:lnTo>
                  <a:lnTo>
                    <a:pt x="55" y="53"/>
                  </a:lnTo>
                  <a:lnTo>
                    <a:pt x="47" y="53"/>
                  </a:lnTo>
                  <a:lnTo>
                    <a:pt x="38" y="51"/>
                  </a:lnTo>
                  <a:lnTo>
                    <a:pt x="31" y="51"/>
                  </a:lnTo>
                  <a:lnTo>
                    <a:pt x="25" y="51"/>
                  </a:lnTo>
                  <a:lnTo>
                    <a:pt x="20" y="51"/>
                  </a:lnTo>
                  <a:lnTo>
                    <a:pt x="11" y="51"/>
                  </a:lnTo>
                  <a:lnTo>
                    <a:pt x="9" y="51"/>
                  </a:lnTo>
                  <a:lnTo>
                    <a:pt x="3" y="51"/>
                  </a:lnTo>
                  <a:lnTo>
                    <a:pt x="0" y="53"/>
                  </a:lnTo>
                  <a:lnTo>
                    <a:pt x="3" y="53"/>
                  </a:lnTo>
                  <a:lnTo>
                    <a:pt x="6" y="53"/>
                  </a:lnTo>
                  <a:lnTo>
                    <a:pt x="11" y="51"/>
                  </a:lnTo>
                  <a:lnTo>
                    <a:pt x="17" y="51"/>
                  </a:lnTo>
                  <a:lnTo>
                    <a:pt x="23" y="51"/>
                  </a:lnTo>
                  <a:lnTo>
                    <a:pt x="28" y="51"/>
                  </a:lnTo>
                  <a:lnTo>
                    <a:pt x="36" y="51"/>
                  </a:lnTo>
                  <a:lnTo>
                    <a:pt x="41" y="48"/>
                  </a:lnTo>
                  <a:lnTo>
                    <a:pt x="52" y="48"/>
                  </a:lnTo>
                  <a:lnTo>
                    <a:pt x="61" y="48"/>
                  </a:lnTo>
                  <a:lnTo>
                    <a:pt x="69" y="45"/>
                  </a:lnTo>
                  <a:lnTo>
                    <a:pt x="78" y="45"/>
                  </a:lnTo>
                  <a:lnTo>
                    <a:pt x="89" y="43"/>
                  </a:lnTo>
                  <a:lnTo>
                    <a:pt x="100" y="43"/>
                  </a:lnTo>
                  <a:lnTo>
                    <a:pt x="107" y="40"/>
                  </a:lnTo>
                  <a:lnTo>
                    <a:pt x="119" y="40"/>
                  </a:lnTo>
                  <a:lnTo>
                    <a:pt x="130" y="38"/>
                  </a:lnTo>
                  <a:lnTo>
                    <a:pt x="141" y="38"/>
                  </a:lnTo>
                  <a:lnTo>
                    <a:pt x="152" y="35"/>
                  </a:lnTo>
                  <a:lnTo>
                    <a:pt x="163" y="33"/>
                  </a:lnTo>
                  <a:lnTo>
                    <a:pt x="175" y="33"/>
                  </a:lnTo>
                  <a:lnTo>
                    <a:pt x="182" y="30"/>
                  </a:lnTo>
                  <a:lnTo>
                    <a:pt x="193" y="27"/>
                  </a:lnTo>
                  <a:lnTo>
                    <a:pt x="204" y="25"/>
                  </a:lnTo>
                  <a:lnTo>
                    <a:pt x="213" y="25"/>
                  </a:lnTo>
                  <a:lnTo>
                    <a:pt x="224" y="23"/>
                  </a:lnTo>
                  <a:lnTo>
                    <a:pt x="232" y="20"/>
                  </a:lnTo>
                  <a:lnTo>
                    <a:pt x="241" y="17"/>
                  </a:lnTo>
                  <a:lnTo>
                    <a:pt x="249" y="15"/>
                  </a:lnTo>
                  <a:lnTo>
                    <a:pt x="257" y="13"/>
                  </a:lnTo>
                  <a:lnTo>
                    <a:pt x="271" y="7"/>
                  </a:lnTo>
                  <a:lnTo>
                    <a:pt x="285" y="5"/>
                  </a:lnTo>
                  <a:lnTo>
                    <a:pt x="296" y="2"/>
                  </a:lnTo>
                  <a:lnTo>
                    <a:pt x="304" y="0"/>
                  </a:lnTo>
                  <a:lnTo>
                    <a:pt x="313" y="0"/>
                  </a:lnTo>
                  <a:lnTo>
                    <a:pt x="321" y="0"/>
                  </a:lnTo>
                  <a:lnTo>
                    <a:pt x="326" y="0"/>
                  </a:lnTo>
                  <a:lnTo>
                    <a:pt x="331" y="0"/>
                  </a:lnTo>
                  <a:lnTo>
                    <a:pt x="337" y="2"/>
                  </a:lnTo>
                  <a:lnTo>
                    <a:pt x="342" y="5"/>
                  </a:lnTo>
                  <a:lnTo>
                    <a:pt x="348" y="7"/>
                  </a:lnTo>
                  <a:lnTo>
                    <a:pt x="354" y="10"/>
                  </a:lnTo>
                  <a:lnTo>
                    <a:pt x="362" y="13"/>
                  </a:lnTo>
                  <a:lnTo>
                    <a:pt x="368" y="15"/>
                  </a:lnTo>
                  <a:lnTo>
                    <a:pt x="376" y="20"/>
                  </a:lnTo>
                  <a:lnTo>
                    <a:pt x="384" y="23"/>
                  </a:lnTo>
                  <a:lnTo>
                    <a:pt x="390" y="25"/>
                  </a:lnTo>
                  <a:lnTo>
                    <a:pt x="395" y="27"/>
                  </a:lnTo>
                  <a:lnTo>
                    <a:pt x="400" y="30"/>
                  </a:lnTo>
                  <a:lnTo>
                    <a:pt x="406" y="30"/>
                  </a:lnTo>
                  <a:lnTo>
                    <a:pt x="409" y="33"/>
                  </a:lnTo>
                  <a:lnTo>
                    <a:pt x="417" y="33"/>
                  </a:lnTo>
                  <a:lnTo>
                    <a:pt x="423" y="35"/>
                  </a:lnTo>
                  <a:lnTo>
                    <a:pt x="425" y="35"/>
                  </a:lnTo>
                  <a:lnTo>
                    <a:pt x="431" y="35"/>
                  </a:lnTo>
                  <a:lnTo>
                    <a:pt x="439" y="35"/>
                  </a:lnTo>
                  <a:lnTo>
                    <a:pt x="442" y="35"/>
                  </a:lnTo>
                  <a:lnTo>
                    <a:pt x="448" y="35"/>
                  </a:lnTo>
                  <a:lnTo>
                    <a:pt x="456" y="35"/>
                  </a:lnTo>
                  <a:lnTo>
                    <a:pt x="459" y="35"/>
                  </a:lnTo>
                  <a:lnTo>
                    <a:pt x="465" y="35"/>
                  </a:lnTo>
                  <a:lnTo>
                    <a:pt x="472" y="35"/>
                  </a:lnTo>
                  <a:lnTo>
                    <a:pt x="475" y="35"/>
                  </a:lnTo>
                  <a:lnTo>
                    <a:pt x="480" y="35"/>
                  </a:lnTo>
                  <a:lnTo>
                    <a:pt x="486" y="35"/>
                  </a:lnTo>
                  <a:lnTo>
                    <a:pt x="492" y="35"/>
                  </a:lnTo>
                  <a:lnTo>
                    <a:pt x="497" y="35"/>
                  </a:lnTo>
                  <a:lnTo>
                    <a:pt x="503" y="33"/>
                  </a:lnTo>
                  <a:lnTo>
                    <a:pt x="508" y="33"/>
                  </a:lnTo>
                  <a:lnTo>
                    <a:pt x="514" y="33"/>
                  </a:lnTo>
                  <a:lnTo>
                    <a:pt x="517" y="30"/>
                  </a:lnTo>
                  <a:lnTo>
                    <a:pt x="522" y="30"/>
                  </a:lnTo>
                  <a:lnTo>
                    <a:pt x="528" y="27"/>
                  </a:lnTo>
                  <a:lnTo>
                    <a:pt x="531" y="27"/>
                  </a:lnTo>
                  <a:lnTo>
                    <a:pt x="536" y="27"/>
                  </a:lnTo>
                  <a:lnTo>
                    <a:pt x="541" y="25"/>
                  </a:lnTo>
                  <a:lnTo>
                    <a:pt x="544" y="25"/>
                  </a:lnTo>
                  <a:lnTo>
                    <a:pt x="547" y="23"/>
                  </a:lnTo>
                  <a:lnTo>
                    <a:pt x="555" y="23"/>
                  </a:lnTo>
                  <a:lnTo>
                    <a:pt x="563" y="23"/>
                  </a:lnTo>
                  <a:lnTo>
                    <a:pt x="572" y="23"/>
                  </a:lnTo>
                  <a:lnTo>
                    <a:pt x="580" y="25"/>
                  </a:lnTo>
                  <a:lnTo>
                    <a:pt x="589" y="27"/>
                  </a:lnTo>
                  <a:lnTo>
                    <a:pt x="597" y="30"/>
                  </a:lnTo>
                  <a:lnTo>
                    <a:pt x="603" y="33"/>
                  </a:lnTo>
                  <a:lnTo>
                    <a:pt x="610" y="35"/>
                  </a:lnTo>
                  <a:lnTo>
                    <a:pt x="616" y="40"/>
                  </a:lnTo>
                  <a:lnTo>
                    <a:pt x="624" y="43"/>
                  </a:lnTo>
                  <a:lnTo>
                    <a:pt x="630" y="48"/>
                  </a:lnTo>
                  <a:lnTo>
                    <a:pt x="635" y="51"/>
                  </a:lnTo>
                  <a:lnTo>
                    <a:pt x="638" y="53"/>
                  </a:lnTo>
                  <a:lnTo>
                    <a:pt x="641" y="55"/>
                  </a:lnTo>
                  <a:lnTo>
                    <a:pt x="644" y="55"/>
                  </a:lnTo>
                </a:path>
              </a:pathLst>
            </a:custGeom>
            <a:solidFill>
              <a:srgbClr val="ACF1F8"/>
            </a:solidFill>
            <a:ln w="127000" cap="rnd">
              <a:noFill/>
              <a:round/>
              <a:headEnd/>
              <a:tailEnd/>
            </a:ln>
          </p:spPr>
          <p:txBody>
            <a:bodyPr>
              <a:prstTxWarp prst="textNoShape">
                <a:avLst/>
              </a:prstTxWarp>
            </a:bodyPr>
            <a:lstStyle/>
            <a:p>
              <a:endParaRPr lang="en-US">
                <a:solidFill>
                  <a:schemeClr val="tx2"/>
                </a:solidFill>
              </a:endParaRPr>
            </a:p>
          </p:txBody>
        </p:sp>
        <p:sp>
          <p:nvSpPr>
            <p:cNvPr id="24878" name="Freeform 253"/>
            <p:cNvSpPr>
              <a:spLocks/>
            </p:cNvSpPr>
            <p:nvPr/>
          </p:nvSpPr>
          <p:spPr bwMode="auto">
            <a:xfrm>
              <a:off x="2843" y="2825"/>
              <a:ext cx="609" cy="75"/>
            </a:xfrm>
            <a:custGeom>
              <a:avLst/>
              <a:gdLst>
                <a:gd name="T0" fmla="*/ 605 w 609"/>
                <a:gd name="T1" fmla="*/ 53 h 75"/>
                <a:gd name="T2" fmla="*/ 597 w 609"/>
                <a:gd name="T3" fmla="*/ 56 h 75"/>
                <a:gd name="T4" fmla="*/ 583 w 609"/>
                <a:gd name="T5" fmla="*/ 59 h 75"/>
                <a:gd name="T6" fmla="*/ 570 w 609"/>
                <a:gd name="T7" fmla="*/ 61 h 75"/>
                <a:gd name="T8" fmla="*/ 553 w 609"/>
                <a:gd name="T9" fmla="*/ 63 h 75"/>
                <a:gd name="T10" fmla="*/ 533 w 609"/>
                <a:gd name="T11" fmla="*/ 66 h 75"/>
                <a:gd name="T12" fmla="*/ 511 w 609"/>
                <a:gd name="T13" fmla="*/ 69 h 75"/>
                <a:gd name="T14" fmla="*/ 489 w 609"/>
                <a:gd name="T15" fmla="*/ 71 h 75"/>
                <a:gd name="T16" fmla="*/ 467 w 609"/>
                <a:gd name="T17" fmla="*/ 71 h 75"/>
                <a:gd name="T18" fmla="*/ 442 w 609"/>
                <a:gd name="T19" fmla="*/ 74 h 75"/>
                <a:gd name="T20" fmla="*/ 419 w 609"/>
                <a:gd name="T21" fmla="*/ 74 h 75"/>
                <a:gd name="T22" fmla="*/ 398 w 609"/>
                <a:gd name="T23" fmla="*/ 74 h 75"/>
                <a:gd name="T24" fmla="*/ 378 w 609"/>
                <a:gd name="T25" fmla="*/ 71 h 75"/>
                <a:gd name="T26" fmla="*/ 359 w 609"/>
                <a:gd name="T27" fmla="*/ 69 h 75"/>
                <a:gd name="T28" fmla="*/ 342 w 609"/>
                <a:gd name="T29" fmla="*/ 66 h 75"/>
                <a:gd name="T30" fmla="*/ 326 w 609"/>
                <a:gd name="T31" fmla="*/ 63 h 75"/>
                <a:gd name="T32" fmla="*/ 309 w 609"/>
                <a:gd name="T33" fmla="*/ 61 h 75"/>
                <a:gd name="T34" fmla="*/ 293 w 609"/>
                <a:gd name="T35" fmla="*/ 59 h 75"/>
                <a:gd name="T36" fmla="*/ 279 w 609"/>
                <a:gd name="T37" fmla="*/ 59 h 75"/>
                <a:gd name="T38" fmla="*/ 263 w 609"/>
                <a:gd name="T39" fmla="*/ 59 h 75"/>
                <a:gd name="T40" fmla="*/ 246 w 609"/>
                <a:gd name="T41" fmla="*/ 61 h 75"/>
                <a:gd name="T42" fmla="*/ 229 w 609"/>
                <a:gd name="T43" fmla="*/ 63 h 75"/>
                <a:gd name="T44" fmla="*/ 204 w 609"/>
                <a:gd name="T45" fmla="*/ 63 h 75"/>
                <a:gd name="T46" fmla="*/ 177 w 609"/>
                <a:gd name="T47" fmla="*/ 61 h 75"/>
                <a:gd name="T48" fmla="*/ 146 w 609"/>
                <a:gd name="T49" fmla="*/ 59 h 75"/>
                <a:gd name="T50" fmla="*/ 118 w 609"/>
                <a:gd name="T51" fmla="*/ 56 h 75"/>
                <a:gd name="T52" fmla="*/ 88 w 609"/>
                <a:gd name="T53" fmla="*/ 53 h 75"/>
                <a:gd name="T54" fmla="*/ 60 w 609"/>
                <a:gd name="T55" fmla="*/ 51 h 75"/>
                <a:gd name="T56" fmla="*/ 36 w 609"/>
                <a:gd name="T57" fmla="*/ 49 h 75"/>
                <a:gd name="T58" fmla="*/ 17 w 609"/>
                <a:gd name="T59" fmla="*/ 49 h 75"/>
                <a:gd name="T60" fmla="*/ 3 w 609"/>
                <a:gd name="T61" fmla="*/ 49 h 75"/>
                <a:gd name="T62" fmla="*/ 3 w 609"/>
                <a:gd name="T63" fmla="*/ 49 h 75"/>
                <a:gd name="T64" fmla="*/ 14 w 609"/>
                <a:gd name="T65" fmla="*/ 49 h 75"/>
                <a:gd name="T66" fmla="*/ 33 w 609"/>
                <a:gd name="T67" fmla="*/ 49 h 75"/>
                <a:gd name="T68" fmla="*/ 55 w 609"/>
                <a:gd name="T69" fmla="*/ 46 h 75"/>
                <a:gd name="T70" fmla="*/ 83 w 609"/>
                <a:gd name="T71" fmla="*/ 41 h 75"/>
                <a:gd name="T72" fmla="*/ 114 w 609"/>
                <a:gd name="T73" fmla="*/ 38 h 75"/>
                <a:gd name="T74" fmla="*/ 143 w 609"/>
                <a:gd name="T75" fmla="*/ 33 h 75"/>
                <a:gd name="T76" fmla="*/ 174 w 609"/>
                <a:gd name="T77" fmla="*/ 28 h 75"/>
                <a:gd name="T78" fmla="*/ 201 w 609"/>
                <a:gd name="T79" fmla="*/ 23 h 75"/>
                <a:gd name="T80" fmla="*/ 226 w 609"/>
                <a:gd name="T81" fmla="*/ 18 h 75"/>
                <a:gd name="T82" fmla="*/ 257 w 609"/>
                <a:gd name="T83" fmla="*/ 8 h 75"/>
                <a:gd name="T84" fmla="*/ 287 w 609"/>
                <a:gd name="T85" fmla="*/ 0 h 75"/>
                <a:gd name="T86" fmla="*/ 307 w 609"/>
                <a:gd name="T87" fmla="*/ 0 h 75"/>
                <a:gd name="T88" fmla="*/ 323 w 609"/>
                <a:gd name="T89" fmla="*/ 3 h 75"/>
                <a:gd name="T90" fmla="*/ 340 w 609"/>
                <a:gd name="T91" fmla="*/ 13 h 75"/>
                <a:gd name="T92" fmla="*/ 364 w 609"/>
                <a:gd name="T93" fmla="*/ 23 h 75"/>
                <a:gd name="T94" fmla="*/ 378 w 609"/>
                <a:gd name="T95" fmla="*/ 28 h 75"/>
                <a:gd name="T96" fmla="*/ 392 w 609"/>
                <a:gd name="T97" fmla="*/ 31 h 75"/>
                <a:gd name="T98" fmla="*/ 409 w 609"/>
                <a:gd name="T99" fmla="*/ 33 h 75"/>
                <a:gd name="T100" fmla="*/ 422 w 609"/>
                <a:gd name="T101" fmla="*/ 33 h 75"/>
                <a:gd name="T102" fmla="*/ 439 w 609"/>
                <a:gd name="T103" fmla="*/ 33 h 75"/>
                <a:gd name="T104" fmla="*/ 456 w 609"/>
                <a:gd name="T105" fmla="*/ 33 h 75"/>
                <a:gd name="T106" fmla="*/ 470 w 609"/>
                <a:gd name="T107" fmla="*/ 33 h 75"/>
                <a:gd name="T108" fmla="*/ 484 w 609"/>
                <a:gd name="T109" fmla="*/ 31 h 75"/>
                <a:gd name="T110" fmla="*/ 497 w 609"/>
                <a:gd name="T111" fmla="*/ 28 h 75"/>
                <a:gd name="T112" fmla="*/ 511 w 609"/>
                <a:gd name="T113" fmla="*/ 25 h 75"/>
                <a:gd name="T114" fmla="*/ 525 w 609"/>
                <a:gd name="T115" fmla="*/ 21 h 75"/>
                <a:gd name="T116" fmla="*/ 547 w 609"/>
                <a:gd name="T117" fmla="*/ 23 h 75"/>
                <a:gd name="T118" fmla="*/ 570 w 609"/>
                <a:gd name="T119" fmla="*/ 31 h 75"/>
                <a:gd name="T120" fmla="*/ 588 w 609"/>
                <a:gd name="T121" fmla="*/ 41 h 75"/>
                <a:gd name="T122" fmla="*/ 602 w 609"/>
                <a:gd name="T123" fmla="*/ 49 h 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9"/>
                <a:gd name="T187" fmla="*/ 0 h 75"/>
                <a:gd name="T188" fmla="*/ 609 w 609"/>
                <a:gd name="T189" fmla="*/ 75 h 7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9" h="75">
                  <a:moveTo>
                    <a:pt x="608" y="53"/>
                  </a:moveTo>
                  <a:lnTo>
                    <a:pt x="608" y="53"/>
                  </a:lnTo>
                  <a:lnTo>
                    <a:pt x="605" y="53"/>
                  </a:lnTo>
                  <a:lnTo>
                    <a:pt x="602" y="53"/>
                  </a:lnTo>
                  <a:lnTo>
                    <a:pt x="599" y="56"/>
                  </a:lnTo>
                  <a:lnTo>
                    <a:pt x="597" y="56"/>
                  </a:lnTo>
                  <a:lnTo>
                    <a:pt x="591" y="56"/>
                  </a:lnTo>
                  <a:lnTo>
                    <a:pt x="588" y="56"/>
                  </a:lnTo>
                  <a:lnTo>
                    <a:pt x="583" y="59"/>
                  </a:lnTo>
                  <a:lnTo>
                    <a:pt x="580" y="59"/>
                  </a:lnTo>
                  <a:lnTo>
                    <a:pt x="574" y="59"/>
                  </a:lnTo>
                  <a:lnTo>
                    <a:pt x="570" y="61"/>
                  </a:lnTo>
                  <a:lnTo>
                    <a:pt x="564" y="61"/>
                  </a:lnTo>
                  <a:lnTo>
                    <a:pt x="558" y="61"/>
                  </a:lnTo>
                  <a:lnTo>
                    <a:pt x="553" y="63"/>
                  </a:lnTo>
                  <a:lnTo>
                    <a:pt x="547" y="63"/>
                  </a:lnTo>
                  <a:lnTo>
                    <a:pt x="539" y="63"/>
                  </a:lnTo>
                  <a:lnTo>
                    <a:pt x="533" y="66"/>
                  </a:lnTo>
                  <a:lnTo>
                    <a:pt x="525" y="66"/>
                  </a:lnTo>
                  <a:lnTo>
                    <a:pt x="519" y="66"/>
                  </a:lnTo>
                  <a:lnTo>
                    <a:pt x="511" y="69"/>
                  </a:lnTo>
                  <a:lnTo>
                    <a:pt x="505" y="69"/>
                  </a:lnTo>
                  <a:lnTo>
                    <a:pt x="497" y="69"/>
                  </a:lnTo>
                  <a:lnTo>
                    <a:pt x="489" y="71"/>
                  </a:lnTo>
                  <a:lnTo>
                    <a:pt x="481" y="71"/>
                  </a:lnTo>
                  <a:lnTo>
                    <a:pt x="473" y="71"/>
                  </a:lnTo>
                  <a:lnTo>
                    <a:pt x="467" y="71"/>
                  </a:lnTo>
                  <a:lnTo>
                    <a:pt x="459" y="74"/>
                  </a:lnTo>
                  <a:lnTo>
                    <a:pt x="450" y="74"/>
                  </a:lnTo>
                  <a:lnTo>
                    <a:pt x="442" y="74"/>
                  </a:lnTo>
                  <a:lnTo>
                    <a:pt x="433" y="74"/>
                  </a:lnTo>
                  <a:lnTo>
                    <a:pt x="428" y="74"/>
                  </a:lnTo>
                  <a:lnTo>
                    <a:pt x="419" y="74"/>
                  </a:lnTo>
                  <a:lnTo>
                    <a:pt x="412" y="74"/>
                  </a:lnTo>
                  <a:lnTo>
                    <a:pt x="406" y="74"/>
                  </a:lnTo>
                  <a:lnTo>
                    <a:pt x="398" y="74"/>
                  </a:lnTo>
                  <a:lnTo>
                    <a:pt x="392" y="74"/>
                  </a:lnTo>
                  <a:lnTo>
                    <a:pt x="384" y="74"/>
                  </a:lnTo>
                  <a:lnTo>
                    <a:pt x="378" y="71"/>
                  </a:lnTo>
                  <a:lnTo>
                    <a:pt x="373" y="71"/>
                  </a:lnTo>
                  <a:lnTo>
                    <a:pt x="367" y="71"/>
                  </a:lnTo>
                  <a:lnTo>
                    <a:pt x="359" y="69"/>
                  </a:lnTo>
                  <a:lnTo>
                    <a:pt x="353" y="69"/>
                  </a:lnTo>
                  <a:lnTo>
                    <a:pt x="348" y="69"/>
                  </a:lnTo>
                  <a:lnTo>
                    <a:pt x="342" y="66"/>
                  </a:lnTo>
                  <a:lnTo>
                    <a:pt x="337" y="66"/>
                  </a:lnTo>
                  <a:lnTo>
                    <a:pt x="332" y="63"/>
                  </a:lnTo>
                  <a:lnTo>
                    <a:pt x="326" y="63"/>
                  </a:lnTo>
                  <a:lnTo>
                    <a:pt x="321" y="63"/>
                  </a:lnTo>
                  <a:lnTo>
                    <a:pt x="315" y="61"/>
                  </a:lnTo>
                  <a:lnTo>
                    <a:pt x="309" y="61"/>
                  </a:lnTo>
                  <a:lnTo>
                    <a:pt x="304" y="61"/>
                  </a:lnTo>
                  <a:lnTo>
                    <a:pt x="298" y="61"/>
                  </a:lnTo>
                  <a:lnTo>
                    <a:pt x="293" y="59"/>
                  </a:lnTo>
                  <a:lnTo>
                    <a:pt x="287" y="59"/>
                  </a:lnTo>
                  <a:lnTo>
                    <a:pt x="284" y="59"/>
                  </a:lnTo>
                  <a:lnTo>
                    <a:pt x="279" y="59"/>
                  </a:lnTo>
                  <a:lnTo>
                    <a:pt x="273" y="59"/>
                  </a:lnTo>
                  <a:lnTo>
                    <a:pt x="267" y="59"/>
                  </a:lnTo>
                  <a:lnTo>
                    <a:pt x="263" y="59"/>
                  </a:lnTo>
                  <a:lnTo>
                    <a:pt x="257" y="59"/>
                  </a:lnTo>
                  <a:lnTo>
                    <a:pt x="252" y="59"/>
                  </a:lnTo>
                  <a:lnTo>
                    <a:pt x="246" y="61"/>
                  </a:lnTo>
                  <a:lnTo>
                    <a:pt x="240" y="61"/>
                  </a:lnTo>
                  <a:lnTo>
                    <a:pt x="235" y="61"/>
                  </a:lnTo>
                  <a:lnTo>
                    <a:pt x="229" y="63"/>
                  </a:lnTo>
                  <a:lnTo>
                    <a:pt x="221" y="63"/>
                  </a:lnTo>
                  <a:lnTo>
                    <a:pt x="212" y="63"/>
                  </a:lnTo>
                  <a:lnTo>
                    <a:pt x="204" y="63"/>
                  </a:lnTo>
                  <a:lnTo>
                    <a:pt x="196" y="63"/>
                  </a:lnTo>
                  <a:lnTo>
                    <a:pt x="188" y="61"/>
                  </a:lnTo>
                  <a:lnTo>
                    <a:pt x="177" y="61"/>
                  </a:lnTo>
                  <a:lnTo>
                    <a:pt x="169" y="61"/>
                  </a:lnTo>
                  <a:lnTo>
                    <a:pt x="157" y="61"/>
                  </a:lnTo>
                  <a:lnTo>
                    <a:pt x="146" y="59"/>
                  </a:lnTo>
                  <a:lnTo>
                    <a:pt x="138" y="59"/>
                  </a:lnTo>
                  <a:lnTo>
                    <a:pt x="127" y="56"/>
                  </a:lnTo>
                  <a:lnTo>
                    <a:pt x="118" y="56"/>
                  </a:lnTo>
                  <a:lnTo>
                    <a:pt x="108" y="56"/>
                  </a:lnTo>
                  <a:lnTo>
                    <a:pt x="97" y="53"/>
                  </a:lnTo>
                  <a:lnTo>
                    <a:pt x="88" y="53"/>
                  </a:lnTo>
                  <a:lnTo>
                    <a:pt x="77" y="53"/>
                  </a:lnTo>
                  <a:lnTo>
                    <a:pt x="69" y="51"/>
                  </a:lnTo>
                  <a:lnTo>
                    <a:pt x="60" y="51"/>
                  </a:lnTo>
                  <a:lnTo>
                    <a:pt x="52" y="51"/>
                  </a:lnTo>
                  <a:lnTo>
                    <a:pt x="44" y="49"/>
                  </a:lnTo>
                  <a:lnTo>
                    <a:pt x="36" y="49"/>
                  </a:lnTo>
                  <a:lnTo>
                    <a:pt x="28" y="49"/>
                  </a:lnTo>
                  <a:lnTo>
                    <a:pt x="22" y="49"/>
                  </a:lnTo>
                  <a:lnTo>
                    <a:pt x="17" y="49"/>
                  </a:lnTo>
                  <a:lnTo>
                    <a:pt x="11" y="49"/>
                  </a:lnTo>
                  <a:lnTo>
                    <a:pt x="5" y="49"/>
                  </a:lnTo>
                  <a:lnTo>
                    <a:pt x="3" y="49"/>
                  </a:lnTo>
                  <a:lnTo>
                    <a:pt x="0" y="49"/>
                  </a:lnTo>
                  <a:lnTo>
                    <a:pt x="0" y="51"/>
                  </a:lnTo>
                  <a:lnTo>
                    <a:pt x="3" y="49"/>
                  </a:lnTo>
                  <a:lnTo>
                    <a:pt x="5" y="49"/>
                  </a:lnTo>
                  <a:lnTo>
                    <a:pt x="11" y="49"/>
                  </a:lnTo>
                  <a:lnTo>
                    <a:pt x="14" y="49"/>
                  </a:lnTo>
                  <a:lnTo>
                    <a:pt x="19" y="49"/>
                  </a:lnTo>
                  <a:lnTo>
                    <a:pt x="28" y="49"/>
                  </a:lnTo>
                  <a:lnTo>
                    <a:pt x="33" y="49"/>
                  </a:lnTo>
                  <a:lnTo>
                    <a:pt x="41" y="46"/>
                  </a:lnTo>
                  <a:lnTo>
                    <a:pt x="49" y="46"/>
                  </a:lnTo>
                  <a:lnTo>
                    <a:pt x="55" y="46"/>
                  </a:lnTo>
                  <a:lnTo>
                    <a:pt x="66" y="43"/>
                  </a:lnTo>
                  <a:lnTo>
                    <a:pt x="74" y="43"/>
                  </a:lnTo>
                  <a:lnTo>
                    <a:pt x="83" y="41"/>
                  </a:lnTo>
                  <a:lnTo>
                    <a:pt x="94" y="41"/>
                  </a:lnTo>
                  <a:lnTo>
                    <a:pt x="102" y="38"/>
                  </a:lnTo>
                  <a:lnTo>
                    <a:pt x="114" y="38"/>
                  </a:lnTo>
                  <a:lnTo>
                    <a:pt x="121" y="36"/>
                  </a:lnTo>
                  <a:lnTo>
                    <a:pt x="132" y="36"/>
                  </a:lnTo>
                  <a:lnTo>
                    <a:pt x="143" y="33"/>
                  </a:lnTo>
                  <a:lnTo>
                    <a:pt x="152" y="33"/>
                  </a:lnTo>
                  <a:lnTo>
                    <a:pt x="163" y="31"/>
                  </a:lnTo>
                  <a:lnTo>
                    <a:pt x="174" y="28"/>
                  </a:lnTo>
                  <a:lnTo>
                    <a:pt x="183" y="25"/>
                  </a:lnTo>
                  <a:lnTo>
                    <a:pt x="193" y="25"/>
                  </a:lnTo>
                  <a:lnTo>
                    <a:pt x="201" y="23"/>
                  </a:lnTo>
                  <a:lnTo>
                    <a:pt x="210" y="21"/>
                  </a:lnTo>
                  <a:lnTo>
                    <a:pt x="221" y="18"/>
                  </a:lnTo>
                  <a:lnTo>
                    <a:pt x="226" y="18"/>
                  </a:lnTo>
                  <a:lnTo>
                    <a:pt x="235" y="15"/>
                  </a:lnTo>
                  <a:lnTo>
                    <a:pt x="243" y="13"/>
                  </a:lnTo>
                  <a:lnTo>
                    <a:pt x="257" y="8"/>
                  </a:lnTo>
                  <a:lnTo>
                    <a:pt x="267" y="5"/>
                  </a:lnTo>
                  <a:lnTo>
                    <a:pt x="279" y="3"/>
                  </a:lnTo>
                  <a:lnTo>
                    <a:pt x="287" y="0"/>
                  </a:lnTo>
                  <a:lnTo>
                    <a:pt x="295" y="0"/>
                  </a:lnTo>
                  <a:lnTo>
                    <a:pt x="301" y="0"/>
                  </a:lnTo>
                  <a:lnTo>
                    <a:pt x="307" y="0"/>
                  </a:lnTo>
                  <a:lnTo>
                    <a:pt x="312" y="0"/>
                  </a:lnTo>
                  <a:lnTo>
                    <a:pt x="318" y="3"/>
                  </a:lnTo>
                  <a:lnTo>
                    <a:pt x="323" y="3"/>
                  </a:lnTo>
                  <a:lnTo>
                    <a:pt x="329" y="5"/>
                  </a:lnTo>
                  <a:lnTo>
                    <a:pt x="335" y="8"/>
                  </a:lnTo>
                  <a:lnTo>
                    <a:pt x="340" y="13"/>
                  </a:lnTo>
                  <a:lnTo>
                    <a:pt x="348" y="15"/>
                  </a:lnTo>
                  <a:lnTo>
                    <a:pt x="356" y="18"/>
                  </a:lnTo>
                  <a:lnTo>
                    <a:pt x="364" y="23"/>
                  </a:lnTo>
                  <a:lnTo>
                    <a:pt x="367" y="23"/>
                  </a:lnTo>
                  <a:lnTo>
                    <a:pt x="373" y="25"/>
                  </a:lnTo>
                  <a:lnTo>
                    <a:pt x="378" y="28"/>
                  </a:lnTo>
                  <a:lnTo>
                    <a:pt x="384" y="28"/>
                  </a:lnTo>
                  <a:lnTo>
                    <a:pt x="387" y="31"/>
                  </a:lnTo>
                  <a:lnTo>
                    <a:pt x="392" y="31"/>
                  </a:lnTo>
                  <a:lnTo>
                    <a:pt x="398" y="33"/>
                  </a:lnTo>
                  <a:lnTo>
                    <a:pt x="404" y="33"/>
                  </a:lnTo>
                  <a:lnTo>
                    <a:pt x="409" y="33"/>
                  </a:lnTo>
                  <a:lnTo>
                    <a:pt x="415" y="33"/>
                  </a:lnTo>
                  <a:lnTo>
                    <a:pt x="419" y="33"/>
                  </a:lnTo>
                  <a:lnTo>
                    <a:pt x="422" y="33"/>
                  </a:lnTo>
                  <a:lnTo>
                    <a:pt x="428" y="33"/>
                  </a:lnTo>
                  <a:lnTo>
                    <a:pt x="433" y="33"/>
                  </a:lnTo>
                  <a:lnTo>
                    <a:pt x="439" y="33"/>
                  </a:lnTo>
                  <a:lnTo>
                    <a:pt x="445" y="33"/>
                  </a:lnTo>
                  <a:lnTo>
                    <a:pt x="450" y="33"/>
                  </a:lnTo>
                  <a:lnTo>
                    <a:pt x="456" y="33"/>
                  </a:lnTo>
                  <a:lnTo>
                    <a:pt x="459" y="33"/>
                  </a:lnTo>
                  <a:lnTo>
                    <a:pt x="464" y="33"/>
                  </a:lnTo>
                  <a:lnTo>
                    <a:pt x="470" y="33"/>
                  </a:lnTo>
                  <a:lnTo>
                    <a:pt x="475" y="31"/>
                  </a:lnTo>
                  <a:lnTo>
                    <a:pt x="481" y="31"/>
                  </a:lnTo>
                  <a:lnTo>
                    <a:pt x="484" y="31"/>
                  </a:lnTo>
                  <a:lnTo>
                    <a:pt x="489" y="28"/>
                  </a:lnTo>
                  <a:lnTo>
                    <a:pt x="494" y="28"/>
                  </a:lnTo>
                  <a:lnTo>
                    <a:pt x="497" y="28"/>
                  </a:lnTo>
                  <a:lnTo>
                    <a:pt x="502" y="25"/>
                  </a:lnTo>
                  <a:lnTo>
                    <a:pt x="505" y="25"/>
                  </a:lnTo>
                  <a:lnTo>
                    <a:pt x="511" y="25"/>
                  </a:lnTo>
                  <a:lnTo>
                    <a:pt x="514" y="23"/>
                  </a:lnTo>
                  <a:lnTo>
                    <a:pt x="516" y="23"/>
                  </a:lnTo>
                  <a:lnTo>
                    <a:pt x="525" y="21"/>
                  </a:lnTo>
                  <a:lnTo>
                    <a:pt x="533" y="21"/>
                  </a:lnTo>
                  <a:lnTo>
                    <a:pt x="542" y="21"/>
                  </a:lnTo>
                  <a:lnTo>
                    <a:pt x="547" y="23"/>
                  </a:lnTo>
                  <a:lnTo>
                    <a:pt x="556" y="25"/>
                  </a:lnTo>
                  <a:lnTo>
                    <a:pt x="564" y="28"/>
                  </a:lnTo>
                  <a:lnTo>
                    <a:pt x="570" y="31"/>
                  </a:lnTo>
                  <a:lnTo>
                    <a:pt x="577" y="33"/>
                  </a:lnTo>
                  <a:lnTo>
                    <a:pt x="583" y="38"/>
                  </a:lnTo>
                  <a:lnTo>
                    <a:pt x="588" y="41"/>
                  </a:lnTo>
                  <a:lnTo>
                    <a:pt x="594" y="43"/>
                  </a:lnTo>
                  <a:lnTo>
                    <a:pt x="599" y="49"/>
                  </a:lnTo>
                  <a:lnTo>
                    <a:pt x="602" y="49"/>
                  </a:lnTo>
                  <a:lnTo>
                    <a:pt x="605" y="51"/>
                  </a:lnTo>
                  <a:lnTo>
                    <a:pt x="608" y="53"/>
                  </a:lnTo>
                </a:path>
              </a:pathLst>
            </a:custGeom>
            <a:solidFill>
              <a:srgbClr val="CFF3F5"/>
            </a:solidFill>
            <a:ln w="127000" cap="rnd">
              <a:noFill/>
              <a:round/>
              <a:headEnd/>
              <a:tailEnd/>
            </a:ln>
          </p:spPr>
          <p:txBody>
            <a:bodyPr>
              <a:prstTxWarp prst="textNoShape">
                <a:avLst/>
              </a:prstTxWarp>
            </a:bodyPr>
            <a:lstStyle/>
            <a:p>
              <a:endParaRPr lang="en-US">
                <a:solidFill>
                  <a:schemeClr val="tx2"/>
                </a:solidFill>
              </a:endParaRPr>
            </a:p>
          </p:txBody>
        </p:sp>
        <p:sp>
          <p:nvSpPr>
            <p:cNvPr id="24879" name="Freeform 254"/>
            <p:cNvSpPr>
              <a:spLocks/>
            </p:cNvSpPr>
            <p:nvPr/>
          </p:nvSpPr>
          <p:spPr bwMode="auto">
            <a:xfrm>
              <a:off x="2861" y="2828"/>
              <a:ext cx="573" cy="69"/>
            </a:xfrm>
            <a:custGeom>
              <a:avLst/>
              <a:gdLst>
                <a:gd name="T0" fmla="*/ 3 w 573"/>
                <a:gd name="T1" fmla="*/ 46 h 69"/>
                <a:gd name="T2" fmla="*/ 14 w 573"/>
                <a:gd name="T3" fmla="*/ 46 h 69"/>
                <a:gd name="T4" fmla="*/ 31 w 573"/>
                <a:gd name="T5" fmla="*/ 43 h 69"/>
                <a:gd name="T6" fmla="*/ 53 w 573"/>
                <a:gd name="T7" fmla="*/ 40 h 69"/>
                <a:gd name="T8" fmla="*/ 78 w 573"/>
                <a:gd name="T9" fmla="*/ 38 h 69"/>
                <a:gd name="T10" fmla="*/ 106 w 573"/>
                <a:gd name="T11" fmla="*/ 35 h 69"/>
                <a:gd name="T12" fmla="*/ 136 w 573"/>
                <a:gd name="T13" fmla="*/ 30 h 69"/>
                <a:gd name="T14" fmla="*/ 164 w 573"/>
                <a:gd name="T15" fmla="*/ 25 h 69"/>
                <a:gd name="T16" fmla="*/ 191 w 573"/>
                <a:gd name="T17" fmla="*/ 21 h 69"/>
                <a:gd name="T18" fmla="*/ 216 w 573"/>
                <a:gd name="T19" fmla="*/ 15 h 69"/>
                <a:gd name="T20" fmla="*/ 241 w 573"/>
                <a:gd name="T21" fmla="*/ 8 h 69"/>
                <a:gd name="T22" fmla="*/ 271 w 573"/>
                <a:gd name="T23" fmla="*/ 0 h 69"/>
                <a:gd name="T24" fmla="*/ 290 w 573"/>
                <a:gd name="T25" fmla="*/ 0 h 69"/>
                <a:gd name="T26" fmla="*/ 304 w 573"/>
                <a:gd name="T27" fmla="*/ 3 h 69"/>
                <a:gd name="T28" fmla="*/ 321 w 573"/>
                <a:gd name="T29" fmla="*/ 10 h 69"/>
                <a:gd name="T30" fmla="*/ 343 w 573"/>
                <a:gd name="T31" fmla="*/ 21 h 69"/>
                <a:gd name="T32" fmla="*/ 357 w 573"/>
                <a:gd name="T33" fmla="*/ 25 h 69"/>
                <a:gd name="T34" fmla="*/ 371 w 573"/>
                <a:gd name="T35" fmla="*/ 28 h 69"/>
                <a:gd name="T36" fmla="*/ 385 w 573"/>
                <a:gd name="T37" fmla="*/ 30 h 69"/>
                <a:gd name="T38" fmla="*/ 398 w 573"/>
                <a:gd name="T39" fmla="*/ 30 h 69"/>
                <a:gd name="T40" fmla="*/ 414 w 573"/>
                <a:gd name="T41" fmla="*/ 30 h 69"/>
                <a:gd name="T42" fmla="*/ 428 w 573"/>
                <a:gd name="T43" fmla="*/ 30 h 69"/>
                <a:gd name="T44" fmla="*/ 442 w 573"/>
                <a:gd name="T45" fmla="*/ 30 h 69"/>
                <a:gd name="T46" fmla="*/ 456 w 573"/>
                <a:gd name="T47" fmla="*/ 28 h 69"/>
                <a:gd name="T48" fmla="*/ 469 w 573"/>
                <a:gd name="T49" fmla="*/ 25 h 69"/>
                <a:gd name="T50" fmla="*/ 481 w 573"/>
                <a:gd name="T51" fmla="*/ 22 h 69"/>
                <a:gd name="T52" fmla="*/ 495 w 573"/>
                <a:gd name="T53" fmla="*/ 21 h 69"/>
                <a:gd name="T54" fmla="*/ 517 w 573"/>
                <a:gd name="T55" fmla="*/ 21 h 69"/>
                <a:gd name="T56" fmla="*/ 536 w 573"/>
                <a:gd name="T57" fmla="*/ 28 h 69"/>
                <a:gd name="T58" fmla="*/ 555 w 573"/>
                <a:gd name="T59" fmla="*/ 38 h 69"/>
                <a:gd name="T60" fmla="*/ 566 w 573"/>
                <a:gd name="T61" fmla="*/ 46 h 69"/>
                <a:gd name="T62" fmla="*/ 572 w 573"/>
                <a:gd name="T63" fmla="*/ 50 h 69"/>
                <a:gd name="T64" fmla="*/ 564 w 573"/>
                <a:gd name="T65" fmla="*/ 50 h 69"/>
                <a:gd name="T66" fmla="*/ 555 w 573"/>
                <a:gd name="T67" fmla="*/ 53 h 69"/>
                <a:gd name="T68" fmla="*/ 541 w 573"/>
                <a:gd name="T69" fmla="*/ 55 h 69"/>
                <a:gd name="T70" fmla="*/ 525 w 573"/>
                <a:gd name="T71" fmla="*/ 58 h 69"/>
                <a:gd name="T72" fmla="*/ 509 w 573"/>
                <a:gd name="T73" fmla="*/ 60 h 69"/>
                <a:gd name="T74" fmla="*/ 489 w 573"/>
                <a:gd name="T75" fmla="*/ 63 h 69"/>
                <a:gd name="T76" fmla="*/ 467 w 573"/>
                <a:gd name="T77" fmla="*/ 65 h 69"/>
                <a:gd name="T78" fmla="*/ 445 w 573"/>
                <a:gd name="T79" fmla="*/ 65 h 69"/>
                <a:gd name="T80" fmla="*/ 423 w 573"/>
                <a:gd name="T81" fmla="*/ 68 h 69"/>
                <a:gd name="T82" fmla="*/ 403 w 573"/>
                <a:gd name="T83" fmla="*/ 68 h 69"/>
                <a:gd name="T84" fmla="*/ 382 w 573"/>
                <a:gd name="T85" fmla="*/ 68 h 69"/>
                <a:gd name="T86" fmla="*/ 362 w 573"/>
                <a:gd name="T87" fmla="*/ 68 h 69"/>
                <a:gd name="T88" fmla="*/ 345 w 573"/>
                <a:gd name="T89" fmla="*/ 65 h 69"/>
                <a:gd name="T90" fmla="*/ 329 w 573"/>
                <a:gd name="T91" fmla="*/ 63 h 69"/>
                <a:gd name="T92" fmla="*/ 313 w 573"/>
                <a:gd name="T93" fmla="*/ 60 h 69"/>
                <a:gd name="T94" fmla="*/ 296 w 573"/>
                <a:gd name="T95" fmla="*/ 58 h 69"/>
                <a:gd name="T96" fmla="*/ 282 w 573"/>
                <a:gd name="T97" fmla="*/ 55 h 69"/>
                <a:gd name="T98" fmla="*/ 268 w 573"/>
                <a:gd name="T99" fmla="*/ 53 h 69"/>
                <a:gd name="T100" fmla="*/ 251 w 573"/>
                <a:gd name="T101" fmla="*/ 53 h 69"/>
                <a:gd name="T102" fmla="*/ 238 w 573"/>
                <a:gd name="T103" fmla="*/ 55 h 69"/>
                <a:gd name="T104" fmla="*/ 221 w 573"/>
                <a:gd name="T105" fmla="*/ 58 h 69"/>
                <a:gd name="T106" fmla="*/ 202 w 573"/>
                <a:gd name="T107" fmla="*/ 58 h 69"/>
                <a:gd name="T108" fmla="*/ 178 w 573"/>
                <a:gd name="T109" fmla="*/ 58 h 69"/>
                <a:gd name="T110" fmla="*/ 150 w 573"/>
                <a:gd name="T111" fmla="*/ 55 h 69"/>
                <a:gd name="T112" fmla="*/ 119 w 573"/>
                <a:gd name="T113" fmla="*/ 53 h 69"/>
                <a:gd name="T114" fmla="*/ 92 w 573"/>
                <a:gd name="T115" fmla="*/ 50 h 69"/>
                <a:gd name="T116" fmla="*/ 67 w 573"/>
                <a:gd name="T117" fmla="*/ 47 h 69"/>
                <a:gd name="T118" fmla="*/ 41 w 573"/>
                <a:gd name="T119" fmla="*/ 46 h 69"/>
                <a:gd name="T120" fmla="*/ 23 w 573"/>
                <a:gd name="T121" fmla="*/ 46 h 69"/>
                <a:gd name="T122" fmla="*/ 6 w 573"/>
                <a:gd name="T123" fmla="*/ 46 h 6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73"/>
                <a:gd name="T187" fmla="*/ 0 h 69"/>
                <a:gd name="T188" fmla="*/ 573 w 573"/>
                <a:gd name="T189" fmla="*/ 69 h 6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73" h="69">
                  <a:moveTo>
                    <a:pt x="0" y="46"/>
                  </a:moveTo>
                  <a:lnTo>
                    <a:pt x="0" y="46"/>
                  </a:lnTo>
                  <a:lnTo>
                    <a:pt x="3" y="46"/>
                  </a:lnTo>
                  <a:lnTo>
                    <a:pt x="6" y="46"/>
                  </a:lnTo>
                  <a:lnTo>
                    <a:pt x="12" y="46"/>
                  </a:lnTo>
                  <a:lnTo>
                    <a:pt x="14" y="46"/>
                  </a:lnTo>
                  <a:lnTo>
                    <a:pt x="20" y="46"/>
                  </a:lnTo>
                  <a:lnTo>
                    <a:pt x="26" y="46"/>
                  </a:lnTo>
                  <a:lnTo>
                    <a:pt x="31" y="43"/>
                  </a:lnTo>
                  <a:lnTo>
                    <a:pt x="39" y="43"/>
                  </a:lnTo>
                  <a:lnTo>
                    <a:pt x="44" y="43"/>
                  </a:lnTo>
                  <a:lnTo>
                    <a:pt x="53" y="40"/>
                  </a:lnTo>
                  <a:lnTo>
                    <a:pt x="61" y="40"/>
                  </a:lnTo>
                  <a:lnTo>
                    <a:pt x="69" y="40"/>
                  </a:lnTo>
                  <a:lnTo>
                    <a:pt x="78" y="38"/>
                  </a:lnTo>
                  <a:lnTo>
                    <a:pt x="89" y="38"/>
                  </a:lnTo>
                  <a:lnTo>
                    <a:pt x="97" y="35"/>
                  </a:lnTo>
                  <a:lnTo>
                    <a:pt x="106" y="35"/>
                  </a:lnTo>
                  <a:lnTo>
                    <a:pt x="116" y="33"/>
                  </a:lnTo>
                  <a:lnTo>
                    <a:pt x="124" y="33"/>
                  </a:lnTo>
                  <a:lnTo>
                    <a:pt x="136" y="30"/>
                  </a:lnTo>
                  <a:lnTo>
                    <a:pt x="144" y="30"/>
                  </a:lnTo>
                  <a:lnTo>
                    <a:pt x="155" y="28"/>
                  </a:lnTo>
                  <a:lnTo>
                    <a:pt x="164" y="25"/>
                  </a:lnTo>
                  <a:lnTo>
                    <a:pt x="172" y="25"/>
                  </a:lnTo>
                  <a:lnTo>
                    <a:pt x="182" y="22"/>
                  </a:lnTo>
                  <a:lnTo>
                    <a:pt x="191" y="21"/>
                  </a:lnTo>
                  <a:lnTo>
                    <a:pt x="199" y="18"/>
                  </a:lnTo>
                  <a:lnTo>
                    <a:pt x="207" y="18"/>
                  </a:lnTo>
                  <a:lnTo>
                    <a:pt x="216" y="15"/>
                  </a:lnTo>
                  <a:lnTo>
                    <a:pt x="221" y="13"/>
                  </a:lnTo>
                  <a:lnTo>
                    <a:pt x="230" y="10"/>
                  </a:lnTo>
                  <a:lnTo>
                    <a:pt x="241" y="8"/>
                  </a:lnTo>
                  <a:lnTo>
                    <a:pt x="251" y="5"/>
                  </a:lnTo>
                  <a:lnTo>
                    <a:pt x="262" y="3"/>
                  </a:lnTo>
                  <a:lnTo>
                    <a:pt x="271" y="0"/>
                  </a:lnTo>
                  <a:lnTo>
                    <a:pt x="276" y="0"/>
                  </a:lnTo>
                  <a:lnTo>
                    <a:pt x="285" y="0"/>
                  </a:lnTo>
                  <a:lnTo>
                    <a:pt x="290" y="0"/>
                  </a:lnTo>
                  <a:lnTo>
                    <a:pt x="296" y="0"/>
                  </a:lnTo>
                  <a:lnTo>
                    <a:pt x="302" y="0"/>
                  </a:lnTo>
                  <a:lnTo>
                    <a:pt x="304" y="3"/>
                  </a:lnTo>
                  <a:lnTo>
                    <a:pt x="310" y="5"/>
                  </a:lnTo>
                  <a:lnTo>
                    <a:pt x="316" y="8"/>
                  </a:lnTo>
                  <a:lnTo>
                    <a:pt x="321" y="10"/>
                  </a:lnTo>
                  <a:lnTo>
                    <a:pt x="326" y="15"/>
                  </a:lnTo>
                  <a:lnTo>
                    <a:pt x="334" y="18"/>
                  </a:lnTo>
                  <a:lnTo>
                    <a:pt x="343" y="21"/>
                  </a:lnTo>
                  <a:lnTo>
                    <a:pt x="345" y="22"/>
                  </a:lnTo>
                  <a:lnTo>
                    <a:pt x="351" y="22"/>
                  </a:lnTo>
                  <a:lnTo>
                    <a:pt x="357" y="25"/>
                  </a:lnTo>
                  <a:lnTo>
                    <a:pt x="359" y="28"/>
                  </a:lnTo>
                  <a:lnTo>
                    <a:pt x="365" y="28"/>
                  </a:lnTo>
                  <a:lnTo>
                    <a:pt x="371" y="28"/>
                  </a:lnTo>
                  <a:lnTo>
                    <a:pt x="373" y="30"/>
                  </a:lnTo>
                  <a:lnTo>
                    <a:pt x="379" y="30"/>
                  </a:lnTo>
                  <a:lnTo>
                    <a:pt x="385" y="30"/>
                  </a:lnTo>
                  <a:lnTo>
                    <a:pt x="390" y="30"/>
                  </a:lnTo>
                  <a:lnTo>
                    <a:pt x="395" y="30"/>
                  </a:lnTo>
                  <a:lnTo>
                    <a:pt x="398" y="30"/>
                  </a:lnTo>
                  <a:lnTo>
                    <a:pt x="403" y="33"/>
                  </a:lnTo>
                  <a:lnTo>
                    <a:pt x="409" y="33"/>
                  </a:lnTo>
                  <a:lnTo>
                    <a:pt x="414" y="30"/>
                  </a:lnTo>
                  <a:lnTo>
                    <a:pt x="420" y="30"/>
                  </a:lnTo>
                  <a:lnTo>
                    <a:pt x="423" y="30"/>
                  </a:lnTo>
                  <a:lnTo>
                    <a:pt x="428" y="30"/>
                  </a:lnTo>
                  <a:lnTo>
                    <a:pt x="434" y="30"/>
                  </a:lnTo>
                  <a:lnTo>
                    <a:pt x="437" y="30"/>
                  </a:lnTo>
                  <a:lnTo>
                    <a:pt x="442" y="30"/>
                  </a:lnTo>
                  <a:lnTo>
                    <a:pt x="448" y="28"/>
                  </a:lnTo>
                  <a:lnTo>
                    <a:pt x="454" y="28"/>
                  </a:lnTo>
                  <a:lnTo>
                    <a:pt x="456" y="28"/>
                  </a:lnTo>
                  <a:lnTo>
                    <a:pt x="462" y="28"/>
                  </a:lnTo>
                  <a:lnTo>
                    <a:pt x="465" y="25"/>
                  </a:lnTo>
                  <a:lnTo>
                    <a:pt x="469" y="25"/>
                  </a:lnTo>
                  <a:lnTo>
                    <a:pt x="472" y="25"/>
                  </a:lnTo>
                  <a:lnTo>
                    <a:pt x="475" y="22"/>
                  </a:lnTo>
                  <a:lnTo>
                    <a:pt x="481" y="22"/>
                  </a:lnTo>
                  <a:lnTo>
                    <a:pt x="483" y="21"/>
                  </a:lnTo>
                  <a:lnTo>
                    <a:pt x="486" y="21"/>
                  </a:lnTo>
                  <a:lnTo>
                    <a:pt x="495" y="21"/>
                  </a:lnTo>
                  <a:lnTo>
                    <a:pt x="500" y="21"/>
                  </a:lnTo>
                  <a:lnTo>
                    <a:pt x="509" y="21"/>
                  </a:lnTo>
                  <a:lnTo>
                    <a:pt x="517" y="21"/>
                  </a:lnTo>
                  <a:lnTo>
                    <a:pt x="523" y="22"/>
                  </a:lnTo>
                  <a:lnTo>
                    <a:pt x="531" y="25"/>
                  </a:lnTo>
                  <a:lnTo>
                    <a:pt x="536" y="28"/>
                  </a:lnTo>
                  <a:lnTo>
                    <a:pt x="541" y="30"/>
                  </a:lnTo>
                  <a:lnTo>
                    <a:pt x="550" y="35"/>
                  </a:lnTo>
                  <a:lnTo>
                    <a:pt x="555" y="38"/>
                  </a:lnTo>
                  <a:lnTo>
                    <a:pt x="558" y="40"/>
                  </a:lnTo>
                  <a:lnTo>
                    <a:pt x="564" y="43"/>
                  </a:lnTo>
                  <a:lnTo>
                    <a:pt x="566" y="46"/>
                  </a:lnTo>
                  <a:lnTo>
                    <a:pt x="569" y="47"/>
                  </a:lnTo>
                  <a:lnTo>
                    <a:pt x="572" y="47"/>
                  </a:lnTo>
                  <a:lnTo>
                    <a:pt x="572" y="50"/>
                  </a:lnTo>
                  <a:lnTo>
                    <a:pt x="569" y="50"/>
                  </a:lnTo>
                  <a:lnTo>
                    <a:pt x="566" y="50"/>
                  </a:lnTo>
                  <a:lnTo>
                    <a:pt x="564" y="50"/>
                  </a:lnTo>
                  <a:lnTo>
                    <a:pt x="561" y="50"/>
                  </a:lnTo>
                  <a:lnTo>
                    <a:pt x="558" y="53"/>
                  </a:lnTo>
                  <a:lnTo>
                    <a:pt x="555" y="53"/>
                  </a:lnTo>
                  <a:lnTo>
                    <a:pt x="550" y="53"/>
                  </a:lnTo>
                  <a:lnTo>
                    <a:pt x="547" y="53"/>
                  </a:lnTo>
                  <a:lnTo>
                    <a:pt x="541" y="55"/>
                  </a:lnTo>
                  <a:lnTo>
                    <a:pt x="536" y="55"/>
                  </a:lnTo>
                  <a:lnTo>
                    <a:pt x="531" y="55"/>
                  </a:lnTo>
                  <a:lnTo>
                    <a:pt x="525" y="58"/>
                  </a:lnTo>
                  <a:lnTo>
                    <a:pt x="520" y="58"/>
                  </a:lnTo>
                  <a:lnTo>
                    <a:pt x="514" y="58"/>
                  </a:lnTo>
                  <a:lnTo>
                    <a:pt x="509" y="60"/>
                  </a:lnTo>
                  <a:lnTo>
                    <a:pt x="503" y="60"/>
                  </a:lnTo>
                  <a:lnTo>
                    <a:pt x="495" y="60"/>
                  </a:lnTo>
                  <a:lnTo>
                    <a:pt x="489" y="63"/>
                  </a:lnTo>
                  <a:lnTo>
                    <a:pt x="481" y="63"/>
                  </a:lnTo>
                  <a:lnTo>
                    <a:pt x="475" y="63"/>
                  </a:lnTo>
                  <a:lnTo>
                    <a:pt x="467" y="65"/>
                  </a:lnTo>
                  <a:lnTo>
                    <a:pt x="462" y="65"/>
                  </a:lnTo>
                  <a:lnTo>
                    <a:pt x="454" y="65"/>
                  </a:lnTo>
                  <a:lnTo>
                    <a:pt x="445" y="65"/>
                  </a:lnTo>
                  <a:lnTo>
                    <a:pt x="440" y="68"/>
                  </a:lnTo>
                  <a:lnTo>
                    <a:pt x="431" y="68"/>
                  </a:lnTo>
                  <a:lnTo>
                    <a:pt x="423" y="68"/>
                  </a:lnTo>
                  <a:lnTo>
                    <a:pt x="417" y="68"/>
                  </a:lnTo>
                  <a:lnTo>
                    <a:pt x="409" y="68"/>
                  </a:lnTo>
                  <a:lnTo>
                    <a:pt x="403" y="68"/>
                  </a:lnTo>
                  <a:lnTo>
                    <a:pt x="395" y="68"/>
                  </a:lnTo>
                  <a:lnTo>
                    <a:pt x="387" y="68"/>
                  </a:lnTo>
                  <a:lnTo>
                    <a:pt x="382" y="68"/>
                  </a:lnTo>
                  <a:lnTo>
                    <a:pt x="376" y="68"/>
                  </a:lnTo>
                  <a:lnTo>
                    <a:pt x="371" y="68"/>
                  </a:lnTo>
                  <a:lnTo>
                    <a:pt x="362" y="68"/>
                  </a:lnTo>
                  <a:lnTo>
                    <a:pt x="357" y="65"/>
                  </a:lnTo>
                  <a:lnTo>
                    <a:pt x="351" y="65"/>
                  </a:lnTo>
                  <a:lnTo>
                    <a:pt x="345" y="65"/>
                  </a:lnTo>
                  <a:lnTo>
                    <a:pt x="340" y="65"/>
                  </a:lnTo>
                  <a:lnTo>
                    <a:pt x="334" y="63"/>
                  </a:lnTo>
                  <a:lnTo>
                    <a:pt x="329" y="63"/>
                  </a:lnTo>
                  <a:lnTo>
                    <a:pt x="323" y="60"/>
                  </a:lnTo>
                  <a:lnTo>
                    <a:pt x="318" y="60"/>
                  </a:lnTo>
                  <a:lnTo>
                    <a:pt x="313" y="60"/>
                  </a:lnTo>
                  <a:lnTo>
                    <a:pt x="307" y="60"/>
                  </a:lnTo>
                  <a:lnTo>
                    <a:pt x="302" y="58"/>
                  </a:lnTo>
                  <a:lnTo>
                    <a:pt x="296" y="58"/>
                  </a:lnTo>
                  <a:lnTo>
                    <a:pt x="290" y="58"/>
                  </a:lnTo>
                  <a:lnTo>
                    <a:pt x="285" y="55"/>
                  </a:lnTo>
                  <a:lnTo>
                    <a:pt x="282" y="55"/>
                  </a:lnTo>
                  <a:lnTo>
                    <a:pt x="276" y="55"/>
                  </a:lnTo>
                  <a:lnTo>
                    <a:pt x="271" y="55"/>
                  </a:lnTo>
                  <a:lnTo>
                    <a:pt x="268" y="53"/>
                  </a:lnTo>
                  <a:lnTo>
                    <a:pt x="262" y="53"/>
                  </a:lnTo>
                  <a:lnTo>
                    <a:pt x="257" y="53"/>
                  </a:lnTo>
                  <a:lnTo>
                    <a:pt x="251" y="53"/>
                  </a:lnTo>
                  <a:lnTo>
                    <a:pt x="249" y="53"/>
                  </a:lnTo>
                  <a:lnTo>
                    <a:pt x="244" y="55"/>
                  </a:lnTo>
                  <a:lnTo>
                    <a:pt x="238" y="55"/>
                  </a:lnTo>
                  <a:lnTo>
                    <a:pt x="233" y="55"/>
                  </a:lnTo>
                  <a:lnTo>
                    <a:pt x="227" y="58"/>
                  </a:lnTo>
                  <a:lnTo>
                    <a:pt x="221" y="58"/>
                  </a:lnTo>
                  <a:lnTo>
                    <a:pt x="216" y="58"/>
                  </a:lnTo>
                  <a:lnTo>
                    <a:pt x="207" y="58"/>
                  </a:lnTo>
                  <a:lnTo>
                    <a:pt x="202" y="58"/>
                  </a:lnTo>
                  <a:lnTo>
                    <a:pt x="193" y="58"/>
                  </a:lnTo>
                  <a:lnTo>
                    <a:pt x="185" y="58"/>
                  </a:lnTo>
                  <a:lnTo>
                    <a:pt x="178" y="58"/>
                  </a:lnTo>
                  <a:lnTo>
                    <a:pt x="166" y="58"/>
                  </a:lnTo>
                  <a:lnTo>
                    <a:pt x="158" y="55"/>
                  </a:lnTo>
                  <a:lnTo>
                    <a:pt x="150" y="55"/>
                  </a:lnTo>
                  <a:lnTo>
                    <a:pt x="138" y="55"/>
                  </a:lnTo>
                  <a:lnTo>
                    <a:pt x="130" y="53"/>
                  </a:lnTo>
                  <a:lnTo>
                    <a:pt x="119" y="53"/>
                  </a:lnTo>
                  <a:lnTo>
                    <a:pt x="110" y="53"/>
                  </a:lnTo>
                  <a:lnTo>
                    <a:pt x="100" y="50"/>
                  </a:lnTo>
                  <a:lnTo>
                    <a:pt x="92" y="50"/>
                  </a:lnTo>
                  <a:lnTo>
                    <a:pt x="83" y="50"/>
                  </a:lnTo>
                  <a:lnTo>
                    <a:pt x="75" y="47"/>
                  </a:lnTo>
                  <a:lnTo>
                    <a:pt x="67" y="47"/>
                  </a:lnTo>
                  <a:lnTo>
                    <a:pt x="58" y="46"/>
                  </a:lnTo>
                  <a:lnTo>
                    <a:pt x="50" y="46"/>
                  </a:lnTo>
                  <a:lnTo>
                    <a:pt x="41" y="46"/>
                  </a:lnTo>
                  <a:lnTo>
                    <a:pt x="34" y="46"/>
                  </a:lnTo>
                  <a:lnTo>
                    <a:pt x="28" y="46"/>
                  </a:lnTo>
                  <a:lnTo>
                    <a:pt x="23" y="46"/>
                  </a:lnTo>
                  <a:lnTo>
                    <a:pt x="17" y="46"/>
                  </a:lnTo>
                  <a:lnTo>
                    <a:pt x="12" y="46"/>
                  </a:lnTo>
                  <a:lnTo>
                    <a:pt x="6" y="46"/>
                  </a:lnTo>
                  <a:lnTo>
                    <a:pt x="3" y="46"/>
                  </a:lnTo>
                  <a:lnTo>
                    <a:pt x="0" y="46"/>
                  </a:lnTo>
                </a:path>
              </a:pathLst>
            </a:custGeom>
            <a:solidFill>
              <a:srgbClr val="F3F3F3"/>
            </a:solidFill>
            <a:ln w="127000" cap="rnd">
              <a:noFill/>
              <a:round/>
              <a:headEnd/>
              <a:tailEnd/>
            </a:ln>
          </p:spPr>
          <p:txBody>
            <a:bodyPr>
              <a:prstTxWarp prst="textNoShape">
                <a:avLst/>
              </a:prstTxWarp>
            </a:bodyPr>
            <a:lstStyle/>
            <a:p>
              <a:endParaRPr lang="en-US">
                <a:solidFill>
                  <a:schemeClr val="tx2"/>
                </a:solidFill>
              </a:endParaRPr>
            </a:p>
          </p:txBody>
        </p:sp>
        <p:sp>
          <p:nvSpPr>
            <p:cNvPr id="24880" name="Freeform 255"/>
            <p:cNvSpPr>
              <a:spLocks/>
            </p:cNvSpPr>
            <p:nvPr/>
          </p:nvSpPr>
          <p:spPr bwMode="auto">
            <a:xfrm>
              <a:off x="2627" y="3002"/>
              <a:ext cx="617" cy="54"/>
            </a:xfrm>
            <a:custGeom>
              <a:avLst/>
              <a:gdLst>
                <a:gd name="T0" fmla="*/ 607 w 617"/>
                <a:gd name="T1" fmla="*/ 34 h 54"/>
                <a:gd name="T2" fmla="*/ 585 w 617"/>
                <a:gd name="T3" fmla="*/ 34 h 54"/>
                <a:gd name="T4" fmla="*/ 552 w 617"/>
                <a:gd name="T5" fmla="*/ 31 h 54"/>
                <a:gd name="T6" fmla="*/ 513 w 617"/>
                <a:gd name="T7" fmla="*/ 31 h 54"/>
                <a:gd name="T8" fmla="*/ 472 w 617"/>
                <a:gd name="T9" fmla="*/ 31 h 54"/>
                <a:gd name="T10" fmla="*/ 431 w 617"/>
                <a:gd name="T11" fmla="*/ 34 h 54"/>
                <a:gd name="T12" fmla="*/ 395 w 617"/>
                <a:gd name="T13" fmla="*/ 39 h 54"/>
                <a:gd name="T14" fmla="*/ 370 w 617"/>
                <a:gd name="T15" fmla="*/ 43 h 54"/>
                <a:gd name="T16" fmla="*/ 345 w 617"/>
                <a:gd name="T17" fmla="*/ 49 h 54"/>
                <a:gd name="T18" fmla="*/ 320 w 617"/>
                <a:gd name="T19" fmla="*/ 51 h 54"/>
                <a:gd name="T20" fmla="*/ 296 w 617"/>
                <a:gd name="T21" fmla="*/ 53 h 54"/>
                <a:gd name="T22" fmla="*/ 271 w 617"/>
                <a:gd name="T23" fmla="*/ 53 h 54"/>
                <a:gd name="T24" fmla="*/ 245 w 617"/>
                <a:gd name="T25" fmla="*/ 53 h 54"/>
                <a:gd name="T26" fmla="*/ 216 w 617"/>
                <a:gd name="T27" fmla="*/ 53 h 54"/>
                <a:gd name="T28" fmla="*/ 188 w 617"/>
                <a:gd name="T29" fmla="*/ 51 h 54"/>
                <a:gd name="T30" fmla="*/ 158 w 617"/>
                <a:gd name="T31" fmla="*/ 46 h 54"/>
                <a:gd name="T32" fmla="*/ 130 w 617"/>
                <a:gd name="T33" fmla="*/ 41 h 54"/>
                <a:gd name="T34" fmla="*/ 105 w 617"/>
                <a:gd name="T35" fmla="*/ 39 h 54"/>
                <a:gd name="T36" fmla="*/ 83 w 617"/>
                <a:gd name="T37" fmla="*/ 34 h 54"/>
                <a:gd name="T38" fmla="*/ 64 w 617"/>
                <a:gd name="T39" fmla="*/ 31 h 54"/>
                <a:gd name="T40" fmla="*/ 44 w 617"/>
                <a:gd name="T41" fmla="*/ 29 h 54"/>
                <a:gd name="T42" fmla="*/ 28 w 617"/>
                <a:gd name="T43" fmla="*/ 29 h 54"/>
                <a:gd name="T44" fmla="*/ 9 w 617"/>
                <a:gd name="T45" fmla="*/ 31 h 54"/>
                <a:gd name="T46" fmla="*/ 6 w 617"/>
                <a:gd name="T47" fmla="*/ 31 h 54"/>
                <a:gd name="T48" fmla="*/ 23 w 617"/>
                <a:gd name="T49" fmla="*/ 29 h 54"/>
                <a:gd name="T50" fmla="*/ 44 w 617"/>
                <a:gd name="T51" fmla="*/ 24 h 54"/>
                <a:gd name="T52" fmla="*/ 75 w 617"/>
                <a:gd name="T53" fmla="*/ 17 h 54"/>
                <a:gd name="T54" fmla="*/ 105 w 617"/>
                <a:gd name="T55" fmla="*/ 12 h 54"/>
                <a:gd name="T56" fmla="*/ 138 w 617"/>
                <a:gd name="T57" fmla="*/ 7 h 54"/>
                <a:gd name="T58" fmla="*/ 169 w 617"/>
                <a:gd name="T59" fmla="*/ 4 h 54"/>
                <a:gd name="T60" fmla="*/ 196 w 617"/>
                <a:gd name="T61" fmla="*/ 4 h 54"/>
                <a:gd name="T62" fmla="*/ 238 w 617"/>
                <a:gd name="T63" fmla="*/ 10 h 54"/>
                <a:gd name="T64" fmla="*/ 265 w 617"/>
                <a:gd name="T65" fmla="*/ 19 h 54"/>
                <a:gd name="T66" fmla="*/ 285 w 617"/>
                <a:gd name="T67" fmla="*/ 27 h 54"/>
                <a:gd name="T68" fmla="*/ 307 w 617"/>
                <a:gd name="T69" fmla="*/ 29 h 54"/>
                <a:gd name="T70" fmla="*/ 320 w 617"/>
                <a:gd name="T71" fmla="*/ 27 h 54"/>
                <a:gd name="T72" fmla="*/ 340 w 617"/>
                <a:gd name="T73" fmla="*/ 24 h 54"/>
                <a:gd name="T74" fmla="*/ 362 w 617"/>
                <a:gd name="T75" fmla="*/ 17 h 54"/>
                <a:gd name="T76" fmla="*/ 383 w 617"/>
                <a:gd name="T77" fmla="*/ 12 h 54"/>
                <a:gd name="T78" fmla="*/ 409 w 617"/>
                <a:gd name="T79" fmla="*/ 7 h 54"/>
                <a:gd name="T80" fmla="*/ 434 w 617"/>
                <a:gd name="T81" fmla="*/ 3 h 54"/>
                <a:gd name="T82" fmla="*/ 455 w 617"/>
                <a:gd name="T83" fmla="*/ 0 h 54"/>
                <a:gd name="T84" fmla="*/ 478 w 617"/>
                <a:gd name="T85" fmla="*/ 0 h 54"/>
                <a:gd name="T86" fmla="*/ 500 w 617"/>
                <a:gd name="T87" fmla="*/ 3 h 54"/>
                <a:gd name="T88" fmla="*/ 519 w 617"/>
                <a:gd name="T89" fmla="*/ 7 h 54"/>
                <a:gd name="T90" fmla="*/ 538 w 617"/>
                <a:gd name="T91" fmla="*/ 15 h 54"/>
                <a:gd name="T92" fmla="*/ 555 w 617"/>
                <a:gd name="T93" fmla="*/ 22 h 54"/>
                <a:gd name="T94" fmla="*/ 572 w 617"/>
                <a:gd name="T95" fmla="*/ 27 h 54"/>
                <a:gd name="T96" fmla="*/ 588 w 617"/>
                <a:gd name="T97" fmla="*/ 34 h 54"/>
                <a:gd name="T98" fmla="*/ 602 w 617"/>
                <a:gd name="T99" fmla="*/ 36 h 54"/>
                <a:gd name="T100" fmla="*/ 613 w 617"/>
                <a:gd name="T101" fmla="*/ 36 h 5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17"/>
                <a:gd name="T154" fmla="*/ 0 h 54"/>
                <a:gd name="T155" fmla="*/ 617 w 617"/>
                <a:gd name="T156" fmla="*/ 54 h 5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17" h="54">
                  <a:moveTo>
                    <a:pt x="613" y="36"/>
                  </a:moveTo>
                  <a:lnTo>
                    <a:pt x="616" y="36"/>
                  </a:lnTo>
                  <a:lnTo>
                    <a:pt x="613" y="36"/>
                  </a:lnTo>
                  <a:lnTo>
                    <a:pt x="607" y="34"/>
                  </a:lnTo>
                  <a:lnTo>
                    <a:pt x="604" y="34"/>
                  </a:lnTo>
                  <a:lnTo>
                    <a:pt x="599" y="34"/>
                  </a:lnTo>
                  <a:lnTo>
                    <a:pt x="593" y="34"/>
                  </a:lnTo>
                  <a:lnTo>
                    <a:pt x="585" y="34"/>
                  </a:lnTo>
                  <a:lnTo>
                    <a:pt x="580" y="34"/>
                  </a:lnTo>
                  <a:lnTo>
                    <a:pt x="569" y="31"/>
                  </a:lnTo>
                  <a:lnTo>
                    <a:pt x="561" y="31"/>
                  </a:lnTo>
                  <a:lnTo>
                    <a:pt x="552" y="31"/>
                  </a:lnTo>
                  <a:lnTo>
                    <a:pt x="544" y="31"/>
                  </a:lnTo>
                  <a:lnTo>
                    <a:pt x="533" y="31"/>
                  </a:lnTo>
                  <a:lnTo>
                    <a:pt x="524" y="31"/>
                  </a:lnTo>
                  <a:lnTo>
                    <a:pt x="513" y="31"/>
                  </a:lnTo>
                  <a:lnTo>
                    <a:pt x="503" y="31"/>
                  </a:lnTo>
                  <a:lnTo>
                    <a:pt x="492" y="31"/>
                  </a:lnTo>
                  <a:lnTo>
                    <a:pt x="483" y="31"/>
                  </a:lnTo>
                  <a:lnTo>
                    <a:pt x="472" y="31"/>
                  </a:lnTo>
                  <a:lnTo>
                    <a:pt x="461" y="34"/>
                  </a:lnTo>
                  <a:lnTo>
                    <a:pt x="450" y="34"/>
                  </a:lnTo>
                  <a:lnTo>
                    <a:pt x="439" y="34"/>
                  </a:lnTo>
                  <a:lnTo>
                    <a:pt x="431" y="34"/>
                  </a:lnTo>
                  <a:lnTo>
                    <a:pt x="423" y="36"/>
                  </a:lnTo>
                  <a:lnTo>
                    <a:pt x="411" y="36"/>
                  </a:lnTo>
                  <a:lnTo>
                    <a:pt x="403" y="36"/>
                  </a:lnTo>
                  <a:lnTo>
                    <a:pt x="395" y="39"/>
                  </a:lnTo>
                  <a:lnTo>
                    <a:pt x="389" y="39"/>
                  </a:lnTo>
                  <a:lnTo>
                    <a:pt x="381" y="41"/>
                  </a:lnTo>
                  <a:lnTo>
                    <a:pt x="376" y="41"/>
                  </a:lnTo>
                  <a:lnTo>
                    <a:pt x="370" y="43"/>
                  </a:lnTo>
                  <a:lnTo>
                    <a:pt x="365" y="43"/>
                  </a:lnTo>
                  <a:lnTo>
                    <a:pt x="356" y="46"/>
                  </a:lnTo>
                  <a:lnTo>
                    <a:pt x="351" y="46"/>
                  </a:lnTo>
                  <a:lnTo>
                    <a:pt x="345" y="49"/>
                  </a:lnTo>
                  <a:lnTo>
                    <a:pt x="340" y="49"/>
                  </a:lnTo>
                  <a:lnTo>
                    <a:pt x="331" y="51"/>
                  </a:lnTo>
                  <a:lnTo>
                    <a:pt x="326" y="51"/>
                  </a:lnTo>
                  <a:lnTo>
                    <a:pt x="320" y="51"/>
                  </a:lnTo>
                  <a:lnTo>
                    <a:pt x="314" y="51"/>
                  </a:lnTo>
                  <a:lnTo>
                    <a:pt x="309" y="53"/>
                  </a:lnTo>
                  <a:lnTo>
                    <a:pt x="301" y="53"/>
                  </a:lnTo>
                  <a:lnTo>
                    <a:pt x="296" y="53"/>
                  </a:lnTo>
                  <a:lnTo>
                    <a:pt x="290" y="53"/>
                  </a:lnTo>
                  <a:lnTo>
                    <a:pt x="282" y="53"/>
                  </a:lnTo>
                  <a:lnTo>
                    <a:pt x="276" y="53"/>
                  </a:lnTo>
                  <a:lnTo>
                    <a:pt x="271" y="53"/>
                  </a:lnTo>
                  <a:lnTo>
                    <a:pt x="265" y="53"/>
                  </a:lnTo>
                  <a:lnTo>
                    <a:pt x="257" y="53"/>
                  </a:lnTo>
                  <a:lnTo>
                    <a:pt x="251" y="53"/>
                  </a:lnTo>
                  <a:lnTo>
                    <a:pt x="245" y="53"/>
                  </a:lnTo>
                  <a:lnTo>
                    <a:pt x="238" y="53"/>
                  </a:lnTo>
                  <a:lnTo>
                    <a:pt x="232" y="53"/>
                  </a:lnTo>
                  <a:lnTo>
                    <a:pt x="224" y="53"/>
                  </a:lnTo>
                  <a:lnTo>
                    <a:pt x="216" y="53"/>
                  </a:lnTo>
                  <a:lnTo>
                    <a:pt x="210" y="53"/>
                  </a:lnTo>
                  <a:lnTo>
                    <a:pt x="202" y="51"/>
                  </a:lnTo>
                  <a:lnTo>
                    <a:pt x="196" y="51"/>
                  </a:lnTo>
                  <a:lnTo>
                    <a:pt x="188" y="51"/>
                  </a:lnTo>
                  <a:lnTo>
                    <a:pt x="179" y="49"/>
                  </a:lnTo>
                  <a:lnTo>
                    <a:pt x="171" y="49"/>
                  </a:lnTo>
                  <a:lnTo>
                    <a:pt x="164" y="46"/>
                  </a:lnTo>
                  <a:lnTo>
                    <a:pt x="158" y="46"/>
                  </a:lnTo>
                  <a:lnTo>
                    <a:pt x="150" y="43"/>
                  </a:lnTo>
                  <a:lnTo>
                    <a:pt x="144" y="43"/>
                  </a:lnTo>
                  <a:lnTo>
                    <a:pt x="136" y="43"/>
                  </a:lnTo>
                  <a:lnTo>
                    <a:pt x="130" y="41"/>
                  </a:lnTo>
                  <a:lnTo>
                    <a:pt x="124" y="41"/>
                  </a:lnTo>
                  <a:lnTo>
                    <a:pt x="116" y="39"/>
                  </a:lnTo>
                  <a:lnTo>
                    <a:pt x="110" y="39"/>
                  </a:lnTo>
                  <a:lnTo>
                    <a:pt x="105" y="39"/>
                  </a:lnTo>
                  <a:lnTo>
                    <a:pt x="100" y="36"/>
                  </a:lnTo>
                  <a:lnTo>
                    <a:pt x="95" y="36"/>
                  </a:lnTo>
                  <a:lnTo>
                    <a:pt x="89" y="34"/>
                  </a:lnTo>
                  <a:lnTo>
                    <a:pt x="83" y="34"/>
                  </a:lnTo>
                  <a:lnTo>
                    <a:pt x="78" y="34"/>
                  </a:lnTo>
                  <a:lnTo>
                    <a:pt x="75" y="31"/>
                  </a:lnTo>
                  <a:lnTo>
                    <a:pt x="69" y="31"/>
                  </a:lnTo>
                  <a:lnTo>
                    <a:pt x="64" y="31"/>
                  </a:lnTo>
                  <a:lnTo>
                    <a:pt x="58" y="31"/>
                  </a:lnTo>
                  <a:lnTo>
                    <a:pt x="55" y="29"/>
                  </a:lnTo>
                  <a:lnTo>
                    <a:pt x="50" y="29"/>
                  </a:lnTo>
                  <a:lnTo>
                    <a:pt x="44" y="29"/>
                  </a:lnTo>
                  <a:lnTo>
                    <a:pt x="41" y="29"/>
                  </a:lnTo>
                  <a:lnTo>
                    <a:pt x="36" y="29"/>
                  </a:lnTo>
                  <a:lnTo>
                    <a:pt x="31" y="29"/>
                  </a:lnTo>
                  <a:lnTo>
                    <a:pt x="28" y="29"/>
                  </a:lnTo>
                  <a:lnTo>
                    <a:pt x="23" y="29"/>
                  </a:lnTo>
                  <a:lnTo>
                    <a:pt x="20" y="31"/>
                  </a:lnTo>
                  <a:lnTo>
                    <a:pt x="14" y="31"/>
                  </a:lnTo>
                  <a:lnTo>
                    <a:pt x="9" y="31"/>
                  </a:lnTo>
                  <a:lnTo>
                    <a:pt x="6" y="31"/>
                  </a:lnTo>
                  <a:lnTo>
                    <a:pt x="0" y="34"/>
                  </a:lnTo>
                  <a:lnTo>
                    <a:pt x="3" y="31"/>
                  </a:lnTo>
                  <a:lnTo>
                    <a:pt x="6" y="31"/>
                  </a:lnTo>
                  <a:lnTo>
                    <a:pt x="9" y="31"/>
                  </a:lnTo>
                  <a:lnTo>
                    <a:pt x="12" y="31"/>
                  </a:lnTo>
                  <a:lnTo>
                    <a:pt x="17" y="29"/>
                  </a:lnTo>
                  <a:lnTo>
                    <a:pt x="23" y="29"/>
                  </a:lnTo>
                  <a:lnTo>
                    <a:pt x="28" y="27"/>
                  </a:lnTo>
                  <a:lnTo>
                    <a:pt x="34" y="27"/>
                  </a:lnTo>
                  <a:lnTo>
                    <a:pt x="39" y="24"/>
                  </a:lnTo>
                  <a:lnTo>
                    <a:pt x="44" y="24"/>
                  </a:lnTo>
                  <a:lnTo>
                    <a:pt x="53" y="22"/>
                  </a:lnTo>
                  <a:lnTo>
                    <a:pt x="58" y="19"/>
                  </a:lnTo>
                  <a:lnTo>
                    <a:pt x="67" y="19"/>
                  </a:lnTo>
                  <a:lnTo>
                    <a:pt x="75" y="17"/>
                  </a:lnTo>
                  <a:lnTo>
                    <a:pt x="81" y="15"/>
                  </a:lnTo>
                  <a:lnTo>
                    <a:pt x="89" y="15"/>
                  </a:lnTo>
                  <a:lnTo>
                    <a:pt x="97" y="12"/>
                  </a:lnTo>
                  <a:lnTo>
                    <a:pt x="105" y="12"/>
                  </a:lnTo>
                  <a:lnTo>
                    <a:pt x="113" y="10"/>
                  </a:lnTo>
                  <a:lnTo>
                    <a:pt x="122" y="10"/>
                  </a:lnTo>
                  <a:lnTo>
                    <a:pt x="130" y="7"/>
                  </a:lnTo>
                  <a:lnTo>
                    <a:pt x="138" y="7"/>
                  </a:lnTo>
                  <a:lnTo>
                    <a:pt x="147" y="7"/>
                  </a:lnTo>
                  <a:lnTo>
                    <a:pt x="155" y="4"/>
                  </a:lnTo>
                  <a:lnTo>
                    <a:pt x="164" y="4"/>
                  </a:lnTo>
                  <a:lnTo>
                    <a:pt x="169" y="4"/>
                  </a:lnTo>
                  <a:lnTo>
                    <a:pt x="177" y="4"/>
                  </a:lnTo>
                  <a:lnTo>
                    <a:pt x="185" y="3"/>
                  </a:lnTo>
                  <a:lnTo>
                    <a:pt x="190" y="4"/>
                  </a:lnTo>
                  <a:lnTo>
                    <a:pt x="196" y="4"/>
                  </a:lnTo>
                  <a:lnTo>
                    <a:pt x="210" y="4"/>
                  </a:lnTo>
                  <a:lnTo>
                    <a:pt x="221" y="7"/>
                  </a:lnTo>
                  <a:lnTo>
                    <a:pt x="230" y="7"/>
                  </a:lnTo>
                  <a:lnTo>
                    <a:pt x="238" y="10"/>
                  </a:lnTo>
                  <a:lnTo>
                    <a:pt x="245" y="12"/>
                  </a:lnTo>
                  <a:lnTo>
                    <a:pt x="251" y="15"/>
                  </a:lnTo>
                  <a:lnTo>
                    <a:pt x="259" y="17"/>
                  </a:lnTo>
                  <a:lnTo>
                    <a:pt x="265" y="19"/>
                  </a:lnTo>
                  <a:lnTo>
                    <a:pt x="271" y="22"/>
                  </a:lnTo>
                  <a:lnTo>
                    <a:pt x="276" y="24"/>
                  </a:lnTo>
                  <a:lnTo>
                    <a:pt x="279" y="27"/>
                  </a:lnTo>
                  <a:lnTo>
                    <a:pt x="285" y="27"/>
                  </a:lnTo>
                  <a:lnTo>
                    <a:pt x="290" y="29"/>
                  </a:lnTo>
                  <a:lnTo>
                    <a:pt x="296" y="29"/>
                  </a:lnTo>
                  <a:lnTo>
                    <a:pt x="301" y="29"/>
                  </a:lnTo>
                  <a:lnTo>
                    <a:pt x="307" y="29"/>
                  </a:lnTo>
                  <a:lnTo>
                    <a:pt x="309" y="29"/>
                  </a:lnTo>
                  <a:lnTo>
                    <a:pt x="314" y="29"/>
                  </a:lnTo>
                  <a:lnTo>
                    <a:pt x="317" y="27"/>
                  </a:lnTo>
                  <a:lnTo>
                    <a:pt x="320" y="27"/>
                  </a:lnTo>
                  <a:lnTo>
                    <a:pt x="326" y="27"/>
                  </a:lnTo>
                  <a:lnTo>
                    <a:pt x="331" y="24"/>
                  </a:lnTo>
                  <a:lnTo>
                    <a:pt x="334" y="24"/>
                  </a:lnTo>
                  <a:lnTo>
                    <a:pt x="340" y="24"/>
                  </a:lnTo>
                  <a:lnTo>
                    <a:pt x="345" y="22"/>
                  </a:lnTo>
                  <a:lnTo>
                    <a:pt x="351" y="19"/>
                  </a:lnTo>
                  <a:lnTo>
                    <a:pt x="356" y="19"/>
                  </a:lnTo>
                  <a:lnTo>
                    <a:pt x="362" y="17"/>
                  </a:lnTo>
                  <a:lnTo>
                    <a:pt x="368" y="17"/>
                  </a:lnTo>
                  <a:lnTo>
                    <a:pt x="373" y="15"/>
                  </a:lnTo>
                  <a:lnTo>
                    <a:pt x="378" y="15"/>
                  </a:lnTo>
                  <a:lnTo>
                    <a:pt x="383" y="12"/>
                  </a:lnTo>
                  <a:lnTo>
                    <a:pt x="389" y="10"/>
                  </a:lnTo>
                  <a:lnTo>
                    <a:pt x="397" y="10"/>
                  </a:lnTo>
                  <a:lnTo>
                    <a:pt x="403" y="7"/>
                  </a:lnTo>
                  <a:lnTo>
                    <a:pt x="409" y="7"/>
                  </a:lnTo>
                  <a:lnTo>
                    <a:pt x="414" y="4"/>
                  </a:lnTo>
                  <a:lnTo>
                    <a:pt x="423" y="4"/>
                  </a:lnTo>
                  <a:lnTo>
                    <a:pt x="428" y="4"/>
                  </a:lnTo>
                  <a:lnTo>
                    <a:pt x="434" y="3"/>
                  </a:lnTo>
                  <a:lnTo>
                    <a:pt x="439" y="3"/>
                  </a:lnTo>
                  <a:lnTo>
                    <a:pt x="445" y="0"/>
                  </a:lnTo>
                  <a:lnTo>
                    <a:pt x="450" y="0"/>
                  </a:lnTo>
                  <a:lnTo>
                    <a:pt x="455" y="0"/>
                  </a:lnTo>
                  <a:lnTo>
                    <a:pt x="464" y="0"/>
                  </a:lnTo>
                  <a:lnTo>
                    <a:pt x="466" y="0"/>
                  </a:lnTo>
                  <a:lnTo>
                    <a:pt x="472" y="0"/>
                  </a:lnTo>
                  <a:lnTo>
                    <a:pt x="478" y="0"/>
                  </a:lnTo>
                  <a:lnTo>
                    <a:pt x="483" y="0"/>
                  </a:lnTo>
                  <a:lnTo>
                    <a:pt x="489" y="0"/>
                  </a:lnTo>
                  <a:lnTo>
                    <a:pt x="494" y="3"/>
                  </a:lnTo>
                  <a:lnTo>
                    <a:pt x="500" y="3"/>
                  </a:lnTo>
                  <a:lnTo>
                    <a:pt x="503" y="4"/>
                  </a:lnTo>
                  <a:lnTo>
                    <a:pt x="508" y="4"/>
                  </a:lnTo>
                  <a:lnTo>
                    <a:pt x="513" y="7"/>
                  </a:lnTo>
                  <a:lnTo>
                    <a:pt x="519" y="7"/>
                  </a:lnTo>
                  <a:lnTo>
                    <a:pt x="524" y="10"/>
                  </a:lnTo>
                  <a:lnTo>
                    <a:pt x="527" y="10"/>
                  </a:lnTo>
                  <a:lnTo>
                    <a:pt x="533" y="12"/>
                  </a:lnTo>
                  <a:lnTo>
                    <a:pt x="538" y="15"/>
                  </a:lnTo>
                  <a:lnTo>
                    <a:pt x="541" y="17"/>
                  </a:lnTo>
                  <a:lnTo>
                    <a:pt x="547" y="17"/>
                  </a:lnTo>
                  <a:lnTo>
                    <a:pt x="552" y="19"/>
                  </a:lnTo>
                  <a:lnTo>
                    <a:pt x="555" y="22"/>
                  </a:lnTo>
                  <a:lnTo>
                    <a:pt x="561" y="24"/>
                  </a:lnTo>
                  <a:lnTo>
                    <a:pt x="563" y="24"/>
                  </a:lnTo>
                  <a:lnTo>
                    <a:pt x="569" y="27"/>
                  </a:lnTo>
                  <a:lnTo>
                    <a:pt x="572" y="27"/>
                  </a:lnTo>
                  <a:lnTo>
                    <a:pt x="577" y="29"/>
                  </a:lnTo>
                  <a:lnTo>
                    <a:pt x="580" y="31"/>
                  </a:lnTo>
                  <a:lnTo>
                    <a:pt x="582" y="31"/>
                  </a:lnTo>
                  <a:lnTo>
                    <a:pt x="588" y="34"/>
                  </a:lnTo>
                  <a:lnTo>
                    <a:pt x="590" y="34"/>
                  </a:lnTo>
                  <a:lnTo>
                    <a:pt x="593" y="36"/>
                  </a:lnTo>
                  <a:lnTo>
                    <a:pt x="599" y="36"/>
                  </a:lnTo>
                  <a:lnTo>
                    <a:pt x="602" y="36"/>
                  </a:lnTo>
                  <a:lnTo>
                    <a:pt x="604" y="36"/>
                  </a:lnTo>
                  <a:lnTo>
                    <a:pt x="607" y="36"/>
                  </a:lnTo>
                  <a:lnTo>
                    <a:pt x="610" y="36"/>
                  </a:lnTo>
                  <a:lnTo>
                    <a:pt x="613" y="36"/>
                  </a:lnTo>
                </a:path>
              </a:pathLst>
            </a:custGeom>
            <a:solidFill>
              <a:srgbClr val="8BF3FD"/>
            </a:solidFill>
            <a:ln w="127000" cap="rnd">
              <a:noFill/>
              <a:round/>
              <a:headEnd/>
              <a:tailEnd/>
            </a:ln>
          </p:spPr>
          <p:txBody>
            <a:bodyPr>
              <a:prstTxWarp prst="textNoShape">
                <a:avLst/>
              </a:prstTxWarp>
            </a:bodyPr>
            <a:lstStyle/>
            <a:p>
              <a:endParaRPr lang="en-US">
                <a:solidFill>
                  <a:schemeClr val="tx2"/>
                </a:solidFill>
              </a:endParaRPr>
            </a:p>
          </p:txBody>
        </p:sp>
        <p:sp>
          <p:nvSpPr>
            <p:cNvPr id="24881" name="Freeform 256"/>
            <p:cNvSpPr>
              <a:spLocks/>
            </p:cNvSpPr>
            <p:nvPr/>
          </p:nvSpPr>
          <p:spPr bwMode="auto">
            <a:xfrm>
              <a:off x="2640" y="3005"/>
              <a:ext cx="588" cy="51"/>
            </a:xfrm>
            <a:custGeom>
              <a:avLst/>
              <a:gdLst>
                <a:gd name="T0" fmla="*/ 587 w 588"/>
                <a:gd name="T1" fmla="*/ 34 h 51"/>
                <a:gd name="T2" fmla="*/ 578 w 588"/>
                <a:gd name="T3" fmla="*/ 31 h 51"/>
                <a:gd name="T4" fmla="*/ 564 w 588"/>
                <a:gd name="T5" fmla="*/ 31 h 51"/>
                <a:gd name="T6" fmla="*/ 543 w 588"/>
                <a:gd name="T7" fmla="*/ 31 h 51"/>
                <a:gd name="T8" fmla="*/ 518 w 588"/>
                <a:gd name="T9" fmla="*/ 28 h 51"/>
                <a:gd name="T10" fmla="*/ 487 w 588"/>
                <a:gd name="T11" fmla="*/ 28 h 51"/>
                <a:gd name="T12" fmla="*/ 460 w 588"/>
                <a:gd name="T13" fmla="*/ 28 h 51"/>
                <a:gd name="T14" fmla="*/ 429 w 588"/>
                <a:gd name="T15" fmla="*/ 31 h 51"/>
                <a:gd name="T16" fmla="*/ 401 w 588"/>
                <a:gd name="T17" fmla="*/ 34 h 51"/>
                <a:gd name="T18" fmla="*/ 377 w 588"/>
                <a:gd name="T19" fmla="*/ 36 h 51"/>
                <a:gd name="T20" fmla="*/ 357 w 588"/>
                <a:gd name="T21" fmla="*/ 38 h 51"/>
                <a:gd name="T22" fmla="*/ 341 w 588"/>
                <a:gd name="T23" fmla="*/ 43 h 51"/>
                <a:gd name="T24" fmla="*/ 324 w 588"/>
                <a:gd name="T25" fmla="*/ 46 h 51"/>
                <a:gd name="T26" fmla="*/ 304 w 588"/>
                <a:gd name="T27" fmla="*/ 48 h 51"/>
                <a:gd name="T28" fmla="*/ 288 w 588"/>
                <a:gd name="T29" fmla="*/ 50 h 51"/>
                <a:gd name="T30" fmla="*/ 272 w 588"/>
                <a:gd name="T31" fmla="*/ 50 h 51"/>
                <a:gd name="T32" fmla="*/ 252 w 588"/>
                <a:gd name="T33" fmla="*/ 50 h 51"/>
                <a:gd name="T34" fmla="*/ 232 w 588"/>
                <a:gd name="T35" fmla="*/ 50 h 51"/>
                <a:gd name="T36" fmla="*/ 213 w 588"/>
                <a:gd name="T37" fmla="*/ 50 h 51"/>
                <a:gd name="T38" fmla="*/ 194 w 588"/>
                <a:gd name="T39" fmla="*/ 48 h 51"/>
                <a:gd name="T40" fmla="*/ 172 w 588"/>
                <a:gd name="T41" fmla="*/ 46 h 51"/>
                <a:gd name="T42" fmla="*/ 150 w 588"/>
                <a:gd name="T43" fmla="*/ 43 h 51"/>
                <a:gd name="T44" fmla="*/ 130 w 588"/>
                <a:gd name="T45" fmla="*/ 38 h 51"/>
                <a:gd name="T46" fmla="*/ 114 w 588"/>
                <a:gd name="T47" fmla="*/ 36 h 51"/>
                <a:gd name="T48" fmla="*/ 97 w 588"/>
                <a:gd name="T49" fmla="*/ 34 h 51"/>
                <a:gd name="T50" fmla="*/ 81 w 588"/>
                <a:gd name="T51" fmla="*/ 31 h 51"/>
                <a:gd name="T52" fmla="*/ 67 w 588"/>
                <a:gd name="T53" fmla="*/ 28 h 51"/>
                <a:gd name="T54" fmla="*/ 53 w 588"/>
                <a:gd name="T55" fmla="*/ 28 h 51"/>
                <a:gd name="T56" fmla="*/ 40 w 588"/>
                <a:gd name="T57" fmla="*/ 26 h 51"/>
                <a:gd name="T58" fmla="*/ 28 w 588"/>
                <a:gd name="T59" fmla="*/ 26 h 51"/>
                <a:gd name="T60" fmla="*/ 14 w 588"/>
                <a:gd name="T61" fmla="*/ 28 h 51"/>
                <a:gd name="T62" fmla="*/ 0 w 588"/>
                <a:gd name="T63" fmla="*/ 31 h 51"/>
                <a:gd name="T64" fmla="*/ 6 w 588"/>
                <a:gd name="T65" fmla="*/ 28 h 51"/>
                <a:gd name="T66" fmla="*/ 17 w 588"/>
                <a:gd name="T67" fmla="*/ 26 h 51"/>
                <a:gd name="T68" fmla="*/ 31 w 588"/>
                <a:gd name="T69" fmla="*/ 24 h 51"/>
                <a:gd name="T70" fmla="*/ 50 w 588"/>
                <a:gd name="T71" fmla="*/ 19 h 51"/>
                <a:gd name="T72" fmla="*/ 72 w 588"/>
                <a:gd name="T73" fmla="*/ 16 h 51"/>
                <a:gd name="T74" fmla="*/ 95 w 588"/>
                <a:gd name="T75" fmla="*/ 12 h 51"/>
                <a:gd name="T76" fmla="*/ 117 w 588"/>
                <a:gd name="T77" fmla="*/ 7 h 51"/>
                <a:gd name="T78" fmla="*/ 141 w 588"/>
                <a:gd name="T79" fmla="*/ 4 h 51"/>
                <a:gd name="T80" fmla="*/ 164 w 588"/>
                <a:gd name="T81" fmla="*/ 2 h 51"/>
                <a:gd name="T82" fmla="*/ 183 w 588"/>
                <a:gd name="T83" fmla="*/ 2 h 51"/>
                <a:gd name="T84" fmla="*/ 210 w 588"/>
                <a:gd name="T85" fmla="*/ 4 h 51"/>
                <a:gd name="T86" fmla="*/ 235 w 588"/>
                <a:gd name="T87" fmla="*/ 9 h 51"/>
                <a:gd name="T88" fmla="*/ 252 w 588"/>
                <a:gd name="T89" fmla="*/ 16 h 51"/>
                <a:gd name="T90" fmla="*/ 269 w 588"/>
                <a:gd name="T91" fmla="*/ 24 h 51"/>
                <a:gd name="T92" fmla="*/ 283 w 588"/>
                <a:gd name="T93" fmla="*/ 26 h 51"/>
                <a:gd name="T94" fmla="*/ 296 w 588"/>
                <a:gd name="T95" fmla="*/ 26 h 51"/>
                <a:gd name="T96" fmla="*/ 307 w 588"/>
                <a:gd name="T97" fmla="*/ 24 h 51"/>
                <a:gd name="T98" fmla="*/ 318 w 588"/>
                <a:gd name="T99" fmla="*/ 22 h 51"/>
                <a:gd name="T100" fmla="*/ 335 w 588"/>
                <a:gd name="T101" fmla="*/ 19 h 51"/>
                <a:gd name="T102" fmla="*/ 349 w 588"/>
                <a:gd name="T103" fmla="*/ 14 h 51"/>
                <a:gd name="T104" fmla="*/ 369 w 588"/>
                <a:gd name="T105" fmla="*/ 9 h 51"/>
                <a:gd name="T106" fmla="*/ 384 w 588"/>
                <a:gd name="T107" fmla="*/ 7 h 51"/>
                <a:gd name="T108" fmla="*/ 401 w 588"/>
                <a:gd name="T109" fmla="*/ 4 h 51"/>
                <a:gd name="T110" fmla="*/ 418 w 588"/>
                <a:gd name="T111" fmla="*/ 2 h 51"/>
                <a:gd name="T112" fmla="*/ 435 w 588"/>
                <a:gd name="T113" fmla="*/ 0 h 51"/>
                <a:gd name="T114" fmla="*/ 452 w 588"/>
                <a:gd name="T115" fmla="*/ 0 h 51"/>
                <a:gd name="T116" fmla="*/ 476 w 588"/>
                <a:gd name="T117" fmla="*/ 2 h 51"/>
                <a:gd name="T118" fmla="*/ 504 w 588"/>
                <a:gd name="T119" fmla="*/ 9 h 51"/>
                <a:gd name="T120" fmla="*/ 529 w 588"/>
                <a:gd name="T121" fmla="*/ 19 h 51"/>
                <a:gd name="T122" fmla="*/ 550 w 588"/>
                <a:gd name="T123" fmla="*/ 28 h 51"/>
                <a:gd name="T124" fmla="*/ 573 w 588"/>
                <a:gd name="T125" fmla="*/ 34 h 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8"/>
                <a:gd name="T190" fmla="*/ 0 h 51"/>
                <a:gd name="T191" fmla="*/ 588 w 588"/>
                <a:gd name="T192" fmla="*/ 51 h 5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8" h="51">
                  <a:moveTo>
                    <a:pt x="584" y="34"/>
                  </a:moveTo>
                  <a:lnTo>
                    <a:pt x="584" y="34"/>
                  </a:lnTo>
                  <a:lnTo>
                    <a:pt x="587" y="34"/>
                  </a:lnTo>
                  <a:lnTo>
                    <a:pt x="584" y="34"/>
                  </a:lnTo>
                  <a:lnTo>
                    <a:pt x="581" y="34"/>
                  </a:lnTo>
                  <a:lnTo>
                    <a:pt x="578" y="31"/>
                  </a:lnTo>
                  <a:lnTo>
                    <a:pt x="576" y="31"/>
                  </a:lnTo>
                  <a:lnTo>
                    <a:pt x="570" y="31"/>
                  </a:lnTo>
                  <a:lnTo>
                    <a:pt x="564" y="31"/>
                  </a:lnTo>
                  <a:lnTo>
                    <a:pt x="556" y="31"/>
                  </a:lnTo>
                  <a:lnTo>
                    <a:pt x="550" y="31"/>
                  </a:lnTo>
                  <a:lnTo>
                    <a:pt x="543" y="31"/>
                  </a:lnTo>
                  <a:lnTo>
                    <a:pt x="535" y="28"/>
                  </a:lnTo>
                  <a:lnTo>
                    <a:pt x="526" y="28"/>
                  </a:lnTo>
                  <a:lnTo>
                    <a:pt x="518" y="28"/>
                  </a:lnTo>
                  <a:lnTo>
                    <a:pt x="507" y="28"/>
                  </a:lnTo>
                  <a:lnTo>
                    <a:pt x="498" y="28"/>
                  </a:lnTo>
                  <a:lnTo>
                    <a:pt x="487" y="28"/>
                  </a:lnTo>
                  <a:lnTo>
                    <a:pt x="479" y="28"/>
                  </a:lnTo>
                  <a:lnTo>
                    <a:pt x="467" y="28"/>
                  </a:lnTo>
                  <a:lnTo>
                    <a:pt x="460" y="28"/>
                  </a:lnTo>
                  <a:lnTo>
                    <a:pt x="449" y="31"/>
                  </a:lnTo>
                  <a:lnTo>
                    <a:pt x="438" y="31"/>
                  </a:lnTo>
                  <a:lnTo>
                    <a:pt x="429" y="31"/>
                  </a:lnTo>
                  <a:lnTo>
                    <a:pt x="421" y="31"/>
                  </a:lnTo>
                  <a:lnTo>
                    <a:pt x="410" y="31"/>
                  </a:lnTo>
                  <a:lnTo>
                    <a:pt x="401" y="34"/>
                  </a:lnTo>
                  <a:lnTo>
                    <a:pt x="393" y="34"/>
                  </a:lnTo>
                  <a:lnTo>
                    <a:pt x="384" y="34"/>
                  </a:lnTo>
                  <a:lnTo>
                    <a:pt x="377" y="36"/>
                  </a:lnTo>
                  <a:lnTo>
                    <a:pt x="371" y="36"/>
                  </a:lnTo>
                  <a:lnTo>
                    <a:pt x="366" y="38"/>
                  </a:lnTo>
                  <a:lnTo>
                    <a:pt x="357" y="38"/>
                  </a:lnTo>
                  <a:lnTo>
                    <a:pt x="352" y="41"/>
                  </a:lnTo>
                  <a:lnTo>
                    <a:pt x="346" y="41"/>
                  </a:lnTo>
                  <a:lnTo>
                    <a:pt x="341" y="43"/>
                  </a:lnTo>
                  <a:lnTo>
                    <a:pt x="335" y="43"/>
                  </a:lnTo>
                  <a:lnTo>
                    <a:pt x="329" y="46"/>
                  </a:lnTo>
                  <a:lnTo>
                    <a:pt x="324" y="46"/>
                  </a:lnTo>
                  <a:lnTo>
                    <a:pt x="318" y="46"/>
                  </a:lnTo>
                  <a:lnTo>
                    <a:pt x="313" y="48"/>
                  </a:lnTo>
                  <a:lnTo>
                    <a:pt x="304" y="48"/>
                  </a:lnTo>
                  <a:lnTo>
                    <a:pt x="299" y="48"/>
                  </a:lnTo>
                  <a:lnTo>
                    <a:pt x="294" y="48"/>
                  </a:lnTo>
                  <a:lnTo>
                    <a:pt x="288" y="50"/>
                  </a:lnTo>
                  <a:lnTo>
                    <a:pt x="283" y="50"/>
                  </a:lnTo>
                  <a:lnTo>
                    <a:pt x="277" y="50"/>
                  </a:lnTo>
                  <a:lnTo>
                    <a:pt x="272" y="50"/>
                  </a:lnTo>
                  <a:lnTo>
                    <a:pt x="266" y="50"/>
                  </a:lnTo>
                  <a:lnTo>
                    <a:pt x="258" y="50"/>
                  </a:lnTo>
                  <a:lnTo>
                    <a:pt x="252" y="50"/>
                  </a:lnTo>
                  <a:lnTo>
                    <a:pt x="246" y="50"/>
                  </a:lnTo>
                  <a:lnTo>
                    <a:pt x="241" y="50"/>
                  </a:lnTo>
                  <a:lnTo>
                    <a:pt x="232" y="50"/>
                  </a:lnTo>
                  <a:lnTo>
                    <a:pt x="227" y="50"/>
                  </a:lnTo>
                  <a:lnTo>
                    <a:pt x="221" y="50"/>
                  </a:lnTo>
                  <a:lnTo>
                    <a:pt x="213" y="50"/>
                  </a:lnTo>
                  <a:lnTo>
                    <a:pt x="208" y="48"/>
                  </a:lnTo>
                  <a:lnTo>
                    <a:pt x="200" y="48"/>
                  </a:lnTo>
                  <a:lnTo>
                    <a:pt x="194" y="48"/>
                  </a:lnTo>
                  <a:lnTo>
                    <a:pt x="186" y="48"/>
                  </a:lnTo>
                  <a:lnTo>
                    <a:pt x="180" y="46"/>
                  </a:lnTo>
                  <a:lnTo>
                    <a:pt x="172" y="46"/>
                  </a:lnTo>
                  <a:lnTo>
                    <a:pt x="166" y="46"/>
                  </a:lnTo>
                  <a:lnTo>
                    <a:pt x="158" y="43"/>
                  </a:lnTo>
                  <a:lnTo>
                    <a:pt x="150" y="43"/>
                  </a:lnTo>
                  <a:lnTo>
                    <a:pt x="144" y="41"/>
                  </a:lnTo>
                  <a:lnTo>
                    <a:pt x="136" y="41"/>
                  </a:lnTo>
                  <a:lnTo>
                    <a:pt x="130" y="38"/>
                  </a:lnTo>
                  <a:lnTo>
                    <a:pt x="125" y="38"/>
                  </a:lnTo>
                  <a:lnTo>
                    <a:pt x="120" y="38"/>
                  </a:lnTo>
                  <a:lnTo>
                    <a:pt x="114" y="36"/>
                  </a:lnTo>
                  <a:lnTo>
                    <a:pt x="106" y="36"/>
                  </a:lnTo>
                  <a:lnTo>
                    <a:pt x="100" y="36"/>
                  </a:lnTo>
                  <a:lnTo>
                    <a:pt x="97" y="34"/>
                  </a:lnTo>
                  <a:lnTo>
                    <a:pt x="92" y="34"/>
                  </a:lnTo>
                  <a:lnTo>
                    <a:pt x="86" y="31"/>
                  </a:lnTo>
                  <a:lnTo>
                    <a:pt x="81" y="31"/>
                  </a:lnTo>
                  <a:lnTo>
                    <a:pt x="75" y="31"/>
                  </a:lnTo>
                  <a:lnTo>
                    <a:pt x="72" y="28"/>
                  </a:lnTo>
                  <a:lnTo>
                    <a:pt x="67" y="28"/>
                  </a:lnTo>
                  <a:lnTo>
                    <a:pt x="61" y="28"/>
                  </a:lnTo>
                  <a:lnTo>
                    <a:pt x="58" y="28"/>
                  </a:lnTo>
                  <a:lnTo>
                    <a:pt x="53" y="28"/>
                  </a:lnTo>
                  <a:lnTo>
                    <a:pt x="50" y="26"/>
                  </a:lnTo>
                  <a:lnTo>
                    <a:pt x="44" y="26"/>
                  </a:lnTo>
                  <a:lnTo>
                    <a:pt x="40" y="26"/>
                  </a:lnTo>
                  <a:lnTo>
                    <a:pt x="37" y="26"/>
                  </a:lnTo>
                  <a:lnTo>
                    <a:pt x="31" y="26"/>
                  </a:lnTo>
                  <a:lnTo>
                    <a:pt x="28" y="26"/>
                  </a:lnTo>
                  <a:lnTo>
                    <a:pt x="23" y="28"/>
                  </a:lnTo>
                  <a:lnTo>
                    <a:pt x="20" y="28"/>
                  </a:lnTo>
                  <a:lnTo>
                    <a:pt x="14" y="28"/>
                  </a:lnTo>
                  <a:lnTo>
                    <a:pt x="12" y="28"/>
                  </a:lnTo>
                  <a:lnTo>
                    <a:pt x="6" y="28"/>
                  </a:lnTo>
                  <a:lnTo>
                    <a:pt x="0" y="31"/>
                  </a:lnTo>
                  <a:lnTo>
                    <a:pt x="3" y="31"/>
                  </a:lnTo>
                  <a:lnTo>
                    <a:pt x="6" y="31"/>
                  </a:lnTo>
                  <a:lnTo>
                    <a:pt x="6" y="28"/>
                  </a:lnTo>
                  <a:lnTo>
                    <a:pt x="9" y="28"/>
                  </a:lnTo>
                  <a:lnTo>
                    <a:pt x="14" y="28"/>
                  </a:lnTo>
                  <a:lnTo>
                    <a:pt x="17" y="26"/>
                  </a:lnTo>
                  <a:lnTo>
                    <a:pt x="23" y="26"/>
                  </a:lnTo>
                  <a:lnTo>
                    <a:pt x="28" y="24"/>
                  </a:lnTo>
                  <a:lnTo>
                    <a:pt x="31" y="24"/>
                  </a:lnTo>
                  <a:lnTo>
                    <a:pt x="37" y="22"/>
                  </a:lnTo>
                  <a:lnTo>
                    <a:pt x="44" y="22"/>
                  </a:lnTo>
                  <a:lnTo>
                    <a:pt x="50" y="19"/>
                  </a:lnTo>
                  <a:lnTo>
                    <a:pt x="55" y="19"/>
                  </a:lnTo>
                  <a:lnTo>
                    <a:pt x="64" y="16"/>
                  </a:lnTo>
                  <a:lnTo>
                    <a:pt x="72" y="16"/>
                  </a:lnTo>
                  <a:lnTo>
                    <a:pt x="78" y="14"/>
                  </a:lnTo>
                  <a:lnTo>
                    <a:pt x="86" y="12"/>
                  </a:lnTo>
                  <a:lnTo>
                    <a:pt x="95" y="12"/>
                  </a:lnTo>
                  <a:lnTo>
                    <a:pt x="100" y="9"/>
                  </a:lnTo>
                  <a:lnTo>
                    <a:pt x="109" y="9"/>
                  </a:lnTo>
                  <a:lnTo>
                    <a:pt x="117" y="7"/>
                  </a:lnTo>
                  <a:lnTo>
                    <a:pt x="125" y="7"/>
                  </a:lnTo>
                  <a:lnTo>
                    <a:pt x="133" y="7"/>
                  </a:lnTo>
                  <a:lnTo>
                    <a:pt x="141" y="4"/>
                  </a:lnTo>
                  <a:lnTo>
                    <a:pt x="147" y="4"/>
                  </a:lnTo>
                  <a:lnTo>
                    <a:pt x="155" y="4"/>
                  </a:lnTo>
                  <a:lnTo>
                    <a:pt x="164" y="2"/>
                  </a:lnTo>
                  <a:lnTo>
                    <a:pt x="169" y="2"/>
                  </a:lnTo>
                  <a:lnTo>
                    <a:pt x="177" y="2"/>
                  </a:lnTo>
                  <a:lnTo>
                    <a:pt x="183" y="2"/>
                  </a:lnTo>
                  <a:lnTo>
                    <a:pt x="189" y="2"/>
                  </a:lnTo>
                  <a:lnTo>
                    <a:pt x="200" y="4"/>
                  </a:lnTo>
                  <a:lnTo>
                    <a:pt x="210" y="4"/>
                  </a:lnTo>
                  <a:lnTo>
                    <a:pt x="218" y="7"/>
                  </a:lnTo>
                  <a:lnTo>
                    <a:pt x="227" y="9"/>
                  </a:lnTo>
                  <a:lnTo>
                    <a:pt x="235" y="9"/>
                  </a:lnTo>
                  <a:lnTo>
                    <a:pt x="241" y="12"/>
                  </a:lnTo>
                  <a:lnTo>
                    <a:pt x="246" y="16"/>
                  </a:lnTo>
                  <a:lnTo>
                    <a:pt x="252" y="16"/>
                  </a:lnTo>
                  <a:lnTo>
                    <a:pt x="258" y="19"/>
                  </a:lnTo>
                  <a:lnTo>
                    <a:pt x="263" y="22"/>
                  </a:lnTo>
                  <a:lnTo>
                    <a:pt x="269" y="24"/>
                  </a:lnTo>
                  <a:lnTo>
                    <a:pt x="272" y="26"/>
                  </a:lnTo>
                  <a:lnTo>
                    <a:pt x="277" y="26"/>
                  </a:lnTo>
                  <a:lnTo>
                    <a:pt x="283" y="26"/>
                  </a:lnTo>
                  <a:lnTo>
                    <a:pt x="286" y="28"/>
                  </a:lnTo>
                  <a:lnTo>
                    <a:pt x="294" y="26"/>
                  </a:lnTo>
                  <a:lnTo>
                    <a:pt x="296" y="26"/>
                  </a:lnTo>
                  <a:lnTo>
                    <a:pt x="299" y="26"/>
                  </a:lnTo>
                  <a:lnTo>
                    <a:pt x="301" y="26"/>
                  </a:lnTo>
                  <a:lnTo>
                    <a:pt x="307" y="24"/>
                  </a:lnTo>
                  <a:lnTo>
                    <a:pt x="310" y="24"/>
                  </a:lnTo>
                  <a:lnTo>
                    <a:pt x="315" y="24"/>
                  </a:lnTo>
                  <a:lnTo>
                    <a:pt x="318" y="22"/>
                  </a:lnTo>
                  <a:lnTo>
                    <a:pt x="324" y="22"/>
                  </a:lnTo>
                  <a:lnTo>
                    <a:pt x="329" y="19"/>
                  </a:lnTo>
                  <a:lnTo>
                    <a:pt x="335" y="19"/>
                  </a:lnTo>
                  <a:lnTo>
                    <a:pt x="338" y="16"/>
                  </a:lnTo>
                  <a:lnTo>
                    <a:pt x="343" y="16"/>
                  </a:lnTo>
                  <a:lnTo>
                    <a:pt x="349" y="14"/>
                  </a:lnTo>
                  <a:lnTo>
                    <a:pt x="355" y="14"/>
                  </a:lnTo>
                  <a:lnTo>
                    <a:pt x="360" y="12"/>
                  </a:lnTo>
                  <a:lnTo>
                    <a:pt x="369" y="9"/>
                  </a:lnTo>
                  <a:lnTo>
                    <a:pt x="371" y="9"/>
                  </a:lnTo>
                  <a:lnTo>
                    <a:pt x="379" y="7"/>
                  </a:lnTo>
                  <a:lnTo>
                    <a:pt x="384" y="7"/>
                  </a:lnTo>
                  <a:lnTo>
                    <a:pt x="390" y="7"/>
                  </a:lnTo>
                  <a:lnTo>
                    <a:pt x="396" y="4"/>
                  </a:lnTo>
                  <a:lnTo>
                    <a:pt x="401" y="4"/>
                  </a:lnTo>
                  <a:lnTo>
                    <a:pt x="407" y="2"/>
                  </a:lnTo>
                  <a:lnTo>
                    <a:pt x="412" y="2"/>
                  </a:lnTo>
                  <a:lnTo>
                    <a:pt x="418" y="2"/>
                  </a:lnTo>
                  <a:lnTo>
                    <a:pt x="424" y="0"/>
                  </a:lnTo>
                  <a:lnTo>
                    <a:pt x="429" y="0"/>
                  </a:lnTo>
                  <a:lnTo>
                    <a:pt x="435" y="0"/>
                  </a:lnTo>
                  <a:lnTo>
                    <a:pt x="440" y="0"/>
                  </a:lnTo>
                  <a:lnTo>
                    <a:pt x="446" y="0"/>
                  </a:lnTo>
                  <a:lnTo>
                    <a:pt x="452" y="0"/>
                  </a:lnTo>
                  <a:lnTo>
                    <a:pt x="457" y="0"/>
                  </a:lnTo>
                  <a:lnTo>
                    <a:pt x="465" y="0"/>
                  </a:lnTo>
                  <a:lnTo>
                    <a:pt x="476" y="2"/>
                  </a:lnTo>
                  <a:lnTo>
                    <a:pt x="484" y="4"/>
                  </a:lnTo>
                  <a:lnTo>
                    <a:pt x="493" y="7"/>
                  </a:lnTo>
                  <a:lnTo>
                    <a:pt x="504" y="9"/>
                  </a:lnTo>
                  <a:lnTo>
                    <a:pt x="512" y="12"/>
                  </a:lnTo>
                  <a:lnTo>
                    <a:pt x="521" y="16"/>
                  </a:lnTo>
                  <a:lnTo>
                    <a:pt x="529" y="19"/>
                  </a:lnTo>
                  <a:lnTo>
                    <a:pt x="537" y="22"/>
                  </a:lnTo>
                  <a:lnTo>
                    <a:pt x="545" y="26"/>
                  </a:lnTo>
                  <a:lnTo>
                    <a:pt x="550" y="28"/>
                  </a:lnTo>
                  <a:lnTo>
                    <a:pt x="559" y="31"/>
                  </a:lnTo>
                  <a:lnTo>
                    <a:pt x="564" y="34"/>
                  </a:lnTo>
                  <a:lnTo>
                    <a:pt x="573" y="34"/>
                  </a:lnTo>
                  <a:lnTo>
                    <a:pt x="578" y="34"/>
                  </a:lnTo>
                  <a:lnTo>
                    <a:pt x="584" y="34"/>
                  </a:lnTo>
                </a:path>
              </a:pathLst>
            </a:custGeom>
            <a:solidFill>
              <a:srgbClr val="ACF1F8"/>
            </a:solidFill>
            <a:ln w="127000" cap="rnd">
              <a:noFill/>
              <a:round/>
              <a:headEnd/>
              <a:tailEnd/>
            </a:ln>
          </p:spPr>
          <p:txBody>
            <a:bodyPr>
              <a:prstTxWarp prst="textNoShape">
                <a:avLst/>
              </a:prstTxWarp>
            </a:bodyPr>
            <a:lstStyle/>
            <a:p>
              <a:endParaRPr lang="en-US">
                <a:solidFill>
                  <a:schemeClr val="tx2"/>
                </a:solidFill>
              </a:endParaRPr>
            </a:p>
          </p:txBody>
        </p:sp>
        <p:sp>
          <p:nvSpPr>
            <p:cNvPr id="24882" name="Freeform 257"/>
            <p:cNvSpPr>
              <a:spLocks/>
            </p:cNvSpPr>
            <p:nvPr/>
          </p:nvSpPr>
          <p:spPr bwMode="auto">
            <a:xfrm>
              <a:off x="2657" y="3007"/>
              <a:ext cx="551" cy="49"/>
            </a:xfrm>
            <a:custGeom>
              <a:avLst/>
              <a:gdLst>
                <a:gd name="T0" fmla="*/ 547 w 551"/>
                <a:gd name="T1" fmla="*/ 32 h 49"/>
                <a:gd name="T2" fmla="*/ 536 w 551"/>
                <a:gd name="T3" fmla="*/ 29 h 49"/>
                <a:gd name="T4" fmla="*/ 517 w 551"/>
                <a:gd name="T5" fmla="*/ 29 h 49"/>
                <a:gd name="T6" fmla="*/ 495 w 551"/>
                <a:gd name="T7" fmla="*/ 29 h 49"/>
                <a:gd name="T8" fmla="*/ 467 w 551"/>
                <a:gd name="T9" fmla="*/ 27 h 49"/>
                <a:gd name="T10" fmla="*/ 439 w 551"/>
                <a:gd name="T11" fmla="*/ 27 h 49"/>
                <a:gd name="T12" fmla="*/ 412 w 551"/>
                <a:gd name="T13" fmla="*/ 29 h 49"/>
                <a:gd name="T14" fmla="*/ 384 w 551"/>
                <a:gd name="T15" fmla="*/ 29 h 49"/>
                <a:gd name="T16" fmla="*/ 362 w 551"/>
                <a:gd name="T17" fmla="*/ 32 h 49"/>
                <a:gd name="T18" fmla="*/ 343 w 551"/>
                <a:gd name="T19" fmla="*/ 34 h 49"/>
                <a:gd name="T20" fmla="*/ 324 w 551"/>
                <a:gd name="T21" fmla="*/ 39 h 49"/>
                <a:gd name="T22" fmla="*/ 310 w 551"/>
                <a:gd name="T23" fmla="*/ 41 h 49"/>
                <a:gd name="T24" fmla="*/ 293 w 551"/>
                <a:gd name="T25" fmla="*/ 44 h 49"/>
                <a:gd name="T26" fmla="*/ 276 w 551"/>
                <a:gd name="T27" fmla="*/ 46 h 49"/>
                <a:gd name="T28" fmla="*/ 260 w 551"/>
                <a:gd name="T29" fmla="*/ 46 h 49"/>
                <a:gd name="T30" fmla="*/ 241 w 551"/>
                <a:gd name="T31" fmla="*/ 48 h 49"/>
                <a:gd name="T32" fmla="*/ 224 w 551"/>
                <a:gd name="T33" fmla="*/ 48 h 49"/>
                <a:gd name="T34" fmla="*/ 207 w 551"/>
                <a:gd name="T35" fmla="*/ 46 h 49"/>
                <a:gd name="T36" fmla="*/ 188 w 551"/>
                <a:gd name="T37" fmla="*/ 46 h 49"/>
                <a:gd name="T38" fmla="*/ 166 w 551"/>
                <a:gd name="T39" fmla="*/ 44 h 49"/>
                <a:gd name="T40" fmla="*/ 147 w 551"/>
                <a:gd name="T41" fmla="*/ 41 h 49"/>
                <a:gd name="T42" fmla="*/ 127 w 551"/>
                <a:gd name="T43" fmla="*/ 39 h 49"/>
                <a:gd name="T44" fmla="*/ 111 w 551"/>
                <a:gd name="T45" fmla="*/ 34 h 49"/>
                <a:gd name="T46" fmla="*/ 94 w 551"/>
                <a:gd name="T47" fmla="*/ 34 h 49"/>
                <a:gd name="T48" fmla="*/ 80 w 551"/>
                <a:gd name="T49" fmla="*/ 29 h 49"/>
                <a:gd name="T50" fmla="*/ 66 w 551"/>
                <a:gd name="T51" fmla="*/ 29 h 49"/>
                <a:gd name="T52" fmla="*/ 52 w 551"/>
                <a:gd name="T53" fmla="*/ 27 h 49"/>
                <a:gd name="T54" fmla="*/ 39 w 551"/>
                <a:gd name="T55" fmla="*/ 27 h 49"/>
                <a:gd name="T56" fmla="*/ 28 w 551"/>
                <a:gd name="T57" fmla="*/ 27 h 49"/>
                <a:gd name="T58" fmla="*/ 17 w 551"/>
                <a:gd name="T59" fmla="*/ 27 h 49"/>
                <a:gd name="T60" fmla="*/ 3 w 551"/>
                <a:gd name="T61" fmla="*/ 29 h 49"/>
                <a:gd name="T62" fmla="*/ 6 w 551"/>
                <a:gd name="T63" fmla="*/ 27 h 49"/>
                <a:gd name="T64" fmla="*/ 14 w 551"/>
                <a:gd name="T65" fmla="*/ 24 h 49"/>
                <a:gd name="T66" fmla="*/ 28 w 551"/>
                <a:gd name="T67" fmla="*/ 22 h 49"/>
                <a:gd name="T68" fmla="*/ 47 w 551"/>
                <a:gd name="T69" fmla="*/ 20 h 49"/>
                <a:gd name="T70" fmla="*/ 66 w 551"/>
                <a:gd name="T71" fmla="*/ 15 h 49"/>
                <a:gd name="T72" fmla="*/ 86 w 551"/>
                <a:gd name="T73" fmla="*/ 10 h 49"/>
                <a:gd name="T74" fmla="*/ 108 w 551"/>
                <a:gd name="T75" fmla="*/ 8 h 49"/>
                <a:gd name="T76" fmla="*/ 130 w 551"/>
                <a:gd name="T77" fmla="*/ 5 h 49"/>
                <a:gd name="T78" fmla="*/ 152 w 551"/>
                <a:gd name="T79" fmla="*/ 3 h 49"/>
                <a:gd name="T80" fmla="*/ 172 w 551"/>
                <a:gd name="T81" fmla="*/ 3 h 49"/>
                <a:gd name="T82" fmla="*/ 196 w 551"/>
                <a:gd name="T83" fmla="*/ 5 h 49"/>
                <a:gd name="T84" fmla="*/ 218 w 551"/>
                <a:gd name="T85" fmla="*/ 10 h 49"/>
                <a:gd name="T86" fmla="*/ 235 w 551"/>
                <a:gd name="T87" fmla="*/ 17 h 49"/>
                <a:gd name="T88" fmla="*/ 252 w 551"/>
                <a:gd name="T89" fmla="*/ 22 h 49"/>
                <a:gd name="T90" fmla="*/ 263 w 551"/>
                <a:gd name="T91" fmla="*/ 27 h 49"/>
                <a:gd name="T92" fmla="*/ 276 w 551"/>
                <a:gd name="T93" fmla="*/ 24 h 49"/>
                <a:gd name="T94" fmla="*/ 287 w 551"/>
                <a:gd name="T95" fmla="*/ 24 h 49"/>
                <a:gd name="T96" fmla="*/ 298 w 551"/>
                <a:gd name="T97" fmla="*/ 20 h 49"/>
                <a:gd name="T98" fmla="*/ 312 w 551"/>
                <a:gd name="T99" fmla="*/ 17 h 49"/>
                <a:gd name="T100" fmla="*/ 329 w 551"/>
                <a:gd name="T101" fmla="*/ 15 h 49"/>
                <a:gd name="T102" fmla="*/ 343 w 551"/>
                <a:gd name="T103" fmla="*/ 10 h 49"/>
                <a:gd name="T104" fmla="*/ 359 w 551"/>
                <a:gd name="T105" fmla="*/ 8 h 49"/>
                <a:gd name="T106" fmla="*/ 376 w 551"/>
                <a:gd name="T107" fmla="*/ 3 h 49"/>
                <a:gd name="T108" fmla="*/ 393 w 551"/>
                <a:gd name="T109" fmla="*/ 0 h 49"/>
                <a:gd name="T110" fmla="*/ 409 w 551"/>
                <a:gd name="T111" fmla="*/ 0 h 49"/>
                <a:gd name="T112" fmla="*/ 423 w 551"/>
                <a:gd name="T113" fmla="*/ 0 h 49"/>
                <a:gd name="T114" fmla="*/ 445 w 551"/>
                <a:gd name="T115" fmla="*/ 3 h 49"/>
                <a:gd name="T116" fmla="*/ 473 w 551"/>
                <a:gd name="T117" fmla="*/ 10 h 49"/>
                <a:gd name="T118" fmla="*/ 498 w 551"/>
                <a:gd name="T119" fmla="*/ 20 h 49"/>
                <a:gd name="T120" fmla="*/ 519 w 551"/>
                <a:gd name="T121" fmla="*/ 27 h 49"/>
                <a:gd name="T122" fmla="*/ 539 w 551"/>
                <a:gd name="T123" fmla="*/ 32 h 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51"/>
                <a:gd name="T187" fmla="*/ 0 h 49"/>
                <a:gd name="T188" fmla="*/ 551 w 551"/>
                <a:gd name="T189" fmla="*/ 49 h 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51" h="49">
                  <a:moveTo>
                    <a:pt x="547" y="32"/>
                  </a:moveTo>
                  <a:lnTo>
                    <a:pt x="550" y="32"/>
                  </a:lnTo>
                  <a:lnTo>
                    <a:pt x="547" y="32"/>
                  </a:lnTo>
                  <a:lnTo>
                    <a:pt x="545" y="32"/>
                  </a:lnTo>
                  <a:lnTo>
                    <a:pt x="539" y="29"/>
                  </a:lnTo>
                  <a:lnTo>
                    <a:pt x="536" y="29"/>
                  </a:lnTo>
                  <a:lnTo>
                    <a:pt x="531" y="29"/>
                  </a:lnTo>
                  <a:lnTo>
                    <a:pt x="525" y="29"/>
                  </a:lnTo>
                  <a:lnTo>
                    <a:pt x="517" y="29"/>
                  </a:lnTo>
                  <a:lnTo>
                    <a:pt x="511" y="29"/>
                  </a:lnTo>
                  <a:lnTo>
                    <a:pt x="504" y="29"/>
                  </a:lnTo>
                  <a:lnTo>
                    <a:pt x="495" y="29"/>
                  </a:lnTo>
                  <a:lnTo>
                    <a:pt x="487" y="27"/>
                  </a:lnTo>
                  <a:lnTo>
                    <a:pt x="478" y="27"/>
                  </a:lnTo>
                  <a:lnTo>
                    <a:pt x="467" y="27"/>
                  </a:lnTo>
                  <a:lnTo>
                    <a:pt x="459" y="27"/>
                  </a:lnTo>
                  <a:lnTo>
                    <a:pt x="450" y="27"/>
                  </a:lnTo>
                  <a:lnTo>
                    <a:pt x="439" y="27"/>
                  </a:lnTo>
                  <a:lnTo>
                    <a:pt x="432" y="29"/>
                  </a:lnTo>
                  <a:lnTo>
                    <a:pt x="421" y="29"/>
                  </a:lnTo>
                  <a:lnTo>
                    <a:pt x="412" y="29"/>
                  </a:lnTo>
                  <a:lnTo>
                    <a:pt x="404" y="29"/>
                  </a:lnTo>
                  <a:lnTo>
                    <a:pt x="395" y="29"/>
                  </a:lnTo>
                  <a:lnTo>
                    <a:pt x="384" y="29"/>
                  </a:lnTo>
                  <a:lnTo>
                    <a:pt x="376" y="32"/>
                  </a:lnTo>
                  <a:lnTo>
                    <a:pt x="370" y="32"/>
                  </a:lnTo>
                  <a:lnTo>
                    <a:pt x="362" y="32"/>
                  </a:lnTo>
                  <a:lnTo>
                    <a:pt x="354" y="34"/>
                  </a:lnTo>
                  <a:lnTo>
                    <a:pt x="349" y="34"/>
                  </a:lnTo>
                  <a:lnTo>
                    <a:pt x="343" y="34"/>
                  </a:lnTo>
                  <a:lnTo>
                    <a:pt x="335" y="36"/>
                  </a:lnTo>
                  <a:lnTo>
                    <a:pt x="332" y="39"/>
                  </a:lnTo>
                  <a:lnTo>
                    <a:pt x="324" y="39"/>
                  </a:lnTo>
                  <a:lnTo>
                    <a:pt x="318" y="39"/>
                  </a:lnTo>
                  <a:lnTo>
                    <a:pt x="315" y="41"/>
                  </a:lnTo>
                  <a:lnTo>
                    <a:pt x="310" y="41"/>
                  </a:lnTo>
                  <a:lnTo>
                    <a:pt x="301" y="44"/>
                  </a:lnTo>
                  <a:lnTo>
                    <a:pt x="298" y="44"/>
                  </a:lnTo>
                  <a:lnTo>
                    <a:pt x="293" y="44"/>
                  </a:lnTo>
                  <a:lnTo>
                    <a:pt x="287" y="46"/>
                  </a:lnTo>
                  <a:lnTo>
                    <a:pt x="282" y="46"/>
                  </a:lnTo>
                  <a:lnTo>
                    <a:pt x="276" y="46"/>
                  </a:lnTo>
                  <a:lnTo>
                    <a:pt x="271" y="46"/>
                  </a:lnTo>
                  <a:lnTo>
                    <a:pt x="266" y="46"/>
                  </a:lnTo>
                  <a:lnTo>
                    <a:pt x="260" y="46"/>
                  </a:lnTo>
                  <a:lnTo>
                    <a:pt x="252" y="48"/>
                  </a:lnTo>
                  <a:lnTo>
                    <a:pt x="249" y="48"/>
                  </a:lnTo>
                  <a:lnTo>
                    <a:pt x="241" y="48"/>
                  </a:lnTo>
                  <a:lnTo>
                    <a:pt x="235" y="48"/>
                  </a:lnTo>
                  <a:lnTo>
                    <a:pt x="229" y="48"/>
                  </a:lnTo>
                  <a:lnTo>
                    <a:pt x="224" y="48"/>
                  </a:lnTo>
                  <a:lnTo>
                    <a:pt x="218" y="48"/>
                  </a:lnTo>
                  <a:lnTo>
                    <a:pt x="213" y="48"/>
                  </a:lnTo>
                  <a:lnTo>
                    <a:pt x="207" y="46"/>
                  </a:lnTo>
                  <a:lnTo>
                    <a:pt x="199" y="46"/>
                  </a:lnTo>
                  <a:lnTo>
                    <a:pt x="194" y="46"/>
                  </a:lnTo>
                  <a:lnTo>
                    <a:pt x="188" y="46"/>
                  </a:lnTo>
                  <a:lnTo>
                    <a:pt x="180" y="46"/>
                  </a:lnTo>
                  <a:lnTo>
                    <a:pt x="174" y="44"/>
                  </a:lnTo>
                  <a:lnTo>
                    <a:pt x="166" y="44"/>
                  </a:lnTo>
                  <a:lnTo>
                    <a:pt x="160" y="44"/>
                  </a:lnTo>
                  <a:lnTo>
                    <a:pt x="152" y="41"/>
                  </a:lnTo>
                  <a:lnTo>
                    <a:pt x="147" y="41"/>
                  </a:lnTo>
                  <a:lnTo>
                    <a:pt x="138" y="39"/>
                  </a:lnTo>
                  <a:lnTo>
                    <a:pt x="133" y="39"/>
                  </a:lnTo>
                  <a:lnTo>
                    <a:pt x="127" y="39"/>
                  </a:lnTo>
                  <a:lnTo>
                    <a:pt x="121" y="36"/>
                  </a:lnTo>
                  <a:lnTo>
                    <a:pt x="117" y="36"/>
                  </a:lnTo>
                  <a:lnTo>
                    <a:pt x="111" y="34"/>
                  </a:lnTo>
                  <a:lnTo>
                    <a:pt x="103" y="34"/>
                  </a:lnTo>
                  <a:lnTo>
                    <a:pt x="100" y="34"/>
                  </a:lnTo>
                  <a:lnTo>
                    <a:pt x="94" y="34"/>
                  </a:lnTo>
                  <a:lnTo>
                    <a:pt x="89" y="32"/>
                  </a:lnTo>
                  <a:lnTo>
                    <a:pt x="83" y="32"/>
                  </a:lnTo>
                  <a:lnTo>
                    <a:pt x="80" y="29"/>
                  </a:lnTo>
                  <a:lnTo>
                    <a:pt x="75" y="29"/>
                  </a:lnTo>
                  <a:lnTo>
                    <a:pt x="69" y="29"/>
                  </a:lnTo>
                  <a:lnTo>
                    <a:pt x="66" y="29"/>
                  </a:lnTo>
                  <a:lnTo>
                    <a:pt x="61" y="27"/>
                  </a:lnTo>
                  <a:lnTo>
                    <a:pt x="55" y="27"/>
                  </a:lnTo>
                  <a:lnTo>
                    <a:pt x="52" y="27"/>
                  </a:lnTo>
                  <a:lnTo>
                    <a:pt x="47" y="27"/>
                  </a:lnTo>
                  <a:lnTo>
                    <a:pt x="44" y="27"/>
                  </a:lnTo>
                  <a:lnTo>
                    <a:pt x="39" y="27"/>
                  </a:lnTo>
                  <a:lnTo>
                    <a:pt x="37" y="27"/>
                  </a:lnTo>
                  <a:lnTo>
                    <a:pt x="34" y="27"/>
                  </a:lnTo>
                  <a:lnTo>
                    <a:pt x="28" y="27"/>
                  </a:lnTo>
                  <a:lnTo>
                    <a:pt x="25" y="27"/>
                  </a:lnTo>
                  <a:lnTo>
                    <a:pt x="20" y="27"/>
                  </a:lnTo>
                  <a:lnTo>
                    <a:pt x="17" y="27"/>
                  </a:lnTo>
                  <a:lnTo>
                    <a:pt x="11" y="27"/>
                  </a:lnTo>
                  <a:lnTo>
                    <a:pt x="9" y="27"/>
                  </a:lnTo>
                  <a:lnTo>
                    <a:pt x="3" y="29"/>
                  </a:lnTo>
                  <a:lnTo>
                    <a:pt x="0" y="29"/>
                  </a:lnTo>
                  <a:lnTo>
                    <a:pt x="3" y="29"/>
                  </a:lnTo>
                  <a:lnTo>
                    <a:pt x="6" y="27"/>
                  </a:lnTo>
                  <a:lnTo>
                    <a:pt x="9" y="27"/>
                  </a:lnTo>
                  <a:lnTo>
                    <a:pt x="11" y="27"/>
                  </a:lnTo>
                  <a:lnTo>
                    <a:pt x="14" y="24"/>
                  </a:lnTo>
                  <a:lnTo>
                    <a:pt x="20" y="24"/>
                  </a:lnTo>
                  <a:lnTo>
                    <a:pt x="23" y="24"/>
                  </a:lnTo>
                  <a:lnTo>
                    <a:pt x="28" y="22"/>
                  </a:lnTo>
                  <a:lnTo>
                    <a:pt x="34" y="22"/>
                  </a:lnTo>
                  <a:lnTo>
                    <a:pt x="39" y="20"/>
                  </a:lnTo>
                  <a:lnTo>
                    <a:pt x="47" y="20"/>
                  </a:lnTo>
                  <a:lnTo>
                    <a:pt x="52" y="17"/>
                  </a:lnTo>
                  <a:lnTo>
                    <a:pt x="58" y="17"/>
                  </a:lnTo>
                  <a:lnTo>
                    <a:pt x="66" y="15"/>
                  </a:lnTo>
                  <a:lnTo>
                    <a:pt x="72" y="15"/>
                  </a:lnTo>
                  <a:lnTo>
                    <a:pt x="80" y="12"/>
                  </a:lnTo>
                  <a:lnTo>
                    <a:pt x="86" y="10"/>
                  </a:lnTo>
                  <a:lnTo>
                    <a:pt x="94" y="10"/>
                  </a:lnTo>
                  <a:lnTo>
                    <a:pt x="100" y="8"/>
                  </a:lnTo>
                  <a:lnTo>
                    <a:pt x="108" y="8"/>
                  </a:lnTo>
                  <a:lnTo>
                    <a:pt x="117" y="5"/>
                  </a:lnTo>
                  <a:lnTo>
                    <a:pt x="121" y="5"/>
                  </a:lnTo>
                  <a:lnTo>
                    <a:pt x="130" y="5"/>
                  </a:lnTo>
                  <a:lnTo>
                    <a:pt x="138" y="5"/>
                  </a:lnTo>
                  <a:lnTo>
                    <a:pt x="144" y="3"/>
                  </a:lnTo>
                  <a:lnTo>
                    <a:pt x="152" y="3"/>
                  </a:lnTo>
                  <a:lnTo>
                    <a:pt x="158" y="3"/>
                  </a:lnTo>
                  <a:lnTo>
                    <a:pt x="163" y="3"/>
                  </a:lnTo>
                  <a:lnTo>
                    <a:pt x="172" y="3"/>
                  </a:lnTo>
                  <a:lnTo>
                    <a:pt x="177" y="3"/>
                  </a:lnTo>
                  <a:lnTo>
                    <a:pt x="188" y="3"/>
                  </a:lnTo>
                  <a:lnTo>
                    <a:pt x="196" y="5"/>
                  </a:lnTo>
                  <a:lnTo>
                    <a:pt x="204" y="5"/>
                  </a:lnTo>
                  <a:lnTo>
                    <a:pt x="213" y="8"/>
                  </a:lnTo>
                  <a:lnTo>
                    <a:pt x="218" y="10"/>
                  </a:lnTo>
                  <a:lnTo>
                    <a:pt x="227" y="12"/>
                  </a:lnTo>
                  <a:lnTo>
                    <a:pt x="232" y="15"/>
                  </a:lnTo>
                  <a:lnTo>
                    <a:pt x="235" y="17"/>
                  </a:lnTo>
                  <a:lnTo>
                    <a:pt x="241" y="20"/>
                  </a:lnTo>
                  <a:lnTo>
                    <a:pt x="246" y="20"/>
                  </a:lnTo>
                  <a:lnTo>
                    <a:pt x="252" y="22"/>
                  </a:lnTo>
                  <a:lnTo>
                    <a:pt x="255" y="24"/>
                  </a:lnTo>
                  <a:lnTo>
                    <a:pt x="260" y="24"/>
                  </a:lnTo>
                  <a:lnTo>
                    <a:pt x="263" y="27"/>
                  </a:lnTo>
                  <a:lnTo>
                    <a:pt x="269" y="27"/>
                  </a:lnTo>
                  <a:lnTo>
                    <a:pt x="274" y="27"/>
                  </a:lnTo>
                  <a:lnTo>
                    <a:pt x="276" y="24"/>
                  </a:lnTo>
                  <a:lnTo>
                    <a:pt x="279" y="24"/>
                  </a:lnTo>
                  <a:lnTo>
                    <a:pt x="284" y="24"/>
                  </a:lnTo>
                  <a:lnTo>
                    <a:pt x="287" y="24"/>
                  </a:lnTo>
                  <a:lnTo>
                    <a:pt x="290" y="22"/>
                  </a:lnTo>
                  <a:lnTo>
                    <a:pt x="296" y="22"/>
                  </a:lnTo>
                  <a:lnTo>
                    <a:pt x="298" y="20"/>
                  </a:lnTo>
                  <a:lnTo>
                    <a:pt x="304" y="20"/>
                  </a:lnTo>
                  <a:lnTo>
                    <a:pt x="310" y="20"/>
                  </a:lnTo>
                  <a:lnTo>
                    <a:pt x="312" y="17"/>
                  </a:lnTo>
                  <a:lnTo>
                    <a:pt x="318" y="17"/>
                  </a:lnTo>
                  <a:lnTo>
                    <a:pt x="324" y="15"/>
                  </a:lnTo>
                  <a:lnTo>
                    <a:pt x="329" y="15"/>
                  </a:lnTo>
                  <a:lnTo>
                    <a:pt x="335" y="12"/>
                  </a:lnTo>
                  <a:lnTo>
                    <a:pt x="338" y="12"/>
                  </a:lnTo>
                  <a:lnTo>
                    <a:pt x="343" y="10"/>
                  </a:lnTo>
                  <a:lnTo>
                    <a:pt x="349" y="10"/>
                  </a:lnTo>
                  <a:lnTo>
                    <a:pt x="354" y="8"/>
                  </a:lnTo>
                  <a:lnTo>
                    <a:pt x="359" y="8"/>
                  </a:lnTo>
                  <a:lnTo>
                    <a:pt x="365" y="5"/>
                  </a:lnTo>
                  <a:lnTo>
                    <a:pt x="370" y="5"/>
                  </a:lnTo>
                  <a:lnTo>
                    <a:pt x="376" y="3"/>
                  </a:lnTo>
                  <a:lnTo>
                    <a:pt x="381" y="3"/>
                  </a:lnTo>
                  <a:lnTo>
                    <a:pt x="387" y="3"/>
                  </a:lnTo>
                  <a:lnTo>
                    <a:pt x="393" y="0"/>
                  </a:lnTo>
                  <a:lnTo>
                    <a:pt x="398" y="0"/>
                  </a:lnTo>
                  <a:lnTo>
                    <a:pt x="404" y="0"/>
                  </a:lnTo>
                  <a:lnTo>
                    <a:pt x="409" y="0"/>
                  </a:lnTo>
                  <a:lnTo>
                    <a:pt x="415" y="0"/>
                  </a:lnTo>
                  <a:lnTo>
                    <a:pt x="421" y="0"/>
                  </a:lnTo>
                  <a:lnTo>
                    <a:pt x="423" y="0"/>
                  </a:lnTo>
                  <a:lnTo>
                    <a:pt x="429" y="0"/>
                  </a:lnTo>
                  <a:lnTo>
                    <a:pt x="436" y="0"/>
                  </a:lnTo>
                  <a:lnTo>
                    <a:pt x="445" y="3"/>
                  </a:lnTo>
                  <a:lnTo>
                    <a:pt x="456" y="5"/>
                  </a:lnTo>
                  <a:lnTo>
                    <a:pt x="464" y="5"/>
                  </a:lnTo>
                  <a:lnTo>
                    <a:pt x="473" y="10"/>
                  </a:lnTo>
                  <a:lnTo>
                    <a:pt x="481" y="12"/>
                  </a:lnTo>
                  <a:lnTo>
                    <a:pt x="490" y="15"/>
                  </a:lnTo>
                  <a:lnTo>
                    <a:pt x="498" y="20"/>
                  </a:lnTo>
                  <a:lnTo>
                    <a:pt x="506" y="22"/>
                  </a:lnTo>
                  <a:lnTo>
                    <a:pt x="511" y="24"/>
                  </a:lnTo>
                  <a:lnTo>
                    <a:pt x="519" y="27"/>
                  </a:lnTo>
                  <a:lnTo>
                    <a:pt x="525" y="29"/>
                  </a:lnTo>
                  <a:lnTo>
                    <a:pt x="531" y="32"/>
                  </a:lnTo>
                  <a:lnTo>
                    <a:pt x="539" y="32"/>
                  </a:lnTo>
                  <a:lnTo>
                    <a:pt x="542" y="32"/>
                  </a:lnTo>
                  <a:lnTo>
                    <a:pt x="547" y="32"/>
                  </a:lnTo>
                </a:path>
              </a:pathLst>
            </a:custGeom>
            <a:solidFill>
              <a:srgbClr val="CFF3F5"/>
            </a:solidFill>
            <a:ln w="127000" cap="rnd">
              <a:noFill/>
              <a:round/>
              <a:headEnd/>
              <a:tailEnd/>
            </a:ln>
          </p:spPr>
          <p:txBody>
            <a:bodyPr>
              <a:prstTxWarp prst="textNoShape">
                <a:avLst/>
              </a:prstTxWarp>
            </a:bodyPr>
            <a:lstStyle/>
            <a:p>
              <a:endParaRPr lang="en-US">
                <a:solidFill>
                  <a:schemeClr val="tx2"/>
                </a:solidFill>
              </a:endParaRPr>
            </a:p>
          </p:txBody>
        </p:sp>
        <p:sp>
          <p:nvSpPr>
            <p:cNvPr id="24883" name="Freeform 258"/>
            <p:cNvSpPr>
              <a:spLocks/>
            </p:cNvSpPr>
            <p:nvPr/>
          </p:nvSpPr>
          <p:spPr bwMode="auto">
            <a:xfrm>
              <a:off x="2671" y="3007"/>
              <a:ext cx="519" cy="47"/>
            </a:xfrm>
            <a:custGeom>
              <a:avLst/>
              <a:gdLst>
                <a:gd name="T0" fmla="*/ 3 w 519"/>
                <a:gd name="T1" fmla="*/ 29 h 47"/>
                <a:gd name="T2" fmla="*/ 11 w 519"/>
                <a:gd name="T3" fmla="*/ 26 h 47"/>
                <a:gd name="T4" fmla="*/ 23 w 519"/>
                <a:gd name="T5" fmla="*/ 24 h 47"/>
                <a:gd name="T6" fmla="*/ 38 w 519"/>
                <a:gd name="T7" fmla="*/ 20 h 47"/>
                <a:gd name="T8" fmla="*/ 55 w 519"/>
                <a:gd name="T9" fmla="*/ 17 h 47"/>
                <a:gd name="T10" fmla="*/ 75 w 519"/>
                <a:gd name="T11" fmla="*/ 12 h 47"/>
                <a:gd name="T12" fmla="*/ 97 w 519"/>
                <a:gd name="T13" fmla="*/ 10 h 47"/>
                <a:gd name="T14" fmla="*/ 116 w 519"/>
                <a:gd name="T15" fmla="*/ 8 h 47"/>
                <a:gd name="T16" fmla="*/ 135 w 519"/>
                <a:gd name="T17" fmla="*/ 5 h 47"/>
                <a:gd name="T18" fmla="*/ 155 w 519"/>
                <a:gd name="T19" fmla="*/ 5 h 47"/>
                <a:gd name="T20" fmla="*/ 176 w 519"/>
                <a:gd name="T21" fmla="*/ 5 h 47"/>
                <a:gd name="T22" fmla="*/ 201 w 519"/>
                <a:gd name="T23" fmla="*/ 10 h 47"/>
                <a:gd name="T24" fmla="*/ 218 w 519"/>
                <a:gd name="T25" fmla="*/ 14 h 47"/>
                <a:gd name="T26" fmla="*/ 231 w 519"/>
                <a:gd name="T27" fmla="*/ 22 h 47"/>
                <a:gd name="T28" fmla="*/ 242 w 519"/>
                <a:gd name="T29" fmla="*/ 24 h 47"/>
                <a:gd name="T30" fmla="*/ 259 w 519"/>
                <a:gd name="T31" fmla="*/ 26 h 47"/>
                <a:gd name="T32" fmla="*/ 268 w 519"/>
                <a:gd name="T33" fmla="*/ 24 h 47"/>
                <a:gd name="T34" fmla="*/ 279 w 519"/>
                <a:gd name="T35" fmla="*/ 22 h 47"/>
                <a:gd name="T36" fmla="*/ 290 w 519"/>
                <a:gd name="T37" fmla="*/ 20 h 47"/>
                <a:gd name="T38" fmla="*/ 303 w 519"/>
                <a:gd name="T39" fmla="*/ 17 h 47"/>
                <a:gd name="T40" fmla="*/ 320 w 519"/>
                <a:gd name="T41" fmla="*/ 12 h 47"/>
                <a:gd name="T42" fmla="*/ 334 w 519"/>
                <a:gd name="T43" fmla="*/ 10 h 47"/>
                <a:gd name="T44" fmla="*/ 351 w 519"/>
                <a:gd name="T45" fmla="*/ 5 h 47"/>
                <a:gd name="T46" fmla="*/ 364 w 519"/>
                <a:gd name="T47" fmla="*/ 3 h 47"/>
                <a:gd name="T48" fmla="*/ 380 w 519"/>
                <a:gd name="T49" fmla="*/ 3 h 47"/>
                <a:gd name="T50" fmla="*/ 394 w 519"/>
                <a:gd name="T51" fmla="*/ 0 h 47"/>
                <a:gd name="T52" fmla="*/ 411 w 519"/>
                <a:gd name="T53" fmla="*/ 3 h 47"/>
                <a:gd name="T54" fmla="*/ 435 w 519"/>
                <a:gd name="T55" fmla="*/ 8 h 47"/>
                <a:gd name="T56" fmla="*/ 461 w 519"/>
                <a:gd name="T57" fmla="*/ 17 h 47"/>
                <a:gd name="T58" fmla="*/ 483 w 519"/>
                <a:gd name="T59" fmla="*/ 24 h 47"/>
                <a:gd name="T60" fmla="*/ 499 w 519"/>
                <a:gd name="T61" fmla="*/ 32 h 47"/>
                <a:gd name="T62" fmla="*/ 516 w 519"/>
                <a:gd name="T63" fmla="*/ 32 h 47"/>
                <a:gd name="T64" fmla="*/ 513 w 519"/>
                <a:gd name="T65" fmla="*/ 29 h 47"/>
                <a:gd name="T66" fmla="*/ 499 w 519"/>
                <a:gd name="T67" fmla="*/ 29 h 47"/>
                <a:gd name="T68" fmla="*/ 480 w 519"/>
                <a:gd name="T69" fmla="*/ 29 h 47"/>
                <a:gd name="T70" fmla="*/ 458 w 519"/>
                <a:gd name="T71" fmla="*/ 29 h 47"/>
                <a:gd name="T72" fmla="*/ 433 w 519"/>
                <a:gd name="T73" fmla="*/ 26 h 47"/>
                <a:gd name="T74" fmla="*/ 406 w 519"/>
                <a:gd name="T75" fmla="*/ 29 h 47"/>
                <a:gd name="T76" fmla="*/ 380 w 519"/>
                <a:gd name="T77" fmla="*/ 29 h 47"/>
                <a:gd name="T78" fmla="*/ 356 w 519"/>
                <a:gd name="T79" fmla="*/ 32 h 47"/>
                <a:gd name="T80" fmla="*/ 334 w 519"/>
                <a:gd name="T81" fmla="*/ 34 h 47"/>
                <a:gd name="T82" fmla="*/ 317 w 519"/>
                <a:gd name="T83" fmla="*/ 36 h 47"/>
                <a:gd name="T84" fmla="*/ 300 w 519"/>
                <a:gd name="T85" fmla="*/ 38 h 47"/>
                <a:gd name="T86" fmla="*/ 287 w 519"/>
                <a:gd name="T87" fmla="*/ 41 h 47"/>
                <a:gd name="T88" fmla="*/ 270 w 519"/>
                <a:gd name="T89" fmla="*/ 43 h 47"/>
                <a:gd name="T90" fmla="*/ 254 w 519"/>
                <a:gd name="T91" fmla="*/ 46 h 47"/>
                <a:gd name="T92" fmla="*/ 237 w 519"/>
                <a:gd name="T93" fmla="*/ 46 h 47"/>
                <a:gd name="T94" fmla="*/ 224 w 519"/>
                <a:gd name="T95" fmla="*/ 46 h 47"/>
                <a:gd name="T96" fmla="*/ 207 w 519"/>
                <a:gd name="T97" fmla="*/ 46 h 47"/>
                <a:gd name="T98" fmla="*/ 187 w 519"/>
                <a:gd name="T99" fmla="*/ 46 h 47"/>
                <a:gd name="T100" fmla="*/ 171 w 519"/>
                <a:gd name="T101" fmla="*/ 43 h 47"/>
                <a:gd name="T102" fmla="*/ 152 w 519"/>
                <a:gd name="T103" fmla="*/ 41 h 47"/>
                <a:gd name="T104" fmla="*/ 133 w 519"/>
                <a:gd name="T105" fmla="*/ 38 h 47"/>
                <a:gd name="T106" fmla="*/ 116 w 519"/>
                <a:gd name="T107" fmla="*/ 36 h 47"/>
                <a:gd name="T108" fmla="*/ 99 w 519"/>
                <a:gd name="T109" fmla="*/ 34 h 47"/>
                <a:gd name="T110" fmla="*/ 86 w 519"/>
                <a:gd name="T111" fmla="*/ 32 h 47"/>
                <a:gd name="T112" fmla="*/ 69 w 519"/>
                <a:gd name="T113" fmla="*/ 29 h 47"/>
                <a:gd name="T114" fmla="*/ 58 w 519"/>
                <a:gd name="T115" fmla="*/ 26 h 47"/>
                <a:gd name="T116" fmla="*/ 47 w 519"/>
                <a:gd name="T117" fmla="*/ 26 h 47"/>
                <a:gd name="T118" fmla="*/ 36 w 519"/>
                <a:gd name="T119" fmla="*/ 26 h 47"/>
                <a:gd name="T120" fmla="*/ 23 w 519"/>
                <a:gd name="T121" fmla="*/ 26 h 47"/>
                <a:gd name="T122" fmla="*/ 11 w 519"/>
                <a:gd name="T123" fmla="*/ 26 h 47"/>
                <a:gd name="T124" fmla="*/ 0 w 519"/>
                <a:gd name="T125" fmla="*/ 29 h 4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19"/>
                <a:gd name="T190" fmla="*/ 0 h 47"/>
                <a:gd name="T191" fmla="*/ 519 w 519"/>
                <a:gd name="T192" fmla="*/ 47 h 4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19" h="47">
                  <a:moveTo>
                    <a:pt x="0" y="29"/>
                  </a:moveTo>
                  <a:lnTo>
                    <a:pt x="0" y="29"/>
                  </a:lnTo>
                  <a:lnTo>
                    <a:pt x="3" y="29"/>
                  </a:lnTo>
                  <a:lnTo>
                    <a:pt x="6" y="26"/>
                  </a:lnTo>
                  <a:lnTo>
                    <a:pt x="9" y="26"/>
                  </a:lnTo>
                  <a:lnTo>
                    <a:pt x="11" y="26"/>
                  </a:lnTo>
                  <a:lnTo>
                    <a:pt x="14" y="26"/>
                  </a:lnTo>
                  <a:lnTo>
                    <a:pt x="20" y="24"/>
                  </a:lnTo>
                  <a:lnTo>
                    <a:pt x="23" y="24"/>
                  </a:lnTo>
                  <a:lnTo>
                    <a:pt x="28" y="22"/>
                  </a:lnTo>
                  <a:lnTo>
                    <a:pt x="33" y="22"/>
                  </a:lnTo>
                  <a:lnTo>
                    <a:pt x="38" y="20"/>
                  </a:lnTo>
                  <a:lnTo>
                    <a:pt x="44" y="20"/>
                  </a:lnTo>
                  <a:lnTo>
                    <a:pt x="50" y="17"/>
                  </a:lnTo>
                  <a:lnTo>
                    <a:pt x="55" y="17"/>
                  </a:lnTo>
                  <a:lnTo>
                    <a:pt x="64" y="14"/>
                  </a:lnTo>
                  <a:lnTo>
                    <a:pt x="69" y="14"/>
                  </a:lnTo>
                  <a:lnTo>
                    <a:pt x="75" y="12"/>
                  </a:lnTo>
                  <a:lnTo>
                    <a:pt x="83" y="12"/>
                  </a:lnTo>
                  <a:lnTo>
                    <a:pt x="89" y="10"/>
                  </a:lnTo>
                  <a:lnTo>
                    <a:pt x="97" y="10"/>
                  </a:lnTo>
                  <a:lnTo>
                    <a:pt x="102" y="8"/>
                  </a:lnTo>
                  <a:lnTo>
                    <a:pt x="110" y="8"/>
                  </a:lnTo>
                  <a:lnTo>
                    <a:pt x="116" y="8"/>
                  </a:lnTo>
                  <a:lnTo>
                    <a:pt x="124" y="5"/>
                  </a:lnTo>
                  <a:lnTo>
                    <a:pt x="130" y="5"/>
                  </a:lnTo>
                  <a:lnTo>
                    <a:pt x="135" y="5"/>
                  </a:lnTo>
                  <a:lnTo>
                    <a:pt x="144" y="5"/>
                  </a:lnTo>
                  <a:lnTo>
                    <a:pt x="149" y="5"/>
                  </a:lnTo>
                  <a:lnTo>
                    <a:pt x="155" y="5"/>
                  </a:lnTo>
                  <a:lnTo>
                    <a:pt x="160" y="5"/>
                  </a:lnTo>
                  <a:lnTo>
                    <a:pt x="165" y="5"/>
                  </a:lnTo>
                  <a:lnTo>
                    <a:pt x="176" y="5"/>
                  </a:lnTo>
                  <a:lnTo>
                    <a:pt x="185" y="5"/>
                  </a:lnTo>
                  <a:lnTo>
                    <a:pt x="193" y="8"/>
                  </a:lnTo>
                  <a:lnTo>
                    <a:pt x="201" y="10"/>
                  </a:lnTo>
                  <a:lnTo>
                    <a:pt x="207" y="12"/>
                  </a:lnTo>
                  <a:lnTo>
                    <a:pt x="213" y="14"/>
                  </a:lnTo>
                  <a:lnTo>
                    <a:pt x="218" y="14"/>
                  </a:lnTo>
                  <a:lnTo>
                    <a:pt x="224" y="17"/>
                  </a:lnTo>
                  <a:lnTo>
                    <a:pt x="227" y="20"/>
                  </a:lnTo>
                  <a:lnTo>
                    <a:pt x="231" y="22"/>
                  </a:lnTo>
                  <a:lnTo>
                    <a:pt x="237" y="22"/>
                  </a:lnTo>
                  <a:lnTo>
                    <a:pt x="240" y="24"/>
                  </a:lnTo>
                  <a:lnTo>
                    <a:pt x="242" y="24"/>
                  </a:lnTo>
                  <a:lnTo>
                    <a:pt x="248" y="26"/>
                  </a:lnTo>
                  <a:lnTo>
                    <a:pt x="254" y="26"/>
                  </a:lnTo>
                  <a:lnTo>
                    <a:pt x="259" y="26"/>
                  </a:lnTo>
                  <a:lnTo>
                    <a:pt x="262" y="26"/>
                  </a:lnTo>
                  <a:lnTo>
                    <a:pt x="265" y="24"/>
                  </a:lnTo>
                  <a:lnTo>
                    <a:pt x="268" y="24"/>
                  </a:lnTo>
                  <a:lnTo>
                    <a:pt x="270" y="24"/>
                  </a:lnTo>
                  <a:lnTo>
                    <a:pt x="273" y="24"/>
                  </a:lnTo>
                  <a:lnTo>
                    <a:pt x="279" y="22"/>
                  </a:lnTo>
                  <a:lnTo>
                    <a:pt x="282" y="22"/>
                  </a:lnTo>
                  <a:lnTo>
                    <a:pt x="287" y="20"/>
                  </a:lnTo>
                  <a:lnTo>
                    <a:pt x="290" y="20"/>
                  </a:lnTo>
                  <a:lnTo>
                    <a:pt x="295" y="20"/>
                  </a:lnTo>
                  <a:lnTo>
                    <a:pt x="300" y="17"/>
                  </a:lnTo>
                  <a:lnTo>
                    <a:pt x="303" y="17"/>
                  </a:lnTo>
                  <a:lnTo>
                    <a:pt x="309" y="14"/>
                  </a:lnTo>
                  <a:lnTo>
                    <a:pt x="314" y="14"/>
                  </a:lnTo>
                  <a:lnTo>
                    <a:pt x="320" y="12"/>
                  </a:lnTo>
                  <a:lnTo>
                    <a:pt x="323" y="12"/>
                  </a:lnTo>
                  <a:lnTo>
                    <a:pt x="328" y="10"/>
                  </a:lnTo>
                  <a:lnTo>
                    <a:pt x="334" y="10"/>
                  </a:lnTo>
                  <a:lnTo>
                    <a:pt x="339" y="8"/>
                  </a:lnTo>
                  <a:lnTo>
                    <a:pt x="345" y="8"/>
                  </a:lnTo>
                  <a:lnTo>
                    <a:pt x="351" y="5"/>
                  </a:lnTo>
                  <a:lnTo>
                    <a:pt x="356" y="5"/>
                  </a:lnTo>
                  <a:lnTo>
                    <a:pt x="358" y="5"/>
                  </a:lnTo>
                  <a:lnTo>
                    <a:pt x="364" y="3"/>
                  </a:lnTo>
                  <a:lnTo>
                    <a:pt x="369" y="3"/>
                  </a:lnTo>
                  <a:lnTo>
                    <a:pt x="375" y="3"/>
                  </a:lnTo>
                  <a:lnTo>
                    <a:pt x="380" y="3"/>
                  </a:lnTo>
                  <a:lnTo>
                    <a:pt x="386" y="3"/>
                  </a:lnTo>
                  <a:lnTo>
                    <a:pt x="389" y="0"/>
                  </a:lnTo>
                  <a:lnTo>
                    <a:pt x="394" y="0"/>
                  </a:lnTo>
                  <a:lnTo>
                    <a:pt x="400" y="0"/>
                  </a:lnTo>
                  <a:lnTo>
                    <a:pt x="403" y="3"/>
                  </a:lnTo>
                  <a:lnTo>
                    <a:pt x="411" y="3"/>
                  </a:lnTo>
                  <a:lnTo>
                    <a:pt x="420" y="5"/>
                  </a:lnTo>
                  <a:lnTo>
                    <a:pt x="427" y="5"/>
                  </a:lnTo>
                  <a:lnTo>
                    <a:pt x="435" y="8"/>
                  </a:lnTo>
                  <a:lnTo>
                    <a:pt x="444" y="10"/>
                  </a:lnTo>
                  <a:lnTo>
                    <a:pt x="452" y="12"/>
                  </a:lnTo>
                  <a:lnTo>
                    <a:pt x="461" y="17"/>
                  </a:lnTo>
                  <a:lnTo>
                    <a:pt x="469" y="20"/>
                  </a:lnTo>
                  <a:lnTo>
                    <a:pt x="475" y="22"/>
                  </a:lnTo>
                  <a:lnTo>
                    <a:pt x="483" y="24"/>
                  </a:lnTo>
                  <a:lnTo>
                    <a:pt x="488" y="26"/>
                  </a:lnTo>
                  <a:lnTo>
                    <a:pt x="493" y="29"/>
                  </a:lnTo>
                  <a:lnTo>
                    <a:pt x="499" y="32"/>
                  </a:lnTo>
                  <a:lnTo>
                    <a:pt x="507" y="32"/>
                  </a:lnTo>
                  <a:lnTo>
                    <a:pt x="510" y="32"/>
                  </a:lnTo>
                  <a:lnTo>
                    <a:pt x="516" y="32"/>
                  </a:lnTo>
                  <a:lnTo>
                    <a:pt x="518" y="32"/>
                  </a:lnTo>
                  <a:lnTo>
                    <a:pt x="516" y="32"/>
                  </a:lnTo>
                  <a:lnTo>
                    <a:pt x="513" y="29"/>
                  </a:lnTo>
                  <a:lnTo>
                    <a:pt x="507" y="29"/>
                  </a:lnTo>
                  <a:lnTo>
                    <a:pt x="504" y="29"/>
                  </a:lnTo>
                  <a:lnTo>
                    <a:pt x="499" y="29"/>
                  </a:lnTo>
                  <a:lnTo>
                    <a:pt x="493" y="29"/>
                  </a:lnTo>
                  <a:lnTo>
                    <a:pt x="488" y="29"/>
                  </a:lnTo>
                  <a:lnTo>
                    <a:pt x="480" y="29"/>
                  </a:lnTo>
                  <a:lnTo>
                    <a:pt x="472" y="29"/>
                  </a:lnTo>
                  <a:lnTo>
                    <a:pt x="466" y="29"/>
                  </a:lnTo>
                  <a:lnTo>
                    <a:pt x="458" y="29"/>
                  </a:lnTo>
                  <a:lnTo>
                    <a:pt x="449" y="26"/>
                  </a:lnTo>
                  <a:lnTo>
                    <a:pt x="441" y="26"/>
                  </a:lnTo>
                  <a:lnTo>
                    <a:pt x="433" y="26"/>
                  </a:lnTo>
                  <a:lnTo>
                    <a:pt x="421" y="26"/>
                  </a:lnTo>
                  <a:lnTo>
                    <a:pt x="414" y="29"/>
                  </a:lnTo>
                  <a:lnTo>
                    <a:pt x="406" y="29"/>
                  </a:lnTo>
                  <a:lnTo>
                    <a:pt x="397" y="29"/>
                  </a:lnTo>
                  <a:lnTo>
                    <a:pt x="389" y="29"/>
                  </a:lnTo>
                  <a:lnTo>
                    <a:pt x="380" y="29"/>
                  </a:lnTo>
                  <a:lnTo>
                    <a:pt x="372" y="29"/>
                  </a:lnTo>
                  <a:lnTo>
                    <a:pt x="364" y="29"/>
                  </a:lnTo>
                  <a:lnTo>
                    <a:pt x="356" y="32"/>
                  </a:lnTo>
                  <a:lnTo>
                    <a:pt x="348" y="32"/>
                  </a:lnTo>
                  <a:lnTo>
                    <a:pt x="339" y="32"/>
                  </a:lnTo>
                  <a:lnTo>
                    <a:pt x="334" y="34"/>
                  </a:lnTo>
                  <a:lnTo>
                    <a:pt x="328" y="34"/>
                  </a:lnTo>
                  <a:lnTo>
                    <a:pt x="323" y="34"/>
                  </a:lnTo>
                  <a:lnTo>
                    <a:pt x="317" y="36"/>
                  </a:lnTo>
                  <a:lnTo>
                    <a:pt x="311" y="36"/>
                  </a:lnTo>
                  <a:lnTo>
                    <a:pt x="306" y="38"/>
                  </a:lnTo>
                  <a:lnTo>
                    <a:pt x="300" y="38"/>
                  </a:lnTo>
                  <a:lnTo>
                    <a:pt x="295" y="41"/>
                  </a:lnTo>
                  <a:lnTo>
                    <a:pt x="290" y="41"/>
                  </a:lnTo>
                  <a:lnTo>
                    <a:pt x="287" y="41"/>
                  </a:lnTo>
                  <a:lnTo>
                    <a:pt x="282" y="43"/>
                  </a:lnTo>
                  <a:lnTo>
                    <a:pt x="276" y="43"/>
                  </a:lnTo>
                  <a:lnTo>
                    <a:pt x="270" y="43"/>
                  </a:lnTo>
                  <a:lnTo>
                    <a:pt x="265" y="43"/>
                  </a:lnTo>
                  <a:lnTo>
                    <a:pt x="259" y="46"/>
                  </a:lnTo>
                  <a:lnTo>
                    <a:pt x="254" y="46"/>
                  </a:lnTo>
                  <a:lnTo>
                    <a:pt x="248" y="46"/>
                  </a:lnTo>
                  <a:lnTo>
                    <a:pt x="242" y="46"/>
                  </a:lnTo>
                  <a:lnTo>
                    <a:pt x="237" y="46"/>
                  </a:lnTo>
                  <a:lnTo>
                    <a:pt x="234" y="46"/>
                  </a:lnTo>
                  <a:lnTo>
                    <a:pt x="228" y="46"/>
                  </a:lnTo>
                  <a:lnTo>
                    <a:pt x="224" y="46"/>
                  </a:lnTo>
                  <a:lnTo>
                    <a:pt x="218" y="46"/>
                  </a:lnTo>
                  <a:lnTo>
                    <a:pt x="213" y="46"/>
                  </a:lnTo>
                  <a:lnTo>
                    <a:pt x="207" y="46"/>
                  </a:lnTo>
                  <a:lnTo>
                    <a:pt x="201" y="46"/>
                  </a:lnTo>
                  <a:lnTo>
                    <a:pt x="196" y="46"/>
                  </a:lnTo>
                  <a:lnTo>
                    <a:pt x="187" y="46"/>
                  </a:lnTo>
                  <a:lnTo>
                    <a:pt x="182" y="46"/>
                  </a:lnTo>
                  <a:lnTo>
                    <a:pt x="176" y="46"/>
                  </a:lnTo>
                  <a:lnTo>
                    <a:pt x="171" y="43"/>
                  </a:lnTo>
                  <a:lnTo>
                    <a:pt x="165" y="43"/>
                  </a:lnTo>
                  <a:lnTo>
                    <a:pt x="158" y="43"/>
                  </a:lnTo>
                  <a:lnTo>
                    <a:pt x="152" y="41"/>
                  </a:lnTo>
                  <a:lnTo>
                    <a:pt x="146" y="41"/>
                  </a:lnTo>
                  <a:lnTo>
                    <a:pt x="138" y="41"/>
                  </a:lnTo>
                  <a:lnTo>
                    <a:pt x="133" y="38"/>
                  </a:lnTo>
                  <a:lnTo>
                    <a:pt x="127" y="38"/>
                  </a:lnTo>
                  <a:lnTo>
                    <a:pt x="121" y="38"/>
                  </a:lnTo>
                  <a:lnTo>
                    <a:pt x="116" y="36"/>
                  </a:lnTo>
                  <a:lnTo>
                    <a:pt x="110" y="36"/>
                  </a:lnTo>
                  <a:lnTo>
                    <a:pt x="102" y="34"/>
                  </a:lnTo>
                  <a:lnTo>
                    <a:pt x="99" y="34"/>
                  </a:lnTo>
                  <a:lnTo>
                    <a:pt x="94" y="34"/>
                  </a:lnTo>
                  <a:lnTo>
                    <a:pt x="89" y="34"/>
                  </a:lnTo>
                  <a:lnTo>
                    <a:pt x="86" y="32"/>
                  </a:lnTo>
                  <a:lnTo>
                    <a:pt x="80" y="32"/>
                  </a:lnTo>
                  <a:lnTo>
                    <a:pt x="75" y="32"/>
                  </a:lnTo>
                  <a:lnTo>
                    <a:pt x="69" y="29"/>
                  </a:lnTo>
                  <a:lnTo>
                    <a:pt x="66" y="29"/>
                  </a:lnTo>
                  <a:lnTo>
                    <a:pt x="64" y="29"/>
                  </a:lnTo>
                  <a:lnTo>
                    <a:pt x="58" y="26"/>
                  </a:lnTo>
                  <a:lnTo>
                    <a:pt x="52" y="26"/>
                  </a:lnTo>
                  <a:lnTo>
                    <a:pt x="50" y="26"/>
                  </a:lnTo>
                  <a:lnTo>
                    <a:pt x="47" y="26"/>
                  </a:lnTo>
                  <a:lnTo>
                    <a:pt x="41" y="26"/>
                  </a:lnTo>
                  <a:lnTo>
                    <a:pt x="38" y="26"/>
                  </a:lnTo>
                  <a:lnTo>
                    <a:pt x="36" y="26"/>
                  </a:lnTo>
                  <a:lnTo>
                    <a:pt x="31" y="26"/>
                  </a:lnTo>
                  <a:lnTo>
                    <a:pt x="28" y="26"/>
                  </a:lnTo>
                  <a:lnTo>
                    <a:pt x="23" y="26"/>
                  </a:lnTo>
                  <a:lnTo>
                    <a:pt x="20" y="26"/>
                  </a:lnTo>
                  <a:lnTo>
                    <a:pt x="17" y="26"/>
                  </a:lnTo>
                  <a:lnTo>
                    <a:pt x="11" y="26"/>
                  </a:lnTo>
                  <a:lnTo>
                    <a:pt x="9" y="26"/>
                  </a:lnTo>
                  <a:lnTo>
                    <a:pt x="3" y="29"/>
                  </a:lnTo>
                  <a:lnTo>
                    <a:pt x="0" y="29"/>
                  </a:lnTo>
                </a:path>
              </a:pathLst>
            </a:custGeom>
            <a:solidFill>
              <a:srgbClr val="F3F3F3"/>
            </a:solidFill>
            <a:ln w="127000" cap="rnd">
              <a:noFill/>
              <a:round/>
              <a:headEnd/>
              <a:tailEnd/>
            </a:ln>
          </p:spPr>
          <p:txBody>
            <a:bodyPr>
              <a:prstTxWarp prst="textNoShape">
                <a:avLst/>
              </a:prstTxWarp>
            </a:bodyPr>
            <a:lstStyle/>
            <a:p>
              <a:endParaRPr lang="en-US">
                <a:solidFill>
                  <a:schemeClr val="tx2"/>
                </a:solidFill>
              </a:endParaRPr>
            </a:p>
          </p:txBody>
        </p:sp>
        <p:sp>
          <p:nvSpPr>
            <p:cNvPr id="24884" name="Freeform 259"/>
            <p:cNvSpPr>
              <a:spLocks/>
            </p:cNvSpPr>
            <p:nvPr/>
          </p:nvSpPr>
          <p:spPr bwMode="auto">
            <a:xfrm>
              <a:off x="3489" y="3184"/>
              <a:ext cx="1" cy="43"/>
            </a:xfrm>
            <a:custGeom>
              <a:avLst/>
              <a:gdLst>
                <a:gd name="T0" fmla="*/ 0 w 1"/>
                <a:gd name="T1" fmla="*/ 3 h 43"/>
                <a:gd name="T2" fmla="*/ 0 w 1"/>
                <a:gd name="T3" fmla="*/ 3 h 43"/>
                <a:gd name="T4" fmla="*/ 0 w 1"/>
                <a:gd name="T5" fmla="*/ 3 h 43"/>
                <a:gd name="T6" fmla="*/ 0 w 1"/>
                <a:gd name="T7" fmla="*/ 0 h 43"/>
                <a:gd name="T8" fmla="*/ 0 w 1"/>
                <a:gd name="T9" fmla="*/ 0 h 43"/>
                <a:gd name="T10" fmla="*/ 0 w 1"/>
                <a:gd name="T11" fmla="*/ 39 h 43"/>
                <a:gd name="T12" fmla="*/ 0 w 1"/>
                <a:gd name="T13" fmla="*/ 42 h 43"/>
                <a:gd name="T14" fmla="*/ 0 w 1"/>
                <a:gd name="T15" fmla="*/ 3 h 43"/>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43"/>
                <a:gd name="T26" fmla="*/ 1 w 1"/>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43">
                  <a:moveTo>
                    <a:pt x="0" y="3"/>
                  </a:moveTo>
                  <a:lnTo>
                    <a:pt x="0" y="3"/>
                  </a:lnTo>
                  <a:lnTo>
                    <a:pt x="0" y="0"/>
                  </a:lnTo>
                  <a:lnTo>
                    <a:pt x="0" y="39"/>
                  </a:lnTo>
                  <a:lnTo>
                    <a:pt x="0" y="42"/>
                  </a:lnTo>
                  <a:lnTo>
                    <a:pt x="0" y="3"/>
                  </a:lnTo>
                </a:path>
              </a:pathLst>
            </a:custGeom>
            <a:solidFill>
              <a:srgbClr val="66F3FF"/>
            </a:solidFill>
            <a:ln w="127000" cap="rnd">
              <a:noFill/>
              <a:round/>
              <a:headEnd/>
              <a:tailEnd/>
            </a:ln>
          </p:spPr>
          <p:txBody>
            <a:bodyPr>
              <a:prstTxWarp prst="textNoShape">
                <a:avLst/>
              </a:prstTxWarp>
            </a:bodyPr>
            <a:lstStyle/>
            <a:p>
              <a:endParaRPr lang="en-US">
                <a:solidFill>
                  <a:schemeClr val="tx2"/>
                </a:solidFill>
              </a:endParaRPr>
            </a:p>
          </p:txBody>
        </p:sp>
        <p:sp>
          <p:nvSpPr>
            <p:cNvPr id="24885" name="Freeform 260"/>
            <p:cNvSpPr>
              <a:spLocks/>
            </p:cNvSpPr>
            <p:nvPr/>
          </p:nvSpPr>
          <p:spPr bwMode="auto">
            <a:xfrm>
              <a:off x="3515" y="3175"/>
              <a:ext cx="3" cy="49"/>
            </a:xfrm>
            <a:custGeom>
              <a:avLst/>
              <a:gdLst>
                <a:gd name="T0" fmla="*/ 2 w 3"/>
                <a:gd name="T1" fmla="*/ 3 h 49"/>
                <a:gd name="T2" fmla="*/ 0 w 3"/>
                <a:gd name="T3" fmla="*/ 0 h 49"/>
                <a:gd name="T4" fmla="*/ 0 w 3"/>
                <a:gd name="T5" fmla="*/ 48 h 49"/>
                <a:gd name="T6" fmla="*/ 2 w 3"/>
                <a:gd name="T7" fmla="*/ 48 h 49"/>
                <a:gd name="T8" fmla="*/ 2 w 3"/>
                <a:gd name="T9" fmla="*/ 3 h 49"/>
                <a:gd name="T10" fmla="*/ 0 60000 65536"/>
                <a:gd name="T11" fmla="*/ 0 60000 65536"/>
                <a:gd name="T12" fmla="*/ 0 60000 65536"/>
                <a:gd name="T13" fmla="*/ 0 60000 65536"/>
                <a:gd name="T14" fmla="*/ 0 60000 65536"/>
                <a:gd name="T15" fmla="*/ 0 w 3"/>
                <a:gd name="T16" fmla="*/ 0 h 49"/>
                <a:gd name="T17" fmla="*/ 3 w 3"/>
                <a:gd name="T18" fmla="*/ 49 h 49"/>
              </a:gdLst>
              <a:ahLst/>
              <a:cxnLst>
                <a:cxn ang="T10">
                  <a:pos x="T0" y="T1"/>
                </a:cxn>
                <a:cxn ang="T11">
                  <a:pos x="T2" y="T3"/>
                </a:cxn>
                <a:cxn ang="T12">
                  <a:pos x="T4" y="T5"/>
                </a:cxn>
                <a:cxn ang="T13">
                  <a:pos x="T6" y="T7"/>
                </a:cxn>
                <a:cxn ang="T14">
                  <a:pos x="T8" y="T9"/>
                </a:cxn>
              </a:cxnLst>
              <a:rect l="T15" t="T16" r="T17" b="T18"/>
              <a:pathLst>
                <a:path w="3" h="49">
                  <a:moveTo>
                    <a:pt x="2" y="3"/>
                  </a:moveTo>
                  <a:lnTo>
                    <a:pt x="0" y="0"/>
                  </a:lnTo>
                  <a:lnTo>
                    <a:pt x="0" y="48"/>
                  </a:lnTo>
                  <a:lnTo>
                    <a:pt x="2" y="48"/>
                  </a:lnTo>
                  <a:lnTo>
                    <a:pt x="2" y="3"/>
                  </a:lnTo>
                </a:path>
              </a:pathLst>
            </a:custGeom>
            <a:solidFill>
              <a:srgbClr val="66F3FF"/>
            </a:solidFill>
            <a:ln w="127000" cap="rnd">
              <a:noFill/>
              <a:round/>
              <a:headEnd/>
              <a:tailEnd/>
            </a:ln>
          </p:spPr>
          <p:txBody>
            <a:bodyPr>
              <a:prstTxWarp prst="textNoShape">
                <a:avLst/>
              </a:prstTxWarp>
            </a:bodyPr>
            <a:lstStyle/>
            <a:p>
              <a:endParaRPr lang="en-US">
                <a:solidFill>
                  <a:schemeClr val="tx2"/>
                </a:solidFill>
              </a:endParaRPr>
            </a:p>
          </p:txBody>
        </p:sp>
        <p:sp>
          <p:nvSpPr>
            <p:cNvPr id="24886" name="Freeform 261"/>
            <p:cNvSpPr>
              <a:spLocks/>
            </p:cNvSpPr>
            <p:nvPr/>
          </p:nvSpPr>
          <p:spPr bwMode="auto">
            <a:xfrm>
              <a:off x="3363" y="3215"/>
              <a:ext cx="1" cy="29"/>
            </a:xfrm>
            <a:custGeom>
              <a:avLst/>
              <a:gdLst>
                <a:gd name="T0" fmla="*/ 0 w 1"/>
                <a:gd name="T1" fmla="*/ 0 h 29"/>
                <a:gd name="T2" fmla="*/ 0 w 1"/>
                <a:gd name="T3" fmla="*/ 28 h 29"/>
                <a:gd name="T4" fmla="*/ 0 w 1"/>
                <a:gd name="T5" fmla="*/ 26 h 29"/>
                <a:gd name="T6" fmla="*/ 0 w 1"/>
                <a:gd name="T7" fmla="*/ 0 h 29"/>
                <a:gd name="T8" fmla="*/ 0 w 1"/>
                <a:gd name="T9" fmla="*/ 0 h 29"/>
                <a:gd name="T10" fmla="*/ 0 60000 65536"/>
                <a:gd name="T11" fmla="*/ 0 60000 65536"/>
                <a:gd name="T12" fmla="*/ 0 60000 65536"/>
                <a:gd name="T13" fmla="*/ 0 60000 65536"/>
                <a:gd name="T14" fmla="*/ 0 60000 65536"/>
                <a:gd name="T15" fmla="*/ 0 w 1"/>
                <a:gd name="T16" fmla="*/ 0 h 29"/>
                <a:gd name="T17" fmla="*/ 1 w 1"/>
                <a:gd name="T18" fmla="*/ 29 h 29"/>
              </a:gdLst>
              <a:ahLst/>
              <a:cxnLst>
                <a:cxn ang="T10">
                  <a:pos x="T0" y="T1"/>
                </a:cxn>
                <a:cxn ang="T11">
                  <a:pos x="T2" y="T3"/>
                </a:cxn>
                <a:cxn ang="T12">
                  <a:pos x="T4" y="T5"/>
                </a:cxn>
                <a:cxn ang="T13">
                  <a:pos x="T6" y="T7"/>
                </a:cxn>
                <a:cxn ang="T14">
                  <a:pos x="T8" y="T9"/>
                </a:cxn>
              </a:cxnLst>
              <a:rect l="T15" t="T16" r="T17" b="T18"/>
              <a:pathLst>
                <a:path w="1" h="29">
                  <a:moveTo>
                    <a:pt x="0" y="0"/>
                  </a:moveTo>
                  <a:lnTo>
                    <a:pt x="0" y="28"/>
                  </a:lnTo>
                  <a:lnTo>
                    <a:pt x="0" y="26"/>
                  </a:lnTo>
                  <a:lnTo>
                    <a:pt x="0" y="0"/>
                  </a:lnTo>
                </a:path>
              </a:pathLst>
            </a:custGeom>
            <a:solidFill>
              <a:srgbClr val="012700"/>
            </a:solidFill>
            <a:ln w="127000" cap="rnd">
              <a:noFill/>
              <a:round/>
              <a:headEnd/>
              <a:tailEnd/>
            </a:ln>
          </p:spPr>
          <p:txBody>
            <a:bodyPr>
              <a:prstTxWarp prst="textNoShape">
                <a:avLst/>
              </a:prstTxWarp>
            </a:bodyPr>
            <a:lstStyle/>
            <a:p>
              <a:endParaRPr lang="en-US">
                <a:solidFill>
                  <a:schemeClr val="tx2"/>
                </a:solidFill>
              </a:endParaRPr>
            </a:p>
          </p:txBody>
        </p:sp>
        <p:sp>
          <p:nvSpPr>
            <p:cNvPr id="24887" name="Freeform 262"/>
            <p:cNvSpPr>
              <a:spLocks/>
            </p:cNvSpPr>
            <p:nvPr/>
          </p:nvSpPr>
          <p:spPr bwMode="auto">
            <a:xfrm>
              <a:off x="3421" y="3184"/>
              <a:ext cx="3" cy="57"/>
            </a:xfrm>
            <a:custGeom>
              <a:avLst/>
              <a:gdLst>
                <a:gd name="T0" fmla="*/ 0 w 3"/>
                <a:gd name="T1" fmla="*/ 0 h 57"/>
                <a:gd name="T2" fmla="*/ 1 w 3"/>
                <a:gd name="T3" fmla="*/ 0 h 57"/>
                <a:gd name="T4" fmla="*/ 2 w 3"/>
                <a:gd name="T5" fmla="*/ 53 h 57"/>
                <a:gd name="T6" fmla="*/ 1 w 3"/>
                <a:gd name="T7" fmla="*/ 56 h 57"/>
                <a:gd name="T8" fmla="*/ 0 w 3"/>
                <a:gd name="T9" fmla="*/ 0 h 57"/>
                <a:gd name="T10" fmla="*/ 0 60000 65536"/>
                <a:gd name="T11" fmla="*/ 0 60000 65536"/>
                <a:gd name="T12" fmla="*/ 0 60000 65536"/>
                <a:gd name="T13" fmla="*/ 0 60000 65536"/>
                <a:gd name="T14" fmla="*/ 0 60000 65536"/>
                <a:gd name="T15" fmla="*/ 0 w 3"/>
                <a:gd name="T16" fmla="*/ 0 h 57"/>
                <a:gd name="T17" fmla="*/ 3 w 3"/>
                <a:gd name="T18" fmla="*/ 57 h 57"/>
              </a:gdLst>
              <a:ahLst/>
              <a:cxnLst>
                <a:cxn ang="T10">
                  <a:pos x="T0" y="T1"/>
                </a:cxn>
                <a:cxn ang="T11">
                  <a:pos x="T2" y="T3"/>
                </a:cxn>
                <a:cxn ang="T12">
                  <a:pos x="T4" y="T5"/>
                </a:cxn>
                <a:cxn ang="T13">
                  <a:pos x="T6" y="T7"/>
                </a:cxn>
                <a:cxn ang="T14">
                  <a:pos x="T8" y="T9"/>
                </a:cxn>
              </a:cxnLst>
              <a:rect l="T15" t="T16" r="T17" b="T18"/>
              <a:pathLst>
                <a:path w="3" h="57">
                  <a:moveTo>
                    <a:pt x="0" y="0"/>
                  </a:moveTo>
                  <a:lnTo>
                    <a:pt x="1" y="0"/>
                  </a:lnTo>
                  <a:lnTo>
                    <a:pt x="2" y="53"/>
                  </a:lnTo>
                  <a:lnTo>
                    <a:pt x="1" y="56"/>
                  </a:lnTo>
                  <a:lnTo>
                    <a:pt x="0" y="0"/>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24888" name="Freeform 263"/>
            <p:cNvSpPr>
              <a:spLocks/>
            </p:cNvSpPr>
            <p:nvPr/>
          </p:nvSpPr>
          <p:spPr bwMode="auto">
            <a:xfrm>
              <a:off x="3487" y="3338"/>
              <a:ext cx="14" cy="24"/>
            </a:xfrm>
            <a:custGeom>
              <a:avLst/>
              <a:gdLst>
                <a:gd name="T0" fmla="*/ 13 w 14"/>
                <a:gd name="T1" fmla="*/ 10 h 24"/>
                <a:gd name="T2" fmla="*/ 13 w 14"/>
                <a:gd name="T3" fmla="*/ 6 h 24"/>
                <a:gd name="T4" fmla="*/ 13 w 14"/>
                <a:gd name="T5" fmla="*/ 4 h 24"/>
                <a:gd name="T6" fmla="*/ 11 w 14"/>
                <a:gd name="T7" fmla="*/ 2 h 24"/>
                <a:gd name="T8" fmla="*/ 10 w 14"/>
                <a:gd name="T9" fmla="*/ 0 h 24"/>
                <a:gd name="T10" fmla="*/ 8 w 14"/>
                <a:gd name="T11" fmla="*/ 0 h 24"/>
                <a:gd name="T12" fmla="*/ 7 w 14"/>
                <a:gd name="T13" fmla="*/ 0 h 24"/>
                <a:gd name="T14" fmla="*/ 5 w 14"/>
                <a:gd name="T15" fmla="*/ 0 h 24"/>
                <a:gd name="T16" fmla="*/ 5 w 14"/>
                <a:gd name="T17" fmla="*/ 2 h 24"/>
                <a:gd name="T18" fmla="*/ 3 w 14"/>
                <a:gd name="T19" fmla="*/ 2 h 24"/>
                <a:gd name="T20" fmla="*/ 2 w 14"/>
                <a:gd name="T21" fmla="*/ 4 h 24"/>
                <a:gd name="T22" fmla="*/ 2 w 14"/>
                <a:gd name="T23" fmla="*/ 6 h 24"/>
                <a:gd name="T24" fmla="*/ 2 w 14"/>
                <a:gd name="T25" fmla="*/ 8 h 24"/>
                <a:gd name="T26" fmla="*/ 0 w 14"/>
                <a:gd name="T27" fmla="*/ 10 h 24"/>
                <a:gd name="T28" fmla="*/ 0 w 14"/>
                <a:gd name="T29" fmla="*/ 13 h 24"/>
                <a:gd name="T30" fmla="*/ 0 w 14"/>
                <a:gd name="T31" fmla="*/ 16 h 24"/>
                <a:gd name="T32" fmla="*/ 2 w 14"/>
                <a:gd name="T33" fmla="*/ 19 h 24"/>
                <a:gd name="T34" fmla="*/ 2 w 14"/>
                <a:gd name="T35" fmla="*/ 21 h 24"/>
                <a:gd name="T36" fmla="*/ 3 w 14"/>
                <a:gd name="T37" fmla="*/ 23 h 24"/>
                <a:gd name="T38" fmla="*/ 5 w 14"/>
                <a:gd name="T39" fmla="*/ 23 h 24"/>
                <a:gd name="T40" fmla="*/ 7 w 14"/>
                <a:gd name="T41" fmla="*/ 23 h 24"/>
                <a:gd name="T42" fmla="*/ 8 w 14"/>
                <a:gd name="T43" fmla="*/ 23 h 24"/>
                <a:gd name="T44" fmla="*/ 10 w 14"/>
                <a:gd name="T45" fmla="*/ 21 h 24"/>
                <a:gd name="T46" fmla="*/ 11 w 14"/>
                <a:gd name="T47" fmla="*/ 19 h 24"/>
                <a:gd name="T48" fmla="*/ 11 w 14"/>
                <a:gd name="T49" fmla="*/ 16 h 24"/>
                <a:gd name="T50" fmla="*/ 13 w 14"/>
                <a:gd name="T51" fmla="*/ 15 h 24"/>
                <a:gd name="T52" fmla="*/ 13 w 14"/>
                <a:gd name="T53" fmla="*/ 13 h 24"/>
                <a:gd name="T54" fmla="*/ 13 w 14"/>
                <a:gd name="T55" fmla="*/ 10 h 2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4"/>
                <a:gd name="T85" fmla="*/ 0 h 24"/>
                <a:gd name="T86" fmla="*/ 14 w 14"/>
                <a:gd name="T87" fmla="*/ 24 h 2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4" h="24">
                  <a:moveTo>
                    <a:pt x="13" y="10"/>
                  </a:moveTo>
                  <a:lnTo>
                    <a:pt x="13" y="6"/>
                  </a:lnTo>
                  <a:lnTo>
                    <a:pt x="13" y="4"/>
                  </a:lnTo>
                  <a:lnTo>
                    <a:pt x="11" y="2"/>
                  </a:lnTo>
                  <a:lnTo>
                    <a:pt x="10" y="0"/>
                  </a:lnTo>
                  <a:lnTo>
                    <a:pt x="8" y="0"/>
                  </a:lnTo>
                  <a:lnTo>
                    <a:pt x="7" y="0"/>
                  </a:lnTo>
                  <a:lnTo>
                    <a:pt x="5" y="0"/>
                  </a:lnTo>
                  <a:lnTo>
                    <a:pt x="5" y="2"/>
                  </a:lnTo>
                  <a:lnTo>
                    <a:pt x="3" y="2"/>
                  </a:lnTo>
                  <a:lnTo>
                    <a:pt x="2" y="4"/>
                  </a:lnTo>
                  <a:lnTo>
                    <a:pt x="2" y="6"/>
                  </a:lnTo>
                  <a:lnTo>
                    <a:pt x="2" y="8"/>
                  </a:lnTo>
                  <a:lnTo>
                    <a:pt x="0" y="10"/>
                  </a:lnTo>
                  <a:lnTo>
                    <a:pt x="0" y="13"/>
                  </a:lnTo>
                  <a:lnTo>
                    <a:pt x="0" y="16"/>
                  </a:lnTo>
                  <a:lnTo>
                    <a:pt x="2" y="19"/>
                  </a:lnTo>
                  <a:lnTo>
                    <a:pt x="2" y="21"/>
                  </a:lnTo>
                  <a:lnTo>
                    <a:pt x="3" y="23"/>
                  </a:lnTo>
                  <a:lnTo>
                    <a:pt x="5" y="23"/>
                  </a:lnTo>
                  <a:lnTo>
                    <a:pt x="7" y="23"/>
                  </a:lnTo>
                  <a:lnTo>
                    <a:pt x="8" y="23"/>
                  </a:lnTo>
                  <a:lnTo>
                    <a:pt x="10" y="21"/>
                  </a:lnTo>
                  <a:lnTo>
                    <a:pt x="11" y="19"/>
                  </a:lnTo>
                  <a:lnTo>
                    <a:pt x="11" y="16"/>
                  </a:lnTo>
                  <a:lnTo>
                    <a:pt x="13" y="15"/>
                  </a:lnTo>
                  <a:lnTo>
                    <a:pt x="13" y="13"/>
                  </a:lnTo>
                  <a:lnTo>
                    <a:pt x="13" y="10"/>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grpSp>
      <p:grpSp>
        <p:nvGrpSpPr>
          <p:cNvPr id="4" name="Group 267"/>
          <p:cNvGrpSpPr>
            <a:grpSpLocks/>
          </p:cNvGrpSpPr>
          <p:nvPr/>
        </p:nvGrpSpPr>
        <p:grpSpPr bwMode="auto">
          <a:xfrm>
            <a:off x="3492500" y="4997450"/>
            <a:ext cx="838200" cy="114300"/>
            <a:chOff x="2200" y="3148"/>
            <a:chExt cx="528" cy="72"/>
          </a:xfrm>
        </p:grpSpPr>
        <p:sp>
          <p:nvSpPr>
            <p:cNvPr id="7433" name="AutoShape 265" descr="Narrow horizontal"/>
            <p:cNvSpPr>
              <a:spLocks noChangeArrowheads="1"/>
            </p:cNvSpPr>
            <p:nvPr/>
          </p:nvSpPr>
          <p:spPr bwMode="auto">
            <a:xfrm>
              <a:off x="2200" y="3163"/>
              <a:ext cx="528" cy="57"/>
            </a:xfrm>
            <a:prstGeom prst="parallelogram">
              <a:avLst>
                <a:gd name="adj" fmla="val 231536"/>
              </a:avLst>
            </a:prstGeom>
            <a:pattFill prst="narHorz">
              <a:fgClr>
                <a:srgbClr val="3F000B"/>
              </a:fgClr>
              <a:bgClr>
                <a:srgbClr val="FFFFFF"/>
              </a:bgClr>
            </a:pattFill>
            <a:ln w="12700">
              <a:solidFill>
                <a:schemeClr val="tx1"/>
              </a:solidFill>
              <a:miter lim="800000"/>
              <a:headEnd/>
              <a:tailEnd/>
            </a:ln>
            <a:effectLst>
              <a:outerShdw blurRad="63500" dist="38100" dir="5400000" algn="ctr" rotWithShape="0">
                <a:schemeClr val="tx2">
                  <a:alpha val="74998"/>
                </a:schemeClr>
              </a:outerShdw>
            </a:effectLst>
          </p:spPr>
          <p:txBody>
            <a:bodyPr wrap="none" anchor="ctr">
              <a:prstTxWarp prst="textNoShape">
                <a:avLst/>
              </a:prstTxWarp>
            </a:bodyPr>
            <a:lstStyle/>
            <a:p>
              <a:pPr>
                <a:defRPr/>
              </a:pPr>
              <a:endParaRPr lang="en-US">
                <a:solidFill>
                  <a:schemeClr val="tx2"/>
                </a:solidFill>
                <a:latin typeface="Helvetica" pitchFamily="-112" charset="0"/>
              </a:endParaRPr>
            </a:p>
          </p:txBody>
        </p:sp>
        <p:sp>
          <p:nvSpPr>
            <p:cNvPr id="24632" name="AutoShape 266" descr="Large confetti"/>
            <p:cNvSpPr>
              <a:spLocks noChangeArrowheads="1"/>
            </p:cNvSpPr>
            <p:nvPr/>
          </p:nvSpPr>
          <p:spPr bwMode="auto">
            <a:xfrm>
              <a:off x="2328" y="3148"/>
              <a:ext cx="304" cy="50"/>
            </a:xfrm>
            <a:prstGeom prst="cube">
              <a:avLst>
                <a:gd name="adj" fmla="val 24995"/>
              </a:avLst>
            </a:prstGeom>
            <a:pattFill prst="lgConfetti">
              <a:fgClr>
                <a:srgbClr val="3F000B"/>
              </a:fgClr>
              <a:bgClr>
                <a:srgbClr val="FAFD00"/>
              </a:bgClr>
            </a:patt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grpSp>
      <p:grpSp>
        <p:nvGrpSpPr>
          <p:cNvPr id="5" name="Group 270"/>
          <p:cNvGrpSpPr>
            <a:grpSpLocks/>
          </p:cNvGrpSpPr>
          <p:nvPr/>
        </p:nvGrpSpPr>
        <p:grpSpPr bwMode="auto">
          <a:xfrm>
            <a:off x="3270250" y="5594350"/>
            <a:ext cx="838200" cy="127000"/>
            <a:chOff x="2060" y="3524"/>
            <a:chExt cx="528" cy="80"/>
          </a:xfrm>
        </p:grpSpPr>
        <p:sp>
          <p:nvSpPr>
            <p:cNvPr id="7436" name="AutoShape 268" descr="Narrow horizontal"/>
            <p:cNvSpPr>
              <a:spLocks noChangeArrowheads="1"/>
            </p:cNvSpPr>
            <p:nvPr/>
          </p:nvSpPr>
          <p:spPr bwMode="auto">
            <a:xfrm>
              <a:off x="2060" y="3540"/>
              <a:ext cx="528" cy="64"/>
            </a:xfrm>
            <a:prstGeom prst="parallelogram">
              <a:avLst>
                <a:gd name="adj" fmla="val 206212"/>
              </a:avLst>
            </a:prstGeom>
            <a:pattFill prst="narHorz">
              <a:fgClr>
                <a:srgbClr val="3F000B"/>
              </a:fgClr>
              <a:bgClr>
                <a:srgbClr val="FFFFFF"/>
              </a:bgClr>
            </a:pattFill>
            <a:ln w="12700">
              <a:solidFill>
                <a:schemeClr val="tx1"/>
              </a:solidFill>
              <a:miter lim="800000"/>
              <a:headEnd/>
              <a:tailEnd/>
            </a:ln>
            <a:effectLst>
              <a:outerShdw blurRad="63500" dist="38100" dir="5400000" algn="ctr" rotWithShape="0">
                <a:schemeClr val="tx2">
                  <a:alpha val="74998"/>
                </a:schemeClr>
              </a:outerShdw>
            </a:effectLst>
          </p:spPr>
          <p:txBody>
            <a:bodyPr wrap="none" anchor="ctr">
              <a:prstTxWarp prst="textNoShape">
                <a:avLst/>
              </a:prstTxWarp>
            </a:bodyPr>
            <a:lstStyle/>
            <a:p>
              <a:pPr>
                <a:defRPr/>
              </a:pPr>
              <a:endParaRPr lang="en-US">
                <a:solidFill>
                  <a:schemeClr val="tx2"/>
                </a:solidFill>
                <a:latin typeface="Helvetica" pitchFamily="-112" charset="0"/>
              </a:endParaRPr>
            </a:p>
          </p:txBody>
        </p:sp>
        <p:sp>
          <p:nvSpPr>
            <p:cNvPr id="24630" name="AutoShape 269" descr="Large confetti"/>
            <p:cNvSpPr>
              <a:spLocks noChangeArrowheads="1"/>
            </p:cNvSpPr>
            <p:nvPr/>
          </p:nvSpPr>
          <p:spPr bwMode="auto">
            <a:xfrm>
              <a:off x="2188" y="3524"/>
              <a:ext cx="304" cy="56"/>
            </a:xfrm>
            <a:prstGeom prst="cube">
              <a:avLst>
                <a:gd name="adj" fmla="val 24995"/>
              </a:avLst>
            </a:prstGeom>
            <a:pattFill prst="lgConfetti">
              <a:fgClr>
                <a:srgbClr val="3F000B"/>
              </a:fgClr>
              <a:bgClr>
                <a:srgbClr val="FAFD00"/>
              </a:bgClr>
            </a:patt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grpSp>
      <p:grpSp>
        <p:nvGrpSpPr>
          <p:cNvPr id="6" name="Group 273"/>
          <p:cNvGrpSpPr>
            <a:grpSpLocks/>
          </p:cNvGrpSpPr>
          <p:nvPr/>
        </p:nvGrpSpPr>
        <p:grpSpPr bwMode="auto">
          <a:xfrm>
            <a:off x="2571750" y="5473700"/>
            <a:ext cx="838200" cy="114300"/>
            <a:chOff x="1620" y="3448"/>
            <a:chExt cx="528" cy="72"/>
          </a:xfrm>
        </p:grpSpPr>
        <p:sp>
          <p:nvSpPr>
            <p:cNvPr id="7439" name="AutoShape 271" descr="Narrow horizontal"/>
            <p:cNvSpPr>
              <a:spLocks noChangeArrowheads="1"/>
            </p:cNvSpPr>
            <p:nvPr/>
          </p:nvSpPr>
          <p:spPr bwMode="auto">
            <a:xfrm>
              <a:off x="1620" y="3463"/>
              <a:ext cx="528" cy="57"/>
            </a:xfrm>
            <a:prstGeom prst="parallelogram">
              <a:avLst>
                <a:gd name="adj" fmla="val 231536"/>
              </a:avLst>
            </a:prstGeom>
            <a:pattFill prst="narHorz">
              <a:fgClr>
                <a:srgbClr val="3F000B"/>
              </a:fgClr>
              <a:bgClr>
                <a:srgbClr val="FFFFFF"/>
              </a:bgClr>
            </a:pattFill>
            <a:ln w="12700">
              <a:solidFill>
                <a:schemeClr val="tx1"/>
              </a:solidFill>
              <a:miter lim="800000"/>
              <a:headEnd/>
              <a:tailEnd/>
            </a:ln>
            <a:effectLst>
              <a:outerShdw blurRad="63500" dist="38100" dir="5400000" algn="ctr" rotWithShape="0">
                <a:schemeClr val="tx2">
                  <a:alpha val="74998"/>
                </a:schemeClr>
              </a:outerShdw>
            </a:effectLst>
          </p:spPr>
          <p:txBody>
            <a:bodyPr wrap="none" anchor="ctr">
              <a:prstTxWarp prst="textNoShape">
                <a:avLst/>
              </a:prstTxWarp>
            </a:bodyPr>
            <a:lstStyle/>
            <a:p>
              <a:pPr>
                <a:defRPr/>
              </a:pPr>
              <a:endParaRPr lang="en-US">
                <a:solidFill>
                  <a:schemeClr val="tx2"/>
                </a:solidFill>
                <a:latin typeface="Helvetica" pitchFamily="-112" charset="0"/>
              </a:endParaRPr>
            </a:p>
          </p:txBody>
        </p:sp>
        <p:sp>
          <p:nvSpPr>
            <p:cNvPr id="24628" name="AutoShape 272" descr="Large confetti"/>
            <p:cNvSpPr>
              <a:spLocks noChangeArrowheads="1"/>
            </p:cNvSpPr>
            <p:nvPr/>
          </p:nvSpPr>
          <p:spPr bwMode="auto">
            <a:xfrm>
              <a:off x="1748" y="3448"/>
              <a:ext cx="304" cy="50"/>
            </a:xfrm>
            <a:prstGeom prst="cube">
              <a:avLst>
                <a:gd name="adj" fmla="val 24995"/>
              </a:avLst>
            </a:prstGeom>
            <a:pattFill prst="lgConfetti">
              <a:fgClr>
                <a:srgbClr val="3F000B"/>
              </a:fgClr>
              <a:bgClr>
                <a:srgbClr val="FAFD00"/>
              </a:bgClr>
            </a:patt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grpSp>
      <p:grpSp>
        <p:nvGrpSpPr>
          <p:cNvPr id="7" name="Group 276"/>
          <p:cNvGrpSpPr>
            <a:grpSpLocks/>
          </p:cNvGrpSpPr>
          <p:nvPr/>
        </p:nvGrpSpPr>
        <p:grpSpPr bwMode="auto">
          <a:xfrm>
            <a:off x="234950" y="2000250"/>
            <a:ext cx="1993900" cy="215900"/>
            <a:chOff x="148" y="1260"/>
            <a:chExt cx="1256" cy="136"/>
          </a:xfrm>
        </p:grpSpPr>
        <p:sp>
          <p:nvSpPr>
            <p:cNvPr id="24625" name="AutoShape 274" descr="Narrow horizontal"/>
            <p:cNvSpPr>
              <a:spLocks noChangeArrowheads="1"/>
            </p:cNvSpPr>
            <p:nvPr/>
          </p:nvSpPr>
          <p:spPr bwMode="auto">
            <a:xfrm>
              <a:off x="148" y="1260"/>
              <a:ext cx="1256" cy="136"/>
            </a:xfrm>
            <a:prstGeom prst="parallelogram">
              <a:avLst>
                <a:gd name="adj" fmla="val 230840"/>
              </a:avLst>
            </a:prstGeom>
            <a:pattFill prst="narHorz">
              <a:fgClr>
                <a:srgbClr val="3F000B"/>
              </a:fgClr>
              <a:bgClr>
                <a:srgbClr val="FFFFFF"/>
              </a:bgClr>
            </a:patt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24626" name="Rectangle 275"/>
            <p:cNvSpPr>
              <a:spLocks noChangeArrowheads="1"/>
            </p:cNvSpPr>
            <p:nvPr/>
          </p:nvSpPr>
          <p:spPr bwMode="auto">
            <a:xfrm>
              <a:off x="561" y="1283"/>
              <a:ext cx="382" cy="98"/>
            </a:xfrm>
            <a:prstGeom prst="rect">
              <a:avLst/>
            </a:prstGeom>
            <a:solidFill>
              <a:srgbClr val="FFFFFF"/>
            </a:solidFill>
            <a:ln w="12700">
              <a:solidFill>
                <a:schemeClr val="tx1"/>
              </a:solidFill>
              <a:miter lim="800000"/>
              <a:headEnd/>
              <a:tailEnd/>
            </a:ln>
          </p:spPr>
          <p:txBody>
            <a:bodyPr wrap="none" lIns="90487" tIns="44450" rIns="90487" bIns="44450" anchor="ctr">
              <a:prstTxWarp prst="textNoShape">
                <a:avLst/>
              </a:prstTxWarp>
            </a:bodyPr>
            <a:lstStyle/>
            <a:p>
              <a:r>
                <a:rPr lang="en-US" sz="1400" b="0">
                  <a:solidFill>
                    <a:schemeClr val="tx2"/>
                  </a:solidFill>
                </a:rPr>
                <a:t>ORIGIN</a:t>
              </a:r>
            </a:p>
          </p:txBody>
        </p:sp>
      </p:grpSp>
      <p:sp>
        <p:nvSpPr>
          <p:cNvPr id="24587" name="Line 277"/>
          <p:cNvSpPr>
            <a:spLocks noChangeShapeType="1"/>
          </p:cNvSpPr>
          <p:nvPr/>
        </p:nvSpPr>
        <p:spPr bwMode="auto">
          <a:xfrm>
            <a:off x="1460500" y="3287713"/>
            <a:ext cx="2679700" cy="1760537"/>
          </a:xfrm>
          <a:prstGeom prst="line">
            <a:avLst/>
          </a:prstGeom>
          <a:noFill/>
          <a:ln w="12700">
            <a:solidFill>
              <a:srgbClr val="8CF4EA"/>
            </a:solidFill>
            <a:round/>
            <a:headEnd/>
            <a:tailEnd/>
          </a:ln>
        </p:spPr>
        <p:txBody>
          <a:bodyPr wrap="none" anchor="ctr">
            <a:prstTxWarp prst="textNoShape">
              <a:avLst/>
            </a:prstTxWarp>
          </a:bodyPr>
          <a:lstStyle/>
          <a:p>
            <a:endParaRPr lang="en-US"/>
          </a:p>
        </p:txBody>
      </p:sp>
      <p:sp>
        <p:nvSpPr>
          <p:cNvPr id="24588" name="Line 278"/>
          <p:cNvSpPr>
            <a:spLocks noChangeShapeType="1"/>
          </p:cNvSpPr>
          <p:nvPr/>
        </p:nvSpPr>
        <p:spPr bwMode="auto">
          <a:xfrm>
            <a:off x="1771650" y="3816350"/>
            <a:ext cx="1955800" cy="1295400"/>
          </a:xfrm>
          <a:prstGeom prst="line">
            <a:avLst/>
          </a:prstGeom>
          <a:noFill/>
          <a:ln w="12700">
            <a:solidFill>
              <a:srgbClr val="8CF4EA"/>
            </a:solidFill>
            <a:round/>
            <a:headEnd/>
            <a:tailEnd/>
          </a:ln>
        </p:spPr>
        <p:txBody>
          <a:bodyPr wrap="none" anchor="ctr">
            <a:prstTxWarp prst="textNoShape">
              <a:avLst/>
            </a:prstTxWarp>
          </a:bodyPr>
          <a:lstStyle/>
          <a:p>
            <a:endParaRPr lang="en-US"/>
          </a:p>
        </p:txBody>
      </p:sp>
      <p:sp>
        <p:nvSpPr>
          <p:cNvPr id="24589" name="Line 279"/>
          <p:cNvSpPr>
            <a:spLocks noChangeShapeType="1"/>
          </p:cNvSpPr>
          <p:nvPr/>
        </p:nvSpPr>
        <p:spPr bwMode="auto">
          <a:xfrm>
            <a:off x="2495550" y="4121150"/>
            <a:ext cx="1016000" cy="6731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grpSp>
        <p:nvGrpSpPr>
          <p:cNvPr id="8" name="Group 287"/>
          <p:cNvGrpSpPr>
            <a:grpSpLocks/>
          </p:cNvGrpSpPr>
          <p:nvPr/>
        </p:nvGrpSpPr>
        <p:grpSpPr bwMode="auto">
          <a:xfrm>
            <a:off x="1033463" y="2771775"/>
            <a:ext cx="300037" cy="877888"/>
            <a:chOff x="651" y="1746"/>
            <a:chExt cx="189" cy="553"/>
          </a:xfrm>
        </p:grpSpPr>
        <p:sp>
          <p:nvSpPr>
            <p:cNvPr id="24618" name="Freeform 280"/>
            <p:cNvSpPr>
              <a:spLocks/>
            </p:cNvSpPr>
            <p:nvPr/>
          </p:nvSpPr>
          <p:spPr bwMode="auto">
            <a:xfrm>
              <a:off x="651" y="1916"/>
              <a:ext cx="189" cy="186"/>
            </a:xfrm>
            <a:custGeom>
              <a:avLst/>
              <a:gdLst>
                <a:gd name="T0" fmla="*/ 0 w 189"/>
                <a:gd name="T1" fmla="*/ 0 h 186"/>
                <a:gd name="T2" fmla="*/ 0 w 189"/>
                <a:gd name="T3" fmla="*/ 92 h 186"/>
                <a:gd name="T4" fmla="*/ 3 w 189"/>
                <a:gd name="T5" fmla="*/ 102 h 186"/>
                <a:gd name="T6" fmla="*/ 3 w 189"/>
                <a:gd name="T7" fmla="*/ 112 h 186"/>
                <a:gd name="T8" fmla="*/ 6 w 189"/>
                <a:gd name="T9" fmla="*/ 121 h 186"/>
                <a:gd name="T10" fmla="*/ 9 w 189"/>
                <a:gd name="T11" fmla="*/ 128 h 186"/>
                <a:gd name="T12" fmla="*/ 13 w 189"/>
                <a:gd name="T13" fmla="*/ 137 h 186"/>
                <a:gd name="T14" fmla="*/ 16 w 189"/>
                <a:gd name="T15" fmla="*/ 144 h 186"/>
                <a:gd name="T16" fmla="*/ 22 w 189"/>
                <a:gd name="T17" fmla="*/ 153 h 186"/>
                <a:gd name="T18" fmla="*/ 29 w 189"/>
                <a:gd name="T19" fmla="*/ 160 h 186"/>
                <a:gd name="T20" fmla="*/ 35 w 189"/>
                <a:gd name="T21" fmla="*/ 166 h 186"/>
                <a:gd name="T22" fmla="*/ 41 w 189"/>
                <a:gd name="T23" fmla="*/ 169 h 186"/>
                <a:gd name="T24" fmla="*/ 51 w 189"/>
                <a:gd name="T25" fmla="*/ 176 h 186"/>
                <a:gd name="T26" fmla="*/ 57 w 189"/>
                <a:gd name="T27" fmla="*/ 179 h 186"/>
                <a:gd name="T28" fmla="*/ 67 w 189"/>
                <a:gd name="T29" fmla="*/ 182 h 186"/>
                <a:gd name="T30" fmla="*/ 77 w 189"/>
                <a:gd name="T31" fmla="*/ 185 h 186"/>
                <a:gd name="T32" fmla="*/ 86 w 189"/>
                <a:gd name="T33" fmla="*/ 185 h 186"/>
                <a:gd name="T34" fmla="*/ 95 w 189"/>
                <a:gd name="T35" fmla="*/ 185 h 186"/>
                <a:gd name="T36" fmla="*/ 104 w 189"/>
                <a:gd name="T37" fmla="*/ 185 h 186"/>
                <a:gd name="T38" fmla="*/ 114 w 189"/>
                <a:gd name="T39" fmla="*/ 185 h 186"/>
                <a:gd name="T40" fmla="*/ 120 w 189"/>
                <a:gd name="T41" fmla="*/ 182 h 186"/>
                <a:gd name="T42" fmla="*/ 130 w 189"/>
                <a:gd name="T43" fmla="*/ 179 h 186"/>
                <a:gd name="T44" fmla="*/ 136 w 189"/>
                <a:gd name="T45" fmla="*/ 176 h 186"/>
                <a:gd name="T46" fmla="*/ 146 w 189"/>
                <a:gd name="T47" fmla="*/ 169 h 186"/>
                <a:gd name="T48" fmla="*/ 152 w 189"/>
                <a:gd name="T49" fmla="*/ 166 h 186"/>
                <a:gd name="T50" fmla="*/ 159 w 189"/>
                <a:gd name="T51" fmla="*/ 160 h 186"/>
                <a:gd name="T52" fmla="*/ 165 w 189"/>
                <a:gd name="T53" fmla="*/ 153 h 186"/>
                <a:gd name="T54" fmla="*/ 172 w 189"/>
                <a:gd name="T55" fmla="*/ 144 h 186"/>
                <a:gd name="T56" fmla="*/ 175 w 189"/>
                <a:gd name="T57" fmla="*/ 137 h 186"/>
                <a:gd name="T58" fmla="*/ 178 w 189"/>
                <a:gd name="T59" fmla="*/ 128 h 186"/>
                <a:gd name="T60" fmla="*/ 184 w 189"/>
                <a:gd name="T61" fmla="*/ 121 h 186"/>
                <a:gd name="T62" fmla="*/ 184 w 189"/>
                <a:gd name="T63" fmla="*/ 112 h 186"/>
                <a:gd name="T64" fmla="*/ 188 w 189"/>
                <a:gd name="T65" fmla="*/ 102 h 186"/>
                <a:gd name="T66" fmla="*/ 188 w 189"/>
                <a:gd name="T67" fmla="*/ 92 h 186"/>
                <a:gd name="T68" fmla="*/ 188 w 189"/>
                <a:gd name="T69" fmla="*/ 0 h 186"/>
                <a:gd name="T70" fmla="*/ 0 w 189"/>
                <a:gd name="T71" fmla="*/ 0 h 18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9"/>
                <a:gd name="T109" fmla="*/ 0 h 186"/>
                <a:gd name="T110" fmla="*/ 189 w 189"/>
                <a:gd name="T111" fmla="*/ 186 h 18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9" h="186">
                  <a:moveTo>
                    <a:pt x="0" y="0"/>
                  </a:moveTo>
                  <a:lnTo>
                    <a:pt x="0" y="92"/>
                  </a:lnTo>
                  <a:lnTo>
                    <a:pt x="3" y="102"/>
                  </a:lnTo>
                  <a:lnTo>
                    <a:pt x="3" y="112"/>
                  </a:lnTo>
                  <a:lnTo>
                    <a:pt x="6" y="121"/>
                  </a:lnTo>
                  <a:lnTo>
                    <a:pt x="9" y="128"/>
                  </a:lnTo>
                  <a:lnTo>
                    <a:pt x="13" y="137"/>
                  </a:lnTo>
                  <a:lnTo>
                    <a:pt x="16" y="144"/>
                  </a:lnTo>
                  <a:lnTo>
                    <a:pt x="22" y="153"/>
                  </a:lnTo>
                  <a:lnTo>
                    <a:pt x="29" y="160"/>
                  </a:lnTo>
                  <a:lnTo>
                    <a:pt x="35" y="166"/>
                  </a:lnTo>
                  <a:lnTo>
                    <a:pt x="41" y="169"/>
                  </a:lnTo>
                  <a:lnTo>
                    <a:pt x="51" y="176"/>
                  </a:lnTo>
                  <a:lnTo>
                    <a:pt x="57" y="179"/>
                  </a:lnTo>
                  <a:lnTo>
                    <a:pt x="67" y="182"/>
                  </a:lnTo>
                  <a:lnTo>
                    <a:pt x="77" y="185"/>
                  </a:lnTo>
                  <a:lnTo>
                    <a:pt x="86" y="185"/>
                  </a:lnTo>
                  <a:lnTo>
                    <a:pt x="95" y="185"/>
                  </a:lnTo>
                  <a:lnTo>
                    <a:pt x="104" y="185"/>
                  </a:lnTo>
                  <a:lnTo>
                    <a:pt x="114" y="185"/>
                  </a:lnTo>
                  <a:lnTo>
                    <a:pt x="120" y="182"/>
                  </a:lnTo>
                  <a:lnTo>
                    <a:pt x="130" y="179"/>
                  </a:lnTo>
                  <a:lnTo>
                    <a:pt x="136" y="176"/>
                  </a:lnTo>
                  <a:lnTo>
                    <a:pt x="146" y="169"/>
                  </a:lnTo>
                  <a:lnTo>
                    <a:pt x="152" y="166"/>
                  </a:lnTo>
                  <a:lnTo>
                    <a:pt x="159" y="160"/>
                  </a:lnTo>
                  <a:lnTo>
                    <a:pt x="165" y="153"/>
                  </a:lnTo>
                  <a:lnTo>
                    <a:pt x="172" y="144"/>
                  </a:lnTo>
                  <a:lnTo>
                    <a:pt x="175" y="137"/>
                  </a:lnTo>
                  <a:lnTo>
                    <a:pt x="178" y="128"/>
                  </a:lnTo>
                  <a:lnTo>
                    <a:pt x="184" y="121"/>
                  </a:lnTo>
                  <a:lnTo>
                    <a:pt x="184" y="112"/>
                  </a:lnTo>
                  <a:lnTo>
                    <a:pt x="188" y="102"/>
                  </a:lnTo>
                  <a:lnTo>
                    <a:pt x="188" y="92"/>
                  </a:lnTo>
                  <a:lnTo>
                    <a:pt x="188" y="0"/>
                  </a:lnTo>
                  <a:lnTo>
                    <a:pt x="0"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619" name="Freeform 281"/>
            <p:cNvSpPr>
              <a:spLocks/>
            </p:cNvSpPr>
            <p:nvPr/>
          </p:nvSpPr>
          <p:spPr bwMode="auto">
            <a:xfrm>
              <a:off x="688" y="1746"/>
              <a:ext cx="112" cy="319"/>
            </a:xfrm>
            <a:custGeom>
              <a:avLst/>
              <a:gdLst>
                <a:gd name="T0" fmla="*/ 111 w 112"/>
                <a:gd name="T1" fmla="*/ 265 h 319"/>
                <a:gd name="T2" fmla="*/ 111 w 112"/>
                <a:gd name="T3" fmla="*/ 278 h 319"/>
                <a:gd name="T4" fmla="*/ 104 w 112"/>
                <a:gd name="T5" fmla="*/ 287 h 319"/>
                <a:gd name="T6" fmla="*/ 99 w 112"/>
                <a:gd name="T7" fmla="*/ 297 h 319"/>
                <a:gd name="T8" fmla="*/ 92 w 112"/>
                <a:gd name="T9" fmla="*/ 306 h 319"/>
                <a:gd name="T10" fmla="*/ 84 w 112"/>
                <a:gd name="T11" fmla="*/ 312 h 319"/>
                <a:gd name="T12" fmla="*/ 72 w 112"/>
                <a:gd name="T13" fmla="*/ 315 h 319"/>
                <a:gd name="T14" fmla="*/ 62 w 112"/>
                <a:gd name="T15" fmla="*/ 318 h 319"/>
                <a:gd name="T16" fmla="*/ 51 w 112"/>
                <a:gd name="T17" fmla="*/ 318 h 319"/>
                <a:gd name="T18" fmla="*/ 39 w 112"/>
                <a:gd name="T19" fmla="*/ 315 h 319"/>
                <a:gd name="T20" fmla="*/ 30 w 112"/>
                <a:gd name="T21" fmla="*/ 312 h 319"/>
                <a:gd name="T22" fmla="*/ 21 w 112"/>
                <a:gd name="T23" fmla="*/ 306 h 319"/>
                <a:gd name="T24" fmla="*/ 12 w 112"/>
                <a:gd name="T25" fmla="*/ 297 h 319"/>
                <a:gd name="T26" fmla="*/ 7 w 112"/>
                <a:gd name="T27" fmla="*/ 287 h 319"/>
                <a:gd name="T28" fmla="*/ 3 w 112"/>
                <a:gd name="T29" fmla="*/ 278 h 319"/>
                <a:gd name="T30" fmla="*/ 0 w 112"/>
                <a:gd name="T31" fmla="*/ 265 h 319"/>
                <a:gd name="T32" fmla="*/ 0 w 112"/>
                <a:gd name="T33" fmla="*/ 60 h 319"/>
                <a:gd name="T34" fmla="*/ 0 w 112"/>
                <a:gd name="T35" fmla="*/ 47 h 319"/>
                <a:gd name="T36" fmla="*/ 7 w 112"/>
                <a:gd name="T37" fmla="*/ 37 h 319"/>
                <a:gd name="T38" fmla="*/ 9 w 112"/>
                <a:gd name="T39" fmla="*/ 24 h 319"/>
                <a:gd name="T40" fmla="*/ 18 w 112"/>
                <a:gd name="T41" fmla="*/ 19 h 319"/>
                <a:gd name="T42" fmla="*/ 24 w 112"/>
                <a:gd name="T43" fmla="*/ 9 h 319"/>
                <a:gd name="T44" fmla="*/ 33 w 112"/>
                <a:gd name="T45" fmla="*/ 6 h 319"/>
                <a:gd name="T46" fmla="*/ 45 w 112"/>
                <a:gd name="T47" fmla="*/ 0 h 319"/>
                <a:gd name="T48" fmla="*/ 57 w 112"/>
                <a:gd name="T49" fmla="*/ 0 h 319"/>
                <a:gd name="T50" fmla="*/ 69 w 112"/>
                <a:gd name="T51" fmla="*/ 0 h 319"/>
                <a:gd name="T52" fmla="*/ 77 w 112"/>
                <a:gd name="T53" fmla="*/ 6 h 319"/>
                <a:gd name="T54" fmla="*/ 87 w 112"/>
                <a:gd name="T55" fmla="*/ 9 h 319"/>
                <a:gd name="T56" fmla="*/ 96 w 112"/>
                <a:gd name="T57" fmla="*/ 19 h 319"/>
                <a:gd name="T58" fmla="*/ 102 w 112"/>
                <a:gd name="T59" fmla="*/ 24 h 319"/>
                <a:gd name="T60" fmla="*/ 107 w 112"/>
                <a:gd name="T61" fmla="*/ 37 h 319"/>
                <a:gd name="T62" fmla="*/ 111 w 112"/>
                <a:gd name="T63" fmla="*/ 47 h 319"/>
                <a:gd name="T64" fmla="*/ 111 w 112"/>
                <a:gd name="T65" fmla="*/ 60 h 3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2"/>
                <a:gd name="T100" fmla="*/ 0 h 319"/>
                <a:gd name="T101" fmla="*/ 112 w 112"/>
                <a:gd name="T102" fmla="*/ 319 h 3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2" h="319">
                  <a:moveTo>
                    <a:pt x="111" y="259"/>
                  </a:moveTo>
                  <a:lnTo>
                    <a:pt x="111" y="265"/>
                  </a:lnTo>
                  <a:lnTo>
                    <a:pt x="111" y="271"/>
                  </a:lnTo>
                  <a:lnTo>
                    <a:pt x="111" y="278"/>
                  </a:lnTo>
                  <a:lnTo>
                    <a:pt x="107" y="281"/>
                  </a:lnTo>
                  <a:lnTo>
                    <a:pt x="104" y="287"/>
                  </a:lnTo>
                  <a:lnTo>
                    <a:pt x="102" y="294"/>
                  </a:lnTo>
                  <a:lnTo>
                    <a:pt x="99" y="297"/>
                  </a:lnTo>
                  <a:lnTo>
                    <a:pt x="96" y="299"/>
                  </a:lnTo>
                  <a:lnTo>
                    <a:pt x="92" y="306"/>
                  </a:lnTo>
                  <a:lnTo>
                    <a:pt x="87" y="309"/>
                  </a:lnTo>
                  <a:lnTo>
                    <a:pt x="84" y="312"/>
                  </a:lnTo>
                  <a:lnTo>
                    <a:pt x="77" y="312"/>
                  </a:lnTo>
                  <a:lnTo>
                    <a:pt x="72" y="315"/>
                  </a:lnTo>
                  <a:lnTo>
                    <a:pt x="69" y="318"/>
                  </a:lnTo>
                  <a:lnTo>
                    <a:pt x="62" y="318"/>
                  </a:lnTo>
                  <a:lnTo>
                    <a:pt x="57" y="318"/>
                  </a:lnTo>
                  <a:lnTo>
                    <a:pt x="51" y="318"/>
                  </a:lnTo>
                  <a:lnTo>
                    <a:pt x="45" y="318"/>
                  </a:lnTo>
                  <a:lnTo>
                    <a:pt x="39" y="315"/>
                  </a:lnTo>
                  <a:lnTo>
                    <a:pt x="33" y="312"/>
                  </a:lnTo>
                  <a:lnTo>
                    <a:pt x="30" y="312"/>
                  </a:lnTo>
                  <a:lnTo>
                    <a:pt x="24" y="309"/>
                  </a:lnTo>
                  <a:lnTo>
                    <a:pt x="21" y="306"/>
                  </a:lnTo>
                  <a:lnTo>
                    <a:pt x="18" y="299"/>
                  </a:lnTo>
                  <a:lnTo>
                    <a:pt x="12" y="297"/>
                  </a:lnTo>
                  <a:lnTo>
                    <a:pt x="9" y="294"/>
                  </a:lnTo>
                  <a:lnTo>
                    <a:pt x="7" y="287"/>
                  </a:lnTo>
                  <a:lnTo>
                    <a:pt x="7" y="281"/>
                  </a:lnTo>
                  <a:lnTo>
                    <a:pt x="3" y="278"/>
                  </a:lnTo>
                  <a:lnTo>
                    <a:pt x="0" y="271"/>
                  </a:lnTo>
                  <a:lnTo>
                    <a:pt x="0" y="265"/>
                  </a:lnTo>
                  <a:lnTo>
                    <a:pt x="0" y="259"/>
                  </a:lnTo>
                  <a:lnTo>
                    <a:pt x="0" y="60"/>
                  </a:lnTo>
                  <a:lnTo>
                    <a:pt x="0" y="53"/>
                  </a:lnTo>
                  <a:lnTo>
                    <a:pt x="0" y="47"/>
                  </a:lnTo>
                  <a:lnTo>
                    <a:pt x="3" y="40"/>
                  </a:lnTo>
                  <a:lnTo>
                    <a:pt x="7" y="37"/>
                  </a:lnTo>
                  <a:lnTo>
                    <a:pt x="7" y="31"/>
                  </a:lnTo>
                  <a:lnTo>
                    <a:pt x="9" y="24"/>
                  </a:lnTo>
                  <a:lnTo>
                    <a:pt x="12" y="21"/>
                  </a:lnTo>
                  <a:lnTo>
                    <a:pt x="18" y="19"/>
                  </a:lnTo>
                  <a:lnTo>
                    <a:pt x="21" y="13"/>
                  </a:lnTo>
                  <a:lnTo>
                    <a:pt x="24" y="9"/>
                  </a:lnTo>
                  <a:lnTo>
                    <a:pt x="30" y="6"/>
                  </a:lnTo>
                  <a:lnTo>
                    <a:pt x="33" y="6"/>
                  </a:lnTo>
                  <a:lnTo>
                    <a:pt x="39" y="3"/>
                  </a:lnTo>
                  <a:lnTo>
                    <a:pt x="45" y="0"/>
                  </a:lnTo>
                  <a:lnTo>
                    <a:pt x="51" y="0"/>
                  </a:lnTo>
                  <a:lnTo>
                    <a:pt x="57" y="0"/>
                  </a:lnTo>
                  <a:lnTo>
                    <a:pt x="62" y="0"/>
                  </a:lnTo>
                  <a:lnTo>
                    <a:pt x="69" y="0"/>
                  </a:lnTo>
                  <a:lnTo>
                    <a:pt x="72" y="3"/>
                  </a:lnTo>
                  <a:lnTo>
                    <a:pt x="77" y="6"/>
                  </a:lnTo>
                  <a:lnTo>
                    <a:pt x="84" y="6"/>
                  </a:lnTo>
                  <a:lnTo>
                    <a:pt x="87" y="9"/>
                  </a:lnTo>
                  <a:lnTo>
                    <a:pt x="92" y="13"/>
                  </a:lnTo>
                  <a:lnTo>
                    <a:pt x="96" y="19"/>
                  </a:lnTo>
                  <a:lnTo>
                    <a:pt x="99" y="21"/>
                  </a:lnTo>
                  <a:lnTo>
                    <a:pt x="102" y="24"/>
                  </a:lnTo>
                  <a:lnTo>
                    <a:pt x="104" y="31"/>
                  </a:lnTo>
                  <a:lnTo>
                    <a:pt x="107" y="37"/>
                  </a:lnTo>
                  <a:lnTo>
                    <a:pt x="111" y="40"/>
                  </a:lnTo>
                  <a:lnTo>
                    <a:pt x="111" y="47"/>
                  </a:lnTo>
                  <a:lnTo>
                    <a:pt x="111" y="53"/>
                  </a:lnTo>
                  <a:lnTo>
                    <a:pt x="111" y="60"/>
                  </a:lnTo>
                  <a:lnTo>
                    <a:pt x="111" y="259"/>
                  </a:lnTo>
                </a:path>
              </a:pathLst>
            </a:custGeom>
            <a:solidFill>
              <a:srgbClr val="A6A6A6"/>
            </a:solidFill>
            <a:ln w="127000" cap="rnd">
              <a:noFill/>
              <a:round/>
              <a:headEnd/>
              <a:tailEnd/>
            </a:ln>
          </p:spPr>
          <p:txBody>
            <a:bodyPr>
              <a:prstTxWarp prst="textNoShape">
                <a:avLst/>
              </a:prstTxWarp>
            </a:bodyPr>
            <a:lstStyle/>
            <a:p>
              <a:endParaRPr lang="en-US">
                <a:solidFill>
                  <a:schemeClr val="tx2"/>
                </a:solidFill>
              </a:endParaRPr>
            </a:p>
          </p:txBody>
        </p:sp>
        <p:sp>
          <p:nvSpPr>
            <p:cNvPr id="24620" name="Freeform 282"/>
            <p:cNvSpPr>
              <a:spLocks/>
            </p:cNvSpPr>
            <p:nvPr/>
          </p:nvSpPr>
          <p:spPr bwMode="auto">
            <a:xfrm>
              <a:off x="688" y="1746"/>
              <a:ext cx="120" cy="327"/>
            </a:xfrm>
            <a:custGeom>
              <a:avLst/>
              <a:gdLst>
                <a:gd name="T0" fmla="*/ 119 w 120"/>
                <a:gd name="T1" fmla="*/ 272 h 327"/>
                <a:gd name="T2" fmla="*/ 115 w 120"/>
                <a:gd name="T3" fmla="*/ 285 h 327"/>
                <a:gd name="T4" fmla="*/ 112 w 120"/>
                <a:gd name="T5" fmla="*/ 294 h 327"/>
                <a:gd name="T6" fmla="*/ 106 w 120"/>
                <a:gd name="T7" fmla="*/ 304 h 327"/>
                <a:gd name="T8" fmla="*/ 96 w 120"/>
                <a:gd name="T9" fmla="*/ 310 h 327"/>
                <a:gd name="T10" fmla="*/ 87 w 120"/>
                <a:gd name="T11" fmla="*/ 317 h 327"/>
                <a:gd name="T12" fmla="*/ 77 w 120"/>
                <a:gd name="T13" fmla="*/ 323 h 327"/>
                <a:gd name="T14" fmla="*/ 64 w 120"/>
                <a:gd name="T15" fmla="*/ 326 h 327"/>
                <a:gd name="T16" fmla="*/ 55 w 120"/>
                <a:gd name="T17" fmla="*/ 326 h 327"/>
                <a:gd name="T18" fmla="*/ 42 w 120"/>
                <a:gd name="T19" fmla="*/ 323 h 327"/>
                <a:gd name="T20" fmla="*/ 32 w 120"/>
                <a:gd name="T21" fmla="*/ 317 h 327"/>
                <a:gd name="T22" fmla="*/ 23 w 120"/>
                <a:gd name="T23" fmla="*/ 310 h 327"/>
                <a:gd name="T24" fmla="*/ 13 w 120"/>
                <a:gd name="T25" fmla="*/ 304 h 327"/>
                <a:gd name="T26" fmla="*/ 7 w 120"/>
                <a:gd name="T27" fmla="*/ 294 h 327"/>
                <a:gd name="T28" fmla="*/ 3 w 120"/>
                <a:gd name="T29" fmla="*/ 285 h 327"/>
                <a:gd name="T30" fmla="*/ 0 w 120"/>
                <a:gd name="T31" fmla="*/ 272 h 327"/>
                <a:gd name="T32" fmla="*/ 0 w 120"/>
                <a:gd name="T33" fmla="*/ 61 h 327"/>
                <a:gd name="T34" fmla="*/ 0 w 120"/>
                <a:gd name="T35" fmla="*/ 48 h 327"/>
                <a:gd name="T36" fmla="*/ 3 w 120"/>
                <a:gd name="T37" fmla="*/ 35 h 327"/>
                <a:gd name="T38" fmla="*/ 10 w 120"/>
                <a:gd name="T39" fmla="*/ 25 h 327"/>
                <a:gd name="T40" fmla="*/ 16 w 120"/>
                <a:gd name="T41" fmla="*/ 16 h 327"/>
                <a:gd name="T42" fmla="*/ 26 w 120"/>
                <a:gd name="T43" fmla="*/ 9 h 327"/>
                <a:gd name="T44" fmla="*/ 35 w 120"/>
                <a:gd name="T45" fmla="*/ 3 h 327"/>
                <a:gd name="T46" fmla="*/ 48 w 120"/>
                <a:gd name="T47" fmla="*/ 0 h 327"/>
                <a:gd name="T48" fmla="*/ 58 w 120"/>
                <a:gd name="T49" fmla="*/ 0 h 327"/>
                <a:gd name="T50" fmla="*/ 71 w 120"/>
                <a:gd name="T51" fmla="*/ 0 h 327"/>
                <a:gd name="T52" fmla="*/ 83 w 120"/>
                <a:gd name="T53" fmla="*/ 3 h 327"/>
                <a:gd name="T54" fmla="*/ 93 w 120"/>
                <a:gd name="T55" fmla="*/ 9 h 327"/>
                <a:gd name="T56" fmla="*/ 103 w 120"/>
                <a:gd name="T57" fmla="*/ 16 h 327"/>
                <a:gd name="T58" fmla="*/ 109 w 120"/>
                <a:gd name="T59" fmla="*/ 25 h 327"/>
                <a:gd name="T60" fmla="*/ 115 w 120"/>
                <a:gd name="T61" fmla="*/ 35 h 327"/>
                <a:gd name="T62" fmla="*/ 119 w 120"/>
                <a:gd name="T63" fmla="*/ 48 h 327"/>
                <a:gd name="T64" fmla="*/ 119 w 120"/>
                <a:gd name="T65" fmla="*/ 61 h 3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327"/>
                <a:gd name="T101" fmla="*/ 120 w 120"/>
                <a:gd name="T102" fmla="*/ 327 h 3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327">
                  <a:moveTo>
                    <a:pt x="119" y="266"/>
                  </a:moveTo>
                  <a:lnTo>
                    <a:pt x="119" y="272"/>
                  </a:lnTo>
                  <a:lnTo>
                    <a:pt x="119" y="278"/>
                  </a:lnTo>
                  <a:lnTo>
                    <a:pt x="115" y="285"/>
                  </a:lnTo>
                  <a:lnTo>
                    <a:pt x="115" y="288"/>
                  </a:lnTo>
                  <a:lnTo>
                    <a:pt x="112" y="294"/>
                  </a:lnTo>
                  <a:lnTo>
                    <a:pt x="109" y="298"/>
                  </a:lnTo>
                  <a:lnTo>
                    <a:pt x="106" y="304"/>
                  </a:lnTo>
                  <a:lnTo>
                    <a:pt x="103" y="307"/>
                  </a:lnTo>
                  <a:lnTo>
                    <a:pt x="96" y="310"/>
                  </a:lnTo>
                  <a:lnTo>
                    <a:pt x="93" y="314"/>
                  </a:lnTo>
                  <a:lnTo>
                    <a:pt x="87" y="317"/>
                  </a:lnTo>
                  <a:lnTo>
                    <a:pt x="83" y="320"/>
                  </a:lnTo>
                  <a:lnTo>
                    <a:pt x="77" y="323"/>
                  </a:lnTo>
                  <a:lnTo>
                    <a:pt x="71" y="323"/>
                  </a:lnTo>
                  <a:lnTo>
                    <a:pt x="64" y="326"/>
                  </a:lnTo>
                  <a:lnTo>
                    <a:pt x="58" y="326"/>
                  </a:lnTo>
                  <a:lnTo>
                    <a:pt x="55" y="326"/>
                  </a:lnTo>
                  <a:lnTo>
                    <a:pt x="48" y="323"/>
                  </a:lnTo>
                  <a:lnTo>
                    <a:pt x="42" y="323"/>
                  </a:lnTo>
                  <a:lnTo>
                    <a:pt x="35" y="320"/>
                  </a:lnTo>
                  <a:lnTo>
                    <a:pt x="32" y="317"/>
                  </a:lnTo>
                  <a:lnTo>
                    <a:pt x="26" y="314"/>
                  </a:lnTo>
                  <a:lnTo>
                    <a:pt x="23" y="310"/>
                  </a:lnTo>
                  <a:lnTo>
                    <a:pt x="16" y="307"/>
                  </a:lnTo>
                  <a:lnTo>
                    <a:pt x="13" y="304"/>
                  </a:lnTo>
                  <a:lnTo>
                    <a:pt x="10" y="298"/>
                  </a:lnTo>
                  <a:lnTo>
                    <a:pt x="7" y="294"/>
                  </a:lnTo>
                  <a:lnTo>
                    <a:pt x="3" y="288"/>
                  </a:lnTo>
                  <a:lnTo>
                    <a:pt x="3" y="285"/>
                  </a:lnTo>
                  <a:lnTo>
                    <a:pt x="0" y="278"/>
                  </a:lnTo>
                  <a:lnTo>
                    <a:pt x="0" y="272"/>
                  </a:lnTo>
                  <a:lnTo>
                    <a:pt x="0" y="266"/>
                  </a:lnTo>
                  <a:lnTo>
                    <a:pt x="0" y="61"/>
                  </a:lnTo>
                  <a:lnTo>
                    <a:pt x="0" y="54"/>
                  </a:lnTo>
                  <a:lnTo>
                    <a:pt x="0" y="48"/>
                  </a:lnTo>
                  <a:lnTo>
                    <a:pt x="3" y="41"/>
                  </a:lnTo>
                  <a:lnTo>
                    <a:pt x="3" y="35"/>
                  </a:lnTo>
                  <a:lnTo>
                    <a:pt x="7" y="32"/>
                  </a:lnTo>
                  <a:lnTo>
                    <a:pt x="10" y="25"/>
                  </a:lnTo>
                  <a:lnTo>
                    <a:pt x="13" y="22"/>
                  </a:lnTo>
                  <a:lnTo>
                    <a:pt x="16" y="16"/>
                  </a:lnTo>
                  <a:lnTo>
                    <a:pt x="23" y="13"/>
                  </a:lnTo>
                  <a:lnTo>
                    <a:pt x="26" y="9"/>
                  </a:lnTo>
                  <a:lnTo>
                    <a:pt x="32" y="6"/>
                  </a:lnTo>
                  <a:lnTo>
                    <a:pt x="35" y="3"/>
                  </a:lnTo>
                  <a:lnTo>
                    <a:pt x="42" y="3"/>
                  </a:lnTo>
                  <a:lnTo>
                    <a:pt x="48" y="0"/>
                  </a:lnTo>
                  <a:lnTo>
                    <a:pt x="55" y="0"/>
                  </a:lnTo>
                  <a:lnTo>
                    <a:pt x="58" y="0"/>
                  </a:lnTo>
                  <a:lnTo>
                    <a:pt x="64" y="0"/>
                  </a:lnTo>
                  <a:lnTo>
                    <a:pt x="71" y="0"/>
                  </a:lnTo>
                  <a:lnTo>
                    <a:pt x="77" y="3"/>
                  </a:lnTo>
                  <a:lnTo>
                    <a:pt x="83" y="3"/>
                  </a:lnTo>
                  <a:lnTo>
                    <a:pt x="87" y="6"/>
                  </a:lnTo>
                  <a:lnTo>
                    <a:pt x="93" y="9"/>
                  </a:lnTo>
                  <a:lnTo>
                    <a:pt x="96" y="13"/>
                  </a:lnTo>
                  <a:lnTo>
                    <a:pt x="103" y="16"/>
                  </a:lnTo>
                  <a:lnTo>
                    <a:pt x="106" y="22"/>
                  </a:lnTo>
                  <a:lnTo>
                    <a:pt x="109" y="25"/>
                  </a:lnTo>
                  <a:lnTo>
                    <a:pt x="112" y="32"/>
                  </a:lnTo>
                  <a:lnTo>
                    <a:pt x="115" y="35"/>
                  </a:lnTo>
                  <a:lnTo>
                    <a:pt x="115" y="41"/>
                  </a:lnTo>
                  <a:lnTo>
                    <a:pt x="119" y="48"/>
                  </a:lnTo>
                  <a:lnTo>
                    <a:pt x="119" y="54"/>
                  </a:lnTo>
                  <a:lnTo>
                    <a:pt x="119" y="61"/>
                  </a:lnTo>
                  <a:lnTo>
                    <a:pt x="119" y="266"/>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24621" name="Freeform 283"/>
            <p:cNvSpPr>
              <a:spLocks/>
            </p:cNvSpPr>
            <p:nvPr/>
          </p:nvSpPr>
          <p:spPr bwMode="auto">
            <a:xfrm>
              <a:off x="736" y="2104"/>
              <a:ext cx="16" cy="176"/>
            </a:xfrm>
            <a:custGeom>
              <a:avLst/>
              <a:gdLst>
                <a:gd name="T0" fmla="*/ 15 w 16"/>
                <a:gd name="T1" fmla="*/ 175 h 176"/>
                <a:gd name="T2" fmla="*/ 15 w 16"/>
                <a:gd name="T3" fmla="*/ 0 h 176"/>
                <a:gd name="T4" fmla="*/ 0 w 16"/>
                <a:gd name="T5" fmla="*/ 0 h 176"/>
                <a:gd name="T6" fmla="*/ 0 w 16"/>
                <a:gd name="T7" fmla="*/ 175 h 176"/>
                <a:gd name="T8" fmla="*/ 15 w 16"/>
                <a:gd name="T9" fmla="*/ 175 h 176"/>
                <a:gd name="T10" fmla="*/ 0 60000 65536"/>
                <a:gd name="T11" fmla="*/ 0 60000 65536"/>
                <a:gd name="T12" fmla="*/ 0 60000 65536"/>
                <a:gd name="T13" fmla="*/ 0 60000 65536"/>
                <a:gd name="T14" fmla="*/ 0 60000 65536"/>
                <a:gd name="T15" fmla="*/ 0 w 16"/>
                <a:gd name="T16" fmla="*/ 0 h 176"/>
                <a:gd name="T17" fmla="*/ 16 w 16"/>
                <a:gd name="T18" fmla="*/ 176 h 176"/>
              </a:gdLst>
              <a:ahLst/>
              <a:cxnLst>
                <a:cxn ang="T10">
                  <a:pos x="T0" y="T1"/>
                </a:cxn>
                <a:cxn ang="T11">
                  <a:pos x="T2" y="T3"/>
                </a:cxn>
                <a:cxn ang="T12">
                  <a:pos x="T4" y="T5"/>
                </a:cxn>
                <a:cxn ang="T13">
                  <a:pos x="T6" y="T7"/>
                </a:cxn>
                <a:cxn ang="T14">
                  <a:pos x="T8" y="T9"/>
                </a:cxn>
              </a:cxnLst>
              <a:rect l="T15" t="T16" r="T17" b="T18"/>
              <a:pathLst>
                <a:path w="16" h="176">
                  <a:moveTo>
                    <a:pt x="15" y="175"/>
                  </a:moveTo>
                  <a:lnTo>
                    <a:pt x="15" y="0"/>
                  </a:lnTo>
                  <a:lnTo>
                    <a:pt x="0" y="0"/>
                  </a:lnTo>
                  <a:lnTo>
                    <a:pt x="0" y="175"/>
                  </a:lnTo>
                  <a:lnTo>
                    <a:pt x="15" y="175"/>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24622" name="Freeform 284"/>
            <p:cNvSpPr>
              <a:spLocks/>
            </p:cNvSpPr>
            <p:nvPr/>
          </p:nvSpPr>
          <p:spPr bwMode="auto">
            <a:xfrm>
              <a:off x="685" y="2287"/>
              <a:ext cx="119" cy="12"/>
            </a:xfrm>
            <a:custGeom>
              <a:avLst/>
              <a:gdLst>
                <a:gd name="T0" fmla="*/ 118 w 119"/>
                <a:gd name="T1" fmla="*/ 11 h 12"/>
                <a:gd name="T2" fmla="*/ 118 w 119"/>
                <a:gd name="T3" fmla="*/ 0 h 12"/>
                <a:gd name="T4" fmla="*/ 0 w 119"/>
                <a:gd name="T5" fmla="*/ 0 h 12"/>
                <a:gd name="T6" fmla="*/ 0 w 119"/>
                <a:gd name="T7" fmla="*/ 11 h 12"/>
                <a:gd name="T8" fmla="*/ 118 w 119"/>
                <a:gd name="T9" fmla="*/ 11 h 12"/>
                <a:gd name="T10" fmla="*/ 0 60000 65536"/>
                <a:gd name="T11" fmla="*/ 0 60000 65536"/>
                <a:gd name="T12" fmla="*/ 0 60000 65536"/>
                <a:gd name="T13" fmla="*/ 0 60000 65536"/>
                <a:gd name="T14" fmla="*/ 0 60000 65536"/>
                <a:gd name="T15" fmla="*/ 0 w 119"/>
                <a:gd name="T16" fmla="*/ 0 h 12"/>
                <a:gd name="T17" fmla="*/ 119 w 119"/>
                <a:gd name="T18" fmla="*/ 12 h 12"/>
              </a:gdLst>
              <a:ahLst/>
              <a:cxnLst>
                <a:cxn ang="T10">
                  <a:pos x="T0" y="T1"/>
                </a:cxn>
                <a:cxn ang="T11">
                  <a:pos x="T2" y="T3"/>
                </a:cxn>
                <a:cxn ang="T12">
                  <a:pos x="T4" y="T5"/>
                </a:cxn>
                <a:cxn ang="T13">
                  <a:pos x="T6" y="T7"/>
                </a:cxn>
                <a:cxn ang="T14">
                  <a:pos x="T8" y="T9"/>
                </a:cxn>
              </a:cxnLst>
              <a:rect l="T15" t="T16" r="T17" b="T18"/>
              <a:pathLst>
                <a:path w="119" h="12">
                  <a:moveTo>
                    <a:pt x="118" y="11"/>
                  </a:moveTo>
                  <a:lnTo>
                    <a:pt x="118" y="0"/>
                  </a:lnTo>
                  <a:lnTo>
                    <a:pt x="0" y="0"/>
                  </a:lnTo>
                  <a:lnTo>
                    <a:pt x="0" y="11"/>
                  </a:lnTo>
                  <a:lnTo>
                    <a:pt x="118" y="11"/>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24623" name="Freeform 285"/>
            <p:cNvSpPr>
              <a:spLocks/>
            </p:cNvSpPr>
            <p:nvPr/>
          </p:nvSpPr>
          <p:spPr bwMode="auto">
            <a:xfrm>
              <a:off x="688" y="1900"/>
              <a:ext cx="112" cy="165"/>
            </a:xfrm>
            <a:custGeom>
              <a:avLst/>
              <a:gdLst>
                <a:gd name="T0" fmla="*/ 111 w 112"/>
                <a:gd name="T1" fmla="*/ 0 h 165"/>
                <a:gd name="T2" fmla="*/ 111 w 112"/>
                <a:gd name="T3" fmla="*/ 107 h 165"/>
                <a:gd name="T4" fmla="*/ 111 w 112"/>
                <a:gd name="T5" fmla="*/ 113 h 165"/>
                <a:gd name="T6" fmla="*/ 111 w 112"/>
                <a:gd name="T7" fmla="*/ 118 h 165"/>
                <a:gd name="T8" fmla="*/ 111 w 112"/>
                <a:gd name="T9" fmla="*/ 125 h 165"/>
                <a:gd name="T10" fmla="*/ 107 w 112"/>
                <a:gd name="T11" fmla="*/ 128 h 165"/>
                <a:gd name="T12" fmla="*/ 104 w 112"/>
                <a:gd name="T13" fmla="*/ 133 h 165"/>
                <a:gd name="T14" fmla="*/ 102 w 112"/>
                <a:gd name="T15" fmla="*/ 140 h 165"/>
                <a:gd name="T16" fmla="*/ 99 w 112"/>
                <a:gd name="T17" fmla="*/ 143 h 165"/>
                <a:gd name="T18" fmla="*/ 96 w 112"/>
                <a:gd name="T19" fmla="*/ 146 h 165"/>
                <a:gd name="T20" fmla="*/ 92 w 112"/>
                <a:gd name="T21" fmla="*/ 153 h 165"/>
                <a:gd name="T22" fmla="*/ 87 w 112"/>
                <a:gd name="T23" fmla="*/ 155 h 165"/>
                <a:gd name="T24" fmla="*/ 84 w 112"/>
                <a:gd name="T25" fmla="*/ 158 h 165"/>
                <a:gd name="T26" fmla="*/ 77 w 112"/>
                <a:gd name="T27" fmla="*/ 158 h 165"/>
                <a:gd name="T28" fmla="*/ 72 w 112"/>
                <a:gd name="T29" fmla="*/ 161 h 165"/>
                <a:gd name="T30" fmla="*/ 69 w 112"/>
                <a:gd name="T31" fmla="*/ 164 h 165"/>
                <a:gd name="T32" fmla="*/ 62 w 112"/>
                <a:gd name="T33" fmla="*/ 164 h 165"/>
                <a:gd name="T34" fmla="*/ 57 w 112"/>
                <a:gd name="T35" fmla="*/ 164 h 165"/>
                <a:gd name="T36" fmla="*/ 51 w 112"/>
                <a:gd name="T37" fmla="*/ 164 h 165"/>
                <a:gd name="T38" fmla="*/ 45 w 112"/>
                <a:gd name="T39" fmla="*/ 164 h 165"/>
                <a:gd name="T40" fmla="*/ 39 w 112"/>
                <a:gd name="T41" fmla="*/ 161 h 165"/>
                <a:gd name="T42" fmla="*/ 33 w 112"/>
                <a:gd name="T43" fmla="*/ 158 h 165"/>
                <a:gd name="T44" fmla="*/ 30 w 112"/>
                <a:gd name="T45" fmla="*/ 158 h 165"/>
                <a:gd name="T46" fmla="*/ 24 w 112"/>
                <a:gd name="T47" fmla="*/ 155 h 165"/>
                <a:gd name="T48" fmla="*/ 21 w 112"/>
                <a:gd name="T49" fmla="*/ 153 h 165"/>
                <a:gd name="T50" fmla="*/ 18 w 112"/>
                <a:gd name="T51" fmla="*/ 146 h 165"/>
                <a:gd name="T52" fmla="*/ 12 w 112"/>
                <a:gd name="T53" fmla="*/ 143 h 165"/>
                <a:gd name="T54" fmla="*/ 9 w 112"/>
                <a:gd name="T55" fmla="*/ 140 h 165"/>
                <a:gd name="T56" fmla="*/ 7 w 112"/>
                <a:gd name="T57" fmla="*/ 133 h 165"/>
                <a:gd name="T58" fmla="*/ 7 w 112"/>
                <a:gd name="T59" fmla="*/ 128 h 165"/>
                <a:gd name="T60" fmla="*/ 3 w 112"/>
                <a:gd name="T61" fmla="*/ 125 h 165"/>
                <a:gd name="T62" fmla="*/ 0 w 112"/>
                <a:gd name="T63" fmla="*/ 118 h 165"/>
                <a:gd name="T64" fmla="*/ 0 w 112"/>
                <a:gd name="T65" fmla="*/ 113 h 165"/>
                <a:gd name="T66" fmla="*/ 0 w 112"/>
                <a:gd name="T67" fmla="*/ 107 h 165"/>
                <a:gd name="T68" fmla="*/ 0 w 112"/>
                <a:gd name="T69" fmla="*/ 0 h 165"/>
                <a:gd name="T70" fmla="*/ 111 w 112"/>
                <a:gd name="T71" fmla="*/ 0 h 16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2"/>
                <a:gd name="T109" fmla="*/ 0 h 165"/>
                <a:gd name="T110" fmla="*/ 112 w 112"/>
                <a:gd name="T111" fmla="*/ 165 h 16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2" h="165">
                  <a:moveTo>
                    <a:pt x="111" y="0"/>
                  </a:moveTo>
                  <a:lnTo>
                    <a:pt x="111" y="107"/>
                  </a:lnTo>
                  <a:lnTo>
                    <a:pt x="111" y="113"/>
                  </a:lnTo>
                  <a:lnTo>
                    <a:pt x="111" y="118"/>
                  </a:lnTo>
                  <a:lnTo>
                    <a:pt x="111" y="125"/>
                  </a:lnTo>
                  <a:lnTo>
                    <a:pt x="107" y="128"/>
                  </a:lnTo>
                  <a:lnTo>
                    <a:pt x="104" y="133"/>
                  </a:lnTo>
                  <a:lnTo>
                    <a:pt x="102" y="140"/>
                  </a:lnTo>
                  <a:lnTo>
                    <a:pt x="99" y="143"/>
                  </a:lnTo>
                  <a:lnTo>
                    <a:pt x="96" y="146"/>
                  </a:lnTo>
                  <a:lnTo>
                    <a:pt x="92" y="153"/>
                  </a:lnTo>
                  <a:lnTo>
                    <a:pt x="87" y="155"/>
                  </a:lnTo>
                  <a:lnTo>
                    <a:pt x="84" y="158"/>
                  </a:lnTo>
                  <a:lnTo>
                    <a:pt x="77" y="158"/>
                  </a:lnTo>
                  <a:lnTo>
                    <a:pt x="72" y="161"/>
                  </a:lnTo>
                  <a:lnTo>
                    <a:pt x="69" y="164"/>
                  </a:lnTo>
                  <a:lnTo>
                    <a:pt x="62" y="164"/>
                  </a:lnTo>
                  <a:lnTo>
                    <a:pt x="57" y="164"/>
                  </a:lnTo>
                  <a:lnTo>
                    <a:pt x="51" y="164"/>
                  </a:lnTo>
                  <a:lnTo>
                    <a:pt x="45" y="164"/>
                  </a:lnTo>
                  <a:lnTo>
                    <a:pt x="39" y="161"/>
                  </a:lnTo>
                  <a:lnTo>
                    <a:pt x="33" y="158"/>
                  </a:lnTo>
                  <a:lnTo>
                    <a:pt x="30" y="158"/>
                  </a:lnTo>
                  <a:lnTo>
                    <a:pt x="24" y="155"/>
                  </a:lnTo>
                  <a:lnTo>
                    <a:pt x="21" y="153"/>
                  </a:lnTo>
                  <a:lnTo>
                    <a:pt x="18" y="146"/>
                  </a:lnTo>
                  <a:lnTo>
                    <a:pt x="12" y="143"/>
                  </a:lnTo>
                  <a:lnTo>
                    <a:pt x="9" y="140"/>
                  </a:lnTo>
                  <a:lnTo>
                    <a:pt x="7" y="133"/>
                  </a:lnTo>
                  <a:lnTo>
                    <a:pt x="7" y="128"/>
                  </a:lnTo>
                  <a:lnTo>
                    <a:pt x="3" y="125"/>
                  </a:lnTo>
                  <a:lnTo>
                    <a:pt x="0" y="118"/>
                  </a:lnTo>
                  <a:lnTo>
                    <a:pt x="0" y="113"/>
                  </a:lnTo>
                  <a:lnTo>
                    <a:pt x="0" y="107"/>
                  </a:lnTo>
                  <a:lnTo>
                    <a:pt x="0" y="0"/>
                  </a:lnTo>
                  <a:lnTo>
                    <a:pt x="111" y="0"/>
                  </a:lnTo>
                </a:path>
              </a:pathLst>
            </a:custGeom>
            <a:solidFill>
              <a:srgbClr val="5A5A5A"/>
            </a:solidFill>
            <a:ln w="127000" cap="rnd">
              <a:noFill/>
              <a:round/>
              <a:headEnd/>
              <a:tailEnd/>
            </a:ln>
          </p:spPr>
          <p:txBody>
            <a:bodyPr>
              <a:prstTxWarp prst="textNoShape">
                <a:avLst/>
              </a:prstTxWarp>
            </a:bodyPr>
            <a:lstStyle/>
            <a:p>
              <a:endParaRPr lang="en-US">
                <a:solidFill>
                  <a:schemeClr val="tx2"/>
                </a:solidFill>
              </a:endParaRPr>
            </a:p>
          </p:txBody>
        </p:sp>
        <p:sp>
          <p:nvSpPr>
            <p:cNvPr id="24624" name="Freeform 286"/>
            <p:cNvSpPr>
              <a:spLocks/>
            </p:cNvSpPr>
            <p:nvPr/>
          </p:nvSpPr>
          <p:spPr bwMode="auto">
            <a:xfrm>
              <a:off x="688" y="1900"/>
              <a:ext cx="120" cy="173"/>
            </a:xfrm>
            <a:custGeom>
              <a:avLst/>
              <a:gdLst>
                <a:gd name="T0" fmla="*/ 119 w 120"/>
                <a:gd name="T1" fmla="*/ 0 h 173"/>
                <a:gd name="T2" fmla="*/ 119 w 120"/>
                <a:gd name="T3" fmla="*/ 112 h 173"/>
                <a:gd name="T4" fmla="*/ 119 w 120"/>
                <a:gd name="T5" fmla="*/ 118 h 173"/>
                <a:gd name="T6" fmla="*/ 119 w 120"/>
                <a:gd name="T7" fmla="*/ 124 h 173"/>
                <a:gd name="T8" fmla="*/ 115 w 120"/>
                <a:gd name="T9" fmla="*/ 131 h 173"/>
                <a:gd name="T10" fmla="*/ 115 w 120"/>
                <a:gd name="T11" fmla="*/ 134 h 173"/>
                <a:gd name="T12" fmla="*/ 112 w 120"/>
                <a:gd name="T13" fmla="*/ 140 h 173"/>
                <a:gd name="T14" fmla="*/ 109 w 120"/>
                <a:gd name="T15" fmla="*/ 144 h 173"/>
                <a:gd name="T16" fmla="*/ 106 w 120"/>
                <a:gd name="T17" fmla="*/ 150 h 173"/>
                <a:gd name="T18" fmla="*/ 103 w 120"/>
                <a:gd name="T19" fmla="*/ 153 h 173"/>
                <a:gd name="T20" fmla="*/ 96 w 120"/>
                <a:gd name="T21" fmla="*/ 156 h 173"/>
                <a:gd name="T22" fmla="*/ 93 w 120"/>
                <a:gd name="T23" fmla="*/ 160 h 173"/>
                <a:gd name="T24" fmla="*/ 87 w 120"/>
                <a:gd name="T25" fmla="*/ 163 h 173"/>
                <a:gd name="T26" fmla="*/ 83 w 120"/>
                <a:gd name="T27" fmla="*/ 166 h 173"/>
                <a:gd name="T28" fmla="*/ 77 w 120"/>
                <a:gd name="T29" fmla="*/ 169 h 173"/>
                <a:gd name="T30" fmla="*/ 71 w 120"/>
                <a:gd name="T31" fmla="*/ 169 h 173"/>
                <a:gd name="T32" fmla="*/ 64 w 120"/>
                <a:gd name="T33" fmla="*/ 172 h 173"/>
                <a:gd name="T34" fmla="*/ 58 w 120"/>
                <a:gd name="T35" fmla="*/ 172 h 173"/>
                <a:gd name="T36" fmla="*/ 55 w 120"/>
                <a:gd name="T37" fmla="*/ 172 h 173"/>
                <a:gd name="T38" fmla="*/ 48 w 120"/>
                <a:gd name="T39" fmla="*/ 169 h 173"/>
                <a:gd name="T40" fmla="*/ 42 w 120"/>
                <a:gd name="T41" fmla="*/ 169 h 173"/>
                <a:gd name="T42" fmla="*/ 35 w 120"/>
                <a:gd name="T43" fmla="*/ 166 h 173"/>
                <a:gd name="T44" fmla="*/ 32 w 120"/>
                <a:gd name="T45" fmla="*/ 163 h 173"/>
                <a:gd name="T46" fmla="*/ 26 w 120"/>
                <a:gd name="T47" fmla="*/ 160 h 173"/>
                <a:gd name="T48" fmla="*/ 23 w 120"/>
                <a:gd name="T49" fmla="*/ 156 h 173"/>
                <a:gd name="T50" fmla="*/ 16 w 120"/>
                <a:gd name="T51" fmla="*/ 153 h 173"/>
                <a:gd name="T52" fmla="*/ 13 w 120"/>
                <a:gd name="T53" fmla="*/ 150 h 173"/>
                <a:gd name="T54" fmla="*/ 10 w 120"/>
                <a:gd name="T55" fmla="*/ 144 h 173"/>
                <a:gd name="T56" fmla="*/ 7 w 120"/>
                <a:gd name="T57" fmla="*/ 140 h 173"/>
                <a:gd name="T58" fmla="*/ 3 w 120"/>
                <a:gd name="T59" fmla="*/ 134 h 173"/>
                <a:gd name="T60" fmla="*/ 3 w 120"/>
                <a:gd name="T61" fmla="*/ 131 h 173"/>
                <a:gd name="T62" fmla="*/ 0 w 120"/>
                <a:gd name="T63" fmla="*/ 124 h 173"/>
                <a:gd name="T64" fmla="*/ 0 w 120"/>
                <a:gd name="T65" fmla="*/ 118 h 173"/>
                <a:gd name="T66" fmla="*/ 0 w 120"/>
                <a:gd name="T67" fmla="*/ 112 h 173"/>
                <a:gd name="T68" fmla="*/ 0 w 120"/>
                <a:gd name="T69" fmla="*/ 0 h 173"/>
                <a:gd name="T70" fmla="*/ 119 w 120"/>
                <a:gd name="T71" fmla="*/ 0 h 1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173"/>
                <a:gd name="T110" fmla="*/ 120 w 120"/>
                <a:gd name="T111" fmla="*/ 173 h 1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173">
                  <a:moveTo>
                    <a:pt x="119" y="0"/>
                  </a:moveTo>
                  <a:lnTo>
                    <a:pt x="119" y="112"/>
                  </a:lnTo>
                  <a:lnTo>
                    <a:pt x="119" y="118"/>
                  </a:lnTo>
                  <a:lnTo>
                    <a:pt x="119" y="124"/>
                  </a:lnTo>
                  <a:lnTo>
                    <a:pt x="115" y="131"/>
                  </a:lnTo>
                  <a:lnTo>
                    <a:pt x="115" y="134"/>
                  </a:lnTo>
                  <a:lnTo>
                    <a:pt x="112" y="140"/>
                  </a:lnTo>
                  <a:lnTo>
                    <a:pt x="109" y="144"/>
                  </a:lnTo>
                  <a:lnTo>
                    <a:pt x="106" y="150"/>
                  </a:lnTo>
                  <a:lnTo>
                    <a:pt x="103" y="153"/>
                  </a:lnTo>
                  <a:lnTo>
                    <a:pt x="96" y="156"/>
                  </a:lnTo>
                  <a:lnTo>
                    <a:pt x="93" y="160"/>
                  </a:lnTo>
                  <a:lnTo>
                    <a:pt x="87" y="163"/>
                  </a:lnTo>
                  <a:lnTo>
                    <a:pt x="83" y="166"/>
                  </a:lnTo>
                  <a:lnTo>
                    <a:pt x="77" y="169"/>
                  </a:lnTo>
                  <a:lnTo>
                    <a:pt x="71" y="169"/>
                  </a:lnTo>
                  <a:lnTo>
                    <a:pt x="64" y="172"/>
                  </a:lnTo>
                  <a:lnTo>
                    <a:pt x="58" y="172"/>
                  </a:lnTo>
                  <a:lnTo>
                    <a:pt x="55" y="172"/>
                  </a:lnTo>
                  <a:lnTo>
                    <a:pt x="48" y="169"/>
                  </a:lnTo>
                  <a:lnTo>
                    <a:pt x="42" y="169"/>
                  </a:lnTo>
                  <a:lnTo>
                    <a:pt x="35" y="166"/>
                  </a:lnTo>
                  <a:lnTo>
                    <a:pt x="32" y="163"/>
                  </a:lnTo>
                  <a:lnTo>
                    <a:pt x="26" y="160"/>
                  </a:lnTo>
                  <a:lnTo>
                    <a:pt x="23" y="156"/>
                  </a:lnTo>
                  <a:lnTo>
                    <a:pt x="16" y="153"/>
                  </a:lnTo>
                  <a:lnTo>
                    <a:pt x="13" y="150"/>
                  </a:lnTo>
                  <a:lnTo>
                    <a:pt x="10" y="144"/>
                  </a:lnTo>
                  <a:lnTo>
                    <a:pt x="7" y="140"/>
                  </a:lnTo>
                  <a:lnTo>
                    <a:pt x="3" y="134"/>
                  </a:lnTo>
                  <a:lnTo>
                    <a:pt x="3" y="131"/>
                  </a:lnTo>
                  <a:lnTo>
                    <a:pt x="0" y="124"/>
                  </a:lnTo>
                  <a:lnTo>
                    <a:pt x="0" y="118"/>
                  </a:lnTo>
                  <a:lnTo>
                    <a:pt x="0" y="112"/>
                  </a:lnTo>
                  <a:lnTo>
                    <a:pt x="0" y="0"/>
                  </a:lnTo>
                  <a:lnTo>
                    <a:pt x="119"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grpSp>
      <p:sp>
        <p:nvSpPr>
          <p:cNvPr id="24591" name="Rectangle 288"/>
          <p:cNvSpPr>
            <a:spLocks noChangeArrowheads="1"/>
          </p:cNvSpPr>
          <p:nvPr/>
        </p:nvSpPr>
        <p:spPr bwMode="auto">
          <a:xfrm>
            <a:off x="579438" y="3609975"/>
            <a:ext cx="1279525" cy="284163"/>
          </a:xfrm>
          <a:prstGeom prst="rect">
            <a:avLst/>
          </a:prstGeom>
          <a:solidFill>
            <a:srgbClr val="FFFFFF"/>
          </a:solidFill>
          <a:ln w="12700">
            <a:noFill/>
            <a:miter lim="800000"/>
            <a:headEnd/>
            <a:tailEnd/>
          </a:ln>
        </p:spPr>
        <p:txBody>
          <a:bodyPr lIns="90487" tIns="44450" rIns="90487" bIns="44450">
            <a:prstTxWarp prst="textNoShape">
              <a:avLst/>
            </a:prstTxWarp>
            <a:spAutoFit/>
          </a:bodyPr>
          <a:lstStyle/>
          <a:p>
            <a:r>
              <a:rPr lang="en-US" sz="1200">
                <a:solidFill>
                  <a:schemeClr val="tx2"/>
                </a:solidFill>
              </a:rPr>
              <a:t>DISPATCHER</a:t>
            </a:r>
          </a:p>
        </p:txBody>
      </p:sp>
      <p:sp>
        <p:nvSpPr>
          <p:cNvPr id="24592" name="Rectangle 289"/>
          <p:cNvSpPr>
            <a:spLocks noChangeArrowheads="1"/>
          </p:cNvSpPr>
          <p:nvPr/>
        </p:nvSpPr>
        <p:spPr bwMode="auto">
          <a:xfrm>
            <a:off x="411163" y="4549775"/>
            <a:ext cx="2049462" cy="284163"/>
          </a:xfrm>
          <a:prstGeom prst="rect">
            <a:avLst/>
          </a:prstGeom>
          <a:solidFill>
            <a:srgbClr val="FFFFFF"/>
          </a:solidFill>
          <a:ln w="12700">
            <a:noFill/>
            <a:miter lim="800000"/>
            <a:headEnd/>
            <a:tailEnd/>
          </a:ln>
        </p:spPr>
        <p:txBody>
          <a:bodyPr wrap="none" lIns="90487" tIns="44450" rIns="90487" bIns="44450">
            <a:prstTxWarp prst="textNoShape">
              <a:avLst/>
            </a:prstTxWarp>
            <a:spAutoFit/>
          </a:bodyPr>
          <a:lstStyle/>
          <a:p>
            <a:r>
              <a:rPr lang="en-US" sz="1200" b="0">
                <a:solidFill>
                  <a:schemeClr val="tx2"/>
                </a:solidFill>
              </a:rPr>
              <a:t>INSTRUCTION VIA RADIO</a:t>
            </a:r>
          </a:p>
        </p:txBody>
      </p:sp>
      <p:sp>
        <p:nvSpPr>
          <p:cNvPr id="24593" name="Line 290"/>
          <p:cNvSpPr>
            <a:spLocks noChangeShapeType="1"/>
          </p:cNvSpPr>
          <p:nvPr/>
        </p:nvSpPr>
        <p:spPr bwMode="auto">
          <a:xfrm flipH="1">
            <a:off x="584200" y="3917950"/>
            <a:ext cx="228600" cy="393700"/>
          </a:xfrm>
          <a:prstGeom prst="line">
            <a:avLst/>
          </a:prstGeom>
          <a:noFill/>
          <a:ln w="12700">
            <a:solidFill>
              <a:srgbClr val="8CF4EA"/>
            </a:solidFill>
            <a:round/>
            <a:headEnd type="triangle" w="med" len="med"/>
            <a:tailEnd/>
          </a:ln>
        </p:spPr>
        <p:txBody>
          <a:bodyPr wrap="none" anchor="ctr">
            <a:prstTxWarp prst="textNoShape">
              <a:avLst/>
            </a:prstTxWarp>
          </a:bodyPr>
          <a:lstStyle/>
          <a:p>
            <a:endParaRPr lang="en-US"/>
          </a:p>
        </p:txBody>
      </p:sp>
      <p:grpSp>
        <p:nvGrpSpPr>
          <p:cNvPr id="9" name="Group 293"/>
          <p:cNvGrpSpPr>
            <a:grpSpLocks/>
          </p:cNvGrpSpPr>
          <p:nvPr/>
        </p:nvGrpSpPr>
        <p:grpSpPr bwMode="auto">
          <a:xfrm>
            <a:off x="508000" y="3194050"/>
            <a:ext cx="419100" cy="546100"/>
            <a:chOff x="320" y="2012"/>
            <a:chExt cx="264" cy="344"/>
          </a:xfrm>
        </p:grpSpPr>
        <p:sp>
          <p:nvSpPr>
            <p:cNvPr id="24616" name="Line 291"/>
            <p:cNvSpPr>
              <a:spLocks noChangeShapeType="1"/>
            </p:cNvSpPr>
            <p:nvPr/>
          </p:nvSpPr>
          <p:spPr bwMode="auto">
            <a:xfrm flipH="1">
              <a:off x="432" y="2012"/>
              <a:ext cx="152" cy="184"/>
            </a:xfrm>
            <a:prstGeom prst="line">
              <a:avLst/>
            </a:prstGeom>
            <a:noFill/>
            <a:ln w="12700">
              <a:solidFill>
                <a:srgbClr val="8CF4EA"/>
              </a:solidFill>
              <a:round/>
              <a:headEnd/>
              <a:tailEnd/>
            </a:ln>
          </p:spPr>
          <p:txBody>
            <a:bodyPr wrap="none" anchor="ctr">
              <a:prstTxWarp prst="textNoShape">
                <a:avLst/>
              </a:prstTxWarp>
            </a:bodyPr>
            <a:lstStyle/>
            <a:p>
              <a:endParaRPr lang="en-US"/>
            </a:p>
          </p:txBody>
        </p:sp>
        <p:sp>
          <p:nvSpPr>
            <p:cNvPr id="24617" name="Line 292"/>
            <p:cNvSpPr>
              <a:spLocks noChangeShapeType="1"/>
            </p:cNvSpPr>
            <p:nvPr/>
          </p:nvSpPr>
          <p:spPr bwMode="auto">
            <a:xfrm flipH="1">
              <a:off x="320" y="2116"/>
              <a:ext cx="184" cy="240"/>
            </a:xfrm>
            <a:prstGeom prst="line">
              <a:avLst/>
            </a:prstGeom>
            <a:noFill/>
            <a:ln w="12700">
              <a:solidFill>
                <a:srgbClr val="8CF4EA"/>
              </a:solidFill>
              <a:round/>
              <a:headEnd type="triangle" w="med" len="med"/>
              <a:tailEnd/>
            </a:ln>
          </p:spPr>
          <p:txBody>
            <a:bodyPr wrap="none" anchor="ctr">
              <a:prstTxWarp prst="textNoShape">
                <a:avLst/>
              </a:prstTxWarp>
            </a:bodyPr>
            <a:lstStyle/>
            <a:p>
              <a:endParaRPr lang="en-US"/>
            </a:p>
          </p:txBody>
        </p:sp>
      </p:grpSp>
      <p:grpSp>
        <p:nvGrpSpPr>
          <p:cNvPr id="10" name="Group 296"/>
          <p:cNvGrpSpPr>
            <a:grpSpLocks/>
          </p:cNvGrpSpPr>
          <p:nvPr/>
        </p:nvGrpSpPr>
        <p:grpSpPr bwMode="auto">
          <a:xfrm>
            <a:off x="330200" y="2552700"/>
            <a:ext cx="527050" cy="361950"/>
            <a:chOff x="208" y="1608"/>
            <a:chExt cx="332" cy="228"/>
          </a:xfrm>
        </p:grpSpPr>
        <p:sp>
          <p:nvSpPr>
            <p:cNvPr id="24614" name="Line 294"/>
            <p:cNvSpPr>
              <a:spLocks noChangeShapeType="1"/>
            </p:cNvSpPr>
            <p:nvPr/>
          </p:nvSpPr>
          <p:spPr bwMode="auto">
            <a:xfrm flipH="1" flipV="1">
              <a:off x="208" y="1608"/>
              <a:ext cx="176" cy="128"/>
            </a:xfrm>
            <a:prstGeom prst="line">
              <a:avLst/>
            </a:prstGeom>
            <a:noFill/>
            <a:ln w="12700">
              <a:solidFill>
                <a:srgbClr val="8CF4EA"/>
              </a:solidFill>
              <a:round/>
              <a:headEnd type="triangle" w="med" len="med"/>
              <a:tailEnd/>
            </a:ln>
          </p:spPr>
          <p:txBody>
            <a:bodyPr wrap="none" anchor="ctr">
              <a:prstTxWarp prst="textNoShape">
                <a:avLst/>
              </a:prstTxWarp>
            </a:bodyPr>
            <a:lstStyle/>
            <a:p>
              <a:endParaRPr lang="en-US"/>
            </a:p>
          </p:txBody>
        </p:sp>
        <p:sp>
          <p:nvSpPr>
            <p:cNvPr id="24615" name="Line 295"/>
            <p:cNvSpPr>
              <a:spLocks noChangeShapeType="1"/>
            </p:cNvSpPr>
            <p:nvPr/>
          </p:nvSpPr>
          <p:spPr bwMode="auto">
            <a:xfrm>
              <a:off x="356" y="1716"/>
              <a:ext cx="184" cy="120"/>
            </a:xfrm>
            <a:prstGeom prst="line">
              <a:avLst/>
            </a:prstGeom>
            <a:noFill/>
            <a:ln w="12700">
              <a:solidFill>
                <a:srgbClr val="8CF4EA"/>
              </a:solidFill>
              <a:round/>
              <a:headEnd/>
              <a:tailEnd/>
            </a:ln>
          </p:spPr>
          <p:txBody>
            <a:bodyPr wrap="none" anchor="ctr">
              <a:prstTxWarp prst="textNoShape">
                <a:avLst/>
              </a:prstTxWarp>
            </a:bodyPr>
            <a:lstStyle/>
            <a:p>
              <a:endParaRPr lang="en-US"/>
            </a:p>
          </p:txBody>
        </p:sp>
      </p:grpSp>
      <p:sp>
        <p:nvSpPr>
          <p:cNvPr id="24596" name="Line 297"/>
          <p:cNvSpPr>
            <a:spLocks noChangeShapeType="1"/>
          </p:cNvSpPr>
          <p:nvPr/>
        </p:nvSpPr>
        <p:spPr bwMode="auto">
          <a:xfrm flipV="1">
            <a:off x="158750" y="3111500"/>
            <a:ext cx="431800" cy="190500"/>
          </a:xfrm>
          <a:prstGeom prst="line">
            <a:avLst/>
          </a:prstGeom>
          <a:noFill/>
          <a:ln w="12700">
            <a:solidFill>
              <a:srgbClr val="8CF4EA"/>
            </a:solidFill>
            <a:round/>
            <a:headEnd/>
            <a:tailEnd type="triangle" w="med" len="med"/>
          </a:ln>
        </p:spPr>
        <p:txBody>
          <a:bodyPr wrap="none" anchor="ctr">
            <a:prstTxWarp prst="textNoShape">
              <a:avLst/>
            </a:prstTxWarp>
          </a:bodyPr>
          <a:lstStyle/>
          <a:p>
            <a:endParaRPr lang="en-US"/>
          </a:p>
        </p:txBody>
      </p:sp>
      <p:grpSp>
        <p:nvGrpSpPr>
          <p:cNvPr id="11" name="Group 300"/>
          <p:cNvGrpSpPr>
            <a:grpSpLocks/>
          </p:cNvGrpSpPr>
          <p:nvPr/>
        </p:nvGrpSpPr>
        <p:grpSpPr bwMode="auto">
          <a:xfrm>
            <a:off x="1377950" y="2492375"/>
            <a:ext cx="604838" cy="412750"/>
            <a:chOff x="868" y="1570"/>
            <a:chExt cx="381" cy="260"/>
          </a:xfrm>
        </p:grpSpPr>
        <p:sp>
          <p:nvSpPr>
            <p:cNvPr id="24612" name="Line 298"/>
            <p:cNvSpPr>
              <a:spLocks noChangeShapeType="1"/>
            </p:cNvSpPr>
            <p:nvPr/>
          </p:nvSpPr>
          <p:spPr bwMode="auto">
            <a:xfrm flipV="1">
              <a:off x="1045" y="1570"/>
              <a:ext cx="204" cy="141"/>
            </a:xfrm>
            <a:prstGeom prst="line">
              <a:avLst/>
            </a:prstGeom>
            <a:noFill/>
            <a:ln w="12700">
              <a:solidFill>
                <a:srgbClr val="8CF4EA"/>
              </a:solidFill>
              <a:round/>
              <a:headEnd type="triangle" w="med" len="med"/>
              <a:tailEnd/>
            </a:ln>
          </p:spPr>
          <p:txBody>
            <a:bodyPr wrap="none" anchor="ctr">
              <a:prstTxWarp prst="textNoShape">
                <a:avLst/>
              </a:prstTxWarp>
            </a:bodyPr>
            <a:lstStyle/>
            <a:p>
              <a:endParaRPr lang="en-US"/>
            </a:p>
          </p:txBody>
        </p:sp>
        <p:sp>
          <p:nvSpPr>
            <p:cNvPr id="24613" name="Line 299"/>
            <p:cNvSpPr>
              <a:spLocks noChangeShapeType="1"/>
            </p:cNvSpPr>
            <p:nvPr/>
          </p:nvSpPr>
          <p:spPr bwMode="auto">
            <a:xfrm flipH="1">
              <a:off x="868" y="1687"/>
              <a:ext cx="212" cy="143"/>
            </a:xfrm>
            <a:prstGeom prst="line">
              <a:avLst/>
            </a:prstGeom>
            <a:noFill/>
            <a:ln w="12700">
              <a:solidFill>
                <a:srgbClr val="8CF4EA"/>
              </a:solidFill>
              <a:round/>
              <a:headEnd/>
              <a:tailEnd/>
            </a:ln>
          </p:spPr>
          <p:txBody>
            <a:bodyPr wrap="none" anchor="ctr">
              <a:prstTxWarp prst="textNoShape">
                <a:avLst/>
              </a:prstTxWarp>
            </a:bodyPr>
            <a:lstStyle/>
            <a:p>
              <a:endParaRPr lang="en-US"/>
            </a:p>
          </p:txBody>
        </p:sp>
      </p:grpSp>
      <p:sp>
        <p:nvSpPr>
          <p:cNvPr id="24598" name="Line 301"/>
          <p:cNvSpPr>
            <a:spLocks noChangeShapeType="1"/>
          </p:cNvSpPr>
          <p:nvPr/>
        </p:nvSpPr>
        <p:spPr bwMode="auto">
          <a:xfrm>
            <a:off x="5803900" y="3771900"/>
            <a:ext cx="1092200" cy="825500"/>
          </a:xfrm>
          <a:prstGeom prst="line">
            <a:avLst/>
          </a:prstGeom>
          <a:noFill/>
          <a:ln w="127000">
            <a:solidFill>
              <a:srgbClr val="081D58"/>
            </a:solidFill>
            <a:round/>
            <a:headEnd/>
            <a:tailEnd type="triangle" w="med" len="med"/>
          </a:ln>
        </p:spPr>
        <p:txBody>
          <a:bodyPr wrap="none" anchor="ctr">
            <a:prstTxWarp prst="textNoShape">
              <a:avLst/>
            </a:prstTxWarp>
          </a:bodyPr>
          <a:lstStyle/>
          <a:p>
            <a:endParaRPr lang="en-US"/>
          </a:p>
        </p:txBody>
      </p:sp>
      <p:sp>
        <p:nvSpPr>
          <p:cNvPr id="24599" name="Line 302"/>
          <p:cNvSpPr>
            <a:spLocks noChangeShapeType="1"/>
          </p:cNvSpPr>
          <p:nvPr/>
        </p:nvSpPr>
        <p:spPr bwMode="auto">
          <a:xfrm>
            <a:off x="5854700" y="3784600"/>
            <a:ext cx="977900" cy="723900"/>
          </a:xfrm>
          <a:prstGeom prst="line">
            <a:avLst/>
          </a:prstGeom>
          <a:noFill/>
          <a:ln w="76200">
            <a:solidFill>
              <a:srgbClr val="00B7A5"/>
            </a:solidFill>
            <a:round/>
            <a:headEnd/>
            <a:tailEnd type="triangle" w="med" len="med"/>
          </a:ln>
        </p:spPr>
        <p:txBody>
          <a:bodyPr wrap="none" anchor="ctr">
            <a:prstTxWarp prst="textNoShape">
              <a:avLst/>
            </a:prstTxWarp>
          </a:bodyPr>
          <a:lstStyle/>
          <a:p>
            <a:endParaRPr lang="en-US"/>
          </a:p>
        </p:txBody>
      </p:sp>
      <p:sp>
        <p:nvSpPr>
          <p:cNvPr id="24600" name="Line 303"/>
          <p:cNvSpPr>
            <a:spLocks noChangeShapeType="1"/>
          </p:cNvSpPr>
          <p:nvPr/>
        </p:nvSpPr>
        <p:spPr bwMode="auto">
          <a:xfrm>
            <a:off x="5880100" y="3797300"/>
            <a:ext cx="901700" cy="673100"/>
          </a:xfrm>
          <a:prstGeom prst="line">
            <a:avLst/>
          </a:prstGeom>
          <a:noFill/>
          <a:ln w="25400">
            <a:solidFill>
              <a:srgbClr val="8CF4EA"/>
            </a:solidFill>
            <a:round/>
            <a:headEnd/>
            <a:tailEnd type="triangle" w="med" len="med"/>
          </a:ln>
        </p:spPr>
        <p:txBody>
          <a:bodyPr wrap="none" anchor="ctr">
            <a:prstTxWarp prst="textNoShape">
              <a:avLst/>
            </a:prstTxWarp>
          </a:bodyPr>
          <a:lstStyle/>
          <a:p>
            <a:endParaRPr lang="en-US"/>
          </a:p>
        </p:txBody>
      </p:sp>
      <p:sp>
        <p:nvSpPr>
          <p:cNvPr id="24601" name="Rectangle 304"/>
          <p:cNvSpPr>
            <a:spLocks noChangeArrowheads="1"/>
          </p:cNvSpPr>
          <p:nvPr/>
        </p:nvSpPr>
        <p:spPr bwMode="auto">
          <a:xfrm>
            <a:off x="6550025" y="4589463"/>
            <a:ext cx="717550" cy="314325"/>
          </a:xfrm>
          <a:prstGeom prst="rect">
            <a:avLst/>
          </a:prstGeom>
          <a:noFill/>
          <a:ln w="12700">
            <a:noFill/>
            <a:miter lim="800000"/>
            <a:headEnd/>
            <a:tailEnd/>
          </a:ln>
        </p:spPr>
        <p:txBody>
          <a:bodyPr wrap="none" lIns="90487" tIns="44450" rIns="90487" bIns="44450">
            <a:prstTxWarp prst="textNoShape">
              <a:avLst/>
            </a:prstTxWarp>
            <a:spAutoFit/>
          </a:bodyPr>
          <a:lstStyle/>
          <a:p>
            <a:r>
              <a:rPr lang="en-US" sz="1400" b="0">
                <a:solidFill>
                  <a:schemeClr val="tx2"/>
                </a:solidFill>
              </a:rPr>
              <a:t>TIDES</a:t>
            </a:r>
          </a:p>
        </p:txBody>
      </p:sp>
      <p:grpSp>
        <p:nvGrpSpPr>
          <p:cNvPr id="12" name="Group 307"/>
          <p:cNvGrpSpPr>
            <a:grpSpLocks/>
          </p:cNvGrpSpPr>
          <p:nvPr/>
        </p:nvGrpSpPr>
        <p:grpSpPr bwMode="auto">
          <a:xfrm>
            <a:off x="4729163" y="2355850"/>
            <a:ext cx="1755775" cy="1435100"/>
            <a:chOff x="2979" y="1484"/>
            <a:chExt cx="1106" cy="904"/>
          </a:xfrm>
        </p:grpSpPr>
        <p:pic>
          <p:nvPicPr>
            <p:cNvPr id="24610" name="Picture 305"/>
            <p:cNvPicPr>
              <a:picLocks noChangeArrowheads="1"/>
            </p:cNvPicPr>
            <p:nvPr/>
          </p:nvPicPr>
          <p:blipFill>
            <a:blip r:embed="rId2"/>
            <a:srcRect/>
            <a:stretch>
              <a:fillRect/>
            </a:stretch>
          </p:blipFill>
          <p:spPr bwMode="auto">
            <a:xfrm>
              <a:off x="2979" y="1484"/>
              <a:ext cx="1106" cy="904"/>
            </a:xfrm>
            <a:prstGeom prst="rect">
              <a:avLst/>
            </a:prstGeom>
            <a:noFill/>
            <a:ln w="12700">
              <a:noFill/>
              <a:miter lim="800000"/>
              <a:headEnd/>
              <a:tailEnd/>
            </a:ln>
          </p:spPr>
        </p:pic>
        <p:sp>
          <p:nvSpPr>
            <p:cNvPr id="24611" name="Rectangle 306"/>
            <p:cNvSpPr>
              <a:spLocks noChangeArrowheads="1"/>
            </p:cNvSpPr>
            <p:nvPr/>
          </p:nvSpPr>
          <p:spPr bwMode="auto">
            <a:xfrm>
              <a:off x="3264" y="1707"/>
              <a:ext cx="689" cy="198"/>
            </a:xfrm>
            <a:prstGeom prst="rect">
              <a:avLst/>
            </a:prstGeom>
            <a:noFill/>
            <a:ln w="12700">
              <a:noFill/>
              <a:miter lim="800000"/>
              <a:headEnd/>
              <a:tailEnd/>
            </a:ln>
          </p:spPr>
          <p:txBody>
            <a:bodyPr wrap="none" lIns="90487" tIns="44450" rIns="90487" bIns="44450">
              <a:prstTxWarp prst="textNoShape">
                <a:avLst/>
              </a:prstTxWarp>
              <a:spAutoFit/>
            </a:bodyPr>
            <a:lstStyle/>
            <a:p>
              <a:r>
                <a:rPr lang="en-US" sz="1400">
                  <a:solidFill>
                    <a:schemeClr val="tx2"/>
                  </a:solidFill>
                </a:rPr>
                <a:t>WEATHER</a:t>
              </a:r>
            </a:p>
          </p:txBody>
        </p:sp>
      </p:grpSp>
      <p:sp>
        <p:nvSpPr>
          <p:cNvPr id="24603" name="Rectangle 308" descr="Narrow horizontal"/>
          <p:cNvSpPr>
            <a:spLocks noChangeArrowheads="1"/>
          </p:cNvSpPr>
          <p:nvPr/>
        </p:nvSpPr>
        <p:spPr bwMode="auto">
          <a:xfrm>
            <a:off x="12700" y="2019300"/>
            <a:ext cx="762000" cy="177800"/>
          </a:xfrm>
          <a:prstGeom prst="rect">
            <a:avLst/>
          </a:prstGeom>
          <a:pattFill prst="narHorz">
            <a:fgClr>
              <a:srgbClr val="3C0023"/>
            </a:fgClr>
            <a:bgClr>
              <a:srgbClr val="FFFFFF"/>
            </a:bgClr>
          </a:pattFill>
          <a:ln w="12700">
            <a:noFill/>
            <a:miter lim="800000"/>
            <a:headEnd/>
            <a:tailEnd/>
          </a:ln>
        </p:spPr>
        <p:txBody>
          <a:bodyPr wrap="none" anchor="ctr">
            <a:prstTxWarp prst="textNoShape">
              <a:avLst/>
            </a:prstTxWarp>
          </a:bodyPr>
          <a:lstStyle/>
          <a:p>
            <a:endParaRPr lang="en-US">
              <a:solidFill>
                <a:schemeClr val="tx2"/>
              </a:solidFill>
            </a:endParaRPr>
          </a:p>
        </p:txBody>
      </p:sp>
      <p:sp>
        <p:nvSpPr>
          <p:cNvPr id="24604" name="AutoShape 309" descr="Narrow horizontal"/>
          <p:cNvSpPr>
            <a:spLocks noChangeArrowheads="1"/>
          </p:cNvSpPr>
          <p:nvPr/>
        </p:nvSpPr>
        <p:spPr bwMode="auto">
          <a:xfrm>
            <a:off x="6800850" y="6623050"/>
            <a:ext cx="1993900" cy="215900"/>
          </a:xfrm>
          <a:prstGeom prst="parallelogram">
            <a:avLst>
              <a:gd name="adj" fmla="val 230840"/>
            </a:avLst>
          </a:prstGeom>
          <a:pattFill prst="narHorz">
            <a:fgClr>
              <a:srgbClr val="3F000B"/>
            </a:fgClr>
            <a:bgClr>
              <a:srgbClr val="FFFFFF"/>
            </a:bgClr>
          </a:patt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24605" name="Rectangle 310" descr="Narrow horizontal"/>
          <p:cNvSpPr>
            <a:spLocks noChangeArrowheads="1"/>
          </p:cNvSpPr>
          <p:nvPr/>
        </p:nvSpPr>
        <p:spPr bwMode="auto">
          <a:xfrm>
            <a:off x="8331200" y="6642100"/>
            <a:ext cx="762000" cy="177800"/>
          </a:xfrm>
          <a:prstGeom prst="rect">
            <a:avLst/>
          </a:prstGeom>
          <a:pattFill prst="narHorz">
            <a:fgClr>
              <a:srgbClr val="3C0023"/>
            </a:fgClr>
            <a:bgClr>
              <a:srgbClr val="FFFFFF"/>
            </a:bgClr>
          </a:pattFill>
          <a:ln w="12700">
            <a:noFill/>
            <a:miter lim="800000"/>
            <a:headEnd/>
            <a:tailEnd/>
          </a:ln>
        </p:spPr>
        <p:txBody>
          <a:bodyPr wrap="none" anchor="ctr">
            <a:prstTxWarp prst="textNoShape">
              <a:avLst/>
            </a:prstTxWarp>
          </a:bodyPr>
          <a:lstStyle/>
          <a:p>
            <a:endParaRPr lang="en-US">
              <a:solidFill>
                <a:schemeClr val="tx2"/>
              </a:solidFill>
            </a:endParaRPr>
          </a:p>
        </p:txBody>
      </p:sp>
      <p:sp>
        <p:nvSpPr>
          <p:cNvPr id="24606" name="Rectangle 311"/>
          <p:cNvSpPr>
            <a:spLocks noChangeArrowheads="1"/>
          </p:cNvSpPr>
          <p:nvPr/>
        </p:nvSpPr>
        <p:spPr bwMode="auto">
          <a:xfrm>
            <a:off x="7575550" y="6634163"/>
            <a:ext cx="1257300" cy="204787"/>
          </a:xfrm>
          <a:prstGeom prst="rect">
            <a:avLst/>
          </a:prstGeom>
          <a:solidFill>
            <a:srgbClr val="FFFFFF"/>
          </a:solidFill>
          <a:ln w="12700">
            <a:solidFill>
              <a:schemeClr val="tx1"/>
            </a:solidFill>
            <a:miter lim="800000"/>
            <a:headEnd/>
            <a:tailEnd/>
          </a:ln>
        </p:spPr>
        <p:txBody>
          <a:bodyPr wrap="none" lIns="90487" tIns="44450" rIns="90487" bIns="44450" anchor="ctr">
            <a:prstTxWarp prst="textNoShape">
              <a:avLst/>
            </a:prstTxWarp>
          </a:bodyPr>
          <a:lstStyle/>
          <a:p>
            <a:r>
              <a:rPr lang="en-US" sz="1400" b="0">
                <a:solidFill>
                  <a:schemeClr val="tx2"/>
                </a:solidFill>
              </a:rPr>
              <a:t>DESTINATION</a:t>
            </a:r>
          </a:p>
        </p:txBody>
      </p:sp>
      <p:sp>
        <p:nvSpPr>
          <p:cNvPr id="24607" name="Line 312"/>
          <p:cNvSpPr>
            <a:spLocks noChangeShapeType="1"/>
          </p:cNvSpPr>
          <p:nvPr/>
        </p:nvSpPr>
        <p:spPr bwMode="auto">
          <a:xfrm>
            <a:off x="3314700" y="5575300"/>
            <a:ext cx="166688" cy="3175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4608" name="Line 313"/>
          <p:cNvSpPr>
            <a:spLocks noChangeShapeType="1"/>
          </p:cNvSpPr>
          <p:nvPr/>
        </p:nvSpPr>
        <p:spPr bwMode="auto">
          <a:xfrm flipV="1">
            <a:off x="4013200" y="5630863"/>
            <a:ext cx="552450" cy="5873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4609" name="Line 314"/>
          <p:cNvSpPr>
            <a:spLocks noChangeShapeType="1"/>
          </p:cNvSpPr>
          <p:nvPr/>
        </p:nvSpPr>
        <p:spPr bwMode="auto">
          <a:xfrm>
            <a:off x="4184650" y="5105400"/>
            <a:ext cx="139700" cy="8255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2362200" y="4083050"/>
            <a:ext cx="0" cy="814388"/>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25603" name="Freeform 3" descr="Narrow horizontal"/>
          <p:cNvSpPr>
            <a:spLocks/>
          </p:cNvSpPr>
          <p:nvPr/>
        </p:nvSpPr>
        <p:spPr bwMode="auto">
          <a:xfrm>
            <a:off x="2032000" y="5222875"/>
            <a:ext cx="1366838" cy="306388"/>
          </a:xfrm>
          <a:custGeom>
            <a:avLst/>
            <a:gdLst>
              <a:gd name="T0" fmla="*/ 0 w 861"/>
              <a:gd name="T1" fmla="*/ 2147483647 h 193"/>
              <a:gd name="T2" fmla="*/ 2147483647 w 861"/>
              <a:gd name="T3" fmla="*/ 0 h 193"/>
              <a:gd name="T4" fmla="*/ 2147483647 w 861"/>
              <a:gd name="T5" fmla="*/ 2147483647 h 193"/>
              <a:gd name="T6" fmla="*/ 2147483647 w 861"/>
              <a:gd name="T7" fmla="*/ 2147483647 h 193"/>
              <a:gd name="T8" fmla="*/ 0 w 861"/>
              <a:gd name="T9" fmla="*/ 2147483647 h 193"/>
              <a:gd name="T10" fmla="*/ 0 60000 65536"/>
              <a:gd name="T11" fmla="*/ 0 60000 65536"/>
              <a:gd name="T12" fmla="*/ 0 60000 65536"/>
              <a:gd name="T13" fmla="*/ 0 60000 65536"/>
              <a:gd name="T14" fmla="*/ 0 60000 65536"/>
              <a:gd name="T15" fmla="*/ 0 w 861"/>
              <a:gd name="T16" fmla="*/ 0 h 193"/>
              <a:gd name="T17" fmla="*/ 861 w 861"/>
              <a:gd name="T18" fmla="*/ 193 h 193"/>
            </a:gdLst>
            <a:ahLst/>
            <a:cxnLst>
              <a:cxn ang="T10">
                <a:pos x="T0" y="T1"/>
              </a:cxn>
              <a:cxn ang="T11">
                <a:pos x="T2" y="T3"/>
              </a:cxn>
              <a:cxn ang="T12">
                <a:pos x="T4" y="T5"/>
              </a:cxn>
              <a:cxn ang="T13">
                <a:pos x="T6" y="T7"/>
              </a:cxn>
              <a:cxn ang="T14">
                <a:pos x="T8" y="T9"/>
              </a:cxn>
            </a:cxnLst>
            <a:rect l="T15" t="T16" r="T17" b="T18"/>
            <a:pathLst>
              <a:path w="861" h="193">
                <a:moveTo>
                  <a:pt x="0" y="32"/>
                </a:moveTo>
                <a:lnTo>
                  <a:pt x="320" y="0"/>
                </a:lnTo>
                <a:lnTo>
                  <a:pt x="860" y="88"/>
                </a:lnTo>
                <a:lnTo>
                  <a:pt x="583" y="192"/>
                </a:lnTo>
                <a:lnTo>
                  <a:pt x="0" y="32"/>
                </a:lnTo>
              </a:path>
            </a:pathLst>
          </a:custGeom>
          <a:pattFill prst="narHorz">
            <a:fgClr>
              <a:srgbClr val="3E1403"/>
            </a:fgClr>
            <a:bgClr>
              <a:srgbClr val="FFFFFF"/>
            </a:bgClr>
          </a:pattFill>
          <a:ln w="12700" cap="rnd">
            <a:solidFill>
              <a:schemeClr val="tx1"/>
            </a:solidFill>
            <a:round/>
            <a:headEnd/>
            <a:tailEnd/>
          </a:ln>
        </p:spPr>
        <p:txBody>
          <a:bodyPr>
            <a:prstTxWarp prst="textNoShape">
              <a:avLst/>
            </a:prstTxWarp>
          </a:bodyPr>
          <a:lstStyle/>
          <a:p>
            <a:endParaRPr lang="en-US"/>
          </a:p>
        </p:txBody>
      </p:sp>
      <p:grpSp>
        <p:nvGrpSpPr>
          <p:cNvPr id="2" name="Group 8"/>
          <p:cNvGrpSpPr>
            <a:grpSpLocks/>
          </p:cNvGrpSpPr>
          <p:nvPr/>
        </p:nvGrpSpPr>
        <p:grpSpPr bwMode="auto">
          <a:xfrm>
            <a:off x="4459288" y="1160463"/>
            <a:ext cx="1169987" cy="285750"/>
            <a:chOff x="2809" y="731"/>
            <a:chExt cx="737" cy="180"/>
          </a:xfrm>
        </p:grpSpPr>
        <p:sp>
          <p:nvSpPr>
            <p:cNvPr id="41309" name="Freeform 4" descr="Wide upward diagonal"/>
            <p:cNvSpPr>
              <a:spLocks/>
            </p:cNvSpPr>
            <p:nvPr/>
          </p:nvSpPr>
          <p:spPr bwMode="auto">
            <a:xfrm>
              <a:off x="2809" y="796"/>
              <a:ext cx="703" cy="81"/>
            </a:xfrm>
            <a:custGeom>
              <a:avLst/>
              <a:gdLst>
                <a:gd name="T0" fmla="*/ 0 w 703"/>
                <a:gd name="T1" fmla="*/ 61 h 81"/>
                <a:gd name="T2" fmla="*/ 532 w 703"/>
                <a:gd name="T3" fmla="*/ 0 h 81"/>
                <a:gd name="T4" fmla="*/ 702 w 703"/>
                <a:gd name="T5" fmla="*/ 17 h 81"/>
                <a:gd name="T6" fmla="*/ 170 w 703"/>
                <a:gd name="T7" fmla="*/ 80 h 81"/>
                <a:gd name="T8" fmla="*/ 0 w 703"/>
                <a:gd name="T9" fmla="*/ 61 h 81"/>
                <a:gd name="T10" fmla="*/ 0 60000 65536"/>
                <a:gd name="T11" fmla="*/ 0 60000 65536"/>
                <a:gd name="T12" fmla="*/ 0 60000 65536"/>
                <a:gd name="T13" fmla="*/ 0 60000 65536"/>
                <a:gd name="T14" fmla="*/ 0 60000 65536"/>
                <a:gd name="T15" fmla="*/ 0 w 703"/>
                <a:gd name="T16" fmla="*/ 0 h 81"/>
                <a:gd name="T17" fmla="*/ 703 w 703"/>
                <a:gd name="T18" fmla="*/ 81 h 81"/>
              </a:gdLst>
              <a:ahLst/>
              <a:cxnLst>
                <a:cxn ang="T10">
                  <a:pos x="T0" y="T1"/>
                </a:cxn>
                <a:cxn ang="T11">
                  <a:pos x="T2" y="T3"/>
                </a:cxn>
                <a:cxn ang="T12">
                  <a:pos x="T4" y="T5"/>
                </a:cxn>
                <a:cxn ang="T13">
                  <a:pos x="T6" y="T7"/>
                </a:cxn>
                <a:cxn ang="T14">
                  <a:pos x="T8" y="T9"/>
                </a:cxn>
              </a:cxnLst>
              <a:rect l="T15" t="T16" r="T17" b="T18"/>
              <a:pathLst>
                <a:path w="703" h="81">
                  <a:moveTo>
                    <a:pt x="0" y="61"/>
                  </a:moveTo>
                  <a:lnTo>
                    <a:pt x="532" y="0"/>
                  </a:lnTo>
                  <a:lnTo>
                    <a:pt x="702" y="17"/>
                  </a:lnTo>
                  <a:lnTo>
                    <a:pt x="170" y="80"/>
                  </a:lnTo>
                  <a:lnTo>
                    <a:pt x="0" y="61"/>
                  </a:lnTo>
                </a:path>
              </a:pathLst>
            </a:custGeom>
            <a:pattFill prst="wdUpDiag">
              <a:fgClr>
                <a:srgbClr val="3E1403"/>
              </a:fgClr>
              <a:bgClr>
                <a:srgbClr val="FFFFFF"/>
              </a:bgClr>
            </a:pattFill>
            <a:ln w="12700" cap="rnd">
              <a:solidFill>
                <a:schemeClr val="tx1"/>
              </a:solidFill>
              <a:round/>
              <a:headEnd/>
              <a:tailEnd/>
            </a:ln>
          </p:spPr>
          <p:txBody>
            <a:bodyPr>
              <a:prstTxWarp prst="textNoShape">
                <a:avLst/>
              </a:prstTxWarp>
            </a:bodyPr>
            <a:lstStyle/>
            <a:p>
              <a:endParaRPr lang="en-US"/>
            </a:p>
          </p:txBody>
        </p:sp>
        <p:grpSp>
          <p:nvGrpSpPr>
            <p:cNvPr id="3" name="Group 7"/>
            <p:cNvGrpSpPr>
              <a:grpSpLocks/>
            </p:cNvGrpSpPr>
            <p:nvPr/>
          </p:nvGrpSpPr>
          <p:grpSpPr bwMode="auto">
            <a:xfrm>
              <a:off x="2832" y="731"/>
              <a:ext cx="714" cy="180"/>
              <a:chOff x="2832" y="731"/>
              <a:chExt cx="714" cy="180"/>
            </a:xfrm>
          </p:grpSpPr>
          <p:sp>
            <p:nvSpPr>
              <p:cNvPr id="41311" name="Freeform 5"/>
              <p:cNvSpPr>
                <a:spLocks/>
              </p:cNvSpPr>
              <p:nvPr/>
            </p:nvSpPr>
            <p:spPr bwMode="auto">
              <a:xfrm>
                <a:off x="2832" y="820"/>
                <a:ext cx="714" cy="91"/>
              </a:xfrm>
              <a:custGeom>
                <a:avLst/>
                <a:gdLst>
                  <a:gd name="T0" fmla="*/ 0 w 714"/>
                  <a:gd name="T1" fmla="*/ 69 h 91"/>
                  <a:gd name="T2" fmla="*/ 0 w 714"/>
                  <a:gd name="T3" fmla="*/ 44 h 91"/>
                  <a:gd name="T4" fmla="*/ 170 w 714"/>
                  <a:gd name="T5" fmla="*/ 66 h 91"/>
                  <a:gd name="T6" fmla="*/ 713 w 714"/>
                  <a:gd name="T7" fmla="*/ 0 h 91"/>
                  <a:gd name="T8" fmla="*/ 713 w 714"/>
                  <a:gd name="T9" fmla="*/ 24 h 91"/>
                  <a:gd name="T10" fmla="*/ 170 w 714"/>
                  <a:gd name="T11" fmla="*/ 90 h 91"/>
                  <a:gd name="T12" fmla="*/ 0 w 714"/>
                  <a:gd name="T13" fmla="*/ 69 h 91"/>
                  <a:gd name="T14" fmla="*/ 0 60000 65536"/>
                  <a:gd name="T15" fmla="*/ 0 60000 65536"/>
                  <a:gd name="T16" fmla="*/ 0 60000 65536"/>
                  <a:gd name="T17" fmla="*/ 0 60000 65536"/>
                  <a:gd name="T18" fmla="*/ 0 60000 65536"/>
                  <a:gd name="T19" fmla="*/ 0 60000 65536"/>
                  <a:gd name="T20" fmla="*/ 0 60000 65536"/>
                  <a:gd name="T21" fmla="*/ 0 w 714"/>
                  <a:gd name="T22" fmla="*/ 0 h 91"/>
                  <a:gd name="T23" fmla="*/ 714 w 714"/>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4" h="91">
                    <a:moveTo>
                      <a:pt x="0" y="69"/>
                    </a:moveTo>
                    <a:lnTo>
                      <a:pt x="0" y="44"/>
                    </a:lnTo>
                    <a:lnTo>
                      <a:pt x="170" y="66"/>
                    </a:lnTo>
                    <a:lnTo>
                      <a:pt x="713" y="0"/>
                    </a:lnTo>
                    <a:lnTo>
                      <a:pt x="713" y="24"/>
                    </a:lnTo>
                    <a:lnTo>
                      <a:pt x="170" y="90"/>
                    </a:lnTo>
                    <a:lnTo>
                      <a:pt x="0" y="69"/>
                    </a:lnTo>
                  </a:path>
                </a:pathLst>
              </a:custGeom>
              <a:gradFill rotWithShape="0">
                <a:gsLst>
                  <a:gs pos="0">
                    <a:srgbClr val="FFFFFF"/>
                  </a:gs>
                  <a:gs pos="100000">
                    <a:srgbClr val="3E1403"/>
                  </a:gs>
                </a:gsLst>
                <a:path path="rect">
                  <a:fillToRect l="50000" t="50000" r="50000" b="50000"/>
                </a:path>
              </a:gradFill>
              <a:ln w="12700" cap="rnd">
                <a:solidFill>
                  <a:schemeClr val="tx1"/>
                </a:solidFill>
                <a:round/>
                <a:headEnd/>
                <a:tailEnd/>
              </a:ln>
            </p:spPr>
            <p:txBody>
              <a:bodyPr>
                <a:prstTxWarp prst="textNoShape">
                  <a:avLst/>
                </a:prstTxWarp>
              </a:bodyPr>
              <a:lstStyle/>
              <a:p>
                <a:endParaRPr lang="en-US"/>
              </a:p>
            </p:txBody>
          </p:sp>
          <p:sp>
            <p:nvSpPr>
              <p:cNvPr id="41312" name="Freeform 6" descr="Large confetti"/>
              <p:cNvSpPr>
                <a:spLocks/>
              </p:cNvSpPr>
              <p:nvPr/>
            </p:nvSpPr>
            <p:spPr bwMode="auto">
              <a:xfrm>
                <a:off x="2929" y="731"/>
                <a:ext cx="529" cy="142"/>
              </a:xfrm>
              <a:custGeom>
                <a:avLst/>
                <a:gdLst>
                  <a:gd name="T0" fmla="*/ 2 w 529"/>
                  <a:gd name="T1" fmla="*/ 110 h 142"/>
                  <a:gd name="T2" fmla="*/ 0 w 529"/>
                  <a:gd name="T3" fmla="*/ 78 h 142"/>
                  <a:gd name="T4" fmla="*/ 17 w 529"/>
                  <a:gd name="T5" fmla="*/ 18 h 142"/>
                  <a:gd name="T6" fmla="*/ 87 w 529"/>
                  <a:gd name="T7" fmla="*/ 0 h 142"/>
                  <a:gd name="T8" fmla="*/ 428 w 529"/>
                  <a:gd name="T9" fmla="*/ 0 h 142"/>
                  <a:gd name="T10" fmla="*/ 502 w 529"/>
                  <a:gd name="T11" fmla="*/ 23 h 142"/>
                  <a:gd name="T12" fmla="*/ 528 w 529"/>
                  <a:gd name="T13" fmla="*/ 51 h 142"/>
                  <a:gd name="T14" fmla="*/ 520 w 529"/>
                  <a:gd name="T15" fmla="*/ 82 h 142"/>
                  <a:gd name="T16" fmla="*/ 390 w 529"/>
                  <a:gd name="T17" fmla="*/ 97 h 142"/>
                  <a:gd name="T18" fmla="*/ 283 w 529"/>
                  <a:gd name="T19" fmla="*/ 121 h 142"/>
                  <a:gd name="T20" fmla="*/ 41 w 529"/>
                  <a:gd name="T21" fmla="*/ 141 h 142"/>
                  <a:gd name="T22" fmla="*/ 8 w 529"/>
                  <a:gd name="T23" fmla="*/ 129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29"/>
                  <a:gd name="T37" fmla="*/ 0 h 142"/>
                  <a:gd name="T38" fmla="*/ 529 w 529"/>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29" h="142">
                    <a:moveTo>
                      <a:pt x="2" y="110"/>
                    </a:moveTo>
                    <a:lnTo>
                      <a:pt x="0" y="78"/>
                    </a:lnTo>
                    <a:lnTo>
                      <a:pt x="17" y="18"/>
                    </a:lnTo>
                    <a:lnTo>
                      <a:pt x="87" y="0"/>
                    </a:lnTo>
                    <a:lnTo>
                      <a:pt x="428" y="0"/>
                    </a:lnTo>
                    <a:lnTo>
                      <a:pt x="502" y="23"/>
                    </a:lnTo>
                    <a:lnTo>
                      <a:pt x="528" y="51"/>
                    </a:lnTo>
                    <a:lnTo>
                      <a:pt x="520" y="82"/>
                    </a:lnTo>
                    <a:lnTo>
                      <a:pt x="390" y="97"/>
                    </a:lnTo>
                    <a:lnTo>
                      <a:pt x="283" y="121"/>
                    </a:lnTo>
                    <a:lnTo>
                      <a:pt x="41" y="141"/>
                    </a:lnTo>
                    <a:lnTo>
                      <a:pt x="8" y="129"/>
                    </a:lnTo>
                  </a:path>
                </a:pathLst>
              </a:custGeom>
              <a:pattFill prst="lgConfetti">
                <a:fgClr>
                  <a:srgbClr val="AD6900"/>
                </a:fgClr>
                <a:bgClr>
                  <a:srgbClr val="FFFFFF"/>
                </a:bgClr>
              </a:pattFill>
              <a:ln w="12700" cap="rnd">
                <a:noFill/>
                <a:round/>
                <a:headEnd/>
                <a:tailEnd/>
              </a:ln>
            </p:spPr>
            <p:txBody>
              <a:bodyPr>
                <a:prstTxWarp prst="textNoShape">
                  <a:avLst/>
                </a:prstTxWarp>
              </a:bodyPr>
              <a:lstStyle/>
              <a:p>
                <a:endParaRPr lang="en-US"/>
              </a:p>
            </p:txBody>
          </p:sp>
        </p:grpSp>
      </p:grpSp>
      <p:grpSp>
        <p:nvGrpSpPr>
          <p:cNvPr id="4" name="Group 13"/>
          <p:cNvGrpSpPr>
            <a:grpSpLocks/>
          </p:cNvGrpSpPr>
          <p:nvPr/>
        </p:nvGrpSpPr>
        <p:grpSpPr bwMode="auto">
          <a:xfrm>
            <a:off x="4808538" y="1447800"/>
            <a:ext cx="1135062" cy="300038"/>
            <a:chOff x="3029" y="912"/>
            <a:chExt cx="715" cy="189"/>
          </a:xfrm>
        </p:grpSpPr>
        <p:sp>
          <p:nvSpPr>
            <p:cNvPr id="41305" name="Freeform 9" descr="Wide upward diagonal"/>
            <p:cNvSpPr>
              <a:spLocks/>
            </p:cNvSpPr>
            <p:nvPr/>
          </p:nvSpPr>
          <p:spPr bwMode="auto">
            <a:xfrm>
              <a:off x="3036" y="994"/>
              <a:ext cx="702" cy="81"/>
            </a:xfrm>
            <a:custGeom>
              <a:avLst/>
              <a:gdLst>
                <a:gd name="T0" fmla="*/ 0 w 702"/>
                <a:gd name="T1" fmla="*/ 61 h 81"/>
                <a:gd name="T2" fmla="*/ 532 w 702"/>
                <a:gd name="T3" fmla="*/ 0 h 81"/>
                <a:gd name="T4" fmla="*/ 701 w 702"/>
                <a:gd name="T5" fmla="*/ 17 h 81"/>
                <a:gd name="T6" fmla="*/ 169 w 702"/>
                <a:gd name="T7" fmla="*/ 80 h 81"/>
                <a:gd name="T8" fmla="*/ 0 w 702"/>
                <a:gd name="T9" fmla="*/ 61 h 81"/>
                <a:gd name="T10" fmla="*/ 0 60000 65536"/>
                <a:gd name="T11" fmla="*/ 0 60000 65536"/>
                <a:gd name="T12" fmla="*/ 0 60000 65536"/>
                <a:gd name="T13" fmla="*/ 0 60000 65536"/>
                <a:gd name="T14" fmla="*/ 0 60000 65536"/>
                <a:gd name="T15" fmla="*/ 0 w 702"/>
                <a:gd name="T16" fmla="*/ 0 h 81"/>
                <a:gd name="T17" fmla="*/ 702 w 702"/>
                <a:gd name="T18" fmla="*/ 81 h 81"/>
              </a:gdLst>
              <a:ahLst/>
              <a:cxnLst>
                <a:cxn ang="T10">
                  <a:pos x="T0" y="T1"/>
                </a:cxn>
                <a:cxn ang="T11">
                  <a:pos x="T2" y="T3"/>
                </a:cxn>
                <a:cxn ang="T12">
                  <a:pos x="T4" y="T5"/>
                </a:cxn>
                <a:cxn ang="T13">
                  <a:pos x="T6" y="T7"/>
                </a:cxn>
                <a:cxn ang="T14">
                  <a:pos x="T8" y="T9"/>
                </a:cxn>
              </a:cxnLst>
              <a:rect l="T15" t="T16" r="T17" b="T18"/>
              <a:pathLst>
                <a:path w="702" h="81">
                  <a:moveTo>
                    <a:pt x="0" y="61"/>
                  </a:moveTo>
                  <a:lnTo>
                    <a:pt x="532" y="0"/>
                  </a:lnTo>
                  <a:lnTo>
                    <a:pt x="701" y="17"/>
                  </a:lnTo>
                  <a:lnTo>
                    <a:pt x="169" y="80"/>
                  </a:lnTo>
                  <a:lnTo>
                    <a:pt x="0" y="61"/>
                  </a:lnTo>
                </a:path>
              </a:pathLst>
            </a:custGeom>
            <a:pattFill prst="wdUpDiag">
              <a:fgClr>
                <a:srgbClr val="3E1403"/>
              </a:fgClr>
              <a:bgClr>
                <a:srgbClr val="FFFFFF"/>
              </a:bgClr>
            </a:pattFill>
            <a:ln w="12700" cap="rnd">
              <a:solidFill>
                <a:schemeClr val="tx1"/>
              </a:solidFill>
              <a:round/>
              <a:headEnd/>
              <a:tailEnd/>
            </a:ln>
          </p:spPr>
          <p:txBody>
            <a:bodyPr>
              <a:prstTxWarp prst="textNoShape">
                <a:avLst/>
              </a:prstTxWarp>
            </a:bodyPr>
            <a:lstStyle/>
            <a:p>
              <a:endParaRPr lang="en-US"/>
            </a:p>
          </p:txBody>
        </p:sp>
        <p:grpSp>
          <p:nvGrpSpPr>
            <p:cNvPr id="5" name="Group 12"/>
            <p:cNvGrpSpPr>
              <a:grpSpLocks/>
            </p:cNvGrpSpPr>
            <p:nvPr/>
          </p:nvGrpSpPr>
          <p:grpSpPr bwMode="auto">
            <a:xfrm>
              <a:off x="3029" y="912"/>
              <a:ext cx="715" cy="189"/>
              <a:chOff x="3029" y="912"/>
              <a:chExt cx="715" cy="189"/>
            </a:xfrm>
          </p:grpSpPr>
          <p:sp>
            <p:nvSpPr>
              <p:cNvPr id="41307" name="Freeform 10"/>
              <p:cNvSpPr>
                <a:spLocks/>
              </p:cNvSpPr>
              <p:nvPr/>
            </p:nvSpPr>
            <p:spPr bwMode="auto">
              <a:xfrm>
                <a:off x="3029" y="1010"/>
                <a:ext cx="715" cy="91"/>
              </a:xfrm>
              <a:custGeom>
                <a:avLst/>
                <a:gdLst>
                  <a:gd name="T0" fmla="*/ 0 w 715"/>
                  <a:gd name="T1" fmla="*/ 69 h 91"/>
                  <a:gd name="T2" fmla="*/ 0 w 715"/>
                  <a:gd name="T3" fmla="*/ 44 h 91"/>
                  <a:gd name="T4" fmla="*/ 170 w 715"/>
                  <a:gd name="T5" fmla="*/ 66 h 91"/>
                  <a:gd name="T6" fmla="*/ 714 w 715"/>
                  <a:gd name="T7" fmla="*/ 0 h 91"/>
                  <a:gd name="T8" fmla="*/ 714 w 715"/>
                  <a:gd name="T9" fmla="*/ 24 h 91"/>
                  <a:gd name="T10" fmla="*/ 170 w 715"/>
                  <a:gd name="T11" fmla="*/ 90 h 91"/>
                  <a:gd name="T12" fmla="*/ 0 w 715"/>
                  <a:gd name="T13" fmla="*/ 69 h 91"/>
                  <a:gd name="T14" fmla="*/ 0 60000 65536"/>
                  <a:gd name="T15" fmla="*/ 0 60000 65536"/>
                  <a:gd name="T16" fmla="*/ 0 60000 65536"/>
                  <a:gd name="T17" fmla="*/ 0 60000 65536"/>
                  <a:gd name="T18" fmla="*/ 0 60000 65536"/>
                  <a:gd name="T19" fmla="*/ 0 60000 65536"/>
                  <a:gd name="T20" fmla="*/ 0 60000 65536"/>
                  <a:gd name="T21" fmla="*/ 0 w 715"/>
                  <a:gd name="T22" fmla="*/ 0 h 91"/>
                  <a:gd name="T23" fmla="*/ 715 w 715"/>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5" h="91">
                    <a:moveTo>
                      <a:pt x="0" y="69"/>
                    </a:moveTo>
                    <a:lnTo>
                      <a:pt x="0" y="44"/>
                    </a:lnTo>
                    <a:lnTo>
                      <a:pt x="170" y="66"/>
                    </a:lnTo>
                    <a:lnTo>
                      <a:pt x="714" y="0"/>
                    </a:lnTo>
                    <a:lnTo>
                      <a:pt x="714" y="24"/>
                    </a:lnTo>
                    <a:lnTo>
                      <a:pt x="170" y="90"/>
                    </a:lnTo>
                    <a:lnTo>
                      <a:pt x="0" y="69"/>
                    </a:lnTo>
                  </a:path>
                </a:pathLst>
              </a:custGeom>
              <a:gradFill rotWithShape="0">
                <a:gsLst>
                  <a:gs pos="0">
                    <a:srgbClr val="FFFFFF"/>
                  </a:gs>
                  <a:gs pos="100000">
                    <a:srgbClr val="3E1403"/>
                  </a:gs>
                </a:gsLst>
                <a:path path="rect">
                  <a:fillToRect l="50000" t="50000" r="50000" b="50000"/>
                </a:path>
              </a:gradFill>
              <a:ln w="12700" cap="rnd">
                <a:solidFill>
                  <a:schemeClr val="tx1"/>
                </a:solidFill>
                <a:round/>
                <a:headEnd/>
                <a:tailEnd/>
              </a:ln>
            </p:spPr>
            <p:txBody>
              <a:bodyPr>
                <a:prstTxWarp prst="textNoShape">
                  <a:avLst/>
                </a:prstTxWarp>
              </a:bodyPr>
              <a:lstStyle/>
              <a:p>
                <a:endParaRPr lang="en-US"/>
              </a:p>
            </p:txBody>
          </p:sp>
          <p:sp>
            <p:nvSpPr>
              <p:cNvPr id="41308" name="Freeform 11" descr="Large confetti"/>
              <p:cNvSpPr>
                <a:spLocks/>
              </p:cNvSpPr>
              <p:nvPr/>
            </p:nvSpPr>
            <p:spPr bwMode="auto">
              <a:xfrm>
                <a:off x="3128" y="912"/>
                <a:ext cx="528" cy="151"/>
              </a:xfrm>
              <a:custGeom>
                <a:avLst/>
                <a:gdLst>
                  <a:gd name="T0" fmla="*/ 0 w 528"/>
                  <a:gd name="T1" fmla="*/ 119 h 151"/>
                  <a:gd name="T2" fmla="*/ 16 w 528"/>
                  <a:gd name="T3" fmla="*/ 54 h 151"/>
                  <a:gd name="T4" fmla="*/ 149 w 528"/>
                  <a:gd name="T5" fmla="*/ 24 h 151"/>
                  <a:gd name="T6" fmla="*/ 304 w 528"/>
                  <a:gd name="T7" fmla="*/ 0 h 151"/>
                  <a:gd name="T8" fmla="*/ 470 w 528"/>
                  <a:gd name="T9" fmla="*/ 9 h 151"/>
                  <a:gd name="T10" fmla="*/ 501 w 528"/>
                  <a:gd name="T11" fmla="*/ 32 h 151"/>
                  <a:gd name="T12" fmla="*/ 527 w 528"/>
                  <a:gd name="T13" fmla="*/ 60 h 151"/>
                  <a:gd name="T14" fmla="*/ 519 w 528"/>
                  <a:gd name="T15" fmla="*/ 91 h 151"/>
                  <a:gd name="T16" fmla="*/ 389 w 528"/>
                  <a:gd name="T17" fmla="*/ 106 h 151"/>
                  <a:gd name="T18" fmla="*/ 282 w 528"/>
                  <a:gd name="T19" fmla="*/ 130 h 151"/>
                  <a:gd name="T20" fmla="*/ 39 w 528"/>
                  <a:gd name="T21" fmla="*/ 150 h 151"/>
                  <a:gd name="T22" fmla="*/ 6 w 528"/>
                  <a:gd name="T23" fmla="*/ 138 h 1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28"/>
                  <a:gd name="T37" fmla="*/ 0 h 151"/>
                  <a:gd name="T38" fmla="*/ 528 w 528"/>
                  <a:gd name="T39" fmla="*/ 151 h 15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28" h="151">
                    <a:moveTo>
                      <a:pt x="0" y="119"/>
                    </a:moveTo>
                    <a:lnTo>
                      <a:pt x="16" y="54"/>
                    </a:lnTo>
                    <a:lnTo>
                      <a:pt x="149" y="24"/>
                    </a:lnTo>
                    <a:lnTo>
                      <a:pt x="304" y="0"/>
                    </a:lnTo>
                    <a:lnTo>
                      <a:pt x="470" y="9"/>
                    </a:lnTo>
                    <a:lnTo>
                      <a:pt x="501" y="32"/>
                    </a:lnTo>
                    <a:lnTo>
                      <a:pt x="527" y="60"/>
                    </a:lnTo>
                    <a:lnTo>
                      <a:pt x="519" y="91"/>
                    </a:lnTo>
                    <a:lnTo>
                      <a:pt x="389" y="106"/>
                    </a:lnTo>
                    <a:lnTo>
                      <a:pt x="282" y="130"/>
                    </a:lnTo>
                    <a:lnTo>
                      <a:pt x="39" y="150"/>
                    </a:lnTo>
                    <a:lnTo>
                      <a:pt x="6" y="138"/>
                    </a:lnTo>
                  </a:path>
                </a:pathLst>
              </a:custGeom>
              <a:pattFill prst="lgConfetti">
                <a:fgClr>
                  <a:srgbClr val="AD6900"/>
                </a:fgClr>
                <a:bgClr>
                  <a:srgbClr val="FFFFFF"/>
                </a:bgClr>
              </a:pattFill>
              <a:ln w="12700" cap="rnd">
                <a:noFill/>
                <a:round/>
                <a:headEnd/>
                <a:tailEnd/>
              </a:ln>
            </p:spPr>
            <p:txBody>
              <a:bodyPr>
                <a:prstTxWarp prst="textNoShape">
                  <a:avLst/>
                </a:prstTxWarp>
              </a:bodyPr>
              <a:lstStyle/>
              <a:p>
                <a:endParaRPr lang="en-US"/>
              </a:p>
            </p:txBody>
          </p:sp>
        </p:grpSp>
      </p:grpSp>
      <p:grpSp>
        <p:nvGrpSpPr>
          <p:cNvPr id="6" name="Group 17"/>
          <p:cNvGrpSpPr>
            <a:grpSpLocks/>
          </p:cNvGrpSpPr>
          <p:nvPr/>
        </p:nvGrpSpPr>
        <p:grpSpPr bwMode="auto">
          <a:xfrm>
            <a:off x="3144838" y="1423988"/>
            <a:ext cx="1135062" cy="269875"/>
            <a:chOff x="1981" y="897"/>
            <a:chExt cx="715" cy="170"/>
          </a:xfrm>
        </p:grpSpPr>
        <p:sp>
          <p:nvSpPr>
            <p:cNvPr id="41302" name="Freeform 14" descr="Wide upward diagonal"/>
            <p:cNvSpPr>
              <a:spLocks/>
            </p:cNvSpPr>
            <p:nvPr/>
          </p:nvSpPr>
          <p:spPr bwMode="auto">
            <a:xfrm>
              <a:off x="1988" y="960"/>
              <a:ext cx="702" cy="81"/>
            </a:xfrm>
            <a:custGeom>
              <a:avLst/>
              <a:gdLst>
                <a:gd name="T0" fmla="*/ 0 w 702"/>
                <a:gd name="T1" fmla="*/ 61 h 81"/>
                <a:gd name="T2" fmla="*/ 532 w 702"/>
                <a:gd name="T3" fmla="*/ 0 h 81"/>
                <a:gd name="T4" fmla="*/ 701 w 702"/>
                <a:gd name="T5" fmla="*/ 17 h 81"/>
                <a:gd name="T6" fmla="*/ 169 w 702"/>
                <a:gd name="T7" fmla="*/ 80 h 81"/>
                <a:gd name="T8" fmla="*/ 0 w 702"/>
                <a:gd name="T9" fmla="*/ 61 h 81"/>
                <a:gd name="T10" fmla="*/ 0 60000 65536"/>
                <a:gd name="T11" fmla="*/ 0 60000 65536"/>
                <a:gd name="T12" fmla="*/ 0 60000 65536"/>
                <a:gd name="T13" fmla="*/ 0 60000 65536"/>
                <a:gd name="T14" fmla="*/ 0 60000 65536"/>
                <a:gd name="T15" fmla="*/ 0 w 702"/>
                <a:gd name="T16" fmla="*/ 0 h 81"/>
                <a:gd name="T17" fmla="*/ 702 w 702"/>
                <a:gd name="T18" fmla="*/ 81 h 81"/>
              </a:gdLst>
              <a:ahLst/>
              <a:cxnLst>
                <a:cxn ang="T10">
                  <a:pos x="T0" y="T1"/>
                </a:cxn>
                <a:cxn ang="T11">
                  <a:pos x="T2" y="T3"/>
                </a:cxn>
                <a:cxn ang="T12">
                  <a:pos x="T4" y="T5"/>
                </a:cxn>
                <a:cxn ang="T13">
                  <a:pos x="T6" y="T7"/>
                </a:cxn>
                <a:cxn ang="T14">
                  <a:pos x="T8" y="T9"/>
                </a:cxn>
              </a:cxnLst>
              <a:rect l="T15" t="T16" r="T17" b="T18"/>
              <a:pathLst>
                <a:path w="702" h="81">
                  <a:moveTo>
                    <a:pt x="0" y="61"/>
                  </a:moveTo>
                  <a:lnTo>
                    <a:pt x="532" y="0"/>
                  </a:lnTo>
                  <a:lnTo>
                    <a:pt x="701" y="17"/>
                  </a:lnTo>
                  <a:lnTo>
                    <a:pt x="169" y="80"/>
                  </a:lnTo>
                  <a:lnTo>
                    <a:pt x="0" y="61"/>
                  </a:lnTo>
                </a:path>
              </a:pathLst>
            </a:custGeom>
            <a:pattFill prst="wdUpDiag">
              <a:fgClr>
                <a:srgbClr val="3E1403"/>
              </a:fgClr>
              <a:bgClr>
                <a:srgbClr val="FFFFFF"/>
              </a:bgClr>
            </a:pattFill>
            <a:ln w="12700" cap="rnd">
              <a:solidFill>
                <a:schemeClr val="tx1"/>
              </a:solidFill>
              <a:round/>
              <a:headEnd/>
              <a:tailEnd/>
            </a:ln>
          </p:spPr>
          <p:txBody>
            <a:bodyPr>
              <a:prstTxWarp prst="textNoShape">
                <a:avLst/>
              </a:prstTxWarp>
            </a:bodyPr>
            <a:lstStyle/>
            <a:p>
              <a:endParaRPr lang="en-US"/>
            </a:p>
          </p:txBody>
        </p:sp>
        <p:sp>
          <p:nvSpPr>
            <p:cNvPr id="41303" name="Freeform 15"/>
            <p:cNvSpPr>
              <a:spLocks/>
            </p:cNvSpPr>
            <p:nvPr/>
          </p:nvSpPr>
          <p:spPr bwMode="auto">
            <a:xfrm>
              <a:off x="1981" y="976"/>
              <a:ext cx="715" cy="91"/>
            </a:xfrm>
            <a:custGeom>
              <a:avLst/>
              <a:gdLst>
                <a:gd name="T0" fmla="*/ 0 w 715"/>
                <a:gd name="T1" fmla="*/ 69 h 91"/>
                <a:gd name="T2" fmla="*/ 0 w 715"/>
                <a:gd name="T3" fmla="*/ 44 h 91"/>
                <a:gd name="T4" fmla="*/ 170 w 715"/>
                <a:gd name="T5" fmla="*/ 66 h 91"/>
                <a:gd name="T6" fmla="*/ 714 w 715"/>
                <a:gd name="T7" fmla="*/ 0 h 91"/>
                <a:gd name="T8" fmla="*/ 714 w 715"/>
                <a:gd name="T9" fmla="*/ 24 h 91"/>
                <a:gd name="T10" fmla="*/ 170 w 715"/>
                <a:gd name="T11" fmla="*/ 90 h 91"/>
                <a:gd name="T12" fmla="*/ 0 w 715"/>
                <a:gd name="T13" fmla="*/ 69 h 91"/>
                <a:gd name="T14" fmla="*/ 0 60000 65536"/>
                <a:gd name="T15" fmla="*/ 0 60000 65536"/>
                <a:gd name="T16" fmla="*/ 0 60000 65536"/>
                <a:gd name="T17" fmla="*/ 0 60000 65536"/>
                <a:gd name="T18" fmla="*/ 0 60000 65536"/>
                <a:gd name="T19" fmla="*/ 0 60000 65536"/>
                <a:gd name="T20" fmla="*/ 0 60000 65536"/>
                <a:gd name="T21" fmla="*/ 0 w 715"/>
                <a:gd name="T22" fmla="*/ 0 h 91"/>
                <a:gd name="T23" fmla="*/ 715 w 715"/>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5" h="91">
                  <a:moveTo>
                    <a:pt x="0" y="69"/>
                  </a:moveTo>
                  <a:lnTo>
                    <a:pt x="0" y="44"/>
                  </a:lnTo>
                  <a:lnTo>
                    <a:pt x="170" y="66"/>
                  </a:lnTo>
                  <a:lnTo>
                    <a:pt x="714" y="0"/>
                  </a:lnTo>
                  <a:lnTo>
                    <a:pt x="714" y="24"/>
                  </a:lnTo>
                  <a:lnTo>
                    <a:pt x="170" y="90"/>
                  </a:lnTo>
                  <a:lnTo>
                    <a:pt x="0" y="69"/>
                  </a:lnTo>
                </a:path>
              </a:pathLst>
            </a:custGeom>
            <a:gradFill rotWithShape="0">
              <a:gsLst>
                <a:gs pos="0">
                  <a:srgbClr val="FFFFFF"/>
                </a:gs>
                <a:gs pos="100000">
                  <a:srgbClr val="3E1403"/>
                </a:gs>
              </a:gsLst>
              <a:path path="rect">
                <a:fillToRect l="50000" t="50000" r="50000" b="50000"/>
              </a:path>
            </a:gradFill>
            <a:ln w="12700" cap="rnd">
              <a:solidFill>
                <a:schemeClr val="tx1"/>
              </a:solidFill>
              <a:round/>
              <a:headEnd/>
              <a:tailEnd/>
            </a:ln>
          </p:spPr>
          <p:txBody>
            <a:bodyPr>
              <a:prstTxWarp prst="textNoShape">
                <a:avLst/>
              </a:prstTxWarp>
            </a:bodyPr>
            <a:lstStyle/>
            <a:p>
              <a:endParaRPr lang="en-US"/>
            </a:p>
          </p:txBody>
        </p:sp>
        <p:sp>
          <p:nvSpPr>
            <p:cNvPr id="41304" name="Freeform 16" descr="Large confetti"/>
            <p:cNvSpPr>
              <a:spLocks/>
            </p:cNvSpPr>
            <p:nvPr/>
          </p:nvSpPr>
          <p:spPr bwMode="auto">
            <a:xfrm>
              <a:off x="2079" y="897"/>
              <a:ext cx="529" cy="132"/>
            </a:xfrm>
            <a:custGeom>
              <a:avLst/>
              <a:gdLst>
                <a:gd name="T0" fmla="*/ 2 w 529"/>
                <a:gd name="T1" fmla="*/ 100 h 132"/>
                <a:gd name="T2" fmla="*/ 0 w 529"/>
                <a:gd name="T3" fmla="*/ 68 h 132"/>
                <a:gd name="T4" fmla="*/ 77 w 529"/>
                <a:gd name="T5" fmla="*/ 31 h 132"/>
                <a:gd name="T6" fmla="*/ 301 w 529"/>
                <a:gd name="T7" fmla="*/ 0 h 132"/>
                <a:gd name="T8" fmla="*/ 416 w 529"/>
                <a:gd name="T9" fmla="*/ 5 h 132"/>
                <a:gd name="T10" fmla="*/ 502 w 529"/>
                <a:gd name="T11" fmla="*/ 13 h 132"/>
                <a:gd name="T12" fmla="*/ 528 w 529"/>
                <a:gd name="T13" fmla="*/ 41 h 132"/>
                <a:gd name="T14" fmla="*/ 520 w 529"/>
                <a:gd name="T15" fmla="*/ 72 h 132"/>
                <a:gd name="T16" fmla="*/ 390 w 529"/>
                <a:gd name="T17" fmla="*/ 87 h 132"/>
                <a:gd name="T18" fmla="*/ 283 w 529"/>
                <a:gd name="T19" fmla="*/ 111 h 132"/>
                <a:gd name="T20" fmla="*/ 41 w 529"/>
                <a:gd name="T21" fmla="*/ 131 h 132"/>
                <a:gd name="T22" fmla="*/ 8 w 529"/>
                <a:gd name="T23" fmla="*/ 119 h 1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29"/>
                <a:gd name="T37" fmla="*/ 0 h 132"/>
                <a:gd name="T38" fmla="*/ 529 w 529"/>
                <a:gd name="T39" fmla="*/ 132 h 1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29" h="132">
                  <a:moveTo>
                    <a:pt x="2" y="100"/>
                  </a:moveTo>
                  <a:lnTo>
                    <a:pt x="0" y="68"/>
                  </a:lnTo>
                  <a:lnTo>
                    <a:pt x="77" y="31"/>
                  </a:lnTo>
                  <a:lnTo>
                    <a:pt x="301" y="0"/>
                  </a:lnTo>
                  <a:lnTo>
                    <a:pt x="416" y="5"/>
                  </a:lnTo>
                  <a:lnTo>
                    <a:pt x="502" y="13"/>
                  </a:lnTo>
                  <a:lnTo>
                    <a:pt x="528" y="41"/>
                  </a:lnTo>
                  <a:lnTo>
                    <a:pt x="520" y="72"/>
                  </a:lnTo>
                  <a:lnTo>
                    <a:pt x="390" y="87"/>
                  </a:lnTo>
                  <a:lnTo>
                    <a:pt x="283" y="111"/>
                  </a:lnTo>
                  <a:lnTo>
                    <a:pt x="41" y="131"/>
                  </a:lnTo>
                  <a:lnTo>
                    <a:pt x="8" y="119"/>
                  </a:lnTo>
                </a:path>
              </a:pathLst>
            </a:custGeom>
            <a:pattFill prst="lgConfetti">
              <a:fgClr>
                <a:srgbClr val="AD6900"/>
              </a:fgClr>
              <a:bgClr>
                <a:srgbClr val="FFFFFF"/>
              </a:bgClr>
            </a:pattFill>
            <a:ln w="12700" cap="rnd">
              <a:noFill/>
              <a:round/>
              <a:headEnd/>
              <a:tailEnd/>
            </a:ln>
          </p:spPr>
          <p:txBody>
            <a:bodyPr>
              <a:prstTxWarp prst="textNoShape">
                <a:avLst/>
              </a:prstTxWarp>
            </a:bodyPr>
            <a:lstStyle/>
            <a:p>
              <a:endParaRPr lang="en-US"/>
            </a:p>
          </p:txBody>
        </p:sp>
      </p:grpSp>
      <p:grpSp>
        <p:nvGrpSpPr>
          <p:cNvPr id="7" name="Group 21"/>
          <p:cNvGrpSpPr>
            <a:grpSpLocks/>
          </p:cNvGrpSpPr>
          <p:nvPr/>
        </p:nvGrpSpPr>
        <p:grpSpPr bwMode="auto">
          <a:xfrm>
            <a:off x="3608388" y="1628775"/>
            <a:ext cx="1135062" cy="325438"/>
            <a:chOff x="2273" y="1026"/>
            <a:chExt cx="715" cy="205"/>
          </a:xfrm>
        </p:grpSpPr>
        <p:sp>
          <p:nvSpPr>
            <p:cNvPr id="41299" name="Freeform 18" descr="Wide upward diagonal"/>
            <p:cNvSpPr>
              <a:spLocks/>
            </p:cNvSpPr>
            <p:nvPr/>
          </p:nvSpPr>
          <p:spPr bwMode="auto">
            <a:xfrm>
              <a:off x="2280" y="1124"/>
              <a:ext cx="702" cy="82"/>
            </a:xfrm>
            <a:custGeom>
              <a:avLst/>
              <a:gdLst>
                <a:gd name="T0" fmla="*/ 0 w 702"/>
                <a:gd name="T1" fmla="*/ 62 h 82"/>
                <a:gd name="T2" fmla="*/ 532 w 702"/>
                <a:gd name="T3" fmla="*/ 0 h 82"/>
                <a:gd name="T4" fmla="*/ 701 w 702"/>
                <a:gd name="T5" fmla="*/ 17 h 82"/>
                <a:gd name="T6" fmla="*/ 169 w 702"/>
                <a:gd name="T7" fmla="*/ 81 h 82"/>
                <a:gd name="T8" fmla="*/ 0 w 702"/>
                <a:gd name="T9" fmla="*/ 62 h 82"/>
                <a:gd name="T10" fmla="*/ 0 60000 65536"/>
                <a:gd name="T11" fmla="*/ 0 60000 65536"/>
                <a:gd name="T12" fmla="*/ 0 60000 65536"/>
                <a:gd name="T13" fmla="*/ 0 60000 65536"/>
                <a:gd name="T14" fmla="*/ 0 60000 65536"/>
                <a:gd name="T15" fmla="*/ 0 w 702"/>
                <a:gd name="T16" fmla="*/ 0 h 82"/>
                <a:gd name="T17" fmla="*/ 702 w 702"/>
                <a:gd name="T18" fmla="*/ 82 h 82"/>
              </a:gdLst>
              <a:ahLst/>
              <a:cxnLst>
                <a:cxn ang="T10">
                  <a:pos x="T0" y="T1"/>
                </a:cxn>
                <a:cxn ang="T11">
                  <a:pos x="T2" y="T3"/>
                </a:cxn>
                <a:cxn ang="T12">
                  <a:pos x="T4" y="T5"/>
                </a:cxn>
                <a:cxn ang="T13">
                  <a:pos x="T6" y="T7"/>
                </a:cxn>
                <a:cxn ang="T14">
                  <a:pos x="T8" y="T9"/>
                </a:cxn>
              </a:cxnLst>
              <a:rect l="T15" t="T16" r="T17" b="T18"/>
              <a:pathLst>
                <a:path w="702" h="82">
                  <a:moveTo>
                    <a:pt x="0" y="62"/>
                  </a:moveTo>
                  <a:lnTo>
                    <a:pt x="532" y="0"/>
                  </a:lnTo>
                  <a:lnTo>
                    <a:pt x="701" y="17"/>
                  </a:lnTo>
                  <a:lnTo>
                    <a:pt x="169" y="81"/>
                  </a:lnTo>
                  <a:lnTo>
                    <a:pt x="0" y="62"/>
                  </a:lnTo>
                </a:path>
              </a:pathLst>
            </a:custGeom>
            <a:pattFill prst="wdUpDiag">
              <a:fgClr>
                <a:srgbClr val="3E1403"/>
              </a:fgClr>
              <a:bgClr>
                <a:srgbClr val="FFFFFF"/>
              </a:bgClr>
            </a:pattFill>
            <a:ln w="12700" cap="rnd">
              <a:solidFill>
                <a:schemeClr val="tx1"/>
              </a:solidFill>
              <a:round/>
              <a:headEnd/>
              <a:tailEnd/>
            </a:ln>
          </p:spPr>
          <p:txBody>
            <a:bodyPr>
              <a:prstTxWarp prst="textNoShape">
                <a:avLst/>
              </a:prstTxWarp>
            </a:bodyPr>
            <a:lstStyle/>
            <a:p>
              <a:endParaRPr lang="en-US"/>
            </a:p>
          </p:txBody>
        </p:sp>
        <p:sp>
          <p:nvSpPr>
            <p:cNvPr id="41300" name="Freeform 19"/>
            <p:cNvSpPr>
              <a:spLocks/>
            </p:cNvSpPr>
            <p:nvPr/>
          </p:nvSpPr>
          <p:spPr bwMode="auto">
            <a:xfrm>
              <a:off x="2273" y="1140"/>
              <a:ext cx="715" cy="91"/>
            </a:xfrm>
            <a:custGeom>
              <a:avLst/>
              <a:gdLst>
                <a:gd name="T0" fmla="*/ 0 w 715"/>
                <a:gd name="T1" fmla="*/ 69 h 91"/>
                <a:gd name="T2" fmla="*/ 0 w 715"/>
                <a:gd name="T3" fmla="*/ 44 h 91"/>
                <a:gd name="T4" fmla="*/ 170 w 715"/>
                <a:gd name="T5" fmla="*/ 66 h 91"/>
                <a:gd name="T6" fmla="*/ 714 w 715"/>
                <a:gd name="T7" fmla="*/ 0 h 91"/>
                <a:gd name="T8" fmla="*/ 714 w 715"/>
                <a:gd name="T9" fmla="*/ 24 h 91"/>
                <a:gd name="T10" fmla="*/ 170 w 715"/>
                <a:gd name="T11" fmla="*/ 90 h 91"/>
                <a:gd name="T12" fmla="*/ 0 w 715"/>
                <a:gd name="T13" fmla="*/ 69 h 91"/>
                <a:gd name="T14" fmla="*/ 0 60000 65536"/>
                <a:gd name="T15" fmla="*/ 0 60000 65536"/>
                <a:gd name="T16" fmla="*/ 0 60000 65536"/>
                <a:gd name="T17" fmla="*/ 0 60000 65536"/>
                <a:gd name="T18" fmla="*/ 0 60000 65536"/>
                <a:gd name="T19" fmla="*/ 0 60000 65536"/>
                <a:gd name="T20" fmla="*/ 0 60000 65536"/>
                <a:gd name="T21" fmla="*/ 0 w 715"/>
                <a:gd name="T22" fmla="*/ 0 h 91"/>
                <a:gd name="T23" fmla="*/ 715 w 715"/>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5" h="91">
                  <a:moveTo>
                    <a:pt x="0" y="69"/>
                  </a:moveTo>
                  <a:lnTo>
                    <a:pt x="0" y="44"/>
                  </a:lnTo>
                  <a:lnTo>
                    <a:pt x="170" y="66"/>
                  </a:lnTo>
                  <a:lnTo>
                    <a:pt x="714" y="0"/>
                  </a:lnTo>
                  <a:lnTo>
                    <a:pt x="714" y="24"/>
                  </a:lnTo>
                  <a:lnTo>
                    <a:pt x="170" y="90"/>
                  </a:lnTo>
                  <a:lnTo>
                    <a:pt x="0" y="69"/>
                  </a:lnTo>
                </a:path>
              </a:pathLst>
            </a:custGeom>
            <a:gradFill rotWithShape="0">
              <a:gsLst>
                <a:gs pos="0">
                  <a:srgbClr val="FFFFFF"/>
                </a:gs>
                <a:gs pos="100000">
                  <a:srgbClr val="3E1403"/>
                </a:gs>
              </a:gsLst>
              <a:path path="rect">
                <a:fillToRect l="50000" t="50000" r="50000" b="50000"/>
              </a:path>
            </a:gradFill>
            <a:ln w="12700" cap="rnd">
              <a:solidFill>
                <a:schemeClr val="tx1"/>
              </a:solidFill>
              <a:round/>
              <a:headEnd/>
              <a:tailEnd/>
            </a:ln>
          </p:spPr>
          <p:txBody>
            <a:bodyPr>
              <a:prstTxWarp prst="textNoShape">
                <a:avLst/>
              </a:prstTxWarp>
            </a:bodyPr>
            <a:lstStyle/>
            <a:p>
              <a:endParaRPr lang="en-US"/>
            </a:p>
          </p:txBody>
        </p:sp>
        <p:sp>
          <p:nvSpPr>
            <p:cNvPr id="41301" name="Freeform 20" descr="Large confetti"/>
            <p:cNvSpPr>
              <a:spLocks/>
            </p:cNvSpPr>
            <p:nvPr/>
          </p:nvSpPr>
          <p:spPr bwMode="auto">
            <a:xfrm>
              <a:off x="2371" y="1026"/>
              <a:ext cx="529" cy="168"/>
            </a:xfrm>
            <a:custGeom>
              <a:avLst/>
              <a:gdLst>
                <a:gd name="T0" fmla="*/ 2 w 529"/>
                <a:gd name="T1" fmla="*/ 136 h 168"/>
                <a:gd name="T2" fmla="*/ 0 w 529"/>
                <a:gd name="T3" fmla="*/ 103 h 168"/>
                <a:gd name="T4" fmla="*/ 57 w 529"/>
                <a:gd name="T5" fmla="*/ 42 h 168"/>
                <a:gd name="T6" fmla="*/ 351 w 529"/>
                <a:gd name="T7" fmla="*/ 0 h 168"/>
                <a:gd name="T8" fmla="*/ 452 w 529"/>
                <a:gd name="T9" fmla="*/ 18 h 168"/>
                <a:gd name="T10" fmla="*/ 502 w 529"/>
                <a:gd name="T11" fmla="*/ 48 h 168"/>
                <a:gd name="T12" fmla="*/ 528 w 529"/>
                <a:gd name="T13" fmla="*/ 76 h 168"/>
                <a:gd name="T14" fmla="*/ 520 w 529"/>
                <a:gd name="T15" fmla="*/ 108 h 168"/>
                <a:gd name="T16" fmla="*/ 390 w 529"/>
                <a:gd name="T17" fmla="*/ 123 h 168"/>
                <a:gd name="T18" fmla="*/ 283 w 529"/>
                <a:gd name="T19" fmla="*/ 147 h 168"/>
                <a:gd name="T20" fmla="*/ 41 w 529"/>
                <a:gd name="T21" fmla="*/ 167 h 168"/>
                <a:gd name="T22" fmla="*/ 8 w 529"/>
                <a:gd name="T23" fmla="*/ 155 h 1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29"/>
                <a:gd name="T37" fmla="*/ 0 h 168"/>
                <a:gd name="T38" fmla="*/ 529 w 529"/>
                <a:gd name="T39" fmla="*/ 168 h 16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29" h="168">
                  <a:moveTo>
                    <a:pt x="2" y="136"/>
                  </a:moveTo>
                  <a:lnTo>
                    <a:pt x="0" y="103"/>
                  </a:lnTo>
                  <a:lnTo>
                    <a:pt x="57" y="42"/>
                  </a:lnTo>
                  <a:lnTo>
                    <a:pt x="351" y="0"/>
                  </a:lnTo>
                  <a:lnTo>
                    <a:pt x="452" y="18"/>
                  </a:lnTo>
                  <a:lnTo>
                    <a:pt x="502" y="48"/>
                  </a:lnTo>
                  <a:lnTo>
                    <a:pt x="528" y="76"/>
                  </a:lnTo>
                  <a:lnTo>
                    <a:pt x="520" y="108"/>
                  </a:lnTo>
                  <a:lnTo>
                    <a:pt x="390" y="123"/>
                  </a:lnTo>
                  <a:lnTo>
                    <a:pt x="283" y="147"/>
                  </a:lnTo>
                  <a:lnTo>
                    <a:pt x="41" y="167"/>
                  </a:lnTo>
                  <a:lnTo>
                    <a:pt x="8" y="155"/>
                  </a:lnTo>
                </a:path>
              </a:pathLst>
            </a:custGeom>
            <a:pattFill prst="lgConfetti">
              <a:fgClr>
                <a:srgbClr val="AD6900"/>
              </a:fgClr>
              <a:bgClr>
                <a:srgbClr val="FFFFFF"/>
              </a:bgClr>
            </a:pattFill>
            <a:ln w="12700" cap="rnd">
              <a:noFill/>
              <a:round/>
              <a:headEnd/>
              <a:tailEnd/>
            </a:ln>
          </p:spPr>
          <p:txBody>
            <a:bodyPr>
              <a:prstTxWarp prst="textNoShape">
                <a:avLst/>
              </a:prstTxWarp>
            </a:bodyPr>
            <a:lstStyle/>
            <a:p>
              <a:endParaRPr lang="en-US"/>
            </a:p>
          </p:txBody>
        </p:sp>
      </p:grpSp>
      <p:sp>
        <p:nvSpPr>
          <p:cNvPr id="25608" name="Freeform 22" descr="Wide upward diagonal"/>
          <p:cNvSpPr>
            <a:spLocks/>
          </p:cNvSpPr>
          <p:nvPr/>
        </p:nvSpPr>
        <p:spPr bwMode="auto">
          <a:xfrm>
            <a:off x="2087563" y="2143125"/>
            <a:ext cx="1114425" cy="128588"/>
          </a:xfrm>
          <a:custGeom>
            <a:avLst/>
            <a:gdLst>
              <a:gd name="T0" fmla="*/ 0 w 702"/>
              <a:gd name="T1" fmla="*/ 2147483647 h 81"/>
              <a:gd name="T2" fmla="*/ 2147483647 w 702"/>
              <a:gd name="T3" fmla="*/ 0 h 81"/>
              <a:gd name="T4" fmla="*/ 2147483647 w 702"/>
              <a:gd name="T5" fmla="*/ 2147483647 h 81"/>
              <a:gd name="T6" fmla="*/ 2147483647 w 702"/>
              <a:gd name="T7" fmla="*/ 2147483647 h 81"/>
              <a:gd name="T8" fmla="*/ 0 w 702"/>
              <a:gd name="T9" fmla="*/ 2147483647 h 81"/>
              <a:gd name="T10" fmla="*/ 0 60000 65536"/>
              <a:gd name="T11" fmla="*/ 0 60000 65536"/>
              <a:gd name="T12" fmla="*/ 0 60000 65536"/>
              <a:gd name="T13" fmla="*/ 0 60000 65536"/>
              <a:gd name="T14" fmla="*/ 0 60000 65536"/>
              <a:gd name="T15" fmla="*/ 0 w 702"/>
              <a:gd name="T16" fmla="*/ 0 h 81"/>
              <a:gd name="T17" fmla="*/ 702 w 702"/>
              <a:gd name="T18" fmla="*/ 81 h 81"/>
            </a:gdLst>
            <a:ahLst/>
            <a:cxnLst>
              <a:cxn ang="T10">
                <a:pos x="T0" y="T1"/>
              </a:cxn>
              <a:cxn ang="T11">
                <a:pos x="T2" y="T3"/>
              </a:cxn>
              <a:cxn ang="T12">
                <a:pos x="T4" y="T5"/>
              </a:cxn>
              <a:cxn ang="T13">
                <a:pos x="T6" y="T7"/>
              </a:cxn>
              <a:cxn ang="T14">
                <a:pos x="T8" y="T9"/>
              </a:cxn>
            </a:cxnLst>
            <a:rect l="T15" t="T16" r="T17" b="T18"/>
            <a:pathLst>
              <a:path w="702" h="81">
                <a:moveTo>
                  <a:pt x="0" y="61"/>
                </a:moveTo>
                <a:lnTo>
                  <a:pt x="532" y="0"/>
                </a:lnTo>
                <a:lnTo>
                  <a:pt x="701" y="17"/>
                </a:lnTo>
                <a:lnTo>
                  <a:pt x="169" y="80"/>
                </a:lnTo>
                <a:lnTo>
                  <a:pt x="0" y="61"/>
                </a:lnTo>
              </a:path>
            </a:pathLst>
          </a:custGeom>
          <a:pattFill prst="wdUpDiag">
            <a:fgClr>
              <a:srgbClr val="3E1403"/>
            </a:fgClr>
            <a:bgClr>
              <a:srgbClr val="FFFFFF"/>
            </a:bgClr>
          </a:pattFill>
          <a:ln w="12700" cap="rnd">
            <a:solidFill>
              <a:schemeClr val="tx1"/>
            </a:solidFill>
            <a:round/>
            <a:headEnd/>
            <a:tailEnd/>
          </a:ln>
        </p:spPr>
        <p:txBody>
          <a:bodyPr>
            <a:prstTxWarp prst="textNoShape">
              <a:avLst/>
            </a:prstTxWarp>
          </a:bodyPr>
          <a:lstStyle/>
          <a:p>
            <a:endParaRPr lang="en-US"/>
          </a:p>
        </p:txBody>
      </p:sp>
      <p:sp>
        <p:nvSpPr>
          <p:cNvPr id="25609" name="Freeform 23"/>
          <p:cNvSpPr>
            <a:spLocks/>
          </p:cNvSpPr>
          <p:nvPr/>
        </p:nvSpPr>
        <p:spPr bwMode="auto">
          <a:xfrm>
            <a:off x="2076450" y="2168525"/>
            <a:ext cx="1133475" cy="144463"/>
          </a:xfrm>
          <a:custGeom>
            <a:avLst/>
            <a:gdLst>
              <a:gd name="T0" fmla="*/ 0 w 714"/>
              <a:gd name="T1" fmla="*/ 2147483647 h 91"/>
              <a:gd name="T2" fmla="*/ 0 w 714"/>
              <a:gd name="T3" fmla="*/ 2147483647 h 91"/>
              <a:gd name="T4" fmla="*/ 2147483647 w 714"/>
              <a:gd name="T5" fmla="*/ 2147483647 h 91"/>
              <a:gd name="T6" fmla="*/ 2147483647 w 714"/>
              <a:gd name="T7" fmla="*/ 0 h 91"/>
              <a:gd name="T8" fmla="*/ 2147483647 w 714"/>
              <a:gd name="T9" fmla="*/ 2147483647 h 91"/>
              <a:gd name="T10" fmla="*/ 2147483647 w 714"/>
              <a:gd name="T11" fmla="*/ 2147483647 h 91"/>
              <a:gd name="T12" fmla="*/ 0 w 714"/>
              <a:gd name="T13" fmla="*/ 2147483647 h 91"/>
              <a:gd name="T14" fmla="*/ 0 60000 65536"/>
              <a:gd name="T15" fmla="*/ 0 60000 65536"/>
              <a:gd name="T16" fmla="*/ 0 60000 65536"/>
              <a:gd name="T17" fmla="*/ 0 60000 65536"/>
              <a:gd name="T18" fmla="*/ 0 60000 65536"/>
              <a:gd name="T19" fmla="*/ 0 60000 65536"/>
              <a:gd name="T20" fmla="*/ 0 60000 65536"/>
              <a:gd name="T21" fmla="*/ 0 w 714"/>
              <a:gd name="T22" fmla="*/ 0 h 91"/>
              <a:gd name="T23" fmla="*/ 714 w 714"/>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4" h="91">
                <a:moveTo>
                  <a:pt x="0" y="69"/>
                </a:moveTo>
                <a:lnTo>
                  <a:pt x="0" y="44"/>
                </a:lnTo>
                <a:lnTo>
                  <a:pt x="170" y="66"/>
                </a:lnTo>
                <a:lnTo>
                  <a:pt x="713" y="0"/>
                </a:lnTo>
                <a:lnTo>
                  <a:pt x="713" y="24"/>
                </a:lnTo>
                <a:lnTo>
                  <a:pt x="170" y="90"/>
                </a:lnTo>
                <a:lnTo>
                  <a:pt x="0" y="69"/>
                </a:lnTo>
              </a:path>
            </a:pathLst>
          </a:custGeom>
          <a:gradFill rotWithShape="0">
            <a:gsLst>
              <a:gs pos="0">
                <a:srgbClr val="FFFFFF"/>
              </a:gs>
              <a:gs pos="100000">
                <a:srgbClr val="3E1403"/>
              </a:gs>
            </a:gsLst>
            <a:path path="rect">
              <a:fillToRect l="50000" t="50000" r="50000" b="50000"/>
            </a:path>
          </a:gradFill>
          <a:ln w="12700" cap="rnd">
            <a:solidFill>
              <a:schemeClr val="tx1"/>
            </a:solidFill>
            <a:round/>
            <a:headEnd/>
            <a:tailEnd/>
          </a:ln>
        </p:spPr>
        <p:txBody>
          <a:bodyPr>
            <a:prstTxWarp prst="textNoShape">
              <a:avLst/>
            </a:prstTxWarp>
          </a:bodyPr>
          <a:lstStyle/>
          <a:p>
            <a:endParaRPr lang="en-US"/>
          </a:p>
        </p:txBody>
      </p:sp>
      <p:sp>
        <p:nvSpPr>
          <p:cNvPr id="25610" name="Freeform 24" descr="Large confetti"/>
          <p:cNvSpPr>
            <a:spLocks/>
          </p:cNvSpPr>
          <p:nvPr/>
        </p:nvSpPr>
        <p:spPr bwMode="auto">
          <a:xfrm>
            <a:off x="2230438" y="1955800"/>
            <a:ext cx="896937" cy="296863"/>
          </a:xfrm>
          <a:custGeom>
            <a:avLst/>
            <a:gdLst>
              <a:gd name="T0" fmla="*/ 2147483647 w 565"/>
              <a:gd name="T1" fmla="*/ 2147483647 h 187"/>
              <a:gd name="T2" fmla="*/ 0 w 565"/>
              <a:gd name="T3" fmla="*/ 2147483647 h 187"/>
              <a:gd name="T4" fmla="*/ 2147483647 w 565"/>
              <a:gd name="T5" fmla="*/ 2147483647 h 187"/>
              <a:gd name="T6" fmla="*/ 2147483647 w 565"/>
              <a:gd name="T7" fmla="*/ 2147483647 h 187"/>
              <a:gd name="T8" fmla="*/ 2147483647 w 565"/>
              <a:gd name="T9" fmla="*/ 0 h 187"/>
              <a:gd name="T10" fmla="*/ 2147483647 w 565"/>
              <a:gd name="T11" fmla="*/ 2147483647 h 187"/>
              <a:gd name="T12" fmla="*/ 2147483647 w 565"/>
              <a:gd name="T13" fmla="*/ 2147483647 h 187"/>
              <a:gd name="T14" fmla="*/ 2147483647 w 565"/>
              <a:gd name="T15" fmla="*/ 2147483647 h 187"/>
              <a:gd name="T16" fmla="*/ 2147483647 w 565"/>
              <a:gd name="T17" fmla="*/ 2147483647 h 187"/>
              <a:gd name="T18" fmla="*/ 2147483647 w 565"/>
              <a:gd name="T19" fmla="*/ 2147483647 h 187"/>
              <a:gd name="T20" fmla="*/ 2147483647 w 565"/>
              <a:gd name="T21" fmla="*/ 2147483647 h 187"/>
              <a:gd name="T22" fmla="*/ 2147483647 w 565"/>
              <a:gd name="T23" fmla="*/ 2147483647 h 1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65"/>
              <a:gd name="T37" fmla="*/ 0 h 187"/>
              <a:gd name="T38" fmla="*/ 565 w 565"/>
              <a:gd name="T39" fmla="*/ 187 h 1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65" h="187">
                <a:moveTo>
                  <a:pt x="2" y="155"/>
                </a:moveTo>
                <a:lnTo>
                  <a:pt x="0" y="123"/>
                </a:lnTo>
                <a:lnTo>
                  <a:pt x="31" y="78"/>
                </a:lnTo>
                <a:lnTo>
                  <a:pt x="227" y="79"/>
                </a:lnTo>
                <a:lnTo>
                  <a:pt x="446" y="0"/>
                </a:lnTo>
                <a:lnTo>
                  <a:pt x="557" y="24"/>
                </a:lnTo>
                <a:lnTo>
                  <a:pt x="564" y="127"/>
                </a:lnTo>
                <a:lnTo>
                  <a:pt x="520" y="127"/>
                </a:lnTo>
                <a:lnTo>
                  <a:pt x="390" y="142"/>
                </a:lnTo>
                <a:lnTo>
                  <a:pt x="283" y="166"/>
                </a:lnTo>
                <a:lnTo>
                  <a:pt x="41" y="186"/>
                </a:lnTo>
                <a:lnTo>
                  <a:pt x="8" y="174"/>
                </a:lnTo>
              </a:path>
            </a:pathLst>
          </a:custGeom>
          <a:pattFill prst="lgConfetti">
            <a:fgClr>
              <a:srgbClr val="AD6900"/>
            </a:fgClr>
            <a:bgClr>
              <a:srgbClr val="FFFFFF"/>
            </a:bgClr>
          </a:pattFill>
          <a:ln w="12700" cap="rnd">
            <a:noFill/>
            <a:round/>
            <a:headEnd/>
            <a:tailEnd/>
          </a:ln>
        </p:spPr>
        <p:txBody>
          <a:bodyPr>
            <a:prstTxWarp prst="textNoShape">
              <a:avLst/>
            </a:prstTxWarp>
          </a:bodyPr>
          <a:lstStyle/>
          <a:p>
            <a:endParaRPr lang="en-US"/>
          </a:p>
        </p:txBody>
      </p:sp>
      <p:sp>
        <p:nvSpPr>
          <p:cNvPr id="25611" name="Rectangle 25" descr="Dark vertical"/>
          <p:cNvSpPr>
            <a:spLocks noChangeArrowheads="1"/>
          </p:cNvSpPr>
          <p:nvPr/>
        </p:nvSpPr>
        <p:spPr bwMode="auto">
          <a:xfrm>
            <a:off x="819150" y="3797300"/>
            <a:ext cx="241300" cy="330200"/>
          </a:xfrm>
          <a:prstGeom prst="rect">
            <a:avLst/>
          </a:prstGeom>
          <a:pattFill prst="dkVert">
            <a:fgClr>
              <a:srgbClr val="3E1403"/>
            </a:fgClr>
            <a:bgClr>
              <a:schemeClr val="bg1"/>
            </a:bgClr>
          </a:pattFill>
          <a:ln w="12700">
            <a:solidFill>
              <a:schemeClr val="tx1"/>
            </a:solidFill>
            <a:miter lim="800000"/>
            <a:headEnd/>
            <a:tailEnd/>
          </a:ln>
        </p:spPr>
        <p:txBody>
          <a:bodyPr wrap="none" anchor="ctr">
            <a:prstTxWarp prst="textNoShape">
              <a:avLst/>
            </a:prstTxWarp>
          </a:bodyPr>
          <a:lstStyle/>
          <a:p>
            <a:endParaRPr lang="en-US"/>
          </a:p>
        </p:txBody>
      </p:sp>
      <p:sp>
        <p:nvSpPr>
          <p:cNvPr id="8218" name="Freeform 26"/>
          <p:cNvSpPr>
            <a:spLocks/>
          </p:cNvSpPr>
          <p:nvPr/>
        </p:nvSpPr>
        <p:spPr bwMode="auto">
          <a:xfrm>
            <a:off x="0" y="0"/>
            <a:ext cx="9128125" cy="6850063"/>
          </a:xfrm>
          <a:custGeom>
            <a:avLst/>
            <a:gdLst/>
            <a:ahLst/>
            <a:cxnLst>
              <a:cxn ang="0">
                <a:pos x="0" y="0"/>
              </a:cxn>
              <a:cxn ang="0">
                <a:pos x="0" y="4314"/>
              </a:cxn>
              <a:cxn ang="0">
                <a:pos x="5749" y="4314"/>
              </a:cxn>
              <a:cxn ang="0">
                <a:pos x="5749" y="3516"/>
              </a:cxn>
              <a:cxn ang="0">
                <a:pos x="5162" y="3516"/>
              </a:cxn>
              <a:cxn ang="0">
                <a:pos x="3776" y="3612"/>
              </a:cxn>
              <a:cxn ang="0">
                <a:pos x="1920" y="3744"/>
              </a:cxn>
              <a:cxn ang="0">
                <a:pos x="1387" y="3480"/>
              </a:cxn>
              <a:cxn ang="0">
                <a:pos x="903" y="2888"/>
              </a:cxn>
              <a:cxn ang="0">
                <a:pos x="903" y="1976"/>
              </a:cxn>
              <a:cxn ang="0">
                <a:pos x="1031" y="1640"/>
              </a:cxn>
              <a:cxn ang="0">
                <a:pos x="1045" y="1284"/>
              </a:cxn>
              <a:cxn ang="0">
                <a:pos x="1756" y="600"/>
              </a:cxn>
              <a:cxn ang="0">
                <a:pos x="2468" y="384"/>
              </a:cxn>
              <a:cxn ang="0">
                <a:pos x="4358" y="0"/>
              </a:cxn>
              <a:cxn ang="0">
                <a:pos x="0" y="0"/>
              </a:cxn>
              <a:cxn ang="0">
                <a:pos x="0" y="0"/>
              </a:cxn>
            </a:cxnLst>
            <a:rect l="0" t="0" r="r" b="b"/>
            <a:pathLst>
              <a:path w="5750" h="4315">
                <a:moveTo>
                  <a:pt x="0" y="0"/>
                </a:moveTo>
                <a:lnTo>
                  <a:pt x="0" y="4314"/>
                </a:lnTo>
                <a:lnTo>
                  <a:pt x="5749" y="4314"/>
                </a:lnTo>
                <a:lnTo>
                  <a:pt x="5749" y="3516"/>
                </a:lnTo>
                <a:lnTo>
                  <a:pt x="5162" y="3516"/>
                </a:lnTo>
                <a:lnTo>
                  <a:pt x="3776" y="3612"/>
                </a:lnTo>
                <a:lnTo>
                  <a:pt x="1920" y="3744"/>
                </a:lnTo>
                <a:lnTo>
                  <a:pt x="1387" y="3480"/>
                </a:lnTo>
                <a:lnTo>
                  <a:pt x="903" y="2888"/>
                </a:lnTo>
                <a:lnTo>
                  <a:pt x="903" y="1976"/>
                </a:lnTo>
                <a:lnTo>
                  <a:pt x="1031" y="1640"/>
                </a:lnTo>
                <a:lnTo>
                  <a:pt x="1045" y="1284"/>
                </a:lnTo>
                <a:lnTo>
                  <a:pt x="1756" y="600"/>
                </a:lnTo>
                <a:lnTo>
                  <a:pt x="2468" y="384"/>
                </a:lnTo>
                <a:lnTo>
                  <a:pt x="4358" y="0"/>
                </a:lnTo>
                <a:lnTo>
                  <a:pt x="0" y="0"/>
                </a:lnTo>
                <a:lnTo>
                  <a:pt x="0" y="0"/>
                </a:lnTo>
              </a:path>
            </a:pathLst>
          </a:custGeom>
          <a:gradFill rotWithShape="0">
            <a:gsLst>
              <a:gs pos="0">
                <a:srgbClr val="F6BF69"/>
              </a:gs>
              <a:gs pos="100000">
                <a:srgbClr val="F6BF69">
                  <a:gamma/>
                  <a:shade val="49804"/>
                  <a:invGamma/>
                </a:srgbClr>
              </a:gs>
            </a:gsLst>
            <a:path path="rect">
              <a:fillToRect l="100000" b="100000"/>
            </a:path>
          </a:gradFill>
          <a:ln w="12700" cap="rnd" cmpd="sng">
            <a:noFill/>
            <a:prstDash val="solid"/>
            <a:round/>
            <a:headEnd type="none" w="med" len="med"/>
            <a:tailEnd type="none" w="med" len="med"/>
          </a:ln>
          <a:effectLst>
            <a:outerShdw blurRad="63500" dist="107763" dir="2700000" algn="ctr" rotWithShape="0">
              <a:schemeClr val="tx2"/>
            </a:outerShdw>
          </a:effectLst>
        </p:spPr>
        <p:txBody>
          <a:bodyPr>
            <a:prstTxWarp prst="textNoShape">
              <a:avLst/>
            </a:prstTxWarp>
          </a:bodyPr>
          <a:lstStyle/>
          <a:p>
            <a:pPr>
              <a:defRPr/>
            </a:pPr>
            <a:endParaRPr lang="en-US">
              <a:latin typeface="Helvetica" pitchFamily="-112" charset="0"/>
            </a:endParaRPr>
          </a:p>
        </p:txBody>
      </p:sp>
      <p:grpSp>
        <p:nvGrpSpPr>
          <p:cNvPr id="8" name="Group 283"/>
          <p:cNvGrpSpPr>
            <a:grpSpLocks/>
          </p:cNvGrpSpPr>
          <p:nvPr/>
        </p:nvGrpSpPr>
        <p:grpSpPr bwMode="auto">
          <a:xfrm>
            <a:off x="6059488" y="749300"/>
            <a:ext cx="2087562" cy="676275"/>
            <a:chOff x="3817" y="472"/>
            <a:chExt cx="1315" cy="426"/>
          </a:xfrm>
        </p:grpSpPr>
        <p:sp>
          <p:nvSpPr>
            <p:cNvPr id="41043" name="Freeform 27"/>
            <p:cNvSpPr>
              <a:spLocks/>
            </p:cNvSpPr>
            <p:nvPr/>
          </p:nvSpPr>
          <p:spPr bwMode="auto">
            <a:xfrm>
              <a:off x="4120" y="596"/>
              <a:ext cx="24" cy="13"/>
            </a:xfrm>
            <a:custGeom>
              <a:avLst/>
              <a:gdLst>
                <a:gd name="T0" fmla="*/ 4 w 24"/>
                <a:gd name="T1" fmla="*/ 1 h 13"/>
                <a:gd name="T2" fmla="*/ 4 w 24"/>
                <a:gd name="T3" fmla="*/ 1 h 13"/>
                <a:gd name="T4" fmla="*/ 6 w 24"/>
                <a:gd name="T5" fmla="*/ 1 h 13"/>
                <a:gd name="T6" fmla="*/ 8 w 24"/>
                <a:gd name="T7" fmla="*/ 0 h 13"/>
                <a:gd name="T8" fmla="*/ 10 w 24"/>
                <a:gd name="T9" fmla="*/ 0 h 13"/>
                <a:gd name="T10" fmla="*/ 13 w 24"/>
                <a:gd name="T11" fmla="*/ 0 h 13"/>
                <a:gd name="T12" fmla="*/ 15 w 24"/>
                <a:gd name="T13" fmla="*/ 0 h 13"/>
                <a:gd name="T14" fmla="*/ 19 w 24"/>
                <a:gd name="T15" fmla="*/ 0 h 13"/>
                <a:gd name="T16" fmla="*/ 21 w 24"/>
                <a:gd name="T17" fmla="*/ 1 h 13"/>
                <a:gd name="T18" fmla="*/ 23 w 24"/>
                <a:gd name="T19" fmla="*/ 3 h 13"/>
                <a:gd name="T20" fmla="*/ 23 w 24"/>
                <a:gd name="T21" fmla="*/ 3 h 13"/>
                <a:gd name="T22" fmla="*/ 23 w 24"/>
                <a:gd name="T23" fmla="*/ 6 h 13"/>
                <a:gd name="T24" fmla="*/ 21 w 24"/>
                <a:gd name="T25" fmla="*/ 9 h 13"/>
                <a:gd name="T26" fmla="*/ 21 w 24"/>
                <a:gd name="T27" fmla="*/ 9 h 13"/>
                <a:gd name="T28" fmla="*/ 19 w 24"/>
                <a:gd name="T29" fmla="*/ 9 h 13"/>
                <a:gd name="T30" fmla="*/ 16 w 24"/>
                <a:gd name="T31" fmla="*/ 9 h 13"/>
                <a:gd name="T32" fmla="*/ 16 w 24"/>
                <a:gd name="T33" fmla="*/ 11 h 13"/>
                <a:gd name="T34" fmla="*/ 15 w 24"/>
                <a:gd name="T35" fmla="*/ 11 h 13"/>
                <a:gd name="T36" fmla="*/ 13 w 24"/>
                <a:gd name="T37" fmla="*/ 11 h 13"/>
                <a:gd name="T38" fmla="*/ 10 w 24"/>
                <a:gd name="T39" fmla="*/ 11 h 13"/>
                <a:gd name="T40" fmla="*/ 8 w 24"/>
                <a:gd name="T41" fmla="*/ 12 h 13"/>
                <a:gd name="T42" fmla="*/ 6 w 24"/>
                <a:gd name="T43" fmla="*/ 11 h 13"/>
                <a:gd name="T44" fmla="*/ 4 w 24"/>
                <a:gd name="T45" fmla="*/ 11 h 13"/>
                <a:gd name="T46" fmla="*/ 4 w 24"/>
                <a:gd name="T47" fmla="*/ 9 h 13"/>
                <a:gd name="T48" fmla="*/ 2 w 24"/>
                <a:gd name="T49" fmla="*/ 9 h 13"/>
                <a:gd name="T50" fmla="*/ 2 w 24"/>
                <a:gd name="T51" fmla="*/ 9 h 13"/>
                <a:gd name="T52" fmla="*/ 2 w 24"/>
                <a:gd name="T53" fmla="*/ 7 h 13"/>
                <a:gd name="T54" fmla="*/ 2 w 24"/>
                <a:gd name="T55" fmla="*/ 6 h 13"/>
                <a:gd name="T56" fmla="*/ 0 w 24"/>
                <a:gd name="T57" fmla="*/ 5 h 13"/>
                <a:gd name="T58" fmla="*/ 0 w 24"/>
                <a:gd name="T59" fmla="*/ 3 h 13"/>
                <a:gd name="T60" fmla="*/ 2 w 24"/>
                <a:gd name="T61" fmla="*/ 3 h 13"/>
                <a:gd name="T62" fmla="*/ 2 w 24"/>
                <a:gd name="T63" fmla="*/ 1 h 13"/>
                <a:gd name="T64" fmla="*/ 4 w 24"/>
                <a:gd name="T65" fmla="*/ 1 h 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
                <a:gd name="T100" fmla="*/ 0 h 13"/>
                <a:gd name="T101" fmla="*/ 24 w 24"/>
                <a:gd name="T102" fmla="*/ 13 h 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 h="13">
                  <a:moveTo>
                    <a:pt x="4" y="1"/>
                  </a:moveTo>
                  <a:lnTo>
                    <a:pt x="4" y="1"/>
                  </a:lnTo>
                  <a:lnTo>
                    <a:pt x="6" y="1"/>
                  </a:lnTo>
                  <a:lnTo>
                    <a:pt x="8" y="0"/>
                  </a:lnTo>
                  <a:lnTo>
                    <a:pt x="10" y="0"/>
                  </a:lnTo>
                  <a:lnTo>
                    <a:pt x="13" y="0"/>
                  </a:lnTo>
                  <a:lnTo>
                    <a:pt x="15" y="0"/>
                  </a:lnTo>
                  <a:lnTo>
                    <a:pt x="19" y="0"/>
                  </a:lnTo>
                  <a:lnTo>
                    <a:pt x="21" y="1"/>
                  </a:lnTo>
                  <a:lnTo>
                    <a:pt x="23" y="3"/>
                  </a:lnTo>
                  <a:lnTo>
                    <a:pt x="23" y="6"/>
                  </a:lnTo>
                  <a:lnTo>
                    <a:pt x="21" y="9"/>
                  </a:lnTo>
                  <a:lnTo>
                    <a:pt x="19" y="9"/>
                  </a:lnTo>
                  <a:lnTo>
                    <a:pt x="16" y="9"/>
                  </a:lnTo>
                  <a:lnTo>
                    <a:pt x="16" y="11"/>
                  </a:lnTo>
                  <a:lnTo>
                    <a:pt x="15" y="11"/>
                  </a:lnTo>
                  <a:lnTo>
                    <a:pt x="13" y="11"/>
                  </a:lnTo>
                  <a:lnTo>
                    <a:pt x="10" y="11"/>
                  </a:lnTo>
                  <a:lnTo>
                    <a:pt x="8" y="12"/>
                  </a:lnTo>
                  <a:lnTo>
                    <a:pt x="6" y="11"/>
                  </a:lnTo>
                  <a:lnTo>
                    <a:pt x="4" y="11"/>
                  </a:lnTo>
                  <a:lnTo>
                    <a:pt x="4" y="9"/>
                  </a:lnTo>
                  <a:lnTo>
                    <a:pt x="2" y="9"/>
                  </a:lnTo>
                  <a:lnTo>
                    <a:pt x="2" y="7"/>
                  </a:lnTo>
                  <a:lnTo>
                    <a:pt x="2" y="6"/>
                  </a:lnTo>
                  <a:lnTo>
                    <a:pt x="0" y="5"/>
                  </a:lnTo>
                  <a:lnTo>
                    <a:pt x="0" y="3"/>
                  </a:lnTo>
                  <a:lnTo>
                    <a:pt x="2" y="3"/>
                  </a:lnTo>
                  <a:lnTo>
                    <a:pt x="2" y="1"/>
                  </a:lnTo>
                  <a:lnTo>
                    <a:pt x="4" y="1"/>
                  </a:lnTo>
                </a:path>
              </a:pathLst>
            </a:custGeom>
            <a:solidFill>
              <a:srgbClr val="EBEBEB"/>
            </a:solidFill>
            <a:ln w="127000" cap="rnd">
              <a:noFill/>
              <a:round/>
              <a:headEnd/>
              <a:tailEnd/>
            </a:ln>
          </p:spPr>
          <p:txBody>
            <a:bodyPr>
              <a:prstTxWarp prst="textNoShape">
                <a:avLst/>
              </a:prstTxWarp>
            </a:bodyPr>
            <a:lstStyle/>
            <a:p>
              <a:endParaRPr lang="en-US"/>
            </a:p>
          </p:txBody>
        </p:sp>
        <p:sp>
          <p:nvSpPr>
            <p:cNvPr id="41044" name="Freeform 28"/>
            <p:cNvSpPr>
              <a:spLocks/>
            </p:cNvSpPr>
            <p:nvPr/>
          </p:nvSpPr>
          <p:spPr bwMode="auto">
            <a:xfrm>
              <a:off x="4115" y="596"/>
              <a:ext cx="29" cy="16"/>
            </a:xfrm>
            <a:custGeom>
              <a:avLst/>
              <a:gdLst>
                <a:gd name="T0" fmla="*/ 3 w 29"/>
                <a:gd name="T1" fmla="*/ 2 h 16"/>
                <a:gd name="T2" fmla="*/ 5 w 29"/>
                <a:gd name="T3" fmla="*/ 0 h 16"/>
                <a:gd name="T4" fmla="*/ 8 w 29"/>
                <a:gd name="T5" fmla="*/ 0 h 16"/>
                <a:gd name="T6" fmla="*/ 11 w 29"/>
                <a:gd name="T7" fmla="*/ 0 h 16"/>
                <a:gd name="T8" fmla="*/ 14 w 29"/>
                <a:gd name="T9" fmla="*/ 0 h 16"/>
                <a:gd name="T10" fmla="*/ 19 w 29"/>
                <a:gd name="T11" fmla="*/ 0 h 16"/>
                <a:gd name="T12" fmla="*/ 22 w 29"/>
                <a:gd name="T13" fmla="*/ 0 h 16"/>
                <a:gd name="T14" fmla="*/ 25 w 29"/>
                <a:gd name="T15" fmla="*/ 0 h 16"/>
                <a:gd name="T16" fmla="*/ 28 w 29"/>
                <a:gd name="T17" fmla="*/ 2 h 16"/>
                <a:gd name="T18" fmla="*/ 28 w 29"/>
                <a:gd name="T19" fmla="*/ 5 h 16"/>
                <a:gd name="T20" fmla="*/ 28 w 29"/>
                <a:gd name="T21" fmla="*/ 8 h 16"/>
                <a:gd name="T22" fmla="*/ 28 w 29"/>
                <a:gd name="T23" fmla="*/ 12 h 16"/>
                <a:gd name="T24" fmla="*/ 25 w 29"/>
                <a:gd name="T25" fmla="*/ 12 h 16"/>
                <a:gd name="T26" fmla="*/ 25 w 29"/>
                <a:gd name="T27" fmla="*/ 13 h 16"/>
                <a:gd name="T28" fmla="*/ 22 w 29"/>
                <a:gd name="T29" fmla="*/ 13 h 16"/>
                <a:gd name="T30" fmla="*/ 19 w 29"/>
                <a:gd name="T31" fmla="*/ 13 h 16"/>
                <a:gd name="T32" fmla="*/ 17 w 29"/>
                <a:gd name="T33" fmla="*/ 15 h 16"/>
                <a:gd name="T34" fmla="*/ 14 w 29"/>
                <a:gd name="T35" fmla="*/ 15 h 16"/>
                <a:gd name="T36" fmla="*/ 11 w 29"/>
                <a:gd name="T37" fmla="*/ 15 h 16"/>
                <a:gd name="T38" fmla="*/ 8 w 29"/>
                <a:gd name="T39" fmla="*/ 15 h 16"/>
                <a:gd name="T40" fmla="*/ 5 w 29"/>
                <a:gd name="T41" fmla="*/ 15 h 16"/>
                <a:gd name="T42" fmla="*/ 3 w 29"/>
                <a:gd name="T43" fmla="*/ 13 h 16"/>
                <a:gd name="T44" fmla="*/ 3 w 29"/>
                <a:gd name="T45" fmla="*/ 12 h 16"/>
                <a:gd name="T46" fmla="*/ 0 w 29"/>
                <a:gd name="T47" fmla="*/ 12 h 16"/>
                <a:gd name="T48" fmla="*/ 0 w 29"/>
                <a:gd name="T49" fmla="*/ 10 h 16"/>
                <a:gd name="T50" fmla="*/ 0 w 29"/>
                <a:gd name="T51" fmla="*/ 8 h 16"/>
                <a:gd name="T52" fmla="*/ 0 w 29"/>
                <a:gd name="T53" fmla="*/ 7 h 16"/>
                <a:gd name="T54" fmla="*/ 0 w 29"/>
                <a:gd name="T55" fmla="*/ 5 h 16"/>
                <a:gd name="T56" fmla="*/ 0 w 29"/>
                <a:gd name="T57" fmla="*/ 4 h 16"/>
                <a:gd name="T58" fmla="*/ 3 w 29"/>
                <a:gd name="T59" fmla="*/ 2 h 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
                <a:gd name="T91" fmla="*/ 0 h 16"/>
                <a:gd name="T92" fmla="*/ 29 w 29"/>
                <a:gd name="T93" fmla="*/ 16 h 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 h="16">
                  <a:moveTo>
                    <a:pt x="3" y="2"/>
                  </a:moveTo>
                  <a:lnTo>
                    <a:pt x="5" y="0"/>
                  </a:lnTo>
                  <a:lnTo>
                    <a:pt x="8" y="0"/>
                  </a:lnTo>
                  <a:lnTo>
                    <a:pt x="11" y="0"/>
                  </a:lnTo>
                  <a:lnTo>
                    <a:pt x="14" y="0"/>
                  </a:lnTo>
                  <a:lnTo>
                    <a:pt x="19" y="0"/>
                  </a:lnTo>
                  <a:lnTo>
                    <a:pt x="22" y="0"/>
                  </a:lnTo>
                  <a:lnTo>
                    <a:pt x="25" y="0"/>
                  </a:lnTo>
                  <a:lnTo>
                    <a:pt x="28" y="2"/>
                  </a:lnTo>
                  <a:lnTo>
                    <a:pt x="28" y="5"/>
                  </a:lnTo>
                  <a:lnTo>
                    <a:pt x="28" y="8"/>
                  </a:lnTo>
                  <a:lnTo>
                    <a:pt x="28" y="12"/>
                  </a:lnTo>
                  <a:lnTo>
                    <a:pt x="25" y="12"/>
                  </a:lnTo>
                  <a:lnTo>
                    <a:pt x="25" y="13"/>
                  </a:lnTo>
                  <a:lnTo>
                    <a:pt x="22" y="13"/>
                  </a:lnTo>
                  <a:lnTo>
                    <a:pt x="19" y="13"/>
                  </a:lnTo>
                  <a:lnTo>
                    <a:pt x="17" y="15"/>
                  </a:lnTo>
                  <a:lnTo>
                    <a:pt x="14" y="15"/>
                  </a:lnTo>
                  <a:lnTo>
                    <a:pt x="11" y="15"/>
                  </a:lnTo>
                  <a:lnTo>
                    <a:pt x="8" y="15"/>
                  </a:lnTo>
                  <a:lnTo>
                    <a:pt x="5" y="15"/>
                  </a:lnTo>
                  <a:lnTo>
                    <a:pt x="3" y="13"/>
                  </a:lnTo>
                  <a:lnTo>
                    <a:pt x="3" y="12"/>
                  </a:lnTo>
                  <a:lnTo>
                    <a:pt x="0" y="12"/>
                  </a:lnTo>
                  <a:lnTo>
                    <a:pt x="0" y="10"/>
                  </a:lnTo>
                  <a:lnTo>
                    <a:pt x="0" y="8"/>
                  </a:lnTo>
                  <a:lnTo>
                    <a:pt x="0" y="7"/>
                  </a:lnTo>
                  <a:lnTo>
                    <a:pt x="0" y="5"/>
                  </a:lnTo>
                  <a:lnTo>
                    <a:pt x="0" y="4"/>
                  </a:lnTo>
                  <a:lnTo>
                    <a:pt x="3" y="2"/>
                  </a:lnTo>
                </a:path>
              </a:pathLst>
            </a:custGeom>
            <a:noFill/>
            <a:ln w="12700" cap="rnd">
              <a:solidFill>
                <a:srgbClr val="000000"/>
              </a:solidFill>
              <a:round/>
              <a:headEnd/>
              <a:tailEnd/>
            </a:ln>
          </p:spPr>
          <p:txBody>
            <a:bodyPr>
              <a:prstTxWarp prst="textNoShape">
                <a:avLst/>
              </a:prstTxWarp>
            </a:bodyPr>
            <a:lstStyle/>
            <a:p>
              <a:endParaRPr lang="en-US"/>
            </a:p>
          </p:txBody>
        </p:sp>
        <p:sp>
          <p:nvSpPr>
            <p:cNvPr id="41045" name="Freeform 29"/>
            <p:cNvSpPr>
              <a:spLocks/>
            </p:cNvSpPr>
            <p:nvPr/>
          </p:nvSpPr>
          <p:spPr bwMode="auto">
            <a:xfrm>
              <a:off x="4385" y="624"/>
              <a:ext cx="47" cy="39"/>
            </a:xfrm>
            <a:custGeom>
              <a:avLst/>
              <a:gdLst>
                <a:gd name="T0" fmla="*/ 0 w 47"/>
                <a:gd name="T1" fmla="*/ 37 h 39"/>
                <a:gd name="T2" fmla="*/ 0 w 47"/>
                <a:gd name="T3" fmla="*/ 35 h 39"/>
                <a:gd name="T4" fmla="*/ 0 w 47"/>
                <a:gd name="T5" fmla="*/ 31 h 39"/>
                <a:gd name="T6" fmla="*/ 0 w 47"/>
                <a:gd name="T7" fmla="*/ 27 h 39"/>
                <a:gd name="T8" fmla="*/ 3 w 47"/>
                <a:gd name="T9" fmla="*/ 24 h 39"/>
                <a:gd name="T10" fmla="*/ 3 w 47"/>
                <a:gd name="T11" fmla="*/ 23 h 39"/>
                <a:gd name="T12" fmla="*/ 3 w 47"/>
                <a:gd name="T13" fmla="*/ 21 h 39"/>
                <a:gd name="T14" fmla="*/ 5 w 47"/>
                <a:gd name="T15" fmla="*/ 20 h 39"/>
                <a:gd name="T16" fmla="*/ 7 w 47"/>
                <a:gd name="T17" fmla="*/ 20 h 39"/>
                <a:gd name="T18" fmla="*/ 10 w 47"/>
                <a:gd name="T19" fmla="*/ 19 h 39"/>
                <a:gd name="T20" fmla="*/ 12 w 47"/>
                <a:gd name="T21" fmla="*/ 17 h 39"/>
                <a:gd name="T22" fmla="*/ 15 w 47"/>
                <a:gd name="T23" fmla="*/ 16 h 39"/>
                <a:gd name="T24" fmla="*/ 17 w 47"/>
                <a:gd name="T25" fmla="*/ 13 h 39"/>
                <a:gd name="T26" fmla="*/ 19 w 47"/>
                <a:gd name="T27" fmla="*/ 12 h 39"/>
                <a:gd name="T28" fmla="*/ 22 w 47"/>
                <a:gd name="T29" fmla="*/ 10 h 39"/>
                <a:gd name="T30" fmla="*/ 27 w 47"/>
                <a:gd name="T31" fmla="*/ 9 h 39"/>
                <a:gd name="T32" fmla="*/ 30 w 47"/>
                <a:gd name="T33" fmla="*/ 6 h 39"/>
                <a:gd name="T34" fmla="*/ 31 w 47"/>
                <a:gd name="T35" fmla="*/ 5 h 39"/>
                <a:gd name="T36" fmla="*/ 34 w 47"/>
                <a:gd name="T37" fmla="*/ 3 h 39"/>
                <a:gd name="T38" fmla="*/ 36 w 47"/>
                <a:gd name="T39" fmla="*/ 2 h 39"/>
                <a:gd name="T40" fmla="*/ 39 w 47"/>
                <a:gd name="T41" fmla="*/ 2 h 39"/>
                <a:gd name="T42" fmla="*/ 39 w 47"/>
                <a:gd name="T43" fmla="*/ 0 h 39"/>
                <a:gd name="T44" fmla="*/ 42 w 47"/>
                <a:gd name="T45" fmla="*/ 0 h 39"/>
                <a:gd name="T46" fmla="*/ 43 w 47"/>
                <a:gd name="T47" fmla="*/ 0 h 39"/>
                <a:gd name="T48" fmla="*/ 46 w 47"/>
                <a:gd name="T49" fmla="*/ 2 h 39"/>
                <a:gd name="T50" fmla="*/ 46 w 47"/>
                <a:gd name="T51" fmla="*/ 3 h 39"/>
                <a:gd name="T52" fmla="*/ 46 w 47"/>
                <a:gd name="T53" fmla="*/ 5 h 39"/>
                <a:gd name="T54" fmla="*/ 46 w 47"/>
                <a:gd name="T55" fmla="*/ 7 h 39"/>
                <a:gd name="T56" fmla="*/ 43 w 47"/>
                <a:gd name="T57" fmla="*/ 9 h 39"/>
                <a:gd name="T58" fmla="*/ 43 w 47"/>
                <a:gd name="T59" fmla="*/ 10 h 39"/>
                <a:gd name="T60" fmla="*/ 42 w 47"/>
                <a:gd name="T61" fmla="*/ 10 h 39"/>
                <a:gd name="T62" fmla="*/ 39 w 47"/>
                <a:gd name="T63" fmla="*/ 12 h 39"/>
                <a:gd name="T64" fmla="*/ 36 w 47"/>
                <a:gd name="T65" fmla="*/ 13 h 39"/>
                <a:gd name="T66" fmla="*/ 34 w 47"/>
                <a:gd name="T67" fmla="*/ 14 h 39"/>
                <a:gd name="T68" fmla="*/ 31 w 47"/>
                <a:gd name="T69" fmla="*/ 14 h 39"/>
                <a:gd name="T70" fmla="*/ 30 w 47"/>
                <a:gd name="T71" fmla="*/ 16 h 39"/>
                <a:gd name="T72" fmla="*/ 27 w 47"/>
                <a:gd name="T73" fmla="*/ 17 h 39"/>
                <a:gd name="T74" fmla="*/ 24 w 47"/>
                <a:gd name="T75" fmla="*/ 19 h 39"/>
                <a:gd name="T76" fmla="*/ 22 w 47"/>
                <a:gd name="T77" fmla="*/ 20 h 39"/>
                <a:gd name="T78" fmla="*/ 19 w 47"/>
                <a:gd name="T79" fmla="*/ 20 h 39"/>
                <a:gd name="T80" fmla="*/ 17 w 47"/>
                <a:gd name="T81" fmla="*/ 21 h 39"/>
                <a:gd name="T82" fmla="*/ 17 w 47"/>
                <a:gd name="T83" fmla="*/ 23 h 39"/>
                <a:gd name="T84" fmla="*/ 15 w 47"/>
                <a:gd name="T85" fmla="*/ 23 h 39"/>
                <a:gd name="T86" fmla="*/ 15 w 47"/>
                <a:gd name="T87" fmla="*/ 24 h 39"/>
                <a:gd name="T88" fmla="*/ 12 w 47"/>
                <a:gd name="T89" fmla="*/ 24 h 39"/>
                <a:gd name="T90" fmla="*/ 12 w 47"/>
                <a:gd name="T91" fmla="*/ 26 h 39"/>
                <a:gd name="T92" fmla="*/ 12 w 47"/>
                <a:gd name="T93" fmla="*/ 27 h 39"/>
                <a:gd name="T94" fmla="*/ 12 w 47"/>
                <a:gd name="T95" fmla="*/ 30 h 39"/>
                <a:gd name="T96" fmla="*/ 12 w 47"/>
                <a:gd name="T97" fmla="*/ 34 h 39"/>
                <a:gd name="T98" fmla="*/ 12 w 47"/>
                <a:gd name="T99" fmla="*/ 37 h 39"/>
                <a:gd name="T100" fmla="*/ 12 w 47"/>
                <a:gd name="T101" fmla="*/ 38 h 39"/>
                <a:gd name="T102" fmla="*/ 0 w 47"/>
                <a:gd name="T103" fmla="*/ 37 h 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
                <a:gd name="T157" fmla="*/ 0 h 39"/>
                <a:gd name="T158" fmla="*/ 47 w 47"/>
                <a:gd name="T159" fmla="*/ 39 h 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 h="39">
                  <a:moveTo>
                    <a:pt x="0" y="37"/>
                  </a:moveTo>
                  <a:lnTo>
                    <a:pt x="0" y="35"/>
                  </a:lnTo>
                  <a:lnTo>
                    <a:pt x="0" y="31"/>
                  </a:lnTo>
                  <a:lnTo>
                    <a:pt x="0" y="27"/>
                  </a:lnTo>
                  <a:lnTo>
                    <a:pt x="3" y="24"/>
                  </a:lnTo>
                  <a:lnTo>
                    <a:pt x="3" y="23"/>
                  </a:lnTo>
                  <a:lnTo>
                    <a:pt x="3" y="21"/>
                  </a:lnTo>
                  <a:lnTo>
                    <a:pt x="5" y="20"/>
                  </a:lnTo>
                  <a:lnTo>
                    <a:pt x="7" y="20"/>
                  </a:lnTo>
                  <a:lnTo>
                    <a:pt x="10" y="19"/>
                  </a:lnTo>
                  <a:lnTo>
                    <a:pt x="12" y="17"/>
                  </a:lnTo>
                  <a:lnTo>
                    <a:pt x="15" y="16"/>
                  </a:lnTo>
                  <a:lnTo>
                    <a:pt x="17" y="13"/>
                  </a:lnTo>
                  <a:lnTo>
                    <a:pt x="19" y="12"/>
                  </a:lnTo>
                  <a:lnTo>
                    <a:pt x="22" y="10"/>
                  </a:lnTo>
                  <a:lnTo>
                    <a:pt x="27" y="9"/>
                  </a:lnTo>
                  <a:lnTo>
                    <a:pt x="30" y="6"/>
                  </a:lnTo>
                  <a:lnTo>
                    <a:pt x="31" y="5"/>
                  </a:lnTo>
                  <a:lnTo>
                    <a:pt x="34" y="3"/>
                  </a:lnTo>
                  <a:lnTo>
                    <a:pt x="36" y="2"/>
                  </a:lnTo>
                  <a:lnTo>
                    <a:pt x="39" y="2"/>
                  </a:lnTo>
                  <a:lnTo>
                    <a:pt x="39" y="0"/>
                  </a:lnTo>
                  <a:lnTo>
                    <a:pt x="42" y="0"/>
                  </a:lnTo>
                  <a:lnTo>
                    <a:pt x="43" y="0"/>
                  </a:lnTo>
                  <a:lnTo>
                    <a:pt x="46" y="2"/>
                  </a:lnTo>
                  <a:lnTo>
                    <a:pt x="46" y="3"/>
                  </a:lnTo>
                  <a:lnTo>
                    <a:pt x="46" y="5"/>
                  </a:lnTo>
                  <a:lnTo>
                    <a:pt x="46" y="7"/>
                  </a:lnTo>
                  <a:lnTo>
                    <a:pt x="43" y="9"/>
                  </a:lnTo>
                  <a:lnTo>
                    <a:pt x="43" y="10"/>
                  </a:lnTo>
                  <a:lnTo>
                    <a:pt x="42" y="10"/>
                  </a:lnTo>
                  <a:lnTo>
                    <a:pt x="39" y="12"/>
                  </a:lnTo>
                  <a:lnTo>
                    <a:pt x="36" y="13"/>
                  </a:lnTo>
                  <a:lnTo>
                    <a:pt x="34" y="14"/>
                  </a:lnTo>
                  <a:lnTo>
                    <a:pt x="31" y="14"/>
                  </a:lnTo>
                  <a:lnTo>
                    <a:pt x="30" y="16"/>
                  </a:lnTo>
                  <a:lnTo>
                    <a:pt x="27" y="17"/>
                  </a:lnTo>
                  <a:lnTo>
                    <a:pt x="24" y="19"/>
                  </a:lnTo>
                  <a:lnTo>
                    <a:pt x="22" y="20"/>
                  </a:lnTo>
                  <a:lnTo>
                    <a:pt x="19" y="20"/>
                  </a:lnTo>
                  <a:lnTo>
                    <a:pt x="17" y="21"/>
                  </a:lnTo>
                  <a:lnTo>
                    <a:pt x="17" y="23"/>
                  </a:lnTo>
                  <a:lnTo>
                    <a:pt x="15" y="23"/>
                  </a:lnTo>
                  <a:lnTo>
                    <a:pt x="15" y="24"/>
                  </a:lnTo>
                  <a:lnTo>
                    <a:pt x="12" y="24"/>
                  </a:lnTo>
                  <a:lnTo>
                    <a:pt x="12" y="26"/>
                  </a:lnTo>
                  <a:lnTo>
                    <a:pt x="12" y="27"/>
                  </a:lnTo>
                  <a:lnTo>
                    <a:pt x="12" y="30"/>
                  </a:lnTo>
                  <a:lnTo>
                    <a:pt x="12" y="34"/>
                  </a:lnTo>
                  <a:lnTo>
                    <a:pt x="12" y="37"/>
                  </a:lnTo>
                  <a:lnTo>
                    <a:pt x="12" y="38"/>
                  </a:lnTo>
                  <a:lnTo>
                    <a:pt x="0" y="37"/>
                  </a:lnTo>
                </a:path>
              </a:pathLst>
            </a:custGeom>
            <a:solidFill>
              <a:srgbClr val="DFEBEB"/>
            </a:solidFill>
            <a:ln w="127000" cap="rnd">
              <a:noFill/>
              <a:round/>
              <a:headEnd/>
              <a:tailEnd/>
            </a:ln>
          </p:spPr>
          <p:txBody>
            <a:bodyPr>
              <a:prstTxWarp prst="textNoShape">
                <a:avLst/>
              </a:prstTxWarp>
            </a:bodyPr>
            <a:lstStyle/>
            <a:p>
              <a:endParaRPr lang="en-US"/>
            </a:p>
          </p:txBody>
        </p:sp>
        <p:sp>
          <p:nvSpPr>
            <p:cNvPr id="41046" name="Freeform 30"/>
            <p:cNvSpPr>
              <a:spLocks/>
            </p:cNvSpPr>
            <p:nvPr/>
          </p:nvSpPr>
          <p:spPr bwMode="auto">
            <a:xfrm>
              <a:off x="4377" y="623"/>
              <a:ext cx="55" cy="45"/>
            </a:xfrm>
            <a:custGeom>
              <a:avLst/>
              <a:gdLst>
                <a:gd name="T0" fmla="*/ 0 w 55"/>
                <a:gd name="T1" fmla="*/ 42 h 45"/>
                <a:gd name="T2" fmla="*/ 3 w 55"/>
                <a:gd name="T3" fmla="*/ 41 h 45"/>
                <a:gd name="T4" fmla="*/ 3 w 55"/>
                <a:gd name="T5" fmla="*/ 36 h 45"/>
                <a:gd name="T6" fmla="*/ 3 w 55"/>
                <a:gd name="T7" fmla="*/ 32 h 45"/>
                <a:gd name="T8" fmla="*/ 3 w 55"/>
                <a:gd name="T9" fmla="*/ 28 h 45"/>
                <a:gd name="T10" fmla="*/ 3 w 55"/>
                <a:gd name="T11" fmla="*/ 27 h 45"/>
                <a:gd name="T12" fmla="*/ 3 w 55"/>
                <a:gd name="T13" fmla="*/ 25 h 45"/>
                <a:gd name="T14" fmla="*/ 6 w 55"/>
                <a:gd name="T15" fmla="*/ 24 h 45"/>
                <a:gd name="T16" fmla="*/ 8 w 55"/>
                <a:gd name="T17" fmla="*/ 24 h 45"/>
                <a:gd name="T18" fmla="*/ 8 w 55"/>
                <a:gd name="T19" fmla="*/ 22 h 45"/>
                <a:gd name="T20" fmla="*/ 11 w 55"/>
                <a:gd name="T21" fmla="*/ 22 h 45"/>
                <a:gd name="T22" fmla="*/ 14 w 55"/>
                <a:gd name="T23" fmla="*/ 19 h 45"/>
                <a:gd name="T24" fmla="*/ 17 w 55"/>
                <a:gd name="T25" fmla="*/ 17 h 45"/>
                <a:gd name="T26" fmla="*/ 20 w 55"/>
                <a:gd name="T27" fmla="*/ 16 h 45"/>
                <a:gd name="T28" fmla="*/ 22 w 55"/>
                <a:gd name="T29" fmla="*/ 14 h 45"/>
                <a:gd name="T30" fmla="*/ 29 w 55"/>
                <a:gd name="T31" fmla="*/ 12 h 45"/>
                <a:gd name="T32" fmla="*/ 32 w 55"/>
                <a:gd name="T33" fmla="*/ 9 h 45"/>
                <a:gd name="T34" fmla="*/ 35 w 55"/>
                <a:gd name="T35" fmla="*/ 8 h 45"/>
                <a:gd name="T36" fmla="*/ 37 w 55"/>
                <a:gd name="T37" fmla="*/ 6 h 45"/>
                <a:gd name="T38" fmla="*/ 40 w 55"/>
                <a:gd name="T39" fmla="*/ 5 h 45"/>
                <a:gd name="T40" fmla="*/ 43 w 55"/>
                <a:gd name="T41" fmla="*/ 3 h 45"/>
                <a:gd name="T42" fmla="*/ 46 w 55"/>
                <a:gd name="T43" fmla="*/ 1 h 45"/>
                <a:gd name="T44" fmla="*/ 49 w 55"/>
                <a:gd name="T45" fmla="*/ 1 h 45"/>
                <a:gd name="T46" fmla="*/ 49 w 55"/>
                <a:gd name="T47" fmla="*/ 0 h 45"/>
                <a:gd name="T48" fmla="*/ 51 w 55"/>
                <a:gd name="T49" fmla="*/ 0 h 45"/>
                <a:gd name="T50" fmla="*/ 51 w 55"/>
                <a:gd name="T51" fmla="*/ 1 h 45"/>
                <a:gd name="T52" fmla="*/ 54 w 55"/>
                <a:gd name="T53" fmla="*/ 3 h 45"/>
                <a:gd name="T54" fmla="*/ 54 w 55"/>
                <a:gd name="T55" fmla="*/ 5 h 45"/>
                <a:gd name="T56" fmla="*/ 54 w 55"/>
                <a:gd name="T57" fmla="*/ 6 h 45"/>
                <a:gd name="T58" fmla="*/ 54 w 55"/>
                <a:gd name="T59" fmla="*/ 9 h 45"/>
                <a:gd name="T60" fmla="*/ 54 w 55"/>
                <a:gd name="T61" fmla="*/ 11 h 45"/>
                <a:gd name="T62" fmla="*/ 51 w 55"/>
                <a:gd name="T63" fmla="*/ 11 h 45"/>
                <a:gd name="T64" fmla="*/ 49 w 55"/>
                <a:gd name="T65" fmla="*/ 12 h 45"/>
                <a:gd name="T66" fmla="*/ 49 w 55"/>
                <a:gd name="T67" fmla="*/ 14 h 45"/>
                <a:gd name="T68" fmla="*/ 46 w 55"/>
                <a:gd name="T69" fmla="*/ 14 h 45"/>
                <a:gd name="T70" fmla="*/ 43 w 55"/>
                <a:gd name="T71" fmla="*/ 16 h 45"/>
                <a:gd name="T72" fmla="*/ 40 w 55"/>
                <a:gd name="T73" fmla="*/ 16 h 45"/>
                <a:gd name="T74" fmla="*/ 37 w 55"/>
                <a:gd name="T75" fmla="*/ 17 h 45"/>
                <a:gd name="T76" fmla="*/ 35 w 55"/>
                <a:gd name="T77" fmla="*/ 19 h 45"/>
                <a:gd name="T78" fmla="*/ 32 w 55"/>
                <a:gd name="T79" fmla="*/ 20 h 45"/>
                <a:gd name="T80" fmla="*/ 29 w 55"/>
                <a:gd name="T81" fmla="*/ 22 h 45"/>
                <a:gd name="T82" fmla="*/ 25 w 55"/>
                <a:gd name="T83" fmla="*/ 24 h 45"/>
                <a:gd name="T84" fmla="*/ 22 w 55"/>
                <a:gd name="T85" fmla="*/ 24 h 45"/>
                <a:gd name="T86" fmla="*/ 22 w 55"/>
                <a:gd name="T87" fmla="*/ 25 h 45"/>
                <a:gd name="T88" fmla="*/ 20 w 55"/>
                <a:gd name="T89" fmla="*/ 27 h 45"/>
                <a:gd name="T90" fmla="*/ 17 w 55"/>
                <a:gd name="T91" fmla="*/ 27 h 45"/>
                <a:gd name="T92" fmla="*/ 17 w 55"/>
                <a:gd name="T93" fmla="*/ 28 h 45"/>
                <a:gd name="T94" fmla="*/ 14 w 55"/>
                <a:gd name="T95" fmla="*/ 28 h 45"/>
                <a:gd name="T96" fmla="*/ 14 w 55"/>
                <a:gd name="T97" fmla="*/ 30 h 45"/>
                <a:gd name="T98" fmla="*/ 14 w 55"/>
                <a:gd name="T99" fmla="*/ 34 h 45"/>
                <a:gd name="T100" fmla="*/ 14 w 55"/>
                <a:gd name="T101" fmla="*/ 39 h 45"/>
                <a:gd name="T102" fmla="*/ 14 w 55"/>
                <a:gd name="T103" fmla="*/ 42 h 45"/>
                <a:gd name="T104" fmla="*/ 14 w 55"/>
                <a:gd name="T105" fmla="*/ 44 h 45"/>
                <a:gd name="T106" fmla="*/ 0 w 55"/>
                <a:gd name="T107" fmla="*/ 42 h 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5"/>
                <a:gd name="T163" fmla="*/ 0 h 45"/>
                <a:gd name="T164" fmla="*/ 55 w 55"/>
                <a:gd name="T165" fmla="*/ 45 h 4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5" h="45">
                  <a:moveTo>
                    <a:pt x="0" y="42"/>
                  </a:moveTo>
                  <a:lnTo>
                    <a:pt x="3" y="41"/>
                  </a:lnTo>
                  <a:lnTo>
                    <a:pt x="3" y="36"/>
                  </a:lnTo>
                  <a:lnTo>
                    <a:pt x="3" y="32"/>
                  </a:lnTo>
                  <a:lnTo>
                    <a:pt x="3" y="28"/>
                  </a:lnTo>
                  <a:lnTo>
                    <a:pt x="3" y="27"/>
                  </a:lnTo>
                  <a:lnTo>
                    <a:pt x="3" y="25"/>
                  </a:lnTo>
                  <a:lnTo>
                    <a:pt x="6" y="24"/>
                  </a:lnTo>
                  <a:lnTo>
                    <a:pt x="8" y="24"/>
                  </a:lnTo>
                  <a:lnTo>
                    <a:pt x="8" y="22"/>
                  </a:lnTo>
                  <a:lnTo>
                    <a:pt x="11" y="22"/>
                  </a:lnTo>
                  <a:lnTo>
                    <a:pt x="14" y="19"/>
                  </a:lnTo>
                  <a:lnTo>
                    <a:pt x="17" y="17"/>
                  </a:lnTo>
                  <a:lnTo>
                    <a:pt x="20" y="16"/>
                  </a:lnTo>
                  <a:lnTo>
                    <a:pt x="22" y="14"/>
                  </a:lnTo>
                  <a:lnTo>
                    <a:pt x="29" y="12"/>
                  </a:lnTo>
                  <a:lnTo>
                    <a:pt x="32" y="9"/>
                  </a:lnTo>
                  <a:lnTo>
                    <a:pt x="35" y="8"/>
                  </a:lnTo>
                  <a:lnTo>
                    <a:pt x="37" y="6"/>
                  </a:lnTo>
                  <a:lnTo>
                    <a:pt x="40" y="5"/>
                  </a:lnTo>
                  <a:lnTo>
                    <a:pt x="43" y="3"/>
                  </a:lnTo>
                  <a:lnTo>
                    <a:pt x="46" y="1"/>
                  </a:lnTo>
                  <a:lnTo>
                    <a:pt x="49" y="1"/>
                  </a:lnTo>
                  <a:lnTo>
                    <a:pt x="49" y="0"/>
                  </a:lnTo>
                  <a:lnTo>
                    <a:pt x="51" y="0"/>
                  </a:lnTo>
                  <a:lnTo>
                    <a:pt x="51" y="1"/>
                  </a:lnTo>
                  <a:lnTo>
                    <a:pt x="54" y="3"/>
                  </a:lnTo>
                  <a:lnTo>
                    <a:pt x="54" y="5"/>
                  </a:lnTo>
                  <a:lnTo>
                    <a:pt x="54" y="6"/>
                  </a:lnTo>
                  <a:lnTo>
                    <a:pt x="54" y="9"/>
                  </a:lnTo>
                  <a:lnTo>
                    <a:pt x="54" y="11"/>
                  </a:lnTo>
                  <a:lnTo>
                    <a:pt x="51" y="11"/>
                  </a:lnTo>
                  <a:lnTo>
                    <a:pt x="49" y="12"/>
                  </a:lnTo>
                  <a:lnTo>
                    <a:pt x="49" y="14"/>
                  </a:lnTo>
                  <a:lnTo>
                    <a:pt x="46" y="14"/>
                  </a:lnTo>
                  <a:lnTo>
                    <a:pt x="43" y="16"/>
                  </a:lnTo>
                  <a:lnTo>
                    <a:pt x="40" y="16"/>
                  </a:lnTo>
                  <a:lnTo>
                    <a:pt x="37" y="17"/>
                  </a:lnTo>
                  <a:lnTo>
                    <a:pt x="35" y="19"/>
                  </a:lnTo>
                  <a:lnTo>
                    <a:pt x="32" y="20"/>
                  </a:lnTo>
                  <a:lnTo>
                    <a:pt x="29" y="22"/>
                  </a:lnTo>
                  <a:lnTo>
                    <a:pt x="25" y="24"/>
                  </a:lnTo>
                  <a:lnTo>
                    <a:pt x="22" y="24"/>
                  </a:lnTo>
                  <a:lnTo>
                    <a:pt x="22" y="25"/>
                  </a:lnTo>
                  <a:lnTo>
                    <a:pt x="20" y="27"/>
                  </a:lnTo>
                  <a:lnTo>
                    <a:pt x="17" y="27"/>
                  </a:lnTo>
                  <a:lnTo>
                    <a:pt x="17" y="28"/>
                  </a:lnTo>
                  <a:lnTo>
                    <a:pt x="14" y="28"/>
                  </a:lnTo>
                  <a:lnTo>
                    <a:pt x="14" y="30"/>
                  </a:lnTo>
                  <a:lnTo>
                    <a:pt x="14" y="34"/>
                  </a:lnTo>
                  <a:lnTo>
                    <a:pt x="14" y="39"/>
                  </a:lnTo>
                  <a:lnTo>
                    <a:pt x="14" y="42"/>
                  </a:lnTo>
                  <a:lnTo>
                    <a:pt x="14" y="44"/>
                  </a:lnTo>
                  <a:lnTo>
                    <a:pt x="0" y="42"/>
                  </a:lnTo>
                </a:path>
              </a:pathLst>
            </a:custGeom>
            <a:noFill/>
            <a:ln w="12700" cap="rnd">
              <a:solidFill>
                <a:srgbClr val="000000"/>
              </a:solidFill>
              <a:round/>
              <a:headEnd/>
              <a:tailEnd/>
            </a:ln>
          </p:spPr>
          <p:txBody>
            <a:bodyPr>
              <a:prstTxWarp prst="textNoShape">
                <a:avLst/>
              </a:prstTxWarp>
            </a:bodyPr>
            <a:lstStyle/>
            <a:p>
              <a:endParaRPr lang="en-US"/>
            </a:p>
          </p:txBody>
        </p:sp>
        <p:sp>
          <p:nvSpPr>
            <p:cNvPr id="41047" name="Freeform 31"/>
            <p:cNvSpPr>
              <a:spLocks/>
            </p:cNvSpPr>
            <p:nvPr/>
          </p:nvSpPr>
          <p:spPr bwMode="auto">
            <a:xfrm>
              <a:off x="4411" y="634"/>
              <a:ext cx="49" cy="34"/>
            </a:xfrm>
            <a:custGeom>
              <a:avLst/>
              <a:gdLst>
                <a:gd name="T0" fmla="*/ 0 w 49"/>
                <a:gd name="T1" fmla="*/ 32 h 34"/>
                <a:gd name="T2" fmla="*/ 0 w 49"/>
                <a:gd name="T3" fmla="*/ 31 h 34"/>
                <a:gd name="T4" fmla="*/ 0 w 49"/>
                <a:gd name="T5" fmla="*/ 28 h 34"/>
                <a:gd name="T6" fmla="*/ 0 w 49"/>
                <a:gd name="T7" fmla="*/ 25 h 34"/>
                <a:gd name="T8" fmla="*/ 0 w 49"/>
                <a:gd name="T9" fmla="*/ 22 h 34"/>
                <a:gd name="T10" fmla="*/ 3 w 49"/>
                <a:gd name="T11" fmla="*/ 21 h 34"/>
                <a:gd name="T12" fmla="*/ 3 w 49"/>
                <a:gd name="T13" fmla="*/ 19 h 34"/>
                <a:gd name="T14" fmla="*/ 5 w 49"/>
                <a:gd name="T15" fmla="*/ 19 h 34"/>
                <a:gd name="T16" fmla="*/ 5 w 49"/>
                <a:gd name="T17" fmla="*/ 18 h 34"/>
                <a:gd name="T18" fmla="*/ 8 w 49"/>
                <a:gd name="T19" fmla="*/ 18 h 34"/>
                <a:gd name="T20" fmla="*/ 8 w 49"/>
                <a:gd name="T21" fmla="*/ 17 h 34"/>
                <a:gd name="T22" fmla="*/ 9 w 49"/>
                <a:gd name="T23" fmla="*/ 15 h 34"/>
                <a:gd name="T24" fmla="*/ 15 w 49"/>
                <a:gd name="T25" fmla="*/ 14 h 34"/>
                <a:gd name="T26" fmla="*/ 17 w 49"/>
                <a:gd name="T27" fmla="*/ 12 h 34"/>
                <a:gd name="T28" fmla="*/ 20 w 49"/>
                <a:gd name="T29" fmla="*/ 11 h 34"/>
                <a:gd name="T30" fmla="*/ 24 w 49"/>
                <a:gd name="T31" fmla="*/ 10 h 34"/>
                <a:gd name="T32" fmla="*/ 27 w 49"/>
                <a:gd name="T33" fmla="*/ 8 h 34"/>
                <a:gd name="T34" fmla="*/ 29 w 49"/>
                <a:gd name="T35" fmla="*/ 7 h 34"/>
                <a:gd name="T36" fmla="*/ 33 w 49"/>
                <a:gd name="T37" fmla="*/ 5 h 34"/>
                <a:gd name="T38" fmla="*/ 36 w 49"/>
                <a:gd name="T39" fmla="*/ 4 h 34"/>
                <a:gd name="T40" fmla="*/ 39 w 49"/>
                <a:gd name="T41" fmla="*/ 3 h 34"/>
                <a:gd name="T42" fmla="*/ 39 w 49"/>
                <a:gd name="T43" fmla="*/ 1 h 34"/>
                <a:gd name="T44" fmla="*/ 41 w 49"/>
                <a:gd name="T45" fmla="*/ 1 h 34"/>
                <a:gd name="T46" fmla="*/ 44 w 49"/>
                <a:gd name="T47" fmla="*/ 0 h 34"/>
                <a:gd name="T48" fmla="*/ 45 w 49"/>
                <a:gd name="T49" fmla="*/ 1 h 34"/>
                <a:gd name="T50" fmla="*/ 45 w 49"/>
                <a:gd name="T51" fmla="*/ 3 h 34"/>
                <a:gd name="T52" fmla="*/ 48 w 49"/>
                <a:gd name="T53" fmla="*/ 5 h 34"/>
                <a:gd name="T54" fmla="*/ 45 w 49"/>
                <a:gd name="T55" fmla="*/ 8 h 34"/>
                <a:gd name="T56" fmla="*/ 45 w 49"/>
                <a:gd name="T57" fmla="*/ 10 h 34"/>
                <a:gd name="T58" fmla="*/ 44 w 49"/>
                <a:gd name="T59" fmla="*/ 11 h 34"/>
                <a:gd name="T60" fmla="*/ 41 w 49"/>
                <a:gd name="T61" fmla="*/ 11 h 34"/>
                <a:gd name="T62" fmla="*/ 39 w 49"/>
                <a:gd name="T63" fmla="*/ 12 h 34"/>
                <a:gd name="T64" fmla="*/ 36 w 49"/>
                <a:gd name="T65" fmla="*/ 14 h 34"/>
                <a:gd name="T66" fmla="*/ 33 w 49"/>
                <a:gd name="T67" fmla="*/ 15 h 34"/>
                <a:gd name="T68" fmla="*/ 29 w 49"/>
                <a:gd name="T69" fmla="*/ 15 h 34"/>
                <a:gd name="T70" fmla="*/ 27 w 49"/>
                <a:gd name="T71" fmla="*/ 17 h 34"/>
                <a:gd name="T72" fmla="*/ 24 w 49"/>
                <a:gd name="T73" fmla="*/ 18 h 34"/>
                <a:gd name="T74" fmla="*/ 21 w 49"/>
                <a:gd name="T75" fmla="*/ 19 h 34"/>
                <a:gd name="T76" fmla="*/ 20 w 49"/>
                <a:gd name="T77" fmla="*/ 19 h 34"/>
                <a:gd name="T78" fmla="*/ 17 w 49"/>
                <a:gd name="T79" fmla="*/ 21 h 34"/>
                <a:gd name="T80" fmla="*/ 15 w 49"/>
                <a:gd name="T81" fmla="*/ 21 h 34"/>
                <a:gd name="T82" fmla="*/ 15 w 49"/>
                <a:gd name="T83" fmla="*/ 22 h 34"/>
                <a:gd name="T84" fmla="*/ 12 w 49"/>
                <a:gd name="T85" fmla="*/ 22 h 34"/>
                <a:gd name="T86" fmla="*/ 12 w 49"/>
                <a:gd name="T87" fmla="*/ 24 h 34"/>
                <a:gd name="T88" fmla="*/ 9 w 49"/>
                <a:gd name="T89" fmla="*/ 24 h 34"/>
                <a:gd name="T90" fmla="*/ 9 w 49"/>
                <a:gd name="T91" fmla="*/ 25 h 34"/>
                <a:gd name="T92" fmla="*/ 9 w 49"/>
                <a:gd name="T93" fmla="*/ 28 h 34"/>
                <a:gd name="T94" fmla="*/ 9 w 49"/>
                <a:gd name="T95" fmla="*/ 31 h 34"/>
                <a:gd name="T96" fmla="*/ 12 w 49"/>
                <a:gd name="T97" fmla="*/ 32 h 34"/>
                <a:gd name="T98" fmla="*/ 12 w 49"/>
                <a:gd name="T99" fmla="*/ 33 h 34"/>
                <a:gd name="T100" fmla="*/ 0 w 49"/>
                <a:gd name="T101" fmla="*/ 32 h 3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
                <a:gd name="T154" fmla="*/ 0 h 34"/>
                <a:gd name="T155" fmla="*/ 49 w 49"/>
                <a:gd name="T156" fmla="*/ 34 h 3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 h="34">
                  <a:moveTo>
                    <a:pt x="0" y="32"/>
                  </a:moveTo>
                  <a:lnTo>
                    <a:pt x="0" y="31"/>
                  </a:lnTo>
                  <a:lnTo>
                    <a:pt x="0" y="28"/>
                  </a:lnTo>
                  <a:lnTo>
                    <a:pt x="0" y="25"/>
                  </a:lnTo>
                  <a:lnTo>
                    <a:pt x="0" y="22"/>
                  </a:lnTo>
                  <a:lnTo>
                    <a:pt x="3" y="21"/>
                  </a:lnTo>
                  <a:lnTo>
                    <a:pt x="3" y="19"/>
                  </a:lnTo>
                  <a:lnTo>
                    <a:pt x="5" y="19"/>
                  </a:lnTo>
                  <a:lnTo>
                    <a:pt x="5" y="18"/>
                  </a:lnTo>
                  <a:lnTo>
                    <a:pt x="8" y="18"/>
                  </a:lnTo>
                  <a:lnTo>
                    <a:pt x="8" y="17"/>
                  </a:lnTo>
                  <a:lnTo>
                    <a:pt x="9" y="15"/>
                  </a:lnTo>
                  <a:lnTo>
                    <a:pt x="15" y="14"/>
                  </a:lnTo>
                  <a:lnTo>
                    <a:pt x="17" y="12"/>
                  </a:lnTo>
                  <a:lnTo>
                    <a:pt x="20" y="11"/>
                  </a:lnTo>
                  <a:lnTo>
                    <a:pt x="24" y="10"/>
                  </a:lnTo>
                  <a:lnTo>
                    <a:pt x="27" y="8"/>
                  </a:lnTo>
                  <a:lnTo>
                    <a:pt x="29" y="7"/>
                  </a:lnTo>
                  <a:lnTo>
                    <a:pt x="33" y="5"/>
                  </a:lnTo>
                  <a:lnTo>
                    <a:pt x="36" y="4"/>
                  </a:lnTo>
                  <a:lnTo>
                    <a:pt x="39" y="3"/>
                  </a:lnTo>
                  <a:lnTo>
                    <a:pt x="39" y="1"/>
                  </a:lnTo>
                  <a:lnTo>
                    <a:pt x="41" y="1"/>
                  </a:lnTo>
                  <a:lnTo>
                    <a:pt x="44" y="0"/>
                  </a:lnTo>
                  <a:lnTo>
                    <a:pt x="45" y="1"/>
                  </a:lnTo>
                  <a:lnTo>
                    <a:pt x="45" y="3"/>
                  </a:lnTo>
                  <a:lnTo>
                    <a:pt x="48" y="5"/>
                  </a:lnTo>
                  <a:lnTo>
                    <a:pt x="45" y="8"/>
                  </a:lnTo>
                  <a:lnTo>
                    <a:pt x="45" y="10"/>
                  </a:lnTo>
                  <a:lnTo>
                    <a:pt x="44" y="11"/>
                  </a:lnTo>
                  <a:lnTo>
                    <a:pt x="41" y="11"/>
                  </a:lnTo>
                  <a:lnTo>
                    <a:pt x="39" y="12"/>
                  </a:lnTo>
                  <a:lnTo>
                    <a:pt x="36" y="14"/>
                  </a:lnTo>
                  <a:lnTo>
                    <a:pt x="33" y="15"/>
                  </a:lnTo>
                  <a:lnTo>
                    <a:pt x="29" y="15"/>
                  </a:lnTo>
                  <a:lnTo>
                    <a:pt x="27" y="17"/>
                  </a:lnTo>
                  <a:lnTo>
                    <a:pt x="24" y="18"/>
                  </a:lnTo>
                  <a:lnTo>
                    <a:pt x="21" y="19"/>
                  </a:lnTo>
                  <a:lnTo>
                    <a:pt x="20" y="19"/>
                  </a:lnTo>
                  <a:lnTo>
                    <a:pt x="17" y="21"/>
                  </a:lnTo>
                  <a:lnTo>
                    <a:pt x="15" y="21"/>
                  </a:lnTo>
                  <a:lnTo>
                    <a:pt x="15" y="22"/>
                  </a:lnTo>
                  <a:lnTo>
                    <a:pt x="12" y="22"/>
                  </a:lnTo>
                  <a:lnTo>
                    <a:pt x="12" y="24"/>
                  </a:lnTo>
                  <a:lnTo>
                    <a:pt x="9" y="24"/>
                  </a:lnTo>
                  <a:lnTo>
                    <a:pt x="9" y="25"/>
                  </a:lnTo>
                  <a:lnTo>
                    <a:pt x="9" y="28"/>
                  </a:lnTo>
                  <a:lnTo>
                    <a:pt x="9" y="31"/>
                  </a:lnTo>
                  <a:lnTo>
                    <a:pt x="12" y="32"/>
                  </a:lnTo>
                  <a:lnTo>
                    <a:pt x="12" y="33"/>
                  </a:lnTo>
                  <a:lnTo>
                    <a:pt x="0" y="32"/>
                  </a:lnTo>
                </a:path>
              </a:pathLst>
            </a:custGeom>
            <a:solidFill>
              <a:srgbClr val="DFEBEB"/>
            </a:solidFill>
            <a:ln w="127000" cap="rnd">
              <a:noFill/>
              <a:round/>
              <a:headEnd/>
              <a:tailEnd/>
            </a:ln>
          </p:spPr>
          <p:txBody>
            <a:bodyPr>
              <a:prstTxWarp prst="textNoShape">
                <a:avLst/>
              </a:prstTxWarp>
            </a:bodyPr>
            <a:lstStyle/>
            <a:p>
              <a:endParaRPr lang="en-US"/>
            </a:p>
          </p:txBody>
        </p:sp>
        <p:sp>
          <p:nvSpPr>
            <p:cNvPr id="41048" name="Freeform 32"/>
            <p:cNvSpPr>
              <a:spLocks/>
            </p:cNvSpPr>
            <p:nvPr/>
          </p:nvSpPr>
          <p:spPr bwMode="auto">
            <a:xfrm>
              <a:off x="4403" y="634"/>
              <a:ext cx="57" cy="38"/>
            </a:xfrm>
            <a:custGeom>
              <a:avLst/>
              <a:gdLst>
                <a:gd name="T0" fmla="*/ 0 w 57"/>
                <a:gd name="T1" fmla="*/ 36 h 38"/>
                <a:gd name="T2" fmla="*/ 0 w 57"/>
                <a:gd name="T3" fmla="*/ 34 h 38"/>
                <a:gd name="T4" fmla="*/ 0 w 57"/>
                <a:gd name="T5" fmla="*/ 31 h 38"/>
                <a:gd name="T6" fmla="*/ 0 w 57"/>
                <a:gd name="T7" fmla="*/ 27 h 38"/>
                <a:gd name="T8" fmla="*/ 3 w 57"/>
                <a:gd name="T9" fmla="*/ 25 h 38"/>
                <a:gd name="T10" fmla="*/ 3 w 57"/>
                <a:gd name="T11" fmla="*/ 23 h 38"/>
                <a:gd name="T12" fmla="*/ 3 w 57"/>
                <a:gd name="T13" fmla="*/ 22 h 38"/>
                <a:gd name="T14" fmla="*/ 6 w 57"/>
                <a:gd name="T15" fmla="*/ 20 h 38"/>
                <a:gd name="T16" fmla="*/ 9 w 57"/>
                <a:gd name="T17" fmla="*/ 20 h 38"/>
                <a:gd name="T18" fmla="*/ 11 w 57"/>
                <a:gd name="T19" fmla="*/ 19 h 38"/>
                <a:gd name="T20" fmla="*/ 14 w 57"/>
                <a:gd name="T21" fmla="*/ 17 h 38"/>
                <a:gd name="T22" fmla="*/ 17 w 57"/>
                <a:gd name="T23" fmla="*/ 15 h 38"/>
                <a:gd name="T24" fmla="*/ 20 w 57"/>
                <a:gd name="T25" fmla="*/ 14 h 38"/>
                <a:gd name="T26" fmla="*/ 23 w 57"/>
                <a:gd name="T27" fmla="*/ 13 h 38"/>
                <a:gd name="T28" fmla="*/ 28 w 57"/>
                <a:gd name="T29" fmla="*/ 11 h 38"/>
                <a:gd name="T30" fmla="*/ 31 w 57"/>
                <a:gd name="T31" fmla="*/ 9 h 38"/>
                <a:gd name="T32" fmla="*/ 37 w 57"/>
                <a:gd name="T33" fmla="*/ 6 h 38"/>
                <a:gd name="T34" fmla="*/ 39 w 57"/>
                <a:gd name="T35" fmla="*/ 5 h 38"/>
                <a:gd name="T36" fmla="*/ 42 w 57"/>
                <a:gd name="T37" fmla="*/ 3 h 38"/>
                <a:gd name="T38" fmla="*/ 45 w 57"/>
                <a:gd name="T39" fmla="*/ 3 h 38"/>
                <a:gd name="T40" fmla="*/ 48 w 57"/>
                <a:gd name="T41" fmla="*/ 2 h 38"/>
                <a:gd name="T42" fmla="*/ 48 w 57"/>
                <a:gd name="T43" fmla="*/ 0 h 38"/>
                <a:gd name="T44" fmla="*/ 51 w 57"/>
                <a:gd name="T45" fmla="*/ 0 h 38"/>
                <a:gd name="T46" fmla="*/ 53 w 57"/>
                <a:gd name="T47" fmla="*/ 0 h 38"/>
                <a:gd name="T48" fmla="*/ 53 w 57"/>
                <a:gd name="T49" fmla="*/ 2 h 38"/>
                <a:gd name="T50" fmla="*/ 56 w 57"/>
                <a:gd name="T51" fmla="*/ 3 h 38"/>
                <a:gd name="T52" fmla="*/ 56 w 57"/>
                <a:gd name="T53" fmla="*/ 6 h 38"/>
                <a:gd name="T54" fmla="*/ 56 w 57"/>
                <a:gd name="T55" fmla="*/ 9 h 38"/>
                <a:gd name="T56" fmla="*/ 53 w 57"/>
                <a:gd name="T57" fmla="*/ 9 h 38"/>
                <a:gd name="T58" fmla="*/ 53 w 57"/>
                <a:gd name="T59" fmla="*/ 11 h 38"/>
                <a:gd name="T60" fmla="*/ 51 w 57"/>
                <a:gd name="T61" fmla="*/ 13 h 38"/>
                <a:gd name="T62" fmla="*/ 48 w 57"/>
                <a:gd name="T63" fmla="*/ 13 h 38"/>
                <a:gd name="T64" fmla="*/ 45 w 57"/>
                <a:gd name="T65" fmla="*/ 13 h 38"/>
                <a:gd name="T66" fmla="*/ 45 w 57"/>
                <a:gd name="T67" fmla="*/ 14 h 38"/>
                <a:gd name="T68" fmla="*/ 42 w 57"/>
                <a:gd name="T69" fmla="*/ 15 h 38"/>
                <a:gd name="T70" fmla="*/ 39 w 57"/>
                <a:gd name="T71" fmla="*/ 15 h 38"/>
                <a:gd name="T72" fmla="*/ 37 w 57"/>
                <a:gd name="T73" fmla="*/ 17 h 38"/>
                <a:gd name="T74" fmla="*/ 31 w 57"/>
                <a:gd name="T75" fmla="*/ 19 h 38"/>
                <a:gd name="T76" fmla="*/ 28 w 57"/>
                <a:gd name="T77" fmla="*/ 20 h 38"/>
                <a:gd name="T78" fmla="*/ 25 w 57"/>
                <a:gd name="T79" fmla="*/ 20 h 38"/>
                <a:gd name="T80" fmla="*/ 23 w 57"/>
                <a:gd name="T81" fmla="*/ 22 h 38"/>
                <a:gd name="T82" fmla="*/ 20 w 57"/>
                <a:gd name="T83" fmla="*/ 22 h 38"/>
                <a:gd name="T84" fmla="*/ 20 w 57"/>
                <a:gd name="T85" fmla="*/ 23 h 38"/>
                <a:gd name="T86" fmla="*/ 17 w 57"/>
                <a:gd name="T87" fmla="*/ 23 h 38"/>
                <a:gd name="T88" fmla="*/ 17 w 57"/>
                <a:gd name="T89" fmla="*/ 25 h 38"/>
                <a:gd name="T90" fmla="*/ 14 w 57"/>
                <a:gd name="T91" fmla="*/ 25 h 38"/>
                <a:gd name="T92" fmla="*/ 14 w 57"/>
                <a:gd name="T93" fmla="*/ 27 h 38"/>
                <a:gd name="T94" fmla="*/ 14 w 57"/>
                <a:gd name="T95" fmla="*/ 28 h 38"/>
                <a:gd name="T96" fmla="*/ 14 w 57"/>
                <a:gd name="T97" fmla="*/ 31 h 38"/>
                <a:gd name="T98" fmla="*/ 14 w 57"/>
                <a:gd name="T99" fmla="*/ 34 h 38"/>
                <a:gd name="T100" fmla="*/ 14 w 57"/>
                <a:gd name="T101" fmla="*/ 36 h 38"/>
                <a:gd name="T102" fmla="*/ 14 w 57"/>
                <a:gd name="T103" fmla="*/ 37 h 38"/>
                <a:gd name="T104" fmla="*/ 0 w 57"/>
                <a:gd name="T105" fmla="*/ 36 h 3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
                <a:gd name="T160" fmla="*/ 0 h 38"/>
                <a:gd name="T161" fmla="*/ 57 w 57"/>
                <a:gd name="T162" fmla="*/ 38 h 3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 h="38">
                  <a:moveTo>
                    <a:pt x="0" y="36"/>
                  </a:moveTo>
                  <a:lnTo>
                    <a:pt x="0" y="34"/>
                  </a:lnTo>
                  <a:lnTo>
                    <a:pt x="0" y="31"/>
                  </a:lnTo>
                  <a:lnTo>
                    <a:pt x="0" y="27"/>
                  </a:lnTo>
                  <a:lnTo>
                    <a:pt x="3" y="25"/>
                  </a:lnTo>
                  <a:lnTo>
                    <a:pt x="3" y="23"/>
                  </a:lnTo>
                  <a:lnTo>
                    <a:pt x="3" y="22"/>
                  </a:lnTo>
                  <a:lnTo>
                    <a:pt x="6" y="20"/>
                  </a:lnTo>
                  <a:lnTo>
                    <a:pt x="9" y="20"/>
                  </a:lnTo>
                  <a:lnTo>
                    <a:pt x="11" y="19"/>
                  </a:lnTo>
                  <a:lnTo>
                    <a:pt x="14" y="17"/>
                  </a:lnTo>
                  <a:lnTo>
                    <a:pt x="17" y="15"/>
                  </a:lnTo>
                  <a:lnTo>
                    <a:pt x="20" y="14"/>
                  </a:lnTo>
                  <a:lnTo>
                    <a:pt x="23" y="13"/>
                  </a:lnTo>
                  <a:lnTo>
                    <a:pt x="28" y="11"/>
                  </a:lnTo>
                  <a:lnTo>
                    <a:pt x="31" y="9"/>
                  </a:lnTo>
                  <a:lnTo>
                    <a:pt x="37" y="6"/>
                  </a:lnTo>
                  <a:lnTo>
                    <a:pt x="39" y="5"/>
                  </a:lnTo>
                  <a:lnTo>
                    <a:pt x="42" y="3"/>
                  </a:lnTo>
                  <a:lnTo>
                    <a:pt x="45" y="3"/>
                  </a:lnTo>
                  <a:lnTo>
                    <a:pt x="48" y="2"/>
                  </a:lnTo>
                  <a:lnTo>
                    <a:pt x="48" y="0"/>
                  </a:lnTo>
                  <a:lnTo>
                    <a:pt x="51" y="0"/>
                  </a:lnTo>
                  <a:lnTo>
                    <a:pt x="53" y="0"/>
                  </a:lnTo>
                  <a:lnTo>
                    <a:pt x="53" y="2"/>
                  </a:lnTo>
                  <a:lnTo>
                    <a:pt x="56" y="3"/>
                  </a:lnTo>
                  <a:lnTo>
                    <a:pt x="56" y="6"/>
                  </a:lnTo>
                  <a:lnTo>
                    <a:pt x="56" y="9"/>
                  </a:lnTo>
                  <a:lnTo>
                    <a:pt x="53" y="9"/>
                  </a:lnTo>
                  <a:lnTo>
                    <a:pt x="53" y="11"/>
                  </a:lnTo>
                  <a:lnTo>
                    <a:pt x="51" y="13"/>
                  </a:lnTo>
                  <a:lnTo>
                    <a:pt x="48" y="13"/>
                  </a:lnTo>
                  <a:lnTo>
                    <a:pt x="45" y="13"/>
                  </a:lnTo>
                  <a:lnTo>
                    <a:pt x="45" y="14"/>
                  </a:lnTo>
                  <a:lnTo>
                    <a:pt x="42" y="15"/>
                  </a:lnTo>
                  <a:lnTo>
                    <a:pt x="39" y="15"/>
                  </a:lnTo>
                  <a:lnTo>
                    <a:pt x="37" y="17"/>
                  </a:lnTo>
                  <a:lnTo>
                    <a:pt x="31" y="19"/>
                  </a:lnTo>
                  <a:lnTo>
                    <a:pt x="28" y="20"/>
                  </a:lnTo>
                  <a:lnTo>
                    <a:pt x="25" y="20"/>
                  </a:lnTo>
                  <a:lnTo>
                    <a:pt x="23" y="22"/>
                  </a:lnTo>
                  <a:lnTo>
                    <a:pt x="20" y="22"/>
                  </a:lnTo>
                  <a:lnTo>
                    <a:pt x="20" y="23"/>
                  </a:lnTo>
                  <a:lnTo>
                    <a:pt x="17" y="23"/>
                  </a:lnTo>
                  <a:lnTo>
                    <a:pt x="17" y="25"/>
                  </a:lnTo>
                  <a:lnTo>
                    <a:pt x="14" y="25"/>
                  </a:lnTo>
                  <a:lnTo>
                    <a:pt x="14" y="27"/>
                  </a:lnTo>
                  <a:lnTo>
                    <a:pt x="14" y="28"/>
                  </a:lnTo>
                  <a:lnTo>
                    <a:pt x="14" y="31"/>
                  </a:lnTo>
                  <a:lnTo>
                    <a:pt x="14" y="34"/>
                  </a:lnTo>
                  <a:lnTo>
                    <a:pt x="14" y="36"/>
                  </a:lnTo>
                  <a:lnTo>
                    <a:pt x="14" y="37"/>
                  </a:lnTo>
                  <a:lnTo>
                    <a:pt x="0" y="36"/>
                  </a:lnTo>
                </a:path>
              </a:pathLst>
            </a:custGeom>
            <a:noFill/>
            <a:ln w="12700" cap="rnd">
              <a:solidFill>
                <a:srgbClr val="000000"/>
              </a:solidFill>
              <a:round/>
              <a:headEnd/>
              <a:tailEnd/>
            </a:ln>
          </p:spPr>
          <p:txBody>
            <a:bodyPr>
              <a:prstTxWarp prst="textNoShape">
                <a:avLst/>
              </a:prstTxWarp>
            </a:bodyPr>
            <a:lstStyle/>
            <a:p>
              <a:endParaRPr lang="en-US"/>
            </a:p>
          </p:txBody>
        </p:sp>
        <p:sp>
          <p:nvSpPr>
            <p:cNvPr id="41049" name="Freeform 33"/>
            <p:cNvSpPr>
              <a:spLocks/>
            </p:cNvSpPr>
            <p:nvPr/>
          </p:nvSpPr>
          <p:spPr bwMode="auto">
            <a:xfrm>
              <a:off x="4393" y="628"/>
              <a:ext cx="39" cy="35"/>
            </a:xfrm>
            <a:custGeom>
              <a:avLst/>
              <a:gdLst>
                <a:gd name="T0" fmla="*/ 38 w 39"/>
                <a:gd name="T1" fmla="*/ 0 h 35"/>
                <a:gd name="T2" fmla="*/ 38 w 39"/>
                <a:gd name="T3" fmla="*/ 0 h 35"/>
                <a:gd name="T4" fmla="*/ 38 w 39"/>
                <a:gd name="T5" fmla="*/ 3 h 35"/>
                <a:gd name="T6" fmla="*/ 35 w 39"/>
                <a:gd name="T7" fmla="*/ 4 h 35"/>
                <a:gd name="T8" fmla="*/ 34 w 39"/>
                <a:gd name="T9" fmla="*/ 7 h 35"/>
                <a:gd name="T10" fmla="*/ 31 w 39"/>
                <a:gd name="T11" fmla="*/ 8 h 35"/>
                <a:gd name="T12" fmla="*/ 29 w 39"/>
                <a:gd name="T13" fmla="*/ 10 h 35"/>
                <a:gd name="T14" fmla="*/ 26 w 39"/>
                <a:gd name="T15" fmla="*/ 10 h 35"/>
                <a:gd name="T16" fmla="*/ 24 w 39"/>
                <a:gd name="T17" fmla="*/ 11 h 35"/>
                <a:gd name="T18" fmla="*/ 22 w 39"/>
                <a:gd name="T19" fmla="*/ 12 h 35"/>
                <a:gd name="T20" fmla="*/ 19 w 39"/>
                <a:gd name="T21" fmla="*/ 14 h 35"/>
                <a:gd name="T22" fmla="*/ 17 w 39"/>
                <a:gd name="T23" fmla="*/ 15 h 35"/>
                <a:gd name="T24" fmla="*/ 14 w 39"/>
                <a:gd name="T25" fmla="*/ 17 h 35"/>
                <a:gd name="T26" fmla="*/ 12 w 39"/>
                <a:gd name="T27" fmla="*/ 17 h 35"/>
                <a:gd name="T28" fmla="*/ 10 w 39"/>
                <a:gd name="T29" fmla="*/ 17 h 35"/>
                <a:gd name="T30" fmla="*/ 8 w 39"/>
                <a:gd name="T31" fmla="*/ 19 h 35"/>
                <a:gd name="T32" fmla="*/ 8 w 39"/>
                <a:gd name="T33" fmla="*/ 20 h 35"/>
                <a:gd name="T34" fmla="*/ 5 w 39"/>
                <a:gd name="T35" fmla="*/ 20 h 35"/>
                <a:gd name="T36" fmla="*/ 5 w 39"/>
                <a:gd name="T37" fmla="*/ 22 h 35"/>
                <a:gd name="T38" fmla="*/ 5 w 39"/>
                <a:gd name="T39" fmla="*/ 24 h 35"/>
                <a:gd name="T40" fmla="*/ 5 w 39"/>
                <a:gd name="T41" fmla="*/ 29 h 35"/>
                <a:gd name="T42" fmla="*/ 5 w 39"/>
                <a:gd name="T43" fmla="*/ 33 h 35"/>
                <a:gd name="T44" fmla="*/ 5 w 39"/>
                <a:gd name="T45" fmla="*/ 34 h 35"/>
                <a:gd name="T46" fmla="*/ 0 w 39"/>
                <a:gd name="T47" fmla="*/ 33 h 35"/>
                <a:gd name="T48" fmla="*/ 0 w 39"/>
                <a:gd name="T49" fmla="*/ 30 h 35"/>
                <a:gd name="T50" fmla="*/ 0 w 39"/>
                <a:gd name="T51" fmla="*/ 27 h 35"/>
                <a:gd name="T52" fmla="*/ 0 w 39"/>
                <a:gd name="T53" fmla="*/ 26 h 35"/>
                <a:gd name="T54" fmla="*/ 0 w 39"/>
                <a:gd name="T55" fmla="*/ 24 h 35"/>
                <a:gd name="T56" fmla="*/ 0 w 39"/>
                <a:gd name="T57" fmla="*/ 23 h 35"/>
                <a:gd name="T58" fmla="*/ 0 w 39"/>
                <a:gd name="T59" fmla="*/ 22 h 35"/>
                <a:gd name="T60" fmla="*/ 0 w 39"/>
                <a:gd name="T61" fmla="*/ 20 h 35"/>
                <a:gd name="T62" fmla="*/ 3 w 39"/>
                <a:gd name="T63" fmla="*/ 19 h 35"/>
                <a:gd name="T64" fmla="*/ 5 w 39"/>
                <a:gd name="T65" fmla="*/ 17 h 35"/>
                <a:gd name="T66" fmla="*/ 8 w 39"/>
                <a:gd name="T67" fmla="*/ 17 h 35"/>
                <a:gd name="T68" fmla="*/ 10 w 39"/>
                <a:gd name="T69" fmla="*/ 15 h 35"/>
                <a:gd name="T70" fmla="*/ 12 w 39"/>
                <a:gd name="T71" fmla="*/ 14 h 35"/>
                <a:gd name="T72" fmla="*/ 14 w 39"/>
                <a:gd name="T73" fmla="*/ 14 h 35"/>
                <a:gd name="T74" fmla="*/ 14 w 39"/>
                <a:gd name="T75" fmla="*/ 12 h 35"/>
                <a:gd name="T76" fmla="*/ 17 w 39"/>
                <a:gd name="T77" fmla="*/ 12 h 35"/>
                <a:gd name="T78" fmla="*/ 17 w 39"/>
                <a:gd name="T79" fmla="*/ 11 h 35"/>
                <a:gd name="T80" fmla="*/ 19 w 39"/>
                <a:gd name="T81" fmla="*/ 10 h 35"/>
                <a:gd name="T82" fmla="*/ 19 w 39"/>
                <a:gd name="T83" fmla="*/ 8 h 35"/>
                <a:gd name="T84" fmla="*/ 22 w 39"/>
                <a:gd name="T85" fmla="*/ 8 h 35"/>
                <a:gd name="T86" fmla="*/ 24 w 39"/>
                <a:gd name="T87" fmla="*/ 8 h 35"/>
                <a:gd name="T88" fmla="*/ 24 w 39"/>
                <a:gd name="T89" fmla="*/ 7 h 35"/>
                <a:gd name="T90" fmla="*/ 26 w 39"/>
                <a:gd name="T91" fmla="*/ 7 h 35"/>
                <a:gd name="T92" fmla="*/ 26 w 39"/>
                <a:gd name="T93" fmla="*/ 5 h 35"/>
                <a:gd name="T94" fmla="*/ 29 w 39"/>
                <a:gd name="T95" fmla="*/ 5 h 35"/>
                <a:gd name="T96" fmla="*/ 29 w 39"/>
                <a:gd name="T97" fmla="*/ 4 h 35"/>
                <a:gd name="T98" fmla="*/ 31 w 39"/>
                <a:gd name="T99" fmla="*/ 4 h 35"/>
                <a:gd name="T100" fmla="*/ 31 w 39"/>
                <a:gd name="T101" fmla="*/ 3 h 35"/>
                <a:gd name="T102" fmla="*/ 34 w 39"/>
                <a:gd name="T103" fmla="*/ 3 h 35"/>
                <a:gd name="T104" fmla="*/ 35 w 39"/>
                <a:gd name="T105" fmla="*/ 1 h 35"/>
                <a:gd name="T106" fmla="*/ 38 w 39"/>
                <a:gd name="T107" fmla="*/ 0 h 3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9"/>
                <a:gd name="T163" fmla="*/ 0 h 35"/>
                <a:gd name="T164" fmla="*/ 39 w 39"/>
                <a:gd name="T165" fmla="*/ 35 h 3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9" h="35">
                  <a:moveTo>
                    <a:pt x="38" y="0"/>
                  </a:moveTo>
                  <a:lnTo>
                    <a:pt x="38" y="0"/>
                  </a:lnTo>
                  <a:lnTo>
                    <a:pt x="38" y="3"/>
                  </a:lnTo>
                  <a:lnTo>
                    <a:pt x="35" y="4"/>
                  </a:lnTo>
                  <a:lnTo>
                    <a:pt x="34" y="7"/>
                  </a:lnTo>
                  <a:lnTo>
                    <a:pt x="31" y="8"/>
                  </a:lnTo>
                  <a:lnTo>
                    <a:pt x="29" y="10"/>
                  </a:lnTo>
                  <a:lnTo>
                    <a:pt x="26" y="10"/>
                  </a:lnTo>
                  <a:lnTo>
                    <a:pt x="24" y="11"/>
                  </a:lnTo>
                  <a:lnTo>
                    <a:pt x="22" y="12"/>
                  </a:lnTo>
                  <a:lnTo>
                    <a:pt x="19" y="14"/>
                  </a:lnTo>
                  <a:lnTo>
                    <a:pt x="17" y="15"/>
                  </a:lnTo>
                  <a:lnTo>
                    <a:pt x="14" y="17"/>
                  </a:lnTo>
                  <a:lnTo>
                    <a:pt x="12" y="17"/>
                  </a:lnTo>
                  <a:lnTo>
                    <a:pt x="10" y="17"/>
                  </a:lnTo>
                  <a:lnTo>
                    <a:pt x="8" y="19"/>
                  </a:lnTo>
                  <a:lnTo>
                    <a:pt x="8" y="20"/>
                  </a:lnTo>
                  <a:lnTo>
                    <a:pt x="5" y="20"/>
                  </a:lnTo>
                  <a:lnTo>
                    <a:pt x="5" y="22"/>
                  </a:lnTo>
                  <a:lnTo>
                    <a:pt x="5" y="24"/>
                  </a:lnTo>
                  <a:lnTo>
                    <a:pt x="5" y="29"/>
                  </a:lnTo>
                  <a:lnTo>
                    <a:pt x="5" y="33"/>
                  </a:lnTo>
                  <a:lnTo>
                    <a:pt x="5" y="34"/>
                  </a:lnTo>
                  <a:lnTo>
                    <a:pt x="0" y="33"/>
                  </a:lnTo>
                  <a:lnTo>
                    <a:pt x="0" y="30"/>
                  </a:lnTo>
                  <a:lnTo>
                    <a:pt x="0" y="27"/>
                  </a:lnTo>
                  <a:lnTo>
                    <a:pt x="0" y="26"/>
                  </a:lnTo>
                  <a:lnTo>
                    <a:pt x="0" y="24"/>
                  </a:lnTo>
                  <a:lnTo>
                    <a:pt x="0" y="23"/>
                  </a:lnTo>
                  <a:lnTo>
                    <a:pt x="0" y="22"/>
                  </a:lnTo>
                  <a:lnTo>
                    <a:pt x="0" y="20"/>
                  </a:lnTo>
                  <a:lnTo>
                    <a:pt x="3" y="19"/>
                  </a:lnTo>
                  <a:lnTo>
                    <a:pt x="5" y="17"/>
                  </a:lnTo>
                  <a:lnTo>
                    <a:pt x="8" y="17"/>
                  </a:lnTo>
                  <a:lnTo>
                    <a:pt x="10" y="15"/>
                  </a:lnTo>
                  <a:lnTo>
                    <a:pt x="12" y="14"/>
                  </a:lnTo>
                  <a:lnTo>
                    <a:pt x="14" y="14"/>
                  </a:lnTo>
                  <a:lnTo>
                    <a:pt x="14" y="12"/>
                  </a:lnTo>
                  <a:lnTo>
                    <a:pt x="17" y="12"/>
                  </a:lnTo>
                  <a:lnTo>
                    <a:pt x="17" y="11"/>
                  </a:lnTo>
                  <a:lnTo>
                    <a:pt x="19" y="10"/>
                  </a:lnTo>
                  <a:lnTo>
                    <a:pt x="19" y="8"/>
                  </a:lnTo>
                  <a:lnTo>
                    <a:pt x="22" y="8"/>
                  </a:lnTo>
                  <a:lnTo>
                    <a:pt x="24" y="8"/>
                  </a:lnTo>
                  <a:lnTo>
                    <a:pt x="24" y="7"/>
                  </a:lnTo>
                  <a:lnTo>
                    <a:pt x="26" y="7"/>
                  </a:lnTo>
                  <a:lnTo>
                    <a:pt x="26" y="5"/>
                  </a:lnTo>
                  <a:lnTo>
                    <a:pt x="29" y="5"/>
                  </a:lnTo>
                  <a:lnTo>
                    <a:pt x="29" y="4"/>
                  </a:lnTo>
                  <a:lnTo>
                    <a:pt x="31" y="4"/>
                  </a:lnTo>
                  <a:lnTo>
                    <a:pt x="31" y="3"/>
                  </a:lnTo>
                  <a:lnTo>
                    <a:pt x="34" y="3"/>
                  </a:lnTo>
                  <a:lnTo>
                    <a:pt x="35" y="1"/>
                  </a:lnTo>
                  <a:lnTo>
                    <a:pt x="38" y="0"/>
                  </a:lnTo>
                </a:path>
              </a:pathLst>
            </a:custGeom>
            <a:solidFill>
              <a:srgbClr val="B3CCCC"/>
            </a:solidFill>
            <a:ln w="127000" cap="rnd">
              <a:noFill/>
              <a:round/>
              <a:headEnd/>
              <a:tailEnd/>
            </a:ln>
          </p:spPr>
          <p:txBody>
            <a:bodyPr>
              <a:prstTxWarp prst="textNoShape">
                <a:avLst/>
              </a:prstTxWarp>
            </a:bodyPr>
            <a:lstStyle/>
            <a:p>
              <a:endParaRPr lang="en-US"/>
            </a:p>
          </p:txBody>
        </p:sp>
        <p:sp>
          <p:nvSpPr>
            <p:cNvPr id="41050" name="Freeform 34"/>
            <p:cNvSpPr>
              <a:spLocks/>
            </p:cNvSpPr>
            <p:nvPr/>
          </p:nvSpPr>
          <p:spPr bwMode="auto">
            <a:xfrm>
              <a:off x="4420" y="639"/>
              <a:ext cx="37" cy="29"/>
            </a:xfrm>
            <a:custGeom>
              <a:avLst/>
              <a:gdLst>
                <a:gd name="T0" fmla="*/ 36 w 37"/>
                <a:gd name="T1" fmla="*/ 0 h 29"/>
                <a:gd name="T2" fmla="*/ 36 w 37"/>
                <a:gd name="T3" fmla="*/ 0 h 29"/>
                <a:gd name="T4" fmla="*/ 36 w 37"/>
                <a:gd name="T5" fmla="*/ 1 h 29"/>
                <a:gd name="T6" fmla="*/ 36 w 37"/>
                <a:gd name="T7" fmla="*/ 2 h 29"/>
                <a:gd name="T8" fmla="*/ 36 w 37"/>
                <a:gd name="T9" fmla="*/ 4 h 29"/>
                <a:gd name="T10" fmla="*/ 34 w 37"/>
                <a:gd name="T11" fmla="*/ 5 h 29"/>
                <a:gd name="T12" fmla="*/ 34 w 37"/>
                <a:gd name="T13" fmla="*/ 7 h 29"/>
                <a:gd name="T14" fmla="*/ 32 w 37"/>
                <a:gd name="T15" fmla="*/ 7 h 29"/>
                <a:gd name="T16" fmla="*/ 29 w 37"/>
                <a:gd name="T17" fmla="*/ 7 h 29"/>
                <a:gd name="T18" fmla="*/ 29 w 37"/>
                <a:gd name="T19" fmla="*/ 8 h 29"/>
                <a:gd name="T20" fmla="*/ 27 w 37"/>
                <a:gd name="T21" fmla="*/ 9 h 29"/>
                <a:gd name="T22" fmla="*/ 25 w 37"/>
                <a:gd name="T23" fmla="*/ 9 h 29"/>
                <a:gd name="T24" fmla="*/ 23 w 37"/>
                <a:gd name="T25" fmla="*/ 11 h 29"/>
                <a:gd name="T26" fmla="*/ 20 w 37"/>
                <a:gd name="T27" fmla="*/ 12 h 29"/>
                <a:gd name="T28" fmla="*/ 18 w 37"/>
                <a:gd name="T29" fmla="*/ 12 h 29"/>
                <a:gd name="T30" fmla="*/ 16 w 37"/>
                <a:gd name="T31" fmla="*/ 14 h 29"/>
                <a:gd name="T32" fmla="*/ 13 w 37"/>
                <a:gd name="T33" fmla="*/ 14 h 29"/>
                <a:gd name="T34" fmla="*/ 11 w 37"/>
                <a:gd name="T35" fmla="*/ 14 h 29"/>
                <a:gd name="T36" fmla="*/ 9 w 37"/>
                <a:gd name="T37" fmla="*/ 16 h 29"/>
                <a:gd name="T38" fmla="*/ 7 w 37"/>
                <a:gd name="T39" fmla="*/ 16 h 29"/>
                <a:gd name="T40" fmla="*/ 4 w 37"/>
                <a:gd name="T41" fmla="*/ 17 h 29"/>
                <a:gd name="T42" fmla="*/ 2 w 37"/>
                <a:gd name="T43" fmla="*/ 19 h 29"/>
                <a:gd name="T44" fmla="*/ 2 w 37"/>
                <a:gd name="T45" fmla="*/ 21 h 29"/>
                <a:gd name="T46" fmla="*/ 2 w 37"/>
                <a:gd name="T47" fmla="*/ 24 h 29"/>
                <a:gd name="T48" fmla="*/ 2 w 37"/>
                <a:gd name="T49" fmla="*/ 27 h 29"/>
                <a:gd name="T50" fmla="*/ 2 w 37"/>
                <a:gd name="T51" fmla="*/ 28 h 29"/>
                <a:gd name="T52" fmla="*/ 0 w 37"/>
                <a:gd name="T53" fmla="*/ 27 h 29"/>
                <a:gd name="T54" fmla="*/ 0 w 37"/>
                <a:gd name="T55" fmla="*/ 26 h 29"/>
                <a:gd name="T56" fmla="*/ 0 w 37"/>
                <a:gd name="T57" fmla="*/ 24 h 29"/>
                <a:gd name="T58" fmla="*/ 0 w 37"/>
                <a:gd name="T59" fmla="*/ 21 h 29"/>
                <a:gd name="T60" fmla="*/ 0 w 37"/>
                <a:gd name="T61" fmla="*/ 19 h 29"/>
                <a:gd name="T62" fmla="*/ 0 w 37"/>
                <a:gd name="T63" fmla="*/ 17 h 29"/>
                <a:gd name="T64" fmla="*/ 0 w 37"/>
                <a:gd name="T65" fmla="*/ 16 h 29"/>
                <a:gd name="T66" fmla="*/ 2 w 37"/>
                <a:gd name="T67" fmla="*/ 16 h 29"/>
                <a:gd name="T68" fmla="*/ 2 w 37"/>
                <a:gd name="T69" fmla="*/ 14 h 29"/>
                <a:gd name="T70" fmla="*/ 4 w 37"/>
                <a:gd name="T71" fmla="*/ 14 h 29"/>
                <a:gd name="T72" fmla="*/ 7 w 37"/>
                <a:gd name="T73" fmla="*/ 14 h 29"/>
                <a:gd name="T74" fmla="*/ 7 w 37"/>
                <a:gd name="T75" fmla="*/ 14 h 29"/>
                <a:gd name="T76" fmla="*/ 9 w 37"/>
                <a:gd name="T77" fmla="*/ 14 h 29"/>
                <a:gd name="T78" fmla="*/ 9 w 37"/>
                <a:gd name="T79" fmla="*/ 12 h 29"/>
                <a:gd name="T80" fmla="*/ 11 w 37"/>
                <a:gd name="T81" fmla="*/ 12 h 29"/>
                <a:gd name="T82" fmla="*/ 13 w 37"/>
                <a:gd name="T83" fmla="*/ 12 h 29"/>
                <a:gd name="T84" fmla="*/ 16 w 37"/>
                <a:gd name="T85" fmla="*/ 11 h 29"/>
                <a:gd name="T86" fmla="*/ 18 w 37"/>
                <a:gd name="T87" fmla="*/ 9 h 29"/>
                <a:gd name="T88" fmla="*/ 20 w 37"/>
                <a:gd name="T89" fmla="*/ 8 h 29"/>
                <a:gd name="T90" fmla="*/ 23 w 37"/>
                <a:gd name="T91" fmla="*/ 8 h 29"/>
                <a:gd name="T92" fmla="*/ 23 w 37"/>
                <a:gd name="T93" fmla="*/ 7 h 29"/>
                <a:gd name="T94" fmla="*/ 25 w 37"/>
                <a:gd name="T95" fmla="*/ 7 h 29"/>
                <a:gd name="T96" fmla="*/ 27 w 37"/>
                <a:gd name="T97" fmla="*/ 7 h 29"/>
                <a:gd name="T98" fmla="*/ 27 w 37"/>
                <a:gd name="T99" fmla="*/ 5 h 29"/>
                <a:gd name="T100" fmla="*/ 29 w 37"/>
                <a:gd name="T101" fmla="*/ 5 h 29"/>
                <a:gd name="T102" fmla="*/ 29 w 37"/>
                <a:gd name="T103" fmla="*/ 4 h 29"/>
                <a:gd name="T104" fmla="*/ 32 w 37"/>
                <a:gd name="T105" fmla="*/ 2 h 29"/>
                <a:gd name="T106" fmla="*/ 34 w 37"/>
                <a:gd name="T107" fmla="*/ 2 h 29"/>
                <a:gd name="T108" fmla="*/ 34 w 37"/>
                <a:gd name="T109" fmla="*/ 1 h 29"/>
                <a:gd name="T110" fmla="*/ 36 w 37"/>
                <a:gd name="T111" fmla="*/ 1 h 29"/>
                <a:gd name="T112" fmla="*/ 36 w 37"/>
                <a:gd name="T113" fmla="*/ 0 h 2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
                <a:gd name="T172" fmla="*/ 0 h 29"/>
                <a:gd name="T173" fmla="*/ 37 w 37"/>
                <a:gd name="T174" fmla="*/ 29 h 2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 h="29">
                  <a:moveTo>
                    <a:pt x="36" y="0"/>
                  </a:moveTo>
                  <a:lnTo>
                    <a:pt x="36" y="0"/>
                  </a:lnTo>
                  <a:lnTo>
                    <a:pt x="36" y="1"/>
                  </a:lnTo>
                  <a:lnTo>
                    <a:pt x="36" y="2"/>
                  </a:lnTo>
                  <a:lnTo>
                    <a:pt x="36" y="4"/>
                  </a:lnTo>
                  <a:lnTo>
                    <a:pt x="34" y="5"/>
                  </a:lnTo>
                  <a:lnTo>
                    <a:pt x="34" y="7"/>
                  </a:lnTo>
                  <a:lnTo>
                    <a:pt x="32" y="7"/>
                  </a:lnTo>
                  <a:lnTo>
                    <a:pt x="29" y="7"/>
                  </a:lnTo>
                  <a:lnTo>
                    <a:pt x="29" y="8"/>
                  </a:lnTo>
                  <a:lnTo>
                    <a:pt x="27" y="9"/>
                  </a:lnTo>
                  <a:lnTo>
                    <a:pt x="25" y="9"/>
                  </a:lnTo>
                  <a:lnTo>
                    <a:pt x="23" y="11"/>
                  </a:lnTo>
                  <a:lnTo>
                    <a:pt x="20" y="12"/>
                  </a:lnTo>
                  <a:lnTo>
                    <a:pt x="18" y="12"/>
                  </a:lnTo>
                  <a:lnTo>
                    <a:pt x="16" y="14"/>
                  </a:lnTo>
                  <a:lnTo>
                    <a:pt x="13" y="14"/>
                  </a:lnTo>
                  <a:lnTo>
                    <a:pt x="11" y="14"/>
                  </a:lnTo>
                  <a:lnTo>
                    <a:pt x="9" y="16"/>
                  </a:lnTo>
                  <a:lnTo>
                    <a:pt x="7" y="16"/>
                  </a:lnTo>
                  <a:lnTo>
                    <a:pt x="4" y="17"/>
                  </a:lnTo>
                  <a:lnTo>
                    <a:pt x="2" y="19"/>
                  </a:lnTo>
                  <a:lnTo>
                    <a:pt x="2" y="21"/>
                  </a:lnTo>
                  <a:lnTo>
                    <a:pt x="2" y="24"/>
                  </a:lnTo>
                  <a:lnTo>
                    <a:pt x="2" y="27"/>
                  </a:lnTo>
                  <a:lnTo>
                    <a:pt x="2" y="28"/>
                  </a:lnTo>
                  <a:lnTo>
                    <a:pt x="0" y="27"/>
                  </a:lnTo>
                  <a:lnTo>
                    <a:pt x="0" y="26"/>
                  </a:lnTo>
                  <a:lnTo>
                    <a:pt x="0" y="24"/>
                  </a:lnTo>
                  <a:lnTo>
                    <a:pt x="0" y="21"/>
                  </a:lnTo>
                  <a:lnTo>
                    <a:pt x="0" y="19"/>
                  </a:lnTo>
                  <a:lnTo>
                    <a:pt x="0" y="17"/>
                  </a:lnTo>
                  <a:lnTo>
                    <a:pt x="0" y="16"/>
                  </a:lnTo>
                  <a:lnTo>
                    <a:pt x="2" y="16"/>
                  </a:lnTo>
                  <a:lnTo>
                    <a:pt x="2" y="14"/>
                  </a:lnTo>
                  <a:lnTo>
                    <a:pt x="4" y="14"/>
                  </a:lnTo>
                  <a:lnTo>
                    <a:pt x="7" y="14"/>
                  </a:lnTo>
                  <a:lnTo>
                    <a:pt x="9" y="14"/>
                  </a:lnTo>
                  <a:lnTo>
                    <a:pt x="9" y="12"/>
                  </a:lnTo>
                  <a:lnTo>
                    <a:pt x="11" y="12"/>
                  </a:lnTo>
                  <a:lnTo>
                    <a:pt x="13" y="12"/>
                  </a:lnTo>
                  <a:lnTo>
                    <a:pt x="16" y="11"/>
                  </a:lnTo>
                  <a:lnTo>
                    <a:pt x="18" y="9"/>
                  </a:lnTo>
                  <a:lnTo>
                    <a:pt x="20" y="8"/>
                  </a:lnTo>
                  <a:lnTo>
                    <a:pt x="23" y="8"/>
                  </a:lnTo>
                  <a:lnTo>
                    <a:pt x="23" y="7"/>
                  </a:lnTo>
                  <a:lnTo>
                    <a:pt x="25" y="7"/>
                  </a:lnTo>
                  <a:lnTo>
                    <a:pt x="27" y="7"/>
                  </a:lnTo>
                  <a:lnTo>
                    <a:pt x="27" y="5"/>
                  </a:lnTo>
                  <a:lnTo>
                    <a:pt x="29" y="5"/>
                  </a:lnTo>
                  <a:lnTo>
                    <a:pt x="29" y="4"/>
                  </a:lnTo>
                  <a:lnTo>
                    <a:pt x="32" y="2"/>
                  </a:lnTo>
                  <a:lnTo>
                    <a:pt x="34" y="2"/>
                  </a:lnTo>
                  <a:lnTo>
                    <a:pt x="34" y="1"/>
                  </a:lnTo>
                  <a:lnTo>
                    <a:pt x="36" y="1"/>
                  </a:lnTo>
                  <a:lnTo>
                    <a:pt x="36" y="0"/>
                  </a:lnTo>
                </a:path>
              </a:pathLst>
            </a:custGeom>
            <a:solidFill>
              <a:srgbClr val="B3CCCC"/>
            </a:solidFill>
            <a:ln w="127000" cap="rnd">
              <a:noFill/>
              <a:round/>
              <a:headEnd/>
              <a:tailEnd/>
            </a:ln>
          </p:spPr>
          <p:txBody>
            <a:bodyPr>
              <a:prstTxWarp prst="textNoShape">
                <a:avLst/>
              </a:prstTxWarp>
            </a:bodyPr>
            <a:lstStyle/>
            <a:p>
              <a:endParaRPr lang="en-US"/>
            </a:p>
          </p:txBody>
        </p:sp>
        <p:sp>
          <p:nvSpPr>
            <p:cNvPr id="41051" name="Freeform 35"/>
            <p:cNvSpPr>
              <a:spLocks/>
            </p:cNvSpPr>
            <p:nvPr/>
          </p:nvSpPr>
          <p:spPr bwMode="auto">
            <a:xfrm>
              <a:off x="4420" y="639"/>
              <a:ext cx="37" cy="28"/>
            </a:xfrm>
            <a:custGeom>
              <a:avLst/>
              <a:gdLst>
                <a:gd name="T0" fmla="*/ 36 w 37"/>
                <a:gd name="T1" fmla="*/ 0 h 28"/>
                <a:gd name="T2" fmla="*/ 36 w 37"/>
                <a:gd name="T3" fmla="*/ 2 h 28"/>
                <a:gd name="T4" fmla="*/ 32 w 37"/>
                <a:gd name="T5" fmla="*/ 4 h 28"/>
                <a:gd name="T6" fmla="*/ 29 w 37"/>
                <a:gd name="T7" fmla="*/ 5 h 28"/>
                <a:gd name="T8" fmla="*/ 27 w 37"/>
                <a:gd name="T9" fmla="*/ 7 h 28"/>
                <a:gd name="T10" fmla="*/ 25 w 37"/>
                <a:gd name="T11" fmla="*/ 8 h 28"/>
                <a:gd name="T12" fmla="*/ 20 w 37"/>
                <a:gd name="T13" fmla="*/ 8 h 28"/>
                <a:gd name="T14" fmla="*/ 18 w 37"/>
                <a:gd name="T15" fmla="*/ 9 h 28"/>
                <a:gd name="T16" fmla="*/ 16 w 37"/>
                <a:gd name="T17" fmla="*/ 11 h 28"/>
                <a:gd name="T18" fmla="*/ 13 w 37"/>
                <a:gd name="T19" fmla="*/ 12 h 28"/>
                <a:gd name="T20" fmla="*/ 9 w 37"/>
                <a:gd name="T21" fmla="*/ 14 h 28"/>
                <a:gd name="T22" fmla="*/ 7 w 37"/>
                <a:gd name="T23" fmla="*/ 14 h 28"/>
                <a:gd name="T24" fmla="*/ 4 w 37"/>
                <a:gd name="T25" fmla="*/ 16 h 28"/>
                <a:gd name="T26" fmla="*/ 2 w 37"/>
                <a:gd name="T27" fmla="*/ 17 h 28"/>
                <a:gd name="T28" fmla="*/ 0 w 37"/>
                <a:gd name="T29" fmla="*/ 19 h 28"/>
                <a:gd name="T30" fmla="*/ 0 w 37"/>
                <a:gd name="T31" fmla="*/ 23 h 28"/>
                <a:gd name="T32" fmla="*/ 0 w 37"/>
                <a:gd name="T33" fmla="*/ 27 h 28"/>
                <a:gd name="T34" fmla="*/ 0 w 37"/>
                <a:gd name="T35" fmla="*/ 23 h 28"/>
                <a:gd name="T36" fmla="*/ 0 w 37"/>
                <a:gd name="T37" fmla="*/ 17 h 28"/>
                <a:gd name="T38" fmla="*/ 2 w 37"/>
                <a:gd name="T39" fmla="*/ 16 h 28"/>
                <a:gd name="T40" fmla="*/ 4 w 37"/>
                <a:gd name="T41" fmla="*/ 14 h 28"/>
                <a:gd name="T42" fmla="*/ 7 w 37"/>
                <a:gd name="T43" fmla="*/ 14 h 28"/>
                <a:gd name="T44" fmla="*/ 11 w 37"/>
                <a:gd name="T45" fmla="*/ 12 h 28"/>
                <a:gd name="T46" fmla="*/ 16 w 37"/>
                <a:gd name="T47" fmla="*/ 12 h 28"/>
                <a:gd name="T48" fmla="*/ 18 w 37"/>
                <a:gd name="T49" fmla="*/ 9 h 28"/>
                <a:gd name="T50" fmla="*/ 20 w 37"/>
                <a:gd name="T51" fmla="*/ 8 h 28"/>
                <a:gd name="T52" fmla="*/ 25 w 37"/>
                <a:gd name="T53" fmla="*/ 7 h 28"/>
                <a:gd name="T54" fmla="*/ 27 w 37"/>
                <a:gd name="T55" fmla="*/ 5 h 28"/>
                <a:gd name="T56" fmla="*/ 29 w 37"/>
                <a:gd name="T57" fmla="*/ 4 h 28"/>
                <a:gd name="T58" fmla="*/ 32 w 37"/>
                <a:gd name="T59" fmla="*/ 2 h 28"/>
                <a:gd name="T60" fmla="*/ 34 w 37"/>
                <a:gd name="T61" fmla="*/ 1 h 28"/>
                <a:gd name="T62" fmla="*/ 36 w 37"/>
                <a:gd name="T63" fmla="*/ 0 h 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28"/>
                <a:gd name="T98" fmla="*/ 37 w 37"/>
                <a:gd name="T99" fmla="*/ 28 h 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28">
                  <a:moveTo>
                    <a:pt x="36" y="0"/>
                  </a:moveTo>
                  <a:lnTo>
                    <a:pt x="36" y="0"/>
                  </a:lnTo>
                  <a:lnTo>
                    <a:pt x="36" y="1"/>
                  </a:lnTo>
                  <a:lnTo>
                    <a:pt x="36" y="2"/>
                  </a:lnTo>
                  <a:lnTo>
                    <a:pt x="34" y="4"/>
                  </a:lnTo>
                  <a:lnTo>
                    <a:pt x="32" y="4"/>
                  </a:lnTo>
                  <a:lnTo>
                    <a:pt x="32" y="5"/>
                  </a:lnTo>
                  <a:lnTo>
                    <a:pt x="29" y="5"/>
                  </a:lnTo>
                  <a:lnTo>
                    <a:pt x="29" y="7"/>
                  </a:lnTo>
                  <a:lnTo>
                    <a:pt x="27" y="7"/>
                  </a:lnTo>
                  <a:lnTo>
                    <a:pt x="27" y="8"/>
                  </a:lnTo>
                  <a:lnTo>
                    <a:pt x="25" y="8"/>
                  </a:lnTo>
                  <a:lnTo>
                    <a:pt x="23" y="8"/>
                  </a:lnTo>
                  <a:lnTo>
                    <a:pt x="20" y="8"/>
                  </a:lnTo>
                  <a:lnTo>
                    <a:pt x="20" y="9"/>
                  </a:lnTo>
                  <a:lnTo>
                    <a:pt x="18" y="9"/>
                  </a:lnTo>
                  <a:lnTo>
                    <a:pt x="18" y="11"/>
                  </a:lnTo>
                  <a:lnTo>
                    <a:pt x="16" y="11"/>
                  </a:lnTo>
                  <a:lnTo>
                    <a:pt x="16" y="12"/>
                  </a:lnTo>
                  <a:lnTo>
                    <a:pt x="13" y="12"/>
                  </a:lnTo>
                  <a:lnTo>
                    <a:pt x="11" y="14"/>
                  </a:lnTo>
                  <a:lnTo>
                    <a:pt x="9" y="14"/>
                  </a:lnTo>
                  <a:lnTo>
                    <a:pt x="7" y="14"/>
                  </a:lnTo>
                  <a:lnTo>
                    <a:pt x="4" y="14"/>
                  </a:lnTo>
                  <a:lnTo>
                    <a:pt x="4" y="16"/>
                  </a:lnTo>
                  <a:lnTo>
                    <a:pt x="2" y="16"/>
                  </a:lnTo>
                  <a:lnTo>
                    <a:pt x="2" y="17"/>
                  </a:lnTo>
                  <a:lnTo>
                    <a:pt x="0" y="17"/>
                  </a:lnTo>
                  <a:lnTo>
                    <a:pt x="0" y="19"/>
                  </a:lnTo>
                  <a:lnTo>
                    <a:pt x="0" y="20"/>
                  </a:lnTo>
                  <a:lnTo>
                    <a:pt x="0" y="23"/>
                  </a:lnTo>
                  <a:lnTo>
                    <a:pt x="0" y="26"/>
                  </a:lnTo>
                  <a:lnTo>
                    <a:pt x="0" y="27"/>
                  </a:lnTo>
                  <a:lnTo>
                    <a:pt x="0" y="26"/>
                  </a:lnTo>
                  <a:lnTo>
                    <a:pt x="0" y="23"/>
                  </a:lnTo>
                  <a:lnTo>
                    <a:pt x="0" y="20"/>
                  </a:lnTo>
                  <a:lnTo>
                    <a:pt x="0" y="17"/>
                  </a:lnTo>
                  <a:lnTo>
                    <a:pt x="0" y="16"/>
                  </a:lnTo>
                  <a:lnTo>
                    <a:pt x="2" y="16"/>
                  </a:lnTo>
                  <a:lnTo>
                    <a:pt x="2" y="14"/>
                  </a:lnTo>
                  <a:lnTo>
                    <a:pt x="4" y="14"/>
                  </a:lnTo>
                  <a:lnTo>
                    <a:pt x="7" y="14"/>
                  </a:lnTo>
                  <a:lnTo>
                    <a:pt x="9" y="14"/>
                  </a:lnTo>
                  <a:lnTo>
                    <a:pt x="11" y="12"/>
                  </a:lnTo>
                  <a:lnTo>
                    <a:pt x="13" y="12"/>
                  </a:lnTo>
                  <a:lnTo>
                    <a:pt x="16" y="12"/>
                  </a:lnTo>
                  <a:lnTo>
                    <a:pt x="16" y="11"/>
                  </a:lnTo>
                  <a:lnTo>
                    <a:pt x="18" y="9"/>
                  </a:lnTo>
                  <a:lnTo>
                    <a:pt x="18" y="8"/>
                  </a:lnTo>
                  <a:lnTo>
                    <a:pt x="20" y="8"/>
                  </a:lnTo>
                  <a:lnTo>
                    <a:pt x="23" y="8"/>
                  </a:lnTo>
                  <a:lnTo>
                    <a:pt x="25" y="7"/>
                  </a:lnTo>
                  <a:lnTo>
                    <a:pt x="27" y="7"/>
                  </a:lnTo>
                  <a:lnTo>
                    <a:pt x="27" y="5"/>
                  </a:lnTo>
                  <a:lnTo>
                    <a:pt x="29" y="5"/>
                  </a:lnTo>
                  <a:lnTo>
                    <a:pt x="29" y="4"/>
                  </a:lnTo>
                  <a:lnTo>
                    <a:pt x="32" y="4"/>
                  </a:lnTo>
                  <a:lnTo>
                    <a:pt x="32" y="2"/>
                  </a:lnTo>
                  <a:lnTo>
                    <a:pt x="34" y="2"/>
                  </a:lnTo>
                  <a:lnTo>
                    <a:pt x="34" y="1"/>
                  </a:lnTo>
                  <a:lnTo>
                    <a:pt x="36" y="1"/>
                  </a:lnTo>
                  <a:lnTo>
                    <a:pt x="36" y="0"/>
                  </a:lnTo>
                </a:path>
              </a:pathLst>
            </a:custGeom>
            <a:solidFill>
              <a:srgbClr val="003333"/>
            </a:solidFill>
            <a:ln w="127000" cap="rnd">
              <a:noFill/>
              <a:round/>
              <a:headEnd/>
              <a:tailEnd/>
            </a:ln>
          </p:spPr>
          <p:txBody>
            <a:bodyPr>
              <a:prstTxWarp prst="textNoShape">
                <a:avLst/>
              </a:prstTxWarp>
            </a:bodyPr>
            <a:lstStyle/>
            <a:p>
              <a:endParaRPr lang="en-US"/>
            </a:p>
          </p:txBody>
        </p:sp>
        <p:sp>
          <p:nvSpPr>
            <p:cNvPr id="41052" name="Freeform 36"/>
            <p:cNvSpPr>
              <a:spLocks/>
            </p:cNvSpPr>
            <p:nvPr/>
          </p:nvSpPr>
          <p:spPr bwMode="auto">
            <a:xfrm>
              <a:off x="4393" y="628"/>
              <a:ext cx="39" cy="34"/>
            </a:xfrm>
            <a:custGeom>
              <a:avLst/>
              <a:gdLst>
                <a:gd name="T0" fmla="*/ 38 w 39"/>
                <a:gd name="T1" fmla="*/ 0 h 34"/>
                <a:gd name="T2" fmla="*/ 38 w 39"/>
                <a:gd name="T3" fmla="*/ 0 h 34"/>
                <a:gd name="T4" fmla="*/ 35 w 39"/>
                <a:gd name="T5" fmla="*/ 1 h 34"/>
                <a:gd name="T6" fmla="*/ 35 w 39"/>
                <a:gd name="T7" fmla="*/ 3 h 34"/>
                <a:gd name="T8" fmla="*/ 34 w 39"/>
                <a:gd name="T9" fmla="*/ 4 h 34"/>
                <a:gd name="T10" fmla="*/ 31 w 39"/>
                <a:gd name="T11" fmla="*/ 4 h 34"/>
                <a:gd name="T12" fmla="*/ 29 w 39"/>
                <a:gd name="T13" fmla="*/ 5 h 34"/>
                <a:gd name="T14" fmla="*/ 29 w 39"/>
                <a:gd name="T15" fmla="*/ 7 h 34"/>
                <a:gd name="T16" fmla="*/ 26 w 39"/>
                <a:gd name="T17" fmla="*/ 7 h 34"/>
                <a:gd name="T18" fmla="*/ 26 w 39"/>
                <a:gd name="T19" fmla="*/ 8 h 34"/>
                <a:gd name="T20" fmla="*/ 24 w 39"/>
                <a:gd name="T21" fmla="*/ 8 h 34"/>
                <a:gd name="T22" fmla="*/ 22 w 39"/>
                <a:gd name="T23" fmla="*/ 8 h 34"/>
                <a:gd name="T24" fmla="*/ 22 w 39"/>
                <a:gd name="T25" fmla="*/ 10 h 34"/>
                <a:gd name="T26" fmla="*/ 19 w 39"/>
                <a:gd name="T27" fmla="*/ 10 h 34"/>
                <a:gd name="T28" fmla="*/ 19 w 39"/>
                <a:gd name="T29" fmla="*/ 11 h 34"/>
                <a:gd name="T30" fmla="*/ 17 w 39"/>
                <a:gd name="T31" fmla="*/ 12 h 34"/>
                <a:gd name="T32" fmla="*/ 17 w 39"/>
                <a:gd name="T33" fmla="*/ 14 h 34"/>
                <a:gd name="T34" fmla="*/ 14 w 39"/>
                <a:gd name="T35" fmla="*/ 14 h 34"/>
                <a:gd name="T36" fmla="*/ 12 w 39"/>
                <a:gd name="T37" fmla="*/ 14 h 34"/>
                <a:gd name="T38" fmla="*/ 12 w 39"/>
                <a:gd name="T39" fmla="*/ 15 h 34"/>
                <a:gd name="T40" fmla="*/ 10 w 39"/>
                <a:gd name="T41" fmla="*/ 15 h 34"/>
                <a:gd name="T42" fmla="*/ 10 w 39"/>
                <a:gd name="T43" fmla="*/ 17 h 34"/>
                <a:gd name="T44" fmla="*/ 8 w 39"/>
                <a:gd name="T45" fmla="*/ 17 h 34"/>
                <a:gd name="T46" fmla="*/ 5 w 39"/>
                <a:gd name="T47" fmla="*/ 18 h 34"/>
                <a:gd name="T48" fmla="*/ 5 w 39"/>
                <a:gd name="T49" fmla="*/ 19 h 34"/>
                <a:gd name="T50" fmla="*/ 3 w 39"/>
                <a:gd name="T51" fmla="*/ 19 h 34"/>
                <a:gd name="T52" fmla="*/ 3 w 39"/>
                <a:gd name="T53" fmla="*/ 21 h 34"/>
                <a:gd name="T54" fmla="*/ 0 w 39"/>
                <a:gd name="T55" fmla="*/ 21 h 34"/>
                <a:gd name="T56" fmla="*/ 0 w 39"/>
                <a:gd name="T57" fmla="*/ 22 h 34"/>
                <a:gd name="T58" fmla="*/ 0 w 39"/>
                <a:gd name="T59" fmla="*/ 25 h 34"/>
                <a:gd name="T60" fmla="*/ 0 w 39"/>
                <a:gd name="T61" fmla="*/ 28 h 34"/>
                <a:gd name="T62" fmla="*/ 0 w 39"/>
                <a:gd name="T63" fmla="*/ 32 h 34"/>
                <a:gd name="T64" fmla="*/ 0 w 39"/>
                <a:gd name="T65" fmla="*/ 33 h 34"/>
                <a:gd name="T66" fmla="*/ 0 w 39"/>
                <a:gd name="T67" fmla="*/ 32 h 34"/>
                <a:gd name="T68" fmla="*/ 0 w 39"/>
                <a:gd name="T69" fmla="*/ 28 h 34"/>
                <a:gd name="T70" fmla="*/ 0 w 39"/>
                <a:gd name="T71" fmla="*/ 25 h 34"/>
                <a:gd name="T72" fmla="*/ 0 w 39"/>
                <a:gd name="T73" fmla="*/ 22 h 34"/>
                <a:gd name="T74" fmla="*/ 0 w 39"/>
                <a:gd name="T75" fmla="*/ 21 h 34"/>
                <a:gd name="T76" fmla="*/ 3 w 39"/>
                <a:gd name="T77" fmla="*/ 19 h 34"/>
                <a:gd name="T78" fmla="*/ 5 w 39"/>
                <a:gd name="T79" fmla="*/ 18 h 34"/>
                <a:gd name="T80" fmla="*/ 5 w 39"/>
                <a:gd name="T81" fmla="*/ 17 h 34"/>
                <a:gd name="T82" fmla="*/ 8 w 39"/>
                <a:gd name="T83" fmla="*/ 17 h 34"/>
                <a:gd name="T84" fmla="*/ 8 w 39"/>
                <a:gd name="T85" fmla="*/ 15 h 34"/>
                <a:gd name="T86" fmla="*/ 10 w 39"/>
                <a:gd name="T87" fmla="*/ 15 h 34"/>
                <a:gd name="T88" fmla="*/ 12 w 39"/>
                <a:gd name="T89" fmla="*/ 15 h 34"/>
                <a:gd name="T90" fmla="*/ 12 w 39"/>
                <a:gd name="T91" fmla="*/ 14 h 34"/>
                <a:gd name="T92" fmla="*/ 14 w 39"/>
                <a:gd name="T93" fmla="*/ 14 h 34"/>
                <a:gd name="T94" fmla="*/ 14 w 39"/>
                <a:gd name="T95" fmla="*/ 12 h 34"/>
                <a:gd name="T96" fmla="*/ 17 w 39"/>
                <a:gd name="T97" fmla="*/ 12 h 34"/>
                <a:gd name="T98" fmla="*/ 17 w 39"/>
                <a:gd name="T99" fmla="*/ 11 h 34"/>
                <a:gd name="T100" fmla="*/ 19 w 39"/>
                <a:gd name="T101" fmla="*/ 10 h 34"/>
                <a:gd name="T102" fmla="*/ 22 w 39"/>
                <a:gd name="T103" fmla="*/ 8 h 34"/>
                <a:gd name="T104" fmla="*/ 24 w 39"/>
                <a:gd name="T105" fmla="*/ 8 h 34"/>
                <a:gd name="T106" fmla="*/ 24 w 39"/>
                <a:gd name="T107" fmla="*/ 7 h 34"/>
                <a:gd name="T108" fmla="*/ 26 w 39"/>
                <a:gd name="T109" fmla="*/ 7 h 34"/>
                <a:gd name="T110" fmla="*/ 26 w 39"/>
                <a:gd name="T111" fmla="*/ 5 h 34"/>
                <a:gd name="T112" fmla="*/ 29 w 39"/>
                <a:gd name="T113" fmla="*/ 4 h 34"/>
                <a:gd name="T114" fmla="*/ 31 w 39"/>
                <a:gd name="T115" fmla="*/ 3 h 34"/>
                <a:gd name="T116" fmla="*/ 34 w 39"/>
                <a:gd name="T117" fmla="*/ 3 h 34"/>
                <a:gd name="T118" fmla="*/ 35 w 39"/>
                <a:gd name="T119" fmla="*/ 1 h 34"/>
                <a:gd name="T120" fmla="*/ 35 w 39"/>
                <a:gd name="T121" fmla="*/ 0 h 34"/>
                <a:gd name="T122" fmla="*/ 38 w 39"/>
                <a:gd name="T123" fmla="*/ 0 h 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
                <a:gd name="T187" fmla="*/ 0 h 34"/>
                <a:gd name="T188" fmla="*/ 39 w 39"/>
                <a:gd name="T189" fmla="*/ 34 h 3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 h="34">
                  <a:moveTo>
                    <a:pt x="38" y="0"/>
                  </a:moveTo>
                  <a:lnTo>
                    <a:pt x="38" y="0"/>
                  </a:lnTo>
                  <a:lnTo>
                    <a:pt x="35" y="1"/>
                  </a:lnTo>
                  <a:lnTo>
                    <a:pt x="35" y="3"/>
                  </a:lnTo>
                  <a:lnTo>
                    <a:pt x="34" y="4"/>
                  </a:lnTo>
                  <a:lnTo>
                    <a:pt x="31" y="4"/>
                  </a:lnTo>
                  <a:lnTo>
                    <a:pt x="29" y="5"/>
                  </a:lnTo>
                  <a:lnTo>
                    <a:pt x="29" y="7"/>
                  </a:lnTo>
                  <a:lnTo>
                    <a:pt x="26" y="7"/>
                  </a:lnTo>
                  <a:lnTo>
                    <a:pt x="26" y="8"/>
                  </a:lnTo>
                  <a:lnTo>
                    <a:pt x="24" y="8"/>
                  </a:lnTo>
                  <a:lnTo>
                    <a:pt x="22" y="8"/>
                  </a:lnTo>
                  <a:lnTo>
                    <a:pt x="22" y="10"/>
                  </a:lnTo>
                  <a:lnTo>
                    <a:pt x="19" y="10"/>
                  </a:lnTo>
                  <a:lnTo>
                    <a:pt x="19" y="11"/>
                  </a:lnTo>
                  <a:lnTo>
                    <a:pt x="17" y="12"/>
                  </a:lnTo>
                  <a:lnTo>
                    <a:pt x="17" y="14"/>
                  </a:lnTo>
                  <a:lnTo>
                    <a:pt x="14" y="14"/>
                  </a:lnTo>
                  <a:lnTo>
                    <a:pt x="12" y="14"/>
                  </a:lnTo>
                  <a:lnTo>
                    <a:pt x="12" y="15"/>
                  </a:lnTo>
                  <a:lnTo>
                    <a:pt x="10" y="15"/>
                  </a:lnTo>
                  <a:lnTo>
                    <a:pt x="10" y="17"/>
                  </a:lnTo>
                  <a:lnTo>
                    <a:pt x="8" y="17"/>
                  </a:lnTo>
                  <a:lnTo>
                    <a:pt x="5" y="18"/>
                  </a:lnTo>
                  <a:lnTo>
                    <a:pt x="5" y="19"/>
                  </a:lnTo>
                  <a:lnTo>
                    <a:pt x="3" y="19"/>
                  </a:lnTo>
                  <a:lnTo>
                    <a:pt x="3" y="21"/>
                  </a:lnTo>
                  <a:lnTo>
                    <a:pt x="0" y="21"/>
                  </a:lnTo>
                  <a:lnTo>
                    <a:pt x="0" y="22"/>
                  </a:lnTo>
                  <a:lnTo>
                    <a:pt x="0" y="25"/>
                  </a:lnTo>
                  <a:lnTo>
                    <a:pt x="0" y="28"/>
                  </a:lnTo>
                  <a:lnTo>
                    <a:pt x="0" y="32"/>
                  </a:lnTo>
                  <a:lnTo>
                    <a:pt x="0" y="33"/>
                  </a:lnTo>
                  <a:lnTo>
                    <a:pt x="0" y="32"/>
                  </a:lnTo>
                  <a:lnTo>
                    <a:pt x="0" y="28"/>
                  </a:lnTo>
                  <a:lnTo>
                    <a:pt x="0" y="25"/>
                  </a:lnTo>
                  <a:lnTo>
                    <a:pt x="0" y="22"/>
                  </a:lnTo>
                  <a:lnTo>
                    <a:pt x="0" y="21"/>
                  </a:lnTo>
                  <a:lnTo>
                    <a:pt x="3" y="19"/>
                  </a:lnTo>
                  <a:lnTo>
                    <a:pt x="5" y="18"/>
                  </a:lnTo>
                  <a:lnTo>
                    <a:pt x="5" y="17"/>
                  </a:lnTo>
                  <a:lnTo>
                    <a:pt x="8" y="17"/>
                  </a:lnTo>
                  <a:lnTo>
                    <a:pt x="8" y="15"/>
                  </a:lnTo>
                  <a:lnTo>
                    <a:pt x="10" y="15"/>
                  </a:lnTo>
                  <a:lnTo>
                    <a:pt x="12" y="15"/>
                  </a:lnTo>
                  <a:lnTo>
                    <a:pt x="12" y="14"/>
                  </a:lnTo>
                  <a:lnTo>
                    <a:pt x="14" y="14"/>
                  </a:lnTo>
                  <a:lnTo>
                    <a:pt x="14" y="12"/>
                  </a:lnTo>
                  <a:lnTo>
                    <a:pt x="17" y="12"/>
                  </a:lnTo>
                  <a:lnTo>
                    <a:pt x="17" y="11"/>
                  </a:lnTo>
                  <a:lnTo>
                    <a:pt x="19" y="10"/>
                  </a:lnTo>
                  <a:lnTo>
                    <a:pt x="22" y="8"/>
                  </a:lnTo>
                  <a:lnTo>
                    <a:pt x="24" y="8"/>
                  </a:lnTo>
                  <a:lnTo>
                    <a:pt x="24" y="7"/>
                  </a:lnTo>
                  <a:lnTo>
                    <a:pt x="26" y="7"/>
                  </a:lnTo>
                  <a:lnTo>
                    <a:pt x="26" y="5"/>
                  </a:lnTo>
                  <a:lnTo>
                    <a:pt x="29" y="4"/>
                  </a:lnTo>
                  <a:lnTo>
                    <a:pt x="31" y="3"/>
                  </a:lnTo>
                  <a:lnTo>
                    <a:pt x="34" y="3"/>
                  </a:lnTo>
                  <a:lnTo>
                    <a:pt x="35" y="1"/>
                  </a:lnTo>
                  <a:lnTo>
                    <a:pt x="35" y="0"/>
                  </a:lnTo>
                  <a:lnTo>
                    <a:pt x="38" y="0"/>
                  </a:lnTo>
                </a:path>
              </a:pathLst>
            </a:custGeom>
            <a:solidFill>
              <a:srgbClr val="003333"/>
            </a:solidFill>
            <a:ln w="127000" cap="rnd">
              <a:noFill/>
              <a:round/>
              <a:headEnd/>
              <a:tailEnd/>
            </a:ln>
          </p:spPr>
          <p:txBody>
            <a:bodyPr>
              <a:prstTxWarp prst="textNoShape">
                <a:avLst/>
              </a:prstTxWarp>
            </a:bodyPr>
            <a:lstStyle/>
            <a:p>
              <a:endParaRPr lang="en-US"/>
            </a:p>
          </p:txBody>
        </p:sp>
        <p:sp>
          <p:nvSpPr>
            <p:cNvPr id="41053" name="Freeform 37"/>
            <p:cNvSpPr>
              <a:spLocks/>
            </p:cNvSpPr>
            <p:nvPr/>
          </p:nvSpPr>
          <p:spPr bwMode="auto">
            <a:xfrm>
              <a:off x="4413" y="635"/>
              <a:ext cx="44" cy="22"/>
            </a:xfrm>
            <a:custGeom>
              <a:avLst/>
              <a:gdLst>
                <a:gd name="T0" fmla="*/ 43 w 44"/>
                <a:gd name="T1" fmla="*/ 1 h 22"/>
                <a:gd name="T2" fmla="*/ 43 w 44"/>
                <a:gd name="T3" fmla="*/ 0 h 22"/>
                <a:gd name="T4" fmla="*/ 41 w 44"/>
                <a:gd name="T5" fmla="*/ 0 h 22"/>
                <a:gd name="T6" fmla="*/ 39 w 44"/>
                <a:gd name="T7" fmla="*/ 0 h 22"/>
                <a:gd name="T8" fmla="*/ 39 w 44"/>
                <a:gd name="T9" fmla="*/ 1 h 22"/>
                <a:gd name="T10" fmla="*/ 36 w 44"/>
                <a:gd name="T11" fmla="*/ 1 h 22"/>
                <a:gd name="T12" fmla="*/ 34 w 44"/>
                <a:gd name="T13" fmla="*/ 3 h 22"/>
                <a:gd name="T14" fmla="*/ 31 w 44"/>
                <a:gd name="T15" fmla="*/ 4 h 22"/>
                <a:gd name="T16" fmla="*/ 27 w 44"/>
                <a:gd name="T17" fmla="*/ 5 h 22"/>
                <a:gd name="T18" fmla="*/ 24 w 44"/>
                <a:gd name="T19" fmla="*/ 7 h 22"/>
                <a:gd name="T20" fmla="*/ 22 w 44"/>
                <a:gd name="T21" fmla="*/ 8 h 22"/>
                <a:gd name="T22" fmla="*/ 17 w 44"/>
                <a:gd name="T23" fmla="*/ 9 h 22"/>
                <a:gd name="T24" fmla="*/ 15 w 44"/>
                <a:gd name="T25" fmla="*/ 12 h 22"/>
                <a:gd name="T26" fmla="*/ 12 w 44"/>
                <a:gd name="T27" fmla="*/ 13 h 22"/>
                <a:gd name="T28" fmla="*/ 7 w 44"/>
                <a:gd name="T29" fmla="*/ 14 h 22"/>
                <a:gd name="T30" fmla="*/ 5 w 44"/>
                <a:gd name="T31" fmla="*/ 16 h 22"/>
                <a:gd name="T32" fmla="*/ 3 w 44"/>
                <a:gd name="T33" fmla="*/ 17 h 22"/>
                <a:gd name="T34" fmla="*/ 0 w 44"/>
                <a:gd name="T35" fmla="*/ 18 h 22"/>
                <a:gd name="T36" fmla="*/ 0 w 44"/>
                <a:gd name="T37" fmla="*/ 20 h 22"/>
                <a:gd name="T38" fmla="*/ 0 w 44"/>
                <a:gd name="T39" fmla="*/ 21 h 22"/>
                <a:gd name="T40" fmla="*/ 0 w 44"/>
                <a:gd name="T41" fmla="*/ 20 h 22"/>
                <a:gd name="T42" fmla="*/ 3 w 44"/>
                <a:gd name="T43" fmla="*/ 18 h 22"/>
                <a:gd name="T44" fmla="*/ 3 w 44"/>
                <a:gd name="T45" fmla="*/ 17 h 22"/>
                <a:gd name="T46" fmla="*/ 5 w 44"/>
                <a:gd name="T47" fmla="*/ 17 h 22"/>
                <a:gd name="T48" fmla="*/ 7 w 44"/>
                <a:gd name="T49" fmla="*/ 16 h 22"/>
                <a:gd name="T50" fmla="*/ 9 w 44"/>
                <a:gd name="T51" fmla="*/ 14 h 22"/>
                <a:gd name="T52" fmla="*/ 12 w 44"/>
                <a:gd name="T53" fmla="*/ 13 h 22"/>
                <a:gd name="T54" fmla="*/ 17 w 44"/>
                <a:gd name="T55" fmla="*/ 12 h 22"/>
                <a:gd name="T56" fmla="*/ 22 w 44"/>
                <a:gd name="T57" fmla="*/ 10 h 22"/>
                <a:gd name="T58" fmla="*/ 24 w 44"/>
                <a:gd name="T59" fmla="*/ 9 h 22"/>
                <a:gd name="T60" fmla="*/ 27 w 44"/>
                <a:gd name="T61" fmla="*/ 8 h 22"/>
                <a:gd name="T62" fmla="*/ 31 w 44"/>
                <a:gd name="T63" fmla="*/ 7 h 22"/>
                <a:gd name="T64" fmla="*/ 34 w 44"/>
                <a:gd name="T65" fmla="*/ 4 h 22"/>
                <a:gd name="T66" fmla="*/ 39 w 44"/>
                <a:gd name="T67" fmla="*/ 4 h 22"/>
                <a:gd name="T68" fmla="*/ 41 w 44"/>
                <a:gd name="T69" fmla="*/ 3 h 22"/>
                <a:gd name="T70" fmla="*/ 41 w 44"/>
                <a:gd name="T71" fmla="*/ 1 h 22"/>
                <a:gd name="T72" fmla="*/ 43 w 44"/>
                <a:gd name="T73" fmla="*/ 1 h 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4"/>
                <a:gd name="T112" fmla="*/ 0 h 22"/>
                <a:gd name="T113" fmla="*/ 44 w 44"/>
                <a:gd name="T114" fmla="*/ 22 h 2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4" h="22">
                  <a:moveTo>
                    <a:pt x="43" y="1"/>
                  </a:moveTo>
                  <a:lnTo>
                    <a:pt x="43" y="0"/>
                  </a:lnTo>
                  <a:lnTo>
                    <a:pt x="41" y="0"/>
                  </a:lnTo>
                  <a:lnTo>
                    <a:pt x="39" y="0"/>
                  </a:lnTo>
                  <a:lnTo>
                    <a:pt x="39" y="1"/>
                  </a:lnTo>
                  <a:lnTo>
                    <a:pt x="36" y="1"/>
                  </a:lnTo>
                  <a:lnTo>
                    <a:pt x="34" y="3"/>
                  </a:lnTo>
                  <a:lnTo>
                    <a:pt x="31" y="4"/>
                  </a:lnTo>
                  <a:lnTo>
                    <a:pt x="27" y="5"/>
                  </a:lnTo>
                  <a:lnTo>
                    <a:pt x="24" y="7"/>
                  </a:lnTo>
                  <a:lnTo>
                    <a:pt x="22" y="8"/>
                  </a:lnTo>
                  <a:lnTo>
                    <a:pt x="17" y="9"/>
                  </a:lnTo>
                  <a:lnTo>
                    <a:pt x="15" y="12"/>
                  </a:lnTo>
                  <a:lnTo>
                    <a:pt x="12" y="13"/>
                  </a:lnTo>
                  <a:lnTo>
                    <a:pt x="7" y="14"/>
                  </a:lnTo>
                  <a:lnTo>
                    <a:pt x="5" y="16"/>
                  </a:lnTo>
                  <a:lnTo>
                    <a:pt x="3" y="17"/>
                  </a:lnTo>
                  <a:lnTo>
                    <a:pt x="0" y="18"/>
                  </a:lnTo>
                  <a:lnTo>
                    <a:pt x="0" y="20"/>
                  </a:lnTo>
                  <a:lnTo>
                    <a:pt x="0" y="21"/>
                  </a:lnTo>
                  <a:lnTo>
                    <a:pt x="0" y="20"/>
                  </a:lnTo>
                  <a:lnTo>
                    <a:pt x="3" y="18"/>
                  </a:lnTo>
                  <a:lnTo>
                    <a:pt x="3" y="17"/>
                  </a:lnTo>
                  <a:lnTo>
                    <a:pt x="5" y="17"/>
                  </a:lnTo>
                  <a:lnTo>
                    <a:pt x="7" y="16"/>
                  </a:lnTo>
                  <a:lnTo>
                    <a:pt x="9" y="14"/>
                  </a:lnTo>
                  <a:lnTo>
                    <a:pt x="12" y="13"/>
                  </a:lnTo>
                  <a:lnTo>
                    <a:pt x="17" y="12"/>
                  </a:lnTo>
                  <a:lnTo>
                    <a:pt x="22" y="10"/>
                  </a:lnTo>
                  <a:lnTo>
                    <a:pt x="24" y="9"/>
                  </a:lnTo>
                  <a:lnTo>
                    <a:pt x="27" y="8"/>
                  </a:lnTo>
                  <a:lnTo>
                    <a:pt x="31" y="7"/>
                  </a:lnTo>
                  <a:lnTo>
                    <a:pt x="34" y="4"/>
                  </a:lnTo>
                  <a:lnTo>
                    <a:pt x="39" y="4"/>
                  </a:lnTo>
                  <a:lnTo>
                    <a:pt x="41" y="3"/>
                  </a:lnTo>
                  <a:lnTo>
                    <a:pt x="41" y="1"/>
                  </a:lnTo>
                  <a:lnTo>
                    <a:pt x="43" y="1"/>
                  </a:lnTo>
                </a:path>
              </a:pathLst>
            </a:custGeom>
            <a:solidFill>
              <a:srgbClr val="FFFFFF"/>
            </a:solidFill>
            <a:ln w="127000" cap="rnd">
              <a:noFill/>
              <a:round/>
              <a:headEnd/>
              <a:tailEnd/>
            </a:ln>
          </p:spPr>
          <p:txBody>
            <a:bodyPr>
              <a:prstTxWarp prst="textNoShape">
                <a:avLst/>
              </a:prstTxWarp>
            </a:bodyPr>
            <a:lstStyle/>
            <a:p>
              <a:endParaRPr lang="en-US"/>
            </a:p>
          </p:txBody>
        </p:sp>
        <p:sp>
          <p:nvSpPr>
            <p:cNvPr id="41054" name="Freeform 38"/>
            <p:cNvSpPr>
              <a:spLocks/>
            </p:cNvSpPr>
            <p:nvPr/>
          </p:nvSpPr>
          <p:spPr bwMode="auto">
            <a:xfrm>
              <a:off x="4388" y="624"/>
              <a:ext cx="41" cy="27"/>
            </a:xfrm>
            <a:custGeom>
              <a:avLst/>
              <a:gdLst>
                <a:gd name="T0" fmla="*/ 40 w 41"/>
                <a:gd name="T1" fmla="*/ 1 h 27"/>
                <a:gd name="T2" fmla="*/ 40 w 41"/>
                <a:gd name="T3" fmla="*/ 0 h 27"/>
                <a:gd name="T4" fmla="*/ 38 w 41"/>
                <a:gd name="T5" fmla="*/ 0 h 27"/>
                <a:gd name="T6" fmla="*/ 36 w 41"/>
                <a:gd name="T7" fmla="*/ 1 h 27"/>
                <a:gd name="T8" fmla="*/ 33 w 41"/>
                <a:gd name="T9" fmla="*/ 3 h 27"/>
                <a:gd name="T10" fmla="*/ 31 w 41"/>
                <a:gd name="T11" fmla="*/ 3 h 27"/>
                <a:gd name="T12" fmla="*/ 28 w 41"/>
                <a:gd name="T13" fmla="*/ 6 h 27"/>
                <a:gd name="T14" fmla="*/ 26 w 41"/>
                <a:gd name="T15" fmla="*/ 7 h 27"/>
                <a:gd name="T16" fmla="*/ 24 w 41"/>
                <a:gd name="T17" fmla="*/ 8 h 27"/>
                <a:gd name="T18" fmla="*/ 19 w 41"/>
                <a:gd name="T19" fmla="*/ 11 h 27"/>
                <a:gd name="T20" fmla="*/ 16 w 41"/>
                <a:gd name="T21" fmla="*/ 13 h 27"/>
                <a:gd name="T22" fmla="*/ 14 w 41"/>
                <a:gd name="T23" fmla="*/ 13 h 27"/>
                <a:gd name="T24" fmla="*/ 12 w 41"/>
                <a:gd name="T25" fmla="*/ 15 h 27"/>
                <a:gd name="T26" fmla="*/ 7 w 41"/>
                <a:gd name="T27" fmla="*/ 18 h 27"/>
                <a:gd name="T28" fmla="*/ 4 w 41"/>
                <a:gd name="T29" fmla="*/ 19 h 27"/>
                <a:gd name="T30" fmla="*/ 3 w 41"/>
                <a:gd name="T31" fmla="*/ 20 h 27"/>
                <a:gd name="T32" fmla="*/ 0 w 41"/>
                <a:gd name="T33" fmla="*/ 22 h 27"/>
                <a:gd name="T34" fmla="*/ 0 w 41"/>
                <a:gd name="T35" fmla="*/ 23 h 27"/>
                <a:gd name="T36" fmla="*/ 0 w 41"/>
                <a:gd name="T37" fmla="*/ 25 h 27"/>
                <a:gd name="T38" fmla="*/ 0 w 41"/>
                <a:gd name="T39" fmla="*/ 26 h 27"/>
                <a:gd name="T40" fmla="*/ 0 w 41"/>
                <a:gd name="T41" fmla="*/ 25 h 27"/>
                <a:gd name="T42" fmla="*/ 3 w 41"/>
                <a:gd name="T43" fmla="*/ 23 h 27"/>
                <a:gd name="T44" fmla="*/ 3 w 41"/>
                <a:gd name="T45" fmla="*/ 22 h 27"/>
                <a:gd name="T46" fmla="*/ 3 w 41"/>
                <a:gd name="T47" fmla="*/ 20 h 27"/>
                <a:gd name="T48" fmla="*/ 4 w 41"/>
                <a:gd name="T49" fmla="*/ 20 h 27"/>
                <a:gd name="T50" fmla="*/ 4 w 41"/>
                <a:gd name="T51" fmla="*/ 19 h 27"/>
                <a:gd name="T52" fmla="*/ 7 w 41"/>
                <a:gd name="T53" fmla="*/ 19 h 27"/>
                <a:gd name="T54" fmla="*/ 9 w 41"/>
                <a:gd name="T55" fmla="*/ 18 h 27"/>
                <a:gd name="T56" fmla="*/ 12 w 41"/>
                <a:gd name="T57" fmla="*/ 16 h 27"/>
                <a:gd name="T58" fmla="*/ 14 w 41"/>
                <a:gd name="T59" fmla="*/ 13 h 27"/>
                <a:gd name="T60" fmla="*/ 19 w 41"/>
                <a:gd name="T61" fmla="*/ 13 h 27"/>
                <a:gd name="T62" fmla="*/ 21 w 41"/>
                <a:gd name="T63" fmla="*/ 11 h 27"/>
                <a:gd name="T64" fmla="*/ 26 w 41"/>
                <a:gd name="T65" fmla="*/ 8 h 27"/>
                <a:gd name="T66" fmla="*/ 28 w 41"/>
                <a:gd name="T67" fmla="*/ 7 h 27"/>
                <a:gd name="T68" fmla="*/ 33 w 41"/>
                <a:gd name="T69" fmla="*/ 6 h 27"/>
                <a:gd name="T70" fmla="*/ 36 w 41"/>
                <a:gd name="T71" fmla="*/ 4 h 27"/>
                <a:gd name="T72" fmla="*/ 38 w 41"/>
                <a:gd name="T73" fmla="*/ 3 h 27"/>
                <a:gd name="T74" fmla="*/ 40 w 41"/>
                <a:gd name="T75" fmla="*/ 1 h 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
                <a:gd name="T115" fmla="*/ 0 h 27"/>
                <a:gd name="T116" fmla="*/ 41 w 41"/>
                <a:gd name="T117" fmla="*/ 27 h 2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 h="27">
                  <a:moveTo>
                    <a:pt x="40" y="1"/>
                  </a:moveTo>
                  <a:lnTo>
                    <a:pt x="40" y="0"/>
                  </a:lnTo>
                  <a:lnTo>
                    <a:pt x="38" y="0"/>
                  </a:lnTo>
                  <a:lnTo>
                    <a:pt x="36" y="1"/>
                  </a:lnTo>
                  <a:lnTo>
                    <a:pt x="33" y="3"/>
                  </a:lnTo>
                  <a:lnTo>
                    <a:pt x="31" y="3"/>
                  </a:lnTo>
                  <a:lnTo>
                    <a:pt x="28" y="6"/>
                  </a:lnTo>
                  <a:lnTo>
                    <a:pt x="26" y="7"/>
                  </a:lnTo>
                  <a:lnTo>
                    <a:pt x="24" y="8"/>
                  </a:lnTo>
                  <a:lnTo>
                    <a:pt x="19" y="11"/>
                  </a:lnTo>
                  <a:lnTo>
                    <a:pt x="16" y="13"/>
                  </a:lnTo>
                  <a:lnTo>
                    <a:pt x="14" y="13"/>
                  </a:lnTo>
                  <a:lnTo>
                    <a:pt x="12" y="15"/>
                  </a:lnTo>
                  <a:lnTo>
                    <a:pt x="7" y="18"/>
                  </a:lnTo>
                  <a:lnTo>
                    <a:pt x="4" y="19"/>
                  </a:lnTo>
                  <a:lnTo>
                    <a:pt x="3" y="20"/>
                  </a:lnTo>
                  <a:lnTo>
                    <a:pt x="0" y="22"/>
                  </a:lnTo>
                  <a:lnTo>
                    <a:pt x="0" y="23"/>
                  </a:lnTo>
                  <a:lnTo>
                    <a:pt x="0" y="25"/>
                  </a:lnTo>
                  <a:lnTo>
                    <a:pt x="0" y="26"/>
                  </a:lnTo>
                  <a:lnTo>
                    <a:pt x="0" y="25"/>
                  </a:lnTo>
                  <a:lnTo>
                    <a:pt x="3" y="23"/>
                  </a:lnTo>
                  <a:lnTo>
                    <a:pt x="3" y="22"/>
                  </a:lnTo>
                  <a:lnTo>
                    <a:pt x="3" y="20"/>
                  </a:lnTo>
                  <a:lnTo>
                    <a:pt x="4" y="20"/>
                  </a:lnTo>
                  <a:lnTo>
                    <a:pt x="4" y="19"/>
                  </a:lnTo>
                  <a:lnTo>
                    <a:pt x="7" y="19"/>
                  </a:lnTo>
                  <a:lnTo>
                    <a:pt x="9" y="18"/>
                  </a:lnTo>
                  <a:lnTo>
                    <a:pt x="12" y="16"/>
                  </a:lnTo>
                  <a:lnTo>
                    <a:pt x="14" y="13"/>
                  </a:lnTo>
                  <a:lnTo>
                    <a:pt x="19" y="13"/>
                  </a:lnTo>
                  <a:lnTo>
                    <a:pt x="21" y="11"/>
                  </a:lnTo>
                  <a:lnTo>
                    <a:pt x="26" y="8"/>
                  </a:lnTo>
                  <a:lnTo>
                    <a:pt x="28" y="7"/>
                  </a:lnTo>
                  <a:lnTo>
                    <a:pt x="33" y="6"/>
                  </a:lnTo>
                  <a:lnTo>
                    <a:pt x="36" y="4"/>
                  </a:lnTo>
                  <a:lnTo>
                    <a:pt x="38" y="3"/>
                  </a:lnTo>
                  <a:lnTo>
                    <a:pt x="40" y="1"/>
                  </a:lnTo>
                </a:path>
              </a:pathLst>
            </a:custGeom>
            <a:solidFill>
              <a:srgbClr val="FFFFFF"/>
            </a:solidFill>
            <a:ln w="127000" cap="rnd">
              <a:noFill/>
              <a:round/>
              <a:headEnd/>
              <a:tailEnd/>
            </a:ln>
          </p:spPr>
          <p:txBody>
            <a:bodyPr>
              <a:prstTxWarp prst="textNoShape">
                <a:avLst/>
              </a:prstTxWarp>
            </a:bodyPr>
            <a:lstStyle/>
            <a:p>
              <a:endParaRPr lang="en-US"/>
            </a:p>
          </p:txBody>
        </p:sp>
        <p:sp>
          <p:nvSpPr>
            <p:cNvPr id="41055" name="Freeform 39"/>
            <p:cNvSpPr>
              <a:spLocks/>
            </p:cNvSpPr>
            <p:nvPr/>
          </p:nvSpPr>
          <p:spPr bwMode="auto">
            <a:xfrm>
              <a:off x="4340" y="664"/>
              <a:ext cx="97" cy="38"/>
            </a:xfrm>
            <a:custGeom>
              <a:avLst/>
              <a:gdLst>
                <a:gd name="T0" fmla="*/ 3 w 97"/>
                <a:gd name="T1" fmla="*/ 3 h 38"/>
                <a:gd name="T2" fmla="*/ 0 w 97"/>
                <a:gd name="T3" fmla="*/ 23 h 38"/>
                <a:gd name="T4" fmla="*/ 3 w 97"/>
                <a:gd name="T5" fmla="*/ 23 h 38"/>
                <a:gd name="T6" fmla="*/ 6 w 97"/>
                <a:gd name="T7" fmla="*/ 23 h 38"/>
                <a:gd name="T8" fmla="*/ 8 w 97"/>
                <a:gd name="T9" fmla="*/ 24 h 38"/>
                <a:gd name="T10" fmla="*/ 10 w 97"/>
                <a:gd name="T11" fmla="*/ 24 h 38"/>
                <a:gd name="T12" fmla="*/ 13 w 97"/>
                <a:gd name="T13" fmla="*/ 24 h 38"/>
                <a:gd name="T14" fmla="*/ 18 w 97"/>
                <a:gd name="T15" fmla="*/ 24 h 38"/>
                <a:gd name="T16" fmla="*/ 21 w 97"/>
                <a:gd name="T17" fmla="*/ 26 h 38"/>
                <a:gd name="T18" fmla="*/ 26 w 97"/>
                <a:gd name="T19" fmla="*/ 26 h 38"/>
                <a:gd name="T20" fmla="*/ 29 w 97"/>
                <a:gd name="T21" fmla="*/ 26 h 38"/>
                <a:gd name="T22" fmla="*/ 34 w 97"/>
                <a:gd name="T23" fmla="*/ 27 h 38"/>
                <a:gd name="T24" fmla="*/ 36 w 97"/>
                <a:gd name="T25" fmla="*/ 27 h 38"/>
                <a:gd name="T26" fmla="*/ 39 w 97"/>
                <a:gd name="T27" fmla="*/ 27 h 38"/>
                <a:gd name="T28" fmla="*/ 42 w 97"/>
                <a:gd name="T29" fmla="*/ 27 h 38"/>
                <a:gd name="T30" fmla="*/ 44 w 97"/>
                <a:gd name="T31" fmla="*/ 27 h 38"/>
                <a:gd name="T32" fmla="*/ 47 w 97"/>
                <a:gd name="T33" fmla="*/ 28 h 38"/>
                <a:gd name="T34" fmla="*/ 49 w 97"/>
                <a:gd name="T35" fmla="*/ 28 h 38"/>
                <a:gd name="T36" fmla="*/ 52 w 97"/>
                <a:gd name="T37" fmla="*/ 28 h 38"/>
                <a:gd name="T38" fmla="*/ 54 w 97"/>
                <a:gd name="T39" fmla="*/ 30 h 38"/>
                <a:gd name="T40" fmla="*/ 57 w 97"/>
                <a:gd name="T41" fmla="*/ 30 h 38"/>
                <a:gd name="T42" fmla="*/ 62 w 97"/>
                <a:gd name="T43" fmla="*/ 31 h 38"/>
                <a:gd name="T44" fmla="*/ 67 w 97"/>
                <a:gd name="T45" fmla="*/ 31 h 38"/>
                <a:gd name="T46" fmla="*/ 70 w 97"/>
                <a:gd name="T47" fmla="*/ 33 h 38"/>
                <a:gd name="T48" fmla="*/ 75 w 97"/>
                <a:gd name="T49" fmla="*/ 33 h 38"/>
                <a:gd name="T50" fmla="*/ 80 w 97"/>
                <a:gd name="T51" fmla="*/ 34 h 38"/>
                <a:gd name="T52" fmla="*/ 83 w 97"/>
                <a:gd name="T53" fmla="*/ 35 h 38"/>
                <a:gd name="T54" fmla="*/ 88 w 97"/>
                <a:gd name="T55" fmla="*/ 35 h 38"/>
                <a:gd name="T56" fmla="*/ 90 w 97"/>
                <a:gd name="T57" fmla="*/ 35 h 38"/>
                <a:gd name="T58" fmla="*/ 93 w 97"/>
                <a:gd name="T59" fmla="*/ 35 h 38"/>
                <a:gd name="T60" fmla="*/ 93 w 97"/>
                <a:gd name="T61" fmla="*/ 37 h 38"/>
                <a:gd name="T62" fmla="*/ 96 w 97"/>
                <a:gd name="T63" fmla="*/ 17 h 38"/>
                <a:gd name="T64" fmla="*/ 80 w 97"/>
                <a:gd name="T65" fmla="*/ 10 h 38"/>
                <a:gd name="T66" fmla="*/ 13 w 97"/>
                <a:gd name="T67" fmla="*/ 0 h 38"/>
                <a:gd name="T68" fmla="*/ 3 w 97"/>
                <a:gd name="T69" fmla="*/ 3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7"/>
                <a:gd name="T106" fmla="*/ 0 h 38"/>
                <a:gd name="T107" fmla="*/ 97 w 97"/>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7" h="38">
                  <a:moveTo>
                    <a:pt x="3" y="3"/>
                  </a:moveTo>
                  <a:lnTo>
                    <a:pt x="0" y="23"/>
                  </a:lnTo>
                  <a:lnTo>
                    <a:pt x="3" y="23"/>
                  </a:lnTo>
                  <a:lnTo>
                    <a:pt x="6" y="23"/>
                  </a:lnTo>
                  <a:lnTo>
                    <a:pt x="8" y="24"/>
                  </a:lnTo>
                  <a:lnTo>
                    <a:pt x="10" y="24"/>
                  </a:lnTo>
                  <a:lnTo>
                    <a:pt x="13" y="24"/>
                  </a:lnTo>
                  <a:lnTo>
                    <a:pt x="18" y="24"/>
                  </a:lnTo>
                  <a:lnTo>
                    <a:pt x="21" y="26"/>
                  </a:lnTo>
                  <a:lnTo>
                    <a:pt x="26" y="26"/>
                  </a:lnTo>
                  <a:lnTo>
                    <a:pt x="29" y="26"/>
                  </a:lnTo>
                  <a:lnTo>
                    <a:pt x="34" y="27"/>
                  </a:lnTo>
                  <a:lnTo>
                    <a:pt x="36" y="27"/>
                  </a:lnTo>
                  <a:lnTo>
                    <a:pt x="39" y="27"/>
                  </a:lnTo>
                  <a:lnTo>
                    <a:pt x="42" y="27"/>
                  </a:lnTo>
                  <a:lnTo>
                    <a:pt x="44" y="27"/>
                  </a:lnTo>
                  <a:lnTo>
                    <a:pt x="47" y="28"/>
                  </a:lnTo>
                  <a:lnTo>
                    <a:pt x="49" y="28"/>
                  </a:lnTo>
                  <a:lnTo>
                    <a:pt x="52" y="28"/>
                  </a:lnTo>
                  <a:lnTo>
                    <a:pt x="54" y="30"/>
                  </a:lnTo>
                  <a:lnTo>
                    <a:pt x="57" y="30"/>
                  </a:lnTo>
                  <a:lnTo>
                    <a:pt x="62" y="31"/>
                  </a:lnTo>
                  <a:lnTo>
                    <a:pt x="67" y="31"/>
                  </a:lnTo>
                  <a:lnTo>
                    <a:pt x="70" y="33"/>
                  </a:lnTo>
                  <a:lnTo>
                    <a:pt x="75" y="33"/>
                  </a:lnTo>
                  <a:lnTo>
                    <a:pt x="80" y="34"/>
                  </a:lnTo>
                  <a:lnTo>
                    <a:pt x="83" y="35"/>
                  </a:lnTo>
                  <a:lnTo>
                    <a:pt x="88" y="35"/>
                  </a:lnTo>
                  <a:lnTo>
                    <a:pt x="90" y="35"/>
                  </a:lnTo>
                  <a:lnTo>
                    <a:pt x="93" y="35"/>
                  </a:lnTo>
                  <a:lnTo>
                    <a:pt x="93" y="37"/>
                  </a:lnTo>
                  <a:lnTo>
                    <a:pt x="96" y="17"/>
                  </a:lnTo>
                  <a:lnTo>
                    <a:pt x="80" y="10"/>
                  </a:lnTo>
                  <a:lnTo>
                    <a:pt x="13" y="0"/>
                  </a:lnTo>
                  <a:lnTo>
                    <a:pt x="3" y="3"/>
                  </a:lnTo>
                </a:path>
              </a:pathLst>
            </a:custGeom>
            <a:solidFill>
              <a:srgbClr val="E6015A"/>
            </a:solidFill>
            <a:ln w="127000" cap="rnd">
              <a:noFill/>
              <a:round/>
              <a:headEnd/>
              <a:tailEnd/>
            </a:ln>
          </p:spPr>
          <p:txBody>
            <a:bodyPr>
              <a:prstTxWarp prst="textNoShape">
                <a:avLst/>
              </a:prstTxWarp>
            </a:bodyPr>
            <a:lstStyle/>
            <a:p>
              <a:endParaRPr lang="en-US"/>
            </a:p>
          </p:txBody>
        </p:sp>
        <p:sp>
          <p:nvSpPr>
            <p:cNvPr id="41056" name="Freeform 40"/>
            <p:cNvSpPr>
              <a:spLocks/>
            </p:cNvSpPr>
            <p:nvPr/>
          </p:nvSpPr>
          <p:spPr bwMode="auto">
            <a:xfrm>
              <a:off x="4332" y="664"/>
              <a:ext cx="105" cy="42"/>
            </a:xfrm>
            <a:custGeom>
              <a:avLst/>
              <a:gdLst>
                <a:gd name="T0" fmla="*/ 6 w 105"/>
                <a:gd name="T1" fmla="*/ 3 h 42"/>
                <a:gd name="T2" fmla="*/ 0 w 105"/>
                <a:gd name="T3" fmla="*/ 25 h 42"/>
                <a:gd name="T4" fmla="*/ 3 w 105"/>
                <a:gd name="T5" fmla="*/ 25 h 42"/>
                <a:gd name="T6" fmla="*/ 6 w 105"/>
                <a:gd name="T7" fmla="*/ 25 h 42"/>
                <a:gd name="T8" fmla="*/ 9 w 105"/>
                <a:gd name="T9" fmla="*/ 25 h 42"/>
                <a:gd name="T10" fmla="*/ 11 w 105"/>
                <a:gd name="T11" fmla="*/ 27 h 42"/>
                <a:gd name="T12" fmla="*/ 14 w 105"/>
                <a:gd name="T13" fmla="*/ 27 h 42"/>
                <a:gd name="T14" fmla="*/ 20 w 105"/>
                <a:gd name="T15" fmla="*/ 27 h 42"/>
                <a:gd name="T16" fmla="*/ 25 w 105"/>
                <a:gd name="T17" fmla="*/ 27 h 42"/>
                <a:gd name="T18" fmla="*/ 28 w 105"/>
                <a:gd name="T19" fmla="*/ 29 h 42"/>
                <a:gd name="T20" fmla="*/ 34 w 105"/>
                <a:gd name="T21" fmla="*/ 29 h 42"/>
                <a:gd name="T22" fmla="*/ 37 w 105"/>
                <a:gd name="T23" fmla="*/ 29 h 42"/>
                <a:gd name="T24" fmla="*/ 42 w 105"/>
                <a:gd name="T25" fmla="*/ 30 h 42"/>
                <a:gd name="T26" fmla="*/ 45 w 105"/>
                <a:gd name="T27" fmla="*/ 30 h 42"/>
                <a:gd name="T28" fmla="*/ 48 w 105"/>
                <a:gd name="T29" fmla="*/ 30 h 42"/>
                <a:gd name="T30" fmla="*/ 51 w 105"/>
                <a:gd name="T31" fmla="*/ 30 h 42"/>
                <a:gd name="T32" fmla="*/ 53 w 105"/>
                <a:gd name="T33" fmla="*/ 31 h 42"/>
                <a:gd name="T34" fmla="*/ 56 w 105"/>
                <a:gd name="T35" fmla="*/ 31 h 42"/>
                <a:gd name="T36" fmla="*/ 59 w 105"/>
                <a:gd name="T37" fmla="*/ 31 h 42"/>
                <a:gd name="T38" fmla="*/ 65 w 105"/>
                <a:gd name="T39" fmla="*/ 33 h 42"/>
                <a:gd name="T40" fmla="*/ 67 w 105"/>
                <a:gd name="T41" fmla="*/ 33 h 42"/>
                <a:gd name="T42" fmla="*/ 73 w 105"/>
                <a:gd name="T43" fmla="*/ 35 h 42"/>
                <a:gd name="T44" fmla="*/ 79 w 105"/>
                <a:gd name="T45" fmla="*/ 37 h 42"/>
                <a:gd name="T46" fmla="*/ 81 w 105"/>
                <a:gd name="T47" fmla="*/ 37 h 42"/>
                <a:gd name="T48" fmla="*/ 87 w 105"/>
                <a:gd name="T49" fmla="*/ 38 h 42"/>
                <a:gd name="T50" fmla="*/ 93 w 105"/>
                <a:gd name="T51" fmla="*/ 38 h 42"/>
                <a:gd name="T52" fmla="*/ 95 w 105"/>
                <a:gd name="T53" fmla="*/ 39 h 42"/>
                <a:gd name="T54" fmla="*/ 98 w 105"/>
                <a:gd name="T55" fmla="*/ 39 h 42"/>
                <a:gd name="T56" fmla="*/ 101 w 105"/>
                <a:gd name="T57" fmla="*/ 39 h 42"/>
                <a:gd name="T58" fmla="*/ 104 w 105"/>
                <a:gd name="T59" fmla="*/ 41 h 42"/>
                <a:gd name="T60" fmla="*/ 104 w 105"/>
                <a:gd name="T61" fmla="*/ 17 h 42"/>
                <a:gd name="T62" fmla="*/ 90 w 105"/>
                <a:gd name="T63" fmla="*/ 11 h 42"/>
                <a:gd name="T64" fmla="*/ 14 w 105"/>
                <a:gd name="T65" fmla="*/ 0 h 42"/>
                <a:gd name="T66" fmla="*/ 6 w 105"/>
                <a:gd name="T67" fmla="*/ 3 h 4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5"/>
                <a:gd name="T103" fmla="*/ 0 h 42"/>
                <a:gd name="T104" fmla="*/ 105 w 105"/>
                <a:gd name="T105" fmla="*/ 42 h 4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5" h="42">
                  <a:moveTo>
                    <a:pt x="6" y="3"/>
                  </a:moveTo>
                  <a:lnTo>
                    <a:pt x="0" y="25"/>
                  </a:lnTo>
                  <a:lnTo>
                    <a:pt x="3" y="25"/>
                  </a:lnTo>
                  <a:lnTo>
                    <a:pt x="6" y="25"/>
                  </a:lnTo>
                  <a:lnTo>
                    <a:pt x="9" y="25"/>
                  </a:lnTo>
                  <a:lnTo>
                    <a:pt x="11" y="27"/>
                  </a:lnTo>
                  <a:lnTo>
                    <a:pt x="14" y="27"/>
                  </a:lnTo>
                  <a:lnTo>
                    <a:pt x="20" y="27"/>
                  </a:lnTo>
                  <a:lnTo>
                    <a:pt x="25" y="27"/>
                  </a:lnTo>
                  <a:lnTo>
                    <a:pt x="28" y="29"/>
                  </a:lnTo>
                  <a:lnTo>
                    <a:pt x="34" y="29"/>
                  </a:lnTo>
                  <a:lnTo>
                    <a:pt x="37" y="29"/>
                  </a:lnTo>
                  <a:lnTo>
                    <a:pt x="42" y="30"/>
                  </a:lnTo>
                  <a:lnTo>
                    <a:pt x="45" y="30"/>
                  </a:lnTo>
                  <a:lnTo>
                    <a:pt x="48" y="30"/>
                  </a:lnTo>
                  <a:lnTo>
                    <a:pt x="51" y="30"/>
                  </a:lnTo>
                  <a:lnTo>
                    <a:pt x="53" y="31"/>
                  </a:lnTo>
                  <a:lnTo>
                    <a:pt x="56" y="31"/>
                  </a:lnTo>
                  <a:lnTo>
                    <a:pt x="59" y="31"/>
                  </a:lnTo>
                  <a:lnTo>
                    <a:pt x="65" y="33"/>
                  </a:lnTo>
                  <a:lnTo>
                    <a:pt x="67" y="33"/>
                  </a:lnTo>
                  <a:lnTo>
                    <a:pt x="73" y="35"/>
                  </a:lnTo>
                  <a:lnTo>
                    <a:pt x="79" y="37"/>
                  </a:lnTo>
                  <a:lnTo>
                    <a:pt x="81" y="37"/>
                  </a:lnTo>
                  <a:lnTo>
                    <a:pt x="87" y="38"/>
                  </a:lnTo>
                  <a:lnTo>
                    <a:pt x="93" y="38"/>
                  </a:lnTo>
                  <a:lnTo>
                    <a:pt x="95" y="39"/>
                  </a:lnTo>
                  <a:lnTo>
                    <a:pt x="98" y="39"/>
                  </a:lnTo>
                  <a:lnTo>
                    <a:pt x="101" y="39"/>
                  </a:lnTo>
                  <a:lnTo>
                    <a:pt x="104" y="41"/>
                  </a:lnTo>
                  <a:lnTo>
                    <a:pt x="104" y="17"/>
                  </a:lnTo>
                  <a:lnTo>
                    <a:pt x="90" y="11"/>
                  </a:lnTo>
                  <a:lnTo>
                    <a:pt x="14" y="0"/>
                  </a:lnTo>
                  <a:lnTo>
                    <a:pt x="6" y="3"/>
                  </a:lnTo>
                </a:path>
              </a:pathLst>
            </a:custGeom>
            <a:noFill/>
            <a:ln w="12700" cap="rnd">
              <a:solidFill>
                <a:srgbClr val="000000"/>
              </a:solidFill>
              <a:round/>
              <a:headEnd/>
              <a:tailEnd/>
            </a:ln>
          </p:spPr>
          <p:txBody>
            <a:bodyPr>
              <a:prstTxWarp prst="textNoShape">
                <a:avLst/>
              </a:prstTxWarp>
            </a:bodyPr>
            <a:lstStyle/>
            <a:p>
              <a:endParaRPr lang="en-US"/>
            </a:p>
          </p:txBody>
        </p:sp>
        <p:sp>
          <p:nvSpPr>
            <p:cNvPr id="41057" name="Freeform 41"/>
            <p:cNvSpPr>
              <a:spLocks/>
            </p:cNvSpPr>
            <p:nvPr/>
          </p:nvSpPr>
          <p:spPr bwMode="auto">
            <a:xfrm>
              <a:off x="4340" y="665"/>
              <a:ext cx="18" cy="22"/>
            </a:xfrm>
            <a:custGeom>
              <a:avLst/>
              <a:gdLst>
                <a:gd name="T0" fmla="*/ 4 w 18"/>
                <a:gd name="T1" fmla="*/ 1 h 22"/>
                <a:gd name="T2" fmla="*/ 0 w 18"/>
                <a:gd name="T3" fmla="*/ 20 h 22"/>
                <a:gd name="T4" fmla="*/ 16 w 18"/>
                <a:gd name="T5" fmla="*/ 21 h 22"/>
                <a:gd name="T6" fmla="*/ 17 w 18"/>
                <a:gd name="T7" fmla="*/ 1 h 22"/>
                <a:gd name="T8" fmla="*/ 16 w 18"/>
                <a:gd name="T9" fmla="*/ 0 h 22"/>
                <a:gd name="T10" fmla="*/ 12 w 18"/>
                <a:gd name="T11" fmla="*/ 0 h 22"/>
                <a:gd name="T12" fmla="*/ 10 w 18"/>
                <a:gd name="T13" fmla="*/ 0 h 22"/>
                <a:gd name="T14" fmla="*/ 7 w 18"/>
                <a:gd name="T15" fmla="*/ 0 h 22"/>
                <a:gd name="T16" fmla="*/ 6 w 18"/>
                <a:gd name="T17" fmla="*/ 1 h 22"/>
                <a:gd name="T18" fmla="*/ 4 w 18"/>
                <a:gd name="T19" fmla="*/ 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22"/>
                <a:gd name="T32" fmla="*/ 18 w 18"/>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22">
                  <a:moveTo>
                    <a:pt x="4" y="1"/>
                  </a:moveTo>
                  <a:lnTo>
                    <a:pt x="0" y="20"/>
                  </a:lnTo>
                  <a:lnTo>
                    <a:pt x="16" y="21"/>
                  </a:lnTo>
                  <a:lnTo>
                    <a:pt x="17" y="1"/>
                  </a:lnTo>
                  <a:lnTo>
                    <a:pt x="16" y="0"/>
                  </a:lnTo>
                  <a:lnTo>
                    <a:pt x="12" y="0"/>
                  </a:lnTo>
                  <a:lnTo>
                    <a:pt x="10" y="0"/>
                  </a:lnTo>
                  <a:lnTo>
                    <a:pt x="7" y="0"/>
                  </a:lnTo>
                  <a:lnTo>
                    <a:pt x="6" y="1"/>
                  </a:lnTo>
                  <a:lnTo>
                    <a:pt x="4" y="1"/>
                  </a:lnTo>
                </a:path>
              </a:pathLst>
            </a:custGeom>
            <a:solidFill>
              <a:srgbClr val="E6015A"/>
            </a:solidFill>
            <a:ln w="127000" cap="rnd">
              <a:noFill/>
              <a:round/>
              <a:headEnd/>
              <a:tailEnd/>
            </a:ln>
          </p:spPr>
          <p:txBody>
            <a:bodyPr>
              <a:prstTxWarp prst="textNoShape">
                <a:avLst/>
              </a:prstTxWarp>
            </a:bodyPr>
            <a:lstStyle/>
            <a:p>
              <a:endParaRPr lang="en-US"/>
            </a:p>
          </p:txBody>
        </p:sp>
        <p:sp>
          <p:nvSpPr>
            <p:cNvPr id="41058" name="Freeform 42"/>
            <p:cNvSpPr>
              <a:spLocks/>
            </p:cNvSpPr>
            <p:nvPr/>
          </p:nvSpPr>
          <p:spPr bwMode="auto">
            <a:xfrm>
              <a:off x="4340" y="665"/>
              <a:ext cx="17" cy="22"/>
            </a:xfrm>
            <a:custGeom>
              <a:avLst/>
              <a:gdLst>
                <a:gd name="T0" fmla="*/ 14 w 17"/>
                <a:gd name="T1" fmla="*/ 21 h 22"/>
                <a:gd name="T2" fmla="*/ 16 w 17"/>
                <a:gd name="T3" fmla="*/ 1 h 22"/>
                <a:gd name="T4" fmla="*/ 14 w 17"/>
                <a:gd name="T5" fmla="*/ 0 h 22"/>
                <a:gd name="T6" fmla="*/ 12 w 17"/>
                <a:gd name="T7" fmla="*/ 0 h 22"/>
                <a:gd name="T8" fmla="*/ 10 w 17"/>
                <a:gd name="T9" fmla="*/ 0 h 22"/>
                <a:gd name="T10" fmla="*/ 8 w 17"/>
                <a:gd name="T11" fmla="*/ 0 h 22"/>
                <a:gd name="T12" fmla="*/ 6 w 17"/>
                <a:gd name="T13" fmla="*/ 1 h 22"/>
                <a:gd name="T14" fmla="*/ 4 w 17"/>
                <a:gd name="T15" fmla="*/ 1 h 22"/>
                <a:gd name="T16" fmla="*/ 0 w 17"/>
                <a:gd name="T17" fmla="*/ 20 h 22"/>
                <a:gd name="T18" fmla="*/ 14 w 17"/>
                <a:gd name="T19" fmla="*/ 2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2"/>
                <a:gd name="T32" fmla="*/ 17 w 17"/>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2">
                  <a:moveTo>
                    <a:pt x="14" y="21"/>
                  </a:moveTo>
                  <a:lnTo>
                    <a:pt x="16" y="1"/>
                  </a:lnTo>
                  <a:lnTo>
                    <a:pt x="14" y="0"/>
                  </a:lnTo>
                  <a:lnTo>
                    <a:pt x="12" y="0"/>
                  </a:lnTo>
                  <a:lnTo>
                    <a:pt x="10" y="0"/>
                  </a:lnTo>
                  <a:lnTo>
                    <a:pt x="8" y="0"/>
                  </a:lnTo>
                  <a:lnTo>
                    <a:pt x="6" y="1"/>
                  </a:lnTo>
                  <a:lnTo>
                    <a:pt x="4" y="1"/>
                  </a:lnTo>
                  <a:lnTo>
                    <a:pt x="0" y="20"/>
                  </a:lnTo>
                  <a:lnTo>
                    <a:pt x="14" y="21"/>
                  </a:lnTo>
                </a:path>
              </a:pathLst>
            </a:custGeom>
            <a:solidFill>
              <a:srgbClr val="E9186F"/>
            </a:solidFill>
            <a:ln w="127000" cap="rnd">
              <a:noFill/>
              <a:round/>
              <a:headEnd/>
              <a:tailEnd/>
            </a:ln>
          </p:spPr>
          <p:txBody>
            <a:bodyPr>
              <a:prstTxWarp prst="textNoShape">
                <a:avLst/>
              </a:prstTxWarp>
            </a:bodyPr>
            <a:lstStyle/>
            <a:p>
              <a:endParaRPr lang="en-US"/>
            </a:p>
          </p:txBody>
        </p:sp>
        <p:sp>
          <p:nvSpPr>
            <p:cNvPr id="41059" name="Freeform 43"/>
            <p:cNvSpPr>
              <a:spLocks/>
            </p:cNvSpPr>
            <p:nvPr/>
          </p:nvSpPr>
          <p:spPr bwMode="auto">
            <a:xfrm>
              <a:off x="4340" y="665"/>
              <a:ext cx="13" cy="22"/>
            </a:xfrm>
            <a:custGeom>
              <a:avLst/>
              <a:gdLst>
                <a:gd name="T0" fmla="*/ 10 w 13"/>
                <a:gd name="T1" fmla="*/ 21 h 22"/>
                <a:gd name="T2" fmla="*/ 12 w 13"/>
                <a:gd name="T3" fmla="*/ 1 h 22"/>
                <a:gd name="T4" fmla="*/ 10 w 13"/>
                <a:gd name="T5" fmla="*/ 0 h 22"/>
                <a:gd name="T6" fmla="*/ 8 w 13"/>
                <a:gd name="T7" fmla="*/ 0 h 22"/>
                <a:gd name="T8" fmla="*/ 7 w 13"/>
                <a:gd name="T9" fmla="*/ 0 h 22"/>
                <a:gd name="T10" fmla="*/ 7 w 13"/>
                <a:gd name="T11" fmla="*/ 1 h 22"/>
                <a:gd name="T12" fmla="*/ 5 w 13"/>
                <a:gd name="T13" fmla="*/ 1 h 22"/>
                <a:gd name="T14" fmla="*/ 4 w 13"/>
                <a:gd name="T15" fmla="*/ 1 h 22"/>
                <a:gd name="T16" fmla="*/ 0 w 13"/>
                <a:gd name="T17" fmla="*/ 20 h 22"/>
                <a:gd name="T18" fmla="*/ 10 w 13"/>
                <a:gd name="T19" fmla="*/ 2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22"/>
                <a:gd name="T32" fmla="*/ 13 w 13"/>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22">
                  <a:moveTo>
                    <a:pt x="10" y="21"/>
                  </a:moveTo>
                  <a:lnTo>
                    <a:pt x="12" y="1"/>
                  </a:lnTo>
                  <a:lnTo>
                    <a:pt x="10" y="0"/>
                  </a:lnTo>
                  <a:lnTo>
                    <a:pt x="8" y="0"/>
                  </a:lnTo>
                  <a:lnTo>
                    <a:pt x="7" y="0"/>
                  </a:lnTo>
                  <a:lnTo>
                    <a:pt x="7" y="1"/>
                  </a:lnTo>
                  <a:lnTo>
                    <a:pt x="5" y="1"/>
                  </a:lnTo>
                  <a:lnTo>
                    <a:pt x="4" y="1"/>
                  </a:lnTo>
                  <a:lnTo>
                    <a:pt x="0" y="20"/>
                  </a:lnTo>
                  <a:lnTo>
                    <a:pt x="10" y="21"/>
                  </a:lnTo>
                </a:path>
              </a:pathLst>
            </a:custGeom>
            <a:solidFill>
              <a:srgbClr val="EE2F86"/>
            </a:solidFill>
            <a:ln w="127000" cap="rnd">
              <a:noFill/>
              <a:round/>
              <a:headEnd/>
              <a:tailEnd/>
            </a:ln>
          </p:spPr>
          <p:txBody>
            <a:bodyPr>
              <a:prstTxWarp prst="textNoShape">
                <a:avLst/>
              </a:prstTxWarp>
            </a:bodyPr>
            <a:lstStyle/>
            <a:p>
              <a:endParaRPr lang="en-US"/>
            </a:p>
          </p:txBody>
        </p:sp>
        <p:sp>
          <p:nvSpPr>
            <p:cNvPr id="41060" name="Freeform 44"/>
            <p:cNvSpPr>
              <a:spLocks/>
            </p:cNvSpPr>
            <p:nvPr/>
          </p:nvSpPr>
          <p:spPr bwMode="auto">
            <a:xfrm>
              <a:off x="4340" y="667"/>
              <a:ext cx="10" cy="20"/>
            </a:xfrm>
            <a:custGeom>
              <a:avLst/>
              <a:gdLst>
                <a:gd name="T0" fmla="*/ 7 w 10"/>
                <a:gd name="T1" fmla="*/ 19 h 20"/>
                <a:gd name="T2" fmla="*/ 9 w 10"/>
                <a:gd name="T3" fmla="*/ 0 h 20"/>
                <a:gd name="T4" fmla="*/ 7 w 10"/>
                <a:gd name="T5" fmla="*/ 0 h 20"/>
                <a:gd name="T6" fmla="*/ 6 w 10"/>
                <a:gd name="T7" fmla="*/ 0 h 20"/>
                <a:gd name="T8" fmla="*/ 5 w 10"/>
                <a:gd name="T9" fmla="*/ 0 h 20"/>
                <a:gd name="T10" fmla="*/ 3 w 10"/>
                <a:gd name="T11" fmla="*/ 0 h 20"/>
                <a:gd name="T12" fmla="*/ 0 w 10"/>
                <a:gd name="T13" fmla="*/ 18 h 20"/>
                <a:gd name="T14" fmla="*/ 7 w 10"/>
                <a:gd name="T15" fmla="*/ 19 h 20"/>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20"/>
                <a:gd name="T26" fmla="*/ 10 w 10"/>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20">
                  <a:moveTo>
                    <a:pt x="7" y="19"/>
                  </a:moveTo>
                  <a:lnTo>
                    <a:pt x="9" y="0"/>
                  </a:lnTo>
                  <a:lnTo>
                    <a:pt x="7" y="0"/>
                  </a:lnTo>
                  <a:lnTo>
                    <a:pt x="6" y="0"/>
                  </a:lnTo>
                  <a:lnTo>
                    <a:pt x="5" y="0"/>
                  </a:lnTo>
                  <a:lnTo>
                    <a:pt x="3" y="0"/>
                  </a:lnTo>
                  <a:lnTo>
                    <a:pt x="0" y="18"/>
                  </a:lnTo>
                  <a:lnTo>
                    <a:pt x="7" y="19"/>
                  </a:lnTo>
                </a:path>
              </a:pathLst>
            </a:custGeom>
            <a:solidFill>
              <a:srgbClr val="F0469A"/>
            </a:solidFill>
            <a:ln w="127000" cap="rnd">
              <a:noFill/>
              <a:round/>
              <a:headEnd/>
              <a:tailEnd/>
            </a:ln>
          </p:spPr>
          <p:txBody>
            <a:bodyPr>
              <a:prstTxWarp prst="textNoShape">
                <a:avLst/>
              </a:prstTxWarp>
            </a:bodyPr>
            <a:lstStyle/>
            <a:p>
              <a:endParaRPr lang="en-US"/>
            </a:p>
          </p:txBody>
        </p:sp>
        <p:sp>
          <p:nvSpPr>
            <p:cNvPr id="41061" name="Freeform 45"/>
            <p:cNvSpPr>
              <a:spLocks/>
            </p:cNvSpPr>
            <p:nvPr/>
          </p:nvSpPr>
          <p:spPr bwMode="auto">
            <a:xfrm>
              <a:off x="4340" y="667"/>
              <a:ext cx="10" cy="20"/>
            </a:xfrm>
            <a:custGeom>
              <a:avLst/>
              <a:gdLst>
                <a:gd name="T0" fmla="*/ 6 w 10"/>
                <a:gd name="T1" fmla="*/ 19 h 20"/>
                <a:gd name="T2" fmla="*/ 9 w 10"/>
                <a:gd name="T3" fmla="*/ 0 h 20"/>
                <a:gd name="T4" fmla="*/ 7 w 10"/>
                <a:gd name="T5" fmla="*/ 0 h 20"/>
                <a:gd name="T6" fmla="*/ 6 w 10"/>
                <a:gd name="T7" fmla="*/ 0 h 20"/>
                <a:gd name="T8" fmla="*/ 5 w 10"/>
                <a:gd name="T9" fmla="*/ 0 h 20"/>
                <a:gd name="T10" fmla="*/ 3 w 10"/>
                <a:gd name="T11" fmla="*/ 0 h 20"/>
                <a:gd name="T12" fmla="*/ 0 w 10"/>
                <a:gd name="T13" fmla="*/ 18 h 20"/>
                <a:gd name="T14" fmla="*/ 6 w 10"/>
                <a:gd name="T15" fmla="*/ 19 h 20"/>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20"/>
                <a:gd name="T26" fmla="*/ 10 w 10"/>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20">
                  <a:moveTo>
                    <a:pt x="6" y="19"/>
                  </a:moveTo>
                  <a:lnTo>
                    <a:pt x="9" y="0"/>
                  </a:lnTo>
                  <a:lnTo>
                    <a:pt x="7" y="0"/>
                  </a:lnTo>
                  <a:lnTo>
                    <a:pt x="6" y="0"/>
                  </a:lnTo>
                  <a:lnTo>
                    <a:pt x="5" y="0"/>
                  </a:lnTo>
                  <a:lnTo>
                    <a:pt x="3" y="0"/>
                  </a:lnTo>
                  <a:lnTo>
                    <a:pt x="0" y="18"/>
                  </a:lnTo>
                  <a:lnTo>
                    <a:pt x="6" y="19"/>
                  </a:lnTo>
                </a:path>
              </a:pathLst>
            </a:custGeom>
            <a:solidFill>
              <a:srgbClr val="F360AF"/>
            </a:solidFill>
            <a:ln w="127000" cap="rnd">
              <a:noFill/>
              <a:round/>
              <a:headEnd/>
              <a:tailEnd/>
            </a:ln>
          </p:spPr>
          <p:txBody>
            <a:bodyPr>
              <a:prstTxWarp prst="textNoShape">
                <a:avLst/>
              </a:prstTxWarp>
            </a:bodyPr>
            <a:lstStyle/>
            <a:p>
              <a:endParaRPr lang="en-US"/>
            </a:p>
          </p:txBody>
        </p:sp>
        <p:sp>
          <p:nvSpPr>
            <p:cNvPr id="41062" name="Freeform 46"/>
            <p:cNvSpPr>
              <a:spLocks/>
            </p:cNvSpPr>
            <p:nvPr/>
          </p:nvSpPr>
          <p:spPr bwMode="auto">
            <a:xfrm>
              <a:off x="4340" y="667"/>
              <a:ext cx="8" cy="20"/>
            </a:xfrm>
            <a:custGeom>
              <a:avLst/>
              <a:gdLst>
                <a:gd name="T0" fmla="*/ 6 w 8"/>
                <a:gd name="T1" fmla="*/ 19 h 20"/>
                <a:gd name="T2" fmla="*/ 7 w 8"/>
                <a:gd name="T3" fmla="*/ 0 h 20"/>
                <a:gd name="T4" fmla="*/ 6 w 8"/>
                <a:gd name="T5" fmla="*/ 0 h 20"/>
                <a:gd name="T6" fmla="*/ 5 w 8"/>
                <a:gd name="T7" fmla="*/ 0 h 20"/>
                <a:gd name="T8" fmla="*/ 3 w 8"/>
                <a:gd name="T9" fmla="*/ 0 h 20"/>
                <a:gd name="T10" fmla="*/ 0 w 8"/>
                <a:gd name="T11" fmla="*/ 18 h 20"/>
                <a:gd name="T12" fmla="*/ 6 w 8"/>
                <a:gd name="T13" fmla="*/ 19 h 20"/>
                <a:gd name="T14" fmla="*/ 0 60000 65536"/>
                <a:gd name="T15" fmla="*/ 0 60000 65536"/>
                <a:gd name="T16" fmla="*/ 0 60000 65536"/>
                <a:gd name="T17" fmla="*/ 0 60000 65536"/>
                <a:gd name="T18" fmla="*/ 0 60000 65536"/>
                <a:gd name="T19" fmla="*/ 0 60000 65536"/>
                <a:gd name="T20" fmla="*/ 0 60000 65536"/>
                <a:gd name="T21" fmla="*/ 0 w 8"/>
                <a:gd name="T22" fmla="*/ 0 h 20"/>
                <a:gd name="T23" fmla="*/ 8 w 8"/>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20">
                  <a:moveTo>
                    <a:pt x="6" y="19"/>
                  </a:moveTo>
                  <a:lnTo>
                    <a:pt x="7" y="0"/>
                  </a:lnTo>
                  <a:lnTo>
                    <a:pt x="6" y="0"/>
                  </a:lnTo>
                  <a:lnTo>
                    <a:pt x="5" y="0"/>
                  </a:lnTo>
                  <a:lnTo>
                    <a:pt x="3" y="0"/>
                  </a:lnTo>
                  <a:lnTo>
                    <a:pt x="0" y="18"/>
                  </a:lnTo>
                  <a:lnTo>
                    <a:pt x="6" y="19"/>
                  </a:lnTo>
                </a:path>
              </a:pathLst>
            </a:custGeom>
            <a:solidFill>
              <a:srgbClr val="F876C5"/>
            </a:solidFill>
            <a:ln w="127000" cap="rnd">
              <a:noFill/>
              <a:round/>
              <a:headEnd/>
              <a:tailEnd/>
            </a:ln>
          </p:spPr>
          <p:txBody>
            <a:bodyPr>
              <a:prstTxWarp prst="textNoShape">
                <a:avLst/>
              </a:prstTxWarp>
            </a:bodyPr>
            <a:lstStyle/>
            <a:p>
              <a:endParaRPr lang="en-US"/>
            </a:p>
          </p:txBody>
        </p:sp>
        <p:sp>
          <p:nvSpPr>
            <p:cNvPr id="41063" name="Freeform 47"/>
            <p:cNvSpPr>
              <a:spLocks/>
            </p:cNvSpPr>
            <p:nvPr/>
          </p:nvSpPr>
          <p:spPr bwMode="auto">
            <a:xfrm>
              <a:off x="4340" y="667"/>
              <a:ext cx="5" cy="19"/>
            </a:xfrm>
            <a:custGeom>
              <a:avLst/>
              <a:gdLst>
                <a:gd name="T0" fmla="*/ 2 w 5"/>
                <a:gd name="T1" fmla="*/ 0 h 19"/>
                <a:gd name="T2" fmla="*/ 0 w 5"/>
                <a:gd name="T3" fmla="*/ 18 h 19"/>
                <a:gd name="T4" fmla="*/ 3 w 5"/>
                <a:gd name="T5" fmla="*/ 18 h 19"/>
                <a:gd name="T6" fmla="*/ 4 w 5"/>
                <a:gd name="T7" fmla="*/ 0 h 19"/>
                <a:gd name="T8" fmla="*/ 3 w 5"/>
                <a:gd name="T9" fmla="*/ 0 h 19"/>
                <a:gd name="T10" fmla="*/ 2 w 5"/>
                <a:gd name="T11" fmla="*/ 0 h 19"/>
                <a:gd name="T12" fmla="*/ 0 60000 65536"/>
                <a:gd name="T13" fmla="*/ 0 60000 65536"/>
                <a:gd name="T14" fmla="*/ 0 60000 65536"/>
                <a:gd name="T15" fmla="*/ 0 60000 65536"/>
                <a:gd name="T16" fmla="*/ 0 60000 65536"/>
                <a:gd name="T17" fmla="*/ 0 60000 65536"/>
                <a:gd name="T18" fmla="*/ 0 w 5"/>
                <a:gd name="T19" fmla="*/ 0 h 19"/>
                <a:gd name="T20" fmla="*/ 5 w 5"/>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5" h="19">
                  <a:moveTo>
                    <a:pt x="2" y="0"/>
                  </a:moveTo>
                  <a:lnTo>
                    <a:pt x="0" y="18"/>
                  </a:lnTo>
                  <a:lnTo>
                    <a:pt x="3" y="18"/>
                  </a:lnTo>
                  <a:lnTo>
                    <a:pt x="4" y="0"/>
                  </a:lnTo>
                  <a:lnTo>
                    <a:pt x="3" y="0"/>
                  </a:lnTo>
                  <a:lnTo>
                    <a:pt x="2" y="0"/>
                  </a:lnTo>
                </a:path>
              </a:pathLst>
            </a:custGeom>
            <a:solidFill>
              <a:srgbClr val="FA8DD9"/>
            </a:solidFill>
            <a:ln w="127000" cap="rnd">
              <a:noFill/>
              <a:round/>
              <a:headEnd/>
              <a:tailEnd/>
            </a:ln>
          </p:spPr>
          <p:txBody>
            <a:bodyPr>
              <a:prstTxWarp prst="textNoShape">
                <a:avLst/>
              </a:prstTxWarp>
            </a:bodyPr>
            <a:lstStyle/>
            <a:p>
              <a:endParaRPr lang="en-US"/>
            </a:p>
          </p:txBody>
        </p:sp>
        <p:sp>
          <p:nvSpPr>
            <p:cNvPr id="41064" name="Freeform 48"/>
            <p:cNvSpPr>
              <a:spLocks/>
            </p:cNvSpPr>
            <p:nvPr/>
          </p:nvSpPr>
          <p:spPr bwMode="auto">
            <a:xfrm>
              <a:off x="4340" y="661"/>
              <a:ext cx="101" cy="17"/>
            </a:xfrm>
            <a:custGeom>
              <a:avLst/>
              <a:gdLst>
                <a:gd name="T0" fmla="*/ 97 w 101"/>
                <a:gd name="T1" fmla="*/ 11 h 17"/>
                <a:gd name="T2" fmla="*/ 94 w 101"/>
                <a:gd name="T3" fmla="*/ 11 h 17"/>
                <a:gd name="T4" fmla="*/ 92 w 101"/>
                <a:gd name="T5" fmla="*/ 11 h 17"/>
                <a:gd name="T6" fmla="*/ 92 w 101"/>
                <a:gd name="T7" fmla="*/ 10 h 17"/>
                <a:gd name="T8" fmla="*/ 89 w 101"/>
                <a:gd name="T9" fmla="*/ 8 h 17"/>
                <a:gd name="T10" fmla="*/ 84 w 101"/>
                <a:gd name="T11" fmla="*/ 8 h 17"/>
                <a:gd name="T12" fmla="*/ 81 w 101"/>
                <a:gd name="T13" fmla="*/ 8 h 17"/>
                <a:gd name="T14" fmla="*/ 76 w 101"/>
                <a:gd name="T15" fmla="*/ 6 h 17"/>
                <a:gd name="T16" fmla="*/ 71 w 101"/>
                <a:gd name="T17" fmla="*/ 5 h 17"/>
                <a:gd name="T18" fmla="*/ 65 w 101"/>
                <a:gd name="T19" fmla="*/ 5 h 17"/>
                <a:gd name="T20" fmla="*/ 61 w 101"/>
                <a:gd name="T21" fmla="*/ 4 h 17"/>
                <a:gd name="T22" fmla="*/ 52 w 101"/>
                <a:gd name="T23" fmla="*/ 2 h 17"/>
                <a:gd name="T24" fmla="*/ 48 w 101"/>
                <a:gd name="T25" fmla="*/ 2 h 17"/>
                <a:gd name="T26" fmla="*/ 39 w 101"/>
                <a:gd name="T27" fmla="*/ 1 h 17"/>
                <a:gd name="T28" fmla="*/ 32 w 101"/>
                <a:gd name="T29" fmla="*/ 1 h 17"/>
                <a:gd name="T30" fmla="*/ 23 w 101"/>
                <a:gd name="T31" fmla="*/ 0 h 17"/>
                <a:gd name="T32" fmla="*/ 16 w 101"/>
                <a:gd name="T33" fmla="*/ 0 h 17"/>
                <a:gd name="T34" fmla="*/ 13 w 101"/>
                <a:gd name="T35" fmla="*/ 0 h 17"/>
                <a:gd name="T36" fmla="*/ 10 w 101"/>
                <a:gd name="T37" fmla="*/ 0 h 17"/>
                <a:gd name="T38" fmla="*/ 8 w 101"/>
                <a:gd name="T39" fmla="*/ 0 h 17"/>
                <a:gd name="T40" fmla="*/ 6 w 101"/>
                <a:gd name="T41" fmla="*/ 0 h 17"/>
                <a:gd name="T42" fmla="*/ 3 w 101"/>
                <a:gd name="T43" fmla="*/ 1 h 17"/>
                <a:gd name="T44" fmla="*/ 0 w 101"/>
                <a:gd name="T45" fmla="*/ 2 h 17"/>
                <a:gd name="T46" fmla="*/ 0 w 101"/>
                <a:gd name="T47" fmla="*/ 4 h 17"/>
                <a:gd name="T48" fmla="*/ 3 w 101"/>
                <a:gd name="T49" fmla="*/ 5 h 17"/>
                <a:gd name="T50" fmla="*/ 6 w 101"/>
                <a:gd name="T51" fmla="*/ 5 h 17"/>
                <a:gd name="T52" fmla="*/ 8 w 101"/>
                <a:gd name="T53" fmla="*/ 5 h 17"/>
                <a:gd name="T54" fmla="*/ 10 w 101"/>
                <a:gd name="T55" fmla="*/ 5 h 17"/>
                <a:gd name="T56" fmla="*/ 13 w 101"/>
                <a:gd name="T57" fmla="*/ 5 h 17"/>
                <a:gd name="T58" fmla="*/ 16 w 101"/>
                <a:gd name="T59" fmla="*/ 5 h 17"/>
                <a:gd name="T60" fmla="*/ 21 w 101"/>
                <a:gd name="T61" fmla="*/ 5 h 17"/>
                <a:gd name="T62" fmla="*/ 23 w 101"/>
                <a:gd name="T63" fmla="*/ 5 h 17"/>
                <a:gd name="T64" fmla="*/ 26 w 101"/>
                <a:gd name="T65" fmla="*/ 5 h 17"/>
                <a:gd name="T66" fmla="*/ 32 w 101"/>
                <a:gd name="T67" fmla="*/ 5 h 17"/>
                <a:gd name="T68" fmla="*/ 35 w 101"/>
                <a:gd name="T69" fmla="*/ 6 h 17"/>
                <a:gd name="T70" fmla="*/ 39 w 101"/>
                <a:gd name="T71" fmla="*/ 6 h 17"/>
                <a:gd name="T72" fmla="*/ 42 w 101"/>
                <a:gd name="T73" fmla="*/ 6 h 17"/>
                <a:gd name="T74" fmla="*/ 48 w 101"/>
                <a:gd name="T75" fmla="*/ 8 h 17"/>
                <a:gd name="T76" fmla="*/ 52 w 101"/>
                <a:gd name="T77" fmla="*/ 8 h 17"/>
                <a:gd name="T78" fmla="*/ 55 w 101"/>
                <a:gd name="T79" fmla="*/ 8 h 17"/>
                <a:gd name="T80" fmla="*/ 61 w 101"/>
                <a:gd name="T81" fmla="*/ 8 h 17"/>
                <a:gd name="T82" fmla="*/ 65 w 101"/>
                <a:gd name="T83" fmla="*/ 10 h 17"/>
                <a:gd name="T84" fmla="*/ 71 w 101"/>
                <a:gd name="T85" fmla="*/ 11 h 17"/>
                <a:gd name="T86" fmla="*/ 76 w 101"/>
                <a:gd name="T87" fmla="*/ 11 h 17"/>
                <a:gd name="T88" fmla="*/ 81 w 101"/>
                <a:gd name="T89" fmla="*/ 12 h 17"/>
                <a:gd name="T90" fmla="*/ 87 w 101"/>
                <a:gd name="T91" fmla="*/ 14 h 17"/>
                <a:gd name="T92" fmla="*/ 92 w 101"/>
                <a:gd name="T93" fmla="*/ 15 h 17"/>
                <a:gd name="T94" fmla="*/ 92 w 101"/>
                <a:gd name="T95" fmla="*/ 16 h 17"/>
                <a:gd name="T96" fmla="*/ 94 w 101"/>
                <a:gd name="T97" fmla="*/ 16 h 17"/>
                <a:gd name="T98" fmla="*/ 97 w 101"/>
                <a:gd name="T99" fmla="*/ 16 h 17"/>
                <a:gd name="T100" fmla="*/ 100 w 101"/>
                <a:gd name="T101" fmla="*/ 16 h 17"/>
                <a:gd name="T102" fmla="*/ 100 w 101"/>
                <a:gd name="T103" fmla="*/ 15 h 17"/>
                <a:gd name="T104" fmla="*/ 100 w 101"/>
                <a:gd name="T105" fmla="*/ 14 h 17"/>
                <a:gd name="T106" fmla="*/ 100 w 101"/>
                <a:gd name="T107" fmla="*/ 12 h 17"/>
                <a:gd name="T108" fmla="*/ 97 w 101"/>
                <a:gd name="T109" fmla="*/ 12 h 17"/>
                <a:gd name="T110" fmla="*/ 97 w 101"/>
                <a:gd name="T111" fmla="*/ 11 h 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1"/>
                <a:gd name="T169" fmla="*/ 0 h 17"/>
                <a:gd name="T170" fmla="*/ 101 w 101"/>
                <a:gd name="T171" fmla="*/ 17 h 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1" h="17">
                  <a:moveTo>
                    <a:pt x="97" y="11"/>
                  </a:moveTo>
                  <a:lnTo>
                    <a:pt x="94" y="11"/>
                  </a:lnTo>
                  <a:lnTo>
                    <a:pt x="92" y="11"/>
                  </a:lnTo>
                  <a:lnTo>
                    <a:pt x="92" y="10"/>
                  </a:lnTo>
                  <a:lnTo>
                    <a:pt x="89" y="8"/>
                  </a:lnTo>
                  <a:lnTo>
                    <a:pt x="84" y="8"/>
                  </a:lnTo>
                  <a:lnTo>
                    <a:pt x="81" y="8"/>
                  </a:lnTo>
                  <a:lnTo>
                    <a:pt x="76" y="6"/>
                  </a:lnTo>
                  <a:lnTo>
                    <a:pt x="71" y="5"/>
                  </a:lnTo>
                  <a:lnTo>
                    <a:pt x="65" y="5"/>
                  </a:lnTo>
                  <a:lnTo>
                    <a:pt x="61" y="4"/>
                  </a:lnTo>
                  <a:lnTo>
                    <a:pt x="52" y="2"/>
                  </a:lnTo>
                  <a:lnTo>
                    <a:pt x="48" y="2"/>
                  </a:lnTo>
                  <a:lnTo>
                    <a:pt x="39" y="1"/>
                  </a:lnTo>
                  <a:lnTo>
                    <a:pt x="32" y="1"/>
                  </a:lnTo>
                  <a:lnTo>
                    <a:pt x="23" y="0"/>
                  </a:lnTo>
                  <a:lnTo>
                    <a:pt x="16" y="0"/>
                  </a:lnTo>
                  <a:lnTo>
                    <a:pt x="13" y="0"/>
                  </a:lnTo>
                  <a:lnTo>
                    <a:pt x="10" y="0"/>
                  </a:lnTo>
                  <a:lnTo>
                    <a:pt x="8" y="0"/>
                  </a:lnTo>
                  <a:lnTo>
                    <a:pt x="6" y="0"/>
                  </a:lnTo>
                  <a:lnTo>
                    <a:pt x="3" y="1"/>
                  </a:lnTo>
                  <a:lnTo>
                    <a:pt x="0" y="2"/>
                  </a:lnTo>
                  <a:lnTo>
                    <a:pt x="0" y="4"/>
                  </a:lnTo>
                  <a:lnTo>
                    <a:pt x="3" y="5"/>
                  </a:lnTo>
                  <a:lnTo>
                    <a:pt x="6" y="5"/>
                  </a:lnTo>
                  <a:lnTo>
                    <a:pt x="8" y="5"/>
                  </a:lnTo>
                  <a:lnTo>
                    <a:pt x="10" y="5"/>
                  </a:lnTo>
                  <a:lnTo>
                    <a:pt x="13" y="5"/>
                  </a:lnTo>
                  <a:lnTo>
                    <a:pt x="16" y="5"/>
                  </a:lnTo>
                  <a:lnTo>
                    <a:pt x="21" y="5"/>
                  </a:lnTo>
                  <a:lnTo>
                    <a:pt x="23" y="5"/>
                  </a:lnTo>
                  <a:lnTo>
                    <a:pt x="26" y="5"/>
                  </a:lnTo>
                  <a:lnTo>
                    <a:pt x="32" y="5"/>
                  </a:lnTo>
                  <a:lnTo>
                    <a:pt x="35" y="6"/>
                  </a:lnTo>
                  <a:lnTo>
                    <a:pt x="39" y="6"/>
                  </a:lnTo>
                  <a:lnTo>
                    <a:pt x="42" y="6"/>
                  </a:lnTo>
                  <a:lnTo>
                    <a:pt x="48" y="8"/>
                  </a:lnTo>
                  <a:lnTo>
                    <a:pt x="52" y="8"/>
                  </a:lnTo>
                  <a:lnTo>
                    <a:pt x="55" y="8"/>
                  </a:lnTo>
                  <a:lnTo>
                    <a:pt x="61" y="8"/>
                  </a:lnTo>
                  <a:lnTo>
                    <a:pt x="65" y="10"/>
                  </a:lnTo>
                  <a:lnTo>
                    <a:pt x="71" y="11"/>
                  </a:lnTo>
                  <a:lnTo>
                    <a:pt x="76" y="11"/>
                  </a:lnTo>
                  <a:lnTo>
                    <a:pt x="81" y="12"/>
                  </a:lnTo>
                  <a:lnTo>
                    <a:pt x="87" y="14"/>
                  </a:lnTo>
                  <a:lnTo>
                    <a:pt x="92" y="15"/>
                  </a:lnTo>
                  <a:lnTo>
                    <a:pt x="92" y="16"/>
                  </a:lnTo>
                  <a:lnTo>
                    <a:pt x="94" y="16"/>
                  </a:lnTo>
                  <a:lnTo>
                    <a:pt x="97" y="16"/>
                  </a:lnTo>
                  <a:lnTo>
                    <a:pt x="100" y="16"/>
                  </a:lnTo>
                  <a:lnTo>
                    <a:pt x="100" y="15"/>
                  </a:lnTo>
                  <a:lnTo>
                    <a:pt x="100" y="14"/>
                  </a:lnTo>
                  <a:lnTo>
                    <a:pt x="100" y="12"/>
                  </a:lnTo>
                  <a:lnTo>
                    <a:pt x="97" y="12"/>
                  </a:lnTo>
                  <a:lnTo>
                    <a:pt x="97" y="11"/>
                  </a:lnTo>
                </a:path>
              </a:pathLst>
            </a:custGeom>
            <a:solidFill>
              <a:srgbClr val="F3F3F3"/>
            </a:solidFill>
            <a:ln w="127000" cap="rnd">
              <a:noFill/>
              <a:round/>
              <a:headEnd/>
              <a:tailEnd/>
            </a:ln>
          </p:spPr>
          <p:txBody>
            <a:bodyPr>
              <a:prstTxWarp prst="textNoShape">
                <a:avLst/>
              </a:prstTxWarp>
            </a:bodyPr>
            <a:lstStyle/>
            <a:p>
              <a:endParaRPr lang="en-US"/>
            </a:p>
          </p:txBody>
        </p:sp>
        <p:sp>
          <p:nvSpPr>
            <p:cNvPr id="41065" name="Freeform 49"/>
            <p:cNvSpPr>
              <a:spLocks/>
            </p:cNvSpPr>
            <p:nvPr/>
          </p:nvSpPr>
          <p:spPr bwMode="auto">
            <a:xfrm>
              <a:off x="4336" y="661"/>
              <a:ext cx="105" cy="21"/>
            </a:xfrm>
            <a:custGeom>
              <a:avLst/>
              <a:gdLst>
                <a:gd name="T0" fmla="*/ 101 w 105"/>
                <a:gd name="T1" fmla="*/ 14 h 21"/>
                <a:gd name="T2" fmla="*/ 98 w 105"/>
                <a:gd name="T3" fmla="*/ 14 h 21"/>
                <a:gd name="T4" fmla="*/ 98 w 105"/>
                <a:gd name="T5" fmla="*/ 12 h 21"/>
                <a:gd name="T6" fmla="*/ 95 w 105"/>
                <a:gd name="T7" fmla="*/ 12 h 21"/>
                <a:gd name="T8" fmla="*/ 92 w 105"/>
                <a:gd name="T9" fmla="*/ 11 h 21"/>
                <a:gd name="T10" fmla="*/ 90 w 105"/>
                <a:gd name="T11" fmla="*/ 9 h 21"/>
                <a:gd name="T12" fmla="*/ 84 w 105"/>
                <a:gd name="T13" fmla="*/ 9 h 21"/>
                <a:gd name="T14" fmla="*/ 78 w 105"/>
                <a:gd name="T15" fmla="*/ 8 h 21"/>
                <a:gd name="T16" fmla="*/ 73 w 105"/>
                <a:gd name="T17" fmla="*/ 6 h 21"/>
                <a:gd name="T18" fmla="*/ 67 w 105"/>
                <a:gd name="T19" fmla="*/ 4 h 21"/>
                <a:gd name="T20" fmla="*/ 62 w 105"/>
                <a:gd name="T21" fmla="*/ 4 h 21"/>
                <a:gd name="T22" fmla="*/ 53 w 105"/>
                <a:gd name="T23" fmla="*/ 3 h 21"/>
                <a:gd name="T24" fmla="*/ 48 w 105"/>
                <a:gd name="T25" fmla="*/ 2 h 21"/>
                <a:gd name="T26" fmla="*/ 39 w 105"/>
                <a:gd name="T27" fmla="*/ 2 h 21"/>
                <a:gd name="T28" fmla="*/ 31 w 105"/>
                <a:gd name="T29" fmla="*/ 0 h 21"/>
                <a:gd name="T30" fmla="*/ 22 w 105"/>
                <a:gd name="T31" fmla="*/ 0 h 21"/>
                <a:gd name="T32" fmla="*/ 14 w 105"/>
                <a:gd name="T33" fmla="*/ 0 h 21"/>
                <a:gd name="T34" fmla="*/ 11 w 105"/>
                <a:gd name="T35" fmla="*/ 0 h 21"/>
                <a:gd name="T36" fmla="*/ 8 w 105"/>
                <a:gd name="T37" fmla="*/ 0 h 21"/>
                <a:gd name="T38" fmla="*/ 6 w 105"/>
                <a:gd name="T39" fmla="*/ 0 h 21"/>
                <a:gd name="T40" fmla="*/ 3 w 105"/>
                <a:gd name="T41" fmla="*/ 0 h 21"/>
                <a:gd name="T42" fmla="*/ 0 w 105"/>
                <a:gd name="T43" fmla="*/ 2 h 21"/>
                <a:gd name="T44" fmla="*/ 0 w 105"/>
                <a:gd name="T45" fmla="*/ 3 h 21"/>
                <a:gd name="T46" fmla="*/ 0 w 105"/>
                <a:gd name="T47" fmla="*/ 4 h 21"/>
                <a:gd name="T48" fmla="*/ 0 w 105"/>
                <a:gd name="T49" fmla="*/ 6 h 21"/>
                <a:gd name="T50" fmla="*/ 3 w 105"/>
                <a:gd name="T51" fmla="*/ 6 h 21"/>
                <a:gd name="T52" fmla="*/ 6 w 105"/>
                <a:gd name="T53" fmla="*/ 6 h 21"/>
                <a:gd name="T54" fmla="*/ 8 w 105"/>
                <a:gd name="T55" fmla="*/ 6 h 21"/>
                <a:gd name="T56" fmla="*/ 11 w 105"/>
                <a:gd name="T57" fmla="*/ 6 h 21"/>
                <a:gd name="T58" fmla="*/ 17 w 105"/>
                <a:gd name="T59" fmla="*/ 6 h 21"/>
                <a:gd name="T60" fmla="*/ 22 w 105"/>
                <a:gd name="T61" fmla="*/ 6 h 21"/>
                <a:gd name="T62" fmla="*/ 25 w 105"/>
                <a:gd name="T63" fmla="*/ 6 h 21"/>
                <a:gd name="T64" fmla="*/ 28 w 105"/>
                <a:gd name="T65" fmla="*/ 6 h 21"/>
                <a:gd name="T66" fmla="*/ 31 w 105"/>
                <a:gd name="T67" fmla="*/ 6 h 21"/>
                <a:gd name="T68" fmla="*/ 34 w 105"/>
                <a:gd name="T69" fmla="*/ 6 h 21"/>
                <a:gd name="T70" fmla="*/ 39 w 105"/>
                <a:gd name="T71" fmla="*/ 8 h 21"/>
                <a:gd name="T72" fmla="*/ 42 w 105"/>
                <a:gd name="T73" fmla="*/ 8 h 21"/>
                <a:gd name="T74" fmla="*/ 48 w 105"/>
                <a:gd name="T75" fmla="*/ 8 h 21"/>
                <a:gd name="T76" fmla="*/ 53 w 105"/>
                <a:gd name="T77" fmla="*/ 9 h 21"/>
                <a:gd name="T78" fmla="*/ 59 w 105"/>
                <a:gd name="T79" fmla="*/ 9 h 21"/>
                <a:gd name="T80" fmla="*/ 62 w 105"/>
                <a:gd name="T81" fmla="*/ 11 h 21"/>
                <a:gd name="T82" fmla="*/ 67 w 105"/>
                <a:gd name="T83" fmla="*/ 12 h 21"/>
                <a:gd name="T84" fmla="*/ 73 w 105"/>
                <a:gd name="T85" fmla="*/ 12 h 21"/>
                <a:gd name="T86" fmla="*/ 78 w 105"/>
                <a:gd name="T87" fmla="*/ 14 h 21"/>
                <a:gd name="T88" fmla="*/ 84 w 105"/>
                <a:gd name="T89" fmla="*/ 16 h 21"/>
                <a:gd name="T90" fmla="*/ 90 w 105"/>
                <a:gd name="T91" fmla="*/ 17 h 21"/>
                <a:gd name="T92" fmla="*/ 95 w 105"/>
                <a:gd name="T93" fmla="*/ 18 h 21"/>
                <a:gd name="T94" fmla="*/ 98 w 105"/>
                <a:gd name="T95" fmla="*/ 20 h 21"/>
                <a:gd name="T96" fmla="*/ 101 w 105"/>
                <a:gd name="T97" fmla="*/ 20 h 21"/>
                <a:gd name="T98" fmla="*/ 104 w 105"/>
                <a:gd name="T99" fmla="*/ 20 h 21"/>
                <a:gd name="T100" fmla="*/ 104 w 105"/>
                <a:gd name="T101" fmla="*/ 18 h 21"/>
                <a:gd name="T102" fmla="*/ 104 w 105"/>
                <a:gd name="T103" fmla="*/ 17 h 21"/>
                <a:gd name="T104" fmla="*/ 104 w 105"/>
                <a:gd name="T105" fmla="*/ 16 h 21"/>
                <a:gd name="T106" fmla="*/ 104 w 105"/>
                <a:gd name="T107" fmla="*/ 14 h 21"/>
                <a:gd name="T108" fmla="*/ 101 w 105"/>
                <a:gd name="T109" fmla="*/ 14 h 2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5"/>
                <a:gd name="T166" fmla="*/ 0 h 21"/>
                <a:gd name="T167" fmla="*/ 105 w 105"/>
                <a:gd name="T168" fmla="*/ 21 h 2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5" h="21">
                  <a:moveTo>
                    <a:pt x="101" y="14"/>
                  </a:moveTo>
                  <a:lnTo>
                    <a:pt x="98" y="14"/>
                  </a:lnTo>
                  <a:lnTo>
                    <a:pt x="98" y="12"/>
                  </a:lnTo>
                  <a:lnTo>
                    <a:pt x="95" y="12"/>
                  </a:lnTo>
                  <a:lnTo>
                    <a:pt x="92" y="11"/>
                  </a:lnTo>
                  <a:lnTo>
                    <a:pt x="90" y="9"/>
                  </a:lnTo>
                  <a:lnTo>
                    <a:pt x="84" y="9"/>
                  </a:lnTo>
                  <a:lnTo>
                    <a:pt x="78" y="8"/>
                  </a:lnTo>
                  <a:lnTo>
                    <a:pt x="73" y="6"/>
                  </a:lnTo>
                  <a:lnTo>
                    <a:pt x="67" y="4"/>
                  </a:lnTo>
                  <a:lnTo>
                    <a:pt x="62" y="4"/>
                  </a:lnTo>
                  <a:lnTo>
                    <a:pt x="53" y="3"/>
                  </a:lnTo>
                  <a:lnTo>
                    <a:pt x="48" y="2"/>
                  </a:lnTo>
                  <a:lnTo>
                    <a:pt x="39" y="2"/>
                  </a:lnTo>
                  <a:lnTo>
                    <a:pt x="31" y="0"/>
                  </a:lnTo>
                  <a:lnTo>
                    <a:pt x="22" y="0"/>
                  </a:lnTo>
                  <a:lnTo>
                    <a:pt x="14" y="0"/>
                  </a:lnTo>
                  <a:lnTo>
                    <a:pt x="11" y="0"/>
                  </a:lnTo>
                  <a:lnTo>
                    <a:pt x="8" y="0"/>
                  </a:lnTo>
                  <a:lnTo>
                    <a:pt x="6" y="0"/>
                  </a:lnTo>
                  <a:lnTo>
                    <a:pt x="3" y="0"/>
                  </a:lnTo>
                  <a:lnTo>
                    <a:pt x="0" y="2"/>
                  </a:lnTo>
                  <a:lnTo>
                    <a:pt x="0" y="3"/>
                  </a:lnTo>
                  <a:lnTo>
                    <a:pt x="0" y="4"/>
                  </a:lnTo>
                  <a:lnTo>
                    <a:pt x="0" y="6"/>
                  </a:lnTo>
                  <a:lnTo>
                    <a:pt x="3" y="6"/>
                  </a:lnTo>
                  <a:lnTo>
                    <a:pt x="6" y="6"/>
                  </a:lnTo>
                  <a:lnTo>
                    <a:pt x="8" y="6"/>
                  </a:lnTo>
                  <a:lnTo>
                    <a:pt x="11" y="6"/>
                  </a:lnTo>
                  <a:lnTo>
                    <a:pt x="17" y="6"/>
                  </a:lnTo>
                  <a:lnTo>
                    <a:pt x="22" y="6"/>
                  </a:lnTo>
                  <a:lnTo>
                    <a:pt x="25" y="6"/>
                  </a:lnTo>
                  <a:lnTo>
                    <a:pt x="28" y="6"/>
                  </a:lnTo>
                  <a:lnTo>
                    <a:pt x="31" y="6"/>
                  </a:lnTo>
                  <a:lnTo>
                    <a:pt x="34" y="6"/>
                  </a:lnTo>
                  <a:lnTo>
                    <a:pt x="39" y="8"/>
                  </a:lnTo>
                  <a:lnTo>
                    <a:pt x="42" y="8"/>
                  </a:lnTo>
                  <a:lnTo>
                    <a:pt x="48" y="8"/>
                  </a:lnTo>
                  <a:lnTo>
                    <a:pt x="53" y="9"/>
                  </a:lnTo>
                  <a:lnTo>
                    <a:pt x="59" y="9"/>
                  </a:lnTo>
                  <a:lnTo>
                    <a:pt x="62" y="11"/>
                  </a:lnTo>
                  <a:lnTo>
                    <a:pt x="67" y="12"/>
                  </a:lnTo>
                  <a:lnTo>
                    <a:pt x="73" y="12"/>
                  </a:lnTo>
                  <a:lnTo>
                    <a:pt x="78" y="14"/>
                  </a:lnTo>
                  <a:lnTo>
                    <a:pt x="84" y="16"/>
                  </a:lnTo>
                  <a:lnTo>
                    <a:pt x="90" y="17"/>
                  </a:lnTo>
                  <a:lnTo>
                    <a:pt x="95" y="18"/>
                  </a:lnTo>
                  <a:lnTo>
                    <a:pt x="98" y="20"/>
                  </a:lnTo>
                  <a:lnTo>
                    <a:pt x="101" y="20"/>
                  </a:lnTo>
                  <a:lnTo>
                    <a:pt x="104" y="20"/>
                  </a:lnTo>
                  <a:lnTo>
                    <a:pt x="104" y="18"/>
                  </a:lnTo>
                  <a:lnTo>
                    <a:pt x="104" y="17"/>
                  </a:lnTo>
                  <a:lnTo>
                    <a:pt x="104" y="16"/>
                  </a:lnTo>
                  <a:lnTo>
                    <a:pt x="104" y="14"/>
                  </a:lnTo>
                  <a:lnTo>
                    <a:pt x="101" y="14"/>
                  </a:lnTo>
                </a:path>
              </a:pathLst>
            </a:custGeom>
            <a:noFill/>
            <a:ln w="12700" cap="rnd">
              <a:solidFill>
                <a:srgbClr val="000000"/>
              </a:solidFill>
              <a:round/>
              <a:headEnd/>
              <a:tailEnd/>
            </a:ln>
          </p:spPr>
          <p:txBody>
            <a:bodyPr>
              <a:prstTxWarp prst="textNoShape">
                <a:avLst/>
              </a:prstTxWarp>
            </a:bodyPr>
            <a:lstStyle/>
            <a:p>
              <a:endParaRPr lang="en-US"/>
            </a:p>
          </p:txBody>
        </p:sp>
        <p:sp>
          <p:nvSpPr>
            <p:cNvPr id="41066" name="Freeform 50"/>
            <p:cNvSpPr>
              <a:spLocks/>
            </p:cNvSpPr>
            <p:nvPr/>
          </p:nvSpPr>
          <p:spPr bwMode="auto">
            <a:xfrm>
              <a:off x="4344" y="661"/>
              <a:ext cx="4" cy="2"/>
            </a:xfrm>
            <a:custGeom>
              <a:avLst/>
              <a:gdLst>
                <a:gd name="T0" fmla="*/ 3 w 4"/>
                <a:gd name="T1" fmla="*/ 0 h 2"/>
                <a:gd name="T2" fmla="*/ 3 w 4"/>
                <a:gd name="T3" fmla="*/ 0 h 2"/>
                <a:gd name="T4" fmla="*/ 2 w 4"/>
                <a:gd name="T5" fmla="*/ 0 h 2"/>
                <a:gd name="T6" fmla="*/ 2 w 4"/>
                <a:gd name="T7" fmla="*/ 0 h 2"/>
                <a:gd name="T8" fmla="*/ 1 w 4"/>
                <a:gd name="T9" fmla="*/ 0 h 2"/>
                <a:gd name="T10" fmla="*/ 1 w 4"/>
                <a:gd name="T11" fmla="*/ 0 h 2"/>
                <a:gd name="T12" fmla="*/ 0 w 4"/>
                <a:gd name="T13" fmla="*/ 0 h 2"/>
                <a:gd name="T14" fmla="*/ 0 w 4"/>
                <a:gd name="T15" fmla="*/ 0 h 2"/>
                <a:gd name="T16" fmla="*/ 0 w 4"/>
                <a:gd name="T17" fmla="*/ 1 h 2"/>
                <a:gd name="T18" fmla="*/ 0 w 4"/>
                <a:gd name="T19" fmla="*/ 1 h 2"/>
                <a:gd name="T20" fmla="*/ 1 w 4"/>
                <a:gd name="T21" fmla="*/ 1 h 2"/>
                <a:gd name="T22" fmla="*/ 2 w 4"/>
                <a:gd name="T23" fmla="*/ 1 h 2"/>
                <a:gd name="T24" fmla="*/ 2 w 4"/>
                <a:gd name="T25" fmla="*/ 1 h 2"/>
                <a:gd name="T26" fmla="*/ 2 w 4"/>
                <a:gd name="T27" fmla="*/ 1 h 2"/>
                <a:gd name="T28" fmla="*/ 2 w 4"/>
                <a:gd name="T29" fmla="*/ 0 h 2"/>
                <a:gd name="T30" fmla="*/ 2 w 4"/>
                <a:gd name="T31" fmla="*/ 0 h 2"/>
                <a:gd name="T32" fmla="*/ 3 w 4"/>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
                <a:gd name="T52" fmla="*/ 0 h 2"/>
                <a:gd name="T53" fmla="*/ 4 w 4"/>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 h="2">
                  <a:moveTo>
                    <a:pt x="3" y="0"/>
                  </a:moveTo>
                  <a:lnTo>
                    <a:pt x="3" y="0"/>
                  </a:lnTo>
                  <a:lnTo>
                    <a:pt x="2" y="0"/>
                  </a:lnTo>
                  <a:lnTo>
                    <a:pt x="1" y="0"/>
                  </a:lnTo>
                  <a:lnTo>
                    <a:pt x="0" y="0"/>
                  </a:lnTo>
                  <a:lnTo>
                    <a:pt x="0" y="1"/>
                  </a:lnTo>
                  <a:lnTo>
                    <a:pt x="1" y="1"/>
                  </a:lnTo>
                  <a:lnTo>
                    <a:pt x="2" y="1"/>
                  </a:lnTo>
                  <a:lnTo>
                    <a:pt x="2" y="0"/>
                  </a:lnTo>
                  <a:lnTo>
                    <a:pt x="3" y="0"/>
                  </a:lnTo>
                </a:path>
              </a:pathLst>
            </a:custGeom>
            <a:solidFill>
              <a:srgbClr val="FFFFFF"/>
            </a:solidFill>
            <a:ln w="127000" cap="rnd">
              <a:noFill/>
              <a:round/>
              <a:headEnd/>
              <a:tailEnd/>
            </a:ln>
          </p:spPr>
          <p:txBody>
            <a:bodyPr>
              <a:prstTxWarp prst="textNoShape">
                <a:avLst/>
              </a:prstTxWarp>
            </a:bodyPr>
            <a:lstStyle/>
            <a:p>
              <a:endParaRPr lang="en-US"/>
            </a:p>
          </p:txBody>
        </p:sp>
        <p:sp>
          <p:nvSpPr>
            <p:cNvPr id="41067" name="Freeform 51"/>
            <p:cNvSpPr>
              <a:spLocks/>
            </p:cNvSpPr>
            <p:nvPr/>
          </p:nvSpPr>
          <p:spPr bwMode="auto">
            <a:xfrm>
              <a:off x="4332" y="691"/>
              <a:ext cx="102" cy="67"/>
            </a:xfrm>
            <a:custGeom>
              <a:avLst/>
              <a:gdLst>
                <a:gd name="T0" fmla="*/ 101 w 102"/>
                <a:gd name="T1" fmla="*/ 15 h 67"/>
                <a:gd name="T2" fmla="*/ 98 w 102"/>
                <a:gd name="T3" fmla="*/ 66 h 67"/>
                <a:gd name="T4" fmla="*/ 0 w 102"/>
                <a:gd name="T5" fmla="*/ 57 h 67"/>
                <a:gd name="T6" fmla="*/ 7 w 102"/>
                <a:gd name="T7" fmla="*/ 0 h 67"/>
                <a:gd name="T8" fmla="*/ 10 w 102"/>
                <a:gd name="T9" fmla="*/ 0 h 67"/>
                <a:gd name="T10" fmla="*/ 16 w 102"/>
                <a:gd name="T11" fmla="*/ 0 h 67"/>
                <a:gd name="T12" fmla="*/ 20 w 102"/>
                <a:gd name="T13" fmla="*/ 2 h 67"/>
                <a:gd name="T14" fmla="*/ 26 w 102"/>
                <a:gd name="T15" fmla="*/ 2 h 67"/>
                <a:gd name="T16" fmla="*/ 33 w 102"/>
                <a:gd name="T17" fmla="*/ 3 h 67"/>
                <a:gd name="T18" fmla="*/ 42 w 102"/>
                <a:gd name="T19" fmla="*/ 3 h 67"/>
                <a:gd name="T20" fmla="*/ 49 w 102"/>
                <a:gd name="T21" fmla="*/ 4 h 67"/>
                <a:gd name="T22" fmla="*/ 57 w 102"/>
                <a:gd name="T23" fmla="*/ 6 h 67"/>
                <a:gd name="T24" fmla="*/ 65 w 102"/>
                <a:gd name="T25" fmla="*/ 6 h 67"/>
                <a:gd name="T26" fmla="*/ 72 w 102"/>
                <a:gd name="T27" fmla="*/ 7 h 67"/>
                <a:gd name="T28" fmla="*/ 81 w 102"/>
                <a:gd name="T29" fmla="*/ 9 h 67"/>
                <a:gd name="T30" fmla="*/ 85 w 102"/>
                <a:gd name="T31" fmla="*/ 10 h 67"/>
                <a:gd name="T32" fmla="*/ 94 w 102"/>
                <a:gd name="T33" fmla="*/ 12 h 67"/>
                <a:gd name="T34" fmla="*/ 98 w 102"/>
                <a:gd name="T35" fmla="*/ 13 h 67"/>
                <a:gd name="T36" fmla="*/ 101 w 102"/>
                <a:gd name="T37" fmla="*/ 15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
                <a:gd name="T58" fmla="*/ 0 h 67"/>
                <a:gd name="T59" fmla="*/ 102 w 102"/>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 h="67">
                  <a:moveTo>
                    <a:pt x="101" y="15"/>
                  </a:moveTo>
                  <a:lnTo>
                    <a:pt x="98" y="66"/>
                  </a:lnTo>
                  <a:lnTo>
                    <a:pt x="0" y="57"/>
                  </a:lnTo>
                  <a:lnTo>
                    <a:pt x="7" y="0"/>
                  </a:lnTo>
                  <a:lnTo>
                    <a:pt x="10" y="0"/>
                  </a:lnTo>
                  <a:lnTo>
                    <a:pt x="16" y="0"/>
                  </a:lnTo>
                  <a:lnTo>
                    <a:pt x="20" y="2"/>
                  </a:lnTo>
                  <a:lnTo>
                    <a:pt x="26" y="2"/>
                  </a:lnTo>
                  <a:lnTo>
                    <a:pt x="33" y="3"/>
                  </a:lnTo>
                  <a:lnTo>
                    <a:pt x="42" y="3"/>
                  </a:lnTo>
                  <a:lnTo>
                    <a:pt x="49" y="4"/>
                  </a:lnTo>
                  <a:lnTo>
                    <a:pt x="57" y="6"/>
                  </a:lnTo>
                  <a:lnTo>
                    <a:pt x="65" y="6"/>
                  </a:lnTo>
                  <a:lnTo>
                    <a:pt x="72" y="7"/>
                  </a:lnTo>
                  <a:lnTo>
                    <a:pt x="81" y="9"/>
                  </a:lnTo>
                  <a:lnTo>
                    <a:pt x="85" y="10"/>
                  </a:lnTo>
                  <a:lnTo>
                    <a:pt x="94" y="12"/>
                  </a:lnTo>
                  <a:lnTo>
                    <a:pt x="98" y="13"/>
                  </a:lnTo>
                  <a:lnTo>
                    <a:pt x="101" y="15"/>
                  </a:lnTo>
                </a:path>
              </a:pathLst>
            </a:custGeom>
            <a:solidFill>
              <a:srgbClr val="000000"/>
            </a:solidFill>
            <a:ln w="127000" cap="rnd">
              <a:noFill/>
              <a:round/>
              <a:headEnd/>
              <a:tailEnd/>
            </a:ln>
          </p:spPr>
          <p:txBody>
            <a:bodyPr>
              <a:prstTxWarp prst="textNoShape">
                <a:avLst/>
              </a:prstTxWarp>
            </a:bodyPr>
            <a:lstStyle/>
            <a:p>
              <a:endParaRPr lang="en-US"/>
            </a:p>
          </p:txBody>
        </p:sp>
        <p:sp>
          <p:nvSpPr>
            <p:cNvPr id="41068" name="Freeform 52"/>
            <p:cNvSpPr>
              <a:spLocks/>
            </p:cNvSpPr>
            <p:nvPr/>
          </p:nvSpPr>
          <p:spPr bwMode="auto">
            <a:xfrm>
              <a:off x="4344" y="689"/>
              <a:ext cx="97" cy="16"/>
            </a:xfrm>
            <a:custGeom>
              <a:avLst/>
              <a:gdLst>
                <a:gd name="T0" fmla="*/ 90 w 97"/>
                <a:gd name="T1" fmla="*/ 10 h 16"/>
                <a:gd name="T2" fmla="*/ 90 w 97"/>
                <a:gd name="T3" fmla="*/ 10 h 16"/>
                <a:gd name="T4" fmla="*/ 88 w 97"/>
                <a:gd name="T5" fmla="*/ 10 h 16"/>
                <a:gd name="T6" fmla="*/ 85 w 97"/>
                <a:gd name="T7" fmla="*/ 9 h 16"/>
                <a:gd name="T8" fmla="*/ 83 w 97"/>
                <a:gd name="T9" fmla="*/ 9 h 16"/>
                <a:gd name="T10" fmla="*/ 80 w 97"/>
                <a:gd name="T11" fmla="*/ 8 h 16"/>
                <a:gd name="T12" fmla="*/ 75 w 97"/>
                <a:gd name="T13" fmla="*/ 8 h 16"/>
                <a:gd name="T14" fmla="*/ 72 w 97"/>
                <a:gd name="T15" fmla="*/ 6 h 16"/>
                <a:gd name="T16" fmla="*/ 67 w 97"/>
                <a:gd name="T17" fmla="*/ 5 h 16"/>
                <a:gd name="T18" fmla="*/ 62 w 97"/>
                <a:gd name="T19" fmla="*/ 5 h 16"/>
                <a:gd name="T20" fmla="*/ 57 w 97"/>
                <a:gd name="T21" fmla="*/ 4 h 16"/>
                <a:gd name="T22" fmla="*/ 52 w 97"/>
                <a:gd name="T23" fmla="*/ 4 h 16"/>
                <a:gd name="T24" fmla="*/ 44 w 97"/>
                <a:gd name="T25" fmla="*/ 3 h 16"/>
                <a:gd name="T26" fmla="*/ 39 w 97"/>
                <a:gd name="T27" fmla="*/ 3 h 16"/>
                <a:gd name="T28" fmla="*/ 31 w 97"/>
                <a:gd name="T29" fmla="*/ 1 h 16"/>
                <a:gd name="T30" fmla="*/ 23 w 97"/>
                <a:gd name="T31" fmla="*/ 0 h 16"/>
                <a:gd name="T32" fmla="*/ 20 w 97"/>
                <a:gd name="T33" fmla="*/ 0 h 16"/>
                <a:gd name="T34" fmla="*/ 16 w 97"/>
                <a:gd name="T35" fmla="*/ 0 h 16"/>
                <a:gd name="T36" fmla="*/ 13 w 97"/>
                <a:gd name="T37" fmla="*/ 0 h 16"/>
                <a:gd name="T38" fmla="*/ 10 w 97"/>
                <a:gd name="T39" fmla="*/ 0 h 16"/>
                <a:gd name="T40" fmla="*/ 6 w 97"/>
                <a:gd name="T41" fmla="*/ 0 h 16"/>
                <a:gd name="T42" fmla="*/ 3 w 97"/>
                <a:gd name="T43" fmla="*/ 0 h 16"/>
                <a:gd name="T44" fmla="*/ 0 w 97"/>
                <a:gd name="T45" fmla="*/ 0 h 16"/>
                <a:gd name="T46" fmla="*/ 3 w 97"/>
                <a:gd name="T47" fmla="*/ 1 h 16"/>
                <a:gd name="T48" fmla="*/ 6 w 97"/>
                <a:gd name="T49" fmla="*/ 3 h 16"/>
                <a:gd name="T50" fmla="*/ 7 w 97"/>
                <a:gd name="T51" fmla="*/ 4 h 16"/>
                <a:gd name="T52" fmla="*/ 13 w 97"/>
                <a:gd name="T53" fmla="*/ 4 h 16"/>
                <a:gd name="T54" fmla="*/ 16 w 97"/>
                <a:gd name="T55" fmla="*/ 4 h 16"/>
                <a:gd name="T56" fmla="*/ 18 w 97"/>
                <a:gd name="T57" fmla="*/ 4 h 16"/>
                <a:gd name="T58" fmla="*/ 20 w 97"/>
                <a:gd name="T59" fmla="*/ 5 h 16"/>
                <a:gd name="T60" fmla="*/ 23 w 97"/>
                <a:gd name="T61" fmla="*/ 5 h 16"/>
                <a:gd name="T62" fmla="*/ 29 w 97"/>
                <a:gd name="T63" fmla="*/ 5 h 16"/>
                <a:gd name="T64" fmla="*/ 31 w 97"/>
                <a:gd name="T65" fmla="*/ 5 h 16"/>
                <a:gd name="T66" fmla="*/ 36 w 97"/>
                <a:gd name="T67" fmla="*/ 6 h 16"/>
                <a:gd name="T68" fmla="*/ 39 w 97"/>
                <a:gd name="T69" fmla="*/ 6 h 16"/>
                <a:gd name="T70" fmla="*/ 44 w 97"/>
                <a:gd name="T71" fmla="*/ 6 h 16"/>
                <a:gd name="T72" fmla="*/ 49 w 97"/>
                <a:gd name="T73" fmla="*/ 8 h 16"/>
                <a:gd name="T74" fmla="*/ 54 w 97"/>
                <a:gd name="T75" fmla="*/ 8 h 16"/>
                <a:gd name="T76" fmla="*/ 59 w 97"/>
                <a:gd name="T77" fmla="*/ 9 h 16"/>
                <a:gd name="T78" fmla="*/ 65 w 97"/>
                <a:gd name="T79" fmla="*/ 10 h 16"/>
                <a:gd name="T80" fmla="*/ 70 w 97"/>
                <a:gd name="T81" fmla="*/ 10 h 16"/>
                <a:gd name="T82" fmla="*/ 75 w 97"/>
                <a:gd name="T83" fmla="*/ 11 h 16"/>
                <a:gd name="T84" fmla="*/ 83 w 97"/>
                <a:gd name="T85" fmla="*/ 12 h 16"/>
                <a:gd name="T86" fmla="*/ 88 w 97"/>
                <a:gd name="T87" fmla="*/ 14 h 16"/>
                <a:gd name="T88" fmla="*/ 90 w 97"/>
                <a:gd name="T89" fmla="*/ 15 h 16"/>
                <a:gd name="T90" fmla="*/ 93 w 97"/>
                <a:gd name="T91" fmla="*/ 15 h 16"/>
                <a:gd name="T92" fmla="*/ 96 w 97"/>
                <a:gd name="T93" fmla="*/ 14 h 16"/>
                <a:gd name="T94" fmla="*/ 96 w 97"/>
                <a:gd name="T95" fmla="*/ 12 h 16"/>
                <a:gd name="T96" fmla="*/ 96 w 97"/>
                <a:gd name="T97" fmla="*/ 11 h 16"/>
                <a:gd name="T98" fmla="*/ 93 w 97"/>
                <a:gd name="T99" fmla="*/ 11 h 16"/>
                <a:gd name="T100" fmla="*/ 93 w 97"/>
                <a:gd name="T101" fmla="*/ 10 h 16"/>
                <a:gd name="T102" fmla="*/ 90 w 97"/>
                <a:gd name="T103" fmla="*/ 10 h 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7"/>
                <a:gd name="T157" fmla="*/ 0 h 16"/>
                <a:gd name="T158" fmla="*/ 97 w 97"/>
                <a:gd name="T159" fmla="*/ 16 h 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7" h="16">
                  <a:moveTo>
                    <a:pt x="90" y="10"/>
                  </a:moveTo>
                  <a:lnTo>
                    <a:pt x="90" y="10"/>
                  </a:lnTo>
                  <a:lnTo>
                    <a:pt x="88" y="10"/>
                  </a:lnTo>
                  <a:lnTo>
                    <a:pt x="85" y="9"/>
                  </a:lnTo>
                  <a:lnTo>
                    <a:pt x="83" y="9"/>
                  </a:lnTo>
                  <a:lnTo>
                    <a:pt x="80" y="8"/>
                  </a:lnTo>
                  <a:lnTo>
                    <a:pt x="75" y="8"/>
                  </a:lnTo>
                  <a:lnTo>
                    <a:pt x="72" y="6"/>
                  </a:lnTo>
                  <a:lnTo>
                    <a:pt x="67" y="5"/>
                  </a:lnTo>
                  <a:lnTo>
                    <a:pt x="62" y="5"/>
                  </a:lnTo>
                  <a:lnTo>
                    <a:pt x="57" y="4"/>
                  </a:lnTo>
                  <a:lnTo>
                    <a:pt x="52" y="4"/>
                  </a:lnTo>
                  <a:lnTo>
                    <a:pt x="44" y="3"/>
                  </a:lnTo>
                  <a:lnTo>
                    <a:pt x="39" y="3"/>
                  </a:lnTo>
                  <a:lnTo>
                    <a:pt x="31" y="1"/>
                  </a:lnTo>
                  <a:lnTo>
                    <a:pt x="23" y="0"/>
                  </a:lnTo>
                  <a:lnTo>
                    <a:pt x="20" y="0"/>
                  </a:lnTo>
                  <a:lnTo>
                    <a:pt x="16" y="0"/>
                  </a:lnTo>
                  <a:lnTo>
                    <a:pt x="13" y="0"/>
                  </a:lnTo>
                  <a:lnTo>
                    <a:pt x="10" y="0"/>
                  </a:lnTo>
                  <a:lnTo>
                    <a:pt x="6" y="0"/>
                  </a:lnTo>
                  <a:lnTo>
                    <a:pt x="3" y="0"/>
                  </a:lnTo>
                  <a:lnTo>
                    <a:pt x="0" y="0"/>
                  </a:lnTo>
                  <a:lnTo>
                    <a:pt x="3" y="1"/>
                  </a:lnTo>
                  <a:lnTo>
                    <a:pt x="6" y="3"/>
                  </a:lnTo>
                  <a:lnTo>
                    <a:pt x="7" y="4"/>
                  </a:lnTo>
                  <a:lnTo>
                    <a:pt x="13" y="4"/>
                  </a:lnTo>
                  <a:lnTo>
                    <a:pt x="16" y="4"/>
                  </a:lnTo>
                  <a:lnTo>
                    <a:pt x="18" y="4"/>
                  </a:lnTo>
                  <a:lnTo>
                    <a:pt x="20" y="5"/>
                  </a:lnTo>
                  <a:lnTo>
                    <a:pt x="23" y="5"/>
                  </a:lnTo>
                  <a:lnTo>
                    <a:pt x="29" y="5"/>
                  </a:lnTo>
                  <a:lnTo>
                    <a:pt x="31" y="5"/>
                  </a:lnTo>
                  <a:lnTo>
                    <a:pt x="36" y="6"/>
                  </a:lnTo>
                  <a:lnTo>
                    <a:pt x="39" y="6"/>
                  </a:lnTo>
                  <a:lnTo>
                    <a:pt x="44" y="6"/>
                  </a:lnTo>
                  <a:lnTo>
                    <a:pt x="49" y="8"/>
                  </a:lnTo>
                  <a:lnTo>
                    <a:pt x="54" y="8"/>
                  </a:lnTo>
                  <a:lnTo>
                    <a:pt x="59" y="9"/>
                  </a:lnTo>
                  <a:lnTo>
                    <a:pt x="65" y="10"/>
                  </a:lnTo>
                  <a:lnTo>
                    <a:pt x="70" y="10"/>
                  </a:lnTo>
                  <a:lnTo>
                    <a:pt x="75" y="11"/>
                  </a:lnTo>
                  <a:lnTo>
                    <a:pt x="83" y="12"/>
                  </a:lnTo>
                  <a:lnTo>
                    <a:pt x="88" y="14"/>
                  </a:lnTo>
                  <a:lnTo>
                    <a:pt x="90" y="15"/>
                  </a:lnTo>
                  <a:lnTo>
                    <a:pt x="93" y="15"/>
                  </a:lnTo>
                  <a:lnTo>
                    <a:pt x="96" y="14"/>
                  </a:lnTo>
                  <a:lnTo>
                    <a:pt x="96" y="12"/>
                  </a:lnTo>
                  <a:lnTo>
                    <a:pt x="96" y="11"/>
                  </a:lnTo>
                  <a:lnTo>
                    <a:pt x="93" y="11"/>
                  </a:lnTo>
                  <a:lnTo>
                    <a:pt x="93" y="10"/>
                  </a:lnTo>
                  <a:lnTo>
                    <a:pt x="90" y="10"/>
                  </a:lnTo>
                </a:path>
              </a:pathLst>
            </a:custGeom>
            <a:solidFill>
              <a:srgbClr val="F3F3F3"/>
            </a:solidFill>
            <a:ln w="127000" cap="rnd">
              <a:noFill/>
              <a:round/>
              <a:headEnd/>
              <a:tailEnd/>
            </a:ln>
          </p:spPr>
          <p:txBody>
            <a:bodyPr>
              <a:prstTxWarp prst="textNoShape">
                <a:avLst/>
              </a:prstTxWarp>
            </a:bodyPr>
            <a:lstStyle/>
            <a:p>
              <a:endParaRPr lang="en-US"/>
            </a:p>
          </p:txBody>
        </p:sp>
        <p:sp>
          <p:nvSpPr>
            <p:cNvPr id="41069" name="Freeform 53"/>
            <p:cNvSpPr>
              <a:spLocks/>
            </p:cNvSpPr>
            <p:nvPr/>
          </p:nvSpPr>
          <p:spPr bwMode="auto">
            <a:xfrm>
              <a:off x="4339" y="689"/>
              <a:ext cx="102" cy="20"/>
            </a:xfrm>
            <a:custGeom>
              <a:avLst/>
              <a:gdLst>
                <a:gd name="T0" fmla="*/ 98 w 102"/>
                <a:gd name="T1" fmla="*/ 13 h 20"/>
                <a:gd name="T2" fmla="*/ 95 w 102"/>
                <a:gd name="T3" fmla="*/ 13 h 20"/>
                <a:gd name="T4" fmla="*/ 92 w 102"/>
                <a:gd name="T5" fmla="*/ 11 h 20"/>
                <a:gd name="T6" fmla="*/ 89 w 102"/>
                <a:gd name="T7" fmla="*/ 11 h 20"/>
                <a:gd name="T8" fmla="*/ 87 w 102"/>
                <a:gd name="T9" fmla="*/ 10 h 20"/>
                <a:gd name="T10" fmla="*/ 84 w 102"/>
                <a:gd name="T11" fmla="*/ 10 h 20"/>
                <a:gd name="T12" fmla="*/ 81 w 102"/>
                <a:gd name="T13" fmla="*/ 8 h 20"/>
                <a:gd name="T14" fmla="*/ 75 w 102"/>
                <a:gd name="T15" fmla="*/ 8 h 20"/>
                <a:gd name="T16" fmla="*/ 70 w 102"/>
                <a:gd name="T17" fmla="*/ 6 h 20"/>
                <a:gd name="T18" fmla="*/ 64 w 102"/>
                <a:gd name="T19" fmla="*/ 5 h 20"/>
                <a:gd name="T20" fmla="*/ 59 w 102"/>
                <a:gd name="T21" fmla="*/ 5 h 20"/>
                <a:gd name="T22" fmla="*/ 53 w 102"/>
                <a:gd name="T23" fmla="*/ 3 h 20"/>
                <a:gd name="T24" fmla="*/ 45 w 102"/>
                <a:gd name="T25" fmla="*/ 3 h 20"/>
                <a:gd name="T26" fmla="*/ 39 w 102"/>
                <a:gd name="T27" fmla="*/ 2 h 20"/>
                <a:gd name="T28" fmla="*/ 31 w 102"/>
                <a:gd name="T29" fmla="*/ 2 h 20"/>
                <a:gd name="T30" fmla="*/ 22 w 102"/>
                <a:gd name="T31" fmla="*/ 0 h 20"/>
                <a:gd name="T32" fmla="*/ 19 w 102"/>
                <a:gd name="T33" fmla="*/ 0 h 20"/>
                <a:gd name="T34" fmla="*/ 17 w 102"/>
                <a:gd name="T35" fmla="*/ 0 h 20"/>
                <a:gd name="T36" fmla="*/ 11 w 102"/>
                <a:gd name="T37" fmla="*/ 0 h 20"/>
                <a:gd name="T38" fmla="*/ 8 w 102"/>
                <a:gd name="T39" fmla="*/ 0 h 20"/>
                <a:gd name="T40" fmla="*/ 5 w 102"/>
                <a:gd name="T41" fmla="*/ 0 h 20"/>
                <a:gd name="T42" fmla="*/ 3 w 102"/>
                <a:gd name="T43" fmla="*/ 0 h 20"/>
                <a:gd name="T44" fmla="*/ 0 w 102"/>
                <a:gd name="T45" fmla="*/ 0 h 20"/>
                <a:gd name="T46" fmla="*/ 0 w 102"/>
                <a:gd name="T47" fmla="*/ 2 h 20"/>
                <a:gd name="T48" fmla="*/ 3 w 102"/>
                <a:gd name="T49" fmla="*/ 2 h 20"/>
                <a:gd name="T50" fmla="*/ 5 w 102"/>
                <a:gd name="T51" fmla="*/ 3 h 20"/>
                <a:gd name="T52" fmla="*/ 11 w 102"/>
                <a:gd name="T53" fmla="*/ 5 h 20"/>
                <a:gd name="T54" fmla="*/ 14 w 102"/>
                <a:gd name="T55" fmla="*/ 5 h 20"/>
                <a:gd name="T56" fmla="*/ 17 w 102"/>
                <a:gd name="T57" fmla="*/ 5 h 20"/>
                <a:gd name="T58" fmla="*/ 19 w 102"/>
                <a:gd name="T59" fmla="*/ 5 h 20"/>
                <a:gd name="T60" fmla="*/ 22 w 102"/>
                <a:gd name="T61" fmla="*/ 5 h 20"/>
                <a:gd name="T62" fmla="*/ 25 w 102"/>
                <a:gd name="T63" fmla="*/ 6 h 20"/>
                <a:gd name="T64" fmla="*/ 28 w 102"/>
                <a:gd name="T65" fmla="*/ 6 h 20"/>
                <a:gd name="T66" fmla="*/ 31 w 102"/>
                <a:gd name="T67" fmla="*/ 6 h 20"/>
                <a:gd name="T68" fmla="*/ 36 w 102"/>
                <a:gd name="T69" fmla="*/ 6 h 20"/>
                <a:gd name="T70" fmla="*/ 39 w 102"/>
                <a:gd name="T71" fmla="*/ 8 h 20"/>
                <a:gd name="T72" fmla="*/ 45 w 102"/>
                <a:gd name="T73" fmla="*/ 8 h 20"/>
                <a:gd name="T74" fmla="*/ 50 w 102"/>
                <a:gd name="T75" fmla="*/ 10 h 20"/>
                <a:gd name="T76" fmla="*/ 56 w 102"/>
                <a:gd name="T77" fmla="*/ 10 h 20"/>
                <a:gd name="T78" fmla="*/ 61 w 102"/>
                <a:gd name="T79" fmla="*/ 11 h 20"/>
                <a:gd name="T80" fmla="*/ 67 w 102"/>
                <a:gd name="T81" fmla="*/ 13 h 20"/>
                <a:gd name="T82" fmla="*/ 73 w 102"/>
                <a:gd name="T83" fmla="*/ 13 h 20"/>
                <a:gd name="T84" fmla="*/ 78 w 102"/>
                <a:gd name="T85" fmla="*/ 14 h 20"/>
                <a:gd name="T86" fmla="*/ 87 w 102"/>
                <a:gd name="T87" fmla="*/ 16 h 20"/>
                <a:gd name="T88" fmla="*/ 92 w 102"/>
                <a:gd name="T89" fmla="*/ 17 h 20"/>
                <a:gd name="T90" fmla="*/ 95 w 102"/>
                <a:gd name="T91" fmla="*/ 17 h 20"/>
                <a:gd name="T92" fmla="*/ 95 w 102"/>
                <a:gd name="T93" fmla="*/ 19 h 20"/>
                <a:gd name="T94" fmla="*/ 98 w 102"/>
                <a:gd name="T95" fmla="*/ 19 h 20"/>
                <a:gd name="T96" fmla="*/ 101 w 102"/>
                <a:gd name="T97" fmla="*/ 17 h 20"/>
                <a:gd name="T98" fmla="*/ 101 w 102"/>
                <a:gd name="T99" fmla="*/ 16 h 20"/>
                <a:gd name="T100" fmla="*/ 101 w 102"/>
                <a:gd name="T101" fmla="*/ 14 h 20"/>
                <a:gd name="T102" fmla="*/ 98 w 102"/>
                <a:gd name="T103" fmla="*/ 14 h 20"/>
                <a:gd name="T104" fmla="*/ 98 w 102"/>
                <a:gd name="T105" fmla="*/ 13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2"/>
                <a:gd name="T160" fmla="*/ 0 h 20"/>
                <a:gd name="T161" fmla="*/ 102 w 102"/>
                <a:gd name="T162" fmla="*/ 20 h 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2" h="20">
                  <a:moveTo>
                    <a:pt x="98" y="13"/>
                  </a:moveTo>
                  <a:lnTo>
                    <a:pt x="95" y="13"/>
                  </a:lnTo>
                  <a:lnTo>
                    <a:pt x="92" y="11"/>
                  </a:lnTo>
                  <a:lnTo>
                    <a:pt x="89" y="11"/>
                  </a:lnTo>
                  <a:lnTo>
                    <a:pt x="87" y="10"/>
                  </a:lnTo>
                  <a:lnTo>
                    <a:pt x="84" y="10"/>
                  </a:lnTo>
                  <a:lnTo>
                    <a:pt x="81" y="8"/>
                  </a:lnTo>
                  <a:lnTo>
                    <a:pt x="75" y="8"/>
                  </a:lnTo>
                  <a:lnTo>
                    <a:pt x="70" y="6"/>
                  </a:lnTo>
                  <a:lnTo>
                    <a:pt x="64" y="5"/>
                  </a:lnTo>
                  <a:lnTo>
                    <a:pt x="59" y="5"/>
                  </a:lnTo>
                  <a:lnTo>
                    <a:pt x="53" y="3"/>
                  </a:lnTo>
                  <a:lnTo>
                    <a:pt x="45" y="3"/>
                  </a:lnTo>
                  <a:lnTo>
                    <a:pt x="39" y="2"/>
                  </a:lnTo>
                  <a:lnTo>
                    <a:pt x="31" y="2"/>
                  </a:lnTo>
                  <a:lnTo>
                    <a:pt x="22" y="0"/>
                  </a:lnTo>
                  <a:lnTo>
                    <a:pt x="19" y="0"/>
                  </a:lnTo>
                  <a:lnTo>
                    <a:pt x="17" y="0"/>
                  </a:lnTo>
                  <a:lnTo>
                    <a:pt x="11" y="0"/>
                  </a:lnTo>
                  <a:lnTo>
                    <a:pt x="8" y="0"/>
                  </a:lnTo>
                  <a:lnTo>
                    <a:pt x="5" y="0"/>
                  </a:lnTo>
                  <a:lnTo>
                    <a:pt x="3" y="0"/>
                  </a:lnTo>
                  <a:lnTo>
                    <a:pt x="0" y="0"/>
                  </a:lnTo>
                  <a:lnTo>
                    <a:pt x="0" y="2"/>
                  </a:lnTo>
                  <a:lnTo>
                    <a:pt x="3" y="2"/>
                  </a:lnTo>
                  <a:lnTo>
                    <a:pt x="5" y="3"/>
                  </a:lnTo>
                  <a:lnTo>
                    <a:pt x="11" y="5"/>
                  </a:lnTo>
                  <a:lnTo>
                    <a:pt x="14" y="5"/>
                  </a:lnTo>
                  <a:lnTo>
                    <a:pt x="17" y="5"/>
                  </a:lnTo>
                  <a:lnTo>
                    <a:pt x="19" y="5"/>
                  </a:lnTo>
                  <a:lnTo>
                    <a:pt x="22" y="5"/>
                  </a:lnTo>
                  <a:lnTo>
                    <a:pt x="25" y="6"/>
                  </a:lnTo>
                  <a:lnTo>
                    <a:pt x="28" y="6"/>
                  </a:lnTo>
                  <a:lnTo>
                    <a:pt x="31" y="6"/>
                  </a:lnTo>
                  <a:lnTo>
                    <a:pt x="36" y="6"/>
                  </a:lnTo>
                  <a:lnTo>
                    <a:pt x="39" y="8"/>
                  </a:lnTo>
                  <a:lnTo>
                    <a:pt x="45" y="8"/>
                  </a:lnTo>
                  <a:lnTo>
                    <a:pt x="50" y="10"/>
                  </a:lnTo>
                  <a:lnTo>
                    <a:pt x="56" y="10"/>
                  </a:lnTo>
                  <a:lnTo>
                    <a:pt x="61" y="11"/>
                  </a:lnTo>
                  <a:lnTo>
                    <a:pt x="67" y="13"/>
                  </a:lnTo>
                  <a:lnTo>
                    <a:pt x="73" y="13"/>
                  </a:lnTo>
                  <a:lnTo>
                    <a:pt x="78" y="14"/>
                  </a:lnTo>
                  <a:lnTo>
                    <a:pt x="87" y="16"/>
                  </a:lnTo>
                  <a:lnTo>
                    <a:pt x="92" y="17"/>
                  </a:lnTo>
                  <a:lnTo>
                    <a:pt x="95" y="17"/>
                  </a:lnTo>
                  <a:lnTo>
                    <a:pt x="95" y="19"/>
                  </a:lnTo>
                  <a:lnTo>
                    <a:pt x="98" y="19"/>
                  </a:lnTo>
                  <a:lnTo>
                    <a:pt x="101" y="17"/>
                  </a:lnTo>
                  <a:lnTo>
                    <a:pt x="101" y="16"/>
                  </a:lnTo>
                  <a:lnTo>
                    <a:pt x="101" y="14"/>
                  </a:lnTo>
                  <a:lnTo>
                    <a:pt x="98" y="14"/>
                  </a:lnTo>
                  <a:lnTo>
                    <a:pt x="98" y="13"/>
                  </a:lnTo>
                </a:path>
              </a:pathLst>
            </a:custGeom>
            <a:noFill/>
            <a:ln w="12700" cap="rnd">
              <a:solidFill>
                <a:srgbClr val="000000"/>
              </a:solidFill>
              <a:round/>
              <a:headEnd/>
              <a:tailEnd/>
            </a:ln>
          </p:spPr>
          <p:txBody>
            <a:bodyPr>
              <a:prstTxWarp prst="textNoShape">
                <a:avLst/>
              </a:prstTxWarp>
            </a:bodyPr>
            <a:lstStyle/>
            <a:p>
              <a:endParaRPr lang="en-US"/>
            </a:p>
          </p:txBody>
        </p:sp>
        <p:sp>
          <p:nvSpPr>
            <p:cNvPr id="41070" name="Freeform 54"/>
            <p:cNvSpPr>
              <a:spLocks/>
            </p:cNvSpPr>
            <p:nvPr/>
          </p:nvSpPr>
          <p:spPr bwMode="auto">
            <a:xfrm>
              <a:off x="4252" y="620"/>
              <a:ext cx="70" cy="4"/>
            </a:xfrm>
            <a:custGeom>
              <a:avLst/>
              <a:gdLst>
                <a:gd name="T0" fmla="*/ 69 w 70"/>
                <a:gd name="T1" fmla="*/ 3 h 4"/>
                <a:gd name="T2" fmla="*/ 2 w 70"/>
                <a:gd name="T3" fmla="*/ 3 h 4"/>
                <a:gd name="T4" fmla="*/ 0 w 70"/>
                <a:gd name="T5" fmla="*/ 2 h 4"/>
                <a:gd name="T6" fmla="*/ 0 w 70"/>
                <a:gd name="T7" fmla="*/ 2 h 4"/>
                <a:gd name="T8" fmla="*/ 2 w 70"/>
                <a:gd name="T9" fmla="*/ 2 h 4"/>
                <a:gd name="T10" fmla="*/ 2 w 70"/>
                <a:gd name="T11" fmla="*/ 1 h 4"/>
                <a:gd name="T12" fmla="*/ 4 w 70"/>
                <a:gd name="T13" fmla="*/ 1 h 4"/>
                <a:gd name="T14" fmla="*/ 7 w 70"/>
                <a:gd name="T15" fmla="*/ 1 h 4"/>
                <a:gd name="T16" fmla="*/ 12 w 70"/>
                <a:gd name="T17" fmla="*/ 1 h 4"/>
                <a:gd name="T18" fmla="*/ 17 w 70"/>
                <a:gd name="T19" fmla="*/ 1 h 4"/>
                <a:gd name="T20" fmla="*/ 22 w 70"/>
                <a:gd name="T21" fmla="*/ 1 h 4"/>
                <a:gd name="T22" fmla="*/ 27 w 70"/>
                <a:gd name="T23" fmla="*/ 1 h 4"/>
                <a:gd name="T24" fmla="*/ 32 w 70"/>
                <a:gd name="T25" fmla="*/ 1 h 4"/>
                <a:gd name="T26" fmla="*/ 37 w 70"/>
                <a:gd name="T27" fmla="*/ 1 h 4"/>
                <a:gd name="T28" fmla="*/ 44 w 70"/>
                <a:gd name="T29" fmla="*/ 1 h 4"/>
                <a:gd name="T30" fmla="*/ 50 w 70"/>
                <a:gd name="T31" fmla="*/ 1 h 4"/>
                <a:gd name="T32" fmla="*/ 51 w 70"/>
                <a:gd name="T33" fmla="*/ 1 h 4"/>
                <a:gd name="T34" fmla="*/ 57 w 70"/>
                <a:gd name="T35" fmla="*/ 1 h 4"/>
                <a:gd name="T36" fmla="*/ 59 w 70"/>
                <a:gd name="T37" fmla="*/ 0 h 4"/>
                <a:gd name="T38" fmla="*/ 62 w 70"/>
                <a:gd name="T39" fmla="*/ 0 h 4"/>
                <a:gd name="T40" fmla="*/ 64 w 70"/>
                <a:gd name="T41" fmla="*/ 1 h 4"/>
                <a:gd name="T42" fmla="*/ 66 w 70"/>
                <a:gd name="T43" fmla="*/ 1 h 4"/>
                <a:gd name="T44" fmla="*/ 69 w 70"/>
                <a:gd name="T45" fmla="*/ 1 h 4"/>
                <a:gd name="T46" fmla="*/ 69 w 70"/>
                <a:gd name="T47" fmla="*/ 2 h 4"/>
                <a:gd name="T48" fmla="*/ 69 w 70"/>
                <a:gd name="T49" fmla="*/ 2 h 4"/>
                <a:gd name="T50" fmla="*/ 69 w 70"/>
                <a:gd name="T51" fmla="*/ 3 h 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4"/>
                <a:gd name="T80" fmla="*/ 70 w 70"/>
                <a:gd name="T81" fmla="*/ 4 h 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4">
                  <a:moveTo>
                    <a:pt x="69" y="3"/>
                  </a:moveTo>
                  <a:lnTo>
                    <a:pt x="2" y="3"/>
                  </a:lnTo>
                  <a:lnTo>
                    <a:pt x="0" y="2"/>
                  </a:lnTo>
                  <a:lnTo>
                    <a:pt x="2" y="2"/>
                  </a:lnTo>
                  <a:lnTo>
                    <a:pt x="2" y="1"/>
                  </a:lnTo>
                  <a:lnTo>
                    <a:pt x="4" y="1"/>
                  </a:lnTo>
                  <a:lnTo>
                    <a:pt x="7" y="1"/>
                  </a:lnTo>
                  <a:lnTo>
                    <a:pt x="12" y="1"/>
                  </a:lnTo>
                  <a:lnTo>
                    <a:pt x="17" y="1"/>
                  </a:lnTo>
                  <a:lnTo>
                    <a:pt x="22" y="1"/>
                  </a:lnTo>
                  <a:lnTo>
                    <a:pt x="27" y="1"/>
                  </a:lnTo>
                  <a:lnTo>
                    <a:pt x="32" y="1"/>
                  </a:lnTo>
                  <a:lnTo>
                    <a:pt x="37" y="1"/>
                  </a:lnTo>
                  <a:lnTo>
                    <a:pt x="44" y="1"/>
                  </a:lnTo>
                  <a:lnTo>
                    <a:pt x="50" y="1"/>
                  </a:lnTo>
                  <a:lnTo>
                    <a:pt x="51" y="1"/>
                  </a:lnTo>
                  <a:lnTo>
                    <a:pt x="57" y="1"/>
                  </a:lnTo>
                  <a:lnTo>
                    <a:pt x="59" y="0"/>
                  </a:lnTo>
                  <a:lnTo>
                    <a:pt x="62" y="0"/>
                  </a:lnTo>
                  <a:lnTo>
                    <a:pt x="64" y="1"/>
                  </a:lnTo>
                  <a:lnTo>
                    <a:pt x="66" y="1"/>
                  </a:lnTo>
                  <a:lnTo>
                    <a:pt x="69" y="1"/>
                  </a:lnTo>
                  <a:lnTo>
                    <a:pt x="69" y="2"/>
                  </a:lnTo>
                  <a:lnTo>
                    <a:pt x="69" y="3"/>
                  </a:lnTo>
                </a:path>
              </a:pathLst>
            </a:custGeom>
            <a:solidFill>
              <a:srgbClr val="F3F3F3"/>
            </a:solidFill>
            <a:ln w="127000" cap="rnd">
              <a:noFill/>
              <a:round/>
              <a:headEnd/>
              <a:tailEnd/>
            </a:ln>
          </p:spPr>
          <p:txBody>
            <a:bodyPr>
              <a:prstTxWarp prst="textNoShape">
                <a:avLst/>
              </a:prstTxWarp>
            </a:bodyPr>
            <a:lstStyle/>
            <a:p>
              <a:endParaRPr lang="en-US"/>
            </a:p>
          </p:txBody>
        </p:sp>
        <p:sp>
          <p:nvSpPr>
            <p:cNvPr id="41071" name="Freeform 55"/>
            <p:cNvSpPr>
              <a:spLocks/>
            </p:cNvSpPr>
            <p:nvPr/>
          </p:nvSpPr>
          <p:spPr bwMode="auto">
            <a:xfrm>
              <a:off x="4245" y="620"/>
              <a:ext cx="77" cy="9"/>
            </a:xfrm>
            <a:custGeom>
              <a:avLst/>
              <a:gdLst>
                <a:gd name="T0" fmla="*/ 76 w 77"/>
                <a:gd name="T1" fmla="*/ 8 h 9"/>
                <a:gd name="T2" fmla="*/ 0 w 77"/>
                <a:gd name="T3" fmla="*/ 8 h 9"/>
                <a:gd name="T4" fmla="*/ 0 w 77"/>
                <a:gd name="T5" fmla="*/ 6 h 9"/>
                <a:gd name="T6" fmla="*/ 0 w 77"/>
                <a:gd name="T7" fmla="*/ 5 h 9"/>
                <a:gd name="T8" fmla="*/ 0 w 77"/>
                <a:gd name="T9" fmla="*/ 3 h 9"/>
                <a:gd name="T10" fmla="*/ 3 w 77"/>
                <a:gd name="T11" fmla="*/ 3 h 9"/>
                <a:gd name="T12" fmla="*/ 9 w 77"/>
                <a:gd name="T13" fmla="*/ 3 h 9"/>
                <a:gd name="T14" fmla="*/ 12 w 77"/>
                <a:gd name="T15" fmla="*/ 2 h 9"/>
                <a:gd name="T16" fmla="*/ 17 w 77"/>
                <a:gd name="T17" fmla="*/ 2 h 9"/>
                <a:gd name="T18" fmla="*/ 23 w 77"/>
                <a:gd name="T19" fmla="*/ 2 h 9"/>
                <a:gd name="T20" fmla="*/ 28 w 77"/>
                <a:gd name="T21" fmla="*/ 2 h 9"/>
                <a:gd name="T22" fmla="*/ 34 w 77"/>
                <a:gd name="T23" fmla="*/ 2 h 9"/>
                <a:gd name="T24" fmla="*/ 42 w 77"/>
                <a:gd name="T25" fmla="*/ 2 h 9"/>
                <a:gd name="T26" fmla="*/ 48 w 77"/>
                <a:gd name="T27" fmla="*/ 2 h 9"/>
                <a:gd name="T28" fmla="*/ 54 w 77"/>
                <a:gd name="T29" fmla="*/ 0 h 9"/>
                <a:gd name="T30" fmla="*/ 59 w 77"/>
                <a:gd name="T31" fmla="*/ 0 h 9"/>
                <a:gd name="T32" fmla="*/ 62 w 77"/>
                <a:gd name="T33" fmla="*/ 0 h 9"/>
                <a:gd name="T34" fmla="*/ 65 w 77"/>
                <a:gd name="T35" fmla="*/ 0 h 9"/>
                <a:gd name="T36" fmla="*/ 68 w 77"/>
                <a:gd name="T37" fmla="*/ 0 h 9"/>
                <a:gd name="T38" fmla="*/ 70 w 77"/>
                <a:gd name="T39" fmla="*/ 0 h 9"/>
                <a:gd name="T40" fmla="*/ 73 w 77"/>
                <a:gd name="T41" fmla="*/ 0 h 9"/>
                <a:gd name="T42" fmla="*/ 73 w 77"/>
                <a:gd name="T43" fmla="*/ 2 h 9"/>
                <a:gd name="T44" fmla="*/ 76 w 77"/>
                <a:gd name="T45" fmla="*/ 2 h 9"/>
                <a:gd name="T46" fmla="*/ 76 w 77"/>
                <a:gd name="T47" fmla="*/ 3 h 9"/>
                <a:gd name="T48" fmla="*/ 76 w 77"/>
                <a:gd name="T49" fmla="*/ 5 h 9"/>
                <a:gd name="T50" fmla="*/ 76 w 77"/>
                <a:gd name="T51" fmla="*/ 6 h 9"/>
                <a:gd name="T52" fmla="*/ 76 w 77"/>
                <a:gd name="T53" fmla="*/ 8 h 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7"/>
                <a:gd name="T82" fmla="*/ 0 h 9"/>
                <a:gd name="T83" fmla="*/ 77 w 77"/>
                <a:gd name="T84" fmla="*/ 9 h 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7" h="9">
                  <a:moveTo>
                    <a:pt x="76" y="8"/>
                  </a:moveTo>
                  <a:lnTo>
                    <a:pt x="0" y="8"/>
                  </a:lnTo>
                  <a:lnTo>
                    <a:pt x="0" y="6"/>
                  </a:lnTo>
                  <a:lnTo>
                    <a:pt x="0" y="5"/>
                  </a:lnTo>
                  <a:lnTo>
                    <a:pt x="0" y="3"/>
                  </a:lnTo>
                  <a:lnTo>
                    <a:pt x="3" y="3"/>
                  </a:lnTo>
                  <a:lnTo>
                    <a:pt x="9" y="3"/>
                  </a:lnTo>
                  <a:lnTo>
                    <a:pt x="12" y="2"/>
                  </a:lnTo>
                  <a:lnTo>
                    <a:pt x="17" y="2"/>
                  </a:lnTo>
                  <a:lnTo>
                    <a:pt x="23" y="2"/>
                  </a:lnTo>
                  <a:lnTo>
                    <a:pt x="28" y="2"/>
                  </a:lnTo>
                  <a:lnTo>
                    <a:pt x="34" y="2"/>
                  </a:lnTo>
                  <a:lnTo>
                    <a:pt x="42" y="2"/>
                  </a:lnTo>
                  <a:lnTo>
                    <a:pt x="48" y="2"/>
                  </a:lnTo>
                  <a:lnTo>
                    <a:pt x="54" y="0"/>
                  </a:lnTo>
                  <a:lnTo>
                    <a:pt x="59" y="0"/>
                  </a:lnTo>
                  <a:lnTo>
                    <a:pt x="62" y="0"/>
                  </a:lnTo>
                  <a:lnTo>
                    <a:pt x="65" y="0"/>
                  </a:lnTo>
                  <a:lnTo>
                    <a:pt x="68" y="0"/>
                  </a:lnTo>
                  <a:lnTo>
                    <a:pt x="70" y="0"/>
                  </a:lnTo>
                  <a:lnTo>
                    <a:pt x="73" y="0"/>
                  </a:lnTo>
                  <a:lnTo>
                    <a:pt x="73" y="2"/>
                  </a:lnTo>
                  <a:lnTo>
                    <a:pt x="76" y="2"/>
                  </a:lnTo>
                  <a:lnTo>
                    <a:pt x="76" y="3"/>
                  </a:lnTo>
                  <a:lnTo>
                    <a:pt x="76" y="5"/>
                  </a:lnTo>
                  <a:lnTo>
                    <a:pt x="76" y="6"/>
                  </a:lnTo>
                  <a:lnTo>
                    <a:pt x="76" y="8"/>
                  </a:lnTo>
                </a:path>
              </a:pathLst>
            </a:custGeom>
            <a:noFill/>
            <a:ln w="12700" cap="rnd">
              <a:solidFill>
                <a:srgbClr val="000000"/>
              </a:solidFill>
              <a:round/>
              <a:headEnd/>
              <a:tailEnd/>
            </a:ln>
          </p:spPr>
          <p:txBody>
            <a:bodyPr>
              <a:prstTxWarp prst="textNoShape">
                <a:avLst/>
              </a:prstTxWarp>
            </a:bodyPr>
            <a:lstStyle/>
            <a:p>
              <a:endParaRPr lang="en-US"/>
            </a:p>
          </p:txBody>
        </p:sp>
        <p:sp>
          <p:nvSpPr>
            <p:cNvPr id="41072" name="Freeform 56"/>
            <p:cNvSpPr>
              <a:spLocks/>
            </p:cNvSpPr>
            <p:nvPr/>
          </p:nvSpPr>
          <p:spPr bwMode="auto">
            <a:xfrm>
              <a:off x="4321" y="622"/>
              <a:ext cx="1" cy="2"/>
            </a:xfrm>
            <a:custGeom>
              <a:avLst/>
              <a:gdLst>
                <a:gd name="T0" fmla="*/ 0 w 1"/>
                <a:gd name="T1" fmla="*/ 0 h 2"/>
                <a:gd name="T2" fmla="*/ 0 w 1"/>
                <a:gd name="T3" fmla="*/ 0 h 2"/>
                <a:gd name="T4" fmla="*/ 0 w 1"/>
                <a:gd name="T5" fmla="*/ 0 h 2"/>
                <a:gd name="T6" fmla="*/ 0 w 1"/>
                <a:gd name="T7" fmla="*/ 0 h 2"/>
                <a:gd name="T8" fmla="*/ 0 w 1"/>
                <a:gd name="T9" fmla="*/ 0 h 2"/>
                <a:gd name="T10" fmla="*/ 0 w 1"/>
                <a:gd name="T11" fmla="*/ 0 h 2"/>
                <a:gd name="T12" fmla="*/ 0 w 1"/>
                <a:gd name="T13" fmla="*/ 1 h 2"/>
                <a:gd name="T14" fmla="*/ 0 w 1"/>
                <a:gd name="T15" fmla="*/ 1 h 2"/>
                <a:gd name="T16" fmla="*/ 0 w 1"/>
                <a:gd name="T17" fmla="*/ 1 h 2"/>
                <a:gd name="T18" fmla="*/ 0 w 1"/>
                <a:gd name="T19" fmla="*/ 1 h 2"/>
                <a:gd name="T20" fmla="*/ 0 w 1"/>
                <a:gd name="T21" fmla="*/ 1 h 2"/>
                <a:gd name="T22" fmla="*/ 0 w 1"/>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
                <a:gd name="T37" fmla="*/ 0 h 2"/>
                <a:gd name="T38" fmla="*/ 1 w 1"/>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 h="2">
                  <a:moveTo>
                    <a:pt x="0" y="0"/>
                  </a:moveTo>
                  <a:lnTo>
                    <a:pt x="0" y="0"/>
                  </a:lnTo>
                  <a:lnTo>
                    <a:pt x="0" y="1"/>
                  </a:lnTo>
                  <a:lnTo>
                    <a:pt x="0" y="0"/>
                  </a:lnTo>
                </a:path>
              </a:pathLst>
            </a:custGeom>
            <a:solidFill>
              <a:srgbClr val="A6A6A6"/>
            </a:solidFill>
            <a:ln w="127000" cap="rnd">
              <a:noFill/>
              <a:round/>
              <a:headEnd/>
              <a:tailEnd/>
            </a:ln>
          </p:spPr>
          <p:txBody>
            <a:bodyPr>
              <a:prstTxWarp prst="textNoShape">
                <a:avLst/>
              </a:prstTxWarp>
            </a:bodyPr>
            <a:lstStyle/>
            <a:p>
              <a:endParaRPr lang="en-US"/>
            </a:p>
          </p:txBody>
        </p:sp>
        <p:sp>
          <p:nvSpPr>
            <p:cNvPr id="41073" name="Freeform 57"/>
            <p:cNvSpPr>
              <a:spLocks/>
            </p:cNvSpPr>
            <p:nvPr/>
          </p:nvSpPr>
          <p:spPr bwMode="auto">
            <a:xfrm>
              <a:off x="4253" y="619"/>
              <a:ext cx="61" cy="2"/>
            </a:xfrm>
            <a:custGeom>
              <a:avLst/>
              <a:gdLst>
                <a:gd name="T0" fmla="*/ 60 w 61"/>
                <a:gd name="T1" fmla="*/ 0 h 2"/>
                <a:gd name="T2" fmla="*/ 60 w 61"/>
                <a:gd name="T3" fmla="*/ 0 h 2"/>
                <a:gd name="T4" fmla="*/ 57 w 61"/>
                <a:gd name="T5" fmla="*/ 1 h 2"/>
                <a:gd name="T6" fmla="*/ 55 w 61"/>
                <a:gd name="T7" fmla="*/ 1 h 2"/>
                <a:gd name="T8" fmla="*/ 52 w 61"/>
                <a:gd name="T9" fmla="*/ 1 h 2"/>
                <a:gd name="T10" fmla="*/ 48 w 61"/>
                <a:gd name="T11" fmla="*/ 1 h 2"/>
                <a:gd name="T12" fmla="*/ 42 w 61"/>
                <a:gd name="T13" fmla="*/ 1 h 2"/>
                <a:gd name="T14" fmla="*/ 37 w 61"/>
                <a:gd name="T15" fmla="*/ 1 h 2"/>
                <a:gd name="T16" fmla="*/ 33 w 61"/>
                <a:gd name="T17" fmla="*/ 1 h 2"/>
                <a:gd name="T18" fmla="*/ 25 w 61"/>
                <a:gd name="T19" fmla="*/ 1 h 2"/>
                <a:gd name="T20" fmla="*/ 20 w 61"/>
                <a:gd name="T21" fmla="*/ 1 h 2"/>
                <a:gd name="T22" fmla="*/ 15 w 61"/>
                <a:gd name="T23" fmla="*/ 1 h 2"/>
                <a:gd name="T24" fmla="*/ 11 w 61"/>
                <a:gd name="T25" fmla="*/ 1 h 2"/>
                <a:gd name="T26" fmla="*/ 8 w 61"/>
                <a:gd name="T27" fmla="*/ 1 h 2"/>
                <a:gd name="T28" fmla="*/ 3 w 61"/>
                <a:gd name="T29" fmla="*/ 1 h 2"/>
                <a:gd name="T30" fmla="*/ 0 w 61"/>
                <a:gd name="T31" fmla="*/ 1 h 2"/>
                <a:gd name="T32" fmla="*/ 60 w 61"/>
                <a:gd name="T33" fmla="*/ 1 h 2"/>
                <a:gd name="T34" fmla="*/ 60 w 61"/>
                <a:gd name="T35" fmla="*/ 0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1"/>
                <a:gd name="T55" fmla="*/ 0 h 2"/>
                <a:gd name="T56" fmla="*/ 61 w 61"/>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1" h="2">
                  <a:moveTo>
                    <a:pt x="60" y="0"/>
                  </a:moveTo>
                  <a:lnTo>
                    <a:pt x="60" y="0"/>
                  </a:lnTo>
                  <a:lnTo>
                    <a:pt x="57" y="1"/>
                  </a:lnTo>
                  <a:lnTo>
                    <a:pt x="55" y="1"/>
                  </a:lnTo>
                  <a:lnTo>
                    <a:pt x="52" y="1"/>
                  </a:lnTo>
                  <a:lnTo>
                    <a:pt x="48" y="1"/>
                  </a:lnTo>
                  <a:lnTo>
                    <a:pt x="42" y="1"/>
                  </a:lnTo>
                  <a:lnTo>
                    <a:pt x="37" y="1"/>
                  </a:lnTo>
                  <a:lnTo>
                    <a:pt x="33" y="1"/>
                  </a:lnTo>
                  <a:lnTo>
                    <a:pt x="25" y="1"/>
                  </a:lnTo>
                  <a:lnTo>
                    <a:pt x="20" y="1"/>
                  </a:lnTo>
                  <a:lnTo>
                    <a:pt x="15" y="1"/>
                  </a:lnTo>
                  <a:lnTo>
                    <a:pt x="11" y="1"/>
                  </a:lnTo>
                  <a:lnTo>
                    <a:pt x="8" y="1"/>
                  </a:lnTo>
                  <a:lnTo>
                    <a:pt x="3" y="1"/>
                  </a:lnTo>
                  <a:lnTo>
                    <a:pt x="0" y="1"/>
                  </a:lnTo>
                  <a:lnTo>
                    <a:pt x="60" y="1"/>
                  </a:lnTo>
                  <a:lnTo>
                    <a:pt x="60" y="0"/>
                  </a:lnTo>
                </a:path>
              </a:pathLst>
            </a:custGeom>
            <a:solidFill>
              <a:srgbClr val="FFFFFF"/>
            </a:solidFill>
            <a:ln w="127000" cap="rnd">
              <a:noFill/>
              <a:round/>
              <a:headEnd/>
              <a:tailEnd/>
            </a:ln>
          </p:spPr>
          <p:txBody>
            <a:bodyPr>
              <a:prstTxWarp prst="textNoShape">
                <a:avLst/>
              </a:prstTxWarp>
            </a:bodyPr>
            <a:lstStyle/>
            <a:p>
              <a:endParaRPr lang="en-US"/>
            </a:p>
          </p:txBody>
        </p:sp>
        <p:sp>
          <p:nvSpPr>
            <p:cNvPr id="41074" name="Freeform 58"/>
            <p:cNvSpPr>
              <a:spLocks/>
            </p:cNvSpPr>
            <p:nvPr/>
          </p:nvSpPr>
          <p:spPr bwMode="auto">
            <a:xfrm>
              <a:off x="4301" y="623"/>
              <a:ext cx="11" cy="1"/>
            </a:xfrm>
            <a:custGeom>
              <a:avLst/>
              <a:gdLst>
                <a:gd name="T0" fmla="*/ 10 w 11"/>
                <a:gd name="T1" fmla="*/ 0 h 1"/>
                <a:gd name="T2" fmla="*/ 0 w 11"/>
                <a:gd name="T3" fmla="*/ 0 h 1"/>
                <a:gd name="T4" fmla="*/ 0 w 11"/>
                <a:gd name="T5" fmla="*/ 0 h 1"/>
                <a:gd name="T6" fmla="*/ 10 w 11"/>
                <a:gd name="T7" fmla="*/ 0 h 1"/>
                <a:gd name="T8" fmla="*/ 10 w 11"/>
                <a:gd name="T9" fmla="*/ 0 h 1"/>
                <a:gd name="T10" fmla="*/ 0 60000 65536"/>
                <a:gd name="T11" fmla="*/ 0 60000 65536"/>
                <a:gd name="T12" fmla="*/ 0 60000 65536"/>
                <a:gd name="T13" fmla="*/ 0 60000 65536"/>
                <a:gd name="T14" fmla="*/ 0 60000 65536"/>
                <a:gd name="T15" fmla="*/ 0 w 11"/>
                <a:gd name="T16" fmla="*/ 0 h 1"/>
                <a:gd name="T17" fmla="*/ 11 w 11"/>
                <a:gd name="T18" fmla="*/ 1 h 1"/>
              </a:gdLst>
              <a:ahLst/>
              <a:cxnLst>
                <a:cxn ang="T10">
                  <a:pos x="T0" y="T1"/>
                </a:cxn>
                <a:cxn ang="T11">
                  <a:pos x="T2" y="T3"/>
                </a:cxn>
                <a:cxn ang="T12">
                  <a:pos x="T4" y="T5"/>
                </a:cxn>
                <a:cxn ang="T13">
                  <a:pos x="T6" y="T7"/>
                </a:cxn>
                <a:cxn ang="T14">
                  <a:pos x="T8" y="T9"/>
                </a:cxn>
              </a:cxnLst>
              <a:rect l="T15" t="T16" r="T17" b="T18"/>
              <a:pathLst>
                <a:path w="11" h="1">
                  <a:moveTo>
                    <a:pt x="10" y="0"/>
                  </a:moveTo>
                  <a:lnTo>
                    <a:pt x="0" y="0"/>
                  </a:lnTo>
                  <a:lnTo>
                    <a:pt x="10" y="0"/>
                  </a:lnTo>
                </a:path>
              </a:pathLst>
            </a:custGeom>
            <a:solidFill>
              <a:srgbClr val="99E6FF"/>
            </a:solidFill>
            <a:ln w="127000" cap="rnd">
              <a:noFill/>
              <a:round/>
              <a:headEnd/>
              <a:tailEnd/>
            </a:ln>
          </p:spPr>
          <p:txBody>
            <a:bodyPr>
              <a:prstTxWarp prst="textNoShape">
                <a:avLst/>
              </a:prstTxWarp>
            </a:bodyPr>
            <a:lstStyle/>
            <a:p>
              <a:endParaRPr lang="en-US"/>
            </a:p>
          </p:txBody>
        </p:sp>
        <p:sp>
          <p:nvSpPr>
            <p:cNvPr id="41075" name="Freeform 59"/>
            <p:cNvSpPr>
              <a:spLocks/>
            </p:cNvSpPr>
            <p:nvPr/>
          </p:nvSpPr>
          <p:spPr bwMode="auto">
            <a:xfrm>
              <a:off x="4253" y="623"/>
              <a:ext cx="8" cy="2"/>
            </a:xfrm>
            <a:custGeom>
              <a:avLst/>
              <a:gdLst>
                <a:gd name="T0" fmla="*/ 0 w 8"/>
                <a:gd name="T1" fmla="*/ 1 h 2"/>
                <a:gd name="T2" fmla="*/ 0 w 8"/>
                <a:gd name="T3" fmla="*/ 0 h 2"/>
                <a:gd name="T4" fmla="*/ 7 w 8"/>
                <a:gd name="T5" fmla="*/ 0 h 2"/>
                <a:gd name="T6" fmla="*/ 7 w 8"/>
                <a:gd name="T7" fmla="*/ 1 h 2"/>
                <a:gd name="T8" fmla="*/ 0 w 8"/>
                <a:gd name="T9" fmla="*/ 1 h 2"/>
                <a:gd name="T10" fmla="*/ 0 60000 65536"/>
                <a:gd name="T11" fmla="*/ 0 60000 65536"/>
                <a:gd name="T12" fmla="*/ 0 60000 65536"/>
                <a:gd name="T13" fmla="*/ 0 60000 65536"/>
                <a:gd name="T14" fmla="*/ 0 60000 65536"/>
                <a:gd name="T15" fmla="*/ 0 w 8"/>
                <a:gd name="T16" fmla="*/ 0 h 2"/>
                <a:gd name="T17" fmla="*/ 8 w 8"/>
                <a:gd name="T18" fmla="*/ 2 h 2"/>
              </a:gdLst>
              <a:ahLst/>
              <a:cxnLst>
                <a:cxn ang="T10">
                  <a:pos x="T0" y="T1"/>
                </a:cxn>
                <a:cxn ang="T11">
                  <a:pos x="T2" y="T3"/>
                </a:cxn>
                <a:cxn ang="T12">
                  <a:pos x="T4" y="T5"/>
                </a:cxn>
                <a:cxn ang="T13">
                  <a:pos x="T6" y="T7"/>
                </a:cxn>
                <a:cxn ang="T14">
                  <a:pos x="T8" y="T9"/>
                </a:cxn>
              </a:cxnLst>
              <a:rect l="T15" t="T16" r="T17" b="T18"/>
              <a:pathLst>
                <a:path w="8" h="2">
                  <a:moveTo>
                    <a:pt x="0" y="1"/>
                  </a:moveTo>
                  <a:lnTo>
                    <a:pt x="0" y="0"/>
                  </a:lnTo>
                  <a:lnTo>
                    <a:pt x="7" y="0"/>
                  </a:lnTo>
                  <a:lnTo>
                    <a:pt x="7" y="1"/>
                  </a:lnTo>
                  <a:lnTo>
                    <a:pt x="0" y="1"/>
                  </a:lnTo>
                </a:path>
              </a:pathLst>
            </a:custGeom>
            <a:solidFill>
              <a:srgbClr val="99E6FF"/>
            </a:solidFill>
            <a:ln w="127000" cap="rnd">
              <a:noFill/>
              <a:round/>
              <a:headEnd/>
              <a:tailEnd/>
            </a:ln>
          </p:spPr>
          <p:txBody>
            <a:bodyPr>
              <a:prstTxWarp prst="textNoShape">
                <a:avLst/>
              </a:prstTxWarp>
            </a:bodyPr>
            <a:lstStyle/>
            <a:p>
              <a:endParaRPr lang="en-US"/>
            </a:p>
          </p:txBody>
        </p:sp>
        <p:sp>
          <p:nvSpPr>
            <p:cNvPr id="41076" name="Freeform 60"/>
            <p:cNvSpPr>
              <a:spLocks/>
            </p:cNvSpPr>
            <p:nvPr/>
          </p:nvSpPr>
          <p:spPr bwMode="auto">
            <a:xfrm>
              <a:off x="4276" y="642"/>
              <a:ext cx="8" cy="36"/>
            </a:xfrm>
            <a:custGeom>
              <a:avLst/>
              <a:gdLst>
                <a:gd name="T0" fmla="*/ 7 w 8"/>
                <a:gd name="T1" fmla="*/ 2 h 36"/>
                <a:gd name="T2" fmla="*/ 6 w 8"/>
                <a:gd name="T3" fmla="*/ 35 h 36"/>
                <a:gd name="T4" fmla="*/ 0 w 8"/>
                <a:gd name="T5" fmla="*/ 34 h 36"/>
                <a:gd name="T6" fmla="*/ 3 w 8"/>
                <a:gd name="T7" fmla="*/ 0 h 36"/>
                <a:gd name="T8" fmla="*/ 7 w 8"/>
                <a:gd name="T9" fmla="*/ 2 h 36"/>
                <a:gd name="T10" fmla="*/ 0 60000 65536"/>
                <a:gd name="T11" fmla="*/ 0 60000 65536"/>
                <a:gd name="T12" fmla="*/ 0 60000 65536"/>
                <a:gd name="T13" fmla="*/ 0 60000 65536"/>
                <a:gd name="T14" fmla="*/ 0 60000 65536"/>
                <a:gd name="T15" fmla="*/ 0 w 8"/>
                <a:gd name="T16" fmla="*/ 0 h 36"/>
                <a:gd name="T17" fmla="*/ 8 w 8"/>
                <a:gd name="T18" fmla="*/ 36 h 36"/>
              </a:gdLst>
              <a:ahLst/>
              <a:cxnLst>
                <a:cxn ang="T10">
                  <a:pos x="T0" y="T1"/>
                </a:cxn>
                <a:cxn ang="T11">
                  <a:pos x="T2" y="T3"/>
                </a:cxn>
                <a:cxn ang="T12">
                  <a:pos x="T4" y="T5"/>
                </a:cxn>
                <a:cxn ang="T13">
                  <a:pos x="T6" y="T7"/>
                </a:cxn>
                <a:cxn ang="T14">
                  <a:pos x="T8" y="T9"/>
                </a:cxn>
              </a:cxnLst>
              <a:rect l="T15" t="T16" r="T17" b="T18"/>
              <a:pathLst>
                <a:path w="8" h="36">
                  <a:moveTo>
                    <a:pt x="7" y="2"/>
                  </a:moveTo>
                  <a:lnTo>
                    <a:pt x="6" y="35"/>
                  </a:lnTo>
                  <a:lnTo>
                    <a:pt x="0" y="34"/>
                  </a:lnTo>
                  <a:lnTo>
                    <a:pt x="3" y="0"/>
                  </a:lnTo>
                  <a:lnTo>
                    <a:pt x="7" y="2"/>
                  </a:lnTo>
                </a:path>
              </a:pathLst>
            </a:custGeom>
            <a:solidFill>
              <a:srgbClr val="FFC027"/>
            </a:solidFill>
            <a:ln w="127000" cap="rnd">
              <a:noFill/>
              <a:round/>
              <a:headEnd/>
              <a:tailEnd/>
            </a:ln>
          </p:spPr>
          <p:txBody>
            <a:bodyPr>
              <a:prstTxWarp prst="textNoShape">
                <a:avLst/>
              </a:prstTxWarp>
            </a:bodyPr>
            <a:lstStyle/>
            <a:p>
              <a:endParaRPr lang="en-US"/>
            </a:p>
          </p:txBody>
        </p:sp>
        <p:sp>
          <p:nvSpPr>
            <p:cNvPr id="41077" name="Freeform 61"/>
            <p:cNvSpPr>
              <a:spLocks/>
            </p:cNvSpPr>
            <p:nvPr/>
          </p:nvSpPr>
          <p:spPr bwMode="auto">
            <a:xfrm>
              <a:off x="4272" y="642"/>
              <a:ext cx="12" cy="39"/>
            </a:xfrm>
            <a:custGeom>
              <a:avLst/>
              <a:gdLst>
                <a:gd name="T0" fmla="*/ 11 w 12"/>
                <a:gd name="T1" fmla="*/ 0 h 39"/>
                <a:gd name="T2" fmla="*/ 8 w 12"/>
                <a:gd name="T3" fmla="*/ 38 h 39"/>
                <a:gd name="T4" fmla="*/ 0 w 12"/>
                <a:gd name="T5" fmla="*/ 38 h 39"/>
                <a:gd name="T6" fmla="*/ 2 w 12"/>
                <a:gd name="T7" fmla="*/ 0 h 39"/>
                <a:gd name="T8" fmla="*/ 11 w 12"/>
                <a:gd name="T9" fmla="*/ 0 h 39"/>
                <a:gd name="T10" fmla="*/ 0 60000 65536"/>
                <a:gd name="T11" fmla="*/ 0 60000 65536"/>
                <a:gd name="T12" fmla="*/ 0 60000 65536"/>
                <a:gd name="T13" fmla="*/ 0 60000 65536"/>
                <a:gd name="T14" fmla="*/ 0 60000 65536"/>
                <a:gd name="T15" fmla="*/ 0 w 12"/>
                <a:gd name="T16" fmla="*/ 0 h 39"/>
                <a:gd name="T17" fmla="*/ 12 w 12"/>
                <a:gd name="T18" fmla="*/ 39 h 39"/>
              </a:gdLst>
              <a:ahLst/>
              <a:cxnLst>
                <a:cxn ang="T10">
                  <a:pos x="T0" y="T1"/>
                </a:cxn>
                <a:cxn ang="T11">
                  <a:pos x="T2" y="T3"/>
                </a:cxn>
                <a:cxn ang="T12">
                  <a:pos x="T4" y="T5"/>
                </a:cxn>
                <a:cxn ang="T13">
                  <a:pos x="T6" y="T7"/>
                </a:cxn>
                <a:cxn ang="T14">
                  <a:pos x="T8" y="T9"/>
                </a:cxn>
              </a:cxnLst>
              <a:rect l="T15" t="T16" r="T17" b="T18"/>
              <a:pathLst>
                <a:path w="12" h="39">
                  <a:moveTo>
                    <a:pt x="11" y="0"/>
                  </a:moveTo>
                  <a:lnTo>
                    <a:pt x="8" y="38"/>
                  </a:lnTo>
                  <a:lnTo>
                    <a:pt x="0" y="38"/>
                  </a:lnTo>
                  <a:lnTo>
                    <a:pt x="2" y="0"/>
                  </a:lnTo>
                  <a:lnTo>
                    <a:pt x="11"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78" name="Freeform 62"/>
            <p:cNvSpPr>
              <a:spLocks/>
            </p:cNvSpPr>
            <p:nvPr/>
          </p:nvSpPr>
          <p:spPr bwMode="auto">
            <a:xfrm>
              <a:off x="4273" y="628"/>
              <a:ext cx="24" cy="12"/>
            </a:xfrm>
            <a:custGeom>
              <a:avLst/>
              <a:gdLst>
                <a:gd name="T0" fmla="*/ 21 w 24"/>
                <a:gd name="T1" fmla="*/ 1 h 12"/>
                <a:gd name="T2" fmla="*/ 21 w 24"/>
                <a:gd name="T3" fmla="*/ 2 h 12"/>
                <a:gd name="T4" fmla="*/ 23 w 24"/>
                <a:gd name="T5" fmla="*/ 2 h 12"/>
                <a:gd name="T6" fmla="*/ 23 w 24"/>
                <a:gd name="T7" fmla="*/ 3 h 12"/>
                <a:gd name="T8" fmla="*/ 21 w 24"/>
                <a:gd name="T9" fmla="*/ 4 h 12"/>
                <a:gd name="T10" fmla="*/ 21 w 24"/>
                <a:gd name="T11" fmla="*/ 6 h 12"/>
                <a:gd name="T12" fmla="*/ 21 w 24"/>
                <a:gd name="T13" fmla="*/ 7 h 12"/>
                <a:gd name="T14" fmla="*/ 21 w 24"/>
                <a:gd name="T15" fmla="*/ 8 h 12"/>
                <a:gd name="T16" fmla="*/ 19 w 24"/>
                <a:gd name="T17" fmla="*/ 9 h 12"/>
                <a:gd name="T18" fmla="*/ 19 w 24"/>
                <a:gd name="T19" fmla="*/ 10 h 12"/>
                <a:gd name="T20" fmla="*/ 16 w 24"/>
                <a:gd name="T21" fmla="*/ 11 h 12"/>
                <a:gd name="T22" fmla="*/ 15 w 24"/>
                <a:gd name="T23" fmla="*/ 11 h 12"/>
                <a:gd name="T24" fmla="*/ 10 w 24"/>
                <a:gd name="T25" fmla="*/ 11 h 12"/>
                <a:gd name="T26" fmla="*/ 8 w 24"/>
                <a:gd name="T27" fmla="*/ 11 h 12"/>
                <a:gd name="T28" fmla="*/ 6 w 24"/>
                <a:gd name="T29" fmla="*/ 11 h 12"/>
                <a:gd name="T30" fmla="*/ 4 w 24"/>
                <a:gd name="T31" fmla="*/ 10 h 12"/>
                <a:gd name="T32" fmla="*/ 2 w 24"/>
                <a:gd name="T33" fmla="*/ 10 h 12"/>
                <a:gd name="T34" fmla="*/ 2 w 24"/>
                <a:gd name="T35" fmla="*/ 9 h 12"/>
                <a:gd name="T36" fmla="*/ 2 w 24"/>
                <a:gd name="T37" fmla="*/ 8 h 12"/>
                <a:gd name="T38" fmla="*/ 0 w 24"/>
                <a:gd name="T39" fmla="*/ 8 h 12"/>
                <a:gd name="T40" fmla="*/ 0 w 24"/>
                <a:gd name="T41" fmla="*/ 7 h 12"/>
                <a:gd name="T42" fmla="*/ 0 w 24"/>
                <a:gd name="T43" fmla="*/ 6 h 12"/>
                <a:gd name="T44" fmla="*/ 0 w 24"/>
                <a:gd name="T45" fmla="*/ 3 h 12"/>
                <a:gd name="T46" fmla="*/ 0 w 24"/>
                <a:gd name="T47" fmla="*/ 2 h 12"/>
                <a:gd name="T48" fmla="*/ 0 w 24"/>
                <a:gd name="T49" fmla="*/ 1 h 12"/>
                <a:gd name="T50" fmla="*/ 2 w 24"/>
                <a:gd name="T51" fmla="*/ 1 h 12"/>
                <a:gd name="T52" fmla="*/ 4 w 24"/>
                <a:gd name="T53" fmla="*/ 1 h 12"/>
                <a:gd name="T54" fmla="*/ 6 w 24"/>
                <a:gd name="T55" fmla="*/ 1 h 12"/>
                <a:gd name="T56" fmla="*/ 10 w 24"/>
                <a:gd name="T57" fmla="*/ 1 h 12"/>
                <a:gd name="T58" fmla="*/ 13 w 24"/>
                <a:gd name="T59" fmla="*/ 0 h 12"/>
                <a:gd name="T60" fmla="*/ 15 w 24"/>
                <a:gd name="T61" fmla="*/ 1 h 12"/>
                <a:gd name="T62" fmla="*/ 19 w 24"/>
                <a:gd name="T63" fmla="*/ 1 h 12"/>
                <a:gd name="T64" fmla="*/ 21 w 24"/>
                <a:gd name="T65" fmla="*/ 1 h 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
                <a:gd name="T100" fmla="*/ 0 h 12"/>
                <a:gd name="T101" fmla="*/ 24 w 24"/>
                <a:gd name="T102" fmla="*/ 12 h 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 h="12">
                  <a:moveTo>
                    <a:pt x="21" y="1"/>
                  </a:moveTo>
                  <a:lnTo>
                    <a:pt x="21" y="2"/>
                  </a:lnTo>
                  <a:lnTo>
                    <a:pt x="23" y="2"/>
                  </a:lnTo>
                  <a:lnTo>
                    <a:pt x="23" y="3"/>
                  </a:lnTo>
                  <a:lnTo>
                    <a:pt x="21" y="4"/>
                  </a:lnTo>
                  <a:lnTo>
                    <a:pt x="21" y="6"/>
                  </a:lnTo>
                  <a:lnTo>
                    <a:pt x="21" y="7"/>
                  </a:lnTo>
                  <a:lnTo>
                    <a:pt x="21" y="8"/>
                  </a:lnTo>
                  <a:lnTo>
                    <a:pt x="19" y="9"/>
                  </a:lnTo>
                  <a:lnTo>
                    <a:pt x="19" y="10"/>
                  </a:lnTo>
                  <a:lnTo>
                    <a:pt x="16" y="11"/>
                  </a:lnTo>
                  <a:lnTo>
                    <a:pt x="15" y="11"/>
                  </a:lnTo>
                  <a:lnTo>
                    <a:pt x="10" y="11"/>
                  </a:lnTo>
                  <a:lnTo>
                    <a:pt x="8" y="11"/>
                  </a:lnTo>
                  <a:lnTo>
                    <a:pt x="6" y="11"/>
                  </a:lnTo>
                  <a:lnTo>
                    <a:pt x="4" y="10"/>
                  </a:lnTo>
                  <a:lnTo>
                    <a:pt x="2" y="10"/>
                  </a:lnTo>
                  <a:lnTo>
                    <a:pt x="2" y="9"/>
                  </a:lnTo>
                  <a:lnTo>
                    <a:pt x="2" y="8"/>
                  </a:lnTo>
                  <a:lnTo>
                    <a:pt x="0" y="8"/>
                  </a:lnTo>
                  <a:lnTo>
                    <a:pt x="0" y="7"/>
                  </a:lnTo>
                  <a:lnTo>
                    <a:pt x="0" y="6"/>
                  </a:lnTo>
                  <a:lnTo>
                    <a:pt x="0" y="3"/>
                  </a:lnTo>
                  <a:lnTo>
                    <a:pt x="0" y="2"/>
                  </a:lnTo>
                  <a:lnTo>
                    <a:pt x="0" y="1"/>
                  </a:lnTo>
                  <a:lnTo>
                    <a:pt x="2" y="1"/>
                  </a:lnTo>
                  <a:lnTo>
                    <a:pt x="4" y="1"/>
                  </a:lnTo>
                  <a:lnTo>
                    <a:pt x="6" y="1"/>
                  </a:lnTo>
                  <a:lnTo>
                    <a:pt x="10" y="1"/>
                  </a:lnTo>
                  <a:lnTo>
                    <a:pt x="13" y="0"/>
                  </a:lnTo>
                  <a:lnTo>
                    <a:pt x="15" y="1"/>
                  </a:lnTo>
                  <a:lnTo>
                    <a:pt x="19" y="1"/>
                  </a:lnTo>
                  <a:lnTo>
                    <a:pt x="21" y="1"/>
                  </a:lnTo>
                </a:path>
              </a:pathLst>
            </a:custGeom>
            <a:solidFill>
              <a:srgbClr val="F3F3F3"/>
            </a:solidFill>
            <a:ln w="127000" cap="rnd">
              <a:noFill/>
              <a:round/>
              <a:headEnd/>
              <a:tailEnd/>
            </a:ln>
          </p:spPr>
          <p:txBody>
            <a:bodyPr>
              <a:prstTxWarp prst="textNoShape">
                <a:avLst/>
              </a:prstTxWarp>
            </a:bodyPr>
            <a:lstStyle/>
            <a:p>
              <a:endParaRPr lang="en-US"/>
            </a:p>
          </p:txBody>
        </p:sp>
        <p:sp>
          <p:nvSpPr>
            <p:cNvPr id="41079" name="Freeform 63"/>
            <p:cNvSpPr>
              <a:spLocks/>
            </p:cNvSpPr>
            <p:nvPr/>
          </p:nvSpPr>
          <p:spPr bwMode="auto">
            <a:xfrm>
              <a:off x="4265" y="628"/>
              <a:ext cx="32" cy="17"/>
            </a:xfrm>
            <a:custGeom>
              <a:avLst/>
              <a:gdLst>
                <a:gd name="T0" fmla="*/ 28 w 32"/>
                <a:gd name="T1" fmla="*/ 2 h 17"/>
                <a:gd name="T2" fmla="*/ 28 w 32"/>
                <a:gd name="T3" fmla="*/ 2 h 17"/>
                <a:gd name="T4" fmla="*/ 31 w 32"/>
                <a:gd name="T5" fmla="*/ 3 h 17"/>
                <a:gd name="T6" fmla="*/ 31 w 32"/>
                <a:gd name="T7" fmla="*/ 5 h 17"/>
                <a:gd name="T8" fmla="*/ 31 w 32"/>
                <a:gd name="T9" fmla="*/ 6 h 17"/>
                <a:gd name="T10" fmla="*/ 28 w 32"/>
                <a:gd name="T11" fmla="*/ 8 h 17"/>
                <a:gd name="T12" fmla="*/ 28 w 32"/>
                <a:gd name="T13" fmla="*/ 10 h 17"/>
                <a:gd name="T14" fmla="*/ 28 w 32"/>
                <a:gd name="T15" fmla="*/ 11 h 17"/>
                <a:gd name="T16" fmla="*/ 28 w 32"/>
                <a:gd name="T17" fmla="*/ 13 h 17"/>
                <a:gd name="T18" fmla="*/ 25 w 32"/>
                <a:gd name="T19" fmla="*/ 14 h 17"/>
                <a:gd name="T20" fmla="*/ 22 w 32"/>
                <a:gd name="T21" fmla="*/ 14 h 17"/>
                <a:gd name="T22" fmla="*/ 20 w 32"/>
                <a:gd name="T23" fmla="*/ 16 h 17"/>
                <a:gd name="T24" fmla="*/ 17 w 32"/>
                <a:gd name="T25" fmla="*/ 16 h 17"/>
                <a:gd name="T26" fmla="*/ 11 w 32"/>
                <a:gd name="T27" fmla="*/ 16 h 17"/>
                <a:gd name="T28" fmla="*/ 8 w 32"/>
                <a:gd name="T29" fmla="*/ 14 h 17"/>
                <a:gd name="T30" fmla="*/ 6 w 32"/>
                <a:gd name="T31" fmla="*/ 14 h 17"/>
                <a:gd name="T32" fmla="*/ 6 w 32"/>
                <a:gd name="T33" fmla="*/ 13 h 17"/>
                <a:gd name="T34" fmla="*/ 3 w 32"/>
                <a:gd name="T35" fmla="*/ 13 h 17"/>
                <a:gd name="T36" fmla="*/ 3 w 32"/>
                <a:gd name="T37" fmla="*/ 11 h 17"/>
                <a:gd name="T38" fmla="*/ 3 w 32"/>
                <a:gd name="T39" fmla="*/ 10 h 17"/>
                <a:gd name="T40" fmla="*/ 0 w 32"/>
                <a:gd name="T41" fmla="*/ 10 h 17"/>
                <a:gd name="T42" fmla="*/ 0 w 32"/>
                <a:gd name="T43" fmla="*/ 8 h 17"/>
                <a:gd name="T44" fmla="*/ 0 w 32"/>
                <a:gd name="T45" fmla="*/ 5 h 17"/>
                <a:gd name="T46" fmla="*/ 0 w 32"/>
                <a:gd name="T47" fmla="*/ 2 h 17"/>
                <a:gd name="T48" fmla="*/ 3 w 32"/>
                <a:gd name="T49" fmla="*/ 2 h 17"/>
                <a:gd name="T50" fmla="*/ 6 w 32"/>
                <a:gd name="T51" fmla="*/ 2 h 17"/>
                <a:gd name="T52" fmla="*/ 11 w 32"/>
                <a:gd name="T53" fmla="*/ 0 h 17"/>
                <a:gd name="T54" fmla="*/ 14 w 32"/>
                <a:gd name="T55" fmla="*/ 0 h 17"/>
                <a:gd name="T56" fmla="*/ 17 w 32"/>
                <a:gd name="T57" fmla="*/ 0 h 17"/>
                <a:gd name="T58" fmla="*/ 22 w 32"/>
                <a:gd name="T59" fmla="*/ 0 h 17"/>
                <a:gd name="T60" fmla="*/ 25 w 32"/>
                <a:gd name="T61" fmla="*/ 2 h 17"/>
                <a:gd name="T62" fmla="*/ 28 w 32"/>
                <a:gd name="T63" fmla="*/ 2 h 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
                <a:gd name="T97" fmla="*/ 0 h 17"/>
                <a:gd name="T98" fmla="*/ 32 w 32"/>
                <a:gd name="T99" fmla="*/ 17 h 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 h="17">
                  <a:moveTo>
                    <a:pt x="28" y="2"/>
                  </a:moveTo>
                  <a:lnTo>
                    <a:pt x="28" y="2"/>
                  </a:lnTo>
                  <a:lnTo>
                    <a:pt x="31" y="3"/>
                  </a:lnTo>
                  <a:lnTo>
                    <a:pt x="31" y="5"/>
                  </a:lnTo>
                  <a:lnTo>
                    <a:pt x="31" y="6"/>
                  </a:lnTo>
                  <a:lnTo>
                    <a:pt x="28" y="8"/>
                  </a:lnTo>
                  <a:lnTo>
                    <a:pt x="28" y="10"/>
                  </a:lnTo>
                  <a:lnTo>
                    <a:pt x="28" y="11"/>
                  </a:lnTo>
                  <a:lnTo>
                    <a:pt x="28" y="13"/>
                  </a:lnTo>
                  <a:lnTo>
                    <a:pt x="25" y="14"/>
                  </a:lnTo>
                  <a:lnTo>
                    <a:pt x="22" y="14"/>
                  </a:lnTo>
                  <a:lnTo>
                    <a:pt x="20" y="16"/>
                  </a:lnTo>
                  <a:lnTo>
                    <a:pt x="17" y="16"/>
                  </a:lnTo>
                  <a:lnTo>
                    <a:pt x="11" y="16"/>
                  </a:lnTo>
                  <a:lnTo>
                    <a:pt x="8" y="14"/>
                  </a:lnTo>
                  <a:lnTo>
                    <a:pt x="6" y="14"/>
                  </a:lnTo>
                  <a:lnTo>
                    <a:pt x="6" y="13"/>
                  </a:lnTo>
                  <a:lnTo>
                    <a:pt x="3" y="13"/>
                  </a:lnTo>
                  <a:lnTo>
                    <a:pt x="3" y="11"/>
                  </a:lnTo>
                  <a:lnTo>
                    <a:pt x="3" y="10"/>
                  </a:lnTo>
                  <a:lnTo>
                    <a:pt x="0" y="10"/>
                  </a:lnTo>
                  <a:lnTo>
                    <a:pt x="0" y="8"/>
                  </a:lnTo>
                  <a:lnTo>
                    <a:pt x="0" y="5"/>
                  </a:lnTo>
                  <a:lnTo>
                    <a:pt x="0" y="2"/>
                  </a:lnTo>
                  <a:lnTo>
                    <a:pt x="3" y="2"/>
                  </a:lnTo>
                  <a:lnTo>
                    <a:pt x="6" y="2"/>
                  </a:lnTo>
                  <a:lnTo>
                    <a:pt x="11" y="0"/>
                  </a:lnTo>
                  <a:lnTo>
                    <a:pt x="14" y="0"/>
                  </a:lnTo>
                  <a:lnTo>
                    <a:pt x="17" y="0"/>
                  </a:lnTo>
                  <a:lnTo>
                    <a:pt x="22" y="0"/>
                  </a:lnTo>
                  <a:lnTo>
                    <a:pt x="25" y="2"/>
                  </a:lnTo>
                  <a:lnTo>
                    <a:pt x="28" y="2"/>
                  </a:lnTo>
                </a:path>
              </a:pathLst>
            </a:custGeom>
            <a:noFill/>
            <a:ln w="12700" cap="rnd">
              <a:solidFill>
                <a:srgbClr val="000000"/>
              </a:solidFill>
              <a:round/>
              <a:headEnd/>
              <a:tailEnd/>
            </a:ln>
          </p:spPr>
          <p:txBody>
            <a:bodyPr>
              <a:prstTxWarp prst="textNoShape">
                <a:avLst/>
              </a:prstTxWarp>
            </a:bodyPr>
            <a:lstStyle/>
            <a:p>
              <a:endParaRPr lang="en-US"/>
            </a:p>
          </p:txBody>
        </p:sp>
        <p:sp>
          <p:nvSpPr>
            <p:cNvPr id="41080" name="Freeform 64"/>
            <p:cNvSpPr>
              <a:spLocks/>
            </p:cNvSpPr>
            <p:nvPr/>
          </p:nvSpPr>
          <p:spPr bwMode="auto">
            <a:xfrm>
              <a:off x="4288" y="629"/>
              <a:ext cx="6" cy="11"/>
            </a:xfrm>
            <a:custGeom>
              <a:avLst/>
              <a:gdLst>
                <a:gd name="T0" fmla="*/ 5 w 6"/>
                <a:gd name="T1" fmla="*/ 0 h 11"/>
                <a:gd name="T2" fmla="*/ 5 w 6"/>
                <a:gd name="T3" fmla="*/ 0 h 11"/>
                <a:gd name="T4" fmla="*/ 5 w 6"/>
                <a:gd name="T5" fmla="*/ 1 h 11"/>
                <a:gd name="T6" fmla="*/ 5 w 6"/>
                <a:gd name="T7" fmla="*/ 2 h 11"/>
                <a:gd name="T8" fmla="*/ 5 w 6"/>
                <a:gd name="T9" fmla="*/ 3 h 11"/>
                <a:gd name="T10" fmla="*/ 5 w 6"/>
                <a:gd name="T11" fmla="*/ 4 h 11"/>
                <a:gd name="T12" fmla="*/ 5 w 6"/>
                <a:gd name="T13" fmla="*/ 6 h 11"/>
                <a:gd name="T14" fmla="*/ 4 w 6"/>
                <a:gd name="T15" fmla="*/ 7 h 11"/>
                <a:gd name="T16" fmla="*/ 4 w 6"/>
                <a:gd name="T17" fmla="*/ 8 h 11"/>
                <a:gd name="T18" fmla="*/ 3 w 6"/>
                <a:gd name="T19" fmla="*/ 9 h 11"/>
                <a:gd name="T20" fmla="*/ 2 w 6"/>
                <a:gd name="T21" fmla="*/ 10 h 11"/>
                <a:gd name="T22" fmla="*/ 1 w 6"/>
                <a:gd name="T23" fmla="*/ 10 h 11"/>
                <a:gd name="T24" fmla="*/ 0 w 6"/>
                <a:gd name="T25" fmla="*/ 10 h 11"/>
                <a:gd name="T26" fmla="*/ 1 w 6"/>
                <a:gd name="T27" fmla="*/ 9 h 11"/>
                <a:gd name="T28" fmla="*/ 2 w 6"/>
                <a:gd name="T29" fmla="*/ 8 h 11"/>
                <a:gd name="T30" fmla="*/ 2 w 6"/>
                <a:gd name="T31" fmla="*/ 7 h 11"/>
                <a:gd name="T32" fmla="*/ 3 w 6"/>
                <a:gd name="T33" fmla="*/ 4 h 11"/>
                <a:gd name="T34" fmla="*/ 3 w 6"/>
                <a:gd name="T35" fmla="*/ 3 h 11"/>
                <a:gd name="T36" fmla="*/ 3 w 6"/>
                <a:gd name="T37" fmla="*/ 1 h 11"/>
                <a:gd name="T38" fmla="*/ 3 w 6"/>
                <a:gd name="T39" fmla="*/ 0 h 11"/>
                <a:gd name="T40" fmla="*/ 4 w 6"/>
                <a:gd name="T41" fmla="*/ 0 h 11"/>
                <a:gd name="T42" fmla="*/ 5 w 6"/>
                <a:gd name="T43" fmla="*/ 0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
                <a:gd name="T67" fmla="*/ 0 h 11"/>
                <a:gd name="T68" fmla="*/ 6 w 6"/>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 h="11">
                  <a:moveTo>
                    <a:pt x="5" y="0"/>
                  </a:moveTo>
                  <a:lnTo>
                    <a:pt x="5" y="0"/>
                  </a:lnTo>
                  <a:lnTo>
                    <a:pt x="5" y="1"/>
                  </a:lnTo>
                  <a:lnTo>
                    <a:pt x="5" y="2"/>
                  </a:lnTo>
                  <a:lnTo>
                    <a:pt x="5" y="3"/>
                  </a:lnTo>
                  <a:lnTo>
                    <a:pt x="5" y="4"/>
                  </a:lnTo>
                  <a:lnTo>
                    <a:pt x="5" y="6"/>
                  </a:lnTo>
                  <a:lnTo>
                    <a:pt x="4" y="7"/>
                  </a:lnTo>
                  <a:lnTo>
                    <a:pt x="4" y="8"/>
                  </a:lnTo>
                  <a:lnTo>
                    <a:pt x="3" y="9"/>
                  </a:lnTo>
                  <a:lnTo>
                    <a:pt x="2" y="10"/>
                  </a:lnTo>
                  <a:lnTo>
                    <a:pt x="1" y="10"/>
                  </a:lnTo>
                  <a:lnTo>
                    <a:pt x="0" y="10"/>
                  </a:lnTo>
                  <a:lnTo>
                    <a:pt x="1" y="9"/>
                  </a:lnTo>
                  <a:lnTo>
                    <a:pt x="2" y="8"/>
                  </a:lnTo>
                  <a:lnTo>
                    <a:pt x="2" y="7"/>
                  </a:lnTo>
                  <a:lnTo>
                    <a:pt x="3" y="4"/>
                  </a:lnTo>
                  <a:lnTo>
                    <a:pt x="3" y="3"/>
                  </a:lnTo>
                  <a:lnTo>
                    <a:pt x="3" y="1"/>
                  </a:lnTo>
                  <a:lnTo>
                    <a:pt x="3" y="0"/>
                  </a:lnTo>
                  <a:lnTo>
                    <a:pt x="4" y="0"/>
                  </a:lnTo>
                  <a:lnTo>
                    <a:pt x="5" y="0"/>
                  </a:lnTo>
                </a:path>
              </a:pathLst>
            </a:custGeom>
            <a:solidFill>
              <a:srgbClr val="C0C0C0"/>
            </a:solidFill>
            <a:ln w="127000" cap="rnd">
              <a:noFill/>
              <a:round/>
              <a:headEnd/>
              <a:tailEnd/>
            </a:ln>
          </p:spPr>
          <p:txBody>
            <a:bodyPr>
              <a:prstTxWarp prst="textNoShape">
                <a:avLst/>
              </a:prstTxWarp>
            </a:bodyPr>
            <a:lstStyle/>
            <a:p>
              <a:endParaRPr lang="en-US"/>
            </a:p>
          </p:txBody>
        </p:sp>
        <p:sp>
          <p:nvSpPr>
            <p:cNvPr id="41081" name="Freeform 65"/>
            <p:cNvSpPr>
              <a:spLocks/>
            </p:cNvSpPr>
            <p:nvPr/>
          </p:nvSpPr>
          <p:spPr bwMode="auto">
            <a:xfrm>
              <a:off x="4281" y="644"/>
              <a:ext cx="3" cy="34"/>
            </a:xfrm>
            <a:custGeom>
              <a:avLst/>
              <a:gdLst>
                <a:gd name="T0" fmla="*/ 2 w 3"/>
                <a:gd name="T1" fmla="*/ 0 h 34"/>
                <a:gd name="T2" fmla="*/ 1 w 3"/>
                <a:gd name="T3" fmla="*/ 0 h 34"/>
                <a:gd name="T4" fmla="*/ 1 w 3"/>
                <a:gd name="T5" fmla="*/ 0 h 34"/>
                <a:gd name="T6" fmla="*/ 0 w 3"/>
                <a:gd name="T7" fmla="*/ 32 h 34"/>
                <a:gd name="T8" fmla="*/ 1 w 3"/>
                <a:gd name="T9" fmla="*/ 33 h 34"/>
                <a:gd name="T10" fmla="*/ 2 w 3"/>
                <a:gd name="T11" fmla="*/ 0 h 34"/>
                <a:gd name="T12" fmla="*/ 0 60000 65536"/>
                <a:gd name="T13" fmla="*/ 0 60000 65536"/>
                <a:gd name="T14" fmla="*/ 0 60000 65536"/>
                <a:gd name="T15" fmla="*/ 0 60000 65536"/>
                <a:gd name="T16" fmla="*/ 0 60000 65536"/>
                <a:gd name="T17" fmla="*/ 0 60000 65536"/>
                <a:gd name="T18" fmla="*/ 0 w 3"/>
                <a:gd name="T19" fmla="*/ 0 h 34"/>
                <a:gd name="T20" fmla="*/ 3 w 3"/>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 h="34">
                  <a:moveTo>
                    <a:pt x="2" y="0"/>
                  </a:moveTo>
                  <a:lnTo>
                    <a:pt x="1" y="0"/>
                  </a:lnTo>
                  <a:lnTo>
                    <a:pt x="0" y="32"/>
                  </a:lnTo>
                  <a:lnTo>
                    <a:pt x="1" y="33"/>
                  </a:lnTo>
                  <a:lnTo>
                    <a:pt x="2" y="0"/>
                  </a:lnTo>
                </a:path>
              </a:pathLst>
            </a:custGeom>
            <a:solidFill>
              <a:srgbClr val="FFA600"/>
            </a:solidFill>
            <a:ln w="127000" cap="rnd">
              <a:noFill/>
              <a:round/>
              <a:headEnd/>
              <a:tailEnd/>
            </a:ln>
          </p:spPr>
          <p:txBody>
            <a:bodyPr>
              <a:prstTxWarp prst="textNoShape">
                <a:avLst/>
              </a:prstTxWarp>
            </a:bodyPr>
            <a:lstStyle/>
            <a:p>
              <a:endParaRPr lang="en-US"/>
            </a:p>
          </p:txBody>
        </p:sp>
        <p:sp>
          <p:nvSpPr>
            <p:cNvPr id="41082" name="Freeform 66"/>
            <p:cNvSpPr>
              <a:spLocks/>
            </p:cNvSpPr>
            <p:nvPr/>
          </p:nvSpPr>
          <p:spPr bwMode="auto">
            <a:xfrm>
              <a:off x="4245" y="664"/>
              <a:ext cx="29" cy="9"/>
            </a:xfrm>
            <a:custGeom>
              <a:avLst/>
              <a:gdLst>
                <a:gd name="T0" fmla="*/ 28 w 29"/>
                <a:gd name="T1" fmla="*/ 1 h 9"/>
                <a:gd name="T2" fmla="*/ 6 w 29"/>
                <a:gd name="T3" fmla="*/ 8 h 9"/>
                <a:gd name="T4" fmla="*/ 0 w 29"/>
                <a:gd name="T5" fmla="*/ 7 h 9"/>
                <a:gd name="T6" fmla="*/ 2 w 29"/>
                <a:gd name="T7" fmla="*/ 7 h 9"/>
                <a:gd name="T8" fmla="*/ 5 w 29"/>
                <a:gd name="T9" fmla="*/ 6 h 9"/>
                <a:gd name="T10" fmla="*/ 6 w 29"/>
                <a:gd name="T11" fmla="*/ 6 h 9"/>
                <a:gd name="T12" fmla="*/ 9 w 29"/>
                <a:gd name="T13" fmla="*/ 5 h 9"/>
                <a:gd name="T14" fmla="*/ 11 w 29"/>
                <a:gd name="T15" fmla="*/ 5 h 9"/>
                <a:gd name="T16" fmla="*/ 13 w 29"/>
                <a:gd name="T17" fmla="*/ 4 h 9"/>
                <a:gd name="T18" fmla="*/ 16 w 29"/>
                <a:gd name="T19" fmla="*/ 3 h 9"/>
                <a:gd name="T20" fmla="*/ 17 w 29"/>
                <a:gd name="T21" fmla="*/ 3 h 9"/>
                <a:gd name="T22" fmla="*/ 19 w 29"/>
                <a:gd name="T23" fmla="*/ 2 h 9"/>
                <a:gd name="T24" fmla="*/ 22 w 29"/>
                <a:gd name="T25" fmla="*/ 1 h 9"/>
                <a:gd name="T26" fmla="*/ 24 w 29"/>
                <a:gd name="T27" fmla="*/ 1 h 9"/>
                <a:gd name="T28" fmla="*/ 26 w 29"/>
                <a:gd name="T29" fmla="*/ 1 h 9"/>
                <a:gd name="T30" fmla="*/ 26 w 29"/>
                <a:gd name="T31" fmla="*/ 0 h 9"/>
                <a:gd name="T32" fmla="*/ 28 w 29"/>
                <a:gd name="T33" fmla="*/ 0 h 9"/>
                <a:gd name="T34" fmla="*/ 28 w 29"/>
                <a:gd name="T35" fmla="*/ 1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
                <a:gd name="T55" fmla="*/ 0 h 9"/>
                <a:gd name="T56" fmla="*/ 29 w 2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 h="9">
                  <a:moveTo>
                    <a:pt x="28" y="1"/>
                  </a:moveTo>
                  <a:lnTo>
                    <a:pt x="6" y="8"/>
                  </a:lnTo>
                  <a:lnTo>
                    <a:pt x="0" y="7"/>
                  </a:lnTo>
                  <a:lnTo>
                    <a:pt x="2" y="7"/>
                  </a:lnTo>
                  <a:lnTo>
                    <a:pt x="5" y="6"/>
                  </a:lnTo>
                  <a:lnTo>
                    <a:pt x="6" y="6"/>
                  </a:lnTo>
                  <a:lnTo>
                    <a:pt x="9" y="5"/>
                  </a:lnTo>
                  <a:lnTo>
                    <a:pt x="11" y="5"/>
                  </a:lnTo>
                  <a:lnTo>
                    <a:pt x="13" y="4"/>
                  </a:lnTo>
                  <a:lnTo>
                    <a:pt x="16" y="3"/>
                  </a:lnTo>
                  <a:lnTo>
                    <a:pt x="17" y="3"/>
                  </a:lnTo>
                  <a:lnTo>
                    <a:pt x="19" y="2"/>
                  </a:lnTo>
                  <a:lnTo>
                    <a:pt x="22" y="1"/>
                  </a:lnTo>
                  <a:lnTo>
                    <a:pt x="24" y="1"/>
                  </a:lnTo>
                  <a:lnTo>
                    <a:pt x="26" y="1"/>
                  </a:lnTo>
                  <a:lnTo>
                    <a:pt x="26" y="0"/>
                  </a:lnTo>
                  <a:lnTo>
                    <a:pt x="28" y="0"/>
                  </a:lnTo>
                  <a:lnTo>
                    <a:pt x="28" y="1"/>
                  </a:lnTo>
                </a:path>
              </a:pathLst>
            </a:custGeom>
            <a:solidFill>
              <a:srgbClr val="FFA600"/>
            </a:solidFill>
            <a:ln w="127000" cap="rnd">
              <a:noFill/>
              <a:round/>
              <a:headEnd/>
              <a:tailEnd/>
            </a:ln>
          </p:spPr>
          <p:txBody>
            <a:bodyPr>
              <a:prstTxWarp prst="textNoShape">
                <a:avLst/>
              </a:prstTxWarp>
            </a:bodyPr>
            <a:lstStyle/>
            <a:p>
              <a:endParaRPr lang="en-US"/>
            </a:p>
          </p:txBody>
        </p:sp>
        <p:sp>
          <p:nvSpPr>
            <p:cNvPr id="41083" name="Freeform 67"/>
            <p:cNvSpPr>
              <a:spLocks/>
            </p:cNvSpPr>
            <p:nvPr/>
          </p:nvSpPr>
          <p:spPr bwMode="auto">
            <a:xfrm>
              <a:off x="4237" y="664"/>
              <a:ext cx="40" cy="14"/>
            </a:xfrm>
            <a:custGeom>
              <a:avLst/>
              <a:gdLst>
                <a:gd name="T0" fmla="*/ 39 w 40"/>
                <a:gd name="T1" fmla="*/ 2 h 14"/>
                <a:gd name="T2" fmla="*/ 11 w 40"/>
                <a:gd name="T3" fmla="*/ 13 h 14"/>
                <a:gd name="T4" fmla="*/ 0 w 40"/>
                <a:gd name="T5" fmla="*/ 11 h 14"/>
                <a:gd name="T6" fmla="*/ 3 w 40"/>
                <a:gd name="T7" fmla="*/ 11 h 14"/>
                <a:gd name="T8" fmla="*/ 6 w 40"/>
                <a:gd name="T9" fmla="*/ 10 h 14"/>
                <a:gd name="T10" fmla="*/ 8 w 40"/>
                <a:gd name="T11" fmla="*/ 10 h 14"/>
                <a:gd name="T12" fmla="*/ 11 w 40"/>
                <a:gd name="T13" fmla="*/ 8 h 14"/>
                <a:gd name="T14" fmla="*/ 14 w 40"/>
                <a:gd name="T15" fmla="*/ 7 h 14"/>
                <a:gd name="T16" fmla="*/ 17 w 40"/>
                <a:gd name="T17" fmla="*/ 7 h 14"/>
                <a:gd name="T18" fmla="*/ 20 w 40"/>
                <a:gd name="T19" fmla="*/ 5 h 14"/>
                <a:gd name="T20" fmla="*/ 22 w 40"/>
                <a:gd name="T21" fmla="*/ 3 h 14"/>
                <a:gd name="T22" fmla="*/ 25 w 40"/>
                <a:gd name="T23" fmla="*/ 3 h 14"/>
                <a:gd name="T24" fmla="*/ 28 w 40"/>
                <a:gd name="T25" fmla="*/ 2 h 14"/>
                <a:gd name="T26" fmla="*/ 31 w 40"/>
                <a:gd name="T27" fmla="*/ 2 h 14"/>
                <a:gd name="T28" fmla="*/ 34 w 40"/>
                <a:gd name="T29" fmla="*/ 2 h 14"/>
                <a:gd name="T30" fmla="*/ 34 w 40"/>
                <a:gd name="T31" fmla="*/ 0 h 14"/>
                <a:gd name="T32" fmla="*/ 36 w 40"/>
                <a:gd name="T33" fmla="*/ 0 h 14"/>
                <a:gd name="T34" fmla="*/ 39 w 40"/>
                <a:gd name="T35" fmla="*/ 2 h 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14"/>
                <a:gd name="T56" fmla="*/ 40 w 40"/>
                <a:gd name="T57" fmla="*/ 14 h 1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14">
                  <a:moveTo>
                    <a:pt x="39" y="2"/>
                  </a:moveTo>
                  <a:lnTo>
                    <a:pt x="11" y="13"/>
                  </a:lnTo>
                  <a:lnTo>
                    <a:pt x="0" y="11"/>
                  </a:lnTo>
                  <a:lnTo>
                    <a:pt x="3" y="11"/>
                  </a:lnTo>
                  <a:lnTo>
                    <a:pt x="6" y="10"/>
                  </a:lnTo>
                  <a:lnTo>
                    <a:pt x="8" y="10"/>
                  </a:lnTo>
                  <a:lnTo>
                    <a:pt x="11" y="8"/>
                  </a:lnTo>
                  <a:lnTo>
                    <a:pt x="14" y="7"/>
                  </a:lnTo>
                  <a:lnTo>
                    <a:pt x="17" y="7"/>
                  </a:lnTo>
                  <a:lnTo>
                    <a:pt x="20" y="5"/>
                  </a:lnTo>
                  <a:lnTo>
                    <a:pt x="22" y="3"/>
                  </a:lnTo>
                  <a:lnTo>
                    <a:pt x="25" y="3"/>
                  </a:lnTo>
                  <a:lnTo>
                    <a:pt x="28" y="2"/>
                  </a:lnTo>
                  <a:lnTo>
                    <a:pt x="31" y="2"/>
                  </a:lnTo>
                  <a:lnTo>
                    <a:pt x="34" y="2"/>
                  </a:lnTo>
                  <a:lnTo>
                    <a:pt x="34" y="0"/>
                  </a:lnTo>
                  <a:lnTo>
                    <a:pt x="36" y="0"/>
                  </a:lnTo>
                  <a:lnTo>
                    <a:pt x="39" y="2"/>
                  </a:lnTo>
                </a:path>
              </a:pathLst>
            </a:custGeom>
            <a:noFill/>
            <a:ln w="12700" cap="rnd">
              <a:solidFill>
                <a:srgbClr val="000000"/>
              </a:solidFill>
              <a:round/>
              <a:headEnd/>
              <a:tailEnd/>
            </a:ln>
          </p:spPr>
          <p:txBody>
            <a:bodyPr>
              <a:prstTxWarp prst="textNoShape">
                <a:avLst/>
              </a:prstTxWarp>
            </a:bodyPr>
            <a:lstStyle/>
            <a:p>
              <a:endParaRPr lang="en-US"/>
            </a:p>
          </p:txBody>
        </p:sp>
        <p:sp>
          <p:nvSpPr>
            <p:cNvPr id="41084" name="Freeform 68"/>
            <p:cNvSpPr>
              <a:spLocks/>
            </p:cNvSpPr>
            <p:nvPr/>
          </p:nvSpPr>
          <p:spPr bwMode="auto">
            <a:xfrm>
              <a:off x="4112" y="628"/>
              <a:ext cx="34" cy="17"/>
            </a:xfrm>
            <a:custGeom>
              <a:avLst/>
              <a:gdLst>
                <a:gd name="T0" fmla="*/ 6 w 34"/>
                <a:gd name="T1" fmla="*/ 1 h 17"/>
                <a:gd name="T2" fmla="*/ 9 w 34"/>
                <a:gd name="T3" fmla="*/ 1 h 17"/>
                <a:gd name="T4" fmla="*/ 9 w 34"/>
                <a:gd name="T5" fmla="*/ 3 h 17"/>
                <a:gd name="T6" fmla="*/ 11 w 34"/>
                <a:gd name="T7" fmla="*/ 3 h 17"/>
                <a:gd name="T8" fmla="*/ 13 w 34"/>
                <a:gd name="T9" fmla="*/ 4 h 17"/>
                <a:gd name="T10" fmla="*/ 15 w 34"/>
                <a:gd name="T11" fmla="*/ 4 h 17"/>
                <a:gd name="T12" fmla="*/ 17 w 34"/>
                <a:gd name="T13" fmla="*/ 4 h 17"/>
                <a:gd name="T14" fmla="*/ 20 w 34"/>
                <a:gd name="T15" fmla="*/ 4 h 17"/>
                <a:gd name="T16" fmla="*/ 22 w 34"/>
                <a:gd name="T17" fmla="*/ 4 h 17"/>
                <a:gd name="T18" fmla="*/ 24 w 34"/>
                <a:gd name="T19" fmla="*/ 5 h 17"/>
                <a:gd name="T20" fmla="*/ 26 w 34"/>
                <a:gd name="T21" fmla="*/ 5 h 17"/>
                <a:gd name="T22" fmla="*/ 28 w 34"/>
                <a:gd name="T23" fmla="*/ 6 h 17"/>
                <a:gd name="T24" fmla="*/ 31 w 34"/>
                <a:gd name="T25" fmla="*/ 6 h 17"/>
                <a:gd name="T26" fmla="*/ 33 w 34"/>
                <a:gd name="T27" fmla="*/ 8 h 17"/>
                <a:gd name="T28" fmla="*/ 33 w 34"/>
                <a:gd name="T29" fmla="*/ 9 h 17"/>
                <a:gd name="T30" fmla="*/ 33 w 34"/>
                <a:gd name="T31" fmla="*/ 10 h 17"/>
                <a:gd name="T32" fmla="*/ 33 w 34"/>
                <a:gd name="T33" fmla="*/ 11 h 17"/>
                <a:gd name="T34" fmla="*/ 33 w 34"/>
                <a:gd name="T35" fmla="*/ 12 h 17"/>
                <a:gd name="T36" fmla="*/ 31 w 34"/>
                <a:gd name="T37" fmla="*/ 14 h 17"/>
                <a:gd name="T38" fmla="*/ 28 w 34"/>
                <a:gd name="T39" fmla="*/ 14 h 17"/>
                <a:gd name="T40" fmla="*/ 28 w 34"/>
                <a:gd name="T41" fmla="*/ 15 h 17"/>
                <a:gd name="T42" fmla="*/ 24 w 34"/>
                <a:gd name="T43" fmla="*/ 15 h 17"/>
                <a:gd name="T44" fmla="*/ 22 w 34"/>
                <a:gd name="T45" fmla="*/ 15 h 17"/>
                <a:gd name="T46" fmla="*/ 20 w 34"/>
                <a:gd name="T47" fmla="*/ 15 h 17"/>
                <a:gd name="T48" fmla="*/ 17 w 34"/>
                <a:gd name="T49" fmla="*/ 15 h 17"/>
                <a:gd name="T50" fmla="*/ 15 w 34"/>
                <a:gd name="T51" fmla="*/ 15 h 17"/>
                <a:gd name="T52" fmla="*/ 13 w 34"/>
                <a:gd name="T53" fmla="*/ 15 h 17"/>
                <a:gd name="T54" fmla="*/ 11 w 34"/>
                <a:gd name="T55" fmla="*/ 15 h 17"/>
                <a:gd name="T56" fmla="*/ 9 w 34"/>
                <a:gd name="T57" fmla="*/ 15 h 17"/>
                <a:gd name="T58" fmla="*/ 6 w 34"/>
                <a:gd name="T59" fmla="*/ 15 h 17"/>
                <a:gd name="T60" fmla="*/ 6 w 34"/>
                <a:gd name="T61" fmla="*/ 16 h 17"/>
                <a:gd name="T62" fmla="*/ 4 w 34"/>
                <a:gd name="T63" fmla="*/ 16 h 17"/>
                <a:gd name="T64" fmla="*/ 2 w 34"/>
                <a:gd name="T65" fmla="*/ 16 h 17"/>
                <a:gd name="T66" fmla="*/ 0 w 34"/>
                <a:gd name="T67" fmla="*/ 15 h 17"/>
                <a:gd name="T68" fmla="*/ 0 w 34"/>
                <a:gd name="T69" fmla="*/ 12 h 17"/>
                <a:gd name="T70" fmla="*/ 0 w 34"/>
                <a:gd name="T71" fmla="*/ 9 h 17"/>
                <a:gd name="T72" fmla="*/ 0 w 34"/>
                <a:gd name="T73" fmla="*/ 6 h 17"/>
                <a:gd name="T74" fmla="*/ 2 w 34"/>
                <a:gd name="T75" fmla="*/ 4 h 17"/>
                <a:gd name="T76" fmla="*/ 2 w 34"/>
                <a:gd name="T77" fmla="*/ 3 h 17"/>
                <a:gd name="T78" fmla="*/ 2 w 34"/>
                <a:gd name="T79" fmla="*/ 1 h 17"/>
                <a:gd name="T80" fmla="*/ 4 w 34"/>
                <a:gd name="T81" fmla="*/ 0 h 17"/>
                <a:gd name="T82" fmla="*/ 6 w 34"/>
                <a:gd name="T83" fmla="*/ 0 h 17"/>
                <a:gd name="T84" fmla="*/ 6 w 34"/>
                <a:gd name="T85" fmla="*/ 1 h 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4"/>
                <a:gd name="T130" fmla="*/ 0 h 17"/>
                <a:gd name="T131" fmla="*/ 34 w 34"/>
                <a:gd name="T132" fmla="*/ 17 h 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4" h="17">
                  <a:moveTo>
                    <a:pt x="6" y="1"/>
                  </a:moveTo>
                  <a:lnTo>
                    <a:pt x="9" y="1"/>
                  </a:lnTo>
                  <a:lnTo>
                    <a:pt x="9" y="3"/>
                  </a:lnTo>
                  <a:lnTo>
                    <a:pt x="11" y="3"/>
                  </a:lnTo>
                  <a:lnTo>
                    <a:pt x="13" y="4"/>
                  </a:lnTo>
                  <a:lnTo>
                    <a:pt x="15" y="4"/>
                  </a:lnTo>
                  <a:lnTo>
                    <a:pt x="17" y="4"/>
                  </a:lnTo>
                  <a:lnTo>
                    <a:pt x="20" y="4"/>
                  </a:lnTo>
                  <a:lnTo>
                    <a:pt x="22" y="4"/>
                  </a:lnTo>
                  <a:lnTo>
                    <a:pt x="24" y="5"/>
                  </a:lnTo>
                  <a:lnTo>
                    <a:pt x="26" y="5"/>
                  </a:lnTo>
                  <a:lnTo>
                    <a:pt x="28" y="6"/>
                  </a:lnTo>
                  <a:lnTo>
                    <a:pt x="31" y="6"/>
                  </a:lnTo>
                  <a:lnTo>
                    <a:pt x="33" y="8"/>
                  </a:lnTo>
                  <a:lnTo>
                    <a:pt x="33" y="9"/>
                  </a:lnTo>
                  <a:lnTo>
                    <a:pt x="33" y="10"/>
                  </a:lnTo>
                  <a:lnTo>
                    <a:pt x="33" y="11"/>
                  </a:lnTo>
                  <a:lnTo>
                    <a:pt x="33" y="12"/>
                  </a:lnTo>
                  <a:lnTo>
                    <a:pt x="31" y="14"/>
                  </a:lnTo>
                  <a:lnTo>
                    <a:pt x="28" y="14"/>
                  </a:lnTo>
                  <a:lnTo>
                    <a:pt x="28" y="15"/>
                  </a:lnTo>
                  <a:lnTo>
                    <a:pt x="24" y="15"/>
                  </a:lnTo>
                  <a:lnTo>
                    <a:pt x="22" y="15"/>
                  </a:lnTo>
                  <a:lnTo>
                    <a:pt x="20" y="15"/>
                  </a:lnTo>
                  <a:lnTo>
                    <a:pt x="17" y="15"/>
                  </a:lnTo>
                  <a:lnTo>
                    <a:pt x="15" y="15"/>
                  </a:lnTo>
                  <a:lnTo>
                    <a:pt x="13" y="15"/>
                  </a:lnTo>
                  <a:lnTo>
                    <a:pt x="11" y="15"/>
                  </a:lnTo>
                  <a:lnTo>
                    <a:pt x="9" y="15"/>
                  </a:lnTo>
                  <a:lnTo>
                    <a:pt x="6" y="15"/>
                  </a:lnTo>
                  <a:lnTo>
                    <a:pt x="6" y="16"/>
                  </a:lnTo>
                  <a:lnTo>
                    <a:pt x="4" y="16"/>
                  </a:lnTo>
                  <a:lnTo>
                    <a:pt x="2" y="16"/>
                  </a:lnTo>
                  <a:lnTo>
                    <a:pt x="0" y="15"/>
                  </a:lnTo>
                  <a:lnTo>
                    <a:pt x="0" y="12"/>
                  </a:lnTo>
                  <a:lnTo>
                    <a:pt x="0" y="9"/>
                  </a:lnTo>
                  <a:lnTo>
                    <a:pt x="0" y="6"/>
                  </a:lnTo>
                  <a:lnTo>
                    <a:pt x="2" y="4"/>
                  </a:lnTo>
                  <a:lnTo>
                    <a:pt x="2" y="3"/>
                  </a:lnTo>
                  <a:lnTo>
                    <a:pt x="2" y="1"/>
                  </a:lnTo>
                  <a:lnTo>
                    <a:pt x="4" y="0"/>
                  </a:lnTo>
                  <a:lnTo>
                    <a:pt x="6" y="0"/>
                  </a:lnTo>
                  <a:lnTo>
                    <a:pt x="6" y="1"/>
                  </a:lnTo>
                </a:path>
              </a:pathLst>
            </a:custGeom>
            <a:solidFill>
              <a:srgbClr val="DFEBEB"/>
            </a:solidFill>
            <a:ln w="127000" cap="rnd">
              <a:noFill/>
              <a:round/>
              <a:headEnd/>
              <a:tailEnd/>
            </a:ln>
          </p:spPr>
          <p:txBody>
            <a:bodyPr>
              <a:prstTxWarp prst="textNoShape">
                <a:avLst/>
              </a:prstTxWarp>
            </a:bodyPr>
            <a:lstStyle/>
            <a:p>
              <a:endParaRPr lang="en-US"/>
            </a:p>
          </p:txBody>
        </p:sp>
        <p:sp>
          <p:nvSpPr>
            <p:cNvPr id="41085" name="Freeform 69"/>
            <p:cNvSpPr>
              <a:spLocks/>
            </p:cNvSpPr>
            <p:nvPr/>
          </p:nvSpPr>
          <p:spPr bwMode="auto">
            <a:xfrm>
              <a:off x="4104" y="628"/>
              <a:ext cx="45" cy="21"/>
            </a:xfrm>
            <a:custGeom>
              <a:avLst/>
              <a:gdLst>
                <a:gd name="T0" fmla="*/ 11 w 45"/>
                <a:gd name="T1" fmla="*/ 2 h 21"/>
                <a:gd name="T2" fmla="*/ 11 w 45"/>
                <a:gd name="T3" fmla="*/ 2 h 21"/>
                <a:gd name="T4" fmla="*/ 14 w 45"/>
                <a:gd name="T5" fmla="*/ 3 h 21"/>
                <a:gd name="T6" fmla="*/ 16 w 45"/>
                <a:gd name="T7" fmla="*/ 3 h 21"/>
                <a:gd name="T8" fmla="*/ 19 w 45"/>
                <a:gd name="T9" fmla="*/ 4 h 21"/>
                <a:gd name="T10" fmla="*/ 22 w 45"/>
                <a:gd name="T11" fmla="*/ 4 h 21"/>
                <a:gd name="T12" fmla="*/ 25 w 45"/>
                <a:gd name="T13" fmla="*/ 4 h 21"/>
                <a:gd name="T14" fmla="*/ 28 w 45"/>
                <a:gd name="T15" fmla="*/ 4 h 21"/>
                <a:gd name="T16" fmla="*/ 30 w 45"/>
                <a:gd name="T17" fmla="*/ 6 h 21"/>
                <a:gd name="T18" fmla="*/ 33 w 45"/>
                <a:gd name="T19" fmla="*/ 6 h 21"/>
                <a:gd name="T20" fmla="*/ 36 w 45"/>
                <a:gd name="T21" fmla="*/ 6 h 21"/>
                <a:gd name="T22" fmla="*/ 39 w 45"/>
                <a:gd name="T23" fmla="*/ 8 h 21"/>
                <a:gd name="T24" fmla="*/ 42 w 45"/>
                <a:gd name="T25" fmla="*/ 9 h 21"/>
                <a:gd name="T26" fmla="*/ 44 w 45"/>
                <a:gd name="T27" fmla="*/ 12 h 21"/>
                <a:gd name="T28" fmla="*/ 42 w 45"/>
                <a:gd name="T29" fmla="*/ 14 h 21"/>
                <a:gd name="T30" fmla="*/ 42 w 45"/>
                <a:gd name="T31" fmla="*/ 16 h 21"/>
                <a:gd name="T32" fmla="*/ 39 w 45"/>
                <a:gd name="T33" fmla="*/ 17 h 21"/>
                <a:gd name="T34" fmla="*/ 36 w 45"/>
                <a:gd name="T35" fmla="*/ 19 h 21"/>
                <a:gd name="T36" fmla="*/ 33 w 45"/>
                <a:gd name="T37" fmla="*/ 19 h 21"/>
                <a:gd name="T38" fmla="*/ 28 w 45"/>
                <a:gd name="T39" fmla="*/ 19 h 21"/>
                <a:gd name="T40" fmla="*/ 25 w 45"/>
                <a:gd name="T41" fmla="*/ 19 h 21"/>
                <a:gd name="T42" fmla="*/ 22 w 45"/>
                <a:gd name="T43" fmla="*/ 19 h 21"/>
                <a:gd name="T44" fmla="*/ 19 w 45"/>
                <a:gd name="T45" fmla="*/ 19 h 21"/>
                <a:gd name="T46" fmla="*/ 16 w 45"/>
                <a:gd name="T47" fmla="*/ 19 h 21"/>
                <a:gd name="T48" fmla="*/ 14 w 45"/>
                <a:gd name="T49" fmla="*/ 19 h 21"/>
                <a:gd name="T50" fmla="*/ 11 w 45"/>
                <a:gd name="T51" fmla="*/ 19 h 21"/>
                <a:gd name="T52" fmla="*/ 8 w 45"/>
                <a:gd name="T53" fmla="*/ 19 h 21"/>
                <a:gd name="T54" fmla="*/ 5 w 45"/>
                <a:gd name="T55" fmla="*/ 20 h 21"/>
                <a:gd name="T56" fmla="*/ 2 w 45"/>
                <a:gd name="T57" fmla="*/ 20 h 21"/>
                <a:gd name="T58" fmla="*/ 2 w 45"/>
                <a:gd name="T59" fmla="*/ 19 h 21"/>
                <a:gd name="T60" fmla="*/ 0 w 45"/>
                <a:gd name="T61" fmla="*/ 17 h 21"/>
                <a:gd name="T62" fmla="*/ 0 w 45"/>
                <a:gd name="T63" fmla="*/ 16 h 21"/>
                <a:gd name="T64" fmla="*/ 0 w 45"/>
                <a:gd name="T65" fmla="*/ 11 h 21"/>
                <a:gd name="T66" fmla="*/ 0 w 45"/>
                <a:gd name="T67" fmla="*/ 8 h 21"/>
                <a:gd name="T68" fmla="*/ 2 w 45"/>
                <a:gd name="T69" fmla="*/ 3 h 21"/>
                <a:gd name="T70" fmla="*/ 2 w 45"/>
                <a:gd name="T71" fmla="*/ 2 h 21"/>
                <a:gd name="T72" fmla="*/ 5 w 45"/>
                <a:gd name="T73" fmla="*/ 2 h 21"/>
                <a:gd name="T74" fmla="*/ 5 w 45"/>
                <a:gd name="T75" fmla="*/ 0 h 21"/>
                <a:gd name="T76" fmla="*/ 8 w 45"/>
                <a:gd name="T77" fmla="*/ 0 h 21"/>
                <a:gd name="T78" fmla="*/ 8 w 45"/>
                <a:gd name="T79" fmla="*/ 2 h 21"/>
                <a:gd name="T80" fmla="*/ 11 w 45"/>
                <a:gd name="T81" fmla="*/ 2 h 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
                <a:gd name="T124" fmla="*/ 0 h 21"/>
                <a:gd name="T125" fmla="*/ 45 w 45"/>
                <a:gd name="T126" fmla="*/ 21 h 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 h="21">
                  <a:moveTo>
                    <a:pt x="11" y="2"/>
                  </a:moveTo>
                  <a:lnTo>
                    <a:pt x="11" y="2"/>
                  </a:lnTo>
                  <a:lnTo>
                    <a:pt x="14" y="3"/>
                  </a:lnTo>
                  <a:lnTo>
                    <a:pt x="16" y="3"/>
                  </a:lnTo>
                  <a:lnTo>
                    <a:pt x="19" y="4"/>
                  </a:lnTo>
                  <a:lnTo>
                    <a:pt x="22" y="4"/>
                  </a:lnTo>
                  <a:lnTo>
                    <a:pt x="25" y="4"/>
                  </a:lnTo>
                  <a:lnTo>
                    <a:pt x="28" y="4"/>
                  </a:lnTo>
                  <a:lnTo>
                    <a:pt x="30" y="6"/>
                  </a:lnTo>
                  <a:lnTo>
                    <a:pt x="33" y="6"/>
                  </a:lnTo>
                  <a:lnTo>
                    <a:pt x="36" y="6"/>
                  </a:lnTo>
                  <a:lnTo>
                    <a:pt x="39" y="8"/>
                  </a:lnTo>
                  <a:lnTo>
                    <a:pt x="42" y="9"/>
                  </a:lnTo>
                  <a:lnTo>
                    <a:pt x="44" y="12"/>
                  </a:lnTo>
                  <a:lnTo>
                    <a:pt x="42" y="14"/>
                  </a:lnTo>
                  <a:lnTo>
                    <a:pt x="42" y="16"/>
                  </a:lnTo>
                  <a:lnTo>
                    <a:pt x="39" y="17"/>
                  </a:lnTo>
                  <a:lnTo>
                    <a:pt x="36" y="19"/>
                  </a:lnTo>
                  <a:lnTo>
                    <a:pt x="33" y="19"/>
                  </a:lnTo>
                  <a:lnTo>
                    <a:pt x="28" y="19"/>
                  </a:lnTo>
                  <a:lnTo>
                    <a:pt x="25" y="19"/>
                  </a:lnTo>
                  <a:lnTo>
                    <a:pt x="22" y="19"/>
                  </a:lnTo>
                  <a:lnTo>
                    <a:pt x="19" y="19"/>
                  </a:lnTo>
                  <a:lnTo>
                    <a:pt x="16" y="19"/>
                  </a:lnTo>
                  <a:lnTo>
                    <a:pt x="14" y="19"/>
                  </a:lnTo>
                  <a:lnTo>
                    <a:pt x="11" y="19"/>
                  </a:lnTo>
                  <a:lnTo>
                    <a:pt x="8" y="19"/>
                  </a:lnTo>
                  <a:lnTo>
                    <a:pt x="5" y="20"/>
                  </a:lnTo>
                  <a:lnTo>
                    <a:pt x="2" y="20"/>
                  </a:lnTo>
                  <a:lnTo>
                    <a:pt x="2" y="19"/>
                  </a:lnTo>
                  <a:lnTo>
                    <a:pt x="0" y="17"/>
                  </a:lnTo>
                  <a:lnTo>
                    <a:pt x="0" y="16"/>
                  </a:lnTo>
                  <a:lnTo>
                    <a:pt x="0" y="11"/>
                  </a:lnTo>
                  <a:lnTo>
                    <a:pt x="0" y="8"/>
                  </a:lnTo>
                  <a:lnTo>
                    <a:pt x="2" y="3"/>
                  </a:lnTo>
                  <a:lnTo>
                    <a:pt x="2" y="2"/>
                  </a:lnTo>
                  <a:lnTo>
                    <a:pt x="5" y="2"/>
                  </a:lnTo>
                  <a:lnTo>
                    <a:pt x="5" y="0"/>
                  </a:lnTo>
                  <a:lnTo>
                    <a:pt x="8" y="0"/>
                  </a:lnTo>
                  <a:lnTo>
                    <a:pt x="8" y="2"/>
                  </a:lnTo>
                  <a:lnTo>
                    <a:pt x="11" y="2"/>
                  </a:lnTo>
                </a:path>
              </a:pathLst>
            </a:custGeom>
            <a:noFill/>
            <a:ln w="12700" cap="rnd">
              <a:solidFill>
                <a:srgbClr val="000000"/>
              </a:solidFill>
              <a:round/>
              <a:headEnd/>
              <a:tailEnd/>
            </a:ln>
          </p:spPr>
          <p:txBody>
            <a:bodyPr>
              <a:prstTxWarp prst="textNoShape">
                <a:avLst/>
              </a:prstTxWarp>
            </a:bodyPr>
            <a:lstStyle/>
            <a:p>
              <a:endParaRPr lang="en-US"/>
            </a:p>
          </p:txBody>
        </p:sp>
        <p:sp>
          <p:nvSpPr>
            <p:cNvPr id="41086" name="Freeform 70"/>
            <p:cNvSpPr>
              <a:spLocks/>
            </p:cNvSpPr>
            <p:nvPr/>
          </p:nvSpPr>
          <p:spPr bwMode="auto">
            <a:xfrm>
              <a:off x="4113" y="640"/>
              <a:ext cx="33" cy="5"/>
            </a:xfrm>
            <a:custGeom>
              <a:avLst/>
              <a:gdLst>
                <a:gd name="T0" fmla="*/ 32 w 33"/>
                <a:gd name="T1" fmla="*/ 0 h 5"/>
                <a:gd name="T2" fmla="*/ 32 w 33"/>
                <a:gd name="T3" fmla="*/ 1 h 5"/>
                <a:gd name="T4" fmla="*/ 30 w 33"/>
                <a:gd name="T5" fmla="*/ 2 h 5"/>
                <a:gd name="T6" fmla="*/ 30 w 33"/>
                <a:gd name="T7" fmla="*/ 3 h 5"/>
                <a:gd name="T8" fmla="*/ 27 w 33"/>
                <a:gd name="T9" fmla="*/ 3 h 5"/>
                <a:gd name="T10" fmla="*/ 25 w 33"/>
                <a:gd name="T11" fmla="*/ 3 h 5"/>
                <a:gd name="T12" fmla="*/ 22 w 33"/>
                <a:gd name="T13" fmla="*/ 3 h 5"/>
                <a:gd name="T14" fmla="*/ 21 w 33"/>
                <a:gd name="T15" fmla="*/ 3 h 5"/>
                <a:gd name="T16" fmla="*/ 18 w 33"/>
                <a:gd name="T17" fmla="*/ 3 h 5"/>
                <a:gd name="T18" fmla="*/ 16 w 33"/>
                <a:gd name="T19" fmla="*/ 3 h 5"/>
                <a:gd name="T20" fmla="*/ 14 w 33"/>
                <a:gd name="T21" fmla="*/ 3 h 5"/>
                <a:gd name="T22" fmla="*/ 11 w 33"/>
                <a:gd name="T23" fmla="*/ 3 h 5"/>
                <a:gd name="T24" fmla="*/ 10 w 33"/>
                <a:gd name="T25" fmla="*/ 3 h 5"/>
                <a:gd name="T26" fmla="*/ 7 w 33"/>
                <a:gd name="T27" fmla="*/ 3 h 5"/>
                <a:gd name="T28" fmla="*/ 5 w 33"/>
                <a:gd name="T29" fmla="*/ 3 h 5"/>
                <a:gd name="T30" fmla="*/ 2 w 33"/>
                <a:gd name="T31" fmla="*/ 4 h 5"/>
                <a:gd name="T32" fmla="*/ 0 w 33"/>
                <a:gd name="T33" fmla="*/ 3 h 5"/>
                <a:gd name="T34" fmla="*/ 0 w 33"/>
                <a:gd name="T35" fmla="*/ 2 h 5"/>
                <a:gd name="T36" fmla="*/ 2 w 33"/>
                <a:gd name="T37" fmla="*/ 2 h 5"/>
                <a:gd name="T38" fmla="*/ 5 w 33"/>
                <a:gd name="T39" fmla="*/ 2 h 5"/>
                <a:gd name="T40" fmla="*/ 7 w 33"/>
                <a:gd name="T41" fmla="*/ 2 h 5"/>
                <a:gd name="T42" fmla="*/ 7 w 33"/>
                <a:gd name="T43" fmla="*/ 1 h 5"/>
                <a:gd name="T44" fmla="*/ 10 w 33"/>
                <a:gd name="T45" fmla="*/ 1 h 5"/>
                <a:gd name="T46" fmla="*/ 11 w 33"/>
                <a:gd name="T47" fmla="*/ 1 h 5"/>
                <a:gd name="T48" fmla="*/ 14 w 33"/>
                <a:gd name="T49" fmla="*/ 1 h 5"/>
                <a:gd name="T50" fmla="*/ 16 w 33"/>
                <a:gd name="T51" fmla="*/ 1 h 5"/>
                <a:gd name="T52" fmla="*/ 18 w 33"/>
                <a:gd name="T53" fmla="*/ 1 h 5"/>
                <a:gd name="T54" fmla="*/ 21 w 33"/>
                <a:gd name="T55" fmla="*/ 1 h 5"/>
                <a:gd name="T56" fmla="*/ 22 w 33"/>
                <a:gd name="T57" fmla="*/ 1 h 5"/>
                <a:gd name="T58" fmla="*/ 25 w 33"/>
                <a:gd name="T59" fmla="*/ 1 h 5"/>
                <a:gd name="T60" fmla="*/ 27 w 33"/>
                <a:gd name="T61" fmla="*/ 1 h 5"/>
                <a:gd name="T62" fmla="*/ 30 w 33"/>
                <a:gd name="T63" fmla="*/ 1 h 5"/>
                <a:gd name="T64" fmla="*/ 32 w 33"/>
                <a:gd name="T65" fmla="*/ 0 h 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5"/>
                <a:gd name="T101" fmla="*/ 33 w 33"/>
                <a:gd name="T102" fmla="*/ 5 h 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5">
                  <a:moveTo>
                    <a:pt x="32" y="0"/>
                  </a:moveTo>
                  <a:lnTo>
                    <a:pt x="32" y="1"/>
                  </a:lnTo>
                  <a:lnTo>
                    <a:pt x="30" y="2"/>
                  </a:lnTo>
                  <a:lnTo>
                    <a:pt x="30" y="3"/>
                  </a:lnTo>
                  <a:lnTo>
                    <a:pt x="27" y="3"/>
                  </a:lnTo>
                  <a:lnTo>
                    <a:pt x="25" y="3"/>
                  </a:lnTo>
                  <a:lnTo>
                    <a:pt x="22" y="3"/>
                  </a:lnTo>
                  <a:lnTo>
                    <a:pt x="21" y="3"/>
                  </a:lnTo>
                  <a:lnTo>
                    <a:pt x="18" y="3"/>
                  </a:lnTo>
                  <a:lnTo>
                    <a:pt x="16" y="3"/>
                  </a:lnTo>
                  <a:lnTo>
                    <a:pt x="14" y="3"/>
                  </a:lnTo>
                  <a:lnTo>
                    <a:pt x="11" y="3"/>
                  </a:lnTo>
                  <a:lnTo>
                    <a:pt x="10" y="3"/>
                  </a:lnTo>
                  <a:lnTo>
                    <a:pt x="7" y="3"/>
                  </a:lnTo>
                  <a:lnTo>
                    <a:pt x="5" y="3"/>
                  </a:lnTo>
                  <a:lnTo>
                    <a:pt x="2" y="4"/>
                  </a:lnTo>
                  <a:lnTo>
                    <a:pt x="0" y="3"/>
                  </a:lnTo>
                  <a:lnTo>
                    <a:pt x="0" y="2"/>
                  </a:lnTo>
                  <a:lnTo>
                    <a:pt x="2" y="2"/>
                  </a:lnTo>
                  <a:lnTo>
                    <a:pt x="5" y="2"/>
                  </a:lnTo>
                  <a:lnTo>
                    <a:pt x="7" y="2"/>
                  </a:lnTo>
                  <a:lnTo>
                    <a:pt x="7" y="1"/>
                  </a:lnTo>
                  <a:lnTo>
                    <a:pt x="10" y="1"/>
                  </a:lnTo>
                  <a:lnTo>
                    <a:pt x="11" y="1"/>
                  </a:lnTo>
                  <a:lnTo>
                    <a:pt x="14" y="1"/>
                  </a:lnTo>
                  <a:lnTo>
                    <a:pt x="16" y="1"/>
                  </a:lnTo>
                  <a:lnTo>
                    <a:pt x="18" y="1"/>
                  </a:lnTo>
                  <a:lnTo>
                    <a:pt x="21" y="1"/>
                  </a:lnTo>
                  <a:lnTo>
                    <a:pt x="22" y="1"/>
                  </a:lnTo>
                  <a:lnTo>
                    <a:pt x="25" y="1"/>
                  </a:lnTo>
                  <a:lnTo>
                    <a:pt x="27" y="1"/>
                  </a:lnTo>
                  <a:lnTo>
                    <a:pt x="30" y="1"/>
                  </a:lnTo>
                  <a:lnTo>
                    <a:pt x="32" y="0"/>
                  </a:lnTo>
                </a:path>
              </a:pathLst>
            </a:custGeom>
            <a:solidFill>
              <a:srgbClr val="B3CCCC"/>
            </a:solidFill>
            <a:ln w="127000" cap="rnd">
              <a:noFill/>
              <a:round/>
              <a:headEnd/>
              <a:tailEnd/>
            </a:ln>
          </p:spPr>
          <p:txBody>
            <a:bodyPr>
              <a:prstTxWarp prst="textNoShape">
                <a:avLst/>
              </a:prstTxWarp>
            </a:bodyPr>
            <a:lstStyle/>
            <a:p>
              <a:endParaRPr lang="en-US"/>
            </a:p>
          </p:txBody>
        </p:sp>
        <p:sp>
          <p:nvSpPr>
            <p:cNvPr id="41087" name="Freeform 71"/>
            <p:cNvSpPr>
              <a:spLocks/>
            </p:cNvSpPr>
            <p:nvPr/>
          </p:nvSpPr>
          <p:spPr bwMode="auto">
            <a:xfrm>
              <a:off x="4116" y="640"/>
              <a:ext cx="30" cy="2"/>
            </a:xfrm>
            <a:custGeom>
              <a:avLst/>
              <a:gdLst>
                <a:gd name="T0" fmla="*/ 29 w 30"/>
                <a:gd name="T1" fmla="*/ 0 h 2"/>
                <a:gd name="T2" fmla="*/ 29 w 30"/>
                <a:gd name="T3" fmla="*/ 0 h 2"/>
                <a:gd name="T4" fmla="*/ 27 w 30"/>
                <a:gd name="T5" fmla="*/ 0 h 2"/>
                <a:gd name="T6" fmla="*/ 24 w 30"/>
                <a:gd name="T7" fmla="*/ 0 h 2"/>
                <a:gd name="T8" fmla="*/ 24 w 30"/>
                <a:gd name="T9" fmla="*/ 1 h 2"/>
                <a:gd name="T10" fmla="*/ 22 w 30"/>
                <a:gd name="T11" fmla="*/ 1 h 2"/>
                <a:gd name="T12" fmla="*/ 20 w 30"/>
                <a:gd name="T13" fmla="*/ 1 h 2"/>
                <a:gd name="T14" fmla="*/ 18 w 30"/>
                <a:gd name="T15" fmla="*/ 0 h 2"/>
                <a:gd name="T16" fmla="*/ 13 w 30"/>
                <a:gd name="T17" fmla="*/ 0 h 2"/>
                <a:gd name="T18" fmla="*/ 11 w 30"/>
                <a:gd name="T19" fmla="*/ 0 h 2"/>
                <a:gd name="T20" fmla="*/ 9 w 30"/>
                <a:gd name="T21" fmla="*/ 0 h 2"/>
                <a:gd name="T22" fmla="*/ 7 w 30"/>
                <a:gd name="T23" fmla="*/ 1 h 2"/>
                <a:gd name="T24" fmla="*/ 5 w 30"/>
                <a:gd name="T25" fmla="*/ 1 h 2"/>
                <a:gd name="T26" fmla="*/ 2 w 30"/>
                <a:gd name="T27" fmla="*/ 1 h 2"/>
                <a:gd name="T28" fmla="*/ 2 w 30"/>
                <a:gd name="T29" fmla="*/ 1 h 2"/>
                <a:gd name="T30" fmla="*/ 0 w 30"/>
                <a:gd name="T31" fmla="*/ 1 h 2"/>
                <a:gd name="T32" fmla="*/ 2 w 30"/>
                <a:gd name="T33" fmla="*/ 1 h 2"/>
                <a:gd name="T34" fmla="*/ 5 w 30"/>
                <a:gd name="T35" fmla="*/ 0 h 2"/>
                <a:gd name="T36" fmla="*/ 7 w 30"/>
                <a:gd name="T37" fmla="*/ 0 h 2"/>
                <a:gd name="T38" fmla="*/ 9 w 30"/>
                <a:gd name="T39" fmla="*/ 0 h 2"/>
                <a:gd name="T40" fmla="*/ 11 w 30"/>
                <a:gd name="T41" fmla="*/ 0 h 2"/>
                <a:gd name="T42" fmla="*/ 13 w 30"/>
                <a:gd name="T43" fmla="*/ 0 h 2"/>
                <a:gd name="T44" fmla="*/ 16 w 30"/>
                <a:gd name="T45" fmla="*/ 0 h 2"/>
                <a:gd name="T46" fmla="*/ 18 w 30"/>
                <a:gd name="T47" fmla="*/ 0 h 2"/>
                <a:gd name="T48" fmla="*/ 20 w 30"/>
                <a:gd name="T49" fmla="*/ 0 h 2"/>
                <a:gd name="T50" fmla="*/ 22 w 30"/>
                <a:gd name="T51" fmla="*/ 0 h 2"/>
                <a:gd name="T52" fmla="*/ 24 w 30"/>
                <a:gd name="T53" fmla="*/ 0 h 2"/>
                <a:gd name="T54" fmla="*/ 24 w 30"/>
                <a:gd name="T55" fmla="*/ 0 h 2"/>
                <a:gd name="T56" fmla="*/ 27 w 30"/>
                <a:gd name="T57" fmla="*/ 0 h 2"/>
                <a:gd name="T58" fmla="*/ 27 w 30"/>
                <a:gd name="T59" fmla="*/ 0 h 2"/>
                <a:gd name="T60" fmla="*/ 29 w 30"/>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0"/>
                <a:gd name="T94" fmla="*/ 0 h 2"/>
                <a:gd name="T95" fmla="*/ 30 w 30"/>
                <a:gd name="T96" fmla="*/ 2 h 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0" h="2">
                  <a:moveTo>
                    <a:pt x="29" y="0"/>
                  </a:moveTo>
                  <a:lnTo>
                    <a:pt x="29" y="0"/>
                  </a:lnTo>
                  <a:lnTo>
                    <a:pt x="27" y="0"/>
                  </a:lnTo>
                  <a:lnTo>
                    <a:pt x="24" y="0"/>
                  </a:lnTo>
                  <a:lnTo>
                    <a:pt x="24" y="1"/>
                  </a:lnTo>
                  <a:lnTo>
                    <a:pt x="22" y="1"/>
                  </a:lnTo>
                  <a:lnTo>
                    <a:pt x="20" y="1"/>
                  </a:lnTo>
                  <a:lnTo>
                    <a:pt x="18" y="0"/>
                  </a:lnTo>
                  <a:lnTo>
                    <a:pt x="13" y="0"/>
                  </a:lnTo>
                  <a:lnTo>
                    <a:pt x="11" y="0"/>
                  </a:lnTo>
                  <a:lnTo>
                    <a:pt x="9" y="0"/>
                  </a:lnTo>
                  <a:lnTo>
                    <a:pt x="7" y="1"/>
                  </a:lnTo>
                  <a:lnTo>
                    <a:pt x="5" y="1"/>
                  </a:lnTo>
                  <a:lnTo>
                    <a:pt x="2" y="1"/>
                  </a:lnTo>
                  <a:lnTo>
                    <a:pt x="0" y="1"/>
                  </a:lnTo>
                  <a:lnTo>
                    <a:pt x="2" y="1"/>
                  </a:lnTo>
                  <a:lnTo>
                    <a:pt x="5" y="0"/>
                  </a:lnTo>
                  <a:lnTo>
                    <a:pt x="7" y="0"/>
                  </a:lnTo>
                  <a:lnTo>
                    <a:pt x="9" y="0"/>
                  </a:lnTo>
                  <a:lnTo>
                    <a:pt x="11" y="0"/>
                  </a:lnTo>
                  <a:lnTo>
                    <a:pt x="13" y="0"/>
                  </a:lnTo>
                  <a:lnTo>
                    <a:pt x="16" y="0"/>
                  </a:lnTo>
                  <a:lnTo>
                    <a:pt x="18" y="0"/>
                  </a:lnTo>
                  <a:lnTo>
                    <a:pt x="20" y="0"/>
                  </a:lnTo>
                  <a:lnTo>
                    <a:pt x="22" y="0"/>
                  </a:lnTo>
                  <a:lnTo>
                    <a:pt x="24" y="0"/>
                  </a:lnTo>
                  <a:lnTo>
                    <a:pt x="27" y="0"/>
                  </a:lnTo>
                  <a:lnTo>
                    <a:pt x="29" y="0"/>
                  </a:lnTo>
                </a:path>
              </a:pathLst>
            </a:custGeom>
            <a:solidFill>
              <a:srgbClr val="001A1A"/>
            </a:solidFill>
            <a:ln w="127000" cap="rnd">
              <a:noFill/>
              <a:round/>
              <a:headEnd/>
              <a:tailEnd/>
            </a:ln>
          </p:spPr>
          <p:txBody>
            <a:bodyPr>
              <a:prstTxWarp prst="textNoShape">
                <a:avLst/>
              </a:prstTxWarp>
            </a:bodyPr>
            <a:lstStyle/>
            <a:p>
              <a:endParaRPr lang="en-US"/>
            </a:p>
          </p:txBody>
        </p:sp>
        <p:sp>
          <p:nvSpPr>
            <p:cNvPr id="41088" name="Freeform 72"/>
            <p:cNvSpPr>
              <a:spLocks/>
            </p:cNvSpPr>
            <p:nvPr/>
          </p:nvSpPr>
          <p:spPr bwMode="auto">
            <a:xfrm>
              <a:off x="4120" y="631"/>
              <a:ext cx="26" cy="5"/>
            </a:xfrm>
            <a:custGeom>
              <a:avLst/>
              <a:gdLst>
                <a:gd name="T0" fmla="*/ 25 w 26"/>
                <a:gd name="T1" fmla="*/ 3 h 5"/>
                <a:gd name="T2" fmla="*/ 25 w 26"/>
                <a:gd name="T3" fmla="*/ 3 h 5"/>
                <a:gd name="T4" fmla="*/ 23 w 26"/>
                <a:gd name="T5" fmla="*/ 3 h 5"/>
                <a:gd name="T6" fmla="*/ 21 w 26"/>
                <a:gd name="T7" fmla="*/ 2 h 5"/>
                <a:gd name="T8" fmla="*/ 18 w 26"/>
                <a:gd name="T9" fmla="*/ 1 h 5"/>
                <a:gd name="T10" fmla="*/ 16 w 26"/>
                <a:gd name="T11" fmla="*/ 1 h 5"/>
                <a:gd name="T12" fmla="*/ 13 w 26"/>
                <a:gd name="T13" fmla="*/ 1 h 5"/>
                <a:gd name="T14" fmla="*/ 10 w 26"/>
                <a:gd name="T15" fmla="*/ 1 h 5"/>
                <a:gd name="T16" fmla="*/ 8 w 26"/>
                <a:gd name="T17" fmla="*/ 1 h 5"/>
                <a:gd name="T18" fmla="*/ 6 w 26"/>
                <a:gd name="T19" fmla="*/ 1 h 5"/>
                <a:gd name="T20" fmla="*/ 4 w 26"/>
                <a:gd name="T21" fmla="*/ 1 h 5"/>
                <a:gd name="T22" fmla="*/ 2 w 26"/>
                <a:gd name="T23" fmla="*/ 0 h 5"/>
                <a:gd name="T24" fmla="*/ 0 w 26"/>
                <a:gd name="T25" fmla="*/ 0 h 5"/>
                <a:gd name="T26" fmla="*/ 0 w 26"/>
                <a:gd name="T27" fmla="*/ 1 h 5"/>
                <a:gd name="T28" fmla="*/ 2 w 26"/>
                <a:gd name="T29" fmla="*/ 1 h 5"/>
                <a:gd name="T30" fmla="*/ 4 w 26"/>
                <a:gd name="T31" fmla="*/ 1 h 5"/>
                <a:gd name="T32" fmla="*/ 6 w 26"/>
                <a:gd name="T33" fmla="*/ 1 h 5"/>
                <a:gd name="T34" fmla="*/ 8 w 26"/>
                <a:gd name="T35" fmla="*/ 1 h 5"/>
                <a:gd name="T36" fmla="*/ 10 w 26"/>
                <a:gd name="T37" fmla="*/ 2 h 5"/>
                <a:gd name="T38" fmla="*/ 13 w 26"/>
                <a:gd name="T39" fmla="*/ 2 h 5"/>
                <a:gd name="T40" fmla="*/ 15 w 26"/>
                <a:gd name="T41" fmla="*/ 2 h 5"/>
                <a:gd name="T42" fmla="*/ 16 w 26"/>
                <a:gd name="T43" fmla="*/ 2 h 5"/>
                <a:gd name="T44" fmla="*/ 18 w 26"/>
                <a:gd name="T45" fmla="*/ 2 h 5"/>
                <a:gd name="T46" fmla="*/ 18 w 26"/>
                <a:gd name="T47" fmla="*/ 3 h 5"/>
                <a:gd name="T48" fmla="*/ 21 w 26"/>
                <a:gd name="T49" fmla="*/ 3 h 5"/>
                <a:gd name="T50" fmla="*/ 23 w 26"/>
                <a:gd name="T51" fmla="*/ 3 h 5"/>
                <a:gd name="T52" fmla="*/ 23 w 26"/>
                <a:gd name="T53" fmla="*/ 4 h 5"/>
                <a:gd name="T54" fmla="*/ 25 w 26"/>
                <a:gd name="T55" fmla="*/ 3 h 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
                <a:gd name="T85" fmla="*/ 0 h 5"/>
                <a:gd name="T86" fmla="*/ 26 w 26"/>
                <a:gd name="T87" fmla="*/ 5 h 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 h="5">
                  <a:moveTo>
                    <a:pt x="25" y="3"/>
                  </a:moveTo>
                  <a:lnTo>
                    <a:pt x="25" y="3"/>
                  </a:lnTo>
                  <a:lnTo>
                    <a:pt x="23" y="3"/>
                  </a:lnTo>
                  <a:lnTo>
                    <a:pt x="21" y="2"/>
                  </a:lnTo>
                  <a:lnTo>
                    <a:pt x="18" y="1"/>
                  </a:lnTo>
                  <a:lnTo>
                    <a:pt x="16" y="1"/>
                  </a:lnTo>
                  <a:lnTo>
                    <a:pt x="13" y="1"/>
                  </a:lnTo>
                  <a:lnTo>
                    <a:pt x="10" y="1"/>
                  </a:lnTo>
                  <a:lnTo>
                    <a:pt x="8" y="1"/>
                  </a:lnTo>
                  <a:lnTo>
                    <a:pt x="6" y="1"/>
                  </a:lnTo>
                  <a:lnTo>
                    <a:pt x="4" y="1"/>
                  </a:lnTo>
                  <a:lnTo>
                    <a:pt x="2" y="0"/>
                  </a:lnTo>
                  <a:lnTo>
                    <a:pt x="0" y="0"/>
                  </a:lnTo>
                  <a:lnTo>
                    <a:pt x="0" y="1"/>
                  </a:lnTo>
                  <a:lnTo>
                    <a:pt x="2" y="1"/>
                  </a:lnTo>
                  <a:lnTo>
                    <a:pt x="4" y="1"/>
                  </a:lnTo>
                  <a:lnTo>
                    <a:pt x="6" y="1"/>
                  </a:lnTo>
                  <a:lnTo>
                    <a:pt x="8" y="1"/>
                  </a:lnTo>
                  <a:lnTo>
                    <a:pt x="10" y="2"/>
                  </a:lnTo>
                  <a:lnTo>
                    <a:pt x="13" y="2"/>
                  </a:lnTo>
                  <a:lnTo>
                    <a:pt x="15" y="2"/>
                  </a:lnTo>
                  <a:lnTo>
                    <a:pt x="16" y="2"/>
                  </a:lnTo>
                  <a:lnTo>
                    <a:pt x="18" y="2"/>
                  </a:lnTo>
                  <a:lnTo>
                    <a:pt x="18" y="3"/>
                  </a:lnTo>
                  <a:lnTo>
                    <a:pt x="21" y="3"/>
                  </a:lnTo>
                  <a:lnTo>
                    <a:pt x="23" y="3"/>
                  </a:lnTo>
                  <a:lnTo>
                    <a:pt x="23" y="4"/>
                  </a:lnTo>
                  <a:lnTo>
                    <a:pt x="25" y="3"/>
                  </a:lnTo>
                </a:path>
              </a:pathLst>
            </a:custGeom>
            <a:solidFill>
              <a:srgbClr val="FFFFFF"/>
            </a:solidFill>
            <a:ln w="127000" cap="rnd">
              <a:noFill/>
              <a:round/>
              <a:headEnd/>
              <a:tailEnd/>
            </a:ln>
          </p:spPr>
          <p:txBody>
            <a:bodyPr>
              <a:prstTxWarp prst="textNoShape">
                <a:avLst/>
              </a:prstTxWarp>
            </a:bodyPr>
            <a:lstStyle/>
            <a:p>
              <a:endParaRPr lang="en-US"/>
            </a:p>
          </p:txBody>
        </p:sp>
        <p:sp>
          <p:nvSpPr>
            <p:cNvPr id="41089" name="Freeform 73"/>
            <p:cNvSpPr>
              <a:spLocks/>
            </p:cNvSpPr>
            <p:nvPr/>
          </p:nvSpPr>
          <p:spPr bwMode="auto">
            <a:xfrm>
              <a:off x="4112" y="628"/>
              <a:ext cx="4" cy="17"/>
            </a:xfrm>
            <a:custGeom>
              <a:avLst/>
              <a:gdLst>
                <a:gd name="T0" fmla="*/ 3 w 4"/>
                <a:gd name="T1" fmla="*/ 6 h 17"/>
                <a:gd name="T2" fmla="*/ 3 w 4"/>
                <a:gd name="T3" fmla="*/ 5 h 17"/>
                <a:gd name="T4" fmla="*/ 3 w 4"/>
                <a:gd name="T5" fmla="*/ 4 h 17"/>
                <a:gd name="T6" fmla="*/ 2 w 4"/>
                <a:gd name="T7" fmla="*/ 3 h 17"/>
                <a:gd name="T8" fmla="*/ 2 w 4"/>
                <a:gd name="T9" fmla="*/ 1 h 17"/>
                <a:gd name="T10" fmla="*/ 1 w 4"/>
                <a:gd name="T11" fmla="*/ 0 h 17"/>
                <a:gd name="T12" fmla="*/ 1 w 4"/>
                <a:gd name="T13" fmla="*/ 1 h 17"/>
                <a:gd name="T14" fmla="*/ 1 w 4"/>
                <a:gd name="T15" fmla="*/ 1 h 17"/>
                <a:gd name="T16" fmla="*/ 1 w 4"/>
                <a:gd name="T17" fmla="*/ 4 h 17"/>
                <a:gd name="T18" fmla="*/ 0 w 4"/>
                <a:gd name="T19" fmla="*/ 5 h 17"/>
                <a:gd name="T20" fmla="*/ 0 w 4"/>
                <a:gd name="T21" fmla="*/ 6 h 17"/>
                <a:gd name="T22" fmla="*/ 0 w 4"/>
                <a:gd name="T23" fmla="*/ 8 h 17"/>
                <a:gd name="T24" fmla="*/ 0 w 4"/>
                <a:gd name="T25" fmla="*/ 9 h 17"/>
                <a:gd name="T26" fmla="*/ 0 w 4"/>
                <a:gd name="T27" fmla="*/ 10 h 17"/>
                <a:gd name="T28" fmla="*/ 0 w 4"/>
                <a:gd name="T29" fmla="*/ 11 h 17"/>
                <a:gd name="T30" fmla="*/ 0 w 4"/>
                <a:gd name="T31" fmla="*/ 12 h 17"/>
                <a:gd name="T32" fmla="*/ 0 w 4"/>
                <a:gd name="T33" fmla="*/ 15 h 17"/>
                <a:gd name="T34" fmla="*/ 1 w 4"/>
                <a:gd name="T35" fmla="*/ 15 h 17"/>
                <a:gd name="T36" fmla="*/ 1 w 4"/>
                <a:gd name="T37" fmla="*/ 16 h 17"/>
                <a:gd name="T38" fmla="*/ 1 w 4"/>
                <a:gd name="T39" fmla="*/ 16 h 17"/>
                <a:gd name="T40" fmla="*/ 1 w 4"/>
                <a:gd name="T41" fmla="*/ 15 h 17"/>
                <a:gd name="T42" fmla="*/ 2 w 4"/>
                <a:gd name="T43" fmla="*/ 14 h 17"/>
                <a:gd name="T44" fmla="*/ 2 w 4"/>
                <a:gd name="T45" fmla="*/ 12 h 17"/>
                <a:gd name="T46" fmla="*/ 3 w 4"/>
                <a:gd name="T47" fmla="*/ 11 h 17"/>
                <a:gd name="T48" fmla="*/ 3 w 4"/>
                <a:gd name="T49" fmla="*/ 9 h 17"/>
                <a:gd name="T50" fmla="*/ 3 w 4"/>
                <a:gd name="T51" fmla="*/ 8 h 17"/>
                <a:gd name="T52" fmla="*/ 3 w 4"/>
                <a:gd name="T53" fmla="*/ 6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
                <a:gd name="T82" fmla="*/ 0 h 17"/>
                <a:gd name="T83" fmla="*/ 4 w 4"/>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 h="17">
                  <a:moveTo>
                    <a:pt x="3" y="6"/>
                  </a:moveTo>
                  <a:lnTo>
                    <a:pt x="3" y="5"/>
                  </a:lnTo>
                  <a:lnTo>
                    <a:pt x="3" y="4"/>
                  </a:lnTo>
                  <a:lnTo>
                    <a:pt x="2" y="3"/>
                  </a:lnTo>
                  <a:lnTo>
                    <a:pt x="2" y="1"/>
                  </a:lnTo>
                  <a:lnTo>
                    <a:pt x="1" y="0"/>
                  </a:lnTo>
                  <a:lnTo>
                    <a:pt x="1" y="1"/>
                  </a:lnTo>
                  <a:lnTo>
                    <a:pt x="1" y="4"/>
                  </a:lnTo>
                  <a:lnTo>
                    <a:pt x="0" y="5"/>
                  </a:lnTo>
                  <a:lnTo>
                    <a:pt x="0" y="6"/>
                  </a:lnTo>
                  <a:lnTo>
                    <a:pt x="0" y="8"/>
                  </a:lnTo>
                  <a:lnTo>
                    <a:pt x="0" y="9"/>
                  </a:lnTo>
                  <a:lnTo>
                    <a:pt x="0" y="10"/>
                  </a:lnTo>
                  <a:lnTo>
                    <a:pt x="0" y="11"/>
                  </a:lnTo>
                  <a:lnTo>
                    <a:pt x="0" y="12"/>
                  </a:lnTo>
                  <a:lnTo>
                    <a:pt x="0" y="15"/>
                  </a:lnTo>
                  <a:lnTo>
                    <a:pt x="1" y="15"/>
                  </a:lnTo>
                  <a:lnTo>
                    <a:pt x="1" y="16"/>
                  </a:lnTo>
                  <a:lnTo>
                    <a:pt x="1" y="15"/>
                  </a:lnTo>
                  <a:lnTo>
                    <a:pt x="2" y="14"/>
                  </a:lnTo>
                  <a:lnTo>
                    <a:pt x="2" y="12"/>
                  </a:lnTo>
                  <a:lnTo>
                    <a:pt x="3" y="11"/>
                  </a:lnTo>
                  <a:lnTo>
                    <a:pt x="3" y="9"/>
                  </a:lnTo>
                  <a:lnTo>
                    <a:pt x="3" y="8"/>
                  </a:lnTo>
                  <a:lnTo>
                    <a:pt x="3" y="6"/>
                  </a:lnTo>
                </a:path>
              </a:pathLst>
            </a:custGeom>
            <a:solidFill>
              <a:srgbClr val="F3F3F3"/>
            </a:solidFill>
            <a:ln w="127000" cap="rnd">
              <a:noFill/>
              <a:round/>
              <a:headEnd/>
              <a:tailEnd/>
            </a:ln>
          </p:spPr>
          <p:txBody>
            <a:bodyPr>
              <a:prstTxWarp prst="textNoShape">
                <a:avLst/>
              </a:prstTxWarp>
            </a:bodyPr>
            <a:lstStyle/>
            <a:p>
              <a:endParaRPr lang="en-US"/>
            </a:p>
          </p:txBody>
        </p:sp>
        <p:sp>
          <p:nvSpPr>
            <p:cNvPr id="41090" name="Freeform 74"/>
            <p:cNvSpPr>
              <a:spLocks/>
            </p:cNvSpPr>
            <p:nvPr/>
          </p:nvSpPr>
          <p:spPr bwMode="auto">
            <a:xfrm>
              <a:off x="4112" y="628"/>
              <a:ext cx="1" cy="4"/>
            </a:xfrm>
            <a:custGeom>
              <a:avLst/>
              <a:gdLst>
                <a:gd name="T0" fmla="*/ 0 w 1"/>
                <a:gd name="T1" fmla="*/ 3 h 4"/>
                <a:gd name="T2" fmla="*/ 0 w 1"/>
                <a:gd name="T3" fmla="*/ 3 h 4"/>
                <a:gd name="T4" fmla="*/ 0 w 1"/>
                <a:gd name="T5" fmla="*/ 3 h 4"/>
                <a:gd name="T6" fmla="*/ 0 w 1"/>
                <a:gd name="T7" fmla="*/ 3 h 4"/>
                <a:gd name="T8" fmla="*/ 0 w 1"/>
                <a:gd name="T9" fmla="*/ 2 h 4"/>
                <a:gd name="T10" fmla="*/ 0 w 1"/>
                <a:gd name="T11" fmla="*/ 2 h 4"/>
                <a:gd name="T12" fmla="*/ 0 w 1"/>
                <a:gd name="T13" fmla="*/ 2 h 4"/>
                <a:gd name="T14" fmla="*/ 0 w 1"/>
                <a:gd name="T15" fmla="*/ 1 h 4"/>
                <a:gd name="T16" fmla="*/ 0 w 1"/>
                <a:gd name="T17" fmla="*/ 1 h 4"/>
                <a:gd name="T18" fmla="*/ 0 w 1"/>
                <a:gd name="T19" fmla="*/ 1 h 4"/>
                <a:gd name="T20" fmla="*/ 0 w 1"/>
                <a:gd name="T21" fmla="*/ 0 h 4"/>
                <a:gd name="T22" fmla="*/ 0 w 1"/>
                <a:gd name="T23" fmla="*/ 1 h 4"/>
                <a:gd name="T24" fmla="*/ 0 w 1"/>
                <a:gd name="T25" fmla="*/ 1 h 4"/>
                <a:gd name="T26" fmla="*/ 0 w 1"/>
                <a:gd name="T27" fmla="*/ 2 h 4"/>
                <a:gd name="T28" fmla="*/ 0 w 1"/>
                <a:gd name="T29" fmla="*/ 2 h 4"/>
                <a:gd name="T30" fmla="*/ 0 w 1"/>
                <a:gd name="T31" fmla="*/ 3 h 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
                <a:gd name="T49" fmla="*/ 0 h 4"/>
                <a:gd name="T50" fmla="*/ 1 w 1"/>
                <a:gd name="T51" fmla="*/ 4 h 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 h="4">
                  <a:moveTo>
                    <a:pt x="0" y="3"/>
                  </a:moveTo>
                  <a:lnTo>
                    <a:pt x="0" y="3"/>
                  </a:lnTo>
                  <a:lnTo>
                    <a:pt x="0" y="2"/>
                  </a:lnTo>
                  <a:lnTo>
                    <a:pt x="0" y="1"/>
                  </a:lnTo>
                  <a:lnTo>
                    <a:pt x="0" y="0"/>
                  </a:lnTo>
                  <a:lnTo>
                    <a:pt x="0" y="1"/>
                  </a:lnTo>
                  <a:lnTo>
                    <a:pt x="0" y="2"/>
                  </a:lnTo>
                  <a:lnTo>
                    <a:pt x="0" y="3"/>
                  </a:lnTo>
                </a:path>
              </a:pathLst>
            </a:custGeom>
            <a:solidFill>
              <a:srgbClr val="C0D9D9"/>
            </a:solidFill>
            <a:ln w="127000" cap="rnd">
              <a:noFill/>
              <a:round/>
              <a:headEnd/>
              <a:tailEnd/>
            </a:ln>
          </p:spPr>
          <p:txBody>
            <a:bodyPr>
              <a:prstTxWarp prst="textNoShape">
                <a:avLst/>
              </a:prstTxWarp>
            </a:bodyPr>
            <a:lstStyle/>
            <a:p>
              <a:endParaRPr lang="en-US"/>
            </a:p>
          </p:txBody>
        </p:sp>
        <p:sp>
          <p:nvSpPr>
            <p:cNvPr id="41091" name="Freeform 75"/>
            <p:cNvSpPr>
              <a:spLocks/>
            </p:cNvSpPr>
            <p:nvPr/>
          </p:nvSpPr>
          <p:spPr bwMode="auto">
            <a:xfrm>
              <a:off x="4112" y="63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
                <a:gd name="T37" fmla="*/ 0 h 1"/>
                <a:gd name="T38" fmla="*/ 1 w 1"/>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 h="1">
                  <a:moveTo>
                    <a:pt x="0" y="0"/>
                  </a:moveTo>
                  <a:lnTo>
                    <a:pt x="0" y="0"/>
                  </a:lnTo>
                </a:path>
              </a:pathLst>
            </a:custGeom>
            <a:solidFill>
              <a:srgbClr val="001A1A"/>
            </a:solidFill>
            <a:ln w="127000" cap="rnd">
              <a:noFill/>
              <a:round/>
              <a:headEnd/>
              <a:tailEnd/>
            </a:ln>
          </p:spPr>
          <p:txBody>
            <a:bodyPr>
              <a:prstTxWarp prst="textNoShape">
                <a:avLst/>
              </a:prstTxWarp>
            </a:bodyPr>
            <a:lstStyle/>
            <a:p>
              <a:endParaRPr lang="en-US"/>
            </a:p>
          </p:txBody>
        </p:sp>
        <p:sp>
          <p:nvSpPr>
            <p:cNvPr id="41092" name="Freeform 76"/>
            <p:cNvSpPr>
              <a:spLocks/>
            </p:cNvSpPr>
            <p:nvPr/>
          </p:nvSpPr>
          <p:spPr bwMode="auto">
            <a:xfrm>
              <a:off x="4112" y="635"/>
              <a:ext cx="5" cy="4"/>
            </a:xfrm>
            <a:custGeom>
              <a:avLst/>
              <a:gdLst>
                <a:gd name="T0" fmla="*/ 4 w 5"/>
                <a:gd name="T1" fmla="*/ 0 h 4"/>
                <a:gd name="T2" fmla="*/ 4 w 5"/>
                <a:gd name="T3" fmla="*/ 0 h 4"/>
                <a:gd name="T4" fmla="*/ 0 w 5"/>
                <a:gd name="T5" fmla="*/ 1 h 4"/>
                <a:gd name="T6" fmla="*/ 0 w 5"/>
                <a:gd name="T7" fmla="*/ 2 h 4"/>
                <a:gd name="T8" fmla="*/ 0 w 5"/>
                <a:gd name="T9" fmla="*/ 2 h 4"/>
                <a:gd name="T10" fmla="*/ 4 w 5"/>
                <a:gd name="T11" fmla="*/ 2 h 4"/>
                <a:gd name="T12" fmla="*/ 4 w 5"/>
                <a:gd name="T13" fmla="*/ 3 h 4"/>
                <a:gd name="T14" fmla="*/ 4 w 5"/>
                <a:gd name="T15" fmla="*/ 2 h 4"/>
                <a:gd name="T16" fmla="*/ 4 w 5"/>
                <a:gd name="T17" fmla="*/ 2 h 4"/>
                <a:gd name="T18" fmla="*/ 4 w 5"/>
                <a:gd name="T19" fmla="*/ 1 h 4"/>
                <a:gd name="T20" fmla="*/ 4 w 5"/>
                <a:gd name="T21" fmla="*/ 0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
                <a:gd name="T34" fmla="*/ 0 h 4"/>
                <a:gd name="T35" fmla="*/ 5 w 5"/>
                <a:gd name="T36" fmla="*/ 4 h 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 h="4">
                  <a:moveTo>
                    <a:pt x="4" y="0"/>
                  </a:moveTo>
                  <a:lnTo>
                    <a:pt x="4" y="0"/>
                  </a:lnTo>
                  <a:lnTo>
                    <a:pt x="0" y="1"/>
                  </a:lnTo>
                  <a:lnTo>
                    <a:pt x="0" y="2"/>
                  </a:lnTo>
                  <a:lnTo>
                    <a:pt x="4" y="2"/>
                  </a:lnTo>
                  <a:lnTo>
                    <a:pt x="4" y="3"/>
                  </a:lnTo>
                  <a:lnTo>
                    <a:pt x="4" y="2"/>
                  </a:lnTo>
                  <a:lnTo>
                    <a:pt x="4" y="1"/>
                  </a:lnTo>
                  <a:lnTo>
                    <a:pt x="4" y="0"/>
                  </a:lnTo>
                </a:path>
              </a:pathLst>
            </a:custGeom>
            <a:solidFill>
              <a:srgbClr val="B4C0C0"/>
            </a:solidFill>
            <a:ln w="127000" cap="rnd">
              <a:noFill/>
              <a:round/>
              <a:headEnd/>
              <a:tailEnd/>
            </a:ln>
          </p:spPr>
          <p:txBody>
            <a:bodyPr>
              <a:prstTxWarp prst="textNoShape">
                <a:avLst/>
              </a:prstTxWarp>
            </a:bodyPr>
            <a:lstStyle/>
            <a:p>
              <a:endParaRPr lang="en-US"/>
            </a:p>
          </p:txBody>
        </p:sp>
        <p:sp>
          <p:nvSpPr>
            <p:cNvPr id="41093" name="Freeform 77"/>
            <p:cNvSpPr>
              <a:spLocks/>
            </p:cNvSpPr>
            <p:nvPr/>
          </p:nvSpPr>
          <p:spPr bwMode="auto">
            <a:xfrm>
              <a:off x="4112" y="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
                <a:gd name="T40" fmla="*/ 0 h 1"/>
                <a:gd name="T41" fmla="*/ 1 w 1"/>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 h="1">
                  <a:moveTo>
                    <a:pt x="0" y="0"/>
                  </a:moveTo>
                  <a:lnTo>
                    <a:pt x="0" y="0"/>
                  </a:lnTo>
                </a:path>
              </a:pathLst>
            </a:custGeom>
            <a:solidFill>
              <a:srgbClr val="FFFFFF"/>
            </a:solidFill>
            <a:ln w="127000" cap="rnd">
              <a:noFill/>
              <a:round/>
              <a:headEnd/>
              <a:tailEnd/>
            </a:ln>
          </p:spPr>
          <p:txBody>
            <a:bodyPr>
              <a:prstTxWarp prst="textNoShape">
                <a:avLst/>
              </a:prstTxWarp>
            </a:bodyPr>
            <a:lstStyle/>
            <a:p>
              <a:endParaRPr lang="en-US"/>
            </a:p>
          </p:txBody>
        </p:sp>
        <p:sp>
          <p:nvSpPr>
            <p:cNvPr id="41094" name="Freeform 78"/>
            <p:cNvSpPr>
              <a:spLocks/>
            </p:cNvSpPr>
            <p:nvPr/>
          </p:nvSpPr>
          <p:spPr bwMode="auto">
            <a:xfrm>
              <a:off x="4128" y="601"/>
              <a:ext cx="16" cy="8"/>
            </a:xfrm>
            <a:custGeom>
              <a:avLst/>
              <a:gdLst>
                <a:gd name="T0" fmla="*/ 15 w 16"/>
                <a:gd name="T1" fmla="*/ 0 h 8"/>
                <a:gd name="T2" fmla="*/ 15 w 16"/>
                <a:gd name="T3" fmla="*/ 0 h 8"/>
                <a:gd name="T4" fmla="*/ 15 w 16"/>
                <a:gd name="T5" fmla="*/ 1 h 8"/>
                <a:gd name="T6" fmla="*/ 15 w 16"/>
                <a:gd name="T7" fmla="*/ 2 h 8"/>
                <a:gd name="T8" fmla="*/ 13 w 16"/>
                <a:gd name="T9" fmla="*/ 4 h 8"/>
                <a:gd name="T10" fmla="*/ 11 w 16"/>
                <a:gd name="T11" fmla="*/ 5 h 8"/>
                <a:gd name="T12" fmla="*/ 9 w 16"/>
                <a:gd name="T13" fmla="*/ 5 h 8"/>
                <a:gd name="T14" fmla="*/ 9 w 16"/>
                <a:gd name="T15" fmla="*/ 6 h 8"/>
                <a:gd name="T16" fmla="*/ 8 w 16"/>
                <a:gd name="T17" fmla="*/ 6 h 8"/>
                <a:gd name="T18" fmla="*/ 6 w 16"/>
                <a:gd name="T19" fmla="*/ 6 h 8"/>
                <a:gd name="T20" fmla="*/ 4 w 16"/>
                <a:gd name="T21" fmla="*/ 6 h 8"/>
                <a:gd name="T22" fmla="*/ 2 w 16"/>
                <a:gd name="T23" fmla="*/ 7 h 8"/>
                <a:gd name="T24" fmla="*/ 2 w 16"/>
                <a:gd name="T25" fmla="*/ 6 h 8"/>
                <a:gd name="T26" fmla="*/ 0 w 16"/>
                <a:gd name="T27" fmla="*/ 6 h 8"/>
                <a:gd name="T28" fmla="*/ 2 w 16"/>
                <a:gd name="T29" fmla="*/ 4 h 8"/>
                <a:gd name="T30" fmla="*/ 4 w 16"/>
                <a:gd name="T31" fmla="*/ 4 h 8"/>
                <a:gd name="T32" fmla="*/ 6 w 16"/>
                <a:gd name="T33" fmla="*/ 4 h 8"/>
                <a:gd name="T34" fmla="*/ 8 w 16"/>
                <a:gd name="T35" fmla="*/ 4 h 8"/>
                <a:gd name="T36" fmla="*/ 9 w 16"/>
                <a:gd name="T37" fmla="*/ 3 h 8"/>
                <a:gd name="T38" fmla="*/ 11 w 16"/>
                <a:gd name="T39" fmla="*/ 2 h 8"/>
                <a:gd name="T40" fmla="*/ 13 w 16"/>
                <a:gd name="T41" fmla="*/ 1 h 8"/>
                <a:gd name="T42" fmla="*/ 15 w 16"/>
                <a:gd name="T43" fmla="*/ 0 h 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
                <a:gd name="T67" fmla="*/ 0 h 8"/>
                <a:gd name="T68" fmla="*/ 16 w 16"/>
                <a:gd name="T69" fmla="*/ 8 h 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 h="8">
                  <a:moveTo>
                    <a:pt x="15" y="0"/>
                  </a:moveTo>
                  <a:lnTo>
                    <a:pt x="15" y="0"/>
                  </a:lnTo>
                  <a:lnTo>
                    <a:pt x="15" y="1"/>
                  </a:lnTo>
                  <a:lnTo>
                    <a:pt x="15" y="2"/>
                  </a:lnTo>
                  <a:lnTo>
                    <a:pt x="13" y="4"/>
                  </a:lnTo>
                  <a:lnTo>
                    <a:pt x="11" y="5"/>
                  </a:lnTo>
                  <a:lnTo>
                    <a:pt x="9" y="5"/>
                  </a:lnTo>
                  <a:lnTo>
                    <a:pt x="9" y="6"/>
                  </a:lnTo>
                  <a:lnTo>
                    <a:pt x="8" y="6"/>
                  </a:lnTo>
                  <a:lnTo>
                    <a:pt x="6" y="6"/>
                  </a:lnTo>
                  <a:lnTo>
                    <a:pt x="4" y="6"/>
                  </a:lnTo>
                  <a:lnTo>
                    <a:pt x="2" y="7"/>
                  </a:lnTo>
                  <a:lnTo>
                    <a:pt x="2" y="6"/>
                  </a:lnTo>
                  <a:lnTo>
                    <a:pt x="0" y="6"/>
                  </a:lnTo>
                  <a:lnTo>
                    <a:pt x="2" y="4"/>
                  </a:lnTo>
                  <a:lnTo>
                    <a:pt x="4" y="4"/>
                  </a:lnTo>
                  <a:lnTo>
                    <a:pt x="6" y="4"/>
                  </a:lnTo>
                  <a:lnTo>
                    <a:pt x="8" y="4"/>
                  </a:lnTo>
                  <a:lnTo>
                    <a:pt x="9" y="3"/>
                  </a:lnTo>
                  <a:lnTo>
                    <a:pt x="11" y="2"/>
                  </a:lnTo>
                  <a:lnTo>
                    <a:pt x="13" y="1"/>
                  </a:lnTo>
                  <a:lnTo>
                    <a:pt x="15" y="0"/>
                  </a:lnTo>
                </a:path>
              </a:pathLst>
            </a:custGeom>
            <a:solidFill>
              <a:srgbClr val="CCCCCC"/>
            </a:solidFill>
            <a:ln w="127000" cap="rnd">
              <a:noFill/>
              <a:round/>
              <a:headEnd/>
              <a:tailEnd/>
            </a:ln>
          </p:spPr>
          <p:txBody>
            <a:bodyPr>
              <a:prstTxWarp prst="textNoShape">
                <a:avLst/>
              </a:prstTxWarp>
            </a:bodyPr>
            <a:lstStyle/>
            <a:p>
              <a:endParaRPr lang="en-US"/>
            </a:p>
          </p:txBody>
        </p:sp>
        <p:sp>
          <p:nvSpPr>
            <p:cNvPr id="41095" name="Freeform 79"/>
            <p:cNvSpPr>
              <a:spLocks/>
            </p:cNvSpPr>
            <p:nvPr/>
          </p:nvSpPr>
          <p:spPr bwMode="auto">
            <a:xfrm>
              <a:off x="4136" y="530"/>
              <a:ext cx="5" cy="126"/>
            </a:xfrm>
            <a:custGeom>
              <a:avLst/>
              <a:gdLst>
                <a:gd name="T0" fmla="*/ 0 w 5"/>
                <a:gd name="T1" fmla="*/ 125 h 126"/>
                <a:gd name="T2" fmla="*/ 0 w 5"/>
                <a:gd name="T3" fmla="*/ 113 h 126"/>
                <a:gd name="T4" fmla="*/ 1 w 5"/>
                <a:gd name="T5" fmla="*/ 85 h 126"/>
                <a:gd name="T6" fmla="*/ 2 w 5"/>
                <a:gd name="T7" fmla="*/ 55 h 126"/>
                <a:gd name="T8" fmla="*/ 2 w 5"/>
                <a:gd name="T9" fmla="*/ 37 h 126"/>
                <a:gd name="T10" fmla="*/ 2 w 5"/>
                <a:gd name="T11" fmla="*/ 28 h 126"/>
                <a:gd name="T12" fmla="*/ 2 w 5"/>
                <a:gd name="T13" fmla="*/ 15 h 126"/>
                <a:gd name="T14" fmla="*/ 3 w 5"/>
                <a:gd name="T15" fmla="*/ 5 h 126"/>
                <a:gd name="T16" fmla="*/ 4 w 5"/>
                <a:gd name="T17" fmla="*/ 0 h 126"/>
                <a:gd name="T18" fmla="*/ 4 w 5"/>
                <a:gd name="T19" fmla="*/ 5 h 126"/>
                <a:gd name="T20" fmla="*/ 4 w 5"/>
                <a:gd name="T21" fmla="*/ 20 h 126"/>
                <a:gd name="T22" fmla="*/ 4 w 5"/>
                <a:gd name="T23" fmla="*/ 40 h 126"/>
                <a:gd name="T24" fmla="*/ 3 w 5"/>
                <a:gd name="T25" fmla="*/ 63 h 126"/>
                <a:gd name="T26" fmla="*/ 3 w 5"/>
                <a:gd name="T27" fmla="*/ 85 h 126"/>
                <a:gd name="T28" fmla="*/ 2 w 5"/>
                <a:gd name="T29" fmla="*/ 105 h 126"/>
                <a:gd name="T30" fmla="*/ 2 w 5"/>
                <a:gd name="T31" fmla="*/ 121 h 126"/>
                <a:gd name="T32" fmla="*/ 2 w 5"/>
                <a:gd name="T33" fmla="*/ 125 h 126"/>
                <a:gd name="T34" fmla="*/ 0 w 5"/>
                <a:gd name="T35" fmla="*/ 125 h 1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
                <a:gd name="T55" fmla="*/ 0 h 126"/>
                <a:gd name="T56" fmla="*/ 5 w 5"/>
                <a:gd name="T57" fmla="*/ 126 h 1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 h="126">
                  <a:moveTo>
                    <a:pt x="0" y="125"/>
                  </a:moveTo>
                  <a:lnTo>
                    <a:pt x="0" y="113"/>
                  </a:lnTo>
                  <a:lnTo>
                    <a:pt x="1" y="85"/>
                  </a:lnTo>
                  <a:lnTo>
                    <a:pt x="2" y="55"/>
                  </a:lnTo>
                  <a:lnTo>
                    <a:pt x="2" y="37"/>
                  </a:lnTo>
                  <a:lnTo>
                    <a:pt x="2" y="28"/>
                  </a:lnTo>
                  <a:lnTo>
                    <a:pt x="2" y="15"/>
                  </a:lnTo>
                  <a:lnTo>
                    <a:pt x="3" y="5"/>
                  </a:lnTo>
                  <a:lnTo>
                    <a:pt x="4" y="0"/>
                  </a:lnTo>
                  <a:lnTo>
                    <a:pt x="4" y="5"/>
                  </a:lnTo>
                  <a:lnTo>
                    <a:pt x="4" y="20"/>
                  </a:lnTo>
                  <a:lnTo>
                    <a:pt x="4" y="40"/>
                  </a:lnTo>
                  <a:lnTo>
                    <a:pt x="3" y="63"/>
                  </a:lnTo>
                  <a:lnTo>
                    <a:pt x="3" y="85"/>
                  </a:lnTo>
                  <a:lnTo>
                    <a:pt x="2" y="105"/>
                  </a:lnTo>
                  <a:lnTo>
                    <a:pt x="2" y="121"/>
                  </a:lnTo>
                  <a:lnTo>
                    <a:pt x="2" y="125"/>
                  </a:lnTo>
                  <a:lnTo>
                    <a:pt x="0" y="125"/>
                  </a:lnTo>
                </a:path>
              </a:pathLst>
            </a:custGeom>
            <a:solidFill>
              <a:srgbClr val="000D0D"/>
            </a:solidFill>
            <a:ln w="127000" cap="rnd">
              <a:noFill/>
              <a:round/>
              <a:headEnd/>
              <a:tailEnd/>
            </a:ln>
          </p:spPr>
          <p:txBody>
            <a:bodyPr>
              <a:prstTxWarp prst="textNoShape">
                <a:avLst/>
              </a:prstTxWarp>
            </a:bodyPr>
            <a:lstStyle/>
            <a:p>
              <a:endParaRPr lang="en-US"/>
            </a:p>
          </p:txBody>
        </p:sp>
        <p:sp>
          <p:nvSpPr>
            <p:cNvPr id="41096" name="Freeform 80"/>
            <p:cNvSpPr>
              <a:spLocks/>
            </p:cNvSpPr>
            <p:nvPr/>
          </p:nvSpPr>
          <p:spPr bwMode="auto">
            <a:xfrm>
              <a:off x="4128" y="529"/>
              <a:ext cx="13" cy="131"/>
            </a:xfrm>
            <a:custGeom>
              <a:avLst/>
              <a:gdLst>
                <a:gd name="T0" fmla="*/ 0 w 13"/>
                <a:gd name="T1" fmla="*/ 130 h 131"/>
                <a:gd name="T2" fmla="*/ 0 w 13"/>
                <a:gd name="T3" fmla="*/ 118 h 131"/>
                <a:gd name="T4" fmla="*/ 3 w 13"/>
                <a:gd name="T5" fmla="*/ 87 h 131"/>
                <a:gd name="T6" fmla="*/ 5 w 13"/>
                <a:gd name="T7" fmla="*/ 58 h 131"/>
                <a:gd name="T8" fmla="*/ 5 w 13"/>
                <a:gd name="T9" fmla="*/ 39 h 131"/>
                <a:gd name="T10" fmla="*/ 5 w 13"/>
                <a:gd name="T11" fmla="*/ 30 h 131"/>
                <a:gd name="T12" fmla="*/ 9 w 13"/>
                <a:gd name="T13" fmla="*/ 16 h 131"/>
                <a:gd name="T14" fmla="*/ 9 w 13"/>
                <a:gd name="T15" fmla="*/ 4 h 131"/>
                <a:gd name="T16" fmla="*/ 12 w 13"/>
                <a:gd name="T17" fmla="*/ 0 h 131"/>
                <a:gd name="T18" fmla="*/ 12 w 13"/>
                <a:gd name="T19" fmla="*/ 6 h 131"/>
                <a:gd name="T20" fmla="*/ 12 w 13"/>
                <a:gd name="T21" fmla="*/ 20 h 131"/>
                <a:gd name="T22" fmla="*/ 12 w 13"/>
                <a:gd name="T23" fmla="*/ 42 h 131"/>
                <a:gd name="T24" fmla="*/ 12 w 13"/>
                <a:gd name="T25" fmla="*/ 66 h 131"/>
                <a:gd name="T26" fmla="*/ 9 w 13"/>
                <a:gd name="T27" fmla="*/ 89 h 131"/>
                <a:gd name="T28" fmla="*/ 9 w 13"/>
                <a:gd name="T29" fmla="*/ 110 h 131"/>
                <a:gd name="T30" fmla="*/ 5 w 13"/>
                <a:gd name="T31" fmla="*/ 126 h 131"/>
                <a:gd name="T32" fmla="*/ 5 w 13"/>
                <a:gd name="T33" fmla="*/ 130 h 131"/>
                <a:gd name="T34" fmla="*/ 0 w 13"/>
                <a:gd name="T35" fmla="*/ 130 h 1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31"/>
                <a:gd name="T56" fmla="*/ 13 w 13"/>
                <a:gd name="T57" fmla="*/ 131 h 1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31">
                  <a:moveTo>
                    <a:pt x="0" y="130"/>
                  </a:moveTo>
                  <a:lnTo>
                    <a:pt x="0" y="118"/>
                  </a:lnTo>
                  <a:lnTo>
                    <a:pt x="3" y="87"/>
                  </a:lnTo>
                  <a:lnTo>
                    <a:pt x="5" y="58"/>
                  </a:lnTo>
                  <a:lnTo>
                    <a:pt x="5" y="39"/>
                  </a:lnTo>
                  <a:lnTo>
                    <a:pt x="5" y="30"/>
                  </a:lnTo>
                  <a:lnTo>
                    <a:pt x="9" y="16"/>
                  </a:lnTo>
                  <a:lnTo>
                    <a:pt x="9" y="4"/>
                  </a:lnTo>
                  <a:lnTo>
                    <a:pt x="12" y="0"/>
                  </a:lnTo>
                  <a:lnTo>
                    <a:pt x="12" y="6"/>
                  </a:lnTo>
                  <a:lnTo>
                    <a:pt x="12" y="20"/>
                  </a:lnTo>
                  <a:lnTo>
                    <a:pt x="12" y="42"/>
                  </a:lnTo>
                  <a:lnTo>
                    <a:pt x="12" y="66"/>
                  </a:lnTo>
                  <a:lnTo>
                    <a:pt x="9" y="89"/>
                  </a:lnTo>
                  <a:lnTo>
                    <a:pt x="9" y="110"/>
                  </a:lnTo>
                  <a:lnTo>
                    <a:pt x="5" y="126"/>
                  </a:lnTo>
                  <a:lnTo>
                    <a:pt x="5" y="130"/>
                  </a:lnTo>
                  <a:lnTo>
                    <a:pt x="0" y="130"/>
                  </a:lnTo>
                </a:path>
              </a:pathLst>
            </a:custGeom>
            <a:noFill/>
            <a:ln w="12700" cap="rnd">
              <a:solidFill>
                <a:srgbClr val="000000"/>
              </a:solidFill>
              <a:round/>
              <a:headEnd/>
              <a:tailEnd/>
            </a:ln>
          </p:spPr>
          <p:txBody>
            <a:bodyPr>
              <a:prstTxWarp prst="textNoShape">
                <a:avLst/>
              </a:prstTxWarp>
            </a:bodyPr>
            <a:lstStyle/>
            <a:p>
              <a:endParaRPr lang="en-US"/>
            </a:p>
          </p:txBody>
        </p:sp>
        <p:sp>
          <p:nvSpPr>
            <p:cNvPr id="41097" name="Freeform 81"/>
            <p:cNvSpPr>
              <a:spLocks/>
            </p:cNvSpPr>
            <p:nvPr/>
          </p:nvSpPr>
          <p:spPr bwMode="auto">
            <a:xfrm>
              <a:off x="4145" y="644"/>
              <a:ext cx="17" cy="19"/>
            </a:xfrm>
            <a:custGeom>
              <a:avLst/>
              <a:gdLst>
                <a:gd name="T0" fmla="*/ 0 w 17"/>
                <a:gd name="T1" fmla="*/ 0 h 19"/>
                <a:gd name="T2" fmla="*/ 0 w 17"/>
                <a:gd name="T3" fmla="*/ 0 h 19"/>
                <a:gd name="T4" fmla="*/ 0 w 17"/>
                <a:gd name="T5" fmla="*/ 2 h 19"/>
                <a:gd name="T6" fmla="*/ 2 w 17"/>
                <a:gd name="T7" fmla="*/ 2 h 19"/>
                <a:gd name="T8" fmla="*/ 2 w 17"/>
                <a:gd name="T9" fmla="*/ 3 h 19"/>
                <a:gd name="T10" fmla="*/ 5 w 17"/>
                <a:gd name="T11" fmla="*/ 3 h 19"/>
                <a:gd name="T12" fmla="*/ 5 w 17"/>
                <a:gd name="T13" fmla="*/ 4 h 19"/>
                <a:gd name="T14" fmla="*/ 5 w 17"/>
                <a:gd name="T15" fmla="*/ 6 h 19"/>
                <a:gd name="T16" fmla="*/ 5 w 17"/>
                <a:gd name="T17" fmla="*/ 9 h 19"/>
                <a:gd name="T18" fmla="*/ 8 w 17"/>
                <a:gd name="T19" fmla="*/ 11 h 19"/>
                <a:gd name="T20" fmla="*/ 8 w 17"/>
                <a:gd name="T21" fmla="*/ 12 h 19"/>
                <a:gd name="T22" fmla="*/ 11 w 17"/>
                <a:gd name="T23" fmla="*/ 13 h 19"/>
                <a:gd name="T24" fmla="*/ 11 w 17"/>
                <a:gd name="T25" fmla="*/ 15 h 19"/>
                <a:gd name="T26" fmla="*/ 14 w 17"/>
                <a:gd name="T27" fmla="*/ 16 h 19"/>
                <a:gd name="T28" fmla="*/ 14 w 17"/>
                <a:gd name="T29" fmla="*/ 18 h 19"/>
                <a:gd name="T30" fmla="*/ 16 w 17"/>
                <a:gd name="T31" fmla="*/ 18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9"/>
                <a:gd name="T50" fmla="*/ 17 w 17"/>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9">
                  <a:moveTo>
                    <a:pt x="0" y="0"/>
                  </a:moveTo>
                  <a:lnTo>
                    <a:pt x="0" y="0"/>
                  </a:lnTo>
                  <a:lnTo>
                    <a:pt x="0" y="2"/>
                  </a:lnTo>
                  <a:lnTo>
                    <a:pt x="2" y="2"/>
                  </a:lnTo>
                  <a:lnTo>
                    <a:pt x="2" y="3"/>
                  </a:lnTo>
                  <a:lnTo>
                    <a:pt x="5" y="3"/>
                  </a:lnTo>
                  <a:lnTo>
                    <a:pt x="5" y="4"/>
                  </a:lnTo>
                  <a:lnTo>
                    <a:pt x="5" y="6"/>
                  </a:lnTo>
                  <a:lnTo>
                    <a:pt x="5" y="9"/>
                  </a:lnTo>
                  <a:lnTo>
                    <a:pt x="8" y="11"/>
                  </a:lnTo>
                  <a:lnTo>
                    <a:pt x="8" y="12"/>
                  </a:lnTo>
                  <a:lnTo>
                    <a:pt x="11" y="13"/>
                  </a:lnTo>
                  <a:lnTo>
                    <a:pt x="11" y="15"/>
                  </a:lnTo>
                  <a:lnTo>
                    <a:pt x="14" y="16"/>
                  </a:lnTo>
                  <a:lnTo>
                    <a:pt x="14" y="18"/>
                  </a:lnTo>
                  <a:lnTo>
                    <a:pt x="16" y="18"/>
                  </a:lnTo>
                </a:path>
              </a:pathLst>
            </a:custGeom>
            <a:noFill/>
            <a:ln w="12700" cap="rnd">
              <a:solidFill>
                <a:srgbClr val="000000"/>
              </a:solidFill>
              <a:round/>
              <a:headEnd/>
              <a:tailEnd/>
            </a:ln>
          </p:spPr>
          <p:txBody>
            <a:bodyPr>
              <a:prstTxWarp prst="textNoShape">
                <a:avLst/>
              </a:prstTxWarp>
            </a:bodyPr>
            <a:lstStyle/>
            <a:p>
              <a:endParaRPr lang="en-US"/>
            </a:p>
          </p:txBody>
        </p:sp>
        <p:sp>
          <p:nvSpPr>
            <p:cNvPr id="41098" name="Freeform 82"/>
            <p:cNvSpPr>
              <a:spLocks/>
            </p:cNvSpPr>
            <p:nvPr/>
          </p:nvSpPr>
          <p:spPr bwMode="auto">
            <a:xfrm>
              <a:off x="4143" y="645"/>
              <a:ext cx="14" cy="18"/>
            </a:xfrm>
            <a:custGeom>
              <a:avLst/>
              <a:gdLst>
                <a:gd name="T0" fmla="*/ 0 w 14"/>
                <a:gd name="T1" fmla="*/ 0 h 18"/>
                <a:gd name="T2" fmla="*/ 3 w 14"/>
                <a:gd name="T3" fmla="*/ 0 h 18"/>
                <a:gd name="T4" fmla="*/ 3 w 14"/>
                <a:gd name="T5" fmla="*/ 2 h 18"/>
                <a:gd name="T6" fmla="*/ 5 w 14"/>
                <a:gd name="T7" fmla="*/ 3 h 18"/>
                <a:gd name="T8" fmla="*/ 5 w 14"/>
                <a:gd name="T9" fmla="*/ 4 h 18"/>
                <a:gd name="T10" fmla="*/ 5 w 14"/>
                <a:gd name="T11" fmla="*/ 6 h 18"/>
                <a:gd name="T12" fmla="*/ 7 w 14"/>
                <a:gd name="T13" fmla="*/ 8 h 18"/>
                <a:gd name="T14" fmla="*/ 7 w 14"/>
                <a:gd name="T15" fmla="*/ 10 h 18"/>
                <a:gd name="T16" fmla="*/ 10 w 14"/>
                <a:gd name="T17" fmla="*/ 12 h 18"/>
                <a:gd name="T18" fmla="*/ 10 w 14"/>
                <a:gd name="T19" fmla="*/ 14 h 18"/>
                <a:gd name="T20" fmla="*/ 10 w 14"/>
                <a:gd name="T21" fmla="*/ 15 h 18"/>
                <a:gd name="T22" fmla="*/ 13 w 14"/>
                <a:gd name="T23" fmla="*/ 1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0" y="0"/>
                  </a:moveTo>
                  <a:lnTo>
                    <a:pt x="3" y="0"/>
                  </a:lnTo>
                  <a:lnTo>
                    <a:pt x="3" y="2"/>
                  </a:lnTo>
                  <a:lnTo>
                    <a:pt x="5" y="3"/>
                  </a:lnTo>
                  <a:lnTo>
                    <a:pt x="5" y="4"/>
                  </a:lnTo>
                  <a:lnTo>
                    <a:pt x="5" y="6"/>
                  </a:lnTo>
                  <a:lnTo>
                    <a:pt x="7" y="8"/>
                  </a:lnTo>
                  <a:lnTo>
                    <a:pt x="7" y="10"/>
                  </a:lnTo>
                  <a:lnTo>
                    <a:pt x="10" y="12"/>
                  </a:lnTo>
                  <a:lnTo>
                    <a:pt x="10" y="14"/>
                  </a:lnTo>
                  <a:lnTo>
                    <a:pt x="10" y="15"/>
                  </a:lnTo>
                  <a:lnTo>
                    <a:pt x="13" y="17"/>
                  </a:lnTo>
                </a:path>
              </a:pathLst>
            </a:custGeom>
            <a:noFill/>
            <a:ln w="12700" cap="rnd">
              <a:solidFill>
                <a:srgbClr val="000000"/>
              </a:solidFill>
              <a:round/>
              <a:headEnd/>
              <a:tailEnd/>
            </a:ln>
          </p:spPr>
          <p:txBody>
            <a:bodyPr>
              <a:prstTxWarp prst="textNoShape">
                <a:avLst/>
              </a:prstTxWarp>
            </a:bodyPr>
            <a:lstStyle/>
            <a:p>
              <a:endParaRPr lang="en-US"/>
            </a:p>
          </p:txBody>
        </p:sp>
        <p:sp>
          <p:nvSpPr>
            <p:cNvPr id="41099" name="Line 83"/>
            <p:cNvSpPr>
              <a:spLocks noChangeShapeType="1"/>
            </p:cNvSpPr>
            <p:nvPr/>
          </p:nvSpPr>
          <p:spPr bwMode="auto">
            <a:xfrm>
              <a:off x="4144" y="552"/>
              <a:ext cx="0" cy="16"/>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1100" name="Line 84"/>
            <p:cNvSpPr>
              <a:spLocks noChangeShapeType="1"/>
            </p:cNvSpPr>
            <p:nvPr/>
          </p:nvSpPr>
          <p:spPr bwMode="auto">
            <a:xfrm flipH="1">
              <a:off x="4144" y="570"/>
              <a:ext cx="4" cy="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1101" name="Freeform 85"/>
            <p:cNvSpPr>
              <a:spLocks/>
            </p:cNvSpPr>
            <p:nvPr/>
          </p:nvSpPr>
          <p:spPr bwMode="auto">
            <a:xfrm>
              <a:off x="4125" y="571"/>
              <a:ext cx="19" cy="14"/>
            </a:xfrm>
            <a:custGeom>
              <a:avLst/>
              <a:gdLst>
                <a:gd name="T0" fmla="*/ 8 w 19"/>
                <a:gd name="T1" fmla="*/ 0 h 14"/>
                <a:gd name="T2" fmla="*/ 8 w 19"/>
                <a:gd name="T3" fmla="*/ 0 h 14"/>
                <a:gd name="T4" fmla="*/ 10 w 19"/>
                <a:gd name="T5" fmla="*/ 0 h 14"/>
                <a:gd name="T6" fmla="*/ 12 w 19"/>
                <a:gd name="T7" fmla="*/ 0 h 14"/>
                <a:gd name="T8" fmla="*/ 14 w 19"/>
                <a:gd name="T9" fmla="*/ 0 h 14"/>
                <a:gd name="T10" fmla="*/ 16 w 19"/>
                <a:gd name="T11" fmla="*/ 1 h 14"/>
                <a:gd name="T12" fmla="*/ 16 w 19"/>
                <a:gd name="T13" fmla="*/ 3 h 14"/>
                <a:gd name="T14" fmla="*/ 18 w 19"/>
                <a:gd name="T15" fmla="*/ 4 h 14"/>
                <a:gd name="T16" fmla="*/ 18 w 19"/>
                <a:gd name="T17" fmla="*/ 6 h 14"/>
                <a:gd name="T18" fmla="*/ 18 w 19"/>
                <a:gd name="T19" fmla="*/ 8 h 14"/>
                <a:gd name="T20" fmla="*/ 16 w 19"/>
                <a:gd name="T21" fmla="*/ 10 h 14"/>
                <a:gd name="T22" fmla="*/ 16 w 19"/>
                <a:gd name="T23" fmla="*/ 10 h 14"/>
                <a:gd name="T24" fmla="*/ 14 w 19"/>
                <a:gd name="T25" fmla="*/ 12 h 14"/>
                <a:gd name="T26" fmla="*/ 12 w 19"/>
                <a:gd name="T27" fmla="*/ 12 h 14"/>
                <a:gd name="T28" fmla="*/ 10 w 19"/>
                <a:gd name="T29" fmla="*/ 13 h 14"/>
                <a:gd name="T30" fmla="*/ 8 w 19"/>
                <a:gd name="T31" fmla="*/ 13 h 14"/>
                <a:gd name="T32" fmla="*/ 6 w 19"/>
                <a:gd name="T33" fmla="*/ 13 h 14"/>
                <a:gd name="T34" fmla="*/ 4 w 19"/>
                <a:gd name="T35" fmla="*/ 13 h 14"/>
                <a:gd name="T36" fmla="*/ 4 w 19"/>
                <a:gd name="T37" fmla="*/ 12 h 14"/>
                <a:gd name="T38" fmla="*/ 1 w 19"/>
                <a:gd name="T39" fmla="*/ 12 h 14"/>
                <a:gd name="T40" fmla="*/ 1 w 19"/>
                <a:gd name="T41" fmla="*/ 10 h 14"/>
                <a:gd name="T42" fmla="*/ 0 w 19"/>
                <a:gd name="T43" fmla="*/ 10 h 14"/>
                <a:gd name="T44" fmla="*/ 0 w 19"/>
                <a:gd name="T45" fmla="*/ 7 h 14"/>
                <a:gd name="T46" fmla="*/ 0 w 19"/>
                <a:gd name="T47" fmla="*/ 5 h 14"/>
                <a:gd name="T48" fmla="*/ 0 w 19"/>
                <a:gd name="T49" fmla="*/ 4 h 14"/>
                <a:gd name="T50" fmla="*/ 1 w 19"/>
                <a:gd name="T51" fmla="*/ 1 h 14"/>
                <a:gd name="T52" fmla="*/ 1 w 19"/>
                <a:gd name="T53" fmla="*/ 0 h 14"/>
                <a:gd name="T54" fmla="*/ 4 w 19"/>
                <a:gd name="T55" fmla="*/ 0 h 14"/>
                <a:gd name="T56" fmla="*/ 6 w 19"/>
                <a:gd name="T57" fmla="*/ 0 h 14"/>
                <a:gd name="T58" fmla="*/ 8 w 19"/>
                <a:gd name="T59" fmla="*/ 0 h 1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9"/>
                <a:gd name="T91" fmla="*/ 0 h 14"/>
                <a:gd name="T92" fmla="*/ 19 w 19"/>
                <a:gd name="T93" fmla="*/ 14 h 1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9" h="14">
                  <a:moveTo>
                    <a:pt x="8" y="0"/>
                  </a:moveTo>
                  <a:lnTo>
                    <a:pt x="8" y="0"/>
                  </a:lnTo>
                  <a:lnTo>
                    <a:pt x="10" y="0"/>
                  </a:lnTo>
                  <a:lnTo>
                    <a:pt x="12" y="0"/>
                  </a:lnTo>
                  <a:lnTo>
                    <a:pt x="14" y="0"/>
                  </a:lnTo>
                  <a:lnTo>
                    <a:pt x="16" y="1"/>
                  </a:lnTo>
                  <a:lnTo>
                    <a:pt x="16" y="3"/>
                  </a:lnTo>
                  <a:lnTo>
                    <a:pt x="18" y="4"/>
                  </a:lnTo>
                  <a:lnTo>
                    <a:pt x="18" y="6"/>
                  </a:lnTo>
                  <a:lnTo>
                    <a:pt x="18" y="8"/>
                  </a:lnTo>
                  <a:lnTo>
                    <a:pt x="16" y="10"/>
                  </a:lnTo>
                  <a:lnTo>
                    <a:pt x="14" y="12"/>
                  </a:lnTo>
                  <a:lnTo>
                    <a:pt x="12" y="12"/>
                  </a:lnTo>
                  <a:lnTo>
                    <a:pt x="10" y="13"/>
                  </a:lnTo>
                  <a:lnTo>
                    <a:pt x="8" y="13"/>
                  </a:lnTo>
                  <a:lnTo>
                    <a:pt x="6" y="13"/>
                  </a:lnTo>
                  <a:lnTo>
                    <a:pt x="4" y="13"/>
                  </a:lnTo>
                  <a:lnTo>
                    <a:pt x="4" y="12"/>
                  </a:lnTo>
                  <a:lnTo>
                    <a:pt x="1" y="12"/>
                  </a:lnTo>
                  <a:lnTo>
                    <a:pt x="1" y="10"/>
                  </a:lnTo>
                  <a:lnTo>
                    <a:pt x="0" y="10"/>
                  </a:lnTo>
                  <a:lnTo>
                    <a:pt x="0" y="7"/>
                  </a:lnTo>
                  <a:lnTo>
                    <a:pt x="0" y="5"/>
                  </a:lnTo>
                  <a:lnTo>
                    <a:pt x="0" y="4"/>
                  </a:lnTo>
                  <a:lnTo>
                    <a:pt x="1" y="1"/>
                  </a:lnTo>
                  <a:lnTo>
                    <a:pt x="1" y="0"/>
                  </a:lnTo>
                  <a:lnTo>
                    <a:pt x="4" y="0"/>
                  </a:lnTo>
                  <a:lnTo>
                    <a:pt x="6" y="0"/>
                  </a:lnTo>
                  <a:lnTo>
                    <a:pt x="8" y="0"/>
                  </a:lnTo>
                </a:path>
              </a:pathLst>
            </a:custGeom>
            <a:solidFill>
              <a:srgbClr val="DFEBEB"/>
            </a:solidFill>
            <a:ln w="127000" cap="rnd">
              <a:noFill/>
              <a:round/>
              <a:headEnd/>
              <a:tailEnd/>
            </a:ln>
          </p:spPr>
          <p:txBody>
            <a:bodyPr>
              <a:prstTxWarp prst="textNoShape">
                <a:avLst/>
              </a:prstTxWarp>
            </a:bodyPr>
            <a:lstStyle/>
            <a:p>
              <a:endParaRPr lang="en-US"/>
            </a:p>
          </p:txBody>
        </p:sp>
        <p:sp>
          <p:nvSpPr>
            <p:cNvPr id="41102" name="Freeform 86"/>
            <p:cNvSpPr>
              <a:spLocks/>
            </p:cNvSpPr>
            <p:nvPr/>
          </p:nvSpPr>
          <p:spPr bwMode="auto">
            <a:xfrm>
              <a:off x="4117" y="569"/>
              <a:ext cx="27" cy="20"/>
            </a:xfrm>
            <a:custGeom>
              <a:avLst/>
              <a:gdLst>
                <a:gd name="T0" fmla="*/ 11 w 27"/>
                <a:gd name="T1" fmla="*/ 0 h 20"/>
                <a:gd name="T2" fmla="*/ 15 w 27"/>
                <a:gd name="T3" fmla="*/ 0 h 20"/>
                <a:gd name="T4" fmla="*/ 15 w 27"/>
                <a:gd name="T5" fmla="*/ 2 h 20"/>
                <a:gd name="T6" fmla="*/ 17 w 27"/>
                <a:gd name="T7" fmla="*/ 2 h 20"/>
                <a:gd name="T8" fmla="*/ 20 w 27"/>
                <a:gd name="T9" fmla="*/ 2 h 20"/>
                <a:gd name="T10" fmla="*/ 23 w 27"/>
                <a:gd name="T11" fmla="*/ 3 h 20"/>
                <a:gd name="T12" fmla="*/ 26 w 27"/>
                <a:gd name="T13" fmla="*/ 5 h 20"/>
                <a:gd name="T14" fmla="*/ 26 w 27"/>
                <a:gd name="T15" fmla="*/ 7 h 20"/>
                <a:gd name="T16" fmla="*/ 26 w 27"/>
                <a:gd name="T17" fmla="*/ 10 h 20"/>
                <a:gd name="T18" fmla="*/ 26 w 27"/>
                <a:gd name="T19" fmla="*/ 11 h 20"/>
                <a:gd name="T20" fmla="*/ 26 w 27"/>
                <a:gd name="T21" fmla="*/ 15 h 20"/>
                <a:gd name="T22" fmla="*/ 23 w 27"/>
                <a:gd name="T23" fmla="*/ 16 h 20"/>
                <a:gd name="T24" fmla="*/ 20 w 27"/>
                <a:gd name="T25" fmla="*/ 17 h 20"/>
                <a:gd name="T26" fmla="*/ 17 w 27"/>
                <a:gd name="T27" fmla="*/ 17 h 20"/>
                <a:gd name="T28" fmla="*/ 15 w 27"/>
                <a:gd name="T29" fmla="*/ 19 h 20"/>
                <a:gd name="T30" fmla="*/ 11 w 27"/>
                <a:gd name="T31" fmla="*/ 19 h 20"/>
                <a:gd name="T32" fmla="*/ 8 w 27"/>
                <a:gd name="T33" fmla="*/ 19 h 20"/>
                <a:gd name="T34" fmla="*/ 5 w 27"/>
                <a:gd name="T35" fmla="*/ 17 h 20"/>
                <a:gd name="T36" fmla="*/ 2 w 27"/>
                <a:gd name="T37" fmla="*/ 17 h 20"/>
                <a:gd name="T38" fmla="*/ 2 w 27"/>
                <a:gd name="T39" fmla="*/ 16 h 20"/>
                <a:gd name="T40" fmla="*/ 2 w 27"/>
                <a:gd name="T41" fmla="*/ 15 h 20"/>
                <a:gd name="T42" fmla="*/ 0 w 27"/>
                <a:gd name="T43" fmla="*/ 11 h 20"/>
                <a:gd name="T44" fmla="*/ 0 w 27"/>
                <a:gd name="T45" fmla="*/ 8 h 20"/>
                <a:gd name="T46" fmla="*/ 0 w 27"/>
                <a:gd name="T47" fmla="*/ 5 h 20"/>
                <a:gd name="T48" fmla="*/ 2 w 27"/>
                <a:gd name="T49" fmla="*/ 3 h 20"/>
                <a:gd name="T50" fmla="*/ 2 w 27"/>
                <a:gd name="T51" fmla="*/ 2 h 20"/>
                <a:gd name="T52" fmla="*/ 5 w 27"/>
                <a:gd name="T53" fmla="*/ 2 h 20"/>
                <a:gd name="T54" fmla="*/ 8 w 27"/>
                <a:gd name="T55" fmla="*/ 0 h 20"/>
                <a:gd name="T56" fmla="*/ 11 w 27"/>
                <a:gd name="T57" fmla="*/ 0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
                <a:gd name="T88" fmla="*/ 0 h 20"/>
                <a:gd name="T89" fmla="*/ 27 w 27"/>
                <a:gd name="T90" fmla="*/ 20 h 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 h="20">
                  <a:moveTo>
                    <a:pt x="11" y="0"/>
                  </a:moveTo>
                  <a:lnTo>
                    <a:pt x="15" y="0"/>
                  </a:lnTo>
                  <a:lnTo>
                    <a:pt x="15" y="2"/>
                  </a:lnTo>
                  <a:lnTo>
                    <a:pt x="17" y="2"/>
                  </a:lnTo>
                  <a:lnTo>
                    <a:pt x="20" y="2"/>
                  </a:lnTo>
                  <a:lnTo>
                    <a:pt x="23" y="3"/>
                  </a:lnTo>
                  <a:lnTo>
                    <a:pt x="26" y="5"/>
                  </a:lnTo>
                  <a:lnTo>
                    <a:pt x="26" y="7"/>
                  </a:lnTo>
                  <a:lnTo>
                    <a:pt x="26" y="10"/>
                  </a:lnTo>
                  <a:lnTo>
                    <a:pt x="26" y="11"/>
                  </a:lnTo>
                  <a:lnTo>
                    <a:pt x="26" y="15"/>
                  </a:lnTo>
                  <a:lnTo>
                    <a:pt x="23" y="16"/>
                  </a:lnTo>
                  <a:lnTo>
                    <a:pt x="20" y="17"/>
                  </a:lnTo>
                  <a:lnTo>
                    <a:pt x="17" y="17"/>
                  </a:lnTo>
                  <a:lnTo>
                    <a:pt x="15" y="19"/>
                  </a:lnTo>
                  <a:lnTo>
                    <a:pt x="11" y="19"/>
                  </a:lnTo>
                  <a:lnTo>
                    <a:pt x="8" y="19"/>
                  </a:lnTo>
                  <a:lnTo>
                    <a:pt x="5" y="17"/>
                  </a:lnTo>
                  <a:lnTo>
                    <a:pt x="2" y="17"/>
                  </a:lnTo>
                  <a:lnTo>
                    <a:pt x="2" y="16"/>
                  </a:lnTo>
                  <a:lnTo>
                    <a:pt x="2" y="15"/>
                  </a:lnTo>
                  <a:lnTo>
                    <a:pt x="0" y="11"/>
                  </a:lnTo>
                  <a:lnTo>
                    <a:pt x="0" y="8"/>
                  </a:lnTo>
                  <a:lnTo>
                    <a:pt x="0" y="5"/>
                  </a:lnTo>
                  <a:lnTo>
                    <a:pt x="2" y="3"/>
                  </a:lnTo>
                  <a:lnTo>
                    <a:pt x="2" y="2"/>
                  </a:lnTo>
                  <a:lnTo>
                    <a:pt x="5" y="2"/>
                  </a:lnTo>
                  <a:lnTo>
                    <a:pt x="8" y="0"/>
                  </a:lnTo>
                  <a:lnTo>
                    <a:pt x="11"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103" name="Freeform 87"/>
            <p:cNvSpPr>
              <a:spLocks/>
            </p:cNvSpPr>
            <p:nvPr/>
          </p:nvSpPr>
          <p:spPr bwMode="auto">
            <a:xfrm>
              <a:off x="4131" y="579"/>
              <a:ext cx="13" cy="6"/>
            </a:xfrm>
            <a:custGeom>
              <a:avLst/>
              <a:gdLst>
                <a:gd name="T0" fmla="*/ 12 w 13"/>
                <a:gd name="T1" fmla="*/ 0 h 6"/>
                <a:gd name="T2" fmla="*/ 12 w 13"/>
                <a:gd name="T3" fmla="*/ 1 h 6"/>
                <a:gd name="T4" fmla="*/ 12 w 13"/>
                <a:gd name="T5" fmla="*/ 2 h 6"/>
                <a:gd name="T6" fmla="*/ 10 w 13"/>
                <a:gd name="T7" fmla="*/ 3 h 6"/>
                <a:gd name="T8" fmla="*/ 10 w 13"/>
                <a:gd name="T9" fmla="*/ 3 h 6"/>
                <a:gd name="T10" fmla="*/ 8 w 13"/>
                <a:gd name="T11" fmla="*/ 4 h 6"/>
                <a:gd name="T12" fmla="*/ 7 w 13"/>
                <a:gd name="T13" fmla="*/ 4 h 6"/>
                <a:gd name="T14" fmla="*/ 4 w 13"/>
                <a:gd name="T15" fmla="*/ 5 h 6"/>
                <a:gd name="T16" fmla="*/ 2 w 13"/>
                <a:gd name="T17" fmla="*/ 5 h 6"/>
                <a:gd name="T18" fmla="*/ 0 w 13"/>
                <a:gd name="T19" fmla="*/ 5 h 6"/>
                <a:gd name="T20" fmla="*/ 0 w 13"/>
                <a:gd name="T21" fmla="*/ 4 h 6"/>
                <a:gd name="T22" fmla="*/ 2 w 13"/>
                <a:gd name="T23" fmla="*/ 1 h 6"/>
                <a:gd name="T24" fmla="*/ 12 w 13"/>
                <a:gd name="T25" fmla="*/ 0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6"/>
                <a:gd name="T41" fmla="*/ 13 w 13"/>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6">
                  <a:moveTo>
                    <a:pt x="12" y="0"/>
                  </a:moveTo>
                  <a:lnTo>
                    <a:pt x="12" y="1"/>
                  </a:lnTo>
                  <a:lnTo>
                    <a:pt x="12" y="2"/>
                  </a:lnTo>
                  <a:lnTo>
                    <a:pt x="10" y="3"/>
                  </a:lnTo>
                  <a:lnTo>
                    <a:pt x="8" y="4"/>
                  </a:lnTo>
                  <a:lnTo>
                    <a:pt x="7" y="4"/>
                  </a:lnTo>
                  <a:lnTo>
                    <a:pt x="4" y="5"/>
                  </a:lnTo>
                  <a:lnTo>
                    <a:pt x="2" y="5"/>
                  </a:lnTo>
                  <a:lnTo>
                    <a:pt x="0" y="5"/>
                  </a:lnTo>
                  <a:lnTo>
                    <a:pt x="0" y="4"/>
                  </a:lnTo>
                  <a:lnTo>
                    <a:pt x="2" y="1"/>
                  </a:lnTo>
                  <a:lnTo>
                    <a:pt x="12" y="0"/>
                  </a:lnTo>
                </a:path>
              </a:pathLst>
            </a:custGeom>
            <a:solidFill>
              <a:srgbClr val="B4C0C0"/>
            </a:solidFill>
            <a:ln w="127000" cap="rnd">
              <a:noFill/>
              <a:round/>
              <a:headEnd/>
              <a:tailEnd/>
            </a:ln>
          </p:spPr>
          <p:txBody>
            <a:bodyPr>
              <a:prstTxWarp prst="textNoShape">
                <a:avLst/>
              </a:prstTxWarp>
            </a:bodyPr>
            <a:lstStyle/>
            <a:p>
              <a:endParaRPr lang="en-US"/>
            </a:p>
          </p:txBody>
        </p:sp>
        <p:sp>
          <p:nvSpPr>
            <p:cNvPr id="41104" name="Freeform 88"/>
            <p:cNvSpPr>
              <a:spLocks/>
            </p:cNvSpPr>
            <p:nvPr/>
          </p:nvSpPr>
          <p:spPr bwMode="auto">
            <a:xfrm>
              <a:off x="4140" y="576"/>
              <a:ext cx="4" cy="4"/>
            </a:xfrm>
            <a:custGeom>
              <a:avLst/>
              <a:gdLst>
                <a:gd name="T0" fmla="*/ 3 w 4"/>
                <a:gd name="T1" fmla="*/ 0 h 4"/>
                <a:gd name="T2" fmla="*/ 3 w 4"/>
                <a:gd name="T3" fmla="*/ 0 h 4"/>
                <a:gd name="T4" fmla="*/ 2 w 4"/>
                <a:gd name="T5" fmla="*/ 0 h 4"/>
                <a:gd name="T6" fmla="*/ 1 w 4"/>
                <a:gd name="T7" fmla="*/ 0 h 4"/>
                <a:gd name="T8" fmla="*/ 1 w 4"/>
                <a:gd name="T9" fmla="*/ 3 h 4"/>
                <a:gd name="T10" fmla="*/ 1 w 4"/>
                <a:gd name="T11" fmla="*/ 3 h 4"/>
                <a:gd name="T12" fmla="*/ 0 w 4"/>
                <a:gd name="T13" fmla="*/ 0 h 4"/>
                <a:gd name="T14" fmla="*/ 0 w 4"/>
                <a:gd name="T15" fmla="*/ 3 h 4"/>
                <a:gd name="T16" fmla="*/ 1 w 4"/>
                <a:gd name="T17" fmla="*/ 3 h 4"/>
                <a:gd name="T18" fmla="*/ 1 w 4"/>
                <a:gd name="T19" fmla="*/ 3 h 4"/>
                <a:gd name="T20" fmla="*/ 2 w 4"/>
                <a:gd name="T21" fmla="*/ 3 h 4"/>
                <a:gd name="T22" fmla="*/ 3 w 4"/>
                <a:gd name="T23" fmla="*/ 3 h 4"/>
                <a:gd name="T24" fmla="*/ 3 w 4"/>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4"/>
                <a:gd name="T41" fmla="*/ 4 w 4"/>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4">
                  <a:moveTo>
                    <a:pt x="3" y="0"/>
                  </a:moveTo>
                  <a:lnTo>
                    <a:pt x="3" y="0"/>
                  </a:lnTo>
                  <a:lnTo>
                    <a:pt x="2" y="0"/>
                  </a:lnTo>
                  <a:lnTo>
                    <a:pt x="1" y="0"/>
                  </a:lnTo>
                  <a:lnTo>
                    <a:pt x="1" y="3"/>
                  </a:lnTo>
                  <a:lnTo>
                    <a:pt x="0" y="0"/>
                  </a:lnTo>
                  <a:lnTo>
                    <a:pt x="0" y="3"/>
                  </a:lnTo>
                  <a:lnTo>
                    <a:pt x="1" y="3"/>
                  </a:lnTo>
                  <a:lnTo>
                    <a:pt x="2" y="3"/>
                  </a:lnTo>
                  <a:lnTo>
                    <a:pt x="3" y="3"/>
                  </a:lnTo>
                  <a:lnTo>
                    <a:pt x="3" y="0"/>
                  </a:lnTo>
                </a:path>
              </a:pathLst>
            </a:custGeom>
            <a:solidFill>
              <a:srgbClr val="001A1A"/>
            </a:solidFill>
            <a:ln w="127000" cap="rnd">
              <a:noFill/>
              <a:round/>
              <a:headEnd/>
              <a:tailEnd/>
            </a:ln>
          </p:spPr>
          <p:txBody>
            <a:bodyPr>
              <a:prstTxWarp prst="textNoShape">
                <a:avLst/>
              </a:prstTxWarp>
            </a:bodyPr>
            <a:lstStyle/>
            <a:p>
              <a:endParaRPr lang="en-US"/>
            </a:p>
          </p:txBody>
        </p:sp>
        <p:sp>
          <p:nvSpPr>
            <p:cNvPr id="41105" name="Freeform 89"/>
            <p:cNvSpPr>
              <a:spLocks/>
            </p:cNvSpPr>
            <p:nvPr/>
          </p:nvSpPr>
          <p:spPr bwMode="auto">
            <a:xfrm>
              <a:off x="4133" y="571"/>
              <a:ext cx="8" cy="2"/>
            </a:xfrm>
            <a:custGeom>
              <a:avLst/>
              <a:gdLst>
                <a:gd name="T0" fmla="*/ 7 w 8"/>
                <a:gd name="T1" fmla="*/ 1 h 2"/>
                <a:gd name="T2" fmla="*/ 7 w 8"/>
                <a:gd name="T3" fmla="*/ 1 h 2"/>
                <a:gd name="T4" fmla="*/ 7 w 8"/>
                <a:gd name="T5" fmla="*/ 1 h 2"/>
                <a:gd name="T6" fmla="*/ 7 w 8"/>
                <a:gd name="T7" fmla="*/ 0 h 2"/>
                <a:gd name="T8" fmla="*/ 6 w 8"/>
                <a:gd name="T9" fmla="*/ 0 h 2"/>
                <a:gd name="T10" fmla="*/ 4 w 8"/>
                <a:gd name="T11" fmla="*/ 0 h 2"/>
                <a:gd name="T12" fmla="*/ 3 w 8"/>
                <a:gd name="T13" fmla="*/ 0 h 2"/>
                <a:gd name="T14" fmla="*/ 2 w 8"/>
                <a:gd name="T15" fmla="*/ 0 h 2"/>
                <a:gd name="T16" fmla="*/ 0 w 8"/>
                <a:gd name="T17" fmla="*/ 0 h 2"/>
                <a:gd name="T18" fmla="*/ 0 w 8"/>
                <a:gd name="T19" fmla="*/ 0 h 2"/>
                <a:gd name="T20" fmla="*/ 0 w 8"/>
                <a:gd name="T21" fmla="*/ 1 h 2"/>
                <a:gd name="T22" fmla="*/ 2 w 8"/>
                <a:gd name="T23" fmla="*/ 1 h 2"/>
                <a:gd name="T24" fmla="*/ 3 w 8"/>
                <a:gd name="T25" fmla="*/ 1 h 2"/>
                <a:gd name="T26" fmla="*/ 4 w 8"/>
                <a:gd name="T27" fmla="*/ 1 h 2"/>
                <a:gd name="T28" fmla="*/ 6 w 8"/>
                <a:gd name="T29" fmla="*/ 1 h 2"/>
                <a:gd name="T30" fmla="*/ 7 w 8"/>
                <a:gd name="T31" fmla="*/ 1 h 2"/>
                <a:gd name="T32" fmla="*/ 7 w 8"/>
                <a:gd name="T33" fmla="*/ 1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2"/>
                <a:gd name="T53" fmla="*/ 8 w 8"/>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2">
                  <a:moveTo>
                    <a:pt x="7" y="1"/>
                  </a:moveTo>
                  <a:lnTo>
                    <a:pt x="7" y="1"/>
                  </a:lnTo>
                  <a:lnTo>
                    <a:pt x="7" y="0"/>
                  </a:lnTo>
                  <a:lnTo>
                    <a:pt x="6" y="0"/>
                  </a:lnTo>
                  <a:lnTo>
                    <a:pt x="4" y="0"/>
                  </a:lnTo>
                  <a:lnTo>
                    <a:pt x="3" y="0"/>
                  </a:lnTo>
                  <a:lnTo>
                    <a:pt x="2" y="0"/>
                  </a:lnTo>
                  <a:lnTo>
                    <a:pt x="0" y="0"/>
                  </a:lnTo>
                  <a:lnTo>
                    <a:pt x="0" y="1"/>
                  </a:lnTo>
                  <a:lnTo>
                    <a:pt x="2" y="1"/>
                  </a:lnTo>
                  <a:lnTo>
                    <a:pt x="3" y="1"/>
                  </a:lnTo>
                  <a:lnTo>
                    <a:pt x="4" y="1"/>
                  </a:lnTo>
                  <a:lnTo>
                    <a:pt x="6" y="1"/>
                  </a:lnTo>
                  <a:lnTo>
                    <a:pt x="7" y="1"/>
                  </a:lnTo>
                </a:path>
              </a:pathLst>
            </a:custGeom>
            <a:solidFill>
              <a:srgbClr val="FFFFFF"/>
            </a:solidFill>
            <a:ln w="127000" cap="rnd">
              <a:noFill/>
              <a:round/>
              <a:headEnd/>
              <a:tailEnd/>
            </a:ln>
          </p:spPr>
          <p:txBody>
            <a:bodyPr>
              <a:prstTxWarp prst="textNoShape">
                <a:avLst/>
              </a:prstTxWarp>
            </a:bodyPr>
            <a:lstStyle/>
            <a:p>
              <a:endParaRPr lang="en-US"/>
            </a:p>
          </p:txBody>
        </p:sp>
        <p:sp>
          <p:nvSpPr>
            <p:cNvPr id="41106" name="Freeform 90"/>
            <p:cNvSpPr>
              <a:spLocks/>
            </p:cNvSpPr>
            <p:nvPr/>
          </p:nvSpPr>
          <p:spPr bwMode="auto">
            <a:xfrm>
              <a:off x="4117" y="571"/>
              <a:ext cx="17" cy="18"/>
            </a:xfrm>
            <a:custGeom>
              <a:avLst/>
              <a:gdLst>
                <a:gd name="T0" fmla="*/ 16 w 17"/>
                <a:gd name="T1" fmla="*/ 8 h 18"/>
                <a:gd name="T2" fmla="*/ 16 w 17"/>
                <a:gd name="T3" fmla="*/ 5 h 18"/>
                <a:gd name="T4" fmla="*/ 14 w 17"/>
                <a:gd name="T5" fmla="*/ 3 h 18"/>
                <a:gd name="T6" fmla="*/ 14 w 17"/>
                <a:gd name="T7" fmla="*/ 2 h 18"/>
                <a:gd name="T8" fmla="*/ 14 w 17"/>
                <a:gd name="T9" fmla="*/ 0 h 18"/>
                <a:gd name="T10" fmla="*/ 11 w 17"/>
                <a:gd name="T11" fmla="*/ 0 h 18"/>
                <a:gd name="T12" fmla="*/ 8 w 17"/>
                <a:gd name="T13" fmla="*/ 0 h 18"/>
                <a:gd name="T14" fmla="*/ 5 w 17"/>
                <a:gd name="T15" fmla="*/ 0 h 18"/>
                <a:gd name="T16" fmla="*/ 2 w 17"/>
                <a:gd name="T17" fmla="*/ 2 h 18"/>
                <a:gd name="T18" fmla="*/ 0 w 17"/>
                <a:gd name="T19" fmla="*/ 3 h 18"/>
                <a:gd name="T20" fmla="*/ 0 w 17"/>
                <a:gd name="T21" fmla="*/ 6 h 18"/>
                <a:gd name="T22" fmla="*/ 0 w 17"/>
                <a:gd name="T23" fmla="*/ 8 h 18"/>
                <a:gd name="T24" fmla="*/ 0 w 17"/>
                <a:gd name="T25" fmla="*/ 9 h 18"/>
                <a:gd name="T26" fmla="*/ 0 w 17"/>
                <a:gd name="T27" fmla="*/ 11 h 18"/>
                <a:gd name="T28" fmla="*/ 2 w 17"/>
                <a:gd name="T29" fmla="*/ 13 h 18"/>
                <a:gd name="T30" fmla="*/ 2 w 17"/>
                <a:gd name="T31" fmla="*/ 14 h 18"/>
                <a:gd name="T32" fmla="*/ 2 w 17"/>
                <a:gd name="T33" fmla="*/ 15 h 18"/>
                <a:gd name="T34" fmla="*/ 5 w 17"/>
                <a:gd name="T35" fmla="*/ 15 h 18"/>
                <a:gd name="T36" fmla="*/ 8 w 17"/>
                <a:gd name="T37" fmla="*/ 17 h 18"/>
                <a:gd name="T38" fmla="*/ 8 w 17"/>
                <a:gd name="T39" fmla="*/ 15 h 18"/>
                <a:gd name="T40" fmla="*/ 11 w 17"/>
                <a:gd name="T41" fmla="*/ 15 h 18"/>
                <a:gd name="T42" fmla="*/ 14 w 17"/>
                <a:gd name="T43" fmla="*/ 15 h 18"/>
                <a:gd name="T44" fmla="*/ 14 w 17"/>
                <a:gd name="T45" fmla="*/ 14 h 18"/>
                <a:gd name="T46" fmla="*/ 14 w 17"/>
                <a:gd name="T47" fmla="*/ 13 h 18"/>
                <a:gd name="T48" fmla="*/ 14 w 17"/>
                <a:gd name="T49" fmla="*/ 9 h 18"/>
                <a:gd name="T50" fmla="*/ 16 w 17"/>
                <a:gd name="T51" fmla="*/ 8 h 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18"/>
                <a:gd name="T80" fmla="*/ 17 w 17"/>
                <a:gd name="T81" fmla="*/ 18 h 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18">
                  <a:moveTo>
                    <a:pt x="16" y="8"/>
                  </a:moveTo>
                  <a:lnTo>
                    <a:pt x="16" y="5"/>
                  </a:lnTo>
                  <a:lnTo>
                    <a:pt x="14" y="3"/>
                  </a:lnTo>
                  <a:lnTo>
                    <a:pt x="14" y="2"/>
                  </a:lnTo>
                  <a:lnTo>
                    <a:pt x="14" y="0"/>
                  </a:lnTo>
                  <a:lnTo>
                    <a:pt x="11" y="0"/>
                  </a:lnTo>
                  <a:lnTo>
                    <a:pt x="8" y="0"/>
                  </a:lnTo>
                  <a:lnTo>
                    <a:pt x="5" y="0"/>
                  </a:lnTo>
                  <a:lnTo>
                    <a:pt x="2" y="2"/>
                  </a:lnTo>
                  <a:lnTo>
                    <a:pt x="0" y="3"/>
                  </a:lnTo>
                  <a:lnTo>
                    <a:pt x="0" y="6"/>
                  </a:lnTo>
                  <a:lnTo>
                    <a:pt x="0" y="8"/>
                  </a:lnTo>
                  <a:lnTo>
                    <a:pt x="0" y="9"/>
                  </a:lnTo>
                  <a:lnTo>
                    <a:pt x="0" y="11"/>
                  </a:lnTo>
                  <a:lnTo>
                    <a:pt x="2" y="13"/>
                  </a:lnTo>
                  <a:lnTo>
                    <a:pt x="2" y="14"/>
                  </a:lnTo>
                  <a:lnTo>
                    <a:pt x="2" y="15"/>
                  </a:lnTo>
                  <a:lnTo>
                    <a:pt x="5" y="15"/>
                  </a:lnTo>
                  <a:lnTo>
                    <a:pt x="8" y="17"/>
                  </a:lnTo>
                  <a:lnTo>
                    <a:pt x="8" y="15"/>
                  </a:lnTo>
                  <a:lnTo>
                    <a:pt x="11" y="15"/>
                  </a:lnTo>
                  <a:lnTo>
                    <a:pt x="14" y="15"/>
                  </a:lnTo>
                  <a:lnTo>
                    <a:pt x="14" y="14"/>
                  </a:lnTo>
                  <a:lnTo>
                    <a:pt x="14" y="13"/>
                  </a:lnTo>
                  <a:lnTo>
                    <a:pt x="14" y="9"/>
                  </a:lnTo>
                  <a:lnTo>
                    <a:pt x="16" y="8"/>
                  </a:lnTo>
                </a:path>
              </a:pathLst>
            </a:custGeom>
            <a:solidFill>
              <a:srgbClr val="DFF3F3"/>
            </a:solidFill>
            <a:ln w="12700" cap="rnd">
              <a:solidFill>
                <a:srgbClr val="FFFFFF"/>
              </a:solidFill>
              <a:round/>
              <a:headEnd/>
              <a:tailEnd/>
            </a:ln>
          </p:spPr>
          <p:txBody>
            <a:bodyPr>
              <a:prstTxWarp prst="textNoShape">
                <a:avLst/>
              </a:prstTxWarp>
            </a:bodyPr>
            <a:lstStyle/>
            <a:p>
              <a:endParaRPr lang="en-US"/>
            </a:p>
          </p:txBody>
        </p:sp>
        <p:sp>
          <p:nvSpPr>
            <p:cNvPr id="41107" name="Freeform 91"/>
            <p:cNvSpPr>
              <a:spLocks/>
            </p:cNvSpPr>
            <p:nvPr/>
          </p:nvSpPr>
          <p:spPr bwMode="auto">
            <a:xfrm>
              <a:off x="4132" y="572"/>
              <a:ext cx="1" cy="8"/>
            </a:xfrm>
            <a:custGeom>
              <a:avLst/>
              <a:gdLst>
                <a:gd name="T0" fmla="*/ 0 w 1"/>
                <a:gd name="T1" fmla="*/ 0 h 8"/>
                <a:gd name="T2" fmla="*/ 0 w 1"/>
                <a:gd name="T3" fmla="*/ 0 h 8"/>
                <a:gd name="T4" fmla="*/ 0 w 1"/>
                <a:gd name="T5" fmla="*/ 2 h 8"/>
                <a:gd name="T6" fmla="*/ 0 w 1"/>
                <a:gd name="T7" fmla="*/ 5 h 8"/>
                <a:gd name="T8" fmla="*/ 0 w 1"/>
                <a:gd name="T9" fmla="*/ 7 h 8"/>
                <a:gd name="T10" fmla="*/ 0 60000 65536"/>
                <a:gd name="T11" fmla="*/ 0 60000 65536"/>
                <a:gd name="T12" fmla="*/ 0 60000 65536"/>
                <a:gd name="T13" fmla="*/ 0 60000 65536"/>
                <a:gd name="T14" fmla="*/ 0 60000 65536"/>
                <a:gd name="T15" fmla="*/ 0 w 1"/>
                <a:gd name="T16" fmla="*/ 0 h 8"/>
                <a:gd name="T17" fmla="*/ 1 w 1"/>
                <a:gd name="T18" fmla="*/ 8 h 8"/>
              </a:gdLst>
              <a:ahLst/>
              <a:cxnLst>
                <a:cxn ang="T10">
                  <a:pos x="T0" y="T1"/>
                </a:cxn>
                <a:cxn ang="T11">
                  <a:pos x="T2" y="T3"/>
                </a:cxn>
                <a:cxn ang="T12">
                  <a:pos x="T4" y="T5"/>
                </a:cxn>
                <a:cxn ang="T13">
                  <a:pos x="T6" y="T7"/>
                </a:cxn>
                <a:cxn ang="T14">
                  <a:pos x="T8" y="T9"/>
                </a:cxn>
              </a:cxnLst>
              <a:rect l="T15" t="T16" r="T17" b="T18"/>
              <a:pathLst>
                <a:path w="1" h="8">
                  <a:moveTo>
                    <a:pt x="0" y="0"/>
                  </a:moveTo>
                  <a:lnTo>
                    <a:pt x="0" y="0"/>
                  </a:lnTo>
                  <a:lnTo>
                    <a:pt x="0" y="2"/>
                  </a:lnTo>
                  <a:lnTo>
                    <a:pt x="0" y="5"/>
                  </a:lnTo>
                  <a:lnTo>
                    <a:pt x="0" y="7"/>
                  </a:lnTo>
                </a:path>
              </a:pathLst>
            </a:custGeom>
            <a:noFill/>
            <a:ln w="12700" cap="rnd">
              <a:solidFill>
                <a:srgbClr val="C0D9D9"/>
              </a:solidFill>
              <a:round/>
              <a:headEnd/>
              <a:tailEnd/>
            </a:ln>
          </p:spPr>
          <p:txBody>
            <a:bodyPr>
              <a:prstTxWarp prst="textNoShape">
                <a:avLst/>
              </a:prstTxWarp>
            </a:bodyPr>
            <a:lstStyle/>
            <a:p>
              <a:endParaRPr lang="en-US"/>
            </a:p>
          </p:txBody>
        </p:sp>
        <p:sp>
          <p:nvSpPr>
            <p:cNvPr id="41108" name="Freeform 92"/>
            <p:cNvSpPr>
              <a:spLocks/>
            </p:cNvSpPr>
            <p:nvPr/>
          </p:nvSpPr>
          <p:spPr bwMode="auto">
            <a:xfrm>
              <a:off x="4128" y="571"/>
              <a:ext cx="1" cy="9"/>
            </a:xfrm>
            <a:custGeom>
              <a:avLst/>
              <a:gdLst>
                <a:gd name="T0" fmla="*/ 0 w 1"/>
                <a:gd name="T1" fmla="*/ 0 h 9"/>
                <a:gd name="T2" fmla="*/ 0 w 1"/>
                <a:gd name="T3" fmla="*/ 2 h 9"/>
                <a:gd name="T4" fmla="*/ 0 w 1"/>
                <a:gd name="T5" fmla="*/ 3 h 9"/>
                <a:gd name="T6" fmla="*/ 0 w 1"/>
                <a:gd name="T7" fmla="*/ 5 h 9"/>
                <a:gd name="T8" fmla="*/ 0 w 1"/>
                <a:gd name="T9" fmla="*/ 8 h 9"/>
                <a:gd name="T10" fmla="*/ 0 60000 65536"/>
                <a:gd name="T11" fmla="*/ 0 60000 65536"/>
                <a:gd name="T12" fmla="*/ 0 60000 65536"/>
                <a:gd name="T13" fmla="*/ 0 60000 65536"/>
                <a:gd name="T14" fmla="*/ 0 60000 65536"/>
                <a:gd name="T15" fmla="*/ 0 w 1"/>
                <a:gd name="T16" fmla="*/ 0 h 9"/>
                <a:gd name="T17" fmla="*/ 1 w 1"/>
                <a:gd name="T18" fmla="*/ 9 h 9"/>
              </a:gdLst>
              <a:ahLst/>
              <a:cxnLst>
                <a:cxn ang="T10">
                  <a:pos x="T0" y="T1"/>
                </a:cxn>
                <a:cxn ang="T11">
                  <a:pos x="T2" y="T3"/>
                </a:cxn>
                <a:cxn ang="T12">
                  <a:pos x="T4" y="T5"/>
                </a:cxn>
                <a:cxn ang="T13">
                  <a:pos x="T6" y="T7"/>
                </a:cxn>
                <a:cxn ang="T14">
                  <a:pos x="T8" y="T9"/>
                </a:cxn>
              </a:cxnLst>
              <a:rect l="T15" t="T16" r="T17" b="T18"/>
              <a:pathLst>
                <a:path w="1" h="9">
                  <a:moveTo>
                    <a:pt x="0" y="0"/>
                  </a:moveTo>
                  <a:lnTo>
                    <a:pt x="0" y="2"/>
                  </a:lnTo>
                  <a:lnTo>
                    <a:pt x="0" y="3"/>
                  </a:lnTo>
                  <a:lnTo>
                    <a:pt x="0" y="5"/>
                  </a:lnTo>
                  <a:lnTo>
                    <a:pt x="0" y="8"/>
                  </a:lnTo>
                </a:path>
              </a:pathLst>
            </a:custGeom>
            <a:noFill/>
            <a:ln w="12700" cap="rnd">
              <a:solidFill>
                <a:srgbClr val="C0D9D9"/>
              </a:solidFill>
              <a:round/>
              <a:headEnd/>
              <a:tailEnd/>
            </a:ln>
          </p:spPr>
          <p:txBody>
            <a:bodyPr>
              <a:prstTxWarp prst="textNoShape">
                <a:avLst/>
              </a:prstTxWarp>
            </a:bodyPr>
            <a:lstStyle/>
            <a:p>
              <a:endParaRPr lang="en-US"/>
            </a:p>
          </p:txBody>
        </p:sp>
        <p:sp>
          <p:nvSpPr>
            <p:cNvPr id="41109" name="Freeform 93"/>
            <p:cNvSpPr>
              <a:spLocks/>
            </p:cNvSpPr>
            <p:nvPr/>
          </p:nvSpPr>
          <p:spPr bwMode="auto">
            <a:xfrm>
              <a:off x="4125" y="571"/>
              <a:ext cx="4" cy="7"/>
            </a:xfrm>
            <a:custGeom>
              <a:avLst/>
              <a:gdLst>
                <a:gd name="T0" fmla="*/ 3 w 4"/>
                <a:gd name="T1" fmla="*/ 0 h 7"/>
                <a:gd name="T2" fmla="*/ 3 w 4"/>
                <a:gd name="T3" fmla="*/ 0 h 7"/>
                <a:gd name="T4" fmla="*/ 0 w 4"/>
                <a:gd name="T5" fmla="*/ 2 h 7"/>
                <a:gd name="T6" fmla="*/ 0 w 4"/>
                <a:gd name="T7" fmla="*/ 5 h 7"/>
                <a:gd name="T8" fmla="*/ 0 w 4"/>
                <a:gd name="T9" fmla="*/ 6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3" y="0"/>
                  </a:moveTo>
                  <a:lnTo>
                    <a:pt x="3" y="0"/>
                  </a:lnTo>
                  <a:lnTo>
                    <a:pt x="0" y="2"/>
                  </a:lnTo>
                  <a:lnTo>
                    <a:pt x="0" y="5"/>
                  </a:lnTo>
                  <a:lnTo>
                    <a:pt x="0" y="6"/>
                  </a:lnTo>
                </a:path>
              </a:pathLst>
            </a:custGeom>
            <a:noFill/>
            <a:ln w="12700" cap="rnd">
              <a:solidFill>
                <a:srgbClr val="C0D9D9"/>
              </a:solidFill>
              <a:round/>
              <a:headEnd/>
              <a:tailEnd/>
            </a:ln>
          </p:spPr>
          <p:txBody>
            <a:bodyPr>
              <a:prstTxWarp prst="textNoShape">
                <a:avLst/>
              </a:prstTxWarp>
            </a:bodyPr>
            <a:lstStyle/>
            <a:p>
              <a:endParaRPr lang="en-US"/>
            </a:p>
          </p:txBody>
        </p:sp>
        <p:sp>
          <p:nvSpPr>
            <p:cNvPr id="41110" name="Freeform 94"/>
            <p:cNvSpPr>
              <a:spLocks/>
            </p:cNvSpPr>
            <p:nvPr/>
          </p:nvSpPr>
          <p:spPr bwMode="auto">
            <a:xfrm>
              <a:off x="4123" y="571"/>
              <a:ext cx="3" cy="7"/>
            </a:xfrm>
            <a:custGeom>
              <a:avLst/>
              <a:gdLst>
                <a:gd name="T0" fmla="*/ 2 w 3"/>
                <a:gd name="T1" fmla="*/ 0 h 7"/>
                <a:gd name="T2" fmla="*/ 2 w 3"/>
                <a:gd name="T3" fmla="*/ 0 h 7"/>
                <a:gd name="T4" fmla="*/ 0 w 3"/>
                <a:gd name="T5" fmla="*/ 2 h 7"/>
                <a:gd name="T6" fmla="*/ 0 w 3"/>
                <a:gd name="T7" fmla="*/ 5 h 7"/>
                <a:gd name="T8" fmla="*/ 0 w 3"/>
                <a:gd name="T9" fmla="*/ 6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2" y="0"/>
                  </a:moveTo>
                  <a:lnTo>
                    <a:pt x="2" y="0"/>
                  </a:lnTo>
                  <a:lnTo>
                    <a:pt x="0" y="2"/>
                  </a:lnTo>
                  <a:lnTo>
                    <a:pt x="0" y="5"/>
                  </a:lnTo>
                  <a:lnTo>
                    <a:pt x="0" y="6"/>
                  </a:lnTo>
                </a:path>
              </a:pathLst>
            </a:custGeom>
            <a:noFill/>
            <a:ln w="12700" cap="rnd">
              <a:solidFill>
                <a:srgbClr val="C0D9D9"/>
              </a:solidFill>
              <a:round/>
              <a:headEnd/>
              <a:tailEnd/>
            </a:ln>
          </p:spPr>
          <p:txBody>
            <a:bodyPr>
              <a:prstTxWarp prst="textNoShape">
                <a:avLst/>
              </a:prstTxWarp>
            </a:bodyPr>
            <a:lstStyle/>
            <a:p>
              <a:endParaRPr lang="en-US"/>
            </a:p>
          </p:txBody>
        </p:sp>
        <p:sp>
          <p:nvSpPr>
            <p:cNvPr id="41111" name="Freeform 95"/>
            <p:cNvSpPr>
              <a:spLocks/>
            </p:cNvSpPr>
            <p:nvPr/>
          </p:nvSpPr>
          <p:spPr bwMode="auto">
            <a:xfrm>
              <a:off x="4123" y="571"/>
              <a:ext cx="1" cy="7"/>
            </a:xfrm>
            <a:custGeom>
              <a:avLst/>
              <a:gdLst>
                <a:gd name="T0" fmla="*/ 0 w 1"/>
                <a:gd name="T1" fmla="*/ 0 h 7"/>
                <a:gd name="T2" fmla="*/ 0 w 1"/>
                <a:gd name="T3" fmla="*/ 2 h 7"/>
                <a:gd name="T4" fmla="*/ 0 w 1"/>
                <a:gd name="T5" fmla="*/ 3 h 7"/>
                <a:gd name="T6" fmla="*/ 0 w 1"/>
                <a:gd name="T7" fmla="*/ 5 h 7"/>
                <a:gd name="T8" fmla="*/ 0 w 1"/>
                <a:gd name="T9" fmla="*/ 6 h 7"/>
                <a:gd name="T10" fmla="*/ 0 60000 65536"/>
                <a:gd name="T11" fmla="*/ 0 60000 65536"/>
                <a:gd name="T12" fmla="*/ 0 60000 65536"/>
                <a:gd name="T13" fmla="*/ 0 60000 65536"/>
                <a:gd name="T14" fmla="*/ 0 60000 65536"/>
                <a:gd name="T15" fmla="*/ 0 w 1"/>
                <a:gd name="T16" fmla="*/ 0 h 7"/>
                <a:gd name="T17" fmla="*/ 1 w 1"/>
                <a:gd name="T18" fmla="*/ 7 h 7"/>
              </a:gdLst>
              <a:ahLst/>
              <a:cxnLst>
                <a:cxn ang="T10">
                  <a:pos x="T0" y="T1"/>
                </a:cxn>
                <a:cxn ang="T11">
                  <a:pos x="T2" y="T3"/>
                </a:cxn>
                <a:cxn ang="T12">
                  <a:pos x="T4" y="T5"/>
                </a:cxn>
                <a:cxn ang="T13">
                  <a:pos x="T6" y="T7"/>
                </a:cxn>
                <a:cxn ang="T14">
                  <a:pos x="T8" y="T9"/>
                </a:cxn>
              </a:cxnLst>
              <a:rect l="T15" t="T16" r="T17" b="T18"/>
              <a:pathLst>
                <a:path w="1" h="7">
                  <a:moveTo>
                    <a:pt x="0" y="0"/>
                  </a:moveTo>
                  <a:lnTo>
                    <a:pt x="0" y="2"/>
                  </a:lnTo>
                  <a:lnTo>
                    <a:pt x="0" y="3"/>
                  </a:lnTo>
                  <a:lnTo>
                    <a:pt x="0" y="5"/>
                  </a:lnTo>
                  <a:lnTo>
                    <a:pt x="0" y="6"/>
                  </a:lnTo>
                </a:path>
              </a:pathLst>
            </a:custGeom>
            <a:noFill/>
            <a:ln w="12700" cap="rnd">
              <a:solidFill>
                <a:srgbClr val="C0D9D9"/>
              </a:solidFill>
              <a:round/>
              <a:headEnd/>
              <a:tailEnd/>
            </a:ln>
          </p:spPr>
          <p:txBody>
            <a:bodyPr>
              <a:prstTxWarp prst="textNoShape">
                <a:avLst/>
              </a:prstTxWarp>
            </a:bodyPr>
            <a:lstStyle/>
            <a:p>
              <a:endParaRPr lang="en-US"/>
            </a:p>
          </p:txBody>
        </p:sp>
        <p:sp>
          <p:nvSpPr>
            <p:cNvPr id="41112" name="Freeform 96"/>
            <p:cNvSpPr>
              <a:spLocks/>
            </p:cNvSpPr>
            <p:nvPr/>
          </p:nvSpPr>
          <p:spPr bwMode="auto">
            <a:xfrm>
              <a:off x="4123" y="599"/>
              <a:ext cx="3" cy="8"/>
            </a:xfrm>
            <a:custGeom>
              <a:avLst/>
              <a:gdLst>
                <a:gd name="T0" fmla="*/ 1 w 3"/>
                <a:gd name="T1" fmla="*/ 0 h 8"/>
                <a:gd name="T2" fmla="*/ 1 w 3"/>
                <a:gd name="T3" fmla="*/ 0 h 8"/>
                <a:gd name="T4" fmla="*/ 1 w 3"/>
                <a:gd name="T5" fmla="*/ 0 h 8"/>
                <a:gd name="T6" fmla="*/ 1 w 3"/>
                <a:gd name="T7" fmla="*/ 1 h 8"/>
                <a:gd name="T8" fmla="*/ 2 w 3"/>
                <a:gd name="T9" fmla="*/ 1 h 8"/>
                <a:gd name="T10" fmla="*/ 2 w 3"/>
                <a:gd name="T11" fmla="*/ 2 h 8"/>
                <a:gd name="T12" fmla="*/ 2 w 3"/>
                <a:gd name="T13" fmla="*/ 3 h 8"/>
                <a:gd name="T14" fmla="*/ 2 w 3"/>
                <a:gd name="T15" fmla="*/ 5 h 8"/>
                <a:gd name="T16" fmla="*/ 2 w 3"/>
                <a:gd name="T17" fmla="*/ 6 h 8"/>
                <a:gd name="T18" fmla="*/ 2 w 3"/>
                <a:gd name="T19" fmla="*/ 7 h 8"/>
                <a:gd name="T20" fmla="*/ 1 w 3"/>
                <a:gd name="T21" fmla="*/ 7 h 8"/>
                <a:gd name="T22" fmla="*/ 1 w 3"/>
                <a:gd name="T23" fmla="*/ 7 h 8"/>
                <a:gd name="T24" fmla="*/ 1 w 3"/>
                <a:gd name="T25" fmla="*/ 7 h 8"/>
                <a:gd name="T26" fmla="*/ 1 w 3"/>
                <a:gd name="T27" fmla="*/ 6 h 8"/>
                <a:gd name="T28" fmla="*/ 1 w 3"/>
                <a:gd name="T29" fmla="*/ 5 h 8"/>
                <a:gd name="T30" fmla="*/ 0 w 3"/>
                <a:gd name="T31" fmla="*/ 5 h 8"/>
                <a:gd name="T32" fmla="*/ 0 w 3"/>
                <a:gd name="T33" fmla="*/ 3 h 8"/>
                <a:gd name="T34" fmla="*/ 0 w 3"/>
                <a:gd name="T35" fmla="*/ 2 h 8"/>
                <a:gd name="T36" fmla="*/ 0 w 3"/>
                <a:gd name="T37" fmla="*/ 1 h 8"/>
                <a:gd name="T38" fmla="*/ 0 w 3"/>
                <a:gd name="T39" fmla="*/ 0 h 8"/>
                <a:gd name="T40" fmla="*/ 1 w 3"/>
                <a:gd name="T41" fmla="*/ 0 h 8"/>
                <a:gd name="T42" fmla="*/ 1 w 3"/>
                <a:gd name="T43" fmla="*/ 0 h 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
                <a:gd name="T67" fmla="*/ 0 h 8"/>
                <a:gd name="T68" fmla="*/ 3 w 3"/>
                <a:gd name="T69" fmla="*/ 8 h 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 h="8">
                  <a:moveTo>
                    <a:pt x="1" y="0"/>
                  </a:moveTo>
                  <a:lnTo>
                    <a:pt x="1" y="0"/>
                  </a:lnTo>
                  <a:lnTo>
                    <a:pt x="1" y="1"/>
                  </a:lnTo>
                  <a:lnTo>
                    <a:pt x="2" y="1"/>
                  </a:lnTo>
                  <a:lnTo>
                    <a:pt x="2" y="2"/>
                  </a:lnTo>
                  <a:lnTo>
                    <a:pt x="2" y="3"/>
                  </a:lnTo>
                  <a:lnTo>
                    <a:pt x="2" y="5"/>
                  </a:lnTo>
                  <a:lnTo>
                    <a:pt x="2" y="6"/>
                  </a:lnTo>
                  <a:lnTo>
                    <a:pt x="2" y="7"/>
                  </a:lnTo>
                  <a:lnTo>
                    <a:pt x="1" y="7"/>
                  </a:lnTo>
                  <a:lnTo>
                    <a:pt x="1" y="6"/>
                  </a:lnTo>
                  <a:lnTo>
                    <a:pt x="1" y="5"/>
                  </a:lnTo>
                  <a:lnTo>
                    <a:pt x="0" y="5"/>
                  </a:lnTo>
                  <a:lnTo>
                    <a:pt x="0" y="3"/>
                  </a:lnTo>
                  <a:lnTo>
                    <a:pt x="0" y="2"/>
                  </a:lnTo>
                  <a:lnTo>
                    <a:pt x="0" y="1"/>
                  </a:lnTo>
                  <a:lnTo>
                    <a:pt x="0" y="0"/>
                  </a:lnTo>
                  <a:lnTo>
                    <a:pt x="1" y="0"/>
                  </a:lnTo>
                </a:path>
              </a:pathLst>
            </a:custGeom>
            <a:solidFill>
              <a:srgbClr val="FFFFFF"/>
            </a:solidFill>
            <a:ln w="127000" cap="rnd">
              <a:noFill/>
              <a:round/>
              <a:headEnd/>
              <a:tailEnd/>
            </a:ln>
          </p:spPr>
          <p:txBody>
            <a:bodyPr>
              <a:prstTxWarp prst="textNoShape">
                <a:avLst/>
              </a:prstTxWarp>
            </a:bodyPr>
            <a:lstStyle/>
            <a:p>
              <a:endParaRPr lang="en-US"/>
            </a:p>
          </p:txBody>
        </p:sp>
        <p:sp>
          <p:nvSpPr>
            <p:cNvPr id="41113" name="Freeform 97"/>
            <p:cNvSpPr>
              <a:spLocks/>
            </p:cNvSpPr>
            <p:nvPr/>
          </p:nvSpPr>
          <p:spPr bwMode="auto">
            <a:xfrm>
              <a:off x="4115" y="599"/>
              <a:ext cx="11" cy="13"/>
            </a:xfrm>
            <a:custGeom>
              <a:avLst/>
              <a:gdLst>
                <a:gd name="T0" fmla="*/ 5 w 11"/>
                <a:gd name="T1" fmla="*/ 0 h 13"/>
                <a:gd name="T2" fmla="*/ 7 w 11"/>
                <a:gd name="T3" fmla="*/ 0 h 13"/>
                <a:gd name="T4" fmla="*/ 7 w 11"/>
                <a:gd name="T5" fmla="*/ 1 h 13"/>
                <a:gd name="T6" fmla="*/ 10 w 11"/>
                <a:gd name="T7" fmla="*/ 1 h 13"/>
                <a:gd name="T8" fmla="*/ 10 w 11"/>
                <a:gd name="T9" fmla="*/ 3 h 13"/>
                <a:gd name="T10" fmla="*/ 10 w 11"/>
                <a:gd name="T11" fmla="*/ 5 h 13"/>
                <a:gd name="T12" fmla="*/ 10 w 11"/>
                <a:gd name="T13" fmla="*/ 7 h 13"/>
                <a:gd name="T14" fmla="*/ 10 w 11"/>
                <a:gd name="T15" fmla="*/ 10 h 13"/>
                <a:gd name="T16" fmla="*/ 10 w 11"/>
                <a:gd name="T17" fmla="*/ 12 h 13"/>
                <a:gd name="T18" fmla="*/ 7 w 11"/>
                <a:gd name="T19" fmla="*/ 12 h 13"/>
                <a:gd name="T20" fmla="*/ 5 w 11"/>
                <a:gd name="T21" fmla="*/ 12 h 13"/>
                <a:gd name="T22" fmla="*/ 5 w 11"/>
                <a:gd name="T23" fmla="*/ 10 h 13"/>
                <a:gd name="T24" fmla="*/ 3 w 11"/>
                <a:gd name="T25" fmla="*/ 10 h 13"/>
                <a:gd name="T26" fmla="*/ 3 w 11"/>
                <a:gd name="T27" fmla="*/ 9 h 13"/>
                <a:gd name="T28" fmla="*/ 0 w 11"/>
                <a:gd name="T29" fmla="*/ 7 h 13"/>
                <a:gd name="T30" fmla="*/ 0 w 11"/>
                <a:gd name="T31" fmla="*/ 5 h 13"/>
                <a:gd name="T32" fmla="*/ 0 w 11"/>
                <a:gd name="T33" fmla="*/ 3 h 13"/>
                <a:gd name="T34" fmla="*/ 0 w 11"/>
                <a:gd name="T35" fmla="*/ 1 h 13"/>
                <a:gd name="T36" fmla="*/ 0 w 11"/>
                <a:gd name="T37" fmla="*/ 0 h 13"/>
                <a:gd name="T38" fmla="*/ 3 w 11"/>
                <a:gd name="T39" fmla="*/ 0 h 13"/>
                <a:gd name="T40" fmla="*/ 5 w 11"/>
                <a:gd name="T41" fmla="*/ 0 h 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3"/>
                <a:gd name="T65" fmla="*/ 11 w 11"/>
                <a:gd name="T66" fmla="*/ 13 h 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3">
                  <a:moveTo>
                    <a:pt x="5" y="0"/>
                  </a:moveTo>
                  <a:lnTo>
                    <a:pt x="7" y="0"/>
                  </a:lnTo>
                  <a:lnTo>
                    <a:pt x="7" y="1"/>
                  </a:lnTo>
                  <a:lnTo>
                    <a:pt x="10" y="1"/>
                  </a:lnTo>
                  <a:lnTo>
                    <a:pt x="10" y="3"/>
                  </a:lnTo>
                  <a:lnTo>
                    <a:pt x="10" y="5"/>
                  </a:lnTo>
                  <a:lnTo>
                    <a:pt x="10" y="7"/>
                  </a:lnTo>
                  <a:lnTo>
                    <a:pt x="10" y="10"/>
                  </a:lnTo>
                  <a:lnTo>
                    <a:pt x="10" y="12"/>
                  </a:lnTo>
                  <a:lnTo>
                    <a:pt x="7" y="12"/>
                  </a:lnTo>
                  <a:lnTo>
                    <a:pt x="5" y="12"/>
                  </a:lnTo>
                  <a:lnTo>
                    <a:pt x="5" y="10"/>
                  </a:lnTo>
                  <a:lnTo>
                    <a:pt x="3" y="10"/>
                  </a:lnTo>
                  <a:lnTo>
                    <a:pt x="3" y="9"/>
                  </a:lnTo>
                  <a:lnTo>
                    <a:pt x="0" y="7"/>
                  </a:lnTo>
                  <a:lnTo>
                    <a:pt x="0" y="5"/>
                  </a:lnTo>
                  <a:lnTo>
                    <a:pt x="0" y="3"/>
                  </a:lnTo>
                  <a:lnTo>
                    <a:pt x="0" y="1"/>
                  </a:lnTo>
                  <a:lnTo>
                    <a:pt x="0" y="0"/>
                  </a:lnTo>
                  <a:lnTo>
                    <a:pt x="3" y="0"/>
                  </a:lnTo>
                  <a:lnTo>
                    <a:pt x="5"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114" name="Freeform 98"/>
            <p:cNvSpPr>
              <a:spLocks/>
            </p:cNvSpPr>
            <p:nvPr/>
          </p:nvSpPr>
          <p:spPr bwMode="auto">
            <a:xfrm>
              <a:off x="4123" y="598"/>
              <a:ext cx="3" cy="2"/>
            </a:xfrm>
            <a:custGeom>
              <a:avLst/>
              <a:gdLst>
                <a:gd name="T0" fmla="*/ 2 w 3"/>
                <a:gd name="T1" fmla="*/ 1 h 2"/>
                <a:gd name="T2" fmla="*/ 2 w 3"/>
                <a:gd name="T3" fmla="*/ 1 h 2"/>
                <a:gd name="T4" fmla="*/ 1 w 3"/>
                <a:gd name="T5" fmla="*/ 0 h 2"/>
                <a:gd name="T6" fmla="*/ 1 w 3"/>
                <a:gd name="T7" fmla="*/ 0 h 2"/>
                <a:gd name="T8" fmla="*/ 1 w 3"/>
                <a:gd name="T9" fmla="*/ 0 h 2"/>
                <a:gd name="T10" fmla="*/ 0 w 3"/>
                <a:gd name="T11" fmla="*/ 0 h 2"/>
                <a:gd name="T12" fmla="*/ 0 w 3"/>
                <a:gd name="T13" fmla="*/ 0 h 2"/>
                <a:gd name="T14" fmla="*/ 0 w 3"/>
                <a:gd name="T15" fmla="*/ 1 h 2"/>
                <a:gd name="T16" fmla="*/ 0 w 3"/>
                <a:gd name="T17" fmla="*/ 0 h 2"/>
                <a:gd name="T18" fmla="*/ 1 w 3"/>
                <a:gd name="T19" fmla="*/ 0 h 2"/>
                <a:gd name="T20" fmla="*/ 1 w 3"/>
                <a:gd name="T21" fmla="*/ 0 h 2"/>
                <a:gd name="T22" fmla="*/ 1 w 3"/>
                <a:gd name="T23" fmla="*/ 0 h 2"/>
                <a:gd name="T24" fmla="*/ 1 w 3"/>
                <a:gd name="T25" fmla="*/ 1 h 2"/>
                <a:gd name="T26" fmla="*/ 2 w 3"/>
                <a:gd name="T27" fmla="*/ 1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
                <a:gd name="T44" fmla="*/ 3 w 3"/>
                <a:gd name="T45" fmla="*/ 2 h 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
                  <a:moveTo>
                    <a:pt x="2" y="1"/>
                  </a:moveTo>
                  <a:lnTo>
                    <a:pt x="2" y="1"/>
                  </a:lnTo>
                  <a:lnTo>
                    <a:pt x="1" y="0"/>
                  </a:lnTo>
                  <a:lnTo>
                    <a:pt x="0" y="0"/>
                  </a:lnTo>
                  <a:lnTo>
                    <a:pt x="0" y="1"/>
                  </a:lnTo>
                  <a:lnTo>
                    <a:pt x="0" y="0"/>
                  </a:lnTo>
                  <a:lnTo>
                    <a:pt x="1" y="0"/>
                  </a:lnTo>
                  <a:lnTo>
                    <a:pt x="1" y="1"/>
                  </a:lnTo>
                  <a:lnTo>
                    <a:pt x="2" y="1"/>
                  </a:lnTo>
                </a:path>
              </a:pathLst>
            </a:custGeom>
            <a:solidFill>
              <a:srgbClr val="B3B3B3"/>
            </a:solidFill>
            <a:ln w="127000" cap="rnd">
              <a:noFill/>
              <a:round/>
              <a:headEnd/>
              <a:tailEnd/>
            </a:ln>
          </p:spPr>
          <p:txBody>
            <a:bodyPr>
              <a:prstTxWarp prst="textNoShape">
                <a:avLst/>
              </a:prstTxWarp>
            </a:bodyPr>
            <a:lstStyle/>
            <a:p>
              <a:endParaRPr lang="en-US"/>
            </a:p>
          </p:txBody>
        </p:sp>
        <p:sp>
          <p:nvSpPr>
            <p:cNvPr id="41115" name="Freeform 99"/>
            <p:cNvSpPr>
              <a:spLocks/>
            </p:cNvSpPr>
            <p:nvPr/>
          </p:nvSpPr>
          <p:spPr bwMode="auto">
            <a:xfrm>
              <a:off x="4123" y="601"/>
              <a:ext cx="3" cy="8"/>
            </a:xfrm>
            <a:custGeom>
              <a:avLst/>
              <a:gdLst>
                <a:gd name="T0" fmla="*/ 0 w 3"/>
                <a:gd name="T1" fmla="*/ 0 h 8"/>
                <a:gd name="T2" fmla="*/ 0 w 3"/>
                <a:gd name="T3" fmla="*/ 2 h 8"/>
                <a:gd name="T4" fmla="*/ 0 w 3"/>
                <a:gd name="T5" fmla="*/ 4 h 8"/>
                <a:gd name="T6" fmla="*/ 0 w 3"/>
                <a:gd name="T7" fmla="*/ 5 h 8"/>
                <a:gd name="T8" fmla="*/ 2 w 3"/>
                <a:gd name="T9" fmla="*/ 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0" y="2"/>
                  </a:lnTo>
                  <a:lnTo>
                    <a:pt x="0" y="4"/>
                  </a:lnTo>
                  <a:lnTo>
                    <a:pt x="0" y="5"/>
                  </a:lnTo>
                  <a:lnTo>
                    <a:pt x="2" y="7"/>
                  </a:lnTo>
                </a:path>
              </a:pathLst>
            </a:custGeom>
            <a:noFill/>
            <a:ln w="12700" cap="rnd">
              <a:solidFill>
                <a:srgbClr val="B3B3B3"/>
              </a:solidFill>
              <a:round/>
              <a:headEnd/>
              <a:tailEnd/>
            </a:ln>
          </p:spPr>
          <p:txBody>
            <a:bodyPr>
              <a:prstTxWarp prst="textNoShape">
                <a:avLst/>
              </a:prstTxWarp>
            </a:bodyPr>
            <a:lstStyle/>
            <a:p>
              <a:endParaRPr lang="en-US"/>
            </a:p>
          </p:txBody>
        </p:sp>
        <p:sp>
          <p:nvSpPr>
            <p:cNvPr id="41116" name="Freeform 100"/>
            <p:cNvSpPr>
              <a:spLocks/>
            </p:cNvSpPr>
            <p:nvPr/>
          </p:nvSpPr>
          <p:spPr bwMode="auto">
            <a:xfrm>
              <a:off x="4123" y="601"/>
              <a:ext cx="1" cy="8"/>
            </a:xfrm>
            <a:custGeom>
              <a:avLst/>
              <a:gdLst>
                <a:gd name="T0" fmla="*/ 0 w 1"/>
                <a:gd name="T1" fmla="*/ 0 h 8"/>
                <a:gd name="T2" fmla="*/ 0 w 1"/>
                <a:gd name="T3" fmla="*/ 0 h 8"/>
                <a:gd name="T4" fmla="*/ 0 w 1"/>
                <a:gd name="T5" fmla="*/ 2 h 8"/>
                <a:gd name="T6" fmla="*/ 0 w 1"/>
                <a:gd name="T7" fmla="*/ 5 h 8"/>
                <a:gd name="T8" fmla="*/ 0 w 1"/>
                <a:gd name="T9" fmla="*/ 7 h 8"/>
                <a:gd name="T10" fmla="*/ 0 60000 65536"/>
                <a:gd name="T11" fmla="*/ 0 60000 65536"/>
                <a:gd name="T12" fmla="*/ 0 60000 65536"/>
                <a:gd name="T13" fmla="*/ 0 60000 65536"/>
                <a:gd name="T14" fmla="*/ 0 60000 65536"/>
                <a:gd name="T15" fmla="*/ 0 w 1"/>
                <a:gd name="T16" fmla="*/ 0 h 8"/>
                <a:gd name="T17" fmla="*/ 1 w 1"/>
                <a:gd name="T18" fmla="*/ 8 h 8"/>
              </a:gdLst>
              <a:ahLst/>
              <a:cxnLst>
                <a:cxn ang="T10">
                  <a:pos x="T0" y="T1"/>
                </a:cxn>
                <a:cxn ang="T11">
                  <a:pos x="T2" y="T3"/>
                </a:cxn>
                <a:cxn ang="T12">
                  <a:pos x="T4" y="T5"/>
                </a:cxn>
                <a:cxn ang="T13">
                  <a:pos x="T6" y="T7"/>
                </a:cxn>
                <a:cxn ang="T14">
                  <a:pos x="T8" y="T9"/>
                </a:cxn>
              </a:cxnLst>
              <a:rect l="T15" t="T16" r="T17" b="T18"/>
              <a:pathLst>
                <a:path w="1" h="8">
                  <a:moveTo>
                    <a:pt x="0" y="0"/>
                  </a:moveTo>
                  <a:lnTo>
                    <a:pt x="0" y="0"/>
                  </a:lnTo>
                  <a:lnTo>
                    <a:pt x="0" y="2"/>
                  </a:lnTo>
                  <a:lnTo>
                    <a:pt x="0" y="5"/>
                  </a:lnTo>
                  <a:lnTo>
                    <a:pt x="0" y="7"/>
                  </a:lnTo>
                </a:path>
              </a:pathLst>
            </a:custGeom>
            <a:noFill/>
            <a:ln w="12700" cap="rnd">
              <a:solidFill>
                <a:srgbClr val="B3B3B3"/>
              </a:solidFill>
              <a:round/>
              <a:headEnd/>
              <a:tailEnd/>
            </a:ln>
          </p:spPr>
          <p:txBody>
            <a:bodyPr>
              <a:prstTxWarp prst="textNoShape">
                <a:avLst/>
              </a:prstTxWarp>
            </a:bodyPr>
            <a:lstStyle/>
            <a:p>
              <a:endParaRPr lang="en-US"/>
            </a:p>
          </p:txBody>
        </p:sp>
        <p:sp>
          <p:nvSpPr>
            <p:cNvPr id="41117" name="Freeform 101"/>
            <p:cNvSpPr>
              <a:spLocks/>
            </p:cNvSpPr>
            <p:nvPr/>
          </p:nvSpPr>
          <p:spPr bwMode="auto">
            <a:xfrm>
              <a:off x="4120" y="601"/>
              <a:ext cx="1" cy="8"/>
            </a:xfrm>
            <a:custGeom>
              <a:avLst/>
              <a:gdLst>
                <a:gd name="T0" fmla="*/ 0 w 1"/>
                <a:gd name="T1" fmla="*/ 0 h 8"/>
                <a:gd name="T2" fmla="*/ 0 w 1"/>
                <a:gd name="T3" fmla="*/ 0 h 8"/>
                <a:gd name="T4" fmla="*/ 0 w 1"/>
                <a:gd name="T5" fmla="*/ 2 h 8"/>
                <a:gd name="T6" fmla="*/ 0 w 1"/>
                <a:gd name="T7" fmla="*/ 5 h 8"/>
                <a:gd name="T8" fmla="*/ 0 w 1"/>
                <a:gd name="T9" fmla="*/ 7 h 8"/>
                <a:gd name="T10" fmla="*/ 0 60000 65536"/>
                <a:gd name="T11" fmla="*/ 0 60000 65536"/>
                <a:gd name="T12" fmla="*/ 0 60000 65536"/>
                <a:gd name="T13" fmla="*/ 0 60000 65536"/>
                <a:gd name="T14" fmla="*/ 0 60000 65536"/>
                <a:gd name="T15" fmla="*/ 0 w 1"/>
                <a:gd name="T16" fmla="*/ 0 h 8"/>
                <a:gd name="T17" fmla="*/ 1 w 1"/>
                <a:gd name="T18" fmla="*/ 8 h 8"/>
              </a:gdLst>
              <a:ahLst/>
              <a:cxnLst>
                <a:cxn ang="T10">
                  <a:pos x="T0" y="T1"/>
                </a:cxn>
                <a:cxn ang="T11">
                  <a:pos x="T2" y="T3"/>
                </a:cxn>
                <a:cxn ang="T12">
                  <a:pos x="T4" y="T5"/>
                </a:cxn>
                <a:cxn ang="T13">
                  <a:pos x="T6" y="T7"/>
                </a:cxn>
                <a:cxn ang="T14">
                  <a:pos x="T8" y="T9"/>
                </a:cxn>
              </a:cxnLst>
              <a:rect l="T15" t="T16" r="T17" b="T18"/>
              <a:pathLst>
                <a:path w="1" h="8">
                  <a:moveTo>
                    <a:pt x="0" y="0"/>
                  </a:moveTo>
                  <a:lnTo>
                    <a:pt x="0" y="0"/>
                  </a:lnTo>
                  <a:lnTo>
                    <a:pt x="0" y="2"/>
                  </a:lnTo>
                  <a:lnTo>
                    <a:pt x="0" y="5"/>
                  </a:lnTo>
                  <a:lnTo>
                    <a:pt x="0" y="7"/>
                  </a:lnTo>
                </a:path>
              </a:pathLst>
            </a:custGeom>
            <a:noFill/>
            <a:ln w="12700" cap="rnd">
              <a:solidFill>
                <a:srgbClr val="B3B3B3"/>
              </a:solidFill>
              <a:round/>
              <a:headEnd/>
              <a:tailEnd/>
            </a:ln>
          </p:spPr>
          <p:txBody>
            <a:bodyPr>
              <a:prstTxWarp prst="textNoShape">
                <a:avLst/>
              </a:prstTxWarp>
            </a:bodyPr>
            <a:lstStyle/>
            <a:p>
              <a:endParaRPr lang="en-US"/>
            </a:p>
          </p:txBody>
        </p:sp>
        <p:sp>
          <p:nvSpPr>
            <p:cNvPr id="41118" name="Freeform 102"/>
            <p:cNvSpPr>
              <a:spLocks/>
            </p:cNvSpPr>
            <p:nvPr/>
          </p:nvSpPr>
          <p:spPr bwMode="auto">
            <a:xfrm>
              <a:off x="4117" y="601"/>
              <a:ext cx="1" cy="8"/>
            </a:xfrm>
            <a:custGeom>
              <a:avLst/>
              <a:gdLst>
                <a:gd name="T0" fmla="*/ 0 w 1"/>
                <a:gd name="T1" fmla="*/ 0 h 8"/>
                <a:gd name="T2" fmla="*/ 0 w 1"/>
                <a:gd name="T3" fmla="*/ 0 h 8"/>
                <a:gd name="T4" fmla="*/ 0 w 1"/>
                <a:gd name="T5" fmla="*/ 2 h 8"/>
                <a:gd name="T6" fmla="*/ 0 w 1"/>
                <a:gd name="T7" fmla="*/ 4 h 8"/>
                <a:gd name="T8" fmla="*/ 0 w 1"/>
                <a:gd name="T9" fmla="*/ 7 h 8"/>
                <a:gd name="T10" fmla="*/ 0 60000 65536"/>
                <a:gd name="T11" fmla="*/ 0 60000 65536"/>
                <a:gd name="T12" fmla="*/ 0 60000 65536"/>
                <a:gd name="T13" fmla="*/ 0 60000 65536"/>
                <a:gd name="T14" fmla="*/ 0 60000 65536"/>
                <a:gd name="T15" fmla="*/ 0 w 1"/>
                <a:gd name="T16" fmla="*/ 0 h 8"/>
                <a:gd name="T17" fmla="*/ 1 w 1"/>
                <a:gd name="T18" fmla="*/ 8 h 8"/>
              </a:gdLst>
              <a:ahLst/>
              <a:cxnLst>
                <a:cxn ang="T10">
                  <a:pos x="T0" y="T1"/>
                </a:cxn>
                <a:cxn ang="T11">
                  <a:pos x="T2" y="T3"/>
                </a:cxn>
                <a:cxn ang="T12">
                  <a:pos x="T4" y="T5"/>
                </a:cxn>
                <a:cxn ang="T13">
                  <a:pos x="T6" y="T7"/>
                </a:cxn>
                <a:cxn ang="T14">
                  <a:pos x="T8" y="T9"/>
                </a:cxn>
              </a:cxnLst>
              <a:rect l="T15" t="T16" r="T17" b="T18"/>
              <a:pathLst>
                <a:path w="1" h="8">
                  <a:moveTo>
                    <a:pt x="0" y="0"/>
                  </a:moveTo>
                  <a:lnTo>
                    <a:pt x="0" y="0"/>
                  </a:lnTo>
                  <a:lnTo>
                    <a:pt x="0" y="2"/>
                  </a:lnTo>
                  <a:lnTo>
                    <a:pt x="0" y="4"/>
                  </a:lnTo>
                  <a:lnTo>
                    <a:pt x="0" y="7"/>
                  </a:lnTo>
                </a:path>
              </a:pathLst>
            </a:custGeom>
            <a:noFill/>
            <a:ln w="12700" cap="rnd">
              <a:solidFill>
                <a:srgbClr val="B3B3B3"/>
              </a:solidFill>
              <a:round/>
              <a:headEnd/>
              <a:tailEnd/>
            </a:ln>
          </p:spPr>
          <p:txBody>
            <a:bodyPr>
              <a:prstTxWarp prst="textNoShape">
                <a:avLst/>
              </a:prstTxWarp>
            </a:bodyPr>
            <a:lstStyle/>
            <a:p>
              <a:endParaRPr lang="en-US"/>
            </a:p>
          </p:txBody>
        </p:sp>
        <p:sp>
          <p:nvSpPr>
            <p:cNvPr id="41119" name="Freeform 103"/>
            <p:cNvSpPr>
              <a:spLocks/>
            </p:cNvSpPr>
            <p:nvPr/>
          </p:nvSpPr>
          <p:spPr bwMode="auto">
            <a:xfrm>
              <a:off x="4069" y="626"/>
              <a:ext cx="29" cy="22"/>
            </a:xfrm>
            <a:custGeom>
              <a:avLst/>
              <a:gdLst>
                <a:gd name="T0" fmla="*/ 28 w 29"/>
                <a:gd name="T1" fmla="*/ 9 h 22"/>
                <a:gd name="T2" fmla="*/ 28 w 29"/>
                <a:gd name="T3" fmla="*/ 8 h 22"/>
                <a:gd name="T4" fmla="*/ 28 w 29"/>
                <a:gd name="T5" fmla="*/ 7 h 22"/>
                <a:gd name="T6" fmla="*/ 26 w 29"/>
                <a:gd name="T7" fmla="*/ 5 h 22"/>
                <a:gd name="T8" fmla="*/ 26 w 29"/>
                <a:gd name="T9" fmla="*/ 4 h 22"/>
                <a:gd name="T10" fmla="*/ 23 w 29"/>
                <a:gd name="T11" fmla="*/ 3 h 22"/>
                <a:gd name="T12" fmla="*/ 22 w 29"/>
                <a:gd name="T13" fmla="*/ 3 h 22"/>
                <a:gd name="T14" fmla="*/ 22 w 29"/>
                <a:gd name="T15" fmla="*/ 1 h 22"/>
                <a:gd name="T16" fmla="*/ 19 w 29"/>
                <a:gd name="T17" fmla="*/ 0 h 22"/>
                <a:gd name="T18" fmla="*/ 17 w 29"/>
                <a:gd name="T19" fmla="*/ 0 h 22"/>
                <a:gd name="T20" fmla="*/ 15 w 29"/>
                <a:gd name="T21" fmla="*/ 0 h 22"/>
                <a:gd name="T22" fmla="*/ 12 w 29"/>
                <a:gd name="T23" fmla="*/ 0 h 22"/>
                <a:gd name="T24" fmla="*/ 11 w 29"/>
                <a:gd name="T25" fmla="*/ 0 h 22"/>
                <a:gd name="T26" fmla="*/ 11 w 29"/>
                <a:gd name="T27" fmla="*/ 1 h 22"/>
                <a:gd name="T28" fmla="*/ 9 w 29"/>
                <a:gd name="T29" fmla="*/ 1 h 22"/>
                <a:gd name="T30" fmla="*/ 6 w 29"/>
                <a:gd name="T31" fmla="*/ 1 h 22"/>
                <a:gd name="T32" fmla="*/ 4 w 29"/>
                <a:gd name="T33" fmla="*/ 1 h 22"/>
                <a:gd name="T34" fmla="*/ 4 w 29"/>
                <a:gd name="T35" fmla="*/ 3 h 22"/>
                <a:gd name="T36" fmla="*/ 2 w 29"/>
                <a:gd name="T37" fmla="*/ 3 h 22"/>
                <a:gd name="T38" fmla="*/ 2 w 29"/>
                <a:gd name="T39" fmla="*/ 4 h 22"/>
                <a:gd name="T40" fmla="*/ 0 w 29"/>
                <a:gd name="T41" fmla="*/ 5 h 22"/>
                <a:gd name="T42" fmla="*/ 0 w 29"/>
                <a:gd name="T43" fmla="*/ 7 h 22"/>
                <a:gd name="T44" fmla="*/ 0 w 29"/>
                <a:gd name="T45" fmla="*/ 9 h 22"/>
                <a:gd name="T46" fmla="*/ 0 w 29"/>
                <a:gd name="T47" fmla="*/ 11 h 22"/>
                <a:gd name="T48" fmla="*/ 2 w 29"/>
                <a:gd name="T49" fmla="*/ 13 h 22"/>
                <a:gd name="T50" fmla="*/ 2 w 29"/>
                <a:gd name="T51" fmla="*/ 14 h 22"/>
                <a:gd name="T52" fmla="*/ 2 w 29"/>
                <a:gd name="T53" fmla="*/ 16 h 22"/>
                <a:gd name="T54" fmla="*/ 4 w 29"/>
                <a:gd name="T55" fmla="*/ 17 h 22"/>
                <a:gd name="T56" fmla="*/ 4 w 29"/>
                <a:gd name="T57" fmla="*/ 18 h 22"/>
                <a:gd name="T58" fmla="*/ 6 w 29"/>
                <a:gd name="T59" fmla="*/ 18 h 22"/>
                <a:gd name="T60" fmla="*/ 6 w 29"/>
                <a:gd name="T61" fmla="*/ 20 h 22"/>
                <a:gd name="T62" fmla="*/ 9 w 29"/>
                <a:gd name="T63" fmla="*/ 20 h 22"/>
                <a:gd name="T64" fmla="*/ 9 w 29"/>
                <a:gd name="T65" fmla="*/ 21 h 22"/>
                <a:gd name="T66" fmla="*/ 11 w 29"/>
                <a:gd name="T67" fmla="*/ 21 h 22"/>
                <a:gd name="T68" fmla="*/ 12 w 29"/>
                <a:gd name="T69" fmla="*/ 21 h 22"/>
                <a:gd name="T70" fmla="*/ 15 w 29"/>
                <a:gd name="T71" fmla="*/ 21 h 22"/>
                <a:gd name="T72" fmla="*/ 17 w 29"/>
                <a:gd name="T73" fmla="*/ 21 h 22"/>
                <a:gd name="T74" fmla="*/ 19 w 29"/>
                <a:gd name="T75" fmla="*/ 21 h 22"/>
                <a:gd name="T76" fmla="*/ 22 w 29"/>
                <a:gd name="T77" fmla="*/ 20 h 22"/>
                <a:gd name="T78" fmla="*/ 23 w 29"/>
                <a:gd name="T79" fmla="*/ 20 h 22"/>
                <a:gd name="T80" fmla="*/ 23 w 29"/>
                <a:gd name="T81" fmla="*/ 18 h 22"/>
                <a:gd name="T82" fmla="*/ 26 w 29"/>
                <a:gd name="T83" fmla="*/ 18 h 22"/>
                <a:gd name="T84" fmla="*/ 28 w 29"/>
                <a:gd name="T85" fmla="*/ 17 h 22"/>
                <a:gd name="T86" fmla="*/ 28 w 29"/>
                <a:gd name="T87" fmla="*/ 16 h 22"/>
                <a:gd name="T88" fmla="*/ 28 w 29"/>
                <a:gd name="T89" fmla="*/ 14 h 22"/>
                <a:gd name="T90" fmla="*/ 28 w 29"/>
                <a:gd name="T91" fmla="*/ 13 h 22"/>
                <a:gd name="T92" fmla="*/ 28 w 29"/>
                <a:gd name="T93" fmla="*/ 11 h 22"/>
                <a:gd name="T94" fmla="*/ 28 w 29"/>
                <a:gd name="T95" fmla="*/ 9 h 2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
                <a:gd name="T145" fmla="*/ 0 h 22"/>
                <a:gd name="T146" fmla="*/ 29 w 29"/>
                <a:gd name="T147" fmla="*/ 22 h 2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 h="22">
                  <a:moveTo>
                    <a:pt x="28" y="9"/>
                  </a:moveTo>
                  <a:lnTo>
                    <a:pt x="28" y="8"/>
                  </a:lnTo>
                  <a:lnTo>
                    <a:pt x="28" y="7"/>
                  </a:lnTo>
                  <a:lnTo>
                    <a:pt x="26" y="5"/>
                  </a:lnTo>
                  <a:lnTo>
                    <a:pt x="26" y="4"/>
                  </a:lnTo>
                  <a:lnTo>
                    <a:pt x="23" y="3"/>
                  </a:lnTo>
                  <a:lnTo>
                    <a:pt x="22" y="3"/>
                  </a:lnTo>
                  <a:lnTo>
                    <a:pt x="22" y="1"/>
                  </a:lnTo>
                  <a:lnTo>
                    <a:pt x="19" y="0"/>
                  </a:lnTo>
                  <a:lnTo>
                    <a:pt x="17" y="0"/>
                  </a:lnTo>
                  <a:lnTo>
                    <a:pt x="15" y="0"/>
                  </a:lnTo>
                  <a:lnTo>
                    <a:pt x="12" y="0"/>
                  </a:lnTo>
                  <a:lnTo>
                    <a:pt x="11" y="0"/>
                  </a:lnTo>
                  <a:lnTo>
                    <a:pt x="11" y="1"/>
                  </a:lnTo>
                  <a:lnTo>
                    <a:pt x="9" y="1"/>
                  </a:lnTo>
                  <a:lnTo>
                    <a:pt x="6" y="1"/>
                  </a:lnTo>
                  <a:lnTo>
                    <a:pt x="4" y="1"/>
                  </a:lnTo>
                  <a:lnTo>
                    <a:pt x="4" y="3"/>
                  </a:lnTo>
                  <a:lnTo>
                    <a:pt x="2" y="3"/>
                  </a:lnTo>
                  <a:lnTo>
                    <a:pt x="2" y="4"/>
                  </a:lnTo>
                  <a:lnTo>
                    <a:pt x="0" y="5"/>
                  </a:lnTo>
                  <a:lnTo>
                    <a:pt x="0" y="7"/>
                  </a:lnTo>
                  <a:lnTo>
                    <a:pt x="0" y="9"/>
                  </a:lnTo>
                  <a:lnTo>
                    <a:pt x="0" y="11"/>
                  </a:lnTo>
                  <a:lnTo>
                    <a:pt x="2" y="13"/>
                  </a:lnTo>
                  <a:lnTo>
                    <a:pt x="2" y="14"/>
                  </a:lnTo>
                  <a:lnTo>
                    <a:pt x="2" y="16"/>
                  </a:lnTo>
                  <a:lnTo>
                    <a:pt x="4" y="17"/>
                  </a:lnTo>
                  <a:lnTo>
                    <a:pt x="4" y="18"/>
                  </a:lnTo>
                  <a:lnTo>
                    <a:pt x="6" y="18"/>
                  </a:lnTo>
                  <a:lnTo>
                    <a:pt x="6" y="20"/>
                  </a:lnTo>
                  <a:lnTo>
                    <a:pt x="9" y="20"/>
                  </a:lnTo>
                  <a:lnTo>
                    <a:pt x="9" y="21"/>
                  </a:lnTo>
                  <a:lnTo>
                    <a:pt x="11" y="21"/>
                  </a:lnTo>
                  <a:lnTo>
                    <a:pt x="12" y="21"/>
                  </a:lnTo>
                  <a:lnTo>
                    <a:pt x="15" y="21"/>
                  </a:lnTo>
                  <a:lnTo>
                    <a:pt x="17" y="21"/>
                  </a:lnTo>
                  <a:lnTo>
                    <a:pt x="19" y="21"/>
                  </a:lnTo>
                  <a:lnTo>
                    <a:pt x="22" y="20"/>
                  </a:lnTo>
                  <a:lnTo>
                    <a:pt x="23" y="20"/>
                  </a:lnTo>
                  <a:lnTo>
                    <a:pt x="23" y="18"/>
                  </a:lnTo>
                  <a:lnTo>
                    <a:pt x="26" y="18"/>
                  </a:lnTo>
                  <a:lnTo>
                    <a:pt x="28" y="17"/>
                  </a:lnTo>
                  <a:lnTo>
                    <a:pt x="28" y="16"/>
                  </a:lnTo>
                  <a:lnTo>
                    <a:pt x="28" y="14"/>
                  </a:lnTo>
                  <a:lnTo>
                    <a:pt x="28" y="13"/>
                  </a:lnTo>
                  <a:lnTo>
                    <a:pt x="28" y="11"/>
                  </a:lnTo>
                  <a:lnTo>
                    <a:pt x="28" y="9"/>
                  </a:lnTo>
                </a:path>
              </a:pathLst>
            </a:custGeom>
            <a:solidFill>
              <a:srgbClr val="FFFFFF"/>
            </a:solidFill>
            <a:ln w="127000" cap="rnd">
              <a:noFill/>
              <a:round/>
              <a:headEnd/>
              <a:tailEnd/>
            </a:ln>
          </p:spPr>
          <p:txBody>
            <a:bodyPr>
              <a:prstTxWarp prst="textNoShape">
                <a:avLst/>
              </a:prstTxWarp>
            </a:bodyPr>
            <a:lstStyle/>
            <a:p>
              <a:endParaRPr lang="en-US"/>
            </a:p>
          </p:txBody>
        </p:sp>
        <p:sp>
          <p:nvSpPr>
            <p:cNvPr id="41120" name="Freeform 104"/>
            <p:cNvSpPr>
              <a:spLocks/>
            </p:cNvSpPr>
            <p:nvPr/>
          </p:nvSpPr>
          <p:spPr bwMode="auto">
            <a:xfrm>
              <a:off x="4061" y="626"/>
              <a:ext cx="40" cy="26"/>
            </a:xfrm>
            <a:custGeom>
              <a:avLst/>
              <a:gdLst>
                <a:gd name="T0" fmla="*/ 36 w 40"/>
                <a:gd name="T1" fmla="*/ 9 h 26"/>
                <a:gd name="T2" fmla="*/ 36 w 40"/>
                <a:gd name="T3" fmla="*/ 9 h 26"/>
                <a:gd name="T4" fmla="*/ 36 w 40"/>
                <a:gd name="T5" fmla="*/ 8 h 26"/>
                <a:gd name="T6" fmla="*/ 33 w 40"/>
                <a:gd name="T7" fmla="*/ 6 h 26"/>
                <a:gd name="T8" fmla="*/ 33 w 40"/>
                <a:gd name="T9" fmla="*/ 5 h 26"/>
                <a:gd name="T10" fmla="*/ 30 w 40"/>
                <a:gd name="T11" fmla="*/ 3 h 26"/>
                <a:gd name="T12" fmla="*/ 30 w 40"/>
                <a:gd name="T13" fmla="*/ 2 h 26"/>
                <a:gd name="T14" fmla="*/ 28 w 40"/>
                <a:gd name="T15" fmla="*/ 2 h 26"/>
                <a:gd name="T16" fmla="*/ 25 w 40"/>
                <a:gd name="T17" fmla="*/ 0 h 26"/>
                <a:gd name="T18" fmla="*/ 22 w 40"/>
                <a:gd name="T19" fmla="*/ 0 h 26"/>
                <a:gd name="T20" fmla="*/ 19 w 40"/>
                <a:gd name="T21" fmla="*/ 0 h 26"/>
                <a:gd name="T22" fmla="*/ 16 w 40"/>
                <a:gd name="T23" fmla="*/ 0 h 26"/>
                <a:gd name="T24" fmla="*/ 14 w 40"/>
                <a:gd name="T25" fmla="*/ 0 h 26"/>
                <a:gd name="T26" fmla="*/ 11 w 40"/>
                <a:gd name="T27" fmla="*/ 0 h 26"/>
                <a:gd name="T28" fmla="*/ 8 w 40"/>
                <a:gd name="T29" fmla="*/ 2 h 26"/>
                <a:gd name="T30" fmla="*/ 5 w 40"/>
                <a:gd name="T31" fmla="*/ 2 h 26"/>
                <a:gd name="T32" fmla="*/ 5 w 40"/>
                <a:gd name="T33" fmla="*/ 3 h 26"/>
                <a:gd name="T34" fmla="*/ 2 w 40"/>
                <a:gd name="T35" fmla="*/ 3 h 26"/>
                <a:gd name="T36" fmla="*/ 2 w 40"/>
                <a:gd name="T37" fmla="*/ 5 h 26"/>
                <a:gd name="T38" fmla="*/ 2 w 40"/>
                <a:gd name="T39" fmla="*/ 6 h 26"/>
                <a:gd name="T40" fmla="*/ 0 w 40"/>
                <a:gd name="T41" fmla="*/ 8 h 26"/>
                <a:gd name="T42" fmla="*/ 0 w 40"/>
                <a:gd name="T43" fmla="*/ 9 h 26"/>
                <a:gd name="T44" fmla="*/ 0 w 40"/>
                <a:gd name="T45" fmla="*/ 13 h 26"/>
                <a:gd name="T46" fmla="*/ 2 w 40"/>
                <a:gd name="T47" fmla="*/ 16 h 26"/>
                <a:gd name="T48" fmla="*/ 2 w 40"/>
                <a:gd name="T49" fmla="*/ 17 h 26"/>
                <a:gd name="T50" fmla="*/ 5 w 40"/>
                <a:gd name="T51" fmla="*/ 19 h 26"/>
                <a:gd name="T52" fmla="*/ 5 w 40"/>
                <a:gd name="T53" fmla="*/ 21 h 26"/>
                <a:gd name="T54" fmla="*/ 8 w 40"/>
                <a:gd name="T55" fmla="*/ 21 h 26"/>
                <a:gd name="T56" fmla="*/ 8 w 40"/>
                <a:gd name="T57" fmla="*/ 22 h 26"/>
                <a:gd name="T58" fmla="*/ 11 w 40"/>
                <a:gd name="T59" fmla="*/ 23 h 26"/>
                <a:gd name="T60" fmla="*/ 14 w 40"/>
                <a:gd name="T61" fmla="*/ 23 h 26"/>
                <a:gd name="T62" fmla="*/ 16 w 40"/>
                <a:gd name="T63" fmla="*/ 25 h 26"/>
                <a:gd name="T64" fmla="*/ 19 w 40"/>
                <a:gd name="T65" fmla="*/ 25 h 26"/>
                <a:gd name="T66" fmla="*/ 22 w 40"/>
                <a:gd name="T67" fmla="*/ 25 h 26"/>
                <a:gd name="T68" fmla="*/ 25 w 40"/>
                <a:gd name="T69" fmla="*/ 23 h 26"/>
                <a:gd name="T70" fmla="*/ 28 w 40"/>
                <a:gd name="T71" fmla="*/ 23 h 26"/>
                <a:gd name="T72" fmla="*/ 30 w 40"/>
                <a:gd name="T73" fmla="*/ 23 h 26"/>
                <a:gd name="T74" fmla="*/ 33 w 40"/>
                <a:gd name="T75" fmla="*/ 22 h 26"/>
                <a:gd name="T76" fmla="*/ 33 w 40"/>
                <a:gd name="T77" fmla="*/ 21 h 26"/>
                <a:gd name="T78" fmla="*/ 36 w 40"/>
                <a:gd name="T79" fmla="*/ 21 h 26"/>
                <a:gd name="T80" fmla="*/ 36 w 40"/>
                <a:gd name="T81" fmla="*/ 19 h 26"/>
                <a:gd name="T82" fmla="*/ 36 w 40"/>
                <a:gd name="T83" fmla="*/ 17 h 26"/>
                <a:gd name="T84" fmla="*/ 39 w 40"/>
                <a:gd name="T85" fmla="*/ 16 h 26"/>
                <a:gd name="T86" fmla="*/ 39 w 40"/>
                <a:gd name="T87" fmla="*/ 13 h 26"/>
                <a:gd name="T88" fmla="*/ 36 w 40"/>
                <a:gd name="T89" fmla="*/ 9 h 2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
                <a:gd name="T136" fmla="*/ 0 h 26"/>
                <a:gd name="T137" fmla="*/ 40 w 40"/>
                <a:gd name="T138" fmla="*/ 26 h 2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 h="26">
                  <a:moveTo>
                    <a:pt x="36" y="9"/>
                  </a:moveTo>
                  <a:lnTo>
                    <a:pt x="36" y="9"/>
                  </a:lnTo>
                  <a:lnTo>
                    <a:pt x="36" y="8"/>
                  </a:lnTo>
                  <a:lnTo>
                    <a:pt x="33" y="6"/>
                  </a:lnTo>
                  <a:lnTo>
                    <a:pt x="33" y="5"/>
                  </a:lnTo>
                  <a:lnTo>
                    <a:pt x="30" y="3"/>
                  </a:lnTo>
                  <a:lnTo>
                    <a:pt x="30" y="2"/>
                  </a:lnTo>
                  <a:lnTo>
                    <a:pt x="28" y="2"/>
                  </a:lnTo>
                  <a:lnTo>
                    <a:pt x="25" y="0"/>
                  </a:lnTo>
                  <a:lnTo>
                    <a:pt x="22" y="0"/>
                  </a:lnTo>
                  <a:lnTo>
                    <a:pt x="19" y="0"/>
                  </a:lnTo>
                  <a:lnTo>
                    <a:pt x="16" y="0"/>
                  </a:lnTo>
                  <a:lnTo>
                    <a:pt x="14" y="0"/>
                  </a:lnTo>
                  <a:lnTo>
                    <a:pt x="11" y="0"/>
                  </a:lnTo>
                  <a:lnTo>
                    <a:pt x="8" y="2"/>
                  </a:lnTo>
                  <a:lnTo>
                    <a:pt x="5" y="2"/>
                  </a:lnTo>
                  <a:lnTo>
                    <a:pt x="5" y="3"/>
                  </a:lnTo>
                  <a:lnTo>
                    <a:pt x="2" y="3"/>
                  </a:lnTo>
                  <a:lnTo>
                    <a:pt x="2" y="5"/>
                  </a:lnTo>
                  <a:lnTo>
                    <a:pt x="2" y="6"/>
                  </a:lnTo>
                  <a:lnTo>
                    <a:pt x="0" y="8"/>
                  </a:lnTo>
                  <a:lnTo>
                    <a:pt x="0" y="9"/>
                  </a:lnTo>
                  <a:lnTo>
                    <a:pt x="0" y="13"/>
                  </a:lnTo>
                  <a:lnTo>
                    <a:pt x="2" y="16"/>
                  </a:lnTo>
                  <a:lnTo>
                    <a:pt x="2" y="17"/>
                  </a:lnTo>
                  <a:lnTo>
                    <a:pt x="5" y="19"/>
                  </a:lnTo>
                  <a:lnTo>
                    <a:pt x="5" y="21"/>
                  </a:lnTo>
                  <a:lnTo>
                    <a:pt x="8" y="21"/>
                  </a:lnTo>
                  <a:lnTo>
                    <a:pt x="8" y="22"/>
                  </a:lnTo>
                  <a:lnTo>
                    <a:pt x="11" y="23"/>
                  </a:lnTo>
                  <a:lnTo>
                    <a:pt x="14" y="23"/>
                  </a:lnTo>
                  <a:lnTo>
                    <a:pt x="16" y="25"/>
                  </a:lnTo>
                  <a:lnTo>
                    <a:pt x="19" y="25"/>
                  </a:lnTo>
                  <a:lnTo>
                    <a:pt x="22" y="25"/>
                  </a:lnTo>
                  <a:lnTo>
                    <a:pt x="25" y="23"/>
                  </a:lnTo>
                  <a:lnTo>
                    <a:pt x="28" y="23"/>
                  </a:lnTo>
                  <a:lnTo>
                    <a:pt x="30" y="23"/>
                  </a:lnTo>
                  <a:lnTo>
                    <a:pt x="33" y="22"/>
                  </a:lnTo>
                  <a:lnTo>
                    <a:pt x="33" y="21"/>
                  </a:lnTo>
                  <a:lnTo>
                    <a:pt x="36" y="21"/>
                  </a:lnTo>
                  <a:lnTo>
                    <a:pt x="36" y="19"/>
                  </a:lnTo>
                  <a:lnTo>
                    <a:pt x="36" y="17"/>
                  </a:lnTo>
                  <a:lnTo>
                    <a:pt x="39" y="16"/>
                  </a:lnTo>
                  <a:lnTo>
                    <a:pt x="39" y="13"/>
                  </a:lnTo>
                  <a:lnTo>
                    <a:pt x="36" y="9"/>
                  </a:lnTo>
                </a:path>
              </a:pathLst>
            </a:custGeom>
            <a:noFill/>
            <a:ln w="12700" cap="rnd">
              <a:solidFill>
                <a:srgbClr val="000000"/>
              </a:solidFill>
              <a:round/>
              <a:headEnd/>
              <a:tailEnd/>
            </a:ln>
          </p:spPr>
          <p:txBody>
            <a:bodyPr>
              <a:prstTxWarp prst="textNoShape">
                <a:avLst/>
              </a:prstTxWarp>
            </a:bodyPr>
            <a:lstStyle/>
            <a:p>
              <a:endParaRPr lang="en-US"/>
            </a:p>
          </p:txBody>
        </p:sp>
        <p:sp>
          <p:nvSpPr>
            <p:cNvPr id="41121" name="Freeform 105"/>
            <p:cNvSpPr>
              <a:spLocks/>
            </p:cNvSpPr>
            <p:nvPr/>
          </p:nvSpPr>
          <p:spPr bwMode="auto">
            <a:xfrm>
              <a:off x="4067" y="628"/>
              <a:ext cx="11" cy="4"/>
            </a:xfrm>
            <a:custGeom>
              <a:avLst/>
              <a:gdLst>
                <a:gd name="T0" fmla="*/ 10 w 11"/>
                <a:gd name="T1" fmla="*/ 3 h 4"/>
                <a:gd name="T2" fmla="*/ 10 w 11"/>
                <a:gd name="T3" fmla="*/ 3 h 4"/>
                <a:gd name="T4" fmla="*/ 10 w 11"/>
                <a:gd name="T5" fmla="*/ 2 h 4"/>
                <a:gd name="T6" fmla="*/ 8 w 11"/>
                <a:gd name="T7" fmla="*/ 2 h 4"/>
                <a:gd name="T8" fmla="*/ 5 w 11"/>
                <a:gd name="T9" fmla="*/ 0 h 4"/>
                <a:gd name="T10" fmla="*/ 3 w 11"/>
                <a:gd name="T11" fmla="*/ 0 h 4"/>
                <a:gd name="T12" fmla="*/ 0 w 11"/>
                <a:gd name="T13" fmla="*/ 0 h 4"/>
                <a:gd name="T14" fmla="*/ 0 w 11"/>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11"/>
                <a:gd name="T25" fmla="*/ 0 h 4"/>
                <a:gd name="T26" fmla="*/ 11 w 11"/>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 h="4">
                  <a:moveTo>
                    <a:pt x="10" y="3"/>
                  </a:moveTo>
                  <a:lnTo>
                    <a:pt x="10" y="3"/>
                  </a:lnTo>
                  <a:lnTo>
                    <a:pt x="10" y="2"/>
                  </a:lnTo>
                  <a:lnTo>
                    <a:pt x="8" y="2"/>
                  </a:lnTo>
                  <a:lnTo>
                    <a:pt x="5" y="0"/>
                  </a:lnTo>
                  <a:lnTo>
                    <a:pt x="3" y="0"/>
                  </a:lnTo>
                  <a:lnTo>
                    <a:pt x="0" y="0"/>
                  </a:lnTo>
                  <a:lnTo>
                    <a:pt x="0" y="2"/>
                  </a:lnTo>
                </a:path>
              </a:pathLst>
            </a:custGeom>
            <a:noFill/>
            <a:ln w="12700" cap="rnd">
              <a:solidFill>
                <a:srgbClr val="000000"/>
              </a:solidFill>
              <a:round/>
              <a:headEnd/>
              <a:tailEnd/>
            </a:ln>
          </p:spPr>
          <p:txBody>
            <a:bodyPr>
              <a:prstTxWarp prst="textNoShape">
                <a:avLst/>
              </a:prstTxWarp>
            </a:bodyPr>
            <a:lstStyle/>
            <a:p>
              <a:endParaRPr lang="en-US"/>
            </a:p>
          </p:txBody>
        </p:sp>
        <p:sp>
          <p:nvSpPr>
            <p:cNvPr id="41122" name="Freeform 106"/>
            <p:cNvSpPr>
              <a:spLocks/>
            </p:cNvSpPr>
            <p:nvPr/>
          </p:nvSpPr>
          <p:spPr bwMode="auto">
            <a:xfrm>
              <a:off x="4076" y="644"/>
              <a:ext cx="12" cy="8"/>
            </a:xfrm>
            <a:custGeom>
              <a:avLst/>
              <a:gdLst>
                <a:gd name="T0" fmla="*/ 11 w 12"/>
                <a:gd name="T1" fmla="*/ 0 h 8"/>
                <a:gd name="T2" fmla="*/ 11 w 12"/>
                <a:gd name="T3" fmla="*/ 0 h 8"/>
                <a:gd name="T4" fmla="*/ 11 w 12"/>
                <a:gd name="T5" fmla="*/ 2 h 8"/>
                <a:gd name="T6" fmla="*/ 8 w 12"/>
                <a:gd name="T7" fmla="*/ 3 h 8"/>
                <a:gd name="T8" fmla="*/ 8 w 12"/>
                <a:gd name="T9" fmla="*/ 6 h 8"/>
                <a:gd name="T10" fmla="*/ 5 w 12"/>
                <a:gd name="T11" fmla="*/ 6 h 8"/>
                <a:gd name="T12" fmla="*/ 2 w 12"/>
                <a:gd name="T13" fmla="*/ 6 h 8"/>
                <a:gd name="T14" fmla="*/ 2 w 12"/>
                <a:gd name="T15" fmla="*/ 7 h 8"/>
                <a:gd name="T16" fmla="*/ 2 w 12"/>
                <a:gd name="T17" fmla="*/ 6 h 8"/>
                <a:gd name="T18" fmla="*/ 0 w 12"/>
                <a:gd name="T19" fmla="*/ 6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8"/>
                <a:gd name="T32" fmla="*/ 12 w 12"/>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8">
                  <a:moveTo>
                    <a:pt x="11" y="0"/>
                  </a:moveTo>
                  <a:lnTo>
                    <a:pt x="11" y="0"/>
                  </a:lnTo>
                  <a:lnTo>
                    <a:pt x="11" y="2"/>
                  </a:lnTo>
                  <a:lnTo>
                    <a:pt x="8" y="3"/>
                  </a:lnTo>
                  <a:lnTo>
                    <a:pt x="8" y="6"/>
                  </a:lnTo>
                  <a:lnTo>
                    <a:pt x="5" y="6"/>
                  </a:lnTo>
                  <a:lnTo>
                    <a:pt x="2" y="6"/>
                  </a:lnTo>
                  <a:lnTo>
                    <a:pt x="2" y="7"/>
                  </a:lnTo>
                  <a:lnTo>
                    <a:pt x="2" y="6"/>
                  </a:lnTo>
                  <a:lnTo>
                    <a:pt x="0" y="6"/>
                  </a:lnTo>
                </a:path>
              </a:pathLst>
            </a:custGeom>
            <a:noFill/>
            <a:ln w="12700" cap="rnd">
              <a:solidFill>
                <a:srgbClr val="000000"/>
              </a:solidFill>
              <a:round/>
              <a:headEnd/>
              <a:tailEnd/>
            </a:ln>
          </p:spPr>
          <p:txBody>
            <a:bodyPr>
              <a:prstTxWarp prst="textNoShape">
                <a:avLst/>
              </a:prstTxWarp>
            </a:bodyPr>
            <a:lstStyle/>
            <a:p>
              <a:endParaRPr lang="en-US"/>
            </a:p>
          </p:txBody>
        </p:sp>
        <p:sp>
          <p:nvSpPr>
            <p:cNvPr id="41123" name="Freeform 107"/>
            <p:cNvSpPr>
              <a:spLocks/>
            </p:cNvSpPr>
            <p:nvPr/>
          </p:nvSpPr>
          <p:spPr bwMode="auto">
            <a:xfrm>
              <a:off x="4075" y="632"/>
              <a:ext cx="6" cy="11"/>
            </a:xfrm>
            <a:custGeom>
              <a:avLst/>
              <a:gdLst>
                <a:gd name="T0" fmla="*/ 4 w 6"/>
                <a:gd name="T1" fmla="*/ 5 h 11"/>
                <a:gd name="T2" fmla="*/ 4 w 6"/>
                <a:gd name="T3" fmla="*/ 3 h 11"/>
                <a:gd name="T4" fmla="*/ 4 w 6"/>
                <a:gd name="T5" fmla="*/ 2 h 11"/>
                <a:gd name="T6" fmla="*/ 3 w 6"/>
                <a:gd name="T7" fmla="*/ 1 h 11"/>
                <a:gd name="T8" fmla="*/ 2 w 6"/>
                <a:gd name="T9" fmla="*/ 0 h 11"/>
                <a:gd name="T10" fmla="*/ 1 w 6"/>
                <a:gd name="T11" fmla="*/ 0 h 11"/>
                <a:gd name="T12" fmla="*/ 0 w 6"/>
                <a:gd name="T13" fmla="*/ 1 h 11"/>
                <a:gd name="T14" fmla="*/ 0 w 6"/>
                <a:gd name="T15" fmla="*/ 2 h 11"/>
                <a:gd name="T16" fmla="*/ 0 w 6"/>
                <a:gd name="T17" fmla="*/ 3 h 11"/>
                <a:gd name="T18" fmla="*/ 0 w 6"/>
                <a:gd name="T19" fmla="*/ 5 h 11"/>
                <a:gd name="T20" fmla="*/ 0 w 6"/>
                <a:gd name="T21" fmla="*/ 7 h 11"/>
                <a:gd name="T22" fmla="*/ 1 w 6"/>
                <a:gd name="T23" fmla="*/ 8 h 11"/>
                <a:gd name="T24" fmla="*/ 1 w 6"/>
                <a:gd name="T25" fmla="*/ 9 h 11"/>
                <a:gd name="T26" fmla="*/ 1 w 6"/>
                <a:gd name="T27" fmla="*/ 10 h 11"/>
                <a:gd name="T28" fmla="*/ 2 w 6"/>
                <a:gd name="T29" fmla="*/ 10 h 11"/>
                <a:gd name="T30" fmla="*/ 3 w 6"/>
                <a:gd name="T31" fmla="*/ 10 h 11"/>
                <a:gd name="T32" fmla="*/ 4 w 6"/>
                <a:gd name="T33" fmla="*/ 10 h 11"/>
                <a:gd name="T34" fmla="*/ 5 w 6"/>
                <a:gd name="T35" fmla="*/ 8 h 11"/>
                <a:gd name="T36" fmla="*/ 5 w 6"/>
                <a:gd name="T37" fmla="*/ 5 h 11"/>
                <a:gd name="T38" fmla="*/ 4 w 6"/>
                <a:gd name="T39" fmla="*/ 5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
                <a:gd name="T61" fmla="*/ 0 h 11"/>
                <a:gd name="T62" fmla="*/ 6 w 6"/>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 h="11">
                  <a:moveTo>
                    <a:pt x="4" y="5"/>
                  </a:moveTo>
                  <a:lnTo>
                    <a:pt x="4" y="3"/>
                  </a:lnTo>
                  <a:lnTo>
                    <a:pt x="4" y="2"/>
                  </a:lnTo>
                  <a:lnTo>
                    <a:pt x="3" y="1"/>
                  </a:lnTo>
                  <a:lnTo>
                    <a:pt x="2" y="0"/>
                  </a:lnTo>
                  <a:lnTo>
                    <a:pt x="1" y="0"/>
                  </a:lnTo>
                  <a:lnTo>
                    <a:pt x="0" y="1"/>
                  </a:lnTo>
                  <a:lnTo>
                    <a:pt x="0" y="2"/>
                  </a:lnTo>
                  <a:lnTo>
                    <a:pt x="0" y="3"/>
                  </a:lnTo>
                  <a:lnTo>
                    <a:pt x="0" y="5"/>
                  </a:lnTo>
                  <a:lnTo>
                    <a:pt x="0" y="7"/>
                  </a:lnTo>
                  <a:lnTo>
                    <a:pt x="1" y="8"/>
                  </a:lnTo>
                  <a:lnTo>
                    <a:pt x="1" y="9"/>
                  </a:lnTo>
                  <a:lnTo>
                    <a:pt x="1" y="10"/>
                  </a:lnTo>
                  <a:lnTo>
                    <a:pt x="2" y="10"/>
                  </a:lnTo>
                  <a:lnTo>
                    <a:pt x="3" y="10"/>
                  </a:lnTo>
                  <a:lnTo>
                    <a:pt x="4" y="10"/>
                  </a:lnTo>
                  <a:lnTo>
                    <a:pt x="5" y="8"/>
                  </a:lnTo>
                  <a:lnTo>
                    <a:pt x="5" y="5"/>
                  </a:lnTo>
                  <a:lnTo>
                    <a:pt x="4" y="5"/>
                  </a:lnTo>
                </a:path>
              </a:pathLst>
            </a:custGeom>
            <a:solidFill>
              <a:srgbClr val="C0C0C0"/>
            </a:solidFill>
            <a:ln w="127000" cap="rnd">
              <a:noFill/>
              <a:round/>
              <a:headEnd/>
              <a:tailEnd/>
            </a:ln>
          </p:spPr>
          <p:txBody>
            <a:bodyPr>
              <a:prstTxWarp prst="textNoShape">
                <a:avLst/>
              </a:prstTxWarp>
            </a:bodyPr>
            <a:lstStyle/>
            <a:p>
              <a:endParaRPr lang="en-US"/>
            </a:p>
          </p:txBody>
        </p:sp>
        <p:sp>
          <p:nvSpPr>
            <p:cNvPr id="41124" name="Freeform 108"/>
            <p:cNvSpPr>
              <a:spLocks/>
            </p:cNvSpPr>
            <p:nvPr/>
          </p:nvSpPr>
          <p:spPr bwMode="auto">
            <a:xfrm>
              <a:off x="4067" y="632"/>
              <a:ext cx="14" cy="16"/>
            </a:xfrm>
            <a:custGeom>
              <a:avLst/>
              <a:gdLst>
                <a:gd name="T0" fmla="*/ 10 w 14"/>
                <a:gd name="T1" fmla="*/ 7 h 16"/>
                <a:gd name="T2" fmla="*/ 10 w 14"/>
                <a:gd name="T3" fmla="*/ 5 h 16"/>
                <a:gd name="T4" fmla="*/ 10 w 14"/>
                <a:gd name="T5" fmla="*/ 3 h 16"/>
                <a:gd name="T6" fmla="*/ 8 w 14"/>
                <a:gd name="T7" fmla="*/ 2 h 16"/>
                <a:gd name="T8" fmla="*/ 6 w 14"/>
                <a:gd name="T9" fmla="*/ 0 h 16"/>
                <a:gd name="T10" fmla="*/ 3 w 14"/>
                <a:gd name="T11" fmla="*/ 0 h 16"/>
                <a:gd name="T12" fmla="*/ 0 w 14"/>
                <a:gd name="T13" fmla="*/ 2 h 16"/>
                <a:gd name="T14" fmla="*/ 0 w 14"/>
                <a:gd name="T15" fmla="*/ 3 h 16"/>
                <a:gd name="T16" fmla="*/ 0 w 14"/>
                <a:gd name="T17" fmla="*/ 5 h 16"/>
                <a:gd name="T18" fmla="*/ 0 w 14"/>
                <a:gd name="T19" fmla="*/ 8 h 16"/>
                <a:gd name="T20" fmla="*/ 0 w 14"/>
                <a:gd name="T21" fmla="*/ 10 h 16"/>
                <a:gd name="T22" fmla="*/ 3 w 14"/>
                <a:gd name="T23" fmla="*/ 12 h 16"/>
                <a:gd name="T24" fmla="*/ 3 w 14"/>
                <a:gd name="T25" fmla="*/ 13 h 16"/>
                <a:gd name="T26" fmla="*/ 3 w 14"/>
                <a:gd name="T27" fmla="*/ 15 h 16"/>
                <a:gd name="T28" fmla="*/ 6 w 14"/>
                <a:gd name="T29" fmla="*/ 15 h 16"/>
                <a:gd name="T30" fmla="*/ 8 w 14"/>
                <a:gd name="T31" fmla="*/ 15 h 16"/>
                <a:gd name="T32" fmla="*/ 10 w 14"/>
                <a:gd name="T33" fmla="*/ 15 h 16"/>
                <a:gd name="T34" fmla="*/ 13 w 14"/>
                <a:gd name="T35" fmla="*/ 12 h 16"/>
                <a:gd name="T36" fmla="*/ 13 w 14"/>
                <a:gd name="T37" fmla="*/ 8 h 16"/>
                <a:gd name="T38" fmla="*/ 10 w 14"/>
                <a:gd name="T39" fmla="*/ 7 h 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
                <a:gd name="T61" fmla="*/ 0 h 16"/>
                <a:gd name="T62" fmla="*/ 14 w 14"/>
                <a:gd name="T63" fmla="*/ 16 h 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 h="16">
                  <a:moveTo>
                    <a:pt x="10" y="7"/>
                  </a:moveTo>
                  <a:lnTo>
                    <a:pt x="10" y="5"/>
                  </a:lnTo>
                  <a:lnTo>
                    <a:pt x="10" y="3"/>
                  </a:lnTo>
                  <a:lnTo>
                    <a:pt x="8" y="2"/>
                  </a:lnTo>
                  <a:lnTo>
                    <a:pt x="6" y="0"/>
                  </a:lnTo>
                  <a:lnTo>
                    <a:pt x="3" y="0"/>
                  </a:lnTo>
                  <a:lnTo>
                    <a:pt x="0" y="2"/>
                  </a:lnTo>
                  <a:lnTo>
                    <a:pt x="0" y="3"/>
                  </a:lnTo>
                  <a:lnTo>
                    <a:pt x="0" y="5"/>
                  </a:lnTo>
                  <a:lnTo>
                    <a:pt x="0" y="8"/>
                  </a:lnTo>
                  <a:lnTo>
                    <a:pt x="0" y="10"/>
                  </a:lnTo>
                  <a:lnTo>
                    <a:pt x="3" y="12"/>
                  </a:lnTo>
                  <a:lnTo>
                    <a:pt x="3" y="13"/>
                  </a:lnTo>
                  <a:lnTo>
                    <a:pt x="3" y="15"/>
                  </a:lnTo>
                  <a:lnTo>
                    <a:pt x="6" y="15"/>
                  </a:lnTo>
                  <a:lnTo>
                    <a:pt x="8" y="15"/>
                  </a:lnTo>
                  <a:lnTo>
                    <a:pt x="10" y="15"/>
                  </a:lnTo>
                  <a:lnTo>
                    <a:pt x="13" y="12"/>
                  </a:lnTo>
                  <a:lnTo>
                    <a:pt x="13" y="8"/>
                  </a:lnTo>
                  <a:lnTo>
                    <a:pt x="10" y="7"/>
                  </a:lnTo>
                </a:path>
              </a:pathLst>
            </a:custGeom>
            <a:noFill/>
            <a:ln w="12700" cap="rnd">
              <a:solidFill>
                <a:srgbClr val="000000"/>
              </a:solidFill>
              <a:round/>
              <a:headEnd/>
              <a:tailEnd/>
            </a:ln>
          </p:spPr>
          <p:txBody>
            <a:bodyPr>
              <a:prstTxWarp prst="textNoShape">
                <a:avLst/>
              </a:prstTxWarp>
            </a:bodyPr>
            <a:lstStyle/>
            <a:p>
              <a:endParaRPr lang="en-US"/>
            </a:p>
          </p:txBody>
        </p:sp>
        <p:sp>
          <p:nvSpPr>
            <p:cNvPr id="41125" name="Freeform 109"/>
            <p:cNvSpPr>
              <a:spLocks/>
            </p:cNvSpPr>
            <p:nvPr/>
          </p:nvSpPr>
          <p:spPr bwMode="auto">
            <a:xfrm>
              <a:off x="4075" y="634"/>
              <a:ext cx="3" cy="2"/>
            </a:xfrm>
            <a:custGeom>
              <a:avLst/>
              <a:gdLst>
                <a:gd name="T0" fmla="*/ 2 w 3"/>
                <a:gd name="T1" fmla="*/ 1 h 2"/>
                <a:gd name="T2" fmla="*/ 2 w 3"/>
                <a:gd name="T3" fmla="*/ 1 h 2"/>
                <a:gd name="T4" fmla="*/ 2 w 3"/>
                <a:gd name="T5" fmla="*/ 1 h 2"/>
                <a:gd name="T6" fmla="*/ 2 w 3"/>
                <a:gd name="T7" fmla="*/ 0 h 2"/>
                <a:gd name="T8" fmla="*/ 1 w 3"/>
                <a:gd name="T9" fmla="*/ 0 h 2"/>
                <a:gd name="T10" fmla="*/ 1 w 3"/>
                <a:gd name="T11" fmla="*/ 0 h 2"/>
                <a:gd name="T12" fmla="*/ 0 w 3"/>
                <a:gd name="T13" fmla="*/ 0 h 2"/>
                <a:gd name="T14" fmla="*/ 0 w 3"/>
                <a:gd name="T15" fmla="*/ 1 h 2"/>
                <a:gd name="T16" fmla="*/ 0 w 3"/>
                <a:gd name="T17" fmla="*/ 1 h 2"/>
                <a:gd name="T18" fmla="*/ 1 w 3"/>
                <a:gd name="T19" fmla="*/ 1 h 2"/>
                <a:gd name="T20" fmla="*/ 1 w 3"/>
                <a:gd name="T21" fmla="*/ 1 h 2"/>
                <a:gd name="T22" fmla="*/ 0 w 3"/>
                <a:gd name="T23" fmla="*/ 1 h 2"/>
                <a:gd name="T24" fmla="*/ 0 w 3"/>
                <a:gd name="T25" fmla="*/ 1 h 2"/>
                <a:gd name="T26" fmla="*/ 1 w 3"/>
                <a:gd name="T27" fmla="*/ 1 h 2"/>
                <a:gd name="T28" fmla="*/ 1 w 3"/>
                <a:gd name="T29" fmla="*/ 1 h 2"/>
                <a:gd name="T30" fmla="*/ 1 w 3"/>
                <a:gd name="T31" fmla="*/ 1 h 2"/>
                <a:gd name="T32" fmla="*/ 1 w 3"/>
                <a:gd name="T33" fmla="*/ 1 h 2"/>
                <a:gd name="T34" fmla="*/ 1 w 3"/>
                <a:gd name="T35" fmla="*/ 1 h 2"/>
                <a:gd name="T36" fmla="*/ 1 w 3"/>
                <a:gd name="T37" fmla="*/ 0 h 2"/>
                <a:gd name="T38" fmla="*/ 1 w 3"/>
                <a:gd name="T39" fmla="*/ 1 h 2"/>
                <a:gd name="T40" fmla="*/ 1 w 3"/>
                <a:gd name="T41" fmla="*/ 1 h 2"/>
                <a:gd name="T42" fmla="*/ 1 w 3"/>
                <a:gd name="T43" fmla="*/ 1 h 2"/>
                <a:gd name="T44" fmla="*/ 1 w 3"/>
                <a:gd name="T45" fmla="*/ 1 h 2"/>
                <a:gd name="T46" fmla="*/ 1 w 3"/>
                <a:gd name="T47" fmla="*/ 1 h 2"/>
                <a:gd name="T48" fmla="*/ 1 w 3"/>
                <a:gd name="T49" fmla="*/ 1 h 2"/>
                <a:gd name="T50" fmla="*/ 2 w 3"/>
                <a:gd name="T51" fmla="*/ 1 h 2"/>
                <a:gd name="T52" fmla="*/ 2 w 3"/>
                <a:gd name="T53" fmla="*/ 1 h 2"/>
                <a:gd name="T54" fmla="*/ 2 w 3"/>
                <a:gd name="T55" fmla="*/ 1 h 2"/>
                <a:gd name="T56" fmla="*/ 2 w 3"/>
                <a:gd name="T57" fmla="*/ 1 h 2"/>
                <a:gd name="T58" fmla="*/ 2 w 3"/>
                <a:gd name="T59" fmla="*/ 1 h 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
                <a:gd name="T91" fmla="*/ 0 h 2"/>
                <a:gd name="T92" fmla="*/ 3 w 3"/>
                <a:gd name="T93" fmla="*/ 2 h 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 h="2">
                  <a:moveTo>
                    <a:pt x="2" y="1"/>
                  </a:moveTo>
                  <a:lnTo>
                    <a:pt x="2" y="1"/>
                  </a:lnTo>
                  <a:lnTo>
                    <a:pt x="2" y="0"/>
                  </a:lnTo>
                  <a:lnTo>
                    <a:pt x="1" y="0"/>
                  </a:lnTo>
                  <a:lnTo>
                    <a:pt x="0" y="0"/>
                  </a:lnTo>
                  <a:lnTo>
                    <a:pt x="0" y="1"/>
                  </a:lnTo>
                  <a:lnTo>
                    <a:pt x="1" y="1"/>
                  </a:lnTo>
                  <a:lnTo>
                    <a:pt x="0" y="1"/>
                  </a:lnTo>
                  <a:lnTo>
                    <a:pt x="1" y="1"/>
                  </a:lnTo>
                  <a:lnTo>
                    <a:pt x="1" y="0"/>
                  </a:lnTo>
                  <a:lnTo>
                    <a:pt x="1" y="1"/>
                  </a:lnTo>
                  <a:lnTo>
                    <a:pt x="2" y="1"/>
                  </a:lnTo>
                </a:path>
              </a:pathLst>
            </a:custGeom>
            <a:solidFill>
              <a:srgbClr val="FFFFFF"/>
            </a:solidFill>
            <a:ln w="127000" cap="rnd">
              <a:noFill/>
              <a:round/>
              <a:headEnd/>
              <a:tailEnd/>
            </a:ln>
          </p:spPr>
          <p:txBody>
            <a:bodyPr>
              <a:prstTxWarp prst="textNoShape">
                <a:avLst/>
              </a:prstTxWarp>
            </a:bodyPr>
            <a:lstStyle/>
            <a:p>
              <a:endParaRPr lang="en-US"/>
            </a:p>
          </p:txBody>
        </p:sp>
        <p:sp>
          <p:nvSpPr>
            <p:cNvPr id="41126" name="Freeform 110"/>
            <p:cNvSpPr>
              <a:spLocks/>
            </p:cNvSpPr>
            <p:nvPr/>
          </p:nvSpPr>
          <p:spPr bwMode="auto">
            <a:xfrm>
              <a:off x="4088" y="638"/>
              <a:ext cx="5" cy="13"/>
            </a:xfrm>
            <a:custGeom>
              <a:avLst/>
              <a:gdLst>
                <a:gd name="T0" fmla="*/ 4 w 5"/>
                <a:gd name="T1" fmla="*/ 1 h 13"/>
                <a:gd name="T2" fmla="*/ 3 w 5"/>
                <a:gd name="T3" fmla="*/ 0 h 13"/>
                <a:gd name="T4" fmla="*/ 2 w 5"/>
                <a:gd name="T5" fmla="*/ 0 h 13"/>
                <a:gd name="T6" fmla="*/ 2 w 5"/>
                <a:gd name="T7" fmla="*/ 1 h 13"/>
                <a:gd name="T8" fmla="*/ 2 w 5"/>
                <a:gd name="T9" fmla="*/ 3 h 13"/>
                <a:gd name="T10" fmla="*/ 2 w 5"/>
                <a:gd name="T11" fmla="*/ 5 h 13"/>
                <a:gd name="T12" fmla="*/ 2 w 5"/>
                <a:gd name="T13" fmla="*/ 7 h 13"/>
                <a:gd name="T14" fmla="*/ 2 w 5"/>
                <a:gd name="T15" fmla="*/ 10 h 13"/>
                <a:gd name="T16" fmla="*/ 2 w 5"/>
                <a:gd name="T17" fmla="*/ 11 h 13"/>
                <a:gd name="T18" fmla="*/ 1 w 5"/>
                <a:gd name="T19" fmla="*/ 11 h 13"/>
                <a:gd name="T20" fmla="*/ 0 w 5"/>
                <a:gd name="T21" fmla="*/ 11 h 13"/>
                <a:gd name="T22" fmla="*/ 1 w 5"/>
                <a:gd name="T23" fmla="*/ 11 h 13"/>
                <a:gd name="T24" fmla="*/ 2 w 5"/>
                <a:gd name="T25" fmla="*/ 11 h 13"/>
                <a:gd name="T26" fmla="*/ 2 w 5"/>
                <a:gd name="T27" fmla="*/ 12 h 13"/>
                <a:gd name="T28" fmla="*/ 3 w 5"/>
                <a:gd name="T29" fmla="*/ 11 h 13"/>
                <a:gd name="T30" fmla="*/ 4 w 5"/>
                <a:gd name="T31" fmla="*/ 10 h 13"/>
                <a:gd name="T32" fmla="*/ 4 w 5"/>
                <a:gd name="T33" fmla="*/ 7 h 13"/>
                <a:gd name="T34" fmla="*/ 4 w 5"/>
                <a:gd name="T35" fmla="*/ 5 h 13"/>
                <a:gd name="T36" fmla="*/ 4 w 5"/>
                <a:gd name="T37" fmla="*/ 1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
                <a:gd name="T58" fmla="*/ 0 h 13"/>
                <a:gd name="T59" fmla="*/ 5 w 5"/>
                <a:gd name="T60" fmla="*/ 13 h 1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 h="13">
                  <a:moveTo>
                    <a:pt x="4" y="1"/>
                  </a:moveTo>
                  <a:lnTo>
                    <a:pt x="3" y="0"/>
                  </a:lnTo>
                  <a:lnTo>
                    <a:pt x="2" y="0"/>
                  </a:lnTo>
                  <a:lnTo>
                    <a:pt x="2" y="1"/>
                  </a:lnTo>
                  <a:lnTo>
                    <a:pt x="2" y="3"/>
                  </a:lnTo>
                  <a:lnTo>
                    <a:pt x="2" y="5"/>
                  </a:lnTo>
                  <a:lnTo>
                    <a:pt x="2" y="7"/>
                  </a:lnTo>
                  <a:lnTo>
                    <a:pt x="2" y="10"/>
                  </a:lnTo>
                  <a:lnTo>
                    <a:pt x="2" y="11"/>
                  </a:lnTo>
                  <a:lnTo>
                    <a:pt x="1" y="11"/>
                  </a:lnTo>
                  <a:lnTo>
                    <a:pt x="0" y="11"/>
                  </a:lnTo>
                  <a:lnTo>
                    <a:pt x="1" y="11"/>
                  </a:lnTo>
                  <a:lnTo>
                    <a:pt x="2" y="11"/>
                  </a:lnTo>
                  <a:lnTo>
                    <a:pt x="2" y="12"/>
                  </a:lnTo>
                  <a:lnTo>
                    <a:pt x="3" y="11"/>
                  </a:lnTo>
                  <a:lnTo>
                    <a:pt x="4" y="10"/>
                  </a:lnTo>
                  <a:lnTo>
                    <a:pt x="4" y="7"/>
                  </a:lnTo>
                  <a:lnTo>
                    <a:pt x="4" y="5"/>
                  </a:lnTo>
                  <a:lnTo>
                    <a:pt x="4" y="1"/>
                  </a:lnTo>
                </a:path>
              </a:pathLst>
            </a:custGeom>
            <a:solidFill>
              <a:srgbClr val="FFFFFF"/>
            </a:solidFill>
            <a:ln w="127000" cap="rnd">
              <a:noFill/>
              <a:round/>
              <a:headEnd/>
              <a:tailEnd/>
            </a:ln>
          </p:spPr>
          <p:txBody>
            <a:bodyPr>
              <a:prstTxWarp prst="textNoShape">
                <a:avLst/>
              </a:prstTxWarp>
            </a:bodyPr>
            <a:lstStyle/>
            <a:p>
              <a:endParaRPr lang="en-US"/>
            </a:p>
          </p:txBody>
        </p:sp>
        <p:sp>
          <p:nvSpPr>
            <p:cNvPr id="41127" name="Freeform 111"/>
            <p:cNvSpPr>
              <a:spLocks/>
            </p:cNvSpPr>
            <p:nvPr/>
          </p:nvSpPr>
          <p:spPr bwMode="auto">
            <a:xfrm>
              <a:off x="4084" y="638"/>
              <a:ext cx="9" cy="16"/>
            </a:xfrm>
            <a:custGeom>
              <a:avLst/>
              <a:gdLst>
                <a:gd name="T0" fmla="*/ 8 w 9"/>
                <a:gd name="T1" fmla="*/ 2 h 16"/>
                <a:gd name="T2" fmla="*/ 8 w 9"/>
                <a:gd name="T3" fmla="*/ 0 h 16"/>
                <a:gd name="T4" fmla="*/ 6 w 9"/>
                <a:gd name="T5" fmla="*/ 0 h 16"/>
                <a:gd name="T6" fmla="*/ 3 w 9"/>
                <a:gd name="T7" fmla="*/ 0 h 16"/>
                <a:gd name="T8" fmla="*/ 3 w 9"/>
                <a:gd name="T9" fmla="*/ 2 h 16"/>
                <a:gd name="T10" fmla="*/ 3 w 9"/>
                <a:gd name="T11" fmla="*/ 4 h 16"/>
                <a:gd name="T12" fmla="*/ 6 w 9"/>
                <a:gd name="T13" fmla="*/ 8 h 16"/>
                <a:gd name="T14" fmla="*/ 6 w 9"/>
                <a:gd name="T15" fmla="*/ 9 h 16"/>
                <a:gd name="T16" fmla="*/ 3 w 9"/>
                <a:gd name="T17" fmla="*/ 12 h 16"/>
                <a:gd name="T18" fmla="*/ 3 w 9"/>
                <a:gd name="T19" fmla="*/ 13 h 16"/>
                <a:gd name="T20" fmla="*/ 0 w 9"/>
                <a:gd name="T21" fmla="*/ 15 h 16"/>
                <a:gd name="T22" fmla="*/ 3 w 9"/>
                <a:gd name="T23" fmla="*/ 15 h 16"/>
                <a:gd name="T24" fmla="*/ 6 w 9"/>
                <a:gd name="T25" fmla="*/ 15 h 16"/>
                <a:gd name="T26" fmla="*/ 8 w 9"/>
                <a:gd name="T27" fmla="*/ 13 h 16"/>
                <a:gd name="T28" fmla="*/ 8 w 9"/>
                <a:gd name="T29" fmla="*/ 12 h 16"/>
                <a:gd name="T30" fmla="*/ 8 w 9"/>
                <a:gd name="T31" fmla="*/ 10 h 16"/>
                <a:gd name="T32" fmla="*/ 8 w 9"/>
                <a:gd name="T33" fmla="*/ 8 h 16"/>
                <a:gd name="T34" fmla="*/ 8 w 9"/>
                <a:gd name="T35" fmla="*/ 2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16"/>
                <a:gd name="T56" fmla="*/ 9 w 9"/>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16">
                  <a:moveTo>
                    <a:pt x="8" y="2"/>
                  </a:moveTo>
                  <a:lnTo>
                    <a:pt x="8" y="0"/>
                  </a:lnTo>
                  <a:lnTo>
                    <a:pt x="6" y="0"/>
                  </a:lnTo>
                  <a:lnTo>
                    <a:pt x="3" y="0"/>
                  </a:lnTo>
                  <a:lnTo>
                    <a:pt x="3" y="2"/>
                  </a:lnTo>
                  <a:lnTo>
                    <a:pt x="3" y="4"/>
                  </a:lnTo>
                  <a:lnTo>
                    <a:pt x="6" y="8"/>
                  </a:lnTo>
                  <a:lnTo>
                    <a:pt x="6" y="9"/>
                  </a:lnTo>
                  <a:lnTo>
                    <a:pt x="3" y="12"/>
                  </a:lnTo>
                  <a:lnTo>
                    <a:pt x="3" y="13"/>
                  </a:lnTo>
                  <a:lnTo>
                    <a:pt x="0" y="15"/>
                  </a:lnTo>
                  <a:lnTo>
                    <a:pt x="3" y="15"/>
                  </a:lnTo>
                  <a:lnTo>
                    <a:pt x="6" y="15"/>
                  </a:lnTo>
                  <a:lnTo>
                    <a:pt x="8" y="13"/>
                  </a:lnTo>
                  <a:lnTo>
                    <a:pt x="8" y="12"/>
                  </a:lnTo>
                  <a:lnTo>
                    <a:pt x="8" y="10"/>
                  </a:lnTo>
                  <a:lnTo>
                    <a:pt x="8" y="8"/>
                  </a:lnTo>
                  <a:lnTo>
                    <a:pt x="8" y="2"/>
                  </a:lnTo>
                </a:path>
              </a:pathLst>
            </a:custGeom>
            <a:noFill/>
            <a:ln w="12700" cap="rnd">
              <a:solidFill>
                <a:srgbClr val="000000"/>
              </a:solidFill>
              <a:round/>
              <a:headEnd/>
              <a:tailEnd/>
            </a:ln>
          </p:spPr>
          <p:txBody>
            <a:bodyPr>
              <a:prstTxWarp prst="textNoShape">
                <a:avLst/>
              </a:prstTxWarp>
            </a:bodyPr>
            <a:lstStyle/>
            <a:p>
              <a:endParaRPr lang="en-US"/>
            </a:p>
          </p:txBody>
        </p:sp>
        <p:sp>
          <p:nvSpPr>
            <p:cNvPr id="41128" name="Freeform 112"/>
            <p:cNvSpPr>
              <a:spLocks/>
            </p:cNvSpPr>
            <p:nvPr/>
          </p:nvSpPr>
          <p:spPr bwMode="auto">
            <a:xfrm>
              <a:off x="4085" y="640"/>
              <a:ext cx="3" cy="8"/>
            </a:xfrm>
            <a:custGeom>
              <a:avLst/>
              <a:gdLst>
                <a:gd name="T0" fmla="*/ 2 w 3"/>
                <a:gd name="T1" fmla="*/ 0 h 8"/>
                <a:gd name="T2" fmla="*/ 2 w 3"/>
                <a:gd name="T3" fmla="*/ 1 h 8"/>
                <a:gd name="T4" fmla="*/ 2 w 3"/>
                <a:gd name="T5" fmla="*/ 2 h 8"/>
                <a:gd name="T6" fmla="*/ 2 w 3"/>
                <a:gd name="T7" fmla="*/ 3 h 8"/>
                <a:gd name="T8" fmla="*/ 2 w 3"/>
                <a:gd name="T9" fmla="*/ 4 h 8"/>
                <a:gd name="T10" fmla="*/ 1 w 3"/>
                <a:gd name="T11" fmla="*/ 5 h 8"/>
                <a:gd name="T12" fmla="*/ 1 w 3"/>
                <a:gd name="T13" fmla="*/ 6 h 8"/>
                <a:gd name="T14" fmla="*/ 1 w 3"/>
                <a:gd name="T15" fmla="*/ 7 h 8"/>
                <a:gd name="T16" fmla="*/ 0 w 3"/>
                <a:gd name="T17" fmla="*/ 7 h 8"/>
                <a:gd name="T18" fmla="*/ 1 w 3"/>
                <a:gd name="T19" fmla="*/ 7 h 8"/>
                <a:gd name="T20" fmla="*/ 1 w 3"/>
                <a:gd name="T21" fmla="*/ 7 h 8"/>
                <a:gd name="T22" fmla="*/ 2 w 3"/>
                <a:gd name="T23" fmla="*/ 7 h 8"/>
                <a:gd name="T24" fmla="*/ 2 w 3"/>
                <a:gd name="T25" fmla="*/ 6 h 8"/>
                <a:gd name="T26" fmla="*/ 2 w 3"/>
                <a:gd name="T27" fmla="*/ 5 h 8"/>
                <a:gd name="T28" fmla="*/ 2 w 3"/>
                <a:gd name="T29" fmla="*/ 4 h 8"/>
                <a:gd name="T30" fmla="*/ 2 w 3"/>
                <a:gd name="T31" fmla="*/ 2 h 8"/>
                <a:gd name="T32" fmla="*/ 2 w 3"/>
                <a:gd name="T33" fmla="*/ 1 h 8"/>
                <a:gd name="T34" fmla="*/ 2 w 3"/>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
                <a:gd name="T55" fmla="*/ 0 h 8"/>
                <a:gd name="T56" fmla="*/ 3 w 3"/>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 h="8">
                  <a:moveTo>
                    <a:pt x="2" y="0"/>
                  </a:moveTo>
                  <a:lnTo>
                    <a:pt x="2" y="1"/>
                  </a:lnTo>
                  <a:lnTo>
                    <a:pt x="2" y="2"/>
                  </a:lnTo>
                  <a:lnTo>
                    <a:pt x="2" y="3"/>
                  </a:lnTo>
                  <a:lnTo>
                    <a:pt x="2" y="4"/>
                  </a:lnTo>
                  <a:lnTo>
                    <a:pt x="1" y="5"/>
                  </a:lnTo>
                  <a:lnTo>
                    <a:pt x="1" y="6"/>
                  </a:lnTo>
                  <a:lnTo>
                    <a:pt x="1" y="7"/>
                  </a:lnTo>
                  <a:lnTo>
                    <a:pt x="0" y="7"/>
                  </a:lnTo>
                  <a:lnTo>
                    <a:pt x="1" y="7"/>
                  </a:lnTo>
                  <a:lnTo>
                    <a:pt x="2" y="7"/>
                  </a:lnTo>
                  <a:lnTo>
                    <a:pt x="2" y="6"/>
                  </a:lnTo>
                  <a:lnTo>
                    <a:pt x="2" y="5"/>
                  </a:lnTo>
                  <a:lnTo>
                    <a:pt x="2" y="4"/>
                  </a:lnTo>
                  <a:lnTo>
                    <a:pt x="2" y="2"/>
                  </a:lnTo>
                  <a:lnTo>
                    <a:pt x="2" y="1"/>
                  </a:lnTo>
                  <a:lnTo>
                    <a:pt x="2" y="0"/>
                  </a:lnTo>
                </a:path>
              </a:pathLst>
            </a:custGeom>
            <a:solidFill>
              <a:srgbClr val="808080"/>
            </a:solidFill>
            <a:ln w="127000" cap="rnd">
              <a:noFill/>
              <a:round/>
              <a:headEnd/>
              <a:tailEnd/>
            </a:ln>
          </p:spPr>
          <p:txBody>
            <a:bodyPr>
              <a:prstTxWarp prst="textNoShape">
                <a:avLst/>
              </a:prstTxWarp>
            </a:bodyPr>
            <a:lstStyle/>
            <a:p>
              <a:endParaRPr lang="en-US"/>
            </a:p>
          </p:txBody>
        </p:sp>
        <p:sp>
          <p:nvSpPr>
            <p:cNvPr id="41129" name="Freeform 113"/>
            <p:cNvSpPr>
              <a:spLocks/>
            </p:cNvSpPr>
            <p:nvPr/>
          </p:nvSpPr>
          <p:spPr bwMode="auto">
            <a:xfrm>
              <a:off x="4100" y="644"/>
              <a:ext cx="6" cy="12"/>
            </a:xfrm>
            <a:custGeom>
              <a:avLst/>
              <a:gdLst>
                <a:gd name="T0" fmla="*/ 0 w 6"/>
                <a:gd name="T1" fmla="*/ 0 h 12"/>
                <a:gd name="T2" fmla="*/ 0 w 6"/>
                <a:gd name="T3" fmla="*/ 0 h 12"/>
                <a:gd name="T4" fmla="*/ 0 w 6"/>
                <a:gd name="T5" fmla="*/ 2 h 12"/>
                <a:gd name="T6" fmla="*/ 3 w 6"/>
                <a:gd name="T7" fmla="*/ 2 h 12"/>
                <a:gd name="T8" fmla="*/ 3 w 6"/>
                <a:gd name="T9" fmla="*/ 3 h 12"/>
                <a:gd name="T10" fmla="*/ 5 w 6"/>
                <a:gd name="T11" fmla="*/ 4 h 12"/>
                <a:gd name="T12" fmla="*/ 5 w 6"/>
                <a:gd name="T13" fmla="*/ 8 h 12"/>
                <a:gd name="T14" fmla="*/ 5 w 6"/>
                <a:gd name="T15" fmla="*/ 11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0"/>
                  </a:moveTo>
                  <a:lnTo>
                    <a:pt x="0" y="0"/>
                  </a:lnTo>
                  <a:lnTo>
                    <a:pt x="0" y="2"/>
                  </a:lnTo>
                  <a:lnTo>
                    <a:pt x="3" y="2"/>
                  </a:lnTo>
                  <a:lnTo>
                    <a:pt x="3" y="3"/>
                  </a:lnTo>
                  <a:lnTo>
                    <a:pt x="5" y="4"/>
                  </a:lnTo>
                  <a:lnTo>
                    <a:pt x="5" y="8"/>
                  </a:lnTo>
                  <a:lnTo>
                    <a:pt x="5" y="11"/>
                  </a:lnTo>
                </a:path>
              </a:pathLst>
            </a:custGeom>
            <a:noFill/>
            <a:ln w="12700" cap="rnd">
              <a:solidFill>
                <a:srgbClr val="000000"/>
              </a:solidFill>
              <a:round/>
              <a:headEnd/>
              <a:tailEnd/>
            </a:ln>
          </p:spPr>
          <p:txBody>
            <a:bodyPr>
              <a:prstTxWarp prst="textNoShape">
                <a:avLst/>
              </a:prstTxWarp>
            </a:bodyPr>
            <a:lstStyle/>
            <a:p>
              <a:endParaRPr lang="en-US"/>
            </a:p>
          </p:txBody>
        </p:sp>
        <p:sp>
          <p:nvSpPr>
            <p:cNvPr id="41130" name="Freeform 114"/>
            <p:cNvSpPr>
              <a:spLocks/>
            </p:cNvSpPr>
            <p:nvPr/>
          </p:nvSpPr>
          <p:spPr bwMode="auto">
            <a:xfrm>
              <a:off x="4617" y="817"/>
              <a:ext cx="41" cy="11"/>
            </a:xfrm>
            <a:custGeom>
              <a:avLst/>
              <a:gdLst>
                <a:gd name="T0" fmla="*/ 28 w 41"/>
                <a:gd name="T1" fmla="*/ 10 h 11"/>
                <a:gd name="T2" fmla="*/ 28 w 41"/>
                <a:gd name="T3" fmla="*/ 7 h 11"/>
                <a:gd name="T4" fmla="*/ 31 w 41"/>
                <a:gd name="T5" fmla="*/ 7 h 11"/>
                <a:gd name="T6" fmla="*/ 33 w 41"/>
                <a:gd name="T7" fmla="*/ 7 h 11"/>
                <a:gd name="T8" fmla="*/ 35 w 41"/>
                <a:gd name="T9" fmla="*/ 7 h 11"/>
                <a:gd name="T10" fmla="*/ 35 w 41"/>
                <a:gd name="T11" fmla="*/ 6 h 11"/>
                <a:gd name="T12" fmla="*/ 38 w 41"/>
                <a:gd name="T13" fmla="*/ 6 h 11"/>
                <a:gd name="T14" fmla="*/ 38 w 41"/>
                <a:gd name="T15" fmla="*/ 4 h 11"/>
                <a:gd name="T16" fmla="*/ 40 w 41"/>
                <a:gd name="T17" fmla="*/ 4 h 11"/>
                <a:gd name="T18" fmla="*/ 40 w 41"/>
                <a:gd name="T19" fmla="*/ 4 h 11"/>
                <a:gd name="T20" fmla="*/ 40 w 41"/>
                <a:gd name="T21" fmla="*/ 2 h 11"/>
                <a:gd name="T22" fmla="*/ 40 w 41"/>
                <a:gd name="T23" fmla="*/ 1 h 11"/>
                <a:gd name="T24" fmla="*/ 38 w 41"/>
                <a:gd name="T25" fmla="*/ 0 h 11"/>
                <a:gd name="T26" fmla="*/ 35 w 41"/>
                <a:gd name="T27" fmla="*/ 0 h 11"/>
                <a:gd name="T28" fmla="*/ 33 w 41"/>
                <a:gd name="T29" fmla="*/ 0 h 11"/>
                <a:gd name="T30" fmla="*/ 31 w 41"/>
                <a:gd name="T31" fmla="*/ 0 h 11"/>
                <a:gd name="T32" fmla="*/ 28 w 41"/>
                <a:gd name="T33" fmla="*/ 0 h 11"/>
                <a:gd name="T34" fmla="*/ 26 w 41"/>
                <a:gd name="T35" fmla="*/ 0 h 11"/>
                <a:gd name="T36" fmla="*/ 22 w 41"/>
                <a:gd name="T37" fmla="*/ 0 h 11"/>
                <a:gd name="T38" fmla="*/ 19 w 41"/>
                <a:gd name="T39" fmla="*/ 0 h 11"/>
                <a:gd name="T40" fmla="*/ 17 w 41"/>
                <a:gd name="T41" fmla="*/ 0 h 11"/>
                <a:gd name="T42" fmla="*/ 12 w 41"/>
                <a:gd name="T43" fmla="*/ 0 h 11"/>
                <a:gd name="T44" fmla="*/ 10 w 41"/>
                <a:gd name="T45" fmla="*/ 0 h 11"/>
                <a:gd name="T46" fmla="*/ 8 w 41"/>
                <a:gd name="T47" fmla="*/ 0 h 11"/>
                <a:gd name="T48" fmla="*/ 5 w 41"/>
                <a:gd name="T49" fmla="*/ 0 h 11"/>
                <a:gd name="T50" fmla="*/ 3 w 41"/>
                <a:gd name="T51" fmla="*/ 0 h 11"/>
                <a:gd name="T52" fmla="*/ 0 w 41"/>
                <a:gd name="T53" fmla="*/ 0 h 11"/>
                <a:gd name="T54" fmla="*/ 0 w 41"/>
                <a:gd name="T55" fmla="*/ 4 h 11"/>
                <a:gd name="T56" fmla="*/ 3 w 41"/>
                <a:gd name="T57" fmla="*/ 6 h 11"/>
                <a:gd name="T58" fmla="*/ 3 w 41"/>
                <a:gd name="T59" fmla="*/ 7 h 11"/>
                <a:gd name="T60" fmla="*/ 3 w 41"/>
                <a:gd name="T61" fmla="*/ 8 h 11"/>
                <a:gd name="T62" fmla="*/ 3 w 41"/>
                <a:gd name="T63" fmla="*/ 9 h 11"/>
                <a:gd name="T64" fmla="*/ 10 w 41"/>
                <a:gd name="T65" fmla="*/ 10 h 11"/>
                <a:gd name="T66" fmla="*/ 10 w 41"/>
                <a:gd name="T67" fmla="*/ 8 h 11"/>
                <a:gd name="T68" fmla="*/ 10 w 41"/>
                <a:gd name="T69" fmla="*/ 7 h 11"/>
                <a:gd name="T70" fmla="*/ 10 w 41"/>
                <a:gd name="T71" fmla="*/ 6 h 11"/>
                <a:gd name="T72" fmla="*/ 12 w 41"/>
                <a:gd name="T73" fmla="*/ 6 h 11"/>
                <a:gd name="T74" fmla="*/ 14 w 41"/>
                <a:gd name="T75" fmla="*/ 6 h 11"/>
                <a:gd name="T76" fmla="*/ 17 w 41"/>
                <a:gd name="T77" fmla="*/ 6 h 11"/>
                <a:gd name="T78" fmla="*/ 19 w 41"/>
                <a:gd name="T79" fmla="*/ 6 h 11"/>
                <a:gd name="T80" fmla="*/ 22 w 41"/>
                <a:gd name="T81" fmla="*/ 6 h 11"/>
                <a:gd name="T82" fmla="*/ 22 w 41"/>
                <a:gd name="T83" fmla="*/ 7 h 11"/>
                <a:gd name="T84" fmla="*/ 22 w 41"/>
                <a:gd name="T85" fmla="*/ 8 h 11"/>
                <a:gd name="T86" fmla="*/ 22 w 41"/>
                <a:gd name="T87" fmla="*/ 9 h 11"/>
                <a:gd name="T88" fmla="*/ 22 w 41"/>
                <a:gd name="T89" fmla="*/ 10 h 11"/>
                <a:gd name="T90" fmla="*/ 28 w 41"/>
                <a:gd name="T91" fmla="*/ 10 h 1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1"/>
                <a:gd name="T139" fmla="*/ 0 h 11"/>
                <a:gd name="T140" fmla="*/ 41 w 41"/>
                <a:gd name="T141" fmla="*/ 11 h 1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1" h="11">
                  <a:moveTo>
                    <a:pt x="28" y="10"/>
                  </a:moveTo>
                  <a:lnTo>
                    <a:pt x="28" y="7"/>
                  </a:lnTo>
                  <a:lnTo>
                    <a:pt x="31" y="7"/>
                  </a:lnTo>
                  <a:lnTo>
                    <a:pt x="33" y="7"/>
                  </a:lnTo>
                  <a:lnTo>
                    <a:pt x="35" y="7"/>
                  </a:lnTo>
                  <a:lnTo>
                    <a:pt x="35" y="6"/>
                  </a:lnTo>
                  <a:lnTo>
                    <a:pt x="38" y="6"/>
                  </a:lnTo>
                  <a:lnTo>
                    <a:pt x="38" y="4"/>
                  </a:lnTo>
                  <a:lnTo>
                    <a:pt x="40" y="4"/>
                  </a:lnTo>
                  <a:lnTo>
                    <a:pt x="40" y="2"/>
                  </a:lnTo>
                  <a:lnTo>
                    <a:pt x="40" y="1"/>
                  </a:lnTo>
                  <a:lnTo>
                    <a:pt x="38" y="0"/>
                  </a:lnTo>
                  <a:lnTo>
                    <a:pt x="35" y="0"/>
                  </a:lnTo>
                  <a:lnTo>
                    <a:pt x="33" y="0"/>
                  </a:lnTo>
                  <a:lnTo>
                    <a:pt x="31" y="0"/>
                  </a:lnTo>
                  <a:lnTo>
                    <a:pt x="28" y="0"/>
                  </a:lnTo>
                  <a:lnTo>
                    <a:pt x="26" y="0"/>
                  </a:lnTo>
                  <a:lnTo>
                    <a:pt x="22" y="0"/>
                  </a:lnTo>
                  <a:lnTo>
                    <a:pt x="19" y="0"/>
                  </a:lnTo>
                  <a:lnTo>
                    <a:pt x="17" y="0"/>
                  </a:lnTo>
                  <a:lnTo>
                    <a:pt x="12" y="0"/>
                  </a:lnTo>
                  <a:lnTo>
                    <a:pt x="10" y="0"/>
                  </a:lnTo>
                  <a:lnTo>
                    <a:pt x="8" y="0"/>
                  </a:lnTo>
                  <a:lnTo>
                    <a:pt x="5" y="0"/>
                  </a:lnTo>
                  <a:lnTo>
                    <a:pt x="3" y="0"/>
                  </a:lnTo>
                  <a:lnTo>
                    <a:pt x="0" y="0"/>
                  </a:lnTo>
                  <a:lnTo>
                    <a:pt x="0" y="4"/>
                  </a:lnTo>
                  <a:lnTo>
                    <a:pt x="3" y="6"/>
                  </a:lnTo>
                  <a:lnTo>
                    <a:pt x="3" y="7"/>
                  </a:lnTo>
                  <a:lnTo>
                    <a:pt x="3" y="8"/>
                  </a:lnTo>
                  <a:lnTo>
                    <a:pt x="3" y="9"/>
                  </a:lnTo>
                  <a:lnTo>
                    <a:pt x="10" y="10"/>
                  </a:lnTo>
                  <a:lnTo>
                    <a:pt x="10" y="8"/>
                  </a:lnTo>
                  <a:lnTo>
                    <a:pt x="10" y="7"/>
                  </a:lnTo>
                  <a:lnTo>
                    <a:pt x="10" y="6"/>
                  </a:lnTo>
                  <a:lnTo>
                    <a:pt x="12" y="6"/>
                  </a:lnTo>
                  <a:lnTo>
                    <a:pt x="14" y="6"/>
                  </a:lnTo>
                  <a:lnTo>
                    <a:pt x="17" y="6"/>
                  </a:lnTo>
                  <a:lnTo>
                    <a:pt x="19" y="6"/>
                  </a:lnTo>
                  <a:lnTo>
                    <a:pt x="22" y="6"/>
                  </a:lnTo>
                  <a:lnTo>
                    <a:pt x="22" y="7"/>
                  </a:lnTo>
                  <a:lnTo>
                    <a:pt x="22" y="8"/>
                  </a:lnTo>
                  <a:lnTo>
                    <a:pt x="22" y="9"/>
                  </a:lnTo>
                  <a:lnTo>
                    <a:pt x="22" y="10"/>
                  </a:lnTo>
                  <a:lnTo>
                    <a:pt x="28" y="10"/>
                  </a:lnTo>
                </a:path>
              </a:pathLst>
            </a:custGeom>
            <a:solidFill>
              <a:srgbClr val="406666"/>
            </a:solidFill>
            <a:ln w="127000" cap="rnd">
              <a:noFill/>
              <a:round/>
              <a:headEnd/>
              <a:tailEnd/>
            </a:ln>
          </p:spPr>
          <p:txBody>
            <a:bodyPr>
              <a:prstTxWarp prst="textNoShape">
                <a:avLst/>
              </a:prstTxWarp>
            </a:bodyPr>
            <a:lstStyle/>
            <a:p>
              <a:endParaRPr lang="en-US"/>
            </a:p>
          </p:txBody>
        </p:sp>
        <p:sp>
          <p:nvSpPr>
            <p:cNvPr id="41131" name="Freeform 115"/>
            <p:cNvSpPr>
              <a:spLocks/>
            </p:cNvSpPr>
            <p:nvPr/>
          </p:nvSpPr>
          <p:spPr bwMode="auto">
            <a:xfrm>
              <a:off x="4609" y="815"/>
              <a:ext cx="52" cy="17"/>
            </a:xfrm>
            <a:custGeom>
              <a:avLst/>
              <a:gdLst>
                <a:gd name="T0" fmla="*/ 37 w 52"/>
                <a:gd name="T1" fmla="*/ 16 h 17"/>
                <a:gd name="T2" fmla="*/ 37 w 52"/>
                <a:gd name="T3" fmla="*/ 10 h 17"/>
                <a:gd name="T4" fmla="*/ 40 w 52"/>
                <a:gd name="T5" fmla="*/ 10 h 17"/>
                <a:gd name="T6" fmla="*/ 42 w 52"/>
                <a:gd name="T7" fmla="*/ 10 h 17"/>
                <a:gd name="T8" fmla="*/ 45 w 52"/>
                <a:gd name="T9" fmla="*/ 10 h 17"/>
                <a:gd name="T10" fmla="*/ 48 w 52"/>
                <a:gd name="T11" fmla="*/ 8 h 17"/>
                <a:gd name="T12" fmla="*/ 48 w 52"/>
                <a:gd name="T13" fmla="*/ 7 h 17"/>
                <a:gd name="T14" fmla="*/ 51 w 52"/>
                <a:gd name="T15" fmla="*/ 5 h 17"/>
                <a:gd name="T16" fmla="*/ 48 w 52"/>
                <a:gd name="T17" fmla="*/ 3 h 17"/>
                <a:gd name="T18" fmla="*/ 48 w 52"/>
                <a:gd name="T19" fmla="*/ 2 h 17"/>
                <a:gd name="T20" fmla="*/ 45 w 52"/>
                <a:gd name="T21" fmla="*/ 2 h 17"/>
                <a:gd name="T22" fmla="*/ 42 w 52"/>
                <a:gd name="T23" fmla="*/ 2 h 17"/>
                <a:gd name="T24" fmla="*/ 40 w 52"/>
                <a:gd name="T25" fmla="*/ 2 h 17"/>
                <a:gd name="T26" fmla="*/ 37 w 52"/>
                <a:gd name="T27" fmla="*/ 2 h 17"/>
                <a:gd name="T28" fmla="*/ 34 w 52"/>
                <a:gd name="T29" fmla="*/ 2 h 17"/>
                <a:gd name="T30" fmla="*/ 31 w 52"/>
                <a:gd name="T31" fmla="*/ 2 h 17"/>
                <a:gd name="T32" fmla="*/ 28 w 52"/>
                <a:gd name="T33" fmla="*/ 2 h 17"/>
                <a:gd name="T34" fmla="*/ 26 w 52"/>
                <a:gd name="T35" fmla="*/ 2 h 17"/>
                <a:gd name="T36" fmla="*/ 20 w 52"/>
                <a:gd name="T37" fmla="*/ 2 h 17"/>
                <a:gd name="T38" fmla="*/ 17 w 52"/>
                <a:gd name="T39" fmla="*/ 2 h 17"/>
                <a:gd name="T40" fmla="*/ 12 w 52"/>
                <a:gd name="T41" fmla="*/ 2 h 17"/>
                <a:gd name="T42" fmla="*/ 9 w 52"/>
                <a:gd name="T43" fmla="*/ 2 h 17"/>
                <a:gd name="T44" fmla="*/ 6 w 52"/>
                <a:gd name="T45" fmla="*/ 0 h 17"/>
                <a:gd name="T46" fmla="*/ 3 w 52"/>
                <a:gd name="T47" fmla="*/ 0 h 17"/>
                <a:gd name="T48" fmla="*/ 0 w 52"/>
                <a:gd name="T49" fmla="*/ 0 h 17"/>
                <a:gd name="T50" fmla="*/ 0 w 52"/>
                <a:gd name="T51" fmla="*/ 8 h 17"/>
                <a:gd name="T52" fmla="*/ 3 w 52"/>
                <a:gd name="T53" fmla="*/ 8 h 17"/>
                <a:gd name="T54" fmla="*/ 3 w 52"/>
                <a:gd name="T55" fmla="*/ 10 h 17"/>
                <a:gd name="T56" fmla="*/ 6 w 52"/>
                <a:gd name="T57" fmla="*/ 10 h 17"/>
                <a:gd name="T58" fmla="*/ 6 w 52"/>
                <a:gd name="T59" fmla="*/ 11 h 17"/>
                <a:gd name="T60" fmla="*/ 6 w 52"/>
                <a:gd name="T61" fmla="*/ 13 h 17"/>
                <a:gd name="T62" fmla="*/ 6 w 52"/>
                <a:gd name="T63" fmla="*/ 15 h 17"/>
                <a:gd name="T64" fmla="*/ 12 w 52"/>
                <a:gd name="T65" fmla="*/ 16 h 17"/>
                <a:gd name="T66" fmla="*/ 12 w 52"/>
                <a:gd name="T67" fmla="*/ 15 h 17"/>
                <a:gd name="T68" fmla="*/ 12 w 52"/>
                <a:gd name="T69" fmla="*/ 13 h 17"/>
                <a:gd name="T70" fmla="*/ 12 w 52"/>
                <a:gd name="T71" fmla="*/ 11 h 17"/>
                <a:gd name="T72" fmla="*/ 12 w 52"/>
                <a:gd name="T73" fmla="*/ 10 h 17"/>
                <a:gd name="T74" fmla="*/ 14 w 52"/>
                <a:gd name="T75" fmla="*/ 10 h 17"/>
                <a:gd name="T76" fmla="*/ 17 w 52"/>
                <a:gd name="T77" fmla="*/ 10 h 17"/>
                <a:gd name="T78" fmla="*/ 20 w 52"/>
                <a:gd name="T79" fmla="*/ 10 h 17"/>
                <a:gd name="T80" fmla="*/ 23 w 52"/>
                <a:gd name="T81" fmla="*/ 10 h 17"/>
                <a:gd name="T82" fmla="*/ 26 w 52"/>
                <a:gd name="T83" fmla="*/ 10 h 17"/>
                <a:gd name="T84" fmla="*/ 26 w 52"/>
                <a:gd name="T85" fmla="*/ 11 h 17"/>
                <a:gd name="T86" fmla="*/ 26 w 52"/>
                <a:gd name="T87" fmla="*/ 15 h 17"/>
                <a:gd name="T88" fmla="*/ 26 w 52"/>
                <a:gd name="T89" fmla="*/ 16 h 17"/>
                <a:gd name="T90" fmla="*/ 37 w 52"/>
                <a:gd name="T91" fmla="*/ 16 h 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2"/>
                <a:gd name="T139" fmla="*/ 0 h 17"/>
                <a:gd name="T140" fmla="*/ 52 w 52"/>
                <a:gd name="T141" fmla="*/ 17 h 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2" h="17">
                  <a:moveTo>
                    <a:pt x="37" y="16"/>
                  </a:moveTo>
                  <a:lnTo>
                    <a:pt x="37" y="10"/>
                  </a:lnTo>
                  <a:lnTo>
                    <a:pt x="40" y="10"/>
                  </a:lnTo>
                  <a:lnTo>
                    <a:pt x="42" y="10"/>
                  </a:lnTo>
                  <a:lnTo>
                    <a:pt x="45" y="10"/>
                  </a:lnTo>
                  <a:lnTo>
                    <a:pt x="48" y="8"/>
                  </a:lnTo>
                  <a:lnTo>
                    <a:pt x="48" y="7"/>
                  </a:lnTo>
                  <a:lnTo>
                    <a:pt x="51" y="5"/>
                  </a:lnTo>
                  <a:lnTo>
                    <a:pt x="48" y="3"/>
                  </a:lnTo>
                  <a:lnTo>
                    <a:pt x="48" y="2"/>
                  </a:lnTo>
                  <a:lnTo>
                    <a:pt x="45" y="2"/>
                  </a:lnTo>
                  <a:lnTo>
                    <a:pt x="42" y="2"/>
                  </a:lnTo>
                  <a:lnTo>
                    <a:pt x="40" y="2"/>
                  </a:lnTo>
                  <a:lnTo>
                    <a:pt x="37" y="2"/>
                  </a:lnTo>
                  <a:lnTo>
                    <a:pt x="34" y="2"/>
                  </a:lnTo>
                  <a:lnTo>
                    <a:pt x="31" y="2"/>
                  </a:lnTo>
                  <a:lnTo>
                    <a:pt x="28" y="2"/>
                  </a:lnTo>
                  <a:lnTo>
                    <a:pt x="26" y="2"/>
                  </a:lnTo>
                  <a:lnTo>
                    <a:pt x="20" y="2"/>
                  </a:lnTo>
                  <a:lnTo>
                    <a:pt x="17" y="2"/>
                  </a:lnTo>
                  <a:lnTo>
                    <a:pt x="12" y="2"/>
                  </a:lnTo>
                  <a:lnTo>
                    <a:pt x="9" y="2"/>
                  </a:lnTo>
                  <a:lnTo>
                    <a:pt x="6" y="0"/>
                  </a:lnTo>
                  <a:lnTo>
                    <a:pt x="3" y="0"/>
                  </a:lnTo>
                  <a:lnTo>
                    <a:pt x="0" y="0"/>
                  </a:lnTo>
                  <a:lnTo>
                    <a:pt x="0" y="8"/>
                  </a:lnTo>
                  <a:lnTo>
                    <a:pt x="3" y="8"/>
                  </a:lnTo>
                  <a:lnTo>
                    <a:pt x="3" y="10"/>
                  </a:lnTo>
                  <a:lnTo>
                    <a:pt x="6" y="10"/>
                  </a:lnTo>
                  <a:lnTo>
                    <a:pt x="6" y="11"/>
                  </a:lnTo>
                  <a:lnTo>
                    <a:pt x="6" y="13"/>
                  </a:lnTo>
                  <a:lnTo>
                    <a:pt x="6" y="15"/>
                  </a:lnTo>
                  <a:lnTo>
                    <a:pt x="12" y="16"/>
                  </a:lnTo>
                  <a:lnTo>
                    <a:pt x="12" y="15"/>
                  </a:lnTo>
                  <a:lnTo>
                    <a:pt x="12" y="13"/>
                  </a:lnTo>
                  <a:lnTo>
                    <a:pt x="12" y="11"/>
                  </a:lnTo>
                  <a:lnTo>
                    <a:pt x="12" y="10"/>
                  </a:lnTo>
                  <a:lnTo>
                    <a:pt x="14" y="10"/>
                  </a:lnTo>
                  <a:lnTo>
                    <a:pt x="17" y="10"/>
                  </a:lnTo>
                  <a:lnTo>
                    <a:pt x="20" y="10"/>
                  </a:lnTo>
                  <a:lnTo>
                    <a:pt x="23" y="10"/>
                  </a:lnTo>
                  <a:lnTo>
                    <a:pt x="26" y="10"/>
                  </a:lnTo>
                  <a:lnTo>
                    <a:pt x="26" y="11"/>
                  </a:lnTo>
                  <a:lnTo>
                    <a:pt x="26" y="15"/>
                  </a:lnTo>
                  <a:lnTo>
                    <a:pt x="26" y="16"/>
                  </a:lnTo>
                  <a:lnTo>
                    <a:pt x="37" y="16"/>
                  </a:lnTo>
                </a:path>
              </a:pathLst>
            </a:custGeom>
            <a:noFill/>
            <a:ln w="12700" cap="rnd">
              <a:solidFill>
                <a:srgbClr val="000000"/>
              </a:solidFill>
              <a:round/>
              <a:headEnd/>
              <a:tailEnd/>
            </a:ln>
          </p:spPr>
          <p:txBody>
            <a:bodyPr>
              <a:prstTxWarp prst="textNoShape">
                <a:avLst/>
              </a:prstTxWarp>
            </a:bodyPr>
            <a:lstStyle/>
            <a:p>
              <a:endParaRPr lang="en-US"/>
            </a:p>
          </p:txBody>
        </p:sp>
        <p:sp>
          <p:nvSpPr>
            <p:cNvPr id="41132" name="Freeform 116"/>
            <p:cNvSpPr>
              <a:spLocks/>
            </p:cNvSpPr>
            <p:nvPr/>
          </p:nvSpPr>
          <p:spPr bwMode="auto">
            <a:xfrm>
              <a:off x="4617" y="814"/>
              <a:ext cx="33" cy="4"/>
            </a:xfrm>
            <a:custGeom>
              <a:avLst/>
              <a:gdLst>
                <a:gd name="T0" fmla="*/ 32 w 33"/>
                <a:gd name="T1" fmla="*/ 0 h 4"/>
                <a:gd name="T2" fmla="*/ 32 w 33"/>
                <a:gd name="T3" fmla="*/ 0 h 4"/>
                <a:gd name="T4" fmla="*/ 30 w 33"/>
                <a:gd name="T5" fmla="*/ 3 h 4"/>
                <a:gd name="T6" fmla="*/ 0 w 33"/>
                <a:gd name="T7" fmla="*/ 3 h 4"/>
                <a:gd name="T8" fmla="*/ 0 w 33"/>
                <a:gd name="T9" fmla="*/ 0 h 4"/>
                <a:gd name="T10" fmla="*/ 32 w 33"/>
                <a:gd name="T11" fmla="*/ 0 h 4"/>
                <a:gd name="T12" fmla="*/ 0 60000 65536"/>
                <a:gd name="T13" fmla="*/ 0 60000 65536"/>
                <a:gd name="T14" fmla="*/ 0 60000 65536"/>
                <a:gd name="T15" fmla="*/ 0 60000 65536"/>
                <a:gd name="T16" fmla="*/ 0 60000 65536"/>
                <a:gd name="T17" fmla="*/ 0 60000 65536"/>
                <a:gd name="T18" fmla="*/ 0 w 33"/>
                <a:gd name="T19" fmla="*/ 0 h 4"/>
                <a:gd name="T20" fmla="*/ 33 w 33"/>
                <a:gd name="T21" fmla="*/ 4 h 4"/>
              </a:gdLst>
              <a:ahLst/>
              <a:cxnLst>
                <a:cxn ang="T12">
                  <a:pos x="T0" y="T1"/>
                </a:cxn>
                <a:cxn ang="T13">
                  <a:pos x="T2" y="T3"/>
                </a:cxn>
                <a:cxn ang="T14">
                  <a:pos x="T4" y="T5"/>
                </a:cxn>
                <a:cxn ang="T15">
                  <a:pos x="T6" y="T7"/>
                </a:cxn>
                <a:cxn ang="T16">
                  <a:pos x="T8" y="T9"/>
                </a:cxn>
                <a:cxn ang="T17">
                  <a:pos x="T10" y="T11"/>
                </a:cxn>
              </a:cxnLst>
              <a:rect l="T18" t="T19" r="T20" b="T21"/>
              <a:pathLst>
                <a:path w="33" h="4">
                  <a:moveTo>
                    <a:pt x="32" y="0"/>
                  </a:moveTo>
                  <a:lnTo>
                    <a:pt x="32" y="0"/>
                  </a:lnTo>
                  <a:lnTo>
                    <a:pt x="30" y="3"/>
                  </a:lnTo>
                  <a:lnTo>
                    <a:pt x="0" y="3"/>
                  </a:lnTo>
                  <a:lnTo>
                    <a:pt x="0" y="0"/>
                  </a:lnTo>
                  <a:lnTo>
                    <a:pt x="32" y="0"/>
                  </a:lnTo>
                </a:path>
              </a:pathLst>
            </a:custGeom>
            <a:solidFill>
              <a:srgbClr val="B9C0C0"/>
            </a:solidFill>
            <a:ln w="127000" cap="rnd">
              <a:noFill/>
              <a:round/>
              <a:headEnd/>
              <a:tailEnd/>
            </a:ln>
          </p:spPr>
          <p:txBody>
            <a:bodyPr>
              <a:prstTxWarp prst="textNoShape">
                <a:avLst/>
              </a:prstTxWarp>
            </a:bodyPr>
            <a:lstStyle/>
            <a:p>
              <a:endParaRPr lang="en-US"/>
            </a:p>
          </p:txBody>
        </p:sp>
        <p:sp>
          <p:nvSpPr>
            <p:cNvPr id="41133" name="Freeform 117"/>
            <p:cNvSpPr>
              <a:spLocks/>
            </p:cNvSpPr>
            <p:nvPr/>
          </p:nvSpPr>
          <p:spPr bwMode="auto">
            <a:xfrm>
              <a:off x="4545" y="785"/>
              <a:ext cx="68" cy="41"/>
            </a:xfrm>
            <a:custGeom>
              <a:avLst/>
              <a:gdLst>
                <a:gd name="T0" fmla="*/ 0 w 68"/>
                <a:gd name="T1" fmla="*/ 2 h 41"/>
                <a:gd name="T2" fmla="*/ 0 w 68"/>
                <a:gd name="T3" fmla="*/ 2 h 41"/>
                <a:gd name="T4" fmla="*/ 2 w 68"/>
                <a:gd name="T5" fmla="*/ 2 h 41"/>
                <a:gd name="T6" fmla="*/ 2 w 68"/>
                <a:gd name="T7" fmla="*/ 0 h 41"/>
                <a:gd name="T8" fmla="*/ 4 w 68"/>
                <a:gd name="T9" fmla="*/ 0 h 41"/>
                <a:gd name="T10" fmla="*/ 7 w 68"/>
                <a:gd name="T11" fmla="*/ 0 h 41"/>
                <a:gd name="T12" fmla="*/ 10 w 68"/>
                <a:gd name="T13" fmla="*/ 0 h 41"/>
                <a:gd name="T14" fmla="*/ 13 w 68"/>
                <a:gd name="T15" fmla="*/ 0 h 41"/>
                <a:gd name="T16" fmla="*/ 14 w 68"/>
                <a:gd name="T17" fmla="*/ 0 h 41"/>
                <a:gd name="T18" fmla="*/ 17 w 68"/>
                <a:gd name="T19" fmla="*/ 0 h 41"/>
                <a:gd name="T20" fmla="*/ 20 w 68"/>
                <a:gd name="T21" fmla="*/ 0 h 41"/>
                <a:gd name="T22" fmla="*/ 22 w 68"/>
                <a:gd name="T23" fmla="*/ 0 h 41"/>
                <a:gd name="T24" fmla="*/ 25 w 68"/>
                <a:gd name="T25" fmla="*/ 0 h 41"/>
                <a:gd name="T26" fmla="*/ 29 w 68"/>
                <a:gd name="T27" fmla="*/ 2 h 41"/>
                <a:gd name="T28" fmla="*/ 32 w 68"/>
                <a:gd name="T29" fmla="*/ 2 h 41"/>
                <a:gd name="T30" fmla="*/ 35 w 68"/>
                <a:gd name="T31" fmla="*/ 3 h 41"/>
                <a:gd name="T32" fmla="*/ 39 w 68"/>
                <a:gd name="T33" fmla="*/ 3 h 41"/>
                <a:gd name="T34" fmla="*/ 42 w 68"/>
                <a:gd name="T35" fmla="*/ 6 h 41"/>
                <a:gd name="T36" fmla="*/ 45 w 68"/>
                <a:gd name="T37" fmla="*/ 7 h 41"/>
                <a:gd name="T38" fmla="*/ 47 w 68"/>
                <a:gd name="T39" fmla="*/ 9 h 41"/>
                <a:gd name="T40" fmla="*/ 52 w 68"/>
                <a:gd name="T41" fmla="*/ 10 h 41"/>
                <a:gd name="T42" fmla="*/ 54 w 68"/>
                <a:gd name="T43" fmla="*/ 12 h 41"/>
                <a:gd name="T44" fmla="*/ 57 w 68"/>
                <a:gd name="T45" fmla="*/ 14 h 41"/>
                <a:gd name="T46" fmla="*/ 60 w 68"/>
                <a:gd name="T47" fmla="*/ 16 h 41"/>
                <a:gd name="T48" fmla="*/ 60 w 68"/>
                <a:gd name="T49" fmla="*/ 19 h 41"/>
                <a:gd name="T50" fmla="*/ 63 w 68"/>
                <a:gd name="T51" fmla="*/ 21 h 41"/>
                <a:gd name="T52" fmla="*/ 64 w 68"/>
                <a:gd name="T53" fmla="*/ 24 h 41"/>
                <a:gd name="T54" fmla="*/ 64 w 68"/>
                <a:gd name="T55" fmla="*/ 27 h 41"/>
                <a:gd name="T56" fmla="*/ 64 w 68"/>
                <a:gd name="T57" fmla="*/ 30 h 41"/>
                <a:gd name="T58" fmla="*/ 67 w 68"/>
                <a:gd name="T59" fmla="*/ 33 h 41"/>
                <a:gd name="T60" fmla="*/ 64 w 68"/>
                <a:gd name="T61" fmla="*/ 37 h 41"/>
                <a:gd name="T62" fmla="*/ 64 w 68"/>
                <a:gd name="T63" fmla="*/ 40 h 41"/>
                <a:gd name="T64" fmla="*/ 4 w 68"/>
                <a:gd name="T65" fmla="*/ 21 h 41"/>
                <a:gd name="T66" fmla="*/ 0 w 68"/>
                <a:gd name="T67" fmla="*/ 2 h 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8"/>
                <a:gd name="T103" fmla="*/ 0 h 41"/>
                <a:gd name="T104" fmla="*/ 68 w 68"/>
                <a:gd name="T105" fmla="*/ 41 h 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8" h="41">
                  <a:moveTo>
                    <a:pt x="0" y="2"/>
                  </a:moveTo>
                  <a:lnTo>
                    <a:pt x="0" y="2"/>
                  </a:lnTo>
                  <a:lnTo>
                    <a:pt x="2" y="2"/>
                  </a:lnTo>
                  <a:lnTo>
                    <a:pt x="2" y="0"/>
                  </a:lnTo>
                  <a:lnTo>
                    <a:pt x="4" y="0"/>
                  </a:lnTo>
                  <a:lnTo>
                    <a:pt x="7" y="0"/>
                  </a:lnTo>
                  <a:lnTo>
                    <a:pt x="10" y="0"/>
                  </a:lnTo>
                  <a:lnTo>
                    <a:pt x="13" y="0"/>
                  </a:lnTo>
                  <a:lnTo>
                    <a:pt x="14" y="0"/>
                  </a:lnTo>
                  <a:lnTo>
                    <a:pt x="17" y="0"/>
                  </a:lnTo>
                  <a:lnTo>
                    <a:pt x="20" y="0"/>
                  </a:lnTo>
                  <a:lnTo>
                    <a:pt x="22" y="0"/>
                  </a:lnTo>
                  <a:lnTo>
                    <a:pt x="25" y="0"/>
                  </a:lnTo>
                  <a:lnTo>
                    <a:pt x="29" y="2"/>
                  </a:lnTo>
                  <a:lnTo>
                    <a:pt x="32" y="2"/>
                  </a:lnTo>
                  <a:lnTo>
                    <a:pt x="35" y="3"/>
                  </a:lnTo>
                  <a:lnTo>
                    <a:pt x="39" y="3"/>
                  </a:lnTo>
                  <a:lnTo>
                    <a:pt x="42" y="6"/>
                  </a:lnTo>
                  <a:lnTo>
                    <a:pt x="45" y="7"/>
                  </a:lnTo>
                  <a:lnTo>
                    <a:pt x="47" y="9"/>
                  </a:lnTo>
                  <a:lnTo>
                    <a:pt x="52" y="10"/>
                  </a:lnTo>
                  <a:lnTo>
                    <a:pt x="54" y="12"/>
                  </a:lnTo>
                  <a:lnTo>
                    <a:pt x="57" y="14"/>
                  </a:lnTo>
                  <a:lnTo>
                    <a:pt x="60" y="16"/>
                  </a:lnTo>
                  <a:lnTo>
                    <a:pt x="60" y="19"/>
                  </a:lnTo>
                  <a:lnTo>
                    <a:pt x="63" y="21"/>
                  </a:lnTo>
                  <a:lnTo>
                    <a:pt x="64" y="24"/>
                  </a:lnTo>
                  <a:lnTo>
                    <a:pt x="64" y="27"/>
                  </a:lnTo>
                  <a:lnTo>
                    <a:pt x="64" y="30"/>
                  </a:lnTo>
                  <a:lnTo>
                    <a:pt x="67" y="33"/>
                  </a:lnTo>
                  <a:lnTo>
                    <a:pt x="64" y="37"/>
                  </a:lnTo>
                  <a:lnTo>
                    <a:pt x="64" y="40"/>
                  </a:lnTo>
                  <a:lnTo>
                    <a:pt x="4" y="21"/>
                  </a:lnTo>
                  <a:lnTo>
                    <a:pt x="0" y="2"/>
                  </a:lnTo>
                </a:path>
              </a:pathLst>
            </a:custGeom>
            <a:solidFill>
              <a:srgbClr val="8D9999"/>
            </a:solidFill>
            <a:ln w="127000" cap="rnd">
              <a:noFill/>
              <a:round/>
              <a:headEnd/>
              <a:tailEnd/>
            </a:ln>
          </p:spPr>
          <p:txBody>
            <a:bodyPr>
              <a:prstTxWarp prst="textNoShape">
                <a:avLst/>
              </a:prstTxWarp>
            </a:bodyPr>
            <a:lstStyle/>
            <a:p>
              <a:endParaRPr lang="en-US"/>
            </a:p>
          </p:txBody>
        </p:sp>
        <p:sp>
          <p:nvSpPr>
            <p:cNvPr id="41134" name="Freeform 118"/>
            <p:cNvSpPr>
              <a:spLocks/>
            </p:cNvSpPr>
            <p:nvPr/>
          </p:nvSpPr>
          <p:spPr bwMode="auto">
            <a:xfrm>
              <a:off x="4537" y="784"/>
              <a:ext cx="76" cy="47"/>
            </a:xfrm>
            <a:custGeom>
              <a:avLst/>
              <a:gdLst>
                <a:gd name="T0" fmla="*/ 0 w 76"/>
                <a:gd name="T1" fmla="*/ 2 h 47"/>
                <a:gd name="T2" fmla="*/ 2 w 76"/>
                <a:gd name="T3" fmla="*/ 2 h 47"/>
                <a:gd name="T4" fmla="*/ 5 w 76"/>
                <a:gd name="T5" fmla="*/ 2 h 47"/>
                <a:gd name="T6" fmla="*/ 8 w 76"/>
                <a:gd name="T7" fmla="*/ 2 h 47"/>
                <a:gd name="T8" fmla="*/ 11 w 76"/>
                <a:gd name="T9" fmla="*/ 2 h 47"/>
                <a:gd name="T10" fmla="*/ 14 w 76"/>
                <a:gd name="T11" fmla="*/ 0 h 47"/>
                <a:gd name="T12" fmla="*/ 16 w 76"/>
                <a:gd name="T13" fmla="*/ 0 h 47"/>
                <a:gd name="T14" fmla="*/ 19 w 76"/>
                <a:gd name="T15" fmla="*/ 0 h 47"/>
                <a:gd name="T16" fmla="*/ 22 w 76"/>
                <a:gd name="T17" fmla="*/ 2 h 47"/>
                <a:gd name="T18" fmla="*/ 28 w 76"/>
                <a:gd name="T19" fmla="*/ 2 h 47"/>
                <a:gd name="T20" fmla="*/ 30 w 76"/>
                <a:gd name="T21" fmla="*/ 2 h 47"/>
                <a:gd name="T22" fmla="*/ 33 w 76"/>
                <a:gd name="T23" fmla="*/ 2 h 47"/>
                <a:gd name="T24" fmla="*/ 36 w 76"/>
                <a:gd name="T25" fmla="*/ 3 h 47"/>
                <a:gd name="T26" fmla="*/ 39 w 76"/>
                <a:gd name="T27" fmla="*/ 5 h 47"/>
                <a:gd name="T28" fmla="*/ 44 w 76"/>
                <a:gd name="T29" fmla="*/ 5 h 47"/>
                <a:gd name="T30" fmla="*/ 47 w 76"/>
                <a:gd name="T31" fmla="*/ 7 h 47"/>
                <a:gd name="T32" fmla="*/ 50 w 76"/>
                <a:gd name="T33" fmla="*/ 8 h 47"/>
                <a:gd name="T34" fmla="*/ 56 w 76"/>
                <a:gd name="T35" fmla="*/ 11 h 47"/>
                <a:gd name="T36" fmla="*/ 58 w 76"/>
                <a:gd name="T37" fmla="*/ 13 h 47"/>
                <a:gd name="T38" fmla="*/ 61 w 76"/>
                <a:gd name="T39" fmla="*/ 15 h 47"/>
                <a:gd name="T40" fmla="*/ 64 w 76"/>
                <a:gd name="T41" fmla="*/ 16 h 47"/>
                <a:gd name="T42" fmla="*/ 67 w 76"/>
                <a:gd name="T43" fmla="*/ 19 h 47"/>
                <a:gd name="T44" fmla="*/ 70 w 76"/>
                <a:gd name="T45" fmla="*/ 22 h 47"/>
                <a:gd name="T46" fmla="*/ 70 w 76"/>
                <a:gd name="T47" fmla="*/ 24 h 47"/>
                <a:gd name="T48" fmla="*/ 72 w 76"/>
                <a:gd name="T49" fmla="*/ 29 h 47"/>
                <a:gd name="T50" fmla="*/ 72 w 76"/>
                <a:gd name="T51" fmla="*/ 31 h 47"/>
                <a:gd name="T52" fmla="*/ 75 w 76"/>
                <a:gd name="T53" fmla="*/ 35 h 47"/>
                <a:gd name="T54" fmla="*/ 75 w 76"/>
                <a:gd name="T55" fmla="*/ 38 h 47"/>
                <a:gd name="T56" fmla="*/ 75 w 76"/>
                <a:gd name="T57" fmla="*/ 43 h 47"/>
                <a:gd name="T58" fmla="*/ 75 w 76"/>
                <a:gd name="T59" fmla="*/ 46 h 47"/>
                <a:gd name="T60" fmla="*/ 5 w 76"/>
                <a:gd name="T61" fmla="*/ 25 h 47"/>
                <a:gd name="T62" fmla="*/ 0 w 76"/>
                <a:gd name="T63" fmla="*/ 2 h 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6"/>
                <a:gd name="T97" fmla="*/ 0 h 47"/>
                <a:gd name="T98" fmla="*/ 76 w 76"/>
                <a:gd name="T99" fmla="*/ 47 h 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6" h="47">
                  <a:moveTo>
                    <a:pt x="0" y="2"/>
                  </a:moveTo>
                  <a:lnTo>
                    <a:pt x="2" y="2"/>
                  </a:lnTo>
                  <a:lnTo>
                    <a:pt x="5" y="2"/>
                  </a:lnTo>
                  <a:lnTo>
                    <a:pt x="8" y="2"/>
                  </a:lnTo>
                  <a:lnTo>
                    <a:pt x="11" y="2"/>
                  </a:lnTo>
                  <a:lnTo>
                    <a:pt x="14" y="0"/>
                  </a:lnTo>
                  <a:lnTo>
                    <a:pt x="16" y="0"/>
                  </a:lnTo>
                  <a:lnTo>
                    <a:pt x="19" y="0"/>
                  </a:lnTo>
                  <a:lnTo>
                    <a:pt x="22" y="2"/>
                  </a:lnTo>
                  <a:lnTo>
                    <a:pt x="28" y="2"/>
                  </a:lnTo>
                  <a:lnTo>
                    <a:pt x="30" y="2"/>
                  </a:lnTo>
                  <a:lnTo>
                    <a:pt x="33" y="2"/>
                  </a:lnTo>
                  <a:lnTo>
                    <a:pt x="36" y="3"/>
                  </a:lnTo>
                  <a:lnTo>
                    <a:pt x="39" y="5"/>
                  </a:lnTo>
                  <a:lnTo>
                    <a:pt x="44" y="5"/>
                  </a:lnTo>
                  <a:lnTo>
                    <a:pt x="47" y="7"/>
                  </a:lnTo>
                  <a:lnTo>
                    <a:pt x="50" y="8"/>
                  </a:lnTo>
                  <a:lnTo>
                    <a:pt x="56" y="11"/>
                  </a:lnTo>
                  <a:lnTo>
                    <a:pt x="58" y="13"/>
                  </a:lnTo>
                  <a:lnTo>
                    <a:pt x="61" y="15"/>
                  </a:lnTo>
                  <a:lnTo>
                    <a:pt x="64" y="16"/>
                  </a:lnTo>
                  <a:lnTo>
                    <a:pt x="67" y="19"/>
                  </a:lnTo>
                  <a:lnTo>
                    <a:pt x="70" y="22"/>
                  </a:lnTo>
                  <a:lnTo>
                    <a:pt x="70" y="24"/>
                  </a:lnTo>
                  <a:lnTo>
                    <a:pt x="72" y="29"/>
                  </a:lnTo>
                  <a:lnTo>
                    <a:pt x="72" y="31"/>
                  </a:lnTo>
                  <a:lnTo>
                    <a:pt x="75" y="35"/>
                  </a:lnTo>
                  <a:lnTo>
                    <a:pt x="75" y="38"/>
                  </a:lnTo>
                  <a:lnTo>
                    <a:pt x="75" y="43"/>
                  </a:lnTo>
                  <a:lnTo>
                    <a:pt x="75" y="46"/>
                  </a:lnTo>
                  <a:lnTo>
                    <a:pt x="5" y="25"/>
                  </a:lnTo>
                  <a:lnTo>
                    <a:pt x="0" y="2"/>
                  </a:lnTo>
                </a:path>
              </a:pathLst>
            </a:custGeom>
            <a:noFill/>
            <a:ln w="12700" cap="rnd">
              <a:solidFill>
                <a:srgbClr val="000000"/>
              </a:solidFill>
              <a:round/>
              <a:headEnd/>
              <a:tailEnd/>
            </a:ln>
          </p:spPr>
          <p:txBody>
            <a:bodyPr>
              <a:prstTxWarp prst="textNoShape">
                <a:avLst/>
              </a:prstTxWarp>
            </a:bodyPr>
            <a:lstStyle/>
            <a:p>
              <a:endParaRPr lang="en-US"/>
            </a:p>
          </p:txBody>
        </p:sp>
        <p:sp>
          <p:nvSpPr>
            <p:cNvPr id="41135" name="Freeform 119"/>
            <p:cNvSpPr>
              <a:spLocks/>
            </p:cNvSpPr>
            <p:nvPr/>
          </p:nvSpPr>
          <p:spPr bwMode="auto">
            <a:xfrm>
              <a:off x="4551" y="788"/>
              <a:ext cx="13" cy="24"/>
            </a:xfrm>
            <a:custGeom>
              <a:avLst/>
              <a:gdLst>
                <a:gd name="T0" fmla="*/ 7 w 13"/>
                <a:gd name="T1" fmla="*/ 0 h 24"/>
                <a:gd name="T2" fmla="*/ 7 w 13"/>
                <a:gd name="T3" fmla="*/ 0 h 24"/>
                <a:gd name="T4" fmla="*/ 5 w 13"/>
                <a:gd name="T5" fmla="*/ 0 h 24"/>
                <a:gd name="T6" fmla="*/ 4 w 13"/>
                <a:gd name="T7" fmla="*/ 0 h 24"/>
                <a:gd name="T8" fmla="*/ 2 w 13"/>
                <a:gd name="T9" fmla="*/ 0 h 24"/>
                <a:gd name="T10" fmla="*/ 0 w 13"/>
                <a:gd name="T11" fmla="*/ 0 h 24"/>
                <a:gd name="T12" fmla="*/ 2 w 13"/>
                <a:gd name="T13" fmla="*/ 18 h 24"/>
                <a:gd name="T14" fmla="*/ 12 w 13"/>
                <a:gd name="T15" fmla="*/ 23 h 24"/>
                <a:gd name="T16" fmla="*/ 7 w 13"/>
                <a:gd name="T17" fmla="*/ 1 h 24"/>
                <a:gd name="T18" fmla="*/ 7 w 13"/>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24"/>
                <a:gd name="T32" fmla="*/ 13 w 13"/>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24">
                  <a:moveTo>
                    <a:pt x="7" y="0"/>
                  </a:moveTo>
                  <a:lnTo>
                    <a:pt x="7" y="0"/>
                  </a:lnTo>
                  <a:lnTo>
                    <a:pt x="5" y="0"/>
                  </a:lnTo>
                  <a:lnTo>
                    <a:pt x="4" y="0"/>
                  </a:lnTo>
                  <a:lnTo>
                    <a:pt x="2" y="0"/>
                  </a:lnTo>
                  <a:lnTo>
                    <a:pt x="0" y="0"/>
                  </a:lnTo>
                  <a:lnTo>
                    <a:pt x="2" y="18"/>
                  </a:lnTo>
                  <a:lnTo>
                    <a:pt x="12" y="23"/>
                  </a:lnTo>
                  <a:lnTo>
                    <a:pt x="7" y="1"/>
                  </a:lnTo>
                  <a:lnTo>
                    <a:pt x="7" y="0"/>
                  </a:lnTo>
                </a:path>
              </a:pathLst>
            </a:custGeom>
            <a:solidFill>
              <a:srgbClr val="406666"/>
            </a:solidFill>
            <a:ln w="127000" cap="rnd">
              <a:noFill/>
              <a:round/>
              <a:headEnd/>
              <a:tailEnd/>
            </a:ln>
          </p:spPr>
          <p:txBody>
            <a:bodyPr>
              <a:prstTxWarp prst="textNoShape">
                <a:avLst/>
              </a:prstTxWarp>
            </a:bodyPr>
            <a:lstStyle/>
            <a:p>
              <a:endParaRPr lang="en-US"/>
            </a:p>
          </p:txBody>
        </p:sp>
        <p:sp>
          <p:nvSpPr>
            <p:cNvPr id="41136" name="Freeform 120"/>
            <p:cNvSpPr>
              <a:spLocks/>
            </p:cNvSpPr>
            <p:nvPr/>
          </p:nvSpPr>
          <p:spPr bwMode="auto">
            <a:xfrm>
              <a:off x="4579" y="814"/>
              <a:ext cx="2" cy="1"/>
            </a:xfrm>
            <a:custGeom>
              <a:avLst/>
              <a:gdLst>
                <a:gd name="T0" fmla="*/ 1 w 2"/>
                <a:gd name="T1" fmla="*/ 0 h 1"/>
                <a:gd name="T2" fmla="*/ 1 w 2"/>
                <a:gd name="T3" fmla="*/ 0 h 1"/>
                <a:gd name="T4" fmla="*/ 0 w 2"/>
                <a:gd name="T5" fmla="*/ 0 h 1"/>
                <a:gd name="T6" fmla="*/ 1 w 2"/>
                <a:gd name="T7" fmla="*/ 0 h 1"/>
                <a:gd name="T8" fmla="*/ 0 60000 65536"/>
                <a:gd name="T9" fmla="*/ 0 60000 65536"/>
                <a:gd name="T10" fmla="*/ 0 60000 65536"/>
                <a:gd name="T11" fmla="*/ 0 60000 65536"/>
                <a:gd name="T12" fmla="*/ 0 w 2"/>
                <a:gd name="T13" fmla="*/ 0 h 1"/>
                <a:gd name="T14" fmla="*/ 2 w 2"/>
                <a:gd name="T15" fmla="*/ 1 h 1"/>
              </a:gdLst>
              <a:ahLst/>
              <a:cxnLst>
                <a:cxn ang="T8">
                  <a:pos x="T0" y="T1"/>
                </a:cxn>
                <a:cxn ang="T9">
                  <a:pos x="T2" y="T3"/>
                </a:cxn>
                <a:cxn ang="T10">
                  <a:pos x="T4" y="T5"/>
                </a:cxn>
                <a:cxn ang="T11">
                  <a:pos x="T6" y="T7"/>
                </a:cxn>
              </a:cxnLst>
              <a:rect l="T12" t="T13" r="T14" b="T15"/>
              <a:pathLst>
                <a:path w="2" h="1">
                  <a:moveTo>
                    <a:pt x="1" y="0"/>
                  </a:moveTo>
                  <a:lnTo>
                    <a:pt x="1" y="0"/>
                  </a:lnTo>
                  <a:lnTo>
                    <a:pt x="0" y="0"/>
                  </a:lnTo>
                  <a:lnTo>
                    <a:pt x="1" y="0"/>
                  </a:lnTo>
                </a:path>
              </a:pathLst>
            </a:custGeom>
            <a:solidFill>
              <a:srgbClr val="406666"/>
            </a:solidFill>
            <a:ln w="127000" cap="rnd">
              <a:noFill/>
              <a:round/>
              <a:headEnd/>
              <a:tailEnd/>
            </a:ln>
          </p:spPr>
          <p:txBody>
            <a:bodyPr>
              <a:prstTxWarp prst="textNoShape">
                <a:avLst/>
              </a:prstTxWarp>
            </a:bodyPr>
            <a:lstStyle/>
            <a:p>
              <a:endParaRPr lang="en-US"/>
            </a:p>
          </p:txBody>
        </p:sp>
        <p:sp>
          <p:nvSpPr>
            <p:cNvPr id="41137" name="Freeform 121"/>
            <p:cNvSpPr>
              <a:spLocks/>
            </p:cNvSpPr>
            <p:nvPr/>
          </p:nvSpPr>
          <p:spPr bwMode="auto">
            <a:xfrm>
              <a:off x="4571" y="811"/>
              <a:ext cx="3" cy="1"/>
            </a:xfrm>
            <a:custGeom>
              <a:avLst/>
              <a:gdLst>
                <a:gd name="T0" fmla="*/ 0 w 3"/>
                <a:gd name="T1" fmla="*/ 0 h 1"/>
                <a:gd name="T2" fmla="*/ 2 w 3"/>
                <a:gd name="T3" fmla="*/ 0 h 1"/>
                <a:gd name="T4" fmla="*/ 0 w 3"/>
                <a:gd name="T5" fmla="*/ 0 h 1"/>
                <a:gd name="T6" fmla="*/ 0 w 3"/>
                <a:gd name="T7" fmla="*/ 0 h 1"/>
                <a:gd name="T8" fmla="*/ 0 60000 65536"/>
                <a:gd name="T9" fmla="*/ 0 60000 65536"/>
                <a:gd name="T10" fmla="*/ 0 60000 65536"/>
                <a:gd name="T11" fmla="*/ 0 60000 65536"/>
                <a:gd name="T12" fmla="*/ 0 w 3"/>
                <a:gd name="T13" fmla="*/ 0 h 1"/>
                <a:gd name="T14" fmla="*/ 3 w 3"/>
                <a:gd name="T15" fmla="*/ 1 h 1"/>
              </a:gdLst>
              <a:ahLst/>
              <a:cxnLst>
                <a:cxn ang="T8">
                  <a:pos x="T0" y="T1"/>
                </a:cxn>
                <a:cxn ang="T9">
                  <a:pos x="T2" y="T3"/>
                </a:cxn>
                <a:cxn ang="T10">
                  <a:pos x="T4" y="T5"/>
                </a:cxn>
                <a:cxn ang="T11">
                  <a:pos x="T6" y="T7"/>
                </a:cxn>
              </a:cxnLst>
              <a:rect l="T12" t="T13" r="T14" b="T15"/>
              <a:pathLst>
                <a:path w="3" h="1">
                  <a:moveTo>
                    <a:pt x="0" y="0"/>
                  </a:moveTo>
                  <a:lnTo>
                    <a:pt x="2" y="0"/>
                  </a:lnTo>
                  <a:lnTo>
                    <a:pt x="0" y="0"/>
                  </a:lnTo>
                </a:path>
              </a:pathLst>
            </a:custGeom>
            <a:solidFill>
              <a:srgbClr val="406666"/>
            </a:solidFill>
            <a:ln w="127000" cap="rnd">
              <a:noFill/>
              <a:round/>
              <a:headEnd/>
              <a:tailEnd/>
            </a:ln>
          </p:spPr>
          <p:txBody>
            <a:bodyPr>
              <a:prstTxWarp prst="textNoShape">
                <a:avLst/>
              </a:prstTxWarp>
            </a:bodyPr>
            <a:lstStyle/>
            <a:p>
              <a:endParaRPr lang="en-US"/>
            </a:p>
          </p:txBody>
        </p:sp>
        <p:sp>
          <p:nvSpPr>
            <p:cNvPr id="41138" name="Freeform 122"/>
            <p:cNvSpPr>
              <a:spLocks/>
            </p:cNvSpPr>
            <p:nvPr/>
          </p:nvSpPr>
          <p:spPr bwMode="auto">
            <a:xfrm>
              <a:off x="4553" y="807"/>
              <a:ext cx="141" cy="36"/>
            </a:xfrm>
            <a:custGeom>
              <a:avLst/>
              <a:gdLst>
                <a:gd name="T0" fmla="*/ 0 w 141"/>
                <a:gd name="T1" fmla="*/ 0 h 36"/>
                <a:gd name="T2" fmla="*/ 0 w 141"/>
                <a:gd name="T3" fmla="*/ 0 h 36"/>
                <a:gd name="T4" fmla="*/ 3 w 141"/>
                <a:gd name="T5" fmla="*/ 0 h 36"/>
                <a:gd name="T6" fmla="*/ 6 w 141"/>
                <a:gd name="T7" fmla="*/ 2 h 36"/>
                <a:gd name="T8" fmla="*/ 8 w 141"/>
                <a:gd name="T9" fmla="*/ 3 h 36"/>
                <a:gd name="T10" fmla="*/ 13 w 141"/>
                <a:gd name="T11" fmla="*/ 5 h 36"/>
                <a:gd name="T12" fmla="*/ 19 w 141"/>
                <a:gd name="T13" fmla="*/ 6 h 36"/>
                <a:gd name="T14" fmla="*/ 26 w 141"/>
                <a:gd name="T15" fmla="*/ 9 h 36"/>
                <a:gd name="T16" fmla="*/ 32 w 141"/>
                <a:gd name="T17" fmla="*/ 10 h 36"/>
                <a:gd name="T18" fmla="*/ 37 w 141"/>
                <a:gd name="T19" fmla="*/ 12 h 36"/>
                <a:gd name="T20" fmla="*/ 45 w 141"/>
                <a:gd name="T21" fmla="*/ 13 h 36"/>
                <a:gd name="T22" fmla="*/ 50 w 141"/>
                <a:gd name="T23" fmla="*/ 16 h 36"/>
                <a:gd name="T24" fmla="*/ 56 w 141"/>
                <a:gd name="T25" fmla="*/ 17 h 36"/>
                <a:gd name="T26" fmla="*/ 61 w 141"/>
                <a:gd name="T27" fmla="*/ 19 h 36"/>
                <a:gd name="T28" fmla="*/ 63 w 141"/>
                <a:gd name="T29" fmla="*/ 19 h 36"/>
                <a:gd name="T30" fmla="*/ 66 w 141"/>
                <a:gd name="T31" fmla="*/ 20 h 36"/>
                <a:gd name="T32" fmla="*/ 69 w 141"/>
                <a:gd name="T33" fmla="*/ 20 h 36"/>
                <a:gd name="T34" fmla="*/ 72 w 141"/>
                <a:gd name="T35" fmla="*/ 20 h 36"/>
                <a:gd name="T36" fmla="*/ 74 w 141"/>
                <a:gd name="T37" fmla="*/ 20 h 36"/>
                <a:gd name="T38" fmla="*/ 77 w 141"/>
                <a:gd name="T39" fmla="*/ 20 h 36"/>
                <a:gd name="T40" fmla="*/ 82 w 141"/>
                <a:gd name="T41" fmla="*/ 20 h 36"/>
                <a:gd name="T42" fmla="*/ 85 w 141"/>
                <a:gd name="T43" fmla="*/ 21 h 36"/>
                <a:gd name="T44" fmla="*/ 90 w 141"/>
                <a:gd name="T45" fmla="*/ 21 h 36"/>
                <a:gd name="T46" fmla="*/ 93 w 141"/>
                <a:gd name="T47" fmla="*/ 21 h 36"/>
                <a:gd name="T48" fmla="*/ 98 w 141"/>
                <a:gd name="T49" fmla="*/ 21 h 36"/>
                <a:gd name="T50" fmla="*/ 100 w 141"/>
                <a:gd name="T51" fmla="*/ 21 h 36"/>
                <a:gd name="T52" fmla="*/ 106 w 141"/>
                <a:gd name="T53" fmla="*/ 21 h 36"/>
                <a:gd name="T54" fmla="*/ 109 w 141"/>
                <a:gd name="T55" fmla="*/ 21 h 36"/>
                <a:gd name="T56" fmla="*/ 112 w 141"/>
                <a:gd name="T57" fmla="*/ 21 h 36"/>
                <a:gd name="T58" fmla="*/ 114 w 141"/>
                <a:gd name="T59" fmla="*/ 21 h 36"/>
                <a:gd name="T60" fmla="*/ 140 w 141"/>
                <a:gd name="T61" fmla="*/ 35 h 36"/>
                <a:gd name="T62" fmla="*/ 138 w 141"/>
                <a:gd name="T63" fmla="*/ 35 h 36"/>
                <a:gd name="T64" fmla="*/ 135 w 141"/>
                <a:gd name="T65" fmla="*/ 35 h 36"/>
                <a:gd name="T66" fmla="*/ 132 w 141"/>
                <a:gd name="T67" fmla="*/ 35 h 36"/>
                <a:gd name="T68" fmla="*/ 130 w 141"/>
                <a:gd name="T69" fmla="*/ 35 h 36"/>
                <a:gd name="T70" fmla="*/ 127 w 141"/>
                <a:gd name="T71" fmla="*/ 35 h 36"/>
                <a:gd name="T72" fmla="*/ 122 w 141"/>
                <a:gd name="T73" fmla="*/ 35 h 36"/>
                <a:gd name="T74" fmla="*/ 116 w 141"/>
                <a:gd name="T75" fmla="*/ 35 h 36"/>
                <a:gd name="T76" fmla="*/ 114 w 141"/>
                <a:gd name="T77" fmla="*/ 35 h 36"/>
                <a:gd name="T78" fmla="*/ 109 w 141"/>
                <a:gd name="T79" fmla="*/ 35 h 36"/>
                <a:gd name="T80" fmla="*/ 103 w 141"/>
                <a:gd name="T81" fmla="*/ 35 h 36"/>
                <a:gd name="T82" fmla="*/ 98 w 141"/>
                <a:gd name="T83" fmla="*/ 35 h 36"/>
                <a:gd name="T84" fmla="*/ 93 w 141"/>
                <a:gd name="T85" fmla="*/ 34 h 36"/>
                <a:gd name="T86" fmla="*/ 87 w 141"/>
                <a:gd name="T87" fmla="*/ 34 h 36"/>
                <a:gd name="T88" fmla="*/ 82 w 141"/>
                <a:gd name="T89" fmla="*/ 34 h 36"/>
                <a:gd name="T90" fmla="*/ 74 w 141"/>
                <a:gd name="T91" fmla="*/ 34 h 36"/>
                <a:gd name="T92" fmla="*/ 69 w 141"/>
                <a:gd name="T93" fmla="*/ 34 h 36"/>
                <a:gd name="T94" fmla="*/ 63 w 141"/>
                <a:gd name="T95" fmla="*/ 34 h 36"/>
                <a:gd name="T96" fmla="*/ 59 w 141"/>
                <a:gd name="T97" fmla="*/ 34 h 36"/>
                <a:gd name="T98" fmla="*/ 53 w 141"/>
                <a:gd name="T99" fmla="*/ 34 h 36"/>
                <a:gd name="T100" fmla="*/ 47 w 141"/>
                <a:gd name="T101" fmla="*/ 34 h 36"/>
                <a:gd name="T102" fmla="*/ 43 w 141"/>
                <a:gd name="T103" fmla="*/ 33 h 36"/>
                <a:gd name="T104" fmla="*/ 37 w 141"/>
                <a:gd name="T105" fmla="*/ 33 h 36"/>
                <a:gd name="T106" fmla="*/ 32 w 141"/>
                <a:gd name="T107" fmla="*/ 33 h 36"/>
                <a:gd name="T108" fmla="*/ 26 w 141"/>
                <a:gd name="T109" fmla="*/ 33 h 36"/>
                <a:gd name="T110" fmla="*/ 21 w 141"/>
                <a:gd name="T111" fmla="*/ 33 h 36"/>
                <a:gd name="T112" fmla="*/ 19 w 141"/>
                <a:gd name="T113" fmla="*/ 31 h 36"/>
                <a:gd name="T114" fmla="*/ 13 w 141"/>
                <a:gd name="T115" fmla="*/ 31 h 36"/>
                <a:gd name="T116" fmla="*/ 10 w 141"/>
                <a:gd name="T117" fmla="*/ 31 h 36"/>
                <a:gd name="T118" fmla="*/ 8 w 141"/>
                <a:gd name="T119" fmla="*/ 31 h 36"/>
                <a:gd name="T120" fmla="*/ 6 w 141"/>
                <a:gd name="T121" fmla="*/ 30 h 36"/>
                <a:gd name="T122" fmla="*/ 0 w 141"/>
                <a:gd name="T123" fmla="*/ 0 h 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1"/>
                <a:gd name="T187" fmla="*/ 0 h 36"/>
                <a:gd name="T188" fmla="*/ 141 w 141"/>
                <a:gd name="T189" fmla="*/ 36 h 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1" h="36">
                  <a:moveTo>
                    <a:pt x="0" y="0"/>
                  </a:moveTo>
                  <a:lnTo>
                    <a:pt x="0" y="0"/>
                  </a:lnTo>
                  <a:lnTo>
                    <a:pt x="3" y="0"/>
                  </a:lnTo>
                  <a:lnTo>
                    <a:pt x="6" y="2"/>
                  </a:lnTo>
                  <a:lnTo>
                    <a:pt x="8" y="3"/>
                  </a:lnTo>
                  <a:lnTo>
                    <a:pt x="13" y="5"/>
                  </a:lnTo>
                  <a:lnTo>
                    <a:pt x="19" y="6"/>
                  </a:lnTo>
                  <a:lnTo>
                    <a:pt x="26" y="9"/>
                  </a:lnTo>
                  <a:lnTo>
                    <a:pt x="32" y="10"/>
                  </a:lnTo>
                  <a:lnTo>
                    <a:pt x="37" y="12"/>
                  </a:lnTo>
                  <a:lnTo>
                    <a:pt x="45" y="13"/>
                  </a:lnTo>
                  <a:lnTo>
                    <a:pt x="50" y="16"/>
                  </a:lnTo>
                  <a:lnTo>
                    <a:pt x="56" y="17"/>
                  </a:lnTo>
                  <a:lnTo>
                    <a:pt x="61" y="19"/>
                  </a:lnTo>
                  <a:lnTo>
                    <a:pt x="63" y="19"/>
                  </a:lnTo>
                  <a:lnTo>
                    <a:pt x="66" y="20"/>
                  </a:lnTo>
                  <a:lnTo>
                    <a:pt x="69" y="20"/>
                  </a:lnTo>
                  <a:lnTo>
                    <a:pt x="72" y="20"/>
                  </a:lnTo>
                  <a:lnTo>
                    <a:pt x="74" y="20"/>
                  </a:lnTo>
                  <a:lnTo>
                    <a:pt x="77" y="20"/>
                  </a:lnTo>
                  <a:lnTo>
                    <a:pt x="82" y="20"/>
                  </a:lnTo>
                  <a:lnTo>
                    <a:pt x="85" y="21"/>
                  </a:lnTo>
                  <a:lnTo>
                    <a:pt x="90" y="21"/>
                  </a:lnTo>
                  <a:lnTo>
                    <a:pt x="93" y="21"/>
                  </a:lnTo>
                  <a:lnTo>
                    <a:pt x="98" y="21"/>
                  </a:lnTo>
                  <a:lnTo>
                    <a:pt x="100" y="21"/>
                  </a:lnTo>
                  <a:lnTo>
                    <a:pt x="106" y="21"/>
                  </a:lnTo>
                  <a:lnTo>
                    <a:pt x="109" y="21"/>
                  </a:lnTo>
                  <a:lnTo>
                    <a:pt x="112" y="21"/>
                  </a:lnTo>
                  <a:lnTo>
                    <a:pt x="114" y="21"/>
                  </a:lnTo>
                  <a:lnTo>
                    <a:pt x="140" y="35"/>
                  </a:lnTo>
                  <a:lnTo>
                    <a:pt x="138" y="35"/>
                  </a:lnTo>
                  <a:lnTo>
                    <a:pt x="135" y="35"/>
                  </a:lnTo>
                  <a:lnTo>
                    <a:pt x="132" y="35"/>
                  </a:lnTo>
                  <a:lnTo>
                    <a:pt x="130" y="35"/>
                  </a:lnTo>
                  <a:lnTo>
                    <a:pt x="127" y="35"/>
                  </a:lnTo>
                  <a:lnTo>
                    <a:pt x="122" y="35"/>
                  </a:lnTo>
                  <a:lnTo>
                    <a:pt x="116" y="35"/>
                  </a:lnTo>
                  <a:lnTo>
                    <a:pt x="114" y="35"/>
                  </a:lnTo>
                  <a:lnTo>
                    <a:pt x="109" y="35"/>
                  </a:lnTo>
                  <a:lnTo>
                    <a:pt x="103" y="35"/>
                  </a:lnTo>
                  <a:lnTo>
                    <a:pt x="98" y="35"/>
                  </a:lnTo>
                  <a:lnTo>
                    <a:pt x="93" y="34"/>
                  </a:lnTo>
                  <a:lnTo>
                    <a:pt x="87" y="34"/>
                  </a:lnTo>
                  <a:lnTo>
                    <a:pt x="82" y="34"/>
                  </a:lnTo>
                  <a:lnTo>
                    <a:pt x="74" y="34"/>
                  </a:lnTo>
                  <a:lnTo>
                    <a:pt x="69" y="34"/>
                  </a:lnTo>
                  <a:lnTo>
                    <a:pt x="63" y="34"/>
                  </a:lnTo>
                  <a:lnTo>
                    <a:pt x="59" y="34"/>
                  </a:lnTo>
                  <a:lnTo>
                    <a:pt x="53" y="34"/>
                  </a:lnTo>
                  <a:lnTo>
                    <a:pt x="47" y="34"/>
                  </a:lnTo>
                  <a:lnTo>
                    <a:pt x="43" y="33"/>
                  </a:lnTo>
                  <a:lnTo>
                    <a:pt x="37" y="33"/>
                  </a:lnTo>
                  <a:lnTo>
                    <a:pt x="32" y="33"/>
                  </a:lnTo>
                  <a:lnTo>
                    <a:pt x="26" y="33"/>
                  </a:lnTo>
                  <a:lnTo>
                    <a:pt x="21" y="33"/>
                  </a:lnTo>
                  <a:lnTo>
                    <a:pt x="19" y="31"/>
                  </a:lnTo>
                  <a:lnTo>
                    <a:pt x="13" y="31"/>
                  </a:lnTo>
                  <a:lnTo>
                    <a:pt x="10" y="31"/>
                  </a:lnTo>
                  <a:lnTo>
                    <a:pt x="8" y="31"/>
                  </a:lnTo>
                  <a:lnTo>
                    <a:pt x="6" y="30"/>
                  </a:lnTo>
                  <a:lnTo>
                    <a:pt x="0" y="0"/>
                  </a:lnTo>
                </a:path>
              </a:pathLst>
            </a:custGeom>
            <a:solidFill>
              <a:srgbClr val="FFFFFF"/>
            </a:solidFill>
            <a:ln w="127000" cap="rnd">
              <a:noFill/>
              <a:round/>
              <a:headEnd/>
              <a:tailEnd/>
            </a:ln>
          </p:spPr>
          <p:txBody>
            <a:bodyPr>
              <a:prstTxWarp prst="textNoShape">
                <a:avLst/>
              </a:prstTxWarp>
            </a:bodyPr>
            <a:lstStyle/>
            <a:p>
              <a:endParaRPr lang="en-US"/>
            </a:p>
          </p:txBody>
        </p:sp>
        <p:sp>
          <p:nvSpPr>
            <p:cNvPr id="41139" name="Freeform 123"/>
            <p:cNvSpPr>
              <a:spLocks/>
            </p:cNvSpPr>
            <p:nvPr/>
          </p:nvSpPr>
          <p:spPr bwMode="auto">
            <a:xfrm>
              <a:off x="4545" y="807"/>
              <a:ext cx="149" cy="41"/>
            </a:xfrm>
            <a:custGeom>
              <a:avLst/>
              <a:gdLst>
                <a:gd name="T0" fmla="*/ 0 w 149"/>
                <a:gd name="T1" fmla="*/ 0 h 41"/>
                <a:gd name="T2" fmla="*/ 0 w 149"/>
                <a:gd name="T3" fmla="*/ 0 h 41"/>
                <a:gd name="T4" fmla="*/ 3 w 149"/>
                <a:gd name="T5" fmla="*/ 0 h 41"/>
                <a:gd name="T6" fmla="*/ 6 w 149"/>
                <a:gd name="T7" fmla="*/ 2 h 41"/>
                <a:gd name="T8" fmla="*/ 11 w 149"/>
                <a:gd name="T9" fmla="*/ 3 h 41"/>
                <a:gd name="T10" fmla="*/ 17 w 149"/>
                <a:gd name="T11" fmla="*/ 5 h 41"/>
                <a:gd name="T12" fmla="*/ 22 w 149"/>
                <a:gd name="T13" fmla="*/ 7 h 41"/>
                <a:gd name="T14" fmla="*/ 28 w 149"/>
                <a:gd name="T15" fmla="*/ 8 h 41"/>
                <a:gd name="T16" fmla="*/ 34 w 149"/>
                <a:gd name="T17" fmla="*/ 11 h 41"/>
                <a:gd name="T18" fmla="*/ 42 w 149"/>
                <a:gd name="T19" fmla="*/ 13 h 41"/>
                <a:gd name="T20" fmla="*/ 48 w 149"/>
                <a:gd name="T21" fmla="*/ 15 h 41"/>
                <a:gd name="T22" fmla="*/ 53 w 149"/>
                <a:gd name="T23" fmla="*/ 18 h 41"/>
                <a:gd name="T24" fmla="*/ 59 w 149"/>
                <a:gd name="T25" fmla="*/ 19 h 41"/>
                <a:gd name="T26" fmla="*/ 64 w 149"/>
                <a:gd name="T27" fmla="*/ 19 h 41"/>
                <a:gd name="T28" fmla="*/ 67 w 149"/>
                <a:gd name="T29" fmla="*/ 21 h 41"/>
                <a:gd name="T30" fmla="*/ 73 w 149"/>
                <a:gd name="T31" fmla="*/ 23 h 41"/>
                <a:gd name="T32" fmla="*/ 76 w 149"/>
                <a:gd name="T33" fmla="*/ 23 h 41"/>
                <a:gd name="T34" fmla="*/ 78 w 149"/>
                <a:gd name="T35" fmla="*/ 23 h 41"/>
                <a:gd name="T36" fmla="*/ 84 w 149"/>
                <a:gd name="T37" fmla="*/ 23 h 41"/>
                <a:gd name="T38" fmla="*/ 87 w 149"/>
                <a:gd name="T39" fmla="*/ 23 h 41"/>
                <a:gd name="T40" fmla="*/ 90 w 149"/>
                <a:gd name="T41" fmla="*/ 23 h 41"/>
                <a:gd name="T42" fmla="*/ 95 w 149"/>
                <a:gd name="T43" fmla="*/ 23 h 41"/>
                <a:gd name="T44" fmla="*/ 101 w 149"/>
                <a:gd name="T45" fmla="*/ 23 h 41"/>
                <a:gd name="T46" fmla="*/ 104 w 149"/>
                <a:gd name="T47" fmla="*/ 23 h 41"/>
                <a:gd name="T48" fmla="*/ 106 w 149"/>
                <a:gd name="T49" fmla="*/ 24 h 41"/>
                <a:gd name="T50" fmla="*/ 112 w 149"/>
                <a:gd name="T51" fmla="*/ 24 h 41"/>
                <a:gd name="T52" fmla="*/ 115 w 149"/>
                <a:gd name="T53" fmla="*/ 24 h 41"/>
                <a:gd name="T54" fmla="*/ 118 w 149"/>
                <a:gd name="T55" fmla="*/ 24 h 41"/>
                <a:gd name="T56" fmla="*/ 120 w 149"/>
                <a:gd name="T57" fmla="*/ 24 h 41"/>
                <a:gd name="T58" fmla="*/ 123 w 149"/>
                <a:gd name="T59" fmla="*/ 24 h 41"/>
                <a:gd name="T60" fmla="*/ 148 w 149"/>
                <a:gd name="T61" fmla="*/ 40 h 41"/>
                <a:gd name="T62" fmla="*/ 146 w 149"/>
                <a:gd name="T63" fmla="*/ 40 h 41"/>
                <a:gd name="T64" fmla="*/ 143 w 149"/>
                <a:gd name="T65" fmla="*/ 40 h 41"/>
                <a:gd name="T66" fmla="*/ 140 w 149"/>
                <a:gd name="T67" fmla="*/ 40 h 41"/>
                <a:gd name="T68" fmla="*/ 137 w 149"/>
                <a:gd name="T69" fmla="*/ 40 h 41"/>
                <a:gd name="T70" fmla="*/ 134 w 149"/>
                <a:gd name="T71" fmla="*/ 40 h 41"/>
                <a:gd name="T72" fmla="*/ 129 w 149"/>
                <a:gd name="T73" fmla="*/ 40 h 41"/>
                <a:gd name="T74" fmla="*/ 126 w 149"/>
                <a:gd name="T75" fmla="*/ 40 h 41"/>
                <a:gd name="T76" fmla="*/ 120 w 149"/>
                <a:gd name="T77" fmla="*/ 40 h 41"/>
                <a:gd name="T78" fmla="*/ 115 w 149"/>
                <a:gd name="T79" fmla="*/ 39 h 41"/>
                <a:gd name="T80" fmla="*/ 109 w 149"/>
                <a:gd name="T81" fmla="*/ 39 h 41"/>
                <a:gd name="T82" fmla="*/ 104 w 149"/>
                <a:gd name="T83" fmla="*/ 39 h 41"/>
                <a:gd name="T84" fmla="*/ 98 w 149"/>
                <a:gd name="T85" fmla="*/ 39 h 41"/>
                <a:gd name="T86" fmla="*/ 92 w 149"/>
                <a:gd name="T87" fmla="*/ 39 h 41"/>
                <a:gd name="T88" fmla="*/ 87 w 149"/>
                <a:gd name="T89" fmla="*/ 39 h 41"/>
                <a:gd name="T90" fmla="*/ 81 w 149"/>
                <a:gd name="T91" fmla="*/ 39 h 41"/>
                <a:gd name="T92" fmla="*/ 73 w 149"/>
                <a:gd name="T93" fmla="*/ 39 h 41"/>
                <a:gd name="T94" fmla="*/ 67 w 149"/>
                <a:gd name="T95" fmla="*/ 39 h 41"/>
                <a:gd name="T96" fmla="*/ 62 w 149"/>
                <a:gd name="T97" fmla="*/ 39 h 41"/>
                <a:gd name="T98" fmla="*/ 56 w 149"/>
                <a:gd name="T99" fmla="*/ 37 h 41"/>
                <a:gd name="T100" fmla="*/ 50 w 149"/>
                <a:gd name="T101" fmla="*/ 37 h 41"/>
                <a:gd name="T102" fmla="*/ 45 w 149"/>
                <a:gd name="T103" fmla="*/ 37 h 41"/>
                <a:gd name="T104" fmla="*/ 39 w 149"/>
                <a:gd name="T105" fmla="*/ 37 h 41"/>
                <a:gd name="T106" fmla="*/ 34 w 149"/>
                <a:gd name="T107" fmla="*/ 37 h 41"/>
                <a:gd name="T108" fmla="*/ 28 w 149"/>
                <a:gd name="T109" fmla="*/ 35 h 41"/>
                <a:gd name="T110" fmla="*/ 25 w 149"/>
                <a:gd name="T111" fmla="*/ 35 h 41"/>
                <a:gd name="T112" fmla="*/ 20 w 149"/>
                <a:gd name="T113" fmla="*/ 35 h 41"/>
                <a:gd name="T114" fmla="*/ 17 w 149"/>
                <a:gd name="T115" fmla="*/ 35 h 41"/>
                <a:gd name="T116" fmla="*/ 11 w 149"/>
                <a:gd name="T117" fmla="*/ 35 h 41"/>
                <a:gd name="T118" fmla="*/ 8 w 149"/>
                <a:gd name="T119" fmla="*/ 34 h 41"/>
                <a:gd name="T120" fmla="*/ 6 w 149"/>
                <a:gd name="T121" fmla="*/ 34 h 41"/>
                <a:gd name="T122" fmla="*/ 0 w 149"/>
                <a:gd name="T123" fmla="*/ 0 h 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9"/>
                <a:gd name="T187" fmla="*/ 0 h 41"/>
                <a:gd name="T188" fmla="*/ 149 w 149"/>
                <a:gd name="T189" fmla="*/ 41 h 4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9" h="41">
                  <a:moveTo>
                    <a:pt x="0" y="0"/>
                  </a:moveTo>
                  <a:lnTo>
                    <a:pt x="0" y="0"/>
                  </a:lnTo>
                  <a:lnTo>
                    <a:pt x="3" y="0"/>
                  </a:lnTo>
                  <a:lnTo>
                    <a:pt x="6" y="2"/>
                  </a:lnTo>
                  <a:lnTo>
                    <a:pt x="11" y="3"/>
                  </a:lnTo>
                  <a:lnTo>
                    <a:pt x="17" y="5"/>
                  </a:lnTo>
                  <a:lnTo>
                    <a:pt x="22" y="7"/>
                  </a:lnTo>
                  <a:lnTo>
                    <a:pt x="28" y="8"/>
                  </a:lnTo>
                  <a:lnTo>
                    <a:pt x="34" y="11"/>
                  </a:lnTo>
                  <a:lnTo>
                    <a:pt x="42" y="13"/>
                  </a:lnTo>
                  <a:lnTo>
                    <a:pt x="48" y="15"/>
                  </a:lnTo>
                  <a:lnTo>
                    <a:pt x="53" y="18"/>
                  </a:lnTo>
                  <a:lnTo>
                    <a:pt x="59" y="19"/>
                  </a:lnTo>
                  <a:lnTo>
                    <a:pt x="64" y="19"/>
                  </a:lnTo>
                  <a:lnTo>
                    <a:pt x="67" y="21"/>
                  </a:lnTo>
                  <a:lnTo>
                    <a:pt x="73" y="23"/>
                  </a:lnTo>
                  <a:lnTo>
                    <a:pt x="76" y="23"/>
                  </a:lnTo>
                  <a:lnTo>
                    <a:pt x="78" y="23"/>
                  </a:lnTo>
                  <a:lnTo>
                    <a:pt x="84" y="23"/>
                  </a:lnTo>
                  <a:lnTo>
                    <a:pt x="87" y="23"/>
                  </a:lnTo>
                  <a:lnTo>
                    <a:pt x="90" y="23"/>
                  </a:lnTo>
                  <a:lnTo>
                    <a:pt x="95" y="23"/>
                  </a:lnTo>
                  <a:lnTo>
                    <a:pt x="101" y="23"/>
                  </a:lnTo>
                  <a:lnTo>
                    <a:pt x="104" y="23"/>
                  </a:lnTo>
                  <a:lnTo>
                    <a:pt x="106" y="24"/>
                  </a:lnTo>
                  <a:lnTo>
                    <a:pt x="112" y="24"/>
                  </a:lnTo>
                  <a:lnTo>
                    <a:pt x="115" y="24"/>
                  </a:lnTo>
                  <a:lnTo>
                    <a:pt x="118" y="24"/>
                  </a:lnTo>
                  <a:lnTo>
                    <a:pt x="120" y="24"/>
                  </a:lnTo>
                  <a:lnTo>
                    <a:pt x="123" y="24"/>
                  </a:lnTo>
                  <a:lnTo>
                    <a:pt x="148" y="40"/>
                  </a:lnTo>
                  <a:lnTo>
                    <a:pt x="146" y="40"/>
                  </a:lnTo>
                  <a:lnTo>
                    <a:pt x="143" y="40"/>
                  </a:lnTo>
                  <a:lnTo>
                    <a:pt x="140" y="40"/>
                  </a:lnTo>
                  <a:lnTo>
                    <a:pt x="137" y="40"/>
                  </a:lnTo>
                  <a:lnTo>
                    <a:pt x="134" y="40"/>
                  </a:lnTo>
                  <a:lnTo>
                    <a:pt x="129" y="40"/>
                  </a:lnTo>
                  <a:lnTo>
                    <a:pt x="126" y="40"/>
                  </a:lnTo>
                  <a:lnTo>
                    <a:pt x="120" y="40"/>
                  </a:lnTo>
                  <a:lnTo>
                    <a:pt x="115" y="39"/>
                  </a:lnTo>
                  <a:lnTo>
                    <a:pt x="109" y="39"/>
                  </a:lnTo>
                  <a:lnTo>
                    <a:pt x="104" y="39"/>
                  </a:lnTo>
                  <a:lnTo>
                    <a:pt x="98" y="39"/>
                  </a:lnTo>
                  <a:lnTo>
                    <a:pt x="92" y="39"/>
                  </a:lnTo>
                  <a:lnTo>
                    <a:pt x="87" y="39"/>
                  </a:lnTo>
                  <a:lnTo>
                    <a:pt x="81" y="39"/>
                  </a:lnTo>
                  <a:lnTo>
                    <a:pt x="73" y="39"/>
                  </a:lnTo>
                  <a:lnTo>
                    <a:pt x="67" y="39"/>
                  </a:lnTo>
                  <a:lnTo>
                    <a:pt x="62" y="39"/>
                  </a:lnTo>
                  <a:lnTo>
                    <a:pt x="56" y="37"/>
                  </a:lnTo>
                  <a:lnTo>
                    <a:pt x="50" y="37"/>
                  </a:lnTo>
                  <a:lnTo>
                    <a:pt x="45" y="37"/>
                  </a:lnTo>
                  <a:lnTo>
                    <a:pt x="39" y="37"/>
                  </a:lnTo>
                  <a:lnTo>
                    <a:pt x="34" y="37"/>
                  </a:lnTo>
                  <a:lnTo>
                    <a:pt x="28" y="35"/>
                  </a:lnTo>
                  <a:lnTo>
                    <a:pt x="25" y="35"/>
                  </a:lnTo>
                  <a:lnTo>
                    <a:pt x="20" y="35"/>
                  </a:lnTo>
                  <a:lnTo>
                    <a:pt x="17" y="35"/>
                  </a:lnTo>
                  <a:lnTo>
                    <a:pt x="11" y="35"/>
                  </a:lnTo>
                  <a:lnTo>
                    <a:pt x="8" y="34"/>
                  </a:lnTo>
                  <a:lnTo>
                    <a:pt x="6" y="3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140" name="Freeform 124"/>
            <p:cNvSpPr>
              <a:spLocks/>
            </p:cNvSpPr>
            <p:nvPr/>
          </p:nvSpPr>
          <p:spPr bwMode="auto">
            <a:xfrm>
              <a:off x="4556" y="809"/>
              <a:ext cx="10" cy="30"/>
            </a:xfrm>
            <a:custGeom>
              <a:avLst/>
              <a:gdLst>
                <a:gd name="T0" fmla="*/ 0 w 10"/>
                <a:gd name="T1" fmla="*/ 0 h 30"/>
                <a:gd name="T2" fmla="*/ 6 w 10"/>
                <a:gd name="T3" fmla="*/ 3 h 30"/>
                <a:gd name="T4" fmla="*/ 9 w 10"/>
                <a:gd name="T5" fmla="*/ 29 h 30"/>
                <a:gd name="T6" fmla="*/ 3 w 10"/>
                <a:gd name="T7" fmla="*/ 28 h 30"/>
                <a:gd name="T8" fmla="*/ 0 w 10"/>
                <a:gd name="T9" fmla="*/ 0 h 30"/>
                <a:gd name="T10" fmla="*/ 0 60000 65536"/>
                <a:gd name="T11" fmla="*/ 0 60000 65536"/>
                <a:gd name="T12" fmla="*/ 0 60000 65536"/>
                <a:gd name="T13" fmla="*/ 0 60000 65536"/>
                <a:gd name="T14" fmla="*/ 0 60000 65536"/>
                <a:gd name="T15" fmla="*/ 0 w 10"/>
                <a:gd name="T16" fmla="*/ 0 h 30"/>
                <a:gd name="T17" fmla="*/ 10 w 10"/>
                <a:gd name="T18" fmla="*/ 30 h 30"/>
              </a:gdLst>
              <a:ahLst/>
              <a:cxnLst>
                <a:cxn ang="T10">
                  <a:pos x="T0" y="T1"/>
                </a:cxn>
                <a:cxn ang="T11">
                  <a:pos x="T2" y="T3"/>
                </a:cxn>
                <a:cxn ang="T12">
                  <a:pos x="T4" y="T5"/>
                </a:cxn>
                <a:cxn ang="T13">
                  <a:pos x="T6" y="T7"/>
                </a:cxn>
                <a:cxn ang="T14">
                  <a:pos x="T8" y="T9"/>
                </a:cxn>
              </a:cxnLst>
              <a:rect l="T15" t="T16" r="T17" b="T18"/>
              <a:pathLst>
                <a:path w="10" h="30">
                  <a:moveTo>
                    <a:pt x="0" y="0"/>
                  </a:moveTo>
                  <a:lnTo>
                    <a:pt x="6" y="3"/>
                  </a:lnTo>
                  <a:lnTo>
                    <a:pt x="9" y="29"/>
                  </a:lnTo>
                  <a:lnTo>
                    <a:pt x="3" y="28"/>
                  </a:lnTo>
                  <a:lnTo>
                    <a:pt x="0" y="0"/>
                  </a:lnTo>
                </a:path>
              </a:pathLst>
            </a:custGeom>
            <a:solidFill>
              <a:srgbClr val="F3F3F3"/>
            </a:solidFill>
            <a:ln w="127000" cap="rnd">
              <a:noFill/>
              <a:round/>
              <a:headEnd/>
              <a:tailEnd/>
            </a:ln>
          </p:spPr>
          <p:txBody>
            <a:bodyPr>
              <a:prstTxWarp prst="textNoShape">
                <a:avLst/>
              </a:prstTxWarp>
            </a:bodyPr>
            <a:lstStyle/>
            <a:p>
              <a:endParaRPr lang="en-US"/>
            </a:p>
          </p:txBody>
        </p:sp>
        <p:sp>
          <p:nvSpPr>
            <p:cNvPr id="41141" name="Freeform 125"/>
            <p:cNvSpPr>
              <a:spLocks/>
            </p:cNvSpPr>
            <p:nvPr/>
          </p:nvSpPr>
          <p:spPr bwMode="auto">
            <a:xfrm>
              <a:off x="4044" y="655"/>
              <a:ext cx="510" cy="185"/>
            </a:xfrm>
            <a:custGeom>
              <a:avLst/>
              <a:gdLst>
                <a:gd name="T0" fmla="*/ 495 w 510"/>
                <a:gd name="T1" fmla="*/ 115 h 185"/>
                <a:gd name="T2" fmla="*/ 357 w 510"/>
                <a:gd name="T3" fmla="*/ 64 h 185"/>
                <a:gd name="T4" fmla="*/ 302 w 510"/>
                <a:gd name="T5" fmla="*/ 37 h 185"/>
                <a:gd name="T6" fmla="*/ 80 w 510"/>
                <a:gd name="T7" fmla="*/ 3 h 185"/>
                <a:gd name="T8" fmla="*/ 71 w 510"/>
                <a:gd name="T9" fmla="*/ 3 h 185"/>
                <a:gd name="T10" fmla="*/ 60 w 510"/>
                <a:gd name="T11" fmla="*/ 1 h 185"/>
                <a:gd name="T12" fmla="*/ 46 w 510"/>
                <a:gd name="T13" fmla="*/ 0 h 185"/>
                <a:gd name="T14" fmla="*/ 30 w 510"/>
                <a:gd name="T15" fmla="*/ 0 h 185"/>
                <a:gd name="T16" fmla="*/ 16 w 510"/>
                <a:gd name="T17" fmla="*/ 0 h 185"/>
                <a:gd name="T18" fmla="*/ 5 w 510"/>
                <a:gd name="T19" fmla="*/ 1 h 185"/>
                <a:gd name="T20" fmla="*/ 0 w 510"/>
                <a:gd name="T21" fmla="*/ 89 h 185"/>
                <a:gd name="T22" fmla="*/ 159 w 510"/>
                <a:gd name="T23" fmla="*/ 135 h 185"/>
                <a:gd name="T24" fmla="*/ 162 w 510"/>
                <a:gd name="T25" fmla="*/ 136 h 185"/>
                <a:gd name="T26" fmla="*/ 167 w 510"/>
                <a:gd name="T27" fmla="*/ 140 h 185"/>
                <a:gd name="T28" fmla="*/ 178 w 510"/>
                <a:gd name="T29" fmla="*/ 141 h 185"/>
                <a:gd name="T30" fmla="*/ 187 w 510"/>
                <a:gd name="T31" fmla="*/ 144 h 185"/>
                <a:gd name="T32" fmla="*/ 201 w 510"/>
                <a:gd name="T33" fmla="*/ 147 h 185"/>
                <a:gd name="T34" fmla="*/ 212 w 510"/>
                <a:gd name="T35" fmla="*/ 150 h 185"/>
                <a:gd name="T36" fmla="*/ 225 w 510"/>
                <a:gd name="T37" fmla="*/ 155 h 185"/>
                <a:gd name="T38" fmla="*/ 239 w 510"/>
                <a:gd name="T39" fmla="*/ 158 h 185"/>
                <a:gd name="T40" fmla="*/ 253 w 510"/>
                <a:gd name="T41" fmla="*/ 163 h 185"/>
                <a:gd name="T42" fmla="*/ 267 w 510"/>
                <a:gd name="T43" fmla="*/ 165 h 185"/>
                <a:gd name="T44" fmla="*/ 281 w 510"/>
                <a:gd name="T45" fmla="*/ 169 h 185"/>
                <a:gd name="T46" fmla="*/ 294 w 510"/>
                <a:gd name="T47" fmla="*/ 171 h 185"/>
                <a:gd name="T48" fmla="*/ 305 w 510"/>
                <a:gd name="T49" fmla="*/ 173 h 185"/>
                <a:gd name="T50" fmla="*/ 316 w 510"/>
                <a:gd name="T51" fmla="*/ 175 h 185"/>
                <a:gd name="T52" fmla="*/ 325 w 510"/>
                <a:gd name="T53" fmla="*/ 176 h 185"/>
                <a:gd name="T54" fmla="*/ 333 w 510"/>
                <a:gd name="T55" fmla="*/ 176 h 185"/>
                <a:gd name="T56" fmla="*/ 344 w 510"/>
                <a:gd name="T57" fmla="*/ 178 h 185"/>
                <a:gd name="T58" fmla="*/ 357 w 510"/>
                <a:gd name="T59" fmla="*/ 178 h 185"/>
                <a:gd name="T60" fmla="*/ 371 w 510"/>
                <a:gd name="T61" fmla="*/ 178 h 185"/>
                <a:gd name="T62" fmla="*/ 385 w 510"/>
                <a:gd name="T63" fmla="*/ 179 h 185"/>
                <a:gd name="T64" fmla="*/ 402 w 510"/>
                <a:gd name="T65" fmla="*/ 179 h 185"/>
                <a:gd name="T66" fmla="*/ 418 w 510"/>
                <a:gd name="T67" fmla="*/ 181 h 185"/>
                <a:gd name="T68" fmla="*/ 432 w 510"/>
                <a:gd name="T69" fmla="*/ 181 h 185"/>
                <a:gd name="T70" fmla="*/ 449 w 510"/>
                <a:gd name="T71" fmla="*/ 181 h 185"/>
                <a:gd name="T72" fmla="*/ 463 w 510"/>
                <a:gd name="T73" fmla="*/ 182 h 185"/>
                <a:gd name="T74" fmla="*/ 477 w 510"/>
                <a:gd name="T75" fmla="*/ 182 h 185"/>
                <a:gd name="T76" fmla="*/ 487 w 510"/>
                <a:gd name="T77" fmla="*/ 182 h 185"/>
                <a:gd name="T78" fmla="*/ 495 w 510"/>
                <a:gd name="T79" fmla="*/ 182 h 185"/>
                <a:gd name="T80" fmla="*/ 504 w 510"/>
                <a:gd name="T81" fmla="*/ 182 h 185"/>
                <a:gd name="T82" fmla="*/ 509 w 510"/>
                <a:gd name="T83" fmla="*/ 184 h 1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10"/>
                <a:gd name="T127" fmla="*/ 0 h 185"/>
                <a:gd name="T128" fmla="*/ 510 w 510"/>
                <a:gd name="T129" fmla="*/ 185 h 1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10" h="185">
                  <a:moveTo>
                    <a:pt x="509" y="184"/>
                  </a:moveTo>
                  <a:lnTo>
                    <a:pt x="495" y="115"/>
                  </a:lnTo>
                  <a:lnTo>
                    <a:pt x="360" y="101"/>
                  </a:lnTo>
                  <a:lnTo>
                    <a:pt x="357" y="64"/>
                  </a:lnTo>
                  <a:lnTo>
                    <a:pt x="302" y="58"/>
                  </a:lnTo>
                  <a:lnTo>
                    <a:pt x="302" y="37"/>
                  </a:lnTo>
                  <a:lnTo>
                    <a:pt x="85" y="4"/>
                  </a:lnTo>
                  <a:lnTo>
                    <a:pt x="80" y="3"/>
                  </a:lnTo>
                  <a:lnTo>
                    <a:pt x="77" y="3"/>
                  </a:lnTo>
                  <a:lnTo>
                    <a:pt x="71" y="3"/>
                  </a:lnTo>
                  <a:lnTo>
                    <a:pt x="66" y="1"/>
                  </a:lnTo>
                  <a:lnTo>
                    <a:pt x="60" y="1"/>
                  </a:lnTo>
                  <a:lnTo>
                    <a:pt x="52" y="1"/>
                  </a:lnTo>
                  <a:lnTo>
                    <a:pt x="46" y="0"/>
                  </a:lnTo>
                  <a:lnTo>
                    <a:pt x="38" y="0"/>
                  </a:lnTo>
                  <a:lnTo>
                    <a:pt x="30" y="0"/>
                  </a:lnTo>
                  <a:lnTo>
                    <a:pt x="25" y="0"/>
                  </a:lnTo>
                  <a:lnTo>
                    <a:pt x="16" y="0"/>
                  </a:lnTo>
                  <a:lnTo>
                    <a:pt x="11" y="0"/>
                  </a:lnTo>
                  <a:lnTo>
                    <a:pt x="5" y="1"/>
                  </a:lnTo>
                  <a:lnTo>
                    <a:pt x="0" y="1"/>
                  </a:lnTo>
                  <a:lnTo>
                    <a:pt x="0" y="89"/>
                  </a:lnTo>
                  <a:lnTo>
                    <a:pt x="157" y="135"/>
                  </a:lnTo>
                  <a:lnTo>
                    <a:pt x="159" y="135"/>
                  </a:lnTo>
                  <a:lnTo>
                    <a:pt x="159" y="136"/>
                  </a:lnTo>
                  <a:lnTo>
                    <a:pt x="162" y="136"/>
                  </a:lnTo>
                  <a:lnTo>
                    <a:pt x="164" y="138"/>
                  </a:lnTo>
                  <a:lnTo>
                    <a:pt x="167" y="140"/>
                  </a:lnTo>
                  <a:lnTo>
                    <a:pt x="173" y="140"/>
                  </a:lnTo>
                  <a:lnTo>
                    <a:pt x="178" y="141"/>
                  </a:lnTo>
                  <a:lnTo>
                    <a:pt x="181" y="142"/>
                  </a:lnTo>
                  <a:lnTo>
                    <a:pt x="187" y="144"/>
                  </a:lnTo>
                  <a:lnTo>
                    <a:pt x="192" y="146"/>
                  </a:lnTo>
                  <a:lnTo>
                    <a:pt x="201" y="147"/>
                  </a:lnTo>
                  <a:lnTo>
                    <a:pt x="206" y="148"/>
                  </a:lnTo>
                  <a:lnTo>
                    <a:pt x="212" y="150"/>
                  </a:lnTo>
                  <a:lnTo>
                    <a:pt x="220" y="153"/>
                  </a:lnTo>
                  <a:lnTo>
                    <a:pt x="225" y="155"/>
                  </a:lnTo>
                  <a:lnTo>
                    <a:pt x="233" y="156"/>
                  </a:lnTo>
                  <a:lnTo>
                    <a:pt x="239" y="158"/>
                  </a:lnTo>
                  <a:lnTo>
                    <a:pt x="247" y="159"/>
                  </a:lnTo>
                  <a:lnTo>
                    <a:pt x="253" y="163"/>
                  </a:lnTo>
                  <a:lnTo>
                    <a:pt x="261" y="164"/>
                  </a:lnTo>
                  <a:lnTo>
                    <a:pt x="267" y="165"/>
                  </a:lnTo>
                  <a:lnTo>
                    <a:pt x="275" y="167"/>
                  </a:lnTo>
                  <a:lnTo>
                    <a:pt x="281" y="169"/>
                  </a:lnTo>
                  <a:lnTo>
                    <a:pt x="286" y="170"/>
                  </a:lnTo>
                  <a:lnTo>
                    <a:pt x="294" y="171"/>
                  </a:lnTo>
                  <a:lnTo>
                    <a:pt x="300" y="173"/>
                  </a:lnTo>
                  <a:lnTo>
                    <a:pt x="305" y="173"/>
                  </a:lnTo>
                  <a:lnTo>
                    <a:pt x="311" y="175"/>
                  </a:lnTo>
                  <a:lnTo>
                    <a:pt x="316" y="175"/>
                  </a:lnTo>
                  <a:lnTo>
                    <a:pt x="319" y="176"/>
                  </a:lnTo>
                  <a:lnTo>
                    <a:pt x="325" y="176"/>
                  </a:lnTo>
                  <a:lnTo>
                    <a:pt x="330" y="176"/>
                  </a:lnTo>
                  <a:lnTo>
                    <a:pt x="333" y="176"/>
                  </a:lnTo>
                  <a:lnTo>
                    <a:pt x="339" y="178"/>
                  </a:lnTo>
                  <a:lnTo>
                    <a:pt x="344" y="178"/>
                  </a:lnTo>
                  <a:lnTo>
                    <a:pt x="350" y="178"/>
                  </a:lnTo>
                  <a:lnTo>
                    <a:pt x="357" y="178"/>
                  </a:lnTo>
                  <a:lnTo>
                    <a:pt x="363" y="178"/>
                  </a:lnTo>
                  <a:lnTo>
                    <a:pt x="371" y="178"/>
                  </a:lnTo>
                  <a:lnTo>
                    <a:pt x="377" y="179"/>
                  </a:lnTo>
                  <a:lnTo>
                    <a:pt x="385" y="179"/>
                  </a:lnTo>
                  <a:lnTo>
                    <a:pt x="394" y="179"/>
                  </a:lnTo>
                  <a:lnTo>
                    <a:pt x="402" y="179"/>
                  </a:lnTo>
                  <a:lnTo>
                    <a:pt x="411" y="179"/>
                  </a:lnTo>
                  <a:lnTo>
                    <a:pt x="418" y="181"/>
                  </a:lnTo>
                  <a:lnTo>
                    <a:pt x="424" y="181"/>
                  </a:lnTo>
                  <a:lnTo>
                    <a:pt x="432" y="181"/>
                  </a:lnTo>
                  <a:lnTo>
                    <a:pt x="440" y="181"/>
                  </a:lnTo>
                  <a:lnTo>
                    <a:pt x="449" y="181"/>
                  </a:lnTo>
                  <a:lnTo>
                    <a:pt x="454" y="182"/>
                  </a:lnTo>
                  <a:lnTo>
                    <a:pt x="463" y="182"/>
                  </a:lnTo>
                  <a:lnTo>
                    <a:pt x="471" y="182"/>
                  </a:lnTo>
                  <a:lnTo>
                    <a:pt x="477" y="182"/>
                  </a:lnTo>
                  <a:lnTo>
                    <a:pt x="481" y="182"/>
                  </a:lnTo>
                  <a:lnTo>
                    <a:pt x="487" y="182"/>
                  </a:lnTo>
                  <a:lnTo>
                    <a:pt x="493" y="182"/>
                  </a:lnTo>
                  <a:lnTo>
                    <a:pt x="495" y="182"/>
                  </a:lnTo>
                  <a:lnTo>
                    <a:pt x="501" y="182"/>
                  </a:lnTo>
                  <a:lnTo>
                    <a:pt x="504" y="182"/>
                  </a:lnTo>
                  <a:lnTo>
                    <a:pt x="507" y="184"/>
                  </a:lnTo>
                  <a:lnTo>
                    <a:pt x="509" y="184"/>
                  </a:lnTo>
                </a:path>
              </a:pathLst>
            </a:custGeom>
            <a:solidFill>
              <a:srgbClr val="FFFFFF"/>
            </a:solidFill>
            <a:ln w="127000" cap="rnd">
              <a:noFill/>
              <a:round/>
              <a:headEnd/>
              <a:tailEnd/>
            </a:ln>
          </p:spPr>
          <p:txBody>
            <a:bodyPr>
              <a:prstTxWarp prst="textNoShape">
                <a:avLst/>
              </a:prstTxWarp>
            </a:bodyPr>
            <a:lstStyle/>
            <a:p>
              <a:endParaRPr lang="en-US"/>
            </a:p>
          </p:txBody>
        </p:sp>
        <p:sp>
          <p:nvSpPr>
            <p:cNvPr id="41142" name="Freeform 126"/>
            <p:cNvSpPr>
              <a:spLocks/>
            </p:cNvSpPr>
            <p:nvPr/>
          </p:nvSpPr>
          <p:spPr bwMode="auto">
            <a:xfrm>
              <a:off x="4036" y="653"/>
              <a:ext cx="521" cy="190"/>
            </a:xfrm>
            <a:custGeom>
              <a:avLst/>
              <a:gdLst>
                <a:gd name="T0" fmla="*/ 503 w 521"/>
                <a:gd name="T1" fmla="*/ 120 h 190"/>
                <a:gd name="T2" fmla="*/ 366 w 521"/>
                <a:gd name="T3" fmla="*/ 68 h 190"/>
                <a:gd name="T4" fmla="*/ 310 w 521"/>
                <a:gd name="T5" fmla="*/ 39 h 190"/>
                <a:gd name="T6" fmla="*/ 86 w 521"/>
                <a:gd name="T7" fmla="*/ 6 h 190"/>
                <a:gd name="T8" fmla="*/ 83 w 521"/>
                <a:gd name="T9" fmla="*/ 5 h 190"/>
                <a:gd name="T10" fmla="*/ 72 w 521"/>
                <a:gd name="T11" fmla="*/ 3 h 190"/>
                <a:gd name="T12" fmla="*/ 61 w 521"/>
                <a:gd name="T13" fmla="*/ 3 h 190"/>
                <a:gd name="T14" fmla="*/ 47 w 521"/>
                <a:gd name="T15" fmla="*/ 2 h 190"/>
                <a:gd name="T16" fmla="*/ 33 w 521"/>
                <a:gd name="T17" fmla="*/ 2 h 190"/>
                <a:gd name="T18" fmla="*/ 16 w 521"/>
                <a:gd name="T19" fmla="*/ 2 h 190"/>
                <a:gd name="T20" fmla="*/ 5 w 521"/>
                <a:gd name="T21" fmla="*/ 2 h 190"/>
                <a:gd name="T22" fmla="*/ 0 w 521"/>
                <a:gd name="T23" fmla="*/ 93 h 190"/>
                <a:gd name="T24" fmla="*/ 162 w 521"/>
                <a:gd name="T25" fmla="*/ 140 h 190"/>
                <a:gd name="T26" fmla="*/ 170 w 521"/>
                <a:gd name="T27" fmla="*/ 143 h 190"/>
                <a:gd name="T28" fmla="*/ 176 w 521"/>
                <a:gd name="T29" fmla="*/ 145 h 190"/>
                <a:gd name="T30" fmla="*/ 187 w 521"/>
                <a:gd name="T31" fmla="*/ 148 h 190"/>
                <a:gd name="T32" fmla="*/ 198 w 521"/>
                <a:gd name="T33" fmla="*/ 151 h 190"/>
                <a:gd name="T34" fmla="*/ 209 w 521"/>
                <a:gd name="T35" fmla="*/ 154 h 190"/>
                <a:gd name="T36" fmla="*/ 223 w 521"/>
                <a:gd name="T37" fmla="*/ 158 h 190"/>
                <a:gd name="T38" fmla="*/ 237 w 521"/>
                <a:gd name="T39" fmla="*/ 162 h 190"/>
                <a:gd name="T40" fmla="*/ 251 w 521"/>
                <a:gd name="T41" fmla="*/ 165 h 190"/>
                <a:gd name="T42" fmla="*/ 265 w 521"/>
                <a:gd name="T43" fmla="*/ 170 h 190"/>
                <a:gd name="T44" fmla="*/ 279 w 521"/>
                <a:gd name="T45" fmla="*/ 173 h 190"/>
                <a:gd name="T46" fmla="*/ 293 w 521"/>
                <a:gd name="T47" fmla="*/ 177 h 190"/>
                <a:gd name="T48" fmla="*/ 305 w 521"/>
                <a:gd name="T49" fmla="*/ 178 h 190"/>
                <a:gd name="T50" fmla="*/ 316 w 521"/>
                <a:gd name="T51" fmla="*/ 181 h 190"/>
                <a:gd name="T52" fmla="*/ 327 w 521"/>
                <a:gd name="T53" fmla="*/ 183 h 190"/>
                <a:gd name="T54" fmla="*/ 335 w 521"/>
                <a:gd name="T55" fmla="*/ 183 h 190"/>
                <a:gd name="T56" fmla="*/ 344 w 521"/>
                <a:gd name="T57" fmla="*/ 183 h 190"/>
                <a:gd name="T58" fmla="*/ 358 w 521"/>
                <a:gd name="T59" fmla="*/ 185 h 190"/>
                <a:gd name="T60" fmla="*/ 369 w 521"/>
                <a:gd name="T61" fmla="*/ 185 h 190"/>
                <a:gd name="T62" fmla="*/ 386 w 521"/>
                <a:gd name="T63" fmla="*/ 185 h 190"/>
                <a:gd name="T64" fmla="*/ 400 w 521"/>
                <a:gd name="T65" fmla="*/ 186 h 190"/>
                <a:gd name="T66" fmla="*/ 417 w 521"/>
                <a:gd name="T67" fmla="*/ 186 h 190"/>
                <a:gd name="T68" fmla="*/ 433 w 521"/>
                <a:gd name="T69" fmla="*/ 187 h 190"/>
                <a:gd name="T70" fmla="*/ 447 w 521"/>
                <a:gd name="T71" fmla="*/ 187 h 190"/>
                <a:gd name="T72" fmla="*/ 464 w 521"/>
                <a:gd name="T73" fmla="*/ 187 h 190"/>
                <a:gd name="T74" fmla="*/ 478 w 521"/>
                <a:gd name="T75" fmla="*/ 189 h 190"/>
                <a:gd name="T76" fmla="*/ 489 w 521"/>
                <a:gd name="T77" fmla="*/ 189 h 190"/>
                <a:gd name="T78" fmla="*/ 501 w 521"/>
                <a:gd name="T79" fmla="*/ 189 h 190"/>
                <a:gd name="T80" fmla="*/ 509 w 521"/>
                <a:gd name="T81" fmla="*/ 189 h 190"/>
                <a:gd name="T82" fmla="*/ 515 w 521"/>
                <a:gd name="T83" fmla="*/ 189 h 190"/>
                <a:gd name="T84" fmla="*/ 520 w 521"/>
                <a:gd name="T85" fmla="*/ 189 h 1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190"/>
                <a:gd name="T131" fmla="*/ 521 w 521"/>
                <a:gd name="T132" fmla="*/ 190 h 1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190">
                  <a:moveTo>
                    <a:pt x="520" y="189"/>
                  </a:moveTo>
                  <a:lnTo>
                    <a:pt x="503" y="120"/>
                  </a:lnTo>
                  <a:lnTo>
                    <a:pt x="366" y="106"/>
                  </a:lnTo>
                  <a:lnTo>
                    <a:pt x="366" y="68"/>
                  </a:lnTo>
                  <a:lnTo>
                    <a:pt x="307" y="60"/>
                  </a:lnTo>
                  <a:lnTo>
                    <a:pt x="310" y="39"/>
                  </a:lnTo>
                  <a:lnTo>
                    <a:pt x="89" y="6"/>
                  </a:lnTo>
                  <a:lnTo>
                    <a:pt x="86" y="6"/>
                  </a:lnTo>
                  <a:lnTo>
                    <a:pt x="86" y="5"/>
                  </a:lnTo>
                  <a:lnTo>
                    <a:pt x="83" y="5"/>
                  </a:lnTo>
                  <a:lnTo>
                    <a:pt x="78" y="5"/>
                  </a:lnTo>
                  <a:lnTo>
                    <a:pt x="72" y="3"/>
                  </a:lnTo>
                  <a:lnTo>
                    <a:pt x="67" y="3"/>
                  </a:lnTo>
                  <a:lnTo>
                    <a:pt x="61" y="3"/>
                  </a:lnTo>
                  <a:lnTo>
                    <a:pt x="53" y="2"/>
                  </a:lnTo>
                  <a:lnTo>
                    <a:pt x="47" y="2"/>
                  </a:lnTo>
                  <a:lnTo>
                    <a:pt x="39" y="2"/>
                  </a:lnTo>
                  <a:lnTo>
                    <a:pt x="33" y="2"/>
                  </a:lnTo>
                  <a:lnTo>
                    <a:pt x="25" y="0"/>
                  </a:lnTo>
                  <a:lnTo>
                    <a:pt x="16" y="2"/>
                  </a:lnTo>
                  <a:lnTo>
                    <a:pt x="11" y="2"/>
                  </a:lnTo>
                  <a:lnTo>
                    <a:pt x="5" y="2"/>
                  </a:lnTo>
                  <a:lnTo>
                    <a:pt x="0" y="3"/>
                  </a:lnTo>
                  <a:lnTo>
                    <a:pt x="0" y="93"/>
                  </a:lnTo>
                  <a:lnTo>
                    <a:pt x="159" y="140"/>
                  </a:lnTo>
                  <a:lnTo>
                    <a:pt x="162" y="140"/>
                  </a:lnTo>
                  <a:lnTo>
                    <a:pt x="165" y="142"/>
                  </a:lnTo>
                  <a:lnTo>
                    <a:pt x="170" y="143"/>
                  </a:lnTo>
                  <a:lnTo>
                    <a:pt x="173" y="143"/>
                  </a:lnTo>
                  <a:lnTo>
                    <a:pt x="176" y="145"/>
                  </a:lnTo>
                  <a:lnTo>
                    <a:pt x="181" y="146"/>
                  </a:lnTo>
                  <a:lnTo>
                    <a:pt x="187" y="148"/>
                  </a:lnTo>
                  <a:lnTo>
                    <a:pt x="190" y="150"/>
                  </a:lnTo>
                  <a:lnTo>
                    <a:pt x="198" y="151"/>
                  </a:lnTo>
                  <a:lnTo>
                    <a:pt x="204" y="153"/>
                  </a:lnTo>
                  <a:lnTo>
                    <a:pt x="209" y="154"/>
                  </a:lnTo>
                  <a:lnTo>
                    <a:pt x="215" y="156"/>
                  </a:lnTo>
                  <a:lnTo>
                    <a:pt x="223" y="158"/>
                  </a:lnTo>
                  <a:lnTo>
                    <a:pt x="229" y="161"/>
                  </a:lnTo>
                  <a:lnTo>
                    <a:pt x="237" y="162"/>
                  </a:lnTo>
                  <a:lnTo>
                    <a:pt x="243" y="164"/>
                  </a:lnTo>
                  <a:lnTo>
                    <a:pt x="251" y="165"/>
                  </a:lnTo>
                  <a:lnTo>
                    <a:pt x="257" y="167"/>
                  </a:lnTo>
                  <a:lnTo>
                    <a:pt x="265" y="170"/>
                  </a:lnTo>
                  <a:lnTo>
                    <a:pt x="274" y="172"/>
                  </a:lnTo>
                  <a:lnTo>
                    <a:pt x="279" y="173"/>
                  </a:lnTo>
                  <a:lnTo>
                    <a:pt x="288" y="175"/>
                  </a:lnTo>
                  <a:lnTo>
                    <a:pt x="293" y="177"/>
                  </a:lnTo>
                  <a:lnTo>
                    <a:pt x="299" y="178"/>
                  </a:lnTo>
                  <a:lnTo>
                    <a:pt x="305" y="178"/>
                  </a:lnTo>
                  <a:lnTo>
                    <a:pt x="310" y="179"/>
                  </a:lnTo>
                  <a:lnTo>
                    <a:pt x="316" y="181"/>
                  </a:lnTo>
                  <a:lnTo>
                    <a:pt x="321" y="181"/>
                  </a:lnTo>
                  <a:lnTo>
                    <a:pt x="327" y="183"/>
                  </a:lnTo>
                  <a:lnTo>
                    <a:pt x="330" y="183"/>
                  </a:lnTo>
                  <a:lnTo>
                    <a:pt x="335" y="183"/>
                  </a:lnTo>
                  <a:lnTo>
                    <a:pt x="338" y="183"/>
                  </a:lnTo>
                  <a:lnTo>
                    <a:pt x="344" y="183"/>
                  </a:lnTo>
                  <a:lnTo>
                    <a:pt x="349" y="183"/>
                  </a:lnTo>
                  <a:lnTo>
                    <a:pt x="358" y="185"/>
                  </a:lnTo>
                  <a:lnTo>
                    <a:pt x="363" y="185"/>
                  </a:lnTo>
                  <a:lnTo>
                    <a:pt x="369" y="185"/>
                  </a:lnTo>
                  <a:lnTo>
                    <a:pt x="377" y="185"/>
                  </a:lnTo>
                  <a:lnTo>
                    <a:pt x="386" y="185"/>
                  </a:lnTo>
                  <a:lnTo>
                    <a:pt x="394" y="186"/>
                  </a:lnTo>
                  <a:lnTo>
                    <a:pt x="400" y="186"/>
                  </a:lnTo>
                  <a:lnTo>
                    <a:pt x="408" y="186"/>
                  </a:lnTo>
                  <a:lnTo>
                    <a:pt x="417" y="186"/>
                  </a:lnTo>
                  <a:lnTo>
                    <a:pt x="425" y="186"/>
                  </a:lnTo>
                  <a:lnTo>
                    <a:pt x="433" y="187"/>
                  </a:lnTo>
                  <a:lnTo>
                    <a:pt x="442" y="187"/>
                  </a:lnTo>
                  <a:lnTo>
                    <a:pt x="447" y="187"/>
                  </a:lnTo>
                  <a:lnTo>
                    <a:pt x="456" y="187"/>
                  </a:lnTo>
                  <a:lnTo>
                    <a:pt x="464" y="187"/>
                  </a:lnTo>
                  <a:lnTo>
                    <a:pt x="470" y="187"/>
                  </a:lnTo>
                  <a:lnTo>
                    <a:pt x="478" y="189"/>
                  </a:lnTo>
                  <a:lnTo>
                    <a:pt x="484" y="189"/>
                  </a:lnTo>
                  <a:lnTo>
                    <a:pt x="489" y="189"/>
                  </a:lnTo>
                  <a:lnTo>
                    <a:pt x="495" y="189"/>
                  </a:lnTo>
                  <a:lnTo>
                    <a:pt x="501" y="189"/>
                  </a:lnTo>
                  <a:lnTo>
                    <a:pt x="506" y="189"/>
                  </a:lnTo>
                  <a:lnTo>
                    <a:pt x="509" y="189"/>
                  </a:lnTo>
                  <a:lnTo>
                    <a:pt x="512" y="189"/>
                  </a:lnTo>
                  <a:lnTo>
                    <a:pt x="515" y="189"/>
                  </a:lnTo>
                  <a:lnTo>
                    <a:pt x="517" y="189"/>
                  </a:lnTo>
                  <a:lnTo>
                    <a:pt x="520" y="189"/>
                  </a:lnTo>
                </a:path>
              </a:pathLst>
            </a:custGeom>
            <a:noFill/>
            <a:ln w="12700" cap="rnd">
              <a:solidFill>
                <a:srgbClr val="000000"/>
              </a:solidFill>
              <a:round/>
              <a:headEnd/>
              <a:tailEnd/>
            </a:ln>
          </p:spPr>
          <p:txBody>
            <a:bodyPr>
              <a:prstTxWarp prst="textNoShape">
                <a:avLst/>
              </a:prstTxWarp>
            </a:bodyPr>
            <a:lstStyle/>
            <a:p>
              <a:endParaRPr lang="en-US"/>
            </a:p>
          </p:txBody>
        </p:sp>
        <p:sp>
          <p:nvSpPr>
            <p:cNvPr id="41143" name="Freeform 127"/>
            <p:cNvSpPr>
              <a:spLocks/>
            </p:cNvSpPr>
            <p:nvPr/>
          </p:nvSpPr>
          <p:spPr bwMode="auto">
            <a:xfrm>
              <a:off x="4356" y="694"/>
              <a:ext cx="5" cy="25"/>
            </a:xfrm>
            <a:custGeom>
              <a:avLst/>
              <a:gdLst>
                <a:gd name="T0" fmla="*/ 0 w 5"/>
                <a:gd name="T1" fmla="*/ 0 h 25"/>
                <a:gd name="T2" fmla="*/ 0 w 5"/>
                <a:gd name="T3" fmla="*/ 0 h 25"/>
                <a:gd name="T4" fmla="*/ 2 w 5"/>
                <a:gd name="T5" fmla="*/ 3 h 25"/>
                <a:gd name="T6" fmla="*/ 2 w 5"/>
                <a:gd name="T7" fmla="*/ 6 h 25"/>
                <a:gd name="T8" fmla="*/ 2 w 5"/>
                <a:gd name="T9" fmla="*/ 11 h 25"/>
                <a:gd name="T10" fmla="*/ 4 w 5"/>
                <a:gd name="T11" fmla="*/ 17 h 25"/>
                <a:gd name="T12" fmla="*/ 4 w 5"/>
                <a:gd name="T13" fmla="*/ 21 h 25"/>
                <a:gd name="T14" fmla="*/ 4 w 5"/>
                <a:gd name="T15" fmla="*/ 24 h 25"/>
                <a:gd name="T16" fmla="*/ 0 60000 65536"/>
                <a:gd name="T17" fmla="*/ 0 60000 65536"/>
                <a:gd name="T18" fmla="*/ 0 60000 65536"/>
                <a:gd name="T19" fmla="*/ 0 60000 65536"/>
                <a:gd name="T20" fmla="*/ 0 60000 65536"/>
                <a:gd name="T21" fmla="*/ 0 60000 65536"/>
                <a:gd name="T22" fmla="*/ 0 60000 65536"/>
                <a:gd name="T23" fmla="*/ 0 60000 65536"/>
                <a:gd name="T24" fmla="*/ 0 w 5"/>
                <a:gd name="T25" fmla="*/ 0 h 25"/>
                <a:gd name="T26" fmla="*/ 5 w 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 h="25">
                  <a:moveTo>
                    <a:pt x="0" y="0"/>
                  </a:moveTo>
                  <a:lnTo>
                    <a:pt x="0" y="0"/>
                  </a:lnTo>
                  <a:lnTo>
                    <a:pt x="2" y="3"/>
                  </a:lnTo>
                  <a:lnTo>
                    <a:pt x="2" y="6"/>
                  </a:lnTo>
                  <a:lnTo>
                    <a:pt x="2" y="11"/>
                  </a:lnTo>
                  <a:lnTo>
                    <a:pt x="4" y="17"/>
                  </a:lnTo>
                  <a:lnTo>
                    <a:pt x="4" y="21"/>
                  </a:lnTo>
                  <a:lnTo>
                    <a:pt x="4" y="24"/>
                  </a:lnTo>
                </a:path>
              </a:pathLst>
            </a:custGeom>
            <a:noFill/>
            <a:ln w="12700" cap="rnd">
              <a:solidFill>
                <a:srgbClr val="FFFFFF"/>
              </a:solidFill>
              <a:round/>
              <a:headEnd/>
              <a:tailEnd/>
            </a:ln>
          </p:spPr>
          <p:txBody>
            <a:bodyPr>
              <a:prstTxWarp prst="textNoShape">
                <a:avLst/>
              </a:prstTxWarp>
            </a:bodyPr>
            <a:lstStyle/>
            <a:p>
              <a:endParaRPr lang="en-US"/>
            </a:p>
          </p:txBody>
        </p:sp>
        <p:sp>
          <p:nvSpPr>
            <p:cNvPr id="41144" name="Freeform 128"/>
            <p:cNvSpPr>
              <a:spLocks/>
            </p:cNvSpPr>
            <p:nvPr/>
          </p:nvSpPr>
          <p:spPr bwMode="auto">
            <a:xfrm>
              <a:off x="4036" y="651"/>
              <a:ext cx="325" cy="41"/>
            </a:xfrm>
            <a:custGeom>
              <a:avLst/>
              <a:gdLst>
                <a:gd name="T0" fmla="*/ 319 w 325"/>
                <a:gd name="T1" fmla="*/ 36 h 41"/>
                <a:gd name="T2" fmla="*/ 307 w 325"/>
                <a:gd name="T3" fmla="*/ 34 h 41"/>
                <a:gd name="T4" fmla="*/ 294 w 325"/>
                <a:gd name="T5" fmla="*/ 33 h 41"/>
                <a:gd name="T6" fmla="*/ 278 w 325"/>
                <a:gd name="T7" fmla="*/ 30 h 41"/>
                <a:gd name="T8" fmla="*/ 259 w 325"/>
                <a:gd name="T9" fmla="*/ 27 h 41"/>
                <a:gd name="T10" fmla="*/ 239 w 325"/>
                <a:gd name="T11" fmla="*/ 25 h 41"/>
                <a:gd name="T12" fmla="*/ 221 w 325"/>
                <a:gd name="T13" fmla="*/ 22 h 41"/>
                <a:gd name="T14" fmla="*/ 204 w 325"/>
                <a:gd name="T15" fmla="*/ 20 h 41"/>
                <a:gd name="T16" fmla="*/ 191 w 325"/>
                <a:gd name="T17" fmla="*/ 18 h 41"/>
                <a:gd name="T18" fmla="*/ 180 w 325"/>
                <a:gd name="T19" fmla="*/ 17 h 41"/>
                <a:gd name="T20" fmla="*/ 166 w 325"/>
                <a:gd name="T21" fmla="*/ 14 h 41"/>
                <a:gd name="T22" fmla="*/ 147 w 325"/>
                <a:gd name="T23" fmla="*/ 11 h 41"/>
                <a:gd name="T24" fmla="*/ 120 w 325"/>
                <a:gd name="T25" fmla="*/ 9 h 41"/>
                <a:gd name="T26" fmla="*/ 98 w 325"/>
                <a:gd name="T27" fmla="*/ 4 h 41"/>
                <a:gd name="T28" fmla="*/ 82 w 325"/>
                <a:gd name="T29" fmla="*/ 3 h 41"/>
                <a:gd name="T30" fmla="*/ 68 w 325"/>
                <a:gd name="T31" fmla="*/ 2 h 41"/>
                <a:gd name="T32" fmla="*/ 57 w 325"/>
                <a:gd name="T33" fmla="*/ 0 h 41"/>
                <a:gd name="T34" fmla="*/ 41 w 325"/>
                <a:gd name="T35" fmla="*/ 0 h 41"/>
                <a:gd name="T36" fmla="*/ 24 w 325"/>
                <a:gd name="T37" fmla="*/ 0 h 41"/>
                <a:gd name="T38" fmla="*/ 9 w 325"/>
                <a:gd name="T39" fmla="*/ 2 h 41"/>
                <a:gd name="T40" fmla="*/ 3 w 325"/>
                <a:gd name="T41" fmla="*/ 4 h 41"/>
                <a:gd name="T42" fmla="*/ 0 w 325"/>
                <a:gd name="T43" fmla="*/ 7 h 41"/>
                <a:gd name="T44" fmla="*/ 3 w 325"/>
                <a:gd name="T45" fmla="*/ 7 h 41"/>
                <a:gd name="T46" fmla="*/ 11 w 325"/>
                <a:gd name="T47" fmla="*/ 6 h 41"/>
                <a:gd name="T48" fmla="*/ 19 w 325"/>
                <a:gd name="T49" fmla="*/ 4 h 41"/>
                <a:gd name="T50" fmla="*/ 27 w 325"/>
                <a:gd name="T51" fmla="*/ 4 h 41"/>
                <a:gd name="T52" fmla="*/ 38 w 325"/>
                <a:gd name="T53" fmla="*/ 4 h 41"/>
                <a:gd name="T54" fmla="*/ 52 w 325"/>
                <a:gd name="T55" fmla="*/ 4 h 41"/>
                <a:gd name="T56" fmla="*/ 68 w 325"/>
                <a:gd name="T57" fmla="*/ 6 h 41"/>
                <a:gd name="T58" fmla="*/ 82 w 325"/>
                <a:gd name="T59" fmla="*/ 7 h 41"/>
                <a:gd name="T60" fmla="*/ 95 w 325"/>
                <a:gd name="T61" fmla="*/ 9 h 41"/>
                <a:gd name="T62" fmla="*/ 112 w 325"/>
                <a:gd name="T63" fmla="*/ 11 h 41"/>
                <a:gd name="T64" fmla="*/ 128 w 325"/>
                <a:gd name="T65" fmla="*/ 13 h 41"/>
                <a:gd name="T66" fmla="*/ 147 w 325"/>
                <a:gd name="T67" fmla="*/ 16 h 41"/>
                <a:gd name="T68" fmla="*/ 163 w 325"/>
                <a:gd name="T69" fmla="*/ 18 h 41"/>
                <a:gd name="T70" fmla="*/ 180 w 325"/>
                <a:gd name="T71" fmla="*/ 22 h 41"/>
                <a:gd name="T72" fmla="*/ 197 w 325"/>
                <a:gd name="T73" fmla="*/ 23 h 41"/>
                <a:gd name="T74" fmla="*/ 207 w 325"/>
                <a:gd name="T75" fmla="*/ 25 h 41"/>
                <a:gd name="T76" fmla="*/ 218 w 325"/>
                <a:gd name="T77" fmla="*/ 26 h 41"/>
                <a:gd name="T78" fmla="*/ 229 w 325"/>
                <a:gd name="T79" fmla="*/ 27 h 41"/>
                <a:gd name="T80" fmla="*/ 245 w 325"/>
                <a:gd name="T81" fmla="*/ 30 h 41"/>
                <a:gd name="T82" fmla="*/ 270 w 325"/>
                <a:gd name="T83" fmla="*/ 33 h 41"/>
                <a:gd name="T84" fmla="*/ 294 w 325"/>
                <a:gd name="T85" fmla="*/ 37 h 41"/>
                <a:gd name="T86" fmla="*/ 310 w 325"/>
                <a:gd name="T87" fmla="*/ 39 h 41"/>
                <a:gd name="T88" fmla="*/ 319 w 325"/>
                <a:gd name="T89" fmla="*/ 40 h 41"/>
                <a:gd name="T90" fmla="*/ 324 w 325"/>
                <a:gd name="T91" fmla="*/ 37 h 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25"/>
                <a:gd name="T139" fmla="*/ 0 h 41"/>
                <a:gd name="T140" fmla="*/ 325 w 325"/>
                <a:gd name="T141" fmla="*/ 41 h 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25" h="41">
                  <a:moveTo>
                    <a:pt x="321" y="37"/>
                  </a:moveTo>
                  <a:lnTo>
                    <a:pt x="321" y="37"/>
                  </a:lnTo>
                  <a:lnTo>
                    <a:pt x="319" y="36"/>
                  </a:lnTo>
                  <a:lnTo>
                    <a:pt x="316" y="36"/>
                  </a:lnTo>
                  <a:lnTo>
                    <a:pt x="313" y="36"/>
                  </a:lnTo>
                  <a:lnTo>
                    <a:pt x="307" y="34"/>
                  </a:lnTo>
                  <a:lnTo>
                    <a:pt x="306" y="34"/>
                  </a:lnTo>
                  <a:lnTo>
                    <a:pt x="300" y="33"/>
                  </a:lnTo>
                  <a:lnTo>
                    <a:pt x="294" y="33"/>
                  </a:lnTo>
                  <a:lnTo>
                    <a:pt x="289" y="32"/>
                  </a:lnTo>
                  <a:lnTo>
                    <a:pt x="283" y="32"/>
                  </a:lnTo>
                  <a:lnTo>
                    <a:pt x="278" y="30"/>
                  </a:lnTo>
                  <a:lnTo>
                    <a:pt x="272" y="30"/>
                  </a:lnTo>
                  <a:lnTo>
                    <a:pt x="265" y="29"/>
                  </a:lnTo>
                  <a:lnTo>
                    <a:pt x="259" y="27"/>
                  </a:lnTo>
                  <a:lnTo>
                    <a:pt x="253" y="27"/>
                  </a:lnTo>
                  <a:lnTo>
                    <a:pt x="245" y="26"/>
                  </a:lnTo>
                  <a:lnTo>
                    <a:pt x="239" y="25"/>
                  </a:lnTo>
                  <a:lnTo>
                    <a:pt x="232" y="25"/>
                  </a:lnTo>
                  <a:lnTo>
                    <a:pt x="226" y="23"/>
                  </a:lnTo>
                  <a:lnTo>
                    <a:pt x="221" y="22"/>
                  </a:lnTo>
                  <a:lnTo>
                    <a:pt x="215" y="22"/>
                  </a:lnTo>
                  <a:lnTo>
                    <a:pt x="210" y="22"/>
                  </a:lnTo>
                  <a:lnTo>
                    <a:pt x="204" y="20"/>
                  </a:lnTo>
                  <a:lnTo>
                    <a:pt x="198" y="20"/>
                  </a:lnTo>
                  <a:lnTo>
                    <a:pt x="194" y="18"/>
                  </a:lnTo>
                  <a:lnTo>
                    <a:pt x="191" y="18"/>
                  </a:lnTo>
                  <a:lnTo>
                    <a:pt x="188" y="17"/>
                  </a:lnTo>
                  <a:lnTo>
                    <a:pt x="183" y="17"/>
                  </a:lnTo>
                  <a:lnTo>
                    <a:pt x="180" y="17"/>
                  </a:lnTo>
                  <a:lnTo>
                    <a:pt x="177" y="16"/>
                  </a:lnTo>
                  <a:lnTo>
                    <a:pt x="171" y="16"/>
                  </a:lnTo>
                  <a:lnTo>
                    <a:pt x="166" y="14"/>
                  </a:lnTo>
                  <a:lnTo>
                    <a:pt x="161" y="14"/>
                  </a:lnTo>
                  <a:lnTo>
                    <a:pt x="156" y="13"/>
                  </a:lnTo>
                  <a:lnTo>
                    <a:pt x="147" y="11"/>
                  </a:lnTo>
                  <a:lnTo>
                    <a:pt x="139" y="10"/>
                  </a:lnTo>
                  <a:lnTo>
                    <a:pt x="130" y="10"/>
                  </a:lnTo>
                  <a:lnTo>
                    <a:pt x="120" y="9"/>
                  </a:lnTo>
                  <a:lnTo>
                    <a:pt x="112" y="7"/>
                  </a:lnTo>
                  <a:lnTo>
                    <a:pt x="103" y="6"/>
                  </a:lnTo>
                  <a:lnTo>
                    <a:pt x="98" y="4"/>
                  </a:lnTo>
                  <a:lnTo>
                    <a:pt x="90" y="4"/>
                  </a:lnTo>
                  <a:lnTo>
                    <a:pt x="85" y="3"/>
                  </a:lnTo>
                  <a:lnTo>
                    <a:pt x="82" y="3"/>
                  </a:lnTo>
                  <a:lnTo>
                    <a:pt x="76" y="3"/>
                  </a:lnTo>
                  <a:lnTo>
                    <a:pt x="74" y="2"/>
                  </a:lnTo>
                  <a:lnTo>
                    <a:pt x="68" y="2"/>
                  </a:lnTo>
                  <a:lnTo>
                    <a:pt x="65" y="2"/>
                  </a:lnTo>
                  <a:lnTo>
                    <a:pt x="60" y="0"/>
                  </a:lnTo>
                  <a:lnTo>
                    <a:pt x="57" y="0"/>
                  </a:lnTo>
                  <a:lnTo>
                    <a:pt x="52" y="0"/>
                  </a:lnTo>
                  <a:lnTo>
                    <a:pt x="47" y="0"/>
                  </a:lnTo>
                  <a:lnTo>
                    <a:pt x="41" y="0"/>
                  </a:lnTo>
                  <a:lnTo>
                    <a:pt x="35" y="0"/>
                  </a:lnTo>
                  <a:lnTo>
                    <a:pt x="30" y="0"/>
                  </a:lnTo>
                  <a:lnTo>
                    <a:pt x="24" y="0"/>
                  </a:lnTo>
                  <a:lnTo>
                    <a:pt x="19" y="0"/>
                  </a:lnTo>
                  <a:lnTo>
                    <a:pt x="14" y="0"/>
                  </a:lnTo>
                  <a:lnTo>
                    <a:pt x="9" y="2"/>
                  </a:lnTo>
                  <a:lnTo>
                    <a:pt x="6" y="3"/>
                  </a:lnTo>
                  <a:lnTo>
                    <a:pt x="3" y="3"/>
                  </a:lnTo>
                  <a:lnTo>
                    <a:pt x="3" y="4"/>
                  </a:lnTo>
                  <a:lnTo>
                    <a:pt x="0" y="4"/>
                  </a:lnTo>
                  <a:lnTo>
                    <a:pt x="0" y="6"/>
                  </a:lnTo>
                  <a:lnTo>
                    <a:pt x="0" y="7"/>
                  </a:lnTo>
                  <a:lnTo>
                    <a:pt x="0" y="9"/>
                  </a:lnTo>
                  <a:lnTo>
                    <a:pt x="3" y="9"/>
                  </a:lnTo>
                  <a:lnTo>
                    <a:pt x="3" y="7"/>
                  </a:lnTo>
                  <a:lnTo>
                    <a:pt x="6" y="7"/>
                  </a:lnTo>
                  <a:lnTo>
                    <a:pt x="9" y="6"/>
                  </a:lnTo>
                  <a:lnTo>
                    <a:pt x="11" y="6"/>
                  </a:lnTo>
                  <a:lnTo>
                    <a:pt x="14" y="4"/>
                  </a:lnTo>
                  <a:lnTo>
                    <a:pt x="17" y="4"/>
                  </a:lnTo>
                  <a:lnTo>
                    <a:pt x="19" y="4"/>
                  </a:lnTo>
                  <a:lnTo>
                    <a:pt x="22" y="4"/>
                  </a:lnTo>
                  <a:lnTo>
                    <a:pt x="24" y="4"/>
                  </a:lnTo>
                  <a:lnTo>
                    <a:pt x="27" y="4"/>
                  </a:lnTo>
                  <a:lnTo>
                    <a:pt x="30" y="4"/>
                  </a:lnTo>
                  <a:lnTo>
                    <a:pt x="35" y="3"/>
                  </a:lnTo>
                  <a:lnTo>
                    <a:pt x="38" y="4"/>
                  </a:lnTo>
                  <a:lnTo>
                    <a:pt x="41" y="4"/>
                  </a:lnTo>
                  <a:lnTo>
                    <a:pt x="47" y="4"/>
                  </a:lnTo>
                  <a:lnTo>
                    <a:pt x="52" y="4"/>
                  </a:lnTo>
                  <a:lnTo>
                    <a:pt x="57" y="4"/>
                  </a:lnTo>
                  <a:lnTo>
                    <a:pt x="62" y="4"/>
                  </a:lnTo>
                  <a:lnTo>
                    <a:pt x="68" y="6"/>
                  </a:lnTo>
                  <a:lnTo>
                    <a:pt x="74" y="6"/>
                  </a:lnTo>
                  <a:lnTo>
                    <a:pt x="79" y="7"/>
                  </a:lnTo>
                  <a:lnTo>
                    <a:pt x="82" y="7"/>
                  </a:lnTo>
                  <a:lnTo>
                    <a:pt x="88" y="7"/>
                  </a:lnTo>
                  <a:lnTo>
                    <a:pt x="90" y="9"/>
                  </a:lnTo>
                  <a:lnTo>
                    <a:pt x="95" y="9"/>
                  </a:lnTo>
                  <a:lnTo>
                    <a:pt x="101" y="10"/>
                  </a:lnTo>
                  <a:lnTo>
                    <a:pt x="106" y="10"/>
                  </a:lnTo>
                  <a:lnTo>
                    <a:pt x="112" y="11"/>
                  </a:lnTo>
                  <a:lnTo>
                    <a:pt x="117" y="11"/>
                  </a:lnTo>
                  <a:lnTo>
                    <a:pt x="123" y="13"/>
                  </a:lnTo>
                  <a:lnTo>
                    <a:pt x="128" y="13"/>
                  </a:lnTo>
                  <a:lnTo>
                    <a:pt x="133" y="14"/>
                  </a:lnTo>
                  <a:lnTo>
                    <a:pt x="142" y="14"/>
                  </a:lnTo>
                  <a:lnTo>
                    <a:pt x="147" y="16"/>
                  </a:lnTo>
                  <a:lnTo>
                    <a:pt x="153" y="17"/>
                  </a:lnTo>
                  <a:lnTo>
                    <a:pt x="158" y="17"/>
                  </a:lnTo>
                  <a:lnTo>
                    <a:pt x="163" y="18"/>
                  </a:lnTo>
                  <a:lnTo>
                    <a:pt x="169" y="18"/>
                  </a:lnTo>
                  <a:lnTo>
                    <a:pt x="174" y="20"/>
                  </a:lnTo>
                  <a:lnTo>
                    <a:pt x="180" y="22"/>
                  </a:lnTo>
                  <a:lnTo>
                    <a:pt x="185" y="22"/>
                  </a:lnTo>
                  <a:lnTo>
                    <a:pt x="191" y="22"/>
                  </a:lnTo>
                  <a:lnTo>
                    <a:pt x="197" y="23"/>
                  </a:lnTo>
                  <a:lnTo>
                    <a:pt x="198" y="23"/>
                  </a:lnTo>
                  <a:lnTo>
                    <a:pt x="204" y="25"/>
                  </a:lnTo>
                  <a:lnTo>
                    <a:pt x="207" y="25"/>
                  </a:lnTo>
                  <a:lnTo>
                    <a:pt x="210" y="25"/>
                  </a:lnTo>
                  <a:lnTo>
                    <a:pt x="215" y="26"/>
                  </a:lnTo>
                  <a:lnTo>
                    <a:pt x="218" y="26"/>
                  </a:lnTo>
                  <a:lnTo>
                    <a:pt x="221" y="26"/>
                  </a:lnTo>
                  <a:lnTo>
                    <a:pt x="224" y="27"/>
                  </a:lnTo>
                  <a:lnTo>
                    <a:pt x="229" y="27"/>
                  </a:lnTo>
                  <a:lnTo>
                    <a:pt x="234" y="29"/>
                  </a:lnTo>
                  <a:lnTo>
                    <a:pt x="239" y="29"/>
                  </a:lnTo>
                  <a:lnTo>
                    <a:pt x="245" y="30"/>
                  </a:lnTo>
                  <a:lnTo>
                    <a:pt x="253" y="30"/>
                  </a:lnTo>
                  <a:lnTo>
                    <a:pt x="262" y="32"/>
                  </a:lnTo>
                  <a:lnTo>
                    <a:pt x="270" y="33"/>
                  </a:lnTo>
                  <a:lnTo>
                    <a:pt x="278" y="34"/>
                  </a:lnTo>
                  <a:lnTo>
                    <a:pt x="286" y="36"/>
                  </a:lnTo>
                  <a:lnTo>
                    <a:pt x="294" y="37"/>
                  </a:lnTo>
                  <a:lnTo>
                    <a:pt x="300" y="37"/>
                  </a:lnTo>
                  <a:lnTo>
                    <a:pt x="306" y="39"/>
                  </a:lnTo>
                  <a:lnTo>
                    <a:pt x="310" y="39"/>
                  </a:lnTo>
                  <a:lnTo>
                    <a:pt x="313" y="39"/>
                  </a:lnTo>
                  <a:lnTo>
                    <a:pt x="316" y="40"/>
                  </a:lnTo>
                  <a:lnTo>
                    <a:pt x="319" y="40"/>
                  </a:lnTo>
                  <a:lnTo>
                    <a:pt x="321" y="40"/>
                  </a:lnTo>
                  <a:lnTo>
                    <a:pt x="324" y="39"/>
                  </a:lnTo>
                  <a:lnTo>
                    <a:pt x="324" y="37"/>
                  </a:lnTo>
                  <a:lnTo>
                    <a:pt x="321" y="37"/>
                  </a:lnTo>
                </a:path>
              </a:pathLst>
            </a:custGeom>
            <a:solidFill>
              <a:srgbClr val="FFC027"/>
            </a:solidFill>
            <a:ln w="127000" cap="rnd">
              <a:noFill/>
              <a:round/>
              <a:headEnd/>
              <a:tailEnd/>
            </a:ln>
          </p:spPr>
          <p:txBody>
            <a:bodyPr>
              <a:prstTxWarp prst="textNoShape">
                <a:avLst/>
              </a:prstTxWarp>
            </a:bodyPr>
            <a:lstStyle/>
            <a:p>
              <a:endParaRPr lang="en-US"/>
            </a:p>
          </p:txBody>
        </p:sp>
        <p:sp>
          <p:nvSpPr>
            <p:cNvPr id="41145" name="Freeform 129"/>
            <p:cNvSpPr>
              <a:spLocks/>
            </p:cNvSpPr>
            <p:nvPr/>
          </p:nvSpPr>
          <p:spPr bwMode="auto">
            <a:xfrm>
              <a:off x="4028" y="650"/>
              <a:ext cx="333" cy="45"/>
            </a:xfrm>
            <a:custGeom>
              <a:avLst/>
              <a:gdLst>
                <a:gd name="T0" fmla="*/ 327 w 333"/>
                <a:gd name="T1" fmla="*/ 41 h 45"/>
                <a:gd name="T2" fmla="*/ 315 w 333"/>
                <a:gd name="T3" fmla="*/ 39 h 45"/>
                <a:gd name="T4" fmla="*/ 301 w 333"/>
                <a:gd name="T5" fmla="*/ 37 h 45"/>
                <a:gd name="T6" fmla="*/ 285 w 333"/>
                <a:gd name="T7" fmla="*/ 35 h 45"/>
                <a:gd name="T8" fmla="*/ 265 w 333"/>
                <a:gd name="T9" fmla="*/ 31 h 45"/>
                <a:gd name="T10" fmla="*/ 245 w 333"/>
                <a:gd name="T11" fmla="*/ 28 h 45"/>
                <a:gd name="T12" fmla="*/ 226 w 333"/>
                <a:gd name="T13" fmla="*/ 25 h 45"/>
                <a:gd name="T14" fmla="*/ 209 w 333"/>
                <a:gd name="T15" fmla="*/ 23 h 45"/>
                <a:gd name="T16" fmla="*/ 195 w 333"/>
                <a:gd name="T17" fmla="*/ 21 h 45"/>
                <a:gd name="T18" fmla="*/ 187 w 333"/>
                <a:gd name="T19" fmla="*/ 21 h 45"/>
                <a:gd name="T20" fmla="*/ 178 w 333"/>
                <a:gd name="T21" fmla="*/ 19 h 45"/>
                <a:gd name="T22" fmla="*/ 160 w 333"/>
                <a:gd name="T23" fmla="*/ 16 h 45"/>
                <a:gd name="T24" fmla="*/ 134 w 333"/>
                <a:gd name="T25" fmla="*/ 11 h 45"/>
                <a:gd name="T26" fmla="*/ 109 w 333"/>
                <a:gd name="T27" fmla="*/ 8 h 45"/>
                <a:gd name="T28" fmla="*/ 87 w 333"/>
                <a:gd name="T29" fmla="*/ 5 h 45"/>
                <a:gd name="T30" fmla="*/ 78 w 333"/>
                <a:gd name="T31" fmla="*/ 3 h 45"/>
                <a:gd name="T32" fmla="*/ 67 w 333"/>
                <a:gd name="T33" fmla="*/ 3 h 45"/>
                <a:gd name="T34" fmla="*/ 53 w 333"/>
                <a:gd name="T35" fmla="*/ 2 h 45"/>
                <a:gd name="T36" fmla="*/ 39 w 333"/>
                <a:gd name="T37" fmla="*/ 0 h 45"/>
                <a:gd name="T38" fmla="*/ 23 w 333"/>
                <a:gd name="T39" fmla="*/ 2 h 45"/>
                <a:gd name="T40" fmla="*/ 6 w 333"/>
                <a:gd name="T41" fmla="*/ 5 h 45"/>
                <a:gd name="T42" fmla="*/ 0 w 333"/>
                <a:gd name="T43" fmla="*/ 8 h 45"/>
                <a:gd name="T44" fmla="*/ 3 w 333"/>
                <a:gd name="T45" fmla="*/ 9 h 45"/>
                <a:gd name="T46" fmla="*/ 11 w 333"/>
                <a:gd name="T47" fmla="*/ 8 h 45"/>
                <a:gd name="T48" fmla="*/ 20 w 333"/>
                <a:gd name="T49" fmla="*/ 6 h 45"/>
                <a:gd name="T50" fmla="*/ 25 w 333"/>
                <a:gd name="T51" fmla="*/ 5 h 45"/>
                <a:gd name="T52" fmla="*/ 36 w 333"/>
                <a:gd name="T53" fmla="*/ 5 h 45"/>
                <a:gd name="T54" fmla="*/ 48 w 333"/>
                <a:gd name="T55" fmla="*/ 5 h 45"/>
                <a:gd name="T56" fmla="*/ 64 w 333"/>
                <a:gd name="T57" fmla="*/ 6 h 45"/>
                <a:gd name="T58" fmla="*/ 81 w 333"/>
                <a:gd name="T59" fmla="*/ 8 h 45"/>
                <a:gd name="T60" fmla="*/ 95 w 333"/>
                <a:gd name="T61" fmla="*/ 9 h 45"/>
                <a:gd name="T62" fmla="*/ 109 w 333"/>
                <a:gd name="T63" fmla="*/ 13 h 45"/>
                <a:gd name="T64" fmla="*/ 126 w 333"/>
                <a:gd name="T65" fmla="*/ 16 h 45"/>
                <a:gd name="T66" fmla="*/ 146 w 333"/>
                <a:gd name="T67" fmla="*/ 17 h 45"/>
                <a:gd name="T68" fmla="*/ 162 w 333"/>
                <a:gd name="T69" fmla="*/ 21 h 45"/>
                <a:gd name="T70" fmla="*/ 181 w 333"/>
                <a:gd name="T71" fmla="*/ 23 h 45"/>
                <a:gd name="T72" fmla="*/ 195 w 333"/>
                <a:gd name="T73" fmla="*/ 25 h 45"/>
                <a:gd name="T74" fmla="*/ 209 w 333"/>
                <a:gd name="T75" fmla="*/ 27 h 45"/>
                <a:gd name="T76" fmla="*/ 220 w 333"/>
                <a:gd name="T77" fmla="*/ 28 h 45"/>
                <a:gd name="T78" fmla="*/ 229 w 333"/>
                <a:gd name="T79" fmla="*/ 30 h 45"/>
                <a:gd name="T80" fmla="*/ 240 w 333"/>
                <a:gd name="T81" fmla="*/ 31 h 45"/>
                <a:gd name="T82" fmla="*/ 259 w 333"/>
                <a:gd name="T83" fmla="*/ 35 h 45"/>
                <a:gd name="T84" fmla="*/ 285 w 333"/>
                <a:gd name="T85" fmla="*/ 39 h 45"/>
                <a:gd name="T86" fmla="*/ 307 w 333"/>
                <a:gd name="T87" fmla="*/ 42 h 45"/>
                <a:gd name="T88" fmla="*/ 321 w 333"/>
                <a:gd name="T89" fmla="*/ 44 h 45"/>
                <a:gd name="T90" fmla="*/ 329 w 333"/>
                <a:gd name="T91" fmla="*/ 44 h 45"/>
                <a:gd name="T92" fmla="*/ 329 w 333"/>
                <a:gd name="T93" fmla="*/ 41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33"/>
                <a:gd name="T142" fmla="*/ 0 h 45"/>
                <a:gd name="T143" fmla="*/ 333 w 333"/>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33" h="45">
                  <a:moveTo>
                    <a:pt x="329" y="41"/>
                  </a:moveTo>
                  <a:lnTo>
                    <a:pt x="329" y="41"/>
                  </a:lnTo>
                  <a:lnTo>
                    <a:pt x="327" y="41"/>
                  </a:lnTo>
                  <a:lnTo>
                    <a:pt x="324" y="41"/>
                  </a:lnTo>
                  <a:lnTo>
                    <a:pt x="321" y="39"/>
                  </a:lnTo>
                  <a:lnTo>
                    <a:pt x="315" y="39"/>
                  </a:lnTo>
                  <a:lnTo>
                    <a:pt x="313" y="39"/>
                  </a:lnTo>
                  <a:lnTo>
                    <a:pt x="307" y="37"/>
                  </a:lnTo>
                  <a:lnTo>
                    <a:pt x="301" y="37"/>
                  </a:lnTo>
                  <a:lnTo>
                    <a:pt x="299" y="36"/>
                  </a:lnTo>
                  <a:lnTo>
                    <a:pt x="290" y="36"/>
                  </a:lnTo>
                  <a:lnTo>
                    <a:pt x="285" y="35"/>
                  </a:lnTo>
                  <a:lnTo>
                    <a:pt x="279" y="33"/>
                  </a:lnTo>
                  <a:lnTo>
                    <a:pt x="273" y="33"/>
                  </a:lnTo>
                  <a:lnTo>
                    <a:pt x="265" y="31"/>
                  </a:lnTo>
                  <a:lnTo>
                    <a:pt x="259" y="31"/>
                  </a:lnTo>
                  <a:lnTo>
                    <a:pt x="251" y="30"/>
                  </a:lnTo>
                  <a:lnTo>
                    <a:pt x="245" y="28"/>
                  </a:lnTo>
                  <a:lnTo>
                    <a:pt x="240" y="28"/>
                  </a:lnTo>
                  <a:lnTo>
                    <a:pt x="231" y="27"/>
                  </a:lnTo>
                  <a:lnTo>
                    <a:pt x="226" y="25"/>
                  </a:lnTo>
                  <a:lnTo>
                    <a:pt x="220" y="25"/>
                  </a:lnTo>
                  <a:lnTo>
                    <a:pt x="215" y="23"/>
                  </a:lnTo>
                  <a:lnTo>
                    <a:pt x="209" y="23"/>
                  </a:lnTo>
                  <a:lnTo>
                    <a:pt x="203" y="22"/>
                  </a:lnTo>
                  <a:lnTo>
                    <a:pt x="198" y="22"/>
                  </a:lnTo>
                  <a:lnTo>
                    <a:pt x="195" y="21"/>
                  </a:lnTo>
                  <a:lnTo>
                    <a:pt x="192" y="21"/>
                  </a:lnTo>
                  <a:lnTo>
                    <a:pt x="189" y="21"/>
                  </a:lnTo>
                  <a:lnTo>
                    <a:pt x="187" y="21"/>
                  </a:lnTo>
                  <a:lnTo>
                    <a:pt x="184" y="19"/>
                  </a:lnTo>
                  <a:lnTo>
                    <a:pt x="181" y="19"/>
                  </a:lnTo>
                  <a:lnTo>
                    <a:pt x="178" y="19"/>
                  </a:lnTo>
                  <a:lnTo>
                    <a:pt x="173" y="17"/>
                  </a:lnTo>
                  <a:lnTo>
                    <a:pt x="165" y="16"/>
                  </a:lnTo>
                  <a:lnTo>
                    <a:pt x="160" y="16"/>
                  </a:lnTo>
                  <a:lnTo>
                    <a:pt x="151" y="14"/>
                  </a:lnTo>
                  <a:lnTo>
                    <a:pt x="143" y="13"/>
                  </a:lnTo>
                  <a:lnTo>
                    <a:pt x="134" y="11"/>
                  </a:lnTo>
                  <a:lnTo>
                    <a:pt x="126" y="9"/>
                  </a:lnTo>
                  <a:lnTo>
                    <a:pt x="115" y="9"/>
                  </a:lnTo>
                  <a:lnTo>
                    <a:pt x="109" y="8"/>
                  </a:lnTo>
                  <a:lnTo>
                    <a:pt x="101" y="6"/>
                  </a:lnTo>
                  <a:lnTo>
                    <a:pt x="95" y="6"/>
                  </a:lnTo>
                  <a:lnTo>
                    <a:pt x="87" y="5"/>
                  </a:lnTo>
                  <a:lnTo>
                    <a:pt x="84" y="5"/>
                  </a:lnTo>
                  <a:lnTo>
                    <a:pt x="81" y="5"/>
                  </a:lnTo>
                  <a:lnTo>
                    <a:pt x="78" y="3"/>
                  </a:lnTo>
                  <a:lnTo>
                    <a:pt x="76" y="3"/>
                  </a:lnTo>
                  <a:lnTo>
                    <a:pt x="73" y="3"/>
                  </a:lnTo>
                  <a:lnTo>
                    <a:pt x="67" y="3"/>
                  </a:lnTo>
                  <a:lnTo>
                    <a:pt x="64" y="2"/>
                  </a:lnTo>
                  <a:lnTo>
                    <a:pt x="59" y="2"/>
                  </a:lnTo>
                  <a:lnTo>
                    <a:pt x="53" y="2"/>
                  </a:lnTo>
                  <a:lnTo>
                    <a:pt x="48" y="0"/>
                  </a:lnTo>
                  <a:lnTo>
                    <a:pt x="42" y="0"/>
                  </a:lnTo>
                  <a:lnTo>
                    <a:pt x="39" y="0"/>
                  </a:lnTo>
                  <a:lnTo>
                    <a:pt x="31" y="0"/>
                  </a:lnTo>
                  <a:lnTo>
                    <a:pt x="25" y="0"/>
                  </a:lnTo>
                  <a:lnTo>
                    <a:pt x="23" y="2"/>
                  </a:lnTo>
                  <a:lnTo>
                    <a:pt x="14" y="2"/>
                  </a:lnTo>
                  <a:lnTo>
                    <a:pt x="9" y="3"/>
                  </a:lnTo>
                  <a:lnTo>
                    <a:pt x="6" y="5"/>
                  </a:lnTo>
                  <a:lnTo>
                    <a:pt x="3" y="5"/>
                  </a:lnTo>
                  <a:lnTo>
                    <a:pt x="0" y="6"/>
                  </a:lnTo>
                  <a:lnTo>
                    <a:pt x="0" y="8"/>
                  </a:lnTo>
                  <a:lnTo>
                    <a:pt x="0" y="9"/>
                  </a:lnTo>
                  <a:lnTo>
                    <a:pt x="3" y="11"/>
                  </a:lnTo>
                  <a:lnTo>
                    <a:pt x="3" y="9"/>
                  </a:lnTo>
                  <a:lnTo>
                    <a:pt x="6" y="9"/>
                  </a:lnTo>
                  <a:lnTo>
                    <a:pt x="9" y="8"/>
                  </a:lnTo>
                  <a:lnTo>
                    <a:pt x="11" y="8"/>
                  </a:lnTo>
                  <a:lnTo>
                    <a:pt x="14" y="6"/>
                  </a:lnTo>
                  <a:lnTo>
                    <a:pt x="17" y="6"/>
                  </a:lnTo>
                  <a:lnTo>
                    <a:pt x="20" y="6"/>
                  </a:lnTo>
                  <a:lnTo>
                    <a:pt x="23" y="6"/>
                  </a:lnTo>
                  <a:lnTo>
                    <a:pt x="25" y="6"/>
                  </a:lnTo>
                  <a:lnTo>
                    <a:pt x="25" y="5"/>
                  </a:lnTo>
                  <a:lnTo>
                    <a:pt x="28" y="5"/>
                  </a:lnTo>
                  <a:lnTo>
                    <a:pt x="34" y="5"/>
                  </a:lnTo>
                  <a:lnTo>
                    <a:pt x="36" y="5"/>
                  </a:lnTo>
                  <a:lnTo>
                    <a:pt x="39" y="5"/>
                  </a:lnTo>
                  <a:lnTo>
                    <a:pt x="45" y="5"/>
                  </a:lnTo>
                  <a:lnTo>
                    <a:pt x="48" y="5"/>
                  </a:lnTo>
                  <a:lnTo>
                    <a:pt x="53" y="6"/>
                  </a:lnTo>
                  <a:lnTo>
                    <a:pt x="59" y="6"/>
                  </a:lnTo>
                  <a:lnTo>
                    <a:pt x="64" y="6"/>
                  </a:lnTo>
                  <a:lnTo>
                    <a:pt x="70" y="6"/>
                  </a:lnTo>
                  <a:lnTo>
                    <a:pt x="78" y="8"/>
                  </a:lnTo>
                  <a:lnTo>
                    <a:pt x="81" y="8"/>
                  </a:lnTo>
                  <a:lnTo>
                    <a:pt x="84" y="9"/>
                  </a:lnTo>
                  <a:lnTo>
                    <a:pt x="90" y="9"/>
                  </a:lnTo>
                  <a:lnTo>
                    <a:pt x="95" y="9"/>
                  </a:lnTo>
                  <a:lnTo>
                    <a:pt x="98" y="11"/>
                  </a:lnTo>
                  <a:lnTo>
                    <a:pt x="104" y="11"/>
                  </a:lnTo>
                  <a:lnTo>
                    <a:pt x="109" y="13"/>
                  </a:lnTo>
                  <a:lnTo>
                    <a:pt x="115" y="13"/>
                  </a:lnTo>
                  <a:lnTo>
                    <a:pt x="120" y="14"/>
                  </a:lnTo>
                  <a:lnTo>
                    <a:pt x="126" y="16"/>
                  </a:lnTo>
                  <a:lnTo>
                    <a:pt x="132" y="16"/>
                  </a:lnTo>
                  <a:lnTo>
                    <a:pt x="140" y="16"/>
                  </a:lnTo>
                  <a:lnTo>
                    <a:pt x="146" y="17"/>
                  </a:lnTo>
                  <a:lnTo>
                    <a:pt x="151" y="19"/>
                  </a:lnTo>
                  <a:lnTo>
                    <a:pt x="157" y="19"/>
                  </a:lnTo>
                  <a:lnTo>
                    <a:pt x="162" y="21"/>
                  </a:lnTo>
                  <a:lnTo>
                    <a:pt x="167" y="22"/>
                  </a:lnTo>
                  <a:lnTo>
                    <a:pt x="175" y="22"/>
                  </a:lnTo>
                  <a:lnTo>
                    <a:pt x="181" y="23"/>
                  </a:lnTo>
                  <a:lnTo>
                    <a:pt x="187" y="23"/>
                  </a:lnTo>
                  <a:lnTo>
                    <a:pt x="192" y="25"/>
                  </a:lnTo>
                  <a:lnTo>
                    <a:pt x="195" y="25"/>
                  </a:lnTo>
                  <a:lnTo>
                    <a:pt x="201" y="27"/>
                  </a:lnTo>
                  <a:lnTo>
                    <a:pt x="206" y="27"/>
                  </a:lnTo>
                  <a:lnTo>
                    <a:pt x="209" y="27"/>
                  </a:lnTo>
                  <a:lnTo>
                    <a:pt x="212" y="28"/>
                  </a:lnTo>
                  <a:lnTo>
                    <a:pt x="217" y="28"/>
                  </a:lnTo>
                  <a:lnTo>
                    <a:pt x="220" y="28"/>
                  </a:lnTo>
                  <a:lnTo>
                    <a:pt x="223" y="30"/>
                  </a:lnTo>
                  <a:lnTo>
                    <a:pt x="226" y="30"/>
                  </a:lnTo>
                  <a:lnTo>
                    <a:pt x="229" y="30"/>
                  </a:lnTo>
                  <a:lnTo>
                    <a:pt x="231" y="30"/>
                  </a:lnTo>
                  <a:lnTo>
                    <a:pt x="234" y="31"/>
                  </a:lnTo>
                  <a:lnTo>
                    <a:pt x="240" y="31"/>
                  </a:lnTo>
                  <a:lnTo>
                    <a:pt x="245" y="33"/>
                  </a:lnTo>
                  <a:lnTo>
                    <a:pt x="254" y="35"/>
                  </a:lnTo>
                  <a:lnTo>
                    <a:pt x="259" y="35"/>
                  </a:lnTo>
                  <a:lnTo>
                    <a:pt x="268" y="36"/>
                  </a:lnTo>
                  <a:lnTo>
                    <a:pt x="276" y="37"/>
                  </a:lnTo>
                  <a:lnTo>
                    <a:pt x="285" y="39"/>
                  </a:lnTo>
                  <a:lnTo>
                    <a:pt x="293" y="41"/>
                  </a:lnTo>
                  <a:lnTo>
                    <a:pt x="301" y="41"/>
                  </a:lnTo>
                  <a:lnTo>
                    <a:pt x="307" y="42"/>
                  </a:lnTo>
                  <a:lnTo>
                    <a:pt x="315" y="44"/>
                  </a:lnTo>
                  <a:lnTo>
                    <a:pt x="318" y="44"/>
                  </a:lnTo>
                  <a:lnTo>
                    <a:pt x="321" y="44"/>
                  </a:lnTo>
                  <a:lnTo>
                    <a:pt x="324" y="44"/>
                  </a:lnTo>
                  <a:lnTo>
                    <a:pt x="327" y="44"/>
                  </a:lnTo>
                  <a:lnTo>
                    <a:pt x="329" y="44"/>
                  </a:lnTo>
                  <a:lnTo>
                    <a:pt x="332" y="44"/>
                  </a:lnTo>
                  <a:lnTo>
                    <a:pt x="332" y="42"/>
                  </a:lnTo>
                  <a:lnTo>
                    <a:pt x="329" y="41"/>
                  </a:lnTo>
                </a:path>
              </a:pathLst>
            </a:custGeom>
            <a:noFill/>
            <a:ln w="12700" cap="rnd">
              <a:solidFill>
                <a:srgbClr val="000000"/>
              </a:solidFill>
              <a:round/>
              <a:headEnd/>
              <a:tailEnd/>
            </a:ln>
          </p:spPr>
          <p:txBody>
            <a:bodyPr>
              <a:prstTxWarp prst="textNoShape">
                <a:avLst/>
              </a:prstTxWarp>
            </a:bodyPr>
            <a:lstStyle/>
            <a:p>
              <a:endParaRPr lang="en-US"/>
            </a:p>
          </p:txBody>
        </p:sp>
        <p:sp>
          <p:nvSpPr>
            <p:cNvPr id="41146" name="Freeform 130"/>
            <p:cNvSpPr>
              <a:spLocks/>
            </p:cNvSpPr>
            <p:nvPr/>
          </p:nvSpPr>
          <p:spPr bwMode="auto">
            <a:xfrm>
              <a:off x="4036" y="658"/>
              <a:ext cx="317" cy="37"/>
            </a:xfrm>
            <a:custGeom>
              <a:avLst/>
              <a:gdLst>
                <a:gd name="T0" fmla="*/ 307 w 317"/>
                <a:gd name="T1" fmla="*/ 36 h 37"/>
                <a:gd name="T2" fmla="*/ 76 w 317"/>
                <a:gd name="T3" fmla="*/ 5 h 37"/>
                <a:gd name="T4" fmla="*/ 71 w 317"/>
                <a:gd name="T5" fmla="*/ 5 h 37"/>
                <a:gd name="T6" fmla="*/ 60 w 317"/>
                <a:gd name="T7" fmla="*/ 4 h 37"/>
                <a:gd name="T8" fmla="*/ 47 w 317"/>
                <a:gd name="T9" fmla="*/ 3 h 37"/>
                <a:gd name="T10" fmla="*/ 35 w 317"/>
                <a:gd name="T11" fmla="*/ 3 h 37"/>
                <a:gd name="T12" fmla="*/ 22 w 317"/>
                <a:gd name="T13" fmla="*/ 4 h 37"/>
                <a:gd name="T14" fmla="*/ 11 w 317"/>
                <a:gd name="T15" fmla="*/ 5 h 37"/>
                <a:gd name="T16" fmla="*/ 9 w 317"/>
                <a:gd name="T17" fmla="*/ 8 h 37"/>
                <a:gd name="T18" fmla="*/ 3 w 317"/>
                <a:gd name="T19" fmla="*/ 7 h 37"/>
                <a:gd name="T20" fmla="*/ 0 w 317"/>
                <a:gd name="T21" fmla="*/ 5 h 37"/>
                <a:gd name="T22" fmla="*/ 3 w 317"/>
                <a:gd name="T23" fmla="*/ 4 h 37"/>
                <a:gd name="T24" fmla="*/ 9 w 317"/>
                <a:gd name="T25" fmla="*/ 3 h 37"/>
                <a:gd name="T26" fmla="*/ 14 w 317"/>
                <a:gd name="T27" fmla="*/ 1 h 37"/>
                <a:gd name="T28" fmla="*/ 22 w 317"/>
                <a:gd name="T29" fmla="*/ 1 h 37"/>
                <a:gd name="T30" fmla="*/ 27 w 317"/>
                <a:gd name="T31" fmla="*/ 0 h 37"/>
                <a:gd name="T32" fmla="*/ 33 w 317"/>
                <a:gd name="T33" fmla="*/ 0 h 37"/>
                <a:gd name="T34" fmla="*/ 41 w 317"/>
                <a:gd name="T35" fmla="*/ 0 h 37"/>
                <a:gd name="T36" fmla="*/ 47 w 317"/>
                <a:gd name="T37" fmla="*/ 1 h 37"/>
                <a:gd name="T38" fmla="*/ 57 w 317"/>
                <a:gd name="T39" fmla="*/ 1 h 37"/>
                <a:gd name="T40" fmla="*/ 65 w 317"/>
                <a:gd name="T41" fmla="*/ 3 h 37"/>
                <a:gd name="T42" fmla="*/ 76 w 317"/>
                <a:gd name="T43" fmla="*/ 4 h 37"/>
                <a:gd name="T44" fmla="*/ 85 w 317"/>
                <a:gd name="T45" fmla="*/ 5 h 37"/>
                <a:gd name="T46" fmla="*/ 98 w 317"/>
                <a:gd name="T47" fmla="*/ 7 h 37"/>
                <a:gd name="T48" fmla="*/ 112 w 317"/>
                <a:gd name="T49" fmla="*/ 8 h 37"/>
                <a:gd name="T50" fmla="*/ 128 w 317"/>
                <a:gd name="T51" fmla="*/ 11 h 37"/>
                <a:gd name="T52" fmla="*/ 147 w 317"/>
                <a:gd name="T53" fmla="*/ 12 h 37"/>
                <a:gd name="T54" fmla="*/ 169 w 317"/>
                <a:gd name="T55" fmla="*/ 15 h 37"/>
                <a:gd name="T56" fmla="*/ 188 w 317"/>
                <a:gd name="T57" fmla="*/ 18 h 37"/>
                <a:gd name="T58" fmla="*/ 210 w 317"/>
                <a:gd name="T59" fmla="*/ 21 h 37"/>
                <a:gd name="T60" fmla="*/ 228 w 317"/>
                <a:gd name="T61" fmla="*/ 24 h 37"/>
                <a:gd name="T62" fmla="*/ 251 w 317"/>
                <a:gd name="T63" fmla="*/ 26 h 37"/>
                <a:gd name="T64" fmla="*/ 266 w 317"/>
                <a:gd name="T65" fmla="*/ 29 h 37"/>
                <a:gd name="T66" fmla="*/ 283 w 317"/>
                <a:gd name="T67" fmla="*/ 32 h 37"/>
                <a:gd name="T68" fmla="*/ 297 w 317"/>
                <a:gd name="T69" fmla="*/ 33 h 37"/>
                <a:gd name="T70" fmla="*/ 307 w 317"/>
                <a:gd name="T71" fmla="*/ 35 h 37"/>
                <a:gd name="T72" fmla="*/ 313 w 317"/>
                <a:gd name="T73" fmla="*/ 36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17"/>
                <a:gd name="T112" fmla="*/ 0 h 37"/>
                <a:gd name="T113" fmla="*/ 317 w 317"/>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17" h="37">
                  <a:moveTo>
                    <a:pt x="316" y="36"/>
                  </a:moveTo>
                  <a:lnTo>
                    <a:pt x="307" y="36"/>
                  </a:lnTo>
                  <a:lnTo>
                    <a:pt x="82" y="7"/>
                  </a:lnTo>
                  <a:lnTo>
                    <a:pt x="76" y="5"/>
                  </a:lnTo>
                  <a:lnTo>
                    <a:pt x="74" y="5"/>
                  </a:lnTo>
                  <a:lnTo>
                    <a:pt x="71" y="5"/>
                  </a:lnTo>
                  <a:lnTo>
                    <a:pt x="65" y="4"/>
                  </a:lnTo>
                  <a:lnTo>
                    <a:pt x="60" y="4"/>
                  </a:lnTo>
                  <a:lnTo>
                    <a:pt x="54" y="4"/>
                  </a:lnTo>
                  <a:lnTo>
                    <a:pt x="47" y="3"/>
                  </a:lnTo>
                  <a:lnTo>
                    <a:pt x="41" y="3"/>
                  </a:lnTo>
                  <a:lnTo>
                    <a:pt x="35" y="3"/>
                  </a:lnTo>
                  <a:lnTo>
                    <a:pt x="27" y="3"/>
                  </a:lnTo>
                  <a:lnTo>
                    <a:pt x="22" y="4"/>
                  </a:lnTo>
                  <a:lnTo>
                    <a:pt x="17" y="4"/>
                  </a:lnTo>
                  <a:lnTo>
                    <a:pt x="11" y="5"/>
                  </a:lnTo>
                  <a:lnTo>
                    <a:pt x="9" y="7"/>
                  </a:lnTo>
                  <a:lnTo>
                    <a:pt x="9" y="8"/>
                  </a:lnTo>
                  <a:lnTo>
                    <a:pt x="6" y="8"/>
                  </a:lnTo>
                  <a:lnTo>
                    <a:pt x="3" y="7"/>
                  </a:lnTo>
                  <a:lnTo>
                    <a:pt x="0" y="7"/>
                  </a:lnTo>
                  <a:lnTo>
                    <a:pt x="0" y="5"/>
                  </a:lnTo>
                  <a:lnTo>
                    <a:pt x="3" y="5"/>
                  </a:lnTo>
                  <a:lnTo>
                    <a:pt x="3" y="4"/>
                  </a:lnTo>
                  <a:lnTo>
                    <a:pt x="6" y="4"/>
                  </a:lnTo>
                  <a:lnTo>
                    <a:pt x="9" y="3"/>
                  </a:lnTo>
                  <a:lnTo>
                    <a:pt x="11" y="3"/>
                  </a:lnTo>
                  <a:lnTo>
                    <a:pt x="14" y="1"/>
                  </a:lnTo>
                  <a:lnTo>
                    <a:pt x="19" y="1"/>
                  </a:lnTo>
                  <a:lnTo>
                    <a:pt x="22" y="1"/>
                  </a:lnTo>
                  <a:lnTo>
                    <a:pt x="24" y="1"/>
                  </a:lnTo>
                  <a:lnTo>
                    <a:pt x="27" y="0"/>
                  </a:lnTo>
                  <a:lnTo>
                    <a:pt x="30" y="0"/>
                  </a:lnTo>
                  <a:lnTo>
                    <a:pt x="33" y="0"/>
                  </a:lnTo>
                  <a:lnTo>
                    <a:pt x="38" y="0"/>
                  </a:lnTo>
                  <a:lnTo>
                    <a:pt x="41" y="0"/>
                  </a:lnTo>
                  <a:lnTo>
                    <a:pt x="44" y="0"/>
                  </a:lnTo>
                  <a:lnTo>
                    <a:pt x="47" y="1"/>
                  </a:lnTo>
                  <a:lnTo>
                    <a:pt x="52" y="1"/>
                  </a:lnTo>
                  <a:lnTo>
                    <a:pt x="57" y="1"/>
                  </a:lnTo>
                  <a:lnTo>
                    <a:pt x="60" y="1"/>
                  </a:lnTo>
                  <a:lnTo>
                    <a:pt x="65" y="3"/>
                  </a:lnTo>
                  <a:lnTo>
                    <a:pt x="71" y="3"/>
                  </a:lnTo>
                  <a:lnTo>
                    <a:pt x="76" y="4"/>
                  </a:lnTo>
                  <a:lnTo>
                    <a:pt x="82" y="4"/>
                  </a:lnTo>
                  <a:lnTo>
                    <a:pt x="85" y="5"/>
                  </a:lnTo>
                  <a:lnTo>
                    <a:pt x="89" y="5"/>
                  </a:lnTo>
                  <a:lnTo>
                    <a:pt x="98" y="7"/>
                  </a:lnTo>
                  <a:lnTo>
                    <a:pt x="103" y="7"/>
                  </a:lnTo>
                  <a:lnTo>
                    <a:pt x="112" y="8"/>
                  </a:lnTo>
                  <a:lnTo>
                    <a:pt x="120" y="10"/>
                  </a:lnTo>
                  <a:lnTo>
                    <a:pt x="128" y="11"/>
                  </a:lnTo>
                  <a:lnTo>
                    <a:pt x="139" y="11"/>
                  </a:lnTo>
                  <a:lnTo>
                    <a:pt x="147" y="12"/>
                  </a:lnTo>
                  <a:lnTo>
                    <a:pt x="158" y="14"/>
                  </a:lnTo>
                  <a:lnTo>
                    <a:pt x="169" y="15"/>
                  </a:lnTo>
                  <a:lnTo>
                    <a:pt x="177" y="17"/>
                  </a:lnTo>
                  <a:lnTo>
                    <a:pt x="188" y="18"/>
                  </a:lnTo>
                  <a:lnTo>
                    <a:pt x="198" y="19"/>
                  </a:lnTo>
                  <a:lnTo>
                    <a:pt x="210" y="21"/>
                  </a:lnTo>
                  <a:lnTo>
                    <a:pt x="221" y="24"/>
                  </a:lnTo>
                  <a:lnTo>
                    <a:pt x="228" y="24"/>
                  </a:lnTo>
                  <a:lnTo>
                    <a:pt x="239" y="25"/>
                  </a:lnTo>
                  <a:lnTo>
                    <a:pt x="251" y="26"/>
                  </a:lnTo>
                  <a:lnTo>
                    <a:pt x="259" y="28"/>
                  </a:lnTo>
                  <a:lnTo>
                    <a:pt x="266" y="29"/>
                  </a:lnTo>
                  <a:lnTo>
                    <a:pt x="275" y="31"/>
                  </a:lnTo>
                  <a:lnTo>
                    <a:pt x="283" y="32"/>
                  </a:lnTo>
                  <a:lnTo>
                    <a:pt x="292" y="32"/>
                  </a:lnTo>
                  <a:lnTo>
                    <a:pt x="297" y="33"/>
                  </a:lnTo>
                  <a:lnTo>
                    <a:pt x="302" y="33"/>
                  </a:lnTo>
                  <a:lnTo>
                    <a:pt x="307" y="35"/>
                  </a:lnTo>
                  <a:lnTo>
                    <a:pt x="310" y="35"/>
                  </a:lnTo>
                  <a:lnTo>
                    <a:pt x="313" y="36"/>
                  </a:lnTo>
                  <a:lnTo>
                    <a:pt x="316" y="36"/>
                  </a:lnTo>
                </a:path>
              </a:pathLst>
            </a:custGeom>
            <a:solidFill>
              <a:srgbClr val="B3B3B3"/>
            </a:solidFill>
            <a:ln w="127000" cap="rnd">
              <a:noFill/>
              <a:round/>
              <a:headEnd/>
              <a:tailEnd/>
            </a:ln>
          </p:spPr>
          <p:txBody>
            <a:bodyPr>
              <a:prstTxWarp prst="textNoShape">
                <a:avLst/>
              </a:prstTxWarp>
            </a:bodyPr>
            <a:lstStyle/>
            <a:p>
              <a:endParaRPr lang="en-US"/>
            </a:p>
          </p:txBody>
        </p:sp>
        <p:sp>
          <p:nvSpPr>
            <p:cNvPr id="41147" name="Freeform 131"/>
            <p:cNvSpPr>
              <a:spLocks/>
            </p:cNvSpPr>
            <p:nvPr/>
          </p:nvSpPr>
          <p:spPr bwMode="auto">
            <a:xfrm>
              <a:off x="4349" y="694"/>
              <a:ext cx="4" cy="1"/>
            </a:xfrm>
            <a:custGeom>
              <a:avLst/>
              <a:gdLst>
                <a:gd name="T0" fmla="*/ 3 w 4"/>
                <a:gd name="T1" fmla="*/ 0 h 1"/>
                <a:gd name="T2" fmla="*/ 3 w 4"/>
                <a:gd name="T3" fmla="*/ 0 h 1"/>
                <a:gd name="T4" fmla="*/ 0 w 4"/>
                <a:gd name="T5" fmla="*/ 0 h 1"/>
                <a:gd name="T6" fmla="*/ 0 w 4"/>
                <a:gd name="T7" fmla="*/ 0 h 1"/>
                <a:gd name="T8" fmla="*/ 3 w 4"/>
                <a:gd name="T9" fmla="*/ 0 h 1"/>
                <a:gd name="T10" fmla="*/ 0 60000 65536"/>
                <a:gd name="T11" fmla="*/ 0 60000 65536"/>
                <a:gd name="T12" fmla="*/ 0 60000 65536"/>
                <a:gd name="T13" fmla="*/ 0 60000 65536"/>
                <a:gd name="T14" fmla="*/ 0 60000 65536"/>
                <a:gd name="T15" fmla="*/ 0 w 4"/>
                <a:gd name="T16" fmla="*/ 0 h 1"/>
                <a:gd name="T17" fmla="*/ 4 w 4"/>
                <a:gd name="T18" fmla="*/ 1 h 1"/>
              </a:gdLst>
              <a:ahLst/>
              <a:cxnLst>
                <a:cxn ang="T10">
                  <a:pos x="T0" y="T1"/>
                </a:cxn>
                <a:cxn ang="T11">
                  <a:pos x="T2" y="T3"/>
                </a:cxn>
                <a:cxn ang="T12">
                  <a:pos x="T4" y="T5"/>
                </a:cxn>
                <a:cxn ang="T13">
                  <a:pos x="T6" y="T7"/>
                </a:cxn>
                <a:cxn ang="T14">
                  <a:pos x="T8" y="T9"/>
                </a:cxn>
              </a:cxnLst>
              <a:rect l="T15" t="T16" r="T17" b="T18"/>
              <a:pathLst>
                <a:path w="4" h="1">
                  <a:moveTo>
                    <a:pt x="3" y="0"/>
                  </a:moveTo>
                  <a:lnTo>
                    <a:pt x="3" y="0"/>
                  </a:lnTo>
                  <a:lnTo>
                    <a:pt x="0" y="0"/>
                  </a:lnTo>
                  <a:lnTo>
                    <a:pt x="3" y="0"/>
                  </a:lnTo>
                </a:path>
              </a:pathLst>
            </a:custGeom>
            <a:solidFill>
              <a:srgbClr val="FFFFFF"/>
            </a:solidFill>
            <a:ln w="127000" cap="rnd">
              <a:noFill/>
              <a:round/>
              <a:headEnd/>
              <a:tailEnd/>
            </a:ln>
          </p:spPr>
          <p:txBody>
            <a:bodyPr>
              <a:prstTxWarp prst="textNoShape">
                <a:avLst/>
              </a:prstTxWarp>
            </a:bodyPr>
            <a:lstStyle/>
            <a:p>
              <a:endParaRPr lang="en-US"/>
            </a:p>
          </p:txBody>
        </p:sp>
        <p:sp>
          <p:nvSpPr>
            <p:cNvPr id="41148" name="Freeform 132"/>
            <p:cNvSpPr>
              <a:spLocks/>
            </p:cNvSpPr>
            <p:nvPr/>
          </p:nvSpPr>
          <p:spPr bwMode="auto">
            <a:xfrm>
              <a:off x="4036" y="658"/>
              <a:ext cx="4" cy="2"/>
            </a:xfrm>
            <a:custGeom>
              <a:avLst/>
              <a:gdLst>
                <a:gd name="T0" fmla="*/ 3 w 4"/>
                <a:gd name="T1" fmla="*/ 0 h 2"/>
                <a:gd name="T2" fmla="*/ 2 w 4"/>
                <a:gd name="T3" fmla="*/ 0 h 2"/>
                <a:gd name="T4" fmla="*/ 2 w 4"/>
                <a:gd name="T5" fmla="*/ 0 h 2"/>
                <a:gd name="T6" fmla="*/ 1 w 4"/>
                <a:gd name="T7" fmla="*/ 0 h 2"/>
                <a:gd name="T8" fmla="*/ 1 w 4"/>
                <a:gd name="T9" fmla="*/ 1 h 2"/>
                <a:gd name="T10" fmla="*/ 0 w 4"/>
                <a:gd name="T11" fmla="*/ 1 h 2"/>
                <a:gd name="T12" fmla="*/ 0 w 4"/>
                <a:gd name="T13" fmla="*/ 1 h 2"/>
                <a:gd name="T14" fmla="*/ 1 w 4"/>
                <a:gd name="T15" fmla="*/ 1 h 2"/>
                <a:gd name="T16" fmla="*/ 1 w 4"/>
                <a:gd name="T17" fmla="*/ 1 h 2"/>
                <a:gd name="T18" fmla="*/ 2 w 4"/>
                <a:gd name="T19" fmla="*/ 1 h 2"/>
                <a:gd name="T20" fmla="*/ 2 w 4"/>
                <a:gd name="T21" fmla="*/ 1 h 2"/>
                <a:gd name="T22" fmla="*/ 3 w 4"/>
                <a:gd name="T23" fmla="*/ 1 h 2"/>
                <a:gd name="T24" fmla="*/ 3 w 4"/>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2"/>
                <a:gd name="T41" fmla="*/ 4 w 4"/>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2">
                  <a:moveTo>
                    <a:pt x="3" y="0"/>
                  </a:moveTo>
                  <a:lnTo>
                    <a:pt x="2" y="0"/>
                  </a:lnTo>
                  <a:lnTo>
                    <a:pt x="1" y="0"/>
                  </a:lnTo>
                  <a:lnTo>
                    <a:pt x="1" y="1"/>
                  </a:lnTo>
                  <a:lnTo>
                    <a:pt x="0" y="1"/>
                  </a:lnTo>
                  <a:lnTo>
                    <a:pt x="1" y="1"/>
                  </a:lnTo>
                  <a:lnTo>
                    <a:pt x="2" y="1"/>
                  </a:lnTo>
                  <a:lnTo>
                    <a:pt x="3" y="1"/>
                  </a:lnTo>
                  <a:lnTo>
                    <a:pt x="3" y="0"/>
                  </a:lnTo>
                </a:path>
              </a:pathLst>
            </a:custGeom>
            <a:solidFill>
              <a:srgbClr val="FFFFFF"/>
            </a:solidFill>
            <a:ln w="127000" cap="rnd">
              <a:noFill/>
              <a:round/>
              <a:headEnd/>
              <a:tailEnd/>
            </a:ln>
          </p:spPr>
          <p:txBody>
            <a:bodyPr>
              <a:prstTxWarp prst="textNoShape">
                <a:avLst/>
              </a:prstTxWarp>
            </a:bodyPr>
            <a:lstStyle/>
            <a:p>
              <a:endParaRPr lang="en-US"/>
            </a:p>
          </p:txBody>
        </p:sp>
        <p:sp>
          <p:nvSpPr>
            <p:cNvPr id="41149" name="Freeform 133"/>
            <p:cNvSpPr>
              <a:spLocks/>
            </p:cNvSpPr>
            <p:nvPr/>
          </p:nvSpPr>
          <p:spPr bwMode="auto">
            <a:xfrm>
              <a:off x="4031" y="661"/>
              <a:ext cx="6" cy="7"/>
            </a:xfrm>
            <a:custGeom>
              <a:avLst/>
              <a:gdLst>
                <a:gd name="T0" fmla="*/ 0 w 6"/>
                <a:gd name="T1" fmla="*/ 0 h 7"/>
                <a:gd name="T2" fmla="*/ 0 w 6"/>
                <a:gd name="T3" fmla="*/ 3 h 7"/>
                <a:gd name="T4" fmla="*/ 0 w 6"/>
                <a:gd name="T5" fmla="*/ 4 h 7"/>
                <a:gd name="T6" fmla="*/ 3 w 6"/>
                <a:gd name="T7" fmla="*/ 4 h 7"/>
                <a:gd name="T8" fmla="*/ 5 w 6"/>
                <a:gd name="T9" fmla="*/ 6 h 7"/>
                <a:gd name="T10" fmla="*/ 0 60000 65536"/>
                <a:gd name="T11" fmla="*/ 0 60000 65536"/>
                <a:gd name="T12" fmla="*/ 0 60000 65536"/>
                <a:gd name="T13" fmla="*/ 0 60000 65536"/>
                <a:gd name="T14" fmla="*/ 0 60000 65536"/>
                <a:gd name="T15" fmla="*/ 0 w 6"/>
                <a:gd name="T16" fmla="*/ 0 h 7"/>
                <a:gd name="T17" fmla="*/ 6 w 6"/>
                <a:gd name="T18" fmla="*/ 7 h 7"/>
              </a:gdLst>
              <a:ahLst/>
              <a:cxnLst>
                <a:cxn ang="T10">
                  <a:pos x="T0" y="T1"/>
                </a:cxn>
                <a:cxn ang="T11">
                  <a:pos x="T2" y="T3"/>
                </a:cxn>
                <a:cxn ang="T12">
                  <a:pos x="T4" y="T5"/>
                </a:cxn>
                <a:cxn ang="T13">
                  <a:pos x="T6" y="T7"/>
                </a:cxn>
                <a:cxn ang="T14">
                  <a:pos x="T8" y="T9"/>
                </a:cxn>
              </a:cxnLst>
              <a:rect l="T15" t="T16" r="T17" b="T18"/>
              <a:pathLst>
                <a:path w="6" h="7">
                  <a:moveTo>
                    <a:pt x="0" y="0"/>
                  </a:moveTo>
                  <a:lnTo>
                    <a:pt x="0" y="3"/>
                  </a:lnTo>
                  <a:lnTo>
                    <a:pt x="0" y="4"/>
                  </a:lnTo>
                  <a:lnTo>
                    <a:pt x="3" y="4"/>
                  </a:lnTo>
                  <a:lnTo>
                    <a:pt x="5" y="6"/>
                  </a:lnTo>
                </a:path>
              </a:pathLst>
            </a:custGeom>
            <a:noFill/>
            <a:ln w="12700" cap="rnd">
              <a:solidFill>
                <a:srgbClr val="000000"/>
              </a:solidFill>
              <a:round/>
              <a:headEnd/>
              <a:tailEnd/>
            </a:ln>
          </p:spPr>
          <p:txBody>
            <a:bodyPr>
              <a:prstTxWarp prst="textNoShape">
                <a:avLst/>
              </a:prstTxWarp>
            </a:bodyPr>
            <a:lstStyle/>
            <a:p>
              <a:endParaRPr lang="en-US"/>
            </a:p>
          </p:txBody>
        </p:sp>
        <p:sp>
          <p:nvSpPr>
            <p:cNvPr id="41150" name="Freeform 134"/>
            <p:cNvSpPr>
              <a:spLocks/>
            </p:cNvSpPr>
            <p:nvPr/>
          </p:nvSpPr>
          <p:spPr bwMode="auto">
            <a:xfrm>
              <a:off x="4408" y="722"/>
              <a:ext cx="13" cy="39"/>
            </a:xfrm>
            <a:custGeom>
              <a:avLst/>
              <a:gdLst>
                <a:gd name="T0" fmla="*/ 0 w 13"/>
                <a:gd name="T1" fmla="*/ 0 h 39"/>
                <a:gd name="T2" fmla="*/ 0 w 13"/>
                <a:gd name="T3" fmla="*/ 0 h 39"/>
                <a:gd name="T4" fmla="*/ 3 w 13"/>
                <a:gd name="T5" fmla="*/ 0 h 39"/>
                <a:gd name="T6" fmla="*/ 3 w 13"/>
                <a:gd name="T7" fmla="*/ 2 h 39"/>
                <a:gd name="T8" fmla="*/ 5 w 13"/>
                <a:gd name="T9" fmla="*/ 3 h 39"/>
                <a:gd name="T10" fmla="*/ 5 w 13"/>
                <a:gd name="T11" fmla="*/ 5 h 39"/>
                <a:gd name="T12" fmla="*/ 5 w 13"/>
                <a:gd name="T13" fmla="*/ 8 h 39"/>
                <a:gd name="T14" fmla="*/ 9 w 13"/>
                <a:gd name="T15" fmla="*/ 16 h 39"/>
                <a:gd name="T16" fmla="*/ 9 w 13"/>
                <a:gd name="T17" fmla="*/ 26 h 39"/>
                <a:gd name="T18" fmla="*/ 9 w 13"/>
                <a:gd name="T19" fmla="*/ 35 h 39"/>
                <a:gd name="T20" fmla="*/ 12 w 13"/>
                <a:gd name="T21" fmla="*/ 38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
                <a:gd name="T34" fmla="*/ 0 h 39"/>
                <a:gd name="T35" fmla="*/ 13 w 13"/>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 h="39">
                  <a:moveTo>
                    <a:pt x="0" y="0"/>
                  </a:moveTo>
                  <a:lnTo>
                    <a:pt x="0" y="0"/>
                  </a:lnTo>
                  <a:lnTo>
                    <a:pt x="3" y="0"/>
                  </a:lnTo>
                  <a:lnTo>
                    <a:pt x="3" y="2"/>
                  </a:lnTo>
                  <a:lnTo>
                    <a:pt x="5" y="3"/>
                  </a:lnTo>
                  <a:lnTo>
                    <a:pt x="5" y="5"/>
                  </a:lnTo>
                  <a:lnTo>
                    <a:pt x="5" y="8"/>
                  </a:lnTo>
                  <a:lnTo>
                    <a:pt x="9" y="16"/>
                  </a:lnTo>
                  <a:lnTo>
                    <a:pt x="9" y="26"/>
                  </a:lnTo>
                  <a:lnTo>
                    <a:pt x="9" y="35"/>
                  </a:lnTo>
                  <a:lnTo>
                    <a:pt x="12" y="38"/>
                  </a:lnTo>
                </a:path>
              </a:pathLst>
            </a:custGeom>
            <a:noFill/>
            <a:ln w="12700" cap="rnd">
              <a:solidFill>
                <a:srgbClr val="FFFFFF"/>
              </a:solidFill>
              <a:round/>
              <a:headEnd/>
              <a:tailEnd/>
            </a:ln>
          </p:spPr>
          <p:txBody>
            <a:bodyPr>
              <a:prstTxWarp prst="textNoShape">
                <a:avLst/>
              </a:prstTxWarp>
            </a:bodyPr>
            <a:lstStyle/>
            <a:p>
              <a:endParaRPr lang="en-US"/>
            </a:p>
          </p:txBody>
        </p:sp>
        <p:sp>
          <p:nvSpPr>
            <p:cNvPr id="41151" name="Freeform 135"/>
            <p:cNvSpPr>
              <a:spLocks/>
            </p:cNvSpPr>
            <p:nvPr/>
          </p:nvSpPr>
          <p:spPr bwMode="auto">
            <a:xfrm>
              <a:off x="4337" y="710"/>
              <a:ext cx="84" cy="10"/>
            </a:xfrm>
            <a:custGeom>
              <a:avLst/>
              <a:gdLst>
                <a:gd name="T0" fmla="*/ 77 w 84"/>
                <a:gd name="T1" fmla="*/ 7 h 10"/>
                <a:gd name="T2" fmla="*/ 77 w 84"/>
                <a:gd name="T3" fmla="*/ 7 h 10"/>
                <a:gd name="T4" fmla="*/ 76 w 84"/>
                <a:gd name="T5" fmla="*/ 7 h 10"/>
                <a:gd name="T6" fmla="*/ 73 w 84"/>
                <a:gd name="T7" fmla="*/ 6 h 10"/>
                <a:gd name="T8" fmla="*/ 67 w 84"/>
                <a:gd name="T9" fmla="*/ 6 h 10"/>
                <a:gd name="T10" fmla="*/ 63 w 84"/>
                <a:gd name="T11" fmla="*/ 5 h 10"/>
                <a:gd name="T12" fmla="*/ 60 w 84"/>
                <a:gd name="T13" fmla="*/ 5 h 10"/>
                <a:gd name="T14" fmla="*/ 52 w 84"/>
                <a:gd name="T15" fmla="*/ 4 h 10"/>
                <a:gd name="T16" fmla="*/ 47 w 84"/>
                <a:gd name="T17" fmla="*/ 4 h 10"/>
                <a:gd name="T18" fmla="*/ 42 w 84"/>
                <a:gd name="T19" fmla="*/ 3 h 10"/>
                <a:gd name="T20" fmla="*/ 37 w 84"/>
                <a:gd name="T21" fmla="*/ 2 h 10"/>
                <a:gd name="T22" fmla="*/ 31 w 84"/>
                <a:gd name="T23" fmla="*/ 2 h 10"/>
                <a:gd name="T24" fmla="*/ 26 w 84"/>
                <a:gd name="T25" fmla="*/ 2 h 10"/>
                <a:gd name="T26" fmla="*/ 24 w 84"/>
                <a:gd name="T27" fmla="*/ 1 h 10"/>
                <a:gd name="T28" fmla="*/ 18 w 84"/>
                <a:gd name="T29" fmla="*/ 1 h 10"/>
                <a:gd name="T30" fmla="*/ 16 w 84"/>
                <a:gd name="T31" fmla="*/ 1 h 10"/>
                <a:gd name="T32" fmla="*/ 13 w 84"/>
                <a:gd name="T33" fmla="*/ 1 h 10"/>
                <a:gd name="T34" fmla="*/ 11 w 84"/>
                <a:gd name="T35" fmla="*/ 1 h 10"/>
                <a:gd name="T36" fmla="*/ 8 w 84"/>
                <a:gd name="T37" fmla="*/ 0 h 10"/>
                <a:gd name="T38" fmla="*/ 6 w 84"/>
                <a:gd name="T39" fmla="*/ 0 h 10"/>
                <a:gd name="T40" fmla="*/ 3 w 84"/>
                <a:gd name="T41" fmla="*/ 1 h 10"/>
                <a:gd name="T42" fmla="*/ 0 w 84"/>
                <a:gd name="T43" fmla="*/ 1 h 10"/>
                <a:gd name="T44" fmla="*/ 0 w 84"/>
                <a:gd name="T45" fmla="*/ 2 h 10"/>
                <a:gd name="T46" fmla="*/ 3 w 84"/>
                <a:gd name="T47" fmla="*/ 2 h 10"/>
                <a:gd name="T48" fmla="*/ 3 w 84"/>
                <a:gd name="T49" fmla="*/ 3 h 10"/>
                <a:gd name="T50" fmla="*/ 6 w 84"/>
                <a:gd name="T51" fmla="*/ 3 h 10"/>
                <a:gd name="T52" fmla="*/ 8 w 84"/>
                <a:gd name="T53" fmla="*/ 3 h 10"/>
                <a:gd name="T54" fmla="*/ 13 w 84"/>
                <a:gd name="T55" fmla="*/ 3 h 10"/>
                <a:gd name="T56" fmla="*/ 18 w 84"/>
                <a:gd name="T57" fmla="*/ 4 h 10"/>
                <a:gd name="T58" fmla="*/ 24 w 84"/>
                <a:gd name="T59" fmla="*/ 4 h 10"/>
                <a:gd name="T60" fmla="*/ 29 w 84"/>
                <a:gd name="T61" fmla="*/ 5 h 10"/>
                <a:gd name="T62" fmla="*/ 37 w 84"/>
                <a:gd name="T63" fmla="*/ 6 h 10"/>
                <a:gd name="T64" fmla="*/ 42 w 84"/>
                <a:gd name="T65" fmla="*/ 6 h 10"/>
                <a:gd name="T66" fmla="*/ 50 w 84"/>
                <a:gd name="T67" fmla="*/ 7 h 10"/>
                <a:gd name="T68" fmla="*/ 54 w 84"/>
                <a:gd name="T69" fmla="*/ 7 h 10"/>
                <a:gd name="T70" fmla="*/ 60 w 84"/>
                <a:gd name="T71" fmla="*/ 8 h 10"/>
                <a:gd name="T72" fmla="*/ 65 w 84"/>
                <a:gd name="T73" fmla="*/ 8 h 10"/>
                <a:gd name="T74" fmla="*/ 67 w 84"/>
                <a:gd name="T75" fmla="*/ 8 h 10"/>
                <a:gd name="T76" fmla="*/ 70 w 84"/>
                <a:gd name="T77" fmla="*/ 9 h 10"/>
                <a:gd name="T78" fmla="*/ 73 w 84"/>
                <a:gd name="T79" fmla="*/ 9 h 10"/>
                <a:gd name="T80" fmla="*/ 76 w 84"/>
                <a:gd name="T81" fmla="*/ 9 h 10"/>
                <a:gd name="T82" fmla="*/ 77 w 84"/>
                <a:gd name="T83" fmla="*/ 8 h 10"/>
                <a:gd name="T84" fmla="*/ 80 w 84"/>
                <a:gd name="T85" fmla="*/ 8 h 10"/>
                <a:gd name="T86" fmla="*/ 83 w 84"/>
                <a:gd name="T87" fmla="*/ 8 h 10"/>
                <a:gd name="T88" fmla="*/ 83 w 84"/>
                <a:gd name="T89" fmla="*/ 7 h 10"/>
                <a:gd name="T90" fmla="*/ 80 w 84"/>
                <a:gd name="T91" fmla="*/ 7 h 10"/>
                <a:gd name="T92" fmla="*/ 77 w 84"/>
                <a:gd name="T93" fmla="*/ 7 h 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4"/>
                <a:gd name="T142" fmla="*/ 0 h 10"/>
                <a:gd name="T143" fmla="*/ 84 w 84"/>
                <a:gd name="T144" fmla="*/ 10 h 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4" h="10">
                  <a:moveTo>
                    <a:pt x="77" y="7"/>
                  </a:moveTo>
                  <a:lnTo>
                    <a:pt x="77" y="7"/>
                  </a:lnTo>
                  <a:lnTo>
                    <a:pt x="76" y="7"/>
                  </a:lnTo>
                  <a:lnTo>
                    <a:pt x="73" y="6"/>
                  </a:lnTo>
                  <a:lnTo>
                    <a:pt x="67" y="6"/>
                  </a:lnTo>
                  <a:lnTo>
                    <a:pt x="63" y="5"/>
                  </a:lnTo>
                  <a:lnTo>
                    <a:pt x="60" y="5"/>
                  </a:lnTo>
                  <a:lnTo>
                    <a:pt x="52" y="4"/>
                  </a:lnTo>
                  <a:lnTo>
                    <a:pt x="47" y="4"/>
                  </a:lnTo>
                  <a:lnTo>
                    <a:pt x="42" y="3"/>
                  </a:lnTo>
                  <a:lnTo>
                    <a:pt x="37" y="2"/>
                  </a:lnTo>
                  <a:lnTo>
                    <a:pt x="31" y="2"/>
                  </a:lnTo>
                  <a:lnTo>
                    <a:pt x="26" y="2"/>
                  </a:lnTo>
                  <a:lnTo>
                    <a:pt x="24" y="1"/>
                  </a:lnTo>
                  <a:lnTo>
                    <a:pt x="18" y="1"/>
                  </a:lnTo>
                  <a:lnTo>
                    <a:pt x="16" y="1"/>
                  </a:lnTo>
                  <a:lnTo>
                    <a:pt x="13" y="1"/>
                  </a:lnTo>
                  <a:lnTo>
                    <a:pt x="11" y="1"/>
                  </a:lnTo>
                  <a:lnTo>
                    <a:pt x="8" y="0"/>
                  </a:lnTo>
                  <a:lnTo>
                    <a:pt x="6" y="0"/>
                  </a:lnTo>
                  <a:lnTo>
                    <a:pt x="3" y="1"/>
                  </a:lnTo>
                  <a:lnTo>
                    <a:pt x="0" y="1"/>
                  </a:lnTo>
                  <a:lnTo>
                    <a:pt x="0" y="2"/>
                  </a:lnTo>
                  <a:lnTo>
                    <a:pt x="3" y="2"/>
                  </a:lnTo>
                  <a:lnTo>
                    <a:pt x="3" y="3"/>
                  </a:lnTo>
                  <a:lnTo>
                    <a:pt x="6" y="3"/>
                  </a:lnTo>
                  <a:lnTo>
                    <a:pt x="8" y="3"/>
                  </a:lnTo>
                  <a:lnTo>
                    <a:pt x="13" y="3"/>
                  </a:lnTo>
                  <a:lnTo>
                    <a:pt x="18" y="4"/>
                  </a:lnTo>
                  <a:lnTo>
                    <a:pt x="24" y="4"/>
                  </a:lnTo>
                  <a:lnTo>
                    <a:pt x="29" y="5"/>
                  </a:lnTo>
                  <a:lnTo>
                    <a:pt x="37" y="6"/>
                  </a:lnTo>
                  <a:lnTo>
                    <a:pt x="42" y="6"/>
                  </a:lnTo>
                  <a:lnTo>
                    <a:pt x="50" y="7"/>
                  </a:lnTo>
                  <a:lnTo>
                    <a:pt x="54" y="7"/>
                  </a:lnTo>
                  <a:lnTo>
                    <a:pt x="60" y="8"/>
                  </a:lnTo>
                  <a:lnTo>
                    <a:pt x="65" y="8"/>
                  </a:lnTo>
                  <a:lnTo>
                    <a:pt x="67" y="8"/>
                  </a:lnTo>
                  <a:lnTo>
                    <a:pt x="70" y="9"/>
                  </a:lnTo>
                  <a:lnTo>
                    <a:pt x="73" y="9"/>
                  </a:lnTo>
                  <a:lnTo>
                    <a:pt x="76" y="9"/>
                  </a:lnTo>
                  <a:lnTo>
                    <a:pt x="77" y="8"/>
                  </a:lnTo>
                  <a:lnTo>
                    <a:pt x="80" y="8"/>
                  </a:lnTo>
                  <a:lnTo>
                    <a:pt x="83" y="8"/>
                  </a:lnTo>
                  <a:lnTo>
                    <a:pt x="83" y="7"/>
                  </a:lnTo>
                  <a:lnTo>
                    <a:pt x="80" y="7"/>
                  </a:lnTo>
                  <a:lnTo>
                    <a:pt x="77" y="7"/>
                  </a:lnTo>
                </a:path>
              </a:pathLst>
            </a:custGeom>
            <a:solidFill>
              <a:srgbClr val="FFC027"/>
            </a:solidFill>
            <a:ln w="127000" cap="rnd">
              <a:noFill/>
              <a:round/>
              <a:headEnd/>
              <a:tailEnd/>
            </a:ln>
          </p:spPr>
          <p:txBody>
            <a:bodyPr>
              <a:prstTxWarp prst="textNoShape">
                <a:avLst/>
              </a:prstTxWarp>
            </a:bodyPr>
            <a:lstStyle/>
            <a:p>
              <a:endParaRPr lang="en-US"/>
            </a:p>
          </p:txBody>
        </p:sp>
        <p:sp>
          <p:nvSpPr>
            <p:cNvPr id="41152" name="Freeform 136"/>
            <p:cNvSpPr>
              <a:spLocks/>
            </p:cNvSpPr>
            <p:nvPr/>
          </p:nvSpPr>
          <p:spPr bwMode="auto">
            <a:xfrm>
              <a:off x="4332" y="710"/>
              <a:ext cx="89" cy="15"/>
            </a:xfrm>
            <a:custGeom>
              <a:avLst/>
              <a:gdLst>
                <a:gd name="T0" fmla="*/ 85 w 89"/>
                <a:gd name="T1" fmla="*/ 11 h 15"/>
                <a:gd name="T2" fmla="*/ 82 w 89"/>
                <a:gd name="T3" fmla="*/ 9 h 15"/>
                <a:gd name="T4" fmla="*/ 80 w 89"/>
                <a:gd name="T5" fmla="*/ 9 h 15"/>
                <a:gd name="T6" fmla="*/ 77 w 89"/>
                <a:gd name="T7" fmla="*/ 9 h 15"/>
                <a:gd name="T8" fmla="*/ 74 w 89"/>
                <a:gd name="T9" fmla="*/ 9 h 15"/>
                <a:gd name="T10" fmla="*/ 68 w 89"/>
                <a:gd name="T11" fmla="*/ 8 h 15"/>
                <a:gd name="T12" fmla="*/ 63 w 89"/>
                <a:gd name="T13" fmla="*/ 8 h 15"/>
                <a:gd name="T14" fmla="*/ 57 w 89"/>
                <a:gd name="T15" fmla="*/ 6 h 15"/>
                <a:gd name="T16" fmla="*/ 49 w 89"/>
                <a:gd name="T17" fmla="*/ 4 h 15"/>
                <a:gd name="T18" fmla="*/ 42 w 89"/>
                <a:gd name="T19" fmla="*/ 4 h 15"/>
                <a:gd name="T20" fmla="*/ 37 w 89"/>
                <a:gd name="T21" fmla="*/ 3 h 15"/>
                <a:gd name="T22" fmla="*/ 31 w 89"/>
                <a:gd name="T23" fmla="*/ 3 h 15"/>
                <a:gd name="T24" fmla="*/ 25 w 89"/>
                <a:gd name="T25" fmla="*/ 1 h 15"/>
                <a:gd name="T26" fmla="*/ 23 w 89"/>
                <a:gd name="T27" fmla="*/ 1 h 15"/>
                <a:gd name="T28" fmla="*/ 20 w 89"/>
                <a:gd name="T29" fmla="*/ 1 h 15"/>
                <a:gd name="T30" fmla="*/ 17 w 89"/>
                <a:gd name="T31" fmla="*/ 1 h 15"/>
                <a:gd name="T32" fmla="*/ 14 w 89"/>
                <a:gd name="T33" fmla="*/ 1 h 15"/>
                <a:gd name="T34" fmla="*/ 14 w 89"/>
                <a:gd name="T35" fmla="*/ 0 h 15"/>
                <a:gd name="T36" fmla="*/ 11 w 89"/>
                <a:gd name="T37" fmla="*/ 0 h 15"/>
                <a:gd name="T38" fmla="*/ 9 w 89"/>
                <a:gd name="T39" fmla="*/ 0 h 15"/>
                <a:gd name="T40" fmla="*/ 6 w 89"/>
                <a:gd name="T41" fmla="*/ 0 h 15"/>
                <a:gd name="T42" fmla="*/ 3 w 89"/>
                <a:gd name="T43" fmla="*/ 0 h 15"/>
                <a:gd name="T44" fmla="*/ 0 w 89"/>
                <a:gd name="T45" fmla="*/ 0 h 15"/>
                <a:gd name="T46" fmla="*/ 0 w 89"/>
                <a:gd name="T47" fmla="*/ 1 h 15"/>
                <a:gd name="T48" fmla="*/ 0 w 89"/>
                <a:gd name="T49" fmla="*/ 3 h 15"/>
                <a:gd name="T50" fmla="*/ 3 w 89"/>
                <a:gd name="T51" fmla="*/ 4 h 15"/>
                <a:gd name="T52" fmla="*/ 6 w 89"/>
                <a:gd name="T53" fmla="*/ 4 h 15"/>
                <a:gd name="T54" fmla="*/ 11 w 89"/>
                <a:gd name="T55" fmla="*/ 4 h 15"/>
                <a:gd name="T56" fmla="*/ 17 w 89"/>
                <a:gd name="T57" fmla="*/ 6 h 15"/>
                <a:gd name="T58" fmla="*/ 23 w 89"/>
                <a:gd name="T59" fmla="*/ 6 h 15"/>
                <a:gd name="T60" fmla="*/ 28 w 89"/>
                <a:gd name="T61" fmla="*/ 8 h 15"/>
                <a:gd name="T62" fmla="*/ 37 w 89"/>
                <a:gd name="T63" fmla="*/ 8 h 15"/>
                <a:gd name="T64" fmla="*/ 46 w 89"/>
                <a:gd name="T65" fmla="*/ 9 h 15"/>
                <a:gd name="T66" fmla="*/ 52 w 89"/>
                <a:gd name="T67" fmla="*/ 11 h 15"/>
                <a:gd name="T68" fmla="*/ 57 w 89"/>
                <a:gd name="T69" fmla="*/ 11 h 15"/>
                <a:gd name="T70" fmla="*/ 63 w 89"/>
                <a:gd name="T71" fmla="*/ 12 h 15"/>
                <a:gd name="T72" fmla="*/ 68 w 89"/>
                <a:gd name="T73" fmla="*/ 12 h 15"/>
                <a:gd name="T74" fmla="*/ 71 w 89"/>
                <a:gd name="T75" fmla="*/ 12 h 15"/>
                <a:gd name="T76" fmla="*/ 74 w 89"/>
                <a:gd name="T77" fmla="*/ 12 h 15"/>
                <a:gd name="T78" fmla="*/ 77 w 89"/>
                <a:gd name="T79" fmla="*/ 12 h 15"/>
                <a:gd name="T80" fmla="*/ 80 w 89"/>
                <a:gd name="T81" fmla="*/ 14 h 15"/>
                <a:gd name="T82" fmla="*/ 82 w 89"/>
                <a:gd name="T83" fmla="*/ 12 h 15"/>
                <a:gd name="T84" fmla="*/ 85 w 89"/>
                <a:gd name="T85" fmla="*/ 12 h 15"/>
                <a:gd name="T86" fmla="*/ 88 w 89"/>
                <a:gd name="T87" fmla="*/ 12 h 15"/>
                <a:gd name="T88" fmla="*/ 88 w 89"/>
                <a:gd name="T89" fmla="*/ 11 h 15"/>
                <a:gd name="T90" fmla="*/ 85 w 89"/>
                <a:gd name="T91" fmla="*/ 11 h 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
                <a:gd name="T139" fmla="*/ 0 h 15"/>
                <a:gd name="T140" fmla="*/ 89 w 89"/>
                <a:gd name="T141" fmla="*/ 15 h 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 h="15">
                  <a:moveTo>
                    <a:pt x="85" y="11"/>
                  </a:moveTo>
                  <a:lnTo>
                    <a:pt x="82" y="9"/>
                  </a:lnTo>
                  <a:lnTo>
                    <a:pt x="80" y="9"/>
                  </a:lnTo>
                  <a:lnTo>
                    <a:pt x="77" y="9"/>
                  </a:lnTo>
                  <a:lnTo>
                    <a:pt x="74" y="9"/>
                  </a:lnTo>
                  <a:lnTo>
                    <a:pt x="68" y="8"/>
                  </a:lnTo>
                  <a:lnTo>
                    <a:pt x="63" y="8"/>
                  </a:lnTo>
                  <a:lnTo>
                    <a:pt x="57" y="6"/>
                  </a:lnTo>
                  <a:lnTo>
                    <a:pt x="49" y="4"/>
                  </a:lnTo>
                  <a:lnTo>
                    <a:pt x="42" y="4"/>
                  </a:lnTo>
                  <a:lnTo>
                    <a:pt x="37" y="3"/>
                  </a:lnTo>
                  <a:lnTo>
                    <a:pt x="31" y="3"/>
                  </a:lnTo>
                  <a:lnTo>
                    <a:pt x="25" y="1"/>
                  </a:lnTo>
                  <a:lnTo>
                    <a:pt x="23" y="1"/>
                  </a:lnTo>
                  <a:lnTo>
                    <a:pt x="20" y="1"/>
                  </a:lnTo>
                  <a:lnTo>
                    <a:pt x="17" y="1"/>
                  </a:lnTo>
                  <a:lnTo>
                    <a:pt x="14" y="1"/>
                  </a:lnTo>
                  <a:lnTo>
                    <a:pt x="14" y="0"/>
                  </a:lnTo>
                  <a:lnTo>
                    <a:pt x="11" y="0"/>
                  </a:lnTo>
                  <a:lnTo>
                    <a:pt x="9" y="0"/>
                  </a:lnTo>
                  <a:lnTo>
                    <a:pt x="6" y="0"/>
                  </a:lnTo>
                  <a:lnTo>
                    <a:pt x="3" y="0"/>
                  </a:lnTo>
                  <a:lnTo>
                    <a:pt x="0" y="0"/>
                  </a:lnTo>
                  <a:lnTo>
                    <a:pt x="0" y="1"/>
                  </a:lnTo>
                  <a:lnTo>
                    <a:pt x="0" y="3"/>
                  </a:lnTo>
                  <a:lnTo>
                    <a:pt x="3" y="4"/>
                  </a:lnTo>
                  <a:lnTo>
                    <a:pt x="6" y="4"/>
                  </a:lnTo>
                  <a:lnTo>
                    <a:pt x="11" y="4"/>
                  </a:lnTo>
                  <a:lnTo>
                    <a:pt x="17" y="6"/>
                  </a:lnTo>
                  <a:lnTo>
                    <a:pt x="23" y="6"/>
                  </a:lnTo>
                  <a:lnTo>
                    <a:pt x="28" y="8"/>
                  </a:lnTo>
                  <a:lnTo>
                    <a:pt x="37" y="8"/>
                  </a:lnTo>
                  <a:lnTo>
                    <a:pt x="46" y="9"/>
                  </a:lnTo>
                  <a:lnTo>
                    <a:pt x="52" y="11"/>
                  </a:lnTo>
                  <a:lnTo>
                    <a:pt x="57" y="11"/>
                  </a:lnTo>
                  <a:lnTo>
                    <a:pt x="63" y="12"/>
                  </a:lnTo>
                  <a:lnTo>
                    <a:pt x="68" y="12"/>
                  </a:lnTo>
                  <a:lnTo>
                    <a:pt x="71" y="12"/>
                  </a:lnTo>
                  <a:lnTo>
                    <a:pt x="74" y="12"/>
                  </a:lnTo>
                  <a:lnTo>
                    <a:pt x="77" y="12"/>
                  </a:lnTo>
                  <a:lnTo>
                    <a:pt x="80" y="14"/>
                  </a:lnTo>
                  <a:lnTo>
                    <a:pt x="82" y="12"/>
                  </a:lnTo>
                  <a:lnTo>
                    <a:pt x="85" y="12"/>
                  </a:lnTo>
                  <a:lnTo>
                    <a:pt x="88" y="12"/>
                  </a:lnTo>
                  <a:lnTo>
                    <a:pt x="88" y="11"/>
                  </a:lnTo>
                  <a:lnTo>
                    <a:pt x="85" y="11"/>
                  </a:lnTo>
                </a:path>
              </a:pathLst>
            </a:custGeom>
            <a:noFill/>
            <a:ln w="12700" cap="rnd">
              <a:solidFill>
                <a:srgbClr val="000000"/>
              </a:solidFill>
              <a:round/>
              <a:headEnd/>
              <a:tailEnd/>
            </a:ln>
          </p:spPr>
          <p:txBody>
            <a:bodyPr>
              <a:prstTxWarp prst="textNoShape">
                <a:avLst/>
              </a:prstTxWarp>
            </a:bodyPr>
            <a:lstStyle/>
            <a:p>
              <a:endParaRPr lang="en-US"/>
            </a:p>
          </p:txBody>
        </p:sp>
        <p:sp>
          <p:nvSpPr>
            <p:cNvPr id="41153" name="Freeform 137"/>
            <p:cNvSpPr>
              <a:spLocks/>
            </p:cNvSpPr>
            <p:nvPr/>
          </p:nvSpPr>
          <p:spPr bwMode="auto">
            <a:xfrm>
              <a:off x="4340" y="719"/>
              <a:ext cx="69" cy="4"/>
            </a:xfrm>
            <a:custGeom>
              <a:avLst/>
              <a:gdLst>
                <a:gd name="T0" fmla="*/ 68 w 69"/>
                <a:gd name="T1" fmla="*/ 3 h 4"/>
                <a:gd name="T2" fmla="*/ 60 w 69"/>
                <a:gd name="T3" fmla="*/ 3 h 4"/>
                <a:gd name="T4" fmla="*/ 0 w 69"/>
                <a:gd name="T5" fmla="*/ 0 h 4"/>
                <a:gd name="T6" fmla="*/ 3 w 69"/>
                <a:gd name="T7" fmla="*/ 0 h 4"/>
                <a:gd name="T8" fmla="*/ 5 w 69"/>
                <a:gd name="T9" fmla="*/ 0 h 4"/>
                <a:gd name="T10" fmla="*/ 8 w 69"/>
                <a:gd name="T11" fmla="*/ 0 h 4"/>
                <a:gd name="T12" fmla="*/ 10 w 69"/>
                <a:gd name="T13" fmla="*/ 0 h 4"/>
                <a:gd name="T14" fmla="*/ 13 w 69"/>
                <a:gd name="T15" fmla="*/ 0 h 4"/>
                <a:gd name="T16" fmla="*/ 15 w 69"/>
                <a:gd name="T17" fmla="*/ 0 h 4"/>
                <a:gd name="T18" fmla="*/ 18 w 69"/>
                <a:gd name="T19" fmla="*/ 0 h 4"/>
                <a:gd name="T20" fmla="*/ 22 w 69"/>
                <a:gd name="T21" fmla="*/ 1 h 4"/>
                <a:gd name="T22" fmla="*/ 25 w 69"/>
                <a:gd name="T23" fmla="*/ 1 h 4"/>
                <a:gd name="T24" fmla="*/ 30 w 69"/>
                <a:gd name="T25" fmla="*/ 1 h 4"/>
                <a:gd name="T26" fmla="*/ 35 w 69"/>
                <a:gd name="T27" fmla="*/ 1 h 4"/>
                <a:gd name="T28" fmla="*/ 40 w 69"/>
                <a:gd name="T29" fmla="*/ 1 h 4"/>
                <a:gd name="T30" fmla="*/ 43 w 69"/>
                <a:gd name="T31" fmla="*/ 1 h 4"/>
                <a:gd name="T32" fmla="*/ 47 w 69"/>
                <a:gd name="T33" fmla="*/ 2 h 4"/>
                <a:gd name="T34" fmla="*/ 53 w 69"/>
                <a:gd name="T35" fmla="*/ 2 h 4"/>
                <a:gd name="T36" fmla="*/ 55 w 69"/>
                <a:gd name="T37" fmla="*/ 2 h 4"/>
                <a:gd name="T38" fmla="*/ 60 w 69"/>
                <a:gd name="T39" fmla="*/ 3 h 4"/>
                <a:gd name="T40" fmla="*/ 63 w 69"/>
                <a:gd name="T41" fmla="*/ 3 h 4"/>
                <a:gd name="T42" fmla="*/ 65 w 69"/>
                <a:gd name="T43" fmla="*/ 3 h 4"/>
                <a:gd name="T44" fmla="*/ 68 w 69"/>
                <a:gd name="T45" fmla="*/ 3 h 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9"/>
                <a:gd name="T70" fmla="*/ 0 h 4"/>
                <a:gd name="T71" fmla="*/ 69 w 69"/>
                <a:gd name="T72" fmla="*/ 4 h 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9" h="4">
                  <a:moveTo>
                    <a:pt x="68" y="3"/>
                  </a:moveTo>
                  <a:lnTo>
                    <a:pt x="60" y="3"/>
                  </a:lnTo>
                  <a:lnTo>
                    <a:pt x="0" y="0"/>
                  </a:lnTo>
                  <a:lnTo>
                    <a:pt x="3" y="0"/>
                  </a:lnTo>
                  <a:lnTo>
                    <a:pt x="5" y="0"/>
                  </a:lnTo>
                  <a:lnTo>
                    <a:pt x="8" y="0"/>
                  </a:lnTo>
                  <a:lnTo>
                    <a:pt x="10" y="0"/>
                  </a:lnTo>
                  <a:lnTo>
                    <a:pt x="13" y="0"/>
                  </a:lnTo>
                  <a:lnTo>
                    <a:pt x="15" y="0"/>
                  </a:lnTo>
                  <a:lnTo>
                    <a:pt x="18" y="0"/>
                  </a:lnTo>
                  <a:lnTo>
                    <a:pt x="22" y="1"/>
                  </a:lnTo>
                  <a:lnTo>
                    <a:pt x="25" y="1"/>
                  </a:lnTo>
                  <a:lnTo>
                    <a:pt x="30" y="1"/>
                  </a:lnTo>
                  <a:lnTo>
                    <a:pt x="35" y="1"/>
                  </a:lnTo>
                  <a:lnTo>
                    <a:pt x="40" y="1"/>
                  </a:lnTo>
                  <a:lnTo>
                    <a:pt x="43" y="1"/>
                  </a:lnTo>
                  <a:lnTo>
                    <a:pt x="47" y="2"/>
                  </a:lnTo>
                  <a:lnTo>
                    <a:pt x="53" y="2"/>
                  </a:lnTo>
                  <a:lnTo>
                    <a:pt x="55" y="2"/>
                  </a:lnTo>
                  <a:lnTo>
                    <a:pt x="60" y="3"/>
                  </a:lnTo>
                  <a:lnTo>
                    <a:pt x="63" y="3"/>
                  </a:lnTo>
                  <a:lnTo>
                    <a:pt x="65" y="3"/>
                  </a:lnTo>
                  <a:lnTo>
                    <a:pt x="68" y="3"/>
                  </a:lnTo>
                </a:path>
              </a:pathLst>
            </a:custGeom>
            <a:solidFill>
              <a:srgbClr val="B3B3B3"/>
            </a:solidFill>
            <a:ln w="127000" cap="rnd">
              <a:noFill/>
              <a:round/>
              <a:headEnd/>
              <a:tailEnd/>
            </a:ln>
          </p:spPr>
          <p:txBody>
            <a:bodyPr>
              <a:prstTxWarp prst="textNoShape">
                <a:avLst/>
              </a:prstTxWarp>
            </a:bodyPr>
            <a:lstStyle/>
            <a:p>
              <a:endParaRPr lang="en-US"/>
            </a:p>
          </p:txBody>
        </p:sp>
        <p:sp>
          <p:nvSpPr>
            <p:cNvPr id="41154" name="Freeform 138"/>
            <p:cNvSpPr>
              <a:spLocks/>
            </p:cNvSpPr>
            <p:nvPr/>
          </p:nvSpPr>
          <p:spPr bwMode="auto">
            <a:xfrm>
              <a:off x="4405" y="721"/>
              <a:ext cx="4" cy="2"/>
            </a:xfrm>
            <a:custGeom>
              <a:avLst/>
              <a:gdLst>
                <a:gd name="T0" fmla="*/ 3 w 4"/>
                <a:gd name="T1" fmla="*/ 1 h 2"/>
                <a:gd name="T2" fmla="*/ 3 w 4"/>
                <a:gd name="T3" fmla="*/ 1 h 2"/>
                <a:gd name="T4" fmla="*/ 0 w 4"/>
                <a:gd name="T5" fmla="*/ 0 h 2"/>
                <a:gd name="T6" fmla="*/ 0 w 4"/>
                <a:gd name="T7" fmla="*/ 1 h 2"/>
                <a:gd name="T8" fmla="*/ 3 w 4"/>
                <a:gd name="T9" fmla="*/ 1 h 2"/>
                <a:gd name="T10" fmla="*/ 0 60000 65536"/>
                <a:gd name="T11" fmla="*/ 0 60000 65536"/>
                <a:gd name="T12" fmla="*/ 0 60000 65536"/>
                <a:gd name="T13" fmla="*/ 0 60000 65536"/>
                <a:gd name="T14" fmla="*/ 0 60000 65536"/>
                <a:gd name="T15" fmla="*/ 0 w 4"/>
                <a:gd name="T16" fmla="*/ 0 h 2"/>
                <a:gd name="T17" fmla="*/ 4 w 4"/>
                <a:gd name="T18" fmla="*/ 2 h 2"/>
              </a:gdLst>
              <a:ahLst/>
              <a:cxnLst>
                <a:cxn ang="T10">
                  <a:pos x="T0" y="T1"/>
                </a:cxn>
                <a:cxn ang="T11">
                  <a:pos x="T2" y="T3"/>
                </a:cxn>
                <a:cxn ang="T12">
                  <a:pos x="T4" y="T5"/>
                </a:cxn>
                <a:cxn ang="T13">
                  <a:pos x="T6" y="T7"/>
                </a:cxn>
                <a:cxn ang="T14">
                  <a:pos x="T8" y="T9"/>
                </a:cxn>
              </a:cxnLst>
              <a:rect l="T15" t="T16" r="T17" b="T18"/>
              <a:pathLst>
                <a:path w="4" h="2">
                  <a:moveTo>
                    <a:pt x="3" y="1"/>
                  </a:moveTo>
                  <a:lnTo>
                    <a:pt x="3" y="1"/>
                  </a:lnTo>
                  <a:lnTo>
                    <a:pt x="0" y="0"/>
                  </a:lnTo>
                  <a:lnTo>
                    <a:pt x="0" y="1"/>
                  </a:lnTo>
                  <a:lnTo>
                    <a:pt x="3" y="1"/>
                  </a:lnTo>
                </a:path>
              </a:pathLst>
            </a:custGeom>
            <a:solidFill>
              <a:srgbClr val="FFFFFF"/>
            </a:solidFill>
            <a:ln w="127000" cap="rnd">
              <a:noFill/>
              <a:round/>
              <a:headEnd/>
              <a:tailEnd/>
            </a:ln>
          </p:spPr>
          <p:txBody>
            <a:bodyPr>
              <a:prstTxWarp prst="textNoShape">
                <a:avLst/>
              </a:prstTxWarp>
            </a:bodyPr>
            <a:lstStyle/>
            <a:p>
              <a:endParaRPr lang="en-US"/>
            </a:p>
          </p:txBody>
        </p:sp>
        <p:sp>
          <p:nvSpPr>
            <p:cNvPr id="41155" name="Freeform 139"/>
            <p:cNvSpPr>
              <a:spLocks/>
            </p:cNvSpPr>
            <p:nvPr/>
          </p:nvSpPr>
          <p:spPr bwMode="auto">
            <a:xfrm>
              <a:off x="4400" y="755"/>
              <a:ext cx="149" cy="16"/>
            </a:xfrm>
            <a:custGeom>
              <a:avLst/>
              <a:gdLst>
                <a:gd name="T0" fmla="*/ 142 w 149"/>
                <a:gd name="T1" fmla="*/ 15 h 16"/>
                <a:gd name="T2" fmla="*/ 148 w 149"/>
                <a:gd name="T3" fmla="*/ 15 h 16"/>
                <a:gd name="T4" fmla="*/ 148 w 149"/>
                <a:gd name="T5" fmla="*/ 12 h 16"/>
                <a:gd name="T6" fmla="*/ 142 w 149"/>
                <a:gd name="T7" fmla="*/ 12 h 16"/>
                <a:gd name="T8" fmla="*/ 138 w 149"/>
                <a:gd name="T9" fmla="*/ 11 h 16"/>
                <a:gd name="T10" fmla="*/ 129 w 149"/>
                <a:gd name="T11" fmla="*/ 11 h 16"/>
                <a:gd name="T12" fmla="*/ 119 w 149"/>
                <a:gd name="T13" fmla="*/ 10 h 16"/>
                <a:gd name="T14" fmla="*/ 108 w 149"/>
                <a:gd name="T15" fmla="*/ 9 h 16"/>
                <a:gd name="T16" fmla="*/ 98 w 149"/>
                <a:gd name="T17" fmla="*/ 8 h 16"/>
                <a:gd name="T18" fmla="*/ 85 w 149"/>
                <a:gd name="T19" fmla="*/ 6 h 16"/>
                <a:gd name="T20" fmla="*/ 74 w 149"/>
                <a:gd name="T21" fmla="*/ 5 h 16"/>
                <a:gd name="T22" fmla="*/ 63 w 149"/>
                <a:gd name="T23" fmla="*/ 4 h 16"/>
                <a:gd name="T24" fmla="*/ 53 w 149"/>
                <a:gd name="T25" fmla="*/ 4 h 16"/>
                <a:gd name="T26" fmla="*/ 42 w 149"/>
                <a:gd name="T27" fmla="*/ 3 h 16"/>
                <a:gd name="T28" fmla="*/ 34 w 149"/>
                <a:gd name="T29" fmla="*/ 1 h 16"/>
                <a:gd name="T30" fmla="*/ 26 w 149"/>
                <a:gd name="T31" fmla="*/ 1 h 16"/>
                <a:gd name="T32" fmla="*/ 21 w 149"/>
                <a:gd name="T33" fmla="*/ 0 h 16"/>
                <a:gd name="T34" fmla="*/ 16 w 149"/>
                <a:gd name="T35" fmla="*/ 0 h 16"/>
                <a:gd name="T36" fmla="*/ 10 w 149"/>
                <a:gd name="T37" fmla="*/ 0 h 16"/>
                <a:gd name="T38" fmla="*/ 6 w 149"/>
                <a:gd name="T39" fmla="*/ 0 h 16"/>
                <a:gd name="T40" fmla="*/ 0 w 149"/>
                <a:gd name="T41" fmla="*/ 1 h 16"/>
                <a:gd name="T42" fmla="*/ 3 w 149"/>
                <a:gd name="T43" fmla="*/ 4 h 16"/>
                <a:gd name="T44" fmla="*/ 8 w 149"/>
                <a:gd name="T45" fmla="*/ 4 h 16"/>
                <a:gd name="T46" fmla="*/ 13 w 149"/>
                <a:gd name="T47" fmla="*/ 4 h 16"/>
                <a:gd name="T48" fmla="*/ 19 w 149"/>
                <a:gd name="T49" fmla="*/ 4 h 16"/>
                <a:gd name="T50" fmla="*/ 24 w 149"/>
                <a:gd name="T51" fmla="*/ 4 h 16"/>
                <a:gd name="T52" fmla="*/ 37 w 149"/>
                <a:gd name="T53" fmla="*/ 5 h 16"/>
                <a:gd name="T54" fmla="*/ 53 w 149"/>
                <a:gd name="T55" fmla="*/ 8 h 16"/>
                <a:gd name="T56" fmla="*/ 74 w 149"/>
                <a:gd name="T57" fmla="*/ 9 h 16"/>
                <a:gd name="T58" fmla="*/ 95 w 149"/>
                <a:gd name="T59" fmla="*/ 11 h 16"/>
                <a:gd name="T60" fmla="*/ 116 w 149"/>
                <a:gd name="T61" fmla="*/ 12 h 16"/>
                <a:gd name="T62" fmla="*/ 132 w 149"/>
                <a:gd name="T63" fmla="*/ 14 h 16"/>
                <a:gd name="T64" fmla="*/ 140 w 149"/>
                <a:gd name="T65" fmla="*/ 15 h 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9"/>
                <a:gd name="T100" fmla="*/ 0 h 16"/>
                <a:gd name="T101" fmla="*/ 149 w 149"/>
                <a:gd name="T102" fmla="*/ 16 h 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9" h="16">
                  <a:moveTo>
                    <a:pt x="142" y="15"/>
                  </a:moveTo>
                  <a:lnTo>
                    <a:pt x="142" y="15"/>
                  </a:lnTo>
                  <a:lnTo>
                    <a:pt x="145" y="15"/>
                  </a:lnTo>
                  <a:lnTo>
                    <a:pt x="148" y="15"/>
                  </a:lnTo>
                  <a:lnTo>
                    <a:pt x="148" y="14"/>
                  </a:lnTo>
                  <a:lnTo>
                    <a:pt x="148" y="12"/>
                  </a:lnTo>
                  <a:lnTo>
                    <a:pt x="145" y="12"/>
                  </a:lnTo>
                  <a:lnTo>
                    <a:pt x="142" y="12"/>
                  </a:lnTo>
                  <a:lnTo>
                    <a:pt x="140" y="11"/>
                  </a:lnTo>
                  <a:lnTo>
                    <a:pt x="138" y="11"/>
                  </a:lnTo>
                  <a:lnTo>
                    <a:pt x="132" y="11"/>
                  </a:lnTo>
                  <a:lnTo>
                    <a:pt x="129" y="11"/>
                  </a:lnTo>
                  <a:lnTo>
                    <a:pt x="124" y="10"/>
                  </a:lnTo>
                  <a:lnTo>
                    <a:pt x="119" y="10"/>
                  </a:lnTo>
                  <a:lnTo>
                    <a:pt x="113" y="10"/>
                  </a:lnTo>
                  <a:lnTo>
                    <a:pt x="108" y="9"/>
                  </a:lnTo>
                  <a:lnTo>
                    <a:pt x="103" y="9"/>
                  </a:lnTo>
                  <a:lnTo>
                    <a:pt x="98" y="8"/>
                  </a:lnTo>
                  <a:lnTo>
                    <a:pt x="92" y="8"/>
                  </a:lnTo>
                  <a:lnTo>
                    <a:pt x="85" y="6"/>
                  </a:lnTo>
                  <a:lnTo>
                    <a:pt x="79" y="6"/>
                  </a:lnTo>
                  <a:lnTo>
                    <a:pt x="74" y="5"/>
                  </a:lnTo>
                  <a:lnTo>
                    <a:pt x="69" y="5"/>
                  </a:lnTo>
                  <a:lnTo>
                    <a:pt x="63" y="4"/>
                  </a:lnTo>
                  <a:lnTo>
                    <a:pt x="58" y="4"/>
                  </a:lnTo>
                  <a:lnTo>
                    <a:pt x="53" y="4"/>
                  </a:lnTo>
                  <a:lnTo>
                    <a:pt x="47" y="3"/>
                  </a:lnTo>
                  <a:lnTo>
                    <a:pt x="42" y="3"/>
                  </a:lnTo>
                  <a:lnTo>
                    <a:pt x="37" y="3"/>
                  </a:lnTo>
                  <a:lnTo>
                    <a:pt x="34" y="1"/>
                  </a:lnTo>
                  <a:lnTo>
                    <a:pt x="29" y="1"/>
                  </a:lnTo>
                  <a:lnTo>
                    <a:pt x="26" y="1"/>
                  </a:lnTo>
                  <a:lnTo>
                    <a:pt x="24" y="1"/>
                  </a:lnTo>
                  <a:lnTo>
                    <a:pt x="21" y="0"/>
                  </a:lnTo>
                  <a:lnTo>
                    <a:pt x="19" y="0"/>
                  </a:lnTo>
                  <a:lnTo>
                    <a:pt x="16" y="0"/>
                  </a:lnTo>
                  <a:lnTo>
                    <a:pt x="13" y="0"/>
                  </a:lnTo>
                  <a:lnTo>
                    <a:pt x="10" y="0"/>
                  </a:lnTo>
                  <a:lnTo>
                    <a:pt x="8" y="0"/>
                  </a:lnTo>
                  <a:lnTo>
                    <a:pt x="6" y="0"/>
                  </a:lnTo>
                  <a:lnTo>
                    <a:pt x="3" y="1"/>
                  </a:lnTo>
                  <a:lnTo>
                    <a:pt x="0" y="1"/>
                  </a:lnTo>
                  <a:lnTo>
                    <a:pt x="0" y="4"/>
                  </a:lnTo>
                  <a:lnTo>
                    <a:pt x="3" y="4"/>
                  </a:lnTo>
                  <a:lnTo>
                    <a:pt x="6" y="4"/>
                  </a:lnTo>
                  <a:lnTo>
                    <a:pt x="8" y="4"/>
                  </a:lnTo>
                  <a:lnTo>
                    <a:pt x="10" y="4"/>
                  </a:lnTo>
                  <a:lnTo>
                    <a:pt x="13" y="4"/>
                  </a:lnTo>
                  <a:lnTo>
                    <a:pt x="16" y="4"/>
                  </a:lnTo>
                  <a:lnTo>
                    <a:pt x="19" y="4"/>
                  </a:lnTo>
                  <a:lnTo>
                    <a:pt x="21" y="4"/>
                  </a:lnTo>
                  <a:lnTo>
                    <a:pt x="24" y="4"/>
                  </a:lnTo>
                  <a:lnTo>
                    <a:pt x="29" y="5"/>
                  </a:lnTo>
                  <a:lnTo>
                    <a:pt x="37" y="5"/>
                  </a:lnTo>
                  <a:lnTo>
                    <a:pt x="45" y="6"/>
                  </a:lnTo>
                  <a:lnTo>
                    <a:pt x="53" y="8"/>
                  </a:lnTo>
                  <a:lnTo>
                    <a:pt x="63" y="8"/>
                  </a:lnTo>
                  <a:lnTo>
                    <a:pt x="74" y="9"/>
                  </a:lnTo>
                  <a:lnTo>
                    <a:pt x="85" y="10"/>
                  </a:lnTo>
                  <a:lnTo>
                    <a:pt x="95" y="11"/>
                  </a:lnTo>
                  <a:lnTo>
                    <a:pt x="106" y="11"/>
                  </a:lnTo>
                  <a:lnTo>
                    <a:pt x="116" y="12"/>
                  </a:lnTo>
                  <a:lnTo>
                    <a:pt x="124" y="14"/>
                  </a:lnTo>
                  <a:lnTo>
                    <a:pt x="132" y="14"/>
                  </a:lnTo>
                  <a:lnTo>
                    <a:pt x="138" y="15"/>
                  </a:lnTo>
                  <a:lnTo>
                    <a:pt x="140" y="15"/>
                  </a:lnTo>
                  <a:lnTo>
                    <a:pt x="142" y="15"/>
                  </a:lnTo>
                </a:path>
              </a:pathLst>
            </a:custGeom>
            <a:solidFill>
              <a:srgbClr val="FFC027"/>
            </a:solidFill>
            <a:ln w="127000" cap="rnd">
              <a:noFill/>
              <a:round/>
              <a:headEnd/>
              <a:tailEnd/>
            </a:ln>
          </p:spPr>
          <p:txBody>
            <a:bodyPr>
              <a:prstTxWarp prst="textNoShape">
                <a:avLst/>
              </a:prstTxWarp>
            </a:bodyPr>
            <a:lstStyle/>
            <a:p>
              <a:endParaRPr lang="en-US"/>
            </a:p>
          </p:txBody>
        </p:sp>
        <p:sp>
          <p:nvSpPr>
            <p:cNvPr id="41156" name="Freeform 140"/>
            <p:cNvSpPr>
              <a:spLocks/>
            </p:cNvSpPr>
            <p:nvPr/>
          </p:nvSpPr>
          <p:spPr bwMode="auto">
            <a:xfrm>
              <a:off x="4392" y="755"/>
              <a:ext cx="157" cy="21"/>
            </a:xfrm>
            <a:custGeom>
              <a:avLst/>
              <a:gdLst>
                <a:gd name="T0" fmla="*/ 153 w 157"/>
                <a:gd name="T1" fmla="*/ 20 h 21"/>
                <a:gd name="T2" fmla="*/ 156 w 157"/>
                <a:gd name="T3" fmla="*/ 18 h 21"/>
                <a:gd name="T4" fmla="*/ 153 w 157"/>
                <a:gd name="T5" fmla="*/ 16 h 21"/>
                <a:gd name="T6" fmla="*/ 147 w 157"/>
                <a:gd name="T7" fmla="*/ 15 h 21"/>
                <a:gd name="T8" fmla="*/ 139 w 157"/>
                <a:gd name="T9" fmla="*/ 15 h 21"/>
                <a:gd name="T10" fmla="*/ 131 w 157"/>
                <a:gd name="T11" fmla="*/ 13 h 21"/>
                <a:gd name="T12" fmla="*/ 119 w 157"/>
                <a:gd name="T13" fmla="*/ 12 h 21"/>
                <a:gd name="T14" fmla="*/ 108 w 157"/>
                <a:gd name="T15" fmla="*/ 10 h 21"/>
                <a:gd name="T16" fmla="*/ 97 w 157"/>
                <a:gd name="T17" fmla="*/ 8 h 21"/>
                <a:gd name="T18" fmla="*/ 86 w 157"/>
                <a:gd name="T19" fmla="*/ 8 h 21"/>
                <a:gd name="T20" fmla="*/ 73 w 157"/>
                <a:gd name="T21" fmla="*/ 6 h 21"/>
                <a:gd name="T22" fmla="*/ 62 w 157"/>
                <a:gd name="T23" fmla="*/ 5 h 21"/>
                <a:gd name="T24" fmla="*/ 50 w 157"/>
                <a:gd name="T25" fmla="*/ 4 h 21"/>
                <a:gd name="T26" fmla="*/ 39 w 157"/>
                <a:gd name="T27" fmla="*/ 2 h 21"/>
                <a:gd name="T28" fmla="*/ 34 w 157"/>
                <a:gd name="T29" fmla="*/ 2 h 21"/>
                <a:gd name="T30" fmla="*/ 25 w 157"/>
                <a:gd name="T31" fmla="*/ 0 h 21"/>
                <a:gd name="T32" fmla="*/ 20 w 157"/>
                <a:gd name="T33" fmla="*/ 0 h 21"/>
                <a:gd name="T34" fmla="*/ 14 w 157"/>
                <a:gd name="T35" fmla="*/ 0 h 21"/>
                <a:gd name="T36" fmla="*/ 8 w 157"/>
                <a:gd name="T37" fmla="*/ 0 h 21"/>
                <a:gd name="T38" fmla="*/ 3 w 157"/>
                <a:gd name="T39" fmla="*/ 0 h 21"/>
                <a:gd name="T40" fmla="*/ 0 w 157"/>
                <a:gd name="T41" fmla="*/ 5 h 21"/>
                <a:gd name="T42" fmla="*/ 6 w 157"/>
                <a:gd name="T43" fmla="*/ 5 h 21"/>
                <a:gd name="T44" fmla="*/ 11 w 157"/>
                <a:gd name="T45" fmla="*/ 5 h 21"/>
                <a:gd name="T46" fmla="*/ 17 w 157"/>
                <a:gd name="T47" fmla="*/ 5 h 21"/>
                <a:gd name="T48" fmla="*/ 22 w 157"/>
                <a:gd name="T49" fmla="*/ 5 h 21"/>
                <a:gd name="T50" fmla="*/ 28 w 157"/>
                <a:gd name="T51" fmla="*/ 5 h 21"/>
                <a:gd name="T52" fmla="*/ 39 w 157"/>
                <a:gd name="T53" fmla="*/ 6 h 21"/>
                <a:gd name="T54" fmla="*/ 56 w 157"/>
                <a:gd name="T55" fmla="*/ 8 h 21"/>
                <a:gd name="T56" fmla="*/ 78 w 157"/>
                <a:gd name="T57" fmla="*/ 12 h 21"/>
                <a:gd name="T58" fmla="*/ 100 w 157"/>
                <a:gd name="T59" fmla="*/ 15 h 21"/>
                <a:gd name="T60" fmla="*/ 122 w 157"/>
                <a:gd name="T61" fmla="*/ 16 h 21"/>
                <a:gd name="T62" fmla="*/ 139 w 157"/>
                <a:gd name="T63" fmla="*/ 18 h 21"/>
                <a:gd name="T64" fmla="*/ 147 w 157"/>
                <a:gd name="T65" fmla="*/ 20 h 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7"/>
                <a:gd name="T100" fmla="*/ 0 h 21"/>
                <a:gd name="T101" fmla="*/ 157 w 157"/>
                <a:gd name="T102" fmla="*/ 21 h 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7" h="21">
                  <a:moveTo>
                    <a:pt x="150" y="20"/>
                  </a:moveTo>
                  <a:lnTo>
                    <a:pt x="153" y="20"/>
                  </a:lnTo>
                  <a:lnTo>
                    <a:pt x="156" y="20"/>
                  </a:lnTo>
                  <a:lnTo>
                    <a:pt x="156" y="18"/>
                  </a:lnTo>
                  <a:lnTo>
                    <a:pt x="156" y="16"/>
                  </a:lnTo>
                  <a:lnTo>
                    <a:pt x="153" y="16"/>
                  </a:lnTo>
                  <a:lnTo>
                    <a:pt x="150" y="15"/>
                  </a:lnTo>
                  <a:lnTo>
                    <a:pt x="147" y="15"/>
                  </a:lnTo>
                  <a:lnTo>
                    <a:pt x="145" y="15"/>
                  </a:lnTo>
                  <a:lnTo>
                    <a:pt x="139" y="15"/>
                  </a:lnTo>
                  <a:lnTo>
                    <a:pt x="136" y="15"/>
                  </a:lnTo>
                  <a:lnTo>
                    <a:pt x="131" y="13"/>
                  </a:lnTo>
                  <a:lnTo>
                    <a:pt x="125" y="13"/>
                  </a:lnTo>
                  <a:lnTo>
                    <a:pt x="119" y="12"/>
                  </a:lnTo>
                  <a:lnTo>
                    <a:pt x="114" y="12"/>
                  </a:lnTo>
                  <a:lnTo>
                    <a:pt x="108" y="10"/>
                  </a:lnTo>
                  <a:lnTo>
                    <a:pt x="103" y="10"/>
                  </a:lnTo>
                  <a:lnTo>
                    <a:pt x="97" y="8"/>
                  </a:lnTo>
                  <a:lnTo>
                    <a:pt x="91" y="8"/>
                  </a:lnTo>
                  <a:lnTo>
                    <a:pt x="86" y="8"/>
                  </a:lnTo>
                  <a:lnTo>
                    <a:pt x="78" y="6"/>
                  </a:lnTo>
                  <a:lnTo>
                    <a:pt x="73" y="6"/>
                  </a:lnTo>
                  <a:lnTo>
                    <a:pt x="67" y="5"/>
                  </a:lnTo>
                  <a:lnTo>
                    <a:pt x="62" y="5"/>
                  </a:lnTo>
                  <a:lnTo>
                    <a:pt x="56" y="5"/>
                  </a:lnTo>
                  <a:lnTo>
                    <a:pt x="50" y="4"/>
                  </a:lnTo>
                  <a:lnTo>
                    <a:pt x="45" y="4"/>
                  </a:lnTo>
                  <a:lnTo>
                    <a:pt x="39" y="2"/>
                  </a:lnTo>
                  <a:lnTo>
                    <a:pt x="36" y="2"/>
                  </a:lnTo>
                  <a:lnTo>
                    <a:pt x="34" y="2"/>
                  </a:lnTo>
                  <a:lnTo>
                    <a:pt x="28" y="0"/>
                  </a:lnTo>
                  <a:lnTo>
                    <a:pt x="25" y="0"/>
                  </a:lnTo>
                  <a:lnTo>
                    <a:pt x="22" y="0"/>
                  </a:lnTo>
                  <a:lnTo>
                    <a:pt x="20" y="0"/>
                  </a:lnTo>
                  <a:lnTo>
                    <a:pt x="17" y="0"/>
                  </a:lnTo>
                  <a:lnTo>
                    <a:pt x="14" y="0"/>
                  </a:lnTo>
                  <a:lnTo>
                    <a:pt x="11" y="0"/>
                  </a:lnTo>
                  <a:lnTo>
                    <a:pt x="8" y="0"/>
                  </a:lnTo>
                  <a:lnTo>
                    <a:pt x="6" y="0"/>
                  </a:lnTo>
                  <a:lnTo>
                    <a:pt x="3" y="0"/>
                  </a:lnTo>
                  <a:lnTo>
                    <a:pt x="3" y="2"/>
                  </a:lnTo>
                  <a:lnTo>
                    <a:pt x="0" y="5"/>
                  </a:lnTo>
                  <a:lnTo>
                    <a:pt x="3" y="5"/>
                  </a:lnTo>
                  <a:lnTo>
                    <a:pt x="6" y="5"/>
                  </a:lnTo>
                  <a:lnTo>
                    <a:pt x="8" y="5"/>
                  </a:lnTo>
                  <a:lnTo>
                    <a:pt x="11" y="5"/>
                  </a:lnTo>
                  <a:lnTo>
                    <a:pt x="14" y="5"/>
                  </a:lnTo>
                  <a:lnTo>
                    <a:pt x="17" y="5"/>
                  </a:lnTo>
                  <a:lnTo>
                    <a:pt x="20" y="5"/>
                  </a:lnTo>
                  <a:lnTo>
                    <a:pt x="22" y="5"/>
                  </a:lnTo>
                  <a:lnTo>
                    <a:pt x="25" y="5"/>
                  </a:lnTo>
                  <a:lnTo>
                    <a:pt x="28" y="5"/>
                  </a:lnTo>
                  <a:lnTo>
                    <a:pt x="34" y="6"/>
                  </a:lnTo>
                  <a:lnTo>
                    <a:pt x="39" y="6"/>
                  </a:lnTo>
                  <a:lnTo>
                    <a:pt x="48" y="8"/>
                  </a:lnTo>
                  <a:lnTo>
                    <a:pt x="56" y="8"/>
                  </a:lnTo>
                  <a:lnTo>
                    <a:pt x="67" y="10"/>
                  </a:lnTo>
                  <a:lnTo>
                    <a:pt x="78" y="12"/>
                  </a:lnTo>
                  <a:lnTo>
                    <a:pt x="89" y="13"/>
                  </a:lnTo>
                  <a:lnTo>
                    <a:pt x="100" y="15"/>
                  </a:lnTo>
                  <a:lnTo>
                    <a:pt x="111" y="15"/>
                  </a:lnTo>
                  <a:lnTo>
                    <a:pt x="122" y="16"/>
                  </a:lnTo>
                  <a:lnTo>
                    <a:pt x="131" y="18"/>
                  </a:lnTo>
                  <a:lnTo>
                    <a:pt x="139" y="18"/>
                  </a:lnTo>
                  <a:lnTo>
                    <a:pt x="145" y="20"/>
                  </a:lnTo>
                  <a:lnTo>
                    <a:pt x="147" y="20"/>
                  </a:lnTo>
                  <a:lnTo>
                    <a:pt x="150" y="20"/>
                  </a:lnTo>
                </a:path>
              </a:pathLst>
            </a:custGeom>
            <a:noFill/>
            <a:ln w="12700" cap="rnd">
              <a:solidFill>
                <a:srgbClr val="000000"/>
              </a:solidFill>
              <a:round/>
              <a:headEnd/>
              <a:tailEnd/>
            </a:ln>
          </p:spPr>
          <p:txBody>
            <a:bodyPr>
              <a:prstTxWarp prst="textNoShape">
                <a:avLst/>
              </a:prstTxWarp>
            </a:bodyPr>
            <a:lstStyle/>
            <a:p>
              <a:endParaRPr lang="en-US"/>
            </a:p>
          </p:txBody>
        </p:sp>
        <p:sp>
          <p:nvSpPr>
            <p:cNvPr id="41157" name="Freeform 141"/>
            <p:cNvSpPr>
              <a:spLocks/>
            </p:cNvSpPr>
            <p:nvPr/>
          </p:nvSpPr>
          <p:spPr bwMode="auto">
            <a:xfrm>
              <a:off x="4400" y="760"/>
              <a:ext cx="144" cy="16"/>
            </a:xfrm>
            <a:custGeom>
              <a:avLst/>
              <a:gdLst>
                <a:gd name="T0" fmla="*/ 140 w 144"/>
                <a:gd name="T1" fmla="*/ 11 h 16"/>
                <a:gd name="T2" fmla="*/ 135 w 144"/>
                <a:gd name="T3" fmla="*/ 11 h 16"/>
                <a:gd name="T4" fmla="*/ 127 w 144"/>
                <a:gd name="T5" fmla="*/ 10 h 16"/>
                <a:gd name="T6" fmla="*/ 119 w 144"/>
                <a:gd name="T7" fmla="*/ 9 h 16"/>
                <a:gd name="T8" fmla="*/ 109 w 144"/>
                <a:gd name="T9" fmla="*/ 9 h 16"/>
                <a:gd name="T10" fmla="*/ 98 w 144"/>
                <a:gd name="T11" fmla="*/ 8 h 16"/>
                <a:gd name="T12" fmla="*/ 85 w 144"/>
                <a:gd name="T13" fmla="*/ 6 h 16"/>
                <a:gd name="T14" fmla="*/ 74 w 144"/>
                <a:gd name="T15" fmla="*/ 5 h 16"/>
                <a:gd name="T16" fmla="*/ 63 w 144"/>
                <a:gd name="T17" fmla="*/ 4 h 16"/>
                <a:gd name="T18" fmla="*/ 53 w 144"/>
                <a:gd name="T19" fmla="*/ 4 h 16"/>
                <a:gd name="T20" fmla="*/ 43 w 144"/>
                <a:gd name="T21" fmla="*/ 3 h 16"/>
                <a:gd name="T22" fmla="*/ 34 w 144"/>
                <a:gd name="T23" fmla="*/ 1 h 16"/>
                <a:gd name="T24" fmla="*/ 27 w 144"/>
                <a:gd name="T25" fmla="*/ 1 h 16"/>
                <a:gd name="T26" fmla="*/ 21 w 144"/>
                <a:gd name="T27" fmla="*/ 0 h 16"/>
                <a:gd name="T28" fmla="*/ 16 w 144"/>
                <a:gd name="T29" fmla="*/ 0 h 16"/>
                <a:gd name="T30" fmla="*/ 10 w 144"/>
                <a:gd name="T31" fmla="*/ 0 h 16"/>
                <a:gd name="T32" fmla="*/ 6 w 144"/>
                <a:gd name="T33" fmla="*/ 0 h 16"/>
                <a:gd name="T34" fmla="*/ 0 w 144"/>
                <a:gd name="T35" fmla="*/ 0 h 16"/>
                <a:gd name="T36" fmla="*/ 0 w 144"/>
                <a:gd name="T37" fmla="*/ 3 h 16"/>
                <a:gd name="T38" fmla="*/ 6 w 144"/>
                <a:gd name="T39" fmla="*/ 3 h 16"/>
                <a:gd name="T40" fmla="*/ 10 w 144"/>
                <a:gd name="T41" fmla="*/ 4 h 16"/>
                <a:gd name="T42" fmla="*/ 19 w 144"/>
                <a:gd name="T43" fmla="*/ 4 h 16"/>
                <a:gd name="T44" fmla="*/ 29 w 144"/>
                <a:gd name="T45" fmla="*/ 5 h 16"/>
                <a:gd name="T46" fmla="*/ 40 w 144"/>
                <a:gd name="T47" fmla="*/ 6 h 16"/>
                <a:gd name="T48" fmla="*/ 50 w 144"/>
                <a:gd name="T49" fmla="*/ 6 h 16"/>
                <a:gd name="T50" fmla="*/ 63 w 144"/>
                <a:gd name="T51" fmla="*/ 8 h 16"/>
                <a:gd name="T52" fmla="*/ 77 w 144"/>
                <a:gd name="T53" fmla="*/ 9 h 16"/>
                <a:gd name="T54" fmla="*/ 87 w 144"/>
                <a:gd name="T55" fmla="*/ 10 h 16"/>
                <a:gd name="T56" fmla="*/ 100 w 144"/>
                <a:gd name="T57" fmla="*/ 11 h 16"/>
                <a:gd name="T58" fmla="*/ 112 w 144"/>
                <a:gd name="T59" fmla="*/ 11 h 16"/>
                <a:gd name="T60" fmla="*/ 119 w 144"/>
                <a:gd name="T61" fmla="*/ 12 h 16"/>
                <a:gd name="T62" fmla="*/ 127 w 144"/>
                <a:gd name="T63" fmla="*/ 14 h 16"/>
                <a:gd name="T64" fmla="*/ 135 w 144"/>
                <a:gd name="T65" fmla="*/ 14 h 16"/>
                <a:gd name="T66" fmla="*/ 143 w 144"/>
                <a:gd name="T67" fmla="*/ 15 h 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4"/>
                <a:gd name="T103" fmla="*/ 0 h 16"/>
                <a:gd name="T104" fmla="*/ 144 w 144"/>
                <a:gd name="T105" fmla="*/ 16 h 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4" h="16">
                  <a:moveTo>
                    <a:pt x="143" y="11"/>
                  </a:moveTo>
                  <a:lnTo>
                    <a:pt x="140" y="11"/>
                  </a:lnTo>
                  <a:lnTo>
                    <a:pt x="138" y="11"/>
                  </a:lnTo>
                  <a:lnTo>
                    <a:pt x="135" y="11"/>
                  </a:lnTo>
                  <a:lnTo>
                    <a:pt x="133" y="10"/>
                  </a:lnTo>
                  <a:lnTo>
                    <a:pt x="127" y="10"/>
                  </a:lnTo>
                  <a:lnTo>
                    <a:pt x="122" y="10"/>
                  </a:lnTo>
                  <a:lnTo>
                    <a:pt x="119" y="9"/>
                  </a:lnTo>
                  <a:lnTo>
                    <a:pt x="114" y="9"/>
                  </a:lnTo>
                  <a:lnTo>
                    <a:pt x="109" y="9"/>
                  </a:lnTo>
                  <a:lnTo>
                    <a:pt x="103" y="8"/>
                  </a:lnTo>
                  <a:lnTo>
                    <a:pt x="98" y="8"/>
                  </a:lnTo>
                  <a:lnTo>
                    <a:pt x="93" y="8"/>
                  </a:lnTo>
                  <a:lnTo>
                    <a:pt x="85" y="6"/>
                  </a:lnTo>
                  <a:lnTo>
                    <a:pt x="80" y="6"/>
                  </a:lnTo>
                  <a:lnTo>
                    <a:pt x="74" y="5"/>
                  </a:lnTo>
                  <a:lnTo>
                    <a:pt x="69" y="5"/>
                  </a:lnTo>
                  <a:lnTo>
                    <a:pt x="63" y="4"/>
                  </a:lnTo>
                  <a:lnTo>
                    <a:pt x="59" y="4"/>
                  </a:lnTo>
                  <a:lnTo>
                    <a:pt x="53" y="4"/>
                  </a:lnTo>
                  <a:lnTo>
                    <a:pt x="47" y="3"/>
                  </a:lnTo>
                  <a:lnTo>
                    <a:pt x="43" y="3"/>
                  </a:lnTo>
                  <a:lnTo>
                    <a:pt x="37" y="1"/>
                  </a:lnTo>
                  <a:lnTo>
                    <a:pt x="34" y="1"/>
                  </a:lnTo>
                  <a:lnTo>
                    <a:pt x="29" y="1"/>
                  </a:lnTo>
                  <a:lnTo>
                    <a:pt x="27" y="1"/>
                  </a:lnTo>
                  <a:lnTo>
                    <a:pt x="24" y="0"/>
                  </a:lnTo>
                  <a:lnTo>
                    <a:pt x="21" y="0"/>
                  </a:lnTo>
                  <a:lnTo>
                    <a:pt x="19" y="0"/>
                  </a:lnTo>
                  <a:lnTo>
                    <a:pt x="16" y="0"/>
                  </a:lnTo>
                  <a:lnTo>
                    <a:pt x="13" y="0"/>
                  </a:lnTo>
                  <a:lnTo>
                    <a:pt x="10" y="0"/>
                  </a:lnTo>
                  <a:lnTo>
                    <a:pt x="8" y="0"/>
                  </a:lnTo>
                  <a:lnTo>
                    <a:pt x="6" y="0"/>
                  </a:lnTo>
                  <a:lnTo>
                    <a:pt x="3" y="0"/>
                  </a:lnTo>
                  <a:lnTo>
                    <a:pt x="0" y="0"/>
                  </a:lnTo>
                  <a:lnTo>
                    <a:pt x="0" y="1"/>
                  </a:lnTo>
                  <a:lnTo>
                    <a:pt x="0" y="3"/>
                  </a:lnTo>
                  <a:lnTo>
                    <a:pt x="3" y="3"/>
                  </a:lnTo>
                  <a:lnTo>
                    <a:pt x="6" y="3"/>
                  </a:lnTo>
                  <a:lnTo>
                    <a:pt x="8" y="3"/>
                  </a:lnTo>
                  <a:lnTo>
                    <a:pt x="10" y="4"/>
                  </a:lnTo>
                  <a:lnTo>
                    <a:pt x="13" y="4"/>
                  </a:lnTo>
                  <a:lnTo>
                    <a:pt x="19" y="4"/>
                  </a:lnTo>
                  <a:lnTo>
                    <a:pt x="24" y="4"/>
                  </a:lnTo>
                  <a:lnTo>
                    <a:pt x="29" y="5"/>
                  </a:lnTo>
                  <a:lnTo>
                    <a:pt x="34" y="5"/>
                  </a:lnTo>
                  <a:lnTo>
                    <a:pt x="40" y="6"/>
                  </a:lnTo>
                  <a:lnTo>
                    <a:pt x="45" y="6"/>
                  </a:lnTo>
                  <a:lnTo>
                    <a:pt x="50" y="6"/>
                  </a:lnTo>
                  <a:lnTo>
                    <a:pt x="56" y="8"/>
                  </a:lnTo>
                  <a:lnTo>
                    <a:pt x="63" y="8"/>
                  </a:lnTo>
                  <a:lnTo>
                    <a:pt x="69" y="8"/>
                  </a:lnTo>
                  <a:lnTo>
                    <a:pt x="77" y="9"/>
                  </a:lnTo>
                  <a:lnTo>
                    <a:pt x="82" y="9"/>
                  </a:lnTo>
                  <a:lnTo>
                    <a:pt x="87" y="10"/>
                  </a:lnTo>
                  <a:lnTo>
                    <a:pt x="96" y="10"/>
                  </a:lnTo>
                  <a:lnTo>
                    <a:pt x="100" y="11"/>
                  </a:lnTo>
                  <a:lnTo>
                    <a:pt x="106" y="11"/>
                  </a:lnTo>
                  <a:lnTo>
                    <a:pt x="112" y="11"/>
                  </a:lnTo>
                  <a:lnTo>
                    <a:pt x="116" y="12"/>
                  </a:lnTo>
                  <a:lnTo>
                    <a:pt x="119" y="12"/>
                  </a:lnTo>
                  <a:lnTo>
                    <a:pt x="125" y="12"/>
                  </a:lnTo>
                  <a:lnTo>
                    <a:pt x="127" y="14"/>
                  </a:lnTo>
                  <a:lnTo>
                    <a:pt x="133" y="14"/>
                  </a:lnTo>
                  <a:lnTo>
                    <a:pt x="135" y="14"/>
                  </a:lnTo>
                  <a:lnTo>
                    <a:pt x="138" y="14"/>
                  </a:lnTo>
                  <a:lnTo>
                    <a:pt x="143" y="15"/>
                  </a:lnTo>
                  <a:lnTo>
                    <a:pt x="143" y="11"/>
                  </a:lnTo>
                </a:path>
              </a:pathLst>
            </a:custGeom>
            <a:solidFill>
              <a:srgbClr val="E69A0E"/>
            </a:solidFill>
            <a:ln w="127000" cap="rnd">
              <a:noFill/>
              <a:round/>
              <a:headEnd/>
              <a:tailEnd/>
            </a:ln>
          </p:spPr>
          <p:txBody>
            <a:bodyPr>
              <a:prstTxWarp prst="textNoShape">
                <a:avLst/>
              </a:prstTxWarp>
            </a:bodyPr>
            <a:lstStyle/>
            <a:p>
              <a:endParaRPr lang="en-US"/>
            </a:p>
          </p:txBody>
        </p:sp>
        <p:sp>
          <p:nvSpPr>
            <p:cNvPr id="41158" name="Freeform 142"/>
            <p:cNvSpPr>
              <a:spLocks/>
            </p:cNvSpPr>
            <p:nvPr/>
          </p:nvSpPr>
          <p:spPr bwMode="auto">
            <a:xfrm>
              <a:off x="4392" y="760"/>
              <a:ext cx="152" cy="18"/>
            </a:xfrm>
            <a:custGeom>
              <a:avLst/>
              <a:gdLst>
                <a:gd name="T0" fmla="*/ 148 w 152"/>
                <a:gd name="T1" fmla="*/ 14 h 18"/>
                <a:gd name="T2" fmla="*/ 143 w 152"/>
                <a:gd name="T3" fmla="*/ 13 h 18"/>
                <a:gd name="T4" fmla="*/ 134 w 152"/>
                <a:gd name="T5" fmla="*/ 13 h 18"/>
                <a:gd name="T6" fmla="*/ 126 w 152"/>
                <a:gd name="T7" fmla="*/ 11 h 18"/>
                <a:gd name="T8" fmla="*/ 115 w 152"/>
                <a:gd name="T9" fmla="*/ 9 h 18"/>
                <a:gd name="T10" fmla="*/ 104 w 152"/>
                <a:gd name="T11" fmla="*/ 9 h 18"/>
                <a:gd name="T12" fmla="*/ 92 w 152"/>
                <a:gd name="T13" fmla="*/ 8 h 18"/>
                <a:gd name="T14" fmla="*/ 78 w 152"/>
                <a:gd name="T15" fmla="*/ 7 h 18"/>
                <a:gd name="T16" fmla="*/ 67 w 152"/>
                <a:gd name="T17" fmla="*/ 5 h 18"/>
                <a:gd name="T18" fmla="*/ 56 w 152"/>
                <a:gd name="T19" fmla="*/ 3 h 18"/>
                <a:gd name="T20" fmla="*/ 45 w 152"/>
                <a:gd name="T21" fmla="*/ 3 h 18"/>
                <a:gd name="T22" fmla="*/ 36 w 152"/>
                <a:gd name="T23" fmla="*/ 2 h 18"/>
                <a:gd name="T24" fmla="*/ 28 w 152"/>
                <a:gd name="T25" fmla="*/ 0 h 18"/>
                <a:gd name="T26" fmla="*/ 22 w 152"/>
                <a:gd name="T27" fmla="*/ 0 h 18"/>
                <a:gd name="T28" fmla="*/ 17 w 152"/>
                <a:gd name="T29" fmla="*/ 0 h 18"/>
                <a:gd name="T30" fmla="*/ 11 w 152"/>
                <a:gd name="T31" fmla="*/ 0 h 18"/>
                <a:gd name="T32" fmla="*/ 6 w 152"/>
                <a:gd name="T33" fmla="*/ 0 h 18"/>
                <a:gd name="T34" fmla="*/ 0 w 152"/>
                <a:gd name="T35" fmla="*/ 0 h 18"/>
                <a:gd name="T36" fmla="*/ 0 w 152"/>
                <a:gd name="T37" fmla="*/ 3 h 18"/>
                <a:gd name="T38" fmla="*/ 6 w 152"/>
                <a:gd name="T39" fmla="*/ 3 h 18"/>
                <a:gd name="T40" fmla="*/ 11 w 152"/>
                <a:gd name="T41" fmla="*/ 3 h 18"/>
                <a:gd name="T42" fmla="*/ 20 w 152"/>
                <a:gd name="T43" fmla="*/ 5 h 18"/>
                <a:gd name="T44" fmla="*/ 31 w 152"/>
                <a:gd name="T45" fmla="*/ 7 h 18"/>
                <a:gd name="T46" fmla="*/ 42 w 152"/>
                <a:gd name="T47" fmla="*/ 7 h 18"/>
                <a:gd name="T48" fmla="*/ 56 w 152"/>
                <a:gd name="T49" fmla="*/ 8 h 18"/>
                <a:gd name="T50" fmla="*/ 67 w 152"/>
                <a:gd name="T51" fmla="*/ 9 h 18"/>
                <a:gd name="T52" fmla="*/ 81 w 152"/>
                <a:gd name="T53" fmla="*/ 11 h 18"/>
                <a:gd name="T54" fmla="*/ 95 w 152"/>
                <a:gd name="T55" fmla="*/ 13 h 18"/>
                <a:gd name="T56" fmla="*/ 106 w 152"/>
                <a:gd name="T57" fmla="*/ 13 h 18"/>
                <a:gd name="T58" fmla="*/ 118 w 152"/>
                <a:gd name="T59" fmla="*/ 14 h 18"/>
                <a:gd name="T60" fmla="*/ 129 w 152"/>
                <a:gd name="T61" fmla="*/ 15 h 18"/>
                <a:gd name="T62" fmla="*/ 137 w 152"/>
                <a:gd name="T63" fmla="*/ 15 h 18"/>
                <a:gd name="T64" fmla="*/ 143 w 152"/>
                <a:gd name="T65" fmla="*/ 17 h 18"/>
                <a:gd name="T66" fmla="*/ 151 w 152"/>
                <a:gd name="T67" fmla="*/ 17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8"/>
                <a:gd name="T104" fmla="*/ 152 w 152"/>
                <a:gd name="T105" fmla="*/ 18 h 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8">
                  <a:moveTo>
                    <a:pt x="151" y="14"/>
                  </a:moveTo>
                  <a:lnTo>
                    <a:pt x="148" y="14"/>
                  </a:lnTo>
                  <a:lnTo>
                    <a:pt x="146" y="14"/>
                  </a:lnTo>
                  <a:lnTo>
                    <a:pt x="143" y="13"/>
                  </a:lnTo>
                  <a:lnTo>
                    <a:pt x="140" y="13"/>
                  </a:lnTo>
                  <a:lnTo>
                    <a:pt x="134" y="13"/>
                  </a:lnTo>
                  <a:lnTo>
                    <a:pt x="132" y="11"/>
                  </a:lnTo>
                  <a:lnTo>
                    <a:pt x="126" y="11"/>
                  </a:lnTo>
                  <a:lnTo>
                    <a:pt x="120" y="11"/>
                  </a:lnTo>
                  <a:lnTo>
                    <a:pt x="115" y="9"/>
                  </a:lnTo>
                  <a:lnTo>
                    <a:pt x="109" y="9"/>
                  </a:lnTo>
                  <a:lnTo>
                    <a:pt x="104" y="9"/>
                  </a:lnTo>
                  <a:lnTo>
                    <a:pt x="98" y="8"/>
                  </a:lnTo>
                  <a:lnTo>
                    <a:pt x="92" y="8"/>
                  </a:lnTo>
                  <a:lnTo>
                    <a:pt x="87" y="7"/>
                  </a:lnTo>
                  <a:lnTo>
                    <a:pt x="78" y="7"/>
                  </a:lnTo>
                  <a:lnTo>
                    <a:pt x="73" y="7"/>
                  </a:lnTo>
                  <a:lnTo>
                    <a:pt x="67" y="5"/>
                  </a:lnTo>
                  <a:lnTo>
                    <a:pt x="62" y="5"/>
                  </a:lnTo>
                  <a:lnTo>
                    <a:pt x="56" y="3"/>
                  </a:lnTo>
                  <a:lnTo>
                    <a:pt x="50" y="3"/>
                  </a:lnTo>
                  <a:lnTo>
                    <a:pt x="45" y="3"/>
                  </a:lnTo>
                  <a:lnTo>
                    <a:pt x="39" y="2"/>
                  </a:lnTo>
                  <a:lnTo>
                    <a:pt x="36" y="2"/>
                  </a:lnTo>
                  <a:lnTo>
                    <a:pt x="34" y="2"/>
                  </a:lnTo>
                  <a:lnTo>
                    <a:pt x="28" y="0"/>
                  </a:lnTo>
                  <a:lnTo>
                    <a:pt x="25" y="0"/>
                  </a:lnTo>
                  <a:lnTo>
                    <a:pt x="22" y="0"/>
                  </a:lnTo>
                  <a:lnTo>
                    <a:pt x="20" y="0"/>
                  </a:lnTo>
                  <a:lnTo>
                    <a:pt x="17" y="0"/>
                  </a:lnTo>
                  <a:lnTo>
                    <a:pt x="14" y="0"/>
                  </a:lnTo>
                  <a:lnTo>
                    <a:pt x="11" y="0"/>
                  </a:lnTo>
                  <a:lnTo>
                    <a:pt x="8" y="0"/>
                  </a:lnTo>
                  <a:lnTo>
                    <a:pt x="6" y="0"/>
                  </a:lnTo>
                  <a:lnTo>
                    <a:pt x="3" y="0"/>
                  </a:lnTo>
                  <a:lnTo>
                    <a:pt x="0" y="0"/>
                  </a:lnTo>
                  <a:lnTo>
                    <a:pt x="0" y="2"/>
                  </a:lnTo>
                  <a:lnTo>
                    <a:pt x="0" y="3"/>
                  </a:lnTo>
                  <a:lnTo>
                    <a:pt x="3" y="3"/>
                  </a:lnTo>
                  <a:lnTo>
                    <a:pt x="6" y="3"/>
                  </a:lnTo>
                  <a:lnTo>
                    <a:pt x="8" y="3"/>
                  </a:lnTo>
                  <a:lnTo>
                    <a:pt x="11" y="3"/>
                  </a:lnTo>
                  <a:lnTo>
                    <a:pt x="17" y="3"/>
                  </a:lnTo>
                  <a:lnTo>
                    <a:pt x="20" y="5"/>
                  </a:lnTo>
                  <a:lnTo>
                    <a:pt x="25" y="5"/>
                  </a:lnTo>
                  <a:lnTo>
                    <a:pt x="31" y="7"/>
                  </a:lnTo>
                  <a:lnTo>
                    <a:pt x="36" y="7"/>
                  </a:lnTo>
                  <a:lnTo>
                    <a:pt x="42" y="7"/>
                  </a:lnTo>
                  <a:lnTo>
                    <a:pt x="48" y="8"/>
                  </a:lnTo>
                  <a:lnTo>
                    <a:pt x="56" y="8"/>
                  </a:lnTo>
                  <a:lnTo>
                    <a:pt x="62" y="9"/>
                  </a:lnTo>
                  <a:lnTo>
                    <a:pt x="67" y="9"/>
                  </a:lnTo>
                  <a:lnTo>
                    <a:pt x="76" y="9"/>
                  </a:lnTo>
                  <a:lnTo>
                    <a:pt x="81" y="11"/>
                  </a:lnTo>
                  <a:lnTo>
                    <a:pt x="87" y="11"/>
                  </a:lnTo>
                  <a:lnTo>
                    <a:pt x="95" y="13"/>
                  </a:lnTo>
                  <a:lnTo>
                    <a:pt x="101" y="13"/>
                  </a:lnTo>
                  <a:lnTo>
                    <a:pt x="106" y="13"/>
                  </a:lnTo>
                  <a:lnTo>
                    <a:pt x="112" y="14"/>
                  </a:lnTo>
                  <a:lnTo>
                    <a:pt x="118" y="14"/>
                  </a:lnTo>
                  <a:lnTo>
                    <a:pt x="123" y="14"/>
                  </a:lnTo>
                  <a:lnTo>
                    <a:pt x="129" y="15"/>
                  </a:lnTo>
                  <a:lnTo>
                    <a:pt x="132" y="15"/>
                  </a:lnTo>
                  <a:lnTo>
                    <a:pt x="137" y="15"/>
                  </a:lnTo>
                  <a:lnTo>
                    <a:pt x="140" y="17"/>
                  </a:lnTo>
                  <a:lnTo>
                    <a:pt x="143" y="17"/>
                  </a:lnTo>
                  <a:lnTo>
                    <a:pt x="146" y="17"/>
                  </a:lnTo>
                  <a:lnTo>
                    <a:pt x="151" y="17"/>
                  </a:lnTo>
                  <a:lnTo>
                    <a:pt x="151" y="14"/>
                  </a:lnTo>
                </a:path>
              </a:pathLst>
            </a:custGeom>
            <a:noFill/>
            <a:ln w="12700" cap="rnd">
              <a:solidFill>
                <a:srgbClr val="000000"/>
              </a:solidFill>
              <a:round/>
              <a:headEnd/>
              <a:tailEnd/>
            </a:ln>
          </p:spPr>
          <p:txBody>
            <a:bodyPr>
              <a:prstTxWarp prst="textNoShape">
                <a:avLst/>
              </a:prstTxWarp>
            </a:bodyPr>
            <a:lstStyle/>
            <a:p>
              <a:endParaRPr lang="en-US"/>
            </a:p>
          </p:txBody>
        </p:sp>
        <p:sp>
          <p:nvSpPr>
            <p:cNvPr id="41159" name="Freeform 143"/>
            <p:cNvSpPr>
              <a:spLocks/>
            </p:cNvSpPr>
            <p:nvPr/>
          </p:nvSpPr>
          <p:spPr bwMode="auto">
            <a:xfrm>
              <a:off x="4347" y="722"/>
              <a:ext cx="46" cy="101"/>
            </a:xfrm>
            <a:custGeom>
              <a:avLst/>
              <a:gdLst>
                <a:gd name="T0" fmla="*/ 45 w 46"/>
                <a:gd name="T1" fmla="*/ 6 h 101"/>
                <a:gd name="T2" fmla="*/ 4 w 46"/>
                <a:gd name="T3" fmla="*/ 0 h 101"/>
                <a:gd name="T4" fmla="*/ 0 w 46"/>
                <a:gd name="T5" fmla="*/ 96 h 101"/>
                <a:gd name="T6" fmla="*/ 42 w 46"/>
                <a:gd name="T7" fmla="*/ 100 h 101"/>
                <a:gd name="T8" fmla="*/ 45 w 46"/>
                <a:gd name="T9" fmla="*/ 6 h 101"/>
                <a:gd name="T10" fmla="*/ 0 60000 65536"/>
                <a:gd name="T11" fmla="*/ 0 60000 65536"/>
                <a:gd name="T12" fmla="*/ 0 60000 65536"/>
                <a:gd name="T13" fmla="*/ 0 60000 65536"/>
                <a:gd name="T14" fmla="*/ 0 60000 65536"/>
                <a:gd name="T15" fmla="*/ 0 w 46"/>
                <a:gd name="T16" fmla="*/ 0 h 101"/>
                <a:gd name="T17" fmla="*/ 46 w 46"/>
                <a:gd name="T18" fmla="*/ 101 h 101"/>
              </a:gdLst>
              <a:ahLst/>
              <a:cxnLst>
                <a:cxn ang="T10">
                  <a:pos x="T0" y="T1"/>
                </a:cxn>
                <a:cxn ang="T11">
                  <a:pos x="T2" y="T3"/>
                </a:cxn>
                <a:cxn ang="T12">
                  <a:pos x="T4" y="T5"/>
                </a:cxn>
                <a:cxn ang="T13">
                  <a:pos x="T6" y="T7"/>
                </a:cxn>
                <a:cxn ang="T14">
                  <a:pos x="T8" y="T9"/>
                </a:cxn>
              </a:cxnLst>
              <a:rect l="T15" t="T16" r="T17" b="T18"/>
              <a:pathLst>
                <a:path w="46" h="101">
                  <a:moveTo>
                    <a:pt x="45" y="6"/>
                  </a:moveTo>
                  <a:lnTo>
                    <a:pt x="4" y="0"/>
                  </a:lnTo>
                  <a:lnTo>
                    <a:pt x="0" y="96"/>
                  </a:lnTo>
                  <a:lnTo>
                    <a:pt x="42" y="100"/>
                  </a:lnTo>
                  <a:lnTo>
                    <a:pt x="45" y="6"/>
                  </a:lnTo>
                </a:path>
              </a:pathLst>
            </a:custGeom>
            <a:solidFill>
              <a:srgbClr val="B3801A"/>
            </a:solidFill>
            <a:ln w="127000" cap="rnd">
              <a:noFill/>
              <a:round/>
              <a:headEnd/>
              <a:tailEnd/>
            </a:ln>
          </p:spPr>
          <p:txBody>
            <a:bodyPr>
              <a:prstTxWarp prst="textNoShape">
                <a:avLst/>
              </a:prstTxWarp>
            </a:bodyPr>
            <a:lstStyle/>
            <a:p>
              <a:endParaRPr lang="en-US"/>
            </a:p>
          </p:txBody>
        </p:sp>
        <p:sp>
          <p:nvSpPr>
            <p:cNvPr id="41160" name="Freeform 144"/>
            <p:cNvSpPr>
              <a:spLocks/>
            </p:cNvSpPr>
            <p:nvPr/>
          </p:nvSpPr>
          <p:spPr bwMode="auto">
            <a:xfrm>
              <a:off x="4339" y="722"/>
              <a:ext cx="54" cy="103"/>
            </a:xfrm>
            <a:custGeom>
              <a:avLst/>
              <a:gdLst>
                <a:gd name="T0" fmla="*/ 53 w 54"/>
                <a:gd name="T1" fmla="*/ 6 h 103"/>
                <a:gd name="T2" fmla="*/ 5 w 54"/>
                <a:gd name="T3" fmla="*/ 0 h 103"/>
                <a:gd name="T4" fmla="*/ 0 w 54"/>
                <a:gd name="T5" fmla="*/ 99 h 103"/>
                <a:gd name="T6" fmla="*/ 50 w 54"/>
                <a:gd name="T7" fmla="*/ 102 h 103"/>
                <a:gd name="T8" fmla="*/ 53 w 54"/>
                <a:gd name="T9" fmla="*/ 6 h 103"/>
                <a:gd name="T10" fmla="*/ 0 60000 65536"/>
                <a:gd name="T11" fmla="*/ 0 60000 65536"/>
                <a:gd name="T12" fmla="*/ 0 60000 65536"/>
                <a:gd name="T13" fmla="*/ 0 60000 65536"/>
                <a:gd name="T14" fmla="*/ 0 60000 65536"/>
                <a:gd name="T15" fmla="*/ 0 w 54"/>
                <a:gd name="T16" fmla="*/ 0 h 103"/>
                <a:gd name="T17" fmla="*/ 54 w 54"/>
                <a:gd name="T18" fmla="*/ 103 h 103"/>
              </a:gdLst>
              <a:ahLst/>
              <a:cxnLst>
                <a:cxn ang="T10">
                  <a:pos x="T0" y="T1"/>
                </a:cxn>
                <a:cxn ang="T11">
                  <a:pos x="T2" y="T3"/>
                </a:cxn>
                <a:cxn ang="T12">
                  <a:pos x="T4" y="T5"/>
                </a:cxn>
                <a:cxn ang="T13">
                  <a:pos x="T6" y="T7"/>
                </a:cxn>
                <a:cxn ang="T14">
                  <a:pos x="T8" y="T9"/>
                </a:cxn>
              </a:cxnLst>
              <a:rect l="T15" t="T16" r="T17" b="T18"/>
              <a:pathLst>
                <a:path w="54" h="103">
                  <a:moveTo>
                    <a:pt x="53" y="6"/>
                  </a:moveTo>
                  <a:lnTo>
                    <a:pt x="5" y="0"/>
                  </a:lnTo>
                  <a:lnTo>
                    <a:pt x="0" y="99"/>
                  </a:lnTo>
                  <a:lnTo>
                    <a:pt x="50" y="102"/>
                  </a:lnTo>
                  <a:lnTo>
                    <a:pt x="53" y="6"/>
                  </a:lnTo>
                </a:path>
              </a:pathLst>
            </a:custGeom>
            <a:noFill/>
            <a:ln w="12700" cap="rnd">
              <a:solidFill>
                <a:srgbClr val="000000"/>
              </a:solidFill>
              <a:round/>
              <a:headEnd/>
              <a:tailEnd/>
            </a:ln>
          </p:spPr>
          <p:txBody>
            <a:bodyPr>
              <a:prstTxWarp prst="textNoShape">
                <a:avLst/>
              </a:prstTxWarp>
            </a:bodyPr>
            <a:lstStyle/>
            <a:p>
              <a:endParaRPr lang="en-US"/>
            </a:p>
          </p:txBody>
        </p:sp>
        <p:sp>
          <p:nvSpPr>
            <p:cNvPr id="41161" name="Freeform 145"/>
            <p:cNvSpPr>
              <a:spLocks/>
            </p:cNvSpPr>
            <p:nvPr/>
          </p:nvSpPr>
          <p:spPr bwMode="auto">
            <a:xfrm>
              <a:off x="4349" y="775"/>
              <a:ext cx="32" cy="46"/>
            </a:xfrm>
            <a:custGeom>
              <a:avLst/>
              <a:gdLst>
                <a:gd name="T0" fmla="*/ 31 w 32"/>
                <a:gd name="T1" fmla="*/ 1 h 46"/>
                <a:gd name="T2" fmla="*/ 31 w 32"/>
                <a:gd name="T3" fmla="*/ 45 h 46"/>
                <a:gd name="T4" fmla="*/ 0 w 32"/>
                <a:gd name="T5" fmla="*/ 42 h 46"/>
                <a:gd name="T6" fmla="*/ 3 w 32"/>
                <a:gd name="T7" fmla="*/ 0 h 46"/>
                <a:gd name="T8" fmla="*/ 31 w 32"/>
                <a:gd name="T9" fmla="*/ 1 h 46"/>
                <a:gd name="T10" fmla="*/ 0 60000 65536"/>
                <a:gd name="T11" fmla="*/ 0 60000 65536"/>
                <a:gd name="T12" fmla="*/ 0 60000 65536"/>
                <a:gd name="T13" fmla="*/ 0 60000 65536"/>
                <a:gd name="T14" fmla="*/ 0 60000 65536"/>
                <a:gd name="T15" fmla="*/ 0 w 32"/>
                <a:gd name="T16" fmla="*/ 0 h 46"/>
                <a:gd name="T17" fmla="*/ 32 w 32"/>
                <a:gd name="T18" fmla="*/ 46 h 46"/>
              </a:gdLst>
              <a:ahLst/>
              <a:cxnLst>
                <a:cxn ang="T10">
                  <a:pos x="T0" y="T1"/>
                </a:cxn>
                <a:cxn ang="T11">
                  <a:pos x="T2" y="T3"/>
                </a:cxn>
                <a:cxn ang="T12">
                  <a:pos x="T4" y="T5"/>
                </a:cxn>
                <a:cxn ang="T13">
                  <a:pos x="T6" y="T7"/>
                </a:cxn>
                <a:cxn ang="T14">
                  <a:pos x="T8" y="T9"/>
                </a:cxn>
              </a:cxnLst>
              <a:rect l="T15" t="T16" r="T17" b="T18"/>
              <a:pathLst>
                <a:path w="32" h="46">
                  <a:moveTo>
                    <a:pt x="31" y="1"/>
                  </a:moveTo>
                  <a:lnTo>
                    <a:pt x="31" y="45"/>
                  </a:lnTo>
                  <a:lnTo>
                    <a:pt x="0" y="42"/>
                  </a:lnTo>
                  <a:lnTo>
                    <a:pt x="3" y="0"/>
                  </a:lnTo>
                  <a:lnTo>
                    <a:pt x="31" y="1"/>
                  </a:lnTo>
                </a:path>
              </a:pathLst>
            </a:custGeom>
            <a:noFill/>
            <a:ln w="12700" cap="rnd">
              <a:solidFill>
                <a:srgbClr val="000000"/>
              </a:solidFill>
              <a:round/>
              <a:headEnd/>
              <a:tailEnd/>
            </a:ln>
          </p:spPr>
          <p:txBody>
            <a:bodyPr>
              <a:prstTxWarp prst="textNoShape">
                <a:avLst/>
              </a:prstTxWarp>
            </a:bodyPr>
            <a:lstStyle/>
            <a:p>
              <a:endParaRPr lang="en-US"/>
            </a:p>
          </p:txBody>
        </p:sp>
        <p:sp>
          <p:nvSpPr>
            <p:cNvPr id="41162" name="Line 146"/>
            <p:cNvSpPr>
              <a:spLocks noChangeShapeType="1"/>
            </p:cNvSpPr>
            <p:nvPr/>
          </p:nvSpPr>
          <p:spPr bwMode="auto">
            <a:xfrm flipH="1" flipV="1">
              <a:off x="4357" y="794"/>
              <a:ext cx="23" cy="3"/>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1163" name="Line 147"/>
            <p:cNvSpPr>
              <a:spLocks noChangeShapeType="1"/>
            </p:cNvSpPr>
            <p:nvPr/>
          </p:nvSpPr>
          <p:spPr bwMode="auto">
            <a:xfrm flipH="1" flipV="1">
              <a:off x="4355" y="800"/>
              <a:ext cx="25" cy="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1164" name="Freeform 148"/>
            <p:cNvSpPr>
              <a:spLocks/>
            </p:cNvSpPr>
            <p:nvPr/>
          </p:nvSpPr>
          <p:spPr bwMode="auto">
            <a:xfrm>
              <a:off x="4352" y="775"/>
              <a:ext cx="29" cy="19"/>
            </a:xfrm>
            <a:custGeom>
              <a:avLst/>
              <a:gdLst>
                <a:gd name="T0" fmla="*/ 28 w 29"/>
                <a:gd name="T1" fmla="*/ 18 h 19"/>
                <a:gd name="T2" fmla="*/ 28 w 29"/>
                <a:gd name="T3" fmla="*/ 3 h 19"/>
                <a:gd name="T4" fmla="*/ 0 w 29"/>
                <a:gd name="T5" fmla="*/ 0 h 19"/>
                <a:gd name="T6" fmla="*/ 0 60000 65536"/>
                <a:gd name="T7" fmla="*/ 0 60000 65536"/>
                <a:gd name="T8" fmla="*/ 0 60000 65536"/>
                <a:gd name="T9" fmla="*/ 0 w 29"/>
                <a:gd name="T10" fmla="*/ 0 h 19"/>
                <a:gd name="T11" fmla="*/ 29 w 29"/>
                <a:gd name="T12" fmla="*/ 19 h 19"/>
              </a:gdLst>
              <a:ahLst/>
              <a:cxnLst>
                <a:cxn ang="T6">
                  <a:pos x="T0" y="T1"/>
                </a:cxn>
                <a:cxn ang="T7">
                  <a:pos x="T2" y="T3"/>
                </a:cxn>
                <a:cxn ang="T8">
                  <a:pos x="T4" y="T5"/>
                </a:cxn>
              </a:cxnLst>
              <a:rect l="T9" t="T10" r="T11" b="T12"/>
              <a:pathLst>
                <a:path w="29" h="19">
                  <a:moveTo>
                    <a:pt x="28" y="18"/>
                  </a:moveTo>
                  <a:lnTo>
                    <a:pt x="28" y="3"/>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165" name="Freeform 149"/>
            <p:cNvSpPr>
              <a:spLocks/>
            </p:cNvSpPr>
            <p:nvPr/>
          </p:nvSpPr>
          <p:spPr bwMode="auto">
            <a:xfrm>
              <a:off x="4349" y="798"/>
              <a:ext cx="32" cy="23"/>
            </a:xfrm>
            <a:custGeom>
              <a:avLst/>
              <a:gdLst>
                <a:gd name="T0" fmla="*/ 28 w 32"/>
                <a:gd name="T1" fmla="*/ 22 h 23"/>
                <a:gd name="T2" fmla="*/ 31 w 32"/>
                <a:gd name="T3" fmla="*/ 1 h 23"/>
                <a:gd name="T4" fmla="*/ 0 w 32"/>
                <a:gd name="T5" fmla="*/ 0 h 23"/>
                <a:gd name="T6" fmla="*/ 0 60000 65536"/>
                <a:gd name="T7" fmla="*/ 0 60000 65536"/>
                <a:gd name="T8" fmla="*/ 0 60000 65536"/>
                <a:gd name="T9" fmla="*/ 0 w 32"/>
                <a:gd name="T10" fmla="*/ 0 h 23"/>
                <a:gd name="T11" fmla="*/ 32 w 32"/>
                <a:gd name="T12" fmla="*/ 23 h 23"/>
              </a:gdLst>
              <a:ahLst/>
              <a:cxnLst>
                <a:cxn ang="T6">
                  <a:pos x="T0" y="T1"/>
                </a:cxn>
                <a:cxn ang="T7">
                  <a:pos x="T2" y="T3"/>
                </a:cxn>
                <a:cxn ang="T8">
                  <a:pos x="T4" y="T5"/>
                </a:cxn>
              </a:cxnLst>
              <a:rect l="T9" t="T10" r="T11" b="T12"/>
              <a:pathLst>
                <a:path w="32" h="23">
                  <a:moveTo>
                    <a:pt x="28" y="22"/>
                  </a:moveTo>
                  <a:lnTo>
                    <a:pt x="31" y="1"/>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166" name="Line 150"/>
            <p:cNvSpPr>
              <a:spLocks noChangeShapeType="1"/>
            </p:cNvSpPr>
            <p:nvPr/>
          </p:nvSpPr>
          <p:spPr bwMode="auto">
            <a:xfrm flipH="1" flipV="1">
              <a:off x="4348" y="769"/>
              <a:ext cx="40" cy="4"/>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1167" name="Freeform 151"/>
            <p:cNvSpPr>
              <a:spLocks/>
            </p:cNvSpPr>
            <p:nvPr/>
          </p:nvSpPr>
          <p:spPr bwMode="auto">
            <a:xfrm>
              <a:off x="4352" y="728"/>
              <a:ext cx="29" cy="37"/>
            </a:xfrm>
            <a:custGeom>
              <a:avLst/>
              <a:gdLst>
                <a:gd name="T0" fmla="*/ 28 w 29"/>
                <a:gd name="T1" fmla="*/ 36 h 37"/>
                <a:gd name="T2" fmla="*/ 0 w 29"/>
                <a:gd name="T3" fmla="*/ 34 h 37"/>
                <a:gd name="T4" fmla="*/ 0 w 29"/>
                <a:gd name="T5" fmla="*/ 0 h 37"/>
                <a:gd name="T6" fmla="*/ 28 w 29"/>
                <a:gd name="T7" fmla="*/ 3 h 37"/>
                <a:gd name="T8" fmla="*/ 28 w 29"/>
                <a:gd name="T9" fmla="*/ 36 h 37"/>
                <a:gd name="T10" fmla="*/ 0 60000 65536"/>
                <a:gd name="T11" fmla="*/ 0 60000 65536"/>
                <a:gd name="T12" fmla="*/ 0 60000 65536"/>
                <a:gd name="T13" fmla="*/ 0 60000 65536"/>
                <a:gd name="T14" fmla="*/ 0 60000 65536"/>
                <a:gd name="T15" fmla="*/ 0 w 29"/>
                <a:gd name="T16" fmla="*/ 0 h 37"/>
                <a:gd name="T17" fmla="*/ 29 w 29"/>
                <a:gd name="T18" fmla="*/ 37 h 37"/>
              </a:gdLst>
              <a:ahLst/>
              <a:cxnLst>
                <a:cxn ang="T10">
                  <a:pos x="T0" y="T1"/>
                </a:cxn>
                <a:cxn ang="T11">
                  <a:pos x="T2" y="T3"/>
                </a:cxn>
                <a:cxn ang="T12">
                  <a:pos x="T4" y="T5"/>
                </a:cxn>
                <a:cxn ang="T13">
                  <a:pos x="T6" y="T7"/>
                </a:cxn>
                <a:cxn ang="T14">
                  <a:pos x="T8" y="T9"/>
                </a:cxn>
              </a:cxnLst>
              <a:rect l="T15" t="T16" r="T17" b="T18"/>
              <a:pathLst>
                <a:path w="29" h="37">
                  <a:moveTo>
                    <a:pt x="28" y="36"/>
                  </a:moveTo>
                  <a:lnTo>
                    <a:pt x="0" y="34"/>
                  </a:lnTo>
                  <a:lnTo>
                    <a:pt x="0" y="0"/>
                  </a:lnTo>
                  <a:lnTo>
                    <a:pt x="28" y="3"/>
                  </a:lnTo>
                  <a:lnTo>
                    <a:pt x="28" y="36"/>
                  </a:lnTo>
                </a:path>
              </a:pathLst>
            </a:custGeom>
            <a:noFill/>
            <a:ln w="12700" cap="rnd">
              <a:solidFill>
                <a:srgbClr val="000000"/>
              </a:solidFill>
              <a:round/>
              <a:headEnd/>
              <a:tailEnd/>
            </a:ln>
          </p:spPr>
          <p:txBody>
            <a:bodyPr>
              <a:prstTxWarp prst="textNoShape">
                <a:avLst/>
              </a:prstTxWarp>
            </a:bodyPr>
            <a:lstStyle/>
            <a:p>
              <a:endParaRPr lang="en-US"/>
            </a:p>
          </p:txBody>
        </p:sp>
        <p:sp>
          <p:nvSpPr>
            <p:cNvPr id="41168" name="Line 152"/>
            <p:cNvSpPr>
              <a:spLocks noChangeShapeType="1"/>
            </p:cNvSpPr>
            <p:nvPr/>
          </p:nvSpPr>
          <p:spPr bwMode="auto">
            <a:xfrm flipH="1" flipV="1">
              <a:off x="4357" y="748"/>
              <a:ext cx="23" cy="4"/>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1169" name="Freeform 153"/>
            <p:cNvSpPr>
              <a:spLocks/>
            </p:cNvSpPr>
            <p:nvPr/>
          </p:nvSpPr>
          <p:spPr bwMode="auto">
            <a:xfrm>
              <a:off x="4352" y="741"/>
              <a:ext cx="29" cy="4"/>
            </a:xfrm>
            <a:custGeom>
              <a:avLst/>
              <a:gdLst>
                <a:gd name="T0" fmla="*/ 0 w 29"/>
                <a:gd name="T1" fmla="*/ 0 h 4"/>
                <a:gd name="T2" fmla="*/ 0 w 29"/>
                <a:gd name="T3" fmla="*/ 0 h 4"/>
                <a:gd name="T4" fmla="*/ 5 w 29"/>
                <a:gd name="T5" fmla="*/ 0 h 4"/>
                <a:gd name="T6" fmla="*/ 8 w 29"/>
                <a:gd name="T7" fmla="*/ 0 h 4"/>
                <a:gd name="T8" fmla="*/ 14 w 29"/>
                <a:gd name="T9" fmla="*/ 1 h 4"/>
                <a:gd name="T10" fmla="*/ 19 w 29"/>
                <a:gd name="T11" fmla="*/ 1 h 4"/>
                <a:gd name="T12" fmla="*/ 22 w 29"/>
                <a:gd name="T13" fmla="*/ 1 h 4"/>
                <a:gd name="T14" fmla="*/ 25 w 29"/>
                <a:gd name="T15" fmla="*/ 3 h 4"/>
                <a:gd name="T16" fmla="*/ 28 w 29"/>
                <a:gd name="T17" fmla="*/ 3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4"/>
                <a:gd name="T29" fmla="*/ 29 w 29"/>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4">
                  <a:moveTo>
                    <a:pt x="0" y="0"/>
                  </a:moveTo>
                  <a:lnTo>
                    <a:pt x="0" y="0"/>
                  </a:lnTo>
                  <a:lnTo>
                    <a:pt x="5" y="0"/>
                  </a:lnTo>
                  <a:lnTo>
                    <a:pt x="8" y="0"/>
                  </a:lnTo>
                  <a:lnTo>
                    <a:pt x="14" y="1"/>
                  </a:lnTo>
                  <a:lnTo>
                    <a:pt x="19" y="1"/>
                  </a:lnTo>
                  <a:lnTo>
                    <a:pt x="22" y="1"/>
                  </a:lnTo>
                  <a:lnTo>
                    <a:pt x="25" y="3"/>
                  </a:lnTo>
                  <a:lnTo>
                    <a:pt x="28" y="3"/>
                  </a:lnTo>
                </a:path>
              </a:pathLst>
            </a:custGeom>
            <a:noFill/>
            <a:ln w="12700" cap="rnd">
              <a:solidFill>
                <a:srgbClr val="000000"/>
              </a:solidFill>
              <a:round/>
              <a:headEnd/>
              <a:tailEnd/>
            </a:ln>
          </p:spPr>
          <p:txBody>
            <a:bodyPr>
              <a:prstTxWarp prst="textNoShape">
                <a:avLst/>
              </a:prstTxWarp>
            </a:bodyPr>
            <a:lstStyle/>
            <a:p>
              <a:endParaRPr lang="en-US"/>
            </a:p>
          </p:txBody>
        </p:sp>
        <p:sp>
          <p:nvSpPr>
            <p:cNvPr id="41170" name="Freeform 154"/>
            <p:cNvSpPr>
              <a:spLocks/>
            </p:cNvSpPr>
            <p:nvPr/>
          </p:nvSpPr>
          <p:spPr bwMode="auto">
            <a:xfrm>
              <a:off x="4352" y="746"/>
              <a:ext cx="29" cy="19"/>
            </a:xfrm>
            <a:custGeom>
              <a:avLst/>
              <a:gdLst>
                <a:gd name="T0" fmla="*/ 28 w 29"/>
                <a:gd name="T1" fmla="*/ 18 h 19"/>
                <a:gd name="T2" fmla="*/ 28 w 29"/>
                <a:gd name="T3" fmla="*/ 3 h 19"/>
                <a:gd name="T4" fmla="*/ 0 w 29"/>
                <a:gd name="T5" fmla="*/ 0 h 19"/>
                <a:gd name="T6" fmla="*/ 0 60000 65536"/>
                <a:gd name="T7" fmla="*/ 0 60000 65536"/>
                <a:gd name="T8" fmla="*/ 0 60000 65536"/>
                <a:gd name="T9" fmla="*/ 0 w 29"/>
                <a:gd name="T10" fmla="*/ 0 h 19"/>
                <a:gd name="T11" fmla="*/ 29 w 29"/>
                <a:gd name="T12" fmla="*/ 19 h 19"/>
              </a:gdLst>
              <a:ahLst/>
              <a:cxnLst>
                <a:cxn ang="T6">
                  <a:pos x="T0" y="T1"/>
                </a:cxn>
                <a:cxn ang="T7">
                  <a:pos x="T2" y="T3"/>
                </a:cxn>
                <a:cxn ang="T8">
                  <a:pos x="T4" y="T5"/>
                </a:cxn>
              </a:cxnLst>
              <a:rect l="T9" t="T10" r="T11" b="T12"/>
              <a:pathLst>
                <a:path w="29" h="19">
                  <a:moveTo>
                    <a:pt x="28" y="18"/>
                  </a:moveTo>
                  <a:lnTo>
                    <a:pt x="28" y="3"/>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171" name="Freeform 155"/>
            <p:cNvSpPr>
              <a:spLocks/>
            </p:cNvSpPr>
            <p:nvPr/>
          </p:nvSpPr>
          <p:spPr bwMode="auto">
            <a:xfrm>
              <a:off x="4352" y="728"/>
              <a:ext cx="29" cy="16"/>
            </a:xfrm>
            <a:custGeom>
              <a:avLst/>
              <a:gdLst>
                <a:gd name="T0" fmla="*/ 28 w 29"/>
                <a:gd name="T1" fmla="*/ 15 h 16"/>
                <a:gd name="T2" fmla="*/ 28 w 29"/>
                <a:gd name="T3" fmla="*/ 4 h 16"/>
                <a:gd name="T4" fmla="*/ 0 w 29"/>
                <a:gd name="T5" fmla="*/ 0 h 16"/>
                <a:gd name="T6" fmla="*/ 0 60000 65536"/>
                <a:gd name="T7" fmla="*/ 0 60000 65536"/>
                <a:gd name="T8" fmla="*/ 0 60000 65536"/>
                <a:gd name="T9" fmla="*/ 0 w 29"/>
                <a:gd name="T10" fmla="*/ 0 h 16"/>
                <a:gd name="T11" fmla="*/ 29 w 29"/>
                <a:gd name="T12" fmla="*/ 16 h 16"/>
              </a:gdLst>
              <a:ahLst/>
              <a:cxnLst>
                <a:cxn ang="T6">
                  <a:pos x="T0" y="T1"/>
                </a:cxn>
                <a:cxn ang="T7">
                  <a:pos x="T2" y="T3"/>
                </a:cxn>
                <a:cxn ang="T8">
                  <a:pos x="T4" y="T5"/>
                </a:cxn>
              </a:cxnLst>
              <a:rect l="T9" t="T10" r="T11" b="T12"/>
              <a:pathLst>
                <a:path w="29" h="16">
                  <a:moveTo>
                    <a:pt x="28" y="15"/>
                  </a:moveTo>
                  <a:lnTo>
                    <a:pt x="28" y="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172" name="Freeform 156"/>
            <p:cNvSpPr>
              <a:spLocks/>
            </p:cNvSpPr>
            <p:nvPr/>
          </p:nvSpPr>
          <p:spPr bwMode="auto">
            <a:xfrm>
              <a:off x="4192" y="678"/>
              <a:ext cx="61" cy="105"/>
            </a:xfrm>
            <a:custGeom>
              <a:avLst/>
              <a:gdLst>
                <a:gd name="T0" fmla="*/ 60 w 61"/>
                <a:gd name="T1" fmla="*/ 8 h 105"/>
                <a:gd name="T2" fmla="*/ 6 w 61"/>
                <a:gd name="T3" fmla="*/ 0 h 105"/>
                <a:gd name="T4" fmla="*/ 0 w 61"/>
                <a:gd name="T5" fmla="*/ 97 h 105"/>
                <a:gd name="T6" fmla="*/ 54 w 61"/>
                <a:gd name="T7" fmla="*/ 104 h 105"/>
                <a:gd name="T8" fmla="*/ 60 w 61"/>
                <a:gd name="T9" fmla="*/ 8 h 105"/>
                <a:gd name="T10" fmla="*/ 0 60000 65536"/>
                <a:gd name="T11" fmla="*/ 0 60000 65536"/>
                <a:gd name="T12" fmla="*/ 0 60000 65536"/>
                <a:gd name="T13" fmla="*/ 0 60000 65536"/>
                <a:gd name="T14" fmla="*/ 0 60000 65536"/>
                <a:gd name="T15" fmla="*/ 0 w 61"/>
                <a:gd name="T16" fmla="*/ 0 h 105"/>
                <a:gd name="T17" fmla="*/ 61 w 61"/>
                <a:gd name="T18" fmla="*/ 105 h 105"/>
              </a:gdLst>
              <a:ahLst/>
              <a:cxnLst>
                <a:cxn ang="T10">
                  <a:pos x="T0" y="T1"/>
                </a:cxn>
                <a:cxn ang="T11">
                  <a:pos x="T2" y="T3"/>
                </a:cxn>
                <a:cxn ang="T12">
                  <a:pos x="T4" y="T5"/>
                </a:cxn>
                <a:cxn ang="T13">
                  <a:pos x="T6" y="T7"/>
                </a:cxn>
                <a:cxn ang="T14">
                  <a:pos x="T8" y="T9"/>
                </a:cxn>
              </a:cxnLst>
              <a:rect l="T15" t="T16" r="T17" b="T18"/>
              <a:pathLst>
                <a:path w="61" h="105">
                  <a:moveTo>
                    <a:pt x="60" y="8"/>
                  </a:moveTo>
                  <a:lnTo>
                    <a:pt x="6" y="0"/>
                  </a:lnTo>
                  <a:lnTo>
                    <a:pt x="0" y="97"/>
                  </a:lnTo>
                  <a:lnTo>
                    <a:pt x="54" y="104"/>
                  </a:lnTo>
                  <a:lnTo>
                    <a:pt x="60" y="8"/>
                  </a:lnTo>
                </a:path>
              </a:pathLst>
            </a:custGeom>
            <a:solidFill>
              <a:srgbClr val="B3801A"/>
            </a:solidFill>
            <a:ln w="12700" cap="rnd">
              <a:solidFill>
                <a:srgbClr val="000000"/>
              </a:solidFill>
              <a:round/>
              <a:headEnd/>
              <a:tailEnd/>
            </a:ln>
          </p:spPr>
          <p:txBody>
            <a:bodyPr>
              <a:prstTxWarp prst="textNoShape">
                <a:avLst/>
              </a:prstTxWarp>
            </a:bodyPr>
            <a:lstStyle/>
            <a:p>
              <a:endParaRPr lang="en-US"/>
            </a:p>
          </p:txBody>
        </p:sp>
        <p:sp>
          <p:nvSpPr>
            <p:cNvPr id="41173" name="Freeform 157"/>
            <p:cNvSpPr>
              <a:spLocks/>
            </p:cNvSpPr>
            <p:nvPr/>
          </p:nvSpPr>
          <p:spPr bwMode="auto">
            <a:xfrm>
              <a:off x="4204" y="686"/>
              <a:ext cx="37" cy="90"/>
            </a:xfrm>
            <a:custGeom>
              <a:avLst/>
              <a:gdLst>
                <a:gd name="T0" fmla="*/ 36 w 37"/>
                <a:gd name="T1" fmla="*/ 5 h 90"/>
                <a:gd name="T2" fmla="*/ 6 w 37"/>
                <a:gd name="T3" fmla="*/ 0 h 90"/>
                <a:gd name="T4" fmla="*/ 0 w 37"/>
                <a:gd name="T5" fmla="*/ 84 h 90"/>
                <a:gd name="T6" fmla="*/ 33 w 37"/>
                <a:gd name="T7" fmla="*/ 89 h 90"/>
                <a:gd name="T8" fmla="*/ 36 w 37"/>
                <a:gd name="T9" fmla="*/ 5 h 90"/>
                <a:gd name="T10" fmla="*/ 0 60000 65536"/>
                <a:gd name="T11" fmla="*/ 0 60000 65536"/>
                <a:gd name="T12" fmla="*/ 0 60000 65536"/>
                <a:gd name="T13" fmla="*/ 0 60000 65536"/>
                <a:gd name="T14" fmla="*/ 0 60000 65536"/>
                <a:gd name="T15" fmla="*/ 0 w 37"/>
                <a:gd name="T16" fmla="*/ 0 h 90"/>
                <a:gd name="T17" fmla="*/ 37 w 37"/>
                <a:gd name="T18" fmla="*/ 90 h 90"/>
              </a:gdLst>
              <a:ahLst/>
              <a:cxnLst>
                <a:cxn ang="T10">
                  <a:pos x="T0" y="T1"/>
                </a:cxn>
                <a:cxn ang="T11">
                  <a:pos x="T2" y="T3"/>
                </a:cxn>
                <a:cxn ang="T12">
                  <a:pos x="T4" y="T5"/>
                </a:cxn>
                <a:cxn ang="T13">
                  <a:pos x="T6" y="T7"/>
                </a:cxn>
                <a:cxn ang="T14">
                  <a:pos x="T8" y="T9"/>
                </a:cxn>
              </a:cxnLst>
              <a:rect l="T15" t="T16" r="T17" b="T18"/>
              <a:pathLst>
                <a:path w="37" h="90">
                  <a:moveTo>
                    <a:pt x="36" y="5"/>
                  </a:moveTo>
                  <a:lnTo>
                    <a:pt x="6" y="0"/>
                  </a:lnTo>
                  <a:lnTo>
                    <a:pt x="0" y="84"/>
                  </a:lnTo>
                  <a:lnTo>
                    <a:pt x="33" y="89"/>
                  </a:lnTo>
                  <a:lnTo>
                    <a:pt x="36" y="5"/>
                  </a:lnTo>
                </a:path>
              </a:pathLst>
            </a:custGeom>
            <a:noFill/>
            <a:ln w="12700" cap="rnd">
              <a:solidFill>
                <a:srgbClr val="000000"/>
              </a:solidFill>
              <a:round/>
              <a:headEnd/>
              <a:tailEnd/>
            </a:ln>
          </p:spPr>
          <p:txBody>
            <a:bodyPr>
              <a:prstTxWarp prst="textNoShape">
                <a:avLst/>
              </a:prstTxWarp>
            </a:bodyPr>
            <a:lstStyle/>
            <a:p>
              <a:endParaRPr lang="en-US"/>
            </a:p>
          </p:txBody>
        </p:sp>
        <p:sp>
          <p:nvSpPr>
            <p:cNvPr id="41174" name="Line 158"/>
            <p:cNvSpPr>
              <a:spLocks noChangeShapeType="1"/>
            </p:cNvSpPr>
            <p:nvPr/>
          </p:nvSpPr>
          <p:spPr bwMode="auto">
            <a:xfrm flipH="1" flipV="1">
              <a:off x="4212" y="715"/>
              <a:ext cx="25" cy="5"/>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1175" name="Line 159"/>
            <p:cNvSpPr>
              <a:spLocks noChangeShapeType="1"/>
            </p:cNvSpPr>
            <p:nvPr/>
          </p:nvSpPr>
          <p:spPr bwMode="auto">
            <a:xfrm flipH="1" flipV="1">
              <a:off x="4212" y="742"/>
              <a:ext cx="25" cy="4"/>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1176" name="Line 160"/>
            <p:cNvSpPr>
              <a:spLocks noChangeShapeType="1"/>
            </p:cNvSpPr>
            <p:nvPr/>
          </p:nvSpPr>
          <p:spPr bwMode="auto">
            <a:xfrm flipH="1" flipV="1">
              <a:off x="4212" y="750"/>
              <a:ext cx="25" cy="5"/>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1177" name="Freeform 161"/>
            <p:cNvSpPr>
              <a:spLocks/>
            </p:cNvSpPr>
            <p:nvPr/>
          </p:nvSpPr>
          <p:spPr bwMode="auto">
            <a:xfrm>
              <a:off x="4207" y="721"/>
              <a:ext cx="31" cy="24"/>
            </a:xfrm>
            <a:custGeom>
              <a:avLst/>
              <a:gdLst>
                <a:gd name="T0" fmla="*/ 30 w 31"/>
                <a:gd name="T1" fmla="*/ 3 h 24"/>
                <a:gd name="T2" fmla="*/ 0 w 31"/>
                <a:gd name="T3" fmla="*/ 0 h 24"/>
                <a:gd name="T4" fmla="*/ 30 w 31"/>
                <a:gd name="T5" fmla="*/ 5 h 24"/>
                <a:gd name="T6" fmla="*/ 30 w 31"/>
                <a:gd name="T7" fmla="*/ 23 h 24"/>
                <a:gd name="T8" fmla="*/ 0 60000 65536"/>
                <a:gd name="T9" fmla="*/ 0 60000 65536"/>
                <a:gd name="T10" fmla="*/ 0 60000 65536"/>
                <a:gd name="T11" fmla="*/ 0 60000 65536"/>
                <a:gd name="T12" fmla="*/ 0 w 31"/>
                <a:gd name="T13" fmla="*/ 0 h 24"/>
                <a:gd name="T14" fmla="*/ 31 w 31"/>
                <a:gd name="T15" fmla="*/ 24 h 24"/>
              </a:gdLst>
              <a:ahLst/>
              <a:cxnLst>
                <a:cxn ang="T8">
                  <a:pos x="T0" y="T1"/>
                </a:cxn>
                <a:cxn ang="T9">
                  <a:pos x="T2" y="T3"/>
                </a:cxn>
                <a:cxn ang="T10">
                  <a:pos x="T4" y="T5"/>
                </a:cxn>
                <a:cxn ang="T11">
                  <a:pos x="T6" y="T7"/>
                </a:cxn>
              </a:cxnLst>
              <a:rect l="T12" t="T13" r="T14" b="T15"/>
              <a:pathLst>
                <a:path w="31" h="24">
                  <a:moveTo>
                    <a:pt x="30" y="3"/>
                  </a:moveTo>
                  <a:lnTo>
                    <a:pt x="0" y="0"/>
                  </a:lnTo>
                  <a:lnTo>
                    <a:pt x="30" y="5"/>
                  </a:lnTo>
                  <a:lnTo>
                    <a:pt x="30" y="23"/>
                  </a:lnTo>
                </a:path>
              </a:pathLst>
            </a:custGeom>
            <a:noFill/>
            <a:ln w="12700" cap="rnd">
              <a:solidFill>
                <a:srgbClr val="000000"/>
              </a:solidFill>
              <a:round/>
              <a:headEnd/>
              <a:tailEnd/>
            </a:ln>
          </p:spPr>
          <p:txBody>
            <a:bodyPr>
              <a:prstTxWarp prst="textNoShape">
                <a:avLst/>
              </a:prstTxWarp>
            </a:bodyPr>
            <a:lstStyle/>
            <a:p>
              <a:endParaRPr lang="en-US"/>
            </a:p>
          </p:txBody>
        </p:sp>
        <p:sp>
          <p:nvSpPr>
            <p:cNvPr id="41178" name="Freeform 162"/>
            <p:cNvSpPr>
              <a:spLocks/>
            </p:cNvSpPr>
            <p:nvPr/>
          </p:nvSpPr>
          <p:spPr bwMode="auto">
            <a:xfrm>
              <a:off x="4207" y="748"/>
              <a:ext cx="31" cy="28"/>
            </a:xfrm>
            <a:custGeom>
              <a:avLst/>
              <a:gdLst>
                <a:gd name="T0" fmla="*/ 0 w 31"/>
                <a:gd name="T1" fmla="*/ 0 h 28"/>
                <a:gd name="T2" fmla="*/ 30 w 31"/>
                <a:gd name="T3" fmla="*/ 5 h 28"/>
                <a:gd name="T4" fmla="*/ 27 w 31"/>
                <a:gd name="T5" fmla="*/ 27 h 28"/>
                <a:gd name="T6" fmla="*/ 0 60000 65536"/>
                <a:gd name="T7" fmla="*/ 0 60000 65536"/>
                <a:gd name="T8" fmla="*/ 0 60000 65536"/>
                <a:gd name="T9" fmla="*/ 0 w 31"/>
                <a:gd name="T10" fmla="*/ 0 h 28"/>
                <a:gd name="T11" fmla="*/ 31 w 31"/>
                <a:gd name="T12" fmla="*/ 28 h 28"/>
              </a:gdLst>
              <a:ahLst/>
              <a:cxnLst>
                <a:cxn ang="T6">
                  <a:pos x="T0" y="T1"/>
                </a:cxn>
                <a:cxn ang="T7">
                  <a:pos x="T2" y="T3"/>
                </a:cxn>
                <a:cxn ang="T8">
                  <a:pos x="T4" y="T5"/>
                </a:cxn>
              </a:cxnLst>
              <a:rect l="T9" t="T10" r="T11" b="T12"/>
              <a:pathLst>
                <a:path w="31" h="28">
                  <a:moveTo>
                    <a:pt x="0" y="0"/>
                  </a:moveTo>
                  <a:lnTo>
                    <a:pt x="30" y="5"/>
                  </a:lnTo>
                  <a:lnTo>
                    <a:pt x="27" y="27"/>
                  </a:lnTo>
                </a:path>
              </a:pathLst>
            </a:custGeom>
            <a:noFill/>
            <a:ln w="12700" cap="rnd">
              <a:solidFill>
                <a:srgbClr val="000000"/>
              </a:solidFill>
              <a:round/>
              <a:headEnd/>
              <a:tailEnd/>
            </a:ln>
          </p:spPr>
          <p:txBody>
            <a:bodyPr>
              <a:prstTxWarp prst="textNoShape">
                <a:avLst/>
              </a:prstTxWarp>
            </a:bodyPr>
            <a:lstStyle/>
            <a:p>
              <a:endParaRPr lang="en-US"/>
            </a:p>
          </p:txBody>
        </p:sp>
        <p:sp>
          <p:nvSpPr>
            <p:cNvPr id="41179" name="Freeform 163"/>
            <p:cNvSpPr>
              <a:spLocks/>
            </p:cNvSpPr>
            <p:nvPr/>
          </p:nvSpPr>
          <p:spPr bwMode="auto">
            <a:xfrm>
              <a:off x="4215" y="686"/>
              <a:ext cx="26" cy="28"/>
            </a:xfrm>
            <a:custGeom>
              <a:avLst/>
              <a:gdLst>
                <a:gd name="T0" fmla="*/ 25 w 26"/>
                <a:gd name="T1" fmla="*/ 4 h 28"/>
                <a:gd name="T2" fmla="*/ 2 w 26"/>
                <a:gd name="T3" fmla="*/ 0 h 28"/>
                <a:gd name="T4" fmla="*/ 0 w 26"/>
                <a:gd name="T5" fmla="*/ 23 h 28"/>
                <a:gd name="T6" fmla="*/ 23 w 26"/>
                <a:gd name="T7" fmla="*/ 27 h 28"/>
                <a:gd name="T8" fmla="*/ 25 w 26"/>
                <a:gd name="T9" fmla="*/ 4 h 28"/>
                <a:gd name="T10" fmla="*/ 0 60000 65536"/>
                <a:gd name="T11" fmla="*/ 0 60000 65536"/>
                <a:gd name="T12" fmla="*/ 0 60000 65536"/>
                <a:gd name="T13" fmla="*/ 0 60000 65536"/>
                <a:gd name="T14" fmla="*/ 0 60000 65536"/>
                <a:gd name="T15" fmla="*/ 0 w 26"/>
                <a:gd name="T16" fmla="*/ 0 h 28"/>
                <a:gd name="T17" fmla="*/ 26 w 26"/>
                <a:gd name="T18" fmla="*/ 28 h 28"/>
              </a:gdLst>
              <a:ahLst/>
              <a:cxnLst>
                <a:cxn ang="T10">
                  <a:pos x="T0" y="T1"/>
                </a:cxn>
                <a:cxn ang="T11">
                  <a:pos x="T2" y="T3"/>
                </a:cxn>
                <a:cxn ang="T12">
                  <a:pos x="T4" y="T5"/>
                </a:cxn>
                <a:cxn ang="T13">
                  <a:pos x="T6" y="T7"/>
                </a:cxn>
                <a:cxn ang="T14">
                  <a:pos x="T8" y="T9"/>
                </a:cxn>
              </a:cxnLst>
              <a:rect l="T15" t="T16" r="T17" b="T18"/>
              <a:pathLst>
                <a:path w="26" h="28">
                  <a:moveTo>
                    <a:pt x="25" y="4"/>
                  </a:moveTo>
                  <a:lnTo>
                    <a:pt x="2" y="0"/>
                  </a:lnTo>
                  <a:lnTo>
                    <a:pt x="0" y="23"/>
                  </a:lnTo>
                  <a:lnTo>
                    <a:pt x="23" y="27"/>
                  </a:lnTo>
                  <a:lnTo>
                    <a:pt x="25" y="4"/>
                  </a:lnTo>
                </a:path>
              </a:pathLst>
            </a:custGeom>
            <a:solidFill>
              <a:srgbClr val="330000"/>
            </a:solidFill>
            <a:ln w="127000" cap="rnd">
              <a:noFill/>
              <a:round/>
              <a:headEnd/>
              <a:tailEnd/>
            </a:ln>
          </p:spPr>
          <p:txBody>
            <a:bodyPr>
              <a:prstTxWarp prst="textNoShape">
                <a:avLst/>
              </a:prstTxWarp>
            </a:bodyPr>
            <a:lstStyle/>
            <a:p>
              <a:endParaRPr lang="en-US"/>
            </a:p>
          </p:txBody>
        </p:sp>
        <p:sp>
          <p:nvSpPr>
            <p:cNvPr id="41180" name="Freeform 164"/>
            <p:cNvSpPr>
              <a:spLocks/>
            </p:cNvSpPr>
            <p:nvPr/>
          </p:nvSpPr>
          <p:spPr bwMode="auto">
            <a:xfrm>
              <a:off x="4209" y="686"/>
              <a:ext cx="32" cy="33"/>
            </a:xfrm>
            <a:custGeom>
              <a:avLst/>
              <a:gdLst>
                <a:gd name="T0" fmla="*/ 31 w 32"/>
                <a:gd name="T1" fmla="*/ 5 h 33"/>
                <a:gd name="T2" fmla="*/ 0 w 32"/>
                <a:gd name="T3" fmla="*/ 0 h 33"/>
                <a:gd name="T4" fmla="*/ 0 w 32"/>
                <a:gd name="T5" fmla="*/ 27 h 33"/>
                <a:gd name="T6" fmla="*/ 28 w 32"/>
                <a:gd name="T7" fmla="*/ 32 h 33"/>
                <a:gd name="T8" fmla="*/ 31 w 32"/>
                <a:gd name="T9" fmla="*/ 5 h 33"/>
                <a:gd name="T10" fmla="*/ 0 60000 65536"/>
                <a:gd name="T11" fmla="*/ 0 60000 65536"/>
                <a:gd name="T12" fmla="*/ 0 60000 65536"/>
                <a:gd name="T13" fmla="*/ 0 60000 65536"/>
                <a:gd name="T14" fmla="*/ 0 60000 65536"/>
                <a:gd name="T15" fmla="*/ 0 w 32"/>
                <a:gd name="T16" fmla="*/ 0 h 33"/>
                <a:gd name="T17" fmla="*/ 32 w 32"/>
                <a:gd name="T18" fmla="*/ 33 h 33"/>
              </a:gdLst>
              <a:ahLst/>
              <a:cxnLst>
                <a:cxn ang="T10">
                  <a:pos x="T0" y="T1"/>
                </a:cxn>
                <a:cxn ang="T11">
                  <a:pos x="T2" y="T3"/>
                </a:cxn>
                <a:cxn ang="T12">
                  <a:pos x="T4" y="T5"/>
                </a:cxn>
                <a:cxn ang="T13">
                  <a:pos x="T6" y="T7"/>
                </a:cxn>
                <a:cxn ang="T14">
                  <a:pos x="T8" y="T9"/>
                </a:cxn>
              </a:cxnLst>
              <a:rect l="T15" t="T16" r="T17" b="T18"/>
              <a:pathLst>
                <a:path w="32" h="33">
                  <a:moveTo>
                    <a:pt x="31" y="5"/>
                  </a:moveTo>
                  <a:lnTo>
                    <a:pt x="0" y="0"/>
                  </a:lnTo>
                  <a:lnTo>
                    <a:pt x="0" y="27"/>
                  </a:lnTo>
                  <a:lnTo>
                    <a:pt x="28" y="32"/>
                  </a:lnTo>
                  <a:lnTo>
                    <a:pt x="31" y="5"/>
                  </a:lnTo>
                </a:path>
              </a:pathLst>
            </a:custGeom>
            <a:noFill/>
            <a:ln w="12700" cap="rnd">
              <a:solidFill>
                <a:srgbClr val="000000"/>
              </a:solidFill>
              <a:round/>
              <a:headEnd/>
              <a:tailEnd/>
            </a:ln>
          </p:spPr>
          <p:txBody>
            <a:bodyPr>
              <a:prstTxWarp prst="textNoShape">
                <a:avLst/>
              </a:prstTxWarp>
            </a:bodyPr>
            <a:lstStyle/>
            <a:p>
              <a:endParaRPr lang="en-US"/>
            </a:p>
          </p:txBody>
        </p:sp>
        <p:sp>
          <p:nvSpPr>
            <p:cNvPr id="41181" name="Freeform 165"/>
            <p:cNvSpPr>
              <a:spLocks/>
            </p:cNvSpPr>
            <p:nvPr/>
          </p:nvSpPr>
          <p:spPr bwMode="auto">
            <a:xfrm>
              <a:off x="4340" y="724"/>
              <a:ext cx="13" cy="2"/>
            </a:xfrm>
            <a:custGeom>
              <a:avLst/>
              <a:gdLst>
                <a:gd name="T0" fmla="*/ 12 w 13"/>
                <a:gd name="T1" fmla="*/ 1 h 2"/>
                <a:gd name="T2" fmla="*/ 12 w 13"/>
                <a:gd name="T3" fmla="*/ 0 h 2"/>
                <a:gd name="T4" fmla="*/ 10 w 13"/>
                <a:gd name="T5" fmla="*/ 0 h 2"/>
                <a:gd name="T6" fmla="*/ 8 w 13"/>
                <a:gd name="T7" fmla="*/ 0 h 2"/>
                <a:gd name="T8" fmla="*/ 7 w 13"/>
                <a:gd name="T9" fmla="*/ 0 h 2"/>
                <a:gd name="T10" fmla="*/ 5 w 13"/>
                <a:gd name="T11" fmla="*/ 0 h 2"/>
                <a:gd name="T12" fmla="*/ 4 w 13"/>
                <a:gd name="T13" fmla="*/ 0 h 2"/>
                <a:gd name="T14" fmla="*/ 2 w 13"/>
                <a:gd name="T15" fmla="*/ 0 h 2"/>
                <a:gd name="T16" fmla="*/ 0 w 13"/>
                <a:gd name="T17" fmla="*/ 0 h 2"/>
                <a:gd name="T18" fmla="*/ 0 w 13"/>
                <a:gd name="T19" fmla="*/ 0 h 2"/>
                <a:gd name="T20" fmla="*/ 2 w 13"/>
                <a:gd name="T21" fmla="*/ 0 h 2"/>
                <a:gd name="T22" fmla="*/ 4 w 13"/>
                <a:gd name="T23" fmla="*/ 0 h 2"/>
                <a:gd name="T24" fmla="*/ 5 w 13"/>
                <a:gd name="T25" fmla="*/ 0 h 2"/>
                <a:gd name="T26" fmla="*/ 5 w 13"/>
                <a:gd name="T27" fmla="*/ 1 h 2"/>
                <a:gd name="T28" fmla="*/ 7 w 13"/>
                <a:gd name="T29" fmla="*/ 1 h 2"/>
                <a:gd name="T30" fmla="*/ 7 w 13"/>
                <a:gd name="T31" fmla="*/ 0 h 2"/>
                <a:gd name="T32" fmla="*/ 7 w 13"/>
                <a:gd name="T33" fmla="*/ 1 h 2"/>
                <a:gd name="T34" fmla="*/ 8 w 13"/>
                <a:gd name="T35" fmla="*/ 1 h 2"/>
                <a:gd name="T36" fmla="*/ 10 w 13"/>
                <a:gd name="T37" fmla="*/ 1 h 2"/>
                <a:gd name="T38" fmla="*/ 12 w 13"/>
                <a:gd name="T39" fmla="*/ 1 h 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
                <a:gd name="T61" fmla="*/ 0 h 2"/>
                <a:gd name="T62" fmla="*/ 13 w 13"/>
                <a:gd name="T63" fmla="*/ 2 h 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 h="2">
                  <a:moveTo>
                    <a:pt x="12" y="1"/>
                  </a:moveTo>
                  <a:lnTo>
                    <a:pt x="12" y="0"/>
                  </a:lnTo>
                  <a:lnTo>
                    <a:pt x="10" y="0"/>
                  </a:lnTo>
                  <a:lnTo>
                    <a:pt x="8" y="0"/>
                  </a:lnTo>
                  <a:lnTo>
                    <a:pt x="7" y="0"/>
                  </a:lnTo>
                  <a:lnTo>
                    <a:pt x="5" y="0"/>
                  </a:lnTo>
                  <a:lnTo>
                    <a:pt x="4" y="0"/>
                  </a:lnTo>
                  <a:lnTo>
                    <a:pt x="2" y="0"/>
                  </a:lnTo>
                  <a:lnTo>
                    <a:pt x="0" y="0"/>
                  </a:lnTo>
                  <a:lnTo>
                    <a:pt x="2" y="0"/>
                  </a:lnTo>
                  <a:lnTo>
                    <a:pt x="4" y="0"/>
                  </a:lnTo>
                  <a:lnTo>
                    <a:pt x="5" y="0"/>
                  </a:lnTo>
                  <a:lnTo>
                    <a:pt x="5" y="1"/>
                  </a:lnTo>
                  <a:lnTo>
                    <a:pt x="7" y="1"/>
                  </a:lnTo>
                  <a:lnTo>
                    <a:pt x="7" y="0"/>
                  </a:lnTo>
                  <a:lnTo>
                    <a:pt x="7" y="1"/>
                  </a:lnTo>
                  <a:lnTo>
                    <a:pt x="8" y="1"/>
                  </a:lnTo>
                  <a:lnTo>
                    <a:pt x="10" y="1"/>
                  </a:lnTo>
                  <a:lnTo>
                    <a:pt x="12" y="1"/>
                  </a:lnTo>
                </a:path>
              </a:pathLst>
            </a:custGeom>
            <a:solidFill>
              <a:srgbClr val="003333"/>
            </a:solidFill>
            <a:ln w="127000" cap="rnd">
              <a:noFill/>
              <a:round/>
              <a:headEnd/>
              <a:tailEnd/>
            </a:ln>
          </p:spPr>
          <p:txBody>
            <a:bodyPr>
              <a:prstTxWarp prst="textNoShape">
                <a:avLst/>
              </a:prstTxWarp>
            </a:bodyPr>
            <a:lstStyle/>
            <a:p>
              <a:endParaRPr lang="en-US"/>
            </a:p>
          </p:txBody>
        </p:sp>
        <p:sp>
          <p:nvSpPr>
            <p:cNvPr id="41182" name="Freeform 166"/>
            <p:cNvSpPr>
              <a:spLocks/>
            </p:cNvSpPr>
            <p:nvPr/>
          </p:nvSpPr>
          <p:spPr bwMode="auto">
            <a:xfrm>
              <a:off x="4332" y="725"/>
              <a:ext cx="21" cy="4"/>
            </a:xfrm>
            <a:custGeom>
              <a:avLst/>
              <a:gdLst>
                <a:gd name="T0" fmla="*/ 20 w 21"/>
                <a:gd name="T1" fmla="*/ 3 h 4"/>
                <a:gd name="T2" fmla="*/ 20 w 21"/>
                <a:gd name="T3" fmla="*/ 1 h 4"/>
                <a:gd name="T4" fmla="*/ 17 w 21"/>
                <a:gd name="T5" fmla="*/ 1 h 4"/>
                <a:gd name="T6" fmla="*/ 14 w 21"/>
                <a:gd name="T7" fmla="*/ 1 h 4"/>
                <a:gd name="T8" fmla="*/ 11 w 21"/>
                <a:gd name="T9" fmla="*/ 0 h 4"/>
                <a:gd name="T10" fmla="*/ 9 w 21"/>
                <a:gd name="T11" fmla="*/ 0 h 4"/>
                <a:gd name="T12" fmla="*/ 6 w 21"/>
                <a:gd name="T13" fmla="*/ 0 h 4"/>
                <a:gd name="T14" fmla="*/ 3 w 21"/>
                <a:gd name="T15" fmla="*/ 0 h 4"/>
                <a:gd name="T16" fmla="*/ 0 w 21"/>
                <a:gd name="T17" fmla="*/ 0 h 4"/>
                <a:gd name="T18" fmla="*/ 0 w 21"/>
                <a:gd name="T19" fmla="*/ 1 h 4"/>
                <a:gd name="T20" fmla="*/ 3 w 21"/>
                <a:gd name="T21" fmla="*/ 1 h 4"/>
                <a:gd name="T22" fmla="*/ 6 w 21"/>
                <a:gd name="T23" fmla="*/ 1 h 4"/>
                <a:gd name="T24" fmla="*/ 9 w 21"/>
                <a:gd name="T25" fmla="*/ 1 h 4"/>
                <a:gd name="T26" fmla="*/ 11 w 21"/>
                <a:gd name="T27" fmla="*/ 1 h 4"/>
                <a:gd name="T28" fmla="*/ 14 w 21"/>
                <a:gd name="T29" fmla="*/ 1 h 4"/>
                <a:gd name="T30" fmla="*/ 17 w 21"/>
                <a:gd name="T31" fmla="*/ 1 h 4"/>
                <a:gd name="T32" fmla="*/ 17 w 21"/>
                <a:gd name="T33" fmla="*/ 3 h 4"/>
                <a:gd name="T34" fmla="*/ 20 w 21"/>
                <a:gd name="T35" fmla="*/ 3 h 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4"/>
                <a:gd name="T56" fmla="*/ 21 w 21"/>
                <a:gd name="T57" fmla="*/ 4 h 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4">
                  <a:moveTo>
                    <a:pt x="20" y="3"/>
                  </a:moveTo>
                  <a:lnTo>
                    <a:pt x="20" y="1"/>
                  </a:lnTo>
                  <a:lnTo>
                    <a:pt x="17" y="1"/>
                  </a:lnTo>
                  <a:lnTo>
                    <a:pt x="14" y="1"/>
                  </a:lnTo>
                  <a:lnTo>
                    <a:pt x="11" y="0"/>
                  </a:lnTo>
                  <a:lnTo>
                    <a:pt x="9" y="0"/>
                  </a:lnTo>
                  <a:lnTo>
                    <a:pt x="6" y="0"/>
                  </a:lnTo>
                  <a:lnTo>
                    <a:pt x="3" y="0"/>
                  </a:lnTo>
                  <a:lnTo>
                    <a:pt x="0" y="0"/>
                  </a:lnTo>
                  <a:lnTo>
                    <a:pt x="0" y="1"/>
                  </a:lnTo>
                  <a:lnTo>
                    <a:pt x="3" y="1"/>
                  </a:lnTo>
                  <a:lnTo>
                    <a:pt x="6" y="1"/>
                  </a:lnTo>
                  <a:lnTo>
                    <a:pt x="9" y="1"/>
                  </a:lnTo>
                  <a:lnTo>
                    <a:pt x="11" y="1"/>
                  </a:lnTo>
                  <a:lnTo>
                    <a:pt x="14" y="1"/>
                  </a:lnTo>
                  <a:lnTo>
                    <a:pt x="17" y="1"/>
                  </a:lnTo>
                  <a:lnTo>
                    <a:pt x="17" y="3"/>
                  </a:lnTo>
                  <a:lnTo>
                    <a:pt x="20" y="3"/>
                  </a:lnTo>
                </a:path>
              </a:pathLst>
            </a:custGeom>
            <a:noFill/>
            <a:ln w="12700" cap="rnd">
              <a:solidFill>
                <a:srgbClr val="000000"/>
              </a:solidFill>
              <a:round/>
              <a:headEnd/>
              <a:tailEnd/>
            </a:ln>
          </p:spPr>
          <p:txBody>
            <a:bodyPr>
              <a:prstTxWarp prst="textNoShape">
                <a:avLst/>
              </a:prstTxWarp>
            </a:bodyPr>
            <a:lstStyle/>
            <a:p>
              <a:endParaRPr lang="en-US"/>
            </a:p>
          </p:txBody>
        </p:sp>
        <p:sp>
          <p:nvSpPr>
            <p:cNvPr id="41183" name="Freeform 167"/>
            <p:cNvSpPr>
              <a:spLocks/>
            </p:cNvSpPr>
            <p:nvPr/>
          </p:nvSpPr>
          <p:spPr bwMode="auto">
            <a:xfrm>
              <a:off x="4337" y="759"/>
              <a:ext cx="13" cy="2"/>
            </a:xfrm>
            <a:custGeom>
              <a:avLst/>
              <a:gdLst>
                <a:gd name="T0" fmla="*/ 12 w 13"/>
                <a:gd name="T1" fmla="*/ 1 h 2"/>
                <a:gd name="T2" fmla="*/ 12 w 13"/>
                <a:gd name="T3" fmla="*/ 1 h 2"/>
                <a:gd name="T4" fmla="*/ 10 w 13"/>
                <a:gd name="T5" fmla="*/ 1 h 2"/>
                <a:gd name="T6" fmla="*/ 8 w 13"/>
                <a:gd name="T7" fmla="*/ 1 h 2"/>
                <a:gd name="T8" fmla="*/ 7 w 13"/>
                <a:gd name="T9" fmla="*/ 0 h 2"/>
                <a:gd name="T10" fmla="*/ 5 w 13"/>
                <a:gd name="T11" fmla="*/ 0 h 2"/>
                <a:gd name="T12" fmla="*/ 4 w 13"/>
                <a:gd name="T13" fmla="*/ 0 h 2"/>
                <a:gd name="T14" fmla="*/ 2 w 13"/>
                <a:gd name="T15" fmla="*/ 0 h 2"/>
                <a:gd name="T16" fmla="*/ 0 w 13"/>
                <a:gd name="T17" fmla="*/ 0 h 2"/>
                <a:gd name="T18" fmla="*/ 0 w 13"/>
                <a:gd name="T19" fmla="*/ 1 h 2"/>
                <a:gd name="T20" fmla="*/ 2 w 13"/>
                <a:gd name="T21" fmla="*/ 1 h 2"/>
                <a:gd name="T22" fmla="*/ 4 w 13"/>
                <a:gd name="T23" fmla="*/ 1 h 2"/>
                <a:gd name="T24" fmla="*/ 5 w 13"/>
                <a:gd name="T25" fmla="*/ 1 h 2"/>
                <a:gd name="T26" fmla="*/ 7 w 13"/>
                <a:gd name="T27" fmla="*/ 1 h 2"/>
                <a:gd name="T28" fmla="*/ 8 w 13"/>
                <a:gd name="T29" fmla="*/ 1 h 2"/>
                <a:gd name="T30" fmla="*/ 8 w 13"/>
                <a:gd name="T31" fmla="*/ 1 h 2"/>
                <a:gd name="T32" fmla="*/ 10 w 13"/>
                <a:gd name="T33" fmla="*/ 1 h 2"/>
                <a:gd name="T34" fmla="*/ 12 w 13"/>
                <a:gd name="T35" fmla="*/ 1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2"/>
                <a:gd name="T56" fmla="*/ 13 w 13"/>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2">
                  <a:moveTo>
                    <a:pt x="12" y="1"/>
                  </a:moveTo>
                  <a:lnTo>
                    <a:pt x="12" y="1"/>
                  </a:lnTo>
                  <a:lnTo>
                    <a:pt x="10" y="1"/>
                  </a:lnTo>
                  <a:lnTo>
                    <a:pt x="8" y="1"/>
                  </a:lnTo>
                  <a:lnTo>
                    <a:pt x="7" y="0"/>
                  </a:lnTo>
                  <a:lnTo>
                    <a:pt x="5" y="0"/>
                  </a:lnTo>
                  <a:lnTo>
                    <a:pt x="4" y="0"/>
                  </a:lnTo>
                  <a:lnTo>
                    <a:pt x="2" y="0"/>
                  </a:lnTo>
                  <a:lnTo>
                    <a:pt x="0" y="0"/>
                  </a:lnTo>
                  <a:lnTo>
                    <a:pt x="0" y="1"/>
                  </a:lnTo>
                  <a:lnTo>
                    <a:pt x="2" y="1"/>
                  </a:lnTo>
                  <a:lnTo>
                    <a:pt x="4" y="1"/>
                  </a:lnTo>
                  <a:lnTo>
                    <a:pt x="5" y="1"/>
                  </a:lnTo>
                  <a:lnTo>
                    <a:pt x="7" y="1"/>
                  </a:lnTo>
                  <a:lnTo>
                    <a:pt x="8" y="1"/>
                  </a:lnTo>
                  <a:lnTo>
                    <a:pt x="10" y="1"/>
                  </a:lnTo>
                  <a:lnTo>
                    <a:pt x="12" y="1"/>
                  </a:lnTo>
                </a:path>
              </a:pathLst>
            </a:custGeom>
            <a:solidFill>
              <a:srgbClr val="003333"/>
            </a:solidFill>
            <a:ln w="127000" cap="rnd">
              <a:noFill/>
              <a:round/>
              <a:headEnd/>
              <a:tailEnd/>
            </a:ln>
          </p:spPr>
          <p:txBody>
            <a:bodyPr>
              <a:prstTxWarp prst="textNoShape">
                <a:avLst/>
              </a:prstTxWarp>
            </a:bodyPr>
            <a:lstStyle/>
            <a:p>
              <a:endParaRPr lang="en-US"/>
            </a:p>
          </p:txBody>
        </p:sp>
        <p:sp>
          <p:nvSpPr>
            <p:cNvPr id="41184" name="Freeform 168"/>
            <p:cNvSpPr>
              <a:spLocks/>
            </p:cNvSpPr>
            <p:nvPr/>
          </p:nvSpPr>
          <p:spPr bwMode="auto">
            <a:xfrm>
              <a:off x="4329" y="760"/>
              <a:ext cx="21" cy="5"/>
            </a:xfrm>
            <a:custGeom>
              <a:avLst/>
              <a:gdLst>
                <a:gd name="T0" fmla="*/ 20 w 21"/>
                <a:gd name="T1" fmla="*/ 4 h 5"/>
                <a:gd name="T2" fmla="*/ 20 w 21"/>
                <a:gd name="T3" fmla="*/ 2 h 5"/>
                <a:gd name="T4" fmla="*/ 17 w 21"/>
                <a:gd name="T5" fmla="*/ 2 h 5"/>
                <a:gd name="T6" fmla="*/ 14 w 21"/>
                <a:gd name="T7" fmla="*/ 0 h 5"/>
                <a:gd name="T8" fmla="*/ 12 w 21"/>
                <a:gd name="T9" fmla="*/ 0 h 5"/>
                <a:gd name="T10" fmla="*/ 9 w 21"/>
                <a:gd name="T11" fmla="*/ 0 h 5"/>
                <a:gd name="T12" fmla="*/ 6 w 21"/>
                <a:gd name="T13" fmla="*/ 0 h 5"/>
                <a:gd name="T14" fmla="*/ 3 w 21"/>
                <a:gd name="T15" fmla="*/ 0 h 5"/>
                <a:gd name="T16" fmla="*/ 0 w 21"/>
                <a:gd name="T17" fmla="*/ 0 h 5"/>
                <a:gd name="T18" fmla="*/ 3 w 21"/>
                <a:gd name="T19" fmla="*/ 0 h 5"/>
                <a:gd name="T20" fmla="*/ 3 w 21"/>
                <a:gd name="T21" fmla="*/ 2 h 5"/>
                <a:gd name="T22" fmla="*/ 6 w 21"/>
                <a:gd name="T23" fmla="*/ 2 h 5"/>
                <a:gd name="T24" fmla="*/ 9 w 21"/>
                <a:gd name="T25" fmla="*/ 2 h 5"/>
                <a:gd name="T26" fmla="*/ 12 w 21"/>
                <a:gd name="T27" fmla="*/ 2 h 5"/>
                <a:gd name="T28" fmla="*/ 14 w 21"/>
                <a:gd name="T29" fmla="*/ 2 h 5"/>
                <a:gd name="T30" fmla="*/ 17 w 21"/>
                <a:gd name="T31" fmla="*/ 2 h 5"/>
                <a:gd name="T32" fmla="*/ 20 w 21"/>
                <a:gd name="T33" fmla="*/ 2 h 5"/>
                <a:gd name="T34" fmla="*/ 20 w 21"/>
                <a:gd name="T35" fmla="*/ 4 h 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5"/>
                <a:gd name="T56" fmla="*/ 21 w 21"/>
                <a:gd name="T57" fmla="*/ 5 h 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5">
                  <a:moveTo>
                    <a:pt x="20" y="4"/>
                  </a:moveTo>
                  <a:lnTo>
                    <a:pt x="20" y="2"/>
                  </a:lnTo>
                  <a:lnTo>
                    <a:pt x="17" y="2"/>
                  </a:lnTo>
                  <a:lnTo>
                    <a:pt x="14" y="0"/>
                  </a:lnTo>
                  <a:lnTo>
                    <a:pt x="12" y="0"/>
                  </a:lnTo>
                  <a:lnTo>
                    <a:pt x="9" y="0"/>
                  </a:lnTo>
                  <a:lnTo>
                    <a:pt x="6" y="0"/>
                  </a:lnTo>
                  <a:lnTo>
                    <a:pt x="3" y="0"/>
                  </a:lnTo>
                  <a:lnTo>
                    <a:pt x="0" y="0"/>
                  </a:lnTo>
                  <a:lnTo>
                    <a:pt x="3" y="0"/>
                  </a:lnTo>
                  <a:lnTo>
                    <a:pt x="3" y="2"/>
                  </a:lnTo>
                  <a:lnTo>
                    <a:pt x="6" y="2"/>
                  </a:lnTo>
                  <a:lnTo>
                    <a:pt x="9" y="2"/>
                  </a:lnTo>
                  <a:lnTo>
                    <a:pt x="12" y="2"/>
                  </a:lnTo>
                  <a:lnTo>
                    <a:pt x="14" y="2"/>
                  </a:lnTo>
                  <a:lnTo>
                    <a:pt x="17" y="2"/>
                  </a:lnTo>
                  <a:lnTo>
                    <a:pt x="20" y="2"/>
                  </a:lnTo>
                  <a:lnTo>
                    <a:pt x="20" y="4"/>
                  </a:lnTo>
                </a:path>
              </a:pathLst>
            </a:custGeom>
            <a:noFill/>
            <a:ln w="12700" cap="rnd">
              <a:solidFill>
                <a:srgbClr val="000000"/>
              </a:solidFill>
              <a:round/>
              <a:headEnd/>
              <a:tailEnd/>
            </a:ln>
          </p:spPr>
          <p:txBody>
            <a:bodyPr>
              <a:prstTxWarp prst="textNoShape">
                <a:avLst/>
              </a:prstTxWarp>
            </a:bodyPr>
            <a:lstStyle/>
            <a:p>
              <a:endParaRPr lang="en-US"/>
            </a:p>
          </p:txBody>
        </p:sp>
        <p:sp>
          <p:nvSpPr>
            <p:cNvPr id="41185" name="Freeform 169"/>
            <p:cNvSpPr>
              <a:spLocks/>
            </p:cNvSpPr>
            <p:nvPr/>
          </p:nvSpPr>
          <p:spPr bwMode="auto">
            <a:xfrm>
              <a:off x="4337" y="768"/>
              <a:ext cx="13" cy="4"/>
            </a:xfrm>
            <a:custGeom>
              <a:avLst/>
              <a:gdLst>
                <a:gd name="T0" fmla="*/ 12 w 13"/>
                <a:gd name="T1" fmla="*/ 3 h 4"/>
                <a:gd name="T2" fmla="*/ 12 w 13"/>
                <a:gd name="T3" fmla="*/ 3 h 4"/>
                <a:gd name="T4" fmla="*/ 10 w 13"/>
                <a:gd name="T5" fmla="*/ 3 h 4"/>
                <a:gd name="T6" fmla="*/ 8 w 13"/>
                <a:gd name="T7" fmla="*/ 0 h 4"/>
                <a:gd name="T8" fmla="*/ 7 w 13"/>
                <a:gd name="T9" fmla="*/ 0 h 4"/>
                <a:gd name="T10" fmla="*/ 5 w 13"/>
                <a:gd name="T11" fmla="*/ 0 h 4"/>
                <a:gd name="T12" fmla="*/ 4 w 13"/>
                <a:gd name="T13" fmla="*/ 0 h 4"/>
                <a:gd name="T14" fmla="*/ 2 w 13"/>
                <a:gd name="T15" fmla="*/ 0 h 4"/>
                <a:gd name="T16" fmla="*/ 0 w 13"/>
                <a:gd name="T17" fmla="*/ 0 h 4"/>
                <a:gd name="T18" fmla="*/ 2 w 13"/>
                <a:gd name="T19" fmla="*/ 0 h 4"/>
                <a:gd name="T20" fmla="*/ 2 w 13"/>
                <a:gd name="T21" fmla="*/ 3 h 4"/>
                <a:gd name="T22" fmla="*/ 4 w 13"/>
                <a:gd name="T23" fmla="*/ 3 h 4"/>
                <a:gd name="T24" fmla="*/ 5 w 13"/>
                <a:gd name="T25" fmla="*/ 3 h 4"/>
                <a:gd name="T26" fmla="*/ 7 w 13"/>
                <a:gd name="T27" fmla="*/ 3 h 4"/>
                <a:gd name="T28" fmla="*/ 8 w 13"/>
                <a:gd name="T29" fmla="*/ 3 h 4"/>
                <a:gd name="T30" fmla="*/ 10 w 13"/>
                <a:gd name="T31" fmla="*/ 3 h 4"/>
                <a:gd name="T32" fmla="*/ 12 w 13"/>
                <a:gd name="T33" fmla="*/ 3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4"/>
                <a:gd name="T53" fmla="*/ 13 w 13"/>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4">
                  <a:moveTo>
                    <a:pt x="12" y="3"/>
                  </a:moveTo>
                  <a:lnTo>
                    <a:pt x="12" y="3"/>
                  </a:lnTo>
                  <a:lnTo>
                    <a:pt x="10" y="3"/>
                  </a:lnTo>
                  <a:lnTo>
                    <a:pt x="8" y="0"/>
                  </a:lnTo>
                  <a:lnTo>
                    <a:pt x="7" y="0"/>
                  </a:lnTo>
                  <a:lnTo>
                    <a:pt x="5" y="0"/>
                  </a:lnTo>
                  <a:lnTo>
                    <a:pt x="4" y="0"/>
                  </a:lnTo>
                  <a:lnTo>
                    <a:pt x="2" y="0"/>
                  </a:lnTo>
                  <a:lnTo>
                    <a:pt x="0" y="0"/>
                  </a:lnTo>
                  <a:lnTo>
                    <a:pt x="2" y="0"/>
                  </a:lnTo>
                  <a:lnTo>
                    <a:pt x="2" y="3"/>
                  </a:lnTo>
                  <a:lnTo>
                    <a:pt x="4" y="3"/>
                  </a:lnTo>
                  <a:lnTo>
                    <a:pt x="5" y="3"/>
                  </a:lnTo>
                  <a:lnTo>
                    <a:pt x="7" y="3"/>
                  </a:lnTo>
                  <a:lnTo>
                    <a:pt x="8" y="3"/>
                  </a:lnTo>
                  <a:lnTo>
                    <a:pt x="10" y="3"/>
                  </a:lnTo>
                  <a:lnTo>
                    <a:pt x="12" y="3"/>
                  </a:lnTo>
                </a:path>
              </a:pathLst>
            </a:custGeom>
            <a:solidFill>
              <a:srgbClr val="003333"/>
            </a:solidFill>
            <a:ln w="127000" cap="rnd">
              <a:noFill/>
              <a:round/>
              <a:headEnd/>
              <a:tailEnd/>
            </a:ln>
          </p:spPr>
          <p:txBody>
            <a:bodyPr>
              <a:prstTxWarp prst="textNoShape">
                <a:avLst/>
              </a:prstTxWarp>
            </a:bodyPr>
            <a:lstStyle/>
            <a:p>
              <a:endParaRPr lang="en-US"/>
            </a:p>
          </p:txBody>
        </p:sp>
        <p:sp>
          <p:nvSpPr>
            <p:cNvPr id="41186" name="Freeform 170"/>
            <p:cNvSpPr>
              <a:spLocks/>
            </p:cNvSpPr>
            <p:nvPr/>
          </p:nvSpPr>
          <p:spPr bwMode="auto">
            <a:xfrm>
              <a:off x="4329" y="771"/>
              <a:ext cx="21" cy="3"/>
            </a:xfrm>
            <a:custGeom>
              <a:avLst/>
              <a:gdLst>
                <a:gd name="T0" fmla="*/ 20 w 21"/>
                <a:gd name="T1" fmla="*/ 2 h 3"/>
                <a:gd name="T2" fmla="*/ 20 w 21"/>
                <a:gd name="T3" fmla="*/ 2 h 3"/>
                <a:gd name="T4" fmla="*/ 20 w 21"/>
                <a:gd name="T5" fmla="*/ 0 h 3"/>
                <a:gd name="T6" fmla="*/ 17 w 21"/>
                <a:gd name="T7" fmla="*/ 0 h 3"/>
                <a:gd name="T8" fmla="*/ 14 w 21"/>
                <a:gd name="T9" fmla="*/ 0 h 3"/>
                <a:gd name="T10" fmla="*/ 12 w 21"/>
                <a:gd name="T11" fmla="*/ 0 h 3"/>
                <a:gd name="T12" fmla="*/ 9 w 21"/>
                <a:gd name="T13" fmla="*/ 0 h 3"/>
                <a:gd name="T14" fmla="*/ 6 w 21"/>
                <a:gd name="T15" fmla="*/ 0 h 3"/>
                <a:gd name="T16" fmla="*/ 3 w 21"/>
                <a:gd name="T17" fmla="*/ 0 h 3"/>
                <a:gd name="T18" fmla="*/ 0 w 21"/>
                <a:gd name="T19" fmla="*/ 0 h 3"/>
                <a:gd name="T20" fmla="*/ 3 w 21"/>
                <a:gd name="T21" fmla="*/ 0 h 3"/>
                <a:gd name="T22" fmla="*/ 6 w 21"/>
                <a:gd name="T23" fmla="*/ 0 h 3"/>
                <a:gd name="T24" fmla="*/ 9 w 21"/>
                <a:gd name="T25" fmla="*/ 2 h 3"/>
                <a:gd name="T26" fmla="*/ 12 w 21"/>
                <a:gd name="T27" fmla="*/ 2 h 3"/>
                <a:gd name="T28" fmla="*/ 14 w 21"/>
                <a:gd name="T29" fmla="*/ 2 h 3"/>
                <a:gd name="T30" fmla="*/ 17 w 21"/>
                <a:gd name="T31" fmla="*/ 2 h 3"/>
                <a:gd name="T32" fmla="*/ 20 w 21"/>
                <a:gd name="T33" fmla="*/ 2 h 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3"/>
                <a:gd name="T53" fmla="*/ 21 w 21"/>
                <a:gd name="T54" fmla="*/ 3 h 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3">
                  <a:moveTo>
                    <a:pt x="20" y="2"/>
                  </a:moveTo>
                  <a:lnTo>
                    <a:pt x="20" y="2"/>
                  </a:lnTo>
                  <a:lnTo>
                    <a:pt x="20" y="0"/>
                  </a:lnTo>
                  <a:lnTo>
                    <a:pt x="17" y="0"/>
                  </a:lnTo>
                  <a:lnTo>
                    <a:pt x="14" y="0"/>
                  </a:lnTo>
                  <a:lnTo>
                    <a:pt x="12" y="0"/>
                  </a:lnTo>
                  <a:lnTo>
                    <a:pt x="9" y="0"/>
                  </a:lnTo>
                  <a:lnTo>
                    <a:pt x="6" y="0"/>
                  </a:lnTo>
                  <a:lnTo>
                    <a:pt x="3" y="0"/>
                  </a:lnTo>
                  <a:lnTo>
                    <a:pt x="0" y="0"/>
                  </a:lnTo>
                  <a:lnTo>
                    <a:pt x="3" y="0"/>
                  </a:lnTo>
                  <a:lnTo>
                    <a:pt x="6" y="0"/>
                  </a:lnTo>
                  <a:lnTo>
                    <a:pt x="9" y="2"/>
                  </a:lnTo>
                  <a:lnTo>
                    <a:pt x="12" y="2"/>
                  </a:lnTo>
                  <a:lnTo>
                    <a:pt x="14" y="2"/>
                  </a:lnTo>
                  <a:lnTo>
                    <a:pt x="17" y="2"/>
                  </a:lnTo>
                  <a:lnTo>
                    <a:pt x="20" y="2"/>
                  </a:lnTo>
                </a:path>
              </a:pathLst>
            </a:custGeom>
            <a:noFill/>
            <a:ln w="12700" cap="rnd">
              <a:solidFill>
                <a:srgbClr val="000000"/>
              </a:solidFill>
              <a:round/>
              <a:headEnd/>
              <a:tailEnd/>
            </a:ln>
          </p:spPr>
          <p:txBody>
            <a:bodyPr>
              <a:prstTxWarp prst="textNoShape">
                <a:avLst/>
              </a:prstTxWarp>
            </a:bodyPr>
            <a:lstStyle/>
            <a:p>
              <a:endParaRPr lang="en-US"/>
            </a:p>
          </p:txBody>
        </p:sp>
        <p:sp>
          <p:nvSpPr>
            <p:cNvPr id="41187" name="Freeform 171"/>
            <p:cNvSpPr>
              <a:spLocks/>
            </p:cNvSpPr>
            <p:nvPr/>
          </p:nvSpPr>
          <p:spPr bwMode="auto">
            <a:xfrm>
              <a:off x="4336" y="814"/>
              <a:ext cx="12" cy="4"/>
            </a:xfrm>
            <a:custGeom>
              <a:avLst/>
              <a:gdLst>
                <a:gd name="T0" fmla="*/ 11 w 12"/>
                <a:gd name="T1" fmla="*/ 3 h 4"/>
                <a:gd name="T2" fmla="*/ 11 w 12"/>
                <a:gd name="T3" fmla="*/ 3 h 4"/>
                <a:gd name="T4" fmla="*/ 11 w 12"/>
                <a:gd name="T5" fmla="*/ 0 h 4"/>
                <a:gd name="T6" fmla="*/ 9 w 12"/>
                <a:gd name="T7" fmla="*/ 0 h 4"/>
                <a:gd name="T8" fmla="*/ 8 w 12"/>
                <a:gd name="T9" fmla="*/ 0 h 4"/>
                <a:gd name="T10" fmla="*/ 6 w 12"/>
                <a:gd name="T11" fmla="*/ 0 h 4"/>
                <a:gd name="T12" fmla="*/ 5 w 12"/>
                <a:gd name="T13" fmla="*/ 0 h 4"/>
                <a:gd name="T14" fmla="*/ 3 w 12"/>
                <a:gd name="T15" fmla="*/ 0 h 4"/>
                <a:gd name="T16" fmla="*/ 1 w 12"/>
                <a:gd name="T17" fmla="*/ 0 h 4"/>
                <a:gd name="T18" fmla="*/ 0 w 12"/>
                <a:gd name="T19" fmla="*/ 0 h 4"/>
                <a:gd name="T20" fmla="*/ 1 w 12"/>
                <a:gd name="T21" fmla="*/ 0 h 4"/>
                <a:gd name="T22" fmla="*/ 1 w 12"/>
                <a:gd name="T23" fmla="*/ 3 h 4"/>
                <a:gd name="T24" fmla="*/ 3 w 12"/>
                <a:gd name="T25" fmla="*/ 3 h 4"/>
                <a:gd name="T26" fmla="*/ 5 w 12"/>
                <a:gd name="T27" fmla="*/ 3 h 4"/>
                <a:gd name="T28" fmla="*/ 6 w 12"/>
                <a:gd name="T29" fmla="*/ 3 h 4"/>
                <a:gd name="T30" fmla="*/ 8 w 12"/>
                <a:gd name="T31" fmla="*/ 3 h 4"/>
                <a:gd name="T32" fmla="*/ 9 w 12"/>
                <a:gd name="T33" fmla="*/ 3 h 4"/>
                <a:gd name="T34" fmla="*/ 11 w 12"/>
                <a:gd name="T35" fmla="*/ 3 h 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4"/>
                <a:gd name="T56" fmla="*/ 12 w 12"/>
                <a:gd name="T57" fmla="*/ 4 h 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4">
                  <a:moveTo>
                    <a:pt x="11" y="3"/>
                  </a:moveTo>
                  <a:lnTo>
                    <a:pt x="11" y="3"/>
                  </a:lnTo>
                  <a:lnTo>
                    <a:pt x="11" y="0"/>
                  </a:lnTo>
                  <a:lnTo>
                    <a:pt x="9" y="0"/>
                  </a:lnTo>
                  <a:lnTo>
                    <a:pt x="8" y="0"/>
                  </a:lnTo>
                  <a:lnTo>
                    <a:pt x="6" y="0"/>
                  </a:lnTo>
                  <a:lnTo>
                    <a:pt x="5" y="0"/>
                  </a:lnTo>
                  <a:lnTo>
                    <a:pt x="3" y="0"/>
                  </a:lnTo>
                  <a:lnTo>
                    <a:pt x="1" y="0"/>
                  </a:lnTo>
                  <a:lnTo>
                    <a:pt x="0" y="0"/>
                  </a:lnTo>
                  <a:lnTo>
                    <a:pt x="1" y="0"/>
                  </a:lnTo>
                  <a:lnTo>
                    <a:pt x="1" y="3"/>
                  </a:lnTo>
                  <a:lnTo>
                    <a:pt x="3" y="3"/>
                  </a:lnTo>
                  <a:lnTo>
                    <a:pt x="5" y="3"/>
                  </a:lnTo>
                  <a:lnTo>
                    <a:pt x="6" y="3"/>
                  </a:lnTo>
                  <a:lnTo>
                    <a:pt x="8" y="3"/>
                  </a:lnTo>
                  <a:lnTo>
                    <a:pt x="9" y="3"/>
                  </a:lnTo>
                  <a:lnTo>
                    <a:pt x="11" y="3"/>
                  </a:lnTo>
                </a:path>
              </a:pathLst>
            </a:custGeom>
            <a:solidFill>
              <a:srgbClr val="003333"/>
            </a:solidFill>
            <a:ln w="127000" cap="rnd">
              <a:noFill/>
              <a:round/>
              <a:headEnd/>
              <a:tailEnd/>
            </a:ln>
          </p:spPr>
          <p:txBody>
            <a:bodyPr>
              <a:prstTxWarp prst="textNoShape">
                <a:avLst/>
              </a:prstTxWarp>
            </a:bodyPr>
            <a:lstStyle/>
            <a:p>
              <a:endParaRPr lang="en-US"/>
            </a:p>
          </p:txBody>
        </p:sp>
        <p:sp>
          <p:nvSpPr>
            <p:cNvPr id="41188" name="Freeform 172"/>
            <p:cNvSpPr>
              <a:spLocks/>
            </p:cNvSpPr>
            <p:nvPr/>
          </p:nvSpPr>
          <p:spPr bwMode="auto">
            <a:xfrm>
              <a:off x="4329" y="817"/>
              <a:ext cx="19" cy="2"/>
            </a:xfrm>
            <a:custGeom>
              <a:avLst/>
              <a:gdLst>
                <a:gd name="T0" fmla="*/ 18 w 19"/>
                <a:gd name="T1" fmla="*/ 1 h 2"/>
                <a:gd name="T2" fmla="*/ 18 w 19"/>
                <a:gd name="T3" fmla="*/ 0 h 2"/>
                <a:gd name="T4" fmla="*/ 15 w 19"/>
                <a:gd name="T5" fmla="*/ 0 h 2"/>
                <a:gd name="T6" fmla="*/ 13 w 19"/>
                <a:gd name="T7" fmla="*/ 0 h 2"/>
                <a:gd name="T8" fmla="*/ 10 w 19"/>
                <a:gd name="T9" fmla="*/ 0 h 2"/>
                <a:gd name="T10" fmla="*/ 6 w 19"/>
                <a:gd name="T11" fmla="*/ 0 h 2"/>
                <a:gd name="T12" fmla="*/ 3 w 19"/>
                <a:gd name="T13" fmla="*/ 0 h 2"/>
                <a:gd name="T14" fmla="*/ 0 w 19"/>
                <a:gd name="T15" fmla="*/ 0 h 2"/>
                <a:gd name="T16" fmla="*/ 3 w 19"/>
                <a:gd name="T17" fmla="*/ 0 h 2"/>
                <a:gd name="T18" fmla="*/ 3 w 19"/>
                <a:gd name="T19" fmla="*/ 1 h 2"/>
                <a:gd name="T20" fmla="*/ 6 w 19"/>
                <a:gd name="T21" fmla="*/ 1 h 2"/>
                <a:gd name="T22" fmla="*/ 10 w 19"/>
                <a:gd name="T23" fmla="*/ 1 h 2"/>
                <a:gd name="T24" fmla="*/ 13 w 19"/>
                <a:gd name="T25" fmla="*/ 1 h 2"/>
                <a:gd name="T26" fmla="*/ 15 w 19"/>
                <a:gd name="T27" fmla="*/ 1 h 2"/>
                <a:gd name="T28" fmla="*/ 18 w 19"/>
                <a:gd name="T29" fmla="*/ 1 h 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
                <a:gd name="T46" fmla="*/ 0 h 2"/>
                <a:gd name="T47" fmla="*/ 19 w 19"/>
                <a:gd name="T48" fmla="*/ 2 h 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 h="2">
                  <a:moveTo>
                    <a:pt x="18" y="1"/>
                  </a:moveTo>
                  <a:lnTo>
                    <a:pt x="18" y="0"/>
                  </a:lnTo>
                  <a:lnTo>
                    <a:pt x="15" y="0"/>
                  </a:lnTo>
                  <a:lnTo>
                    <a:pt x="13" y="0"/>
                  </a:lnTo>
                  <a:lnTo>
                    <a:pt x="10" y="0"/>
                  </a:lnTo>
                  <a:lnTo>
                    <a:pt x="6" y="0"/>
                  </a:lnTo>
                  <a:lnTo>
                    <a:pt x="3" y="0"/>
                  </a:lnTo>
                  <a:lnTo>
                    <a:pt x="0" y="0"/>
                  </a:lnTo>
                  <a:lnTo>
                    <a:pt x="3" y="0"/>
                  </a:lnTo>
                  <a:lnTo>
                    <a:pt x="3" y="1"/>
                  </a:lnTo>
                  <a:lnTo>
                    <a:pt x="6" y="1"/>
                  </a:lnTo>
                  <a:lnTo>
                    <a:pt x="10" y="1"/>
                  </a:lnTo>
                  <a:lnTo>
                    <a:pt x="13" y="1"/>
                  </a:lnTo>
                  <a:lnTo>
                    <a:pt x="15" y="1"/>
                  </a:lnTo>
                  <a:lnTo>
                    <a:pt x="18" y="1"/>
                  </a:lnTo>
                </a:path>
              </a:pathLst>
            </a:custGeom>
            <a:noFill/>
            <a:ln w="12700" cap="rnd">
              <a:solidFill>
                <a:srgbClr val="000000"/>
              </a:solidFill>
              <a:round/>
              <a:headEnd/>
              <a:tailEnd/>
            </a:ln>
          </p:spPr>
          <p:txBody>
            <a:bodyPr>
              <a:prstTxWarp prst="textNoShape">
                <a:avLst/>
              </a:prstTxWarp>
            </a:bodyPr>
            <a:lstStyle/>
            <a:p>
              <a:endParaRPr lang="en-US"/>
            </a:p>
          </p:txBody>
        </p:sp>
        <p:sp>
          <p:nvSpPr>
            <p:cNvPr id="41189" name="Freeform 173"/>
            <p:cNvSpPr>
              <a:spLocks/>
            </p:cNvSpPr>
            <p:nvPr/>
          </p:nvSpPr>
          <p:spPr bwMode="auto">
            <a:xfrm>
              <a:off x="4196" y="680"/>
              <a:ext cx="12" cy="4"/>
            </a:xfrm>
            <a:custGeom>
              <a:avLst/>
              <a:gdLst>
                <a:gd name="T0" fmla="*/ 11 w 12"/>
                <a:gd name="T1" fmla="*/ 3 h 4"/>
                <a:gd name="T2" fmla="*/ 11 w 12"/>
                <a:gd name="T3" fmla="*/ 3 h 4"/>
                <a:gd name="T4" fmla="*/ 9 w 12"/>
                <a:gd name="T5" fmla="*/ 3 h 4"/>
                <a:gd name="T6" fmla="*/ 8 w 12"/>
                <a:gd name="T7" fmla="*/ 3 h 4"/>
                <a:gd name="T8" fmla="*/ 8 w 12"/>
                <a:gd name="T9" fmla="*/ 0 h 4"/>
                <a:gd name="T10" fmla="*/ 6 w 12"/>
                <a:gd name="T11" fmla="*/ 0 h 4"/>
                <a:gd name="T12" fmla="*/ 5 w 12"/>
                <a:gd name="T13" fmla="*/ 0 h 4"/>
                <a:gd name="T14" fmla="*/ 3 w 12"/>
                <a:gd name="T15" fmla="*/ 0 h 4"/>
                <a:gd name="T16" fmla="*/ 1 w 12"/>
                <a:gd name="T17" fmla="*/ 0 h 4"/>
                <a:gd name="T18" fmla="*/ 0 w 12"/>
                <a:gd name="T19" fmla="*/ 0 h 4"/>
                <a:gd name="T20" fmla="*/ 1 w 12"/>
                <a:gd name="T21" fmla="*/ 3 h 4"/>
                <a:gd name="T22" fmla="*/ 3 w 12"/>
                <a:gd name="T23" fmla="*/ 3 h 4"/>
                <a:gd name="T24" fmla="*/ 5 w 12"/>
                <a:gd name="T25" fmla="*/ 3 h 4"/>
                <a:gd name="T26" fmla="*/ 6 w 12"/>
                <a:gd name="T27" fmla="*/ 3 h 4"/>
                <a:gd name="T28" fmla="*/ 8 w 12"/>
                <a:gd name="T29" fmla="*/ 3 h 4"/>
                <a:gd name="T30" fmla="*/ 9 w 12"/>
                <a:gd name="T31" fmla="*/ 3 h 4"/>
                <a:gd name="T32" fmla="*/ 11 w 12"/>
                <a:gd name="T33" fmla="*/ 3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
                <a:gd name="T52" fmla="*/ 0 h 4"/>
                <a:gd name="T53" fmla="*/ 12 w 12"/>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 h="4">
                  <a:moveTo>
                    <a:pt x="11" y="3"/>
                  </a:moveTo>
                  <a:lnTo>
                    <a:pt x="11" y="3"/>
                  </a:lnTo>
                  <a:lnTo>
                    <a:pt x="9" y="3"/>
                  </a:lnTo>
                  <a:lnTo>
                    <a:pt x="8" y="3"/>
                  </a:lnTo>
                  <a:lnTo>
                    <a:pt x="8" y="0"/>
                  </a:lnTo>
                  <a:lnTo>
                    <a:pt x="6" y="0"/>
                  </a:lnTo>
                  <a:lnTo>
                    <a:pt x="5" y="0"/>
                  </a:lnTo>
                  <a:lnTo>
                    <a:pt x="3" y="0"/>
                  </a:lnTo>
                  <a:lnTo>
                    <a:pt x="1" y="0"/>
                  </a:lnTo>
                  <a:lnTo>
                    <a:pt x="0" y="0"/>
                  </a:lnTo>
                  <a:lnTo>
                    <a:pt x="1" y="3"/>
                  </a:lnTo>
                  <a:lnTo>
                    <a:pt x="3" y="3"/>
                  </a:lnTo>
                  <a:lnTo>
                    <a:pt x="5" y="3"/>
                  </a:lnTo>
                  <a:lnTo>
                    <a:pt x="6" y="3"/>
                  </a:lnTo>
                  <a:lnTo>
                    <a:pt x="8" y="3"/>
                  </a:lnTo>
                  <a:lnTo>
                    <a:pt x="9" y="3"/>
                  </a:lnTo>
                  <a:lnTo>
                    <a:pt x="11" y="3"/>
                  </a:lnTo>
                </a:path>
              </a:pathLst>
            </a:custGeom>
            <a:solidFill>
              <a:srgbClr val="003333"/>
            </a:solidFill>
            <a:ln w="127000" cap="rnd">
              <a:noFill/>
              <a:round/>
              <a:headEnd/>
              <a:tailEnd/>
            </a:ln>
          </p:spPr>
          <p:txBody>
            <a:bodyPr>
              <a:prstTxWarp prst="textNoShape">
                <a:avLst/>
              </a:prstTxWarp>
            </a:bodyPr>
            <a:lstStyle/>
            <a:p>
              <a:endParaRPr lang="en-US"/>
            </a:p>
          </p:txBody>
        </p:sp>
        <p:sp>
          <p:nvSpPr>
            <p:cNvPr id="41190" name="Freeform 174"/>
            <p:cNvSpPr>
              <a:spLocks/>
            </p:cNvSpPr>
            <p:nvPr/>
          </p:nvSpPr>
          <p:spPr bwMode="auto">
            <a:xfrm>
              <a:off x="4188" y="683"/>
              <a:ext cx="20" cy="3"/>
            </a:xfrm>
            <a:custGeom>
              <a:avLst/>
              <a:gdLst>
                <a:gd name="T0" fmla="*/ 19 w 20"/>
                <a:gd name="T1" fmla="*/ 2 h 3"/>
                <a:gd name="T2" fmla="*/ 19 w 20"/>
                <a:gd name="T3" fmla="*/ 2 h 3"/>
                <a:gd name="T4" fmla="*/ 16 w 20"/>
                <a:gd name="T5" fmla="*/ 0 h 3"/>
                <a:gd name="T6" fmla="*/ 14 w 20"/>
                <a:gd name="T7" fmla="*/ 0 h 3"/>
                <a:gd name="T8" fmla="*/ 11 w 20"/>
                <a:gd name="T9" fmla="*/ 0 h 3"/>
                <a:gd name="T10" fmla="*/ 8 w 20"/>
                <a:gd name="T11" fmla="*/ 0 h 3"/>
                <a:gd name="T12" fmla="*/ 5 w 20"/>
                <a:gd name="T13" fmla="*/ 0 h 3"/>
                <a:gd name="T14" fmla="*/ 2 w 20"/>
                <a:gd name="T15" fmla="*/ 0 h 3"/>
                <a:gd name="T16" fmla="*/ 0 w 20"/>
                <a:gd name="T17" fmla="*/ 0 h 3"/>
                <a:gd name="T18" fmla="*/ 2 w 20"/>
                <a:gd name="T19" fmla="*/ 0 h 3"/>
                <a:gd name="T20" fmla="*/ 5 w 20"/>
                <a:gd name="T21" fmla="*/ 2 h 3"/>
                <a:gd name="T22" fmla="*/ 8 w 20"/>
                <a:gd name="T23" fmla="*/ 2 h 3"/>
                <a:gd name="T24" fmla="*/ 11 w 20"/>
                <a:gd name="T25" fmla="*/ 2 h 3"/>
                <a:gd name="T26" fmla="*/ 14 w 20"/>
                <a:gd name="T27" fmla="*/ 2 h 3"/>
                <a:gd name="T28" fmla="*/ 16 w 20"/>
                <a:gd name="T29" fmla="*/ 2 h 3"/>
                <a:gd name="T30" fmla="*/ 19 w 20"/>
                <a:gd name="T31" fmla="*/ 2 h 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3"/>
                <a:gd name="T50" fmla="*/ 20 w 20"/>
                <a:gd name="T51" fmla="*/ 3 h 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3">
                  <a:moveTo>
                    <a:pt x="19" y="2"/>
                  </a:moveTo>
                  <a:lnTo>
                    <a:pt x="19" y="2"/>
                  </a:lnTo>
                  <a:lnTo>
                    <a:pt x="16" y="0"/>
                  </a:lnTo>
                  <a:lnTo>
                    <a:pt x="14" y="0"/>
                  </a:lnTo>
                  <a:lnTo>
                    <a:pt x="11" y="0"/>
                  </a:lnTo>
                  <a:lnTo>
                    <a:pt x="8" y="0"/>
                  </a:lnTo>
                  <a:lnTo>
                    <a:pt x="5" y="0"/>
                  </a:lnTo>
                  <a:lnTo>
                    <a:pt x="2" y="0"/>
                  </a:lnTo>
                  <a:lnTo>
                    <a:pt x="0" y="0"/>
                  </a:lnTo>
                  <a:lnTo>
                    <a:pt x="2" y="0"/>
                  </a:lnTo>
                  <a:lnTo>
                    <a:pt x="5" y="2"/>
                  </a:lnTo>
                  <a:lnTo>
                    <a:pt x="8" y="2"/>
                  </a:lnTo>
                  <a:lnTo>
                    <a:pt x="11" y="2"/>
                  </a:lnTo>
                  <a:lnTo>
                    <a:pt x="14" y="2"/>
                  </a:lnTo>
                  <a:lnTo>
                    <a:pt x="16" y="2"/>
                  </a:lnTo>
                  <a:lnTo>
                    <a:pt x="19" y="2"/>
                  </a:lnTo>
                </a:path>
              </a:pathLst>
            </a:custGeom>
            <a:noFill/>
            <a:ln w="12700" cap="rnd">
              <a:solidFill>
                <a:srgbClr val="000000"/>
              </a:solidFill>
              <a:round/>
              <a:headEnd/>
              <a:tailEnd/>
            </a:ln>
          </p:spPr>
          <p:txBody>
            <a:bodyPr>
              <a:prstTxWarp prst="textNoShape">
                <a:avLst/>
              </a:prstTxWarp>
            </a:bodyPr>
            <a:lstStyle/>
            <a:p>
              <a:endParaRPr lang="en-US"/>
            </a:p>
          </p:txBody>
        </p:sp>
        <p:sp>
          <p:nvSpPr>
            <p:cNvPr id="41191" name="Freeform 175"/>
            <p:cNvSpPr>
              <a:spLocks/>
            </p:cNvSpPr>
            <p:nvPr/>
          </p:nvSpPr>
          <p:spPr bwMode="auto">
            <a:xfrm>
              <a:off x="4192" y="714"/>
              <a:ext cx="13" cy="5"/>
            </a:xfrm>
            <a:custGeom>
              <a:avLst/>
              <a:gdLst>
                <a:gd name="T0" fmla="*/ 12 w 13"/>
                <a:gd name="T1" fmla="*/ 4 h 5"/>
                <a:gd name="T2" fmla="*/ 12 w 13"/>
                <a:gd name="T3" fmla="*/ 0 h 5"/>
                <a:gd name="T4" fmla="*/ 11 w 13"/>
                <a:gd name="T5" fmla="*/ 0 h 5"/>
                <a:gd name="T6" fmla="*/ 9 w 13"/>
                <a:gd name="T7" fmla="*/ 0 h 5"/>
                <a:gd name="T8" fmla="*/ 7 w 13"/>
                <a:gd name="T9" fmla="*/ 0 h 5"/>
                <a:gd name="T10" fmla="*/ 5 w 13"/>
                <a:gd name="T11" fmla="*/ 0 h 5"/>
                <a:gd name="T12" fmla="*/ 3 w 13"/>
                <a:gd name="T13" fmla="*/ 0 h 5"/>
                <a:gd name="T14" fmla="*/ 2 w 13"/>
                <a:gd name="T15" fmla="*/ 0 h 5"/>
                <a:gd name="T16" fmla="*/ 0 w 13"/>
                <a:gd name="T17" fmla="*/ 0 h 5"/>
                <a:gd name="T18" fmla="*/ 2 w 13"/>
                <a:gd name="T19" fmla="*/ 0 h 5"/>
                <a:gd name="T20" fmla="*/ 3 w 13"/>
                <a:gd name="T21" fmla="*/ 0 h 5"/>
                <a:gd name="T22" fmla="*/ 5 w 13"/>
                <a:gd name="T23" fmla="*/ 4 h 5"/>
                <a:gd name="T24" fmla="*/ 7 w 13"/>
                <a:gd name="T25" fmla="*/ 4 h 5"/>
                <a:gd name="T26" fmla="*/ 9 w 13"/>
                <a:gd name="T27" fmla="*/ 4 h 5"/>
                <a:gd name="T28" fmla="*/ 11 w 13"/>
                <a:gd name="T29" fmla="*/ 4 h 5"/>
                <a:gd name="T30" fmla="*/ 12 w 13"/>
                <a:gd name="T31" fmla="*/ 4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
                <a:gd name="T49" fmla="*/ 0 h 5"/>
                <a:gd name="T50" fmla="*/ 13 w 13"/>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 h="5">
                  <a:moveTo>
                    <a:pt x="12" y="4"/>
                  </a:moveTo>
                  <a:lnTo>
                    <a:pt x="12" y="0"/>
                  </a:lnTo>
                  <a:lnTo>
                    <a:pt x="11" y="0"/>
                  </a:lnTo>
                  <a:lnTo>
                    <a:pt x="9" y="0"/>
                  </a:lnTo>
                  <a:lnTo>
                    <a:pt x="7" y="0"/>
                  </a:lnTo>
                  <a:lnTo>
                    <a:pt x="5" y="0"/>
                  </a:lnTo>
                  <a:lnTo>
                    <a:pt x="3" y="0"/>
                  </a:lnTo>
                  <a:lnTo>
                    <a:pt x="2" y="0"/>
                  </a:lnTo>
                  <a:lnTo>
                    <a:pt x="0" y="0"/>
                  </a:lnTo>
                  <a:lnTo>
                    <a:pt x="2" y="0"/>
                  </a:lnTo>
                  <a:lnTo>
                    <a:pt x="3" y="0"/>
                  </a:lnTo>
                  <a:lnTo>
                    <a:pt x="5" y="4"/>
                  </a:lnTo>
                  <a:lnTo>
                    <a:pt x="7" y="4"/>
                  </a:lnTo>
                  <a:lnTo>
                    <a:pt x="9" y="4"/>
                  </a:lnTo>
                  <a:lnTo>
                    <a:pt x="11" y="4"/>
                  </a:lnTo>
                  <a:lnTo>
                    <a:pt x="12" y="4"/>
                  </a:lnTo>
                </a:path>
              </a:pathLst>
            </a:custGeom>
            <a:solidFill>
              <a:srgbClr val="003333"/>
            </a:solidFill>
            <a:ln w="127000" cap="rnd">
              <a:noFill/>
              <a:round/>
              <a:headEnd/>
              <a:tailEnd/>
            </a:ln>
          </p:spPr>
          <p:txBody>
            <a:bodyPr>
              <a:prstTxWarp prst="textNoShape">
                <a:avLst/>
              </a:prstTxWarp>
            </a:bodyPr>
            <a:lstStyle/>
            <a:p>
              <a:endParaRPr lang="en-US"/>
            </a:p>
          </p:txBody>
        </p:sp>
        <p:sp>
          <p:nvSpPr>
            <p:cNvPr id="41192" name="Freeform 176"/>
            <p:cNvSpPr>
              <a:spLocks/>
            </p:cNvSpPr>
            <p:nvPr/>
          </p:nvSpPr>
          <p:spPr bwMode="auto">
            <a:xfrm>
              <a:off x="4188" y="716"/>
              <a:ext cx="17" cy="4"/>
            </a:xfrm>
            <a:custGeom>
              <a:avLst/>
              <a:gdLst>
                <a:gd name="T0" fmla="*/ 16 w 17"/>
                <a:gd name="T1" fmla="*/ 3 h 4"/>
                <a:gd name="T2" fmla="*/ 16 w 17"/>
                <a:gd name="T3" fmla="*/ 2 h 4"/>
                <a:gd name="T4" fmla="*/ 14 w 17"/>
                <a:gd name="T5" fmla="*/ 2 h 4"/>
                <a:gd name="T6" fmla="*/ 11 w 17"/>
                <a:gd name="T7" fmla="*/ 2 h 4"/>
                <a:gd name="T8" fmla="*/ 8 w 17"/>
                <a:gd name="T9" fmla="*/ 2 h 4"/>
                <a:gd name="T10" fmla="*/ 5 w 17"/>
                <a:gd name="T11" fmla="*/ 0 h 4"/>
                <a:gd name="T12" fmla="*/ 2 w 17"/>
                <a:gd name="T13" fmla="*/ 0 h 4"/>
                <a:gd name="T14" fmla="*/ 0 w 17"/>
                <a:gd name="T15" fmla="*/ 0 h 4"/>
                <a:gd name="T16" fmla="*/ 0 w 17"/>
                <a:gd name="T17" fmla="*/ 2 h 4"/>
                <a:gd name="T18" fmla="*/ 2 w 17"/>
                <a:gd name="T19" fmla="*/ 2 h 4"/>
                <a:gd name="T20" fmla="*/ 5 w 17"/>
                <a:gd name="T21" fmla="*/ 2 h 4"/>
                <a:gd name="T22" fmla="*/ 8 w 17"/>
                <a:gd name="T23" fmla="*/ 2 h 4"/>
                <a:gd name="T24" fmla="*/ 11 w 17"/>
                <a:gd name="T25" fmla="*/ 2 h 4"/>
                <a:gd name="T26" fmla="*/ 11 w 17"/>
                <a:gd name="T27" fmla="*/ 3 h 4"/>
                <a:gd name="T28" fmla="*/ 14 w 17"/>
                <a:gd name="T29" fmla="*/ 3 h 4"/>
                <a:gd name="T30" fmla="*/ 16 w 17"/>
                <a:gd name="T31" fmla="*/ 3 h 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4"/>
                <a:gd name="T50" fmla="*/ 17 w 17"/>
                <a:gd name="T51" fmla="*/ 4 h 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4">
                  <a:moveTo>
                    <a:pt x="16" y="3"/>
                  </a:moveTo>
                  <a:lnTo>
                    <a:pt x="16" y="2"/>
                  </a:lnTo>
                  <a:lnTo>
                    <a:pt x="14" y="2"/>
                  </a:lnTo>
                  <a:lnTo>
                    <a:pt x="11" y="2"/>
                  </a:lnTo>
                  <a:lnTo>
                    <a:pt x="8" y="2"/>
                  </a:lnTo>
                  <a:lnTo>
                    <a:pt x="5" y="0"/>
                  </a:lnTo>
                  <a:lnTo>
                    <a:pt x="2" y="0"/>
                  </a:lnTo>
                  <a:lnTo>
                    <a:pt x="0" y="0"/>
                  </a:lnTo>
                  <a:lnTo>
                    <a:pt x="0" y="2"/>
                  </a:lnTo>
                  <a:lnTo>
                    <a:pt x="2" y="2"/>
                  </a:lnTo>
                  <a:lnTo>
                    <a:pt x="5" y="2"/>
                  </a:lnTo>
                  <a:lnTo>
                    <a:pt x="8" y="2"/>
                  </a:lnTo>
                  <a:lnTo>
                    <a:pt x="11" y="2"/>
                  </a:lnTo>
                  <a:lnTo>
                    <a:pt x="11" y="3"/>
                  </a:lnTo>
                  <a:lnTo>
                    <a:pt x="14" y="3"/>
                  </a:lnTo>
                  <a:lnTo>
                    <a:pt x="16" y="3"/>
                  </a:lnTo>
                </a:path>
              </a:pathLst>
            </a:custGeom>
            <a:noFill/>
            <a:ln w="12700" cap="rnd">
              <a:solidFill>
                <a:srgbClr val="000000"/>
              </a:solidFill>
              <a:round/>
              <a:headEnd/>
              <a:tailEnd/>
            </a:ln>
          </p:spPr>
          <p:txBody>
            <a:bodyPr>
              <a:prstTxWarp prst="textNoShape">
                <a:avLst/>
              </a:prstTxWarp>
            </a:bodyPr>
            <a:lstStyle/>
            <a:p>
              <a:endParaRPr lang="en-US"/>
            </a:p>
          </p:txBody>
        </p:sp>
        <p:sp>
          <p:nvSpPr>
            <p:cNvPr id="41193" name="Freeform 177"/>
            <p:cNvSpPr>
              <a:spLocks/>
            </p:cNvSpPr>
            <p:nvPr/>
          </p:nvSpPr>
          <p:spPr bwMode="auto">
            <a:xfrm>
              <a:off x="4189" y="767"/>
              <a:ext cx="13" cy="4"/>
            </a:xfrm>
            <a:custGeom>
              <a:avLst/>
              <a:gdLst>
                <a:gd name="T0" fmla="*/ 12 w 13"/>
                <a:gd name="T1" fmla="*/ 3 h 4"/>
                <a:gd name="T2" fmla="*/ 12 w 13"/>
                <a:gd name="T3" fmla="*/ 0 h 4"/>
                <a:gd name="T4" fmla="*/ 10 w 13"/>
                <a:gd name="T5" fmla="*/ 0 h 4"/>
                <a:gd name="T6" fmla="*/ 8 w 13"/>
                <a:gd name="T7" fmla="*/ 0 h 4"/>
                <a:gd name="T8" fmla="*/ 7 w 13"/>
                <a:gd name="T9" fmla="*/ 0 h 4"/>
                <a:gd name="T10" fmla="*/ 5 w 13"/>
                <a:gd name="T11" fmla="*/ 0 h 4"/>
                <a:gd name="T12" fmla="*/ 4 w 13"/>
                <a:gd name="T13" fmla="*/ 0 h 4"/>
                <a:gd name="T14" fmla="*/ 2 w 13"/>
                <a:gd name="T15" fmla="*/ 0 h 4"/>
                <a:gd name="T16" fmla="*/ 0 w 13"/>
                <a:gd name="T17" fmla="*/ 0 h 4"/>
                <a:gd name="T18" fmla="*/ 2 w 13"/>
                <a:gd name="T19" fmla="*/ 0 h 4"/>
                <a:gd name="T20" fmla="*/ 4 w 13"/>
                <a:gd name="T21" fmla="*/ 0 h 4"/>
                <a:gd name="T22" fmla="*/ 5 w 13"/>
                <a:gd name="T23" fmla="*/ 0 h 4"/>
                <a:gd name="T24" fmla="*/ 5 w 13"/>
                <a:gd name="T25" fmla="*/ 3 h 4"/>
                <a:gd name="T26" fmla="*/ 7 w 13"/>
                <a:gd name="T27" fmla="*/ 3 h 4"/>
                <a:gd name="T28" fmla="*/ 7 w 13"/>
                <a:gd name="T29" fmla="*/ 0 h 4"/>
                <a:gd name="T30" fmla="*/ 7 w 13"/>
                <a:gd name="T31" fmla="*/ 3 h 4"/>
                <a:gd name="T32" fmla="*/ 8 w 13"/>
                <a:gd name="T33" fmla="*/ 3 h 4"/>
                <a:gd name="T34" fmla="*/ 10 w 13"/>
                <a:gd name="T35" fmla="*/ 3 h 4"/>
                <a:gd name="T36" fmla="*/ 12 w 13"/>
                <a:gd name="T37" fmla="*/ 3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
                <a:gd name="T58" fmla="*/ 0 h 4"/>
                <a:gd name="T59" fmla="*/ 13 w 13"/>
                <a:gd name="T60" fmla="*/ 4 h 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 h="4">
                  <a:moveTo>
                    <a:pt x="12" y="3"/>
                  </a:moveTo>
                  <a:lnTo>
                    <a:pt x="12" y="0"/>
                  </a:lnTo>
                  <a:lnTo>
                    <a:pt x="10" y="0"/>
                  </a:lnTo>
                  <a:lnTo>
                    <a:pt x="8" y="0"/>
                  </a:lnTo>
                  <a:lnTo>
                    <a:pt x="7" y="0"/>
                  </a:lnTo>
                  <a:lnTo>
                    <a:pt x="5" y="0"/>
                  </a:lnTo>
                  <a:lnTo>
                    <a:pt x="4" y="0"/>
                  </a:lnTo>
                  <a:lnTo>
                    <a:pt x="2" y="0"/>
                  </a:lnTo>
                  <a:lnTo>
                    <a:pt x="0" y="0"/>
                  </a:lnTo>
                  <a:lnTo>
                    <a:pt x="2" y="0"/>
                  </a:lnTo>
                  <a:lnTo>
                    <a:pt x="4" y="0"/>
                  </a:lnTo>
                  <a:lnTo>
                    <a:pt x="5" y="0"/>
                  </a:lnTo>
                  <a:lnTo>
                    <a:pt x="5" y="3"/>
                  </a:lnTo>
                  <a:lnTo>
                    <a:pt x="7" y="3"/>
                  </a:lnTo>
                  <a:lnTo>
                    <a:pt x="7" y="0"/>
                  </a:lnTo>
                  <a:lnTo>
                    <a:pt x="7" y="3"/>
                  </a:lnTo>
                  <a:lnTo>
                    <a:pt x="8" y="3"/>
                  </a:lnTo>
                  <a:lnTo>
                    <a:pt x="10" y="3"/>
                  </a:lnTo>
                  <a:lnTo>
                    <a:pt x="12" y="3"/>
                  </a:lnTo>
                </a:path>
              </a:pathLst>
            </a:custGeom>
            <a:solidFill>
              <a:srgbClr val="003333"/>
            </a:solidFill>
            <a:ln w="127000" cap="rnd">
              <a:noFill/>
              <a:round/>
              <a:headEnd/>
              <a:tailEnd/>
            </a:ln>
          </p:spPr>
          <p:txBody>
            <a:bodyPr>
              <a:prstTxWarp prst="textNoShape">
                <a:avLst/>
              </a:prstTxWarp>
            </a:bodyPr>
            <a:lstStyle/>
            <a:p>
              <a:endParaRPr lang="en-US"/>
            </a:p>
          </p:txBody>
        </p:sp>
        <p:sp>
          <p:nvSpPr>
            <p:cNvPr id="41194" name="Freeform 178"/>
            <p:cNvSpPr>
              <a:spLocks/>
            </p:cNvSpPr>
            <p:nvPr/>
          </p:nvSpPr>
          <p:spPr bwMode="auto">
            <a:xfrm>
              <a:off x="4181" y="770"/>
              <a:ext cx="21" cy="2"/>
            </a:xfrm>
            <a:custGeom>
              <a:avLst/>
              <a:gdLst>
                <a:gd name="T0" fmla="*/ 20 w 21"/>
                <a:gd name="T1" fmla="*/ 1 h 2"/>
                <a:gd name="T2" fmla="*/ 20 w 21"/>
                <a:gd name="T3" fmla="*/ 0 h 2"/>
                <a:gd name="T4" fmla="*/ 17 w 21"/>
                <a:gd name="T5" fmla="*/ 0 h 2"/>
                <a:gd name="T6" fmla="*/ 14 w 21"/>
                <a:gd name="T7" fmla="*/ 0 h 2"/>
                <a:gd name="T8" fmla="*/ 11 w 21"/>
                <a:gd name="T9" fmla="*/ 0 h 2"/>
                <a:gd name="T10" fmla="*/ 8 w 21"/>
                <a:gd name="T11" fmla="*/ 0 h 2"/>
                <a:gd name="T12" fmla="*/ 6 w 21"/>
                <a:gd name="T13" fmla="*/ 0 h 2"/>
                <a:gd name="T14" fmla="*/ 3 w 21"/>
                <a:gd name="T15" fmla="*/ 0 h 2"/>
                <a:gd name="T16" fmla="*/ 0 w 21"/>
                <a:gd name="T17" fmla="*/ 0 h 2"/>
                <a:gd name="T18" fmla="*/ 3 w 21"/>
                <a:gd name="T19" fmla="*/ 0 h 2"/>
                <a:gd name="T20" fmla="*/ 6 w 21"/>
                <a:gd name="T21" fmla="*/ 0 h 2"/>
                <a:gd name="T22" fmla="*/ 8 w 21"/>
                <a:gd name="T23" fmla="*/ 0 h 2"/>
                <a:gd name="T24" fmla="*/ 11 w 21"/>
                <a:gd name="T25" fmla="*/ 0 h 2"/>
                <a:gd name="T26" fmla="*/ 14 w 21"/>
                <a:gd name="T27" fmla="*/ 0 h 2"/>
                <a:gd name="T28" fmla="*/ 14 w 21"/>
                <a:gd name="T29" fmla="*/ 1 h 2"/>
                <a:gd name="T30" fmla="*/ 17 w 21"/>
                <a:gd name="T31" fmla="*/ 1 h 2"/>
                <a:gd name="T32" fmla="*/ 20 w 21"/>
                <a:gd name="T33" fmla="*/ 1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2"/>
                <a:gd name="T53" fmla="*/ 21 w 21"/>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2">
                  <a:moveTo>
                    <a:pt x="20" y="1"/>
                  </a:moveTo>
                  <a:lnTo>
                    <a:pt x="20" y="0"/>
                  </a:lnTo>
                  <a:lnTo>
                    <a:pt x="17" y="0"/>
                  </a:lnTo>
                  <a:lnTo>
                    <a:pt x="14" y="0"/>
                  </a:lnTo>
                  <a:lnTo>
                    <a:pt x="11" y="0"/>
                  </a:lnTo>
                  <a:lnTo>
                    <a:pt x="8" y="0"/>
                  </a:lnTo>
                  <a:lnTo>
                    <a:pt x="6" y="0"/>
                  </a:lnTo>
                  <a:lnTo>
                    <a:pt x="3" y="0"/>
                  </a:lnTo>
                  <a:lnTo>
                    <a:pt x="0" y="0"/>
                  </a:lnTo>
                  <a:lnTo>
                    <a:pt x="3" y="0"/>
                  </a:lnTo>
                  <a:lnTo>
                    <a:pt x="6" y="0"/>
                  </a:lnTo>
                  <a:lnTo>
                    <a:pt x="8" y="0"/>
                  </a:lnTo>
                  <a:lnTo>
                    <a:pt x="11" y="0"/>
                  </a:lnTo>
                  <a:lnTo>
                    <a:pt x="14" y="0"/>
                  </a:lnTo>
                  <a:lnTo>
                    <a:pt x="14" y="1"/>
                  </a:lnTo>
                  <a:lnTo>
                    <a:pt x="17" y="1"/>
                  </a:lnTo>
                  <a:lnTo>
                    <a:pt x="20" y="1"/>
                  </a:lnTo>
                </a:path>
              </a:pathLst>
            </a:custGeom>
            <a:noFill/>
            <a:ln w="12700" cap="rnd">
              <a:solidFill>
                <a:srgbClr val="000000"/>
              </a:solidFill>
              <a:round/>
              <a:headEnd/>
              <a:tailEnd/>
            </a:ln>
          </p:spPr>
          <p:txBody>
            <a:bodyPr>
              <a:prstTxWarp prst="textNoShape">
                <a:avLst/>
              </a:prstTxWarp>
            </a:bodyPr>
            <a:lstStyle/>
            <a:p>
              <a:endParaRPr lang="en-US"/>
            </a:p>
          </p:txBody>
        </p:sp>
        <p:sp>
          <p:nvSpPr>
            <p:cNvPr id="41195" name="Freeform 179"/>
            <p:cNvSpPr>
              <a:spLocks/>
            </p:cNvSpPr>
            <p:nvPr/>
          </p:nvSpPr>
          <p:spPr bwMode="auto">
            <a:xfrm>
              <a:off x="4136" y="669"/>
              <a:ext cx="41" cy="45"/>
            </a:xfrm>
            <a:custGeom>
              <a:avLst/>
              <a:gdLst>
                <a:gd name="T0" fmla="*/ 40 w 41"/>
                <a:gd name="T1" fmla="*/ 7 h 45"/>
                <a:gd name="T2" fmla="*/ 3 w 41"/>
                <a:gd name="T3" fmla="*/ 0 h 45"/>
                <a:gd name="T4" fmla="*/ 0 w 41"/>
                <a:gd name="T5" fmla="*/ 38 h 45"/>
                <a:gd name="T6" fmla="*/ 38 w 41"/>
                <a:gd name="T7" fmla="*/ 44 h 45"/>
                <a:gd name="T8" fmla="*/ 40 w 41"/>
                <a:gd name="T9" fmla="*/ 7 h 45"/>
                <a:gd name="T10" fmla="*/ 0 60000 65536"/>
                <a:gd name="T11" fmla="*/ 0 60000 65536"/>
                <a:gd name="T12" fmla="*/ 0 60000 65536"/>
                <a:gd name="T13" fmla="*/ 0 60000 65536"/>
                <a:gd name="T14" fmla="*/ 0 60000 65536"/>
                <a:gd name="T15" fmla="*/ 0 w 41"/>
                <a:gd name="T16" fmla="*/ 0 h 45"/>
                <a:gd name="T17" fmla="*/ 41 w 41"/>
                <a:gd name="T18" fmla="*/ 45 h 45"/>
              </a:gdLst>
              <a:ahLst/>
              <a:cxnLst>
                <a:cxn ang="T10">
                  <a:pos x="T0" y="T1"/>
                </a:cxn>
                <a:cxn ang="T11">
                  <a:pos x="T2" y="T3"/>
                </a:cxn>
                <a:cxn ang="T12">
                  <a:pos x="T4" y="T5"/>
                </a:cxn>
                <a:cxn ang="T13">
                  <a:pos x="T6" y="T7"/>
                </a:cxn>
                <a:cxn ang="T14">
                  <a:pos x="T8" y="T9"/>
                </a:cxn>
              </a:cxnLst>
              <a:rect l="T15" t="T16" r="T17" b="T18"/>
              <a:pathLst>
                <a:path w="41" h="45">
                  <a:moveTo>
                    <a:pt x="40" y="7"/>
                  </a:moveTo>
                  <a:lnTo>
                    <a:pt x="3" y="0"/>
                  </a:lnTo>
                  <a:lnTo>
                    <a:pt x="0" y="38"/>
                  </a:lnTo>
                  <a:lnTo>
                    <a:pt x="38" y="44"/>
                  </a:lnTo>
                  <a:lnTo>
                    <a:pt x="40" y="7"/>
                  </a:lnTo>
                </a:path>
              </a:pathLst>
            </a:custGeom>
            <a:solidFill>
              <a:srgbClr val="B3801A"/>
            </a:solidFill>
            <a:ln w="127000" cap="rnd">
              <a:noFill/>
              <a:round/>
              <a:headEnd/>
              <a:tailEnd/>
            </a:ln>
          </p:spPr>
          <p:txBody>
            <a:bodyPr>
              <a:prstTxWarp prst="textNoShape">
                <a:avLst/>
              </a:prstTxWarp>
            </a:bodyPr>
            <a:lstStyle/>
            <a:p>
              <a:endParaRPr lang="en-US"/>
            </a:p>
          </p:txBody>
        </p:sp>
        <p:sp>
          <p:nvSpPr>
            <p:cNvPr id="41196" name="Freeform 180"/>
            <p:cNvSpPr>
              <a:spLocks/>
            </p:cNvSpPr>
            <p:nvPr/>
          </p:nvSpPr>
          <p:spPr bwMode="auto">
            <a:xfrm>
              <a:off x="4128" y="669"/>
              <a:ext cx="49" cy="48"/>
            </a:xfrm>
            <a:custGeom>
              <a:avLst/>
              <a:gdLst>
                <a:gd name="T0" fmla="*/ 48 w 49"/>
                <a:gd name="T1" fmla="*/ 6 h 48"/>
                <a:gd name="T2" fmla="*/ 5 w 49"/>
                <a:gd name="T3" fmla="*/ 0 h 48"/>
                <a:gd name="T4" fmla="*/ 0 w 49"/>
                <a:gd name="T5" fmla="*/ 41 h 48"/>
                <a:gd name="T6" fmla="*/ 46 w 49"/>
                <a:gd name="T7" fmla="*/ 47 h 48"/>
                <a:gd name="T8" fmla="*/ 48 w 49"/>
                <a:gd name="T9" fmla="*/ 6 h 48"/>
                <a:gd name="T10" fmla="*/ 0 60000 65536"/>
                <a:gd name="T11" fmla="*/ 0 60000 65536"/>
                <a:gd name="T12" fmla="*/ 0 60000 65536"/>
                <a:gd name="T13" fmla="*/ 0 60000 65536"/>
                <a:gd name="T14" fmla="*/ 0 60000 65536"/>
                <a:gd name="T15" fmla="*/ 0 w 49"/>
                <a:gd name="T16" fmla="*/ 0 h 48"/>
                <a:gd name="T17" fmla="*/ 49 w 49"/>
                <a:gd name="T18" fmla="*/ 48 h 48"/>
              </a:gdLst>
              <a:ahLst/>
              <a:cxnLst>
                <a:cxn ang="T10">
                  <a:pos x="T0" y="T1"/>
                </a:cxn>
                <a:cxn ang="T11">
                  <a:pos x="T2" y="T3"/>
                </a:cxn>
                <a:cxn ang="T12">
                  <a:pos x="T4" y="T5"/>
                </a:cxn>
                <a:cxn ang="T13">
                  <a:pos x="T6" y="T7"/>
                </a:cxn>
                <a:cxn ang="T14">
                  <a:pos x="T8" y="T9"/>
                </a:cxn>
              </a:cxnLst>
              <a:rect l="T15" t="T16" r="T17" b="T18"/>
              <a:pathLst>
                <a:path w="49" h="48">
                  <a:moveTo>
                    <a:pt x="48" y="6"/>
                  </a:moveTo>
                  <a:lnTo>
                    <a:pt x="5" y="0"/>
                  </a:lnTo>
                  <a:lnTo>
                    <a:pt x="0" y="41"/>
                  </a:lnTo>
                  <a:lnTo>
                    <a:pt x="46" y="47"/>
                  </a:lnTo>
                  <a:lnTo>
                    <a:pt x="48" y="6"/>
                  </a:lnTo>
                </a:path>
              </a:pathLst>
            </a:custGeom>
            <a:noFill/>
            <a:ln w="12700" cap="rnd">
              <a:solidFill>
                <a:srgbClr val="000000"/>
              </a:solidFill>
              <a:round/>
              <a:headEnd/>
              <a:tailEnd/>
            </a:ln>
          </p:spPr>
          <p:txBody>
            <a:bodyPr>
              <a:prstTxWarp prst="textNoShape">
                <a:avLst/>
              </a:prstTxWarp>
            </a:bodyPr>
            <a:lstStyle/>
            <a:p>
              <a:endParaRPr lang="en-US"/>
            </a:p>
          </p:txBody>
        </p:sp>
        <p:sp>
          <p:nvSpPr>
            <p:cNvPr id="41197" name="Freeform 181"/>
            <p:cNvSpPr>
              <a:spLocks/>
            </p:cNvSpPr>
            <p:nvPr/>
          </p:nvSpPr>
          <p:spPr bwMode="auto">
            <a:xfrm>
              <a:off x="4084" y="664"/>
              <a:ext cx="32" cy="41"/>
            </a:xfrm>
            <a:custGeom>
              <a:avLst/>
              <a:gdLst>
                <a:gd name="T0" fmla="*/ 31 w 32"/>
                <a:gd name="T1" fmla="*/ 3 h 41"/>
                <a:gd name="T2" fmla="*/ 29 w 32"/>
                <a:gd name="T3" fmla="*/ 40 h 41"/>
                <a:gd name="T4" fmla="*/ 0 w 32"/>
                <a:gd name="T5" fmla="*/ 37 h 41"/>
                <a:gd name="T6" fmla="*/ 0 w 32"/>
                <a:gd name="T7" fmla="*/ 0 h 41"/>
                <a:gd name="T8" fmla="*/ 2 w 32"/>
                <a:gd name="T9" fmla="*/ 0 h 41"/>
                <a:gd name="T10" fmla="*/ 4 w 32"/>
                <a:gd name="T11" fmla="*/ 0 h 41"/>
                <a:gd name="T12" fmla="*/ 6 w 32"/>
                <a:gd name="T13" fmla="*/ 0 h 41"/>
                <a:gd name="T14" fmla="*/ 9 w 32"/>
                <a:gd name="T15" fmla="*/ 0 h 41"/>
                <a:gd name="T16" fmla="*/ 11 w 32"/>
                <a:gd name="T17" fmla="*/ 0 h 41"/>
                <a:gd name="T18" fmla="*/ 13 w 32"/>
                <a:gd name="T19" fmla="*/ 0 h 41"/>
                <a:gd name="T20" fmla="*/ 15 w 32"/>
                <a:gd name="T21" fmla="*/ 0 h 41"/>
                <a:gd name="T22" fmla="*/ 17 w 32"/>
                <a:gd name="T23" fmla="*/ 0 h 41"/>
                <a:gd name="T24" fmla="*/ 22 w 32"/>
                <a:gd name="T25" fmla="*/ 2 h 41"/>
                <a:gd name="T26" fmla="*/ 24 w 32"/>
                <a:gd name="T27" fmla="*/ 2 h 41"/>
                <a:gd name="T28" fmla="*/ 29 w 32"/>
                <a:gd name="T29" fmla="*/ 2 h 41"/>
                <a:gd name="T30" fmla="*/ 31 w 32"/>
                <a:gd name="T31" fmla="*/ 3 h 4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2"/>
                <a:gd name="T49" fmla="*/ 0 h 41"/>
                <a:gd name="T50" fmla="*/ 32 w 32"/>
                <a:gd name="T51" fmla="*/ 41 h 4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2" h="41">
                  <a:moveTo>
                    <a:pt x="31" y="3"/>
                  </a:moveTo>
                  <a:lnTo>
                    <a:pt x="29" y="40"/>
                  </a:lnTo>
                  <a:lnTo>
                    <a:pt x="0" y="37"/>
                  </a:lnTo>
                  <a:lnTo>
                    <a:pt x="0" y="0"/>
                  </a:lnTo>
                  <a:lnTo>
                    <a:pt x="2" y="0"/>
                  </a:lnTo>
                  <a:lnTo>
                    <a:pt x="4" y="0"/>
                  </a:lnTo>
                  <a:lnTo>
                    <a:pt x="6" y="0"/>
                  </a:lnTo>
                  <a:lnTo>
                    <a:pt x="9" y="0"/>
                  </a:lnTo>
                  <a:lnTo>
                    <a:pt x="11" y="0"/>
                  </a:lnTo>
                  <a:lnTo>
                    <a:pt x="13" y="0"/>
                  </a:lnTo>
                  <a:lnTo>
                    <a:pt x="15" y="0"/>
                  </a:lnTo>
                  <a:lnTo>
                    <a:pt x="17" y="0"/>
                  </a:lnTo>
                  <a:lnTo>
                    <a:pt x="22" y="2"/>
                  </a:lnTo>
                  <a:lnTo>
                    <a:pt x="24" y="2"/>
                  </a:lnTo>
                  <a:lnTo>
                    <a:pt x="29" y="2"/>
                  </a:lnTo>
                  <a:lnTo>
                    <a:pt x="31" y="3"/>
                  </a:lnTo>
                </a:path>
              </a:pathLst>
            </a:custGeom>
            <a:solidFill>
              <a:srgbClr val="B3801A"/>
            </a:solidFill>
            <a:ln w="127000" cap="rnd">
              <a:noFill/>
              <a:round/>
              <a:headEnd/>
              <a:tailEnd/>
            </a:ln>
          </p:spPr>
          <p:txBody>
            <a:bodyPr>
              <a:prstTxWarp prst="textNoShape">
                <a:avLst/>
              </a:prstTxWarp>
            </a:bodyPr>
            <a:lstStyle/>
            <a:p>
              <a:endParaRPr lang="en-US"/>
            </a:p>
          </p:txBody>
        </p:sp>
        <p:sp>
          <p:nvSpPr>
            <p:cNvPr id="41198" name="Freeform 182"/>
            <p:cNvSpPr>
              <a:spLocks/>
            </p:cNvSpPr>
            <p:nvPr/>
          </p:nvSpPr>
          <p:spPr bwMode="auto">
            <a:xfrm>
              <a:off x="4076" y="662"/>
              <a:ext cx="40" cy="47"/>
            </a:xfrm>
            <a:custGeom>
              <a:avLst/>
              <a:gdLst>
                <a:gd name="T0" fmla="*/ 39 w 40"/>
                <a:gd name="T1" fmla="*/ 3 h 47"/>
                <a:gd name="T2" fmla="*/ 39 w 40"/>
                <a:gd name="T3" fmla="*/ 46 h 47"/>
                <a:gd name="T4" fmla="*/ 0 w 40"/>
                <a:gd name="T5" fmla="*/ 43 h 47"/>
                <a:gd name="T6" fmla="*/ 2 w 40"/>
                <a:gd name="T7" fmla="*/ 0 h 47"/>
                <a:gd name="T8" fmla="*/ 5 w 40"/>
                <a:gd name="T9" fmla="*/ 0 h 47"/>
                <a:gd name="T10" fmla="*/ 8 w 40"/>
                <a:gd name="T11" fmla="*/ 0 h 47"/>
                <a:gd name="T12" fmla="*/ 11 w 40"/>
                <a:gd name="T13" fmla="*/ 0 h 47"/>
                <a:gd name="T14" fmla="*/ 14 w 40"/>
                <a:gd name="T15" fmla="*/ 1 h 47"/>
                <a:gd name="T16" fmla="*/ 16 w 40"/>
                <a:gd name="T17" fmla="*/ 1 h 47"/>
                <a:gd name="T18" fmla="*/ 19 w 40"/>
                <a:gd name="T19" fmla="*/ 1 h 47"/>
                <a:gd name="T20" fmla="*/ 25 w 40"/>
                <a:gd name="T21" fmla="*/ 1 h 47"/>
                <a:gd name="T22" fmla="*/ 28 w 40"/>
                <a:gd name="T23" fmla="*/ 1 h 47"/>
                <a:gd name="T24" fmla="*/ 30 w 40"/>
                <a:gd name="T25" fmla="*/ 3 h 47"/>
                <a:gd name="T26" fmla="*/ 36 w 40"/>
                <a:gd name="T27" fmla="*/ 3 h 47"/>
                <a:gd name="T28" fmla="*/ 39 w 40"/>
                <a:gd name="T29" fmla="*/ 3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47"/>
                <a:gd name="T47" fmla="*/ 40 w 40"/>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47">
                  <a:moveTo>
                    <a:pt x="39" y="3"/>
                  </a:moveTo>
                  <a:lnTo>
                    <a:pt x="39" y="46"/>
                  </a:lnTo>
                  <a:lnTo>
                    <a:pt x="0" y="43"/>
                  </a:lnTo>
                  <a:lnTo>
                    <a:pt x="2" y="0"/>
                  </a:lnTo>
                  <a:lnTo>
                    <a:pt x="5" y="0"/>
                  </a:lnTo>
                  <a:lnTo>
                    <a:pt x="8" y="0"/>
                  </a:lnTo>
                  <a:lnTo>
                    <a:pt x="11" y="0"/>
                  </a:lnTo>
                  <a:lnTo>
                    <a:pt x="14" y="1"/>
                  </a:lnTo>
                  <a:lnTo>
                    <a:pt x="16" y="1"/>
                  </a:lnTo>
                  <a:lnTo>
                    <a:pt x="19" y="1"/>
                  </a:lnTo>
                  <a:lnTo>
                    <a:pt x="25" y="1"/>
                  </a:lnTo>
                  <a:lnTo>
                    <a:pt x="28" y="1"/>
                  </a:lnTo>
                  <a:lnTo>
                    <a:pt x="30" y="3"/>
                  </a:lnTo>
                  <a:lnTo>
                    <a:pt x="36" y="3"/>
                  </a:lnTo>
                  <a:lnTo>
                    <a:pt x="39" y="3"/>
                  </a:lnTo>
                </a:path>
              </a:pathLst>
            </a:custGeom>
            <a:noFill/>
            <a:ln w="12700" cap="rnd">
              <a:solidFill>
                <a:srgbClr val="000000"/>
              </a:solidFill>
              <a:round/>
              <a:headEnd/>
              <a:tailEnd/>
            </a:ln>
          </p:spPr>
          <p:txBody>
            <a:bodyPr>
              <a:prstTxWarp prst="textNoShape">
                <a:avLst/>
              </a:prstTxWarp>
            </a:bodyPr>
            <a:lstStyle/>
            <a:p>
              <a:endParaRPr lang="en-US"/>
            </a:p>
          </p:txBody>
        </p:sp>
        <p:sp>
          <p:nvSpPr>
            <p:cNvPr id="41199" name="Freeform 183"/>
            <p:cNvSpPr>
              <a:spLocks/>
            </p:cNvSpPr>
            <p:nvPr/>
          </p:nvSpPr>
          <p:spPr bwMode="auto">
            <a:xfrm>
              <a:off x="4047" y="662"/>
              <a:ext cx="23" cy="41"/>
            </a:xfrm>
            <a:custGeom>
              <a:avLst/>
              <a:gdLst>
                <a:gd name="T0" fmla="*/ 0 w 23"/>
                <a:gd name="T1" fmla="*/ 3 h 41"/>
                <a:gd name="T2" fmla="*/ 0 w 23"/>
                <a:gd name="T3" fmla="*/ 40 h 41"/>
                <a:gd name="T4" fmla="*/ 4 w 23"/>
                <a:gd name="T5" fmla="*/ 38 h 41"/>
                <a:gd name="T6" fmla="*/ 6 w 23"/>
                <a:gd name="T7" fmla="*/ 38 h 41"/>
                <a:gd name="T8" fmla="*/ 10 w 23"/>
                <a:gd name="T9" fmla="*/ 38 h 41"/>
                <a:gd name="T10" fmla="*/ 12 w 23"/>
                <a:gd name="T11" fmla="*/ 38 h 41"/>
                <a:gd name="T12" fmla="*/ 16 w 23"/>
                <a:gd name="T13" fmla="*/ 38 h 41"/>
                <a:gd name="T14" fmla="*/ 20 w 23"/>
                <a:gd name="T15" fmla="*/ 38 h 41"/>
                <a:gd name="T16" fmla="*/ 22 w 23"/>
                <a:gd name="T17" fmla="*/ 0 h 41"/>
                <a:gd name="T18" fmla="*/ 20 w 23"/>
                <a:gd name="T19" fmla="*/ 0 h 41"/>
                <a:gd name="T20" fmla="*/ 18 w 23"/>
                <a:gd name="T21" fmla="*/ 0 h 41"/>
                <a:gd name="T22" fmla="*/ 16 w 23"/>
                <a:gd name="T23" fmla="*/ 0 h 41"/>
                <a:gd name="T24" fmla="*/ 12 w 23"/>
                <a:gd name="T25" fmla="*/ 0 h 41"/>
                <a:gd name="T26" fmla="*/ 9 w 23"/>
                <a:gd name="T27" fmla="*/ 0 h 41"/>
                <a:gd name="T28" fmla="*/ 4 w 23"/>
                <a:gd name="T29" fmla="*/ 1 h 41"/>
                <a:gd name="T30" fmla="*/ 2 w 23"/>
                <a:gd name="T31" fmla="*/ 1 h 41"/>
                <a:gd name="T32" fmla="*/ 0 w 23"/>
                <a:gd name="T33" fmla="*/ 3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41"/>
                <a:gd name="T53" fmla="*/ 23 w 23"/>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41">
                  <a:moveTo>
                    <a:pt x="0" y="3"/>
                  </a:moveTo>
                  <a:lnTo>
                    <a:pt x="0" y="40"/>
                  </a:lnTo>
                  <a:lnTo>
                    <a:pt x="4" y="38"/>
                  </a:lnTo>
                  <a:lnTo>
                    <a:pt x="6" y="38"/>
                  </a:lnTo>
                  <a:lnTo>
                    <a:pt x="10" y="38"/>
                  </a:lnTo>
                  <a:lnTo>
                    <a:pt x="12" y="38"/>
                  </a:lnTo>
                  <a:lnTo>
                    <a:pt x="16" y="38"/>
                  </a:lnTo>
                  <a:lnTo>
                    <a:pt x="20" y="38"/>
                  </a:lnTo>
                  <a:lnTo>
                    <a:pt x="22" y="0"/>
                  </a:lnTo>
                  <a:lnTo>
                    <a:pt x="20" y="0"/>
                  </a:lnTo>
                  <a:lnTo>
                    <a:pt x="18" y="0"/>
                  </a:lnTo>
                  <a:lnTo>
                    <a:pt x="16" y="0"/>
                  </a:lnTo>
                  <a:lnTo>
                    <a:pt x="12" y="0"/>
                  </a:lnTo>
                  <a:lnTo>
                    <a:pt x="9" y="0"/>
                  </a:lnTo>
                  <a:lnTo>
                    <a:pt x="4" y="1"/>
                  </a:lnTo>
                  <a:lnTo>
                    <a:pt x="2" y="1"/>
                  </a:lnTo>
                  <a:lnTo>
                    <a:pt x="0" y="3"/>
                  </a:lnTo>
                </a:path>
              </a:pathLst>
            </a:custGeom>
            <a:solidFill>
              <a:srgbClr val="B3801A"/>
            </a:solidFill>
            <a:ln w="127000" cap="rnd">
              <a:noFill/>
              <a:round/>
              <a:headEnd/>
              <a:tailEnd/>
            </a:ln>
          </p:spPr>
          <p:txBody>
            <a:bodyPr>
              <a:prstTxWarp prst="textNoShape">
                <a:avLst/>
              </a:prstTxWarp>
            </a:bodyPr>
            <a:lstStyle/>
            <a:p>
              <a:endParaRPr lang="en-US"/>
            </a:p>
          </p:txBody>
        </p:sp>
        <p:sp>
          <p:nvSpPr>
            <p:cNvPr id="41200" name="Freeform 184"/>
            <p:cNvSpPr>
              <a:spLocks/>
            </p:cNvSpPr>
            <p:nvPr/>
          </p:nvSpPr>
          <p:spPr bwMode="auto">
            <a:xfrm>
              <a:off x="4039" y="662"/>
              <a:ext cx="31" cy="46"/>
            </a:xfrm>
            <a:custGeom>
              <a:avLst/>
              <a:gdLst>
                <a:gd name="T0" fmla="*/ 0 w 31"/>
                <a:gd name="T1" fmla="*/ 3 h 46"/>
                <a:gd name="T2" fmla="*/ 0 w 31"/>
                <a:gd name="T3" fmla="*/ 45 h 46"/>
                <a:gd name="T4" fmla="*/ 0 w 31"/>
                <a:gd name="T5" fmla="*/ 43 h 46"/>
                <a:gd name="T6" fmla="*/ 3 w 31"/>
                <a:gd name="T7" fmla="*/ 43 h 46"/>
                <a:gd name="T8" fmla="*/ 6 w 31"/>
                <a:gd name="T9" fmla="*/ 43 h 46"/>
                <a:gd name="T10" fmla="*/ 9 w 31"/>
                <a:gd name="T11" fmla="*/ 43 h 46"/>
                <a:gd name="T12" fmla="*/ 14 w 31"/>
                <a:gd name="T13" fmla="*/ 43 h 46"/>
                <a:gd name="T14" fmla="*/ 19 w 31"/>
                <a:gd name="T15" fmla="*/ 43 h 46"/>
                <a:gd name="T16" fmla="*/ 24 w 31"/>
                <a:gd name="T17" fmla="*/ 43 h 46"/>
                <a:gd name="T18" fmla="*/ 30 w 31"/>
                <a:gd name="T19" fmla="*/ 43 h 46"/>
                <a:gd name="T20" fmla="*/ 30 w 31"/>
                <a:gd name="T21" fmla="*/ 0 h 46"/>
                <a:gd name="T22" fmla="*/ 27 w 31"/>
                <a:gd name="T23" fmla="*/ 0 h 46"/>
                <a:gd name="T24" fmla="*/ 24 w 31"/>
                <a:gd name="T25" fmla="*/ 0 h 46"/>
                <a:gd name="T26" fmla="*/ 22 w 31"/>
                <a:gd name="T27" fmla="*/ 0 h 46"/>
                <a:gd name="T28" fmla="*/ 16 w 31"/>
                <a:gd name="T29" fmla="*/ 0 h 46"/>
                <a:gd name="T30" fmla="*/ 12 w 31"/>
                <a:gd name="T31" fmla="*/ 0 h 46"/>
                <a:gd name="T32" fmla="*/ 9 w 31"/>
                <a:gd name="T33" fmla="*/ 0 h 46"/>
                <a:gd name="T34" fmla="*/ 3 w 31"/>
                <a:gd name="T35" fmla="*/ 1 h 46"/>
                <a:gd name="T36" fmla="*/ 0 w 31"/>
                <a:gd name="T37" fmla="*/ 3 h 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46"/>
                <a:gd name="T59" fmla="*/ 31 w 31"/>
                <a:gd name="T60" fmla="*/ 46 h 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46">
                  <a:moveTo>
                    <a:pt x="0" y="3"/>
                  </a:moveTo>
                  <a:lnTo>
                    <a:pt x="0" y="45"/>
                  </a:lnTo>
                  <a:lnTo>
                    <a:pt x="0" y="43"/>
                  </a:lnTo>
                  <a:lnTo>
                    <a:pt x="3" y="43"/>
                  </a:lnTo>
                  <a:lnTo>
                    <a:pt x="6" y="43"/>
                  </a:lnTo>
                  <a:lnTo>
                    <a:pt x="9" y="43"/>
                  </a:lnTo>
                  <a:lnTo>
                    <a:pt x="14" y="43"/>
                  </a:lnTo>
                  <a:lnTo>
                    <a:pt x="19" y="43"/>
                  </a:lnTo>
                  <a:lnTo>
                    <a:pt x="24" y="43"/>
                  </a:lnTo>
                  <a:lnTo>
                    <a:pt x="30" y="43"/>
                  </a:lnTo>
                  <a:lnTo>
                    <a:pt x="30" y="0"/>
                  </a:lnTo>
                  <a:lnTo>
                    <a:pt x="27" y="0"/>
                  </a:lnTo>
                  <a:lnTo>
                    <a:pt x="24" y="0"/>
                  </a:lnTo>
                  <a:lnTo>
                    <a:pt x="22" y="0"/>
                  </a:lnTo>
                  <a:lnTo>
                    <a:pt x="16" y="0"/>
                  </a:lnTo>
                  <a:lnTo>
                    <a:pt x="12" y="0"/>
                  </a:lnTo>
                  <a:lnTo>
                    <a:pt x="9" y="0"/>
                  </a:lnTo>
                  <a:lnTo>
                    <a:pt x="3" y="1"/>
                  </a:lnTo>
                  <a:lnTo>
                    <a:pt x="0" y="3"/>
                  </a:lnTo>
                </a:path>
              </a:pathLst>
            </a:custGeom>
            <a:noFill/>
            <a:ln w="12700" cap="rnd">
              <a:solidFill>
                <a:srgbClr val="000000"/>
              </a:solidFill>
              <a:round/>
              <a:headEnd/>
              <a:tailEnd/>
            </a:ln>
          </p:spPr>
          <p:txBody>
            <a:bodyPr>
              <a:prstTxWarp prst="textNoShape">
                <a:avLst/>
              </a:prstTxWarp>
            </a:bodyPr>
            <a:lstStyle/>
            <a:p>
              <a:endParaRPr lang="en-US"/>
            </a:p>
          </p:txBody>
        </p:sp>
        <p:sp>
          <p:nvSpPr>
            <p:cNvPr id="41201" name="Freeform 185"/>
            <p:cNvSpPr>
              <a:spLocks/>
            </p:cNvSpPr>
            <p:nvPr/>
          </p:nvSpPr>
          <p:spPr bwMode="auto">
            <a:xfrm>
              <a:off x="4141" y="674"/>
              <a:ext cx="28" cy="35"/>
            </a:xfrm>
            <a:custGeom>
              <a:avLst/>
              <a:gdLst>
                <a:gd name="T0" fmla="*/ 27 w 28"/>
                <a:gd name="T1" fmla="*/ 4 h 35"/>
                <a:gd name="T2" fmla="*/ 2 w 28"/>
                <a:gd name="T3" fmla="*/ 0 h 35"/>
                <a:gd name="T4" fmla="*/ 0 w 28"/>
                <a:gd name="T5" fmla="*/ 30 h 35"/>
                <a:gd name="T6" fmla="*/ 25 w 28"/>
                <a:gd name="T7" fmla="*/ 34 h 35"/>
                <a:gd name="T8" fmla="*/ 27 w 28"/>
                <a:gd name="T9" fmla="*/ 4 h 35"/>
                <a:gd name="T10" fmla="*/ 0 60000 65536"/>
                <a:gd name="T11" fmla="*/ 0 60000 65536"/>
                <a:gd name="T12" fmla="*/ 0 60000 65536"/>
                <a:gd name="T13" fmla="*/ 0 60000 65536"/>
                <a:gd name="T14" fmla="*/ 0 60000 65536"/>
                <a:gd name="T15" fmla="*/ 0 w 28"/>
                <a:gd name="T16" fmla="*/ 0 h 35"/>
                <a:gd name="T17" fmla="*/ 28 w 28"/>
                <a:gd name="T18" fmla="*/ 35 h 35"/>
              </a:gdLst>
              <a:ahLst/>
              <a:cxnLst>
                <a:cxn ang="T10">
                  <a:pos x="T0" y="T1"/>
                </a:cxn>
                <a:cxn ang="T11">
                  <a:pos x="T2" y="T3"/>
                </a:cxn>
                <a:cxn ang="T12">
                  <a:pos x="T4" y="T5"/>
                </a:cxn>
                <a:cxn ang="T13">
                  <a:pos x="T6" y="T7"/>
                </a:cxn>
                <a:cxn ang="T14">
                  <a:pos x="T8" y="T9"/>
                </a:cxn>
              </a:cxnLst>
              <a:rect l="T15" t="T16" r="T17" b="T18"/>
              <a:pathLst>
                <a:path w="28" h="35">
                  <a:moveTo>
                    <a:pt x="27" y="4"/>
                  </a:moveTo>
                  <a:lnTo>
                    <a:pt x="2" y="0"/>
                  </a:lnTo>
                  <a:lnTo>
                    <a:pt x="0" y="30"/>
                  </a:lnTo>
                  <a:lnTo>
                    <a:pt x="25" y="34"/>
                  </a:lnTo>
                  <a:lnTo>
                    <a:pt x="27" y="4"/>
                  </a:lnTo>
                </a:path>
              </a:pathLst>
            </a:custGeom>
            <a:solidFill>
              <a:srgbClr val="330000"/>
            </a:solidFill>
            <a:ln w="127000" cap="rnd">
              <a:noFill/>
              <a:round/>
              <a:headEnd/>
              <a:tailEnd/>
            </a:ln>
          </p:spPr>
          <p:txBody>
            <a:bodyPr>
              <a:prstTxWarp prst="textNoShape">
                <a:avLst/>
              </a:prstTxWarp>
            </a:bodyPr>
            <a:lstStyle/>
            <a:p>
              <a:endParaRPr lang="en-US"/>
            </a:p>
          </p:txBody>
        </p:sp>
        <p:sp>
          <p:nvSpPr>
            <p:cNvPr id="41202" name="Freeform 186"/>
            <p:cNvSpPr>
              <a:spLocks/>
            </p:cNvSpPr>
            <p:nvPr/>
          </p:nvSpPr>
          <p:spPr bwMode="auto">
            <a:xfrm>
              <a:off x="4133" y="674"/>
              <a:ext cx="36" cy="40"/>
            </a:xfrm>
            <a:custGeom>
              <a:avLst/>
              <a:gdLst>
                <a:gd name="T0" fmla="*/ 35 w 36"/>
                <a:gd name="T1" fmla="*/ 5 h 40"/>
                <a:gd name="T2" fmla="*/ 3 w 36"/>
                <a:gd name="T3" fmla="*/ 0 h 40"/>
                <a:gd name="T4" fmla="*/ 0 w 36"/>
                <a:gd name="T5" fmla="*/ 35 h 40"/>
                <a:gd name="T6" fmla="*/ 35 w 36"/>
                <a:gd name="T7" fmla="*/ 39 h 40"/>
                <a:gd name="T8" fmla="*/ 35 w 36"/>
                <a:gd name="T9" fmla="*/ 5 h 40"/>
                <a:gd name="T10" fmla="*/ 0 60000 65536"/>
                <a:gd name="T11" fmla="*/ 0 60000 65536"/>
                <a:gd name="T12" fmla="*/ 0 60000 65536"/>
                <a:gd name="T13" fmla="*/ 0 60000 65536"/>
                <a:gd name="T14" fmla="*/ 0 60000 65536"/>
                <a:gd name="T15" fmla="*/ 0 w 36"/>
                <a:gd name="T16" fmla="*/ 0 h 40"/>
                <a:gd name="T17" fmla="*/ 36 w 36"/>
                <a:gd name="T18" fmla="*/ 40 h 40"/>
              </a:gdLst>
              <a:ahLst/>
              <a:cxnLst>
                <a:cxn ang="T10">
                  <a:pos x="T0" y="T1"/>
                </a:cxn>
                <a:cxn ang="T11">
                  <a:pos x="T2" y="T3"/>
                </a:cxn>
                <a:cxn ang="T12">
                  <a:pos x="T4" y="T5"/>
                </a:cxn>
                <a:cxn ang="T13">
                  <a:pos x="T6" y="T7"/>
                </a:cxn>
                <a:cxn ang="T14">
                  <a:pos x="T8" y="T9"/>
                </a:cxn>
              </a:cxnLst>
              <a:rect l="T15" t="T16" r="T17" b="T18"/>
              <a:pathLst>
                <a:path w="36" h="40">
                  <a:moveTo>
                    <a:pt x="35" y="5"/>
                  </a:moveTo>
                  <a:lnTo>
                    <a:pt x="3" y="0"/>
                  </a:lnTo>
                  <a:lnTo>
                    <a:pt x="0" y="35"/>
                  </a:lnTo>
                  <a:lnTo>
                    <a:pt x="35" y="39"/>
                  </a:lnTo>
                  <a:lnTo>
                    <a:pt x="35" y="5"/>
                  </a:lnTo>
                </a:path>
              </a:pathLst>
            </a:custGeom>
            <a:noFill/>
            <a:ln w="12700" cap="rnd">
              <a:solidFill>
                <a:srgbClr val="000000"/>
              </a:solidFill>
              <a:round/>
              <a:headEnd/>
              <a:tailEnd/>
            </a:ln>
          </p:spPr>
          <p:txBody>
            <a:bodyPr>
              <a:prstTxWarp prst="textNoShape">
                <a:avLst/>
              </a:prstTxWarp>
            </a:bodyPr>
            <a:lstStyle/>
            <a:p>
              <a:endParaRPr lang="en-US"/>
            </a:p>
          </p:txBody>
        </p:sp>
        <p:sp>
          <p:nvSpPr>
            <p:cNvPr id="41203" name="Freeform 187"/>
            <p:cNvSpPr>
              <a:spLocks/>
            </p:cNvSpPr>
            <p:nvPr/>
          </p:nvSpPr>
          <p:spPr bwMode="auto">
            <a:xfrm>
              <a:off x="4088" y="667"/>
              <a:ext cx="21" cy="36"/>
            </a:xfrm>
            <a:custGeom>
              <a:avLst/>
              <a:gdLst>
                <a:gd name="T0" fmla="*/ 20 w 21"/>
                <a:gd name="T1" fmla="*/ 3 h 36"/>
                <a:gd name="T2" fmla="*/ 20 w 21"/>
                <a:gd name="T3" fmla="*/ 3 h 36"/>
                <a:gd name="T4" fmla="*/ 18 w 21"/>
                <a:gd name="T5" fmla="*/ 3 h 36"/>
                <a:gd name="T6" fmla="*/ 16 w 21"/>
                <a:gd name="T7" fmla="*/ 2 h 36"/>
                <a:gd name="T8" fmla="*/ 14 w 21"/>
                <a:gd name="T9" fmla="*/ 2 h 36"/>
                <a:gd name="T10" fmla="*/ 10 w 21"/>
                <a:gd name="T11" fmla="*/ 2 h 36"/>
                <a:gd name="T12" fmla="*/ 6 w 21"/>
                <a:gd name="T13" fmla="*/ 0 h 36"/>
                <a:gd name="T14" fmla="*/ 4 w 21"/>
                <a:gd name="T15" fmla="*/ 0 h 36"/>
                <a:gd name="T16" fmla="*/ 2 w 21"/>
                <a:gd name="T17" fmla="*/ 0 h 36"/>
                <a:gd name="T18" fmla="*/ 0 w 21"/>
                <a:gd name="T19" fmla="*/ 32 h 36"/>
                <a:gd name="T20" fmla="*/ 18 w 21"/>
                <a:gd name="T21" fmla="*/ 35 h 36"/>
                <a:gd name="T22" fmla="*/ 20 w 21"/>
                <a:gd name="T23" fmla="*/ 3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
                <a:gd name="T37" fmla="*/ 0 h 36"/>
                <a:gd name="T38" fmla="*/ 21 w 21"/>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 h="36">
                  <a:moveTo>
                    <a:pt x="20" y="3"/>
                  </a:moveTo>
                  <a:lnTo>
                    <a:pt x="20" y="3"/>
                  </a:lnTo>
                  <a:lnTo>
                    <a:pt x="18" y="3"/>
                  </a:lnTo>
                  <a:lnTo>
                    <a:pt x="16" y="2"/>
                  </a:lnTo>
                  <a:lnTo>
                    <a:pt x="14" y="2"/>
                  </a:lnTo>
                  <a:lnTo>
                    <a:pt x="10" y="2"/>
                  </a:lnTo>
                  <a:lnTo>
                    <a:pt x="6" y="0"/>
                  </a:lnTo>
                  <a:lnTo>
                    <a:pt x="4" y="0"/>
                  </a:lnTo>
                  <a:lnTo>
                    <a:pt x="2" y="0"/>
                  </a:lnTo>
                  <a:lnTo>
                    <a:pt x="0" y="32"/>
                  </a:lnTo>
                  <a:lnTo>
                    <a:pt x="18" y="35"/>
                  </a:lnTo>
                  <a:lnTo>
                    <a:pt x="20" y="3"/>
                  </a:lnTo>
                </a:path>
              </a:pathLst>
            </a:custGeom>
            <a:solidFill>
              <a:srgbClr val="330000"/>
            </a:solidFill>
            <a:ln w="127000" cap="rnd">
              <a:noFill/>
              <a:round/>
              <a:headEnd/>
              <a:tailEnd/>
            </a:ln>
          </p:spPr>
          <p:txBody>
            <a:bodyPr>
              <a:prstTxWarp prst="textNoShape">
                <a:avLst/>
              </a:prstTxWarp>
            </a:bodyPr>
            <a:lstStyle/>
            <a:p>
              <a:endParaRPr lang="en-US"/>
            </a:p>
          </p:txBody>
        </p:sp>
        <p:sp>
          <p:nvSpPr>
            <p:cNvPr id="41204" name="Freeform 188"/>
            <p:cNvSpPr>
              <a:spLocks/>
            </p:cNvSpPr>
            <p:nvPr/>
          </p:nvSpPr>
          <p:spPr bwMode="auto">
            <a:xfrm>
              <a:off x="4084" y="667"/>
              <a:ext cx="29" cy="41"/>
            </a:xfrm>
            <a:custGeom>
              <a:avLst/>
              <a:gdLst>
                <a:gd name="T0" fmla="*/ 28 w 29"/>
                <a:gd name="T1" fmla="*/ 3 h 41"/>
                <a:gd name="T2" fmla="*/ 25 w 29"/>
                <a:gd name="T3" fmla="*/ 3 h 41"/>
                <a:gd name="T4" fmla="*/ 22 w 29"/>
                <a:gd name="T5" fmla="*/ 2 h 41"/>
                <a:gd name="T6" fmla="*/ 20 w 29"/>
                <a:gd name="T7" fmla="*/ 2 h 41"/>
                <a:gd name="T8" fmla="*/ 17 w 29"/>
                <a:gd name="T9" fmla="*/ 2 h 41"/>
                <a:gd name="T10" fmla="*/ 11 w 29"/>
                <a:gd name="T11" fmla="*/ 0 h 41"/>
                <a:gd name="T12" fmla="*/ 6 w 29"/>
                <a:gd name="T13" fmla="*/ 0 h 41"/>
                <a:gd name="T14" fmla="*/ 3 w 29"/>
                <a:gd name="T15" fmla="*/ 0 h 41"/>
                <a:gd name="T16" fmla="*/ 0 w 29"/>
                <a:gd name="T17" fmla="*/ 0 h 41"/>
                <a:gd name="T18" fmla="*/ 0 w 29"/>
                <a:gd name="T19" fmla="*/ 37 h 41"/>
                <a:gd name="T20" fmla="*/ 25 w 29"/>
                <a:gd name="T21" fmla="*/ 40 h 41"/>
                <a:gd name="T22" fmla="*/ 28 w 29"/>
                <a:gd name="T23" fmla="*/ 3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
                <a:gd name="T37" fmla="*/ 0 h 41"/>
                <a:gd name="T38" fmla="*/ 29 w 29"/>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 h="41">
                  <a:moveTo>
                    <a:pt x="28" y="3"/>
                  </a:moveTo>
                  <a:lnTo>
                    <a:pt x="25" y="3"/>
                  </a:lnTo>
                  <a:lnTo>
                    <a:pt x="22" y="2"/>
                  </a:lnTo>
                  <a:lnTo>
                    <a:pt x="20" y="2"/>
                  </a:lnTo>
                  <a:lnTo>
                    <a:pt x="17" y="2"/>
                  </a:lnTo>
                  <a:lnTo>
                    <a:pt x="11" y="0"/>
                  </a:lnTo>
                  <a:lnTo>
                    <a:pt x="6" y="0"/>
                  </a:lnTo>
                  <a:lnTo>
                    <a:pt x="3" y="0"/>
                  </a:lnTo>
                  <a:lnTo>
                    <a:pt x="0" y="0"/>
                  </a:lnTo>
                  <a:lnTo>
                    <a:pt x="0" y="37"/>
                  </a:lnTo>
                  <a:lnTo>
                    <a:pt x="25" y="40"/>
                  </a:lnTo>
                  <a:lnTo>
                    <a:pt x="28" y="3"/>
                  </a:lnTo>
                </a:path>
              </a:pathLst>
            </a:custGeom>
            <a:noFill/>
            <a:ln w="12700" cap="rnd">
              <a:solidFill>
                <a:srgbClr val="000000"/>
              </a:solidFill>
              <a:round/>
              <a:headEnd/>
              <a:tailEnd/>
            </a:ln>
          </p:spPr>
          <p:txBody>
            <a:bodyPr>
              <a:prstTxWarp prst="textNoShape">
                <a:avLst/>
              </a:prstTxWarp>
            </a:bodyPr>
            <a:lstStyle/>
            <a:p>
              <a:endParaRPr lang="en-US"/>
            </a:p>
          </p:txBody>
        </p:sp>
        <p:sp>
          <p:nvSpPr>
            <p:cNvPr id="41205" name="Freeform 189"/>
            <p:cNvSpPr>
              <a:spLocks/>
            </p:cNvSpPr>
            <p:nvPr/>
          </p:nvSpPr>
          <p:spPr bwMode="auto">
            <a:xfrm>
              <a:off x="4052" y="667"/>
              <a:ext cx="16" cy="32"/>
            </a:xfrm>
            <a:custGeom>
              <a:avLst/>
              <a:gdLst>
                <a:gd name="T0" fmla="*/ 15 w 16"/>
                <a:gd name="T1" fmla="*/ 0 h 32"/>
                <a:gd name="T2" fmla="*/ 13 w 16"/>
                <a:gd name="T3" fmla="*/ 0 h 32"/>
                <a:gd name="T4" fmla="*/ 12 w 16"/>
                <a:gd name="T5" fmla="*/ 0 h 32"/>
                <a:gd name="T6" fmla="*/ 8 w 16"/>
                <a:gd name="T7" fmla="*/ 0 h 32"/>
                <a:gd name="T8" fmla="*/ 5 w 16"/>
                <a:gd name="T9" fmla="*/ 0 h 32"/>
                <a:gd name="T10" fmla="*/ 4 w 16"/>
                <a:gd name="T11" fmla="*/ 0 h 32"/>
                <a:gd name="T12" fmla="*/ 2 w 16"/>
                <a:gd name="T13" fmla="*/ 0 h 32"/>
                <a:gd name="T14" fmla="*/ 0 w 16"/>
                <a:gd name="T15" fmla="*/ 1 h 32"/>
                <a:gd name="T16" fmla="*/ 0 w 16"/>
                <a:gd name="T17" fmla="*/ 31 h 32"/>
                <a:gd name="T18" fmla="*/ 13 w 16"/>
                <a:gd name="T19" fmla="*/ 31 h 32"/>
                <a:gd name="T20" fmla="*/ 15 w 1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32"/>
                <a:gd name="T35" fmla="*/ 16 w 1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32">
                  <a:moveTo>
                    <a:pt x="15" y="0"/>
                  </a:moveTo>
                  <a:lnTo>
                    <a:pt x="13" y="0"/>
                  </a:lnTo>
                  <a:lnTo>
                    <a:pt x="12" y="0"/>
                  </a:lnTo>
                  <a:lnTo>
                    <a:pt x="8" y="0"/>
                  </a:lnTo>
                  <a:lnTo>
                    <a:pt x="5" y="0"/>
                  </a:lnTo>
                  <a:lnTo>
                    <a:pt x="4" y="0"/>
                  </a:lnTo>
                  <a:lnTo>
                    <a:pt x="2" y="0"/>
                  </a:lnTo>
                  <a:lnTo>
                    <a:pt x="0" y="1"/>
                  </a:lnTo>
                  <a:lnTo>
                    <a:pt x="0" y="31"/>
                  </a:lnTo>
                  <a:lnTo>
                    <a:pt x="13" y="31"/>
                  </a:lnTo>
                  <a:lnTo>
                    <a:pt x="15" y="0"/>
                  </a:lnTo>
                </a:path>
              </a:pathLst>
            </a:custGeom>
            <a:solidFill>
              <a:srgbClr val="330000"/>
            </a:solidFill>
            <a:ln w="127000" cap="rnd">
              <a:noFill/>
              <a:round/>
              <a:headEnd/>
              <a:tailEnd/>
            </a:ln>
          </p:spPr>
          <p:txBody>
            <a:bodyPr>
              <a:prstTxWarp prst="textNoShape">
                <a:avLst/>
              </a:prstTxWarp>
            </a:bodyPr>
            <a:lstStyle/>
            <a:p>
              <a:endParaRPr lang="en-US"/>
            </a:p>
          </p:txBody>
        </p:sp>
        <p:sp>
          <p:nvSpPr>
            <p:cNvPr id="41206" name="Freeform 190"/>
            <p:cNvSpPr>
              <a:spLocks/>
            </p:cNvSpPr>
            <p:nvPr/>
          </p:nvSpPr>
          <p:spPr bwMode="auto">
            <a:xfrm>
              <a:off x="4044" y="667"/>
              <a:ext cx="24" cy="37"/>
            </a:xfrm>
            <a:custGeom>
              <a:avLst/>
              <a:gdLst>
                <a:gd name="T0" fmla="*/ 23 w 24"/>
                <a:gd name="T1" fmla="*/ 0 h 37"/>
                <a:gd name="T2" fmla="*/ 23 w 24"/>
                <a:gd name="T3" fmla="*/ 0 h 37"/>
                <a:gd name="T4" fmla="*/ 20 w 24"/>
                <a:gd name="T5" fmla="*/ 0 h 37"/>
                <a:gd name="T6" fmla="*/ 18 w 24"/>
                <a:gd name="T7" fmla="*/ 0 h 37"/>
                <a:gd name="T8" fmla="*/ 15 w 24"/>
                <a:gd name="T9" fmla="*/ 0 h 37"/>
                <a:gd name="T10" fmla="*/ 8 w 24"/>
                <a:gd name="T11" fmla="*/ 0 h 37"/>
                <a:gd name="T12" fmla="*/ 6 w 24"/>
                <a:gd name="T13" fmla="*/ 0 h 37"/>
                <a:gd name="T14" fmla="*/ 3 w 24"/>
                <a:gd name="T15" fmla="*/ 0 h 37"/>
                <a:gd name="T16" fmla="*/ 0 w 24"/>
                <a:gd name="T17" fmla="*/ 2 h 37"/>
                <a:gd name="T18" fmla="*/ 0 w 24"/>
                <a:gd name="T19" fmla="*/ 36 h 37"/>
                <a:gd name="T20" fmla="*/ 23 w 24"/>
                <a:gd name="T21" fmla="*/ 36 h 37"/>
                <a:gd name="T22" fmla="*/ 23 w 24"/>
                <a:gd name="T23" fmla="*/ 0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37"/>
                <a:gd name="T38" fmla="*/ 24 w 24"/>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37">
                  <a:moveTo>
                    <a:pt x="23" y="0"/>
                  </a:moveTo>
                  <a:lnTo>
                    <a:pt x="23" y="0"/>
                  </a:lnTo>
                  <a:lnTo>
                    <a:pt x="20" y="0"/>
                  </a:lnTo>
                  <a:lnTo>
                    <a:pt x="18" y="0"/>
                  </a:lnTo>
                  <a:lnTo>
                    <a:pt x="15" y="0"/>
                  </a:lnTo>
                  <a:lnTo>
                    <a:pt x="8" y="0"/>
                  </a:lnTo>
                  <a:lnTo>
                    <a:pt x="6" y="0"/>
                  </a:lnTo>
                  <a:lnTo>
                    <a:pt x="3" y="0"/>
                  </a:lnTo>
                  <a:lnTo>
                    <a:pt x="0" y="2"/>
                  </a:lnTo>
                  <a:lnTo>
                    <a:pt x="0" y="36"/>
                  </a:lnTo>
                  <a:lnTo>
                    <a:pt x="23" y="36"/>
                  </a:lnTo>
                  <a:lnTo>
                    <a:pt x="23"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207" name="Freeform 191"/>
            <p:cNvSpPr>
              <a:spLocks/>
            </p:cNvSpPr>
            <p:nvPr/>
          </p:nvSpPr>
          <p:spPr bwMode="auto">
            <a:xfrm>
              <a:off x="4041" y="703"/>
              <a:ext cx="141" cy="14"/>
            </a:xfrm>
            <a:custGeom>
              <a:avLst/>
              <a:gdLst>
                <a:gd name="T0" fmla="*/ 137 w 141"/>
                <a:gd name="T1" fmla="*/ 11 h 14"/>
                <a:gd name="T2" fmla="*/ 134 w 141"/>
                <a:gd name="T3" fmla="*/ 11 h 14"/>
                <a:gd name="T4" fmla="*/ 132 w 141"/>
                <a:gd name="T5" fmla="*/ 10 h 14"/>
                <a:gd name="T6" fmla="*/ 130 w 141"/>
                <a:gd name="T7" fmla="*/ 10 h 14"/>
                <a:gd name="T8" fmla="*/ 124 w 141"/>
                <a:gd name="T9" fmla="*/ 10 h 14"/>
                <a:gd name="T10" fmla="*/ 119 w 141"/>
                <a:gd name="T11" fmla="*/ 8 h 14"/>
                <a:gd name="T12" fmla="*/ 114 w 141"/>
                <a:gd name="T13" fmla="*/ 7 h 14"/>
                <a:gd name="T14" fmla="*/ 108 w 141"/>
                <a:gd name="T15" fmla="*/ 7 h 14"/>
                <a:gd name="T16" fmla="*/ 103 w 141"/>
                <a:gd name="T17" fmla="*/ 7 h 14"/>
                <a:gd name="T18" fmla="*/ 95 w 141"/>
                <a:gd name="T19" fmla="*/ 6 h 14"/>
                <a:gd name="T20" fmla="*/ 90 w 141"/>
                <a:gd name="T21" fmla="*/ 5 h 14"/>
                <a:gd name="T22" fmla="*/ 84 w 141"/>
                <a:gd name="T23" fmla="*/ 5 h 14"/>
                <a:gd name="T24" fmla="*/ 79 w 141"/>
                <a:gd name="T25" fmla="*/ 4 h 14"/>
                <a:gd name="T26" fmla="*/ 74 w 141"/>
                <a:gd name="T27" fmla="*/ 4 h 14"/>
                <a:gd name="T28" fmla="*/ 71 w 141"/>
                <a:gd name="T29" fmla="*/ 4 h 14"/>
                <a:gd name="T30" fmla="*/ 68 w 141"/>
                <a:gd name="T31" fmla="*/ 3 h 14"/>
                <a:gd name="T32" fmla="*/ 66 w 141"/>
                <a:gd name="T33" fmla="*/ 3 h 14"/>
                <a:gd name="T34" fmla="*/ 61 w 141"/>
                <a:gd name="T35" fmla="*/ 3 h 14"/>
                <a:gd name="T36" fmla="*/ 58 w 141"/>
                <a:gd name="T37" fmla="*/ 1 h 14"/>
                <a:gd name="T38" fmla="*/ 53 w 141"/>
                <a:gd name="T39" fmla="*/ 1 h 14"/>
                <a:gd name="T40" fmla="*/ 47 w 141"/>
                <a:gd name="T41" fmla="*/ 1 h 14"/>
                <a:gd name="T42" fmla="*/ 44 w 141"/>
                <a:gd name="T43" fmla="*/ 1 h 14"/>
                <a:gd name="T44" fmla="*/ 40 w 141"/>
                <a:gd name="T45" fmla="*/ 0 h 14"/>
                <a:gd name="T46" fmla="*/ 34 w 141"/>
                <a:gd name="T47" fmla="*/ 0 h 14"/>
                <a:gd name="T48" fmla="*/ 28 w 141"/>
                <a:gd name="T49" fmla="*/ 0 h 14"/>
                <a:gd name="T50" fmla="*/ 24 w 141"/>
                <a:gd name="T51" fmla="*/ 0 h 14"/>
                <a:gd name="T52" fmla="*/ 18 w 141"/>
                <a:gd name="T53" fmla="*/ 0 h 14"/>
                <a:gd name="T54" fmla="*/ 16 w 141"/>
                <a:gd name="T55" fmla="*/ 0 h 14"/>
                <a:gd name="T56" fmla="*/ 10 w 141"/>
                <a:gd name="T57" fmla="*/ 1 h 14"/>
                <a:gd name="T58" fmla="*/ 5 w 141"/>
                <a:gd name="T59" fmla="*/ 1 h 14"/>
                <a:gd name="T60" fmla="*/ 3 w 141"/>
                <a:gd name="T61" fmla="*/ 1 h 14"/>
                <a:gd name="T62" fmla="*/ 0 w 141"/>
                <a:gd name="T63" fmla="*/ 3 h 14"/>
                <a:gd name="T64" fmla="*/ 0 w 141"/>
                <a:gd name="T65" fmla="*/ 4 h 14"/>
                <a:gd name="T66" fmla="*/ 3 w 141"/>
                <a:gd name="T67" fmla="*/ 5 h 14"/>
                <a:gd name="T68" fmla="*/ 3 w 141"/>
                <a:gd name="T69" fmla="*/ 4 h 14"/>
                <a:gd name="T70" fmla="*/ 5 w 141"/>
                <a:gd name="T71" fmla="*/ 4 h 14"/>
                <a:gd name="T72" fmla="*/ 8 w 141"/>
                <a:gd name="T73" fmla="*/ 4 h 14"/>
                <a:gd name="T74" fmla="*/ 10 w 141"/>
                <a:gd name="T75" fmla="*/ 4 h 14"/>
                <a:gd name="T76" fmla="*/ 13 w 141"/>
                <a:gd name="T77" fmla="*/ 3 h 14"/>
                <a:gd name="T78" fmla="*/ 16 w 141"/>
                <a:gd name="T79" fmla="*/ 3 h 14"/>
                <a:gd name="T80" fmla="*/ 18 w 141"/>
                <a:gd name="T81" fmla="*/ 3 h 14"/>
                <a:gd name="T82" fmla="*/ 21 w 141"/>
                <a:gd name="T83" fmla="*/ 3 h 14"/>
                <a:gd name="T84" fmla="*/ 26 w 141"/>
                <a:gd name="T85" fmla="*/ 3 h 14"/>
                <a:gd name="T86" fmla="*/ 28 w 141"/>
                <a:gd name="T87" fmla="*/ 3 h 14"/>
                <a:gd name="T88" fmla="*/ 34 w 141"/>
                <a:gd name="T89" fmla="*/ 3 h 14"/>
                <a:gd name="T90" fmla="*/ 40 w 141"/>
                <a:gd name="T91" fmla="*/ 3 h 14"/>
                <a:gd name="T92" fmla="*/ 47 w 141"/>
                <a:gd name="T93" fmla="*/ 4 h 14"/>
                <a:gd name="T94" fmla="*/ 55 w 141"/>
                <a:gd name="T95" fmla="*/ 4 h 14"/>
                <a:gd name="T96" fmla="*/ 63 w 141"/>
                <a:gd name="T97" fmla="*/ 5 h 14"/>
                <a:gd name="T98" fmla="*/ 71 w 141"/>
                <a:gd name="T99" fmla="*/ 6 h 14"/>
                <a:gd name="T100" fmla="*/ 79 w 141"/>
                <a:gd name="T101" fmla="*/ 6 h 14"/>
                <a:gd name="T102" fmla="*/ 87 w 141"/>
                <a:gd name="T103" fmla="*/ 7 h 14"/>
                <a:gd name="T104" fmla="*/ 97 w 141"/>
                <a:gd name="T105" fmla="*/ 8 h 14"/>
                <a:gd name="T106" fmla="*/ 106 w 141"/>
                <a:gd name="T107" fmla="*/ 8 h 14"/>
                <a:gd name="T108" fmla="*/ 114 w 141"/>
                <a:gd name="T109" fmla="*/ 10 h 14"/>
                <a:gd name="T110" fmla="*/ 119 w 141"/>
                <a:gd name="T111" fmla="*/ 11 h 14"/>
                <a:gd name="T112" fmla="*/ 127 w 141"/>
                <a:gd name="T113" fmla="*/ 12 h 14"/>
                <a:gd name="T114" fmla="*/ 132 w 141"/>
                <a:gd name="T115" fmla="*/ 12 h 14"/>
                <a:gd name="T116" fmla="*/ 134 w 141"/>
                <a:gd name="T117" fmla="*/ 13 h 14"/>
                <a:gd name="T118" fmla="*/ 137 w 141"/>
                <a:gd name="T119" fmla="*/ 13 h 14"/>
                <a:gd name="T120" fmla="*/ 140 w 141"/>
                <a:gd name="T121" fmla="*/ 12 h 14"/>
                <a:gd name="T122" fmla="*/ 137 w 141"/>
                <a:gd name="T123" fmla="*/ 11 h 1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1"/>
                <a:gd name="T187" fmla="*/ 0 h 14"/>
                <a:gd name="T188" fmla="*/ 141 w 141"/>
                <a:gd name="T189" fmla="*/ 14 h 1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1" h="14">
                  <a:moveTo>
                    <a:pt x="137" y="11"/>
                  </a:moveTo>
                  <a:lnTo>
                    <a:pt x="134" y="11"/>
                  </a:lnTo>
                  <a:lnTo>
                    <a:pt x="132" y="10"/>
                  </a:lnTo>
                  <a:lnTo>
                    <a:pt x="130" y="10"/>
                  </a:lnTo>
                  <a:lnTo>
                    <a:pt x="124" y="10"/>
                  </a:lnTo>
                  <a:lnTo>
                    <a:pt x="119" y="8"/>
                  </a:lnTo>
                  <a:lnTo>
                    <a:pt x="114" y="7"/>
                  </a:lnTo>
                  <a:lnTo>
                    <a:pt x="108" y="7"/>
                  </a:lnTo>
                  <a:lnTo>
                    <a:pt x="103" y="7"/>
                  </a:lnTo>
                  <a:lnTo>
                    <a:pt x="95" y="6"/>
                  </a:lnTo>
                  <a:lnTo>
                    <a:pt x="90" y="5"/>
                  </a:lnTo>
                  <a:lnTo>
                    <a:pt x="84" y="5"/>
                  </a:lnTo>
                  <a:lnTo>
                    <a:pt x="79" y="4"/>
                  </a:lnTo>
                  <a:lnTo>
                    <a:pt x="74" y="4"/>
                  </a:lnTo>
                  <a:lnTo>
                    <a:pt x="71" y="4"/>
                  </a:lnTo>
                  <a:lnTo>
                    <a:pt x="68" y="3"/>
                  </a:lnTo>
                  <a:lnTo>
                    <a:pt x="66" y="3"/>
                  </a:lnTo>
                  <a:lnTo>
                    <a:pt x="61" y="3"/>
                  </a:lnTo>
                  <a:lnTo>
                    <a:pt x="58" y="1"/>
                  </a:lnTo>
                  <a:lnTo>
                    <a:pt x="53" y="1"/>
                  </a:lnTo>
                  <a:lnTo>
                    <a:pt x="47" y="1"/>
                  </a:lnTo>
                  <a:lnTo>
                    <a:pt x="44" y="1"/>
                  </a:lnTo>
                  <a:lnTo>
                    <a:pt x="40" y="0"/>
                  </a:lnTo>
                  <a:lnTo>
                    <a:pt x="34" y="0"/>
                  </a:lnTo>
                  <a:lnTo>
                    <a:pt x="28" y="0"/>
                  </a:lnTo>
                  <a:lnTo>
                    <a:pt x="24" y="0"/>
                  </a:lnTo>
                  <a:lnTo>
                    <a:pt x="18" y="0"/>
                  </a:lnTo>
                  <a:lnTo>
                    <a:pt x="16" y="0"/>
                  </a:lnTo>
                  <a:lnTo>
                    <a:pt x="10" y="1"/>
                  </a:lnTo>
                  <a:lnTo>
                    <a:pt x="5" y="1"/>
                  </a:lnTo>
                  <a:lnTo>
                    <a:pt x="3" y="1"/>
                  </a:lnTo>
                  <a:lnTo>
                    <a:pt x="0" y="3"/>
                  </a:lnTo>
                  <a:lnTo>
                    <a:pt x="0" y="4"/>
                  </a:lnTo>
                  <a:lnTo>
                    <a:pt x="3" y="5"/>
                  </a:lnTo>
                  <a:lnTo>
                    <a:pt x="3" y="4"/>
                  </a:lnTo>
                  <a:lnTo>
                    <a:pt x="5" y="4"/>
                  </a:lnTo>
                  <a:lnTo>
                    <a:pt x="8" y="4"/>
                  </a:lnTo>
                  <a:lnTo>
                    <a:pt x="10" y="4"/>
                  </a:lnTo>
                  <a:lnTo>
                    <a:pt x="13" y="3"/>
                  </a:lnTo>
                  <a:lnTo>
                    <a:pt x="16" y="3"/>
                  </a:lnTo>
                  <a:lnTo>
                    <a:pt x="18" y="3"/>
                  </a:lnTo>
                  <a:lnTo>
                    <a:pt x="21" y="3"/>
                  </a:lnTo>
                  <a:lnTo>
                    <a:pt x="26" y="3"/>
                  </a:lnTo>
                  <a:lnTo>
                    <a:pt x="28" y="3"/>
                  </a:lnTo>
                  <a:lnTo>
                    <a:pt x="34" y="3"/>
                  </a:lnTo>
                  <a:lnTo>
                    <a:pt x="40" y="3"/>
                  </a:lnTo>
                  <a:lnTo>
                    <a:pt x="47" y="4"/>
                  </a:lnTo>
                  <a:lnTo>
                    <a:pt x="55" y="4"/>
                  </a:lnTo>
                  <a:lnTo>
                    <a:pt x="63" y="5"/>
                  </a:lnTo>
                  <a:lnTo>
                    <a:pt x="71" y="6"/>
                  </a:lnTo>
                  <a:lnTo>
                    <a:pt x="79" y="6"/>
                  </a:lnTo>
                  <a:lnTo>
                    <a:pt x="87" y="7"/>
                  </a:lnTo>
                  <a:lnTo>
                    <a:pt x="97" y="8"/>
                  </a:lnTo>
                  <a:lnTo>
                    <a:pt x="106" y="8"/>
                  </a:lnTo>
                  <a:lnTo>
                    <a:pt x="114" y="10"/>
                  </a:lnTo>
                  <a:lnTo>
                    <a:pt x="119" y="11"/>
                  </a:lnTo>
                  <a:lnTo>
                    <a:pt x="127" y="12"/>
                  </a:lnTo>
                  <a:lnTo>
                    <a:pt x="132" y="12"/>
                  </a:lnTo>
                  <a:lnTo>
                    <a:pt x="134" y="13"/>
                  </a:lnTo>
                  <a:lnTo>
                    <a:pt x="137" y="13"/>
                  </a:lnTo>
                  <a:lnTo>
                    <a:pt x="140" y="12"/>
                  </a:lnTo>
                  <a:lnTo>
                    <a:pt x="137" y="11"/>
                  </a:lnTo>
                </a:path>
              </a:pathLst>
            </a:custGeom>
            <a:solidFill>
              <a:srgbClr val="FFC027"/>
            </a:solidFill>
            <a:ln w="127000" cap="rnd">
              <a:noFill/>
              <a:round/>
              <a:headEnd/>
              <a:tailEnd/>
            </a:ln>
          </p:spPr>
          <p:txBody>
            <a:bodyPr>
              <a:prstTxWarp prst="textNoShape">
                <a:avLst/>
              </a:prstTxWarp>
            </a:bodyPr>
            <a:lstStyle/>
            <a:p>
              <a:endParaRPr lang="en-US"/>
            </a:p>
          </p:txBody>
        </p:sp>
        <p:sp>
          <p:nvSpPr>
            <p:cNvPr id="41208" name="Freeform 192"/>
            <p:cNvSpPr>
              <a:spLocks/>
            </p:cNvSpPr>
            <p:nvPr/>
          </p:nvSpPr>
          <p:spPr bwMode="auto">
            <a:xfrm>
              <a:off x="4033" y="703"/>
              <a:ext cx="149" cy="19"/>
            </a:xfrm>
            <a:custGeom>
              <a:avLst/>
              <a:gdLst>
                <a:gd name="T0" fmla="*/ 145 w 149"/>
                <a:gd name="T1" fmla="*/ 15 h 19"/>
                <a:gd name="T2" fmla="*/ 145 w 149"/>
                <a:gd name="T3" fmla="*/ 13 h 19"/>
                <a:gd name="T4" fmla="*/ 140 w 149"/>
                <a:gd name="T5" fmla="*/ 13 h 19"/>
                <a:gd name="T6" fmla="*/ 137 w 149"/>
                <a:gd name="T7" fmla="*/ 13 h 19"/>
                <a:gd name="T8" fmla="*/ 131 w 149"/>
                <a:gd name="T9" fmla="*/ 12 h 19"/>
                <a:gd name="T10" fmla="*/ 126 w 149"/>
                <a:gd name="T11" fmla="*/ 12 h 19"/>
                <a:gd name="T12" fmla="*/ 120 w 149"/>
                <a:gd name="T13" fmla="*/ 10 h 19"/>
                <a:gd name="T14" fmla="*/ 114 w 149"/>
                <a:gd name="T15" fmla="*/ 10 h 19"/>
                <a:gd name="T16" fmla="*/ 109 w 149"/>
                <a:gd name="T17" fmla="*/ 8 h 19"/>
                <a:gd name="T18" fmla="*/ 103 w 149"/>
                <a:gd name="T19" fmla="*/ 8 h 19"/>
                <a:gd name="T20" fmla="*/ 95 w 149"/>
                <a:gd name="T21" fmla="*/ 7 h 19"/>
                <a:gd name="T22" fmla="*/ 89 w 149"/>
                <a:gd name="T23" fmla="*/ 7 h 19"/>
                <a:gd name="T24" fmla="*/ 84 w 149"/>
                <a:gd name="T25" fmla="*/ 5 h 19"/>
                <a:gd name="T26" fmla="*/ 81 w 149"/>
                <a:gd name="T27" fmla="*/ 5 h 19"/>
                <a:gd name="T28" fmla="*/ 75 w 149"/>
                <a:gd name="T29" fmla="*/ 3 h 19"/>
                <a:gd name="T30" fmla="*/ 72 w 149"/>
                <a:gd name="T31" fmla="*/ 3 h 19"/>
                <a:gd name="T32" fmla="*/ 70 w 149"/>
                <a:gd name="T33" fmla="*/ 3 h 19"/>
                <a:gd name="T34" fmla="*/ 67 w 149"/>
                <a:gd name="T35" fmla="*/ 3 h 19"/>
                <a:gd name="T36" fmla="*/ 61 w 149"/>
                <a:gd name="T37" fmla="*/ 2 h 19"/>
                <a:gd name="T38" fmla="*/ 56 w 149"/>
                <a:gd name="T39" fmla="*/ 2 h 19"/>
                <a:gd name="T40" fmla="*/ 53 w 149"/>
                <a:gd name="T41" fmla="*/ 2 h 19"/>
                <a:gd name="T42" fmla="*/ 47 w 149"/>
                <a:gd name="T43" fmla="*/ 0 h 19"/>
                <a:gd name="T44" fmla="*/ 42 w 149"/>
                <a:gd name="T45" fmla="*/ 0 h 19"/>
                <a:gd name="T46" fmla="*/ 36 w 149"/>
                <a:gd name="T47" fmla="*/ 0 h 19"/>
                <a:gd name="T48" fmla="*/ 30 w 149"/>
                <a:gd name="T49" fmla="*/ 0 h 19"/>
                <a:gd name="T50" fmla="*/ 25 w 149"/>
                <a:gd name="T51" fmla="*/ 0 h 19"/>
                <a:gd name="T52" fmla="*/ 22 w 149"/>
                <a:gd name="T53" fmla="*/ 0 h 19"/>
                <a:gd name="T54" fmla="*/ 17 w 149"/>
                <a:gd name="T55" fmla="*/ 0 h 19"/>
                <a:gd name="T56" fmla="*/ 11 w 149"/>
                <a:gd name="T57" fmla="*/ 0 h 19"/>
                <a:gd name="T58" fmla="*/ 8 w 149"/>
                <a:gd name="T59" fmla="*/ 2 h 19"/>
                <a:gd name="T60" fmla="*/ 3 w 149"/>
                <a:gd name="T61" fmla="*/ 2 h 19"/>
                <a:gd name="T62" fmla="*/ 0 w 149"/>
                <a:gd name="T63" fmla="*/ 3 h 19"/>
                <a:gd name="T64" fmla="*/ 0 w 149"/>
                <a:gd name="T65" fmla="*/ 5 h 19"/>
                <a:gd name="T66" fmla="*/ 3 w 149"/>
                <a:gd name="T67" fmla="*/ 5 h 19"/>
                <a:gd name="T68" fmla="*/ 5 w 149"/>
                <a:gd name="T69" fmla="*/ 5 h 19"/>
                <a:gd name="T70" fmla="*/ 8 w 149"/>
                <a:gd name="T71" fmla="*/ 5 h 19"/>
                <a:gd name="T72" fmla="*/ 8 w 149"/>
                <a:gd name="T73" fmla="*/ 3 h 19"/>
                <a:gd name="T74" fmla="*/ 11 w 149"/>
                <a:gd name="T75" fmla="*/ 3 h 19"/>
                <a:gd name="T76" fmla="*/ 14 w 149"/>
                <a:gd name="T77" fmla="*/ 3 h 19"/>
                <a:gd name="T78" fmla="*/ 17 w 149"/>
                <a:gd name="T79" fmla="*/ 3 h 19"/>
                <a:gd name="T80" fmla="*/ 19 w 149"/>
                <a:gd name="T81" fmla="*/ 3 h 19"/>
                <a:gd name="T82" fmla="*/ 22 w 149"/>
                <a:gd name="T83" fmla="*/ 3 h 19"/>
                <a:gd name="T84" fmla="*/ 28 w 149"/>
                <a:gd name="T85" fmla="*/ 3 h 19"/>
                <a:gd name="T86" fmla="*/ 33 w 149"/>
                <a:gd name="T87" fmla="*/ 3 h 19"/>
                <a:gd name="T88" fmla="*/ 36 w 149"/>
                <a:gd name="T89" fmla="*/ 3 h 19"/>
                <a:gd name="T90" fmla="*/ 44 w 149"/>
                <a:gd name="T91" fmla="*/ 3 h 19"/>
                <a:gd name="T92" fmla="*/ 50 w 149"/>
                <a:gd name="T93" fmla="*/ 5 h 19"/>
                <a:gd name="T94" fmla="*/ 58 w 149"/>
                <a:gd name="T95" fmla="*/ 5 h 19"/>
                <a:gd name="T96" fmla="*/ 67 w 149"/>
                <a:gd name="T97" fmla="*/ 7 h 19"/>
                <a:gd name="T98" fmla="*/ 75 w 149"/>
                <a:gd name="T99" fmla="*/ 7 h 19"/>
                <a:gd name="T100" fmla="*/ 84 w 149"/>
                <a:gd name="T101" fmla="*/ 8 h 19"/>
                <a:gd name="T102" fmla="*/ 95 w 149"/>
                <a:gd name="T103" fmla="*/ 10 h 19"/>
                <a:gd name="T104" fmla="*/ 103 w 149"/>
                <a:gd name="T105" fmla="*/ 10 h 19"/>
                <a:gd name="T106" fmla="*/ 112 w 149"/>
                <a:gd name="T107" fmla="*/ 12 h 19"/>
                <a:gd name="T108" fmla="*/ 120 w 149"/>
                <a:gd name="T109" fmla="*/ 13 h 19"/>
                <a:gd name="T110" fmla="*/ 126 w 149"/>
                <a:gd name="T111" fmla="*/ 15 h 19"/>
                <a:gd name="T112" fmla="*/ 134 w 149"/>
                <a:gd name="T113" fmla="*/ 15 h 19"/>
                <a:gd name="T114" fmla="*/ 140 w 149"/>
                <a:gd name="T115" fmla="*/ 16 h 19"/>
                <a:gd name="T116" fmla="*/ 142 w 149"/>
                <a:gd name="T117" fmla="*/ 16 h 19"/>
                <a:gd name="T118" fmla="*/ 145 w 149"/>
                <a:gd name="T119" fmla="*/ 18 h 19"/>
                <a:gd name="T120" fmla="*/ 148 w 149"/>
                <a:gd name="T121" fmla="*/ 16 h 19"/>
                <a:gd name="T122" fmla="*/ 148 w 149"/>
                <a:gd name="T123" fmla="*/ 15 h 19"/>
                <a:gd name="T124" fmla="*/ 145 w 149"/>
                <a:gd name="T125" fmla="*/ 15 h 1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9"/>
                <a:gd name="T190" fmla="*/ 0 h 19"/>
                <a:gd name="T191" fmla="*/ 149 w 149"/>
                <a:gd name="T192" fmla="*/ 19 h 1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9" h="19">
                  <a:moveTo>
                    <a:pt x="145" y="15"/>
                  </a:moveTo>
                  <a:lnTo>
                    <a:pt x="145" y="13"/>
                  </a:lnTo>
                  <a:lnTo>
                    <a:pt x="140" y="13"/>
                  </a:lnTo>
                  <a:lnTo>
                    <a:pt x="137" y="13"/>
                  </a:lnTo>
                  <a:lnTo>
                    <a:pt x="131" y="12"/>
                  </a:lnTo>
                  <a:lnTo>
                    <a:pt x="126" y="12"/>
                  </a:lnTo>
                  <a:lnTo>
                    <a:pt x="120" y="10"/>
                  </a:lnTo>
                  <a:lnTo>
                    <a:pt x="114" y="10"/>
                  </a:lnTo>
                  <a:lnTo>
                    <a:pt x="109" y="8"/>
                  </a:lnTo>
                  <a:lnTo>
                    <a:pt x="103" y="8"/>
                  </a:lnTo>
                  <a:lnTo>
                    <a:pt x="95" y="7"/>
                  </a:lnTo>
                  <a:lnTo>
                    <a:pt x="89" y="7"/>
                  </a:lnTo>
                  <a:lnTo>
                    <a:pt x="84" y="5"/>
                  </a:lnTo>
                  <a:lnTo>
                    <a:pt x="81" y="5"/>
                  </a:lnTo>
                  <a:lnTo>
                    <a:pt x="75" y="3"/>
                  </a:lnTo>
                  <a:lnTo>
                    <a:pt x="72" y="3"/>
                  </a:lnTo>
                  <a:lnTo>
                    <a:pt x="70" y="3"/>
                  </a:lnTo>
                  <a:lnTo>
                    <a:pt x="67" y="3"/>
                  </a:lnTo>
                  <a:lnTo>
                    <a:pt x="61" y="2"/>
                  </a:lnTo>
                  <a:lnTo>
                    <a:pt x="56" y="2"/>
                  </a:lnTo>
                  <a:lnTo>
                    <a:pt x="53" y="2"/>
                  </a:lnTo>
                  <a:lnTo>
                    <a:pt x="47" y="0"/>
                  </a:lnTo>
                  <a:lnTo>
                    <a:pt x="42" y="0"/>
                  </a:lnTo>
                  <a:lnTo>
                    <a:pt x="36" y="0"/>
                  </a:lnTo>
                  <a:lnTo>
                    <a:pt x="30" y="0"/>
                  </a:lnTo>
                  <a:lnTo>
                    <a:pt x="25" y="0"/>
                  </a:lnTo>
                  <a:lnTo>
                    <a:pt x="22" y="0"/>
                  </a:lnTo>
                  <a:lnTo>
                    <a:pt x="17" y="0"/>
                  </a:lnTo>
                  <a:lnTo>
                    <a:pt x="11" y="0"/>
                  </a:lnTo>
                  <a:lnTo>
                    <a:pt x="8" y="2"/>
                  </a:lnTo>
                  <a:lnTo>
                    <a:pt x="3" y="2"/>
                  </a:lnTo>
                  <a:lnTo>
                    <a:pt x="0" y="3"/>
                  </a:lnTo>
                  <a:lnTo>
                    <a:pt x="0" y="5"/>
                  </a:lnTo>
                  <a:lnTo>
                    <a:pt x="3" y="5"/>
                  </a:lnTo>
                  <a:lnTo>
                    <a:pt x="5" y="5"/>
                  </a:lnTo>
                  <a:lnTo>
                    <a:pt x="8" y="5"/>
                  </a:lnTo>
                  <a:lnTo>
                    <a:pt x="8" y="3"/>
                  </a:lnTo>
                  <a:lnTo>
                    <a:pt x="11" y="3"/>
                  </a:lnTo>
                  <a:lnTo>
                    <a:pt x="14" y="3"/>
                  </a:lnTo>
                  <a:lnTo>
                    <a:pt x="17" y="3"/>
                  </a:lnTo>
                  <a:lnTo>
                    <a:pt x="19" y="3"/>
                  </a:lnTo>
                  <a:lnTo>
                    <a:pt x="22" y="3"/>
                  </a:lnTo>
                  <a:lnTo>
                    <a:pt x="28" y="3"/>
                  </a:lnTo>
                  <a:lnTo>
                    <a:pt x="33" y="3"/>
                  </a:lnTo>
                  <a:lnTo>
                    <a:pt x="36" y="3"/>
                  </a:lnTo>
                  <a:lnTo>
                    <a:pt x="44" y="3"/>
                  </a:lnTo>
                  <a:lnTo>
                    <a:pt x="50" y="5"/>
                  </a:lnTo>
                  <a:lnTo>
                    <a:pt x="58" y="5"/>
                  </a:lnTo>
                  <a:lnTo>
                    <a:pt x="67" y="7"/>
                  </a:lnTo>
                  <a:lnTo>
                    <a:pt x="75" y="7"/>
                  </a:lnTo>
                  <a:lnTo>
                    <a:pt x="84" y="8"/>
                  </a:lnTo>
                  <a:lnTo>
                    <a:pt x="95" y="10"/>
                  </a:lnTo>
                  <a:lnTo>
                    <a:pt x="103" y="10"/>
                  </a:lnTo>
                  <a:lnTo>
                    <a:pt x="112" y="12"/>
                  </a:lnTo>
                  <a:lnTo>
                    <a:pt x="120" y="13"/>
                  </a:lnTo>
                  <a:lnTo>
                    <a:pt x="126" y="15"/>
                  </a:lnTo>
                  <a:lnTo>
                    <a:pt x="134" y="15"/>
                  </a:lnTo>
                  <a:lnTo>
                    <a:pt x="140" y="16"/>
                  </a:lnTo>
                  <a:lnTo>
                    <a:pt x="142" y="16"/>
                  </a:lnTo>
                  <a:lnTo>
                    <a:pt x="145" y="18"/>
                  </a:lnTo>
                  <a:lnTo>
                    <a:pt x="148" y="16"/>
                  </a:lnTo>
                  <a:lnTo>
                    <a:pt x="148" y="15"/>
                  </a:lnTo>
                  <a:lnTo>
                    <a:pt x="145" y="15"/>
                  </a:lnTo>
                </a:path>
              </a:pathLst>
            </a:custGeom>
            <a:noFill/>
            <a:ln w="12700" cap="rnd">
              <a:solidFill>
                <a:srgbClr val="000000"/>
              </a:solidFill>
              <a:round/>
              <a:headEnd/>
              <a:tailEnd/>
            </a:ln>
          </p:spPr>
          <p:txBody>
            <a:bodyPr>
              <a:prstTxWarp prst="textNoShape">
                <a:avLst/>
              </a:prstTxWarp>
            </a:bodyPr>
            <a:lstStyle/>
            <a:p>
              <a:endParaRPr lang="en-US"/>
            </a:p>
          </p:txBody>
        </p:sp>
        <p:sp>
          <p:nvSpPr>
            <p:cNvPr id="41209" name="Freeform 193"/>
            <p:cNvSpPr>
              <a:spLocks/>
            </p:cNvSpPr>
            <p:nvPr/>
          </p:nvSpPr>
          <p:spPr bwMode="auto">
            <a:xfrm>
              <a:off x="4033" y="730"/>
              <a:ext cx="147" cy="15"/>
            </a:xfrm>
            <a:custGeom>
              <a:avLst/>
              <a:gdLst>
                <a:gd name="T0" fmla="*/ 146 w 147"/>
                <a:gd name="T1" fmla="*/ 14 h 15"/>
                <a:gd name="T2" fmla="*/ 146 w 147"/>
                <a:gd name="T3" fmla="*/ 14 h 15"/>
                <a:gd name="T4" fmla="*/ 143 w 147"/>
                <a:gd name="T5" fmla="*/ 14 h 15"/>
                <a:gd name="T6" fmla="*/ 141 w 147"/>
                <a:gd name="T7" fmla="*/ 14 h 15"/>
                <a:gd name="T8" fmla="*/ 132 w 147"/>
                <a:gd name="T9" fmla="*/ 12 h 15"/>
                <a:gd name="T10" fmla="*/ 127 w 147"/>
                <a:gd name="T11" fmla="*/ 11 h 15"/>
                <a:gd name="T12" fmla="*/ 118 w 147"/>
                <a:gd name="T13" fmla="*/ 11 h 15"/>
                <a:gd name="T14" fmla="*/ 110 w 147"/>
                <a:gd name="T15" fmla="*/ 10 h 15"/>
                <a:gd name="T16" fmla="*/ 101 w 147"/>
                <a:gd name="T17" fmla="*/ 8 h 15"/>
                <a:gd name="T18" fmla="*/ 93 w 147"/>
                <a:gd name="T19" fmla="*/ 8 h 15"/>
                <a:gd name="T20" fmla="*/ 85 w 147"/>
                <a:gd name="T21" fmla="*/ 6 h 15"/>
                <a:gd name="T22" fmla="*/ 76 w 147"/>
                <a:gd name="T23" fmla="*/ 4 h 15"/>
                <a:gd name="T24" fmla="*/ 67 w 147"/>
                <a:gd name="T25" fmla="*/ 3 h 15"/>
                <a:gd name="T26" fmla="*/ 58 w 147"/>
                <a:gd name="T27" fmla="*/ 3 h 15"/>
                <a:gd name="T28" fmla="*/ 53 w 147"/>
                <a:gd name="T29" fmla="*/ 2 h 15"/>
                <a:gd name="T30" fmla="*/ 47 w 147"/>
                <a:gd name="T31" fmla="*/ 2 h 15"/>
                <a:gd name="T32" fmla="*/ 42 w 147"/>
                <a:gd name="T33" fmla="*/ 2 h 15"/>
                <a:gd name="T34" fmla="*/ 39 w 147"/>
                <a:gd name="T35" fmla="*/ 2 h 15"/>
                <a:gd name="T36" fmla="*/ 36 w 147"/>
                <a:gd name="T37" fmla="*/ 0 h 15"/>
                <a:gd name="T38" fmla="*/ 33 w 147"/>
                <a:gd name="T39" fmla="*/ 0 h 15"/>
                <a:gd name="T40" fmla="*/ 30 w 147"/>
                <a:gd name="T41" fmla="*/ 0 h 15"/>
                <a:gd name="T42" fmla="*/ 28 w 147"/>
                <a:gd name="T43" fmla="*/ 0 h 15"/>
                <a:gd name="T44" fmla="*/ 25 w 147"/>
                <a:gd name="T45" fmla="*/ 0 h 15"/>
                <a:gd name="T46" fmla="*/ 22 w 147"/>
                <a:gd name="T47" fmla="*/ 0 h 15"/>
                <a:gd name="T48" fmla="*/ 19 w 147"/>
                <a:gd name="T49" fmla="*/ 0 h 15"/>
                <a:gd name="T50" fmla="*/ 17 w 147"/>
                <a:gd name="T51" fmla="*/ 0 h 15"/>
                <a:gd name="T52" fmla="*/ 14 w 147"/>
                <a:gd name="T53" fmla="*/ 0 h 15"/>
                <a:gd name="T54" fmla="*/ 11 w 147"/>
                <a:gd name="T55" fmla="*/ 0 h 15"/>
                <a:gd name="T56" fmla="*/ 8 w 147"/>
                <a:gd name="T57" fmla="*/ 0 h 15"/>
                <a:gd name="T58" fmla="*/ 5 w 147"/>
                <a:gd name="T59" fmla="*/ 0 h 15"/>
                <a:gd name="T60" fmla="*/ 5 w 147"/>
                <a:gd name="T61" fmla="*/ 2 h 15"/>
                <a:gd name="T62" fmla="*/ 3 w 147"/>
                <a:gd name="T63" fmla="*/ 2 h 15"/>
                <a:gd name="T64" fmla="*/ 0 w 147"/>
                <a:gd name="T65" fmla="*/ 2 h 15"/>
                <a:gd name="T66" fmla="*/ 3 w 147"/>
                <a:gd name="T67" fmla="*/ 3 h 1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7"/>
                <a:gd name="T103" fmla="*/ 0 h 15"/>
                <a:gd name="T104" fmla="*/ 147 w 147"/>
                <a:gd name="T105" fmla="*/ 15 h 1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7" h="15">
                  <a:moveTo>
                    <a:pt x="146" y="14"/>
                  </a:moveTo>
                  <a:lnTo>
                    <a:pt x="146" y="14"/>
                  </a:lnTo>
                  <a:lnTo>
                    <a:pt x="143" y="14"/>
                  </a:lnTo>
                  <a:lnTo>
                    <a:pt x="141" y="14"/>
                  </a:lnTo>
                  <a:lnTo>
                    <a:pt x="132" y="12"/>
                  </a:lnTo>
                  <a:lnTo>
                    <a:pt x="127" y="11"/>
                  </a:lnTo>
                  <a:lnTo>
                    <a:pt x="118" y="11"/>
                  </a:lnTo>
                  <a:lnTo>
                    <a:pt x="110" y="10"/>
                  </a:lnTo>
                  <a:lnTo>
                    <a:pt x="101" y="8"/>
                  </a:lnTo>
                  <a:lnTo>
                    <a:pt x="93" y="8"/>
                  </a:lnTo>
                  <a:lnTo>
                    <a:pt x="85" y="6"/>
                  </a:lnTo>
                  <a:lnTo>
                    <a:pt x="76" y="4"/>
                  </a:lnTo>
                  <a:lnTo>
                    <a:pt x="67" y="3"/>
                  </a:lnTo>
                  <a:lnTo>
                    <a:pt x="58" y="3"/>
                  </a:lnTo>
                  <a:lnTo>
                    <a:pt x="53" y="2"/>
                  </a:lnTo>
                  <a:lnTo>
                    <a:pt x="47" y="2"/>
                  </a:lnTo>
                  <a:lnTo>
                    <a:pt x="42" y="2"/>
                  </a:lnTo>
                  <a:lnTo>
                    <a:pt x="39" y="2"/>
                  </a:lnTo>
                  <a:lnTo>
                    <a:pt x="36" y="0"/>
                  </a:lnTo>
                  <a:lnTo>
                    <a:pt x="33" y="0"/>
                  </a:lnTo>
                  <a:lnTo>
                    <a:pt x="30" y="0"/>
                  </a:lnTo>
                  <a:lnTo>
                    <a:pt x="28" y="0"/>
                  </a:lnTo>
                  <a:lnTo>
                    <a:pt x="25" y="0"/>
                  </a:lnTo>
                  <a:lnTo>
                    <a:pt x="22" y="0"/>
                  </a:lnTo>
                  <a:lnTo>
                    <a:pt x="19" y="0"/>
                  </a:lnTo>
                  <a:lnTo>
                    <a:pt x="17" y="0"/>
                  </a:lnTo>
                  <a:lnTo>
                    <a:pt x="14" y="0"/>
                  </a:lnTo>
                  <a:lnTo>
                    <a:pt x="11" y="0"/>
                  </a:lnTo>
                  <a:lnTo>
                    <a:pt x="8" y="0"/>
                  </a:lnTo>
                  <a:lnTo>
                    <a:pt x="5" y="0"/>
                  </a:lnTo>
                  <a:lnTo>
                    <a:pt x="5" y="2"/>
                  </a:lnTo>
                  <a:lnTo>
                    <a:pt x="3" y="2"/>
                  </a:lnTo>
                  <a:lnTo>
                    <a:pt x="0" y="2"/>
                  </a:lnTo>
                  <a:lnTo>
                    <a:pt x="3" y="3"/>
                  </a:lnTo>
                </a:path>
              </a:pathLst>
            </a:custGeom>
            <a:noFill/>
            <a:ln w="12700" cap="rnd">
              <a:solidFill>
                <a:srgbClr val="000000"/>
              </a:solidFill>
              <a:round/>
              <a:headEnd/>
              <a:tailEnd/>
            </a:ln>
          </p:spPr>
          <p:txBody>
            <a:bodyPr>
              <a:prstTxWarp prst="textNoShape">
                <a:avLst/>
              </a:prstTxWarp>
            </a:bodyPr>
            <a:lstStyle/>
            <a:p>
              <a:endParaRPr lang="en-US"/>
            </a:p>
          </p:txBody>
        </p:sp>
        <p:sp>
          <p:nvSpPr>
            <p:cNvPr id="41210" name="Line 194"/>
            <p:cNvSpPr>
              <a:spLocks noChangeShapeType="1"/>
            </p:cNvSpPr>
            <p:nvPr/>
          </p:nvSpPr>
          <p:spPr bwMode="auto">
            <a:xfrm flipV="1">
              <a:off x="4175" y="743"/>
              <a:ext cx="0" cy="1"/>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1211" name="Freeform 195"/>
            <p:cNvSpPr>
              <a:spLocks/>
            </p:cNvSpPr>
            <p:nvPr/>
          </p:nvSpPr>
          <p:spPr bwMode="auto">
            <a:xfrm>
              <a:off x="4255" y="718"/>
              <a:ext cx="9" cy="29"/>
            </a:xfrm>
            <a:custGeom>
              <a:avLst/>
              <a:gdLst>
                <a:gd name="T0" fmla="*/ 3 w 9"/>
                <a:gd name="T1" fmla="*/ 0 h 29"/>
                <a:gd name="T2" fmla="*/ 3 w 9"/>
                <a:gd name="T3" fmla="*/ 0 h 29"/>
                <a:gd name="T4" fmla="*/ 5 w 9"/>
                <a:gd name="T5" fmla="*/ 1 h 29"/>
                <a:gd name="T6" fmla="*/ 5 w 9"/>
                <a:gd name="T7" fmla="*/ 3 h 29"/>
                <a:gd name="T8" fmla="*/ 8 w 9"/>
                <a:gd name="T9" fmla="*/ 4 h 29"/>
                <a:gd name="T10" fmla="*/ 8 w 9"/>
                <a:gd name="T11" fmla="*/ 9 h 29"/>
                <a:gd name="T12" fmla="*/ 8 w 9"/>
                <a:gd name="T13" fmla="*/ 16 h 29"/>
                <a:gd name="T14" fmla="*/ 8 w 9"/>
                <a:gd name="T15" fmla="*/ 22 h 29"/>
                <a:gd name="T16" fmla="*/ 8 w 9"/>
                <a:gd name="T17" fmla="*/ 24 h 29"/>
                <a:gd name="T18" fmla="*/ 5 w 9"/>
                <a:gd name="T19" fmla="*/ 25 h 29"/>
                <a:gd name="T20" fmla="*/ 5 w 9"/>
                <a:gd name="T21" fmla="*/ 26 h 29"/>
                <a:gd name="T22" fmla="*/ 3 w 9"/>
                <a:gd name="T23" fmla="*/ 26 h 29"/>
                <a:gd name="T24" fmla="*/ 0 w 9"/>
                <a:gd name="T25" fmla="*/ 28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9"/>
                <a:gd name="T41" fmla="*/ 9 w 9"/>
                <a:gd name="T42" fmla="*/ 29 h 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9">
                  <a:moveTo>
                    <a:pt x="3" y="0"/>
                  </a:moveTo>
                  <a:lnTo>
                    <a:pt x="3" y="0"/>
                  </a:lnTo>
                  <a:lnTo>
                    <a:pt x="5" y="1"/>
                  </a:lnTo>
                  <a:lnTo>
                    <a:pt x="5" y="3"/>
                  </a:lnTo>
                  <a:lnTo>
                    <a:pt x="8" y="4"/>
                  </a:lnTo>
                  <a:lnTo>
                    <a:pt x="8" y="9"/>
                  </a:lnTo>
                  <a:lnTo>
                    <a:pt x="8" y="16"/>
                  </a:lnTo>
                  <a:lnTo>
                    <a:pt x="8" y="22"/>
                  </a:lnTo>
                  <a:lnTo>
                    <a:pt x="8" y="24"/>
                  </a:lnTo>
                  <a:lnTo>
                    <a:pt x="5" y="25"/>
                  </a:lnTo>
                  <a:lnTo>
                    <a:pt x="5" y="26"/>
                  </a:lnTo>
                  <a:lnTo>
                    <a:pt x="3" y="26"/>
                  </a:lnTo>
                  <a:lnTo>
                    <a:pt x="0" y="28"/>
                  </a:lnTo>
                </a:path>
              </a:pathLst>
            </a:custGeom>
            <a:noFill/>
            <a:ln w="12700" cap="rnd">
              <a:solidFill>
                <a:srgbClr val="000000"/>
              </a:solidFill>
              <a:round/>
              <a:headEnd/>
              <a:tailEnd/>
            </a:ln>
          </p:spPr>
          <p:txBody>
            <a:bodyPr>
              <a:prstTxWarp prst="textNoShape">
                <a:avLst/>
              </a:prstTxWarp>
            </a:bodyPr>
            <a:lstStyle/>
            <a:p>
              <a:endParaRPr lang="en-US"/>
            </a:p>
          </p:txBody>
        </p:sp>
        <p:sp>
          <p:nvSpPr>
            <p:cNvPr id="41212" name="Line 196"/>
            <p:cNvSpPr>
              <a:spLocks noChangeShapeType="1"/>
            </p:cNvSpPr>
            <p:nvPr/>
          </p:nvSpPr>
          <p:spPr bwMode="auto">
            <a:xfrm>
              <a:off x="4267" y="760"/>
              <a:ext cx="65" cy="3"/>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1213" name="Line 197"/>
            <p:cNvSpPr>
              <a:spLocks noChangeShapeType="1"/>
            </p:cNvSpPr>
            <p:nvPr/>
          </p:nvSpPr>
          <p:spPr bwMode="auto">
            <a:xfrm>
              <a:off x="4128" y="737"/>
              <a:ext cx="0" cy="0"/>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1214" name="Line 198"/>
            <p:cNvSpPr>
              <a:spLocks noChangeShapeType="1"/>
            </p:cNvSpPr>
            <p:nvPr/>
          </p:nvSpPr>
          <p:spPr bwMode="auto">
            <a:xfrm flipV="1">
              <a:off x="4065" y="729"/>
              <a:ext cx="0" cy="1"/>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1215" name="Line 199"/>
            <p:cNvSpPr>
              <a:spLocks noChangeShapeType="1"/>
            </p:cNvSpPr>
            <p:nvPr/>
          </p:nvSpPr>
          <p:spPr bwMode="auto">
            <a:xfrm>
              <a:off x="4253" y="752"/>
              <a:ext cx="0" cy="0"/>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1216" name="Line 200"/>
            <p:cNvSpPr>
              <a:spLocks noChangeShapeType="1"/>
            </p:cNvSpPr>
            <p:nvPr/>
          </p:nvSpPr>
          <p:spPr bwMode="auto">
            <a:xfrm flipV="1">
              <a:off x="4292" y="757"/>
              <a:ext cx="0" cy="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1217" name="Line 201"/>
            <p:cNvSpPr>
              <a:spLocks noChangeShapeType="1"/>
            </p:cNvSpPr>
            <p:nvPr/>
          </p:nvSpPr>
          <p:spPr bwMode="auto">
            <a:xfrm>
              <a:off x="4332" y="764"/>
              <a:ext cx="0" cy="0"/>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1218" name="Freeform 202"/>
            <p:cNvSpPr>
              <a:spLocks/>
            </p:cNvSpPr>
            <p:nvPr/>
          </p:nvSpPr>
          <p:spPr bwMode="auto">
            <a:xfrm>
              <a:off x="4459" y="787"/>
              <a:ext cx="29" cy="25"/>
            </a:xfrm>
            <a:custGeom>
              <a:avLst/>
              <a:gdLst>
                <a:gd name="T0" fmla="*/ 13 w 29"/>
                <a:gd name="T1" fmla="*/ 24 h 25"/>
                <a:gd name="T2" fmla="*/ 11 w 29"/>
                <a:gd name="T3" fmla="*/ 24 h 25"/>
                <a:gd name="T4" fmla="*/ 9 w 29"/>
                <a:gd name="T5" fmla="*/ 23 h 25"/>
                <a:gd name="T6" fmla="*/ 6 w 29"/>
                <a:gd name="T7" fmla="*/ 22 h 25"/>
                <a:gd name="T8" fmla="*/ 4 w 29"/>
                <a:gd name="T9" fmla="*/ 20 h 25"/>
                <a:gd name="T10" fmla="*/ 2 w 29"/>
                <a:gd name="T11" fmla="*/ 19 h 25"/>
                <a:gd name="T12" fmla="*/ 0 w 29"/>
                <a:gd name="T13" fmla="*/ 17 h 25"/>
                <a:gd name="T14" fmla="*/ 0 w 29"/>
                <a:gd name="T15" fmla="*/ 15 h 25"/>
                <a:gd name="T16" fmla="*/ 0 w 29"/>
                <a:gd name="T17" fmla="*/ 12 h 25"/>
                <a:gd name="T18" fmla="*/ 0 w 29"/>
                <a:gd name="T19" fmla="*/ 10 h 25"/>
                <a:gd name="T20" fmla="*/ 0 w 29"/>
                <a:gd name="T21" fmla="*/ 8 h 25"/>
                <a:gd name="T22" fmla="*/ 2 w 29"/>
                <a:gd name="T23" fmla="*/ 5 h 25"/>
                <a:gd name="T24" fmla="*/ 4 w 29"/>
                <a:gd name="T25" fmla="*/ 4 h 25"/>
                <a:gd name="T26" fmla="*/ 6 w 29"/>
                <a:gd name="T27" fmla="*/ 3 h 25"/>
                <a:gd name="T28" fmla="*/ 9 w 29"/>
                <a:gd name="T29" fmla="*/ 1 h 25"/>
                <a:gd name="T30" fmla="*/ 11 w 29"/>
                <a:gd name="T31" fmla="*/ 0 h 25"/>
                <a:gd name="T32" fmla="*/ 13 w 29"/>
                <a:gd name="T33" fmla="*/ 0 h 25"/>
                <a:gd name="T34" fmla="*/ 17 w 29"/>
                <a:gd name="T35" fmla="*/ 0 h 25"/>
                <a:gd name="T36" fmla="*/ 19 w 29"/>
                <a:gd name="T37" fmla="*/ 1 h 25"/>
                <a:gd name="T38" fmla="*/ 22 w 29"/>
                <a:gd name="T39" fmla="*/ 3 h 25"/>
                <a:gd name="T40" fmla="*/ 24 w 29"/>
                <a:gd name="T41" fmla="*/ 4 h 25"/>
                <a:gd name="T42" fmla="*/ 26 w 29"/>
                <a:gd name="T43" fmla="*/ 5 h 25"/>
                <a:gd name="T44" fmla="*/ 26 w 29"/>
                <a:gd name="T45" fmla="*/ 8 h 25"/>
                <a:gd name="T46" fmla="*/ 28 w 29"/>
                <a:gd name="T47" fmla="*/ 10 h 25"/>
                <a:gd name="T48" fmla="*/ 28 w 29"/>
                <a:gd name="T49" fmla="*/ 12 h 25"/>
                <a:gd name="T50" fmla="*/ 28 w 29"/>
                <a:gd name="T51" fmla="*/ 15 h 25"/>
                <a:gd name="T52" fmla="*/ 26 w 29"/>
                <a:gd name="T53" fmla="*/ 17 h 25"/>
                <a:gd name="T54" fmla="*/ 26 w 29"/>
                <a:gd name="T55" fmla="*/ 19 h 25"/>
                <a:gd name="T56" fmla="*/ 24 w 29"/>
                <a:gd name="T57" fmla="*/ 20 h 25"/>
                <a:gd name="T58" fmla="*/ 22 w 29"/>
                <a:gd name="T59" fmla="*/ 22 h 25"/>
                <a:gd name="T60" fmla="*/ 19 w 29"/>
                <a:gd name="T61" fmla="*/ 23 h 25"/>
                <a:gd name="T62" fmla="*/ 17 w 29"/>
                <a:gd name="T63" fmla="*/ 24 h 25"/>
                <a:gd name="T64" fmla="*/ 13 w 29"/>
                <a:gd name="T65" fmla="*/ 24 h 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
                <a:gd name="T100" fmla="*/ 0 h 25"/>
                <a:gd name="T101" fmla="*/ 29 w 29"/>
                <a:gd name="T102" fmla="*/ 25 h 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 h="25">
                  <a:moveTo>
                    <a:pt x="13" y="24"/>
                  </a:moveTo>
                  <a:lnTo>
                    <a:pt x="11" y="24"/>
                  </a:lnTo>
                  <a:lnTo>
                    <a:pt x="9" y="23"/>
                  </a:lnTo>
                  <a:lnTo>
                    <a:pt x="6" y="22"/>
                  </a:lnTo>
                  <a:lnTo>
                    <a:pt x="4" y="20"/>
                  </a:lnTo>
                  <a:lnTo>
                    <a:pt x="2" y="19"/>
                  </a:lnTo>
                  <a:lnTo>
                    <a:pt x="0" y="17"/>
                  </a:lnTo>
                  <a:lnTo>
                    <a:pt x="0" y="15"/>
                  </a:lnTo>
                  <a:lnTo>
                    <a:pt x="0" y="12"/>
                  </a:lnTo>
                  <a:lnTo>
                    <a:pt x="0" y="10"/>
                  </a:lnTo>
                  <a:lnTo>
                    <a:pt x="0" y="8"/>
                  </a:lnTo>
                  <a:lnTo>
                    <a:pt x="2" y="5"/>
                  </a:lnTo>
                  <a:lnTo>
                    <a:pt x="4" y="4"/>
                  </a:lnTo>
                  <a:lnTo>
                    <a:pt x="6" y="3"/>
                  </a:lnTo>
                  <a:lnTo>
                    <a:pt x="9" y="1"/>
                  </a:lnTo>
                  <a:lnTo>
                    <a:pt x="11" y="0"/>
                  </a:lnTo>
                  <a:lnTo>
                    <a:pt x="13" y="0"/>
                  </a:lnTo>
                  <a:lnTo>
                    <a:pt x="17" y="0"/>
                  </a:lnTo>
                  <a:lnTo>
                    <a:pt x="19" y="1"/>
                  </a:lnTo>
                  <a:lnTo>
                    <a:pt x="22" y="3"/>
                  </a:lnTo>
                  <a:lnTo>
                    <a:pt x="24" y="4"/>
                  </a:lnTo>
                  <a:lnTo>
                    <a:pt x="26" y="5"/>
                  </a:lnTo>
                  <a:lnTo>
                    <a:pt x="26" y="8"/>
                  </a:lnTo>
                  <a:lnTo>
                    <a:pt x="28" y="10"/>
                  </a:lnTo>
                  <a:lnTo>
                    <a:pt x="28" y="12"/>
                  </a:lnTo>
                  <a:lnTo>
                    <a:pt x="28" y="15"/>
                  </a:lnTo>
                  <a:lnTo>
                    <a:pt x="26" y="17"/>
                  </a:lnTo>
                  <a:lnTo>
                    <a:pt x="26" y="19"/>
                  </a:lnTo>
                  <a:lnTo>
                    <a:pt x="24" y="20"/>
                  </a:lnTo>
                  <a:lnTo>
                    <a:pt x="22" y="22"/>
                  </a:lnTo>
                  <a:lnTo>
                    <a:pt x="19" y="23"/>
                  </a:lnTo>
                  <a:lnTo>
                    <a:pt x="17" y="24"/>
                  </a:lnTo>
                  <a:lnTo>
                    <a:pt x="13" y="24"/>
                  </a:lnTo>
                </a:path>
              </a:pathLst>
            </a:custGeom>
            <a:solidFill>
              <a:srgbClr val="000000"/>
            </a:solidFill>
            <a:ln w="127000" cap="rnd">
              <a:noFill/>
              <a:round/>
              <a:headEnd/>
              <a:tailEnd/>
            </a:ln>
          </p:spPr>
          <p:txBody>
            <a:bodyPr>
              <a:prstTxWarp prst="textNoShape">
                <a:avLst/>
              </a:prstTxWarp>
            </a:bodyPr>
            <a:lstStyle/>
            <a:p>
              <a:endParaRPr lang="en-US"/>
            </a:p>
          </p:txBody>
        </p:sp>
        <p:sp>
          <p:nvSpPr>
            <p:cNvPr id="41219" name="Freeform 203"/>
            <p:cNvSpPr>
              <a:spLocks/>
            </p:cNvSpPr>
            <p:nvPr/>
          </p:nvSpPr>
          <p:spPr bwMode="auto">
            <a:xfrm>
              <a:off x="4500" y="791"/>
              <a:ext cx="33" cy="24"/>
            </a:xfrm>
            <a:custGeom>
              <a:avLst/>
              <a:gdLst>
                <a:gd name="T0" fmla="*/ 16 w 33"/>
                <a:gd name="T1" fmla="*/ 23 h 24"/>
                <a:gd name="T2" fmla="*/ 14 w 33"/>
                <a:gd name="T3" fmla="*/ 23 h 24"/>
                <a:gd name="T4" fmla="*/ 9 w 33"/>
                <a:gd name="T5" fmla="*/ 22 h 24"/>
                <a:gd name="T6" fmla="*/ 7 w 33"/>
                <a:gd name="T7" fmla="*/ 22 h 24"/>
                <a:gd name="T8" fmla="*/ 4 w 33"/>
                <a:gd name="T9" fmla="*/ 20 h 24"/>
                <a:gd name="T10" fmla="*/ 4 w 33"/>
                <a:gd name="T11" fmla="*/ 18 h 24"/>
                <a:gd name="T12" fmla="*/ 2 w 33"/>
                <a:gd name="T13" fmla="*/ 16 h 24"/>
                <a:gd name="T14" fmla="*/ 2 w 33"/>
                <a:gd name="T15" fmla="*/ 13 h 24"/>
                <a:gd name="T16" fmla="*/ 0 w 33"/>
                <a:gd name="T17" fmla="*/ 12 h 24"/>
                <a:gd name="T18" fmla="*/ 2 w 33"/>
                <a:gd name="T19" fmla="*/ 10 h 24"/>
                <a:gd name="T20" fmla="*/ 2 w 33"/>
                <a:gd name="T21" fmla="*/ 7 h 24"/>
                <a:gd name="T22" fmla="*/ 4 w 33"/>
                <a:gd name="T23" fmla="*/ 6 h 24"/>
                <a:gd name="T24" fmla="*/ 4 w 33"/>
                <a:gd name="T25" fmla="*/ 3 h 24"/>
                <a:gd name="T26" fmla="*/ 7 w 33"/>
                <a:gd name="T27" fmla="*/ 1 h 24"/>
                <a:gd name="T28" fmla="*/ 9 w 33"/>
                <a:gd name="T29" fmla="*/ 0 h 24"/>
                <a:gd name="T30" fmla="*/ 14 w 33"/>
                <a:gd name="T31" fmla="*/ 0 h 24"/>
                <a:gd name="T32" fmla="*/ 16 w 33"/>
                <a:gd name="T33" fmla="*/ 0 h 24"/>
                <a:gd name="T34" fmla="*/ 18 w 33"/>
                <a:gd name="T35" fmla="*/ 0 h 24"/>
                <a:gd name="T36" fmla="*/ 21 w 33"/>
                <a:gd name="T37" fmla="*/ 0 h 24"/>
                <a:gd name="T38" fmla="*/ 25 w 33"/>
                <a:gd name="T39" fmla="*/ 1 h 24"/>
                <a:gd name="T40" fmla="*/ 27 w 33"/>
                <a:gd name="T41" fmla="*/ 3 h 24"/>
                <a:gd name="T42" fmla="*/ 27 w 33"/>
                <a:gd name="T43" fmla="*/ 6 h 24"/>
                <a:gd name="T44" fmla="*/ 30 w 33"/>
                <a:gd name="T45" fmla="*/ 7 h 24"/>
                <a:gd name="T46" fmla="*/ 32 w 33"/>
                <a:gd name="T47" fmla="*/ 10 h 24"/>
                <a:gd name="T48" fmla="*/ 32 w 33"/>
                <a:gd name="T49" fmla="*/ 12 h 24"/>
                <a:gd name="T50" fmla="*/ 32 w 33"/>
                <a:gd name="T51" fmla="*/ 13 h 24"/>
                <a:gd name="T52" fmla="*/ 30 w 33"/>
                <a:gd name="T53" fmla="*/ 16 h 24"/>
                <a:gd name="T54" fmla="*/ 27 w 33"/>
                <a:gd name="T55" fmla="*/ 18 h 24"/>
                <a:gd name="T56" fmla="*/ 27 w 33"/>
                <a:gd name="T57" fmla="*/ 20 h 24"/>
                <a:gd name="T58" fmla="*/ 25 w 33"/>
                <a:gd name="T59" fmla="*/ 22 h 24"/>
                <a:gd name="T60" fmla="*/ 21 w 33"/>
                <a:gd name="T61" fmla="*/ 22 h 24"/>
                <a:gd name="T62" fmla="*/ 18 w 33"/>
                <a:gd name="T63" fmla="*/ 23 h 24"/>
                <a:gd name="T64" fmla="*/ 16 w 33"/>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24"/>
                <a:gd name="T101" fmla="*/ 33 w 33"/>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24">
                  <a:moveTo>
                    <a:pt x="16" y="23"/>
                  </a:moveTo>
                  <a:lnTo>
                    <a:pt x="14" y="23"/>
                  </a:lnTo>
                  <a:lnTo>
                    <a:pt x="9" y="22"/>
                  </a:lnTo>
                  <a:lnTo>
                    <a:pt x="7" y="22"/>
                  </a:lnTo>
                  <a:lnTo>
                    <a:pt x="4" y="20"/>
                  </a:lnTo>
                  <a:lnTo>
                    <a:pt x="4" y="18"/>
                  </a:lnTo>
                  <a:lnTo>
                    <a:pt x="2" y="16"/>
                  </a:lnTo>
                  <a:lnTo>
                    <a:pt x="2" y="13"/>
                  </a:lnTo>
                  <a:lnTo>
                    <a:pt x="0" y="12"/>
                  </a:lnTo>
                  <a:lnTo>
                    <a:pt x="2" y="10"/>
                  </a:lnTo>
                  <a:lnTo>
                    <a:pt x="2" y="7"/>
                  </a:lnTo>
                  <a:lnTo>
                    <a:pt x="4" y="6"/>
                  </a:lnTo>
                  <a:lnTo>
                    <a:pt x="4" y="3"/>
                  </a:lnTo>
                  <a:lnTo>
                    <a:pt x="7" y="1"/>
                  </a:lnTo>
                  <a:lnTo>
                    <a:pt x="9" y="0"/>
                  </a:lnTo>
                  <a:lnTo>
                    <a:pt x="14" y="0"/>
                  </a:lnTo>
                  <a:lnTo>
                    <a:pt x="16" y="0"/>
                  </a:lnTo>
                  <a:lnTo>
                    <a:pt x="18" y="0"/>
                  </a:lnTo>
                  <a:lnTo>
                    <a:pt x="21" y="0"/>
                  </a:lnTo>
                  <a:lnTo>
                    <a:pt x="25" y="1"/>
                  </a:lnTo>
                  <a:lnTo>
                    <a:pt x="27" y="3"/>
                  </a:lnTo>
                  <a:lnTo>
                    <a:pt x="27" y="6"/>
                  </a:lnTo>
                  <a:lnTo>
                    <a:pt x="30" y="7"/>
                  </a:lnTo>
                  <a:lnTo>
                    <a:pt x="32" y="10"/>
                  </a:lnTo>
                  <a:lnTo>
                    <a:pt x="32" y="12"/>
                  </a:lnTo>
                  <a:lnTo>
                    <a:pt x="32" y="13"/>
                  </a:lnTo>
                  <a:lnTo>
                    <a:pt x="30" y="16"/>
                  </a:lnTo>
                  <a:lnTo>
                    <a:pt x="27" y="18"/>
                  </a:lnTo>
                  <a:lnTo>
                    <a:pt x="27" y="20"/>
                  </a:lnTo>
                  <a:lnTo>
                    <a:pt x="25" y="22"/>
                  </a:lnTo>
                  <a:lnTo>
                    <a:pt x="21" y="22"/>
                  </a:lnTo>
                  <a:lnTo>
                    <a:pt x="18" y="23"/>
                  </a:lnTo>
                  <a:lnTo>
                    <a:pt x="16" y="23"/>
                  </a:lnTo>
                </a:path>
              </a:pathLst>
            </a:custGeom>
            <a:solidFill>
              <a:srgbClr val="000000"/>
            </a:solidFill>
            <a:ln w="127000" cap="rnd">
              <a:noFill/>
              <a:round/>
              <a:headEnd/>
              <a:tailEnd/>
            </a:ln>
          </p:spPr>
          <p:txBody>
            <a:bodyPr>
              <a:prstTxWarp prst="textNoShape">
                <a:avLst/>
              </a:prstTxWarp>
            </a:bodyPr>
            <a:lstStyle/>
            <a:p>
              <a:endParaRPr lang="en-US"/>
            </a:p>
          </p:txBody>
        </p:sp>
        <p:sp>
          <p:nvSpPr>
            <p:cNvPr id="41220" name="Freeform 204"/>
            <p:cNvSpPr>
              <a:spLocks/>
            </p:cNvSpPr>
            <p:nvPr/>
          </p:nvSpPr>
          <p:spPr bwMode="auto">
            <a:xfrm>
              <a:off x="4413" y="784"/>
              <a:ext cx="32" cy="23"/>
            </a:xfrm>
            <a:custGeom>
              <a:avLst/>
              <a:gdLst>
                <a:gd name="T0" fmla="*/ 16 w 32"/>
                <a:gd name="T1" fmla="*/ 22 h 23"/>
                <a:gd name="T2" fmla="*/ 14 w 32"/>
                <a:gd name="T3" fmla="*/ 22 h 23"/>
                <a:gd name="T4" fmla="*/ 9 w 32"/>
                <a:gd name="T5" fmla="*/ 22 h 23"/>
                <a:gd name="T6" fmla="*/ 6 w 32"/>
                <a:gd name="T7" fmla="*/ 21 h 23"/>
                <a:gd name="T8" fmla="*/ 5 w 32"/>
                <a:gd name="T9" fmla="*/ 19 h 23"/>
                <a:gd name="T10" fmla="*/ 5 w 32"/>
                <a:gd name="T11" fmla="*/ 18 h 23"/>
                <a:gd name="T12" fmla="*/ 2 w 32"/>
                <a:gd name="T13" fmla="*/ 16 h 23"/>
                <a:gd name="T14" fmla="*/ 2 w 32"/>
                <a:gd name="T15" fmla="*/ 13 h 23"/>
                <a:gd name="T16" fmla="*/ 0 w 32"/>
                <a:gd name="T17" fmla="*/ 12 h 23"/>
                <a:gd name="T18" fmla="*/ 2 w 32"/>
                <a:gd name="T19" fmla="*/ 9 h 23"/>
                <a:gd name="T20" fmla="*/ 2 w 32"/>
                <a:gd name="T21" fmla="*/ 6 h 23"/>
                <a:gd name="T22" fmla="*/ 5 w 32"/>
                <a:gd name="T23" fmla="*/ 6 h 23"/>
                <a:gd name="T24" fmla="*/ 5 w 32"/>
                <a:gd name="T25" fmla="*/ 3 h 23"/>
                <a:gd name="T26" fmla="*/ 6 w 32"/>
                <a:gd name="T27" fmla="*/ 1 h 23"/>
                <a:gd name="T28" fmla="*/ 9 w 32"/>
                <a:gd name="T29" fmla="*/ 1 h 23"/>
                <a:gd name="T30" fmla="*/ 14 w 32"/>
                <a:gd name="T31" fmla="*/ 0 h 23"/>
                <a:gd name="T32" fmla="*/ 16 w 32"/>
                <a:gd name="T33" fmla="*/ 0 h 23"/>
                <a:gd name="T34" fmla="*/ 17 w 32"/>
                <a:gd name="T35" fmla="*/ 0 h 23"/>
                <a:gd name="T36" fmla="*/ 20 w 32"/>
                <a:gd name="T37" fmla="*/ 1 h 23"/>
                <a:gd name="T38" fmla="*/ 25 w 32"/>
                <a:gd name="T39" fmla="*/ 1 h 23"/>
                <a:gd name="T40" fmla="*/ 27 w 32"/>
                <a:gd name="T41" fmla="*/ 3 h 23"/>
                <a:gd name="T42" fmla="*/ 27 w 32"/>
                <a:gd name="T43" fmla="*/ 6 h 23"/>
                <a:gd name="T44" fmla="*/ 29 w 32"/>
                <a:gd name="T45" fmla="*/ 6 h 23"/>
                <a:gd name="T46" fmla="*/ 31 w 32"/>
                <a:gd name="T47" fmla="*/ 9 h 23"/>
                <a:gd name="T48" fmla="*/ 31 w 32"/>
                <a:gd name="T49" fmla="*/ 12 h 23"/>
                <a:gd name="T50" fmla="*/ 31 w 32"/>
                <a:gd name="T51" fmla="*/ 13 h 23"/>
                <a:gd name="T52" fmla="*/ 29 w 32"/>
                <a:gd name="T53" fmla="*/ 16 h 23"/>
                <a:gd name="T54" fmla="*/ 27 w 32"/>
                <a:gd name="T55" fmla="*/ 18 h 23"/>
                <a:gd name="T56" fmla="*/ 27 w 32"/>
                <a:gd name="T57" fmla="*/ 19 h 23"/>
                <a:gd name="T58" fmla="*/ 25 w 32"/>
                <a:gd name="T59" fmla="*/ 21 h 23"/>
                <a:gd name="T60" fmla="*/ 20 w 32"/>
                <a:gd name="T61" fmla="*/ 22 h 23"/>
                <a:gd name="T62" fmla="*/ 17 w 32"/>
                <a:gd name="T63" fmla="*/ 22 h 23"/>
                <a:gd name="T64" fmla="*/ 16 w 32"/>
                <a:gd name="T65" fmla="*/ 22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23"/>
                <a:gd name="T101" fmla="*/ 32 w 32"/>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23">
                  <a:moveTo>
                    <a:pt x="16" y="22"/>
                  </a:moveTo>
                  <a:lnTo>
                    <a:pt x="14" y="22"/>
                  </a:lnTo>
                  <a:lnTo>
                    <a:pt x="9" y="22"/>
                  </a:lnTo>
                  <a:lnTo>
                    <a:pt x="6" y="21"/>
                  </a:lnTo>
                  <a:lnTo>
                    <a:pt x="5" y="19"/>
                  </a:lnTo>
                  <a:lnTo>
                    <a:pt x="5" y="18"/>
                  </a:lnTo>
                  <a:lnTo>
                    <a:pt x="2" y="16"/>
                  </a:lnTo>
                  <a:lnTo>
                    <a:pt x="2" y="13"/>
                  </a:lnTo>
                  <a:lnTo>
                    <a:pt x="0" y="12"/>
                  </a:lnTo>
                  <a:lnTo>
                    <a:pt x="2" y="9"/>
                  </a:lnTo>
                  <a:lnTo>
                    <a:pt x="2" y="6"/>
                  </a:lnTo>
                  <a:lnTo>
                    <a:pt x="5" y="6"/>
                  </a:lnTo>
                  <a:lnTo>
                    <a:pt x="5" y="3"/>
                  </a:lnTo>
                  <a:lnTo>
                    <a:pt x="6" y="1"/>
                  </a:lnTo>
                  <a:lnTo>
                    <a:pt x="9" y="1"/>
                  </a:lnTo>
                  <a:lnTo>
                    <a:pt x="14" y="0"/>
                  </a:lnTo>
                  <a:lnTo>
                    <a:pt x="16" y="0"/>
                  </a:lnTo>
                  <a:lnTo>
                    <a:pt x="17" y="0"/>
                  </a:lnTo>
                  <a:lnTo>
                    <a:pt x="20" y="1"/>
                  </a:lnTo>
                  <a:lnTo>
                    <a:pt x="25" y="1"/>
                  </a:lnTo>
                  <a:lnTo>
                    <a:pt x="27" y="3"/>
                  </a:lnTo>
                  <a:lnTo>
                    <a:pt x="27" y="6"/>
                  </a:lnTo>
                  <a:lnTo>
                    <a:pt x="29" y="6"/>
                  </a:lnTo>
                  <a:lnTo>
                    <a:pt x="31" y="9"/>
                  </a:lnTo>
                  <a:lnTo>
                    <a:pt x="31" y="12"/>
                  </a:lnTo>
                  <a:lnTo>
                    <a:pt x="31" y="13"/>
                  </a:lnTo>
                  <a:lnTo>
                    <a:pt x="29" y="16"/>
                  </a:lnTo>
                  <a:lnTo>
                    <a:pt x="27" y="18"/>
                  </a:lnTo>
                  <a:lnTo>
                    <a:pt x="27" y="19"/>
                  </a:lnTo>
                  <a:lnTo>
                    <a:pt x="25" y="21"/>
                  </a:lnTo>
                  <a:lnTo>
                    <a:pt x="20" y="22"/>
                  </a:lnTo>
                  <a:lnTo>
                    <a:pt x="17" y="22"/>
                  </a:lnTo>
                  <a:lnTo>
                    <a:pt x="16" y="22"/>
                  </a:lnTo>
                </a:path>
              </a:pathLst>
            </a:custGeom>
            <a:solidFill>
              <a:srgbClr val="000000"/>
            </a:solidFill>
            <a:ln w="127000" cap="rnd">
              <a:noFill/>
              <a:round/>
              <a:headEnd/>
              <a:tailEnd/>
            </a:ln>
          </p:spPr>
          <p:txBody>
            <a:bodyPr>
              <a:prstTxWarp prst="textNoShape">
                <a:avLst/>
              </a:prstTxWarp>
            </a:bodyPr>
            <a:lstStyle/>
            <a:p>
              <a:endParaRPr lang="en-US"/>
            </a:p>
          </p:txBody>
        </p:sp>
        <p:sp>
          <p:nvSpPr>
            <p:cNvPr id="41221" name="Freeform 205"/>
            <p:cNvSpPr>
              <a:spLocks/>
            </p:cNvSpPr>
            <p:nvPr/>
          </p:nvSpPr>
          <p:spPr bwMode="auto">
            <a:xfrm>
              <a:off x="4461" y="788"/>
              <a:ext cx="16" cy="7"/>
            </a:xfrm>
            <a:custGeom>
              <a:avLst/>
              <a:gdLst>
                <a:gd name="T0" fmla="*/ 15 w 16"/>
                <a:gd name="T1" fmla="*/ 1 h 7"/>
                <a:gd name="T2" fmla="*/ 13 w 16"/>
                <a:gd name="T3" fmla="*/ 1 h 7"/>
                <a:gd name="T4" fmla="*/ 13 w 16"/>
                <a:gd name="T5" fmla="*/ 0 h 7"/>
                <a:gd name="T6" fmla="*/ 11 w 16"/>
                <a:gd name="T7" fmla="*/ 0 h 7"/>
                <a:gd name="T8" fmla="*/ 10 w 16"/>
                <a:gd name="T9" fmla="*/ 0 h 7"/>
                <a:gd name="T10" fmla="*/ 8 w 16"/>
                <a:gd name="T11" fmla="*/ 0 h 7"/>
                <a:gd name="T12" fmla="*/ 5 w 16"/>
                <a:gd name="T13" fmla="*/ 1 h 7"/>
                <a:gd name="T14" fmla="*/ 3 w 16"/>
                <a:gd name="T15" fmla="*/ 1 h 7"/>
                <a:gd name="T16" fmla="*/ 3 w 16"/>
                <a:gd name="T17" fmla="*/ 2 h 7"/>
                <a:gd name="T18" fmla="*/ 1 w 16"/>
                <a:gd name="T19" fmla="*/ 3 h 7"/>
                <a:gd name="T20" fmla="*/ 1 w 16"/>
                <a:gd name="T21" fmla="*/ 4 h 7"/>
                <a:gd name="T22" fmla="*/ 0 w 16"/>
                <a:gd name="T23" fmla="*/ 5 h 7"/>
                <a:gd name="T24" fmla="*/ 0 w 16"/>
                <a:gd name="T25" fmla="*/ 6 h 7"/>
                <a:gd name="T26" fmla="*/ 0 w 16"/>
                <a:gd name="T27" fmla="*/ 5 h 7"/>
                <a:gd name="T28" fmla="*/ 1 w 16"/>
                <a:gd name="T29" fmla="*/ 4 h 7"/>
                <a:gd name="T30" fmla="*/ 1 w 16"/>
                <a:gd name="T31" fmla="*/ 3 h 7"/>
                <a:gd name="T32" fmla="*/ 3 w 16"/>
                <a:gd name="T33" fmla="*/ 3 h 7"/>
                <a:gd name="T34" fmla="*/ 5 w 16"/>
                <a:gd name="T35" fmla="*/ 2 h 7"/>
                <a:gd name="T36" fmla="*/ 8 w 16"/>
                <a:gd name="T37" fmla="*/ 1 h 7"/>
                <a:gd name="T38" fmla="*/ 10 w 16"/>
                <a:gd name="T39" fmla="*/ 1 h 7"/>
                <a:gd name="T40" fmla="*/ 11 w 16"/>
                <a:gd name="T41" fmla="*/ 1 h 7"/>
                <a:gd name="T42" fmla="*/ 13 w 16"/>
                <a:gd name="T43" fmla="*/ 1 h 7"/>
                <a:gd name="T44" fmla="*/ 15 w 16"/>
                <a:gd name="T45" fmla="*/ 1 h 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
                <a:gd name="T70" fmla="*/ 0 h 7"/>
                <a:gd name="T71" fmla="*/ 16 w 16"/>
                <a:gd name="T72" fmla="*/ 7 h 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 h="7">
                  <a:moveTo>
                    <a:pt x="15" y="1"/>
                  </a:moveTo>
                  <a:lnTo>
                    <a:pt x="13" y="1"/>
                  </a:lnTo>
                  <a:lnTo>
                    <a:pt x="13" y="0"/>
                  </a:lnTo>
                  <a:lnTo>
                    <a:pt x="11" y="0"/>
                  </a:lnTo>
                  <a:lnTo>
                    <a:pt x="10" y="0"/>
                  </a:lnTo>
                  <a:lnTo>
                    <a:pt x="8" y="0"/>
                  </a:lnTo>
                  <a:lnTo>
                    <a:pt x="5" y="1"/>
                  </a:lnTo>
                  <a:lnTo>
                    <a:pt x="3" y="1"/>
                  </a:lnTo>
                  <a:lnTo>
                    <a:pt x="3" y="2"/>
                  </a:lnTo>
                  <a:lnTo>
                    <a:pt x="1" y="3"/>
                  </a:lnTo>
                  <a:lnTo>
                    <a:pt x="1" y="4"/>
                  </a:lnTo>
                  <a:lnTo>
                    <a:pt x="0" y="5"/>
                  </a:lnTo>
                  <a:lnTo>
                    <a:pt x="0" y="6"/>
                  </a:lnTo>
                  <a:lnTo>
                    <a:pt x="0" y="5"/>
                  </a:lnTo>
                  <a:lnTo>
                    <a:pt x="1" y="4"/>
                  </a:lnTo>
                  <a:lnTo>
                    <a:pt x="1" y="3"/>
                  </a:lnTo>
                  <a:lnTo>
                    <a:pt x="3" y="3"/>
                  </a:lnTo>
                  <a:lnTo>
                    <a:pt x="5" y="2"/>
                  </a:lnTo>
                  <a:lnTo>
                    <a:pt x="8" y="1"/>
                  </a:lnTo>
                  <a:lnTo>
                    <a:pt x="10" y="1"/>
                  </a:lnTo>
                  <a:lnTo>
                    <a:pt x="11" y="1"/>
                  </a:lnTo>
                  <a:lnTo>
                    <a:pt x="13" y="1"/>
                  </a:lnTo>
                  <a:lnTo>
                    <a:pt x="15" y="1"/>
                  </a:lnTo>
                </a:path>
              </a:pathLst>
            </a:custGeom>
            <a:solidFill>
              <a:srgbClr val="FFFFFF"/>
            </a:solidFill>
            <a:ln w="127000" cap="rnd">
              <a:noFill/>
              <a:round/>
              <a:headEnd/>
              <a:tailEnd/>
            </a:ln>
          </p:spPr>
          <p:txBody>
            <a:bodyPr>
              <a:prstTxWarp prst="textNoShape">
                <a:avLst/>
              </a:prstTxWarp>
            </a:bodyPr>
            <a:lstStyle/>
            <a:p>
              <a:endParaRPr lang="en-US"/>
            </a:p>
          </p:txBody>
        </p:sp>
        <p:sp>
          <p:nvSpPr>
            <p:cNvPr id="41222" name="Freeform 206"/>
            <p:cNvSpPr>
              <a:spLocks/>
            </p:cNvSpPr>
            <p:nvPr/>
          </p:nvSpPr>
          <p:spPr bwMode="auto">
            <a:xfrm>
              <a:off x="4420" y="785"/>
              <a:ext cx="12" cy="7"/>
            </a:xfrm>
            <a:custGeom>
              <a:avLst/>
              <a:gdLst>
                <a:gd name="T0" fmla="*/ 11 w 12"/>
                <a:gd name="T1" fmla="*/ 1 h 7"/>
                <a:gd name="T2" fmla="*/ 11 w 12"/>
                <a:gd name="T3" fmla="*/ 1 h 7"/>
                <a:gd name="T4" fmla="*/ 9 w 12"/>
                <a:gd name="T5" fmla="*/ 0 h 7"/>
                <a:gd name="T6" fmla="*/ 8 w 12"/>
                <a:gd name="T7" fmla="*/ 0 h 7"/>
                <a:gd name="T8" fmla="*/ 6 w 12"/>
                <a:gd name="T9" fmla="*/ 0 h 7"/>
                <a:gd name="T10" fmla="*/ 5 w 12"/>
                <a:gd name="T11" fmla="*/ 0 h 7"/>
                <a:gd name="T12" fmla="*/ 5 w 12"/>
                <a:gd name="T13" fmla="*/ 1 h 7"/>
                <a:gd name="T14" fmla="*/ 3 w 12"/>
                <a:gd name="T15" fmla="*/ 1 h 7"/>
                <a:gd name="T16" fmla="*/ 1 w 12"/>
                <a:gd name="T17" fmla="*/ 2 h 7"/>
                <a:gd name="T18" fmla="*/ 0 w 12"/>
                <a:gd name="T19" fmla="*/ 3 h 7"/>
                <a:gd name="T20" fmla="*/ 0 w 12"/>
                <a:gd name="T21" fmla="*/ 4 h 7"/>
                <a:gd name="T22" fmla="*/ 0 w 12"/>
                <a:gd name="T23" fmla="*/ 5 h 7"/>
                <a:gd name="T24" fmla="*/ 0 w 12"/>
                <a:gd name="T25" fmla="*/ 6 h 7"/>
                <a:gd name="T26" fmla="*/ 0 w 12"/>
                <a:gd name="T27" fmla="*/ 5 h 7"/>
                <a:gd name="T28" fmla="*/ 0 w 12"/>
                <a:gd name="T29" fmla="*/ 4 h 7"/>
                <a:gd name="T30" fmla="*/ 1 w 12"/>
                <a:gd name="T31" fmla="*/ 3 h 7"/>
                <a:gd name="T32" fmla="*/ 3 w 12"/>
                <a:gd name="T33" fmla="*/ 2 h 7"/>
                <a:gd name="T34" fmla="*/ 5 w 12"/>
                <a:gd name="T35" fmla="*/ 1 h 7"/>
                <a:gd name="T36" fmla="*/ 6 w 12"/>
                <a:gd name="T37" fmla="*/ 1 h 7"/>
                <a:gd name="T38" fmla="*/ 8 w 12"/>
                <a:gd name="T39" fmla="*/ 1 h 7"/>
                <a:gd name="T40" fmla="*/ 9 w 12"/>
                <a:gd name="T41" fmla="*/ 1 h 7"/>
                <a:gd name="T42" fmla="*/ 11 w 12"/>
                <a:gd name="T43" fmla="*/ 1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
                <a:gd name="T67" fmla="*/ 0 h 7"/>
                <a:gd name="T68" fmla="*/ 12 w 12"/>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 h="7">
                  <a:moveTo>
                    <a:pt x="11" y="1"/>
                  </a:moveTo>
                  <a:lnTo>
                    <a:pt x="11" y="1"/>
                  </a:lnTo>
                  <a:lnTo>
                    <a:pt x="9" y="0"/>
                  </a:lnTo>
                  <a:lnTo>
                    <a:pt x="8" y="0"/>
                  </a:lnTo>
                  <a:lnTo>
                    <a:pt x="6" y="0"/>
                  </a:lnTo>
                  <a:lnTo>
                    <a:pt x="5" y="0"/>
                  </a:lnTo>
                  <a:lnTo>
                    <a:pt x="5" y="1"/>
                  </a:lnTo>
                  <a:lnTo>
                    <a:pt x="3" y="1"/>
                  </a:lnTo>
                  <a:lnTo>
                    <a:pt x="1" y="2"/>
                  </a:lnTo>
                  <a:lnTo>
                    <a:pt x="0" y="3"/>
                  </a:lnTo>
                  <a:lnTo>
                    <a:pt x="0" y="4"/>
                  </a:lnTo>
                  <a:lnTo>
                    <a:pt x="0" y="5"/>
                  </a:lnTo>
                  <a:lnTo>
                    <a:pt x="0" y="6"/>
                  </a:lnTo>
                  <a:lnTo>
                    <a:pt x="0" y="5"/>
                  </a:lnTo>
                  <a:lnTo>
                    <a:pt x="0" y="4"/>
                  </a:lnTo>
                  <a:lnTo>
                    <a:pt x="1" y="3"/>
                  </a:lnTo>
                  <a:lnTo>
                    <a:pt x="3" y="2"/>
                  </a:lnTo>
                  <a:lnTo>
                    <a:pt x="5" y="1"/>
                  </a:lnTo>
                  <a:lnTo>
                    <a:pt x="6" y="1"/>
                  </a:lnTo>
                  <a:lnTo>
                    <a:pt x="8" y="1"/>
                  </a:lnTo>
                  <a:lnTo>
                    <a:pt x="9" y="1"/>
                  </a:lnTo>
                  <a:lnTo>
                    <a:pt x="11" y="1"/>
                  </a:lnTo>
                </a:path>
              </a:pathLst>
            </a:custGeom>
            <a:solidFill>
              <a:srgbClr val="FFFFFF"/>
            </a:solidFill>
            <a:ln w="127000" cap="rnd">
              <a:noFill/>
              <a:round/>
              <a:headEnd/>
              <a:tailEnd/>
            </a:ln>
          </p:spPr>
          <p:txBody>
            <a:bodyPr>
              <a:prstTxWarp prst="textNoShape">
                <a:avLst/>
              </a:prstTxWarp>
            </a:bodyPr>
            <a:lstStyle/>
            <a:p>
              <a:endParaRPr lang="en-US"/>
            </a:p>
          </p:txBody>
        </p:sp>
        <p:sp>
          <p:nvSpPr>
            <p:cNvPr id="41223" name="Freeform 207"/>
            <p:cNvSpPr>
              <a:spLocks/>
            </p:cNvSpPr>
            <p:nvPr/>
          </p:nvSpPr>
          <p:spPr bwMode="auto">
            <a:xfrm>
              <a:off x="4505" y="793"/>
              <a:ext cx="13" cy="6"/>
            </a:xfrm>
            <a:custGeom>
              <a:avLst/>
              <a:gdLst>
                <a:gd name="T0" fmla="*/ 12 w 13"/>
                <a:gd name="T1" fmla="*/ 1 h 6"/>
                <a:gd name="T2" fmla="*/ 12 w 13"/>
                <a:gd name="T3" fmla="*/ 0 h 6"/>
                <a:gd name="T4" fmla="*/ 10 w 13"/>
                <a:gd name="T5" fmla="*/ 0 h 6"/>
                <a:gd name="T6" fmla="*/ 8 w 13"/>
                <a:gd name="T7" fmla="*/ 0 h 6"/>
                <a:gd name="T8" fmla="*/ 7 w 13"/>
                <a:gd name="T9" fmla="*/ 0 h 6"/>
                <a:gd name="T10" fmla="*/ 5 w 13"/>
                <a:gd name="T11" fmla="*/ 0 h 6"/>
                <a:gd name="T12" fmla="*/ 4 w 13"/>
                <a:gd name="T13" fmla="*/ 1 h 6"/>
                <a:gd name="T14" fmla="*/ 2 w 13"/>
                <a:gd name="T15" fmla="*/ 1 h 6"/>
                <a:gd name="T16" fmla="*/ 2 w 13"/>
                <a:gd name="T17" fmla="*/ 2 h 6"/>
                <a:gd name="T18" fmla="*/ 0 w 13"/>
                <a:gd name="T19" fmla="*/ 3 h 6"/>
                <a:gd name="T20" fmla="*/ 0 w 13"/>
                <a:gd name="T21" fmla="*/ 3 h 6"/>
                <a:gd name="T22" fmla="*/ 0 w 13"/>
                <a:gd name="T23" fmla="*/ 4 h 6"/>
                <a:gd name="T24" fmla="*/ 0 w 13"/>
                <a:gd name="T25" fmla="*/ 5 h 6"/>
                <a:gd name="T26" fmla="*/ 0 w 13"/>
                <a:gd name="T27" fmla="*/ 4 h 6"/>
                <a:gd name="T28" fmla="*/ 0 w 13"/>
                <a:gd name="T29" fmla="*/ 3 h 6"/>
                <a:gd name="T30" fmla="*/ 2 w 13"/>
                <a:gd name="T31" fmla="*/ 3 h 6"/>
                <a:gd name="T32" fmla="*/ 2 w 13"/>
                <a:gd name="T33" fmla="*/ 2 h 6"/>
                <a:gd name="T34" fmla="*/ 4 w 13"/>
                <a:gd name="T35" fmla="*/ 1 h 6"/>
                <a:gd name="T36" fmla="*/ 5 w 13"/>
                <a:gd name="T37" fmla="*/ 1 h 6"/>
                <a:gd name="T38" fmla="*/ 7 w 13"/>
                <a:gd name="T39" fmla="*/ 0 h 6"/>
                <a:gd name="T40" fmla="*/ 8 w 13"/>
                <a:gd name="T41" fmla="*/ 0 h 6"/>
                <a:gd name="T42" fmla="*/ 10 w 13"/>
                <a:gd name="T43" fmla="*/ 0 h 6"/>
                <a:gd name="T44" fmla="*/ 12 w 13"/>
                <a:gd name="T45" fmla="*/ 1 h 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
                <a:gd name="T70" fmla="*/ 0 h 6"/>
                <a:gd name="T71" fmla="*/ 13 w 13"/>
                <a:gd name="T72" fmla="*/ 6 h 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 h="6">
                  <a:moveTo>
                    <a:pt x="12" y="1"/>
                  </a:moveTo>
                  <a:lnTo>
                    <a:pt x="12" y="0"/>
                  </a:lnTo>
                  <a:lnTo>
                    <a:pt x="10" y="0"/>
                  </a:lnTo>
                  <a:lnTo>
                    <a:pt x="8" y="0"/>
                  </a:lnTo>
                  <a:lnTo>
                    <a:pt x="7" y="0"/>
                  </a:lnTo>
                  <a:lnTo>
                    <a:pt x="5" y="0"/>
                  </a:lnTo>
                  <a:lnTo>
                    <a:pt x="4" y="1"/>
                  </a:lnTo>
                  <a:lnTo>
                    <a:pt x="2" y="1"/>
                  </a:lnTo>
                  <a:lnTo>
                    <a:pt x="2" y="2"/>
                  </a:lnTo>
                  <a:lnTo>
                    <a:pt x="0" y="3"/>
                  </a:lnTo>
                  <a:lnTo>
                    <a:pt x="0" y="4"/>
                  </a:lnTo>
                  <a:lnTo>
                    <a:pt x="0" y="5"/>
                  </a:lnTo>
                  <a:lnTo>
                    <a:pt x="0" y="4"/>
                  </a:lnTo>
                  <a:lnTo>
                    <a:pt x="0" y="3"/>
                  </a:lnTo>
                  <a:lnTo>
                    <a:pt x="2" y="3"/>
                  </a:lnTo>
                  <a:lnTo>
                    <a:pt x="2" y="2"/>
                  </a:lnTo>
                  <a:lnTo>
                    <a:pt x="4" y="1"/>
                  </a:lnTo>
                  <a:lnTo>
                    <a:pt x="5" y="1"/>
                  </a:lnTo>
                  <a:lnTo>
                    <a:pt x="7" y="0"/>
                  </a:lnTo>
                  <a:lnTo>
                    <a:pt x="8" y="0"/>
                  </a:lnTo>
                  <a:lnTo>
                    <a:pt x="10" y="0"/>
                  </a:lnTo>
                  <a:lnTo>
                    <a:pt x="12" y="1"/>
                  </a:lnTo>
                </a:path>
              </a:pathLst>
            </a:custGeom>
            <a:solidFill>
              <a:srgbClr val="FFFFFF"/>
            </a:solidFill>
            <a:ln w="127000" cap="rnd">
              <a:noFill/>
              <a:round/>
              <a:headEnd/>
              <a:tailEnd/>
            </a:ln>
          </p:spPr>
          <p:txBody>
            <a:bodyPr>
              <a:prstTxWarp prst="textNoShape">
                <a:avLst/>
              </a:prstTxWarp>
            </a:bodyPr>
            <a:lstStyle/>
            <a:p>
              <a:endParaRPr lang="en-US"/>
            </a:p>
          </p:txBody>
        </p:sp>
        <p:sp>
          <p:nvSpPr>
            <p:cNvPr id="41224" name="Freeform 208"/>
            <p:cNvSpPr>
              <a:spLocks/>
            </p:cNvSpPr>
            <p:nvPr/>
          </p:nvSpPr>
          <p:spPr bwMode="auto">
            <a:xfrm>
              <a:off x="4512" y="803"/>
              <a:ext cx="13" cy="9"/>
            </a:xfrm>
            <a:custGeom>
              <a:avLst/>
              <a:gdLst>
                <a:gd name="T0" fmla="*/ 12 w 13"/>
                <a:gd name="T1" fmla="*/ 0 h 9"/>
                <a:gd name="T2" fmla="*/ 12 w 13"/>
                <a:gd name="T3" fmla="*/ 0 h 9"/>
                <a:gd name="T4" fmla="*/ 12 w 13"/>
                <a:gd name="T5" fmla="*/ 1 h 9"/>
                <a:gd name="T6" fmla="*/ 12 w 13"/>
                <a:gd name="T7" fmla="*/ 2 h 9"/>
                <a:gd name="T8" fmla="*/ 12 w 13"/>
                <a:gd name="T9" fmla="*/ 3 h 9"/>
                <a:gd name="T10" fmla="*/ 12 w 13"/>
                <a:gd name="T11" fmla="*/ 4 h 9"/>
                <a:gd name="T12" fmla="*/ 10 w 13"/>
                <a:gd name="T13" fmla="*/ 6 h 9"/>
                <a:gd name="T14" fmla="*/ 8 w 13"/>
                <a:gd name="T15" fmla="*/ 7 h 9"/>
                <a:gd name="T16" fmla="*/ 7 w 13"/>
                <a:gd name="T17" fmla="*/ 8 h 9"/>
                <a:gd name="T18" fmla="*/ 5 w 13"/>
                <a:gd name="T19" fmla="*/ 8 h 9"/>
                <a:gd name="T20" fmla="*/ 4 w 13"/>
                <a:gd name="T21" fmla="*/ 8 h 9"/>
                <a:gd name="T22" fmla="*/ 2 w 13"/>
                <a:gd name="T23" fmla="*/ 7 h 9"/>
                <a:gd name="T24" fmla="*/ 0 w 13"/>
                <a:gd name="T25" fmla="*/ 7 h 9"/>
                <a:gd name="T26" fmla="*/ 0 w 13"/>
                <a:gd name="T27" fmla="*/ 6 h 9"/>
                <a:gd name="T28" fmla="*/ 2 w 13"/>
                <a:gd name="T29" fmla="*/ 7 h 9"/>
                <a:gd name="T30" fmla="*/ 4 w 13"/>
                <a:gd name="T31" fmla="*/ 7 h 9"/>
                <a:gd name="T32" fmla="*/ 5 w 13"/>
                <a:gd name="T33" fmla="*/ 7 h 9"/>
                <a:gd name="T34" fmla="*/ 7 w 13"/>
                <a:gd name="T35" fmla="*/ 7 h 9"/>
                <a:gd name="T36" fmla="*/ 8 w 13"/>
                <a:gd name="T37" fmla="*/ 6 h 9"/>
                <a:gd name="T38" fmla="*/ 10 w 13"/>
                <a:gd name="T39" fmla="*/ 5 h 9"/>
                <a:gd name="T40" fmla="*/ 10 w 13"/>
                <a:gd name="T41" fmla="*/ 4 h 9"/>
                <a:gd name="T42" fmla="*/ 12 w 13"/>
                <a:gd name="T43" fmla="*/ 3 h 9"/>
                <a:gd name="T44" fmla="*/ 12 w 13"/>
                <a:gd name="T45" fmla="*/ 2 h 9"/>
                <a:gd name="T46" fmla="*/ 12 w 13"/>
                <a:gd name="T47" fmla="*/ 0 h 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
                <a:gd name="T73" fmla="*/ 0 h 9"/>
                <a:gd name="T74" fmla="*/ 13 w 13"/>
                <a:gd name="T75" fmla="*/ 9 h 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 h="9">
                  <a:moveTo>
                    <a:pt x="12" y="0"/>
                  </a:moveTo>
                  <a:lnTo>
                    <a:pt x="12" y="0"/>
                  </a:lnTo>
                  <a:lnTo>
                    <a:pt x="12" y="1"/>
                  </a:lnTo>
                  <a:lnTo>
                    <a:pt x="12" y="2"/>
                  </a:lnTo>
                  <a:lnTo>
                    <a:pt x="12" y="3"/>
                  </a:lnTo>
                  <a:lnTo>
                    <a:pt x="12" y="4"/>
                  </a:lnTo>
                  <a:lnTo>
                    <a:pt x="10" y="6"/>
                  </a:lnTo>
                  <a:lnTo>
                    <a:pt x="8" y="7"/>
                  </a:lnTo>
                  <a:lnTo>
                    <a:pt x="7" y="8"/>
                  </a:lnTo>
                  <a:lnTo>
                    <a:pt x="5" y="8"/>
                  </a:lnTo>
                  <a:lnTo>
                    <a:pt x="4" y="8"/>
                  </a:lnTo>
                  <a:lnTo>
                    <a:pt x="2" y="7"/>
                  </a:lnTo>
                  <a:lnTo>
                    <a:pt x="0" y="7"/>
                  </a:lnTo>
                  <a:lnTo>
                    <a:pt x="0" y="6"/>
                  </a:lnTo>
                  <a:lnTo>
                    <a:pt x="2" y="7"/>
                  </a:lnTo>
                  <a:lnTo>
                    <a:pt x="4" y="7"/>
                  </a:lnTo>
                  <a:lnTo>
                    <a:pt x="5" y="7"/>
                  </a:lnTo>
                  <a:lnTo>
                    <a:pt x="7" y="7"/>
                  </a:lnTo>
                  <a:lnTo>
                    <a:pt x="8" y="6"/>
                  </a:lnTo>
                  <a:lnTo>
                    <a:pt x="10" y="5"/>
                  </a:lnTo>
                  <a:lnTo>
                    <a:pt x="10" y="4"/>
                  </a:lnTo>
                  <a:lnTo>
                    <a:pt x="12" y="3"/>
                  </a:lnTo>
                  <a:lnTo>
                    <a:pt x="12" y="2"/>
                  </a:lnTo>
                  <a:lnTo>
                    <a:pt x="12" y="0"/>
                  </a:lnTo>
                </a:path>
              </a:pathLst>
            </a:custGeom>
            <a:solidFill>
              <a:srgbClr val="8D8D8D"/>
            </a:solidFill>
            <a:ln w="127000" cap="rnd">
              <a:noFill/>
              <a:round/>
              <a:headEnd/>
              <a:tailEnd/>
            </a:ln>
          </p:spPr>
          <p:txBody>
            <a:bodyPr>
              <a:prstTxWarp prst="textNoShape">
                <a:avLst/>
              </a:prstTxWarp>
            </a:bodyPr>
            <a:lstStyle/>
            <a:p>
              <a:endParaRPr lang="en-US"/>
            </a:p>
          </p:txBody>
        </p:sp>
        <p:sp>
          <p:nvSpPr>
            <p:cNvPr id="41225" name="Freeform 209"/>
            <p:cNvSpPr>
              <a:spLocks/>
            </p:cNvSpPr>
            <p:nvPr/>
          </p:nvSpPr>
          <p:spPr bwMode="auto">
            <a:xfrm>
              <a:off x="4469" y="800"/>
              <a:ext cx="13" cy="7"/>
            </a:xfrm>
            <a:custGeom>
              <a:avLst/>
              <a:gdLst>
                <a:gd name="T0" fmla="*/ 10 w 13"/>
                <a:gd name="T1" fmla="*/ 0 h 7"/>
                <a:gd name="T2" fmla="*/ 12 w 13"/>
                <a:gd name="T3" fmla="*/ 0 h 7"/>
                <a:gd name="T4" fmla="*/ 12 w 13"/>
                <a:gd name="T5" fmla="*/ 1 h 7"/>
                <a:gd name="T6" fmla="*/ 12 w 13"/>
                <a:gd name="T7" fmla="*/ 2 h 7"/>
                <a:gd name="T8" fmla="*/ 10 w 13"/>
                <a:gd name="T9" fmla="*/ 3 h 7"/>
                <a:gd name="T10" fmla="*/ 10 w 13"/>
                <a:gd name="T11" fmla="*/ 4 h 7"/>
                <a:gd name="T12" fmla="*/ 8 w 13"/>
                <a:gd name="T13" fmla="*/ 4 h 7"/>
                <a:gd name="T14" fmla="*/ 7 w 13"/>
                <a:gd name="T15" fmla="*/ 5 h 7"/>
                <a:gd name="T16" fmla="*/ 7 w 13"/>
                <a:gd name="T17" fmla="*/ 6 h 7"/>
                <a:gd name="T18" fmla="*/ 5 w 13"/>
                <a:gd name="T19" fmla="*/ 6 h 7"/>
                <a:gd name="T20" fmla="*/ 4 w 13"/>
                <a:gd name="T21" fmla="*/ 6 h 7"/>
                <a:gd name="T22" fmla="*/ 2 w 13"/>
                <a:gd name="T23" fmla="*/ 6 h 7"/>
                <a:gd name="T24" fmla="*/ 0 w 13"/>
                <a:gd name="T25" fmla="*/ 6 h 7"/>
                <a:gd name="T26" fmla="*/ 0 w 13"/>
                <a:gd name="T27" fmla="*/ 5 h 7"/>
                <a:gd name="T28" fmla="*/ 2 w 13"/>
                <a:gd name="T29" fmla="*/ 6 h 7"/>
                <a:gd name="T30" fmla="*/ 4 w 13"/>
                <a:gd name="T31" fmla="*/ 6 h 7"/>
                <a:gd name="T32" fmla="*/ 5 w 13"/>
                <a:gd name="T33" fmla="*/ 6 h 7"/>
                <a:gd name="T34" fmla="*/ 5 w 13"/>
                <a:gd name="T35" fmla="*/ 5 h 7"/>
                <a:gd name="T36" fmla="*/ 7 w 13"/>
                <a:gd name="T37" fmla="*/ 5 h 7"/>
                <a:gd name="T38" fmla="*/ 8 w 13"/>
                <a:gd name="T39" fmla="*/ 4 h 7"/>
                <a:gd name="T40" fmla="*/ 10 w 13"/>
                <a:gd name="T41" fmla="*/ 4 h 7"/>
                <a:gd name="T42" fmla="*/ 10 w 13"/>
                <a:gd name="T43" fmla="*/ 3 h 7"/>
                <a:gd name="T44" fmla="*/ 10 w 13"/>
                <a:gd name="T45" fmla="*/ 2 h 7"/>
                <a:gd name="T46" fmla="*/ 10 w 13"/>
                <a:gd name="T47" fmla="*/ 1 h 7"/>
                <a:gd name="T48" fmla="*/ 10 w 13"/>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
                <a:gd name="T76" fmla="*/ 0 h 7"/>
                <a:gd name="T77" fmla="*/ 13 w 13"/>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 h="7">
                  <a:moveTo>
                    <a:pt x="10" y="0"/>
                  </a:moveTo>
                  <a:lnTo>
                    <a:pt x="12" y="0"/>
                  </a:lnTo>
                  <a:lnTo>
                    <a:pt x="12" y="1"/>
                  </a:lnTo>
                  <a:lnTo>
                    <a:pt x="12" y="2"/>
                  </a:lnTo>
                  <a:lnTo>
                    <a:pt x="10" y="3"/>
                  </a:lnTo>
                  <a:lnTo>
                    <a:pt x="10" y="4"/>
                  </a:lnTo>
                  <a:lnTo>
                    <a:pt x="8" y="4"/>
                  </a:lnTo>
                  <a:lnTo>
                    <a:pt x="7" y="5"/>
                  </a:lnTo>
                  <a:lnTo>
                    <a:pt x="7" y="6"/>
                  </a:lnTo>
                  <a:lnTo>
                    <a:pt x="5" y="6"/>
                  </a:lnTo>
                  <a:lnTo>
                    <a:pt x="4" y="6"/>
                  </a:lnTo>
                  <a:lnTo>
                    <a:pt x="2" y="6"/>
                  </a:lnTo>
                  <a:lnTo>
                    <a:pt x="0" y="6"/>
                  </a:lnTo>
                  <a:lnTo>
                    <a:pt x="0" y="5"/>
                  </a:lnTo>
                  <a:lnTo>
                    <a:pt x="2" y="6"/>
                  </a:lnTo>
                  <a:lnTo>
                    <a:pt x="4" y="6"/>
                  </a:lnTo>
                  <a:lnTo>
                    <a:pt x="5" y="6"/>
                  </a:lnTo>
                  <a:lnTo>
                    <a:pt x="5" y="5"/>
                  </a:lnTo>
                  <a:lnTo>
                    <a:pt x="7" y="5"/>
                  </a:lnTo>
                  <a:lnTo>
                    <a:pt x="8" y="4"/>
                  </a:lnTo>
                  <a:lnTo>
                    <a:pt x="10" y="4"/>
                  </a:lnTo>
                  <a:lnTo>
                    <a:pt x="10" y="3"/>
                  </a:lnTo>
                  <a:lnTo>
                    <a:pt x="10" y="2"/>
                  </a:lnTo>
                  <a:lnTo>
                    <a:pt x="10" y="1"/>
                  </a:lnTo>
                  <a:lnTo>
                    <a:pt x="10" y="0"/>
                  </a:lnTo>
                </a:path>
              </a:pathLst>
            </a:custGeom>
            <a:solidFill>
              <a:srgbClr val="8D8D8D"/>
            </a:solidFill>
            <a:ln w="127000" cap="rnd">
              <a:noFill/>
              <a:round/>
              <a:headEnd/>
              <a:tailEnd/>
            </a:ln>
          </p:spPr>
          <p:txBody>
            <a:bodyPr>
              <a:prstTxWarp prst="textNoShape">
                <a:avLst/>
              </a:prstTxWarp>
            </a:bodyPr>
            <a:lstStyle/>
            <a:p>
              <a:endParaRPr lang="en-US"/>
            </a:p>
          </p:txBody>
        </p:sp>
        <p:sp>
          <p:nvSpPr>
            <p:cNvPr id="41226" name="Freeform 210"/>
            <p:cNvSpPr>
              <a:spLocks/>
            </p:cNvSpPr>
            <p:nvPr/>
          </p:nvSpPr>
          <p:spPr bwMode="auto">
            <a:xfrm>
              <a:off x="4424" y="795"/>
              <a:ext cx="13" cy="9"/>
            </a:xfrm>
            <a:custGeom>
              <a:avLst/>
              <a:gdLst>
                <a:gd name="T0" fmla="*/ 12 w 13"/>
                <a:gd name="T1" fmla="*/ 0 h 9"/>
                <a:gd name="T2" fmla="*/ 12 w 13"/>
                <a:gd name="T3" fmla="*/ 1 h 9"/>
                <a:gd name="T4" fmla="*/ 12 w 13"/>
                <a:gd name="T5" fmla="*/ 2 h 9"/>
                <a:gd name="T6" fmla="*/ 12 w 13"/>
                <a:gd name="T7" fmla="*/ 3 h 9"/>
                <a:gd name="T8" fmla="*/ 12 w 13"/>
                <a:gd name="T9" fmla="*/ 4 h 9"/>
                <a:gd name="T10" fmla="*/ 12 w 13"/>
                <a:gd name="T11" fmla="*/ 5 h 9"/>
                <a:gd name="T12" fmla="*/ 10 w 13"/>
                <a:gd name="T13" fmla="*/ 6 h 9"/>
                <a:gd name="T14" fmla="*/ 8 w 13"/>
                <a:gd name="T15" fmla="*/ 7 h 9"/>
                <a:gd name="T16" fmla="*/ 7 w 13"/>
                <a:gd name="T17" fmla="*/ 8 h 9"/>
                <a:gd name="T18" fmla="*/ 5 w 13"/>
                <a:gd name="T19" fmla="*/ 8 h 9"/>
                <a:gd name="T20" fmla="*/ 4 w 13"/>
                <a:gd name="T21" fmla="*/ 8 h 9"/>
                <a:gd name="T22" fmla="*/ 2 w 13"/>
                <a:gd name="T23" fmla="*/ 8 h 9"/>
                <a:gd name="T24" fmla="*/ 2 w 13"/>
                <a:gd name="T25" fmla="*/ 7 h 9"/>
                <a:gd name="T26" fmla="*/ 0 w 13"/>
                <a:gd name="T27" fmla="*/ 7 h 9"/>
                <a:gd name="T28" fmla="*/ 2 w 13"/>
                <a:gd name="T29" fmla="*/ 7 h 9"/>
                <a:gd name="T30" fmla="*/ 4 w 13"/>
                <a:gd name="T31" fmla="*/ 7 h 9"/>
                <a:gd name="T32" fmla="*/ 4 w 13"/>
                <a:gd name="T33" fmla="*/ 8 h 9"/>
                <a:gd name="T34" fmla="*/ 5 w 13"/>
                <a:gd name="T35" fmla="*/ 8 h 9"/>
                <a:gd name="T36" fmla="*/ 7 w 13"/>
                <a:gd name="T37" fmla="*/ 7 h 9"/>
                <a:gd name="T38" fmla="*/ 8 w 13"/>
                <a:gd name="T39" fmla="*/ 6 h 9"/>
                <a:gd name="T40" fmla="*/ 10 w 13"/>
                <a:gd name="T41" fmla="*/ 5 h 9"/>
                <a:gd name="T42" fmla="*/ 10 w 13"/>
                <a:gd name="T43" fmla="*/ 4 h 9"/>
                <a:gd name="T44" fmla="*/ 12 w 13"/>
                <a:gd name="T45" fmla="*/ 4 h 9"/>
                <a:gd name="T46" fmla="*/ 12 w 13"/>
                <a:gd name="T47" fmla="*/ 3 h 9"/>
                <a:gd name="T48" fmla="*/ 12 w 13"/>
                <a:gd name="T49" fmla="*/ 2 h 9"/>
                <a:gd name="T50" fmla="*/ 12 w 13"/>
                <a:gd name="T51" fmla="*/ 0 h 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9"/>
                <a:gd name="T80" fmla="*/ 13 w 13"/>
                <a:gd name="T81" fmla="*/ 9 h 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9">
                  <a:moveTo>
                    <a:pt x="12" y="0"/>
                  </a:moveTo>
                  <a:lnTo>
                    <a:pt x="12" y="1"/>
                  </a:lnTo>
                  <a:lnTo>
                    <a:pt x="12" y="2"/>
                  </a:lnTo>
                  <a:lnTo>
                    <a:pt x="12" y="3"/>
                  </a:lnTo>
                  <a:lnTo>
                    <a:pt x="12" y="4"/>
                  </a:lnTo>
                  <a:lnTo>
                    <a:pt x="12" y="5"/>
                  </a:lnTo>
                  <a:lnTo>
                    <a:pt x="10" y="6"/>
                  </a:lnTo>
                  <a:lnTo>
                    <a:pt x="8" y="7"/>
                  </a:lnTo>
                  <a:lnTo>
                    <a:pt x="7" y="8"/>
                  </a:lnTo>
                  <a:lnTo>
                    <a:pt x="5" y="8"/>
                  </a:lnTo>
                  <a:lnTo>
                    <a:pt x="4" y="8"/>
                  </a:lnTo>
                  <a:lnTo>
                    <a:pt x="2" y="8"/>
                  </a:lnTo>
                  <a:lnTo>
                    <a:pt x="2" y="7"/>
                  </a:lnTo>
                  <a:lnTo>
                    <a:pt x="0" y="7"/>
                  </a:lnTo>
                  <a:lnTo>
                    <a:pt x="2" y="7"/>
                  </a:lnTo>
                  <a:lnTo>
                    <a:pt x="4" y="7"/>
                  </a:lnTo>
                  <a:lnTo>
                    <a:pt x="4" y="8"/>
                  </a:lnTo>
                  <a:lnTo>
                    <a:pt x="5" y="8"/>
                  </a:lnTo>
                  <a:lnTo>
                    <a:pt x="7" y="7"/>
                  </a:lnTo>
                  <a:lnTo>
                    <a:pt x="8" y="6"/>
                  </a:lnTo>
                  <a:lnTo>
                    <a:pt x="10" y="5"/>
                  </a:lnTo>
                  <a:lnTo>
                    <a:pt x="10" y="4"/>
                  </a:lnTo>
                  <a:lnTo>
                    <a:pt x="12" y="4"/>
                  </a:lnTo>
                  <a:lnTo>
                    <a:pt x="12" y="3"/>
                  </a:lnTo>
                  <a:lnTo>
                    <a:pt x="12" y="2"/>
                  </a:lnTo>
                  <a:lnTo>
                    <a:pt x="12" y="0"/>
                  </a:lnTo>
                </a:path>
              </a:pathLst>
            </a:custGeom>
            <a:solidFill>
              <a:srgbClr val="8D8D8D"/>
            </a:solidFill>
            <a:ln w="127000" cap="rnd">
              <a:noFill/>
              <a:round/>
              <a:headEnd/>
              <a:tailEnd/>
            </a:ln>
          </p:spPr>
          <p:txBody>
            <a:bodyPr>
              <a:prstTxWarp prst="textNoShape">
                <a:avLst/>
              </a:prstTxWarp>
            </a:bodyPr>
            <a:lstStyle/>
            <a:p>
              <a:endParaRPr lang="en-US"/>
            </a:p>
          </p:txBody>
        </p:sp>
        <p:sp>
          <p:nvSpPr>
            <p:cNvPr id="41227" name="Freeform 211"/>
            <p:cNvSpPr>
              <a:spLocks/>
            </p:cNvSpPr>
            <p:nvPr/>
          </p:nvSpPr>
          <p:spPr bwMode="auto">
            <a:xfrm>
              <a:off x="4156" y="770"/>
              <a:ext cx="184" cy="25"/>
            </a:xfrm>
            <a:custGeom>
              <a:avLst/>
              <a:gdLst>
                <a:gd name="T0" fmla="*/ 183 w 184"/>
                <a:gd name="T1" fmla="*/ 21 h 25"/>
                <a:gd name="T2" fmla="*/ 180 w 184"/>
                <a:gd name="T3" fmla="*/ 20 h 25"/>
                <a:gd name="T4" fmla="*/ 177 w 184"/>
                <a:gd name="T5" fmla="*/ 20 h 25"/>
                <a:gd name="T6" fmla="*/ 174 w 184"/>
                <a:gd name="T7" fmla="*/ 20 h 25"/>
                <a:gd name="T8" fmla="*/ 172 w 184"/>
                <a:gd name="T9" fmla="*/ 20 h 25"/>
                <a:gd name="T10" fmla="*/ 167 w 184"/>
                <a:gd name="T11" fmla="*/ 18 h 25"/>
                <a:gd name="T12" fmla="*/ 164 w 184"/>
                <a:gd name="T13" fmla="*/ 18 h 25"/>
                <a:gd name="T14" fmla="*/ 159 w 184"/>
                <a:gd name="T15" fmla="*/ 17 h 25"/>
                <a:gd name="T16" fmla="*/ 153 w 184"/>
                <a:gd name="T17" fmla="*/ 17 h 25"/>
                <a:gd name="T18" fmla="*/ 146 w 184"/>
                <a:gd name="T19" fmla="*/ 16 h 25"/>
                <a:gd name="T20" fmla="*/ 140 w 184"/>
                <a:gd name="T21" fmla="*/ 16 h 25"/>
                <a:gd name="T22" fmla="*/ 132 w 184"/>
                <a:gd name="T23" fmla="*/ 15 h 25"/>
                <a:gd name="T24" fmla="*/ 126 w 184"/>
                <a:gd name="T25" fmla="*/ 15 h 25"/>
                <a:gd name="T26" fmla="*/ 119 w 184"/>
                <a:gd name="T27" fmla="*/ 13 h 25"/>
                <a:gd name="T28" fmla="*/ 110 w 184"/>
                <a:gd name="T29" fmla="*/ 13 h 25"/>
                <a:gd name="T30" fmla="*/ 103 w 184"/>
                <a:gd name="T31" fmla="*/ 12 h 25"/>
                <a:gd name="T32" fmla="*/ 94 w 184"/>
                <a:gd name="T33" fmla="*/ 11 h 25"/>
                <a:gd name="T34" fmla="*/ 86 w 184"/>
                <a:gd name="T35" fmla="*/ 9 h 25"/>
                <a:gd name="T36" fmla="*/ 79 w 184"/>
                <a:gd name="T37" fmla="*/ 9 h 25"/>
                <a:gd name="T38" fmla="*/ 70 w 184"/>
                <a:gd name="T39" fmla="*/ 8 h 25"/>
                <a:gd name="T40" fmla="*/ 65 w 184"/>
                <a:gd name="T41" fmla="*/ 8 h 25"/>
                <a:gd name="T42" fmla="*/ 57 w 184"/>
                <a:gd name="T43" fmla="*/ 7 h 25"/>
                <a:gd name="T44" fmla="*/ 49 w 184"/>
                <a:gd name="T45" fmla="*/ 5 h 25"/>
                <a:gd name="T46" fmla="*/ 40 w 184"/>
                <a:gd name="T47" fmla="*/ 5 h 25"/>
                <a:gd name="T48" fmla="*/ 35 w 184"/>
                <a:gd name="T49" fmla="*/ 4 h 25"/>
                <a:gd name="T50" fmla="*/ 27 w 184"/>
                <a:gd name="T51" fmla="*/ 3 h 25"/>
                <a:gd name="T52" fmla="*/ 22 w 184"/>
                <a:gd name="T53" fmla="*/ 3 h 25"/>
                <a:gd name="T54" fmla="*/ 16 w 184"/>
                <a:gd name="T55" fmla="*/ 1 h 25"/>
                <a:gd name="T56" fmla="*/ 11 w 184"/>
                <a:gd name="T57" fmla="*/ 1 h 25"/>
                <a:gd name="T58" fmla="*/ 9 w 184"/>
                <a:gd name="T59" fmla="*/ 1 h 25"/>
                <a:gd name="T60" fmla="*/ 3 w 184"/>
                <a:gd name="T61" fmla="*/ 0 h 25"/>
                <a:gd name="T62" fmla="*/ 0 w 184"/>
                <a:gd name="T63" fmla="*/ 0 h 25"/>
                <a:gd name="T64" fmla="*/ 0 w 184"/>
                <a:gd name="T65" fmla="*/ 3 h 25"/>
                <a:gd name="T66" fmla="*/ 183 w 184"/>
                <a:gd name="T67" fmla="*/ 24 h 25"/>
                <a:gd name="T68" fmla="*/ 183 w 184"/>
                <a:gd name="T69" fmla="*/ 23 h 25"/>
                <a:gd name="T70" fmla="*/ 183 w 184"/>
                <a:gd name="T71" fmla="*/ 21 h 2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4"/>
                <a:gd name="T109" fmla="*/ 0 h 25"/>
                <a:gd name="T110" fmla="*/ 184 w 184"/>
                <a:gd name="T111" fmla="*/ 25 h 2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4" h="25">
                  <a:moveTo>
                    <a:pt x="183" y="21"/>
                  </a:moveTo>
                  <a:lnTo>
                    <a:pt x="180" y="20"/>
                  </a:lnTo>
                  <a:lnTo>
                    <a:pt x="177" y="20"/>
                  </a:lnTo>
                  <a:lnTo>
                    <a:pt x="174" y="20"/>
                  </a:lnTo>
                  <a:lnTo>
                    <a:pt x="172" y="20"/>
                  </a:lnTo>
                  <a:lnTo>
                    <a:pt x="167" y="18"/>
                  </a:lnTo>
                  <a:lnTo>
                    <a:pt x="164" y="18"/>
                  </a:lnTo>
                  <a:lnTo>
                    <a:pt x="159" y="17"/>
                  </a:lnTo>
                  <a:lnTo>
                    <a:pt x="153" y="17"/>
                  </a:lnTo>
                  <a:lnTo>
                    <a:pt x="146" y="16"/>
                  </a:lnTo>
                  <a:lnTo>
                    <a:pt x="140" y="16"/>
                  </a:lnTo>
                  <a:lnTo>
                    <a:pt x="132" y="15"/>
                  </a:lnTo>
                  <a:lnTo>
                    <a:pt x="126" y="15"/>
                  </a:lnTo>
                  <a:lnTo>
                    <a:pt x="119" y="13"/>
                  </a:lnTo>
                  <a:lnTo>
                    <a:pt x="110" y="13"/>
                  </a:lnTo>
                  <a:lnTo>
                    <a:pt x="103" y="12"/>
                  </a:lnTo>
                  <a:lnTo>
                    <a:pt x="94" y="11"/>
                  </a:lnTo>
                  <a:lnTo>
                    <a:pt x="86" y="9"/>
                  </a:lnTo>
                  <a:lnTo>
                    <a:pt x="79" y="9"/>
                  </a:lnTo>
                  <a:lnTo>
                    <a:pt x="70" y="8"/>
                  </a:lnTo>
                  <a:lnTo>
                    <a:pt x="65" y="8"/>
                  </a:lnTo>
                  <a:lnTo>
                    <a:pt x="57" y="7"/>
                  </a:lnTo>
                  <a:lnTo>
                    <a:pt x="49" y="5"/>
                  </a:lnTo>
                  <a:lnTo>
                    <a:pt x="40" y="5"/>
                  </a:lnTo>
                  <a:lnTo>
                    <a:pt x="35" y="4"/>
                  </a:lnTo>
                  <a:lnTo>
                    <a:pt x="27" y="3"/>
                  </a:lnTo>
                  <a:lnTo>
                    <a:pt x="22" y="3"/>
                  </a:lnTo>
                  <a:lnTo>
                    <a:pt x="16" y="1"/>
                  </a:lnTo>
                  <a:lnTo>
                    <a:pt x="11" y="1"/>
                  </a:lnTo>
                  <a:lnTo>
                    <a:pt x="9" y="1"/>
                  </a:lnTo>
                  <a:lnTo>
                    <a:pt x="3" y="0"/>
                  </a:lnTo>
                  <a:lnTo>
                    <a:pt x="0" y="0"/>
                  </a:lnTo>
                  <a:lnTo>
                    <a:pt x="0" y="3"/>
                  </a:lnTo>
                  <a:lnTo>
                    <a:pt x="183" y="24"/>
                  </a:lnTo>
                  <a:lnTo>
                    <a:pt x="183" y="23"/>
                  </a:lnTo>
                  <a:lnTo>
                    <a:pt x="183" y="21"/>
                  </a:lnTo>
                </a:path>
              </a:pathLst>
            </a:custGeom>
            <a:solidFill>
              <a:srgbClr val="734D0D"/>
            </a:solidFill>
            <a:ln w="127000" cap="rnd">
              <a:noFill/>
              <a:round/>
              <a:headEnd/>
              <a:tailEnd/>
            </a:ln>
          </p:spPr>
          <p:txBody>
            <a:bodyPr>
              <a:prstTxWarp prst="textNoShape">
                <a:avLst/>
              </a:prstTxWarp>
            </a:bodyPr>
            <a:lstStyle/>
            <a:p>
              <a:endParaRPr lang="en-US"/>
            </a:p>
          </p:txBody>
        </p:sp>
        <p:sp>
          <p:nvSpPr>
            <p:cNvPr id="41228" name="Freeform 212"/>
            <p:cNvSpPr>
              <a:spLocks/>
            </p:cNvSpPr>
            <p:nvPr/>
          </p:nvSpPr>
          <p:spPr bwMode="auto">
            <a:xfrm>
              <a:off x="4148" y="770"/>
              <a:ext cx="194" cy="28"/>
            </a:xfrm>
            <a:custGeom>
              <a:avLst/>
              <a:gdLst>
                <a:gd name="T0" fmla="*/ 190 w 194"/>
                <a:gd name="T1" fmla="*/ 24 h 28"/>
                <a:gd name="T2" fmla="*/ 187 w 194"/>
                <a:gd name="T3" fmla="*/ 24 h 28"/>
                <a:gd name="T4" fmla="*/ 181 w 194"/>
                <a:gd name="T5" fmla="*/ 24 h 28"/>
                <a:gd name="T6" fmla="*/ 179 w 194"/>
                <a:gd name="T7" fmla="*/ 22 h 28"/>
                <a:gd name="T8" fmla="*/ 176 w 194"/>
                <a:gd name="T9" fmla="*/ 22 h 28"/>
                <a:gd name="T10" fmla="*/ 170 w 194"/>
                <a:gd name="T11" fmla="*/ 22 h 28"/>
                <a:gd name="T12" fmla="*/ 165 w 194"/>
                <a:gd name="T13" fmla="*/ 21 h 28"/>
                <a:gd name="T14" fmla="*/ 159 w 194"/>
                <a:gd name="T15" fmla="*/ 21 h 28"/>
                <a:gd name="T16" fmla="*/ 153 w 194"/>
                <a:gd name="T17" fmla="*/ 19 h 28"/>
                <a:gd name="T18" fmla="*/ 145 w 194"/>
                <a:gd name="T19" fmla="*/ 19 h 28"/>
                <a:gd name="T20" fmla="*/ 139 w 194"/>
                <a:gd name="T21" fmla="*/ 17 h 28"/>
                <a:gd name="T22" fmla="*/ 131 w 194"/>
                <a:gd name="T23" fmla="*/ 17 h 28"/>
                <a:gd name="T24" fmla="*/ 123 w 194"/>
                <a:gd name="T25" fmla="*/ 16 h 28"/>
                <a:gd name="T26" fmla="*/ 114 w 194"/>
                <a:gd name="T27" fmla="*/ 14 h 28"/>
                <a:gd name="T28" fmla="*/ 106 w 194"/>
                <a:gd name="T29" fmla="*/ 14 h 28"/>
                <a:gd name="T30" fmla="*/ 97 w 194"/>
                <a:gd name="T31" fmla="*/ 13 h 28"/>
                <a:gd name="T32" fmla="*/ 93 w 194"/>
                <a:gd name="T33" fmla="*/ 11 h 28"/>
                <a:gd name="T34" fmla="*/ 84 w 194"/>
                <a:gd name="T35" fmla="*/ 10 h 28"/>
                <a:gd name="T36" fmla="*/ 76 w 194"/>
                <a:gd name="T37" fmla="*/ 10 h 28"/>
                <a:gd name="T38" fmla="*/ 68 w 194"/>
                <a:gd name="T39" fmla="*/ 8 h 28"/>
                <a:gd name="T40" fmla="*/ 59 w 194"/>
                <a:gd name="T41" fmla="*/ 8 h 28"/>
                <a:gd name="T42" fmla="*/ 51 w 194"/>
                <a:gd name="T43" fmla="*/ 6 h 28"/>
                <a:gd name="T44" fmla="*/ 45 w 194"/>
                <a:gd name="T45" fmla="*/ 5 h 28"/>
                <a:gd name="T46" fmla="*/ 37 w 194"/>
                <a:gd name="T47" fmla="*/ 5 h 28"/>
                <a:gd name="T48" fmla="*/ 31 w 194"/>
                <a:gd name="T49" fmla="*/ 3 h 28"/>
                <a:gd name="T50" fmla="*/ 26 w 194"/>
                <a:gd name="T51" fmla="*/ 3 h 28"/>
                <a:gd name="T52" fmla="*/ 17 w 194"/>
                <a:gd name="T53" fmla="*/ 2 h 28"/>
                <a:gd name="T54" fmla="*/ 12 w 194"/>
                <a:gd name="T55" fmla="*/ 2 h 28"/>
                <a:gd name="T56" fmla="*/ 9 w 194"/>
                <a:gd name="T57" fmla="*/ 0 h 28"/>
                <a:gd name="T58" fmla="*/ 3 w 194"/>
                <a:gd name="T59" fmla="*/ 0 h 28"/>
                <a:gd name="T60" fmla="*/ 0 w 194"/>
                <a:gd name="T61" fmla="*/ 0 h 28"/>
                <a:gd name="T62" fmla="*/ 0 w 194"/>
                <a:gd name="T63" fmla="*/ 3 h 28"/>
                <a:gd name="T64" fmla="*/ 190 w 194"/>
                <a:gd name="T65" fmla="*/ 27 h 28"/>
                <a:gd name="T66" fmla="*/ 193 w 194"/>
                <a:gd name="T67" fmla="*/ 27 h 28"/>
                <a:gd name="T68" fmla="*/ 193 w 194"/>
                <a:gd name="T69" fmla="*/ 25 h 28"/>
                <a:gd name="T70" fmla="*/ 190 w 194"/>
                <a:gd name="T71" fmla="*/ 24 h 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4"/>
                <a:gd name="T109" fmla="*/ 0 h 28"/>
                <a:gd name="T110" fmla="*/ 194 w 194"/>
                <a:gd name="T111" fmla="*/ 28 h 2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4" h="28">
                  <a:moveTo>
                    <a:pt x="190" y="24"/>
                  </a:moveTo>
                  <a:lnTo>
                    <a:pt x="187" y="24"/>
                  </a:lnTo>
                  <a:lnTo>
                    <a:pt x="181" y="24"/>
                  </a:lnTo>
                  <a:lnTo>
                    <a:pt x="179" y="22"/>
                  </a:lnTo>
                  <a:lnTo>
                    <a:pt x="176" y="22"/>
                  </a:lnTo>
                  <a:lnTo>
                    <a:pt x="170" y="22"/>
                  </a:lnTo>
                  <a:lnTo>
                    <a:pt x="165" y="21"/>
                  </a:lnTo>
                  <a:lnTo>
                    <a:pt x="159" y="21"/>
                  </a:lnTo>
                  <a:lnTo>
                    <a:pt x="153" y="19"/>
                  </a:lnTo>
                  <a:lnTo>
                    <a:pt x="145" y="19"/>
                  </a:lnTo>
                  <a:lnTo>
                    <a:pt x="139" y="17"/>
                  </a:lnTo>
                  <a:lnTo>
                    <a:pt x="131" y="17"/>
                  </a:lnTo>
                  <a:lnTo>
                    <a:pt x="123" y="16"/>
                  </a:lnTo>
                  <a:lnTo>
                    <a:pt x="114" y="14"/>
                  </a:lnTo>
                  <a:lnTo>
                    <a:pt x="106" y="14"/>
                  </a:lnTo>
                  <a:lnTo>
                    <a:pt x="97" y="13"/>
                  </a:lnTo>
                  <a:lnTo>
                    <a:pt x="93" y="11"/>
                  </a:lnTo>
                  <a:lnTo>
                    <a:pt x="84" y="10"/>
                  </a:lnTo>
                  <a:lnTo>
                    <a:pt x="76" y="10"/>
                  </a:lnTo>
                  <a:lnTo>
                    <a:pt x="68" y="8"/>
                  </a:lnTo>
                  <a:lnTo>
                    <a:pt x="59" y="8"/>
                  </a:lnTo>
                  <a:lnTo>
                    <a:pt x="51" y="6"/>
                  </a:lnTo>
                  <a:lnTo>
                    <a:pt x="45" y="5"/>
                  </a:lnTo>
                  <a:lnTo>
                    <a:pt x="37" y="5"/>
                  </a:lnTo>
                  <a:lnTo>
                    <a:pt x="31" y="3"/>
                  </a:lnTo>
                  <a:lnTo>
                    <a:pt x="26" y="3"/>
                  </a:lnTo>
                  <a:lnTo>
                    <a:pt x="17" y="2"/>
                  </a:lnTo>
                  <a:lnTo>
                    <a:pt x="12" y="2"/>
                  </a:lnTo>
                  <a:lnTo>
                    <a:pt x="9" y="0"/>
                  </a:lnTo>
                  <a:lnTo>
                    <a:pt x="3" y="0"/>
                  </a:lnTo>
                  <a:lnTo>
                    <a:pt x="0" y="0"/>
                  </a:lnTo>
                  <a:lnTo>
                    <a:pt x="0" y="3"/>
                  </a:lnTo>
                  <a:lnTo>
                    <a:pt x="190" y="27"/>
                  </a:lnTo>
                  <a:lnTo>
                    <a:pt x="193" y="27"/>
                  </a:lnTo>
                  <a:lnTo>
                    <a:pt x="193" y="25"/>
                  </a:lnTo>
                  <a:lnTo>
                    <a:pt x="190" y="24"/>
                  </a:lnTo>
                </a:path>
              </a:pathLst>
            </a:custGeom>
            <a:noFill/>
            <a:ln w="12700" cap="rnd">
              <a:solidFill>
                <a:srgbClr val="000000"/>
              </a:solidFill>
              <a:round/>
              <a:headEnd/>
              <a:tailEnd/>
            </a:ln>
          </p:spPr>
          <p:txBody>
            <a:bodyPr>
              <a:prstTxWarp prst="textNoShape">
                <a:avLst/>
              </a:prstTxWarp>
            </a:bodyPr>
            <a:lstStyle/>
            <a:p>
              <a:endParaRPr lang="en-US"/>
            </a:p>
          </p:txBody>
        </p:sp>
        <p:sp>
          <p:nvSpPr>
            <p:cNvPr id="41229" name="Freeform 213"/>
            <p:cNvSpPr>
              <a:spLocks/>
            </p:cNvSpPr>
            <p:nvPr/>
          </p:nvSpPr>
          <p:spPr bwMode="auto">
            <a:xfrm>
              <a:off x="4281" y="797"/>
              <a:ext cx="31" cy="24"/>
            </a:xfrm>
            <a:custGeom>
              <a:avLst/>
              <a:gdLst>
                <a:gd name="T0" fmla="*/ 16 w 31"/>
                <a:gd name="T1" fmla="*/ 23 h 24"/>
                <a:gd name="T2" fmla="*/ 11 w 31"/>
                <a:gd name="T3" fmla="*/ 23 h 24"/>
                <a:gd name="T4" fmla="*/ 10 w 31"/>
                <a:gd name="T5" fmla="*/ 22 h 24"/>
                <a:gd name="T6" fmla="*/ 7 w 31"/>
                <a:gd name="T7" fmla="*/ 21 h 24"/>
                <a:gd name="T8" fmla="*/ 5 w 31"/>
                <a:gd name="T9" fmla="*/ 19 h 24"/>
                <a:gd name="T10" fmla="*/ 2 w 31"/>
                <a:gd name="T11" fmla="*/ 18 h 24"/>
                <a:gd name="T12" fmla="*/ 0 w 31"/>
                <a:gd name="T13" fmla="*/ 17 h 24"/>
                <a:gd name="T14" fmla="*/ 0 w 31"/>
                <a:gd name="T15" fmla="*/ 14 h 24"/>
                <a:gd name="T16" fmla="*/ 0 w 31"/>
                <a:gd name="T17" fmla="*/ 12 h 24"/>
                <a:gd name="T18" fmla="*/ 0 w 31"/>
                <a:gd name="T19" fmla="*/ 9 h 24"/>
                <a:gd name="T20" fmla="*/ 0 w 31"/>
                <a:gd name="T21" fmla="*/ 8 h 24"/>
                <a:gd name="T22" fmla="*/ 2 w 31"/>
                <a:gd name="T23" fmla="*/ 5 h 24"/>
                <a:gd name="T24" fmla="*/ 5 w 31"/>
                <a:gd name="T25" fmla="*/ 4 h 24"/>
                <a:gd name="T26" fmla="*/ 7 w 31"/>
                <a:gd name="T27" fmla="*/ 2 h 24"/>
                <a:gd name="T28" fmla="*/ 10 w 31"/>
                <a:gd name="T29" fmla="*/ 1 h 24"/>
                <a:gd name="T30" fmla="*/ 11 w 31"/>
                <a:gd name="T31" fmla="*/ 0 h 24"/>
                <a:gd name="T32" fmla="*/ 16 w 31"/>
                <a:gd name="T33" fmla="*/ 0 h 24"/>
                <a:gd name="T34" fmla="*/ 19 w 31"/>
                <a:gd name="T35" fmla="*/ 0 h 24"/>
                <a:gd name="T36" fmla="*/ 21 w 31"/>
                <a:gd name="T37" fmla="*/ 1 h 24"/>
                <a:gd name="T38" fmla="*/ 23 w 31"/>
                <a:gd name="T39" fmla="*/ 2 h 24"/>
                <a:gd name="T40" fmla="*/ 25 w 31"/>
                <a:gd name="T41" fmla="*/ 4 h 24"/>
                <a:gd name="T42" fmla="*/ 28 w 31"/>
                <a:gd name="T43" fmla="*/ 5 h 24"/>
                <a:gd name="T44" fmla="*/ 30 w 31"/>
                <a:gd name="T45" fmla="*/ 8 h 24"/>
                <a:gd name="T46" fmla="*/ 30 w 31"/>
                <a:gd name="T47" fmla="*/ 9 h 24"/>
                <a:gd name="T48" fmla="*/ 30 w 31"/>
                <a:gd name="T49" fmla="*/ 12 h 24"/>
                <a:gd name="T50" fmla="*/ 30 w 31"/>
                <a:gd name="T51" fmla="*/ 14 h 24"/>
                <a:gd name="T52" fmla="*/ 30 w 31"/>
                <a:gd name="T53" fmla="*/ 17 h 24"/>
                <a:gd name="T54" fmla="*/ 28 w 31"/>
                <a:gd name="T55" fmla="*/ 18 h 24"/>
                <a:gd name="T56" fmla="*/ 25 w 31"/>
                <a:gd name="T57" fmla="*/ 19 h 24"/>
                <a:gd name="T58" fmla="*/ 23 w 31"/>
                <a:gd name="T59" fmla="*/ 21 h 24"/>
                <a:gd name="T60" fmla="*/ 21 w 31"/>
                <a:gd name="T61" fmla="*/ 22 h 24"/>
                <a:gd name="T62" fmla="*/ 19 w 31"/>
                <a:gd name="T63" fmla="*/ 23 h 24"/>
                <a:gd name="T64" fmla="*/ 16 w 31"/>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
                <a:gd name="T100" fmla="*/ 0 h 24"/>
                <a:gd name="T101" fmla="*/ 31 w 31"/>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 h="24">
                  <a:moveTo>
                    <a:pt x="16" y="23"/>
                  </a:moveTo>
                  <a:lnTo>
                    <a:pt x="11" y="23"/>
                  </a:lnTo>
                  <a:lnTo>
                    <a:pt x="10" y="22"/>
                  </a:lnTo>
                  <a:lnTo>
                    <a:pt x="7" y="21"/>
                  </a:lnTo>
                  <a:lnTo>
                    <a:pt x="5" y="19"/>
                  </a:lnTo>
                  <a:lnTo>
                    <a:pt x="2" y="18"/>
                  </a:lnTo>
                  <a:lnTo>
                    <a:pt x="0" y="17"/>
                  </a:lnTo>
                  <a:lnTo>
                    <a:pt x="0" y="14"/>
                  </a:lnTo>
                  <a:lnTo>
                    <a:pt x="0" y="12"/>
                  </a:lnTo>
                  <a:lnTo>
                    <a:pt x="0" y="9"/>
                  </a:lnTo>
                  <a:lnTo>
                    <a:pt x="0" y="8"/>
                  </a:lnTo>
                  <a:lnTo>
                    <a:pt x="2" y="5"/>
                  </a:lnTo>
                  <a:lnTo>
                    <a:pt x="5" y="4"/>
                  </a:lnTo>
                  <a:lnTo>
                    <a:pt x="7" y="2"/>
                  </a:lnTo>
                  <a:lnTo>
                    <a:pt x="10" y="1"/>
                  </a:lnTo>
                  <a:lnTo>
                    <a:pt x="11" y="0"/>
                  </a:lnTo>
                  <a:lnTo>
                    <a:pt x="16" y="0"/>
                  </a:lnTo>
                  <a:lnTo>
                    <a:pt x="19" y="0"/>
                  </a:lnTo>
                  <a:lnTo>
                    <a:pt x="21" y="1"/>
                  </a:lnTo>
                  <a:lnTo>
                    <a:pt x="23" y="2"/>
                  </a:lnTo>
                  <a:lnTo>
                    <a:pt x="25" y="4"/>
                  </a:lnTo>
                  <a:lnTo>
                    <a:pt x="28" y="5"/>
                  </a:lnTo>
                  <a:lnTo>
                    <a:pt x="30" y="8"/>
                  </a:lnTo>
                  <a:lnTo>
                    <a:pt x="30" y="9"/>
                  </a:lnTo>
                  <a:lnTo>
                    <a:pt x="30" y="12"/>
                  </a:lnTo>
                  <a:lnTo>
                    <a:pt x="30" y="14"/>
                  </a:lnTo>
                  <a:lnTo>
                    <a:pt x="30" y="17"/>
                  </a:lnTo>
                  <a:lnTo>
                    <a:pt x="28" y="18"/>
                  </a:lnTo>
                  <a:lnTo>
                    <a:pt x="25" y="19"/>
                  </a:lnTo>
                  <a:lnTo>
                    <a:pt x="23" y="21"/>
                  </a:lnTo>
                  <a:lnTo>
                    <a:pt x="21" y="22"/>
                  </a:lnTo>
                  <a:lnTo>
                    <a:pt x="19" y="23"/>
                  </a:lnTo>
                  <a:lnTo>
                    <a:pt x="16" y="23"/>
                  </a:lnTo>
                </a:path>
              </a:pathLst>
            </a:custGeom>
            <a:solidFill>
              <a:srgbClr val="000000"/>
            </a:solidFill>
            <a:ln w="127000" cap="rnd">
              <a:noFill/>
              <a:round/>
              <a:headEnd/>
              <a:tailEnd/>
            </a:ln>
          </p:spPr>
          <p:txBody>
            <a:bodyPr>
              <a:prstTxWarp prst="textNoShape">
                <a:avLst/>
              </a:prstTxWarp>
            </a:bodyPr>
            <a:lstStyle/>
            <a:p>
              <a:endParaRPr lang="en-US"/>
            </a:p>
          </p:txBody>
        </p:sp>
        <p:sp>
          <p:nvSpPr>
            <p:cNvPr id="41230" name="Freeform 214"/>
            <p:cNvSpPr>
              <a:spLocks/>
            </p:cNvSpPr>
            <p:nvPr/>
          </p:nvSpPr>
          <p:spPr bwMode="auto">
            <a:xfrm>
              <a:off x="4284" y="798"/>
              <a:ext cx="17" cy="6"/>
            </a:xfrm>
            <a:custGeom>
              <a:avLst/>
              <a:gdLst>
                <a:gd name="T0" fmla="*/ 16 w 17"/>
                <a:gd name="T1" fmla="*/ 1 h 6"/>
                <a:gd name="T2" fmla="*/ 16 w 17"/>
                <a:gd name="T3" fmla="*/ 1 h 6"/>
                <a:gd name="T4" fmla="*/ 14 w 17"/>
                <a:gd name="T5" fmla="*/ 1 h 6"/>
                <a:gd name="T6" fmla="*/ 12 w 17"/>
                <a:gd name="T7" fmla="*/ 0 h 6"/>
                <a:gd name="T8" fmla="*/ 10 w 17"/>
                <a:gd name="T9" fmla="*/ 0 h 6"/>
                <a:gd name="T10" fmla="*/ 8 w 17"/>
                <a:gd name="T11" fmla="*/ 0 h 6"/>
                <a:gd name="T12" fmla="*/ 6 w 17"/>
                <a:gd name="T13" fmla="*/ 1 h 6"/>
                <a:gd name="T14" fmla="*/ 4 w 17"/>
                <a:gd name="T15" fmla="*/ 1 h 6"/>
                <a:gd name="T16" fmla="*/ 4 w 17"/>
                <a:gd name="T17" fmla="*/ 2 h 6"/>
                <a:gd name="T18" fmla="*/ 2 w 17"/>
                <a:gd name="T19" fmla="*/ 3 h 6"/>
                <a:gd name="T20" fmla="*/ 2 w 17"/>
                <a:gd name="T21" fmla="*/ 3 h 6"/>
                <a:gd name="T22" fmla="*/ 0 w 17"/>
                <a:gd name="T23" fmla="*/ 4 h 6"/>
                <a:gd name="T24" fmla="*/ 0 w 17"/>
                <a:gd name="T25" fmla="*/ 5 h 6"/>
                <a:gd name="T26" fmla="*/ 0 w 17"/>
                <a:gd name="T27" fmla="*/ 4 h 6"/>
                <a:gd name="T28" fmla="*/ 2 w 17"/>
                <a:gd name="T29" fmla="*/ 3 h 6"/>
                <a:gd name="T30" fmla="*/ 2 w 17"/>
                <a:gd name="T31" fmla="*/ 3 h 6"/>
                <a:gd name="T32" fmla="*/ 4 w 17"/>
                <a:gd name="T33" fmla="*/ 3 h 6"/>
                <a:gd name="T34" fmla="*/ 6 w 17"/>
                <a:gd name="T35" fmla="*/ 2 h 6"/>
                <a:gd name="T36" fmla="*/ 8 w 17"/>
                <a:gd name="T37" fmla="*/ 1 h 6"/>
                <a:gd name="T38" fmla="*/ 10 w 17"/>
                <a:gd name="T39" fmla="*/ 1 h 6"/>
                <a:gd name="T40" fmla="*/ 12 w 17"/>
                <a:gd name="T41" fmla="*/ 1 h 6"/>
                <a:gd name="T42" fmla="*/ 14 w 17"/>
                <a:gd name="T43" fmla="*/ 1 h 6"/>
                <a:gd name="T44" fmla="*/ 16 w 17"/>
                <a:gd name="T45" fmla="*/ 1 h 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6"/>
                <a:gd name="T71" fmla="*/ 17 w 17"/>
                <a:gd name="T72" fmla="*/ 6 h 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6">
                  <a:moveTo>
                    <a:pt x="16" y="1"/>
                  </a:moveTo>
                  <a:lnTo>
                    <a:pt x="16" y="1"/>
                  </a:lnTo>
                  <a:lnTo>
                    <a:pt x="14" y="1"/>
                  </a:lnTo>
                  <a:lnTo>
                    <a:pt x="12" y="0"/>
                  </a:lnTo>
                  <a:lnTo>
                    <a:pt x="10" y="0"/>
                  </a:lnTo>
                  <a:lnTo>
                    <a:pt x="8" y="0"/>
                  </a:lnTo>
                  <a:lnTo>
                    <a:pt x="6" y="1"/>
                  </a:lnTo>
                  <a:lnTo>
                    <a:pt x="4" y="1"/>
                  </a:lnTo>
                  <a:lnTo>
                    <a:pt x="4" y="2"/>
                  </a:lnTo>
                  <a:lnTo>
                    <a:pt x="2" y="3"/>
                  </a:lnTo>
                  <a:lnTo>
                    <a:pt x="0" y="4"/>
                  </a:lnTo>
                  <a:lnTo>
                    <a:pt x="0" y="5"/>
                  </a:lnTo>
                  <a:lnTo>
                    <a:pt x="0" y="4"/>
                  </a:lnTo>
                  <a:lnTo>
                    <a:pt x="2" y="3"/>
                  </a:lnTo>
                  <a:lnTo>
                    <a:pt x="4" y="3"/>
                  </a:lnTo>
                  <a:lnTo>
                    <a:pt x="6" y="2"/>
                  </a:lnTo>
                  <a:lnTo>
                    <a:pt x="8" y="1"/>
                  </a:lnTo>
                  <a:lnTo>
                    <a:pt x="10" y="1"/>
                  </a:lnTo>
                  <a:lnTo>
                    <a:pt x="12" y="1"/>
                  </a:lnTo>
                  <a:lnTo>
                    <a:pt x="14" y="1"/>
                  </a:lnTo>
                  <a:lnTo>
                    <a:pt x="16" y="1"/>
                  </a:lnTo>
                </a:path>
              </a:pathLst>
            </a:custGeom>
            <a:solidFill>
              <a:srgbClr val="FFFFFF"/>
            </a:solidFill>
            <a:ln w="127000" cap="rnd">
              <a:noFill/>
              <a:round/>
              <a:headEnd/>
              <a:tailEnd/>
            </a:ln>
          </p:spPr>
          <p:txBody>
            <a:bodyPr>
              <a:prstTxWarp prst="textNoShape">
                <a:avLst/>
              </a:prstTxWarp>
            </a:bodyPr>
            <a:lstStyle/>
            <a:p>
              <a:endParaRPr lang="en-US"/>
            </a:p>
          </p:txBody>
        </p:sp>
        <p:sp>
          <p:nvSpPr>
            <p:cNvPr id="41231" name="Freeform 215"/>
            <p:cNvSpPr>
              <a:spLocks/>
            </p:cNvSpPr>
            <p:nvPr/>
          </p:nvSpPr>
          <p:spPr bwMode="auto">
            <a:xfrm>
              <a:off x="4235" y="791"/>
              <a:ext cx="31" cy="24"/>
            </a:xfrm>
            <a:custGeom>
              <a:avLst/>
              <a:gdLst>
                <a:gd name="T0" fmla="*/ 15 w 31"/>
                <a:gd name="T1" fmla="*/ 23 h 24"/>
                <a:gd name="T2" fmla="*/ 13 w 31"/>
                <a:gd name="T3" fmla="*/ 23 h 24"/>
                <a:gd name="T4" fmla="*/ 11 w 31"/>
                <a:gd name="T5" fmla="*/ 22 h 24"/>
                <a:gd name="T6" fmla="*/ 6 w 31"/>
                <a:gd name="T7" fmla="*/ 22 h 24"/>
                <a:gd name="T8" fmla="*/ 4 w 31"/>
                <a:gd name="T9" fmla="*/ 20 h 24"/>
                <a:gd name="T10" fmla="*/ 2 w 31"/>
                <a:gd name="T11" fmla="*/ 18 h 24"/>
                <a:gd name="T12" fmla="*/ 2 w 31"/>
                <a:gd name="T13" fmla="*/ 16 h 24"/>
                <a:gd name="T14" fmla="*/ 0 w 31"/>
                <a:gd name="T15" fmla="*/ 13 h 24"/>
                <a:gd name="T16" fmla="*/ 0 w 31"/>
                <a:gd name="T17" fmla="*/ 12 h 24"/>
                <a:gd name="T18" fmla="*/ 0 w 31"/>
                <a:gd name="T19" fmla="*/ 10 h 24"/>
                <a:gd name="T20" fmla="*/ 2 w 31"/>
                <a:gd name="T21" fmla="*/ 7 h 24"/>
                <a:gd name="T22" fmla="*/ 2 w 31"/>
                <a:gd name="T23" fmla="*/ 6 h 24"/>
                <a:gd name="T24" fmla="*/ 4 w 31"/>
                <a:gd name="T25" fmla="*/ 3 h 24"/>
                <a:gd name="T26" fmla="*/ 6 w 31"/>
                <a:gd name="T27" fmla="*/ 1 h 24"/>
                <a:gd name="T28" fmla="*/ 11 w 31"/>
                <a:gd name="T29" fmla="*/ 0 h 24"/>
                <a:gd name="T30" fmla="*/ 13 w 31"/>
                <a:gd name="T31" fmla="*/ 0 h 24"/>
                <a:gd name="T32" fmla="*/ 15 w 31"/>
                <a:gd name="T33" fmla="*/ 0 h 24"/>
                <a:gd name="T34" fmla="*/ 17 w 31"/>
                <a:gd name="T35" fmla="*/ 0 h 24"/>
                <a:gd name="T36" fmla="*/ 22 w 31"/>
                <a:gd name="T37" fmla="*/ 0 h 24"/>
                <a:gd name="T38" fmla="*/ 24 w 31"/>
                <a:gd name="T39" fmla="*/ 1 h 24"/>
                <a:gd name="T40" fmla="*/ 25 w 31"/>
                <a:gd name="T41" fmla="*/ 3 h 24"/>
                <a:gd name="T42" fmla="*/ 25 w 31"/>
                <a:gd name="T43" fmla="*/ 6 h 24"/>
                <a:gd name="T44" fmla="*/ 28 w 31"/>
                <a:gd name="T45" fmla="*/ 7 h 24"/>
                <a:gd name="T46" fmla="*/ 28 w 31"/>
                <a:gd name="T47" fmla="*/ 10 h 24"/>
                <a:gd name="T48" fmla="*/ 30 w 31"/>
                <a:gd name="T49" fmla="*/ 12 h 24"/>
                <a:gd name="T50" fmla="*/ 28 w 31"/>
                <a:gd name="T51" fmla="*/ 13 h 24"/>
                <a:gd name="T52" fmla="*/ 28 w 31"/>
                <a:gd name="T53" fmla="*/ 16 h 24"/>
                <a:gd name="T54" fmla="*/ 25 w 31"/>
                <a:gd name="T55" fmla="*/ 18 h 24"/>
                <a:gd name="T56" fmla="*/ 25 w 31"/>
                <a:gd name="T57" fmla="*/ 20 h 24"/>
                <a:gd name="T58" fmla="*/ 24 w 31"/>
                <a:gd name="T59" fmla="*/ 22 h 24"/>
                <a:gd name="T60" fmla="*/ 22 w 31"/>
                <a:gd name="T61" fmla="*/ 22 h 24"/>
                <a:gd name="T62" fmla="*/ 17 w 31"/>
                <a:gd name="T63" fmla="*/ 23 h 24"/>
                <a:gd name="T64" fmla="*/ 15 w 31"/>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
                <a:gd name="T100" fmla="*/ 0 h 24"/>
                <a:gd name="T101" fmla="*/ 31 w 31"/>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 h="24">
                  <a:moveTo>
                    <a:pt x="15" y="23"/>
                  </a:moveTo>
                  <a:lnTo>
                    <a:pt x="13" y="23"/>
                  </a:lnTo>
                  <a:lnTo>
                    <a:pt x="11" y="22"/>
                  </a:lnTo>
                  <a:lnTo>
                    <a:pt x="6" y="22"/>
                  </a:lnTo>
                  <a:lnTo>
                    <a:pt x="4" y="20"/>
                  </a:lnTo>
                  <a:lnTo>
                    <a:pt x="2" y="18"/>
                  </a:lnTo>
                  <a:lnTo>
                    <a:pt x="2" y="16"/>
                  </a:lnTo>
                  <a:lnTo>
                    <a:pt x="0" y="13"/>
                  </a:lnTo>
                  <a:lnTo>
                    <a:pt x="0" y="12"/>
                  </a:lnTo>
                  <a:lnTo>
                    <a:pt x="0" y="10"/>
                  </a:lnTo>
                  <a:lnTo>
                    <a:pt x="2" y="7"/>
                  </a:lnTo>
                  <a:lnTo>
                    <a:pt x="2" y="6"/>
                  </a:lnTo>
                  <a:lnTo>
                    <a:pt x="4" y="3"/>
                  </a:lnTo>
                  <a:lnTo>
                    <a:pt x="6" y="1"/>
                  </a:lnTo>
                  <a:lnTo>
                    <a:pt x="11" y="0"/>
                  </a:lnTo>
                  <a:lnTo>
                    <a:pt x="13" y="0"/>
                  </a:lnTo>
                  <a:lnTo>
                    <a:pt x="15" y="0"/>
                  </a:lnTo>
                  <a:lnTo>
                    <a:pt x="17" y="0"/>
                  </a:lnTo>
                  <a:lnTo>
                    <a:pt x="22" y="0"/>
                  </a:lnTo>
                  <a:lnTo>
                    <a:pt x="24" y="1"/>
                  </a:lnTo>
                  <a:lnTo>
                    <a:pt x="25" y="3"/>
                  </a:lnTo>
                  <a:lnTo>
                    <a:pt x="25" y="6"/>
                  </a:lnTo>
                  <a:lnTo>
                    <a:pt x="28" y="7"/>
                  </a:lnTo>
                  <a:lnTo>
                    <a:pt x="28" y="10"/>
                  </a:lnTo>
                  <a:lnTo>
                    <a:pt x="30" y="12"/>
                  </a:lnTo>
                  <a:lnTo>
                    <a:pt x="28" y="13"/>
                  </a:lnTo>
                  <a:lnTo>
                    <a:pt x="28" y="16"/>
                  </a:lnTo>
                  <a:lnTo>
                    <a:pt x="25" y="18"/>
                  </a:lnTo>
                  <a:lnTo>
                    <a:pt x="25" y="20"/>
                  </a:lnTo>
                  <a:lnTo>
                    <a:pt x="24" y="22"/>
                  </a:lnTo>
                  <a:lnTo>
                    <a:pt x="22" y="22"/>
                  </a:lnTo>
                  <a:lnTo>
                    <a:pt x="17" y="23"/>
                  </a:lnTo>
                  <a:lnTo>
                    <a:pt x="15" y="23"/>
                  </a:lnTo>
                </a:path>
              </a:pathLst>
            </a:custGeom>
            <a:solidFill>
              <a:srgbClr val="000000"/>
            </a:solidFill>
            <a:ln w="127000" cap="rnd">
              <a:noFill/>
              <a:round/>
              <a:headEnd/>
              <a:tailEnd/>
            </a:ln>
          </p:spPr>
          <p:txBody>
            <a:bodyPr>
              <a:prstTxWarp prst="textNoShape">
                <a:avLst/>
              </a:prstTxWarp>
            </a:bodyPr>
            <a:lstStyle/>
            <a:p>
              <a:endParaRPr lang="en-US"/>
            </a:p>
          </p:txBody>
        </p:sp>
        <p:sp>
          <p:nvSpPr>
            <p:cNvPr id="41232" name="Freeform 216"/>
            <p:cNvSpPr>
              <a:spLocks/>
            </p:cNvSpPr>
            <p:nvPr/>
          </p:nvSpPr>
          <p:spPr bwMode="auto">
            <a:xfrm>
              <a:off x="4240" y="793"/>
              <a:ext cx="16" cy="6"/>
            </a:xfrm>
            <a:custGeom>
              <a:avLst/>
              <a:gdLst>
                <a:gd name="T0" fmla="*/ 15 w 16"/>
                <a:gd name="T1" fmla="*/ 1 h 6"/>
                <a:gd name="T2" fmla="*/ 15 w 16"/>
                <a:gd name="T3" fmla="*/ 1 h 6"/>
                <a:gd name="T4" fmla="*/ 13 w 16"/>
                <a:gd name="T5" fmla="*/ 1 h 6"/>
                <a:gd name="T6" fmla="*/ 13 w 16"/>
                <a:gd name="T7" fmla="*/ 0 h 6"/>
                <a:gd name="T8" fmla="*/ 11 w 16"/>
                <a:gd name="T9" fmla="*/ 0 h 6"/>
                <a:gd name="T10" fmla="*/ 9 w 16"/>
                <a:gd name="T11" fmla="*/ 0 h 6"/>
                <a:gd name="T12" fmla="*/ 8 w 16"/>
                <a:gd name="T13" fmla="*/ 0 h 6"/>
                <a:gd name="T14" fmla="*/ 6 w 16"/>
                <a:gd name="T15" fmla="*/ 0 h 6"/>
                <a:gd name="T16" fmla="*/ 4 w 16"/>
                <a:gd name="T17" fmla="*/ 1 h 6"/>
                <a:gd name="T18" fmla="*/ 2 w 16"/>
                <a:gd name="T19" fmla="*/ 2 h 6"/>
                <a:gd name="T20" fmla="*/ 0 w 16"/>
                <a:gd name="T21" fmla="*/ 3 h 6"/>
                <a:gd name="T22" fmla="*/ 0 w 16"/>
                <a:gd name="T23" fmla="*/ 3 h 6"/>
                <a:gd name="T24" fmla="*/ 0 w 16"/>
                <a:gd name="T25" fmla="*/ 4 h 6"/>
                <a:gd name="T26" fmla="*/ 0 w 16"/>
                <a:gd name="T27" fmla="*/ 5 h 6"/>
                <a:gd name="T28" fmla="*/ 0 w 16"/>
                <a:gd name="T29" fmla="*/ 4 h 6"/>
                <a:gd name="T30" fmla="*/ 0 w 16"/>
                <a:gd name="T31" fmla="*/ 3 h 6"/>
                <a:gd name="T32" fmla="*/ 2 w 16"/>
                <a:gd name="T33" fmla="*/ 3 h 6"/>
                <a:gd name="T34" fmla="*/ 4 w 16"/>
                <a:gd name="T35" fmla="*/ 2 h 6"/>
                <a:gd name="T36" fmla="*/ 4 w 16"/>
                <a:gd name="T37" fmla="*/ 1 h 6"/>
                <a:gd name="T38" fmla="*/ 6 w 16"/>
                <a:gd name="T39" fmla="*/ 1 h 6"/>
                <a:gd name="T40" fmla="*/ 8 w 16"/>
                <a:gd name="T41" fmla="*/ 0 h 6"/>
                <a:gd name="T42" fmla="*/ 9 w 16"/>
                <a:gd name="T43" fmla="*/ 0 h 6"/>
                <a:gd name="T44" fmla="*/ 11 w 16"/>
                <a:gd name="T45" fmla="*/ 0 h 6"/>
                <a:gd name="T46" fmla="*/ 13 w 16"/>
                <a:gd name="T47" fmla="*/ 0 h 6"/>
                <a:gd name="T48" fmla="*/ 13 w 16"/>
                <a:gd name="T49" fmla="*/ 1 h 6"/>
                <a:gd name="T50" fmla="*/ 15 w 16"/>
                <a:gd name="T51" fmla="*/ 1 h 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6"/>
                <a:gd name="T80" fmla="*/ 16 w 16"/>
                <a:gd name="T81" fmla="*/ 6 h 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6">
                  <a:moveTo>
                    <a:pt x="15" y="1"/>
                  </a:moveTo>
                  <a:lnTo>
                    <a:pt x="15" y="1"/>
                  </a:lnTo>
                  <a:lnTo>
                    <a:pt x="13" y="1"/>
                  </a:lnTo>
                  <a:lnTo>
                    <a:pt x="13" y="0"/>
                  </a:lnTo>
                  <a:lnTo>
                    <a:pt x="11" y="0"/>
                  </a:lnTo>
                  <a:lnTo>
                    <a:pt x="9" y="0"/>
                  </a:lnTo>
                  <a:lnTo>
                    <a:pt x="8" y="0"/>
                  </a:lnTo>
                  <a:lnTo>
                    <a:pt x="6" y="0"/>
                  </a:lnTo>
                  <a:lnTo>
                    <a:pt x="4" y="1"/>
                  </a:lnTo>
                  <a:lnTo>
                    <a:pt x="2" y="2"/>
                  </a:lnTo>
                  <a:lnTo>
                    <a:pt x="0" y="3"/>
                  </a:lnTo>
                  <a:lnTo>
                    <a:pt x="0" y="4"/>
                  </a:lnTo>
                  <a:lnTo>
                    <a:pt x="0" y="5"/>
                  </a:lnTo>
                  <a:lnTo>
                    <a:pt x="0" y="4"/>
                  </a:lnTo>
                  <a:lnTo>
                    <a:pt x="0" y="3"/>
                  </a:lnTo>
                  <a:lnTo>
                    <a:pt x="2" y="3"/>
                  </a:lnTo>
                  <a:lnTo>
                    <a:pt x="4" y="2"/>
                  </a:lnTo>
                  <a:lnTo>
                    <a:pt x="4" y="1"/>
                  </a:lnTo>
                  <a:lnTo>
                    <a:pt x="6" y="1"/>
                  </a:lnTo>
                  <a:lnTo>
                    <a:pt x="8" y="0"/>
                  </a:lnTo>
                  <a:lnTo>
                    <a:pt x="9" y="0"/>
                  </a:lnTo>
                  <a:lnTo>
                    <a:pt x="11" y="0"/>
                  </a:lnTo>
                  <a:lnTo>
                    <a:pt x="13" y="0"/>
                  </a:lnTo>
                  <a:lnTo>
                    <a:pt x="13" y="1"/>
                  </a:lnTo>
                  <a:lnTo>
                    <a:pt x="15" y="1"/>
                  </a:lnTo>
                </a:path>
              </a:pathLst>
            </a:custGeom>
            <a:solidFill>
              <a:srgbClr val="FFFFFF"/>
            </a:solidFill>
            <a:ln w="127000" cap="rnd">
              <a:noFill/>
              <a:round/>
              <a:headEnd/>
              <a:tailEnd/>
            </a:ln>
          </p:spPr>
          <p:txBody>
            <a:bodyPr>
              <a:prstTxWarp prst="textNoShape">
                <a:avLst/>
              </a:prstTxWarp>
            </a:bodyPr>
            <a:lstStyle/>
            <a:p>
              <a:endParaRPr lang="en-US"/>
            </a:p>
          </p:txBody>
        </p:sp>
        <p:sp>
          <p:nvSpPr>
            <p:cNvPr id="41233" name="Freeform 217"/>
            <p:cNvSpPr>
              <a:spLocks/>
            </p:cNvSpPr>
            <p:nvPr/>
          </p:nvSpPr>
          <p:spPr bwMode="auto">
            <a:xfrm>
              <a:off x="4408" y="814"/>
              <a:ext cx="153" cy="11"/>
            </a:xfrm>
            <a:custGeom>
              <a:avLst/>
              <a:gdLst>
                <a:gd name="T0" fmla="*/ 146 w 153"/>
                <a:gd name="T1" fmla="*/ 9 h 11"/>
                <a:gd name="T2" fmla="*/ 144 w 153"/>
                <a:gd name="T3" fmla="*/ 8 h 11"/>
                <a:gd name="T4" fmla="*/ 139 w 153"/>
                <a:gd name="T5" fmla="*/ 8 h 11"/>
                <a:gd name="T6" fmla="*/ 131 w 153"/>
                <a:gd name="T7" fmla="*/ 8 h 11"/>
                <a:gd name="T8" fmla="*/ 120 w 153"/>
                <a:gd name="T9" fmla="*/ 6 h 11"/>
                <a:gd name="T10" fmla="*/ 109 w 153"/>
                <a:gd name="T11" fmla="*/ 6 h 11"/>
                <a:gd name="T12" fmla="*/ 99 w 153"/>
                <a:gd name="T13" fmla="*/ 6 h 11"/>
                <a:gd name="T14" fmla="*/ 86 w 153"/>
                <a:gd name="T15" fmla="*/ 4 h 11"/>
                <a:gd name="T16" fmla="*/ 72 w 153"/>
                <a:gd name="T17" fmla="*/ 3 h 11"/>
                <a:gd name="T18" fmla="*/ 59 w 153"/>
                <a:gd name="T19" fmla="*/ 3 h 11"/>
                <a:gd name="T20" fmla="*/ 46 w 153"/>
                <a:gd name="T21" fmla="*/ 2 h 11"/>
                <a:gd name="T22" fmla="*/ 35 w 153"/>
                <a:gd name="T23" fmla="*/ 2 h 11"/>
                <a:gd name="T24" fmla="*/ 25 w 153"/>
                <a:gd name="T25" fmla="*/ 1 h 11"/>
                <a:gd name="T26" fmla="*/ 16 w 153"/>
                <a:gd name="T27" fmla="*/ 1 h 11"/>
                <a:gd name="T28" fmla="*/ 9 w 153"/>
                <a:gd name="T29" fmla="*/ 0 h 11"/>
                <a:gd name="T30" fmla="*/ 3 w 153"/>
                <a:gd name="T31" fmla="*/ 0 h 11"/>
                <a:gd name="T32" fmla="*/ 0 w 153"/>
                <a:gd name="T33" fmla="*/ 1 h 11"/>
                <a:gd name="T34" fmla="*/ 3 w 153"/>
                <a:gd name="T35" fmla="*/ 2 h 11"/>
                <a:gd name="T36" fmla="*/ 9 w 153"/>
                <a:gd name="T37" fmla="*/ 2 h 11"/>
                <a:gd name="T38" fmla="*/ 16 w 153"/>
                <a:gd name="T39" fmla="*/ 2 h 11"/>
                <a:gd name="T40" fmla="*/ 25 w 153"/>
                <a:gd name="T41" fmla="*/ 3 h 11"/>
                <a:gd name="T42" fmla="*/ 32 w 153"/>
                <a:gd name="T43" fmla="*/ 3 h 11"/>
                <a:gd name="T44" fmla="*/ 46 w 153"/>
                <a:gd name="T45" fmla="*/ 4 h 11"/>
                <a:gd name="T46" fmla="*/ 56 w 153"/>
                <a:gd name="T47" fmla="*/ 6 h 11"/>
                <a:gd name="T48" fmla="*/ 69 w 153"/>
                <a:gd name="T49" fmla="*/ 6 h 11"/>
                <a:gd name="T50" fmla="*/ 83 w 153"/>
                <a:gd name="T51" fmla="*/ 6 h 11"/>
                <a:gd name="T52" fmla="*/ 96 w 153"/>
                <a:gd name="T53" fmla="*/ 8 h 11"/>
                <a:gd name="T54" fmla="*/ 106 w 153"/>
                <a:gd name="T55" fmla="*/ 8 h 11"/>
                <a:gd name="T56" fmla="*/ 118 w 153"/>
                <a:gd name="T57" fmla="*/ 9 h 11"/>
                <a:gd name="T58" fmla="*/ 128 w 153"/>
                <a:gd name="T59" fmla="*/ 9 h 11"/>
                <a:gd name="T60" fmla="*/ 136 w 153"/>
                <a:gd name="T61" fmla="*/ 10 h 11"/>
                <a:gd name="T62" fmla="*/ 142 w 153"/>
                <a:gd name="T63" fmla="*/ 10 h 11"/>
                <a:gd name="T64" fmla="*/ 146 w 153"/>
                <a:gd name="T65" fmla="*/ 10 h 11"/>
                <a:gd name="T66" fmla="*/ 152 w 153"/>
                <a:gd name="T67" fmla="*/ 9 h 11"/>
                <a:gd name="T68" fmla="*/ 146 w 153"/>
                <a:gd name="T69" fmla="*/ 9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3"/>
                <a:gd name="T106" fmla="*/ 0 h 11"/>
                <a:gd name="T107" fmla="*/ 153 w 153"/>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3" h="11">
                  <a:moveTo>
                    <a:pt x="146" y="9"/>
                  </a:moveTo>
                  <a:lnTo>
                    <a:pt x="146" y="9"/>
                  </a:lnTo>
                  <a:lnTo>
                    <a:pt x="146" y="8"/>
                  </a:lnTo>
                  <a:lnTo>
                    <a:pt x="144" y="8"/>
                  </a:lnTo>
                  <a:lnTo>
                    <a:pt x="142" y="8"/>
                  </a:lnTo>
                  <a:lnTo>
                    <a:pt x="139" y="8"/>
                  </a:lnTo>
                  <a:lnTo>
                    <a:pt x="136" y="8"/>
                  </a:lnTo>
                  <a:lnTo>
                    <a:pt x="131" y="8"/>
                  </a:lnTo>
                  <a:lnTo>
                    <a:pt x="125" y="6"/>
                  </a:lnTo>
                  <a:lnTo>
                    <a:pt x="120" y="6"/>
                  </a:lnTo>
                  <a:lnTo>
                    <a:pt x="115" y="6"/>
                  </a:lnTo>
                  <a:lnTo>
                    <a:pt x="109" y="6"/>
                  </a:lnTo>
                  <a:lnTo>
                    <a:pt x="105" y="6"/>
                  </a:lnTo>
                  <a:lnTo>
                    <a:pt x="99" y="6"/>
                  </a:lnTo>
                  <a:lnTo>
                    <a:pt x="91" y="4"/>
                  </a:lnTo>
                  <a:lnTo>
                    <a:pt x="86" y="4"/>
                  </a:lnTo>
                  <a:lnTo>
                    <a:pt x="78" y="4"/>
                  </a:lnTo>
                  <a:lnTo>
                    <a:pt x="72" y="3"/>
                  </a:lnTo>
                  <a:lnTo>
                    <a:pt x="65" y="3"/>
                  </a:lnTo>
                  <a:lnTo>
                    <a:pt x="59" y="3"/>
                  </a:lnTo>
                  <a:lnTo>
                    <a:pt x="53" y="2"/>
                  </a:lnTo>
                  <a:lnTo>
                    <a:pt x="46" y="2"/>
                  </a:lnTo>
                  <a:lnTo>
                    <a:pt x="40" y="2"/>
                  </a:lnTo>
                  <a:lnTo>
                    <a:pt x="35" y="2"/>
                  </a:lnTo>
                  <a:lnTo>
                    <a:pt x="29" y="1"/>
                  </a:lnTo>
                  <a:lnTo>
                    <a:pt x="25" y="1"/>
                  </a:lnTo>
                  <a:lnTo>
                    <a:pt x="19" y="1"/>
                  </a:lnTo>
                  <a:lnTo>
                    <a:pt x="16" y="1"/>
                  </a:lnTo>
                  <a:lnTo>
                    <a:pt x="11" y="0"/>
                  </a:lnTo>
                  <a:lnTo>
                    <a:pt x="9" y="0"/>
                  </a:lnTo>
                  <a:lnTo>
                    <a:pt x="6" y="0"/>
                  </a:lnTo>
                  <a:lnTo>
                    <a:pt x="3" y="0"/>
                  </a:lnTo>
                  <a:lnTo>
                    <a:pt x="0" y="0"/>
                  </a:lnTo>
                  <a:lnTo>
                    <a:pt x="0" y="1"/>
                  </a:lnTo>
                  <a:lnTo>
                    <a:pt x="0" y="2"/>
                  </a:lnTo>
                  <a:lnTo>
                    <a:pt x="3" y="2"/>
                  </a:lnTo>
                  <a:lnTo>
                    <a:pt x="6" y="2"/>
                  </a:lnTo>
                  <a:lnTo>
                    <a:pt x="9" y="2"/>
                  </a:lnTo>
                  <a:lnTo>
                    <a:pt x="11" y="2"/>
                  </a:lnTo>
                  <a:lnTo>
                    <a:pt x="16" y="2"/>
                  </a:lnTo>
                  <a:lnTo>
                    <a:pt x="19" y="3"/>
                  </a:lnTo>
                  <a:lnTo>
                    <a:pt x="25" y="3"/>
                  </a:lnTo>
                  <a:lnTo>
                    <a:pt x="29" y="3"/>
                  </a:lnTo>
                  <a:lnTo>
                    <a:pt x="32" y="3"/>
                  </a:lnTo>
                  <a:lnTo>
                    <a:pt x="40" y="4"/>
                  </a:lnTo>
                  <a:lnTo>
                    <a:pt x="46" y="4"/>
                  </a:lnTo>
                  <a:lnTo>
                    <a:pt x="51" y="4"/>
                  </a:lnTo>
                  <a:lnTo>
                    <a:pt x="56" y="6"/>
                  </a:lnTo>
                  <a:lnTo>
                    <a:pt x="62" y="6"/>
                  </a:lnTo>
                  <a:lnTo>
                    <a:pt x="69" y="6"/>
                  </a:lnTo>
                  <a:lnTo>
                    <a:pt x="78" y="6"/>
                  </a:lnTo>
                  <a:lnTo>
                    <a:pt x="83" y="6"/>
                  </a:lnTo>
                  <a:lnTo>
                    <a:pt x="88" y="6"/>
                  </a:lnTo>
                  <a:lnTo>
                    <a:pt x="96" y="8"/>
                  </a:lnTo>
                  <a:lnTo>
                    <a:pt x="102" y="8"/>
                  </a:lnTo>
                  <a:lnTo>
                    <a:pt x="106" y="8"/>
                  </a:lnTo>
                  <a:lnTo>
                    <a:pt x="112" y="9"/>
                  </a:lnTo>
                  <a:lnTo>
                    <a:pt x="118" y="9"/>
                  </a:lnTo>
                  <a:lnTo>
                    <a:pt x="123" y="9"/>
                  </a:lnTo>
                  <a:lnTo>
                    <a:pt x="128" y="9"/>
                  </a:lnTo>
                  <a:lnTo>
                    <a:pt x="133" y="9"/>
                  </a:lnTo>
                  <a:lnTo>
                    <a:pt x="136" y="10"/>
                  </a:lnTo>
                  <a:lnTo>
                    <a:pt x="139" y="10"/>
                  </a:lnTo>
                  <a:lnTo>
                    <a:pt x="142" y="10"/>
                  </a:lnTo>
                  <a:lnTo>
                    <a:pt x="144" y="10"/>
                  </a:lnTo>
                  <a:lnTo>
                    <a:pt x="146" y="10"/>
                  </a:lnTo>
                  <a:lnTo>
                    <a:pt x="149" y="10"/>
                  </a:lnTo>
                  <a:lnTo>
                    <a:pt x="152" y="9"/>
                  </a:lnTo>
                  <a:lnTo>
                    <a:pt x="149" y="9"/>
                  </a:lnTo>
                  <a:lnTo>
                    <a:pt x="146" y="9"/>
                  </a:lnTo>
                </a:path>
              </a:pathLst>
            </a:custGeom>
            <a:solidFill>
              <a:srgbClr val="734D0D"/>
            </a:solidFill>
            <a:ln w="127000" cap="rnd">
              <a:noFill/>
              <a:round/>
              <a:headEnd/>
              <a:tailEnd/>
            </a:ln>
          </p:spPr>
          <p:txBody>
            <a:bodyPr>
              <a:prstTxWarp prst="textNoShape">
                <a:avLst/>
              </a:prstTxWarp>
            </a:bodyPr>
            <a:lstStyle/>
            <a:p>
              <a:endParaRPr lang="en-US"/>
            </a:p>
          </p:txBody>
        </p:sp>
        <p:sp>
          <p:nvSpPr>
            <p:cNvPr id="41234" name="Freeform 218"/>
            <p:cNvSpPr>
              <a:spLocks/>
            </p:cNvSpPr>
            <p:nvPr/>
          </p:nvSpPr>
          <p:spPr bwMode="auto">
            <a:xfrm>
              <a:off x="4400" y="814"/>
              <a:ext cx="161" cy="15"/>
            </a:xfrm>
            <a:custGeom>
              <a:avLst/>
              <a:gdLst>
                <a:gd name="T0" fmla="*/ 154 w 161"/>
                <a:gd name="T1" fmla="*/ 11 h 15"/>
                <a:gd name="T2" fmla="*/ 149 w 161"/>
                <a:gd name="T3" fmla="*/ 11 h 15"/>
                <a:gd name="T4" fmla="*/ 143 w 161"/>
                <a:gd name="T5" fmla="*/ 11 h 15"/>
                <a:gd name="T6" fmla="*/ 132 w 161"/>
                <a:gd name="T7" fmla="*/ 9 h 15"/>
                <a:gd name="T8" fmla="*/ 124 w 161"/>
                <a:gd name="T9" fmla="*/ 8 h 15"/>
                <a:gd name="T10" fmla="*/ 110 w 161"/>
                <a:gd name="T11" fmla="*/ 8 h 15"/>
                <a:gd name="T12" fmla="*/ 98 w 161"/>
                <a:gd name="T13" fmla="*/ 6 h 15"/>
                <a:gd name="T14" fmla="*/ 82 w 161"/>
                <a:gd name="T15" fmla="*/ 4 h 15"/>
                <a:gd name="T16" fmla="*/ 70 w 161"/>
                <a:gd name="T17" fmla="*/ 4 h 15"/>
                <a:gd name="T18" fmla="*/ 56 w 161"/>
                <a:gd name="T19" fmla="*/ 3 h 15"/>
                <a:gd name="T20" fmla="*/ 42 w 161"/>
                <a:gd name="T21" fmla="*/ 3 h 15"/>
                <a:gd name="T22" fmla="*/ 31 w 161"/>
                <a:gd name="T23" fmla="*/ 1 h 15"/>
                <a:gd name="T24" fmla="*/ 23 w 161"/>
                <a:gd name="T25" fmla="*/ 1 h 15"/>
                <a:gd name="T26" fmla="*/ 14 w 161"/>
                <a:gd name="T27" fmla="*/ 0 h 15"/>
                <a:gd name="T28" fmla="*/ 9 w 161"/>
                <a:gd name="T29" fmla="*/ 0 h 15"/>
                <a:gd name="T30" fmla="*/ 3 w 161"/>
                <a:gd name="T31" fmla="*/ 0 h 15"/>
                <a:gd name="T32" fmla="*/ 0 w 161"/>
                <a:gd name="T33" fmla="*/ 1 h 15"/>
                <a:gd name="T34" fmla="*/ 6 w 161"/>
                <a:gd name="T35" fmla="*/ 3 h 15"/>
                <a:gd name="T36" fmla="*/ 12 w 161"/>
                <a:gd name="T37" fmla="*/ 3 h 15"/>
                <a:gd name="T38" fmla="*/ 17 w 161"/>
                <a:gd name="T39" fmla="*/ 3 h 15"/>
                <a:gd name="T40" fmla="*/ 26 w 161"/>
                <a:gd name="T41" fmla="*/ 4 h 15"/>
                <a:gd name="T42" fmla="*/ 37 w 161"/>
                <a:gd name="T43" fmla="*/ 4 h 15"/>
                <a:gd name="T44" fmla="*/ 48 w 161"/>
                <a:gd name="T45" fmla="*/ 6 h 15"/>
                <a:gd name="T46" fmla="*/ 62 w 161"/>
                <a:gd name="T47" fmla="*/ 6 h 15"/>
                <a:gd name="T48" fmla="*/ 73 w 161"/>
                <a:gd name="T49" fmla="*/ 8 h 15"/>
                <a:gd name="T50" fmla="*/ 87 w 161"/>
                <a:gd name="T51" fmla="*/ 9 h 15"/>
                <a:gd name="T52" fmla="*/ 101 w 161"/>
                <a:gd name="T53" fmla="*/ 9 h 15"/>
                <a:gd name="T54" fmla="*/ 112 w 161"/>
                <a:gd name="T55" fmla="*/ 11 h 15"/>
                <a:gd name="T56" fmla="*/ 126 w 161"/>
                <a:gd name="T57" fmla="*/ 12 h 15"/>
                <a:gd name="T58" fmla="*/ 135 w 161"/>
                <a:gd name="T59" fmla="*/ 12 h 15"/>
                <a:gd name="T60" fmla="*/ 143 w 161"/>
                <a:gd name="T61" fmla="*/ 12 h 15"/>
                <a:gd name="T62" fmla="*/ 152 w 161"/>
                <a:gd name="T63" fmla="*/ 14 h 15"/>
                <a:gd name="T64" fmla="*/ 160 w 161"/>
                <a:gd name="T65" fmla="*/ 12 h 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15"/>
                <a:gd name="T101" fmla="*/ 161 w 161"/>
                <a:gd name="T102" fmla="*/ 15 h 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15">
                  <a:moveTo>
                    <a:pt x="157" y="11"/>
                  </a:moveTo>
                  <a:lnTo>
                    <a:pt x="154" y="11"/>
                  </a:lnTo>
                  <a:lnTo>
                    <a:pt x="152" y="11"/>
                  </a:lnTo>
                  <a:lnTo>
                    <a:pt x="149" y="11"/>
                  </a:lnTo>
                  <a:lnTo>
                    <a:pt x="146" y="11"/>
                  </a:lnTo>
                  <a:lnTo>
                    <a:pt x="143" y="11"/>
                  </a:lnTo>
                  <a:lnTo>
                    <a:pt x="138" y="9"/>
                  </a:lnTo>
                  <a:lnTo>
                    <a:pt x="132" y="9"/>
                  </a:lnTo>
                  <a:lnTo>
                    <a:pt x="129" y="9"/>
                  </a:lnTo>
                  <a:lnTo>
                    <a:pt x="124" y="8"/>
                  </a:lnTo>
                  <a:lnTo>
                    <a:pt x="115" y="8"/>
                  </a:lnTo>
                  <a:lnTo>
                    <a:pt x="110" y="8"/>
                  </a:lnTo>
                  <a:lnTo>
                    <a:pt x="104" y="6"/>
                  </a:lnTo>
                  <a:lnTo>
                    <a:pt x="98" y="6"/>
                  </a:lnTo>
                  <a:lnTo>
                    <a:pt x="90" y="6"/>
                  </a:lnTo>
                  <a:lnTo>
                    <a:pt x="82" y="4"/>
                  </a:lnTo>
                  <a:lnTo>
                    <a:pt x="76" y="4"/>
                  </a:lnTo>
                  <a:lnTo>
                    <a:pt x="70" y="4"/>
                  </a:lnTo>
                  <a:lnTo>
                    <a:pt x="62" y="3"/>
                  </a:lnTo>
                  <a:lnTo>
                    <a:pt x="56" y="3"/>
                  </a:lnTo>
                  <a:lnTo>
                    <a:pt x="48" y="3"/>
                  </a:lnTo>
                  <a:lnTo>
                    <a:pt x="42" y="3"/>
                  </a:lnTo>
                  <a:lnTo>
                    <a:pt x="37" y="1"/>
                  </a:lnTo>
                  <a:lnTo>
                    <a:pt x="31" y="1"/>
                  </a:lnTo>
                  <a:lnTo>
                    <a:pt x="26" y="1"/>
                  </a:lnTo>
                  <a:lnTo>
                    <a:pt x="23" y="1"/>
                  </a:lnTo>
                  <a:lnTo>
                    <a:pt x="17" y="0"/>
                  </a:lnTo>
                  <a:lnTo>
                    <a:pt x="14" y="0"/>
                  </a:lnTo>
                  <a:lnTo>
                    <a:pt x="12" y="0"/>
                  </a:lnTo>
                  <a:lnTo>
                    <a:pt x="9" y="0"/>
                  </a:lnTo>
                  <a:lnTo>
                    <a:pt x="6" y="0"/>
                  </a:lnTo>
                  <a:lnTo>
                    <a:pt x="3" y="0"/>
                  </a:lnTo>
                  <a:lnTo>
                    <a:pt x="0" y="0"/>
                  </a:lnTo>
                  <a:lnTo>
                    <a:pt x="0" y="1"/>
                  </a:lnTo>
                  <a:lnTo>
                    <a:pt x="3" y="3"/>
                  </a:lnTo>
                  <a:lnTo>
                    <a:pt x="6" y="3"/>
                  </a:lnTo>
                  <a:lnTo>
                    <a:pt x="9" y="3"/>
                  </a:lnTo>
                  <a:lnTo>
                    <a:pt x="12" y="3"/>
                  </a:lnTo>
                  <a:lnTo>
                    <a:pt x="14" y="3"/>
                  </a:lnTo>
                  <a:lnTo>
                    <a:pt x="17" y="3"/>
                  </a:lnTo>
                  <a:lnTo>
                    <a:pt x="20" y="3"/>
                  </a:lnTo>
                  <a:lnTo>
                    <a:pt x="26" y="4"/>
                  </a:lnTo>
                  <a:lnTo>
                    <a:pt x="31" y="4"/>
                  </a:lnTo>
                  <a:lnTo>
                    <a:pt x="37" y="4"/>
                  </a:lnTo>
                  <a:lnTo>
                    <a:pt x="42" y="4"/>
                  </a:lnTo>
                  <a:lnTo>
                    <a:pt x="48" y="6"/>
                  </a:lnTo>
                  <a:lnTo>
                    <a:pt x="54" y="6"/>
                  </a:lnTo>
                  <a:lnTo>
                    <a:pt x="62" y="6"/>
                  </a:lnTo>
                  <a:lnTo>
                    <a:pt x="68" y="8"/>
                  </a:lnTo>
                  <a:lnTo>
                    <a:pt x="73" y="8"/>
                  </a:lnTo>
                  <a:lnTo>
                    <a:pt x="82" y="8"/>
                  </a:lnTo>
                  <a:lnTo>
                    <a:pt x="87" y="9"/>
                  </a:lnTo>
                  <a:lnTo>
                    <a:pt x="96" y="9"/>
                  </a:lnTo>
                  <a:lnTo>
                    <a:pt x="101" y="9"/>
                  </a:lnTo>
                  <a:lnTo>
                    <a:pt x="107" y="11"/>
                  </a:lnTo>
                  <a:lnTo>
                    <a:pt x="112" y="11"/>
                  </a:lnTo>
                  <a:lnTo>
                    <a:pt x="118" y="11"/>
                  </a:lnTo>
                  <a:lnTo>
                    <a:pt x="126" y="12"/>
                  </a:lnTo>
                  <a:lnTo>
                    <a:pt x="132" y="12"/>
                  </a:lnTo>
                  <a:lnTo>
                    <a:pt x="135" y="12"/>
                  </a:lnTo>
                  <a:lnTo>
                    <a:pt x="140" y="12"/>
                  </a:lnTo>
                  <a:lnTo>
                    <a:pt x="143" y="12"/>
                  </a:lnTo>
                  <a:lnTo>
                    <a:pt x="149" y="12"/>
                  </a:lnTo>
                  <a:lnTo>
                    <a:pt x="152" y="14"/>
                  </a:lnTo>
                  <a:lnTo>
                    <a:pt x="154" y="14"/>
                  </a:lnTo>
                  <a:lnTo>
                    <a:pt x="160" y="12"/>
                  </a:lnTo>
                  <a:lnTo>
                    <a:pt x="157" y="11"/>
                  </a:lnTo>
                </a:path>
              </a:pathLst>
            </a:custGeom>
            <a:noFill/>
            <a:ln w="12700" cap="rnd">
              <a:solidFill>
                <a:srgbClr val="000000"/>
              </a:solidFill>
              <a:round/>
              <a:headEnd/>
              <a:tailEnd/>
            </a:ln>
          </p:spPr>
          <p:txBody>
            <a:bodyPr>
              <a:prstTxWarp prst="textNoShape">
                <a:avLst/>
              </a:prstTxWarp>
            </a:bodyPr>
            <a:lstStyle/>
            <a:p>
              <a:endParaRPr lang="en-US"/>
            </a:p>
          </p:txBody>
        </p:sp>
        <p:sp>
          <p:nvSpPr>
            <p:cNvPr id="41235" name="Freeform 219"/>
            <p:cNvSpPr>
              <a:spLocks/>
            </p:cNvSpPr>
            <p:nvPr/>
          </p:nvSpPr>
          <p:spPr bwMode="auto">
            <a:xfrm>
              <a:off x="4392" y="820"/>
              <a:ext cx="37" cy="15"/>
            </a:xfrm>
            <a:custGeom>
              <a:avLst/>
              <a:gdLst>
                <a:gd name="T0" fmla="*/ 36 w 37"/>
                <a:gd name="T1" fmla="*/ 14 h 15"/>
                <a:gd name="T2" fmla="*/ 36 w 37"/>
                <a:gd name="T3" fmla="*/ 12 h 15"/>
                <a:gd name="T4" fmla="*/ 36 w 37"/>
                <a:gd name="T5" fmla="*/ 11 h 15"/>
                <a:gd name="T6" fmla="*/ 36 w 37"/>
                <a:gd name="T7" fmla="*/ 10 h 15"/>
                <a:gd name="T8" fmla="*/ 34 w 37"/>
                <a:gd name="T9" fmla="*/ 6 h 15"/>
                <a:gd name="T10" fmla="*/ 31 w 37"/>
                <a:gd name="T11" fmla="*/ 4 h 15"/>
                <a:gd name="T12" fmla="*/ 28 w 37"/>
                <a:gd name="T13" fmla="*/ 2 h 15"/>
                <a:gd name="T14" fmla="*/ 25 w 37"/>
                <a:gd name="T15" fmla="*/ 0 h 15"/>
                <a:gd name="T16" fmla="*/ 20 w 37"/>
                <a:gd name="T17" fmla="*/ 0 h 15"/>
                <a:gd name="T18" fmla="*/ 14 w 37"/>
                <a:gd name="T19" fmla="*/ 0 h 15"/>
                <a:gd name="T20" fmla="*/ 11 w 37"/>
                <a:gd name="T21" fmla="*/ 2 h 15"/>
                <a:gd name="T22" fmla="*/ 8 w 37"/>
                <a:gd name="T23" fmla="*/ 3 h 15"/>
                <a:gd name="T24" fmla="*/ 6 w 37"/>
                <a:gd name="T25" fmla="*/ 4 h 15"/>
                <a:gd name="T26" fmla="*/ 3 w 37"/>
                <a:gd name="T27" fmla="*/ 6 h 15"/>
                <a:gd name="T28" fmla="*/ 3 w 37"/>
                <a:gd name="T29" fmla="*/ 10 h 15"/>
                <a:gd name="T30" fmla="*/ 0 w 37"/>
                <a:gd name="T31" fmla="*/ 10 h 15"/>
                <a:gd name="T32" fmla="*/ 0 w 37"/>
                <a:gd name="T33" fmla="*/ 11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15"/>
                <a:gd name="T53" fmla="*/ 37 w 37"/>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15">
                  <a:moveTo>
                    <a:pt x="36" y="14"/>
                  </a:moveTo>
                  <a:lnTo>
                    <a:pt x="36" y="12"/>
                  </a:lnTo>
                  <a:lnTo>
                    <a:pt x="36" y="11"/>
                  </a:lnTo>
                  <a:lnTo>
                    <a:pt x="36" y="10"/>
                  </a:lnTo>
                  <a:lnTo>
                    <a:pt x="34" y="6"/>
                  </a:lnTo>
                  <a:lnTo>
                    <a:pt x="31" y="4"/>
                  </a:lnTo>
                  <a:lnTo>
                    <a:pt x="28" y="2"/>
                  </a:lnTo>
                  <a:lnTo>
                    <a:pt x="25" y="0"/>
                  </a:lnTo>
                  <a:lnTo>
                    <a:pt x="20" y="0"/>
                  </a:lnTo>
                  <a:lnTo>
                    <a:pt x="14" y="0"/>
                  </a:lnTo>
                  <a:lnTo>
                    <a:pt x="11" y="2"/>
                  </a:lnTo>
                  <a:lnTo>
                    <a:pt x="8" y="3"/>
                  </a:lnTo>
                  <a:lnTo>
                    <a:pt x="6" y="4"/>
                  </a:lnTo>
                  <a:lnTo>
                    <a:pt x="3" y="6"/>
                  </a:lnTo>
                  <a:lnTo>
                    <a:pt x="3" y="10"/>
                  </a:lnTo>
                  <a:lnTo>
                    <a:pt x="0" y="10"/>
                  </a:lnTo>
                  <a:lnTo>
                    <a:pt x="0" y="11"/>
                  </a:lnTo>
                </a:path>
              </a:pathLst>
            </a:custGeom>
            <a:noFill/>
            <a:ln w="12700" cap="rnd">
              <a:solidFill>
                <a:srgbClr val="000000"/>
              </a:solidFill>
              <a:round/>
              <a:headEnd/>
              <a:tailEnd/>
            </a:ln>
          </p:spPr>
          <p:txBody>
            <a:bodyPr>
              <a:prstTxWarp prst="textNoShape">
                <a:avLst/>
              </a:prstTxWarp>
            </a:bodyPr>
            <a:lstStyle/>
            <a:p>
              <a:endParaRPr lang="en-US"/>
            </a:p>
          </p:txBody>
        </p:sp>
        <p:sp>
          <p:nvSpPr>
            <p:cNvPr id="41236" name="Freeform 220"/>
            <p:cNvSpPr>
              <a:spLocks/>
            </p:cNvSpPr>
            <p:nvPr/>
          </p:nvSpPr>
          <p:spPr bwMode="auto">
            <a:xfrm>
              <a:off x="4395" y="820"/>
              <a:ext cx="34" cy="14"/>
            </a:xfrm>
            <a:custGeom>
              <a:avLst/>
              <a:gdLst>
                <a:gd name="T0" fmla="*/ 33 w 34"/>
                <a:gd name="T1" fmla="*/ 13 h 14"/>
                <a:gd name="T2" fmla="*/ 31 w 34"/>
                <a:gd name="T3" fmla="*/ 13 h 14"/>
                <a:gd name="T4" fmla="*/ 31 w 34"/>
                <a:gd name="T5" fmla="*/ 11 h 14"/>
                <a:gd name="T6" fmla="*/ 31 w 34"/>
                <a:gd name="T7" fmla="*/ 10 h 14"/>
                <a:gd name="T8" fmla="*/ 28 w 34"/>
                <a:gd name="T9" fmla="*/ 7 h 14"/>
                <a:gd name="T10" fmla="*/ 25 w 34"/>
                <a:gd name="T11" fmla="*/ 5 h 14"/>
                <a:gd name="T12" fmla="*/ 22 w 34"/>
                <a:gd name="T13" fmla="*/ 2 h 14"/>
                <a:gd name="T14" fmla="*/ 19 w 34"/>
                <a:gd name="T15" fmla="*/ 0 h 14"/>
                <a:gd name="T16" fmla="*/ 17 w 34"/>
                <a:gd name="T17" fmla="*/ 0 h 14"/>
                <a:gd name="T18" fmla="*/ 14 w 34"/>
                <a:gd name="T19" fmla="*/ 2 h 14"/>
                <a:gd name="T20" fmla="*/ 8 w 34"/>
                <a:gd name="T21" fmla="*/ 2 h 14"/>
                <a:gd name="T22" fmla="*/ 5 w 34"/>
                <a:gd name="T23" fmla="*/ 5 h 14"/>
                <a:gd name="T24" fmla="*/ 5 w 34"/>
                <a:gd name="T25" fmla="*/ 7 h 14"/>
                <a:gd name="T26" fmla="*/ 3 w 34"/>
                <a:gd name="T27" fmla="*/ 8 h 14"/>
                <a:gd name="T28" fmla="*/ 0 w 34"/>
                <a:gd name="T29" fmla="*/ 10 h 14"/>
                <a:gd name="T30" fmla="*/ 0 w 34"/>
                <a:gd name="T31" fmla="*/ 11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4"/>
                <a:gd name="T49" fmla="*/ 0 h 14"/>
                <a:gd name="T50" fmla="*/ 34 w 34"/>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4" h="14">
                  <a:moveTo>
                    <a:pt x="33" y="13"/>
                  </a:moveTo>
                  <a:lnTo>
                    <a:pt x="31" y="13"/>
                  </a:lnTo>
                  <a:lnTo>
                    <a:pt x="31" y="11"/>
                  </a:lnTo>
                  <a:lnTo>
                    <a:pt x="31" y="10"/>
                  </a:lnTo>
                  <a:lnTo>
                    <a:pt x="28" y="7"/>
                  </a:lnTo>
                  <a:lnTo>
                    <a:pt x="25" y="5"/>
                  </a:lnTo>
                  <a:lnTo>
                    <a:pt x="22" y="2"/>
                  </a:lnTo>
                  <a:lnTo>
                    <a:pt x="19" y="0"/>
                  </a:lnTo>
                  <a:lnTo>
                    <a:pt x="17" y="0"/>
                  </a:lnTo>
                  <a:lnTo>
                    <a:pt x="14" y="2"/>
                  </a:lnTo>
                  <a:lnTo>
                    <a:pt x="8" y="2"/>
                  </a:lnTo>
                  <a:lnTo>
                    <a:pt x="5" y="5"/>
                  </a:lnTo>
                  <a:lnTo>
                    <a:pt x="5" y="7"/>
                  </a:lnTo>
                  <a:lnTo>
                    <a:pt x="3" y="8"/>
                  </a:lnTo>
                  <a:lnTo>
                    <a:pt x="0" y="10"/>
                  </a:lnTo>
                  <a:lnTo>
                    <a:pt x="0" y="11"/>
                  </a:lnTo>
                </a:path>
              </a:pathLst>
            </a:custGeom>
            <a:noFill/>
            <a:ln w="12700" cap="rnd">
              <a:solidFill>
                <a:srgbClr val="000000"/>
              </a:solidFill>
              <a:round/>
              <a:headEnd/>
              <a:tailEnd/>
            </a:ln>
          </p:spPr>
          <p:txBody>
            <a:bodyPr>
              <a:prstTxWarp prst="textNoShape">
                <a:avLst/>
              </a:prstTxWarp>
            </a:bodyPr>
            <a:lstStyle/>
            <a:p>
              <a:endParaRPr lang="en-US"/>
            </a:p>
          </p:txBody>
        </p:sp>
        <p:sp>
          <p:nvSpPr>
            <p:cNvPr id="41237" name="Freeform 221"/>
            <p:cNvSpPr>
              <a:spLocks/>
            </p:cNvSpPr>
            <p:nvPr/>
          </p:nvSpPr>
          <p:spPr bwMode="auto">
            <a:xfrm>
              <a:off x="4397" y="823"/>
              <a:ext cx="27" cy="11"/>
            </a:xfrm>
            <a:custGeom>
              <a:avLst/>
              <a:gdLst>
                <a:gd name="T0" fmla="*/ 26 w 27"/>
                <a:gd name="T1" fmla="*/ 10 h 11"/>
                <a:gd name="T2" fmla="*/ 26 w 27"/>
                <a:gd name="T3" fmla="*/ 10 h 11"/>
                <a:gd name="T4" fmla="*/ 26 w 27"/>
                <a:gd name="T5" fmla="*/ 8 h 11"/>
                <a:gd name="T6" fmla="*/ 26 w 27"/>
                <a:gd name="T7" fmla="*/ 7 h 11"/>
                <a:gd name="T8" fmla="*/ 23 w 27"/>
                <a:gd name="T9" fmla="*/ 5 h 11"/>
                <a:gd name="T10" fmla="*/ 23 w 27"/>
                <a:gd name="T11" fmla="*/ 4 h 11"/>
                <a:gd name="T12" fmla="*/ 20 w 27"/>
                <a:gd name="T13" fmla="*/ 2 h 11"/>
                <a:gd name="T14" fmla="*/ 17 w 27"/>
                <a:gd name="T15" fmla="*/ 0 h 11"/>
                <a:gd name="T16" fmla="*/ 15 w 27"/>
                <a:gd name="T17" fmla="*/ 0 h 11"/>
                <a:gd name="T18" fmla="*/ 11 w 27"/>
                <a:gd name="T19" fmla="*/ 0 h 11"/>
                <a:gd name="T20" fmla="*/ 8 w 27"/>
                <a:gd name="T21" fmla="*/ 0 h 11"/>
                <a:gd name="T22" fmla="*/ 5 w 27"/>
                <a:gd name="T23" fmla="*/ 2 h 11"/>
                <a:gd name="T24" fmla="*/ 5 w 27"/>
                <a:gd name="T25" fmla="*/ 4 h 11"/>
                <a:gd name="T26" fmla="*/ 2 w 27"/>
                <a:gd name="T27" fmla="*/ 5 h 11"/>
                <a:gd name="T28" fmla="*/ 2 w 27"/>
                <a:gd name="T29" fmla="*/ 7 h 11"/>
                <a:gd name="T30" fmla="*/ 0 w 27"/>
                <a:gd name="T31" fmla="*/ 8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11"/>
                <a:gd name="T50" fmla="*/ 27 w 27"/>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11">
                  <a:moveTo>
                    <a:pt x="26" y="10"/>
                  </a:moveTo>
                  <a:lnTo>
                    <a:pt x="26" y="10"/>
                  </a:lnTo>
                  <a:lnTo>
                    <a:pt x="26" y="8"/>
                  </a:lnTo>
                  <a:lnTo>
                    <a:pt x="26" y="7"/>
                  </a:lnTo>
                  <a:lnTo>
                    <a:pt x="23" y="5"/>
                  </a:lnTo>
                  <a:lnTo>
                    <a:pt x="23" y="4"/>
                  </a:lnTo>
                  <a:lnTo>
                    <a:pt x="20" y="2"/>
                  </a:lnTo>
                  <a:lnTo>
                    <a:pt x="17" y="0"/>
                  </a:lnTo>
                  <a:lnTo>
                    <a:pt x="15" y="0"/>
                  </a:lnTo>
                  <a:lnTo>
                    <a:pt x="11" y="0"/>
                  </a:lnTo>
                  <a:lnTo>
                    <a:pt x="8" y="0"/>
                  </a:lnTo>
                  <a:lnTo>
                    <a:pt x="5" y="2"/>
                  </a:lnTo>
                  <a:lnTo>
                    <a:pt x="5" y="4"/>
                  </a:lnTo>
                  <a:lnTo>
                    <a:pt x="2" y="5"/>
                  </a:lnTo>
                  <a:lnTo>
                    <a:pt x="2" y="7"/>
                  </a:lnTo>
                  <a:lnTo>
                    <a:pt x="0" y="8"/>
                  </a:lnTo>
                </a:path>
              </a:pathLst>
            </a:custGeom>
            <a:noFill/>
            <a:ln w="12700" cap="rnd">
              <a:solidFill>
                <a:srgbClr val="000000"/>
              </a:solidFill>
              <a:round/>
              <a:headEnd/>
              <a:tailEnd/>
            </a:ln>
          </p:spPr>
          <p:txBody>
            <a:bodyPr>
              <a:prstTxWarp prst="textNoShape">
                <a:avLst/>
              </a:prstTxWarp>
            </a:bodyPr>
            <a:lstStyle/>
            <a:p>
              <a:endParaRPr lang="en-US"/>
            </a:p>
          </p:txBody>
        </p:sp>
        <p:sp>
          <p:nvSpPr>
            <p:cNvPr id="41238" name="Freeform 222"/>
            <p:cNvSpPr>
              <a:spLocks/>
            </p:cNvSpPr>
            <p:nvPr/>
          </p:nvSpPr>
          <p:spPr bwMode="auto">
            <a:xfrm>
              <a:off x="4400" y="822"/>
              <a:ext cx="21" cy="12"/>
            </a:xfrm>
            <a:custGeom>
              <a:avLst/>
              <a:gdLst>
                <a:gd name="T0" fmla="*/ 0 w 21"/>
                <a:gd name="T1" fmla="*/ 9 h 12"/>
                <a:gd name="T2" fmla="*/ 0 w 21"/>
                <a:gd name="T3" fmla="*/ 9 h 12"/>
                <a:gd name="T4" fmla="*/ 0 w 21"/>
                <a:gd name="T5" fmla="*/ 8 h 12"/>
                <a:gd name="T6" fmla="*/ 3 w 21"/>
                <a:gd name="T7" fmla="*/ 6 h 12"/>
                <a:gd name="T8" fmla="*/ 3 w 21"/>
                <a:gd name="T9" fmla="*/ 5 h 12"/>
                <a:gd name="T10" fmla="*/ 6 w 21"/>
                <a:gd name="T11" fmla="*/ 3 h 12"/>
                <a:gd name="T12" fmla="*/ 6 w 21"/>
                <a:gd name="T13" fmla="*/ 1 h 12"/>
                <a:gd name="T14" fmla="*/ 9 w 21"/>
                <a:gd name="T15" fmla="*/ 0 h 12"/>
                <a:gd name="T16" fmla="*/ 12 w 21"/>
                <a:gd name="T17" fmla="*/ 0 h 12"/>
                <a:gd name="T18" fmla="*/ 14 w 21"/>
                <a:gd name="T19" fmla="*/ 1 h 12"/>
                <a:gd name="T20" fmla="*/ 14 w 21"/>
                <a:gd name="T21" fmla="*/ 3 h 12"/>
                <a:gd name="T22" fmla="*/ 17 w 21"/>
                <a:gd name="T23" fmla="*/ 5 h 12"/>
                <a:gd name="T24" fmla="*/ 17 w 21"/>
                <a:gd name="T25" fmla="*/ 6 h 12"/>
                <a:gd name="T26" fmla="*/ 20 w 21"/>
                <a:gd name="T27" fmla="*/ 8 h 12"/>
                <a:gd name="T28" fmla="*/ 20 w 21"/>
                <a:gd name="T29" fmla="*/ 9 h 12"/>
                <a:gd name="T30" fmla="*/ 20 w 21"/>
                <a:gd name="T31" fmla="*/ 11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
                <a:gd name="T49" fmla="*/ 0 h 12"/>
                <a:gd name="T50" fmla="*/ 21 w 21"/>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 h="12">
                  <a:moveTo>
                    <a:pt x="0" y="9"/>
                  </a:moveTo>
                  <a:lnTo>
                    <a:pt x="0" y="9"/>
                  </a:lnTo>
                  <a:lnTo>
                    <a:pt x="0" y="8"/>
                  </a:lnTo>
                  <a:lnTo>
                    <a:pt x="3" y="6"/>
                  </a:lnTo>
                  <a:lnTo>
                    <a:pt x="3" y="5"/>
                  </a:lnTo>
                  <a:lnTo>
                    <a:pt x="6" y="3"/>
                  </a:lnTo>
                  <a:lnTo>
                    <a:pt x="6" y="1"/>
                  </a:lnTo>
                  <a:lnTo>
                    <a:pt x="9" y="0"/>
                  </a:lnTo>
                  <a:lnTo>
                    <a:pt x="12" y="0"/>
                  </a:lnTo>
                  <a:lnTo>
                    <a:pt x="14" y="1"/>
                  </a:lnTo>
                  <a:lnTo>
                    <a:pt x="14" y="3"/>
                  </a:lnTo>
                  <a:lnTo>
                    <a:pt x="17" y="5"/>
                  </a:lnTo>
                  <a:lnTo>
                    <a:pt x="17" y="6"/>
                  </a:lnTo>
                  <a:lnTo>
                    <a:pt x="20" y="8"/>
                  </a:lnTo>
                  <a:lnTo>
                    <a:pt x="20" y="9"/>
                  </a:lnTo>
                  <a:lnTo>
                    <a:pt x="20" y="11"/>
                  </a:lnTo>
                </a:path>
              </a:pathLst>
            </a:custGeom>
            <a:noFill/>
            <a:ln w="12700" cap="rnd">
              <a:solidFill>
                <a:srgbClr val="000000"/>
              </a:solidFill>
              <a:round/>
              <a:headEnd/>
              <a:tailEnd/>
            </a:ln>
          </p:spPr>
          <p:txBody>
            <a:bodyPr>
              <a:prstTxWarp prst="textNoShape">
                <a:avLst/>
              </a:prstTxWarp>
            </a:bodyPr>
            <a:lstStyle/>
            <a:p>
              <a:endParaRPr lang="en-US"/>
            </a:p>
          </p:txBody>
        </p:sp>
        <p:sp>
          <p:nvSpPr>
            <p:cNvPr id="41239" name="Freeform 223"/>
            <p:cNvSpPr>
              <a:spLocks/>
            </p:cNvSpPr>
            <p:nvPr/>
          </p:nvSpPr>
          <p:spPr bwMode="auto">
            <a:xfrm>
              <a:off x="4408" y="823"/>
              <a:ext cx="6" cy="1"/>
            </a:xfrm>
            <a:custGeom>
              <a:avLst/>
              <a:gdLst>
                <a:gd name="T0" fmla="*/ 5 w 6"/>
                <a:gd name="T1" fmla="*/ 0 h 1"/>
                <a:gd name="T2" fmla="*/ 3 w 6"/>
                <a:gd name="T3" fmla="*/ 0 h 1"/>
                <a:gd name="T4" fmla="*/ 0 w 6"/>
                <a:gd name="T5" fmla="*/ 0 h 1"/>
                <a:gd name="T6" fmla="*/ 0 60000 65536"/>
                <a:gd name="T7" fmla="*/ 0 60000 65536"/>
                <a:gd name="T8" fmla="*/ 0 60000 65536"/>
                <a:gd name="T9" fmla="*/ 0 w 6"/>
                <a:gd name="T10" fmla="*/ 0 h 1"/>
                <a:gd name="T11" fmla="*/ 6 w 6"/>
                <a:gd name="T12" fmla="*/ 1 h 1"/>
              </a:gdLst>
              <a:ahLst/>
              <a:cxnLst>
                <a:cxn ang="T6">
                  <a:pos x="T0" y="T1"/>
                </a:cxn>
                <a:cxn ang="T7">
                  <a:pos x="T2" y="T3"/>
                </a:cxn>
                <a:cxn ang="T8">
                  <a:pos x="T4" y="T5"/>
                </a:cxn>
              </a:cxnLst>
              <a:rect l="T9" t="T10" r="T11" b="T12"/>
              <a:pathLst>
                <a:path w="6" h="1">
                  <a:moveTo>
                    <a:pt x="5" y="0"/>
                  </a:moveTo>
                  <a:lnTo>
                    <a:pt x="3"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240" name="Freeform 224"/>
            <p:cNvSpPr>
              <a:spLocks/>
            </p:cNvSpPr>
            <p:nvPr/>
          </p:nvSpPr>
          <p:spPr bwMode="auto">
            <a:xfrm>
              <a:off x="3828" y="713"/>
              <a:ext cx="1156" cy="176"/>
            </a:xfrm>
            <a:custGeom>
              <a:avLst/>
              <a:gdLst>
                <a:gd name="T0" fmla="*/ 877 w 1156"/>
                <a:gd name="T1" fmla="*/ 124 h 176"/>
                <a:gd name="T2" fmla="*/ 912 w 1156"/>
                <a:gd name="T3" fmla="*/ 124 h 176"/>
                <a:gd name="T4" fmla="*/ 960 w 1156"/>
                <a:gd name="T5" fmla="*/ 124 h 176"/>
                <a:gd name="T6" fmla="*/ 1013 w 1156"/>
                <a:gd name="T7" fmla="*/ 126 h 176"/>
                <a:gd name="T8" fmla="*/ 1058 w 1156"/>
                <a:gd name="T9" fmla="*/ 126 h 176"/>
                <a:gd name="T10" fmla="*/ 1076 w 1156"/>
                <a:gd name="T11" fmla="*/ 126 h 176"/>
                <a:gd name="T12" fmla="*/ 1096 w 1156"/>
                <a:gd name="T13" fmla="*/ 129 h 176"/>
                <a:gd name="T14" fmla="*/ 1110 w 1156"/>
                <a:gd name="T15" fmla="*/ 132 h 176"/>
                <a:gd name="T16" fmla="*/ 1129 w 1156"/>
                <a:gd name="T17" fmla="*/ 132 h 176"/>
                <a:gd name="T18" fmla="*/ 1152 w 1156"/>
                <a:gd name="T19" fmla="*/ 135 h 176"/>
                <a:gd name="T20" fmla="*/ 1143 w 1156"/>
                <a:gd name="T21" fmla="*/ 161 h 176"/>
                <a:gd name="T22" fmla="*/ 1113 w 1156"/>
                <a:gd name="T23" fmla="*/ 164 h 176"/>
                <a:gd name="T24" fmla="*/ 1066 w 1156"/>
                <a:gd name="T25" fmla="*/ 167 h 176"/>
                <a:gd name="T26" fmla="*/ 1010 w 1156"/>
                <a:gd name="T27" fmla="*/ 170 h 176"/>
                <a:gd name="T28" fmla="*/ 957 w 1156"/>
                <a:gd name="T29" fmla="*/ 173 h 176"/>
                <a:gd name="T30" fmla="*/ 912 w 1156"/>
                <a:gd name="T31" fmla="*/ 175 h 176"/>
                <a:gd name="T32" fmla="*/ 849 w 1156"/>
                <a:gd name="T33" fmla="*/ 173 h 176"/>
                <a:gd name="T34" fmla="*/ 762 w 1156"/>
                <a:gd name="T35" fmla="*/ 170 h 176"/>
                <a:gd name="T36" fmla="*/ 671 w 1156"/>
                <a:gd name="T37" fmla="*/ 168 h 176"/>
                <a:gd name="T38" fmla="*/ 584 w 1156"/>
                <a:gd name="T39" fmla="*/ 166 h 176"/>
                <a:gd name="T40" fmla="*/ 526 w 1156"/>
                <a:gd name="T41" fmla="*/ 162 h 176"/>
                <a:gd name="T42" fmla="*/ 470 w 1156"/>
                <a:gd name="T43" fmla="*/ 158 h 176"/>
                <a:gd name="T44" fmla="*/ 376 w 1156"/>
                <a:gd name="T45" fmla="*/ 150 h 176"/>
                <a:gd name="T46" fmla="*/ 261 w 1156"/>
                <a:gd name="T47" fmla="*/ 141 h 176"/>
                <a:gd name="T48" fmla="*/ 156 w 1156"/>
                <a:gd name="T49" fmla="*/ 132 h 176"/>
                <a:gd name="T50" fmla="*/ 83 w 1156"/>
                <a:gd name="T51" fmla="*/ 127 h 176"/>
                <a:gd name="T52" fmla="*/ 48 w 1156"/>
                <a:gd name="T53" fmla="*/ 100 h 176"/>
                <a:gd name="T54" fmla="*/ 34 w 1156"/>
                <a:gd name="T55" fmla="*/ 92 h 176"/>
                <a:gd name="T56" fmla="*/ 17 w 1156"/>
                <a:gd name="T57" fmla="*/ 75 h 176"/>
                <a:gd name="T58" fmla="*/ 3 w 1156"/>
                <a:gd name="T59" fmla="*/ 45 h 176"/>
                <a:gd name="T60" fmla="*/ 0 w 1156"/>
                <a:gd name="T61" fmla="*/ 15 h 176"/>
                <a:gd name="T62" fmla="*/ 8 w 1156"/>
                <a:gd name="T63" fmla="*/ 5 h 176"/>
                <a:gd name="T64" fmla="*/ 28 w 1156"/>
                <a:gd name="T65" fmla="*/ 0 h 176"/>
                <a:gd name="T66" fmla="*/ 48 w 1156"/>
                <a:gd name="T67" fmla="*/ 0 h 176"/>
                <a:gd name="T68" fmla="*/ 67 w 1156"/>
                <a:gd name="T69" fmla="*/ 9 h 176"/>
                <a:gd name="T70" fmla="*/ 91 w 1156"/>
                <a:gd name="T71" fmla="*/ 13 h 176"/>
                <a:gd name="T72" fmla="*/ 128 w 1156"/>
                <a:gd name="T73" fmla="*/ 17 h 176"/>
                <a:gd name="T74" fmla="*/ 167 w 1156"/>
                <a:gd name="T75" fmla="*/ 21 h 176"/>
                <a:gd name="T76" fmla="*/ 203 w 1156"/>
                <a:gd name="T77" fmla="*/ 28 h 176"/>
                <a:gd name="T78" fmla="*/ 231 w 1156"/>
                <a:gd name="T79" fmla="*/ 32 h 176"/>
                <a:gd name="T80" fmla="*/ 258 w 1156"/>
                <a:gd name="T81" fmla="*/ 37 h 176"/>
                <a:gd name="T82" fmla="*/ 281 w 1156"/>
                <a:gd name="T83" fmla="*/ 42 h 176"/>
                <a:gd name="T84" fmla="*/ 306 w 1156"/>
                <a:gd name="T85" fmla="*/ 48 h 176"/>
                <a:gd name="T86" fmla="*/ 334 w 1156"/>
                <a:gd name="T87" fmla="*/ 55 h 176"/>
                <a:gd name="T88" fmla="*/ 367 w 1156"/>
                <a:gd name="T89" fmla="*/ 66 h 176"/>
                <a:gd name="T90" fmla="*/ 404 w 1156"/>
                <a:gd name="T91" fmla="*/ 77 h 176"/>
                <a:gd name="T92" fmla="*/ 436 w 1156"/>
                <a:gd name="T93" fmla="*/ 88 h 176"/>
                <a:gd name="T94" fmla="*/ 470 w 1156"/>
                <a:gd name="T95" fmla="*/ 95 h 176"/>
                <a:gd name="T96" fmla="*/ 495 w 1156"/>
                <a:gd name="T97" fmla="*/ 103 h 176"/>
                <a:gd name="T98" fmla="*/ 518 w 1156"/>
                <a:gd name="T99" fmla="*/ 107 h 176"/>
                <a:gd name="T100" fmla="*/ 548 w 1156"/>
                <a:gd name="T101" fmla="*/ 110 h 176"/>
                <a:gd name="T102" fmla="*/ 603 w 1156"/>
                <a:gd name="T103" fmla="*/ 115 h 176"/>
                <a:gd name="T104" fmla="*/ 673 w 1156"/>
                <a:gd name="T105" fmla="*/ 120 h 176"/>
                <a:gd name="T106" fmla="*/ 741 w 1156"/>
                <a:gd name="T107" fmla="*/ 124 h 176"/>
                <a:gd name="T108" fmla="*/ 784 w 1156"/>
                <a:gd name="T109" fmla="*/ 127 h 176"/>
                <a:gd name="T110" fmla="*/ 804 w 1156"/>
                <a:gd name="T111" fmla="*/ 129 h 176"/>
                <a:gd name="T112" fmla="*/ 840 w 1156"/>
                <a:gd name="T113" fmla="*/ 129 h 176"/>
                <a:gd name="T114" fmla="*/ 866 w 1156"/>
                <a:gd name="T115" fmla="*/ 12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56"/>
                <a:gd name="T175" fmla="*/ 0 h 176"/>
                <a:gd name="T176" fmla="*/ 1156 w 1156"/>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56" h="176">
                  <a:moveTo>
                    <a:pt x="857" y="124"/>
                  </a:moveTo>
                  <a:lnTo>
                    <a:pt x="860" y="124"/>
                  </a:lnTo>
                  <a:lnTo>
                    <a:pt x="863" y="124"/>
                  </a:lnTo>
                  <a:lnTo>
                    <a:pt x="868" y="124"/>
                  </a:lnTo>
                  <a:lnTo>
                    <a:pt x="871" y="124"/>
                  </a:lnTo>
                  <a:lnTo>
                    <a:pt x="877" y="124"/>
                  </a:lnTo>
                  <a:lnTo>
                    <a:pt x="880" y="124"/>
                  </a:lnTo>
                  <a:lnTo>
                    <a:pt x="885" y="124"/>
                  </a:lnTo>
                  <a:lnTo>
                    <a:pt x="894" y="124"/>
                  </a:lnTo>
                  <a:lnTo>
                    <a:pt x="899" y="124"/>
                  </a:lnTo>
                  <a:lnTo>
                    <a:pt x="905" y="124"/>
                  </a:lnTo>
                  <a:lnTo>
                    <a:pt x="912" y="124"/>
                  </a:lnTo>
                  <a:lnTo>
                    <a:pt x="921" y="124"/>
                  </a:lnTo>
                  <a:lnTo>
                    <a:pt x="929" y="124"/>
                  </a:lnTo>
                  <a:lnTo>
                    <a:pt x="935" y="124"/>
                  </a:lnTo>
                  <a:lnTo>
                    <a:pt x="943" y="124"/>
                  </a:lnTo>
                  <a:lnTo>
                    <a:pt x="951" y="124"/>
                  </a:lnTo>
                  <a:lnTo>
                    <a:pt x="960" y="124"/>
                  </a:lnTo>
                  <a:lnTo>
                    <a:pt x="968" y="126"/>
                  </a:lnTo>
                  <a:lnTo>
                    <a:pt x="979" y="126"/>
                  </a:lnTo>
                  <a:lnTo>
                    <a:pt x="985" y="126"/>
                  </a:lnTo>
                  <a:lnTo>
                    <a:pt x="996" y="126"/>
                  </a:lnTo>
                  <a:lnTo>
                    <a:pt x="1004" y="126"/>
                  </a:lnTo>
                  <a:lnTo>
                    <a:pt x="1013" y="126"/>
                  </a:lnTo>
                  <a:lnTo>
                    <a:pt x="1021" y="126"/>
                  </a:lnTo>
                  <a:lnTo>
                    <a:pt x="1030" y="126"/>
                  </a:lnTo>
                  <a:lnTo>
                    <a:pt x="1035" y="126"/>
                  </a:lnTo>
                  <a:lnTo>
                    <a:pt x="1044" y="126"/>
                  </a:lnTo>
                  <a:lnTo>
                    <a:pt x="1049" y="126"/>
                  </a:lnTo>
                  <a:lnTo>
                    <a:pt x="1058" y="126"/>
                  </a:lnTo>
                  <a:lnTo>
                    <a:pt x="1063" y="126"/>
                  </a:lnTo>
                  <a:lnTo>
                    <a:pt x="1066" y="126"/>
                  </a:lnTo>
                  <a:lnTo>
                    <a:pt x="1069" y="126"/>
                  </a:lnTo>
                  <a:lnTo>
                    <a:pt x="1072" y="126"/>
                  </a:lnTo>
                  <a:lnTo>
                    <a:pt x="1073" y="126"/>
                  </a:lnTo>
                  <a:lnTo>
                    <a:pt x="1076" y="126"/>
                  </a:lnTo>
                  <a:lnTo>
                    <a:pt x="1079" y="126"/>
                  </a:lnTo>
                  <a:lnTo>
                    <a:pt x="1082" y="126"/>
                  </a:lnTo>
                  <a:lnTo>
                    <a:pt x="1087" y="127"/>
                  </a:lnTo>
                  <a:lnTo>
                    <a:pt x="1090" y="127"/>
                  </a:lnTo>
                  <a:lnTo>
                    <a:pt x="1093" y="127"/>
                  </a:lnTo>
                  <a:lnTo>
                    <a:pt x="1096" y="129"/>
                  </a:lnTo>
                  <a:lnTo>
                    <a:pt x="1099" y="130"/>
                  </a:lnTo>
                  <a:lnTo>
                    <a:pt x="1099" y="132"/>
                  </a:lnTo>
                  <a:lnTo>
                    <a:pt x="1101" y="132"/>
                  </a:lnTo>
                  <a:lnTo>
                    <a:pt x="1104" y="132"/>
                  </a:lnTo>
                  <a:lnTo>
                    <a:pt x="1107" y="132"/>
                  </a:lnTo>
                  <a:lnTo>
                    <a:pt x="1110" y="132"/>
                  </a:lnTo>
                  <a:lnTo>
                    <a:pt x="1113" y="132"/>
                  </a:lnTo>
                  <a:lnTo>
                    <a:pt x="1115" y="132"/>
                  </a:lnTo>
                  <a:lnTo>
                    <a:pt x="1118" y="132"/>
                  </a:lnTo>
                  <a:lnTo>
                    <a:pt x="1121" y="132"/>
                  </a:lnTo>
                  <a:lnTo>
                    <a:pt x="1127" y="132"/>
                  </a:lnTo>
                  <a:lnTo>
                    <a:pt x="1129" y="132"/>
                  </a:lnTo>
                  <a:lnTo>
                    <a:pt x="1132" y="132"/>
                  </a:lnTo>
                  <a:lnTo>
                    <a:pt x="1135" y="132"/>
                  </a:lnTo>
                  <a:lnTo>
                    <a:pt x="1138" y="132"/>
                  </a:lnTo>
                  <a:lnTo>
                    <a:pt x="1143" y="132"/>
                  </a:lnTo>
                  <a:lnTo>
                    <a:pt x="1149" y="133"/>
                  </a:lnTo>
                  <a:lnTo>
                    <a:pt x="1152" y="135"/>
                  </a:lnTo>
                  <a:lnTo>
                    <a:pt x="1155" y="138"/>
                  </a:lnTo>
                  <a:lnTo>
                    <a:pt x="1155" y="141"/>
                  </a:lnTo>
                  <a:lnTo>
                    <a:pt x="1155" y="145"/>
                  </a:lnTo>
                  <a:lnTo>
                    <a:pt x="1152" y="152"/>
                  </a:lnTo>
                  <a:lnTo>
                    <a:pt x="1146" y="161"/>
                  </a:lnTo>
                  <a:lnTo>
                    <a:pt x="1143" y="161"/>
                  </a:lnTo>
                  <a:lnTo>
                    <a:pt x="1138" y="161"/>
                  </a:lnTo>
                  <a:lnTo>
                    <a:pt x="1135" y="161"/>
                  </a:lnTo>
                  <a:lnTo>
                    <a:pt x="1132" y="162"/>
                  </a:lnTo>
                  <a:lnTo>
                    <a:pt x="1127" y="162"/>
                  </a:lnTo>
                  <a:lnTo>
                    <a:pt x="1121" y="162"/>
                  </a:lnTo>
                  <a:lnTo>
                    <a:pt x="1113" y="164"/>
                  </a:lnTo>
                  <a:lnTo>
                    <a:pt x="1107" y="164"/>
                  </a:lnTo>
                  <a:lnTo>
                    <a:pt x="1099" y="164"/>
                  </a:lnTo>
                  <a:lnTo>
                    <a:pt x="1090" y="166"/>
                  </a:lnTo>
                  <a:lnTo>
                    <a:pt x="1082" y="166"/>
                  </a:lnTo>
                  <a:lnTo>
                    <a:pt x="1076" y="166"/>
                  </a:lnTo>
                  <a:lnTo>
                    <a:pt x="1066" y="167"/>
                  </a:lnTo>
                  <a:lnTo>
                    <a:pt x="1058" y="167"/>
                  </a:lnTo>
                  <a:lnTo>
                    <a:pt x="1049" y="168"/>
                  </a:lnTo>
                  <a:lnTo>
                    <a:pt x="1038" y="168"/>
                  </a:lnTo>
                  <a:lnTo>
                    <a:pt x="1030" y="170"/>
                  </a:lnTo>
                  <a:lnTo>
                    <a:pt x="1021" y="170"/>
                  </a:lnTo>
                  <a:lnTo>
                    <a:pt x="1010" y="170"/>
                  </a:lnTo>
                  <a:lnTo>
                    <a:pt x="1002" y="172"/>
                  </a:lnTo>
                  <a:lnTo>
                    <a:pt x="993" y="172"/>
                  </a:lnTo>
                  <a:lnTo>
                    <a:pt x="982" y="172"/>
                  </a:lnTo>
                  <a:lnTo>
                    <a:pt x="974" y="173"/>
                  </a:lnTo>
                  <a:lnTo>
                    <a:pt x="965" y="173"/>
                  </a:lnTo>
                  <a:lnTo>
                    <a:pt x="957" y="173"/>
                  </a:lnTo>
                  <a:lnTo>
                    <a:pt x="948" y="173"/>
                  </a:lnTo>
                  <a:lnTo>
                    <a:pt x="940" y="175"/>
                  </a:lnTo>
                  <a:lnTo>
                    <a:pt x="932" y="175"/>
                  </a:lnTo>
                  <a:lnTo>
                    <a:pt x="926" y="175"/>
                  </a:lnTo>
                  <a:lnTo>
                    <a:pt x="918" y="175"/>
                  </a:lnTo>
                  <a:lnTo>
                    <a:pt x="912" y="175"/>
                  </a:lnTo>
                  <a:lnTo>
                    <a:pt x="905" y="175"/>
                  </a:lnTo>
                  <a:lnTo>
                    <a:pt x="896" y="173"/>
                  </a:lnTo>
                  <a:lnTo>
                    <a:pt x="885" y="173"/>
                  </a:lnTo>
                  <a:lnTo>
                    <a:pt x="874" y="173"/>
                  </a:lnTo>
                  <a:lnTo>
                    <a:pt x="863" y="173"/>
                  </a:lnTo>
                  <a:lnTo>
                    <a:pt x="849" y="173"/>
                  </a:lnTo>
                  <a:lnTo>
                    <a:pt x="838" y="173"/>
                  </a:lnTo>
                  <a:lnTo>
                    <a:pt x="824" y="172"/>
                  </a:lnTo>
                  <a:lnTo>
                    <a:pt x="810" y="172"/>
                  </a:lnTo>
                  <a:lnTo>
                    <a:pt x="793" y="172"/>
                  </a:lnTo>
                  <a:lnTo>
                    <a:pt x="779" y="172"/>
                  </a:lnTo>
                  <a:lnTo>
                    <a:pt x="762" y="170"/>
                  </a:lnTo>
                  <a:lnTo>
                    <a:pt x="748" y="170"/>
                  </a:lnTo>
                  <a:lnTo>
                    <a:pt x="732" y="170"/>
                  </a:lnTo>
                  <a:lnTo>
                    <a:pt x="718" y="170"/>
                  </a:lnTo>
                  <a:lnTo>
                    <a:pt x="701" y="168"/>
                  </a:lnTo>
                  <a:lnTo>
                    <a:pt x="685" y="168"/>
                  </a:lnTo>
                  <a:lnTo>
                    <a:pt x="671" y="168"/>
                  </a:lnTo>
                  <a:lnTo>
                    <a:pt x="654" y="167"/>
                  </a:lnTo>
                  <a:lnTo>
                    <a:pt x="640" y="167"/>
                  </a:lnTo>
                  <a:lnTo>
                    <a:pt x="626" y="167"/>
                  </a:lnTo>
                  <a:lnTo>
                    <a:pt x="612" y="166"/>
                  </a:lnTo>
                  <a:lnTo>
                    <a:pt x="598" y="166"/>
                  </a:lnTo>
                  <a:lnTo>
                    <a:pt x="584" y="166"/>
                  </a:lnTo>
                  <a:lnTo>
                    <a:pt x="574" y="166"/>
                  </a:lnTo>
                  <a:lnTo>
                    <a:pt x="562" y="164"/>
                  </a:lnTo>
                  <a:lnTo>
                    <a:pt x="551" y="164"/>
                  </a:lnTo>
                  <a:lnTo>
                    <a:pt x="540" y="164"/>
                  </a:lnTo>
                  <a:lnTo>
                    <a:pt x="532" y="162"/>
                  </a:lnTo>
                  <a:lnTo>
                    <a:pt x="526" y="162"/>
                  </a:lnTo>
                  <a:lnTo>
                    <a:pt x="518" y="162"/>
                  </a:lnTo>
                  <a:lnTo>
                    <a:pt x="512" y="161"/>
                  </a:lnTo>
                  <a:lnTo>
                    <a:pt x="504" y="161"/>
                  </a:lnTo>
                  <a:lnTo>
                    <a:pt x="492" y="160"/>
                  </a:lnTo>
                  <a:lnTo>
                    <a:pt x="484" y="160"/>
                  </a:lnTo>
                  <a:lnTo>
                    <a:pt x="470" y="158"/>
                  </a:lnTo>
                  <a:lnTo>
                    <a:pt x="456" y="156"/>
                  </a:lnTo>
                  <a:lnTo>
                    <a:pt x="442" y="155"/>
                  </a:lnTo>
                  <a:lnTo>
                    <a:pt x="425" y="155"/>
                  </a:lnTo>
                  <a:lnTo>
                    <a:pt x="409" y="153"/>
                  </a:lnTo>
                  <a:lnTo>
                    <a:pt x="393" y="152"/>
                  </a:lnTo>
                  <a:lnTo>
                    <a:pt x="376" y="150"/>
                  </a:lnTo>
                  <a:lnTo>
                    <a:pt x="356" y="149"/>
                  </a:lnTo>
                  <a:lnTo>
                    <a:pt x="337" y="147"/>
                  </a:lnTo>
                  <a:lnTo>
                    <a:pt x="320" y="145"/>
                  </a:lnTo>
                  <a:lnTo>
                    <a:pt x="300" y="144"/>
                  </a:lnTo>
                  <a:lnTo>
                    <a:pt x="281" y="143"/>
                  </a:lnTo>
                  <a:lnTo>
                    <a:pt x="261" y="141"/>
                  </a:lnTo>
                  <a:lnTo>
                    <a:pt x="245" y="138"/>
                  </a:lnTo>
                  <a:lnTo>
                    <a:pt x="226" y="138"/>
                  </a:lnTo>
                  <a:lnTo>
                    <a:pt x="206" y="137"/>
                  </a:lnTo>
                  <a:lnTo>
                    <a:pt x="189" y="135"/>
                  </a:lnTo>
                  <a:lnTo>
                    <a:pt x="173" y="133"/>
                  </a:lnTo>
                  <a:lnTo>
                    <a:pt x="156" y="132"/>
                  </a:lnTo>
                  <a:lnTo>
                    <a:pt x="142" y="130"/>
                  </a:lnTo>
                  <a:lnTo>
                    <a:pt x="128" y="129"/>
                  </a:lnTo>
                  <a:lnTo>
                    <a:pt x="114" y="129"/>
                  </a:lnTo>
                  <a:lnTo>
                    <a:pt x="103" y="127"/>
                  </a:lnTo>
                  <a:lnTo>
                    <a:pt x="91" y="127"/>
                  </a:lnTo>
                  <a:lnTo>
                    <a:pt x="83" y="127"/>
                  </a:lnTo>
                  <a:lnTo>
                    <a:pt x="78" y="126"/>
                  </a:lnTo>
                  <a:lnTo>
                    <a:pt x="73" y="126"/>
                  </a:lnTo>
                  <a:lnTo>
                    <a:pt x="67" y="126"/>
                  </a:lnTo>
                  <a:lnTo>
                    <a:pt x="53" y="100"/>
                  </a:lnTo>
                  <a:lnTo>
                    <a:pt x="50" y="100"/>
                  </a:lnTo>
                  <a:lnTo>
                    <a:pt x="48" y="100"/>
                  </a:lnTo>
                  <a:lnTo>
                    <a:pt x="45" y="100"/>
                  </a:lnTo>
                  <a:lnTo>
                    <a:pt x="45" y="98"/>
                  </a:lnTo>
                  <a:lnTo>
                    <a:pt x="42" y="98"/>
                  </a:lnTo>
                  <a:lnTo>
                    <a:pt x="39" y="97"/>
                  </a:lnTo>
                  <a:lnTo>
                    <a:pt x="36" y="95"/>
                  </a:lnTo>
                  <a:lnTo>
                    <a:pt x="34" y="92"/>
                  </a:lnTo>
                  <a:lnTo>
                    <a:pt x="31" y="91"/>
                  </a:lnTo>
                  <a:lnTo>
                    <a:pt x="28" y="88"/>
                  </a:lnTo>
                  <a:lnTo>
                    <a:pt x="25" y="84"/>
                  </a:lnTo>
                  <a:lnTo>
                    <a:pt x="22" y="81"/>
                  </a:lnTo>
                  <a:lnTo>
                    <a:pt x="20" y="78"/>
                  </a:lnTo>
                  <a:lnTo>
                    <a:pt x="17" y="75"/>
                  </a:lnTo>
                  <a:lnTo>
                    <a:pt x="14" y="71"/>
                  </a:lnTo>
                  <a:lnTo>
                    <a:pt x="11" y="66"/>
                  </a:lnTo>
                  <a:lnTo>
                    <a:pt x="8" y="63"/>
                  </a:lnTo>
                  <a:lnTo>
                    <a:pt x="6" y="59"/>
                  </a:lnTo>
                  <a:lnTo>
                    <a:pt x="6" y="54"/>
                  </a:lnTo>
                  <a:lnTo>
                    <a:pt x="3" y="45"/>
                  </a:lnTo>
                  <a:lnTo>
                    <a:pt x="0" y="37"/>
                  </a:lnTo>
                  <a:lnTo>
                    <a:pt x="0" y="31"/>
                  </a:lnTo>
                  <a:lnTo>
                    <a:pt x="0" y="26"/>
                  </a:lnTo>
                  <a:lnTo>
                    <a:pt x="0" y="21"/>
                  </a:lnTo>
                  <a:lnTo>
                    <a:pt x="0" y="19"/>
                  </a:lnTo>
                  <a:lnTo>
                    <a:pt x="0" y="15"/>
                  </a:lnTo>
                  <a:lnTo>
                    <a:pt x="3" y="13"/>
                  </a:lnTo>
                  <a:lnTo>
                    <a:pt x="3" y="11"/>
                  </a:lnTo>
                  <a:lnTo>
                    <a:pt x="3" y="9"/>
                  </a:lnTo>
                  <a:lnTo>
                    <a:pt x="6" y="8"/>
                  </a:lnTo>
                  <a:lnTo>
                    <a:pt x="6" y="6"/>
                  </a:lnTo>
                  <a:lnTo>
                    <a:pt x="8" y="5"/>
                  </a:lnTo>
                  <a:lnTo>
                    <a:pt x="11" y="3"/>
                  </a:lnTo>
                  <a:lnTo>
                    <a:pt x="17" y="3"/>
                  </a:lnTo>
                  <a:lnTo>
                    <a:pt x="20" y="2"/>
                  </a:lnTo>
                  <a:lnTo>
                    <a:pt x="22" y="2"/>
                  </a:lnTo>
                  <a:lnTo>
                    <a:pt x="25" y="2"/>
                  </a:lnTo>
                  <a:lnTo>
                    <a:pt x="28" y="0"/>
                  </a:lnTo>
                  <a:lnTo>
                    <a:pt x="31" y="0"/>
                  </a:lnTo>
                  <a:lnTo>
                    <a:pt x="36" y="0"/>
                  </a:lnTo>
                  <a:lnTo>
                    <a:pt x="39" y="0"/>
                  </a:lnTo>
                  <a:lnTo>
                    <a:pt x="42" y="0"/>
                  </a:lnTo>
                  <a:lnTo>
                    <a:pt x="45" y="0"/>
                  </a:lnTo>
                  <a:lnTo>
                    <a:pt x="48" y="0"/>
                  </a:lnTo>
                  <a:lnTo>
                    <a:pt x="50" y="0"/>
                  </a:lnTo>
                  <a:lnTo>
                    <a:pt x="53" y="0"/>
                  </a:lnTo>
                  <a:lnTo>
                    <a:pt x="56" y="0"/>
                  </a:lnTo>
                  <a:lnTo>
                    <a:pt x="62" y="9"/>
                  </a:lnTo>
                  <a:lnTo>
                    <a:pt x="64" y="9"/>
                  </a:lnTo>
                  <a:lnTo>
                    <a:pt x="67" y="9"/>
                  </a:lnTo>
                  <a:lnTo>
                    <a:pt x="70" y="9"/>
                  </a:lnTo>
                  <a:lnTo>
                    <a:pt x="76" y="11"/>
                  </a:lnTo>
                  <a:lnTo>
                    <a:pt x="78" y="11"/>
                  </a:lnTo>
                  <a:lnTo>
                    <a:pt x="81" y="11"/>
                  </a:lnTo>
                  <a:lnTo>
                    <a:pt x="86" y="13"/>
                  </a:lnTo>
                  <a:lnTo>
                    <a:pt x="91" y="13"/>
                  </a:lnTo>
                  <a:lnTo>
                    <a:pt x="97" y="13"/>
                  </a:lnTo>
                  <a:lnTo>
                    <a:pt x="103" y="14"/>
                  </a:lnTo>
                  <a:lnTo>
                    <a:pt x="108" y="14"/>
                  </a:lnTo>
                  <a:lnTo>
                    <a:pt x="114" y="15"/>
                  </a:lnTo>
                  <a:lnTo>
                    <a:pt x="119" y="15"/>
                  </a:lnTo>
                  <a:lnTo>
                    <a:pt x="128" y="17"/>
                  </a:lnTo>
                  <a:lnTo>
                    <a:pt x="133" y="17"/>
                  </a:lnTo>
                  <a:lnTo>
                    <a:pt x="139" y="19"/>
                  </a:lnTo>
                  <a:lnTo>
                    <a:pt x="147" y="19"/>
                  </a:lnTo>
                  <a:lnTo>
                    <a:pt x="153" y="20"/>
                  </a:lnTo>
                  <a:lnTo>
                    <a:pt x="159" y="20"/>
                  </a:lnTo>
                  <a:lnTo>
                    <a:pt x="167" y="21"/>
                  </a:lnTo>
                  <a:lnTo>
                    <a:pt x="173" y="23"/>
                  </a:lnTo>
                  <a:lnTo>
                    <a:pt x="178" y="23"/>
                  </a:lnTo>
                  <a:lnTo>
                    <a:pt x="184" y="25"/>
                  </a:lnTo>
                  <a:lnTo>
                    <a:pt x="192" y="25"/>
                  </a:lnTo>
                  <a:lnTo>
                    <a:pt x="198" y="26"/>
                  </a:lnTo>
                  <a:lnTo>
                    <a:pt x="203" y="28"/>
                  </a:lnTo>
                  <a:lnTo>
                    <a:pt x="209" y="28"/>
                  </a:lnTo>
                  <a:lnTo>
                    <a:pt x="215" y="29"/>
                  </a:lnTo>
                  <a:lnTo>
                    <a:pt x="220" y="29"/>
                  </a:lnTo>
                  <a:lnTo>
                    <a:pt x="223" y="31"/>
                  </a:lnTo>
                  <a:lnTo>
                    <a:pt x="229" y="31"/>
                  </a:lnTo>
                  <a:lnTo>
                    <a:pt x="231" y="32"/>
                  </a:lnTo>
                  <a:lnTo>
                    <a:pt x="237" y="32"/>
                  </a:lnTo>
                  <a:lnTo>
                    <a:pt x="242" y="34"/>
                  </a:lnTo>
                  <a:lnTo>
                    <a:pt x="245" y="36"/>
                  </a:lnTo>
                  <a:lnTo>
                    <a:pt x="250" y="36"/>
                  </a:lnTo>
                  <a:lnTo>
                    <a:pt x="253" y="37"/>
                  </a:lnTo>
                  <a:lnTo>
                    <a:pt x="258" y="37"/>
                  </a:lnTo>
                  <a:lnTo>
                    <a:pt x="261" y="37"/>
                  </a:lnTo>
                  <a:lnTo>
                    <a:pt x="264" y="38"/>
                  </a:lnTo>
                  <a:lnTo>
                    <a:pt x="269" y="40"/>
                  </a:lnTo>
                  <a:lnTo>
                    <a:pt x="272" y="40"/>
                  </a:lnTo>
                  <a:lnTo>
                    <a:pt x="278" y="42"/>
                  </a:lnTo>
                  <a:lnTo>
                    <a:pt x="281" y="42"/>
                  </a:lnTo>
                  <a:lnTo>
                    <a:pt x="286" y="43"/>
                  </a:lnTo>
                  <a:lnTo>
                    <a:pt x="289" y="45"/>
                  </a:lnTo>
                  <a:lnTo>
                    <a:pt x="295" y="45"/>
                  </a:lnTo>
                  <a:lnTo>
                    <a:pt x="297" y="46"/>
                  </a:lnTo>
                  <a:lnTo>
                    <a:pt x="303" y="46"/>
                  </a:lnTo>
                  <a:lnTo>
                    <a:pt x="306" y="48"/>
                  </a:lnTo>
                  <a:lnTo>
                    <a:pt x="311" y="49"/>
                  </a:lnTo>
                  <a:lnTo>
                    <a:pt x="317" y="51"/>
                  </a:lnTo>
                  <a:lnTo>
                    <a:pt x="320" y="53"/>
                  </a:lnTo>
                  <a:lnTo>
                    <a:pt x="325" y="54"/>
                  </a:lnTo>
                  <a:lnTo>
                    <a:pt x="331" y="55"/>
                  </a:lnTo>
                  <a:lnTo>
                    <a:pt x="334" y="55"/>
                  </a:lnTo>
                  <a:lnTo>
                    <a:pt x="339" y="57"/>
                  </a:lnTo>
                  <a:lnTo>
                    <a:pt x="345" y="60"/>
                  </a:lnTo>
                  <a:lnTo>
                    <a:pt x="351" y="61"/>
                  </a:lnTo>
                  <a:lnTo>
                    <a:pt x="356" y="63"/>
                  </a:lnTo>
                  <a:lnTo>
                    <a:pt x="362" y="65"/>
                  </a:lnTo>
                  <a:lnTo>
                    <a:pt x="367" y="66"/>
                  </a:lnTo>
                  <a:lnTo>
                    <a:pt x="373" y="68"/>
                  </a:lnTo>
                  <a:lnTo>
                    <a:pt x="381" y="71"/>
                  </a:lnTo>
                  <a:lnTo>
                    <a:pt x="387" y="72"/>
                  </a:lnTo>
                  <a:lnTo>
                    <a:pt x="393" y="74"/>
                  </a:lnTo>
                  <a:lnTo>
                    <a:pt x="398" y="75"/>
                  </a:lnTo>
                  <a:lnTo>
                    <a:pt x="404" y="77"/>
                  </a:lnTo>
                  <a:lnTo>
                    <a:pt x="409" y="80"/>
                  </a:lnTo>
                  <a:lnTo>
                    <a:pt x="414" y="81"/>
                  </a:lnTo>
                  <a:lnTo>
                    <a:pt x="420" y="83"/>
                  </a:lnTo>
                  <a:lnTo>
                    <a:pt x="425" y="84"/>
                  </a:lnTo>
                  <a:lnTo>
                    <a:pt x="431" y="86"/>
                  </a:lnTo>
                  <a:lnTo>
                    <a:pt x="436" y="88"/>
                  </a:lnTo>
                  <a:lnTo>
                    <a:pt x="442" y="89"/>
                  </a:lnTo>
                  <a:lnTo>
                    <a:pt x="448" y="91"/>
                  </a:lnTo>
                  <a:lnTo>
                    <a:pt x="453" y="92"/>
                  </a:lnTo>
                  <a:lnTo>
                    <a:pt x="459" y="94"/>
                  </a:lnTo>
                  <a:lnTo>
                    <a:pt x="464" y="94"/>
                  </a:lnTo>
                  <a:lnTo>
                    <a:pt x="470" y="95"/>
                  </a:lnTo>
                  <a:lnTo>
                    <a:pt x="473" y="97"/>
                  </a:lnTo>
                  <a:lnTo>
                    <a:pt x="478" y="98"/>
                  </a:lnTo>
                  <a:lnTo>
                    <a:pt x="484" y="100"/>
                  </a:lnTo>
                  <a:lnTo>
                    <a:pt x="487" y="101"/>
                  </a:lnTo>
                  <a:lnTo>
                    <a:pt x="490" y="101"/>
                  </a:lnTo>
                  <a:lnTo>
                    <a:pt x="495" y="103"/>
                  </a:lnTo>
                  <a:lnTo>
                    <a:pt x="498" y="103"/>
                  </a:lnTo>
                  <a:lnTo>
                    <a:pt x="504" y="104"/>
                  </a:lnTo>
                  <a:lnTo>
                    <a:pt x="506" y="104"/>
                  </a:lnTo>
                  <a:lnTo>
                    <a:pt x="509" y="106"/>
                  </a:lnTo>
                  <a:lnTo>
                    <a:pt x="515" y="106"/>
                  </a:lnTo>
                  <a:lnTo>
                    <a:pt x="518" y="107"/>
                  </a:lnTo>
                  <a:lnTo>
                    <a:pt x="520" y="107"/>
                  </a:lnTo>
                  <a:lnTo>
                    <a:pt x="523" y="107"/>
                  </a:lnTo>
                  <a:lnTo>
                    <a:pt x="526" y="109"/>
                  </a:lnTo>
                  <a:lnTo>
                    <a:pt x="534" y="109"/>
                  </a:lnTo>
                  <a:lnTo>
                    <a:pt x="540" y="110"/>
                  </a:lnTo>
                  <a:lnTo>
                    <a:pt x="548" y="110"/>
                  </a:lnTo>
                  <a:lnTo>
                    <a:pt x="554" y="110"/>
                  </a:lnTo>
                  <a:lnTo>
                    <a:pt x="565" y="112"/>
                  </a:lnTo>
                  <a:lnTo>
                    <a:pt x="574" y="112"/>
                  </a:lnTo>
                  <a:lnTo>
                    <a:pt x="584" y="114"/>
                  </a:lnTo>
                  <a:lnTo>
                    <a:pt x="592" y="114"/>
                  </a:lnTo>
                  <a:lnTo>
                    <a:pt x="603" y="115"/>
                  </a:lnTo>
                  <a:lnTo>
                    <a:pt x="615" y="116"/>
                  </a:lnTo>
                  <a:lnTo>
                    <a:pt x="626" y="116"/>
                  </a:lnTo>
                  <a:lnTo>
                    <a:pt x="640" y="118"/>
                  </a:lnTo>
                  <a:lnTo>
                    <a:pt x="651" y="118"/>
                  </a:lnTo>
                  <a:lnTo>
                    <a:pt x="662" y="120"/>
                  </a:lnTo>
                  <a:lnTo>
                    <a:pt x="673" y="120"/>
                  </a:lnTo>
                  <a:lnTo>
                    <a:pt x="687" y="121"/>
                  </a:lnTo>
                  <a:lnTo>
                    <a:pt x="699" y="121"/>
                  </a:lnTo>
                  <a:lnTo>
                    <a:pt x="710" y="123"/>
                  </a:lnTo>
                  <a:lnTo>
                    <a:pt x="721" y="123"/>
                  </a:lnTo>
                  <a:lnTo>
                    <a:pt x="729" y="124"/>
                  </a:lnTo>
                  <a:lnTo>
                    <a:pt x="741" y="124"/>
                  </a:lnTo>
                  <a:lnTo>
                    <a:pt x="748" y="124"/>
                  </a:lnTo>
                  <a:lnTo>
                    <a:pt x="756" y="126"/>
                  </a:lnTo>
                  <a:lnTo>
                    <a:pt x="765" y="126"/>
                  </a:lnTo>
                  <a:lnTo>
                    <a:pt x="773" y="126"/>
                  </a:lnTo>
                  <a:lnTo>
                    <a:pt x="779" y="127"/>
                  </a:lnTo>
                  <a:lnTo>
                    <a:pt x="784" y="127"/>
                  </a:lnTo>
                  <a:lnTo>
                    <a:pt x="787" y="127"/>
                  </a:lnTo>
                  <a:lnTo>
                    <a:pt x="790" y="127"/>
                  </a:lnTo>
                  <a:lnTo>
                    <a:pt x="793" y="127"/>
                  </a:lnTo>
                  <a:lnTo>
                    <a:pt x="796" y="127"/>
                  </a:lnTo>
                  <a:lnTo>
                    <a:pt x="798" y="127"/>
                  </a:lnTo>
                  <a:lnTo>
                    <a:pt x="804" y="129"/>
                  </a:lnTo>
                  <a:lnTo>
                    <a:pt x="810" y="129"/>
                  </a:lnTo>
                  <a:lnTo>
                    <a:pt x="815" y="129"/>
                  </a:lnTo>
                  <a:lnTo>
                    <a:pt x="821" y="129"/>
                  </a:lnTo>
                  <a:lnTo>
                    <a:pt x="826" y="129"/>
                  </a:lnTo>
                  <a:lnTo>
                    <a:pt x="835" y="129"/>
                  </a:lnTo>
                  <a:lnTo>
                    <a:pt x="840" y="129"/>
                  </a:lnTo>
                  <a:lnTo>
                    <a:pt x="846" y="129"/>
                  </a:lnTo>
                  <a:lnTo>
                    <a:pt x="852" y="129"/>
                  </a:lnTo>
                  <a:lnTo>
                    <a:pt x="857" y="129"/>
                  </a:lnTo>
                  <a:lnTo>
                    <a:pt x="860" y="129"/>
                  </a:lnTo>
                  <a:lnTo>
                    <a:pt x="863" y="129"/>
                  </a:lnTo>
                  <a:lnTo>
                    <a:pt x="866" y="129"/>
                  </a:lnTo>
                  <a:lnTo>
                    <a:pt x="857" y="124"/>
                  </a:lnTo>
                </a:path>
              </a:pathLst>
            </a:custGeom>
            <a:solidFill>
              <a:srgbClr val="000000"/>
            </a:solidFill>
            <a:ln w="127000" cap="rnd">
              <a:noFill/>
              <a:round/>
              <a:headEnd/>
              <a:tailEnd/>
            </a:ln>
          </p:spPr>
          <p:txBody>
            <a:bodyPr>
              <a:prstTxWarp prst="textNoShape">
                <a:avLst/>
              </a:prstTxWarp>
            </a:bodyPr>
            <a:lstStyle/>
            <a:p>
              <a:endParaRPr lang="en-US"/>
            </a:p>
          </p:txBody>
        </p:sp>
        <p:sp>
          <p:nvSpPr>
            <p:cNvPr id="41241" name="Freeform 225"/>
            <p:cNvSpPr>
              <a:spLocks/>
            </p:cNvSpPr>
            <p:nvPr/>
          </p:nvSpPr>
          <p:spPr bwMode="auto">
            <a:xfrm>
              <a:off x="3828" y="714"/>
              <a:ext cx="28" cy="19"/>
            </a:xfrm>
            <a:custGeom>
              <a:avLst/>
              <a:gdLst>
                <a:gd name="T0" fmla="*/ 27 w 28"/>
                <a:gd name="T1" fmla="*/ 0 h 19"/>
                <a:gd name="T2" fmla="*/ 27 w 28"/>
                <a:gd name="T3" fmla="*/ 0 h 19"/>
                <a:gd name="T4" fmla="*/ 25 w 28"/>
                <a:gd name="T5" fmla="*/ 0 h 19"/>
                <a:gd name="T6" fmla="*/ 22 w 28"/>
                <a:gd name="T7" fmla="*/ 0 h 19"/>
                <a:gd name="T8" fmla="*/ 17 w 28"/>
                <a:gd name="T9" fmla="*/ 1 h 19"/>
                <a:gd name="T10" fmla="*/ 14 w 28"/>
                <a:gd name="T11" fmla="*/ 1 h 19"/>
                <a:gd name="T12" fmla="*/ 11 w 28"/>
                <a:gd name="T13" fmla="*/ 3 h 19"/>
                <a:gd name="T14" fmla="*/ 6 w 28"/>
                <a:gd name="T15" fmla="*/ 4 h 19"/>
                <a:gd name="T16" fmla="*/ 5 w 28"/>
                <a:gd name="T17" fmla="*/ 5 h 19"/>
                <a:gd name="T18" fmla="*/ 2 w 28"/>
                <a:gd name="T19" fmla="*/ 8 h 19"/>
                <a:gd name="T20" fmla="*/ 2 w 28"/>
                <a:gd name="T21" fmla="*/ 12 h 19"/>
                <a:gd name="T22" fmla="*/ 2 w 28"/>
                <a:gd name="T23" fmla="*/ 17 h 19"/>
                <a:gd name="T24" fmla="*/ 2 w 28"/>
                <a:gd name="T25" fmla="*/ 18 h 19"/>
                <a:gd name="T26" fmla="*/ 0 w 28"/>
                <a:gd name="T27" fmla="*/ 18 h 19"/>
                <a:gd name="T28" fmla="*/ 0 w 28"/>
                <a:gd name="T29" fmla="*/ 17 h 19"/>
                <a:gd name="T30" fmla="*/ 2 w 28"/>
                <a:gd name="T31" fmla="*/ 16 h 19"/>
                <a:gd name="T32" fmla="*/ 2 w 28"/>
                <a:gd name="T33" fmla="*/ 14 h 19"/>
                <a:gd name="T34" fmla="*/ 5 w 28"/>
                <a:gd name="T35" fmla="*/ 13 h 19"/>
                <a:gd name="T36" fmla="*/ 6 w 28"/>
                <a:gd name="T37" fmla="*/ 12 h 19"/>
                <a:gd name="T38" fmla="*/ 9 w 28"/>
                <a:gd name="T39" fmla="*/ 10 h 19"/>
                <a:gd name="T40" fmla="*/ 14 w 28"/>
                <a:gd name="T41" fmla="*/ 10 h 19"/>
                <a:gd name="T42" fmla="*/ 16 w 28"/>
                <a:gd name="T43" fmla="*/ 10 h 19"/>
                <a:gd name="T44" fmla="*/ 17 w 28"/>
                <a:gd name="T45" fmla="*/ 12 h 19"/>
                <a:gd name="T46" fmla="*/ 20 w 28"/>
                <a:gd name="T47" fmla="*/ 12 h 19"/>
                <a:gd name="T48" fmla="*/ 20 w 28"/>
                <a:gd name="T49" fmla="*/ 13 h 19"/>
                <a:gd name="T50" fmla="*/ 20 w 28"/>
                <a:gd name="T51" fmla="*/ 14 h 19"/>
                <a:gd name="T52" fmla="*/ 20 w 28"/>
                <a:gd name="T53" fmla="*/ 16 h 19"/>
                <a:gd name="T54" fmla="*/ 20 w 28"/>
                <a:gd name="T55" fmla="*/ 14 h 19"/>
                <a:gd name="T56" fmla="*/ 20 w 28"/>
                <a:gd name="T57" fmla="*/ 12 h 19"/>
                <a:gd name="T58" fmla="*/ 20 w 28"/>
                <a:gd name="T59" fmla="*/ 9 h 19"/>
                <a:gd name="T60" fmla="*/ 20 w 28"/>
                <a:gd name="T61" fmla="*/ 6 h 19"/>
                <a:gd name="T62" fmla="*/ 22 w 28"/>
                <a:gd name="T63" fmla="*/ 4 h 19"/>
                <a:gd name="T64" fmla="*/ 25 w 28"/>
                <a:gd name="T65" fmla="*/ 1 h 19"/>
                <a:gd name="T66" fmla="*/ 27 w 28"/>
                <a:gd name="T67" fmla="*/ 0 h 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
                <a:gd name="T103" fmla="*/ 0 h 19"/>
                <a:gd name="T104" fmla="*/ 28 w 28"/>
                <a:gd name="T105" fmla="*/ 19 h 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 h="19">
                  <a:moveTo>
                    <a:pt x="27" y="0"/>
                  </a:moveTo>
                  <a:lnTo>
                    <a:pt x="27" y="0"/>
                  </a:lnTo>
                  <a:lnTo>
                    <a:pt x="25" y="0"/>
                  </a:lnTo>
                  <a:lnTo>
                    <a:pt x="22" y="0"/>
                  </a:lnTo>
                  <a:lnTo>
                    <a:pt x="17" y="1"/>
                  </a:lnTo>
                  <a:lnTo>
                    <a:pt x="14" y="1"/>
                  </a:lnTo>
                  <a:lnTo>
                    <a:pt x="11" y="3"/>
                  </a:lnTo>
                  <a:lnTo>
                    <a:pt x="6" y="4"/>
                  </a:lnTo>
                  <a:lnTo>
                    <a:pt x="5" y="5"/>
                  </a:lnTo>
                  <a:lnTo>
                    <a:pt x="2" y="8"/>
                  </a:lnTo>
                  <a:lnTo>
                    <a:pt x="2" y="12"/>
                  </a:lnTo>
                  <a:lnTo>
                    <a:pt x="2" y="17"/>
                  </a:lnTo>
                  <a:lnTo>
                    <a:pt x="2" y="18"/>
                  </a:lnTo>
                  <a:lnTo>
                    <a:pt x="0" y="18"/>
                  </a:lnTo>
                  <a:lnTo>
                    <a:pt x="0" y="17"/>
                  </a:lnTo>
                  <a:lnTo>
                    <a:pt x="2" y="16"/>
                  </a:lnTo>
                  <a:lnTo>
                    <a:pt x="2" y="14"/>
                  </a:lnTo>
                  <a:lnTo>
                    <a:pt x="5" y="13"/>
                  </a:lnTo>
                  <a:lnTo>
                    <a:pt x="6" y="12"/>
                  </a:lnTo>
                  <a:lnTo>
                    <a:pt x="9" y="10"/>
                  </a:lnTo>
                  <a:lnTo>
                    <a:pt x="14" y="10"/>
                  </a:lnTo>
                  <a:lnTo>
                    <a:pt x="16" y="10"/>
                  </a:lnTo>
                  <a:lnTo>
                    <a:pt x="17" y="12"/>
                  </a:lnTo>
                  <a:lnTo>
                    <a:pt x="20" y="12"/>
                  </a:lnTo>
                  <a:lnTo>
                    <a:pt x="20" y="13"/>
                  </a:lnTo>
                  <a:lnTo>
                    <a:pt x="20" y="14"/>
                  </a:lnTo>
                  <a:lnTo>
                    <a:pt x="20" y="16"/>
                  </a:lnTo>
                  <a:lnTo>
                    <a:pt x="20" y="14"/>
                  </a:lnTo>
                  <a:lnTo>
                    <a:pt x="20" y="12"/>
                  </a:lnTo>
                  <a:lnTo>
                    <a:pt x="20" y="9"/>
                  </a:lnTo>
                  <a:lnTo>
                    <a:pt x="20" y="6"/>
                  </a:lnTo>
                  <a:lnTo>
                    <a:pt x="22" y="4"/>
                  </a:lnTo>
                  <a:lnTo>
                    <a:pt x="25" y="1"/>
                  </a:lnTo>
                  <a:lnTo>
                    <a:pt x="27" y="0"/>
                  </a:lnTo>
                </a:path>
              </a:pathLst>
            </a:custGeom>
            <a:solidFill>
              <a:srgbClr val="2F8080"/>
            </a:solidFill>
            <a:ln w="127000" cap="rnd">
              <a:noFill/>
              <a:round/>
              <a:headEnd/>
              <a:tailEnd/>
            </a:ln>
          </p:spPr>
          <p:txBody>
            <a:bodyPr>
              <a:prstTxWarp prst="textNoShape">
                <a:avLst/>
              </a:prstTxWarp>
            </a:bodyPr>
            <a:lstStyle/>
            <a:p>
              <a:endParaRPr lang="en-US"/>
            </a:p>
          </p:txBody>
        </p:sp>
        <p:sp>
          <p:nvSpPr>
            <p:cNvPr id="41242" name="Freeform 226"/>
            <p:cNvSpPr>
              <a:spLocks/>
            </p:cNvSpPr>
            <p:nvPr/>
          </p:nvSpPr>
          <p:spPr bwMode="auto">
            <a:xfrm>
              <a:off x="3880" y="781"/>
              <a:ext cx="289" cy="35"/>
            </a:xfrm>
            <a:custGeom>
              <a:avLst/>
              <a:gdLst>
                <a:gd name="T0" fmla="*/ 0 w 289"/>
                <a:gd name="T1" fmla="*/ 0 h 35"/>
                <a:gd name="T2" fmla="*/ 0 w 289"/>
                <a:gd name="T3" fmla="*/ 0 h 35"/>
                <a:gd name="T4" fmla="*/ 3 w 289"/>
                <a:gd name="T5" fmla="*/ 0 h 35"/>
                <a:gd name="T6" fmla="*/ 8 w 289"/>
                <a:gd name="T7" fmla="*/ 0 h 35"/>
                <a:gd name="T8" fmla="*/ 14 w 289"/>
                <a:gd name="T9" fmla="*/ 0 h 35"/>
                <a:gd name="T10" fmla="*/ 19 w 289"/>
                <a:gd name="T11" fmla="*/ 0 h 35"/>
                <a:gd name="T12" fmla="*/ 25 w 289"/>
                <a:gd name="T13" fmla="*/ 0 h 35"/>
                <a:gd name="T14" fmla="*/ 33 w 289"/>
                <a:gd name="T15" fmla="*/ 2 h 35"/>
                <a:gd name="T16" fmla="*/ 42 w 289"/>
                <a:gd name="T17" fmla="*/ 2 h 35"/>
                <a:gd name="T18" fmla="*/ 53 w 289"/>
                <a:gd name="T19" fmla="*/ 3 h 35"/>
                <a:gd name="T20" fmla="*/ 61 w 289"/>
                <a:gd name="T21" fmla="*/ 3 h 35"/>
                <a:gd name="T22" fmla="*/ 73 w 289"/>
                <a:gd name="T23" fmla="*/ 4 h 35"/>
                <a:gd name="T24" fmla="*/ 84 w 289"/>
                <a:gd name="T25" fmla="*/ 4 h 35"/>
                <a:gd name="T26" fmla="*/ 95 w 289"/>
                <a:gd name="T27" fmla="*/ 6 h 35"/>
                <a:gd name="T28" fmla="*/ 109 w 289"/>
                <a:gd name="T29" fmla="*/ 8 h 35"/>
                <a:gd name="T30" fmla="*/ 120 w 289"/>
                <a:gd name="T31" fmla="*/ 9 h 35"/>
                <a:gd name="T32" fmla="*/ 129 w 289"/>
                <a:gd name="T33" fmla="*/ 9 h 35"/>
                <a:gd name="T34" fmla="*/ 134 w 289"/>
                <a:gd name="T35" fmla="*/ 11 h 35"/>
                <a:gd name="T36" fmla="*/ 140 w 289"/>
                <a:gd name="T37" fmla="*/ 12 h 35"/>
                <a:gd name="T38" fmla="*/ 145 w 289"/>
                <a:gd name="T39" fmla="*/ 12 h 35"/>
                <a:gd name="T40" fmla="*/ 151 w 289"/>
                <a:gd name="T41" fmla="*/ 14 h 35"/>
                <a:gd name="T42" fmla="*/ 157 w 289"/>
                <a:gd name="T43" fmla="*/ 14 h 35"/>
                <a:gd name="T44" fmla="*/ 165 w 289"/>
                <a:gd name="T45" fmla="*/ 16 h 35"/>
                <a:gd name="T46" fmla="*/ 171 w 289"/>
                <a:gd name="T47" fmla="*/ 16 h 35"/>
                <a:gd name="T48" fmla="*/ 176 w 289"/>
                <a:gd name="T49" fmla="*/ 17 h 35"/>
                <a:gd name="T50" fmla="*/ 182 w 289"/>
                <a:gd name="T51" fmla="*/ 17 h 35"/>
                <a:gd name="T52" fmla="*/ 187 w 289"/>
                <a:gd name="T53" fmla="*/ 18 h 35"/>
                <a:gd name="T54" fmla="*/ 193 w 289"/>
                <a:gd name="T55" fmla="*/ 18 h 35"/>
                <a:gd name="T56" fmla="*/ 198 w 289"/>
                <a:gd name="T57" fmla="*/ 20 h 35"/>
                <a:gd name="T58" fmla="*/ 204 w 289"/>
                <a:gd name="T59" fmla="*/ 22 h 35"/>
                <a:gd name="T60" fmla="*/ 207 w 289"/>
                <a:gd name="T61" fmla="*/ 22 h 35"/>
                <a:gd name="T62" fmla="*/ 212 w 289"/>
                <a:gd name="T63" fmla="*/ 23 h 35"/>
                <a:gd name="T64" fmla="*/ 218 w 289"/>
                <a:gd name="T65" fmla="*/ 23 h 35"/>
                <a:gd name="T66" fmla="*/ 224 w 289"/>
                <a:gd name="T67" fmla="*/ 25 h 35"/>
                <a:gd name="T68" fmla="*/ 229 w 289"/>
                <a:gd name="T69" fmla="*/ 25 h 35"/>
                <a:gd name="T70" fmla="*/ 232 w 289"/>
                <a:gd name="T71" fmla="*/ 26 h 35"/>
                <a:gd name="T72" fmla="*/ 238 w 289"/>
                <a:gd name="T73" fmla="*/ 26 h 35"/>
                <a:gd name="T74" fmla="*/ 243 w 289"/>
                <a:gd name="T75" fmla="*/ 26 h 35"/>
                <a:gd name="T76" fmla="*/ 246 w 289"/>
                <a:gd name="T77" fmla="*/ 28 h 35"/>
                <a:gd name="T78" fmla="*/ 252 w 289"/>
                <a:gd name="T79" fmla="*/ 28 h 35"/>
                <a:gd name="T80" fmla="*/ 257 w 289"/>
                <a:gd name="T81" fmla="*/ 30 h 35"/>
                <a:gd name="T82" fmla="*/ 260 w 289"/>
                <a:gd name="T83" fmla="*/ 30 h 35"/>
                <a:gd name="T84" fmla="*/ 266 w 289"/>
                <a:gd name="T85" fmla="*/ 31 h 35"/>
                <a:gd name="T86" fmla="*/ 271 w 289"/>
                <a:gd name="T87" fmla="*/ 31 h 35"/>
                <a:gd name="T88" fmla="*/ 274 w 289"/>
                <a:gd name="T89" fmla="*/ 33 h 35"/>
                <a:gd name="T90" fmla="*/ 277 w 289"/>
                <a:gd name="T91" fmla="*/ 33 h 35"/>
                <a:gd name="T92" fmla="*/ 282 w 289"/>
                <a:gd name="T93" fmla="*/ 33 h 35"/>
                <a:gd name="T94" fmla="*/ 288 w 289"/>
                <a:gd name="T95" fmla="*/ 34 h 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9"/>
                <a:gd name="T145" fmla="*/ 0 h 35"/>
                <a:gd name="T146" fmla="*/ 289 w 289"/>
                <a:gd name="T147" fmla="*/ 35 h 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9" h="35">
                  <a:moveTo>
                    <a:pt x="0" y="0"/>
                  </a:moveTo>
                  <a:lnTo>
                    <a:pt x="0" y="0"/>
                  </a:lnTo>
                  <a:lnTo>
                    <a:pt x="3" y="0"/>
                  </a:lnTo>
                  <a:lnTo>
                    <a:pt x="8" y="0"/>
                  </a:lnTo>
                  <a:lnTo>
                    <a:pt x="14" y="0"/>
                  </a:lnTo>
                  <a:lnTo>
                    <a:pt x="19" y="0"/>
                  </a:lnTo>
                  <a:lnTo>
                    <a:pt x="25" y="0"/>
                  </a:lnTo>
                  <a:lnTo>
                    <a:pt x="33" y="2"/>
                  </a:lnTo>
                  <a:lnTo>
                    <a:pt x="42" y="2"/>
                  </a:lnTo>
                  <a:lnTo>
                    <a:pt x="53" y="3"/>
                  </a:lnTo>
                  <a:lnTo>
                    <a:pt x="61" y="3"/>
                  </a:lnTo>
                  <a:lnTo>
                    <a:pt x="73" y="4"/>
                  </a:lnTo>
                  <a:lnTo>
                    <a:pt x="84" y="4"/>
                  </a:lnTo>
                  <a:lnTo>
                    <a:pt x="95" y="6"/>
                  </a:lnTo>
                  <a:lnTo>
                    <a:pt x="109" y="8"/>
                  </a:lnTo>
                  <a:lnTo>
                    <a:pt x="120" y="9"/>
                  </a:lnTo>
                  <a:lnTo>
                    <a:pt x="129" y="9"/>
                  </a:lnTo>
                  <a:lnTo>
                    <a:pt x="134" y="11"/>
                  </a:lnTo>
                  <a:lnTo>
                    <a:pt x="140" y="12"/>
                  </a:lnTo>
                  <a:lnTo>
                    <a:pt x="145" y="12"/>
                  </a:lnTo>
                  <a:lnTo>
                    <a:pt x="151" y="14"/>
                  </a:lnTo>
                  <a:lnTo>
                    <a:pt x="157" y="14"/>
                  </a:lnTo>
                  <a:lnTo>
                    <a:pt x="165" y="16"/>
                  </a:lnTo>
                  <a:lnTo>
                    <a:pt x="171" y="16"/>
                  </a:lnTo>
                  <a:lnTo>
                    <a:pt x="176" y="17"/>
                  </a:lnTo>
                  <a:lnTo>
                    <a:pt x="182" y="17"/>
                  </a:lnTo>
                  <a:lnTo>
                    <a:pt x="187" y="18"/>
                  </a:lnTo>
                  <a:lnTo>
                    <a:pt x="193" y="18"/>
                  </a:lnTo>
                  <a:lnTo>
                    <a:pt x="198" y="20"/>
                  </a:lnTo>
                  <a:lnTo>
                    <a:pt x="204" y="22"/>
                  </a:lnTo>
                  <a:lnTo>
                    <a:pt x="207" y="22"/>
                  </a:lnTo>
                  <a:lnTo>
                    <a:pt x="212" y="23"/>
                  </a:lnTo>
                  <a:lnTo>
                    <a:pt x="218" y="23"/>
                  </a:lnTo>
                  <a:lnTo>
                    <a:pt x="224" y="25"/>
                  </a:lnTo>
                  <a:lnTo>
                    <a:pt x="229" y="25"/>
                  </a:lnTo>
                  <a:lnTo>
                    <a:pt x="232" y="26"/>
                  </a:lnTo>
                  <a:lnTo>
                    <a:pt x="238" y="26"/>
                  </a:lnTo>
                  <a:lnTo>
                    <a:pt x="243" y="26"/>
                  </a:lnTo>
                  <a:lnTo>
                    <a:pt x="246" y="28"/>
                  </a:lnTo>
                  <a:lnTo>
                    <a:pt x="252" y="28"/>
                  </a:lnTo>
                  <a:lnTo>
                    <a:pt x="257" y="30"/>
                  </a:lnTo>
                  <a:lnTo>
                    <a:pt x="260" y="30"/>
                  </a:lnTo>
                  <a:lnTo>
                    <a:pt x="266" y="31"/>
                  </a:lnTo>
                  <a:lnTo>
                    <a:pt x="271" y="31"/>
                  </a:lnTo>
                  <a:lnTo>
                    <a:pt x="274" y="33"/>
                  </a:lnTo>
                  <a:lnTo>
                    <a:pt x="277" y="33"/>
                  </a:lnTo>
                  <a:lnTo>
                    <a:pt x="282" y="33"/>
                  </a:lnTo>
                  <a:lnTo>
                    <a:pt x="288" y="34"/>
                  </a:lnTo>
                </a:path>
              </a:pathLst>
            </a:custGeom>
            <a:noFill/>
            <a:ln w="12700" cap="rnd">
              <a:solidFill>
                <a:srgbClr val="2F8080"/>
              </a:solidFill>
              <a:round/>
              <a:headEnd/>
              <a:tailEnd/>
            </a:ln>
          </p:spPr>
          <p:txBody>
            <a:bodyPr>
              <a:prstTxWarp prst="textNoShape">
                <a:avLst/>
              </a:prstTxWarp>
            </a:bodyPr>
            <a:lstStyle/>
            <a:p>
              <a:endParaRPr lang="en-US"/>
            </a:p>
          </p:txBody>
        </p:sp>
        <p:sp>
          <p:nvSpPr>
            <p:cNvPr id="41243" name="Freeform 227"/>
            <p:cNvSpPr>
              <a:spLocks/>
            </p:cNvSpPr>
            <p:nvPr/>
          </p:nvSpPr>
          <p:spPr bwMode="auto">
            <a:xfrm>
              <a:off x="3871" y="746"/>
              <a:ext cx="42" cy="4"/>
            </a:xfrm>
            <a:custGeom>
              <a:avLst/>
              <a:gdLst>
                <a:gd name="T0" fmla="*/ 0 w 42"/>
                <a:gd name="T1" fmla="*/ 0 h 4"/>
                <a:gd name="T2" fmla="*/ 0 w 42"/>
                <a:gd name="T3" fmla="*/ 0 h 4"/>
                <a:gd name="T4" fmla="*/ 3 w 42"/>
                <a:gd name="T5" fmla="*/ 0 h 4"/>
                <a:gd name="T6" fmla="*/ 6 w 42"/>
                <a:gd name="T7" fmla="*/ 0 h 4"/>
                <a:gd name="T8" fmla="*/ 9 w 42"/>
                <a:gd name="T9" fmla="*/ 0 h 4"/>
                <a:gd name="T10" fmla="*/ 12 w 42"/>
                <a:gd name="T11" fmla="*/ 0 h 4"/>
                <a:gd name="T12" fmla="*/ 14 w 42"/>
                <a:gd name="T13" fmla="*/ 0 h 4"/>
                <a:gd name="T14" fmla="*/ 20 w 42"/>
                <a:gd name="T15" fmla="*/ 2 h 4"/>
                <a:gd name="T16" fmla="*/ 22 w 42"/>
                <a:gd name="T17" fmla="*/ 2 h 4"/>
                <a:gd name="T18" fmla="*/ 25 w 42"/>
                <a:gd name="T19" fmla="*/ 2 h 4"/>
                <a:gd name="T20" fmla="*/ 27 w 42"/>
                <a:gd name="T21" fmla="*/ 2 h 4"/>
                <a:gd name="T22" fmla="*/ 33 w 42"/>
                <a:gd name="T23" fmla="*/ 3 h 4"/>
                <a:gd name="T24" fmla="*/ 36 w 42"/>
                <a:gd name="T25" fmla="*/ 3 h 4"/>
                <a:gd name="T26" fmla="*/ 39 w 42"/>
                <a:gd name="T27" fmla="*/ 3 h 4"/>
                <a:gd name="T28" fmla="*/ 41 w 42"/>
                <a:gd name="T29" fmla="*/ 3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4"/>
                <a:gd name="T47" fmla="*/ 42 w 42"/>
                <a:gd name="T48" fmla="*/ 4 h 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4">
                  <a:moveTo>
                    <a:pt x="0" y="0"/>
                  </a:moveTo>
                  <a:lnTo>
                    <a:pt x="0" y="0"/>
                  </a:lnTo>
                  <a:lnTo>
                    <a:pt x="3" y="0"/>
                  </a:lnTo>
                  <a:lnTo>
                    <a:pt x="6" y="0"/>
                  </a:lnTo>
                  <a:lnTo>
                    <a:pt x="9" y="0"/>
                  </a:lnTo>
                  <a:lnTo>
                    <a:pt x="12" y="0"/>
                  </a:lnTo>
                  <a:lnTo>
                    <a:pt x="14" y="0"/>
                  </a:lnTo>
                  <a:lnTo>
                    <a:pt x="20" y="2"/>
                  </a:lnTo>
                  <a:lnTo>
                    <a:pt x="22" y="2"/>
                  </a:lnTo>
                  <a:lnTo>
                    <a:pt x="25" y="2"/>
                  </a:lnTo>
                  <a:lnTo>
                    <a:pt x="27" y="2"/>
                  </a:lnTo>
                  <a:lnTo>
                    <a:pt x="33" y="3"/>
                  </a:lnTo>
                  <a:lnTo>
                    <a:pt x="36" y="3"/>
                  </a:lnTo>
                  <a:lnTo>
                    <a:pt x="39" y="3"/>
                  </a:lnTo>
                  <a:lnTo>
                    <a:pt x="41" y="3"/>
                  </a:lnTo>
                </a:path>
              </a:pathLst>
            </a:custGeom>
            <a:noFill/>
            <a:ln w="12700" cap="rnd">
              <a:solidFill>
                <a:srgbClr val="2F8080"/>
              </a:solidFill>
              <a:round/>
              <a:headEnd/>
              <a:tailEnd/>
            </a:ln>
          </p:spPr>
          <p:txBody>
            <a:bodyPr>
              <a:prstTxWarp prst="textNoShape">
                <a:avLst/>
              </a:prstTxWarp>
            </a:bodyPr>
            <a:lstStyle/>
            <a:p>
              <a:endParaRPr lang="en-US"/>
            </a:p>
          </p:txBody>
        </p:sp>
        <p:sp>
          <p:nvSpPr>
            <p:cNvPr id="41244" name="Freeform 228"/>
            <p:cNvSpPr>
              <a:spLocks/>
            </p:cNvSpPr>
            <p:nvPr/>
          </p:nvSpPr>
          <p:spPr bwMode="auto">
            <a:xfrm>
              <a:off x="3871" y="722"/>
              <a:ext cx="245" cy="39"/>
            </a:xfrm>
            <a:custGeom>
              <a:avLst/>
              <a:gdLst>
                <a:gd name="T0" fmla="*/ 0 w 245"/>
                <a:gd name="T1" fmla="*/ 0 h 39"/>
                <a:gd name="T2" fmla="*/ 0 w 245"/>
                <a:gd name="T3" fmla="*/ 0 h 39"/>
                <a:gd name="T4" fmla="*/ 3 w 245"/>
                <a:gd name="T5" fmla="*/ 0 h 39"/>
                <a:gd name="T6" fmla="*/ 6 w 245"/>
                <a:gd name="T7" fmla="*/ 0 h 39"/>
                <a:gd name="T8" fmla="*/ 9 w 245"/>
                <a:gd name="T9" fmla="*/ 0 h 39"/>
                <a:gd name="T10" fmla="*/ 14 w 245"/>
                <a:gd name="T11" fmla="*/ 2 h 39"/>
                <a:gd name="T12" fmla="*/ 20 w 245"/>
                <a:gd name="T13" fmla="*/ 2 h 39"/>
                <a:gd name="T14" fmla="*/ 26 w 245"/>
                <a:gd name="T15" fmla="*/ 2 h 39"/>
                <a:gd name="T16" fmla="*/ 31 w 245"/>
                <a:gd name="T17" fmla="*/ 3 h 39"/>
                <a:gd name="T18" fmla="*/ 40 w 245"/>
                <a:gd name="T19" fmla="*/ 3 h 39"/>
                <a:gd name="T20" fmla="*/ 48 w 245"/>
                <a:gd name="T21" fmla="*/ 5 h 39"/>
                <a:gd name="T22" fmla="*/ 56 w 245"/>
                <a:gd name="T23" fmla="*/ 6 h 39"/>
                <a:gd name="T24" fmla="*/ 65 w 245"/>
                <a:gd name="T25" fmla="*/ 6 h 39"/>
                <a:gd name="T26" fmla="*/ 76 w 245"/>
                <a:gd name="T27" fmla="*/ 8 h 39"/>
                <a:gd name="T28" fmla="*/ 84 w 245"/>
                <a:gd name="T29" fmla="*/ 10 h 39"/>
                <a:gd name="T30" fmla="*/ 96 w 245"/>
                <a:gd name="T31" fmla="*/ 11 h 39"/>
                <a:gd name="T32" fmla="*/ 104 w 245"/>
                <a:gd name="T33" fmla="*/ 11 h 39"/>
                <a:gd name="T34" fmla="*/ 110 w 245"/>
                <a:gd name="T35" fmla="*/ 12 h 39"/>
                <a:gd name="T36" fmla="*/ 115 w 245"/>
                <a:gd name="T37" fmla="*/ 12 h 39"/>
                <a:gd name="T38" fmla="*/ 118 w 245"/>
                <a:gd name="T39" fmla="*/ 14 h 39"/>
                <a:gd name="T40" fmla="*/ 124 w 245"/>
                <a:gd name="T41" fmla="*/ 14 h 39"/>
                <a:gd name="T42" fmla="*/ 129 w 245"/>
                <a:gd name="T43" fmla="*/ 16 h 39"/>
                <a:gd name="T44" fmla="*/ 132 w 245"/>
                <a:gd name="T45" fmla="*/ 16 h 39"/>
                <a:gd name="T46" fmla="*/ 138 w 245"/>
                <a:gd name="T47" fmla="*/ 18 h 39"/>
                <a:gd name="T48" fmla="*/ 140 w 245"/>
                <a:gd name="T49" fmla="*/ 18 h 39"/>
                <a:gd name="T50" fmla="*/ 146 w 245"/>
                <a:gd name="T51" fmla="*/ 19 h 39"/>
                <a:gd name="T52" fmla="*/ 149 w 245"/>
                <a:gd name="T53" fmla="*/ 19 h 39"/>
                <a:gd name="T54" fmla="*/ 154 w 245"/>
                <a:gd name="T55" fmla="*/ 19 h 39"/>
                <a:gd name="T56" fmla="*/ 160 w 245"/>
                <a:gd name="T57" fmla="*/ 20 h 39"/>
                <a:gd name="T58" fmla="*/ 163 w 245"/>
                <a:gd name="T59" fmla="*/ 20 h 39"/>
                <a:gd name="T60" fmla="*/ 166 w 245"/>
                <a:gd name="T61" fmla="*/ 22 h 39"/>
                <a:gd name="T62" fmla="*/ 171 w 245"/>
                <a:gd name="T63" fmla="*/ 22 h 39"/>
                <a:gd name="T64" fmla="*/ 177 w 245"/>
                <a:gd name="T65" fmla="*/ 24 h 39"/>
                <a:gd name="T66" fmla="*/ 180 w 245"/>
                <a:gd name="T67" fmla="*/ 24 h 39"/>
                <a:gd name="T68" fmla="*/ 185 w 245"/>
                <a:gd name="T69" fmla="*/ 26 h 39"/>
                <a:gd name="T70" fmla="*/ 188 w 245"/>
                <a:gd name="T71" fmla="*/ 26 h 39"/>
                <a:gd name="T72" fmla="*/ 193 w 245"/>
                <a:gd name="T73" fmla="*/ 27 h 39"/>
                <a:gd name="T74" fmla="*/ 196 w 245"/>
                <a:gd name="T75" fmla="*/ 29 h 39"/>
                <a:gd name="T76" fmla="*/ 202 w 245"/>
                <a:gd name="T77" fmla="*/ 29 h 39"/>
                <a:gd name="T78" fmla="*/ 205 w 245"/>
                <a:gd name="T79" fmla="*/ 29 h 39"/>
                <a:gd name="T80" fmla="*/ 210 w 245"/>
                <a:gd name="T81" fmla="*/ 30 h 39"/>
                <a:gd name="T82" fmla="*/ 213 w 245"/>
                <a:gd name="T83" fmla="*/ 32 h 39"/>
                <a:gd name="T84" fmla="*/ 219 w 245"/>
                <a:gd name="T85" fmla="*/ 32 h 39"/>
                <a:gd name="T86" fmla="*/ 221 w 245"/>
                <a:gd name="T87" fmla="*/ 33 h 39"/>
                <a:gd name="T88" fmla="*/ 227 w 245"/>
                <a:gd name="T89" fmla="*/ 35 h 39"/>
                <a:gd name="T90" fmla="*/ 233 w 245"/>
                <a:gd name="T91" fmla="*/ 35 h 39"/>
                <a:gd name="T92" fmla="*/ 235 w 245"/>
                <a:gd name="T93" fmla="*/ 37 h 39"/>
                <a:gd name="T94" fmla="*/ 238 w 245"/>
                <a:gd name="T95" fmla="*/ 38 h 39"/>
                <a:gd name="T96" fmla="*/ 244 w 245"/>
                <a:gd name="T97" fmla="*/ 38 h 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5"/>
                <a:gd name="T148" fmla="*/ 0 h 39"/>
                <a:gd name="T149" fmla="*/ 245 w 245"/>
                <a:gd name="T150" fmla="*/ 39 h 3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5" h="39">
                  <a:moveTo>
                    <a:pt x="0" y="0"/>
                  </a:moveTo>
                  <a:lnTo>
                    <a:pt x="0" y="0"/>
                  </a:lnTo>
                  <a:lnTo>
                    <a:pt x="3" y="0"/>
                  </a:lnTo>
                  <a:lnTo>
                    <a:pt x="6" y="0"/>
                  </a:lnTo>
                  <a:lnTo>
                    <a:pt x="9" y="0"/>
                  </a:lnTo>
                  <a:lnTo>
                    <a:pt x="14" y="2"/>
                  </a:lnTo>
                  <a:lnTo>
                    <a:pt x="20" y="2"/>
                  </a:lnTo>
                  <a:lnTo>
                    <a:pt x="26" y="2"/>
                  </a:lnTo>
                  <a:lnTo>
                    <a:pt x="31" y="3"/>
                  </a:lnTo>
                  <a:lnTo>
                    <a:pt x="40" y="3"/>
                  </a:lnTo>
                  <a:lnTo>
                    <a:pt x="48" y="5"/>
                  </a:lnTo>
                  <a:lnTo>
                    <a:pt x="56" y="6"/>
                  </a:lnTo>
                  <a:lnTo>
                    <a:pt x="65" y="6"/>
                  </a:lnTo>
                  <a:lnTo>
                    <a:pt x="76" y="8"/>
                  </a:lnTo>
                  <a:lnTo>
                    <a:pt x="84" y="10"/>
                  </a:lnTo>
                  <a:lnTo>
                    <a:pt x="96" y="11"/>
                  </a:lnTo>
                  <a:lnTo>
                    <a:pt x="104" y="11"/>
                  </a:lnTo>
                  <a:lnTo>
                    <a:pt x="110" y="12"/>
                  </a:lnTo>
                  <a:lnTo>
                    <a:pt x="115" y="12"/>
                  </a:lnTo>
                  <a:lnTo>
                    <a:pt x="118" y="14"/>
                  </a:lnTo>
                  <a:lnTo>
                    <a:pt x="124" y="14"/>
                  </a:lnTo>
                  <a:lnTo>
                    <a:pt x="129" y="16"/>
                  </a:lnTo>
                  <a:lnTo>
                    <a:pt x="132" y="16"/>
                  </a:lnTo>
                  <a:lnTo>
                    <a:pt x="138" y="18"/>
                  </a:lnTo>
                  <a:lnTo>
                    <a:pt x="140" y="18"/>
                  </a:lnTo>
                  <a:lnTo>
                    <a:pt x="146" y="19"/>
                  </a:lnTo>
                  <a:lnTo>
                    <a:pt x="149" y="19"/>
                  </a:lnTo>
                  <a:lnTo>
                    <a:pt x="154" y="19"/>
                  </a:lnTo>
                  <a:lnTo>
                    <a:pt x="160" y="20"/>
                  </a:lnTo>
                  <a:lnTo>
                    <a:pt x="163" y="20"/>
                  </a:lnTo>
                  <a:lnTo>
                    <a:pt x="166" y="22"/>
                  </a:lnTo>
                  <a:lnTo>
                    <a:pt x="171" y="22"/>
                  </a:lnTo>
                  <a:lnTo>
                    <a:pt x="177" y="24"/>
                  </a:lnTo>
                  <a:lnTo>
                    <a:pt x="180" y="24"/>
                  </a:lnTo>
                  <a:lnTo>
                    <a:pt x="185" y="26"/>
                  </a:lnTo>
                  <a:lnTo>
                    <a:pt x="188" y="26"/>
                  </a:lnTo>
                  <a:lnTo>
                    <a:pt x="193" y="27"/>
                  </a:lnTo>
                  <a:lnTo>
                    <a:pt x="196" y="29"/>
                  </a:lnTo>
                  <a:lnTo>
                    <a:pt x="202" y="29"/>
                  </a:lnTo>
                  <a:lnTo>
                    <a:pt x="205" y="29"/>
                  </a:lnTo>
                  <a:lnTo>
                    <a:pt x="210" y="30"/>
                  </a:lnTo>
                  <a:lnTo>
                    <a:pt x="213" y="32"/>
                  </a:lnTo>
                  <a:lnTo>
                    <a:pt x="219" y="32"/>
                  </a:lnTo>
                  <a:lnTo>
                    <a:pt x="221" y="33"/>
                  </a:lnTo>
                  <a:lnTo>
                    <a:pt x="227" y="35"/>
                  </a:lnTo>
                  <a:lnTo>
                    <a:pt x="233" y="35"/>
                  </a:lnTo>
                  <a:lnTo>
                    <a:pt x="235" y="37"/>
                  </a:lnTo>
                  <a:lnTo>
                    <a:pt x="238" y="38"/>
                  </a:lnTo>
                  <a:lnTo>
                    <a:pt x="244" y="38"/>
                  </a:lnTo>
                </a:path>
              </a:pathLst>
            </a:custGeom>
            <a:noFill/>
            <a:ln w="12700" cap="rnd">
              <a:solidFill>
                <a:srgbClr val="2F8080"/>
              </a:solidFill>
              <a:round/>
              <a:headEnd/>
              <a:tailEnd/>
            </a:ln>
          </p:spPr>
          <p:txBody>
            <a:bodyPr>
              <a:prstTxWarp prst="textNoShape">
                <a:avLst/>
              </a:prstTxWarp>
            </a:bodyPr>
            <a:lstStyle/>
            <a:p>
              <a:endParaRPr lang="en-US"/>
            </a:p>
          </p:txBody>
        </p:sp>
        <p:sp>
          <p:nvSpPr>
            <p:cNvPr id="41245" name="Freeform 229"/>
            <p:cNvSpPr>
              <a:spLocks/>
            </p:cNvSpPr>
            <p:nvPr/>
          </p:nvSpPr>
          <p:spPr bwMode="auto">
            <a:xfrm>
              <a:off x="4207" y="820"/>
              <a:ext cx="298" cy="23"/>
            </a:xfrm>
            <a:custGeom>
              <a:avLst/>
              <a:gdLst>
                <a:gd name="T0" fmla="*/ 0 w 298"/>
                <a:gd name="T1" fmla="*/ 0 h 23"/>
                <a:gd name="T2" fmla="*/ 3 w 298"/>
                <a:gd name="T3" fmla="*/ 0 h 23"/>
                <a:gd name="T4" fmla="*/ 6 w 298"/>
                <a:gd name="T5" fmla="*/ 0 h 23"/>
                <a:gd name="T6" fmla="*/ 9 w 298"/>
                <a:gd name="T7" fmla="*/ 0 h 23"/>
                <a:gd name="T8" fmla="*/ 14 w 298"/>
                <a:gd name="T9" fmla="*/ 2 h 23"/>
                <a:gd name="T10" fmla="*/ 23 w 298"/>
                <a:gd name="T11" fmla="*/ 2 h 23"/>
                <a:gd name="T12" fmla="*/ 28 w 298"/>
                <a:gd name="T13" fmla="*/ 3 h 23"/>
                <a:gd name="T14" fmla="*/ 37 w 298"/>
                <a:gd name="T15" fmla="*/ 3 h 23"/>
                <a:gd name="T16" fmla="*/ 48 w 298"/>
                <a:gd name="T17" fmla="*/ 5 h 23"/>
                <a:gd name="T18" fmla="*/ 56 w 298"/>
                <a:gd name="T19" fmla="*/ 5 h 23"/>
                <a:gd name="T20" fmla="*/ 65 w 298"/>
                <a:gd name="T21" fmla="*/ 6 h 23"/>
                <a:gd name="T22" fmla="*/ 73 w 298"/>
                <a:gd name="T23" fmla="*/ 6 h 23"/>
                <a:gd name="T24" fmla="*/ 81 w 298"/>
                <a:gd name="T25" fmla="*/ 8 h 23"/>
                <a:gd name="T26" fmla="*/ 90 w 298"/>
                <a:gd name="T27" fmla="*/ 8 h 23"/>
                <a:gd name="T28" fmla="*/ 98 w 298"/>
                <a:gd name="T29" fmla="*/ 10 h 23"/>
                <a:gd name="T30" fmla="*/ 104 w 298"/>
                <a:gd name="T31" fmla="*/ 10 h 23"/>
                <a:gd name="T32" fmla="*/ 109 w 298"/>
                <a:gd name="T33" fmla="*/ 10 h 23"/>
                <a:gd name="T34" fmla="*/ 112 w 298"/>
                <a:gd name="T35" fmla="*/ 10 h 23"/>
                <a:gd name="T36" fmla="*/ 115 w 298"/>
                <a:gd name="T37" fmla="*/ 10 h 23"/>
                <a:gd name="T38" fmla="*/ 118 w 298"/>
                <a:gd name="T39" fmla="*/ 11 h 23"/>
                <a:gd name="T40" fmla="*/ 123 w 298"/>
                <a:gd name="T41" fmla="*/ 11 h 23"/>
                <a:gd name="T42" fmla="*/ 126 w 298"/>
                <a:gd name="T43" fmla="*/ 11 h 23"/>
                <a:gd name="T44" fmla="*/ 132 w 298"/>
                <a:gd name="T45" fmla="*/ 11 h 23"/>
                <a:gd name="T46" fmla="*/ 137 w 298"/>
                <a:gd name="T47" fmla="*/ 11 h 23"/>
                <a:gd name="T48" fmla="*/ 146 w 298"/>
                <a:gd name="T49" fmla="*/ 12 h 23"/>
                <a:gd name="T50" fmla="*/ 151 w 298"/>
                <a:gd name="T51" fmla="*/ 12 h 23"/>
                <a:gd name="T52" fmla="*/ 157 w 298"/>
                <a:gd name="T53" fmla="*/ 12 h 23"/>
                <a:gd name="T54" fmla="*/ 165 w 298"/>
                <a:gd name="T55" fmla="*/ 14 h 23"/>
                <a:gd name="T56" fmla="*/ 174 w 298"/>
                <a:gd name="T57" fmla="*/ 14 h 23"/>
                <a:gd name="T58" fmla="*/ 179 w 298"/>
                <a:gd name="T59" fmla="*/ 14 h 23"/>
                <a:gd name="T60" fmla="*/ 188 w 298"/>
                <a:gd name="T61" fmla="*/ 16 h 23"/>
                <a:gd name="T62" fmla="*/ 196 w 298"/>
                <a:gd name="T63" fmla="*/ 16 h 23"/>
                <a:gd name="T64" fmla="*/ 205 w 298"/>
                <a:gd name="T65" fmla="*/ 16 h 23"/>
                <a:gd name="T66" fmla="*/ 213 w 298"/>
                <a:gd name="T67" fmla="*/ 16 h 23"/>
                <a:gd name="T68" fmla="*/ 219 w 298"/>
                <a:gd name="T69" fmla="*/ 17 h 23"/>
                <a:gd name="T70" fmla="*/ 227 w 298"/>
                <a:gd name="T71" fmla="*/ 17 h 23"/>
                <a:gd name="T72" fmla="*/ 235 w 298"/>
                <a:gd name="T73" fmla="*/ 17 h 23"/>
                <a:gd name="T74" fmla="*/ 241 w 298"/>
                <a:gd name="T75" fmla="*/ 19 h 23"/>
                <a:gd name="T76" fmla="*/ 249 w 298"/>
                <a:gd name="T77" fmla="*/ 19 h 23"/>
                <a:gd name="T78" fmla="*/ 258 w 298"/>
                <a:gd name="T79" fmla="*/ 19 h 23"/>
                <a:gd name="T80" fmla="*/ 263 w 298"/>
                <a:gd name="T81" fmla="*/ 20 h 23"/>
                <a:gd name="T82" fmla="*/ 269 w 298"/>
                <a:gd name="T83" fmla="*/ 20 h 23"/>
                <a:gd name="T84" fmla="*/ 275 w 298"/>
                <a:gd name="T85" fmla="*/ 20 h 23"/>
                <a:gd name="T86" fmla="*/ 280 w 298"/>
                <a:gd name="T87" fmla="*/ 20 h 23"/>
                <a:gd name="T88" fmla="*/ 283 w 298"/>
                <a:gd name="T89" fmla="*/ 20 h 23"/>
                <a:gd name="T90" fmla="*/ 289 w 298"/>
                <a:gd name="T91" fmla="*/ 22 h 23"/>
                <a:gd name="T92" fmla="*/ 291 w 298"/>
                <a:gd name="T93" fmla="*/ 22 h 23"/>
                <a:gd name="T94" fmla="*/ 294 w 298"/>
                <a:gd name="T95" fmla="*/ 22 h 23"/>
                <a:gd name="T96" fmla="*/ 297 w 298"/>
                <a:gd name="T97" fmla="*/ 22 h 2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98"/>
                <a:gd name="T148" fmla="*/ 0 h 23"/>
                <a:gd name="T149" fmla="*/ 298 w 298"/>
                <a:gd name="T150" fmla="*/ 23 h 2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98" h="23">
                  <a:moveTo>
                    <a:pt x="0" y="0"/>
                  </a:moveTo>
                  <a:lnTo>
                    <a:pt x="3" y="0"/>
                  </a:lnTo>
                  <a:lnTo>
                    <a:pt x="6" y="0"/>
                  </a:lnTo>
                  <a:lnTo>
                    <a:pt x="9" y="0"/>
                  </a:lnTo>
                  <a:lnTo>
                    <a:pt x="14" y="2"/>
                  </a:lnTo>
                  <a:lnTo>
                    <a:pt x="23" y="2"/>
                  </a:lnTo>
                  <a:lnTo>
                    <a:pt x="28" y="3"/>
                  </a:lnTo>
                  <a:lnTo>
                    <a:pt x="37" y="3"/>
                  </a:lnTo>
                  <a:lnTo>
                    <a:pt x="48" y="5"/>
                  </a:lnTo>
                  <a:lnTo>
                    <a:pt x="56" y="5"/>
                  </a:lnTo>
                  <a:lnTo>
                    <a:pt x="65" y="6"/>
                  </a:lnTo>
                  <a:lnTo>
                    <a:pt x="73" y="6"/>
                  </a:lnTo>
                  <a:lnTo>
                    <a:pt x="81" y="8"/>
                  </a:lnTo>
                  <a:lnTo>
                    <a:pt x="90" y="8"/>
                  </a:lnTo>
                  <a:lnTo>
                    <a:pt x="98" y="10"/>
                  </a:lnTo>
                  <a:lnTo>
                    <a:pt x="104" y="10"/>
                  </a:lnTo>
                  <a:lnTo>
                    <a:pt x="109" y="10"/>
                  </a:lnTo>
                  <a:lnTo>
                    <a:pt x="112" y="10"/>
                  </a:lnTo>
                  <a:lnTo>
                    <a:pt x="115" y="10"/>
                  </a:lnTo>
                  <a:lnTo>
                    <a:pt x="118" y="11"/>
                  </a:lnTo>
                  <a:lnTo>
                    <a:pt x="123" y="11"/>
                  </a:lnTo>
                  <a:lnTo>
                    <a:pt x="126" y="11"/>
                  </a:lnTo>
                  <a:lnTo>
                    <a:pt x="132" y="11"/>
                  </a:lnTo>
                  <a:lnTo>
                    <a:pt x="137" y="11"/>
                  </a:lnTo>
                  <a:lnTo>
                    <a:pt x="146" y="12"/>
                  </a:lnTo>
                  <a:lnTo>
                    <a:pt x="151" y="12"/>
                  </a:lnTo>
                  <a:lnTo>
                    <a:pt x="157" y="12"/>
                  </a:lnTo>
                  <a:lnTo>
                    <a:pt x="165" y="14"/>
                  </a:lnTo>
                  <a:lnTo>
                    <a:pt x="174" y="14"/>
                  </a:lnTo>
                  <a:lnTo>
                    <a:pt x="179" y="14"/>
                  </a:lnTo>
                  <a:lnTo>
                    <a:pt x="188" y="16"/>
                  </a:lnTo>
                  <a:lnTo>
                    <a:pt x="196" y="16"/>
                  </a:lnTo>
                  <a:lnTo>
                    <a:pt x="205" y="16"/>
                  </a:lnTo>
                  <a:lnTo>
                    <a:pt x="213" y="16"/>
                  </a:lnTo>
                  <a:lnTo>
                    <a:pt x="219" y="17"/>
                  </a:lnTo>
                  <a:lnTo>
                    <a:pt x="227" y="17"/>
                  </a:lnTo>
                  <a:lnTo>
                    <a:pt x="235" y="17"/>
                  </a:lnTo>
                  <a:lnTo>
                    <a:pt x="241" y="19"/>
                  </a:lnTo>
                  <a:lnTo>
                    <a:pt x="249" y="19"/>
                  </a:lnTo>
                  <a:lnTo>
                    <a:pt x="258" y="19"/>
                  </a:lnTo>
                  <a:lnTo>
                    <a:pt x="263" y="20"/>
                  </a:lnTo>
                  <a:lnTo>
                    <a:pt x="269" y="20"/>
                  </a:lnTo>
                  <a:lnTo>
                    <a:pt x="275" y="20"/>
                  </a:lnTo>
                  <a:lnTo>
                    <a:pt x="280" y="20"/>
                  </a:lnTo>
                  <a:lnTo>
                    <a:pt x="283" y="20"/>
                  </a:lnTo>
                  <a:lnTo>
                    <a:pt x="289" y="22"/>
                  </a:lnTo>
                  <a:lnTo>
                    <a:pt x="291" y="22"/>
                  </a:lnTo>
                  <a:lnTo>
                    <a:pt x="294" y="22"/>
                  </a:lnTo>
                  <a:lnTo>
                    <a:pt x="297" y="22"/>
                  </a:lnTo>
                </a:path>
              </a:pathLst>
            </a:custGeom>
            <a:noFill/>
            <a:ln w="12700" cap="rnd">
              <a:solidFill>
                <a:srgbClr val="2F8080"/>
              </a:solidFill>
              <a:round/>
              <a:headEnd/>
              <a:tailEnd/>
            </a:ln>
          </p:spPr>
          <p:txBody>
            <a:bodyPr>
              <a:prstTxWarp prst="textNoShape">
                <a:avLst/>
              </a:prstTxWarp>
            </a:bodyPr>
            <a:lstStyle/>
            <a:p>
              <a:endParaRPr lang="en-US"/>
            </a:p>
          </p:txBody>
        </p:sp>
        <p:sp>
          <p:nvSpPr>
            <p:cNvPr id="41246" name="Freeform 230"/>
            <p:cNvSpPr>
              <a:spLocks/>
            </p:cNvSpPr>
            <p:nvPr/>
          </p:nvSpPr>
          <p:spPr bwMode="auto">
            <a:xfrm>
              <a:off x="4859" y="848"/>
              <a:ext cx="113" cy="2"/>
            </a:xfrm>
            <a:custGeom>
              <a:avLst/>
              <a:gdLst>
                <a:gd name="T0" fmla="*/ 112 w 113"/>
                <a:gd name="T1" fmla="*/ 0 h 2"/>
                <a:gd name="T2" fmla="*/ 107 w 113"/>
                <a:gd name="T3" fmla="*/ 0 h 2"/>
                <a:gd name="T4" fmla="*/ 102 w 113"/>
                <a:gd name="T5" fmla="*/ 0 h 2"/>
                <a:gd name="T6" fmla="*/ 97 w 113"/>
                <a:gd name="T7" fmla="*/ 0 h 2"/>
                <a:gd name="T8" fmla="*/ 89 w 113"/>
                <a:gd name="T9" fmla="*/ 0 h 2"/>
                <a:gd name="T10" fmla="*/ 84 w 113"/>
                <a:gd name="T11" fmla="*/ 0 h 2"/>
                <a:gd name="T12" fmla="*/ 73 w 113"/>
                <a:gd name="T13" fmla="*/ 0 h 2"/>
                <a:gd name="T14" fmla="*/ 71 w 113"/>
                <a:gd name="T15" fmla="*/ 0 h 2"/>
                <a:gd name="T16" fmla="*/ 65 w 113"/>
                <a:gd name="T17" fmla="*/ 0 h 2"/>
                <a:gd name="T18" fmla="*/ 58 w 113"/>
                <a:gd name="T19" fmla="*/ 0 h 2"/>
                <a:gd name="T20" fmla="*/ 52 w 113"/>
                <a:gd name="T21" fmla="*/ 1 h 2"/>
                <a:gd name="T22" fmla="*/ 42 w 113"/>
                <a:gd name="T23" fmla="*/ 1 h 2"/>
                <a:gd name="T24" fmla="*/ 32 w 113"/>
                <a:gd name="T25" fmla="*/ 1 h 2"/>
                <a:gd name="T26" fmla="*/ 21 w 113"/>
                <a:gd name="T27" fmla="*/ 1 h 2"/>
                <a:gd name="T28" fmla="*/ 10 w 113"/>
                <a:gd name="T29" fmla="*/ 1 h 2"/>
                <a:gd name="T30" fmla="*/ 6 w 113"/>
                <a:gd name="T31" fmla="*/ 1 h 2"/>
                <a:gd name="T32" fmla="*/ 0 w 113"/>
                <a:gd name="T33" fmla="*/ 1 h 2"/>
                <a:gd name="T34" fmla="*/ 10 w 113"/>
                <a:gd name="T35" fmla="*/ 1 h 2"/>
                <a:gd name="T36" fmla="*/ 16 w 113"/>
                <a:gd name="T37" fmla="*/ 1 h 2"/>
                <a:gd name="T38" fmla="*/ 23 w 113"/>
                <a:gd name="T39" fmla="*/ 1 h 2"/>
                <a:gd name="T40" fmla="*/ 34 w 113"/>
                <a:gd name="T41" fmla="*/ 1 h 2"/>
                <a:gd name="T42" fmla="*/ 45 w 113"/>
                <a:gd name="T43" fmla="*/ 1 h 2"/>
                <a:gd name="T44" fmla="*/ 55 w 113"/>
                <a:gd name="T45" fmla="*/ 1 h 2"/>
                <a:gd name="T46" fmla="*/ 65 w 113"/>
                <a:gd name="T47" fmla="*/ 1 h 2"/>
                <a:gd name="T48" fmla="*/ 71 w 113"/>
                <a:gd name="T49" fmla="*/ 1 h 2"/>
                <a:gd name="T50" fmla="*/ 76 w 113"/>
                <a:gd name="T51" fmla="*/ 1 h 2"/>
                <a:gd name="T52" fmla="*/ 81 w 113"/>
                <a:gd name="T53" fmla="*/ 1 h 2"/>
                <a:gd name="T54" fmla="*/ 89 w 113"/>
                <a:gd name="T55" fmla="*/ 1 h 2"/>
                <a:gd name="T56" fmla="*/ 94 w 113"/>
                <a:gd name="T57" fmla="*/ 1 h 2"/>
                <a:gd name="T58" fmla="*/ 102 w 113"/>
                <a:gd name="T59" fmla="*/ 1 h 2"/>
                <a:gd name="T60" fmla="*/ 107 w 113"/>
                <a:gd name="T61" fmla="*/ 1 h 2"/>
                <a:gd name="T62" fmla="*/ 112 w 113"/>
                <a:gd name="T63" fmla="*/ 0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3"/>
                <a:gd name="T97" fmla="*/ 0 h 2"/>
                <a:gd name="T98" fmla="*/ 113 w 113"/>
                <a:gd name="T99" fmla="*/ 2 h 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3" h="2">
                  <a:moveTo>
                    <a:pt x="112" y="0"/>
                  </a:moveTo>
                  <a:lnTo>
                    <a:pt x="112" y="0"/>
                  </a:lnTo>
                  <a:lnTo>
                    <a:pt x="110" y="0"/>
                  </a:lnTo>
                  <a:lnTo>
                    <a:pt x="107" y="0"/>
                  </a:lnTo>
                  <a:lnTo>
                    <a:pt x="105" y="0"/>
                  </a:lnTo>
                  <a:lnTo>
                    <a:pt x="102" y="0"/>
                  </a:lnTo>
                  <a:lnTo>
                    <a:pt x="99" y="0"/>
                  </a:lnTo>
                  <a:lnTo>
                    <a:pt x="97" y="0"/>
                  </a:lnTo>
                  <a:lnTo>
                    <a:pt x="94" y="0"/>
                  </a:lnTo>
                  <a:lnTo>
                    <a:pt x="89" y="0"/>
                  </a:lnTo>
                  <a:lnTo>
                    <a:pt x="86" y="0"/>
                  </a:lnTo>
                  <a:lnTo>
                    <a:pt x="84" y="0"/>
                  </a:lnTo>
                  <a:lnTo>
                    <a:pt x="78" y="0"/>
                  </a:lnTo>
                  <a:lnTo>
                    <a:pt x="73" y="0"/>
                  </a:lnTo>
                  <a:lnTo>
                    <a:pt x="71" y="0"/>
                  </a:lnTo>
                  <a:lnTo>
                    <a:pt x="68" y="0"/>
                  </a:lnTo>
                  <a:lnTo>
                    <a:pt x="65" y="0"/>
                  </a:lnTo>
                  <a:lnTo>
                    <a:pt x="60" y="0"/>
                  </a:lnTo>
                  <a:lnTo>
                    <a:pt x="58" y="0"/>
                  </a:lnTo>
                  <a:lnTo>
                    <a:pt x="55" y="0"/>
                  </a:lnTo>
                  <a:lnTo>
                    <a:pt x="52" y="1"/>
                  </a:lnTo>
                  <a:lnTo>
                    <a:pt x="47" y="1"/>
                  </a:lnTo>
                  <a:lnTo>
                    <a:pt x="42" y="1"/>
                  </a:lnTo>
                  <a:lnTo>
                    <a:pt x="36" y="1"/>
                  </a:lnTo>
                  <a:lnTo>
                    <a:pt x="32" y="1"/>
                  </a:lnTo>
                  <a:lnTo>
                    <a:pt x="26" y="1"/>
                  </a:lnTo>
                  <a:lnTo>
                    <a:pt x="21" y="1"/>
                  </a:lnTo>
                  <a:lnTo>
                    <a:pt x="16" y="1"/>
                  </a:lnTo>
                  <a:lnTo>
                    <a:pt x="10" y="1"/>
                  </a:lnTo>
                  <a:lnTo>
                    <a:pt x="7" y="1"/>
                  </a:lnTo>
                  <a:lnTo>
                    <a:pt x="6" y="1"/>
                  </a:lnTo>
                  <a:lnTo>
                    <a:pt x="3" y="1"/>
                  </a:lnTo>
                  <a:lnTo>
                    <a:pt x="0" y="1"/>
                  </a:lnTo>
                  <a:lnTo>
                    <a:pt x="7" y="1"/>
                  </a:lnTo>
                  <a:lnTo>
                    <a:pt x="10" y="1"/>
                  </a:lnTo>
                  <a:lnTo>
                    <a:pt x="13" y="1"/>
                  </a:lnTo>
                  <a:lnTo>
                    <a:pt x="16" y="1"/>
                  </a:lnTo>
                  <a:lnTo>
                    <a:pt x="21" y="1"/>
                  </a:lnTo>
                  <a:lnTo>
                    <a:pt x="23" y="1"/>
                  </a:lnTo>
                  <a:lnTo>
                    <a:pt x="29" y="1"/>
                  </a:lnTo>
                  <a:lnTo>
                    <a:pt x="34" y="1"/>
                  </a:lnTo>
                  <a:lnTo>
                    <a:pt x="39" y="1"/>
                  </a:lnTo>
                  <a:lnTo>
                    <a:pt x="45" y="1"/>
                  </a:lnTo>
                  <a:lnTo>
                    <a:pt x="49" y="1"/>
                  </a:lnTo>
                  <a:lnTo>
                    <a:pt x="55" y="1"/>
                  </a:lnTo>
                  <a:lnTo>
                    <a:pt x="60" y="1"/>
                  </a:lnTo>
                  <a:lnTo>
                    <a:pt x="65" y="1"/>
                  </a:lnTo>
                  <a:lnTo>
                    <a:pt x="68" y="1"/>
                  </a:lnTo>
                  <a:lnTo>
                    <a:pt x="71" y="1"/>
                  </a:lnTo>
                  <a:lnTo>
                    <a:pt x="73" y="1"/>
                  </a:lnTo>
                  <a:lnTo>
                    <a:pt x="76" y="1"/>
                  </a:lnTo>
                  <a:lnTo>
                    <a:pt x="78" y="1"/>
                  </a:lnTo>
                  <a:lnTo>
                    <a:pt x="81" y="1"/>
                  </a:lnTo>
                  <a:lnTo>
                    <a:pt x="86" y="1"/>
                  </a:lnTo>
                  <a:lnTo>
                    <a:pt x="89" y="1"/>
                  </a:lnTo>
                  <a:lnTo>
                    <a:pt x="91" y="1"/>
                  </a:lnTo>
                  <a:lnTo>
                    <a:pt x="94" y="1"/>
                  </a:lnTo>
                  <a:lnTo>
                    <a:pt x="97" y="1"/>
                  </a:lnTo>
                  <a:lnTo>
                    <a:pt x="102" y="1"/>
                  </a:lnTo>
                  <a:lnTo>
                    <a:pt x="105" y="1"/>
                  </a:lnTo>
                  <a:lnTo>
                    <a:pt x="107" y="1"/>
                  </a:lnTo>
                  <a:lnTo>
                    <a:pt x="110" y="0"/>
                  </a:lnTo>
                  <a:lnTo>
                    <a:pt x="112" y="0"/>
                  </a:lnTo>
                </a:path>
              </a:pathLst>
            </a:custGeom>
            <a:solidFill>
              <a:srgbClr val="2F8080"/>
            </a:solidFill>
            <a:ln w="127000" cap="rnd">
              <a:noFill/>
              <a:round/>
              <a:headEnd/>
              <a:tailEnd/>
            </a:ln>
          </p:spPr>
          <p:txBody>
            <a:bodyPr>
              <a:prstTxWarp prst="textNoShape">
                <a:avLst/>
              </a:prstTxWarp>
            </a:bodyPr>
            <a:lstStyle/>
            <a:p>
              <a:endParaRPr lang="en-US"/>
            </a:p>
          </p:txBody>
        </p:sp>
        <p:sp>
          <p:nvSpPr>
            <p:cNvPr id="41247" name="Freeform 231"/>
            <p:cNvSpPr>
              <a:spLocks/>
            </p:cNvSpPr>
            <p:nvPr/>
          </p:nvSpPr>
          <p:spPr bwMode="auto">
            <a:xfrm>
              <a:off x="4848" y="863"/>
              <a:ext cx="133" cy="15"/>
            </a:xfrm>
            <a:custGeom>
              <a:avLst/>
              <a:gdLst>
                <a:gd name="T0" fmla="*/ 129 w 133"/>
                <a:gd name="T1" fmla="*/ 1 h 15"/>
                <a:gd name="T2" fmla="*/ 124 w 133"/>
                <a:gd name="T3" fmla="*/ 1 h 15"/>
                <a:gd name="T4" fmla="*/ 119 w 133"/>
                <a:gd name="T5" fmla="*/ 2 h 15"/>
                <a:gd name="T6" fmla="*/ 113 w 133"/>
                <a:gd name="T7" fmla="*/ 2 h 15"/>
                <a:gd name="T8" fmla="*/ 108 w 133"/>
                <a:gd name="T9" fmla="*/ 4 h 15"/>
                <a:gd name="T10" fmla="*/ 103 w 133"/>
                <a:gd name="T11" fmla="*/ 4 h 15"/>
                <a:gd name="T12" fmla="*/ 100 w 133"/>
                <a:gd name="T13" fmla="*/ 2 h 15"/>
                <a:gd name="T14" fmla="*/ 95 w 133"/>
                <a:gd name="T15" fmla="*/ 4 h 15"/>
                <a:gd name="T16" fmla="*/ 90 w 133"/>
                <a:gd name="T17" fmla="*/ 5 h 15"/>
                <a:gd name="T18" fmla="*/ 84 w 133"/>
                <a:gd name="T19" fmla="*/ 5 h 15"/>
                <a:gd name="T20" fmla="*/ 79 w 133"/>
                <a:gd name="T21" fmla="*/ 4 h 15"/>
                <a:gd name="T22" fmla="*/ 76 w 133"/>
                <a:gd name="T23" fmla="*/ 5 h 15"/>
                <a:gd name="T24" fmla="*/ 71 w 133"/>
                <a:gd name="T25" fmla="*/ 5 h 15"/>
                <a:gd name="T26" fmla="*/ 66 w 133"/>
                <a:gd name="T27" fmla="*/ 5 h 15"/>
                <a:gd name="T28" fmla="*/ 58 w 133"/>
                <a:gd name="T29" fmla="*/ 6 h 15"/>
                <a:gd name="T30" fmla="*/ 53 w 133"/>
                <a:gd name="T31" fmla="*/ 6 h 15"/>
                <a:gd name="T32" fmla="*/ 44 w 133"/>
                <a:gd name="T33" fmla="*/ 6 h 15"/>
                <a:gd name="T34" fmla="*/ 40 w 133"/>
                <a:gd name="T35" fmla="*/ 6 h 15"/>
                <a:gd name="T36" fmla="*/ 34 w 133"/>
                <a:gd name="T37" fmla="*/ 6 h 15"/>
                <a:gd name="T38" fmla="*/ 29 w 133"/>
                <a:gd name="T39" fmla="*/ 7 h 15"/>
                <a:gd name="T40" fmla="*/ 21 w 133"/>
                <a:gd name="T41" fmla="*/ 6 h 15"/>
                <a:gd name="T42" fmla="*/ 0 w 133"/>
                <a:gd name="T43" fmla="*/ 5 h 15"/>
                <a:gd name="T44" fmla="*/ 0 w 133"/>
                <a:gd name="T45" fmla="*/ 11 h 15"/>
                <a:gd name="T46" fmla="*/ 3 w 133"/>
                <a:gd name="T47" fmla="*/ 12 h 15"/>
                <a:gd name="T48" fmla="*/ 8 w 133"/>
                <a:gd name="T49" fmla="*/ 13 h 15"/>
                <a:gd name="T50" fmla="*/ 16 w 133"/>
                <a:gd name="T51" fmla="*/ 14 h 15"/>
                <a:gd name="T52" fmla="*/ 21 w 133"/>
                <a:gd name="T53" fmla="*/ 14 h 15"/>
                <a:gd name="T54" fmla="*/ 29 w 133"/>
                <a:gd name="T55" fmla="*/ 14 h 15"/>
                <a:gd name="T56" fmla="*/ 34 w 133"/>
                <a:gd name="T57" fmla="*/ 14 h 15"/>
                <a:gd name="T58" fmla="*/ 40 w 133"/>
                <a:gd name="T59" fmla="*/ 14 h 15"/>
                <a:gd name="T60" fmla="*/ 124 w 133"/>
                <a:gd name="T61" fmla="*/ 9 h 15"/>
                <a:gd name="T62" fmla="*/ 126 w 133"/>
                <a:gd name="T63" fmla="*/ 8 h 15"/>
                <a:gd name="T64" fmla="*/ 129 w 133"/>
                <a:gd name="T65" fmla="*/ 5 h 15"/>
                <a:gd name="T66" fmla="*/ 132 w 133"/>
                <a:gd name="T67" fmla="*/ 1 h 1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3"/>
                <a:gd name="T103" fmla="*/ 0 h 15"/>
                <a:gd name="T104" fmla="*/ 133 w 133"/>
                <a:gd name="T105" fmla="*/ 15 h 1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3" h="15">
                  <a:moveTo>
                    <a:pt x="129" y="0"/>
                  </a:moveTo>
                  <a:lnTo>
                    <a:pt x="129" y="1"/>
                  </a:lnTo>
                  <a:lnTo>
                    <a:pt x="126" y="1"/>
                  </a:lnTo>
                  <a:lnTo>
                    <a:pt x="124" y="1"/>
                  </a:lnTo>
                  <a:lnTo>
                    <a:pt x="122" y="2"/>
                  </a:lnTo>
                  <a:lnTo>
                    <a:pt x="119" y="2"/>
                  </a:lnTo>
                  <a:lnTo>
                    <a:pt x="116" y="2"/>
                  </a:lnTo>
                  <a:lnTo>
                    <a:pt x="113" y="2"/>
                  </a:lnTo>
                  <a:lnTo>
                    <a:pt x="110" y="2"/>
                  </a:lnTo>
                  <a:lnTo>
                    <a:pt x="108" y="4"/>
                  </a:lnTo>
                  <a:lnTo>
                    <a:pt x="106" y="4"/>
                  </a:lnTo>
                  <a:lnTo>
                    <a:pt x="103" y="4"/>
                  </a:lnTo>
                  <a:lnTo>
                    <a:pt x="100" y="4"/>
                  </a:lnTo>
                  <a:lnTo>
                    <a:pt x="100" y="2"/>
                  </a:lnTo>
                  <a:lnTo>
                    <a:pt x="97" y="4"/>
                  </a:lnTo>
                  <a:lnTo>
                    <a:pt x="95" y="4"/>
                  </a:lnTo>
                  <a:lnTo>
                    <a:pt x="92" y="5"/>
                  </a:lnTo>
                  <a:lnTo>
                    <a:pt x="90" y="5"/>
                  </a:lnTo>
                  <a:lnTo>
                    <a:pt x="87" y="5"/>
                  </a:lnTo>
                  <a:lnTo>
                    <a:pt x="84" y="5"/>
                  </a:lnTo>
                  <a:lnTo>
                    <a:pt x="82" y="4"/>
                  </a:lnTo>
                  <a:lnTo>
                    <a:pt x="79" y="4"/>
                  </a:lnTo>
                  <a:lnTo>
                    <a:pt x="79" y="5"/>
                  </a:lnTo>
                  <a:lnTo>
                    <a:pt x="76" y="5"/>
                  </a:lnTo>
                  <a:lnTo>
                    <a:pt x="74" y="5"/>
                  </a:lnTo>
                  <a:lnTo>
                    <a:pt x="71" y="5"/>
                  </a:lnTo>
                  <a:lnTo>
                    <a:pt x="69" y="5"/>
                  </a:lnTo>
                  <a:lnTo>
                    <a:pt x="66" y="5"/>
                  </a:lnTo>
                  <a:lnTo>
                    <a:pt x="60" y="5"/>
                  </a:lnTo>
                  <a:lnTo>
                    <a:pt x="58" y="6"/>
                  </a:lnTo>
                  <a:lnTo>
                    <a:pt x="56" y="6"/>
                  </a:lnTo>
                  <a:lnTo>
                    <a:pt x="53" y="6"/>
                  </a:lnTo>
                  <a:lnTo>
                    <a:pt x="47" y="6"/>
                  </a:lnTo>
                  <a:lnTo>
                    <a:pt x="44" y="6"/>
                  </a:lnTo>
                  <a:lnTo>
                    <a:pt x="42" y="5"/>
                  </a:lnTo>
                  <a:lnTo>
                    <a:pt x="40" y="6"/>
                  </a:lnTo>
                  <a:lnTo>
                    <a:pt x="37" y="6"/>
                  </a:lnTo>
                  <a:lnTo>
                    <a:pt x="34" y="6"/>
                  </a:lnTo>
                  <a:lnTo>
                    <a:pt x="31" y="7"/>
                  </a:lnTo>
                  <a:lnTo>
                    <a:pt x="29" y="7"/>
                  </a:lnTo>
                  <a:lnTo>
                    <a:pt x="24" y="7"/>
                  </a:lnTo>
                  <a:lnTo>
                    <a:pt x="21" y="6"/>
                  </a:lnTo>
                  <a:lnTo>
                    <a:pt x="0" y="4"/>
                  </a:lnTo>
                  <a:lnTo>
                    <a:pt x="0" y="5"/>
                  </a:lnTo>
                  <a:lnTo>
                    <a:pt x="0" y="7"/>
                  </a:lnTo>
                  <a:lnTo>
                    <a:pt x="0" y="11"/>
                  </a:lnTo>
                  <a:lnTo>
                    <a:pt x="0" y="12"/>
                  </a:lnTo>
                  <a:lnTo>
                    <a:pt x="3" y="12"/>
                  </a:lnTo>
                  <a:lnTo>
                    <a:pt x="5" y="13"/>
                  </a:lnTo>
                  <a:lnTo>
                    <a:pt x="8" y="13"/>
                  </a:lnTo>
                  <a:lnTo>
                    <a:pt x="10" y="14"/>
                  </a:lnTo>
                  <a:lnTo>
                    <a:pt x="16" y="14"/>
                  </a:lnTo>
                  <a:lnTo>
                    <a:pt x="18" y="14"/>
                  </a:lnTo>
                  <a:lnTo>
                    <a:pt x="21" y="14"/>
                  </a:lnTo>
                  <a:lnTo>
                    <a:pt x="26" y="14"/>
                  </a:lnTo>
                  <a:lnTo>
                    <a:pt x="29" y="14"/>
                  </a:lnTo>
                  <a:lnTo>
                    <a:pt x="31" y="14"/>
                  </a:lnTo>
                  <a:lnTo>
                    <a:pt x="34" y="14"/>
                  </a:lnTo>
                  <a:lnTo>
                    <a:pt x="37" y="14"/>
                  </a:lnTo>
                  <a:lnTo>
                    <a:pt x="40" y="14"/>
                  </a:lnTo>
                  <a:lnTo>
                    <a:pt x="42" y="14"/>
                  </a:lnTo>
                  <a:lnTo>
                    <a:pt x="124" y="9"/>
                  </a:lnTo>
                  <a:lnTo>
                    <a:pt x="126" y="9"/>
                  </a:lnTo>
                  <a:lnTo>
                    <a:pt x="126" y="8"/>
                  </a:lnTo>
                  <a:lnTo>
                    <a:pt x="129" y="7"/>
                  </a:lnTo>
                  <a:lnTo>
                    <a:pt x="129" y="5"/>
                  </a:lnTo>
                  <a:lnTo>
                    <a:pt x="132" y="4"/>
                  </a:lnTo>
                  <a:lnTo>
                    <a:pt x="132" y="1"/>
                  </a:lnTo>
                  <a:lnTo>
                    <a:pt x="129" y="0"/>
                  </a:lnTo>
                </a:path>
              </a:pathLst>
            </a:custGeom>
            <a:solidFill>
              <a:srgbClr val="004D4D"/>
            </a:solidFill>
            <a:ln w="127000" cap="rnd">
              <a:noFill/>
              <a:round/>
              <a:headEnd/>
              <a:tailEnd/>
            </a:ln>
          </p:spPr>
          <p:txBody>
            <a:bodyPr>
              <a:prstTxWarp prst="textNoShape">
                <a:avLst/>
              </a:prstTxWarp>
            </a:bodyPr>
            <a:lstStyle/>
            <a:p>
              <a:endParaRPr lang="en-US"/>
            </a:p>
          </p:txBody>
        </p:sp>
        <p:sp>
          <p:nvSpPr>
            <p:cNvPr id="41248" name="Freeform 232"/>
            <p:cNvSpPr>
              <a:spLocks/>
            </p:cNvSpPr>
            <p:nvPr/>
          </p:nvSpPr>
          <p:spPr bwMode="auto">
            <a:xfrm>
              <a:off x="3856" y="714"/>
              <a:ext cx="36" cy="95"/>
            </a:xfrm>
            <a:custGeom>
              <a:avLst/>
              <a:gdLst>
                <a:gd name="T0" fmla="*/ 26 w 36"/>
                <a:gd name="T1" fmla="*/ 6 h 95"/>
                <a:gd name="T2" fmla="*/ 21 w 36"/>
                <a:gd name="T3" fmla="*/ 0 h 95"/>
                <a:gd name="T4" fmla="*/ 18 w 36"/>
                <a:gd name="T5" fmla="*/ 0 h 95"/>
                <a:gd name="T6" fmla="*/ 17 w 36"/>
                <a:gd name="T7" fmla="*/ 0 h 95"/>
                <a:gd name="T8" fmla="*/ 14 w 36"/>
                <a:gd name="T9" fmla="*/ 0 h 95"/>
                <a:gd name="T10" fmla="*/ 12 w 36"/>
                <a:gd name="T11" fmla="*/ 0 h 95"/>
                <a:gd name="T12" fmla="*/ 9 w 36"/>
                <a:gd name="T13" fmla="*/ 0 h 95"/>
                <a:gd name="T14" fmla="*/ 7 w 36"/>
                <a:gd name="T15" fmla="*/ 0 h 95"/>
                <a:gd name="T16" fmla="*/ 7 w 36"/>
                <a:gd name="T17" fmla="*/ 2 h 95"/>
                <a:gd name="T18" fmla="*/ 5 w 36"/>
                <a:gd name="T19" fmla="*/ 2 h 95"/>
                <a:gd name="T20" fmla="*/ 3 w 36"/>
                <a:gd name="T21" fmla="*/ 3 h 95"/>
                <a:gd name="T22" fmla="*/ 3 w 36"/>
                <a:gd name="T23" fmla="*/ 4 h 95"/>
                <a:gd name="T24" fmla="*/ 0 w 36"/>
                <a:gd name="T25" fmla="*/ 8 h 95"/>
                <a:gd name="T26" fmla="*/ 0 w 36"/>
                <a:gd name="T27" fmla="*/ 11 h 95"/>
                <a:gd name="T28" fmla="*/ 0 w 36"/>
                <a:gd name="T29" fmla="*/ 14 h 95"/>
                <a:gd name="T30" fmla="*/ 0 w 36"/>
                <a:gd name="T31" fmla="*/ 19 h 95"/>
                <a:gd name="T32" fmla="*/ 0 w 36"/>
                <a:gd name="T33" fmla="*/ 26 h 95"/>
                <a:gd name="T34" fmla="*/ 0 w 36"/>
                <a:gd name="T35" fmla="*/ 33 h 95"/>
                <a:gd name="T36" fmla="*/ 3 w 36"/>
                <a:gd name="T37" fmla="*/ 41 h 95"/>
                <a:gd name="T38" fmla="*/ 3 w 36"/>
                <a:gd name="T39" fmla="*/ 49 h 95"/>
                <a:gd name="T40" fmla="*/ 5 w 36"/>
                <a:gd name="T41" fmla="*/ 58 h 95"/>
                <a:gd name="T42" fmla="*/ 9 w 36"/>
                <a:gd name="T43" fmla="*/ 66 h 95"/>
                <a:gd name="T44" fmla="*/ 14 w 36"/>
                <a:gd name="T45" fmla="*/ 76 h 95"/>
                <a:gd name="T46" fmla="*/ 23 w 36"/>
                <a:gd name="T47" fmla="*/ 85 h 95"/>
                <a:gd name="T48" fmla="*/ 23 w 36"/>
                <a:gd name="T49" fmla="*/ 86 h 95"/>
                <a:gd name="T50" fmla="*/ 26 w 36"/>
                <a:gd name="T51" fmla="*/ 88 h 95"/>
                <a:gd name="T52" fmla="*/ 28 w 36"/>
                <a:gd name="T53" fmla="*/ 89 h 95"/>
                <a:gd name="T54" fmla="*/ 28 w 36"/>
                <a:gd name="T55" fmla="*/ 91 h 95"/>
                <a:gd name="T56" fmla="*/ 30 w 36"/>
                <a:gd name="T57" fmla="*/ 92 h 95"/>
                <a:gd name="T58" fmla="*/ 30 w 36"/>
                <a:gd name="T59" fmla="*/ 94 h 95"/>
                <a:gd name="T60" fmla="*/ 33 w 36"/>
                <a:gd name="T61" fmla="*/ 94 h 95"/>
                <a:gd name="T62" fmla="*/ 35 w 36"/>
                <a:gd name="T63" fmla="*/ 94 h 95"/>
                <a:gd name="T64" fmla="*/ 35 w 36"/>
                <a:gd name="T65" fmla="*/ 92 h 95"/>
                <a:gd name="T66" fmla="*/ 35 w 36"/>
                <a:gd name="T67" fmla="*/ 91 h 95"/>
                <a:gd name="T68" fmla="*/ 33 w 36"/>
                <a:gd name="T69" fmla="*/ 88 h 95"/>
                <a:gd name="T70" fmla="*/ 33 w 36"/>
                <a:gd name="T71" fmla="*/ 86 h 95"/>
                <a:gd name="T72" fmla="*/ 33 w 36"/>
                <a:gd name="T73" fmla="*/ 83 h 95"/>
                <a:gd name="T74" fmla="*/ 30 w 36"/>
                <a:gd name="T75" fmla="*/ 80 h 95"/>
                <a:gd name="T76" fmla="*/ 28 w 36"/>
                <a:gd name="T77" fmla="*/ 77 h 95"/>
                <a:gd name="T78" fmla="*/ 28 w 36"/>
                <a:gd name="T79" fmla="*/ 74 h 95"/>
                <a:gd name="T80" fmla="*/ 28 w 36"/>
                <a:gd name="T81" fmla="*/ 71 h 95"/>
                <a:gd name="T82" fmla="*/ 26 w 36"/>
                <a:gd name="T83" fmla="*/ 70 h 95"/>
                <a:gd name="T84" fmla="*/ 26 w 36"/>
                <a:gd name="T85" fmla="*/ 68 h 95"/>
                <a:gd name="T86" fmla="*/ 23 w 36"/>
                <a:gd name="T87" fmla="*/ 66 h 95"/>
                <a:gd name="T88" fmla="*/ 21 w 36"/>
                <a:gd name="T89" fmla="*/ 66 h 95"/>
                <a:gd name="T90" fmla="*/ 21 w 36"/>
                <a:gd name="T91" fmla="*/ 64 h 95"/>
                <a:gd name="T92" fmla="*/ 26 w 36"/>
                <a:gd name="T93" fmla="*/ 64 h 95"/>
                <a:gd name="T94" fmla="*/ 18 w 36"/>
                <a:gd name="T95" fmla="*/ 35 h 95"/>
                <a:gd name="T96" fmla="*/ 14 w 36"/>
                <a:gd name="T97" fmla="*/ 35 h 95"/>
                <a:gd name="T98" fmla="*/ 14 w 36"/>
                <a:gd name="T99" fmla="*/ 29 h 95"/>
                <a:gd name="T100" fmla="*/ 18 w 36"/>
                <a:gd name="T101" fmla="*/ 30 h 95"/>
                <a:gd name="T102" fmla="*/ 18 w 36"/>
                <a:gd name="T103" fmla="*/ 12 h 95"/>
                <a:gd name="T104" fmla="*/ 14 w 36"/>
                <a:gd name="T105" fmla="*/ 9 h 95"/>
                <a:gd name="T106" fmla="*/ 17 w 36"/>
                <a:gd name="T107" fmla="*/ 6 h 95"/>
                <a:gd name="T108" fmla="*/ 26 w 36"/>
                <a:gd name="T109" fmla="*/ 6 h 9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6"/>
                <a:gd name="T166" fmla="*/ 0 h 95"/>
                <a:gd name="T167" fmla="*/ 36 w 36"/>
                <a:gd name="T168" fmla="*/ 95 h 9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6" h="95">
                  <a:moveTo>
                    <a:pt x="26" y="6"/>
                  </a:moveTo>
                  <a:lnTo>
                    <a:pt x="21" y="0"/>
                  </a:lnTo>
                  <a:lnTo>
                    <a:pt x="18" y="0"/>
                  </a:lnTo>
                  <a:lnTo>
                    <a:pt x="17" y="0"/>
                  </a:lnTo>
                  <a:lnTo>
                    <a:pt x="14" y="0"/>
                  </a:lnTo>
                  <a:lnTo>
                    <a:pt x="12" y="0"/>
                  </a:lnTo>
                  <a:lnTo>
                    <a:pt x="9" y="0"/>
                  </a:lnTo>
                  <a:lnTo>
                    <a:pt x="7" y="0"/>
                  </a:lnTo>
                  <a:lnTo>
                    <a:pt x="7" y="2"/>
                  </a:lnTo>
                  <a:lnTo>
                    <a:pt x="5" y="2"/>
                  </a:lnTo>
                  <a:lnTo>
                    <a:pt x="3" y="3"/>
                  </a:lnTo>
                  <a:lnTo>
                    <a:pt x="3" y="4"/>
                  </a:lnTo>
                  <a:lnTo>
                    <a:pt x="0" y="8"/>
                  </a:lnTo>
                  <a:lnTo>
                    <a:pt x="0" y="11"/>
                  </a:lnTo>
                  <a:lnTo>
                    <a:pt x="0" y="14"/>
                  </a:lnTo>
                  <a:lnTo>
                    <a:pt x="0" y="19"/>
                  </a:lnTo>
                  <a:lnTo>
                    <a:pt x="0" y="26"/>
                  </a:lnTo>
                  <a:lnTo>
                    <a:pt x="0" y="33"/>
                  </a:lnTo>
                  <a:lnTo>
                    <a:pt x="3" y="41"/>
                  </a:lnTo>
                  <a:lnTo>
                    <a:pt x="3" y="49"/>
                  </a:lnTo>
                  <a:lnTo>
                    <a:pt x="5" y="58"/>
                  </a:lnTo>
                  <a:lnTo>
                    <a:pt x="9" y="66"/>
                  </a:lnTo>
                  <a:lnTo>
                    <a:pt x="14" y="76"/>
                  </a:lnTo>
                  <a:lnTo>
                    <a:pt x="23" y="85"/>
                  </a:lnTo>
                  <a:lnTo>
                    <a:pt x="23" y="86"/>
                  </a:lnTo>
                  <a:lnTo>
                    <a:pt x="26" y="88"/>
                  </a:lnTo>
                  <a:lnTo>
                    <a:pt x="28" y="89"/>
                  </a:lnTo>
                  <a:lnTo>
                    <a:pt x="28" y="91"/>
                  </a:lnTo>
                  <a:lnTo>
                    <a:pt x="30" y="92"/>
                  </a:lnTo>
                  <a:lnTo>
                    <a:pt x="30" y="94"/>
                  </a:lnTo>
                  <a:lnTo>
                    <a:pt x="33" y="94"/>
                  </a:lnTo>
                  <a:lnTo>
                    <a:pt x="35" y="94"/>
                  </a:lnTo>
                  <a:lnTo>
                    <a:pt x="35" y="92"/>
                  </a:lnTo>
                  <a:lnTo>
                    <a:pt x="35" y="91"/>
                  </a:lnTo>
                  <a:lnTo>
                    <a:pt x="33" y="88"/>
                  </a:lnTo>
                  <a:lnTo>
                    <a:pt x="33" y="86"/>
                  </a:lnTo>
                  <a:lnTo>
                    <a:pt x="33" y="83"/>
                  </a:lnTo>
                  <a:lnTo>
                    <a:pt x="30" y="80"/>
                  </a:lnTo>
                  <a:lnTo>
                    <a:pt x="28" y="77"/>
                  </a:lnTo>
                  <a:lnTo>
                    <a:pt x="28" y="74"/>
                  </a:lnTo>
                  <a:lnTo>
                    <a:pt x="28" y="71"/>
                  </a:lnTo>
                  <a:lnTo>
                    <a:pt x="26" y="70"/>
                  </a:lnTo>
                  <a:lnTo>
                    <a:pt x="26" y="68"/>
                  </a:lnTo>
                  <a:lnTo>
                    <a:pt x="23" y="66"/>
                  </a:lnTo>
                  <a:lnTo>
                    <a:pt x="21" y="66"/>
                  </a:lnTo>
                  <a:lnTo>
                    <a:pt x="21" y="64"/>
                  </a:lnTo>
                  <a:lnTo>
                    <a:pt x="26" y="64"/>
                  </a:lnTo>
                  <a:lnTo>
                    <a:pt x="18" y="35"/>
                  </a:lnTo>
                  <a:lnTo>
                    <a:pt x="14" y="35"/>
                  </a:lnTo>
                  <a:lnTo>
                    <a:pt x="14" y="29"/>
                  </a:lnTo>
                  <a:lnTo>
                    <a:pt x="18" y="30"/>
                  </a:lnTo>
                  <a:lnTo>
                    <a:pt x="18" y="12"/>
                  </a:lnTo>
                  <a:lnTo>
                    <a:pt x="14" y="9"/>
                  </a:lnTo>
                  <a:lnTo>
                    <a:pt x="17" y="6"/>
                  </a:lnTo>
                  <a:lnTo>
                    <a:pt x="26" y="6"/>
                  </a:lnTo>
                </a:path>
              </a:pathLst>
            </a:custGeom>
            <a:solidFill>
              <a:srgbClr val="003333"/>
            </a:solidFill>
            <a:ln w="127000" cap="rnd">
              <a:noFill/>
              <a:round/>
              <a:headEnd/>
              <a:tailEnd/>
            </a:ln>
          </p:spPr>
          <p:txBody>
            <a:bodyPr>
              <a:prstTxWarp prst="textNoShape">
                <a:avLst/>
              </a:prstTxWarp>
            </a:bodyPr>
            <a:lstStyle/>
            <a:p>
              <a:endParaRPr lang="en-US"/>
            </a:p>
          </p:txBody>
        </p:sp>
        <p:sp>
          <p:nvSpPr>
            <p:cNvPr id="41249" name="Freeform 233"/>
            <p:cNvSpPr>
              <a:spLocks/>
            </p:cNvSpPr>
            <p:nvPr/>
          </p:nvSpPr>
          <p:spPr bwMode="auto">
            <a:xfrm>
              <a:off x="4207" y="784"/>
              <a:ext cx="6" cy="1"/>
            </a:xfrm>
            <a:custGeom>
              <a:avLst/>
              <a:gdLst>
                <a:gd name="T0" fmla="*/ 5 w 6"/>
                <a:gd name="T1" fmla="*/ 0 h 1"/>
                <a:gd name="T2" fmla="*/ 5 w 6"/>
                <a:gd name="T3" fmla="*/ 0 h 1"/>
                <a:gd name="T4" fmla="*/ 4 w 6"/>
                <a:gd name="T5" fmla="*/ 0 h 1"/>
                <a:gd name="T6" fmla="*/ 4 w 6"/>
                <a:gd name="T7" fmla="*/ 0 h 1"/>
                <a:gd name="T8" fmla="*/ 3 w 6"/>
                <a:gd name="T9" fmla="*/ 0 h 1"/>
                <a:gd name="T10" fmla="*/ 3 w 6"/>
                <a:gd name="T11" fmla="*/ 0 h 1"/>
                <a:gd name="T12" fmla="*/ 2 w 6"/>
                <a:gd name="T13" fmla="*/ 0 h 1"/>
                <a:gd name="T14" fmla="*/ 1 w 6"/>
                <a:gd name="T15" fmla="*/ 0 h 1"/>
                <a:gd name="T16" fmla="*/ 0 w 6"/>
                <a:gd name="T17" fmla="*/ 0 h 1"/>
                <a:gd name="T18" fmla="*/ 1 w 6"/>
                <a:gd name="T19" fmla="*/ 0 h 1"/>
                <a:gd name="T20" fmla="*/ 2 w 6"/>
                <a:gd name="T21" fmla="*/ 0 h 1"/>
                <a:gd name="T22" fmla="*/ 3 w 6"/>
                <a:gd name="T23" fmla="*/ 0 h 1"/>
                <a:gd name="T24" fmla="*/ 3 w 6"/>
                <a:gd name="T25" fmla="*/ 0 h 1"/>
                <a:gd name="T26" fmla="*/ 4 w 6"/>
                <a:gd name="T27" fmla="*/ 0 h 1"/>
                <a:gd name="T28" fmla="*/ 5 w 6"/>
                <a:gd name="T29" fmla="*/ 0 h 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1"/>
                <a:gd name="T47" fmla="*/ 6 w 6"/>
                <a:gd name="T48" fmla="*/ 1 h 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1">
                  <a:moveTo>
                    <a:pt x="5" y="0"/>
                  </a:moveTo>
                  <a:lnTo>
                    <a:pt x="5" y="0"/>
                  </a:lnTo>
                  <a:lnTo>
                    <a:pt x="4" y="0"/>
                  </a:lnTo>
                  <a:lnTo>
                    <a:pt x="3" y="0"/>
                  </a:lnTo>
                  <a:lnTo>
                    <a:pt x="2" y="0"/>
                  </a:lnTo>
                  <a:lnTo>
                    <a:pt x="1" y="0"/>
                  </a:lnTo>
                  <a:lnTo>
                    <a:pt x="0" y="0"/>
                  </a:lnTo>
                  <a:lnTo>
                    <a:pt x="1" y="0"/>
                  </a:lnTo>
                  <a:lnTo>
                    <a:pt x="2" y="0"/>
                  </a:lnTo>
                  <a:lnTo>
                    <a:pt x="3" y="0"/>
                  </a:lnTo>
                  <a:lnTo>
                    <a:pt x="4" y="0"/>
                  </a:lnTo>
                  <a:lnTo>
                    <a:pt x="5" y="0"/>
                  </a:lnTo>
                </a:path>
              </a:pathLst>
            </a:custGeom>
            <a:solidFill>
              <a:srgbClr val="000000"/>
            </a:solidFill>
            <a:ln w="127000" cap="rnd">
              <a:noFill/>
              <a:round/>
              <a:headEnd/>
              <a:tailEnd/>
            </a:ln>
          </p:spPr>
          <p:txBody>
            <a:bodyPr>
              <a:prstTxWarp prst="textNoShape">
                <a:avLst/>
              </a:prstTxWarp>
            </a:bodyPr>
            <a:lstStyle/>
            <a:p>
              <a:endParaRPr lang="en-US"/>
            </a:p>
          </p:txBody>
        </p:sp>
        <p:sp>
          <p:nvSpPr>
            <p:cNvPr id="41250" name="Freeform 234"/>
            <p:cNvSpPr>
              <a:spLocks/>
            </p:cNvSpPr>
            <p:nvPr/>
          </p:nvSpPr>
          <p:spPr bwMode="auto">
            <a:xfrm>
              <a:off x="4197" y="803"/>
              <a:ext cx="13" cy="7"/>
            </a:xfrm>
            <a:custGeom>
              <a:avLst/>
              <a:gdLst>
                <a:gd name="T0" fmla="*/ 12 w 13"/>
                <a:gd name="T1" fmla="*/ 1 h 7"/>
                <a:gd name="T2" fmla="*/ 12 w 13"/>
                <a:gd name="T3" fmla="*/ 1 h 7"/>
                <a:gd name="T4" fmla="*/ 12 w 13"/>
                <a:gd name="T5" fmla="*/ 0 h 7"/>
                <a:gd name="T6" fmla="*/ 10 w 13"/>
                <a:gd name="T7" fmla="*/ 0 h 7"/>
                <a:gd name="T8" fmla="*/ 8 w 13"/>
                <a:gd name="T9" fmla="*/ 0 h 7"/>
                <a:gd name="T10" fmla="*/ 7 w 13"/>
                <a:gd name="T11" fmla="*/ 1 h 7"/>
                <a:gd name="T12" fmla="*/ 7 w 13"/>
                <a:gd name="T13" fmla="*/ 2 h 7"/>
                <a:gd name="T14" fmla="*/ 5 w 13"/>
                <a:gd name="T15" fmla="*/ 2 h 7"/>
                <a:gd name="T16" fmla="*/ 5 w 13"/>
                <a:gd name="T17" fmla="*/ 3 h 7"/>
                <a:gd name="T18" fmla="*/ 4 w 13"/>
                <a:gd name="T19" fmla="*/ 4 h 7"/>
                <a:gd name="T20" fmla="*/ 2 w 13"/>
                <a:gd name="T21" fmla="*/ 5 h 7"/>
                <a:gd name="T22" fmla="*/ 0 w 13"/>
                <a:gd name="T23" fmla="*/ 5 h 7"/>
                <a:gd name="T24" fmla="*/ 2 w 13"/>
                <a:gd name="T25" fmla="*/ 6 h 7"/>
                <a:gd name="T26" fmla="*/ 4 w 13"/>
                <a:gd name="T27" fmla="*/ 6 h 7"/>
                <a:gd name="T28" fmla="*/ 5 w 13"/>
                <a:gd name="T29" fmla="*/ 6 h 7"/>
                <a:gd name="T30" fmla="*/ 7 w 13"/>
                <a:gd name="T31" fmla="*/ 5 h 7"/>
                <a:gd name="T32" fmla="*/ 10 w 13"/>
                <a:gd name="T33" fmla="*/ 4 h 7"/>
                <a:gd name="T34" fmla="*/ 10 w 13"/>
                <a:gd name="T35" fmla="*/ 2 h 7"/>
                <a:gd name="T36" fmla="*/ 12 w 13"/>
                <a:gd name="T37" fmla="*/ 1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
                <a:gd name="T58" fmla="*/ 0 h 7"/>
                <a:gd name="T59" fmla="*/ 13 w 13"/>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 h="7">
                  <a:moveTo>
                    <a:pt x="12" y="1"/>
                  </a:moveTo>
                  <a:lnTo>
                    <a:pt x="12" y="1"/>
                  </a:lnTo>
                  <a:lnTo>
                    <a:pt x="12" y="0"/>
                  </a:lnTo>
                  <a:lnTo>
                    <a:pt x="10" y="0"/>
                  </a:lnTo>
                  <a:lnTo>
                    <a:pt x="8" y="0"/>
                  </a:lnTo>
                  <a:lnTo>
                    <a:pt x="7" y="1"/>
                  </a:lnTo>
                  <a:lnTo>
                    <a:pt x="7" y="2"/>
                  </a:lnTo>
                  <a:lnTo>
                    <a:pt x="5" y="2"/>
                  </a:lnTo>
                  <a:lnTo>
                    <a:pt x="5" y="3"/>
                  </a:lnTo>
                  <a:lnTo>
                    <a:pt x="4" y="4"/>
                  </a:lnTo>
                  <a:lnTo>
                    <a:pt x="2" y="5"/>
                  </a:lnTo>
                  <a:lnTo>
                    <a:pt x="0" y="5"/>
                  </a:lnTo>
                  <a:lnTo>
                    <a:pt x="2" y="6"/>
                  </a:lnTo>
                  <a:lnTo>
                    <a:pt x="4" y="6"/>
                  </a:lnTo>
                  <a:lnTo>
                    <a:pt x="5" y="6"/>
                  </a:lnTo>
                  <a:lnTo>
                    <a:pt x="7" y="5"/>
                  </a:lnTo>
                  <a:lnTo>
                    <a:pt x="10" y="4"/>
                  </a:lnTo>
                  <a:lnTo>
                    <a:pt x="10" y="2"/>
                  </a:lnTo>
                  <a:lnTo>
                    <a:pt x="12" y="1"/>
                  </a:lnTo>
                </a:path>
              </a:pathLst>
            </a:custGeom>
            <a:solidFill>
              <a:srgbClr val="003333"/>
            </a:solidFill>
            <a:ln w="127000" cap="rnd">
              <a:noFill/>
              <a:round/>
              <a:headEnd/>
              <a:tailEnd/>
            </a:ln>
          </p:spPr>
          <p:txBody>
            <a:bodyPr>
              <a:prstTxWarp prst="textNoShape">
                <a:avLst/>
              </a:prstTxWarp>
            </a:bodyPr>
            <a:lstStyle/>
            <a:p>
              <a:endParaRPr lang="en-US"/>
            </a:p>
          </p:txBody>
        </p:sp>
        <p:sp>
          <p:nvSpPr>
            <p:cNvPr id="41251" name="Freeform 235"/>
            <p:cNvSpPr>
              <a:spLocks/>
            </p:cNvSpPr>
            <p:nvPr/>
          </p:nvSpPr>
          <p:spPr bwMode="auto">
            <a:xfrm>
              <a:off x="4168" y="782"/>
              <a:ext cx="25" cy="19"/>
            </a:xfrm>
            <a:custGeom>
              <a:avLst/>
              <a:gdLst>
                <a:gd name="T0" fmla="*/ 24 w 25"/>
                <a:gd name="T1" fmla="*/ 0 h 19"/>
                <a:gd name="T2" fmla="*/ 22 w 25"/>
                <a:gd name="T3" fmla="*/ 0 h 19"/>
                <a:gd name="T4" fmla="*/ 18 w 25"/>
                <a:gd name="T5" fmla="*/ 1 h 19"/>
                <a:gd name="T6" fmla="*/ 14 w 25"/>
                <a:gd name="T7" fmla="*/ 1 h 19"/>
                <a:gd name="T8" fmla="*/ 10 w 25"/>
                <a:gd name="T9" fmla="*/ 2 h 19"/>
                <a:gd name="T10" fmla="*/ 6 w 25"/>
                <a:gd name="T11" fmla="*/ 5 h 19"/>
                <a:gd name="T12" fmla="*/ 4 w 25"/>
                <a:gd name="T13" fmla="*/ 7 h 19"/>
                <a:gd name="T14" fmla="*/ 1 w 25"/>
                <a:gd name="T15" fmla="*/ 13 h 19"/>
                <a:gd name="T16" fmla="*/ 1 w 25"/>
                <a:gd name="T17" fmla="*/ 14 h 19"/>
                <a:gd name="T18" fmla="*/ 0 w 25"/>
                <a:gd name="T19" fmla="*/ 15 h 19"/>
                <a:gd name="T20" fmla="*/ 0 w 25"/>
                <a:gd name="T21" fmla="*/ 17 h 19"/>
                <a:gd name="T22" fmla="*/ 1 w 25"/>
                <a:gd name="T23" fmla="*/ 17 h 19"/>
                <a:gd name="T24" fmla="*/ 1 w 25"/>
                <a:gd name="T25" fmla="*/ 15 h 19"/>
                <a:gd name="T26" fmla="*/ 1 w 25"/>
                <a:gd name="T27" fmla="*/ 14 h 19"/>
                <a:gd name="T28" fmla="*/ 4 w 25"/>
                <a:gd name="T29" fmla="*/ 14 h 19"/>
                <a:gd name="T30" fmla="*/ 4 w 25"/>
                <a:gd name="T31" fmla="*/ 15 h 19"/>
                <a:gd name="T32" fmla="*/ 4 w 25"/>
                <a:gd name="T33" fmla="*/ 17 h 19"/>
                <a:gd name="T34" fmla="*/ 4 w 25"/>
                <a:gd name="T35" fmla="*/ 18 h 19"/>
                <a:gd name="T36" fmla="*/ 6 w 25"/>
                <a:gd name="T37" fmla="*/ 14 h 19"/>
                <a:gd name="T38" fmla="*/ 6 w 25"/>
                <a:gd name="T39" fmla="*/ 18 h 19"/>
                <a:gd name="T40" fmla="*/ 8 w 25"/>
                <a:gd name="T41" fmla="*/ 18 h 19"/>
                <a:gd name="T42" fmla="*/ 8 w 25"/>
                <a:gd name="T43" fmla="*/ 15 h 19"/>
                <a:gd name="T44" fmla="*/ 8 w 25"/>
                <a:gd name="T45" fmla="*/ 13 h 19"/>
                <a:gd name="T46" fmla="*/ 8 w 25"/>
                <a:gd name="T47" fmla="*/ 10 h 19"/>
                <a:gd name="T48" fmla="*/ 10 w 25"/>
                <a:gd name="T49" fmla="*/ 6 h 19"/>
                <a:gd name="T50" fmla="*/ 14 w 25"/>
                <a:gd name="T51" fmla="*/ 4 h 19"/>
                <a:gd name="T52" fmla="*/ 18 w 25"/>
                <a:gd name="T53" fmla="*/ 2 h 19"/>
                <a:gd name="T54" fmla="*/ 24 w 25"/>
                <a:gd name="T55" fmla="*/ 0 h 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5"/>
                <a:gd name="T85" fmla="*/ 0 h 19"/>
                <a:gd name="T86" fmla="*/ 25 w 25"/>
                <a:gd name="T87" fmla="*/ 19 h 1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5" h="19">
                  <a:moveTo>
                    <a:pt x="24" y="0"/>
                  </a:moveTo>
                  <a:lnTo>
                    <a:pt x="22" y="0"/>
                  </a:lnTo>
                  <a:lnTo>
                    <a:pt x="18" y="1"/>
                  </a:lnTo>
                  <a:lnTo>
                    <a:pt x="14" y="1"/>
                  </a:lnTo>
                  <a:lnTo>
                    <a:pt x="10" y="2"/>
                  </a:lnTo>
                  <a:lnTo>
                    <a:pt x="6" y="5"/>
                  </a:lnTo>
                  <a:lnTo>
                    <a:pt x="4" y="7"/>
                  </a:lnTo>
                  <a:lnTo>
                    <a:pt x="1" y="13"/>
                  </a:lnTo>
                  <a:lnTo>
                    <a:pt x="1" y="14"/>
                  </a:lnTo>
                  <a:lnTo>
                    <a:pt x="0" y="15"/>
                  </a:lnTo>
                  <a:lnTo>
                    <a:pt x="0" y="17"/>
                  </a:lnTo>
                  <a:lnTo>
                    <a:pt x="1" y="17"/>
                  </a:lnTo>
                  <a:lnTo>
                    <a:pt x="1" y="15"/>
                  </a:lnTo>
                  <a:lnTo>
                    <a:pt x="1" y="14"/>
                  </a:lnTo>
                  <a:lnTo>
                    <a:pt x="4" y="14"/>
                  </a:lnTo>
                  <a:lnTo>
                    <a:pt x="4" y="15"/>
                  </a:lnTo>
                  <a:lnTo>
                    <a:pt x="4" y="17"/>
                  </a:lnTo>
                  <a:lnTo>
                    <a:pt x="4" y="18"/>
                  </a:lnTo>
                  <a:lnTo>
                    <a:pt x="6" y="14"/>
                  </a:lnTo>
                  <a:lnTo>
                    <a:pt x="6" y="18"/>
                  </a:lnTo>
                  <a:lnTo>
                    <a:pt x="8" y="18"/>
                  </a:lnTo>
                  <a:lnTo>
                    <a:pt x="8" y="15"/>
                  </a:lnTo>
                  <a:lnTo>
                    <a:pt x="8" y="13"/>
                  </a:lnTo>
                  <a:lnTo>
                    <a:pt x="8" y="10"/>
                  </a:lnTo>
                  <a:lnTo>
                    <a:pt x="10" y="6"/>
                  </a:lnTo>
                  <a:lnTo>
                    <a:pt x="14" y="4"/>
                  </a:lnTo>
                  <a:lnTo>
                    <a:pt x="18" y="2"/>
                  </a:lnTo>
                  <a:lnTo>
                    <a:pt x="24" y="0"/>
                  </a:lnTo>
                </a:path>
              </a:pathLst>
            </a:custGeom>
            <a:solidFill>
              <a:srgbClr val="2F8080"/>
            </a:solidFill>
            <a:ln w="127000" cap="rnd">
              <a:noFill/>
              <a:round/>
              <a:headEnd/>
              <a:tailEnd/>
            </a:ln>
          </p:spPr>
          <p:txBody>
            <a:bodyPr>
              <a:prstTxWarp prst="textNoShape">
                <a:avLst/>
              </a:prstTxWarp>
            </a:bodyPr>
            <a:lstStyle/>
            <a:p>
              <a:endParaRPr lang="en-US"/>
            </a:p>
          </p:txBody>
        </p:sp>
        <p:sp>
          <p:nvSpPr>
            <p:cNvPr id="41252" name="Freeform 236"/>
            <p:cNvSpPr>
              <a:spLocks/>
            </p:cNvSpPr>
            <p:nvPr/>
          </p:nvSpPr>
          <p:spPr bwMode="auto">
            <a:xfrm>
              <a:off x="4173" y="782"/>
              <a:ext cx="48" cy="39"/>
            </a:xfrm>
            <a:custGeom>
              <a:avLst/>
              <a:gdLst>
                <a:gd name="T0" fmla="*/ 25 w 48"/>
                <a:gd name="T1" fmla="*/ 0 h 39"/>
                <a:gd name="T2" fmla="*/ 28 w 48"/>
                <a:gd name="T3" fmla="*/ 0 h 39"/>
                <a:gd name="T4" fmla="*/ 30 w 48"/>
                <a:gd name="T5" fmla="*/ 1 h 39"/>
                <a:gd name="T6" fmla="*/ 33 w 48"/>
                <a:gd name="T7" fmla="*/ 1 h 39"/>
                <a:gd name="T8" fmla="*/ 36 w 48"/>
                <a:gd name="T9" fmla="*/ 3 h 39"/>
                <a:gd name="T10" fmla="*/ 39 w 48"/>
                <a:gd name="T11" fmla="*/ 5 h 39"/>
                <a:gd name="T12" fmla="*/ 42 w 48"/>
                <a:gd name="T13" fmla="*/ 8 h 39"/>
                <a:gd name="T14" fmla="*/ 44 w 48"/>
                <a:gd name="T15" fmla="*/ 11 h 39"/>
                <a:gd name="T16" fmla="*/ 47 w 48"/>
                <a:gd name="T17" fmla="*/ 14 h 39"/>
                <a:gd name="T18" fmla="*/ 47 w 48"/>
                <a:gd name="T19" fmla="*/ 17 h 39"/>
                <a:gd name="T20" fmla="*/ 47 w 48"/>
                <a:gd name="T21" fmla="*/ 20 h 39"/>
                <a:gd name="T22" fmla="*/ 47 w 48"/>
                <a:gd name="T23" fmla="*/ 25 h 39"/>
                <a:gd name="T24" fmla="*/ 44 w 48"/>
                <a:gd name="T25" fmla="*/ 27 h 39"/>
                <a:gd name="T26" fmla="*/ 42 w 48"/>
                <a:gd name="T27" fmla="*/ 30 h 39"/>
                <a:gd name="T28" fmla="*/ 39 w 48"/>
                <a:gd name="T29" fmla="*/ 33 h 39"/>
                <a:gd name="T30" fmla="*/ 36 w 48"/>
                <a:gd name="T31" fmla="*/ 35 h 39"/>
                <a:gd name="T32" fmla="*/ 33 w 48"/>
                <a:gd name="T33" fmla="*/ 36 h 39"/>
                <a:gd name="T34" fmla="*/ 28 w 48"/>
                <a:gd name="T35" fmla="*/ 36 h 39"/>
                <a:gd name="T36" fmla="*/ 25 w 48"/>
                <a:gd name="T37" fmla="*/ 38 h 39"/>
                <a:gd name="T38" fmla="*/ 22 w 48"/>
                <a:gd name="T39" fmla="*/ 38 h 39"/>
                <a:gd name="T40" fmla="*/ 16 w 48"/>
                <a:gd name="T41" fmla="*/ 38 h 39"/>
                <a:gd name="T42" fmla="*/ 14 w 48"/>
                <a:gd name="T43" fmla="*/ 36 h 39"/>
                <a:gd name="T44" fmla="*/ 8 w 48"/>
                <a:gd name="T45" fmla="*/ 36 h 39"/>
                <a:gd name="T46" fmla="*/ 5 w 48"/>
                <a:gd name="T47" fmla="*/ 35 h 39"/>
                <a:gd name="T48" fmla="*/ 2 w 48"/>
                <a:gd name="T49" fmla="*/ 33 h 39"/>
                <a:gd name="T50" fmla="*/ 2 w 48"/>
                <a:gd name="T51" fmla="*/ 32 h 39"/>
                <a:gd name="T52" fmla="*/ 0 w 48"/>
                <a:gd name="T53" fmla="*/ 30 h 39"/>
                <a:gd name="T54" fmla="*/ 0 w 48"/>
                <a:gd name="T55" fmla="*/ 28 h 39"/>
                <a:gd name="T56" fmla="*/ 0 w 48"/>
                <a:gd name="T57" fmla="*/ 27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25" y="0"/>
                  </a:moveTo>
                  <a:lnTo>
                    <a:pt x="28" y="0"/>
                  </a:lnTo>
                  <a:lnTo>
                    <a:pt x="30" y="1"/>
                  </a:lnTo>
                  <a:lnTo>
                    <a:pt x="33" y="1"/>
                  </a:lnTo>
                  <a:lnTo>
                    <a:pt x="36" y="3"/>
                  </a:lnTo>
                  <a:lnTo>
                    <a:pt x="39" y="5"/>
                  </a:lnTo>
                  <a:lnTo>
                    <a:pt x="42" y="8"/>
                  </a:lnTo>
                  <a:lnTo>
                    <a:pt x="44" y="11"/>
                  </a:lnTo>
                  <a:lnTo>
                    <a:pt x="47" y="14"/>
                  </a:lnTo>
                  <a:lnTo>
                    <a:pt x="47" y="17"/>
                  </a:lnTo>
                  <a:lnTo>
                    <a:pt x="47" y="20"/>
                  </a:lnTo>
                  <a:lnTo>
                    <a:pt x="47" y="25"/>
                  </a:lnTo>
                  <a:lnTo>
                    <a:pt x="44" y="27"/>
                  </a:lnTo>
                  <a:lnTo>
                    <a:pt x="42" y="30"/>
                  </a:lnTo>
                  <a:lnTo>
                    <a:pt x="39" y="33"/>
                  </a:lnTo>
                  <a:lnTo>
                    <a:pt x="36" y="35"/>
                  </a:lnTo>
                  <a:lnTo>
                    <a:pt x="33" y="36"/>
                  </a:lnTo>
                  <a:lnTo>
                    <a:pt x="28" y="36"/>
                  </a:lnTo>
                  <a:lnTo>
                    <a:pt x="25" y="38"/>
                  </a:lnTo>
                  <a:lnTo>
                    <a:pt x="22" y="38"/>
                  </a:lnTo>
                  <a:lnTo>
                    <a:pt x="16" y="38"/>
                  </a:lnTo>
                  <a:lnTo>
                    <a:pt x="14" y="36"/>
                  </a:lnTo>
                  <a:lnTo>
                    <a:pt x="8" y="36"/>
                  </a:lnTo>
                  <a:lnTo>
                    <a:pt x="5" y="35"/>
                  </a:lnTo>
                  <a:lnTo>
                    <a:pt x="2" y="33"/>
                  </a:lnTo>
                  <a:lnTo>
                    <a:pt x="2" y="32"/>
                  </a:lnTo>
                  <a:lnTo>
                    <a:pt x="0" y="30"/>
                  </a:lnTo>
                  <a:lnTo>
                    <a:pt x="0" y="28"/>
                  </a:lnTo>
                  <a:lnTo>
                    <a:pt x="0" y="27"/>
                  </a:lnTo>
                </a:path>
              </a:pathLst>
            </a:custGeom>
            <a:noFill/>
            <a:ln w="12700" cap="rnd">
              <a:solidFill>
                <a:srgbClr val="003333"/>
              </a:solidFill>
              <a:round/>
              <a:headEnd/>
              <a:tailEnd/>
            </a:ln>
          </p:spPr>
          <p:txBody>
            <a:bodyPr>
              <a:prstTxWarp prst="textNoShape">
                <a:avLst/>
              </a:prstTxWarp>
            </a:bodyPr>
            <a:lstStyle/>
            <a:p>
              <a:endParaRPr lang="en-US"/>
            </a:p>
          </p:txBody>
        </p:sp>
        <p:sp>
          <p:nvSpPr>
            <p:cNvPr id="41253" name="Freeform 237"/>
            <p:cNvSpPr>
              <a:spLocks/>
            </p:cNvSpPr>
            <p:nvPr/>
          </p:nvSpPr>
          <p:spPr bwMode="auto">
            <a:xfrm>
              <a:off x="4161" y="807"/>
              <a:ext cx="13" cy="9"/>
            </a:xfrm>
            <a:custGeom>
              <a:avLst/>
              <a:gdLst>
                <a:gd name="T0" fmla="*/ 9 w 13"/>
                <a:gd name="T1" fmla="*/ 2 h 9"/>
                <a:gd name="T2" fmla="*/ 9 w 13"/>
                <a:gd name="T3" fmla="*/ 3 h 9"/>
                <a:gd name="T4" fmla="*/ 12 w 13"/>
                <a:gd name="T5" fmla="*/ 5 h 9"/>
                <a:gd name="T6" fmla="*/ 12 w 13"/>
                <a:gd name="T7" fmla="*/ 7 h 9"/>
                <a:gd name="T8" fmla="*/ 12 w 13"/>
                <a:gd name="T9" fmla="*/ 8 h 9"/>
                <a:gd name="T10" fmla="*/ 12 w 13"/>
                <a:gd name="T11" fmla="*/ 7 h 9"/>
                <a:gd name="T12" fmla="*/ 9 w 13"/>
                <a:gd name="T13" fmla="*/ 7 h 9"/>
                <a:gd name="T14" fmla="*/ 9 w 13"/>
                <a:gd name="T15" fmla="*/ 5 h 9"/>
                <a:gd name="T16" fmla="*/ 9 w 13"/>
                <a:gd name="T17" fmla="*/ 3 h 9"/>
                <a:gd name="T18" fmla="*/ 6 w 13"/>
                <a:gd name="T19" fmla="*/ 2 h 9"/>
                <a:gd name="T20" fmla="*/ 6 w 13"/>
                <a:gd name="T21" fmla="*/ 3 h 9"/>
                <a:gd name="T22" fmla="*/ 6 w 13"/>
                <a:gd name="T23" fmla="*/ 5 h 9"/>
                <a:gd name="T24" fmla="*/ 9 w 13"/>
                <a:gd name="T25" fmla="*/ 7 h 9"/>
                <a:gd name="T26" fmla="*/ 9 w 13"/>
                <a:gd name="T27" fmla="*/ 8 h 9"/>
                <a:gd name="T28" fmla="*/ 9 w 13"/>
                <a:gd name="T29" fmla="*/ 7 h 9"/>
                <a:gd name="T30" fmla="*/ 6 w 13"/>
                <a:gd name="T31" fmla="*/ 7 h 9"/>
                <a:gd name="T32" fmla="*/ 6 w 13"/>
                <a:gd name="T33" fmla="*/ 5 h 9"/>
                <a:gd name="T34" fmla="*/ 3 w 13"/>
                <a:gd name="T35" fmla="*/ 2 h 9"/>
                <a:gd name="T36" fmla="*/ 3 w 13"/>
                <a:gd name="T37" fmla="*/ 3 h 9"/>
                <a:gd name="T38" fmla="*/ 6 w 13"/>
                <a:gd name="T39" fmla="*/ 5 h 9"/>
                <a:gd name="T40" fmla="*/ 6 w 13"/>
                <a:gd name="T41" fmla="*/ 7 h 9"/>
                <a:gd name="T42" fmla="*/ 3 w 13"/>
                <a:gd name="T43" fmla="*/ 5 h 9"/>
                <a:gd name="T44" fmla="*/ 3 w 13"/>
                <a:gd name="T45" fmla="*/ 3 h 9"/>
                <a:gd name="T46" fmla="*/ 0 w 13"/>
                <a:gd name="T47" fmla="*/ 0 h 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
                <a:gd name="T73" fmla="*/ 0 h 9"/>
                <a:gd name="T74" fmla="*/ 13 w 13"/>
                <a:gd name="T75" fmla="*/ 9 h 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 h="9">
                  <a:moveTo>
                    <a:pt x="9" y="2"/>
                  </a:moveTo>
                  <a:lnTo>
                    <a:pt x="9" y="3"/>
                  </a:lnTo>
                  <a:lnTo>
                    <a:pt x="12" y="5"/>
                  </a:lnTo>
                  <a:lnTo>
                    <a:pt x="12" y="7"/>
                  </a:lnTo>
                  <a:lnTo>
                    <a:pt x="12" y="8"/>
                  </a:lnTo>
                  <a:lnTo>
                    <a:pt x="12" y="7"/>
                  </a:lnTo>
                  <a:lnTo>
                    <a:pt x="9" y="7"/>
                  </a:lnTo>
                  <a:lnTo>
                    <a:pt x="9" y="5"/>
                  </a:lnTo>
                  <a:lnTo>
                    <a:pt x="9" y="3"/>
                  </a:lnTo>
                  <a:lnTo>
                    <a:pt x="6" y="2"/>
                  </a:lnTo>
                  <a:lnTo>
                    <a:pt x="6" y="3"/>
                  </a:lnTo>
                  <a:lnTo>
                    <a:pt x="6" y="5"/>
                  </a:lnTo>
                  <a:lnTo>
                    <a:pt x="9" y="7"/>
                  </a:lnTo>
                  <a:lnTo>
                    <a:pt x="9" y="8"/>
                  </a:lnTo>
                  <a:lnTo>
                    <a:pt x="9" y="7"/>
                  </a:lnTo>
                  <a:lnTo>
                    <a:pt x="6" y="7"/>
                  </a:lnTo>
                  <a:lnTo>
                    <a:pt x="6" y="5"/>
                  </a:lnTo>
                  <a:lnTo>
                    <a:pt x="3" y="2"/>
                  </a:lnTo>
                  <a:lnTo>
                    <a:pt x="3" y="3"/>
                  </a:lnTo>
                  <a:lnTo>
                    <a:pt x="6" y="5"/>
                  </a:lnTo>
                  <a:lnTo>
                    <a:pt x="6" y="7"/>
                  </a:lnTo>
                  <a:lnTo>
                    <a:pt x="3" y="5"/>
                  </a:lnTo>
                  <a:lnTo>
                    <a:pt x="3" y="3"/>
                  </a:lnTo>
                  <a:lnTo>
                    <a:pt x="0" y="0"/>
                  </a:lnTo>
                </a:path>
              </a:pathLst>
            </a:custGeom>
            <a:noFill/>
            <a:ln w="12700" cap="rnd">
              <a:solidFill>
                <a:srgbClr val="003333"/>
              </a:solidFill>
              <a:round/>
              <a:headEnd/>
              <a:tailEnd/>
            </a:ln>
          </p:spPr>
          <p:txBody>
            <a:bodyPr>
              <a:prstTxWarp prst="textNoShape">
                <a:avLst/>
              </a:prstTxWarp>
            </a:bodyPr>
            <a:lstStyle/>
            <a:p>
              <a:endParaRPr lang="en-US"/>
            </a:p>
          </p:txBody>
        </p:sp>
        <p:sp>
          <p:nvSpPr>
            <p:cNvPr id="41254" name="Freeform 238"/>
            <p:cNvSpPr>
              <a:spLocks/>
            </p:cNvSpPr>
            <p:nvPr/>
          </p:nvSpPr>
          <p:spPr bwMode="auto">
            <a:xfrm>
              <a:off x="4536" y="861"/>
              <a:ext cx="10" cy="6"/>
            </a:xfrm>
            <a:custGeom>
              <a:avLst/>
              <a:gdLst>
                <a:gd name="T0" fmla="*/ 9 w 10"/>
                <a:gd name="T1" fmla="*/ 0 h 6"/>
                <a:gd name="T2" fmla="*/ 9 w 10"/>
                <a:gd name="T3" fmla="*/ 0 h 6"/>
                <a:gd name="T4" fmla="*/ 7 w 10"/>
                <a:gd name="T5" fmla="*/ 0 h 6"/>
                <a:gd name="T6" fmla="*/ 6 w 10"/>
                <a:gd name="T7" fmla="*/ 0 h 6"/>
                <a:gd name="T8" fmla="*/ 5 w 10"/>
                <a:gd name="T9" fmla="*/ 0 h 6"/>
                <a:gd name="T10" fmla="*/ 5 w 10"/>
                <a:gd name="T11" fmla="*/ 1 h 6"/>
                <a:gd name="T12" fmla="*/ 5 w 10"/>
                <a:gd name="T13" fmla="*/ 2 h 6"/>
                <a:gd name="T14" fmla="*/ 5 w 10"/>
                <a:gd name="T15" fmla="*/ 3 h 6"/>
                <a:gd name="T16" fmla="*/ 3 w 10"/>
                <a:gd name="T17" fmla="*/ 3 h 6"/>
                <a:gd name="T18" fmla="*/ 3 w 10"/>
                <a:gd name="T19" fmla="*/ 4 h 6"/>
                <a:gd name="T20" fmla="*/ 2 w 10"/>
                <a:gd name="T21" fmla="*/ 4 h 6"/>
                <a:gd name="T22" fmla="*/ 0 w 10"/>
                <a:gd name="T23" fmla="*/ 5 h 6"/>
                <a:gd name="T24" fmla="*/ 2 w 10"/>
                <a:gd name="T25" fmla="*/ 5 h 6"/>
                <a:gd name="T26" fmla="*/ 3 w 10"/>
                <a:gd name="T27" fmla="*/ 5 h 6"/>
                <a:gd name="T28" fmla="*/ 5 w 10"/>
                <a:gd name="T29" fmla="*/ 5 h 6"/>
                <a:gd name="T30" fmla="*/ 6 w 10"/>
                <a:gd name="T31" fmla="*/ 4 h 6"/>
                <a:gd name="T32" fmla="*/ 7 w 10"/>
                <a:gd name="T33" fmla="*/ 3 h 6"/>
                <a:gd name="T34" fmla="*/ 9 w 10"/>
                <a:gd name="T35" fmla="*/ 2 h 6"/>
                <a:gd name="T36" fmla="*/ 9 w 10"/>
                <a:gd name="T37" fmla="*/ 0 h 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
                <a:gd name="T58" fmla="*/ 0 h 6"/>
                <a:gd name="T59" fmla="*/ 10 w 10"/>
                <a:gd name="T60" fmla="*/ 6 h 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 h="6">
                  <a:moveTo>
                    <a:pt x="9" y="0"/>
                  </a:moveTo>
                  <a:lnTo>
                    <a:pt x="9" y="0"/>
                  </a:lnTo>
                  <a:lnTo>
                    <a:pt x="7" y="0"/>
                  </a:lnTo>
                  <a:lnTo>
                    <a:pt x="6" y="0"/>
                  </a:lnTo>
                  <a:lnTo>
                    <a:pt x="5" y="0"/>
                  </a:lnTo>
                  <a:lnTo>
                    <a:pt x="5" y="1"/>
                  </a:lnTo>
                  <a:lnTo>
                    <a:pt x="5" y="2"/>
                  </a:lnTo>
                  <a:lnTo>
                    <a:pt x="5" y="3"/>
                  </a:lnTo>
                  <a:lnTo>
                    <a:pt x="3" y="3"/>
                  </a:lnTo>
                  <a:lnTo>
                    <a:pt x="3" y="4"/>
                  </a:lnTo>
                  <a:lnTo>
                    <a:pt x="2" y="4"/>
                  </a:lnTo>
                  <a:lnTo>
                    <a:pt x="0" y="5"/>
                  </a:lnTo>
                  <a:lnTo>
                    <a:pt x="2" y="5"/>
                  </a:lnTo>
                  <a:lnTo>
                    <a:pt x="3" y="5"/>
                  </a:lnTo>
                  <a:lnTo>
                    <a:pt x="5" y="5"/>
                  </a:lnTo>
                  <a:lnTo>
                    <a:pt x="6" y="4"/>
                  </a:lnTo>
                  <a:lnTo>
                    <a:pt x="7" y="3"/>
                  </a:lnTo>
                  <a:lnTo>
                    <a:pt x="9" y="2"/>
                  </a:lnTo>
                  <a:lnTo>
                    <a:pt x="9" y="0"/>
                  </a:lnTo>
                </a:path>
              </a:pathLst>
            </a:custGeom>
            <a:solidFill>
              <a:srgbClr val="003333"/>
            </a:solidFill>
            <a:ln w="127000" cap="rnd">
              <a:noFill/>
              <a:round/>
              <a:headEnd/>
              <a:tailEnd/>
            </a:ln>
          </p:spPr>
          <p:txBody>
            <a:bodyPr>
              <a:prstTxWarp prst="textNoShape">
                <a:avLst/>
              </a:prstTxWarp>
            </a:bodyPr>
            <a:lstStyle/>
            <a:p>
              <a:endParaRPr lang="en-US"/>
            </a:p>
          </p:txBody>
        </p:sp>
        <p:sp>
          <p:nvSpPr>
            <p:cNvPr id="41255" name="Freeform 239"/>
            <p:cNvSpPr>
              <a:spLocks/>
            </p:cNvSpPr>
            <p:nvPr/>
          </p:nvSpPr>
          <p:spPr bwMode="auto">
            <a:xfrm>
              <a:off x="4505" y="840"/>
              <a:ext cx="24" cy="18"/>
            </a:xfrm>
            <a:custGeom>
              <a:avLst/>
              <a:gdLst>
                <a:gd name="T0" fmla="*/ 23 w 24"/>
                <a:gd name="T1" fmla="*/ 0 h 18"/>
                <a:gd name="T2" fmla="*/ 23 w 24"/>
                <a:gd name="T3" fmla="*/ 0 h 18"/>
                <a:gd name="T4" fmla="*/ 21 w 24"/>
                <a:gd name="T5" fmla="*/ 0 h 18"/>
                <a:gd name="T6" fmla="*/ 17 w 24"/>
                <a:gd name="T7" fmla="*/ 0 h 18"/>
                <a:gd name="T8" fmla="*/ 13 w 24"/>
                <a:gd name="T9" fmla="*/ 1 h 18"/>
                <a:gd name="T10" fmla="*/ 10 w 24"/>
                <a:gd name="T11" fmla="*/ 3 h 18"/>
                <a:gd name="T12" fmla="*/ 7 w 24"/>
                <a:gd name="T13" fmla="*/ 4 h 18"/>
                <a:gd name="T14" fmla="*/ 2 w 24"/>
                <a:gd name="T15" fmla="*/ 8 h 18"/>
                <a:gd name="T16" fmla="*/ 0 w 24"/>
                <a:gd name="T17" fmla="*/ 11 h 18"/>
                <a:gd name="T18" fmla="*/ 0 w 24"/>
                <a:gd name="T19" fmla="*/ 13 h 18"/>
                <a:gd name="T20" fmla="*/ 0 w 24"/>
                <a:gd name="T21" fmla="*/ 14 h 18"/>
                <a:gd name="T22" fmla="*/ 0 w 24"/>
                <a:gd name="T23" fmla="*/ 17 h 18"/>
                <a:gd name="T24" fmla="*/ 0 w 24"/>
                <a:gd name="T25" fmla="*/ 16 h 18"/>
                <a:gd name="T26" fmla="*/ 2 w 24"/>
                <a:gd name="T27" fmla="*/ 14 h 18"/>
                <a:gd name="T28" fmla="*/ 2 w 24"/>
                <a:gd name="T29" fmla="*/ 13 h 18"/>
                <a:gd name="T30" fmla="*/ 2 w 24"/>
                <a:gd name="T31" fmla="*/ 14 h 18"/>
                <a:gd name="T32" fmla="*/ 2 w 24"/>
                <a:gd name="T33" fmla="*/ 16 h 18"/>
                <a:gd name="T34" fmla="*/ 2 w 24"/>
                <a:gd name="T35" fmla="*/ 17 h 18"/>
                <a:gd name="T36" fmla="*/ 4 w 24"/>
                <a:gd name="T37" fmla="*/ 17 h 18"/>
                <a:gd name="T38" fmla="*/ 4 w 24"/>
                <a:gd name="T39" fmla="*/ 13 h 18"/>
                <a:gd name="T40" fmla="*/ 4 w 24"/>
                <a:gd name="T41" fmla="*/ 17 h 18"/>
                <a:gd name="T42" fmla="*/ 7 w 24"/>
                <a:gd name="T43" fmla="*/ 17 h 18"/>
                <a:gd name="T44" fmla="*/ 7 w 24"/>
                <a:gd name="T45" fmla="*/ 14 h 18"/>
                <a:gd name="T46" fmla="*/ 7 w 24"/>
                <a:gd name="T47" fmla="*/ 11 h 18"/>
                <a:gd name="T48" fmla="*/ 9 w 24"/>
                <a:gd name="T49" fmla="*/ 9 h 18"/>
                <a:gd name="T50" fmla="*/ 10 w 24"/>
                <a:gd name="T51" fmla="*/ 6 h 18"/>
                <a:gd name="T52" fmla="*/ 13 w 24"/>
                <a:gd name="T53" fmla="*/ 4 h 18"/>
                <a:gd name="T54" fmla="*/ 17 w 24"/>
                <a:gd name="T55" fmla="*/ 1 h 18"/>
                <a:gd name="T56" fmla="*/ 23 w 24"/>
                <a:gd name="T57" fmla="*/ 0 h 1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
                <a:gd name="T88" fmla="*/ 0 h 18"/>
                <a:gd name="T89" fmla="*/ 24 w 24"/>
                <a:gd name="T90" fmla="*/ 18 h 1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 h="18">
                  <a:moveTo>
                    <a:pt x="23" y="0"/>
                  </a:moveTo>
                  <a:lnTo>
                    <a:pt x="23" y="0"/>
                  </a:lnTo>
                  <a:lnTo>
                    <a:pt x="21" y="0"/>
                  </a:lnTo>
                  <a:lnTo>
                    <a:pt x="17" y="0"/>
                  </a:lnTo>
                  <a:lnTo>
                    <a:pt x="13" y="1"/>
                  </a:lnTo>
                  <a:lnTo>
                    <a:pt x="10" y="3"/>
                  </a:lnTo>
                  <a:lnTo>
                    <a:pt x="7" y="4"/>
                  </a:lnTo>
                  <a:lnTo>
                    <a:pt x="2" y="8"/>
                  </a:lnTo>
                  <a:lnTo>
                    <a:pt x="0" y="11"/>
                  </a:lnTo>
                  <a:lnTo>
                    <a:pt x="0" y="13"/>
                  </a:lnTo>
                  <a:lnTo>
                    <a:pt x="0" y="14"/>
                  </a:lnTo>
                  <a:lnTo>
                    <a:pt x="0" y="17"/>
                  </a:lnTo>
                  <a:lnTo>
                    <a:pt x="0" y="16"/>
                  </a:lnTo>
                  <a:lnTo>
                    <a:pt x="2" y="14"/>
                  </a:lnTo>
                  <a:lnTo>
                    <a:pt x="2" y="13"/>
                  </a:lnTo>
                  <a:lnTo>
                    <a:pt x="2" y="14"/>
                  </a:lnTo>
                  <a:lnTo>
                    <a:pt x="2" y="16"/>
                  </a:lnTo>
                  <a:lnTo>
                    <a:pt x="2" y="17"/>
                  </a:lnTo>
                  <a:lnTo>
                    <a:pt x="4" y="17"/>
                  </a:lnTo>
                  <a:lnTo>
                    <a:pt x="4" y="13"/>
                  </a:lnTo>
                  <a:lnTo>
                    <a:pt x="4" y="17"/>
                  </a:lnTo>
                  <a:lnTo>
                    <a:pt x="7" y="17"/>
                  </a:lnTo>
                  <a:lnTo>
                    <a:pt x="7" y="14"/>
                  </a:lnTo>
                  <a:lnTo>
                    <a:pt x="7" y="11"/>
                  </a:lnTo>
                  <a:lnTo>
                    <a:pt x="9" y="9"/>
                  </a:lnTo>
                  <a:lnTo>
                    <a:pt x="10" y="6"/>
                  </a:lnTo>
                  <a:lnTo>
                    <a:pt x="13" y="4"/>
                  </a:lnTo>
                  <a:lnTo>
                    <a:pt x="17" y="1"/>
                  </a:lnTo>
                  <a:lnTo>
                    <a:pt x="23" y="0"/>
                  </a:lnTo>
                </a:path>
              </a:pathLst>
            </a:custGeom>
            <a:solidFill>
              <a:srgbClr val="2F8080"/>
            </a:solidFill>
            <a:ln w="127000" cap="rnd">
              <a:noFill/>
              <a:round/>
              <a:headEnd/>
              <a:tailEnd/>
            </a:ln>
          </p:spPr>
          <p:txBody>
            <a:bodyPr>
              <a:prstTxWarp prst="textNoShape">
                <a:avLst/>
              </a:prstTxWarp>
            </a:bodyPr>
            <a:lstStyle/>
            <a:p>
              <a:endParaRPr lang="en-US"/>
            </a:p>
          </p:txBody>
        </p:sp>
        <p:sp>
          <p:nvSpPr>
            <p:cNvPr id="41256" name="Freeform 240"/>
            <p:cNvSpPr>
              <a:spLocks/>
            </p:cNvSpPr>
            <p:nvPr/>
          </p:nvSpPr>
          <p:spPr bwMode="auto">
            <a:xfrm>
              <a:off x="4509" y="840"/>
              <a:ext cx="48" cy="38"/>
            </a:xfrm>
            <a:custGeom>
              <a:avLst/>
              <a:gdLst>
                <a:gd name="T0" fmla="*/ 25 w 48"/>
                <a:gd name="T1" fmla="*/ 0 h 38"/>
                <a:gd name="T2" fmla="*/ 25 w 48"/>
                <a:gd name="T3" fmla="*/ 0 h 38"/>
                <a:gd name="T4" fmla="*/ 28 w 48"/>
                <a:gd name="T5" fmla="*/ 0 h 38"/>
                <a:gd name="T6" fmla="*/ 30 w 48"/>
                <a:gd name="T7" fmla="*/ 0 h 38"/>
                <a:gd name="T8" fmla="*/ 33 w 48"/>
                <a:gd name="T9" fmla="*/ 2 h 38"/>
                <a:gd name="T10" fmla="*/ 36 w 48"/>
                <a:gd name="T11" fmla="*/ 2 h 38"/>
                <a:gd name="T12" fmla="*/ 39 w 48"/>
                <a:gd name="T13" fmla="*/ 5 h 38"/>
                <a:gd name="T14" fmla="*/ 44 w 48"/>
                <a:gd name="T15" fmla="*/ 6 h 38"/>
                <a:gd name="T16" fmla="*/ 44 w 48"/>
                <a:gd name="T17" fmla="*/ 10 h 38"/>
                <a:gd name="T18" fmla="*/ 47 w 48"/>
                <a:gd name="T19" fmla="*/ 13 h 38"/>
                <a:gd name="T20" fmla="*/ 47 w 48"/>
                <a:gd name="T21" fmla="*/ 16 h 38"/>
                <a:gd name="T22" fmla="*/ 47 w 48"/>
                <a:gd name="T23" fmla="*/ 21 h 38"/>
                <a:gd name="T24" fmla="*/ 47 w 48"/>
                <a:gd name="T25" fmla="*/ 24 h 38"/>
                <a:gd name="T26" fmla="*/ 44 w 48"/>
                <a:gd name="T27" fmla="*/ 27 h 38"/>
                <a:gd name="T28" fmla="*/ 44 w 48"/>
                <a:gd name="T29" fmla="*/ 30 h 38"/>
                <a:gd name="T30" fmla="*/ 42 w 48"/>
                <a:gd name="T31" fmla="*/ 32 h 38"/>
                <a:gd name="T32" fmla="*/ 36 w 48"/>
                <a:gd name="T33" fmla="*/ 34 h 38"/>
                <a:gd name="T34" fmla="*/ 33 w 48"/>
                <a:gd name="T35" fmla="*/ 35 h 38"/>
                <a:gd name="T36" fmla="*/ 30 w 48"/>
                <a:gd name="T37" fmla="*/ 37 h 38"/>
                <a:gd name="T38" fmla="*/ 25 w 48"/>
                <a:gd name="T39" fmla="*/ 37 h 38"/>
                <a:gd name="T40" fmla="*/ 22 w 48"/>
                <a:gd name="T41" fmla="*/ 37 h 38"/>
                <a:gd name="T42" fmla="*/ 19 w 48"/>
                <a:gd name="T43" fmla="*/ 37 h 38"/>
                <a:gd name="T44" fmla="*/ 14 w 48"/>
                <a:gd name="T45" fmla="*/ 37 h 38"/>
                <a:gd name="T46" fmla="*/ 11 w 48"/>
                <a:gd name="T47" fmla="*/ 35 h 38"/>
                <a:gd name="T48" fmla="*/ 5 w 48"/>
                <a:gd name="T49" fmla="*/ 34 h 38"/>
                <a:gd name="T50" fmla="*/ 5 w 48"/>
                <a:gd name="T51" fmla="*/ 32 h 38"/>
                <a:gd name="T52" fmla="*/ 2 w 48"/>
                <a:gd name="T53" fmla="*/ 32 h 38"/>
                <a:gd name="T54" fmla="*/ 2 w 48"/>
                <a:gd name="T55" fmla="*/ 30 h 38"/>
                <a:gd name="T56" fmla="*/ 0 w 48"/>
                <a:gd name="T57" fmla="*/ 29 h 38"/>
                <a:gd name="T58" fmla="*/ 0 w 48"/>
                <a:gd name="T59" fmla="*/ 27 h 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8"/>
                <a:gd name="T91" fmla="*/ 0 h 38"/>
                <a:gd name="T92" fmla="*/ 48 w 48"/>
                <a:gd name="T93" fmla="*/ 38 h 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8" h="38">
                  <a:moveTo>
                    <a:pt x="25" y="0"/>
                  </a:moveTo>
                  <a:lnTo>
                    <a:pt x="25" y="0"/>
                  </a:lnTo>
                  <a:lnTo>
                    <a:pt x="28" y="0"/>
                  </a:lnTo>
                  <a:lnTo>
                    <a:pt x="30" y="0"/>
                  </a:lnTo>
                  <a:lnTo>
                    <a:pt x="33" y="2"/>
                  </a:lnTo>
                  <a:lnTo>
                    <a:pt x="36" y="2"/>
                  </a:lnTo>
                  <a:lnTo>
                    <a:pt x="39" y="5"/>
                  </a:lnTo>
                  <a:lnTo>
                    <a:pt x="44" y="6"/>
                  </a:lnTo>
                  <a:lnTo>
                    <a:pt x="44" y="10"/>
                  </a:lnTo>
                  <a:lnTo>
                    <a:pt x="47" y="13"/>
                  </a:lnTo>
                  <a:lnTo>
                    <a:pt x="47" y="16"/>
                  </a:lnTo>
                  <a:lnTo>
                    <a:pt x="47" y="21"/>
                  </a:lnTo>
                  <a:lnTo>
                    <a:pt x="47" y="24"/>
                  </a:lnTo>
                  <a:lnTo>
                    <a:pt x="44" y="27"/>
                  </a:lnTo>
                  <a:lnTo>
                    <a:pt x="44" y="30"/>
                  </a:lnTo>
                  <a:lnTo>
                    <a:pt x="42" y="32"/>
                  </a:lnTo>
                  <a:lnTo>
                    <a:pt x="36" y="34"/>
                  </a:lnTo>
                  <a:lnTo>
                    <a:pt x="33" y="35"/>
                  </a:lnTo>
                  <a:lnTo>
                    <a:pt x="30" y="37"/>
                  </a:lnTo>
                  <a:lnTo>
                    <a:pt x="25" y="37"/>
                  </a:lnTo>
                  <a:lnTo>
                    <a:pt x="22" y="37"/>
                  </a:lnTo>
                  <a:lnTo>
                    <a:pt x="19" y="37"/>
                  </a:lnTo>
                  <a:lnTo>
                    <a:pt x="14" y="37"/>
                  </a:lnTo>
                  <a:lnTo>
                    <a:pt x="11" y="35"/>
                  </a:lnTo>
                  <a:lnTo>
                    <a:pt x="5" y="34"/>
                  </a:lnTo>
                  <a:lnTo>
                    <a:pt x="5" y="32"/>
                  </a:lnTo>
                  <a:lnTo>
                    <a:pt x="2" y="32"/>
                  </a:lnTo>
                  <a:lnTo>
                    <a:pt x="2" y="30"/>
                  </a:lnTo>
                  <a:lnTo>
                    <a:pt x="0" y="29"/>
                  </a:lnTo>
                  <a:lnTo>
                    <a:pt x="0" y="27"/>
                  </a:lnTo>
                </a:path>
              </a:pathLst>
            </a:custGeom>
            <a:noFill/>
            <a:ln w="12700" cap="rnd">
              <a:solidFill>
                <a:srgbClr val="003333"/>
              </a:solidFill>
              <a:round/>
              <a:headEnd/>
              <a:tailEnd/>
            </a:ln>
          </p:spPr>
          <p:txBody>
            <a:bodyPr>
              <a:prstTxWarp prst="textNoShape">
                <a:avLst/>
              </a:prstTxWarp>
            </a:bodyPr>
            <a:lstStyle/>
            <a:p>
              <a:endParaRPr lang="en-US"/>
            </a:p>
          </p:txBody>
        </p:sp>
        <p:sp>
          <p:nvSpPr>
            <p:cNvPr id="41257" name="Freeform 241"/>
            <p:cNvSpPr>
              <a:spLocks/>
            </p:cNvSpPr>
            <p:nvPr/>
          </p:nvSpPr>
          <p:spPr bwMode="auto">
            <a:xfrm>
              <a:off x="4497" y="866"/>
              <a:ext cx="16" cy="7"/>
            </a:xfrm>
            <a:custGeom>
              <a:avLst/>
              <a:gdLst>
                <a:gd name="T0" fmla="*/ 10 w 16"/>
                <a:gd name="T1" fmla="*/ 2 h 7"/>
                <a:gd name="T2" fmla="*/ 10 w 16"/>
                <a:gd name="T3" fmla="*/ 2 h 7"/>
                <a:gd name="T4" fmla="*/ 13 w 16"/>
                <a:gd name="T5" fmla="*/ 3 h 7"/>
                <a:gd name="T6" fmla="*/ 13 w 16"/>
                <a:gd name="T7" fmla="*/ 4 h 7"/>
                <a:gd name="T8" fmla="*/ 15 w 16"/>
                <a:gd name="T9" fmla="*/ 6 h 7"/>
                <a:gd name="T10" fmla="*/ 13 w 16"/>
                <a:gd name="T11" fmla="*/ 6 h 7"/>
                <a:gd name="T12" fmla="*/ 13 w 16"/>
                <a:gd name="T13" fmla="*/ 4 h 7"/>
                <a:gd name="T14" fmla="*/ 10 w 16"/>
                <a:gd name="T15" fmla="*/ 4 h 7"/>
                <a:gd name="T16" fmla="*/ 10 w 16"/>
                <a:gd name="T17" fmla="*/ 3 h 7"/>
                <a:gd name="T18" fmla="*/ 6 w 16"/>
                <a:gd name="T19" fmla="*/ 2 h 7"/>
                <a:gd name="T20" fmla="*/ 10 w 16"/>
                <a:gd name="T21" fmla="*/ 3 h 7"/>
                <a:gd name="T22" fmla="*/ 10 w 16"/>
                <a:gd name="T23" fmla="*/ 4 h 7"/>
                <a:gd name="T24" fmla="*/ 10 w 16"/>
                <a:gd name="T25" fmla="*/ 6 h 7"/>
                <a:gd name="T26" fmla="*/ 10 w 16"/>
                <a:gd name="T27" fmla="*/ 4 h 7"/>
                <a:gd name="T28" fmla="*/ 6 w 16"/>
                <a:gd name="T29" fmla="*/ 3 h 7"/>
                <a:gd name="T30" fmla="*/ 3 w 16"/>
                <a:gd name="T31" fmla="*/ 0 h 7"/>
                <a:gd name="T32" fmla="*/ 3 w 16"/>
                <a:gd name="T33" fmla="*/ 2 h 7"/>
                <a:gd name="T34" fmla="*/ 6 w 16"/>
                <a:gd name="T35" fmla="*/ 3 h 7"/>
                <a:gd name="T36" fmla="*/ 6 w 16"/>
                <a:gd name="T37" fmla="*/ 4 h 7"/>
                <a:gd name="T38" fmla="*/ 6 w 16"/>
                <a:gd name="T39" fmla="*/ 6 h 7"/>
                <a:gd name="T40" fmla="*/ 6 w 16"/>
                <a:gd name="T41" fmla="*/ 4 h 7"/>
                <a:gd name="T42" fmla="*/ 6 w 16"/>
                <a:gd name="T43" fmla="*/ 3 h 7"/>
                <a:gd name="T44" fmla="*/ 3 w 16"/>
                <a:gd name="T45" fmla="*/ 2 h 7"/>
                <a:gd name="T46" fmla="*/ 0 w 16"/>
                <a:gd name="T47" fmla="*/ 0 h 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
                <a:gd name="T73" fmla="*/ 0 h 7"/>
                <a:gd name="T74" fmla="*/ 16 w 16"/>
                <a:gd name="T75" fmla="*/ 7 h 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 h="7">
                  <a:moveTo>
                    <a:pt x="10" y="2"/>
                  </a:moveTo>
                  <a:lnTo>
                    <a:pt x="10" y="2"/>
                  </a:lnTo>
                  <a:lnTo>
                    <a:pt x="13" y="3"/>
                  </a:lnTo>
                  <a:lnTo>
                    <a:pt x="13" y="4"/>
                  </a:lnTo>
                  <a:lnTo>
                    <a:pt x="15" y="6"/>
                  </a:lnTo>
                  <a:lnTo>
                    <a:pt x="13" y="6"/>
                  </a:lnTo>
                  <a:lnTo>
                    <a:pt x="13" y="4"/>
                  </a:lnTo>
                  <a:lnTo>
                    <a:pt x="10" y="4"/>
                  </a:lnTo>
                  <a:lnTo>
                    <a:pt x="10" y="3"/>
                  </a:lnTo>
                  <a:lnTo>
                    <a:pt x="6" y="2"/>
                  </a:lnTo>
                  <a:lnTo>
                    <a:pt x="10" y="3"/>
                  </a:lnTo>
                  <a:lnTo>
                    <a:pt x="10" y="4"/>
                  </a:lnTo>
                  <a:lnTo>
                    <a:pt x="10" y="6"/>
                  </a:lnTo>
                  <a:lnTo>
                    <a:pt x="10" y="4"/>
                  </a:lnTo>
                  <a:lnTo>
                    <a:pt x="6" y="3"/>
                  </a:lnTo>
                  <a:lnTo>
                    <a:pt x="3" y="0"/>
                  </a:lnTo>
                  <a:lnTo>
                    <a:pt x="3" y="2"/>
                  </a:lnTo>
                  <a:lnTo>
                    <a:pt x="6" y="3"/>
                  </a:lnTo>
                  <a:lnTo>
                    <a:pt x="6" y="4"/>
                  </a:lnTo>
                  <a:lnTo>
                    <a:pt x="6" y="6"/>
                  </a:lnTo>
                  <a:lnTo>
                    <a:pt x="6" y="4"/>
                  </a:lnTo>
                  <a:lnTo>
                    <a:pt x="6" y="3"/>
                  </a:lnTo>
                  <a:lnTo>
                    <a:pt x="3" y="2"/>
                  </a:lnTo>
                  <a:lnTo>
                    <a:pt x="0" y="0"/>
                  </a:lnTo>
                </a:path>
              </a:pathLst>
            </a:custGeom>
            <a:noFill/>
            <a:ln w="12700" cap="rnd">
              <a:solidFill>
                <a:srgbClr val="003333"/>
              </a:solidFill>
              <a:round/>
              <a:headEnd/>
              <a:tailEnd/>
            </a:ln>
          </p:spPr>
          <p:txBody>
            <a:bodyPr>
              <a:prstTxWarp prst="textNoShape">
                <a:avLst/>
              </a:prstTxWarp>
            </a:bodyPr>
            <a:lstStyle/>
            <a:p>
              <a:endParaRPr lang="en-US"/>
            </a:p>
          </p:txBody>
        </p:sp>
        <p:sp>
          <p:nvSpPr>
            <p:cNvPr id="41258" name="Freeform 242"/>
            <p:cNvSpPr>
              <a:spLocks/>
            </p:cNvSpPr>
            <p:nvPr/>
          </p:nvSpPr>
          <p:spPr bwMode="auto">
            <a:xfrm>
              <a:off x="4616" y="866"/>
              <a:ext cx="12" cy="7"/>
            </a:xfrm>
            <a:custGeom>
              <a:avLst/>
              <a:gdLst>
                <a:gd name="T0" fmla="*/ 11 w 12"/>
                <a:gd name="T1" fmla="*/ 0 h 7"/>
                <a:gd name="T2" fmla="*/ 9 w 12"/>
                <a:gd name="T3" fmla="*/ 0 h 7"/>
                <a:gd name="T4" fmla="*/ 8 w 12"/>
                <a:gd name="T5" fmla="*/ 0 h 7"/>
                <a:gd name="T6" fmla="*/ 6 w 12"/>
                <a:gd name="T7" fmla="*/ 0 h 7"/>
                <a:gd name="T8" fmla="*/ 6 w 12"/>
                <a:gd name="T9" fmla="*/ 1 h 7"/>
                <a:gd name="T10" fmla="*/ 6 w 12"/>
                <a:gd name="T11" fmla="*/ 2 h 7"/>
                <a:gd name="T12" fmla="*/ 5 w 12"/>
                <a:gd name="T13" fmla="*/ 2 h 7"/>
                <a:gd name="T14" fmla="*/ 5 w 12"/>
                <a:gd name="T15" fmla="*/ 3 h 7"/>
                <a:gd name="T16" fmla="*/ 3 w 12"/>
                <a:gd name="T17" fmla="*/ 4 h 7"/>
                <a:gd name="T18" fmla="*/ 1 w 12"/>
                <a:gd name="T19" fmla="*/ 5 h 7"/>
                <a:gd name="T20" fmla="*/ 0 w 12"/>
                <a:gd name="T21" fmla="*/ 5 h 7"/>
                <a:gd name="T22" fmla="*/ 1 w 12"/>
                <a:gd name="T23" fmla="*/ 5 h 7"/>
                <a:gd name="T24" fmla="*/ 1 w 12"/>
                <a:gd name="T25" fmla="*/ 6 h 7"/>
                <a:gd name="T26" fmla="*/ 3 w 12"/>
                <a:gd name="T27" fmla="*/ 6 h 7"/>
                <a:gd name="T28" fmla="*/ 5 w 12"/>
                <a:gd name="T29" fmla="*/ 5 h 7"/>
                <a:gd name="T30" fmla="*/ 6 w 12"/>
                <a:gd name="T31" fmla="*/ 5 h 7"/>
                <a:gd name="T32" fmla="*/ 8 w 12"/>
                <a:gd name="T33" fmla="*/ 4 h 7"/>
                <a:gd name="T34" fmla="*/ 9 w 12"/>
                <a:gd name="T35" fmla="*/ 2 h 7"/>
                <a:gd name="T36" fmla="*/ 11 w 12"/>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7"/>
                <a:gd name="T59" fmla="*/ 12 w 12"/>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7">
                  <a:moveTo>
                    <a:pt x="11" y="0"/>
                  </a:moveTo>
                  <a:lnTo>
                    <a:pt x="9" y="0"/>
                  </a:lnTo>
                  <a:lnTo>
                    <a:pt x="8" y="0"/>
                  </a:lnTo>
                  <a:lnTo>
                    <a:pt x="6" y="0"/>
                  </a:lnTo>
                  <a:lnTo>
                    <a:pt x="6" y="1"/>
                  </a:lnTo>
                  <a:lnTo>
                    <a:pt x="6" y="2"/>
                  </a:lnTo>
                  <a:lnTo>
                    <a:pt x="5" y="2"/>
                  </a:lnTo>
                  <a:lnTo>
                    <a:pt x="5" y="3"/>
                  </a:lnTo>
                  <a:lnTo>
                    <a:pt x="3" y="4"/>
                  </a:lnTo>
                  <a:lnTo>
                    <a:pt x="1" y="5"/>
                  </a:lnTo>
                  <a:lnTo>
                    <a:pt x="0" y="5"/>
                  </a:lnTo>
                  <a:lnTo>
                    <a:pt x="1" y="5"/>
                  </a:lnTo>
                  <a:lnTo>
                    <a:pt x="1" y="6"/>
                  </a:lnTo>
                  <a:lnTo>
                    <a:pt x="3" y="6"/>
                  </a:lnTo>
                  <a:lnTo>
                    <a:pt x="5" y="5"/>
                  </a:lnTo>
                  <a:lnTo>
                    <a:pt x="6" y="5"/>
                  </a:lnTo>
                  <a:lnTo>
                    <a:pt x="8" y="4"/>
                  </a:lnTo>
                  <a:lnTo>
                    <a:pt x="9" y="2"/>
                  </a:lnTo>
                  <a:lnTo>
                    <a:pt x="11" y="0"/>
                  </a:lnTo>
                </a:path>
              </a:pathLst>
            </a:custGeom>
            <a:solidFill>
              <a:srgbClr val="003333"/>
            </a:solidFill>
            <a:ln w="127000" cap="rnd">
              <a:noFill/>
              <a:round/>
              <a:headEnd/>
              <a:tailEnd/>
            </a:ln>
          </p:spPr>
          <p:txBody>
            <a:bodyPr>
              <a:prstTxWarp prst="textNoShape">
                <a:avLst/>
              </a:prstTxWarp>
            </a:bodyPr>
            <a:lstStyle/>
            <a:p>
              <a:endParaRPr lang="en-US"/>
            </a:p>
          </p:txBody>
        </p:sp>
        <p:sp>
          <p:nvSpPr>
            <p:cNvPr id="41259" name="Freeform 243"/>
            <p:cNvSpPr>
              <a:spLocks/>
            </p:cNvSpPr>
            <p:nvPr/>
          </p:nvSpPr>
          <p:spPr bwMode="auto">
            <a:xfrm>
              <a:off x="4584" y="845"/>
              <a:ext cx="26" cy="19"/>
            </a:xfrm>
            <a:custGeom>
              <a:avLst/>
              <a:gdLst>
                <a:gd name="T0" fmla="*/ 25 w 26"/>
                <a:gd name="T1" fmla="*/ 0 h 19"/>
                <a:gd name="T2" fmla="*/ 23 w 26"/>
                <a:gd name="T3" fmla="*/ 0 h 19"/>
                <a:gd name="T4" fmla="*/ 21 w 26"/>
                <a:gd name="T5" fmla="*/ 0 h 19"/>
                <a:gd name="T6" fmla="*/ 19 w 26"/>
                <a:gd name="T7" fmla="*/ 0 h 19"/>
                <a:gd name="T8" fmla="*/ 14 w 26"/>
                <a:gd name="T9" fmla="*/ 1 h 19"/>
                <a:gd name="T10" fmla="*/ 11 w 26"/>
                <a:gd name="T11" fmla="*/ 2 h 19"/>
                <a:gd name="T12" fmla="*/ 6 w 26"/>
                <a:gd name="T13" fmla="*/ 5 h 19"/>
                <a:gd name="T14" fmla="*/ 4 w 26"/>
                <a:gd name="T15" fmla="*/ 7 h 19"/>
                <a:gd name="T16" fmla="*/ 2 w 26"/>
                <a:gd name="T17" fmla="*/ 12 h 19"/>
                <a:gd name="T18" fmla="*/ 2 w 26"/>
                <a:gd name="T19" fmla="*/ 13 h 19"/>
                <a:gd name="T20" fmla="*/ 0 w 26"/>
                <a:gd name="T21" fmla="*/ 14 h 19"/>
                <a:gd name="T22" fmla="*/ 0 w 26"/>
                <a:gd name="T23" fmla="*/ 15 h 19"/>
                <a:gd name="T24" fmla="*/ 0 w 26"/>
                <a:gd name="T25" fmla="*/ 17 h 19"/>
                <a:gd name="T26" fmla="*/ 2 w 26"/>
                <a:gd name="T27" fmla="*/ 17 h 19"/>
                <a:gd name="T28" fmla="*/ 2 w 26"/>
                <a:gd name="T29" fmla="*/ 15 h 19"/>
                <a:gd name="T30" fmla="*/ 2 w 26"/>
                <a:gd name="T31" fmla="*/ 14 h 19"/>
                <a:gd name="T32" fmla="*/ 2 w 26"/>
                <a:gd name="T33" fmla="*/ 15 h 19"/>
                <a:gd name="T34" fmla="*/ 2 w 26"/>
                <a:gd name="T35" fmla="*/ 17 h 19"/>
                <a:gd name="T36" fmla="*/ 4 w 26"/>
                <a:gd name="T37" fmla="*/ 18 h 19"/>
                <a:gd name="T38" fmla="*/ 6 w 26"/>
                <a:gd name="T39" fmla="*/ 14 h 19"/>
                <a:gd name="T40" fmla="*/ 6 w 26"/>
                <a:gd name="T41" fmla="*/ 18 h 19"/>
                <a:gd name="T42" fmla="*/ 6 w 26"/>
                <a:gd name="T43" fmla="*/ 17 h 19"/>
                <a:gd name="T44" fmla="*/ 6 w 26"/>
                <a:gd name="T45" fmla="*/ 15 h 19"/>
                <a:gd name="T46" fmla="*/ 6 w 26"/>
                <a:gd name="T47" fmla="*/ 13 h 19"/>
                <a:gd name="T48" fmla="*/ 8 w 26"/>
                <a:gd name="T49" fmla="*/ 10 h 19"/>
                <a:gd name="T50" fmla="*/ 11 w 26"/>
                <a:gd name="T51" fmla="*/ 7 h 19"/>
                <a:gd name="T52" fmla="*/ 14 w 26"/>
                <a:gd name="T53" fmla="*/ 4 h 19"/>
                <a:gd name="T54" fmla="*/ 19 w 26"/>
                <a:gd name="T55" fmla="*/ 1 h 19"/>
                <a:gd name="T56" fmla="*/ 25 w 26"/>
                <a:gd name="T57" fmla="*/ 0 h 1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6"/>
                <a:gd name="T88" fmla="*/ 0 h 19"/>
                <a:gd name="T89" fmla="*/ 26 w 26"/>
                <a:gd name="T90" fmla="*/ 19 h 1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6" h="19">
                  <a:moveTo>
                    <a:pt x="25" y="0"/>
                  </a:moveTo>
                  <a:lnTo>
                    <a:pt x="23" y="0"/>
                  </a:lnTo>
                  <a:lnTo>
                    <a:pt x="21" y="0"/>
                  </a:lnTo>
                  <a:lnTo>
                    <a:pt x="19" y="0"/>
                  </a:lnTo>
                  <a:lnTo>
                    <a:pt x="14" y="1"/>
                  </a:lnTo>
                  <a:lnTo>
                    <a:pt x="11" y="2"/>
                  </a:lnTo>
                  <a:lnTo>
                    <a:pt x="6" y="5"/>
                  </a:lnTo>
                  <a:lnTo>
                    <a:pt x="4" y="7"/>
                  </a:lnTo>
                  <a:lnTo>
                    <a:pt x="2" y="12"/>
                  </a:lnTo>
                  <a:lnTo>
                    <a:pt x="2" y="13"/>
                  </a:lnTo>
                  <a:lnTo>
                    <a:pt x="0" y="14"/>
                  </a:lnTo>
                  <a:lnTo>
                    <a:pt x="0" y="15"/>
                  </a:lnTo>
                  <a:lnTo>
                    <a:pt x="0" y="17"/>
                  </a:lnTo>
                  <a:lnTo>
                    <a:pt x="2" y="17"/>
                  </a:lnTo>
                  <a:lnTo>
                    <a:pt x="2" y="15"/>
                  </a:lnTo>
                  <a:lnTo>
                    <a:pt x="2" y="14"/>
                  </a:lnTo>
                  <a:lnTo>
                    <a:pt x="2" y="15"/>
                  </a:lnTo>
                  <a:lnTo>
                    <a:pt x="2" y="17"/>
                  </a:lnTo>
                  <a:lnTo>
                    <a:pt x="4" y="18"/>
                  </a:lnTo>
                  <a:lnTo>
                    <a:pt x="6" y="14"/>
                  </a:lnTo>
                  <a:lnTo>
                    <a:pt x="6" y="18"/>
                  </a:lnTo>
                  <a:lnTo>
                    <a:pt x="6" y="17"/>
                  </a:lnTo>
                  <a:lnTo>
                    <a:pt x="6" y="15"/>
                  </a:lnTo>
                  <a:lnTo>
                    <a:pt x="6" y="13"/>
                  </a:lnTo>
                  <a:lnTo>
                    <a:pt x="8" y="10"/>
                  </a:lnTo>
                  <a:lnTo>
                    <a:pt x="11" y="7"/>
                  </a:lnTo>
                  <a:lnTo>
                    <a:pt x="14" y="4"/>
                  </a:lnTo>
                  <a:lnTo>
                    <a:pt x="19" y="1"/>
                  </a:lnTo>
                  <a:lnTo>
                    <a:pt x="25" y="0"/>
                  </a:lnTo>
                </a:path>
              </a:pathLst>
            </a:custGeom>
            <a:solidFill>
              <a:srgbClr val="2F8080"/>
            </a:solidFill>
            <a:ln w="127000" cap="rnd">
              <a:noFill/>
              <a:round/>
              <a:headEnd/>
              <a:tailEnd/>
            </a:ln>
          </p:spPr>
          <p:txBody>
            <a:bodyPr>
              <a:prstTxWarp prst="textNoShape">
                <a:avLst/>
              </a:prstTxWarp>
            </a:bodyPr>
            <a:lstStyle/>
            <a:p>
              <a:endParaRPr lang="en-US"/>
            </a:p>
          </p:txBody>
        </p:sp>
        <p:sp>
          <p:nvSpPr>
            <p:cNvPr id="41260" name="Freeform 244"/>
            <p:cNvSpPr>
              <a:spLocks/>
            </p:cNvSpPr>
            <p:nvPr/>
          </p:nvSpPr>
          <p:spPr bwMode="auto">
            <a:xfrm>
              <a:off x="4580" y="845"/>
              <a:ext cx="58" cy="39"/>
            </a:xfrm>
            <a:custGeom>
              <a:avLst/>
              <a:gdLst>
                <a:gd name="T0" fmla="*/ 35 w 58"/>
                <a:gd name="T1" fmla="*/ 0 h 39"/>
                <a:gd name="T2" fmla="*/ 35 w 58"/>
                <a:gd name="T3" fmla="*/ 0 h 39"/>
                <a:gd name="T4" fmla="*/ 38 w 58"/>
                <a:gd name="T5" fmla="*/ 0 h 39"/>
                <a:gd name="T6" fmla="*/ 38 w 58"/>
                <a:gd name="T7" fmla="*/ 1 h 39"/>
                <a:gd name="T8" fmla="*/ 43 w 58"/>
                <a:gd name="T9" fmla="*/ 1 h 39"/>
                <a:gd name="T10" fmla="*/ 46 w 58"/>
                <a:gd name="T11" fmla="*/ 3 h 39"/>
                <a:gd name="T12" fmla="*/ 49 w 58"/>
                <a:gd name="T13" fmla="*/ 5 h 39"/>
                <a:gd name="T14" fmla="*/ 52 w 58"/>
                <a:gd name="T15" fmla="*/ 8 h 39"/>
                <a:gd name="T16" fmla="*/ 55 w 58"/>
                <a:gd name="T17" fmla="*/ 11 h 39"/>
                <a:gd name="T18" fmla="*/ 55 w 58"/>
                <a:gd name="T19" fmla="*/ 14 h 39"/>
                <a:gd name="T20" fmla="*/ 57 w 58"/>
                <a:gd name="T21" fmla="*/ 17 h 39"/>
                <a:gd name="T22" fmla="*/ 57 w 58"/>
                <a:gd name="T23" fmla="*/ 20 h 39"/>
                <a:gd name="T24" fmla="*/ 55 w 58"/>
                <a:gd name="T25" fmla="*/ 24 h 39"/>
                <a:gd name="T26" fmla="*/ 55 w 58"/>
                <a:gd name="T27" fmla="*/ 28 h 39"/>
                <a:gd name="T28" fmla="*/ 52 w 58"/>
                <a:gd name="T29" fmla="*/ 30 h 39"/>
                <a:gd name="T30" fmla="*/ 49 w 58"/>
                <a:gd name="T31" fmla="*/ 33 h 39"/>
                <a:gd name="T32" fmla="*/ 46 w 58"/>
                <a:gd name="T33" fmla="*/ 35 h 39"/>
                <a:gd name="T34" fmla="*/ 43 w 58"/>
                <a:gd name="T35" fmla="*/ 36 h 39"/>
                <a:gd name="T36" fmla="*/ 38 w 58"/>
                <a:gd name="T37" fmla="*/ 38 h 39"/>
                <a:gd name="T38" fmla="*/ 35 w 58"/>
                <a:gd name="T39" fmla="*/ 38 h 39"/>
                <a:gd name="T40" fmla="*/ 32 w 58"/>
                <a:gd name="T41" fmla="*/ 38 h 39"/>
                <a:gd name="T42" fmla="*/ 28 w 58"/>
                <a:gd name="T43" fmla="*/ 38 h 39"/>
                <a:gd name="T44" fmla="*/ 25 w 58"/>
                <a:gd name="T45" fmla="*/ 38 h 39"/>
                <a:gd name="T46" fmla="*/ 19 w 58"/>
                <a:gd name="T47" fmla="*/ 36 h 39"/>
                <a:gd name="T48" fmla="*/ 16 w 58"/>
                <a:gd name="T49" fmla="*/ 35 h 39"/>
                <a:gd name="T50" fmla="*/ 14 w 58"/>
                <a:gd name="T51" fmla="*/ 33 h 39"/>
                <a:gd name="T52" fmla="*/ 11 w 58"/>
                <a:gd name="T53" fmla="*/ 32 h 39"/>
                <a:gd name="T54" fmla="*/ 11 w 58"/>
                <a:gd name="T55" fmla="*/ 30 h 39"/>
                <a:gd name="T56" fmla="*/ 11 w 58"/>
                <a:gd name="T57" fmla="*/ 28 h 39"/>
                <a:gd name="T58" fmla="*/ 8 w 58"/>
                <a:gd name="T59" fmla="*/ 28 h 39"/>
                <a:gd name="T60" fmla="*/ 8 w 58"/>
                <a:gd name="T61" fmla="*/ 27 h 39"/>
                <a:gd name="T62" fmla="*/ 8 w 58"/>
                <a:gd name="T63" fmla="*/ 28 h 39"/>
                <a:gd name="T64" fmla="*/ 8 w 58"/>
                <a:gd name="T65" fmla="*/ 30 h 39"/>
                <a:gd name="T66" fmla="*/ 11 w 58"/>
                <a:gd name="T67" fmla="*/ 32 h 39"/>
                <a:gd name="T68" fmla="*/ 11 w 58"/>
                <a:gd name="T69" fmla="*/ 33 h 39"/>
                <a:gd name="T70" fmla="*/ 8 w 58"/>
                <a:gd name="T71" fmla="*/ 32 h 39"/>
                <a:gd name="T72" fmla="*/ 8 w 58"/>
                <a:gd name="T73" fmla="*/ 30 h 39"/>
                <a:gd name="T74" fmla="*/ 5 w 58"/>
                <a:gd name="T75" fmla="*/ 28 h 39"/>
                <a:gd name="T76" fmla="*/ 5 w 58"/>
                <a:gd name="T77" fmla="*/ 27 h 39"/>
                <a:gd name="T78" fmla="*/ 5 w 58"/>
                <a:gd name="T79" fmla="*/ 28 h 39"/>
                <a:gd name="T80" fmla="*/ 5 w 58"/>
                <a:gd name="T81" fmla="*/ 30 h 39"/>
                <a:gd name="T82" fmla="*/ 5 w 58"/>
                <a:gd name="T83" fmla="*/ 32 h 39"/>
                <a:gd name="T84" fmla="*/ 8 w 58"/>
                <a:gd name="T85" fmla="*/ 33 h 39"/>
                <a:gd name="T86" fmla="*/ 5 w 58"/>
                <a:gd name="T87" fmla="*/ 32 h 39"/>
                <a:gd name="T88" fmla="*/ 5 w 58"/>
                <a:gd name="T89" fmla="*/ 30 h 39"/>
                <a:gd name="T90" fmla="*/ 2 w 58"/>
                <a:gd name="T91" fmla="*/ 27 h 39"/>
                <a:gd name="T92" fmla="*/ 2 w 58"/>
                <a:gd name="T93" fmla="*/ 28 h 39"/>
                <a:gd name="T94" fmla="*/ 2 w 58"/>
                <a:gd name="T95" fmla="*/ 30 h 39"/>
                <a:gd name="T96" fmla="*/ 5 w 58"/>
                <a:gd name="T97" fmla="*/ 32 h 39"/>
                <a:gd name="T98" fmla="*/ 2 w 58"/>
                <a:gd name="T99" fmla="*/ 30 h 39"/>
                <a:gd name="T100" fmla="*/ 0 w 58"/>
                <a:gd name="T101" fmla="*/ 28 h 39"/>
                <a:gd name="T102" fmla="*/ 0 w 58"/>
                <a:gd name="T103" fmla="*/ 27 h 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8"/>
                <a:gd name="T157" fmla="*/ 0 h 39"/>
                <a:gd name="T158" fmla="*/ 58 w 58"/>
                <a:gd name="T159" fmla="*/ 39 h 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8" h="39">
                  <a:moveTo>
                    <a:pt x="35" y="0"/>
                  </a:moveTo>
                  <a:lnTo>
                    <a:pt x="35" y="0"/>
                  </a:lnTo>
                  <a:lnTo>
                    <a:pt x="38" y="0"/>
                  </a:lnTo>
                  <a:lnTo>
                    <a:pt x="38" y="1"/>
                  </a:lnTo>
                  <a:lnTo>
                    <a:pt x="43" y="1"/>
                  </a:lnTo>
                  <a:lnTo>
                    <a:pt x="46" y="3"/>
                  </a:lnTo>
                  <a:lnTo>
                    <a:pt x="49" y="5"/>
                  </a:lnTo>
                  <a:lnTo>
                    <a:pt x="52" y="8"/>
                  </a:lnTo>
                  <a:lnTo>
                    <a:pt x="55" y="11"/>
                  </a:lnTo>
                  <a:lnTo>
                    <a:pt x="55" y="14"/>
                  </a:lnTo>
                  <a:lnTo>
                    <a:pt x="57" y="17"/>
                  </a:lnTo>
                  <a:lnTo>
                    <a:pt x="57" y="20"/>
                  </a:lnTo>
                  <a:lnTo>
                    <a:pt x="55" y="24"/>
                  </a:lnTo>
                  <a:lnTo>
                    <a:pt x="55" y="28"/>
                  </a:lnTo>
                  <a:lnTo>
                    <a:pt x="52" y="30"/>
                  </a:lnTo>
                  <a:lnTo>
                    <a:pt x="49" y="33"/>
                  </a:lnTo>
                  <a:lnTo>
                    <a:pt x="46" y="35"/>
                  </a:lnTo>
                  <a:lnTo>
                    <a:pt x="43" y="36"/>
                  </a:lnTo>
                  <a:lnTo>
                    <a:pt x="38" y="38"/>
                  </a:lnTo>
                  <a:lnTo>
                    <a:pt x="35" y="38"/>
                  </a:lnTo>
                  <a:lnTo>
                    <a:pt x="32" y="38"/>
                  </a:lnTo>
                  <a:lnTo>
                    <a:pt x="28" y="38"/>
                  </a:lnTo>
                  <a:lnTo>
                    <a:pt x="25" y="38"/>
                  </a:lnTo>
                  <a:lnTo>
                    <a:pt x="19" y="36"/>
                  </a:lnTo>
                  <a:lnTo>
                    <a:pt x="16" y="35"/>
                  </a:lnTo>
                  <a:lnTo>
                    <a:pt x="14" y="33"/>
                  </a:lnTo>
                  <a:lnTo>
                    <a:pt x="11" y="32"/>
                  </a:lnTo>
                  <a:lnTo>
                    <a:pt x="11" y="30"/>
                  </a:lnTo>
                  <a:lnTo>
                    <a:pt x="11" y="28"/>
                  </a:lnTo>
                  <a:lnTo>
                    <a:pt x="8" y="28"/>
                  </a:lnTo>
                  <a:lnTo>
                    <a:pt x="8" y="27"/>
                  </a:lnTo>
                  <a:lnTo>
                    <a:pt x="8" y="28"/>
                  </a:lnTo>
                  <a:lnTo>
                    <a:pt x="8" y="30"/>
                  </a:lnTo>
                  <a:lnTo>
                    <a:pt x="11" y="32"/>
                  </a:lnTo>
                  <a:lnTo>
                    <a:pt x="11" y="33"/>
                  </a:lnTo>
                  <a:lnTo>
                    <a:pt x="8" y="32"/>
                  </a:lnTo>
                  <a:lnTo>
                    <a:pt x="8" y="30"/>
                  </a:lnTo>
                  <a:lnTo>
                    <a:pt x="5" y="28"/>
                  </a:lnTo>
                  <a:lnTo>
                    <a:pt x="5" y="27"/>
                  </a:lnTo>
                  <a:lnTo>
                    <a:pt x="5" y="28"/>
                  </a:lnTo>
                  <a:lnTo>
                    <a:pt x="5" y="30"/>
                  </a:lnTo>
                  <a:lnTo>
                    <a:pt x="5" y="32"/>
                  </a:lnTo>
                  <a:lnTo>
                    <a:pt x="8" y="33"/>
                  </a:lnTo>
                  <a:lnTo>
                    <a:pt x="5" y="32"/>
                  </a:lnTo>
                  <a:lnTo>
                    <a:pt x="5" y="30"/>
                  </a:lnTo>
                  <a:lnTo>
                    <a:pt x="2" y="27"/>
                  </a:lnTo>
                  <a:lnTo>
                    <a:pt x="2" y="28"/>
                  </a:lnTo>
                  <a:lnTo>
                    <a:pt x="2" y="30"/>
                  </a:lnTo>
                  <a:lnTo>
                    <a:pt x="5" y="32"/>
                  </a:lnTo>
                  <a:lnTo>
                    <a:pt x="2" y="30"/>
                  </a:lnTo>
                  <a:lnTo>
                    <a:pt x="0" y="28"/>
                  </a:lnTo>
                  <a:lnTo>
                    <a:pt x="0" y="27"/>
                  </a:lnTo>
                </a:path>
              </a:pathLst>
            </a:custGeom>
            <a:noFill/>
            <a:ln w="12700" cap="rnd">
              <a:solidFill>
                <a:srgbClr val="003333"/>
              </a:solidFill>
              <a:round/>
              <a:headEnd/>
              <a:tailEnd/>
            </a:ln>
          </p:spPr>
          <p:txBody>
            <a:bodyPr>
              <a:prstTxWarp prst="textNoShape">
                <a:avLst/>
              </a:prstTxWarp>
            </a:bodyPr>
            <a:lstStyle/>
            <a:p>
              <a:endParaRPr lang="en-US"/>
            </a:p>
          </p:txBody>
        </p:sp>
        <p:sp>
          <p:nvSpPr>
            <p:cNvPr id="41261" name="Freeform 245"/>
            <p:cNvSpPr>
              <a:spLocks/>
            </p:cNvSpPr>
            <p:nvPr/>
          </p:nvSpPr>
          <p:spPr bwMode="auto">
            <a:xfrm>
              <a:off x="4693" y="842"/>
              <a:ext cx="189" cy="1"/>
            </a:xfrm>
            <a:custGeom>
              <a:avLst/>
              <a:gdLst>
                <a:gd name="T0" fmla="*/ 0 w 189"/>
                <a:gd name="T1" fmla="*/ 0 h 1"/>
                <a:gd name="T2" fmla="*/ 6 w 189"/>
                <a:gd name="T3" fmla="*/ 0 h 1"/>
                <a:gd name="T4" fmla="*/ 11 w 189"/>
                <a:gd name="T5" fmla="*/ 0 h 1"/>
                <a:gd name="T6" fmla="*/ 19 w 189"/>
                <a:gd name="T7" fmla="*/ 0 h 1"/>
                <a:gd name="T8" fmla="*/ 30 w 189"/>
                <a:gd name="T9" fmla="*/ 0 h 1"/>
                <a:gd name="T10" fmla="*/ 40 w 189"/>
                <a:gd name="T11" fmla="*/ 0 h 1"/>
                <a:gd name="T12" fmla="*/ 51 w 189"/>
                <a:gd name="T13" fmla="*/ 0 h 1"/>
                <a:gd name="T14" fmla="*/ 67 w 189"/>
                <a:gd name="T15" fmla="*/ 0 h 1"/>
                <a:gd name="T16" fmla="*/ 81 w 189"/>
                <a:gd name="T17" fmla="*/ 0 h 1"/>
                <a:gd name="T18" fmla="*/ 97 w 189"/>
                <a:gd name="T19" fmla="*/ 0 h 1"/>
                <a:gd name="T20" fmla="*/ 110 w 189"/>
                <a:gd name="T21" fmla="*/ 0 h 1"/>
                <a:gd name="T22" fmla="*/ 126 w 189"/>
                <a:gd name="T23" fmla="*/ 0 h 1"/>
                <a:gd name="T24" fmla="*/ 142 w 189"/>
                <a:gd name="T25" fmla="*/ 0 h 1"/>
                <a:gd name="T26" fmla="*/ 155 w 189"/>
                <a:gd name="T27" fmla="*/ 0 h 1"/>
                <a:gd name="T28" fmla="*/ 172 w 189"/>
                <a:gd name="T29" fmla="*/ 0 h 1"/>
                <a:gd name="T30" fmla="*/ 185 w 189"/>
                <a:gd name="T31" fmla="*/ 0 h 1"/>
                <a:gd name="T32" fmla="*/ 188 w 189"/>
                <a:gd name="T33" fmla="*/ 0 h 1"/>
                <a:gd name="T34" fmla="*/ 182 w 189"/>
                <a:gd name="T35" fmla="*/ 0 h 1"/>
                <a:gd name="T36" fmla="*/ 175 w 189"/>
                <a:gd name="T37" fmla="*/ 0 h 1"/>
                <a:gd name="T38" fmla="*/ 169 w 189"/>
                <a:gd name="T39" fmla="*/ 0 h 1"/>
                <a:gd name="T40" fmla="*/ 161 w 189"/>
                <a:gd name="T41" fmla="*/ 0 h 1"/>
                <a:gd name="T42" fmla="*/ 151 w 189"/>
                <a:gd name="T43" fmla="*/ 0 h 1"/>
                <a:gd name="T44" fmla="*/ 139 w 189"/>
                <a:gd name="T45" fmla="*/ 0 h 1"/>
                <a:gd name="T46" fmla="*/ 129 w 189"/>
                <a:gd name="T47" fmla="*/ 0 h 1"/>
                <a:gd name="T48" fmla="*/ 115 w 189"/>
                <a:gd name="T49" fmla="*/ 0 h 1"/>
                <a:gd name="T50" fmla="*/ 99 w 189"/>
                <a:gd name="T51" fmla="*/ 0 h 1"/>
                <a:gd name="T52" fmla="*/ 85 w 189"/>
                <a:gd name="T53" fmla="*/ 0 h 1"/>
                <a:gd name="T54" fmla="*/ 73 w 189"/>
                <a:gd name="T55" fmla="*/ 0 h 1"/>
                <a:gd name="T56" fmla="*/ 59 w 189"/>
                <a:gd name="T57" fmla="*/ 0 h 1"/>
                <a:gd name="T58" fmla="*/ 46 w 189"/>
                <a:gd name="T59" fmla="*/ 0 h 1"/>
                <a:gd name="T60" fmla="*/ 35 w 189"/>
                <a:gd name="T61" fmla="*/ 0 h 1"/>
                <a:gd name="T62" fmla="*/ 24 w 189"/>
                <a:gd name="T63" fmla="*/ 0 h 1"/>
                <a:gd name="T64" fmla="*/ 16 w 189"/>
                <a:gd name="T65" fmla="*/ 0 h 1"/>
                <a:gd name="T66" fmla="*/ 8 w 189"/>
                <a:gd name="T67" fmla="*/ 0 h 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9"/>
                <a:gd name="T103" fmla="*/ 0 h 1"/>
                <a:gd name="T104" fmla="*/ 189 w 189"/>
                <a:gd name="T105" fmla="*/ 1 h 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9" h="1">
                  <a:moveTo>
                    <a:pt x="0" y="0"/>
                  </a:moveTo>
                  <a:lnTo>
                    <a:pt x="0" y="0"/>
                  </a:lnTo>
                  <a:lnTo>
                    <a:pt x="3" y="0"/>
                  </a:lnTo>
                  <a:lnTo>
                    <a:pt x="6" y="0"/>
                  </a:lnTo>
                  <a:lnTo>
                    <a:pt x="8" y="0"/>
                  </a:lnTo>
                  <a:lnTo>
                    <a:pt x="11" y="0"/>
                  </a:lnTo>
                  <a:lnTo>
                    <a:pt x="16" y="0"/>
                  </a:lnTo>
                  <a:lnTo>
                    <a:pt x="19" y="0"/>
                  </a:lnTo>
                  <a:lnTo>
                    <a:pt x="24" y="0"/>
                  </a:lnTo>
                  <a:lnTo>
                    <a:pt x="30" y="0"/>
                  </a:lnTo>
                  <a:lnTo>
                    <a:pt x="35" y="0"/>
                  </a:lnTo>
                  <a:lnTo>
                    <a:pt x="40" y="0"/>
                  </a:lnTo>
                  <a:lnTo>
                    <a:pt x="46" y="0"/>
                  </a:lnTo>
                  <a:lnTo>
                    <a:pt x="51" y="0"/>
                  </a:lnTo>
                  <a:lnTo>
                    <a:pt x="59" y="0"/>
                  </a:lnTo>
                  <a:lnTo>
                    <a:pt x="67" y="0"/>
                  </a:lnTo>
                  <a:lnTo>
                    <a:pt x="73" y="0"/>
                  </a:lnTo>
                  <a:lnTo>
                    <a:pt x="81" y="0"/>
                  </a:lnTo>
                  <a:lnTo>
                    <a:pt x="88" y="0"/>
                  </a:lnTo>
                  <a:lnTo>
                    <a:pt x="97" y="0"/>
                  </a:lnTo>
                  <a:lnTo>
                    <a:pt x="102" y="0"/>
                  </a:lnTo>
                  <a:lnTo>
                    <a:pt x="110" y="0"/>
                  </a:lnTo>
                  <a:lnTo>
                    <a:pt x="118" y="0"/>
                  </a:lnTo>
                  <a:lnTo>
                    <a:pt x="126" y="0"/>
                  </a:lnTo>
                  <a:lnTo>
                    <a:pt x="134" y="0"/>
                  </a:lnTo>
                  <a:lnTo>
                    <a:pt x="142" y="0"/>
                  </a:lnTo>
                  <a:lnTo>
                    <a:pt x="148" y="0"/>
                  </a:lnTo>
                  <a:lnTo>
                    <a:pt x="155" y="0"/>
                  </a:lnTo>
                  <a:lnTo>
                    <a:pt x="164" y="0"/>
                  </a:lnTo>
                  <a:lnTo>
                    <a:pt x="172" y="0"/>
                  </a:lnTo>
                  <a:lnTo>
                    <a:pt x="177" y="0"/>
                  </a:lnTo>
                  <a:lnTo>
                    <a:pt x="185" y="0"/>
                  </a:lnTo>
                  <a:lnTo>
                    <a:pt x="188" y="0"/>
                  </a:lnTo>
                  <a:lnTo>
                    <a:pt x="185" y="0"/>
                  </a:lnTo>
                  <a:lnTo>
                    <a:pt x="182" y="0"/>
                  </a:lnTo>
                  <a:lnTo>
                    <a:pt x="177" y="0"/>
                  </a:lnTo>
                  <a:lnTo>
                    <a:pt x="175" y="0"/>
                  </a:lnTo>
                  <a:lnTo>
                    <a:pt x="172" y="0"/>
                  </a:lnTo>
                  <a:lnTo>
                    <a:pt x="169" y="0"/>
                  </a:lnTo>
                  <a:lnTo>
                    <a:pt x="166" y="0"/>
                  </a:lnTo>
                  <a:lnTo>
                    <a:pt x="161" y="0"/>
                  </a:lnTo>
                  <a:lnTo>
                    <a:pt x="155" y="0"/>
                  </a:lnTo>
                  <a:lnTo>
                    <a:pt x="151" y="0"/>
                  </a:lnTo>
                  <a:lnTo>
                    <a:pt x="145" y="0"/>
                  </a:lnTo>
                  <a:lnTo>
                    <a:pt x="139" y="0"/>
                  </a:lnTo>
                  <a:lnTo>
                    <a:pt x="134" y="0"/>
                  </a:lnTo>
                  <a:lnTo>
                    <a:pt x="129" y="0"/>
                  </a:lnTo>
                  <a:lnTo>
                    <a:pt x="121" y="0"/>
                  </a:lnTo>
                  <a:lnTo>
                    <a:pt x="115" y="0"/>
                  </a:lnTo>
                  <a:lnTo>
                    <a:pt x="107" y="0"/>
                  </a:lnTo>
                  <a:lnTo>
                    <a:pt x="99" y="0"/>
                  </a:lnTo>
                  <a:lnTo>
                    <a:pt x="94" y="0"/>
                  </a:lnTo>
                  <a:lnTo>
                    <a:pt x="85" y="0"/>
                  </a:lnTo>
                  <a:lnTo>
                    <a:pt x="81" y="0"/>
                  </a:lnTo>
                  <a:lnTo>
                    <a:pt x="73" y="0"/>
                  </a:lnTo>
                  <a:lnTo>
                    <a:pt x="67" y="0"/>
                  </a:lnTo>
                  <a:lnTo>
                    <a:pt x="59" y="0"/>
                  </a:lnTo>
                  <a:lnTo>
                    <a:pt x="51" y="0"/>
                  </a:lnTo>
                  <a:lnTo>
                    <a:pt x="46" y="0"/>
                  </a:lnTo>
                  <a:lnTo>
                    <a:pt x="40" y="0"/>
                  </a:lnTo>
                  <a:lnTo>
                    <a:pt x="35" y="0"/>
                  </a:lnTo>
                  <a:lnTo>
                    <a:pt x="30" y="0"/>
                  </a:lnTo>
                  <a:lnTo>
                    <a:pt x="24" y="0"/>
                  </a:lnTo>
                  <a:lnTo>
                    <a:pt x="19" y="0"/>
                  </a:lnTo>
                  <a:lnTo>
                    <a:pt x="16" y="0"/>
                  </a:lnTo>
                  <a:lnTo>
                    <a:pt x="13" y="0"/>
                  </a:lnTo>
                  <a:lnTo>
                    <a:pt x="8" y="0"/>
                  </a:lnTo>
                  <a:lnTo>
                    <a:pt x="0" y="0"/>
                  </a:lnTo>
                </a:path>
              </a:pathLst>
            </a:custGeom>
            <a:solidFill>
              <a:srgbClr val="003333"/>
            </a:solidFill>
            <a:ln w="127000" cap="rnd">
              <a:noFill/>
              <a:round/>
              <a:headEnd/>
              <a:tailEnd/>
            </a:ln>
          </p:spPr>
          <p:txBody>
            <a:bodyPr>
              <a:prstTxWarp prst="textNoShape">
                <a:avLst/>
              </a:prstTxWarp>
            </a:bodyPr>
            <a:lstStyle/>
            <a:p>
              <a:endParaRPr lang="en-US"/>
            </a:p>
          </p:txBody>
        </p:sp>
        <p:sp>
          <p:nvSpPr>
            <p:cNvPr id="41262" name="Freeform 246"/>
            <p:cNvSpPr>
              <a:spLocks/>
            </p:cNvSpPr>
            <p:nvPr/>
          </p:nvSpPr>
          <p:spPr bwMode="auto">
            <a:xfrm>
              <a:off x="4752" y="830"/>
              <a:ext cx="49" cy="12"/>
            </a:xfrm>
            <a:custGeom>
              <a:avLst/>
              <a:gdLst>
                <a:gd name="T0" fmla="*/ 38 w 49"/>
                <a:gd name="T1" fmla="*/ 11 h 12"/>
                <a:gd name="T2" fmla="*/ 38 w 49"/>
                <a:gd name="T3" fmla="*/ 11 h 12"/>
                <a:gd name="T4" fmla="*/ 38 w 49"/>
                <a:gd name="T5" fmla="*/ 9 h 12"/>
                <a:gd name="T6" fmla="*/ 38 w 49"/>
                <a:gd name="T7" fmla="*/ 6 h 12"/>
                <a:gd name="T8" fmla="*/ 38 w 49"/>
                <a:gd name="T9" fmla="*/ 6 h 12"/>
                <a:gd name="T10" fmla="*/ 38 w 49"/>
                <a:gd name="T11" fmla="*/ 4 h 12"/>
                <a:gd name="T12" fmla="*/ 40 w 49"/>
                <a:gd name="T13" fmla="*/ 4 h 12"/>
                <a:gd name="T14" fmla="*/ 40 w 49"/>
                <a:gd name="T15" fmla="*/ 3 h 12"/>
                <a:gd name="T16" fmla="*/ 43 w 49"/>
                <a:gd name="T17" fmla="*/ 3 h 12"/>
                <a:gd name="T18" fmla="*/ 45 w 49"/>
                <a:gd name="T19" fmla="*/ 3 h 12"/>
                <a:gd name="T20" fmla="*/ 48 w 49"/>
                <a:gd name="T21" fmla="*/ 2 h 12"/>
                <a:gd name="T22" fmla="*/ 48 w 49"/>
                <a:gd name="T23" fmla="*/ 1 h 12"/>
                <a:gd name="T24" fmla="*/ 45 w 49"/>
                <a:gd name="T25" fmla="*/ 0 h 12"/>
                <a:gd name="T26" fmla="*/ 43 w 49"/>
                <a:gd name="T27" fmla="*/ 0 h 12"/>
                <a:gd name="T28" fmla="*/ 40 w 49"/>
                <a:gd name="T29" fmla="*/ 0 h 12"/>
                <a:gd name="T30" fmla="*/ 38 w 49"/>
                <a:gd name="T31" fmla="*/ 0 h 12"/>
                <a:gd name="T32" fmla="*/ 36 w 49"/>
                <a:gd name="T33" fmla="*/ 0 h 12"/>
                <a:gd name="T34" fmla="*/ 33 w 49"/>
                <a:gd name="T35" fmla="*/ 0 h 12"/>
                <a:gd name="T36" fmla="*/ 28 w 49"/>
                <a:gd name="T37" fmla="*/ 0 h 12"/>
                <a:gd name="T38" fmla="*/ 26 w 49"/>
                <a:gd name="T39" fmla="*/ 0 h 12"/>
                <a:gd name="T40" fmla="*/ 24 w 49"/>
                <a:gd name="T41" fmla="*/ 0 h 12"/>
                <a:gd name="T42" fmla="*/ 19 w 49"/>
                <a:gd name="T43" fmla="*/ 0 h 12"/>
                <a:gd name="T44" fmla="*/ 16 w 49"/>
                <a:gd name="T45" fmla="*/ 0 h 12"/>
                <a:gd name="T46" fmla="*/ 15 w 49"/>
                <a:gd name="T47" fmla="*/ 0 h 12"/>
                <a:gd name="T48" fmla="*/ 12 w 49"/>
                <a:gd name="T49" fmla="*/ 0 h 12"/>
                <a:gd name="T50" fmla="*/ 9 w 49"/>
                <a:gd name="T51" fmla="*/ 0 h 12"/>
                <a:gd name="T52" fmla="*/ 7 w 49"/>
                <a:gd name="T53" fmla="*/ 0 h 12"/>
                <a:gd name="T54" fmla="*/ 4 w 49"/>
                <a:gd name="T55" fmla="*/ 0 h 12"/>
                <a:gd name="T56" fmla="*/ 3 w 49"/>
                <a:gd name="T57" fmla="*/ 1 h 12"/>
                <a:gd name="T58" fmla="*/ 0 w 49"/>
                <a:gd name="T59" fmla="*/ 1 h 12"/>
                <a:gd name="T60" fmla="*/ 0 w 49"/>
                <a:gd name="T61" fmla="*/ 2 h 12"/>
                <a:gd name="T62" fmla="*/ 3 w 49"/>
                <a:gd name="T63" fmla="*/ 2 h 12"/>
                <a:gd name="T64" fmla="*/ 3 w 49"/>
                <a:gd name="T65" fmla="*/ 3 h 12"/>
                <a:gd name="T66" fmla="*/ 4 w 49"/>
                <a:gd name="T67" fmla="*/ 3 h 12"/>
                <a:gd name="T68" fmla="*/ 7 w 49"/>
                <a:gd name="T69" fmla="*/ 3 h 12"/>
                <a:gd name="T70" fmla="*/ 9 w 49"/>
                <a:gd name="T71" fmla="*/ 4 h 12"/>
                <a:gd name="T72" fmla="*/ 9 w 49"/>
                <a:gd name="T73" fmla="*/ 6 h 12"/>
                <a:gd name="T74" fmla="*/ 9 w 49"/>
                <a:gd name="T75" fmla="*/ 6 h 12"/>
                <a:gd name="T76" fmla="*/ 9 w 49"/>
                <a:gd name="T77" fmla="*/ 11 h 12"/>
                <a:gd name="T78" fmla="*/ 12 w 49"/>
                <a:gd name="T79" fmla="*/ 11 h 12"/>
                <a:gd name="T80" fmla="*/ 15 w 49"/>
                <a:gd name="T81" fmla="*/ 11 h 12"/>
                <a:gd name="T82" fmla="*/ 16 w 49"/>
                <a:gd name="T83" fmla="*/ 11 h 12"/>
                <a:gd name="T84" fmla="*/ 19 w 49"/>
                <a:gd name="T85" fmla="*/ 11 h 12"/>
                <a:gd name="T86" fmla="*/ 21 w 49"/>
                <a:gd name="T87" fmla="*/ 11 h 12"/>
                <a:gd name="T88" fmla="*/ 24 w 49"/>
                <a:gd name="T89" fmla="*/ 11 h 12"/>
                <a:gd name="T90" fmla="*/ 26 w 49"/>
                <a:gd name="T91" fmla="*/ 11 h 12"/>
                <a:gd name="T92" fmla="*/ 28 w 49"/>
                <a:gd name="T93" fmla="*/ 11 h 12"/>
                <a:gd name="T94" fmla="*/ 31 w 49"/>
                <a:gd name="T95" fmla="*/ 11 h 12"/>
                <a:gd name="T96" fmla="*/ 33 w 49"/>
                <a:gd name="T97" fmla="*/ 11 h 12"/>
                <a:gd name="T98" fmla="*/ 36 w 49"/>
                <a:gd name="T99" fmla="*/ 11 h 12"/>
                <a:gd name="T100" fmla="*/ 38 w 49"/>
                <a:gd name="T101" fmla="*/ 11 h 1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
                <a:gd name="T154" fmla="*/ 0 h 12"/>
                <a:gd name="T155" fmla="*/ 49 w 49"/>
                <a:gd name="T156" fmla="*/ 12 h 1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 h="12">
                  <a:moveTo>
                    <a:pt x="38" y="11"/>
                  </a:moveTo>
                  <a:lnTo>
                    <a:pt x="38" y="11"/>
                  </a:lnTo>
                  <a:lnTo>
                    <a:pt x="38" y="9"/>
                  </a:lnTo>
                  <a:lnTo>
                    <a:pt x="38" y="6"/>
                  </a:lnTo>
                  <a:lnTo>
                    <a:pt x="38" y="4"/>
                  </a:lnTo>
                  <a:lnTo>
                    <a:pt x="40" y="4"/>
                  </a:lnTo>
                  <a:lnTo>
                    <a:pt x="40" y="3"/>
                  </a:lnTo>
                  <a:lnTo>
                    <a:pt x="43" y="3"/>
                  </a:lnTo>
                  <a:lnTo>
                    <a:pt x="45" y="3"/>
                  </a:lnTo>
                  <a:lnTo>
                    <a:pt x="48" y="2"/>
                  </a:lnTo>
                  <a:lnTo>
                    <a:pt x="48" y="1"/>
                  </a:lnTo>
                  <a:lnTo>
                    <a:pt x="45" y="0"/>
                  </a:lnTo>
                  <a:lnTo>
                    <a:pt x="43" y="0"/>
                  </a:lnTo>
                  <a:lnTo>
                    <a:pt x="40" y="0"/>
                  </a:lnTo>
                  <a:lnTo>
                    <a:pt x="38" y="0"/>
                  </a:lnTo>
                  <a:lnTo>
                    <a:pt x="36" y="0"/>
                  </a:lnTo>
                  <a:lnTo>
                    <a:pt x="33" y="0"/>
                  </a:lnTo>
                  <a:lnTo>
                    <a:pt x="28" y="0"/>
                  </a:lnTo>
                  <a:lnTo>
                    <a:pt x="26" y="0"/>
                  </a:lnTo>
                  <a:lnTo>
                    <a:pt x="24" y="0"/>
                  </a:lnTo>
                  <a:lnTo>
                    <a:pt x="19" y="0"/>
                  </a:lnTo>
                  <a:lnTo>
                    <a:pt x="16" y="0"/>
                  </a:lnTo>
                  <a:lnTo>
                    <a:pt x="15" y="0"/>
                  </a:lnTo>
                  <a:lnTo>
                    <a:pt x="12" y="0"/>
                  </a:lnTo>
                  <a:lnTo>
                    <a:pt x="9" y="0"/>
                  </a:lnTo>
                  <a:lnTo>
                    <a:pt x="7" y="0"/>
                  </a:lnTo>
                  <a:lnTo>
                    <a:pt x="4" y="0"/>
                  </a:lnTo>
                  <a:lnTo>
                    <a:pt x="3" y="1"/>
                  </a:lnTo>
                  <a:lnTo>
                    <a:pt x="0" y="1"/>
                  </a:lnTo>
                  <a:lnTo>
                    <a:pt x="0" y="2"/>
                  </a:lnTo>
                  <a:lnTo>
                    <a:pt x="3" y="2"/>
                  </a:lnTo>
                  <a:lnTo>
                    <a:pt x="3" y="3"/>
                  </a:lnTo>
                  <a:lnTo>
                    <a:pt x="4" y="3"/>
                  </a:lnTo>
                  <a:lnTo>
                    <a:pt x="7" y="3"/>
                  </a:lnTo>
                  <a:lnTo>
                    <a:pt x="9" y="4"/>
                  </a:lnTo>
                  <a:lnTo>
                    <a:pt x="9" y="6"/>
                  </a:lnTo>
                  <a:lnTo>
                    <a:pt x="9" y="11"/>
                  </a:lnTo>
                  <a:lnTo>
                    <a:pt x="12" y="11"/>
                  </a:lnTo>
                  <a:lnTo>
                    <a:pt x="15" y="11"/>
                  </a:lnTo>
                  <a:lnTo>
                    <a:pt x="16" y="11"/>
                  </a:lnTo>
                  <a:lnTo>
                    <a:pt x="19" y="11"/>
                  </a:lnTo>
                  <a:lnTo>
                    <a:pt x="21" y="11"/>
                  </a:lnTo>
                  <a:lnTo>
                    <a:pt x="24" y="11"/>
                  </a:lnTo>
                  <a:lnTo>
                    <a:pt x="26" y="11"/>
                  </a:lnTo>
                  <a:lnTo>
                    <a:pt x="28" y="11"/>
                  </a:lnTo>
                  <a:lnTo>
                    <a:pt x="31" y="11"/>
                  </a:lnTo>
                  <a:lnTo>
                    <a:pt x="33" y="11"/>
                  </a:lnTo>
                  <a:lnTo>
                    <a:pt x="36" y="11"/>
                  </a:lnTo>
                  <a:lnTo>
                    <a:pt x="38" y="11"/>
                  </a:lnTo>
                </a:path>
              </a:pathLst>
            </a:custGeom>
            <a:solidFill>
              <a:srgbClr val="000000"/>
            </a:solidFill>
            <a:ln w="127000" cap="rnd">
              <a:noFill/>
              <a:round/>
              <a:headEnd/>
              <a:tailEnd/>
            </a:ln>
          </p:spPr>
          <p:txBody>
            <a:bodyPr>
              <a:prstTxWarp prst="textNoShape">
                <a:avLst/>
              </a:prstTxWarp>
            </a:bodyPr>
            <a:lstStyle/>
            <a:p>
              <a:endParaRPr lang="en-US"/>
            </a:p>
          </p:txBody>
        </p:sp>
        <p:sp>
          <p:nvSpPr>
            <p:cNvPr id="41263" name="Freeform 247"/>
            <p:cNvSpPr>
              <a:spLocks/>
            </p:cNvSpPr>
            <p:nvPr/>
          </p:nvSpPr>
          <p:spPr bwMode="auto">
            <a:xfrm>
              <a:off x="4764" y="834"/>
              <a:ext cx="6" cy="8"/>
            </a:xfrm>
            <a:custGeom>
              <a:avLst/>
              <a:gdLst>
                <a:gd name="T0" fmla="*/ 0 w 6"/>
                <a:gd name="T1" fmla="*/ 0 h 8"/>
                <a:gd name="T2" fmla="*/ 0 w 6"/>
                <a:gd name="T3" fmla="*/ 0 h 8"/>
                <a:gd name="T4" fmla="*/ 1 w 6"/>
                <a:gd name="T5" fmla="*/ 0 h 8"/>
                <a:gd name="T6" fmla="*/ 2 w 6"/>
                <a:gd name="T7" fmla="*/ 0 h 8"/>
                <a:gd name="T8" fmla="*/ 3 w 6"/>
                <a:gd name="T9" fmla="*/ 1 h 8"/>
                <a:gd name="T10" fmla="*/ 4 w 6"/>
                <a:gd name="T11" fmla="*/ 1 h 8"/>
                <a:gd name="T12" fmla="*/ 5 w 6"/>
                <a:gd name="T13" fmla="*/ 1 h 8"/>
                <a:gd name="T14" fmla="*/ 5 w 6"/>
                <a:gd name="T15" fmla="*/ 2 h 8"/>
                <a:gd name="T16" fmla="*/ 5 w 6"/>
                <a:gd name="T17" fmla="*/ 3 h 8"/>
                <a:gd name="T18" fmla="*/ 5 w 6"/>
                <a:gd name="T19" fmla="*/ 5 h 8"/>
                <a:gd name="T20" fmla="*/ 5 w 6"/>
                <a:gd name="T21" fmla="*/ 7 h 8"/>
                <a:gd name="T22" fmla="*/ 1 w 6"/>
                <a:gd name="T23" fmla="*/ 7 h 8"/>
                <a:gd name="T24" fmla="*/ 1 w 6"/>
                <a:gd name="T25" fmla="*/ 6 h 8"/>
                <a:gd name="T26" fmla="*/ 1 w 6"/>
                <a:gd name="T27" fmla="*/ 4 h 8"/>
                <a:gd name="T28" fmla="*/ 1 w 6"/>
                <a:gd name="T29" fmla="*/ 1 h 8"/>
                <a:gd name="T30" fmla="*/ 0 w 6"/>
                <a:gd name="T31" fmla="*/ 0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
                <a:gd name="T49" fmla="*/ 0 h 8"/>
                <a:gd name="T50" fmla="*/ 6 w 6"/>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 h="8">
                  <a:moveTo>
                    <a:pt x="0" y="0"/>
                  </a:moveTo>
                  <a:lnTo>
                    <a:pt x="0" y="0"/>
                  </a:lnTo>
                  <a:lnTo>
                    <a:pt x="1" y="0"/>
                  </a:lnTo>
                  <a:lnTo>
                    <a:pt x="2" y="0"/>
                  </a:lnTo>
                  <a:lnTo>
                    <a:pt x="3" y="1"/>
                  </a:lnTo>
                  <a:lnTo>
                    <a:pt x="4" y="1"/>
                  </a:lnTo>
                  <a:lnTo>
                    <a:pt x="5" y="1"/>
                  </a:lnTo>
                  <a:lnTo>
                    <a:pt x="5" y="2"/>
                  </a:lnTo>
                  <a:lnTo>
                    <a:pt x="5" y="3"/>
                  </a:lnTo>
                  <a:lnTo>
                    <a:pt x="5" y="5"/>
                  </a:lnTo>
                  <a:lnTo>
                    <a:pt x="5" y="7"/>
                  </a:lnTo>
                  <a:lnTo>
                    <a:pt x="1" y="7"/>
                  </a:lnTo>
                  <a:lnTo>
                    <a:pt x="1" y="6"/>
                  </a:lnTo>
                  <a:lnTo>
                    <a:pt x="1" y="4"/>
                  </a:lnTo>
                  <a:lnTo>
                    <a:pt x="1" y="1"/>
                  </a:lnTo>
                  <a:lnTo>
                    <a:pt x="0" y="0"/>
                  </a:lnTo>
                </a:path>
              </a:pathLst>
            </a:custGeom>
            <a:solidFill>
              <a:srgbClr val="2F8080"/>
            </a:solidFill>
            <a:ln w="127000" cap="rnd">
              <a:noFill/>
              <a:round/>
              <a:headEnd/>
              <a:tailEnd/>
            </a:ln>
          </p:spPr>
          <p:txBody>
            <a:bodyPr>
              <a:prstTxWarp prst="textNoShape">
                <a:avLst/>
              </a:prstTxWarp>
            </a:bodyPr>
            <a:lstStyle/>
            <a:p>
              <a:endParaRPr lang="en-US"/>
            </a:p>
          </p:txBody>
        </p:sp>
        <p:sp>
          <p:nvSpPr>
            <p:cNvPr id="41264" name="Freeform 248"/>
            <p:cNvSpPr>
              <a:spLocks/>
            </p:cNvSpPr>
            <p:nvPr/>
          </p:nvSpPr>
          <p:spPr bwMode="auto">
            <a:xfrm>
              <a:off x="4592" y="800"/>
              <a:ext cx="17" cy="23"/>
            </a:xfrm>
            <a:custGeom>
              <a:avLst/>
              <a:gdLst>
                <a:gd name="T0" fmla="*/ 0 w 17"/>
                <a:gd name="T1" fmla="*/ 6 h 23"/>
                <a:gd name="T2" fmla="*/ 0 w 17"/>
                <a:gd name="T3" fmla="*/ 6 h 23"/>
                <a:gd name="T4" fmla="*/ 0 w 17"/>
                <a:gd name="T5" fmla="*/ 4 h 23"/>
                <a:gd name="T6" fmla="*/ 2 w 17"/>
                <a:gd name="T7" fmla="*/ 3 h 23"/>
                <a:gd name="T8" fmla="*/ 2 w 17"/>
                <a:gd name="T9" fmla="*/ 1 h 23"/>
                <a:gd name="T10" fmla="*/ 4 w 17"/>
                <a:gd name="T11" fmla="*/ 1 h 23"/>
                <a:gd name="T12" fmla="*/ 4 w 17"/>
                <a:gd name="T13" fmla="*/ 0 h 23"/>
                <a:gd name="T14" fmla="*/ 6 w 17"/>
                <a:gd name="T15" fmla="*/ 1 h 23"/>
                <a:gd name="T16" fmla="*/ 8 w 17"/>
                <a:gd name="T17" fmla="*/ 1 h 23"/>
                <a:gd name="T18" fmla="*/ 8 w 17"/>
                <a:gd name="T19" fmla="*/ 3 h 23"/>
                <a:gd name="T20" fmla="*/ 10 w 17"/>
                <a:gd name="T21" fmla="*/ 4 h 23"/>
                <a:gd name="T22" fmla="*/ 12 w 17"/>
                <a:gd name="T23" fmla="*/ 6 h 23"/>
                <a:gd name="T24" fmla="*/ 12 w 17"/>
                <a:gd name="T25" fmla="*/ 8 h 23"/>
                <a:gd name="T26" fmla="*/ 14 w 17"/>
                <a:gd name="T27" fmla="*/ 11 h 23"/>
                <a:gd name="T28" fmla="*/ 16 w 17"/>
                <a:gd name="T29" fmla="*/ 14 h 23"/>
                <a:gd name="T30" fmla="*/ 16 w 17"/>
                <a:gd name="T31" fmla="*/ 18 h 23"/>
                <a:gd name="T32" fmla="*/ 16 w 17"/>
                <a:gd name="T33" fmla="*/ 22 h 23"/>
                <a:gd name="T34" fmla="*/ 12 w 17"/>
                <a:gd name="T35" fmla="*/ 22 h 23"/>
                <a:gd name="T36" fmla="*/ 12 w 17"/>
                <a:gd name="T37" fmla="*/ 21 h 23"/>
                <a:gd name="T38" fmla="*/ 12 w 17"/>
                <a:gd name="T39" fmla="*/ 18 h 23"/>
                <a:gd name="T40" fmla="*/ 12 w 17"/>
                <a:gd name="T41" fmla="*/ 17 h 23"/>
                <a:gd name="T42" fmla="*/ 12 w 17"/>
                <a:gd name="T43" fmla="*/ 14 h 23"/>
                <a:gd name="T44" fmla="*/ 12 w 17"/>
                <a:gd name="T45" fmla="*/ 12 h 23"/>
                <a:gd name="T46" fmla="*/ 10 w 17"/>
                <a:gd name="T47" fmla="*/ 8 h 23"/>
                <a:gd name="T48" fmla="*/ 6 w 17"/>
                <a:gd name="T49" fmla="*/ 6 h 23"/>
                <a:gd name="T50" fmla="*/ 6 w 17"/>
                <a:gd name="T51" fmla="*/ 4 h 23"/>
                <a:gd name="T52" fmla="*/ 4 w 17"/>
                <a:gd name="T53" fmla="*/ 4 h 23"/>
                <a:gd name="T54" fmla="*/ 2 w 17"/>
                <a:gd name="T55" fmla="*/ 6 h 23"/>
                <a:gd name="T56" fmla="*/ 0 w 17"/>
                <a:gd name="T57" fmla="*/ 6 h 23"/>
                <a:gd name="T58" fmla="*/ 0 w 17"/>
                <a:gd name="T59" fmla="*/ 6 h 2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
                <a:gd name="T91" fmla="*/ 0 h 23"/>
                <a:gd name="T92" fmla="*/ 17 w 17"/>
                <a:gd name="T93" fmla="*/ 23 h 2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 h="23">
                  <a:moveTo>
                    <a:pt x="0" y="6"/>
                  </a:moveTo>
                  <a:lnTo>
                    <a:pt x="0" y="6"/>
                  </a:lnTo>
                  <a:lnTo>
                    <a:pt x="0" y="4"/>
                  </a:lnTo>
                  <a:lnTo>
                    <a:pt x="2" y="3"/>
                  </a:lnTo>
                  <a:lnTo>
                    <a:pt x="2" y="1"/>
                  </a:lnTo>
                  <a:lnTo>
                    <a:pt x="4" y="1"/>
                  </a:lnTo>
                  <a:lnTo>
                    <a:pt x="4" y="0"/>
                  </a:lnTo>
                  <a:lnTo>
                    <a:pt x="6" y="1"/>
                  </a:lnTo>
                  <a:lnTo>
                    <a:pt x="8" y="1"/>
                  </a:lnTo>
                  <a:lnTo>
                    <a:pt x="8" y="3"/>
                  </a:lnTo>
                  <a:lnTo>
                    <a:pt x="10" y="4"/>
                  </a:lnTo>
                  <a:lnTo>
                    <a:pt x="12" y="6"/>
                  </a:lnTo>
                  <a:lnTo>
                    <a:pt x="12" y="8"/>
                  </a:lnTo>
                  <a:lnTo>
                    <a:pt x="14" y="11"/>
                  </a:lnTo>
                  <a:lnTo>
                    <a:pt x="16" y="14"/>
                  </a:lnTo>
                  <a:lnTo>
                    <a:pt x="16" y="18"/>
                  </a:lnTo>
                  <a:lnTo>
                    <a:pt x="16" y="22"/>
                  </a:lnTo>
                  <a:lnTo>
                    <a:pt x="12" y="22"/>
                  </a:lnTo>
                  <a:lnTo>
                    <a:pt x="12" y="21"/>
                  </a:lnTo>
                  <a:lnTo>
                    <a:pt x="12" y="18"/>
                  </a:lnTo>
                  <a:lnTo>
                    <a:pt x="12" y="17"/>
                  </a:lnTo>
                  <a:lnTo>
                    <a:pt x="12" y="14"/>
                  </a:lnTo>
                  <a:lnTo>
                    <a:pt x="12" y="12"/>
                  </a:lnTo>
                  <a:lnTo>
                    <a:pt x="10" y="8"/>
                  </a:lnTo>
                  <a:lnTo>
                    <a:pt x="6" y="6"/>
                  </a:lnTo>
                  <a:lnTo>
                    <a:pt x="6" y="4"/>
                  </a:lnTo>
                  <a:lnTo>
                    <a:pt x="4" y="4"/>
                  </a:lnTo>
                  <a:lnTo>
                    <a:pt x="2" y="6"/>
                  </a:lnTo>
                  <a:lnTo>
                    <a:pt x="0" y="6"/>
                  </a:lnTo>
                </a:path>
              </a:pathLst>
            </a:custGeom>
            <a:solidFill>
              <a:srgbClr val="406666"/>
            </a:solidFill>
            <a:ln w="127000" cap="rnd">
              <a:noFill/>
              <a:round/>
              <a:headEnd/>
              <a:tailEnd/>
            </a:ln>
          </p:spPr>
          <p:txBody>
            <a:bodyPr>
              <a:prstTxWarp prst="textNoShape">
                <a:avLst/>
              </a:prstTxWarp>
            </a:bodyPr>
            <a:lstStyle/>
            <a:p>
              <a:endParaRPr lang="en-US"/>
            </a:p>
          </p:txBody>
        </p:sp>
        <p:sp>
          <p:nvSpPr>
            <p:cNvPr id="41265" name="Freeform 249"/>
            <p:cNvSpPr>
              <a:spLocks/>
            </p:cNvSpPr>
            <p:nvPr/>
          </p:nvSpPr>
          <p:spPr bwMode="auto">
            <a:xfrm>
              <a:off x="4573" y="788"/>
              <a:ext cx="12" cy="13"/>
            </a:xfrm>
            <a:custGeom>
              <a:avLst/>
              <a:gdLst>
                <a:gd name="T0" fmla="*/ 8 w 12"/>
                <a:gd name="T1" fmla="*/ 12 h 13"/>
                <a:gd name="T2" fmla="*/ 8 w 12"/>
                <a:gd name="T3" fmla="*/ 12 h 13"/>
                <a:gd name="T4" fmla="*/ 8 w 12"/>
                <a:gd name="T5" fmla="*/ 11 h 13"/>
                <a:gd name="T6" fmla="*/ 9 w 12"/>
                <a:gd name="T7" fmla="*/ 11 h 13"/>
                <a:gd name="T8" fmla="*/ 9 w 12"/>
                <a:gd name="T9" fmla="*/ 9 h 13"/>
                <a:gd name="T10" fmla="*/ 9 w 12"/>
                <a:gd name="T11" fmla="*/ 8 h 13"/>
                <a:gd name="T12" fmla="*/ 11 w 12"/>
                <a:gd name="T13" fmla="*/ 8 h 13"/>
                <a:gd name="T14" fmla="*/ 11 w 12"/>
                <a:gd name="T15" fmla="*/ 7 h 13"/>
                <a:gd name="T16" fmla="*/ 11 w 12"/>
                <a:gd name="T17" fmla="*/ 6 h 13"/>
                <a:gd name="T18" fmla="*/ 11 w 12"/>
                <a:gd name="T19" fmla="*/ 5 h 13"/>
                <a:gd name="T20" fmla="*/ 9 w 12"/>
                <a:gd name="T21" fmla="*/ 5 h 13"/>
                <a:gd name="T22" fmla="*/ 8 w 12"/>
                <a:gd name="T23" fmla="*/ 3 h 13"/>
                <a:gd name="T24" fmla="*/ 6 w 12"/>
                <a:gd name="T25" fmla="*/ 2 h 13"/>
                <a:gd name="T26" fmla="*/ 5 w 12"/>
                <a:gd name="T27" fmla="*/ 2 h 13"/>
                <a:gd name="T28" fmla="*/ 3 w 12"/>
                <a:gd name="T29" fmla="*/ 1 h 13"/>
                <a:gd name="T30" fmla="*/ 1 w 12"/>
                <a:gd name="T31" fmla="*/ 1 h 13"/>
                <a:gd name="T32" fmla="*/ 0 w 12"/>
                <a:gd name="T33" fmla="*/ 0 h 13"/>
                <a:gd name="T34" fmla="*/ 0 w 12"/>
                <a:gd name="T35" fmla="*/ 1 h 13"/>
                <a:gd name="T36" fmla="*/ 1 w 12"/>
                <a:gd name="T37" fmla="*/ 1 h 13"/>
                <a:gd name="T38" fmla="*/ 3 w 12"/>
                <a:gd name="T39" fmla="*/ 2 h 13"/>
                <a:gd name="T40" fmla="*/ 5 w 12"/>
                <a:gd name="T41" fmla="*/ 3 h 13"/>
                <a:gd name="T42" fmla="*/ 6 w 12"/>
                <a:gd name="T43" fmla="*/ 3 h 13"/>
                <a:gd name="T44" fmla="*/ 8 w 12"/>
                <a:gd name="T45" fmla="*/ 5 h 13"/>
                <a:gd name="T46" fmla="*/ 8 w 12"/>
                <a:gd name="T47" fmla="*/ 6 h 13"/>
                <a:gd name="T48" fmla="*/ 9 w 12"/>
                <a:gd name="T49" fmla="*/ 7 h 13"/>
                <a:gd name="T50" fmla="*/ 9 w 12"/>
                <a:gd name="T51" fmla="*/ 8 h 13"/>
                <a:gd name="T52" fmla="*/ 8 w 12"/>
                <a:gd name="T53" fmla="*/ 9 h 13"/>
                <a:gd name="T54" fmla="*/ 8 w 12"/>
                <a:gd name="T55" fmla="*/ 11 h 13"/>
                <a:gd name="T56" fmla="*/ 8 w 12"/>
                <a:gd name="T57" fmla="*/ 12 h 1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
                <a:gd name="T88" fmla="*/ 0 h 13"/>
                <a:gd name="T89" fmla="*/ 12 w 12"/>
                <a:gd name="T90" fmla="*/ 13 h 1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 h="13">
                  <a:moveTo>
                    <a:pt x="8" y="12"/>
                  </a:moveTo>
                  <a:lnTo>
                    <a:pt x="8" y="12"/>
                  </a:lnTo>
                  <a:lnTo>
                    <a:pt x="8" y="11"/>
                  </a:lnTo>
                  <a:lnTo>
                    <a:pt x="9" y="11"/>
                  </a:lnTo>
                  <a:lnTo>
                    <a:pt x="9" y="9"/>
                  </a:lnTo>
                  <a:lnTo>
                    <a:pt x="9" y="8"/>
                  </a:lnTo>
                  <a:lnTo>
                    <a:pt x="11" y="8"/>
                  </a:lnTo>
                  <a:lnTo>
                    <a:pt x="11" y="7"/>
                  </a:lnTo>
                  <a:lnTo>
                    <a:pt x="11" y="6"/>
                  </a:lnTo>
                  <a:lnTo>
                    <a:pt x="11" y="5"/>
                  </a:lnTo>
                  <a:lnTo>
                    <a:pt x="9" y="5"/>
                  </a:lnTo>
                  <a:lnTo>
                    <a:pt x="8" y="3"/>
                  </a:lnTo>
                  <a:lnTo>
                    <a:pt x="6" y="2"/>
                  </a:lnTo>
                  <a:lnTo>
                    <a:pt x="5" y="2"/>
                  </a:lnTo>
                  <a:lnTo>
                    <a:pt x="3" y="1"/>
                  </a:lnTo>
                  <a:lnTo>
                    <a:pt x="1" y="1"/>
                  </a:lnTo>
                  <a:lnTo>
                    <a:pt x="0" y="0"/>
                  </a:lnTo>
                  <a:lnTo>
                    <a:pt x="0" y="1"/>
                  </a:lnTo>
                  <a:lnTo>
                    <a:pt x="1" y="1"/>
                  </a:lnTo>
                  <a:lnTo>
                    <a:pt x="3" y="2"/>
                  </a:lnTo>
                  <a:lnTo>
                    <a:pt x="5" y="3"/>
                  </a:lnTo>
                  <a:lnTo>
                    <a:pt x="6" y="3"/>
                  </a:lnTo>
                  <a:lnTo>
                    <a:pt x="8" y="5"/>
                  </a:lnTo>
                  <a:lnTo>
                    <a:pt x="8" y="6"/>
                  </a:lnTo>
                  <a:lnTo>
                    <a:pt x="9" y="7"/>
                  </a:lnTo>
                  <a:lnTo>
                    <a:pt x="9" y="8"/>
                  </a:lnTo>
                  <a:lnTo>
                    <a:pt x="8" y="9"/>
                  </a:lnTo>
                  <a:lnTo>
                    <a:pt x="8" y="11"/>
                  </a:lnTo>
                  <a:lnTo>
                    <a:pt x="8" y="12"/>
                  </a:lnTo>
                </a:path>
              </a:pathLst>
            </a:custGeom>
            <a:solidFill>
              <a:srgbClr val="406666"/>
            </a:solidFill>
            <a:ln w="127000" cap="rnd">
              <a:noFill/>
              <a:round/>
              <a:headEnd/>
              <a:tailEnd/>
            </a:ln>
          </p:spPr>
          <p:txBody>
            <a:bodyPr>
              <a:prstTxWarp prst="textNoShape">
                <a:avLst/>
              </a:prstTxWarp>
            </a:bodyPr>
            <a:lstStyle/>
            <a:p>
              <a:endParaRPr lang="en-US"/>
            </a:p>
          </p:txBody>
        </p:sp>
        <p:sp>
          <p:nvSpPr>
            <p:cNvPr id="41266" name="Freeform 250"/>
            <p:cNvSpPr>
              <a:spLocks/>
            </p:cNvSpPr>
            <p:nvPr/>
          </p:nvSpPr>
          <p:spPr bwMode="auto">
            <a:xfrm>
              <a:off x="4568" y="817"/>
              <a:ext cx="4" cy="2"/>
            </a:xfrm>
            <a:custGeom>
              <a:avLst/>
              <a:gdLst>
                <a:gd name="T0" fmla="*/ 2 w 4"/>
                <a:gd name="T1" fmla="*/ 1 h 2"/>
                <a:gd name="T2" fmla="*/ 1 w 4"/>
                <a:gd name="T3" fmla="*/ 1 h 2"/>
                <a:gd name="T4" fmla="*/ 0 w 4"/>
                <a:gd name="T5" fmla="*/ 1 h 2"/>
                <a:gd name="T6" fmla="*/ 0 w 4"/>
                <a:gd name="T7" fmla="*/ 1 h 2"/>
                <a:gd name="T8" fmla="*/ 0 w 4"/>
                <a:gd name="T9" fmla="*/ 0 h 2"/>
                <a:gd name="T10" fmla="*/ 1 w 4"/>
                <a:gd name="T11" fmla="*/ 0 h 2"/>
                <a:gd name="T12" fmla="*/ 2 w 4"/>
                <a:gd name="T13" fmla="*/ 0 h 2"/>
                <a:gd name="T14" fmla="*/ 2 w 4"/>
                <a:gd name="T15" fmla="*/ 0 h 2"/>
                <a:gd name="T16" fmla="*/ 3 w 4"/>
                <a:gd name="T17" fmla="*/ 0 h 2"/>
                <a:gd name="T18" fmla="*/ 3 w 4"/>
                <a:gd name="T19" fmla="*/ 1 h 2"/>
                <a:gd name="T20" fmla="*/ 3 w 4"/>
                <a:gd name="T21" fmla="*/ 1 h 2"/>
                <a:gd name="T22" fmla="*/ 2 w 4"/>
                <a:gd name="T23" fmla="*/ 1 h 2"/>
                <a:gd name="T24" fmla="*/ 2 w 4"/>
                <a:gd name="T25" fmla="*/ 1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2"/>
                <a:gd name="T41" fmla="*/ 4 w 4"/>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2">
                  <a:moveTo>
                    <a:pt x="2" y="1"/>
                  </a:moveTo>
                  <a:lnTo>
                    <a:pt x="1" y="1"/>
                  </a:lnTo>
                  <a:lnTo>
                    <a:pt x="0" y="1"/>
                  </a:lnTo>
                  <a:lnTo>
                    <a:pt x="0" y="0"/>
                  </a:lnTo>
                  <a:lnTo>
                    <a:pt x="1" y="0"/>
                  </a:lnTo>
                  <a:lnTo>
                    <a:pt x="2" y="0"/>
                  </a:lnTo>
                  <a:lnTo>
                    <a:pt x="3" y="0"/>
                  </a:lnTo>
                  <a:lnTo>
                    <a:pt x="3" y="1"/>
                  </a:lnTo>
                  <a:lnTo>
                    <a:pt x="2" y="1"/>
                  </a:lnTo>
                </a:path>
              </a:pathLst>
            </a:custGeom>
            <a:solidFill>
              <a:srgbClr val="8D9999"/>
            </a:solidFill>
            <a:ln w="127000" cap="rnd">
              <a:noFill/>
              <a:round/>
              <a:headEnd/>
              <a:tailEnd/>
            </a:ln>
          </p:spPr>
          <p:txBody>
            <a:bodyPr>
              <a:prstTxWarp prst="textNoShape">
                <a:avLst/>
              </a:prstTxWarp>
            </a:bodyPr>
            <a:lstStyle/>
            <a:p>
              <a:endParaRPr lang="en-US"/>
            </a:p>
          </p:txBody>
        </p:sp>
        <p:sp>
          <p:nvSpPr>
            <p:cNvPr id="41267" name="Freeform 251"/>
            <p:cNvSpPr>
              <a:spLocks/>
            </p:cNvSpPr>
            <p:nvPr/>
          </p:nvSpPr>
          <p:spPr bwMode="auto">
            <a:xfrm>
              <a:off x="4565" y="817"/>
              <a:ext cx="4" cy="2"/>
            </a:xfrm>
            <a:custGeom>
              <a:avLst/>
              <a:gdLst>
                <a:gd name="T0" fmla="*/ 3 w 4"/>
                <a:gd name="T1" fmla="*/ 0 h 2"/>
                <a:gd name="T2" fmla="*/ 3 w 4"/>
                <a:gd name="T3" fmla="*/ 0 h 2"/>
                <a:gd name="T4" fmla="*/ 2 w 4"/>
                <a:gd name="T5" fmla="*/ 0 h 2"/>
                <a:gd name="T6" fmla="*/ 0 w 4"/>
                <a:gd name="T7" fmla="*/ 0 h 2"/>
                <a:gd name="T8" fmla="*/ 0 w 4"/>
                <a:gd name="T9" fmla="*/ 0 h 2"/>
                <a:gd name="T10" fmla="*/ 0 w 4"/>
                <a:gd name="T11" fmla="*/ 1 h 2"/>
                <a:gd name="T12" fmla="*/ 0 w 4"/>
                <a:gd name="T13" fmla="*/ 1 h 2"/>
                <a:gd name="T14" fmla="*/ 0 w 4"/>
                <a:gd name="T15" fmla="*/ 1 h 2"/>
                <a:gd name="T16" fmla="*/ 2 w 4"/>
                <a:gd name="T17" fmla="*/ 1 h 2"/>
                <a:gd name="T18" fmla="*/ 3 w 4"/>
                <a:gd name="T19" fmla="*/ 1 h 2"/>
                <a:gd name="T20" fmla="*/ 2 w 4"/>
                <a:gd name="T21" fmla="*/ 1 h 2"/>
                <a:gd name="T22" fmla="*/ 0 w 4"/>
                <a:gd name="T23" fmla="*/ 1 h 2"/>
                <a:gd name="T24" fmla="*/ 0 w 4"/>
                <a:gd name="T25" fmla="*/ 1 h 2"/>
                <a:gd name="T26" fmla="*/ 0 w 4"/>
                <a:gd name="T27" fmla="*/ 1 h 2"/>
                <a:gd name="T28" fmla="*/ 0 w 4"/>
                <a:gd name="T29" fmla="*/ 0 h 2"/>
                <a:gd name="T30" fmla="*/ 2 w 4"/>
                <a:gd name="T31" fmla="*/ 0 h 2"/>
                <a:gd name="T32" fmla="*/ 3 w 4"/>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
                <a:gd name="T52" fmla="*/ 0 h 2"/>
                <a:gd name="T53" fmla="*/ 4 w 4"/>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 h="2">
                  <a:moveTo>
                    <a:pt x="3" y="0"/>
                  </a:moveTo>
                  <a:lnTo>
                    <a:pt x="3" y="0"/>
                  </a:lnTo>
                  <a:lnTo>
                    <a:pt x="2" y="0"/>
                  </a:lnTo>
                  <a:lnTo>
                    <a:pt x="0" y="0"/>
                  </a:lnTo>
                  <a:lnTo>
                    <a:pt x="0" y="1"/>
                  </a:lnTo>
                  <a:lnTo>
                    <a:pt x="2" y="1"/>
                  </a:lnTo>
                  <a:lnTo>
                    <a:pt x="3" y="1"/>
                  </a:lnTo>
                  <a:lnTo>
                    <a:pt x="2" y="1"/>
                  </a:lnTo>
                  <a:lnTo>
                    <a:pt x="0" y="1"/>
                  </a:lnTo>
                  <a:lnTo>
                    <a:pt x="0" y="0"/>
                  </a:lnTo>
                  <a:lnTo>
                    <a:pt x="2" y="0"/>
                  </a:lnTo>
                  <a:lnTo>
                    <a:pt x="3" y="0"/>
                  </a:lnTo>
                </a:path>
              </a:pathLst>
            </a:custGeom>
            <a:solidFill>
              <a:srgbClr val="4D6666"/>
            </a:solidFill>
            <a:ln w="127000" cap="rnd">
              <a:noFill/>
              <a:round/>
              <a:headEnd/>
              <a:tailEnd/>
            </a:ln>
          </p:spPr>
          <p:txBody>
            <a:bodyPr>
              <a:prstTxWarp prst="textNoShape">
                <a:avLst/>
              </a:prstTxWarp>
            </a:bodyPr>
            <a:lstStyle/>
            <a:p>
              <a:endParaRPr lang="en-US"/>
            </a:p>
          </p:txBody>
        </p:sp>
        <p:sp>
          <p:nvSpPr>
            <p:cNvPr id="41268" name="Freeform 252"/>
            <p:cNvSpPr>
              <a:spLocks/>
            </p:cNvSpPr>
            <p:nvPr/>
          </p:nvSpPr>
          <p:spPr bwMode="auto">
            <a:xfrm>
              <a:off x="4563" y="814"/>
              <a:ext cx="6" cy="4"/>
            </a:xfrm>
            <a:custGeom>
              <a:avLst/>
              <a:gdLst>
                <a:gd name="T0" fmla="*/ 5 w 6"/>
                <a:gd name="T1" fmla="*/ 0 h 4"/>
                <a:gd name="T2" fmla="*/ 5 w 6"/>
                <a:gd name="T3" fmla="*/ 0 h 4"/>
                <a:gd name="T4" fmla="*/ 0 w 6"/>
                <a:gd name="T5" fmla="*/ 0 h 4"/>
                <a:gd name="T6" fmla="*/ 0 w 6"/>
                <a:gd name="T7" fmla="*/ 3 h 4"/>
                <a:gd name="T8" fmla="*/ 5 w 6"/>
                <a:gd name="T9" fmla="*/ 0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5" y="0"/>
                  </a:moveTo>
                  <a:lnTo>
                    <a:pt x="5" y="0"/>
                  </a:lnTo>
                  <a:lnTo>
                    <a:pt x="0" y="0"/>
                  </a:lnTo>
                  <a:lnTo>
                    <a:pt x="0" y="3"/>
                  </a:lnTo>
                  <a:lnTo>
                    <a:pt x="5" y="0"/>
                  </a:lnTo>
                </a:path>
              </a:pathLst>
            </a:custGeom>
            <a:solidFill>
              <a:srgbClr val="C7CCCC"/>
            </a:solidFill>
            <a:ln w="127000" cap="rnd">
              <a:noFill/>
              <a:round/>
              <a:headEnd/>
              <a:tailEnd/>
            </a:ln>
          </p:spPr>
          <p:txBody>
            <a:bodyPr>
              <a:prstTxWarp prst="textNoShape">
                <a:avLst/>
              </a:prstTxWarp>
            </a:bodyPr>
            <a:lstStyle/>
            <a:p>
              <a:endParaRPr lang="en-US"/>
            </a:p>
          </p:txBody>
        </p:sp>
        <p:sp>
          <p:nvSpPr>
            <p:cNvPr id="41269" name="Freeform 253"/>
            <p:cNvSpPr>
              <a:spLocks/>
            </p:cNvSpPr>
            <p:nvPr/>
          </p:nvSpPr>
          <p:spPr bwMode="auto">
            <a:xfrm>
              <a:off x="4652" y="820"/>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path>
              </a:pathLst>
            </a:custGeom>
            <a:solidFill>
              <a:srgbClr val="003333"/>
            </a:solidFill>
            <a:ln w="127000" cap="rnd">
              <a:noFill/>
              <a:round/>
              <a:headEnd/>
              <a:tailEnd/>
            </a:ln>
          </p:spPr>
          <p:txBody>
            <a:bodyPr>
              <a:prstTxWarp prst="textNoShape">
                <a:avLst/>
              </a:prstTxWarp>
            </a:bodyPr>
            <a:lstStyle/>
            <a:p>
              <a:endParaRPr lang="en-US"/>
            </a:p>
          </p:txBody>
        </p:sp>
        <p:sp>
          <p:nvSpPr>
            <p:cNvPr id="41270" name="Freeform 254"/>
            <p:cNvSpPr>
              <a:spLocks/>
            </p:cNvSpPr>
            <p:nvPr/>
          </p:nvSpPr>
          <p:spPr bwMode="auto">
            <a:xfrm>
              <a:off x="4629" y="820"/>
              <a:ext cx="8" cy="4"/>
            </a:xfrm>
            <a:custGeom>
              <a:avLst/>
              <a:gdLst>
                <a:gd name="T0" fmla="*/ 7 w 8"/>
                <a:gd name="T1" fmla="*/ 3 h 4"/>
                <a:gd name="T2" fmla="*/ 7 w 8"/>
                <a:gd name="T3" fmla="*/ 3 h 4"/>
                <a:gd name="T4" fmla="*/ 6 w 8"/>
                <a:gd name="T5" fmla="*/ 0 h 4"/>
                <a:gd name="T6" fmla="*/ 4 w 8"/>
                <a:gd name="T7" fmla="*/ 0 h 4"/>
                <a:gd name="T8" fmla="*/ 3 w 8"/>
                <a:gd name="T9" fmla="*/ 0 h 4"/>
                <a:gd name="T10" fmla="*/ 1 w 8"/>
                <a:gd name="T11" fmla="*/ 0 h 4"/>
                <a:gd name="T12" fmla="*/ 0 w 8"/>
                <a:gd name="T13" fmla="*/ 0 h 4"/>
                <a:gd name="T14" fmla="*/ 0 w 8"/>
                <a:gd name="T15" fmla="*/ 3 h 4"/>
                <a:gd name="T16" fmla="*/ 1 w 8"/>
                <a:gd name="T17" fmla="*/ 3 h 4"/>
                <a:gd name="T18" fmla="*/ 3 w 8"/>
                <a:gd name="T19" fmla="*/ 3 h 4"/>
                <a:gd name="T20" fmla="*/ 4 w 8"/>
                <a:gd name="T21" fmla="*/ 3 h 4"/>
                <a:gd name="T22" fmla="*/ 6 w 8"/>
                <a:gd name="T23" fmla="*/ 3 h 4"/>
                <a:gd name="T24" fmla="*/ 7 w 8"/>
                <a:gd name="T25" fmla="*/ 3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
                <a:gd name="T40" fmla="*/ 0 h 4"/>
                <a:gd name="T41" fmla="*/ 8 w 8"/>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 h="4">
                  <a:moveTo>
                    <a:pt x="7" y="3"/>
                  </a:moveTo>
                  <a:lnTo>
                    <a:pt x="7" y="3"/>
                  </a:lnTo>
                  <a:lnTo>
                    <a:pt x="6" y="0"/>
                  </a:lnTo>
                  <a:lnTo>
                    <a:pt x="4" y="0"/>
                  </a:lnTo>
                  <a:lnTo>
                    <a:pt x="3" y="0"/>
                  </a:lnTo>
                  <a:lnTo>
                    <a:pt x="1" y="0"/>
                  </a:lnTo>
                  <a:lnTo>
                    <a:pt x="0" y="0"/>
                  </a:lnTo>
                  <a:lnTo>
                    <a:pt x="0" y="3"/>
                  </a:lnTo>
                  <a:lnTo>
                    <a:pt x="1" y="3"/>
                  </a:lnTo>
                  <a:lnTo>
                    <a:pt x="3" y="3"/>
                  </a:lnTo>
                  <a:lnTo>
                    <a:pt x="4" y="3"/>
                  </a:lnTo>
                  <a:lnTo>
                    <a:pt x="6" y="3"/>
                  </a:lnTo>
                  <a:lnTo>
                    <a:pt x="7" y="3"/>
                  </a:lnTo>
                </a:path>
              </a:pathLst>
            </a:custGeom>
            <a:solidFill>
              <a:srgbClr val="003333"/>
            </a:solidFill>
            <a:ln w="127000" cap="rnd">
              <a:noFill/>
              <a:round/>
              <a:headEnd/>
              <a:tailEnd/>
            </a:ln>
          </p:spPr>
          <p:txBody>
            <a:bodyPr>
              <a:prstTxWarp prst="textNoShape">
                <a:avLst/>
              </a:prstTxWarp>
            </a:bodyPr>
            <a:lstStyle/>
            <a:p>
              <a:endParaRPr lang="en-US"/>
            </a:p>
          </p:txBody>
        </p:sp>
        <p:sp>
          <p:nvSpPr>
            <p:cNvPr id="41271" name="Freeform 255"/>
            <p:cNvSpPr>
              <a:spLocks/>
            </p:cNvSpPr>
            <p:nvPr/>
          </p:nvSpPr>
          <p:spPr bwMode="auto">
            <a:xfrm>
              <a:off x="3924" y="734"/>
              <a:ext cx="233" cy="59"/>
            </a:xfrm>
            <a:custGeom>
              <a:avLst/>
              <a:gdLst>
                <a:gd name="T0" fmla="*/ 232 w 233"/>
                <a:gd name="T1" fmla="*/ 29 h 59"/>
                <a:gd name="T2" fmla="*/ 3 w 233"/>
                <a:gd name="T3" fmla="*/ 0 h 59"/>
                <a:gd name="T4" fmla="*/ 0 w 233"/>
                <a:gd name="T5" fmla="*/ 29 h 59"/>
                <a:gd name="T6" fmla="*/ 232 w 233"/>
                <a:gd name="T7" fmla="*/ 58 h 59"/>
                <a:gd name="T8" fmla="*/ 232 w 233"/>
                <a:gd name="T9" fmla="*/ 29 h 59"/>
                <a:gd name="T10" fmla="*/ 0 60000 65536"/>
                <a:gd name="T11" fmla="*/ 0 60000 65536"/>
                <a:gd name="T12" fmla="*/ 0 60000 65536"/>
                <a:gd name="T13" fmla="*/ 0 60000 65536"/>
                <a:gd name="T14" fmla="*/ 0 60000 65536"/>
                <a:gd name="T15" fmla="*/ 0 w 233"/>
                <a:gd name="T16" fmla="*/ 0 h 59"/>
                <a:gd name="T17" fmla="*/ 233 w 233"/>
                <a:gd name="T18" fmla="*/ 59 h 59"/>
              </a:gdLst>
              <a:ahLst/>
              <a:cxnLst>
                <a:cxn ang="T10">
                  <a:pos x="T0" y="T1"/>
                </a:cxn>
                <a:cxn ang="T11">
                  <a:pos x="T2" y="T3"/>
                </a:cxn>
                <a:cxn ang="T12">
                  <a:pos x="T4" y="T5"/>
                </a:cxn>
                <a:cxn ang="T13">
                  <a:pos x="T6" y="T7"/>
                </a:cxn>
                <a:cxn ang="T14">
                  <a:pos x="T8" y="T9"/>
                </a:cxn>
              </a:cxnLst>
              <a:rect l="T15" t="T16" r="T17" b="T18"/>
              <a:pathLst>
                <a:path w="233" h="59">
                  <a:moveTo>
                    <a:pt x="232" y="29"/>
                  </a:moveTo>
                  <a:lnTo>
                    <a:pt x="3" y="0"/>
                  </a:lnTo>
                  <a:lnTo>
                    <a:pt x="0" y="29"/>
                  </a:lnTo>
                  <a:lnTo>
                    <a:pt x="232" y="58"/>
                  </a:lnTo>
                  <a:lnTo>
                    <a:pt x="232" y="29"/>
                  </a:lnTo>
                </a:path>
              </a:pathLst>
            </a:custGeom>
            <a:solidFill>
              <a:srgbClr val="000000"/>
            </a:solidFill>
            <a:ln w="127000" cap="rnd">
              <a:noFill/>
              <a:round/>
              <a:headEnd/>
              <a:tailEnd/>
            </a:ln>
          </p:spPr>
          <p:txBody>
            <a:bodyPr>
              <a:prstTxWarp prst="textNoShape">
                <a:avLst/>
              </a:prstTxWarp>
            </a:bodyPr>
            <a:lstStyle/>
            <a:p>
              <a:endParaRPr lang="en-US"/>
            </a:p>
          </p:txBody>
        </p:sp>
        <p:sp>
          <p:nvSpPr>
            <p:cNvPr id="41272" name="Line 256"/>
            <p:cNvSpPr>
              <a:spLocks noChangeShapeType="1"/>
            </p:cNvSpPr>
            <p:nvPr/>
          </p:nvSpPr>
          <p:spPr bwMode="auto">
            <a:xfrm flipH="1" flipV="1">
              <a:off x="3924" y="734"/>
              <a:ext cx="232" cy="33"/>
            </a:xfrm>
            <a:prstGeom prst="line">
              <a:avLst/>
            </a:prstGeom>
            <a:noFill/>
            <a:ln w="12700">
              <a:solidFill>
                <a:srgbClr val="003333"/>
              </a:solidFill>
              <a:round/>
              <a:headEnd/>
              <a:tailEnd/>
            </a:ln>
          </p:spPr>
          <p:txBody>
            <a:bodyPr wrap="none" anchor="ctr">
              <a:prstTxWarp prst="textNoShape">
                <a:avLst/>
              </a:prstTxWarp>
            </a:bodyPr>
            <a:lstStyle/>
            <a:p>
              <a:endParaRPr lang="en-US"/>
            </a:p>
          </p:txBody>
        </p:sp>
        <p:sp>
          <p:nvSpPr>
            <p:cNvPr id="41273" name="Freeform 257"/>
            <p:cNvSpPr>
              <a:spLocks/>
            </p:cNvSpPr>
            <p:nvPr/>
          </p:nvSpPr>
          <p:spPr bwMode="auto">
            <a:xfrm>
              <a:off x="3916" y="734"/>
              <a:ext cx="4" cy="28"/>
            </a:xfrm>
            <a:custGeom>
              <a:avLst/>
              <a:gdLst>
                <a:gd name="T0" fmla="*/ 3 w 4"/>
                <a:gd name="T1" fmla="*/ 0 h 28"/>
                <a:gd name="T2" fmla="*/ 1 w 4"/>
                <a:gd name="T3" fmla="*/ 4 h 28"/>
                <a:gd name="T4" fmla="*/ 1 w 4"/>
                <a:gd name="T5" fmla="*/ 5 h 28"/>
                <a:gd name="T6" fmla="*/ 1 w 4"/>
                <a:gd name="T7" fmla="*/ 7 h 28"/>
                <a:gd name="T8" fmla="*/ 1 w 4"/>
                <a:gd name="T9" fmla="*/ 9 h 28"/>
                <a:gd name="T10" fmla="*/ 1 w 4"/>
                <a:gd name="T11" fmla="*/ 14 h 28"/>
                <a:gd name="T12" fmla="*/ 1 w 4"/>
                <a:gd name="T13" fmla="*/ 16 h 28"/>
                <a:gd name="T14" fmla="*/ 1 w 4"/>
                <a:gd name="T15" fmla="*/ 19 h 28"/>
                <a:gd name="T16" fmla="*/ 0 w 4"/>
                <a:gd name="T17" fmla="*/ 23 h 28"/>
                <a:gd name="T18" fmla="*/ 3 w 4"/>
                <a:gd name="T19" fmla="*/ 27 h 28"/>
                <a:gd name="T20" fmla="*/ 3 w 4"/>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
                <a:gd name="T34" fmla="*/ 0 h 28"/>
                <a:gd name="T35" fmla="*/ 4 w 4"/>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 h="28">
                  <a:moveTo>
                    <a:pt x="3" y="0"/>
                  </a:moveTo>
                  <a:lnTo>
                    <a:pt x="1" y="4"/>
                  </a:lnTo>
                  <a:lnTo>
                    <a:pt x="1" y="5"/>
                  </a:lnTo>
                  <a:lnTo>
                    <a:pt x="1" y="7"/>
                  </a:lnTo>
                  <a:lnTo>
                    <a:pt x="1" y="9"/>
                  </a:lnTo>
                  <a:lnTo>
                    <a:pt x="1" y="14"/>
                  </a:lnTo>
                  <a:lnTo>
                    <a:pt x="1" y="16"/>
                  </a:lnTo>
                  <a:lnTo>
                    <a:pt x="1" y="19"/>
                  </a:lnTo>
                  <a:lnTo>
                    <a:pt x="0" y="23"/>
                  </a:lnTo>
                  <a:lnTo>
                    <a:pt x="3" y="27"/>
                  </a:lnTo>
                  <a:lnTo>
                    <a:pt x="3" y="0"/>
                  </a:lnTo>
                </a:path>
              </a:pathLst>
            </a:custGeom>
            <a:solidFill>
              <a:srgbClr val="003333"/>
            </a:solidFill>
            <a:ln w="127000" cap="rnd">
              <a:noFill/>
              <a:round/>
              <a:headEnd/>
              <a:tailEnd/>
            </a:ln>
          </p:spPr>
          <p:txBody>
            <a:bodyPr>
              <a:prstTxWarp prst="textNoShape">
                <a:avLst/>
              </a:prstTxWarp>
            </a:bodyPr>
            <a:lstStyle/>
            <a:p>
              <a:endParaRPr lang="en-US"/>
            </a:p>
          </p:txBody>
        </p:sp>
        <p:sp>
          <p:nvSpPr>
            <p:cNvPr id="41274" name="Freeform 258"/>
            <p:cNvSpPr>
              <a:spLocks/>
            </p:cNvSpPr>
            <p:nvPr/>
          </p:nvSpPr>
          <p:spPr bwMode="auto">
            <a:xfrm>
              <a:off x="4116" y="767"/>
              <a:ext cx="21" cy="16"/>
            </a:xfrm>
            <a:custGeom>
              <a:avLst/>
              <a:gdLst>
                <a:gd name="T0" fmla="*/ 4 w 21"/>
                <a:gd name="T1" fmla="*/ 14 h 16"/>
                <a:gd name="T2" fmla="*/ 16 w 21"/>
                <a:gd name="T3" fmla="*/ 15 h 16"/>
                <a:gd name="T4" fmla="*/ 14 w 21"/>
                <a:gd name="T5" fmla="*/ 14 h 16"/>
                <a:gd name="T6" fmla="*/ 12 w 21"/>
                <a:gd name="T7" fmla="*/ 14 h 16"/>
                <a:gd name="T8" fmla="*/ 12 w 21"/>
                <a:gd name="T9" fmla="*/ 13 h 16"/>
                <a:gd name="T10" fmla="*/ 12 w 21"/>
                <a:gd name="T11" fmla="*/ 2 h 16"/>
                <a:gd name="T12" fmla="*/ 14 w 21"/>
                <a:gd name="T13" fmla="*/ 2 h 16"/>
                <a:gd name="T14" fmla="*/ 16 w 21"/>
                <a:gd name="T15" fmla="*/ 2 h 16"/>
                <a:gd name="T16" fmla="*/ 18 w 21"/>
                <a:gd name="T17" fmla="*/ 3 h 16"/>
                <a:gd name="T18" fmla="*/ 20 w 21"/>
                <a:gd name="T19" fmla="*/ 5 h 16"/>
                <a:gd name="T20" fmla="*/ 20 w 21"/>
                <a:gd name="T21" fmla="*/ 6 h 16"/>
                <a:gd name="T22" fmla="*/ 20 w 21"/>
                <a:gd name="T23" fmla="*/ 2 h 16"/>
                <a:gd name="T24" fmla="*/ 0 w 21"/>
                <a:gd name="T25" fmla="*/ 0 h 16"/>
                <a:gd name="T26" fmla="*/ 0 w 21"/>
                <a:gd name="T27" fmla="*/ 3 h 16"/>
                <a:gd name="T28" fmla="*/ 0 w 21"/>
                <a:gd name="T29" fmla="*/ 2 h 16"/>
                <a:gd name="T30" fmla="*/ 2 w 21"/>
                <a:gd name="T31" fmla="*/ 2 h 16"/>
                <a:gd name="T32" fmla="*/ 2 w 21"/>
                <a:gd name="T33" fmla="*/ 1 h 16"/>
                <a:gd name="T34" fmla="*/ 4 w 21"/>
                <a:gd name="T35" fmla="*/ 1 h 16"/>
                <a:gd name="T36" fmla="*/ 6 w 21"/>
                <a:gd name="T37" fmla="*/ 1 h 16"/>
                <a:gd name="T38" fmla="*/ 8 w 21"/>
                <a:gd name="T39" fmla="*/ 2 h 16"/>
                <a:gd name="T40" fmla="*/ 8 w 21"/>
                <a:gd name="T41" fmla="*/ 12 h 16"/>
                <a:gd name="T42" fmla="*/ 8 w 21"/>
                <a:gd name="T43" fmla="*/ 13 h 16"/>
                <a:gd name="T44" fmla="*/ 8 w 21"/>
                <a:gd name="T45" fmla="*/ 14 h 16"/>
                <a:gd name="T46" fmla="*/ 6 w 21"/>
                <a:gd name="T47" fmla="*/ 14 h 16"/>
                <a:gd name="T48" fmla="*/ 4 w 21"/>
                <a:gd name="T49" fmla="*/ 14 h 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
                <a:gd name="T76" fmla="*/ 0 h 16"/>
                <a:gd name="T77" fmla="*/ 21 w 21"/>
                <a:gd name="T78" fmla="*/ 16 h 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 h="16">
                  <a:moveTo>
                    <a:pt x="4" y="14"/>
                  </a:moveTo>
                  <a:lnTo>
                    <a:pt x="16" y="15"/>
                  </a:lnTo>
                  <a:lnTo>
                    <a:pt x="14" y="14"/>
                  </a:lnTo>
                  <a:lnTo>
                    <a:pt x="12" y="14"/>
                  </a:lnTo>
                  <a:lnTo>
                    <a:pt x="12" y="13"/>
                  </a:lnTo>
                  <a:lnTo>
                    <a:pt x="12" y="2"/>
                  </a:lnTo>
                  <a:lnTo>
                    <a:pt x="14" y="2"/>
                  </a:lnTo>
                  <a:lnTo>
                    <a:pt x="16" y="2"/>
                  </a:lnTo>
                  <a:lnTo>
                    <a:pt x="18" y="3"/>
                  </a:lnTo>
                  <a:lnTo>
                    <a:pt x="20" y="5"/>
                  </a:lnTo>
                  <a:lnTo>
                    <a:pt x="20" y="6"/>
                  </a:lnTo>
                  <a:lnTo>
                    <a:pt x="20" y="2"/>
                  </a:lnTo>
                  <a:lnTo>
                    <a:pt x="0" y="0"/>
                  </a:lnTo>
                  <a:lnTo>
                    <a:pt x="0" y="3"/>
                  </a:lnTo>
                  <a:lnTo>
                    <a:pt x="0" y="2"/>
                  </a:lnTo>
                  <a:lnTo>
                    <a:pt x="2" y="2"/>
                  </a:lnTo>
                  <a:lnTo>
                    <a:pt x="2" y="1"/>
                  </a:lnTo>
                  <a:lnTo>
                    <a:pt x="4" y="1"/>
                  </a:lnTo>
                  <a:lnTo>
                    <a:pt x="6" y="1"/>
                  </a:lnTo>
                  <a:lnTo>
                    <a:pt x="8" y="2"/>
                  </a:lnTo>
                  <a:lnTo>
                    <a:pt x="8" y="12"/>
                  </a:lnTo>
                  <a:lnTo>
                    <a:pt x="8" y="13"/>
                  </a:lnTo>
                  <a:lnTo>
                    <a:pt x="8" y="14"/>
                  </a:lnTo>
                  <a:lnTo>
                    <a:pt x="6" y="14"/>
                  </a:lnTo>
                  <a:lnTo>
                    <a:pt x="4" y="14"/>
                  </a:lnTo>
                </a:path>
              </a:pathLst>
            </a:custGeom>
            <a:solidFill>
              <a:srgbClr val="FFFFFF"/>
            </a:solidFill>
            <a:ln w="127000" cap="rnd">
              <a:noFill/>
              <a:round/>
              <a:headEnd/>
              <a:tailEnd/>
            </a:ln>
          </p:spPr>
          <p:txBody>
            <a:bodyPr>
              <a:prstTxWarp prst="textNoShape">
                <a:avLst/>
              </a:prstTxWarp>
            </a:bodyPr>
            <a:lstStyle/>
            <a:p>
              <a:endParaRPr lang="en-US"/>
            </a:p>
          </p:txBody>
        </p:sp>
        <p:sp>
          <p:nvSpPr>
            <p:cNvPr id="41275" name="Freeform 259"/>
            <p:cNvSpPr>
              <a:spLocks/>
            </p:cNvSpPr>
            <p:nvPr/>
          </p:nvSpPr>
          <p:spPr bwMode="auto">
            <a:xfrm>
              <a:off x="4075" y="761"/>
              <a:ext cx="26" cy="18"/>
            </a:xfrm>
            <a:custGeom>
              <a:avLst/>
              <a:gdLst>
                <a:gd name="T0" fmla="*/ 25 w 26"/>
                <a:gd name="T1" fmla="*/ 11 h 18"/>
                <a:gd name="T2" fmla="*/ 25 w 26"/>
                <a:gd name="T3" fmla="*/ 8 h 18"/>
                <a:gd name="T4" fmla="*/ 23 w 26"/>
                <a:gd name="T5" fmla="*/ 6 h 18"/>
                <a:gd name="T6" fmla="*/ 23 w 26"/>
                <a:gd name="T7" fmla="*/ 5 h 18"/>
                <a:gd name="T8" fmla="*/ 21 w 26"/>
                <a:gd name="T9" fmla="*/ 4 h 18"/>
                <a:gd name="T10" fmla="*/ 18 w 26"/>
                <a:gd name="T11" fmla="*/ 3 h 18"/>
                <a:gd name="T12" fmla="*/ 17 w 26"/>
                <a:gd name="T13" fmla="*/ 1 h 18"/>
                <a:gd name="T14" fmla="*/ 15 w 26"/>
                <a:gd name="T15" fmla="*/ 1 h 18"/>
                <a:gd name="T16" fmla="*/ 13 w 26"/>
                <a:gd name="T17" fmla="*/ 0 h 18"/>
                <a:gd name="T18" fmla="*/ 10 w 26"/>
                <a:gd name="T19" fmla="*/ 0 h 18"/>
                <a:gd name="T20" fmla="*/ 8 w 26"/>
                <a:gd name="T21" fmla="*/ 0 h 18"/>
                <a:gd name="T22" fmla="*/ 7 w 26"/>
                <a:gd name="T23" fmla="*/ 1 h 18"/>
                <a:gd name="T24" fmla="*/ 4 w 26"/>
                <a:gd name="T25" fmla="*/ 1 h 18"/>
                <a:gd name="T26" fmla="*/ 2 w 26"/>
                <a:gd name="T27" fmla="*/ 3 h 18"/>
                <a:gd name="T28" fmla="*/ 2 w 26"/>
                <a:gd name="T29" fmla="*/ 4 h 18"/>
                <a:gd name="T30" fmla="*/ 0 w 26"/>
                <a:gd name="T31" fmla="*/ 5 h 18"/>
                <a:gd name="T32" fmla="*/ 0 w 26"/>
                <a:gd name="T33" fmla="*/ 6 h 18"/>
                <a:gd name="T34" fmla="*/ 0 w 26"/>
                <a:gd name="T35" fmla="*/ 8 h 18"/>
                <a:gd name="T36" fmla="*/ 0 w 26"/>
                <a:gd name="T37" fmla="*/ 11 h 18"/>
                <a:gd name="T38" fmla="*/ 2 w 26"/>
                <a:gd name="T39" fmla="*/ 11 h 18"/>
                <a:gd name="T40" fmla="*/ 4 w 26"/>
                <a:gd name="T41" fmla="*/ 13 h 18"/>
                <a:gd name="T42" fmla="*/ 4 w 26"/>
                <a:gd name="T43" fmla="*/ 14 h 18"/>
                <a:gd name="T44" fmla="*/ 7 w 26"/>
                <a:gd name="T45" fmla="*/ 14 h 18"/>
                <a:gd name="T46" fmla="*/ 10 w 26"/>
                <a:gd name="T47" fmla="*/ 16 h 18"/>
                <a:gd name="T48" fmla="*/ 13 w 26"/>
                <a:gd name="T49" fmla="*/ 16 h 18"/>
                <a:gd name="T50" fmla="*/ 15 w 26"/>
                <a:gd name="T51" fmla="*/ 17 h 18"/>
                <a:gd name="T52" fmla="*/ 17 w 26"/>
                <a:gd name="T53" fmla="*/ 17 h 18"/>
                <a:gd name="T54" fmla="*/ 18 w 26"/>
                <a:gd name="T55" fmla="*/ 16 h 18"/>
                <a:gd name="T56" fmla="*/ 21 w 26"/>
                <a:gd name="T57" fmla="*/ 16 h 18"/>
                <a:gd name="T58" fmla="*/ 23 w 26"/>
                <a:gd name="T59" fmla="*/ 14 h 18"/>
                <a:gd name="T60" fmla="*/ 23 w 26"/>
                <a:gd name="T61" fmla="*/ 13 h 18"/>
                <a:gd name="T62" fmla="*/ 25 w 26"/>
                <a:gd name="T63" fmla="*/ 11 h 18"/>
                <a:gd name="T64" fmla="*/ 25 w 26"/>
                <a:gd name="T65" fmla="*/ 11 h 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18"/>
                <a:gd name="T101" fmla="*/ 26 w 26"/>
                <a:gd name="T102" fmla="*/ 18 h 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18">
                  <a:moveTo>
                    <a:pt x="25" y="11"/>
                  </a:moveTo>
                  <a:lnTo>
                    <a:pt x="25" y="8"/>
                  </a:lnTo>
                  <a:lnTo>
                    <a:pt x="23" y="6"/>
                  </a:lnTo>
                  <a:lnTo>
                    <a:pt x="23" y="5"/>
                  </a:lnTo>
                  <a:lnTo>
                    <a:pt x="21" y="4"/>
                  </a:lnTo>
                  <a:lnTo>
                    <a:pt x="18" y="3"/>
                  </a:lnTo>
                  <a:lnTo>
                    <a:pt x="17" y="1"/>
                  </a:lnTo>
                  <a:lnTo>
                    <a:pt x="15" y="1"/>
                  </a:lnTo>
                  <a:lnTo>
                    <a:pt x="13" y="0"/>
                  </a:lnTo>
                  <a:lnTo>
                    <a:pt x="10" y="0"/>
                  </a:lnTo>
                  <a:lnTo>
                    <a:pt x="8" y="0"/>
                  </a:lnTo>
                  <a:lnTo>
                    <a:pt x="7" y="1"/>
                  </a:lnTo>
                  <a:lnTo>
                    <a:pt x="4" y="1"/>
                  </a:lnTo>
                  <a:lnTo>
                    <a:pt x="2" y="3"/>
                  </a:lnTo>
                  <a:lnTo>
                    <a:pt x="2" y="4"/>
                  </a:lnTo>
                  <a:lnTo>
                    <a:pt x="0" y="5"/>
                  </a:lnTo>
                  <a:lnTo>
                    <a:pt x="0" y="6"/>
                  </a:lnTo>
                  <a:lnTo>
                    <a:pt x="0" y="8"/>
                  </a:lnTo>
                  <a:lnTo>
                    <a:pt x="0" y="11"/>
                  </a:lnTo>
                  <a:lnTo>
                    <a:pt x="2" y="11"/>
                  </a:lnTo>
                  <a:lnTo>
                    <a:pt x="4" y="13"/>
                  </a:lnTo>
                  <a:lnTo>
                    <a:pt x="4" y="14"/>
                  </a:lnTo>
                  <a:lnTo>
                    <a:pt x="7" y="14"/>
                  </a:lnTo>
                  <a:lnTo>
                    <a:pt x="10" y="16"/>
                  </a:lnTo>
                  <a:lnTo>
                    <a:pt x="13" y="16"/>
                  </a:lnTo>
                  <a:lnTo>
                    <a:pt x="15" y="17"/>
                  </a:lnTo>
                  <a:lnTo>
                    <a:pt x="17" y="17"/>
                  </a:lnTo>
                  <a:lnTo>
                    <a:pt x="18" y="16"/>
                  </a:lnTo>
                  <a:lnTo>
                    <a:pt x="21" y="16"/>
                  </a:lnTo>
                  <a:lnTo>
                    <a:pt x="23" y="14"/>
                  </a:lnTo>
                  <a:lnTo>
                    <a:pt x="23" y="13"/>
                  </a:lnTo>
                  <a:lnTo>
                    <a:pt x="25" y="11"/>
                  </a:lnTo>
                </a:path>
              </a:pathLst>
            </a:custGeom>
            <a:solidFill>
              <a:srgbClr val="FFFFFF"/>
            </a:solidFill>
            <a:ln w="127000" cap="rnd">
              <a:noFill/>
              <a:round/>
              <a:headEnd/>
              <a:tailEnd/>
            </a:ln>
          </p:spPr>
          <p:txBody>
            <a:bodyPr>
              <a:prstTxWarp prst="textNoShape">
                <a:avLst/>
              </a:prstTxWarp>
            </a:bodyPr>
            <a:lstStyle/>
            <a:p>
              <a:endParaRPr lang="en-US"/>
            </a:p>
          </p:txBody>
        </p:sp>
        <p:sp>
          <p:nvSpPr>
            <p:cNvPr id="41276" name="Freeform 260"/>
            <p:cNvSpPr>
              <a:spLocks/>
            </p:cNvSpPr>
            <p:nvPr/>
          </p:nvSpPr>
          <p:spPr bwMode="auto">
            <a:xfrm>
              <a:off x="4039" y="755"/>
              <a:ext cx="21" cy="19"/>
            </a:xfrm>
            <a:custGeom>
              <a:avLst/>
              <a:gdLst>
                <a:gd name="T0" fmla="*/ 4 w 21"/>
                <a:gd name="T1" fmla="*/ 16 h 19"/>
                <a:gd name="T2" fmla="*/ 16 w 21"/>
                <a:gd name="T3" fmla="*/ 18 h 19"/>
                <a:gd name="T4" fmla="*/ 16 w 21"/>
                <a:gd name="T5" fmla="*/ 17 h 19"/>
                <a:gd name="T6" fmla="*/ 14 w 21"/>
                <a:gd name="T7" fmla="*/ 17 h 19"/>
                <a:gd name="T8" fmla="*/ 12 w 21"/>
                <a:gd name="T9" fmla="*/ 17 h 19"/>
                <a:gd name="T10" fmla="*/ 12 w 21"/>
                <a:gd name="T11" fmla="*/ 16 h 19"/>
                <a:gd name="T12" fmla="*/ 12 w 21"/>
                <a:gd name="T13" fmla="*/ 14 h 19"/>
                <a:gd name="T14" fmla="*/ 12 w 21"/>
                <a:gd name="T15" fmla="*/ 4 h 19"/>
                <a:gd name="T16" fmla="*/ 14 w 21"/>
                <a:gd name="T17" fmla="*/ 4 h 19"/>
                <a:gd name="T18" fmla="*/ 16 w 21"/>
                <a:gd name="T19" fmla="*/ 4 h 19"/>
                <a:gd name="T20" fmla="*/ 18 w 21"/>
                <a:gd name="T21" fmla="*/ 4 h 19"/>
                <a:gd name="T22" fmla="*/ 18 w 21"/>
                <a:gd name="T23" fmla="*/ 5 h 19"/>
                <a:gd name="T24" fmla="*/ 20 w 21"/>
                <a:gd name="T25" fmla="*/ 6 h 19"/>
                <a:gd name="T26" fmla="*/ 20 w 21"/>
                <a:gd name="T27" fmla="*/ 8 h 19"/>
                <a:gd name="T28" fmla="*/ 20 w 21"/>
                <a:gd name="T29" fmla="*/ 4 h 19"/>
                <a:gd name="T30" fmla="*/ 0 w 21"/>
                <a:gd name="T31" fmla="*/ 0 h 19"/>
                <a:gd name="T32" fmla="*/ 0 w 21"/>
                <a:gd name="T33" fmla="*/ 4 h 19"/>
                <a:gd name="T34" fmla="*/ 0 w 21"/>
                <a:gd name="T35" fmla="*/ 3 h 19"/>
                <a:gd name="T36" fmla="*/ 2 w 21"/>
                <a:gd name="T37" fmla="*/ 3 h 19"/>
                <a:gd name="T38" fmla="*/ 4 w 21"/>
                <a:gd name="T39" fmla="*/ 3 h 19"/>
                <a:gd name="T40" fmla="*/ 6 w 21"/>
                <a:gd name="T41" fmla="*/ 3 h 19"/>
                <a:gd name="T42" fmla="*/ 8 w 21"/>
                <a:gd name="T43" fmla="*/ 3 h 19"/>
                <a:gd name="T44" fmla="*/ 8 w 21"/>
                <a:gd name="T45" fmla="*/ 14 h 19"/>
                <a:gd name="T46" fmla="*/ 8 w 21"/>
                <a:gd name="T47" fmla="*/ 16 h 19"/>
                <a:gd name="T48" fmla="*/ 6 w 21"/>
                <a:gd name="T49" fmla="*/ 16 h 19"/>
                <a:gd name="T50" fmla="*/ 4 w 21"/>
                <a:gd name="T51" fmla="*/ 16 h 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19"/>
                <a:gd name="T80" fmla="*/ 21 w 21"/>
                <a:gd name="T81" fmla="*/ 19 h 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19">
                  <a:moveTo>
                    <a:pt x="4" y="16"/>
                  </a:moveTo>
                  <a:lnTo>
                    <a:pt x="16" y="18"/>
                  </a:lnTo>
                  <a:lnTo>
                    <a:pt x="16" y="17"/>
                  </a:lnTo>
                  <a:lnTo>
                    <a:pt x="14" y="17"/>
                  </a:lnTo>
                  <a:lnTo>
                    <a:pt x="12" y="17"/>
                  </a:lnTo>
                  <a:lnTo>
                    <a:pt x="12" y="16"/>
                  </a:lnTo>
                  <a:lnTo>
                    <a:pt x="12" y="14"/>
                  </a:lnTo>
                  <a:lnTo>
                    <a:pt x="12" y="4"/>
                  </a:lnTo>
                  <a:lnTo>
                    <a:pt x="14" y="4"/>
                  </a:lnTo>
                  <a:lnTo>
                    <a:pt x="16" y="4"/>
                  </a:lnTo>
                  <a:lnTo>
                    <a:pt x="18" y="4"/>
                  </a:lnTo>
                  <a:lnTo>
                    <a:pt x="18" y="5"/>
                  </a:lnTo>
                  <a:lnTo>
                    <a:pt x="20" y="6"/>
                  </a:lnTo>
                  <a:lnTo>
                    <a:pt x="20" y="8"/>
                  </a:lnTo>
                  <a:lnTo>
                    <a:pt x="20" y="4"/>
                  </a:lnTo>
                  <a:lnTo>
                    <a:pt x="0" y="0"/>
                  </a:lnTo>
                  <a:lnTo>
                    <a:pt x="0" y="4"/>
                  </a:lnTo>
                  <a:lnTo>
                    <a:pt x="0" y="3"/>
                  </a:lnTo>
                  <a:lnTo>
                    <a:pt x="2" y="3"/>
                  </a:lnTo>
                  <a:lnTo>
                    <a:pt x="4" y="3"/>
                  </a:lnTo>
                  <a:lnTo>
                    <a:pt x="6" y="3"/>
                  </a:lnTo>
                  <a:lnTo>
                    <a:pt x="8" y="3"/>
                  </a:lnTo>
                  <a:lnTo>
                    <a:pt x="8" y="14"/>
                  </a:lnTo>
                  <a:lnTo>
                    <a:pt x="8" y="16"/>
                  </a:lnTo>
                  <a:lnTo>
                    <a:pt x="6" y="16"/>
                  </a:lnTo>
                  <a:lnTo>
                    <a:pt x="4" y="16"/>
                  </a:lnTo>
                </a:path>
              </a:pathLst>
            </a:custGeom>
            <a:solidFill>
              <a:srgbClr val="FFFFFF"/>
            </a:solidFill>
            <a:ln w="127000" cap="rnd">
              <a:noFill/>
              <a:round/>
              <a:headEnd/>
              <a:tailEnd/>
            </a:ln>
          </p:spPr>
          <p:txBody>
            <a:bodyPr>
              <a:prstTxWarp prst="textNoShape">
                <a:avLst/>
              </a:prstTxWarp>
            </a:bodyPr>
            <a:lstStyle/>
            <a:p>
              <a:endParaRPr lang="en-US"/>
            </a:p>
          </p:txBody>
        </p:sp>
        <p:sp>
          <p:nvSpPr>
            <p:cNvPr id="41277" name="Freeform 261"/>
            <p:cNvSpPr>
              <a:spLocks/>
            </p:cNvSpPr>
            <p:nvPr/>
          </p:nvSpPr>
          <p:spPr bwMode="auto">
            <a:xfrm>
              <a:off x="4003" y="751"/>
              <a:ext cx="21" cy="18"/>
            </a:xfrm>
            <a:custGeom>
              <a:avLst/>
              <a:gdLst>
                <a:gd name="T0" fmla="*/ 0 w 21"/>
                <a:gd name="T1" fmla="*/ 14 h 18"/>
                <a:gd name="T2" fmla="*/ 20 w 21"/>
                <a:gd name="T3" fmla="*/ 17 h 18"/>
                <a:gd name="T4" fmla="*/ 18 w 21"/>
                <a:gd name="T5" fmla="*/ 16 h 18"/>
                <a:gd name="T6" fmla="*/ 18 w 21"/>
                <a:gd name="T7" fmla="*/ 14 h 18"/>
                <a:gd name="T8" fmla="*/ 18 w 21"/>
                <a:gd name="T9" fmla="*/ 5 h 18"/>
                <a:gd name="T10" fmla="*/ 18 w 21"/>
                <a:gd name="T11" fmla="*/ 3 h 18"/>
                <a:gd name="T12" fmla="*/ 20 w 21"/>
                <a:gd name="T13" fmla="*/ 3 h 18"/>
                <a:gd name="T14" fmla="*/ 1 w 21"/>
                <a:gd name="T15" fmla="*/ 0 h 18"/>
                <a:gd name="T16" fmla="*/ 1 w 21"/>
                <a:gd name="T17" fmla="*/ 3 h 18"/>
                <a:gd name="T18" fmla="*/ 1 w 21"/>
                <a:gd name="T19" fmla="*/ 2 h 18"/>
                <a:gd name="T20" fmla="*/ 4 w 21"/>
                <a:gd name="T21" fmla="*/ 2 h 18"/>
                <a:gd name="T22" fmla="*/ 6 w 21"/>
                <a:gd name="T23" fmla="*/ 2 h 18"/>
                <a:gd name="T24" fmla="*/ 8 w 21"/>
                <a:gd name="T25" fmla="*/ 2 h 18"/>
                <a:gd name="T26" fmla="*/ 11 w 21"/>
                <a:gd name="T27" fmla="*/ 2 h 18"/>
                <a:gd name="T28" fmla="*/ 14 w 21"/>
                <a:gd name="T29" fmla="*/ 2 h 18"/>
                <a:gd name="T30" fmla="*/ 14 w 21"/>
                <a:gd name="T31" fmla="*/ 3 h 18"/>
                <a:gd name="T32" fmla="*/ 14 w 21"/>
                <a:gd name="T33" fmla="*/ 8 h 18"/>
                <a:gd name="T34" fmla="*/ 8 w 21"/>
                <a:gd name="T35" fmla="*/ 7 h 18"/>
                <a:gd name="T36" fmla="*/ 6 w 21"/>
                <a:gd name="T37" fmla="*/ 7 h 18"/>
                <a:gd name="T38" fmla="*/ 4 w 21"/>
                <a:gd name="T39" fmla="*/ 6 h 18"/>
                <a:gd name="T40" fmla="*/ 4 w 21"/>
                <a:gd name="T41" fmla="*/ 5 h 18"/>
                <a:gd name="T42" fmla="*/ 4 w 21"/>
                <a:gd name="T43" fmla="*/ 10 h 18"/>
                <a:gd name="T44" fmla="*/ 4 w 21"/>
                <a:gd name="T45" fmla="*/ 8 h 18"/>
                <a:gd name="T46" fmla="*/ 6 w 21"/>
                <a:gd name="T47" fmla="*/ 8 h 18"/>
                <a:gd name="T48" fmla="*/ 8 w 21"/>
                <a:gd name="T49" fmla="*/ 8 h 18"/>
                <a:gd name="T50" fmla="*/ 14 w 21"/>
                <a:gd name="T51" fmla="*/ 10 h 18"/>
                <a:gd name="T52" fmla="*/ 14 w 21"/>
                <a:gd name="T53" fmla="*/ 14 h 18"/>
                <a:gd name="T54" fmla="*/ 11 w 21"/>
                <a:gd name="T55" fmla="*/ 14 h 18"/>
                <a:gd name="T56" fmla="*/ 10 w 21"/>
                <a:gd name="T57" fmla="*/ 14 h 18"/>
                <a:gd name="T58" fmla="*/ 8 w 21"/>
                <a:gd name="T59" fmla="*/ 14 h 18"/>
                <a:gd name="T60" fmla="*/ 6 w 21"/>
                <a:gd name="T61" fmla="*/ 14 h 18"/>
                <a:gd name="T62" fmla="*/ 4 w 21"/>
                <a:gd name="T63" fmla="*/ 14 h 18"/>
                <a:gd name="T64" fmla="*/ 4 w 21"/>
                <a:gd name="T65" fmla="*/ 13 h 18"/>
                <a:gd name="T66" fmla="*/ 1 w 21"/>
                <a:gd name="T67" fmla="*/ 13 h 18"/>
                <a:gd name="T68" fmla="*/ 1 w 21"/>
                <a:gd name="T69" fmla="*/ 12 h 18"/>
                <a:gd name="T70" fmla="*/ 0 w 21"/>
                <a:gd name="T71" fmla="*/ 12 h 18"/>
                <a:gd name="T72" fmla="*/ 0 w 21"/>
                <a:gd name="T73" fmla="*/ 11 h 18"/>
                <a:gd name="T74" fmla="*/ 0 w 21"/>
                <a:gd name="T75" fmla="*/ 14 h 1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18"/>
                <a:gd name="T116" fmla="*/ 21 w 21"/>
                <a:gd name="T117" fmla="*/ 18 h 1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18">
                  <a:moveTo>
                    <a:pt x="0" y="14"/>
                  </a:moveTo>
                  <a:lnTo>
                    <a:pt x="20" y="17"/>
                  </a:lnTo>
                  <a:lnTo>
                    <a:pt x="18" y="16"/>
                  </a:lnTo>
                  <a:lnTo>
                    <a:pt x="18" y="14"/>
                  </a:lnTo>
                  <a:lnTo>
                    <a:pt x="18" y="5"/>
                  </a:lnTo>
                  <a:lnTo>
                    <a:pt x="18" y="3"/>
                  </a:lnTo>
                  <a:lnTo>
                    <a:pt x="20" y="3"/>
                  </a:lnTo>
                  <a:lnTo>
                    <a:pt x="1" y="0"/>
                  </a:lnTo>
                  <a:lnTo>
                    <a:pt x="1" y="3"/>
                  </a:lnTo>
                  <a:lnTo>
                    <a:pt x="1" y="2"/>
                  </a:lnTo>
                  <a:lnTo>
                    <a:pt x="4" y="2"/>
                  </a:lnTo>
                  <a:lnTo>
                    <a:pt x="6" y="2"/>
                  </a:lnTo>
                  <a:lnTo>
                    <a:pt x="8" y="2"/>
                  </a:lnTo>
                  <a:lnTo>
                    <a:pt x="11" y="2"/>
                  </a:lnTo>
                  <a:lnTo>
                    <a:pt x="14" y="2"/>
                  </a:lnTo>
                  <a:lnTo>
                    <a:pt x="14" y="3"/>
                  </a:lnTo>
                  <a:lnTo>
                    <a:pt x="14" y="8"/>
                  </a:lnTo>
                  <a:lnTo>
                    <a:pt x="8" y="7"/>
                  </a:lnTo>
                  <a:lnTo>
                    <a:pt x="6" y="7"/>
                  </a:lnTo>
                  <a:lnTo>
                    <a:pt x="4" y="6"/>
                  </a:lnTo>
                  <a:lnTo>
                    <a:pt x="4" y="5"/>
                  </a:lnTo>
                  <a:lnTo>
                    <a:pt x="4" y="10"/>
                  </a:lnTo>
                  <a:lnTo>
                    <a:pt x="4" y="8"/>
                  </a:lnTo>
                  <a:lnTo>
                    <a:pt x="6" y="8"/>
                  </a:lnTo>
                  <a:lnTo>
                    <a:pt x="8" y="8"/>
                  </a:lnTo>
                  <a:lnTo>
                    <a:pt x="14" y="10"/>
                  </a:lnTo>
                  <a:lnTo>
                    <a:pt x="14" y="14"/>
                  </a:lnTo>
                  <a:lnTo>
                    <a:pt x="11" y="14"/>
                  </a:lnTo>
                  <a:lnTo>
                    <a:pt x="10" y="14"/>
                  </a:lnTo>
                  <a:lnTo>
                    <a:pt x="8" y="14"/>
                  </a:lnTo>
                  <a:lnTo>
                    <a:pt x="6" y="14"/>
                  </a:lnTo>
                  <a:lnTo>
                    <a:pt x="4" y="14"/>
                  </a:lnTo>
                  <a:lnTo>
                    <a:pt x="4" y="13"/>
                  </a:lnTo>
                  <a:lnTo>
                    <a:pt x="1" y="13"/>
                  </a:lnTo>
                  <a:lnTo>
                    <a:pt x="1" y="12"/>
                  </a:lnTo>
                  <a:lnTo>
                    <a:pt x="0" y="12"/>
                  </a:lnTo>
                  <a:lnTo>
                    <a:pt x="0" y="11"/>
                  </a:lnTo>
                  <a:lnTo>
                    <a:pt x="0" y="14"/>
                  </a:lnTo>
                </a:path>
              </a:pathLst>
            </a:custGeom>
            <a:solidFill>
              <a:srgbClr val="FFFFFF"/>
            </a:solidFill>
            <a:ln w="127000" cap="rnd">
              <a:noFill/>
              <a:round/>
              <a:headEnd/>
              <a:tailEnd/>
            </a:ln>
          </p:spPr>
          <p:txBody>
            <a:bodyPr>
              <a:prstTxWarp prst="textNoShape">
                <a:avLst/>
              </a:prstTxWarp>
            </a:bodyPr>
            <a:lstStyle/>
            <a:p>
              <a:endParaRPr lang="en-US"/>
            </a:p>
          </p:txBody>
        </p:sp>
        <p:sp>
          <p:nvSpPr>
            <p:cNvPr id="41278" name="Freeform 262"/>
            <p:cNvSpPr>
              <a:spLocks/>
            </p:cNvSpPr>
            <p:nvPr/>
          </p:nvSpPr>
          <p:spPr bwMode="auto">
            <a:xfrm>
              <a:off x="3952" y="744"/>
              <a:ext cx="34" cy="21"/>
            </a:xfrm>
            <a:custGeom>
              <a:avLst/>
              <a:gdLst>
                <a:gd name="T0" fmla="*/ 0 w 34"/>
                <a:gd name="T1" fmla="*/ 0 h 21"/>
                <a:gd name="T2" fmla="*/ 2 w 34"/>
                <a:gd name="T3" fmla="*/ 1 h 21"/>
                <a:gd name="T4" fmla="*/ 2 w 34"/>
                <a:gd name="T5" fmla="*/ 3 h 21"/>
                <a:gd name="T6" fmla="*/ 2 w 34"/>
                <a:gd name="T7" fmla="*/ 13 h 21"/>
                <a:gd name="T8" fmla="*/ 2 w 34"/>
                <a:gd name="T9" fmla="*/ 15 h 21"/>
                <a:gd name="T10" fmla="*/ 0 w 34"/>
                <a:gd name="T11" fmla="*/ 15 h 21"/>
                <a:gd name="T12" fmla="*/ 0 w 34"/>
                <a:gd name="T13" fmla="*/ 16 h 21"/>
                <a:gd name="T14" fmla="*/ 11 w 34"/>
                <a:gd name="T15" fmla="*/ 18 h 21"/>
                <a:gd name="T16" fmla="*/ 9 w 34"/>
                <a:gd name="T17" fmla="*/ 16 h 21"/>
                <a:gd name="T18" fmla="*/ 7 w 34"/>
                <a:gd name="T19" fmla="*/ 16 h 21"/>
                <a:gd name="T20" fmla="*/ 7 w 34"/>
                <a:gd name="T21" fmla="*/ 15 h 21"/>
                <a:gd name="T22" fmla="*/ 7 w 34"/>
                <a:gd name="T23" fmla="*/ 13 h 21"/>
                <a:gd name="T24" fmla="*/ 7 w 34"/>
                <a:gd name="T25" fmla="*/ 4 h 21"/>
                <a:gd name="T26" fmla="*/ 18 w 34"/>
                <a:gd name="T27" fmla="*/ 19 h 21"/>
                <a:gd name="T28" fmla="*/ 29 w 34"/>
                <a:gd name="T29" fmla="*/ 7 h 21"/>
                <a:gd name="T30" fmla="*/ 29 w 34"/>
                <a:gd name="T31" fmla="*/ 16 h 21"/>
                <a:gd name="T32" fmla="*/ 29 w 34"/>
                <a:gd name="T33" fmla="*/ 18 h 21"/>
                <a:gd name="T34" fmla="*/ 27 w 34"/>
                <a:gd name="T35" fmla="*/ 19 h 21"/>
                <a:gd name="T36" fmla="*/ 24 w 34"/>
                <a:gd name="T37" fmla="*/ 19 h 21"/>
                <a:gd name="T38" fmla="*/ 33 w 34"/>
                <a:gd name="T39" fmla="*/ 20 h 21"/>
                <a:gd name="T40" fmla="*/ 31 w 34"/>
                <a:gd name="T41" fmla="*/ 19 h 21"/>
                <a:gd name="T42" fmla="*/ 31 w 34"/>
                <a:gd name="T43" fmla="*/ 18 h 21"/>
                <a:gd name="T44" fmla="*/ 31 w 34"/>
                <a:gd name="T45" fmla="*/ 16 h 21"/>
                <a:gd name="T46" fmla="*/ 31 w 34"/>
                <a:gd name="T47" fmla="*/ 7 h 21"/>
                <a:gd name="T48" fmla="*/ 31 w 34"/>
                <a:gd name="T49" fmla="*/ 6 h 21"/>
                <a:gd name="T50" fmla="*/ 33 w 34"/>
                <a:gd name="T51" fmla="*/ 6 h 21"/>
                <a:gd name="T52" fmla="*/ 27 w 34"/>
                <a:gd name="T53" fmla="*/ 4 h 21"/>
                <a:gd name="T54" fmla="*/ 18 w 34"/>
                <a:gd name="T55" fmla="*/ 15 h 21"/>
                <a:gd name="T56" fmla="*/ 7 w 34"/>
                <a:gd name="T57" fmla="*/ 1 h 21"/>
                <a:gd name="T58" fmla="*/ 0 w 34"/>
                <a:gd name="T59" fmla="*/ 0 h 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4"/>
                <a:gd name="T91" fmla="*/ 0 h 21"/>
                <a:gd name="T92" fmla="*/ 34 w 34"/>
                <a:gd name="T93" fmla="*/ 21 h 2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4" h="21">
                  <a:moveTo>
                    <a:pt x="0" y="0"/>
                  </a:moveTo>
                  <a:lnTo>
                    <a:pt x="2" y="1"/>
                  </a:lnTo>
                  <a:lnTo>
                    <a:pt x="2" y="3"/>
                  </a:lnTo>
                  <a:lnTo>
                    <a:pt x="2" y="13"/>
                  </a:lnTo>
                  <a:lnTo>
                    <a:pt x="2" y="15"/>
                  </a:lnTo>
                  <a:lnTo>
                    <a:pt x="0" y="15"/>
                  </a:lnTo>
                  <a:lnTo>
                    <a:pt x="0" y="16"/>
                  </a:lnTo>
                  <a:lnTo>
                    <a:pt x="11" y="18"/>
                  </a:lnTo>
                  <a:lnTo>
                    <a:pt x="9" y="16"/>
                  </a:lnTo>
                  <a:lnTo>
                    <a:pt x="7" y="16"/>
                  </a:lnTo>
                  <a:lnTo>
                    <a:pt x="7" y="15"/>
                  </a:lnTo>
                  <a:lnTo>
                    <a:pt x="7" y="13"/>
                  </a:lnTo>
                  <a:lnTo>
                    <a:pt x="7" y="4"/>
                  </a:lnTo>
                  <a:lnTo>
                    <a:pt x="18" y="19"/>
                  </a:lnTo>
                  <a:lnTo>
                    <a:pt x="29" y="7"/>
                  </a:lnTo>
                  <a:lnTo>
                    <a:pt x="29" y="16"/>
                  </a:lnTo>
                  <a:lnTo>
                    <a:pt x="29" y="18"/>
                  </a:lnTo>
                  <a:lnTo>
                    <a:pt x="27" y="19"/>
                  </a:lnTo>
                  <a:lnTo>
                    <a:pt x="24" y="19"/>
                  </a:lnTo>
                  <a:lnTo>
                    <a:pt x="33" y="20"/>
                  </a:lnTo>
                  <a:lnTo>
                    <a:pt x="31" y="19"/>
                  </a:lnTo>
                  <a:lnTo>
                    <a:pt x="31" y="18"/>
                  </a:lnTo>
                  <a:lnTo>
                    <a:pt x="31" y="16"/>
                  </a:lnTo>
                  <a:lnTo>
                    <a:pt x="31" y="7"/>
                  </a:lnTo>
                  <a:lnTo>
                    <a:pt x="31" y="6"/>
                  </a:lnTo>
                  <a:lnTo>
                    <a:pt x="33" y="6"/>
                  </a:lnTo>
                  <a:lnTo>
                    <a:pt x="27" y="4"/>
                  </a:lnTo>
                  <a:lnTo>
                    <a:pt x="18" y="15"/>
                  </a:lnTo>
                  <a:lnTo>
                    <a:pt x="7" y="1"/>
                  </a:lnTo>
                  <a:lnTo>
                    <a:pt x="0" y="0"/>
                  </a:lnTo>
                </a:path>
              </a:pathLst>
            </a:custGeom>
            <a:solidFill>
              <a:srgbClr val="FFFFFF"/>
            </a:solidFill>
            <a:ln w="127000" cap="rnd">
              <a:noFill/>
              <a:round/>
              <a:headEnd/>
              <a:tailEnd/>
            </a:ln>
          </p:spPr>
          <p:txBody>
            <a:bodyPr>
              <a:prstTxWarp prst="textNoShape">
                <a:avLst/>
              </a:prstTxWarp>
            </a:bodyPr>
            <a:lstStyle/>
            <a:p>
              <a:endParaRPr lang="en-US"/>
            </a:p>
          </p:txBody>
        </p:sp>
        <p:sp>
          <p:nvSpPr>
            <p:cNvPr id="41279" name="Freeform 263"/>
            <p:cNvSpPr>
              <a:spLocks/>
            </p:cNvSpPr>
            <p:nvPr/>
          </p:nvSpPr>
          <p:spPr bwMode="auto">
            <a:xfrm>
              <a:off x="3896" y="839"/>
              <a:ext cx="52" cy="25"/>
            </a:xfrm>
            <a:custGeom>
              <a:avLst/>
              <a:gdLst>
                <a:gd name="T0" fmla="*/ 0 w 52"/>
                <a:gd name="T1" fmla="*/ 0 h 25"/>
                <a:gd name="T2" fmla="*/ 0 w 52"/>
                <a:gd name="T3" fmla="*/ 1 h 25"/>
                <a:gd name="T4" fmla="*/ 0 w 52"/>
                <a:gd name="T5" fmla="*/ 4 h 25"/>
                <a:gd name="T6" fmla="*/ 3 w 52"/>
                <a:gd name="T7" fmla="*/ 8 h 25"/>
                <a:gd name="T8" fmla="*/ 5 w 52"/>
                <a:gd name="T9" fmla="*/ 12 h 25"/>
                <a:gd name="T10" fmla="*/ 8 w 52"/>
                <a:gd name="T11" fmla="*/ 16 h 25"/>
                <a:gd name="T12" fmla="*/ 10 w 52"/>
                <a:gd name="T13" fmla="*/ 20 h 25"/>
                <a:gd name="T14" fmla="*/ 12 w 52"/>
                <a:gd name="T15" fmla="*/ 23 h 25"/>
                <a:gd name="T16" fmla="*/ 12 w 52"/>
                <a:gd name="T17" fmla="*/ 24 h 25"/>
                <a:gd name="T18" fmla="*/ 15 w 52"/>
                <a:gd name="T19" fmla="*/ 24 h 25"/>
                <a:gd name="T20" fmla="*/ 17 w 52"/>
                <a:gd name="T21" fmla="*/ 23 h 25"/>
                <a:gd name="T22" fmla="*/ 20 w 52"/>
                <a:gd name="T23" fmla="*/ 21 h 25"/>
                <a:gd name="T24" fmla="*/ 22 w 52"/>
                <a:gd name="T25" fmla="*/ 20 h 25"/>
                <a:gd name="T26" fmla="*/ 24 w 52"/>
                <a:gd name="T27" fmla="*/ 19 h 25"/>
                <a:gd name="T28" fmla="*/ 29 w 52"/>
                <a:gd name="T29" fmla="*/ 16 h 25"/>
                <a:gd name="T30" fmla="*/ 32 w 52"/>
                <a:gd name="T31" fmla="*/ 15 h 25"/>
                <a:gd name="T32" fmla="*/ 36 w 52"/>
                <a:gd name="T33" fmla="*/ 12 h 25"/>
                <a:gd name="T34" fmla="*/ 39 w 52"/>
                <a:gd name="T35" fmla="*/ 11 h 25"/>
                <a:gd name="T36" fmla="*/ 44 w 52"/>
                <a:gd name="T37" fmla="*/ 8 h 25"/>
                <a:gd name="T38" fmla="*/ 46 w 52"/>
                <a:gd name="T39" fmla="*/ 7 h 25"/>
                <a:gd name="T40" fmla="*/ 48 w 52"/>
                <a:gd name="T41" fmla="*/ 6 h 25"/>
                <a:gd name="T42" fmla="*/ 51 w 52"/>
                <a:gd name="T43" fmla="*/ 4 h 25"/>
                <a:gd name="T44" fmla="*/ 48 w 52"/>
                <a:gd name="T45" fmla="*/ 3 h 25"/>
                <a:gd name="T46" fmla="*/ 46 w 52"/>
                <a:gd name="T47" fmla="*/ 3 h 25"/>
                <a:gd name="T48" fmla="*/ 44 w 52"/>
                <a:gd name="T49" fmla="*/ 3 h 25"/>
                <a:gd name="T50" fmla="*/ 41 w 52"/>
                <a:gd name="T51" fmla="*/ 3 h 25"/>
                <a:gd name="T52" fmla="*/ 36 w 52"/>
                <a:gd name="T53" fmla="*/ 1 h 25"/>
                <a:gd name="T54" fmla="*/ 34 w 52"/>
                <a:gd name="T55" fmla="*/ 1 h 25"/>
                <a:gd name="T56" fmla="*/ 29 w 52"/>
                <a:gd name="T57" fmla="*/ 1 h 25"/>
                <a:gd name="T58" fmla="*/ 24 w 52"/>
                <a:gd name="T59" fmla="*/ 1 h 25"/>
                <a:gd name="T60" fmla="*/ 20 w 52"/>
                <a:gd name="T61" fmla="*/ 0 h 25"/>
                <a:gd name="T62" fmla="*/ 15 w 52"/>
                <a:gd name="T63" fmla="*/ 0 h 25"/>
                <a:gd name="T64" fmla="*/ 10 w 52"/>
                <a:gd name="T65" fmla="*/ 0 h 25"/>
                <a:gd name="T66" fmla="*/ 8 w 52"/>
                <a:gd name="T67" fmla="*/ 0 h 25"/>
                <a:gd name="T68" fmla="*/ 5 w 52"/>
                <a:gd name="T69" fmla="*/ 0 h 25"/>
                <a:gd name="T70" fmla="*/ 0 w 52"/>
                <a:gd name="T71" fmla="*/ 0 h 2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
                <a:gd name="T109" fmla="*/ 0 h 25"/>
                <a:gd name="T110" fmla="*/ 52 w 52"/>
                <a:gd name="T111" fmla="*/ 25 h 2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 h="25">
                  <a:moveTo>
                    <a:pt x="0" y="0"/>
                  </a:moveTo>
                  <a:lnTo>
                    <a:pt x="0" y="1"/>
                  </a:lnTo>
                  <a:lnTo>
                    <a:pt x="0" y="4"/>
                  </a:lnTo>
                  <a:lnTo>
                    <a:pt x="3" y="8"/>
                  </a:lnTo>
                  <a:lnTo>
                    <a:pt x="5" y="12"/>
                  </a:lnTo>
                  <a:lnTo>
                    <a:pt x="8" y="16"/>
                  </a:lnTo>
                  <a:lnTo>
                    <a:pt x="10" y="20"/>
                  </a:lnTo>
                  <a:lnTo>
                    <a:pt x="12" y="23"/>
                  </a:lnTo>
                  <a:lnTo>
                    <a:pt x="12" y="24"/>
                  </a:lnTo>
                  <a:lnTo>
                    <a:pt x="15" y="24"/>
                  </a:lnTo>
                  <a:lnTo>
                    <a:pt x="17" y="23"/>
                  </a:lnTo>
                  <a:lnTo>
                    <a:pt x="20" y="21"/>
                  </a:lnTo>
                  <a:lnTo>
                    <a:pt x="22" y="20"/>
                  </a:lnTo>
                  <a:lnTo>
                    <a:pt x="24" y="19"/>
                  </a:lnTo>
                  <a:lnTo>
                    <a:pt x="29" y="16"/>
                  </a:lnTo>
                  <a:lnTo>
                    <a:pt x="32" y="15"/>
                  </a:lnTo>
                  <a:lnTo>
                    <a:pt x="36" y="12"/>
                  </a:lnTo>
                  <a:lnTo>
                    <a:pt x="39" y="11"/>
                  </a:lnTo>
                  <a:lnTo>
                    <a:pt x="44" y="8"/>
                  </a:lnTo>
                  <a:lnTo>
                    <a:pt x="46" y="7"/>
                  </a:lnTo>
                  <a:lnTo>
                    <a:pt x="48" y="6"/>
                  </a:lnTo>
                  <a:lnTo>
                    <a:pt x="51" y="4"/>
                  </a:lnTo>
                  <a:lnTo>
                    <a:pt x="48" y="3"/>
                  </a:lnTo>
                  <a:lnTo>
                    <a:pt x="46" y="3"/>
                  </a:lnTo>
                  <a:lnTo>
                    <a:pt x="44" y="3"/>
                  </a:lnTo>
                  <a:lnTo>
                    <a:pt x="41" y="3"/>
                  </a:lnTo>
                  <a:lnTo>
                    <a:pt x="36" y="1"/>
                  </a:lnTo>
                  <a:lnTo>
                    <a:pt x="34" y="1"/>
                  </a:lnTo>
                  <a:lnTo>
                    <a:pt x="29" y="1"/>
                  </a:lnTo>
                  <a:lnTo>
                    <a:pt x="24" y="1"/>
                  </a:lnTo>
                  <a:lnTo>
                    <a:pt x="20" y="0"/>
                  </a:lnTo>
                  <a:lnTo>
                    <a:pt x="15" y="0"/>
                  </a:lnTo>
                  <a:lnTo>
                    <a:pt x="10" y="0"/>
                  </a:lnTo>
                  <a:lnTo>
                    <a:pt x="8" y="0"/>
                  </a:lnTo>
                  <a:lnTo>
                    <a:pt x="5" y="0"/>
                  </a:lnTo>
                  <a:lnTo>
                    <a:pt x="0" y="0"/>
                  </a:lnTo>
                </a:path>
              </a:pathLst>
            </a:custGeom>
            <a:solidFill>
              <a:srgbClr val="800001"/>
            </a:solidFill>
            <a:ln w="127000" cap="rnd">
              <a:noFill/>
              <a:round/>
              <a:headEnd/>
              <a:tailEnd/>
            </a:ln>
          </p:spPr>
          <p:txBody>
            <a:bodyPr>
              <a:prstTxWarp prst="textNoShape">
                <a:avLst/>
              </a:prstTxWarp>
            </a:bodyPr>
            <a:lstStyle/>
            <a:p>
              <a:endParaRPr lang="en-US"/>
            </a:p>
          </p:txBody>
        </p:sp>
        <p:sp>
          <p:nvSpPr>
            <p:cNvPr id="41280" name="Freeform 264"/>
            <p:cNvSpPr>
              <a:spLocks/>
            </p:cNvSpPr>
            <p:nvPr/>
          </p:nvSpPr>
          <p:spPr bwMode="auto">
            <a:xfrm>
              <a:off x="4125" y="856"/>
              <a:ext cx="360" cy="28"/>
            </a:xfrm>
            <a:custGeom>
              <a:avLst/>
              <a:gdLst>
                <a:gd name="T0" fmla="*/ 0 w 360"/>
                <a:gd name="T1" fmla="*/ 0 h 28"/>
                <a:gd name="T2" fmla="*/ 5 w 360"/>
                <a:gd name="T3" fmla="*/ 0 h 28"/>
                <a:gd name="T4" fmla="*/ 11 w 360"/>
                <a:gd name="T5" fmla="*/ 1 h 28"/>
                <a:gd name="T6" fmla="*/ 16 w 360"/>
                <a:gd name="T7" fmla="*/ 1 h 28"/>
                <a:gd name="T8" fmla="*/ 25 w 360"/>
                <a:gd name="T9" fmla="*/ 1 h 28"/>
                <a:gd name="T10" fmla="*/ 32 w 360"/>
                <a:gd name="T11" fmla="*/ 3 h 28"/>
                <a:gd name="T12" fmla="*/ 46 w 360"/>
                <a:gd name="T13" fmla="*/ 3 h 28"/>
                <a:gd name="T14" fmla="*/ 60 w 360"/>
                <a:gd name="T15" fmla="*/ 4 h 28"/>
                <a:gd name="T16" fmla="*/ 79 w 360"/>
                <a:gd name="T17" fmla="*/ 5 h 28"/>
                <a:gd name="T18" fmla="*/ 98 w 360"/>
                <a:gd name="T19" fmla="*/ 7 h 28"/>
                <a:gd name="T20" fmla="*/ 124 w 360"/>
                <a:gd name="T21" fmla="*/ 8 h 28"/>
                <a:gd name="T22" fmla="*/ 148 w 360"/>
                <a:gd name="T23" fmla="*/ 11 h 28"/>
                <a:gd name="T24" fmla="*/ 170 w 360"/>
                <a:gd name="T25" fmla="*/ 12 h 28"/>
                <a:gd name="T26" fmla="*/ 194 w 360"/>
                <a:gd name="T27" fmla="*/ 14 h 28"/>
                <a:gd name="T28" fmla="*/ 217 w 360"/>
                <a:gd name="T29" fmla="*/ 15 h 28"/>
                <a:gd name="T30" fmla="*/ 235 w 360"/>
                <a:gd name="T31" fmla="*/ 16 h 28"/>
                <a:gd name="T32" fmla="*/ 255 w 360"/>
                <a:gd name="T33" fmla="*/ 18 h 28"/>
                <a:gd name="T34" fmla="*/ 275 w 360"/>
                <a:gd name="T35" fmla="*/ 19 h 28"/>
                <a:gd name="T36" fmla="*/ 293 w 360"/>
                <a:gd name="T37" fmla="*/ 19 h 28"/>
                <a:gd name="T38" fmla="*/ 307 w 360"/>
                <a:gd name="T39" fmla="*/ 20 h 28"/>
                <a:gd name="T40" fmla="*/ 321 w 360"/>
                <a:gd name="T41" fmla="*/ 22 h 28"/>
                <a:gd name="T42" fmla="*/ 334 w 360"/>
                <a:gd name="T43" fmla="*/ 22 h 28"/>
                <a:gd name="T44" fmla="*/ 343 w 360"/>
                <a:gd name="T45" fmla="*/ 23 h 28"/>
                <a:gd name="T46" fmla="*/ 351 w 360"/>
                <a:gd name="T47" fmla="*/ 23 h 28"/>
                <a:gd name="T48" fmla="*/ 357 w 360"/>
                <a:gd name="T49" fmla="*/ 23 h 28"/>
                <a:gd name="T50" fmla="*/ 357 w 360"/>
                <a:gd name="T51" fmla="*/ 23 h 28"/>
                <a:gd name="T52" fmla="*/ 348 w 360"/>
                <a:gd name="T53" fmla="*/ 25 h 28"/>
                <a:gd name="T54" fmla="*/ 337 w 360"/>
                <a:gd name="T55" fmla="*/ 25 h 28"/>
                <a:gd name="T56" fmla="*/ 324 w 360"/>
                <a:gd name="T57" fmla="*/ 26 h 28"/>
                <a:gd name="T58" fmla="*/ 304 w 360"/>
                <a:gd name="T59" fmla="*/ 26 h 28"/>
                <a:gd name="T60" fmla="*/ 282 w 360"/>
                <a:gd name="T61" fmla="*/ 26 h 28"/>
                <a:gd name="T62" fmla="*/ 258 w 360"/>
                <a:gd name="T63" fmla="*/ 25 h 28"/>
                <a:gd name="T64" fmla="*/ 192 w 360"/>
                <a:gd name="T65" fmla="*/ 27 h 28"/>
                <a:gd name="T66" fmla="*/ 46 w 360"/>
                <a:gd name="T67" fmla="*/ 14 h 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60"/>
                <a:gd name="T103" fmla="*/ 0 h 28"/>
                <a:gd name="T104" fmla="*/ 360 w 360"/>
                <a:gd name="T105" fmla="*/ 28 h 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60" h="28">
                  <a:moveTo>
                    <a:pt x="2" y="0"/>
                  </a:moveTo>
                  <a:lnTo>
                    <a:pt x="0" y="0"/>
                  </a:lnTo>
                  <a:lnTo>
                    <a:pt x="2" y="0"/>
                  </a:lnTo>
                  <a:lnTo>
                    <a:pt x="5" y="0"/>
                  </a:lnTo>
                  <a:lnTo>
                    <a:pt x="8" y="0"/>
                  </a:lnTo>
                  <a:lnTo>
                    <a:pt x="11" y="1"/>
                  </a:lnTo>
                  <a:lnTo>
                    <a:pt x="14" y="1"/>
                  </a:lnTo>
                  <a:lnTo>
                    <a:pt x="16" y="1"/>
                  </a:lnTo>
                  <a:lnTo>
                    <a:pt x="19" y="1"/>
                  </a:lnTo>
                  <a:lnTo>
                    <a:pt x="25" y="1"/>
                  </a:lnTo>
                  <a:lnTo>
                    <a:pt x="27" y="1"/>
                  </a:lnTo>
                  <a:lnTo>
                    <a:pt x="32" y="3"/>
                  </a:lnTo>
                  <a:lnTo>
                    <a:pt x="38" y="3"/>
                  </a:lnTo>
                  <a:lnTo>
                    <a:pt x="46" y="3"/>
                  </a:lnTo>
                  <a:lnTo>
                    <a:pt x="55" y="4"/>
                  </a:lnTo>
                  <a:lnTo>
                    <a:pt x="60" y="4"/>
                  </a:lnTo>
                  <a:lnTo>
                    <a:pt x="69" y="5"/>
                  </a:lnTo>
                  <a:lnTo>
                    <a:pt x="79" y="5"/>
                  </a:lnTo>
                  <a:lnTo>
                    <a:pt x="87" y="7"/>
                  </a:lnTo>
                  <a:lnTo>
                    <a:pt x="98" y="7"/>
                  </a:lnTo>
                  <a:lnTo>
                    <a:pt x="112" y="8"/>
                  </a:lnTo>
                  <a:lnTo>
                    <a:pt x="124" y="8"/>
                  </a:lnTo>
                  <a:lnTo>
                    <a:pt x="137" y="10"/>
                  </a:lnTo>
                  <a:lnTo>
                    <a:pt x="148" y="11"/>
                  </a:lnTo>
                  <a:lnTo>
                    <a:pt x="159" y="11"/>
                  </a:lnTo>
                  <a:lnTo>
                    <a:pt x="170" y="12"/>
                  </a:lnTo>
                  <a:lnTo>
                    <a:pt x="183" y="12"/>
                  </a:lnTo>
                  <a:lnTo>
                    <a:pt x="194" y="14"/>
                  </a:lnTo>
                  <a:lnTo>
                    <a:pt x="206" y="15"/>
                  </a:lnTo>
                  <a:lnTo>
                    <a:pt x="217" y="15"/>
                  </a:lnTo>
                  <a:lnTo>
                    <a:pt x="228" y="15"/>
                  </a:lnTo>
                  <a:lnTo>
                    <a:pt x="235" y="16"/>
                  </a:lnTo>
                  <a:lnTo>
                    <a:pt x="247" y="16"/>
                  </a:lnTo>
                  <a:lnTo>
                    <a:pt x="255" y="18"/>
                  </a:lnTo>
                  <a:lnTo>
                    <a:pt x="266" y="18"/>
                  </a:lnTo>
                  <a:lnTo>
                    <a:pt x="275" y="19"/>
                  </a:lnTo>
                  <a:lnTo>
                    <a:pt x="285" y="19"/>
                  </a:lnTo>
                  <a:lnTo>
                    <a:pt x="293" y="19"/>
                  </a:lnTo>
                  <a:lnTo>
                    <a:pt x="302" y="20"/>
                  </a:lnTo>
                  <a:lnTo>
                    <a:pt x="307" y="20"/>
                  </a:lnTo>
                  <a:lnTo>
                    <a:pt x="316" y="22"/>
                  </a:lnTo>
                  <a:lnTo>
                    <a:pt x="321" y="22"/>
                  </a:lnTo>
                  <a:lnTo>
                    <a:pt x="330" y="22"/>
                  </a:lnTo>
                  <a:lnTo>
                    <a:pt x="334" y="22"/>
                  </a:lnTo>
                  <a:lnTo>
                    <a:pt x="340" y="23"/>
                  </a:lnTo>
                  <a:lnTo>
                    <a:pt x="343" y="23"/>
                  </a:lnTo>
                  <a:lnTo>
                    <a:pt x="348" y="23"/>
                  </a:lnTo>
                  <a:lnTo>
                    <a:pt x="351" y="23"/>
                  </a:lnTo>
                  <a:lnTo>
                    <a:pt x="354" y="23"/>
                  </a:lnTo>
                  <a:lnTo>
                    <a:pt x="357" y="23"/>
                  </a:lnTo>
                  <a:lnTo>
                    <a:pt x="359" y="23"/>
                  </a:lnTo>
                  <a:lnTo>
                    <a:pt x="357" y="23"/>
                  </a:lnTo>
                  <a:lnTo>
                    <a:pt x="354" y="25"/>
                  </a:lnTo>
                  <a:lnTo>
                    <a:pt x="348" y="25"/>
                  </a:lnTo>
                  <a:lnTo>
                    <a:pt x="343" y="25"/>
                  </a:lnTo>
                  <a:lnTo>
                    <a:pt x="337" y="25"/>
                  </a:lnTo>
                  <a:lnTo>
                    <a:pt x="330" y="25"/>
                  </a:lnTo>
                  <a:lnTo>
                    <a:pt x="324" y="26"/>
                  </a:lnTo>
                  <a:lnTo>
                    <a:pt x="313" y="26"/>
                  </a:lnTo>
                  <a:lnTo>
                    <a:pt x="304" y="26"/>
                  </a:lnTo>
                  <a:lnTo>
                    <a:pt x="293" y="26"/>
                  </a:lnTo>
                  <a:lnTo>
                    <a:pt x="282" y="26"/>
                  </a:lnTo>
                  <a:lnTo>
                    <a:pt x="272" y="26"/>
                  </a:lnTo>
                  <a:lnTo>
                    <a:pt x="258" y="25"/>
                  </a:lnTo>
                  <a:lnTo>
                    <a:pt x="244" y="25"/>
                  </a:lnTo>
                  <a:lnTo>
                    <a:pt x="192" y="27"/>
                  </a:lnTo>
                  <a:lnTo>
                    <a:pt x="142" y="20"/>
                  </a:lnTo>
                  <a:lnTo>
                    <a:pt x="46" y="14"/>
                  </a:lnTo>
                  <a:lnTo>
                    <a:pt x="2" y="0"/>
                  </a:lnTo>
                </a:path>
              </a:pathLst>
            </a:custGeom>
            <a:solidFill>
              <a:srgbClr val="800001"/>
            </a:solidFill>
            <a:ln w="127000" cap="rnd">
              <a:noFill/>
              <a:round/>
              <a:headEnd/>
              <a:tailEnd/>
            </a:ln>
          </p:spPr>
          <p:txBody>
            <a:bodyPr>
              <a:prstTxWarp prst="textNoShape">
                <a:avLst/>
              </a:prstTxWarp>
            </a:bodyPr>
            <a:lstStyle/>
            <a:p>
              <a:endParaRPr lang="en-US"/>
            </a:p>
          </p:txBody>
        </p:sp>
        <p:sp>
          <p:nvSpPr>
            <p:cNvPr id="41281" name="Freeform 265"/>
            <p:cNvSpPr>
              <a:spLocks/>
            </p:cNvSpPr>
            <p:nvPr/>
          </p:nvSpPr>
          <p:spPr bwMode="auto">
            <a:xfrm>
              <a:off x="3817" y="830"/>
              <a:ext cx="1315" cy="68"/>
            </a:xfrm>
            <a:custGeom>
              <a:avLst/>
              <a:gdLst>
                <a:gd name="T0" fmla="*/ 1278 w 1315"/>
                <a:gd name="T1" fmla="*/ 42 h 68"/>
                <a:gd name="T2" fmla="*/ 1233 w 1315"/>
                <a:gd name="T3" fmla="*/ 37 h 68"/>
                <a:gd name="T4" fmla="*/ 1197 w 1315"/>
                <a:gd name="T5" fmla="*/ 35 h 68"/>
                <a:gd name="T6" fmla="*/ 1155 w 1315"/>
                <a:gd name="T7" fmla="*/ 35 h 68"/>
                <a:gd name="T8" fmla="*/ 1119 w 1315"/>
                <a:gd name="T9" fmla="*/ 42 h 68"/>
                <a:gd name="T10" fmla="*/ 1080 w 1315"/>
                <a:gd name="T11" fmla="*/ 42 h 68"/>
                <a:gd name="T12" fmla="*/ 1043 w 1315"/>
                <a:gd name="T13" fmla="*/ 45 h 68"/>
                <a:gd name="T14" fmla="*/ 1005 w 1315"/>
                <a:gd name="T15" fmla="*/ 39 h 68"/>
                <a:gd name="T16" fmla="*/ 958 w 1315"/>
                <a:gd name="T17" fmla="*/ 51 h 68"/>
                <a:gd name="T18" fmla="*/ 916 w 1315"/>
                <a:gd name="T19" fmla="*/ 51 h 68"/>
                <a:gd name="T20" fmla="*/ 871 w 1315"/>
                <a:gd name="T21" fmla="*/ 48 h 68"/>
                <a:gd name="T22" fmla="*/ 836 w 1315"/>
                <a:gd name="T23" fmla="*/ 50 h 68"/>
                <a:gd name="T24" fmla="*/ 788 w 1315"/>
                <a:gd name="T25" fmla="*/ 51 h 68"/>
                <a:gd name="T26" fmla="*/ 743 w 1315"/>
                <a:gd name="T27" fmla="*/ 50 h 68"/>
                <a:gd name="T28" fmla="*/ 701 w 1315"/>
                <a:gd name="T29" fmla="*/ 51 h 68"/>
                <a:gd name="T30" fmla="*/ 657 w 1315"/>
                <a:gd name="T31" fmla="*/ 48 h 68"/>
                <a:gd name="T32" fmla="*/ 615 w 1315"/>
                <a:gd name="T33" fmla="*/ 47 h 68"/>
                <a:gd name="T34" fmla="*/ 568 w 1315"/>
                <a:gd name="T35" fmla="*/ 47 h 68"/>
                <a:gd name="T36" fmla="*/ 534 w 1315"/>
                <a:gd name="T37" fmla="*/ 48 h 68"/>
                <a:gd name="T38" fmla="*/ 484 w 1315"/>
                <a:gd name="T39" fmla="*/ 47 h 68"/>
                <a:gd name="T40" fmla="*/ 443 w 1315"/>
                <a:gd name="T41" fmla="*/ 41 h 68"/>
                <a:gd name="T42" fmla="*/ 404 w 1315"/>
                <a:gd name="T43" fmla="*/ 34 h 68"/>
                <a:gd name="T44" fmla="*/ 356 w 1315"/>
                <a:gd name="T45" fmla="*/ 34 h 68"/>
                <a:gd name="T46" fmla="*/ 328 w 1315"/>
                <a:gd name="T47" fmla="*/ 25 h 68"/>
                <a:gd name="T48" fmla="*/ 279 w 1315"/>
                <a:gd name="T49" fmla="*/ 15 h 68"/>
                <a:gd name="T50" fmla="*/ 220 w 1315"/>
                <a:gd name="T51" fmla="*/ 6 h 68"/>
                <a:gd name="T52" fmla="*/ 178 w 1315"/>
                <a:gd name="T53" fmla="*/ 0 h 68"/>
                <a:gd name="T54" fmla="*/ 130 w 1315"/>
                <a:gd name="T55" fmla="*/ 10 h 68"/>
                <a:gd name="T56" fmla="*/ 67 w 1315"/>
                <a:gd name="T57" fmla="*/ 4 h 68"/>
                <a:gd name="T58" fmla="*/ 36 w 1315"/>
                <a:gd name="T59" fmla="*/ 17 h 68"/>
                <a:gd name="T60" fmla="*/ 11 w 1315"/>
                <a:gd name="T61" fmla="*/ 34 h 68"/>
                <a:gd name="T62" fmla="*/ 36 w 1315"/>
                <a:gd name="T63" fmla="*/ 39 h 68"/>
                <a:gd name="T64" fmla="*/ 59 w 1315"/>
                <a:gd name="T65" fmla="*/ 44 h 68"/>
                <a:gd name="T66" fmla="*/ 108 w 1315"/>
                <a:gd name="T67" fmla="*/ 42 h 68"/>
                <a:gd name="T68" fmla="*/ 144 w 1315"/>
                <a:gd name="T69" fmla="*/ 44 h 68"/>
                <a:gd name="T70" fmla="*/ 200 w 1315"/>
                <a:gd name="T71" fmla="*/ 38 h 68"/>
                <a:gd name="T72" fmla="*/ 226 w 1315"/>
                <a:gd name="T73" fmla="*/ 41 h 68"/>
                <a:gd name="T74" fmla="*/ 251 w 1315"/>
                <a:gd name="T75" fmla="*/ 45 h 68"/>
                <a:gd name="T76" fmla="*/ 308 w 1315"/>
                <a:gd name="T77" fmla="*/ 48 h 68"/>
                <a:gd name="T78" fmla="*/ 350 w 1315"/>
                <a:gd name="T79" fmla="*/ 50 h 68"/>
                <a:gd name="T80" fmla="*/ 384 w 1315"/>
                <a:gd name="T81" fmla="*/ 45 h 68"/>
                <a:gd name="T82" fmla="*/ 418 w 1315"/>
                <a:gd name="T83" fmla="*/ 50 h 68"/>
                <a:gd name="T84" fmla="*/ 460 w 1315"/>
                <a:gd name="T85" fmla="*/ 51 h 68"/>
                <a:gd name="T86" fmla="*/ 498 w 1315"/>
                <a:gd name="T87" fmla="*/ 59 h 68"/>
                <a:gd name="T88" fmla="*/ 545 w 1315"/>
                <a:gd name="T89" fmla="*/ 55 h 68"/>
                <a:gd name="T90" fmla="*/ 599 w 1315"/>
                <a:gd name="T91" fmla="*/ 55 h 68"/>
                <a:gd name="T92" fmla="*/ 643 w 1315"/>
                <a:gd name="T93" fmla="*/ 55 h 68"/>
                <a:gd name="T94" fmla="*/ 684 w 1315"/>
                <a:gd name="T95" fmla="*/ 57 h 68"/>
                <a:gd name="T96" fmla="*/ 738 w 1315"/>
                <a:gd name="T97" fmla="*/ 59 h 68"/>
                <a:gd name="T98" fmla="*/ 785 w 1315"/>
                <a:gd name="T99" fmla="*/ 60 h 68"/>
                <a:gd name="T100" fmla="*/ 827 w 1315"/>
                <a:gd name="T101" fmla="*/ 63 h 68"/>
                <a:gd name="T102" fmla="*/ 882 w 1315"/>
                <a:gd name="T103" fmla="*/ 63 h 68"/>
                <a:gd name="T104" fmla="*/ 935 w 1315"/>
                <a:gd name="T105" fmla="*/ 64 h 68"/>
                <a:gd name="T106" fmla="*/ 997 w 1315"/>
                <a:gd name="T107" fmla="*/ 63 h 68"/>
                <a:gd name="T108" fmla="*/ 1041 w 1315"/>
                <a:gd name="T109" fmla="*/ 61 h 68"/>
                <a:gd name="T110" fmla="*/ 1083 w 1315"/>
                <a:gd name="T111" fmla="*/ 64 h 68"/>
                <a:gd name="T112" fmla="*/ 1139 w 1315"/>
                <a:gd name="T113" fmla="*/ 63 h 68"/>
                <a:gd name="T114" fmla="*/ 1178 w 1315"/>
                <a:gd name="T115" fmla="*/ 57 h 68"/>
                <a:gd name="T116" fmla="*/ 1211 w 1315"/>
                <a:gd name="T117" fmla="*/ 55 h 68"/>
                <a:gd name="T118" fmla="*/ 1261 w 1315"/>
                <a:gd name="T119" fmla="*/ 59 h 68"/>
                <a:gd name="T120" fmla="*/ 1311 w 1315"/>
                <a:gd name="T121" fmla="*/ 60 h 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15"/>
                <a:gd name="T184" fmla="*/ 0 h 68"/>
                <a:gd name="T185" fmla="*/ 1315 w 1315"/>
                <a:gd name="T186" fmla="*/ 68 h 6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15" h="68">
                  <a:moveTo>
                    <a:pt x="1314" y="42"/>
                  </a:moveTo>
                  <a:lnTo>
                    <a:pt x="1311" y="42"/>
                  </a:lnTo>
                  <a:lnTo>
                    <a:pt x="1308" y="42"/>
                  </a:lnTo>
                  <a:lnTo>
                    <a:pt x="1306" y="42"/>
                  </a:lnTo>
                  <a:lnTo>
                    <a:pt x="1303" y="44"/>
                  </a:lnTo>
                  <a:lnTo>
                    <a:pt x="1300" y="44"/>
                  </a:lnTo>
                  <a:lnTo>
                    <a:pt x="1297" y="44"/>
                  </a:lnTo>
                  <a:lnTo>
                    <a:pt x="1297" y="45"/>
                  </a:lnTo>
                  <a:lnTo>
                    <a:pt x="1294" y="44"/>
                  </a:lnTo>
                  <a:lnTo>
                    <a:pt x="1292" y="42"/>
                  </a:lnTo>
                  <a:lnTo>
                    <a:pt x="1289" y="42"/>
                  </a:lnTo>
                  <a:lnTo>
                    <a:pt x="1286" y="42"/>
                  </a:lnTo>
                  <a:lnTo>
                    <a:pt x="1283" y="42"/>
                  </a:lnTo>
                  <a:lnTo>
                    <a:pt x="1280" y="44"/>
                  </a:lnTo>
                  <a:lnTo>
                    <a:pt x="1280" y="42"/>
                  </a:lnTo>
                  <a:lnTo>
                    <a:pt x="1278" y="42"/>
                  </a:lnTo>
                  <a:lnTo>
                    <a:pt x="1275" y="41"/>
                  </a:lnTo>
                  <a:lnTo>
                    <a:pt x="1272" y="41"/>
                  </a:lnTo>
                  <a:lnTo>
                    <a:pt x="1269" y="41"/>
                  </a:lnTo>
                  <a:lnTo>
                    <a:pt x="1266" y="42"/>
                  </a:lnTo>
                  <a:lnTo>
                    <a:pt x="1264" y="42"/>
                  </a:lnTo>
                  <a:lnTo>
                    <a:pt x="1261" y="42"/>
                  </a:lnTo>
                  <a:lnTo>
                    <a:pt x="1258" y="42"/>
                  </a:lnTo>
                  <a:lnTo>
                    <a:pt x="1255" y="44"/>
                  </a:lnTo>
                  <a:lnTo>
                    <a:pt x="1250" y="42"/>
                  </a:lnTo>
                  <a:lnTo>
                    <a:pt x="1247" y="42"/>
                  </a:lnTo>
                  <a:lnTo>
                    <a:pt x="1247" y="41"/>
                  </a:lnTo>
                  <a:lnTo>
                    <a:pt x="1244" y="41"/>
                  </a:lnTo>
                  <a:lnTo>
                    <a:pt x="1241" y="39"/>
                  </a:lnTo>
                  <a:lnTo>
                    <a:pt x="1238" y="38"/>
                  </a:lnTo>
                  <a:lnTo>
                    <a:pt x="1236" y="38"/>
                  </a:lnTo>
                  <a:lnTo>
                    <a:pt x="1233" y="37"/>
                  </a:lnTo>
                  <a:lnTo>
                    <a:pt x="1230" y="37"/>
                  </a:lnTo>
                  <a:lnTo>
                    <a:pt x="1227" y="37"/>
                  </a:lnTo>
                  <a:lnTo>
                    <a:pt x="1227" y="38"/>
                  </a:lnTo>
                  <a:lnTo>
                    <a:pt x="1224" y="38"/>
                  </a:lnTo>
                  <a:lnTo>
                    <a:pt x="1222" y="38"/>
                  </a:lnTo>
                  <a:lnTo>
                    <a:pt x="1220" y="38"/>
                  </a:lnTo>
                  <a:lnTo>
                    <a:pt x="1220" y="39"/>
                  </a:lnTo>
                  <a:lnTo>
                    <a:pt x="1217" y="38"/>
                  </a:lnTo>
                  <a:lnTo>
                    <a:pt x="1214" y="38"/>
                  </a:lnTo>
                  <a:lnTo>
                    <a:pt x="1211" y="38"/>
                  </a:lnTo>
                  <a:lnTo>
                    <a:pt x="1209" y="38"/>
                  </a:lnTo>
                  <a:lnTo>
                    <a:pt x="1206" y="38"/>
                  </a:lnTo>
                  <a:lnTo>
                    <a:pt x="1203" y="38"/>
                  </a:lnTo>
                  <a:lnTo>
                    <a:pt x="1200" y="38"/>
                  </a:lnTo>
                  <a:lnTo>
                    <a:pt x="1200" y="37"/>
                  </a:lnTo>
                  <a:lnTo>
                    <a:pt x="1197" y="35"/>
                  </a:lnTo>
                  <a:lnTo>
                    <a:pt x="1195" y="34"/>
                  </a:lnTo>
                  <a:lnTo>
                    <a:pt x="1192" y="34"/>
                  </a:lnTo>
                  <a:lnTo>
                    <a:pt x="1189" y="34"/>
                  </a:lnTo>
                  <a:lnTo>
                    <a:pt x="1186" y="32"/>
                  </a:lnTo>
                  <a:lnTo>
                    <a:pt x="1183" y="32"/>
                  </a:lnTo>
                  <a:lnTo>
                    <a:pt x="1181" y="32"/>
                  </a:lnTo>
                  <a:lnTo>
                    <a:pt x="1178" y="30"/>
                  </a:lnTo>
                  <a:lnTo>
                    <a:pt x="1175" y="32"/>
                  </a:lnTo>
                  <a:lnTo>
                    <a:pt x="1172" y="32"/>
                  </a:lnTo>
                  <a:lnTo>
                    <a:pt x="1172" y="34"/>
                  </a:lnTo>
                  <a:lnTo>
                    <a:pt x="1169" y="35"/>
                  </a:lnTo>
                  <a:lnTo>
                    <a:pt x="1169" y="37"/>
                  </a:lnTo>
                  <a:lnTo>
                    <a:pt x="1164" y="37"/>
                  </a:lnTo>
                  <a:lnTo>
                    <a:pt x="1161" y="37"/>
                  </a:lnTo>
                  <a:lnTo>
                    <a:pt x="1158" y="37"/>
                  </a:lnTo>
                  <a:lnTo>
                    <a:pt x="1155" y="35"/>
                  </a:lnTo>
                  <a:lnTo>
                    <a:pt x="1153" y="37"/>
                  </a:lnTo>
                  <a:lnTo>
                    <a:pt x="1150" y="37"/>
                  </a:lnTo>
                  <a:lnTo>
                    <a:pt x="1147" y="38"/>
                  </a:lnTo>
                  <a:lnTo>
                    <a:pt x="1144" y="38"/>
                  </a:lnTo>
                  <a:lnTo>
                    <a:pt x="1141" y="38"/>
                  </a:lnTo>
                  <a:lnTo>
                    <a:pt x="1141" y="37"/>
                  </a:lnTo>
                  <a:lnTo>
                    <a:pt x="1139" y="37"/>
                  </a:lnTo>
                  <a:lnTo>
                    <a:pt x="1136" y="37"/>
                  </a:lnTo>
                  <a:lnTo>
                    <a:pt x="1133" y="38"/>
                  </a:lnTo>
                  <a:lnTo>
                    <a:pt x="1133" y="39"/>
                  </a:lnTo>
                  <a:lnTo>
                    <a:pt x="1130" y="39"/>
                  </a:lnTo>
                  <a:lnTo>
                    <a:pt x="1127" y="38"/>
                  </a:lnTo>
                  <a:lnTo>
                    <a:pt x="1125" y="39"/>
                  </a:lnTo>
                  <a:lnTo>
                    <a:pt x="1122" y="41"/>
                  </a:lnTo>
                  <a:lnTo>
                    <a:pt x="1122" y="42"/>
                  </a:lnTo>
                  <a:lnTo>
                    <a:pt x="1119" y="42"/>
                  </a:lnTo>
                  <a:lnTo>
                    <a:pt x="1116" y="42"/>
                  </a:lnTo>
                  <a:lnTo>
                    <a:pt x="1113" y="41"/>
                  </a:lnTo>
                  <a:lnTo>
                    <a:pt x="1111" y="41"/>
                  </a:lnTo>
                  <a:lnTo>
                    <a:pt x="1108" y="41"/>
                  </a:lnTo>
                  <a:lnTo>
                    <a:pt x="1105" y="41"/>
                  </a:lnTo>
                  <a:lnTo>
                    <a:pt x="1099" y="41"/>
                  </a:lnTo>
                  <a:lnTo>
                    <a:pt x="1097" y="41"/>
                  </a:lnTo>
                  <a:lnTo>
                    <a:pt x="1094" y="42"/>
                  </a:lnTo>
                  <a:lnTo>
                    <a:pt x="1094" y="44"/>
                  </a:lnTo>
                  <a:lnTo>
                    <a:pt x="1091" y="44"/>
                  </a:lnTo>
                  <a:lnTo>
                    <a:pt x="1091" y="45"/>
                  </a:lnTo>
                  <a:lnTo>
                    <a:pt x="1088" y="45"/>
                  </a:lnTo>
                  <a:lnTo>
                    <a:pt x="1085" y="45"/>
                  </a:lnTo>
                  <a:lnTo>
                    <a:pt x="1083" y="45"/>
                  </a:lnTo>
                  <a:lnTo>
                    <a:pt x="1080" y="44"/>
                  </a:lnTo>
                  <a:lnTo>
                    <a:pt x="1080" y="42"/>
                  </a:lnTo>
                  <a:lnTo>
                    <a:pt x="1077" y="42"/>
                  </a:lnTo>
                  <a:lnTo>
                    <a:pt x="1077" y="41"/>
                  </a:lnTo>
                  <a:lnTo>
                    <a:pt x="1074" y="41"/>
                  </a:lnTo>
                  <a:lnTo>
                    <a:pt x="1071" y="41"/>
                  </a:lnTo>
                  <a:lnTo>
                    <a:pt x="1069" y="41"/>
                  </a:lnTo>
                  <a:lnTo>
                    <a:pt x="1066" y="41"/>
                  </a:lnTo>
                  <a:lnTo>
                    <a:pt x="1063" y="41"/>
                  </a:lnTo>
                  <a:lnTo>
                    <a:pt x="1060" y="41"/>
                  </a:lnTo>
                  <a:lnTo>
                    <a:pt x="1057" y="41"/>
                  </a:lnTo>
                  <a:lnTo>
                    <a:pt x="1055" y="41"/>
                  </a:lnTo>
                  <a:lnTo>
                    <a:pt x="1055" y="42"/>
                  </a:lnTo>
                  <a:lnTo>
                    <a:pt x="1052" y="44"/>
                  </a:lnTo>
                  <a:lnTo>
                    <a:pt x="1049" y="44"/>
                  </a:lnTo>
                  <a:lnTo>
                    <a:pt x="1049" y="45"/>
                  </a:lnTo>
                  <a:lnTo>
                    <a:pt x="1046" y="45"/>
                  </a:lnTo>
                  <a:lnTo>
                    <a:pt x="1043" y="45"/>
                  </a:lnTo>
                  <a:lnTo>
                    <a:pt x="1041" y="45"/>
                  </a:lnTo>
                  <a:lnTo>
                    <a:pt x="1038" y="44"/>
                  </a:lnTo>
                  <a:lnTo>
                    <a:pt x="1035" y="44"/>
                  </a:lnTo>
                  <a:lnTo>
                    <a:pt x="1032" y="44"/>
                  </a:lnTo>
                  <a:lnTo>
                    <a:pt x="1032" y="45"/>
                  </a:lnTo>
                  <a:lnTo>
                    <a:pt x="1030" y="44"/>
                  </a:lnTo>
                  <a:lnTo>
                    <a:pt x="1028" y="44"/>
                  </a:lnTo>
                  <a:lnTo>
                    <a:pt x="1025" y="42"/>
                  </a:lnTo>
                  <a:lnTo>
                    <a:pt x="1022" y="42"/>
                  </a:lnTo>
                  <a:lnTo>
                    <a:pt x="1022" y="44"/>
                  </a:lnTo>
                  <a:lnTo>
                    <a:pt x="1019" y="42"/>
                  </a:lnTo>
                  <a:lnTo>
                    <a:pt x="1016" y="41"/>
                  </a:lnTo>
                  <a:lnTo>
                    <a:pt x="1014" y="41"/>
                  </a:lnTo>
                  <a:lnTo>
                    <a:pt x="1011" y="41"/>
                  </a:lnTo>
                  <a:lnTo>
                    <a:pt x="1008" y="39"/>
                  </a:lnTo>
                  <a:lnTo>
                    <a:pt x="1005" y="39"/>
                  </a:lnTo>
                  <a:lnTo>
                    <a:pt x="1002" y="41"/>
                  </a:lnTo>
                  <a:lnTo>
                    <a:pt x="1000" y="41"/>
                  </a:lnTo>
                  <a:lnTo>
                    <a:pt x="997" y="41"/>
                  </a:lnTo>
                  <a:lnTo>
                    <a:pt x="994" y="41"/>
                  </a:lnTo>
                  <a:lnTo>
                    <a:pt x="991" y="42"/>
                  </a:lnTo>
                  <a:lnTo>
                    <a:pt x="988" y="44"/>
                  </a:lnTo>
                  <a:lnTo>
                    <a:pt x="986" y="45"/>
                  </a:lnTo>
                  <a:lnTo>
                    <a:pt x="983" y="48"/>
                  </a:lnTo>
                  <a:lnTo>
                    <a:pt x="977" y="50"/>
                  </a:lnTo>
                  <a:lnTo>
                    <a:pt x="974" y="51"/>
                  </a:lnTo>
                  <a:lnTo>
                    <a:pt x="972" y="52"/>
                  </a:lnTo>
                  <a:lnTo>
                    <a:pt x="969" y="51"/>
                  </a:lnTo>
                  <a:lnTo>
                    <a:pt x="966" y="51"/>
                  </a:lnTo>
                  <a:lnTo>
                    <a:pt x="963" y="51"/>
                  </a:lnTo>
                  <a:lnTo>
                    <a:pt x="960" y="51"/>
                  </a:lnTo>
                  <a:lnTo>
                    <a:pt x="958" y="51"/>
                  </a:lnTo>
                  <a:lnTo>
                    <a:pt x="958" y="50"/>
                  </a:lnTo>
                  <a:lnTo>
                    <a:pt x="955" y="50"/>
                  </a:lnTo>
                  <a:lnTo>
                    <a:pt x="952" y="50"/>
                  </a:lnTo>
                  <a:lnTo>
                    <a:pt x="949" y="50"/>
                  </a:lnTo>
                  <a:lnTo>
                    <a:pt x="949" y="51"/>
                  </a:lnTo>
                  <a:lnTo>
                    <a:pt x="947" y="51"/>
                  </a:lnTo>
                  <a:lnTo>
                    <a:pt x="944" y="51"/>
                  </a:lnTo>
                  <a:lnTo>
                    <a:pt x="941" y="51"/>
                  </a:lnTo>
                  <a:lnTo>
                    <a:pt x="935" y="51"/>
                  </a:lnTo>
                  <a:lnTo>
                    <a:pt x="933" y="50"/>
                  </a:lnTo>
                  <a:lnTo>
                    <a:pt x="930" y="51"/>
                  </a:lnTo>
                  <a:lnTo>
                    <a:pt x="927" y="51"/>
                  </a:lnTo>
                  <a:lnTo>
                    <a:pt x="924" y="51"/>
                  </a:lnTo>
                  <a:lnTo>
                    <a:pt x="921" y="51"/>
                  </a:lnTo>
                  <a:lnTo>
                    <a:pt x="919" y="51"/>
                  </a:lnTo>
                  <a:lnTo>
                    <a:pt x="916" y="51"/>
                  </a:lnTo>
                  <a:lnTo>
                    <a:pt x="913" y="50"/>
                  </a:lnTo>
                  <a:lnTo>
                    <a:pt x="910" y="50"/>
                  </a:lnTo>
                  <a:lnTo>
                    <a:pt x="907" y="50"/>
                  </a:lnTo>
                  <a:lnTo>
                    <a:pt x="905" y="48"/>
                  </a:lnTo>
                  <a:lnTo>
                    <a:pt x="902" y="48"/>
                  </a:lnTo>
                  <a:lnTo>
                    <a:pt x="899" y="48"/>
                  </a:lnTo>
                  <a:lnTo>
                    <a:pt x="896" y="48"/>
                  </a:lnTo>
                  <a:lnTo>
                    <a:pt x="893" y="48"/>
                  </a:lnTo>
                  <a:lnTo>
                    <a:pt x="891" y="48"/>
                  </a:lnTo>
                  <a:lnTo>
                    <a:pt x="888" y="48"/>
                  </a:lnTo>
                  <a:lnTo>
                    <a:pt x="885" y="48"/>
                  </a:lnTo>
                  <a:lnTo>
                    <a:pt x="882" y="48"/>
                  </a:lnTo>
                  <a:lnTo>
                    <a:pt x="879" y="48"/>
                  </a:lnTo>
                  <a:lnTo>
                    <a:pt x="877" y="48"/>
                  </a:lnTo>
                  <a:lnTo>
                    <a:pt x="874" y="48"/>
                  </a:lnTo>
                  <a:lnTo>
                    <a:pt x="871" y="48"/>
                  </a:lnTo>
                  <a:lnTo>
                    <a:pt x="871" y="50"/>
                  </a:lnTo>
                  <a:lnTo>
                    <a:pt x="868" y="50"/>
                  </a:lnTo>
                  <a:lnTo>
                    <a:pt x="865" y="50"/>
                  </a:lnTo>
                  <a:lnTo>
                    <a:pt x="863" y="50"/>
                  </a:lnTo>
                  <a:lnTo>
                    <a:pt x="860" y="50"/>
                  </a:lnTo>
                  <a:lnTo>
                    <a:pt x="857" y="50"/>
                  </a:lnTo>
                  <a:lnTo>
                    <a:pt x="854" y="50"/>
                  </a:lnTo>
                  <a:lnTo>
                    <a:pt x="851" y="50"/>
                  </a:lnTo>
                  <a:lnTo>
                    <a:pt x="849" y="50"/>
                  </a:lnTo>
                  <a:lnTo>
                    <a:pt x="846" y="50"/>
                  </a:lnTo>
                  <a:lnTo>
                    <a:pt x="846" y="51"/>
                  </a:lnTo>
                  <a:lnTo>
                    <a:pt x="844" y="51"/>
                  </a:lnTo>
                  <a:lnTo>
                    <a:pt x="841" y="51"/>
                  </a:lnTo>
                  <a:lnTo>
                    <a:pt x="838" y="51"/>
                  </a:lnTo>
                  <a:lnTo>
                    <a:pt x="838" y="50"/>
                  </a:lnTo>
                  <a:lnTo>
                    <a:pt x="836" y="50"/>
                  </a:lnTo>
                  <a:lnTo>
                    <a:pt x="833" y="50"/>
                  </a:lnTo>
                  <a:lnTo>
                    <a:pt x="830" y="50"/>
                  </a:lnTo>
                  <a:lnTo>
                    <a:pt x="827" y="50"/>
                  </a:lnTo>
                  <a:lnTo>
                    <a:pt x="822" y="48"/>
                  </a:lnTo>
                  <a:lnTo>
                    <a:pt x="819" y="50"/>
                  </a:lnTo>
                  <a:lnTo>
                    <a:pt x="816" y="50"/>
                  </a:lnTo>
                  <a:lnTo>
                    <a:pt x="813" y="50"/>
                  </a:lnTo>
                  <a:lnTo>
                    <a:pt x="810" y="50"/>
                  </a:lnTo>
                  <a:lnTo>
                    <a:pt x="808" y="50"/>
                  </a:lnTo>
                  <a:lnTo>
                    <a:pt x="805" y="51"/>
                  </a:lnTo>
                  <a:lnTo>
                    <a:pt x="802" y="51"/>
                  </a:lnTo>
                  <a:lnTo>
                    <a:pt x="799" y="51"/>
                  </a:lnTo>
                  <a:lnTo>
                    <a:pt x="796" y="51"/>
                  </a:lnTo>
                  <a:lnTo>
                    <a:pt x="794" y="51"/>
                  </a:lnTo>
                  <a:lnTo>
                    <a:pt x="791" y="51"/>
                  </a:lnTo>
                  <a:lnTo>
                    <a:pt x="788" y="51"/>
                  </a:lnTo>
                  <a:lnTo>
                    <a:pt x="785" y="51"/>
                  </a:lnTo>
                  <a:lnTo>
                    <a:pt x="782" y="51"/>
                  </a:lnTo>
                  <a:lnTo>
                    <a:pt x="780" y="51"/>
                  </a:lnTo>
                  <a:lnTo>
                    <a:pt x="777" y="51"/>
                  </a:lnTo>
                  <a:lnTo>
                    <a:pt x="777" y="50"/>
                  </a:lnTo>
                  <a:lnTo>
                    <a:pt x="774" y="50"/>
                  </a:lnTo>
                  <a:lnTo>
                    <a:pt x="771" y="50"/>
                  </a:lnTo>
                  <a:lnTo>
                    <a:pt x="768" y="48"/>
                  </a:lnTo>
                  <a:lnTo>
                    <a:pt x="766" y="48"/>
                  </a:lnTo>
                  <a:lnTo>
                    <a:pt x="763" y="48"/>
                  </a:lnTo>
                  <a:lnTo>
                    <a:pt x="760" y="48"/>
                  </a:lnTo>
                  <a:lnTo>
                    <a:pt x="757" y="48"/>
                  </a:lnTo>
                  <a:lnTo>
                    <a:pt x="752" y="50"/>
                  </a:lnTo>
                  <a:lnTo>
                    <a:pt x="749" y="50"/>
                  </a:lnTo>
                  <a:lnTo>
                    <a:pt x="746" y="50"/>
                  </a:lnTo>
                  <a:lnTo>
                    <a:pt x="743" y="50"/>
                  </a:lnTo>
                  <a:lnTo>
                    <a:pt x="740" y="50"/>
                  </a:lnTo>
                  <a:lnTo>
                    <a:pt x="738" y="50"/>
                  </a:lnTo>
                  <a:lnTo>
                    <a:pt x="735" y="50"/>
                  </a:lnTo>
                  <a:lnTo>
                    <a:pt x="732" y="50"/>
                  </a:lnTo>
                  <a:lnTo>
                    <a:pt x="732" y="48"/>
                  </a:lnTo>
                  <a:lnTo>
                    <a:pt x="729" y="48"/>
                  </a:lnTo>
                  <a:lnTo>
                    <a:pt x="726" y="48"/>
                  </a:lnTo>
                  <a:lnTo>
                    <a:pt x="724" y="48"/>
                  </a:lnTo>
                  <a:lnTo>
                    <a:pt x="721" y="50"/>
                  </a:lnTo>
                  <a:lnTo>
                    <a:pt x="718" y="50"/>
                  </a:lnTo>
                  <a:lnTo>
                    <a:pt x="715" y="50"/>
                  </a:lnTo>
                  <a:lnTo>
                    <a:pt x="712" y="50"/>
                  </a:lnTo>
                  <a:lnTo>
                    <a:pt x="710" y="51"/>
                  </a:lnTo>
                  <a:lnTo>
                    <a:pt x="707" y="51"/>
                  </a:lnTo>
                  <a:lnTo>
                    <a:pt x="704" y="51"/>
                  </a:lnTo>
                  <a:lnTo>
                    <a:pt x="701" y="51"/>
                  </a:lnTo>
                  <a:lnTo>
                    <a:pt x="698" y="50"/>
                  </a:lnTo>
                  <a:lnTo>
                    <a:pt x="696" y="50"/>
                  </a:lnTo>
                  <a:lnTo>
                    <a:pt x="693" y="50"/>
                  </a:lnTo>
                  <a:lnTo>
                    <a:pt x="690" y="50"/>
                  </a:lnTo>
                  <a:lnTo>
                    <a:pt x="687" y="50"/>
                  </a:lnTo>
                  <a:lnTo>
                    <a:pt x="684" y="50"/>
                  </a:lnTo>
                  <a:lnTo>
                    <a:pt x="682" y="50"/>
                  </a:lnTo>
                  <a:lnTo>
                    <a:pt x="679" y="50"/>
                  </a:lnTo>
                  <a:lnTo>
                    <a:pt x="676" y="48"/>
                  </a:lnTo>
                  <a:lnTo>
                    <a:pt x="673" y="48"/>
                  </a:lnTo>
                  <a:lnTo>
                    <a:pt x="670" y="48"/>
                  </a:lnTo>
                  <a:lnTo>
                    <a:pt x="668" y="48"/>
                  </a:lnTo>
                  <a:lnTo>
                    <a:pt x="665" y="48"/>
                  </a:lnTo>
                  <a:lnTo>
                    <a:pt x="662" y="48"/>
                  </a:lnTo>
                  <a:lnTo>
                    <a:pt x="659" y="48"/>
                  </a:lnTo>
                  <a:lnTo>
                    <a:pt x="657" y="48"/>
                  </a:lnTo>
                  <a:lnTo>
                    <a:pt x="655" y="48"/>
                  </a:lnTo>
                  <a:lnTo>
                    <a:pt x="652" y="48"/>
                  </a:lnTo>
                  <a:lnTo>
                    <a:pt x="649" y="48"/>
                  </a:lnTo>
                  <a:lnTo>
                    <a:pt x="646" y="48"/>
                  </a:lnTo>
                  <a:lnTo>
                    <a:pt x="643" y="48"/>
                  </a:lnTo>
                  <a:lnTo>
                    <a:pt x="641" y="48"/>
                  </a:lnTo>
                  <a:lnTo>
                    <a:pt x="638" y="48"/>
                  </a:lnTo>
                  <a:lnTo>
                    <a:pt x="638" y="50"/>
                  </a:lnTo>
                  <a:lnTo>
                    <a:pt x="635" y="50"/>
                  </a:lnTo>
                  <a:lnTo>
                    <a:pt x="632" y="50"/>
                  </a:lnTo>
                  <a:lnTo>
                    <a:pt x="629" y="50"/>
                  </a:lnTo>
                  <a:lnTo>
                    <a:pt x="627" y="50"/>
                  </a:lnTo>
                  <a:lnTo>
                    <a:pt x="624" y="48"/>
                  </a:lnTo>
                  <a:lnTo>
                    <a:pt x="621" y="48"/>
                  </a:lnTo>
                  <a:lnTo>
                    <a:pt x="618" y="47"/>
                  </a:lnTo>
                  <a:lnTo>
                    <a:pt x="615" y="47"/>
                  </a:lnTo>
                  <a:lnTo>
                    <a:pt x="613" y="45"/>
                  </a:lnTo>
                  <a:lnTo>
                    <a:pt x="610" y="45"/>
                  </a:lnTo>
                  <a:lnTo>
                    <a:pt x="610" y="47"/>
                  </a:lnTo>
                  <a:lnTo>
                    <a:pt x="607" y="47"/>
                  </a:lnTo>
                  <a:lnTo>
                    <a:pt x="601" y="48"/>
                  </a:lnTo>
                  <a:lnTo>
                    <a:pt x="599" y="48"/>
                  </a:lnTo>
                  <a:lnTo>
                    <a:pt x="596" y="50"/>
                  </a:lnTo>
                  <a:lnTo>
                    <a:pt x="593" y="50"/>
                  </a:lnTo>
                  <a:lnTo>
                    <a:pt x="590" y="50"/>
                  </a:lnTo>
                  <a:lnTo>
                    <a:pt x="587" y="50"/>
                  </a:lnTo>
                  <a:lnTo>
                    <a:pt x="582" y="50"/>
                  </a:lnTo>
                  <a:lnTo>
                    <a:pt x="579" y="48"/>
                  </a:lnTo>
                  <a:lnTo>
                    <a:pt x="576" y="47"/>
                  </a:lnTo>
                  <a:lnTo>
                    <a:pt x="573" y="47"/>
                  </a:lnTo>
                  <a:lnTo>
                    <a:pt x="571" y="47"/>
                  </a:lnTo>
                  <a:lnTo>
                    <a:pt x="568" y="47"/>
                  </a:lnTo>
                  <a:lnTo>
                    <a:pt x="565" y="47"/>
                  </a:lnTo>
                  <a:lnTo>
                    <a:pt x="562" y="48"/>
                  </a:lnTo>
                  <a:lnTo>
                    <a:pt x="559" y="48"/>
                  </a:lnTo>
                  <a:lnTo>
                    <a:pt x="557" y="47"/>
                  </a:lnTo>
                  <a:lnTo>
                    <a:pt x="554" y="47"/>
                  </a:lnTo>
                  <a:lnTo>
                    <a:pt x="554" y="45"/>
                  </a:lnTo>
                  <a:lnTo>
                    <a:pt x="551" y="45"/>
                  </a:lnTo>
                  <a:lnTo>
                    <a:pt x="548" y="47"/>
                  </a:lnTo>
                  <a:lnTo>
                    <a:pt x="545" y="48"/>
                  </a:lnTo>
                  <a:lnTo>
                    <a:pt x="543" y="50"/>
                  </a:lnTo>
                  <a:lnTo>
                    <a:pt x="540" y="50"/>
                  </a:lnTo>
                  <a:lnTo>
                    <a:pt x="540" y="51"/>
                  </a:lnTo>
                  <a:lnTo>
                    <a:pt x="537" y="51"/>
                  </a:lnTo>
                  <a:lnTo>
                    <a:pt x="537" y="50"/>
                  </a:lnTo>
                  <a:lnTo>
                    <a:pt x="534" y="50"/>
                  </a:lnTo>
                  <a:lnTo>
                    <a:pt x="534" y="48"/>
                  </a:lnTo>
                  <a:lnTo>
                    <a:pt x="531" y="48"/>
                  </a:lnTo>
                  <a:lnTo>
                    <a:pt x="529" y="48"/>
                  </a:lnTo>
                  <a:lnTo>
                    <a:pt x="526" y="48"/>
                  </a:lnTo>
                  <a:lnTo>
                    <a:pt x="523" y="48"/>
                  </a:lnTo>
                  <a:lnTo>
                    <a:pt x="520" y="48"/>
                  </a:lnTo>
                  <a:lnTo>
                    <a:pt x="517" y="48"/>
                  </a:lnTo>
                  <a:lnTo>
                    <a:pt x="515" y="48"/>
                  </a:lnTo>
                  <a:lnTo>
                    <a:pt x="512" y="48"/>
                  </a:lnTo>
                  <a:lnTo>
                    <a:pt x="509" y="50"/>
                  </a:lnTo>
                  <a:lnTo>
                    <a:pt x="506" y="50"/>
                  </a:lnTo>
                  <a:lnTo>
                    <a:pt x="503" y="50"/>
                  </a:lnTo>
                  <a:lnTo>
                    <a:pt x="501" y="50"/>
                  </a:lnTo>
                  <a:lnTo>
                    <a:pt x="495" y="50"/>
                  </a:lnTo>
                  <a:lnTo>
                    <a:pt x="492" y="48"/>
                  </a:lnTo>
                  <a:lnTo>
                    <a:pt x="487" y="48"/>
                  </a:lnTo>
                  <a:lnTo>
                    <a:pt x="484" y="47"/>
                  </a:lnTo>
                  <a:lnTo>
                    <a:pt x="481" y="47"/>
                  </a:lnTo>
                  <a:lnTo>
                    <a:pt x="478" y="47"/>
                  </a:lnTo>
                  <a:lnTo>
                    <a:pt x="475" y="45"/>
                  </a:lnTo>
                  <a:lnTo>
                    <a:pt x="475" y="44"/>
                  </a:lnTo>
                  <a:lnTo>
                    <a:pt x="473" y="44"/>
                  </a:lnTo>
                  <a:lnTo>
                    <a:pt x="470" y="42"/>
                  </a:lnTo>
                  <a:lnTo>
                    <a:pt x="468" y="42"/>
                  </a:lnTo>
                  <a:lnTo>
                    <a:pt x="465" y="42"/>
                  </a:lnTo>
                  <a:lnTo>
                    <a:pt x="462" y="42"/>
                  </a:lnTo>
                  <a:lnTo>
                    <a:pt x="460" y="42"/>
                  </a:lnTo>
                  <a:lnTo>
                    <a:pt x="457" y="42"/>
                  </a:lnTo>
                  <a:lnTo>
                    <a:pt x="454" y="41"/>
                  </a:lnTo>
                  <a:lnTo>
                    <a:pt x="451" y="41"/>
                  </a:lnTo>
                  <a:lnTo>
                    <a:pt x="448" y="41"/>
                  </a:lnTo>
                  <a:lnTo>
                    <a:pt x="446" y="41"/>
                  </a:lnTo>
                  <a:lnTo>
                    <a:pt x="443" y="41"/>
                  </a:lnTo>
                  <a:lnTo>
                    <a:pt x="440" y="42"/>
                  </a:lnTo>
                  <a:lnTo>
                    <a:pt x="437" y="42"/>
                  </a:lnTo>
                  <a:lnTo>
                    <a:pt x="434" y="41"/>
                  </a:lnTo>
                  <a:lnTo>
                    <a:pt x="432" y="39"/>
                  </a:lnTo>
                  <a:lnTo>
                    <a:pt x="429" y="39"/>
                  </a:lnTo>
                  <a:lnTo>
                    <a:pt x="426" y="39"/>
                  </a:lnTo>
                  <a:lnTo>
                    <a:pt x="423" y="38"/>
                  </a:lnTo>
                  <a:lnTo>
                    <a:pt x="420" y="38"/>
                  </a:lnTo>
                  <a:lnTo>
                    <a:pt x="420" y="37"/>
                  </a:lnTo>
                  <a:lnTo>
                    <a:pt x="418" y="37"/>
                  </a:lnTo>
                  <a:lnTo>
                    <a:pt x="415" y="37"/>
                  </a:lnTo>
                  <a:lnTo>
                    <a:pt x="415" y="35"/>
                  </a:lnTo>
                  <a:lnTo>
                    <a:pt x="412" y="37"/>
                  </a:lnTo>
                  <a:lnTo>
                    <a:pt x="409" y="35"/>
                  </a:lnTo>
                  <a:lnTo>
                    <a:pt x="406" y="34"/>
                  </a:lnTo>
                  <a:lnTo>
                    <a:pt x="404" y="34"/>
                  </a:lnTo>
                  <a:lnTo>
                    <a:pt x="401" y="34"/>
                  </a:lnTo>
                  <a:lnTo>
                    <a:pt x="398" y="34"/>
                  </a:lnTo>
                  <a:lnTo>
                    <a:pt x="395" y="34"/>
                  </a:lnTo>
                  <a:lnTo>
                    <a:pt x="390" y="35"/>
                  </a:lnTo>
                  <a:lnTo>
                    <a:pt x="387" y="37"/>
                  </a:lnTo>
                  <a:lnTo>
                    <a:pt x="384" y="37"/>
                  </a:lnTo>
                  <a:lnTo>
                    <a:pt x="381" y="38"/>
                  </a:lnTo>
                  <a:lnTo>
                    <a:pt x="378" y="38"/>
                  </a:lnTo>
                  <a:lnTo>
                    <a:pt x="376" y="38"/>
                  </a:lnTo>
                  <a:lnTo>
                    <a:pt x="373" y="37"/>
                  </a:lnTo>
                  <a:lnTo>
                    <a:pt x="370" y="35"/>
                  </a:lnTo>
                  <a:lnTo>
                    <a:pt x="367" y="35"/>
                  </a:lnTo>
                  <a:lnTo>
                    <a:pt x="364" y="35"/>
                  </a:lnTo>
                  <a:lnTo>
                    <a:pt x="362" y="35"/>
                  </a:lnTo>
                  <a:lnTo>
                    <a:pt x="359" y="35"/>
                  </a:lnTo>
                  <a:lnTo>
                    <a:pt x="356" y="34"/>
                  </a:lnTo>
                  <a:lnTo>
                    <a:pt x="353" y="34"/>
                  </a:lnTo>
                  <a:lnTo>
                    <a:pt x="353" y="32"/>
                  </a:lnTo>
                  <a:lnTo>
                    <a:pt x="356" y="32"/>
                  </a:lnTo>
                  <a:lnTo>
                    <a:pt x="359" y="32"/>
                  </a:lnTo>
                  <a:lnTo>
                    <a:pt x="359" y="30"/>
                  </a:lnTo>
                  <a:lnTo>
                    <a:pt x="356" y="29"/>
                  </a:lnTo>
                  <a:lnTo>
                    <a:pt x="353" y="28"/>
                  </a:lnTo>
                  <a:lnTo>
                    <a:pt x="350" y="28"/>
                  </a:lnTo>
                  <a:lnTo>
                    <a:pt x="345" y="26"/>
                  </a:lnTo>
                  <a:lnTo>
                    <a:pt x="345" y="28"/>
                  </a:lnTo>
                  <a:lnTo>
                    <a:pt x="342" y="28"/>
                  </a:lnTo>
                  <a:lnTo>
                    <a:pt x="339" y="28"/>
                  </a:lnTo>
                  <a:lnTo>
                    <a:pt x="336" y="29"/>
                  </a:lnTo>
                  <a:lnTo>
                    <a:pt x="334" y="28"/>
                  </a:lnTo>
                  <a:lnTo>
                    <a:pt x="331" y="26"/>
                  </a:lnTo>
                  <a:lnTo>
                    <a:pt x="328" y="25"/>
                  </a:lnTo>
                  <a:lnTo>
                    <a:pt x="325" y="23"/>
                  </a:lnTo>
                  <a:lnTo>
                    <a:pt x="322" y="23"/>
                  </a:lnTo>
                  <a:lnTo>
                    <a:pt x="320" y="23"/>
                  </a:lnTo>
                  <a:lnTo>
                    <a:pt x="314" y="22"/>
                  </a:lnTo>
                  <a:lnTo>
                    <a:pt x="311" y="22"/>
                  </a:lnTo>
                  <a:lnTo>
                    <a:pt x="306" y="22"/>
                  </a:lnTo>
                  <a:lnTo>
                    <a:pt x="303" y="22"/>
                  </a:lnTo>
                  <a:lnTo>
                    <a:pt x="300" y="22"/>
                  </a:lnTo>
                  <a:lnTo>
                    <a:pt x="297" y="22"/>
                  </a:lnTo>
                  <a:lnTo>
                    <a:pt x="294" y="20"/>
                  </a:lnTo>
                  <a:lnTo>
                    <a:pt x="292" y="20"/>
                  </a:lnTo>
                  <a:lnTo>
                    <a:pt x="289" y="19"/>
                  </a:lnTo>
                  <a:lnTo>
                    <a:pt x="289" y="17"/>
                  </a:lnTo>
                  <a:lnTo>
                    <a:pt x="286" y="16"/>
                  </a:lnTo>
                  <a:lnTo>
                    <a:pt x="281" y="15"/>
                  </a:lnTo>
                  <a:lnTo>
                    <a:pt x="279" y="15"/>
                  </a:lnTo>
                  <a:lnTo>
                    <a:pt x="276" y="13"/>
                  </a:lnTo>
                  <a:lnTo>
                    <a:pt x="270" y="12"/>
                  </a:lnTo>
                  <a:lnTo>
                    <a:pt x="267" y="12"/>
                  </a:lnTo>
                  <a:lnTo>
                    <a:pt x="265" y="10"/>
                  </a:lnTo>
                  <a:lnTo>
                    <a:pt x="259" y="10"/>
                  </a:lnTo>
                  <a:lnTo>
                    <a:pt x="256" y="10"/>
                  </a:lnTo>
                  <a:lnTo>
                    <a:pt x="256" y="8"/>
                  </a:lnTo>
                  <a:lnTo>
                    <a:pt x="253" y="7"/>
                  </a:lnTo>
                  <a:lnTo>
                    <a:pt x="248" y="7"/>
                  </a:lnTo>
                  <a:lnTo>
                    <a:pt x="242" y="6"/>
                  </a:lnTo>
                  <a:lnTo>
                    <a:pt x="237" y="6"/>
                  </a:lnTo>
                  <a:lnTo>
                    <a:pt x="234" y="6"/>
                  </a:lnTo>
                  <a:lnTo>
                    <a:pt x="231" y="6"/>
                  </a:lnTo>
                  <a:lnTo>
                    <a:pt x="226" y="6"/>
                  </a:lnTo>
                  <a:lnTo>
                    <a:pt x="223" y="6"/>
                  </a:lnTo>
                  <a:lnTo>
                    <a:pt x="220" y="6"/>
                  </a:lnTo>
                  <a:lnTo>
                    <a:pt x="217" y="6"/>
                  </a:lnTo>
                  <a:lnTo>
                    <a:pt x="214" y="6"/>
                  </a:lnTo>
                  <a:lnTo>
                    <a:pt x="212" y="6"/>
                  </a:lnTo>
                  <a:lnTo>
                    <a:pt x="209" y="6"/>
                  </a:lnTo>
                  <a:lnTo>
                    <a:pt x="206" y="7"/>
                  </a:lnTo>
                  <a:lnTo>
                    <a:pt x="203" y="7"/>
                  </a:lnTo>
                  <a:lnTo>
                    <a:pt x="200" y="7"/>
                  </a:lnTo>
                  <a:lnTo>
                    <a:pt x="198" y="6"/>
                  </a:lnTo>
                  <a:lnTo>
                    <a:pt x="195" y="6"/>
                  </a:lnTo>
                  <a:lnTo>
                    <a:pt x="192" y="6"/>
                  </a:lnTo>
                  <a:lnTo>
                    <a:pt x="192" y="4"/>
                  </a:lnTo>
                  <a:lnTo>
                    <a:pt x="189" y="3"/>
                  </a:lnTo>
                  <a:lnTo>
                    <a:pt x="189" y="1"/>
                  </a:lnTo>
                  <a:lnTo>
                    <a:pt x="186" y="1"/>
                  </a:lnTo>
                  <a:lnTo>
                    <a:pt x="184" y="0"/>
                  </a:lnTo>
                  <a:lnTo>
                    <a:pt x="178" y="0"/>
                  </a:lnTo>
                  <a:lnTo>
                    <a:pt x="175" y="0"/>
                  </a:lnTo>
                  <a:lnTo>
                    <a:pt x="172" y="0"/>
                  </a:lnTo>
                  <a:lnTo>
                    <a:pt x="170" y="0"/>
                  </a:lnTo>
                  <a:lnTo>
                    <a:pt x="167" y="1"/>
                  </a:lnTo>
                  <a:lnTo>
                    <a:pt x="164" y="1"/>
                  </a:lnTo>
                  <a:lnTo>
                    <a:pt x="161" y="3"/>
                  </a:lnTo>
                  <a:lnTo>
                    <a:pt x="158" y="3"/>
                  </a:lnTo>
                  <a:lnTo>
                    <a:pt x="156" y="4"/>
                  </a:lnTo>
                  <a:lnTo>
                    <a:pt x="153" y="4"/>
                  </a:lnTo>
                  <a:lnTo>
                    <a:pt x="150" y="6"/>
                  </a:lnTo>
                  <a:lnTo>
                    <a:pt x="144" y="6"/>
                  </a:lnTo>
                  <a:lnTo>
                    <a:pt x="142" y="6"/>
                  </a:lnTo>
                  <a:lnTo>
                    <a:pt x="139" y="7"/>
                  </a:lnTo>
                  <a:lnTo>
                    <a:pt x="136" y="8"/>
                  </a:lnTo>
                  <a:lnTo>
                    <a:pt x="133" y="8"/>
                  </a:lnTo>
                  <a:lnTo>
                    <a:pt x="130" y="10"/>
                  </a:lnTo>
                  <a:lnTo>
                    <a:pt x="128" y="12"/>
                  </a:lnTo>
                  <a:lnTo>
                    <a:pt x="125" y="13"/>
                  </a:lnTo>
                  <a:lnTo>
                    <a:pt x="122" y="15"/>
                  </a:lnTo>
                  <a:lnTo>
                    <a:pt x="116" y="17"/>
                  </a:lnTo>
                  <a:lnTo>
                    <a:pt x="111" y="22"/>
                  </a:lnTo>
                  <a:lnTo>
                    <a:pt x="105" y="25"/>
                  </a:lnTo>
                  <a:lnTo>
                    <a:pt x="102" y="28"/>
                  </a:lnTo>
                  <a:lnTo>
                    <a:pt x="97" y="29"/>
                  </a:lnTo>
                  <a:lnTo>
                    <a:pt x="94" y="32"/>
                  </a:lnTo>
                  <a:lnTo>
                    <a:pt x="92" y="32"/>
                  </a:lnTo>
                  <a:lnTo>
                    <a:pt x="89" y="34"/>
                  </a:lnTo>
                  <a:lnTo>
                    <a:pt x="75" y="8"/>
                  </a:lnTo>
                  <a:lnTo>
                    <a:pt x="75" y="7"/>
                  </a:lnTo>
                  <a:lnTo>
                    <a:pt x="73" y="6"/>
                  </a:lnTo>
                  <a:lnTo>
                    <a:pt x="70" y="6"/>
                  </a:lnTo>
                  <a:lnTo>
                    <a:pt x="67" y="4"/>
                  </a:lnTo>
                  <a:lnTo>
                    <a:pt x="64" y="4"/>
                  </a:lnTo>
                  <a:lnTo>
                    <a:pt x="61" y="4"/>
                  </a:lnTo>
                  <a:lnTo>
                    <a:pt x="59" y="6"/>
                  </a:lnTo>
                  <a:lnTo>
                    <a:pt x="56" y="6"/>
                  </a:lnTo>
                  <a:lnTo>
                    <a:pt x="56" y="7"/>
                  </a:lnTo>
                  <a:lnTo>
                    <a:pt x="53" y="8"/>
                  </a:lnTo>
                  <a:lnTo>
                    <a:pt x="50" y="8"/>
                  </a:lnTo>
                  <a:lnTo>
                    <a:pt x="50" y="7"/>
                  </a:lnTo>
                  <a:lnTo>
                    <a:pt x="47" y="7"/>
                  </a:lnTo>
                  <a:lnTo>
                    <a:pt x="45" y="7"/>
                  </a:lnTo>
                  <a:lnTo>
                    <a:pt x="42" y="8"/>
                  </a:lnTo>
                  <a:lnTo>
                    <a:pt x="39" y="8"/>
                  </a:lnTo>
                  <a:lnTo>
                    <a:pt x="39" y="10"/>
                  </a:lnTo>
                  <a:lnTo>
                    <a:pt x="36" y="15"/>
                  </a:lnTo>
                  <a:lnTo>
                    <a:pt x="36" y="16"/>
                  </a:lnTo>
                  <a:lnTo>
                    <a:pt x="36" y="17"/>
                  </a:lnTo>
                  <a:lnTo>
                    <a:pt x="33" y="19"/>
                  </a:lnTo>
                  <a:lnTo>
                    <a:pt x="31" y="20"/>
                  </a:lnTo>
                  <a:lnTo>
                    <a:pt x="31" y="22"/>
                  </a:lnTo>
                  <a:lnTo>
                    <a:pt x="28" y="23"/>
                  </a:lnTo>
                  <a:lnTo>
                    <a:pt x="31" y="23"/>
                  </a:lnTo>
                  <a:lnTo>
                    <a:pt x="28" y="23"/>
                  </a:lnTo>
                  <a:lnTo>
                    <a:pt x="25" y="25"/>
                  </a:lnTo>
                  <a:lnTo>
                    <a:pt x="25" y="26"/>
                  </a:lnTo>
                  <a:lnTo>
                    <a:pt x="25" y="28"/>
                  </a:lnTo>
                  <a:lnTo>
                    <a:pt x="25" y="29"/>
                  </a:lnTo>
                  <a:lnTo>
                    <a:pt x="25" y="30"/>
                  </a:lnTo>
                  <a:lnTo>
                    <a:pt x="22" y="30"/>
                  </a:lnTo>
                  <a:lnTo>
                    <a:pt x="22" y="32"/>
                  </a:lnTo>
                  <a:lnTo>
                    <a:pt x="19" y="32"/>
                  </a:lnTo>
                  <a:lnTo>
                    <a:pt x="14" y="34"/>
                  </a:lnTo>
                  <a:lnTo>
                    <a:pt x="11" y="34"/>
                  </a:lnTo>
                  <a:lnTo>
                    <a:pt x="8" y="34"/>
                  </a:lnTo>
                  <a:lnTo>
                    <a:pt x="5" y="34"/>
                  </a:lnTo>
                  <a:lnTo>
                    <a:pt x="3" y="34"/>
                  </a:lnTo>
                  <a:lnTo>
                    <a:pt x="0" y="34"/>
                  </a:lnTo>
                  <a:lnTo>
                    <a:pt x="0" y="35"/>
                  </a:lnTo>
                  <a:lnTo>
                    <a:pt x="0" y="37"/>
                  </a:lnTo>
                  <a:lnTo>
                    <a:pt x="3" y="37"/>
                  </a:lnTo>
                  <a:lnTo>
                    <a:pt x="5" y="37"/>
                  </a:lnTo>
                  <a:lnTo>
                    <a:pt x="8" y="38"/>
                  </a:lnTo>
                  <a:lnTo>
                    <a:pt x="11" y="38"/>
                  </a:lnTo>
                  <a:lnTo>
                    <a:pt x="17" y="38"/>
                  </a:lnTo>
                  <a:lnTo>
                    <a:pt x="19" y="39"/>
                  </a:lnTo>
                  <a:lnTo>
                    <a:pt x="22" y="39"/>
                  </a:lnTo>
                  <a:lnTo>
                    <a:pt x="28" y="39"/>
                  </a:lnTo>
                  <a:lnTo>
                    <a:pt x="33" y="39"/>
                  </a:lnTo>
                  <a:lnTo>
                    <a:pt x="36" y="39"/>
                  </a:lnTo>
                  <a:lnTo>
                    <a:pt x="39" y="39"/>
                  </a:lnTo>
                  <a:lnTo>
                    <a:pt x="42" y="39"/>
                  </a:lnTo>
                  <a:lnTo>
                    <a:pt x="45" y="39"/>
                  </a:lnTo>
                  <a:lnTo>
                    <a:pt x="47" y="39"/>
                  </a:lnTo>
                  <a:lnTo>
                    <a:pt x="50" y="39"/>
                  </a:lnTo>
                  <a:lnTo>
                    <a:pt x="53" y="39"/>
                  </a:lnTo>
                  <a:lnTo>
                    <a:pt x="56" y="39"/>
                  </a:lnTo>
                  <a:lnTo>
                    <a:pt x="59" y="39"/>
                  </a:lnTo>
                  <a:lnTo>
                    <a:pt x="61" y="39"/>
                  </a:lnTo>
                  <a:lnTo>
                    <a:pt x="64" y="41"/>
                  </a:lnTo>
                  <a:lnTo>
                    <a:pt x="61" y="41"/>
                  </a:lnTo>
                  <a:lnTo>
                    <a:pt x="59" y="42"/>
                  </a:lnTo>
                  <a:lnTo>
                    <a:pt x="56" y="42"/>
                  </a:lnTo>
                  <a:lnTo>
                    <a:pt x="53" y="42"/>
                  </a:lnTo>
                  <a:lnTo>
                    <a:pt x="56" y="44"/>
                  </a:lnTo>
                  <a:lnTo>
                    <a:pt x="59" y="44"/>
                  </a:lnTo>
                  <a:lnTo>
                    <a:pt x="64" y="44"/>
                  </a:lnTo>
                  <a:lnTo>
                    <a:pt x="67" y="44"/>
                  </a:lnTo>
                  <a:lnTo>
                    <a:pt x="73" y="44"/>
                  </a:lnTo>
                  <a:lnTo>
                    <a:pt x="75" y="42"/>
                  </a:lnTo>
                  <a:lnTo>
                    <a:pt x="78" y="42"/>
                  </a:lnTo>
                  <a:lnTo>
                    <a:pt x="81" y="42"/>
                  </a:lnTo>
                  <a:lnTo>
                    <a:pt x="84" y="42"/>
                  </a:lnTo>
                  <a:lnTo>
                    <a:pt x="87" y="44"/>
                  </a:lnTo>
                  <a:lnTo>
                    <a:pt x="89" y="44"/>
                  </a:lnTo>
                  <a:lnTo>
                    <a:pt x="92" y="44"/>
                  </a:lnTo>
                  <a:lnTo>
                    <a:pt x="94" y="44"/>
                  </a:lnTo>
                  <a:lnTo>
                    <a:pt x="97" y="44"/>
                  </a:lnTo>
                  <a:lnTo>
                    <a:pt x="100" y="42"/>
                  </a:lnTo>
                  <a:lnTo>
                    <a:pt x="102" y="42"/>
                  </a:lnTo>
                  <a:lnTo>
                    <a:pt x="105" y="42"/>
                  </a:lnTo>
                  <a:lnTo>
                    <a:pt x="108" y="42"/>
                  </a:lnTo>
                  <a:lnTo>
                    <a:pt x="114" y="42"/>
                  </a:lnTo>
                  <a:lnTo>
                    <a:pt x="119" y="42"/>
                  </a:lnTo>
                  <a:lnTo>
                    <a:pt x="125" y="42"/>
                  </a:lnTo>
                  <a:lnTo>
                    <a:pt x="128" y="41"/>
                  </a:lnTo>
                  <a:lnTo>
                    <a:pt x="130" y="41"/>
                  </a:lnTo>
                  <a:lnTo>
                    <a:pt x="133" y="41"/>
                  </a:lnTo>
                  <a:lnTo>
                    <a:pt x="130" y="41"/>
                  </a:lnTo>
                  <a:lnTo>
                    <a:pt x="130" y="42"/>
                  </a:lnTo>
                  <a:lnTo>
                    <a:pt x="128" y="42"/>
                  </a:lnTo>
                  <a:lnTo>
                    <a:pt x="125" y="44"/>
                  </a:lnTo>
                  <a:lnTo>
                    <a:pt x="122" y="45"/>
                  </a:lnTo>
                  <a:lnTo>
                    <a:pt x="125" y="45"/>
                  </a:lnTo>
                  <a:lnTo>
                    <a:pt x="130" y="45"/>
                  </a:lnTo>
                  <a:lnTo>
                    <a:pt x="133" y="44"/>
                  </a:lnTo>
                  <a:lnTo>
                    <a:pt x="139" y="44"/>
                  </a:lnTo>
                  <a:lnTo>
                    <a:pt x="144" y="44"/>
                  </a:lnTo>
                  <a:lnTo>
                    <a:pt x="147" y="42"/>
                  </a:lnTo>
                  <a:lnTo>
                    <a:pt x="153" y="42"/>
                  </a:lnTo>
                  <a:lnTo>
                    <a:pt x="156" y="41"/>
                  </a:lnTo>
                  <a:lnTo>
                    <a:pt x="158" y="41"/>
                  </a:lnTo>
                  <a:lnTo>
                    <a:pt x="164" y="41"/>
                  </a:lnTo>
                  <a:lnTo>
                    <a:pt x="167" y="39"/>
                  </a:lnTo>
                  <a:lnTo>
                    <a:pt x="172" y="39"/>
                  </a:lnTo>
                  <a:lnTo>
                    <a:pt x="175" y="39"/>
                  </a:lnTo>
                  <a:lnTo>
                    <a:pt x="178" y="39"/>
                  </a:lnTo>
                  <a:lnTo>
                    <a:pt x="181" y="39"/>
                  </a:lnTo>
                  <a:lnTo>
                    <a:pt x="184" y="39"/>
                  </a:lnTo>
                  <a:lnTo>
                    <a:pt x="186" y="39"/>
                  </a:lnTo>
                  <a:lnTo>
                    <a:pt x="189" y="39"/>
                  </a:lnTo>
                  <a:lnTo>
                    <a:pt x="192" y="39"/>
                  </a:lnTo>
                  <a:lnTo>
                    <a:pt x="195" y="38"/>
                  </a:lnTo>
                  <a:lnTo>
                    <a:pt x="200" y="38"/>
                  </a:lnTo>
                  <a:lnTo>
                    <a:pt x="206" y="38"/>
                  </a:lnTo>
                  <a:lnTo>
                    <a:pt x="209" y="38"/>
                  </a:lnTo>
                  <a:lnTo>
                    <a:pt x="214" y="38"/>
                  </a:lnTo>
                  <a:lnTo>
                    <a:pt x="217" y="38"/>
                  </a:lnTo>
                  <a:lnTo>
                    <a:pt x="220" y="38"/>
                  </a:lnTo>
                  <a:lnTo>
                    <a:pt x="226" y="38"/>
                  </a:lnTo>
                  <a:lnTo>
                    <a:pt x="228" y="38"/>
                  </a:lnTo>
                  <a:lnTo>
                    <a:pt x="231" y="38"/>
                  </a:lnTo>
                  <a:lnTo>
                    <a:pt x="228" y="38"/>
                  </a:lnTo>
                  <a:lnTo>
                    <a:pt x="226" y="39"/>
                  </a:lnTo>
                  <a:lnTo>
                    <a:pt x="223" y="39"/>
                  </a:lnTo>
                  <a:lnTo>
                    <a:pt x="220" y="41"/>
                  </a:lnTo>
                  <a:lnTo>
                    <a:pt x="217" y="41"/>
                  </a:lnTo>
                  <a:lnTo>
                    <a:pt x="220" y="41"/>
                  </a:lnTo>
                  <a:lnTo>
                    <a:pt x="223" y="41"/>
                  </a:lnTo>
                  <a:lnTo>
                    <a:pt x="226" y="41"/>
                  </a:lnTo>
                  <a:lnTo>
                    <a:pt x="228" y="41"/>
                  </a:lnTo>
                  <a:lnTo>
                    <a:pt x="231" y="41"/>
                  </a:lnTo>
                  <a:lnTo>
                    <a:pt x="234" y="41"/>
                  </a:lnTo>
                  <a:lnTo>
                    <a:pt x="237" y="41"/>
                  </a:lnTo>
                  <a:lnTo>
                    <a:pt x="240" y="41"/>
                  </a:lnTo>
                  <a:lnTo>
                    <a:pt x="242" y="41"/>
                  </a:lnTo>
                  <a:lnTo>
                    <a:pt x="245" y="41"/>
                  </a:lnTo>
                  <a:lnTo>
                    <a:pt x="248" y="41"/>
                  </a:lnTo>
                  <a:lnTo>
                    <a:pt x="245" y="42"/>
                  </a:lnTo>
                  <a:lnTo>
                    <a:pt x="242" y="42"/>
                  </a:lnTo>
                  <a:lnTo>
                    <a:pt x="242" y="44"/>
                  </a:lnTo>
                  <a:lnTo>
                    <a:pt x="240" y="44"/>
                  </a:lnTo>
                  <a:lnTo>
                    <a:pt x="240" y="45"/>
                  </a:lnTo>
                  <a:lnTo>
                    <a:pt x="242" y="45"/>
                  </a:lnTo>
                  <a:lnTo>
                    <a:pt x="248" y="45"/>
                  </a:lnTo>
                  <a:lnTo>
                    <a:pt x="251" y="45"/>
                  </a:lnTo>
                  <a:lnTo>
                    <a:pt x="253" y="45"/>
                  </a:lnTo>
                  <a:lnTo>
                    <a:pt x="259" y="45"/>
                  </a:lnTo>
                  <a:lnTo>
                    <a:pt x="262" y="45"/>
                  </a:lnTo>
                  <a:lnTo>
                    <a:pt x="267" y="45"/>
                  </a:lnTo>
                  <a:lnTo>
                    <a:pt x="270" y="45"/>
                  </a:lnTo>
                  <a:lnTo>
                    <a:pt x="276" y="45"/>
                  </a:lnTo>
                  <a:lnTo>
                    <a:pt x="279" y="45"/>
                  </a:lnTo>
                  <a:lnTo>
                    <a:pt x="281" y="47"/>
                  </a:lnTo>
                  <a:lnTo>
                    <a:pt x="286" y="47"/>
                  </a:lnTo>
                  <a:lnTo>
                    <a:pt x="289" y="47"/>
                  </a:lnTo>
                  <a:lnTo>
                    <a:pt x="292" y="47"/>
                  </a:lnTo>
                  <a:lnTo>
                    <a:pt x="294" y="47"/>
                  </a:lnTo>
                  <a:lnTo>
                    <a:pt x="297" y="47"/>
                  </a:lnTo>
                  <a:lnTo>
                    <a:pt x="300" y="47"/>
                  </a:lnTo>
                  <a:lnTo>
                    <a:pt x="303" y="47"/>
                  </a:lnTo>
                  <a:lnTo>
                    <a:pt x="308" y="48"/>
                  </a:lnTo>
                  <a:lnTo>
                    <a:pt x="311" y="48"/>
                  </a:lnTo>
                  <a:lnTo>
                    <a:pt x="314" y="48"/>
                  </a:lnTo>
                  <a:lnTo>
                    <a:pt x="317" y="48"/>
                  </a:lnTo>
                  <a:lnTo>
                    <a:pt x="320" y="48"/>
                  </a:lnTo>
                  <a:lnTo>
                    <a:pt x="322" y="48"/>
                  </a:lnTo>
                  <a:lnTo>
                    <a:pt x="325" y="48"/>
                  </a:lnTo>
                  <a:lnTo>
                    <a:pt x="325" y="47"/>
                  </a:lnTo>
                  <a:lnTo>
                    <a:pt x="328" y="47"/>
                  </a:lnTo>
                  <a:lnTo>
                    <a:pt x="328" y="48"/>
                  </a:lnTo>
                  <a:lnTo>
                    <a:pt x="331" y="48"/>
                  </a:lnTo>
                  <a:lnTo>
                    <a:pt x="334" y="50"/>
                  </a:lnTo>
                  <a:lnTo>
                    <a:pt x="336" y="50"/>
                  </a:lnTo>
                  <a:lnTo>
                    <a:pt x="339" y="50"/>
                  </a:lnTo>
                  <a:lnTo>
                    <a:pt x="342" y="50"/>
                  </a:lnTo>
                  <a:lnTo>
                    <a:pt x="345" y="50"/>
                  </a:lnTo>
                  <a:lnTo>
                    <a:pt x="350" y="50"/>
                  </a:lnTo>
                  <a:lnTo>
                    <a:pt x="353" y="50"/>
                  </a:lnTo>
                  <a:lnTo>
                    <a:pt x="356" y="50"/>
                  </a:lnTo>
                  <a:lnTo>
                    <a:pt x="362" y="50"/>
                  </a:lnTo>
                  <a:lnTo>
                    <a:pt x="364" y="50"/>
                  </a:lnTo>
                  <a:lnTo>
                    <a:pt x="367" y="48"/>
                  </a:lnTo>
                  <a:lnTo>
                    <a:pt x="373" y="48"/>
                  </a:lnTo>
                  <a:lnTo>
                    <a:pt x="376" y="48"/>
                  </a:lnTo>
                  <a:lnTo>
                    <a:pt x="376" y="47"/>
                  </a:lnTo>
                  <a:lnTo>
                    <a:pt x="378" y="47"/>
                  </a:lnTo>
                  <a:lnTo>
                    <a:pt x="376" y="47"/>
                  </a:lnTo>
                  <a:lnTo>
                    <a:pt x="373" y="45"/>
                  </a:lnTo>
                  <a:lnTo>
                    <a:pt x="373" y="44"/>
                  </a:lnTo>
                  <a:lnTo>
                    <a:pt x="376" y="44"/>
                  </a:lnTo>
                  <a:lnTo>
                    <a:pt x="378" y="44"/>
                  </a:lnTo>
                  <a:lnTo>
                    <a:pt x="381" y="44"/>
                  </a:lnTo>
                  <a:lnTo>
                    <a:pt x="384" y="45"/>
                  </a:lnTo>
                  <a:lnTo>
                    <a:pt x="387" y="45"/>
                  </a:lnTo>
                  <a:lnTo>
                    <a:pt x="392" y="45"/>
                  </a:lnTo>
                  <a:lnTo>
                    <a:pt x="395" y="45"/>
                  </a:lnTo>
                  <a:lnTo>
                    <a:pt x="398" y="45"/>
                  </a:lnTo>
                  <a:lnTo>
                    <a:pt x="401" y="45"/>
                  </a:lnTo>
                  <a:lnTo>
                    <a:pt x="401" y="47"/>
                  </a:lnTo>
                  <a:lnTo>
                    <a:pt x="401" y="48"/>
                  </a:lnTo>
                  <a:lnTo>
                    <a:pt x="401" y="50"/>
                  </a:lnTo>
                  <a:lnTo>
                    <a:pt x="404" y="50"/>
                  </a:lnTo>
                  <a:lnTo>
                    <a:pt x="406" y="50"/>
                  </a:lnTo>
                  <a:lnTo>
                    <a:pt x="406" y="48"/>
                  </a:lnTo>
                  <a:lnTo>
                    <a:pt x="409" y="48"/>
                  </a:lnTo>
                  <a:lnTo>
                    <a:pt x="412" y="48"/>
                  </a:lnTo>
                  <a:lnTo>
                    <a:pt x="415" y="48"/>
                  </a:lnTo>
                  <a:lnTo>
                    <a:pt x="415" y="50"/>
                  </a:lnTo>
                  <a:lnTo>
                    <a:pt x="418" y="50"/>
                  </a:lnTo>
                  <a:lnTo>
                    <a:pt x="420" y="50"/>
                  </a:lnTo>
                  <a:lnTo>
                    <a:pt x="423" y="50"/>
                  </a:lnTo>
                  <a:lnTo>
                    <a:pt x="426" y="50"/>
                  </a:lnTo>
                  <a:lnTo>
                    <a:pt x="429" y="50"/>
                  </a:lnTo>
                  <a:lnTo>
                    <a:pt x="432" y="50"/>
                  </a:lnTo>
                  <a:lnTo>
                    <a:pt x="434" y="50"/>
                  </a:lnTo>
                  <a:lnTo>
                    <a:pt x="437" y="51"/>
                  </a:lnTo>
                  <a:lnTo>
                    <a:pt x="440" y="51"/>
                  </a:lnTo>
                  <a:lnTo>
                    <a:pt x="443" y="51"/>
                  </a:lnTo>
                  <a:lnTo>
                    <a:pt x="446" y="52"/>
                  </a:lnTo>
                  <a:lnTo>
                    <a:pt x="448" y="52"/>
                  </a:lnTo>
                  <a:lnTo>
                    <a:pt x="451" y="52"/>
                  </a:lnTo>
                  <a:lnTo>
                    <a:pt x="451" y="51"/>
                  </a:lnTo>
                  <a:lnTo>
                    <a:pt x="454" y="51"/>
                  </a:lnTo>
                  <a:lnTo>
                    <a:pt x="457" y="51"/>
                  </a:lnTo>
                  <a:lnTo>
                    <a:pt x="460" y="51"/>
                  </a:lnTo>
                  <a:lnTo>
                    <a:pt x="460" y="52"/>
                  </a:lnTo>
                  <a:lnTo>
                    <a:pt x="462" y="52"/>
                  </a:lnTo>
                  <a:lnTo>
                    <a:pt x="462" y="54"/>
                  </a:lnTo>
                  <a:lnTo>
                    <a:pt x="465" y="54"/>
                  </a:lnTo>
                  <a:lnTo>
                    <a:pt x="468" y="55"/>
                  </a:lnTo>
                  <a:lnTo>
                    <a:pt x="470" y="55"/>
                  </a:lnTo>
                  <a:lnTo>
                    <a:pt x="473" y="55"/>
                  </a:lnTo>
                  <a:lnTo>
                    <a:pt x="478" y="57"/>
                  </a:lnTo>
                  <a:lnTo>
                    <a:pt x="481" y="57"/>
                  </a:lnTo>
                  <a:lnTo>
                    <a:pt x="484" y="57"/>
                  </a:lnTo>
                  <a:lnTo>
                    <a:pt x="487" y="57"/>
                  </a:lnTo>
                  <a:lnTo>
                    <a:pt x="489" y="57"/>
                  </a:lnTo>
                  <a:lnTo>
                    <a:pt x="492" y="57"/>
                  </a:lnTo>
                  <a:lnTo>
                    <a:pt x="492" y="59"/>
                  </a:lnTo>
                  <a:lnTo>
                    <a:pt x="495" y="59"/>
                  </a:lnTo>
                  <a:lnTo>
                    <a:pt x="498" y="59"/>
                  </a:lnTo>
                  <a:lnTo>
                    <a:pt x="501" y="59"/>
                  </a:lnTo>
                  <a:lnTo>
                    <a:pt x="506" y="59"/>
                  </a:lnTo>
                  <a:lnTo>
                    <a:pt x="509" y="59"/>
                  </a:lnTo>
                  <a:lnTo>
                    <a:pt x="515" y="59"/>
                  </a:lnTo>
                  <a:lnTo>
                    <a:pt x="517" y="59"/>
                  </a:lnTo>
                  <a:lnTo>
                    <a:pt x="523" y="59"/>
                  </a:lnTo>
                  <a:lnTo>
                    <a:pt x="526" y="59"/>
                  </a:lnTo>
                  <a:lnTo>
                    <a:pt x="526" y="57"/>
                  </a:lnTo>
                  <a:lnTo>
                    <a:pt x="529" y="57"/>
                  </a:lnTo>
                  <a:lnTo>
                    <a:pt x="531" y="57"/>
                  </a:lnTo>
                  <a:lnTo>
                    <a:pt x="534" y="57"/>
                  </a:lnTo>
                  <a:lnTo>
                    <a:pt x="537" y="57"/>
                  </a:lnTo>
                  <a:lnTo>
                    <a:pt x="537" y="55"/>
                  </a:lnTo>
                  <a:lnTo>
                    <a:pt x="540" y="55"/>
                  </a:lnTo>
                  <a:lnTo>
                    <a:pt x="543" y="55"/>
                  </a:lnTo>
                  <a:lnTo>
                    <a:pt x="545" y="55"/>
                  </a:lnTo>
                  <a:lnTo>
                    <a:pt x="548" y="55"/>
                  </a:lnTo>
                  <a:lnTo>
                    <a:pt x="551" y="55"/>
                  </a:lnTo>
                  <a:lnTo>
                    <a:pt x="554" y="55"/>
                  </a:lnTo>
                  <a:lnTo>
                    <a:pt x="557" y="55"/>
                  </a:lnTo>
                  <a:lnTo>
                    <a:pt x="562" y="55"/>
                  </a:lnTo>
                  <a:lnTo>
                    <a:pt x="565" y="55"/>
                  </a:lnTo>
                  <a:lnTo>
                    <a:pt x="571" y="57"/>
                  </a:lnTo>
                  <a:lnTo>
                    <a:pt x="576" y="57"/>
                  </a:lnTo>
                  <a:lnTo>
                    <a:pt x="579" y="57"/>
                  </a:lnTo>
                  <a:lnTo>
                    <a:pt x="582" y="57"/>
                  </a:lnTo>
                  <a:lnTo>
                    <a:pt x="585" y="57"/>
                  </a:lnTo>
                  <a:lnTo>
                    <a:pt x="587" y="57"/>
                  </a:lnTo>
                  <a:lnTo>
                    <a:pt x="590" y="57"/>
                  </a:lnTo>
                  <a:lnTo>
                    <a:pt x="593" y="57"/>
                  </a:lnTo>
                  <a:lnTo>
                    <a:pt x="596" y="57"/>
                  </a:lnTo>
                  <a:lnTo>
                    <a:pt x="599" y="55"/>
                  </a:lnTo>
                  <a:lnTo>
                    <a:pt x="601" y="55"/>
                  </a:lnTo>
                  <a:lnTo>
                    <a:pt x="604" y="55"/>
                  </a:lnTo>
                  <a:lnTo>
                    <a:pt x="607" y="55"/>
                  </a:lnTo>
                  <a:lnTo>
                    <a:pt x="610" y="55"/>
                  </a:lnTo>
                  <a:lnTo>
                    <a:pt x="613" y="55"/>
                  </a:lnTo>
                  <a:lnTo>
                    <a:pt x="615" y="55"/>
                  </a:lnTo>
                  <a:lnTo>
                    <a:pt x="618" y="55"/>
                  </a:lnTo>
                  <a:lnTo>
                    <a:pt x="621" y="55"/>
                  </a:lnTo>
                  <a:lnTo>
                    <a:pt x="624" y="55"/>
                  </a:lnTo>
                  <a:lnTo>
                    <a:pt x="627" y="55"/>
                  </a:lnTo>
                  <a:lnTo>
                    <a:pt x="629" y="55"/>
                  </a:lnTo>
                  <a:lnTo>
                    <a:pt x="632" y="55"/>
                  </a:lnTo>
                  <a:lnTo>
                    <a:pt x="635" y="55"/>
                  </a:lnTo>
                  <a:lnTo>
                    <a:pt x="638" y="55"/>
                  </a:lnTo>
                  <a:lnTo>
                    <a:pt x="641" y="55"/>
                  </a:lnTo>
                  <a:lnTo>
                    <a:pt x="643" y="55"/>
                  </a:lnTo>
                  <a:lnTo>
                    <a:pt x="646" y="55"/>
                  </a:lnTo>
                  <a:lnTo>
                    <a:pt x="649" y="54"/>
                  </a:lnTo>
                  <a:lnTo>
                    <a:pt x="652" y="54"/>
                  </a:lnTo>
                  <a:lnTo>
                    <a:pt x="655" y="54"/>
                  </a:lnTo>
                  <a:lnTo>
                    <a:pt x="657" y="54"/>
                  </a:lnTo>
                  <a:lnTo>
                    <a:pt x="659" y="54"/>
                  </a:lnTo>
                  <a:lnTo>
                    <a:pt x="662" y="54"/>
                  </a:lnTo>
                  <a:lnTo>
                    <a:pt x="665" y="54"/>
                  </a:lnTo>
                  <a:lnTo>
                    <a:pt x="668" y="54"/>
                  </a:lnTo>
                  <a:lnTo>
                    <a:pt x="670" y="55"/>
                  </a:lnTo>
                  <a:lnTo>
                    <a:pt x="673" y="55"/>
                  </a:lnTo>
                  <a:lnTo>
                    <a:pt x="676" y="55"/>
                  </a:lnTo>
                  <a:lnTo>
                    <a:pt x="676" y="57"/>
                  </a:lnTo>
                  <a:lnTo>
                    <a:pt x="679" y="57"/>
                  </a:lnTo>
                  <a:lnTo>
                    <a:pt x="682" y="57"/>
                  </a:lnTo>
                  <a:lnTo>
                    <a:pt x="684" y="57"/>
                  </a:lnTo>
                  <a:lnTo>
                    <a:pt x="687" y="57"/>
                  </a:lnTo>
                  <a:lnTo>
                    <a:pt x="690" y="57"/>
                  </a:lnTo>
                  <a:lnTo>
                    <a:pt x="693" y="59"/>
                  </a:lnTo>
                  <a:lnTo>
                    <a:pt x="696" y="59"/>
                  </a:lnTo>
                  <a:lnTo>
                    <a:pt x="698" y="59"/>
                  </a:lnTo>
                  <a:lnTo>
                    <a:pt x="701" y="59"/>
                  </a:lnTo>
                  <a:lnTo>
                    <a:pt x="707" y="59"/>
                  </a:lnTo>
                  <a:lnTo>
                    <a:pt x="710" y="59"/>
                  </a:lnTo>
                  <a:lnTo>
                    <a:pt x="712" y="59"/>
                  </a:lnTo>
                  <a:lnTo>
                    <a:pt x="715" y="59"/>
                  </a:lnTo>
                  <a:lnTo>
                    <a:pt x="718" y="59"/>
                  </a:lnTo>
                  <a:lnTo>
                    <a:pt x="724" y="59"/>
                  </a:lnTo>
                  <a:lnTo>
                    <a:pt x="726" y="59"/>
                  </a:lnTo>
                  <a:lnTo>
                    <a:pt x="732" y="59"/>
                  </a:lnTo>
                  <a:lnTo>
                    <a:pt x="735" y="59"/>
                  </a:lnTo>
                  <a:lnTo>
                    <a:pt x="738" y="59"/>
                  </a:lnTo>
                  <a:lnTo>
                    <a:pt x="743" y="59"/>
                  </a:lnTo>
                  <a:lnTo>
                    <a:pt x="746" y="59"/>
                  </a:lnTo>
                  <a:lnTo>
                    <a:pt x="749" y="59"/>
                  </a:lnTo>
                  <a:lnTo>
                    <a:pt x="752" y="59"/>
                  </a:lnTo>
                  <a:lnTo>
                    <a:pt x="754" y="59"/>
                  </a:lnTo>
                  <a:lnTo>
                    <a:pt x="757" y="59"/>
                  </a:lnTo>
                  <a:lnTo>
                    <a:pt x="760" y="59"/>
                  </a:lnTo>
                  <a:lnTo>
                    <a:pt x="763" y="59"/>
                  </a:lnTo>
                  <a:lnTo>
                    <a:pt x="766" y="59"/>
                  </a:lnTo>
                  <a:lnTo>
                    <a:pt x="768" y="59"/>
                  </a:lnTo>
                  <a:lnTo>
                    <a:pt x="771" y="59"/>
                  </a:lnTo>
                  <a:lnTo>
                    <a:pt x="774" y="60"/>
                  </a:lnTo>
                  <a:lnTo>
                    <a:pt x="777" y="60"/>
                  </a:lnTo>
                  <a:lnTo>
                    <a:pt x="780" y="60"/>
                  </a:lnTo>
                  <a:lnTo>
                    <a:pt x="782" y="60"/>
                  </a:lnTo>
                  <a:lnTo>
                    <a:pt x="785" y="60"/>
                  </a:lnTo>
                  <a:lnTo>
                    <a:pt x="788" y="60"/>
                  </a:lnTo>
                  <a:lnTo>
                    <a:pt x="791" y="61"/>
                  </a:lnTo>
                  <a:lnTo>
                    <a:pt x="794" y="61"/>
                  </a:lnTo>
                  <a:lnTo>
                    <a:pt x="796" y="61"/>
                  </a:lnTo>
                  <a:lnTo>
                    <a:pt x="799" y="61"/>
                  </a:lnTo>
                  <a:lnTo>
                    <a:pt x="802" y="61"/>
                  </a:lnTo>
                  <a:lnTo>
                    <a:pt x="805" y="61"/>
                  </a:lnTo>
                  <a:lnTo>
                    <a:pt x="808" y="61"/>
                  </a:lnTo>
                  <a:lnTo>
                    <a:pt x="808" y="60"/>
                  </a:lnTo>
                  <a:lnTo>
                    <a:pt x="808" y="61"/>
                  </a:lnTo>
                  <a:lnTo>
                    <a:pt x="810" y="61"/>
                  </a:lnTo>
                  <a:lnTo>
                    <a:pt x="813" y="61"/>
                  </a:lnTo>
                  <a:lnTo>
                    <a:pt x="816" y="63"/>
                  </a:lnTo>
                  <a:lnTo>
                    <a:pt x="819" y="63"/>
                  </a:lnTo>
                  <a:lnTo>
                    <a:pt x="822" y="63"/>
                  </a:lnTo>
                  <a:lnTo>
                    <a:pt x="827" y="63"/>
                  </a:lnTo>
                  <a:lnTo>
                    <a:pt x="830" y="63"/>
                  </a:lnTo>
                  <a:lnTo>
                    <a:pt x="833" y="61"/>
                  </a:lnTo>
                  <a:lnTo>
                    <a:pt x="836" y="61"/>
                  </a:lnTo>
                  <a:lnTo>
                    <a:pt x="838" y="61"/>
                  </a:lnTo>
                  <a:lnTo>
                    <a:pt x="841" y="63"/>
                  </a:lnTo>
                  <a:lnTo>
                    <a:pt x="846" y="63"/>
                  </a:lnTo>
                  <a:lnTo>
                    <a:pt x="849" y="63"/>
                  </a:lnTo>
                  <a:lnTo>
                    <a:pt x="854" y="63"/>
                  </a:lnTo>
                  <a:lnTo>
                    <a:pt x="860" y="63"/>
                  </a:lnTo>
                  <a:lnTo>
                    <a:pt x="865" y="63"/>
                  </a:lnTo>
                  <a:lnTo>
                    <a:pt x="868" y="63"/>
                  </a:lnTo>
                  <a:lnTo>
                    <a:pt x="871" y="63"/>
                  </a:lnTo>
                  <a:lnTo>
                    <a:pt x="874" y="63"/>
                  </a:lnTo>
                  <a:lnTo>
                    <a:pt x="877" y="63"/>
                  </a:lnTo>
                  <a:lnTo>
                    <a:pt x="879" y="63"/>
                  </a:lnTo>
                  <a:lnTo>
                    <a:pt x="882" y="63"/>
                  </a:lnTo>
                  <a:lnTo>
                    <a:pt x="885" y="63"/>
                  </a:lnTo>
                  <a:lnTo>
                    <a:pt x="885" y="64"/>
                  </a:lnTo>
                  <a:lnTo>
                    <a:pt x="888" y="64"/>
                  </a:lnTo>
                  <a:lnTo>
                    <a:pt x="891" y="64"/>
                  </a:lnTo>
                  <a:lnTo>
                    <a:pt x="893" y="66"/>
                  </a:lnTo>
                  <a:lnTo>
                    <a:pt x="896" y="66"/>
                  </a:lnTo>
                  <a:lnTo>
                    <a:pt x="899" y="66"/>
                  </a:lnTo>
                  <a:lnTo>
                    <a:pt x="902" y="67"/>
                  </a:lnTo>
                  <a:lnTo>
                    <a:pt x="905" y="67"/>
                  </a:lnTo>
                  <a:lnTo>
                    <a:pt x="910" y="67"/>
                  </a:lnTo>
                  <a:lnTo>
                    <a:pt x="913" y="67"/>
                  </a:lnTo>
                  <a:lnTo>
                    <a:pt x="919" y="66"/>
                  </a:lnTo>
                  <a:lnTo>
                    <a:pt x="924" y="66"/>
                  </a:lnTo>
                  <a:lnTo>
                    <a:pt x="927" y="66"/>
                  </a:lnTo>
                  <a:lnTo>
                    <a:pt x="933" y="64"/>
                  </a:lnTo>
                  <a:lnTo>
                    <a:pt x="935" y="64"/>
                  </a:lnTo>
                  <a:lnTo>
                    <a:pt x="941" y="63"/>
                  </a:lnTo>
                  <a:lnTo>
                    <a:pt x="944" y="63"/>
                  </a:lnTo>
                  <a:lnTo>
                    <a:pt x="947" y="63"/>
                  </a:lnTo>
                  <a:lnTo>
                    <a:pt x="949" y="63"/>
                  </a:lnTo>
                  <a:lnTo>
                    <a:pt x="955" y="63"/>
                  </a:lnTo>
                  <a:lnTo>
                    <a:pt x="958" y="63"/>
                  </a:lnTo>
                  <a:lnTo>
                    <a:pt x="960" y="63"/>
                  </a:lnTo>
                  <a:lnTo>
                    <a:pt x="966" y="63"/>
                  </a:lnTo>
                  <a:lnTo>
                    <a:pt x="969" y="64"/>
                  </a:lnTo>
                  <a:lnTo>
                    <a:pt x="974" y="63"/>
                  </a:lnTo>
                  <a:lnTo>
                    <a:pt x="977" y="63"/>
                  </a:lnTo>
                  <a:lnTo>
                    <a:pt x="980" y="63"/>
                  </a:lnTo>
                  <a:lnTo>
                    <a:pt x="986" y="63"/>
                  </a:lnTo>
                  <a:lnTo>
                    <a:pt x="988" y="63"/>
                  </a:lnTo>
                  <a:lnTo>
                    <a:pt x="994" y="63"/>
                  </a:lnTo>
                  <a:lnTo>
                    <a:pt x="997" y="63"/>
                  </a:lnTo>
                  <a:lnTo>
                    <a:pt x="1002" y="63"/>
                  </a:lnTo>
                  <a:lnTo>
                    <a:pt x="1005" y="63"/>
                  </a:lnTo>
                  <a:lnTo>
                    <a:pt x="1008" y="64"/>
                  </a:lnTo>
                  <a:lnTo>
                    <a:pt x="1002" y="61"/>
                  </a:lnTo>
                  <a:lnTo>
                    <a:pt x="1005" y="61"/>
                  </a:lnTo>
                  <a:lnTo>
                    <a:pt x="1005" y="60"/>
                  </a:lnTo>
                  <a:lnTo>
                    <a:pt x="1008" y="60"/>
                  </a:lnTo>
                  <a:lnTo>
                    <a:pt x="1011" y="60"/>
                  </a:lnTo>
                  <a:lnTo>
                    <a:pt x="1016" y="60"/>
                  </a:lnTo>
                  <a:lnTo>
                    <a:pt x="1022" y="60"/>
                  </a:lnTo>
                  <a:lnTo>
                    <a:pt x="1028" y="60"/>
                  </a:lnTo>
                  <a:lnTo>
                    <a:pt x="1030" y="60"/>
                  </a:lnTo>
                  <a:lnTo>
                    <a:pt x="1032" y="61"/>
                  </a:lnTo>
                  <a:lnTo>
                    <a:pt x="1035" y="61"/>
                  </a:lnTo>
                  <a:lnTo>
                    <a:pt x="1038" y="61"/>
                  </a:lnTo>
                  <a:lnTo>
                    <a:pt x="1041" y="61"/>
                  </a:lnTo>
                  <a:lnTo>
                    <a:pt x="1046" y="61"/>
                  </a:lnTo>
                  <a:lnTo>
                    <a:pt x="1049" y="61"/>
                  </a:lnTo>
                  <a:lnTo>
                    <a:pt x="1052" y="61"/>
                  </a:lnTo>
                  <a:lnTo>
                    <a:pt x="1055" y="61"/>
                  </a:lnTo>
                  <a:lnTo>
                    <a:pt x="1057" y="61"/>
                  </a:lnTo>
                  <a:lnTo>
                    <a:pt x="1060" y="61"/>
                  </a:lnTo>
                  <a:lnTo>
                    <a:pt x="1063" y="61"/>
                  </a:lnTo>
                  <a:lnTo>
                    <a:pt x="1066" y="61"/>
                  </a:lnTo>
                  <a:lnTo>
                    <a:pt x="1069" y="61"/>
                  </a:lnTo>
                  <a:lnTo>
                    <a:pt x="1071" y="61"/>
                  </a:lnTo>
                  <a:lnTo>
                    <a:pt x="1074" y="61"/>
                  </a:lnTo>
                  <a:lnTo>
                    <a:pt x="1077" y="61"/>
                  </a:lnTo>
                  <a:lnTo>
                    <a:pt x="1077" y="63"/>
                  </a:lnTo>
                  <a:lnTo>
                    <a:pt x="1080" y="63"/>
                  </a:lnTo>
                  <a:lnTo>
                    <a:pt x="1080" y="64"/>
                  </a:lnTo>
                  <a:lnTo>
                    <a:pt x="1083" y="64"/>
                  </a:lnTo>
                  <a:lnTo>
                    <a:pt x="1085" y="64"/>
                  </a:lnTo>
                  <a:lnTo>
                    <a:pt x="1088" y="64"/>
                  </a:lnTo>
                  <a:lnTo>
                    <a:pt x="1091" y="64"/>
                  </a:lnTo>
                  <a:lnTo>
                    <a:pt x="1094" y="64"/>
                  </a:lnTo>
                  <a:lnTo>
                    <a:pt x="1099" y="63"/>
                  </a:lnTo>
                  <a:lnTo>
                    <a:pt x="1102" y="63"/>
                  </a:lnTo>
                  <a:lnTo>
                    <a:pt x="1105" y="63"/>
                  </a:lnTo>
                  <a:lnTo>
                    <a:pt x="1111" y="63"/>
                  </a:lnTo>
                  <a:lnTo>
                    <a:pt x="1113" y="63"/>
                  </a:lnTo>
                  <a:lnTo>
                    <a:pt x="1116" y="63"/>
                  </a:lnTo>
                  <a:lnTo>
                    <a:pt x="1119" y="63"/>
                  </a:lnTo>
                  <a:lnTo>
                    <a:pt x="1122" y="63"/>
                  </a:lnTo>
                  <a:lnTo>
                    <a:pt x="1127" y="63"/>
                  </a:lnTo>
                  <a:lnTo>
                    <a:pt x="1133" y="63"/>
                  </a:lnTo>
                  <a:lnTo>
                    <a:pt x="1136" y="63"/>
                  </a:lnTo>
                  <a:lnTo>
                    <a:pt x="1139" y="63"/>
                  </a:lnTo>
                  <a:lnTo>
                    <a:pt x="1141" y="63"/>
                  </a:lnTo>
                  <a:lnTo>
                    <a:pt x="1141" y="61"/>
                  </a:lnTo>
                  <a:lnTo>
                    <a:pt x="1141" y="60"/>
                  </a:lnTo>
                  <a:lnTo>
                    <a:pt x="1139" y="59"/>
                  </a:lnTo>
                  <a:lnTo>
                    <a:pt x="1141" y="59"/>
                  </a:lnTo>
                  <a:lnTo>
                    <a:pt x="1144" y="59"/>
                  </a:lnTo>
                  <a:lnTo>
                    <a:pt x="1147" y="57"/>
                  </a:lnTo>
                  <a:lnTo>
                    <a:pt x="1150" y="57"/>
                  </a:lnTo>
                  <a:lnTo>
                    <a:pt x="1153" y="57"/>
                  </a:lnTo>
                  <a:lnTo>
                    <a:pt x="1155" y="57"/>
                  </a:lnTo>
                  <a:lnTo>
                    <a:pt x="1158" y="55"/>
                  </a:lnTo>
                  <a:lnTo>
                    <a:pt x="1164" y="55"/>
                  </a:lnTo>
                  <a:lnTo>
                    <a:pt x="1169" y="55"/>
                  </a:lnTo>
                  <a:lnTo>
                    <a:pt x="1172" y="55"/>
                  </a:lnTo>
                  <a:lnTo>
                    <a:pt x="1175" y="57"/>
                  </a:lnTo>
                  <a:lnTo>
                    <a:pt x="1178" y="57"/>
                  </a:lnTo>
                  <a:lnTo>
                    <a:pt x="1181" y="57"/>
                  </a:lnTo>
                  <a:lnTo>
                    <a:pt x="1181" y="55"/>
                  </a:lnTo>
                  <a:lnTo>
                    <a:pt x="1183" y="55"/>
                  </a:lnTo>
                  <a:lnTo>
                    <a:pt x="1186" y="55"/>
                  </a:lnTo>
                  <a:lnTo>
                    <a:pt x="1186" y="57"/>
                  </a:lnTo>
                  <a:lnTo>
                    <a:pt x="1186" y="55"/>
                  </a:lnTo>
                  <a:lnTo>
                    <a:pt x="1186" y="54"/>
                  </a:lnTo>
                  <a:lnTo>
                    <a:pt x="1189" y="54"/>
                  </a:lnTo>
                  <a:lnTo>
                    <a:pt x="1192" y="54"/>
                  </a:lnTo>
                  <a:lnTo>
                    <a:pt x="1195" y="54"/>
                  </a:lnTo>
                  <a:lnTo>
                    <a:pt x="1197" y="54"/>
                  </a:lnTo>
                  <a:lnTo>
                    <a:pt x="1200" y="54"/>
                  </a:lnTo>
                  <a:lnTo>
                    <a:pt x="1203" y="55"/>
                  </a:lnTo>
                  <a:lnTo>
                    <a:pt x="1206" y="55"/>
                  </a:lnTo>
                  <a:lnTo>
                    <a:pt x="1209" y="55"/>
                  </a:lnTo>
                  <a:lnTo>
                    <a:pt x="1211" y="55"/>
                  </a:lnTo>
                  <a:lnTo>
                    <a:pt x="1214" y="55"/>
                  </a:lnTo>
                  <a:lnTo>
                    <a:pt x="1217" y="55"/>
                  </a:lnTo>
                  <a:lnTo>
                    <a:pt x="1220" y="55"/>
                  </a:lnTo>
                  <a:lnTo>
                    <a:pt x="1222" y="55"/>
                  </a:lnTo>
                  <a:lnTo>
                    <a:pt x="1224" y="55"/>
                  </a:lnTo>
                  <a:lnTo>
                    <a:pt x="1227" y="55"/>
                  </a:lnTo>
                  <a:lnTo>
                    <a:pt x="1233" y="57"/>
                  </a:lnTo>
                  <a:lnTo>
                    <a:pt x="1236" y="57"/>
                  </a:lnTo>
                  <a:lnTo>
                    <a:pt x="1238" y="57"/>
                  </a:lnTo>
                  <a:lnTo>
                    <a:pt x="1241" y="57"/>
                  </a:lnTo>
                  <a:lnTo>
                    <a:pt x="1244" y="59"/>
                  </a:lnTo>
                  <a:lnTo>
                    <a:pt x="1247" y="59"/>
                  </a:lnTo>
                  <a:lnTo>
                    <a:pt x="1250" y="59"/>
                  </a:lnTo>
                  <a:lnTo>
                    <a:pt x="1255" y="59"/>
                  </a:lnTo>
                  <a:lnTo>
                    <a:pt x="1258" y="59"/>
                  </a:lnTo>
                  <a:lnTo>
                    <a:pt x="1261" y="59"/>
                  </a:lnTo>
                  <a:lnTo>
                    <a:pt x="1264" y="59"/>
                  </a:lnTo>
                  <a:lnTo>
                    <a:pt x="1269" y="59"/>
                  </a:lnTo>
                  <a:lnTo>
                    <a:pt x="1272" y="59"/>
                  </a:lnTo>
                  <a:lnTo>
                    <a:pt x="1275" y="59"/>
                  </a:lnTo>
                  <a:lnTo>
                    <a:pt x="1278" y="59"/>
                  </a:lnTo>
                  <a:lnTo>
                    <a:pt x="1280" y="59"/>
                  </a:lnTo>
                  <a:lnTo>
                    <a:pt x="1283" y="59"/>
                  </a:lnTo>
                  <a:lnTo>
                    <a:pt x="1286" y="59"/>
                  </a:lnTo>
                  <a:lnTo>
                    <a:pt x="1289" y="59"/>
                  </a:lnTo>
                  <a:lnTo>
                    <a:pt x="1292" y="59"/>
                  </a:lnTo>
                  <a:lnTo>
                    <a:pt x="1294" y="59"/>
                  </a:lnTo>
                  <a:lnTo>
                    <a:pt x="1297" y="59"/>
                  </a:lnTo>
                  <a:lnTo>
                    <a:pt x="1303" y="59"/>
                  </a:lnTo>
                  <a:lnTo>
                    <a:pt x="1306" y="59"/>
                  </a:lnTo>
                  <a:lnTo>
                    <a:pt x="1308" y="60"/>
                  </a:lnTo>
                  <a:lnTo>
                    <a:pt x="1311" y="60"/>
                  </a:lnTo>
                  <a:lnTo>
                    <a:pt x="1314" y="42"/>
                  </a:lnTo>
                </a:path>
              </a:pathLst>
            </a:custGeom>
            <a:solidFill>
              <a:srgbClr val="FFFFFF"/>
            </a:solidFill>
            <a:ln w="127000" cap="rnd">
              <a:noFill/>
              <a:round/>
              <a:headEnd/>
              <a:tailEnd/>
            </a:ln>
          </p:spPr>
          <p:txBody>
            <a:bodyPr>
              <a:prstTxWarp prst="textNoShape">
                <a:avLst/>
              </a:prstTxWarp>
            </a:bodyPr>
            <a:lstStyle/>
            <a:p>
              <a:endParaRPr lang="en-US"/>
            </a:p>
          </p:txBody>
        </p:sp>
        <p:sp>
          <p:nvSpPr>
            <p:cNvPr id="41282" name="Freeform 266"/>
            <p:cNvSpPr>
              <a:spLocks/>
            </p:cNvSpPr>
            <p:nvPr/>
          </p:nvSpPr>
          <p:spPr bwMode="auto">
            <a:xfrm>
              <a:off x="3924" y="854"/>
              <a:ext cx="161" cy="8"/>
            </a:xfrm>
            <a:custGeom>
              <a:avLst/>
              <a:gdLst>
                <a:gd name="T0" fmla="*/ 0 w 161"/>
                <a:gd name="T1" fmla="*/ 7 h 8"/>
                <a:gd name="T2" fmla="*/ 6 w 161"/>
                <a:gd name="T3" fmla="*/ 6 h 8"/>
                <a:gd name="T4" fmla="*/ 13 w 161"/>
                <a:gd name="T5" fmla="*/ 6 h 8"/>
                <a:gd name="T6" fmla="*/ 22 w 161"/>
                <a:gd name="T7" fmla="*/ 4 h 8"/>
                <a:gd name="T8" fmla="*/ 27 w 161"/>
                <a:gd name="T9" fmla="*/ 3 h 8"/>
                <a:gd name="T10" fmla="*/ 35 w 161"/>
                <a:gd name="T11" fmla="*/ 3 h 8"/>
                <a:gd name="T12" fmla="*/ 43 w 161"/>
                <a:gd name="T13" fmla="*/ 3 h 8"/>
                <a:gd name="T14" fmla="*/ 49 w 161"/>
                <a:gd name="T15" fmla="*/ 3 h 8"/>
                <a:gd name="T16" fmla="*/ 49 w 161"/>
                <a:gd name="T17" fmla="*/ 1 h 8"/>
                <a:gd name="T18" fmla="*/ 56 w 161"/>
                <a:gd name="T19" fmla="*/ 1 h 8"/>
                <a:gd name="T20" fmla="*/ 64 w 161"/>
                <a:gd name="T21" fmla="*/ 2 h 8"/>
                <a:gd name="T22" fmla="*/ 72 w 161"/>
                <a:gd name="T23" fmla="*/ 3 h 8"/>
                <a:gd name="T24" fmla="*/ 77 w 161"/>
                <a:gd name="T25" fmla="*/ 3 h 8"/>
                <a:gd name="T26" fmla="*/ 83 w 161"/>
                <a:gd name="T27" fmla="*/ 2 h 8"/>
                <a:gd name="T28" fmla="*/ 80 w 161"/>
                <a:gd name="T29" fmla="*/ 0 h 8"/>
                <a:gd name="T30" fmla="*/ 89 w 161"/>
                <a:gd name="T31" fmla="*/ 0 h 8"/>
                <a:gd name="T32" fmla="*/ 96 w 161"/>
                <a:gd name="T33" fmla="*/ 1 h 8"/>
                <a:gd name="T34" fmla="*/ 107 w 161"/>
                <a:gd name="T35" fmla="*/ 2 h 8"/>
                <a:gd name="T36" fmla="*/ 115 w 161"/>
                <a:gd name="T37" fmla="*/ 3 h 8"/>
                <a:gd name="T38" fmla="*/ 123 w 161"/>
                <a:gd name="T39" fmla="*/ 4 h 8"/>
                <a:gd name="T40" fmla="*/ 129 w 161"/>
                <a:gd name="T41" fmla="*/ 3 h 8"/>
                <a:gd name="T42" fmla="*/ 136 w 161"/>
                <a:gd name="T43" fmla="*/ 3 h 8"/>
                <a:gd name="T44" fmla="*/ 141 w 161"/>
                <a:gd name="T45" fmla="*/ 3 h 8"/>
                <a:gd name="T46" fmla="*/ 147 w 161"/>
                <a:gd name="T47" fmla="*/ 4 h 8"/>
                <a:gd name="T48" fmla="*/ 154 w 161"/>
                <a:gd name="T49" fmla="*/ 6 h 8"/>
                <a:gd name="T50" fmla="*/ 160 w 161"/>
                <a:gd name="T51" fmla="*/ 7 h 8"/>
                <a:gd name="T52" fmla="*/ 154 w 161"/>
                <a:gd name="T53" fmla="*/ 7 h 8"/>
                <a:gd name="T54" fmla="*/ 150 w 161"/>
                <a:gd name="T55" fmla="*/ 6 h 8"/>
                <a:gd name="T56" fmla="*/ 141 w 161"/>
                <a:gd name="T57" fmla="*/ 6 h 8"/>
                <a:gd name="T58" fmla="*/ 133 w 161"/>
                <a:gd name="T59" fmla="*/ 5 h 8"/>
                <a:gd name="T60" fmla="*/ 129 w 161"/>
                <a:gd name="T61" fmla="*/ 5 h 8"/>
                <a:gd name="T62" fmla="*/ 123 w 161"/>
                <a:gd name="T63" fmla="*/ 5 h 8"/>
                <a:gd name="T64" fmla="*/ 117 w 161"/>
                <a:gd name="T65" fmla="*/ 5 h 8"/>
                <a:gd name="T66" fmla="*/ 112 w 161"/>
                <a:gd name="T67" fmla="*/ 4 h 8"/>
                <a:gd name="T68" fmla="*/ 107 w 161"/>
                <a:gd name="T69" fmla="*/ 5 h 8"/>
                <a:gd name="T70" fmla="*/ 102 w 161"/>
                <a:gd name="T71" fmla="*/ 5 h 8"/>
                <a:gd name="T72" fmla="*/ 102 w 161"/>
                <a:gd name="T73" fmla="*/ 4 h 8"/>
                <a:gd name="T74" fmla="*/ 99 w 161"/>
                <a:gd name="T75" fmla="*/ 3 h 8"/>
                <a:gd name="T76" fmla="*/ 96 w 161"/>
                <a:gd name="T77" fmla="*/ 4 h 8"/>
                <a:gd name="T78" fmla="*/ 90 w 161"/>
                <a:gd name="T79" fmla="*/ 4 h 8"/>
                <a:gd name="T80" fmla="*/ 86 w 161"/>
                <a:gd name="T81" fmla="*/ 5 h 8"/>
                <a:gd name="T82" fmla="*/ 80 w 161"/>
                <a:gd name="T83" fmla="*/ 5 h 8"/>
                <a:gd name="T84" fmla="*/ 72 w 161"/>
                <a:gd name="T85" fmla="*/ 5 h 8"/>
                <a:gd name="T86" fmla="*/ 67 w 161"/>
                <a:gd name="T87" fmla="*/ 4 h 8"/>
                <a:gd name="T88" fmla="*/ 62 w 161"/>
                <a:gd name="T89" fmla="*/ 5 h 8"/>
                <a:gd name="T90" fmla="*/ 53 w 161"/>
                <a:gd name="T91" fmla="*/ 5 h 8"/>
                <a:gd name="T92" fmla="*/ 49 w 161"/>
                <a:gd name="T93" fmla="*/ 5 h 8"/>
                <a:gd name="T94" fmla="*/ 40 w 161"/>
                <a:gd name="T95" fmla="*/ 5 h 8"/>
                <a:gd name="T96" fmla="*/ 35 w 161"/>
                <a:gd name="T97" fmla="*/ 5 h 8"/>
                <a:gd name="T98" fmla="*/ 30 w 161"/>
                <a:gd name="T99" fmla="*/ 5 h 8"/>
                <a:gd name="T100" fmla="*/ 22 w 161"/>
                <a:gd name="T101" fmla="*/ 6 h 8"/>
                <a:gd name="T102" fmla="*/ 16 w 161"/>
                <a:gd name="T103" fmla="*/ 6 h 8"/>
                <a:gd name="T104" fmla="*/ 9 w 161"/>
                <a:gd name="T105" fmla="*/ 6 h 8"/>
                <a:gd name="T106" fmla="*/ 3 w 161"/>
                <a:gd name="T107" fmla="*/ 7 h 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1"/>
                <a:gd name="T163" fmla="*/ 0 h 8"/>
                <a:gd name="T164" fmla="*/ 161 w 161"/>
                <a:gd name="T165" fmla="*/ 8 h 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1" h="8">
                  <a:moveTo>
                    <a:pt x="0" y="7"/>
                  </a:moveTo>
                  <a:lnTo>
                    <a:pt x="0" y="7"/>
                  </a:lnTo>
                  <a:lnTo>
                    <a:pt x="3" y="7"/>
                  </a:lnTo>
                  <a:lnTo>
                    <a:pt x="6" y="6"/>
                  </a:lnTo>
                  <a:lnTo>
                    <a:pt x="9" y="6"/>
                  </a:lnTo>
                  <a:lnTo>
                    <a:pt x="13" y="6"/>
                  </a:lnTo>
                  <a:lnTo>
                    <a:pt x="16" y="5"/>
                  </a:lnTo>
                  <a:lnTo>
                    <a:pt x="22" y="4"/>
                  </a:lnTo>
                  <a:lnTo>
                    <a:pt x="24" y="4"/>
                  </a:lnTo>
                  <a:lnTo>
                    <a:pt x="27" y="3"/>
                  </a:lnTo>
                  <a:lnTo>
                    <a:pt x="30" y="3"/>
                  </a:lnTo>
                  <a:lnTo>
                    <a:pt x="35" y="3"/>
                  </a:lnTo>
                  <a:lnTo>
                    <a:pt x="37" y="3"/>
                  </a:lnTo>
                  <a:lnTo>
                    <a:pt x="43" y="3"/>
                  </a:lnTo>
                  <a:lnTo>
                    <a:pt x="46" y="3"/>
                  </a:lnTo>
                  <a:lnTo>
                    <a:pt x="49" y="3"/>
                  </a:lnTo>
                  <a:lnTo>
                    <a:pt x="46" y="1"/>
                  </a:lnTo>
                  <a:lnTo>
                    <a:pt x="49" y="1"/>
                  </a:lnTo>
                  <a:lnTo>
                    <a:pt x="50" y="1"/>
                  </a:lnTo>
                  <a:lnTo>
                    <a:pt x="56" y="1"/>
                  </a:lnTo>
                  <a:lnTo>
                    <a:pt x="59" y="2"/>
                  </a:lnTo>
                  <a:lnTo>
                    <a:pt x="64" y="2"/>
                  </a:lnTo>
                  <a:lnTo>
                    <a:pt x="67" y="2"/>
                  </a:lnTo>
                  <a:lnTo>
                    <a:pt x="72" y="3"/>
                  </a:lnTo>
                  <a:lnTo>
                    <a:pt x="75" y="3"/>
                  </a:lnTo>
                  <a:lnTo>
                    <a:pt x="77" y="3"/>
                  </a:lnTo>
                  <a:lnTo>
                    <a:pt x="80" y="3"/>
                  </a:lnTo>
                  <a:lnTo>
                    <a:pt x="83" y="2"/>
                  </a:lnTo>
                  <a:lnTo>
                    <a:pt x="83" y="1"/>
                  </a:lnTo>
                  <a:lnTo>
                    <a:pt x="80" y="0"/>
                  </a:lnTo>
                  <a:lnTo>
                    <a:pt x="83" y="0"/>
                  </a:lnTo>
                  <a:lnTo>
                    <a:pt x="89" y="0"/>
                  </a:lnTo>
                  <a:lnTo>
                    <a:pt x="90" y="0"/>
                  </a:lnTo>
                  <a:lnTo>
                    <a:pt x="96" y="1"/>
                  </a:lnTo>
                  <a:lnTo>
                    <a:pt x="102" y="1"/>
                  </a:lnTo>
                  <a:lnTo>
                    <a:pt x="107" y="2"/>
                  </a:lnTo>
                  <a:lnTo>
                    <a:pt x="110" y="3"/>
                  </a:lnTo>
                  <a:lnTo>
                    <a:pt x="115" y="3"/>
                  </a:lnTo>
                  <a:lnTo>
                    <a:pt x="117" y="4"/>
                  </a:lnTo>
                  <a:lnTo>
                    <a:pt x="123" y="4"/>
                  </a:lnTo>
                  <a:lnTo>
                    <a:pt x="126" y="4"/>
                  </a:lnTo>
                  <a:lnTo>
                    <a:pt x="129" y="3"/>
                  </a:lnTo>
                  <a:lnTo>
                    <a:pt x="130" y="3"/>
                  </a:lnTo>
                  <a:lnTo>
                    <a:pt x="136" y="3"/>
                  </a:lnTo>
                  <a:lnTo>
                    <a:pt x="139" y="3"/>
                  </a:lnTo>
                  <a:lnTo>
                    <a:pt x="141" y="3"/>
                  </a:lnTo>
                  <a:lnTo>
                    <a:pt x="144" y="4"/>
                  </a:lnTo>
                  <a:lnTo>
                    <a:pt x="147" y="4"/>
                  </a:lnTo>
                  <a:lnTo>
                    <a:pt x="152" y="5"/>
                  </a:lnTo>
                  <a:lnTo>
                    <a:pt x="154" y="6"/>
                  </a:lnTo>
                  <a:lnTo>
                    <a:pt x="157" y="7"/>
                  </a:lnTo>
                  <a:lnTo>
                    <a:pt x="160" y="7"/>
                  </a:lnTo>
                  <a:lnTo>
                    <a:pt x="157" y="7"/>
                  </a:lnTo>
                  <a:lnTo>
                    <a:pt x="154" y="7"/>
                  </a:lnTo>
                  <a:lnTo>
                    <a:pt x="152" y="7"/>
                  </a:lnTo>
                  <a:lnTo>
                    <a:pt x="150" y="6"/>
                  </a:lnTo>
                  <a:lnTo>
                    <a:pt x="147" y="6"/>
                  </a:lnTo>
                  <a:lnTo>
                    <a:pt x="141" y="6"/>
                  </a:lnTo>
                  <a:lnTo>
                    <a:pt x="136" y="5"/>
                  </a:lnTo>
                  <a:lnTo>
                    <a:pt x="133" y="5"/>
                  </a:lnTo>
                  <a:lnTo>
                    <a:pt x="130" y="5"/>
                  </a:lnTo>
                  <a:lnTo>
                    <a:pt x="129" y="5"/>
                  </a:lnTo>
                  <a:lnTo>
                    <a:pt x="126" y="5"/>
                  </a:lnTo>
                  <a:lnTo>
                    <a:pt x="123" y="5"/>
                  </a:lnTo>
                  <a:lnTo>
                    <a:pt x="120" y="5"/>
                  </a:lnTo>
                  <a:lnTo>
                    <a:pt x="117" y="5"/>
                  </a:lnTo>
                  <a:lnTo>
                    <a:pt x="115" y="4"/>
                  </a:lnTo>
                  <a:lnTo>
                    <a:pt x="112" y="4"/>
                  </a:lnTo>
                  <a:lnTo>
                    <a:pt x="110" y="5"/>
                  </a:lnTo>
                  <a:lnTo>
                    <a:pt x="107" y="5"/>
                  </a:lnTo>
                  <a:lnTo>
                    <a:pt x="104" y="5"/>
                  </a:lnTo>
                  <a:lnTo>
                    <a:pt x="102" y="5"/>
                  </a:lnTo>
                  <a:lnTo>
                    <a:pt x="102" y="4"/>
                  </a:lnTo>
                  <a:lnTo>
                    <a:pt x="102" y="3"/>
                  </a:lnTo>
                  <a:lnTo>
                    <a:pt x="99" y="3"/>
                  </a:lnTo>
                  <a:lnTo>
                    <a:pt x="99" y="4"/>
                  </a:lnTo>
                  <a:lnTo>
                    <a:pt x="96" y="4"/>
                  </a:lnTo>
                  <a:lnTo>
                    <a:pt x="93" y="4"/>
                  </a:lnTo>
                  <a:lnTo>
                    <a:pt x="90" y="4"/>
                  </a:lnTo>
                  <a:lnTo>
                    <a:pt x="89" y="4"/>
                  </a:lnTo>
                  <a:lnTo>
                    <a:pt x="86" y="5"/>
                  </a:lnTo>
                  <a:lnTo>
                    <a:pt x="83" y="5"/>
                  </a:lnTo>
                  <a:lnTo>
                    <a:pt x="80" y="5"/>
                  </a:lnTo>
                  <a:lnTo>
                    <a:pt x="75" y="5"/>
                  </a:lnTo>
                  <a:lnTo>
                    <a:pt x="72" y="5"/>
                  </a:lnTo>
                  <a:lnTo>
                    <a:pt x="70" y="5"/>
                  </a:lnTo>
                  <a:lnTo>
                    <a:pt x="67" y="4"/>
                  </a:lnTo>
                  <a:lnTo>
                    <a:pt x="64" y="4"/>
                  </a:lnTo>
                  <a:lnTo>
                    <a:pt x="62" y="5"/>
                  </a:lnTo>
                  <a:lnTo>
                    <a:pt x="59" y="5"/>
                  </a:lnTo>
                  <a:lnTo>
                    <a:pt x="53" y="5"/>
                  </a:lnTo>
                  <a:lnTo>
                    <a:pt x="50" y="5"/>
                  </a:lnTo>
                  <a:lnTo>
                    <a:pt x="49" y="5"/>
                  </a:lnTo>
                  <a:lnTo>
                    <a:pt x="46" y="5"/>
                  </a:lnTo>
                  <a:lnTo>
                    <a:pt x="40" y="5"/>
                  </a:lnTo>
                  <a:lnTo>
                    <a:pt x="37" y="5"/>
                  </a:lnTo>
                  <a:lnTo>
                    <a:pt x="35" y="5"/>
                  </a:lnTo>
                  <a:lnTo>
                    <a:pt x="32" y="5"/>
                  </a:lnTo>
                  <a:lnTo>
                    <a:pt x="30" y="5"/>
                  </a:lnTo>
                  <a:lnTo>
                    <a:pt x="24" y="6"/>
                  </a:lnTo>
                  <a:lnTo>
                    <a:pt x="22" y="6"/>
                  </a:lnTo>
                  <a:lnTo>
                    <a:pt x="19" y="6"/>
                  </a:lnTo>
                  <a:lnTo>
                    <a:pt x="16" y="6"/>
                  </a:lnTo>
                  <a:lnTo>
                    <a:pt x="10" y="6"/>
                  </a:lnTo>
                  <a:lnTo>
                    <a:pt x="9" y="6"/>
                  </a:lnTo>
                  <a:lnTo>
                    <a:pt x="6" y="7"/>
                  </a:lnTo>
                  <a:lnTo>
                    <a:pt x="3" y="7"/>
                  </a:lnTo>
                  <a:lnTo>
                    <a:pt x="0" y="7"/>
                  </a:lnTo>
                </a:path>
              </a:pathLst>
            </a:custGeom>
            <a:solidFill>
              <a:srgbClr val="34B3B3"/>
            </a:solidFill>
            <a:ln w="127000" cap="rnd">
              <a:noFill/>
              <a:round/>
              <a:headEnd/>
              <a:tailEnd/>
            </a:ln>
          </p:spPr>
          <p:txBody>
            <a:bodyPr>
              <a:prstTxWarp prst="textNoShape">
                <a:avLst/>
              </a:prstTxWarp>
            </a:bodyPr>
            <a:lstStyle/>
            <a:p>
              <a:endParaRPr lang="en-US"/>
            </a:p>
          </p:txBody>
        </p:sp>
        <p:sp>
          <p:nvSpPr>
            <p:cNvPr id="41283" name="Freeform 267"/>
            <p:cNvSpPr>
              <a:spLocks/>
            </p:cNvSpPr>
            <p:nvPr/>
          </p:nvSpPr>
          <p:spPr bwMode="auto">
            <a:xfrm>
              <a:off x="3868" y="845"/>
              <a:ext cx="17" cy="16"/>
            </a:xfrm>
            <a:custGeom>
              <a:avLst/>
              <a:gdLst>
                <a:gd name="T0" fmla="*/ 16 w 17"/>
                <a:gd name="T1" fmla="*/ 15 h 16"/>
                <a:gd name="T2" fmla="*/ 16 w 17"/>
                <a:gd name="T3" fmla="*/ 15 h 16"/>
                <a:gd name="T4" fmla="*/ 15 w 17"/>
                <a:gd name="T5" fmla="*/ 14 h 16"/>
                <a:gd name="T6" fmla="*/ 11 w 17"/>
                <a:gd name="T7" fmla="*/ 13 h 16"/>
                <a:gd name="T8" fmla="*/ 9 w 17"/>
                <a:gd name="T9" fmla="*/ 13 h 16"/>
                <a:gd name="T10" fmla="*/ 7 w 17"/>
                <a:gd name="T11" fmla="*/ 11 h 16"/>
                <a:gd name="T12" fmla="*/ 7 w 17"/>
                <a:gd name="T13" fmla="*/ 10 h 16"/>
                <a:gd name="T14" fmla="*/ 7 w 17"/>
                <a:gd name="T15" fmla="*/ 9 h 16"/>
                <a:gd name="T16" fmla="*/ 9 w 17"/>
                <a:gd name="T17" fmla="*/ 7 h 16"/>
                <a:gd name="T18" fmla="*/ 7 w 17"/>
                <a:gd name="T19" fmla="*/ 6 h 16"/>
                <a:gd name="T20" fmla="*/ 6 w 17"/>
                <a:gd name="T21" fmla="*/ 5 h 16"/>
                <a:gd name="T22" fmla="*/ 4 w 17"/>
                <a:gd name="T23" fmla="*/ 4 h 16"/>
                <a:gd name="T24" fmla="*/ 4 w 17"/>
                <a:gd name="T25" fmla="*/ 2 h 16"/>
                <a:gd name="T26" fmla="*/ 2 w 17"/>
                <a:gd name="T27" fmla="*/ 2 h 16"/>
                <a:gd name="T28" fmla="*/ 2 w 17"/>
                <a:gd name="T29" fmla="*/ 1 h 16"/>
                <a:gd name="T30" fmla="*/ 2 w 17"/>
                <a:gd name="T31" fmla="*/ 0 h 16"/>
                <a:gd name="T32" fmla="*/ 2 w 17"/>
                <a:gd name="T33" fmla="*/ 1 h 16"/>
                <a:gd name="T34" fmla="*/ 2 w 17"/>
                <a:gd name="T35" fmla="*/ 2 h 16"/>
                <a:gd name="T36" fmla="*/ 0 w 17"/>
                <a:gd name="T37" fmla="*/ 4 h 16"/>
                <a:gd name="T38" fmla="*/ 0 w 17"/>
                <a:gd name="T39" fmla="*/ 5 h 16"/>
                <a:gd name="T40" fmla="*/ 0 w 17"/>
                <a:gd name="T41" fmla="*/ 6 h 16"/>
                <a:gd name="T42" fmla="*/ 0 w 17"/>
                <a:gd name="T43" fmla="*/ 7 h 16"/>
                <a:gd name="T44" fmla="*/ 2 w 17"/>
                <a:gd name="T45" fmla="*/ 7 h 16"/>
                <a:gd name="T46" fmla="*/ 2 w 17"/>
                <a:gd name="T47" fmla="*/ 9 h 16"/>
                <a:gd name="T48" fmla="*/ 4 w 17"/>
                <a:gd name="T49" fmla="*/ 9 h 16"/>
                <a:gd name="T50" fmla="*/ 4 w 17"/>
                <a:gd name="T51" fmla="*/ 10 h 16"/>
                <a:gd name="T52" fmla="*/ 4 w 17"/>
                <a:gd name="T53" fmla="*/ 11 h 16"/>
                <a:gd name="T54" fmla="*/ 6 w 17"/>
                <a:gd name="T55" fmla="*/ 11 h 16"/>
                <a:gd name="T56" fmla="*/ 6 w 17"/>
                <a:gd name="T57" fmla="*/ 13 h 16"/>
                <a:gd name="T58" fmla="*/ 7 w 17"/>
                <a:gd name="T59" fmla="*/ 14 h 16"/>
                <a:gd name="T60" fmla="*/ 9 w 17"/>
                <a:gd name="T61" fmla="*/ 14 h 16"/>
                <a:gd name="T62" fmla="*/ 11 w 17"/>
                <a:gd name="T63" fmla="*/ 14 h 16"/>
                <a:gd name="T64" fmla="*/ 15 w 17"/>
                <a:gd name="T65" fmla="*/ 15 h 16"/>
                <a:gd name="T66" fmla="*/ 16 w 17"/>
                <a:gd name="T67" fmla="*/ 15 h 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
                <a:gd name="T103" fmla="*/ 0 h 16"/>
                <a:gd name="T104" fmla="*/ 17 w 17"/>
                <a:gd name="T105" fmla="*/ 16 h 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 h="16">
                  <a:moveTo>
                    <a:pt x="16" y="15"/>
                  </a:moveTo>
                  <a:lnTo>
                    <a:pt x="16" y="15"/>
                  </a:lnTo>
                  <a:lnTo>
                    <a:pt x="15" y="14"/>
                  </a:lnTo>
                  <a:lnTo>
                    <a:pt x="11" y="13"/>
                  </a:lnTo>
                  <a:lnTo>
                    <a:pt x="9" y="13"/>
                  </a:lnTo>
                  <a:lnTo>
                    <a:pt x="7" y="11"/>
                  </a:lnTo>
                  <a:lnTo>
                    <a:pt x="7" y="10"/>
                  </a:lnTo>
                  <a:lnTo>
                    <a:pt x="7" y="9"/>
                  </a:lnTo>
                  <a:lnTo>
                    <a:pt x="9" y="7"/>
                  </a:lnTo>
                  <a:lnTo>
                    <a:pt x="7" y="6"/>
                  </a:lnTo>
                  <a:lnTo>
                    <a:pt x="6" y="5"/>
                  </a:lnTo>
                  <a:lnTo>
                    <a:pt x="4" y="4"/>
                  </a:lnTo>
                  <a:lnTo>
                    <a:pt x="4" y="2"/>
                  </a:lnTo>
                  <a:lnTo>
                    <a:pt x="2" y="2"/>
                  </a:lnTo>
                  <a:lnTo>
                    <a:pt x="2" y="1"/>
                  </a:lnTo>
                  <a:lnTo>
                    <a:pt x="2" y="0"/>
                  </a:lnTo>
                  <a:lnTo>
                    <a:pt x="2" y="1"/>
                  </a:lnTo>
                  <a:lnTo>
                    <a:pt x="2" y="2"/>
                  </a:lnTo>
                  <a:lnTo>
                    <a:pt x="0" y="4"/>
                  </a:lnTo>
                  <a:lnTo>
                    <a:pt x="0" y="5"/>
                  </a:lnTo>
                  <a:lnTo>
                    <a:pt x="0" y="6"/>
                  </a:lnTo>
                  <a:lnTo>
                    <a:pt x="0" y="7"/>
                  </a:lnTo>
                  <a:lnTo>
                    <a:pt x="2" y="7"/>
                  </a:lnTo>
                  <a:lnTo>
                    <a:pt x="2" y="9"/>
                  </a:lnTo>
                  <a:lnTo>
                    <a:pt x="4" y="9"/>
                  </a:lnTo>
                  <a:lnTo>
                    <a:pt x="4" y="10"/>
                  </a:lnTo>
                  <a:lnTo>
                    <a:pt x="4" y="11"/>
                  </a:lnTo>
                  <a:lnTo>
                    <a:pt x="6" y="11"/>
                  </a:lnTo>
                  <a:lnTo>
                    <a:pt x="6" y="13"/>
                  </a:lnTo>
                  <a:lnTo>
                    <a:pt x="7" y="14"/>
                  </a:lnTo>
                  <a:lnTo>
                    <a:pt x="9" y="14"/>
                  </a:lnTo>
                  <a:lnTo>
                    <a:pt x="11" y="14"/>
                  </a:lnTo>
                  <a:lnTo>
                    <a:pt x="15" y="15"/>
                  </a:lnTo>
                  <a:lnTo>
                    <a:pt x="16" y="15"/>
                  </a:lnTo>
                </a:path>
              </a:pathLst>
            </a:custGeom>
            <a:solidFill>
              <a:srgbClr val="34B3B3"/>
            </a:solidFill>
            <a:ln w="127000" cap="rnd">
              <a:noFill/>
              <a:round/>
              <a:headEnd/>
              <a:tailEnd/>
            </a:ln>
          </p:spPr>
          <p:txBody>
            <a:bodyPr>
              <a:prstTxWarp prst="textNoShape">
                <a:avLst/>
              </a:prstTxWarp>
            </a:bodyPr>
            <a:lstStyle/>
            <a:p>
              <a:endParaRPr lang="en-US"/>
            </a:p>
          </p:txBody>
        </p:sp>
        <p:sp>
          <p:nvSpPr>
            <p:cNvPr id="41284" name="Freeform 268"/>
            <p:cNvSpPr>
              <a:spLocks/>
            </p:cNvSpPr>
            <p:nvPr/>
          </p:nvSpPr>
          <p:spPr bwMode="auto">
            <a:xfrm>
              <a:off x="3881" y="815"/>
              <a:ext cx="11" cy="20"/>
            </a:xfrm>
            <a:custGeom>
              <a:avLst/>
              <a:gdLst>
                <a:gd name="T0" fmla="*/ 0 w 11"/>
                <a:gd name="T1" fmla="*/ 0 h 20"/>
                <a:gd name="T2" fmla="*/ 2 w 11"/>
                <a:gd name="T3" fmla="*/ 0 h 20"/>
                <a:gd name="T4" fmla="*/ 10 w 11"/>
                <a:gd name="T5" fmla="*/ 19 h 20"/>
                <a:gd name="T6" fmla="*/ 8 w 11"/>
                <a:gd name="T7" fmla="*/ 19 h 20"/>
                <a:gd name="T8" fmla="*/ 0 w 11"/>
                <a:gd name="T9" fmla="*/ 0 h 20"/>
                <a:gd name="T10" fmla="*/ 0 60000 65536"/>
                <a:gd name="T11" fmla="*/ 0 60000 65536"/>
                <a:gd name="T12" fmla="*/ 0 60000 65536"/>
                <a:gd name="T13" fmla="*/ 0 60000 65536"/>
                <a:gd name="T14" fmla="*/ 0 60000 65536"/>
                <a:gd name="T15" fmla="*/ 0 w 11"/>
                <a:gd name="T16" fmla="*/ 0 h 20"/>
                <a:gd name="T17" fmla="*/ 11 w 11"/>
                <a:gd name="T18" fmla="*/ 20 h 20"/>
              </a:gdLst>
              <a:ahLst/>
              <a:cxnLst>
                <a:cxn ang="T10">
                  <a:pos x="T0" y="T1"/>
                </a:cxn>
                <a:cxn ang="T11">
                  <a:pos x="T2" y="T3"/>
                </a:cxn>
                <a:cxn ang="T12">
                  <a:pos x="T4" y="T5"/>
                </a:cxn>
                <a:cxn ang="T13">
                  <a:pos x="T6" y="T7"/>
                </a:cxn>
                <a:cxn ang="T14">
                  <a:pos x="T8" y="T9"/>
                </a:cxn>
              </a:cxnLst>
              <a:rect l="T15" t="T16" r="T17" b="T18"/>
              <a:pathLst>
                <a:path w="11" h="20">
                  <a:moveTo>
                    <a:pt x="0" y="0"/>
                  </a:moveTo>
                  <a:lnTo>
                    <a:pt x="2" y="0"/>
                  </a:lnTo>
                  <a:lnTo>
                    <a:pt x="10" y="19"/>
                  </a:lnTo>
                  <a:lnTo>
                    <a:pt x="8" y="19"/>
                  </a:lnTo>
                  <a:lnTo>
                    <a:pt x="0" y="0"/>
                  </a:lnTo>
                </a:path>
              </a:pathLst>
            </a:custGeom>
            <a:solidFill>
              <a:srgbClr val="2F8080"/>
            </a:solidFill>
            <a:ln w="127000" cap="rnd">
              <a:noFill/>
              <a:round/>
              <a:headEnd/>
              <a:tailEnd/>
            </a:ln>
          </p:spPr>
          <p:txBody>
            <a:bodyPr>
              <a:prstTxWarp prst="textNoShape">
                <a:avLst/>
              </a:prstTxWarp>
            </a:bodyPr>
            <a:lstStyle/>
            <a:p>
              <a:endParaRPr lang="en-US"/>
            </a:p>
          </p:txBody>
        </p:sp>
        <p:sp>
          <p:nvSpPr>
            <p:cNvPr id="41285" name="Freeform 269"/>
            <p:cNvSpPr>
              <a:spLocks/>
            </p:cNvSpPr>
            <p:nvPr/>
          </p:nvSpPr>
          <p:spPr bwMode="auto">
            <a:xfrm>
              <a:off x="3896" y="839"/>
              <a:ext cx="6" cy="22"/>
            </a:xfrm>
            <a:custGeom>
              <a:avLst/>
              <a:gdLst>
                <a:gd name="T0" fmla="*/ 0 w 6"/>
                <a:gd name="T1" fmla="*/ 0 h 22"/>
                <a:gd name="T2" fmla="*/ 5 w 6"/>
                <a:gd name="T3" fmla="*/ 21 h 22"/>
                <a:gd name="T4" fmla="*/ 0 w 6"/>
                <a:gd name="T5" fmla="*/ 0 h 22"/>
                <a:gd name="T6" fmla="*/ 0 60000 65536"/>
                <a:gd name="T7" fmla="*/ 0 60000 65536"/>
                <a:gd name="T8" fmla="*/ 0 60000 65536"/>
                <a:gd name="T9" fmla="*/ 0 w 6"/>
                <a:gd name="T10" fmla="*/ 0 h 22"/>
                <a:gd name="T11" fmla="*/ 6 w 6"/>
                <a:gd name="T12" fmla="*/ 22 h 22"/>
              </a:gdLst>
              <a:ahLst/>
              <a:cxnLst>
                <a:cxn ang="T6">
                  <a:pos x="T0" y="T1"/>
                </a:cxn>
                <a:cxn ang="T7">
                  <a:pos x="T2" y="T3"/>
                </a:cxn>
                <a:cxn ang="T8">
                  <a:pos x="T4" y="T5"/>
                </a:cxn>
              </a:cxnLst>
              <a:rect l="T9" t="T10" r="T11" b="T12"/>
              <a:pathLst>
                <a:path w="6" h="22">
                  <a:moveTo>
                    <a:pt x="0" y="0"/>
                  </a:moveTo>
                  <a:lnTo>
                    <a:pt x="5" y="21"/>
                  </a:lnTo>
                  <a:lnTo>
                    <a:pt x="0" y="0"/>
                  </a:lnTo>
                </a:path>
              </a:pathLst>
            </a:custGeom>
            <a:solidFill>
              <a:srgbClr val="EB679A"/>
            </a:solidFill>
            <a:ln w="127000" cap="rnd">
              <a:noFill/>
              <a:round/>
              <a:headEnd/>
              <a:tailEnd/>
            </a:ln>
          </p:spPr>
          <p:txBody>
            <a:bodyPr>
              <a:prstTxWarp prst="textNoShape">
                <a:avLst/>
              </a:prstTxWarp>
            </a:bodyPr>
            <a:lstStyle/>
            <a:p>
              <a:endParaRPr lang="en-US"/>
            </a:p>
          </p:txBody>
        </p:sp>
        <p:sp>
          <p:nvSpPr>
            <p:cNvPr id="41286" name="Freeform 270"/>
            <p:cNvSpPr>
              <a:spLocks/>
            </p:cNvSpPr>
            <p:nvPr/>
          </p:nvSpPr>
          <p:spPr bwMode="auto">
            <a:xfrm>
              <a:off x="4097" y="472"/>
              <a:ext cx="681" cy="48"/>
            </a:xfrm>
            <a:custGeom>
              <a:avLst/>
              <a:gdLst>
                <a:gd name="T0" fmla="*/ 5 w 681"/>
                <a:gd name="T1" fmla="*/ 34 h 48"/>
                <a:gd name="T2" fmla="*/ 16 w 681"/>
                <a:gd name="T3" fmla="*/ 36 h 48"/>
                <a:gd name="T4" fmla="*/ 36 w 681"/>
                <a:gd name="T5" fmla="*/ 37 h 48"/>
                <a:gd name="T6" fmla="*/ 63 w 681"/>
                <a:gd name="T7" fmla="*/ 40 h 48"/>
                <a:gd name="T8" fmla="*/ 91 w 681"/>
                <a:gd name="T9" fmla="*/ 41 h 48"/>
                <a:gd name="T10" fmla="*/ 125 w 681"/>
                <a:gd name="T11" fmla="*/ 44 h 48"/>
                <a:gd name="T12" fmla="*/ 157 w 681"/>
                <a:gd name="T13" fmla="*/ 45 h 48"/>
                <a:gd name="T14" fmla="*/ 194 w 681"/>
                <a:gd name="T15" fmla="*/ 47 h 48"/>
                <a:gd name="T16" fmla="*/ 226 w 681"/>
                <a:gd name="T17" fmla="*/ 47 h 48"/>
                <a:gd name="T18" fmla="*/ 257 w 681"/>
                <a:gd name="T19" fmla="*/ 45 h 48"/>
                <a:gd name="T20" fmla="*/ 285 w 681"/>
                <a:gd name="T21" fmla="*/ 44 h 48"/>
                <a:gd name="T22" fmla="*/ 309 w 681"/>
                <a:gd name="T23" fmla="*/ 41 h 48"/>
                <a:gd name="T24" fmla="*/ 334 w 681"/>
                <a:gd name="T25" fmla="*/ 38 h 48"/>
                <a:gd name="T26" fmla="*/ 357 w 681"/>
                <a:gd name="T27" fmla="*/ 37 h 48"/>
                <a:gd name="T28" fmla="*/ 382 w 681"/>
                <a:gd name="T29" fmla="*/ 37 h 48"/>
                <a:gd name="T30" fmla="*/ 403 w 681"/>
                <a:gd name="T31" fmla="*/ 38 h 48"/>
                <a:gd name="T32" fmla="*/ 434 w 681"/>
                <a:gd name="T33" fmla="*/ 40 h 48"/>
                <a:gd name="T34" fmla="*/ 470 w 681"/>
                <a:gd name="T35" fmla="*/ 38 h 48"/>
                <a:gd name="T36" fmla="*/ 514 w 681"/>
                <a:gd name="T37" fmla="*/ 37 h 48"/>
                <a:gd name="T38" fmla="*/ 561 w 681"/>
                <a:gd name="T39" fmla="*/ 36 h 48"/>
                <a:gd name="T40" fmla="*/ 603 w 681"/>
                <a:gd name="T41" fmla="*/ 33 h 48"/>
                <a:gd name="T42" fmla="*/ 641 w 681"/>
                <a:gd name="T43" fmla="*/ 31 h 48"/>
                <a:gd name="T44" fmla="*/ 666 w 681"/>
                <a:gd name="T45" fmla="*/ 30 h 48"/>
                <a:gd name="T46" fmla="*/ 677 w 681"/>
                <a:gd name="T47" fmla="*/ 31 h 48"/>
                <a:gd name="T48" fmla="*/ 658 w 681"/>
                <a:gd name="T49" fmla="*/ 30 h 48"/>
                <a:gd name="T50" fmla="*/ 625 w 681"/>
                <a:gd name="T51" fmla="*/ 29 h 48"/>
                <a:gd name="T52" fmla="*/ 586 w 681"/>
                <a:gd name="T53" fmla="*/ 27 h 48"/>
                <a:gd name="T54" fmla="*/ 542 w 681"/>
                <a:gd name="T55" fmla="*/ 23 h 48"/>
                <a:gd name="T56" fmla="*/ 498 w 681"/>
                <a:gd name="T57" fmla="*/ 20 h 48"/>
                <a:gd name="T58" fmla="*/ 454 w 681"/>
                <a:gd name="T59" fmla="*/ 14 h 48"/>
                <a:gd name="T60" fmla="*/ 417 w 681"/>
                <a:gd name="T61" fmla="*/ 10 h 48"/>
                <a:gd name="T62" fmla="*/ 387 w 681"/>
                <a:gd name="T63" fmla="*/ 4 h 48"/>
                <a:gd name="T64" fmla="*/ 365 w 681"/>
                <a:gd name="T65" fmla="*/ 2 h 48"/>
                <a:gd name="T66" fmla="*/ 346 w 681"/>
                <a:gd name="T67" fmla="*/ 0 h 48"/>
                <a:gd name="T68" fmla="*/ 334 w 681"/>
                <a:gd name="T69" fmla="*/ 0 h 48"/>
                <a:gd name="T70" fmla="*/ 320 w 681"/>
                <a:gd name="T71" fmla="*/ 3 h 48"/>
                <a:gd name="T72" fmla="*/ 309 w 681"/>
                <a:gd name="T73" fmla="*/ 4 h 48"/>
                <a:gd name="T74" fmla="*/ 296 w 681"/>
                <a:gd name="T75" fmla="*/ 9 h 48"/>
                <a:gd name="T76" fmla="*/ 279 w 681"/>
                <a:gd name="T77" fmla="*/ 13 h 48"/>
                <a:gd name="T78" fmla="*/ 257 w 681"/>
                <a:gd name="T79" fmla="*/ 18 h 48"/>
                <a:gd name="T80" fmla="*/ 235 w 681"/>
                <a:gd name="T81" fmla="*/ 21 h 48"/>
                <a:gd name="T82" fmla="*/ 213 w 681"/>
                <a:gd name="T83" fmla="*/ 21 h 48"/>
                <a:gd name="T84" fmla="*/ 188 w 681"/>
                <a:gd name="T85" fmla="*/ 21 h 48"/>
                <a:gd name="T86" fmla="*/ 166 w 681"/>
                <a:gd name="T87" fmla="*/ 21 h 48"/>
                <a:gd name="T88" fmla="*/ 143 w 681"/>
                <a:gd name="T89" fmla="*/ 20 h 48"/>
                <a:gd name="T90" fmla="*/ 122 w 681"/>
                <a:gd name="T91" fmla="*/ 17 h 48"/>
                <a:gd name="T92" fmla="*/ 105 w 681"/>
                <a:gd name="T93" fmla="*/ 16 h 48"/>
                <a:gd name="T94" fmla="*/ 77 w 681"/>
                <a:gd name="T95" fmla="*/ 14 h 48"/>
                <a:gd name="T96" fmla="*/ 43 w 681"/>
                <a:gd name="T97" fmla="*/ 20 h 48"/>
                <a:gd name="T98" fmla="*/ 16 w 681"/>
                <a:gd name="T99" fmla="*/ 29 h 48"/>
                <a:gd name="T100" fmla="*/ 0 w 681"/>
                <a:gd name="T101" fmla="*/ 34 h 4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81"/>
                <a:gd name="T154" fmla="*/ 0 h 48"/>
                <a:gd name="T155" fmla="*/ 681 w 681"/>
                <a:gd name="T156" fmla="*/ 48 h 4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81" h="48">
                  <a:moveTo>
                    <a:pt x="0" y="34"/>
                  </a:moveTo>
                  <a:lnTo>
                    <a:pt x="0" y="34"/>
                  </a:lnTo>
                  <a:lnTo>
                    <a:pt x="2" y="34"/>
                  </a:lnTo>
                  <a:lnTo>
                    <a:pt x="5" y="34"/>
                  </a:lnTo>
                  <a:lnTo>
                    <a:pt x="8" y="34"/>
                  </a:lnTo>
                  <a:lnTo>
                    <a:pt x="11" y="36"/>
                  </a:lnTo>
                  <a:lnTo>
                    <a:pt x="14" y="36"/>
                  </a:lnTo>
                  <a:lnTo>
                    <a:pt x="16" y="36"/>
                  </a:lnTo>
                  <a:lnTo>
                    <a:pt x="22" y="36"/>
                  </a:lnTo>
                  <a:lnTo>
                    <a:pt x="28" y="37"/>
                  </a:lnTo>
                  <a:lnTo>
                    <a:pt x="33" y="37"/>
                  </a:lnTo>
                  <a:lnTo>
                    <a:pt x="36" y="37"/>
                  </a:lnTo>
                  <a:lnTo>
                    <a:pt x="43" y="38"/>
                  </a:lnTo>
                  <a:lnTo>
                    <a:pt x="49" y="38"/>
                  </a:lnTo>
                  <a:lnTo>
                    <a:pt x="55" y="38"/>
                  </a:lnTo>
                  <a:lnTo>
                    <a:pt x="63" y="40"/>
                  </a:lnTo>
                  <a:lnTo>
                    <a:pt x="69" y="40"/>
                  </a:lnTo>
                  <a:lnTo>
                    <a:pt x="77" y="41"/>
                  </a:lnTo>
                  <a:lnTo>
                    <a:pt x="83" y="41"/>
                  </a:lnTo>
                  <a:lnTo>
                    <a:pt x="91" y="41"/>
                  </a:lnTo>
                  <a:lnTo>
                    <a:pt x="99" y="43"/>
                  </a:lnTo>
                  <a:lnTo>
                    <a:pt x="108" y="43"/>
                  </a:lnTo>
                  <a:lnTo>
                    <a:pt x="116" y="44"/>
                  </a:lnTo>
                  <a:lnTo>
                    <a:pt x="125" y="44"/>
                  </a:lnTo>
                  <a:lnTo>
                    <a:pt x="132" y="44"/>
                  </a:lnTo>
                  <a:lnTo>
                    <a:pt x="140" y="45"/>
                  </a:lnTo>
                  <a:lnTo>
                    <a:pt x="149" y="45"/>
                  </a:lnTo>
                  <a:lnTo>
                    <a:pt x="157" y="45"/>
                  </a:lnTo>
                  <a:lnTo>
                    <a:pt x="168" y="45"/>
                  </a:lnTo>
                  <a:lnTo>
                    <a:pt x="177" y="47"/>
                  </a:lnTo>
                  <a:lnTo>
                    <a:pt x="185" y="47"/>
                  </a:lnTo>
                  <a:lnTo>
                    <a:pt x="194" y="47"/>
                  </a:lnTo>
                  <a:lnTo>
                    <a:pt x="202" y="47"/>
                  </a:lnTo>
                  <a:lnTo>
                    <a:pt x="210" y="47"/>
                  </a:lnTo>
                  <a:lnTo>
                    <a:pt x="218" y="47"/>
                  </a:lnTo>
                  <a:lnTo>
                    <a:pt x="226" y="47"/>
                  </a:lnTo>
                  <a:lnTo>
                    <a:pt x="235" y="47"/>
                  </a:lnTo>
                  <a:lnTo>
                    <a:pt x="243" y="47"/>
                  </a:lnTo>
                  <a:lnTo>
                    <a:pt x="249" y="45"/>
                  </a:lnTo>
                  <a:lnTo>
                    <a:pt x="257" y="45"/>
                  </a:lnTo>
                  <a:lnTo>
                    <a:pt x="265" y="45"/>
                  </a:lnTo>
                  <a:lnTo>
                    <a:pt x="271" y="44"/>
                  </a:lnTo>
                  <a:lnTo>
                    <a:pt x="277" y="44"/>
                  </a:lnTo>
                  <a:lnTo>
                    <a:pt x="285" y="44"/>
                  </a:lnTo>
                  <a:lnTo>
                    <a:pt x="291" y="43"/>
                  </a:lnTo>
                  <a:lnTo>
                    <a:pt x="298" y="43"/>
                  </a:lnTo>
                  <a:lnTo>
                    <a:pt x="304" y="41"/>
                  </a:lnTo>
                  <a:lnTo>
                    <a:pt x="309" y="41"/>
                  </a:lnTo>
                  <a:lnTo>
                    <a:pt x="315" y="40"/>
                  </a:lnTo>
                  <a:lnTo>
                    <a:pt x="320" y="40"/>
                  </a:lnTo>
                  <a:lnTo>
                    <a:pt x="329" y="38"/>
                  </a:lnTo>
                  <a:lnTo>
                    <a:pt x="334" y="38"/>
                  </a:lnTo>
                  <a:lnTo>
                    <a:pt x="340" y="38"/>
                  </a:lnTo>
                  <a:lnTo>
                    <a:pt x="346" y="38"/>
                  </a:lnTo>
                  <a:lnTo>
                    <a:pt x="351" y="37"/>
                  </a:lnTo>
                  <a:lnTo>
                    <a:pt x="357" y="37"/>
                  </a:lnTo>
                  <a:lnTo>
                    <a:pt x="362" y="37"/>
                  </a:lnTo>
                  <a:lnTo>
                    <a:pt x="371" y="37"/>
                  </a:lnTo>
                  <a:lnTo>
                    <a:pt x="376" y="37"/>
                  </a:lnTo>
                  <a:lnTo>
                    <a:pt x="382" y="37"/>
                  </a:lnTo>
                  <a:lnTo>
                    <a:pt x="387" y="37"/>
                  </a:lnTo>
                  <a:lnTo>
                    <a:pt x="392" y="37"/>
                  </a:lnTo>
                  <a:lnTo>
                    <a:pt x="398" y="38"/>
                  </a:lnTo>
                  <a:lnTo>
                    <a:pt x="403" y="38"/>
                  </a:lnTo>
                  <a:lnTo>
                    <a:pt x="409" y="38"/>
                  </a:lnTo>
                  <a:lnTo>
                    <a:pt x="417" y="38"/>
                  </a:lnTo>
                  <a:lnTo>
                    <a:pt x="426" y="40"/>
                  </a:lnTo>
                  <a:lnTo>
                    <a:pt x="434" y="40"/>
                  </a:lnTo>
                  <a:lnTo>
                    <a:pt x="443" y="40"/>
                  </a:lnTo>
                  <a:lnTo>
                    <a:pt x="451" y="40"/>
                  </a:lnTo>
                  <a:lnTo>
                    <a:pt x="462" y="40"/>
                  </a:lnTo>
                  <a:lnTo>
                    <a:pt x="470" y="38"/>
                  </a:lnTo>
                  <a:lnTo>
                    <a:pt x="481" y="38"/>
                  </a:lnTo>
                  <a:lnTo>
                    <a:pt x="492" y="38"/>
                  </a:lnTo>
                  <a:lnTo>
                    <a:pt x="503" y="38"/>
                  </a:lnTo>
                  <a:lnTo>
                    <a:pt x="514" y="37"/>
                  </a:lnTo>
                  <a:lnTo>
                    <a:pt x="526" y="37"/>
                  </a:lnTo>
                  <a:lnTo>
                    <a:pt x="540" y="37"/>
                  </a:lnTo>
                  <a:lnTo>
                    <a:pt x="551" y="36"/>
                  </a:lnTo>
                  <a:lnTo>
                    <a:pt x="561" y="36"/>
                  </a:lnTo>
                  <a:lnTo>
                    <a:pt x="572" y="34"/>
                  </a:lnTo>
                  <a:lnTo>
                    <a:pt x="583" y="34"/>
                  </a:lnTo>
                  <a:lnTo>
                    <a:pt x="592" y="33"/>
                  </a:lnTo>
                  <a:lnTo>
                    <a:pt x="603" y="33"/>
                  </a:lnTo>
                  <a:lnTo>
                    <a:pt x="614" y="33"/>
                  </a:lnTo>
                  <a:lnTo>
                    <a:pt x="623" y="31"/>
                  </a:lnTo>
                  <a:lnTo>
                    <a:pt x="631" y="31"/>
                  </a:lnTo>
                  <a:lnTo>
                    <a:pt x="641" y="31"/>
                  </a:lnTo>
                  <a:lnTo>
                    <a:pt x="647" y="31"/>
                  </a:lnTo>
                  <a:lnTo>
                    <a:pt x="655" y="30"/>
                  </a:lnTo>
                  <a:lnTo>
                    <a:pt x="661" y="30"/>
                  </a:lnTo>
                  <a:lnTo>
                    <a:pt x="666" y="30"/>
                  </a:lnTo>
                  <a:lnTo>
                    <a:pt x="672" y="30"/>
                  </a:lnTo>
                  <a:lnTo>
                    <a:pt x="677" y="31"/>
                  </a:lnTo>
                  <a:lnTo>
                    <a:pt x="680" y="31"/>
                  </a:lnTo>
                  <a:lnTo>
                    <a:pt x="677" y="31"/>
                  </a:lnTo>
                  <a:lnTo>
                    <a:pt x="675" y="31"/>
                  </a:lnTo>
                  <a:lnTo>
                    <a:pt x="669" y="31"/>
                  </a:lnTo>
                  <a:lnTo>
                    <a:pt x="664" y="31"/>
                  </a:lnTo>
                  <a:lnTo>
                    <a:pt x="658" y="30"/>
                  </a:lnTo>
                  <a:lnTo>
                    <a:pt x="650" y="30"/>
                  </a:lnTo>
                  <a:lnTo>
                    <a:pt x="641" y="30"/>
                  </a:lnTo>
                  <a:lnTo>
                    <a:pt x="637" y="30"/>
                  </a:lnTo>
                  <a:lnTo>
                    <a:pt x="625" y="29"/>
                  </a:lnTo>
                  <a:lnTo>
                    <a:pt x="617" y="29"/>
                  </a:lnTo>
                  <a:lnTo>
                    <a:pt x="609" y="29"/>
                  </a:lnTo>
                  <a:lnTo>
                    <a:pt x="597" y="27"/>
                  </a:lnTo>
                  <a:lnTo>
                    <a:pt x="586" y="27"/>
                  </a:lnTo>
                  <a:lnTo>
                    <a:pt x="575" y="26"/>
                  </a:lnTo>
                  <a:lnTo>
                    <a:pt x="564" y="24"/>
                  </a:lnTo>
                  <a:lnTo>
                    <a:pt x="555" y="24"/>
                  </a:lnTo>
                  <a:lnTo>
                    <a:pt x="542" y="23"/>
                  </a:lnTo>
                  <a:lnTo>
                    <a:pt x="531" y="23"/>
                  </a:lnTo>
                  <a:lnTo>
                    <a:pt x="520" y="21"/>
                  </a:lnTo>
                  <a:lnTo>
                    <a:pt x="509" y="20"/>
                  </a:lnTo>
                  <a:lnTo>
                    <a:pt x="498" y="20"/>
                  </a:lnTo>
                  <a:lnTo>
                    <a:pt x="486" y="18"/>
                  </a:lnTo>
                  <a:lnTo>
                    <a:pt x="475" y="17"/>
                  </a:lnTo>
                  <a:lnTo>
                    <a:pt x="465" y="16"/>
                  </a:lnTo>
                  <a:lnTo>
                    <a:pt x="454" y="14"/>
                  </a:lnTo>
                  <a:lnTo>
                    <a:pt x="445" y="13"/>
                  </a:lnTo>
                  <a:lnTo>
                    <a:pt x="434" y="13"/>
                  </a:lnTo>
                  <a:lnTo>
                    <a:pt x="426" y="11"/>
                  </a:lnTo>
                  <a:lnTo>
                    <a:pt x="417" y="10"/>
                  </a:lnTo>
                  <a:lnTo>
                    <a:pt x="409" y="9"/>
                  </a:lnTo>
                  <a:lnTo>
                    <a:pt x="401" y="7"/>
                  </a:lnTo>
                  <a:lnTo>
                    <a:pt x="392" y="6"/>
                  </a:lnTo>
                  <a:lnTo>
                    <a:pt x="387" y="4"/>
                  </a:lnTo>
                  <a:lnTo>
                    <a:pt x="382" y="4"/>
                  </a:lnTo>
                  <a:lnTo>
                    <a:pt x="374" y="3"/>
                  </a:lnTo>
                  <a:lnTo>
                    <a:pt x="371" y="2"/>
                  </a:lnTo>
                  <a:lnTo>
                    <a:pt x="365" y="2"/>
                  </a:lnTo>
                  <a:lnTo>
                    <a:pt x="360" y="2"/>
                  </a:lnTo>
                  <a:lnTo>
                    <a:pt x="354" y="0"/>
                  </a:lnTo>
                  <a:lnTo>
                    <a:pt x="351" y="0"/>
                  </a:lnTo>
                  <a:lnTo>
                    <a:pt x="346" y="0"/>
                  </a:lnTo>
                  <a:lnTo>
                    <a:pt x="343" y="0"/>
                  </a:lnTo>
                  <a:lnTo>
                    <a:pt x="340" y="0"/>
                  </a:lnTo>
                  <a:lnTo>
                    <a:pt x="337" y="0"/>
                  </a:lnTo>
                  <a:lnTo>
                    <a:pt x="334" y="0"/>
                  </a:lnTo>
                  <a:lnTo>
                    <a:pt x="329" y="2"/>
                  </a:lnTo>
                  <a:lnTo>
                    <a:pt x="326" y="2"/>
                  </a:lnTo>
                  <a:lnTo>
                    <a:pt x="323" y="2"/>
                  </a:lnTo>
                  <a:lnTo>
                    <a:pt x="320" y="3"/>
                  </a:lnTo>
                  <a:lnTo>
                    <a:pt x="318" y="3"/>
                  </a:lnTo>
                  <a:lnTo>
                    <a:pt x="315" y="4"/>
                  </a:lnTo>
                  <a:lnTo>
                    <a:pt x="312" y="4"/>
                  </a:lnTo>
                  <a:lnTo>
                    <a:pt x="309" y="4"/>
                  </a:lnTo>
                  <a:lnTo>
                    <a:pt x="306" y="6"/>
                  </a:lnTo>
                  <a:lnTo>
                    <a:pt x="301" y="7"/>
                  </a:lnTo>
                  <a:lnTo>
                    <a:pt x="298" y="9"/>
                  </a:lnTo>
                  <a:lnTo>
                    <a:pt x="296" y="9"/>
                  </a:lnTo>
                  <a:lnTo>
                    <a:pt x="291" y="10"/>
                  </a:lnTo>
                  <a:lnTo>
                    <a:pt x="288" y="11"/>
                  </a:lnTo>
                  <a:lnTo>
                    <a:pt x="285" y="13"/>
                  </a:lnTo>
                  <a:lnTo>
                    <a:pt x="279" y="13"/>
                  </a:lnTo>
                  <a:lnTo>
                    <a:pt x="274" y="14"/>
                  </a:lnTo>
                  <a:lnTo>
                    <a:pt x="268" y="16"/>
                  </a:lnTo>
                  <a:lnTo>
                    <a:pt x="263" y="17"/>
                  </a:lnTo>
                  <a:lnTo>
                    <a:pt x="257" y="18"/>
                  </a:lnTo>
                  <a:lnTo>
                    <a:pt x="251" y="18"/>
                  </a:lnTo>
                  <a:lnTo>
                    <a:pt x="246" y="20"/>
                  </a:lnTo>
                  <a:lnTo>
                    <a:pt x="240" y="20"/>
                  </a:lnTo>
                  <a:lnTo>
                    <a:pt x="235" y="21"/>
                  </a:lnTo>
                  <a:lnTo>
                    <a:pt x="229" y="21"/>
                  </a:lnTo>
                  <a:lnTo>
                    <a:pt x="223" y="21"/>
                  </a:lnTo>
                  <a:lnTo>
                    <a:pt x="218" y="21"/>
                  </a:lnTo>
                  <a:lnTo>
                    <a:pt x="213" y="21"/>
                  </a:lnTo>
                  <a:lnTo>
                    <a:pt x="208" y="21"/>
                  </a:lnTo>
                  <a:lnTo>
                    <a:pt x="202" y="21"/>
                  </a:lnTo>
                  <a:lnTo>
                    <a:pt x="194" y="21"/>
                  </a:lnTo>
                  <a:lnTo>
                    <a:pt x="188" y="21"/>
                  </a:lnTo>
                  <a:lnTo>
                    <a:pt x="182" y="21"/>
                  </a:lnTo>
                  <a:lnTo>
                    <a:pt x="177" y="21"/>
                  </a:lnTo>
                  <a:lnTo>
                    <a:pt x="171" y="21"/>
                  </a:lnTo>
                  <a:lnTo>
                    <a:pt x="166" y="21"/>
                  </a:lnTo>
                  <a:lnTo>
                    <a:pt x="160" y="21"/>
                  </a:lnTo>
                  <a:lnTo>
                    <a:pt x="154" y="20"/>
                  </a:lnTo>
                  <a:lnTo>
                    <a:pt x="149" y="20"/>
                  </a:lnTo>
                  <a:lnTo>
                    <a:pt x="143" y="20"/>
                  </a:lnTo>
                  <a:lnTo>
                    <a:pt x="138" y="20"/>
                  </a:lnTo>
                  <a:lnTo>
                    <a:pt x="132" y="18"/>
                  </a:lnTo>
                  <a:lnTo>
                    <a:pt x="127" y="18"/>
                  </a:lnTo>
                  <a:lnTo>
                    <a:pt x="122" y="17"/>
                  </a:lnTo>
                  <a:lnTo>
                    <a:pt x="119" y="17"/>
                  </a:lnTo>
                  <a:lnTo>
                    <a:pt x="113" y="17"/>
                  </a:lnTo>
                  <a:lnTo>
                    <a:pt x="111" y="16"/>
                  </a:lnTo>
                  <a:lnTo>
                    <a:pt x="105" y="16"/>
                  </a:lnTo>
                  <a:lnTo>
                    <a:pt x="99" y="14"/>
                  </a:lnTo>
                  <a:lnTo>
                    <a:pt x="94" y="14"/>
                  </a:lnTo>
                  <a:lnTo>
                    <a:pt x="85" y="13"/>
                  </a:lnTo>
                  <a:lnTo>
                    <a:pt x="77" y="14"/>
                  </a:lnTo>
                  <a:lnTo>
                    <a:pt x="66" y="14"/>
                  </a:lnTo>
                  <a:lnTo>
                    <a:pt x="57" y="16"/>
                  </a:lnTo>
                  <a:lnTo>
                    <a:pt x="49" y="18"/>
                  </a:lnTo>
                  <a:lnTo>
                    <a:pt x="43" y="20"/>
                  </a:lnTo>
                  <a:lnTo>
                    <a:pt x="36" y="21"/>
                  </a:lnTo>
                  <a:lnTo>
                    <a:pt x="28" y="24"/>
                  </a:lnTo>
                  <a:lnTo>
                    <a:pt x="22" y="26"/>
                  </a:lnTo>
                  <a:lnTo>
                    <a:pt x="16" y="29"/>
                  </a:lnTo>
                  <a:lnTo>
                    <a:pt x="11" y="30"/>
                  </a:lnTo>
                  <a:lnTo>
                    <a:pt x="5" y="31"/>
                  </a:lnTo>
                  <a:lnTo>
                    <a:pt x="2" y="33"/>
                  </a:lnTo>
                  <a:lnTo>
                    <a:pt x="0" y="34"/>
                  </a:lnTo>
                </a:path>
              </a:pathLst>
            </a:custGeom>
            <a:solidFill>
              <a:srgbClr val="8BF3FD"/>
            </a:solidFill>
            <a:ln w="127000" cap="rnd">
              <a:noFill/>
              <a:round/>
              <a:headEnd/>
              <a:tailEnd/>
            </a:ln>
          </p:spPr>
          <p:txBody>
            <a:bodyPr>
              <a:prstTxWarp prst="textNoShape">
                <a:avLst/>
              </a:prstTxWarp>
            </a:bodyPr>
            <a:lstStyle/>
            <a:p>
              <a:endParaRPr lang="en-US"/>
            </a:p>
          </p:txBody>
        </p:sp>
        <p:sp>
          <p:nvSpPr>
            <p:cNvPr id="41287" name="Freeform 271"/>
            <p:cNvSpPr>
              <a:spLocks/>
            </p:cNvSpPr>
            <p:nvPr/>
          </p:nvSpPr>
          <p:spPr bwMode="auto">
            <a:xfrm>
              <a:off x="4113" y="473"/>
              <a:ext cx="647" cy="46"/>
            </a:xfrm>
            <a:custGeom>
              <a:avLst/>
              <a:gdLst>
                <a:gd name="T0" fmla="*/ 0 w 647"/>
                <a:gd name="T1" fmla="*/ 33 h 46"/>
                <a:gd name="T2" fmla="*/ 9 w 647"/>
                <a:gd name="T3" fmla="*/ 33 h 46"/>
                <a:gd name="T4" fmla="*/ 20 w 647"/>
                <a:gd name="T5" fmla="*/ 35 h 46"/>
                <a:gd name="T6" fmla="*/ 37 w 647"/>
                <a:gd name="T7" fmla="*/ 37 h 46"/>
                <a:gd name="T8" fmla="*/ 53 w 647"/>
                <a:gd name="T9" fmla="*/ 38 h 46"/>
                <a:gd name="T10" fmla="*/ 72 w 647"/>
                <a:gd name="T11" fmla="*/ 39 h 46"/>
                <a:gd name="T12" fmla="*/ 95 w 647"/>
                <a:gd name="T13" fmla="*/ 41 h 46"/>
                <a:gd name="T14" fmla="*/ 117 w 647"/>
                <a:gd name="T15" fmla="*/ 42 h 46"/>
                <a:gd name="T16" fmla="*/ 141 w 647"/>
                <a:gd name="T17" fmla="*/ 44 h 46"/>
                <a:gd name="T18" fmla="*/ 166 w 647"/>
                <a:gd name="T19" fmla="*/ 45 h 46"/>
                <a:gd name="T20" fmla="*/ 192 w 647"/>
                <a:gd name="T21" fmla="*/ 45 h 46"/>
                <a:gd name="T22" fmla="*/ 217 w 647"/>
                <a:gd name="T23" fmla="*/ 45 h 46"/>
                <a:gd name="T24" fmla="*/ 235 w 647"/>
                <a:gd name="T25" fmla="*/ 45 h 46"/>
                <a:gd name="T26" fmla="*/ 258 w 647"/>
                <a:gd name="T27" fmla="*/ 42 h 46"/>
                <a:gd name="T28" fmla="*/ 277 w 647"/>
                <a:gd name="T29" fmla="*/ 41 h 46"/>
                <a:gd name="T30" fmla="*/ 294 w 647"/>
                <a:gd name="T31" fmla="*/ 39 h 46"/>
                <a:gd name="T32" fmla="*/ 311 w 647"/>
                <a:gd name="T33" fmla="*/ 38 h 46"/>
                <a:gd name="T34" fmla="*/ 327 w 647"/>
                <a:gd name="T35" fmla="*/ 37 h 46"/>
                <a:gd name="T36" fmla="*/ 344 w 647"/>
                <a:gd name="T37" fmla="*/ 35 h 46"/>
                <a:gd name="T38" fmla="*/ 360 w 647"/>
                <a:gd name="T39" fmla="*/ 35 h 46"/>
                <a:gd name="T40" fmla="*/ 377 w 647"/>
                <a:gd name="T41" fmla="*/ 37 h 46"/>
                <a:gd name="T42" fmla="*/ 397 w 647"/>
                <a:gd name="T43" fmla="*/ 38 h 46"/>
                <a:gd name="T44" fmla="*/ 421 w 647"/>
                <a:gd name="T45" fmla="*/ 38 h 46"/>
                <a:gd name="T46" fmla="*/ 449 w 647"/>
                <a:gd name="T47" fmla="*/ 38 h 46"/>
                <a:gd name="T48" fmla="*/ 477 w 647"/>
                <a:gd name="T49" fmla="*/ 37 h 46"/>
                <a:gd name="T50" fmla="*/ 510 w 647"/>
                <a:gd name="T51" fmla="*/ 35 h 46"/>
                <a:gd name="T52" fmla="*/ 540 w 647"/>
                <a:gd name="T53" fmla="*/ 33 h 46"/>
                <a:gd name="T54" fmla="*/ 574 w 647"/>
                <a:gd name="T55" fmla="*/ 32 h 46"/>
                <a:gd name="T56" fmla="*/ 599 w 647"/>
                <a:gd name="T57" fmla="*/ 30 h 46"/>
                <a:gd name="T58" fmla="*/ 621 w 647"/>
                <a:gd name="T59" fmla="*/ 29 h 46"/>
                <a:gd name="T60" fmla="*/ 637 w 647"/>
                <a:gd name="T61" fmla="*/ 29 h 46"/>
                <a:gd name="T62" fmla="*/ 643 w 647"/>
                <a:gd name="T63" fmla="*/ 30 h 46"/>
                <a:gd name="T64" fmla="*/ 629 w 647"/>
                <a:gd name="T65" fmla="*/ 29 h 46"/>
                <a:gd name="T66" fmla="*/ 609 w 647"/>
                <a:gd name="T67" fmla="*/ 29 h 46"/>
                <a:gd name="T68" fmla="*/ 585 w 647"/>
                <a:gd name="T69" fmla="*/ 28 h 46"/>
                <a:gd name="T70" fmla="*/ 557 w 647"/>
                <a:gd name="T71" fmla="*/ 25 h 46"/>
                <a:gd name="T72" fmla="*/ 526 w 647"/>
                <a:gd name="T73" fmla="*/ 23 h 46"/>
                <a:gd name="T74" fmla="*/ 494 w 647"/>
                <a:gd name="T75" fmla="*/ 20 h 46"/>
                <a:gd name="T76" fmla="*/ 463 w 647"/>
                <a:gd name="T77" fmla="*/ 17 h 46"/>
                <a:gd name="T78" fmla="*/ 432 w 647"/>
                <a:gd name="T79" fmla="*/ 15 h 46"/>
                <a:gd name="T80" fmla="*/ 405 w 647"/>
                <a:gd name="T81" fmla="*/ 10 h 46"/>
                <a:gd name="T82" fmla="*/ 374 w 647"/>
                <a:gd name="T83" fmla="*/ 4 h 46"/>
                <a:gd name="T84" fmla="*/ 341 w 647"/>
                <a:gd name="T85" fmla="*/ 0 h 46"/>
                <a:gd name="T86" fmla="*/ 319 w 647"/>
                <a:gd name="T87" fmla="*/ 0 h 46"/>
                <a:gd name="T88" fmla="*/ 303 w 647"/>
                <a:gd name="T89" fmla="*/ 3 h 46"/>
                <a:gd name="T90" fmla="*/ 283 w 647"/>
                <a:gd name="T91" fmla="*/ 7 h 46"/>
                <a:gd name="T92" fmla="*/ 261 w 647"/>
                <a:gd name="T93" fmla="*/ 13 h 46"/>
                <a:gd name="T94" fmla="*/ 244 w 647"/>
                <a:gd name="T95" fmla="*/ 17 h 46"/>
                <a:gd name="T96" fmla="*/ 228 w 647"/>
                <a:gd name="T97" fmla="*/ 19 h 46"/>
                <a:gd name="T98" fmla="*/ 214 w 647"/>
                <a:gd name="T99" fmla="*/ 20 h 46"/>
                <a:gd name="T100" fmla="*/ 197 w 647"/>
                <a:gd name="T101" fmla="*/ 20 h 46"/>
                <a:gd name="T102" fmla="*/ 180 w 647"/>
                <a:gd name="T103" fmla="*/ 20 h 46"/>
                <a:gd name="T104" fmla="*/ 164 w 647"/>
                <a:gd name="T105" fmla="*/ 20 h 46"/>
                <a:gd name="T106" fmla="*/ 147 w 647"/>
                <a:gd name="T107" fmla="*/ 20 h 46"/>
                <a:gd name="T108" fmla="*/ 131 w 647"/>
                <a:gd name="T109" fmla="*/ 19 h 46"/>
                <a:gd name="T110" fmla="*/ 117 w 647"/>
                <a:gd name="T111" fmla="*/ 16 h 46"/>
                <a:gd name="T112" fmla="*/ 103 w 647"/>
                <a:gd name="T113" fmla="*/ 15 h 46"/>
                <a:gd name="T114" fmla="*/ 89 w 647"/>
                <a:gd name="T115" fmla="*/ 13 h 46"/>
                <a:gd name="T116" fmla="*/ 64 w 647"/>
                <a:gd name="T117" fmla="*/ 15 h 46"/>
                <a:gd name="T118" fmla="*/ 42 w 647"/>
                <a:gd name="T119" fmla="*/ 19 h 46"/>
                <a:gd name="T120" fmla="*/ 20 w 647"/>
                <a:gd name="T121" fmla="*/ 25 h 46"/>
                <a:gd name="T122" fmla="*/ 6 w 647"/>
                <a:gd name="T123" fmla="*/ 30 h 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47"/>
                <a:gd name="T187" fmla="*/ 0 h 46"/>
                <a:gd name="T188" fmla="*/ 647 w 647"/>
                <a:gd name="T189" fmla="*/ 46 h 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47" h="46">
                  <a:moveTo>
                    <a:pt x="0" y="32"/>
                  </a:moveTo>
                  <a:lnTo>
                    <a:pt x="0" y="32"/>
                  </a:lnTo>
                  <a:lnTo>
                    <a:pt x="0" y="33"/>
                  </a:lnTo>
                  <a:lnTo>
                    <a:pt x="3" y="33"/>
                  </a:lnTo>
                  <a:lnTo>
                    <a:pt x="6" y="33"/>
                  </a:lnTo>
                  <a:lnTo>
                    <a:pt x="9" y="33"/>
                  </a:lnTo>
                  <a:lnTo>
                    <a:pt x="14" y="33"/>
                  </a:lnTo>
                  <a:lnTo>
                    <a:pt x="17" y="35"/>
                  </a:lnTo>
                  <a:lnTo>
                    <a:pt x="20" y="35"/>
                  </a:lnTo>
                  <a:lnTo>
                    <a:pt x="26" y="35"/>
                  </a:lnTo>
                  <a:lnTo>
                    <a:pt x="31" y="37"/>
                  </a:lnTo>
                  <a:lnTo>
                    <a:pt x="37" y="37"/>
                  </a:lnTo>
                  <a:lnTo>
                    <a:pt x="42" y="37"/>
                  </a:lnTo>
                  <a:lnTo>
                    <a:pt x="47" y="38"/>
                  </a:lnTo>
                  <a:lnTo>
                    <a:pt x="53" y="38"/>
                  </a:lnTo>
                  <a:lnTo>
                    <a:pt x="58" y="38"/>
                  </a:lnTo>
                  <a:lnTo>
                    <a:pt x="67" y="38"/>
                  </a:lnTo>
                  <a:lnTo>
                    <a:pt x="72" y="39"/>
                  </a:lnTo>
                  <a:lnTo>
                    <a:pt x="81" y="39"/>
                  </a:lnTo>
                  <a:lnTo>
                    <a:pt x="86" y="41"/>
                  </a:lnTo>
                  <a:lnTo>
                    <a:pt x="95" y="41"/>
                  </a:lnTo>
                  <a:lnTo>
                    <a:pt x="103" y="41"/>
                  </a:lnTo>
                  <a:lnTo>
                    <a:pt x="111" y="42"/>
                  </a:lnTo>
                  <a:lnTo>
                    <a:pt x="117" y="42"/>
                  </a:lnTo>
                  <a:lnTo>
                    <a:pt x="125" y="42"/>
                  </a:lnTo>
                  <a:lnTo>
                    <a:pt x="134" y="44"/>
                  </a:lnTo>
                  <a:lnTo>
                    <a:pt x="141" y="44"/>
                  </a:lnTo>
                  <a:lnTo>
                    <a:pt x="150" y="44"/>
                  </a:lnTo>
                  <a:lnTo>
                    <a:pt x="158" y="45"/>
                  </a:lnTo>
                  <a:lnTo>
                    <a:pt x="166" y="45"/>
                  </a:lnTo>
                  <a:lnTo>
                    <a:pt x="175" y="45"/>
                  </a:lnTo>
                  <a:lnTo>
                    <a:pt x="183" y="45"/>
                  </a:lnTo>
                  <a:lnTo>
                    <a:pt x="192" y="45"/>
                  </a:lnTo>
                  <a:lnTo>
                    <a:pt x="200" y="45"/>
                  </a:lnTo>
                  <a:lnTo>
                    <a:pt x="208" y="45"/>
                  </a:lnTo>
                  <a:lnTo>
                    <a:pt x="217" y="45"/>
                  </a:lnTo>
                  <a:lnTo>
                    <a:pt x="222" y="45"/>
                  </a:lnTo>
                  <a:lnTo>
                    <a:pt x="231" y="45"/>
                  </a:lnTo>
                  <a:lnTo>
                    <a:pt x="235" y="45"/>
                  </a:lnTo>
                  <a:lnTo>
                    <a:pt x="244" y="44"/>
                  </a:lnTo>
                  <a:lnTo>
                    <a:pt x="249" y="44"/>
                  </a:lnTo>
                  <a:lnTo>
                    <a:pt x="258" y="42"/>
                  </a:lnTo>
                  <a:lnTo>
                    <a:pt x="263" y="42"/>
                  </a:lnTo>
                  <a:lnTo>
                    <a:pt x="269" y="42"/>
                  </a:lnTo>
                  <a:lnTo>
                    <a:pt x="277" y="41"/>
                  </a:lnTo>
                  <a:lnTo>
                    <a:pt x="283" y="41"/>
                  </a:lnTo>
                  <a:lnTo>
                    <a:pt x="289" y="39"/>
                  </a:lnTo>
                  <a:lnTo>
                    <a:pt x="294" y="39"/>
                  </a:lnTo>
                  <a:lnTo>
                    <a:pt x="300" y="39"/>
                  </a:lnTo>
                  <a:lnTo>
                    <a:pt x="305" y="38"/>
                  </a:lnTo>
                  <a:lnTo>
                    <a:pt x="311" y="38"/>
                  </a:lnTo>
                  <a:lnTo>
                    <a:pt x="317" y="38"/>
                  </a:lnTo>
                  <a:lnTo>
                    <a:pt x="322" y="37"/>
                  </a:lnTo>
                  <a:lnTo>
                    <a:pt x="327" y="37"/>
                  </a:lnTo>
                  <a:lnTo>
                    <a:pt x="332" y="37"/>
                  </a:lnTo>
                  <a:lnTo>
                    <a:pt x="338" y="37"/>
                  </a:lnTo>
                  <a:lnTo>
                    <a:pt x="344" y="35"/>
                  </a:lnTo>
                  <a:lnTo>
                    <a:pt x="349" y="35"/>
                  </a:lnTo>
                  <a:lnTo>
                    <a:pt x="355" y="35"/>
                  </a:lnTo>
                  <a:lnTo>
                    <a:pt x="360" y="35"/>
                  </a:lnTo>
                  <a:lnTo>
                    <a:pt x="366" y="37"/>
                  </a:lnTo>
                  <a:lnTo>
                    <a:pt x="372" y="37"/>
                  </a:lnTo>
                  <a:lnTo>
                    <a:pt x="377" y="37"/>
                  </a:lnTo>
                  <a:lnTo>
                    <a:pt x="383" y="37"/>
                  </a:lnTo>
                  <a:lnTo>
                    <a:pt x="388" y="38"/>
                  </a:lnTo>
                  <a:lnTo>
                    <a:pt x="397" y="38"/>
                  </a:lnTo>
                  <a:lnTo>
                    <a:pt x="405" y="38"/>
                  </a:lnTo>
                  <a:lnTo>
                    <a:pt x="411" y="38"/>
                  </a:lnTo>
                  <a:lnTo>
                    <a:pt x="421" y="38"/>
                  </a:lnTo>
                  <a:lnTo>
                    <a:pt x="429" y="38"/>
                  </a:lnTo>
                  <a:lnTo>
                    <a:pt x="438" y="38"/>
                  </a:lnTo>
                  <a:lnTo>
                    <a:pt x="449" y="38"/>
                  </a:lnTo>
                  <a:lnTo>
                    <a:pt x="457" y="38"/>
                  </a:lnTo>
                  <a:lnTo>
                    <a:pt x="469" y="37"/>
                  </a:lnTo>
                  <a:lnTo>
                    <a:pt x="477" y="37"/>
                  </a:lnTo>
                  <a:lnTo>
                    <a:pt x="488" y="37"/>
                  </a:lnTo>
                  <a:lnTo>
                    <a:pt x="499" y="35"/>
                  </a:lnTo>
                  <a:lnTo>
                    <a:pt x="510" y="35"/>
                  </a:lnTo>
                  <a:lnTo>
                    <a:pt x="521" y="35"/>
                  </a:lnTo>
                  <a:lnTo>
                    <a:pt x="532" y="33"/>
                  </a:lnTo>
                  <a:lnTo>
                    <a:pt x="540" y="33"/>
                  </a:lnTo>
                  <a:lnTo>
                    <a:pt x="552" y="32"/>
                  </a:lnTo>
                  <a:lnTo>
                    <a:pt x="563" y="32"/>
                  </a:lnTo>
                  <a:lnTo>
                    <a:pt x="574" y="32"/>
                  </a:lnTo>
                  <a:lnTo>
                    <a:pt x="582" y="30"/>
                  </a:lnTo>
                  <a:lnTo>
                    <a:pt x="591" y="30"/>
                  </a:lnTo>
                  <a:lnTo>
                    <a:pt x="599" y="30"/>
                  </a:lnTo>
                  <a:lnTo>
                    <a:pt x="607" y="29"/>
                  </a:lnTo>
                  <a:lnTo>
                    <a:pt x="615" y="29"/>
                  </a:lnTo>
                  <a:lnTo>
                    <a:pt x="621" y="29"/>
                  </a:lnTo>
                  <a:lnTo>
                    <a:pt x="626" y="29"/>
                  </a:lnTo>
                  <a:lnTo>
                    <a:pt x="635" y="29"/>
                  </a:lnTo>
                  <a:lnTo>
                    <a:pt x="637" y="29"/>
                  </a:lnTo>
                  <a:lnTo>
                    <a:pt x="643" y="29"/>
                  </a:lnTo>
                  <a:lnTo>
                    <a:pt x="646" y="30"/>
                  </a:lnTo>
                  <a:lnTo>
                    <a:pt x="643" y="30"/>
                  </a:lnTo>
                  <a:lnTo>
                    <a:pt x="640" y="30"/>
                  </a:lnTo>
                  <a:lnTo>
                    <a:pt x="635" y="29"/>
                  </a:lnTo>
                  <a:lnTo>
                    <a:pt x="629" y="29"/>
                  </a:lnTo>
                  <a:lnTo>
                    <a:pt x="623" y="29"/>
                  </a:lnTo>
                  <a:lnTo>
                    <a:pt x="618" y="29"/>
                  </a:lnTo>
                  <a:lnTo>
                    <a:pt x="609" y="29"/>
                  </a:lnTo>
                  <a:lnTo>
                    <a:pt x="604" y="28"/>
                  </a:lnTo>
                  <a:lnTo>
                    <a:pt x="594" y="28"/>
                  </a:lnTo>
                  <a:lnTo>
                    <a:pt x="585" y="28"/>
                  </a:lnTo>
                  <a:lnTo>
                    <a:pt x="577" y="26"/>
                  </a:lnTo>
                  <a:lnTo>
                    <a:pt x="568" y="26"/>
                  </a:lnTo>
                  <a:lnTo>
                    <a:pt x="557" y="25"/>
                  </a:lnTo>
                  <a:lnTo>
                    <a:pt x="546" y="25"/>
                  </a:lnTo>
                  <a:lnTo>
                    <a:pt x="538" y="23"/>
                  </a:lnTo>
                  <a:lnTo>
                    <a:pt x="526" y="23"/>
                  </a:lnTo>
                  <a:lnTo>
                    <a:pt x="515" y="22"/>
                  </a:lnTo>
                  <a:lnTo>
                    <a:pt x="505" y="22"/>
                  </a:lnTo>
                  <a:lnTo>
                    <a:pt x="494" y="20"/>
                  </a:lnTo>
                  <a:lnTo>
                    <a:pt x="483" y="19"/>
                  </a:lnTo>
                  <a:lnTo>
                    <a:pt x="471" y="19"/>
                  </a:lnTo>
                  <a:lnTo>
                    <a:pt x="463" y="17"/>
                  </a:lnTo>
                  <a:lnTo>
                    <a:pt x="452" y="16"/>
                  </a:lnTo>
                  <a:lnTo>
                    <a:pt x="441" y="15"/>
                  </a:lnTo>
                  <a:lnTo>
                    <a:pt x="432" y="15"/>
                  </a:lnTo>
                  <a:lnTo>
                    <a:pt x="421" y="13"/>
                  </a:lnTo>
                  <a:lnTo>
                    <a:pt x="414" y="12"/>
                  </a:lnTo>
                  <a:lnTo>
                    <a:pt x="405" y="10"/>
                  </a:lnTo>
                  <a:lnTo>
                    <a:pt x="397" y="8"/>
                  </a:lnTo>
                  <a:lnTo>
                    <a:pt x="388" y="7"/>
                  </a:lnTo>
                  <a:lnTo>
                    <a:pt x="374" y="4"/>
                  </a:lnTo>
                  <a:lnTo>
                    <a:pt x="360" y="3"/>
                  </a:lnTo>
                  <a:lnTo>
                    <a:pt x="349" y="1"/>
                  </a:lnTo>
                  <a:lnTo>
                    <a:pt x="341" y="0"/>
                  </a:lnTo>
                  <a:lnTo>
                    <a:pt x="332" y="0"/>
                  </a:lnTo>
                  <a:lnTo>
                    <a:pt x="324" y="0"/>
                  </a:lnTo>
                  <a:lnTo>
                    <a:pt x="319" y="0"/>
                  </a:lnTo>
                  <a:lnTo>
                    <a:pt x="314" y="0"/>
                  </a:lnTo>
                  <a:lnTo>
                    <a:pt x="308" y="1"/>
                  </a:lnTo>
                  <a:lnTo>
                    <a:pt x="303" y="3"/>
                  </a:lnTo>
                  <a:lnTo>
                    <a:pt x="297" y="4"/>
                  </a:lnTo>
                  <a:lnTo>
                    <a:pt x="291" y="6"/>
                  </a:lnTo>
                  <a:lnTo>
                    <a:pt x="283" y="7"/>
                  </a:lnTo>
                  <a:lnTo>
                    <a:pt x="277" y="8"/>
                  </a:lnTo>
                  <a:lnTo>
                    <a:pt x="269" y="12"/>
                  </a:lnTo>
                  <a:lnTo>
                    <a:pt x="261" y="13"/>
                  </a:lnTo>
                  <a:lnTo>
                    <a:pt x="255" y="15"/>
                  </a:lnTo>
                  <a:lnTo>
                    <a:pt x="249" y="16"/>
                  </a:lnTo>
                  <a:lnTo>
                    <a:pt x="244" y="17"/>
                  </a:lnTo>
                  <a:lnTo>
                    <a:pt x="238" y="17"/>
                  </a:lnTo>
                  <a:lnTo>
                    <a:pt x="235" y="19"/>
                  </a:lnTo>
                  <a:lnTo>
                    <a:pt x="228" y="19"/>
                  </a:lnTo>
                  <a:lnTo>
                    <a:pt x="222" y="20"/>
                  </a:lnTo>
                  <a:lnTo>
                    <a:pt x="220" y="20"/>
                  </a:lnTo>
                  <a:lnTo>
                    <a:pt x="214" y="20"/>
                  </a:lnTo>
                  <a:lnTo>
                    <a:pt x="206" y="20"/>
                  </a:lnTo>
                  <a:lnTo>
                    <a:pt x="203" y="20"/>
                  </a:lnTo>
                  <a:lnTo>
                    <a:pt x="197" y="20"/>
                  </a:lnTo>
                  <a:lnTo>
                    <a:pt x="189" y="20"/>
                  </a:lnTo>
                  <a:lnTo>
                    <a:pt x="186" y="20"/>
                  </a:lnTo>
                  <a:lnTo>
                    <a:pt x="180" y="20"/>
                  </a:lnTo>
                  <a:lnTo>
                    <a:pt x="172" y="20"/>
                  </a:lnTo>
                  <a:lnTo>
                    <a:pt x="169" y="20"/>
                  </a:lnTo>
                  <a:lnTo>
                    <a:pt x="164" y="20"/>
                  </a:lnTo>
                  <a:lnTo>
                    <a:pt x="158" y="20"/>
                  </a:lnTo>
                  <a:lnTo>
                    <a:pt x="152" y="20"/>
                  </a:lnTo>
                  <a:lnTo>
                    <a:pt x="147" y="20"/>
                  </a:lnTo>
                  <a:lnTo>
                    <a:pt x="141" y="19"/>
                  </a:lnTo>
                  <a:lnTo>
                    <a:pt x="137" y="19"/>
                  </a:lnTo>
                  <a:lnTo>
                    <a:pt x="131" y="19"/>
                  </a:lnTo>
                  <a:lnTo>
                    <a:pt x="128" y="17"/>
                  </a:lnTo>
                  <a:lnTo>
                    <a:pt x="123" y="17"/>
                  </a:lnTo>
                  <a:lnTo>
                    <a:pt x="117" y="16"/>
                  </a:lnTo>
                  <a:lnTo>
                    <a:pt x="114" y="16"/>
                  </a:lnTo>
                  <a:lnTo>
                    <a:pt x="109" y="16"/>
                  </a:lnTo>
                  <a:lnTo>
                    <a:pt x="103" y="15"/>
                  </a:lnTo>
                  <a:lnTo>
                    <a:pt x="100" y="15"/>
                  </a:lnTo>
                  <a:lnTo>
                    <a:pt x="97" y="13"/>
                  </a:lnTo>
                  <a:lnTo>
                    <a:pt x="89" y="13"/>
                  </a:lnTo>
                  <a:lnTo>
                    <a:pt x="81" y="13"/>
                  </a:lnTo>
                  <a:lnTo>
                    <a:pt x="72" y="13"/>
                  </a:lnTo>
                  <a:lnTo>
                    <a:pt x="64" y="15"/>
                  </a:lnTo>
                  <a:lnTo>
                    <a:pt x="55" y="16"/>
                  </a:lnTo>
                  <a:lnTo>
                    <a:pt x="47" y="17"/>
                  </a:lnTo>
                  <a:lnTo>
                    <a:pt x="42" y="19"/>
                  </a:lnTo>
                  <a:lnTo>
                    <a:pt x="34" y="20"/>
                  </a:lnTo>
                  <a:lnTo>
                    <a:pt x="28" y="23"/>
                  </a:lnTo>
                  <a:lnTo>
                    <a:pt x="20" y="25"/>
                  </a:lnTo>
                  <a:lnTo>
                    <a:pt x="14" y="28"/>
                  </a:lnTo>
                  <a:lnTo>
                    <a:pt x="9" y="29"/>
                  </a:lnTo>
                  <a:lnTo>
                    <a:pt x="6" y="30"/>
                  </a:lnTo>
                  <a:lnTo>
                    <a:pt x="3" y="32"/>
                  </a:lnTo>
                  <a:lnTo>
                    <a:pt x="0" y="32"/>
                  </a:lnTo>
                </a:path>
              </a:pathLst>
            </a:custGeom>
            <a:solidFill>
              <a:srgbClr val="ACF1F8"/>
            </a:solidFill>
            <a:ln w="127000" cap="rnd">
              <a:noFill/>
              <a:round/>
              <a:headEnd/>
              <a:tailEnd/>
            </a:ln>
          </p:spPr>
          <p:txBody>
            <a:bodyPr>
              <a:prstTxWarp prst="textNoShape">
                <a:avLst/>
              </a:prstTxWarp>
            </a:bodyPr>
            <a:lstStyle/>
            <a:p>
              <a:endParaRPr lang="en-US"/>
            </a:p>
          </p:txBody>
        </p:sp>
        <p:sp>
          <p:nvSpPr>
            <p:cNvPr id="41288" name="Freeform 272"/>
            <p:cNvSpPr>
              <a:spLocks/>
            </p:cNvSpPr>
            <p:nvPr/>
          </p:nvSpPr>
          <p:spPr bwMode="auto">
            <a:xfrm>
              <a:off x="4131" y="475"/>
              <a:ext cx="609" cy="42"/>
            </a:xfrm>
            <a:custGeom>
              <a:avLst/>
              <a:gdLst>
                <a:gd name="T0" fmla="*/ 3 w 609"/>
                <a:gd name="T1" fmla="*/ 30 h 42"/>
                <a:gd name="T2" fmla="*/ 11 w 609"/>
                <a:gd name="T3" fmla="*/ 31 h 42"/>
                <a:gd name="T4" fmla="*/ 25 w 609"/>
                <a:gd name="T5" fmla="*/ 33 h 42"/>
                <a:gd name="T6" fmla="*/ 38 w 609"/>
                <a:gd name="T7" fmla="*/ 34 h 42"/>
                <a:gd name="T8" fmla="*/ 55 w 609"/>
                <a:gd name="T9" fmla="*/ 35 h 42"/>
                <a:gd name="T10" fmla="*/ 75 w 609"/>
                <a:gd name="T11" fmla="*/ 37 h 42"/>
                <a:gd name="T12" fmla="*/ 97 w 609"/>
                <a:gd name="T13" fmla="*/ 38 h 42"/>
                <a:gd name="T14" fmla="*/ 119 w 609"/>
                <a:gd name="T15" fmla="*/ 40 h 42"/>
                <a:gd name="T16" fmla="*/ 141 w 609"/>
                <a:gd name="T17" fmla="*/ 40 h 42"/>
                <a:gd name="T18" fmla="*/ 166 w 609"/>
                <a:gd name="T19" fmla="*/ 41 h 42"/>
                <a:gd name="T20" fmla="*/ 189 w 609"/>
                <a:gd name="T21" fmla="*/ 41 h 42"/>
                <a:gd name="T22" fmla="*/ 210 w 609"/>
                <a:gd name="T23" fmla="*/ 41 h 42"/>
                <a:gd name="T24" fmla="*/ 230 w 609"/>
                <a:gd name="T25" fmla="*/ 40 h 42"/>
                <a:gd name="T26" fmla="*/ 249 w 609"/>
                <a:gd name="T27" fmla="*/ 38 h 42"/>
                <a:gd name="T28" fmla="*/ 266 w 609"/>
                <a:gd name="T29" fmla="*/ 37 h 42"/>
                <a:gd name="T30" fmla="*/ 282 w 609"/>
                <a:gd name="T31" fmla="*/ 35 h 42"/>
                <a:gd name="T32" fmla="*/ 299 w 609"/>
                <a:gd name="T33" fmla="*/ 34 h 42"/>
                <a:gd name="T34" fmla="*/ 315 w 609"/>
                <a:gd name="T35" fmla="*/ 33 h 42"/>
                <a:gd name="T36" fmla="*/ 329 w 609"/>
                <a:gd name="T37" fmla="*/ 33 h 42"/>
                <a:gd name="T38" fmla="*/ 345 w 609"/>
                <a:gd name="T39" fmla="*/ 33 h 42"/>
                <a:gd name="T40" fmla="*/ 362 w 609"/>
                <a:gd name="T41" fmla="*/ 34 h 42"/>
                <a:gd name="T42" fmla="*/ 379 w 609"/>
                <a:gd name="T43" fmla="*/ 35 h 42"/>
                <a:gd name="T44" fmla="*/ 404 w 609"/>
                <a:gd name="T45" fmla="*/ 35 h 42"/>
                <a:gd name="T46" fmla="*/ 431 w 609"/>
                <a:gd name="T47" fmla="*/ 34 h 42"/>
                <a:gd name="T48" fmla="*/ 462 w 609"/>
                <a:gd name="T49" fmla="*/ 33 h 42"/>
                <a:gd name="T50" fmla="*/ 490 w 609"/>
                <a:gd name="T51" fmla="*/ 31 h 42"/>
                <a:gd name="T52" fmla="*/ 520 w 609"/>
                <a:gd name="T53" fmla="*/ 30 h 42"/>
                <a:gd name="T54" fmla="*/ 548 w 609"/>
                <a:gd name="T55" fmla="*/ 28 h 42"/>
                <a:gd name="T56" fmla="*/ 572 w 609"/>
                <a:gd name="T57" fmla="*/ 27 h 42"/>
                <a:gd name="T58" fmla="*/ 591 w 609"/>
                <a:gd name="T59" fmla="*/ 27 h 42"/>
                <a:gd name="T60" fmla="*/ 605 w 609"/>
                <a:gd name="T61" fmla="*/ 27 h 42"/>
                <a:gd name="T62" fmla="*/ 605 w 609"/>
                <a:gd name="T63" fmla="*/ 27 h 42"/>
                <a:gd name="T64" fmla="*/ 594 w 609"/>
                <a:gd name="T65" fmla="*/ 27 h 42"/>
                <a:gd name="T66" fmla="*/ 575 w 609"/>
                <a:gd name="T67" fmla="*/ 27 h 42"/>
                <a:gd name="T68" fmla="*/ 553 w 609"/>
                <a:gd name="T69" fmla="*/ 26 h 42"/>
                <a:gd name="T70" fmla="*/ 525 w 609"/>
                <a:gd name="T71" fmla="*/ 23 h 42"/>
                <a:gd name="T72" fmla="*/ 494 w 609"/>
                <a:gd name="T73" fmla="*/ 21 h 42"/>
                <a:gd name="T74" fmla="*/ 465 w 609"/>
                <a:gd name="T75" fmla="*/ 19 h 42"/>
                <a:gd name="T76" fmla="*/ 434 w 609"/>
                <a:gd name="T77" fmla="*/ 16 h 42"/>
                <a:gd name="T78" fmla="*/ 407 w 609"/>
                <a:gd name="T79" fmla="*/ 13 h 42"/>
                <a:gd name="T80" fmla="*/ 382 w 609"/>
                <a:gd name="T81" fmla="*/ 10 h 42"/>
                <a:gd name="T82" fmla="*/ 351 w 609"/>
                <a:gd name="T83" fmla="*/ 5 h 42"/>
                <a:gd name="T84" fmla="*/ 321 w 609"/>
                <a:gd name="T85" fmla="*/ 0 h 42"/>
                <a:gd name="T86" fmla="*/ 301 w 609"/>
                <a:gd name="T87" fmla="*/ 0 h 42"/>
                <a:gd name="T88" fmla="*/ 285 w 609"/>
                <a:gd name="T89" fmla="*/ 2 h 42"/>
                <a:gd name="T90" fmla="*/ 268 w 609"/>
                <a:gd name="T91" fmla="*/ 7 h 42"/>
                <a:gd name="T92" fmla="*/ 244 w 609"/>
                <a:gd name="T93" fmla="*/ 13 h 42"/>
                <a:gd name="T94" fmla="*/ 230 w 609"/>
                <a:gd name="T95" fmla="*/ 16 h 42"/>
                <a:gd name="T96" fmla="*/ 216 w 609"/>
                <a:gd name="T97" fmla="*/ 17 h 42"/>
                <a:gd name="T98" fmla="*/ 199 w 609"/>
                <a:gd name="T99" fmla="*/ 19 h 42"/>
                <a:gd name="T100" fmla="*/ 186 w 609"/>
                <a:gd name="T101" fmla="*/ 19 h 42"/>
                <a:gd name="T102" fmla="*/ 169 w 609"/>
                <a:gd name="T103" fmla="*/ 19 h 42"/>
                <a:gd name="T104" fmla="*/ 152 w 609"/>
                <a:gd name="T105" fmla="*/ 19 h 42"/>
                <a:gd name="T106" fmla="*/ 138 w 609"/>
                <a:gd name="T107" fmla="*/ 19 h 42"/>
                <a:gd name="T108" fmla="*/ 124 w 609"/>
                <a:gd name="T109" fmla="*/ 17 h 42"/>
                <a:gd name="T110" fmla="*/ 111 w 609"/>
                <a:gd name="T111" fmla="*/ 16 h 42"/>
                <a:gd name="T112" fmla="*/ 97 w 609"/>
                <a:gd name="T113" fmla="*/ 14 h 42"/>
                <a:gd name="T114" fmla="*/ 83 w 609"/>
                <a:gd name="T115" fmla="*/ 12 h 42"/>
                <a:gd name="T116" fmla="*/ 61 w 609"/>
                <a:gd name="T117" fmla="*/ 13 h 42"/>
                <a:gd name="T118" fmla="*/ 38 w 609"/>
                <a:gd name="T119" fmla="*/ 17 h 42"/>
                <a:gd name="T120" fmla="*/ 20 w 609"/>
                <a:gd name="T121" fmla="*/ 23 h 42"/>
                <a:gd name="T122" fmla="*/ 6 w 609"/>
                <a:gd name="T123" fmla="*/ 27 h 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9"/>
                <a:gd name="T187" fmla="*/ 0 h 42"/>
                <a:gd name="T188" fmla="*/ 609 w 609"/>
                <a:gd name="T189" fmla="*/ 42 h 4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9" h="42">
                  <a:moveTo>
                    <a:pt x="0" y="30"/>
                  </a:moveTo>
                  <a:lnTo>
                    <a:pt x="0" y="30"/>
                  </a:lnTo>
                  <a:lnTo>
                    <a:pt x="3" y="30"/>
                  </a:lnTo>
                  <a:lnTo>
                    <a:pt x="6" y="30"/>
                  </a:lnTo>
                  <a:lnTo>
                    <a:pt x="9" y="31"/>
                  </a:lnTo>
                  <a:lnTo>
                    <a:pt x="11" y="31"/>
                  </a:lnTo>
                  <a:lnTo>
                    <a:pt x="17" y="31"/>
                  </a:lnTo>
                  <a:lnTo>
                    <a:pt x="20" y="31"/>
                  </a:lnTo>
                  <a:lnTo>
                    <a:pt x="25" y="33"/>
                  </a:lnTo>
                  <a:lnTo>
                    <a:pt x="28" y="33"/>
                  </a:lnTo>
                  <a:lnTo>
                    <a:pt x="34" y="33"/>
                  </a:lnTo>
                  <a:lnTo>
                    <a:pt x="38" y="34"/>
                  </a:lnTo>
                  <a:lnTo>
                    <a:pt x="44" y="34"/>
                  </a:lnTo>
                  <a:lnTo>
                    <a:pt x="50" y="34"/>
                  </a:lnTo>
                  <a:lnTo>
                    <a:pt x="55" y="35"/>
                  </a:lnTo>
                  <a:lnTo>
                    <a:pt x="61" y="35"/>
                  </a:lnTo>
                  <a:lnTo>
                    <a:pt x="69" y="35"/>
                  </a:lnTo>
                  <a:lnTo>
                    <a:pt x="75" y="37"/>
                  </a:lnTo>
                  <a:lnTo>
                    <a:pt x="83" y="37"/>
                  </a:lnTo>
                  <a:lnTo>
                    <a:pt x="89" y="37"/>
                  </a:lnTo>
                  <a:lnTo>
                    <a:pt x="97" y="38"/>
                  </a:lnTo>
                  <a:lnTo>
                    <a:pt x="103" y="38"/>
                  </a:lnTo>
                  <a:lnTo>
                    <a:pt x="111" y="38"/>
                  </a:lnTo>
                  <a:lnTo>
                    <a:pt x="119" y="40"/>
                  </a:lnTo>
                  <a:lnTo>
                    <a:pt x="127" y="40"/>
                  </a:lnTo>
                  <a:lnTo>
                    <a:pt x="135" y="40"/>
                  </a:lnTo>
                  <a:lnTo>
                    <a:pt x="141" y="40"/>
                  </a:lnTo>
                  <a:lnTo>
                    <a:pt x="149" y="41"/>
                  </a:lnTo>
                  <a:lnTo>
                    <a:pt x="158" y="41"/>
                  </a:lnTo>
                  <a:lnTo>
                    <a:pt x="166" y="41"/>
                  </a:lnTo>
                  <a:lnTo>
                    <a:pt x="175" y="41"/>
                  </a:lnTo>
                  <a:lnTo>
                    <a:pt x="180" y="41"/>
                  </a:lnTo>
                  <a:lnTo>
                    <a:pt x="189" y="41"/>
                  </a:lnTo>
                  <a:lnTo>
                    <a:pt x="196" y="41"/>
                  </a:lnTo>
                  <a:lnTo>
                    <a:pt x="202" y="41"/>
                  </a:lnTo>
                  <a:lnTo>
                    <a:pt x="210" y="41"/>
                  </a:lnTo>
                  <a:lnTo>
                    <a:pt x="216" y="41"/>
                  </a:lnTo>
                  <a:lnTo>
                    <a:pt x="224" y="41"/>
                  </a:lnTo>
                  <a:lnTo>
                    <a:pt x="230" y="40"/>
                  </a:lnTo>
                  <a:lnTo>
                    <a:pt x="235" y="40"/>
                  </a:lnTo>
                  <a:lnTo>
                    <a:pt x="241" y="40"/>
                  </a:lnTo>
                  <a:lnTo>
                    <a:pt x="249" y="38"/>
                  </a:lnTo>
                  <a:lnTo>
                    <a:pt x="255" y="38"/>
                  </a:lnTo>
                  <a:lnTo>
                    <a:pt x="260" y="38"/>
                  </a:lnTo>
                  <a:lnTo>
                    <a:pt x="266" y="37"/>
                  </a:lnTo>
                  <a:lnTo>
                    <a:pt x="271" y="37"/>
                  </a:lnTo>
                  <a:lnTo>
                    <a:pt x="276" y="35"/>
                  </a:lnTo>
                  <a:lnTo>
                    <a:pt x="282" y="35"/>
                  </a:lnTo>
                  <a:lnTo>
                    <a:pt x="287" y="35"/>
                  </a:lnTo>
                  <a:lnTo>
                    <a:pt x="293" y="34"/>
                  </a:lnTo>
                  <a:lnTo>
                    <a:pt x="299" y="34"/>
                  </a:lnTo>
                  <a:lnTo>
                    <a:pt x="304" y="34"/>
                  </a:lnTo>
                  <a:lnTo>
                    <a:pt x="310" y="34"/>
                  </a:lnTo>
                  <a:lnTo>
                    <a:pt x="315" y="33"/>
                  </a:lnTo>
                  <a:lnTo>
                    <a:pt x="321" y="33"/>
                  </a:lnTo>
                  <a:lnTo>
                    <a:pt x="324" y="33"/>
                  </a:lnTo>
                  <a:lnTo>
                    <a:pt x="329" y="33"/>
                  </a:lnTo>
                  <a:lnTo>
                    <a:pt x="335" y="33"/>
                  </a:lnTo>
                  <a:lnTo>
                    <a:pt x="341" y="33"/>
                  </a:lnTo>
                  <a:lnTo>
                    <a:pt x="345" y="33"/>
                  </a:lnTo>
                  <a:lnTo>
                    <a:pt x="351" y="33"/>
                  </a:lnTo>
                  <a:lnTo>
                    <a:pt x="356" y="33"/>
                  </a:lnTo>
                  <a:lnTo>
                    <a:pt x="362" y="34"/>
                  </a:lnTo>
                  <a:lnTo>
                    <a:pt x="368" y="34"/>
                  </a:lnTo>
                  <a:lnTo>
                    <a:pt x="373" y="34"/>
                  </a:lnTo>
                  <a:lnTo>
                    <a:pt x="379" y="35"/>
                  </a:lnTo>
                  <a:lnTo>
                    <a:pt x="387" y="35"/>
                  </a:lnTo>
                  <a:lnTo>
                    <a:pt x="396" y="35"/>
                  </a:lnTo>
                  <a:lnTo>
                    <a:pt x="404" y="35"/>
                  </a:lnTo>
                  <a:lnTo>
                    <a:pt x="412" y="35"/>
                  </a:lnTo>
                  <a:lnTo>
                    <a:pt x="420" y="34"/>
                  </a:lnTo>
                  <a:lnTo>
                    <a:pt x="431" y="34"/>
                  </a:lnTo>
                  <a:lnTo>
                    <a:pt x="439" y="34"/>
                  </a:lnTo>
                  <a:lnTo>
                    <a:pt x="451" y="34"/>
                  </a:lnTo>
                  <a:lnTo>
                    <a:pt x="462" y="33"/>
                  </a:lnTo>
                  <a:lnTo>
                    <a:pt x="470" y="33"/>
                  </a:lnTo>
                  <a:lnTo>
                    <a:pt x="481" y="31"/>
                  </a:lnTo>
                  <a:lnTo>
                    <a:pt x="490" y="31"/>
                  </a:lnTo>
                  <a:lnTo>
                    <a:pt x="500" y="31"/>
                  </a:lnTo>
                  <a:lnTo>
                    <a:pt x="511" y="30"/>
                  </a:lnTo>
                  <a:lnTo>
                    <a:pt x="520" y="30"/>
                  </a:lnTo>
                  <a:lnTo>
                    <a:pt x="531" y="30"/>
                  </a:lnTo>
                  <a:lnTo>
                    <a:pt x="539" y="28"/>
                  </a:lnTo>
                  <a:lnTo>
                    <a:pt x="548" y="28"/>
                  </a:lnTo>
                  <a:lnTo>
                    <a:pt x="556" y="28"/>
                  </a:lnTo>
                  <a:lnTo>
                    <a:pt x="564" y="27"/>
                  </a:lnTo>
                  <a:lnTo>
                    <a:pt x="572" y="27"/>
                  </a:lnTo>
                  <a:lnTo>
                    <a:pt x="580" y="27"/>
                  </a:lnTo>
                  <a:lnTo>
                    <a:pt x="586" y="27"/>
                  </a:lnTo>
                  <a:lnTo>
                    <a:pt x="591" y="27"/>
                  </a:lnTo>
                  <a:lnTo>
                    <a:pt x="597" y="27"/>
                  </a:lnTo>
                  <a:lnTo>
                    <a:pt x="603" y="27"/>
                  </a:lnTo>
                  <a:lnTo>
                    <a:pt x="605" y="27"/>
                  </a:lnTo>
                  <a:lnTo>
                    <a:pt x="608" y="27"/>
                  </a:lnTo>
                  <a:lnTo>
                    <a:pt x="608" y="28"/>
                  </a:lnTo>
                  <a:lnTo>
                    <a:pt x="605" y="27"/>
                  </a:lnTo>
                  <a:lnTo>
                    <a:pt x="603" y="27"/>
                  </a:lnTo>
                  <a:lnTo>
                    <a:pt x="597" y="27"/>
                  </a:lnTo>
                  <a:lnTo>
                    <a:pt x="594" y="27"/>
                  </a:lnTo>
                  <a:lnTo>
                    <a:pt x="589" y="27"/>
                  </a:lnTo>
                  <a:lnTo>
                    <a:pt x="580" y="27"/>
                  </a:lnTo>
                  <a:lnTo>
                    <a:pt x="575" y="27"/>
                  </a:lnTo>
                  <a:lnTo>
                    <a:pt x="567" y="26"/>
                  </a:lnTo>
                  <a:lnTo>
                    <a:pt x="559" y="26"/>
                  </a:lnTo>
                  <a:lnTo>
                    <a:pt x="553" y="26"/>
                  </a:lnTo>
                  <a:lnTo>
                    <a:pt x="542" y="24"/>
                  </a:lnTo>
                  <a:lnTo>
                    <a:pt x="534" y="24"/>
                  </a:lnTo>
                  <a:lnTo>
                    <a:pt x="525" y="23"/>
                  </a:lnTo>
                  <a:lnTo>
                    <a:pt x="514" y="23"/>
                  </a:lnTo>
                  <a:lnTo>
                    <a:pt x="506" y="21"/>
                  </a:lnTo>
                  <a:lnTo>
                    <a:pt x="494" y="21"/>
                  </a:lnTo>
                  <a:lnTo>
                    <a:pt x="487" y="20"/>
                  </a:lnTo>
                  <a:lnTo>
                    <a:pt x="476" y="20"/>
                  </a:lnTo>
                  <a:lnTo>
                    <a:pt x="465" y="19"/>
                  </a:lnTo>
                  <a:lnTo>
                    <a:pt x="456" y="19"/>
                  </a:lnTo>
                  <a:lnTo>
                    <a:pt x="445" y="17"/>
                  </a:lnTo>
                  <a:lnTo>
                    <a:pt x="434" y="16"/>
                  </a:lnTo>
                  <a:lnTo>
                    <a:pt x="425" y="14"/>
                  </a:lnTo>
                  <a:lnTo>
                    <a:pt x="415" y="14"/>
                  </a:lnTo>
                  <a:lnTo>
                    <a:pt x="407" y="13"/>
                  </a:lnTo>
                  <a:lnTo>
                    <a:pt x="398" y="12"/>
                  </a:lnTo>
                  <a:lnTo>
                    <a:pt x="387" y="10"/>
                  </a:lnTo>
                  <a:lnTo>
                    <a:pt x="382" y="10"/>
                  </a:lnTo>
                  <a:lnTo>
                    <a:pt x="373" y="9"/>
                  </a:lnTo>
                  <a:lnTo>
                    <a:pt x="365" y="7"/>
                  </a:lnTo>
                  <a:lnTo>
                    <a:pt x="351" y="5"/>
                  </a:lnTo>
                  <a:lnTo>
                    <a:pt x="341" y="3"/>
                  </a:lnTo>
                  <a:lnTo>
                    <a:pt x="329" y="2"/>
                  </a:lnTo>
                  <a:lnTo>
                    <a:pt x="321" y="0"/>
                  </a:lnTo>
                  <a:lnTo>
                    <a:pt x="313" y="0"/>
                  </a:lnTo>
                  <a:lnTo>
                    <a:pt x="307" y="0"/>
                  </a:lnTo>
                  <a:lnTo>
                    <a:pt x="301" y="0"/>
                  </a:lnTo>
                  <a:lnTo>
                    <a:pt x="296" y="0"/>
                  </a:lnTo>
                  <a:lnTo>
                    <a:pt x="290" y="2"/>
                  </a:lnTo>
                  <a:lnTo>
                    <a:pt x="285" y="2"/>
                  </a:lnTo>
                  <a:lnTo>
                    <a:pt x="279" y="3"/>
                  </a:lnTo>
                  <a:lnTo>
                    <a:pt x="273" y="5"/>
                  </a:lnTo>
                  <a:lnTo>
                    <a:pt x="268" y="7"/>
                  </a:lnTo>
                  <a:lnTo>
                    <a:pt x="260" y="9"/>
                  </a:lnTo>
                  <a:lnTo>
                    <a:pt x="252" y="10"/>
                  </a:lnTo>
                  <a:lnTo>
                    <a:pt x="244" y="13"/>
                  </a:lnTo>
                  <a:lnTo>
                    <a:pt x="241" y="13"/>
                  </a:lnTo>
                  <a:lnTo>
                    <a:pt x="235" y="14"/>
                  </a:lnTo>
                  <a:lnTo>
                    <a:pt x="230" y="16"/>
                  </a:lnTo>
                  <a:lnTo>
                    <a:pt x="224" y="16"/>
                  </a:lnTo>
                  <a:lnTo>
                    <a:pt x="221" y="17"/>
                  </a:lnTo>
                  <a:lnTo>
                    <a:pt x="216" y="17"/>
                  </a:lnTo>
                  <a:lnTo>
                    <a:pt x="210" y="19"/>
                  </a:lnTo>
                  <a:lnTo>
                    <a:pt x="204" y="19"/>
                  </a:lnTo>
                  <a:lnTo>
                    <a:pt x="199" y="19"/>
                  </a:lnTo>
                  <a:lnTo>
                    <a:pt x="193" y="19"/>
                  </a:lnTo>
                  <a:lnTo>
                    <a:pt x="189" y="19"/>
                  </a:lnTo>
                  <a:lnTo>
                    <a:pt x="186" y="19"/>
                  </a:lnTo>
                  <a:lnTo>
                    <a:pt x="180" y="19"/>
                  </a:lnTo>
                  <a:lnTo>
                    <a:pt x="175" y="19"/>
                  </a:lnTo>
                  <a:lnTo>
                    <a:pt x="169" y="19"/>
                  </a:lnTo>
                  <a:lnTo>
                    <a:pt x="163" y="19"/>
                  </a:lnTo>
                  <a:lnTo>
                    <a:pt x="158" y="19"/>
                  </a:lnTo>
                  <a:lnTo>
                    <a:pt x="152" y="19"/>
                  </a:lnTo>
                  <a:lnTo>
                    <a:pt x="149" y="19"/>
                  </a:lnTo>
                  <a:lnTo>
                    <a:pt x="144" y="19"/>
                  </a:lnTo>
                  <a:lnTo>
                    <a:pt x="138" y="19"/>
                  </a:lnTo>
                  <a:lnTo>
                    <a:pt x="133" y="17"/>
                  </a:lnTo>
                  <a:lnTo>
                    <a:pt x="127" y="17"/>
                  </a:lnTo>
                  <a:lnTo>
                    <a:pt x="124" y="17"/>
                  </a:lnTo>
                  <a:lnTo>
                    <a:pt x="119" y="16"/>
                  </a:lnTo>
                  <a:lnTo>
                    <a:pt x="114" y="16"/>
                  </a:lnTo>
                  <a:lnTo>
                    <a:pt x="111" y="16"/>
                  </a:lnTo>
                  <a:lnTo>
                    <a:pt x="106" y="14"/>
                  </a:lnTo>
                  <a:lnTo>
                    <a:pt x="103" y="14"/>
                  </a:lnTo>
                  <a:lnTo>
                    <a:pt x="97" y="14"/>
                  </a:lnTo>
                  <a:lnTo>
                    <a:pt x="94" y="13"/>
                  </a:lnTo>
                  <a:lnTo>
                    <a:pt x="92" y="13"/>
                  </a:lnTo>
                  <a:lnTo>
                    <a:pt x="83" y="12"/>
                  </a:lnTo>
                  <a:lnTo>
                    <a:pt x="75" y="12"/>
                  </a:lnTo>
                  <a:lnTo>
                    <a:pt x="66" y="12"/>
                  </a:lnTo>
                  <a:lnTo>
                    <a:pt x="61" y="13"/>
                  </a:lnTo>
                  <a:lnTo>
                    <a:pt x="52" y="14"/>
                  </a:lnTo>
                  <a:lnTo>
                    <a:pt x="44" y="16"/>
                  </a:lnTo>
                  <a:lnTo>
                    <a:pt x="38" y="17"/>
                  </a:lnTo>
                  <a:lnTo>
                    <a:pt x="31" y="19"/>
                  </a:lnTo>
                  <a:lnTo>
                    <a:pt x="25" y="21"/>
                  </a:lnTo>
                  <a:lnTo>
                    <a:pt x="20" y="23"/>
                  </a:lnTo>
                  <a:lnTo>
                    <a:pt x="14" y="24"/>
                  </a:lnTo>
                  <a:lnTo>
                    <a:pt x="9" y="27"/>
                  </a:lnTo>
                  <a:lnTo>
                    <a:pt x="6" y="27"/>
                  </a:lnTo>
                  <a:lnTo>
                    <a:pt x="3" y="28"/>
                  </a:lnTo>
                  <a:lnTo>
                    <a:pt x="0" y="30"/>
                  </a:lnTo>
                </a:path>
              </a:pathLst>
            </a:custGeom>
            <a:solidFill>
              <a:srgbClr val="CFF3F5"/>
            </a:solidFill>
            <a:ln w="127000" cap="rnd">
              <a:noFill/>
              <a:round/>
              <a:headEnd/>
              <a:tailEnd/>
            </a:ln>
          </p:spPr>
          <p:txBody>
            <a:bodyPr>
              <a:prstTxWarp prst="textNoShape">
                <a:avLst/>
              </a:prstTxWarp>
            </a:bodyPr>
            <a:lstStyle/>
            <a:p>
              <a:endParaRPr lang="en-US"/>
            </a:p>
          </p:txBody>
        </p:sp>
        <p:sp>
          <p:nvSpPr>
            <p:cNvPr id="41289" name="Freeform 273"/>
            <p:cNvSpPr>
              <a:spLocks/>
            </p:cNvSpPr>
            <p:nvPr/>
          </p:nvSpPr>
          <p:spPr bwMode="auto">
            <a:xfrm>
              <a:off x="4148" y="476"/>
              <a:ext cx="573" cy="40"/>
            </a:xfrm>
            <a:custGeom>
              <a:avLst/>
              <a:gdLst>
                <a:gd name="T0" fmla="*/ 569 w 573"/>
                <a:gd name="T1" fmla="*/ 26 h 40"/>
                <a:gd name="T2" fmla="*/ 558 w 573"/>
                <a:gd name="T3" fmla="*/ 26 h 40"/>
                <a:gd name="T4" fmla="*/ 541 w 573"/>
                <a:gd name="T5" fmla="*/ 25 h 40"/>
                <a:gd name="T6" fmla="*/ 519 w 573"/>
                <a:gd name="T7" fmla="*/ 23 h 40"/>
                <a:gd name="T8" fmla="*/ 494 w 573"/>
                <a:gd name="T9" fmla="*/ 22 h 40"/>
                <a:gd name="T10" fmla="*/ 466 w 573"/>
                <a:gd name="T11" fmla="*/ 20 h 40"/>
                <a:gd name="T12" fmla="*/ 436 w 573"/>
                <a:gd name="T13" fmla="*/ 17 h 40"/>
                <a:gd name="T14" fmla="*/ 408 w 573"/>
                <a:gd name="T15" fmla="*/ 14 h 40"/>
                <a:gd name="T16" fmla="*/ 381 w 573"/>
                <a:gd name="T17" fmla="*/ 12 h 40"/>
                <a:gd name="T18" fmla="*/ 356 w 573"/>
                <a:gd name="T19" fmla="*/ 9 h 40"/>
                <a:gd name="T20" fmla="*/ 331 w 573"/>
                <a:gd name="T21" fmla="*/ 5 h 40"/>
                <a:gd name="T22" fmla="*/ 301 w 573"/>
                <a:gd name="T23" fmla="*/ 0 h 40"/>
                <a:gd name="T24" fmla="*/ 282 w 573"/>
                <a:gd name="T25" fmla="*/ 0 h 40"/>
                <a:gd name="T26" fmla="*/ 268 w 573"/>
                <a:gd name="T27" fmla="*/ 2 h 40"/>
                <a:gd name="T28" fmla="*/ 251 w 573"/>
                <a:gd name="T29" fmla="*/ 6 h 40"/>
                <a:gd name="T30" fmla="*/ 229 w 573"/>
                <a:gd name="T31" fmla="*/ 12 h 40"/>
                <a:gd name="T32" fmla="*/ 215 w 573"/>
                <a:gd name="T33" fmla="*/ 14 h 40"/>
                <a:gd name="T34" fmla="*/ 201 w 573"/>
                <a:gd name="T35" fmla="*/ 16 h 40"/>
                <a:gd name="T36" fmla="*/ 187 w 573"/>
                <a:gd name="T37" fmla="*/ 17 h 40"/>
                <a:gd name="T38" fmla="*/ 174 w 573"/>
                <a:gd name="T39" fmla="*/ 17 h 40"/>
                <a:gd name="T40" fmla="*/ 158 w 573"/>
                <a:gd name="T41" fmla="*/ 17 h 40"/>
                <a:gd name="T42" fmla="*/ 144 w 573"/>
                <a:gd name="T43" fmla="*/ 17 h 40"/>
                <a:gd name="T44" fmla="*/ 130 w 573"/>
                <a:gd name="T45" fmla="*/ 17 h 40"/>
                <a:gd name="T46" fmla="*/ 116 w 573"/>
                <a:gd name="T47" fmla="*/ 16 h 40"/>
                <a:gd name="T48" fmla="*/ 103 w 573"/>
                <a:gd name="T49" fmla="*/ 14 h 40"/>
                <a:gd name="T50" fmla="*/ 91 w 573"/>
                <a:gd name="T51" fmla="*/ 13 h 40"/>
                <a:gd name="T52" fmla="*/ 77 w 573"/>
                <a:gd name="T53" fmla="*/ 12 h 40"/>
                <a:gd name="T54" fmla="*/ 55 w 573"/>
                <a:gd name="T55" fmla="*/ 12 h 40"/>
                <a:gd name="T56" fmla="*/ 36 w 573"/>
                <a:gd name="T57" fmla="*/ 16 h 40"/>
                <a:gd name="T58" fmla="*/ 17 w 573"/>
                <a:gd name="T59" fmla="*/ 22 h 40"/>
                <a:gd name="T60" fmla="*/ 6 w 573"/>
                <a:gd name="T61" fmla="*/ 26 h 40"/>
                <a:gd name="T62" fmla="*/ 0 w 573"/>
                <a:gd name="T63" fmla="*/ 29 h 40"/>
                <a:gd name="T64" fmla="*/ 8 w 573"/>
                <a:gd name="T65" fmla="*/ 29 h 40"/>
                <a:gd name="T66" fmla="*/ 17 w 573"/>
                <a:gd name="T67" fmla="*/ 30 h 40"/>
                <a:gd name="T68" fmla="*/ 31 w 573"/>
                <a:gd name="T69" fmla="*/ 32 h 40"/>
                <a:gd name="T70" fmla="*/ 47 w 573"/>
                <a:gd name="T71" fmla="*/ 33 h 40"/>
                <a:gd name="T72" fmla="*/ 63 w 573"/>
                <a:gd name="T73" fmla="*/ 34 h 40"/>
                <a:gd name="T74" fmla="*/ 83 w 573"/>
                <a:gd name="T75" fmla="*/ 36 h 40"/>
                <a:gd name="T76" fmla="*/ 105 w 573"/>
                <a:gd name="T77" fmla="*/ 37 h 40"/>
                <a:gd name="T78" fmla="*/ 127 w 573"/>
                <a:gd name="T79" fmla="*/ 37 h 40"/>
                <a:gd name="T80" fmla="*/ 149 w 573"/>
                <a:gd name="T81" fmla="*/ 39 h 40"/>
                <a:gd name="T82" fmla="*/ 169 w 573"/>
                <a:gd name="T83" fmla="*/ 39 h 40"/>
                <a:gd name="T84" fmla="*/ 190 w 573"/>
                <a:gd name="T85" fmla="*/ 39 h 40"/>
                <a:gd name="T86" fmla="*/ 210 w 573"/>
                <a:gd name="T87" fmla="*/ 39 h 40"/>
                <a:gd name="T88" fmla="*/ 227 w 573"/>
                <a:gd name="T89" fmla="*/ 37 h 40"/>
                <a:gd name="T90" fmla="*/ 243 w 573"/>
                <a:gd name="T91" fmla="*/ 36 h 40"/>
                <a:gd name="T92" fmla="*/ 259 w 573"/>
                <a:gd name="T93" fmla="*/ 34 h 40"/>
                <a:gd name="T94" fmla="*/ 276 w 573"/>
                <a:gd name="T95" fmla="*/ 33 h 40"/>
                <a:gd name="T96" fmla="*/ 290 w 573"/>
                <a:gd name="T97" fmla="*/ 32 h 40"/>
                <a:gd name="T98" fmla="*/ 304 w 573"/>
                <a:gd name="T99" fmla="*/ 30 h 40"/>
                <a:gd name="T100" fmla="*/ 321 w 573"/>
                <a:gd name="T101" fmla="*/ 30 h 40"/>
                <a:gd name="T102" fmla="*/ 334 w 573"/>
                <a:gd name="T103" fmla="*/ 32 h 40"/>
                <a:gd name="T104" fmla="*/ 351 w 573"/>
                <a:gd name="T105" fmla="*/ 33 h 40"/>
                <a:gd name="T106" fmla="*/ 370 w 573"/>
                <a:gd name="T107" fmla="*/ 33 h 40"/>
                <a:gd name="T108" fmla="*/ 394 w 573"/>
                <a:gd name="T109" fmla="*/ 33 h 40"/>
                <a:gd name="T110" fmla="*/ 422 w 573"/>
                <a:gd name="T111" fmla="*/ 32 h 40"/>
                <a:gd name="T112" fmla="*/ 453 w 573"/>
                <a:gd name="T113" fmla="*/ 30 h 40"/>
                <a:gd name="T114" fmla="*/ 480 w 573"/>
                <a:gd name="T115" fmla="*/ 29 h 40"/>
                <a:gd name="T116" fmla="*/ 505 w 573"/>
                <a:gd name="T117" fmla="*/ 27 h 40"/>
                <a:gd name="T118" fmla="*/ 531 w 573"/>
                <a:gd name="T119" fmla="*/ 26 h 40"/>
                <a:gd name="T120" fmla="*/ 549 w 573"/>
                <a:gd name="T121" fmla="*/ 26 h 40"/>
                <a:gd name="T122" fmla="*/ 566 w 573"/>
                <a:gd name="T123" fmla="*/ 26 h 4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73"/>
                <a:gd name="T187" fmla="*/ 0 h 40"/>
                <a:gd name="T188" fmla="*/ 573 w 573"/>
                <a:gd name="T189" fmla="*/ 40 h 4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73" h="40">
                  <a:moveTo>
                    <a:pt x="572" y="26"/>
                  </a:moveTo>
                  <a:lnTo>
                    <a:pt x="572" y="26"/>
                  </a:lnTo>
                  <a:lnTo>
                    <a:pt x="569" y="26"/>
                  </a:lnTo>
                  <a:lnTo>
                    <a:pt x="566" y="26"/>
                  </a:lnTo>
                  <a:lnTo>
                    <a:pt x="560" y="26"/>
                  </a:lnTo>
                  <a:lnTo>
                    <a:pt x="558" y="26"/>
                  </a:lnTo>
                  <a:lnTo>
                    <a:pt x="552" y="26"/>
                  </a:lnTo>
                  <a:lnTo>
                    <a:pt x="546" y="26"/>
                  </a:lnTo>
                  <a:lnTo>
                    <a:pt x="541" y="25"/>
                  </a:lnTo>
                  <a:lnTo>
                    <a:pt x="533" y="25"/>
                  </a:lnTo>
                  <a:lnTo>
                    <a:pt x="528" y="25"/>
                  </a:lnTo>
                  <a:lnTo>
                    <a:pt x="519" y="23"/>
                  </a:lnTo>
                  <a:lnTo>
                    <a:pt x="511" y="23"/>
                  </a:lnTo>
                  <a:lnTo>
                    <a:pt x="503" y="23"/>
                  </a:lnTo>
                  <a:lnTo>
                    <a:pt x="494" y="22"/>
                  </a:lnTo>
                  <a:lnTo>
                    <a:pt x="483" y="22"/>
                  </a:lnTo>
                  <a:lnTo>
                    <a:pt x="475" y="20"/>
                  </a:lnTo>
                  <a:lnTo>
                    <a:pt x="466" y="20"/>
                  </a:lnTo>
                  <a:lnTo>
                    <a:pt x="456" y="19"/>
                  </a:lnTo>
                  <a:lnTo>
                    <a:pt x="448" y="19"/>
                  </a:lnTo>
                  <a:lnTo>
                    <a:pt x="436" y="17"/>
                  </a:lnTo>
                  <a:lnTo>
                    <a:pt x="428" y="17"/>
                  </a:lnTo>
                  <a:lnTo>
                    <a:pt x="417" y="16"/>
                  </a:lnTo>
                  <a:lnTo>
                    <a:pt x="408" y="14"/>
                  </a:lnTo>
                  <a:lnTo>
                    <a:pt x="400" y="14"/>
                  </a:lnTo>
                  <a:lnTo>
                    <a:pt x="390" y="13"/>
                  </a:lnTo>
                  <a:lnTo>
                    <a:pt x="381" y="12"/>
                  </a:lnTo>
                  <a:lnTo>
                    <a:pt x="373" y="10"/>
                  </a:lnTo>
                  <a:lnTo>
                    <a:pt x="365" y="10"/>
                  </a:lnTo>
                  <a:lnTo>
                    <a:pt x="356" y="9"/>
                  </a:lnTo>
                  <a:lnTo>
                    <a:pt x="351" y="7"/>
                  </a:lnTo>
                  <a:lnTo>
                    <a:pt x="342" y="6"/>
                  </a:lnTo>
                  <a:lnTo>
                    <a:pt x="331" y="5"/>
                  </a:lnTo>
                  <a:lnTo>
                    <a:pt x="321" y="3"/>
                  </a:lnTo>
                  <a:lnTo>
                    <a:pt x="310" y="2"/>
                  </a:lnTo>
                  <a:lnTo>
                    <a:pt x="301" y="0"/>
                  </a:lnTo>
                  <a:lnTo>
                    <a:pt x="296" y="0"/>
                  </a:lnTo>
                  <a:lnTo>
                    <a:pt x="287" y="0"/>
                  </a:lnTo>
                  <a:lnTo>
                    <a:pt x="282" y="0"/>
                  </a:lnTo>
                  <a:lnTo>
                    <a:pt x="276" y="0"/>
                  </a:lnTo>
                  <a:lnTo>
                    <a:pt x="270" y="0"/>
                  </a:lnTo>
                  <a:lnTo>
                    <a:pt x="268" y="2"/>
                  </a:lnTo>
                  <a:lnTo>
                    <a:pt x="262" y="3"/>
                  </a:lnTo>
                  <a:lnTo>
                    <a:pt x="256" y="5"/>
                  </a:lnTo>
                  <a:lnTo>
                    <a:pt x="251" y="6"/>
                  </a:lnTo>
                  <a:lnTo>
                    <a:pt x="246" y="9"/>
                  </a:lnTo>
                  <a:lnTo>
                    <a:pt x="238" y="10"/>
                  </a:lnTo>
                  <a:lnTo>
                    <a:pt x="229" y="12"/>
                  </a:lnTo>
                  <a:lnTo>
                    <a:pt x="227" y="13"/>
                  </a:lnTo>
                  <a:lnTo>
                    <a:pt x="221" y="13"/>
                  </a:lnTo>
                  <a:lnTo>
                    <a:pt x="215" y="14"/>
                  </a:lnTo>
                  <a:lnTo>
                    <a:pt x="213" y="16"/>
                  </a:lnTo>
                  <a:lnTo>
                    <a:pt x="207" y="16"/>
                  </a:lnTo>
                  <a:lnTo>
                    <a:pt x="201" y="16"/>
                  </a:lnTo>
                  <a:lnTo>
                    <a:pt x="199" y="17"/>
                  </a:lnTo>
                  <a:lnTo>
                    <a:pt x="193" y="17"/>
                  </a:lnTo>
                  <a:lnTo>
                    <a:pt x="187" y="17"/>
                  </a:lnTo>
                  <a:lnTo>
                    <a:pt x="182" y="17"/>
                  </a:lnTo>
                  <a:lnTo>
                    <a:pt x="177" y="17"/>
                  </a:lnTo>
                  <a:lnTo>
                    <a:pt x="174" y="17"/>
                  </a:lnTo>
                  <a:lnTo>
                    <a:pt x="169" y="19"/>
                  </a:lnTo>
                  <a:lnTo>
                    <a:pt x="163" y="19"/>
                  </a:lnTo>
                  <a:lnTo>
                    <a:pt x="158" y="17"/>
                  </a:lnTo>
                  <a:lnTo>
                    <a:pt x="152" y="17"/>
                  </a:lnTo>
                  <a:lnTo>
                    <a:pt x="149" y="17"/>
                  </a:lnTo>
                  <a:lnTo>
                    <a:pt x="144" y="17"/>
                  </a:lnTo>
                  <a:lnTo>
                    <a:pt x="138" y="17"/>
                  </a:lnTo>
                  <a:lnTo>
                    <a:pt x="135" y="17"/>
                  </a:lnTo>
                  <a:lnTo>
                    <a:pt x="130" y="17"/>
                  </a:lnTo>
                  <a:lnTo>
                    <a:pt x="124" y="16"/>
                  </a:lnTo>
                  <a:lnTo>
                    <a:pt x="118" y="16"/>
                  </a:lnTo>
                  <a:lnTo>
                    <a:pt x="116" y="16"/>
                  </a:lnTo>
                  <a:lnTo>
                    <a:pt x="110" y="16"/>
                  </a:lnTo>
                  <a:lnTo>
                    <a:pt x="107" y="14"/>
                  </a:lnTo>
                  <a:lnTo>
                    <a:pt x="103" y="14"/>
                  </a:lnTo>
                  <a:lnTo>
                    <a:pt x="100" y="14"/>
                  </a:lnTo>
                  <a:lnTo>
                    <a:pt x="97" y="13"/>
                  </a:lnTo>
                  <a:lnTo>
                    <a:pt x="91" y="13"/>
                  </a:lnTo>
                  <a:lnTo>
                    <a:pt x="89" y="12"/>
                  </a:lnTo>
                  <a:lnTo>
                    <a:pt x="86" y="12"/>
                  </a:lnTo>
                  <a:lnTo>
                    <a:pt x="77" y="12"/>
                  </a:lnTo>
                  <a:lnTo>
                    <a:pt x="72" y="12"/>
                  </a:lnTo>
                  <a:lnTo>
                    <a:pt x="63" y="12"/>
                  </a:lnTo>
                  <a:lnTo>
                    <a:pt x="55" y="12"/>
                  </a:lnTo>
                  <a:lnTo>
                    <a:pt x="49" y="13"/>
                  </a:lnTo>
                  <a:lnTo>
                    <a:pt x="41" y="14"/>
                  </a:lnTo>
                  <a:lnTo>
                    <a:pt x="36" y="16"/>
                  </a:lnTo>
                  <a:lnTo>
                    <a:pt x="31" y="17"/>
                  </a:lnTo>
                  <a:lnTo>
                    <a:pt x="22" y="20"/>
                  </a:lnTo>
                  <a:lnTo>
                    <a:pt x="17" y="22"/>
                  </a:lnTo>
                  <a:lnTo>
                    <a:pt x="14" y="23"/>
                  </a:lnTo>
                  <a:lnTo>
                    <a:pt x="8" y="25"/>
                  </a:lnTo>
                  <a:lnTo>
                    <a:pt x="6" y="26"/>
                  </a:lnTo>
                  <a:lnTo>
                    <a:pt x="3" y="27"/>
                  </a:lnTo>
                  <a:lnTo>
                    <a:pt x="0" y="27"/>
                  </a:lnTo>
                  <a:lnTo>
                    <a:pt x="0" y="29"/>
                  </a:lnTo>
                  <a:lnTo>
                    <a:pt x="3" y="29"/>
                  </a:lnTo>
                  <a:lnTo>
                    <a:pt x="6" y="29"/>
                  </a:lnTo>
                  <a:lnTo>
                    <a:pt x="8" y="29"/>
                  </a:lnTo>
                  <a:lnTo>
                    <a:pt x="11" y="29"/>
                  </a:lnTo>
                  <a:lnTo>
                    <a:pt x="14" y="30"/>
                  </a:lnTo>
                  <a:lnTo>
                    <a:pt x="17" y="30"/>
                  </a:lnTo>
                  <a:lnTo>
                    <a:pt x="22" y="30"/>
                  </a:lnTo>
                  <a:lnTo>
                    <a:pt x="25" y="30"/>
                  </a:lnTo>
                  <a:lnTo>
                    <a:pt x="31" y="32"/>
                  </a:lnTo>
                  <a:lnTo>
                    <a:pt x="36" y="32"/>
                  </a:lnTo>
                  <a:lnTo>
                    <a:pt x="41" y="32"/>
                  </a:lnTo>
                  <a:lnTo>
                    <a:pt x="47" y="33"/>
                  </a:lnTo>
                  <a:lnTo>
                    <a:pt x="52" y="33"/>
                  </a:lnTo>
                  <a:lnTo>
                    <a:pt x="58" y="33"/>
                  </a:lnTo>
                  <a:lnTo>
                    <a:pt x="63" y="34"/>
                  </a:lnTo>
                  <a:lnTo>
                    <a:pt x="69" y="34"/>
                  </a:lnTo>
                  <a:lnTo>
                    <a:pt x="77" y="34"/>
                  </a:lnTo>
                  <a:lnTo>
                    <a:pt x="83" y="36"/>
                  </a:lnTo>
                  <a:lnTo>
                    <a:pt x="91" y="36"/>
                  </a:lnTo>
                  <a:lnTo>
                    <a:pt x="97" y="36"/>
                  </a:lnTo>
                  <a:lnTo>
                    <a:pt x="105" y="37"/>
                  </a:lnTo>
                  <a:lnTo>
                    <a:pt x="110" y="37"/>
                  </a:lnTo>
                  <a:lnTo>
                    <a:pt x="118" y="37"/>
                  </a:lnTo>
                  <a:lnTo>
                    <a:pt x="127" y="37"/>
                  </a:lnTo>
                  <a:lnTo>
                    <a:pt x="132" y="39"/>
                  </a:lnTo>
                  <a:lnTo>
                    <a:pt x="141" y="39"/>
                  </a:lnTo>
                  <a:lnTo>
                    <a:pt x="149" y="39"/>
                  </a:lnTo>
                  <a:lnTo>
                    <a:pt x="155" y="39"/>
                  </a:lnTo>
                  <a:lnTo>
                    <a:pt x="163" y="39"/>
                  </a:lnTo>
                  <a:lnTo>
                    <a:pt x="169" y="39"/>
                  </a:lnTo>
                  <a:lnTo>
                    <a:pt x="177" y="39"/>
                  </a:lnTo>
                  <a:lnTo>
                    <a:pt x="185" y="39"/>
                  </a:lnTo>
                  <a:lnTo>
                    <a:pt x="190" y="39"/>
                  </a:lnTo>
                  <a:lnTo>
                    <a:pt x="196" y="39"/>
                  </a:lnTo>
                  <a:lnTo>
                    <a:pt x="201" y="39"/>
                  </a:lnTo>
                  <a:lnTo>
                    <a:pt x="210" y="39"/>
                  </a:lnTo>
                  <a:lnTo>
                    <a:pt x="215" y="37"/>
                  </a:lnTo>
                  <a:lnTo>
                    <a:pt x="221" y="37"/>
                  </a:lnTo>
                  <a:lnTo>
                    <a:pt x="227" y="37"/>
                  </a:lnTo>
                  <a:lnTo>
                    <a:pt x="232" y="37"/>
                  </a:lnTo>
                  <a:lnTo>
                    <a:pt x="238" y="36"/>
                  </a:lnTo>
                  <a:lnTo>
                    <a:pt x="243" y="36"/>
                  </a:lnTo>
                  <a:lnTo>
                    <a:pt x="249" y="34"/>
                  </a:lnTo>
                  <a:lnTo>
                    <a:pt x="254" y="34"/>
                  </a:lnTo>
                  <a:lnTo>
                    <a:pt x="259" y="34"/>
                  </a:lnTo>
                  <a:lnTo>
                    <a:pt x="265" y="34"/>
                  </a:lnTo>
                  <a:lnTo>
                    <a:pt x="270" y="33"/>
                  </a:lnTo>
                  <a:lnTo>
                    <a:pt x="276" y="33"/>
                  </a:lnTo>
                  <a:lnTo>
                    <a:pt x="282" y="33"/>
                  </a:lnTo>
                  <a:lnTo>
                    <a:pt x="287" y="32"/>
                  </a:lnTo>
                  <a:lnTo>
                    <a:pt x="290" y="32"/>
                  </a:lnTo>
                  <a:lnTo>
                    <a:pt x="296" y="32"/>
                  </a:lnTo>
                  <a:lnTo>
                    <a:pt x="301" y="32"/>
                  </a:lnTo>
                  <a:lnTo>
                    <a:pt x="304" y="30"/>
                  </a:lnTo>
                  <a:lnTo>
                    <a:pt x="310" y="30"/>
                  </a:lnTo>
                  <a:lnTo>
                    <a:pt x="315" y="30"/>
                  </a:lnTo>
                  <a:lnTo>
                    <a:pt x="321" y="30"/>
                  </a:lnTo>
                  <a:lnTo>
                    <a:pt x="323" y="30"/>
                  </a:lnTo>
                  <a:lnTo>
                    <a:pt x="328" y="32"/>
                  </a:lnTo>
                  <a:lnTo>
                    <a:pt x="334" y="32"/>
                  </a:lnTo>
                  <a:lnTo>
                    <a:pt x="339" y="32"/>
                  </a:lnTo>
                  <a:lnTo>
                    <a:pt x="345" y="33"/>
                  </a:lnTo>
                  <a:lnTo>
                    <a:pt x="351" y="33"/>
                  </a:lnTo>
                  <a:lnTo>
                    <a:pt x="356" y="33"/>
                  </a:lnTo>
                  <a:lnTo>
                    <a:pt x="365" y="33"/>
                  </a:lnTo>
                  <a:lnTo>
                    <a:pt x="370" y="33"/>
                  </a:lnTo>
                  <a:lnTo>
                    <a:pt x="379" y="33"/>
                  </a:lnTo>
                  <a:lnTo>
                    <a:pt x="387" y="33"/>
                  </a:lnTo>
                  <a:lnTo>
                    <a:pt x="394" y="33"/>
                  </a:lnTo>
                  <a:lnTo>
                    <a:pt x="406" y="33"/>
                  </a:lnTo>
                  <a:lnTo>
                    <a:pt x="414" y="32"/>
                  </a:lnTo>
                  <a:lnTo>
                    <a:pt x="422" y="32"/>
                  </a:lnTo>
                  <a:lnTo>
                    <a:pt x="434" y="32"/>
                  </a:lnTo>
                  <a:lnTo>
                    <a:pt x="442" y="30"/>
                  </a:lnTo>
                  <a:lnTo>
                    <a:pt x="453" y="30"/>
                  </a:lnTo>
                  <a:lnTo>
                    <a:pt x="462" y="30"/>
                  </a:lnTo>
                  <a:lnTo>
                    <a:pt x="472" y="29"/>
                  </a:lnTo>
                  <a:lnTo>
                    <a:pt x="480" y="29"/>
                  </a:lnTo>
                  <a:lnTo>
                    <a:pt x="489" y="29"/>
                  </a:lnTo>
                  <a:lnTo>
                    <a:pt x="497" y="27"/>
                  </a:lnTo>
                  <a:lnTo>
                    <a:pt x="505" y="27"/>
                  </a:lnTo>
                  <a:lnTo>
                    <a:pt x="514" y="26"/>
                  </a:lnTo>
                  <a:lnTo>
                    <a:pt x="522" y="26"/>
                  </a:lnTo>
                  <a:lnTo>
                    <a:pt x="531" y="26"/>
                  </a:lnTo>
                  <a:lnTo>
                    <a:pt x="538" y="26"/>
                  </a:lnTo>
                  <a:lnTo>
                    <a:pt x="544" y="26"/>
                  </a:lnTo>
                  <a:lnTo>
                    <a:pt x="549" y="26"/>
                  </a:lnTo>
                  <a:lnTo>
                    <a:pt x="555" y="26"/>
                  </a:lnTo>
                  <a:lnTo>
                    <a:pt x="560" y="26"/>
                  </a:lnTo>
                  <a:lnTo>
                    <a:pt x="566" y="26"/>
                  </a:lnTo>
                  <a:lnTo>
                    <a:pt x="569" y="26"/>
                  </a:lnTo>
                  <a:lnTo>
                    <a:pt x="572" y="26"/>
                  </a:lnTo>
                </a:path>
              </a:pathLst>
            </a:custGeom>
            <a:solidFill>
              <a:srgbClr val="F3F3F3"/>
            </a:solidFill>
            <a:ln w="127000" cap="rnd">
              <a:noFill/>
              <a:round/>
              <a:headEnd/>
              <a:tailEnd/>
            </a:ln>
          </p:spPr>
          <p:txBody>
            <a:bodyPr>
              <a:prstTxWarp prst="textNoShape">
                <a:avLst/>
              </a:prstTxWarp>
            </a:bodyPr>
            <a:lstStyle/>
            <a:p>
              <a:endParaRPr lang="en-US"/>
            </a:p>
          </p:txBody>
        </p:sp>
        <p:sp>
          <p:nvSpPr>
            <p:cNvPr id="41290" name="Freeform 274"/>
            <p:cNvSpPr>
              <a:spLocks/>
            </p:cNvSpPr>
            <p:nvPr/>
          </p:nvSpPr>
          <p:spPr bwMode="auto">
            <a:xfrm>
              <a:off x="4337" y="575"/>
              <a:ext cx="619" cy="30"/>
            </a:xfrm>
            <a:custGeom>
              <a:avLst/>
              <a:gdLst>
                <a:gd name="T0" fmla="*/ 9 w 619"/>
                <a:gd name="T1" fmla="*/ 19 h 30"/>
                <a:gd name="T2" fmla="*/ 31 w 619"/>
                <a:gd name="T3" fmla="*/ 19 h 30"/>
                <a:gd name="T4" fmla="*/ 64 w 619"/>
                <a:gd name="T5" fmla="*/ 17 h 30"/>
                <a:gd name="T6" fmla="*/ 103 w 619"/>
                <a:gd name="T7" fmla="*/ 17 h 30"/>
                <a:gd name="T8" fmla="*/ 144 w 619"/>
                <a:gd name="T9" fmla="*/ 17 h 30"/>
                <a:gd name="T10" fmla="*/ 186 w 619"/>
                <a:gd name="T11" fmla="*/ 19 h 30"/>
                <a:gd name="T12" fmla="*/ 221 w 619"/>
                <a:gd name="T13" fmla="*/ 21 h 30"/>
                <a:gd name="T14" fmla="*/ 247 w 619"/>
                <a:gd name="T15" fmla="*/ 24 h 30"/>
                <a:gd name="T16" fmla="*/ 272 w 619"/>
                <a:gd name="T17" fmla="*/ 27 h 30"/>
                <a:gd name="T18" fmla="*/ 297 w 619"/>
                <a:gd name="T19" fmla="*/ 28 h 30"/>
                <a:gd name="T20" fmla="*/ 321 w 619"/>
                <a:gd name="T21" fmla="*/ 29 h 30"/>
                <a:gd name="T22" fmla="*/ 346 w 619"/>
                <a:gd name="T23" fmla="*/ 29 h 30"/>
                <a:gd name="T24" fmla="*/ 372 w 619"/>
                <a:gd name="T25" fmla="*/ 29 h 30"/>
                <a:gd name="T26" fmla="*/ 401 w 619"/>
                <a:gd name="T27" fmla="*/ 29 h 30"/>
                <a:gd name="T28" fmla="*/ 429 w 619"/>
                <a:gd name="T29" fmla="*/ 28 h 30"/>
                <a:gd name="T30" fmla="*/ 460 w 619"/>
                <a:gd name="T31" fmla="*/ 25 h 30"/>
                <a:gd name="T32" fmla="*/ 487 w 619"/>
                <a:gd name="T33" fmla="*/ 22 h 30"/>
                <a:gd name="T34" fmla="*/ 512 w 619"/>
                <a:gd name="T35" fmla="*/ 21 h 30"/>
                <a:gd name="T36" fmla="*/ 535 w 619"/>
                <a:gd name="T37" fmla="*/ 19 h 30"/>
                <a:gd name="T38" fmla="*/ 554 w 619"/>
                <a:gd name="T39" fmla="*/ 17 h 30"/>
                <a:gd name="T40" fmla="*/ 574 w 619"/>
                <a:gd name="T41" fmla="*/ 16 h 30"/>
                <a:gd name="T42" fmla="*/ 590 w 619"/>
                <a:gd name="T43" fmla="*/ 16 h 30"/>
                <a:gd name="T44" fmla="*/ 609 w 619"/>
                <a:gd name="T45" fmla="*/ 17 h 30"/>
                <a:gd name="T46" fmla="*/ 612 w 619"/>
                <a:gd name="T47" fmla="*/ 17 h 30"/>
                <a:gd name="T48" fmla="*/ 595 w 619"/>
                <a:gd name="T49" fmla="*/ 16 h 30"/>
                <a:gd name="T50" fmla="*/ 574 w 619"/>
                <a:gd name="T51" fmla="*/ 13 h 30"/>
                <a:gd name="T52" fmla="*/ 543 w 619"/>
                <a:gd name="T53" fmla="*/ 9 h 30"/>
                <a:gd name="T54" fmla="*/ 512 w 619"/>
                <a:gd name="T55" fmla="*/ 7 h 30"/>
                <a:gd name="T56" fmla="*/ 480 w 619"/>
                <a:gd name="T57" fmla="*/ 4 h 30"/>
                <a:gd name="T58" fmla="*/ 449 w 619"/>
                <a:gd name="T59" fmla="*/ 2 h 30"/>
                <a:gd name="T60" fmla="*/ 421 w 619"/>
                <a:gd name="T61" fmla="*/ 2 h 30"/>
                <a:gd name="T62" fmla="*/ 380 w 619"/>
                <a:gd name="T63" fmla="*/ 5 h 30"/>
                <a:gd name="T64" fmla="*/ 352 w 619"/>
                <a:gd name="T65" fmla="*/ 10 h 30"/>
                <a:gd name="T66" fmla="*/ 332 w 619"/>
                <a:gd name="T67" fmla="*/ 15 h 30"/>
                <a:gd name="T68" fmla="*/ 310 w 619"/>
                <a:gd name="T69" fmla="*/ 16 h 30"/>
                <a:gd name="T70" fmla="*/ 297 w 619"/>
                <a:gd name="T71" fmla="*/ 15 h 30"/>
                <a:gd name="T72" fmla="*/ 277 w 619"/>
                <a:gd name="T73" fmla="*/ 13 h 30"/>
                <a:gd name="T74" fmla="*/ 255 w 619"/>
                <a:gd name="T75" fmla="*/ 9 h 30"/>
                <a:gd name="T76" fmla="*/ 233 w 619"/>
                <a:gd name="T77" fmla="*/ 7 h 30"/>
                <a:gd name="T78" fmla="*/ 208 w 619"/>
                <a:gd name="T79" fmla="*/ 4 h 30"/>
                <a:gd name="T80" fmla="*/ 183 w 619"/>
                <a:gd name="T81" fmla="*/ 1 h 30"/>
                <a:gd name="T82" fmla="*/ 161 w 619"/>
                <a:gd name="T83" fmla="*/ 0 h 30"/>
                <a:gd name="T84" fmla="*/ 138 w 619"/>
                <a:gd name="T85" fmla="*/ 0 h 30"/>
                <a:gd name="T86" fmla="*/ 117 w 619"/>
                <a:gd name="T87" fmla="*/ 1 h 30"/>
                <a:gd name="T88" fmla="*/ 97 w 619"/>
                <a:gd name="T89" fmla="*/ 4 h 30"/>
                <a:gd name="T90" fmla="*/ 78 w 619"/>
                <a:gd name="T91" fmla="*/ 8 h 30"/>
                <a:gd name="T92" fmla="*/ 61 w 619"/>
                <a:gd name="T93" fmla="*/ 12 h 30"/>
                <a:gd name="T94" fmla="*/ 44 w 619"/>
                <a:gd name="T95" fmla="*/ 15 h 30"/>
                <a:gd name="T96" fmla="*/ 28 w 619"/>
                <a:gd name="T97" fmla="*/ 19 h 30"/>
                <a:gd name="T98" fmla="*/ 14 w 619"/>
                <a:gd name="T99" fmla="*/ 20 h 30"/>
                <a:gd name="T100" fmla="*/ 3 w 619"/>
                <a:gd name="T101" fmla="*/ 20 h 3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19"/>
                <a:gd name="T154" fmla="*/ 0 h 30"/>
                <a:gd name="T155" fmla="*/ 619 w 619"/>
                <a:gd name="T156" fmla="*/ 30 h 3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19" h="30">
                  <a:moveTo>
                    <a:pt x="3" y="20"/>
                  </a:moveTo>
                  <a:lnTo>
                    <a:pt x="0" y="20"/>
                  </a:lnTo>
                  <a:lnTo>
                    <a:pt x="3" y="20"/>
                  </a:lnTo>
                  <a:lnTo>
                    <a:pt x="9" y="19"/>
                  </a:lnTo>
                  <a:lnTo>
                    <a:pt x="12" y="19"/>
                  </a:lnTo>
                  <a:lnTo>
                    <a:pt x="17" y="19"/>
                  </a:lnTo>
                  <a:lnTo>
                    <a:pt x="23" y="19"/>
                  </a:lnTo>
                  <a:lnTo>
                    <a:pt x="31" y="19"/>
                  </a:lnTo>
                  <a:lnTo>
                    <a:pt x="37" y="19"/>
                  </a:lnTo>
                  <a:lnTo>
                    <a:pt x="47" y="17"/>
                  </a:lnTo>
                  <a:lnTo>
                    <a:pt x="55" y="17"/>
                  </a:lnTo>
                  <a:lnTo>
                    <a:pt x="64" y="17"/>
                  </a:lnTo>
                  <a:lnTo>
                    <a:pt x="72" y="17"/>
                  </a:lnTo>
                  <a:lnTo>
                    <a:pt x="83" y="17"/>
                  </a:lnTo>
                  <a:lnTo>
                    <a:pt x="92" y="17"/>
                  </a:lnTo>
                  <a:lnTo>
                    <a:pt x="103" y="17"/>
                  </a:lnTo>
                  <a:lnTo>
                    <a:pt x="114" y="17"/>
                  </a:lnTo>
                  <a:lnTo>
                    <a:pt x="125" y="17"/>
                  </a:lnTo>
                  <a:lnTo>
                    <a:pt x="133" y="17"/>
                  </a:lnTo>
                  <a:lnTo>
                    <a:pt x="144" y="17"/>
                  </a:lnTo>
                  <a:lnTo>
                    <a:pt x="155" y="19"/>
                  </a:lnTo>
                  <a:lnTo>
                    <a:pt x="166" y="19"/>
                  </a:lnTo>
                  <a:lnTo>
                    <a:pt x="178" y="19"/>
                  </a:lnTo>
                  <a:lnTo>
                    <a:pt x="186" y="19"/>
                  </a:lnTo>
                  <a:lnTo>
                    <a:pt x="194" y="20"/>
                  </a:lnTo>
                  <a:lnTo>
                    <a:pt x="206" y="20"/>
                  </a:lnTo>
                  <a:lnTo>
                    <a:pt x="214" y="20"/>
                  </a:lnTo>
                  <a:lnTo>
                    <a:pt x="221" y="21"/>
                  </a:lnTo>
                  <a:lnTo>
                    <a:pt x="227" y="21"/>
                  </a:lnTo>
                  <a:lnTo>
                    <a:pt x="235" y="22"/>
                  </a:lnTo>
                  <a:lnTo>
                    <a:pt x="241" y="22"/>
                  </a:lnTo>
                  <a:lnTo>
                    <a:pt x="247" y="24"/>
                  </a:lnTo>
                  <a:lnTo>
                    <a:pt x="252" y="24"/>
                  </a:lnTo>
                  <a:lnTo>
                    <a:pt x="261" y="25"/>
                  </a:lnTo>
                  <a:lnTo>
                    <a:pt x="266" y="25"/>
                  </a:lnTo>
                  <a:lnTo>
                    <a:pt x="272" y="27"/>
                  </a:lnTo>
                  <a:lnTo>
                    <a:pt x="277" y="27"/>
                  </a:lnTo>
                  <a:lnTo>
                    <a:pt x="286" y="28"/>
                  </a:lnTo>
                  <a:lnTo>
                    <a:pt x="291" y="28"/>
                  </a:lnTo>
                  <a:lnTo>
                    <a:pt x="297" y="28"/>
                  </a:lnTo>
                  <a:lnTo>
                    <a:pt x="303" y="28"/>
                  </a:lnTo>
                  <a:lnTo>
                    <a:pt x="308" y="29"/>
                  </a:lnTo>
                  <a:lnTo>
                    <a:pt x="316" y="29"/>
                  </a:lnTo>
                  <a:lnTo>
                    <a:pt x="321" y="29"/>
                  </a:lnTo>
                  <a:lnTo>
                    <a:pt x="327" y="29"/>
                  </a:lnTo>
                  <a:lnTo>
                    <a:pt x="335" y="29"/>
                  </a:lnTo>
                  <a:lnTo>
                    <a:pt x="341" y="29"/>
                  </a:lnTo>
                  <a:lnTo>
                    <a:pt x="346" y="29"/>
                  </a:lnTo>
                  <a:lnTo>
                    <a:pt x="352" y="29"/>
                  </a:lnTo>
                  <a:lnTo>
                    <a:pt x="360" y="29"/>
                  </a:lnTo>
                  <a:lnTo>
                    <a:pt x="366" y="29"/>
                  </a:lnTo>
                  <a:lnTo>
                    <a:pt x="372" y="29"/>
                  </a:lnTo>
                  <a:lnTo>
                    <a:pt x="380" y="29"/>
                  </a:lnTo>
                  <a:lnTo>
                    <a:pt x="386" y="29"/>
                  </a:lnTo>
                  <a:lnTo>
                    <a:pt x="394" y="29"/>
                  </a:lnTo>
                  <a:lnTo>
                    <a:pt x="401" y="29"/>
                  </a:lnTo>
                  <a:lnTo>
                    <a:pt x="407" y="29"/>
                  </a:lnTo>
                  <a:lnTo>
                    <a:pt x="415" y="28"/>
                  </a:lnTo>
                  <a:lnTo>
                    <a:pt x="421" y="28"/>
                  </a:lnTo>
                  <a:lnTo>
                    <a:pt x="429" y="28"/>
                  </a:lnTo>
                  <a:lnTo>
                    <a:pt x="438" y="27"/>
                  </a:lnTo>
                  <a:lnTo>
                    <a:pt x="446" y="27"/>
                  </a:lnTo>
                  <a:lnTo>
                    <a:pt x="454" y="25"/>
                  </a:lnTo>
                  <a:lnTo>
                    <a:pt x="460" y="25"/>
                  </a:lnTo>
                  <a:lnTo>
                    <a:pt x="468" y="24"/>
                  </a:lnTo>
                  <a:lnTo>
                    <a:pt x="474" y="24"/>
                  </a:lnTo>
                  <a:lnTo>
                    <a:pt x="482" y="24"/>
                  </a:lnTo>
                  <a:lnTo>
                    <a:pt x="487" y="22"/>
                  </a:lnTo>
                  <a:lnTo>
                    <a:pt x="493" y="22"/>
                  </a:lnTo>
                  <a:lnTo>
                    <a:pt x="501" y="21"/>
                  </a:lnTo>
                  <a:lnTo>
                    <a:pt x="507" y="21"/>
                  </a:lnTo>
                  <a:lnTo>
                    <a:pt x="512" y="21"/>
                  </a:lnTo>
                  <a:lnTo>
                    <a:pt x="518" y="20"/>
                  </a:lnTo>
                  <a:lnTo>
                    <a:pt x="523" y="20"/>
                  </a:lnTo>
                  <a:lnTo>
                    <a:pt x="529" y="19"/>
                  </a:lnTo>
                  <a:lnTo>
                    <a:pt x="535" y="19"/>
                  </a:lnTo>
                  <a:lnTo>
                    <a:pt x="540" y="19"/>
                  </a:lnTo>
                  <a:lnTo>
                    <a:pt x="543" y="17"/>
                  </a:lnTo>
                  <a:lnTo>
                    <a:pt x="549" y="17"/>
                  </a:lnTo>
                  <a:lnTo>
                    <a:pt x="554" y="17"/>
                  </a:lnTo>
                  <a:lnTo>
                    <a:pt x="560" y="17"/>
                  </a:lnTo>
                  <a:lnTo>
                    <a:pt x="563" y="16"/>
                  </a:lnTo>
                  <a:lnTo>
                    <a:pt x="568" y="16"/>
                  </a:lnTo>
                  <a:lnTo>
                    <a:pt x="574" y="16"/>
                  </a:lnTo>
                  <a:lnTo>
                    <a:pt x="576" y="16"/>
                  </a:lnTo>
                  <a:lnTo>
                    <a:pt x="581" y="16"/>
                  </a:lnTo>
                  <a:lnTo>
                    <a:pt x="587" y="16"/>
                  </a:lnTo>
                  <a:lnTo>
                    <a:pt x="590" y="16"/>
                  </a:lnTo>
                  <a:lnTo>
                    <a:pt x="595" y="16"/>
                  </a:lnTo>
                  <a:lnTo>
                    <a:pt x="598" y="17"/>
                  </a:lnTo>
                  <a:lnTo>
                    <a:pt x="604" y="17"/>
                  </a:lnTo>
                  <a:lnTo>
                    <a:pt x="609" y="17"/>
                  </a:lnTo>
                  <a:lnTo>
                    <a:pt x="612" y="17"/>
                  </a:lnTo>
                  <a:lnTo>
                    <a:pt x="618" y="19"/>
                  </a:lnTo>
                  <a:lnTo>
                    <a:pt x="615" y="17"/>
                  </a:lnTo>
                  <a:lnTo>
                    <a:pt x="612" y="17"/>
                  </a:lnTo>
                  <a:lnTo>
                    <a:pt x="609" y="17"/>
                  </a:lnTo>
                  <a:lnTo>
                    <a:pt x="606" y="17"/>
                  </a:lnTo>
                  <a:lnTo>
                    <a:pt x="601" y="16"/>
                  </a:lnTo>
                  <a:lnTo>
                    <a:pt x="595" y="16"/>
                  </a:lnTo>
                  <a:lnTo>
                    <a:pt x="590" y="15"/>
                  </a:lnTo>
                  <a:lnTo>
                    <a:pt x="584" y="15"/>
                  </a:lnTo>
                  <a:lnTo>
                    <a:pt x="578" y="13"/>
                  </a:lnTo>
                  <a:lnTo>
                    <a:pt x="574" y="13"/>
                  </a:lnTo>
                  <a:lnTo>
                    <a:pt x="565" y="12"/>
                  </a:lnTo>
                  <a:lnTo>
                    <a:pt x="560" y="10"/>
                  </a:lnTo>
                  <a:lnTo>
                    <a:pt x="551" y="10"/>
                  </a:lnTo>
                  <a:lnTo>
                    <a:pt x="543" y="9"/>
                  </a:lnTo>
                  <a:lnTo>
                    <a:pt x="537" y="8"/>
                  </a:lnTo>
                  <a:lnTo>
                    <a:pt x="529" y="8"/>
                  </a:lnTo>
                  <a:lnTo>
                    <a:pt x="521" y="7"/>
                  </a:lnTo>
                  <a:lnTo>
                    <a:pt x="512" y="7"/>
                  </a:lnTo>
                  <a:lnTo>
                    <a:pt x="504" y="5"/>
                  </a:lnTo>
                  <a:lnTo>
                    <a:pt x="495" y="5"/>
                  </a:lnTo>
                  <a:lnTo>
                    <a:pt x="487" y="4"/>
                  </a:lnTo>
                  <a:lnTo>
                    <a:pt x="480" y="4"/>
                  </a:lnTo>
                  <a:lnTo>
                    <a:pt x="471" y="4"/>
                  </a:lnTo>
                  <a:lnTo>
                    <a:pt x="463" y="2"/>
                  </a:lnTo>
                  <a:lnTo>
                    <a:pt x="454" y="2"/>
                  </a:lnTo>
                  <a:lnTo>
                    <a:pt x="449" y="2"/>
                  </a:lnTo>
                  <a:lnTo>
                    <a:pt x="440" y="2"/>
                  </a:lnTo>
                  <a:lnTo>
                    <a:pt x="432" y="1"/>
                  </a:lnTo>
                  <a:lnTo>
                    <a:pt x="427" y="2"/>
                  </a:lnTo>
                  <a:lnTo>
                    <a:pt x="421" y="2"/>
                  </a:lnTo>
                  <a:lnTo>
                    <a:pt x="407" y="2"/>
                  </a:lnTo>
                  <a:lnTo>
                    <a:pt x="397" y="4"/>
                  </a:lnTo>
                  <a:lnTo>
                    <a:pt x="388" y="4"/>
                  </a:lnTo>
                  <a:lnTo>
                    <a:pt x="380" y="5"/>
                  </a:lnTo>
                  <a:lnTo>
                    <a:pt x="372" y="7"/>
                  </a:lnTo>
                  <a:lnTo>
                    <a:pt x="366" y="8"/>
                  </a:lnTo>
                  <a:lnTo>
                    <a:pt x="358" y="9"/>
                  </a:lnTo>
                  <a:lnTo>
                    <a:pt x="352" y="10"/>
                  </a:lnTo>
                  <a:lnTo>
                    <a:pt x="346" y="12"/>
                  </a:lnTo>
                  <a:lnTo>
                    <a:pt x="341" y="13"/>
                  </a:lnTo>
                  <a:lnTo>
                    <a:pt x="338" y="15"/>
                  </a:lnTo>
                  <a:lnTo>
                    <a:pt x="332" y="15"/>
                  </a:lnTo>
                  <a:lnTo>
                    <a:pt x="327" y="16"/>
                  </a:lnTo>
                  <a:lnTo>
                    <a:pt x="321" y="16"/>
                  </a:lnTo>
                  <a:lnTo>
                    <a:pt x="316" y="16"/>
                  </a:lnTo>
                  <a:lnTo>
                    <a:pt x="310" y="16"/>
                  </a:lnTo>
                  <a:lnTo>
                    <a:pt x="308" y="16"/>
                  </a:lnTo>
                  <a:lnTo>
                    <a:pt x="303" y="16"/>
                  </a:lnTo>
                  <a:lnTo>
                    <a:pt x="300" y="15"/>
                  </a:lnTo>
                  <a:lnTo>
                    <a:pt x="297" y="15"/>
                  </a:lnTo>
                  <a:lnTo>
                    <a:pt x="291" y="15"/>
                  </a:lnTo>
                  <a:lnTo>
                    <a:pt x="286" y="13"/>
                  </a:lnTo>
                  <a:lnTo>
                    <a:pt x="283" y="13"/>
                  </a:lnTo>
                  <a:lnTo>
                    <a:pt x="277" y="13"/>
                  </a:lnTo>
                  <a:lnTo>
                    <a:pt x="272" y="12"/>
                  </a:lnTo>
                  <a:lnTo>
                    <a:pt x="266" y="10"/>
                  </a:lnTo>
                  <a:lnTo>
                    <a:pt x="261" y="10"/>
                  </a:lnTo>
                  <a:lnTo>
                    <a:pt x="255" y="9"/>
                  </a:lnTo>
                  <a:lnTo>
                    <a:pt x="249" y="9"/>
                  </a:lnTo>
                  <a:lnTo>
                    <a:pt x="244" y="8"/>
                  </a:lnTo>
                  <a:lnTo>
                    <a:pt x="238" y="8"/>
                  </a:lnTo>
                  <a:lnTo>
                    <a:pt x="233" y="7"/>
                  </a:lnTo>
                  <a:lnTo>
                    <a:pt x="227" y="5"/>
                  </a:lnTo>
                  <a:lnTo>
                    <a:pt x="220" y="5"/>
                  </a:lnTo>
                  <a:lnTo>
                    <a:pt x="214" y="4"/>
                  </a:lnTo>
                  <a:lnTo>
                    <a:pt x="208" y="4"/>
                  </a:lnTo>
                  <a:lnTo>
                    <a:pt x="203" y="2"/>
                  </a:lnTo>
                  <a:lnTo>
                    <a:pt x="194" y="2"/>
                  </a:lnTo>
                  <a:lnTo>
                    <a:pt x="189" y="2"/>
                  </a:lnTo>
                  <a:lnTo>
                    <a:pt x="183" y="1"/>
                  </a:lnTo>
                  <a:lnTo>
                    <a:pt x="178" y="1"/>
                  </a:lnTo>
                  <a:lnTo>
                    <a:pt x="172" y="0"/>
                  </a:lnTo>
                  <a:lnTo>
                    <a:pt x="166" y="0"/>
                  </a:lnTo>
                  <a:lnTo>
                    <a:pt x="161" y="0"/>
                  </a:lnTo>
                  <a:lnTo>
                    <a:pt x="152" y="0"/>
                  </a:lnTo>
                  <a:lnTo>
                    <a:pt x="150" y="0"/>
                  </a:lnTo>
                  <a:lnTo>
                    <a:pt x="144" y="0"/>
                  </a:lnTo>
                  <a:lnTo>
                    <a:pt x="138" y="0"/>
                  </a:lnTo>
                  <a:lnTo>
                    <a:pt x="133" y="0"/>
                  </a:lnTo>
                  <a:lnTo>
                    <a:pt x="128" y="0"/>
                  </a:lnTo>
                  <a:lnTo>
                    <a:pt x="123" y="1"/>
                  </a:lnTo>
                  <a:lnTo>
                    <a:pt x="117" y="1"/>
                  </a:lnTo>
                  <a:lnTo>
                    <a:pt x="114" y="2"/>
                  </a:lnTo>
                  <a:lnTo>
                    <a:pt x="109" y="2"/>
                  </a:lnTo>
                  <a:lnTo>
                    <a:pt x="103" y="4"/>
                  </a:lnTo>
                  <a:lnTo>
                    <a:pt x="97" y="4"/>
                  </a:lnTo>
                  <a:lnTo>
                    <a:pt x="92" y="5"/>
                  </a:lnTo>
                  <a:lnTo>
                    <a:pt x="89" y="5"/>
                  </a:lnTo>
                  <a:lnTo>
                    <a:pt x="83" y="7"/>
                  </a:lnTo>
                  <a:lnTo>
                    <a:pt x="78" y="8"/>
                  </a:lnTo>
                  <a:lnTo>
                    <a:pt x="75" y="9"/>
                  </a:lnTo>
                  <a:lnTo>
                    <a:pt x="69" y="9"/>
                  </a:lnTo>
                  <a:lnTo>
                    <a:pt x="64" y="10"/>
                  </a:lnTo>
                  <a:lnTo>
                    <a:pt x="61" y="12"/>
                  </a:lnTo>
                  <a:lnTo>
                    <a:pt x="55" y="13"/>
                  </a:lnTo>
                  <a:lnTo>
                    <a:pt x="53" y="13"/>
                  </a:lnTo>
                  <a:lnTo>
                    <a:pt x="47" y="15"/>
                  </a:lnTo>
                  <a:lnTo>
                    <a:pt x="44" y="15"/>
                  </a:lnTo>
                  <a:lnTo>
                    <a:pt x="40" y="16"/>
                  </a:lnTo>
                  <a:lnTo>
                    <a:pt x="37" y="17"/>
                  </a:lnTo>
                  <a:lnTo>
                    <a:pt x="34" y="17"/>
                  </a:lnTo>
                  <a:lnTo>
                    <a:pt x="28" y="19"/>
                  </a:lnTo>
                  <a:lnTo>
                    <a:pt x="26" y="19"/>
                  </a:lnTo>
                  <a:lnTo>
                    <a:pt x="23" y="20"/>
                  </a:lnTo>
                  <a:lnTo>
                    <a:pt x="17" y="20"/>
                  </a:lnTo>
                  <a:lnTo>
                    <a:pt x="14" y="20"/>
                  </a:lnTo>
                  <a:lnTo>
                    <a:pt x="12" y="20"/>
                  </a:lnTo>
                  <a:lnTo>
                    <a:pt x="9" y="20"/>
                  </a:lnTo>
                  <a:lnTo>
                    <a:pt x="6" y="20"/>
                  </a:lnTo>
                  <a:lnTo>
                    <a:pt x="3" y="20"/>
                  </a:lnTo>
                </a:path>
              </a:pathLst>
            </a:custGeom>
            <a:solidFill>
              <a:srgbClr val="8BF3FD"/>
            </a:solidFill>
            <a:ln w="127000" cap="rnd">
              <a:noFill/>
              <a:round/>
              <a:headEnd/>
              <a:tailEnd/>
            </a:ln>
          </p:spPr>
          <p:txBody>
            <a:bodyPr>
              <a:prstTxWarp prst="textNoShape">
                <a:avLst/>
              </a:prstTxWarp>
            </a:bodyPr>
            <a:lstStyle/>
            <a:p>
              <a:endParaRPr lang="en-US"/>
            </a:p>
          </p:txBody>
        </p:sp>
        <p:sp>
          <p:nvSpPr>
            <p:cNvPr id="41291" name="Freeform 275"/>
            <p:cNvSpPr>
              <a:spLocks/>
            </p:cNvSpPr>
            <p:nvPr/>
          </p:nvSpPr>
          <p:spPr bwMode="auto">
            <a:xfrm>
              <a:off x="4355" y="576"/>
              <a:ext cx="586" cy="29"/>
            </a:xfrm>
            <a:custGeom>
              <a:avLst/>
              <a:gdLst>
                <a:gd name="T0" fmla="*/ 0 w 586"/>
                <a:gd name="T1" fmla="*/ 19 h 29"/>
                <a:gd name="T2" fmla="*/ 9 w 586"/>
                <a:gd name="T3" fmla="*/ 17 h 29"/>
                <a:gd name="T4" fmla="*/ 23 w 586"/>
                <a:gd name="T5" fmla="*/ 17 h 29"/>
                <a:gd name="T6" fmla="*/ 44 w 586"/>
                <a:gd name="T7" fmla="*/ 17 h 29"/>
                <a:gd name="T8" fmla="*/ 69 w 586"/>
                <a:gd name="T9" fmla="*/ 16 h 29"/>
                <a:gd name="T10" fmla="*/ 99 w 586"/>
                <a:gd name="T11" fmla="*/ 16 h 29"/>
                <a:gd name="T12" fmla="*/ 127 w 586"/>
                <a:gd name="T13" fmla="*/ 16 h 29"/>
                <a:gd name="T14" fmla="*/ 158 w 586"/>
                <a:gd name="T15" fmla="*/ 17 h 29"/>
                <a:gd name="T16" fmla="*/ 185 w 586"/>
                <a:gd name="T17" fmla="*/ 19 h 29"/>
                <a:gd name="T18" fmla="*/ 210 w 586"/>
                <a:gd name="T19" fmla="*/ 20 h 29"/>
                <a:gd name="T20" fmla="*/ 229 w 586"/>
                <a:gd name="T21" fmla="*/ 21 h 29"/>
                <a:gd name="T22" fmla="*/ 245 w 586"/>
                <a:gd name="T23" fmla="*/ 24 h 29"/>
                <a:gd name="T24" fmla="*/ 262 w 586"/>
                <a:gd name="T25" fmla="*/ 26 h 29"/>
                <a:gd name="T26" fmla="*/ 282 w 586"/>
                <a:gd name="T27" fmla="*/ 27 h 29"/>
                <a:gd name="T28" fmla="*/ 298 w 586"/>
                <a:gd name="T29" fmla="*/ 28 h 29"/>
                <a:gd name="T30" fmla="*/ 314 w 586"/>
                <a:gd name="T31" fmla="*/ 28 h 29"/>
                <a:gd name="T32" fmla="*/ 334 w 586"/>
                <a:gd name="T33" fmla="*/ 28 h 29"/>
                <a:gd name="T34" fmla="*/ 354 w 586"/>
                <a:gd name="T35" fmla="*/ 28 h 29"/>
                <a:gd name="T36" fmla="*/ 372 w 586"/>
                <a:gd name="T37" fmla="*/ 28 h 29"/>
                <a:gd name="T38" fmla="*/ 392 w 586"/>
                <a:gd name="T39" fmla="*/ 27 h 29"/>
                <a:gd name="T40" fmla="*/ 414 w 586"/>
                <a:gd name="T41" fmla="*/ 26 h 29"/>
                <a:gd name="T42" fmla="*/ 435 w 586"/>
                <a:gd name="T43" fmla="*/ 24 h 29"/>
                <a:gd name="T44" fmla="*/ 455 w 586"/>
                <a:gd name="T45" fmla="*/ 21 h 29"/>
                <a:gd name="T46" fmla="*/ 472 w 586"/>
                <a:gd name="T47" fmla="*/ 20 h 29"/>
                <a:gd name="T48" fmla="*/ 488 w 586"/>
                <a:gd name="T49" fmla="*/ 19 h 29"/>
                <a:gd name="T50" fmla="*/ 504 w 586"/>
                <a:gd name="T51" fmla="*/ 17 h 29"/>
                <a:gd name="T52" fmla="*/ 518 w 586"/>
                <a:gd name="T53" fmla="*/ 16 h 29"/>
                <a:gd name="T54" fmla="*/ 532 w 586"/>
                <a:gd name="T55" fmla="*/ 16 h 29"/>
                <a:gd name="T56" fmla="*/ 546 w 586"/>
                <a:gd name="T57" fmla="*/ 14 h 29"/>
                <a:gd name="T58" fmla="*/ 557 w 586"/>
                <a:gd name="T59" fmla="*/ 14 h 29"/>
                <a:gd name="T60" fmla="*/ 571 w 586"/>
                <a:gd name="T61" fmla="*/ 16 h 29"/>
                <a:gd name="T62" fmla="*/ 585 w 586"/>
                <a:gd name="T63" fmla="*/ 17 h 29"/>
                <a:gd name="T64" fmla="*/ 579 w 586"/>
                <a:gd name="T65" fmla="*/ 16 h 29"/>
                <a:gd name="T66" fmla="*/ 568 w 586"/>
                <a:gd name="T67" fmla="*/ 14 h 29"/>
                <a:gd name="T68" fmla="*/ 554 w 586"/>
                <a:gd name="T69" fmla="*/ 14 h 29"/>
                <a:gd name="T70" fmla="*/ 535 w 586"/>
                <a:gd name="T71" fmla="*/ 11 h 29"/>
                <a:gd name="T72" fmla="*/ 513 w 586"/>
                <a:gd name="T73" fmla="*/ 9 h 29"/>
                <a:gd name="T74" fmla="*/ 490 w 586"/>
                <a:gd name="T75" fmla="*/ 7 h 29"/>
                <a:gd name="T76" fmla="*/ 469 w 586"/>
                <a:gd name="T77" fmla="*/ 4 h 29"/>
                <a:gd name="T78" fmla="*/ 444 w 586"/>
                <a:gd name="T79" fmla="*/ 2 h 29"/>
                <a:gd name="T80" fmla="*/ 422 w 586"/>
                <a:gd name="T81" fmla="*/ 1 h 29"/>
                <a:gd name="T82" fmla="*/ 403 w 586"/>
                <a:gd name="T83" fmla="*/ 1 h 29"/>
                <a:gd name="T84" fmla="*/ 375 w 586"/>
                <a:gd name="T85" fmla="*/ 2 h 29"/>
                <a:gd name="T86" fmla="*/ 351 w 586"/>
                <a:gd name="T87" fmla="*/ 5 h 29"/>
                <a:gd name="T88" fmla="*/ 334 w 586"/>
                <a:gd name="T89" fmla="*/ 9 h 29"/>
                <a:gd name="T90" fmla="*/ 317 w 586"/>
                <a:gd name="T91" fmla="*/ 14 h 29"/>
                <a:gd name="T92" fmla="*/ 303 w 586"/>
                <a:gd name="T93" fmla="*/ 14 h 29"/>
                <a:gd name="T94" fmla="*/ 290 w 586"/>
                <a:gd name="T95" fmla="*/ 14 h 29"/>
                <a:gd name="T96" fmla="*/ 279 w 586"/>
                <a:gd name="T97" fmla="*/ 14 h 29"/>
                <a:gd name="T98" fmla="*/ 268 w 586"/>
                <a:gd name="T99" fmla="*/ 12 h 29"/>
                <a:gd name="T100" fmla="*/ 251 w 586"/>
                <a:gd name="T101" fmla="*/ 11 h 29"/>
                <a:gd name="T102" fmla="*/ 237 w 586"/>
                <a:gd name="T103" fmla="*/ 8 h 29"/>
                <a:gd name="T104" fmla="*/ 218 w 586"/>
                <a:gd name="T105" fmla="*/ 5 h 29"/>
                <a:gd name="T106" fmla="*/ 202 w 586"/>
                <a:gd name="T107" fmla="*/ 4 h 29"/>
                <a:gd name="T108" fmla="*/ 185 w 586"/>
                <a:gd name="T109" fmla="*/ 2 h 29"/>
                <a:gd name="T110" fmla="*/ 168 w 586"/>
                <a:gd name="T111" fmla="*/ 1 h 29"/>
                <a:gd name="T112" fmla="*/ 152 w 586"/>
                <a:gd name="T113" fmla="*/ 0 h 29"/>
                <a:gd name="T114" fmla="*/ 135 w 586"/>
                <a:gd name="T115" fmla="*/ 0 h 29"/>
                <a:gd name="T116" fmla="*/ 110 w 586"/>
                <a:gd name="T117" fmla="*/ 1 h 29"/>
                <a:gd name="T118" fmla="*/ 83 w 586"/>
                <a:gd name="T119" fmla="*/ 5 h 29"/>
                <a:gd name="T120" fmla="*/ 58 w 586"/>
                <a:gd name="T121" fmla="*/ 11 h 29"/>
                <a:gd name="T122" fmla="*/ 36 w 586"/>
                <a:gd name="T123" fmla="*/ 16 h 29"/>
                <a:gd name="T124" fmla="*/ 14 w 586"/>
                <a:gd name="T125" fmla="*/ 19 h 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6"/>
                <a:gd name="T190" fmla="*/ 0 h 29"/>
                <a:gd name="T191" fmla="*/ 586 w 586"/>
                <a:gd name="T192" fmla="*/ 29 h 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6" h="29">
                  <a:moveTo>
                    <a:pt x="3" y="19"/>
                  </a:moveTo>
                  <a:lnTo>
                    <a:pt x="3" y="19"/>
                  </a:lnTo>
                  <a:lnTo>
                    <a:pt x="0" y="19"/>
                  </a:lnTo>
                  <a:lnTo>
                    <a:pt x="3" y="19"/>
                  </a:lnTo>
                  <a:lnTo>
                    <a:pt x="6" y="19"/>
                  </a:lnTo>
                  <a:lnTo>
                    <a:pt x="9" y="17"/>
                  </a:lnTo>
                  <a:lnTo>
                    <a:pt x="11" y="17"/>
                  </a:lnTo>
                  <a:lnTo>
                    <a:pt x="17" y="17"/>
                  </a:lnTo>
                  <a:lnTo>
                    <a:pt x="23" y="17"/>
                  </a:lnTo>
                  <a:lnTo>
                    <a:pt x="31" y="17"/>
                  </a:lnTo>
                  <a:lnTo>
                    <a:pt x="36" y="17"/>
                  </a:lnTo>
                  <a:lnTo>
                    <a:pt x="44" y="17"/>
                  </a:lnTo>
                  <a:lnTo>
                    <a:pt x="52" y="16"/>
                  </a:lnTo>
                  <a:lnTo>
                    <a:pt x="61" y="16"/>
                  </a:lnTo>
                  <a:lnTo>
                    <a:pt x="69" y="16"/>
                  </a:lnTo>
                  <a:lnTo>
                    <a:pt x="80" y="16"/>
                  </a:lnTo>
                  <a:lnTo>
                    <a:pt x="89" y="16"/>
                  </a:lnTo>
                  <a:lnTo>
                    <a:pt x="99" y="16"/>
                  </a:lnTo>
                  <a:lnTo>
                    <a:pt x="107" y="16"/>
                  </a:lnTo>
                  <a:lnTo>
                    <a:pt x="119" y="16"/>
                  </a:lnTo>
                  <a:lnTo>
                    <a:pt x="127" y="16"/>
                  </a:lnTo>
                  <a:lnTo>
                    <a:pt x="138" y="17"/>
                  </a:lnTo>
                  <a:lnTo>
                    <a:pt x="149" y="17"/>
                  </a:lnTo>
                  <a:lnTo>
                    <a:pt x="158" y="17"/>
                  </a:lnTo>
                  <a:lnTo>
                    <a:pt x="165" y="17"/>
                  </a:lnTo>
                  <a:lnTo>
                    <a:pt x="176" y="17"/>
                  </a:lnTo>
                  <a:lnTo>
                    <a:pt x="185" y="19"/>
                  </a:lnTo>
                  <a:lnTo>
                    <a:pt x="193" y="19"/>
                  </a:lnTo>
                  <a:lnTo>
                    <a:pt x="202" y="19"/>
                  </a:lnTo>
                  <a:lnTo>
                    <a:pt x="210" y="20"/>
                  </a:lnTo>
                  <a:lnTo>
                    <a:pt x="216" y="20"/>
                  </a:lnTo>
                  <a:lnTo>
                    <a:pt x="221" y="21"/>
                  </a:lnTo>
                  <a:lnTo>
                    <a:pt x="229" y="21"/>
                  </a:lnTo>
                  <a:lnTo>
                    <a:pt x="234" y="23"/>
                  </a:lnTo>
                  <a:lnTo>
                    <a:pt x="240" y="23"/>
                  </a:lnTo>
                  <a:lnTo>
                    <a:pt x="245" y="24"/>
                  </a:lnTo>
                  <a:lnTo>
                    <a:pt x="251" y="24"/>
                  </a:lnTo>
                  <a:lnTo>
                    <a:pt x="257" y="26"/>
                  </a:lnTo>
                  <a:lnTo>
                    <a:pt x="262" y="26"/>
                  </a:lnTo>
                  <a:lnTo>
                    <a:pt x="268" y="26"/>
                  </a:lnTo>
                  <a:lnTo>
                    <a:pt x="273" y="27"/>
                  </a:lnTo>
                  <a:lnTo>
                    <a:pt x="282" y="27"/>
                  </a:lnTo>
                  <a:lnTo>
                    <a:pt x="287" y="27"/>
                  </a:lnTo>
                  <a:lnTo>
                    <a:pt x="293" y="27"/>
                  </a:lnTo>
                  <a:lnTo>
                    <a:pt x="298" y="28"/>
                  </a:lnTo>
                  <a:lnTo>
                    <a:pt x="303" y="28"/>
                  </a:lnTo>
                  <a:lnTo>
                    <a:pt x="309" y="28"/>
                  </a:lnTo>
                  <a:lnTo>
                    <a:pt x="314" y="28"/>
                  </a:lnTo>
                  <a:lnTo>
                    <a:pt x="320" y="28"/>
                  </a:lnTo>
                  <a:lnTo>
                    <a:pt x="328" y="28"/>
                  </a:lnTo>
                  <a:lnTo>
                    <a:pt x="334" y="28"/>
                  </a:lnTo>
                  <a:lnTo>
                    <a:pt x="340" y="28"/>
                  </a:lnTo>
                  <a:lnTo>
                    <a:pt x="345" y="28"/>
                  </a:lnTo>
                  <a:lnTo>
                    <a:pt x="354" y="28"/>
                  </a:lnTo>
                  <a:lnTo>
                    <a:pt x="358" y="28"/>
                  </a:lnTo>
                  <a:lnTo>
                    <a:pt x="364" y="28"/>
                  </a:lnTo>
                  <a:lnTo>
                    <a:pt x="372" y="28"/>
                  </a:lnTo>
                  <a:lnTo>
                    <a:pt x="378" y="27"/>
                  </a:lnTo>
                  <a:lnTo>
                    <a:pt x="386" y="27"/>
                  </a:lnTo>
                  <a:lnTo>
                    <a:pt x="392" y="27"/>
                  </a:lnTo>
                  <a:lnTo>
                    <a:pt x="400" y="27"/>
                  </a:lnTo>
                  <a:lnTo>
                    <a:pt x="406" y="26"/>
                  </a:lnTo>
                  <a:lnTo>
                    <a:pt x="414" y="26"/>
                  </a:lnTo>
                  <a:lnTo>
                    <a:pt x="420" y="26"/>
                  </a:lnTo>
                  <a:lnTo>
                    <a:pt x="427" y="24"/>
                  </a:lnTo>
                  <a:lnTo>
                    <a:pt x="435" y="24"/>
                  </a:lnTo>
                  <a:lnTo>
                    <a:pt x="441" y="23"/>
                  </a:lnTo>
                  <a:lnTo>
                    <a:pt x="449" y="23"/>
                  </a:lnTo>
                  <a:lnTo>
                    <a:pt x="455" y="21"/>
                  </a:lnTo>
                  <a:lnTo>
                    <a:pt x="461" y="21"/>
                  </a:lnTo>
                  <a:lnTo>
                    <a:pt x="466" y="21"/>
                  </a:lnTo>
                  <a:lnTo>
                    <a:pt x="472" y="20"/>
                  </a:lnTo>
                  <a:lnTo>
                    <a:pt x="480" y="20"/>
                  </a:lnTo>
                  <a:lnTo>
                    <a:pt x="486" y="20"/>
                  </a:lnTo>
                  <a:lnTo>
                    <a:pt x="488" y="19"/>
                  </a:lnTo>
                  <a:lnTo>
                    <a:pt x="493" y="19"/>
                  </a:lnTo>
                  <a:lnTo>
                    <a:pt x="499" y="17"/>
                  </a:lnTo>
                  <a:lnTo>
                    <a:pt x="504" y="17"/>
                  </a:lnTo>
                  <a:lnTo>
                    <a:pt x="510" y="17"/>
                  </a:lnTo>
                  <a:lnTo>
                    <a:pt x="513" y="16"/>
                  </a:lnTo>
                  <a:lnTo>
                    <a:pt x="518" y="16"/>
                  </a:lnTo>
                  <a:lnTo>
                    <a:pt x="524" y="16"/>
                  </a:lnTo>
                  <a:lnTo>
                    <a:pt x="527" y="16"/>
                  </a:lnTo>
                  <a:lnTo>
                    <a:pt x="532" y="16"/>
                  </a:lnTo>
                  <a:lnTo>
                    <a:pt x="535" y="14"/>
                  </a:lnTo>
                  <a:lnTo>
                    <a:pt x="541" y="14"/>
                  </a:lnTo>
                  <a:lnTo>
                    <a:pt x="546" y="14"/>
                  </a:lnTo>
                  <a:lnTo>
                    <a:pt x="549" y="14"/>
                  </a:lnTo>
                  <a:lnTo>
                    <a:pt x="554" y="14"/>
                  </a:lnTo>
                  <a:lnTo>
                    <a:pt x="557" y="14"/>
                  </a:lnTo>
                  <a:lnTo>
                    <a:pt x="562" y="16"/>
                  </a:lnTo>
                  <a:lnTo>
                    <a:pt x="565" y="16"/>
                  </a:lnTo>
                  <a:lnTo>
                    <a:pt x="571" y="16"/>
                  </a:lnTo>
                  <a:lnTo>
                    <a:pt x="573" y="16"/>
                  </a:lnTo>
                  <a:lnTo>
                    <a:pt x="579" y="16"/>
                  </a:lnTo>
                  <a:lnTo>
                    <a:pt x="585" y="17"/>
                  </a:lnTo>
                  <a:lnTo>
                    <a:pt x="582" y="17"/>
                  </a:lnTo>
                  <a:lnTo>
                    <a:pt x="579" y="17"/>
                  </a:lnTo>
                  <a:lnTo>
                    <a:pt x="579" y="16"/>
                  </a:lnTo>
                  <a:lnTo>
                    <a:pt x="576" y="16"/>
                  </a:lnTo>
                  <a:lnTo>
                    <a:pt x="571" y="16"/>
                  </a:lnTo>
                  <a:lnTo>
                    <a:pt x="568" y="14"/>
                  </a:lnTo>
                  <a:lnTo>
                    <a:pt x="562" y="14"/>
                  </a:lnTo>
                  <a:lnTo>
                    <a:pt x="557" y="14"/>
                  </a:lnTo>
                  <a:lnTo>
                    <a:pt x="554" y="14"/>
                  </a:lnTo>
                  <a:lnTo>
                    <a:pt x="549" y="12"/>
                  </a:lnTo>
                  <a:lnTo>
                    <a:pt x="541" y="12"/>
                  </a:lnTo>
                  <a:lnTo>
                    <a:pt x="535" y="11"/>
                  </a:lnTo>
                  <a:lnTo>
                    <a:pt x="530" y="11"/>
                  </a:lnTo>
                  <a:lnTo>
                    <a:pt x="521" y="9"/>
                  </a:lnTo>
                  <a:lnTo>
                    <a:pt x="513" y="9"/>
                  </a:lnTo>
                  <a:lnTo>
                    <a:pt x="507" y="8"/>
                  </a:lnTo>
                  <a:lnTo>
                    <a:pt x="499" y="7"/>
                  </a:lnTo>
                  <a:lnTo>
                    <a:pt x="490" y="7"/>
                  </a:lnTo>
                  <a:lnTo>
                    <a:pt x="486" y="5"/>
                  </a:lnTo>
                  <a:lnTo>
                    <a:pt x="477" y="5"/>
                  </a:lnTo>
                  <a:lnTo>
                    <a:pt x="469" y="4"/>
                  </a:lnTo>
                  <a:lnTo>
                    <a:pt x="461" y="4"/>
                  </a:lnTo>
                  <a:lnTo>
                    <a:pt x="452" y="4"/>
                  </a:lnTo>
                  <a:lnTo>
                    <a:pt x="444" y="2"/>
                  </a:lnTo>
                  <a:lnTo>
                    <a:pt x="438" y="2"/>
                  </a:lnTo>
                  <a:lnTo>
                    <a:pt x="430" y="2"/>
                  </a:lnTo>
                  <a:lnTo>
                    <a:pt x="422" y="1"/>
                  </a:lnTo>
                  <a:lnTo>
                    <a:pt x="417" y="1"/>
                  </a:lnTo>
                  <a:lnTo>
                    <a:pt x="409" y="1"/>
                  </a:lnTo>
                  <a:lnTo>
                    <a:pt x="403" y="1"/>
                  </a:lnTo>
                  <a:lnTo>
                    <a:pt x="397" y="1"/>
                  </a:lnTo>
                  <a:lnTo>
                    <a:pt x="386" y="2"/>
                  </a:lnTo>
                  <a:lnTo>
                    <a:pt x="375" y="2"/>
                  </a:lnTo>
                  <a:lnTo>
                    <a:pt x="367" y="4"/>
                  </a:lnTo>
                  <a:lnTo>
                    <a:pt x="358" y="5"/>
                  </a:lnTo>
                  <a:lnTo>
                    <a:pt x="351" y="5"/>
                  </a:lnTo>
                  <a:lnTo>
                    <a:pt x="345" y="7"/>
                  </a:lnTo>
                  <a:lnTo>
                    <a:pt x="340" y="9"/>
                  </a:lnTo>
                  <a:lnTo>
                    <a:pt x="334" y="9"/>
                  </a:lnTo>
                  <a:lnTo>
                    <a:pt x="328" y="11"/>
                  </a:lnTo>
                  <a:lnTo>
                    <a:pt x="323" y="12"/>
                  </a:lnTo>
                  <a:lnTo>
                    <a:pt x="317" y="14"/>
                  </a:lnTo>
                  <a:lnTo>
                    <a:pt x="314" y="14"/>
                  </a:lnTo>
                  <a:lnTo>
                    <a:pt x="309" y="14"/>
                  </a:lnTo>
                  <a:lnTo>
                    <a:pt x="303" y="14"/>
                  </a:lnTo>
                  <a:lnTo>
                    <a:pt x="300" y="16"/>
                  </a:lnTo>
                  <a:lnTo>
                    <a:pt x="293" y="14"/>
                  </a:lnTo>
                  <a:lnTo>
                    <a:pt x="290" y="14"/>
                  </a:lnTo>
                  <a:lnTo>
                    <a:pt x="287" y="14"/>
                  </a:lnTo>
                  <a:lnTo>
                    <a:pt x="285" y="14"/>
                  </a:lnTo>
                  <a:lnTo>
                    <a:pt x="279" y="14"/>
                  </a:lnTo>
                  <a:lnTo>
                    <a:pt x="276" y="14"/>
                  </a:lnTo>
                  <a:lnTo>
                    <a:pt x="271" y="14"/>
                  </a:lnTo>
                  <a:lnTo>
                    <a:pt x="268" y="12"/>
                  </a:lnTo>
                  <a:lnTo>
                    <a:pt x="262" y="12"/>
                  </a:lnTo>
                  <a:lnTo>
                    <a:pt x="257" y="11"/>
                  </a:lnTo>
                  <a:lnTo>
                    <a:pt x="251" y="11"/>
                  </a:lnTo>
                  <a:lnTo>
                    <a:pt x="248" y="9"/>
                  </a:lnTo>
                  <a:lnTo>
                    <a:pt x="243" y="9"/>
                  </a:lnTo>
                  <a:lnTo>
                    <a:pt x="237" y="8"/>
                  </a:lnTo>
                  <a:lnTo>
                    <a:pt x="231" y="8"/>
                  </a:lnTo>
                  <a:lnTo>
                    <a:pt x="227" y="7"/>
                  </a:lnTo>
                  <a:lnTo>
                    <a:pt x="218" y="5"/>
                  </a:lnTo>
                  <a:lnTo>
                    <a:pt x="216" y="5"/>
                  </a:lnTo>
                  <a:lnTo>
                    <a:pt x="207" y="4"/>
                  </a:lnTo>
                  <a:lnTo>
                    <a:pt x="202" y="4"/>
                  </a:lnTo>
                  <a:lnTo>
                    <a:pt x="196" y="4"/>
                  </a:lnTo>
                  <a:lnTo>
                    <a:pt x="190" y="2"/>
                  </a:lnTo>
                  <a:lnTo>
                    <a:pt x="185" y="2"/>
                  </a:lnTo>
                  <a:lnTo>
                    <a:pt x="179" y="1"/>
                  </a:lnTo>
                  <a:lnTo>
                    <a:pt x="174" y="1"/>
                  </a:lnTo>
                  <a:lnTo>
                    <a:pt x="168" y="1"/>
                  </a:lnTo>
                  <a:lnTo>
                    <a:pt x="163" y="0"/>
                  </a:lnTo>
                  <a:lnTo>
                    <a:pt x="158" y="0"/>
                  </a:lnTo>
                  <a:lnTo>
                    <a:pt x="152" y="0"/>
                  </a:lnTo>
                  <a:lnTo>
                    <a:pt x="147" y="0"/>
                  </a:lnTo>
                  <a:lnTo>
                    <a:pt x="141" y="0"/>
                  </a:lnTo>
                  <a:lnTo>
                    <a:pt x="135" y="0"/>
                  </a:lnTo>
                  <a:lnTo>
                    <a:pt x="130" y="0"/>
                  </a:lnTo>
                  <a:lnTo>
                    <a:pt x="121" y="0"/>
                  </a:lnTo>
                  <a:lnTo>
                    <a:pt x="110" y="1"/>
                  </a:lnTo>
                  <a:lnTo>
                    <a:pt x="102" y="2"/>
                  </a:lnTo>
                  <a:lnTo>
                    <a:pt x="94" y="4"/>
                  </a:lnTo>
                  <a:lnTo>
                    <a:pt x="83" y="5"/>
                  </a:lnTo>
                  <a:lnTo>
                    <a:pt x="75" y="7"/>
                  </a:lnTo>
                  <a:lnTo>
                    <a:pt x="66" y="9"/>
                  </a:lnTo>
                  <a:lnTo>
                    <a:pt x="58" y="11"/>
                  </a:lnTo>
                  <a:lnTo>
                    <a:pt x="50" y="12"/>
                  </a:lnTo>
                  <a:lnTo>
                    <a:pt x="41" y="14"/>
                  </a:lnTo>
                  <a:lnTo>
                    <a:pt x="36" y="16"/>
                  </a:lnTo>
                  <a:lnTo>
                    <a:pt x="28" y="17"/>
                  </a:lnTo>
                  <a:lnTo>
                    <a:pt x="23" y="19"/>
                  </a:lnTo>
                  <a:lnTo>
                    <a:pt x="14" y="19"/>
                  </a:lnTo>
                  <a:lnTo>
                    <a:pt x="9" y="19"/>
                  </a:lnTo>
                  <a:lnTo>
                    <a:pt x="3" y="19"/>
                  </a:lnTo>
                </a:path>
              </a:pathLst>
            </a:custGeom>
            <a:solidFill>
              <a:srgbClr val="ACF1F8"/>
            </a:solidFill>
            <a:ln w="127000" cap="rnd">
              <a:noFill/>
              <a:round/>
              <a:headEnd/>
              <a:tailEnd/>
            </a:ln>
          </p:spPr>
          <p:txBody>
            <a:bodyPr>
              <a:prstTxWarp prst="textNoShape">
                <a:avLst/>
              </a:prstTxWarp>
            </a:bodyPr>
            <a:lstStyle/>
            <a:p>
              <a:endParaRPr lang="en-US"/>
            </a:p>
          </p:txBody>
        </p:sp>
        <p:sp>
          <p:nvSpPr>
            <p:cNvPr id="41292" name="Freeform 276"/>
            <p:cNvSpPr>
              <a:spLocks/>
            </p:cNvSpPr>
            <p:nvPr/>
          </p:nvSpPr>
          <p:spPr bwMode="auto">
            <a:xfrm>
              <a:off x="4375" y="577"/>
              <a:ext cx="550" cy="28"/>
            </a:xfrm>
            <a:custGeom>
              <a:avLst/>
              <a:gdLst>
                <a:gd name="T0" fmla="*/ 3 w 550"/>
                <a:gd name="T1" fmla="*/ 18 h 28"/>
                <a:gd name="T2" fmla="*/ 14 w 550"/>
                <a:gd name="T3" fmla="*/ 16 h 28"/>
                <a:gd name="T4" fmla="*/ 33 w 550"/>
                <a:gd name="T5" fmla="*/ 16 h 28"/>
                <a:gd name="T6" fmla="*/ 55 w 550"/>
                <a:gd name="T7" fmla="*/ 16 h 28"/>
                <a:gd name="T8" fmla="*/ 83 w 550"/>
                <a:gd name="T9" fmla="*/ 15 h 28"/>
                <a:gd name="T10" fmla="*/ 110 w 550"/>
                <a:gd name="T11" fmla="*/ 15 h 28"/>
                <a:gd name="T12" fmla="*/ 138 w 550"/>
                <a:gd name="T13" fmla="*/ 16 h 28"/>
                <a:gd name="T14" fmla="*/ 166 w 550"/>
                <a:gd name="T15" fmla="*/ 16 h 28"/>
                <a:gd name="T16" fmla="*/ 187 w 550"/>
                <a:gd name="T17" fmla="*/ 18 h 28"/>
                <a:gd name="T18" fmla="*/ 207 w 550"/>
                <a:gd name="T19" fmla="*/ 19 h 28"/>
                <a:gd name="T20" fmla="*/ 226 w 550"/>
                <a:gd name="T21" fmla="*/ 22 h 28"/>
                <a:gd name="T22" fmla="*/ 240 w 550"/>
                <a:gd name="T23" fmla="*/ 23 h 28"/>
                <a:gd name="T24" fmla="*/ 256 w 550"/>
                <a:gd name="T25" fmla="*/ 25 h 28"/>
                <a:gd name="T26" fmla="*/ 273 w 550"/>
                <a:gd name="T27" fmla="*/ 26 h 28"/>
                <a:gd name="T28" fmla="*/ 290 w 550"/>
                <a:gd name="T29" fmla="*/ 26 h 28"/>
                <a:gd name="T30" fmla="*/ 309 w 550"/>
                <a:gd name="T31" fmla="*/ 27 h 28"/>
                <a:gd name="T32" fmla="*/ 325 w 550"/>
                <a:gd name="T33" fmla="*/ 27 h 28"/>
                <a:gd name="T34" fmla="*/ 342 w 550"/>
                <a:gd name="T35" fmla="*/ 26 h 28"/>
                <a:gd name="T36" fmla="*/ 362 w 550"/>
                <a:gd name="T37" fmla="*/ 26 h 28"/>
                <a:gd name="T38" fmla="*/ 383 w 550"/>
                <a:gd name="T39" fmla="*/ 25 h 28"/>
                <a:gd name="T40" fmla="*/ 402 w 550"/>
                <a:gd name="T41" fmla="*/ 23 h 28"/>
                <a:gd name="T42" fmla="*/ 422 w 550"/>
                <a:gd name="T43" fmla="*/ 22 h 28"/>
                <a:gd name="T44" fmla="*/ 439 w 550"/>
                <a:gd name="T45" fmla="*/ 19 h 28"/>
                <a:gd name="T46" fmla="*/ 455 w 550"/>
                <a:gd name="T47" fmla="*/ 19 h 28"/>
                <a:gd name="T48" fmla="*/ 469 w 550"/>
                <a:gd name="T49" fmla="*/ 16 h 28"/>
                <a:gd name="T50" fmla="*/ 483 w 550"/>
                <a:gd name="T51" fmla="*/ 16 h 28"/>
                <a:gd name="T52" fmla="*/ 497 w 550"/>
                <a:gd name="T53" fmla="*/ 15 h 28"/>
                <a:gd name="T54" fmla="*/ 511 w 550"/>
                <a:gd name="T55" fmla="*/ 15 h 28"/>
                <a:gd name="T56" fmla="*/ 521 w 550"/>
                <a:gd name="T57" fmla="*/ 15 h 28"/>
                <a:gd name="T58" fmla="*/ 532 w 550"/>
                <a:gd name="T59" fmla="*/ 15 h 28"/>
                <a:gd name="T60" fmla="*/ 546 w 550"/>
                <a:gd name="T61" fmla="*/ 16 h 28"/>
                <a:gd name="T62" fmla="*/ 543 w 550"/>
                <a:gd name="T63" fmla="*/ 15 h 28"/>
                <a:gd name="T64" fmla="*/ 535 w 550"/>
                <a:gd name="T65" fmla="*/ 14 h 28"/>
                <a:gd name="T66" fmla="*/ 521 w 550"/>
                <a:gd name="T67" fmla="*/ 13 h 28"/>
                <a:gd name="T68" fmla="*/ 502 w 550"/>
                <a:gd name="T69" fmla="*/ 11 h 28"/>
                <a:gd name="T70" fmla="*/ 483 w 550"/>
                <a:gd name="T71" fmla="*/ 8 h 28"/>
                <a:gd name="T72" fmla="*/ 463 w 550"/>
                <a:gd name="T73" fmla="*/ 6 h 28"/>
                <a:gd name="T74" fmla="*/ 442 w 550"/>
                <a:gd name="T75" fmla="*/ 4 h 28"/>
                <a:gd name="T76" fmla="*/ 419 w 550"/>
                <a:gd name="T77" fmla="*/ 3 h 28"/>
                <a:gd name="T78" fmla="*/ 397 w 550"/>
                <a:gd name="T79" fmla="*/ 1 h 28"/>
                <a:gd name="T80" fmla="*/ 377 w 550"/>
                <a:gd name="T81" fmla="*/ 1 h 28"/>
                <a:gd name="T82" fmla="*/ 353 w 550"/>
                <a:gd name="T83" fmla="*/ 3 h 28"/>
                <a:gd name="T84" fmla="*/ 331 w 550"/>
                <a:gd name="T85" fmla="*/ 6 h 28"/>
                <a:gd name="T86" fmla="*/ 314 w 550"/>
                <a:gd name="T87" fmla="*/ 10 h 28"/>
                <a:gd name="T88" fmla="*/ 298 w 550"/>
                <a:gd name="T89" fmla="*/ 13 h 28"/>
                <a:gd name="T90" fmla="*/ 287 w 550"/>
                <a:gd name="T91" fmla="*/ 15 h 28"/>
                <a:gd name="T92" fmla="*/ 273 w 550"/>
                <a:gd name="T93" fmla="*/ 14 h 28"/>
                <a:gd name="T94" fmla="*/ 262 w 550"/>
                <a:gd name="T95" fmla="*/ 14 h 28"/>
                <a:gd name="T96" fmla="*/ 251 w 550"/>
                <a:gd name="T97" fmla="*/ 11 h 28"/>
                <a:gd name="T98" fmla="*/ 238 w 550"/>
                <a:gd name="T99" fmla="*/ 10 h 28"/>
                <a:gd name="T100" fmla="*/ 221 w 550"/>
                <a:gd name="T101" fmla="*/ 8 h 28"/>
                <a:gd name="T102" fmla="*/ 207 w 550"/>
                <a:gd name="T103" fmla="*/ 6 h 28"/>
                <a:gd name="T104" fmla="*/ 190 w 550"/>
                <a:gd name="T105" fmla="*/ 4 h 28"/>
                <a:gd name="T106" fmla="*/ 173 w 550"/>
                <a:gd name="T107" fmla="*/ 1 h 28"/>
                <a:gd name="T108" fmla="*/ 157 w 550"/>
                <a:gd name="T109" fmla="*/ 0 h 28"/>
                <a:gd name="T110" fmla="*/ 141 w 550"/>
                <a:gd name="T111" fmla="*/ 0 h 28"/>
                <a:gd name="T112" fmla="*/ 127 w 550"/>
                <a:gd name="T113" fmla="*/ 0 h 28"/>
                <a:gd name="T114" fmla="*/ 104 w 550"/>
                <a:gd name="T115" fmla="*/ 1 h 28"/>
                <a:gd name="T116" fmla="*/ 77 w 550"/>
                <a:gd name="T117" fmla="*/ 6 h 28"/>
                <a:gd name="T118" fmla="*/ 52 w 550"/>
                <a:gd name="T119" fmla="*/ 11 h 28"/>
                <a:gd name="T120" fmla="*/ 31 w 550"/>
                <a:gd name="T121" fmla="*/ 15 h 28"/>
                <a:gd name="T122" fmla="*/ 11 w 550"/>
                <a:gd name="T123" fmla="*/ 18 h 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50"/>
                <a:gd name="T187" fmla="*/ 0 h 28"/>
                <a:gd name="T188" fmla="*/ 550 w 550"/>
                <a:gd name="T189" fmla="*/ 28 h 2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50" h="28">
                  <a:moveTo>
                    <a:pt x="3" y="18"/>
                  </a:moveTo>
                  <a:lnTo>
                    <a:pt x="0" y="18"/>
                  </a:lnTo>
                  <a:lnTo>
                    <a:pt x="3" y="18"/>
                  </a:lnTo>
                  <a:lnTo>
                    <a:pt x="5" y="18"/>
                  </a:lnTo>
                  <a:lnTo>
                    <a:pt x="11" y="16"/>
                  </a:lnTo>
                  <a:lnTo>
                    <a:pt x="14" y="16"/>
                  </a:lnTo>
                  <a:lnTo>
                    <a:pt x="19" y="16"/>
                  </a:lnTo>
                  <a:lnTo>
                    <a:pt x="25" y="16"/>
                  </a:lnTo>
                  <a:lnTo>
                    <a:pt x="33" y="16"/>
                  </a:lnTo>
                  <a:lnTo>
                    <a:pt x="38" y="16"/>
                  </a:lnTo>
                  <a:lnTo>
                    <a:pt x="46" y="16"/>
                  </a:lnTo>
                  <a:lnTo>
                    <a:pt x="55" y="16"/>
                  </a:lnTo>
                  <a:lnTo>
                    <a:pt x="63" y="15"/>
                  </a:lnTo>
                  <a:lnTo>
                    <a:pt x="72" y="15"/>
                  </a:lnTo>
                  <a:lnTo>
                    <a:pt x="83" y="15"/>
                  </a:lnTo>
                  <a:lnTo>
                    <a:pt x="91" y="15"/>
                  </a:lnTo>
                  <a:lnTo>
                    <a:pt x="100" y="15"/>
                  </a:lnTo>
                  <a:lnTo>
                    <a:pt x="110" y="15"/>
                  </a:lnTo>
                  <a:lnTo>
                    <a:pt x="118" y="16"/>
                  </a:lnTo>
                  <a:lnTo>
                    <a:pt x="129" y="16"/>
                  </a:lnTo>
                  <a:lnTo>
                    <a:pt x="138" y="16"/>
                  </a:lnTo>
                  <a:lnTo>
                    <a:pt x="146" y="16"/>
                  </a:lnTo>
                  <a:lnTo>
                    <a:pt x="155" y="16"/>
                  </a:lnTo>
                  <a:lnTo>
                    <a:pt x="166" y="16"/>
                  </a:lnTo>
                  <a:lnTo>
                    <a:pt x="173" y="18"/>
                  </a:lnTo>
                  <a:lnTo>
                    <a:pt x="179" y="18"/>
                  </a:lnTo>
                  <a:lnTo>
                    <a:pt x="187" y="18"/>
                  </a:lnTo>
                  <a:lnTo>
                    <a:pt x="196" y="19"/>
                  </a:lnTo>
                  <a:lnTo>
                    <a:pt x="201" y="19"/>
                  </a:lnTo>
                  <a:lnTo>
                    <a:pt x="207" y="19"/>
                  </a:lnTo>
                  <a:lnTo>
                    <a:pt x="215" y="20"/>
                  </a:lnTo>
                  <a:lnTo>
                    <a:pt x="218" y="22"/>
                  </a:lnTo>
                  <a:lnTo>
                    <a:pt x="226" y="22"/>
                  </a:lnTo>
                  <a:lnTo>
                    <a:pt x="232" y="22"/>
                  </a:lnTo>
                  <a:lnTo>
                    <a:pt x="235" y="23"/>
                  </a:lnTo>
                  <a:lnTo>
                    <a:pt x="240" y="23"/>
                  </a:lnTo>
                  <a:lnTo>
                    <a:pt x="248" y="25"/>
                  </a:lnTo>
                  <a:lnTo>
                    <a:pt x="251" y="25"/>
                  </a:lnTo>
                  <a:lnTo>
                    <a:pt x="256" y="25"/>
                  </a:lnTo>
                  <a:lnTo>
                    <a:pt x="262" y="26"/>
                  </a:lnTo>
                  <a:lnTo>
                    <a:pt x="267" y="26"/>
                  </a:lnTo>
                  <a:lnTo>
                    <a:pt x="273" y="26"/>
                  </a:lnTo>
                  <a:lnTo>
                    <a:pt x="279" y="26"/>
                  </a:lnTo>
                  <a:lnTo>
                    <a:pt x="284" y="26"/>
                  </a:lnTo>
                  <a:lnTo>
                    <a:pt x="290" y="26"/>
                  </a:lnTo>
                  <a:lnTo>
                    <a:pt x="298" y="27"/>
                  </a:lnTo>
                  <a:lnTo>
                    <a:pt x="301" y="27"/>
                  </a:lnTo>
                  <a:lnTo>
                    <a:pt x="309" y="27"/>
                  </a:lnTo>
                  <a:lnTo>
                    <a:pt x="314" y="27"/>
                  </a:lnTo>
                  <a:lnTo>
                    <a:pt x="320" y="27"/>
                  </a:lnTo>
                  <a:lnTo>
                    <a:pt x="325" y="27"/>
                  </a:lnTo>
                  <a:lnTo>
                    <a:pt x="331" y="27"/>
                  </a:lnTo>
                  <a:lnTo>
                    <a:pt x="336" y="27"/>
                  </a:lnTo>
                  <a:lnTo>
                    <a:pt x="342" y="26"/>
                  </a:lnTo>
                  <a:lnTo>
                    <a:pt x="350" y="26"/>
                  </a:lnTo>
                  <a:lnTo>
                    <a:pt x="356" y="26"/>
                  </a:lnTo>
                  <a:lnTo>
                    <a:pt x="362" y="26"/>
                  </a:lnTo>
                  <a:lnTo>
                    <a:pt x="370" y="26"/>
                  </a:lnTo>
                  <a:lnTo>
                    <a:pt x="376" y="25"/>
                  </a:lnTo>
                  <a:lnTo>
                    <a:pt x="383" y="25"/>
                  </a:lnTo>
                  <a:lnTo>
                    <a:pt x="389" y="25"/>
                  </a:lnTo>
                  <a:lnTo>
                    <a:pt x="397" y="23"/>
                  </a:lnTo>
                  <a:lnTo>
                    <a:pt x="402" y="23"/>
                  </a:lnTo>
                  <a:lnTo>
                    <a:pt x="411" y="22"/>
                  </a:lnTo>
                  <a:lnTo>
                    <a:pt x="416" y="22"/>
                  </a:lnTo>
                  <a:lnTo>
                    <a:pt x="422" y="22"/>
                  </a:lnTo>
                  <a:lnTo>
                    <a:pt x="428" y="20"/>
                  </a:lnTo>
                  <a:lnTo>
                    <a:pt x="433" y="20"/>
                  </a:lnTo>
                  <a:lnTo>
                    <a:pt x="439" y="19"/>
                  </a:lnTo>
                  <a:lnTo>
                    <a:pt x="446" y="19"/>
                  </a:lnTo>
                  <a:lnTo>
                    <a:pt x="449" y="19"/>
                  </a:lnTo>
                  <a:lnTo>
                    <a:pt x="455" y="19"/>
                  </a:lnTo>
                  <a:lnTo>
                    <a:pt x="460" y="18"/>
                  </a:lnTo>
                  <a:lnTo>
                    <a:pt x="466" y="18"/>
                  </a:lnTo>
                  <a:lnTo>
                    <a:pt x="469" y="16"/>
                  </a:lnTo>
                  <a:lnTo>
                    <a:pt x="474" y="16"/>
                  </a:lnTo>
                  <a:lnTo>
                    <a:pt x="480" y="16"/>
                  </a:lnTo>
                  <a:lnTo>
                    <a:pt x="483" y="16"/>
                  </a:lnTo>
                  <a:lnTo>
                    <a:pt x="488" y="15"/>
                  </a:lnTo>
                  <a:lnTo>
                    <a:pt x="494" y="15"/>
                  </a:lnTo>
                  <a:lnTo>
                    <a:pt x="497" y="15"/>
                  </a:lnTo>
                  <a:lnTo>
                    <a:pt x="502" y="15"/>
                  </a:lnTo>
                  <a:lnTo>
                    <a:pt x="505" y="15"/>
                  </a:lnTo>
                  <a:lnTo>
                    <a:pt x="511" y="15"/>
                  </a:lnTo>
                  <a:lnTo>
                    <a:pt x="513" y="15"/>
                  </a:lnTo>
                  <a:lnTo>
                    <a:pt x="515" y="15"/>
                  </a:lnTo>
                  <a:lnTo>
                    <a:pt x="521" y="15"/>
                  </a:lnTo>
                  <a:lnTo>
                    <a:pt x="524" y="15"/>
                  </a:lnTo>
                  <a:lnTo>
                    <a:pt x="529" y="15"/>
                  </a:lnTo>
                  <a:lnTo>
                    <a:pt x="532" y="15"/>
                  </a:lnTo>
                  <a:lnTo>
                    <a:pt x="538" y="15"/>
                  </a:lnTo>
                  <a:lnTo>
                    <a:pt x="540" y="15"/>
                  </a:lnTo>
                  <a:lnTo>
                    <a:pt x="546" y="16"/>
                  </a:lnTo>
                  <a:lnTo>
                    <a:pt x="549" y="16"/>
                  </a:lnTo>
                  <a:lnTo>
                    <a:pt x="546" y="16"/>
                  </a:lnTo>
                  <a:lnTo>
                    <a:pt x="543" y="15"/>
                  </a:lnTo>
                  <a:lnTo>
                    <a:pt x="540" y="15"/>
                  </a:lnTo>
                  <a:lnTo>
                    <a:pt x="538" y="15"/>
                  </a:lnTo>
                  <a:lnTo>
                    <a:pt x="535" y="14"/>
                  </a:lnTo>
                  <a:lnTo>
                    <a:pt x="529" y="14"/>
                  </a:lnTo>
                  <a:lnTo>
                    <a:pt x="526" y="14"/>
                  </a:lnTo>
                  <a:lnTo>
                    <a:pt x="521" y="13"/>
                  </a:lnTo>
                  <a:lnTo>
                    <a:pt x="515" y="13"/>
                  </a:lnTo>
                  <a:lnTo>
                    <a:pt x="511" y="11"/>
                  </a:lnTo>
                  <a:lnTo>
                    <a:pt x="502" y="11"/>
                  </a:lnTo>
                  <a:lnTo>
                    <a:pt x="497" y="10"/>
                  </a:lnTo>
                  <a:lnTo>
                    <a:pt x="491" y="10"/>
                  </a:lnTo>
                  <a:lnTo>
                    <a:pt x="483" y="8"/>
                  </a:lnTo>
                  <a:lnTo>
                    <a:pt x="477" y="8"/>
                  </a:lnTo>
                  <a:lnTo>
                    <a:pt x="469" y="7"/>
                  </a:lnTo>
                  <a:lnTo>
                    <a:pt x="463" y="6"/>
                  </a:lnTo>
                  <a:lnTo>
                    <a:pt x="455" y="6"/>
                  </a:lnTo>
                  <a:lnTo>
                    <a:pt x="449" y="4"/>
                  </a:lnTo>
                  <a:lnTo>
                    <a:pt x="442" y="4"/>
                  </a:lnTo>
                  <a:lnTo>
                    <a:pt x="433" y="3"/>
                  </a:lnTo>
                  <a:lnTo>
                    <a:pt x="428" y="3"/>
                  </a:lnTo>
                  <a:lnTo>
                    <a:pt x="419" y="3"/>
                  </a:lnTo>
                  <a:lnTo>
                    <a:pt x="411" y="3"/>
                  </a:lnTo>
                  <a:lnTo>
                    <a:pt x="405" y="1"/>
                  </a:lnTo>
                  <a:lnTo>
                    <a:pt x="397" y="1"/>
                  </a:lnTo>
                  <a:lnTo>
                    <a:pt x="391" y="1"/>
                  </a:lnTo>
                  <a:lnTo>
                    <a:pt x="386" y="1"/>
                  </a:lnTo>
                  <a:lnTo>
                    <a:pt x="377" y="1"/>
                  </a:lnTo>
                  <a:lnTo>
                    <a:pt x="373" y="1"/>
                  </a:lnTo>
                  <a:lnTo>
                    <a:pt x="362" y="1"/>
                  </a:lnTo>
                  <a:lnTo>
                    <a:pt x="353" y="3"/>
                  </a:lnTo>
                  <a:lnTo>
                    <a:pt x="345" y="3"/>
                  </a:lnTo>
                  <a:lnTo>
                    <a:pt x="336" y="4"/>
                  </a:lnTo>
                  <a:lnTo>
                    <a:pt x="331" y="6"/>
                  </a:lnTo>
                  <a:lnTo>
                    <a:pt x="322" y="7"/>
                  </a:lnTo>
                  <a:lnTo>
                    <a:pt x="317" y="8"/>
                  </a:lnTo>
                  <a:lnTo>
                    <a:pt x="314" y="10"/>
                  </a:lnTo>
                  <a:lnTo>
                    <a:pt x="309" y="11"/>
                  </a:lnTo>
                  <a:lnTo>
                    <a:pt x="304" y="11"/>
                  </a:lnTo>
                  <a:lnTo>
                    <a:pt x="298" y="13"/>
                  </a:lnTo>
                  <a:lnTo>
                    <a:pt x="295" y="14"/>
                  </a:lnTo>
                  <a:lnTo>
                    <a:pt x="290" y="14"/>
                  </a:lnTo>
                  <a:lnTo>
                    <a:pt x="287" y="15"/>
                  </a:lnTo>
                  <a:lnTo>
                    <a:pt x="281" y="15"/>
                  </a:lnTo>
                  <a:lnTo>
                    <a:pt x="276" y="15"/>
                  </a:lnTo>
                  <a:lnTo>
                    <a:pt x="273" y="14"/>
                  </a:lnTo>
                  <a:lnTo>
                    <a:pt x="270" y="14"/>
                  </a:lnTo>
                  <a:lnTo>
                    <a:pt x="265" y="14"/>
                  </a:lnTo>
                  <a:lnTo>
                    <a:pt x="262" y="14"/>
                  </a:lnTo>
                  <a:lnTo>
                    <a:pt x="259" y="13"/>
                  </a:lnTo>
                  <a:lnTo>
                    <a:pt x="253" y="13"/>
                  </a:lnTo>
                  <a:lnTo>
                    <a:pt x="251" y="11"/>
                  </a:lnTo>
                  <a:lnTo>
                    <a:pt x="245" y="11"/>
                  </a:lnTo>
                  <a:lnTo>
                    <a:pt x="240" y="11"/>
                  </a:lnTo>
                  <a:lnTo>
                    <a:pt x="238" y="10"/>
                  </a:lnTo>
                  <a:lnTo>
                    <a:pt x="232" y="10"/>
                  </a:lnTo>
                  <a:lnTo>
                    <a:pt x="226" y="8"/>
                  </a:lnTo>
                  <a:lnTo>
                    <a:pt x="221" y="8"/>
                  </a:lnTo>
                  <a:lnTo>
                    <a:pt x="215" y="7"/>
                  </a:lnTo>
                  <a:lnTo>
                    <a:pt x="212" y="7"/>
                  </a:lnTo>
                  <a:lnTo>
                    <a:pt x="207" y="6"/>
                  </a:lnTo>
                  <a:lnTo>
                    <a:pt x="201" y="6"/>
                  </a:lnTo>
                  <a:lnTo>
                    <a:pt x="196" y="4"/>
                  </a:lnTo>
                  <a:lnTo>
                    <a:pt x="190" y="4"/>
                  </a:lnTo>
                  <a:lnTo>
                    <a:pt x="184" y="3"/>
                  </a:lnTo>
                  <a:lnTo>
                    <a:pt x="179" y="3"/>
                  </a:lnTo>
                  <a:lnTo>
                    <a:pt x="173" y="1"/>
                  </a:lnTo>
                  <a:lnTo>
                    <a:pt x="169" y="1"/>
                  </a:lnTo>
                  <a:lnTo>
                    <a:pt x="163" y="1"/>
                  </a:lnTo>
                  <a:lnTo>
                    <a:pt x="157" y="0"/>
                  </a:lnTo>
                  <a:lnTo>
                    <a:pt x="152" y="0"/>
                  </a:lnTo>
                  <a:lnTo>
                    <a:pt x="146" y="0"/>
                  </a:lnTo>
                  <a:lnTo>
                    <a:pt x="141" y="0"/>
                  </a:lnTo>
                  <a:lnTo>
                    <a:pt x="135" y="0"/>
                  </a:lnTo>
                  <a:lnTo>
                    <a:pt x="129" y="0"/>
                  </a:lnTo>
                  <a:lnTo>
                    <a:pt x="127" y="0"/>
                  </a:lnTo>
                  <a:lnTo>
                    <a:pt x="121" y="0"/>
                  </a:lnTo>
                  <a:lnTo>
                    <a:pt x="113" y="0"/>
                  </a:lnTo>
                  <a:lnTo>
                    <a:pt x="104" y="1"/>
                  </a:lnTo>
                  <a:lnTo>
                    <a:pt x="94" y="3"/>
                  </a:lnTo>
                  <a:lnTo>
                    <a:pt x="86" y="3"/>
                  </a:lnTo>
                  <a:lnTo>
                    <a:pt x="77" y="6"/>
                  </a:lnTo>
                  <a:lnTo>
                    <a:pt x="69" y="7"/>
                  </a:lnTo>
                  <a:lnTo>
                    <a:pt x="60" y="8"/>
                  </a:lnTo>
                  <a:lnTo>
                    <a:pt x="52" y="11"/>
                  </a:lnTo>
                  <a:lnTo>
                    <a:pt x="44" y="13"/>
                  </a:lnTo>
                  <a:lnTo>
                    <a:pt x="38" y="14"/>
                  </a:lnTo>
                  <a:lnTo>
                    <a:pt x="31" y="15"/>
                  </a:lnTo>
                  <a:lnTo>
                    <a:pt x="25" y="16"/>
                  </a:lnTo>
                  <a:lnTo>
                    <a:pt x="19" y="18"/>
                  </a:lnTo>
                  <a:lnTo>
                    <a:pt x="11" y="18"/>
                  </a:lnTo>
                  <a:lnTo>
                    <a:pt x="8" y="18"/>
                  </a:lnTo>
                  <a:lnTo>
                    <a:pt x="3" y="18"/>
                  </a:lnTo>
                </a:path>
              </a:pathLst>
            </a:custGeom>
            <a:solidFill>
              <a:srgbClr val="CFF3F5"/>
            </a:solidFill>
            <a:ln w="127000" cap="rnd">
              <a:noFill/>
              <a:round/>
              <a:headEnd/>
              <a:tailEnd/>
            </a:ln>
          </p:spPr>
          <p:txBody>
            <a:bodyPr>
              <a:prstTxWarp prst="textNoShape">
                <a:avLst/>
              </a:prstTxWarp>
            </a:bodyPr>
            <a:lstStyle/>
            <a:p>
              <a:endParaRPr lang="en-US"/>
            </a:p>
          </p:txBody>
        </p:sp>
        <p:sp>
          <p:nvSpPr>
            <p:cNvPr id="41293" name="Freeform 277"/>
            <p:cNvSpPr>
              <a:spLocks/>
            </p:cNvSpPr>
            <p:nvPr/>
          </p:nvSpPr>
          <p:spPr bwMode="auto">
            <a:xfrm>
              <a:off x="4392" y="577"/>
              <a:ext cx="518" cy="27"/>
            </a:xfrm>
            <a:custGeom>
              <a:avLst/>
              <a:gdLst>
                <a:gd name="T0" fmla="*/ 514 w 518"/>
                <a:gd name="T1" fmla="*/ 16 h 27"/>
                <a:gd name="T2" fmla="*/ 506 w 518"/>
                <a:gd name="T3" fmla="*/ 15 h 27"/>
                <a:gd name="T4" fmla="*/ 494 w 518"/>
                <a:gd name="T5" fmla="*/ 13 h 27"/>
                <a:gd name="T6" fmla="*/ 479 w 518"/>
                <a:gd name="T7" fmla="*/ 11 h 27"/>
                <a:gd name="T8" fmla="*/ 462 w 518"/>
                <a:gd name="T9" fmla="*/ 10 h 27"/>
                <a:gd name="T10" fmla="*/ 442 w 518"/>
                <a:gd name="T11" fmla="*/ 7 h 27"/>
                <a:gd name="T12" fmla="*/ 421 w 518"/>
                <a:gd name="T13" fmla="*/ 6 h 27"/>
                <a:gd name="T14" fmla="*/ 401 w 518"/>
                <a:gd name="T15" fmla="*/ 4 h 27"/>
                <a:gd name="T16" fmla="*/ 382 w 518"/>
                <a:gd name="T17" fmla="*/ 3 h 27"/>
                <a:gd name="T18" fmla="*/ 363 w 518"/>
                <a:gd name="T19" fmla="*/ 3 h 27"/>
                <a:gd name="T20" fmla="*/ 341 w 518"/>
                <a:gd name="T21" fmla="*/ 3 h 27"/>
                <a:gd name="T22" fmla="*/ 316 w 518"/>
                <a:gd name="T23" fmla="*/ 6 h 27"/>
                <a:gd name="T24" fmla="*/ 300 w 518"/>
                <a:gd name="T25" fmla="*/ 8 h 27"/>
                <a:gd name="T26" fmla="*/ 286 w 518"/>
                <a:gd name="T27" fmla="*/ 13 h 27"/>
                <a:gd name="T28" fmla="*/ 275 w 518"/>
                <a:gd name="T29" fmla="*/ 13 h 27"/>
                <a:gd name="T30" fmla="*/ 259 w 518"/>
                <a:gd name="T31" fmla="*/ 15 h 27"/>
                <a:gd name="T32" fmla="*/ 250 w 518"/>
                <a:gd name="T33" fmla="*/ 13 h 27"/>
                <a:gd name="T34" fmla="*/ 239 w 518"/>
                <a:gd name="T35" fmla="*/ 13 h 27"/>
                <a:gd name="T36" fmla="*/ 228 w 518"/>
                <a:gd name="T37" fmla="*/ 11 h 27"/>
                <a:gd name="T38" fmla="*/ 214 w 518"/>
                <a:gd name="T39" fmla="*/ 10 h 27"/>
                <a:gd name="T40" fmla="*/ 198 w 518"/>
                <a:gd name="T41" fmla="*/ 7 h 27"/>
                <a:gd name="T42" fmla="*/ 184 w 518"/>
                <a:gd name="T43" fmla="*/ 6 h 27"/>
                <a:gd name="T44" fmla="*/ 167 w 518"/>
                <a:gd name="T45" fmla="*/ 3 h 27"/>
                <a:gd name="T46" fmla="*/ 153 w 518"/>
                <a:gd name="T47" fmla="*/ 1 h 27"/>
                <a:gd name="T48" fmla="*/ 138 w 518"/>
                <a:gd name="T49" fmla="*/ 1 h 27"/>
                <a:gd name="T50" fmla="*/ 124 w 518"/>
                <a:gd name="T51" fmla="*/ 0 h 27"/>
                <a:gd name="T52" fmla="*/ 107 w 518"/>
                <a:gd name="T53" fmla="*/ 1 h 27"/>
                <a:gd name="T54" fmla="*/ 83 w 518"/>
                <a:gd name="T55" fmla="*/ 4 h 27"/>
                <a:gd name="T56" fmla="*/ 57 w 518"/>
                <a:gd name="T57" fmla="*/ 10 h 27"/>
                <a:gd name="T58" fmla="*/ 35 w 518"/>
                <a:gd name="T59" fmla="*/ 13 h 27"/>
                <a:gd name="T60" fmla="*/ 19 w 518"/>
                <a:gd name="T61" fmla="*/ 18 h 27"/>
                <a:gd name="T62" fmla="*/ 2 w 518"/>
                <a:gd name="T63" fmla="*/ 18 h 27"/>
                <a:gd name="T64" fmla="*/ 5 w 518"/>
                <a:gd name="T65" fmla="*/ 16 h 27"/>
                <a:gd name="T66" fmla="*/ 19 w 518"/>
                <a:gd name="T67" fmla="*/ 16 h 27"/>
                <a:gd name="T68" fmla="*/ 38 w 518"/>
                <a:gd name="T69" fmla="*/ 16 h 27"/>
                <a:gd name="T70" fmla="*/ 60 w 518"/>
                <a:gd name="T71" fmla="*/ 16 h 27"/>
                <a:gd name="T72" fmla="*/ 85 w 518"/>
                <a:gd name="T73" fmla="*/ 15 h 27"/>
                <a:gd name="T74" fmla="*/ 112 w 518"/>
                <a:gd name="T75" fmla="*/ 16 h 27"/>
                <a:gd name="T76" fmla="*/ 138 w 518"/>
                <a:gd name="T77" fmla="*/ 16 h 27"/>
                <a:gd name="T78" fmla="*/ 162 w 518"/>
                <a:gd name="T79" fmla="*/ 18 h 27"/>
                <a:gd name="T80" fmla="*/ 184 w 518"/>
                <a:gd name="T81" fmla="*/ 19 h 27"/>
                <a:gd name="T82" fmla="*/ 201 w 518"/>
                <a:gd name="T83" fmla="*/ 20 h 27"/>
                <a:gd name="T84" fmla="*/ 217 w 518"/>
                <a:gd name="T85" fmla="*/ 22 h 27"/>
                <a:gd name="T86" fmla="*/ 231 w 518"/>
                <a:gd name="T87" fmla="*/ 23 h 27"/>
                <a:gd name="T88" fmla="*/ 248 w 518"/>
                <a:gd name="T89" fmla="*/ 25 h 27"/>
                <a:gd name="T90" fmla="*/ 263 w 518"/>
                <a:gd name="T91" fmla="*/ 26 h 27"/>
                <a:gd name="T92" fmla="*/ 280 w 518"/>
                <a:gd name="T93" fmla="*/ 26 h 27"/>
                <a:gd name="T94" fmla="*/ 294 w 518"/>
                <a:gd name="T95" fmla="*/ 26 h 27"/>
                <a:gd name="T96" fmla="*/ 311 w 518"/>
                <a:gd name="T97" fmla="*/ 26 h 27"/>
                <a:gd name="T98" fmla="*/ 330 w 518"/>
                <a:gd name="T99" fmla="*/ 26 h 27"/>
                <a:gd name="T100" fmla="*/ 346 w 518"/>
                <a:gd name="T101" fmla="*/ 25 h 27"/>
                <a:gd name="T102" fmla="*/ 366 w 518"/>
                <a:gd name="T103" fmla="*/ 23 h 27"/>
                <a:gd name="T104" fmla="*/ 384 w 518"/>
                <a:gd name="T105" fmla="*/ 22 h 27"/>
                <a:gd name="T106" fmla="*/ 401 w 518"/>
                <a:gd name="T107" fmla="*/ 20 h 27"/>
                <a:gd name="T108" fmla="*/ 418 w 518"/>
                <a:gd name="T109" fmla="*/ 19 h 27"/>
                <a:gd name="T110" fmla="*/ 431 w 518"/>
                <a:gd name="T111" fmla="*/ 18 h 27"/>
                <a:gd name="T112" fmla="*/ 448 w 518"/>
                <a:gd name="T113" fmla="*/ 16 h 27"/>
                <a:gd name="T114" fmla="*/ 459 w 518"/>
                <a:gd name="T115" fmla="*/ 15 h 27"/>
                <a:gd name="T116" fmla="*/ 470 w 518"/>
                <a:gd name="T117" fmla="*/ 15 h 27"/>
                <a:gd name="T118" fmla="*/ 481 w 518"/>
                <a:gd name="T119" fmla="*/ 15 h 27"/>
                <a:gd name="T120" fmla="*/ 494 w 518"/>
                <a:gd name="T121" fmla="*/ 15 h 27"/>
                <a:gd name="T122" fmla="*/ 506 w 518"/>
                <a:gd name="T123" fmla="*/ 15 h 27"/>
                <a:gd name="T124" fmla="*/ 517 w 518"/>
                <a:gd name="T125" fmla="*/ 16 h 2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18"/>
                <a:gd name="T190" fmla="*/ 0 h 27"/>
                <a:gd name="T191" fmla="*/ 518 w 518"/>
                <a:gd name="T192" fmla="*/ 27 h 2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18" h="27">
                  <a:moveTo>
                    <a:pt x="517" y="16"/>
                  </a:moveTo>
                  <a:lnTo>
                    <a:pt x="517" y="16"/>
                  </a:lnTo>
                  <a:lnTo>
                    <a:pt x="514" y="16"/>
                  </a:lnTo>
                  <a:lnTo>
                    <a:pt x="511" y="15"/>
                  </a:lnTo>
                  <a:lnTo>
                    <a:pt x="508" y="15"/>
                  </a:lnTo>
                  <a:lnTo>
                    <a:pt x="506" y="15"/>
                  </a:lnTo>
                  <a:lnTo>
                    <a:pt x="503" y="15"/>
                  </a:lnTo>
                  <a:lnTo>
                    <a:pt x="497" y="13"/>
                  </a:lnTo>
                  <a:lnTo>
                    <a:pt x="494" y="13"/>
                  </a:lnTo>
                  <a:lnTo>
                    <a:pt x="489" y="13"/>
                  </a:lnTo>
                  <a:lnTo>
                    <a:pt x="484" y="13"/>
                  </a:lnTo>
                  <a:lnTo>
                    <a:pt x="479" y="11"/>
                  </a:lnTo>
                  <a:lnTo>
                    <a:pt x="473" y="11"/>
                  </a:lnTo>
                  <a:lnTo>
                    <a:pt x="467" y="10"/>
                  </a:lnTo>
                  <a:lnTo>
                    <a:pt x="462" y="10"/>
                  </a:lnTo>
                  <a:lnTo>
                    <a:pt x="453" y="8"/>
                  </a:lnTo>
                  <a:lnTo>
                    <a:pt x="448" y="8"/>
                  </a:lnTo>
                  <a:lnTo>
                    <a:pt x="442" y="7"/>
                  </a:lnTo>
                  <a:lnTo>
                    <a:pt x="434" y="7"/>
                  </a:lnTo>
                  <a:lnTo>
                    <a:pt x="429" y="6"/>
                  </a:lnTo>
                  <a:lnTo>
                    <a:pt x="421" y="6"/>
                  </a:lnTo>
                  <a:lnTo>
                    <a:pt x="415" y="4"/>
                  </a:lnTo>
                  <a:lnTo>
                    <a:pt x="407" y="4"/>
                  </a:lnTo>
                  <a:lnTo>
                    <a:pt x="401" y="4"/>
                  </a:lnTo>
                  <a:lnTo>
                    <a:pt x="393" y="3"/>
                  </a:lnTo>
                  <a:lnTo>
                    <a:pt x="387" y="3"/>
                  </a:lnTo>
                  <a:lnTo>
                    <a:pt x="382" y="3"/>
                  </a:lnTo>
                  <a:lnTo>
                    <a:pt x="373" y="3"/>
                  </a:lnTo>
                  <a:lnTo>
                    <a:pt x="369" y="3"/>
                  </a:lnTo>
                  <a:lnTo>
                    <a:pt x="363" y="3"/>
                  </a:lnTo>
                  <a:lnTo>
                    <a:pt x="358" y="3"/>
                  </a:lnTo>
                  <a:lnTo>
                    <a:pt x="352" y="3"/>
                  </a:lnTo>
                  <a:lnTo>
                    <a:pt x="341" y="3"/>
                  </a:lnTo>
                  <a:lnTo>
                    <a:pt x="332" y="3"/>
                  </a:lnTo>
                  <a:lnTo>
                    <a:pt x="324" y="4"/>
                  </a:lnTo>
                  <a:lnTo>
                    <a:pt x="316" y="6"/>
                  </a:lnTo>
                  <a:lnTo>
                    <a:pt x="311" y="7"/>
                  </a:lnTo>
                  <a:lnTo>
                    <a:pt x="305" y="8"/>
                  </a:lnTo>
                  <a:lnTo>
                    <a:pt x="300" y="8"/>
                  </a:lnTo>
                  <a:lnTo>
                    <a:pt x="294" y="10"/>
                  </a:lnTo>
                  <a:lnTo>
                    <a:pt x="291" y="11"/>
                  </a:lnTo>
                  <a:lnTo>
                    <a:pt x="286" y="13"/>
                  </a:lnTo>
                  <a:lnTo>
                    <a:pt x="280" y="13"/>
                  </a:lnTo>
                  <a:lnTo>
                    <a:pt x="277" y="13"/>
                  </a:lnTo>
                  <a:lnTo>
                    <a:pt x="275" y="13"/>
                  </a:lnTo>
                  <a:lnTo>
                    <a:pt x="269" y="15"/>
                  </a:lnTo>
                  <a:lnTo>
                    <a:pt x="263" y="15"/>
                  </a:lnTo>
                  <a:lnTo>
                    <a:pt x="259" y="15"/>
                  </a:lnTo>
                  <a:lnTo>
                    <a:pt x="256" y="15"/>
                  </a:lnTo>
                  <a:lnTo>
                    <a:pt x="253" y="13"/>
                  </a:lnTo>
                  <a:lnTo>
                    <a:pt x="250" y="13"/>
                  </a:lnTo>
                  <a:lnTo>
                    <a:pt x="248" y="13"/>
                  </a:lnTo>
                  <a:lnTo>
                    <a:pt x="245" y="13"/>
                  </a:lnTo>
                  <a:lnTo>
                    <a:pt x="239" y="13"/>
                  </a:lnTo>
                  <a:lnTo>
                    <a:pt x="236" y="13"/>
                  </a:lnTo>
                  <a:lnTo>
                    <a:pt x="231" y="11"/>
                  </a:lnTo>
                  <a:lnTo>
                    <a:pt x="228" y="11"/>
                  </a:lnTo>
                  <a:lnTo>
                    <a:pt x="222" y="11"/>
                  </a:lnTo>
                  <a:lnTo>
                    <a:pt x="217" y="10"/>
                  </a:lnTo>
                  <a:lnTo>
                    <a:pt x="214" y="10"/>
                  </a:lnTo>
                  <a:lnTo>
                    <a:pt x="208" y="8"/>
                  </a:lnTo>
                  <a:lnTo>
                    <a:pt x="203" y="8"/>
                  </a:lnTo>
                  <a:lnTo>
                    <a:pt x="198" y="7"/>
                  </a:lnTo>
                  <a:lnTo>
                    <a:pt x="195" y="7"/>
                  </a:lnTo>
                  <a:lnTo>
                    <a:pt x="190" y="6"/>
                  </a:lnTo>
                  <a:lnTo>
                    <a:pt x="184" y="6"/>
                  </a:lnTo>
                  <a:lnTo>
                    <a:pt x="179" y="4"/>
                  </a:lnTo>
                  <a:lnTo>
                    <a:pt x="173" y="4"/>
                  </a:lnTo>
                  <a:lnTo>
                    <a:pt x="167" y="3"/>
                  </a:lnTo>
                  <a:lnTo>
                    <a:pt x="162" y="3"/>
                  </a:lnTo>
                  <a:lnTo>
                    <a:pt x="159" y="3"/>
                  </a:lnTo>
                  <a:lnTo>
                    <a:pt x="153" y="1"/>
                  </a:lnTo>
                  <a:lnTo>
                    <a:pt x="148" y="1"/>
                  </a:lnTo>
                  <a:lnTo>
                    <a:pt x="143" y="1"/>
                  </a:lnTo>
                  <a:lnTo>
                    <a:pt x="138" y="1"/>
                  </a:lnTo>
                  <a:lnTo>
                    <a:pt x="132" y="1"/>
                  </a:lnTo>
                  <a:lnTo>
                    <a:pt x="129" y="0"/>
                  </a:lnTo>
                  <a:lnTo>
                    <a:pt x="124" y="0"/>
                  </a:lnTo>
                  <a:lnTo>
                    <a:pt x="118" y="0"/>
                  </a:lnTo>
                  <a:lnTo>
                    <a:pt x="115" y="1"/>
                  </a:lnTo>
                  <a:lnTo>
                    <a:pt x="107" y="1"/>
                  </a:lnTo>
                  <a:lnTo>
                    <a:pt x="98" y="3"/>
                  </a:lnTo>
                  <a:lnTo>
                    <a:pt x="90" y="3"/>
                  </a:lnTo>
                  <a:lnTo>
                    <a:pt x="83" y="4"/>
                  </a:lnTo>
                  <a:lnTo>
                    <a:pt x="74" y="6"/>
                  </a:lnTo>
                  <a:lnTo>
                    <a:pt x="66" y="7"/>
                  </a:lnTo>
                  <a:lnTo>
                    <a:pt x="57" y="10"/>
                  </a:lnTo>
                  <a:lnTo>
                    <a:pt x="49" y="11"/>
                  </a:lnTo>
                  <a:lnTo>
                    <a:pt x="43" y="13"/>
                  </a:lnTo>
                  <a:lnTo>
                    <a:pt x="35" y="13"/>
                  </a:lnTo>
                  <a:lnTo>
                    <a:pt x="29" y="15"/>
                  </a:lnTo>
                  <a:lnTo>
                    <a:pt x="25" y="16"/>
                  </a:lnTo>
                  <a:lnTo>
                    <a:pt x="19" y="18"/>
                  </a:lnTo>
                  <a:lnTo>
                    <a:pt x="11" y="18"/>
                  </a:lnTo>
                  <a:lnTo>
                    <a:pt x="8" y="18"/>
                  </a:lnTo>
                  <a:lnTo>
                    <a:pt x="2" y="18"/>
                  </a:lnTo>
                  <a:lnTo>
                    <a:pt x="0" y="18"/>
                  </a:lnTo>
                  <a:lnTo>
                    <a:pt x="2" y="18"/>
                  </a:lnTo>
                  <a:lnTo>
                    <a:pt x="5" y="16"/>
                  </a:lnTo>
                  <a:lnTo>
                    <a:pt x="11" y="16"/>
                  </a:lnTo>
                  <a:lnTo>
                    <a:pt x="14" y="16"/>
                  </a:lnTo>
                  <a:lnTo>
                    <a:pt x="19" y="16"/>
                  </a:lnTo>
                  <a:lnTo>
                    <a:pt x="25" y="16"/>
                  </a:lnTo>
                  <a:lnTo>
                    <a:pt x="29" y="16"/>
                  </a:lnTo>
                  <a:lnTo>
                    <a:pt x="38" y="16"/>
                  </a:lnTo>
                  <a:lnTo>
                    <a:pt x="46" y="16"/>
                  </a:lnTo>
                  <a:lnTo>
                    <a:pt x="52" y="16"/>
                  </a:lnTo>
                  <a:lnTo>
                    <a:pt x="60" y="16"/>
                  </a:lnTo>
                  <a:lnTo>
                    <a:pt x="69" y="15"/>
                  </a:lnTo>
                  <a:lnTo>
                    <a:pt x="77" y="15"/>
                  </a:lnTo>
                  <a:lnTo>
                    <a:pt x="85" y="15"/>
                  </a:lnTo>
                  <a:lnTo>
                    <a:pt x="96" y="15"/>
                  </a:lnTo>
                  <a:lnTo>
                    <a:pt x="104" y="16"/>
                  </a:lnTo>
                  <a:lnTo>
                    <a:pt x="112" y="16"/>
                  </a:lnTo>
                  <a:lnTo>
                    <a:pt x="121" y="16"/>
                  </a:lnTo>
                  <a:lnTo>
                    <a:pt x="129" y="16"/>
                  </a:lnTo>
                  <a:lnTo>
                    <a:pt x="138" y="16"/>
                  </a:lnTo>
                  <a:lnTo>
                    <a:pt x="145" y="16"/>
                  </a:lnTo>
                  <a:lnTo>
                    <a:pt x="153" y="16"/>
                  </a:lnTo>
                  <a:lnTo>
                    <a:pt x="162" y="18"/>
                  </a:lnTo>
                  <a:lnTo>
                    <a:pt x="170" y="18"/>
                  </a:lnTo>
                  <a:lnTo>
                    <a:pt x="179" y="18"/>
                  </a:lnTo>
                  <a:lnTo>
                    <a:pt x="184" y="19"/>
                  </a:lnTo>
                  <a:lnTo>
                    <a:pt x="190" y="19"/>
                  </a:lnTo>
                  <a:lnTo>
                    <a:pt x="195" y="19"/>
                  </a:lnTo>
                  <a:lnTo>
                    <a:pt x="201" y="20"/>
                  </a:lnTo>
                  <a:lnTo>
                    <a:pt x="206" y="20"/>
                  </a:lnTo>
                  <a:lnTo>
                    <a:pt x="211" y="22"/>
                  </a:lnTo>
                  <a:lnTo>
                    <a:pt x="217" y="22"/>
                  </a:lnTo>
                  <a:lnTo>
                    <a:pt x="222" y="23"/>
                  </a:lnTo>
                  <a:lnTo>
                    <a:pt x="228" y="23"/>
                  </a:lnTo>
                  <a:lnTo>
                    <a:pt x="231" y="23"/>
                  </a:lnTo>
                  <a:lnTo>
                    <a:pt x="236" y="25"/>
                  </a:lnTo>
                  <a:lnTo>
                    <a:pt x="242" y="25"/>
                  </a:lnTo>
                  <a:lnTo>
                    <a:pt x="248" y="25"/>
                  </a:lnTo>
                  <a:lnTo>
                    <a:pt x="253" y="25"/>
                  </a:lnTo>
                  <a:lnTo>
                    <a:pt x="259" y="26"/>
                  </a:lnTo>
                  <a:lnTo>
                    <a:pt x="263" y="26"/>
                  </a:lnTo>
                  <a:lnTo>
                    <a:pt x="269" y="26"/>
                  </a:lnTo>
                  <a:lnTo>
                    <a:pt x="275" y="26"/>
                  </a:lnTo>
                  <a:lnTo>
                    <a:pt x="280" y="26"/>
                  </a:lnTo>
                  <a:lnTo>
                    <a:pt x="283" y="26"/>
                  </a:lnTo>
                  <a:lnTo>
                    <a:pt x="289" y="26"/>
                  </a:lnTo>
                  <a:lnTo>
                    <a:pt x="294" y="26"/>
                  </a:lnTo>
                  <a:lnTo>
                    <a:pt x="300" y="26"/>
                  </a:lnTo>
                  <a:lnTo>
                    <a:pt x="305" y="26"/>
                  </a:lnTo>
                  <a:lnTo>
                    <a:pt x="311" y="26"/>
                  </a:lnTo>
                  <a:lnTo>
                    <a:pt x="316" y="26"/>
                  </a:lnTo>
                  <a:lnTo>
                    <a:pt x="321" y="26"/>
                  </a:lnTo>
                  <a:lnTo>
                    <a:pt x="330" y="26"/>
                  </a:lnTo>
                  <a:lnTo>
                    <a:pt x="335" y="26"/>
                  </a:lnTo>
                  <a:lnTo>
                    <a:pt x="341" y="26"/>
                  </a:lnTo>
                  <a:lnTo>
                    <a:pt x="346" y="25"/>
                  </a:lnTo>
                  <a:lnTo>
                    <a:pt x="352" y="25"/>
                  </a:lnTo>
                  <a:lnTo>
                    <a:pt x="360" y="25"/>
                  </a:lnTo>
                  <a:lnTo>
                    <a:pt x="366" y="23"/>
                  </a:lnTo>
                  <a:lnTo>
                    <a:pt x="372" y="23"/>
                  </a:lnTo>
                  <a:lnTo>
                    <a:pt x="379" y="23"/>
                  </a:lnTo>
                  <a:lnTo>
                    <a:pt x="384" y="22"/>
                  </a:lnTo>
                  <a:lnTo>
                    <a:pt x="390" y="22"/>
                  </a:lnTo>
                  <a:lnTo>
                    <a:pt x="396" y="22"/>
                  </a:lnTo>
                  <a:lnTo>
                    <a:pt x="401" y="20"/>
                  </a:lnTo>
                  <a:lnTo>
                    <a:pt x="407" y="20"/>
                  </a:lnTo>
                  <a:lnTo>
                    <a:pt x="415" y="19"/>
                  </a:lnTo>
                  <a:lnTo>
                    <a:pt x="418" y="19"/>
                  </a:lnTo>
                  <a:lnTo>
                    <a:pt x="424" y="19"/>
                  </a:lnTo>
                  <a:lnTo>
                    <a:pt x="429" y="19"/>
                  </a:lnTo>
                  <a:lnTo>
                    <a:pt x="431" y="18"/>
                  </a:lnTo>
                  <a:lnTo>
                    <a:pt x="437" y="18"/>
                  </a:lnTo>
                  <a:lnTo>
                    <a:pt x="442" y="18"/>
                  </a:lnTo>
                  <a:lnTo>
                    <a:pt x="448" y="16"/>
                  </a:lnTo>
                  <a:lnTo>
                    <a:pt x="451" y="16"/>
                  </a:lnTo>
                  <a:lnTo>
                    <a:pt x="453" y="16"/>
                  </a:lnTo>
                  <a:lnTo>
                    <a:pt x="459" y="15"/>
                  </a:lnTo>
                  <a:lnTo>
                    <a:pt x="465" y="15"/>
                  </a:lnTo>
                  <a:lnTo>
                    <a:pt x="467" y="15"/>
                  </a:lnTo>
                  <a:lnTo>
                    <a:pt x="470" y="15"/>
                  </a:lnTo>
                  <a:lnTo>
                    <a:pt x="476" y="15"/>
                  </a:lnTo>
                  <a:lnTo>
                    <a:pt x="479" y="15"/>
                  </a:lnTo>
                  <a:lnTo>
                    <a:pt x="481" y="15"/>
                  </a:lnTo>
                  <a:lnTo>
                    <a:pt x="487" y="15"/>
                  </a:lnTo>
                  <a:lnTo>
                    <a:pt x="489" y="15"/>
                  </a:lnTo>
                  <a:lnTo>
                    <a:pt x="494" y="15"/>
                  </a:lnTo>
                  <a:lnTo>
                    <a:pt x="497" y="15"/>
                  </a:lnTo>
                  <a:lnTo>
                    <a:pt x="500" y="15"/>
                  </a:lnTo>
                  <a:lnTo>
                    <a:pt x="506" y="15"/>
                  </a:lnTo>
                  <a:lnTo>
                    <a:pt x="508" y="15"/>
                  </a:lnTo>
                  <a:lnTo>
                    <a:pt x="514" y="16"/>
                  </a:lnTo>
                  <a:lnTo>
                    <a:pt x="517" y="16"/>
                  </a:lnTo>
                </a:path>
              </a:pathLst>
            </a:custGeom>
            <a:solidFill>
              <a:srgbClr val="F3F3F3"/>
            </a:solidFill>
            <a:ln w="127000" cap="rnd">
              <a:noFill/>
              <a:round/>
              <a:headEnd/>
              <a:tailEnd/>
            </a:ln>
          </p:spPr>
          <p:txBody>
            <a:bodyPr>
              <a:prstTxWarp prst="textNoShape">
                <a:avLst/>
              </a:prstTxWarp>
            </a:bodyPr>
            <a:lstStyle/>
            <a:p>
              <a:endParaRPr lang="en-US"/>
            </a:p>
          </p:txBody>
        </p:sp>
        <p:sp>
          <p:nvSpPr>
            <p:cNvPr id="41294" name="Freeform 278"/>
            <p:cNvSpPr>
              <a:spLocks/>
            </p:cNvSpPr>
            <p:nvPr/>
          </p:nvSpPr>
          <p:spPr bwMode="auto">
            <a:xfrm>
              <a:off x="4092" y="677"/>
              <a:ext cx="1" cy="25"/>
            </a:xfrm>
            <a:custGeom>
              <a:avLst/>
              <a:gdLst>
                <a:gd name="T0" fmla="*/ 0 w 1"/>
                <a:gd name="T1" fmla="*/ 1 h 25"/>
                <a:gd name="T2" fmla="*/ 0 w 1"/>
                <a:gd name="T3" fmla="*/ 1 h 25"/>
                <a:gd name="T4" fmla="*/ 0 w 1"/>
                <a:gd name="T5" fmla="*/ 1 h 25"/>
                <a:gd name="T6" fmla="*/ 0 w 1"/>
                <a:gd name="T7" fmla="*/ 0 h 25"/>
                <a:gd name="T8" fmla="*/ 0 w 1"/>
                <a:gd name="T9" fmla="*/ 0 h 25"/>
                <a:gd name="T10" fmla="*/ 0 w 1"/>
                <a:gd name="T11" fmla="*/ 23 h 25"/>
                <a:gd name="T12" fmla="*/ 0 w 1"/>
                <a:gd name="T13" fmla="*/ 24 h 25"/>
                <a:gd name="T14" fmla="*/ 0 w 1"/>
                <a:gd name="T15" fmla="*/ 1 h 25"/>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25"/>
                <a:gd name="T26" fmla="*/ 1 w 1"/>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25">
                  <a:moveTo>
                    <a:pt x="0" y="1"/>
                  </a:moveTo>
                  <a:lnTo>
                    <a:pt x="0" y="1"/>
                  </a:lnTo>
                  <a:lnTo>
                    <a:pt x="0" y="0"/>
                  </a:lnTo>
                  <a:lnTo>
                    <a:pt x="0" y="23"/>
                  </a:lnTo>
                  <a:lnTo>
                    <a:pt x="0" y="24"/>
                  </a:lnTo>
                  <a:lnTo>
                    <a:pt x="0" y="1"/>
                  </a:lnTo>
                </a:path>
              </a:pathLst>
            </a:custGeom>
            <a:solidFill>
              <a:srgbClr val="66F3FF"/>
            </a:solidFill>
            <a:ln w="127000" cap="rnd">
              <a:noFill/>
              <a:round/>
              <a:headEnd/>
              <a:tailEnd/>
            </a:ln>
          </p:spPr>
          <p:txBody>
            <a:bodyPr>
              <a:prstTxWarp prst="textNoShape">
                <a:avLst/>
              </a:prstTxWarp>
            </a:bodyPr>
            <a:lstStyle/>
            <a:p>
              <a:endParaRPr lang="en-US"/>
            </a:p>
          </p:txBody>
        </p:sp>
        <p:sp>
          <p:nvSpPr>
            <p:cNvPr id="41295" name="Freeform 279"/>
            <p:cNvSpPr>
              <a:spLocks/>
            </p:cNvSpPr>
            <p:nvPr/>
          </p:nvSpPr>
          <p:spPr bwMode="auto">
            <a:xfrm>
              <a:off x="4064" y="671"/>
              <a:ext cx="4" cy="28"/>
            </a:xfrm>
            <a:custGeom>
              <a:avLst/>
              <a:gdLst>
                <a:gd name="T0" fmla="*/ 3 w 4"/>
                <a:gd name="T1" fmla="*/ 1 h 28"/>
                <a:gd name="T2" fmla="*/ 0 w 4"/>
                <a:gd name="T3" fmla="*/ 0 h 28"/>
                <a:gd name="T4" fmla="*/ 0 w 4"/>
                <a:gd name="T5" fmla="*/ 27 h 28"/>
                <a:gd name="T6" fmla="*/ 3 w 4"/>
                <a:gd name="T7" fmla="*/ 27 h 28"/>
                <a:gd name="T8" fmla="*/ 3 w 4"/>
                <a:gd name="T9" fmla="*/ 1 h 28"/>
                <a:gd name="T10" fmla="*/ 0 60000 65536"/>
                <a:gd name="T11" fmla="*/ 0 60000 65536"/>
                <a:gd name="T12" fmla="*/ 0 60000 65536"/>
                <a:gd name="T13" fmla="*/ 0 60000 65536"/>
                <a:gd name="T14" fmla="*/ 0 60000 65536"/>
                <a:gd name="T15" fmla="*/ 0 w 4"/>
                <a:gd name="T16" fmla="*/ 0 h 28"/>
                <a:gd name="T17" fmla="*/ 4 w 4"/>
                <a:gd name="T18" fmla="*/ 28 h 28"/>
              </a:gdLst>
              <a:ahLst/>
              <a:cxnLst>
                <a:cxn ang="T10">
                  <a:pos x="T0" y="T1"/>
                </a:cxn>
                <a:cxn ang="T11">
                  <a:pos x="T2" y="T3"/>
                </a:cxn>
                <a:cxn ang="T12">
                  <a:pos x="T4" y="T5"/>
                </a:cxn>
                <a:cxn ang="T13">
                  <a:pos x="T6" y="T7"/>
                </a:cxn>
                <a:cxn ang="T14">
                  <a:pos x="T8" y="T9"/>
                </a:cxn>
              </a:cxnLst>
              <a:rect l="T15" t="T16" r="T17" b="T18"/>
              <a:pathLst>
                <a:path w="4" h="28">
                  <a:moveTo>
                    <a:pt x="3" y="1"/>
                  </a:moveTo>
                  <a:lnTo>
                    <a:pt x="0" y="0"/>
                  </a:lnTo>
                  <a:lnTo>
                    <a:pt x="0" y="27"/>
                  </a:lnTo>
                  <a:lnTo>
                    <a:pt x="3" y="27"/>
                  </a:lnTo>
                  <a:lnTo>
                    <a:pt x="3" y="1"/>
                  </a:lnTo>
                </a:path>
              </a:pathLst>
            </a:custGeom>
            <a:solidFill>
              <a:srgbClr val="66F3FF"/>
            </a:solidFill>
            <a:ln w="127000" cap="rnd">
              <a:noFill/>
              <a:round/>
              <a:headEnd/>
              <a:tailEnd/>
            </a:ln>
          </p:spPr>
          <p:txBody>
            <a:bodyPr>
              <a:prstTxWarp prst="textNoShape">
                <a:avLst/>
              </a:prstTxWarp>
            </a:bodyPr>
            <a:lstStyle/>
            <a:p>
              <a:endParaRPr lang="en-US"/>
            </a:p>
          </p:txBody>
        </p:sp>
        <p:sp>
          <p:nvSpPr>
            <p:cNvPr id="41296" name="Freeform 280"/>
            <p:cNvSpPr>
              <a:spLocks/>
            </p:cNvSpPr>
            <p:nvPr/>
          </p:nvSpPr>
          <p:spPr bwMode="auto">
            <a:xfrm>
              <a:off x="4217" y="694"/>
              <a:ext cx="1" cy="17"/>
            </a:xfrm>
            <a:custGeom>
              <a:avLst/>
              <a:gdLst>
                <a:gd name="T0" fmla="*/ 0 w 1"/>
                <a:gd name="T1" fmla="*/ 0 h 17"/>
                <a:gd name="T2" fmla="*/ 0 w 1"/>
                <a:gd name="T3" fmla="*/ 16 h 17"/>
                <a:gd name="T4" fmla="*/ 0 w 1"/>
                <a:gd name="T5" fmla="*/ 15 h 17"/>
                <a:gd name="T6" fmla="*/ 0 w 1"/>
                <a:gd name="T7" fmla="*/ 0 h 17"/>
                <a:gd name="T8" fmla="*/ 0 w 1"/>
                <a:gd name="T9" fmla="*/ 0 h 17"/>
                <a:gd name="T10" fmla="*/ 0 60000 65536"/>
                <a:gd name="T11" fmla="*/ 0 60000 65536"/>
                <a:gd name="T12" fmla="*/ 0 60000 65536"/>
                <a:gd name="T13" fmla="*/ 0 60000 65536"/>
                <a:gd name="T14" fmla="*/ 0 60000 65536"/>
                <a:gd name="T15" fmla="*/ 0 w 1"/>
                <a:gd name="T16" fmla="*/ 0 h 17"/>
                <a:gd name="T17" fmla="*/ 1 w 1"/>
                <a:gd name="T18" fmla="*/ 17 h 17"/>
              </a:gdLst>
              <a:ahLst/>
              <a:cxnLst>
                <a:cxn ang="T10">
                  <a:pos x="T0" y="T1"/>
                </a:cxn>
                <a:cxn ang="T11">
                  <a:pos x="T2" y="T3"/>
                </a:cxn>
                <a:cxn ang="T12">
                  <a:pos x="T4" y="T5"/>
                </a:cxn>
                <a:cxn ang="T13">
                  <a:pos x="T6" y="T7"/>
                </a:cxn>
                <a:cxn ang="T14">
                  <a:pos x="T8" y="T9"/>
                </a:cxn>
              </a:cxnLst>
              <a:rect l="T15" t="T16" r="T17" b="T18"/>
              <a:pathLst>
                <a:path w="1" h="17">
                  <a:moveTo>
                    <a:pt x="0" y="0"/>
                  </a:moveTo>
                  <a:lnTo>
                    <a:pt x="0" y="16"/>
                  </a:lnTo>
                  <a:lnTo>
                    <a:pt x="0" y="15"/>
                  </a:lnTo>
                  <a:lnTo>
                    <a:pt x="0" y="0"/>
                  </a:lnTo>
                </a:path>
              </a:pathLst>
            </a:custGeom>
            <a:solidFill>
              <a:srgbClr val="012700"/>
            </a:solidFill>
            <a:ln w="127000" cap="rnd">
              <a:noFill/>
              <a:round/>
              <a:headEnd/>
              <a:tailEnd/>
            </a:ln>
          </p:spPr>
          <p:txBody>
            <a:bodyPr>
              <a:prstTxWarp prst="textNoShape">
                <a:avLst/>
              </a:prstTxWarp>
            </a:bodyPr>
            <a:lstStyle/>
            <a:p>
              <a:endParaRPr lang="en-US"/>
            </a:p>
          </p:txBody>
        </p:sp>
        <p:sp>
          <p:nvSpPr>
            <p:cNvPr id="41297" name="Freeform 281"/>
            <p:cNvSpPr>
              <a:spLocks/>
            </p:cNvSpPr>
            <p:nvPr/>
          </p:nvSpPr>
          <p:spPr bwMode="auto">
            <a:xfrm>
              <a:off x="4159" y="677"/>
              <a:ext cx="2" cy="32"/>
            </a:xfrm>
            <a:custGeom>
              <a:avLst/>
              <a:gdLst>
                <a:gd name="T0" fmla="*/ 1 w 2"/>
                <a:gd name="T1" fmla="*/ 0 h 32"/>
                <a:gd name="T2" fmla="*/ 0 w 2"/>
                <a:gd name="T3" fmla="*/ 0 h 32"/>
                <a:gd name="T4" fmla="*/ 0 w 2"/>
                <a:gd name="T5" fmla="*/ 30 h 32"/>
                <a:gd name="T6" fmla="*/ 1 w 2"/>
                <a:gd name="T7" fmla="*/ 31 h 32"/>
                <a:gd name="T8" fmla="*/ 1 w 2"/>
                <a:gd name="T9" fmla="*/ 0 h 32"/>
                <a:gd name="T10" fmla="*/ 0 60000 65536"/>
                <a:gd name="T11" fmla="*/ 0 60000 65536"/>
                <a:gd name="T12" fmla="*/ 0 60000 65536"/>
                <a:gd name="T13" fmla="*/ 0 60000 65536"/>
                <a:gd name="T14" fmla="*/ 0 60000 65536"/>
                <a:gd name="T15" fmla="*/ 0 w 2"/>
                <a:gd name="T16" fmla="*/ 0 h 32"/>
                <a:gd name="T17" fmla="*/ 2 w 2"/>
                <a:gd name="T18" fmla="*/ 32 h 32"/>
              </a:gdLst>
              <a:ahLst/>
              <a:cxnLst>
                <a:cxn ang="T10">
                  <a:pos x="T0" y="T1"/>
                </a:cxn>
                <a:cxn ang="T11">
                  <a:pos x="T2" y="T3"/>
                </a:cxn>
                <a:cxn ang="T12">
                  <a:pos x="T4" y="T5"/>
                </a:cxn>
                <a:cxn ang="T13">
                  <a:pos x="T6" y="T7"/>
                </a:cxn>
                <a:cxn ang="T14">
                  <a:pos x="T8" y="T9"/>
                </a:cxn>
              </a:cxnLst>
              <a:rect l="T15" t="T16" r="T17" b="T18"/>
              <a:pathLst>
                <a:path w="2" h="32">
                  <a:moveTo>
                    <a:pt x="1" y="0"/>
                  </a:moveTo>
                  <a:lnTo>
                    <a:pt x="0" y="0"/>
                  </a:lnTo>
                  <a:lnTo>
                    <a:pt x="0" y="30"/>
                  </a:lnTo>
                  <a:lnTo>
                    <a:pt x="1" y="31"/>
                  </a:lnTo>
                  <a:lnTo>
                    <a:pt x="1" y="0"/>
                  </a:lnTo>
                </a:path>
              </a:pathLst>
            </a:custGeom>
            <a:solidFill>
              <a:srgbClr val="000000"/>
            </a:solidFill>
            <a:ln w="127000" cap="rnd">
              <a:noFill/>
              <a:round/>
              <a:headEnd/>
              <a:tailEnd/>
            </a:ln>
          </p:spPr>
          <p:txBody>
            <a:bodyPr>
              <a:prstTxWarp prst="textNoShape">
                <a:avLst/>
              </a:prstTxWarp>
            </a:bodyPr>
            <a:lstStyle/>
            <a:p>
              <a:endParaRPr lang="en-US"/>
            </a:p>
          </p:txBody>
        </p:sp>
        <p:sp>
          <p:nvSpPr>
            <p:cNvPr id="41298" name="Freeform 282"/>
            <p:cNvSpPr>
              <a:spLocks/>
            </p:cNvSpPr>
            <p:nvPr/>
          </p:nvSpPr>
          <p:spPr bwMode="auto">
            <a:xfrm>
              <a:off x="4080" y="764"/>
              <a:ext cx="16" cy="13"/>
            </a:xfrm>
            <a:custGeom>
              <a:avLst/>
              <a:gdLst>
                <a:gd name="T0" fmla="*/ 0 w 16"/>
                <a:gd name="T1" fmla="*/ 5 h 13"/>
                <a:gd name="T2" fmla="*/ 0 w 16"/>
                <a:gd name="T3" fmla="*/ 3 h 13"/>
                <a:gd name="T4" fmla="*/ 0 w 16"/>
                <a:gd name="T5" fmla="*/ 2 h 13"/>
                <a:gd name="T6" fmla="*/ 2 w 16"/>
                <a:gd name="T7" fmla="*/ 1 h 13"/>
                <a:gd name="T8" fmla="*/ 3 w 16"/>
                <a:gd name="T9" fmla="*/ 0 h 13"/>
                <a:gd name="T10" fmla="*/ 5 w 16"/>
                <a:gd name="T11" fmla="*/ 0 h 13"/>
                <a:gd name="T12" fmla="*/ 8 w 16"/>
                <a:gd name="T13" fmla="*/ 0 h 13"/>
                <a:gd name="T14" fmla="*/ 10 w 16"/>
                <a:gd name="T15" fmla="*/ 0 h 13"/>
                <a:gd name="T16" fmla="*/ 10 w 16"/>
                <a:gd name="T17" fmla="*/ 1 h 13"/>
                <a:gd name="T18" fmla="*/ 12 w 16"/>
                <a:gd name="T19" fmla="*/ 1 h 13"/>
                <a:gd name="T20" fmla="*/ 13 w 16"/>
                <a:gd name="T21" fmla="*/ 2 h 13"/>
                <a:gd name="T22" fmla="*/ 13 w 16"/>
                <a:gd name="T23" fmla="*/ 3 h 13"/>
                <a:gd name="T24" fmla="*/ 13 w 16"/>
                <a:gd name="T25" fmla="*/ 4 h 13"/>
                <a:gd name="T26" fmla="*/ 15 w 16"/>
                <a:gd name="T27" fmla="*/ 5 h 13"/>
                <a:gd name="T28" fmla="*/ 15 w 16"/>
                <a:gd name="T29" fmla="*/ 7 h 13"/>
                <a:gd name="T30" fmla="*/ 15 w 16"/>
                <a:gd name="T31" fmla="*/ 9 h 13"/>
                <a:gd name="T32" fmla="*/ 13 w 16"/>
                <a:gd name="T33" fmla="*/ 10 h 13"/>
                <a:gd name="T34" fmla="*/ 13 w 16"/>
                <a:gd name="T35" fmla="*/ 11 h 13"/>
                <a:gd name="T36" fmla="*/ 12 w 16"/>
                <a:gd name="T37" fmla="*/ 12 h 13"/>
                <a:gd name="T38" fmla="*/ 10 w 16"/>
                <a:gd name="T39" fmla="*/ 12 h 13"/>
                <a:gd name="T40" fmla="*/ 8 w 16"/>
                <a:gd name="T41" fmla="*/ 12 h 13"/>
                <a:gd name="T42" fmla="*/ 5 w 16"/>
                <a:gd name="T43" fmla="*/ 12 h 13"/>
                <a:gd name="T44" fmla="*/ 3 w 16"/>
                <a:gd name="T45" fmla="*/ 11 h 13"/>
                <a:gd name="T46" fmla="*/ 2 w 16"/>
                <a:gd name="T47" fmla="*/ 10 h 13"/>
                <a:gd name="T48" fmla="*/ 2 w 16"/>
                <a:gd name="T49" fmla="*/ 9 h 13"/>
                <a:gd name="T50" fmla="*/ 0 w 16"/>
                <a:gd name="T51" fmla="*/ 8 h 13"/>
                <a:gd name="T52" fmla="*/ 0 w 16"/>
                <a:gd name="T53" fmla="*/ 7 h 13"/>
                <a:gd name="T54" fmla="*/ 0 w 16"/>
                <a:gd name="T55" fmla="*/ 5 h 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
                <a:gd name="T85" fmla="*/ 0 h 13"/>
                <a:gd name="T86" fmla="*/ 16 w 16"/>
                <a:gd name="T87" fmla="*/ 13 h 1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 h="13">
                  <a:moveTo>
                    <a:pt x="0" y="5"/>
                  </a:moveTo>
                  <a:lnTo>
                    <a:pt x="0" y="3"/>
                  </a:lnTo>
                  <a:lnTo>
                    <a:pt x="0" y="2"/>
                  </a:lnTo>
                  <a:lnTo>
                    <a:pt x="2" y="1"/>
                  </a:lnTo>
                  <a:lnTo>
                    <a:pt x="3" y="0"/>
                  </a:lnTo>
                  <a:lnTo>
                    <a:pt x="5" y="0"/>
                  </a:lnTo>
                  <a:lnTo>
                    <a:pt x="8" y="0"/>
                  </a:lnTo>
                  <a:lnTo>
                    <a:pt x="10" y="0"/>
                  </a:lnTo>
                  <a:lnTo>
                    <a:pt x="10" y="1"/>
                  </a:lnTo>
                  <a:lnTo>
                    <a:pt x="12" y="1"/>
                  </a:lnTo>
                  <a:lnTo>
                    <a:pt x="13" y="2"/>
                  </a:lnTo>
                  <a:lnTo>
                    <a:pt x="13" y="3"/>
                  </a:lnTo>
                  <a:lnTo>
                    <a:pt x="13" y="4"/>
                  </a:lnTo>
                  <a:lnTo>
                    <a:pt x="15" y="5"/>
                  </a:lnTo>
                  <a:lnTo>
                    <a:pt x="15" y="7"/>
                  </a:lnTo>
                  <a:lnTo>
                    <a:pt x="15" y="9"/>
                  </a:lnTo>
                  <a:lnTo>
                    <a:pt x="13" y="10"/>
                  </a:lnTo>
                  <a:lnTo>
                    <a:pt x="13" y="11"/>
                  </a:lnTo>
                  <a:lnTo>
                    <a:pt x="12" y="12"/>
                  </a:lnTo>
                  <a:lnTo>
                    <a:pt x="10" y="12"/>
                  </a:lnTo>
                  <a:lnTo>
                    <a:pt x="8" y="12"/>
                  </a:lnTo>
                  <a:lnTo>
                    <a:pt x="5" y="12"/>
                  </a:lnTo>
                  <a:lnTo>
                    <a:pt x="3" y="11"/>
                  </a:lnTo>
                  <a:lnTo>
                    <a:pt x="2" y="10"/>
                  </a:lnTo>
                  <a:lnTo>
                    <a:pt x="2" y="9"/>
                  </a:lnTo>
                  <a:lnTo>
                    <a:pt x="0" y="8"/>
                  </a:lnTo>
                  <a:lnTo>
                    <a:pt x="0" y="7"/>
                  </a:lnTo>
                  <a:lnTo>
                    <a:pt x="0" y="5"/>
                  </a:lnTo>
                </a:path>
              </a:pathLst>
            </a:custGeom>
            <a:solidFill>
              <a:srgbClr val="000000"/>
            </a:solidFill>
            <a:ln w="127000" cap="rnd">
              <a:noFill/>
              <a:round/>
              <a:headEnd/>
              <a:tailEnd/>
            </a:ln>
          </p:spPr>
          <p:txBody>
            <a:bodyPr>
              <a:prstTxWarp prst="textNoShape">
                <a:avLst/>
              </a:prstTxWarp>
            </a:bodyPr>
            <a:lstStyle/>
            <a:p>
              <a:endParaRPr lang="en-US"/>
            </a:p>
          </p:txBody>
        </p:sp>
      </p:grpSp>
      <p:grpSp>
        <p:nvGrpSpPr>
          <p:cNvPr id="9" name="Group 550"/>
          <p:cNvGrpSpPr>
            <a:grpSpLocks/>
          </p:cNvGrpSpPr>
          <p:nvPr/>
        </p:nvGrpSpPr>
        <p:grpSpPr bwMode="auto">
          <a:xfrm>
            <a:off x="512763" y="1171575"/>
            <a:ext cx="2316162" cy="1150938"/>
            <a:chOff x="323" y="738"/>
            <a:chExt cx="1459" cy="725"/>
          </a:xfrm>
        </p:grpSpPr>
        <p:grpSp>
          <p:nvGrpSpPr>
            <p:cNvPr id="10" name="Group 548"/>
            <p:cNvGrpSpPr>
              <a:grpSpLocks/>
            </p:cNvGrpSpPr>
            <p:nvPr/>
          </p:nvGrpSpPr>
          <p:grpSpPr bwMode="auto">
            <a:xfrm>
              <a:off x="341" y="738"/>
              <a:ext cx="1441" cy="564"/>
              <a:chOff x="341" y="738"/>
              <a:chExt cx="1441" cy="564"/>
            </a:xfrm>
          </p:grpSpPr>
          <p:sp>
            <p:nvSpPr>
              <p:cNvPr id="26443" name="Freeform 284"/>
              <p:cNvSpPr>
                <a:spLocks/>
              </p:cNvSpPr>
              <p:nvPr/>
            </p:nvSpPr>
            <p:spPr bwMode="auto">
              <a:xfrm>
                <a:off x="1184" y="783"/>
                <a:ext cx="404" cy="67"/>
              </a:xfrm>
              <a:custGeom>
                <a:avLst/>
                <a:gdLst>
                  <a:gd name="T0" fmla="*/ 278 w 404"/>
                  <a:gd name="T1" fmla="*/ 66 h 67"/>
                  <a:gd name="T2" fmla="*/ 390 w 404"/>
                  <a:gd name="T3" fmla="*/ 43 h 67"/>
                  <a:gd name="T4" fmla="*/ 393 w 404"/>
                  <a:gd name="T5" fmla="*/ 41 h 67"/>
                  <a:gd name="T6" fmla="*/ 398 w 404"/>
                  <a:gd name="T7" fmla="*/ 39 h 67"/>
                  <a:gd name="T8" fmla="*/ 400 w 404"/>
                  <a:gd name="T9" fmla="*/ 37 h 67"/>
                  <a:gd name="T10" fmla="*/ 403 w 404"/>
                  <a:gd name="T11" fmla="*/ 33 h 67"/>
                  <a:gd name="T12" fmla="*/ 403 w 404"/>
                  <a:gd name="T13" fmla="*/ 30 h 67"/>
                  <a:gd name="T14" fmla="*/ 403 w 404"/>
                  <a:gd name="T15" fmla="*/ 26 h 67"/>
                  <a:gd name="T16" fmla="*/ 403 w 404"/>
                  <a:gd name="T17" fmla="*/ 22 h 67"/>
                  <a:gd name="T18" fmla="*/ 403 w 404"/>
                  <a:gd name="T19" fmla="*/ 18 h 67"/>
                  <a:gd name="T20" fmla="*/ 403 w 404"/>
                  <a:gd name="T21" fmla="*/ 14 h 67"/>
                  <a:gd name="T22" fmla="*/ 403 w 404"/>
                  <a:gd name="T23" fmla="*/ 11 h 67"/>
                  <a:gd name="T24" fmla="*/ 400 w 404"/>
                  <a:gd name="T25" fmla="*/ 7 h 67"/>
                  <a:gd name="T26" fmla="*/ 398 w 404"/>
                  <a:gd name="T27" fmla="*/ 4 h 67"/>
                  <a:gd name="T28" fmla="*/ 395 w 404"/>
                  <a:gd name="T29" fmla="*/ 3 h 67"/>
                  <a:gd name="T30" fmla="*/ 390 w 404"/>
                  <a:gd name="T31" fmla="*/ 1 h 67"/>
                  <a:gd name="T32" fmla="*/ 387 w 404"/>
                  <a:gd name="T33" fmla="*/ 0 h 67"/>
                  <a:gd name="T34" fmla="*/ 382 w 404"/>
                  <a:gd name="T35" fmla="*/ 1 h 67"/>
                  <a:gd name="T36" fmla="*/ 42 w 404"/>
                  <a:gd name="T37" fmla="*/ 66 h 67"/>
                  <a:gd name="T38" fmla="*/ 0 w 404"/>
                  <a:gd name="T39" fmla="*/ 66 h 67"/>
                  <a:gd name="T40" fmla="*/ 57 w 404"/>
                  <a:gd name="T41" fmla="*/ 52 h 67"/>
                  <a:gd name="T42" fmla="*/ 68 w 404"/>
                  <a:gd name="T43" fmla="*/ 62 h 67"/>
                  <a:gd name="T44" fmla="*/ 42 w 404"/>
                  <a:gd name="T45" fmla="*/ 66 h 67"/>
                  <a:gd name="T46" fmla="*/ 278 w 404"/>
                  <a:gd name="T47" fmla="*/ 66 h 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04"/>
                  <a:gd name="T73" fmla="*/ 0 h 67"/>
                  <a:gd name="T74" fmla="*/ 404 w 404"/>
                  <a:gd name="T75" fmla="*/ 67 h 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04" h="67">
                    <a:moveTo>
                      <a:pt x="278" y="66"/>
                    </a:moveTo>
                    <a:lnTo>
                      <a:pt x="390" y="43"/>
                    </a:lnTo>
                    <a:lnTo>
                      <a:pt x="393" y="41"/>
                    </a:lnTo>
                    <a:lnTo>
                      <a:pt x="398" y="39"/>
                    </a:lnTo>
                    <a:lnTo>
                      <a:pt x="400" y="37"/>
                    </a:lnTo>
                    <a:lnTo>
                      <a:pt x="403" y="33"/>
                    </a:lnTo>
                    <a:lnTo>
                      <a:pt x="403" y="30"/>
                    </a:lnTo>
                    <a:lnTo>
                      <a:pt x="403" y="26"/>
                    </a:lnTo>
                    <a:lnTo>
                      <a:pt x="403" y="22"/>
                    </a:lnTo>
                    <a:lnTo>
                      <a:pt x="403" y="18"/>
                    </a:lnTo>
                    <a:lnTo>
                      <a:pt x="403" y="14"/>
                    </a:lnTo>
                    <a:lnTo>
                      <a:pt x="403" y="11"/>
                    </a:lnTo>
                    <a:lnTo>
                      <a:pt x="400" y="7"/>
                    </a:lnTo>
                    <a:lnTo>
                      <a:pt x="398" y="4"/>
                    </a:lnTo>
                    <a:lnTo>
                      <a:pt x="395" y="3"/>
                    </a:lnTo>
                    <a:lnTo>
                      <a:pt x="390" y="1"/>
                    </a:lnTo>
                    <a:lnTo>
                      <a:pt x="387" y="0"/>
                    </a:lnTo>
                    <a:lnTo>
                      <a:pt x="382" y="1"/>
                    </a:lnTo>
                    <a:lnTo>
                      <a:pt x="42" y="66"/>
                    </a:lnTo>
                    <a:lnTo>
                      <a:pt x="0" y="66"/>
                    </a:lnTo>
                    <a:lnTo>
                      <a:pt x="57" y="52"/>
                    </a:lnTo>
                    <a:lnTo>
                      <a:pt x="68" y="62"/>
                    </a:lnTo>
                    <a:lnTo>
                      <a:pt x="42" y="66"/>
                    </a:lnTo>
                    <a:lnTo>
                      <a:pt x="278" y="66"/>
                    </a:lnTo>
                  </a:path>
                </a:pathLst>
              </a:custGeom>
              <a:solidFill>
                <a:srgbClr val="FF8000"/>
              </a:solidFill>
              <a:ln w="127000" cap="rnd">
                <a:noFill/>
                <a:round/>
                <a:headEnd/>
                <a:tailEnd/>
              </a:ln>
            </p:spPr>
            <p:txBody>
              <a:bodyPr>
                <a:prstTxWarp prst="textNoShape">
                  <a:avLst/>
                </a:prstTxWarp>
              </a:bodyPr>
              <a:lstStyle/>
              <a:p>
                <a:endParaRPr lang="en-US"/>
              </a:p>
            </p:txBody>
          </p:sp>
          <p:sp>
            <p:nvSpPr>
              <p:cNvPr id="26444" name="Freeform 285"/>
              <p:cNvSpPr>
                <a:spLocks/>
              </p:cNvSpPr>
              <p:nvPr/>
            </p:nvSpPr>
            <p:spPr bwMode="auto">
              <a:xfrm>
                <a:off x="749" y="855"/>
                <a:ext cx="711" cy="255"/>
              </a:xfrm>
              <a:custGeom>
                <a:avLst/>
                <a:gdLst>
                  <a:gd name="T0" fmla="*/ 710 w 711"/>
                  <a:gd name="T1" fmla="*/ 0 h 255"/>
                  <a:gd name="T2" fmla="*/ 394 w 711"/>
                  <a:gd name="T3" fmla="*/ 73 h 255"/>
                  <a:gd name="T4" fmla="*/ 389 w 711"/>
                  <a:gd name="T5" fmla="*/ 73 h 255"/>
                  <a:gd name="T6" fmla="*/ 389 w 711"/>
                  <a:gd name="T7" fmla="*/ 75 h 255"/>
                  <a:gd name="T8" fmla="*/ 384 w 711"/>
                  <a:gd name="T9" fmla="*/ 75 h 255"/>
                  <a:gd name="T10" fmla="*/ 381 w 711"/>
                  <a:gd name="T11" fmla="*/ 76 h 255"/>
                  <a:gd name="T12" fmla="*/ 379 w 711"/>
                  <a:gd name="T13" fmla="*/ 78 h 255"/>
                  <a:gd name="T14" fmla="*/ 376 w 711"/>
                  <a:gd name="T15" fmla="*/ 79 h 255"/>
                  <a:gd name="T16" fmla="*/ 373 w 711"/>
                  <a:gd name="T17" fmla="*/ 81 h 255"/>
                  <a:gd name="T18" fmla="*/ 371 w 711"/>
                  <a:gd name="T19" fmla="*/ 82 h 255"/>
                  <a:gd name="T20" fmla="*/ 368 w 711"/>
                  <a:gd name="T21" fmla="*/ 84 h 255"/>
                  <a:gd name="T22" fmla="*/ 366 w 711"/>
                  <a:gd name="T23" fmla="*/ 85 h 255"/>
                  <a:gd name="T24" fmla="*/ 363 w 711"/>
                  <a:gd name="T25" fmla="*/ 87 h 255"/>
                  <a:gd name="T26" fmla="*/ 363 w 711"/>
                  <a:gd name="T27" fmla="*/ 88 h 255"/>
                  <a:gd name="T28" fmla="*/ 360 w 711"/>
                  <a:gd name="T29" fmla="*/ 90 h 255"/>
                  <a:gd name="T30" fmla="*/ 358 w 711"/>
                  <a:gd name="T31" fmla="*/ 91 h 255"/>
                  <a:gd name="T32" fmla="*/ 358 w 711"/>
                  <a:gd name="T33" fmla="*/ 92 h 255"/>
                  <a:gd name="T34" fmla="*/ 355 w 711"/>
                  <a:gd name="T35" fmla="*/ 95 h 255"/>
                  <a:gd name="T36" fmla="*/ 202 w 711"/>
                  <a:gd name="T37" fmla="*/ 242 h 255"/>
                  <a:gd name="T38" fmla="*/ 0 w 711"/>
                  <a:gd name="T39" fmla="*/ 254 h 255"/>
                  <a:gd name="T40" fmla="*/ 229 w 711"/>
                  <a:gd name="T41" fmla="*/ 81 h 255"/>
                  <a:gd name="T42" fmla="*/ 234 w 711"/>
                  <a:gd name="T43" fmla="*/ 76 h 255"/>
                  <a:gd name="T44" fmla="*/ 239 w 711"/>
                  <a:gd name="T45" fmla="*/ 73 h 255"/>
                  <a:gd name="T46" fmla="*/ 245 w 711"/>
                  <a:gd name="T47" fmla="*/ 69 h 255"/>
                  <a:gd name="T48" fmla="*/ 247 w 711"/>
                  <a:gd name="T49" fmla="*/ 66 h 255"/>
                  <a:gd name="T50" fmla="*/ 252 w 711"/>
                  <a:gd name="T51" fmla="*/ 62 h 255"/>
                  <a:gd name="T52" fmla="*/ 258 w 711"/>
                  <a:gd name="T53" fmla="*/ 59 h 255"/>
                  <a:gd name="T54" fmla="*/ 263 w 711"/>
                  <a:gd name="T55" fmla="*/ 54 h 255"/>
                  <a:gd name="T56" fmla="*/ 268 w 711"/>
                  <a:gd name="T57" fmla="*/ 51 h 255"/>
                  <a:gd name="T58" fmla="*/ 276 w 711"/>
                  <a:gd name="T59" fmla="*/ 48 h 255"/>
                  <a:gd name="T60" fmla="*/ 281 w 711"/>
                  <a:gd name="T61" fmla="*/ 46 h 255"/>
                  <a:gd name="T62" fmla="*/ 287 w 711"/>
                  <a:gd name="T63" fmla="*/ 43 h 255"/>
                  <a:gd name="T64" fmla="*/ 295 w 711"/>
                  <a:gd name="T65" fmla="*/ 40 h 255"/>
                  <a:gd name="T66" fmla="*/ 300 w 711"/>
                  <a:gd name="T67" fmla="*/ 37 h 255"/>
                  <a:gd name="T68" fmla="*/ 308 w 711"/>
                  <a:gd name="T69" fmla="*/ 35 h 255"/>
                  <a:gd name="T70" fmla="*/ 316 w 711"/>
                  <a:gd name="T71" fmla="*/ 32 h 255"/>
                  <a:gd name="T72" fmla="*/ 323 w 711"/>
                  <a:gd name="T73" fmla="*/ 31 h 255"/>
                  <a:gd name="T74" fmla="*/ 471 w 711"/>
                  <a:gd name="T75" fmla="*/ 0 h 255"/>
                  <a:gd name="T76" fmla="*/ 429 w 711"/>
                  <a:gd name="T77" fmla="*/ 0 h 255"/>
                  <a:gd name="T78" fmla="*/ 400 w 711"/>
                  <a:gd name="T79" fmla="*/ 7 h 255"/>
                  <a:gd name="T80" fmla="*/ 394 w 711"/>
                  <a:gd name="T81" fmla="*/ 16 h 255"/>
                  <a:gd name="T82" fmla="*/ 471 w 711"/>
                  <a:gd name="T83" fmla="*/ 0 h 255"/>
                  <a:gd name="T84" fmla="*/ 710 w 711"/>
                  <a:gd name="T85" fmla="*/ 0 h 2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1"/>
                  <a:gd name="T130" fmla="*/ 0 h 255"/>
                  <a:gd name="T131" fmla="*/ 711 w 711"/>
                  <a:gd name="T132" fmla="*/ 255 h 2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1" h="255">
                    <a:moveTo>
                      <a:pt x="710" y="0"/>
                    </a:moveTo>
                    <a:lnTo>
                      <a:pt x="394" y="73"/>
                    </a:lnTo>
                    <a:lnTo>
                      <a:pt x="389" y="73"/>
                    </a:lnTo>
                    <a:lnTo>
                      <a:pt x="389" y="75"/>
                    </a:lnTo>
                    <a:lnTo>
                      <a:pt x="384" y="75"/>
                    </a:lnTo>
                    <a:lnTo>
                      <a:pt x="381" y="76"/>
                    </a:lnTo>
                    <a:lnTo>
                      <a:pt x="379" y="78"/>
                    </a:lnTo>
                    <a:lnTo>
                      <a:pt x="376" y="79"/>
                    </a:lnTo>
                    <a:lnTo>
                      <a:pt x="373" y="81"/>
                    </a:lnTo>
                    <a:lnTo>
                      <a:pt x="371" y="82"/>
                    </a:lnTo>
                    <a:lnTo>
                      <a:pt x="368" y="84"/>
                    </a:lnTo>
                    <a:lnTo>
                      <a:pt x="366" y="85"/>
                    </a:lnTo>
                    <a:lnTo>
                      <a:pt x="363" y="87"/>
                    </a:lnTo>
                    <a:lnTo>
                      <a:pt x="363" y="88"/>
                    </a:lnTo>
                    <a:lnTo>
                      <a:pt x="360" y="90"/>
                    </a:lnTo>
                    <a:lnTo>
                      <a:pt x="358" y="91"/>
                    </a:lnTo>
                    <a:lnTo>
                      <a:pt x="358" y="92"/>
                    </a:lnTo>
                    <a:lnTo>
                      <a:pt x="355" y="95"/>
                    </a:lnTo>
                    <a:lnTo>
                      <a:pt x="202" y="242"/>
                    </a:lnTo>
                    <a:lnTo>
                      <a:pt x="0" y="254"/>
                    </a:lnTo>
                    <a:lnTo>
                      <a:pt x="229" y="81"/>
                    </a:lnTo>
                    <a:lnTo>
                      <a:pt x="234" y="76"/>
                    </a:lnTo>
                    <a:lnTo>
                      <a:pt x="239" y="73"/>
                    </a:lnTo>
                    <a:lnTo>
                      <a:pt x="245" y="69"/>
                    </a:lnTo>
                    <a:lnTo>
                      <a:pt x="247" y="66"/>
                    </a:lnTo>
                    <a:lnTo>
                      <a:pt x="252" y="62"/>
                    </a:lnTo>
                    <a:lnTo>
                      <a:pt x="258" y="59"/>
                    </a:lnTo>
                    <a:lnTo>
                      <a:pt x="263" y="54"/>
                    </a:lnTo>
                    <a:lnTo>
                      <a:pt x="268" y="51"/>
                    </a:lnTo>
                    <a:lnTo>
                      <a:pt x="276" y="48"/>
                    </a:lnTo>
                    <a:lnTo>
                      <a:pt x="281" y="46"/>
                    </a:lnTo>
                    <a:lnTo>
                      <a:pt x="287" y="43"/>
                    </a:lnTo>
                    <a:lnTo>
                      <a:pt x="295" y="40"/>
                    </a:lnTo>
                    <a:lnTo>
                      <a:pt x="300" y="37"/>
                    </a:lnTo>
                    <a:lnTo>
                      <a:pt x="308" y="35"/>
                    </a:lnTo>
                    <a:lnTo>
                      <a:pt x="316" y="32"/>
                    </a:lnTo>
                    <a:lnTo>
                      <a:pt x="323" y="31"/>
                    </a:lnTo>
                    <a:lnTo>
                      <a:pt x="471" y="0"/>
                    </a:lnTo>
                    <a:lnTo>
                      <a:pt x="429" y="0"/>
                    </a:lnTo>
                    <a:lnTo>
                      <a:pt x="400" y="7"/>
                    </a:lnTo>
                    <a:lnTo>
                      <a:pt x="394" y="16"/>
                    </a:lnTo>
                    <a:lnTo>
                      <a:pt x="471" y="0"/>
                    </a:lnTo>
                    <a:lnTo>
                      <a:pt x="710" y="0"/>
                    </a:lnTo>
                  </a:path>
                </a:pathLst>
              </a:custGeom>
              <a:solidFill>
                <a:srgbClr val="FF8000"/>
              </a:solidFill>
              <a:ln w="127000" cap="rnd">
                <a:noFill/>
                <a:round/>
                <a:headEnd/>
                <a:tailEnd/>
              </a:ln>
            </p:spPr>
            <p:txBody>
              <a:bodyPr>
                <a:prstTxWarp prst="textNoShape">
                  <a:avLst/>
                </a:prstTxWarp>
              </a:bodyPr>
              <a:lstStyle/>
              <a:p>
                <a:endParaRPr lang="en-US"/>
              </a:p>
            </p:txBody>
          </p:sp>
          <p:sp>
            <p:nvSpPr>
              <p:cNvPr id="26445" name="Freeform 286"/>
              <p:cNvSpPr>
                <a:spLocks/>
              </p:cNvSpPr>
              <p:nvPr/>
            </p:nvSpPr>
            <p:spPr bwMode="auto">
              <a:xfrm>
                <a:off x="1139" y="840"/>
                <a:ext cx="105" cy="33"/>
              </a:xfrm>
              <a:custGeom>
                <a:avLst/>
                <a:gdLst>
                  <a:gd name="T0" fmla="*/ 104 w 105"/>
                  <a:gd name="T1" fmla="*/ 11 h 33"/>
                  <a:gd name="T2" fmla="*/ 93 w 105"/>
                  <a:gd name="T3" fmla="*/ 0 h 33"/>
                  <a:gd name="T4" fmla="*/ 5 w 105"/>
                  <a:gd name="T5" fmla="*/ 23 h 33"/>
                  <a:gd name="T6" fmla="*/ 0 w 105"/>
                  <a:gd name="T7" fmla="*/ 32 h 33"/>
                  <a:gd name="T8" fmla="*/ 104 w 105"/>
                  <a:gd name="T9" fmla="*/ 11 h 33"/>
                  <a:gd name="T10" fmla="*/ 0 60000 65536"/>
                  <a:gd name="T11" fmla="*/ 0 60000 65536"/>
                  <a:gd name="T12" fmla="*/ 0 60000 65536"/>
                  <a:gd name="T13" fmla="*/ 0 60000 65536"/>
                  <a:gd name="T14" fmla="*/ 0 60000 65536"/>
                  <a:gd name="T15" fmla="*/ 0 w 105"/>
                  <a:gd name="T16" fmla="*/ 0 h 33"/>
                  <a:gd name="T17" fmla="*/ 105 w 105"/>
                  <a:gd name="T18" fmla="*/ 33 h 33"/>
                </a:gdLst>
                <a:ahLst/>
                <a:cxnLst>
                  <a:cxn ang="T10">
                    <a:pos x="T0" y="T1"/>
                  </a:cxn>
                  <a:cxn ang="T11">
                    <a:pos x="T2" y="T3"/>
                  </a:cxn>
                  <a:cxn ang="T12">
                    <a:pos x="T4" y="T5"/>
                  </a:cxn>
                  <a:cxn ang="T13">
                    <a:pos x="T6" y="T7"/>
                  </a:cxn>
                  <a:cxn ang="T14">
                    <a:pos x="T8" y="T9"/>
                  </a:cxn>
                </a:cxnLst>
                <a:rect l="T15" t="T16" r="T17" b="T18"/>
                <a:pathLst>
                  <a:path w="105" h="33">
                    <a:moveTo>
                      <a:pt x="104" y="11"/>
                    </a:moveTo>
                    <a:lnTo>
                      <a:pt x="93" y="0"/>
                    </a:lnTo>
                    <a:lnTo>
                      <a:pt x="5" y="23"/>
                    </a:lnTo>
                    <a:lnTo>
                      <a:pt x="0" y="32"/>
                    </a:lnTo>
                    <a:lnTo>
                      <a:pt x="104" y="11"/>
                    </a:lnTo>
                  </a:path>
                </a:pathLst>
              </a:custGeom>
              <a:noFill/>
              <a:ln w="12700" cap="rnd">
                <a:solidFill>
                  <a:srgbClr val="000000"/>
                </a:solidFill>
                <a:round/>
                <a:headEnd/>
                <a:tailEnd/>
              </a:ln>
            </p:spPr>
            <p:txBody>
              <a:bodyPr>
                <a:prstTxWarp prst="textNoShape">
                  <a:avLst/>
                </a:prstTxWarp>
              </a:bodyPr>
              <a:lstStyle/>
              <a:p>
                <a:endParaRPr lang="en-US"/>
              </a:p>
            </p:txBody>
          </p:sp>
          <p:sp>
            <p:nvSpPr>
              <p:cNvPr id="26446" name="Freeform 287"/>
              <p:cNvSpPr>
                <a:spLocks/>
              </p:cNvSpPr>
              <p:nvPr/>
            </p:nvSpPr>
            <p:spPr bwMode="auto">
              <a:xfrm>
                <a:off x="739" y="783"/>
                <a:ext cx="849" cy="333"/>
              </a:xfrm>
              <a:custGeom>
                <a:avLst/>
                <a:gdLst>
                  <a:gd name="T0" fmla="*/ 827 w 849"/>
                  <a:gd name="T1" fmla="*/ 2 h 333"/>
                  <a:gd name="T2" fmla="*/ 328 w 849"/>
                  <a:gd name="T3" fmla="*/ 104 h 333"/>
                  <a:gd name="T4" fmla="*/ 320 w 849"/>
                  <a:gd name="T5" fmla="*/ 105 h 333"/>
                  <a:gd name="T6" fmla="*/ 312 w 849"/>
                  <a:gd name="T7" fmla="*/ 108 h 333"/>
                  <a:gd name="T8" fmla="*/ 304 w 849"/>
                  <a:gd name="T9" fmla="*/ 110 h 333"/>
                  <a:gd name="T10" fmla="*/ 299 w 849"/>
                  <a:gd name="T11" fmla="*/ 113 h 333"/>
                  <a:gd name="T12" fmla="*/ 291 w 849"/>
                  <a:gd name="T13" fmla="*/ 116 h 333"/>
                  <a:gd name="T14" fmla="*/ 285 w 849"/>
                  <a:gd name="T15" fmla="*/ 119 h 333"/>
                  <a:gd name="T16" fmla="*/ 280 w 849"/>
                  <a:gd name="T17" fmla="*/ 122 h 333"/>
                  <a:gd name="T18" fmla="*/ 272 w 849"/>
                  <a:gd name="T19" fmla="*/ 125 h 333"/>
                  <a:gd name="T20" fmla="*/ 267 w 849"/>
                  <a:gd name="T21" fmla="*/ 128 h 333"/>
                  <a:gd name="T22" fmla="*/ 261 w 849"/>
                  <a:gd name="T23" fmla="*/ 132 h 333"/>
                  <a:gd name="T24" fmla="*/ 256 w 849"/>
                  <a:gd name="T25" fmla="*/ 135 h 333"/>
                  <a:gd name="T26" fmla="*/ 251 w 849"/>
                  <a:gd name="T27" fmla="*/ 140 h 333"/>
                  <a:gd name="T28" fmla="*/ 248 w 849"/>
                  <a:gd name="T29" fmla="*/ 143 h 333"/>
                  <a:gd name="T30" fmla="*/ 243 w 849"/>
                  <a:gd name="T31" fmla="*/ 147 h 333"/>
                  <a:gd name="T32" fmla="*/ 237 w 849"/>
                  <a:gd name="T33" fmla="*/ 150 h 333"/>
                  <a:gd name="T34" fmla="*/ 232 w 849"/>
                  <a:gd name="T35" fmla="*/ 155 h 333"/>
                  <a:gd name="T36" fmla="*/ 0 w 849"/>
                  <a:gd name="T37" fmla="*/ 332 h 333"/>
                  <a:gd name="T38" fmla="*/ 205 w 849"/>
                  <a:gd name="T39" fmla="*/ 320 h 333"/>
                  <a:gd name="T40" fmla="*/ 360 w 849"/>
                  <a:gd name="T41" fmla="*/ 170 h 333"/>
                  <a:gd name="T42" fmla="*/ 363 w 849"/>
                  <a:gd name="T43" fmla="*/ 167 h 333"/>
                  <a:gd name="T44" fmla="*/ 363 w 849"/>
                  <a:gd name="T45" fmla="*/ 165 h 333"/>
                  <a:gd name="T46" fmla="*/ 365 w 849"/>
                  <a:gd name="T47" fmla="*/ 164 h 333"/>
                  <a:gd name="T48" fmla="*/ 368 w 849"/>
                  <a:gd name="T49" fmla="*/ 162 h 333"/>
                  <a:gd name="T50" fmla="*/ 368 w 849"/>
                  <a:gd name="T51" fmla="*/ 161 h 333"/>
                  <a:gd name="T52" fmla="*/ 371 w 849"/>
                  <a:gd name="T53" fmla="*/ 159 h 333"/>
                  <a:gd name="T54" fmla="*/ 373 w 849"/>
                  <a:gd name="T55" fmla="*/ 158 h 333"/>
                  <a:gd name="T56" fmla="*/ 376 w 849"/>
                  <a:gd name="T57" fmla="*/ 156 h 333"/>
                  <a:gd name="T58" fmla="*/ 379 w 849"/>
                  <a:gd name="T59" fmla="*/ 155 h 333"/>
                  <a:gd name="T60" fmla="*/ 381 w 849"/>
                  <a:gd name="T61" fmla="*/ 153 h 333"/>
                  <a:gd name="T62" fmla="*/ 384 w 849"/>
                  <a:gd name="T63" fmla="*/ 152 h 333"/>
                  <a:gd name="T64" fmla="*/ 387 w 849"/>
                  <a:gd name="T65" fmla="*/ 150 h 333"/>
                  <a:gd name="T66" fmla="*/ 389 w 849"/>
                  <a:gd name="T67" fmla="*/ 149 h 333"/>
                  <a:gd name="T68" fmla="*/ 395 w 849"/>
                  <a:gd name="T69" fmla="*/ 149 h 333"/>
                  <a:gd name="T70" fmla="*/ 395 w 849"/>
                  <a:gd name="T71" fmla="*/ 147 h 333"/>
                  <a:gd name="T72" fmla="*/ 400 w 849"/>
                  <a:gd name="T73" fmla="*/ 147 h 333"/>
                  <a:gd name="T74" fmla="*/ 835 w 849"/>
                  <a:gd name="T75" fmla="*/ 47 h 333"/>
                  <a:gd name="T76" fmla="*/ 837 w 849"/>
                  <a:gd name="T77" fmla="*/ 45 h 333"/>
                  <a:gd name="T78" fmla="*/ 843 w 849"/>
                  <a:gd name="T79" fmla="*/ 42 h 333"/>
                  <a:gd name="T80" fmla="*/ 845 w 849"/>
                  <a:gd name="T81" fmla="*/ 41 h 333"/>
                  <a:gd name="T82" fmla="*/ 848 w 849"/>
                  <a:gd name="T83" fmla="*/ 36 h 333"/>
                  <a:gd name="T84" fmla="*/ 848 w 849"/>
                  <a:gd name="T85" fmla="*/ 33 h 333"/>
                  <a:gd name="T86" fmla="*/ 848 w 849"/>
                  <a:gd name="T87" fmla="*/ 29 h 333"/>
                  <a:gd name="T88" fmla="*/ 848 w 849"/>
                  <a:gd name="T89" fmla="*/ 24 h 333"/>
                  <a:gd name="T90" fmla="*/ 848 w 849"/>
                  <a:gd name="T91" fmla="*/ 20 h 333"/>
                  <a:gd name="T92" fmla="*/ 848 w 849"/>
                  <a:gd name="T93" fmla="*/ 15 h 333"/>
                  <a:gd name="T94" fmla="*/ 848 w 849"/>
                  <a:gd name="T95" fmla="*/ 12 h 333"/>
                  <a:gd name="T96" fmla="*/ 845 w 849"/>
                  <a:gd name="T97" fmla="*/ 8 h 333"/>
                  <a:gd name="T98" fmla="*/ 843 w 849"/>
                  <a:gd name="T99" fmla="*/ 5 h 333"/>
                  <a:gd name="T100" fmla="*/ 840 w 849"/>
                  <a:gd name="T101" fmla="*/ 3 h 333"/>
                  <a:gd name="T102" fmla="*/ 835 w 849"/>
                  <a:gd name="T103" fmla="*/ 2 h 333"/>
                  <a:gd name="T104" fmla="*/ 832 w 849"/>
                  <a:gd name="T105" fmla="*/ 0 h 333"/>
                  <a:gd name="T106" fmla="*/ 827 w 849"/>
                  <a:gd name="T107" fmla="*/ 2 h 3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49"/>
                  <a:gd name="T163" fmla="*/ 0 h 333"/>
                  <a:gd name="T164" fmla="*/ 849 w 849"/>
                  <a:gd name="T165" fmla="*/ 333 h 33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49" h="333">
                    <a:moveTo>
                      <a:pt x="827" y="2"/>
                    </a:moveTo>
                    <a:lnTo>
                      <a:pt x="328" y="104"/>
                    </a:lnTo>
                    <a:lnTo>
                      <a:pt x="320" y="105"/>
                    </a:lnTo>
                    <a:lnTo>
                      <a:pt x="312" y="108"/>
                    </a:lnTo>
                    <a:lnTo>
                      <a:pt x="304" y="110"/>
                    </a:lnTo>
                    <a:lnTo>
                      <a:pt x="299" y="113"/>
                    </a:lnTo>
                    <a:lnTo>
                      <a:pt x="291" y="116"/>
                    </a:lnTo>
                    <a:lnTo>
                      <a:pt x="285" y="119"/>
                    </a:lnTo>
                    <a:lnTo>
                      <a:pt x="280" y="122"/>
                    </a:lnTo>
                    <a:lnTo>
                      <a:pt x="272" y="125"/>
                    </a:lnTo>
                    <a:lnTo>
                      <a:pt x="267" y="128"/>
                    </a:lnTo>
                    <a:lnTo>
                      <a:pt x="261" y="132"/>
                    </a:lnTo>
                    <a:lnTo>
                      <a:pt x="256" y="135"/>
                    </a:lnTo>
                    <a:lnTo>
                      <a:pt x="251" y="140"/>
                    </a:lnTo>
                    <a:lnTo>
                      <a:pt x="248" y="143"/>
                    </a:lnTo>
                    <a:lnTo>
                      <a:pt x="243" y="147"/>
                    </a:lnTo>
                    <a:lnTo>
                      <a:pt x="237" y="150"/>
                    </a:lnTo>
                    <a:lnTo>
                      <a:pt x="232" y="155"/>
                    </a:lnTo>
                    <a:lnTo>
                      <a:pt x="0" y="332"/>
                    </a:lnTo>
                    <a:lnTo>
                      <a:pt x="205" y="320"/>
                    </a:lnTo>
                    <a:lnTo>
                      <a:pt x="360" y="170"/>
                    </a:lnTo>
                    <a:lnTo>
                      <a:pt x="363" y="167"/>
                    </a:lnTo>
                    <a:lnTo>
                      <a:pt x="363" y="165"/>
                    </a:lnTo>
                    <a:lnTo>
                      <a:pt x="365" y="164"/>
                    </a:lnTo>
                    <a:lnTo>
                      <a:pt x="368" y="162"/>
                    </a:lnTo>
                    <a:lnTo>
                      <a:pt x="368" y="161"/>
                    </a:lnTo>
                    <a:lnTo>
                      <a:pt x="371" y="159"/>
                    </a:lnTo>
                    <a:lnTo>
                      <a:pt x="373" y="158"/>
                    </a:lnTo>
                    <a:lnTo>
                      <a:pt x="376" y="156"/>
                    </a:lnTo>
                    <a:lnTo>
                      <a:pt x="379" y="155"/>
                    </a:lnTo>
                    <a:lnTo>
                      <a:pt x="381" y="153"/>
                    </a:lnTo>
                    <a:lnTo>
                      <a:pt x="384" y="152"/>
                    </a:lnTo>
                    <a:lnTo>
                      <a:pt x="387" y="150"/>
                    </a:lnTo>
                    <a:lnTo>
                      <a:pt x="389" y="149"/>
                    </a:lnTo>
                    <a:lnTo>
                      <a:pt x="395" y="149"/>
                    </a:lnTo>
                    <a:lnTo>
                      <a:pt x="395" y="147"/>
                    </a:lnTo>
                    <a:lnTo>
                      <a:pt x="400" y="147"/>
                    </a:lnTo>
                    <a:lnTo>
                      <a:pt x="835" y="47"/>
                    </a:lnTo>
                    <a:lnTo>
                      <a:pt x="837" y="45"/>
                    </a:lnTo>
                    <a:lnTo>
                      <a:pt x="843" y="42"/>
                    </a:lnTo>
                    <a:lnTo>
                      <a:pt x="845" y="41"/>
                    </a:lnTo>
                    <a:lnTo>
                      <a:pt x="848" y="36"/>
                    </a:lnTo>
                    <a:lnTo>
                      <a:pt x="848" y="33"/>
                    </a:lnTo>
                    <a:lnTo>
                      <a:pt x="848" y="29"/>
                    </a:lnTo>
                    <a:lnTo>
                      <a:pt x="848" y="24"/>
                    </a:lnTo>
                    <a:lnTo>
                      <a:pt x="848" y="20"/>
                    </a:lnTo>
                    <a:lnTo>
                      <a:pt x="848" y="15"/>
                    </a:lnTo>
                    <a:lnTo>
                      <a:pt x="848" y="12"/>
                    </a:lnTo>
                    <a:lnTo>
                      <a:pt x="845" y="8"/>
                    </a:lnTo>
                    <a:lnTo>
                      <a:pt x="843" y="5"/>
                    </a:lnTo>
                    <a:lnTo>
                      <a:pt x="840" y="3"/>
                    </a:lnTo>
                    <a:lnTo>
                      <a:pt x="835" y="2"/>
                    </a:lnTo>
                    <a:lnTo>
                      <a:pt x="832" y="0"/>
                    </a:lnTo>
                    <a:lnTo>
                      <a:pt x="827" y="2"/>
                    </a:lnTo>
                  </a:path>
                </a:pathLst>
              </a:custGeom>
              <a:noFill/>
              <a:ln w="12700" cap="rnd">
                <a:solidFill>
                  <a:srgbClr val="000000"/>
                </a:solidFill>
                <a:round/>
                <a:headEnd/>
                <a:tailEnd/>
              </a:ln>
            </p:spPr>
            <p:txBody>
              <a:bodyPr>
                <a:prstTxWarp prst="textNoShape">
                  <a:avLst/>
                </a:prstTxWarp>
              </a:bodyPr>
              <a:lstStyle/>
              <a:p>
                <a:endParaRPr lang="en-US"/>
              </a:p>
            </p:txBody>
          </p:sp>
          <p:sp>
            <p:nvSpPr>
              <p:cNvPr id="26447" name="Freeform 288"/>
              <p:cNvSpPr>
                <a:spLocks/>
              </p:cNvSpPr>
              <p:nvPr/>
            </p:nvSpPr>
            <p:spPr bwMode="auto">
              <a:xfrm>
                <a:off x="1416" y="756"/>
                <a:ext cx="161" cy="48"/>
              </a:xfrm>
              <a:custGeom>
                <a:avLst/>
                <a:gdLst>
                  <a:gd name="T0" fmla="*/ 0 w 161"/>
                  <a:gd name="T1" fmla="*/ 39 h 48"/>
                  <a:gd name="T2" fmla="*/ 5 w 161"/>
                  <a:gd name="T3" fmla="*/ 47 h 48"/>
                  <a:gd name="T4" fmla="*/ 160 w 161"/>
                  <a:gd name="T5" fmla="*/ 8 h 48"/>
                  <a:gd name="T6" fmla="*/ 155 w 161"/>
                  <a:gd name="T7" fmla="*/ 0 h 48"/>
                  <a:gd name="T8" fmla="*/ 0 w 161"/>
                  <a:gd name="T9" fmla="*/ 39 h 48"/>
                  <a:gd name="T10" fmla="*/ 0 60000 65536"/>
                  <a:gd name="T11" fmla="*/ 0 60000 65536"/>
                  <a:gd name="T12" fmla="*/ 0 60000 65536"/>
                  <a:gd name="T13" fmla="*/ 0 60000 65536"/>
                  <a:gd name="T14" fmla="*/ 0 60000 65536"/>
                  <a:gd name="T15" fmla="*/ 0 w 161"/>
                  <a:gd name="T16" fmla="*/ 0 h 48"/>
                  <a:gd name="T17" fmla="*/ 161 w 161"/>
                  <a:gd name="T18" fmla="*/ 48 h 48"/>
                </a:gdLst>
                <a:ahLst/>
                <a:cxnLst>
                  <a:cxn ang="T10">
                    <a:pos x="T0" y="T1"/>
                  </a:cxn>
                  <a:cxn ang="T11">
                    <a:pos x="T2" y="T3"/>
                  </a:cxn>
                  <a:cxn ang="T12">
                    <a:pos x="T4" y="T5"/>
                  </a:cxn>
                  <a:cxn ang="T13">
                    <a:pos x="T6" y="T7"/>
                  </a:cxn>
                  <a:cxn ang="T14">
                    <a:pos x="T8" y="T9"/>
                  </a:cxn>
                </a:cxnLst>
                <a:rect l="T15" t="T16" r="T17" b="T18"/>
                <a:pathLst>
                  <a:path w="161" h="48">
                    <a:moveTo>
                      <a:pt x="0" y="39"/>
                    </a:moveTo>
                    <a:lnTo>
                      <a:pt x="5" y="47"/>
                    </a:lnTo>
                    <a:lnTo>
                      <a:pt x="160" y="8"/>
                    </a:lnTo>
                    <a:lnTo>
                      <a:pt x="155" y="0"/>
                    </a:lnTo>
                    <a:lnTo>
                      <a:pt x="0" y="39"/>
                    </a:lnTo>
                  </a:path>
                </a:pathLst>
              </a:custGeom>
              <a:solidFill>
                <a:srgbClr val="C0C0C0"/>
              </a:solidFill>
              <a:ln w="127000" cap="rnd">
                <a:noFill/>
                <a:round/>
                <a:headEnd/>
                <a:tailEnd/>
              </a:ln>
            </p:spPr>
            <p:txBody>
              <a:bodyPr>
                <a:prstTxWarp prst="textNoShape">
                  <a:avLst/>
                </a:prstTxWarp>
              </a:bodyPr>
              <a:lstStyle/>
              <a:p>
                <a:endParaRPr lang="en-US"/>
              </a:p>
            </p:txBody>
          </p:sp>
          <p:sp>
            <p:nvSpPr>
              <p:cNvPr id="26448" name="Freeform 289"/>
              <p:cNvSpPr>
                <a:spLocks/>
              </p:cNvSpPr>
              <p:nvPr/>
            </p:nvSpPr>
            <p:spPr bwMode="auto">
              <a:xfrm>
                <a:off x="1405" y="756"/>
                <a:ext cx="172" cy="54"/>
              </a:xfrm>
              <a:custGeom>
                <a:avLst/>
                <a:gdLst>
                  <a:gd name="T0" fmla="*/ 0 w 172"/>
                  <a:gd name="T1" fmla="*/ 44 h 54"/>
                  <a:gd name="T2" fmla="*/ 5 w 172"/>
                  <a:gd name="T3" fmla="*/ 53 h 54"/>
                  <a:gd name="T4" fmla="*/ 171 w 172"/>
                  <a:gd name="T5" fmla="*/ 9 h 54"/>
                  <a:gd name="T6" fmla="*/ 166 w 172"/>
                  <a:gd name="T7" fmla="*/ 0 h 54"/>
                  <a:gd name="T8" fmla="*/ 0 w 172"/>
                  <a:gd name="T9" fmla="*/ 44 h 54"/>
                  <a:gd name="T10" fmla="*/ 0 60000 65536"/>
                  <a:gd name="T11" fmla="*/ 0 60000 65536"/>
                  <a:gd name="T12" fmla="*/ 0 60000 65536"/>
                  <a:gd name="T13" fmla="*/ 0 60000 65536"/>
                  <a:gd name="T14" fmla="*/ 0 60000 65536"/>
                  <a:gd name="T15" fmla="*/ 0 w 172"/>
                  <a:gd name="T16" fmla="*/ 0 h 54"/>
                  <a:gd name="T17" fmla="*/ 172 w 172"/>
                  <a:gd name="T18" fmla="*/ 54 h 54"/>
                </a:gdLst>
                <a:ahLst/>
                <a:cxnLst>
                  <a:cxn ang="T10">
                    <a:pos x="T0" y="T1"/>
                  </a:cxn>
                  <a:cxn ang="T11">
                    <a:pos x="T2" y="T3"/>
                  </a:cxn>
                  <a:cxn ang="T12">
                    <a:pos x="T4" y="T5"/>
                  </a:cxn>
                  <a:cxn ang="T13">
                    <a:pos x="T6" y="T7"/>
                  </a:cxn>
                  <a:cxn ang="T14">
                    <a:pos x="T8" y="T9"/>
                  </a:cxn>
                </a:cxnLst>
                <a:rect l="T15" t="T16" r="T17" b="T18"/>
                <a:pathLst>
                  <a:path w="172" h="54">
                    <a:moveTo>
                      <a:pt x="0" y="44"/>
                    </a:moveTo>
                    <a:lnTo>
                      <a:pt x="5" y="53"/>
                    </a:lnTo>
                    <a:lnTo>
                      <a:pt x="171" y="9"/>
                    </a:lnTo>
                    <a:lnTo>
                      <a:pt x="166" y="0"/>
                    </a:lnTo>
                    <a:lnTo>
                      <a:pt x="0" y="44"/>
                    </a:lnTo>
                  </a:path>
                </a:pathLst>
              </a:custGeom>
              <a:noFill/>
              <a:ln w="12700" cap="rnd">
                <a:solidFill>
                  <a:srgbClr val="000000"/>
                </a:solidFill>
                <a:round/>
                <a:headEnd/>
                <a:tailEnd/>
              </a:ln>
            </p:spPr>
            <p:txBody>
              <a:bodyPr>
                <a:prstTxWarp prst="textNoShape">
                  <a:avLst/>
                </a:prstTxWarp>
              </a:bodyPr>
              <a:lstStyle/>
              <a:p>
                <a:endParaRPr lang="en-US"/>
              </a:p>
            </p:txBody>
          </p:sp>
          <p:sp>
            <p:nvSpPr>
              <p:cNvPr id="26449" name="Freeform 290"/>
              <p:cNvSpPr>
                <a:spLocks/>
              </p:cNvSpPr>
              <p:nvPr/>
            </p:nvSpPr>
            <p:spPr bwMode="auto">
              <a:xfrm>
                <a:off x="1245" y="797"/>
                <a:ext cx="169" cy="53"/>
              </a:xfrm>
              <a:custGeom>
                <a:avLst/>
                <a:gdLst>
                  <a:gd name="T0" fmla="*/ 0 w 169"/>
                  <a:gd name="T1" fmla="*/ 39 h 53"/>
                  <a:gd name="T2" fmla="*/ 10 w 169"/>
                  <a:gd name="T3" fmla="*/ 52 h 53"/>
                  <a:gd name="T4" fmla="*/ 168 w 169"/>
                  <a:gd name="T5" fmla="*/ 13 h 53"/>
                  <a:gd name="T6" fmla="*/ 158 w 169"/>
                  <a:gd name="T7" fmla="*/ 0 h 53"/>
                  <a:gd name="T8" fmla="*/ 0 w 169"/>
                  <a:gd name="T9" fmla="*/ 39 h 53"/>
                  <a:gd name="T10" fmla="*/ 0 60000 65536"/>
                  <a:gd name="T11" fmla="*/ 0 60000 65536"/>
                  <a:gd name="T12" fmla="*/ 0 60000 65536"/>
                  <a:gd name="T13" fmla="*/ 0 60000 65536"/>
                  <a:gd name="T14" fmla="*/ 0 60000 65536"/>
                  <a:gd name="T15" fmla="*/ 0 w 169"/>
                  <a:gd name="T16" fmla="*/ 0 h 53"/>
                  <a:gd name="T17" fmla="*/ 169 w 169"/>
                  <a:gd name="T18" fmla="*/ 53 h 53"/>
                </a:gdLst>
                <a:ahLst/>
                <a:cxnLst>
                  <a:cxn ang="T10">
                    <a:pos x="T0" y="T1"/>
                  </a:cxn>
                  <a:cxn ang="T11">
                    <a:pos x="T2" y="T3"/>
                  </a:cxn>
                  <a:cxn ang="T12">
                    <a:pos x="T4" y="T5"/>
                  </a:cxn>
                  <a:cxn ang="T13">
                    <a:pos x="T6" y="T7"/>
                  </a:cxn>
                  <a:cxn ang="T14">
                    <a:pos x="T8" y="T9"/>
                  </a:cxn>
                </a:cxnLst>
                <a:rect l="T15" t="T16" r="T17" b="T18"/>
                <a:pathLst>
                  <a:path w="169" h="53">
                    <a:moveTo>
                      <a:pt x="0" y="39"/>
                    </a:moveTo>
                    <a:lnTo>
                      <a:pt x="10" y="52"/>
                    </a:lnTo>
                    <a:lnTo>
                      <a:pt x="168" y="13"/>
                    </a:lnTo>
                    <a:lnTo>
                      <a:pt x="158" y="0"/>
                    </a:lnTo>
                    <a:lnTo>
                      <a:pt x="0" y="39"/>
                    </a:lnTo>
                  </a:path>
                </a:pathLst>
              </a:custGeom>
              <a:solidFill>
                <a:srgbClr val="000000"/>
              </a:solidFill>
              <a:ln w="127000" cap="rnd">
                <a:noFill/>
                <a:round/>
                <a:headEnd/>
                <a:tailEnd/>
              </a:ln>
            </p:spPr>
            <p:txBody>
              <a:bodyPr>
                <a:prstTxWarp prst="textNoShape">
                  <a:avLst/>
                </a:prstTxWarp>
              </a:bodyPr>
              <a:lstStyle/>
              <a:p>
                <a:endParaRPr lang="en-US"/>
              </a:p>
            </p:txBody>
          </p:sp>
          <p:sp>
            <p:nvSpPr>
              <p:cNvPr id="26450" name="Freeform 291"/>
              <p:cNvSpPr>
                <a:spLocks/>
              </p:cNvSpPr>
              <p:nvPr/>
            </p:nvSpPr>
            <p:spPr bwMode="auto">
              <a:xfrm>
                <a:off x="1235" y="797"/>
                <a:ext cx="179" cy="59"/>
              </a:xfrm>
              <a:custGeom>
                <a:avLst/>
                <a:gdLst>
                  <a:gd name="T0" fmla="*/ 0 w 179"/>
                  <a:gd name="T1" fmla="*/ 43 h 59"/>
                  <a:gd name="T2" fmla="*/ 11 w 179"/>
                  <a:gd name="T3" fmla="*/ 58 h 59"/>
                  <a:gd name="T4" fmla="*/ 178 w 179"/>
                  <a:gd name="T5" fmla="*/ 15 h 59"/>
                  <a:gd name="T6" fmla="*/ 167 w 179"/>
                  <a:gd name="T7" fmla="*/ 0 h 59"/>
                  <a:gd name="T8" fmla="*/ 0 w 179"/>
                  <a:gd name="T9" fmla="*/ 43 h 59"/>
                  <a:gd name="T10" fmla="*/ 0 60000 65536"/>
                  <a:gd name="T11" fmla="*/ 0 60000 65536"/>
                  <a:gd name="T12" fmla="*/ 0 60000 65536"/>
                  <a:gd name="T13" fmla="*/ 0 60000 65536"/>
                  <a:gd name="T14" fmla="*/ 0 60000 65536"/>
                  <a:gd name="T15" fmla="*/ 0 w 179"/>
                  <a:gd name="T16" fmla="*/ 0 h 59"/>
                  <a:gd name="T17" fmla="*/ 179 w 179"/>
                  <a:gd name="T18" fmla="*/ 59 h 59"/>
                </a:gdLst>
                <a:ahLst/>
                <a:cxnLst>
                  <a:cxn ang="T10">
                    <a:pos x="T0" y="T1"/>
                  </a:cxn>
                  <a:cxn ang="T11">
                    <a:pos x="T2" y="T3"/>
                  </a:cxn>
                  <a:cxn ang="T12">
                    <a:pos x="T4" y="T5"/>
                  </a:cxn>
                  <a:cxn ang="T13">
                    <a:pos x="T6" y="T7"/>
                  </a:cxn>
                  <a:cxn ang="T14">
                    <a:pos x="T8" y="T9"/>
                  </a:cxn>
                </a:cxnLst>
                <a:rect l="T15" t="T16" r="T17" b="T18"/>
                <a:pathLst>
                  <a:path w="179" h="59">
                    <a:moveTo>
                      <a:pt x="0" y="43"/>
                    </a:moveTo>
                    <a:lnTo>
                      <a:pt x="11" y="58"/>
                    </a:lnTo>
                    <a:lnTo>
                      <a:pt x="178" y="15"/>
                    </a:lnTo>
                    <a:lnTo>
                      <a:pt x="167" y="0"/>
                    </a:lnTo>
                    <a:lnTo>
                      <a:pt x="0" y="43"/>
                    </a:lnTo>
                  </a:path>
                </a:pathLst>
              </a:custGeom>
              <a:noFill/>
              <a:ln w="12700" cap="rnd">
                <a:solidFill>
                  <a:srgbClr val="000000"/>
                </a:solidFill>
                <a:round/>
                <a:headEnd/>
                <a:tailEnd/>
              </a:ln>
            </p:spPr>
            <p:txBody>
              <a:bodyPr>
                <a:prstTxWarp prst="textNoShape">
                  <a:avLst/>
                </a:prstTxWarp>
              </a:bodyPr>
              <a:lstStyle/>
              <a:p>
                <a:endParaRPr lang="en-US"/>
              </a:p>
            </p:txBody>
          </p:sp>
          <p:sp>
            <p:nvSpPr>
              <p:cNvPr id="26451" name="Freeform 292"/>
              <p:cNvSpPr>
                <a:spLocks/>
              </p:cNvSpPr>
              <p:nvPr/>
            </p:nvSpPr>
            <p:spPr bwMode="auto">
              <a:xfrm>
                <a:off x="1251" y="759"/>
                <a:ext cx="323" cy="85"/>
              </a:xfrm>
              <a:custGeom>
                <a:avLst/>
                <a:gdLst>
                  <a:gd name="T0" fmla="*/ 0 w 323"/>
                  <a:gd name="T1" fmla="*/ 83 h 85"/>
                  <a:gd name="T2" fmla="*/ 0 w 323"/>
                  <a:gd name="T3" fmla="*/ 83 h 85"/>
                  <a:gd name="T4" fmla="*/ 319 w 323"/>
                  <a:gd name="T5" fmla="*/ 0 h 85"/>
                  <a:gd name="T6" fmla="*/ 322 w 323"/>
                  <a:gd name="T7" fmla="*/ 3 h 85"/>
                  <a:gd name="T8" fmla="*/ 0 w 323"/>
                  <a:gd name="T9" fmla="*/ 84 h 85"/>
                  <a:gd name="T10" fmla="*/ 0 w 323"/>
                  <a:gd name="T11" fmla="*/ 83 h 85"/>
                  <a:gd name="T12" fmla="*/ 0 60000 65536"/>
                  <a:gd name="T13" fmla="*/ 0 60000 65536"/>
                  <a:gd name="T14" fmla="*/ 0 60000 65536"/>
                  <a:gd name="T15" fmla="*/ 0 60000 65536"/>
                  <a:gd name="T16" fmla="*/ 0 60000 65536"/>
                  <a:gd name="T17" fmla="*/ 0 60000 65536"/>
                  <a:gd name="T18" fmla="*/ 0 w 323"/>
                  <a:gd name="T19" fmla="*/ 0 h 85"/>
                  <a:gd name="T20" fmla="*/ 323 w 323"/>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323" h="85">
                    <a:moveTo>
                      <a:pt x="0" y="83"/>
                    </a:moveTo>
                    <a:lnTo>
                      <a:pt x="0" y="83"/>
                    </a:lnTo>
                    <a:lnTo>
                      <a:pt x="319" y="0"/>
                    </a:lnTo>
                    <a:lnTo>
                      <a:pt x="322" y="3"/>
                    </a:lnTo>
                    <a:lnTo>
                      <a:pt x="0" y="84"/>
                    </a:lnTo>
                    <a:lnTo>
                      <a:pt x="0" y="83"/>
                    </a:lnTo>
                  </a:path>
                </a:pathLst>
              </a:custGeom>
              <a:solidFill>
                <a:srgbClr val="FFFFFF"/>
              </a:solidFill>
              <a:ln w="127000" cap="rnd">
                <a:noFill/>
                <a:round/>
                <a:headEnd/>
                <a:tailEnd/>
              </a:ln>
            </p:spPr>
            <p:txBody>
              <a:bodyPr>
                <a:prstTxWarp prst="textNoShape">
                  <a:avLst/>
                </a:prstTxWarp>
              </a:bodyPr>
              <a:lstStyle/>
              <a:p>
                <a:endParaRPr lang="en-US"/>
              </a:p>
            </p:txBody>
          </p:sp>
          <p:sp>
            <p:nvSpPr>
              <p:cNvPr id="26452" name="Freeform 293"/>
              <p:cNvSpPr>
                <a:spLocks/>
              </p:cNvSpPr>
              <p:nvPr/>
            </p:nvSpPr>
            <p:spPr bwMode="auto">
              <a:xfrm>
                <a:off x="1709" y="1008"/>
                <a:ext cx="47" cy="97"/>
              </a:xfrm>
              <a:custGeom>
                <a:avLst/>
                <a:gdLst>
                  <a:gd name="T0" fmla="*/ 13 w 47"/>
                  <a:gd name="T1" fmla="*/ 0 h 97"/>
                  <a:gd name="T2" fmla="*/ 0 w 47"/>
                  <a:gd name="T3" fmla="*/ 1 h 97"/>
                  <a:gd name="T4" fmla="*/ 33 w 47"/>
                  <a:gd name="T5" fmla="*/ 96 h 97"/>
                  <a:gd name="T6" fmla="*/ 46 w 47"/>
                  <a:gd name="T7" fmla="*/ 93 h 97"/>
                  <a:gd name="T8" fmla="*/ 13 w 47"/>
                  <a:gd name="T9" fmla="*/ 0 h 97"/>
                  <a:gd name="T10" fmla="*/ 0 60000 65536"/>
                  <a:gd name="T11" fmla="*/ 0 60000 65536"/>
                  <a:gd name="T12" fmla="*/ 0 60000 65536"/>
                  <a:gd name="T13" fmla="*/ 0 60000 65536"/>
                  <a:gd name="T14" fmla="*/ 0 60000 65536"/>
                  <a:gd name="T15" fmla="*/ 0 w 47"/>
                  <a:gd name="T16" fmla="*/ 0 h 97"/>
                  <a:gd name="T17" fmla="*/ 47 w 47"/>
                  <a:gd name="T18" fmla="*/ 97 h 97"/>
                </a:gdLst>
                <a:ahLst/>
                <a:cxnLst>
                  <a:cxn ang="T10">
                    <a:pos x="T0" y="T1"/>
                  </a:cxn>
                  <a:cxn ang="T11">
                    <a:pos x="T2" y="T3"/>
                  </a:cxn>
                  <a:cxn ang="T12">
                    <a:pos x="T4" y="T5"/>
                  </a:cxn>
                  <a:cxn ang="T13">
                    <a:pos x="T6" y="T7"/>
                  </a:cxn>
                  <a:cxn ang="T14">
                    <a:pos x="T8" y="T9"/>
                  </a:cxn>
                </a:cxnLst>
                <a:rect l="T15" t="T16" r="T17" b="T18"/>
                <a:pathLst>
                  <a:path w="47" h="97">
                    <a:moveTo>
                      <a:pt x="13" y="0"/>
                    </a:moveTo>
                    <a:lnTo>
                      <a:pt x="0" y="1"/>
                    </a:lnTo>
                    <a:lnTo>
                      <a:pt x="33" y="96"/>
                    </a:lnTo>
                    <a:lnTo>
                      <a:pt x="46" y="93"/>
                    </a:lnTo>
                    <a:lnTo>
                      <a:pt x="13" y="0"/>
                    </a:lnTo>
                  </a:path>
                </a:pathLst>
              </a:custGeom>
              <a:solidFill>
                <a:srgbClr val="C0C0C0"/>
              </a:solidFill>
              <a:ln w="127000" cap="rnd">
                <a:noFill/>
                <a:round/>
                <a:headEnd/>
                <a:tailEnd/>
              </a:ln>
            </p:spPr>
            <p:txBody>
              <a:bodyPr>
                <a:prstTxWarp prst="textNoShape">
                  <a:avLst/>
                </a:prstTxWarp>
              </a:bodyPr>
              <a:lstStyle/>
              <a:p>
                <a:endParaRPr lang="en-US"/>
              </a:p>
            </p:txBody>
          </p:sp>
          <p:sp>
            <p:nvSpPr>
              <p:cNvPr id="26453" name="Freeform 294"/>
              <p:cNvSpPr>
                <a:spLocks/>
              </p:cNvSpPr>
              <p:nvPr/>
            </p:nvSpPr>
            <p:spPr bwMode="auto">
              <a:xfrm>
                <a:off x="1699" y="1008"/>
                <a:ext cx="57" cy="103"/>
              </a:xfrm>
              <a:custGeom>
                <a:avLst/>
                <a:gdLst>
                  <a:gd name="T0" fmla="*/ 16 w 57"/>
                  <a:gd name="T1" fmla="*/ 0 h 103"/>
                  <a:gd name="T2" fmla="*/ 0 w 57"/>
                  <a:gd name="T3" fmla="*/ 2 h 103"/>
                  <a:gd name="T4" fmla="*/ 40 w 57"/>
                  <a:gd name="T5" fmla="*/ 102 h 103"/>
                  <a:gd name="T6" fmla="*/ 56 w 57"/>
                  <a:gd name="T7" fmla="*/ 99 h 103"/>
                  <a:gd name="T8" fmla="*/ 16 w 57"/>
                  <a:gd name="T9" fmla="*/ 0 h 103"/>
                  <a:gd name="T10" fmla="*/ 0 60000 65536"/>
                  <a:gd name="T11" fmla="*/ 0 60000 65536"/>
                  <a:gd name="T12" fmla="*/ 0 60000 65536"/>
                  <a:gd name="T13" fmla="*/ 0 60000 65536"/>
                  <a:gd name="T14" fmla="*/ 0 60000 65536"/>
                  <a:gd name="T15" fmla="*/ 0 w 57"/>
                  <a:gd name="T16" fmla="*/ 0 h 103"/>
                  <a:gd name="T17" fmla="*/ 57 w 57"/>
                  <a:gd name="T18" fmla="*/ 103 h 103"/>
                </a:gdLst>
                <a:ahLst/>
                <a:cxnLst>
                  <a:cxn ang="T10">
                    <a:pos x="T0" y="T1"/>
                  </a:cxn>
                  <a:cxn ang="T11">
                    <a:pos x="T2" y="T3"/>
                  </a:cxn>
                  <a:cxn ang="T12">
                    <a:pos x="T4" y="T5"/>
                  </a:cxn>
                  <a:cxn ang="T13">
                    <a:pos x="T6" y="T7"/>
                  </a:cxn>
                  <a:cxn ang="T14">
                    <a:pos x="T8" y="T9"/>
                  </a:cxn>
                </a:cxnLst>
                <a:rect l="T15" t="T16" r="T17" b="T18"/>
                <a:pathLst>
                  <a:path w="57" h="103">
                    <a:moveTo>
                      <a:pt x="16" y="0"/>
                    </a:moveTo>
                    <a:lnTo>
                      <a:pt x="0" y="2"/>
                    </a:lnTo>
                    <a:lnTo>
                      <a:pt x="40" y="102"/>
                    </a:lnTo>
                    <a:lnTo>
                      <a:pt x="56" y="99"/>
                    </a:lnTo>
                    <a:lnTo>
                      <a:pt x="16"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54" name="Freeform 295"/>
              <p:cNvSpPr>
                <a:spLocks/>
              </p:cNvSpPr>
              <p:nvPr/>
            </p:nvSpPr>
            <p:spPr bwMode="auto">
              <a:xfrm>
                <a:off x="1661" y="905"/>
                <a:ext cx="60" cy="101"/>
              </a:xfrm>
              <a:custGeom>
                <a:avLst/>
                <a:gdLst>
                  <a:gd name="T0" fmla="*/ 23 w 60"/>
                  <a:gd name="T1" fmla="*/ 0 h 101"/>
                  <a:gd name="T2" fmla="*/ 0 w 60"/>
                  <a:gd name="T3" fmla="*/ 4 h 101"/>
                  <a:gd name="T4" fmla="*/ 34 w 60"/>
                  <a:gd name="T5" fmla="*/ 100 h 101"/>
                  <a:gd name="T6" fmla="*/ 59 w 60"/>
                  <a:gd name="T7" fmla="*/ 96 h 101"/>
                  <a:gd name="T8" fmla="*/ 23 w 60"/>
                  <a:gd name="T9" fmla="*/ 0 h 101"/>
                  <a:gd name="T10" fmla="*/ 0 60000 65536"/>
                  <a:gd name="T11" fmla="*/ 0 60000 65536"/>
                  <a:gd name="T12" fmla="*/ 0 60000 65536"/>
                  <a:gd name="T13" fmla="*/ 0 60000 65536"/>
                  <a:gd name="T14" fmla="*/ 0 60000 65536"/>
                  <a:gd name="T15" fmla="*/ 0 w 60"/>
                  <a:gd name="T16" fmla="*/ 0 h 101"/>
                  <a:gd name="T17" fmla="*/ 60 w 60"/>
                  <a:gd name="T18" fmla="*/ 101 h 101"/>
                </a:gdLst>
                <a:ahLst/>
                <a:cxnLst>
                  <a:cxn ang="T10">
                    <a:pos x="T0" y="T1"/>
                  </a:cxn>
                  <a:cxn ang="T11">
                    <a:pos x="T2" y="T3"/>
                  </a:cxn>
                  <a:cxn ang="T12">
                    <a:pos x="T4" y="T5"/>
                  </a:cxn>
                  <a:cxn ang="T13">
                    <a:pos x="T6" y="T7"/>
                  </a:cxn>
                  <a:cxn ang="T14">
                    <a:pos x="T8" y="T9"/>
                  </a:cxn>
                </a:cxnLst>
                <a:rect l="T15" t="T16" r="T17" b="T18"/>
                <a:pathLst>
                  <a:path w="60" h="101">
                    <a:moveTo>
                      <a:pt x="23" y="0"/>
                    </a:moveTo>
                    <a:lnTo>
                      <a:pt x="0" y="4"/>
                    </a:lnTo>
                    <a:lnTo>
                      <a:pt x="34" y="100"/>
                    </a:lnTo>
                    <a:lnTo>
                      <a:pt x="59" y="96"/>
                    </a:lnTo>
                    <a:lnTo>
                      <a:pt x="2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455" name="Freeform 296"/>
              <p:cNvSpPr>
                <a:spLocks/>
              </p:cNvSpPr>
              <p:nvPr/>
            </p:nvSpPr>
            <p:spPr bwMode="auto">
              <a:xfrm>
                <a:off x="1651" y="905"/>
                <a:ext cx="70" cy="107"/>
              </a:xfrm>
              <a:custGeom>
                <a:avLst/>
                <a:gdLst>
                  <a:gd name="T0" fmla="*/ 27 w 70"/>
                  <a:gd name="T1" fmla="*/ 0 h 107"/>
                  <a:gd name="T2" fmla="*/ 0 w 70"/>
                  <a:gd name="T3" fmla="*/ 4 h 107"/>
                  <a:gd name="T4" fmla="*/ 40 w 70"/>
                  <a:gd name="T5" fmla="*/ 106 h 107"/>
                  <a:gd name="T6" fmla="*/ 69 w 70"/>
                  <a:gd name="T7" fmla="*/ 102 h 107"/>
                  <a:gd name="T8" fmla="*/ 27 w 70"/>
                  <a:gd name="T9" fmla="*/ 0 h 107"/>
                  <a:gd name="T10" fmla="*/ 0 60000 65536"/>
                  <a:gd name="T11" fmla="*/ 0 60000 65536"/>
                  <a:gd name="T12" fmla="*/ 0 60000 65536"/>
                  <a:gd name="T13" fmla="*/ 0 60000 65536"/>
                  <a:gd name="T14" fmla="*/ 0 60000 65536"/>
                  <a:gd name="T15" fmla="*/ 0 w 70"/>
                  <a:gd name="T16" fmla="*/ 0 h 107"/>
                  <a:gd name="T17" fmla="*/ 70 w 70"/>
                  <a:gd name="T18" fmla="*/ 107 h 107"/>
                </a:gdLst>
                <a:ahLst/>
                <a:cxnLst>
                  <a:cxn ang="T10">
                    <a:pos x="T0" y="T1"/>
                  </a:cxn>
                  <a:cxn ang="T11">
                    <a:pos x="T2" y="T3"/>
                  </a:cxn>
                  <a:cxn ang="T12">
                    <a:pos x="T4" y="T5"/>
                  </a:cxn>
                  <a:cxn ang="T13">
                    <a:pos x="T6" y="T7"/>
                  </a:cxn>
                  <a:cxn ang="T14">
                    <a:pos x="T8" y="T9"/>
                  </a:cxn>
                </a:cxnLst>
                <a:rect l="T15" t="T16" r="T17" b="T18"/>
                <a:pathLst>
                  <a:path w="70" h="107">
                    <a:moveTo>
                      <a:pt x="27" y="0"/>
                    </a:moveTo>
                    <a:lnTo>
                      <a:pt x="0" y="4"/>
                    </a:lnTo>
                    <a:lnTo>
                      <a:pt x="40" y="106"/>
                    </a:lnTo>
                    <a:lnTo>
                      <a:pt x="69" y="102"/>
                    </a:lnTo>
                    <a:lnTo>
                      <a:pt x="27"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56" name="Freeform 297"/>
              <p:cNvSpPr>
                <a:spLocks/>
              </p:cNvSpPr>
              <p:nvPr/>
            </p:nvSpPr>
            <p:spPr bwMode="auto">
              <a:xfrm>
                <a:off x="1672" y="906"/>
                <a:ext cx="78" cy="198"/>
              </a:xfrm>
              <a:custGeom>
                <a:avLst/>
                <a:gdLst>
                  <a:gd name="T0" fmla="*/ 2 w 78"/>
                  <a:gd name="T1" fmla="*/ 1 h 198"/>
                  <a:gd name="T2" fmla="*/ 5 w 78"/>
                  <a:gd name="T3" fmla="*/ 0 h 198"/>
                  <a:gd name="T4" fmla="*/ 77 w 78"/>
                  <a:gd name="T5" fmla="*/ 197 h 198"/>
                  <a:gd name="T6" fmla="*/ 72 w 78"/>
                  <a:gd name="T7" fmla="*/ 197 h 198"/>
                  <a:gd name="T8" fmla="*/ 0 w 78"/>
                  <a:gd name="T9" fmla="*/ 1 h 198"/>
                  <a:gd name="T10" fmla="*/ 2 w 78"/>
                  <a:gd name="T11" fmla="*/ 1 h 198"/>
                  <a:gd name="T12" fmla="*/ 0 60000 65536"/>
                  <a:gd name="T13" fmla="*/ 0 60000 65536"/>
                  <a:gd name="T14" fmla="*/ 0 60000 65536"/>
                  <a:gd name="T15" fmla="*/ 0 60000 65536"/>
                  <a:gd name="T16" fmla="*/ 0 60000 65536"/>
                  <a:gd name="T17" fmla="*/ 0 60000 65536"/>
                  <a:gd name="T18" fmla="*/ 0 w 78"/>
                  <a:gd name="T19" fmla="*/ 0 h 198"/>
                  <a:gd name="T20" fmla="*/ 78 w 78"/>
                  <a:gd name="T21" fmla="*/ 198 h 198"/>
                </a:gdLst>
                <a:ahLst/>
                <a:cxnLst>
                  <a:cxn ang="T12">
                    <a:pos x="T0" y="T1"/>
                  </a:cxn>
                  <a:cxn ang="T13">
                    <a:pos x="T2" y="T3"/>
                  </a:cxn>
                  <a:cxn ang="T14">
                    <a:pos x="T4" y="T5"/>
                  </a:cxn>
                  <a:cxn ang="T15">
                    <a:pos x="T6" y="T7"/>
                  </a:cxn>
                  <a:cxn ang="T16">
                    <a:pos x="T8" y="T9"/>
                  </a:cxn>
                  <a:cxn ang="T17">
                    <a:pos x="T10" y="T11"/>
                  </a:cxn>
                </a:cxnLst>
                <a:rect l="T18" t="T19" r="T20" b="T21"/>
                <a:pathLst>
                  <a:path w="78" h="198">
                    <a:moveTo>
                      <a:pt x="2" y="1"/>
                    </a:moveTo>
                    <a:lnTo>
                      <a:pt x="5" y="0"/>
                    </a:lnTo>
                    <a:lnTo>
                      <a:pt x="77" y="197"/>
                    </a:lnTo>
                    <a:lnTo>
                      <a:pt x="72" y="197"/>
                    </a:lnTo>
                    <a:lnTo>
                      <a:pt x="0" y="1"/>
                    </a:lnTo>
                    <a:lnTo>
                      <a:pt x="2"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6457" name="Freeform 298"/>
              <p:cNvSpPr>
                <a:spLocks/>
              </p:cNvSpPr>
              <p:nvPr/>
            </p:nvSpPr>
            <p:spPr bwMode="auto">
              <a:xfrm>
                <a:off x="1741" y="1106"/>
                <a:ext cx="31" cy="17"/>
              </a:xfrm>
              <a:custGeom>
                <a:avLst/>
                <a:gdLst>
                  <a:gd name="T0" fmla="*/ 18 w 31"/>
                  <a:gd name="T1" fmla="*/ 16 h 17"/>
                  <a:gd name="T2" fmla="*/ 20 w 31"/>
                  <a:gd name="T3" fmla="*/ 16 h 17"/>
                  <a:gd name="T4" fmla="*/ 24 w 31"/>
                  <a:gd name="T5" fmla="*/ 15 h 17"/>
                  <a:gd name="T6" fmla="*/ 26 w 31"/>
                  <a:gd name="T7" fmla="*/ 14 h 17"/>
                  <a:gd name="T8" fmla="*/ 26 w 31"/>
                  <a:gd name="T9" fmla="*/ 13 h 17"/>
                  <a:gd name="T10" fmla="*/ 28 w 31"/>
                  <a:gd name="T11" fmla="*/ 11 h 17"/>
                  <a:gd name="T12" fmla="*/ 28 w 31"/>
                  <a:gd name="T13" fmla="*/ 10 h 17"/>
                  <a:gd name="T14" fmla="*/ 30 w 31"/>
                  <a:gd name="T15" fmla="*/ 9 h 17"/>
                  <a:gd name="T16" fmla="*/ 28 w 31"/>
                  <a:gd name="T17" fmla="*/ 6 h 17"/>
                  <a:gd name="T18" fmla="*/ 28 w 31"/>
                  <a:gd name="T19" fmla="*/ 5 h 17"/>
                  <a:gd name="T20" fmla="*/ 26 w 31"/>
                  <a:gd name="T21" fmla="*/ 3 h 17"/>
                  <a:gd name="T22" fmla="*/ 24 w 31"/>
                  <a:gd name="T23" fmla="*/ 2 h 17"/>
                  <a:gd name="T24" fmla="*/ 22 w 31"/>
                  <a:gd name="T25" fmla="*/ 2 h 17"/>
                  <a:gd name="T26" fmla="*/ 20 w 31"/>
                  <a:gd name="T27" fmla="*/ 1 h 17"/>
                  <a:gd name="T28" fmla="*/ 16 w 31"/>
                  <a:gd name="T29" fmla="*/ 1 h 17"/>
                  <a:gd name="T30" fmla="*/ 14 w 31"/>
                  <a:gd name="T31" fmla="*/ 0 h 17"/>
                  <a:gd name="T32" fmla="*/ 12 w 31"/>
                  <a:gd name="T33" fmla="*/ 1 h 17"/>
                  <a:gd name="T34" fmla="*/ 8 w 31"/>
                  <a:gd name="T35" fmla="*/ 1 h 17"/>
                  <a:gd name="T36" fmla="*/ 6 w 31"/>
                  <a:gd name="T37" fmla="*/ 2 h 17"/>
                  <a:gd name="T38" fmla="*/ 4 w 31"/>
                  <a:gd name="T39" fmla="*/ 3 h 17"/>
                  <a:gd name="T40" fmla="*/ 2 w 31"/>
                  <a:gd name="T41" fmla="*/ 4 h 17"/>
                  <a:gd name="T42" fmla="*/ 0 w 31"/>
                  <a:gd name="T43" fmla="*/ 5 h 17"/>
                  <a:gd name="T44" fmla="*/ 0 w 31"/>
                  <a:gd name="T45" fmla="*/ 7 h 17"/>
                  <a:gd name="T46" fmla="*/ 0 w 31"/>
                  <a:gd name="T47" fmla="*/ 9 h 17"/>
                  <a:gd name="T48" fmla="*/ 0 w 31"/>
                  <a:gd name="T49" fmla="*/ 10 h 17"/>
                  <a:gd name="T50" fmla="*/ 2 w 31"/>
                  <a:gd name="T51" fmla="*/ 12 h 17"/>
                  <a:gd name="T52" fmla="*/ 2 w 31"/>
                  <a:gd name="T53" fmla="*/ 13 h 17"/>
                  <a:gd name="T54" fmla="*/ 4 w 31"/>
                  <a:gd name="T55" fmla="*/ 14 h 17"/>
                  <a:gd name="T56" fmla="*/ 6 w 31"/>
                  <a:gd name="T57" fmla="*/ 15 h 17"/>
                  <a:gd name="T58" fmla="*/ 10 w 31"/>
                  <a:gd name="T59" fmla="*/ 16 h 17"/>
                  <a:gd name="T60" fmla="*/ 12 w 31"/>
                  <a:gd name="T61" fmla="*/ 16 h 17"/>
                  <a:gd name="T62" fmla="*/ 14 w 31"/>
                  <a:gd name="T63" fmla="*/ 16 h 17"/>
                  <a:gd name="T64" fmla="*/ 18 w 31"/>
                  <a:gd name="T65" fmla="*/ 16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
                  <a:gd name="T100" fmla="*/ 0 h 17"/>
                  <a:gd name="T101" fmla="*/ 31 w 31"/>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 h="17">
                    <a:moveTo>
                      <a:pt x="18" y="16"/>
                    </a:moveTo>
                    <a:lnTo>
                      <a:pt x="20" y="16"/>
                    </a:lnTo>
                    <a:lnTo>
                      <a:pt x="24" y="15"/>
                    </a:lnTo>
                    <a:lnTo>
                      <a:pt x="26" y="14"/>
                    </a:lnTo>
                    <a:lnTo>
                      <a:pt x="26" y="13"/>
                    </a:lnTo>
                    <a:lnTo>
                      <a:pt x="28" y="11"/>
                    </a:lnTo>
                    <a:lnTo>
                      <a:pt x="28" y="10"/>
                    </a:lnTo>
                    <a:lnTo>
                      <a:pt x="30" y="9"/>
                    </a:lnTo>
                    <a:lnTo>
                      <a:pt x="28" y="6"/>
                    </a:lnTo>
                    <a:lnTo>
                      <a:pt x="28" y="5"/>
                    </a:lnTo>
                    <a:lnTo>
                      <a:pt x="26" y="3"/>
                    </a:lnTo>
                    <a:lnTo>
                      <a:pt x="24" y="2"/>
                    </a:lnTo>
                    <a:lnTo>
                      <a:pt x="22" y="2"/>
                    </a:lnTo>
                    <a:lnTo>
                      <a:pt x="20" y="1"/>
                    </a:lnTo>
                    <a:lnTo>
                      <a:pt x="16" y="1"/>
                    </a:lnTo>
                    <a:lnTo>
                      <a:pt x="14" y="0"/>
                    </a:lnTo>
                    <a:lnTo>
                      <a:pt x="12" y="1"/>
                    </a:lnTo>
                    <a:lnTo>
                      <a:pt x="8" y="1"/>
                    </a:lnTo>
                    <a:lnTo>
                      <a:pt x="6" y="2"/>
                    </a:lnTo>
                    <a:lnTo>
                      <a:pt x="4" y="3"/>
                    </a:lnTo>
                    <a:lnTo>
                      <a:pt x="2" y="4"/>
                    </a:lnTo>
                    <a:lnTo>
                      <a:pt x="0" y="5"/>
                    </a:lnTo>
                    <a:lnTo>
                      <a:pt x="0" y="7"/>
                    </a:lnTo>
                    <a:lnTo>
                      <a:pt x="0" y="9"/>
                    </a:lnTo>
                    <a:lnTo>
                      <a:pt x="0" y="10"/>
                    </a:lnTo>
                    <a:lnTo>
                      <a:pt x="2" y="12"/>
                    </a:lnTo>
                    <a:lnTo>
                      <a:pt x="2" y="13"/>
                    </a:lnTo>
                    <a:lnTo>
                      <a:pt x="4" y="14"/>
                    </a:lnTo>
                    <a:lnTo>
                      <a:pt x="6" y="15"/>
                    </a:lnTo>
                    <a:lnTo>
                      <a:pt x="10" y="16"/>
                    </a:lnTo>
                    <a:lnTo>
                      <a:pt x="12" y="16"/>
                    </a:lnTo>
                    <a:lnTo>
                      <a:pt x="14" y="16"/>
                    </a:lnTo>
                    <a:lnTo>
                      <a:pt x="18" y="16"/>
                    </a:lnTo>
                  </a:path>
                </a:pathLst>
              </a:custGeom>
              <a:solidFill>
                <a:srgbClr val="E6E6E6"/>
              </a:solidFill>
              <a:ln w="127000" cap="rnd">
                <a:noFill/>
                <a:round/>
                <a:headEnd/>
                <a:tailEnd/>
              </a:ln>
            </p:spPr>
            <p:txBody>
              <a:bodyPr>
                <a:prstTxWarp prst="textNoShape">
                  <a:avLst/>
                </a:prstTxWarp>
              </a:bodyPr>
              <a:lstStyle/>
              <a:p>
                <a:endParaRPr lang="en-US"/>
              </a:p>
            </p:txBody>
          </p:sp>
          <p:sp>
            <p:nvSpPr>
              <p:cNvPr id="26458" name="Freeform 299"/>
              <p:cNvSpPr>
                <a:spLocks/>
              </p:cNvSpPr>
              <p:nvPr/>
            </p:nvSpPr>
            <p:spPr bwMode="auto">
              <a:xfrm>
                <a:off x="1731" y="1106"/>
                <a:ext cx="41" cy="23"/>
              </a:xfrm>
              <a:custGeom>
                <a:avLst/>
                <a:gdLst>
                  <a:gd name="T0" fmla="*/ 24 w 41"/>
                  <a:gd name="T1" fmla="*/ 22 h 23"/>
                  <a:gd name="T2" fmla="*/ 27 w 41"/>
                  <a:gd name="T3" fmla="*/ 22 h 23"/>
                  <a:gd name="T4" fmla="*/ 32 w 41"/>
                  <a:gd name="T5" fmla="*/ 21 h 23"/>
                  <a:gd name="T6" fmla="*/ 35 w 41"/>
                  <a:gd name="T7" fmla="*/ 19 h 23"/>
                  <a:gd name="T8" fmla="*/ 35 w 41"/>
                  <a:gd name="T9" fmla="*/ 18 h 23"/>
                  <a:gd name="T10" fmla="*/ 37 w 41"/>
                  <a:gd name="T11" fmla="*/ 15 h 23"/>
                  <a:gd name="T12" fmla="*/ 37 w 41"/>
                  <a:gd name="T13" fmla="*/ 13 h 23"/>
                  <a:gd name="T14" fmla="*/ 40 w 41"/>
                  <a:gd name="T15" fmla="*/ 12 h 23"/>
                  <a:gd name="T16" fmla="*/ 37 w 41"/>
                  <a:gd name="T17" fmla="*/ 9 h 23"/>
                  <a:gd name="T18" fmla="*/ 37 w 41"/>
                  <a:gd name="T19" fmla="*/ 7 h 23"/>
                  <a:gd name="T20" fmla="*/ 35 w 41"/>
                  <a:gd name="T21" fmla="*/ 4 h 23"/>
                  <a:gd name="T22" fmla="*/ 32 w 41"/>
                  <a:gd name="T23" fmla="*/ 3 h 23"/>
                  <a:gd name="T24" fmla="*/ 29 w 41"/>
                  <a:gd name="T25" fmla="*/ 3 h 23"/>
                  <a:gd name="T26" fmla="*/ 27 w 41"/>
                  <a:gd name="T27" fmla="*/ 1 h 23"/>
                  <a:gd name="T28" fmla="*/ 21 w 41"/>
                  <a:gd name="T29" fmla="*/ 1 h 23"/>
                  <a:gd name="T30" fmla="*/ 19 w 41"/>
                  <a:gd name="T31" fmla="*/ 0 h 23"/>
                  <a:gd name="T32" fmla="*/ 16 w 41"/>
                  <a:gd name="T33" fmla="*/ 1 h 23"/>
                  <a:gd name="T34" fmla="*/ 11 w 41"/>
                  <a:gd name="T35" fmla="*/ 1 h 23"/>
                  <a:gd name="T36" fmla="*/ 8 w 41"/>
                  <a:gd name="T37" fmla="*/ 3 h 23"/>
                  <a:gd name="T38" fmla="*/ 5 w 41"/>
                  <a:gd name="T39" fmla="*/ 4 h 23"/>
                  <a:gd name="T40" fmla="*/ 3 w 41"/>
                  <a:gd name="T41" fmla="*/ 6 h 23"/>
                  <a:gd name="T42" fmla="*/ 0 w 41"/>
                  <a:gd name="T43" fmla="*/ 7 h 23"/>
                  <a:gd name="T44" fmla="*/ 0 w 41"/>
                  <a:gd name="T45" fmla="*/ 10 h 23"/>
                  <a:gd name="T46" fmla="*/ 0 w 41"/>
                  <a:gd name="T47" fmla="*/ 12 h 23"/>
                  <a:gd name="T48" fmla="*/ 0 w 41"/>
                  <a:gd name="T49" fmla="*/ 13 h 23"/>
                  <a:gd name="T50" fmla="*/ 3 w 41"/>
                  <a:gd name="T51" fmla="*/ 16 h 23"/>
                  <a:gd name="T52" fmla="*/ 3 w 41"/>
                  <a:gd name="T53" fmla="*/ 18 h 23"/>
                  <a:gd name="T54" fmla="*/ 5 w 41"/>
                  <a:gd name="T55" fmla="*/ 19 h 23"/>
                  <a:gd name="T56" fmla="*/ 8 w 41"/>
                  <a:gd name="T57" fmla="*/ 21 h 23"/>
                  <a:gd name="T58" fmla="*/ 13 w 41"/>
                  <a:gd name="T59" fmla="*/ 22 h 23"/>
                  <a:gd name="T60" fmla="*/ 16 w 41"/>
                  <a:gd name="T61" fmla="*/ 22 h 23"/>
                  <a:gd name="T62" fmla="*/ 19 w 41"/>
                  <a:gd name="T63" fmla="*/ 22 h 23"/>
                  <a:gd name="T64" fmla="*/ 24 w 41"/>
                  <a:gd name="T65" fmla="*/ 22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
                  <a:gd name="T100" fmla="*/ 0 h 23"/>
                  <a:gd name="T101" fmla="*/ 41 w 41"/>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 h="23">
                    <a:moveTo>
                      <a:pt x="24" y="22"/>
                    </a:moveTo>
                    <a:lnTo>
                      <a:pt x="27" y="22"/>
                    </a:lnTo>
                    <a:lnTo>
                      <a:pt x="32" y="21"/>
                    </a:lnTo>
                    <a:lnTo>
                      <a:pt x="35" y="19"/>
                    </a:lnTo>
                    <a:lnTo>
                      <a:pt x="35" y="18"/>
                    </a:lnTo>
                    <a:lnTo>
                      <a:pt x="37" y="15"/>
                    </a:lnTo>
                    <a:lnTo>
                      <a:pt x="37" y="13"/>
                    </a:lnTo>
                    <a:lnTo>
                      <a:pt x="40" y="12"/>
                    </a:lnTo>
                    <a:lnTo>
                      <a:pt x="37" y="9"/>
                    </a:lnTo>
                    <a:lnTo>
                      <a:pt x="37" y="7"/>
                    </a:lnTo>
                    <a:lnTo>
                      <a:pt x="35" y="4"/>
                    </a:lnTo>
                    <a:lnTo>
                      <a:pt x="32" y="3"/>
                    </a:lnTo>
                    <a:lnTo>
                      <a:pt x="29" y="3"/>
                    </a:lnTo>
                    <a:lnTo>
                      <a:pt x="27" y="1"/>
                    </a:lnTo>
                    <a:lnTo>
                      <a:pt x="21" y="1"/>
                    </a:lnTo>
                    <a:lnTo>
                      <a:pt x="19" y="0"/>
                    </a:lnTo>
                    <a:lnTo>
                      <a:pt x="16" y="1"/>
                    </a:lnTo>
                    <a:lnTo>
                      <a:pt x="11" y="1"/>
                    </a:lnTo>
                    <a:lnTo>
                      <a:pt x="8" y="3"/>
                    </a:lnTo>
                    <a:lnTo>
                      <a:pt x="5" y="4"/>
                    </a:lnTo>
                    <a:lnTo>
                      <a:pt x="3" y="6"/>
                    </a:lnTo>
                    <a:lnTo>
                      <a:pt x="0" y="7"/>
                    </a:lnTo>
                    <a:lnTo>
                      <a:pt x="0" y="10"/>
                    </a:lnTo>
                    <a:lnTo>
                      <a:pt x="0" y="12"/>
                    </a:lnTo>
                    <a:lnTo>
                      <a:pt x="0" y="13"/>
                    </a:lnTo>
                    <a:lnTo>
                      <a:pt x="3" y="16"/>
                    </a:lnTo>
                    <a:lnTo>
                      <a:pt x="3" y="18"/>
                    </a:lnTo>
                    <a:lnTo>
                      <a:pt x="5" y="19"/>
                    </a:lnTo>
                    <a:lnTo>
                      <a:pt x="8" y="21"/>
                    </a:lnTo>
                    <a:lnTo>
                      <a:pt x="13" y="22"/>
                    </a:lnTo>
                    <a:lnTo>
                      <a:pt x="16" y="22"/>
                    </a:lnTo>
                    <a:lnTo>
                      <a:pt x="19" y="22"/>
                    </a:lnTo>
                    <a:lnTo>
                      <a:pt x="24" y="22"/>
                    </a:lnTo>
                  </a:path>
                </a:pathLst>
              </a:custGeom>
              <a:noFill/>
              <a:ln w="12700" cap="rnd">
                <a:solidFill>
                  <a:srgbClr val="000000"/>
                </a:solidFill>
                <a:round/>
                <a:headEnd/>
                <a:tailEnd/>
              </a:ln>
            </p:spPr>
            <p:txBody>
              <a:bodyPr>
                <a:prstTxWarp prst="textNoShape">
                  <a:avLst/>
                </a:prstTxWarp>
              </a:bodyPr>
              <a:lstStyle/>
              <a:p>
                <a:endParaRPr lang="en-US"/>
              </a:p>
            </p:txBody>
          </p:sp>
          <p:sp>
            <p:nvSpPr>
              <p:cNvPr id="26459" name="Freeform 300"/>
              <p:cNvSpPr>
                <a:spLocks/>
              </p:cNvSpPr>
              <p:nvPr/>
            </p:nvSpPr>
            <p:spPr bwMode="auto">
              <a:xfrm>
                <a:off x="1635" y="821"/>
                <a:ext cx="30" cy="40"/>
              </a:xfrm>
              <a:custGeom>
                <a:avLst/>
                <a:gdLst>
                  <a:gd name="T0" fmla="*/ 29 w 30"/>
                  <a:gd name="T1" fmla="*/ 39 h 40"/>
                  <a:gd name="T2" fmla="*/ 15 w 30"/>
                  <a:gd name="T3" fmla="*/ 8 h 40"/>
                  <a:gd name="T4" fmla="*/ 0 w 30"/>
                  <a:gd name="T5" fmla="*/ 0 h 40"/>
                  <a:gd name="T6" fmla="*/ 6 w 30"/>
                  <a:gd name="T7" fmla="*/ 39 h 40"/>
                  <a:gd name="T8" fmla="*/ 29 w 30"/>
                  <a:gd name="T9" fmla="*/ 39 h 40"/>
                  <a:gd name="T10" fmla="*/ 0 60000 65536"/>
                  <a:gd name="T11" fmla="*/ 0 60000 65536"/>
                  <a:gd name="T12" fmla="*/ 0 60000 65536"/>
                  <a:gd name="T13" fmla="*/ 0 60000 65536"/>
                  <a:gd name="T14" fmla="*/ 0 60000 65536"/>
                  <a:gd name="T15" fmla="*/ 0 w 30"/>
                  <a:gd name="T16" fmla="*/ 0 h 40"/>
                  <a:gd name="T17" fmla="*/ 30 w 30"/>
                  <a:gd name="T18" fmla="*/ 40 h 40"/>
                </a:gdLst>
                <a:ahLst/>
                <a:cxnLst>
                  <a:cxn ang="T10">
                    <a:pos x="T0" y="T1"/>
                  </a:cxn>
                  <a:cxn ang="T11">
                    <a:pos x="T2" y="T3"/>
                  </a:cxn>
                  <a:cxn ang="T12">
                    <a:pos x="T4" y="T5"/>
                  </a:cxn>
                  <a:cxn ang="T13">
                    <a:pos x="T6" y="T7"/>
                  </a:cxn>
                  <a:cxn ang="T14">
                    <a:pos x="T8" y="T9"/>
                  </a:cxn>
                </a:cxnLst>
                <a:rect l="T15" t="T16" r="T17" b="T18"/>
                <a:pathLst>
                  <a:path w="30" h="40">
                    <a:moveTo>
                      <a:pt x="29" y="39"/>
                    </a:moveTo>
                    <a:lnTo>
                      <a:pt x="15" y="8"/>
                    </a:lnTo>
                    <a:lnTo>
                      <a:pt x="0" y="0"/>
                    </a:lnTo>
                    <a:lnTo>
                      <a:pt x="6" y="39"/>
                    </a:lnTo>
                    <a:lnTo>
                      <a:pt x="29" y="39"/>
                    </a:lnTo>
                  </a:path>
                </a:pathLst>
              </a:custGeom>
              <a:solidFill>
                <a:srgbClr val="FF8000"/>
              </a:solidFill>
              <a:ln w="127000" cap="rnd">
                <a:noFill/>
                <a:round/>
                <a:headEnd/>
                <a:tailEnd/>
              </a:ln>
            </p:spPr>
            <p:txBody>
              <a:bodyPr>
                <a:prstTxWarp prst="textNoShape">
                  <a:avLst/>
                </a:prstTxWarp>
              </a:bodyPr>
              <a:lstStyle/>
              <a:p>
                <a:endParaRPr lang="en-US"/>
              </a:p>
            </p:txBody>
          </p:sp>
          <p:sp>
            <p:nvSpPr>
              <p:cNvPr id="26460" name="Freeform 301"/>
              <p:cNvSpPr>
                <a:spLocks/>
              </p:cNvSpPr>
              <p:nvPr/>
            </p:nvSpPr>
            <p:spPr bwMode="auto">
              <a:xfrm>
                <a:off x="1541" y="738"/>
                <a:ext cx="92" cy="123"/>
              </a:xfrm>
              <a:custGeom>
                <a:avLst/>
                <a:gdLst>
                  <a:gd name="T0" fmla="*/ 91 w 92"/>
                  <a:gd name="T1" fmla="*/ 122 h 123"/>
                  <a:gd name="T2" fmla="*/ 69 w 92"/>
                  <a:gd name="T3" fmla="*/ 0 h 123"/>
                  <a:gd name="T4" fmla="*/ 36 w 92"/>
                  <a:gd name="T5" fmla="*/ 3 h 123"/>
                  <a:gd name="T6" fmla="*/ 0 w 92"/>
                  <a:gd name="T7" fmla="*/ 47 h 123"/>
                  <a:gd name="T8" fmla="*/ 22 w 92"/>
                  <a:gd name="T9" fmla="*/ 122 h 123"/>
                  <a:gd name="T10" fmla="*/ 91 w 92"/>
                  <a:gd name="T11" fmla="*/ 122 h 123"/>
                  <a:gd name="T12" fmla="*/ 0 60000 65536"/>
                  <a:gd name="T13" fmla="*/ 0 60000 65536"/>
                  <a:gd name="T14" fmla="*/ 0 60000 65536"/>
                  <a:gd name="T15" fmla="*/ 0 60000 65536"/>
                  <a:gd name="T16" fmla="*/ 0 60000 65536"/>
                  <a:gd name="T17" fmla="*/ 0 60000 65536"/>
                  <a:gd name="T18" fmla="*/ 0 w 92"/>
                  <a:gd name="T19" fmla="*/ 0 h 123"/>
                  <a:gd name="T20" fmla="*/ 92 w 92"/>
                  <a:gd name="T21" fmla="*/ 123 h 123"/>
                </a:gdLst>
                <a:ahLst/>
                <a:cxnLst>
                  <a:cxn ang="T12">
                    <a:pos x="T0" y="T1"/>
                  </a:cxn>
                  <a:cxn ang="T13">
                    <a:pos x="T2" y="T3"/>
                  </a:cxn>
                  <a:cxn ang="T14">
                    <a:pos x="T4" y="T5"/>
                  </a:cxn>
                  <a:cxn ang="T15">
                    <a:pos x="T6" y="T7"/>
                  </a:cxn>
                  <a:cxn ang="T16">
                    <a:pos x="T8" y="T9"/>
                  </a:cxn>
                  <a:cxn ang="T17">
                    <a:pos x="T10" y="T11"/>
                  </a:cxn>
                </a:cxnLst>
                <a:rect l="T18" t="T19" r="T20" b="T21"/>
                <a:pathLst>
                  <a:path w="92" h="123">
                    <a:moveTo>
                      <a:pt x="91" y="122"/>
                    </a:moveTo>
                    <a:lnTo>
                      <a:pt x="69" y="0"/>
                    </a:lnTo>
                    <a:lnTo>
                      <a:pt x="36" y="3"/>
                    </a:lnTo>
                    <a:lnTo>
                      <a:pt x="0" y="47"/>
                    </a:lnTo>
                    <a:lnTo>
                      <a:pt x="22" y="122"/>
                    </a:lnTo>
                    <a:lnTo>
                      <a:pt x="91" y="122"/>
                    </a:lnTo>
                  </a:path>
                </a:pathLst>
              </a:custGeom>
              <a:solidFill>
                <a:srgbClr val="FF8000"/>
              </a:solidFill>
              <a:ln w="127000" cap="rnd">
                <a:noFill/>
                <a:round/>
                <a:headEnd/>
                <a:tailEnd/>
              </a:ln>
            </p:spPr>
            <p:txBody>
              <a:bodyPr>
                <a:prstTxWarp prst="textNoShape">
                  <a:avLst/>
                </a:prstTxWarp>
              </a:bodyPr>
              <a:lstStyle/>
              <a:p>
                <a:endParaRPr lang="en-US"/>
              </a:p>
            </p:txBody>
          </p:sp>
          <p:sp>
            <p:nvSpPr>
              <p:cNvPr id="26461" name="Freeform 302"/>
              <p:cNvSpPr>
                <a:spLocks/>
              </p:cNvSpPr>
              <p:nvPr/>
            </p:nvSpPr>
            <p:spPr bwMode="auto">
              <a:xfrm>
                <a:off x="1739" y="1109"/>
                <a:ext cx="30" cy="8"/>
              </a:xfrm>
              <a:custGeom>
                <a:avLst/>
                <a:gdLst>
                  <a:gd name="T0" fmla="*/ 25 w 30"/>
                  <a:gd name="T1" fmla="*/ 7 h 8"/>
                  <a:gd name="T2" fmla="*/ 27 w 30"/>
                  <a:gd name="T3" fmla="*/ 3 h 8"/>
                  <a:gd name="T4" fmla="*/ 29 w 30"/>
                  <a:gd name="T5" fmla="*/ 2 h 8"/>
                  <a:gd name="T6" fmla="*/ 27 w 30"/>
                  <a:gd name="T7" fmla="*/ 2 h 8"/>
                  <a:gd name="T8" fmla="*/ 27 w 30"/>
                  <a:gd name="T9" fmla="*/ 1 h 8"/>
                  <a:gd name="T10" fmla="*/ 25 w 30"/>
                  <a:gd name="T11" fmla="*/ 0 h 8"/>
                  <a:gd name="T12" fmla="*/ 23 w 30"/>
                  <a:gd name="T13" fmla="*/ 0 h 8"/>
                  <a:gd name="T14" fmla="*/ 21 w 30"/>
                  <a:gd name="T15" fmla="*/ 0 h 8"/>
                  <a:gd name="T16" fmla="*/ 19 w 30"/>
                  <a:gd name="T17" fmla="*/ 0 h 8"/>
                  <a:gd name="T18" fmla="*/ 17 w 30"/>
                  <a:gd name="T19" fmla="*/ 0 h 8"/>
                  <a:gd name="T20" fmla="*/ 15 w 30"/>
                  <a:gd name="T21" fmla="*/ 0 h 8"/>
                  <a:gd name="T22" fmla="*/ 14 w 30"/>
                  <a:gd name="T23" fmla="*/ 1 h 8"/>
                  <a:gd name="T24" fmla="*/ 12 w 30"/>
                  <a:gd name="T25" fmla="*/ 1 h 8"/>
                  <a:gd name="T26" fmla="*/ 10 w 30"/>
                  <a:gd name="T27" fmla="*/ 2 h 8"/>
                  <a:gd name="T28" fmla="*/ 8 w 30"/>
                  <a:gd name="T29" fmla="*/ 2 h 8"/>
                  <a:gd name="T30" fmla="*/ 6 w 30"/>
                  <a:gd name="T31" fmla="*/ 3 h 8"/>
                  <a:gd name="T32" fmla="*/ 4 w 30"/>
                  <a:gd name="T33" fmla="*/ 4 h 8"/>
                  <a:gd name="T34" fmla="*/ 0 w 30"/>
                  <a:gd name="T35" fmla="*/ 7 h 8"/>
                  <a:gd name="T36" fmla="*/ 25 w 30"/>
                  <a:gd name="T37" fmla="*/ 7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
                  <a:gd name="T58" fmla="*/ 0 h 8"/>
                  <a:gd name="T59" fmla="*/ 30 w 30"/>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 h="8">
                    <a:moveTo>
                      <a:pt x="25" y="7"/>
                    </a:moveTo>
                    <a:lnTo>
                      <a:pt x="27" y="3"/>
                    </a:lnTo>
                    <a:lnTo>
                      <a:pt x="29" y="2"/>
                    </a:lnTo>
                    <a:lnTo>
                      <a:pt x="27" y="2"/>
                    </a:lnTo>
                    <a:lnTo>
                      <a:pt x="27" y="1"/>
                    </a:lnTo>
                    <a:lnTo>
                      <a:pt x="25" y="0"/>
                    </a:lnTo>
                    <a:lnTo>
                      <a:pt x="23" y="0"/>
                    </a:lnTo>
                    <a:lnTo>
                      <a:pt x="21" y="0"/>
                    </a:lnTo>
                    <a:lnTo>
                      <a:pt x="19" y="0"/>
                    </a:lnTo>
                    <a:lnTo>
                      <a:pt x="17" y="0"/>
                    </a:lnTo>
                    <a:lnTo>
                      <a:pt x="15" y="0"/>
                    </a:lnTo>
                    <a:lnTo>
                      <a:pt x="14" y="1"/>
                    </a:lnTo>
                    <a:lnTo>
                      <a:pt x="12" y="1"/>
                    </a:lnTo>
                    <a:lnTo>
                      <a:pt x="10" y="2"/>
                    </a:lnTo>
                    <a:lnTo>
                      <a:pt x="8" y="2"/>
                    </a:lnTo>
                    <a:lnTo>
                      <a:pt x="6" y="3"/>
                    </a:lnTo>
                    <a:lnTo>
                      <a:pt x="4" y="4"/>
                    </a:lnTo>
                    <a:lnTo>
                      <a:pt x="0" y="7"/>
                    </a:lnTo>
                    <a:lnTo>
                      <a:pt x="25" y="7"/>
                    </a:lnTo>
                  </a:path>
                </a:pathLst>
              </a:custGeom>
              <a:solidFill>
                <a:srgbClr val="FF8000"/>
              </a:solidFill>
              <a:ln w="127000" cap="rnd">
                <a:noFill/>
                <a:round/>
                <a:headEnd/>
                <a:tailEnd/>
              </a:ln>
            </p:spPr>
            <p:txBody>
              <a:bodyPr>
                <a:prstTxWarp prst="textNoShape">
                  <a:avLst/>
                </a:prstTxWarp>
              </a:bodyPr>
              <a:lstStyle/>
              <a:p>
                <a:endParaRPr lang="en-US"/>
              </a:p>
            </p:txBody>
          </p:sp>
          <p:sp>
            <p:nvSpPr>
              <p:cNvPr id="26462" name="Freeform 303"/>
              <p:cNvSpPr>
                <a:spLocks/>
              </p:cNvSpPr>
              <p:nvPr/>
            </p:nvSpPr>
            <p:spPr bwMode="auto">
              <a:xfrm>
                <a:off x="1565" y="866"/>
                <a:ext cx="116" cy="251"/>
              </a:xfrm>
              <a:custGeom>
                <a:avLst/>
                <a:gdLst>
                  <a:gd name="T0" fmla="*/ 115 w 116"/>
                  <a:gd name="T1" fmla="*/ 250 h 251"/>
                  <a:gd name="T2" fmla="*/ 71 w 116"/>
                  <a:gd name="T3" fmla="*/ 0 h 251"/>
                  <a:gd name="T4" fmla="*/ 0 w 116"/>
                  <a:gd name="T5" fmla="*/ 0 h 251"/>
                  <a:gd name="T6" fmla="*/ 81 w 116"/>
                  <a:gd name="T7" fmla="*/ 250 h 251"/>
                  <a:gd name="T8" fmla="*/ 115 w 116"/>
                  <a:gd name="T9" fmla="*/ 250 h 251"/>
                  <a:gd name="T10" fmla="*/ 0 60000 65536"/>
                  <a:gd name="T11" fmla="*/ 0 60000 65536"/>
                  <a:gd name="T12" fmla="*/ 0 60000 65536"/>
                  <a:gd name="T13" fmla="*/ 0 60000 65536"/>
                  <a:gd name="T14" fmla="*/ 0 60000 65536"/>
                  <a:gd name="T15" fmla="*/ 0 w 116"/>
                  <a:gd name="T16" fmla="*/ 0 h 251"/>
                  <a:gd name="T17" fmla="*/ 116 w 116"/>
                  <a:gd name="T18" fmla="*/ 251 h 251"/>
                </a:gdLst>
                <a:ahLst/>
                <a:cxnLst>
                  <a:cxn ang="T10">
                    <a:pos x="T0" y="T1"/>
                  </a:cxn>
                  <a:cxn ang="T11">
                    <a:pos x="T2" y="T3"/>
                  </a:cxn>
                  <a:cxn ang="T12">
                    <a:pos x="T4" y="T5"/>
                  </a:cxn>
                  <a:cxn ang="T13">
                    <a:pos x="T6" y="T7"/>
                  </a:cxn>
                  <a:cxn ang="T14">
                    <a:pos x="T8" y="T9"/>
                  </a:cxn>
                </a:cxnLst>
                <a:rect l="T15" t="T16" r="T17" b="T18"/>
                <a:pathLst>
                  <a:path w="116" h="251">
                    <a:moveTo>
                      <a:pt x="115" y="250"/>
                    </a:moveTo>
                    <a:lnTo>
                      <a:pt x="71" y="0"/>
                    </a:lnTo>
                    <a:lnTo>
                      <a:pt x="0" y="0"/>
                    </a:lnTo>
                    <a:lnTo>
                      <a:pt x="81" y="250"/>
                    </a:lnTo>
                    <a:lnTo>
                      <a:pt x="115" y="250"/>
                    </a:lnTo>
                  </a:path>
                </a:pathLst>
              </a:custGeom>
              <a:solidFill>
                <a:srgbClr val="FF8000"/>
              </a:solidFill>
              <a:ln w="127000" cap="rnd">
                <a:noFill/>
                <a:round/>
                <a:headEnd/>
                <a:tailEnd/>
              </a:ln>
            </p:spPr>
            <p:txBody>
              <a:bodyPr>
                <a:prstTxWarp prst="textNoShape">
                  <a:avLst/>
                </a:prstTxWarp>
              </a:bodyPr>
              <a:lstStyle/>
              <a:p>
                <a:endParaRPr lang="en-US"/>
              </a:p>
            </p:txBody>
          </p:sp>
          <p:sp>
            <p:nvSpPr>
              <p:cNvPr id="26463" name="Freeform 304"/>
              <p:cNvSpPr>
                <a:spLocks/>
              </p:cNvSpPr>
              <p:nvPr/>
            </p:nvSpPr>
            <p:spPr bwMode="auto">
              <a:xfrm>
                <a:off x="1643" y="866"/>
                <a:ext cx="43" cy="40"/>
              </a:xfrm>
              <a:custGeom>
                <a:avLst/>
                <a:gdLst>
                  <a:gd name="T0" fmla="*/ 25 w 43"/>
                  <a:gd name="T1" fmla="*/ 0 h 40"/>
                  <a:gd name="T2" fmla="*/ 42 w 43"/>
                  <a:gd name="T3" fmla="*/ 34 h 40"/>
                  <a:gd name="T4" fmla="*/ 6 w 43"/>
                  <a:gd name="T5" fmla="*/ 39 h 40"/>
                  <a:gd name="T6" fmla="*/ 0 w 43"/>
                  <a:gd name="T7" fmla="*/ 0 h 40"/>
                  <a:gd name="T8" fmla="*/ 25 w 43"/>
                  <a:gd name="T9" fmla="*/ 0 h 40"/>
                  <a:gd name="T10" fmla="*/ 0 60000 65536"/>
                  <a:gd name="T11" fmla="*/ 0 60000 65536"/>
                  <a:gd name="T12" fmla="*/ 0 60000 65536"/>
                  <a:gd name="T13" fmla="*/ 0 60000 65536"/>
                  <a:gd name="T14" fmla="*/ 0 60000 65536"/>
                  <a:gd name="T15" fmla="*/ 0 w 43"/>
                  <a:gd name="T16" fmla="*/ 0 h 40"/>
                  <a:gd name="T17" fmla="*/ 43 w 43"/>
                  <a:gd name="T18" fmla="*/ 40 h 40"/>
                </a:gdLst>
                <a:ahLst/>
                <a:cxnLst>
                  <a:cxn ang="T10">
                    <a:pos x="T0" y="T1"/>
                  </a:cxn>
                  <a:cxn ang="T11">
                    <a:pos x="T2" y="T3"/>
                  </a:cxn>
                  <a:cxn ang="T12">
                    <a:pos x="T4" y="T5"/>
                  </a:cxn>
                  <a:cxn ang="T13">
                    <a:pos x="T6" y="T7"/>
                  </a:cxn>
                  <a:cxn ang="T14">
                    <a:pos x="T8" y="T9"/>
                  </a:cxn>
                </a:cxnLst>
                <a:rect l="T15" t="T16" r="T17" b="T18"/>
                <a:pathLst>
                  <a:path w="43" h="40">
                    <a:moveTo>
                      <a:pt x="25" y="0"/>
                    </a:moveTo>
                    <a:lnTo>
                      <a:pt x="42" y="34"/>
                    </a:lnTo>
                    <a:lnTo>
                      <a:pt x="6" y="39"/>
                    </a:lnTo>
                    <a:lnTo>
                      <a:pt x="0" y="0"/>
                    </a:lnTo>
                    <a:lnTo>
                      <a:pt x="25" y="0"/>
                    </a:lnTo>
                  </a:path>
                </a:pathLst>
              </a:custGeom>
              <a:solidFill>
                <a:srgbClr val="FF8000"/>
              </a:solidFill>
              <a:ln w="127000" cap="rnd">
                <a:noFill/>
                <a:round/>
                <a:headEnd/>
                <a:tailEnd/>
              </a:ln>
            </p:spPr>
            <p:txBody>
              <a:bodyPr>
                <a:prstTxWarp prst="textNoShape">
                  <a:avLst/>
                </a:prstTxWarp>
              </a:bodyPr>
              <a:lstStyle/>
              <a:p>
                <a:endParaRPr lang="en-US"/>
              </a:p>
            </p:txBody>
          </p:sp>
          <p:sp>
            <p:nvSpPr>
              <p:cNvPr id="26464" name="Freeform 305"/>
              <p:cNvSpPr>
                <a:spLocks/>
              </p:cNvSpPr>
              <p:nvPr/>
            </p:nvSpPr>
            <p:spPr bwMode="auto">
              <a:xfrm>
                <a:off x="1731" y="1122"/>
                <a:ext cx="33" cy="4"/>
              </a:xfrm>
              <a:custGeom>
                <a:avLst/>
                <a:gdLst>
                  <a:gd name="T0" fmla="*/ 26 w 33"/>
                  <a:gd name="T1" fmla="*/ 3 h 4"/>
                  <a:gd name="T2" fmla="*/ 32 w 33"/>
                  <a:gd name="T3" fmla="*/ 0 h 4"/>
                  <a:gd name="T4" fmla="*/ 6 w 33"/>
                  <a:gd name="T5" fmla="*/ 0 h 4"/>
                  <a:gd name="T6" fmla="*/ 0 w 33"/>
                  <a:gd name="T7" fmla="*/ 3 h 4"/>
                  <a:gd name="T8" fmla="*/ 26 w 33"/>
                  <a:gd name="T9" fmla="*/ 3 h 4"/>
                  <a:gd name="T10" fmla="*/ 0 60000 65536"/>
                  <a:gd name="T11" fmla="*/ 0 60000 65536"/>
                  <a:gd name="T12" fmla="*/ 0 60000 65536"/>
                  <a:gd name="T13" fmla="*/ 0 60000 65536"/>
                  <a:gd name="T14" fmla="*/ 0 60000 65536"/>
                  <a:gd name="T15" fmla="*/ 0 w 33"/>
                  <a:gd name="T16" fmla="*/ 0 h 4"/>
                  <a:gd name="T17" fmla="*/ 33 w 33"/>
                  <a:gd name="T18" fmla="*/ 4 h 4"/>
                </a:gdLst>
                <a:ahLst/>
                <a:cxnLst>
                  <a:cxn ang="T10">
                    <a:pos x="T0" y="T1"/>
                  </a:cxn>
                  <a:cxn ang="T11">
                    <a:pos x="T2" y="T3"/>
                  </a:cxn>
                  <a:cxn ang="T12">
                    <a:pos x="T4" y="T5"/>
                  </a:cxn>
                  <a:cxn ang="T13">
                    <a:pos x="T6" y="T7"/>
                  </a:cxn>
                  <a:cxn ang="T14">
                    <a:pos x="T8" y="T9"/>
                  </a:cxn>
                </a:cxnLst>
                <a:rect l="T15" t="T16" r="T17" b="T18"/>
                <a:pathLst>
                  <a:path w="33" h="4">
                    <a:moveTo>
                      <a:pt x="26" y="3"/>
                    </a:moveTo>
                    <a:lnTo>
                      <a:pt x="32" y="0"/>
                    </a:lnTo>
                    <a:lnTo>
                      <a:pt x="6" y="0"/>
                    </a:lnTo>
                    <a:lnTo>
                      <a:pt x="0" y="3"/>
                    </a:lnTo>
                    <a:lnTo>
                      <a:pt x="26" y="3"/>
                    </a:lnTo>
                  </a:path>
                </a:pathLst>
              </a:custGeom>
              <a:solidFill>
                <a:srgbClr val="FF8000"/>
              </a:solidFill>
              <a:ln w="127000" cap="rnd">
                <a:noFill/>
                <a:round/>
                <a:headEnd/>
                <a:tailEnd/>
              </a:ln>
            </p:spPr>
            <p:txBody>
              <a:bodyPr>
                <a:prstTxWarp prst="textNoShape">
                  <a:avLst/>
                </a:prstTxWarp>
              </a:bodyPr>
              <a:lstStyle/>
              <a:p>
                <a:endParaRPr lang="en-US"/>
              </a:p>
            </p:txBody>
          </p:sp>
          <p:sp>
            <p:nvSpPr>
              <p:cNvPr id="26465" name="Freeform 306"/>
              <p:cNvSpPr>
                <a:spLocks/>
              </p:cNvSpPr>
              <p:nvPr/>
            </p:nvSpPr>
            <p:spPr bwMode="auto">
              <a:xfrm>
                <a:off x="1653" y="1122"/>
                <a:ext cx="31" cy="4"/>
              </a:xfrm>
              <a:custGeom>
                <a:avLst/>
                <a:gdLst>
                  <a:gd name="T0" fmla="*/ 30 w 31"/>
                  <a:gd name="T1" fmla="*/ 3 h 4"/>
                  <a:gd name="T2" fmla="*/ 28 w 31"/>
                  <a:gd name="T3" fmla="*/ 0 h 4"/>
                  <a:gd name="T4" fmla="*/ 0 w 31"/>
                  <a:gd name="T5" fmla="*/ 0 h 4"/>
                  <a:gd name="T6" fmla="*/ 2 w 31"/>
                  <a:gd name="T7" fmla="*/ 3 h 4"/>
                  <a:gd name="T8" fmla="*/ 6 w 31"/>
                  <a:gd name="T9" fmla="*/ 3 h 4"/>
                  <a:gd name="T10" fmla="*/ 6 w 31"/>
                  <a:gd name="T11" fmla="*/ 3 h 4"/>
                  <a:gd name="T12" fmla="*/ 8 w 31"/>
                  <a:gd name="T13" fmla="*/ 2 h 4"/>
                  <a:gd name="T14" fmla="*/ 12 w 31"/>
                  <a:gd name="T15" fmla="*/ 2 h 4"/>
                  <a:gd name="T16" fmla="*/ 14 w 31"/>
                  <a:gd name="T17" fmla="*/ 2 h 4"/>
                  <a:gd name="T18" fmla="*/ 18 w 31"/>
                  <a:gd name="T19" fmla="*/ 2 h 4"/>
                  <a:gd name="T20" fmla="*/ 20 w 31"/>
                  <a:gd name="T21" fmla="*/ 2 h 4"/>
                  <a:gd name="T22" fmla="*/ 22 w 31"/>
                  <a:gd name="T23" fmla="*/ 2 h 4"/>
                  <a:gd name="T24" fmla="*/ 24 w 31"/>
                  <a:gd name="T25" fmla="*/ 3 h 4"/>
                  <a:gd name="T26" fmla="*/ 26 w 31"/>
                  <a:gd name="T27" fmla="*/ 3 h 4"/>
                  <a:gd name="T28" fmla="*/ 30 w 31"/>
                  <a:gd name="T29" fmla="*/ 3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4"/>
                  <a:gd name="T47" fmla="*/ 31 w 31"/>
                  <a:gd name="T48" fmla="*/ 4 h 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4">
                    <a:moveTo>
                      <a:pt x="30" y="3"/>
                    </a:moveTo>
                    <a:lnTo>
                      <a:pt x="28" y="0"/>
                    </a:lnTo>
                    <a:lnTo>
                      <a:pt x="0" y="0"/>
                    </a:lnTo>
                    <a:lnTo>
                      <a:pt x="2" y="3"/>
                    </a:lnTo>
                    <a:lnTo>
                      <a:pt x="6" y="3"/>
                    </a:lnTo>
                    <a:lnTo>
                      <a:pt x="8" y="2"/>
                    </a:lnTo>
                    <a:lnTo>
                      <a:pt x="12" y="2"/>
                    </a:lnTo>
                    <a:lnTo>
                      <a:pt x="14" y="2"/>
                    </a:lnTo>
                    <a:lnTo>
                      <a:pt x="18" y="2"/>
                    </a:lnTo>
                    <a:lnTo>
                      <a:pt x="20" y="2"/>
                    </a:lnTo>
                    <a:lnTo>
                      <a:pt x="22" y="2"/>
                    </a:lnTo>
                    <a:lnTo>
                      <a:pt x="24" y="3"/>
                    </a:lnTo>
                    <a:lnTo>
                      <a:pt x="26" y="3"/>
                    </a:lnTo>
                    <a:lnTo>
                      <a:pt x="30" y="3"/>
                    </a:lnTo>
                  </a:path>
                </a:pathLst>
              </a:custGeom>
              <a:solidFill>
                <a:srgbClr val="FF8000"/>
              </a:solidFill>
              <a:ln w="127000" cap="rnd">
                <a:noFill/>
                <a:round/>
                <a:headEnd/>
                <a:tailEnd/>
              </a:ln>
            </p:spPr>
            <p:txBody>
              <a:bodyPr>
                <a:prstTxWarp prst="textNoShape">
                  <a:avLst/>
                </a:prstTxWarp>
              </a:bodyPr>
              <a:lstStyle/>
              <a:p>
                <a:endParaRPr lang="en-US"/>
              </a:p>
            </p:txBody>
          </p:sp>
          <p:sp>
            <p:nvSpPr>
              <p:cNvPr id="26466" name="Freeform 307"/>
              <p:cNvSpPr>
                <a:spLocks/>
              </p:cNvSpPr>
              <p:nvPr/>
            </p:nvSpPr>
            <p:spPr bwMode="auto">
              <a:xfrm>
                <a:off x="1661" y="1125"/>
                <a:ext cx="17" cy="3"/>
              </a:xfrm>
              <a:custGeom>
                <a:avLst/>
                <a:gdLst>
                  <a:gd name="T0" fmla="*/ 16 w 17"/>
                  <a:gd name="T1" fmla="*/ 2 h 3"/>
                  <a:gd name="T2" fmla="*/ 14 w 17"/>
                  <a:gd name="T3" fmla="*/ 1 h 3"/>
                  <a:gd name="T4" fmla="*/ 11 w 17"/>
                  <a:gd name="T5" fmla="*/ 1 h 3"/>
                  <a:gd name="T6" fmla="*/ 10 w 17"/>
                  <a:gd name="T7" fmla="*/ 0 h 3"/>
                  <a:gd name="T8" fmla="*/ 8 w 17"/>
                  <a:gd name="T9" fmla="*/ 0 h 3"/>
                  <a:gd name="T10" fmla="*/ 6 w 17"/>
                  <a:gd name="T11" fmla="*/ 0 h 3"/>
                  <a:gd name="T12" fmla="*/ 5 w 17"/>
                  <a:gd name="T13" fmla="*/ 0 h 3"/>
                  <a:gd name="T14" fmla="*/ 3 w 17"/>
                  <a:gd name="T15" fmla="*/ 1 h 3"/>
                  <a:gd name="T16" fmla="*/ 2 w 17"/>
                  <a:gd name="T17" fmla="*/ 1 h 3"/>
                  <a:gd name="T18" fmla="*/ 0 w 17"/>
                  <a:gd name="T19" fmla="*/ 1 h 3"/>
                  <a:gd name="T20" fmla="*/ 0 w 17"/>
                  <a:gd name="T21" fmla="*/ 2 h 3"/>
                  <a:gd name="T22" fmla="*/ 16 w 17"/>
                  <a:gd name="T23" fmla="*/ 2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3"/>
                  <a:gd name="T38" fmla="*/ 17 w 17"/>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3">
                    <a:moveTo>
                      <a:pt x="16" y="2"/>
                    </a:moveTo>
                    <a:lnTo>
                      <a:pt x="14" y="1"/>
                    </a:lnTo>
                    <a:lnTo>
                      <a:pt x="11" y="1"/>
                    </a:lnTo>
                    <a:lnTo>
                      <a:pt x="10" y="0"/>
                    </a:lnTo>
                    <a:lnTo>
                      <a:pt x="8" y="0"/>
                    </a:lnTo>
                    <a:lnTo>
                      <a:pt x="6" y="0"/>
                    </a:lnTo>
                    <a:lnTo>
                      <a:pt x="5" y="0"/>
                    </a:lnTo>
                    <a:lnTo>
                      <a:pt x="3" y="1"/>
                    </a:lnTo>
                    <a:lnTo>
                      <a:pt x="2" y="1"/>
                    </a:lnTo>
                    <a:lnTo>
                      <a:pt x="0" y="1"/>
                    </a:lnTo>
                    <a:lnTo>
                      <a:pt x="0" y="2"/>
                    </a:lnTo>
                    <a:lnTo>
                      <a:pt x="16" y="2"/>
                    </a:lnTo>
                  </a:path>
                </a:pathLst>
              </a:custGeom>
              <a:solidFill>
                <a:srgbClr val="FF8000"/>
              </a:solidFill>
              <a:ln w="127000" cap="rnd">
                <a:noFill/>
                <a:round/>
                <a:headEnd/>
                <a:tailEnd/>
              </a:ln>
            </p:spPr>
            <p:txBody>
              <a:bodyPr>
                <a:prstTxWarp prst="textNoShape">
                  <a:avLst/>
                </a:prstTxWarp>
              </a:bodyPr>
              <a:lstStyle/>
              <a:p>
                <a:endParaRPr lang="en-US"/>
              </a:p>
            </p:txBody>
          </p:sp>
          <p:sp>
            <p:nvSpPr>
              <p:cNvPr id="26467" name="Freeform 308"/>
              <p:cNvSpPr>
                <a:spLocks/>
              </p:cNvSpPr>
              <p:nvPr/>
            </p:nvSpPr>
            <p:spPr bwMode="auto">
              <a:xfrm>
                <a:off x="1496" y="1131"/>
                <a:ext cx="286" cy="156"/>
              </a:xfrm>
              <a:custGeom>
                <a:avLst/>
                <a:gdLst>
                  <a:gd name="T0" fmla="*/ 254 w 286"/>
                  <a:gd name="T1" fmla="*/ 10 h 156"/>
                  <a:gd name="T2" fmla="*/ 254 w 286"/>
                  <a:gd name="T3" fmla="*/ 13 h 156"/>
                  <a:gd name="T4" fmla="*/ 257 w 286"/>
                  <a:gd name="T5" fmla="*/ 16 h 156"/>
                  <a:gd name="T6" fmla="*/ 262 w 286"/>
                  <a:gd name="T7" fmla="*/ 19 h 156"/>
                  <a:gd name="T8" fmla="*/ 267 w 286"/>
                  <a:gd name="T9" fmla="*/ 20 h 156"/>
                  <a:gd name="T10" fmla="*/ 272 w 286"/>
                  <a:gd name="T11" fmla="*/ 23 h 156"/>
                  <a:gd name="T12" fmla="*/ 277 w 286"/>
                  <a:gd name="T13" fmla="*/ 26 h 156"/>
                  <a:gd name="T14" fmla="*/ 282 w 286"/>
                  <a:gd name="T15" fmla="*/ 29 h 156"/>
                  <a:gd name="T16" fmla="*/ 285 w 286"/>
                  <a:gd name="T17" fmla="*/ 32 h 156"/>
                  <a:gd name="T18" fmla="*/ 285 w 286"/>
                  <a:gd name="T19" fmla="*/ 46 h 156"/>
                  <a:gd name="T20" fmla="*/ 282 w 286"/>
                  <a:gd name="T21" fmla="*/ 61 h 156"/>
                  <a:gd name="T22" fmla="*/ 277 w 286"/>
                  <a:gd name="T23" fmla="*/ 72 h 156"/>
                  <a:gd name="T24" fmla="*/ 270 w 286"/>
                  <a:gd name="T25" fmla="*/ 83 h 156"/>
                  <a:gd name="T26" fmla="*/ 257 w 286"/>
                  <a:gd name="T27" fmla="*/ 93 h 156"/>
                  <a:gd name="T28" fmla="*/ 241 w 286"/>
                  <a:gd name="T29" fmla="*/ 101 h 156"/>
                  <a:gd name="T30" fmla="*/ 226 w 286"/>
                  <a:gd name="T31" fmla="*/ 109 h 156"/>
                  <a:gd name="T32" fmla="*/ 208 w 286"/>
                  <a:gd name="T33" fmla="*/ 116 h 156"/>
                  <a:gd name="T34" fmla="*/ 187 w 286"/>
                  <a:gd name="T35" fmla="*/ 122 h 156"/>
                  <a:gd name="T36" fmla="*/ 164 w 286"/>
                  <a:gd name="T37" fmla="*/ 127 h 156"/>
                  <a:gd name="T38" fmla="*/ 139 w 286"/>
                  <a:gd name="T39" fmla="*/ 132 h 156"/>
                  <a:gd name="T40" fmla="*/ 113 w 286"/>
                  <a:gd name="T41" fmla="*/ 136 h 156"/>
                  <a:gd name="T42" fmla="*/ 85 w 286"/>
                  <a:gd name="T43" fmla="*/ 141 h 156"/>
                  <a:gd name="T44" fmla="*/ 59 w 286"/>
                  <a:gd name="T45" fmla="*/ 146 h 156"/>
                  <a:gd name="T46" fmla="*/ 28 w 286"/>
                  <a:gd name="T47" fmla="*/ 151 h 156"/>
                  <a:gd name="T48" fmla="*/ 0 w 286"/>
                  <a:gd name="T49" fmla="*/ 155 h 156"/>
                  <a:gd name="T50" fmla="*/ 10 w 286"/>
                  <a:gd name="T51" fmla="*/ 151 h 156"/>
                  <a:gd name="T52" fmla="*/ 23 w 286"/>
                  <a:gd name="T53" fmla="*/ 145 h 156"/>
                  <a:gd name="T54" fmla="*/ 36 w 286"/>
                  <a:gd name="T55" fmla="*/ 141 h 156"/>
                  <a:gd name="T56" fmla="*/ 46 w 286"/>
                  <a:gd name="T57" fmla="*/ 136 h 156"/>
                  <a:gd name="T58" fmla="*/ 59 w 286"/>
                  <a:gd name="T59" fmla="*/ 130 h 156"/>
                  <a:gd name="T60" fmla="*/ 69 w 286"/>
                  <a:gd name="T61" fmla="*/ 125 h 156"/>
                  <a:gd name="T62" fmla="*/ 82 w 286"/>
                  <a:gd name="T63" fmla="*/ 119 h 156"/>
                  <a:gd name="T64" fmla="*/ 92 w 286"/>
                  <a:gd name="T65" fmla="*/ 113 h 156"/>
                  <a:gd name="T66" fmla="*/ 100 w 286"/>
                  <a:gd name="T67" fmla="*/ 107 h 156"/>
                  <a:gd name="T68" fmla="*/ 110 w 286"/>
                  <a:gd name="T69" fmla="*/ 100 h 156"/>
                  <a:gd name="T70" fmla="*/ 118 w 286"/>
                  <a:gd name="T71" fmla="*/ 94 h 156"/>
                  <a:gd name="T72" fmla="*/ 126 w 286"/>
                  <a:gd name="T73" fmla="*/ 88 h 156"/>
                  <a:gd name="T74" fmla="*/ 131 w 286"/>
                  <a:gd name="T75" fmla="*/ 81 h 156"/>
                  <a:gd name="T76" fmla="*/ 139 w 286"/>
                  <a:gd name="T77" fmla="*/ 75 h 156"/>
                  <a:gd name="T78" fmla="*/ 141 w 286"/>
                  <a:gd name="T79" fmla="*/ 70 h 156"/>
                  <a:gd name="T80" fmla="*/ 144 w 286"/>
                  <a:gd name="T81" fmla="*/ 62 h 156"/>
                  <a:gd name="T82" fmla="*/ 146 w 286"/>
                  <a:gd name="T83" fmla="*/ 14 h 156"/>
                  <a:gd name="T84" fmla="*/ 149 w 286"/>
                  <a:gd name="T85" fmla="*/ 10 h 156"/>
                  <a:gd name="T86" fmla="*/ 151 w 286"/>
                  <a:gd name="T87" fmla="*/ 6 h 156"/>
                  <a:gd name="T88" fmla="*/ 157 w 286"/>
                  <a:gd name="T89" fmla="*/ 1 h 156"/>
                  <a:gd name="T90" fmla="*/ 154 w 286"/>
                  <a:gd name="T91" fmla="*/ 0 h 156"/>
                  <a:gd name="T92" fmla="*/ 159 w 286"/>
                  <a:gd name="T93" fmla="*/ 0 h 156"/>
                  <a:gd name="T94" fmla="*/ 190 w 286"/>
                  <a:gd name="T95" fmla="*/ 6 h 156"/>
                  <a:gd name="T96" fmla="*/ 185 w 286"/>
                  <a:gd name="T97" fmla="*/ 0 h 156"/>
                  <a:gd name="T98" fmla="*/ 213 w 286"/>
                  <a:gd name="T99" fmla="*/ 13 h 156"/>
                  <a:gd name="T100" fmla="*/ 259 w 286"/>
                  <a:gd name="T101" fmla="*/ 0 h 1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86"/>
                  <a:gd name="T154" fmla="*/ 0 h 156"/>
                  <a:gd name="T155" fmla="*/ 286 w 286"/>
                  <a:gd name="T156" fmla="*/ 156 h 1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86" h="156">
                    <a:moveTo>
                      <a:pt x="259" y="0"/>
                    </a:moveTo>
                    <a:lnTo>
                      <a:pt x="254" y="10"/>
                    </a:lnTo>
                    <a:lnTo>
                      <a:pt x="254" y="12"/>
                    </a:lnTo>
                    <a:lnTo>
                      <a:pt x="254" y="13"/>
                    </a:lnTo>
                    <a:lnTo>
                      <a:pt x="254" y="14"/>
                    </a:lnTo>
                    <a:lnTo>
                      <a:pt x="257" y="16"/>
                    </a:lnTo>
                    <a:lnTo>
                      <a:pt x="259" y="17"/>
                    </a:lnTo>
                    <a:lnTo>
                      <a:pt x="262" y="19"/>
                    </a:lnTo>
                    <a:lnTo>
                      <a:pt x="264" y="20"/>
                    </a:lnTo>
                    <a:lnTo>
                      <a:pt x="267" y="20"/>
                    </a:lnTo>
                    <a:lnTo>
                      <a:pt x="270" y="22"/>
                    </a:lnTo>
                    <a:lnTo>
                      <a:pt x="272" y="23"/>
                    </a:lnTo>
                    <a:lnTo>
                      <a:pt x="275" y="25"/>
                    </a:lnTo>
                    <a:lnTo>
                      <a:pt x="277" y="26"/>
                    </a:lnTo>
                    <a:lnTo>
                      <a:pt x="280" y="28"/>
                    </a:lnTo>
                    <a:lnTo>
                      <a:pt x="282" y="29"/>
                    </a:lnTo>
                    <a:lnTo>
                      <a:pt x="282" y="30"/>
                    </a:lnTo>
                    <a:lnTo>
                      <a:pt x="285" y="32"/>
                    </a:lnTo>
                    <a:lnTo>
                      <a:pt x="285" y="39"/>
                    </a:lnTo>
                    <a:lnTo>
                      <a:pt x="285" y="46"/>
                    </a:lnTo>
                    <a:lnTo>
                      <a:pt x="285" y="54"/>
                    </a:lnTo>
                    <a:lnTo>
                      <a:pt x="282" y="61"/>
                    </a:lnTo>
                    <a:lnTo>
                      <a:pt x="280" y="67"/>
                    </a:lnTo>
                    <a:lnTo>
                      <a:pt x="277" y="72"/>
                    </a:lnTo>
                    <a:lnTo>
                      <a:pt x="272" y="78"/>
                    </a:lnTo>
                    <a:lnTo>
                      <a:pt x="270" y="83"/>
                    </a:lnTo>
                    <a:lnTo>
                      <a:pt x="262" y="88"/>
                    </a:lnTo>
                    <a:lnTo>
                      <a:pt x="257" y="93"/>
                    </a:lnTo>
                    <a:lnTo>
                      <a:pt x="249" y="97"/>
                    </a:lnTo>
                    <a:lnTo>
                      <a:pt x="241" y="101"/>
                    </a:lnTo>
                    <a:lnTo>
                      <a:pt x="234" y="104"/>
                    </a:lnTo>
                    <a:lnTo>
                      <a:pt x="226" y="109"/>
                    </a:lnTo>
                    <a:lnTo>
                      <a:pt x="218" y="112"/>
                    </a:lnTo>
                    <a:lnTo>
                      <a:pt x="208" y="116"/>
                    </a:lnTo>
                    <a:lnTo>
                      <a:pt x="198" y="119"/>
                    </a:lnTo>
                    <a:lnTo>
                      <a:pt x="187" y="122"/>
                    </a:lnTo>
                    <a:lnTo>
                      <a:pt x="175" y="125"/>
                    </a:lnTo>
                    <a:lnTo>
                      <a:pt x="164" y="127"/>
                    </a:lnTo>
                    <a:lnTo>
                      <a:pt x="151" y="129"/>
                    </a:lnTo>
                    <a:lnTo>
                      <a:pt x="139" y="132"/>
                    </a:lnTo>
                    <a:lnTo>
                      <a:pt x="126" y="135"/>
                    </a:lnTo>
                    <a:lnTo>
                      <a:pt x="113" y="136"/>
                    </a:lnTo>
                    <a:lnTo>
                      <a:pt x="100" y="139"/>
                    </a:lnTo>
                    <a:lnTo>
                      <a:pt x="85" y="141"/>
                    </a:lnTo>
                    <a:lnTo>
                      <a:pt x="72" y="143"/>
                    </a:lnTo>
                    <a:lnTo>
                      <a:pt x="59" y="146"/>
                    </a:lnTo>
                    <a:lnTo>
                      <a:pt x="44" y="148"/>
                    </a:lnTo>
                    <a:lnTo>
                      <a:pt x="28" y="151"/>
                    </a:lnTo>
                    <a:lnTo>
                      <a:pt x="13" y="154"/>
                    </a:lnTo>
                    <a:lnTo>
                      <a:pt x="0" y="155"/>
                    </a:lnTo>
                    <a:lnTo>
                      <a:pt x="5" y="154"/>
                    </a:lnTo>
                    <a:lnTo>
                      <a:pt x="10" y="151"/>
                    </a:lnTo>
                    <a:lnTo>
                      <a:pt x="18" y="148"/>
                    </a:lnTo>
                    <a:lnTo>
                      <a:pt x="23" y="145"/>
                    </a:lnTo>
                    <a:lnTo>
                      <a:pt x="28" y="143"/>
                    </a:lnTo>
                    <a:lnTo>
                      <a:pt x="36" y="141"/>
                    </a:lnTo>
                    <a:lnTo>
                      <a:pt x="41" y="138"/>
                    </a:lnTo>
                    <a:lnTo>
                      <a:pt x="46" y="136"/>
                    </a:lnTo>
                    <a:lnTo>
                      <a:pt x="51" y="133"/>
                    </a:lnTo>
                    <a:lnTo>
                      <a:pt x="59" y="130"/>
                    </a:lnTo>
                    <a:lnTo>
                      <a:pt x="64" y="127"/>
                    </a:lnTo>
                    <a:lnTo>
                      <a:pt x="69" y="125"/>
                    </a:lnTo>
                    <a:lnTo>
                      <a:pt x="74" y="122"/>
                    </a:lnTo>
                    <a:lnTo>
                      <a:pt x="82" y="119"/>
                    </a:lnTo>
                    <a:lnTo>
                      <a:pt x="87" y="116"/>
                    </a:lnTo>
                    <a:lnTo>
                      <a:pt x="92" y="113"/>
                    </a:lnTo>
                    <a:lnTo>
                      <a:pt x="98" y="110"/>
                    </a:lnTo>
                    <a:lnTo>
                      <a:pt x="100" y="107"/>
                    </a:lnTo>
                    <a:lnTo>
                      <a:pt x="105" y="104"/>
                    </a:lnTo>
                    <a:lnTo>
                      <a:pt x="110" y="100"/>
                    </a:lnTo>
                    <a:lnTo>
                      <a:pt x="116" y="99"/>
                    </a:lnTo>
                    <a:lnTo>
                      <a:pt x="118" y="94"/>
                    </a:lnTo>
                    <a:lnTo>
                      <a:pt x="123" y="91"/>
                    </a:lnTo>
                    <a:lnTo>
                      <a:pt x="126" y="88"/>
                    </a:lnTo>
                    <a:lnTo>
                      <a:pt x="128" y="85"/>
                    </a:lnTo>
                    <a:lnTo>
                      <a:pt x="131" y="81"/>
                    </a:lnTo>
                    <a:lnTo>
                      <a:pt x="136" y="78"/>
                    </a:lnTo>
                    <a:lnTo>
                      <a:pt x="139" y="75"/>
                    </a:lnTo>
                    <a:lnTo>
                      <a:pt x="139" y="72"/>
                    </a:lnTo>
                    <a:lnTo>
                      <a:pt x="141" y="70"/>
                    </a:lnTo>
                    <a:lnTo>
                      <a:pt x="144" y="65"/>
                    </a:lnTo>
                    <a:lnTo>
                      <a:pt x="144" y="62"/>
                    </a:lnTo>
                    <a:lnTo>
                      <a:pt x="146" y="16"/>
                    </a:lnTo>
                    <a:lnTo>
                      <a:pt x="146" y="14"/>
                    </a:lnTo>
                    <a:lnTo>
                      <a:pt x="149" y="12"/>
                    </a:lnTo>
                    <a:lnTo>
                      <a:pt x="149" y="10"/>
                    </a:lnTo>
                    <a:lnTo>
                      <a:pt x="151" y="7"/>
                    </a:lnTo>
                    <a:lnTo>
                      <a:pt x="151" y="6"/>
                    </a:lnTo>
                    <a:lnTo>
                      <a:pt x="154" y="4"/>
                    </a:lnTo>
                    <a:lnTo>
                      <a:pt x="157" y="1"/>
                    </a:lnTo>
                    <a:lnTo>
                      <a:pt x="159" y="0"/>
                    </a:lnTo>
                    <a:lnTo>
                      <a:pt x="154" y="0"/>
                    </a:lnTo>
                    <a:lnTo>
                      <a:pt x="154" y="4"/>
                    </a:lnTo>
                    <a:lnTo>
                      <a:pt x="159" y="0"/>
                    </a:lnTo>
                    <a:lnTo>
                      <a:pt x="185" y="0"/>
                    </a:lnTo>
                    <a:lnTo>
                      <a:pt x="190" y="6"/>
                    </a:lnTo>
                    <a:lnTo>
                      <a:pt x="190" y="0"/>
                    </a:lnTo>
                    <a:lnTo>
                      <a:pt x="185" y="0"/>
                    </a:lnTo>
                    <a:lnTo>
                      <a:pt x="200" y="13"/>
                    </a:lnTo>
                    <a:lnTo>
                      <a:pt x="213" y="13"/>
                    </a:lnTo>
                    <a:lnTo>
                      <a:pt x="226" y="0"/>
                    </a:lnTo>
                    <a:lnTo>
                      <a:pt x="259" y="0"/>
                    </a:lnTo>
                  </a:path>
                </a:pathLst>
              </a:custGeom>
              <a:solidFill>
                <a:srgbClr val="FF8000"/>
              </a:solidFill>
              <a:ln w="127000" cap="rnd">
                <a:noFill/>
                <a:round/>
                <a:headEnd/>
                <a:tailEnd/>
              </a:ln>
            </p:spPr>
            <p:txBody>
              <a:bodyPr>
                <a:prstTxWarp prst="textNoShape">
                  <a:avLst/>
                </a:prstTxWarp>
              </a:bodyPr>
              <a:lstStyle/>
              <a:p>
                <a:endParaRPr lang="en-US"/>
              </a:p>
            </p:txBody>
          </p:sp>
          <p:sp>
            <p:nvSpPr>
              <p:cNvPr id="26468" name="Freeform 309"/>
              <p:cNvSpPr>
                <a:spLocks/>
              </p:cNvSpPr>
              <p:nvPr/>
            </p:nvSpPr>
            <p:spPr bwMode="auto">
              <a:xfrm>
                <a:off x="1624" y="821"/>
                <a:ext cx="62" cy="91"/>
              </a:xfrm>
              <a:custGeom>
                <a:avLst/>
                <a:gdLst>
                  <a:gd name="T0" fmla="*/ 16 w 62"/>
                  <a:gd name="T1" fmla="*/ 90 h 91"/>
                  <a:gd name="T2" fmla="*/ 61 w 62"/>
                  <a:gd name="T3" fmla="*/ 84 h 91"/>
                  <a:gd name="T4" fmla="*/ 21 w 62"/>
                  <a:gd name="T5" fmla="*/ 9 h 91"/>
                  <a:gd name="T6" fmla="*/ 0 w 62"/>
                  <a:gd name="T7" fmla="*/ 0 h 91"/>
                  <a:gd name="T8" fmla="*/ 16 w 62"/>
                  <a:gd name="T9" fmla="*/ 90 h 91"/>
                  <a:gd name="T10" fmla="*/ 0 60000 65536"/>
                  <a:gd name="T11" fmla="*/ 0 60000 65536"/>
                  <a:gd name="T12" fmla="*/ 0 60000 65536"/>
                  <a:gd name="T13" fmla="*/ 0 60000 65536"/>
                  <a:gd name="T14" fmla="*/ 0 60000 65536"/>
                  <a:gd name="T15" fmla="*/ 0 w 62"/>
                  <a:gd name="T16" fmla="*/ 0 h 91"/>
                  <a:gd name="T17" fmla="*/ 62 w 62"/>
                  <a:gd name="T18" fmla="*/ 91 h 91"/>
                </a:gdLst>
                <a:ahLst/>
                <a:cxnLst>
                  <a:cxn ang="T10">
                    <a:pos x="T0" y="T1"/>
                  </a:cxn>
                  <a:cxn ang="T11">
                    <a:pos x="T2" y="T3"/>
                  </a:cxn>
                  <a:cxn ang="T12">
                    <a:pos x="T4" y="T5"/>
                  </a:cxn>
                  <a:cxn ang="T13">
                    <a:pos x="T6" y="T7"/>
                  </a:cxn>
                  <a:cxn ang="T14">
                    <a:pos x="T8" y="T9"/>
                  </a:cxn>
                </a:cxnLst>
                <a:rect l="T15" t="T16" r="T17" b="T18"/>
                <a:pathLst>
                  <a:path w="62" h="91">
                    <a:moveTo>
                      <a:pt x="16" y="90"/>
                    </a:moveTo>
                    <a:lnTo>
                      <a:pt x="61" y="84"/>
                    </a:lnTo>
                    <a:lnTo>
                      <a:pt x="21" y="9"/>
                    </a:lnTo>
                    <a:lnTo>
                      <a:pt x="0" y="0"/>
                    </a:lnTo>
                    <a:lnTo>
                      <a:pt x="16" y="90"/>
                    </a:lnTo>
                  </a:path>
                </a:pathLst>
              </a:custGeom>
              <a:noFill/>
              <a:ln w="12700" cap="rnd">
                <a:solidFill>
                  <a:srgbClr val="000000"/>
                </a:solidFill>
                <a:round/>
                <a:headEnd/>
                <a:tailEnd/>
              </a:ln>
            </p:spPr>
            <p:txBody>
              <a:bodyPr>
                <a:prstTxWarp prst="textNoShape">
                  <a:avLst/>
                </a:prstTxWarp>
              </a:bodyPr>
              <a:lstStyle/>
              <a:p>
                <a:endParaRPr lang="en-US"/>
              </a:p>
            </p:txBody>
          </p:sp>
          <p:sp>
            <p:nvSpPr>
              <p:cNvPr id="26469" name="Freeform 310"/>
              <p:cNvSpPr>
                <a:spLocks/>
              </p:cNvSpPr>
              <p:nvPr/>
            </p:nvSpPr>
            <p:spPr bwMode="auto">
              <a:xfrm>
                <a:off x="1485" y="1109"/>
                <a:ext cx="297" cy="184"/>
              </a:xfrm>
              <a:custGeom>
                <a:avLst/>
                <a:gdLst>
                  <a:gd name="T0" fmla="*/ 152 w 297"/>
                  <a:gd name="T1" fmla="*/ 38 h 184"/>
                  <a:gd name="T2" fmla="*/ 155 w 297"/>
                  <a:gd name="T3" fmla="*/ 33 h 184"/>
                  <a:gd name="T4" fmla="*/ 157 w 297"/>
                  <a:gd name="T5" fmla="*/ 29 h 184"/>
                  <a:gd name="T6" fmla="*/ 163 w 297"/>
                  <a:gd name="T7" fmla="*/ 24 h 184"/>
                  <a:gd name="T8" fmla="*/ 165 w 297"/>
                  <a:gd name="T9" fmla="*/ 21 h 184"/>
                  <a:gd name="T10" fmla="*/ 173 w 297"/>
                  <a:gd name="T11" fmla="*/ 18 h 184"/>
                  <a:gd name="T12" fmla="*/ 181 w 297"/>
                  <a:gd name="T13" fmla="*/ 18 h 184"/>
                  <a:gd name="T14" fmla="*/ 187 w 297"/>
                  <a:gd name="T15" fmla="*/ 20 h 184"/>
                  <a:gd name="T16" fmla="*/ 208 w 297"/>
                  <a:gd name="T17" fmla="*/ 36 h 184"/>
                  <a:gd name="T18" fmla="*/ 248 w 297"/>
                  <a:gd name="T19" fmla="*/ 8 h 184"/>
                  <a:gd name="T20" fmla="*/ 253 w 297"/>
                  <a:gd name="T21" fmla="*/ 5 h 184"/>
                  <a:gd name="T22" fmla="*/ 259 w 297"/>
                  <a:gd name="T23" fmla="*/ 2 h 184"/>
                  <a:gd name="T24" fmla="*/ 264 w 297"/>
                  <a:gd name="T25" fmla="*/ 0 h 184"/>
                  <a:gd name="T26" fmla="*/ 269 w 297"/>
                  <a:gd name="T27" fmla="*/ 0 h 184"/>
                  <a:gd name="T28" fmla="*/ 275 w 297"/>
                  <a:gd name="T29" fmla="*/ 0 h 184"/>
                  <a:gd name="T30" fmla="*/ 280 w 297"/>
                  <a:gd name="T31" fmla="*/ 2 h 184"/>
                  <a:gd name="T32" fmla="*/ 283 w 297"/>
                  <a:gd name="T33" fmla="*/ 5 h 184"/>
                  <a:gd name="T34" fmla="*/ 264 w 297"/>
                  <a:gd name="T35" fmla="*/ 33 h 184"/>
                  <a:gd name="T36" fmla="*/ 264 w 297"/>
                  <a:gd name="T37" fmla="*/ 36 h 184"/>
                  <a:gd name="T38" fmla="*/ 267 w 297"/>
                  <a:gd name="T39" fmla="*/ 39 h 184"/>
                  <a:gd name="T40" fmla="*/ 272 w 297"/>
                  <a:gd name="T41" fmla="*/ 42 h 184"/>
                  <a:gd name="T42" fmla="*/ 277 w 297"/>
                  <a:gd name="T43" fmla="*/ 44 h 184"/>
                  <a:gd name="T44" fmla="*/ 283 w 297"/>
                  <a:gd name="T45" fmla="*/ 47 h 184"/>
                  <a:gd name="T46" fmla="*/ 288 w 297"/>
                  <a:gd name="T47" fmla="*/ 50 h 184"/>
                  <a:gd name="T48" fmla="*/ 293 w 297"/>
                  <a:gd name="T49" fmla="*/ 53 h 184"/>
                  <a:gd name="T50" fmla="*/ 296 w 297"/>
                  <a:gd name="T51" fmla="*/ 56 h 184"/>
                  <a:gd name="T52" fmla="*/ 296 w 297"/>
                  <a:gd name="T53" fmla="*/ 71 h 184"/>
                  <a:gd name="T54" fmla="*/ 293 w 297"/>
                  <a:gd name="T55" fmla="*/ 86 h 184"/>
                  <a:gd name="T56" fmla="*/ 288 w 297"/>
                  <a:gd name="T57" fmla="*/ 98 h 184"/>
                  <a:gd name="T58" fmla="*/ 280 w 297"/>
                  <a:gd name="T59" fmla="*/ 108 h 184"/>
                  <a:gd name="T60" fmla="*/ 267 w 297"/>
                  <a:gd name="T61" fmla="*/ 119 h 184"/>
                  <a:gd name="T62" fmla="*/ 251 w 297"/>
                  <a:gd name="T63" fmla="*/ 128 h 184"/>
                  <a:gd name="T64" fmla="*/ 235 w 297"/>
                  <a:gd name="T65" fmla="*/ 135 h 184"/>
                  <a:gd name="T66" fmla="*/ 216 w 297"/>
                  <a:gd name="T67" fmla="*/ 143 h 184"/>
                  <a:gd name="T68" fmla="*/ 195 w 297"/>
                  <a:gd name="T69" fmla="*/ 149 h 184"/>
                  <a:gd name="T70" fmla="*/ 171 w 297"/>
                  <a:gd name="T71" fmla="*/ 155 h 184"/>
                  <a:gd name="T72" fmla="*/ 144 w 297"/>
                  <a:gd name="T73" fmla="*/ 159 h 184"/>
                  <a:gd name="T74" fmla="*/ 117 w 297"/>
                  <a:gd name="T75" fmla="*/ 164 h 184"/>
                  <a:gd name="T76" fmla="*/ 88 w 297"/>
                  <a:gd name="T77" fmla="*/ 168 h 184"/>
                  <a:gd name="T78" fmla="*/ 61 w 297"/>
                  <a:gd name="T79" fmla="*/ 174 h 184"/>
                  <a:gd name="T80" fmla="*/ 29 w 297"/>
                  <a:gd name="T81" fmla="*/ 179 h 184"/>
                  <a:gd name="T82" fmla="*/ 0 w 297"/>
                  <a:gd name="T83" fmla="*/ 183 h 184"/>
                  <a:gd name="T84" fmla="*/ 11 w 297"/>
                  <a:gd name="T85" fmla="*/ 179 h 184"/>
                  <a:gd name="T86" fmla="*/ 24 w 297"/>
                  <a:gd name="T87" fmla="*/ 173 h 184"/>
                  <a:gd name="T88" fmla="*/ 37 w 297"/>
                  <a:gd name="T89" fmla="*/ 168 h 184"/>
                  <a:gd name="T90" fmla="*/ 48 w 297"/>
                  <a:gd name="T91" fmla="*/ 164 h 184"/>
                  <a:gd name="T92" fmla="*/ 61 w 297"/>
                  <a:gd name="T93" fmla="*/ 158 h 184"/>
                  <a:gd name="T94" fmla="*/ 72 w 297"/>
                  <a:gd name="T95" fmla="*/ 152 h 184"/>
                  <a:gd name="T96" fmla="*/ 85 w 297"/>
                  <a:gd name="T97" fmla="*/ 146 h 184"/>
                  <a:gd name="T98" fmla="*/ 96 w 297"/>
                  <a:gd name="T99" fmla="*/ 140 h 184"/>
                  <a:gd name="T100" fmla="*/ 104 w 297"/>
                  <a:gd name="T101" fmla="*/ 134 h 184"/>
                  <a:gd name="T102" fmla="*/ 115 w 297"/>
                  <a:gd name="T103" fmla="*/ 126 h 184"/>
                  <a:gd name="T104" fmla="*/ 123 w 297"/>
                  <a:gd name="T105" fmla="*/ 120 h 184"/>
                  <a:gd name="T106" fmla="*/ 131 w 297"/>
                  <a:gd name="T107" fmla="*/ 114 h 184"/>
                  <a:gd name="T108" fmla="*/ 136 w 297"/>
                  <a:gd name="T109" fmla="*/ 107 h 184"/>
                  <a:gd name="T110" fmla="*/ 144 w 297"/>
                  <a:gd name="T111" fmla="*/ 101 h 184"/>
                  <a:gd name="T112" fmla="*/ 147 w 297"/>
                  <a:gd name="T113" fmla="*/ 95 h 184"/>
                  <a:gd name="T114" fmla="*/ 149 w 297"/>
                  <a:gd name="T115" fmla="*/ 87 h 18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97"/>
                  <a:gd name="T175" fmla="*/ 0 h 184"/>
                  <a:gd name="T176" fmla="*/ 297 w 297"/>
                  <a:gd name="T177" fmla="*/ 184 h 18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97" h="184">
                    <a:moveTo>
                      <a:pt x="152" y="39"/>
                    </a:moveTo>
                    <a:lnTo>
                      <a:pt x="152" y="38"/>
                    </a:lnTo>
                    <a:lnTo>
                      <a:pt x="155" y="35"/>
                    </a:lnTo>
                    <a:lnTo>
                      <a:pt x="155" y="33"/>
                    </a:lnTo>
                    <a:lnTo>
                      <a:pt x="157" y="30"/>
                    </a:lnTo>
                    <a:lnTo>
                      <a:pt x="157" y="29"/>
                    </a:lnTo>
                    <a:lnTo>
                      <a:pt x="160" y="27"/>
                    </a:lnTo>
                    <a:lnTo>
                      <a:pt x="163" y="24"/>
                    </a:lnTo>
                    <a:lnTo>
                      <a:pt x="165" y="23"/>
                    </a:lnTo>
                    <a:lnTo>
                      <a:pt x="165" y="21"/>
                    </a:lnTo>
                    <a:lnTo>
                      <a:pt x="168" y="20"/>
                    </a:lnTo>
                    <a:lnTo>
                      <a:pt x="173" y="18"/>
                    </a:lnTo>
                    <a:lnTo>
                      <a:pt x="176" y="18"/>
                    </a:lnTo>
                    <a:lnTo>
                      <a:pt x="181" y="18"/>
                    </a:lnTo>
                    <a:lnTo>
                      <a:pt x="184" y="18"/>
                    </a:lnTo>
                    <a:lnTo>
                      <a:pt x="187" y="20"/>
                    </a:lnTo>
                    <a:lnTo>
                      <a:pt x="189" y="21"/>
                    </a:lnTo>
                    <a:lnTo>
                      <a:pt x="208" y="36"/>
                    </a:lnTo>
                    <a:lnTo>
                      <a:pt x="221" y="36"/>
                    </a:lnTo>
                    <a:lnTo>
                      <a:pt x="248" y="8"/>
                    </a:lnTo>
                    <a:lnTo>
                      <a:pt x="251" y="6"/>
                    </a:lnTo>
                    <a:lnTo>
                      <a:pt x="253" y="5"/>
                    </a:lnTo>
                    <a:lnTo>
                      <a:pt x="256" y="3"/>
                    </a:lnTo>
                    <a:lnTo>
                      <a:pt x="259" y="2"/>
                    </a:lnTo>
                    <a:lnTo>
                      <a:pt x="261" y="2"/>
                    </a:lnTo>
                    <a:lnTo>
                      <a:pt x="264" y="0"/>
                    </a:lnTo>
                    <a:lnTo>
                      <a:pt x="267" y="0"/>
                    </a:lnTo>
                    <a:lnTo>
                      <a:pt x="269" y="0"/>
                    </a:lnTo>
                    <a:lnTo>
                      <a:pt x="272" y="0"/>
                    </a:lnTo>
                    <a:lnTo>
                      <a:pt x="275" y="0"/>
                    </a:lnTo>
                    <a:lnTo>
                      <a:pt x="277" y="0"/>
                    </a:lnTo>
                    <a:lnTo>
                      <a:pt x="280" y="2"/>
                    </a:lnTo>
                    <a:lnTo>
                      <a:pt x="280" y="3"/>
                    </a:lnTo>
                    <a:lnTo>
                      <a:pt x="283" y="5"/>
                    </a:lnTo>
                    <a:lnTo>
                      <a:pt x="280" y="6"/>
                    </a:lnTo>
                    <a:lnTo>
                      <a:pt x="264" y="33"/>
                    </a:lnTo>
                    <a:lnTo>
                      <a:pt x="264" y="35"/>
                    </a:lnTo>
                    <a:lnTo>
                      <a:pt x="264" y="36"/>
                    </a:lnTo>
                    <a:lnTo>
                      <a:pt x="264" y="38"/>
                    </a:lnTo>
                    <a:lnTo>
                      <a:pt x="267" y="39"/>
                    </a:lnTo>
                    <a:lnTo>
                      <a:pt x="269" y="41"/>
                    </a:lnTo>
                    <a:lnTo>
                      <a:pt x="272" y="42"/>
                    </a:lnTo>
                    <a:lnTo>
                      <a:pt x="275" y="44"/>
                    </a:lnTo>
                    <a:lnTo>
                      <a:pt x="277" y="44"/>
                    </a:lnTo>
                    <a:lnTo>
                      <a:pt x="280" y="45"/>
                    </a:lnTo>
                    <a:lnTo>
                      <a:pt x="283" y="47"/>
                    </a:lnTo>
                    <a:lnTo>
                      <a:pt x="285" y="48"/>
                    </a:lnTo>
                    <a:lnTo>
                      <a:pt x="288" y="50"/>
                    </a:lnTo>
                    <a:lnTo>
                      <a:pt x="291" y="51"/>
                    </a:lnTo>
                    <a:lnTo>
                      <a:pt x="293" y="53"/>
                    </a:lnTo>
                    <a:lnTo>
                      <a:pt x="293" y="54"/>
                    </a:lnTo>
                    <a:lnTo>
                      <a:pt x="296" y="56"/>
                    </a:lnTo>
                    <a:lnTo>
                      <a:pt x="296" y="63"/>
                    </a:lnTo>
                    <a:lnTo>
                      <a:pt x="296" y="71"/>
                    </a:lnTo>
                    <a:lnTo>
                      <a:pt x="296" y="78"/>
                    </a:lnTo>
                    <a:lnTo>
                      <a:pt x="293" y="86"/>
                    </a:lnTo>
                    <a:lnTo>
                      <a:pt x="291" y="92"/>
                    </a:lnTo>
                    <a:lnTo>
                      <a:pt x="288" y="98"/>
                    </a:lnTo>
                    <a:lnTo>
                      <a:pt x="283" y="104"/>
                    </a:lnTo>
                    <a:lnTo>
                      <a:pt x="280" y="108"/>
                    </a:lnTo>
                    <a:lnTo>
                      <a:pt x="272" y="114"/>
                    </a:lnTo>
                    <a:lnTo>
                      <a:pt x="267" y="119"/>
                    </a:lnTo>
                    <a:lnTo>
                      <a:pt x="259" y="123"/>
                    </a:lnTo>
                    <a:lnTo>
                      <a:pt x="251" y="128"/>
                    </a:lnTo>
                    <a:lnTo>
                      <a:pt x="243" y="131"/>
                    </a:lnTo>
                    <a:lnTo>
                      <a:pt x="235" y="135"/>
                    </a:lnTo>
                    <a:lnTo>
                      <a:pt x="227" y="138"/>
                    </a:lnTo>
                    <a:lnTo>
                      <a:pt x="216" y="143"/>
                    </a:lnTo>
                    <a:lnTo>
                      <a:pt x="205" y="146"/>
                    </a:lnTo>
                    <a:lnTo>
                      <a:pt x="195" y="149"/>
                    </a:lnTo>
                    <a:lnTo>
                      <a:pt x="181" y="152"/>
                    </a:lnTo>
                    <a:lnTo>
                      <a:pt x="171" y="155"/>
                    </a:lnTo>
                    <a:lnTo>
                      <a:pt x="157" y="156"/>
                    </a:lnTo>
                    <a:lnTo>
                      <a:pt x="144" y="159"/>
                    </a:lnTo>
                    <a:lnTo>
                      <a:pt x="131" y="162"/>
                    </a:lnTo>
                    <a:lnTo>
                      <a:pt x="117" y="164"/>
                    </a:lnTo>
                    <a:lnTo>
                      <a:pt x="104" y="167"/>
                    </a:lnTo>
                    <a:lnTo>
                      <a:pt x="88" y="168"/>
                    </a:lnTo>
                    <a:lnTo>
                      <a:pt x="75" y="171"/>
                    </a:lnTo>
                    <a:lnTo>
                      <a:pt x="61" y="174"/>
                    </a:lnTo>
                    <a:lnTo>
                      <a:pt x="45" y="176"/>
                    </a:lnTo>
                    <a:lnTo>
                      <a:pt x="29" y="179"/>
                    </a:lnTo>
                    <a:lnTo>
                      <a:pt x="13" y="182"/>
                    </a:lnTo>
                    <a:lnTo>
                      <a:pt x="0" y="183"/>
                    </a:lnTo>
                    <a:lnTo>
                      <a:pt x="5" y="182"/>
                    </a:lnTo>
                    <a:lnTo>
                      <a:pt x="11" y="179"/>
                    </a:lnTo>
                    <a:lnTo>
                      <a:pt x="19" y="176"/>
                    </a:lnTo>
                    <a:lnTo>
                      <a:pt x="24" y="173"/>
                    </a:lnTo>
                    <a:lnTo>
                      <a:pt x="29" y="171"/>
                    </a:lnTo>
                    <a:lnTo>
                      <a:pt x="37" y="168"/>
                    </a:lnTo>
                    <a:lnTo>
                      <a:pt x="43" y="165"/>
                    </a:lnTo>
                    <a:lnTo>
                      <a:pt x="48" y="164"/>
                    </a:lnTo>
                    <a:lnTo>
                      <a:pt x="53" y="161"/>
                    </a:lnTo>
                    <a:lnTo>
                      <a:pt x="61" y="158"/>
                    </a:lnTo>
                    <a:lnTo>
                      <a:pt x="67" y="155"/>
                    </a:lnTo>
                    <a:lnTo>
                      <a:pt x="72" y="152"/>
                    </a:lnTo>
                    <a:lnTo>
                      <a:pt x="77" y="149"/>
                    </a:lnTo>
                    <a:lnTo>
                      <a:pt x="85" y="146"/>
                    </a:lnTo>
                    <a:lnTo>
                      <a:pt x="91" y="143"/>
                    </a:lnTo>
                    <a:lnTo>
                      <a:pt x="96" y="140"/>
                    </a:lnTo>
                    <a:lnTo>
                      <a:pt x="101" y="137"/>
                    </a:lnTo>
                    <a:lnTo>
                      <a:pt x="104" y="134"/>
                    </a:lnTo>
                    <a:lnTo>
                      <a:pt x="109" y="131"/>
                    </a:lnTo>
                    <a:lnTo>
                      <a:pt x="115" y="126"/>
                    </a:lnTo>
                    <a:lnTo>
                      <a:pt x="120" y="125"/>
                    </a:lnTo>
                    <a:lnTo>
                      <a:pt x="123" y="120"/>
                    </a:lnTo>
                    <a:lnTo>
                      <a:pt x="128" y="117"/>
                    </a:lnTo>
                    <a:lnTo>
                      <a:pt x="131" y="114"/>
                    </a:lnTo>
                    <a:lnTo>
                      <a:pt x="133" y="111"/>
                    </a:lnTo>
                    <a:lnTo>
                      <a:pt x="136" y="107"/>
                    </a:lnTo>
                    <a:lnTo>
                      <a:pt x="141" y="104"/>
                    </a:lnTo>
                    <a:lnTo>
                      <a:pt x="144" y="101"/>
                    </a:lnTo>
                    <a:lnTo>
                      <a:pt x="144" y="98"/>
                    </a:lnTo>
                    <a:lnTo>
                      <a:pt x="147" y="95"/>
                    </a:lnTo>
                    <a:lnTo>
                      <a:pt x="149" y="90"/>
                    </a:lnTo>
                    <a:lnTo>
                      <a:pt x="149" y="87"/>
                    </a:lnTo>
                    <a:lnTo>
                      <a:pt x="152" y="39"/>
                    </a:lnTo>
                  </a:path>
                </a:pathLst>
              </a:custGeom>
              <a:noFill/>
              <a:ln w="12700" cap="rnd">
                <a:solidFill>
                  <a:srgbClr val="000000"/>
                </a:solidFill>
                <a:round/>
                <a:headEnd/>
                <a:tailEnd/>
              </a:ln>
            </p:spPr>
            <p:txBody>
              <a:bodyPr>
                <a:prstTxWarp prst="textNoShape">
                  <a:avLst/>
                </a:prstTxWarp>
              </a:bodyPr>
              <a:lstStyle/>
              <a:p>
                <a:endParaRPr lang="en-US"/>
              </a:p>
            </p:txBody>
          </p:sp>
          <p:sp>
            <p:nvSpPr>
              <p:cNvPr id="26470" name="Freeform 311"/>
              <p:cNvSpPr>
                <a:spLocks/>
              </p:cNvSpPr>
              <p:nvPr/>
            </p:nvSpPr>
            <p:spPr bwMode="auto">
              <a:xfrm>
                <a:off x="1531" y="738"/>
                <a:ext cx="153" cy="400"/>
              </a:xfrm>
              <a:custGeom>
                <a:avLst/>
                <a:gdLst>
                  <a:gd name="T0" fmla="*/ 0 w 153"/>
                  <a:gd name="T1" fmla="*/ 50 h 400"/>
                  <a:gd name="T2" fmla="*/ 115 w 153"/>
                  <a:gd name="T3" fmla="*/ 398 h 400"/>
                  <a:gd name="T4" fmla="*/ 120 w 153"/>
                  <a:gd name="T5" fmla="*/ 392 h 400"/>
                  <a:gd name="T6" fmla="*/ 123 w 153"/>
                  <a:gd name="T7" fmla="*/ 390 h 400"/>
                  <a:gd name="T8" fmla="*/ 125 w 153"/>
                  <a:gd name="T9" fmla="*/ 390 h 400"/>
                  <a:gd name="T10" fmla="*/ 128 w 153"/>
                  <a:gd name="T11" fmla="*/ 389 h 400"/>
                  <a:gd name="T12" fmla="*/ 131 w 153"/>
                  <a:gd name="T13" fmla="*/ 389 h 400"/>
                  <a:gd name="T14" fmla="*/ 133 w 153"/>
                  <a:gd name="T15" fmla="*/ 389 h 400"/>
                  <a:gd name="T16" fmla="*/ 136 w 153"/>
                  <a:gd name="T17" fmla="*/ 389 h 400"/>
                  <a:gd name="T18" fmla="*/ 139 w 153"/>
                  <a:gd name="T19" fmla="*/ 390 h 400"/>
                  <a:gd name="T20" fmla="*/ 144 w 153"/>
                  <a:gd name="T21" fmla="*/ 390 h 400"/>
                  <a:gd name="T22" fmla="*/ 152 w 153"/>
                  <a:gd name="T23" fmla="*/ 399 h 400"/>
                  <a:gd name="T24" fmla="*/ 77 w 153"/>
                  <a:gd name="T25" fmla="*/ 0 h 400"/>
                  <a:gd name="T26" fmla="*/ 40 w 153"/>
                  <a:gd name="T27" fmla="*/ 3 h 400"/>
                  <a:gd name="T28" fmla="*/ 0 w 153"/>
                  <a:gd name="T29" fmla="*/ 50 h 4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3"/>
                  <a:gd name="T46" fmla="*/ 0 h 400"/>
                  <a:gd name="T47" fmla="*/ 153 w 153"/>
                  <a:gd name="T48" fmla="*/ 400 h 4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3" h="400">
                    <a:moveTo>
                      <a:pt x="0" y="50"/>
                    </a:moveTo>
                    <a:lnTo>
                      <a:pt x="115" y="398"/>
                    </a:lnTo>
                    <a:lnTo>
                      <a:pt x="120" y="392"/>
                    </a:lnTo>
                    <a:lnTo>
                      <a:pt x="123" y="390"/>
                    </a:lnTo>
                    <a:lnTo>
                      <a:pt x="125" y="390"/>
                    </a:lnTo>
                    <a:lnTo>
                      <a:pt x="128" y="389"/>
                    </a:lnTo>
                    <a:lnTo>
                      <a:pt x="131" y="389"/>
                    </a:lnTo>
                    <a:lnTo>
                      <a:pt x="133" y="389"/>
                    </a:lnTo>
                    <a:lnTo>
                      <a:pt x="136" y="389"/>
                    </a:lnTo>
                    <a:lnTo>
                      <a:pt x="139" y="390"/>
                    </a:lnTo>
                    <a:lnTo>
                      <a:pt x="144" y="390"/>
                    </a:lnTo>
                    <a:lnTo>
                      <a:pt x="152" y="399"/>
                    </a:lnTo>
                    <a:lnTo>
                      <a:pt x="77" y="0"/>
                    </a:lnTo>
                    <a:lnTo>
                      <a:pt x="40" y="3"/>
                    </a:lnTo>
                    <a:lnTo>
                      <a:pt x="0" y="50"/>
                    </a:lnTo>
                  </a:path>
                </a:pathLst>
              </a:custGeom>
              <a:noFill/>
              <a:ln w="12700" cap="rnd">
                <a:solidFill>
                  <a:srgbClr val="000000"/>
                </a:solidFill>
                <a:round/>
                <a:headEnd/>
                <a:tailEnd/>
              </a:ln>
            </p:spPr>
            <p:txBody>
              <a:bodyPr>
                <a:prstTxWarp prst="textNoShape">
                  <a:avLst/>
                </a:prstTxWarp>
              </a:bodyPr>
              <a:lstStyle/>
              <a:p>
                <a:endParaRPr lang="en-US"/>
              </a:p>
            </p:txBody>
          </p:sp>
          <p:sp>
            <p:nvSpPr>
              <p:cNvPr id="26471" name="Freeform 312"/>
              <p:cNvSpPr>
                <a:spLocks/>
              </p:cNvSpPr>
              <p:nvPr/>
            </p:nvSpPr>
            <p:spPr bwMode="auto">
              <a:xfrm>
                <a:off x="1555" y="767"/>
                <a:ext cx="115" cy="328"/>
              </a:xfrm>
              <a:custGeom>
                <a:avLst/>
                <a:gdLst>
                  <a:gd name="T0" fmla="*/ 0 w 115"/>
                  <a:gd name="T1" fmla="*/ 40 h 328"/>
                  <a:gd name="T2" fmla="*/ 87 w 115"/>
                  <a:gd name="T3" fmla="*/ 327 h 328"/>
                  <a:gd name="T4" fmla="*/ 114 w 115"/>
                  <a:gd name="T5" fmla="*/ 326 h 328"/>
                  <a:gd name="T6" fmla="*/ 58 w 115"/>
                  <a:gd name="T7" fmla="*/ 0 h 328"/>
                  <a:gd name="T8" fmla="*/ 29 w 115"/>
                  <a:gd name="T9" fmla="*/ 1 h 328"/>
                  <a:gd name="T10" fmla="*/ 0 w 115"/>
                  <a:gd name="T11" fmla="*/ 40 h 328"/>
                  <a:gd name="T12" fmla="*/ 0 60000 65536"/>
                  <a:gd name="T13" fmla="*/ 0 60000 65536"/>
                  <a:gd name="T14" fmla="*/ 0 60000 65536"/>
                  <a:gd name="T15" fmla="*/ 0 60000 65536"/>
                  <a:gd name="T16" fmla="*/ 0 60000 65536"/>
                  <a:gd name="T17" fmla="*/ 0 60000 65536"/>
                  <a:gd name="T18" fmla="*/ 0 w 115"/>
                  <a:gd name="T19" fmla="*/ 0 h 328"/>
                  <a:gd name="T20" fmla="*/ 115 w 115"/>
                  <a:gd name="T21" fmla="*/ 328 h 328"/>
                </a:gdLst>
                <a:ahLst/>
                <a:cxnLst>
                  <a:cxn ang="T12">
                    <a:pos x="T0" y="T1"/>
                  </a:cxn>
                  <a:cxn ang="T13">
                    <a:pos x="T2" y="T3"/>
                  </a:cxn>
                  <a:cxn ang="T14">
                    <a:pos x="T4" y="T5"/>
                  </a:cxn>
                  <a:cxn ang="T15">
                    <a:pos x="T6" y="T7"/>
                  </a:cxn>
                  <a:cxn ang="T16">
                    <a:pos x="T8" y="T9"/>
                  </a:cxn>
                  <a:cxn ang="T17">
                    <a:pos x="T10" y="T11"/>
                  </a:cxn>
                </a:cxnLst>
                <a:rect l="T18" t="T19" r="T20" b="T21"/>
                <a:pathLst>
                  <a:path w="115" h="328">
                    <a:moveTo>
                      <a:pt x="0" y="40"/>
                    </a:moveTo>
                    <a:lnTo>
                      <a:pt x="87" y="327"/>
                    </a:lnTo>
                    <a:lnTo>
                      <a:pt x="114" y="326"/>
                    </a:lnTo>
                    <a:lnTo>
                      <a:pt x="58" y="0"/>
                    </a:lnTo>
                    <a:lnTo>
                      <a:pt x="29" y="1"/>
                    </a:lnTo>
                    <a:lnTo>
                      <a:pt x="0" y="40"/>
                    </a:lnTo>
                  </a:path>
                </a:pathLst>
              </a:custGeom>
              <a:solidFill>
                <a:srgbClr val="CC4D00"/>
              </a:solidFill>
              <a:ln w="127000" cap="rnd">
                <a:noFill/>
                <a:round/>
                <a:headEnd/>
                <a:tailEnd/>
              </a:ln>
            </p:spPr>
            <p:txBody>
              <a:bodyPr>
                <a:prstTxWarp prst="textNoShape">
                  <a:avLst/>
                </a:prstTxWarp>
              </a:bodyPr>
              <a:lstStyle/>
              <a:p>
                <a:endParaRPr lang="en-US"/>
              </a:p>
            </p:txBody>
          </p:sp>
          <p:sp>
            <p:nvSpPr>
              <p:cNvPr id="26472" name="Freeform 313"/>
              <p:cNvSpPr>
                <a:spLocks/>
              </p:cNvSpPr>
              <p:nvPr/>
            </p:nvSpPr>
            <p:spPr bwMode="auto">
              <a:xfrm>
                <a:off x="792" y="801"/>
                <a:ext cx="732" cy="285"/>
              </a:xfrm>
              <a:custGeom>
                <a:avLst/>
                <a:gdLst>
                  <a:gd name="T0" fmla="*/ 710 w 732"/>
                  <a:gd name="T1" fmla="*/ 0 h 285"/>
                  <a:gd name="T2" fmla="*/ 281 w 732"/>
                  <a:gd name="T3" fmla="*/ 87 h 285"/>
                  <a:gd name="T4" fmla="*/ 273 w 732"/>
                  <a:gd name="T5" fmla="*/ 88 h 285"/>
                  <a:gd name="T6" fmla="*/ 268 w 732"/>
                  <a:gd name="T7" fmla="*/ 91 h 285"/>
                  <a:gd name="T8" fmla="*/ 263 w 732"/>
                  <a:gd name="T9" fmla="*/ 93 h 285"/>
                  <a:gd name="T10" fmla="*/ 255 w 732"/>
                  <a:gd name="T11" fmla="*/ 96 h 285"/>
                  <a:gd name="T12" fmla="*/ 250 w 732"/>
                  <a:gd name="T13" fmla="*/ 97 h 285"/>
                  <a:gd name="T14" fmla="*/ 245 w 732"/>
                  <a:gd name="T15" fmla="*/ 100 h 285"/>
                  <a:gd name="T16" fmla="*/ 239 w 732"/>
                  <a:gd name="T17" fmla="*/ 103 h 285"/>
                  <a:gd name="T18" fmla="*/ 234 w 732"/>
                  <a:gd name="T19" fmla="*/ 106 h 285"/>
                  <a:gd name="T20" fmla="*/ 229 w 732"/>
                  <a:gd name="T21" fmla="*/ 109 h 285"/>
                  <a:gd name="T22" fmla="*/ 226 w 732"/>
                  <a:gd name="T23" fmla="*/ 112 h 285"/>
                  <a:gd name="T24" fmla="*/ 221 w 732"/>
                  <a:gd name="T25" fmla="*/ 115 h 285"/>
                  <a:gd name="T26" fmla="*/ 216 w 732"/>
                  <a:gd name="T27" fmla="*/ 118 h 285"/>
                  <a:gd name="T28" fmla="*/ 213 w 732"/>
                  <a:gd name="T29" fmla="*/ 121 h 285"/>
                  <a:gd name="T30" fmla="*/ 208 w 732"/>
                  <a:gd name="T31" fmla="*/ 125 h 285"/>
                  <a:gd name="T32" fmla="*/ 205 w 732"/>
                  <a:gd name="T33" fmla="*/ 128 h 285"/>
                  <a:gd name="T34" fmla="*/ 200 w 732"/>
                  <a:gd name="T35" fmla="*/ 131 h 285"/>
                  <a:gd name="T36" fmla="*/ 0 w 732"/>
                  <a:gd name="T37" fmla="*/ 284 h 285"/>
                  <a:gd name="T38" fmla="*/ 176 w 732"/>
                  <a:gd name="T39" fmla="*/ 274 h 285"/>
                  <a:gd name="T40" fmla="*/ 310 w 732"/>
                  <a:gd name="T41" fmla="*/ 144 h 285"/>
                  <a:gd name="T42" fmla="*/ 310 w 732"/>
                  <a:gd name="T43" fmla="*/ 143 h 285"/>
                  <a:gd name="T44" fmla="*/ 313 w 732"/>
                  <a:gd name="T45" fmla="*/ 141 h 285"/>
                  <a:gd name="T46" fmla="*/ 316 w 732"/>
                  <a:gd name="T47" fmla="*/ 140 h 285"/>
                  <a:gd name="T48" fmla="*/ 316 w 732"/>
                  <a:gd name="T49" fmla="*/ 137 h 285"/>
                  <a:gd name="T50" fmla="*/ 318 w 732"/>
                  <a:gd name="T51" fmla="*/ 135 h 285"/>
                  <a:gd name="T52" fmla="*/ 321 w 732"/>
                  <a:gd name="T53" fmla="*/ 134 h 285"/>
                  <a:gd name="T54" fmla="*/ 323 w 732"/>
                  <a:gd name="T55" fmla="*/ 132 h 285"/>
                  <a:gd name="T56" fmla="*/ 326 w 732"/>
                  <a:gd name="T57" fmla="*/ 131 h 285"/>
                  <a:gd name="T58" fmla="*/ 329 w 732"/>
                  <a:gd name="T59" fmla="*/ 129 h 285"/>
                  <a:gd name="T60" fmla="*/ 331 w 732"/>
                  <a:gd name="T61" fmla="*/ 128 h 285"/>
                  <a:gd name="T62" fmla="*/ 334 w 732"/>
                  <a:gd name="T63" fmla="*/ 128 h 285"/>
                  <a:gd name="T64" fmla="*/ 337 w 732"/>
                  <a:gd name="T65" fmla="*/ 127 h 285"/>
                  <a:gd name="T66" fmla="*/ 339 w 732"/>
                  <a:gd name="T67" fmla="*/ 125 h 285"/>
                  <a:gd name="T68" fmla="*/ 342 w 732"/>
                  <a:gd name="T69" fmla="*/ 125 h 285"/>
                  <a:gd name="T70" fmla="*/ 344 w 732"/>
                  <a:gd name="T71" fmla="*/ 125 h 285"/>
                  <a:gd name="T72" fmla="*/ 718 w 732"/>
                  <a:gd name="T73" fmla="*/ 38 h 285"/>
                  <a:gd name="T74" fmla="*/ 723 w 732"/>
                  <a:gd name="T75" fmla="*/ 35 h 285"/>
                  <a:gd name="T76" fmla="*/ 728 w 732"/>
                  <a:gd name="T77" fmla="*/ 31 h 285"/>
                  <a:gd name="T78" fmla="*/ 731 w 732"/>
                  <a:gd name="T79" fmla="*/ 24 h 285"/>
                  <a:gd name="T80" fmla="*/ 731 w 732"/>
                  <a:gd name="T81" fmla="*/ 16 h 285"/>
                  <a:gd name="T82" fmla="*/ 728 w 732"/>
                  <a:gd name="T83" fmla="*/ 9 h 285"/>
                  <a:gd name="T84" fmla="*/ 726 w 732"/>
                  <a:gd name="T85" fmla="*/ 3 h 285"/>
                  <a:gd name="T86" fmla="*/ 718 w 732"/>
                  <a:gd name="T87" fmla="*/ 0 h 285"/>
                  <a:gd name="T88" fmla="*/ 710 w 732"/>
                  <a:gd name="T89" fmla="*/ 0 h 28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32"/>
                  <a:gd name="T136" fmla="*/ 0 h 285"/>
                  <a:gd name="T137" fmla="*/ 732 w 732"/>
                  <a:gd name="T138" fmla="*/ 285 h 28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32" h="285">
                    <a:moveTo>
                      <a:pt x="710" y="0"/>
                    </a:moveTo>
                    <a:lnTo>
                      <a:pt x="281" y="87"/>
                    </a:lnTo>
                    <a:lnTo>
                      <a:pt x="273" y="88"/>
                    </a:lnTo>
                    <a:lnTo>
                      <a:pt x="268" y="91"/>
                    </a:lnTo>
                    <a:lnTo>
                      <a:pt x="263" y="93"/>
                    </a:lnTo>
                    <a:lnTo>
                      <a:pt x="255" y="96"/>
                    </a:lnTo>
                    <a:lnTo>
                      <a:pt x="250" y="97"/>
                    </a:lnTo>
                    <a:lnTo>
                      <a:pt x="245" y="100"/>
                    </a:lnTo>
                    <a:lnTo>
                      <a:pt x="239" y="103"/>
                    </a:lnTo>
                    <a:lnTo>
                      <a:pt x="234" y="106"/>
                    </a:lnTo>
                    <a:lnTo>
                      <a:pt x="229" y="109"/>
                    </a:lnTo>
                    <a:lnTo>
                      <a:pt x="226" y="112"/>
                    </a:lnTo>
                    <a:lnTo>
                      <a:pt x="221" y="115"/>
                    </a:lnTo>
                    <a:lnTo>
                      <a:pt x="216" y="118"/>
                    </a:lnTo>
                    <a:lnTo>
                      <a:pt x="213" y="121"/>
                    </a:lnTo>
                    <a:lnTo>
                      <a:pt x="208" y="125"/>
                    </a:lnTo>
                    <a:lnTo>
                      <a:pt x="205" y="128"/>
                    </a:lnTo>
                    <a:lnTo>
                      <a:pt x="200" y="131"/>
                    </a:lnTo>
                    <a:lnTo>
                      <a:pt x="0" y="284"/>
                    </a:lnTo>
                    <a:lnTo>
                      <a:pt x="176" y="274"/>
                    </a:lnTo>
                    <a:lnTo>
                      <a:pt x="310" y="144"/>
                    </a:lnTo>
                    <a:lnTo>
                      <a:pt x="310" y="143"/>
                    </a:lnTo>
                    <a:lnTo>
                      <a:pt x="313" y="141"/>
                    </a:lnTo>
                    <a:lnTo>
                      <a:pt x="316" y="140"/>
                    </a:lnTo>
                    <a:lnTo>
                      <a:pt x="316" y="137"/>
                    </a:lnTo>
                    <a:lnTo>
                      <a:pt x="318" y="135"/>
                    </a:lnTo>
                    <a:lnTo>
                      <a:pt x="321" y="134"/>
                    </a:lnTo>
                    <a:lnTo>
                      <a:pt x="323" y="132"/>
                    </a:lnTo>
                    <a:lnTo>
                      <a:pt x="326" y="131"/>
                    </a:lnTo>
                    <a:lnTo>
                      <a:pt x="329" y="129"/>
                    </a:lnTo>
                    <a:lnTo>
                      <a:pt x="331" y="128"/>
                    </a:lnTo>
                    <a:lnTo>
                      <a:pt x="334" y="128"/>
                    </a:lnTo>
                    <a:lnTo>
                      <a:pt x="337" y="127"/>
                    </a:lnTo>
                    <a:lnTo>
                      <a:pt x="339" y="125"/>
                    </a:lnTo>
                    <a:lnTo>
                      <a:pt x="342" y="125"/>
                    </a:lnTo>
                    <a:lnTo>
                      <a:pt x="344" y="125"/>
                    </a:lnTo>
                    <a:lnTo>
                      <a:pt x="718" y="38"/>
                    </a:lnTo>
                    <a:lnTo>
                      <a:pt x="723" y="35"/>
                    </a:lnTo>
                    <a:lnTo>
                      <a:pt x="728" y="31"/>
                    </a:lnTo>
                    <a:lnTo>
                      <a:pt x="731" y="24"/>
                    </a:lnTo>
                    <a:lnTo>
                      <a:pt x="731" y="16"/>
                    </a:lnTo>
                    <a:lnTo>
                      <a:pt x="728" y="9"/>
                    </a:lnTo>
                    <a:lnTo>
                      <a:pt x="726" y="3"/>
                    </a:lnTo>
                    <a:lnTo>
                      <a:pt x="718" y="0"/>
                    </a:lnTo>
                    <a:lnTo>
                      <a:pt x="710" y="0"/>
                    </a:lnTo>
                  </a:path>
                </a:pathLst>
              </a:custGeom>
              <a:solidFill>
                <a:srgbClr val="CC4D00"/>
              </a:solidFill>
              <a:ln w="127000" cap="rnd">
                <a:noFill/>
                <a:round/>
                <a:headEnd/>
                <a:tailEnd/>
              </a:ln>
            </p:spPr>
            <p:txBody>
              <a:bodyPr>
                <a:prstTxWarp prst="textNoShape">
                  <a:avLst/>
                </a:prstTxWarp>
              </a:bodyPr>
              <a:lstStyle/>
              <a:p>
                <a:endParaRPr lang="en-US"/>
              </a:p>
            </p:txBody>
          </p:sp>
          <p:sp>
            <p:nvSpPr>
              <p:cNvPr id="26473" name="Freeform 314"/>
              <p:cNvSpPr>
                <a:spLocks/>
              </p:cNvSpPr>
              <p:nvPr/>
            </p:nvSpPr>
            <p:spPr bwMode="auto">
              <a:xfrm>
                <a:off x="1603" y="1154"/>
                <a:ext cx="169" cy="98"/>
              </a:xfrm>
              <a:custGeom>
                <a:avLst/>
                <a:gdLst>
                  <a:gd name="T0" fmla="*/ 168 w 169"/>
                  <a:gd name="T1" fmla="*/ 19 h 98"/>
                  <a:gd name="T2" fmla="*/ 168 w 169"/>
                  <a:gd name="T3" fmla="*/ 30 h 98"/>
                  <a:gd name="T4" fmla="*/ 165 w 169"/>
                  <a:gd name="T5" fmla="*/ 42 h 98"/>
                  <a:gd name="T6" fmla="*/ 160 w 169"/>
                  <a:gd name="T7" fmla="*/ 51 h 98"/>
                  <a:gd name="T8" fmla="*/ 152 w 169"/>
                  <a:gd name="T9" fmla="*/ 61 h 98"/>
                  <a:gd name="T10" fmla="*/ 141 w 169"/>
                  <a:gd name="T11" fmla="*/ 70 h 98"/>
                  <a:gd name="T12" fmla="*/ 128 w 169"/>
                  <a:gd name="T13" fmla="*/ 79 h 98"/>
                  <a:gd name="T14" fmla="*/ 109 w 169"/>
                  <a:gd name="T15" fmla="*/ 87 h 98"/>
                  <a:gd name="T16" fmla="*/ 88 w 169"/>
                  <a:gd name="T17" fmla="*/ 93 h 98"/>
                  <a:gd name="T18" fmla="*/ 69 w 169"/>
                  <a:gd name="T19" fmla="*/ 96 h 98"/>
                  <a:gd name="T20" fmla="*/ 48 w 169"/>
                  <a:gd name="T21" fmla="*/ 97 h 98"/>
                  <a:gd name="T22" fmla="*/ 32 w 169"/>
                  <a:gd name="T23" fmla="*/ 97 h 98"/>
                  <a:gd name="T24" fmla="*/ 16 w 169"/>
                  <a:gd name="T25" fmla="*/ 96 h 98"/>
                  <a:gd name="T26" fmla="*/ 5 w 169"/>
                  <a:gd name="T27" fmla="*/ 91 h 98"/>
                  <a:gd name="T28" fmla="*/ 0 w 169"/>
                  <a:gd name="T29" fmla="*/ 87 h 98"/>
                  <a:gd name="T30" fmla="*/ 3 w 169"/>
                  <a:gd name="T31" fmla="*/ 81 h 98"/>
                  <a:gd name="T32" fmla="*/ 13 w 169"/>
                  <a:gd name="T33" fmla="*/ 76 h 98"/>
                  <a:gd name="T34" fmla="*/ 21 w 169"/>
                  <a:gd name="T35" fmla="*/ 70 h 98"/>
                  <a:gd name="T36" fmla="*/ 29 w 169"/>
                  <a:gd name="T37" fmla="*/ 63 h 98"/>
                  <a:gd name="T38" fmla="*/ 32 w 169"/>
                  <a:gd name="T39" fmla="*/ 55 h 98"/>
                  <a:gd name="T40" fmla="*/ 37 w 169"/>
                  <a:gd name="T41" fmla="*/ 46 h 98"/>
                  <a:gd name="T42" fmla="*/ 40 w 169"/>
                  <a:gd name="T43" fmla="*/ 37 h 98"/>
                  <a:gd name="T44" fmla="*/ 43 w 169"/>
                  <a:gd name="T45" fmla="*/ 27 h 98"/>
                  <a:gd name="T46" fmla="*/ 43 w 169"/>
                  <a:gd name="T47" fmla="*/ 15 h 98"/>
                  <a:gd name="T48" fmla="*/ 40 w 169"/>
                  <a:gd name="T49" fmla="*/ 7 h 98"/>
                  <a:gd name="T50" fmla="*/ 43 w 169"/>
                  <a:gd name="T51" fmla="*/ 6 h 98"/>
                  <a:gd name="T52" fmla="*/ 48 w 169"/>
                  <a:gd name="T53" fmla="*/ 4 h 98"/>
                  <a:gd name="T54" fmla="*/ 56 w 169"/>
                  <a:gd name="T55" fmla="*/ 1 h 98"/>
                  <a:gd name="T56" fmla="*/ 64 w 169"/>
                  <a:gd name="T57" fmla="*/ 1 h 98"/>
                  <a:gd name="T58" fmla="*/ 75 w 169"/>
                  <a:gd name="T59" fmla="*/ 0 h 98"/>
                  <a:gd name="T60" fmla="*/ 85 w 169"/>
                  <a:gd name="T61" fmla="*/ 0 h 98"/>
                  <a:gd name="T62" fmla="*/ 96 w 169"/>
                  <a:gd name="T63" fmla="*/ 0 h 98"/>
                  <a:gd name="T64" fmla="*/ 109 w 169"/>
                  <a:gd name="T65" fmla="*/ 0 h 98"/>
                  <a:gd name="T66" fmla="*/ 120 w 169"/>
                  <a:gd name="T67" fmla="*/ 0 h 98"/>
                  <a:gd name="T68" fmla="*/ 131 w 169"/>
                  <a:gd name="T69" fmla="*/ 1 h 98"/>
                  <a:gd name="T70" fmla="*/ 141 w 169"/>
                  <a:gd name="T71" fmla="*/ 3 h 98"/>
                  <a:gd name="T72" fmla="*/ 149 w 169"/>
                  <a:gd name="T73" fmla="*/ 4 h 98"/>
                  <a:gd name="T74" fmla="*/ 157 w 169"/>
                  <a:gd name="T75" fmla="*/ 6 h 98"/>
                  <a:gd name="T76" fmla="*/ 163 w 169"/>
                  <a:gd name="T77" fmla="*/ 9 h 98"/>
                  <a:gd name="T78" fmla="*/ 168 w 169"/>
                  <a:gd name="T79" fmla="*/ 12 h 9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9"/>
                  <a:gd name="T121" fmla="*/ 0 h 98"/>
                  <a:gd name="T122" fmla="*/ 169 w 169"/>
                  <a:gd name="T123" fmla="*/ 98 h 9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9" h="98">
                    <a:moveTo>
                      <a:pt x="168" y="13"/>
                    </a:moveTo>
                    <a:lnTo>
                      <a:pt x="168" y="19"/>
                    </a:lnTo>
                    <a:lnTo>
                      <a:pt x="168" y="25"/>
                    </a:lnTo>
                    <a:lnTo>
                      <a:pt x="168" y="30"/>
                    </a:lnTo>
                    <a:lnTo>
                      <a:pt x="165" y="36"/>
                    </a:lnTo>
                    <a:lnTo>
                      <a:pt x="165" y="42"/>
                    </a:lnTo>
                    <a:lnTo>
                      <a:pt x="163" y="46"/>
                    </a:lnTo>
                    <a:lnTo>
                      <a:pt x="160" y="51"/>
                    </a:lnTo>
                    <a:lnTo>
                      <a:pt x="155" y="55"/>
                    </a:lnTo>
                    <a:lnTo>
                      <a:pt x="152" y="61"/>
                    </a:lnTo>
                    <a:lnTo>
                      <a:pt x="147" y="66"/>
                    </a:lnTo>
                    <a:lnTo>
                      <a:pt x="141" y="70"/>
                    </a:lnTo>
                    <a:lnTo>
                      <a:pt x="133" y="75"/>
                    </a:lnTo>
                    <a:lnTo>
                      <a:pt x="128" y="79"/>
                    </a:lnTo>
                    <a:lnTo>
                      <a:pt x="117" y="82"/>
                    </a:lnTo>
                    <a:lnTo>
                      <a:pt x="109" y="87"/>
                    </a:lnTo>
                    <a:lnTo>
                      <a:pt x="99" y="91"/>
                    </a:lnTo>
                    <a:lnTo>
                      <a:pt x="88" y="93"/>
                    </a:lnTo>
                    <a:lnTo>
                      <a:pt x="80" y="94"/>
                    </a:lnTo>
                    <a:lnTo>
                      <a:pt x="69" y="96"/>
                    </a:lnTo>
                    <a:lnTo>
                      <a:pt x="59" y="97"/>
                    </a:lnTo>
                    <a:lnTo>
                      <a:pt x="48" y="97"/>
                    </a:lnTo>
                    <a:lnTo>
                      <a:pt x="40" y="97"/>
                    </a:lnTo>
                    <a:lnTo>
                      <a:pt x="32" y="97"/>
                    </a:lnTo>
                    <a:lnTo>
                      <a:pt x="24" y="96"/>
                    </a:lnTo>
                    <a:lnTo>
                      <a:pt x="16" y="96"/>
                    </a:lnTo>
                    <a:lnTo>
                      <a:pt x="11" y="94"/>
                    </a:lnTo>
                    <a:lnTo>
                      <a:pt x="5" y="91"/>
                    </a:lnTo>
                    <a:lnTo>
                      <a:pt x="3" y="90"/>
                    </a:lnTo>
                    <a:lnTo>
                      <a:pt x="0" y="87"/>
                    </a:lnTo>
                    <a:lnTo>
                      <a:pt x="0" y="84"/>
                    </a:lnTo>
                    <a:lnTo>
                      <a:pt x="3" y="81"/>
                    </a:lnTo>
                    <a:lnTo>
                      <a:pt x="8" y="79"/>
                    </a:lnTo>
                    <a:lnTo>
                      <a:pt x="13" y="76"/>
                    </a:lnTo>
                    <a:lnTo>
                      <a:pt x="16" y="73"/>
                    </a:lnTo>
                    <a:lnTo>
                      <a:pt x="21" y="70"/>
                    </a:lnTo>
                    <a:lnTo>
                      <a:pt x="24" y="67"/>
                    </a:lnTo>
                    <a:lnTo>
                      <a:pt x="29" y="63"/>
                    </a:lnTo>
                    <a:lnTo>
                      <a:pt x="32" y="60"/>
                    </a:lnTo>
                    <a:lnTo>
                      <a:pt x="32" y="55"/>
                    </a:lnTo>
                    <a:lnTo>
                      <a:pt x="35" y="51"/>
                    </a:lnTo>
                    <a:lnTo>
                      <a:pt x="37" y="46"/>
                    </a:lnTo>
                    <a:lnTo>
                      <a:pt x="40" y="42"/>
                    </a:lnTo>
                    <a:lnTo>
                      <a:pt x="40" y="37"/>
                    </a:lnTo>
                    <a:lnTo>
                      <a:pt x="40" y="33"/>
                    </a:lnTo>
                    <a:lnTo>
                      <a:pt x="43" y="27"/>
                    </a:lnTo>
                    <a:lnTo>
                      <a:pt x="43" y="21"/>
                    </a:lnTo>
                    <a:lnTo>
                      <a:pt x="43" y="15"/>
                    </a:lnTo>
                    <a:lnTo>
                      <a:pt x="40" y="9"/>
                    </a:lnTo>
                    <a:lnTo>
                      <a:pt x="40" y="7"/>
                    </a:lnTo>
                    <a:lnTo>
                      <a:pt x="43" y="7"/>
                    </a:lnTo>
                    <a:lnTo>
                      <a:pt x="43" y="6"/>
                    </a:lnTo>
                    <a:lnTo>
                      <a:pt x="45" y="4"/>
                    </a:lnTo>
                    <a:lnTo>
                      <a:pt x="48" y="4"/>
                    </a:lnTo>
                    <a:lnTo>
                      <a:pt x="51" y="3"/>
                    </a:lnTo>
                    <a:lnTo>
                      <a:pt x="56" y="1"/>
                    </a:lnTo>
                    <a:lnTo>
                      <a:pt x="59" y="1"/>
                    </a:lnTo>
                    <a:lnTo>
                      <a:pt x="64" y="1"/>
                    </a:lnTo>
                    <a:lnTo>
                      <a:pt x="69" y="0"/>
                    </a:lnTo>
                    <a:lnTo>
                      <a:pt x="75" y="0"/>
                    </a:lnTo>
                    <a:lnTo>
                      <a:pt x="80" y="0"/>
                    </a:lnTo>
                    <a:lnTo>
                      <a:pt x="85" y="0"/>
                    </a:lnTo>
                    <a:lnTo>
                      <a:pt x="91" y="0"/>
                    </a:lnTo>
                    <a:lnTo>
                      <a:pt x="96" y="0"/>
                    </a:lnTo>
                    <a:lnTo>
                      <a:pt x="101" y="0"/>
                    </a:lnTo>
                    <a:lnTo>
                      <a:pt x="109" y="0"/>
                    </a:lnTo>
                    <a:lnTo>
                      <a:pt x="115" y="0"/>
                    </a:lnTo>
                    <a:lnTo>
                      <a:pt x="120" y="0"/>
                    </a:lnTo>
                    <a:lnTo>
                      <a:pt x="125" y="1"/>
                    </a:lnTo>
                    <a:lnTo>
                      <a:pt x="131" y="1"/>
                    </a:lnTo>
                    <a:lnTo>
                      <a:pt x="136" y="1"/>
                    </a:lnTo>
                    <a:lnTo>
                      <a:pt x="141" y="3"/>
                    </a:lnTo>
                    <a:lnTo>
                      <a:pt x="147" y="4"/>
                    </a:lnTo>
                    <a:lnTo>
                      <a:pt x="149" y="4"/>
                    </a:lnTo>
                    <a:lnTo>
                      <a:pt x="155" y="6"/>
                    </a:lnTo>
                    <a:lnTo>
                      <a:pt x="157" y="6"/>
                    </a:lnTo>
                    <a:lnTo>
                      <a:pt x="163" y="7"/>
                    </a:lnTo>
                    <a:lnTo>
                      <a:pt x="163" y="9"/>
                    </a:lnTo>
                    <a:lnTo>
                      <a:pt x="165" y="10"/>
                    </a:lnTo>
                    <a:lnTo>
                      <a:pt x="168" y="12"/>
                    </a:lnTo>
                    <a:lnTo>
                      <a:pt x="168" y="13"/>
                    </a:lnTo>
                  </a:path>
                </a:pathLst>
              </a:custGeom>
              <a:solidFill>
                <a:srgbClr val="CC4D00"/>
              </a:solidFill>
              <a:ln w="12700" cap="rnd">
                <a:solidFill>
                  <a:srgbClr val="000000"/>
                </a:solidFill>
                <a:round/>
                <a:headEnd/>
                <a:tailEnd/>
              </a:ln>
            </p:spPr>
            <p:txBody>
              <a:bodyPr>
                <a:prstTxWarp prst="textNoShape">
                  <a:avLst/>
                </a:prstTxWarp>
              </a:bodyPr>
              <a:lstStyle/>
              <a:p>
                <a:endParaRPr lang="en-US"/>
              </a:p>
            </p:txBody>
          </p:sp>
          <p:sp>
            <p:nvSpPr>
              <p:cNvPr id="26474" name="Freeform 315"/>
              <p:cNvSpPr>
                <a:spLocks/>
              </p:cNvSpPr>
              <p:nvPr/>
            </p:nvSpPr>
            <p:spPr bwMode="auto">
              <a:xfrm>
                <a:off x="1544" y="767"/>
                <a:ext cx="126" cy="334"/>
              </a:xfrm>
              <a:custGeom>
                <a:avLst/>
                <a:gdLst>
                  <a:gd name="T0" fmla="*/ 0 w 126"/>
                  <a:gd name="T1" fmla="*/ 41 h 334"/>
                  <a:gd name="T2" fmla="*/ 96 w 126"/>
                  <a:gd name="T3" fmla="*/ 333 h 334"/>
                  <a:gd name="T4" fmla="*/ 125 w 126"/>
                  <a:gd name="T5" fmla="*/ 332 h 334"/>
                  <a:gd name="T6" fmla="*/ 64 w 126"/>
                  <a:gd name="T7" fmla="*/ 0 h 334"/>
                  <a:gd name="T8" fmla="*/ 32 w 126"/>
                  <a:gd name="T9" fmla="*/ 2 h 334"/>
                  <a:gd name="T10" fmla="*/ 0 w 126"/>
                  <a:gd name="T11" fmla="*/ 41 h 334"/>
                  <a:gd name="T12" fmla="*/ 0 60000 65536"/>
                  <a:gd name="T13" fmla="*/ 0 60000 65536"/>
                  <a:gd name="T14" fmla="*/ 0 60000 65536"/>
                  <a:gd name="T15" fmla="*/ 0 60000 65536"/>
                  <a:gd name="T16" fmla="*/ 0 60000 65536"/>
                  <a:gd name="T17" fmla="*/ 0 60000 65536"/>
                  <a:gd name="T18" fmla="*/ 0 w 126"/>
                  <a:gd name="T19" fmla="*/ 0 h 334"/>
                  <a:gd name="T20" fmla="*/ 126 w 126"/>
                  <a:gd name="T21" fmla="*/ 334 h 334"/>
                </a:gdLst>
                <a:ahLst/>
                <a:cxnLst>
                  <a:cxn ang="T12">
                    <a:pos x="T0" y="T1"/>
                  </a:cxn>
                  <a:cxn ang="T13">
                    <a:pos x="T2" y="T3"/>
                  </a:cxn>
                  <a:cxn ang="T14">
                    <a:pos x="T4" y="T5"/>
                  </a:cxn>
                  <a:cxn ang="T15">
                    <a:pos x="T6" y="T7"/>
                  </a:cxn>
                  <a:cxn ang="T16">
                    <a:pos x="T8" y="T9"/>
                  </a:cxn>
                  <a:cxn ang="T17">
                    <a:pos x="T10" y="T11"/>
                  </a:cxn>
                </a:cxnLst>
                <a:rect l="T18" t="T19" r="T20" b="T21"/>
                <a:pathLst>
                  <a:path w="126" h="334">
                    <a:moveTo>
                      <a:pt x="0" y="41"/>
                    </a:moveTo>
                    <a:lnTo>
                      <a:pt x="96" y="333"/>
                    </a:lnTo>
                    <a:lnTo>
                      <a:pt x="125" y="332"/>
                    </a:lnTo>
                    <a:lnTo>
                      <a:pt x="64" y="0"/>
                    </a:lnTo>
                    <a:lnTo>
                      <a:pt x="32" y="2"/>
                    </a:lnTo>
                    <a:lnTo>
                      <a:pt x="0" y="41"/>
                    </a:lnTo>
                  </a:path>
                </a:pathLst>
              </a:custGeom>
              <a:noFill/>
              <a:ln w="12700" cap="rnd">
                <a:solidFill>
                  <a:srgbClr val="000000"/>
                </a:solidFill>
                <a:round/>
                <a:headEnd/>
                <a:tailEnd/>
              </a:ln>
            </p:spPr>
            <p:txBody>
              <a:bodyPr>
                <a:prstTxWarp prst="textNoShape">
                  <a:avLst/>
                </a:prstTxWarp>
              </a:bodyPr>
              <a:lstStyle/>
              <a:p>
                <a:endParaRPr lang="en-US"/>
              </a:p>
            </p:txBody>
          </p:sp>
          <p:sp>
            <p:nvSpPr>
              <p:cNvPr id="26475" name="Freeform 316"/>
              <p:cNvSpPr>
                <a:spLocks/>
              </p:cNvSpPr>
              <p:nvPr/>
            </p:nvSpPr>
            <p:spPr bwMode="auto">
              <a:xfrm>
                <a:off x="781" y="801"/>
                <a:ext cx="743" cy="291"/>
              </a:xfrm>
              <a:custGeom>
                <a:avLst/>
                <a:gdLst>
                  <a:gd name="T0" fmla="*/ 721 w 743"/>
                  <a:gd name="T1" fmla="*/ 0 h 291"/>
                  <a:gd name="T2" fmla="*/ 286 w 743"/>
                  <a:gd name="T3" fmla="*/ 89 h 291"/>
                  <a:gd name="T4" fmla="*/ 278 w 743"/>
                  <a:gd name="T5" fmla="*/ 90 h 291"/>
                  <a:gd name="T6" fmla="*/ 272 w 743"/>
                  <a:gd name="T7" fmla="*/ 93 h 291"/>
                  <a:gd name="T8" fmla="*/ 267 w 743"/>
                  <a:gd name="T9" fmla="*/ 95 h 291"/>
                  <a:gd name="T10" fmla="*/ 259 w 743"/>
                  <a:gd name="T11" fmla="*/ 98 h 291"/>
                  <a:gd name="T12" fmla="*/ 254 w 743"/>
                  <a:gd name="T13" fmla="*/ 99 h 291"/>
                  <a:gd name="T14" fmla="*/ 248 w 743"/>
                  <a:gd name="T15" fmla="*/ 102 h 291"/>
                  <a:gd name="T16" fmla="*/ 243 w 743"/>
                  <a:gd name="T17" fmla="*/ 105 h 291"/>
                  <a:gd name="T18" fmla="*/ 238 w 743"/>
                  <a:gd name="T19" fmla="*/ 108 h 291"/>
                  <a:gd name="T20" fmla="*/ 232 w 743"/>
                  <a:gd name="T21" fmla="*/ 111 h 291"/>
                  <a:gd name="T22" fmla="*/ 230 w 743"/>
                  <a:gd name="T23" fmla="*/ 114 h 291"/>
                  <a:gd name="T24" fmla="*/ 224 w 743"/>
                  <a:gd name="T25" fmla="*/ 117 h 291"/>
                  <a:gd name="T26" fmla="*/ 219 w 743"/>
                  <a:gd name="T27" fmla="*/ 120 h 291"/>
                  <a:gd name="T28" fmla="*/ 216 w 743"/>
                  <a:gd name="T29" fmla="*/ 123 h 291"/>
                  <a:gd name="T30" fmla="*/ 211 w 743"/>
                  <a:gd name="T31" fmla="*/ 128 h 291"/>
                  <a:gd name="T32" fmla="*/ 208 w 743"/>
                  <a:gd name="T33" fmla="*/ 131 h 291"/>
                  <a:gd name="T34" fmla="*/ 203 w 743"/>
                  <a:gd name="T35" fmla="*/ 134 h 291"/>
                  <a:gd name="T36" fmla="*/ 0 w 743"/>
                  <a:gd name="T37" fmla="*/ 290 h 291"/>
                  <a:gd name="T38" fmla="*/ 179 w 743"/>
                  <a:gd name="T39" fmla="*/ 279 h 291"/>
                  <a:gd name="T40" fmla="*/ 315 w 743"/>
                  <a:gd name="T41" fmla="*/ 147 h 291"/>
                  <a:gd name="T42" fmla="*/ 315 w 743"/>
                  <a:gd name="T43" fmla="*/ 146 h 291"/>
                  <a:gd name="T44" fmla="*/ 318 w 743"/>
                  <a:gd name="T45" fmla="*/ 144 h 291"/>
                  <a:gd name="T46" fmla="*/ 320 w 743"/>
                  <a:gd name="T47" fmla="*/ 143 h 291"/>
                  <a:gd name="T48" fmla="*/ 320 w 743"/>
                  <a:gd name="T49" fmla="*/ 140 h 291"/>
                  <a:gd name="T50" fmla="*/ 323 w 743"/>
                  <a:gd name="T51" fmla="*/ 138 h 291"/>
                  <a:gd name="T52" fmla="*/ 326 w 743"/>
                  <a:gd name="T53" fmla="*/ 137 h 291"/>
                  <a:gd name="T54" fmla="*/ 328 w 743"/>
                  <a:gd name="T55" fmla="*/ 135 h 291"/>
                  <a:gd name="T56" fmla="*/ 331 w 743"/>
                  <a:gd name="T57" fmla="*/ 134 h 291"/>
                  <a:gd name="T58" fmla="*/ 334 w 743"/>
                  <a:gd name="T59" fmla="*/ 132 h 291"/>
                  <a:gd name="T60" fmla="*/ 336 w 743"/>
                  <a:gd name="T61" fmla="*/ 131 h 291"/>
                  <a:gd name="T62" fmla="*/ 339 w 743"/>
                  <a:gd name="T63" fmla="*/ 131 h 291"/>
                  <a:gd name="T64" fmla="*/ 342 w 743"/>
                  <a:gd name="T65" fmla="*/ 129 h 291"/>
                  <a:gd name="T66" fmla="*/ 344 w 743"/>
                  <a:gd name="T67" fmla="*/ 128 h 291"/>
                  <a:gd name="T68" fmla="*/ 347 w 743"/>
                  <a:gd name="T69" fmla="*/ 128 h 291"/>
                  <a:gd name="T70" fmla="*/ 350 w 743"/>
                  <a:gd name="T71" fmla="*/ 128 h 291"/>
                  <a:gd name="T72" fmla="*/ 729 w 743"/>
                  <a:gd name="T73" fmla="*/ 39 h 291"/>
                  <a:gd name="T74" fmla="*/ 734 w 743"/>
                  <a:gd name="T75" fmla="*/ 36 h 291"/>
                  <a:gd name="T76" fmla="*/ 739 w 743"/>
                  <a:gd name="T77" fmla="*/ 32 h 291"/>
                  <a:gd name="T78" fmla="*/ 742 w 743"/>
                  <a:gd name="T79" fmla="*/ 24 h 291"/>
                  <a:gd name="T80" fmla="*/ 742 w 743"/>
                  <a:gd name="T81" fmla="*/ 17 h 291"/>
                  <a:gd name="T82" fmla="*/ 739 w 743"/>
                  <a:gd name="T83" fmla="*/ 9 h 291"/>
                  <a:gd name="T84" fmla="*/ 737 w 743"/>
                  <a:gd name="T85" fmla="*/ 3 h 291"/>
                  <a:gd name="T86" fmla="*/ 729 w 743"/>
                  <a:gd name="T87" fmla="*/ 0 h 291"/>
                  <a:gd name="T88" fmla="*/ 721 w 74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43"/>
                  <a:gd name="T136" fmla="*/ 0 h 291"/>
                  <a:gd name="T137" fmla="*/ 743 w 74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43" h="291">
                    <a:moveTo>
                      <a:pt x="721" y="0"/>
                    </a:moveTo>
                    <a:lnTo>
                      <a:pt x="286" y="89"/>
                    </a:lnTo>
                    <a:lnTo>
                      <a:pt x="278" y="90"/>
                    </a:lnTo>
                    <a:lnTo>
                      <a:pt x="272" y="93"/>
                    </a:lnTo>
                    <a:lnTo>
                      <a:pt x="267" y="95"/>
                    </a:lnTo>
                    <a:lnTo>
                      <a:pt x="259" y="98"/>
                    </a:lnTo>
                    <a:lnTo>
                      <a:pt x="254" y="99"/>
                    </a:lnTo>
                    <a:lnTo>
                      <a:pt x="248" y="102"/>
                    </a:lnTo>
                    <a:lnTo>
                      <a:pt x="243" y="105"/>
                    </a:lnTo>
                    <a:lnTo>
                      <a:pt x="238" y="108"/>
                    </a:lnTo>
                    <a:lnTo>
                      <a:pt x="232" y="111"/>
                    </a:lnTo>
                    <a:lnTo>
                      <a:pt x="230" y="114"/>
                    </a:lnTo>
                    <a:lnTo>
                      <a:pt x="224" y="117"/>
                    </a:lnTo>
                    <a:lnTo>
                      <a:pt x="219" y="120"/>
                    </a:lnTo>
                    <a:lnTo>
                      <a:pt x="216" y="123"/>
                    </a:lnTo>
                    <a:lnTo>
                      <a:pt x="211" y="128"/>
                    </a:lnTo>
                    <a:lnTo>
                      <a:pt x="208" y="131"/>
                    </a:lnTo>
                    <a:lnTo>
                      <a:pt x="203" y="134"/>
                    </a:lnTo>
                    <a:lnTo>
                      <a:pt x="0" y="290"/>
                    </a:lnTo>
                    <a:lnTo>
                      <a:pt x="179" y="279"/>
                    </a:lnTo>
                    <a:lnTo>
                      <a:pt x="315" y="147"/>
                    </a:lnTo>
                    <a:lnTo>
                      <a:pt x="315" y="146"/>
                    </a:lnTo>
                    <a:lnTo>
                      <a:pt x="318" y="144"/>
                    </a:lnTo>
                    <a:lnTo>
                      <a:pt x="320" y="143"/>
                    </a:lnTo>
                    <a:lnTo>
                      <a:pt x="320" y="140"/>
                    </a:lnTo>
                    <a:lnTo>
                      <a:pt x="323" y="138"/>
                    </a:lnTo>
                    <a:lnTo>
                      <a:pt x="326" y="137"/>
                    </a:lnTo>
                    <a:lnTo>
                      <a:pt x="328" y="135"/>
                    </a:lnTo>
                    <a:lnTo>
                      <a:pt x="331" y="134"/>
                    </a:lnTo>
                    <a:lnTo>
                      <a:pt x="334" y="132"/>
                    </a:lnTo>
                    <a:lnTo>
                      <a:pt x="336" y="131"/>
                    </a:lnTo>
                    <a:lnTo>
                      <a:pt x="339" y="131"/>
                    </a:lnTo>
                    <a:lnTo>
                      <a:pt x="342" y="129"/>
                    </a:lnTo>
                    <a:lnTo>
                      <a:pt x="344" y="128"/>
                    </a:lnTo>
                    <a:lnTo>
                      <a:pt x="347" y="128"/>
                    </a:lnTo>
                    <a:lnTo>
                      <a:pt x="350" y="128"/>
                    </a:lnTo>
                    <a:lnTo>
                      <a:pt x="729" y="39"/>
                    </a:lnTo>
                    <a:lnTo>
                      <a:pt x="734" y="36"/>
                    </a:lnTo>
                    <a:lnTo>
                      <a:pt x="739" y="32"/>
                    </a:lnTo>
                    <a:lnTo>
                      <a:pt x="742" y="24"/>
                    </a:lnTo>
                    <a:lnTo>
                      <a:pt x="742" y="17"/>
                    </a:lnTo>
                    <a:lnTo>
                      <a:pt x="739" y="9"/>
                    </a:lnTo>
                    <a:lnTo>
                      <a:pt x="737" y="3"/>
                    </a:lnTo>
                    <a:lnTo>
                      <a:pt x="729" y="0"/>
                    </a:lnTo>
                    <a:lnTo>
                      <a:pt x="721"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76" name="Freeform 317"/>
              <p:cNvSpPr>
                <a:spLocks/>
              </p:cNvSpPr>
              <p:nvPr/>
            </p:nvSpPr>
            <p:spPr bwMode="auto">
              <a:xfrm>
                <a:off x="1656" y="885"/>
                <a:ext cx="6" cy="3"/>
              </a:xfrm>
              <a:custGeom>
                <a:avLst/>
                <a:gdLst>
                  <a:gd name="T0" fmla="*/ 0 w 6"/>
                  <a:gd name="T1" fmla="*/ 0 h 3"/>
                  <a:gd name="T2" fmla="*/ 0 w 6"/>
                  <a:gd name="T3" fmla="*/ 0 h 3"/>
                  <a:gd name="T4" fmla="*/ 3 w 6"/>
                  <a:gd name="T5" fmla="*/ 0 h 3"/>
                  <a:gd name="T6" fmla="*/ 5 w 6"/>
                  <a:gd name="T7" fmla="*/ 1 h 3"/>
                  <a:gd name="T8" fmla="*/ 5 w 6"/>
                  <a:gd name="T9" fmla="*/ 1 h 3"/>
                  <a:gd name="T10" fmla="*/ 5 w 6"/>
                  <a:gd name="T11" fmla="*/ 2 h 3"/>
                  <a:gd name="T12" fmla="*/ 3 w 6"/>
                  <a:gd name="T13" fmla="*/ 2 h 3"/>
                  <a:gd name="T14" fmla="*/ 0 w 6"/>
                  <a:gd name="T15" fmla="*/ 2 h 3"/>
                  <a:gd name="T16" fmla="*/ 0 w 6"/>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
                  <a:gd name="T29" fmla="*/ 6 w 6"/>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
                    <a:moveTo>
                      <a:pt x="0" y="0"/>
                    </a:moveTo>
                    <a:lnTo>
                      <a:pt x="0" y="0"/>
                    </a:lnTo>
                    <a:lnTo>
                      <a:pt x="3" y="0"/>
                    </a:lnTo>
                    <a:lnTo>
                      <a:pt x="5" y="1"/>
                    </a:lnTo>
                    <a:lnTo>
                      <a:pt x="5" y="2"/>
                    </a:lnTo>
                    <a:lnTo>
                      <a:pt x="3" y="2"/>
                    </a:lnTo>
                    <a:lnTo>
                      <a:pt x="0" y="2"/>
                    </a:lnTo>
                    <a:lnTo>
                      <a:pt x="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477" name="Freeform 318"/>
              <p:cNvSpPr>
                <a:spLocks/>
              </p:cNvSpPr>
              <p:nvPr/>
            </p:nvSpPr>
            <p:spPr bwMode="auto">
              <a:xfrm>
                <a:off x="1379" y="801"/>
                <a:ext cx="273" cy="88"/>
              </a:xfrm>
              <a:custGeom>
                <a:avLst/>
                <a:gdLst>
                  <a:gd name="T0" fmla="*/ 18 w 273"/>
                  <a:gd name="T1" fmla="*/ 11 h 88"/>
                  <a:gd name="T2" fmla="*/ 51 w 273"/>
                  <a:gd name="T3" fmla="*/ 4 h 88"/>
                  <a:gd name="T4" fmla="*/ 80 w 273"/>
                  <a:gd name="T5" fmla="*/ 0 h 88"/>
                  <a:gd name="T6" fmla="*/ 103 w 273"/>
                  <a:gd name="T7" fmla="*/ 1 h 88"/>
                  <a:gd name="T8" fmla="*/ 118 w 273"/>
                  <a:gd name="T9" fmla="*/ 4 h 88"/>
                  <a:gd name="T10" fmla="*/ 133 w 273"/>
                  <a:gd name="T11" fmla="*/ 11 h 88"/>
                  <a:gd name="T12" fmla="*/ 144 w 273"/>
                  <a:gd name="T13" fmla="*/ 20 h 88"/>
                  <a:gd name="T14" fmla="*/ 151 w 273"/>
                  <a:gd name="T15" fmla="*/ 29 h 88"/>
                  <a:gd name="T16" fmla="*/ 159 w 273"/>
                  <a:gd name="T17" fmla="*/ 39 h 88"/>
                  <a:gd name="T18" fmla="*/ 167 w 273"/>
                  <a:gd name="T19" fmla="*/ 49 h 88"/>
                  <a:gd name="T20" fmla="*/ 174 w 273"/>
                  <a:gd name="T21" fmla="*/ 59 h 88"/>
                  <a:gd name="T22" fmla="*/ 185 w 273"/>
                  <a:gd name="T23" fmla="*/ 67 h 88"/>
                  <a:gd name="T24" fmla="*/ 198 w 273"/>
                  <a:gd name="T25" fmla="*/ 74 h 88"/>
                  <a:gd name="T26" fmla="*/ 213 w 273"/>
                  <a:gd name="T27" fmla="*/ 79 h 88"/>
                  <a:gd name="T28" fmla="*/ 231 w 273"/>
                  <a:gd name="T29" fmla="*/ 81 h 88"/>
                  <a:gd name="T30" fmla="*/ 257 w 273"/>
                  <a:gd name="T31" fmla="*/ 81 h 88"/>
                  <a:gd name="T32" fmla="*/ 272 w 273"/>
                  <a:gd name="T33" fmla="*/ 84 h 88"/>
                  <a:gd name="T34" fmla="*/ 244 w 273"/>
                  <a:gd name="T35" fmla="*/ 87 h 88"/>
                  <a:gd name="T36" fmla="*/ 218 w 273"/>
                  <a:gd name="T37" fmla="*/ 86 h 88"/>
                  <a:gd name="T38" fmla="*/ 200 w 273"/>
                  <a:gd name="T39" fmla="*/ 81 h 88"/>
                  <a:gd name="T40" fmla="*/ 185 w 273"/>
                  <a:gd name="T41" fmla="*/ 74 h 88"/>
                  <a:gd name="T42" fmla="*/ 172 w 273"/>
                  <a:gd name="T43" fmla="*/ 66 h 88"/>
                  <a:gd name="T44" fmla="*/ 164 w 273"/>
                  <a:gd name="T45" fmla="*/ 56 h 88"/>
                  <a:gd name="T46" fmla="*/ 154 w 273"/>
                  <a:gd name="T47" fmla="*/ 46 h 88"/>
                  <a:gd name="T48" fmla="*/ 149 w 273"/>
                  <a:gd name="T49" fmla="*/ 36 h 88"/>
                  <a:gd name="T50" fmla="*/ 139 w 273"/>
                  <a:gd name="T51" fmla="*/ 27 h 88"/>
                  <a:gd name="T52" fmla="*/ 131 w 273"/>
                  <a:gd name="T53" fmla="*/ 18 h 88"/>
                  <a:gd name="T54" fmla="*/ 121 w 273"/>
                  <a:gd name="T55" fmla="*/ 11 h 88"/>
                  <a:gd name="T56" fmla="*/ 108 w 273"/>
                  <a:gd name="T57" fmla="*/ 7 h 88"/>
                  <a:gd name="T58" fmla="*/ 90 w 273"/>
                  <a:gd name="T59" fmla="*/ 6 h 88"/>
                  <a:gd name="T60" fmla="*/ 69 w 273"/>
                  <a:gd name="T61" fmla="*/ 7 h 88"/>
                  <a:gd name="T62" fmla="*/ 38 w 273"/>
                  <a:gd name="T63" fmla="*/ 13 h 88"/>
                  <a:gd name="T64" fmla="*/ 5 w 273"/>
                  <a:gd name="T65" fmla="*/ 21 h 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3"/>
                  <a:gd name="T100" fmla="*/ 0 h 88"/>
                  <a:gd name="T101" fmla="*/ 273 w 273"/>
                  <a:gd name="T102" fmla="*/ 88 h 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3" h="88">
                    <a:moveTo>
                      <a:pt x="0" y="17"/>
                    </a:moveTo>
                    <a:lnTo>
                      <a:pt x="18" y="11"/>
                    </a:lnTo>
                    <a:lnTo>
                      <a:pt x="36" y="7"/>
                    </a:lnTo>
                    <a:lnTo>
                      <a:pt x="51" y="4"/>
                    </a:lnTo>
                    <a:lnTo>
                      <a:pt x="67" y="1"/>
                    </a:lnTo>
                    <a:lnTo>
                      <a:pt x="80" y="0"/>
                    </a:lnTo>
                    <a:lnTo>
                      <a:pt x="90" y="0"/>
                    </a:lnTo>
                    <a:lnTo>
                      <a:pt x="103" y="1"/>
                    </a:lnTo>
                    <a:lnTo>
                      <a:pt x="110" y="3"/>
                    </a:lnTo>
                    <a:lnTo>
                      <a:pt x="118" y="4"/>
                    </a:lnTo>
                    <a:lnTo>
                      <a:pt x="126" y="7"/>
                    </a:lnTo>
                    <a:lnTo>
                      <a:pt x="133" y="11"/>
                    </a:lnTo>
                    <a:lnTo>
                      <a:pt x="139" y="15"/>
                    </a:lnTo>
                    <a:lnTo>
                      <a:pt x="144" y="20"/>
                    </a:lnTo>
                    <a:lnTo>
                      <a:pt x="149" y="24"/>
                    </a:lnTo>
                    <a:lnTo>
                      <a:pt x="151" y="29"/>
                    </a:lnTo>
                    <a:lnTo>
                      <a:pt x="157" y="34"/>
                    </a:lnTo>
                    <a:lnTo>
                      <a:pt x="159" y="39"/>
                    </a:lnTo>
                    <a:lnTo>
                      <a:pt x="164" y="44"/>
                    </a:lnTo>
                    <a:lnTo>
                      <a:pt x="167" y="49"/>
                    </a:lnTo>
                    <a:lnTo>
                      <a:pt x="172" y="53"/>
                    </a:lnTo>
                    <a:lnTo>
                      <a:pt x="174" y="59"/>
                    </a:lnTo>
                    <a:lnTo>
                      <a:pt x="180" y="63"/>
                    </a:lnTo>
                    <a:lnTo>
                      <a:pt x="185" y="67"/>
                    </a:lnTo>
                    <a:lnTo>
                      <a:pt x="190" y="70"/>
                    </a:lnTo>
                    <a:lnTo>
                      <a:pt x="198" y="74"/>
                    </a:lnTo>
                    <a:lnTo>
                      <a:pt x="205" y="77"/>
                    </a:lnTo>
                    <a:lnTo>
                      <a:pt x="213" y="79"/>
                    </a:lnTo>
                    <a:lnTo>
                      <a:pt x="221" y="81"/>
                    </a:lnTo>
                    <a:lnTo>
                      <a:pt x="231" y="81"/>
                    </a:lnTo>
                    <a:lnTo>
                      <a:pt x="244" y="81"/>
                    </a:lnTo>
                    <a:lnTo>
                      <a:pt x="257" y="81"/>
                    </a:lnTo>
                    <a:lnTo>
                      <a:pt x="272" y="80"/>
                    </a:lnTo>
                    <a:lnTo>
                      <a:pt x="272" y="84"/>
                    </a:lnTo>
                    <a:lnTo>
                      <a:pt x="257" y="86"/>
                    </a:lnTo>
                    <a:lnTo>
                      <a:pt x="244" y="87"/>
                    </a:lnTo>
                    <a:lnTo>
                      <a:pt x="231" y="87"/>
                    </a:lnTo>
                    <a:lnTo>
                      <a:pt x="218" y="86"/>
                    </a:lnTo>
                    <a:lnTo>
                      <a:pt x="208" y="84"/>
                    </a:lnTo>
                    <a:lnTo>
                      <a:pt x="200" y="81"/>
                    </a:lnTo>
                    <a:lnTo>
                      <a:pt x="192" y="79"/>
                    </a:lnTo>
                    <a:lnTo>
                      <a:pt x="185" y="74"/>
                    </a:lnTo>
                    <a:lnTo>
                      <a:pt x="177" y="70"/>
                    </a:lnTo>
                    <a:lnTo>
                      <a:pt x="172" y="66"/>
                    </a:lnTo>
                    <a:lnTo>
                      <a:pt x="167" y="60"/>
                    </a:lnTo>
                    <a:lnTo>
                      <a:pt x="164" y="56"/>
                    </a:lnTo>
                    <a:lnTo>
                      <a:pt x="159" y="51"/>
                    </a:lnTo>
                    <a:lnTo>
                      <a:pt x="154" y="46"/>
                    </a:lnTo>
                    <a:lnTo>
                      <a:pt x="151" y="41"/>
                    </a:lnTo>
                    <a:lnTo>
                      <a:pt x="149" y="36"/>
                    </a:lnTo>
                    <a:lnTo>
                      <a:pt x="144" y="31"/>
                    </a:lnTo>
                    <a:lnTo>
                      <a:pt x="139" y="27"/>
                    </a:lnTo>
                    <a:lnTo>
                      <a:pt x="136" y="21"/>
                    </a:lnTo>
                    <a:lnTo>
                      <a:pt x="131" y="18"/>
                    </a:lnTo>
                    <a:lnTo>
                      <a:pt x="126" y="14"/>
                    </a:lnTo>
                    <a:lnTo>
                      <a:pt x="121" y="11"/>
                    </a:lnTo>
                    <a:lnTo>
                      <a:pt x="115" y="10"/>
                    </a:lnTo>
                    <a:lnTo>
                      <a:pt x="108" y="7"/>
                    </a:lnTo>
                    <a:lnTo>
                      <a:pt x="100" y="6"/>
                    </a:lnTo>
                    <a:lnTo>
                      <a:pt x="90" y="6"/>
                    </a:lnTo>
                    <a:lnTo>
                      <a:pt x="80" y="6"/>
                    </a:lnTo>
                    <a:lnTo>
                      <a:pt x="69" y="7"/>
                    </a:lnTo>
                    <a:lnTo>
                      <a:pt x="54" y="8"/>
                    </a:lnTo>
                    <a:lnTo>
                      <a:pt x="38" y="13"/>
                    </a:lnTo>
                    <a:lnTo>
                      <a:pt x="23" y="15"/>
                    </a:lnTo>
                    <a:lnTo>
                      <a:pt x="5" y="21"/>
                    </a:lnTo>
                    <a:lnTo>
                      <a:pt x="0" y="17"/>
                    </a:lnTo>
                  </a:path>
                </a:pathLst>
              </a:custGeom>
              <a:solidFill>
                <a:srgbClr val="000000"/>
              </a:solidFill>
              <a:ln w="127000" cap="rnd">
                <a:noFill/>
                <a:round/>
                <a:headEnd/>
                <a:tailEnd/>
              </a:ln>
            </p:spPr>
            <p:txBody>
              <a:bodyPr>
                <a:prstTxWarp prst="textNoShape">
                  <a:avLst/>
                </a:prstTxWarp>
              </a:bodyPr>
              <a:lstStyle/>
              <a:p>
                <a:endParaRPr lang="en-US"/>
              </a:p>
            </p:txBody>
          </p:sp>
          <p:sp>
            <p:nvSpPr>
              <p:cNvPr id="26478" name="Freeform 319"/>
              <p:cNvSpPr>
                <a:spLocks/>
              </p:cNvSpPr>
              <p:nvPr/>
            </p:nvSpPr>
            <p:spPr bwMode="auto">
              <a:xfrm>
                <a:off x="1653" y="885"/>
                <a:ext cx="4" cy="3"/>
              </a:xfrm>
              <a:custGeom>
                <a:avLst/>
                <a:gdLst>
                  <a:gd name="T0" fmla="*/ 3 w 4"/>
                  <a:gd name="T1" fmla="*/ 2 h 3"/>
                  <a:gd name="T2" fmla="*/ 2 w 4"/>
                  <a:gd name="T3" fmla="*/ 2 h 3"/>
                  <a:gd name="T4" fmla="*/ 1 w 4"/>
                  <a:gd name="T5" fmla="*/ 2 h 3"/>
                  <a:gd name="T6" fmla="*/ 0 w 4"/>
                  <a:gd name="T7" fmla="*/ 1 h 3"/>
                  <a:gd name="T8" fmla="*/ 0 w 4"/>
                  <a:gd name="T9" fmla="*/ 1 h 3"/>
                  <a:gd name="T10" fmla="*/ 1 w 4"/>
                  <a:gd name="T11" fmla="*/ 1 h 3"/>
                  <a:gd name="T12" fmla="*/ 1 w 4"/>
                  <a:gd name="T13" fmla="*/ 0 h 3"/>
                  <a:gd name="T14" fmla="*/ 3 w 4"/>
                  <a:gd name="T15" fmla="*/ 2 h 3"/>
                  <a:gd name="T16" fmla="*/ 0 60000 65536"/>
                  <a:gd name="T17" fmla="*/ 0 60000 65536"/>
                  <a:gd name="T18" fmla="*/ 0 60000 65536"/>
                  <a:gd name="T19" fmla="*/ 0 60000 65536"/>
                  <a:gd name="T20" fmla="*/ 0 60000 65536"/>
                  <a:gd name="T21" fmla="*/ 0 60000 65536"/>
                  <a:gd name="T22" fmla="*/ 0 60000 65536"/>
                  <a:gd name="T23" fmla="*/ 0 60000 65536"/>
                  <a:gd name="T24" fmla="*/ 0 w 4"/>
                  <a:gd name="T25" fmla="*/ 0 h 3"/>
                  <a:gd name="T26" fmla="*/ 4 w 4"/>
                  <a:gd name="T27" fmla="*/ 3 h 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 h="3">
                    <a:moveTo>
                      <a:pt x="3" y="2"/>
                    </a:moveTo>
                    <a:lnTo>
                      <a:pt x="2" y="2"/>
                    </a:lnTo>
                    <a:lnTo>
                      <a:pt x="1" y="2"/>
                    </a:lnTo>
                    <a:lnTo>
                      <a:pt x="0" y="1"/>
                    </a:lnTo>
                    <a:lnTo>
                      <a:pt x="1" y="1"/>
                    </a:lnTo>
                    <a:lnTo>
                      <a:pt x="1" y="0"/>
                    </a:lnTo>
                    <a:lnTo>
                      <a:pt x="3" y="2"/>
                    </a:lnTo>
                  </a:path>
                </a:pathLst>
              </a:custGeom>
              <a:solidFill>
                <a:srgbClr val="000000"/>
              </a:solidFill>
              <a:ln w="127000" cap="rnd">
                <a:noFill/>
                <a:round/>
                <a:headEnd/>
                <a:tailEnd/>
              </a:ln>
            </p:spPr>
            <p:txBody>
              <a:bodyPr>
                <a:prstTxWarp prst="textNoShape">
                  <a:avLst/>
                </a:prstTxWarp>
              </a:bodyPr>
              <a:lstStyle/>
              <a:p>
                <a:endParaRPr lang="en-US"/>
              </a:p>
            </p:txBody>
          </p:sp>
          <p:sp>
            <p:nvSpPr>
              <p:cNvPr id="26479" name="Freeform 320"/>
              <p:cNvSpPr>
                <a:spLocks/>
              </p:cNvSpPr>
              <p:nvPr/>
            </p:nvSpPr>
            <p:spPr bwMode="auto">
              <a:xfrm>
                <a:off x="1664" y="896"/>
                <a:ext cx="4" cy="2"/>
              </a:xfrm>
              <a:custGeom>
                <a:avLst/>
                <a:gdLst>
                  <a:gd name="T0" fmla="*/ 0 w 4"/>
                  <a:gd name="T1" fmla="*/ 0 h 2"/>
                  <a:gd name="T2" fmla="*/ 1 w 4"/>
                  <a:gd name="T3" fmla="*/ 0 h 2"/>
                  <a:gd name="T4" fmla="*/ 2 w 4"/>
                  <a:gd name="T5" fmla="*/ 0 h 2"/>
                  <a:gd name="T6" fmla="*/ 3 w 4"/>
                  <a:gd name="T7" fmla="*/ 0 h 2"/>
                  <a:gd name="T8" fmla="*/ 3 w 4"/>
                  <a:gd name="T9" fmla="*/ 1 h 2"/>
                  <a:gd name="T10" fmla="*/ 2 w 4"/>
                  <a:gd name="T11" fmla="*/ 1 h 2"/>
                  <a:gd name="T12" fmla="*/ 1 w 4"/>
                  <a:gd name="T13" fmla="*/ 1 h 2"/>
                  <a:gd name="T14" fmla="*/ 0 w 4"/>
                  <a:gd name="T15" fmla="*/ 0 h 2"/>
                  <a:gd name="T16" fmla="*/ 0 60000 65536"/>
                  <a:gd name="T17" fmla="*/ 0 60000 65536"/>
                  <a:gd name="T18" fmla="*/ 0 60000 65536"/>
                  <a:gd name="T19" fmla="*/ 0 60000 65536"/>
                  <a:gd name="T20" fmla="*/ 0 60000 65536"/>
                  <a:gd name="T21" fmla="*/ 0 60000 65536"/>
                  <a:gd name="T22" fmla="*/ 0 60000 65536"/>
                  <a:gd name="T23" fmla="*/ 0 60000 65536"/>
                  <a:gd name="T24" fmla="*/ 0 w 4"/>
                  <a:gd name="T25" fmla="*/ 0 h 2"/>
                  <a:gd name="T26" fmla="*/ 4 w 4"/>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 h="2">
                    <a:moveTo>
                      <a:pt x="0" y="0"/>
                    </a:moveTo>
                    <a:lnTo>
                      <a:pt x="1" y="0"/>
                    </a:lnTo>
                    <a:lnTo>
                      <a:pt x="2" y="0"/>
                    </a:lnTo>
                    <a:lnTo>
                      <a:pt x="3" y="0"/>
                    </a:lnTo>
                    <a:lnTo>
                      <a:pt x="3" y="1"/>
                    </a:lnTo>
                    <a:lnTo>
                      <a:pt x="2" y="1"/>
                    </a:lnTo>
                    <a:lnTo>
                      <a:pt x="1" y="1"/>
                    </a:lnTo>
                    <a:lnTo>
                      <a:pt x="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480" name="Freeform 321"/>
              <p:cNvSpPr>
                <a:spLocks/>
              </p:cNvSpPr>
              <p:nvPr/>
            </p:nvSpPr>
            <p:spPr bwMode="auto">
              <a:xfrm>
                <a:off x="1403" y="795"/>
                <a:ext cx="257" cy="105"/>
              </a:xfrm>
              <a:custGeom>
                <a:avLst/>
                <a:gdLst>
                  <a:gd name="T0" fmla="*/ 18 w 257"/>
                  <a:gd name="T1" fmla="*/ 10 h 105"/>
                  <a:gd name="T2" fmla="*/ 51 w 257"/>
                  <a:gd name="T3" fmla="*/ 3 h 105"/>
                  <a:gd name="T4" fmla="*/ 77 w 257"/>
                  <a:gd name="T5" fmla="*/ 0 h 105"/>
                  <a:gd name="T6" fmla="*/ 100 w 257"/>
                  <a:gd name="T7" fmla="*/ 1 h 105"/>
                  <a:gd name="T8" fmla="*/ 115 w 257"/>
                  <a:gd name="T9" fmla="*/ 7 h 105"/>
                  <a:gd name="T10" fmla="*/ 128 w 257"/>
                  <a:gd name="T11" fmla="*/ 14 h 105"/>
                  <a:gd name="T12" fmla="*/ 138 w 257"/>
                  <a:gd name="T13" fmla="*/ 24 h 105"/>
                  <a:gd name="T14" fmla="*/ 143 w 257"/>
                  <a:gd name="T15" fmla="*/ 36 h 105"/>
                  <a:gd name="T16" fmla="*/ 151 w 257"/>
                  <a:gd name="T17" fmla="*/ 47 h 105"/>
                  <a:gd name="T18" fmla="*/ 156 w 257"/>
                  <a:gd name="T19" fmla="*/ 60 h 105"/>
                  <a:gd name="T20" fmla="*/ 164 w 257"/>
                  <a:gd name="T21" fmla="*/ 71 h 105"/>
                  <a:gd name="T22" fmla="*/ 172 w 257"/>
                  <a:gd name="T23" fmla="*/ 80 h 105"/>
                  <a:gd name="T24" fmla="*/ 182 w 257"/>
                  <a:gd name="T25" fmla="*/ 88 h 105"/>
                  <a:gd name="T26" fmla="*/ 197 w 257"/>
                  <a:gd name="T27" fmla="*/ 94 h 105"/>
                  <a:gd name="T28" fmla="*/ 215 w 257"/>
                  <a:gd name="T29" fmla="*/ 98 h 105"/>
                  <a:gd name="T30" fmla="*/ 241 w 257"/>
                  <a:gd name="T31" fmla="*/ 98 h 105"/>
                  <a:gd name="T32" fmla="*/ 256 w 257"/>
                  <a:gd name="T33" fmla="*/ 101 h 105"/>
                  <a:gd name="T34" fmla="*/ 228 w 257"/>
                  <a:gd name="T35" fmla="*/ 104 h 105"/>
                  <a:gd name="T36" fmla="*/ 202 w 257"/>
                  <a:gd name="T37" fmla="*/ 101 h 105"/>
                  <a:gd name="T38" fmla="*/ 184 w 257"/>
                  <a:gd name="T39" fmla="*/ 95 h 105"/>
                  <a:gd name="T40" fmla="*/ 169 w 257"/>
                  <a:gd name="T41" fmla="*/ 88 h 105"/>
                  <a:gd name="T42" fmla="*/ 159 w 257"/>
                  <a:gd name="T43" fmla="*/ 78 h 105"/>
                  <a:gd name="T44" fmla="*/ 151 w 257"/>
                  <a:gd name="T45" fmla="*/ 67 h 105"/>
                  <a:gd name="T46" fmla="*/ 143 w 257"/>
                  <a:gd name="T47" fmla="*/ 54 h 105"/>
                  <a:gd name="T48" fmla="*/ 138 w 257"/>
                  <a:gd name="T49" fmla="*/ 43 h 105"/>
                  <a:gd name="T50" fmla="*/ 133 w 257"/>
                  <a:gd name="T51" fmla="*/ 31 h 105"/>
                  <a:gd name="T52" fmla="*/ 125 w 257"/>
                  <a:gd name="T53" fmla="*/ 21 h 105"/>
                  <a:gd name="T54" fmla="*/ 115 w 257"/>
                  <a:gd name="T55" fmla="*/ 14 h 105"/>
                  <a:gd name="T56" fmla="*/ 105 w 257"/>
                  <a:gd name="T57" fmla="*/ 9 h 105"/>
                  <a:gd name="T58" fmla="*/ 87 w 257"/>
                  <a:gd name="T59" fmla="*/ 6 h 105"/>
                  <a:gd name="T60" fmla="*/ 67 w 257"/>
                  <a:gd name="T61" fmla="*/ 7 h 105"/>
                  <a:gd name="T62" fmla="*/ 38 w 257"/>
                  <a:gd name="T63" fmla="*/ 11 h 105"/>
                  <a:gd name="T64" fmla="*/ 3 w 257"/>
                  <a:gd name="T65" fmla="*/ 2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7"/>
                  <a:gd name="T100" fmla="*/ 0 h 105"/>
                  <a:gd name="T101" fmla="*/ 257 w 257"/>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7" h="105">
                    <a:moveTo>
                      <a:pt x="0" y="16"/>
                    </a:moveTo>
                    <a:lnTo>
                      <a:pt x="18" y="10"/>
                    </a:lnTo>
                    <a:lnTo>
                      <a:pt x="36" y="6"/>
                    </a:lnTo>
                    <a:lnTo>
                      <a:pt x="51" y="3"/>
                    </a:lnTo>
                    <a:lnTo>
                      <a:pt x="64" y="1"/>
                    </a:lnTo>
                    <a:lnTo>
                      <a:pt x="77" y="0"/>
                    </a:lnTo>
                    <a:lnTo>
                      <a:pt x="90" y="0"/>
                    </a:lnTo>
                    <a:lnTo>
                      <a:pt x="100" y="1"/>
                    </a:lnTo>
                    <a:lnTo>
                      <a:pt x="108" y="4"/>
                    </a:lnTo>
                    <a:lnTo>
                      <a:pt x="115" y="7"/>
                    </a:lnTo>
                    <a:lnTo>
                      <a:pt x="123" y="10"/>
                    </a:lnTo>
                    <a:lnTo>
                      <a:pt x="128" y="14"/>
                    </a:lnTo>
                    <a:lnTo>
                      <a:pt x="133" y="20"/>
                    </a:lnTo>
                    <a:lnTo>
                      <a:pt x="138" y="24"/>
                    </a:lnTo>
                    <a:lnTo>
                      <a:pt x="141" y="30"/>
                    </a:lnTo>
                    <a:lnTo>
                      <a:pt x="143" y="36"/>
                    </a:lnTo>
                    <a:lnTo>
                      <a:pt x="148" y="41"/>
                    </a:lnTo>
                    <a:lnTo>
                      <a:pt x="151" y="47"/>
                    </a:lnTo>
                    <a:lnTo>
                      <a:pt x="154" y="54"/>
                    </a:lnTo>
                    <a:lnTo>
                      <a:pt x="156" y="60"/>
                    </a:lnTo>
                    <a:lnTo>
                      <a:pt x="159" y="64"/>
                    </a:lnTo>
                    <a:lnTo>
                      <a:pt x="164" y="71"/>
                    </a:lnTo>
                    <a:lnTo>
                      <a:pt x="169" y="76"/>
                    </a:lnTo>
                    <a:lnTo>
                      <a:pt x="172" y="80"/>
                    </a:lnTo>
                    <a:lnTo>
                      <a:pt x="177" y="84"/>
                    </a:lnTo>
                    <a:lnTo>
                      <a:pt x="182" y="88"/>
                    </a:lnTo>
                    <a:lnTo>
                      <a:pt x="189" y="91"/>
                    </a:lnTo>
                    <a:lnTo>
                      <a:pt x="197" y="94"/>
                    </a:lnTo>
                    <a:lnTo>
                      <a:pt x="205" y="97"/>
                    </a:lnTo>
                    <a:lnTo>
                      <a:pt x="215" y="98"/>
                    </a:lnTo>
                    <a:lnTo>
                      <a:pt x="228" y="98"/>
                    </a:lnTo>
                    <a:lnTo>
                      <a:pt x="241" y="98"/>
                    </a:lnTo>
                    <a:lnTo>
                      <a:pt x="253" y="97"/>
                    </a:lnTo>
                    <a:lnTo>
                      <a:pt x="256" y="101"/>
                    </a:lnTo>
                    <a:lnTo>
                      <a:pt x="241" y="103"/>
                    </a:lnTo>
                    <a:lnTo>
                      <a:pt x="228" y="104"/>
                    </a:lnTo>
                    <a:lnTo>
                      <a:pt x="215" y="103"/>
                    </a:lnTo>
                    <a:lnTo>
                      <a:pt x="202" y="101"/>
                    </a:lnTo>
                    <a:lnTo>
                      <a:pt x="192" y="100"/>
                    </a:lnTo>
                    <a:lnTo>
                      <a:pt x="184" y="95"/>
                    </a:lnTo>
                    <a:lnTo>
                      <a:pt x="177" y="93"/>
                    </a:lnTo>
                    <a:lnTo>
                      <a:pt x="169" y="88"/>
                    </a:lnTo>
                    <a:lnTo>
                      <a:pt x="164" y="83"/>
                    </a:lnTo>
                    <a:lnTo>
                      <a:pt x="159" y="78"/>
                    </a:lnTo>
                    <a:lnTo>
                      <a:pt x="156" y="73"/>
                    </a:lnTo>
                    <a:lnTo>
                      <a:pt x="151" y="67"/>
                    </a:lnTo>
                    <a:lnTo>
                      <a:pt x="148" y="61"/>
                    </a:lnTo>
                    <a:lnTo>
                      <a:pt x="143" y="54"/>
                    </a:lnTo>
                    <a:lnTo>
                      <a:pt x="141" y="48"/>
                    </a:lnTo>
                    <a:lnTo>
                      <a:pt x="138" y="43"/>
                    </a:lnTo>
                    <a:lnTo>
                      <a:pt x="136" y="37"/>
                    </a:lnTo>
                    <a:lnTo>
                      <a:pt x="133" y="31"/>
                    </a:lnTo>
                    <a:lnTo>
                      <a:pt x="128" y="27"/>
                    </a:lnTo>
                    <a:lnTo>
                      <a:pt x="125" y="21"/>
                    </a:lnTo>
                    <a:lnTo>
                      <a:pt x="120" y="19"/>
                    </a:lnTo>
                    <a:lnTo>
                      <a:pt x="115" y="14"/>
                    </a:lnTo>
                    <a:lnTo>
                      <a:pt x="110" y="11"/>
                    </a:lnTo>
                    <a:lnTo>
                      <a:pt x="105" y="9"/>
                    </a:lnTo>
                    <a:lnTo>
                      <a:pt x="97" y="7"/>
                    </a:lnTo>
                    <a:lnTo>
                      <a:pt x="87" y="6"/>
                    </a:lnTo>
                    <a:lnTo>
                      <a:pt x="79" y="6"/>
                    </a:lnTo>
                    <a:lnTo>
                      <a:pt x="67" y="7"/>
                    </a:lnTo>
                    <a:lnTo>
                      <a:pt x="54" y="9"/>
                    </a:lnTo>
                    <a:lnTo>
                      <a:pt x="38" y="11"/>
                    </a:lnTo>
                    <a:lnTo>
                      <a:pt x="23" y="16"/>
                    </a:lnTo>
                    <a:lnTo>
                      <a:pt x="3" y="20"/>
                    </a:lnTo>
                    <a:lnTo>
                      <a:pt x="0" y="16"/>
                    </a:lnTo>
                  </a:path>
                </a:pathLst>
              </a:custGeom>
              <a:solidFill>
                <a:srgbClr val="000000"/>
              </a:solidFill>
              <a:ln w="127000" cap="rnd">
                <a:noFill/>
                <a:round/>
                <a:headEnd/>
                <a:tailEnd/>
              </a:ln>
            </p:spPr>
            <p:txBody>
              <a:bodyPr>
                <a:prstTxWarp prst="textNoShape">
                  <a:avLst/>
                </a:prstTxWarp>
              </a:bodyPr>
              <a:lstStyle/>
              <a:p>
                <a:endParaRPr lang="en-US"/>
              </a:p>
            </p:txBody>
          </p:sp>
          <p:sp>
            <p:nvSpPr>
              <p:cNvPr id="26481" name="Freeform 322"/>
              <p:cNvSpPr>
                <a:spLocks/>
              </p:cNvSpPr>
              <p:nvPr/>
            </p:nvSpPr>
            <p:spPr bwMode="auto">
              <a:xfrm>
                <a:off x="1661" y="896"/>
                <a:ext cx="4" cy="2"/>
              </a:xfrm>
              <a:custGeom>
                <a:avLst/>
                <a:gdLst>
                  <a:gd name="T0" fmla="*/ 3 w 4"/>
                  <a:gd name="T1" fmla="*/ 1 h 2"/>
                  <a:gd name="T2" fmla="*/ 2 w 4"/>
                  <a:gd name="T3" fmla="*/ 1 h 2"/>
                  <a:gd name="T4" fmla="*/ 1 w 4"/>
                  <a:gd name="T5" fmla="*/ 1 h 2"/>
                  <a:gd name="T6" fmla="*/ 0 w 4"/>
                  <a:gd name="T7" fmla="*/ 1 h 2"/>
                  <a:gd name="T8" fmla="*/ 0 w 4"/>
                  <a:gd name="T9" fmla="*/ 0 h 2"/>
                  <a:gd name="T10" fmla="*/ 0 w 4"/>
                  <a:gd name="T11" fmla="*/ 0 h 2"/>
                  <a:gd name="T12" fmla="*/ 1 w 4"/>
                  <a:gd name="T13" fmla="*/ 0 h 2"/>
                  <a:gd name="T14" fmla="*/ 3 w 4"/>
                  <a:gd name="T15" fmla="*/ 1 h 2"/>
                  <a:gd name="T16" fmla="*/ 0 60000 65536"/>
                  <a:gd name="T17" fmla="*/ 0 60000 65536"/>
                  <a:gd name="T18" fmla="*/ 0 60000 65536"/>
                  <a:gd name="T19" fmla="*/ 0 60000 65536"/>
                  <a:gd name="T20" fmla="*/ 0 60000 65536"/>
                  <a:gd name="T21" fmla="*/ 0 60000 65536"/>
                  <a:gd name="T22" fmla="*/ 0 60000 65536"/>
                  <a:gd name="T23" fmla="*/ 0 60000 65536"/>
                  <a:gd name="T24" fmla="*/ 0 w 4"/>
                  <a:gd name="T25" fmla="*/ 0 h 2"/>
                  <a:gd name="T26" fmla="*/ 4 w 4"/>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 h="2">
                    <a:moveTo>
                      <a:pt x="3" y="1"/>
                    </a:moveTo>
                    <a:lnTo>
                      <a:pt x="2" y="1"/>
                    </a:lnTo>
                    <a:lnTo>
                      <a:pt x="1" y="1"/>
                    </a:lnTo>
                    <a:lnTo>
                      <a:pt x="0" y="1"/>
                    </a:lnTo>
                    <a:lnTo>
                      <a:pt x="0" y="0"/>
                    </a:lnTo>
                    <a:lnTo>
                      <a:pt x="1" y="0"/>
                    </a:lnTo>
                    <a:lnTo>
                      <a:pt x="3" y="1"/>
                    </a:lnTo>
                  </a:path>
                </a:pathLst>
              </a:custGeom>
              <a:solidFill>
                <a:srgbClr val="000000"/>
              </a:solidFill>
              <a:ln w="127000" cap="rnd">
                <a:noFill/>
                <a:round/>
                <a:headEnd/>
                <a:tailEnd/>
              </a:ln>
            </p:spPr>
            <p:txBody>
              <a:bodyPr>
                <a:prstTxWarp prst="textNoShape">
                  <a:avLst/>
                </a:prstTxWarp>
              </a:bodyPr>
              <a:lstStyle/>
              <a:p>
                <a:endParaRPr lang="en-US"/>
              </a:p>
            </p:txBody>
          </p:sp>
          <p:sp>
            <p:nvSpPr>
              <p:cNvPr id="26482" name="Freeform 323"/>
              <p:cNvSpPr>
                <a:spLocks/>
              </p:cNvSpPr>
              <p:nvPr/>
            </p:nvSpPr>
            <p:spPr bwMode="auto">
              <a:xfrm>
                <a:off x="1043" y="936"/>
                <a:ext cx="41" cy="97"/>
              </a:xfrm>
              <a:custGeom>
                <a:avLst/>
                <a:gdLst>
                  <a:gd name="T0" fmla="*/ 0 w 41"/>
                  <a:gd name="T1" fmla="*/ 95 h 97"/>
                  <a:gd name="T2" fmla="*/ 13 w 41"/>
                  <a:gd name="T3" fmla="*/ 96 h 97"/>
                  <a:gd name="T4" fmla="*/ 40 w 41"/>
                  <a:gd name="T5" fmla="*/ 1 h 97"/>
                  <a:gd name="T6" fmla="*/ 27 w 41"/>
                  <a:gd name="T7" fmla="*/ 0 h 97"/>
                  <a:gd name="T8" fmla="*/ 0 w 41"/>
                  <a:gd name="T9" fmla="*/ 95 h 97"/>
                  <a:gd name="T10" fmla="*/ 0 60000 65536"/>
                  <a:gd name="T11" fmla="*/ 0 60000 65536"/>
                  <a:gd name="T12" fmla="*/ 0 60000 65536"/>
                  <a:gd name="T13" fmla="*/ 0 60000 65536"/>
                  <a:gd name="T14" fmla="*/ 0 60000 65536"/>
                  <a:gd name="T15" fmla="*/ 0 w 41"/>
                  <a:gd name="T16" fmla="*/ 0 h 97"/>
                  <a:gd name="T17" fmla="*/ 41 w 41"/>
                  <a:gd name="T18" fmla="*/ 97 h 97"/>
                </a:gdLst>
                <a:ahLst/>
                <a:cxnLst>
                  <a:cxn ang="T10">
                    <a:pos x="T0" y="T1"/>
                  </a:cxn>
                  <a:cxn ang="T11">
                    <a:pos x="T2" y="T3"/>
                  </a:cxn>
                  <a:cxn ang="T12">
                    <a:pos x="T4" y="T5"/>
                  </a:cxn>
                  <a:cxn ang="T13">
                    <a:pos x="T6" y="T7"/>
                  </a:cxn>
                  <a:cxn ang="T14">
                    <a:pos x="T8" y="T9"/>
                  </a:cxn>
                </a:cxnLst>
                <a:rect l="T15" t="T16" r="T17" b="T18"/>
                <a:pathLst>
                  <a:path w="41" h="97">
                    <a:moveTo>
                      <a:pt x="0" y="95"/>
                    </a:moveTo>
                    <a:lnTo>
                      <a:pt x="13" y="96"/>
                    </a:lnTo>
                    <a:lnTo>
                      <a:pt x="40" y="1"/>
                    </a:lnTo>
                    <a:lnTo>
                      <a:pt x="27" y="0"/>
                    </a:lnTo>
                    <a:lnTo>
                      <a:pt x="0" y="95"/>
                    </a:lnTo>
                  </a:path>
                </a:pathLst>
              </a:custGeom>
              <a:solidFill>
                <a:srgbClr val="C0C0C0"/>
              </a:solidFill>
              <a:ln w="127000" cap="rnd">
                <a:noFill/>
                <a:round/>
                <a:headEnd/>
                <a:tailEnd/>
              </a:ln>
            </p:spPr>
            <p:txBody>
              <a:bodyPr>
                <a:prstTxWarp prst="textNoShape">
                  <a:avLst/>
                </a:prstTxWarp>
              </a:bodyPr>
              <a:lstStyle/>
              <a:p>
                <a:endParaRPr lang="en-US"/>
              </a:p>
            </p:txBody>
          </p:sp>
          <p:sp>
            <p:nvSpPr>
              <p:cNvPr id="26483" name="Freeform 324"/>
              <p:cNvSpPr>
                <a:spLocks/>
              </p:cNvSpPr>
              <p:nvPr/>
            </p:nvSpPr>
            <p:spPr bwMode="auto">
              <a:xfrm>
                <a:off x="1032" y="936"/>
                <a:ext cx="52" cy="103"/>
              </a:xfrm>
              <a:custGeom>
                <a:avLst/>
                <a:gdLst>
                  <a:gd name="T0" fmla="*/ 0 w 52"/>
                  <a:gd name="T1" fmla="*/ 101 h 103"/>
                  <a:gd name="T2" fmla="*/ 16 w 52"/>
                  <a:gd name="T3" fmla="*/ 102 h 103"/>
                  <a:gd name="T4" fmla="*/ 51 w 52"/>
                  <a:gd name="T5" fmla="*/ 2 h 103"/>
                  <a:gd name="T6" fmla="*/ 35 w 52"/>
                  <a:gd name="T7" fmla="*/ 0 h 103"/>
                  <a:gd name="T8" fmla="*/ 0 w 52"/>
                  <a:gd name="T9" fmla="*/ 101 h 103"/>
                  <a:gd name="T10" fmla="*/ 0 60000 65536"/>
                  <a:gd name="T11" fmla="*/ 0 60000 65536"/>
                  <a:gd name="T12" fmla="*/ 0 60000 65536"/>
                  <a:gd name="T13" fmla="*/ 0 60000 65536"/>
                  <a:gd name="T14" fmla="*/ 0 60000 65536"/>
                  <a:gd name="T15" fmla="*/ 0 w 52"/>
                  <a:gd name="T16" fmla="*/ 0 h 103"/>
                  <a:gd name="T17" fmla="*/ 52 w 52"/>
                  <a:gd name="T18" fmla="*/ 103 h 103"/>
                </a:gdLst>
                <a:ahLst/>
                <a:cxnLst>
                  <a:cxn ang="T10">
                    <a:pos x="T0" y="T1"/>
                  </a:cxn>
                  <a:cxn ang="T11">
                    <a:pos x="T2" y="T3"/>
                  </a:cxn>
                  <a:cxn ang="T12">
                    <a:pos x="T4" y="T5"/>
                  </a:cxn>
                  <a:cxn ang="T13">
                    <a:pos x="T6" y="T7"/>
                  </a:cxn>
                  <a:cxn ang="T14">
                    <a:pos x="T8" y="T9"/>
                  </a:cxn>
                </a:cxnLst>
                <a:rect l="T15" t="T16" r="T17" b="T18"/>
                <a:pathLst>
                  <a:path w="52" h="103">
                    <a:moveTo>
                      <a:pt x="0" y="101"/>
                    </a:moveTo>
                    <a:lnTo>
                      <a:pt x="16" y="102"/>
                    </a:lnTo>
                    <a:lnTo>
                      <a:pt x="51" y="2"/>
                    </a:lnTo>
                    <a:lnTo>
                      <a:pt x="35" y="0"/>
                    </a:lnTo>
                    <a:lnTo>
                      <a:pt x="0" y="101"/>
                    </a:lnTo>
                  </a:path>
                </a:pathLst>
              </a:custGeom>
              <a:noFill/>
              <a:ln w="12700" cap="rnd">
                <a:solidFill>
                  <a:srgbClr val="000000"/>
                </a:solidFill>
                <a:round/>
                <a:headEnd/>
                <a:tailEnd/>
              </a:ln>
            </p:spPr>
            <p:txBody>
              <a:bodyPr>
                <a:prstTxWarp prst="textNoShape">
                  <a:avLst/>
                </a:prstTxWarp>
              </a:bodyPr>
              <a:lstStyle/>
              <a:p>
                <a:endParaRPr lang="en-US"/>
              </a:p>
            </p:txBody>
          </p:sp>
          <p:sp>
            <p:nvSpPr>
              <p:cNvPr id="26484" name="Freeform 325"/>
              <p:cNvSpPr>
                <a:spLocks/>
              </p:cNvSpPr>
              <p:nvPr/>
            </p:nvSpPr>
            <p:spPr bwMode="auto">
              <a:xfrm>
                <a:off x="1067" y="917"/>
                <a:ext cx="30" cy="17"/>
              </a:xfrm>
              <a:custGeom>
                <a:avLst/>
                <a:gdLst>
                  <a:gd name="T0" fmla="*/ 17 w 30"/>
                  <a:gd name="T1" fmla="*/ 1 h 17"/>
                  <a:gd name="T2" fmla="*/ 15 w 30"/>
                  <a:gd name="T3" fmla="*/ 0 h 17"/>
                  <a:gd name="T4" fmla="*/ 12 w 30"/>
                  <a:gd name="T5" fmla="*/ 1 h 17"/>
                  <a:gd name="T6" fmla="*/ 10 w 30"/>
                  <a:gd name="T7" fmla="*/ 1 h 17"/>
                  <a:gd name="T8" fmla="*/ 8 w 30"/>
                  <a:gd name="T9" fmla="*/ 2 h 17"/>
                  <a:gd name="T10" fmla="*/ 6 w 30"/>
                  <a:gd name="T11" fmla="*/ 2 h 17"/>
                  <a:gd name="T12" fmla="*/ 4 w 30"/>
                  <a:gd name="T13" fmla="*/ 4 h 17"/>
                  <a:gd name="T14" fmla="*/ 2 w 30"/>
                  <a:gd name="T15" fmla="*/ 5 h 17"/>
                  <a:gd name="T16" fmla="*/ 2 w 30"/>
                  <a:gd name="T17" fmla="*/ 6 h 17"/>
                  <a:gd name="T18" fmla="*/ 0 w 30"/>
                  <a:gd name="T19" fmla="*/ 9 h 17"/>
                  <a:gd name="T20" fmla="*/ 2 w 30"/>
                  <a:gd name="T21" fmla="*/ 10 h 17"/>
                  <a:gd name="T22" fmla="*/ 2 w 30"/>
                  <a:gd name="T23" fmla="*/ 12 h 17"/>
                  <a:gd name="T24" fmla="*/ 4 w 30"/>
                  <a:gd name="T25" fmla="*/ 13 h 17"/>
                  <a:gd name="T26" fmla="*/ 6 w 30"/>
                  <a:gd name="T27" fmla="*/ 14 h 17"/>
                  <a:gd name="T28" fmla="*/ 8 w 30"/>
                  <a:gd name="T29" fmla="*/ 15 h 17"/>
                  <a:gd name="T30" fmla="*/ 10 w 30"/>
                  <a:gd name="T31" fmla="*/ 15 h 17"/>
                  <a:gd name="T32" fmla="*/ 12 w 30"/>
                  <a:gd name="T33" fmla="*/ 16 h 17"/>
                  <a:gd name="T34" fmla="*/ 15 w 30"/>
                  <a:gd name="T35" fmla="*/ 16 h 17"/>
                  <a:gd name="T36" fmla="*/ 17 w 30"/>
                  <a:gd name="T37" fmla="*/ 16 h 17"/>
                  <a:gd name="T38" fmla="*/ 21 w 30"/>
                  <a:gd name="T39" fmla="*/ 15 h 17"/>
                  <a:gd name="T40" fmla="*/ 23 w 30"/>
                  <a:gd name="T41" fmla="*/ 15 h 17"/>
                  <a:gd name="T42" fmla="*/ 25 w 30"/>
                  <a:gd name="T43" fmla="*/ 14 h 17"/>
                  <a:gd name="T44" fmla="*/ 27 w 30"/>
                  <a:gd name="T45" fmla="*/ 13 h 17"/>
                  <a:gd name="T46" fmla="*/ 29 w 30"/>
                  <a:gd name="T47" fmla="*/ 12 h 17"/>
                  <a:gd name="T48" fmla="*/ 29 w 30"/>
                  <a:gd name="T49" fmla="*/ 10 h 17"/>
                  <a:gd name="T50" fmla="*/ 29 w 30"/>
                  <a:gd name="T51" fmla="*/ 9 h 17"/>
                  <a:gd name="T52" fmla="*/ 29 w 30"/>
                  <a:gd name="T53" fmla="*/ 6 h 17"/>
                  <a:gd name="T54" fmla="*/ 29 w 30"/>
                  <a:gd name="T55" fmla="*/ 5 h 17"/>
                  <a:gd name="T56" fmla="*/ 27 w 30"/>
                  <a:gd name="T57" fmla="*/ 4 h 17"/>
                  <a:gd name="T58" fmla="*/ 25 w 30"/>
                  <a:gd name="T59" fmla="*/ 2 h 17"/>
                  <a:gd name="T60" fmla="*/ 23 w 30"/>
                  <a:gd name="T61" fmla="*/ 2 h 17"/>
                  <a:gd name="T62" fmla="*/ 21 w 30"/>
                  <a:gd name="T63" fmla="*/ 1 h 17"/>
                  <a:gd name="T64" fmla="*/ 17 w 30"/>
                  <a:gd name="T65" fmla="*/ 1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
                  <a:gd name="T100" fmla="*/ 0 h 17"/>
                  <a:gd name="T101" fmla="*/ 30 w 30"/>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 h="17">
                    <a:moveTo>
                      <a:pt x="17" y="1"/>
                    </a:moveTo>
                    <a:lnTo>
                      <a:pt x="15" y="0"/>
                    </a:lnTo>
                    <a:lnTo>
                      <a:pt x="12" y="1"/>
                    </a:lnTo>
                    <a:lnTo>
                      <a:pt x="10" y="1"/>
                    </a:lnTo>
                    <a:lnTo>
                      <a:pt x="8" y="2"/>
                    </a:lnTo>
                    <a:lnTo>
                      <a:pt x="6" y="2"/>
                    </a:lnTo>
                    <a:lnTo>
                      <a:pt x="4" y="4"/>
                    </a:lnTo>
                    <a:lnTo>
                      <a:pt x="2" y="5"/>
                    </a:lnTo>
                    <a:lnTo>
                      <a:pt x="2" y="6"/>
                    </a:lnTo>
                    <a:lnTo>
                      <a:pt x="0" y="9"/>
                    </a:lnTo>
                    <a:lnTo>
                      <a:pt x="2" y="10"/>
                    </a:lnTo>
                    <a:lnTo>
                      <a:pt x="2" y="12"/>
                    </a:lnTo>
                    <a:lnTo>
                      <a:pt x="4" y="13"/>
                    </a:lnTo>
                    <a:lnTo>
                      <a:pt x="6" y="14"/>
                    </a:lnTo>
                    <a:lnTo>
                      <a:pt x="8" y="15"/>
                    </a:lnTo>
                    <a:lnTo>
                      <a:pt x="10" y="15"/>
                    </a:lnTo>
                    <a:lnTo>
                      <a:pt x="12" y="16"/>
                    </a:lnTo>
                    <a:lnTo>
                      <a:pt x="15" y="16"/>
                    </a:lnTo>
                    <a:lnTo>
                      <a:pt x="17" y="16"/>
                    </a:lnTo>
                    <a:lnTo>
                      <a:pt x="21" y="15"/>
                    </a:lnTo>
                    <a:lnTo>
                      <a:pt x="23" y="15"/>
                    </a:lnTo>
                    <a:lnTo>
                      <a:pt x="25" y="14"/>
                    </a:lnTo>
                    <a:lnTo>
                      <a:pt x="27" y="13"/>
                    </a:lnTo>
                    <a:lnTo>
                      <a:pt x="29" y="12"/>
                    </a:lnTo>
                    <a:lnTo>
                      <a:pt x="29" y="10"/>
                    </a:lnTo>
                    <a:lnTo>
                      <a:pt x="29" y="9"/>
                    </a:lnTo>
                    <a:lnTo>
                      <a:pt x="29" y="6"/>
                    </a:lnTo>
                    <a:lnTo>
                      <a:pt x="29" y="5"/>
                    </a:lnTo>
                    <a:lnTo>
                      <a:pt x="27" y="4"/>
                    </a:lnTo>
                    <a:lnTo>
                      <a:pt x="25" y="2"/>
                    </a:lnTo>
                    <a:lnTo>
                      <a:pt x="23" y="2"/>
                    </a:lnTo>
                    <a:lnTo>
                      <a:pt x="21" y="1"/>
                    </a:lnTo>
                    <a:lnTo>
                      <a:pt x="17" y="1"/>
                    </a:lnTo>
                  </a:path>
                </a:pathLst>
              </a:custGeom>
              <a:solidFill>
                <a:srgbClr val="E6E6E6"/>
              </a:solidFill>
              <a:ln w="127000" cap="rnd">
                <a:noFill/>
                <a:round/>
                <a:headEnd/>
                <a:tailEnd/>
              </a:ln>
            </p:spPr>
            <p:txBody>
              <a:bodyPr>
                <a:prstTxWarp prst="textNoShape">
                  <a:avLst/>
                </a:prstTxWarp>
              </a:bodyPr>
              <a:lstStyle/>
              <a:p>
                <a:endParaRPr lang="en-US"/>
              </a:p>
            </p:txBody>
          </p:sp>
          <p:sp>
            <p:nvSpPr>
              <p:cNvPr id="26485" name="Freeform 326"/>
              <p:cNvSpPr>
                <a:spLocks/>
              </p:cNvSpPr>
              <p:nvPr/>
            </p:nvSpPr>
            <p:spPr bwMode="auto">
              <a:xfrm>
                <a:off x="1056" y="917"/>
                <a:ext cx="41" cy="23"/>
              </a:xfrm>
              <a:custGeom>
                <a:avLst/>
                <a:gdLst>
                  <a:gd name="T0" fmla="*/ 24 w 41"/>
                  <a:gd name="T1" fmla="*/ 1 h 23"/>
                  <a:gd name="T2" fmla="*/ 21 w 41"/>
                  <a:gd name="T3" fmla="*/ 0 h 23"/>
                  <a:gd name="T4" fmla="*/ 16 w 41"/>
                  <a:gd name="T5" fmla="*/ 1 h 23"/>
                  <a:gd name="T6" fmla="*/ 13 w 41"/>
                  <a:gd name="T7" fmla="*/ 1 h 23"/>
                  <a:gd name="T8" fmla="*/ 11 w 41"/>
                  <a:gd name="T9" fmla="*/ 3 h 23"/>
                  <a:gd name="T10" fmla="*/ 8 w 41"/>
                  <a:gd name="T11" fmla="*/ 3 h 23"/>
                  <a:gd name="T12" fmla="*/ 5 w 41"/>
                  <a:gd name="T13" fmla="*/ 6 h 23"/>
                  <a:gd name="T14" fmla="*/ 3 w 41"/>
                  <a:gd name="T15" fmla="*/ 7 h 23"/>
                  <a:gd name="T16" fmla="*/ 3 w 41"/>
                  <a:gd name="T17" fmla="*/ 9 h 23"/>
                  <a:gd name="T18" fmla="*/ 0 w 41"/>
                  <a:gd name="T19" fmla="*/ 12 h 23"/>
                  <a:gd name="T20" fmla="*/ 3 w 41"/>
                  <a:gd name="T21" fmla="*/ 13 h 23"/>
                  <a:gd name="T22" fmla="*/ 3 w 41"/>
                  <a:gd name="T23" fmla="*/ 16 h 23"/>
                  <a:gd name="T24" fmla="*/ 5 w 41"/>
                  <a:gd name="T25" fmla="*/ 18 h 23"/>
                  <a:gd name="T26" fmla="*/ 8 w 41"/>
                  <a:gd name="T27" fmla="*/ 19 h 23"/>
                  <a:gd name="T28" fmla="*/ 11 w 41"/>
                  <a:gd name="T29" fmla="*/ 21 h 23"/>
                  <a:gd name="T30" fmla="*/ 13 w 41"/>
                  <a:gd name="T31" fmla="*/ 21 h 23"/>
                  <a:gd name="T32" fmla="*/ 16 w 41"/>
                  <a:gd name="T33" fmla="*/ 22 h 23"/>
                  <a:gd name="T34" fmla="*/ 21 w 41"/>
                  <a:gd name="T35" fmla="*/ 22 h 23"/>
                  <a:gd name="T36" fmla="*/ 24 w 41"/>
                  <a:gd name="T37" fmla="*/ 22 h 23"/>
                  <a:gd name="T38" fmla="*/ 29 w 41"/>
                  <a:gd name="T39" fmla="*/ 21 h 23"/>
                  <a:gd name="T40" fmla="*/ 32 w 41"/>
                  <a:gd name="T41" fmla="*/ 21 h 23"/>
                  <a:gd name="T42" fmla="*/ 35 w 41"/>
                  <a:gd name="T43" fmla="*/ 19 h 23"/>
                  <a:gd name="T44" fmla="*/ 37 w 41"/>
                  <a:gd name="T45" fmla="*/ 18 h 23"/>
                  <a:gd name="T46" fmla="*/ 40 w 41"/>
                  <a:gd name="T47" fmla="*/ 16 h 23"/>
                  <a:gd name="T48" fmla="*/ 40 w 41"/>
                  <a:gd name="T49" fmla="*/ 13 h 23"/>
                  <a:gd name="T50" fmla="*/ 40 w 41"/>
                  <a:gd name="T51" fmla="*/ 12 h 23"/>
                  <a:gd name="T52" fmla="*/ 40 w 41"/>
                  <a:gd name="T53" fmla="*/ 9 h 23"/>
                  <a:gd name="T54" fmla="*/ 40 w 41"/>
                  <a:gd name="T55" fmla="*/ 7 h 23"/>
                  <a:gd name="T56" fmla="*/ 37 w 41"/>
                  <a:gd name="T57" fmla="*/ 6 h 23"/>
                  <a:gd name="T58" fmla="*/ 35 w 41"/>
                  <a:gd name="T59" fmla="*/ 3 h 23"/>
                  <a:gd name="T60" fmla="*/ 32 w 41"/>
                  <a:gd name="T61" fmla="*/ 3 h 23"/>
                  <a:gd name="T62" fmla="*/ 29 w 41"/>
                  <a:gd name="T63" fmla="*/ 1 h 23"/>
                  <a:gd name="T64" fmla="*/ 24 w 41"/>
                  <a:gd name="T65" fmla="*/ 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
                  <a:gd name="T100" fmla="*/ 0 h 23"/>
                  <a:gd name="T101" fmla="*/ 41 w 41"/>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 h="23">
                    <a:moveTo>
                      <a:pt x="24" y="1"/>
                    </a:moveTo>
                    <a:lnTo>
                      <a:pt x="21" y="0"/>
                    </a:lnTo>
                    <a:lnTo>
                      <a:pt x="16" y="1"/>
                    </a:lnTo>
                    <a:lnTo>
                      <a:pt x="13" y="1"/>
                    </a:lnTo>
                    <a:lnTo>
                      <a:pt x="11" y="3"/>
                    </a:lnTo>
                    <a:lnTo>
                      <a:pt x="8" y="3"/>
                    </a:lnTo>
                    <a:lnTo>
                      <a:pt x="5" y="6"/>
                    </a:lnTo>
                    <a:lnTo>
                      <a:pt x="3" y="7"/>
                    </a:lnTo>
                    <a:lnTo>
                      <a:pt x="3" y="9"/>
                    </a:lnTo>
                    <a:lnTo>
                      <a:pt x="0" y="12"/>
                    </a:lnTo>
                    <a:lnTo>
                      <a:pt x="3" y="13"/>
                    </a:lnTo>
                    <a:lnTo>
                      <a:pt x="3" y="16"/>
                    </a:lnTo>
                    <a:lnTo>
                      <a:pt x="5" y="18"/>
                    </a:lnTo>
                    <a:lnTo>
                      <a:pt x="8" y="19"/>
                    </a:lnTo>
                    <a:lnTo>
                      <a:pt x="11" y="21"/>
                    </a:lnTo>
                    <a:lnTo>
                      <a:pt x="13" y="21"/>
                    </a:lnTo>
                    <a:lnTo>
                      <a:pt x="16" y="22"/>
                    </a:lnTo>
                    <a:lnTo>
                      <a:pt x="21" y="22"/>
                    </a:lnTo>
                    <a:lnTo>
                      <a:pt x="24" y="22"/>
                    </a:lnTo>
                    <a:lnTo>
                      <a:pt x="29" y="21"/>
                    </a:lnTo>
                    <a:lnTo>
                      <a:pt x="32" y="21"/>
                    </a:lnTo>
                    <a:lnTo>
                      <a:pt x="35" y="19"/>
                    </a:lnTo>
                    <a:lnTo>
                      <a:pt x="37" y="18"/>
                    </a:lnTo>
                    <a:lnTo>
                      <a:pt x="40" y="16"/>
                    </a:lnTo>
                    <a:lnTo>
                      <a:pt x="40" y="13"/>
                    </a:lnTo>
                    <a:lnTo>
                      <a:pt x="40" y="12"/>
                    </a:lnTo>
                    <a:lnTo>
                      <a:pt x="40" y="9"/>
                    </a:lnTo>
                    <a:lnTo>
                      <a:pt x="40" y="7"/>
                    </a:lnTo>
                    <a:lnTo>
                      <a:pt x="37" y="6"/>
                    </a:lnTo>
                    <a:lnTo>
                      <a:pt x="35" y="3"/>
                    </a:lnTo>
                    <a:lnTo>
                      <a:pt x="32" y="3"/>
                    </a:lnTo>
                    <a:lnTo>
                      <a:pt x="29" y="1"/>
                    </a:lnTo>
                    <a:lnTo>
                      <a:pt x="24" y="1"/>
                    </a:lnTo>
                  </a:path>
                </a:pathLst>
              </a:custGeom>
              <a:noFill/>
              <a:ln w="12700" cap="rnd">
                <a:solidFill>
                  <a:srgbClr val="000000"/>
                </a:solidFill>
                <a:round/>
                <a:headEnd/>
                <a:tailEnd/>
              </a:ln>
            </p:spPr>
            <p:txBody>
              <a:bodyPr>
                <a:prstTxWarp prst="textNoShape">
                  <a:avLst/>
                </a:prstTxWarp>
              </a:bodyPr>
              <a:lstStyle/>
              <a:p>
                <a:endParaRPr lang="en-US"/>
              </a:p>
            </p:txBody>
          </p:sp>
          <p:sp>
            <p:nvSpPr>
              <p:cNvPr id="26486" name="Freeform 327"/>
              <p:cNvSpPr>
                <a:spLocks/>
              </p:cNvSpPr>
              <p:nvPr/>
            </p:nvSpPr>
            <p:spPr bwMode="auto">
              <a:xfrm>
                <a:off x="1003" y="1037"/>
                <a:ext cx="51" cy="89"/>
              </a:xfrm>
              <a:custGeom>
                <a:avLst/>
                <a:gdLst>
                  <a:gd name="T0" fmla="*/ 24 w 51"/>
                  <a:gd name="T1" fmla="*/ 88 h 89"/>
                  <a:gd name="T2" fmla="*/ 50 w 51"/>
                  <a:gd name="T3" fmla="*/ 3 h 89"/>
                  <a:gd name="T4" fmla="*/ 26 w 51"/>
                  <a:gd name="T5" fmla="*/ 0 h 89"/>
                  <a:gd name="T6" fmla="*/ 0 w 51"/>
                  <a:gd name="T7" fmla="*/ 88 h 89"/>
                  <a:gd name="T8" fmla="*/ 24 w 51"/>
                  <a:gd name="T9" fmla="*/ 88 h 89"/>
                  <a:gd name="T10" fmla="*/ 0 60000 65536"/>
                  <a:gd name="T11" fmla="*/ 0 60000 65536"/>
                  <a:gd name="T12" fmla="*/ 0 60000 65536"/>
                  <a:gd name="T13" fmla="*/ 0 60000 65536"/>
                  <a:gd name="T14" fmla="*/ 0 60000 65536"/>
                  <a:gd name="T15" fmla="*/ 0 w 51"/>
                  <a:gd name="T16" fmla="*/ 0 h 89"/>
                  <a:gd name="T17" fmla="*/ 51 w 51"/>
                  <a:gd name="T18" fmla="*/ 89 h 89"/>
                </a:gdLst>
                <a:ahLst/>
                <a:cxnLst>
                  <a:cxn ang="T10">
                    <a:pos x="T0" y="T1"/>
                  </a:cxn>
                  <a:cxn ang="T11">
                    <a:pos x="T2" y="T3"/>
                  </a:cxn>
                  <a:cxn ang="T12">
                    <a:pos x="T4" y="T5"/>
                  </a:cxn>
                  <a:cxn ang="T13">
                    <a:pos x="T6" y="T7"/>
                  </a:cxn>
                  <a:cxn ang="T14">
                    <a:pos x="T8" y="T9"/>
                  </a:cxn>
                </a:cxnLst>
                <a:rect l="T15" t="T16" r="T17" b="T18"/>
                <a:pathLst>
                  <a:path w="51" h="89">
                    <a:moveTo>
                      <a:pt x="24" y="88"/>
                    </a:moveTo>
                    <a:lnTo>
                      <a:pt x="50" y="3"/>
                    </a:lnTo>
                    <a:lnTo>
                      <a:pt x="26" y="0"/>
                    </a:lnTo>
                    <a:lnTo>
                      <a:pt x="0" y="88"/>
                    </a:lnTo>
                    <a:lnTo>
                      <a:pt x="24" y="88"/>
                    </a:lnTo>
                  </a:path>
                </a:pathLst>
              </a:custGeom>
              <a:solidFill>
                <a:srgbClr val="000000"/>
              </a:solidFill>
              <a:ln w="127000" cap="rnd">
                <a:noFill/>
                <a:round/>
                <a:headEnd/>
                <a:tailEnd/>
              </a:ln>
            </p:spPr>
            <p:txBody>
              <a:bodyPr>
                <a:prstTxWarp prst="textNoShape">
                  <a:avLst/>
                </a:prstTxWarp>
              </a:bodyPr>
              <a:lstStyle/>
              <a:p>
                <a:endParaRPr lang="en-US"/>
              </a:p>
            </p:txBody>
          </p:sp>
          <p:sp>
            <p:nvSpPr>
              <p:cNvPr id="26487" name="Freeform 328"/>
              <p:cNvSpPr>
                <a:spLocks/>
              </p:cNvSpPr>
              <p:nvPr/>
            </p:nvSpPr>
            <p:spPr bwMode="auto">
              <a:xfrm>
                <a:off x="1077" y="923"/>
                <a:ext cx="12" cy="7"/>
              </a:xfrm>
              <a:custGeom>
                <a:avLst/>
                <a:gdLst>
                  <a:gd name="T0" fmla="*/ 7 w 12"/>
                  <a:gd name="T1" fmla="*/ 0 h 7"/>
                  <a:gd name="T2" fmla="*/ 6 w 12"/>
                  <a:gd name="T3" fmla="*/ 0 h 7"/>
                  <a:gd name="T4" fmla="*/ 4 w 12"/>
                  <a:gd name="T5" fmla="*/ 0 h 7"/>
                  <a:gd name="T6" fmla="*/ 3 w 12"/>
                  <a:gd name="T7" fmla="*/ 0 h 7"/>
                  <a:gd name="T8" fmla="*/ 1 w 12"/>
                  <a:gd name="T9" fmla="*/ 0 h 7"/>
                  <a:gd name="T10" fmla="*/ 1 w 12"/>
                  <a:gd name="T11" fmla="*/ 1 h 7"/>
                  <a:gd name="T12" fmla="*/ 0 w 12"/>
                  <a:gd name="T13" fmla="*/ 2 h 7"/>
                  <a:gd name="T14" fmla="*/ 0 w 12"/>
                  <a:gd name="T15" fmla="*/ 2 h 7"/>
                  <a:gd name="T16" fmla="*/ 0 w 12"/>
                  <a:gd name="T17" fmla="*/ 3 h 7"/>
                  <a:gd name="T18" fmla="*/ 0 w 12"/>
                  <a:gd name="T19" fmla="*/ 4 h 7"/>
                  <a:gd name="T20" fmla="*/ 0 w 12"/>
                  <a:gd name="T21" fmla="*/ 5 h 7"/>
                  <a:gd name="T22" fmla="*/ 1 w 12"/>
                  <a:gd name="T23" fmla="*/ 5 h 7"/>
                  <a:gd name="T24" fmla="*/ 3 w 12"/>
                  <a:gd name="T25" fmla="*/ 6 h 7"/>
                  <a:gd name="T26" fmla="*/ 4 w 12"/>
                  <a:gd name="T27" fmla="*/ 6 h 7"/>
                  <a:gd name="T28" fmla="*/ 6 w 12"/>
                  <a:gd name="T29" fmla="*/ 6 h 7"/>
                  <a:gd name="T30" fmla="*/ 7 w 12"/>
                  <a:gd name="T31" fmla="*/ 6 h 7"/>
                  <a:gd name="T32" fmla="*/ 8 w 12"/>
                  <a:gd name="T33" fmla="*/ 6 h 7"/>
                  <a:gd name="T34" fmla="*/ 8 w 12"/>
                  <a:gd name="T35" fmla="*/ 5 h 7"/>
                  <a:gd name="T36" fmla="*/ 10 w 12"/>
                  <a:gd name="T37" fmla="*/ 5 h 7"/>
                  <a:gd name="T38" fmla="*/ 10 w 12"/>
                  <a:gd name="T39" fmla="*/ 5 h 7"/>
                  <a:gd name="T40" fmla="*/ 11 w 12"/>
                  <a:gd name="T41" fmla="*/ 4 h 7"/>
                  <a:gd name="T42" fmla="*/ 11 w 12"/>
                  <a:gd name="T43" fmla="*/ 3 h 7"/>
                  <a:gd name="T44" fmla="*/ 11 w 12"/>
                  <a:gd name="T45" fmla="*/ 2 h 7"/>
                  <a:gd name="T46" fmla="*/ 11 w 12"/>
                  <a:gd name="T47" fmla="*/ 2 h 7"/>
                  <a:gd name="T48" fmla="*/ 10 w 12"/>
                  <a:gd name="T49" fmla="*/ 2 h 7"/>
                  <a:gd name="T50" fmla="*/ 10 w 12"/>
                  <a:gd name="T51" fmla="*/ 1 h 7"/>
                  <a:gd name="T52" fmla="*/ 8 w 12"/>
                  <a:gd name="T53" fmla="*/ 0 h 7"/>
                  <a:gd name="T54" fmla="*/ 7 w 12"/>
                  <a:gd name="T55" fmla="*/ 0 h 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
                  <a:gd name="T85" fmla="*/ 0 h 7"/>
                  <a:gd name="T86" fmla="*/ 12 w 12"/>
                  <a:gd name="T87" fmla="*/ 7 h 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 h="7">
                    <a:moveTo>
                      <a:pt x="7" y="0"/>
                    </a:moveTo>
                    <a:lnTo>
                      <a:pt x="6" y="0"/>
                    </a:lnTo>
                    <a:lnTo>
                      <a:pt x="4" y="0"/>
                    </a:lnTo>
                    <a:lnTo>
                      <a:pt x="3" y="0"/>
                    </a:lnTo>
                    <a:lnTo>
                      <a:pt x="1" y="0"/>
                    </a:lnTo>
                    <a:lnTo>
                      <a:pt x="1" y="1"/>
                    </a:lnTo>
                    <a:lnTo>
                      <a:pt x="0" y="2"/>
                    </a:lnTo>
                    <a:lnTo>
                      <a:pt x="0" y="3"/>
                    </a:lnTo>
                    <a:lnTo>
                      <a:pt x="0" y="4"/>
                    </a:lnTo>
                    <a:lnTo>
                      <a:pt x="0" y="5"/>
                    </a:lnTo>
                    <a:lnTo>
                      <a:pt x="1" y="5"/>
                    </a:lnTo>
                    <a:lnTo>
                      <a:pt x="3" y="6"/>
                    </a:lnTo>
                    <a:lnTo>
                      <a:pt x="4" y="6"/>
                    </a:lnTo>
                    <a:lnTo>
                      <a:pt x="6" y="6"/>
                    </a:lnTo>
                    <a:lnTo>
                      <a:pt x="7" y="6"/>
                    </a:lnTo>
                    <a:lnTo>
                      <a:pt x="8" y="6"/>
                    </a:lnTo>
                    <a:lnTo>
                      <a:pt x="8" y="5"/>
                    </a:lnTo>
                    <a:lnTo>
                      <a:pt x="10" y="5"/>
                    </a:lnTo>
                    <a:lnTo>
                      <a:pt x="11" y="4"/>
                    </a:lnTo>
                    <a:lnTo>
                      <a:pt x="11" y="3"/>
                    </a:lnTo>
                    <a:lnTo>
                      <a:pt x="11" y="2"/>
                    </a:lnTo>
                    <a:lnTo>
                      <a:pt x="10" y="2"/>
                    </a:lnTo>
                    <a:lnTo>
                      <a:pt x="10" y="1"/>
                    </a:lnTo>
                    <a:lnTo>
                      <a:pt x="8" y="0"/>
                    </a:lnTo>
                    <a:lnTo>
                      <a:pt x="7"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488" name="Freeform 329"/>
              <p:cNvSpPr>
                <a:spLocks/>
              </p:cNvSpPr>
              <p:nvPr/>
            </p:nvSpPr>
            <p:spPr bwMode="auto">
              <a:xfrm>
                <a:off x="1000" y="1131"/>
                <a:ext cx="22" cy="6"/>
              </a:xfrm>
              <a:custGeom>
                <a:avLst/>
                <a:gdLst>
                  <a:gd name="T0" fmla="*/ 21 w 22"/>
                  <a:gd name="T1" fmla="*/ 0 h 6"/>
                  <a:gd name="T2" fmla="*/ 19 w 22"/>
                  <a:gd name="T3" fmla="*/ 5 h 6"/>
                  <a:gd name="T4" fmla="*/ 0 w 22"/>
                  <a:gd name="T5" fmla="*/ 4 h 6"/>
                  <a:gd name="T6" fmla="*/ 2 w 22"/>
                  <a:gd name="T7" fmla="*/ 0 h 6"/>
                  <a:gd name="T8" fmla="*/ 21 w 22"/>
                  <a:gd name="T9" fmla="*/ 0 h 6"/>
                  <a:gd name="T10" fmla="*/ 0 60000 65536"/>
                  <a:gd name="T11" fmla="*/ 0 60000 65536"/>
                  <a:gd name="T12" fmla="*/ 0 60000 65536"/>
                  <a:gd name="T13" fmla="*/ 0 60000 65536"/>
                  <a:gd name="T14" fmla="*/ 0 60000 65536"/>
                  <a:gd name="T15" fmla="*/ 0 w 22"/>
                  <a:gd name="T16" fmla="*/ 0 h 6"/>
                  <a:gd name="T17" fmla="*/ 22 w 22"/>
                  <a:gd name="T18" fmla="*/ 6 h 6"/>
                </a:gdLst>
                <a:ahLst/>
                <a:cxnLst>
                  <a:cxn ang="T10">
                    <a:pos x="T0" y="T1"/>
                  </a:cxn>
                  <a:cxn ang="T11">
                    <a:pos x="T2" y="T3"/>
                  </a:cxn>
                  <a:cxn ang="T12">
                    <a:pos x="T4" y="T5"/>
                  </a:cxn>
                  <a:cxn ang="T13">
                    <a:pos x="T6" y="T7"/>
                  </a:cxn>
                  <a:cxn ang="T14">
                    <a:pos x="T8" y="T9"/>
                  </a:cxn>
                </a:cxnLst>
                <a:rect l="T15" t="T16" r="T17" b="T18"/>
                <a:pathLst>
                  <a:path w="22" h="6">
                    <a:moveTo>
                      <a:pt x="21" y="0"/>
                    </a:moveTo>
                    <a:lnTo>
                      <a:pt x="19" y="5"/>
                    </a:lnTo>
                    <a:lnTo>
                      <a:pt x="0" y="4"/>
                    </a:lnTo>
                    <a:lnTo>
                      <a:pt x="2" y="0"/>
                    </a:lnTo>
                    <a:lnTo>
                      <a:pt x="21"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489" name="Freeform 330"/>
              <p:cNvSpPr>
                <a:spLocks/>
              </p:cNvSpPr>
              <p:nvPr/>
            </p:nvSpPr>
            <p:spPr bwMode="auto">
              <a:xfrm>
                <a:off x="1067" y="923"/>
                <a:ext cx="22" cy="13"/>
              </a:xfrm>
              <a:custGeom>
                <a:avLst/>
                <a:gdLst>
                  <a:gd name="T0" fmla="*/ 13 w 22"/>
                  <a:gd name="T1" fmla="*/ 0 h 13"/>
                  <a:gd name="T2" fmla="*/ 11 w 22"/>
                  <a:gd name="T3" fmla="*/ 0 h 13"/>
                  <a:gd name="T4" fmla="*/ 8 w 22"/>
                  <a:gd name="T5" fmla="*/ 0 h 13"/>
                  <a:gd name="T6" fmla="*/ 5 w 22"/>
                  <a:gd name="T7" fmla="*/ 0 h 13"/>
                  <a:gd name="T8" fmla="*/ 3 w 22"/>
                  <a:gd name="T9" fmla="*/ 0 h 13"/>
                  <a:gd name="T10" fmla="*/ 3 w 22"/>
                  <a:gd name="T11" fmla="*/ 2 h 13"/>
                  <a:gd name="T12" fmla="*/ 0 w 22"/>
                  <a:gd name="T13" fmla="*/ 3 h 13"/>
                  <a:gd name="T14" fmla="*/ 0 w 22"/>
                  <a:gd name="T15" fmla="*/ 5 h 13"/>
                  <a:gd name="T16" fmla="*/ 0 w 22"/>
                  <a:gd name="T17" fmla="*/ 6 h 13"/>
                  <a:gd name="T18" fmla="*/ 0 w 22"/>
                  <a:gd name="T19" fmla="*/ 8 h 13"/>
                  <a:gd name="T20" fmla="*/ 0 w 22"/>
                  <a:gd name="T21" fmla="*/ 9 h 13"/>
                  <a:gd name="T22" fmla="*/ 3 w 22"/>
                  <a:gd name="T23" fmla="*/ 11 h 13"/>
                  <a:gd name="T24" fmla="*/ 5 w 22"/>
                  <a:gd name="T25" fmla="*/ 12 h 13"/>
                  <a:gd name="T26" fmla="*/ 8 w 22"/>
                  <a:gd name="T27" fmla="*/ 12 h 13"/>
                  <a:gd name="T28" fmla="*/ 11 w 22"/>
                  <a:gd name="T29" fmla="*/ 12 h 13"/>
                  <a:gd name="T30" fmla="*/ 13 w 22"/>
                  <a:gd name="T31" fmla="*/ 12 h 13"/>
                  <a:gd name="T32" fmla="*/ 16 w 22"/>
                  <a:gd name="T33" fmla="*/ 12 h 13"/>
                  <a:gd name="T34" fmla="*/ 16 w 22"/>
                  <a:gd name="T35" fmla="*/ 11 h 13"/>
                  <a:gd name="T36" fmla="*/ 18 w 22"/>
                  <a:gd name="T37" fmla="*/ 11 h 13"/>
                  <a:gd name="T38" fmla="*/ 18 w 22"/>
                  <a:gd name="T39" fmla="*/ 9 h 13"/>
                  <a:gd name="T40" fmla="*/ 21 w 22"/>
                  <a:gd name="T41" fmla="*/ 8 h 13"/>
                  <a:gd name="T42" fmla="*/ 21 w 22"/>
                  <a:gd name="T43" fmla="*/ 6 h 13"/>
                  <a:gd name="T44" fmla="*/ 21 w 22"/>
                  <a:gd name="T45" fmla="*/ 5 h 13"/>
                  <a:gd name="T46" fmla="*/ 21 w 22"/>
                  <a:gd name="T47" fmla="*/ 3 h 13"/>
                  <a:gd name="T48" fmla="*/ 18 w 22"/>
                  <a:gd name="T49" fmla="*/ 3 h 13"/>
                  <a:gd name="T50" fmla="*/ 18 w 22"/>
                  <a:gd name="T51" fmla="*/ 2 h 13"/>
                  <a:gd name="T52" fmla="*/ 16 w 22"/>
                  <a:gd name="T53" fmla="*/ 0 h 13"/>
                  <a:gd name="T54" fmla="*/ 13 w 22"/>
                  <a:gd name="T55" fmla="*/ 0 h 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
                  <a:gd name="T85" fmla="*/ 0 h 13"/>
                  <a:gd name="T86" fmla="*/ 22 w 22"/>
                  <a:gd name="T87" fmla="*/ 13 h 1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 h="13">
                    <a:moveTo>
                      <a:pt x="13" y="0"/>
                    </a:moveTo>
                    <a:lnTo>
                      <a:pt x="11" y="0"/>
                    </a:lnTo>
                    <a:lnTo>
                      <a:pt x="8" y="0"/>
                    </a:lnTo>
                    <a:lnTo>
                      <a:pt x="5" y="0"/>
                    </a:lnTo>
                    <a:lnTo>
                      <a:pt x="3" y="0"/>
                    </a:lnTo>
                    <a:lnTo>
                      <a:pt x="3" y="2"/>
                    </a:lnTo>
                    <a:lnTo>
                      <a:pt x="0" y="3"/>
                    </a:lnTo>
                    <a:lnTo>
                      <a:pt x="0" y="5"/>
                    </a:lnTo>
                    <a:lnTo>
                      <a:pt x="0" y="6"/>
                    </a:lnTo>
                    <a:lnTo>
                      <a:pt x="0" y="8"/>
                    </a:lnTo>
                    <a:lnTo>
                      <a:pt x="0" y="9"/>
                    </a:lnTo>
                    <a:lnTo>
                      <a:pt x="3" y="11"/>
                    </a:lnTo>
                    <a:lnTo>
                      <a:pt x="5" y="12"/>
                    </a:lnTo>
                    <a:lnTo>
                      <a:pt x="8" y="12"/>
                    </a:lnTo>
                    <a:lnTo>
                      <a:pt x="11" y="12"/>
                    </a:lnTo>
                    <a:lnTo>
                      <a:pt x="13" y="12"/>
                    </a:lnTo>
                    <a:lnTo>
                      <a:pt x="16" y="12"/>
                    </a:lnTo>
                    <a:lnTo>
                      <a:pt x="16" y="11"/>
                    </a:lnTo>
                    <a:lnTo>
                      <a:pt x="18" y="11"/>
                    </a:lnTo>
                    <a:lnTo>
                      <a:pt x="18" y="9"/>
                    </a:lnTo>
                    <a:lnTo>
                      <a:pt x="21" y="8"/>
                    </a:lnTo>
                    <a:lnTo>
                      <a:pt x="21" y="6"/>
                    </a:lnTo>
                    <a:lnTo>
                      <a:pt x="21" y="5"/>
                    </a:lnTo>
                    <a:lnTo>
                      <a:pt x="21" y="3"/>
                    </a:lnTo>
                    <a:lnTo>
                      <a:pt x="18" y="3"/>
                    </a:lnTo>
                    <a:lnTo>
                      <a:pt x="18" y="2"/>
                    </a:lnTo>
                    <a:lnTo>
                      <a:pt x="16" y="0"/>
                    </a:lnTo>
                    <a:lnTo>
                      <a:pt x="1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90" name="Freeform 331"/>
              <p:cNvSpPr>
                <a:spLocks/>
              </p:cNvSpPr>
              <p:nvPr/>
            </p:nvSpPr>
            <p:spPr bwMode="auto">
              <a:xfrm>
                <a:off x="989" y="1037"/>
                <a:ext cx="65" cy="106"/>
              </a:xfrm>
              <a:custGeom>
                <a:avLst/>
                <a:gdLst>
                  <a:gd name="T0" fmla="*/ 64 w 65"/>
                  <a:gd name="T1" fmla="*/ 3 h 106"/>
                  <a:gd name="T2" fmla="*/ 35 w 65"/>
                  <a:gd name="T3" fmla="*/ 0 h 106"/>
                  <a:gd name="T4" fmla="*/ 0 w 65"/>
                  <a:gd name="T5" fmla="*/ 102 h 106"/>
                  <a:gd name="T6" fmla="*/ 29 w 65"/>
                  <a:gd name="T7" fmla="*/ 105 h 106"/>
                  <a:gd name="T8" fmla="*/ 64 w 65"/>
                  <a:gd name="T9" fmla="*/ 3 h 106"/>
                  <a:gd name="T10" fmla="*/ 0 60000 65536"/>
                  <a:gd name="T11" fmla="*/ 0 60000 65536"/>
                  <a:gd name="T12" fmla="*/ 0 60000 65536"/>
                  <a:gd name="T13" fmla="*/ 0 60000 65536"/>
                  <a:gd name="T14" fmla="*/ 0 60000 65536"/>
                  <a:gd name="T15" fmla="*/ 0 w 65"/>
                  <a:gd name="T16" fmla="*/ 0 h 106"/>
                  <a:gd name="T17" fmla="*/ 65 w 65"/>
                  <a:gd name="T18" fmla="*/ 106 h 106"/>
                </a:gdLst>
                <a:ahLst/>
                <a:cxnLst>
                  <a:cxn ang="T10">
                    <a:pos x="T0" y="T1"/>
                  </a:cxn>
                  <a:cxn ang="T11">
                    <a:pos x="T2" y="T3"/>
                  </a:cxn>
                  <a:cxn ang="T12">
                    <a:pos x="T4" y="T5"/>
                  </a:cxn>
                  <a:cxn ang="T13">
                    <a:pos x="T6" y="T7"/>
                  </a:cxn>
                  <a:cxn ang="T14">
                    <a:pos x="T8" y="T9"/>
                  </a:cxn>
                </a:cxnLst>
                <a:rect l="T15" t="T16" r="T17" b="T18"/>
                <a:pathLst>
                  <a:path w="65" h="106">
                    <a:moveTo>
                      <a:pt x="64" y="3"/>
                    </a:moveTo>
                    <a:lnTo>
                      <a:pt x="35" y="0"/>
                    </a:lnTo>
                    <a:lnTo>
                      <a:pt x="0" y="102"/>
                    </a:lnTo>
                    <a:lnTo>
                      <a:pt x="29" y="105"/>
                    </a:lnTo>
                    <a:lnTo>
                      <a:pt x="64" y="3"/>
                    </a:lnTo>
                  </a:path>
                </a:pathLst>
              </a:custGeom>
              <a:noFill/>
              <a:ln w="12700" cap="rnd">
                <a:solidFill>
                  <a:srgbClr val="000000"/>
                </a:solidFill>
                <a:round/>
                <a:headEnd/>
                <a:tailEnd/>
              </a:ln>
            </p:spPr>
            <p:txBody>
              <a:bodyPr>
                <a:prstTxWarp prst="textNoShape">
                  <a:avLst/>
                </a:prstTxWarp>
              </a:bodyPr>
              <a:lstStyle/>
              <a:p>
                <a:endParaRPr lang="en-US"/>
              </a:p>
            </p:txBody>
          </p:sp>
          <p:sp>
            <p:nvSpPr>
              <p:cNvPr id="26491" name="Freeform 332"/>
              <p:cNvSpPr>
                <a:spLocks/>
              </p:cNvSpPr>
              <p:nvPr/>
            </p:nvSpPr>
            <p:spPr bwMode="auto">
              <a:xfrm>
                <a:off x="1013" y="944"/>
                <a:ext cx="60" cy="191"/>
              </a:xfrm>
              <a:custGeom>
                <a:avLst/>
                <a:gdLst>
                  <a:gd name="T0" fmla="*/ 2 w 60"/>
                  <a:gd name="T1" fmla="*/ 190 h 191"/>
                  <a:gd name="T2" fmla="*/ 0 w 60"/>
                  <a:gd name="T3" fmla="*/ 190 h 191"/>
                  <a:gd name="T4" fmla="*/ 57 w 60"/>
                  <a:gd name="T5" fmla="*/ 0 h 191"/>
                  <a:gd name="T6" fmla="*/ 59 w 60"/>
                  <a:gd name="T7" fmla="*/ 0 h 191"/>
                  <a:gd name="T8" fmla="*/ 2 w 60"/>
                  <a:gd name="T9" fmla="*/ 190 h 191"/>
                  <a:gd name="T10" fmla="*/ 0 60000 65536"/>
                  <a:gd name="T11" fmla="*/ 0 60000 65536"/>
                  <a:gd name="T12" fmla="*/ 0 60000 65536"/>
                  <a:gd name="T13" fmla="*/ 0 60000 65536"/>
                  <a:gd name="T14" fmla="*/ 0 60000 65536"/>
                  <a:gd name="T15" fmla="*/ 0 w 60"/>
                  <a:gd name="T16" fmla="*/ 0 h 191"/>
                  <a:gd name="T17" fmla="*/ 60 w 60"/>
                  <a:gd name="T18" fmla="*/ 191 h 191"/>
                </a:gdLst>
                <a:ahLst/>
                <a:cxnLst>
                  <a:cxn ang="T10">
                    <a:pos x="T0" y="T1"/>
                  </a:cxn>
                  <a:cxn ang="T11">
                    <a:pos x="T2" y="T3"/>
                  </a:cxn>
                  <a:cxn ang="T12">
                    <a:pos x="T4" y="T5"/>
                  </a:cxn>
                  <a:cxn ang="T13">
                    <a:pos x="T6" y="T7"/>
                  </a:cxn>
                  <a:cxn ang="T14">
                    <a:pos x="T8" y="T9"/>
                  </a:cxn>
                </a:cxnLst>
                <a:rect l="T15" t="T16" r="T17" b="T18"/>
                <a:pathLst>
                  <a:path w="60" h="191">
                    <a:moveTo>
                      <a:pt x="2" y="190"/>
                    </a:moveTo>
                    <a:lnTo>
                      <a:pt x="0" y="190"/>
                    </a:lnTo>
                    <a:lnTo>
                      <a:pt x="57" y="0"/>
                    </a:lnTo>
                    <a:lnTo>
                      <a:pt x="59" y="0"/>
                    </a:lnTo>
                    <a:lnTo>
                      <a:pt x="2" y="190"/>
                    </a:lnTo>
                  </a:path>
                </a:pathLst>
              </a:custGeom>
              <a:solidFill>
                <a:srgbClr val="FFFFFF"/>
              </a:solidFill>
              <a:ln w="127000" cap="rnd">
                <a:noFill/>
                <a:round/>
                <a:headEnd/>
                <a:tailEnd/>
              </a:ln>
            </p:spPr>
            <p:txBody>
              <a:bodyPr>
                <a:prstTxWarp prst="textNoShape">
                  <a:avLst/>
                </a:prstTxWarp>
              </a:bodyPr>
              <a:lstStyle/>
              <a:p>
                <a:endParaRPr lang="en-US"/>
              </a:p>
            </p:txBody>
          </p:sp>
          <p:sp>
            <p:nvSpPr>
              <p:cNvPr id="26492" name="Freeform 333"/>
              <p:cNvSpPr>
                <a:spLocks/>
              </p:cNvSpPr>
              <p:nvPr/>
            </p:nvSpPr>
            <p:spPr bwMode="auto">
              <a:xfrm>
                <a:off x="549" y="1196"/>
                <a:ext cx="305" cy="17"/>
              </a:xfrm>
              <a:custGeom>
                <a:avLst/>
                <a:gdLst>
                  <a:gd name="T0" fmla="*/ 0 w 305"/>
                  <a:gd name="T1" fmla="*/ 16 h 17"/>
                  <a:gd name="T2" fmla="*/ 304 w 305"/>
                  <a:gd name="T3" fmla="*/ 16 h 17"/>
                  <a:gd name="T4" fmla="*/ 304 w 305"/>
                  <a:gd name="T5" fmla="*/ 0 h 17"/>
                  <a:gd name="T6" fmla="*/ 0 w 305"/>
                  <a:gd name="T7" fmla="*/ 0 h 17"/>
                  <a:gd name="T8" fmla="*/ 0 w 305"/>
                  <a:gd name="T9" fmla="*/ 16 h 17"/>
                  <a:gd name="T10" fmla="*/ 0 60000 65536"/>
                  <a:gd name="T11" fmla="*/ 0 60000 65536"/>
                  <a:gd name="T12" fmla="*/ 0 60000 65536"/>
                  <a:gd name="T13" fmla="*/ 0 60000 65536"/>
                  <a:gd name="T14" fmla="*/ 0 60000 65536"/>
                  <a:gd name="T15" fmla="*/ 0 w 305"/>
                  <a:gd name="T16" fmla="*/ 0 h 17"/>
                  <a:gd name="T17" fmla="*/ 305 w 305"/>
                  <a:gd name="T18" fmla="*/ 17 h 17"/>
                </a:gdLst>
                <a:ahLst/>
                <a:cxnLst>
                  <a:cxn ang="T10">
                    <a:pos x="T0" y="T1"/>
                  </a:cxn>
                  <a:cxn ang="T11">
                    <a:pos x="T2" y="T3"/>
                  </a:cxn>
                  <a:cxn ang="T12">
                    <a:pos x="T4" y="T5"/>
                  </a:cxn>
                  <a:cxn ang="T13">
                    <a:pos x="T6" y="T7"/>
                  </a:cxn>
                  <a:cxn ang="T14">
                    <a:pos x="T8" y="T9"/>
                  </a:cxn>
                </a:cxnLst>
                <a:rect l="T15" t="T16" r="T17" b="T18"/>
                <a:pathLst>
                  <a:path w="305" h="17">
                    <a:moveTo>
                      <a:pt x="0" y="16"/>
                    </a:moveTo>
                    <a:lnTo>
                      <a:pt x="304" y="16"/>
                    </a:lnTo>
                    <a:lnTo>
                      <a:pt x="304" y="0"/>
                    </a:lnTo>
                    <a:lnTo>
                      <a:pt x="0" y="0"/>
                    </a:lnTo>
                    <a:lnTo>
                      <a:pt x="0" y="16"/>
                    </a:lnTo>
                  </a:path>
                </a:pathLst>
              </a:custGeom>
              <a:solidFill>
                <a:srgbClr val="808080"/>
              </a:solidFill>
              <a:ln w="127000" cap="rnd">
                <a:noFill/>
                <a:round/>
                <a:headEnd/>
                <a:tailEnd/>
              </a:ln>
            </p:spPr>
            <p:txBody>
              <a:bodyPr>
                <a:prstTxWarp prst="textNoShape">
                  <a:avLst/>
                </a:prstTxWarp>
              </a:bodyPr>
              <a:lstStyle/>
              <a:p>
                <a:endParaRPr lang="en-US"/>
              </a:p>
            </p:txBody>
          </p:sp>
          <p:sp>
            <p:nvSpPr>
              <p:cNvPr id="26493" name="Freeform 334"/>
              <p:cNvSpPr>
                <a:spLocks/>
              </p:cNvSpPr>
              <p:nvPr/>
            </p:nvSpPr>
            <p:spPr bwMode="auto">
              <a:xfrm>
                <a:off x="539" y="1196"/>
                <a:ext cx="315" cy="23"/>
              </a:xfrm>
              <a:custGeom>
                <a:avLst/>
                <a:gdLst>
                  <a:gd name="T0" fmla="*/ 0 w 315"/>
                  <a:gd name="T1" fmla="*/ 22 h 23"/>
                  <a:gd name="T2" fmla="*/ 314 w 315"/>
                  <a:gd name="T3" fmla="*/ 22 h 23"/>
                  <a:gd name="T4" fmla="*/ 314 w 315"/>
                  <a:gd name="T5" fmla="*/ 0 h 23"/>
                  <a:gd name="T6" fmla="*/ 0 w 315"/>
                  <a:gd name="T7" fmla="*/ 0 h 23"/>
                  <a:gd name="T8" fmla="*/ 0 w 315"/>
                  <a:gd name="T9" fmla="*/ 22 h 23"/>
                  <a:gd name="T10" fmla="*/ 0 60000 65536"/>
                  <a:gd name="T11" fmla="*/ 0 60000 65536"/>
                  <a:gd name="T12" fmla="*/ 0 60000 65536"/>
                  <a:gd name="T13" fmla="*/ 0 60000 65536"/>
                  <a:gd name="T14" fmla="*/ 0 60000 65536"/>
                  <a:gd name="T15" fmla="*/ 0 w 315"/>
                  <a:gd name="T16" fmla="*/ 0 h 23"/>
                  <a:gd name="T17" fmla="*/ 315 w 315"/>
                  <a:gd name="T18" fmla="*/ 23 h 23"/>
                </a:gdLst>
                <a:ahLst/>
                <a:cxnLst>
                  <a:cxn ang="T10">
                    <a:pos x="T0" y="T1"/>
                  </a:cxn>
                  <a:cxn ang="T11">
                    <a:pos x="T2" y="T3"/>
                  </a:cxn>
                  <a:cxn ang="T12">
                    <a:pos x="T4" y="T5"/>
                  </a:cxn>
                  <a:cxn ang="T13">
                    <a:pos x="T6" y="T7"/>
                  </a:cxn>
                  <a:cxn ang="T14">
                    <a:pos x="T8" y="T9"/>
                  </a:cxn>
                </a:cxnLst>
                <a:rect l="T15" t="T16" r="T17" b="T18"/>
                <a:pathLst>
                  <a:path w="315" h="23">
                    <a:moveTo>
                      <a:pt x="0" y="22"/>
                    </a:moveTo>
                    <a:lnTo>
                      <a:pt x="314" y="22"/>
                    </a:lnTo>
                    <a:lnTo>
                      <a:pt x="314" y="0"/>
                    </a:lnTo>
                    <a:lnTo>
                      <a:pt x="0" y="0"/>
                    </a:lnTo>
                    <a:lnTo>
                      <a:pt x="0" y="22"/>
                    </a:lnTo>
                  </a:path>
                </a:pathLst>
              </a:custGeom>
              <a:noFill/>
              <a:ln w="12700" cap="rnd">
                <a:solidFill>
                  <a:srgbClr val="000000"/>
                </a:solidFill>
                <a:round/>
                <a:headEnd/>
                <a:tailEnd/>
              </a:ln>
            </p:spPr>
            <p:txBody>
              <a:bodyPr>
                <a:prstTxWarp prst="textNoShape">
                  <a:avLst/>
                </a:prstTxWarp>
              </a:bodyPr>
              <a:lstStyle/>
              <a:p>
                <a:endParaRPr lang="en-US"/>
              </a:p>
            </p:txBody>
          </p:sp>
          <p:sp>
            <p:nvSpPr>
              <p:cNvPr id="26494" name="Freeform 335"/>
              <p:cNvSpPr>
                <a:spLocks/>
              </p:cNvSpPr>
              <p:nvPr/>
            </p:nvSpPr>
            <p:spPr bwMode="auto">
              <a:xfrm>
                <a:off x="445" y="1224"/>
                <a:ext cx="489" cy="60"/>
              </a:xfrm>
              <a:custGeom>
                <a:avLst/>
                <a:gdLst>
                  <a:gd name="T0" fmla="*/ 488 w 489"/>
                  <a:gd name="T1" fmla="*/ 0 h 60"/>
                  <a:gd name="T2" fmla="*/ 0 w 489"/>
                  <a:gd name="T3" fmla="*/ 0 h 60"/>
                  <a:gd name="T4" fmla="*/ 0 w 489"/>
                  <a:gd name="T5" fmla="*/ 59 h 60"/>
                  <a:gd name="T6" fmla="*/ 488 w 489"/>
                  <a:gd name="T7" fmla="*/ 59 h 60"/>
                  <a:gd name="T8" fmla="*/ 488 w 489"/>
                  <a:gd name="T9" fmla="*/ 0 h 60"/>
                  <a:gd name="T10" fmla="*/ 0 60000 65536"/>
                  <a:gd name="T11" fmla="*/ 0 60000 65536"/>
                  <a:gd name="T12" fmla="*/ 0 60000 65536"/>
                  <a:gd name="T13" fmla="*/ 0 60000 65536"/>
                  <a:gd name="T14" fmla="*/ 0 60000 65536"/>
                  <a:gd name="T15" fmla="*/ 0 w 489"/>
                  <a:gd name="T16" fmla="*/ 0 h 60"/>
                  <a:gd name="T17" fmla="*/ 489 w 489"/>
                  <a:gd name="T18" fmla="*/ 60 h 60"/>
                </a:gdLst>
                <a:ahLst/>
                <a:cxnLst>
                  <a:cxn ang="T10">
                    <a:pos x="T0" y="T1"/>
                  </a:cxn>
                  <a:cxn ang="T11">
                    <a:pos x="T2" y="T3"/>
                  </a:cxn>
                  <a:cxn ang="T12">
                    <a:pos x="T4" y="T5"/>
                  </a:cxn>
                  <a:cxn ang="T13">
                    <a:pos x="T6" y="T7"/>
                  </a:cxn>
                  <a:cxn ang="T14">
                    <a:pos x="T8" y="T9"/>
                  </a:cxn>
                </a:cxnLst>
                <a:rect l="T15" t="T16" r="T17" b="T18"/>
                <a:pathLst>
                  <a:path w="489" h="60">
                    <a:moveTo>
                      <a:pt x="488" y="0"/>
                    </a:moveTo>
                    <a:lnTo>
                      <a:pt x="0" y="0"/>
                    </a:lnTo>
                    <a:lnTo>
                      <a:pt x="0" y="59"/>
                    </a:lnTo>
                    <a:lnTo>
                      <a:pt x="488" y="59"/>
                    </a:lnTo>
                    <a:lnTo>
                      <a:pt x="488"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495" name="Freeform 336"/>
              <p:cNvSpPr>
                <a:spLocks/>
              </p:cNvSpPr>
              <p:nvPr/>
            </p:nvSpPr>
            <p:spPr bwMode="auto">
              <a:xfrm>
                <a:off x="355" y="1172"/>
                <a:ext cx="681" cy="19"/>
              </a:xfrm>
              <a:custGeom>
                <a:avLst/>
                <a:gdLst>
                  <a:gd name="T0" fmla="*/ 680 w 681"/>
                  <a:gd name="T1" fmla="*/ 0 h 19"/>
                  <a:gd name="T2" fmla="*/ 0 w 681"/>
                  <a:gd name="T3" fmla="*/ 0 h 19"/>
                  <a:gd name="T4" fmla="*/ 50 w 681"/>
                  <a:gd name="T5" fmla="*/ 18 h 19"/>
                  <a:gd name="T6" fmla="*/ 630 w 681"/>
                  <a:gd name="T7" fmla="*/ 18 h 19"/>
                  <a:gd name="T8" fmla="*/ 680 w 681"/>
                  <a:gd name="T9" fmla="*/ 0 h 19"/>
                  <a:gd name="T10" fmla="*/ 0 60000 65536"/>
                  <a:gd name="T11" fmla="*/ 0 60000 65536"/>
                  <a:gd name="T12" fmla="*/ 0 60000 65536"/>
                  <a:gd name="T13" fmla="*/ 0 60000 65536"/>
                  <a:gd name="T14" fmla="*/ 0 60000 65536"/>
                  <a:gd name="T15" fmla="*/ 0 w 681"/>
                  <a:gd name="T16" fmla="*/ 0 h 19"/>
                  <a:gd name="T17" fmla="*/ 681 w 681"/>
                  <a:gd name="T18" fmla="*/ 19 h 19"/>
                </a:gdLst>
                <a:ahLst/>
                <a:cxnLst>
                  <a:cxn ang="T10">
                    <a:pos x="T0" y="T1"/>
                  </a:cxn>
                  <a:cxn ang="T11">
                    <a:pos x="T2" y="T3"/>
                  </a:cxn>
                  <a:cxn ang="T12">
                    <a:pos x="T4" y="T5"/>
                  </a:cxn>
                  <a:cxn ang="T13">
                    <a:pos x="T6" y="T7"/>
                  </a:cxn>
                  <a:cxn ang="T14">
                    <a:pos x="T8" y="T9"/>
                  </a:cxn>
                </a:cxnLst>
                <a:rect l="T15" t="T16" r="T17" b="T18"/>
                <a:pathLst>
                  <a:path w="681" h="19">
                    <a:moveTo>
                      <a:pt x="680" y="0"/>
                    </a:moveTo>
                    <a:lnTo>
                      <a:pt x="0" y="0"/>
                    </a:lnTo>
                    <a:lnTo>
                      <a:pt x="50" y="18"/>
                    </a:lnTo>
                    <a:lnTo>
                      <a:pt x="630" y="18"/>
                    </a:lnTo>
                    <a:lnTo>
                      <a:pt x="68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496" name="Freeform 337"/>
              <p:cNvSpPr>
                <a:spLocks/>
              </p:cNvSpPr>
              <p:nvPr/>
            </p:nvSpPr>
            <p:spPr bwMode="auto">
              <a:xfrm>
                <a:off x="435" y="1224"/>
                <a:ext cx="499" cy="66"/>
              </a:xfrm>
              <a:custGeom>
                <a:avLst/>
                <a:gdLst>
                  <a:gd name="T0" fmla="*/ 498 w 499"/>
                  <a:gd name="T1" fmla="*/ 0 h 66"/>
                  <a:gd name="T2" fmla="*/ 0 w 499"/>
                  <a:gd name="T3" fmla="*/ 0 h 66"/>
                  <a:gd name="T4" fmla="*/ 0 w 499"/>
                  <a:gd name="T5" fmla="*/ 65 h 66"/>
                  <a:gd name="T6" fmla="*/ 498 w 499"/>
                  <a:gd name="T7" fmla="*/ 65 h 66"/>
                  <a:gd name="T8" fmla="*/ 498 w 499"/>
                  <a:gd name="T9" fmla="*/ 0 h 66"/>
                  <a:gd name="T10" fmla="*/ 0 60000 65536"/>
                  <a:gd name="T11" fmla="*/ 0 60000 65536"/>
                  <a:gd name="T12" fmla="*/ 0 60000 65536"/>
                  <a:gd name="T13" fmla="*/ 0 60000 65536"/>
                  <a:gd name="T14" fmla="*/ 0 60000 65536"/>
                  <a:gd name="T15" fmla="*/ 0 w 499"/>
                  <a:gd name="T16" fmla="*/ 0 h 66"/>
                  <a:gd name="T17" fmla="*/ 499 w 499"/>
                  <a:gd name="T18" fmla="*/ 66 h 66"/>
                </a:gdLst>
                <a:ahLst/>
                <a:cxnLst>
                  <a:cxn ang="T10">
                    <a:pos x="T0" y="T1"/>
                  </a:cxn>
                  <a:cxn ang="T11">
                    <a:pos x="T2" y="T3"/>
                  </a:cxn>
                  <a:cxn ang="T12">
                    <a:pos x="T4" y="T5"/>
                  </a:cxn>
                  <a:cxn ang="T13">
                    <a:pos x="T6" y="T7"/>
                  </a:cxn>
                  <a:cxn ang="T14">
                    <a:pos x="T8" y="T9"/>
                  </a:cxn>
                </a:cxnLst>
                <a:rect l="T15" t="T16" r="T17" b="T18"/>
                <a:pathLst>
                  <a:path w="499" h="66">
                    <a:moveTo>
                      <a:pt x="498" y="0"/>
                    </a:moveTo>
                    <a:lnTo>
                      <a:pt x="0" y="0"/>
                    </a:lnTo>
                    <a:lnTo>
                      <a:pt x="0" y="65"/>
                    </a:lnTo>
                    <a:lnTo>
                      <a:pt x="498" y="65"/>
                    </a:lnTo>
                    <a:lnTo>
                      <a:pt x="498"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97" name="Freeform 338"/>
              <p:cNvSpPr>
                <a:spLocks/>
              </p:cNvSpPr>
              <p:nvPr/>
            </p:nvSpPr>
            <p:spPr bwMode="auto">
              <a:xfrm>
                <a:off x="344" y="1172"/>
                <a:ext cx="692" cy="25"/>
              </a:xfrm>
              <a:custGeom>
                <a:avLst/>
                <a:gdLst>
                  <a:gd name="T0" fmla="*/ 691 w 692"/>
                  <a:gd name="T1" fmla="*/ 0 h 25"/>
                  <a:gd name="T2" fmla="*/ 0 w 692"/>
                  <a:gd name="T3" fmla="*/ 0 h 25"/>
                  <a:gd name="T4" fmla="*/ 51 w 692"/>
                  <a:gd name="T5" fmla="*/ 24 h 25"/>
                  <a:gd name="T6" fmla="*/ 640 w 692"/>
                  <a:gd name="T7" fmla="*/ 24 h 25"/>
                  <a:gd name="T8" fmla="*/ 691 w 692"/>
                  <a:gd name="T9" fmla="*/ 0 h 25"/>
                  <a:gd name="T10" fmla="*/ 0 60000 65536"/>
                  <a:gd name="T11" fmla="*/ 0 60000 65536"/>
                  <a:gd name="T12" fmla="*/ 0 60000 65536"/>
                  <a:gd name="T13" fmla="*/ 0 60000 65536"/>
                  <a:gd name="T14" fmla="*/ 0 60000 65536"/>
                  <a:gd name="T15" fmla="*/ 0 w 692"/>
                  <a:gd name="T16" fmla="*/ 0 h 25"/>
                  <a:gd name="T17" fmla="*/ 692 w 692"/>
                  <a:gd name="T18" fmla="*/ 25 h 25"/>
                </a:gdLst>
                <a:ahLst/>
                <a:cxnLst>
                  <a:cxn ang="T10">
                    <a:pos x="T0" y="T1"/>
                  </a:cxn>
                  <a:cxn ang="T11">
                    <a:pos x="T2" y="T3"/>
                  </a:cxn>
                  <a:cxn ang="T12">
                    <a:pos x="T4" y="T5"/>
                  </a:cxn>
                  <a:cxn ang="T13">
                    <a:pos x="T6" y="T7"/>
                  </a:cxn>
                  <a:cxn ang="T14">
                    <a:pos x="T8" y="T9"/>
                  </a:cxn>
                </a:cxnLst>
                <a:rect l="T15" t="T16" r="T17" b="T18"/>
                <a:pathLst>
                  <a:path w="692" h="25">
                    <a:moveTo>
                      <a:pt x="691" y="0"/>
                    </a:moveTo>
                    <a:lnTo>
                      <a:pt x="0" y="0"/>
                    </a:lnTo>
                    <a:lnTo>
                      <a:pt x="51" y="24"/>
                    </a:lnTo>
                    <a:lnTo>
                      <a:pt x="640" y="24"/>
                    </a:lnTo>
                    <a:lnTo>
                      <a:pt x="691"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98" name="Freeform 339"/>
              <p:cNvSpPr>
                <a:spLocks/>
              </p:cNvSpPr>
              <p:nvPr/>
            </p:nvSpPr>
            <p:spPr bwMode="auto">
              <a:xfrm>
                <a:off x="376" y="1220"/>
                <a:ext cx="118" cy="67"/>
              </a:xfrm>
              <a:custGeom>
                <a:avLst/>
                <a:gdLst>
                  <a:gd name="T0" fmla="*/ 51 w 118"/>
                  <a:gd name="T1" fmla="*/ 0 h 67"/>
                  <a:gd name="T2" fmla="*/ 41 w 118"/>
                  <a:gd name="T3" fmla="*/ 1 h 67"/>
                  <a:gd name="T4" fmla="*/ 32 w 118"/>
                  <a:gd name="T5" fmla="*/ 4 h 67"/>
                  <a:gd name="T6" fmla="*/ 22 w 118"/>
                  <a:gd name="T7" fmla="*/ 8 h 67"/>
                  <a:gd name="T8" fmla="*/ 12 w 118"/>
                  <a:gd name="T9" fmla="*/ 12 h 67"/>
                  <a:gd name="T10" fmla="*/ 7 w 118"/>
                  <a:gd name="T11" fmla="*/ 18 h 67"/>
                  <a:gd name="T12" fmla="*/ 2 w 118"/>
                  <a:gd name="T13" fmla="*/ 23 h 67"/>
                  <a:gd name="T14" fmla="*/ 0 w 118"/>
                  <a:gd name="T15" fmla="*/ 30 h 67"/>
                  <a:gd name="T16" fmla="*/ 0 w 118"/>
                  <a:gd name="T17" fmla="*/ 37 h 67"/>
                  <a:gd name="T18" fmla="*/ 2 w 118"/>
                  <a:gd name="T19" fmla="*/ 43 h 67"/>
                  <a:gd name="T20" fmla="*/ 7 w 118"/>
                  <a:gd name="T21" fmla="*/ 50 h 67"/>
                  <a:gd name="T22" fmla="*/ 12 w 118"/>
                  <a:gd name="T23" fmla="*/ 55 h 67"/>
                  <a:gd name="T24" fmla="*/ 22 w 118"/>
                  <a:gd name="T25" fmla="*/ 59 h 67"/>
                  <a:gd name="T26" fmla="*/ 32 w 118"/>
                  <a:gd name="T27" fmla="*/ 62 h 67"/>
                  <a:gd name="T28" fmla="*/ 41 w 118"/>
                  <a:gd name="T29" fmla="*/ 65 h 67"/>
                  <a:gd name="T30" fmla="*/ 51 w 118"/>
                  <a:gd name="T31" fmla="*/ 66 h 67"/>
                  <a:gd name="T32" fmla="*/ 63 w 118"/>
                  <a:gd name="T33" fmla="*/ 66 h 67"/>
                  <a:gd name="T34" fmla="*/ 76 w 118"/>
                  <a:gd name="T35" fmla="*/ 65 h 67"/>
                  <a:gd name="T36" fmla="*/ 85 w 118"/>
                  <a:gd name="T37" fmla="*/ 62 h 67"/>
                  <a:gd name="T38" fmla="*/ 95 w 118"/>
                  <a:gd name="T39" fmla="*/ 59 h 67"/>
                  <a:gd name="T40" fmla="*/ 102 w 118"/>
                  <a:gd name="T41" fmla="*/ 55 h 67"/>
                  <a:gd name="T42" fmla="*/ 110 w 118"/>
                  <a:gd name="T43" fmla="*/ 50 h 67"/>
                  <a:gd name="T44" fmla="*/ 115 w 118"/>
                  <a:gd name="T45" fmla="*/ 43 h 67"/>
                  <a:gd name="T46" fmla="*/ 117 w 118"/>
                  <a:gd name="T47" fmla="*/ 37 h 67"/>
                  <a:gd name="T48" fmla="*/ 117 w 118"/>
                  <a:gd name="T49" fmla="*/ 30 h 67"/>
                  <a:gd name="T50" fmla="*/ 115 w 118"/>
                  <a:gd name="T51" fmla="*/ 23 h 67"/>
                  <a:gd name="T52" fmla="*/ 110 w 118"/>
                  <a:gd name="T53" fmla="*/ 18 h 67"/>
                  <a:gd name="T54" fmla="*/ 102 w 118"/>
                  <a:gd name="T55" fmla="*/ 12 h 67"/>
                  <a:gd name="T56" fmla="*/ 95 w 118"/>
                  <a:gd name="T57" fmla="*/ 8 h 67"/>
                  <a:gd name="T58" fmla="*/ 85 w 118"/>
                  <a:gd name="T59" fmla="*/ 4 h 67"/>
                  <a:gd name="T60" fmla="*/ 76 w 118"/>
                  <a:gd name="T61" fmla="*/ 1 h 67"/>
                  <a:gd name="T62" fmla="*/ 63 w 118"/>
                  <a:gd name="T63" fmla="*/ 0 h 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8"/>
                  <a:gd name="T97" fmla="*/ 0 h 67"/>
                  <a:gd name="T98" fmla="*/ 118 w 118"/>
                  <a:gd name="T99" fmla="*/ 67 h 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8" h="67">
                    <a:moveTo>
                      <a:pt x="59" y="0"/>
                    </a:moveTo>
                    <a:lnTo>
                      <a:pt x="51" y="0"/>
                    </a:lnTo>
                    <a:lnTo>
                      <a:pt x="46" y="1"/>
                    </a:lnTo>
                    <a:lnTo>
                      <a:pt x="41" y="1"/>
                    </a:lnTo>
                    <a:lnTo>
                      <a:pt x="37" y="3"/>
                    </a:lnTo>
                    <a:lnTo>
                      <a:pt x="32" y="4"/>
                    </a:lnTo>
                    <a:lnTo>
                      <a:pt x="27" y="6"/>
                    </a:lnTo>
                    <a:lnTo>
                      <a:pt x="22" y="8"/>
                    </a:lnTo>
                    <a:lnTo>
                      <a:pt x="17" y="10"/>
                    </a:lnTo>
                    <a:lnTo>
                      <a:pt x="12" y="12"/>
                    </a:lnTo>
                    <a:lnTo>
                      <a:pt x="10" y="15"/>
                    </a:lnTo>
                    <a:lnTo>
                      <a:pt x="7" y="18"/>
                    </a:lnTo>
                    <a:lnTo>
                      <a:pt x="5" y="21"/>
                    </a:lnTo>
                    <a:lnTo>
                      <a:pt x="2" y="23"/>
                    </a:lnTo>
                    <a:lnTo>
                      <a:pt x="2" y="26"/>
                    </a:lnTo>
                    <a:lnTo>
                      <a:pt x="0" y="30"/>
                    </a:lnTo>
                    <a:lnTo>
                      <a:pt x="0" y="33"/>
                    </a:lnTo>
                    <a:lnTo>
                      <a:pt x="0" y="37"/>
                    </a:lnTo>
                    <a:lnTo>
                      <a:pt x="2" y="40"/>
                    </a:lnTo>
                    <a:lnTo>
                      <a:pt x="2" y="43"/>
                    </a:lnTo>
                    <a:lnTo>
                      <a:pt x="5" y="47"/>
                    </a:lnTo>
                    <a:lnTo>
                      <a:pt x="7" y="50"/>
                    </a:lnTo>
                    <a:lnTo>
                      <a:pt x="10" y="52"/>
                    </a:lnTo>
                    <a:lnTo>
                      <a:pt x="12" y="55"/>
                    </a:lnTo>
                    <a:lnTo>
                      <a:pt x="17" y="56"/>
                    </a:lnTo>
                    <a:lnTo>
                      <a:pt x="22" y="59"/>
                    </a:lnTo>
                    <a:lnTo>
                      <a:pt x="27" y="61"/>
                    </a:lnTo>
                    <a:lnTo>
                      <a:pt x="32" y="62"/>
                    </a:lnTo>
                    <a:lnTo>
                      <a:pt x="37" y="63"/>
                    </a:lnTo>
                    <a:lnTo>
                      <a:pt x="41" y="65"/>
                    </a:lnTo>
                    <a:lnTo>
                      <a:pt x="46" y="66"/>
                    </a:lnTo>
                    <a:lnTo>
                      <a:pt x="51" y="66"/>
                    </a:lnTo>
                    <a:lnTo>
                      <a:pt x="59" y="66"/>
                    </a:lnTo>
                    <a:lnTo>
                      <a:pt x="63" y="66"/>
                    </a:lnTo>
                    <a:lnTo>
                      <a:pt x="71" y="66"/>
                    </a:lnTo>
                    <a:lnTo>
                      <a:pt x="76" y="65"/>
                    </a:lnTo>
                    <a:lnTo>
                      <a:pt x="80" y="63"/>
                    </a:lnTo>
                    <a:lnTo>
                      <a:pt x="85" y="62"/>
                    </a:lnTo>
                    <a:lnTo>
                      <a:pt x="90" y="61"/>
                    </a:lnTo>
                    <a:lnTo>
                      <a:pt x="95" y="59"/>
                    </a:lnTo>
                    <a:lnTo>
                      <a:pt x="100" y="56"/>
                    </a:lnTo>
                    <a:lnTo>
                      <a:pt x="102" y="55"/>
                    </a:lnTo>
                    <a:lnTo>
                      <a:pt x="107" y="52"/>
                    </a:lnTo>
                    <a:lnTo>
                      <a:pt x="110" y="50"/>
                    </a:lnTo>
                    <a:lnTo>
                      <a:pt x="112" y="47"/>
                    </a:lnTo>
                    <a:lnTo>
                      <a:pt x="115" y="43"/>
                    </a:lnTo>
                    <a:lnTo>
                      <a:pt x="115" y="40"/>
                    </a:lnTo>
                    <a:lnTo>
                      <a:pt x="117" y="37"/>
                    </a:lnTo>
                    <a:lnTo>
                      <a:pt x="117" y="33"/>
                    </a:lnTo>
                    <a:lnTo>
                      <a:pt x="117" y="30"/>
                    </a:lnTo>
                    <a:lnTo>
                      <a:pt x="115" y="26"/>
                    </a:lnTo>
                    <a:lnTo>
                      <a:pt x="115" y="23"/>
                    </a:lnTo>
                    <a:lnTo>
                      <a:pt x="112" y="21"/>
                    </a:lnTo>
                    <a:lnTo>
                      <a:pt x="110" y="18"/>
                    </a:lnTo>
                    <a:lnTo>
                      <a:pt x="107" y="15"/>
                    </a:lnTo>
                    <a:lnTo>
                      <a:pt x="102" y="12"/>
                    </a:lnTo>
                    <a:lnTo>
                      <a:pt x="100" y="10"/>
                    </a:lnTo>
                    <a:lnTo>
                      <a:pt x="95" y="8"/>
                    </a:lnTo>
                    <a:lnTo>
                      <a:pt x="90" y="6"/>
                    </a:lnTo>
                    <a:lnTo>
                      <a:pt x="85" y="4"/>
                    </a:lnTo>
                    <a:lnTo>
                      <a:pt x="80" y="3"/>
                    </a:lnTo>
                    <a:lnTo>
                      <a:pt x="76" y="1"/>
                    </a:lnTo>
                    <a:lnTo>
                      <a:pt x="71" y="1"/>
                    </a:lnTo>
                    <a:lnTo>
                      <a:pt x="63" y="0"/>
                    </a:lnTo>
                    <a:lnTo>
                      <a:pt x="59" y="0"/>
                    </a:lnTo>
                  </a:path>
                </a:pathLst>
              </a:custGeom>
              <a:solidFill>
                <a:srgbClr val="C0C0C0"/>
              </a:solidFill>
              <a:ln w="127000" cap="rnd">
                <a:noFill/>
                <a:round/>
                <a:headEnd/>
                <a:tailEnd/>
              </a:ln>
            </p:spPr>
            <p:txBody>
              <a:bodyPr>
                <a:prstTxWarp prst="textNoShape">
                  <a:avLst/>
                </a:prstTxWarp>
              </a:bodyPr>
              <a:lstStyle/>
              <a:p>
                <a:endParaRPr lang="en-US"/>
              </a:p>
            </p:txBody>
          </p:sp>
          <p:sp>
            <p:nvSpPr>
              <p:cNvPr id="26499" name="Freeform 340"/>
              <p:cNvSpPr>
                <a:spLocks/>
              </p:cNvSpPr>
              <p:nvPr/>
            </p:nvSpPr>
            <p:spPr bwMode="auto">
              <a:xfrm>
                <a:off x="899" y="1220"/>
                <a:ext cx="115" cy="67"/>
              </a:xfrm>
              <a:custGeom>
                <a:avLst/>
                <a:gdLst>
                  <a:gd name="T0" fmla="*/ 51 w 115"/>
                  <a:gd name="T1" fmla="*/ 0 h 67"/>
                  <a:gd name="T2" fmla="*/ 39 w 115"/>
                  <a:gd name="T3" fmla="*/ 1 h 67"/>
                  <a:gd name="T4" fmla="*/ 29 w 115"/>
                  <a:gd name="T5" fmla="*/ 4 h 67"/>
                  <a:gd name="T6" fmla="*/ 19 w 115"/>
                  <a:gd name="T7" fmla="*/ 8 h 67"/>
                  <a:gd name="T8" fmla="*/ 12 w 115"/>
                  <a:gd name="T9" fmla="*/ 12 h 67"/>
                  <a:gd name="T10" fmla="*/ 5 w 115"/>
                  <a:gd name="T11" fmla="*/ 18 h 67"/>
                  <a:gd name="T12" fmla="*/ 2 w 115"/>
                  <a:gd name="T13" fmla="*/ 23 h 67"/>
                  <a:gd name="T14" fmla="*/ 0 w 115"/>
                  <a:gd name="T15" fmla="*/ 30 h 67"/>
                  <a:gd name="T16" fmla="*/ 0 w 115"/>
                  <a:gd name="T17" fmla="*/ 37 h 67"/>
                  <a:gd name="T18" fmla="*/ 2 w 115"/>
                  <a:gd name="T19" fmla="*/ 43 h 67"/>
                  <a:gd name="T20" fmla="*/ 5 w 115"/>
                  <a:gd name="T21" fmla="*/ 48 h 67"/>
                  <a:gd name="T22" fmla="*/ 12 w 115"/>
                  <a:gd name="T23" fmla="*/ 54 h 67"/>
                  <a:gd name="T24" fmla="*/ 19 w 115"/>
                  <a:gd name="T25" fmla="*/ 59 h 67"/>
                  <a:gd name="T26" fmla="*/ 29 w 115"/>
                  <a:gd name="T27" fmla="*/ 62 h 67"/>
                  <a:gd name="T28" fmla="*/ 39 w 115"/>
                  <a:gd name="T29" fmla="*/ 65 h 67"/>
                  <a:gd name="T30" fmla="*/ 51 w 115"/>
                  <a:gd name="T31" fmla="*/ 66 h 67"/>
                  <a:gd name="T32" fmla="*/ 63 w 115"/>
                  <a:gd name="T33" fmla="*/ 66 h 67"/>
                  <a:gd name="T34" fmla="*/ 75 w 115"/>
                  <a:gd name="T35" fmla="*/ 65 h 67"/>
                  <a:gd name="T36" fmla="*/ 85 w 115"/>
                  <a:gd name="T37" fmla="*/ 62 h 67"/>
                  <a:gd name="T38" fmla="*/ 92 w 115"/>
                  <a:gd name="T39" fmla="*/ 59 h 67"/>
                  <a:gd name="T40" fmla="*/ 102 w 115"/>
                  <a:gd name="T41" fmla="*/ 54 h 67"/>
                  <a:gd name="T42" fmla="*/ 107 w 115"/>
                  <a:gd name="T43" fmla="*/ 48 h 67"/>
                  <a:gd name="T44" fmla="*/ 112 w 115"/>
                  <a:gd name="T45" fmla="*/ 43 h 67"/>
                  <a:gd name="T46" fmla="*/ 114 w 115"/>
                  <a:gd name="T47" fmla="*/ 37 h 67"/>
                  <a:gd name="T48" fmla="*/ 114 w 115"/>
                  <a:gd name="T49" fmla="*/ 30 h 67"/>
                  <a:gd name="T50" fmla="*/ 112 w 115"/>
                  <a:gd name="T51" fmla="*/ 23 h 67"/>
                  <a:gd name="T52" fmla="*/ 107 w 115"/>
                  <a:gd name="T53" fmla="*/ 18 h 67"/>
                  <a:gd name="T54" fmla="*/ 102 w 115"/>
                  <a:gd name="T55" fmla="*/ 12 h 67"/>
                  <a:gd name="T56" fmla="*/ 92 w 115"/>
                  <a:gd name="T57" fmla="*/ 8 h 67"/>
                  <a:gd name="T58" fmla="*/ 85 w 115"/>
                  <a:gd name="T59" fmla="*/ 4 h 67"/>
                  <a:gd name="T60" fmla="*/ 75 w 115"/>
                  <a:gd name="T61" fmla="*/ 1 h 67"/>
                  <a:gd name="T62" fmla="*/ 63 w 115"/>
                  <a:gd name="T63" fmla="*/ 0 h 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5"/>
                  <a:gd name="T97" fmla="*/ 0 h 67"/>
                  <a:gd name="T98" fmla="*/ 115 w 115"/>
                  <a:gd name="T99" fmla="*/ 67 h 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5" h="67">
                    <a:moveTo>
                      <a:pt x="56" y="0"/>
                    </a:moveTo>
                    <a:lnTo>
                      <a:pt x="51" y="0"/>
                    </a:lnTo>
                    <a:lnTo>
                      <a:pt x="46" y="1"/>
                    </a:lnTo>
                    <a:lnTo>
                      <a:pt x="39" y="1"/>
                    </a:lnTo>
                    <a:lnTo>
                      <a:pt x="34" y="3"/>
                    </a:lnTo>
                    <a:lnTo>
                      <a:pt x="29" y="4"/>
                    </a:lnTo>
                    <a:lnTo>
                      <a:pt x="24" y="6"/>
                    </a:lnTo>
                    <a:lnTo>
                      <a:pt x="19" y="8"/>
                    </a:lnTo>
                    <a:lnTo>
                      <a:pt x="17" y="10"/>
                    </a:lnTo>
                    <a:lnTo>
                      <a:pt x="12" y="12"/>
                    </a:lnTo>
                    <a:lnTo>
                      <a:pt x="10" y="15"/>
                    </a:lnTo>
                    <a:lnTo>
                      <a:pt x="5" y="18"/>
                    </a:lnTo>
                    <a:lnTo>
                      <a:pt x="2" y="21"/>
                    </a:lnTo>
                    <a:lnTo>
                      <a:pt x="2" y="23"/>
                    </a:lnTo>
                    <a:lnTo>
                      <a:pt x="0" y="26"/>
                    </a:lnTo>
                    <a:lnTo>
                      <a:pt x="0" y="30"/>
                    </a:lnTo>
                    <a:lnTo>
                      <a:pt x="0" y="33"/>
                    </a:lnTo>
                    <a:lnTo>
                      <a:pt x="0" y="37"/>
                    </a:lnTo>
                    <a:lnTo>
                      <a:pt x="0" y="40"/>
                    </a:lnTo>
                    <a:lnTo>
                      <a:pt x="2" y="43"/>
                    </a:lnTo>
                    <a:lnTo>
                      <a:pt x="2" y="45"/>
                    </a:lnTo>
                    <a:lnTo>
                      <a:pt x="5" y="48"/>
                    </a:lnTo>
                    <a:lnTo>
                      <a:pt x="10" y="51"/>
                    </a:lnTo>
                    <a:lnTo>
                      <a:pt x="12" y="54"/>
                    </a:lnTo>
                    <a:lnTo>
                      <a:pt x="17" y="56"/>
                    </a:lnTo>
                    <a:lnTo>
                      <a:pt x="19" y="59"/>
                    </a:lnTo>
                    <a:lnTo>
                      <a:pt x="24" y="61"/>
                    </a:lnTo>
                    <a:lnTo>
                      <a:pt x="29" y="62"/>
                    </a:lnTo>
                    <a:lnTo>
                      <a:pt x="34" y="63"/>
                    </a:lnTo>
                    <a:lnTo>
                      <a:pt x="39" y="65"/>
                    </a:lnTo>
                    <a:lnTo>
                      <a:pt x="46" y="66"/>
                    </a:lnTo>
                    <a:lnTo>
                      <a:pt x="51" y="66"/>
                    </a:lnTo>
                    <a:lnTo>
                      <a:pt x="56" y="66"/>
                    </a:lnTo>
                    <a:lnTo>
                      <a:pt x="63" y="66"/>
                    </a:lnTo>
                    <a:lnTo>
                      <a:pt x="68" y="66"/>
                    </a:lnTo>
                    <a:lnTo>
                      <a:pt x="75" y="65"/>
                    </a:lnTo>
                    <a:lnTo>
                      <a:pt x="80" y="63"/>
                    </a:lnTo>
                    <a:lnTo>
                      <a:pt x="85" y="62"/>
                    </a:lnTo>
                    <a:lnTo>
                      <a:pt x="90" y="61"/>
                    </a:lnTo>
                    <a:lnTo>
                      <a:pt x="92" y="59"/>
                    </a:lnTo>
                    <a:lnTo>
                      <a:pt x="97" y="56"/>
                    </a:lnTo>
                    <a:lnTo>
                      <a:pt x="102" y="54"/>
                    </a:lnTo>
                    <a:lnTo>
                      <a:pt x="104" y="51"/>
                    </a:lnTo>
                    <a:lnTo>
                      <a:pt x="107" y="48"/>
                    </a:lnTo>
                    <a:lnTo>
                      <a:pt x="109" y="45"/>
                    </a:lnTo>
                    <a:lnTo>
                      <a:pt x="112" y="43"/>
                    </a:lnTo>
                    <a:lnTo>
                      <a:pt x="114" y="40"/>
                    </a:lnTo>
                    <a:lnTo>
                      <a:pt x="114" y="37"/>
                    </a:lnTo>
                    <a:lnTo>
                      <a:pt x="114" y="33"/>
                    </a:lnTo>
                    <a:lnTo>
                      <a:pt x="114" y="30"/>
                    </a:lnTo>
                    <a:lnTo>
                      <a:pt x="114" y="26"/>
                    </a:lnTo>
                    <a:lnTo>
                      <a:pt x="112" y="23"/>
                    </a:lnTo>
                    <a:lnTo>
                      <a:pt x="109" y="21"/>
                    </a:lnTo>
                    <a:lnTo>
                      <a:pt x="107" y="18"/>
                    </a:lnTo>
                    <a:lnTo>
                      <a:pt x="104" y="15"/>
                    </a:lnTo>
                    <a:lnTo>
                      <a:pt x="102" y="12"/>
                    </a:lnTo>
                    <a:lnTo>
                      <a:pt x="97" y="10"/>
                    </a:lnTo>
                    <a:lnTo>
                      <a:pt x="92" y="8"/>
                    </a:lnTo>
                    <a:lnTo>
                      <a:pt x="90" y="6"/>
                    </a:lnTo>
                    <a:lnTo>
                      <a:pt x="85" y="4"/>
                    </a:lnTo>
                    <a:lnTo>
                      <a:pt x="80" y="3"/>
                    </a:lnTo>
                    <a:lnTo>
                      <a:pt x="75" y="1"/>
                    </a:lnTo>
                    <a:lnTo>
                      <a:pt x="68" y="1"/>
                    </a:lnTo>
                    <a:lnTo>
                      <a:pt x="63" y="0"/>
                    </a:lnTo>
                    <a:lnTo>
                      <a:pt x="56" y="0"/>
                    </a:lnTo>
                  </a:path>
                </a:pathLst>
              </a:custGeom>
              <a:solidFill>
                <a:srgbClr val="C0C0C0"/>
              </a:solidFill>
              <a:ln w="127000" cap="rnd">
                <a:noFill/>
                <a:round/>
                <a:headEnd/>
                <a:tailEnd/>
              </a:ln>
            </p:spPr>
            <p:txBody>
              <a:bodyPr>
                <a:prstTxWarp prst="textNoShape">
                  <a:avLst/>
                </a:prstTxWarp>
              </a:bodyPr>
              <a:lstStyle/>
              <a:p>
                <a:endParaRPr lang="en-US"/>
              </a:p>
            </p:txBody>
          </p:sp>
          <p:sp>
            <p:nvSpPr>
              <p:cNvPr id="26500" name="Freeform 341"/>
              <p:cNvSpPr>
                <a:spLocks/>
              </p:cNvSpPr>
              <p:nvPr/>
            </p:nvSpPr>
            <p:spPr bwMode="auto">
              <a:xfrm>
                <a:off x="365" y="1220"/>
                <a:ext cx="129" cy="73"/>
              </a:xfrm>
              <a:custGeom>
                <a:avLst/>
                <a:gdLst>
                  <a:gd name="T0" fmla="*/ 56 w 129"/>
                  <a:gd name="T1" fmla="*/ 0 h 73"/>
                  <a:gd name="T2" fmla="*/ 45 w 129"/>
                  <a:gd name="T3" fmla="*/ 2 h 73"/>
                  <a:gd name="T4" fmla="*/ 35 w 129"/>
                  <a:gd name="T5" fmla="*/ 5 h 73"/>
                  <a:gd name="T6" fmla="*/ 24 w 129"/>
                  <a:gd name="T7" fmla="*/ 9 h 73"/>
                  <a:gd name="T8" fmla="*/ 13 w 129"/>
                  <a:gd name="T9" fmla="*/ 14 h 73"/>
                  <a:gd name="T10" fmla="*/ 8 w 129"/>
                  <a:gd name="T11" fmla="*/ 20 h 73"/>
                  <a:gd name="T12" fmla="*/ 3 w 129"/>
                  <a:gd name="T13" fmla="*/ 26 h 73"/>
                  <a:gd name="T14" fmla="*/ 0 w 129"/>
                  <a:gd name="T15" fmla="*/ 33 h 73"/>
                  <a:gd name="T16" fmla="*/ 0 w 129"/>
                  <a:gd name="T17" fmla="*/ 41 h 73"/>
                  <a:gd name="T18" fmla="*/ 3 w 129"/>
                  <a:gd name="T19" fmla="*/ 47 h 73"/>
                  <a:gd name="T20" fmla="*/ 8 w 129"/>
                  <a:gd name="T21" fmla="*/ 54 h 73"/>
                  <a:gd name="T22" fmla="*/ 13 w 129"/>
                  <a:gd name="T23" fmla="*/ 60 h 73"/>
                  <a:gd name="T24" fmla="*/ 24 w 129"/>
                  <a:gd name="T25" fmla="*/ 65 h 73"/>
                  <a:gd name="T26" fmla="*/ 35 w 129"/>
                  <a:gd name="T27" fmla="*/ 68 h 73"/>
                  <a:gd name="T28" fmla="*/ 45 w 129"/>
                  <a:gd name="T29" fmla="*/ 71 h 73"/>
                  <a:gd name="T30" fmla="*/ 56 w 129"/>
                  <a:gd name="T31" fmla="*/ 72 h 73"/>
                  <a:gd name="T32" fmla="*/ 69 w 129"/>
                  <a:gd name="T33" fmla="*/ 72 h 73"/>
                  <a:gd name="T34" fmla="*/ 83 w 129"/>
                  <a:gd name="T35" fmla="*/ 71 h 73"/>
                  <a:gd name="T36" fmla="*/ 93 w 129"/>
                  <a:gd name="T37" fmla="*/ 68 h 73"/>
                  <a:gd name="T38" fmla="*/ 104 w 129"/>
                  <a:gd name="T39" fmla="*/ 65 h 73"/>
                  <a:gd name="T40" fmla="*/ 112 w 129"/>
                  <a:gd name="T41" fmla="*/ 60 h 73"/>
                  <a:gd name="T42" fmla="*/ 120 w 129"/>
                  <a:gd name="T43" fmla="*/ 54 h 73"/>
                  <a:gd name="T44" fmla="*/ 125 w 129"/>
                  <a:gd name="T45" fmla="*/ 47 h 73"/>
                  <a:gd name="T46" fmla="*/ 128 w 129"/>
                  <a:gd name="T47" fmla="*/ 41 h 73"/>
                  <a:gd name="T48" fmla="*/ 128 w 129"/>
                  <a:gd name="T49" fmla="*/ 33 h 73"/>
                  <a:gd name="T50" fmla="*/ 125 w 129"/>
                  <a:gd name="T51" fmla="*/ 26 h 73"/>
                  <a:gd name="T52" fmla="*/ 120 w 129"/>
                  <a:gd name="T53" fmla="*/ 20 h 73"/>
                  <a:gd name="T54" fmla="*/ 112 w 129"/>
                  <a:gd name="T55" fmla="*/ 14 h 73"/>
                  <a:gd name="T56" fmla="*/ 104 w 129"/>
                  <a:gd name="T57" fmla="*/ 9 h 73"/>
                  <a:gd name="T58" fmla="*/ 93 w 129"/>
                  <a:gd name="T59" fmla="*/ 5 h 73"/>
                  <a:gd name="T60" fmla="*/ 83 w 129"/>
                  <a:gd name="T61" fmla="*/ 2 h 73"/>
                  <a:gd name="T62" fmla="*/ 69 w 129"/>
                  <a:gd name="T63" fmla="*/ 0 h 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9"/>
                  <a:gd name="T97" fmla="*/ 0 h 73"/>
                  <a:gd name="T98" fmla="*/ 129 w 129"/>
                  <a:gd name="T99" fmla="*/ 73 h 7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9" h="73">
                    <a:moveTo>
                      <a:pt x="64" y="0"/>
                    </a:moveTo>
                    <a:lnTo>
                      <a:pt x="56" y="0"/>
                    </a:lnTo>
                    <a:lnTo>
                      <a:pt x="51" y="2"/>
                    </a:lnTo>
                    <a:lnTo>
                      <a:pt x="45" y="2"/>
                    </a:lnTo>
                    <a:lnTo>
                      <a:pt x="40" y="3"/>
                    </a:lnTo>
                    <a:lnTo>
                      <a:pt x="35" y="5"/>
                    </a:lnTo>
                    <a:lnTo>
                      <a:pt x="29" y="6"/>
                    </a:lnTo>
                    <a:lnTo>
                      <a:pt x="24" y="9"/>
                    </a:lnTo>
                    <a:lnTo>
                      <a:pt x="19" y="11"/>
                    </a:lnTo>
                    <a:lnTo>
                      <a:pt x="13" y="14"/>
                    </a:lnTo>
                    <a:lnTo>
                      <a:pt x="11" y="17"/>
                    </a:lnTo>
                    <a:lnTo>
                      <a:pt x="8" y="20"/>
                    </a:lnTo>
                    <a:lnTo>
                      <a:pt x="5" y="23"/>
                    </a:lnTo>
                    <a:lnTo>
                      <a:pt x="3" y="26"/>
                    </a:lnTo>
                    <a:lnTo>
                      <a:pt x="3" y="29"/>
                    </a:lnTo>
                    <a:lnTo>
                      <a:pt x="0" y="33"/>
                    </a:lnTo>
                    <a:lnTo>
                      <a:pt x="0" y="36"/>
                    </a:lnTo>
                    <a:lnTo>
                      <a:pt x="0" y="41"/>
                    </a:lnTo>
                    <a:lnTo>
                      <a:pt x="3" y="44"/>
                    </a:lnTo>
                    <a:lnTo>
                      <a:pt x="3" y="47"/>
                    </a:lnTo>
                    <a:lnTo>
                      <a:pt x="5" y="51"/>
                    </a:lnTo>
                    <a:lnTo>
                      <a:pt x="8" y="54"/>
                    </a:lnTo>
                    <a:lnTo>
                      <a:pt x="11" y="57"/>
                    </a:lnTo>
                    <a:lnTo>
                      <a:pt x="13" y="60"/>
                    </a:lnTo>
                    <a:lnTo>
                      <a:pt x="19" y="62"/>
                    </a:lnTo>
                    <a:lnTo>
                      <a:pt x="24" y="65"/>
                    </a:lnTo>
                    <a:lnTo>
                      <a:pt x="29" y="66"/>
                    </a:lnTo>
                    <a:lnTo>
                      <a:pt x="35" y="68"/>
                    </a:lnTo>
                    <a:lnTo>
                      <a:pt x="40" y="69"/>
                    </a:lnTo>
                    <a:lnTo>
                      <a:pt x="45" y="71"/>
                    </a:lnTo>
                    <a:lnTo>
                      <a:pt x="51" y="72"/>
                    </a:lnTo>
                    <a:lnTo>
                      <a:pt x="56" y="72"/>
                    </a:lnTo>
                    <a:lnTo>
                      <a:pt x="64" y="72"/>
                    </a:lnTo>
                    <a:lnTo>
                      <a:pt x="69" y="72"/>
                    </a:lnTo>
                    <a:lnTo>
                      <a:pt x="77" y="72"/>
                    </a:lnTo>
                    <a:lnTo>
                      <a:pt x="83" y="71"/>
                    </a:lnTo>
                    <a:lnTo>
                      <a:pt x="88" y="69"/>
                    </a:lnTo>
                    <a:lnTo>
                      <a:pt x="93" y="68"/>
                    </a:lnTo>
                    <a:lnTo>
                      <a:pt x="99" y="66"/>
                    </a:lnTo>
                    <a:lnTo>
                      <a:pt x="104" y="65"/>
                    </a:lnTo>
                    <a:lnTo>
                      <a:pt x="109" y="62"/>
                    </a:lnTo>
                    <a:lnTo>
                      <a:pt x="112" y="60"/>
                    </a:lnTo>
                    <a:lnTo>
                      <a:pt x="117" y="57"/>
                    </a:lnTo>
                    <a:lnTo>
                      <a:pt x="120" y="54"/>
                    </a:lnTo>
                    <a:lnTo>
                      <a:pt x="123" y="51"/>
                    </a:lnTo>
                    <a:lnTo>
                      <a:pt x="125" y="47"/>
                    </a:lnTo>
                    <a:lnTo>
                      <a:pt x="125" y="44"/>
                    </a:lnTo>
                    <a:lnTo>
                      <a:pt x="128" y="41"/>
                    </a:lnTo>
                    <a:lnTo>
                      <a:pt x="128" y="36"/>
                    </a:lnTo>
                    <a:lnTo>
                      <a:pt x="128" y="33"/>
                    </a:lnTo>
                    <a:lnTo>
                      <a:pt x="125" y="29"/>
                    </a:lnTo>
                    <a:lnTo>
                      <a:pt x="125" y="26"/>
                    </a:lnTo>
                    <a:lnTo>
                      <a:pt x="123" y="23"/>
                    </a:lnTo>
                    <a:lnTo>
                      <a:pt x="120" y="20"/>
                    </a:lnTo>
                    <a:lnTo>
                      <a:pt x="117" y="17"/>
                    </a:lnTo>
                    <a:lnTo>
                      <a:pt x="112" y="14"/>
                    </a:lnTo>
                    <a:lnTo>
                      <a:pt x="109" y="11"/>
                    </a:lnTo>
                    <a:lnTo>
                      <a:pt x="104" y="9"/>
                    </a:lnTo>
                    <a:lnTo>
                      <a:pt x="99" y="6"/>
                    </a:lnTo>
                    <a:lnTo>
                      <a:pt x="93" y="5"/>
                    </a:lnTo>
                    <a:lnTo>
                      <a:pt x="88" y="3"/>
                    </a:lnTo>
                    <a:lnTo>
                      <a:pt x="83" y="2"/>
                    </a:lnTo>
                    <a:lnTo>
                      <a:pt x="77" y="2"/>
                    </a:lnTo>
                    <a:lnTo>
                      <a:pt x="69" y="0"/>
                    </a:lnTo>
                    <a:lnTo>
                      <a:pt x="6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501" name="Freeform 342"/>
              <p:cNvSpPr>
                <a:spLocks/>
              </p:cNvSpPr>
              <p:nvPr/>
            </p:nvSpPr>
            <p:spPr bwMode="auto">
              <a:xfrm>
                <a:off x="888" y="1220"/>
                <a:ext cx="126" cy="73"/>
              </a:xfrm>
              <a:custGeom>
                <a:avLst/>
                <a:gdLst>
                  <a:gd name="T0" fmla="*/ 56 w 126"/>
                  <a:gd name="T1" fmla="*/ 0 h 73"/>
                  <a:gd name="T2" fmla="*/ 43 w 126"/>
                  <a:gd name="T3" fmla="*/ 2 h 73"/>
                  <a:gd name="T4" fmla="*/ 32 w 126"/>
                  <a:gd name="T5" fmla="*/ 5 h 73"/>
                  <a:gd name="T6" fmla="*/ 21 w 126"/>
                  <a:gd name="T7" fmla="*/ 9 h 73"/>
                  <a:gd name="T8" fmla="*/ 13 w 126"/>
                  <a:gd name="T9" fmla="*/ 14 h 73"/>
                  <a:gd name="T10" fmla="*/ 5 w 126"/>
                  <a:gd name="T11" fmla="*/ 20 h 73"/>
                  <a:gd name="T12" fmla="*/ 3 w 126"/>
                  <a:gd name="T13" fmla="*/ 26 h 73"/>
                  <a:gd name="T14" fmla="*/ 0 w 126"/>
                  <a:gd name="T15" fmla="*/ 33 h 73"/>
                  <a:gd name="T16" fmla="*/ 0 w 126"/>
                  <a:gd name="T17" fmla="*/ 41 h 73"/>
                  <a:gd name="T18" fmla="*/ 3 w 126"/>
                  <a:gd name="T19" fmla="*/ 47 h 73"/>
                  <a:gd name="T20" fmla="*/ 5 w 126"/>
                  <a:gd name="T21" fmla="*/ 53 h 73"/>
                  <a:gd name="T22" fmla="*/ 13 w 126"/>
                  <a:gd name="T23" fmla="*/ 59 h 73"/>
                  <a:gd name="T24" fmla="*/ 21 w 126"/>
                  <a:gd name="T25" fmla="*/ 65 h 73"/>
                  <a:gd name="T26" fmla="*/ 32 w 126"/>
                  <a:gd name="T27" fmla="*/ 68 h 73"/>
                  <a:gd name="T28" fmla="*/ 43 w 126"/>
                  <a:gd name="T29" fmla="*/ 71 h 73"/>
                  <a:gd name="T30" fmla="*/ 56 w 126"/>
                  <a:gd name="T31" fmla="*/ 72 h 73"/>
                  <a:gd name="T32" fmla="*/ 69 w 126"/>
                  <a:gd name="T33" fmla="*/ 72 h 73"/>
                  <a:gd name="T34" fmla="*/ 82 w 126"/>
                  <a:gd name="T35" fmla="*/ 71 h 73"/>
                  <a:gd name="T36" fmla="*/ 93 w 126"/>
                  <a:gd name="T37" fmla="*/ 68 h 73"/>
                  <a:gd name="T38" fmla="*/ 101 w 126"/>
                  <a:gd name="T39" fmla="*/ 65 h 73"/>
                  <a:gd name="T40" fmla="*/ 112 w 126"/>
                  <a:gd name="T41" fmla="*/ 59 h 73"/>
                  <a:gd name="T42" fmla="*/ 117 w 126"/>
                  <a:gd name="T43" fmla="*/ 53 h 73"/>
                  <a:gd name="T44" fmla="*/ 122 w 126"/>
                  <a:gd name="T45" fmla="*/ 47 h 73"/>
                  <a:gd name="T46" fmla="*/ 125 w 126"/>
                  <a:gd name="T47" fmla="*/ 41 h 73"/>
                  <a:gd name="T48" fmla="*/ 125 w 126"/>
                  <a:gd name="T49" fmla="*/ 33 h 73"/>
                  <a:gd name="T50" fmla="*/ 122 w 126"/>
                  <a:gd name="T51" fmla="*/ 26 h 73"/>
                  <a:gd name="T52" fmla="*/ 117 w 126"/>
                  <a:gd name="T53" fmla="*/ 20 h 73"/>
                  <a:gd name="T54" fmla="*/ 112 w 126"/>
                  <a:gd name="T55" fmla="*/ 14 h 73"/>
                  <a:gd name="T56" fmla="*/ 101 w 126"/>
                  <a:gd name="T57" fmla="*/ 9 h 73"/>
                  <a:gd name="T58" fmla="*/ 93 w 126"/>
                  <a:gd name="T59" fmla="*/ 5 h 73"/>
                  <a:gd name="T60" fmla="*/ 82 w 126"/>
                  <a:gd name="T61" fmla="*/ 2 h 73"/>
                  <a:gd name="T62" fmla="*/ 69 w 126"/>
                  <a:gd name="T63" fmla="*/ 0 h 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6"/>
                  <a:gd name="T97" fmla="*/ 0 h 73"/>
                  <a:gd name="T98" fmla="*/ 126 w 126"/>
                  <a:gd name="T99" fmla="*/ 73 h 7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6" h="73">
                    <a:moveTo>
                      <a:pt x="61" y="0"/>
                    </a:moveTo>
                    <a:lnTo>
                      <a:pt x="56" y="0"/>
                    </a:lnTo>
                    <a:lnTo>
                      <a:pt x="51" y="2"/>
                    </a:lnTo>
                    <a:lnTo>
                      <a:pt x="43" y="2"/>
                    </a:lnTo>
                    <a:lnTo>
                      <a:pt x="37" y="3"/>
                    </a:lnTo>
                    <a:lnTo>
                      <a:pt x="32" y="5"/>
                    </a:lnTo>
                    <a:lnTo>
                      <a:pt x="27" y="6"/>
                    </a:lnTo>
                    <a:lnTo>
                      <a:pt x="21" y="9"/>
                    </a:lnTo>
                    <a:lnTo>
                      <a:pt x="19" y="11"/>
                    </a:lnTo>
                    <a:lnTo>
                      <a:pt x="13" y="14"/>
                    </a:lnTo>
                    <a:lnTo>
                      <a:pt x="11" y="17"/>
                    </a:lnTo>
                    <a:lnTo>
                      <a:pt x="5" y="20"/>
                    </a:lnTo>
                    <a:lnTo>
                      <a:pt x="3" y="23"/>
                    </a:lnTo>
                    <a:lnTo>
                      <a:pt x="3" y="26"/>
                    </a:lnTo>
                    <a:lnTo>
                      <a:pt x="0" y="29"/>
                    </a:lnTo>
                    <a:lnTo>
                      <a:pt x="0" y="33"/>
                    </a:lnTo>
                    <a:lnTo>
                      <a:pt x="0" y="36"/>
                    </a:lnTo>
                    <a:lnTo>
                      <a:pt x="0" y="41"/>
                    </a:lnTo>
                    <a:lnTo>
                      <a:pt x="0" y="44"/>
                    </a:lnTo>
                    <a:lnTo>
                      <a:pt x="3" y="47"/>
                    </a:lnTo>
                    <a:lnTo>
                      <a:pt x="3" y="50"/>
                    </a:lnTo>
                    <a:lnTo>
                      <a:pt x="5" y="53"/>
                    </a:lnTo>
                    <a:lnTo>
                      <a:pt x="11" y="56"/>
                    </a:lnTo>
                    <a:lnTo>
                      <a:pt x="13" y="59"/>
                    </a:lnTo>
                    <a:lnTo>
                      <a:pt x="19" y="62"/>
                    </a:lnTo>
                    <a:lnTo>
                      <a:pt x="21" y="65"/>
                    </a:lnTo>
                    <a:lnTo>
                      <a:pt x="27" y="66"/>
                    </a:lnTo>
                    <a:lnTo>
                      <a:pt x="32" y="68"/>
                    </a:lnTo>
                    <a:lnTo>
                      <a:pt x="37" y="69"/>
                    </a:lnTo>
                    <a:lnTo>
                      <a:pt x="43" y="71"/>
                    </a:lnTo>
                    <a:lnTo>
                      <a:pt x="51" y="72"/>
                    </a:lnTo>
                    <a:lnTo>
                      <a:pt x="56" y="72"/>
                    </a:lnTo>
                    <a:lnTo>
                      <a:pt x="61" y="72"/>
                    </a:lnTo>
                    <a:lnTo>
                      <a:pt x="69" y="72"/>
                    </a:lnTo>
                    <a:lnTo>
                      <a:pt x="74" y="72"/>
                    </a:lnTo>
                    <a:lnTo>
                      <a:pt x="82" y="71"/>
                    </a:lnTo>
                    <a:lnTo>
                      <a:pt x="88" y="69"/>
                    </a:lnTo>
                    <a:lnTo>
                      <a:pt x="93" y="68"/>
                    </a:lnTo>
                    <a:lnTo>
                      <a:pt x="98" y="66"/>
                    </a:lnTo>
                    <a:lnTo>
                      <a:pt x="101" y="65"/>
                    </a:lnTo>
                    <a:lnTo>
                      <a:pt x="106" y="62"/>
                    </a:lnTo>
                    <a:lnTo>
                      <a:pt x="112" y="59"/>
                    </a:lnTo>
                    <a:lnTo>
                      <a:pt x="114" y="56"/>
                    </a:lnTo>
                    <a:lnTo>
                      <a:pt x="117" y="53"/>
                    </a:lnTo>
                    <a:lnTo>
                      <a:pt x="120" y="50"/>
                    </a:lnTo>
                    <a:lnTo>
                      <a:pt x="122" y="47"/>
                    </a:lnTo>
                    <a:lnTo>
                      <a:pt x="125" y="44"/>
                    </a:lnTo>
                    <a:lnTo>
                      <a:pt x="125" y="41"/>
                    </a:lnTo>
                    <a:lnTo>
                      <a:pt x="125" y="36"/>
                    </a:lnTo>
                    <a:lnTo>
                      <a:pt x="125" y="33"/>
                    </a:lnTo>
                    <a:lnTo>
                      <a:pt x="125" y="29"/>
                    </a:lnTo>
                    <a:lnTo>
                      <a:pt x="122" y="26"/>
                    </a:lnTo>
                    <a:lnTo>
                      <a:pt x="120" y="23"/>
                    </a:lnTo>
                    <a:lnTo>
                      <a:pt x="117" y="20"/>
                    </a:lnTo>
                    <a:lnTo>
                      <a:pt x="114" y="17"/>
                    </a:lnTo>
                    <a:lnTo>
                      <a:pt x="112" y="14"/>
                    </a:lnTo>
                    <a:lnTo>
                      <a:pt x="106" y="11"/>
                    </a:lnTo>
                    <a:lnTo>
                      <a:pt x="101" y="9"/>
                    </a:lnTo>
                    <a:lnTo>
                      <a:pt x="98" y="6"/>
                    </a:lnTo>
                    <a:lnTo>
                      <a:pt x="93" y="5"/>
                    </a:lnTo>
                    <a:lnTo>
                      <a:pt x="88" y="3"/>
                    </a:lnTo>
                    <a:lnTo>
                      <a:pt x="82" y="2"/>
                    </a:lnTo>
                    <a:lnTo>
                      <a:pt x="74" y="2"/>
                    </a:lnTo>
                    <a:lnTo>
                      <a:pt x="69" y="0"/>
                    </a:lnTo>
                    <a:lnTo>
                      <a:pt x="61"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502" name="Freeform 343"/>
              <p:cNvSpPr>
                <a:spLocks/>
              </p:cNvSpPr>
              <p:nvPr/>
            </p:nvSpPr>
            <p:spPr bwMode="auto">
              <a:xfrm>
                <a:off x="387" y="1226"/>
                <a:ext cx="97" cy="55"/>
              </a:xfrm>
              <a:custGeom>
                <a:avLst/>
                <a:gdLst>
                  <a:gd name="T0" fmla="*/ 43 w 97"/>
                  <a:gd name="T1" fmla="*/ 1 h 55"/>
                  <a:gd name="T2" fmla="*/ 34 w 97"/>
                  <a:gd name="T3" fmla="*/ 1 h 55"/>
                  <a:gd name="T4" fmla="*/ 26 w 97"/>
                  <a:gd name="T5" fmla="*/ 4 h 55"/>
                  <a:gd name="T6" fmla="*/ 17 w 97"/>
                  <a:gd name="T7" fmla="*/ 7 h 55"/>
                  <a:gd name="T8" fmla="*/ 12 w 97"/>
                  <a:gd name="T9" fmla="*/ 11 h 55"/>
                  <a:gd name="T10" fmla="*/ 7 w 97"/>
                  <a:gd name="T11" fmla="*/ 15 h 55"/>
                  <a:gd name="T12" fmla="*/ 2 w 97"/>
                  <a:gd name="T13" fmla="*/ 19 h 55"/>
                  <a:gd name="T14" fmla="*/ 0 w 97"/>
                  <a:gd name="T15" fmla="*/ 24 h 55"/>
                  <a:gd name="T16" fmla="*/ 0 w 97"/>
                  <a:gd name="T17" fmla="*/ 30 h 55"/>
                  <a:gd name="T18" fmla="*/ 2 w 97"/>
                  <a:gd name="T19" fmla="*/ 35 h 55"/>
                  <a:gd name="T20" fmla="*/ 7 w 97"/>
                  <a:gd name="T21" fmla="*/ 41 h 55"/>
                  <a:gd name="T22" fmla="*/ 12 w 97"/>
                  <a:gd name="T23" fmla="*/ 45 h 55"/>
                  <a:gd name="T24" fmla="*/ 17 w 97"/>
                  <a:gd name="T25" fmla="*/ 47 h 55"/>
                  <a:gd name="T26" fmla="*/ 26 w 97"/>
                  <a:gd name="T27" fmla="*/ 50 h 55"/>
                  <a:gd name="T28" fmla="*/ 34 w 97"/>
                  <a:gd name="T29" fmla="*/ 53 h 55"/>
                  <a:gd name="T30" fmla="*/ 43 w 97"/>
                  <a:gd name="T31" fmla="*/ 54 h 55"/>
                  <a:gd name="T32" fmla="*/ 53 w 97"/>
                  <a:gd name="T33" fmla="*/ 54 h 55"/>
                  <a:gd name="T34" fmla="*/ 62 w 97"/>
                  <a:gd name="T35" fmla="*/ 53 h 55"/>
                  <a:gd name="T36" fmla="*/ 70 w 97"/>
                  <a:gd name="T37" fmla="*/ 50 h 55"/>
                  <a:gd name="T38" fmla="*/ 77 w 97"/>
                  <a:gd name="T39" fmla="*/ 47 h 55"/>
                  <a:gd name="T40" fmla="*/ 84 w 97"/>
                  <a:gd name="T41" fmla="*/ 45 h 55"/>
                  <a:gd name="T42" fmla="*/ 89 w 97"/>
                  <a:gd name="T43" fmla="*/ 41 h 55"/>
                  <a:gd name="T44" fmla="*/ 94 w 97"/>
                  <a:gd name="T45" fmla="*/ 35 h 55"/>
                  <a:gd name="T46" fmla="*/ 96 w 97"/>
                  <a:gd name="T47" fmla="*/ 30 h 55"/>
                  <a:gd name="T48" fmla="*/ 96 w 97"/>
                  <a:gd name="T49" fmla="*/ 24 h 55"/>
                  <a:gd name="T50" fmla="*/ 94 w 97"/>
                  <a:gd name="T51" fmla="*/ 19 h 55"/>
                  <a:gd name="T52" fmla="*/ 89 w 97"/>
                  <a:gd name="T53" fmla="*/ 15 h 55"/>
                  <a:gd name="T54" fmla="*/ 84 w 97"/>
                  <a:gd name="T55" fmla="*/ 11 h 55"/>
                  <a:gd name="T56" fmla="*/ 77 w 97"/>
                  <a:gd name="T57" fmla="*/ 7 h 55"/>
                  <a:gd name="T58" fmla="*/ 70 w 97"/>
                  <a:gd name="T59" fmla="*/ 4 h 55"/>
                  <a:gd name="T60" fmla="*/ 62 w 97"/>
                  <a:gd name="T61" fmla="*/ 1 h 55"/>
                  <a:gd name="T62" fmla="*/ 53 w 97"/>
                  <a:gd name="T63" fmla="*/ 1 h 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7"/>
                  <a:gd name="T97" fmla="*/ 0 h 55"/>
                  <a:gd name="T98" fmla="*/ 97 w 97"/>
                  <a:gd name="T99" fmla="*/ 55 h 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7" h="55">
                    <a:moveTo>
                      <a:pt x="48" y="0"/>
                    </a:moveTo>
                    <a:lnTo>
                      <a:pt x="43" y="1"/>
                    </a:lnTo>
                    <a:lnTo>
                      <a:pt x="38" y="1"/>
                    </a:lnTo>
                    <a:lnTo>
                      <a:pt x="34" y="1"/>
                    </a:lnTo>
                    <a:lnTo>
                      <a:pt x="29" y="3"/>
                    </a:lnTo>
                    <a:lnTo>
                      <a:pt x="26" y="4"/>
                    </a:lnTo>
                    <a:lnTo>
                      <a:pt x="22" y="5"/>
                    </a:lnTo>
                    <a:lnTo>
                      <a:pt x="17" y="7"/>
                    </a:lnTo>
                    <a:lnTo>
                      <a:pt x="14" y="8"/>
                    </a:lnTo>
                    <a:lnTo>
                      <a:pt x="12" y="11"/>
                    </a:lnTo>
                    <a:lnTo>
                      <a:pt x="10" y="12"/>
                    </a:lnTo>
                    <a:lnTo>
                      <a:pt x="7" y="15"/>
                    </a:lnTo>
                    <a:lnTo>
                      <a:pt x="5" y="16"/>
                    </a:lnTo>
                    <a:lnTo>
                      <a:pt x="2" y="19"/>
                    </a:lnTo>
                    <a:lnTo>
                      <a:pt x="2" y="22"/>
                    </a:lnTo>
                    <a:lnTo>
                      <a:pt x="0" y="24"/>
                    </a:lnTo>
                    <a:lnTo>
                      <a:pt x="0" y="27"/>
                    </a:lnTo>
                    <a:lnTo>
                      <a:pt x="0" y="30"/>
                    </a:lnTo>
                    <a:lnTo>
                      <a:pt x="2" y="32"/>
                    </a:lnTo>
                    <a:lnTo>
                      <a:pt x="2" y="35"/>
                    </a:lnTo>
                    <a:lnTo>
                      <a:pt x="5" y="38"/>
                    </a:lnTo>
                    <a:lnTo>
                      <a:pt x="7" y="41"/>
                    </a:lnTo>
                    <a:lnTo>
                      <a:pt x="10" y="42"/>
                    </a:lnTo>
                    <a:lnTo>
                      <a:pt x="12" y="45"/>
                    </a:lnTo>
                    <a:lnTo>
                      <a:pt x="14" y="46"/>
                    </a:lnTo>
                    <a:lnTo>
                      <a:pt x="17" y="47"/>
                    </a:lnTo>
                    <a:lnTo>
                      <a:pt x="22" y="50"/>
                    </a:lnTo>
                    <a:lnTo>
                      <a:pt x="26" y="50"/>
                    </a:lnTo>
                    <a:lnTo>
                      <a:pt x="29" y="51"/>
                    </a:lnTo>
                    <a:lnTo>
                      <a:pt x="34" y="53"/>
                    </a:lnTo>
                    <a:lnTo>
                      <a:pt x="38" y="53"/>
                    </a:lnTo>
                    <a:lnTo>
                      <a:pt x="43" y="54"/>
                    </a:lnTo>
                    <a:lnTo>
                      <a:pt x="48" y="54"/>
                    </a:lnTo>
                    <a:lnTo>
                      <a:pt x="53" y="54"/>
                    </a:lnTo>
                    <a:lnTo>
                      <a:pt x="58" y="53"/>
                    </a:lnTo>
                    <a:lnTo>
                      <a:pt x="62" y="53"/>
                    </a:lnTo>
                    <a:lnTo>
                      <a:pt x="67" y="51"/>
                    </a:lnTo>
                    <a:lnTo>
                      <a:pt x="70" y="50"/>
                    </a:lnTo>
                    <a:lnTo>
                      <a:pt x="74" y="50"/>
                    </a:lnTo>
                    <a:lnTo>
                      <a:pt x="77" y="47"/>
                    </a:lnTo>
                    <a:lnTo>
                      <a:pt x="82" y="46"/>
                    </a:lnTo>
                    <a:lnTo>
                      <a:pt x="84" y="45"/>
                    </a:lnTo>
                    <a:lnTo>
                      <a:pt x="86" y="42"/>
                    </a:lnTo>
                    <a:lnTo>
                      <a:pt x="89" y="41"/>
                    </a:lnTo>
                    <a:lnTo>
                      <a:pt x="91" y="38"/>
                    </a:lnTo>
                    <a:lnTo>
                      <a:pt x="94" y="35"/>
                    </a:lnTo>
                    <a:lnTo>
                      <a:pt x="94" y="32"/>
                    </a:lnTo>
                    <a:lnTo>
                      <a:pt x="96" y="30"/>
                    </a:lnTo>
                    <a:lnTo>
                      <a:pt x="96" y="27"/>
                    </a:lnTo>
                    <a:lnTo>
                      <a:pt x="96" y="24"/>
                    </a:lnTo>
                    <a:lnTo>
                      <a:pt x="94" y="22"/>
                    </a:lnTo>
                    <a:lnTo>
                      <a:pt x="94" y="19"/>
                    </a:lnTo>
                    <a:lnTo>
                      <a:pt x="91" y="16"/>
                    </a:lnTo>
                    <a:lnTo>
                      <a:pt x="89" y="15"/>
                    </a:lnTo>
                    <a:lnTo>
                      <a:pt x="86" y="12"/>
                    </a:lnTo>
                    <a:lnTo>
                      <a:pt x="84" y="11"/>
                    </a:lnTo>
                    <a:lnTo>
                      <a:pt x="82" y="8"/>
                    </a:lnTo>
                    <a:lnTo>
                      <a:pt x="77" y="7"/>
                    </a:lnTo>
                    <a:lnTo>
                      <a:pt x="74" y="5"/>
                    </a:lnTo>
                    <a:lnTo>
                      <a:pt x="70" y="4"/>
                    </a:lnTo>
                    <a:lnTo>
                      <a:pt x="67" y="3"/>
                    </a:lnTo>
                    <a:lnTo>
                      <a:pt x="62" y="1"/>
                    </a:lnTo>
                    <a:lnTo>
                      <a:pt x="58" y="1"/>
                    </a:lnTo>
                    <a:lnTo>
                      <a:pt x="53" y="1"/>
                    </a:lnTo>
                    <a:lnTo>
                      <a:pt x="48"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03" name="Freeform 344"/>
              <p:cNvSpPr>
                <a:spLocks/>
              </p:cNvSpPr>
              <p:nvPr/>
            </p:nvSpPr>
            <p:spPr bwMode="auto">
              <a:xfrm>
                <a:off x="909" y="1226"/>
                <a:ext cx="95" cy="55"/>
              </a:xfrm>
              <a:custGeom>
                <a:avLst/>
                <a:gdLst>
                  <a:gd name="T0" fmla="*/ 41 w 95"/>
                  <a:gd name="T1" fmla="*/ 0 h 55"/>
                  <a:gd name="T2" fmla="*/ 34 w 95"/>
                  <a:gd name="T3" fmla="*/ 1 h 55"/>
                  <a:gd name="T4" fmla="*/ 24 w 95"/>
                  <a:gd name="T5" fmla="*/ 4 h 55"/>
                  <a:gd name="T6" fmla="*/ 17 w 95"/>
                  <a:gd name="T7" fmla="*/ 7 h 55"/>
                  <a:gd name="T8" fmla="*/ 10 w 95"/>
                  <a:gd name="T9" fmla="*/ 11 h 55"/>
                  <a:gd name="T10" fmla="*/ 5 w 95"/>
                  <a:gd name="T11" fmla="*/ 15 h 55"/>
                  <a:gd name="T12" fmla="*/ 2 w 95"/>
                  <a:gd name="T13" fmla="*/ 19 h 55"/>
                  <a:gd name="T14" fmla="*/ 0 w 95"/>
                  <a:gd name="T15" fmla="*/ 24 h 55"/>
                  <a:gd name="T16" fmla="*/ 0 w 95"/>
                  <a:gd name="T17" fmla="*/ 30 h 55"/>
                  <a:gd name="T18" fmla="*/ 2 w 95"/>
                  <a:gd name="T19" fmla="*/ 35 h 55"/>
                  <a:gd name="T20" fmla="*/ 5 w 95"/>
                  <a:gd name="T21" fmla="*/ 39 h 55"/>
                  <a:gd name="T22" fmla="*/ 10 w 95"/>
                  <a:gd name="T23" fmla="*/ 45 h 55"/>
                  <a:gd name="T24" fmla="*/ 17 w 95"/>
                  <a:gd name="T25" fmla="*/ 47 h 55"/>
                  <a:gd name="T26" fmla="*/ 24 w 95"/>
                  <a:gd name="T27" fmla="*/ 50 h 55"/>
                  <a:gd name="T28" fmla="*/ 34 w 95"/>
                  <a:gd name="T29" fmla="*/ 53 h 55"/>
                  <a:gd name="T30" fmla="*/ 41 w 95"/>
                  <a:gd name="T31" fmla="*/ 54 h 55"/>
                  <a:gd name="T32" fmla="*/ 53 w 95"/>
                  <a:gd name="T33" fmla="*/ 54 h 55"/>
                  <a:gd name="T34" fmla="*/ 60 w 95"/>
                  <a:gd name="T35" fmla="*/ 53 h 55"/>
                  <a:gd name="T36" fmla="*/ 70 w 95"/>
                  <a:gd name="T37" fmla="*/ 50 h 55"/>
                  <a:gd name="T38" fmla="*/ 77 w 95"/>
                  <a:gd name="T39" fmla="*/ 47 h 55"/>
                  <a:gd name="T40" fmla="*/ 82 w 95"/>
                  <a:gd name="T41" fmla="*/ 45 h 55"/>
                  <a:gd name="T42" fmla="*/ 89 w 95"/>
                  <a:gd name="T43" fmla="*/ 39 h 55"/>
                  <a:gd name="T44" fmla="*/ 92 w 95"/>
                  <a:gd name="T45" fmla="*/ 35 h 55"/>
                  <a:gd name="T46" fmla="*/ 94 w 95"/>
                  <a:gd name="T47" fmla="*/ 30 h 55"/>
                  <a:gd name="T48" fmla="*/ 94 w 95"/>
                  <a:gd name="T49" fmla="*/ 24 h 55"/>
                  <a:gd name="T50" fmla="*/ 92 w 95"/>
                  <a:gd name="T51" fmla="*/ 19 h 55"/>
                  <a:gd name="T52" fmla="*/ 89 w 95"/>
                  <a:gd name="T53" fmla="*/ 15 h 55"/>
                  <a:gd name="T54" fmla="*/ 82 w 95"/>
                  <a:gd name="T55" fmla="*/ 11 h 55"/>
                  <a:gd name="T56" fmla="*/ 77 w 95"/>
                  <a:gd name="T57" fmla="*/ 7 h 55"/>
                  <a:gd name="T58" fmla="*/ 70 w 95"/>
                  <a:gd name="T59" fmla="*/ 4 h 55"/>
                  <a:gd name="T60" fmla="*/ 60 w 95"/>
                  <a:gd name="T61" fmla="*/ 1 h 55"/>
                  <a:gd name="T62" fmla="*/ 53 w 95"/>
                  <a:gd name="T63" fmla="*/ 0 h 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5"/>
                  <a:gd name="T97" fmla="*/ 0 h 55"/>
                  <a:gd name="T98" fmla="*/ 95 w 95"/>
                  <a:gd name="T99" fmla="*/ 55 h 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5" h="55">
                    <a:moveTo>
                      <a:pt x="46" y="0"/>
                    </a:moveTo>
                    <a:lnTo>
                      <a:pt x="41" y="0"/>
                    </a:lnTo>
                    <a:lnTo>
                      <a:pt x="36" y="1"/>
                    </a:lnTo>
                    <a:lnTo>
                      <a:pt x="34" y="1"/>
                    </a:lnTo>
                    <a:lnTo>
                      <a:pt x="29" y="3"/>
                    </a:lnTo>
                    <a:lnTo>
                      <a:pt x="24" y="4"/>
                    </a:lnTo>
                    <a:lnTo>
                      <a:pt x="22" y="5"/>
                    </a:lnTo>
                    <a:lnTo>
                      <a:pt x="17" y="7"/>
                    </a:lnTo>
                    <a:lnTo>
                      <a:pt x="14" y="8"/>
                    </a:lnTo>
                    <a:lnTo>
                      <a:pt x="10" y="11"/>
                    </a:lnTo>
                    <a:lnTo>
                      <a:pt x="7" y="12"/>
                    </a:lnTo>
                    <a:lnTo>
                      <a:pt x="5" y="15"/>
                    </a:lnTo>
                    <a:lnTo>
                      <a:pt x="2" y="16"/>
                    </a:lnTo>
                    <a:lnTo>
                      <a:pt x="2" y="19"/>
                    </a:lnTo>
                    <a:lnTo>
                      <a:pt x="0" y="22"/>
                    </a:lnTo>
                    <a:lnTo>
                      <a:pt x="0" y="24"/>
                    </a:lnTo>
                    <a:lnTo>
                      <a:pt x="0" y="27"/>
                    </a:lnTo>
                    <a:lnTo>
                      <a:pt x="0" y="30"/>
                    </a:lnTo>
                    <a:lnTo>
                      <a:pt x="0" y="32"/>
                    </a:lnTo>
                    <a:lnTo>
                      <a:pt x="2" y="35"/>
                    </a:lnTo>
                    <a:lnTo>
                      <a:pt x="2" y="38"/>
                    </a:lnTo>
                    <a:lnTo>
                      <a:pt x="5" y="39"/>
                    </a:lnTo>
                    <a:lnTo>
                      <a:pt x="7" y="42"/>
                    </a:lnTo>
                    <a:lnTo>
                      <a:pt x="10" y="45"/>
                    </a:lnTo>
                    <a:lnTo>
                      <a:pt x="14" y="46"/>
                    </a:lnTo>
                    <a:lnTo>
                      <a:pt x="17" y="47"/>
                    </a:lnTo>
                    <a:lnTo>
                      <a:pt x="22" y="49"/>
                    </a:lnTo>
                    <a:lnTo>
                      <a:pt x="24" y="50"/>
                    </a:lnTo>
                    <a:lnTo>
                      <a:pt x="29" y="51"/>
                    </a:lnTo>
                    <a:lnTo>
                      <a:pt x="34" y="53"/>
                    </a:lnTo>
                    <a:lnTo>
                      <a:pt x="36" y="53"/>
                    </a:lnTo>
                    <a:lnTo>
                      <a:pt x="41" y="54"/>
                    </a:lnTo>
                    <a:lnTo>
                      <a:pt x="46" y="54"/>
                    </a:lnTo>
                    <a:lnTo>
                      <a:pt x="53" y="54"/>
                    </a:lnTo>
                    <a:lnTo>
                      <a:pt x="55" y="53"/>
                    </a:lnTo>
                    <a:lnTo>
                      <a:pt x="60" y="53"/>
                    </a:lnTo>
                    <a:lnTo>
                      <a:pt x="65" y="51"/>
                    </a:lnTo>
                    <a:lnTo>
                      <a:pt x="70" y="50"/>
                    </a:lnTo>
                    <a:lnTo>
                      <a:pt x="72" y="49"/>
                    </a:lnTo>
                    <a:lnTo>
                      <a:pt x="77" y="47"/>
                    </a:lnTo>
                    <a:lnTo>
                      <a:pt x="80" y="46"/>
                    </a:lnTo>
                    <a:lnTo>
                      <a:pt x="82" y="45"/>
                    </a:lnTo>
                    <a:lnTo>
                      <a:pt x="87" y="42"/>
                    </a:lnTo>
                    <a:lnTo>
                      <a:pt x="89" y="39"/>
                    </a:lnTo>
                    <a:lnTo>
                      <a:pt x="89" y="38"/>
                    </a:lnTo>
                    <a:lnTo>
                      <a:pt x="92" y="35"/>
                    </a:lnTo>
                    <a:lnTo>
                      <a:pt x="94" y="32"/>
                    </a:lnTo>
                    <a:lnTo>
                      <a:pt x="94" y="30"/>
                    </a:lnTo>
                    <a:lnTo>
                      <a:pt x="94" y="27"/>
                    </a:lnTo>
                    <a:lnTo>
                      <a:pt x="94" y="24"/>
                    </a:lnTo>
                    <a:lnTo>
                      <a:pt x="94" y="22"/>
                    </a:lnTo>
                    <a:lnTo>
                      <a:pt x="92" y="19"/>
                    </a:lnTo>
                    <a:lnTo>
                      <a:pt x="89" y="16"/>
                    </a:lnTo>
                    <a:lnTo>
                      <a:pt x="89" y="15"/>
                    </a:lnTo>
                    <a:lnTo>
                      <a:pt x="87" y="12"/>
                    </a:lnTo>
                    <a:lnTo>
                      <a:pt x="82" y="11"/>
                    </a:lnTo>
                    <a:lnTo>
                      <a:pt x="80" y="8"/>
                    </a:lnTo>
                    <a:lnTo>
                      <a:pt x="77" y="7"/>
                    </a:lnTo>
                    <a:lnTo>
                      <a:pt x="72" y="5"/>
                    </a:lnTo>
                    <a:lnTo>
                      <a:pt x="70" y="4"/>
                    </a:lnTo>
                    <a:lnTo>
                      <a:pt x="65" y="3"/>
                    </a:lnTo>
                    <a:lnTo>
                      <a:pt x="60" y="1"/>
                    </a:lnTo>
                    <a:lnTo>
                      <a:pt x="55" y="1"/>
                    </a:lnTo>
                    <a:lnTo>
                      <a:pt x="53" y="0"/>
                    </a:lnTo>
                    <a:lnTo>
                      <a:pt x="46"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04" name="Freeform 345"/>
              <p:cNvSpPr>
                <a:spLocks/>
              </p:cNvSpPr>
              <p:nvPr/>
            </p:nvSpPr>
            <p:spPr bwMode="auto">
              <a:xfrm>
                <a:off x="376" y="1226"/>
                <a:ext cx="108" cy="61"/>
              </a:xfrm>
              <a:custGeom>
                <a:avLst/>
                <a:gdLst>
                  <a:gd name="T0" fmla="*/ 48 w 108"/>
                  <a:gd name="T1" fmla="*/ 2 h 61"/>
                  <a:gd name="T2" fmla="*/ 37 w 108"/>
                  <a:gd name="T3" fmla="*/ 2 h 61"/>
                  <a:gd name="T4" fmla="*/ 29 w 108"/>
                  <a:gd name="T5" fmla="*/ 5 h 61"/>
                  <a:gd name="T6" fmla="*/ 19 w 108"/>
                  <a:gd name="T7" fmla="*/ 8 h 61"/>
                  <a:gd name="T8" fmla="*/ 13 w 108"/>
                  <a:gd name="T9" fmla="*/ 12 h 61"/>
                  <a:gd name="T10" fmla="*/ 8 w 108"/>
                  <a:gd name="T11" fmla="*/ 17 h 61"/>
                  <a:gd name="T12" fmla="*/ 3 w 108"/>
                  <a:gd name="T13" fmla="*/ 21 h 61"/>
                  <a:gd name="T14" fmla="*/ 0 w 108"/>
                  <a:gd name="T15" fmla="*/ 27 h 61"/>
                  <a:gd name="T16" fmla="*/ 0 w 108"/>
                  <a:gd name="T17" fmla="*/ 33 h 61"/>
                  <a:gd name="T18" fmla="*/ 3 w 108"/>
                  <a:gd name="T19" fmla="*/ 39 h 61"/>
                  <a:gd name="T20" fmla="*/ 8 w 108"/>
                  <a:gd name="T21" fmla="*/ 45 h 61"/>
                  <a:gd name="T22" fmla="*/ 13 w 108"/>
                  <a:gd name="T23" fmla="*/ 50 h 61"/>
                  <a:gd name="T24" fmla="*/ 19 w 108"/>
                  <a:gd name="T25" fmla="*/ 53 h 61"/>
                  <a:gd name="T26" fmla="*/ 29 w 108"/>
                  <a:gd name="T27" fmla="*/ 56 h 61"/>
                  <a:gd name="T28" fmla="*/ 37 w 108"/>
                  <a:gd name="T29" fmla="*/ 59 h 61"/>
                  <a:gd name="T30" fmla="*/ 48 w 108"/>
                  <a:gd name="T31" fmla="*/ 60 h 61"/>
                  <a:gd name="T32" fmla="*/ 59 w 108"/>
                  <a:gd name="T33" fmla="*/ 60 h 61"/>
                  <a:gd name="T34" fmla="*/ 70 w 108"/>
                  <a:gd name="T35" fmla="*/ 59 h 61"/>
                  <a:gd name="T36" fmla="*/ 78 w 108"/>
                  <a:gd name="T37" fmla="*/ 56 h 61"/>
                  <a:gd name="T38" fmla="*/ 86 w 108"/>
                  <a:gd name="T39" fmla="*/ 53 h 61"/>
                  <a:gd name="T40" fmla="*/ 94 w 108"/>
                  <a:gd name="T41" fmla="*/ 50 h 61"/>
                  <a:gd name="T42" fmla="*/ 99 w 108"/>
                  <a:gd name="T43" fmla="*/ 45 h 61"/>
                  <a:gd name="T44" fmla="*/ 104 w 108"/>
                  <a:gd name="T45" fmla="*/ 39 h 61"/>
                  <a:gd name="T46" fmla="*/ 107 w 108"/>
                  <a:gd name="T47" fmla="*/ 33 h 61"/>
                  <a:gd name="T48" fmla="*/ 107 w 108"/>
                  <a:gd name="T49" fmla="*/ 27 h 61"/>
                  <a:gd name="T50" fmla="*/ 104 w 108"/>
                  <a:gd name="T51" fmla="*/ 21 h 61"/>
                  <a:gd name="T52" fmla="*/ 99 w 108"/>
                  <a:gd name="T53" fmla="*/ 17 h 61"/>
                  <a:gd name="T54" fmla="*/ 94 w 108"/>
                  <a:gd name="T55" fmla="*/ 12 h 61"/>
                  <a:gd name="T56" fmla="*/ 86 w 108"/>
                  <a:gd name="T57" fmla="*/ 8 h 61"/>
                  <a:gd name="T58" fmla="*/ 78 w 108"/>
                  <a:gd name="T59" fmla="*/ 5 h 61"/>
                  <a:gd name="T60" fmla="*/ 70 w 108"/>
                  <a:gd name="T61" fmla="*/ 2 h 61"/>
                  <a:gd name="T62" fmla="*/ 59 w 108"/>
                  <a:gd name="T63" fmla="*/ 2 h 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8"/>
                  <a:gd name="T97" fmla="*/ 0 h 61"/>
                  <a:gd name="T98" fmla="*/ 108 w 108"/>
                  <a:gd name="T99" fmla="*/ 61 h 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8" h="61">
                    <a:moveTo>
                      <a:pt x="54" y="0"/>
                    </a:moveTo>
                    <a:lnTo>
                      <a:pt x="48" y="2"/>
                    </a:lnTo>
                    <a:lnTo>
                      <a:pt x="43" y="2"/>
                    </a:lnTo>
                    <a:lnTo>
                      <a:pt x="37" y="2"/>
                    </a:lnTo>
                    <a:lnTo>
                      <a:pt x="32" y="3"/>
                    </a:lnTo>
                    <a:lnTo>
                      <a:pt x="29" y="5"/>
                    </a:lnTo>
                    <a:lnTo>
                      <a:pt x="24" y="6"/>
                    </a:lnTo>
                    <a:lnTo>
                      <a:pt x="19" y="8"/>
                    </a:lnTo>
                    <a:lnTo>
                      <a:pt x="16" y="9"/>
                    </a:lnTo>
                    <a:lnTo>
                      <a:pt x="13" y="12"/>
                    </a:lnTo>
                    <a:lnTo>
                      <a:pt x="11" y="14"/>
                    </a:lnTo>
                    <a:lnTo>
                      <a:pt x="8" y="17"/>
                    </a:lnTo>
                    <a:lnTo>
                      <a:pt x="5" y="18"/>
                    </a:lnTo>
                    <a:lnTo>
                      <a:pt x="3" y="21"/>
                    </a:lnTo>
                    <a:lnTo>
                      <a:pt x="3" y="24"/>
                    </a:lnTo>
                    <a:lnTo>
                      <a:pt x="0" y="27"/>
                    </a:lnTo>
                    <a:lnTo>
                      <a:pt x="0" y="30"/>
                    </a:lnTo>
                    <a:lnTo>
                      <a:pt x="0" y="33"/>
                    </a:lnTo>
                    <a:lnTo>
                      <a:pt x="3" y="36"/>
                    </a:lnTo>
                    <a:lnTo>
                      <a:pt x="3" y="39"/>
                    </a:lnTo>
                    <a:lnTo>
                      <a:pt x="5" y="42"/>
                    </a:lnTo>
                    <a:lnTo>
                      <a:pt x="8" y="45"/>
                    </a:lnTo>
                    <a:lnTo>
                      <a:pt x="11" y="47"/>
                    </a:lnTo>
                    <a:lnTo>
                      <a:pt x="13" y="50"/>
                    </a:lnTo>
                    <a:lnTo>
                      <a:pt x="16" y="51"/>
                    </a:lnTo>
                    <a:lnTo>
                      <a:pt x="19" y="53"/>
                    </a:lnTo>
                    <a:lnTo>
                      <a:pt x="24" y="56"/>
                    </a:lnTo>
                    <a:lnTo>
                      <a:pt x="29" y="56"/>
                    </a:lnTo>
                    <a:lnTo>
                      <a:pt x="32" y="57"/>
                    </a:lnTo>
                    <a:lnTo>
                      <a:pt x="37" y="59"/>
                    </a:lnTo>
                    <a:lnTo>
                      <a:pt x="43" y="59"/>
                    </a:lnTo>
                    <a:lnTo>
                      <a:pt x="48" y="60"/>
                    </a:lnTo>
                    <a:lnTo>
                      <a:pt x="54" y="60"/>
                    </a:lnTo>
                    <a:lnTo>
                      <a:pt x="59" y="60"/>
                    </a:lnTo>
                    <a:lnTo>
                      <a:pt x="64" y="59"/>
                    </a:lnTo>
                    <a:lnTo>
                      <a:pt x="70" y="59"/>
                    </a:lnTo>
                    <a:lnTo>
                      <a:pt x="75" y="57"/>
                    </a:lnTo>
                    <a:lnTo>
                      <a:pt x="78" y="56"/>
                    </a:lnTo>
                    <a:lnTo>
                      <a:pt x="83" y="56"/>
                    </a:lnTo>
                    <a:lnTo>
                      <a:pt x="86" y="53"/>
                    </a:lnTo>
                    <a:lnTo>
                      <a:pt x="91" y="51"/>
                    </a:lnTo>
                    <a:lnTo>
                      <a:pt x="94" y="50"/>
                    </a:lnTo>
                    <a:lnTo>
                      <a:pt x="96" y="47"/>
                    </a:lnTo>
                    <a:lnTo>
                      <a:pt x="99" y="45"/>
                    </a:lnTo>
                    <a:lnTo>
                      <a:pt x="102" y="42"/>
                    </a:lnTo>
                    <a:lnTo>
                      <a:pt x="104" y="39"/>
                    </a:lnTo>
                    <a:lnTo>
                      <a:pt x="104" y="36"/>
                    </a:lnTo>
                    <a:lnTo>
                      <a:pt x="107" y="33"/>
                    </a:lnTo>
                    <a:lnTo>
                      <a:pt x="107" y="30"/>
                    </a:lnTo>
                    <a:lnTo>
                      <a:pt x="107" y="27"/>
                    </a:lnTo>
                    <a:lnTo>
                      <a:pt x="104" y="24"/>
                    </a:lnTo>
                    <a:lnTo>
                      <a:pt x="104" y="21"/>
                    </a:lnTo>
                    <a:lnTo>
                      <a:pt x="102" y="18"/>
                    </a:lnTo>
                    <a:lnTo>
                      <a:pt x="99" y="17"/>
                    </a:lnTo>
                    <a:lnTo>
                      <a:pt x="96" y="14"/>
                    </a:lnTo>
                    <a:lnTo>
                      <a:pt x="94" y="12"/>
                    </a:lnTo>
                    <a:lnTo>
                      <a:pt x="91" y="9"/>
                    </a:lnTo>
                    <a:lnTo>
                      <a:pt x="86" y="8"/>
                    </a:lnTo>
                    <a:lnTo>
                      <a:pt x="83" y="6"/>
                    </a:lnTo>
                    <a:lnTo>
                      <a:pt x="78" y="5"/>
                    </a:lnTo>
                    <a:lnTo>
                      <a:pt x="75" y="3"/>
                    </a:lnTo>
                    <a:lnTo>
                      <a:pt x="70" y="2"/>
                    </a:lnTo>
                    <a:lnTo>
                      <a:pt x="64" y="2"/>
                    </a:lnTo>
                    <a:lnTo>
                      <a:pt x="59" y="2"/>
                    </a:lnTo>
                    <a:lnTo>
                      <a:pt x="5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505" name="Freeform 346"/>
              <p:cNvSpPr>
                <a:spLocks/>
              </p:cNvSpPr>
              <p:nvPr/>
            </p:nvSpPr>
            <p:spPr bwMode="auto">
              <a:xfrm>
                <a:off x="899" y="1226"/>
                <a:ext cx="105" cy="61"/>
              </a:xfrm>
              <a:custGeom>
                <a:avLst/>
                <a:gdLst>
                  <a:gd name="T0" fmla="*/ 45 w 105"/>
                  <a:gd name="T1" fmla="*/ 0 h 61"/>
                  <a:gd name="T2" fmla="*/ 37 w 105"/>
                  <a:gd name="T3" fmla="*/ 2 h 61"/>
                  <a:gd name="T4" fmla="*/ 27 w 105"/>
                  <a:gd name="T5" fmla="*/ 5 h 61"/>
                  <a:gd name="T6" fmla="*/ 19 w 105"/>
                  <a:gd name="T7" fmla="*/ 8 h 61"/>
                  <a:gd name="T8" fmla="*/ 11 w 105"/>
                  <a:gd name="T9" fmla="*/ 12 h 61"/>
                  <a:gd name="T10" fmla="*/ 5 w 105"/>
                  <a:gd name="T11" fmla="*/ 17 h 61"/>
                  <a:gd name="T12" fmla="*/ 3 w 105"/>
                  <a:gd name="T13" fmla="*/ 21 h 61"/>
                  <a:gd name="T14" fmla="*/ 0 w 105"/>
                  <a:gd name="T15" fmla="*/ 27 h 61"/>
                  <a:gd name="T16" fmla="*/ 0 w 105"/>
                  <a:gd name="T17" fmla="*/ 33 h 61"/>
                  <a:gd name="T18" fmla="*/ 3 w 105"/>
                  <a:gd name="T19" fmla="*/ 39 h 61"/>
                  <a:gd name="T20" fmla="*/ 5 w 105"/>
                  <a:gd name="T21" fmla="*/ 44 h 61"/>
                  <a:gd name="T22" fmla="*/ 11 w 105"/>
                  <a:gd name="T23" fmla="*/ 50 h 61"/>
                  <a:gd name="T24" fmla="*/ 19 w 105"/>
                  <a:gd name="T25" fmla="*/ 53 h 61"/>
                  <a:gd name="T26" fmla="*/ 27 w 105"/>
                  <a:gd name="T27" fmla="*/ 56 h 61"/>
                  <a:gd name="T28" fmla="*/ 37 w 105"/>
                  <a:gd name="T29" fmla="*/ 59 h 61"/>
                  <a:gd name="T30" fmla="*/ 45 w 105"/>
                  <a:gd name="T31" fmla="*/ 60 h 61"/>
                  <a:gd name="T32" fmla="*/ 59 w 105"/>
                  <a:gd name="T33" fmla="*/ 60 h 61"/>
                  <a:gd name="T34" fmla="*/ 67 w 105"/>
                  <a:gd name="T35" fmla="*/ 59 h 61"/>
                  <a:gd name="T36" fmla="*/ 77 w 105"/>
                  <a:gd name="T37" fmla="*/ 56 h 61"/>
                  <a:gd name="T38" fmla="*/ 85 w 105"/>
                  <a:gd name="T39" fmla="*/ 53 h 61"/>
                  <a:gd name="T40" fmla="*/ 91 w 105"/>
                  <a:gd name="T41" fmla="*/ 50 h 61"/>
                  <a:gd name="T42" fmla="*/ 99 w 105"/>
                  <a:gd name="T43" fmla="*/ 44 h 61"/>
                  <a:gd name="T44" fmla="*/ 101 w 105"/>
                  <a:gd name="T45" fmla="*/ 39 h 61"/>
                  <a:gd name="T46" fmla="*/ 104 w 105"/>
                  <a:gd name="T47" fmla="*/ 33 h 61"/>
                  <a:gd name="T48" fmla="*/ 104 w 105"/>
                  <a:gd name="T49" fmla="*/ 27 h 61"/>
                  <a:gd name="T50" fmla="*/ 101 w 105"/>
                  <a:gd name="T51" fmla="*/ 21 h 61"/>
                  <a:gd name="T52" fmla="*/ 99 w 105"/>
                  <a:gd name="T53" fmla="*/ 17 h 61"/>
                  <a:gd name="T54" fmla="*/ 91 w 105"/>
                  <a:gd name="T55" fmla="*/ 12 h 61"/>
                  <a:gd name="T56" fmla="*/ 85 w 105"/>
                  <a:gd name="T57" fmla="*/ 8 h 61"/>
                  <a:gd name="T58" fmla="*/ 77 w 105"/>
                  <a:gd name="T59" fmla="*/ 5 h 61"/>
                  <a:gd name="T60" fmla="*/ 67 w 105"/>
                  <a:gd name="T61" fmla="*/ 2 h 61"/>
                  <a:gd name="T62" fmla="*/ 59 w 105"/>
                  <a:gd name="T63" fmla="*/ 0 h 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5"/>
                  <a:gd name="T97" fmla="*/ 0 h 61"/>
                  <a:gd name="T98" fmla="*/ 105 w 105"/>
                  <a:gd name="T99" fmla="*/ 61 h 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5" h="61">
                    <a:moveTo>
                      <a:pt x="51" y="0"/>
                    </a:moveTo>
                    <a:lnTo>
                      <a:pt x="45" y="0"/>
                    </a:lnTo>
                    <a:lnTo>
                      <a:pt x="40" y="2"/>
                    </a:lnTo>
                    <a:lnTo>
                      <a:pt x="37" y="2"/>
                    </a:lnTo>
                    <a:lnTo>
                      <a:pt x="32" y="3"/>
                    </a:lnTo>
                    <a:lnTo>
                      <a:pt x="27" y="5"/>
                    </a:lnTo>
                    <a:lnTo>
                      <a:pt x="24" y="6"/>
                    </a:lnTo>
                    <a:lnTo>
                      <a:pt x="19" y="8"/>
                    </a:lnTo>
                    <a:lnTo>
                      <a:pt x="16" y="9"/>
                    </a:lnTo>
                    <a:lnTo>
                      <a:pt x="11" y="12"/>
                    </a:lnTo>
                    <a:lnTo>
                      <a:pt x="8" y="14"/>
                    </a:lnTo>
                    <a:lnTo>
                      <a:pt x="5" y="17"/>
                    </a:lnTo>
                    <a:lnTo>
                      <a:pt x="3" y="18"/>
                    </a:lnTo>
                    <a:lnTo>
                      <a:pt x="3" y="21"/>
                    </a:lnTo>
                    <a:lnTo>
                      <a:pt x="0" y="24"/>
                    </a:lnTo>
                    <a:lnTo>
                      <a:pt x="0" y="27"/>
                    </a:lnTo>
                    <a:lnTo>
                      <a:pt x="0" y="30"/>
                    </a:lnTo>
                    <a:lnTo>
                      <a:pt x="0" y="33"/>
                    </a:lnTo>
                    <a:lnTo>
                      <a:pt x="0" y="36"/>
                    </a:lnTo>
                    <a:lnTo>
                      <a:pt x="3" y="39"/>
                    </a:lnTo>
                    <a:lnTo>
                      <a:pt x="3" y="42"/>
                    </a:lnTo>
                    <a:lnTo>
                      <a:pt x="5" y="44"/>
                    </a:lnTo>
                    <a:lnTo>
                      <a:pt x="8" y="47"/>
                    </a:lnTo>
                    <a:lnTo>
                      <a:pt x="11" y="50"/>
                    </a:lnTo>
                    <a:lnTo>
                      <a:pt x="16" y="51"/>
                    </a:lnTo>
                    <a:lnTo>
                      <a:pt x="19" y="53"/>
                    </a:lnTo>
                    <a:lnTo>
                      <a:pt x="24" y="54"/>
                    </a:lnTo>
                    <a:lnTo>
                      <a:pt x="27" y="56"/>
                    </a:lnTo>
                    <a:lnTo>
                      <a:pt x="32" y="57"/>
                    </a:lnTo>
                    <a:lnTo>
                      <a:pt x="37" y="59"/>
                    </a:lnTo>
                    <a:lnTo>
                      <a:pt x="40" y="59"/>
                    </a:lnTo>
                    <a:lnTo>
                      <a:pt x="45" y="60"/>
                    </a:lnTo>
                    <a:lnTo>
                      <a:pt x="51" y="60"/>
                    </a:lnTo>
                    <a:lnTo>
                      <a:pt x="59" y="60"/>
                    </a:lnTo>
                    <a:lnTo>
                      <a:pt x="61" y="59"/>
                    </a:lnTo>
                    <a:lnTo>
                      <a:pt x="67" y="59"/>
                    </a:lnTo>
                    <a:lnTo>
                      <a:pt x="72" y="57"/>
                    </a:lnTo>
                    <a:lnTo>
                      <a:pt x="77" y="56"/>
                    </a:lnTo>
                    <a:lnTo>
                      <a:pt x="80" y="54"/>
                    </a:lnTo>
                    <a:lnTo>
                      <a:pt x="85" y="53"/>
                    </a:lnTo>
                    <a:lnTo>
                      <a:pt x="88" y="51"/>
                    </a:lnTo>
                    <a:lnTo>
                      <a:pt x="91" y="50"/>
                    </a:lnTo>
                    <a:lnTo>
                      <a:pt x="96" y="47"/>
                    </a:lnTo>
                    <a:lnTo>
                      <a:pt x="99" y="44"/>
                    </a:lnTo>
                    <a:lnTo>
                      <a:pt x="99" y="42"/>
                    </a:lnTo>
                    <a:lnTo>
                      <a:pt x="101" y="39"/>
                    </a:lnTo>
                    <a:lnTo>
                      <a:pt x="104" y="36"/>
                    </a:lnTo>
                    <a:lnTo>
                      <a:pt x="104" y="33"/>
                    </a:lnTo>
                    <a:lnTo>
                      <a:pt x="104" y="30"/>
                    </a:lnTo>
                    <a:lnTo>
                      <a:pt x="104" y="27"/>
                    </a:lnTo>
                    <a:lnTo>
                      <a:pt x="104" y="24"/>
                    </a:lnTo>
                    <a:lnTo>
                      <a:pt x="101" y="21"/>
                    </a:lnTo>
                    <a:lnTo>
                      <a:pt x="99" y="18"/>
                    </a:lnTo>
                    <a:lnTo>
                      <a:pt x="99" y="17"/>
                    </a:lnTo>
                    <a:lnTo>
                      <a:pt x="96" y="14"/>
                    </a:lnTo>
                    <a:lnTo>
                      <a:pt x="91" y="12"/>
                    </a:lnTo>
                    <a:lnTo>
                      <a:pt x="88" y="9"/>
                    </a:lnTo>
                    <a:lnTo>
                      <a:pt x="85" y="8"/>
                    </a:lnTo>
                    <a:lnTo>
                      <a:pt x="80" y="6"/>
                    </a:lnTo>
                    <a:lnTo>
                      <a:pt x="77" y="5"/>
                    </a:lnTo>
                    <a:lnTo>
                      <a:pt x="72" y="3"/>
                    </a:lnTo>
                    <a:lnTo>
                      <a:pt x="67" y="2"/>
                    </a:lnTo>
                    <a:lnTo>
                      <a:pt x="61" y="2"/>
                    </a:lnTo>
                    <a:lnTo>
                      <a:pt x="59" y="0"/>
                    </a:lnTo>
                    <a:lnTo>
                      <a:pt x="51"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506" name="Freeform 347"/>
              <p:cNvSpPr>
                <a:spLocks/>
              </p:cNvSpPr>
              <p:nvPr/>
            </p:nvSpPr>
            <p:spPr bwMode="auto">
              <a:xfrm>
                <a:off x="931" y="1229"/>
                <a:ext cx="51" cy="1"/>
              </a:xfrm>
              <a:custGeom>
                <a:avLst/>
                <a:gdLst>
                  <a:gd name="T0" fmla="*/ 50 w 51"/>
                  <a:gd name="T1" fmla="*/ 0 h 1"/>
                  <a:gd name="T2" fmla="*/ 50 w 51"/>
                  <a:gd name="T3" fmla="*/ 0 h 1"/>
                  <a:gd name="T4" fmla="*/ 46 w 51"/>
                  <a:gd name="T5" fmla="*/ 0 h 1"/>
                  <a:gd name="T6" fmla="*/ 43 w 51"/>
                  <a:gd name="T7" fmla="*/ 0 h 1"/>
                  <a:gd name="T8" fmla="*/ 39 w 51"/>
                  <a:gd name="T9" fmla="*/ 0 h 1"/>
                  <a:gd name="T10" fmla="*/ 37 w 51"/>
                  <a:gd name="T11" fmla="*/ 0 h 1"/>
                  <a:gd name="T12" fmla="*/ 33 w 51"/>
                  <a:gd name="T13" fmla="*/ 0 h 1"/>
                  <a:gd name="T14" fmla="*/ 28 w 51"/>
                  <a:gd name="T15" fmla="*/ 0 h 1"/>
                  <a:gd name="T16" fmla="*/ 24 w 51"/>
                  <a:gd name="T17" fmla="*/ 0 h 1"/>
                  <a:gd name="T18" fmla="*/ 22 w 51"/>
                  <a:gd name="T19" fmla="*/ 0 h 1"/>
                  <a:gd name="T20" fmla="*/ 17 w 51"/>
                  <a:gd name="T21" fmla="*/ 0 h 1"/>
                  <a:gd name="T22" fmla="*/ 13 w 51"/>
                  <a:gd name="T23" fmla="*/ 0 h 1"/>
                  <a:gd name="T24" fmla="*/ 9 w 51"/>
                  <a:gd name="T25" fmla="*/ 0 h 1"/>
                  <a:gd name="T26" fmla="*/ 7 w 51"/>
                  <a:gd name="T27" fmla="*/ 0 h 1"/>
                  <a:gd name="T28" fmla="*/ 2 w 51"/>
                  <a:gd name="T29" fmla="*/ 0 h 1"/>
                  <a:gd name="T30" fmla="*/ 0 w 51"/>
                  <a:gd name="T31" fmla="*/ 0 h 1"/>
                  <a:gd name="T32" fmla="*/ 2 w 51"/>
                  <a:gd name="T33" fmla="*/ 0 h 1"/>
                  <a:gd name="T34" fmla="*/ 4 w 51"/>
                  <a:gd name="T35" fmla="*/ 0 h 1"/>
                  <a:gd name="T36" fmla="*/ 7 w 51"/>
                  <a:gd name="T37" fmla="*/ 0 h 1"/>
                  <a:gd name="T38" fmla="*/ 15 w 51"/>
                  <a:gd name="T39" fmla="*/ 0 h 1"/>
                  <a:gd name="T40" fmla="*/ 15 w 51"/>
                  <a:gd name="T41" fmla="*/ 0 h 1"/>
                  <a:gd name="T42" fmla="*/ 17 w 51"/>
                  <a:gd name="T43" fmla="*/ 0 h 1"/>
                  <a:gd name="T44" fmla="*/ 17 w 51"/>
                  <a:gd name="T45" fmla="*/ 0 h 1"/>
                  <a:gd name="T46" fmla="*/ 20 w 51"/>
                  <a:gd name="T47" fmla="*/ 0 h 1"/>
                  <a:gd name="T48" fmla="*/ 22 w 51"/>
                  <a:gd name="T49" fmla="*/ 0 h 1"/>
                  <a:gd name="T50" fmla="*/ 24 w 51"/>
                  <a:gd name="T51" fmla="*/ 0 h 1"/>
                  <a:gd name="T52" fmla="*/ 26 w 51"/>
                  <a:gd name="T53" fmla="*/ 0 h 1"/>
                  <a:gd name="T54" fmla="*/ 28 w 51"/>
                  <a:gd name="T55" fmla="*/ 0 h 1"/>
                  <a:gd name="T56" fmla="*/ 30 w 51"/>
                  <a:gd name="T57" fmla="*/ 0 h 1"/>
                  <a:gd name="T58" fmla="*/ 33 w 51"/>
                  <a:gd name="T59" fmla="*/ 0 h 1"/>
                  <a:gd name="T60" fmla="*/ 33 w 51"/>
                  <a:gd name="T61" fmla="*/ 0 h 1"/>
                  <a:gd name="T62" fmla="*/ 33 w 51"/>
                  <a:gd name="T63" fmla="*/ 0 h 1"/>
                  <a:gd name="T64" fmla="*/ 43 w 51"/>
                  <a:gd name="T65" fmla="*/ 0 h 1"/>
                  <a:gd name="T66" fmla="*/ 46 w 51"/>
                  <a:gd name="T67" fmla="*/ 0 h 1"/>
                  <a:gd name="T68" fmla="*/ 48 w 51"/>
                  <a:gd name="T69" fmla="*/ 0 h 1"/>
                  <a:gd name="T70" fmla="*/ 50 w 51"/>
                  <a:gd name="T71" fmla="*/ 0 h 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1"/>
                  <a:gd name="T109" fmla="*/ 0 h 1"/>
                  <a:gd name="T110" fmla="*/ 51 w 51"/>
                  <a:gd name="T111" fmla="*/ 1 h 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1" h="1">
                    <a:moveTo>
                      <a:pt x="50" y="0"/>
                    </a:moveTo>
                    <a:lnTo>
                      <a:pt x="50" y="0"/>
                    </a:lnTo>
                    <a:lnTo>
                      <a:pt x="46" y="0"/>
                    </a:lnTo>
                    <a:lnTo>
                      <a:pt x="43" y="0"/>
                    </a:lnTo>
                    <a:lnTo>
                      <a:pt x="39" y="0"/>
                    </a:lnTo>
                    <a:lnTo>
                      <a:pt x="37" y="0"/>
                    </a:lnTo>
                    <a:lnTo>
                      <a:pt x="33" y="0"/>
                    </a:lnTo>
                    <a:lnTo>
                      <a:pt x="28" y="0"/>
                    </a:lnTo>
                    <a:lnTo>
                      <a:pt x="24" y="0"/>
                    </a:lnTo>
                    <a:lnTo>
                      <a:pt x="22" y="0"/>
                    </a:lnTo>
                    <a:lnTo>
                      <a:pt x="17" y="0"/>
                    </a:lnTo>
                    <a:lnTo>
                      <a:pt x="13" y="0"/>
                    </a:lnTo>
                    <a:lnTo>
                      <a:pt x="9" y="0"/>
                    </a:lnTo>
                    <a:lnTo>
                      <a:pt x="7" y="0"/>
                    </a:lnTo>
                    <a:lnTo>
                      <a:pt x="2" y="0"/>
                    </a:lnTo>
                    <a:lnTo>
                      <a:pt x="0" y="0"/>
                    </a:lnTo>
                    <a:lnTo>
                      <a:pt x="2" y="0"/>
                    </a:lnTo>
                    <a:lnTo>
                      <a:pt x="4" y="0"/>
                    </a:lnTo>
                    <a:lnTo>
                      <a:pt x="7" y="0"/>
                    </a:lnTo>
                    <a:lnTo>
                      <a:pt x="15" y="0"/>
                    </a:lnTo>
                    <a:lnTo>
                      <a:pt x="17" y="0"/>
                    </a:lnTo>
                    <a:lnTo>
                      <a:pt x="20" y="0"/>
                    </a:lnTo>
                    <a:lnTo>
                      <a:pt x="22" y="0"/>
                    </a:lnTo>
                    <a:lnTo>
                      <a:pt x="24" y="0"/>
                    </a:lnTo>
                    <a:lnTo>
                      <a:pt x="26" y="0"/>
                    </a:lnTo>
                    <a:lnTo>
                      <a:pt x="28" y="0"/>
                    </a:lnTo>
                    <a:lnTo>
                      <a:pt x="30" y="0"/>
                    </a:lnTo>
                    <a:lnTo>
                      <a:pt x="33" y="0"/>
                    </a:lnTo>
                    <a:lnTo>
                      <a:pt x="43" y="0"/>
                    </a:lnTo>
                    <a:lnTo>
                      <a:pt x="46" y="0"/>
                    </a:lnTo>
                    <a:lnTo>
                      <a:pt x="48" y="0"/>
                    </a:lnTo>
                    <a:lnTo>
                      <a:pt x="50" y="0"/>
                    </a:lnTo>
                  </a:path>
                </a:pathLst>
              </a:custGeom>
              <a:solidFill>
                <a:srgbClr val="C0C0C0"/>
              </a:solidFill>
              <a:ln w="127000" cap="rnd">
                <a:noFill/>
                <a:round/>
                <a:headEnd/>
                <a:tailEnd/>
              </a:ln>
            </p:spPr>
            <p:txBody>
              <a:bodyPr>
                <a:prstTxWarp prst="textNoShape">
                  <a:avLst/>
                </a:prstTxWarp>
              </a:bodyPr>
              <a:lstStyle/>
              <a:p>
                <a:endParaRPr lang="en-US"/>
              </a:p>
            </p:txBody>
          </p:sp>
          <p:sp>
            <p:nvSpPr>
              <p:cNvPr id="26507" name="Freeform 348"/>
              <p:cNvSpPr>
                <a:spLocks/>
              </p:cNvSpPr>
              <p:nvPr/>
            </p:nvSpPr>
            <p:spPr bwMode="auto">
              <a:xfrm>
                <a:off x="411" y="1229"/>
                <a:ext cx="49" cy="1"/>
              </a:xfrm>
              <a:custGeom>
                <a:avLst/>
                <a:gdLst>
                  <a:gd name="T0" fmla="*/ 48 w 49"/>
                  <a:gd name="T1" fmla="*/ 0 h 1"/>
                  <a:gd name="T2" fmla="*/ 46 w 49"/>
                  <a:gd name="T3" fmla="*/ 0 h 1"/>
                  <a:gd name="T4" fmla="*/ 41 w 49"/>
                  <a:gd name="T5" fmla="*/ 0 h 1"/>
                  <a:gd name="T6" fmla="*/ 39 w 49"/>
                  <a:gd name="T7" fmla="*/ 0 h 1"/>
                  <a:gd name="T8" fmla="*/ 35 w 49"/>
                  <a:gd name="T9" fmla="*/ 0 h 1"/>
                  <a:gd name="T10" fmla="*/ 31 w 49"/>
                  <a:gd name="T11" fmla="*/ 0 h 1"/>
                  <a:gd name="T12" fmla="*/ 28 w 49"/>
                  <a:gd name="T13" fmla="*/ 0 h 1"/>
                  <a:gd name="T14" fmla="*/ 24 w 49"/>
                  <a:gd name="T15" fmla="*/ 0 h 1"/>
                  <a:gd name="T16" fmla="*/ 20 w 49"/>
                  <a:gd name="T17" fmla="*/ 0 h 1"/>
                  <a:gd name="T18" fmla="*/ 15 w 49"/>
                  <a:gd name="T19" fmla="*/ 0 h 1"/>
                  <a:gd name="T20" fmla="*/ 13 w 49"/>
                  <a:gd name="T21" fmla="*/ 0 h 1"/>
                  <a:gd name="T22" fmla="*/ 9 w 49"/>
                  <a:gd name="T23" fmla="*/ 0 h 1"/>
                  <a:gd name="T24" fmla="*/ 4 w 49"/>
                  <a:gd name="T25" fmla="*/ 0 h 1"/>
                  <a:gd name="T26" fmla="*/ 2 w 49"/>
                  <a:gd name="T27" fmla="*/ 0 h 1"/>
                  <a:gd name="T28" fmla="*/ 0 w 49"/>
                  <a:gd name="T29" fmla="*/ 0 h 1"/>
                  <a:gd name="T30" fmla="*/ 2 w 49"/>
                  <a:gd name="T31" fmla="*/ 0 h 1"/>
                  <a:gd name="T32" fmla="*/ 4 w 49"/>
                  <a:gd name="T33" fmla="*/ 0 h 1"/>
                  <a:gd name="T34" fmla="*/ 15 w 49"/>
                  <a:gd name="T35" fmla="*/ 0 h 1"/>
                  <a:gd name="T36" fmla="*/ 15 w 49"/>
                  <a:gd name="T37" fmla="*/ 0 h 1"/>
                  <a:gd name="T38" fmla="*/ 17 w 49"/>
                  <a:gd name="T39" fmla="*/ 0 h 1"/>
                  <a:gd name="T40" fmla="*/ 17 w 49"/>
                  <a:gd name="T41" fmla="*/ 0 h 1"/>
                  <a:gd name="T42" fmla="*/ 20 w 49"/>
                  <a:gd name="T43" fmla="*/ 0 h 1"/>
                  <a:gd name="T44" fmla="*/ 22 w 49"/>
                  <a:gd name="T45" fmla="*/ 0 h 1"/>
                  <a:gd name="T46" fmla="*/ 24 w 49"/>
                  <a:gd name="T47" fmla="*/ 0 h 1"/>
                  <a:gd name="T48" fmla="*/ 26 w 49"/>
                  <a:gd name="T49" fmla="*/ 0 h 1"/>
                  <a:gd name="T50" fmla="*/ 26 w 49"/>
                  <a:gd name="T51" fmla="*/ 0 h 1"/>
                  <a:gd name="T52" fmla="*/ 28 w 49"/>
                  <a:gd name="T53" fmla="*/ 0 h 1"/>
                  <a:gd name="T54" fmla="*/ 31 w 49"/>
                  <a:gd name="T55" fmla="*/ 0 h 1"/>
                  <a:gd name="T56" fmla="*/ 33 w 49"/>
                  <a:gd name="T57" fmla="*/ 0 h 1"/>
                  <a:gd name="T58" fmla="*/ 33 w 49"/>
                  <a:gd name="T59" fmla="*/ 0 h 1"/>
                  <a:gd name="T60" fmla="*/ 44 w 49"/>
                  <a:gd name="T61" fmla="*/ 0 h 1"/>
                  <a:gd name="T62" fmla="*/ 46 w 49"/>
                  <a:gd name="T63" fmla="*/ 0 h 1"/>
                  <a:gd name="T64" fmla="*/ 48 w 49"/>
                  <a:gd name="T65" fmla="*/ 0 h 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
                  <a:gd name="T100" fmla="*/ 0 h 1"/>
                  <a:gd name="T101" fmla="*/ 49 w 49"/>
                  <a:gd name="T102" fmla="*/ 1 h 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 h="1">
                    <a:moveTo>
                      <a:pt x="48" y="0"/>
                    </a:moveTo>
                    <a:lnTo>
                      <a:pt x="46" y="0"/>
                    </a:lnTo>
                    <a:lnTo>
                      <a:pt x="41" y="0"/>
                    </a:lnTo>
                    <a:lnTo>
                      <a:pt x="39" y="0"/>
                    </a:lnTo>
                    <a:lnTo>
                      <a:pt x="35" y="0"/>
                    </a:lnTo>
                    <a:lnTo>
                      <a:pt x="31" y="0"/>
                    </a:lnTo>
                    <a:lnTo>
                      <a:pt x="28" y="0"/>
                    </a:lnTo>
                    <a:lnTo>
                      <a:pt x="24" y="0"/>
                    </a:lnTo>
                    <a:lnTo>
                      <a:pt x="20" y="0"/>
                    </a:lnTo>
                    <a:lnTo>
                      <a:pt x="15" y="0"/>
                    </a:lnTo>
                    <a:lnTo>
                      <a:pt x="13" y="0"/>
                    </a:lnTo>
                    <a:lnTo>
                      <a:pt x="9" y="0"/>
                    </a:lnTo>
                    <a:lnTo>
                      <a:pt x="4" y="0"/>
                    </a:lnTo>
                    <a:lnTo>
                      <a:pt x="2" y="0"/>
                    </a:lnTo>
                    <a:lnTo>
                      <a:pt x="0" y="0"/>
                    </a:lnTo>
                    <a:lnTo>
                      <a:pt x="2" y="0"/>
                    </a:lnTo>
                    <a:lnTo>
                      <a:pt x="4" y="0"/>
                    </a:lnTo>
                    <a:lnTo>
                      <a:pt x="15" y="0"/>
                    </a:lnTo>
                    <a:lnTo>
                      <a:pt x="17" y="0"/>
                    </a:lnTo>
                    <a:lnTo>
                      <a:pt x="20" y="0"/>
                    </a:lnTo>
                    <a:lnTo>
                      <a:pt x="22" y="0"/>
                    </a:lnTo>
                    <a:lnTo>
                      <a:pt x="24" y="0"/>
                    </a:lnTo>
                    <a:lnTo>
                      <a:pt x="26" y="0"/>
                    </a:lnTo>
                    <a:lnTo>
                      <a:pt x="28" y="0"/>
                    </a:lnTo>
                    <a:lnTo>
                      <a:pt x="31" y="0"/>
                    </a:lnTo>
                    <a:lnTo>
                      <a:pt x="33" y="0"/>
                    </a:lnTo>
                    <a:lnTo>
                      <a:pt x="44" y="0"/>
                    </a:lnTo>
                    <a:lnTo>
                      <a:pt x="46" y="0"/>
                    </a:lnTo>
                    <a:lnTo>
                      <a:pt x="48" y="0"/>
                    </a:lnTo>
                  </a:path>
                </a:pathLst>
              </a:custGeom>
              <a:solidFill>
                <a:srgbClr val="C0C0C0"/>
              </a:solidFill>
              <a:ln w="127000" cap="rnd">
                <a:noFill/>
                <a:round/>
                <a:headEnd/>
                <a:tailEnd/>
              </a:ln>
            </p:spPr>
            <p:txBody>
              <a:bodyPr>
                <a:prstTxWarp prst="textNoShape">
                  <a:avLst/>
                </a:prstTxWarp>
              </a:bodyPr>
              <a:lstStyle/>
              <a:p>
                <a:endParaRPr lang="en-US"/>
              </a:p>
            </p:txBody>
          </p:sp>
          <p:sp>
            <p:nvSpPr>
              <p:cNvPr id="26508" name="Freeform 349"/>
              <p:cNvSpPr>
                <a:spLocks/>
              </p:cNvSpPr>
              <p:nvPr/>
            </p:nvSpPr>
            <p:spPr bwMode="auto">
              <a:xfrm>
                <a:off x="992" y="1235"/>
                <a:ext cx="4" cy="7"/>
              </a:xfrm>
              <a:custGeom>
                <a:avLst/>
                <a:gdLst>
                  <a:gd name="T0" fmla="*/ 3 w 4"/>
                  <a:gd name="T1" fmla="*/ 6 h 7"/>
                  <a:gd name="T2" fmla="*/ 3 w 4"/>
                  <a:gd name="T3" fmla="*/ 5 h 7"/>
                  <a:gd name="T4" fmla="*/ 2 w 4"/>
                  <a:gd name="T5" fmla="*/ 5 h 7"/>
                  <a:gd name="T6" fmla="*/ 2 w 4"/>
                  <a:gd name="T7" fmla="*/ 3 h 7"/>
                  <a:gd name="T8" fmla="*/ 1 w 4"/>
                  <a:gd name="T9" fmla="*/ 2 h 7"/>
                  <a:gd name="T10" fmla="*/ 1 w 4"/>
                  <a:gd name="T11" fmla="*/ 1 h 7"/>
                  <a:gd name="T12" fmla="*/ 0 w 4"/>
                  <a:gd name="T13" fmla="*/ 0 h 7"/>
                  <a:gd name="T14" fmla="*/ 0 w 4"/>
                  <a:gd name="T15" fmla="*/ 1 h 7"/>
                  <a:gd name="T16" fmla="*/ 1 w 4"/>
                  <a:gd name="T17" fmla="*/ 1 h 7"/>
                  <a:gd name="T18" fmla="*/ 1 w 4"/>
                  <a:gd name="T19" fmla="*/ 2 h 7"/>
                  <a:gd name="T20" fmla="*/ 1 w 4"/>
                  <a:gd name="T21" fmla="*/ 3 h 7"/>
                  <a:gd name="T22" fmla="*/ 1 w 4"/>
                  <a:gd name="T23" fmla="*/ 5 h 7"/>
                  <a:gd name="T24" fmla="*/ 1 w 4"/>
                  <a:gd name="T25" fmla="*/ 5 h 7"/>
                  <a:gd name="T26" fmla="*/ 0 w 4"/>
                  <a:gd name="T27" fmla="*/ 6 h 7"/>
                  <a:gd name="T28" fmla="*/ 3 w 4"/>
                  <a:gd name="T29" fmla="*/ 6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
                  <a:gd name="T46" fmla="*/ 0 h 7"/>
                  <a:gd name="T47" fmla="*/ 4 w 4"/>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 h="7">
                    <a:moveTo>
                      <a:pt x="3" y="6"/>
                    </a:moveTo>
                    <a:lnTo>
                      <a:pt x="3" y="5"/>
                    </a:lnTo>
                    <a:lnTo>
                      <a:pt x="2" y="5"/>
                    </a:lnTo>
                    <a:lnTo>
                      <a:pt x="2" y="3"/>
                    </a:lnTo>
                    <a:lnTo>
                      <a:pt x="1" y="2"/>
                    </a:lnTo>
                    <a:lnTo>
                      <a:pt x="1" y="1"/>
                    </a:lnTo>
                    <a:lnTo>
                      <a:pt x="0" y="0"/>
                    </a:lnTo>
                    <a:lnTo>
                      <a:pt x="0" y="1"/>
                    </a:lnTo>
                    <a:lnTo>
                      <a:pt x="1" y="1"/>
                    </a:lnTo>
                    <a:lnTo>
                      <a:pt x="1" y="2"/>
                    </a:lnTo>
                    <a:lnTo>
                      <a:pt x="1" y="3"/>
                    </a:lnTo>
                    <a:lnTo>
                      <a:pt x="1" y="5"/>
                    </a:lnTo>
                    <a:lnTo>
                      <a:pt x="0" y="6"/>
                    </a:lnTo>
                    <a:lnTo>
                      <a:pt x="3" y="6"/>
                    </a:lnTo>
                  </a:path>
                </a:pathLst>
              </a:custGeom>
              <a:solidFill>
                <a:srgbClr val="C0C0C0"/>
              </a:solidFill>
              <a:ln w="127000" cap="rnd">
                <a:noFill/>
                <a:round/>
                <a:headEnd/>
                <a:tailEnd/>
              </a:ln>
            </p:spPr>
            <p:txBody>
              <a:bodyPr>
                <a:prstTxWarp prst="textNoShape">
                  <a:avLst/>
                </a:prstTxWarp>
              </a:bodyPr>
              <a:lstStyle/>
              <a:p>
                <a:endParaRPr lang="en-US"/>
              </a:p>
            </p:txBody>
          </p:sp>
          <p:sp>
            <p:nvSpPr>
              <p:cNvPr id="26509" name="Freeform 350"/>
              <p:cNvSpPr>
                <a:spLocks/>
              </p:cNvSpPr>
              <p:nvPr/>
            </p:nvSpPr>
            <p:spPr bwMode="auto">
              <a:xfrm>
                <a:off x="939" y="1235"/>
                <a:ext cx="35" cy="7"/>
              </a:xfrm>
              <a:custGeom>
                <a:avLst/>
                <a:gdLst>
                  <a:gd name="T0" fmla="*/ 32 w 35"/>
                  <a:gd name="T1" fmla="*/ 6 h 7"/>
                  <a:gd name="T2" fmla="*/ 30 w 35"/>
                  <a:gd name="T3" fmla="*/ 5 h 7"/>
                  <a:gd name="T4" fmla="*/ 28 w 35"/>
                  <a:gd name="T5" fmla="*/ 5 h 7"/>
                  <a:gd name="T6" fmla="*/ 28 w 35"/>
                  <a:gd name="T7" fmla="*/ 3 h 7"/>
                  <a:gd name="T8" fmla="*/ 28 w 35"/>
                  <a:gd name="T9" fmla="*/ 2 h 7"/>
                  <a:gd name="T10" fmla="*/ 30 w 35"/>
                  <a:gd name="T11" fmla="*/ 1 h 7"/>
                  <a:gd name="T12" fmla="*/ 32 w 35"/>
                  <a:gd name="T13" fmla="*/ 1 h 7"/>
                  <a:gd name="T14" fmla="*/ 34 w 35"/>
                  <a:gd name="T15" fmla="*/ 0 h 7"/>
                  <a:gd name="T16" fmla="*/ 24 w 35"/>
                  <a:gd name="T17" fmla="*/ 0 h 7"/>
                  <a:gd name="T18" fmla="*/ 24 w 35"/>
                  <a:gd name="T19" fmla="*/ 1 h 7"/>
                  <a:gd name="T20" fmla="*/ 24 w 35"/>
                  <a:gd name="T21" fmla="*/ 2 h 7"/>
                  <a:gd name="T22" fmla="*/ 24 w 35"/>
                  <a:gd name="T23" fmla="*/ 2 h 7"/>
                  <a:gd name="T24" fmla="*/ 22 w 35"/>
                  <a:gd name="T25" fmla="*/ 2 h 7"/>
                  <a:gd name="T26" fmla="*/ 22 w 35"/>
                  <a:gd name="T27" fmla="*/ 3 h 7"/>
                  <a:gd name="T28" fmla="*/ 20 w 35"/>
                  <a:gd name="T29" fmla="*/ 3 h 7"/>
                  <a:gd name="T30" fmla="*/ 18 w 35"/>
                  <a:gd name="T31" fmla="*/ 4 h 7"/>
                  <a:gd name="T32" fmla="*/ 16 w 35"/>
                  <a:gd name="T33" fmla="*/ 4 h 7"/>
                  <a:gd name="T34" fmla="*/ 14 w 35"/>
                  <a:gd name="T35" fmla="*/ 3 h 7"/>
                  <a:gd name="T36" fmla="*/ 12 w 35"/>
                  <a:gd name="T37" fmla="*/ 3 h 7"/>
                  <a:gd name="T38" fmla="*/ 10 w 35"/>
                  <a:gd name="T39" fmla="*/ 2 h 7"/>
                  <a:gd name="T40" fmla="*/ 8 w 35"/>
                  <a:gd name="T41" fmla="*/ 2 h 7"/>
                  <a:gd name="T42" fmla="*/ 8 w 35"/>
                  <a:gd name="T43" fmla="*/ 1 h 7"/>
                  <a:gd name="T44" fmla="*/ 8 w 35"/>
                  <a:gd name="T45" fmla="*/ 0 h 7"/>
                  <a:gd name="T46" fmla="*/ 0 w 35"/>
                  <a:gd name="T47" fmla="*/ 0 h 7"/>
                  <a:gd name="T48" fmla="*/ 2 w 35"/>
                  <a:gd name="T49" fmla="*/ 1 h 7"/>
                  <a:gd name="T50" fmla="*/ 4 w 35"/>
                  <a:gd name="T51" fmla="*/ 1 h 7"/>
                  <a:gd name="T52" fmla="*/ 6 w 35"/>
                  <a:gd name="T53" fmla="*/ 2 h 7"/>
                  <a:gd name="T54" fmla="*/ 6 w 35"/>
                  <a:gd name="T55" fmla="*/ 3 h 7"/>
                  <a:gd name="T56" fmla="*/ 6 w 35"/>
                  <a:gd name="T57" fmla="*/ 5 h 7"/>
                  <a:gd name="T58" fmla="*/ 4 w 35"/>
                  <a:gd name="T59" fmla="*/ 5 h 7"/>
                  <a:gd name="T60" fmla="*/ 2 w 35"/>
                  <a:gd name="T61" fmla="*/ 6 h 7"/>
                  <a:gd name="T62" fmla="*/ 10 w 35"/>
                  <a:gd name="T63" fmla="*/ 6 h 7"/>
                  <a:gd name="T64" fmla="*/ 10 w 35"/>
                  <a:gd name="T65" fmla="*/ 5 h 7"/>
                  <a:gd name="T66" fmla="*/ 14 w 35"/>
                  <a:gd name="T67" fmla="*/ 5 h 7"/>
                  <a:gd name="T68" fmla="*/ 16 w 35"/>
                  <a:gd name="T69" fmla="*/ 5 h 7"/>
                  <a:gd name="T70" fmla="*/ 20 w 35"/>
                  <a:gd name="T71" fmla="*/ 5 h 7"/>
                  <a:gd name="T72" fmla="*/ 22 w 35"/>
                  <a:gd name="T73" fmla="*/ 5 h 7"/>
                  <a:gd name="T74" fmla="*/ 24 w 35"/>
                  <a:gd name="T75" fmla="*/ 6 h 7"/>
                  <a:gd name="T76" fmla="*/ 32 w 35"/>
                  <a:gd name="T77" fmla="*/ 6 h 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5"/>
                  <a:gd name="T118" fmla="*/ 0 h 7"/>
                  <a:gd name="T119" fmla="*/ 35 w 35"/>
                  <a:gd name="T120" fmla="*/ 7 h 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5" h="7">
                    <a:moveTo>
                      <a:pt x="32" y="6"/>
                    </a:moveTo>
                    <a:lnTo>
                      <a:pt x="30" y="5"/>
                    </a:lnTo>
                    <a:lnTo>
                      <a:pt x="28" y="5"/>
                    </a:lnTo>
                    <a:lnTo>
                      <a:pt x="28" y="3"/>
                    </a:lnTo>
                    <a:lnTo>
                      <a:pt x="28" y="2"/>
                    </a:lnTo>
                    <a:lnTo>
                      <a:pt x="30" y="1"/>
                    </a:lnTo>
                    <a:lnTo>
                      <a:pt x="32" y="1"/>
                    </a:lnTo>
                    <a:lnTo>
                      <a:pt x="34" y="0"/>
                    </a:lnTo>
                    <a:lnTo>
                      <a:pt x="24" y="0"/>
                    </a:lnTo>
                    <a:lnTo>
                      <a:pt x="24" y="1"/>
                    </a:lnTo>
                    <a:lnTo>
                      <a:pt x="24" y="2"/>
                    </a:lnTo>
                    <a:lnTo>
                      <a:pt x="22" y="2"/>
                    </a:lnTo>
                    <a:lnTo>
                      <a:pt x="22" y="3"/>
                    </a:lnTo>
                    <a:lnTo>
                      <a:pt x="20" y="3"/>
                    </a:lnTo>
                    <a:lnTo>
                      <a:pt x="18" y="4"/>
                    </a:lnTo>
                    <a:lnTo>
                      <a:pt x="16" y="4"/>
                    </a:lnTo>
                    <a:lnTo>
                      <a:pt x="14" y="3"/>
                    </a:lnTo>
                    <a:lnTo>
                      <a:pt x="12" y="3"/>
                    </a:lnTo>
                    <a:lnTo>
                      <a:pt x="10" y="2"/>
                    </a:lnTo>
                    <a:lnTo>
                      <a:pt x="8" y="2"/>
                    </a:lnTo>
                    <a:lnTo>
                      <a:pt x="8" y="1"/>
                    </a:lnTo>
                    <a:lnTo>
                      <a:pt x="8" y="0"/>
                    </a:lnTo>
                    <a:lnTo>
                      <a:pt x="0" y="0"/>
                    </a:lnTo>
                    <a:lnTo>
                      <a:pt x="2" y="1"/>
                    </a:lnTo>
                    <a:lnTo>
                      <a:pt x="4" y="1"/>
                    </a:lnTo>
                    <a:lnTo>
                      <a:pt x="6" y="2"/>
                    </a:lnTo>
                    <a:lnTo>
                      <a:pt x="6" y="3"/>
                    </a:lnTo>
                    <a:lnTo>
                      <a:pt x="6" y="5"/>
                    </a:lnTo>
                    <a:lnTo>
                      <a:pt x="4" y="5"/>
                    </a:lnTo>
                    <a:lnTo>
                      <a:pt x="2" y="6"/>
                    </a:lnTo>
                    <a:lnTo>
                      <a:pt x="10" y="6"/>
                    </a:lnTo>
                    <a:lnTo>
                      <a:pt x="10" y="5"/>
                    </a:lnTo>
                    <a:lnTo>
                      <a:pt x="14" y="5"/>
                    </a:lnTo>
                    <a:lnTo>
                      <a:pt x="16" y="5"/>
                    </a:lnTo>
                    <a:lnTo>
                      <a:pt x="20" y="5"/>
                    </a:lnTo>
                    <a:lnTo>
                      <a:pt x="22" y="5"/>
                    </a:lnTo>
                    <a:lnTo>
                      <a:pt x="24" y="6"/>
                    </a:lnTo>
                    <a:lnTo>
                      <a:pt x="32" y="6"/>
                    </a:lnTo>
                  </a:path>
                </a:pathLst>
              </a:custGeom>
              <a:solidFill>
                <a:srgbClr val="C0C0C0"/>
              </a:solidFill>
              <a:ln w="127000" cap="rnd">
                <a:noFill/>
                <a:round/>
                <a:headEnd/>
                <a:tailEnd/>
              </a:ln>
            </p:spPr>
            <p:txBody>
              <a:bodyPr>
                <a:prstTxWarp prst="textNoShape">
                  <a:avLst/>
                </a:prstTxWarp>
              </a:bodyPr>
              <a:lstStyle/>
              <a:p>
                <a:endParaRPr lang="en-US"/>
              </a:p>
            </p:txBody>
          </p:sp>
          <p:sp>
            <p:nvSpPr>
              <p:cNvPr id="26510" name="Freeform 351"/>
              <p:cNvSpPr>
                <a:spLocks/>
              </p:cNvSpPr>
              <p:nvPr/>
            </p:nvSpPr>
            <p:spPr bwMode="auto">
              <a:xfrm>
                <a:off x="917" y="1235"/>
                <a:ext cx="4" cy="7"/>
              </a:xfrm>
              <a:custGeom>
                <a:avLst/>
                <a:gdLst>
                  <a:gd name="T0" fmla="*/ 2 w 4"/>
                  <a:gd name="T1" fmla="*/ 6 h 7"/>
                  <a:gd name="T2" fmla="*/ 2 w 4"/>
                  <a:gd name="T3" fmla="*/ 5 h 7"/>
                  <a:gd name="T4" fmla="*/ 2 w 4"/>
                  <a:gd name="T5" fmla="*/ 5 h 7"/>
                  <a:gd name="T6" fmla="*/ 1 w 4"/>
                  <a:gd name="T7" fmla="*/ 3 h 7"/>
                  <a:gd name="T8" fmla="*/ 2 w 4"/>
                  <a:gd name="T9" fmla="*/ 2 h 7"/>
                  <a:gd name="T10" fmla="*/ 2 w 4"/>
                  <a:gd name="T11" fmla="*/ 1 h 7"/>
                  <a:gd name="T12" fmla="*/ 3 w 4"/>
                  <a:gd name="T13" fmla="*/ 0 h 7"/>
                  <a:gd name="T14" fmla="*/ 2 w 4"/>
                  <a:gd name="T15" fmla="*/ 1 h 7"/>
                  <a:gd name="T16" fmla="*/ 2 w 4"/>
                  <a:gd name="T17" fmla="*/ 2 h 7"/>
                  <a:gd name="T18" fmla="*/ 1 w 4"/>
                  <a:gd name="T19" fmla="*/ 3 h 7"/>
                  <a:gd name="T20" fmla="*/ 1 w 4"/>
                  <a:gd name="T21" fmla="*/ 5 h 7"/>
                  <a:gd name="T22" fmla="*/ 0 w 4"/>
                  <a:gd name="T23" fmla="*/ 5 h 7"/>
                  <a:gd name="T24" fmla="*/ 0 w 4"/>
                  <a:gd name="T25" fmla="*/ 6 h 7"/>
                  <a:gd name="T26" fmla="*/ 2 w 4"/>
                  <a:gd name="T27" fmla="*/ 6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
                  <a:gd name="T43" fmla="*/ 0 h 7"/>
                  <a:gd name="T44" fmla="*/ 4 w 4"/>
                  <a:gd name="T45" fmla="*/ 7 h 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 h="7">
                    <a:moveTo>
                      <a:pt x="2" y="6"/>
                    </a:moveTo>
                    <a:lnTo>
                      <a:pt x="2" y="5"/>
                    </a:lnTo>
                    <a:lnTo>
                      <a:pt x="1" y="3"/>
                    </a:lnTo>
                    <a:lnTo>
                      <a:pt x="2" y="2"/>
                    </a:lnTo>
                    <a:lnTo>
                      <a:pt x="2" y="1"/>
                    </a:lnTo>
                    <a:lnTo>
                      <a:pt x="3" y="0"/>
                    </a:lnTo>
                    <a:lnTo>
                      <a:pt x="2" y="1"/>
                    </a:lnTo>
                    <a:lnTo>
                      <a:pt x="2" y="2"/>
                    </a:lnTo>
                    <a:lnTo>
                      <a:pt x="1" y="3"/>
                    </a:lnTo>
                    <a:lnTo>
                      <a:pt x="1" y="5"/>
                    </a:lnTo>
                    <a:lnTo>
                      <a:pt x="0" y="5"/>
                    </a:lnTo>
                    <a:lnTo>
                      <a:pt x="0" y="6"/>
                    </a:lnTo>
                    <a:lnTo>
                      <a:pt x="2" y="6"/>
                    </a:lnTo>
                  </a:path>
                </a:pathLst>
              </a:custGeom>
              <a:solidFill>
                <a:srgbClr val="C0C0C0"/>
              </a:solidFill>
              <a:ln w="127000" cap="rnd">
                <a:noFill/>
                <a:round/>
                <a:headEnd/>
                <a:tailEnd/>
              </a:ln>
            </p:spPr>
            <p:txBody>
              <a:bodyPr>
                <a:prstTxWarp prst="textNoShape">
                  <a:avLst/>
                </a:prstTxWarp>
              </a:bodyPr>
              <a:lstStyle/>
              <a:p>
                <a:endParaRPr lang="en-US"/>
              </a:p>
            </p:txBody>
          </p:sp>
          <p:sp>
            <p:nvSpPr>
              <p:cNvPr id="26511" name="Freeform 352"/>
              <p:cNvSpPr>
                <a:spLocks/>
              </p:cNvSpPr>
              <p:nvPr/>
            </p:nvSpPr>
            <p:spPr bwMode="auto">
              <a:xfrm>
                <a:off x="467" y="1235"/>
                <a:ext cx="6" cy="7"/>
              </a:xfrm>
              <a:custGeom>
                <a:avLst/>
                <a:gdLst>
                  <a:gd name="T0" fmla="*/ 5 w 6"/>
                  <a:gd name="T1" fmla="*/ 6 h 7"/>
                  <a:gd name="T2" fmla="*/ 5 w 6"/>
                  <a:gd name="T3" fmla="*/ 5 h 7"/>
                  <a:gd name="T4" fmla="*/ 5 w 6"/>
                  <a:gd name="T5" fmla="*/ 5 h 7"/>
                  <a:gd name="T6" fmla="*/ 4 w 6"/>
                  <a:gd name="T7" fmla="*/ 3 h 7"/>
                  <a:gd name="T8" fmla="*/ 3 w 6"/>
                  <a:gd name="T9" fmla="*/ 2 h 7"/>
                  <a:gd name="T10" fmla="*/ 2 w 6"/>
                  <a:gd name="T11" fmla="*/ 2 h 7"/>
                  <a:gd name="T12" fmla="*/ 1 w 6"/>
                  <a:gd name="T13" fmla="*/ 0 h 7"/>
                  <a:gd name="T14" fmla="*/ 0 w 6"/>
                  <a:gd name="T15" fmla="*/ 0 h 7"/>
                  <a:gd name="T16" fmla="*/ 1 w 6"/>
                  <a:gd name="T17" fmla="*/ 1 h 7"/>
                  <a:gd name="T18" fmla="*/ 2 w 6"/>
                  <a:gd name="T19" fmla="*/ 1 h 7"/>
                  <a:gd name="T20" fmla="*/ 2 w 6"/>
                  <a:gd name="T21" fmla="*/ 2 h 7"/>
                  <a:gd name="T22" fmla="*/ 3 w 6"/>
                  <a:gd name="T23" fmla="*/ 2 h 7"/>
                  <a:gd name="T24" fmla="*/ 3 w 6"/>
                  <a:gd name="T25" fmla="*/ 4 h 7"/>
                  <a:gd name="T26" fmla="*/ 3 w 6"/>
                  <a:gd name="T27" fmla="*/ 5 h 7"/>
                  <a:gd name="T28" fmla="*/ 2 w 6"/>
                  <a:gd name="T29" fmla="*/ 5 h 7"/>
                  <a:gd name="T30" fmla="*/ 2 w 6"/>
                  <a:gd name="T31" fmla="*/ 6 h 7"/>
                  <a:gd name="T32" fmla="*/ 5 w 6"/>
                  <a:gd name="T33" fmla="*/ 6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7"/>
                  <a:gd name="T53" fmla="*/ 6 w 6"/>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7">
                    <a:moveTo>
                      <a:pt x="5" y="6"/>
                    </a:moveTo>
                    <a:lnTo>
                      <a:pt x="5" y="5"/>
                    </a:lnTo>
                    <a:lnTo>
                      <a:pt x="4" y="3"/>
                    </a:lnTo>
                    <a:lnTo>
                      <a:pt x="3" y="2"/>
                    </a:lnTo>
                    <a:lnTo>
                      <a:pt x="2" y="2"/>
                    </a:lnTo>
                    <a:lnTo>
                      <a:pt x="1" y="0"/>
                    </a:lnTo>
                    <a:lnTo>
                      <a:pt x="0" y="0"/>
                    </a:lnTo>
                    <a:lnTo>
                      <a:pt x="1" y="1"/>
                    </a:lnTo>
                    <a:lnTo>
                      <a:pt x="2" y="1"/>
                    </a:lnTo>
                    <a:lnTo>
                      <a:pt x="2" y="2"/>
                    </a:lnTo>
                    <a:lnTo>
                      <a:pt x="3" y="2"/>
                    </a:lnTo>
                    <a:lnTo>
                      <a:pt x="3" y="4"/>
                    </a:lnTo>
                    <a:lnTo>
                      <a:pt x="3" y="5"/>
                    </a:lnTo>
                    <a:lnTo>
                      <a:pt x="2" y="5"/>
                    </a:lnTo>
                    <a:lnTo>
                      <a:pt x="2" y="6"/>
                    </a:lnTo>
                    <a:lnTo>
                      <a:pt x="5" y="6"/>
                    </a:lnTo>
                  </a:path>
                </a:pathLst>
              </a:custGeom>
              <a:solidFill>
                <a:srgbClr val="C0C0C0"/>
              </a:solidFill>
              <a:ln w="127000" cap="rnd">
                <a:noFill/>
                <a:round/>
                <a:headEnd/>
                <a:tailEnd/>
              </a:ln>
            </p:spPr>
            <p:txBody>
              <a:bodyPr>
                <a:prstTxWarp prst="textNoShape">
                  <a:avLst/>
                </a:prstTxWarp>
              </a:bodyPr>
              <a:lstStyle/>
              <a:p>
                <a:endParaRPr lang="en-US"/>
              </a:p>
            </p:txBody>
          </p:sp>
          <p:sp>
            <p:nvSpPr>
              <p:cNvPr id="26512" name="Freeform 353"/>
              <p:cNvSpPr>
                <a:spLocks/>
              </p:cNvSpPr>
              <p:nvPr/>
            </p:nvSpPr>
            <p:spPr bwMode="auto">
              <a:xfrm>
                <a:off x="416" y="1235"/>
                <a:ext cx="38" cy="7"/>
              </a:xfrm>
              <a:custGeom>
                <a:avLst/>
                <a:gdLst>
                  <a:gd name="T0" fmla="*/ 33 w 38"/>
                  <a:gd name="T1" fmla="*/ 6 h 7"/>
                  <a:gd name="T2" fmla="*/ 33 w 38"/>
                  <a:gd name="T3" fmla="*/ 5 h 7"/>
                  <a:gd name="T4" fmla="*/ 31 w 38"/>
                  <a:gd name="T5" fmla="*/ 5 h 7"/>
                  <a:gd name="T6" fmla="*/ 29 w 38"/>
                  <a:gd name="T7" fmla="*/ 4 h 7"/>
                  <a:gd name="T8" fmla="*/ 31 w 38"/>
                  <a:gd name="T9" fmla="*/ 2 h 7"/>
                  <a:gd name="T10" fmla="*/ 33 w 38"/>
                  <a:gd name="T11" fmla="*/ 2 h 7"/>
                  <a:gd name="T12" fmla="*/ 33 w 38"/>
                  <a:gd name="T13" fmla="*/ 1 h 7"/>
                  <a:gd name="T14" fmla="*/ 35 w 38"/>
                  <a:gd name="T15" fmla="*/ 1 h 7"/>
                  <a:gd name="T16" fmla="*/ 37 w 38"/>
                  <a:gd name="T17" fmla="*/ 0 h 7"/>
                  <a:gd name="T18" fmla="*/ 27 w 38"/>
                  <a:gd name="T19" fmla="*/ 0 h 7"/>
                  <a:gd name="T20" fmla="*/ 27 w 38"/>
                  <a:gd name="T21" fmla="*/ 1 h 7"/>
                  <a:gd name="T22" fmla="*/ 27 w 38"/>
                  <a:gd name="T23" fmla="*/ 2 h 7"/>
                  <a:gd name="T24" fmla="*/ 25 w 38"/>
                  <a:gd name="T25" fmla="*/ 2 h 7"/>
                  <a:gd name="T26" fmla="*/ 25 w 38"/>
                  <a:gd name="T27" fmla="*/ 3 h 7"/>
                  <a:gd name="T28" fmla="*/ 23 w 38"/>
                  <a:gd name="T29" fmla="*/ 3 h 7"/>
                  <a:gd name="T30" fmla="*/ 21 w 38"/>
                  <a:gd name="T31" fmla="*/ 3 h 7"/>
                  <a:gd name="T32" fmla="*/ 21 w 38"/>
                  <a:gd name="T33" fmla="*/ 4 h 7"/>
                  <a:gd name="T34" fmla="*/ 19 w 38"/>
                  <a:gd name="T35" fmla="*/ 4 h 7"/>
                  <a:gd name="T36" fmla="*/ 16 w 38"/>
                  <a:gd name="T37" fmla="*/ 4 h 7"/>
                  <a:gd name="T38" fmla="*/ 14 w 38"/>
                  <a:gd name="T39" fmla="*/ 3 h 7"/>
                  <a:gd name="T40" fmla="*/ 12 w 38"/>
                  <a:gd name="T41" fmla="*/ 3 h 7"/>
                  <a:gd name="T42" fmla="*/ 12 w 38"/>
                  <a:gd name="T43" fmla="*/ 2 h 7"/>
                  <a:gd name="T44" fmla="*/ 10 w 38"/>
                  <a:gd name="T45" fmla="*/ 2 h 7"/>
                  <a:gd name="T46" fmla="*/ 10 w 38"/>
                  <a:gd name="T47" fmla="*/ 1 h 7"/>
                  <a:gd name="T48" fmla="*/ 10 w 38"/>
                  <a:gd name="T49" fmla="*/ 0 h 7"/>
                  <a:gd name="T50" fmla="*/ 0 w 38"/>
                  <a:gd name="T51" fmla="*/ 0 h 7"/>
                  <a:gd name="T52" fmla="*/ 2 w 38"/>
                  <a:gd name="T53" fmla="*/ 1 h 7"/>
                  <a:gd name="T54" fmla="*/ 4 w 38"/>
                  <a:gd name="T55" fmla="*/ 2 h 7"/>
                  <a:gd name="T56" fmla="*/ 6 w 38"/>
                  <a:gd name="T57" fmla="*/ 2 h 7"/>
                  <a:gd name="T58" fmla="*/ 6 w 38"/>
                  <a:gd name="T59" fmla="*/ 4 h 7"/>
                  <a:gd name="T60" fmla="*/ 6 w 38"/>
                  <a:gd name="T61" fmla="*/ 5 h 7"/>
                  <a:gd name="T62" fmla="*/ 4 w 38"/>
                  <a:gd name="T63" fmla="*/ 5 h 7"/>
                  <a:gd name="T64" fmla="*/ 4 w 38"/>
                  <a:gd name="T65" fmla="*/ 6 h 7"/>
                  <a:gd name="T66" fmla="*/ 12 w 38"/>
                  <a:gd name="T67" fmla="*/ 6 h 7"/>
                  <a:gd name="T68" fmla="*/ 12 w 38"/>
                  <a:gd name="T69" fmla="*/ 5 h 7"/>
                  <a:gd name="T70" fmla="*/ 14 w 38"/>
                  <a:gd name="T71" fmla="*/ 5 h 7"/>
                  <a:gd name="T72" fmla="*/ 19 w 38"/>
                  <a:gd name="T73" fmla="*/ 5 h 7"/>
                  <a:gd name="T74" fmla="*/ 21 w 38"/>
                  <a:gd name="T75" fmla="*/ 5 h 7"/>
                  <a:gd name="T76" fmla="*/ 25 w 38"/>
                  <a:gd name="T77" fmla="*/ 5 h 7"/>
                  <a:gd name="T78" fmla="*/ 25 w 38"/>
                  <a:gd name="T79" fmla="*/ 6 h 7"/>
                  <a:gd name="T80" fmla="*/ 33 w 38"/>
                  <a:gd name="T81" fmla="*/ 6 h 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8"/>
                  <a:gd name="T124" fmla="*/ 0 h 7"/>
                  <a:gd name="T125" fmla="*/ 38 w 38"/>
                  <a:gd name="T126" fmla="*/ 7 h 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8" h="7">
                    <a:moveTo>
                      <a:pt x="33" y="6"/>
                    </a:moveTo>
                    <a:lnTo>
                      <a:pt x="33" y="5"/>
                    </a:lnTo>
                    <a:lnTo>
                      <a:pt x="31" y="5"/>
                    </a:lnTo>
                    <a:lnTo>
                      <a:pt x="29" y="4"/>
                    </a:lnTo>
                    <a:lnTo>
                      <a:pt x="31" y="2"/>
                    </a:lnTo>
                    <a:lnTo>
                      <a:pt x="33" y="2"/>
                    </a:lnTo>
                    <a:lnTo>
                      <a:pt x="33" y="1"/>
                    </a:lnTo>
                    <a:lnTo>
                      <a:pt x="35" y="1"/>
                    </a:lnTo>
                    <a:lnTo>
                      <a:pt x="37" y="0"/>
                    </a:lnTo>
                    <a:lnTo>
                      <a:pt x="27" y="0"/>
                    </a:lnTo>
                    <a:lnTo>
                      <a:pt x="27" y="1"/>
                    </a:lnTo>
                    <a:lnTo>
                      <a:pt x="27" y="2"/>
                    </a:lnTo>
                    <a:lnTo>
                      <a:pt x="25" y="2"/>
                    </a:lnTo>
                    <a:lnTo>
                      <a:pt x="25" y="3"/>
                    </a:lnTo>
                    <a:lnTo>
                      <a:pt x="23" y="3"/>
                    </a:lnTo>
                    <a:lnTo>
                      <a:pt x="21" y="3"/>
                    </a:lnTo>
                    <a:lnTo>
                      <a:pt x="21" y="4"/>
                    </a:lnTo>
                    <a:lnTo>
                      <a:pt x="19" y="4"/>
                    </a:lnTo>
                    <a:lnTo>
                      <a:pt x="16" y="4"/>
                    </a:lnTo>
                    <a:lnTo>
                      <a:pt x="14" y="3"/>
                    </a:lnTo>
                    <a:lnTo>
                      <a:pt x="12" y="3"/>
                    </a:lnTo>
                    <a:lnTo>
                      <a:pt x="12" y="2"/>
                    </a:lnTo>
                    <a:lnTo>
                      <a:pt x="10" y="2"/>
                    </a:lnTo>
                    <a:lnTo>
                      <a:pt x="10" y="1"/>
                    </a:lnTo>
                    <a:lnTo>
                      <a:pt x="10" y="0"/>
                    </a:lnTo>
                    <a:lnTo>
                      <a:pt x="0" y="0"/>
                    </a:lnTo>
                    <a:lnTo>
                      <a:pt x="2" y="1"/>
                    </a:lnTo>
                    <a:lnTo>
                      <a:pt x="4" y="2"/>
                    </a:lnTo>
                    <a:lnTo>
                      <a:pt x="6" y="2"/>
                    </a:lnTo>
                    <a:lnTo>
                      <a:pt x="6" y="4"/>
                    </a:lnTo>
                    <a:lnTo>
                      <a:pt x="6" y="5"/>
                    </a:lnTo>
                    <a:lnTo>
                      <a:pt x="4" y="5"/>
                    </a:lnTo>
                    <a:lnTo>
                      <a:pt x="4" y="6"/>
                    </a:lnTo>
                    <a:lnTo>
                      <a:pt x="12" y="6"/>
                    </a:lnTo>
                    <a:lnTo>
                      <a:pt x="12" y="5"/>
                    </a:lnTo>
                    <a:lnTo>
                      <a:pt x="14" y="5"/>
                    </a:lnTo>
                    <a:lnTo>
                      <a:pt x="19" y="5"/>
                    </a:lnTo>
                    <a:lnTo>
                      <a:pt x="21" y="5"/>
                    </a:lnTo>
                    <a:lnTo>
                      <a:pt x="25" y="5"/>
                    </a:lnTo>
                    <a:lnTo>
                      <a:pt x="25" y="6"/>
                    </a:lnTo>
                    <a:lnTo>
                      <a:pt x="33" y="6"/>
                    </a:lnTo>
                  </a:path>
                </a:pathLst>
              </a:custGeom>
              <a:solidFill>
                <a:srgbClr val="C0C0C0"/>
              </a:solidFill>
              <a:ln w="127000" cap="rnd">
                <a:noFill/>
                <a:round/>
                <a:headEnd/>
                <a:tailEnd/>
              </a:ln>
            </p:spPr>
            <p:txBody>
              <a:bodyPr>
                <a:prstTxWarp prst="textNoShape">
                  <a:avLst/>
                </a:prstTxWarp>
              </a:bodyPr>
              <a:lstStyle/>
              <a:p>
                <a:endParaRPr lang="en-US"/>
              </a:p>
            </p:txBody>
          </p:sp>
          <p:sp>
            <p:nvSpPr>
              <p:cNvPr id="26513" name="Freeform 354"/>
              <p:cNvSpPr>
                <a:spLocks/>
              </p:cNvSpPr>
              <p:nvPr/>
            </p:nvSpPr>
            <p:spPr bwMode="auto">
              <a:xfrm>
                <a:off x="395" y="1235"/>
                <a:ext cx="6" cy="7"/>
              </a:xfrm>
              <a:custGeom>
                <a:avLst/>
                <a:gdLst>
                  <a:gd name="T0" fmla="*/ 4 w 6"/>
                  <a:gd name="T1" fmla="*/ 6 h 7"/>
                  <a:gd name="T2" fmla="*/ 3 w 6"/>
                  <a:gd name="T3" fmla="*/ 5 h 7"/>
                  <a:gd name="T4" fmla="*/ 3 w 6"/>
                  <a:gd name="T5" fmla="*/ 5 h 7"/>
                  <a:gd name="T6" fmla="*/ 3 w 6"/>
                  <a:gd name="T7" fmla="*/ 4 h 7"/>
                  <a:gd name="T8" fmla="*/ 3 w 6"/>
                  <a:gd name="T9" fmla="*/ 2 h 7"/>
                  <a:gd name="T10" fmla="*/ 3 w 6"/>
                  <a:gd name="T11" fmla="*/ 2 h 7"/>
                  <a:gd name="T12" fmla="*/ 4 w 6"/>
                  <a:gd name="T13" fmla="*/ 1 h 7"/>
                  <a:gd name="T14" fmla="*/ 5 w 6"/>
                  <a:gd name="T15" fmla="*/ 1 h 7"/>
                  <a:gd name="T16" fmla="*/ 5 w 6"/>
                  <a:gd name="T17" fmla="*/ 0 h 7"/>
                  <a:gd name="T18" fmla="*/ 3 w 6"/>
                  <a:gd name="T19" fmla="*/ 2 h 7"/>
                  <a:gd name="T20" fmla="*/ 3 w 6"/>
                  <a:gd name="T21" fmla="*/ 2 h 7"/>
                  <a:gd name="T22" fmla="*/ 2 w 6"/>
                  <a:gd name="T23" fmla="*/ 3 h 7"/>
                  <a:gd name="T24" fmla="*/ 1 w 6"/>
                  <a:gd name="T25" fmla="*/ 5 h 7"/>
                  <a:gd name="T26" fmla="*/ 1 w 6"/>
                  <a:gd name="T27" fmla="*/ 5 h 7"/>
                  <a:gd name="T28" fmla="*/ 0 w 6"/>
                  <a:gd name="T29" fmla="*/ 6 h 7"/>
                  <a:gd name="T30" fmla="*/ 4 w 6"/>
                  <a:gd name="T31" fmla="*/ 6 h 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
                  <a:gd name="T49" fmla="*/ 0 h 7"/>
                  <a:gd name="T50" fmla="*/ 6 w 6"/>
                  <a:gd name="T51" fmla="*/ 7 h 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 h="7">
                    <a:moveTo>
                      <a:pt x="4" y="6"/>
                    </a:moveTo>
                    <a:lnTo>
                      <a:pt x="3" y="5"/>
                    </a:lnTo>
                    <a:lnTo>
                      <a:pt x="3" y="4"/>
                    </a:lnTo>
                    <a:lnTo>
                      <a:pt x="3" y="2"/>
                    </a:lnTo>
                    <a:lnTo>
                      <a:pt x="4" y="1"/>
                    </a:lnTo>
                    <a:lnTo>
                      <a:pt x="5" y="1"/>
                    </a:lnTo>
                    <a:lnTo>
                      <a:pt x="5" y="0"/>
                    </a:lnTo>
                    <a:lnTo>
                      <a:pt x="3" y="2"/>
                    </a:lnTo>
                    <a:lnTo>
                      <a:pt x="2" y="3"/>
                    </a:lnTo>
                    <a:lnTo>
                      <a:pt x="1" y="5"/>
                    </a:lnTo>
                    <a:lnTo>
                      <a:pt x="0" y="6"/>
                    </a:lnTo>
                    <a:lnTo>
                      <a:pt x="4" y="6"/>
                    </a:lnTo>
                  </a:path>
                </a:pathLst>
              </a:custGeom>
              <a:solidFill>
                <a:srgbClr val="C0C0C0"/>
              </a:solidFill>
              <a:ln w="127000" cap="rnd">
                <a:noFill/>
                <a:round/>
                <a:headEnd/>
                <a:tailEnd/>
              </a:ln>
            </p:spPr>
            <p:txBody>
              <a:bodyPr>
                <a:prstTxWarp prst="textNoShape">
                  <a:avLst/>
                </a:prstTxWarp>
              </a:bodyPr>
              <a:lstStyle/>
              <a:p>
                <a:endParaRPr lang="en-US"/>
              </a:p>
            </p:txBody>
          </p:sp>
          <p:sp>
            <p:nvSpPr>
              <p:cNvPr id="26514" name="Freeform 355"/>
              <p:cNvSpPr>
                <a:spLocks/>
              </p:cNvSpPr>
              <p:nvPr/>
            </p:nvSpPr>
            <p:spPr bwMode="auto">
              <a:xfrm>
                <a:off x="971" y="1247"/>
                <a:ext cx="27" cy="4"/>
              </a:xfrm>
              <a:custGeom>
                <a:avLst/>
                <a:gdLst>
                  <a:gd name="T0" fmla="*/ 26 w 27"/>
                  <a:gd name="T1" fmla="*/ 3 h 4"/>
                  <a:gd name="T2" fmla="*/ 26 w 27"/>
                  <a:gd name="T3" fmla="*/ 2 h 4"/>
                  <a:gd name="T4" fmla="*/ 26 w 27"/>
                  <a:gd name="T5" fmla="*/ 2 h 4"/>
                  <a:gd name="T6" fmla="*/ 24 w 27"/>
                  <a:gd name="T7" fmla="*/ 1 h 4"/>
                  <a:gd name="T8" fmla="*/ 24 w 27"/>
                  <a:gd name="T9" fmla="*/ 0 h 4"/>
                  <a:gd name="T10" fmla="*/ 15 w 27"/>
                  <a:gd name="T11" fmla="*/ 0 h 4"/>
                  <a:gd name="T12" fmla="*/ 13 w 27"/>
                  <a:gd name="T13" fmla="*/ 0 h 4"/>
                  <a:gd name="T14" fmla="*/ 11 w 27"/>
                  <a:gd name="T15" fmla="*/ 1 h 4"/>
                  <a:gd name="T16" fmla="*/ 9 w 27"/>
                  <a:gd name="T17" fmla="*/ 0 h 4"/>
                  <a:gd name="T18" fmla="*/ 7 w 27"/>
                  <a:gd name="T19" fmla="*/ 0 h 4"/>
                  <a:gd name="T20" fmla="*/ 0 w 27"/>
                  <a:gd name="T21" fmla="*/ 0 h 4"/>
                  <a:gd name="T22" fmla="*/ 2 w 27"/>
                  <a:gd name="T23" fmla="*/ 1 h 4"/>
                  <a:gd name="T24" fmla="*/ 4 w 27"/>
                  <a:gd name="T25" fmla="*/ 1 h 4"/>
                  <a:gd name="T26" fmla="*/ 6 w 27"/>
                  <a:gd name="T27" fmla="*/ 2 h 4"/>
                  <a:gd name="T28" fmla="*/ 7 w 27"/>
                  <a:gd name="T29" fmla="*/ 3 h 4"/>
                  <a:gd name="T30" fmla="*/ 7 w 27"/>
                  <a:gd name="T31" fmla="*/ 3 h 4"/>
                  <a:gd name="T32" fmla="*/ 11 w 27"/>
                  <a:gd name="T33" fmla="*/ 3 h 4"/>
                  <a:gd name="T34" fmla="*/ 11 w 27"/>
                  <a:gd name="T35" fmla="*/ 3 h 4"/>
                  <a:gd name="T36" fmla="*/ 11 w 27"/>
                  <a:gd name="T37" fmla="*/ 2 h 4"/>
                  <a:gd name="T38" fmla="*/ 13 w 27"/>
                  <a:gd name="T39" fmla="*/ 2 h 4"/>
                  <a:gd name="T40" fmla="*/ 13 w 27"/>
                  <a:gd name="T41" fmla="*/ 2 h 4"/>
                  <a:gd name="T42" fmla="*/ 15 w 27"/>
                  <a:gd name="T43" fmla="*/ 2 h 4"/>
                  <a:gd name="T44" fmla="*/ 15 w 27"/>
                  <a:gd name="T45" fmla="*/ 1 h 4"/>
                  <a:gd name="T46" fmla="*/ 17 w 27"/>
                  <a:gd name="T47" fmla="*/ 1 h 4"/>
                  <a:gd name="T48" fmla="*/ 19 w 27"/>
                  <a:gd name="T49" fmla="*/ 1 h 4"/>
                  <a:gd name="T50" fmla="*/ 20 w 27"/>
                  <a:gd name="T51" fmla="*/ 1 h 4"/>
                  <a:gd name="T52" fmla="*/ 22 w 27"/>
                  <a:gd name="T53" fmla="*/ 1 h 4"/>
                  <a:gd name="T54" fmla="*/ 22 w 27"/>
                  <a:gd name="T55" fmla="*/ 2 h 4"/>
                  <a:gd name="T56" fmla="*/ 24 w 27"/>
                  <a:gd name="T57" fmla="*/ 2 h 4"/>
                  <a:gd name="T58" fmla="*/ 24 w 27"/>
                  <a:gd name="T59" fmla="*/ 2 h 4"/>
                  <a:gd name="T60" fmla="*/ 26 w 27"/>
                  <a:gd name="T61" fmla="*/ 2 h 4"/>
                  <a:gd name="T62" fmla="*/ 26 w 27"/>
                  <a:gd name="T63" fmla="*/ 3 h 4"/>
                  <a:gd name="T64" fmla="*/ 26 w 27"/>
                  <a:gd name="T65" fmla="*/ 3 h 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4"/>
                  <a:gd name="T101" fmla="*/ 27 w 27"/>
                  <a:gd name="T102" fmla="*/ 4 h 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4">
                    <a:moveTo>
                      <a:pt x="26" y="3"/>
                    </a:moveTo>
                    <a:lnTo>
                      <a:pt x="26" y="2"/>
                    </a:lnTo>
                    <a:lnTo>
                      <a:pt x="24" y="1"/>
                    </a:lnTo>
                    <a:lnTo>
                      <a:pt x="24" y="0"/>
                    </a:lnTo>
                    <a:lnTo>
                      <a:pt x="15" y="0"/>
                    </a:lnTo>
                    <a:lnTo>
                      <a:pt x="13" y="0"/>
                    </a:lnTo>
                    <a:lnTo>
                      <a:pt x="11" y="1"/>
                    </a:lnTo>
                    <a:lnTo>
                      <a:pt x="9" y="0"/>
                    </a:lnTo>
                    <a:lnTo>
                      <a:pt x="7" y="0"/>
                    </a:lnTo>
                    <a:lnTo>
                      <a:pt x="0" y="0"/>
                    </a:lnTo>
                    <a:lnTo>
                      <a:pt x="2" y="1"/>
                    </a:lnTo>
                    <a:lnTo>
                      <a:pt x="4" y="1"/>
                    </a:lnTo>
                    <a:lnTo>
                      <a:pt x="6" y="2"/>
                    </a:lnTo>
                    <a:lnTo>
                      <a:pt x="7" y="3"/>
                    </a:lnTo>
                    <a:lnTo>
                      <a:pt x="11" y="3"/>
                    </a:lnTo>
                    <a:lnTo>
                      <a:pt x="11" y="2"/>
                    </a:lnTo>
                    <a:lnTo>
                      <a:pt x="13" y="2"/>
                    </a:lnTo>
                    <a:lnTo>
                      <a:pt x="15" y="2"/>
                    </a:lnTo>
                    <a:lnTo>
                      <a:pt x="15" y="1"/>
                    </a:lnTo>
                    <a:lnTo>
                      <a:pt x="17" y="1"/>
                    </a:lnTo>
                    <a:lnTo>
                      <a:pt x="19" y="1"/>
                    </a:lnTo>
                    <a:lnTo>
                      <a:pt x="20" y="1"/>
                    </a:lnTo>
                    <a:lnTo>
                      <a:pt x="22" y="1"/>
                    </a:lnTo>
                    <a:lnTo>
                      <a:pt x="22" y="2"/>
                    </a:lnTo>
                    <a:lnTo>
                      <a:pt x="24" y="2"/>
                    </a:lnTo>
                    <a:lnTo>
                      <a:pt x="26" y="2"/>
                    </a:lnTo>
                    <a:lnTo>
                      <a:pt x="26" y="3"/>
                    </a:lnTo>
                  </a:path>
                </a:pathLst>
              </a:custGeom>
              <a:solidFill>
                <a:srgbClr val="C0C0C0"/>
              </a:solidFill>
              <a:ln w="127000" cap="rnd">
                <a:noFill/>
                <a:round/>
                <a:headEnd/>
                <a:tailEnd/>
              </a:ln>
            </p:spPr>
            <p:txBody>
              <a:bodyPr>
                <a:prstTxWarp prst="textNoShape">
                  <a:avLst/>
                </a:prstTxWarp>
              </a:bodyPr>
              <a:lstStyle/>
              <a:p>
                <a:endParaRPr lang="en-US"/>
              </a:p>
            </p:txBody>
          </p:sp>
          <p:sp>
            <p:nvSpPr>
              <p:cNvPr id="26515" name="Freeform 356"/>
              <p:cNvSpPr>
                <a:spLocks/>
              </p:cNvSpPr>
              <p:nvPr/>
            </p:nvSpPr>
            <p:spPr bwMode="auto">
              <a:xfrm>
                <a:off x="915" y="1247"/>
                <a:ext cx="27" cy="4"/>
              </a:xfrm>
              <a:custGeom>
                <a:avLst/>
                <a:gdLst>
                  <a:gd name="T0" fmla="*/ 19 w 27"/>
                  <a:gd name="T1" fmla="*/ 3 h 4"/>
                  <a:gd name="T2" fmla="*/ 19 w 27"/>
                  <a:gd name="T3" fmla="*/ 3 h 4"/>
                  <a:gd name="T4" fmla="*/ 20 w 27"/>
                  <a:gd name="T5" fmla="*/ 2 h 4"/>
                  <a:gd name="T6" fmla="*/ 20 w 27"/>
                  <a:gd name="T7" fmla="*/ 1 h 4"/>
                  <a:gd name="T8" fmla="*/ 22 w 27"/>
                  <a:gd name="T9" fmla="*/ 1 h 4"/>
                  <a:gd name="T10" fmla="*/ 24 w 27"/>
                  <a:gd name="T11" fmla="*/ 0 h 4"/>
                  <a:gd name="T12" fmla="*/ 26 w 27"/>
                  <a:gd name="T13" fmla="*/ 0 h 4"/>
                  <a:gd name="T14" fmla="*/ 19 w 27"/>
                  <a:gd name="T15" fmla="*/ 0 h 4"/>
                  <a:gd name="T16" fmla="*/ 17 w 27"/>
                  <a:gd name="T17" fmla="*/ 0 h 4"/>
                  <a:gd name="T18" fmla="*/ 15 w 27"/>
                  <a:gd name="T19" fmla="*/ 0 h 4"/>
                  <a:gd name="T20" fmla="*/ 15 w 27"/>
                  <a:gd name="T21" fmla="*/ 1 h 4"/>
                  <a:gd name="T22" fmla="*/ 13 w 27"/>
                  <a:gd name="T23" fmla="*/ 0 h 4"/>
                  <a:gd name="T24" fmla="*/ 11 w 27"/>
                  <a:gd name="T25" fmla="*/ 0 h 4"/>
                  <a:gd name="T26" fmla="*/ 9 w 27"/>
                  <a:gd name="T27" fmla="*/ 0 h 4"/>
                  <a:gd name="T28" fmla="*/ 2 w 27"/>
                  <a:gd name="T29" fmla="*/ 0 h 4"/>
                  <a:gd name="T30" fmla="*/ 0 w 27"/>
                  <a:gd name="T31" fmla="*/ 1 h 4"/>
                  <a:gd name="T32" fmla="*/ 0 w 27"/>
                  <a:gd name="T33" fmla="*/ 2 h 4"/>
                  <a:gd name="T34" fmla="*/ 0 w 27"/>
                  <a:gd name="T35" fmla="*/ 2 h 4"/>
                  <a:gd name="T36" fmla="*/ 0 w 27"/>
                  <a:gd name="T37" fmla="*/ 3 h 4"/>
                  <a:gd name="T38" fmla="*/ 0 w 27"/>
                  <a:gd name="T39" fmla="*/ 3 h 4"/>
                  <a:gd name="T40" fmla="*/ 0 w 27"/>
                  <a:gd name="T41" fmla="*/ 2 h 4"/>
                  <a:gd name="T42" fmla="*/ 2 w 27"/>
                  <a:gd name="T43" fmla="*/ 2 h 4"/>
                  <a:gd name="T44" fmla="*/ 4 w 27"/>
                  <a:gd name="T45" fmla="*/ 1 h 4"/>
                  <a:gd name="T46" fmla="*/ 6 w 27"/>
                  <a:gd name="T47" fmla="*/ 1 h 4"/>
                  <a:gd name="T48" fmla="*/ 7 w 27"/>
                  <a:gd name="T49" fmla="*/ 1 h 4"/>
                  <a:gd name="T50" fmla="*/ 9 w 27"/>
                  <a:gd name="T51" fmla="*/ 1 h 4"/>
                  <a:gd name="T52" fmla="*/ 11 w 27"/>
                  <a:gd name="T53" fmla="*/ 2 h 4"/>
                  <a:gd name="T54" fmla="*/ 13 w 27"/>
                  <a:gd name="T55" fmla="*/ 2 h 4"/>
                  <a:gd name="T56" fmla="*/ 13 w 27"/>
                  <a:gd name="T57" fmla="*/ 2 h 4"/>
                  <a:gd name="T58" fmla="*/ 15 w 27"/>
                  <a:gd name="T59" fmla="*/ 3 h 4"/>
                  <a:gd name="T60" fmla="*/ 15 w 27"/>
                  <a:gd name="T61" fmla="*/ 3 h 4"/>
                  <a:gd name="T62" fmla="*/ 19 w 27"/>
                  <a:gd name="T63" fmla="*/ 3 h 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7"/>
                  <a:gd name="T97" fmla="*/ 0 h 4"/>
                  <a:gd name="T98" fmla="*/ 27 w 27"/>
                  <a:gd name="T99" fmla="*/ 4 h 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7" h="4">
                    <a:moveTo>
                      <a:pt x="19" y="3"/>
                    </a:moveTo>
                    <a:lnTo>
                      <a:pt x="19" y="3"/>
                    </a:lnTo>
                    <a:lnTo>
                      <a:pt x="20" y="2"/>
                    </a:lnTo>
                    <a:lnTo>
                      <a:pt x="20" y="1"/>
                    </a:lnTo>
                    <a:lnTo>
                      <a:pt x="22" y="1"/>
                    </a:lnTo>
                    <a:lnTo>
                      <a:pt x="24" y="0"/>
                    </a:lnTo>
                    <a:lnTo>
                      <a:pt x="26" y="0"/>
                    </a:lnTo>
                    <a:lnTo>
                      <a:pt x="19" y="0"/>
                    </a:lnTo>
                    <a:lnTo>
                      <a:pt x="17" y="0"/>
                    </a:lnTo>
                    <a:lnTo>
                      <a:pt x="15" y="0"/>
                    </a:lnTo>
                    <a:lnTo>
                      <a:pt x="15" y="1"/>
                    </a:lnTo>
                    <a:lnTo>
                      <a:pt x="13" y="0"/>
                    </a:lnTo>
                    <a:lnTo>
                      <a:pt x="11" y="0"/>
                    </a:lnTo>
                    <a:lnTo>
                      <a:pt x="9" y="0"/>
                    </a:lnTo>
                    <a:lnTo>
                      <a:pt x="2" y="0"/>
                    </a:lnTo>
                    <a:lnTo>
                      <a:pt x="0" y="1"/>
                    </a:lnTo>
                    <a:lnTo>
                      <a:pt x="0" y="2"/>
                    </a:lnTo>
                    <a:lnTo>
                      <a:pt x="0" y="3"/>
                    </a:lnTo>
                    <a:lnTo>
                      <a:pt x="0" y="2"/>
                    </a:lnTo>
                    <a:lnTo>
                      <a:pt x="2" y="2"/>
                    </a:lnTo>
                    <a:lnTo>
                      <a:pt x="4" y="1"/>
                    </a:lnTo>
                    <a:lnTo>
                      <a:pt x="6" y="1"/>
                    </a:lnTo>
                    <a:lnTo>
                      <a:pt x="7" y="1"/>
                    </a:lnTo>
                    <a:lnTo>
                      <a:pt x="9" y="1"/>
                    </a:lnTo>
                    <a:lnTo>
                      <a:pt x="11" y="2"/>
                    </a:lnTo>
                    <a:lnTo>
                      <a:pt x="13" y="2"/>
                    </a:lnTo>
                    <a:lnTo>
                      <a:pt x="15" y="3"/>
                    </a:lnTo>
                    <a:lnTo>
                      <a:pt x="19" y="3"/>
                    </a:lnTo>
                  </a:path>
                </a:pathLst>
              </a:custGeom>
              <a:solidFill>
                <a:srgbClr val="C0C0C0"/>
              </a:solidFill>
              <a:ln w="127000" cap="rnd">
                <a:noFill/>
                <a:round/>
                <a:headEnd/>
                <a:tailEnd/>
              </a:ln>
            </p:spPr>
            <p:txBody>
              <a:bodyPr>
                <a:prstTxWarp prst="textNoShape">
                  <a:avLst/>
                </a:prstTxWarp>
              </a:bodyPr>
              <a:lstStyle/>
              <a:p>
                <a:endParaRPr lang="en-US"/>
              </a:p>
            </p:txBody>
          </p:sp>
          <p:sp>
            <p:nvSpPr>
              <p:cNvPr id="26516" name="Freeform 357"/>
              <p:cNvSpPr>
                <a:spLocks/>
              </p:cNvSpPr>
              <p:nvPr/>
            </p:nvSpPr>
            <p:spPr bwMode="auto">
              <a:xfrm>
                <a:off x="448" y="1247"/>
                <a:ext cx="30" cy="4"/>
              </a:xfrm>
              <a:custGeom>
                <a:avLst/>
                <a:gdLst>
                  <a:gd name="T0" fmla="*/ 29 w 30"/>
                  <a:gd name="T1" fmla="*/ 3 h 4"/>
                  <a:gd name="T2" fmla="*/ 29 w 30"/>
                  <a:gd name="T3" fmla="*/ 2 h 4"/>
                  <a:gd name="T4" fmla="*/ 27 w 30"/>
                  <a:gd name="T5" fmla="*/ 2 h 4"/>
                  <a:gd name="T6" fmla="*/ 27 w 30"/>
                  <a:gd name="T7" fmla="*/ 1 h 4"/>
                  <a:gd name="T8" fmla="*/ 25 w 30"/>
                  <a:gd name="T9" fmla="*/ 0 h 4"/>
                  <a:gd name="T10" fmla="*/ 17 w 30"/>
                  <a:gd name="T11" fmla="*/ 0 h 4"/>
                  <a:gd name="T12" fmla="*/ 15 w 30"/>
                  <a:gd name="T13" fmla="*/ 0 h 4"/>
                  <a:gd name="T14" fmla="*/ 14 w 30"/>
                  <a:gd name="T15" fmla="*/ 1 h 4"/>
                  <a:gd name="T16" fmla="*/ 12 w 30"/>
                  <a:gd name="T17" fmla="*/ 1 h 4"/>
                  <a:gd name="T18" fmla="*/ 10 w 30"/>
                  <a:gd name="T19" fmla="*/ 0 h 4"/>
                  <a:gd name="T20" fmla="*/ 8 w 30"/>
                  <a:gd name="T21" fmla="*/ 0 h 4"/>
                  <a:gd name="T22" fmla="*/ 0 w 30"/>
                  <a:gd name="T23" fmla="*/ 0 h 4"/>
                  <a:gd name="T24" fmla="*/ 2 w 30"/>
                  <a:gd name="T25" fmla="*/ 0 h 4"/>
                  <a:gd name="T26" fmla="*/ 4 w 30"/>
                  <a:gd name="T27" fmla="*/ 1 h 4"/>
                  <a:gd name="T28" fmla="*/ 6 w 30"/>
                  <a:gd name="T29" fmla="*/ 1 h 4"/>
                  <a:gd name="T30" fmla="*/ 8 w 30"/>
                  <a:gd name="T31" fmla="*/ 2 h 4"/>
                  <a:gd name="T32" fmla="*/ 8 w 30"/>
                  <a:gd name="T33" fmla="*/ 3 h 4"/>
                  <a:gd name="T34" fmla="*/ 8 w 30"/>
                  <a:gd name="T35" fmla="*/ 3 h 4"/>
                  <a:gd name="T36" fmla="*/ 12 w 30"/>
                  <a:gd name="T37" fmla="*/ 3 h 4"/>
                  <a:gd name="T38" fmla="*/ 12 w 30"/>
                  <a:gd name="T39" fmla="*/ 3 h 4"/>
                  <a:gd name="T40" fmla="*/ 14 w 30"/>
                  <a:gd name="T41" fmla="*/ 3 h 4"/>
                  <a:gd name="T42" fmla="*/ 14 w 30"/>
                  <a:gd name="T43" fmla="*/ 2 h 4"/>
                  <a:gd name="T44" fmla="*/ 15 w 30"/>
                  <a:gd name="T45" fmla="*/ 2 h 4"/>
                  <a:gd name="T46" fmla="*/ 17 w 30"/>
                  <a:gd name="T47" fmla="*/ 1 h 4"/>
                  <a:gd name="T48" fmla="*/ 19 w 30"/>
                  <a:gd name="T49" fmla="*/ 1 h 4"/>
                  <a:gd name="T50" fmla="*/ 21 w 30"/>
                  <a:gd name="T51" fmla="*/ 1 h 4"/>
                  <a:gd name="T52" fmla="*/ 23 w 30"/>
                  <a:gd name="T53" fmla="*/ 1 h 4"/>
                  <a:gd name="T54" fmla="*/ 25 w 30"/>
                  <a:gd name="T55" fmla="*/ 2 h 4"/>
                  <a:gd name="T56" fmla="*/ 27 w 30"/>
                  <a:gd name="T57" fmla="*/ 2 h 4"/>
                  <a:gd name="T58" fmla="*/ 27 w 30"/>
                  <a:gd name="T59" fmla="*/ 3 h 4"/>
                  <a:gd name="T60" fmla="*/ 29 w 30"/>
                  <a:gd name="T61" fmla="*/ 3 h 4"/>
                  <a:gd name="T62" fmla="*/ 29 w 30"/>
                  <a:gd name="T63" fmla="*/ 3 h 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
                  <a:gd name="T97" fmla="*/ 0 h 4"/>
                  <a:gd name="T98" fmla="*/ 30 w 30"/>
                  <a:gd name="T99" fmla="*/ 4 h 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 h="4">
                    <a:moveTo>
                      <a:pt x="29" y="3"/>
                    </a:moveTo>
                    <a:lnTo>
                      <a:pt x="29" y="2"/>
                    </a:lnTo>
                    <a:lnTo>
                      <a:pt x="27" y="2"/>
                    </a:lnTo>
                    <a:lnTo>
                      <a:pt x="27" y="1"/>
                    </a:lnTo>
                    <a:lnTo>
                      <a:pt x="25" y="0"/>
                    </a:lnTo>
                    <a:lnTo>
                      <a:pt x="17" y="0"/>
                    </a:lnTo>
                    <a:lnTo>
                      <a:pt x="15" y="0"/>
                    </a:lnTo>
                    <a:lnTo>
                      <a:pt x="14" y="1"/>
                    </a:lnTo>
                    <a:lnTo>
                      <a:pt x="12" y="1"/>
                    </a:lnTo>
                    <a:lnTo>
                      <a:pt x="10" y="0"/>
                    </a:lnTo>
                    <a:lnTo>
                      <a:pt x="8" y="0"/>
                    </a:lnTo>
                    <a:lnTo>
                      <a:pt x="0" y="0"/>
                    </a:lnTo>
                    <a:lnTo>
                      <a:pt x="2" y="0"/>
                    </a:lnTo>
                    <a:lnTo>
                      <a:pt x="4" y="1"/>
                    </a:lnTo>
                    <a:lnTo>
                      <a:pt x="6" y="1"/>
                    </a:lnTo>
                    <a:lnTo>
                      <a:pt x="8" y="2"/>
                    </a:lnTo>
                    <a:lnTo>
                      <a:pt x="8" y="3"/>
                    </a:lnTo>
                    <a:lnTo>
                      <a:pt x="12" y="3"/>
                    </a:lnTo>
                    <a:lnTo>
                      <a:pt x="14" y="3"/>
                    </a:lnTo>
                    <a:lnTo>
                      <a:pt x="14" y="2"/>
                    </a:lnTo>
                    <a:lnTo>
                      <a:pt x="15" y="2"/>
                    </a:lnTo>
                    <a:lnTo>
                      <a:pt x="17" y="1"/>
                    </a:lnTo>
                    <a:lnTo>
                      <a:pt x="19" y="1"/>
                    </a:lnTo>
                    <a:lnTo>
                      <a:pt x="21" y="1"/>
                    </a:lnTo>
                    <a:lnTo>
                      <a:pt x="23" y="1"/>
                    </a:lnTo>
                    <a:lnTo>
                      <a:pt x="25" y="2"/>
                    </a:lnTo>
                    <a:lnTo>
                      <a:pt x="27" y="2"/>
                    </a:lnTo>
                    <a:lnTo>
                      <a:pt x="27" y="3"/>
                    </a:lnTo>
                    <a:lnTo>
                      <a:pt x="29" y="3"/>
                    </a:lnTo>
                  </a:path>
                </a:pathLst>
              </a:custGeom>
              <a:solidFill>
                <a:srgbClr val="C0C0C0"/>
              </a:solidFill>
              <a:ln w="127000" cap="rnd">
                <a:noFill/>
                <a:round/>
                <a:headEnd/>
                <a:tailEnd/>
              </a:ln>
            </p:spPr>
            <p:txBody>
              <a:bodyPr>
                <a:prstTxWarp prst="textNoShape">
                  <a:avLst/>
                </a:prstTxWarp>
              </a:bodyPr>
              <a:lstStyle/>
              <a:p>
                <a:endParaRPr lang="en-US"/>
              </a:p>
            </p:txBody>
          </p:sp>
          <p:sp>
            <p:nvSpPr>
              <p:cNvPr id="26517" name="Freeform 358"/>
              <p:cNvSpPr>
                <a:spLocks/>
              </p:cNvSpPr>
              <p:nvPr/>
            </p:nvSpPr>
            <p:spPr bwMode="auto">
              <a:xfrm>
                <a:off x="392" y="1247"/>
                <a:ext cx="30" cy="4"/>
              </a:xfrm>
              <a:custGeom>
                <a:avLst/>
                <a:gdLst>
                  <a:gd name="T0" fmla="*/ 21 w 30"/>
                  <a:gd name="T1" fmla="*/ 3 h 4"/>
                  <a:gd name="T2" fmla="*/ 21 w 30"/>
                  <a:gd name="T3" fmla="*/ 3 h 4"/>
                  <a:gd name="T4" fmla="*/ 21 w 30"/>
                  <a:gd name="T5" fmla="*/ 2 h 4"/>
                  <a:gd name="T6" fmla="*/ 23 w 30"/>
                  <a:gd name="T7" fmla="*/ 1 h 4"/>
                  <a:gd name="T8" fmla="*/ 25 w 30"/>
                  <a:gd name="T9" fmla="*/ 1 h 4"/>
                  <a:gd name="T10" fmla="*/ 27 w 30"/>
                  <a:gd name="T11" fmla="*/ 0 h 4"/>
                  <a:gd name="T12" fmla="*/ 29 w 30"/>
                  <a:gd name="T13" fmla="*/ 0 h 4"/>
                  <a:gd name="T14" fmla="*/ 21 w 30"/>
                  <a:gd name="T15" fmla="*/ 0 h 4"/>
                  <a:gd name="T16" fmla="*/ 19 w 30"/>
                  <a:gd name="T17" fmla="*/ 0 h 4"/>
                  <a:gd name="T18" fmla="*/ 17 w 30"/>
                  <a:gd name="T19" fmla="*/ 1 h 4"/>
                  <a:gd name="T20" fmla="*/ 15 w 30"/>
                  <a:gd name="T21" fmla="*/ 1 h 4"/>
                  <a:gd name="T22" fmla="*/ 14 w 30"/>
                  <a:gd name="T23" fmla="*/ 1 h 4"/>
                  <a:gd name="T24" fmla="*/ 14 w 30"/>
                  <a:gd name="T25" fmla="*/ 0 h 4"/>
                  <a:gd name="T26" fmla="*/ 12 w 30"/>
                  <a:gd name="T27" fmla="*/ 0 h 4"/>
                  <a:gd name="T28" fmla="*/ 2 w 30"/>
                  <a:gd name="T29" fmla="*/ 0 h 4"/>
                  <a:gd name="T30" fmla="*/ 2 w 30"/>
                  <a:gd name="T31" fmla="*/ 1 h 4"/>
                  <a:gd name="T32" fmla="*/ 0 w 30"/>
                  <a:gd name="T33" fmla="*/ 2 h 4"/>
                  <a:gd name="T34" fmla="*/ 0 w 30"/>
                  <a:gd name="T35" fmla="*/ 2 h 4"/>
                  <a:gd name="T36" fmla="*/ 0 w 30"/>
                  <a:gd name="T37" fmla="*/ 3 h 4"/>
                  <a:gd name="T38" fmla="*/ 0 w 30"/>
                  <a:gd name="T39" fmla="*/ 3 h 4"/>
                  <a:gd name="T40" fmla="*/ 2 w 30"/>
                  <a:gd name="T41" fmla="*/ 2 h 4"/>
                  <a:gd name="T42" fmla="*/ 2 w 30"/>
                  <a:gd name="T43" fmla="*/ 2 h 4"/>
                  <a:gd name="T44" fmla="*/ 4 w 30"/>
                  <a:gd name="T45" fmla="*/ 2 h 4"/>
                  <a:gd name="T46" fmla="*/ 6 w 30"/>
                  <a:gd name="T47" fmla="*/ 1 h 4"/>
                  <a:gd name="T48" fmla="*/ 8 w 30"/>
                  <a:gd name="T49" fmla="*/ 1 h 4"/>
                  <a:gd name="T50" fmla="*/ 10 w 30"/>
                  <a:gd name="T51" fmla="*/ 1 h 4"/>
                  <a:gd name="T52" fmla="*/ 12 w 30"/>
                  <a:gd name="T53" fmla="*/ 1 h 4"/>
                  <a:gd name="T54" fmla="*/ 14 w 30"/>
                  <a:gd name="T55" fmla="*/ 2 h 4"/>
                  <a:gd name="T56" fmla="*/ 15 w 30"/>
                  <a:gd name="T57" fmla="*/ 2 h 4"/>
                  <a:gd name="T58" fmla="*/ 15 w 30"/>
                  <a:gd name="T59" fmla="*/ 3 h 4"/>
                  <a:gd name="T60" fmla="*/ 15 w 30"/>
                  <a:gd name="T61" fmla="*/ 3 h 4"/>
                  <a:gd name="T62" fmla="*/ 21 w 30"/>
                  <a:gd name="T63" fmla="*/ 3 h 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
                  <a:gd name="T97" fmla="*/ 0 h 4"/>
                  <a:gd name="T98" fmla="*/ 30 w 30"/>
                  <a:gd name="T99" fmla="*/ 4 h 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 h="4">
                    <a:moveTo>
                      <a:pt x="21" y="3"/>
                    </a:moveTo>
                    <a:lnTo>
                      <a:pt x="21" y="3"/>
                    </a:lnTo>
                    <a:lnTo>
                      <a:pt x="21" y="2"/>
                    </a:lnTo>
                    <a:lnTo>
                      <a:pt x="23" y="1"/>
                    </a:lnTo>
                    <a:lnTo>
                      <a:pt x="25" y="1"/>
                    </a:lnTo>
                    <a:lnTo>
                      <a:pt x="27" y="0"/>
                    </a:lnTo>
                    <a:lnTo>
                      <a:pt x="29" y="0"/>
                    </a:lnTo>
                    <a:lnTo>
                      <a:pt x="21" y="0"/>
                    </a:lnTo>
                    <a:lnTo>
                      <a:pt x="19" y="0"/>
                    </a:lnTo>
                    <a:lnTo>
                      <a:pt x="17" y="1"/>
                    </a:lnTo>
                    <a:lnTo>
                      <a:pt x="15" y="1"/>
                    </a:lnTo>
                    <a:lnTo>
                      <a:pt x="14" y="1"/>
                    </a:lnTo>
                    <a:lnTo>
                      <a:pt x="14" y="0"/>
                    </a:lnTo>
                    <a:lnTo>
                      <a:pt x="12" y="0"/>
                    </a:lnTo>
                    <a:lnTo>
                      <a:pt x="2" y="0"/>
                    </a:lnTo>
                    <a:lnTo>
                      <a:pt x="2" y="1"/>
                    </a:lnTo>
                    <a:lnTo>
                      <a:pt x="0" y="2"/>
                    </a:lnTo>
                    <a:lnTo>
                      <a:pt x="0" y="3"/>
                    </a:lnTo>
                    <a:lnTo>
                      <a:pt x="2" y="2"/>
                    </a:lnTo>
                    <a:lnTo>
                      <a:pt x="4" y="2"/>
                    </a:lnTo>
                    <a:lnTo>
                      <a:pt x="6" y="1"/>
                    </a:lnTo>
                    <a:lnTo>
                      <a:pt x="8" y="1"/>
                    </a:lnTo>
                    <a:lnTo>
                      <a:pt x="10" y="1"/>
                    </a:lnTo>
                    <a:lnTo>
                      <a:pt x="12" y="1"/>
                    </a:lnTo>
                    <a:lnTo>
                      <a:pt x="14" y="2"/>
                    </a:lnTo>
                    <a:lnTo>
                      <a:pt x="15" y="2"/>
                    </a:lnTo>
                    <a:lnTo>
                      <a:pt x="15" y="3"/>
                    </a:lnTo>
                    <a:lnTo>
                      <a:pt x="21" y="3"/>
                    </a:lnTo>
                  </a:path>
                </a:pathLst>
              </a:custGeom>
              <a:solidFill>
                <a:srgbClr val="C0C0C0"/>
              </a:solidFill>
              <a:ln w="127000" cap="rnd">
                <a:noFill/>
                <a:round/>
                <a:headEnd/>
                <a:tailEnd/>
              </a:ln>
            </p:spPr>
            <p:txBody>
              <a:bodyPr>
                <a:prstTxWarp prst="textNoShape">
                  <a:avLst/>
                </a:prstTxWarp>
              </a:bodyPr>
              <a:lstStyle/>
              <a:p>
                <a:endParaRPr lang="en-US"/>
              </a:p>
            </p:txBody>
          </p:sp>
          <p:sp>
            <p:nvSpPr>
              <p:cNvPr id="26518" name="Freeform 359"/>
              <p:cNvSpPr>
                <a:spLocks/>
              </p:cNvSpPr>
              <p:nvPr/>
            </p:nvSpPr>
            <p:spPr bwMode="auto">
              <a:xfrm>
                <a:off x="968" y="1256"/>
                <a:ext cx="30" cy="5"/>
              </a:xfrm>
              <a:custGeom>
                <a:avLst/>
                <a:gdLst>
                  <a:gd name="T0" fmla="*/ 27 w 30"/>
                  <a:gd name="T1" fmla="*/ 4 h 5"/>
                  <a:gd name="T2" fmla="*/ 27 w 30"/>
                  <a:gd name="T3" fmla="*/ 3 h 5"/>
                  <a:gd name="T4" fmla="*/ 29 w 30"/>
                  <a:gd name="T5" fmla="*/ 2 h 5"/>
                  <a:gd name="T6" fmla="*/ 29 w 30"/>
                  <a:gd name="T7" fmla="*/ 1 h 5"/>
                  <a:gd name="T8" fmla="*/ 29 w 30"/>
                  <a:gd name="T9" fmla="*/ 0 h 5"/>
                  <a:gd name="T10" fmla="*/ 29 w 30"/>
                  <a:gd name="T11" fmla="*/ 1 h 5"/>
                  <a:gd name="T12" fmla="*/ 29 w 30"/>
                  <a:gd name="T13" fmla="*/ 1 h 5"/>
                  <a:gd name="T14" fmla="*/ 27 w 30"/>
                  <a:gd name="T15" fmla="*/ 1 h 5"/>
                  <a:gd name="T16" fmla="*/ 27 w 30"/>
                  <a:gd name="T17" fmla="*/ 2 h 5"/>
                  <a:gd name="T18" fmla="*/ 25 w 30"/>
                  <a:gd name="T19" fmla="*/ 2 h 5"/>
                  <a:gd name="T20" fmla="*/ 23 w 30"/>
                  <a:gd name="T21" fmla="*/ 2 h 5"/>
                  <a:gd name="T22" fmla="*/ 21 w 30"/>
                  <a:gd name="T23" fmla="*/ 2 h 5"/>
                  <a:gd name="T24" fmla="*/ 19 w 30"/>
                  <a:gd name="T25" fmla="*/ 2 h 5"/>
                  <a:gd name="T26" fmla="*/ 17 w 30"/>
                  <a:gd name="T27" fmla="*/ 2 h 5"/>
                  <a:gd name="T28" fmla="*/ 15 w 30"/>
                  <a:gd name="T29" fmla="*/ 2 h 5"/>
                  <a:gd name="T30" fmla="*/ 14 w 30"/>
                  <a:gd name="T31" fmla="*/ 1 h 5"/>
                  <a:gd name="T32" fmla="*/ 14 w 30"/>
                  <a:gd name="T33" fmla="*/ 1 h 5"/>
                  <a:gd name="T34" fmla="*/ 14 w 30"/>
                  <a:gd name="T35" fmla="*/ 0 h 5"/>
                  <a:gd name="T36" fmla="*/ 10 w 30"/>
                  <a:gd name="T37" fmla="*/ 0 h 5"/>
                  <a:gd name="T38" fmla="*/ 10 w 30"/>
                  <a:gd name="T39" fmla="*/ 1 h 5"/>
                  <a:gd name="T40" fmla="*/ 8 w 30"/>
                  <a:gd name="T41" fmla="*/ 2 h 5"/>
                  <a:gd name="T42" fmla="*/ 6 w 30"/>
                  <a:gd name="T43" fmla="*/ 2 h 5"/>
                  <a:gd name="T44" fmla="*/ 4 w 30"/>
                  <a:gd name="T45" fmla="*/ 3 h 5"/>
                  <a:gd name="T46" fmla="*/ 2 w 30"/>
                  <a:gd name="T47" fmla="*/ 3 h 5"/>
                  <a:gd name="T48" fmla="*/ 0 w 30"/>
                  <a:gd name="T49" fmla="*/ 4 h 5"/>
                  <a:gd name="T50" fmla="*/ 8 w 30"/>
                  <a:gd name="T51" fmla="*/ 4 h 5"/>
                  <a:gd name="T52" fmla="*/ 10 w 30"/>
                  <a:gd name="T53" fmla="*/ 3 h 5"/>
                  <a:gd name="T54" fmla="*/ 12 w 30"/>
                  <a:gd name="T55" fmla="*/ 3 h 5"/>
                  <a:gd name="T56" fmla="*/ 14 w 30"/>
                  <a:gd name="T57" fmla="*/ 3 h 5"/>
                  <a:gd name="T58" fmla="*/ 15 w 30"/>
                  <a:gd name="T59" fmla="*/ 3 h 5"/>
                  <a:gd name="T60" fmla="*/ 17 w 30"/>
                  <a:gd name="T61" fmla="*/ 3 h 5"/>
                  <a:gd name="T62" fmla="*/ 19 w 30"/>
                  <a:gd name="T63" fmla="*/ 4 h 5"/>
                  <a:gd name="T64" fmla="*/ 27 w 30"/>
                  <a:gd name="T65" fmla="*/ 4 h 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
                  <a:gd name="T100" fmla="*/ 0 h 5"/>
                  <a:gd name="T101" fmla="*/ 30 w 30"/>
                  <a:gd name="T102" fmla="*/ 5 h 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 h="5">
                    <a:moveTo>
                      <a:pt x="27" y="4"/>
                    </a:moveTo>
                    <a:lnTo>
                      <a:pt x="27" y="3"/>
                    </a:lnTo>
                    <a:lnTo>
                      <a:pt x="29" y="2"/>
                    </a:lnTo>
                    <a:lnTo>
                      <a:pt x="29" y="1"/>
                    </a:lnTo>
                    <a:lnTo>
                      <a:pt x="29" y="0"/>
                    </a:lnTo>
                    <a:lnTo>
                      <a:pt x="29" y="1"/>
                    </a:lnTo>
                    <a:lnTo>
                      <a:pt x="27" y="1"/>
                    </a:lnTo>
                    <a:lnTo>
                      <a:pt x="27" y="2"/>
                    </a:lnTo>
                    <a:lnTo>
                      <a:pt x="25" y="2"/>
                    </a:lnTo>
                    <a:lnTo>
                      <a:pt x="23" y="2"/>
                    </a:lnTo>
                    <a:lnTo>
                      <a:pt x="21" y="2"/>
                    </a:lnTo>
                    <a:lnTo>
                      <a:pt x="19" y="2"/>
                    </a:lnTo>
                    <a:lnTo>
                      <a:pt x="17" y="2"/>
                    </a:lnTo>
                    <a:lnTo>
                      <a:pt x="15" y="2"/>
                    </a:lnTo>
                    <a:lnTo>
                      <a:pt x="14" y="1"/>
                    </a:lnTo>
                    <a:lnTo>
                      <a:pt x="14" y="0"/>
                    </a:lnTo>
                    <a:lnTo>
                      <a:pt x="10" y="0"/>
                    </a:lnTo>
                    <a:lnTo>
                      <a:pt x="10" y="1"/>
                    </a:lnTo>
                    <a:lnTo>
                      <a:pt x="8" y="2"/>
                    </a:lnTo>
                    <a:lnTo>
                      <a:pt x="6" y="2"/>
                    </a:lnTo>
                    <a:lnTo>
                      <a:pt x="4" y="3"/>
                    </a:lnTo>
                    <a:lnTo>
                      <a:pt x="2" y="3"/>
                    </a:lnTo>
                    <a:lnTo>
                      <a:pt x="0" y="4"/>
                    </a:lnTo>
                    <a:lnTo>
                      <a:pt x="8" y="4"/>
                    </a:lnTo>
                    <a:lnTo>
                      <a:pt x="10" y="3"/>
                    </a:lnTo>
                    <a:lnTo>
                      <a:pt x="12" y="3"/>
                    </a:lnTo>
                    <a:lnTo>
                      <a:pt x="14" y="3"/>
                    </a:lnTo>
                    <a:lnTo>
                      <a:pt x="15" y="3"/>
                    </a:lnTo>
                    <a:lnTo>
                      <a:pt x="17" y="3"/>
                    </a:lnTo>
                    <a:lnTo>
                      <a:pt x="19" y="4"/>
                    </a:lnTo>
                    <a:lnTo>
                      <a:pt x="27" y="4"/>
                    </a:lnTo>
                  </a:path>
                </a:pathLst>
              </a:custGeom>
              <a:solidFill>
                <a:srgbClr val="C0C0C0"/>
              </a:solidFill>
              <a:ln w="127000" cap="rnd">
                <a:noFill/>
                <a:round/>
                <a:headEnd/>
                <a:tailEnd/>
              </a:ln>
            </p:spPr>
            <p:txBody>
              <a:bodyPr>
                <a:prstTxWarp prst="textNoShape">
                  <a:avLst/>
                </a:prstTxWarp>
              </a:bodyPr>
              <a:lstStyle/>
              <a:p>
                <a:endParaRPr lang="en-US"/>
              </a:p>
            </p:txBody>
          </p:sp>
          <p:sp>
            <p:nvSpPr>
              <p:cNvPr id="26519" name="Freeform 360"/>
              <p:cNvSpPr>
                <a:spLocks/>
              </p:cNvSpPr>
              <p:nvPr/>
            </p:nvSpPr>
            <p:spPr bwMode="auto">
              <a:xfrm>
                <a:off x="915" y="1256"/>
                <a:ext cx="27" cy="5"/>
              </a:xfrm>
              <a:custGeom>
                <a:avLst/>
                <a:gdLst>
                  <a:gd name="T0" fmla="*/ 26 w 27"/>
                  <a:gd name="T1" fmla="*/ 4 h 5"/>
                  <a:gd name="T2" fmla="*/ 24 w 27"/>
                  <a:gd name="T3" fmla="*/ 3 h 5"/>
                  <a:gd name="T4" fmla="*/ 22 w 27"/>
                  <a:gd name="T5" fmla="*/ 3 h 5"/>
                  <a:gd name="T6" fmla="*/ 20 w 27"/>
                  <a:gd name="T7" fmla="*/ 2 h 5"/>
                  <a:gd name="T8" fmla="*/ 20 w 27"/>
                  <a:gd name="T9" fmla="*/ 2 h 5"/>
                  <a:gd name="T10" fmla="*/ 19 w 27"/>
                  <a:gd name="T11" fmla="*/ 1 h 5"/>
                  <a:gd name="T12" fmla="*/ 19 w 27"/>
                  <a:gd name="T13" fmla="*/ 0 h 5"/>
                  <a:gd name="T14" fmla="*/ 15 w 27"/>
                  <a:gd name="T15" fmla="*/ 0 h 5"/>
                  <a:gd name="T16" fmla="*/ 15 w 27"/>
                  <a:gd name="T17" fmla="*/ 1 h 5"/>
                  <a:gd name="T18" fmla="*/ 13 w 27"/>
                  <a:gd name="T19" fmla="*/ 1 h 5"/>
                  <a:gd name="T20" fmla="*/ 13 w 27"/>
                  <a:gd name="T21" fmla="*/ 2 h 5"/>
                  <a:gd name="T22" fmla="*/ 11 w 27"/>
                  <a:gd name="T23" fmla="*/ 2 h 5"/>
                  <a:gd name="T24" fmla="*/ 9 w 27"/>
                  <a:gd name="T25" fmla="*/ 2 h 5"/>
                  <a:gd name="T26" fmla="*/ 7 w 27"/>
                  <a:gd name="T27" fmla="*/ 2 h 5"/>
                  <a:gd name="T28" fmla="*/ 6 w 27"/>
                  <a:gd name="T29" fmla="*/ 2 h 5"/>
                  <a:gd name="T30" fmla="*/ 4 w 27"/>
                  <a:gd name="T31" fmla="*/ 2 h 5"/>
                  <a:gd name="T32" fmla="*/ 2 w 27"/>
                  <a:gd name="T33" fmla="*/ 2 h 5"/>
                  <a:gd name="T34" fmla="*/ 2 w 27"/>
                  <a:gd name="T35" fmla="*/ 2 h 5"/>
                  <a:gd name="T36" fmla="*/ 0 w 27"/>
                  <a:gd name="T37" fmla="*/ 1 h 5"/>
                  <a:gd name="T38" fmla="*/ 0 w 27"/>
                  <a:gd name="T39" fmla="*/ 1 h 5"/>
                  <a:gd name="T40" fmla="*/ 0 w 27"/>
                  <a:gd name="T41" fmla="*/ 0 h 5"/>
                  <a:gd name="T42" fmla="*/ 0 w 27"/>
                  <a:gd name="T43" fmla="*/ 1 h 5"/>
                  <a:gd name="T44" fmla="*/ 0 w 27"/>
                  <a:gd name="T45" fmla="*/ 2 h 5"/>
                  <a:gd name="T46" fmla="*/ 0 w 27"/>
                  <a:gd name="T47" fmla="*/ 3 h 5"/>
                  <a:gd name="T48" fmla="*/ 2 w 27"/>
                  <a:gd name="T49" fmla="*/ 4 h 5"/>
                  <a:gd name="T50" fmla="*/ 9 w 27"/>
                  <a:gd name="T51" fmla="*/ 4 h 5"/>
                  <a:gd name="T52" fmla="*/ 9 w 27"/>
                  <a:gd name="T53" fmla="*/ 3 h 5"/>
                  <a:gd name="T54" fmla="*/ 11 w 27"/>
                  <a:gd name="T55" fmla="*/ 3 h 5"/>
                  <a:gd name="T56" fmla="*/ 13 w 27"/>
                  <a:gd name="T57" fmla="*/ 3 h 5"/>
                  <a:gd name="T58" fmla="*/ 15 w 27"/>
                  <a:gd name="T59" fmla="*/ 3 h 5"/>
                  <a:gd name="T60" fmla="*/ 15 w 27"/>
                  <a:gd name="T61" fmla="*/ 3 h 5"/>
                  <a:gd name="T62" fmla="*/ 17 w 27"/>
                  <a:gd name="T63" fmla="*/ 3 h 5"/>
                  <a:gd name="T64" fmla="*/ 19 w 27"/>
                  <a:gd name="T65" fmla="*/ 3 h 5"/>
                  <a:gd name="T66" fmla="*/ 19 w 27"/>
                  <a:gd name="T67" fmla="*/ 4 h 5"/>
                  <a:gd name="T68" fmla="*/ 26 w 27"/>
                  <a:gd name="T69" fmla="*/ 4 h 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7"/>
                  <a:gd name="T106" fmla="*/ 0 h 5"/>
                  <a:gd name="T107" fmla="*/ 27 w 27"/>
                  <a:gd name="T108" fmla="*/ 5 h 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7" h="5">
                    <a:moveTo>
                      <a:pt x="26" y="4"/>
                    </a:moveTo>
                    <a:lnTo>
                      <a:pt x="24" y="3"/>
                    </a:lnTo>
                    <a:lnTo>
                      <a:pt x="22" y="3"/>
                    </a:lnTo>
                    <a:lnTo>
                      <a:pt x="20" y="2"/>
                    </a:lnTo>
                    <a:lnTo>
                      <a:pt x="19" y="1"/>
                    </a:lnTo>
                    <a:lnTo>
                      <a:pt x="19" y="0"/>
                    </a:lnTo>
                    <a:lnTo>
                      <a:pt x="15" y="0"/>
                    </a:lnTo>
                    <a:lnTo>
                      <a:pt x="15" y="1"/>
                    </a:lnTo>
                    <a:lnTo>
                      <a:pt x="13" y="1"/>
                    </a:lnTo>
                    <a:lnTo>
                      <a:pt x="13" y="2"/>
                    </a:lnTo>
                    <a:lnTo>
                      <a:pt x="11" y="2"/>
                    </a:lnTo>
                    <a:lnTo>
                      <a:pt x="9" y="2"/>
                    </a:lnTo>
                    <a:lnTo>
                      <a:pt x="7" y="2"/>
                    </a:lnTo>
                    <a:lnTo>
                      <a:pt x="6" y="2"/>
                    </a:lnTo>
                    <a:lnTo>
                      <a:pt x="4" y="2"/>
                    </a:lnTo>
                    <a:lnTo>
                      <a:pt x="2" y="2"/>
                    </a:lnTo>
                    <a:lnTo>
                      <a:pt x="0" y="1"/>
                    </a:lnTo>
                    <a:lnTo>
                      <a:pt x="0" y="0"/>
                    </a:lnTo>
                    <a:lnTo>
                      <a:pt x="0" y="1"/>
                    </a:lnTo>
                    <a:lnTo>
                      <a:pt x="0" y="2"/>
                    </a:lnTo>
                    <a:lnTo>
                      <a:pt x="0" y="3"/>
                    </a:lnTo>
                    <a:lnTo>
                      <a:pt x="2" y="4"/>
                    </a:lnTo>
                    <a:lnTo>
                      <a:pt x="9" y="4"/>
                    </a:lnTo>
                    <a:lnTo>
                      <a:pt x="9" y="3"/>
                    </a:lnTo>
                    <a:lnTo>
                      <a:pt x="11" y="3"/>
                    </a:lnTo>
                    <a:lnTo>
                      <a:pt x="13" y="3"/>
                    </a:lnTo>
                    <a:lnTo>
                      <a:pt x="15" y="3"/>
                    </a:lnTo>
                    <a:lnTo>
                      <a:pt x="17" y="3"/>
                    </a:lnTo>
                    <a:lnTo>
                      <a:pt x="19" y="3"/>
                    </a:lnTo>
                    <a:lnTo>
                      <a:pt x="19" y="4"/>
                    </a:lnTo>
                    <a:lnTo>
                      <a:pt x="26" y="4"/>
                    </a:lnTo>
                  </a:path>
                </a:pathLst>
              </a:custGeom>
              <a:solidFill>
                <a:srgbClr val="C0C0C0"/>
              </a:solidFill>
              <a:ln w="127000" cap="rnd">
                <a:noFill/>
                <a:round/>
                <a:headEnd/>
                <a:tailEnd/>
              </a:ln>
            </p:spPr>
            <p:txBody>
              <a:bodyPr>
                <a:prstTxWarp prst="textNoShape">
                  <a:avLst/>
                </a:prstTxWarp>
              </a:bodyPr>
              <a:lstStyle/>
              <a:p>
                <a:endParaRPr lang="en-US"/>
              </a:p>
            </p:txBody>
          </p:sp>
          <p:sp>
            <p:nvSpPr>
              <p:cNvPr id="26520" name="Freeform 361"/>
              <p:cNvSpPr>
                <a:spLocks/>
              </p:cNvSpPr>
              <p:nvPr/>
            </p:nvSpPr>
            <p:spPr bwMode="auto">
              <a:xfrm>
                <a:off x="448" y="1256"/>
                <a:ext cx="30" cy="5"/>
              </a:xfrm>
              <a:custGeom>
                <a:avLst/>
                <a:gdLst>
                  <a:gd name="T0" fmla="*/ 25 w 30"/>
                  <a:gd name="T1" fmla="*/ 4 h 5"/>
                  <a:gd name="T2" fmla="*/ 27 w 30"/>
                  <a:gd name="T3" fmla="*/ 3 h 5"/>
                  <a:gd name="T4" fmla="*/ 27 w 30"/>
                  <a:gd name="T5" fmla="*/ 2 h 5"/>
                  <a:gd name="T6" fmla="*/ 29 w 30"/>
                  <a:gd name="T7" fmla="*/ 1 h 5"/>
                  <a:gd name="T8" fmla="*/ 29 w 30"/>
                  <a:gd name="T9" fmla="*/ 0 h 5"/>
                  <a:gd name="T10" fmla="*/ 29 w 30"/>
                  <a:gd name="T11" fmla="*/ 1 h 5"/>
                  <a:gd name="T12" fmla="*/ 27 w 30"/>
                  <a:gd name="T13" fmla="*/ 1 h 5"/>
                  <a:gd name="T14" fmla="*/ 27 w 30"/>
                  <a:gd name="T15" fmla="*/ 2 h 5"/>
                  <a:gd name="T16" fmla="*/ 25 w 30"/>
                  <a:gd name="T17" fmla="*/ 2 h 5"/>
                  <a:gd name="T18" fmla="*/ 25 w 30"/>
                  <a:gd name="T19" fmla="*/ 2 h 5"/>
                  <a:gd name="T20" fmla="*/ 23 w 30"/>
                  <a:gd name="T21" fmla="*/ 2 h 5"/>
                  <a:gd name="T22" fmla="*/ 21 w 30"/>
                  <a:gd name="T23" fmla="*/ 2 h 5"/>
                  <a:gd name="T24" fmla="*/ 19 w 30"/>
                  <a:gd name="T25" fmla="*/ 2 h 5"/>
                  <a:gd name="T26" fmla="*/ 17 w 30"/>
                  <a:gd name="T27" fmla="*/ 2 h 5"/>
                  <a:gd name="T28" fmla="*/ 15 w 30"/>
                  <a:gd name="T29" fmla="*/ 2 h 5"/>
                  <a:gd name="T30" fmla="*/ 14 w 30"/>
                  <a:gd name="T31" fmla="*/ 2 h 5"/>
                  <a:gd name="T32" fmla="*/ 14 w 30"/>
                  <a:gd name="T33" fmla="*/ 1 h 5"/>
                  <a:gd name="T34" fmla="*/ 12 w 30"/>
                  <a:gd name="T35" fmla="*/ 1 h 5"/>
                  <a:gd name="T36" fmla="*/ 12 w 30"/>
                  <a:gd name="T37" fmla="*/ 0 h 5"/>
                  <a:gd name="T38" fmla="*/ 8 w 30"/>
                  <a:gd name="T39" fmla="*/ 0 h 5"/>
                  <a:gd name="T40" fmla="*/ 8 w 30"/>
                  <a:gd name="T41" fmla="*/ 1 h 5"/>
                  <a:gd name="T42" fmla="*/ 8 w 30"/>
                  <a:gd name="T43" fmla="*/ 2 h 5"/>
                  <a:gd name="T44" fmla="*/ 6 w 30"/>
                  <a:gd name="T45" fmla="*/ 2 h 5"/>
                  <a:gd name="T46" fmla="*/ 4 w 30"/>
                  <a:gd name="T47" fmla="*/ 3 h 5"/>
                  <a:gd name="T48" fmla="*/ 2 w 30"/>
                  <a:gd name="T49" fmla="*/ 3 h 5"/>
                  <a:gd name="T50" fmla="*/ 0 w 30"/>
                  <a:gd name="T51" fmla="*/ 4 h 5"/>
                  <a:gd name="T52" fmla="*/ 8 w 30"/>
                  <a:gd name="T53" fmla="*/ 4 h 5"/>
                  <a:gd name="T54" fmla="*/ 8 w 30"/>
                  <a:gd name="T55" fmla="*/ 3 h 5"/>
                  <a:gd name="T56" fmla="*/ 10 w 30"/>
                  <a:gd name="T57" fmla="*/ 3 h 5"/>
                  <a:gd name="T58" fmla="*/ 12 w 30"/>
                  <a:gd name="T59" fmla="*/ 3 h 5"/>
                  <a:gd name="T60" fmla="*/ 14 w 30"/>
                  <a:gd name="T61" fmla="*/ 3 h 5"/>
                  <a:gd name="T62" fmla="*/ 15 w 30"/>
                  <a:gd name="T63" fmla="*/ 3 h 5"/>
                  <a:gd name="T64" fmla="*/ 17 w 30"/>
                  <a:gd name="T65" fmla="*/ 3 h 5"/>
                  <a:gd name="T66" fmla="*/ 17 w 30"/>
                  <a:gd name="T67" fmla="*/ 4 h 5"/>
                  <a:gd name="T68" fmla="*/ 25 w 30"/>
                  <a:gd name="T69" fmla="*/ 4 h 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
                  <a:gd name="T106" fmla="*/ 0 h 5"/>
                  <a:gd name="T107" fmla="*/ 30 w 30"/>
                  <a:gd name="T108" fmla="*/ 5 h 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 h="5">
                    <a:moveTo>
                      <a:pt x="25" y="4"/>
                    </a:moveTo>
                    <a:lnTo>
                      <a:pt x="27" y="3"/>
                    </a:lnTo>
                    <a:lnTo>
                      <a:pt x="27" y="2"/>
                    </a:lnTo>
                    <a:lnTo>
                      <a:pt x="29" y="1"/>
                    </a:lnTo>
                    <a:lnTo>
                      <a:pt x="29" y="0"/>
                    </a:lnTo>
                    <a:lnTo>
                      <a:pt x="29" y="1"/>
                    </a:lnTo>
                    <a:lnTo>
                      <a:pt x="27" y="1"/>
                    </a:lnTo>
                    <a:lnTo>
                      <a:pt x="27" y="2"/>
                    </a:lnTo>
                    <a:lnTo>
                      <a:pt x="25" y="2"/>
                    </a:lnTo>
                    <a:lnTo>
                      <a:pt x="23" y="2"/>
                    </a:lnTo>
                    <a:lnTo>
                      <a:pt x="21" y="2"/>
                    </a:lnTo>
                    <a:lnTo>
                      <a:pt x="19" y="2"/>
                    </a:lnTo>
                    <a:lnTo>
                      <a:pt x="17" y="2"/>
                    </a:lnTo>
                    <a:lnTo>
                      <a:pt x="15" y="2"/>
                    </a:lnTo>
                    <a:lnTo>
                      <a:pt x="14" y="2"/>
                    </a:lnTo>
                    <a:lnTo>
                      <a:pt x="14" y="1"/>
                    </a:lnTo>
                    <a:lnTo>
                      <a:pt x="12" y="1"/>
                    </a:lnTo>
                    <a:lnTo>
                      <a:pt x="12" y="0"/>
                    </a:lnTo>
                    <a:lnTo>
                      <a:pt x="8" y="0"/>
                    </a:lnTo>
                    <a:lnTo>
                      <a:pt x="8" y="1"/>
                    </a:lnTo>
                    <a:lnTo>
                      <a:pt x="8" y="2"/>
                    </a:lnTo>
                    <a:lnTo>
                      <a:pt x="6" y="2"/>
                    </a:lnTo>
                    <a:lnTo>
                      <a:pt x="4" y="3"/>
                    </a:lnTo>
                    <a:lnTo>
                      <a:pt x="2" y="3"/>
                    </a:lnTo>
                    <a:lnTo>
                      <a:pt x="0" y="4"/>
                    </a:lnTo>
                    <a:lnTo>
                      <a:pt x="8" y="4"/>
                    </a:lnTo>
                    <a:lnTo>
                      <a:pt x="8" y="3"/>
                    </a:lnTo>
                    <a:lnTo>
                      <a:pt x="10" y="3"/>
                    </a:lnTo>
                    <a:lnTo>
                      <a:pt x="12" y="3"/>
                    </a:lnTo>
                    <a:lnTo>
                      <a:pt x="14" y="3"/>
                    </a:lnTo>
                    <a:lnTo>
                      <a:pt x="15" y="3"/>
                    </a:lnTo>
                    <a:lnTo>
                      <a:pt x="17" y="3"/>
                    </a:lnTo>
                    <a:lnTo>
                      <a:pt x="17" y="4"/>
                    </a:lnTo>
                    <a:lnTo>
                      <a:pt x="25" y="4"/>
                    </a:lnTo>
                  </a:path>
                </a:pathLst>
              </a:custGeom>
              <a:solidFill>
                <a:srgbClr val="C0C0C0"/>
              </a:solidFill>
              <a:ln w="127000" cap="rnd">
                <a:noFill/>
                <a:round/>
                <a:headEnd/>
                <a:tailEnd/>
              </a:ln>
            </p:spPr>
            <p:txBody>
              <a:bodyPr>
                <a:prstTxWarp prst="textNoShape">
                  <a:avLst/>
                </a:prstTxWarp>
              </a:bodyPr>
              <a:lstStyle/>
              <a:p>
                <a:endParaRPr lang="en-US"/>
              </a:p>
            </p:txBody>
          </p:sp>
          <p:sp>
            <p:nvSpPr>
              <p:cNvPr id="26521" name="Freeform 362"/>
              <p:cNvSpPr>
                <a:spLocks/>
              </p:cNvSpPr>
              <p:nvPr/>
            </p:nvSpPr>
            <p:spPr bwMode="auto">
              <a:xfrm>
                <a:off x="392" y="1256"/>
                <a:ext cx="30" cy="5"/>
              </a:xfrm>
              <a:custGeom>
                <a:avLst/>
                <a:gdLst>
                  <a:gd name="T0" fmla="*/ 29 w 30"/>
                  <a:gd name="T1" fmla="*/ 4 h 5"/>
                  <a:gd name="T2" fmla="*/ 27 w 30"/>
                  <a:gd name="T3" fmla="*/ 3 h 5"/>
                  <a:gd name="T4" fmla="*/ 25 w 30"/>
                  <a:gd name="T5" fmla="*/ 3 h 5"/>
                  <a:gd name="T6" fmla="*/ 23 w 30"/>
                  <a:gd name="T7" fmla="*/ 2 h 5"/>
                  <a:gd name="T8" fmla="*/ 21 w 30"/>
                  <a:gd name="T9" fmla="*/ 2 h 5"/>
                  <a:gd name="T10" fmla="*/ 21 w 30"/>
                  <a:gd name="T11" fmla="*/ 1 h 5"/>
                  <a:gd name="T12" fmla="*/ 21 w 30"/>
                  <a:gd name="T13" fmla="*/ 0 h 5"/>
                  <a:gd name="T14" fmla="*/ 15 w 30"/>
                  <a:gd name="T15" fmla="*/ 0 h 5"/>
                  <a:gd name="T16" fmla="*/ 15 w 30"/>
                  <a:gd name="T17" fmla="*/ 1 h 5"/>
                  <a:gd name="T18" fmla="*/ 15 w 30"/>
                  <a:gd name="T19" fmla="*/ 1 h 5"/>
                  <a:gd name="T20" fmla="*/ 15 w 30"/>
                  <a:gd name="T21" fmla="*/ 2 h 5"/>
                  <a:gd name="T22" fmla="*/ 14 w 30"/>
                  <a:gd name="T23" fmla="*/ 2 h 5"/>
                  <a:gd name="T24" fmla="*/ 14 w 30"/>
                  <a:gd name="T25" fmla="*/ 2 h 5"/>
                  <a:gd name="T26" fmla="*/ 12 w 30"/>
                  <a:gd name="T27" fmla="*/ 2 h 5"/>
                  <a:gd name="T28" fmla="*/ 10 w 30"/>
                  <a:gd name="T29" fmla="*/ 2 h 5"/>
                  <a:gd name="T30" fmla="*/ 8 w 30"/>
                  <a:gd name="T31" fmla="*/ 2 h 5"/>
                  <a:gd name="T32" fmla="*/ 6 w 30"/>
                  <a:gd name="T33" fmla="*/ 2 h 5"/>
                  <a:gd name="T34" fmla="*/ 4 w 30"/>
                  <a:gd name="T35" fmla="*/ 2 h 5"/>
                  <a:gd name="T36" fmla="*/ 2 w 30"/>
                  <a:gd name="T37" fmla="*/ 2 h 5"/>
                  <a:gd name="T38" fmla="*/ 0 w 30"/>
                  <a:gd name="T39" fmla="*/ 1 h 5"/>
                  <a:gd name="T40" fmla="*/ 0 w 30"/>
                  <a:gd name="T41" fmla="*/ 1 h 5"/>
                  <a:gd name="T42" fmla="*/ 0 w 30"/>
                  <a:gd name="T43" fmla="*/ 0 h 5"/>
                  <a:gd name="T44" fmla="*/ 0 w 30"/>
                  <a:gd name="T45" fmla="*/ 1 h 5"/>
                  <a:gd name="T46" fmla="*/ 0 w 30"/>
                  <a:gd name="T47" fmla="*/ 2 h 5"/>
                  <a:gd name="T48" fmla="*/ 2 w 30"/>
                  <a:gd name="T49" fmla="*/ 3 h 5"/>
                  <a:gd name="T50" fmla="*/ 2 w 30"/>
                  <a:gd name="T51" fmla="*/ 4 h 5"/>
                  <a:gd name="T52" fmla="*/ 12 w 30"/>
                  <a:gd name="T53" fmla="*/ 4 h 5"/>
                  <a:gd name="T54" fmla="*/ 12 w 30"/>
                  <a:gd name="T55" fmla="*/ 3 h 5"/>
                  <a:gd name="T56" fmla="*/ 14 w 30"/>
                  <a:gd name="T57" fmla="*/ 3 h 5"/>
                  <a:gd name="T58" fmla="*/ 15 w 30"/>
                  <a:gd name="T59" fmla="*/ 3 h 5"/>
                  <a:gd name="T60" fmla="*/ 17 w 30"/>
                  <a:gd name="T61" fmla="*/ 3 h 5"/>
                  <a:gd name="T62" fmla="*/ 19 w 30"/>
                  <a:gd name="T63" fmla="*/ 3 h 5"/>
                  <a:gd name="T64" fmla="*/ 21 w 30"/>
                  <a:gd name="T65" fmla="*/ 4 h 5"/>
                  <a:gd name="T66" fmla="*/ 29 w 30"/>
                  <a:gd name="T67" fmla="*/ 4 h 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0"/>
                  <a:gd name="T103" fmla="*/ 0 h 5"/>
                  <a:gd name="T104" fmla="*/ 30 w 30"/>
                  <a:gd name="T105" fmla="*/ 5 h 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0" h="5">
                    <a:moveTo>
                      <a:pt x="29" y="4"/>
                    </a:moveTo>
                    <a:lnTo>
                      <a:pt x="27" y="3"/>
                    </a:lnTo>
                    <a:lnTo>
                      <a:pt x="25" y="3"/>
                    </a:lnTo>
                    <a:lnTo>
                      <a:pt x="23" y="2"/>
                    </a:lnTo>
                    <a:lnTo>
                      <a:pt x="21" y="2"/>
                    </a:lnTo>
                    <a:lnTo>
                      <a:pt x="21" y="1"/>
                    </a:lnTo>
                    <a:lnTo>
                      <a:pt x="21" y="0"/>
                    </a:lnTo>
                    <a:lnTo>
                      <a:pt x="15" y="0"/>
                    </a:lnTo>
                    <a:lnTo>
                      <a:pt x="15" y="1"/>
                    </a:lnTo>
                    <a:lnTo>
                      <a:pt x="15" y="2"/>
                    </a:lnTo>
                    <a:lnTo>
                      <a:pt x="14" y="2"/>
                    </a:lnTo>
                    <a:lnTo>
                      <a:pt x="12" y="2"/>
                    </a:lnTo>
                    <a:lnTo>
                      <a:pt x="10" y="2"/>
                    </a:lnTo>
                    <a:lnTo>
                      <a:pt x="8" y="2"/>
                    </a:lnTo>
                    <a:lnTo>
                      <a:pt x="6" y="2"/>
                    </a:lnTo>
                    <a:lnTo>
                      <a:pt x="4" y="2"/>
                    </a:lnTo>
                    <a:lnTo>
                      <a:pt x="2" y="2"/>
                    </a:lnTo>
                    <a:lnTo>
                      <a:pt x="0" y="1"/>
                    </a:lnTo>
                    <a:lnTo>
                      <a:pt x="0" y="0"/>
                    </a:lnTo>
                    <a:lnTo>
                      <a:pt x="0" y="1"/>
                    </a:lnTo>
                    <a:lnTo>
                      <a:pt x="0" y="2"/>
                    </a:lnTo>
                    <a:lnTo>
                      <a:pt x="2" y="3"/>
                    </a:lnTo>
                    <a:lnTo>
                      <a:pt x="2" y="4"/>
                    </a:lnTo>
                    <a:lnTo>
                      <a:pt x="12" y="4"/>
                    </a:lnTo>
                    <a:lnTo>
                      <a:pt x="12" y="3"/>
                    </a:lnTo>
                    <a:lnTo>
                      <a:pt x="14" y="3"/>
                    </a:lnTo>
                    <a:lnTo>
                      <a:pt x="15" y="3"/>
                    </a:lnTo>
                    <a:lnTo>
                      <a:pt x="17" y="3"/>
                    </a:lnTo>
                    <a:lnTo>
                      <a:pt x="19" y="3"/>
                    </a:lnTo>
                    <a:lnTo>
                      <a:pt x="21" y="4"/>
                    </a:lnTo>
                    <a:lnTo>
                      <a:pt x="29" y="4"/>
                    </a:lnTo>
                  </a:path>
                </a:pathLst>
              </a:custGeom>
              <a:solidFill>
                <a:srgbClr val="C0C0C0"/>
              </a:solidFill>
              <a:ln w="127000" cap="rnd">
                <a:noFill/>
                <a:round/>
                <a:headEnd/>
                <a:tailEnd/>
              </a:ln>
            </p:spPr>
            <p:txBody>
              <a:bodyPr>
                <a:prstTxWarp prst="textNoShape">
                  <a:avLst/>
                </a:prstTxWarp>
              </a:bodyPr>
              <a:lstStyle/>
              <a:p>
                <a:endParaRPr lang="en-US"/>
              </a:p>
            </p:txBody>
          </p:sp>
          <p:sp>
            <p:nvSpPr>
              <p:cNvPr id="26522" name="Freeform 363"/>
              <p:cNvSpPr>
                <a:spLocks/>
              </p:cNvSpPr>
              <p:nvPr/>
            </p:nvSpPr>
            <p:spPr bwMode="auto">
              <a:xfrm>
                <a:off x="917" y="1266"/>
                <a:ext cx="79" cy="6"/>
              </a:xfrm>
              <a:custGeom>
                <a:avLst/>
                <a:gdLst>
                  <a:gd name="T0" fmla="*/ 69 w 79"/>
                  <a:gd name="T1" fmla="*/ 4 h 6"/>
                  <a:gd name="T2" fmla="*/ 73 w 79"/>
                  <a:gd name="T3" fmla="*/ 2 h 6"/>
                  <a:gd name="T4" fmla="*/ 78 w 79"/>
                  <a:gd name="T5" fmla="*/ 0 h 6"/>
                  <a:gd name="T6" fmla="*/ 71 w 79"/>
                  <a:gd name="T7" fmla="*/ 1 h 6"/>
                  <a:gd name="T8" fmla="*/ 71 w 79"/>
                  <a:gd name="T9" fmla="*/ 3 h 6"/>
                  <a:gd name="T10" fmla="*/ 66 w 79"/>
                  <a:gd name="T11" fmla="*/ 4 h 6"/>
                  <a:gd name="T12" fmla="*/ 64 w 79"/>
                  <a:gd name="T13" fmla="*/ 5 h 6"/>
                  <a:gd name="T14" fmla="*/ 59 w 79"/>
                  <a:gd name="T15" fmla="*/ 5 h 6"/>
                  <a:gd name="T16" fmla="*/ 54 w 79"/>
                  <a:gd name="T17" fmla="*/ 4 h 6"/>
                  <a:gd name="T18" fmla="*/ 52 w 79"/>
                  <a:gd name="T19" fmla="*/ 2 h 6"/>
                  <a:gd name="T20" fmla="*/ 54 w 79"/>
                  <a:gd name="T21" fmla="*/ 0 h 6"/>
                  <a:gd name="T22" fmla="*/ 43 w 79"/>
                  <a:gd name="T23" fmla="*/ 0 h 6"/>
                  <a:gd name="T24" fmla="*/ 35 w 79"/>
                  <a:gd name="T25" fmla="*/ 0 h 6"/>
                  <a:gd name="T26" fmla="*/ 21 w 79"/>
                  <a:gd name="T27" fmla="*/ 0 h 6"/>
                  <a:gd name="T28" fmla="*/ 26 w 79"/>
                  <a:gd name="T29" fmla="*/ 1 h 6"/>
                  <a:gd name="T30" fmla="*/ 26 w 79"/>
                  <a:gd name="T31" fmla="*/ 3 h 6"/>
                  <a:gd name="T32" fmla="*/ 21 w 79"/>
                  <a:gd name="T33" fmla="*/ 4 h 6"/>
                  <a:gd name="T34" fmla="*/ 17 w 79"/>
                  <a:gd name="T35" fmla="*/ 5 h 6"/>
                  <a:gd name="T36" fmla="*/ 12 w 79"/>
                  <a:gd name="T37" fmla="*/ 5 h 6"/>
                  <a:gd name="T38" fmla="*/ 7 w 79"/>
                  <a:gd name="T39" fmla="*/ 3 h 6"/>
                  <a:gd name="T40" fmla="*/ 7 w 79"/>
                  <a:gd name="T41" fmla="*/ 1 h 6"/>
                  <a:gd name="T42" fmla="*/ 0 w 79"/>
                  <a:gd name="T43" fmla="*/ 0 h 6"/>
                  <a:gd name="T44" fmla="*/ 5 w 79"/>
                  <a:gd name="T45" fmla="*/ 2 h 6"/>
                  <a:gd name="T46" fmla="*/ 9 w 79"/>
                  <a:gd name="T47" fmla="*/ 4 h 6"/>
                  <a:gd name="T48" fmla="*/ 28 w 79"/>
                  <a:gd name="T49" fmla="*/ 5 h 6"/>
                  <a:gd name="T50" fmla="*/ 28 w 79"/>
                  <a:gd name="T51" fmla="*/ 4 h 6"/>
                  <a:gd name="T52" fmla="*/ 33 w 79"/>
                  <a:gd name="T53" fmla="*/ 2 h 6"/>
                  <a:gd name="T54" fmla="*/ 38 w 79"/>
                  <a:gd name="T55" fmla="*/ 2 h 6"/>
                  <a:gd name="T56" fmla="*/ 43 w 79"/>
                  <a:gd name="T57" fmla="*/ 2 h 6"/>
                  <a:gd name="T58" fmla="*/ 45 w 79"/>
                  <a:gd name="T59" fmla="*/ 3 h 6"/>
                  <a:gd name="T60" fmla="*/ 47 w 79"/>
                  <a:gd name="T61" fmla="*/ 4 h 6"/>
                  <a:gd name="T62" fmla="*/ 47 w 79"/>
                  <a:gd name="T63" fmla="*/ 5 h 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9"/>
                  <a:gd name="T97" fmla="*/ 0 h 6"/>
                  <a:gd name="T98" fmla="*/ 79 w 79"/>
                  <a:gd name="T99" fmla="*/ 6 h 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9" h="6">
                    <a:moveTo>
                      <a:pt x="66" y="5"/>
                    </a:moveTo>
                    <a:lnTo>
                      <a:pt x="69" y="4"/>
                    </a:lnTo>
                    <a:lnTo>
                      <a:pt x="71" y="3"/>
                    </a:lnTo>
                    <a:lnTo>
                      <a:pt x="73" y="2"/>
                    </a:lnTo>
                    <a:lnTo>
                      <a:pt x="76" y="1"/>
                    </a:lnTo>
                    <a:lnTo>
                      <a:pt x="78" y="0"/>
                    </a:lnTo>
                    <a:lnTo>
                      <a:pt x="69" y="0"/>
                    </a:lnTo>
                    <a:lnTo>
                      <a:pt x="71" y="1"/>
                    </a:lnTo>
                    <a:lnTo>
                      <a:pt x="71" y="2"/>
                    </a:lnTo>
                    <a:lnTo>
                      <a:pt x="71" y="3"/>
                    </a:lnTo>
                    <a:lnTo>
                      <a:pt x="69" y="4"/>
                    </a:lnTo>
                    <a:lnTo>
                      <a:pt x="66" y="4"/>
                    </a:lnTo>
                    <a:lnTo>
                      <a:pt x="66" y="5"/>
                    </a:lnTo>
                    <a:lnTo>
                      <a:pt x="64" y="5"/>
                    </a:lnTo>
                    <a:lnTo>
                      <a:pt x="61" y="5"/>
                    </a:lnTo>
                    <a:lnTo>
                      <a:pt x="59" y="5"/>
                    </a:lnTo>
                    <a:lnTo>
                      <a:pt x="57" y="4"/>
                    </a:lnTo>
                    <a:lnTo>
                      <a:pt x="54" y="4"/>
                    </a:lnTo>
                    <a:lnTo>
                      <a:pt x="52" y="3"/>
                    </a:lnTo>
                    <a:lnTo>
                      <a:pt x="52" y="2"/>
                    </a:lnTo>
                    <a:lnTo>
                      <a:pt x="52" y="1"/>
                    </a:lnTo>
                    <a:lnTo>
                      <a:pt x="54" y="0"/>
                    </a:lnTo>
                    <a:lnTo>
                      <a:pt x="45" y="0"/>
                    </a:lnTo>
                    <a:lnTo>
                      <a:pt x="43" y="0"/>
                    </a:lnTo>
                    <a:lnTo>
                      <a:pt x="38" y="0"/>
                    </a:lnTo>
                    <a:lnTo>
                      <a:pt x="35" y="0"/>
                    </a:lnTo>
                    <a:lnTo>
                      <a:pt x="31" y="0"/>
                    </a:lnTo>
                    <a:lnTo>
                      <a:pt x="21" y="0"/>
                    </a:lnTo>
                    <a:lnTo>
                      <a:pt x="24" y="0"/>
                    </a:lnTo>
                    <a:lnTo>
                      <a:pt x="26" y="1"/>
                    </a:lnTo>
                    <a:lnTo>
                      <a:pt x="26" y="2"/>
                    </a:lnTo>
                    <a:lnTo>
                      <a:pt x="26" y="3"/>
                    </a:lnTo>
                    <a:lnTo>
                      <a:pt x="24" y="4"/>
                    </a:lnTo>
                    <a:lnTo>
                      <a:pt x="21" y="4"/>
                    </a:lnTo>
                    <a:lnTo>
                      <a:pt x="19" y="5"/>
                    </a:lnTo>
                    <a:lnTo>
                      <a:pt x="17" y="5"/>
                    </a:lnTo>
                    <a:lnTo>
                      <a:pt x="14" y="5"/>
                    </a:lnTo>
                    <a:lnTo>
                      <a:pt x="12" y="5"/>
                    </a:lnTo>
                    <a:lnTo>
                      <a:pt x="9" y="4"/>
                    </a:lnTo>
                    <a:lnTo>
                      <a:pt x="7" y="3"/>
                    </a:lnTo>
                    <a:lnTo>
                      <a:pt x="7" y="2"/>
                    </a:lnTo>
                    <a:lnTo>
                      <a:pt x="7" y="1"/>
                    </a:lnTo>
                    <a:lnTo>
                      <a:pt x="9" y="0"/>
                    </a:lnTo>
                    <a:lnTo>
                      <a:pt x="0" y="0"/>
                    </a:lnTo>
                    <a:lnTo>
                      <a:pt x="2" y="1"/>
                    </a:lnTo>
                    <a:lnTo>
                      <a:pt x="5" y="2"/>
                    </a:lnTo>
                    <a:lnTo>
                      <a:pt x="7" y="3"/>
                    </a:lnTo>
                    <a:lnTo>
                      <a:pt x="9" y="4"/>
                    </a:lnTo>
                    <a:lnTo>
                      <a:pt x="12" y="5"/>
                    </a:lnTo>
                    <a:lnTo>
                      <a:pt x="28" y="5"/>
                    </a:lnTo>
                    <a:lnTo>
                      <a:pt x="28" y="4"/>
                    </a:lnTo>
                    <a:lnTo>
                      <a:pt x="31" y="3"/>
                    </a:lnTo>
                    <a:lnTo>
                      <a:pt x="33" y="2"/>
                    </a:lnTo>
                    <a:lnTo>
                      <a:pt x="35" y="2"/>
                    </a:lnTo>
                    <a:lnTo>
                      <a:pt x="38" y="2"/>
                    </a:lnTo>
                    <a:lnTo>
                      <a:pt x="40" y="2"/>
                    </a:lnTo>
                    <a:lnTo>
                      <a:pt x="43" y="2"/>
                    </a:lnTo>
                    <a:lnTo>
                      <a:pt x="45" y="2"/>
                    </a:lnTo>
                    <a:lnTo>
                      <a:pt x="45" y="3"/>
                    </a:lnTo>
                    <a:lnTo>
                      <a:pt x="47" y="3"/>
                    </a:lnTo>
                    <a:lnTo>
                      <a:pt x="47" y="4"/>
                    </a:lnTo>
                    <a:lnTo>
                      <a:pt x="47" y="5"/>
                    </a:lnTo>
                    <a:lnTo>
                      <a:pt x="66" y="5"/>
                    </a:lnTo>
                  </a:path>
                </a:pathLst>
              </a:custGeom>
              <a:solidFill>
                <a:srgbClr val="C0C0C0"/>
              </a:solidFill>
              <a:ln w="127000" cap="rnd">
                <a:noFill/>
                <a:round/>
                <a:headEnd/>
                <a:tailEnd/>
              </a:ln>
            </p:spPr>
            <p:txBody>
              <a:bodyPr>
                <a:prstTxWarp prst="textNoShape">
                  <a:avLst/>
                </a:prstTxWarp>
              </a:bodyPr>
              <a:lstStyle/>
              <a:p>
                <a:endParaRPr lang="en-US"/>
              </a:p>
            </p:txBody>
          </p:sp>
          <p:sp>
            <p:nvSpPr>
              <p:cNvPr id="26523" name="Freeform 364"/>
              <p:cNvSpPr>
                <a:spLocks/>
              </p:cNvSpPr>
              <p:nvPr/>
            </p:nvSpPr>
            <p:spPr bwMode="auto">
              <a:xfrm>
                <a:off x="467" y="1266"/>
                <a:ext cx="6" cy="6"/>
              </a:xfrm>
              <a:custGeom>
                <a:avLst/>
                <a:gdLst>
                  <a:gd name="T0" fmla="*/ 1 w 6"/>
                  <a:gd name="T1" fmla="*/ 5 h 6"/>
                  <a:gd name="T2" fmla="*/ 2 w 6"/>
                  <a:gd name="T3" fmla="*/ 4 h 6"/>
                  <a:gd name="T4" fmla="*/ 3 w 6"/>
                  <a:gd name="T5" fmla="*/ 4 h 6"/>
                  <a:gd name="T6" fmla="*/ 4 w 6"/>
                  <a:gd name="T7" fmla="*/ 2 h 6"/>
                  <a:gd name="T8" fmla="*/ 5 w 6"/>
                  <a:gd name="T9" fmla="*/ 1 h 6"/>
                  <a:gd name="T10" fmla="*/ 5 w 6"/>
                  <a:gd name="T11" fmla="*/ 0 h 6"/>
                  <a:gd name="T12" fmla="*/ 2 w 6"/>
                  <a:gd name="T13" fmla="*/ 0 h 6"/>
                  <a:gd name="T14" fmla="*/ 3 w 6"/>
                  <a:gd name="T15" fmla="*/ 1 h 6"/>
                  <a:gd name="T16" fmla="*/ 3 w 6"/>
                  <a:gd name="T17" fmla="*/ 2 h 6"/>
                  <a:gd name="T18" fmla="*/ 3 w 6"/>
                  <a:gd name="T19" fmla="*/ 3 h 6"/>
                  <a:gd name="T20" fmla="*/ 2 w 6"/>
                  <a:gd name="T21" fmla="*/ 4 h 6"/>
                  <a:gd name="T22" fmla="*/ 1 w 6"/>
                  <a:gd name="T23" fmla="*/ 5 h 6"/>
                  <a:gd name="T24" fmla="*/ 0 w 6"/>
                  <a:gd name="T25" fmla="*/ 5 h 6"/>
                  <a:gd name="T26" fmla="*/ 1 w 6"/>
                  <a:gd name="T27" fmla="*/ 5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
                  <a:gd name="T43" fmla="*/ 0 h 6"/>
                  <a:gd name="T44" fmla="*/ 6 w 6"/>
                  <a:gd name="T45" fmla="*/ 6 h 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 h="6">
                    <a:moveTo>
                      <a:pt x="1" y="5"/>
                    </a:moveTo>
                    <a:lnTo>
                      <a:pt x="2" y="4"/>
                    </a:lnTo>
                    <a:lnTo>
                      <a:pt x="3" y="4"/>
                    </a:lnTo>
                    <a:lnTo>
                      <a:pt x="4" y="2"/>
                    </a:lnTo>
                    <a:lnTo>
                      <a:pt x="5" y="1"/>
                    </a:lnTo>
                    <a:lnTo>
                      <a:pt x="5" y="0"/>
                    </a:lnTo>
                    <a:lnTo>
                      <a:pt x="2" y="0"/>
                    </a:lnTo>
                    <a:lnTo>
                      <a:pt x="3" y="1"/>
                    </a:lnTo>
                    <a:lnTo>
                      <a:pt x="3" y="2"/>
                    </a:lnTo>
                    <a:lnTo>
                      <a:pt x="3" y="3"/>
                    </a:lnTo>
                    <a:lnTo>
                      <a:pt x="2" y="4"/>
                    </a:lnTo>
                    <a:lnTo>
                      <a:pt x="1" y="5"/>
                    </a:lnTo>
                    <a:lnTo>
                      <a:pt x="0" y="5"/>
                    </a:lnTo>
                    <a:lnTo>
                      <a:pt x="1" y="5"/>
                    </a:lnTo>
                  </a:path>
                </a:pathLst>
              </a:custGeom>
              <a:solidFill>
                <a:srgbClr val="C0C0C0"/>
              </a:solidFill>
              <a:ln w="127000" cap="rnd">
                <a:noFill/>
                <a:round/>
                <a:headEnd/>
                <a:tailEnd/>
              </a:ln>
            </p:spPr>
            <p:txBody>
              <a:bodyPr>
                <a:prstTxWarp prst="textNoShape">
                  <a:avLst/>
                </a:prstTxWarp>
              </a:bodyPr>
              <a:lstStyle/>
              <a:p>
                <a:endParaRPr lang="en-US"/>
              </a:p>
            </p:txBody>
          </p:sp>
          <p:sp>
            <p:nvSpPr>
              <p:cNvPr id="26524" name="Freeform 365"/>
              <p:cNvSpPr>
                <a:spLocks/>
              </p:cNvSpPr>
              <p:nvPr/>
            </p:nvSpPr>
            <p:spPr bwMode="auto">
              <a:xfrm>
                <a:off x="416" y="1266"/>
                <a:ext cx="38" cy="6"/>
              </a:xfrm>
              <a:custGeom>
                <a:avLst/>
                <a:gdLst>
                  <a:gd name="T0" fmla="*/ 37 w 38"/>
                  <a:gd name="T1" fmla="*/ 5 h 6"/>
                  <a:gd name="T2" fmla="*/ 35 w 38"/>
                  <a:gd name="T3" fmla="*/ 5 h 6"/>
                  <a:gd name="T4" fmla="*/ 33 w 38"/>
                  <a:gd name="T5" fmla="*/ 4 h 6"/>
                  <a:gd name="T6" fmla="*/ 31 w 38"/>
                  <a:gd name="T7" fmla="*/ 3 h 6"/>
                  <a:gd name="T8" fmla="*/ 29 w 38"/>
                  <a:gd name="T9" fmla="*/ 2 h 6"/>
                  <a:gd name="T10" fmla="*/ 31 w 38"/>
                  <a:gd name="T11" fmla="*/ 1 h 6"/>
                  <a:gd name="T12" fmla="*/ 33 w 38"/>
                  <a:gd name="T13" fmla="*/ 0 h 6"/>
                  <a:gd name="T14" fmla="*/ 25 w 38"/>
                  <a:gd name="T15" fmla="*/ 0 h 6"/>
                  <a:gd name="T16" fmla="*/ 21 w 38"/>
                  <a:gd name="T17" fmla="*/ 0 h 6"/>
                  <a:gd name="T18" fmla="*/ 19 w 38"/>
                  <a:gd name="T19" fmla="*/ 1 h 6"/>
                  <a:gd name="T20" fmla="*/ 14 w 38"/>
                  <a:gd name="T21" fmla="*/ 0 h 6"/>
                  <a:gd name="T22" fmla="*/ 12 w 38"/>
                  <a:gd name="T23" fmla="*/ 0 h 6"/>
                  <a:gd name="T24" fmla="*/ 4 w 38"/>
                  <a:gd name="T25" fmla="*/ 0 h 6"/>
                  <a:gd name="T26" fmla="*/ 6 w 38"/>
                  <a:gd name="T27" fmla="*/ 1 h 6"/>
                  <a:gd name="T28" fmla="*/ 6 w 38"/>
                  <a:gd name="T29" fmla="*/ 2 h 6"/>
                  <a:gd name="T30" fmla="*/ 6 w 38"/>
                  <a:gd name="T31" fmla="*/ 3 h 6"/>
                  <a:gd name="T32" fmla="*/ 4 w 38"/>
                  <a:gd name="T33" fmla="*/ 4 h 6"/>
                  <a:gd name="T34" fmla="*/ 2 w 38"/>
                  <a:gd name="T35" fmla="*/ 4 h 6"/>
                  <a:gd name="T36" fmla="*/ 2 w 38"/>
                  <a:gd name="T37" fmla="*/ 5 h 6"/>
                  <a:gd name="T38" fmla="*/ 0 w 38"/>
                  <a:gd name="T39" fmla="*/ 5 h 6"/>
                  <a:gd name="T40" fmla="*/ 10 w 38"/>
                  <a:gd name="T41" fmla="*/ 5 h 6"/>
                  <a:gd name="T42" fmla="*/ 10 w 38"/>
                  <a:gd name="T43" fmla="*/ 4 h 6"/>
                  <a:gd name="T44" fmla="*/ 10 w 38"/>
                  <a:gd name="T45" fmla="*/ 4 h 6"/>
                  <a:gd name="T46" fmla="*/ 12 w 38"/>
                  <a:gd name="T47" fmla="*/ 3 h 6"/>
                  <a:gd name="T48" fmla="*/ 14 w 38"/>
                  <a:gd name="T49" fmla="*/ 2 h 6"/>
                  <a:gd name="T50" fmla="*/ 16 w 38"/>
                  <a:gd name="T51" fmla="*/ 2 h 6"/>
                  <a:gd name="T52" fmla="*/ 19 w 38"/>
                  <a:gd name="T53" fmla="*/ 2 h 6"/>
                  <a:gd name="T54" fmla="*/ 21 w 38"/>
                  <a:gd name="T55" fmla="*/ 2 h 6"/>
                  <a:gd name="T56" fmla="*/ 23 w 38"/>
                  <a:gd name="T57" fmla="*/ 3 h 6"/>
                  <a:gd name="T58" fmla="*/ 25 w 38"/>
                  <a:gd name="T59" fmla="*/ 3 h 6"/>
                  <a:gd name="T60" fmla="*/ 27 w 38"/>
                  <a:gd name="T61" fmla="*/ 4 h 6"/>
                  <a:gd name="T62" fmla="*/ 27 w 38"/>
                  <a:gd name="T63" fmla="*/ 4 h 6"/>
                  <a:gd name="T64" fmla="*/ 27 w 38"/>
                  <a:gd name="T65" fmla="*/ 5 h 6"/>
                  <a:gd name="T66" fmla="*/ 37 w 38"/>
                  <a:gd name="T67" fmla="*/ 5 h 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6"/>
                  <a:gd name="T104" fmla="*/ 38 w 38"/>
                  <a:gd name="T105" fmla="*/ 6 h 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6">
                    <a:moveTo>
                      <a:pt x="37" y="5"/>
                    </a:moveTo>
                    <a:lnTo>
                      <a:pt x="35" y="5"/>
                    </a:lnTo>
                    <a:lnTo>
                      <a:pt x="33" y="4"/>
                    </a:lnTo>
                    <a:lnTo>
                      <a:pt x="31" y="3"/>
                    </a:lnTo>
                    <a:lnTo>
                      <a:pt x="29" y="2"/>
                    </a:lnTo>
                    <a:lnTo>
                      <a:pt x="31" y="1"/>
                    </a:lnTo>
                    <a:lnTo>
                      <a:pt x="33" y="0"/>
                    </a:lnTo>
                    <a:lnTo>
                      <a:pt x="25" y="0"/>
                    </a:lnTo>
                    <a:lnTo>
                      <a:pt x="21" y="0"/>
                    </a:lnTo>
                    <a:lnTo>
                      <a:pt x="19" y="1"/>
                    </a:lnTo>
                    <a:lnTo>
                      <a:pt x="14" y="0"/>
                    </a:lnTo>
                    <a:lnTo>
                      <a:pt x="12" y="0"/>
                    </a:lnTo>
                    <a:lnTo>
                      <a:pt x="4" y="0"/>
                    </a:lnTo>
                    <a:lnTo>
                      <a:pt x="6" y="1"/>
                    </a:lnTo>
                    <a:lnTo>
                      <a:pt x="6" y="2"/>
                    </a:lnTo>
                    <a:lnTo>
                      <a:pt x="6" y="3"/>
                    </a:lnTo>
                    <a:lnTo>
                      <a:pt x="4" y="4"/>
                    </a:lnTo>
                    <a:lnTo>
                      <a:pt x="2" y="4"/>
                    </a:lnTo>
                    <a:lnTo>
                      <a:pt x="2" y="5"/>
                    </a:lnTo>
                    <a:lnTo>
                      <a:pt x="0" y="5"/>
                    </a:lnTo>
                    <a:lnTo>
                      <a:pt x="10" y="5"/>
                    </a:lnTo>
                    <a:lnTo>
                      <a:pt x="10" y="4"/>
                    </a:lnTo>
                    <a:lnTo>
                      <a:pt x="12" y="3"/>
                    </a:lnTo>
                    <a:lnTo>
                      <a:pt x="14" y="2"/>
                    </a:lnTo>
                    <a:lnTo>
                      <a:pt x="16" y="2"/>
                    </a:lnTo>
                    <a:lnTo>
                      <a:pt x="19" y="2"/>
                    </a:lnTo>
                    <a:lnTo>
                      <a:pt x="21" y="2"/>
                    </a:lnTo>
                    <a:lnTo>
                      <a:pt x="23" y="3"/>
                    </a:lnTo>
                    <a:lnTo>
                      <a:pt x="25" y="3"/>
                    </a:lnTo>
                    <a:lnTo>
                      <a:pt x="27" y="4"/>
                    </a:lnTo>
                    <a:lnTo>
                      <a:pt x="27" y="5"/>
                    </a:lnTo>
                    <a:lnTo>
                      <a:pt x="37" y="5"/>
                    </a:lnTo>
                  </a:path>
                </a:pathLst>
              </a:custGeom>
              <a:solidFill>
                <a:srgbClr val="C0C0C0"/>
              </a:solidFill>
              <a:ln w="127000" cap="rnd">
                <a:noFill/>
                <a:round/>
                <a:headEnd/>
                <a:tailEnd/>
              </a:ln>
            </p:spPr>
            <p:txBody>
              <a:bodyPr>
                <a:prstTxWarp prst="textNoShape">
                  <a:avLst/>
                </a:prstTxWarp>
              </a:bodyPr>
              <a:lstStyle/>
              <a:p>
                <a:endParaRPr lang="en-US"/>
              </a:p>
            </p:txBody>
          </p:sp>
          <p:sp>
            <p:nvSpPr>
              <p:cNvPr id="26525" name="Freeform 366"/>
              <p:cNvSpPr>
                <a:spLocks/>
              </p:cNvSpPr>
              <p:nvPr/>
            </p:nvSpPr>
            <p:spPr bwMode="auto">
              <a:xfrm>
                <a:off x="395" y="1266"/>
                <a:ext cx="6" cy="6"/>
              </a:xfrm>
              <a:custGeom>
                <a:avLst/>
                <a:gdLst>
                  <a:gd name="T0" fmla="*/ 5 w 6"/>
                  <a:gd name="T1" fmla="*/ 5 h 6"/>
                  <a:gd name="T2" fmla="*/ 5 w 6"/>
                  <a:gd name="T3" fmla="*/ 5 h 6"/>
                  <a:gd name="T4" fmla="*/ 4 w 6"/>
                  <a:gd name="T5" fmla="*/ 4 h 6"/>
                  <a:gd name="T6" fmla="*/ 3 w 6"/>
                  <a:gd name="T7" fmla="*/ 4 h 6"/>
                  <a:gd name="T8" fmla="*/ 3 w 6"/>
                  <a:gd name="T9" fmla="*/ 3 h 6"/>
                  <a:gd name="T10" fmla="*/ 3 w 6"/>
                  <a:gd name="T11" fmla="*/ 2 h 6"/>
                  <a:gd name="T12" fmla="*/ 3 w 6"/>
                  <a:gd name="T13" fmla="*/ 1 h 6"/>
                  <a:gd name="T14" fmla="*/ 3 w 6"/>
                  <a:gd name="T15" fmla="*/ 0 h 6"/>
                  <a:gd name="T16" fmla="*/ 4 w 6"/>
                  <a:gd name="T17" fmla="*/ 0 h 6"/>
                  <a:gd name="T18" fmla="*/ 0 w 6"/>
                  <a:gd name="T19" fmla="*/ 0 h 6"/>
                  <a:gd name="T20" fmla="*/ 1 w 6"/>
                  <a:gd name="T21" fmla="*/ 0 h 6"/>
                  <a:gd name="T22" fmla="*/ 1 w 6"/>
                  <a:gd name="T23" fmla="*/ 1 h 6"/>
                  <a:gd name="T24" fmla="*/ 2 w 6"/>
                  <a:gd name="T25" fmla="*/ 2 h 6"/>
                  <a:gd name="T26" fmla="*/ 3 w 6"/>
                  <a:gd name="T27" fmla="*/ 4 h 6"/>
                  <a:gd name="T28" fmla="*/ 3 w 6"/>
                  <a:gd name="T29" fmla="*/ 4 h 6"/>
                  <a:gd name="T30" fmla="*/ 4 w 6"/>
                  <a:gd name="T31" fmla="*/ 5 h 6"/>
                  <a:gd name="T32" fmla="*/ 5 w 6"/>
                  <a:gd name="T33" fmla="*/ 5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6"/>
                  <a:gd name="T53" fmla="*/ 6 w 6"/>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6">
                    <a:moveTo>
                      <a:pt x="5" y="5"/>
                    </a:moveTo>
                    <a:lnTo>
                      <a:pt x="5" y="5"/>
                    </a:lnTo>
                    <a:lnTo>
                      <a:pt x="4" y="4"/>
                    </a:lnTo>
                    <a:lnTo>
                      <a:pt x="3" y="4"/>
                    </a:lnTo>
                    <a:lnTo>
                      <a:pt x="3" y="3"/>
                    </a:lnTo>
                    <a:lnTo>
                      <a:pt x="3" y="2"/>
                    </a:lnTo>
                    <a:lnTo>
                      <a:pt x="3" y="1"/>
                    </a:lnTo>
                    <a:lnTo>
                      <a:pt x="3" y="0"/>
                    </a:lnTo>
                    <a:lnTo>
                      <a:pt x="4" y="0"/>
                    </a:lnTo>
                    <a:lnTo>
                      <a:pt x="0" y="0"/>
                    </a:lnTo>
                    <a:lnTo>
                      <a:pt x="1" y="0"/>
                    </a:lnTo>
                    <a:lnTo>
                      <a:pt x="1" y="1"/>
                    </a:lnTo>
                    <a:lnTo>
                      <a:pt x="2" y="2"/>
                    </a:lnTo>
                    <a:lnTo>
                      <a:pt x="3" y="4"/>
                    </a:lnTo>
                    <a:lnTo>
                      <a:pt x="4" y="5"/>
                    </a:lnTo>
                    <a:lnTo>
                      <a:pt x="5" y="5"/>
                    </a:lnTo>
                  </a:path>
                </a:pathLst>
              </a:custGeom>
              <a:solidFill>
                <a:srgbClr val="C0C0C0"/>
              </a:solidFill>
              <a:ln w="127000" cap="rnd">
                <a:noFill/>
                <a:round/>
                <a:headEnd/>
                <a:tailEnd/>
              </a:ln>
            </p:spPr>
            <p:txBody>
              <a:bodyPr>
                <a:prstTxWarp prst="textNoShape">
                  <a:avLst/>
                </a:prstTxWarp>
              </a:bodyPr>
              <a:lstStyle/>
              <a:p>
                <a:endParaRPr lang="en-US"/>
              </a:p>
            </p:txBody>
          </p:sp>
          <p:sp>
            <p:nvSpPr>
              <p:cNvPr id="26526" name="Freeform 367"/>
              <p:cNvSpPr>
                <a:spLocks/>
              </p:cNvSpPr>
              <p:nvPr/>
            </p:nvSpPr>
            <p:spPr bwMode="auto">
              <a:xfrm>
                <a:off x="931" y="1277"/>
                <a:ext cx="51" cy="1"/>
              </a:xfrm>
              <a:custGeom>
                <a:avLst/>
                <a:gdLst>
                  <a:gd name="T0" fmla="*/ 50 w 51"/>
                  <a:gd name="T1" fmla="*/ 0 h 1"/>
                  <a:gd name="T2" fmla="*/ 50 w 51"/>
                  <a:gd name="T3" fmla="*/ 0 h 1"/>
                  <a:gd name="T4" fmla="*/ 46 w 51"/>
                  <a:gd name="T5" fmla="*/ 0 h 1"/>
                  <a:gd name="T6" fmla="*/ 43 w 51"/>
                  <a:gd name="T7" fmla="*/ 0 h 1"/>
                  <a:gd name="T8" fmla="*/ 39 w 51"/>
                  <a:gd name="T9" fmla="*/ 0 h 1"/>
                  <a:gd name="T10" fmla="*/ 37 w 51"/>
                  <a:gd name="T11" fmla="*/ 0 h 1"/>
                  <a:gd name="T12" fmla="*/ 33 w 51"/>
                  <a:gd name="T13" fmla="*/ 0 h 1"/>
                  <a:gd name="T14" fmla="*/ 28 w 51"/>
                  <a:gd name="T15" fmla="*/ 0 h 1"/>
                  <a:gd name="T16" fmla="*/ 24 w 51"/>
                  <a:gd name="T17" fmla="*/ 0 h 1"/>
                  <a:gd name="T18" fmla="*/ 22 w 51"/>
                  <a:gd name="T19" fmla="*/ 0 h 1"/>
                  <a:gd name="T20" fmla="*/ 17 w 51"/>
                  <a:gd name="T21" fmla="*/ 0 h 1"/>
                  <a:gd name="T22" fmla="*/ 13 w 51"/>
                  <a:gd name="T23" fmla="*/ 0 h 1"/>
                  <a:gd name="T24" fmla="*/ 9 w 51"/>
                  <a:gd name="T25" fmla="*/ 0 h 1"/>
                  <a:gd name="T26" fmla="*/ 7 w 51"/>
                  <a:gd name="T27" fmla="*/ 0 h 1"/>
                  <a:gd name="T28" fmla="*/ 2 w 51"/>
                  <a:gd name="T29" fmla="*/ 0 h 1"/>
                  <a:gd name="T30" fmla="*/ 0 w 51"/>
                  <a:gd name="T31" fmla="*/ 0 h 1"/>
                  <a:gd name="T32" fmla="*/ 15 w 51"/>
                  <a:gd name="T33" fmla="*/ 0 h 1"/>
                  <a:gd name="T34" fmla="*/ 15 w 51"/>
                  <a:gd name="T35" fmla="*/ 0 h 1"/>
                  <a:gd name="T36" fmla="*/ 17 w 51"/>
                  <a:gd name="T37" fmla="*/ 0 h 1"/>
                  <a:gd name="T38" fmla="*/ 17 w 51"/>
                  <a:gd name="T39" fmla="*/ 0 h 1"/>
                  <a:gd name="T40" fmla="*/ 20 w 51"/>
                  <a:gd name="T41" fmla="*/ 0 h 1"/>
                  <a:gd name="T42" fmla="*/ 22 w 51"/>
                  <a:gd name="T43" fmla="*/ 0 h 1"/>
                  <a:gd name="T44" fmla="*/ 24 w 51"/>
                  <a:gd name="T45" fmla="*/ 0 h 1"/>
                  <a:gd name="T46" fmla="*/ 26 w 51"/>
                  <a:gd name="T47" fmla="*/ 0 h 1"/>
                  <a:gd name="T48" fmla="*/ 28 w 51"/>
                  <a:gd name="T49" fmla="*/ 0 h 1"/>
                  <a:gd name="T50" fmla="*/ 30 w 51"/>
                  <a:gd name="T51" fmla="*/ 0 h 1"/>
                  <a:gd name="T52" fmla="*/ 33 w 51"/>
                  <a:gd name="T53" fmla="*/ 0 h 1"/>
                  <a:gd name="T54" fmla="*/ 33 w 51"/>
                  <a:gd name="T55" fmla="*/ 0 h 1"/>
                  <a:gd name="T56" fmla="*/ 33 w 51"/>
                  <a:gd name="T57" fmla="*/ 0 h 1"/>
                  <a:gd name="T58" fmla="*/ 50 w 51"/>
                  <a:gd name="T59" fmla="*/ 0 h 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1"/>
                  <a:gd name="T91" fmla="*/ 0 h 1"/>
                  <a:gd name="T92" fmla="*/ 51 w 51"/>
                  <a:gd name="T93" fmla="*/ 1 h 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1" h="1">
                    <a:moveTo>
                      <a:pt x="50" y="0"/>
                    </a:moveTo>
                    <a:lnTo>
                      <a:pt x="50" y="0"/>
                    </a:lnTo>
                    <a:lnTo>
                      <a:pt x="46" y="0"/>
                    </a:lnTo>
                    <a:lnTo>
                      <a:pt x="43" y="0"/>
                    </a:lnTo>
                    <a:lnTo>
                      <a:pt x="39" y="0"/>
                    </a:lnTo>
                    <a:lnTo>
                      <a:pt x="37" y="0"/>
                    </a:lnTo>
                    <a:lnTo>
                      <a:pt x="33" y="0"/>
                    </a:lnTo>
                    <a:lnTo>
                      <a:pt x="28" y="0"/>
                    </a:lnTo>
                    <a:lnTo>
                      <a:pt x="24" y="0"/>
                    </a:lnTo>
                    <a:lnTo>
                      <a:pt x="22" y="0"/>
                    </a:lnTo>
                    <a:lnTo>
                      <a:pt x="17" y="0"/>
                    </a:lnTo>
                    <a:lnTo>
                      <a:pt x="13" y="0"/>
                    </a:lnTo>
                    <a:lnTo>
                      <a:pt x="9" y="0"/>
                    </a:lnTo>
                    <a:lnTo>
                      <a:pt x="7" y="0"/>
                    </a:lnTo>
                    <a:lnTo>
                      <a:pt x="2" y="0"/>
                    </a:lnTo>
                    <a:lnTo>
                      <a:pt x="0" y="0"/>
                    </a:lnTo>
                    <a:lnTo>
                      <a:pt x="15" y="0"/>
                    </a:lnTo>
                    <a:lnTo>
                      <a:pt x="17" y="0"/>
                    </a:lnTo>
                    <a:lnTo>
                      <a:pt x="20" y="0"/>
                    </a:lnTo>
                    <a:lnTo>
                      <a:pt x="22" y="0"/>
                    </a:lnTo>
                    <a:lnTo>
                      <a:pt x="24" y="0"/>
                    </a:lnTo>
                    <a:lnTo>
                      <a:pt x="26" y="0"/>
                    </a:lnTo>
                    <a:lnTo>
                      <a:pt x="28" y="0"/>
                    </a:lnTo>
                    <a:lnTo>
                      <a:pt x="30" y="0"/>
                    </a:lnTo>
                    <a:lnTo>
                      <a:pt x="33" y="0"/>
                    </a:lnTo>
                    <a:lnTo>
                      <a:pt x="50" y="0"/>
                    </a:lnTo>
                  </a:path>
                </a:pathLst>
              </a:custGeom>
              <a:solidFill>
                <a:srgbClr val="C0C0C0"/>
              </a:solidFill>
              <a:ln w="127000" cap="rnd">
                <a:noFill/>
                <a:round/>
                <a:headEnd/>
                <a:tailEnd/>
              </a:ln>
            </p:spPr>
            <p:txBody>
              <a:bodyPr>
                <a:prstTxWarp prst="textNoShape">
                  <a:avLst/>
                </a:prstTxWarp>
              </a:bodyPr>
              <a:lstStyle/>
              <a:p>
                <a:endParaRPr lang="en-US"/>
              </a:p>
            </p:txBody>
          </p:sp>
          <p:sp>
            <p:nvSpPr>
              <p:cNvPr id="26527" name="Freeform 368"/>
              <p:cNvSpPr>
                <a:spLocks/>
              </p:cNvSpPr>
              <p:nvPr/>
            </p:nvSpPr>
            <p:spPr bwMode="auto">
              <a:xfrm>
                <a:off x="408" y="1277"/>
                <a:ext cx="52" cy="1"/>
              </a:xfrm>
              <a:custGeom>
                <a:avLst/>
                <a:gdLst>
                  <a:gd name="T0" fmla="*/ 51 w 52"/>
                  <a:gd name="T1" fmla="*/ 0 h 1"/>
                  <a:gd name="T2" fmla="*/ 51 w 52"/>
                  <a:gd name="T3" fmla="*/ 0 h 1"/>
                  <a:gd name="T4" fmla="*/ 49 w 52"/>
                  <a:gd name="T5" fmla="*/ 0 h 1"/>
                  <a:gd name="T6" fmla="*/ 44 w 52"/>
                  <a:gd name="T7" fmla="*/ 0 h 1"/>
                  <a:gd name="T8" fmla="*/ 42 w 52"/>
                  <a:gd name="T9" fmla="*/ 0 h 1"/>
                  <a:gd name="T10" fmla="*/ 38 w 52"/>
                  <a:gd name="T11" fmla="*/ 0 h 1"/>
                  <a:gd name="T12" fmla="*/ 33 w 52"/>
                  <a:gd name="T13" fmla="*/ 0 h 1"/>
                  <a:gd name="T14" fmla="*/ 31 w 52"/>
                  <a:gd name="T15" fmla="*/ 0 h 1"/>
                  <a:gd name="T16" fmla="*/ 27 w 52"/>
                  <a:gd name="T17" fmla="*/ 0 h 1"/>
                  <a:gd name="T18" fmla="*/ 22 w 52"/>
                  <a:gd name="T19" fmla="*/ 0 h 1"/>
                  <a:gd name="T20" fmla="*/ 18 w 52"/>
                  <a:gd name="T21" fmla="*/ 0 h 1"/>
                  <a:gd name="T22" fmla="*/ 16 w 52"/>
                  <a:gd name="T23" fmla="*/ 0 h 1"/>
                  <a:gd name="T24" fmla="*/ 11 w 52"/>
                  <a:gd name="T25" fmla="*/ 0 h 1"/>
                  <a:gd name="T26" fmla="*/ 7 w 52"/>
                  <a:gd name="T27" fmla="*/ 0 h 1"/>
                  <a:gd name="T28" fmla="*/ 4 w 52"/>
                  <a:gd name="T29" fmla="*/ 0 h 1"/>
                  <a:gd name="T30" fmla="*/ 2 w 52"/>
                  <a:gd name="T31" fmla="*/ 0 h 1"/>
                  <a:gd name="T32" fmla="*/ 0 w 52"/>
                  <a:gd name="T33" fmla="*/ 0 h 1"/>
                  <a:gd name="T34" fmla="*/ 2 w 52"/>
                  <a:gd name="T35" fmla="*/ 0 h 1"/>
                  <a:gd name="T36" fmla="*/ 4 w 52"/>
                  <a:gd name="T37" fmla="*/ 0 h 1"/>
                  <a:gd name="T38" fmla="*/ 7 w 52"/>
                  <a:gd name="T39" fmla="*/ 0 h 1"/>
                  <a:gd name="T40" fmla="*/ 18 w 52"/>
                  <a:gd name="T41" fmla="*/ 0 h 1"/>
                  <a:gd name="T42" fmla="*/ 18 w 52"/>
                  <a:gd name="T43" fmla="*/ 0 h 1"/>
                  <a:gd name="T44" fmla="*/ 18 w 52"/>
                  <a:gd name="T45" fmla="*/ 0 h 1"/>
                  <a:gd name="T46" fmla="*/ 20 w 52"/>
                  <a:gd name="T47" fmla="*/ 0 h 1"/>
                  <a:gd name="T48" fmla="*/ 20 w 52"/>
                  <a:gd name="T49" fmla="*/ 0 h 1"/>
                  <a:gd name="T50" fmla="*/ 22 w 52"/>
                  <a:gd name="T51" fmla="*/ 0 h 1"/>
                  <a:gd name="T52" fmla="*/ 24 w 52"/>
                  <a:gd name="T53" fmla="*/ 0 h 1"/>
                  <a:gd name="T54" fmla="*/ 27 w 52"/>
                  <a:gd name="T55" fmla="*/ 0 h 1"/>
                  <a:gd name="T56" fmla="*/ 29 w 52"/>
                  <a:gd name="T57" fmla="*/ 0 h 1"/>
                  <a:gd name="T58" fmla="*/ 31 w 52"/>
                  <a:gd name="T59" fmla="*/ 0 h 1"/>
                  <a:gd name="T60" fmla="*/ 33 w 52"/>
                  <a:gd name="T61" fmla="*/ 0 h 1"/>
                  <a:gd name="T62" fmla="*/ 33 w 52"/>
                  <a:gd name="T63" fmla="*/ 0 h 1"/>
                  <a:gd name="T64" fmla="*/ 35 w 52"/>
                  <a:gd name="T65" fmla="*/ 0 h 1"/>
                  <a:gd name="T66" fmla="*/ 35 w 52"/>
                  <a:gd name="T67" fmla="*/ 0 h 1"/>
                  <a:gd name="T68" fmla="*/ 35 w 52"/>
                  <a:gd name="T69" fmla="*/ 0 h 1"/>
                  <a:gd name="T70" fmla="*/ 47 w 52"/>
                  <a:gd name="T71" fmla="*/ 0 h 1"/>
                  <a:gd name="T72" fmla="*/ 49 w 52"/>
                  <a:gd name="T73" fmla="*/ 0 h 1"/>
                  <a:gd name="T74" fmla="*/ 51 w 52"/>
                  <a:gd name="T75" fmla="*/ 0 h 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1"/>
                  <a:gd name="T116" fmla="*/ 52 w 52"/>
                  <a:gd name="T117" fmla="*/ 1 h 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1">
                    <a:moveTo>
                      <a:pt x="51" y="0"/>
                    </a:moveTo>
                    <a:lnTo>
                      <a:pt x="51" y="0"/>
                    </a:lnTo>
                    <a:lnTo>
                      <a:pt x="49" y="0"/>
                    </a:lnTo>
                    <a:lnTo>
                      <a:pt x="44" y="0"/>
                    </a:lnTo>
                    <a:lnTo>
                      <a:pt x="42" y="0"/>
                    </a:lnTo>
                    <a:lnTo>
                      <a:pt x="38" y="0"/>
                    </a:lnTo>
                    <a:lnTo>
                      <a:pt x="33" y="0"/>
                    </a:lnTo>
                    <a:lnTo>
                      <a:pt x="31" y="0"/>
                    </a:lnTo>
                    <a:lnTo>
                      <a:pt x="27" y="0"/>
                    </a:lnTo>
                    <a:lnTo>
                      <a:pt x="22" y="0"/>
                    </a:lnTo>
                    <a:lnTo>
                      <a:pt x="18" y="0"/>
                    </a:lnTo>
                    <a:lnTo>
                      <a:pt x="16" y="0"/>
                    </a:lnTo>
                    <a:lnTo>
                      <a:pt x="11" y="0"/>
                    </a:lnTo>
                    <a:lnTo>
                      <a:pt x="7" y="0"/>
                    </a:lnTo>
                    <a:lnTo>
                      <a:pt x="4" y="0"/>
                    </a:lnTo>
                    <a:lnTo>
                      <a:pt x="2" y="0"/>
                    </a:lnTo>
                    <a:lnTo>
                      <a:pt x="0" y="0"/>
                    </a:lnTo>
                    <a:lnTo>
                      <a:pt x="2" y="0"/>
                    </a:lnTo>
                    <a:lnTo>
                      <a:pt x="4" y="0"/>
                    </a:lnTo>
                    <a:lnTo>
                      <a:pt x="7" y="0"/>
                    </a:lnTo>
                    <a:lnTo>
                      <a:pt x="18" y="0"/>
                    </a:lnTo>
                    <a:lnTo>
                      <a:pt x="20" y="0"/>
                    </a:lnTo>
                    <a:lnTo>
                      <a:pt x="22" y="0"/>
                    </a:lnTo>
                    <a:lnTo>
                      <a:pt x="24" y="0"/>
                    </a:lnTo>
                    <a:lnTo>
                      <a:pt x="27" y="0"/>
                    </a:lnTo>
                    <a:lnTo>
                      <a:pt x="29" y="0"/>
                    </a:lnTo>
                    <a:lnTo>
                      <a:pt x="31" y="0"/>
                    </a:lnTo>
                    <a:lnTo>
                      <a:pt x="33" y="0"/>
                    </a:lnTo>
                    <a:lnTo>
                      <a:pt x="35" y="0"/>
                    </a:lnTo>
                    <a:lnTo>
                      <a:pt x="47" y="0"/>
                    </a:lnTo>
                    <a:lnTo>
                      <a:pt x="49" y="0"/>
                    </a:lnTo>
                    <a:lnTo>
                      <a:pt x="51" y="0"/>
                    </a:lnTo>
                  </a:path>
                </a:pathLst>
              </a:custGeom>
              <a:solidFill>
                <a:srgbClr val="C0C0C0"/>
              </a:solidFill>
              <a:ln w="127000" cap="rnd">
                <a:noFill/>
                <a:round/>
                <a:headEnd/>
                <a:tailEnd/>
              </a:ln>
            </p:spPr>
            <p:txBody>
              <a:bodyPr>
                <a:prstTxWarp prst="textNoShape">
                  <a:avLst/>
                </a:prstTxWarp>
              </a:bodyPr>
              <a:lstStyle/>
              <a:p>
                <a:endParaRPr lang="en-US"/>
              </a:p>
            </p:txBody>
          </p:sp>
          <p:sp>
            <p:nvSpPr>
              <p:cNvPr id="26528" name="Freeform 369"/>
              <p:cNvSpPr>
                <a:spLocks/>
              </p:cNvSpPr>
              <p:nvPr/>
            </p:nvSpPr>
            <p:spPr bwMode="auto">
              <a:xfrm>
                <a:off x="411" y="1245"/>
                <a:ext cx="38" cy="24"/>
              </a:xfrm>
              <a:custGeom>
                <a:avLst/>
                <a:gdLst>
                  <a:gd name="T0" fmla="*/ 19 w 38"/>
                  <a:gd name="T1" fmla="*/ 0 h 24"/>
                  <a:gd name="T2" fmla="*/ 13 w 38"/>
                  <a:gd name="T3" fmla="*/ 0 h 24"/>
                  <a:gd name="T4" fmla="*/ 11 w 38"/>
                  <a:gd name="T5" fmla="*/ 0 h 24"/>
                  <a:gd name="T6" fmla="*/ 8 w 38"/>
                  <a:gd name="T7" fmla="*/ 2 h 24"/>
                  <a:gd name="T8" fmla="*/ 5 w 38"/>
                  <a:gd name="T9" fmla="*/ 3 h 24"/>
                  <a:gd name="T10" fmla="*/ 3 w 38"/>
                  <a:gd name="T11" fmla="*/ 5 h 24"/>
                  <a:gd name="T12" fmla="*/ 0 w 38"/>
                  <a:gd name="T13" fmla="*/ 8 h 24"/>
                  <a:gd name="T14" fmla="*/ 0 w 38"/>
                  <a:gd name="T15" fmla="*/ 9 h 24"/>
                  <a:gd name="T16" fmla="*/ 0 w 38"/>
                  <a:gd name="T17" fmla="*/ 11 h 24"/>
                  <a:gd name="T18" fmla="*/ 0 w 38"/>
                  <a:gd name="T19" fmla="*/ 14 h 24"/>
                  <a:gd name="T20" fmla="*/ 0 w 38"/>
                  <a:gd name="T21" fmla="*/ 15 h 24"/>
                  <a:gd name="T22" fmla="*/ 3 w 38"/>
                  <a:gd name="T23" fmla="*/ 17 h 24"/>
                  <a:gd name="T24" fmla="*/ 5 w 38"/>
                  <a:gd name="T25" fmla="*/ 18 h 24"/>
                  <a:gd name="T26" fmla="*/ 8 w 38"/>
                  <a:gd name="T27" fmla="*/ 20 h 24"/>
                  <a:gd name="T28" fmla="*/ 11 w 38"/>
                  <a:gd name="T29" fmla="*/ 21 h 24"/>
                  <a:gd name="T30" fmla="*/ 13 w 38"/>
                  <a:gd name="T31" fmla="*/ 21 h 24"/>
                  <a:gd name="T32" fmla="*/ 19 w 38"/>
                  <a:gd name="T33" fmla="*/ 23 h 24"/>
                  <a:gd name="T34" fmla="*/ 21 w 38"/>
                  <a:gd name="T35" fmla="*/ 21 h 24"/>
                  <a:gd name="T36" fmla="*/ 26 w 38"/>
                  <a:gd name="T37" fmla="*/ 21 h 24"/>
                  <a:gd name="T38" fmla="*/ 29 w 38"/>
                  <a:gd name="T39" fmla="*/ 20 h 24"/>
                  <a:gd name="T40" fmla="*/ 32 w 38"/>
                  <a:gd name="T41" fmla="*/ 18 h 24"/>
                  <a:gd name="T42" fmla="*/ 34 w 38"/>
                  <a:gd name="T43" fmla="*/ 17 h 24"/>
                  <a:gd name="T44" fmla="*/ 37 w 38"/>
                  <a:gd name="T45" fmla="*/ 15 h 24"/>
                  <a:gd name="T46" fmla="*/ 37 w 38"/>
                  <a:gd name="T47" fmla="*/ 14 h 24"/>
                  <a:gd name="T48" fmla="*/ 37 w 38"/>
                  <a:gd name="T49" fmla="*/ 11 h 24"/>
                  <a:gd name="T50" fmla="*/ 37 w 38"/>
                  <a:gd name="T51" fmla="*/ 9 h 24"/>
                  <a:gd name="T52" fmla="*/ 37 w 38"/>
                  <a:gd name="T53" fmla="*/ 8 h 24"/>
                  <a:gd name="T54" fmla="*/ 34 w 38"/>
                  <a:gd name="T55" fmla="*/ 5 h 24"/>
                  <a:gd name="T56" fmla="*/ 32 w 38"/>
                  <a:gd name="T57" fmla="*/ 3 h 24"/>
                  <a:gd name="T58" fmla="*/ 29 w 38"/>
                  <a:gd name="T59" fmla="*/ 2 h 24"/>
                  <a:gd name="T60" fmla="*/ 26 w 38"/>
                  <a:gd name="T61" fmla="*/ 0 h 24"/>
                  <a:gd name="T62" fmla="*/ 21 w 38"/>
                  <a:gd name="T63" fmla="*/ 0 h 24"/>
                  <a:gd name="T64" fmla="*/ 19 w 38"/>
                  <a:gd name="T65" fmla="*/ 0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
                  <a:gd name="T100" fmla="*/ 0 h 24"/>
                  <a:gd name="T101" fmla="*/ 38 w 38"/>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 h="24">
                    <a:moveTo>
                      <a:pt x="19" y="0"/>
                    </a:moveTo>
                    <a:lnTo>
                      <a:pt x="13" y="0"/>
                    </a:lnTo>
                    <a:lnTo>
                      <a:pt x="11" y="0"/>
                    </a:lnTo>
                    <a:lnTo>
                      <a:pt x="8" y="2"/>
                    </a:lnTo>
                    <a:lnTo>
                      <a:pt x="5" y="3"/>
                    </a:lnTo>
                    <a:lnTo>
                      <a:pt x="3" y="5"/>
                    </a:lnTo>
                    <a:lnTo>
                      <a:pt x="0" y="8"/>
                    </a:lnTo>
                    <a:lnTo>
                      <a:pt x="0" y="9"/>
                    </a:lnTo>
                    <a:lnTo>
                      <a:pt x="0" y="11"/>
                    </a:lnTo>
                    <a:lnTo>
                      <a:pt x="0" y="14"/>
                    </a:lnTo>
                    <a:lnTo>
                      <a:pt x="0" y="15"/>
                    </a:lnTo>
                    <a:lnTo>
                      <a:pt x="3" y="17"/>
                    </a:lnTo>
                    <a:lnTo>
                      <a:pt x="5" y="18"/>
                    </a:lnTo>
                    <a:lnTo>
                      <a:pt x="8" y="20"/>
                    </a:lnTo>
                    <a:lnTo>
                      <a:pt x="11" y="21"/>
                    </a:lnTo>
                    <a:lnTo>
                      <a:pt x="13" y="21"/>
                    </a:lnTo>
                    <a:lnTo>
                      <a:pt x="19" y="23"/>
                    </a:lnTo>
                    <a:lnTo>
                      <a:pt x="21" y="21"/>
                    </a:lnTo>
                    <a:lnTo>
                      <a:pt x="26" y="21"/>
                    </a:lnTo>
                    <a:lnTo>
                      <a:pt x="29" y="20"/>
                    </a:lnTo>
                    <a:lnTo>
                      <a:pt x="32" y="18"/>
                    </a:lnTo>
                    <a:lnTo>
                      <a:pt x="34" y="17"/>
                    </a:lnTo>
                    <a:lnTo>
                      <a:pt x="37" y="15"/>
                    </a:lnTo>
                    <a:lnTo>
                      <a:pt x="37" y="14"/>
                    </a:lnTo>
                    <a:lnTo>
                      <a:pt x="37" y="11"/>
                    </a:lnTo>
                    <a:lnTo>
                      <a:pt x="37" y="9"/>
                    </a:lnTo>
                    <a:lnTo>
                      <a:pt x="37" y="8"/>
                    </a:lnTo>
                    <a:lnTo>
                      <a:pt x="34" y="5"/>
                    </a:lnTo>
                    <a:lnTo>
                      <a:pt x="32" y="3"/>
                    </a:lnTo>
                    <a:lnTo>
                      <a:pt x="29" y="2"/>
                    </a:lnTo>
                    <a:lnTo>
                      <a:pt x="26" y="0"/>
                    </a:lnTo>
                    <a:lnTo>
                      <a:pt x="21" y="0"/>
                    </a:lnTo>
                    <a:lnTo>
                      <a:pt x="19"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529" name="Freeform 370"/>
              <p:cNvSpPr>
                <a:spLocks/>
              </p:cNvSpPr>
              <p:nvPr/>
            </p:nvSpPr>
            <p:spPr bwMode="auto">
              <a:xfrm>
                <a:off x="443" y="1235"/>
                <a:ext cx="25" cy="14"/>
              </a:xfrm>
              <a:custGeom>
                <a:avLst/>
                <a:gdLst>
                  <a:gd name="T0" fmla="*/ 19 w 25"/>
                  <a:gd name="T1" fmla="*/ 3 h 14"/>
                  <a:gd name="T2" fmla="*/ 19 w 25"/>
                  <a:gd name="T3" fmla="*/ 1 h 14"/>
                  <a:gd name="T4" fmla="*/ 16 w 25"/>
                  <a:gd name="T5" fmla="*/ 1 h 14"/>
                  <a:gd name="T6" fmla="*/ 13 w 25"/>
                  <a:gd name="T7" fmla="*/ 0 h 14"/>
                  <a:gd name="T8" fmla="*/ 11 w 25"/>
                  <a:gd name="T9" fmla="*/ 0 h 14"/>
                  <a:gd name="T10" fmla="*/ 8 w 25"/>
                  <a:gd name="T11" fmla="*/ 1 h 14"/>
                  <a:gd name="T12" fmla="*/ 5 w 25"/>
                  <a:gd name="T13" fmla="*/ 1 h 14"/>
                  <a:gd name="T14" fmla="*/ 5 w 25"/>
                  <a:gd name="T15" fmla="*/ 3 h 14"/>
                  <a:gd name="T16" fmla="*/ 3 w 25"/>
                  <a:gd name="T17" fmla="*/ 4 h 14"/>
                  <a:gd name="T18" fmla="*/ 0 w 25"/>
                  <a:gd name="T19" fmla="*/ 7 h 14"/>
                  <a:gd name="T20" fmla="*/ 3 w 25"/>
                  <a:gd name="T21" fmla="*/ 9 h 14"/>
                  <a:gd name="T22" fmla="*/ 5 w 25"/>
                  <a:gd name="T23" fmla="*/ 10 h 14"/>
                  <a:gd name="T24" fmla="*/ 5 w 25"/>
                  <a:gd name="T25" fmla="*/ 12 h 14"/>
                  <a:gd name="T26" fmla="*/ 8 w 25"/>
                  <a:gd name="T27" fmla="*/ 12 h 14"/>
                  <a:gd name="T28" fmla="*/ 11 w 25"/>
                  <a:gd name="T29" fmla="*/ 13 h 14"/>
                  <a:gd name="T30" fmla="*/ 13 w 25"/>
                  <a:gd name="T31" fmla="*/ 13 h 14"/>
                  <a:gd name="T32" fmla="*/ 16 w 25"/>
                  <a:gd name="T33" fmla="*/ 12 h 14"/>
                  <a:gd name="T34" fmla="*/ 19 w 25"/>
                  <a:gd name="T35" fmla="*/ 12 h 14"/>
                  <a:gd name="T36" fmla="*/ 19 w 25"/>
                  <a:gd name="T37" fmla="*/ 10 h 14"/>
                  <a:gd name="T38" fmla="*/ 21 w 25"/>
                  <a:gd name="T39" fmla="*/ 9 h 14"/>
                  <a:gd name="T40" fmla="*/ 24 w 25"/>
                  <a:gd name="T41" fmla="*/ 7 h 14"/>
                  <a:gd name="T42" fmla="*/ 21 w 25"/>
                  <a:gd name="T43" fmla="*/ 4 h 14"/>
                  <a:gd name="T44" fmla="*/ 19 w 25"/>
                  <a:gd name="T45" fmla="*/ 3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
                  <a:gd name="T70" fmla="*/ 0 h 14"/>
                  <a:gd name="T71" fmla="*/ 25 w 25"/>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 h="14">
                    <a:moveTo>
                      <a:pt x="19" y="3"/>
                    </a:moveTo>
                    <a:lnTo>
                      <a:pt x="19" y="1"/>
                    </a:lnTo>
                    <a:lnTo>
                      <a:pt x="16" y="1"/>
                    </a:lnTo>
                    <a:lnTo>
                      <a:pt x="13" y="0"/>
                    </a:lnTo>
                    <a:lnTo>
                      <a:pt x="11" y="0"/>
                    </a:lnTo>
                    <a:lnTo>
                      <a:pt x="8" y="1"/>
                    </a:lnTo>
                    <a:lnTo>
                      <a:pt x="5" y="1"/>
                    </a:lnTo>
                    <a:lnTo>
                      <a:pt x="5" y="3"/>
                    </a:lnTo>
                    <a:lnTo>
                      <a:pt x="3" y="4"/>
                    </a:lnTo>
                    <a:lnTo>
                      <a:pt x="0" y="7"/>
                    </a:lnTo>
                    <a:lnTo>
                      <a:pt x="3" y="9"/>
                    </a:lnTo>
                    <a:lnTo>
                      <a:pt x="5" y="10"/>
                    </a:lnTo>
                    <a:lnTo>
                      <a:pt x="5" y="12"/>
                    </a:lnTo>
                    <a:lnTo>
                      <a:pt x="8" y="12"/>
                    </a:lnTo>
                    <a:lnTo>
                      <a:pt x="11" y="13"/>
                    </a:lnTo>
                    <a:lnTo>
                      <a:pt x="13" y="13"/>
                    </a:lnTo>
                    <a:lnTo>
                      <a:pt x="16" y="12"/>
                    </a:lnTo>
                    <a:lnTo>
                      <a:pt x="19" y="12"/>
                    </a:lnTo>
                    <a:lnTo>
                      <a:pt x="19" y="10"/>
                    </a:lnTo>
                    <a:lnTo>
                      <a:pt x="21" y="9"/>
                    </a:lnTo>
                    <a:lnTo>
                      <a:pt x="24" y="7"/>
                    </a:lnTo>
                    <a:lnTo>
                      <a:pt x="21" y="4"/>
                    </a:lnTo>
                    <a:lnTo>
                      <a:pt x="19" y="3"/>
                    </a:lnTo>
                  </a:path>
                </a:pathLst>
              </a:custGeom>
              <a:noFill/>
              <a:ln w="12700" cap="rnd">
                <a:solidFill>
                  <a:srgbClr val="000000"/>
                </a:solidFill>
                <a:round/>
                <a:headEnd/>
                <a:tailEnd/>
              </a:ln>
            </p:spPr>
            <p:txBody>
              <a:bodyPr>
                <a:prstTxWarp prst="textNoShape">
                  <a:avLst/>
                </a:prstTxWarp>
              </a:bodyPr>
              <a:lstStyle/>
              <a:p>
                <a:endParaRPr lang="en-US"/>
              </a:p>
            </p:txBody>
          </p:sp>
          <p:sp>
            <p:nvSpPr>
              <p:cNvPr id="26530" name="Freeform 371"/>
              <p:cNvSpPr>
                <a:spLocks/>
              </p:cNvSpPr>
              <p:nvPr/>
            </p:nvSpPr>
            <p:spPr bwMode="auto">
              <a:xfrm>
                <a:off x="453" y="1250"/>
                <a:ext cx="25" cy="13"/>
              </a:xfrm>
              <a:custGeom>
                <a:avLst/>
                <a:gdLst>
                  <a:gd name="T0" fmla="*/ 24 w 25"/>
                  <a:gd name="T1" fmla="*/ 6 h 13"/>
                  <a:gd name="T2" fmla="*/ 24 w 25"/>
                  <a:gd name="T3" fmla="*/ 5 h 13"/>
                  <a:gd name="T4" fmla="*/ 21 w 25"/>
                  <a:gd name="T5" fmla="*/ 5 h 13"/>
                  <a:gd name="T6" fmla="*/ 21 w 25"/>
                  <a:gd name="T7" fmla="*/ 3 h 13"/>
                  <a:gd name="T8" fmla="*/ 19 w 25"/>
                  <a:gd name="T9" fmla="*/ 2 h 13"/>
                  <a:gd name="T10" fmla="*/ 16 w 25"/>
                  <a:gd name="T11" fmla="*/ 0 h 13"/>
                  <a:gd name="T12" fmla="*/ 13 w 25"/>
                  <a:gd name="T13" fmla="*/ 0 h 13"/>
                  <a:gd name="T14" fmla="*/ 11 w 25"/>
                  <a:gd name="T15" fmla="*/ 0 h 13"/>
                  <a:gd name="T16" fmla="*/ 8 w 25"/>
                  <a:gd name="T17" fmla="*/ 0 h 13"/>
                  <a:gd name="T18" fmla="*/ 5 w 25"/>
                  <a:gd name="T19" fmla="*/ 2 h 13"/>
                  <a:gd name="T20" fmla="*/ 3 w 25"/>
                  <a:gd name="T21" fmla="*/ 3 h 13"/>
                  <a:gd name="T22" fmla="*/ 3 w 25"/>
                  <a:gd name="T23" fmla="*/ 5 h 13"/>
                  <a:gd name="T24" fmla="*/ 0 w 25"/>
                  <a:gd name="T25" fmla="*/ 5 h 13"/>
                  <a:gd name="T26" fmla="*/ 0 w 25"/>
                  <a:gd name="T27" fmla="*/ 6 h 13"/>
                  <a:gd name="T28" fmla="*/ 0 w 25"/>
                  <a:gd name="T29" fmla="*/ 8 h 13"/>
                  <a:gd name="T30" fmla="*/ 3 w 25"/>
                  <a:gd name="T31" fmla="*/ 9 h 13"/>
                  <a:gd name="T32" fmla="*/ 3 w 25"/>
                  <a:gd name="T33" fmla="*/ 11 h 13"/>
                  <a:gd name="T34" fmla="*/ 5 w 25"/>
                  <a:gd name="T35" fmla="*/ 12 h 13"/>
                  <a:gd name="T36" fmla="*/ 8 w 25"/>
                  <a:gd name="T37" fmla="*/ 12 h 13"/>
                  <a:gd name="T38" fmla="*/ 11 w 25"/>
                  <a:gd name="T39" fmla="*/ 12 h 13"/>
                  <a:gd name="T40" fmla="*/ 13 w 25"/>
                  <a:gd name="T41" fmla="*/ 12 h 13"/>
                  <a:gd name="T42" fmla="*/ 16 w 25"/>
                  <a:gd name="T43" fmla="*/ 12 h 13"/>
                  <a:gd name="T44" fmla="*/ 19 w 25"/>
                  <a:gd name="T45" fmla="*/ 12 h 13"/>
                  <a:gd name="T46" fmla="*/ 19 w 25"/>
                  <a:gd name="T47" fmla="*/ 11 h 13"/>
                  <a:gd name="T48" fmla="*/ 21 w 25"/>
                  <a:gd name="T49" fmla="*/ 11 h 13"/>
                  <a:gd name="T50" fmla="*/ 21 w 25"/>
                  <a:gd name="T51" fmla="*/ 9 h 13"/>
                  <a:gd name="T52" fmla="*/ 24 w 25"/>
                  <a:gd name="T53" fmla="*/ 8 h 13"/>
                  <a:gd name="T54" fmla="*/ 24 w 25"/>
                  <a:gd name="T55" fmla="*/ 6 h 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5"/>
                  <a:gd name="T85" fmla="*/ 0 h 13"/>
                  <a:gd name="T86" fmla="*/ 25 w 25"/>
                  <a:gd name="T87" fmla="*/ 13 h 1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5" h="13">
                    <a:moveTo>
                      <a:pt x="24" y="6"/>
                    </a:moveTo>
                    <a:lnTo>
                      <a:pt x="24" y="5"/>
                    </a:lnTo>
                    <a:lnTo>
                      <a:pt x="21" y="5"/>
                    </a:lnTo>
                    <a:lnTo>
                      <a:pt x="21" y="3"/>
                    </a:lnTo>
                    <a:lnTo>
                      <a:pt x="19" y="2"/>
                    </a:lnTo>
                    <a:lnTo>
                      <a:pt x="16" y="0"/>
                    </a:lnTo>
                    <a:lnTo>
                      <a:pt x="13" y="0"/>
                    </a:lnTo>
                    <a:lnTo>
                      <a:pt x="11" y="0"/>
                    </a:lnTo>
                    <a:lnTo>
                      <a:pt x="8" y="0"/>
                    </a:lnTo>
                    <a:lnTo>
                      <a:pt x="5" y="2"/>
                    </a:lnTo>
                    <a:lnTo>
                      <a:pt x="3" y="3"/>
                    </a:lnTo>
                    <a:lnTo>
                      <a:pt x="3" y="5"/>
                    </a:lnTo>
                    <a:lnTo>
                      <a:pt x="0" y="5"/>
                    </a:lnTo>
                    <a:lnTo>
                      <a:pt x="0" y="6"/>
                    </a:lnTo>
                    <a:lnTo>
                      <a:pt x="0" y="8"/>
                    </a:lnTo>
                    <a:lnTo>
                      <a:pt x="3" y="9"/>
                    </a:lnTo>
                    <a:lnTo>
                      <a:pt x="3" y="11"/>
                    </a:lnTo>
                    <a:lnTo>
                      <a:pt x="5" y="12"/>
                    </a:lnTo>
                    <a:lnTo>
                      <a:pt x="8" y="12"/>
                    </a:lnTo>
                    <a:lnTo>
                      <a:pt x="11" y="12"/>
                    </a:lnTo>
                    <a:lnTo>
                      <a:pt x="13" y="12"/>
                    </a:lnTo>
                    <a:lnTo>
                      <a:pt x="16" y="12"/>
                    </a:lnTo>
                    <a:lnTo>
                      <a:pt x="19" y="12"/>
                    </a:lnTo>
                    <a:lnTo>
                      <a:pt x="19" y="11"/>
                    </a:lnTo>
                    <a:lnTo>
                      <a:pt x="21" y="11"/>
                    </a:lnTo>
                    <a:lnTo>
                      <a:pt x="21" y="9"/>
                    </a:lnTo>
                    <a:lnTo>
                      <a:pt x="24" y="8"/>
                    </a:lnTo>
                    <a:lnTo>
                      <a:pt x="24" y="6"/>
                    </a:lnTo>
                  </a:path>
                </a:pathLst>
              </a:custGeom>
              <a:noFill/>
              <a:ln w="12700" cap="rnd">
                <a:solidFill>
                  <a:srgbClr val="000000"/>
                </a:solidFill>
                <a:round/>
                <a:headEnd/>
                <a:tailEnd/>
              </a:ln>
            </p:spPr>
            <p:txBody>
              <a:bodyPr>
                <a:prstTxWarp prst="textNoShape">
                  <a:avLst/>
                </a:prstTxWarp>
              </a:bodyPr>
              <a:lstStyle/>
              <a:p>
                <a:endParaRPr lang="en-US"/>
              </a:p>
            </p:txBody>
          </p:sp>
          <p:sp>
            <p:nvSpPr>
              <p:cNvPr id="26531" name="Freeform 372"/>
              <p:cNvSpPr>
                <a:spLocks/>
              </p:cNvSpPr>
              <p:nvPr/>
            </p:nvSpPr>
            <p:spPr bwMode="auto">
              <a:xfrm>
                <a:off x="443" y="1265"/>
                <a:ext cx="25" cy="13"/>
              </a:xfrm>
              <a:custGeom>
                <a:avLst/>
                <a:gdLst>
                  <a:gd name="T0" fmla="*/ 19 w 25"/>
                  <a:gd name="T1" fmla="*/ 11 h 13"/>
                  <a:gd name="T2" fmla="*/ 21 w 25"/>
                  <a:gd name="T3" fmla="*/ 8 h 13"/>
                  <a:gd name="T4" fmla="*/ 24 w 25"/>
                  <a:gd name="T5" fmla="*/ 6 h 13"/>
                  <a:gd name="T6" fmla="*/ 21 w 25"/>
                  <a:gd name="T7" fmla="*/ 3 h 13"/>
                  <a:gd name="T8" fmla="*/ 19 w 25"/>
                  <a:gd name="T9" fmla="*/ 2 h 13"/>
                  <a:gd name="T10" fmla="*/ 19 w 25"/>
                  <a:gd name="T11" fmla="*/ 0 h 13"/>
                  <a:gd name="T12" fmla="*/ 16 w 25"/>
                  <a:gd name="T13" fmla="*/ 0 h 13"/>
                  <a:gd name="T14" fmla="*/ 13 w 25"/>
                  <a:gd name="T15" fmla="*/ 0 h 13"/>
                  <a:gd name="T16" fmla="*/ 11 w 25"/>
                  <a:gd name="T17" fmla="*/ 0 h 13"/>
                  <a:gd name="T18" fmla="*/ 8 w 25"/>
                  <a:gd name="T19" fmla="*/ 0 h 13"/>
                  <a:gd name="T20" fmla="*/ 5 w 25"/>
                  <a:gd name="T21" fmla="*/ 0 h 13"/>
                  <a:gd name="T22" fmla="*/ 5 w 25"/>
                  <a:gd name="T23" fmla="*/ 2 h 13"/>
                  <a:gd name="T24" fmla="*/ 3 w 25"/>
                  <a:gd name="T25" fmla="*/ 3 h 13"/>
                  <a:gd name="T26" fmla="*/ 0 w 25"/>
                  <a:gd name="T27" fmla="*/ 6 h 13"/>
                  <a:gd name="T28" fmla="*/ 3 w 25"/>
                  <a:gd name="T29" fmla="*/ 8 h 13"/>
                  <a:gd name="T30" fmla="*/ 5 w 25"/>
                  <a:gd name="T31" fmla="*/ 11 h 13"/>
                  <a:gd name="T32" fmla="*/ 8 w 25"/>
                  <a:gd name="T33" fmla="*/ 12 h 13"/>
                  <a:gd name="T34" fmla="*/ 11 w 25"/>
                  <a:gd name="T35" fmla="*/ 12 h 13"/>
                  <a:gd name="T36" fmla="*/ 13 w 25"/>
                  <a:gd name="T37" fmla="*/ 12 h 13"/>
                  <a:gd name="T38" fmla="*/ 16 w 25"/>
                  <a:gd name="T39" fmla="*/ 12 h 13"/>
                  <a:gd name="T40" fmla="*/ 19 w 25"/>
                  <a:gd name="T41" fmla="*/ 11 h 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
                  <a:gd name="T64" fmla="*/ 0 h 13"/>
                  <a:gd name="T65" fmla="*/ 25 w 25"/>
                  <a:gd name="T66" fmla="*/ 13 h 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 h="13">
                    <a:moveTo>
                      <a:pt x="19" y="11"/>
                    </a:moveTo>
                    <a:lnTo>
                      <a:pt x="21" y="8"/>
                    </a:lnTo>
                    <a:lnTo>
                      <a:pt x="24" y="6"/>
                    </a:lnTo>
                    <a:lnTo>
                      <a:pt x="21" y="3"/>
                    </a:lnTo>
                    <a:lnTo>
                      <a:pt x="19" y="2"/>
                    </a:lnTo>
                    <a:lnTo>
                      <a:pt x="19" y="0"/>
                    </a:lnTo>
                    <a:lnTo>
                      <a:pt x="16" y="0"/>
                    </a:lnTo>
                    <a:lnTo>
                      <a:pt x="13" y="0"/>
                    </a:lnTo>
                    <a:lnTo>
                      <a:pt x="11" y="0"/>
                    </a:lnTo>
                    <a:lnTo>
                      <a:pt x="8" y="0"/>
                    </a:lnTo>
                    <a:lnTo>
                      <a:pt x="5" y="0"/>
                    </a:lnTo>
                    <a:lnTo>
                      <a:pt x="5" y="2"/>
                    </a:lnTo>
                    <a:lnTo>
                      <a:pt x="3" y="3"/>
                    </a:lnTo>
                    <a:lnTo>
                      <a:pt x="0" y="6"/>
                    </a:lnTo>
                    <a:lnTo>
                      <a:pt x="3" y="8"/>
                    </a:lnTo>
                    <a:lnTo>
                      <a:pt x="5" y="11"/>
                    </a:lnTo>
                    <a:lnTo>
                      <a:pt x="8" y="12"/>
                    </a:lnTo>
                    <a:lnTo>
                      <a:pt x="11" y="12"/>
                    </a:lnTo>
                    <a:lnTo>
                      <a:pt x="13" y="12"/>
                    </a:lnTo>
                    <a:lnTo>
                      <a:pt x="16" y="12"/>
                    </a:lnTo>
                    <a:lnTo>
                      <a:pt x="19" y="11"/>
                    </a:lnTo>
                  </a:path>
                </a:pathLst>
              </a:custGeom>
              <a:noFill/>
              <a:ln w="12700" cap="rnd">
                <a:solidFill>
                  <a:srgbClr val="000000"/>
                </a:solidFill>
                <a:round/>
                <a:headEnd/>
                <a:tailEnd/>
              </a:ln>
            </p:spPr>
            <p:txBody>
              <a:bodyPr>
                <a:prstTxWarp prst="textNoShape">
                  <a:avLst/>
                </a:prstTxWarp>
              </a:bodyPr>
              <a:lstStyle/>
              <a:p>
                <a:endParaRPr lang="en-US"/>
              </a:p>
            </p:txBody>
          </p:sp>
          <p:sp>
            <p:nvSpPr>
              <p:cNvPr id="26532" name="Freeform 373"/>
              <p:cNvSpPr>
                <a:spLocks/>
              </p:cNvSpPr>
              <p:nvPr/>
            </p:nvSpPr>
            <p:spPr bwMode="auto">
              <a:xfrm>
                <a:off x="419" y="1271"/>
                <a:ext cx="22" cy="13"/>
              </a:xfrm>
              <a:custGeom>
                <a:avLst/>
                <a:gdLst>
                  <a:gd name="T0" fmla="*/ 11 w 22"/>
                  <a:gd name="T1" fmla="*/ 12 h 13"/>
                  <a:gd name="T2" fmla="*/ 13 w 22"/>
                  <a:gd name="T3" fmla="*/ 12 h 13"/>
                  <a:gd name="T4" fmla="*/ 16 w 22"/>
                  <a:gd name="T5" fmla="*/ 11 h 13"/>
                  <a:gd name="T6" fmla="*/ 18 w 22"/>
                  <a:gd name="T7" fmla="*/ 11 h 13"/>
                  <a:gd name="T8" fmla="*/ 18 w 22"/>
                  <a:gd name="T9" fmla="*/ 9 h 13"/>
                  <a:gd name="T10" fmla="*/ 21 w 22"/>
                  <a:gd name="T11" fmla="*/ 9 h 13"/>
                  <a:gd name="T12" fmla="*/ 21 w 22"/>
                  <a:gd name="T13" fmla="*/ 8 h 13"/>
                  <a:gd name="T14" fmla="*/ 21 w 22"/>
                  <a:gd name="T15" fmla="*/ 6 h 13"/>
                  <a:gd name="T16" fmla="*/ 21 w 22"/>
                  <a:gd name="T17" fmla="*/ 5 h 13"/>
                  <a:gd name="T18" fmla="*/ 21 w 22"/>
                  <a:gd name="T19" fmla="*/ 3 h 13"/>
                  <a:gd name="T20" fmla="*/ 18 w 22"/>
                  <a:gd name="T21" fmla="*/ 2 h 13"/>
                  <a:gd name="T22" fmla="*/ 16 w 22"/>
                  <a:gd name="T23" fmla="*/ 2 h 13"/>
                  <a:gd name="T24" fmla="*/ 13 w 22"/>
                  <a:gd name="T25" fmla="*/ 0 h 13"/>
                  <a:gd name="T26" fmla="*/ 11 w 22"/>
                  <a:gd name="T27" fmla="*/ 0 h 13"/>
                  <a:gd name="T28" fmla="*/ 8 w 22"/>
                  <a:gd name="T29" fmla="*/ 0 h 13"/>
                  <a:gd name="T30" fmla="*/ 5 w 22"/>
                  <a:gd name="T31" fmla="*/ 0 h 13"/>
                  <a:gd name="T32" fmla="*/ 3 w 22"/>
                  <a:gd name="T33" fmla="*/ 2 h 13"/>
                  <a:gd name="T34" fmla="*/ 0 w 22"/>
                  <a:gd name="T35" fmla="*/ 3 h 13"/>
                  <a:gd name="T36" fmla="*/ 0 w 22"/>
                  <a:gd name="T37" fmla="*/ 5 h 13"/>
                  <a:gd name="T38" fmla="*/ 0 w 22"/>
                  <a:gd name="T39" fmla="*/ 6 h 13"/>
                  <a:gd name="T40" fmla="*/ 0 w 22"/>
                  <a:gd name="T41" fmla="*/ 8 h 13"/>
                  <a:gd name="T42" fmla="*/ 0 w 22"/>
                  <a:gd name="T43" fmla="*/ 9 h 13"/>
                  <a:gd name="T44" fmla="*/ 3 w 22"/>
                  <a:gd name="T45" fmla="*/ 9 h 13"/>
                  <a:gd name="T46" fmla="*/ 3 w 22"/>
                  <a:gd name="T47" fmla="*/ 11 h 13"/>
                  <a:gd name="T48" fmla="*/ 5 w 22"/>
                  <a:gd name="T49" fmla="*/ 12 h 13"/>
                  <a:gd name="T50" fmla="*/ 8 w 22"/>
                  <a:gd name="T51" fmla="*/ 12 h 13"/>
                  <a:gd name="T52" fmla="*/ 11 w 22"/>
                  <a:gd name="T53" fmla="*/ 12 h 1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
                  <a:gd name="T82" fmla="*/ 0 h 13"/>
                  <a:gd name="T83" fmla="*/ 22 w 22"/>
                  <a:gd name="T84" fmla="*/ 13 h 1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 h="13">
                    <a:moveTo>
                      <a:pt x="11" y="12"/>
                    </a:moveTo>
                    <a:lnTo>
                      <a:pt x="13" y="12"/>
                    </a:lnTo>
                    <a:lnTo>
                      <a:pt x="16" y="11"/>
                    </a:lnTo>
                    <a:lnTo>
                      <a:pt x="18" y="11"/>
                    </a:lnTo>
                    <a:lnTo>
                      <a:pt x="18" y="9"/>
                    </a:lnTo>
                    <a:lnTo>
                      <a:pt x="21" y="9"/>
                    </a:lnTo>
                    <a:lnTo>
                      <a:pt x="21" y="8"/>
                    </a:lnTo>
                    <a:lnTo>
                      <a:pt x="21" y="6"/>
                    </a:lnTo>
                    <a:lnTo>
                      <a:pt x="21" y="5"/>
                    </a:lnTo>
                    <a:lnTo>
                      <a:pt x="21" y="3"/>
                    </a:lnTo>
                    <a:lnTo>
                      <a:pt x="18" y="2"/>
                    </a:lnTo>
                    <a:lnTo>
                      <a:pt x="16" y="2"/>
                    </a:lnTo>
                    <a:lnTo>
                      <a:pt x="13" y="0"/>
                    </a:lnTo>
                    <a:lnTo>
                      <a:pt x="11" y="0"/>
                    </a:lnTo>
                    <a:lnTo>
                      <a:pt x="8" y="0"/>
                    </a:lnTo>
                    <a:lnTo>
                      <a:pt x="5" y="0"/>
                    </a:lnTo>
                    <a:lnTo>
                      <a:pt x="3" y="2"/>
                    </a:lnTo>
                    <a:lnTo>
                      <a:pt x="0" y="3"/>
                    </a:lnTo>
                    <a:lnTo>
                      <a:pt x="0" y="5"/>
                    </a:lnTo>
                    <a:lnTo>
                      <a:pt x="0" y="6"/>
                    </a:lnTo>
                    <a:lnTo>
                      <a:pt x="0" y="8"/>
                    </a:lnTo>
                    <a:lnTo>
                      <a:pt x="0" y="9"/>
                    </a:lnTo>
                    <a:lnTo>
                      <a:pt x="3" y="9"/>
                    </a:lnTo>
                    <a:lnTo>
                      <a:pt x="3" y="11"/>
                    </a:lnTo>
                    <a:lnTo>
                      <a:pt x="5" y="12"/>
                    </a:lnTo>
                    <a:lnTo>
                      <a:pt x="8" y="12"/>
                    </a:lnTo>
                    <a:lnTo>
                      <a:pt x="11" y="12"/>
                    </a:lnTo>
                  </a:path>
                </a:pathLst>
              </a:custGeom>
              <a:noFill/>
              <a:ln w="12700" cap="rnd">
                <a:solidFill>
                  <a:srgbClr val="000000"/>
                </a:solidFill>
                <a:round/>
                <a:headEnd/>
                <a:tailEnd/>
              </a:ln>
            </p:spPr>
            <p:txBody>
              <a:bodyPr>
                <a:prstTxWarp prst="textNoShape">
                  <a:avLst/>
                </a:prstTxWarp>
              </a:bodyPr>
              <a:lstStyle/>
              <a:p>
                <a:endParaRPr lang="en-US"/>
              </a:p>
            </p:txBody>
          </p:sp>
          <p:sp>
            <p:nvSpPr>
              <p:cNvPr id="26533" name="Freeform 374"/>
              <p:cNvSpPr>
                <a:spLocks/>
              </p:cNvSpPr>
              <p:nvPr/>
            </p:nvSpPr>
            <p:spPr bwMode="auto">
              <a:xfrm>
                <a:off x="392" y="1265"/>
                <a:ext cx="22" cy="13"/>
              </a:xfrm>
              <a:custGeom>
                <a:avLst/>
                <a:gdLst>
                  <a:gd name="T0" fmla="*/ 3 w 22"/>
                  <a:gd name="T1" fmla="*/ 11 h 13"/>
                  <a:gd name="T2" fmla="*/ 5 w 22"/>
                  <a:gd name="T3" fmla="*/ 11 h 13"/>
                  <a:gd name="T4" fmla="*/ 8 w 22"/>
                  <a:gd name="T5" fmla="*/ 12 h 13"/>
                  <a:gd name="T6" fmla="*/ 11 w 22"/>
                  <a:gd name="T7" fmla="*/ 12 h 13"/>
                  <a:gd name="T8" fmla="*/ 13 w 22"/>
                  <a:gd name="T9" fmla="*/ 12 h 13"/>
                  <a:gd name="T10" fmla="*/ 16 w 22"/>
                  <a:gd name="T11" fmla="*/ 12 h 13"/>
                  <a:gd name="T12" fmla="*/ 16 w 22"/>
                  <a:gd name="T13" fmla="*/ 11 h 13"/>
                  <a:gd name="T14" fmla="*/ 18 w 22"/>
                  <a:gd name="T15" fmla="*/ 11 h 13"/>
                  <a:gd name="T16" fmla="*/ 21 w 22"/>
                  <a:gd name="T17" fmla="*/ 8 h 13"/>
                  <a:gd name="T18" fmla="*/ 21 w 22"/>
                  <a:gd name="T19" fmla="*/ 6 h 13"/>
                  <a:gd name="T20" fmla="*/ 21 w 22"/>
                  <a:gd name="T21" fmla="*/ 3 h 13"/>
                  <a:gd name="T22" fmla="*/ 18 w 22"/>
                  <a:gd name="T23" fmla="*/ 2 h 13"/>
                  <a:gd name="T24" fmla="*/ 16 w 22"/>
                  <a:gd name="T25" fmla="*/ 0 h 13"/>
                  <a:gd name="T26" fmla="*/ 13 w 22"/>
                  <a:gd name="T27" fmla="*/ 0 h 13"/>
                  <a:gd name="T28" fmla="*/ 11 w 22"/>
                  <a:gd name="T29" fmla="*/ 0 h 13"/>
                  <a:gd name="T30" fmla="*/ 8 w 22"/>
                  <a:gd name="T31" fmla="*/ 0 h 13"/>
                  <a:gd name="T32" fmla="*/ 5 w 22"/>
                  <a:gd name="T33" fmla="*/ 0 h 13"/>
                  <a:gd name="T34" fmla="*/ 3 w 22"/>
                  <a:gd name="T35" fmla="*/ 2 h 13"/>
                  <a:gd name="T36" fmla="*/ 0 w 22"/>
                  <a:gd name="T37" fmla="*/ 3 h 13"/>
                  <a:gd name="T38" fmla="*/ 0 w 22"/>
                  <a:gd name="T39" fmla="*/ 6 h 13"/>
                  <a:gd name="T40" fmla="*/ 0 w 22"/>
                  <a:gd name="T41" fmla="*/ 8 h 13"/>
                  <a:gd name="T42" fmla="*/ 3 w 22"/>
                  <a:gd name="T43" fmla="*/ 11 h 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
                  <a:gd name="T67" fmla="*/ 0 h 13"/>
                  <a:gd name="T68" fmla="*/ 22 w 22"/>
                  <a:gd name="T69" fmla="*/ 13 h 1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 h="13">
                    <a:moveTo>
                      <a:pt x="3" y="11"/>
                    </a:moveTo>
                    <a:lnTo>
                      <a:pt x="5" y="11"/>
                    </a:lnTo>
                    <a:lnTo>
                      <a:pt x="8" y="12"/>
                    </a:lnTo>
                    <a:lnTo>
                      <a:pt x="11" y="12"/>
                    </a:lnTo>
                    <a:lnTo>
                      <a:pt x="13" y="12"/>
                    </a:lnTo>
                    <a:lnTo>
                      <a:pt x="16" y="12"/>
                    </a:lnTo>
                    <a:lnTo>
                      <a:pt x="16" y="11"/>
                    </a:lnTo>
                    <a:lnTo>
                      <a:pt x="18" y="11"/>
                    </a:lnTo>
                    <a:lnTo>
                      <a:pt x="21" y="8"/>
                    </a:lnTo>
                    <a:lnTo>
                      <a:pt x="21" y="6"/>
                    </a:lnTo>
                    <a:lnTo>
                      <a:pt x="21" y="3"/>
                    </a:lnTo>
                    <a:lnTo>
                      <a:pt x="18" y="2"/>
                    </a:lnTo>
                    <a:lnTo>
                      <a:pt x="16" y="0"/>
                    </a:lnTo>
                    <a:lnTo>
                      <a:pt x="13" y="0"/>
                    </a:lnTo>
                    <a:lnTo>
                      <a:pt x="11" y="0"/>
                    </a:lnTo>
                    <a:lnTo>
                      <a:pt x="8" y="0"/>
                    </a:lnTo>
                    <a:lnTo>
                      <a:pt x="5" y="0"/>
                    </a:lnTo>
                    <a:lnTo>
                      <a:pt x="3" y="2"/>
                    </a:lnTo>
                    <a:lnTo>
                      <a:pt x="0" y="3"/>
                    </a:lnTo>
                    <a:lnTo>
                      <a:pt x="0" y="6"/>
                    </a:lnTo>
                    <a:lnTo>
                      <a:pt x="0" y="8"/>
                    </a:lnTo>
                    <a:lnTo>
                      <a:pt x="3" y="11"/>
                    </a:lnTo>
                  </a:path>
                </a:pathLst>
              </a:custGeom>
              <a:noFill/>
              <a:ln w="12700" cap="rnd">
                <a:solidFill>
                  <a:srgbClr val="000000"/>
                </a:solidFill>
                <a:round/>
                <a:headEnd/>
                <a:tailEnd/>
              </a:ln>
            </p:spPr>
            <p:txBody>
              <a:bodyPr>
                <a:prstTxWarp prst="textNoShape">
                  <a:avLst/>
                </a:prstTxWarp>
              </a:bodyPr>
              <a:lstStyle/>
              <a:p>
                <a:endParaRPr lang="en-US"/>
              </a:p>
            </p:txBody>
          </p:sp>
          <p:sp>
            <p:nvSpPr>
              <p:cNvPr id="26534" name="Freeform 375"/>
              <p:cNvSpPr>
                <a:spLocks/>
              </p:cNvSpPr>
              <p:nvPr/>
            </p:nvSpPr>
            <p:spPr bwMode="auto">
              <a:xfrm>
                <a:off x="381" y="1250"/>
                <a:ext cx="23" cy="13"/>
              </a:xfrm>
              <a:custGeom>
                <a:avLst/>
                <a:gdLst>
                  <a:gd name="T0" fmla="*/ 0 w 23"/>
                  <a:gd name="T1" fmla="*/ 6 h 13"/>
                  <a:gd name="T2" fmla="*/ 0 w 23"/>
                  <a:gd name="T3" fmla="*/ 8 h 13"/>
                  <a:gd name="T4" fmla="*/ 0 w 23"/>
                  <a:gd name="T5" fmla="*/ 9 h 13"/>
                  <a:gd name="T6" fmla="*/ 3 w 23"/>
                  <a:gd name="T7" fmla="*/ 11 h 13"/>
                  <a:gd name="T8" fmla="*/ 6 w 23"/>
                  <a:gd name="T9" fmla="*/ 12 h 13"/>
                  <a:gd name="T10" fmla="*/ 8 w 23"/>
                  <a:gd name="T11" fmla="*/ 12 h 13"/>
                  <a:gd name="T12" fmla="*/ 11 w 23"/>
                  <a:gd name="T13" fmla="*/ 12 h 13"/>
                  <a:gd name="T14" fmla="*/ 14 w 23"/>
                  <a:gd name="T15" fmla="*/ 12 h 13"/>
                  <a:gd name="T16" fmla="*/ 17 w 23"/>
                  <a:gd name="T17" fmla="*/ 12 h 13"/>
                  <a:gd name="T18" fmla="*/ 19 w 23"/>
                  <a:gd name="T19" fmla="*/ 12 h 13"/>
                  <a:gd name="T20" fmla="*/ 19 w 23"/>
                  <a:gd name="T21" fmla="*/ 11 h 13"/>
                  <a:gd name="T22" fmla="*/ 22 w 23"/>
                  <a:gd name="T23" fmla="*/ 11 h 13"/>
                  <a:gd name="T24" fmla="*/ 22 w 23"/>
                  <a:gd name="T25" fmla="*/ 9 h 13"/>
                  <a:gd name="T26" fmla="*/ 22 w 23"/>
                  <a:gd name="T27" fmla="*/ 8 h 13"/>
                  <a:gd name="T28" fmla="*/ 22 w 23"/>
                  <a:gd name="T29" fmla="*/ 6 h 13"/>
                  <a:gd name="T30" fmla="*/ 22 w 23"/>
                  <a:gd name="T31" fmla="*/ 5 h 13"/>
                  <a:gd name="T32" fmla="*/ 22 w 23"/>
                  <a:gd name="T33" fmla="*/ 3 h 13"/>
                  <a:gd name="T34" fmla="*/ 19 w 23"/>
                  <a:gd name="T35" fmla="*/ 2 h 13"/>
                  <a:gd name="T36" fmla="*/ 17 w 23"/>
                  <a:gd name="T37" fmla="*/ 0 h 13"/>
                  <a:gd name="T38" fmla="*/ 14 w 23"/>
                  <a:gd name="T39" fmla="*/ 0 h 13"/>
                  <a:gd name="T40" fmla="*/ 11 w 23"/>
                  <a:gd name="T41" fmla="*/ 0 h 13"/>
                  <a:gd name="T42" fmla="*/ 8 w 23"/>
                  <a:gd name="T43" fmla="*/ 0 h 13"/>
                  <a:gd name="T44" fmla="*/ 6 w 23"/>
                  <a:gd name="T45" fmla="*/ 2 h 13"/>
                  <a:gd name="T46" fmla="*/ 3 w 23"/>
                  <a:gd name="T47" fmla="*/ 2 h 13"/>
                  <a:gd name="T48" fmla="*/ 3 w 23"/>
                  <a:gd name="T49" fmla="*/ 3 h 13"/>
                  <a:gd name="T50" fmla="*/ 0 w 23"/>
                  <a:gd name="T51" fmla="*/ 5 h 13"/>
                  <a:gd name="T52" fmla="*/ 0 w 23"/>
                  <a:gd name="T53" fmla="*/ 6 h 1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3"/>
                  <a:gd name="T82" fmla="*/ 0 h 13"/>
                  <a:gd name="T83" fmla="*/ 23 w 23"/>
                  <a:gd name="T84" fmla="*/ 13 h 1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3" h="13">
                    <a:moveTo>
                      <a:pt x="0" y="6"/>
                    </a:moveTo>
                    <a:lnTo>
                      <a:pt x="0" y="8"/>
                    </a:lnTo>
                    <a:lnTo>
                      <a:pt x="0" y="9"/>
                    </a:lnTo>
                    <a:lnTo>
                      <a:pt x="3" y="11"/>
                    </a:lnTo>
                    <a:lnTo>
                      <a:pt x="6" y="12"/>
                    </a:lnTo>
                    <a:lnTo>
                      <a:pt x="8" y="12"/>
                    </a:lnTo>
                    <a:lnTo>
                      <a:pt x="11" y="12"/>
                    </a:lnTo>
                    <a:lnTo>
                      <a:pt x="14" y="12"/>
                    </a:lnTo>
                    <a:lnTo>
                      <a:pt x="17" y="12"/>
                    </a:lnTo>
                    <a:lnTo>
                      <a:pt x="19" y="12"/>
                    </a:lnTo>
                    <a:lnTo>
                      <a:pt x="19" y="11"/>
                    </a:lnTo>
                    <a:lnTo>
                      <a:pt x="22" y="11"/>
                    </a:lnTo>
                    <a:lnTo>
                      <a:pt x="22" y="9"/>
                    </a:lnTo>
                    <a:lnTo>
                      <a:pt x="22" y="8"/>
                    </a:lnTo>
                    <a:lnTo>
                      <a:pt x="22" y="6"/>
                    </a:lnTo>
                    <a:lnTo>
                      <a:pt x="22" y="5"/>
                    </a:lnTo>
                    <a:lnTo>
                      <a:pt x="22" y="3"/>
                    </a:lnTo>
                    <a:lnTo>
                      <a:pt x="19" y="2"/>
                    </a:lnTo>
                    <a:lnTo>
                      <a:pt x="17" y="0"/>
                    </a:lnTo>
                    <a:lnTo>
                      <a:pt x="14" y="0"/>
                    </a:lnTo>
                    <a:lnTo>
                      <a:pt x="11" y="0"/>
                    </a:lnTo>
                    <a:lnTo>
                      <a:pt x="8" y="0"/>
                    </a:lnTo>
                    <a:lnTo>
                      <a:pt x="6" y="2"/>
                    </a:lnTo>
                    <a:lnTo>
                      <a:pt x="3" y="2"/>
                    </a:lnTo>
                    <a:lnTo>
                      <a:pt x="3" y="3"/>
                    </a:lnTo>
                    <a:lnTo>
                      <a:pt x="0" y="5"/>
                    </a:lnTo>
                    <a:lnTo>
                      <a:pt x="0" y="6"/>
                    </a:lnTo>
                  </a:path>
                </a:pathLst>
              </a:custGeom>
              <a:noFill/>
              <a:ln w="12700" cap="rnd">
                <a:solidFill>
                  <a:srgbClr val="000000"/>
                </a:solidFill>
                <a:round/>
                <a:headEnd/>
                <a:tailEnd/>
              </a:ln>
            </p:spPr>
            <p:txBody>
              <a:bodyPr>
                <a:prstTxWarp prst="textNoShape">
                  <a:avLst/>
                </a:prstTxWarp>
              </a:bodyPr>
              <a:lstStyle/>
              <a:p>
                <a:endParaRPr lang="en-US"/>
              </a:p>
            </p:txBody>
          </p:sp>
          <p:sp>
            <p:nvSpPr>
              <p:cNvPr id="26535" name="Freeform 376"/>
              <p:cNvSpPr>
                <a:spLocks/>
              </p:cNvSpPr>
              <p:nvPr/>
            </p:nvSpPr>
            <p:spPr bwMode="auto">
              <a:xfrm>
                <a:off x="392" y="1235"/>
                <a:ext cx="22" cy="14"/>
              </a:xfrm>
              <a:custGeom>
                <a:avLst/>
                <a:gdLst>
                  <a:gd name="T0" fmla="*/ 3 w 22"/>
                  <a:gd name="T1" fmla="*/ 3 h 14"/>
                  <a:gd name="T2" fmla="*/ 0 w 22"/>
                  <a:gd name="T3" fmla="*/ 4 h 14"/>
                  <a:gd name="T4" fmla="*/ 0 w 22"/>
                  <a:gd name="T5" fmla="*/ 7 h 14"/>
                  <a:gd name="T6" fmla="*/ 0 w 22"/>
                  <a:gd name="T7" fmla="*/ 9 h 14"/>
                  <a:gd name="T8" fmla="*/ 3 w 22"/>
                  <a:gd name="T9" fmla="*/ 10 h 14"/>
                  <a:gd name="T10" fmla="*/ 5 w 22"/>
                  <a:gd name="T11" fmla="*/ 12 h 14"/>
                  <a:gd name="T12" fmla="*/ 8 w 22"/>
                  <a:gd name="T13" fmla="*/ 12 h 14"/>
                  <a:gd name="T14" fmla="*/ 8 w 22"/>
                  <a:gd name="T15" fmla="*/ 13 h 14"/>
                  <a:gd name="T16" fmla="*/ 11 w 22"/>
                  <a:gd name="T17" fmla="*/ 13 h 14"/>
                  <a:gd name="T18" fmla="*/ 13 w 22"/>
                  <a:gd name="T19" fmla="*/ 13 h 14"/>
                  <a:gd name="T20" fmla="*/ 16 w 22"/>
                  <a:gd name="T21" fmla="*/ 12 h 14"/>
                  <a:gd name="T22" fmla="*/ 18 w 22"/>
                  <a:gd name="T23" fmla="*/ 10 h 14"/>
                  <a:gd name="T24" fmla="*/ 21 w 22"/>
                  <a:gd name="T25" fmla="*/ 9 h 14"/>
                  <a:gd name="T26" fmla="*/ 21 w 22"/>
                  <a:gd name="T27" fmla="*/ 7 h 14"/>
                  <a:gd name="T28" fmla="*/ 21 w 22"/>
                  <a:gd name="T29" fmla="*/ 4 h 14"/>
                  <a:gd name="T30" fmla="*/ 18 w 22"/>
                  <a:gd name="T31" fmla="*/ 3 h 14"/>
                  <a:gd name="T32" fmla="*/ 16 w 22"/>
                  <a:gd name="T33" fmla="*/ 1 h 14"/>
                  <a:gd name="T34" fmla="*/ 13 w 22"/>
                  <a:gd name="T35" fmla="*/ 0 h 14"/>
                  <a:gd name="T36" fmla="*/ 11 w 22"/>
                  <a:gd name="T37" fmla="*/ 0 h 14"/>
                  <a:gd name="T38" fmla="*/ 8 w 22"/>
                  <a:gd name="T39" fmla="*/ 0 h 14"/>
                  <a:gd name="T40" fmla="*/ 8 w 22"/>
                  <a:gd name="T41" fmla="*/ 1 h 14"/>
                  <a:gd name="T42" fmla="*/ 5 w 22"/>
                  <a:gd name="T43" fmla="*/ 1 h 14"/>
                  <a:gd name="T44" fmla="*/ 3 w 22"/>
                  <a:gd name="T45" fmla="*/ 3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14"/>
                  <a:gd name="T71" fmla="*/ 22 w 22"/>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14">
                    <a:moveTo>
                      <a:pt x="3" y="3"/>
                    </a:moveTo>
                    <a:lnTo>
                      <a:pt x="0" y="4"/>
                    </a:lnTo>
                    <a:lnTo>
                      <a:pt x="0" y="7"/>
                    </a:lnTo>
                    <a:lnTo>
                      <a:pt x="0" y="9"/>
                    </a:lnTo>
                    <a:lnTo>
                      <a:pt x="3" y="10"/>
                    </a:lnTo>
                    <a:lnTo>
                      <a:pt x="5" y="12"/>
                    </a:lnTo>
                    <a:lnTo>
                      <a:pt x="8" y="12"/>
                    </a:lnTo>
                    <a:lnTo>
                      <a:pt x="8" y="13"/>
                    </a:lnTo>
                    <a:lnTo>
                      <a:pt x="11" y="13"/>
                    </a:lnTo>
                    <a:lnTo>
                      <a:pt x="13" y="13"/>
                    </a:lnTo>
                    <a:lnTo>
                      <a:pt x="16" y="12"/>
                    </a:lnTo>
                    <a:lnTo>
                      <a:pt x="18" y="10"/>
                    </a:lnTo>
                    <a:lnTo>
                      <a:pt x="21" y="9"/>
                    </a:lnTo>
                    <a:lnTo>
                      <a:pt x="21" y="7"/>
                    </a:lnTo>
                    <a:lnTo>
                      <a:pt x="21" y="4"/>
                    </a:lnTo>
                    <a:lnTo>
                      <a:pt x="18" y="3"/>
                    </a:lnTo>
                    <a:lnTo>
                      <a:pt x="16" y="1"/>
                    </a:lnTo>
                    <a:lnTo>
                      <a:pt x="13" y="0"/>
                    </a:lnTo>
                    <a:lnTo>
                      <a:pt x="11" y="0"/>
                    </a:lnTo>
                    <a:lnTo>
                      <a:pt x="8" y="0"/>
                    </a:lnTo>
                    <a:lnTo>
                      <a:pt x="8" y="1"/>
                    </a:lnTo>
                    <a:lnTo>
                      <a:pt x="5" y="1"/>
                    </a:lnTo>
                    <a:lnTo>
                      <a:pt x="3" y="3"/>
                    </a:lnTo>
                  </a:path>
                </a:pathLst>
              </a:custGeom>
              <a:noFill/>
              <a:ln w="12700" cap="rnd">
                <a:solidFill>
                  <a:srgbClr val="000000"/>
                </a:solidFill>
                <a:round/>
                <a:headEnd/>
                <a:tailEnd/>
              </a:ln>
            </p:spPr>
            <p:txBody>
              <a:bodyPr>
                <a:prstTxWarp prst="textNoShape">
                  <a:avLst/>
                </a:prstTxWarp>
              </a:bodyPr>
              <a:lstStyle/>
              <a:p>
                <a:endParaRPr lang="en-US"/>
              </a:p>
            </p:txBody>
          </p:sp>
          <p:sp>
            <p:nvSpPr>
              <p:cNvPr id="26536" name="Freeform 377"/>
              <p:cNvSpPr>
                <a:spLocks/>
              </p:cNvSpPr>
              <p:nvPr/>
            </p:nvSpPr>
            <p:spPr bwMode="auto">
              <a:xfrm>
                <a:off x="381" y="1229"/>
                <a:ext cx="97" cy="55"/>
              </a:xfrm>
              <a:custGeom>
                <a:avLst/>
                <a:gdLst>
                  <a:gd name="T0" fmla="*/ 45 w 97"/>
                  <a:gd name="T1" fmla="*/ 0 h 55"/>
                  <a:gd name="T2" fmla="*/ 40 w 97"/>
                  <a:gd name="T3" fmla="*/ 2 h 55"/>
                  <a:gd name="T4" fmla="*/ 37 w 97"/>
                  <a:gd name="T5" fmla="*/ 5 h 55"/>
                  <a:gd name="T6" fmla="*/ 37 w 97"/>
                  <a:gd name="T7" fmla="*/ 8 h 55"/>
                  <a:gd name="T8" fmla="*/ 40 w 97"/>
                  <a:gd name="T9" fmla="*/ 11 h 55"/>
                  <a:gd name="T10" fmla="*/ 43 w 97"/>
                  <a:gd name="T11" fmla="*/ 12 h 55"/>
                  <a:gd name="T12" fmla="*/ 48 w 97"/>
                  <a:gd name="T13" fmla="*/ 14 h 55"/>
                  <a:gd name="T14" fmla="*/ 51 w 97"/>
                  <a:gd name="T15" fmla="*/ 12 h 55"/>
                  <a:gd name="T16" fmla="*/ 56 w 97"/>
                  <a:gd name="T17" fmla="*/ 12 h 55"/>
                  <a:gd name="T18" fmla="*/ 59 w 97"/>
                  <a:gd name="T19" fmla="*/ 9 h 55"/>
                  <a:gd name="T20" fmla="*/ 59 w 97"/>
                  <a:gd name="T21" fmla="*/ 6 h 55"/>
                  <a:gd name="T22" fmla="*/ 56 w 97"/>
                  <a:gd name="T23" fmla="*/ 3 h 55"/>
                  <a:gd name="T24" fmla="*/ 51 w 97"/>
                  <a:gd name="T25" fmla="*/ 2 h 55"/>
                  <a:gd name="T26" fmla="*/ 48 w 97"/>
                  <a:gd name="T27" fmla="*/ 0 h 55"/>
                  <a:gd name="T28" fmla="*/ 37 w 97"/>
                  <a:gd name="T29" fmla="*/ 2 h 55"/>
                  <a:gd name="T30" fmla="*/ 29 w 97"/>
                  <a:gd name="T31" fmla="*/ 3 h 55"/>
                  <a:gd name="T32" fmla="*/ 21 w 97"/>
                  <a:gd name="T33" fmla="*/ 6 h 55"/>
                  <a:gd name="T34" fmla="*/ 13 w 97"/>
                  <a:gd name="T35" fmla="*/ 9 h 55"/>
                  <a:gd name="T36" fmla="*/ 8 w 97"/>
                  <a:gd name="T37" fmla="*/ 12 h 55"/>
                  <a:gd name="T38" fmla="*/ 5 w 97"/>
                  <a:gd name="T39" fmla="*/ 17 h 55"/>
                  <a:gd name="T40" fmla="*/ 0 w 97"/>
                  <a:gd name="T41" fmla="*/ 23 h 55"/>
                  <a:gd name="T42" fmla="*/ 0 w 97"/>
                  <a:gd name="T43" fmla="*/ 27 h 55"/>
                  <a:gd name="T44" fmla="*/ 0 w 97"/>
                  <a:gd name="T45" fmla="*/ 33 h 55"/>
                  <a:gd name="T46" fmla="*/ 5 w 97"/>
                  <a:gd name="T47" fmla="*/ 38 h 55"/>
                  <a:gd name="T48" fmla="*/ 8 w 97"/>
                  <a:gd name="T49" fmla="*/ 42 h 55"/>
                  <a:gd name="T50" fmla="*/ 13 w 97"/>
                  <a:gd name="T51" fmla="*/ 47 h 55"/>
                  <a:gd name="T52" fmla="*/ 21 w 97"/>
                  <a:gd name="T53" fmla="*/ 50 h 55"/>
                  <a:gd name="T54" fmla="*/ 29 w 97"/>
                  <a:gd name="T55" fmla="*/ 53 h 55"/>
                  <a:gd name="T56" fmla="*/ 37 w 97"/>
                  <a:gd name="T57" fmla="*/ 54 h 55"/>
                  <a:gd name="T58" fmla="*/ 48 w 97"/>
                  <a:gd name="T59" fmla="*/ 54 h 55"/>
                  <a:gd name="T60" fmla="*/ 56 w 97"/>
                  <a:gd name="T61" fmla="*/ 54 h 55"/>
                  <a:gd name="T62" fmla="*/ 67 w 97"/>
                  <a:gd name="T63" fmla="*/ 53 h 55"/>
                  <a:gd name="T64" fmla="*/ 75 w 97"/>
                  <a:gd name="T65" fmla="*/ 50 h 55"/>
                  <a:gd name="T66" fmla="*/ 80 w 97"/>
                  <a:gd name="T67" fmla="*/ 47 h 55"/>
                  <a:gd name="T68" fmla="*/ 88 w 97"/>
                  <a:gd name="T69" fmla="*/ 42 h 55"/>
                  <a:gd name="T70" fmla="*/ 91 w 97"/>
                  <a:gd name="T71" fmla="*/ 38 h 55"/>
                  <a:gd name="T72" fmla="*/ 93 w 97"/>
                  <a:gd name="T73" fmla="*/ 33 h 55"/>
                  <a:gd name="T74" fmla="*/ 96 w 97"/>
                  <a:gd name="T75" fmla="*/ 27 h 55"/>
                  <a:gd name="T76" fmla="*/ 93 w 97"/>
                  <a:gd name="T77" fmla="*/ 23 h 55"/>
                  <a:gd name="T78" fmla="*/ 91 w 97"/>
                  <a:gd name="T79" fmla="*/ 17 h 55"/>
                  <a:gd name="T80" fmla="*/ 88 w 97"/>
                  <a:gd name="T81" fmla="*/ 12 h 55"/>
                  <a:gd name="T82" fmla="*/ 80 w 97"/>
                  <a:gd name="T83" fmla="*/ 9 h 55"/>
                  <a:gd name="T84" fmla="*/ 75 w 97"/>
                  <a:gd name="T85" fmla="*/ 6 h 55"/>
                  <a:gd name="T86" fmla="*/ 67 w 97"/>
                  <a:gd name="T87" fmla="*/ 3 h 55"/>
                  <a:gd name="T88" fmla="*/ 56 w 97"/>
                  <a:gd name="T89" fmla="*/ 2 h 55"/>
                  <a:gd name="T90" fmla="*/ 48 w 97"/>
                  <a:gd name="T91" fmla="*/ 0 h 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7"/>
                  <a:gd name="T139" fmla="*/ 0 h 55"/>
                  <a:gd name="T140" fmla="*/ 97 w 97"/>
                  <a:gd name="T141" fmla="*/ 55 h 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7" h="55">
                    <a:moveTo>
                      <a:pt x="48" y="0"/>
                    </a:moveTo>
                    <a:lnTo>
                      <a:pt x="45" y="0"/>
                    </a:lnTo>
                    <a:lnTo>
                      <a:pt x="43" y="2"/>
                    </a:lnTo>
                    <a:lnTo>
                      <a:pt x="40" y="2"/>
                    </a:lnTo>
                    <a:lnTo>
                      <a:pt x="40" y="3"/>
                    </a:lnTo>
                    <a:lnTo>
                      <a:pt x="37" y="5"/>
                    </a:lnTo>
                    <a:lnTo>
                      <a:pt x="37" y="6"/>
                    </a:lnTo>
                    <a:lnTo>
                      <a:pt x="37" y="8"/>
                    </a:lnTo>
                    <a:lnTo>
                      <a:pt x="37" y="9"/>
                    </a:lnTo>
                    <a:lnTo>
                      <a:pt x="40" y="11"/>
                    </a:lnTo>
                    <a:lnTo>
                      <a:pt x="40" y="12"/>
                    </a:lnTo>
                    <a:lnTo>
                      <a:pt x="43" y="12"/>
                    </a:lnTo>
                    <a:lnTo>
                      <a:pt x="45" y="14"/>
                    </a:lnTo>
                    <a:lnTo>
                      <a:pt x="48" y="14"/>
                    </a:lnTo>
                    <a:lnTo>
                      <a:pt x="51" y="14"/>
                    </a:lnTo>
                    <a:lnTo>
                      <a:pt x="51" y="12"/>
                    </a:lnTo>
                    <a:lnTo>
                      <a:pt x="53" y="12"/>
                    </a:lnTo>
                    <a:lnTo>
                      <a:pt x="56" y="12"/>
                    </a:lnTo>
                    <a:lnTo>
                      <a:pt x="56" y="11"/>
                    </a:lnTo>
                    <a:lnTo>
                      <a:pt x="59" y="9"/>
                    </a:lnTo>
                    <a:lnTo>
                      <a:pt x="59" y="8"/>
                    </a:lnTo>
                    <a:lnTo>
                      <a:pt x="59" y="6"/>
                    </a:lnTo>
                    <a:lnTo>
                      <a:pt x="59" y="5"/>
                    </a:lnTo>
                    <a:lnTo>
                      <a:pt x="56" y="3"/>
                    </a:lnTo>
                    <a:lnTo>
                      <a:pt x="53" y="2"/>
                    </a:lnTo>
                    <a:lnTo>
                      <a:pt x="51" y="2"/>
                    </a:lnTo>
                    <a:lnTo>
                      <a:pt x="51" y="0"/>
                    </a:lnTo>
                    <a:lnTo>
                      <a:pt x="48" y="0"/>
                    </a:lnTo>
                    <a:lnTo>
                      <a:pt x="43" y="0"/>
                    </a:lnTo>
                    <a:lnTo>
                      <a:pt x="37" y="2"/>
                    </a:lnTo>
                    <a:lnTo>
                      <a:pt x="35" y="2"/>
                    </a:lnTo>
                    <a:lnTo>
                      <a:pt x="29" y="3"/>
                    </a:lnTo>
                    <a:lnTo>
                      <a:pt x="24" y="5"/>
                    </a:lnTo>
                    <a:lnTo>
                      <a:pt x="21" y="6"/>
                    </a:lnTo>
                    <a:lnTo>
                      <a:pt x="19" y="6"/>
                    </a:lnTo>
                    <a:lnTo>
                      <a:pt x="13" y="9"/>
                    </a:lnTo>
                    <a:lnTo>
                      <a:pt x="11" y="11"/>
                    </a:lnTo>
                    <a:lnTo>
                      <a:pt x="8" y="12"/>
                    </a:lnTo>
                    <a:lnTo>
                      <a:pt x="5" y="15"/>
                    </a:lnTo>
                    <a:lnTo>
                      <a:pt x="5" y="17"/>
                    </a:lnTo>
                    <a:lnTo>
                      <a:pt x="3" y="20"/>
                    </a:lnTo>
                    <a:lnTo>
                      <a:pt x="0" y="23"/>
                    </a:lnTo>
                    <a:lnTo>
                      <a:pt x="0" y="24"/>
                    </a:lnTo>
                    <a:lnTo>
                      <a:pt x="0" y="27"/>
                    </a:lnTo>
                    <a:lnTo>
                      <a:pt x="0" y="30"/>
                    </a:lnTo>
                    <a:lnTo>
                      <a:pt x="0" y="33"/>
                    </a:lnTo>
                    <a:lnTo>
                      <a:pt x="3" y="35"/>
                    </a:lnTo>
                    <a:lnTo>
                      <a:pt x="5" y="38"/>
                    </a:lnTo>
                    <a:lnTo>
                      <a:pt x="5" y="41"/>
                    </a:lnTo>
                    <a:lnTo>
                      <a:pt x="8" y="42"/>
                    </a:lnTo>
                    <a:lnTo>
                      <a:pt x="11" y="45"/>
                    </a:lnTo>
                    <a:lnTo>
                      <a:pt x="13" y="47"/>
                    </a:lnTo>
                    <a:lnTo>
                      <a:pt x="19" y="48"/>
                    </a:lnTo>
                    <a:lnTo>
                      <a:pt x="21" y="50"/>
                    </a:lnTo>
                    <a:lnTo>
                      <a:pt x="24" y="51"/>
                    </a:lnTo>
                    <a:lnTo>
                      <a:pt x="29" y="53"/>
                    </a:lnTo>
                    <a:lnTo>
                      <a:pt x="35" y="53"/>
                    </a:lnTo>
                    <a:lnTo>
                      <a:pt x="37" y="54"/>
                    </a:lnTo>
                    <a:lnTo>
                      <a:pt x="43" y="54"/>
                    </a:lnTo>
                    <a:lnTo>
                      <a:pt x="48" y="54"/>
                    </a:lnTo>
                    <a:lnTo>
                      <a:pt x="53" y="54"/>
                    </a:lnTo>
                    <a:lnTo>
                      <a:pt x="56" y="54"/>
                    </a:lnTo>
                    <a:lnTo>
                      <a:pt x="61" y="53"/>
                    </a:lnTo>
                    <a:lnTo>
                      <a:pt x="67" y="53"/>
                    </a:lnTo>
                    <a:lnTo>
                      <a:pt x="69" y="51"/>
                    </a:lnTo>
                    <a:lnTo>
                      <a:pt x="75" y="50"/>
                    </a:lnTo>
                    <a:lnTo>
                      <a:pt x="77" y="48"/>
                    </a:lnTo>
                    <a:lnTo>
                      <a:pt x="80" y="47"/>
                    </a:lnTo>
                    <a:lnTo>
                      <a:pt x="85" y="45"/>
                    </a:lnTo>
                    <a:lnTo>
                      <a:pt x="88" y="42"/>
                    </a:lnTo>
                    <a:lnTo>
                      <a:pt x="91" y="41"/>
                    </a:lnTo>
                    <a:lnTo>
                      <a:pt x="91" y="38"/>
                    </a:lnTo>
                    <a:lnTo>
                      <a:pt x="93" y="35"/>
                    </a:lnTo>
                    <a:lnTo>
                      <a:pt x="93" y="33"/>
                    </a:lnTo>
                    <a:lnTo>
                      <a:pt x="96" y="30"/>
                    </a:lnTo>
                    <a:lnTo>
                      <a:pt x="96" y="27"/>
                    </a:lnTo>
                    <a:lnTo>
                      <a:pt x="96" y="24"/>
                    </a:lnTo>
                    <a:lnTo>
                      <a:pt x="93" y="23"/>
                    </a:lnTo>
                    <a:lnTo>
                      <a:pt x="93" y="20"/>
                    </a:lnTo>
                    <a:lnTo>
                      <a:pt x="91" y="17"/>
                    </a:lnTo>
                    <a:lnTo>
                      <a:pt x="91" y="15"/>
                    </a:lnTo>
                    <a:lnTo>
                      <a:pt x="88" y="12"/>
                    </a:lnTo>
                    <a:lnTo>
                      <a:pt x="85" y="11"/>
                    </a:lnTo>
                    <a:lnTo>
                      <a:pt x="80" y="9"/>
                    </a:lnTo>
                    <a:lnTo>
                      <a:pt x="77" y="6"/>
                    </a:lnTo>
                    <a:lnTo>
                      <a:pt x="75" y="6"/>
                    </a:lnTo>
                    <a:lnTo>
                      <a:pt x="69" y="5"/>
                    </a:lnTo>
                    <a:lnTo>
                      <a:pt x="67" y="3"/>
                    </a:lnTo>
                    <a:lnTo>
                      <a:pt x="61" y="2"/>
                    </a:lnTo>
                    <a:lnTo>
                      <a:pt x="56" y="2"/>
                    </a:lnTo>
                    <a:lnTo>
                      <a:pt x="53" y="0"/>
                    </a:lnTo>
                    <a:lnTo>
                      <a:pt x="48"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537" name="Freeform 378"/>
              <p:cNvSpPr>
                <a:spLocks/>
              </p:cNvSpPr>
              <p:nvPr/>
            </p:nvSpPr>
            <p:spPr bwMode="auto">
              <a:xfrm>
                <a:off x="931" y="1245"/>
                <a:ext cx="41" cy="22"/>
              </a:xfrm>
              <a:custGeom>
                <a:avLst/>
                <a:gdLst>
                  <a:gd name="T0" fmla="*/ 19 w 41"/>
                  <a:gd name="T1" fmla="*/ 0 h 22"/>
                  <a:gd name="T2" fmla="*/ 16 w 41"/>
                  <a:gd name="T3" fmla="*/ 0 h 22"/>
                  <a:gd name="T4" fmla="*/ 11 w 41"/>
                  <a:gd name="T5" fmla="*/ 0 h 22"/>
                  <a:gd name="T6" fmla="*/ 8 w 41"/>
                  <a:gd name="T7" fmla="*/ 2 h 22"/>
                  <a:gd name="T8" fmla="*/ 5 w 41"/>
                  <a:gd name="T9" fmla="*/ 3 h 22"/>
                  <a:gd name="T10" fmla="*/ 3 w 41"/>
                  <a:gd name="T11" fmla="*/ 5 h 22"/>
                  <a:gd name="T12" fmla="*/ 3 w 41"/>
                  <a:gd name="T13" fmla="*/ 6 h 22"/>
                  <a:gd name="T14" fmla="*/ 0 w 41"/>
                  <a:gd name="T15" fmla="*/ 9 h 22"/>
                  <a:gd name="T16" fmla="*/ 0 w 41"/>
                  <a:gd name="T17" fmla="*/ 11 h 22"/>
                  <a:gd name="T18" fmla="*/ 0 w 41"/>
                  <a:gd name="T19" fmla="*/ 14 h 22"/>
                  <a:gd name="T20" fmla="*/ 3 w 41"/>
                  <a:gd name="T21" fmla="*/ 15 h 22"/>
                  <a:gd name="T22" fmla="*/ 3 w 41"/>
                  <a:gd name="T23" fmla="*/ 17 h 22"/>
                  <a:gd name="T24" fmla="*/ 5 w 41"/>
                  <a:gd name="T25" fmla="*/ 18 h 22"/>
                  <a:gd name="T26" fmla="*/ 8 w 41"/>
                  <a:gd name="T27" fmla="*/ 20 h 22"/>
                  <a:gd name="T28" fmla="*/ 11 w 41"/>
                  <a:gd name="T29" fmla="*/ 21 h 22"/>
                  <a:gd name="T30" fmla="*/ 16 w 41"/>
                  <a:gd name="T31" fmla="*/ 21 h 22"/>
                  <a:gd name="T32" fmla="*/ 19 w 41"/>
                  <a:gd name="T33" fmla="*/ 21 h 22"/>
                  <a:gd name="T34" fmla="*/ 24 w 41"/>
                  <a:gd name="T35" fmla="*/ 21 h 22"/>
                  <a:gd name="T36" fmla="*/ 27 w 41"/>
                  <a:gd name="T37" fmla="*/ 21 h 22"/>
                  <a:gd name="T38" fmla="*/ 29 w 41"/>
                  <a:gd name="T39" fmla="*/ 20 h 22"/>
                  <a:gd name="T40" fmla="*/ 32 w 41"/>
                  <a:gd name="T41" fmla="*/ 18 h 22"/>
                  <a:gd name="T42" fmla="*/ 35 w 41"/>
                  <a:gd name="T43" fmla="*/ 17 h 22"/>
                  <a:gd name="T44" fmla="*/ 37 w 41"/>
                  <a:gd name="T45" fmla="*/ 15 h 22"/>
                  <a:gd name="T46" fmla="*/ 40 w 41"/>
                  <a:gd name="T47" fmla="*/ 14 h 22"/>
                  <a:gd name="T48" fmla="*/ 40 w 41"/>
                  <a:gd name="T49" fmla="*/ 11 h 22"/>
                  <a:gd name="T50" fmla="*/ 40 w 41"/>
                  <a:gd name="T51" fmla="*/ 9 h 22"/>
                  <a:gd name="T52" fmla="*/ 37 w 41"/>
                  <a:gd name="T53" fmla="*/ 6 h 22"/>
                  <a:gd name="T54" fmla="*/ 35 w 41"/>
                  <a:gd name="T55" fmla="*/ 5 h 22"/>
                  <a:gd name="T56" fmla="*/ 32 w 41"/>
                  <a:gd name="T57" fmla="*/ 3 h 22"/>
                  <a:gd name="T58" fmla="*/ 29 w 41"/>
                  <a:gd name="T59" fmla="*/ 2 h 22"/>
                  <a:gd name="T60" fmla="*/ 27 w 41"/>
                  <a:gd name="T61" fmla="*/ 0 h 22"/>
                  <a:gd name="T62" fmla="*/ 24 w 41"/>
                  <a:gd name="T63" fmla="*/ 0 h 22"/>
                  <a:gd name="T64" fmla="*/ 19 w 41"/>
                  <a:gd name="T65" fmla="*/ 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
                  <a:gd name="T100" fmla="*/ 0 h 22"/>
                  <a:gd name="T101" fmla="*/ 41 w 41"/>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 h="22">
                    <a:moveTo>
                      <a:pt x="19" y="0"/>
                    </a:moveTo>
                    <a:lnTo>
                      <a:pt x="16" y="0"/>
                    </a:lnTo>
                    <a:lnTo>
                      <a:pt x="11" y="0"/>
                    </a:lnTo>
                    <a:lnTo>
                      <a:pt x="8" y="2"/>
                    </a:lnTo>
                    <a:lnTo>
                      <a:pt x="5" y="3"/>
                    </a:lnTo>
                    <a:lnTo>
                      <a:pt x="3" y="5"/>
                    </a:lnTo>
                    <a:lnTo>
                      <a:pt x="3" y="6"/>
                    </a:lnTo>
                    <a:lnTo>
                      <a:pt x="0" y="9"/>
                    </a:lnTo>
                    <a:lnTo>
                      <a:pt x="0" y="11"/>
                    </a:lnTo>
                    <a:lnTo>
                      <a:pt x="0" y="14"/>
                    </a:lnTo>
                    <a:lnTo>
                      <a:pt x="3" y="15"/>
                    </a:lnTo>
                    <a:lnTo>
                      <a:pt x="3" y="17"/>
                    </a:lnTo>
                    <a:lnTo>
                      <a:pt x="5" y="18"/>
                    </a:lnTo>
                    <a:lnTo>
                      <a:pt x="8" y="20"/>
                    </a:lnTo>
                    <a:lnTo>
                      <a:pt x="11" y="21"/>
                    </a:lnTo>
                    <a:lnTo>
                      <a:pt x="16" y="21"/>
                    </a:lnTo>
                    <a:lnTo>
                      <a:pt x="19" y="21"/>
                    </a:lnTo>
                    <a:lnTo>
                      <a:pt x="24" y="21"/>
                    </a:lnTo>
                    <a:lnTo>
                      <a:pt x="27" y="21"/>
                    </a:lnTo>
                    <a:lnTo>
                      <a:pt x="29" y="20"/>
                    </a:lnTo>
                    <a:lnTo>
                      <a:pt x="32" y="18"/>
                    </a:lnTo>
                    <a:lnTo>
                      <a:pt x="35" y="17"/>
                    </a:lnTo>
                    <a:lnTo>
                      <a:pt x="37" y="15"/>
                    </a:lnTo>
                    <a:lnTo>
                      <a:pt x="40" y="14"/>
                    </a:lnTo>
                    <a:lnTo>
                      <a:pt x="40" y="11"/>
                    </a:lnTo>
                    <a:lnTo>
                      <a:pt x="40" y="9"/>
                    </a:lnTo>
                    <a:lnTo>
                      <a:pt x="37" y="6"/>
                    </a:lnTo>
                    <a:lnTo>
                      <a:pt x="35" y="5"/>
                    </a:lnTo>
                    <a:lnTo>
                      <a:pt x="32" y="3"/>
                    </a:lnTo>
                    <a:lnTo>
                      <a:pt x="29" y="2"/>
                    </a:lnTo>
                    <a:lnTo>
                      <a:pt x="27" y="0"/>
                    </a:lnTo>
                    <a:lnTo>
                      <a:pt x="24" y="0"/>
                    </a:lnTo>
                    <a:lnTo>
                      <a:pt x="19"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538" name="Freeform 379"/>
              <p:cNvSpPr>
                <a:spLocks/>
              </p:cNvSpPr>
              <p:nvPr/>
            </p:nvSpPr>
            <p:spPr bwMode="auto">
              <a:xfrm>
                <a:off x="904" y="1229"/>
                <a:ext cx="94" cy="55"/>
              </a:xfrm>
              <a:custGeom>
                <a:avLst/>
                <a:gdLst>
                  <a:gd name="T0" fmla="*/ 43 w 94"/>
                  <a:gd name="T1" fmla="*/ 0 h 55"/>
                  <a:gd name="T2" fmla="*/ 32 w 94"/>
                  <a:gd name="T3" fmla="*/ 2 h 55"/>
                  <a:gd name="T4" fmla="*/ 24 w 94"/>
                  <a:gd name="T5" fmla="*/ 3 h 55"/>
                  <a:gd name="T6" fmla="*/ 16 w 94"/>
                  <a:gd name="T7" fmla="*/ 6 h 55"/>
                  <a:gd name="T8" fmla="*/ 11 w 94"/>
                  <a:gd name="T9" fmla="*/ 11 h 55"/>
                  <a:gd name="T10" fmla="*/ 5 w 94"/>
                  <a:gd name="T11" fmla="*/ 15 h 55"/>
                  <a:gd name="T12" fmla="*/ 0 w 94"/>
                  <a:gd name="T13" fmla="*/ 20 h 55"/>
                  <a:gd name="T14" fmla="*/ 0 w 94"/>
                  <a:gd name="T15" fmla="*/ 24 h 55"/>
                  <a:gd name="T16" fmla="*/ 0 w 94"/>
                  <a:gd name="T17" fmla="*/ 30 h 55"/>
                  <a:gd name="T18" fmla="*/ 0 w 94"/>
                  <a:gd name="T19" fmla="*/ 35 h 55"/>
                  <a:gd name="T20" fmla="*/ 5 w 94"/>
                  <a:gd name="T21" fmla="*/ 41 h 55"/>
                  <a:gd name="T22" fmla="*/ 11 w 94"/>
                  <a:gd name="T23" fmla="*/ 44 h 55"/>
                  <a:gd name="T24" fmla="*/ 16 w 94"/>
                  <a:gd name="T25" fmla="*/ 48 h 55"/>
                  <a:gd name="T26" fmla="*/ 24 w 94"/>
                  <a:gd name="T27" fmla="*/ 51 h 55"/>
                  <a:gd name="T28" fmla="*/ 32 w 94"/>
                  <a:gd name="T29" fmla="*/ 53 h 55"/>
                  <a:gd name="T30" fmla="*/ 43 w 94"/>
                  <a:gd name="T31" fmla="*/ 54 h 55"/>
                  <a:gd name="T32" fmla="*/ 50 w 94"/>
                  <a:gd name="T33" fmla="*/ 54 h 55"/>
                  <a:gd name="T34" fmla="*/ 61 w 94"/>
                  <a:gd name="T35" fmla="*/ 53 h 55"/>
                  <a:gd name="T36" fmla="*/ 69 w 94"/>
                  <a:gd name="T37" fmla="*/ 51 h 55"/>
                  <a:gd name="T38" fmla="*/ 77 w 94"/>
                  <a:gd name="T39" fmla="*/ 48 h 55"/>
                  <a:gd name="T40" fmla="*/ 82 w 94"/>
                  <a:gd name="T41" fmla="*/ 44 h 55"/>
                  <a:gd name="T42" fmla="*/ 88 w 94"/>
                  <a:gd name="T43" fmla="*/ 41 h 55"/>
                  <a:gd name="T44" fmla="*/ 90 w 94"/>
                  <a:gd name="T45" fmla="*/ 35 h 55"/>
                  <a:gd name="T46" fmla="*/ 93 w 94"/>
                  <a:gd name="T47" fmla="*/ 30 h 55"/>
                  <a:gd name="T48" fmla="*/ 93 w 94"/>
                  <a:gd name="T49" fmla="*/ 24 h 55"/>
                  <a:gd name="T50" fmla="*/ 90 w 94"/>
                  <a:gd name="T51" fmla="*/ 20 h 55"/>
                  <a:gd name="T52" fmla="*/ 88 w 94"/>
                  <a:gd name="T53" fmla="*/ 15 h 55"/>
                  <a:gd name="T54" fmla="*/ 82 w 94"/>
                  <a:gd name="T55" fmla="*/ 11 h 55"/>
                  <a:gd name="T56" fmla="*/ 77 w 94"/>
                  <a:gd name="T57" fmla="*/ 6 h 55"/>
                  <a:gd name="T58" fmla="*/ 69 w 94"/>
                  <a:gd name="T59" fmla="*/ 3 h 55"/>
                  <a:gd name="T60" fmla="*/ 61 w 94"/>
                  <a:gd name="T61" fmla="*/ 2 h 55"/>
                  <a:gd name="T62" fmla="*/ 50 w 94"/>
                  <a:gd name="T63" fmla="*/ 0 h 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
                  <a:gd name="T97" fmla="*/ 0 h 55"/>
                  <a:gd name="T98" fmla="*/ 94 w 94"/>
                  <a:gd name="T99" fmla="*/ 55 h 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 h="55">
                    <a:moveTo>
                      <a:pt x="45" y="0"/>
                    </a:moveTo>
                    <a:lnTo>
                      <a:pt x="43" y="0"/>
                    </a:lnTo>
                    <a:lnTo>
                      <a:pt x="37" y="2"/>
                    </a:lnTo>
                    <a:lnTo>
                      <a:pt x="32" y="2"/>
                    </a:lnTo>
                    <a:lnTo>
                      <a:pt x="27" y="3"/>
                    </a:lnTo>
                    <a:lnTo>
                      <a:pt x="24" y="3"/>
                    </a:lnTo>
                    <a:lnTo>
                      <a:pt x="19" y="5"/>
                    </a:lnTo>
                    <a:lnTo>
                      <a:pt x="16" y="6"/>
                    </a:lnTo>
                    <a:lnTo>
                      <a:pt x="13" y="8"/>
                    </a:lnTo>
                    <a:lnTo>
                      <a:pt x="11" y="11"/>
                    </a:lnTo>
                    <a:lnTo>
                      <a:pt x="8" y="12"/>
                    </a:lnTo>
                    <a:lnTo>
                      <a:pt x="5" y="15"/>
                    </a:lnTo>
                    <a:lnTo>
                      <a:pt x="3" y="17"/>
                    </a:lnTo>
                    <a:lnTo>
                      <a:pt x="0" y="20"/>
                    </a:lnTo>
                    <a:lnTo>
                      <a:pt x="0" y="23"/>
                    </a:lnTo>
                    <a:lnTo>
                      <a:pt x="0" y="24"/>
                    </a:lnTo>
                    <a:lnTo>
                      <a:pt x="0" y="27"/>
                    </a:lnTo>
                    <a:lnTo>
                      <a:pt x="0" y="30"/>
                    </a:lnTo>
                    <a:lnTo>
                      <a:pt x="0" y="33"/>
                    </a:lnTo>
                    <a:lnTo>
                      <a:pt x="0" y="35"/>
                    </a:lnTo>
                    <a:lnTo>
                      <a:pt x="3" y="38"/>
                    </a:lnTo>
                    <a:lnTo>
                      <a:pt x="5" y="41"/>
                    </a:lnTo>
                    <a:lnTo>
                      <a:pt x="8" y="42"/>
                    </a:lnTo>
                    <a:lnTo>
                      <a:pt x="11" y="44"/>
                    </a:lnTo>
                    <a:lnTo>
                      <a:pt x="13" y="47"/>
                    </a:lnTo>
                    <a:lnTo>
                      <a:pt x="16" y="48"/>
                    </a:lnTo>
                    <a:lnTo>
                      <a:pt x="19" y="50"/>
                    </a:lnTo>
                    <a:lnTo>
                      <a:pt x="24" y="51"/>
                    </a:lnTo>
                    <a:lnTo>
                      <a:pt x="27" y="53"/>
                    </a:lnTo>
                    <a:lnTo>
                      <a:pt x="32" y="53"/>
                    </a:lnTo>
                    <a:lnTo>
                      <a:pt x="37" y="54"/>
                    </a:lnTo>
                    <a:lnTo>
                      <a:pt x="43" y="54"/>
                    </a:lnTo>
                    <a:lnTo>
                      <a:pt x="45" y="54"/>
                    </a:lnTo>
                    <a:lnTo>
                      <a:pt x="50" y="54"/>
                    </a:lnTo>
                    <a:lnTo>
                      <a:pt x="56" y="54"/>
                    </a:lnTo>
                    <a:lnTo>
                      <a:pt x="61" y="53"/>
                    </a:lnTo>
                    <a:lnTo>
                      <a:pt x="64" y="53"/>
                    </a:lnTo>
                    <a:lnTo>
                      <a:pt x="69" y="51"/>
                    </a:lnTo>
                    <a:lnTo>
                      <a:pt x="72" y="50"/>
                    </a:lnTo>
                    <a:lnTo>
                      <a:pt x="77" y="48"/>
                    </a:lnTo>
                    <a:lnTo>
                      <a:pt x="80" y="47"/>
                    </a:lnTo>
                    <a:lnTo>
                      <a:pt x="82" y="44"/>
                    </a:lnTo>
                    <a:lnTo>
                      <a:pt x="85" y="42"/>
                    </a:lnTo>
                    <a:lnTo>
                      <a:pt x="88" y="41"/>
                    </a:lnTo>
                    <a:lnTo>
                      <a:pt x="90" y="38"/>
                    </a:lnTo>
                    <a:lnTo>
                      <a:pt x="90" y="35"/>
                    </a:lnTo>
                    <a:lnTo>
                      <a:pt x="93" y="33"/>
                    </a:lnTo>
                    <a:lnTo>
                      <a:pt x="93" y="30"/>
                    </a:lnTo>
                    <a:lnTo>
                      <a:pt x="93" y="27"/>
                    </a:lnTo>
                    <a:lnTo>
                      <a:pt x="93" y="24"/>
                    </a:lnTo>
                    <a:lnTo>
                      <a:pt x="93" y="23"/>
                    </a:lnTo>
                    <a:lnTo>
                      <a:pt x="90" y="20"/>
                    </a:lnTo>
                    <a:lnTo>
                      <a:pt x="90" y="17"/>
                    </a:lnTo>
                    <a:lnTo>
                      <a:pt x="88" y="15"/>
                    </a:lnTo>
                    <a:lnTo>
                      <a:pt x="85" y="12"/>
                    </a:lnTo>
                    <a:lnTo>
                      <a:pt x="82" y="11"/>
                    </a:lnTo>
                    <a:lnTo>
                      <a:pt x="80" y="8"/>
                    </a:lnTo>
                    <a:lnTo>
                      <a:pt x="77" y="6"/>
                    </a:lnTo>
                    <a:lnTo>
                      <a:pt x="72" y="5"/>
                    </a:lnTo>
                    <a:lnTo>
                      <a:pt x="69" y="3"/>
                    </a:lnTo>
                    <a:lnTo>
                      <a:pt x="64" y="3"/>
                    </a:lnTo>
                    <a:lnTo>
                      <a:pt x="61" y="2"/>
                    </a:lnTo>
                    <a:lnTo>
                      <a:pt x="56" y="2"/>
                    </a:lnTo>
                    <a:lnTo>
                      <a:pt x="50" y="0"/>
                    </a:lnTo>
                    <a:lnTo>
                      <a:pt x="45"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539" name="Freeform 380"/>
              <p:cNvSpPr>
                <a:spLocks/>
              </p:cNvSpPr>
              <p:nvPr/>
            </p:nvSpPr>
            <p:spPr bwMode="auto">
              <a:xfrm>
                <a:off x="965" y="1235"/>
                <a:ext cx="23" cy="14"/>
              </a:xfrm>
              <a:custGeom>
                <a:avLst/>
                <a:gdLst>
                  <a:gd name="T0" fmla="*/ 19 w 23"/>
                  <a:gd name="T1" fmla="*/ 1 h 14"/>
                  <a:gd name="T2" fmla="*/ 17 w 23"/>
                  <a:gd name="T3" fmla="*/ 1 h 14"/>
                  <a:gd name="T4" fmla="*/ 17 w 23"/>
                  <a:gd name="T5" fmla="*/ 0 h 14"/>
                  <a:gd name="T6" fmla="*/ 14 w 23"/>
                  <a:gd name="T7" fmla="*/ 0 h 14"/>
                  <a:gd name="T8" fmla="*/ 11 w 23"/>
                  <a:gd name="T9" fmla="*/ 0 h 14"/>
                  <a:gd name="T10" fmla="*/ 8 w 23"/>
                  <a:gd name="T11" fmla="*/ 0 h 14"/>
                  <a:gd name="T12" fmla="*/ 6 w 23"/>
                  <a:gd name="T13" fmla="*/ 1 h 14"/>
                  <a:gd name="T14" fmla="*/ 3 w 23"/>
                  <a:gd name="T15" fmla="*/ 1 h 14"/>
                  <a:gd name="T16" fmla="*/ 0 w 23"/>
                  <a:gd name="T17" fmla="*/ 4 h 14"/>
                  <a:gd name="T18" fmla="*/ 0 w 23"/>
                  <a:gd name="T19" fmla="*/ 6 h 14"/>
                  <a:gd name="T20" fmla="*/ 0 w 23"/>
                  <a:gd name="T21" fmla="*/ 9 h 14"/>
                  <a:gd name="T22" fmla="*/ 3 w 23"/>
                  <a:gd name="T23" fmla="*/ 10 h 14"/>
                  <a:gd name="T24" fmla="*/ 6 w 23"/>
                  <a:gd name="T25" fmla="*/ 12 h 14"/>
                  <a:gd name="T26" fmla="*/ 8 w 23"/>
                  <a:gd name="T27" fmla="*/ 12 h 14"/>
                  <a:gd name="T28" fmla="*/ 11 w 23"/>
                  <a:gd name="T29" fmla="*/ 13 h 14"/>
                  <a:gd name="T30" fmla="*/ 14 w 23"/>
                  <a:gd name="T31" fmla="*/ 12 h 14"/>
                  <a:gd name="T32" fmla="*/ 17 w 23"/>
                  <a:gd name="T33" fmla="*/ 12 h 14"/>
                  <a:gd name="T34" fmla="*/ 19 w 23"/>
                  <a:gd name="T35" fmla="*/ 10 h 14"/>
                  <a:gd name="T36" fmla="*/ 22 w 23"/>
                  <a:gd name="T37" fmla="*/ 9 h 14"/>
                  <a:gd name="T38" fmla="*/ 22 w 23"/>
                  <a:gd name="T39" fmla="*/ 6 h 14"/>
                  <a:gd name="T40" fmla="*/ 22 w 23"/>
                  <a:gd name="T41" fmla="*/ 4 h 14"/>
                  <a:gd name="T42" fmla="*/ 19 w 23"/>
                  <a:gd name="T43" fmla="*/ 1 h 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
                  <a:gd name="T67" fmla="*/ 0 h 14"/>
                  <a:gd name="T68" fmla="*/ 23 w 23"/>
                  <a:gd name="T69" fmla="*/ 14 h 1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 h="14">
                    <a:moveTo>
                      <a:pt x="19" y="1"/>
                    </a:moveTo>
                    <a:lnTo>
                      <a:pt x="17" y="1"/>
                    </a:lnTo>
                    <a:lnTo>
                      <a:pt x="17" y="0"/>
                    </a:lnTo>
                    <a:lnTo>
                      <a:pt x="14" y="0"/>
                    </a:lnTo>
                    <a:lnTo>
                      <a:pt x="11" y="0"/>
                    </a:lnTo>
                    <a:lnTo>
                      <a:pt x="8" y="0"/>
                    </a:lnTo>
                    <a:lnTo>
                      <a:pt x="6" y="1"/>
                    </a:lnTo>
                    <a:lnTo>
                      <a:pt x="3" y="1"/>
                    </a:lnTo>
                    <a:lnTo>
                      <a:pt x="0" y="4"/>
                    </a:lnTo>
                    <a:lnTo>
                      <a:pt x="0" y="6"/>
                    </a:lnTo>
                    <a:lnTo>
                      <a:pt x="0" y="9"/>
                    </a:lnTo>
                    <a:lnTo>
                      <a:pt x="3" y="10"/>
                    </a:lnTo>
                    <a:lnTo>
                      <a:pt x="6" y="12"/>
                    </a:lnTo>
                    <a:lnTo>
                      <a:pt x="8" y="12"/>
                    </a:lnTo>
                    <a:lnTo>
                      <a:pt x="11" y="13"/>
                    </a:lnTo>
                    <a:lnTo>
                      <a:pt x="14" y="12"/>
                    </a:lnTo>
                    <a:lnTo>
                      <a:pt x="17" y="12"/>
                    </a:lnTo>
                    <a:lnTo>
                      <a:pt x="19" y="10"/>
                    </a:lnTo>
                    <a:lnTo>
                      <a:pt x="22" y="9"/>
                    </a:lnTo>
                    <a:lnTo>
                      <a:pt x="22" y="6"/>
                    </a:lnTo>
                    <a:lnTo>
                      <a:pt x="22" y="4"/>
                    </a:lnTo>
                    <a:lnTo>
                      <a:pt x="19" y="1"/>
                    </a:lnTo>
                  </a:path>
                </a:pathLst>
              </a:custGeom>
              <a:noFill/>
              <a:ln w="12700" cap="rnd">
                <a:solidFill>
                  <a:srgbClr val="000000"/>
                </a:solidFill>
                <a:round/>
                <a:headEnd/>
                <a:tailEnd/>
              </a:ln>
            </p:spPr>
            <p:txBody>
              <a:bodyPr>
                <a:prstTxWarp prst="textNoShape">
                  <a:avLst/>
                </a:prstTxWarp>
              </a:bodyPr>
              <a:lstStyle/>
              <a:p>
                <a:endParaRPr lang="en-US"/>
              </a:p>
            </p:txBody>
          </p:sp>
          <p:sp>
            <p:nvSpPr>
              <p:cNvPr id="26540" name="Freeform 381"/>
              <p:cNvSpPr>
                <a:spLocks/>
              </p:cNvSpPr>
              <p:nvPr/>
            </p:nvSpPr>
            <p:spPr bwMode="auto">
              <a:xfrm>
                <a:off x="976" y="1250"/>
                <a:ext cx="22" cy="13"/>
              </a:xfrm>
              <a:custGeom>
                <a:avLst/>
                <a:gdLst>
                  <a:gd name="T0" fmla="*/ 21 w 22"/>
                  <a:gd name="T1" fmla="*/ 6 h 13"/>
                  <a:gd name="T2" fmla="*/ 21 w 22"/>
                  <a:gd name="T3" fmla="*/ 5 h 13"/>
                  <a:gd name="T4" fmla="*/ 21 w 22"/>
                  <a:gd name="T5" fmla="*/ 3 h 13"/>
                  <a:gd name="T6" fmla="*/ 18 w 22"/>
                  <a:gd name="T7" fmla="*/ 3 h 13"/>
                  <a:gd name="T8" fmla="*/ 18 w 22"/>
                  <a:gd name="T9" fmla="*/ 2 h 13"/>
                  <a:gd name="T10" fmla="*/ 16 w 22"/>
                  <a:gd name="T11" fmla="*/ 2 h 13"/>
                  <a:gd name="T12" fmla="*/ 16 w 22"/>
                  <a:gd name="T13" fmla="*/ 0 h 13"/>
                  <a:gd name="T14" fmla="*/ 13 w 22"/>
                  <a:gd name="T15" fmla="*/ 0 h 13"/>
                  <a:gd name="T16" fmla="*/ 11 w 22"/>
                  <a:gd name="T17" fmla="*/ 0 h 13"/>
                  <a:gd name="T18" fmla="*/ 8 w 22"/>
                  <a:gd name="T19" fmla="*/ 0 h 13"/>
                  <a:gd name="T20" fmla="*/ 5 w 22"/>
                  <a:gd name="T21" fmla="*/ 0 h 13"/>
                  <a:gd name="T22" fmla="*/ 5 w 22"/>
                  <a:gd name="T23" fmla="*/ 2 h 13"/>
                  <a:gd name="T24" fmla="*/ 3 w 22"/>
                  <a:gd name="T25" fmla="*/ 2 h 13"/>
                  <a:gd name="T26" fmla="*/ 3 w 22"/>
                  <a:gd name="T27" fmla="*/ 3 h 13"/>
                  <a:gd name="T28" fmla="*/ 0 w 22"/>
                  <a:gd name="T29" fmla="*/ 3 h 13"/>
                  <a:gd name="T30" fmla="*/ 0 w 22"/>
                  <a:gd name="T31" fmla="*/ 5 h 13"/>
                  <a:gd name="T32" fmla="*/ 0 w 22"/>
                  <a:gd name="T33" fmla="*/ 6 h 13"/>
                  <a:gd name="T34" fmla="*/ 0 w 22"/>
                  <a:gd name="T35" fmla="*/ 8 h 13"/>
                  <a:gd name="T36" fmla="*/ 0 w 22"/>
                  <a:gd name="T37" fmla="*/ 9 h 13"/>
                  <a:gd name="T38" fmla="*/ 3 w 22"/>
                  <a:gd name="T39" fmla="*/ 11 h 13"/>
                  <a:gd name="T40" fmla="*/ 5 w 22"/>
                  <a:gd name="T41" fmla="*/ 12 h 13"/>
                  <a:gd name="T42" fmla="*/ 8 w 22"/>
                  <a:gd name="T43" fmla="*/ 12 h 13"/>
                  <a:gd name="T44" fmla="*/ 11 w 22"/>
                  <a:gd name="T45" fmla="*/ 12 h 13"/>
                  <a:gd name="T46" fmla="*/ 13 w 22"/>
                  <a:gd name="T47" fmla="*/ 12 h 13"/>
                  <a:gd name="T48" fmla="*/ 16 w 22"/>
                  <a:gd name="T49" fmla="*/ 12 h 13"/>
                  <a:gd name="T50" fmla="*/ 18 w 22"/>
                  <a:gd name="T51" fmla="*/ 11 h 13"/>
                  <a:gd name="T52" fmla="*/ 18 w 22"/>
                  <a:gd name="T53" fmla="*/ 9 h 13"/>
                  <a:gd name="T54" fmla="*/ 21 w 22"/>
                  <a:gd name="T55" fmla="*/ 9 h 13"/>
                  <a:gd name="T56" fmla="*/ 21 w 22"/>
                  <a:gd name="T57" fmla="*/ 8 h 13"/>
                  <a:gd name="T58" fmla="*/ 21 w 22"/>
                  <a:gd name="T59" fmla="*/ 6 h 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
                  <a:gd name="T91" fmla="*/ 0 h 13"/>
                  <a:gd name="T92" fmla="*/ 22 w 22"/>
                  <a:gd name="T93" fmla="*/ 13 h 1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 h="13">
                    <a:moveTo>
                      <a:pt x="21" y="6"/>
                    </a:moveTo>
                    <a:lnTo>
                      <a:pt x="21" y="5"/>
                    </a:lnTo>
                    <a:lnTo>
                      <a:pt x="21" y="3"/>
                    </a:lnTo>
                    <a:lnTo>
                      <a:pt x="18" y="3"/>
                    </a:lnTo>
                    <a:lnTo>
                      <a:pt x="18" y="2"/>
                    </a:lnTo>
                    <a:lnTo>
                      <a:pt x="16" y="2"/>
                    </a:lnTo>
                    <a:lnTo>
                      <a:pt x="16" y="0"/>
                    </a:lnTo>
                    <a:lnTo>
                      <a:pt x="13" y="0"/>
                    </a:lnTo>
                    <a:lnTo>
                      <a:pt x="11" y="0"/>
                    </a:lnTo>
                    <a:lnTo>
                      <a:pt x="8" y="0"/>
                    </a:lnTo>
                    <a:lnTo>
                      <a:pt x="5" y="0"/>
                    </a:lnTo>
                    <a:lnTo>
                      <a:pt x="5" y="2"/>
                    </a:lnTo>
                    <a:lnTo>
                      <a:pt x="3" y="2"/>
                    </a:lnTo>
                    <a:lnTo>
                      <a:pt x="3" y="3"/>
                    </a:lnTo>
                    <a:lnTo>
                      <a:pt x="0" y="3"/>
                    </a:lnTo>
                    <a:lnTo>
                      <a:pt x="0" y="5"/>
                    </a:lnTo>
                    <a:lnTo>
                      <a:pt x="0" y="6"/>
                    </a:lnTo>
                    <a:lnTo>
                      <a:pt x="0" y="8"/>
                    </a:lnTo>
                    <a:lnTo>
                      <a:pt x="0" y="9"/>
                    </a:lnTo>
                    <a:lnTo>
                      <a:pt x="3" y="11"/>
                    </a:lnTo>
                    <a:lnTo>
                      <a:pt x="5" y="12"/>
                    </a:lnTo>
                    <a:lnTo>
                      <a:pt x="8" y="12"/>
                    </a:lnTo>
                    <a:lnTo>
                      <a:pt x="11" y="12"/>
                    </a:lnTo>
                    <a:lnTo>
                      <a:pt x="13" y="12"/>
                    </a:lnTo>
                    <a:lnTo>
                      <a:pt x="16" y="12"/>
                    </a:lnTo>
                    <a:lnTo>
                      <a:pt x="18" y="11"/>
                    </a:lnTo>
                    <a:lnTo>
                      <a:pt x="18" y="9"/>
                    </a:lnTo>
                    <a:lnTo>
                      <a:pt x="21" y="9"/>
                    </a:lnTo>
                    <a:lnTo>
                      <a:pt x="21" y="8"/>
                    </a:lnTo>
                    <a:lnTo>
                      <a:pt x="21" y="6"/>
                    </a:lnTo>
                  </a:path>
                </a:pathLst>
              </a:custGeom>
              <a:noFill/>
              <a:ln w="12700" cap="rnd">
                <a:solidFill>
                  <a:srgbClr val="000000"/>
                </a:solidFill>
                <a:round/>
                <a:headEnd/>
                <a:tailEnd/>
              </a:ln>
            </p:spPr>
            <p:txBody>
              <a:bodyPr>
                <a:prstTxWarp prst="textNoShape">
                  <a:avLst/>
                </a:prstTxWarp>
              </a:bodyPr>
              <a:lstStyle/>
              <a:p>
                <a:endParaRPr lang="en-US"/>
              </a:p>
            </p:txBody>
          </p:sp>
          <p:sp>
            <p:nvSpPr>
              <p:cNvPr id="26541" name="Freeform 382"/>
              <p:cNvSpPr>
                <a:spLocks/>
              </p:cNvSpPr>
              <p:nvPr/>
            </p:nvSpPr>
            <p:spPr bwMode="auto">
              <a:xfrm>
                <a:off x="965" y="1265"/>
                <a:ext cx="23" cy="13"/>
              </a:xfrm>
              <a:custGeom>
                <a:avLst/>
                <a:gdLst>
                  <a:gd name="T0" fmla="*/ 19 w 23"/>
                  <a:gd name="T1" fmla="*/ 11 h 13"/>
                  <a:gd name="T2" fmla="*/ 22 w 23"/>
                  <a:gd name="T3" fmla="*/ 8 h 13"/>
                  <a:gd name="T4" fmla="*/ 22 w 23"/>
                  <a:gd name="T5" fmla="*/ 6 h 13"/>
                  <a:gd name="T6" fmla="*/ 22 w 23"/>
                  <a:gd name="T7" fmla="*/ 3 h 13"/>
                  <a:gd name="T8" fmla="*/ 19 w 23"/>
                  <a:gd name="T9" fmla="*/ 2 h 13"/>
                  <a:gd name="T10" fmla="*/ 17 w 23"/>
                  <a:gd name="T11" fmla="*/ 0 h 13"/>
                  <a:gd name="T12" fmla="*/ 14 w 23"/>
                  <a:gd name="T13" fmla="*/ 0 h 13"/>
                  <a:gd name="T14" fmla="*/ 11 w 23"/>
                  <a:gd name="T15" fmla="*/ 0 h 13"/>
                  <a:gd name="T16" fmla="*/ 8 w 23"/>
                  <a:gd name="T17" fmla="*/ 0 h 13"/>
                  <a:gd name="T18" fmla="*/ 6 w 23"/>
                  <a:gd name="T19" fmla="*/ 0 h 13"/>
                  <a:gd name="T20" fmla="*/ 3 w 23"/>
                  <a:gd name="T21" fmla="*/ 2 h 13"/>
                  <a:gd name="T22" fmla="*/ 0 w 23"/>
                  <a:gd name="T23" fmla="*/ 3 h 13"/>
                  <a:gd name="T24" fmla="*/ 0 w 23"/>
                  <a:gd name="T25" fmla="*/ 6 h 13"/>
                  <a:gd name="T26" fmla="*/ 0 w 23"/>
                  <a:gd name="T27" fmla="*/ 8 h 13"/>
                  <a:gd name="T28" fmla="*/ 3 w 23"/>
                  <a:gd name="T29" fmla="*/ 11 h 13"/>
                  <a:gd name="T30" fmla="*/ 6 w 23"/>
                  <a:gd name="T31" fmla="*/ 11 h 13"/>
                  <a:gd name="T32" fmla="*/ 8 w 23"/>
                  <a:gd name="T33" fmla="*/ 12 h 13"/>
                  <a:gd name="T34" fmla="*/ 11 w 23"/>
                  <a:gd name="T35" fmla="*/ 12 h 13"/>
                  <a:gd name="T36" fmla="*/ 14 w 23"/>
                  <a:gd name="T37" fmla="*/ 12 h 13"/>
                  <a:gd name="T38" fmla="*/ 17 w 23"/>
                  <a:gd name="T39" fmla="*/ 12 h 13"/>
                  <a:gd name="T40" fmla="*/ 17 w 23"/>
                  <a:gd name="T41" fmla="*/ 11 h 13"/>
                  <a:gd name="T42" fmla="*/ 19 w 23"/>
                  <a:gd name="T43" fmla="*/ 11 h 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
                  <a:gd name="T67" fmla="*/ 0 h 13"/>
                  <a:gd name="T68" fmla="*/ 23 w 23"/>
                  <a:gd name="T69" fmla="*/ 13 h 1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 h="13">
                    <a:moveTo>
                      <a:pt x="19" y="11"/>
                    </a:moveTo>
                    <a:lnTo>
                      <a:pt x="22" y="8"/>
                    </a:lnTo>
                    <a:lnTo>
                      <a:pt x="22" y="6"/>
                    </a:lnTo>
                    <a:lnTo>
                      <a:pt x="22" y="3"/>
                    </a:lnTo>
                    <a:lnTo>
                      <a:pt x="19" y="2"/>
                    </a:lnTo>
                    <a:lnTo>
                      <a:pt x="17" y="0"/>
                    </a:lnTo>
                    <a:lnTo>
                      <a:pt x="14" y="0"/>
                    </a:lnTo>
                    <a:lnTo>
                      <a:pt x="11" y="0"/>
                    </a:lnTo>
                    <a:lnTo>
                      <a:pt x="8" y="0"/>
                    </a:lnTo>
                    <a:lnTo>
                      <a:pt x="6" y="0"/>
                    </a:lnTo>
                    <a:lnTo>
                      <a:pt x="3" y="2"/>
                    </a:lnTo>
                    <a:lnTo>
                      <a:pt x="0" y="3"/>
                    </a:lnTo>
                    <a:lnTo>
                      <a:pt x="0" y="6"/>
                    </a:lnTo>
                    <a:lnTo>
                      <a:pt x="0" y="8"/>
                    </a:lnTo>
                    <a:lnTo>
                      <a:pt x="3" y="11"/>
                    </a:lnTo>
                    <a:lnTo>
                      <a:pt x="6" y="11"/>
                    </a:lnTo>
                    <a:lnTo>
                      <a:pt x="8" y="12"/>
                    </a:lnTo>
                    <a:lnTo>
                      <a:pt x="11" y="12"/>
                    </a:lnTo>
                    <a:lnTo>
                      <a:pt x="14" y="12"/>
                    </a:lnTo>
                    <a:lnTo>
                      <a:pt x="17" y="12"/>
                    </a:lnTo>
                    <a:lnTo>
                      <a:pt x="17" y="11"/>
                    </a:lnTo>
                    <a:lnTo>
                      <a:pt x="19" y="11"/>
                    </a:lnTo>
                  </a:path>
                </a:pathLst>
              </a:custGeom>
              <a:noFill/>
              <a:ln w="12700" cap="rnd">
                <a:solidFill>
                  <a:srgbClr val="000000"/>
                </a:solidFill>
                <a:round/>
                <a:headEnd/>
                <a:tailEnd/>
              </a:ln>
            </p:spPr>
            <p:txBody>
              <a:bodyPr>
                <a:prstTxWarp prst="textNoShape">
                  <a:avLst/>
                </a:prstTxWarp>
              </a:bodyPr>
              <a:lstStyle/>
              <a:p>
                <a:endParaRPr lang="en-US"/>
              </a:p>
            </p:txBody>
          </p:sp>
          <p:sp>
            <p:nvSpPr>
              <p:cNvPr id="26542" name="Freeform 383"/>
              <p:cNvSpPr>
                <a:spLocks/>
              </p:cNvSpPr>
              <p:nvPr/>
            </p:nvSpPr>
            <p:spPr bwMode="auto">
              <a:xfrm>
                <a:off x="939" y="1271"/>
                <a:ext cx="22" cy="13"/>
              </a:xfrm>
              <a:custGeom>
                <a:avLst/>
                <a:gdLst>
                  <a:gd name="T0" fmla="*/ 11 w 22"/>
                  <a:gd name="T1" fmla="*/ 12 h 13"/>
                  <a:gd name="T2" fmla="*/ 13 w 22"/>
                  <a:gd name="T3" fmla="*/ 12 h 13"/>
                  <a:gd name="T4" fmla="*/ 16 w 22"/>
                  <a:gd name="T5" fmla="*/ 12 h 13"/>
                  <a:gd name="T6" fmla="*/ 18 w 22"/>
                  <a:gd name="T7" fmla="*/ 11 h 13"/>
                  <a:gd name="T8" fmla="*/ 21 w 22"/>
                  <a:gd name="T9" fmla="*/ 9 h 13"/>
                  <a:gd name="T10" fmla="*/ 21 w 22"/>
                  <a:gd name="T11" fmla="*/ 8 h 13"/>
                  <a:gd name="T12" fmla="*/ 21 w 22"/>
                  <a:gd name="T13" fmla="*/ 6 h 13"/>
                  <a:gd name="T14" fmla="*/ 21 w 22"/>
                  <a:gd name="T15" fmla="*/ 5 h 13"/>
                  <a:gd name="T16" fmla="*/ 21 w 22"/>
                  <a:gd name="T17" fmla="*/ 3 h 13"/>
                  <a:gd name="T18" fmla="*/ 21 w 22"/>
                  <a:gd name="T19" fmla="*/ 2 h 13"/>
                  <a:gd name="T20" fmla="*/ 18 w 22"/>
                  <a:gd name="T21" fmla="*/ 2 h 13"/>
                  <a:gd name="T22" fmla="*/ 18 w 22"/>
                  <a:gd name="T23" fmla="*/ 0 h 13"/>
                  <a:gd name="T24" fmla="*/ 16 w 22"/>
                  <a:gd name="T25" fmla="*/ 0 h 13"/>
                  <a:gd name="T26" fmla="*/ 13 w 22"/>
                  <a:gd name="T27" fmla="*/ 0 h 13"/>
                  <a:gd name="T28" fmla="*/ 11 w 22"/>
                  <a:gd name="T29" fmla="*/ 0 h 13"/>
                  <a:gd name="T30" fmla="*/ 8 w 22"/>
                  <a:gd name="T31" fmla="*/ 0 h 13"/>
                  <a:gd name="T32" fmla="*/ 5 w 22"/>
                  <a:gd name="T33" fmla="*/ 0 h 13"/>
                  <a:gd name="T34" fmla="*/ 3 w 22"/>
                  <a:gd name="T35" fmla="*/ 2 h 13"/>
                  <a:gd name="T36" fmla="*/ 0 w 22"/>
                  <a:gd name="T37" fmla="*/ 3 h 13"/>
                  <a:gd name="T38" fmla="*/ 0 w 22"/>
                  <a:gd name="T39" fmla="*/ 5 h 13"/>
                  <a:gd name="T40" fmla="*/ 0 w 22"/>
                  <a:gd name="T41" fmla="*/ 6 h 13"/>
                  <a:gd name="T42" fmla="*/ 0 w 22"/>
                  <a:gd name="T43" fmla="*/ 8 h 13"/>
                  <a:gd name="T44" fmla="*/ 3 w 22"/>
                  <a:gd name="T45" fmla="*/ 9 h 13"/>
                  <a:gd name="T46" fmla="*/ 3 w 22"/>
                  <a:gd name="T47" fmla="*/ 11 h 13"/>
                  <a:gd name="T48" fmla="*/ 5 w 22"/>
                  <a:gd name="T49" fmla="*/ 11 h 13"/>
                  <a:gd name="T50" fmla="*/ 8 w 22"/>
                  <a:gd name="T51" fmla="*/ 11 h 13"/>
                  <a:gd name="T52" fmla="*/ 11 w 22"/>
                  <a:gd name="T53" fmla="*/ 12 h 1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
                  <a:gd name="T82" fmla="*/ 0 h 13"/>
                  <a:gd name="T83" fmla="*/ 22 w 22"/>
                  <a:gd name="T84" fmla="*/ 13 h 1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 h="13">
                    <a:moveTo>
                      <a:pt x="11" y="12"/>
                    </a:moveTo>
                    <a:lnTo>
                      <a:pt x="13" y="12"/>
                    </a:lnTo>
                    <a:lnTo>
                      <a:pt x="16" y="12"/>
                    </a:lnTo>
                    <a:lnTo>
                      <a:pt x="18" y="11"/>
                    </a:lnTo>
                    <a:lnTo>
                      <a:pt x="21" y="9"/>
                    </a:lnTo>
                    <a:lnTo>
                      <a:pt x="21" y="8"/>
                    </a:lnTo>
                    <a:lnTo>
                      <a:pt x="21" y="6"/>
                    </a:lnTo>
                    <a:lnTo>
                      <a:pt x="21" y="5"/>
                    </a:lnTo>
                    <a:lnTo>
                      <a:pt x="21" y="3"/>
                    </a:lnTo>
                    <a:lnTo>
                      <a:pt x="21" y="2"/>
                    </a:lnTo>
                    <a:lnTo>
                      <a:pt x="18" y="2"/>
                    </a:lnTo>
                    <a:lnTo>
                      <a:pt x="18" y="0"/>
                    </a:lnTo>
                    <a:lnTo>
                      <a:pt x="16" y="0"/>
                    </a:lnTo>
                    <a:lnTo>
                      <a:pt x="13" y="0"/>
                    </a:lnTo>
                    <a:lnTo>
                      <a:pt x="11" y="0"/>
                    </a:lnTo>
                    <a:lnTo>
                      <a:pt x="8" y="0"/>
                    </a:lnTo>
                    <a:lnTo>
                      <a:pt x="5" y="0"/>
                    </a:lnTo>
                    <a:lnTo>
                      <a:pt x="3" y="2"/>
                    </a:lnTo>
                    <a:lnTo>
                      <a:pt x="0" y="3"/>
                    </a:lnTo>
                    <a:lnTo>
                      <a:pt x="0" y="5"/>
                    </a:lnTo>
                    <a:lnTo>
                      <a:pt x="0" y="6"/>
                    </a:lnTo>
                    <a:lnTo>
                      <a:pt x="0" y="8"/>
                    </a:lnTo>
                    <a:lnTo>
                      <a:pt x="3" y="9"/>
                    </a:lnTo>
                    <a:lnTo>
                      <a:pt x="3" y="11"/>
                    </a:lnTo>
                    <a:lnTo>
                      <a:pt x="5" y="11"/>
                    </a:lnTo>
                    <a:lnTo>
                      <a:pt x="8" y="11"/>
                    </a:lnTo>
                    <a:lnTo>
                      <a:pt x="11" y="12"/>
                    </a:lnTo>
                  </a:path>
                </a:pathLst>
              </a:custGeom>
              <a:noFill/>
              <a:ln w="12700" cap="rnd">
                <a:solidFill>
                  <a:srgbClr val="000000"/>
                </a:solidFill>
                <a:round/>
                <a:headEnd/>
                <a:tailEnd/>
              </a:ln>
            </p:spPr>
            <p:txBody>
              <a:bodyPr>
                <a:prstTxWarp prst="textNoShape">
                  <a:avLst/>
                </a:prstTxWarp>
              </a:bodyPr>
              <a:lstStyle/>
              <a:p>
                <a:endParaRPr lang="en-US"/>
              </a:p>
            </p:txBody>
          </p:sp>
          <p:sp>
            <p:nvSpPr>
              <p:cNvPr id="26543" name="Freeform 384"/>
              <p:cNvSpPr>
                <a:spLocks/>
              </p:cNvSpPr>
              <p:nvPr/>
            </p:nvSpPr>
            <p:spPr bwMode="auto">
              <a:xfrm>
                <a:off x="915" y="1263"/>
                <a:ext cx="22" cy="15"/>
              </a:xfrm>
              <a:custGeom>
                <a:avLst/>
                <a:gdLst>
                  <a:gd name="T0" fmla="*/ 3 w 22"/>
                  <a:gd name="T1" fmla="*/ 12 h 15"/>
                  <a:gd name="T2" fmla="*/ 3 w 22"/>
                  <a:gd name="T3" fmla="*/ 12 h 15"/>
                  <a:gd name="T4" fmla="*/ 5 w 22"/>
                  <a:gd name="T5" fmla="*/ 14 h 15"/>
                  <a:gd name="T6" fmla="*/ 8 w 22"/>
                  <a:gd name="T7" fmla="*/ 14 h 15"/>
                  <a:gd name="T8" fmla="*/ 11 w 22"/>
                  <a:gd name="T9" fmla="*/ 14 h 15"/>
                  <a:gd name="T10" fmla="*/ 13 w 22"/>
                  <a:gd name="T11" fmla="*/ 14 h 15"/>
                  <a:gd name="T12" fmla="*/ 16 w 22"/>
                  <a:gd name="T13" fmla="*/ 12 h 15"/>
                  <a:gd name="T14" fmla="*/ 18 w 22"/>
                  <a:gd name="T15" fmla="*/ 12 h 15"/>
                  <a:gd name="T16" fmla="*/ 21 w 22"/>
                  <a:gd name="T17" fmla="*/ 9 h 15"/>
                  <a:gd name="T18" fmla="*/ 21 w 22"/>
                  <a:gd name="T19" fmla="*/ 8 h 15"/>
                  <a:gd name="T20" fmla="*/ 21 w 22"/>
                  <a:gd name="T21" fmla="*/ 5 h 15"/>
                  <a:gd name="T22" fmla="*/ 18 w 22"/>
                  <a:gd name="T23" fmla="*/ 3 h 15"/>
                  <a:gd name="T24" fmla="*/ 16 w 22"/>
                  <a:gd name="T25" fmla="*/ 2 h 15"/>
                  <a:gd name="T26" fmla="*/ 13 w 22"/>
                  <a:gd name="T27" fmla="*/ 2 h 15"/>
                  <a:gd name="T28" fmla="*/ 11 w 22"/>
                  <a:gd name="T29" fmla="*/ 2 h 15"/>
                  <a:gd name="T30" fmla="*/ 11 w 22"/>
                  <a:gd name="T31" fmla="*/ 0 h 15"/>
                  <a:gd name="T32" fmla="*/ 8 w 22"/>
                  <a:gd name="T33" fmla="*/ 2 h 15"/>
                  <a:gd name="T34" fmla="*/ 5 w 22"/>
                  <a:gd name="T35" fmla="*/ 2 h 15"/>
                  <a:gd name="T36" fmla="*/ 3 w 22"/>
                  <a:gd name="T37" fmla="*/ 2 h 15"/>
                  <a:gd name="T38" fmla="*/ 3 w 22"/>
                  <a:gd name="T39" fmla="*/ 3 h 15"/>
                  <a:gd name="T40" fmla="*/ 0 w 22"/>
                  <a:gd name="T41" fmla="*/ 5 h 15"/>
                  <a:gd name="T42" fmla="*/ 0 w 22"/>
                  <a:gd name="T43" fmla="*/ 8 h 15"/>
                  <a:gd name="T44" fmla="*/ 0 w 22"/>
                  <a:gd name="T45" fmla="*/ 9 h 15"/>
                  <a:gd name="T46" fmla="*/ 3 w 22"/>
                  <a:gd name="T47" fmla="*/ 12 h 1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15"/>
                  <a:gd name="T74" fmla="*/ 22 w 22"/>
                  <a:gd name="T75" fmla="*/ 15 h 1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15">
                    <a:moveTo>
                      <a:pt x="3" y="12"/>
                    </a:moveTo>
                    <a:lnTo>
                      <a:pt x="3" y="12"/>
                    </a:lnTo>
                    <a:lnTo>
                      <a:pt x="5" y="14"/>
                    </a:lnTo>
                    <a:lnTo>
                      <a:pt x="8" y="14"/>
                    </a:lnTo>
                    <a:lnTo>
                      <a:pt x="11" y="14"/>
                    </a:lnTo>
                    <a:lnTo>
                      <a:pt x="13" y="14"/>
                    </a:lnTo>
                    <a:lnTo>
                      <a:pt x="16" y="12"/>
                    </a:lnTo>
                    <a:lnTo>
                      <a:pt x="18" y="12"/>
                    </a:lnTo>
                    <a:lnTo>
                      <a:pt x="21" y="9"/>
                    </a:lnTo>
                    <a:lnTo>
                      <a:pt x="21" y="8"/>
                    </a:lnTo>
                    <a:lnTo>
                      <a:pt x="21" y="5"/>
                    </a:lnTo>
                    <a:lnTo>
                      <a:pt x="18" y="3"/>
                    </a:lnTo>
                    <a:lnTo>
                      <a:pt x="16" y="2"/>
                    </a:lnTo>
                    <a:lnTo>
                      <a:pt x="13" y="2"/>
                    </a:lnTo>
                    <a:lnTo>
                      <a:pt x="11" y="2"/>
                    </a:lnTo>
                    <a:lnTo>
                      <a:pt x="11" y="0"/>
                    </a:lnTo>
                    <a:lnTo>
                      <a:pt x="8" y="2"/>
                    </a:lnTo>
                    <a:lnTo>
                      <a:pt x="5" y="2"/>
                    </a:lnTo>
                    <a:lnTo>
                      <a:pt x="3" y="2"/>
                    </a:lnTo>
                    <a:lnTo>
                      <a:pt x="3" y="3"/>
                    </a:lnTo>
                    <a:lnTo>
                      <a:pt x="0" y="5"/>
                    </a:lnTo>
                    <a:lnTo>
                      <a:pt x="0" y="8"/>
                    </a:lnTo>
                    <a:lnTo>
                      <a:pt x="0" y="9"/>
                    </a:lnTo>
                    <a:lnTo>
                      <a:pt x="3" y="12"/>
                    </a:lnTo>
                  </a:path>
                </a:pathLst>
              </a:custGeom>
              <a:noFill/>
              <a:ln w="12700" cap="rnd">
                <a:solidFill>
                  <a:srgbClr val="000000"/>
                </a:solidFill>
                <a:round/>
                <a:headEnd/>
                <a:tailEnd/>
              </a:ln>
            </p:spPr>
            <p:txBody>
              <a:bodyPr>
                <a:prstTxWarp prst="textNoShape">
                  <a:avLst/>
                </a:prstTxWarp>
              </a:bodyPr>
              <a:lstStyle/>
              <a:p>
                <a:endParaRPr lang="en-US"/>
              </a:p>
            </p:txBody>
          </p:sp>
          <p:sp>
            <p:nvSpPr>
              <p:cNvPr id="26544" name="Freeform 385"/>
              <p:cNvSpPr>
                <a:spLocks/>
              </p:cNvSpPr>
              <p:nvPr/>
            </p:nvSpPr>
            <p:spPr bwMode="auto">
              <a:xfrm>
                <a:off x="904" y="1250"/>
                <a:ext cx="22" cy="13"/>
              </a:xfrm>
              <a:custGeom>
                <a:avLst/>
                <a:gdLst>
                  <a:gd name="T0" fmla="*/ 0 w 22"/>
                  <a:gd name="T1" fmla="*/ 6 h 13"/>
                  <a:gd name="T2" fmla="*/ 0 w 22"/>
                  <a:gd name="T3" fmla="*/ 8 h 13"/>
                  <a:gd name="T4" fmla="*/ 0 w 22"/>
                  <a:gd name="T5" fmla="*/ 9 h 13"/>
                  <a:gd name="T6" fmla="*/ 3 w 22"/>
                  <a:gd name="T7" fmla="*/ 11 h 13"/>
                  <a:gd name="T8" fmla="*/ 3 w 22"/>
                  <a:gd name="T9" fmla="*/ 12 h 13"/>
                  <a:gd name="T10" fmla="*/ 5 w 22"/>
                  <a:gd name="T11" fmla="*/ 12 h 13"/>
                  <a:gd name="T12" fmla="*/ 8 w 22"/>
                  <a:gd name="T13" fmla="*/ 12 h 13"/>
                  <a:gd name="T14" fmla="*/ 11 w 22"/>
                  <a:gd name="T15" fmla="*/ 12 h 13"/>
                  <a:gd name="T16" fmla="*/ 13 w 22"/>
                  <a:gd name="T17" fmla="*/ 12 h 13"/>
                  <a:gd name="T18" fmla="*/ 16 w 22"/>
                  <a:gd name="T19" fmla="*/ 12 h 13"/>
                  <a:gd name="T20" fmla="*/ 18 w 22"/>
                  <a:gd name="T21" fmla="*/ 11 h 13"/>
                  <a:gd name="T22" fmla="*/ 18 w 22"/>
                  <a:gd name="T23" fmla="*/ 9 h 13"/>
                  <a:gd name="T24" fmla="*/ 21 w 22"/>
                  <a:gd name="T25" fmla="*/ 8 h 13"/>
                  <a:gd name="T26" fmla="*/ 21 w 22"/>
                  <a:gd name="T27" fmla="*/ 6 h 13"/>
                  <a:gd name="T28" fmla="*/ 21 w 22"/>
                  <a:gd name="T29" fmla="*/ 5 h 13"/>
                  <a:gd name="T30" fmla="*/ 18 w 22"/>
                  <a:gd name="T31" fmla="*/ 3 h 13"/>
                  <a:gd name="T32" fmla="*/ 18 w 22"/>
                  <a:gd name="T33" fmla="*/ 2 h 13"/>
                  <a:gd name="T34" fmla="*/ 16 w 22"/>
                  <a:gd name="T35" fmla="*/ 2 h 13"/>
                  <a:gd name="T36" fmla="*/ 13 w 22"/>
                  <a:gd name="T37" fmla="*/ 0 h 13"/>
                  <a:gd name="T38" fmla="*/ 11 w 22"/>
                  <a:gd name="T39" fmla="*/ 0 h 13"/>
                  <a:gd name="T40" fmla="*/ 8 w 22"/>
                  <a:gd name="T41" fmla="*/ 0 h 13"/>
                  <a:gd name="T42" fmla="*/ 5 w 22"/>
                  <a:gd name="T43" fmla="*/ 0 h 13"/>
                  <a:gd name="T44" fmla="*/ 3 w 22"/>
                  <a:gd name="T45" fmla="*/ 2 h 13"/>
                  <a:gd name="T46" fmla="*/ 0 w 22"/>
                  <a:gd name="T47" fmla="*/ 3 h 13"/>
                  <a:gd name="T48" fmla="*/ 0 w 22"/>
                  <a:gd name="T49" fmla="*/ 5 h 13"/>
                  <a:gd name="T50" fmla="*/ 0 w 22"/>
                  <a:gd name="T51" fmla="*/ 6 h 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
                  <a:gd name="T79" fmla="*/ 0 h 13"/>
                  <a:gd name="T80" fmla="*/ 22 w 22"/>
                  <a:gd name="T81" fmla="*/ 13 h 1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 h="13">
                    <a:moveTo>
                      <a:pt x="0" y="6"/>
                    </a:moveTo>
                    <a:lnTo>
                      <a:pt x="0" y="8"/>
                    </a:lnTo>
                    <a:lnTo>
                      <a:pt x="0" y="9"/>
                    </a:lnTo>
                    <a:lnTo>
                      <a:pt x="3" y="11"/>
                    </a:lnTo>
                    <a:lnTo>
                      <a:pt x="3" y="12"/>
                    </a:lnTo>
                    <a:lnTo>
                      <a:pt x="5" y="12"/>
                    </a:lnTo>
                    <a:lnTo>
                      <a:pt x="8" y="12"/>
                    </a:lnTo>
                    <a:lnTo>
                      <a:pt x="11" y="12"/>
                    </a:lnTo>
                    <a:lnTo>
                      <a:pt x="13" y="12"/>
                    </a:lnTo>
                    <a:lnTo>
                      <a:pt x="16" y="12"/>
                    </a:lnTo>
                    <a:lnTo>
                      <a:pt x="18" y="11"/>
                    </a:lnTo>
                    <a:lnTo>
                      <a:pt x="18" y="9"/>
                    </a:lnTo>
                    <a:lnTo>
                      <a:pt x="21" y="8"/>
                    </a:lnTo>
                    <a:lnTo>
                      <a:pt x="21" y="6"/>
                    </a:lnTo>
                    <a:lnTo>
                      <a:pt x="21" y="5"/>
                    </a:lnTo>
                    <a:lnTo>
                      <a:pt x="18" y="3"/>
                    </a:lnTo>
                    <a:lnTo>
                      <a:pt x="18" y="2"/>
                    </a:lnTo>
                    <a:lnTo>
                      <a:pt x="16" y="2"/>
                    </a:lnTo>
                    <a:lnTo>
                      <a:pt x="13" y="0"/>
                    </a:lnTo>
                    <a:lnTo>
                      <a:pt x="11" y="0"/>
                    </a:lnTo>
                    <a:lnTo>
                      <a:pt x="8" y="0"/>
                    </a:lnTo>
                    <a:lnTo>
                      <a:pt x="5" y="0"/>
                    </a:lnTo>
                    <a:lnTo>
                      <a:pt x="3" y="2"/>
                    </a:lnTo>
                    <a:lnTo>
                      <a:pt x="0" y="3"/>
                    </a:lnTo>
                    <a:lnTo>
                      <a:pt x="0" y="5"/>
                    </a:lnTo>
                    <a:lnTo>
                      <a:pt x="0" y="6"/>
                    </a:lnTo>
                  </a:path>
                </a:pathLst>
              </a:custGeom>
              <a:noFill/>
              <a:ln w="12700" cap="rnd">
                <a:solidFill>
                  <a:srgbClr val="000000"/>
                </a:solidFill>
                <a:round/>
                <a:headEnd/>
                <a:tailEnd/>
              </a:ln>
            </p:spPr>
            <p:txBody>
              <a:bodyPr>
                <a:prstTxWarp prst="textNoShape">
                  <a:avLst/>
                </a:prstTxWarp>
              </a:bodyPr>
              <a:lstStyle/>
              <a:p>
                <a:endParaRPr lang="en-US"/>
              </a:p>
            </p:txBody>
          </p:sp>
          <p:sp>
            <p:nvSpPr>
              <p:cNvPr id="26545" name="Freeform 386"/>
              <p:cNvSpPr>
                <a:spLocks/>
              </p:cNvSpPr>
              <p:nvPr/>
            </p:nvSpPr>
            <p:spPr bwMode="auto">
              <a:xfrm>
                <a:off x="912" y="1235"/>
                <a:ext cx="25" cy="14"/>
              </a:xfrm>
              <a:custGeom>
                <a:avLst/>
                <a:gdLst>
                  <a:gd name="T0" fmla="*/ 5 w 25"/>
                  <a:gd name="T1" fmla="*/ 1 h 14"/>
                  <a:gd name="T2" fmla="*/ 3 w 25"/>
                  <a:gd name="T3" fmla="*/ 4 h 14"/>
                  <a:gd name="T4" fmla="*/ 0 w 25"/>
                  <a:gd name="T5" fmla="*/ 6 h 14"/>
                  <a:gd name="T6" fmla="*/ 3 w 25"/>
                  <a:gd name="T7" fmla="*/ 9 h 14"/>
                  <a:gd name="T8" fmla="*/ 5 w 25"/>
                  <a:gd name="T9" fmla="*/ 10 h 14"/>
                  <a:gd name="T10" fmla="*/ 5 w 25"/>
                  <a:gd name="T11" fmla="*/ 12 h 14"/>
                  <a:gd name="T12" fmla="*/ 8 w 25"/>
                  <a:gd name="T13" fmla="*/ 12 h 14"/>
                  <a:gd name="T14" fmla="*/ 11 w 25"/>
                  <a:gd name="T15" fmla="*/ 12 h 14"/>
                  <a:gd name="T16" fmla="*/ 13 w 25"/>
                  <a:gd name="T17" fmla="*/ 13 h 14"/>
                  <a:gd name="T18" fmla="*/ 13 w 25"/>
                  <a:gd name="T19" fmla="*/ 12 h 14"/>
                  <a:gd name="T20" fmla="*/ 16 w 25"/>
                  <a:gd name="T21" fmla="*/ 12 h 14"/>
                  <a:gd name="T22" fmla="*/ 19 w 25"/>
                  <a:gd name="T23" fmla="*/ 12 h 14"/>
                  <a:gd name="T24" fmla="*/ 21 w 25"/>
                  <a:gd name="T25" fmla="*/ 10 h 14"/>
                  <a:gd name="T26" fmla="*/ 24 w 25"/>
                  <a:gd name="T27" fmla="*/ 9 h 14"/>
                  <a:gd name="T28" fmla="*/ 24 w 25"/>
                  <a:gd name="T29" fmla="*/ 6 h 14"/>
                  <a:gd name="T30" fmla="*/ 24 w 25"/>
                  <a:gd name="T31" fmla="*/ 4 h 14"/>
                  <a:gd name="T32" fmla="*/ 21 w 25"/>
                  <a:gd name="T33" fmla="*/ 1 h 14"/>
                  <a:gd name="T34" fmla="*/ 19 w 25"/>
                  <a:gd name="T35" fmla="*/ 1 h 14"/>
                  <a:gd name="T36" fmla="*/ 16 w 25"/>
                  <a:gd name="T37" fmla="*/ 0 h 14"/>
                  <a:gd name="T38" fmla="*/ 13 w 25"/>
                  <a:gd name="T39" fmla="*/ 0 h 14"/>
                  <a:gd name="T40" fmla="*/ 11 w 25"/>
                  <a:gd name="T41" fmla="*/ 0 h 14"/>
                  <a:gd name="T42" fmla="*/ 8 w 25"/>
                  <a:gd name="T43" fmla="*/ 0 h 14"/>
                  <a:gd name="T44" fmla="*/ 5 w 25"/>
                  <a:gd name="T45" fmla="*/ 1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
                  <a:gd name="T70" fmla="*/ 0 h 14"/>
                  <a:gd name="T71" fmla="*/ 25 w 25"/>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 h="14">
                    <a:moveTo>
                      <a:pt x="5" y="1"/>
                    </a:moveTo>
                    <a:lnTo>
                      <a:pt x="3" y="4"/>
                    </a:lnTo>
                    <a:lnTo>
                      <a:pt x="0" y="6"/>
                    </a:lnTo>
                    <a:lnTo>
                      <a:pt x="3" y="9"/>
                    </a:lnTo>
                    <a:lnTo>
                      <a:pt x="5" y="10"/>
                    </a:lnTo>
                    <a:lnTo>
                      <a:pt x="5" y="12"/>
                    </a:lnTo>
                    <a:lnTo>
                      <a:pt x="8" y="12"/>
                    </a:lnTo>
                    <a:lnTo>
                      <a:pt x="11" y="12"/>
                    </a:lnTo>
                    <a:lnTo>
                      <a:pt x="13" y="13"/>
                    </a:lnTo>
                    <a:lnTo>
                      <a:pt x="13" y="12"/>
                    </a:lnTo>
                    <a:lnTo>
                      <a:pt x="16" y="12"/>
                    </a:lnTo>
                    <a:lnTo>
                      <a:pt x="19" y="12"/>
                    </a:lnTo>
                    <a:lnTo>
                      <a:pt x="21" y="10"/>
                    </a:lnTo>
                    <a:lnTo>
                      <a:pt x="24" y="9"/>
                    </a:lnTo>
                    <a:lnTo>
                      <a:pt x="24" y="6"/>
                    </a:lnTo>
                    <a:lnTo>
                      <a:pt x="24" y="4"/>
                    </a:lnTo>
                    <a:lnTo>
                      <a:pt x="21" y="1"/>
                    </a:lnTo>
                    <a:lnTo>
                      <a:pt x="19" y="1"/>
                    </a:lnTo>
                    <a:lnTo>
                      <a:pt x="16" y="0"/>
                    </a:lnTo>
                    <a:lnTo>
                      <a:pt x="13" y="0"/>
                    </a:lnTo>
                    <a:lnTo>
                      <a:pt x="11" y="0"/>
                    </a:lnTo>
                    <a:lnTo>
                      <a:pt x="8" y="0"/>
                    </a:lnTo>
                    <a:lnTo>
                      <a:pt x="5" y="1"/>
                    </a:lnTo>
                  </a:path>
                </a:pathLst>
              </a:custGeom>
              <a:noFill/>
              <a:ln w="12700" cap="rnd">
                <a:solidFill>
                  <a:srgbClr val="000000"/>
                </a:solidFill>
                <a:round/>
                <a:headEnd/>
                <a:tailEnd/>
              </a:ln>
            </p:spPr>
            <p:txBody>
              <a:bodyPr>
                <a:prstTxWarp prst="textNoShape">
                  <a:avLst/>
                </a:prstTxWarp>
              </a:bodyPr>
              <a:lstStyle/>
              <a:p>
                <a:endParaRPr lang="en-US"/>
              </a:p>
            </p:txBody>
          </p:sp>
          <p:sp>
            <p:nvSpPr>
              <p:cNvPr id="26546" name="Freeform 387"/>
              <p:cNvSpPr>
                <a:spLocks/>
              </p:cNvSpPr>
              <p:nvPr/>
            </p:nvSpPr>
            <p:spPr bwMode="auto">
              <a:xfrm>
                <a:off x="939" y="1229"/>
                <a:ext cx="22" cy="14"/>
              </a:xfrm>
              <a:custGeom>
                <a:avLst/>
                <a:gdLst>
                  <a:gd name="T0" fmla="*/ 11 w 22"/>
                  <a:gd name="T1" fmla="*/ 0 h 14"/>
                  <a:gd name="T2" fmla="*/ 11 w 22"/>
                  <a:gd name="T3" fmla="*/ 0 h 14"/>
                  <a:gd name="T4" fmla="*/ 8 w 22"/>
                  <a:gd name="T5" fmla="*/ 1 h 14"/>
                  <a:gd name="T6" fmla="*/ 5 w 22"/>
                  <a:gd name="T7" fmla="*/ 1 h 14"/>
                  <a:gd name="T8" fmla="*/ 3 w 22"/>
                  <a:gd name="T9" fmla="*/ 1 h 14"/>
                  <a:gd name="T10" fmla="*/ 3 w 22"/>
                  <a:gd name="T11" fmla="*/ 3 h 14"/>
                  <a:gd name="T12" fmla="*/ 0 w 22"/>
                  <a:gd name="T13" fmla="*/ 4 h 14"/>
                  <a:gd name="T14" fmla="*/ 0 w 22"/>
                  <a:gd name="T15" fmla="*/ 6 h 14"/>
                  <a:gd name="T16" fmla="*/ 0 w 22"/>
                  <a:gd name="T17" fmla="*/ 7 h 14"/>
                  <a:gd name="T18" fmla="*/ 0 w 22"/>
                  <a:gd name="T19" fmla="*/ 9 h 14"/>
                  <a:gd name="T20" fmla="*/ 3 w 22"/>
                  <a:gd name="T21" fmla="*/ 10 h 14"/>
                  <a:gd name="T22" fmla="*/ 5 w 22"/>
                  <a:gd name="T23" fmla="*/ 12 h 14"/>
                  <a:gd name="T24" fmla="*/ 8 w 22"/>
                  <a:gd name="T25" fmla="*/ 12 h 14"/>
                  <a:gd name="T26" fmla="*/ 11 w 22"/>
                  <a:gd name="T27" fmla="*/ 13 h 14"/>
                  <a:gd name="T28" fmla="*/ 13 w 22"/>
                  <a:gd name="T29" fmla="*/ 13 h 14"/>
                  <a:gd name="T30" fmla="*/ 16 w 22"/>
                  <a:gd name="T31" fmla="*/ 12 h 14"/>
                  <a:gd name="T32" fmla="*/ 18 w 22"/>
                  <a:gd name="T33" fmla="*/ 12 h 14"/>
                  <a:gd name="T34" fmla="*/ 18 w 22"/>
                  <a:gd name="T35" fmla="*/ 10 h 14"/>
                  <a:gd name="T36" fmla="*/ 21 w 22"/>
                  <a:gd name="T37" fmla="*/ 10 h 14"/>
                  <a:gd name="T38" fmla="*/ 21 w 22"/>
                  <a:gd name="T39" fmla="*/ 9 h 14"/>
                  <a:gd name="T40" fmla="*/ 21 w 22"/>
                  <a:gd name="T41" fmla="*/ 7 h 14"/>
                  <a:gd name="T42" fmla="*/ 21 w 22"/>
                  <a:gd name="T43" fmla="*/ 6 h 14"/>
                  <a:gd name="T44" fmla="*/ 21 w 22"/>
                  <a:gd name="T45" fmla="*/ 4 h 14"/>
                  <a:gd name="T46" fmla="*/ 21 w 22"/>
                  <a:gd name="T47" fmla="*/ 3 h 14"/>
                  <a:gd name="T48" fmla="*/ 18 w 22"/>
                  <a:gd name="T49" fmla="*/ 1 h 14"/>
                  <a:gd name="T50" fmla="*/ 16 w 22"/>
                  <a:gd name="T51" fmla="*/ 1 h 14"/>
                  <a:gd name="T52" fmla="*/ 13 w 22"/>
                  <a:gd name="T53" fmla="*/ 0 h 14"/>
                  <a:gd name="T54" fmla="*/ 11 w 22"/>
                  <a:gd name="T55" fmla="*/ 0 h 1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
                  <a:gd name="T85" fmla="*/ 0 h 14"/>
                  <a:gd name="T86" fmla="*/ 22 w 22"/>
                  <a:gd name="T87" fmla="*/ 14 h 1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 h="14">
                    <a:moveTo>
                      <a:pt x="11" y="0"/>
                    </a:moveTo>
                    <a:lnTo>
                      <a:pt x="11" y="0"/>
                    </a:lnTo>
                    <a:lnTo>
                      <a:pt x="8" y="1"/>
                    </a:lnTo>
                    <a:lnTo>
                      <a:pt x="5" y="1"/>
                    </a:lnTo>
                    <a:lnTo>
                      <a:pt x="3" y="1"/>
                    </a:lnTo>
                    <a:lnTo>
                      <a:pt x="3" y="3"/>
                    </a:lnTo>
                    <a:lnTo>
                      <a:pt x="0" y="4"/>
                    </a:lnTo>
                    <a:lnTo>
                      <a:pt x="0" y="6"/>
                    </a:lnTo>
                    <a:lnTo>
                      <a:pt x="0" y="7"/>
                    </a:lnTo>
                    <a:lnTo>
                      <a:pt x="0" y="9"/>
                    </a:lnTo>
                    <a:lnTo>
                      <a:pt x="3" y="10"/>
                    </a:lnTo>
                    <a:lnTo>
                      <a:pt x="5" y="12"/>
                    </a:lnTo>
                    <a:lnTo>
                      <a:pt x="8" y="12"/>
                    </a:lnTo>
                    <a:lnTo>
                      <a:pt x="11" y="13"/>
                    </a:lnTo>
                    <a:lnTo>
                      <a:pt x="13" y="13"/>
                    </a:lnTo>
                    <a:lnTo>
                      <a:pt x="16" y="12"/>
                    </a:lnTo>
                    <a:lnTo>
                      <a:pt x="18" y="12"/>
                    </a:lnTo>
                    <a:lnTo>
                      <a:pt x="18" y="10"/>
                    </a:lnTo>
                    <a:lnTo>
                      <a:pt x="21" y="10"/>
                    </a:lnTo>
                    <a:lnTo>
                      <a:pt x="21" y="9"/>
                    </a:lnTo>
                    <a:lnTo>
                      <a:pt x="21" y="7"/>
                    </a:lnTo>
                    <a:lnTo>
                      <a:pt x="21" y="6"/>
                    </a:lnTo>
                    <a:lnTo>
                      <a:pt x="21" y="4"/>
                    </a:lnTo>
                    <a:lnTo>
                      <a:pt x="21" y="3"/>
                    </a:lnTo>
                    <a:lnTo>
                      <a:pt x="18" y="1"/>
                    </a:lnTo>
                    <a:lnTo>
                      <a:pt x="16" y="1"/>
                    </a:lnTo>
                    <a:lnTo>
                      <a:pt x="13" y="0"/>
                    </a:lnTo>
                    <a:lnTo>
                      <a:pt x="11"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547" name="Freeform 388"/>
              <p:cNvSpPr>
                <a:spLocks/>
              </p:cNvSpPr>
              <p:nvPr/>
            </p:nvSpPr>
            <p:spPr bwMode="auto">
              <a:xfrm>
                <a:off x="424" y="1247"/>
                <a:ext cx="22" cy="13"/>
              </a:xfrm>
              <a:custGeom>
                <a:avLst/>
                <a:gdLst>
                  <a:gd name="T0" fmla="*/ 11 w 22"/>
                  <a:gd name="T1" fmla="*/ 0 h 13"/>
                  <a:gd name="T2" fmla="*/ 9 w 22"/>
                  <a:gd name="T3" fmla="*/ 0 h 13"/>
                  <a:gd name="T4" fmla="*/ 7 w 22"/>
                  <a:gd name="T5" fmla="*/ 1 h 13"/>
                  <a:gd name="T6" fmla="*/ 5 w 22"/>
                  <a:gd name="T7" fmla="*/ 1 h 13"/>
                  <a:gd name="T8" fmla="*/ 4 w 22"/>
                  <a:gd name="T9" fmla="*/ 2 h 13"/>
                  <a:gd name="T10" fmla="*/ 2 w 22"/>
                  <a:gd name="T11" fmla="*/ 3 h 13"/>
                  <a:gd name="T12" fmla="*/ 0 w 22"/>
                  <a:gd name="T13" fmla="*/ 4 h 13"/>
                  <a:gd name="T14" fmla="*/ 0 w 22"/>
                  <a:gd name="T15" fmla="*/ 5 h 13"/>
                  <a:gd name="T16" fmla="*/ 0 w 22"/>
                  <a:gd name="T17" fmla="*/ 6 h 13"/>
                  <a:gd name="T18" fmla="*/ 0 w 22"/>
                  <a:gd name="T19" fmla="*/ 7 h 13"/>
                  <a:gd name="T20" fmla="*/ 0 w 22"/>
                  <a:gd name="T21" fmla="*/ 9 h 13"/>
                  <a:gd name="T22" fmla="*/ 2 w 22"/>
                  <a:gd name="T23" fmla="*/ 10 h 13"/>
                  <a:gd name="T24" fmla="*/ 4 w 22"/>
                  <a:gd name="T25" fmla="*/ 11 h 13"/>
                  <a:gd name="T26" fmla="*/ 5 w 22"/>
                  <a:gd name="T27" fmla="*/ 11 h 13"/>
                  <a:gd name="T28" fmla="*/ 7 w 22"/>
                  <a:gd name="T29" fmla="*/ 12 h 13"/>
                  <a:gd name="T30" fmla="*/ 9 w 22"/>
                  <a:gd name="T31" fmla="*/ 12 h 13"/>
                  <a:gd name="T32" fmla="*/ 11 w 22"/>
                  <a:gd name="T33" fmla="*/ 12 h 13"/>
                  <a:gd name="T34" fmla="*/ 12 w 22"/>
                  <a:gd name="T35" fmla="*/ 12 h 13"/>
                  <a:gd name="T36" fmla="*/ 14 w 22"/>
                  <a:gd name="T37" fmla="*/ 12 h 13"/>
                  <a:gd name="T38" fmla="*/ 16 w 22"/>
                  <a:gd name="T39" fmla="*/ 11 h 13"/>
                  <a:gd name="T40" fmla="*/ 18 w 22"/>
                  <a:gd name="T41" fmla="*/ 11 h 13"/>
                  <a:gd name="T42" fmla="*/ 19 w 22"/>
                  <a:gd name="T43" fmla="*/ 10 h 13"/>
                  <a:gd name="T44" fmla="*/ 19 w 22"/>
                  <a:gd name="T45" fmla="*/ 9 h 13"/>
                  <a:gd name="T46" fmla="*/ 21 w 22"/>
                  <a:gd name="T47" fmla="*/ 7 h 13"/>
                  <a:gd name="T48" fmla="*/ 21 w 22"/>
                  <a:gd name="T49" fmla="*/ 6 h 13"/>
                  <a:gd name="T50" fmla="*/ 21 w 22"/>
                  <a:gd name="T51" fmla="*/ 5 h 13"/>
                  <a:gd name="T52" fmla="*/ 19 w 22"/>
                  <a:gd name="T53" fmla="*/ 4 h 13"/>
                  <a:gd name="T54" fmla="*/ 19 w 22"/>
                  <a:gd name="T55" fmla="*/ 3 h 13"/>
                  <a:gd name="T56" fmla="*/ 18 w 22"/>
                  <a:gd name="T57" fmla="*/ 2 h 13"/>
                  <a:gd name="T58" fmla="*/ 16 w 22"/>
                  <a:gd name="T59" fmla="*/ 1 h 13"/>
                  <a:gd name="T60" fmla="*/ 14 w 22"/>
                  <a:gd name="T61" fmla="*/ 1 h 13"/>
                  <a:gd name="T62" fmla="*/ 12 w 22"/>
                  <a:gd name="T63" fmla="*/ 0 h 13"/>
                  <a:gd name="T64" fmla="*/ 11 w 22"/>
                  <a:gd name="T65" fmla="*/ 0 h 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
                  <a:gd name="T100" fmla="*/ 0 h 13"/>
                  <a:gd name="T101" fmla="*/ 22 w 22"/>
                  <a:gd name="T102" fmla="*/ 13 h 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 h="13">
                    <a:moveTo>
                      <a:pt x="11" y="0"/>
                    </a:moveTo>
                    <a:lnTo>
                      <a:pt x="9" y="0"/>
                    </a:lnTo>
                    <a:lnTo>
                      <a:pt x="7" y="1"/>
                    </a:lnTo>
                    <a:lnTo>
                      <a:pt x="5" y="1"/>
                    </a:lnTo>
                    <a:lnTo>
                      <a:pt x="4" y="2"/>
                    </a:lnTo>
                    <a:lnTo>
                      <a:pt x="2" y="3"/>
                    </a:lnTo>
                    <a:lnTo>
                      <a:pt x="0" y="4"/>
                    </a:lnTo>
                    <a:lnTo>
                      <a:pt x="0" y="5"/>
                    </a:lnTo>
                    <a:lnTo>
                      <a:pt x="0" y="6"/>
                    </a:lnTo>
                    <a:lnTo>
                      <a:pt x="0" y="7"/>
                    </a:lnTo>
                    <a:lnTo>
                      <a:pt x="0" y="9"/>
                    </a:lnTo>
                    <a:lnTo>
                      <a:pt x="2" y="10"/>
                    </a:lnTo>
                    <a:lnTo>
                      <a:pt x="4" y="11"/>
                    </a:lnTo>
                    <a:lnTo>
                      <a:pt x="5" y="11"/>
                    </a:lnTo>
                    <a:lnTo>
                      <a:pt x="7" y="12"/>
                    </a:lnTo>
                    <a:lnTo>
                      <a:pt x="9" y="12"/>
                    </a:lnTo>
                    <a:lnTo>
                      <a:pt x="11" y="12"/>
                    </a:lnTo>
                    <a:lnTo>
                      <a:pt x="12" y="12"/>
                    </a:lnTo>
                    <a:lnTo>
                      <a:pt x="14" y="12"/>
                    </a:lnTo>
                    <a:lnTo>
                      <a:pt x="16" y="11"/>
                    </a:lnTo>
                    <a:lnTo>
                      <a:pt x="18" y="11"/>
                    </a:lnTo>
                    <a:lnTo>
                      <a:pt x="19" y="10"/>
                    </a:lnTo>
                    <a:lnTo>
                      <a:pt x="19" y="9"/>
                    </a:lnTo>
                    <a:lnTo>
                      <a:pt x="21" y="7"/>
                    </a:lnTo>
                    <a:lnTo>
                      <a:pt x="21" y="6"/>
                    </a:lnTo>
                    <a:lnTo>
                      <a:pt x="21" y="5"/>
                    </a:lnTo>
                    <a:lnTo>
                      <a:pt x="19" y="4"/>
                    </a:lnTo>
                    <a:lnTo>
                      <a:pt x="19" y="3"/>
                    </a:lnTo>
                    <a:lnTo>
                      <a:pt x="18" y="2"/>
                    </a:lnTo>
                    <a:lnTo>
                      <a:pt x="16" y="1"/>
                    </a:lnTo>
                    <a:lnTo>
                      <a:pt x="14" y="1"/>
                    </a:lnTo>
                    <a:lnTo>
                      <a:pt x="12" y="0"/>
                    </a:lnTo>
                    <a:lnTo>
                      <a:pt x="11"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548" name="Freeform 389"/>
              <p:cNvSpPr>
                <a:spLocks/>
              </p:cNvSpPr>
              <p:nvPr/>
            </p:nvSpPr>
            <p:spPr bwMode="auto">
              <a:xfrm>
                <a:off x="947" y="1247"/>
                <a:ext cx="19" cy="13"/>
              </a:xfrm>
              <a:custGeom>
                <a:avLst/>
                <a:gdLst>
                  <a:gd name="T0" fmla="*/ 8 w 19"/>
                  <a:gd name="T1" fmla="*/ 0 h 13"/>
                  <a:gd name="T2" fmla="*/ 7 w 19"/>
                  <a:gd name="T3" fmla="*/ 0 h 13"/>
                  <a:gd name="T4" fmla="*/ 5 w 19"/>
                  <a:gd name="T5" fmla="*/ 1 h 13"/>
                  <a:gd name="T6" fmla="*/ 3 w 19"/>
                  <a:gd name="T7" fmla="*/ 1 h 13"/>
                  <a:gd name="T8" fmla="*/ 2 w 19"/>
                  <a:gd name="T9" fmla="*/ 2 h 13"/>
                  <a:gd name="T10" fmla="*/ 2 w 19"/>
                  <a:gd name="T11" fmla="*/ 3 h 13"/>
                  <a:gd name="T12" fmla="*/ 0 w 19"/>
                  <a:gd name="T13" fmla="*/ 4 h 13"/>
                  <a:gd name="T14" fmla="*/ 0 w 19"/>
                  <a:gd name="T15" fmla="*/ 5 h 13"/>
                  <a:gd name="T16" fmla="*/ 0 w 19"/>
                  <a:gd name="T17" fmla="*/ 6 h 13"/>
                  <a:gd name="T18" fmla="*/ 0 w 19"/>
                  <a:gd name="T19" fmla="*/ 7 h 13"/>
                  <a:gd name="T20" fmla="*/ 0 w 19"/>
                  <a:gd name="T21" fmla="*/ 9 h 13"/>
                  <a:gd name="T22" fmla="*/ 2 w 19"/>
                  <a:gd name="T23" fmla="*/ 10 h 13"/>
                  <a:gd name="T24" fmla="*/ 3 w 19"/>
                  <a:gd name="T25" fmla="*/ 11 h 13"/>
                  <a:gd name="T26" fmla="*/ 5 w 19"/>
                  <a:gd name="T27" fmla="*/ 12 h 13"/>
                  <a:gd name="T28" fmla="*/ 7 w 19"/>
                  <a:gd name="T29" fmla="*/ 12 h 13"/>
                  <a:gd name="T30" fmla="*/ 8 w 19"/>
                  <a:gd name="T31" fmla="*/ 12 h 13"/>
                  <a:gd name="T32" fmla="*/ 11 w 19"/>
                  <a:gd name="T33" fmla="*/ 12 h 13"/>
                  <a:gd name="T34" fmla="*/ 13 w 19"/>
                  <a:gd name="T35" fmla="*/ 12 h 13"/>
                  <a:gd name="T36" fmla="*/ 15 w 19"/>
                  <a:gd name="T37" fmla="*/ 11 h 13"/>
                  <a:gd name="T38" fmla="*/ 16 w 19"/>
                  <a:gd name="T39" fmla="*/ 10 h 13"/>
                  <a:gd name="T40" fmla="*/ 18 w 19"/>
                  <a:gd name="T41" fmla="*/ 9 h 13"/>
                  <a:gd name="T42" fmla="*/ 18 w 19"/>
                  <a:gd name="T43" fmla="*/ 7 h 13"/>
                  <a:gd name="T44" fmla="*/ 18 w 19"/>
                  <a:gd name="T45" fmla="*/ 6 h 13"/>
                  <a:gd name="T46" fmla="*/ 18 w 19"/>
                  <a:gd name="T47" fmla="*/ 5 h 13"/>
                  <a:gd name="T48" fmla="*/ 18 w 19"/>
                  <a:gd name="T49" fmla="*/ 4 h 13"/>
                  <a:gd name="T50" fmla="*/ 16 w 19"/>
                  <a:gd name="T51" fmla="*/ 3 h 13"/>
                  <a:gd name="T52" fmla="*/ 16 w 19"/>
                  <a:gd name="T53" fmla="*/ 2 h 13"/>
                  <a:gd name="T54" fmla="*/ 15 w 19"/>
                  <a:gd name="T55" fmla="*/ 1 h 13"/>
                  <a:gd name="T56" fmla="*/ 13 w 19"/>
                  <a:gd name="T57" fmla="*/ 1 h 13"/>
                  <a:gd name="T58" fmla="*/ 11 w 19"/>
                  <a:gd name="T59" fmla="*/ 0 h 13"/>
                  <a:gd name="T60" fmla="*/ 8 w 19"/>
                  <a:gd name="T61" fmla="*/ 0 h 1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9"/>
                  <a:gd name="T94" fmla="*/ 0 h 13"/>
                  <a:gd name="T95" fmla="*/ 19 w 19"/>
                  <a:gd name="T96" fmla="*/ 13 h 1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9" h="13">
                    <a:moveTo>
                      <a:pt x="8" y="0"/>
                    </a:moveTo>
                    <a:lnTo>
                      <a:pt x="7" y="0"/>
                    </a:lnTo>
                    <a:lnTo>
                      <a:pt x="5" y="1"/>
                    </a:lnTo>
                    <a:lnTo>
                      <a:pt x="3" y="1"/>
                    </a:lnTo>
                    <a:lnTo>
                      <a:pt x="2" y="2"/>
                    </a:lnTo>
                    <a:lnTo>
                      <a:pt x="2" y="3"/>
                    </a:lnTo>
                    <a:lnTo>
                      <a:pt x="0" y="4"/>
                    </a:lnTo>
                    <a:lnTo>
                      <a:pt x="0" y="5"/>
                    </a:lnTo>
                    <a:lnTo>
                      <a:pt x="0" y="6"/>
                    </a:lnTo>
                    <a:lnTo>
                      <a:pt x="0" y="7"/>
                    </a:lnTo>
                    <a:lnTo>
                      <a:pt x="0" y="9"/>
                    </a:lnTo>
                    <a:lnTo>
                      <a:pt x="2" y="10"/>
                    </a:lnTo>
                    <a:lnTo>
                      <a:pt x="3" y="11"/>
                    </a:lnTo>
                    <a:lnTo>
                      <a:pt x="5" y="12"/>
                    </a:lnTo>
                    <a:lnTo>
                      <a:pt x="7" y="12"/>
                    </a:lnTo>
                    <a:lnTo>
                      <a:pt x="8" y="12"/>
                    </a:lnTo>
                    <a:lnTo>
                      <a:pt x="11" y="12"/>
                    </a:lnTo>
                    <a:lnTo>
                      <a:pt x="13" y="12"/>
                    </a:lnTo>
                    <a:lnTo>
                      <a:pt x="15" y="11"/>
                    </a:lnTo>
                    <a:lnTo>
                      <a:pt x="16" y="10"/>
                    </a:lnTo>
                    <a:lnTo>
                      <a:pt x="18" y="9"/>
                    </a:lnTo>
                    <a:lnTo>
                      <a:pt x="18" y="7"/>
                    </a:lnTo>
                    <a:lnTo>
                      <a:pt x="18" y="6"/>
                    </a:lnTo>
                    <a:lnTo>
                      <a:pt x="18" y="5"/>
                    </a:lnTo>
                    <a:lnTo>
                      <a:pt x="18" y="4"/>
                    </a:lnTo>
                    <a:lnTo>
                      <a:pt x="16" y="3"/>
                    </a:lnTo>
                    <a:lnTo>
                      <a:pt x="16" y="2"/>
                    </a:lnTo>
                    <a:lnTo>
                      <a:pt x="15" y="1"/>
                    </a:lnTo>
                    <a:lnTo>
                      <a:pt x="13" y="1"/>
                    </a:lnTo>
                    <a:lnTo>
                      <a:pt x="11" y="0"/>
                    </a:lnTo>
                    <a:lnTo>
                      <a:pt x="8"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549" name="Freeform 390"/>
              <p:cNvSpPr>
                <a:spLocks/>
              </p:cNvSpPr>
              <p:nvPr/>
            </p:nvSpPr>
            <p:spPr bwMode="auto">
              <a:xfrm>
                <a:off x="413" y="1247"/>
                <a:ext cx="33" cy="19"/>
              </a:xfrm>
              <a:custGeom>
                <a:avLst/>
                <a:gdLst>
                  <a:gd name="T0" fmla="*/ 16 w 33"/>
                  <a:gd name="T1" fmla="*/ 0 h 19"/>
                  <a:gd name="T2" fmla="*/ 13 w 33"/>
                  <a:gd name="T3" fmla="*/ 0 h 19"/>
                  <a:gd name="T4" fmla="*/ 11 w 33"/>
                  <a:gd name="T5" fmla="*/ 2 h 19"/>
                  <a:gd name="T6" fmla="*/ 8 w 33"/>
                  <a:gd name="T7" fmla="*/ 2 h 19"/>
                  <a:gd name="T8" fmla="*/ 5 w 33"/>
                  <a:gd name="T9" fmla="*/ 3 h 19"/>
                  <a:gd name="T10" fmla="*/ 3 w 33"/>
                  <a:gd name="T11" fmla="*/ 5 h 19"/>
                  <a:gd name="T12" fmla="*/ 0 w 33"/>
                  <a:gd name="T13" fmla="*/ 6 h 19"/>
                  <a:gd name="T14" fmla="*/ 0 w 33"/>
                  <a:gd name="T15" fmla="*/ 8 h 19"/>
                  <a:gd name="T16" fmla="*/ 0 w 33"/>
                  <a:gd name="T17" fmla="*/ 9 h 19"/>
                  <a:gd name="T18" fmla="*/ 0 w 33"/>
                  <a:gd name="T19" fmla="*/ 11 h 19"/>
                  <a:gd name="T20" fmla="*/ 0 w 33"/>
                  <a:gd name="T21" fmla="*/ 14 h 19"/>
                  <a:gd name="T22" fmla="*/ 3 w 33"/>
                  <a:gd name="T23" fmla="*/ 15 h 19"/>
                  <a:gd name="T24" fmla="*/ 5 w 33"/>
                  <a:gd name="T25" fmla="*/ 17 h 19"/>
                  <a:gd name="T26" fmla="*/ 8 w 33"/>
                  <a:gd name="T27" fmla="*/ 17 h 19"/>
                  <a:gd name="T28" fmla="*/ 11 w 33"/>
                  <a:gd name="T29" fmla="*/ 18 h 19"/>
                  <a:gd name="T30" fmla="*/ 13 w 33"/>
                  <a:gd name="T31" fmla="*/ 18 h 19"/>
                  <a:gd name="T32" fmla="*/ 16 w 33"/>
                  <a:gd name="T33" fmla="*/ 18 h 19"/>
                  <a:gd name="T34" fmla="*/ 19 w 33"/>
                  <a:gd name="T35" fmla="*/ 18 h 19"/>
                  <a:gd name="T36" fmla="*/ 21 w 33"/>
                  <a:gd name="T37" fmla="*/ 18 h 19"/>
                  <a:gd name="T38" fmla="*/ 24 w 33"/>
                  <a:gd name="T39" fmla="*/ 17 h 19"/>
                  <a:gd name="T40" fmla="*/ 27 w 33"/>
                  <a:gd name="T41" fmla="*/ 17 h 19"/>
                  <a:gd name="T42" fmla="*/ 29 w 33"/>
                  <a:gd name="T43" fmla="*/ 15 h 19"/>
                  <a:gd name="T44" fmla="*/ 29 w 33"/>
                  <a:gd name="T45" fmla="*/ 14 h 19"/>
                  <a:gd name="T46" fmla="*/ 32 w 33"/>
                  <a:gd name="T47" fmla="*/ 11 h 19"/>
                  <a:gd name="T48" fmla="*/ 32 w 33"/>
                  <a:gd name="T49" fmla="*/ 9 h 19"/>
                  <a:gd name="T50" fmla="*/ 32 w 33"/>
                  <a:gd name="T51" fmla="*/ 8 h 19"/>
                  <a:gd name="T52" fmla="*/ 29 w 33"/>
                  <a:gd name="T53" fmla="*/ 6 h 19"/>
                  <a:gd name="T54" fmla="*/ 29 w 33"/>
                  <a:gd name="T55" fmla="*/ 5 h 19"/>
                  <a:gd name="T56" fmla="*/ 27 w 33"/>
                  <a:gd name="T57" fmla="*/ 3 h 19"/>
                  <a:gd name="T58" fmla="*/ 24 w 33"/>
                  <a:gd name="T59" fmla="*/ 2 h 19"/>
                  <a:gd name="T60" fmla="*/ 21 w 33"/>
                  <a:gd name="T61" fmla="*/ 2 h 19"/>
                  <a:gd name="T62" fmla="*/ 19 w 33"/>
                  <a:gd name="T63" fmla="*/ 0 h 19"/>
                  <a:gd name="T64" fmla="*/ 16 w 33"/>
                  <a:gd name="T65" fmla="*/ 0 h 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19"/>
                  <a:gd name="T101" fmla="*/ 33 w 33"/>
                  <a:gd name="T102" fmla="*/ 19 h 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19">
                    <a:moveTo>
                      <a:pt x="16" y="0"/>
                    </a:moveTo>
                    <a:lnTo>
                      <a:pt x="13" y="0"/>
                    </a:lnTo>
                    <a:lnTo>
                      <a:pt x="11" y="2"/>
                    </a:lnTo>
                    <a:lnTo>
                      <a:pt x="8" y="2"/>
                    </a:lnTo>
                    <a:lnTo>
                      <a:pt x="5" y="3"/>
                    </a:lnTo>
                    <a:lnTo>
                      <a:pt x="3" y="5"/>
                    </a:lnTo>
                    <a:lnTo>
                      <a:pt x="0" y="6"/>
                    </a:lnTo>
                    <a:lnTo>
                      <a:pt x="0" y="8"/>
                    </a:lnTo>
                    <a:lnTo>
                      <a:pt x="0" y="9"/>
                    </a:lnTo>
                    <a:lnTo>
                      <a:pt x="0" y="11"/>
                    </a:lnTo>
                    <a:lnTo>
                      <a:pt x="0" y="14"/>
                    </a:lnTo>
                    <a:lnTo>
                      <a:pt x="3" y="15"/>
                    </a:lnTo>
                    <a:lnTo>
                      <a:pt x="5" y="17"/>
                    </a:lnTo>
                    <a:lnTo>
                      <a:pt x="8" y="17"/>
                    </a:lnTo>
                    <a:lnTo>
                      <a:pt x="11" y="18"/>
                    </a:lnTo>
                    <a:lnTo>
                      <a:pt x="13" y="18"/>
                    </a:lnTo>
                    <a:lnTo>
                      <a:pt x="16" y="18"/>
                    </a:lnTo>
                    <a:lnTo>
                      <a:pt x="19" y="18"/>
                    </a:lnTo>
                    <a:lnTo>
                      <a:pt x="21" y="18"/>
                    </a:lnTo>
                    <a:lnTo>
                      <a:pt x="24" y="17"/>
                    </a:lnTo>
                    <a:lnTo>
                      <a:pt x="27" y="17"/>
                    </a:lnTo>
                    <a:lnTo>
                      <a:pt x="29" y="15"/>
                    </a:lnTo>
                    <a:lnTo>
                      <a:pt x="29" y="14"/>
                    </a:lnTo>
                    <a:lnTo>
                      <a:pt x="32" y="11"/>
                    </a:lnTo>
                    <a:lnTo>
                      <a:pt x="32" y="9"/>
                    </a:lnTo>
                    <a:lnTo>
                      <a:pt x="32" y="8"/>
                    </a:lnTo>
                    <a:lnTo>
                      <a:pt x="29" y="6"/>
                    </a:lnTo>
                    <a:lnTo>
                      <a:pt x="29" y="5"/>
                    </a:lnTo>
                    <a:lnTo>
                      <a:pt x="27" y="3"/>
                    </a:lnTo>
                    <a:lnTo>
                      <a:pt x="24" y="2"/>
                    </a:lnTo>
                    <a:lnTo>
                      <a:pt x="21" y="2"/>
                    </a:lnTo>
                    <a:lnTo>
                      <a:pt x="19" y="0"/>
                    </a:lnTo>
                    <a:lnTo>
                      <a:pt x="16"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550" name="Freeform 391"/>
              <p:cNvSpPr>
                <a:spLocks/>
              </p:cNvSpPr>
              <p:nvPr/>
            </p:nvSpPr>
            <p:spPr bwMode="auto">
              <a:xfrm>
                <a:off x="936" y="1247"/>
                <a:ext cx="30" cy="19"/>
              </a:xfrm>
              <a:custGeom>
                <a:avLst/>
                <a:gdLst>
                  <a:gd name="T0" fmla="*/ 13 w 30"/>
                  <a:gd name="T1" fmla="*/ 0 h 19"/>
                  <a:gd name="T2" fmla="*/ 11 w 30"/>
                  <a:gd name="T3" fmla="*/ 0 h 19"/>
                  <a:gd name="T4" fmla="*/ 8 w 30"/>
                  <a:gd name="T5" fmla="*/ 2 h 19"/>
                  <a:gd name="T6" fmla="*/ 5 w 30"/>
                  <a:gd name="T7" fmla="*/ 2 h 19"/>
                  <a:gd name="T8" fmla="*/ 3 w 30"/>
                  <a:gd name="T9" fmla="*/ 3 h 19"/>
                  <a:gd name="T10" fmla="*/ 3 w 30"/>
                  <a:gd name="T11" fmla="*/ 5 h 19"/>
                  <a:gd name="T12" fmla="*/ 0 w 30"/>
                  <a:gd name="T13" fmla="*/ 6 h 19"/>
                  <a:gd name="T14" fmla="*/ 0 w 30"/>
                  <a:gd name="T15" fmla="*/ 8 h 19"/>
                  <a:gd name="T16" fmla="*/ 0 w 30"/>
                  <a:gd name="T17" fmla="*/ 9 h 19"/>
                  <a:gd name="T18" fmla="*/ 0 w 30"/>
                  <a:gd name="T19" fmla="*/ 11 h 19"/>
                  <a:gd name="T20" fmla="*/ 0 w 30"/>
                  <a:gd name="T21" fmla="*/ 14 h 19"/>
                  <a:gd name="T22" fmla="*/ 3 w 30"/>
                  <a:gd name="T23" fmla="*/ 15 h 19"/>
                  <a:gd name="T24" fmla="*/ 5 w 30"/>
                  <a:gd name="T25" fmla="*/ 17 h 19"/>
                  <a:gd name="T26" fmla="*/ 8 w 30"/>
                  <a:gd name="T27" fmla="*/ 18 h 19"/>
                  <a:gd name="T28" fmla="*/ 11 w 30"/>
                  <a:gd name="T29" fmla="*/ 18 h 19"/>
                  <a:gd name="T30" fmla="*/ 13 w 30"/>
                  <a:gd name="T31" fmla="*/ 18 h 19"/>
                  <a:gd name="T32" fmla="*/ 18 w 30"/>
                  <a:gd name="T33" fmla="*/ 18 h 19"/>
                  <a:gd name="T34" fmla="*/ 21 w 30"/>
                  <a:gd name="T35" fmla="*/ 18 h 19"/>
                  <a:gd name="T36" fmla="*/ 24 w 30"/>
                  <a:gd name="T37" fmla="*/ 17 h 19"/>
                  <a:gd name="T38" fmla="*/ 26 w 30"/>
                  <a:gd name="T39" fmla="*/ 15 h 19"/>
                  <a:gd name="T40" fmla="*/ 29 w 30"/>
                  <a:gd name="T41" fmla="*/ 14 h 19"/>
                  <a:gd name="T42" fmla="*/ 29 w 30"/>
                  <a:gd name="T43" fmla="*/ 11 h 19"/>
                  <a:gd name="T44" fmla="*/ 29 w 30"/>
                  <a:gd name="T45" fmla="*/ 9 h 19"/>
                  <a:gd name="T46" fmla="*/ 29 w 30"/>
                  <a:gd name="T47" fmla="*/ 8 h 19"/>
                  <a:gd name="T48" fmla="*/ 29 w 30"/>
                  <a:gd name="T49" fmla="*/ 6 h 19"/>
                  <a:gd name="T50" fmla="*/ 26 w 30"/>
                  <a:gd name="T51" fmla="*/ 5 h 19"/>
                  <a:gd name="T52" fmla="*/ 26 w 30"/>
                  <a:gd name="T53" fmla="*/ 3 h 19"/>
                  <a:gd name="T54" fmla="*/ 24 w 30"/>
                  <a:gd name="T55" fmla="*/ 2 h 19"/>
                  <a:gd name="T56" fmla="*/ 21 w 30"/>
                  <a:gd name="T57" fmla="*/ 2 h 19"/>
                  <a:gd name="T58" fmla="*/ 18 w 30"/>
                  <a:gd name="T59" fmla="*/ 0 h 19"/>
                  <a:gd name="T60" fmla="*/ 13 w 30"/>
                  <a:gd name="T61" fmla="*/ 0 h 1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0"/>
                  <a:gd name="T94" fmla="*/ 0 h 19"/>
                  <a:gd name="T95" fmla="*/ 30 w 30"/>
                  <a:gd name="T96" fmla="*/ 19 h 1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0" h="19">
                    <a:moveTo>
                      <a:pt x="13" y="0"/>
                    </a:moveTo>
                    <a:lnTo>
                      <a:pt x="11" y="0"/>
                    </a:lnTo>
                    <a:lnTo>
                      <a:pt x="8" y="2"/>
                    </a:lnTo>
                    <a:lnTo>
                      <a:pt x="5" y="2"/>
                    </a:lnTo>
                    <a:lnTo>
                      <a:pt x="3" y="3"/>
                    </a:lnTo>
                    <a:lnTo>
                      <a:pt x="3" y="5"/>
                    </a:lnTo>
                    <a:lnTo>
                      <a:pt x="0" y="6"/>
                    </a:lnTo>
                    <a:lnTo>
                      <a:pt x="0" y="8"/>
                    </a:lnTo>
                    <a:lnTo>
                      <a:pt x="0" y="9"/>
                    </a:lnTo>
                    <a:lnTo>
                      <a:pt x="0" y="11"/>
                    </a:lnTo>
                    <a:lnTo>
                      <a:pt x="0" y="14"/>
                    </a:lnTo>
                    <a:lnTo>
                      <a:pt x="3" y="15"/>
                    </a:lnTo>
                    <a:lnTo>
                      <a:pt x="5" y="17"/>
                    </a:lnTo>
                    <a:lnTo>
                      <a:pt x="8" y="18"/>
                    </a:lnTo>
                    <a:lnTo>
                      <a:pt x="11" y="18"/>
                    </a:lnTo>
                    <a:lnTo>
                      <a:pt x="13" y="18"/>
                    </a:lnTo>
                    <a:lnTo>
                      <a:pt x="18" y="18"/>
                    </a:lnTo>
                    <a:lnTo>
                      <a:pt x="21" y="18"/>
                    </a:lnTo>
                    <a:lnTo>
                      <a:pt x="24" y="17"/>
                    </a:lnTo>
                    <a:lnTo>
                      <a:pt x="26" y="15"/>
                    </a:lnTo>
                    <a:lnTo>
                      <a:pt x="29" y="14"/>
                    </a:lnTo>
                    <a:lnTo>
                      <a:pt x="29" y="11"/>
                    </a:lnTo>
                    <a:lnTo>
                      <a:pt x="29" y="9"/>
                    </a:lnTo>
                    <a:lnTo>
                      <a:pt x="29" y="8"/>
                    </a:lnTo>
                    <a:lnTo>
                      <a:pt x="29" y="6"/>
                    </a:lnTo>
                    <a:lnTo>
                      <a:pt x="26" y="5"/>
                    </a:lnTo>
                    <a:lnTo>
                      <a:pt x="26" y="3"/>
                    </a:lnTo>
                    <a:lnTo>
                      <a:pt x="24" y="2"/>
                    </a:lnTo>
                    <a:lnTo>
                      <a:pt x="21" y="2"/>
                    </a:lnTo>
                    <a:lnTo>
                      <a:pt x="18" y="0"/>
                    </a:lnTo>
                    <a:lnTo>
                      <a:pt x="1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551" name="Freeform 392"/>
              <p:cNvSpPr>
                <a:spLocks/>
              </p:cNvSpPr>
              <p:nvPr/>
            </p:nvSpPr>
            <p:spPr bwMode="auto">
              <a:xfrm>
                <a:off x="984" y="1215"/>
                <a:ext cx="33" cy="13"/>
              </a:xfrm>
              <a:custGeom>
                <a:avLst/>
                <a:gdLst>
                  <a:gd name="T0" fmla="*/ 30 w 33"/>
                  <a:gd name="T1" fmla="*/ 12 h 13"/>
                  <a:gd name="T2" fmla="*/ 32 w 33"/>
                  <a:gd name="T3" fmla="*/ 11 h 13"/>
                  <a:gd name="T4" fmla="*/ 32 w 33"/>
                  <a:gd name="T5" fmla="*/ 10 h 13"/>
                  <a:gd name="T6" fmla="*/ 32 w 33"/>
                  <a:gd name="T7" fmla="*/ 9 h 13"/>
                  <a:gd name="T8" fmla="*/ 8 w 33"/>
                  <a:gd name="T9" fmla="*/ 0 h 13"/>
                  <a:gd name="T10" fmla="*/ 6 w 33"/>
                  <a:gd name="T11" fmla="*/ 0 h 13"/>
                  <a:gd name="T12" fmla="*/ 4 w 33"/>
                  <a:gd name="T13" fmla="*/ 0 h 13"/>
                  <a:gd name="T14" fmla="*/ 2 w 33"/>
                  <a:gd name="T15" fmla="*/ 2 h 13"/>
                  <a:gd name="T16" fmla="*/ 2 w 33"/>
                  <a:gd name="T17" fmla="*/ 3 h 13"/>
                  <a:gd name="T18" fmla="*/ 0 w 33"/>
                  <a:gd name="T19" fmla="*/ 3 h 13"/>
                  <a:gd name="T20" fmla="*/ 2 w 33"/>
                  <a:gd name="T21" fmla="*/ 4 h 13"/>
                  <a:gd name="T22" fmla="*/ 22 w 33"/>
                  <a:gd name="T23" fmla="*/ 12 h 13"/>
                  <a:gd name="T24" fmla="*/ 30 w 33"/>
                  <a:gd name="T25" fmla="*/ 12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3"/>
                  <a:gd name="T41" fmla="*/ 33 w 33"/>
                  <a:gd name="T42" fmla="*/ 13 h 1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3">
                    <a:moveTo>
                      <a:pt x="30" y="12"/>
                    </a:moveTo>
                    <a:lnTo>
                      <a:pt x="32" y="11"/>
                    </a:lnTo>
                    <a:lnTo>
                      <a:pt x="32" y="10"/>
                    </a:lnTo>
                    <a:lnTo>
                      <a:pt x="32" y="9"/>
                    </a:lnTo>
                    <a:lnTo>
                      <a:pt x="8" y="0"/>
                    </a:lnTo>
                    <a:lnTo>
                      <a:pt x="6" y="0"/>
                    </a:lnTo>
                    <a:lnTo>
                      <a:pt x="4" y="0"/>
                    </a:lnTo>
                    <a:lnTo>
                      <a:pt x="2" y="2"/>
                    </a:lnTo>
                    <a:lnTo>
                      <a:pt x="2" y="3"/>
                    </a:lnTo>
                    <a:lnTo>
                      <a:pt x="0" y="3"/>
                    </a:lnTo>
                    <a:lnTo>
                      <a:pt x="2" y="4"/>
                    </a:lnTo>
                    <a:lnTo>
                      <a:pt x="22" y="12"/>
                    </a:lnTo>
                    <a:lnTo>
                      <a:pt x="30" y="12"/>
                    </a:lnTo>
                  </a:path>
                </a:pathLst>
              </a:custGeom>
              <a:solidFill>
                <a:srgbClr val="000000"/>
              </a:solidFill>
              <a:ln w="127000" cap="rnd">
                <a:noFill/>
                <a:round/>
                <a:headEnd/>
                <a:tailEnd/>
              </a:ln>
            </p:spPr>
            <p:txBody>
              <a:bodyPr>
                <a:prstTxWarp prst="textNoShape">
                  <a:avLst/>
                </a:prstTxWarp>
              </a:bodyPr>
              <a:lstStyle/>
              <a:p>
                <a:endParaRPr lang="en-US"/>
              </a:p>
            </p:txBody>
          </p:sp>
          <p:sp>
            <p:nvSpPr>
              <p:cNvPr id="26552" name="Freeform 393"/>
              <p:cNvSpPr>
                <a:spLocks/>
              </p:cNvSpPr>
              <p:nvPr/>
            </p:nvSpPr>
            <p:spPr bwMode="auto">
              <a:xfrm>
                <a:off x="379" y="1214"/>
                <a:ext cx="30" cy="14"/>
              </a:xfrm>
              <a:custGeom>
                <a:avLst/>
                <a:gdLst>
                  <a:gd name="T0" fmla="*/ 6 w 30"/>
                  <a:gd name="T1" fmla="*/ 13 h 14"/>
                  <a:gd name="T2" fmla="*/ 29 w 30"/>
                  <a:gd name="T3" fmla="*/ 4 h 14"/>
                  <a:gd name="T4" fmla="*/ 29 w 30"/>
                  <a:gd name="T5" fmla="*/ 3 h 14"/>
                  <a:gd name="T6" fmla="*/ 27 w 30"/>
                  <a:gd name="T7" fmla="*/ 1 h 14"/>
                  <a:gd name="T8" fmla="*/ 25 w 30"/>
                  <a:gd name="T9" fmla="*/ 0 h 14"/>
                  <a:gd name="T10" fmla="*/ 23 w 30"/>
                  <a:gd name="T11" fmla="*/ 1 h 14"/>
                  <a:gd name="T12" fmla="*/ 0 w 30"/>
                  <a:gd name="T13" fmla="*/ 9 h 14"/>
                  <a:gd name="T14" fmla="*/ 0 w 30"/>
                  <a:gd name="T15" fmla="*/ 10 h 14"/>
                  <a:gd name="T16" fmla="*/ 0 w 30"/>
                  <a:gd name="T17" fmla="*/ 11 h 14"/>
                  <a:gd name="T18" fmla="*/ 4 w 30"/>
                  <a:gd name="T19" fmla="*/ 13 h 14"/>
                  <a:gd name="T20" fmla="*/ 6 w 30"/>
                  <a:gd name="T21" fmla="*/ 13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4"/>
                  <a:gd name="T35" fmla="*/ 30 w 30"/>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4">
                    <a:moveTo>
                      <a:pt x="6" y="13"/>
                    </a:moveTo>
                    <a:lnTo>
                      <a:pt x="29" y="4"/>
                    </a:lnTo>
                    <a:lnTo>
                      <a:pt x="29" y="3"/>
                    </a:lnTo>
                    <a:lnTo>
                      <a:pt x="27" y="1"/>
                    </a:lnTo>
                    <a:lnTo>
                      <a:pt x="25" y="0"/>
                    </a:lnTo>
                    <a:lnTo>
                      <a:pt x="23" y="1"/>
                    </a:lnTo>
                    <a:lnTo>
                      <a:pt x="0" y="9"/>
                    </a:lnTo>
                    <a:lnTo>
                      <a:pt x="0" y="10"/>
                    </a:lnTo>
                    <a:lnTo>
                      <a:pt x="0" y="11"/>
                    </a:lnTo>
                    <a:lnTo>
                      <a:pt x="4" y="13"/>
                    </a:lnTo>
                    <a:lnTo>
                      <a:pt x="6" y="13"/>
                    </a:lnTo>
                  </a:path>
                </a:pathLst>
              </a:custGeom>
              <a:solidFill>
                <a:srgbClr val="000000"/>
              </a:solidFill>
              <a:ln w="127000" cap="rnd">
                <a:noFill/>
                <a:round/>
                <a:headEnd/>
                <a:tailEnd/>
              </a:ln>
            </p:spPr>
            <p:txBody>
              <a:bodyPr>
                <a:prstTxWarp prst="textNoShape">
                  <a:avLst/>
                </a:prstTxWarp>
              </a:bodyPr>
              <a:lstStyle/>
              <a:p>
                <a:endParaRPr lang="en-US"/>
              </a:p>
            </p:txBody>
          </p:sp>
          <p:sp>
            <p:nvSpPr>
              <p:cNvPr id="26553" name="Freeform 394"/>
              <p:cNvSpPr>
                <a:spLocks/>
              </p:cNvSpPr>
              <p:nvPr/>
            </p:nvSpPr>
            <p:spPr bwMode="auto">
              <a:xfrm>
                <a:off x="363" y="1227"/>
                <a:ext cx="9" cy="1"/>
              </a:xfrm>
              <a:custGeom>
                <a:avLst/>
                <a:gdLst>
                  <a:gd name="T0" fmla="*/ 8 w 9"/>
                  <a:gd name="T1" fmla="*/ 0 h 1"/>
                  <a:gd name="T2" fmla="*/ 8 w 9"/>
                  <a:gd name="T3" fmla="*/ 0 h 1"/>
                  <a:gd name="T4" fmla="*/ 0 w 9"/>
                  <a:gd name="T5" fmla="*/ 0 h 1"/>
                  <a:gd name="T6" fmla="*/ 8 w 9"/>
                  <a:gd name="T7" fmla="*/ 0 h 1"/>
                  <a:gd name="T8" fmla="*/ 0 60000 65536"/>
                  <a:gd name="T9" fmla="*/ 0 60000 65536"/>
                  <a:gd name="T10" fmla="*/ 0 60000 65536"/>
                  <a:gd name="T11" fmla="*/ 0 60000 65536"/>
                  <a:gd name="T12" fmla="*/ 0 w 9"/>
                  <a:gd name="T13" fmla="*/ 0 h 1"/>
                  <a:gd name="T14" fmla="*/ 9 w 9"/>
                  <a:gd name="T15" fmla="*/ 1 h 1"/>
                </a:gdLst>
                <a:ahLst/>
                <a:cxnLst>
                  <a:cxn ang="T8">
                    <a:pos x="T0" y="T1"/>
                  </a:cxn>
                  <a:cxn ang="T9">
                    <a:pos x="T2" y="T3"/>
                  </a:cxn>
                  <a:cxn ang="T10">
                    <a:pos x="T4" y="T5"/>
                  </a:cxn>
                  <a:cxn ang="T11">
                    <a:pos x="T6" y="T7"/>
                  </a:cxn>
                </a:cxnLst>
                <a:rect l="T12" t="T13" r="T14" b="T15"/>
                <a:pathLst>
                  <a:path w="9" h="1">
                    <a:moveTo>
                      <a:pt x="8" y="0"/>
                    </a:moveTo>
                    <a:lnTo>
                      <a:pt x="8" y="0"/>
                    </a:lnTo>
                    <a:lnTo>
                      <a:pt x="0" y="0"/>
                    </a:lnTo>
                    <a:lnTo>
                      <a:pt x="8"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54" name="Freeform 395"/>
              <p:cNvSpPr>
                <a:spLocks/>
              </p:cNvSpPr>
              <p:nvPr/>
            </p:nvSpPr>
            <p:spPr bwMode="auto">
              <a:xfrm>
                <a:off x="421" y="1212"/>
                <a:ext cx="36" cy="3"/>
              </a:xfrm>
              <a:custGeom>
                <a:avLst/>
                <a:gdLst>
                  <a:gd name="T0" fmla="*/ 33 w 36"/>
                  <a:gd name="T1" fmla="*/ 0 h 3"/>
                  <a:gd name="T2" fmla="*/ 2 w 36"/>
                  <a:gd name="T3" fmla="*/ 0 h 3"/>
                  <a:gd name="T4" fmla="*/ 2 w 36"/>
                  <a:gd name="T5" fmla="*/ 0 h 3"/>
                  <a:gd name="T6" fmla="*/ 0 w 36"/>
                  <a:gd name="T7" fmla="*/ 0 h 3"/>
                  <a:gd name="T8" fmla="*/ 0 w 36"/>
                  <a:gd name="T9" fmla="*/ 2 h 3"/>
                  <a:gd name="T10" fmla="*/ 0 w 36"/>
                  <a:gd name="T11" fmla="*/ 2 h 3"/>
                  <a:gd name="T12" fmla="*/ 2 w 36"/>
                  <a:gd name="T13" fmla="*/ 2 h 3"/>
                  <a:gd name="T14" fmla="*/ 33 w 36"/>
                  <a:gd name="T15" fmla="*/ 2 h 3"/>
                  <a:gd name="T16" fmla="*/ 35 w 36"/>
                  <a:gd name="T17" fmla="*/ 2 h 3"/>
                  <a:gd name="T18" fmla="*/ 35 w 36"/>
                  <a:gd name="T19" fmla="*/ 2 h 3"/>
                  <a:gd name="T20" fmla="*/ 35 w 36"/>
                  <a:gd name="T21" fmla="*/ 0 h 3"/>
                  <a:gd name="T22" fmla="*/ 33 w 36"/>
                  <a:gd name="T23" fmla="*/ 0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3"/>
                  <a:gd name="T38" fmla="*/ 36 w 36"/>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55" name="Freeform 396"/>
              <p:cNvSpPr>
                <a:spLocks/>
              </p:cNvSpPr>
              <p:nvPr/>
            </p:nvSpPr>
            <p:spPr bwMode="auto">
              <a:xfrm>
                <a:off x="469" y="1212"/>
                <a:ext cx="36" cy="3"/>
              </a:xfrm>
              <a:custGeom>
                <a:avLst/>
                <a:gdLst>
                  <a:gd name="T0" fmla="*/ 33 w 36"/>
                  <a:gd name="T1" fmla="*/ 0 h 3"/>
                  <a:gd name="T2" fmla="*/ 2 w 36"/>
                  <a:gd name="T3" fmla="*/ 0 h 3"/>
                  <a:gd name="T4" fmla="*/ 0 w 36"/>
                  <a:gd name="T5" fmla="*/ 0 h 3"/>
                  <a:gd name="T6" fmla="*/ 0 w 36"/>
                  <a:gd name="T7" fmla="*/ 2 h 3"/>
                  <a:gd name="T8" fmla="*/ 0 w 36"/>
                  <a:gd name="T9" fmla="*/ 2 h 3"/>
                  <a:gd name="T10" fmla="*/ 2 w 36"/>
                  <a:gd name="T11" fmla="*/ 2 h 3"/>
                  <a:gd name="T12" fmla="*/ 33 w 36"/>
                  <a:gd name="T13" fmla="*/ 2 h 3"/>
                  <a:gd name="T14" fmla="*/ 35 w 36"/>
                  <a:gd name="T15" fmla="*/ 2 h 3"/>
                  <a:gd name="T16" fmla="*/ 35 w 36"/>
                  <a:gd name="T17" fmla="*/ 2 h 3"/>
                  <a:gd name="T18" fmla="*/ 35 w 36"/>
                  <a:gd name="T19" fmla="*/ 0 h 3"/>
                  <a:gd name="T20" fmla="*/ 35 w 36"/>
                  <a:gd name="T21" fmla="*/ 0 h 3"/>
                  <a:gd name="T22" fmla="*/ 33 w 36"/>
                  <a:gd name="T23" fmla="*/ 0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3"/>
                  <a:gd name="T38" fmla="*/ 36 w 36"/>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56" name="Freeform 397"/>
              <p:cNvSpPr>
                <a:spLocks/>
              </p:cNvSpPr>
              <p:nvPr/>
            </p:nvSpPr>
            <p:spPr bwMode="auto">
              <a:xfrm>
                <a:off x="517" y="1212"/>
                <a:ext cx="36" cy="3"/>
              </a:xfrm>
              <a:custGeom>
                <a:avLst/>
                <a:gdLst>
                  <a:gd name="T0" fmla="*/ 33 w 36"/>
                  <a:gd name="T1" fmla="*/ 0 h 3"/>
                  <a:gd name="T2" fmla="*/ 2 w 36"/>
                  <a:gd name="T3" fmla="*/ 0 h 3"/>
                  <a:gd name="T4" fmla="*/ 0 w 36"/>
                  <a:gd name="T5" fmla="*/ 0 h 3"/>
                  <a:gd name="T6" fmla="*/ 0 w 36"/>
                  <a:gd name="T7" fmla="*/ 2 h 3"/>
                  <a:gd name="T8" fmla="*/ 0 w 36"/>
                  <a:gd name="T9" fmla="*/ 2 h 3"/>
                  <a:gd name="T10" fmla="*/ 2 w 36"/>
                  <a:gd name="T11" fmla="*/ 2 h 3"/>
                  <a:gd name="T12" fmla="*/ 33 w 36"/>
                  <a:gd name="T13" fmla="*/ 2 h 3"/>
                  <a:gd name="T14" fmla="*/ 35 w 36"/>
                  <a:gd name="T15" fmla="*/ 2 h 3"/>
                  <a:gd name="T16" fmla="*/ 35 w 36"/>
                  <a:gd name="T17" fmla="*/ 2 h 3"/>
                  <a:gd name="T18" fmla="*/ 35 w 36"/>
                  <a:gd name="T19" fmla="*/ 0 h 3"/>
                  <a:gd name="T20" fmla="*/ 33 w 36"/>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3"/>
                  <a:gd name="T35" fmla="*/ 36 w 36"/>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57" name="Freeform 398"/>
              <p:cNvSpPr>
                <a:spLocks/>
              </p:cNvSpPr>
              <p:nvPr/>
            </p:nvSpPr>
            <p:spPr bwMode="auto">
              <a:xfrm>
                <a:off x="565" y="1212"/>
                <a:ext cx="36" cy="3"/>
              </a:xfrm>
              <a:custGeom>
                <a:avLst/>
                <a:gdLst>
                  <a:gd name="T0" fmla="*/ 33 w 36"/>
                  <a:gd name="T1" fmla="*/ 0 h 3"/>
                  <a:gd name="T2" fmla="*/ 2 w 36"/>
                  <a:gd name="T3" fmla="*/ 0 h 3"/>
                  <a:gd name="T4" fmla="*/ 0 w 36"/>
                  <a:gd name="T5" fmla="*/ 0 h 3"/>
                  <a:gd name="T6" fmla="*/ 0 w 36"/>
                  <a:gd name="T7" fmla="*/ 2 h 3"/>
                  <a:gd name="T8" fmla="*/ 0 w 36"/>
                  <a:gd name="T9" fmla="*/ 2 h 3"/>
                  <a:gd name="T10" fmla="*/ 2 w 36"/>
                  <a:gd name="T11" fmla="*/ 2 h 3"/>
                  <a:gd name="T12" fmla="*/ 33 w 36"/>
                  <a:gd name="T13" fmla="*/ 2 h 3"/>
                  <a:gd name="T14" fmla="*/ 35 w 36"/>
                  <a:gd name="T15" fmla="*/ 2 h 3"/>
                  <a:gd name="T16" fmla="*/ 35 w 36"/>
                  <a:gd name="T17" fmla="*/ 2 h 3"/>
                  <a:gd name="T18" fmla="*/ 35 w 36"/>
                  <a:gd name="T19" fmla="*/ 0 h 3"/>
                  <a:gd name="T20" fmla="*/ 35 w 36"/>
                  <a:gd name="T21" fmla="*/ 0 h 3"/>
                  <a:gd name="T22" fmla="*/ 33 w 36"/>
                  <a:gd name="T23" fmla="*/ 0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3"/>
                  <a:gd name="T38" fmla="*/ 36 w 36"/>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58" name="Freeform 399"/>
              <p:cNvSpPr>
                <a:spLocks/>
              </p:cNvSpPr>
              <p:nvPr/>
            </p:nvSpPr>
            <p:spPr bwMode="auto">
              <a:xfrm>
                <a:off x="613" y="1212"/>
                <a:ext cx="36" cy="3"/>
              </a:xfrm>
              <a:custGeom>
                <a:avLst/>
                <a:gdLst>
                  <a:gd name="T0" fmla="*/ 33 w 36"/>
                  <a:gd name="T1" fmla="*/ 0 h 3"/>
                  <a:gd name="T2" fmla="*/ 2 w 36"/>
                  <a:gd name="T3" fmla="*/ 0 h 3"/>
                  <a:gd name="T4" fmla="*/ 2 w 36"/>
                  <a:gd name="T5" fmla="*/ 0 h 3"/>
                  <a:gd name="T6" fmla="*/ 0 w 36"/>
                  <a:gd name="T7" fmla="*/ 0 h 3"/>
                  <a:gd name="T8" fmla="*/ 0 w 36"/>
                  <a:gd name="T9" fmla="*/ 2 h 3"/>
                  <a:gd name="T10" fmla="*/ 0 w 36"/>
                  <a:gd name="T11" fmla="*/ 2 h 3"/>
                  <a:gd name="T12" fmla="*/ 2 w 36"/>
                  <a:gd name="T13" fmla="*/ 2 h 3"/>
                  <a:gd name="T14" fmla="*/ 33 w 36"/>
                  <a:gd name="T15" fmla="*/ 2 h 3"/>
                  <a:gd name="T16" fmla="*/ 35 w 36"/>
                  <a:gd name="T17" fmla="*/ 2 h 3"/>
                  <a:gd name="T18" fmla="*/ 35 w 36"/>
                  <a:gd name="T19" fmla="*/ 2 h 3"/>
                  <a:gd name="T20" fmla="*/ 35 w 36"/>
                  <a:gd name="T21" fmla="*/ 0 h 3"/>
                  <a:gd name="T22" fmla="*/ 35 w 36"/>
                  <a:gd name="T23" fmla="*/ 0 h 3"/>
                  <a:gd name="T24" fmla="*/ 33 w 36"/>
                  <a:gd name="T25" fmla="*/ 0 h 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3"/>
                  <a:gd name="T41" fmla="*/ 36 w 36"/>
                  <a:gd name="T42" fmla="*/ 3 h 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59" name="Freeform 400"/>
              <p:cNvSpPr>
                <a:spLocks/>
              </p:cNvSpPr>
              <p:nvPr/>
            </p:nvSpPr>
            <p:spPr bwMode="auto">
              <a:xfrm>
                <a:off x="661" y="1212"/>
                <a:ext cx="36" cy="3"/>
              </a:xfrm>
              <a:custGeom>
                <a:avLst/>
                <a:gdLst>
                  <a:gd name="T0" fmla="*/ 33 w 36"/>
                  <a:gd name="T1" fmla="*/ 0 h 3"/>
                  <a:gd name="T2" fmla="*/ 2 w 36"/>
                  <a:gd name="T3" fmla="*/ 0 h 3"/>
                  <a:gd name="T4" fmla="*/ 0 w 36"/>
                  <a:gd name="T5" fmla="*/ 0 h 3"/>
                  <a:gd name="T6" fmla="*/ 0 w 36"/>
                  <a:gd name="T7" fmla="*/ 2 h 3"/>
                  <a:gd name="T8" fmla="*/ 0 w 36"/>
                  <a:gd name="T9" fmla="*/ 2 h 3"/>
                  <a:gd name="T10" fmla="*/ 2 w 36"/>
                  <a:gd name="T11" fmla="*/ 2 h 3"/>
                  <a:gd name="T12" fmla="*/ 33 w 36"/>
                  <a:gd name="T13" fmla="*/ 2 h 3"/>
                  <a:gd name="T14" fmla="*/ 35 w 36"/>
                  <a:gd name="T15" fmla="*/ 2 h 3"/>
                  <a:gd name="T16" fmla="*/ 35 w 36"/>
                  <a:gd name="T17" fmla="*/ 2 h 3"/>
                  <a:gd name="T18" fmla="*/ 35 w 36"/>
                  <a:gd name="T19" fmla="*/ 0 h 3"/>
                  <a:gd name="T20" fmla="*/ 35 w 36"/>
                  <a:gd name="T21" fmla="*/ 0 h 3"/>
                  <a:gd name="T22" fmla="*/ 33 w 36"/>
                  <a:gd name="T23" fmla="*/ 0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3"/>
                  <a:gd name="T38" fmla="*/ 36 w 36"/>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60" name="Freeform 401"/>
              <p:cNvSpPr>
                <a:spLocks/>
              </p:cNvSpPr>
              <p:nvPr/>
            </p:nvSpPr>
            <p:spPr bwMode="auto">
              <a:xfrm>
                <a:off x="709" y="1212"/>
                <a:ext cx="36" cy="3"/>
              </a:xfrm>
              <a:custGeom>
                <a:avLst/>
                <a:gdLst>
                  <a:gd name="T0" fmla="*/ 33 w 36"/>
                  <a:gd name="T1" fmla="*/ 0 h 3"/>
                  <a:gd name="T2" fmla="*/ 2 w 36"/>
                  <a:gd name="T3" fmla="*/ 0 h 3"/>
                  <a:gd name="T4" fmla="*/ 0 w 36"/>
                  <a:gd name="T5" fmla="*/ 0 h 3"/>
                  <a:gd name="T6" fmla="*/ 0 w 36"/>
                  <a:gd name="T7" fmla="*/ 2 h 3"/>
                  <a:gd name="T8" fmla="*/ 0 w 36"/>
                  <a:gd name="T9" fmla="*/ 2 h 3"/>
                  <a:gd name="T10" fmla="*/ 2 w 36"/>
                  <a:gd name="T11" fmla="*/ 2 h 3"/>
                  <a:gd name="T12" fmla="*/ 33 w 36"/>
                  <a:gd name="T13" fmla="*/ 2 h 3"/>
                  <a:gd name="T14" fmla="*/ 35 w 36"/>
                  <a:gd name="T15" fmla="*/ 2 h 3"/>
                  <a:gd name="T16" fmla="*/ 35 w 36"/>
                  <a:gd name="T17" fmla="*/ 2 h 3"/>
                  <a:gd name="T18" fmla="*/ 35 w 36"/>
                  <a:gd name="T19" fmla="*/ 0 h 3"/>
                  <a:gd name="T20" fmla="*/ 33 w 36"/>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3"/>
                  <a:gd name="T35" fmla="*/ 36 w 36"/>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61" name="Freeform 402"/>
              <p:cNvSpPr>
                <a:spLocks/>
              </p:cNvSpPr>
              <p:nvPr/>
            </p:nvSpPr>
            <p:spPr bwMode="auto">
              <a:xfrm>
                <a:off x="757" y="1212"/>
                <a:ext cx="36" cy="3"/>
              </a:xfrm>
              <a:custGeom>
                <a:avLst/>
                <a:gdLst>
                  <a:gd name="T0" fmla="*/ 33 w 36"/>
                  <a:gd name="T1" fmla="*/ 0 h 3"/>
                  <a:gd name="T2" fmla="*/ 2 w 36"/>
                  <a:gd name="T3" fmla="*/ 0 h 3"/>
                  <a:gd name="T4" fmla="*/ 0 w 36"/>
                  <a:gd name="T5" fmla="*/ 0 h 3"/>
                  <a:gd name="T6" fmla="*/ 0 w 36"/>
                  <a:gd name="T7" fmla="*/ 0 h 3"/>
                  <a:gd name="T8" fmla="*/ 0 w 36"/>
                  <a:gd name="T9" fmla="*/ 2 h 3"/>
                  <a:gd name="T10" fmla="*/ 0 w 36"/>
                  <a:gd name="T11" fmla="*/ 2 h 3"/>
                  <a:gd name="T12" fmla="*/ 2 w 36"/>
                  <a:gd name="T13" fmla="*/ 2 h 3"/>
                  <a:gd name="T14" fmla="*/ 33 w 36"/>
                  <a:gd name="T15" fmla="*/ 2 h 3"/>
                  <a:gd name="T16" fmla="*/ 35 w 36"/>
                  <a:gd name="T17" fmla="*/ 2 h 3"/>
                  <a:gd name="T18" fmla="*/ 35 w 36"/>
                  <a:gd name="T19" fmla="*/ 2 h 3"/>
                  <a:gd name="T20" fmla="*/ 35 w 36"/>
                  <a:gd name="T21" fmla="*/ 0 h 3"/>
                  <a:gd name="T22" fmla="*/ 33 w 36"/>
                  <a:gd name="T23" fmla="*/ 0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3"/>
                  <a:gd name="T38" fmla="*/ 36 w 36"/>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62" name="Freeform 403"/>
              <p:cNvSpPr>
                <a:spLocks/>
              </p:cNvSpPr>
              <p:nvPr/>
            </p:nvSpPr>
            <p:spPr bwMode="auto">
              <a:xfrm>
                <a:off x="805" y="1212"/>
                <a:ext cx="36" cy="3"/>
              </a:xfrm>
              <a:custGeom>
                <a:avLst/>
                <a:gdLst>
                  <a:gd name="T0" fmla="*/ 33 w 36"/>
                  <a:gd name="T1" fmla="*/ 0 h 3"/>
                  <a:gd name="T2" fmla="*/ 2 w 36"/>
                  <a:gd name="T3" fmla="*/ 0 h 3"/>
                  <a:gd name="T4" fmla="*/ 0 w 36"/>
                  <a:gd name="T5" fmla="*/ 0 h 3"/>
                  <a:gd name="T6" fmla="*/ 0 w 36"/>
                  <a:gd name="T7" fmla="*/ 2 h 3"/>
                  <a:gd name="T8" fmla="*/ 0 w 36"/>
                  <a:gd name="T9" fmla="*/ 2 h 3"/>
                  <a:gd name="T10" fmla="*/ 2 w 36"/>
                  <a:gd name="T11" fmla="*/ 2 h 3"/>
                  <a:gd name="T12" fmla="*/ 33 w 36"/>
                  <a:gd name="T13" fmla="*/ 2 h 3"/>
                  <a:gd name="T14" fmla="*/ 35 w 36"/>
                  <a:gd name="T15" fmla="*/ 2 h 3"/>
                  <a:gd name="T16" fmla="*/ 35 w 36"/>
                  <a:gd name="T17" fmla="*/ 2 h 3"/>
                  <a:gd name="T18" fmla="*/ 35 w 36"/>
                  <a:gd name="T19" fmla="*/ 0 h 3"/>
                  <a:gd name="T20" fmla="*/ 33 w 36"/>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3"/>
                  <a:gd name="T35" fmla="*/ 36 w 36"/>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63" name="Freeform 404"/>
              <p:cNvSpPr>
                <a:spLocks/>
              </p:cNvSpPr>
              <p:nvPr/>
            </p:nvSpPr>
            <p:spPr bwMode="auto">
              <a:xfrm>
                <a:off x="853" y="1212"/>
                <a:ext cx="36" cy="3"/>
              </a:xfrm>
              <a:custGeom>
                <a:avLst/>
                <a:gdLst>
                  <a:gd name="T0" fmla="*/ 33 w 36"/>
                  <a:gd name="T1" fmla="*/ 0 h 3"/>
                  <a:gd name="T2" fmla="*/ 2 w 36"/>
                  <a:gd name="T3" fmla="*/ 0 h 3"/>
                  <a:gd name="T4" fmla="*/ 0 w 36"/>
                  <a:gd name="T5" fmla="*/ 0 h 3"/>
                  <a:gd name="T6" fmla="*/ 0 w 36"/>
                  <a:gd name="T7" fmla="*/ 0 h 3"/>
                  <a:gd name="T8" fmla="*/ 0 w 36"/>
                  <a:gd name="T9" fmla="*/ 2 h 3"/>
                  <a:gd name="T10" fmla="*/ 0 w 36"/>
                  <a:gd name="T11" fmla="*/ 2 h 3"/>
                  <a:gd name="T12" fmla="*/ 2 w 36"/>
                  <a:gd name="T13" fmla="*/ 2 h 3"/>
                  <a:gd name="T14" fmla="*/ 33 w 36"/>
                  <a:gd name="T15" fmla="*/ 2 h 3"/>
                  <a:gd name="T16" fmla="*/ 35 w 36"/>
                  <a:gd name="T17" fmla="*/ 2 h 3"/>
                  <a:gd name="T18" fmla="*/ 35 w 36"/>
                  <a:gd name="T19" fmla="*/ 2 h 3"/>
                  <a:gd name="T20" fmla="*/ 35 w 36"/>
                  <a:gd name="T21" fmla="*/ 0 h 3"/>
                  <a:gd name="T22" fmla="*/ 33 w 36"/>
                  <a:gd name="T23" fmla="*/ 0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3"/>
                  <a:gd name="T38" fmla="*/ 36 w 36"/>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64" name="Freeform 405"/>
              <p:cNvSpPr>
                <a:spLocks/>
              </p:cNvSpPr>
              <p:nvPr/>
            </p:nvSpPr>
            <p:spPr bwMode="auto">
              <a:xfrm>
                <a:off x="901" y="1212"/>
                <a:ext cx="36" cy="3"/>
              </a:xfrm>
              <a:custGeom>
                <a:avLst/>
                <a:gdLst>
                  <a:gd name="T0" fmla="*/ 33 w 36"/>
                  <a:gd name="T1" fmla="*/ 0 h 3"/>
                  <a:gd name="T2" fmla="*/ 2 w 36"/>
                  <a:gd name="T3" fmla="*/ 0 h 3"/>
                  <a:gd name="T4" fmla="*/ 0 w 36"/>
                  <a:gd name="T5" fmla="*/ 0 h 3"/>
                  <a:gd name="T6" fmla="*/ 0 w 36"/>
                  <a:gd name="T7" fmla="*/ 0 h 3"/>
                  <a:gd name="T8" fmla="*/ 0 w 36"/>
                  <a:gd name="T9" fmla="*/ 2 h 3"/>
                  <a:gd name="T10" fmla="*/ 0 w 36"/>
                  <a:gd name="T11" fmla="*/ 2 h 3"/>
                  <a:gd name="T12" fmla="*/ 2 w 36"/>
                  <a:gd name="T13" fmla="*/ 2 h 3"/>
                  <a:gd name="T14" fmla="*/ 33 w 36"/>
                  <a:gd name="T15" fmla="*/ 2 h 3"/>
                  <a:gd name="T16" fmla="*/ 35 w 36"/>
                  <a:gd name="T17" fmla="*/ 2 h 3"/>
                  <a:gd name="T18" fmla="*/ 35 w 36"/>
                  <a:gd name="T19" fmla="*/ 2 h 3"/>
                  <a:gd name="T20" fmla="*/ 35 w 36"/>
                  <a:gd name="T21" fmla="*/ 0 h 3"/>
                  <a:gd name="T22" fmla="*/ 33 w 36"/>
                  <a:gd name="T23" fmla="*/ 0 h 3"/>
                  <a:gd name="T24" fmla="*/ 33 w 36"/>
                  <a:gd name="T25" fmla="*/ 0 h 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3"/>
                  <a:gd name="T41" fmla="*/ 36 w 36"/>
                  <a:gd name="T42" fmla="*/ 3 h 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65" name="Freeform 406"/>
              <p:cNvSpPr>
                <a:spLocks/>
              </p:cNvSpPr>
              <p:nvPr/>
            </p:nvSpPr>
            <p:spPr bwMode="auto">
              <a:xfrm>
                <a:off x="949" y="1212"/>
                <a:ext cx="23" cy="3"/>
              </a:xfrm>
              <a:custGeom>
                <a:avLst/>
                <a:gdLst>
                  <a:gd name="T0" fmla="*/ 22 w 23"/>
                  <a:gd name="T1" fmla="*/ 0 h 3"/>
                  <a:gd name="T2" fmla="*/ 2 w 23"/>
                  <a:gd name="T3" fmla="*/ 0 h 3"/>
                  <a:gd name="T4" fmla="*/ 0 w 23"/>
                  <a:gd name="T5" fmla="*/ 0 h 3"/>
                  <a:gd name="T6" fmla="*/ 0 w 23"/>
                  <a:gd name="T7" fmla="*/ 0 h 3"/>
                  <a:gd name="T8" fmla="*/ 0 w 23"/>
                  <a:gd name="T9" fmla="*/ 2 h 3"/>
                  <a:gd name="T10" fmla="*/ 0 w 23"/>
                  <a:gd name="T11" fmla="*/ 2 h 3"/>
                  <a:gd name="T12" fmla="*/ 2 w 23"/>
                  <a:gd name="T13" fmla="*/ 2 h 3"/>
                  <a:gd name="T14" fmla="*/ 22 w 23"/>
                  <a:gd name="T15" fmla="*/ 2 h 3"/>
                  <a:gd name="T16" fmla="*/ 22 w 23"/>
                  <a:gd name="T17" fmla="*/ 2 h 3"/>
                  <a:gd name="T18" fmla="*/ 22 w 23"/>
                  <a:gd name="T19" fmla="*/ 0 h 3"/>
                  <a:gd name="T20" fmla="*/ 22 w 23"/>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3"/>
                  <a:gd name="T35" fmla="*/ 23 w 23"/>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3">
                    <a:moveTo>
                      <a:pt x="22" y="0"/>
                    </a:moveTo>
                    <a:lnTo>
                      <a:pt x="2" y="0"/>
                    </a:lnTo>
                    <a:lnTo>
                      <a:pt x="0" y="0"/>
                    </a:lnTo>
                    <a:lnTo>
                      <a:pt x="0" y="2"/>
                    </a:lnTo>
                    <a:lnTo>
                      <a:pt x="2" y="2"/>
                    </a:lnTo>
                    <a:lnTo>
                      <a:pt x="22" y="2"/>
                    </a:lnTo>
                    <a:lnTo>
                      <a:pt x="22"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66" name="Freeform 407"/>
              <p:cNvSpPr>
                <a:spLocks/>
              </p:cNvSpPr>
              <p:nvPr/>
            </p:nvSpPr>
            <p:spPr bwMode="auto">
              <a:xfrm>
                <a:off x="1021" y="1229"/>
                <a:ext cx="7" cy="1"/>
              </a:xfrm>
              <a:custGeom>
                <a:avLst/>
                <a:gdLst>
                  <a:gd name="T0" fmla="*/ 6 w 7"/>
                  <a:gd name="T1" fmla="*/ 0 h 1"/>
                  <a:gd name="T2" fmla="*/ 6 w 7"/>
                  <a:gd name="T3" fmla="*/ 0 h 1"/>
                  <a:gd name="T4" fmla="*/ 3 w 7"/>
                  <a:gd name="T5" fmla="*/ 0 h 1"/>
                  <a:gd name="T6" fmla="*/ 0 w 7"/>
                  <a:gd name="T7" fmla="*/ 0 h 1"/>
                  <a:gd name="T8" fmla="*/ 6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6" y="0"/>
                    </a:moveTo>
                    <a:lnTo>
                      <a:pt x="6" y="0"/>
                    </a:lnTo>
                    <a:lnTo>
                      <a:pt x="3" y="0"/>
                    </a:lnTo>
                    <a:lnTo>
                      <a:pt x="0" y="0"/>
                    </a:lnTo>
                    <a:lnTo>
                      <a:pt x="6"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67" name="Freeform 408"/>
              <p:cNvSpPr>
                <a:spLocks/>
              </p:cNvSpPr>
              <p:nvPr/>
            </p:nvSpPr>
            <p:spPr bwMode="auto">
              <a:xfrm>
                <a:off x="1013" y="1229"/>
                <a:ext cx="1" cy="5"/>
              </a:xfrm>
              <a:custGeom>
                <a:avLst/>
                <a:gdLst>
                  <a:gd name="T0" fmla="*/ 0 w 1"/>
                  <a:gd name="T1" fmla="*/ 4 h 5"/>
                  <a:gd name="T2" fmla="*/ 0 w 1"/>
                  <a:gd name="T3" fmla="*/ 4 h 5"/>
                  <a:gd name="T4" fmla="*/ 0 w 1"/>
                  <a:gd name="T5" fmla="*/ 0 h 5"/>
                  <a:gd name="T6" fmla="*/ 0 w 1"/>
                  <a:gd name="T7" fmla="*/ 0 h 5"/>
                  <a:gd name="T8" fmla="*/ 0 w 1"/>
                  <a:gd name="T9" fmla="*/ 4 h 5"/>
                  <a:gd name="T10" fmla="*/ 0 w 1"/>
                  <a:gd name="T11" fmla="*/ 4 h 5"/>
                  <a:gd name="T12" fmla="*/ 0 60000 65536"/>
                  <a:gd name="T13" fmla="*/ 0 60000 65536"/>
                  <a:gd name="T14" fmla="*/ 0 60000 65536"/>
                  <a:gd name="T15" fmla="*/ 0 60000 65536"/>
                  <a:gd name="T16" fmla="*/ 0 60000 65536"/>
                  <a:gd name="T17" fmla="*/ 0 60000 65536"/>
                  <a:gd name="T18" fmla="*/ 0 w 1"/>
                  <a:gd name="T19" fmla="*/ 0 h 5"/>
                  <a:gd name="T20" fmla="*/ 1 w 1"/>
                  <a:gd name="T21" fmla="*/ 5 h 5"/>
                </a:gdLst>
                <a:ahLst/>
                <a:cxnLst>
                  <a:cxn ang="T12">
                    <a:pos x="T0" y="T1"/>
                  </a:cxn>
                  <a:cxn ang="T13">
                    <a:pos x="T2" y="T3"/>
                  </a:cxn>
                  <a:cxn ang="T14">
                    <a:pos x="T4" y="T5"/>
                  </a:cxn>
                  <a:cxn ang="T15">
                    <a:pos x="T6" y="T7"/>
                  </a:cxn>
                  <a:cxn ang="T16">
                    <a:pos x="T8" y="T9"/>
                  </a:cxn>
                  <a:cxn ang="T17">
                    <a:pos x="T10" y="T11"/>
                  </a:cxn>
                </a:cxnLst>
                <a:rect l="T18" t="T19" r="T20" b="T21"/>
                <a:pathLst>
                  <a:path w="1" h="5">
                    <a:moveTo>
                      <a:pt x="0" y="4"/>
                    </a:moveTo>
                    <a:lnTo>
                      <a:pt x="0" y="4"/>
                    </a:lnTo>
                    <a:lnTo>
                      <a:pt x="0" y="0"/>
                    </a:lnTo>
                    <a:lnTo>
                      <a:pt x="0" y="4"/>
                    </a:lnTo>
                  </a:path>
                </a:pathLst>
              </a:custGeom>
              <a:solidFill>
                <a:srgbClr val="000000"/>
              </a:solidFill>
              <a:ln w="127000" cap="rnd">
                <a:noFill/>
                <a:round/>
                <a:headEnd/>
                <a:tailEnd/>
              </a:ln>
            </p:spPr>
            <p:txBody>
              <a:bodyPr>
                <a:prstTxWarp prst="textNoShape">
                  <a:avLst/>
                </a:prstTxWarp>
              </a:bodyPr>
              <a:lstStyle/>
              <a:p>
                <a:endParaRPr lang="en-US"/>
              </a:p>
            </p:txBody>
          </p:sp>
          <p:sp>
            <p:nvSpPr>
              <p:cNvPr id="26568" name="Freeform 409"/>
              <p:cNvSpPr>
                <a:spLocks/>
              </p:cNvSpPr>
              <p:nvPr/>
            </p:nvSpPr>
            <p:spPr bwMode="auto">
              <a:xfrm>
                <a:off x="368" y="1229"/>
                <a:ext cx="6" cy="5"/>
              </a:xfrm>
              <a:custGeom>
                <a:avLst/>
                <a:gdLst>
                  <a:gd name="T0" fmla="*/ 5 w 6"/>
                  <a:gd name="T1" fmla="*/ 4 h 5"/>
                  <a:gd name="T2" fmla="*/ 4 w 6"/>
                  <a:gd name="T3" fmla="*/ 4 h 5"/>
                  <a:gd name="T4" fmla="*/ 2 w 6"/>
                  <a:gd name="T5" fmla="*/ 0 h 5"/>
                  <a:gd name="T6" fmla="*/ 1 w 6"/>
                  <a:gd name="T7" fmla="*/ 0 h 5"/>
                  <a:gd name="T8" fmla="*/ 1 w 6"/>
                  <a:gd name="T9" fmla="*/ 4 h 5"/>
                  <a:gd name="T10" fmla="*/ 0 w 6"/>
                  <a:gd name="T11" fmla="*/ 4 h 5"/>
                  <a:gd name="T12" fmla="*/ 5 w 6"/>
                  <a:gd name="T13" fmla="*/ 4 h 5"/>
                  <a:gd name="T14" fmla="*/ 0 60000 65536"/>
                  <a:gd name="T15" fmla="*/ 0 60000 65536"/>
                  <a:gd name="T16" fmla="*/ 0 60000 65536"/>
                  <a:gd name="T17" fmla="*/ 0 60000 65536"/>
                  <a:gd name="T18" fmla="*/ 0 60000 65536"/>
                  <a:gd name="T19" fmla="*/ 0 60000 65536"/>
                  <a:gd name="T20" fmla="*/ 0 60000 65536"/>
                  <a:gd name="T21" fmla="*/ 0 w 6"/>
                  <a:gd name="T22" fmla="*/ 0 h 5"/>
                  <a:gd name="T23" fmla="*/ 6 w 6"/>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5">
                    <a:moveTo>
                      <a:pt x="5" y="4"/>
                    </a:moveTo>
                    <a:lnTo>
                      <a:pt x="4" y="4"/>
                    </a:lnTo>
                    <a:lnTo>
                      <a:pt x="2" y="0"/>
                    </a:lnTo>
                    <a:lnTo>
                      <a:pt x="1" y="0"/>
                    </a:lnTo>
                    <a:lnTo>
                      <a:pt x="1" y="4"/>
                    </a:lnTo>
                    <a:lnTo>
                      <a:pt x="0" y="4"/>
                    </a:lnTo>
                    <a:lnTo>
                      <a:pt x="5" y="4"/>
                    </a:lnTo>
                  </a:path>
                </a:pathLst>
              </a:custGeom>
              <a:solidFill>
                <a:srgbClr val="000000"/>
              </a:solidFill>
              <a:ln w="127000" cap="rnd">
                <a:noFill/>
                <a:round/>
                <a:headEnd/>
                <a:tailEnd/>
              </a:ln>
            </p:spPr>
            <p:txBody>
              <a:bodyPr>
                <a:prstTxWarp prst="textNoShape">
                  <a:avLst/>
                </a:prstTxWarp>
              </a:bodyPr>
              <a:lstStyle/>
              <a:p>
                <a:endParaRPr lang="en-US"/>
              </a:p>
            </p:txBody>
          </p:sp>
          <p:sp>
            <p:nvSpPr>
              <p:cNvPr id="26569" name="Freeform 410"/>
              <p:cNvSpPr>
                <a:spLocks/>
              </p:cNvSpPr>
              <p:nvPr/>
            </p:nvSpPr>
            <p:spPr bwMode="auto">
              <a:xfrm>
                <a:off x="376" y="1227"/>
                <a:ext cx="9" cy="1"/>
              </a:xfrm>
              <a:custGeom>
                <a:avLst/>
                <a:gdLst>
                  <a:gd name="T0" fmla="*/ 8 w 9"/>
                  <a:gd name="T1" fmla="*/ 0 h 1"/>
                  <a:gd name="T2" fmla="*/ 0 w 9"/>
                  <a:gd name="T3" fmla="*/ 0 h 1"/>
                  <a:gd name="T4" fmla="*/ 8 w 9"/>
                  <a:gd name="T5" fmla="*/ 0 h 1"/>
                  <a:gd name="T6" fmla="*/ 0 60000 65536"/>
                  <a:gd name="T7" fmla="*/ 0 60000 65536"/>
                  <a:gd name="T8" fmla="*/ 0 60000 65536"/>
                  <a:gd name="T9" fmla="*/ 0 w 9"/>
                  <a:gd name="T10" fmla="*/ 0 h 1"/>
                  <a:gd name="T11" fmla="*/ 9 w 9"/>
                  <a:gd name="T12" fmla="*/ 1 h 1"/>
                </a:gdLst>
                <a:ahLst/>
                <a:cxnLst>
                  <a:cxn ang="T6">
                    <a:pos x="T0" y="T1"/>
                  </a:cxn>
                  <a:cxn ang="T7">
                    <a:pos x="T2" y="T3"/>
                  </a:cxn>
                  <a:cxn ang="T8">
                    <a:pos x="T4" y="T5"/>
                  </a:cxn>
                </a:cxnLst>
                <a:rect l="T9" t="T10" r="T11" b="T12"/>
                <a:pathLst>
                  <a:path w="9" h="1">
                    <a:moveTo>
                      <a:pt x="8" y="0"/>
                    </a:moveTo>
                    <a:lnTo>
                      <a:pt x="0" y="0"/>
                    </a:lnTo>
                    <a:lnTo>
                      <a:pt x="8"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70" name="Freeform 411"/>
              <p:cNvSpPr>
                <a:spLocks/>
              </p:cNvSpPr>
              <p:nvPr/>
            </p:nvSpPr>
            <p:spPr bwMode="auto">
              <a:xfrm>
                <a:off x="1008" y="1263"/>
                <a:ext cx="20" cy="18"/>
              </a:xfrm>
              <a:custGeom>
                <a:avLst/>
                <a:gdLst>
                  <a:gd name="T0" fmla="*/ 9 w 20"/>
                  <a:gd name="T1" fmla="*/ 17 h 18"/>
                  <a:gd name="T2" fmla="*/ 19 w 20"/>
                  <a:gd name="T3" fmla="*/ 3 h 18"/>
                  <a:gd name="T4" fmla="*/ 19 w 20"/>
                  <a:gd name="T5" fmla="*/ 2 h 18"/>
                  <a:gd name="T6" fmla="*/ 19 w 20"/>
                  <a:gd name="T7" fmla="*/ 1 h 18"/>
                  <a:gd name="T8" fmla="*/ 17 w 20"/>
                  <a:gd name="T9" fmla="*/ 1 h 18"/>
                  <a:gd name="T10" fmla="*/ 14 w 20"/>
                  <a:gd name="T11" fmla="*/ 0 h 18"/>
                  <a:gd name="T12" fmla="*/ 12 w 20"/>
                  <a:gd name="T13" fmla="*/ 0 h 18"/>
                  <a:gd name="T14" fmla="*/ 10 w 20"/>
                  <a:gd name="T15" fmla="*/ 0 h 18"/>
                  <a:gd name="T16" fmla="*/ 0 w 20"/>
                  <a:gd name="T17" fmla="*/ 16 h 18"/>
                  <a:gd name="T18" fmla="*/ 0 w 20"/>
                  <a:gd name="T19" fmla="*/ 17 h 18"/>
                  <a:gd name="T20" fmla="*/ 9 w 20"/>
                  <a:gd name="T21" fmla="*/ 1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18"/>
                  <a:gd name="T35" fmla="*/ 20 w 20"/>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18">
                    <a:moveTo>
                      <a:pt x="9" y="17"/>
                    </a:moveTo>
                    <a:lnTo>
                      <a:pt x="19" y="3"/>
                    </a:lnTo>
                    <a:lnTo>
                      <a:pt x="19" y="2"/>
                    </a:lnTo>
                    <a:lnTo>
                      <a:pt x="19" y="1"/>
                    </a:lnTo>
                    <a:lnTo>
                      <a:pt x="17" y="1"/>
                    </a:lnTo>
                    <a:lnTo>
                      <a:pt x="14" y="0"/>
                    </a:lnTo>
                    <a:lnTo>
                      <a:pt x="12" y="0"/>
                    </a:lnTo>
                    <a:lnTo>
                      <a:pt x="10" y="0"/>
                    </a:lnTo>
                    <a:lnTo>
                      <a:pt x="0" y="16"/>
                    </a:lnTo>
                    <a:lnTo>
                      <a:pt x="0" y="17"/>
                    </a:lnTo>
                    <a:lnTo>
                      <a:pt x="9" y="17"/>
                    </a:lnTo>
                  </a:path>
                </a:pathLst>
              </a:custGeom>
              <a:solidFill>
                <a:srgbClr val="000000"/>
              </a:solidFill>
              <a:ln w="127000" cap="rnd">
                <a:noFill/>
                <a:round/>
                <a:headEnd/>
                <a:tailEnd/>
              </a:ln>
            </p:spPr>
            <p:txBody>
              <a:bodyPr>
                <a:prstTxWarp prst="textNoShape">
                  <a:avLst/>
                </a:prstTxWarp>
              </a:bodyPr>
              <a:lstStyle/>
              <a:p>
                <a:endParaRPr lang="en-US"/>
              </a:p>
            </p:txBody>
          </p:sp>
          <p:sp>
            <p:nvSpPr>
              <p:cNvPr id="26571" name="Freeform 412"/>
              <p:cNvSpPr>
                <a:spLocks/>
              </p:cNvSpPr>
              <p:nvPr/>
            </p:nvSpPr>
            <p:spPr bwMode="auto">
              <a:xfrm>
                <a:off x="387" y="1280"/>
                <a:ext cx="6" cy="5"/>
              </a:xfrm>
              <a:custGeom>
                <a:avLst/>
                <a:gdLst>
                  <a:gd name="T0" fmla="*/ 5 w 6"/>
                  <a:gd name="T1" fmla="*/ 4 h 5"/>
                  <a:gd name="T2" fmla="*/ 3 w 6"/>
                  <a:gd name="T3" fmla="*/ 0 h 5"/>
                  <a:gd name="T4" fmla="*/ 0 w 6"/>
                  <a:gd name="T5" fmla="*/ 0 h 5"/>
                  <a:gd name="T6" fmla="*/ 0 w 6"/>
                  <a:gd name="T7" fmla="*/ 4 h 5"/>
                  <a:gd name="T8" fmla="*/ 5 w 6"/>
                  <a:gd name="T9" fmla="*/ 4 h 5"/>
                  <a:gd name="T10" fmla="*/ 0 60000 65536"/>
                  <a:gd name="T11" fmla="*/ 0 60000 65536"/>
                  <a:gd name="T12" fmla="*/ 0 60000 65536"/>
                  <a:gd name="T13" fmla="*/ 0 60000 65536"/>
                  <a:gd name="T14" fmla="*/ 0 60000 65536"/>
                  <a:gd name="T15" fmla="*/ 0 w 6"/>
                  <a:gd name="T16" fmla="*/ 0 h 5"/>
                  <a:gd name="T17" fmla="*/ 6 w 6"/>
                  <a:gd name="T18" fmla="*/ 5 h 5"/>
                </a:gdLst>
                <a:ahLst/>
                <a:cxnLst>
                  <a:cxn ang="T10">
                    <a:pos x="T0" y="T1"/>
                  </a:cxn>
                  <a:cxn ang="T11">
                    <a:pos x="T2" y="T3"/>
                  </a:cxn>
                  <a:cxn ang="T12">
                    <a:pos x="T4" y="T5"/>
                  </a:cxn>
                  <a:cxn ang="T13">
                    <a:pos x="T6" y="T7"/>
                  </a:cxn>
                  <a:cxn ang="T14">
                    <a:pos x="T8" y="T9"/>
                  </a:cxn>
                </a:cxnLst>
                <a:rect l="T15" t="T16" r="T17" b="T18"/>
                <a:pathLst>
                  <a:path w="6" h="5">
                    <a:moveTo>
                      <a:pt x="5" y="4"/>
                    </a:moveTo>
                    <a:lnTo>
                      <a:pt x="3" y="0"/>
                    </a:lnTo>
                    <a:lnTo>
                      <a:pt x="0" y="0"/>
                    </a:lnTo>
                    <a:lnTo>
                      <a:pt x="0" y="4"/>
                    </a:lnTo>
                    <a:lnTo>
                      <a:pt x="5" y="4"/>
                    </a:lnTo>
                  </a:path>
                </a:pathLst>
              </a:custGeom>
              <a:solidFill>
                <a:srgbClr val="000000"/>
              </a:solidFill>
              <a:ln w="127000" cap="rnd">
                <a:noFill/>
                <a:round/>
                <a:headEnd/>
                <a:tailEnd/>
              </a:ln>
            </p:spPr>
            <p:txBody>
              <a:bodyPr>
                <a:prstTxWarp prst="textNoShape">
                  <a:avLst/>
                </a:prstTxWarp>
              </a:bodyPr>
              <a:lstStyle/>
              <a:p>
                <a:endParaRPr lang="en-US"/>
              </a:p>
            </p:txBody>
          </p:sp>
          <p:sp>
            <p:nvSpPr>
              <p:cNvPr id="26572" name="Freeform 413"/>
              <p:cNvSpPr>
                <a:spLocks/>
              </p:cNvSpPr>
              <p:nvPr/>
            </p:nvSpPr>
            <p:spPr bwMode="auto">
              <a:xfrm>
                <a:off x="363" y="1262"/>
                <a:ext cx="19" cy="19"/>
              </a:xfrm>
              <a:custGeom>
                <a:avLst/>
                <a:gdLst>
                  <a:gd name="T0" fmla="*/ 13 w 19"/>
                  <a:gd name="T1" fmla="*/ 18 h 19"/>
                  <a:gd name="T2" fmla="*/ 16 w 19"/>
                  <a:gd name="T3" fmla="*/ 17 h 19"/>
                  <a:gd name="T4" fmla="*/ 18 w 19"/>
                  <a:gd name="T5" fmla="*/ 16 h 19"/>
                  <a:gd name="T6" fmla="*/ 18 w 19"/>
                  <a:gd name="T7" fmla="*/ 15 h 19"/>
                  <a:gd name="T8" fmla="*/ 7 w 19"/>
                  <a:gd name="T9" fmla="*/ 0 h 19"/>
                  <a:gd name="T10" fmla="*/ 5 w 19"/>
                  <a:gd name="T11" fmla="*/ 0 h 19"/>
                  <a:gd name="T12" fmla="*/ 0 w 19"/>
                  <a:gd name="T13" fmla="*/ 1 h 19"/>
                  <a:gd name="T14" fmla="*/ 0 w 19"/>
                  <a:gd name="T15" fmla="*/ 2 h 19"/>
                  <a:gd name="T16" fmla="*/ 10 w 19"/>
                  <a:gd name="T17" fmla="*/ 18 h 19"/>
                  <a:gd name="T18" fmla="*/ 13 w 19"/>
                  <a:gd name="T19" fmla="*/ 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9"/>
                  <a:gd name="T32" fmla="*/ 19 w 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9">
                    <a:moveTo>
                      <a:pt x="13" y="18"/>
                    </a:moveTo>
                    <a:lnTo>
                      <a:pt x="16" y="17"/>
                    </a:lnTo>
                    <a:lnTo>
                      <a:pt x="18" y="16"/>
                    </a:lnTo>
                    <a:lnTo>
                      <a:pt x="18" y="15"/>
                    </a:lnTo>
                    <a:lnTo>
                      <a:pt x="7" y="0"/>
                    </a:lnTo>
                    <a:lnTo>
                      <a:pt x="5" y="0"/>
                    </a:lnTo>
                    <a:lnTo>
                      <a:pt x="0" y="1"/>
                    </a:lnTo>
                    <a:lnTo>
                      <a:pt x="0" y="2"/>
                    </a:lnTo>
                    <a:lnTo>
                      <a:pt x="10" y="18"/>
                    </a:lnTo>
                    <a:lnTo>
                      <a:pt x="13" y="18"/>
                    </a:lnTo>
                  </a:path>
                </a:pathLst>
              </a:custGeom>
              <a:solidFill>
                <a:srgbClr val="000000"/>
              </a:solidFill>
              <a:ln w="127000" cap="rnd">
                <a:noFill/>
                <a:round/>
                <a:headEnd/>
                <a:tailEnd/>
              </a:ln>
            </p:spPr>
            <p:txBody>
              <a:bodyPr>
                <a:prstTxWarp prst="textNoShape">
                  <a:avLst/>
                </a:prstTxWarp>
              </a:bodyPr>
              <a:lstStyle/>
              <a:p>
                <a:endParaRPr lang="en-US"/>
              </a:p>
            </p:txBody>
          </p:sp>
          <p:sp>
            <p:nvSpPr>
              <p:cNvPr id="26573" name="Freeform 414"/>
              <p:cNvSpPr>
                <a:spLocks/>
              </p:cNvSpPr>
              <p:nvPr/>
            </p:nvSpPr>
            <p:spPr bwMode="auto">
              <a:xfrm>
                <a:off x="1019" y="1235"/>
                <a:ext cx="11" cy="22"/>
              </a:xfrm>
              <a:custGeom>
                <a:avLst/>
                <a:gdLst>
                  <a:gd name="T0" fmla="*/ 6 w 11"/>
                  <a:gd name="T1" fmla="*/ 0 h 22"/>
                  <a:gd name="T2" fmla="*/ 6 w 11"/>
                  <a:gd name="T3" fmla="*/ 1 h 22"/>
                  <a:gd name="T4" fmla="*/ 10 w 11"/>
                  <a:gd name="T5" fmla="*/ 19 h 22"/>
                  <a:gd name="T6" fmla="*/ 10 w 11"/>
                  <a:gd name="T7" fmla="*/ 20 h 22"/>
                  <a:gd name="T8" fmla="*/ 9 w 11"/>
                  <a:gd name="T9" fmla="*/ 20 h 22"/>
                  <a:gd name="T10" fmla="*/ 5 w 11"/>
                  <a:gd name="T11" fmla="*/ 21 h 22"/>
                  <a:gd name="T12" fmla="*/ 4 w 11"/>
                  <a:gd name="T13" fmla="*/ 20 h 22"/>
                  <a:gd name="T14" fmla="*/ 0 w 11"/>
                  <a:gd name="T15" fmla="*/ 2 h 22"/>
                  <a:gd name="T16" fmla="*/ 1 w 11"/>
                  <a:gd name="T17" fmla="*/ 1 h 22"/>
                  <a:gd name="T18" fmla="*/ 4 w 11"/>
                  <a:gd name="T19" fmla="*/ 0 h 22"/>
                  <a:gd name="T20" fmla="*/ 6 w 11"/>
                  <a:gd name="T21" fmla="*/ 0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22"/>
                  <a:gd name="T35" fmla="*/ 11 w 1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22">
                    <a:moveTo>
                      <a:pt x="6" y="0"/>
                    </a:moveTo>
                    <a:lnTo>
                      <a:pt x="6" y="1"/>
                    </a:lnTo>
                    <a:lnTo>
                      <a:pt x="10" y="19"/>
                    </a:lnTo>
                    <a:lnTo>
                      <a:pt x="10" y="20"/>
                    </a:lnTo>
                    <a:lnTo>
                      <a:pt x="9" y="20"/>
                    </a:lnTo>
                    <a:lnTo>
                      <a:pt x="5" y="21"/>
                    </a:lnTo>
                    <a:lnTo>
                      <a:pt x="4" y="20"/>
                    </a:lnTo>
                    <a:lnTo>
                      <a:pt x="0" y="2"/>
                    </a:lnTo>
                    <a:lnTo>
                      <a:pt x="1" y="1"/>
                    </a:lnTo>
                    <a:lnTo>
                      <a:pt x="4" y="0"/>
                    </a:lnTo>
                    <a:lnTo>
                      <a:pt x="6"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74" name="Freeform 415"/>
              <p:cNvSpPr>
                <a:spLocks/>
              </p:cNvSpPr>
              <p:nvPr/>
            </p:nvSpPr>
            <p:spPr bwMode="auto">
              <a:xfrm>
                <a:off x="1011" y="1230"/>
                <a:ext cx="6" cy="6"/>
              </a:xfrm>
              <a:custGeom>
                <a:avLst/>
                <a:gdLst>
                  <a:gd name="T0" fmla="*/ 5 w 6"/>
                  <a:gd name="T1" fmla="*/ 0 h 6"/>
                  <a:gd name="T2" fmla="*/ 5 w 6"/>
                  <a:gd name="T3" fmla="*/ 5 h 6"/>
                  <a:gd name="T4" fmla="*/ 3 w 6"/>
                  <a:gd name="T5" fmla="*/ 5 h 6"/>
                  <a:gd name="T6" fmla="*/ 0 w 6"/>
                  <a:gd name="T7" fmla="*/ 0 h 6"/>
                  <a:gd name="T8" fmla="*/ 5 w 6"/>
                  <a:gd name="T9" fmla="*/ 0 h 6"/>
                  <a:gd name="T10" fmla="*/ 0 60000 65536"/>
                  <a:gd name="T11" fmla="*/ 0 60000 65536"/>
                  <a:gd name="T12" fmla="*/ 0 60000 65536"/>
                  <a:gd name="T13" fmla="*/ 0 60000 65536"/>
                  <a:gd name="T14" fmla="*/ 0 60000 65536"/>
                  <a:gd name="T15" fmla="*/ 0 w 6"/>
                  <a:gd name="T16" fmla="*/ 0 h 6"/>
                  <a:gd name="T17" fmla="*/ 6 w 6"/>
                  <a:gd name="T18" fmla="*/ 6 h 6"/>
                </a:gdLst>
                <a:ahLst/>
                <a:cxnLst>
                  <a:cxn ang="T10">
                    <a:pos x="T0" y="T1"/>
                  </a:cxn>
                  <a:cxn ang="T11">
                    <a:pos x="T2" y="T3"/>
                  </a:cxn>
                  <a:cxn ang="T12">
                    <a:pos x="T4" y="T5"/>
                  </a:cxn>
                  <a:cxn ang="T13">
                    <a:pos x="T6" y="T7"/>
                  </a:cxn>
                  <a:cxn ang="T14">
                    <a:pos x="T8" y="T9"/>
                  </a:cxn>
                </a:cxnLst>
                <a:rect l="T15" t="T16" r="T17" b="T18"/>
                <a:pathLst>
                  <a:path w="6" h="6">
                    <a:moveTo>
                      <a:pt x="5" y="0"/>
                    </a:moveTo>
                    <a:lnTo>
                      <a:pt x="5" y="5"/>
                    </a:lnTo>
                    <a:lnTo>
                      <a:pt x="3" y="5"/>
                    </a:lnTo>
                    <a:lnTo>
                      <a:pt x="0" y="0"/>
                    </a:lnTo>
                    <a:lnTo>
                      <a:pt x="5"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75" name="Freeform 416"/>
              <p:cNvSpPr>
                <a:spLocks/>
              </p:cNvSpPr>
              <p:nvPr/>
            </p:nvSpPr>
            <p:spPr bwMode="auto">
              <a:xfrm>
                <a:off x="360" y="1235"/>
                <a:ext cx="14" cy="19"/>
              </a:xfrm>
              <a:custGeom>
                <a:avLst/>
                <a:gdLst>
                  <a:gd name="T0" fmla="*/ 13 w 14"/>
                  <a:gd name="T1" fmla="*/ 0 h 19"/>
                  <a:gd name="T2" fmla="*/ 13 w 14"/>
                  <a:gd name="T3" fmla="*/ 1 h 19"/>
                  <a:gd name="T4" fmla="*/ 7 w 14"/>
                  <a:gd name="T5" fmla="*/ 17 h 19"/>
                  <a:gd name="T6" fmla="*/ 6 w 14"/>
                  <a:gd name="T7" fmla="*/ 18 h 19"/>
                  <a:gd name="T8" fmla="*/ 4 w 14"/>
                  <a:gd name="T9" fmla="*/ 18 h 19"/>
                  <a:gd name="T10" fmla="*/ 1 w 14"/>
                  <a:gd name="T11" fmla="*/ 18 h 19"/>
                  <a:gd name="T12" fmla="*/ 0 w 14"/>
                  <a:gd name="T13" fmla="*/ 17 h 19"/>
                  <a:gd name="T14" fmla="*/ 0 w 14"/>
                  <a:gd name="T15" fmla="*/ 16 h 19"/>
                  <a:gd name="T16" fmla="*/ 4 w 14"/>
                  <a:gd name="T17" fmla="*/ 0 h 19"/>
                  <a:gd name="T18" fmla="*/ 13 w 14"/>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9"/>
                  <a:gd name="T32" fmla="*/ 14 w 1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9">
                    <a:moveTo>
                      <a:pt x="13" y="0"/>
                    </a:moveTo>
                    <a:lnTo>
                      <a:pt x="13" y="1"/>
                    </a:lnTo>
                    <a:lnTo>
                      <a:pt x="7" y="17"/>
                    </a:lnTo>
                    <a:lnTo>
                      <a:pt x="6" y="18"/>
                    </a:lnTo>
                    <a:lnTo>
                      <a:pt x="4" y="18"/>
                    </a:lnTo>
                    <a:lnTo>
                      <a:pt x="1" y="18"/>
                    </a:lnTo>
                    <a:lnTo>
                      <a:pt x="0" y="17"/>
                    </a:lnTo>
                    <a:lnTo>
                      <a:pt x="0" y="16"/>
                    </a:lnTo>
                    <a:lnTo>
                      <a:pt x="4" y="0"/>
                    </a:lnTo>
                    <a:lnTo>
                      <a:pt x="1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76" name="Freeform 417"/>
              <p:cNvSpPr>
                <a:spLocks/>
              </p:cNvSpPr>
              <p:nvPr/>
            </p:nvSpPr>
            <p:spPr bwMode="auto">
              <a:xfrm>
                <a:off x="1008" y="1281"/>
                <a:ext cx="4" cy="6"/>
              </a:xfrm>
              <a:custGeom>
                <a:avLst/>
                <a:gdLst>
                  <a:gd name="T0" fmla="*/ 3 w 4"/>
                  <a:gd name="T1" fmla="*/ 5 h 6"/>
                  <a:gd name="T2" fmla="*/ 3 w 4"/>
                  <a:gd name="T3" fmla="*/ 0 h 6"/>
                  <a:gd name="T4" fmla="*/ 0 w 4"/>
                  <a:gd name="T5" fmla="*/ 0 h 6"/>
                  <a:gd name="T6" fmla="*/ 1 w 4"/>
                  <a:gd name="T7" fmla="*/ 0 h 6"/>
                  <a:gd name="T8" fmla="*/ 1 w 4"/>
                  <a:gd name="T9" fmla="*/ 5 h 6"/>
                  <a:gd name="T10" fmla="*/ 3 w 4"/>
                  <a:gd name="T11" fmla="*/ 5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3" y="5"/>
                    </a:moveTo>
                    <a:lnTo>
                      <a:pt x="3" y="0"/>
                    </a:lnTo>
                    <a:lnTo>
                      <a:pt x="0" y="0"/>
                    </a:lnTo>
                    <a:lnTo>
                      <a:pt x="1" y="0"/>
                    </a:lnTo>
                    <a:lnTo>
                      <a:pt x="1" y="5"/>
                    </a:lnTo>
                    <a:lnTo>
                      <a:pt x="3" y="5"/>
                    </a:lnTo>
                  </a:path>
                </a:pathLst>
              </a:custGeom>
              <a:solidFill>
                <a:srgbClr val="000000"/>
              </a:solidFill>
              <a:ln w="127000" cap="rnd">
                <a:noFill/>
                <a:round/>
                <a:headEnd/>
                <a:tailEnd/>
              </a:ln>
            </p:spPr>
            <p:txBody>
              <a:bodyPr>
                <a:prstTxWarp prst="textNoShape">
                  <a:avLst/>
                </a:prstTxWarp>
              </a:bodyPr>
              <a:lstStyle/>
              <a:p>
                <a:endParaRPr lang="en-US"/>
              </a:p>
            </p:txBody>
          </p:sp>
          <p:sp>
            <p:nvSpPr>
              <p:cNvPr id="26577" name="Freeform 418"/>
              <p:cNvSpPr>
                <a:spLocks/>
              </p:cNvSpPr>
              <p:nvPr/>
            </p:nvSpPr>
            <p:spPr bwMode="auto">
              <a:xfrm>
                <a:off x="997" y="1281"/>
                <a:ext cx="1" cy="6"/>
              </a:xfrm>
              <a:custGeom>
                <a:avLst/>
                <a:gdLst>
                  <a:gd name="T0" fmla="*/ 0 w 1"/>
                  <a:gd name="T1" fmla="*/ 5 h 6"/>
                  <a:gd name="T2" fmla="*/ 0 w 1"/>
                  <a:gd name="T3" fmla="*/ 0 h 6"/>
                  <a:gd name="T4" fmla="*/ 0 w 1"/>
                  <a:gd name="T5" fmla="*/ 0 h 6"/>
                  <a:gd name="T6" fmla="*/ 0 w 1"/>
                  <a:gd name="T7" fmla="*/ 0 h 6"/>
                  <a:gd name="T8" fmla="*/ 0 w 1"/>
                  <a:gd name="T9" fmla="*/ 5 h 6"/>
                  <a:gd name="T10" fmla="*/ 0 w 1"/>
                  <a:gd name="T11" fmla="*/ 5 h 6"/>
                  <a:gd name="T12" fmla="*/ 0 60000 65536"/>
                  <a:gd name="T13" fmla="*/ 0 60000 65536"/>
                  <a:gd name="T14" fmla="*/ 0 60000 65536"/>
                  <a:gd name="T15" fmla="*/ 0 60000 65536"/>
                  <a:gd name="T16" fmla="*/ 0 60000 65536"/>
                  <a:gd name="T17" fmla="*/ 0 60000 65536"/>
                  <a:gd name="T18" fmla="*/ 0 w 1"/>
                  <a:gd name="T19" fmla="*/ 0 h 6"/>
                  <a:gd name="T20" fmla="*/ 1 w 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 h="6">
                    <a:moveTo>
                      <a:pt x="0" y="5"/>
                    </a:moveTo>
                    <a:lnTo>
                      <a:pt x="0" y="0"/>
                    </a:lnTo>
                    <a:lnTo>
                      <a:pt x="0" y="5"/>
                    </a:lnTo>
                  </a:path>
                </a:pathLst>
              </a:custGeom>
              <a:solidFill>
                <a:srgbClr val="000000"/>
              </a:solidFill>
              <a:ln w="127000" cap="rnd">
                <a:noFill/>
                <a:round/>
                <a:headEnd/>
                <a:tailEnd/>
              </a:ln>
            </p:spPr>
            <p:txBody>
              <a:bodyPr>
                <a:prstTxWarp prst="textNoShape">
                  <a:avLst/>
                </a:prstTxWarp>
              </a:bodyPr>
              <a:lstStyle/>
              <a:p>
                <a:endParaRPr lang="en-US"/>
              </a:p>
            </p:txBody>
          </p:sp>
          <p:sp>
            <p:nvSpPr>
              <p:cNvPr id="26578" name="Freeform 419"/>
              <p:cNvSpPr>
                <a:spLocks/>
              </p:cNvSpPr>
              <p:nvPr/>
            </p:nvSpPr>
            <p:spPr bwMode="auto">
              <a:xfrm>
                <a:off x="389" y="1281"/>
                <a:ext cx="4" cy="6"/>
              </a:xfrm>
              <a:custGeom>
                <a:avLst/>
                <a:gdLst>
                  <a:gd name="T0" fmla="*/ 3 w 4"/>
                  <a:gd name="T1" fmla="*/ 5 h 6"/>
                  <a:gd name="T2" fmla="*/ 2 w 4"/>
                  <a:gd name="T3" fmla="*/ 0 h 6"/>
                  <a:gd name="T4" fmla="*/ 1 w 4"/>
                  <a:gd name="T5" fmla="*/ 0 h 6"/>
                  <a:gd name="T6" fmla="*/ 0 w 4"/>
                  <a:gd name="T7" fmla="*/ 5 h 6"/>
                  <a:gd name="T8" fmla="*/ 3 w 4"/>
                  <a:gd name="T9" fmla="*/ 5 h 6"/>
                  <a:gd name="T10" fmla="*/ 0 60000 65536"/>
                  <a:gd name="T11" fmla="*/ 0 60000 65536"/>
                  <a:gd name="T12" fmla="*/ 0 60000 65536"/>
                  <a:gd name="T13" fmla="*/ 0 60000 65536"/>
                  <a:gd name="T14" fmla="*/ 0 60000 65536"/>
                  <a:gd name="T15" fmla="*/ 0 w 4"/>
                  <a:gd name="T16" fmla="*/ 0 h 6"/>
                  <a:gd name="T17" fmla="*/ 4 w 4"/>
                  <a:gd name="T18" fmla="*/ 6 h 6"/>
                </a:gdLst>
                <a:ahLst/>
                <a:cxnLst>
                  <a:cxn ang="T10">
                    <a:pos x="T0" y="T1"/>
                  </a:cxn>
                  <a:cxn ang="T11">
                    <a:pos x="T2" y="T3"/>
                  </a:cxn>
                  <a:cxn ang="T12">
                    <a:pos x="T4" y="T5"/>
                  </a:cxn>
                  <a:cxn ang="T13">
                    <a:pos x="T6" y="T7"/>
                  </a:cxn>
                  <a:cxn ang="T14">
                    <a:pos x="T8" y="T9"/>
                  </a:cxn>
                </a:cxnLst>
                <a:rect l="T15" t="T16" r="T17" b="T18"/>
                <a:pathLst>
                  <a:path w="4" h="6">
                    <a:moveTo>
                      <a:pt x="3" y="5"/>
                    </a:moveTo>
                    <a:lnTo>
                      <a:pt x="2" y="0"/>
                    </a:lnTo>
                    <a:lnTo>
                      <a:pt x="1" y="0"/>
                    </a:lnTo>
                    <a:lnTo>
                      <a:pt x="0" y="5"/>
                    </a:lnTo>
                    <a:lnTo>
                      <a:pt x="3" y="5"/>
                    </a:lnTo>
                  </a:path>
                </a:pathLst>
              </a:custGeom>
              <a:solidFill>
                <a:srgbClr val="000000"/>
              </a:solidFill>
              <a:ln w="127000" cap="rnd">
                <a:noFill/>
                <a:round/>
                <a:headEnd/>
                <a:tailEnd/>
              </a:ln>
            </p:spPr>
            <p:txBody>
              <a:bodyPr>
                <a:prstTxWarp prst="textNoShape">
                  <a:avLst/>
                </a:prstTxWarp>
              </a:bodyPr>
              <a:lstStyle/>
              <a:p>
                <a:endParaRPr lang="en-US"/>
              </a:p>
            </p:txBody>
          </p:sp>
          <p:sp>
            <p:nvSpPr>
              <p:cNvPr id="26579" name="Freeform 420"/>
              <p:cNvSpPr>
                <a:spLocks/>
              </p:cNvSpPr>
              <p:nvPr/>
            </p:nvSpPr>
            <p:spPr bwMode="auto">
              <a:xfrm>
                <a:off x="373" y="1280"/>
                <a:ext cx="7" cy="1"/>
              </a:xfrm>
              <a:custGeom>
                <a:avLst/>
                <a:gdLst>
                  <a:gd name="T0" fmla="*/ 6 w 7"/>
                  <a:gd name="T1" fmla="*/ 0 h 1"/>
                  <a:gd name="T2" fmla="*/ 6 w 7"/>
                  <a:gd name="T3" fmla="*/ 0 h 1"/>
                  <a:gd name="T4" fmla="*/ 3 w 7"/>
                  <a:gd name="T5" fmla="*/ 0 h 1"/>
                  <a:gd name="T6" fmla="*/ 0 w 7"/>
                  <a:gd name="T7" fmla="*/ 0 h 1"/>
                  <a:gd name="T8" fmla="*/ 6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6" y="0"/>
                    </a:moveTo>
                    <a:lnTo>
                      <a:pt x="6" y="0"/>
                    </a:lnTo>
                    <a:lnTo>
                      <a:pt x="3" y="0"/>
                    </a:lnTo>
                    <a:lnTo>
                      <a:pt x="0" y="0"/>
                    </a:lnTo>
                    <a:lnTo>
                      <a:pt x="6"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80" name="Freeform 421"/>
              <p:cNvSpPr>
                <a:spLocks/>
              </p:cNvSpPr>
              <p:nvPr/>
            </p:nvSpPr>
            <p:spPr bwMode="auto">
              <a:xfrm>
                <a:off x="1011" y="1283"/>
                <a:ext cx="1" cy="5"/>
              </a:xfrm>
              <a:custGeom>
                <a:avLst/>
                <a:gdLst>
                  <a:gd name="T0" fmla="*/ 0 w 1"/>
                  <a:gd name="T1" fmla="*/ 0 h 5"/>
                  <a:gd name="T2" fmla="*/ 0 w 1"/>
                  <a:gd name="T3" fmla="*/ 0 h 5"/>
                  <a:gd name="T4" fmla="*/ 0 w 1"/>
                  <a:gd name="T5" fmla="*/ 0 h 5"/>
                  <a:gd name="T6" fmla="*/ 0 w 1"/>
                  <a:gd name="T7" fmla="*/ 4 h 5"/>
                  <a:gd name="T8" fmla="*/ 0 w 1"/>
                  <a:gd name="T9" fmla="*/ 4 h 5"/>
                  <a:gd name="T10" fmla="*/ 0 w 1"/>
                  <a:gd name="T11" fmla="*/ 0 h 5"/>
                  <a:gd name="T12" fmla="*/ 0 w 1"/>
                  <a:gd name="T13" fmla="*/ 0 h 5"/>
                  <a:gd name="T14" fmla="*/ 0 60000 65536"/>
                  <a:gd name="T15" fmla="*/ 0 60000 65536"/>
                  <a:gd name="T16" fmla="*/ 0 60000 65536"/>
                  <a:gd name="T17" fmla="*/ 0 60000 65536"/>
                  <a:gd name="T18" fmla="*/ 0 60000 65536"/>
                  <a:gd name="T19" fmla="*/ 0 60000 65536"/>
                  <a:gd name="T20" fmla="*/ 0 60000 65536"/>
                  <a:gd name="T21" fmla="*/ 0 w 1"/>
                  <a:gd name="T22" fmla="*/ 0 h 5"/>
                  <a:gd name="T23" fmla="*/ 1 w 1"/>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5">
                    <a:moveTo>
                      <a:pt x="0" y="0"/>
                    </a:moveTo>
                    <a:lnTo>
                      <a:pt x="0" y="0"/>
                    </a:lnTo>
                    <a:lnTo>
                      <a:pt x="0" y="4"/>
                    </a:lnTo>
                    <a:lnTo>
                      <a:pt x="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81" name="Freeform 422"/>
              <p:cNvSpPr>
                <a:spLocks/>
              </p:cNvSpPr>
              <p:nvPr/>
            </p:nvSpPr>
            <p:spPr bwMode="auto">
              <a:xfrm>
                <a:off x="965" y="1287"/>
                <a:ext cx="36" cy="9"/>
              </a:xfrm>
              <a:custGeom>
                <a:avLst/>
                <a:gdLst>
                  <a:gd name="T0" fmla="*/ 33 w 36"/>
                  <a:gd name="T1" fmla="*/ 0 h 9"/>
                  <a:gd name="T2" fmla="*/ 35 w 36"/>
                  <a:gd name="T3" fmla="*/ 2 h 9"/>
                  <a:gd name="T4" fmla="*/ 35 w 36"/>
                  <a:gd name="T5" fmla="*/ 3 h 9"/>
                  <a:gd name="T6" fmla="*/ 33 w 36"/>
                  <a:gd name="T7" fmla="*/ 3 h 9"/>
                  <a:gd name="T8" fmla="*/ 33 w 36"/>
                  <a:gd name="T9" fmla="*/ 4 h 9"/>
                  <a:gd name="T10" fmla="*/ 4 w 36"/>
                  <a:gd name="T11" fmla="*/ 8 h 9"/>
                  <a:gd name="T12" fmla="*/ 2 w 36"/>
                  <a:gd name="T13" fmla="*/ 8 h 9"/>
                  <a:gd name="T14" fmla="*/ 2 w 36"/>
                  <a:gd name="T15" fmla="*/ 7 h 9"/>
                  <a:gd name="T16" fmla="*/ 0 w 36"/>
                  <a:gd name="T17" fmla="*/ 4 h 9"/>
                  <a:gd name="T18" fmla="*/ 0 w 36"/>
                  <a:gd name="T19" fmla="*/ 4 h 9"/>
                  <a:gd name="T20" fmla="*/ 25 w 36"/>
                  <a:gd name="T21" fmla="*/ 0 h 9"/>
                  <a:gd name="T22" fmla="*/ 33 w 36"/>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9"/>
                  <a:gd name="T38" fmla="*/ 36 w 36"/>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9">
                    <a:moveTo>
                      <a:pt x="33" y="0"/>
                    </a:moveTo>
                    <a:lnTo>
                      <a:pt x="35" y="2"/>
                    </a:lnTo>
                    <a:lnTo>
                      <a:pt x="35" y="3"/>
                    </a:lnTo>
                    <a:lnTo>
                      <a:pt x="33" y="3"/>
                    </a:lnTo>
                    <a:lnTo>
                      <a:pt x="33" y="4"/>
                    </a:lnTo>
                    <a:lnTo>
                      <a:pt x="4" y="8"/>
                    </a:lnTo>
                    <a:lnTo>
                      <a:pt x="2" y="8"/>
                    </a:lnTo>
                    <a:lnTo>
                      <a:pt x="2" y="7"/>
                    </a:lnTo>
                    <a:lnTo>
                      <a:pt x="0" y="4"/>
                    </a:lnTo>
                    <a:lnTo>
                      <a:pt x="2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82" name="Freeform 423"/>
              <p:cNvSpPr>
                <a:spLocks/>
              </p:cNvSpPr>
              <p:nvPr/>
            </p:nvSpPr>
            <p:spPr bwMode="auto">
              <a:xfrm>
                <a:off x="389" y="1287"/>
                <a:ext cx="36" cy="9"/>
              </a:xfrm>
              <a:custGeom>
                <a:avLst/>
                <a:gdLst>
                  <a:gd name="T0" fmla="*/ 10 w 36"/>
                  <a:gd name="T1" fmla="*/ 0 h 9"/>
                  <a:gd name="T2" fmla="*/ 33 w 36"/>
                  <a:gd name="T3" fmla="*/ 4 h 9"/>
                  <a:gd name="T4" fmla="*/ 35 w 36"/>
                  <a:gd name="T5" fmla="*/ 4 h 9"/>
                  <a:gd name="T6" fmla="*/ 33 w 36"/>
                  <a:gd name="T7" fmla="*/ 4 h 9"/>
                  <a:gd name="T8" fmla="*/ 33 w 36"/>
                  <a:gd name="T9" fmla="*/ 7 h 9"/>
                  <a:gd name="T10" fmla="*/ 31 w 36"/>
                  <a:gd name="T11" fmla="*/ 7 h 9"/>
                  <a:gd name="T12" fmla="*/ 31 w 36"/>
                  <a:gd name="T13" fmla="*/ 8 h 9"/>
                  <a:gd name="T14" fmla="*/ 29 w 36"/>
                  <a:gd name="T15" fmla="*/ 8 h 9"/>
                  <a:gd name="T16" fmla="*/ 0 w 36"/>
                  <a:gd name="T17" fmla="*/ 3 h 9"/>
                  <a:gd name="T18" fmla="*/ 0 w 36"/>
                  <a:gd name="T19" fmla="*/ 2 h 9"/>
                  <a:gd name="T20" fmla="*/ 0 w 36"/>
                  <a:gd name="T21" fmla="*/ 0 h 9"/>
                  <a:gd name="T22" fmla="*/ 10 w 36"/>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9"/>
                  <a:gd name="T38" fmla="*/ 36 w 36"/>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9">
                    <a:moveTo>
                      <a:pt x="10" y="0"/>
                    </a:moveTo>
                    <a:lnTo>
                      <a:pt x="33" y="4"/>
                    </a:lnTo>
                    <a:lnTo>
                      <a:pt x="35" y="4"/>
                    </a:lnTo>
                    <a:lnTo>
                      <a:pt x="33" y="4"/>
                    </a:lnTo>
                    <a:lnTo>
                      <a:pt x="33" y="7"/>
                    </a:lnTo>
                    <a:lnTo>
                      <a:pt x="31" y="7"/>
                    </a:lnTo>
                    <a:lnTo>
                      <a:pt x="31" y="8"/>
                    </a:lnTo>
                    <a:lnTo>
                      <a:pt x="29" y="8"/>
                    </a:lnTo>
                    <a:lnTo>
                      <a:pt x="0" y="3"/>
                    </a:lnTo>
                    <a:lnTo>
                      <a:pt x="0" y="2"/>
                    </a:lnTo>
                    <a:lnTo>
                      <a:pt x="0" y="0"/>
                    </a:lnTo>
                    <a:lnTo>
                      <a:pt x="1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83" name="Freeform 424"/>
              <p:cNvSpPr>
                <a:spLocks/>
              </p:cNvSpPr>
              <p:nvPr/>
            </p:nvSpPr>
            <p:spPr bwMode="auto">
              <a:xfrm>
                <a:off x="915" y="1292"/>
                <a:ext cx="35" cy="2"/>
              </a:xfrm>
              <a:custGeom>
                <a:avLst/>
                <a:gdLst>
                  <a:gd name="T0" fmla="*/ 32 w 35"/>
                  <a:gd name="T1" fmla="*/ 0 h 2"/>
                  <a:gd name="T2" fmla="*/ 2 w 35"/>
                  <a:gd name="T3" fmla="*/ 0 h 2"/>
                  <a:gd name="T4" fmla="*/ 0 w 35"/>
                  <a:gd name="T5" fmla="*/ 0 h 2"/>
                  <a:gd name="T6" fmla="*/ 0 w 35"/>
                  <a:gd name="T7" fmla="*/ 1 h 2"/>
                  <a:gd name="T8" fmla="*/ 0 w 35"/>
                  <a:gd name="T9" fmla="*/ 1 h 2"/>
                  <a:gd name="T10" fmla="*/ 2 w 35"/>
                  <a:gd name="T11" fmla="*/ 1 h 2"/>
                  <a:gd name="T12" fmla="*/ 32 w 35"/>
                  <a:gd name="T13" fmla="*/ 1 h 2"/>
                  <a:gd name="T14" fmla="*/ 34 w 35"/>
                  <a:gd name="T15" fmla="*/ 1 h 2"/>
                  <a:gd name="T16" fmla="*/ 34 w 35"/>
                  <a:gd name="T17" fmla="*/ 1 h 2"/>
                  <a:gd name="T18" fmla="*/ 34 w 35"/>
                  <a:gd name="T19" fmla="*/ 0 h 2"/>
                  <a:gd name="T20" fmla="*/ 34 w 35"/>
                  <a:gd name="T21" fmla="*/ 0 h 2"/>
                  <a:gd name="T22" fmla="*/ 32 w 35"/>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
                  <a:gd name="T37" fmla="*/ 0 h 2"/>
                  <a:gd name="T38" fmla="*/ 35 w 35"/>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 h="2">
                    <a:moveTo>
                      <a:pt x="32" y="0"/>
                    </a:moveTo>
                    <a:lnTo>
                      <a:pt x="2" y="0"/>
                    </a:lnTo>
                    <a:lnTo>
                      <a:pt x="0" y="0"/>
                    </a:lnTo>
                    <a:lnTo>
                      <a:pt x="0" y="1"/>
                    </a:lnTo>
                    <a:lnTo>
                      <a:pt x="2" y="1"/>
                    </a:lnTo>
                    <a:lnTo>
                      <a:pt x="32" y="1"/>
                    </a:lnTo>
                    <a:lnTo>
                      <a:pt x="34" y="1"/>
                    </a:lnTo>
                    <a:lnTo>
                      <a:pt x="34" y="0"/>
                    </a:lnTo>
                    <a:lnTo>
                      <a:pt x="32"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84" name="Freeform 425"/>
              <p:cNvSpPr>
                <a:spLocks/>
              </p:cNvSpPr>
              <p:nvPr/>
            </p:nvSpPr>
            <p:spPr bwMode="auto">
              <a:xfrm>
                <a:off x="869" y="1292"/>
                <a:ext cx="36" cy="2"/>
              </a:xfrm>
              <a:custGeom>
                <a:avLst/>
                <a:gdLst>
                  <a:gd name="T0" fmla="*/ 31 w 36"/>
                  <a:gd name="T1" fmla="*/ 0 h 2"/>
                  <a:gd name="T2" fmla="*/ 0 w 36"/>
                  <a:gd name="T3" fmla="*/ 0 h 2"/>
                  <a:gd name="T4" fmla="*/ 0 w 36"/>
                  <a:gd name="T5" fmla="*/ 0 h 2"/>
                  <a:gd name="T6" fmla="*/ 0 w 36"/>
                  <a:gd name="T7" fmla="*/ 1 h 2"/>
                  <a:gd name="T8" fmla="*/ 0 w 36"/>
                  <a:gd name="T9" fmla="*/ 1 h 2"/>
                  <a:gd name="T10" fmla="*/ 31 w 36"/>
                  <a:gd name="T11" fmla="*/ 1 h 2"/>
                  <a:gd name="T12" fmla="*/ 33 w 36"/>
                  <a:gd name="T13" fmla="*/ 1 h 2"/>
                  <a:gd name="T14" fmla="*/ 35 w 36"/>
                  <a:gd name="T15" fmla="*/ 1 h 2"/>
                  <a:gd name="T16" fmla="*/ 35 w 36"/>
                  <a:gd name="T17" fmla="*/ 0 h 2"/>
                  <a:gd name="T18" fmla="*/ 33 w 36"/>
                  <a:gd name="T19" fmla="*/ 0 h 2"/>
                  <a:gd name="T20" fmla="*/ 33 w 36"/>
                  <a:gd name="T21" fmla="*/ 0 h 2"/>
                  <a:gd name="T22" fmla="*/ 31 w 36"/>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2"/>
                  <a:gd name="T38" fmla="*/ 36 w 36"/>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2">
                    <a:moveTo>
                      <a:pt x="31" y="0"/>
                    </a:moveTo>
                    <a:lnTo>
                      <a:pt x="0" y="0"/>
                    </a:lnTo>
                    <a:lnTo>
                      <a:pt x="0" y="1"/>
                    </a:lnTo>
                    <a:lnTo>
                      <a:pt x="31" y="1"/>
                    </a:lnTo>
                    <a:lnTo>
                      <a:pt x="33" y="1"/>
                    </a:lnTo>
                    <a:lnTo>
                      <a:pt x="35" y="1"/>
                    </a:lnTo>
                    <a:lnTo>
                      <a:pt x="35" y="0"/>
                    </a:lnTo>
                    <a:lnTo>
                      <a:pt x="33" y="0"/>
                    </a:lnTo>
                    <a:lnTo>
                      <a:pt x="31"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85" name="Freeform 426"/>
              <p:cNvSpPr>
                <a:spLocks/>
              </p:cNvSpPr>
              <p:nvPr/>
            </p:nvSpPr>
            <p:spPr bwMode="auto">
              <a:xfrm>
                <a:off x="821" y="1292"/>
                <a:ext cx="36" cy="2"/>
              </a:xfrm>
              <a:custGeom>
                <a:avLst/>
                <a:gdLst>
                  <a:gd name="T0" fmla="*/ 33 w 36"/>
                  <a:gd name="T1" fmla="*/ 0 h 2"/>
                  <a:gd name="T2" fmla="*/ 2 w 36"/>
                  <a:gd name="T3" fmla="*/ 0 h 2"/>
                  <a:gd name="T4" fmla="*/ 0 w 36"/>
                  <a:gd name="T5" fmla="*/ 0 h 2"/>
                  <a:gd name="T6" fmla="*/ 0 w 36"/>
                  <a:gd name="T7" fmla="*/ 0 h 2"/>
                  <a:gd name="T8" fmla="*/ 0 w 36"/>
                  <a:gd name="T9" fmla="*/ 1 h 2"/>
                  <a:gd name="T10" fmla="*/ 0 w 36"/>
                  <a:gd name="T11" fmla="*/ 1 h 2"/>
                  <a:gd name="T12" fmla="*/ 2 w 36"/>
                  <a:gd name="T13" fmla="*/ 1 h 2"/>
                  <a:gd name="T14" fmla="*/ 33 w 36"/>
                  <a:gd name="T15" fmla="*/ 1 h 2"/>
                  <a:gd name="T16" fmla="*/ 35 w 36"/>
                  <a:gd name="T17" fmla="*/ 1 h 2"/>
                  <a:gd name="T18" fmla="*/ 35 w 36"/>
                  <a:gd name="T19" fmla="*/ 1 h 2"/>
                  <a:gd name="T20" fmla="*/ 35 w 36"/>
                  <a:gd name="T21" fmla="*/ 0 h 2"/>
                  <a:gd name="T22" fmla="*/ 33 w 36"/>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2"/>
                  <a:gd name="T38" fmla="*/ 36 w 36"/>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2">
                    <a:moveTo>
                      <a:pt x="33" y="0"/>
                    </a:moveTo>
                    <a:lnTo>
                      <a:pt x="2" y="0"/>
                    </a:lnTo>
                    <a:lnTo>
                      <a:pt x="0" y="0"/>
                    </a:lnTo>
                    <a:lnTo>
                      <a:pt x="0" y="1"/>
                    </a:lnTo>
                    <a:lnTo>
                      <a:pt x="2" y="1"/>
                    </a:lnTo>
                    <a:lnTo>
                      <a:pt x="33" y="1"/>
                    </a:lnTo>
                    <a:lnTo>
                      <a:pt x="35" y="1"/>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86" name="Freeform 427"/>
              <p:cNvSpPr>
                <a:spLocks/>
              </p:cNvSpPr>
              <p:nvPr/>
            </p:nvSpPr>
            <p:spPr bwMode="auto">
              <a:xfrm>
                <a:off x="773" y="1292"/>
                <a:ext cx="36" cy="2"/>
              </a:xfrm>
              <a:custGeom>
                <a:avLst/>
                <a:gdLst>
                  <a:gd name="T0" fmla="*/ 31 w 36"/>
                  <a:gd name="T1" fmla="*/ 0 h 2"/>
                  <a:gd name="T2" fmla="*/ 0 w 36"/>
                  <a:gd name="T3" fmla="*/ 0 h 2"/>
                  <a:gd name="T4" fmla="*/ 0 w 36"/>
                  <a:gd name="T5" fmla="*/ 0 h 2"/>
                  <a:gd name="T6" fmla="*/ 0 w 36"/>
                  <a:gd name="T7" fmla="*/ 1 h 2"/>
                  <a:gd name="T8" fmla="*/ 0 w 36"/>
                  <a:gd name="T9" fmla="*/ 1 h 2"/>
                  <a:gd name="T10" fmla="*/ 31 w 36"/>
                  <a:gd name="T11" fmla="*/ 1 h 2"/>
                  <a:gd name="T12" fmla="*/ 33 w 36"/>
                  <a:gd name="T13" fmla="*/ 1 h 2"/>
                  <a:gd name="T14" fmla="*/ 35 w 36"/>
                  <a:gd name="T15" fmla="*/ 1 h 2"/>
                  <a:gd name="T16" fmla="*/ 35 w 36"/>
                  <a:gd name="T17" fmla="*/ 0 h 2"/>
                  <a:gd name="T18" fmla="*/ 33 w 36"/>
                  <a:gd name="T19" fmla="*/ 0 h 2"/>
                  <a:gd name="T20" fmla="*/ 33 w 36"/>
                  <a:gd name="T21" fmla="*/ 0 h 2"/>
                  <a:gd name="T22" fmla="*/ 31 w 36"/>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2"/>
                  <a:gd name="T38" fmla="*/ 36 w 36"/>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2">
                    <a:moveTo>
                      <a:pt x="31" y="0"/>
                    </a:moveTo>
                    <a:lnTo>
                      <a:pt x="0" y="0"/>
                    </a:lnTo>
                    <a:lnTo>
                      <a:pt x="0" y="1"/>
                    </a:lnTo>
                    <a:lnTo>
                      <a:pt x="31" y="1"/>
                    </a:lnTo>
                    <a:lnTo>
                      <a:pt x="33" y="1"/>
                    </a:lnTo>
                    <a:lnTo>
                      <a:pt x="35" y="1"/>
                    </a:lnTo>
                    <a:lnTo>
                      <a:pt x="35" y="0"/>
                    </a:lnTo>
                    <a:lnTo>
                      <a:pt x="33" y="0"/>
                    </a:lnTo>
                    <a:lnTo>
                      <a:pt x="31"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87" name="Freeform 428"/>
              <p:cNvSpPr>
                <a:spLocks/>
              </p:cNvSpPr>
              <p:nvPr/>
            </p:nvSpPr>
            <p:spPr bwMode="auto">
              <a:xfrm>
                <a:off x="725" y="1292"/>
                <a:ext cx="36" cy="2"/>
              </a:xfrm>
              <a:custGeom>
                <a:avLst/>
                <a:gdLst>
                  <a:gd name="T0" fmla="*/ 33 w 36"/>
                  <a:gd name="T1" fmla="*/ 0 h 2"/>
                  <a:gd name="T2" fmla="*/ 2 w 36"/>
                  <a:gd name="T3" fmla="*/ 0 h 2"/>
                  <a:gd name="T4" fmla="*/ 0 w 36"/>
                  <a:gd name="T5" fmla="*/ 0 h 2"/>
                  <a:gd name="T6" fmla="*/ 0 w 36"/>
                  <a:gd name="T7" fmla="*/ 0 h 2"/>
                  <a:gd name="T8" fmla="*/ 0 w 36"/>
                  <a:gd name="T9" fmla="*/ 1 h 2"/>
                  <a:gd name="T10" fmla="*/ 0 w 36"/>
                  <a:gd name="T11" fmla="*/ 1 h 2"/>
                  <a:gd name="T12" fmla="*/ 2 w 36"/>
                  <a:gd name="T13" fmla="*/ 1 h 2"/>
                  <a:gd name="T14" fmla="*/ 33 w 36"/>
                  <a:gd name="T15" fmla="*/ 1 h 2"/>
                  <a:gd name="T16" fmla="*/ 35 w 36"/>
                  <a:gd name="T17" fmla="*/ 1 h 2"/>
                  <a:gd name="T18" fmla="*/ 35 w 36"/>
                  <a:gd name="T19" fmla="*/ 1 h 2"/>
                  <a:gd name="T20" fmla="*/ 35 w 36"/>
                  <a:gd name="T21" fmla="*/ 0 h 2"/>
                  <a:gd name="T22" fmla="*/ 33 w 36"/>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2"/>
                  <a:gd name="T38" fmla="*/ 36 w 36"/>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2">
                    <a:moveTo>
                      <a:pt x="33" y="0"/>
                    </a:moveTo>
                    <a:lnTo>
                      <a:pt x="2" y="0"/>
                    </a:lnTo>
                    <a:lnTo>
                      <a:pt x="0" y="0"/>
                    </a:lnTo>
                    <a:lnTo>
                      <a:pt x="0" y="1"/>
                    </a:lnTo>
                    <a:lnTo>
                      <a:pt x="2" y="1"/>
                    </a:lnTo>
                    <a:lnTo>
                      <a:pt x="33" y="1"/>
                    </a:lnTo>
                    <a:lnTo>
                      <a:pt x="35" y="1"/>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88" name="Freeform 429"/>
              <p:cNvSpPr>
                <a:spLocks/>
              </p:cNvSpPr>
              <p:nvPr/>
            </p:nvSpPr>
            <p:spPr bwMode="auto">
              <a:xfrm>
                <a:off x="677" y="1292"/>
                <a:ext cx="36" cy="2"/>
              </a:xfrm>
              <a:custGeom>
                <a:avLst/>
                <a:gdLst>
                  <a:gd name="T0" fmla="*/ 33 w 36"/>
                  <a:gd name="T1" fmla="*/ 0 h 2"/>
                  <a:gd name="T2" fmla="*/ 2 w 36"/>
                  <a:gd name="T3" fmla="*/ 0 h 2"/>
                  <a:gd name="T4" fmla="*/ 0 w 36"/>
                  <a:gd name="T5" fmla="*/ 0 h 2"/>
                  <a:gd name="T6" fmla="*/ 0 w 36"/>
                  <a:gd name="T7" fmla="*/ 0 h 2"/>
                  <a:gd name="T8" fmla="*/ 0 w 36"/>
                  <a:gd name="T9" fmla="*/ 1 h 2"/>
                  <a:gd name="T10" fmla="*/ 0 w 36"/>
                  <a:gd name="T11" fmla="*/ 1 h 2"/>
                  <a:gd name="T12" fmla="*/ 2 w 36"/>
                  <a:gd name="T13" fmla="*/ 1 h 2"/>
                  <a:gd name="T14" fmla="*/ 33 w 36"/>
                  <a:gd name="T15" fmla="*/ 1 h 2"/>
                  <a:gd name="T16" fmla="*/ 35 w 36"/>
                  <a:gd name="T17" fmla="*/ 1 h 2"/>
                  <a:gd name="T18" fmla="*/ 35 w 36"/>
                  <a:gd name="T19" fmla="*/ 1 h 2"/>
                  <a:gd name="T20" fmla="*/ 35 w 36"/>
                  <a:gd name="T21" fmla="*/ 0 h 2"/>
                  <a:gd name="T22" fmla="*/ 33 w 36"/>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2"/>
                  <a:gd name="T38" fmla="*/ 36 w 36"/>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2">
                    <a:moveTo>
                      <a:pt x="33" y="0"/>
                    </a:moveTo>
                    <a:lnTo>
                      <a:pt x="2" y="0"/>
                    </a:lnTo>
                    <a:lnTo>
                      <a:pt x="0" y="0"/>
                    </a:lnTo>
                    <a:lnTo>
                      <a:pt x="0" y="1"/>
                    </a:lnTo>
                    <a:lnTo>
                      <a:pt x="2" y="1"/>
                    </a:lnTo>
                    <a:lnTo>
                      <a:pt x="33" y="1"/>
                    </a:lnTo>
                    <a:lnTo>
                      <a:pt x="35" y="1"/>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89" name="Freeform 430"/>
              <p:cNvSpPr>
                <a:spLocks/>
              </p:cNvSpPr>
              <p:nvPr/>
            </p:nvSpPr>
            <p:spPr bwMode="auto">
              <a:xfrm>
                <a:off x="629" y="1292"/>
                <a:ext cx="36" cy="2"/>
              </a:xfrm>
              <a:custGeom>
                <a:avLst/>
                <a:gdLst>
                  <a:gd name="T0" fmla="*/ 33 w 36"/>
                  <a:gd name="T1" fmla="*/ 0 h 2"/>
                  <a:gd name="T2" fmla="*/ 2 w 36"/>
                  <a:gd name="T3" fmla="*/ 0 h 2"/>
                  <a:gd name="T4" fmla="*/ 0 w 36"/>
                  <a:gd name="T5" fmla="*/ 0 h 2"/>
                  <a:gd name="T6" fmla="*/ 0 w 36"/>
                  <a:gd name="T7" fmla="*/ 0 h 2"/>
                  <a:gd name="T8" fmla="*/ 0 w 36"/>
                  <a:gd name="T9" fmla="*/ 1 h 2"/>
                  <a:gd name="T10" fmla="*/ 0 w 36"/>
                  <a:gd name="T11" fmla="*/ 1 h 2"/>
                  <a:gd name="T12" fmla="*/ 2 w 36"/>
                  <a:gd name="T13" fmla="*/ 1 h 2"/>
                  <a:gd name="T14" fmla="*/ 33 w 36"/>
                  <a:gd name="T15" fmla="*/ 1 h 2"/>
                  <a:gd name="T16" fmla="*/ 35 w 36"/>
                  <a:gd name="T17" fmla="*/ 1 h 2"/>
                  <a:gd name="T18" fmla="*/ 35 w 36"/>
                  <a:gd name="T19" fmla="*/ 1 h 2"/>
                  <a:gd name="T20" fmla="*/ 35 w 36"/>
                  <a:gd name="T21" fmla="*/ 0 h 2"/>
                  <a:gd name="T22" fmla="*/ 35 w 36"/>
                  <a:gd name="T23" fmla="*/ 0 h 2"/>
                  <a:gd name="T24" fmla="*/ 33 w 36"/>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
                  <a:gd name="T41" fmla="*/ 36 w 36"/>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
                    <a:moveTo>
                      <a:pt x="33" y="0"/>
                    </a:moveTo>
                    <a:lnTo>
                      <a:pt x="2" y="0"/>
                    </a:lnTo>
                    <a:lnTo>
                      <a:pt x="0" y="0"/>
                    </a:lnTo>
                    <a:lnTo>
                      <a:pt x="0" y="1"/>
                    </a:lnTo>
                    <a:lnTo>
                      <a:pt x="2" y="1"/>
                    </a:lnTo>
                    <a:lnTo>
                      <a:pt x="33" y="1"/>
                    </a:lnTo>
                    <a:lnTo>
                      <a:pt x="35" y="1"/>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90" name="Freeform 431"/>
              <p:cNvSpPr>
                <a:spLocks/>
              </p:cNvSpPr>
              <p:nvPr/>
            </p:nvSpPr>
            <p:spPr bwMode="auto">
              <a:xfrm>
                <a:off x="581" y="1292"/>
                <a:ext cx="36" cy="2"/>
              </a:xfrm>
              <a:custGeom>
                <a:avLst/>
                <a:gdLst>
                  <a:gd name="T0" fmla="*/ 33 w 36"/>
                  <a:gd name="T1" fmla="*/ 0 h 2"/>
                  <a:gd name="T2" fmla="*/ 2 w 36"/>
                  <a:gd name="T3" fmla="*/ 0 h 2"/>
                  <a:gd name="T4" fmla="*/ 0 w 36"/>
                  <a:gd name="T5" fmla="*/ 0 h 2"/>
                  <a:gd name="T6" fmla="*/ 0 w 36"/>
                  <a:gd name="T7" fmla="*/ 0 h 2"/>
                  <a:gd name="T8" fmla="*/ 0 w 36"/>
                  <a:gd name="T9" fmla="*/ 1 h 2"/>
                  <a:gd name="T10" fmla="*/ 0 w 36"/>
                  <a:gd name="T11" fmla="*/ 1 h 2"/>
                  <a:gd name="T12" fmla="*/ 2 w 36"/>
                  <a:gd name="T13" fmla="*/ 1 h 2"/>
                  <a:gd name="T14" fmla="*/ 33 w 36"/>
                  <a:gd name="T15" fmla="*/ 1 h 2"/>
                  <a:gd name="T16" fmla="*/ 35 w 36"/>
                  <a:gd name="T17" fmla="*/ 1 h 2"/>
                  <a:gd name="T18" fmla="*/ 35 w 36"/>
                  <a:gd name="T19" fmla="*/ 1 h 2"/>
                  <a:gd name="T20" fmla="*/ 35 w 36"/>
                  <a:gd name="T21" fmla="*/ 0 h 2"/>
                  <a:gd name="T22" fmla="*/ 35 w 36"/>
                  <a:gd name="T23" fmla="*/ 0 h 2"/>
                  <a:gd name="T24" fmla="*/ 33 w 36"/>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
                  <a:gd name="T41" fmla="*/ 36 w 36"/>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
                    <a:moveTo>
                      <a:pt x="33" y="0"/>
                    </a:moveTo>
                    <a:lnTo>
                      <a:pt x="2" y="0"/>
                    </a:lnTo>
                    <a:lnTo>
                      <a:pt x="0" y="0"/>
                    </a:lnTo>
                    <a:lnTo>
                      <a:pt x="0" y="1"/>
                    </a:lnTo>
                    <a:lnTo>
                      <a:pt x="2" y="1"/>
                    </a:lnTo>
                    <a:lnTo>
                      <a:pt x="33" y="1"/>
                    </a:lnTo>
                    <a:lnTo>
                      <a:pt x="35" y="1"/>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91" name="Freeform 432"/>
              <p:cNvSpPr>
                <a:spLocks/>
              </p:cNvSpPr>
              <p:nvPr/>
            </p:nvSpPr>
            <p:spPr bwMode="auto">
              <a:xfrm>
                <a:off x="531" y="1292"/>
                <a:ext cx="38" cy="2"/>
              </a:xfrm>
              <a:custGeom>
                <a:avLst/>
                <a:gdLst>
                  <a:gd name="T0" fmla="*/ 35 w 38"/>
                  <a:gd name="T1" fmla="*/ 0 h 2"/>
                  <a:gd name="T2" fmla="*/ 4 w 38"/>
                  <a:gd name="T3" fmla="*/ 0 h 2"/>
                  <a:gd name="T4" fmla="*/ 2 w 38"/>
                  <a:gd name="T5" fmla="*/ 0 h 2"/>
                  <a:gd name="T6" fmla="*/ 2 w 38"/>
                  <a:gd name="T7" fmla="*/ 0 h 2"/>
                  <a:gd name="T8" fmla="*/ 0 w 38"/>
                  <a:gd name="T9" fmla="*/ 0 h 2"/>
                  <a:gd name="T10" fmla="*/ 0 w 38"/>
                  <a:gd name="T11" fmla="*/ 1 h 2"/>
                  <a:gd name="T12" fmla="*/ 2 w 38"/>
                  <a:gd name="T13" fmla="*/ 1 h 2"/>
                  <a:gd name="T14" fmla="*/ 4 w 38"/>
                  <a:gd name="T15" fmla="*/ 1 h 2"/>
                  <a:gd name="T16" fmla="*/ 35 w 38"/>
                  <a:gd name="T17" fmla="*/ 1 h 2"/>
                  <a:gd name="T18" fmla="*/ 37 w 38"/>
                  <a:gd name="T19" fmla="*/ 1 h 2"/>
                  <a:gd name="T20" fmla="*/ 37 w 38"/>
                  <a:gd name="T21" fmla="*/ 1 h 2"/>
                  <a:gd name="T22" fmla="*/ 37 w 38"/>
                  <a:gd name="T23" fmla="*/ 0 h 2"/>
                  <a:gd name="T24" fmla="*/ 35 w 38"/>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2"/>
                  <a:gd name="T41" fmla="*/ 38 w 38"/>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2">
                    <a:moveTo>
                      <a:pt x="35" y="0"/>
                    </a:moveTo>
                    <a:lnTo>
                      <a:pt x="4" y="0"/>
                    </a:lnTo>
                    <a:lnTo>
                      <a:pt x="2" y="0"/>
                    </a:lnTo>
                    <a:lnTo>
                      <a:pt x="0" y="0"/>
                    </a:lnTo>
                    <a:lnTo>
                      <a:pt x="0" y="1"/>
                    </a:lnTo>
                    <a:lnTo>
                      <a:pt x="2" y="1"/>
                    </a:lnTo>
                    <a:lnTo>
                      <a:pt x="4" y="1"/>
                    </a:lnTo>
                    <a:lnTo>
                      <a:pt x="35" y="1"/>
                    </a:lnTo>
                    <a:lnTo>
                      <a:pt x="37" y="1"/>
                    </a:lnTo>
                    <a:lnTo>
                      <a:pt x="37" y="0"/>
                    </a:lnTo>
                    <a:lnTo>
                      <a:pt x="35"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92" name="Freeform 433"/>
              <p:cNvSpPr>
                <a:spLocks/>
              </p:cNvSpPr>
              <p:nvPr/>
            </p:nvSpPr>
            <p:spPr bwMode="auto">
              <a:xfrm>
                <a:off x="485" y="1292"/>
                <a:ext cx="36" cy="2"/>
              </a:xfrm>
              <a:custGeom>
                <a:avLst/>
                <a:gdLst>
                  <a:gd name="T0" fmla="*/ 33 w 36"/>
                  <a:gd name="T1" fmla="*/ 0 h 2"/>
                  <a:gd name="T2" fmla="*/ 2 w 36"/>
                  <a:gd name="T3" fmla="*/ 0 h 2"/>
                  <a:gd name="T4" fmla="*/ 0 w 36"/>
                  <a:gd name="T5" fmla="*/ 0 h 2"/>
                  <a:gd name="T6" fmla="*/ 0 w 36"/>
                  <a:gd name="T7" fmla="*/ 0 h 2"/>
                  <a:gd name="T8" fmla="*/ 0 w 36"/>
                  <a:gd name="T9" fmla="*/ 1 h 2"/>
                  <a:gd name="T10" fmla="*/ 0 w 36"/>
                  <a:gd name="T11" fmla="*/ 1 h 2"/>
                  <a:gd name="T12" fmla="*/ 2 w 36"/>
                  <a:gd name="T13" fmla="*/ 1 h 2"/>
                  <a:gd name="T14" fmla="*/ 33 w 36"/>
                  <a:gd name="T15" fmla="*/ 1 h 2"/>
                  <a:gd name="T16" fmla="*/ 35 w 36"/>
                  <a:gd name="T17" fmla="*/ 1 h 2"/>
                  <a:gd name="T18" fmla="*/ 35 w 36"/>
                  <a:gd name="T19" fmla="*/ 1 h 2"/>
                  <a:gd name="T20" fmla="*/ 35 w 36"/>
                  <a:gd name="T21" fmla="*/ 0 h 2"/>
                  <a:gd name="T22" fmla="*/ 35 w 36"/>
                  <a:gd name="T23" fmla="*/ 0 h 2"/>
                  <a:gd name="T24" fmla="*/ 33 w 36"/>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
                  <a:gd name="T41" fmla="*/ 36 w 36"/>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
                    <a:moveTo>
                      <a:pt x="33" y="0"/>
                    </a:moveTo>
                    <a:lnTo>
                      <a:pt x="2" y="0"/>
                    </a:lnTo>
                    <a:lnTo>
                      <a:pt x="0" y="0"/>
                    </a:lnTo>
                    <a:lnTo>
                      <a:pt x="0" y="1"/>
                    </a:lnTo>
                    <a:lnTo>
                      <a:pt x="2" y="1"/>
                    </a:lnTo>
                    <a:lnTo>
                      <a:pt x="33" y="1"/>
                    </a:lnTo>
                    <a:lnTo>
                      <a:pt x="35" y="1"/>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93" name="Freeform 434"/>
              <p:cNvSpPr>
                <a:spLocks/>
              </p:cNvSpPr>
              <p:nvPr/>
            </p:nvSpPr>
            <p:spPr bwMode="auto">
              <a:xfrm>
                <a:off x="437" y="1292"/>
                <a:ext cx="36" cy="2"/>
              </a:xfrm>
              <a:custGeom>
                <a:avLst/>
                <a:gdLst>
                  <a:gd name="T0" fmla="*/ 33 w 36"/>
                  <a:gd name="T1" fmla="*/ 0 h 2"/>
                  <a:gd name="T2" fmla="*/ 2 w 36"/>
                  <a:gd name="T3" fmla="*/ 0 h 2"/>
                  <a:gd name="T4" fmla="*/ 0 w 36"/>
                  <a:gd name="T5" fmla="*/ 0 h 2"/>
                  <a:gd name="T6" fmla="*/ 0 w 36"/>
                  <a:gd name="T7" fmla="*/ 0 h 2"/>
                  <a:gd name="T8" fmla="*/ 0 w 36"/>
                  <a:gd name="T9" fmla="*/ 1 h 2"/>
                  <a:gd name="T10" fmla="*/ 0 w 36"/>
                  <a:gd name="T11" fmla="*/ 1 h 2"/>
                  <a:gd name="T12" fmla="*/ 2 w 36"/>
                  <a:gd name="T13" fmla="*/ 1 h 2"/>
                  <a:gd name="T14" fmla="*/ 33 w 36"/>
                  <a:gd name="T15" fmla="*/ 1 h 2"/>
                  <a:gd name="T16" fmla="*/ 35 w 36"/>
                  <a:gd name="T17" fmla="*/ 1 h 2"/>
                  <a:gd name="T18" fmla="*/ 35 w 36"/>
                  <a:gd name="T19" fmla="*/ 1 h 2"/>
                  <a:gd name="T20" fmla="*/ 35 w 36"/>
                  <a:gd name="T21" fmla="*/ 0 h 2"/>
                  <a:gd name="T22" fmla="*/ 35 w 36"/>
                  <a:gd name="T23" fmla="*/ 0 h 2"/>
                  <a:gd name="T24" fmla="*/ 33 w 36"/>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
                  <a:gd name="T41" fmla="*/ 36 w 36"/>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
                    <a:moveTo>
                      <a:pt x="33" y="0"/>
                    </a:moveTo>
                    <a:lnTo>
                      <a:pt x="2" y="0"/>
                    </a:lnTo>
                    <a:lnTo>
                      <a:pt x="0" y="0"/>
                    </a:lnTo>
                    <a:lnTo>
                      <a:pt x="0" y="1"/>
                    </a:lnTo>
                    <a:lnTo>
                      <a:pt x="2" y="1"/>
                    </a:lnTo>
                    <a:lnTo>
                      <a:pt x="33" y="1"/>
                    </a:lnTo>
                    <a:lnTo>
                      <a:pt x="35" y="1"/>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594" name="Freeform 435"/>
              <p:cNvSpPr>
                <a:spLocks/>
              </p:cNvSpPr>
              <p:nvPr/>
            </p:nvSpPr>
            <p:spPr bwMode="auto">
              <a:xfrm>
                <a:off x="973" y="1215"/>
                <a:ext cx="44" cy="22"/>
              </a:xfrm>
              <a:custGeom>
                <a:avLst/>
                <a:gdLst>
                  <a:gd name="T0" fmla="*/ 3 w 44"/>
                  <a:gd name="T1" fmla="*/ 6 h 22"/>
                  <a:gd name="T2" fmla="*/ 32 w 44"/>
                  <a:gd name="T3" fmla="*/ 20 h 22"/>
                  <a:gd name="T4" fmla="*/ 35 w 44"/>
                  <a:gd name="T5" fmla="*/ 21 h 22"/>
                  <a:gd name="T6" fmla="*/ 38 w 44"/>
                  <a:gd name="T7" fmla="*/ 21 h 22"/>
                  <a:gd name="T8" fmla="*/ 38 w 44"/>
                  <a:gd name="T9" fmla="*/ 20 h 22"/>
                  <a:gd name="T10" fmla="*/ 43 w 44"/>
                  <a:gd name="T11" fmla="*/ 17 h 22"/>
                  <a:gd name="T12" fmla="*/ 43 w 44"/>
                  <a:gd name="T13" fmla="*/ 15 h 22"/>
                  <a:gd name="T14" fmla="*/ 43 w 44"/>
                  <a:gd name="T15" fmla="*/ 14 h 22"/>
                  <a:gd name="T16" fmla="*/ 11 w 44"/>
                  <a:gd name="T17" fmla="*/ 0 h 22"/>
                  <a:gd name="T18" fmla="*/ 8 w 44"/>
                  <a:gd name="T19" fmla="*/ 0 h 22"/>
                  <a:gd name="T20" fmla="*/ 5 w 44"/>
                  <a:gd name="T21" fmla="*/ 0 h 22"/>
                  <a:gd name="T22" fmla="*/ 3 w 44"/>
                  <a:gd name="T23" fmla="*/ 3 h 22"/>
                  <a:gd name="T24" fmla="*/ 3 w 44"/>
                  <a:gd name="T25" fmla="*/ 5 h 22"/>
                  <a:gd name="T26" fmla="*/ 0 w 44"/>
                  <a:gd name="T27" fmla="*/ 5 h 22"/>
                  <a:gd name="T28" fmla="*/ 3 w 44"/>
                  <a:gd name="T29" fmla="*/ 6 h 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22"/>
                  <a:gd name="T47" fmla="*/ 44 w 44"/>
                  <a:gd name="T48" fmla="*/ 22 h 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22">
                    <a:moveTo>
                      <a:pt x="3" y="6"/>
                    </a:moveTo>
                    <a:lnTo>
                      <a:pt x="32" y="20"/>
                    </a:lnTo>
                    <a:lnTo>
                      <a:pt x="35" y="21"/>
                    </a:lnTo>
                    <a:lnTo>
                      <a:pt x="38" y="21"/>
                    </a:lnTo>
                    <a:lnTo>
                      <a:pt x="38" y="20"/>
                    </a:lnTo>
                    <a:lnTo>
                      <a:pt x="43" y="17"/>
                    </a:lnTo>
                    <a:lnTo>
                      <a:pt x="43" y="15"/>
                    </a:lnTo>
                    <a:lnTo>
                      <a:pt x="43" y="14"/>
                    </a:lnTo>
                    <a:lnTo>
                      <a:pt x="11" y="0"/>
                    </a:lnTo>
                    <a:lnTo>
                      <a:pt x="8" y="0"/>
                    </a:lnTo>
                    <a:lnTo>
                      <a:pt x="5" y="0"/>
                    </a:lnTo>
                    <a:lnTo>
                      <a:pt x="3" y="3"/>
                    </a:lnTo>
                    <a:lnTo>
                      <a:pt x="3" y="5"/>
                    </a:lnTo>
                    <a:lnTo>
                      <a:pt x="0" y="5"/>
                    </a:lnTo>
                    <a:lnTo>
                      <a:pt x="3" y="6"/>
                    </a:lnTo>
                  </a:path>
                </a:pathLst>
              </a:custGeom>
              <a:noFill/>
              <a:ln w="12700" cap="rnd">
                <a:solidFill>
                  <a:srgbClr val="000000"/>
                </a:solidFill>
                <a:round/>
                <a:headEnd/>
                <a:tailEnd/>
              </a:ln>
            </p:spPr>
            <p:txBody>
              <a:bodyPr>
                <a:prstTxWarp prst="textNoShape">
                  <a:avLst/>
                </a:prstTxWarp>
              </a:bodyPr>
              <a:lstStyle/>
              <a:p>
                <a:endParaRPr lang="en-US"/>
              </a:p>
            </p:txBody>
          </p:sp>
          <p:sp>
            <p:nvSpPr>
              <p:cNvPr id="26595" name="Freeform 436"/>
              <p:cNvSpPr>
                <a:spLocks/>
              </p:cNvSpPr>
              <p:nvPr/>
            </p:nvSpPr>
            <p:spPr bwMode="auto">
              <a:xfrm>
                <a:off x="1008" y="1235"/>
                <a:ext cx="22" cy="28"/>
              </a:xfrm>
              <a:custGeom>
                <a:avLst/>
                <a:gdLst>
                  <a:gd name="T0" fmla="*/ 0 w 22"/>
                  <a:gd name="T1" fmla="*/ 3 h 28"/>
                  <a:gd name="T2" fmla="*/ 8 w 22"/>
                  <a:gd name="T3" fmla="*/ 26 h 28"/>
                  <a:gd name="T4" fmla="*/ 11 w 22"/>
                  <a:gd name="T5" fmla="*/ 27 h 28"/>
                  <a:gd name="T6" fmla="*/ 18 w 22"/>
                  <a:gd name="T7" fmla="*/ 26 h 28"/>
                  <a:gd name="T8" fmla="*/ 21 w 22"/>
                  <a:gd name="T9" fmla="*/ 26 h 28"/>
                  <a:gd name="T10" fmla="*/ 21 w 22"/>
                  <a:gd name="T11" fmla="*/ 24 h 28"/>
                  <a:gd name="T12" fmla="*/ 13 w 22"/>
                  <a:gd name="T13" fmla="*/ 2 h 28"/>
                  <a:gd name="T14" fmla="*/ 13 w 22"/>
                  <a:gd name="T15" fmla="*/ 0 h 28"/>
                  <a:gd name="T16" fmla="*/ 11 w 22"/>
                  <a:gd name="T17" fmla="*/ 0 h 28"/>
                  <a:gd name="T18" fmla="*/ 3 w 22"/>
                  <a:gd name="T19" fmla="*/ 2 h 28"/>
                  <a:gd name="T20" fmla="*/ 0 w 22"/>
                  <a:gd name="T21" fmla="*/ 3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8"/>
                  <a:gd name="T35" fmla="*/ 22 w 22"/>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8">
                    <a:moveTo>
                      <a:pt x="0" y="3"/>
                    </a:moveTo>
                    <a:lnTo>
                      <a:pt x="8" y="26"/>
                    </a:lnTo>
                    <a:lnTo>
                      <a:pt x="11" y="27"/>
                    </a:lnTo>
                    <a:lnTo>
                      <a:pt x="18" y="26"/>
                    </a:lnTo>
                    <a:lnTo>
                      <a:pt x="21" y="26"/>
                    </a:lnTo>
                    <a:lnTo>
                      <a:pt x="21" y="24"/>
                    </a:lnTo>
                    <a:lnTo>
                      <a:pt x="13" y="2"/>
                    </a:lnTo>
                    <a:lnTo>
                      <a:pt x="13" y="0"/>
                    </a:lnTo>
                    <a:lnTo>
                      <a:pt x="11" y="0"/>
                    </a:lnTo>
                    <a:lnTo>
                      <a:pt x="3" y="2"/>
                    </a:lnTo>
                    <a:lnTo>
                      <a:pt x="0" y="3"/>
                    </a:lnTo>
                  </a:path>
                </a:pathLst>
              </a:custGeom>
              <a:noFill/>
              <a:ln w="12700" cap="rnd">
                <a:solidFill>
                  <a:srgbClr val="000000"/>
                </a:solidFill>
                <a:round/>
                <a:headEnd/>
                <a:tailEnd/>
              </a:ln>
            </p:spPr>
            <p:txBody>
              <a:bodyPr>
                <a:prstTxWarp prst="textNoShape">
                  <a:avLst/>
                </a:prstTxWarp>
              </a:bodyPr>
              <a:lstStyle/>
              <a:p>
                <a:endParaRPr lang="en-US"/>
              </a:p>
            </p:txBody>
          </p:sp>
          <p:sp>
            <p:nvSpPr>
              <p:cNvPr id="26596" name="Freeform 437"/>
              <p:cNvSpPr>
                <a:spLocks/>
              </p:cNvSpPr>
              <p:nvPr/>
            </p:nvSpPr>
            <p:spPr bwMode="auto">
              <a:xfrm>
                <a:off x="997" y="1263"/>
                <a:ext cx="31" cy="27"/>
              </a:xfrm>
              <a:custGeom>
                <a:avLst/>
                <a:gdLst>
                  <a:gd name="T0" fmla="*/ 16 w 31"/>
                  <a:gd name="T1" fmla="*/ 0 h 27"/>
                  <a:gd name="T2" fmla="*/ 0 w 31"/>
                  <a:gd name="T3" fmla="*/ 21 h 27"/>
                  <a:gd name="T4" fmla="*/ 0 w 31"/>
                  <a:gd name="T5" fmla="*/ 23 h 27"/>
                  <a:gd name="T6" fmla="*/ 3 w 31"/>
                  <a:gd name="T7" fmla="*/ 23 h 27"/>
                  <a:gd name="T8" fmla="*/ 8 w 31"/>
                  <a:gd name="T9" fmla="*/ 26 h 27"/>
                  <a:gd name="T10" fmla="*/ 11 w 31"/>
                  <a:gd name="T11" fmla="*/ 26 h 27"/>
                  <a:gd name="T12" fmla="*/ 11 w 31"/>
                  <a:gd name="T13" fmla="*/ 24 h 27"/>
                  <a:gd name="T14" fmla="*/ 14 w 31"/>
                  <a:gd name="T15" fmla="*/ 24 h 27"/>
                  <a:gd name="T16" fmla="*/ 30 w 31"/>
                  <a:gd name="T17" fmla="*/ 5 h 27"/>
                  <a:gd name="T18" fmla="*/ 30 w 31"/>
                  <a:gd name="T19" fmla="*/ 3 h 27"/>
                  <a:gd name="T20" fmla="*/ 30 w 31"/>
                  <a:gd name="T21" fmla="*/ 2 h 27"/>
                  <a:gd name="T22" fmla="*/ 27 w 31"/>
                  <a:gd name="T23" fmla="*/ 2 h 27"/>
                  <a:gd name="T24" fmla="*/ 22 w 31"/>
                  <a:gd name="T25" fmla="*/ 0 h 27"/>
                  <a:gd name="T26" fmla="*/ 19 w 31"/>
                  <a:gd name="T27" fmla="*/ 0 h 27"/>
                  <a:gd name="T28" fmla="*/ 16 w 31"/>
                  <a:gd name="T29" fmla="*/ 0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27"/>
                  <a:gd name="T47" fmla="*/ 31 w 31"/>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27">
                    <a:moveTo>
                      <a:pt x="16" y="0"/>
                    </a:moveTo>
                    <a:lnTo>
                      <a:pt x="0" y="21"/>
                    </a:lnTo>
                    <a:lnTo>
                      <a:pt x="0" y="23"/>
                    </a:lnTo>
                    <a:lnTo>
                      <a:pt x="3" y="23"/>
                    </a:lnTo>
                    <a:lnTo>
                      <a:pt x="8" y="26"/>
                    </a:lnTo>
                    <a:lnTo>
                      <a:pt x="11" y="26"/>
                    </a:lnTo>
                    <a:lnTo>
                      <a:pt x="11" y="24"/>
                    </a:lnTo>
                    <a:lnTo>
                      <a:pt x="14" y="24"/>
                    </a:lnTo>
                    <a:lnTo>
                      <a:pt x="30" y="5"/>
                    </a:lnTo>
                    <a:lnTo>
                      <a:pt x="30" y="3"/>
                    </a:lnTo>
                    <a:lnTo>
                      <a:pt x="30" y="2"/>
                    </a:lnTo>
                    <a:lnTo>
                      <a:pt x="27" y="2"/>
                    </a:lnTo>
                    <a:lnTo>
                      <a:pt x="22" y="0"/>
                    </a:lnTo>
                    <a:lnTo>
                      <a:pt x="19" y="0"/>
                    </a:lnTo>
                    <a:lnTo>
                      <a:pt x="16"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597" name="Freeform 438"/>
              <p:cNvSpPr>
                <a:spLocks/>
              </p:cNvSpPr>
              <p:nvPr/>
            </p:nvSpPr>
            <p:spPr bwMode="auto">
              <a:xfrm>
                <a:off x="955" y="1286"/>
                <a:ext cx="46" cy="16"/>
              </a:xfrm>
              <a:custGeom>
                <a:avLst/>
                <a:gdLst>
                  <a:gd name="T0" fmla="*/ 37 w 46"/>
                  <a:gd name="T1" fmla="*/ 0 h 16"/>
                  <a:gd name="T2" fmla="*/ 0 w 46"/>
                  <a:gd name="T3" fmla="*/ 8 h 16"/>
                  <a:gd name="T4" fmla="*/ 0 w 46"/>
                  <a:gd name="T5" fmla="*/ 9 h 16"/>
                  <a:gd name="T6" fmla="*/ 3 w 46"/>
                  <a:gd name="T7" fmla="*/ 14 h 16"/>
                  <a:gd name="T8" fmla="*/ 3 w 46"/>
                  <a:gd name="T9" fmla="*/ 15 h 16"/>
                  <a:gd name="T10" fmla="*/ 5 w 46"/>
                  <a:gd name="T11" fmla="*/ 15 h 16"/>
                  <a:gd name="T12" fmla="*/ 42 w 46"/>
                  <a:gd name="T13" fmla="*/ 8 h 16"/>
                  <a:gd name="T14" fmla="*/ 42 w 46"/>
                  <a:gd name="T15" fmla="*/ 6 h 16"/>
                  <a:gd name="T16" fmla="*/ 45 w 46"/>
                  <a:gd name="T17" fmla="*/ 6 h 16"/>
                  <a:gd name="T18" fmla="*/ 45 w 46"/>
                  <a:gd name="T19" fmla="*/ 5 h 16"/>
                  <a:gd name="T20" fmla="*/ 42 w 46"/>
                  <a:gd name="T21" fmla="*/ 0 h 16"/>
                  <a:gd name="T22" fmla="*/ 40 w 46"/>
                  <a:gd name="T23" fmla="*/ 0 h 16"/>
                  <a:gd name="T24" fmla="*/ 37 w 46"/>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16"/>
                  <a:gd name="T41" fmla="*/ 46 w 46"/>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16">
                    <a:moveTo>
                      <a:pt x="37" y="0"/>
                    </a:moveTo>
                    <a:lnTo>
                      <a:pt x="0" y="8"/>
                    </a:lnTo>
                    <a:lnTo>
                      <a:pt x="0" y="9"/>
                    </a:lnTo>
                    <a:lnTo>
                      <a:pt x="3" y="14"/>
                    </a:lnTo>
                    <a:lnTo>
                      <a:pt x="3" y="15"/>
                    </a:lnTo>
                    <a:lnTo>
                      <a:pt x="5" y="15"/>
                    </a:lnTo>
                    <a:lnTo>
                      <a:pt x="42" y="8"/>
                    </a:lnTo>
                    <a:lnTo>
                      <a:pt x="42" y="6"/>
                    </a:lnTo>
                    <a:lnTo>
                      <a:pt x="45" y="6"/>
                    </a:lnTo>
                    <a:lnTo>
                      <a:pt x="45" y="5"/>
                    </a:lnTo>
                    <a:lnTo>
                      <a:pt x="42" y="0"/>
                    </a:lnTo>
                    <a:lnTo>
                      <a:pt x="40" y="0"/>
                    </a:lnTo>
                    <a:lnTo>
                      <a:pt x="37"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598" name="Freeform 439"/>
              <p:cNvSpPr>
                <a:spLocks/>
              </p:cNvSpPr>
              <p:nvPr/>
            </p:nvSpPr>
            <p:spPr bwMode="auto">
              <a:xfrm>
                <a:off x="904" y="1292"/>
                <a:ext cx="46" cy="8"/>
              </a:xfrm>
              <a:custGeom>
                <a:avLst/>
                <a:gdLst>
                  <a:gd name="T0" fmla="*/ 42 w 46"/>
                  <a:gd name="T1" fmla="*/ 0 h 8"/>
                  <a:gd name="T2" fmla="*/ 3 w 46"/>
                  <a:gd name="T3" fmla="*/ 0 h 8"/>
                  <a:gd name="T4" fmla="*/ 0 w 46"/>
                  <a:gd name="T5" fmla="*/ 1 h 8"/>
                  <a:gd name="T6" fmla="*/ 0 w 46"/>
                  <a:gd name="T7" fmla="*/ 6 h 8"/>
                  <a:gd name="T8" fmla="*/ 0 w 46"/>
                  <a:gd name="T9" fmla="*/ 7 h 8"/>
                  <a:gd name="T10" fmla="*/ 3 w 46"/>
                  <a:gd name="T11" fmla="*/ 7 h 8"/>
                  <a:gd name="T12" fmla="*/ 42 w 46"/>
                  <a:gd name="T13" fmla="*/ 7 h 8"/>
                  <a:gd name="T14" fmla="*/ 45 w 46"/>
                  <a:gd name="T15" fmla="*/ 7 h 8"/>
                  <a:gd name="T16" fmla="*/ 45 w 46"/>
                  <a:gd name="T17" fmla="*/ 6 h 8"/>
                  <a:gd name="T18" fmla="*/ 45 w 46"/>
                  <a:gd name="T19" fmla="*/ 1 h 8"/>
                  <a:gd name="T20" fmla="*/ 45 w 46"/>
                  <a:gd name="T21" fmla="*/ 0 h 8"/>
                  <a:gd name="T22" fmla="*/ 42 w 46"/>
                  <a:gd name="T23" fmla="*/ 0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8"/>
                  <a:gd name="T38" fmla="*/ 46 w 46"/>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8">
                    <a:moveTo>
                      <a:pt x="42" y="0"/>
                    </a:moveTo>
                    <a:lnTo>
                      <a:pt x="3" y="0"/>
                    </a:lnTo>
                    <a:lnTo>
                      <a:pt x="0" y="1"/>
                    </a:lnTo>
                    <a:lnTo>
                      <a:pt x="0" y="6"/>
                    </a:lnTo>
                    <a:lnTo>
                      <a:pt x="0" y="7"/>
                    </a:lnTo>
                    <a:lnTo>
                      <a:pt x="3" y="7"/>
                    </a:lnTo>
                    <a:lnTo>
                      <a:pt x="42" y="7"/>
                    </a:lnTo>
                    <a:lnTo>
                      <a:pt x="45" y="7"/>
                    </a:lnTo>
                    <a:lnTo>
                      <a:pt x="45" y="6"/>
                    </a:lnTo>
                    <a:lnTo>
                      <a:pt x="45" y="1"/>
                    </a:lnTo>
                    <a:lnTo>
                      <a:pt x="45" y="0"/>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599" name="Freeform 440"/>
              <p:cNvSpPr>
                <a:spLocks/>
              </p:cNvSpPr>
              <p:nvPr/>
            </p:nvSpPr>
            <p:spPr bwMode="auto">
              <a:xfrm>
                <a:off x="859" y="1292"/>
                <a:ext cx="46" cy="8"/>
              </a:xfrm>
              <a:custGeom>
                <a:avLst/>
                <a:gdLst>
                  <a:gd name="T0" fmla="*/ 40 w 46"/>
                  <a:gd name="T1" fmla="*/ 0 h 8"/>
                  <a:gd name="T2" fmla="*/ 0 w 46"/>
                  <a:gd name="T3" fmla="*/ 0 h 8"/>
                  <a:gd name="T4" fmla="*/ 0 w 46"/>
                  <a:gd name="T5" fmla="*/ 1 h 8"/>
                  <a:gd name="T6" fmla="*/ 0 w 46"/>
                  <a:gd name="T7" fmla="*/ 6 h 8"/>
                  <a:gd name="T8" fmla="*/ 0 w 46"/>
                  <a:gd name="T9" fmla="*/ 7 h 8"/>
                  <a:gd name="T10" fmla="*/ 40 w 46"/>
                  <a:gd name="T11" fmla="*/ 7 h 8"/>
                  <a:gd name="T12" fmla="*/ 42 w 46"/>
                  <a:gd name="T13" fmla="*/ 7 h 8"/>
                  <a:gd name="T14" fmla="*/ 45 w 46"/>
                  <a:gd name="T15" fmla="*/ 6 h 8"/>
                  <a:gd name="T16" fmla="*/ 45 w 46"/>
                  <a:gd name="T17" fmla="*/ 1 h 8"/>
                  <a:gd name="T18" fmla="*/ 42 w 46"/>
                  <a:gd name="T19" fmla="*/ 1 h 8"/>
                  <a:gd name="T20" fmla="*/ 42 w 46"/>
                  <a:gd name="T21" fmla="*/ 0 h 8"/>
                  <a:gd name="T22" fmla="*/ 40 w 46"/>
                  <a:gd name="T23" fmla="*/ 0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8"/>
                  <a:gd name="T38" fmla="*/ 46 w 46"/>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8">
                    <a:moveTo>
                      <a:pt x="40" y="0"/>
                    </a:moveTo>
                    <a:lnTo>
                      <a:pt x="0" y="0"/>
                    </a:lnTo>
                    <a:lnTo>
                      <a:pt x="0" y="1"/>
                    </a:lnTo>
                    <a:lnTo>
                      <a:pt x="0" y="6"/>
                    </a:lnTo>
                    <a:lnTo>
                      <a:pt x="0" y="7"/>
                    </a:lnTo>
                    <a:lnTo>
                      <a:pt x="40" y="7"/>
                    </a:lnTo>
                    <a:lnTo>
                      <a:pt x="42" y="7"/>
                    </a:lnTo>
                    <a:lnTo>
                      <a:pt x="45" y="6"/>
                    </a:lnTo>
                    <a:lnTo>
                      <a:pt x="45" y="1"/>
                    </a:lnTo>
                    <a:lnTo>
                      <a:pt x="42" y="1"/>
                    </a:lnTo>
                    <a:lnTo>
                      <a:pt x="42" y="0"/>
                    </a:lnTo>
                    <a:lnTo>
                      <a:pt x="4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00" name="Freeform 441"/>
              <p:cNvSpPr>
                <a:spLocks/>
              </p:cNvSpPr>
              <p:nvPr/>
            </p:nvSpPr>
            <p:spPr bwMode="auto">
              <a:xfrm>
                <a:off x="811" y="1292"/>
                <a:ext cx="46" cy="8"/>
              </a:xfrm>
              <a:custGeom>
                <a:avLst/>
                <a:gdLst>
                  <a:gd name="T0" fmla="*/ 42 w 46"/>
                  <a:gd name="T1" fmla="*/ 0 h 8"/>
                  <a:gd name="T2" fmla="*/ 3 w 46"/>
                  <a:gd name="T3" fmla="*/ 0 h 8"/>
                  <a:gd name="T4" fmla="*/ 0 w 46"/>
                  <a:gd name="T5" fmla="*/ 0 h 8"/>
                  <a:gd name="T6" fmla="*/ 0 w 46"/>
                  <a:gd name="T7" fmla="*/ 1 h 8"/>
                  <a:gd name="T8" fmla="*/ 0 w 46"/>
                  <a:gd name="T9" fmla="*/ 6 h 8"/>
                  <a:gd name="T10" fmla="*/ 0 w 46"/>
                  <a:gd name="T11" fmla="*/ 7 h 8"/>
                  <a:gd name="T12" fmla="*/ 3 w 46"/>
                  <a:gd name="T13" fmla="*/ 7 h 8"/>
                  <a:gd name="T14" fmla="*/ 42 w 46"/>
                  <a:gd name="T15" fmla="*/ 7 h 8"/>
                  <a:gd name="T16" fmla="*/ 45 w 46"/>
                  <a:gd name="T17" fmla="*/ 7 h 8"/>
                  <a:gd name="T18" fmla="*/ 45 w 46"/>
                  <a:gd name="T19" fmla="*/ 6 h 8"/>
                  <a:gd name="T20" fmla="*/ 45 w 46"/>
                  <a:gd name="T21" fmla="*/ 1 h 8"/>
                  <a:gd name="T22" fmla="*/ 42 w 46"/>
                  <a:gd name="T23" fmla="*/ 0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8"/>
                  <a:gd name="T38" fmla="*/ 46 w 46"/>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8">
                    <a:moveTo>
                      <a:pt x="42" y="0"/>
                    </a:moveTo>
                    <a:lnTo>
                      <a:pt x="3" y="0"/>
                    </a:lnTo>
                    <a:lnTo>
                      <a:pt x="0" y="0"/>
                    </a:lnTo>
                    <a:lnTo>
                      <a:pt x="0" y="1"/>
                    </a:lnTo>
                    <a:lnTo>
                      <a:pt x="0" y="6"/>
                    </a:lnTo>
                    <a:lnTo>
                      <a:pt x="0" y="7"/>
                    </a:lnTo>
                    <a:lnTo>
                      <a:pt x="3" y="7"/>
                    </a:lnTo>
                    <a:lnTo>
                      <a:pt x="42" y="7"/>
                    </a:lnTo>
                    <a:lnTo>
                      <a:pt x="45" y="7"/>
                    </a:lnTo>
                    <a:lnTo>
                      <a:pt x="45" y="6"/>
                    </a:lnTo>
                    <a:lnTo>
                      <a:pt x="45" y="1"/>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01" name="Freeform 442"/>
              <p:cNvSpPr>
                <a:spLocks/>
              </p:cNvSpPr>
              <p:nvPr/>
            </p:nvSpPr>
            <p:spPr bwMode="auto">
              <a:xfrm>
                <a:off x="763" y="1292"/>
                <a:ext cx="46" cy="8"/>
              </a:xfrm>
              <a:custGeom>
                <a:avLst/>
                <a:gdLst>
                  <a:gd name="T0" fmla="*/ 40 w 46"/>
                  <a:gd name="T1" fmla="*/ 0 h 8"/>
                  <a:gd name="T2" fmla="*/ 0 w 46"/>
                  <a:gd name="T3" fmla="*/ 0 h 8"/>
                  <a:gd name="T4" fmla="*/ 0 w 46"/>
                  <a:gd name="T5" fmla="*/ 1 h 8"/>
                  <a:gd name="T6" fmla="*/ 0 w 46"/>
                  <a:gd name="T7" fmla="*/ 6 h 8"/>
                  <a:gd name="T8" fmla="*/ 0 w 46"/>
                  <a:gd name="T9" fmla="*/ 7 h 8"/>
                  <a:gd name="T10" fmla="*/ 40 w 46"/>
                  <a:gd name="T11" fmla="*/ 7 h 8"/>
                  <a:gd name="T12" fmla="*/ 42 w 46"/>
                  <a:gd name="T13" fmla="*/ 7 h 8"/>
                  <a:gd name="T14" fmla="*/ 45 w 46"/>
                  <a:gd name="T15" fmla="*/ 6 h 8"/>
                  <a:gd name="T16" fmla="*/ 45 w 46"/>
                  <a:gd name="T17" fmla="*/ 1 h 8"/>
                  <a:gd name="T18" fmla="*/ 42 w 46"/>
                  <a:gd name="T19" fmla="*/ 1 h 8"/>
                  <a:gd name="T20" fmla="*/ 42 w 46"/>
                  <a:gd name="T21" fmla="*/ 0 h 8"/>
                  <a:gd name="T22" fmla="*/ 40 w 46"/>
                  <a:gd name="T23" fmla="*/ 0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8"/>
                  <a:gd name="T38" fmla="*/ 46 w 46"/>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8">
                    <a:moveTo>
                      <a:pt x="40" y="0"/>
                    </a:moveTo>
                    <a:lnTo>
                      <a:pt x="0" y="0"/>
                    </a:lnTo>
                    <a:lnTo>
                      <a:pt x="0" y="1"/>
                    </a:lnTo>
                    <a:lnTo>
                      <a:pt x="0" y="6"/>
                    </a:lnTo>
                    <a:lnTo>
                      <a:pt x="0" y="7"/>
                    </a:lnTo>
                    <a:lnTo>
                      <a:pt x="40" y="7"/>
                    </a:lnTo>
                    <a:lnTo>
                      <a:pt x="42" y="7"/>
                    </a:lnTo>
                    <a:lnTo>
                      <a:pt x="45" y="6"/>
                    </a:lnTo>
                    <a:lnTo>
                      <a:pt x="45" y="1"/>
                    </a:lnTo>
                    <a:lnTo>
                      <a:pt x="42" y="1"/>
                    </a:lnTo>
                    <a:lnTo>
                      <a:pt x="42" y="0"/>
                    </a:lnTo>
                    <a:lnTo>
                      <a:pt x="4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02" name="Freeform 443"/>
              <p:cNvSpPr>
                <a:spLocks/>
              </p:cNvSpPr>
              <p:nvPr/>
            </p:nvSpPr>
            <p:spPr bwMode="auto">
              <a:xfrm>
                <a:off x="715" y="1292"/>
                <a:ext cx="46" cy="8"/>
              </a:xfrm>
              <a:custGeom>
                <a:avLst/>
                <a:gdLst>
                  <a:gd name="T0" fmla="*/ 42 w 46"/>
                  <a:gd name="T1" fmla="*/ 0 h 8"/>
                  <a:gd name="T2" fmla="*/ 3 w 46"/>
                  <a:gd name="T3" fmla="*/ 0 h 8"/>
                  <a:gd name="T4" fmla="*/ 0 w 46"/>
                  <a:gd name="T5" fmla="*/ 0 h 8"/>
                  <a:gd name="T6" fmla="*/ 0 w 46"/>
                  <a:gd name="T7" fmla="*/ 1 h 8"/>
                  <a:gd name="T8" fmla="*/ 0 w 46"/>
                  <a:gd name="T9" fmla="*/ 6 h 8"/>
                  <a:gd name="T10" fmla="*/ 0 w 46"/>
                  <a:gd name="T11" fmla="*/ 7 h 8"/>
                  <a:gd name="T12" fmla="*/ 3 w 46"/>
                  <a:gd name="T13" fmla="*/ 7 h 8"/>
                  <a:gd name="T14" fmla="*/ 42 w 46"/>
                  <a:gd name="T15" fmla="*/ 7 h 8"/>
                  <a:gd name="T16" fmla="*/ 45 w 46"/>
                  <a:gd name="T17" fmla="*/ 7 h 8"/>
                  <a:gd name="T18" fmla="*/ 45 w 46"/>
                  <a:gd name="T19" fmla="*/ 6 h 8"/>
                  <a:gd name="T20" fmla="*/ 45 w 46"/>
                  <a:gd name="T21" fmla="*/ 1 h 8"/>
                  <a:gd name="T22" fmla="*/ 42 w 46"/>
                  <a:gd name="T23" fmla="*/ 0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8"/>
                  <a:gd name="T38" fmla="*/ 46 w 46"/>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8">
                    <a:moveTo>
                      <a:pt x="42" y="0"/>
                    </a:moveTo>
                    <a:lnTo>
                      <a:pt x="3" y="0"/>
                    </a:lnTo>
                    <a:lnTo>
                      <a:pt x="0" y="0"/>
                    </a:lnTo>
                    <a:lnTo>
                      <a:pt x="0" y="1"/>
                    </a:lnTo>
                    <a:lnTo>
                      <a:pt x="0" y="6"/>
                    </a:lnTo>
                    <a:lnTo>
                      <a:pt x="0" y="7"/>
                    </a:lnTo>
                    <a:lnTo>
                      <a:pt x="3" y="7"/>
                    </a:lnTo>
                    <a:lnTo>
                      <a:pt x="42" y="7"/>
                    </a:lnTo>
                    <a:lnTo>
                      <a:pt x="45" y="7"/>
                    </a:lnTo>
                    <a:lnTo>
                      <a:pt x="45" y="6"/>
                    </a:lnTo>
                    <a:lnTo>
                      <a:pt x="45" y="1"/>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03" name="Freeform 444"/>
              <p:cNvSpPr>
                <a:spLocks/>
              </p:cNvSpPr>
              <p:nvPr/>
            </p:nvSpPr>
            <p:spPr bwMode="auto">
              <a:xfrm>
                <a:off x="667" y="1292"/>
                <a:ext cx="46" cy="8"/>
              </a:xfrm>
              <a:custGeom>
                <a:avLst/>
                <a:gdLst>
                  <a:gd name="T0" fmla="*/ 42 w 46"/>
                  <a:gd name="T1" fmla="*/ 0 h 8"/>
                  <a:gd name="T2" fmla="*/ 3 w 46"/>
                  <a:gd name="T3" fmla="*/ 0 h 8"/>
                  <a:gd name="T4" fmla="*/ 0 w 46"/>
                  <a:gd name="T5" fmla="*/ 0 h 8"/>
                  <a:gd name="T6" fmla="*/ 0 w 46"/>
                  <a:gd name="T7" fmla="*/ 1 h 8"/>
                  <a:gd name="T8" fmla="*/ 0 w 46"/>
                  <a:gd name="T9" fmla="*/ 6 h 8"/>
                  <a:gd name="T10" fmla="*/ 0 w 46"/>
                  <a:gd name="T11" fmla="*/ 7 h 8"/>
                  <a:gd name="T12" fmla="*/ 3 w 46"/>
                  <a:gd name="T13" fmla="*/ 7 h 8"/>
                  <a:gd name="T14" fmla="*/ 42 w 46"/>
                  <a:gd name="T15" fmla="*/ 7 h 8"/>
                  <a:gd name="T16" fmla="*/ 45 w 46"/>
                  <a:gd name="T17" fmla="*/ 7 h 8"/>
                  <a:gd name="T18" fmla="*/ 45 w 46"/>
                  <a:gd name="T19" fmla="*/ 6 h 8"/>
                  <a:gd name="T20" fmla="*/ 45 w 46"/>
                  <a:gd name="T21" fmla="*/ 1 h 8"/>
                  <a:gd name="T22" fmla="*/ 42 w 46"/>
                  <a:gd name="T23" fmla="*/ 0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8"/>
                  <a:gd name="T38" fmla="*/ 46 w 46"/>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8">
                    <a:moveTo>
                      <a:pt x="42" y="0"/>
                    </a:moveTo>
                    <a:lnTo>
                      <a:pt x="3" y="0"/>
                    </a:lnTo>
                    <a:lnTo>
                      <a:pt x="0" y="0"/>
                    </a:lnTo>
                    <a:lnTo>
                      <a:pt x="0" y="1"/>
                    </a:lnTo>
                    <a:lnTo>
                      <a:pt x="0" y="6"/>
                    </a:lnTo>
                    <a:lnTo>
                      <a:pt x="0" y="7"/>
                    </a:lnTo>
                    <a:lnTo>
                      <a:pt x="3" y="7"/>
                    </a:lnTo>
                    <a:lnTo>
                      <a:pt x="42" y="7"/>
                    </a:lnTo>
                    <a:lnTo>
                      <a:pt x="45" y="7"/>
                    </a:lnTo>
                    <a:lnTo>
                      <a:pt x="45" y="6"/>
                    </a:lnTo>
                    <a:lnTo>
                      <a:pt x="45" y="1"/>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04" name="Freeform 445"/>
              <p:cNvSpPr>
                <a:spLocks/>
              </p:cNvSpPr>
              <p:nvPr/>
            </p:nvSpPr>
            <p:spPr bwMode="auto">
              <a:xfrm>
                <a:off x="619" y="1292"/>
                <a:ext cx="46" cy="8"/>
              </a:xfrm>
              <a:custGeom>
                <a:avLst/>
                <a:gdLst>
                  <a:gd name="T0" fmla="*/ 42 w 46"/>
                  <a:gd name="T1" fmla="*/ 0 h 8"/>
                  <a:gd name="T2" fmla="*/ 3 w 46"/>
                  <a:gd name="T3" fmla="*/ 0 h 8"/>
                  <a:gd name="T4" fmla="*/ 0 w 46"/>
                  <a:gd name="T5" fmla="*/ 0 h 8"/>
                  <a:gd name="T6" fmla="*/ 0 w 46"/>
                  <a:gd name="T7" fmla="*/ 1 h 8"/>
                  <a:gd name="T8" fmla="*/ 0 w 46"/>
                  <a:gd name="T9" fmla="*/ 6 h 8"/>
                  <a:gd name="T10" fmla="*/ 0 w 46"/>
                  <a:gd name="T11" fmla="*/ 7 h 8"/>
                  <a:gd name="T12" fmla="*/ 3 w 46"/>
                  <a:gd name="T13" fmla="*/ 7 h 8"/>
                  <a:gd name="T14" fmla="*/ 42 w 46"/>
                  <a:gd name="T15" fmla="*/ 7 h 8"/>
                  <a:gd name="T16" fmla="*/ 45 w 46"/>
                  <a:gd name="T17" fmla="*/ 7 h 8"/>
                  <a:gd name="T18" fmla="*/ 45 w 46"/>
                  <a:gd name="T19" fmla="*/ 6 h 8"/>
                  <a:gd name="T20" fmla="*/ 45 w 46"/>
                  <a:gd name="T21" fmla="*/ 1 h 8"/>
                  <a:gd name="T22" fmla="*/ 45 w 46"/>
                  <a:gd name="T23" fmla="*/ 0 h 8"/>
                  <a:gd name="T24" fmla="*/ 42 w 46"/>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8"/>
                  <a:gd name="T41" fmla="*/ 46 w 46"/>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8">
                    <a:moveTo>
                      <a:pt x="42" y="0"/>
                    </a:moveTo>
                    <a:lnTo>
                      <a:pt x="3" y="0"/>
                    </a:lnTo>
                    <a:lnTo>
                      <a:pt x="0" y="0"/>
                    </a:lnTo>
                    <a:lnTo>
                      <a:pt x="0" y="1"/>
                    </a:lnTo>
                    <a:lnTo>
                      <a:pt x="0" y="6"/>
                    </a:lnTo>
                    <a:lnTo>
                      <a:pt x="0" y="7"/>
                    </a:lnTo>
                    <a:lnTo>
                      <a:pt x="3" y="7"/>
                    </a:lnTo>
                    <a:lnTo>
                      <a:pt x="42" y="7"/>
                    </a:lnTo>
                    <a:lnTo>
                      <a:pt x="45" y="7"/>
                    </a:lnTo>
                    <a:lnTo>
                      <a:pt x="45" y="6"/>
                    </a:lnTo>
                    <a:lnTo>
                      <a:pt x="45" y="1"/>
                    </a:lnTo>
                    <a:lnTo>
                      <a:pt x="45" y="0"/>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05" name="Freeform 446"/>
              <p:cNvSpPr>
                <a:spLocks/>
              </p:cNvSpPr>
              <p:nvPr/>
            </p:nvSpPr>
            <p:spPr bwMode="auto">
              <a:xfrm>
                <a:off x="571" y="1292"/>
                <a:ext cx="46" cy="8"/>
              </a:xfrm>
              <a:custGeom>
                <a:avLst/>
                <a:gdLst>
                  <a:gd name="T0" fmla="*/ 42 w 46"/>
                  <a:gd name="T1" fmla="*/ 0 h 8"/>
                  <a:gd name="T2" fmla="*/ 3 w 46"/>
                  <a:gd name="T3" fmla="*/ 0 h 8"/>
                  <a:gd name="T4" fmla="*/ 0 w 46"/>
                  <a:gd name="T5" fmla="*/ 0 h 8"/>
                  <a:gd name="T6" fmla="*/ 0 w 46"/>
                  <a:gd name="T7" fmla="*/ 1 h 8"/>
                  <a:gd name="T8" fmla="*/ 0 w 46"/>
                  <a:gd name="T9" fmla="*/ 6 h 8"/>
                  <a:gd name="T10" fmla="*/ 0 w 46"/>
                  <a:gd name="T11" fmla="*/ 7 h 8"/>
                  <a:gd name="T12" fmla="*/ 3 w 46"/>
                  <a:gd name="T13" fmla="*/ 7 h 8"/>
                  <a:gd name="T14" fmla="*/ 42 w 46"/>
                  <a:gd name="T15" fmla="*/ 7 h 8"/>
                  <a:gd name="T16" fmla="*/ 45 w 46"/>
                  <a:gd name="T17" fmla="*/ 7 h 8"/>
                  <a:gd name="T18" fmla="*/ 45 w 46"/>
                  <a:gd name="T19" fmla="*/ 6 h 8"/>
                  <a:gd name="T20" fmla="*/ 45 w 46"/>
                  <a:gd name="T21" fmla="*/ 1 h 8"/>
                  <a:gd name="T22" fmla="*/ 45 w 46"/>
                  <a:gd name="T23" fmla="*/ 0 h 8"/>
                  <a:gd name="T24" fmla="*/ 42 w 46"/>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8"/>
                  <a:gd name="T41" fmla="*/ 46 w 46"/>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8">
                    <a:moveTo>
                      <a:pt x="42" y="0"/>
                    </a:moveTo>
                    <a:lnTo>
                      <a:pt x="3" y="0"/>
                    </a:lnTo>
                    <a:lnTo>
                      <a:pt x="0" y="0"/>
                    </a:lnTo>
                    <a:lnTo>
                      <a:pt x="0" y="1"/>
                    </a:lnTo>
                    <a:lnTo>
                      <a:pt x="0" y="6"/>
                    </a:lnTo>
                    <a:lnTo>
                      <a:pt x="0" y="7"/>
                    </a:lnTo>
                    <a:lnTo>
                      <a:pt x="3" y="7"/>
                    </a:lnTo>
                    <a:lnTo>
                      <a:pt x="42" y="7"/>
                    </a:lnTo>
                    <a:lnTo>
                      <a:pt x="45" y="7"/>
                    </a:lnTo>
                    <a:lnTo>
                      <a:pt x="45" y="6"/>
                    </a:lnTo>
                    <a:lnTo>
                      <a:pt x="45" y="1"/>
                    </a:lnTo>
                    <a:lnTo>
                      <a:pt x="45" y="0"/>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06" name="Freeform 447"/>
              <p:cNvSpPr>
                <a:spLocks/>
              </p:cNvSpPr>
              <p:nvPr/>
            </p:nvSpPr>
            <p:spPr bwMode="auto">
              <a:xfrm>
                <a:off x="520" y="1292"/>
                <a:ext cx="49" cy="8"/>
              </a:xfrm>
              <a:custGeom>
                <a:avLst/>
                <a:gdLst>
                  <a:gd name="T0" fmla="*/ 45 w 49"/>
                  <a:gd name="T1" fmla="*/ 0 h 8"/>
                  <a:gd name="T2" fmla="*/ 5 w 49"/>
                  <a:gd name="T3" fmla="*/ 0 h 8"/>
                  <a:gd name="T4" fmla="*/ 3 w 49"/>
                  <a:gd name="T5" fmla="*/ 0 h 8"/>
                  <a:gd name="T6" fmla="*/ 3 w 49"/>
                  <a:gd name="T7" fmla="*/ 1 h 8"/>
                  <a:gd name="T8" fmla="*/ 0 w 49"/>
                  <a:gd name="T9" fmla="*/ 1 h 8"/>
                  <a:gd name="T10" fmla="*/ 0 w 49"/>
                  <a:gd name="T11" fmla="*/ 6 h 8"/>
                  <a:gd name="T12" fmla="*/ 3 w 49"/>
                  <a:gd name="T13" fmla="*/ 7 h 8"/>
                  <a:gd name="T14" fmla="*/ 5 w 49"/>
                  <a:gd name="T15" fmla="*/ 7 h 8"/>
                  <a:gd name="T16" fmla="*/ 45 w 49"/>
                  <a:gd name="T17" fmla="*/ 7 h 8"/>
                  <a:gd name="T18" fmla="*/ 48 w 49"/>
                  <a:gd name="T19" fmla="*/ 7 h 8"/>
                  <a:gd name="T20" fmla="*/ 48 w 49"/>
                  <a:gd name="T21" fmla="*/ 6 h 8"/>
                  <a:gd name="T22" fmla="*/ 48 w 49"/>
                  <a:gd name="T23" fmla="*/ 1 h 8"/>
                  <a:gd name="T24" fmla="*/ 45 w 49"/>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8"/>
                  <a:gd name="T41" fmla="*/ 49 w 49"/>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8">
                    <a:moveTo>
                      <a:pt x="45" y="0"/>
                    </a:moveTo>
                    <a:lnTo>
                      <a:pt x="5" y="0"/>
                    </a:lnTo>
                    <a:lnTo>
                      <a:pt x="3" y="0"/>
                    </a:lnTo>
                    <a:lnTo>
                      <a:pt x="3" y="1"/>
                    </a:lnTo>
                    <a:lnTo>
                      <a:pt x="0" y="1"/>
                    </a:lnTo>
                    <a:lnTo>
                      <a:pt x="0" y="6"/>
                    </a:lnTo>
                    <a:lnTo>
                      <a:pt x="3" y="7"/>
                    </a:lnTo>
                    <a:lnTo>
                      <a:pt x="5" y="7"/>
                    </a:lnTo>
                    <a:lnTo>
                      <a:pt x="45" y="7"/>
                    </a:lnTo>
                    <a:lnTo>
                      <a:pt x="48" y="7"/>
                    </a:lnTo>
                    <a:lnTo>
                      <a:pt x="48" y="6"/>
                    </a:lnTo>
                    <a:lnTo>
                      <a:pt x="48" y="1"/>
                    </a:lnTo>
                    <a:lnTo>
                      <a:pt x="45"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07" name="Freeform 448"/>
              <p:cNvSpPr>
                <a:spLocks/>
              </p:cNvSpPr>
              <p:nvPr/>
            </p:nvSpPr>
            <p:spPr bwMode="auto">
              <a:xfrm>
                <a:off x="475" y="1292"/>
                <a:ext cx="46" cy="8"/>
              </a:xfrm>
              <a:custGeom>
                <a:avLst/>
                <a:gdLst>
                  <a:gd name="T0" fmla="*/ 42 w 46"/>
                  <a:gd name="T1" fmla="*/ 0 h 8"/>
                  <a:gd name="T2" fmla="*/ 3 w 46"/>
                  <a:gd name="T3" fmla="*/ 0 h 8"/>
                  <a:gd name="T4" fmla="*/ 0 w 46"/>
                  <a:gd name="T5" fmla="*/ 0 h 8"/>
                  <a:gd name="T6" fmla="*/ 0 w 46"/>
                  <a:gd name="T7" fmla="*/ 1 h 8"/>
                  <a:gd name="T8" fmla="*/ 0 w 46"/>
                  <a:gd name="T9" fmla="*/ 6 h 8"/>
                  <a:gd name="T10" fmla="*/ 0 w 46"/>
                  <a:gd name="T11" fmla="*/ 7 h 8"/>
                  <a:gd name="T12" fmla="*/ 3 w 46"/>
                  <a:gd name="T13" fmla="*/ 7 h 8"/>
                  <a:gd name="T14" fmla="*/ 42 w 46"/>
                  <a:gd name="T15" fmla="*/ 7 h 8"/>
                  <a:gd name="T16" fmla="*/ 45 w 46"/>
                  <a:gd name="T17" fmla="*/ 7 h 8"/>
                  <a:gd name="T18" fmla="*/ 45 w 46"/>
                  <a:gd name="T19" fmla="*/ 6 h 8"/>
                  <a:gd name="T20" fmla="*/ 45 w 46"/>
                  <a:gd name="T21" fmla="*/ 1 h 8"/>
                  <a:gd name="T22" fmla="*/ 45 w 46"/>
                  <a:gd name="T23" fmla="*/ 0 h 8"/>
                  <a:gd name="T24" fmla="*/ 42 w 46"/>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8"/>
                  <a:gd name="T41" fmla="*/ 46 w 46"/>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8">
                    <a:moveTo>
                      <a:pt x="42" y="0"/>
                    </a:moveTo>
                    <a:lnTo>
                      <a:pt x="3" y="0"/>
                    </a:lnTo>
                    <a:lnTo>
                      <a:pt x="0" y="0"/>
                    </a:lnTo>
                    <a:lnTo>
                      <a:pt x="0" y="1"/>
                    </a:lnTo>
                    <a:lnTo>
                      <a:pt x="0" y="6"/>
                    </a:lnTo>
                    <a:lnTo>
                      <a:pt x="0" y="7"/>
                    </a:lnTo>
                    <a:lnTo>
                      <a:pt x="3" y="7"/>
                    </a:lnTo>
                    <a:lnTo>
                      <a:pt x="42" y="7"/>
                    </a:lnTo>
                    <a:lnTo>
                      <a:pt x="45" y="7"/>
                    </a:lnTo>
                    <a:lnTo>
                      <a:pt x="45" y="6"/>
                    </a:lnTo>
                    <a:lnTo>
                      <a:pt x="45" y="1"/>
                    </a:lnTo>
                    <a:lnTo>
                      <a:pt x="45" y="0"/>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08" name="Freeform 449"/>
              <p:cNvSpPr>
                <a:spLocks/>
              </p:cNvSpPr>
              <p:nvPr/>
            </p:nvSpPr>
            <p:spPr bwMode="auto">
              <a:xfrm>
                <a:off x="427" y="1292"/>
                <a:ext cx="46" cy="8"/>
              </a:xfrm>
              <a:custGeom>
                <a:avLst/>
                <a:gdLst>
                  <a:gd name="T0" fmla="*/ 42 w 46"/>
                  <a:gd name="T1" fmla="*/ 0 h 8"/>
                  <a:gd name="T2" fmla="*/ 3 w 46"/>
                  <a:gd name="T3" fmla="*/ 0 h 8"/>
                  <a:gd name="T4" fmla="*/ 0 w 46"/>
                  <a:gd name="T5" fmla="*/ 0 h 8"/>
                  <a:gd name="T6" fmla="*/ 0 w 46"/>
                  <a:gd name="T7" fmla="*/ 1 h 8"/>
                  <a:gd name="T8" fmla="*/ 0 w 46"/>
                  <a:gd name="T9" fmla="*/ 6 h 8"/>
                  <a:gd name="T10" fmla="*/ 0 w 46"/>
                  <a:gd name="T11" fmla="*/ 7 h 8"/>
                  <a:gd name="T12" fmla="*/ 3 w 46"/>
                  <a:gd name="T13" fmla="*/ 7 h 8"/>
                  <a:gd name="T14" fmla="*/ 42 w 46"/>
                  <a:gd name="T15" fmla="*/ 7 h 8"/>
                  <a:gd name="T16" fmla="*/ 45 w 46"/>
                  <a:gd name="T17" fmla="*/ 7 h 8"/>
                  <a:gd name="T18" fmla="*/ 45 w 46"/>
                  <a:gd name="T19" fmla="*/ 6 h 8"/>
                  <a:gd name="T20" fmla="*/ 45 w 46"/>
                  <a:gd name="T21" fmla="*/ 1 h 8"/>
                  <a:gd name="T22" fmla="*/ 45 w 46"/>
                  <a:gd name="T23" fmla="*/ 0 h 8"/>
                  <a:gd name="T24" fmla="*/ 42 w 46"/>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8"/>
                  <a:gd name="T41" fmla="*/ 46 w 46"/>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8">
                    <a:moveTo>
                      <a:pt x="42" y="0"/>
                    </a:moveTo>
                    <a:lnTo>
                      <a:pt x="3" y="0"/>
                    </a:lnTo>
                    <a:lnTo>
                      <a:pt x="0" y="0"/>
                    </a:lnTo>
                    <a:lnTo>
                      <a:pt x="0" y="1"/>
                    </a:lnTo>
                    <a:lnTo>
                      <a:pt x="0" y="6"/>
                    </a:lnTo>
                    <a:lnTo>
                      <a:pt x="0" y="7"/>
                    </a:lnTo>
                    <a:lnTo>
                      <a:pt x="3" y="7"/>
                    </a:lnTo>
                    <a:lnTo>
                      <a:pt x="42" y="7"/>
                    </a:lnTo>
                    <a:lnTo>
                      <a:pt x="45" y="7"/>
                    </a:lnTo>
                    <a:lnTo>
                      <a:pt x="45" y="6"/>
                    </a:lnTo>
                    <a:lnTo>
                      <a:pt x="45" y="1"/>
                    </a:lnTo>
                    <a:lnTo>
                      <a:pt x="45" y="0"/>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09" name="Freeform 450"/>
              <p:cNvSpPr>
                <a:spLocks/>
              </p:cNvSpPr>
              <p:nvPr/>
            </p:nvSpPr>
            <p:spPr bwMode="auto">
              <a:xfrm>
                <a:off x="379" y="1284"/>
                <a:ext cx="46" cy="18"/>
              </a:xfrm>
              <a:custGeom>
                <a:avLst/>
                <a:gdLst>
                  <a:gd name="T0" fmla="*/ 42 w 46"/>
                  <a:gd name="T1" fmla="*/ 9 h 18"/>
                  <a:gd name="T2" fmla="*/ 5 w 46"/>
                  <a:gd name="T3" fmla="*/ 0 h 18"/>
                  <a:gd name="T4" fmla="*/ 3 w 46"/>
                  <a:gd name="T5" fmla="*/ 0 h 18"/>
                  <a:gd name="T6" fmla="*/ 3 w 46"/>
                  <a:gd name="T7" fmla="*/ 2 h 18"/>
                  <a:gd name="T8" fmla="*/ 0 w 46"/>
                  <a:gd name="T9" fmla="*/ 6 h 18"/>
                  <a:gd name="T10" fmla="*/ 0 w 46"/>
                  <a:gd name="T11" fmla="*/ 8 h 18"/>
                  <a:gd name="T12" fmla="*/ 37 w 46"/>
                  <a:gd name="T13" fmla="*/ 17 h 18"/>
                  <a:gd name="T14" fmla="*/ 40 w 46"/>
                  <a:gd name="T15" fmla="*/ 17 h 18"/>
                  <a:gd name="T16" fmla="*/ 40 w 46"/>
                  <a:gd name="T17" fmla="*/ 15 h 18"/>
                  <a:gd name="T18" fmla="*/ 42 w 46"/>
                  <a:gd name="T19" fmla="*/ 15 h 18"/>
                  <a:gd name="T20" fmla="*/ 42 w 46"/>
                  <a:gd name="T21" fmla="*/ 11 h 18"/>
                  <a:gd name="T22" fmla="*/ 45 w 46"/>
                  <a:gd name="T23" fmla="*/ 11 h 18"/>
                  <a:gd name="T24" fmla="*/ 42 w 46"/>
                  <a:gd name="T25" fmla="*/ 9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18"/>
                  <a:gd name="T41" fmla="*/ 46 w 46"/>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18">
                    <a:moveTo>
                      <a:pt x="42" y="9"/>
                    </a:moveTo>
                    <a:lnTo>
                      <a:pt x="5" y="0"/>
                    </a:lnTo>
                    <a:lnTo>
                      <a:pt x="3" y="0"/>
                    </a:lnTo>
                    <a:lnTo>
                      <a:pt x="3" y="2"/>
                    </a:lnTo>
                    <a:lnTo>
                      <a:pt x="0" y="6"/>
                    </a:lnTo>
                    <a:lnTo>
                      <a:pt x="0" y="8"/>
                    </a:lnTo>
                    <a:lnTo>
                      <a:pt x="37" y="17"/>
                    </a:lnTo>
                    <a:lnTo>
                      <a:pt x="40" y="17"/>
                    </a:lnTo>
                    <a:lnTo>
                      <a:pt x="40" y="15"/>
                    </a:lnTo>
                    <a:lnTo>
                      <a:pt x="42" y="15"/>
                    </a:lnTo>
                    <a:lnTo>
                      <a:pt x="42" y="11"/>
                    </a:lnTo>
                    <a:lnTo>
                      <a:pt x="45" y="11"/>
                    </a:lnTo>
                    <a:lnTo>
                      <a:pt x="42" y="9"/>
                    </a:lnTo>
                  </a:path>
                </a:pathLst>
              </a:custGeom>
              <a:noFill/>
              <a:ln w="12700" cap="rnd">
                <a:solidFill>
                  <a:srgbClr val="000000"/>
                </a:solidFill>
                <a:round/>
                <a:headEnd/>
                <a:tailEnd/>
              </a:ln>
            </p:spPr>
            <p:txBody>
              <a:bodyPr>
                <a:prstTxWarp prst="textNoShape">
                  <a:avLst/>
                </a:prstTxWarp>
              </a:bodyPr>
              <a:lstStyle/>
              <a:p>
                <a:endParaRPr lang="en-US"/>
              </a:p>
            </p:txBody>
          </p:sp>
          <p:sp>
            <p:nvSpPr>
              <p:cNvPr id="26610" name="Freeform 451"/>
              <p:cNvSpPr>
                <a:spLocks/>
              </p:cNvSpPr>
              <p:nvPr/>
            </p:nvSpPr>
            <p:spPr bwMode="auto">
              <a:xfrm>
                <a:off x="352" y="1262"/>
                <a:ext cx="30" cy="25"/>
              </a:xfrm>
              <a:custGeom>
                <a:avLst/>
                <a:gdLst>
                  <a:gd name="T0" fmla="*/ 29 w 30"/>
                  <a:gd name="T1" fmla="*/ 20 h 25"/>
                  <a:gd name="T2" fmla="*/ 11 w 30"/>
                  <a:gd name="T3" fmla="*/ 0 h 25"/>
                  <a:gd name="T4" fmla="*/ 8 w 30"/>
                  <a:gd name="T5" fmla="*/ 0 h 25"/>
                  <a:gd name="T6" fmla="*/ 0 w 30"/>
                  <a:gd name="T7" fmla="*/ 2 h 25"/>
                  <a:gd name="T8" fmla="*/ 0 w 30"/>
                  <a:gd name="T9" fmla="*/ 3 h 25"/>
                  <a:gd name="T10" fmla="*/ 16 w 30"/>
                  <a:gd name="T11" fmla="*/ 24 h 25"/>
                  <a:gd name="T12" fmla="*/ 18 w 30"/>
                  <a:gd name="T13" fmla="*/ 24 h 25"/>
                  <a:gd name="T14" fmla="*/ 21 w 30"/>
                  <a:gd name="T15" fmla="*/ 24 h 25"/>
                  <a:gd name="T16" fmla="*/ 26 w 30"/>
                  <a:gd name="T17" fmla="*/ 23 h 25"/>
                  <a:gd name="T18" fmla="*/ 29 w 30"/>
                  <a:gd name="T19" fmla="*/ 21 h 25"/>
                  <a:gd name="T20" fmla="*/ 29 w 30"/>
                  <a:gd name="T21" fmla="*/ 20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5"/>
                  <a:gd name="T35" fmla="*/ 30 w 30"/>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5">
                    <a:moveTo>
                      <a:pt x="29" y="20"/>
                    </a:moveTo>
                    <a:lnTo>
                      <a:pt x="11" y="0"/>
                    </a:lnTo>
                    <a:lnTo>
                      <a:pt x="8" y="0"/>
                    </a:lnTo>
                    <a:lnTo>
                      <a:pt x="0" y="2"/>
                    </a:lnTo>
                    <a:lnTo>
                      <a:pt x="0" y="3"/>
                    </a:lnTo>
                    <a:lnTo>
                      <a:pt x="16" y="24"/>
                    </a:lnTo>
                    <a:lnTo>
                      <a:pt x="18" y="24"/>
                    </a:lnTo>
                    <a:lnTo>
                      <a:pt x="21" y="24"/>
                    </a:lnTo>
                    <a:lnTo>
                      <a:pt x="26" y="23"/>
                    </a:lnTo>
                    <a:lnTo>
                      <a:pt x="29" y="21"/>
                    </a:lnTo>
                    <a:lnTo>
                      <a:pt x="29" y="20"/>
                    </a:lnTo>
                  </a:path>
                </a:pathLst>
              </a:custGeom>
              <a:noFill/>
              <a:ln w="12700" cap="rnd">
                <a:solidFill>
                  <a:srgbClr val="000000"/>
                </a:solidFill>
                <a:round/>
                <a:headEnd/>
                <a:tailEnd/>
              </a:ln>
            </p:spPr>
            <p:txBody>
              <a:bodyPr>
                <a:prstTxWarp prst="textNoShape">
                  <a:avLst/>
                </a:prstTxWarp>
              </a:bodyPr>
              <a:lstStyle/>
              <a:p>
                <a:endParaRPr lang="en-US"/>
              </a:p>
            </p:txBody>
          </p:sp>
          <p:sp>
            <p:nvSpPr>
              <p:cNvPr id="26611" name="Freeform 452"/>
              <p:cNvSpPr>
                <a:spLocks/>
              </p:cNvSpPr>
              <p:nvPr/>
            </p:nvSpPr>
            <p:spPr bwMode="auto">
              <a:xfrm>
                <a:off x="349" y="1233"/>
                <a:ext cx="25" cy="27"/>
              </a:xfrm>
              <a:custGeom>
                <a:avLst/>
                <a:gdLst>
                  <a:gd name="T0" fmla="*/ 13 w 25"/>
                  <a:gd name="T1" fmla="*/ 24 h 27"/>
                  <a:gd name="T2" fmla="*/ 24 w 25"/>
                  <a:gd name="T3" fmla="*/ 3 h 27"/>
                  <a:gd name="T4" fmla="*/ 24 w 25"/>
                  <a:gd name="T5" fmla="*/ 2 h 27"/>
                  <a:gd name="T6" fmla="*/ 21 w 25"/>
                  <a:gd name="T7" fmla="*/ 2 h 27"/>
                  <a:gd name="T8" fmla="*/ 13 w 25"/>
                  <a:gd name="T9" fmla="*/ 0 h 27"/>
                  <a:gd name="T10" fmla="*/ 11 w 25"/>
                  <a:gd name="T11" fmla="*/ 0 h 27"/>
                  <a:gd name="T12" fmla="*/ 11 w 25"/>
                  <a:gd name="T13" fmla="*/ 2 h 27"/>
                  <a:gd name="T14" fmla="*/ 8 w 25"/>
                  <a:gd name="T15" fmla="*/ 2 h 27"/>
                  <a:gd name="T16" fmla="*/ 0 w 25"/>
                  <a:gd name="T17" fmla="*/ 23 h 27"/>
                  <a:gd name="T18" fmla="*/ 0 w 25"/>
                  <a:gd name="T19" fmla="*/ 24 h 27"/>
                  <a:gd name="T20" fmla="*/ 3 w 25"/>
                  <a:gd name="T21" fmla="*/ 26 h 27"/>
                  <a:gd name="T22" fmla="*/ 8 w 25"/>
                  <a:gd name="T23" fmla="*/ 26 h 27"/>
                  <a:gd name="T24" fmla="*/ 11 w 25"/>
                  <a:gd name="T25" fmla="*/ 26 h 27"/>
                  <a:gd name="T26" fmla="*/ 13 w 25"/>
                  <a:gd name="T27" fmla="*/ 24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
                  <a:gd name="T43" fmla="*/ 0 h 27"/>
                  <a:gd name="T44" fmla="*/ 25 w 25"/>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 h="27">
                    <a:moveTo>
                      <a:pt x="13" y="24"/>
                    </a:moveTo>
                    <a:lnTo>
                      <a:pt x="24" y="3"/>
                    </a:lnTo>
                    <a:lnTo>
                      <a:pt x="24" y="2"/>
                    </a:lnTo>
                    <a:lnTo>
                      <a:pt x="21" y="2"/>
                    </a:lnTo>
                    <a:lnTo>
                      <a:pt x="13" y="0"/>
                    </a:lnTo>
                    <a:lnTo>
                      <a:pt x="11" y="0"/>
                    </a:lnTo>
                    <a:lnTo>
                      <a:pt x="11" y="2"/>
                    </a:lnTo>
                    <a:lnTo>
                      <a:pt x="8" y="2"/>
                    </a:lnTo>
                    <a:lnTo>
                      <a:pt x="0" y="23"/>
                    </a:lnTo>
                    <a:lnTo>
                      <a:pt x="0" y="24"/>
                    </a:lnTo>
                    <a:lnTo>
                      <a:pt x="3" y="26"/>
                    </a:lnTo>
                    <a:lnTo>
                      <a:pt x="8" y="26"/>
                    </a:lnTo>
                    <a:lnTo>
                      <a:pt x="11" y="26"/>
                    </a:lnTo>
                    <a:lnTo>
                      <a:pt x="13" y="24"/>
                    </a:lnTo>
                  </a:path>
                </a:pathLst>
              </a:custGeom>
              <a:noFill/>
              <a:ln w="12700" cap="rnd">
                <a:solidFill>
                  <a:srgbClr val="000000"/>
                </a:solidFill>
                <a:round/>
                <a:headEnd/>
                <a:tailEnd/>
              </a:ln>
            </p:spPr>
            <p:txBody>
              <a:bodyPr>
                <a:prstTxWarp prst="textNoShape">
                  <a:avLst/>
                </a:prstTxWarp>
              </a:bodyPr>
              <a:lstStyle/>
              <a:p>
                <a:endParaRPr lang="en-US"/>
              </a:p>
            </p:txBody>
          </p:sp>
          <p:sp>
            <p:nvSpPr>
              <p:cNvPr id="26612" name="Freeform 453"/>
              <p:cNvSpPr>
                <a:spLocks/>
              </p:cNvSpPr>
              <p:nvPr/>
            </p:nvSpPr>
            <p:spPr bwMode="auto">
              <a:xfrm>
                <a:off x="368" y="1214"/>
                <a:ext cx="41" cy="20"/>
              </a:xfrm>
              <a:custGeom>
                <a:avLst/>
                <a:gdLst>
                  <a:gd name="T0" fmla="*/ 8 w 41"/>
                  <a:gd name="T1" fmla="*/ 19 h 20"/>
                  <a:gd name="T2" fmla="*/ 40 w 41"/>
                  <a:gd name="T3" fmla="*/ 6 h 20"/>
                  <a:gd name="T4" fmla="*/ 40 w 41"/>
                  <a:gd name="T5" fmla="*/ 4 h 20"/>
                  <a:gd name="T6" fmla="*/ 37 w 41"/>
                  <a:gd name="T7" fmla="*/ 1 h 20"/>
                  <a:gd name="T8" fmla="*/ 35 w 41"/>
                  <a:gd name="T9" fmla="*/ 0 h 20"/>
                  <a:gd name="T10" fmla="*/ 32 w 41"/>
                  <a:gd name="T11" fmla="*/ 1 h 20"/>
                  <a:gd name="T12" fmla="*/ 0 w 41"/>
                  <a:gd name="T13" fmla="*/ 13 h 20"/>
                  <a:gd name="T14" fmla="*/ 0 w 41"/>
                  <a:gd name="T15" fmla="*/ 15 h 20"/>
                  <a:gd name="T16" fmla="*/ 0 w 41"/>
                  <a:gd name="T17" fmla="*/ 16 h 20"/>
                  <a:gd name="T18" fmla="*/ 5 w 41"/>
                  <a:gd name="T19" fmla="*/ 19 h 20"/>
                  <a:gd name="T20" fmla="*/ 8 w 41"/>
                  <a:gd name="T21" fmla="*/ 19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0"/>
                  <a:gd name="T35" fmla="*/ 41 w 41"/>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0">
                    <a:moveTo>
                      <a:pt x="8" y="19"/>
                    </a:moveTo>
                    <a:lnTo>
                      <a:pt x="40" y="6"/>
                    </a:lnTo>
                    <a:lnTo>
                      <a:pt x="40" y="4"/>
                    </a:lnTo>
                    <a:lnTo>
                      <a:pt x="37" y="1"/>
                    </a:lnTo>
                    <a:lnTo>
                      <a:pt x="35" y="0"/>
                    </a:lnTo>
                    <a:lnTo>
                      <a:pt x="32" y="1"/>
                    </a:lnTo>
                    <a:lnTo>
                      <a:pt x="0" y="13"/>
                    </a:lnTo>
                    <a:lnTo>
                      <a:pt x="0" y="15"/>
                    </a:lnTo>
                    <a:lnTo>
                      <a:pt x="0" y="16"/>
                    </a:lnTo>
                    <a:lnTo>
                      <a:pt x="5" y="19"/>
                    </a:lnTo>
                    <a:lnTo>
                      <a:pt x="8" y="19"/>
                    </a:lnTo>
                  </a:path>
                </a:pathLst>
              </a:custGeom>
              <a:noFill/>
              <a:ln w="12700" cap="rnd">
                <a:solidFill>
                  <a:srgbClr val="000000"/>
                </a:solidFill>
                <a:round/>
                <a:headEnd/>
                <a:tailEnd/>
              </a:ln>
            </p:spPr>
            <p:txBody>
              <a:bodyPr>
                <a:prstTxWarp prst="textNoShape">
                  <a:avLst/>
                </a:prstTxWarp>
              </a:bodyPr>
              <a:lstStyle/>
              <a:p>
                <a:endParaRPr lang="en-US"/>
              </a:p>
            </p:txBody>
          </p:sp>
          <p:sp>
            <p:nvSpPr>
              <p:cNvPr id="26613" name="Freeform 454"/>
              <p:cNvSpPr>
                <a:spLocks/>
              </p:cNvSpPr>
              <p:nvPr/>
            </p:nvSpPr>
            <p:spPr bwMode="auto">
              <a:xfrm>
                <a:off x="411" y="1212"/>
                <a:ext cx="46" cy="9"/>
              </a:xfrm>
              <a:custGeom>
                <a:avLst/>
                <a:gdLst>
                  <a:gd name="T0" fmla="*/ 42 w 46"/>
                  <a:gd name="T1" fmla="*/ 0 h 9"/>
                  <a:gd name="T2" fmla="*/ 3 w 46"/>
                  <a:gd name="T3" fmla="*/ 0 h 9"/>
                  <a:gd name="T4" fmla="*/ 3 w 46"/>
                  <a:gd name="T5" fmla="*/ 2 h 9"/>
                  <a:gd name="T6" fmla="*/ 0 w 46"/>
                  <a:gd name="T7" fmla="*/ 2 h 9"/>
                  <a:gd name="T8" fmla="*/ 0 w 46"/>
                  <a:gd name="T9" fmla="*/ 6 h 9"/>
                  <a:gd name="T10" fmla="*/ 0 w 46"/>
                  <a:gd name="T11" fmla="*/ 8 h 9"/>
                  <a:gd name="T12" fmla="*/ 3 w 46"/>
                  <a:gd name="T13" fmla="*/ 8 h 9"/>
                  <a:gd name="T14" fmla="*/ 42 w 46"/>
                  <a:gd name="T15" fmla="*/ 8 h 9"/>
                  <a:gd name="T16" fmla="*/ 45 w 46"/>
                  <a:gd name="T17" fmla="*/ 8 h 9"/>
                  <a:gd name="T18" fmla="*/ 45 w 46"/>
                  <a:gd name="T19" fmla="*/ 6 h 9"/>
                  <a:gd name="T20" fmla="*/ 45 w 46"/>
                  <a:gd name="T21" fmla="*/ 2 h 9"/>
                  <a:gd name="T22" fmla="*/ 42 w 46"/>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9"/>
                  <a:gd name="T38" fmla="*/ 46 w 46"/>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9">
                    <a:moveTo>
                      <a:pt x="42" y="0"/>
                    </a:moveTo>
                    <a:lnTo>
                      <a:pt x="3" y="0"/>
                    </a:lnTo>
                    <a:lnTo>
                      <a:pt x="3" y="2"/>
                    </a:lnTo>
                    <a:lnTo>
                      <a:pt x="0" y="2"/>
                    </a:lnTo>
                    <a:lnTo>
                      <a:pt x="0" y="6"/>
                    </a:lnTo>
                    <a:lnTo>
                      <a:pt x="0" y="8"/>
                    </a:lnTo>
                    <a:lnTo>
                      <a:pt x="3" y="8"/>
                    </a:lnTo>
                    <a:lnTo>
                      <a:pt x="42" y="8"/>
                    </a:lnTo>
                    <a:lnTo>
                      <a:pt x="45" y="8"/>
                    </a:lnTo>
                    <a:lnTo>
                      <a:pt x="45" y="6"/>
                    </a:lnTo>
                    <a:lnTo>
                      <a:pt x="45" y="2"/>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14" name="Freeform 455"/>
              <p:cNvSpPr>
                <a:spLocks/>
              </p:cNvSpPr>
              <p:nvPr/>
            </p:nvSpPr>
            <p:spPr bwMode="auto">
              <a:xfrm>
                <a:off x="459" y="1212"/>
                <a:ext cx="46" cy="9"/>
              </a:xfrm>
              <a:custGeom>
                <a:avLst/>
                <a:gdLst>
                  <a:gd name="T0" fmla="*/ 42 w 46"/>
                  <a:gd name="T1" fmla="*/ 0 h 9"/>
                  <a:gd name="T2" fmla="*/ 3 w 46"/>
                  <a:gd name="T3" fmla="*/ 0 h 9"/>
                  <a:gd name="T4" fmla="*/ 0 w 46"/>
                  <a:gd name="T5" fmla="*/ 2 h 9"/>
                  <a:gd name="T6" fmla="*/ 0 w 46"/>
                  <a:gd name="T7" fmla="*/ 6 h 9"/>
                  <a:gd name="T8" fmla="*/ 0 w 46"/>
                  <a:gd name="T9" fmla="*/ 8 h 9"/>
                  <a:gd name="T10" fmla="*/ 3 w 46"/>
                  <a:gd name="T11" fmla="*/ 8 h 9"/>
                  <a:gd name="T12" fmla="*/ 42 w 46"/>
                  <a:gd name="T13" fmla="*/ 8 h 9"/>
                  <a:gd name="T14" fmla="*/ 45 w 46"/>
                  <a:gd name="T15" fmla="*/ 8 h 9"/>
                  <a:gd name="T16" fmla="*/ 45 w 46"/>
                  <a:gd name="T17" fmla="*/ 6 h 9"/>
                  <a:gd name="T18" fmla="*/ 45 w 46"/>
                  <a:gd name="T19" fmla="*/ 2 h 9"/>
                  <a:gd name="T20" fmla="*/ 45 w 46"/>
                  <a:gd name="T21" fmla="*/ 0 h 9"/>
                  <a:gd name="T22" fmla="*/ 42 w 46"/>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9"/>
                  <a:gd name="T38" fmla="*/ 46 w 46"/>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9">
                    <a:moveTo>
                      <a:pt x="42" y="0"/>
                    </a:moveTo>
                    <a:lnTo>
                      <a:pt x="3" y="0"/>
                    </a:lnTo>
                    <a:lnTo>
                      <a:pt x="0" y="2"/>
                    </a:lnTo>
                    <a:lnTo>
                      <a:pt x="0" y="6"/>
                    </a:lnTo>
                    <a:lnTo>
                      <a:pt x="0" y="8"/>
                    </a:lnTo>
                    <a:lnTo>
                      <a:pt x="3" y="8"/>
                    </a:lnTo>
                    <a:lnTo>
                      <a:pt x="42" y="8"/>
                    </a:lnTo>
                    <a:lnTo>
                      <a:pt x="45" y="8"/>
                    </a:lnTo>
                    <a:lnTo>
                      <a:pt x="45" y="6"/>
                    </a:lnTo>
                    <a:lnTo>
                      <a:pt x="45" y="2"/>
                    </a:lnTo>
                    <a:lnTo>
                      <a:pt x="45" y="0"/>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15" name="Freeform 456"/>
              <p:cNvSpPr>
                <a:spLocks/>
              </p:cNvSpPr>
              <p:nvPr/>
            </p:nvSpPr>
            <p:spPr bwMode="auto">
              <a:xfrm>
                <a:off x="507" y="1212"/>
                <a:ext cx="46" cy="9"/>
              </a:xfrm>
              <a:custGeom>
                <a:avLst/>
                <a:gdLst>
                  <a:gd name="T0" fmla="*/ 42 w 46"/>
                  <a:gd name="T1" fmla="*/ 0 h 9"/>
                  <a:gd name="T2" fmla="*/ 3 w 46"/>
                  <a:gd name="T3" fmla="*/ 0 h 9"/>
                  <a:gd name="T4" fmla="*/ 0 w 46"/>
                  <a:gd name="T5" fmla="*/ 2 h 9"/>
                  <a:gd name="T6" fmla="*/ 0 w 46"/>
                  <a:gd name="T7" fmla="*/ 6 h 9"/>
                  <a:gd name="T8" fmla="*/ 0 w 46"/>
                  <a:gd name="T9" fmla="*/ 8 h 9"/>
                  <a:gd name="T10" fmla="*/ 3 w 46"/>
                  <a:gd name="T11" fmla="*/ 8 h 9"/>
                  <a:gd name="T12" fmla="*/ 42 w 46"/>
                  <a:gd name="T13" fmla="*/ 8 h 9"/>
                  <a:gd name="T14" fmla="*/ 45 w 46"/>
                  <a:gd name="T15" fmla="*/ 8 h 9"/>
                  <a:gd name="T16" fmla="*/ 45 w 46"/>
                  <a:gd name="T17" fmla="*/ 6 h 9"/>
                  <a:gd name="T18" fmla="*/ 45 w 46"/>
                  <a:gd name="T19" fmla="*/ 2 h 9"/>
                  <a:gd name="T20" fmla="*/ 42 w 46"/>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
                  <a:gd name="T34" fmla="*/ 0 h 9"/>
                  <a:gd name="T35" fmla="*/ 46 w 46"/>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 h="9">
                    <a:moveTo>
                      <a:pt x="42" y="0"/>
                    </a:moveTo>
                    <a:lnTo>
                      <a:pt x="3" y="0"/>
                    </a:lnTo>
                    <a:lnTo>
                      <a:pt x="0" y="2"/>
                    </a:lnTo>
                    <a:lnTo>
                      <a:pt x="0" y="6"/>
                    </a:lnTo>
                    <a:lnTo>
                      <a:pt x="0" y="8"/>
                    </a:lnTo>
                    <a:lnTo>
                      <a:pt x="3" y="8"/>
                    </a:lnTo>
                    <a:lnTo>
                      <a:pt x="42" y="8"/>
                    </a:lnTo>
                    <a:lnTo>
                      <a:pt x="45" y="8"/>
                    </a:lnTo>
                    <a:lnTo>
                      <a:pt x="45" y="6"/>
                    </a:lnTo>
                    <a:lnTo>
                      <a:pt x="45" y="2"/>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16" name="Freeform 457"/>
              <p:cNvSpPr>
                <a:spLocks/>
              </p:cNvSpPr>
              <p:nvPr/>
            </p:nvSpPr>
            <p:spPr bwMode="auto">
              <a:xfrm>
                <a:off x="555" y="1212"/>
                <a:ext cx="46" cy="9"/>
              </a:xfrm>
              <a:custGeom>
                <a:avLst/>
                <a:gdLst>
                  <a:gd name="T0" fmla="*/ 42 w 46"/>
                  <a:gd name="T1" fmla="*/ 0 h 9"/>
                  <a:gd name="T2" fmla="*/ 3 w 46"/>
                  <a:gd name="T3" fmla="*/ 0 h 9"/>
                  <a:gd name="T4" fmla="*/ 0 w 46"/>
                  <a:gd name="T5" fmla="*/ 2 h 9"/>
                  <a:gd name="T6" fmla="*/ 0 w 46"/>
                  <a:gd name="T7" fmla="*/ 6 h 9"/>
                  <a:gd name="T8" fmla="*/ 0 w 46"/>
                  <a:gd name="T9" fmla="*/ 8 h 9"/>
                  <a:gd name="T10" fmla="*/ 3 w 46"/>
                  <a:gd name="T11" fmla="*/ 8 h 9"/>
                  <a:gd name="T12" fmla="*/ 42 w 46"/>
                  <a:gd name="T13" fmla="*/ 8 h 9"/>
                  <a:gd name="T14" fmla="*/ 45 w 46"/>
                  <a:gd name="T15" fmla="*/ 8 h 9"/>
                  <a:gd name="T16" fmla="*/ 45 w 46"/>
                  <a:gd name="T17" fmla="*/ 6 h 9"/>
                  <a:gd name="T18" fmla="*/ 45 w 46"/>
                  <a:gd name="T19" fmla="*/ 2 h 9"/>
                  <a:gd name="T20" fmla="*/ 45 w 46"/>
                  <a:gd name="T21" fmla="*/ 0 h 9"/>
                  <a:gd name="T22" fmla="*/ 42 w 46"/>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9"/>
                  <a:gd name="T38" fmla="*/ 46 w 46"/>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9">
                    <a:moveTo>
                      <a:pt x="42" y="0"/>
                    </a:moveTo>
                    <a:lnTo>
                      <a:pt x="3" y="0"/>
                    </a:lnTo>
                    <a:lnTo>
                      <a:pt x="0" y="2"/>
                    </a:lnTo>
                    <a:lnTo>
                      <a:pt x="0" y="6"/>
                    </a:lnTo>
                    <a:lnTo>
                      <a:pt x="0" y="8"/>
                    </a:lnTo>
                    <a:lnTo>
                      <a:pt x="3" y="8"/>
                    </a:lnTo>
                    <a:lnTo>
                      <a:pt x="42" y="8"/>
                    </a:lnTo>
                    <a:lnTo>
                      <a:pt x="45" y="8"/>
                    </a:lnTo>
                    <a:lnTo>
                      <a:pt x="45" y="6"/>
                    </a:lnTo>
                    <a:lnTo>
                      <a:pt x="45" y="2"/>
                    </a:lnTo>
                    <a:lnTo>
                      <a:pt x="45" y="0"/>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17" name="Freeform 458"/>
              <p:cNvSpPr>
                <a:spLocks/>
              </p:cNvSpPr>
              <p:nvPr/>
            </p:nvSpPr>
            <p:spPr bwMode="auto">
              <a:xfrm>
                <a:off x="603" y="1212"/>
                <a:ext cx="46" cy="9"/>
              </a:xfrm>
              <a:custGeom>
                <a:avLst/>
                <a:gdLst>
                  <a:gd name="T0" fmla="*/ 42 w 46"/>
                  <a:gd name="T1" fmla="*/ 0 h 9"/>
                  <a:gd name="T2" fmla="*/ 3 w 46"/>
                  <a:gd name="T3" fmla="*/ 0 h 9"/>
                  <a:gd name="T4" fmla="*/ 3 w 46"/>
                  <a:gd name="T5" fmla="*/ 2 h 9"/>
                  <a:gd name="T6" fmla="*/ 0 w 46"/>
                  <a:gd name="T7" fmla="*/ 2 h 9"/>
                  <a:gd name="T8" fmla="*/ 0 w 46"/>
                  <a:gd name="T9" fmla="*/ 6 h 9"/>
                  <a:gd name="T10" fmla="*/ 0 w 46"/>
                  <a:gd name="T11" fmla="*/ 8 h 9"/>
                  <a:gd name="T12" fmla="*/ 3 w 46"/>
                  <a:gd name="T13" fmla="*/ 8 h 9"/>
                  <a:gd name="T14" fmla="*/ 42 w 46"/>
                  <a:gd name="T15" fmla="*/ 8 h 9"/>
                  <a:gd name="T16" fmla="*/ 45 w 46"/>
                  <a:gd name="T17" fmla="*/ 8 h 9"/>
                  <a:gd name="T18" fmla="*/ 45 w 46"/>
                  <a:gd name="T19" fmla="*/ 6 h 9"/>
                  <a:gd name="T20" fmla="*/ 45 w 46"/>
                  <a:gd name="T21" fmla="*/ 2 h 9"/>
                  <a:gd name="T22" fmla="*/ 45 w 46"/>
                  <a:gd name="T23" fmla="*/ 0 h 9"/>
                  <a:gd name="T24" fmla="*/ 42 w 46"/>
                  <a:gd name="T25" fmla="*/ 0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9"/>
                  <a:gd name="T41" fmla="*/ 46 w 46"/>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9">
                    <a:moveTo>
                      <a:pt x="42" y="0"/>
                    </a:moveTo>
                    <a:lnTo>
                      <a:pt x="3" y="0"/>
                    </a:lnTo>
                    <a:lnTo>
                      <a:pt x="3" y="2"/>
                    </a:lnTo>
                    <a:lnTo>
                      <a:pt x="0" y="2"/>
                    </a:lnTo>
                    <a:lnTo>
                      <a:pt x="0" y="6"/>
                    </a:lnTo>
                    <a:lnTo>
                      <a:pt x="0" y="8"/>
                    </a:lnTo>
                    <a:lnTo>
                      <a:pt x="3" y="8"/>
                    </a:lnTo>
                    <a:lnTo>
                      <a:pt x="42" y="8"/>
                    </a:lnTo>
                    <a:lnTo>
                      <a:pt x="45" y="8"/>
                    </a:lnTo>
                    <a:lnTo>
                      <a:pt x="45" y="6"/>
                    </a:lnTo>
                    <a:lnTo>
                      <a:pt x="45" y="2"/>
                    </a:lnTo>
                    <a:lnTo>
                      <a:pt x="45" y="0"/>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18" name="Freeform 459"/>
              <p:cNvSpPr>
                <a:spLocks/>
              </p:cNvSpPr>
              <p:nvPr/>
            </p:nvSpPr>
            <p:spPr bwMode="auto">
              <a:xfrm>
                <a:off x="651" y="1212"/>
                <a:ext cx="46" cy="9"/>
              </a:xfrm>
              <a:custGeom>
                <a:avLst/>
                <a:gdLst>
                  <a:gd name="T0" fmla="*/ 42 w 46"/>
                  <a:gd name="T1" fmla="*/ 0 h 9"/>
                  <a:gd name="T2" fmla="*/ 3 w 46"/>
                  <a:gd name="T3" fmla="*/ 0 h 9"/>
                  <a:gd name="T4" fmla="*/ 0 w 46"/>
                  <a:gd name="T5" fmla="*/ 2 h 9"/>
                  <a:gd name="T6" fmla="*/ 0 w 46"/>
                  <a:gd name="T7" fmla="*/ 6 h 9"/>
                  <a:gd name="T8" fmla="*/ 0 w 46"/>
                  <a:gd name="T9" fmla="*/ 8 h 9"/>
                  <a:gd name="T10" fmla="*/ 3 w 46"/>
                  <a:gd name="T11" fmla="*/ 8 h 9"/>
                  <a:gd name="T12" fmla="*/ 42 w 46"/>
                  <a:gd name="T13" fmla="*/ 8 h 9"/>
                  <a:gd name="T14" fmla="*/ 45 w 46"/>
                  <a:gd name="T15" fmla="*/ 8 h 9"/>
                  <a:gd name="T16" fmla="*/ 45 w 46"/>
                  <a:gd name="T17" fmla="*/ 6 h 9"/>
                  <a:gd name="T18" fmla="*/ 45 w 46"/>
                  <a:gd name="T19" fmla="*/ 2 h 9"/>
                  <a:gd name="T20" fmla="*/ 45 w 46"/>
                  <a:gd name="T21" fmla="*/ 0 h 9"/>
                  <a:gd name="T22" fmla="*/ 42 w 46"/>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9"/>
                  <a:gd name="T38" fmla="*/ 46 w 46"/>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9">
                    <a:moveTo>
                      <a:pt x="42" y="0"/>
                    </a:moveTo>
                    <a:lnTo>
                      <a:pt x="3" y="0"/>
                    </a:lnTo>
                    <a:lnTo>
                      <a:pt x="0" y="2"/>
                    </a:lnTo>
                    <a:lnTo>
                      <a:pt x="0" y="6"/>
                    </a:lnTo>
                    <a:lnTo>
                      <a:pt x="0" y="8"/>
                    </a:lnTo>
                    <a:lnTo>
                      <a:pt x="3" y="8"/>
                    </a:lnTo>
                    <a:lnTo>
                      <a:pt x="42" y="8"/>
                    </a:lnTo>
                    <a:lnTo>
                      <a:pt x="45" y="8"/>
                    </a:lnTo>
                    <a:lnTo>
                      <a:pt x="45" y="6"/>
                    </a:lnTo>
                    <a:lnTo>
                      <a:pt x="45" y="2"/>
                    </a:lnTo>
                    <a:lnTo>
                      <a:pt x="45" y="0"/>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19" name="Freeform 460"/>
              <p:cNvSpPr>
                <a:spLocks/>
              </p:cNvSpPr>
              <p:nvPr/>
            </p:nvSpPr>
            <p:spPr bwMode="auto">
              <a:xfrm>
                <a:off x="699" y="1212"/>
                <a:ext cx="46" cy="9"/>
              </a:xfrm>
              <a:custGeom>
                <a:avLst/>
                <a:gdLst>
                  <a:gd name="T0" fmla="*/ 42 w 46"/>
                  <a:gd name="T1" fmla="*/ 0 h 9"/>
                  <a:gd name="T2" fmla="*/ 3 w 46"/>
                  <a:gd name="T3" fmla="*/ 0 h 9"/>
                  <a:gd name="T4" fmla="*/ 0 w 46"/>
                  <a:gd name="T5" fmla="*/ 2 h 9"/>
                  <a:gd name="T6" fmla="*/ 0 w 46"/>
                  <a:gd name="T7" fmla="*/ 6 h 9"/>
                  <a:gd name="T8" fmla="*/ 0 w 46"/>
                  <a:gd name="T9" fmla="*/ 8 h 9"/>
                  <a:gd name="T10" fmla="*/ 3 w 46"/>
                  <a:gd name="T11" fmla="*/ 8 h 9"/>
                  <a:gd name="T12" fmla="*/ 42 w 46"/>
                  <a:gd name="T13" fmla="*/ 8 h 9"/>
                  <a:gd name="T14" fmla="*/ 45 w 46"/>
                  <a:gd name="T15" fmla="*/ 8 h 9"/>
                  <a:gd name="T16" fmla="*/ 45 w 46"/>
                  <a:gd name="T17" fmla="*/ 6 h 9"/>
                  <a:gd name="T18" fmla="*/ 45 w 46"/>
                  <a:gd name="T19" fmla="*/ 2 h 9"/>
                  <a:gd name="T20" fmla="*/ 42 w 46"/>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
                  <a:gd name="T34" fmla="*/ 0 h 9"/>
                  <a:gd name="T35" fmla="*/ 46 w 46"/>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 h="9">
                    <a:moveTo>
                      <a:pt x="42" y="0"/>
                    </a:moveTo>
                    <a:lnTo>
                      <a:pt x="3" y="0"/>
                    </a:lnTo>
                    <a:lnTo>
                      <a:pt x="0" y="2"/>
                    </a:lnTo>
                    <a:lnTo>
                      <a:pt x="0" y="6"/>
                    </a:lnTo>
                    <a:lnTo>
                      <a:pt x="0" y="8"/>
                    </a:lnTo>
                    <a:lnTo>
                      <a:pt x="3" y="8"/>
                    </a:lnTo>
                    <a:lnTo>
                      <a:pt x="42" y="8"/>
                    </a:lnTo>
                    <a:lnTo>
                      <a:pt x="45" y="8"/>
                    </a:lnTo>
                    <a:lnTo>
                      <a:pt x="45" y="6"/>
                    </a:lnTo>
                    <a:lnTo>
                      <a:pt x="45" y="2"/>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20" name="Freeform 461"/>
              <p:cNvSpPr>
                <a:spLocks/>
              </p:cNvSpPr>
              <p:nvPr/>
            </p:nvSpPr>
            <p:spPr bwMode="auto">
              <a:xfrm>
                <a:off x="747" y="1212"/>
                <a:ext cx="46" cy="9"/>
              </a:xfrm>
              <a:custGeom>
                <a:avLst/>
                <a:gdLst>
                  <a:gd name="T0" fmla="*/ 42 w 46"/>
                  <a:gd name="T1" fmla="*/ 0 h 9"/>
                  <a:gd name="T2" fmla="*/ 3 w 46"/>
                  <a:gd name="T3" fmla="*/ 0 h 9"/>
                  <a:gd name="T4" fmla="*/ 0 w 46"/>
                  <a:gd name="T5" fmla="*/ 0 h 9"/>
                  <a:gd name="T6" fmla="*/ 0 w 46"/>
                  <a:gd name="T7" fmla="*/ 2 h 9"/>
                  <a:gd name="T8" fmla="*/ 0 w 46"/>
                  <a:gd name="T9" fmla="*/ 6 h 9"/>
                  <a:gd name="T10" fmla="*/ 0 w 46"/>
                  <a:gd name="T11" fmla="*/ 8 h 9"/>
                  <a:gd name="T12" fmla="*/ 3 w 46"/>
                  <a:gd name="T13" fmla="*/ 8 h 9"/>
                  <a:gd name="T14" fmla="*/ 42 w 46"/>
                  <a:gd name="T15" fmla="*/ 8 h 9"/>
                  <a:gd name="T16" fmla="*/ 45 w 46"/>
                  <a:gd name="T17" fmla="*/ 8 h 9"/>
                  <a:gd name="T18" fmla="*/ 45 w 46"/>
                  <a:gd name="T19" fmla="*/ 6 h 9"/>
                  <a:gd name="T20" fmla="*/ 45 w 46"/>
                  <a:gd name="T21" fmla="*/ 2 h 9"/>
                  <a:gd name="T22" fmla="*/ 42 w 46"/>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9"/>
                  <a:gd name="T38" fmla="*/ 46 w 46"/>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9">
                    <a:moveTo>
                      <a:pt x="42" y="0"/>
                    </a:moveTo>
                    <a:lnTo>
                      <a:pt x="3" y="0"/>
                    </a:lnTo>
                    <a:lnTo>
                      <a:pt x="0" y="0"/>
                    </a:lnTo>
                    <a:lnTo>
                      <a:pt x="0" y="2"/>
                    </a:lnTo>
                    <a:lnTo>
                      <a:pt x="0" y="6"/>
                    </a:lnTo>
                    <a:lnTo>
                      <a:pt x="0" y="8"/>
                    </a:lnTo>
                    <a:lnTo>
                      <a:pt x="3" y="8"/>
                    </a:lnTo>
                    <a:lnTo>
                      <a:pt x="42" y="8"/>
                    </a:lnTo>
                    <a:lnTo>
                      <a:pt x="45" y="8"/>
                    </a:lnTo>
                    <a:lnTo>
                      <a:pt x="45" y="6"/>
                    </a:lnTo>
                    <a:lnTo>
                      <a:pt x="45" y="2"/>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21" name="Freeform 462"/>
              <p:cNvSpPr>
                <a:spLocks/>
              </p:cNvSpPr>
              <p:nvPr/>
            </p:nvSpPr>
            <p:spPr bwMode="auto">
              <a:xfrm>
                <a:off x="795" y="1212"/>
                <a:ext cx="46" cy="9"/>
              </a:xfrm>
              <a:custGeom>
                <a:avLst/>
                <a:gdLst>
                  <a:gd name="T0" fmla="*/ 42 w 46"/>
                  <a:gd name="T1" fmla="*/ 0 h 9"/>
                  <a:gd name="T2" fmla="*/ 3 w 46"/>
                  <a:gd name="T3" fmla="*/ 0 h 9"/>
                  <a:gd name="T4" fmla="*/ 0 w 46"/>
                  <a:gd name="T5" fmla="*/ 2 h 9"/>
                  <a:gd name="T6" fmla="*/ 0 w 46"/>
                  <a:gd name="T7" fmla="*/ 6 h 9"/>
                  <a:gd name="T8" fmla="*/ 0 w 46"/>
                  <a:gd name="T9" fmla="*/ 8 h 9"/>
                  <a:gd name="T10" fmla="*/ 3 w 46"/>
                  <a:gd name="T11" fmla="*/ 8 h 9"/>
                  <a:gd name="T12" fmla="*/ 42 w 46"/>
                  <a:gd name="T13" fmla="*/ 8 h 9"/>
                  <a:gd name="T14" fmla="*/ 45 w 46"/>
                  <a:gd name="T15" fmla="*/ 8 h 9"/>
                  <a:gd name="T16" fmla="*/ 45 w 46"/>
                  <a:gd name="T17" fmla="*/ 6 h 9"/>
                  <a:gd name="T18" fmla="*/ 45 w 46"/>
                  <a:gd name="T19" fmla="*/ 2 h 9"/>
                  <a:gd name="T20" fmla="*/ 42 w 46"/>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
                  <a:gd name="T34" fmla="*/ 0 h 9"/>
                  <a:gd name="T35" fmla="*/ 46 w 46"/>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 h="9">
                    <a:moveTo>
                      <a:pt x="42" y="0"/>
                    </a:moveTo>
                    <a:lnTo>
                      <a:pt x="3" y="0"/>
                    </a:lnTo>
                    <a:lnTo>
                      <a:pt x="0" y="2"/>
                    </a:lnTo>
                    <a:lnTo>
                      <a:pt x="0" y="6"/>
                    </a:lnTo>
                    <a:lnTo>
                      <a:pt x="0" y="8"/>
                    </a:lnTo>
                    <a:lnTo>
                      <a:pt x="3" y="8"/>
                    </a:lnTo>
                    <a:lnTo>
                      <a:pt x="42" y="8"/>
                    </a:lnTo>
                    <a:lnTo>
                      <a:pt x="45" y="8"/>
                    </a:lnTo>
                    <a:lnTo>
                      <a:pt x="45" y="6"/>
                    </a:lnTo>
                    <a:lnTo>
                      <a:pt x="45" y="2"/>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22" name="Freeform 463"/>
              <p:cNvSpPr>
                <a:spLocks/>
              </p:cNvSpPr>
              <p:nvPr/>
            </p:nvSpPr>
            <p:spPr bwMode="auto">
              <a:xfrm>
                <a:off x="843" y="1212"/>
                <a:ext cx="46" cy="9"/>
              </a:xfrm>
              <a:custGeom>
                <a:avLst/>
                <a:gdLst>
                  <a:gd name="T0" fmla="*/ 42 w 46"/>
                  <a:gd name="T1" fmla="*/ 0 h 9"/>
                  <a:gd name="T2" fmla="*/ 3 w 46"/>
                  <a:gd name="T3" fmla="*/ 0 h 9"/>
                  <a:gd name="T4" fmla="*/ 0 w 46"/>
                  <a:gd name="T5" fmla="*/ 0 h 9"/>
                  <a:gd name="T6" fmla="*/ 0 w 46"/>
                  <a:gd name="T7" fmla="*/ 2 h 9"/>
                  <a:gd name="T8" fmla="*/ 0 w 46"/>
                  <a:gd name="T9" fmla="*/ 6 h 9"/>
                  <a:gd name="T10" fmla="*/ 0 w 46"/>
                  <a:gd name="T11" fmla="*/ 8 h 9"/>
                  <a:gd name="T12" fmla="*/ 3 w 46"/>
                  <a:gd name="T13" fmla="*/ 8 h 9"/>
                  <a:gd name="T14" fmla="*/ 42 w 46"/>
                  <a:gd name="T15" fmla="*/ 8 h 9"/>
                  <a:gd name="T16" fmla="*/ 45 w 46"/>
                  <a:gd name="T17" fmla="*/ 8 h 9"/>
                  <a:gd name="T18" fmla="*/ 45 w 46"/>
                  <a:gd name="T19" fmla="*/ 6 h 9"/>
                  <a:gd name="T20" fmla="*/ 45 w 46"/>
                  <a:gd name="T21" fmla="*/ 2 h 9"/>
                  <a:gd name="T22" fmla="*/ 42 w 46"/>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9"/>
                  <a:gd name="T38" fmla="*/ 46 w 46"/>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9">
                    <a:moveTo>
                      <a:pt x="42" y="0"/>
                    </a:moveTo>
                    <a:lnTo>
                      <a:pt x="3" y="0"/>
                    </a:lnTo>
                    <a:lnTo>
                      <a:pt x="0" y="0"/>
                    </a:lnTo>
                    <a:lnTo>
                      <a:pt x="0" y="2"/>
                    </a:lnTo>
                    <a:lnTo>
                      <a:pt x="0" y="6"/>
                    </a:lnTo>
                    <a:lnTo>
                      <a:pt x="0" y="8"/>
                    </a:lnTo>
                    <a:lnTo>
                      <a:pt x="3" y="8"/>
                    </a:lnTo>
                    <a:lnTo>
                      <a:pt x="42" y="8"/>
                    </a:lnTo>
                    <a:lnTo>
                      <a:pt x="45" y="8"/>
                    </a:lnTo>
                    <a:lnTo>
                      <a:pt x="45" y="6"/>
                    </a:lnTo>
                    <a:lnTo>
                      <a:pt x="45" y="2"/>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623" name="Freeform 464"/>
              <p:cNvSpPr>
                <a:spLocks/>
              </p:cNvSpPr>
              <p:nvPr/>
            </p:nvSpPr>
            <p:spPr bwMode="auto">
              <a:xfrm>
                <a:off x="891" y="1212"/>
                <a:ext cx="46" cy="9"/>
              </a:xfrm>
              <a:custGeom>
                <a:avLst/>
                <a:gdLst>
                  <a:gd name="T0" fmla="*/ 42 w 46"/>
                  <a:gd name="T1" fmla="*/ 0 h 9"/>
                  <a:gd name="T2" fmla="*/ 3 w 46"/>
                  <a:gd name="T3" fmla="*/ 0 h 9"/>
                  <a:gd name="T4" fmla="*/ 0 w 46"/>
                  <a:gd name="T5" fmla="*/ 0 h 9"/>
                  <a:gd name="T6" fmla="*/ 0 w 46"/>
                  <a:gd name="T7" fmla="*/ 2 h 9"/>
                  <a:gd name="T8" fmla="*/ 0 w 46"/>
                  <a:gd name="T9" fmla="*/ 6 h 9"/>
                  <a:gd name="T10" fmla="*/ 0 w 46"/>
                  <a:gd name="T11" fmla="*/ 8 h 9"/>
                  <a:gd name="T12" fmla="*/ 3 w 46"/>
                  <a:gd name="T13" fmla="*/ 8 h 9"/>
                  <a:gd name="T14" fmla="*/ 42 w 46"/>
                  <a:gd name="T15" fmla="*/ 8 h 9"/>
                  <a:gd name="T16" fmla="*/ 45 w 46"/>
                  <a:gd name="T17" fmla="*/ 8 h 9"/>
                  <a:gd name="T18" fmla="*/ 45 w 46"/>
                  <a:gd name="T19" fmla="*/ 6 h 9"/>
                  <a:gd name="T20" fmla="*/ 45 w 46"/>
                  <a:gd name="T21" fmla="*/ 2 h 9"/>
                  <a:gd name="T22" fmla="*/ 42 w 46"/>
                  <a:gd name="T23" fmla="*/ 2 h 9"/>
                  <a:gd name="T24" fmla="*/ 42 w 46"/>
                  <a:gd name="T25" fmla="*/ 0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9"/>
                  <a:gd name="T41" fmla="*/ 46 w 46"/>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9">
                    <a:moveTo>
                      <a:pt x="42" y="0"/>
                    </a:moveTo>
                    <a:lnTo>
                      <a:pt x="3" y="0"/>
                    </a:lnTo>
                    <a:lnTo>
                      <a:pt x="0" y="0"/>
                    </a:lnTo>
                    <a:lnTo>
                      <a:pt x="0" y="2"/>
                    </a:lnTo>
                    <a:lnTo>
                      <a:pt x="0" y="6"/>
                    </a:lnTo>
                    <a:lnTo>
                      <a:pt x="0" y="8"/>
                    </a:lnTo>
                    <a:lnTo>
                      <a:pt x="3" y="8"/>
                    </a:lnTo>
                    <a:lnTo>
                      <a:pt x="42" y="8"/>
                    </a:lnTo>
                    <a:lnTo>
                      <a:pt x="45" y="8"/>
                    </a:lnTo>
                    <a:lnTo>
                      <a:pt x="45" y="6"/>
                    </a:lnTo>
                    <a:lnTo>
                      <a:pt x="45" y="2"/>
                    </a:lnTo>
                    <a:lnTo>
                      <a:pt x="42" y="2"/>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60" name="Freeform 465"/>
              <p:cNvSpPr>
                <a:spLocks/>
              </p:cNvSpPr>
              <p:nvPr/>
            </p:nvSpPr>
            <p:spPr bwMode="auto">
              <a:xfrm>
                <a:off x="939" y="1212"/>
                <a:ext cx="33" cy="9"/>
              </a:xfrm>
              <a:custGeom>
                <a:avLst/>
                <a:gdLst>
                  <a:gd name="T0" fmla="*/ 32 w 33"/>
                  <a:gd name="T1" fmla="*/ 0 h 9"/>
                  <a:gd name="T2" fmla="*/ 3 w 33"/>
                  <a:gd name="T3" fmla="*/ 0 h 9"/>
                  <a:gd name="T4" fmla="*/ 0 w 33"/>
                  <a:gd name="T5" fmla="*/ 0 h 9"/>
                  <a:gd name="T6" fmla="*/ 0 w 33"/>
                  <a:gd name="T7" fmla="*/ 2 h 9"/>
                  <a:gd name="T8" fmla="*/ 0 w 33"/>
                  <a:gd name="T9" fmla="*/ 6 h 9"/>
                  <a:gd name="T10" fmla="*/ 0 w 33"/>
                  <a:gd name="T11" fmla="*/ 8 h 9"/>
                  <a:gd name="T12" fmla="*/ 3 w 33"/>
                  <a:gd name="T13" fmla="*/ 8 h 9"/>
                  <a:gd name="T14" fmla="*/ 32 w 33"/>
                  <a:gd name="T15" fmla="*/ 8 h 9"/>
                  <a:gd name="T16" fmla="*/ 32 w 33"/>
                  <a:gd name="T17" fmla="*/ 6 h 9"/>
                  <a:gd name="T18" fmla="*/ 32 w 33"/>
                  <a:gd name="T19" fmla="*/ 2 h 9"/>
                  <a:gd name="T20" fmla="*/ 32 w 33"/>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9"/>
                  <a:gd name="T35" fmla="*/ 33 w 33"/>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9">
                    <a:moveTo>
                      <a:pt x="32" y="0"/>
                    </a:moveTo>
                    <a:lnTo>
                      <a:pt x="3" y="0"/>
                    </a:lnTo>
                    <a:lnTo>
                      <a:pt x="0" y="0"/>
                    </a:lnTo>
                    <a:lnTo>
                      <a:pt x="0" y="2"/>
                    </a:lnTo>
                    <a:lnTo>
                      <a:pt x="0" y="6"/>
                    </a:lnTo>
                    <a:lnTo>
                      <a:pt x="0" y="8"/>
                    </a:lnTo>
                    <a:lnTo>
                      <a:pt x="3" y="8"/>
                    </a:lnTo>
                    <a:lnTo>
                      <a:pt x="32" y="8"/>
                    </a:lnTo>
                    <a:lnTo>
                      <a:pt x="32" y="6"/>
                    </a:lnTo>
                    <a:lnTo>
                      <a:pt x="32" y="2"/>
                    </a:lnTo>
                    <a:lnTo>
                      <a:pt x="32"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61" name="Freeform 466"/>
              <p:cNvSpPr>
                <a:spLocks/>
              </p:cNvSpPr>
              <p:nvPr/>
            </p:nvSpPr>
            <p:spPr bwMode="auto">
              <a:xfrm>
                <a:off x="995" y="1220"/>
                <a:ext cx="14" cy="7"/>
              </a:xfrm>
              <a:custGeom>
                <a:avLst/>
                <a:gdLst>
                  <a:gd name="T0" fmla="*/ 0 w 14"/>
                  <a:gd name="T1" fmla="*/ 2 h 7"/>
                  <a:gd name="T2" fmla="*/ 10 w 14"/>
                  <a:gd name="T3" fmla="*/ 6 h 7"/>
                  <a:gd name="T4" fmla="*/ 12 w 14"/>
                  <a:gd name="T5" fmla="*/ 6 h 7"/>
                  <a:gd name="T6" fmla="*/ 12 w 14"/>
                  <a:gd name="T7" fmla="*/ 5 h 7"/>
                  <a:gd name="T8" fmla="*/ 13 w 14"/>
                  <a:gd name="T9" fmla="*/ 5 h 7"/>
                  <a:gd name="T10" fmla="*/ 12 w 14"/>
                  <a:gd name="T11" fmla="*/ 4 h 7"/>
                  <a:gd name="T12" fmla="*/ 3 w 14"/>
                  <a:gd name="T13" fmla="*/ 0 h 7"/>
                  <a:gd name="T14" fmla="*/ 1 w 14"/>
                  <a:gd name="T15" fmla="*/ 0 h 7"/>
                  <a:gd name="T16" fmla="*/ 0 w 14"/>
                  <a:gd name="T17" fmla="*/ 1 h 7"/>
                  <a:gd name="T18" fmla="*/ 0 w 14"/>
                  <a:gd name="T19" fmla="*/ 2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7"/>
                  <a:gd name="T32" fmla="*/ 14 w 14"/>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7">
                    <a:moveTo>
                      <a:pt x="0" y="2"/>
                    </a:moveTo>
                    <a:lnTo>
                      <a:pt x="10" y="6"/>
                    </a:lnTo>
                    <a:lnTo>
                      <a:pt x="12" y="6"/>
                    </a:lnTo>
                    <a:lnTo>
                      <a:pt x="12" y="5"/>
                    </a:lnTo>
                    <a:lnTo>
                      <a:pt x="13" y="5"/>
                    </a:lnTo>
                    <a:lnTo>
                      <a:pt x="12" y="4"/>
                    </a:lnTo>
                    <a:lnTo>
                      <a:pt x="3" y="0"/>
                    </a:lnTo>
                    <a:lnTo>
                      <a:pt x="1" y="0"/>
                    </a:lnTo>
                    <a:lnTo>
                      <a:pt x="0" y="1"/>
                    </a:lnTo>
                    <a:lnTo>
                      <a:pt x="0" y="2"/>
                    </a:lnTo>
                  </a:path>
                </a:pathLst>
              </a:custGeom>
              <a:solidFill>
                <a:srgbClr val="E6E6E6"/>
              </a:solidFill>
              <a:ln w="127000" cap="rnd">
                <a:noFill/>
                <a:round/>
                <a:headEnd/>
                <a:tailEnd/>
              </a:ln>
            </p:spPr>
            <p:txBody>
              <a:bodyPr>
                <a:prstTxWarp prst="textNoShape">
                  <a:avLst/>
                </a:prstTxWarp>
              </a:bodyPr>
              <a:lstStyle/>
              <a:p>
                <a:endParaRPr lang="en-US"/>
              </a:p>
            </p:txBody>
          </p:sp>
          <p:sp>
            <p:nvSpPr>
              <p:cNvPr id="40962" name="Freeform 467"/>
              <p:cNvSpPr>
                <a:spLocks/>
              </p:cNvSpPr>
              <p:nvPr/>
            </p:nvSpPr>
            <p:spPr bwMode="auto">
              <a:xfrm>
                <a:off x="1024" y="1241"/>
                <a:ext cx="1" cy="10"/>
              </a:xfrm>
              <a:custGeom>
                <a:avLst/>
                <a:gdLst>
                  <a:gd name="T0" fmla="*/ 0 w 1"/>
                  <a:gd name="T1" fmla="*/ 1 h 10"/>
                  <a:gd name="T2" fmla="*/ 0 w 1"/>
                  <a:gd name="T3" fmla="*/ 8 h 10"/>
                  <a:gd name="T4" fmla="*/ 0 w 1"/>
                  <a:gd name="T5" fmla="*/ 9 h 10"/>
                  <a:gd name="T6" fmla="*/ 0 w 1"/>
                  <a:gd name="T7" fmla="*/ 9 h 10"/>
                  <a:gd name="T8" fmla="*/ 0 w 1"/>
                  <a:gd name="T9" fmla="*/ 8 h 10"/>
                  <a:gd name="T10" fmla="*/ 0 w 1"/>
                  <a:gd name="T11" fmla="*/ 0 h 10"/>
                  <a:gd name="T12" fmla="*/ 0 w 1"/>
                  <a:gd name="T13" fmla="*/ 0 h 10"/>
                  <a:gd name="T14" fmla="*/ 0 w 1"/>
                  <a:gd name="T15" fmla="*/ 0 h 10"/>
                  <a:gd name="T16" fmla="*/ 0 w 1"/>
                  <a:gd name="T17" fmla="*/ 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10"/>
                  <a:gd name="T29" fmla="*/ 1 w 1"/>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10">
                    <a:moveTo>
                      <a:pt x="0" y="1"/>
                    </a:moveTo>
                    <a:lnTo>
                      <a:pt x="0" y="8"/>
                    </a:lnTo>
                    <a:lnTo>
                      <a:pt x="0" y="9"/>
                    </a:lnTo>
                    <a:lnTo>
                      <a:pt x="0" y="8"/>
                    </a:lnTo>
                    <a:lnTo>
                      <a:pt x="0" y="0"/>
                    </a:lnTo>
                    <a:lnTo>
                      <a:pt x="0" y="1"/>
                    </a:lnTo>
                  </a:path>
                </a:pathLst>
              </a:custGeom>
              <a:solidFill>
                <a:srgbClr val="E6E6E6"/>
              </a:solidFill>
              <a:ln w="127000" cap="rnd">
                <a:noFill/>
                <a:round/>
                <a:headEnd/>
                <a:tailEnd/>
              </a:ln>
            </p:spPr>
            <p:txBody>
              <a:bodyPr>
                <a:prstTxWarp prst="textNoShape">
                  <a:avLst/>
                </a:prstTxWarp>
              </a:bodyPr>
              <a:lstStyle/>
              <a:p>
                <a:endParaRPr lang="en-US"/>
              </a:p>
            </p:txBody>
          </p:sp>
          <p:sp>
            <p:nvSpPr>
              <p:cNvPr id="40963" name="Freeform 468"/>
              <p:cNvSpPr>
                <a:spLocks/>
              </p:cNvSpPr>
              <p:nvPr/>
            </p:nvSpPr>
            <p:spPr bwMode="auto">
              <a:xfrm>
                <a:off x="1016" y="1268"/>
                <a:ext cx="6" cy="10"/>
              </a:xfrm>
              <a:custGeom>
                <a:avLst/>
                <a:gdLst>
                  <a:gd name="T0" fmla="*/ 3 w 6"/>
                  <a:gd name="T1" fmla="*/ 1 h 10"/>
                  <a:gd name="T2" fmla="*/ 0 w 6"/>
                  <a:gd name="T3" fmla="*/ 8 h 10"/>
                  <a:gd name="T4" fmla="*/ 1 w 6"/>
                  <a:gd name="T5" fmla="*/ 9 h 10"/>
                  <a:gd name="T6" fmla="*/ 2 w 6"/>
                  <a:gd name="T7" fmla="*/ 9 h 10"/>
                  <a:gd name="T8" fmla="*/ 5 w 6"/>
                  <a:gd name="T9" fmla="*/ 2 h 10"/>
                  <a:gd name="T10" fmla="*/ 5 w 6"/>
                  <a:gd name="T11" fmla="*/ 1 h 10"/>
                  <a:gd name="T12" fmla="*/ 3 w 6"/>
                  <a:gd name="T13" fmla="*/ 0 h 10"/>
                  <a:gd name="T14" fmla="*/ 3 w 6"/>
                  <a:gd name="T15" fmla="*/ 0 h 10"/>
                  <a:gd name="T16" fmla="*/ 3 w 6"/>
                  <a:gd name="T17" fmla="*/ 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10"/>
                  <a:gd name="T29" fmla="*/ 6 w 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10">
                    <a:moveTo>
                      <a:pt x="3" y="1"/>
                    </a:moveTo>
                    <a:lnTo>
                      <a:pt x="0" y="8"/>
                    </a:lnTo>
                    <a:lnTo>
                      <a:pt x="1" y="9"/>
                    </a:lnTo>
                    <a:lnTo>
                      <a:pt x="2" y="9"/>
                    </a:lnTo>
                    <a:lnTo>
                      <a:pt x="5" y="2"/>
                    </a:lnTo>
                    <a:lnTo>
                      <a:pt x="5" y="1"/>
                    </a:lnTo>
                    <a:lnTo>
                      <a:pt x="3" y="0"/>
                    </a:lnTo>
                    <a:lnTo>
                      <a:pt x="3" y="1"/>
                    </a:lnTo>
                  </a:path>
                </a:pathLst>
              </a:custGeom>
              <a:solidFill>
                <a:srgbClr val="E6E6E6"/>
              </a:solidFill>
              <a:ln w="127000" cap="rnd">
                <a:noFill/>
                <a:round/>
                <a:headEnd/>
                <a:tailEnd/>
              </a:ln>
            </p:spPr>
            <p:txBody>
              <a:bodyPr>
                <a:prstTxWarp prst="textNoShape">
                  <a:avLst/>
                </a:prstTxWarp>
              </a:bodyPr>
              <a:lstStyle/>
              <a:p>
                <a:endParaRPr lang="en-US"/>
              </a:p>
            </p:txBody>
          </p:sp>
          <p:sp>
            <p:nvSpPr>
              <p:cNvPr id="40964" name="Freeform 469"/>
              <p:cNvSpPr>
                <a:spLocks/>
              </p:cNvSpPr>
              <p:nvPr/>
            </p:nvSpPr>
            <p:spPr bwMode="auto">
              <a:xfrm>
                <a:off x="973" y="1289"/>
                <a:ext cx="17" cy="4"/>
              </a:xfrm>
              <a:custGeom>
                <a:avLst/>
                <a:gdLst>
                  <a:gd name="T0" fmla="*/ 14 w 17"/>
                  <a:gd name="T1" fmla="*/ 0 h 4"/>
                  <a:gd name="T2" fmla="*/ 0 w 17"/>
                  <a:gd name="T3" fmla="*/ 2 h 4"/>
                  <a:gd name="T4" fmla="*/ 0 w 17"/>
                  <a:gd name="T5" fmla="*/ 2 h 4"/>
                  <a:gd name="T6" fmla="*/ 2 w 17"/>
                  <a:gd name="T7" fmla="*/ 3 h 4"/>
                  <a:gd name="T8" fmla="*/ 2 w 17"/>
                  <a:gd name="T9" fmla="*/ 3 h 4"/>
                  <a:gd name="T10" fmla="*/ 16 w 17"/>
                  <a:gd name="T11" fmla="*/ 1 h 4"/>
                  <a:gd name="T12" fmla="*/ 16 w 17"/>
                  <a:gd name="T13" fmla="*/ 0 h 4"/>
                  <a:gd name="T14" fmla="*/ 14 w 17"/>
                  <a:gd name="T15" fmla="*/ 0 h 4"/>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4"/>
                  <a:gd name="T26" fmla="*/ 17 w 17"/>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4">
                    <a:moveTo>
                      <a:pt x="14" y="0"/>
                    </a:moveTo>
                    <a:lnTo>
                      <a:pt x="0" y="2"/>
                    </a:lnTo>
                    <a:lnTo>
                      <a:pt x="2" y="3"/>
                    </a:lnTo>
                    <a:lnTo>
                      <a:pt x="16" y="1"/>
                    </a:lnTo>
                    <a:lnTo>
                      <a:pt x="16" y="0"/>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65" name="Freeform 470"/>
              <p:cNvSpPr>
                <a:spLocks/>
              </p:cNvSpPr>
              <p:nvPr/>
            </p:nvSpPr>
            <p:spPr bwMode="auto">
              <a:xfrm>
                <a:off x="925" y="1292"/>
                <a:ext cx="17" cy="2"/>
              </a:xfrm>
              <a:custGeom>
                <a:avLst/>
                <a:gdLst>
                  <a:gd name="T0" fmla="*/ 14 w 17"/>
                  <a:gd name="T1" fmla="*/ 0 h 2"/>
                  <a:gd name="T2" fmla="*/ 0 w 17"/>
                  <a:gd name="T3" fmla="*/ 0 h 2"/>
                  <a:gd name="T4" fmla="*/ 0 w 17"/>
                  <a:gd name="T5" fmla="*/ 0 h 2"/>
                  <a:gd name="T6" fmla="*/ 0 w 17"/>
                  <a:gd name="T7" fmla="*/ 1 h 2"/>
                  <a:gd name="T8" fmla="*/ 14 w 17"/>
                  <a:gd name="T9" fmla="*/ 1 h 2"/>
                  <a:gd name="T10" fmla="*/ 16 w 17"/>
                  <a:gd name="T11" fmla="*/ 1 h 2"/>
                  <a:gd name="T12" fmla="*/ 16 w 17"/>
                  <a:gd name="T13" fmla="*/ 0 h 2"/>
                  <a:gd name="T14" fmla="*/ 16 w 17"/>
                  <a:gd name="T15" fmla="*/ 0 h 2"/>
                  <a:gd name="T16" fmla="*/ 14 w 17"/>
                  <a:gd name="T17" fmla="*/ 0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2"/>
                  <a:gd name="T29" fmla="*/ 17 w 17"/>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2">
                    <a:moveTo>
                      <a:pt x="14" y="0"/>
                    </a:moveTo>
                    <a:lnTo>
                      <a:pt x="0" y="0"/>
                    </a:lnTo>
                    <a:lnTo>
                      <a:pt x="0" y="1"/>
                    </a:lnTo>
                    <a:lnTo>
                      <a:pt x="14" y="1"/>
                    </a:lnTo>
                    <a:lnTo>
                      <a:pt x="16" y="1"/>
                    </a:lnTo>
                    <a:lnTo>
                      <a:pt x="16" y="0"/>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66" name="Freeform 471"/>
              <p:cNvSpPr>
                <a:spLocks/>
              </p:cNvSpPr>
              <p:nvPr/>
            </p:nvSpPr>
            <p:spPr bwMode="auto">
              <a:xfrm>
                <a:off x="877" y="1292"/>
                <a:ext cx="17" cy="2"/>
              </a:xfrm>
              <a:custGeom>
                <a:avLst/>
                <a:gdLst>
                  <a:gd name="T0" fmla="*/ 14 w 17"/>
                  <a:gd name="T1" fmla="*/ 0 h 2"/>
                  <a:gd name="T2" fmla="*/ 2 w 17"/>
                  <a:gd name="T3" fmla="*/ 0 h 2"/>
                  <a:gd name="T4" fmla="*/ 0 w 17"/>
                  <a:gd name="T5" fmla="*/ 0 h 2"/>
                  <a:gd name="T6" fmla="*/ 0 w 17"/>
                  <a:gd name="T7" fmla="*/ 0 h 2"/>
                  <a:gd name="T8" fmla="*/ 0 w 17"/>
                  <a:gd name="T9" fmla="*/ 1 h 2"/>
                  <a:gd name="T10" fmla="*/ 2 w 17"/>
                  <a:gd name="T11" fmla="*/ 1 h 2"/>
                  <a:gd name="T12" fmla="*/ 14 w 17"/>
                  <a:gd name="T13" fmla="*/ 1 h 2"/>
                  <a:gd name="T14" fmla="*/ 16 w 17"/>
                  <a:gd name="T15" fmla="*/ 1 h 2"/>
                  <a:gd name="T16" fmla="*/ 16 w 17"/>
                  <a:gd name="T17" fmla="*/ 0 h 2"/>
                  <a:gd name="T18" fmla="*/ 16 w 17"/>
                  <a:gd name="T19" fmla="*/ 0 h 2"/>
                  <a:gd name="T20" fmla="*/ 14 w 17"/>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2"/>
                  <a:gd name="T35" fmla="*/ 17 w 17"/>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2">
                    <a:moveTo>
                      <a:pt x="14" y="0"/>
                    </a:moveTo>
                    <a:lnTo>
                      <a:pt x="2" y="0"/>
                    </a:lnTo>
                    <a:lnTo>
                      <a:pt x="0" y="0"/>
                    </a:lnTo>
                    <a:lnTo>
                      <a:pt x="0" y="1"/>
                    </a:lnTo>
                    <a:lnTo>
                      <a:pt x="2" y="1"/>
                    </a:lnTo>
                    <a:lnTo>
                      <a:pt x="14" y="1"/>
                    </a:lnTo>
                    <a:lnTo>
                      <a:pt x="16" y="1"/>
                    </a:lnTo>
                    <a:lnTo>
                      <a:pt x="16" y="0"/>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67" name="Freeform 472"/>
              <p:cNvSpPr>
                <a:spLocks/>
              </p:cNvSpPr>
              <p:nvPr/>
            </p:nvSpPr>
            <p:spPr bwMode="auto">
              <a:xfrm>
                <a:off x="829" y="1292"/>
                <a:ext cx="17" cy="2"/>
              </a:xfrm>
              <a:custGeom>
                <a:avLst/>
                <a:gdLst>
                  <a:gd name="T0" fmla="*/ 14 w 17"/>
                  <a:gd name="T1" fmla="*/ 0 h 2"/>
                  <a:gd name="T2" fmla="*/ 2 w 17"/>
                  <a:gd name="T3" fmla="*/ 0 h 2"/>
                  <a:gd name="T4" fmla="*/ 0 w 17"/>
                  <a:gd name="T5" fmla="*/ 0 h 2"/>
                  <a:gd name="T6" fmla="*/ 0 w 17"/>
                  <a:gd name="T7" fmla="*/ 0 h 2"/>
                  <a:gd name="T8" fmla="*/ 0 w 17"/>
                  <a:gd name="T9" fmla="*/ 1 h 2"/>
                  <a:gd name="T10" fmla="*/ 2 w 17"/>
                  <a:gd name="T11" fmla="*/ 1 h 2"/>
                  <a:gd name="T12" fmla="*/ 14 w 17"/>
                  <a:gd name="T13" fmla="*/ 1 h 2"/>
                  <a:gd name="T14" fmla="*/ 16 w 17"/>
                  <a:gd name="T15" fmla="*/ 1 h 2"/>
                  <a:gd name="T16" fmla="*/ 16 w 17"/>
                  <a:gd name="T17" fmla="*/ 0 h 2"/>
                  <a:gd name="T18" fmla="*/ 16 w 17"/>
                  <a:gd name="T19" fmla="*/ 0 h 2"/>
                  <a:gd name="T20" fmla="*/ 14 w 17"/>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2"/>
                  <a:gd name="T35" fmla="*/ 17 w 17"/>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2">
                    <a:moveTo>
                      <a:pt x="14" y="0"/>
                    </a:moveTo>
                    <a:lnTo>
                      <a:pt x="2" y="0"/>
                    </a:lnTo>
                    <a:lnTo>
                      <a:pt x="0" y="0"/>
                    </a:lnTo>
                    <a:lnTo>
                      <a:pt x="0" y="1"/>
                    </a:lnTo>
                    <a:lnTo>
                      <a:pt x="2" y="1"/>
                    </a:lnTo>
                    <a:lnTo>
                      <a:pt x="14" y="1"/>
                    </a:lnTo>
                    <a:lnTo>
                      <a:pt x="16" y="1"/>
                    </a:lnTo>
                    <a:lnTo>
                      <a:pt x="16" y="0"/>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68" name="Freeform 473"/>
              <p:cNvSpPr>
                <a:spLocks/>
              </p:cNvSpPr>
              <p:nvPr/>
            </p:nvSpPr>
            <p:spPr bwMode="auto">
              <a:xfrm>
                <a:off x="781" y="1292"/>
                <a:ext cx="17" cy="2"/>
              </a:xfrm>
              <a:custGeom>
                <a:avLst/>
                <a:gdLst>
                  <a:gd name="T0" fmla="*/ 14 w 17"/>
                  <a:gd name="T1" fmla="*/ 0 h 2"/>
                  <a:gd name="T2" fmla="*/ 2 w 17"/>
                  <a:gd name="T3" fmla="*/ 0 h 2"/>
                  <a:gd name="T4" fmla="*/ 0 w 17"/>
                  <a:gd name="T5" fmla="*/ 0 h 2"/>
                  <a:gd name="T6" fmla="*/ 0 w 17"/>
                  <a:gd name="T7" fmla="*/ 0 h 2"/>
                  <a:gd name="T8" fmla="*/ 0 w 17"/>
                  <a:gd name="T9" fmla="*/ 1 h 2"/>
                  <a:gd name="T10" fmla="*/ 2 w 17"/>
                  <a:gd name="T11" fmla="*/ 1 h 2"/>
                  <a:gd name="T12" fmla="*/ 14 w 17"/>
                  <a:gd name="T13" fmla="*/ 1 h 2"/>
                  <a:gd name="T14" fmla="*/ 16 w 17"/>
                  <a:gd name="T15" fmla="*/ 1 h 2"/>
                  <a:gd name="T16" fmla="*/ 16 w 17"/>
                  <a:gd name="T17" fmla="*/ 0 h 2"/>
                  <a:gd name="T18" fmla="*/ 16 w 17"/>
                  <a:gd name="T19" fmla="*/ 0 h 2"/>
                  <a:gd name="T20" fmla="*/ 14 w 17"/>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2"/>
                  <a:gd name="T35" fmla="*/ 17 w 17"/>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2">
                    <a:moveTo>
                      <a:pt x="14" y="0"/>
                    </a:moveTo>
                    <a:lnTo>
                      <a:pt x="2" y="0"/>
                    </a:lnTo>
                    <a:lnTo>
                      <a:pt x="0" y="0"/>
                    </a:lnTo>
                    <a:lnTo>
                      <a:pt x="0" y="1"/>
                    </a:lnTo>
                    <a:lnTo>
                      <a:pt x="2" y="1"/>
                    </a:lnTo>
                    <a:lnTo>
                      <a:pt x="14" y="1"/>
                    </a:lnTo>
                    <a:lnTo>
                      <a:pt x="16" y="1"/>
                    </a:lnTo>
                    <a:lnTo>
                      <a:pt x="16" y="0"/>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69" name="Freeform 474"/>
              <p:cNvSpPr>
                <a:spLocks/>
              </p:cNvSpPr>
              <p:nvPr/>
            </p:nvSpPr>
            <p:spPr bwMode="auto">
              <a:xfrm>
                <a:off x="733" y="1292"/>
                <a:ext cx="17" cy="2"/>
              </a:xfrm>
              <a:custGeom>
                <a:avLst/>
                <a:gdLst>
                  <a:gd name="T0" fmla="*/ 14 w 17"/>
                  <a:gd name="T1" fmla="*/ 0 h 2"/>
                  <a:gd name="T2" fmla="*/ 2 w 17"/>
                  <a:gd name="T3" fmla="*/ 0 h 2"/>
                  <a:gd name="T4" fmla="*/ 0 w 17"/>
                  <a:gd name="T5" fmla="*/ 0 h 2"/>
                  <a:gd name="T6" fmla="*/ 0 w 17"/>
                  <a:gd name="T7" fmla="*/ 0 h 2"/>
                  <a:gd name="T8" fmla="*/ 0 w 17"/>
                  <a:gd name="T9" fmla="*/ 1 h 2"/>
                  <a:gd name="T10" fmla="*/ 2 w 17"/>
                  <a:gd name="T11" fmla="*/ 1 h 2"/>
                  <a:gd name="T12" fmla="*/ 14 w 17"/>
                  <a:gd name="T13" fmla="*/ 1 h 2"/>
                  <a:gd name="T14" fmla="*/ 16 w 17"/>
                  <a:gd name="T15" fmla="*/ 1 h 2"/>
                  <a:gd name="T16" fmla="*/ 16 w 17"/>
                  <a:gd name="T17" fmla="*/ 0 h 2"/>
                  <a:gd name="T18" fmla="*/ 16 w 17"/>
                  <a:gd name="T19" fmla="*/ 0 h 2"/>
                  <a:gd name="T20" fmla="*/ 14 w 17"/>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2"/>
                  <a:gd name="T35" fmla="*/ 17 w 17"/>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2">
                    <a:moveTo>
                      <a:pt x="14" y="0"/>
                    </a:moveTo>
                    <a:lnTo>
                      <a:pt x="2" y="0"/>
                    </a:lnTo>
                    <a:lnTo>
                      <a:pt x="0" y="0"/>
                    </a:lnTo>
                    <a:lnTo>
                      <a:pt x="0" y="1"/>
                    </a:lnTo>
                    <a:lnTo>
                      <a:pt x="2" y="1"/>
                    </a:lnTo>
                    <a:lnTo>
                      <a:pt x="14" y="1"/>
                    </a:lnTo>
                    <a:lnTo>
                      <a:pt x="16" y="1"/>
                    </a:lnTo>
                    <a:lnTo>
                      <a:pt x="16" y="0"/>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70" name="Freeform 475"/>
              <p:cNvSpPr>
                <a:spLocks/>
              </p:cNvSpPr>
              <p:nvPr/>
            </p:nvSpPr>
            <p:spPr bwMode="auto">
              <a:xfrm>
                <a:off x="685" y="1292"/>
                <a:ext cx="17" cy="2"/>
              </a:xfrm>
              <a:custGeom>
                <a:avLst/>
                <a:gdLst>
                  <a:gd name="T0" fmla="*/ 16 w 17"/>
                  <a:gd name="T1" fmla="*/ 0 h 2"/>
                  <a:gd name="T2" fmla="*/ 2 w 17"/>
                  <a:gd name="T3" fmla="*/ 0 h 2"/>
                  <a:gd name="T4" fmla="*/ 0 w 17"/>
                  <a:gd name="T5" fmla="*/ 0 h 2"/>
                  <a:gd name="T6" fmla="*/ 0 w 17"/>
                  <a:gd name="T7" fmla="*/ 0 h 2"/>
                  <a:gd name="T8" fmla="*/ 0 w 17"/>
                  <a:gd name="T9" fmla="*/ 1 h 2"/>
                  <a:gd name="T10" fmla="*/ 2 w 17"/>
                  <a:gd name="T11" fmla="*/ 1 h 2"/>
                  <a:gd name="T12" fmla="*/ 16 w 17"/>
                  <a:gd name="T13" fmla="*/ 1 h 2"/>
                  <a:gd name="T14" fmla="*/ 16 w 17"/>
                  <a:gd name="T15" fmla="*/ 0 h 2"/>
                  <a:gd name="T16" fmla="*/ 16 w 17"/>
                  <a:gd name="T17" fmla="*/ 0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2"/>
                  <a:gd name="T29" fmla="*/ 17 w 17"/>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2">
                    <a:moveTo>
                      <a:pt x="16" y="0"/>
                    </a:moveTo>
                    <a:lnTo>
                      <a:pt x="2" y="0"/>
                    </a:lnTo>
                    <a:lnTo>
                      <a:pt x="0" y="0"/>
                    </a:lnTo>
                    <a:lnTo>
                      <a:pt x="0" y="1"/>
                    </a:lnTo>
                    <a:lnTo>
                      <a:pt x="2" y="1"/>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71" name="Freeform 476"/>
              <p:cNvSpPr>
                <a:spLocks/>
              </p:cNvSpPr>
              <p:nvPr/>
            </p:nvSpPr>
            <p:spPr bwMode="auto">
              <a:xfrm>
                <a:off x="637" y="1292"/>
                <a:ext cx="17" cy="2"/>
              </a:xfrm>
              <a:custGeom>
                <a:avLst/>
                <a:gdLst>
                  <a:gd name="T0" fmla="*/ 16 w 17"/>
                  <a:gd name="T1" fmla="*/ 0 h 2"/>
                  <a:gd name="T2" fmla="*/ 2 w 17"/>
                  <a:gd name="T3" fmla="*/ 0 h 2"/>
                  <a:gd name="T4" fmla="*/ 0 w 17"/>
                  <a:gd name="T5" fmla="*/ 0 h 2"/>
                  <a:gd name="T6" fmla="*/ 0 w 17"/>
                  <a:gd name="T7" fmla="*/ 1 h 2"/>
                  <a:gd name="T8" fmla="*/ 2 w 17"/>
                  <a:gd name="T9" fmla="*/ 1 h 2"/>
                  <a:gd name="T10" fmla="*/ 16 w 17"/>
                  <a:gd name="T11" fmla="*/ 1 h 2"/>
                  <a:gd name="T12" fmla="*/ 16 w 17"/>
                  <a:gd name="T13" fmla="*/ 0 h 2"/>
                  <a:gd name="T14" fmla="*/ 16 w 17"/>
                  <a:gd name="T15" fmla="*/ 0 h 2"/>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2"/>
                  <a:gd name="T26" fmla="*/ 17 w 17"/>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2">
                    <a:moveTo>
                      <a:pt x="16" y="0"/>
                    </a:moveTo>
                    <a:lnTo>
                      <a:pt x="2" y="0"/>
                    </a:lnTo>
                    <a:lnTo>
                      <a:pt x="0" y="0"/>
                    </a:lnTo>
                    <a:lnTo>
                      <a:pt x="0" y="1"/>
                    </a:lnTo>
                    <a:lnTo>
                      <a:pt x="2" y="1"/>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72" name="Freeform 477"/>
              <p:cNvSpPr>
                <a:spLocks/>
              </p:cNvSpPr>
              <p:nvPr/>
            </p:nvSpPr>
            <p:spPr bwMode="auto">
              <a:xfrm>
                <a:off x="589" y="1292"/>
                <a:ext cx="17" cy="2"/>
              </a:xfrm>
              <a:custGeom>
                <a:avLst/>
                <a:gdLst>
                  <a:gd name="T0" fmla="*/ 16 w 17"/>
                  <a:gd name="T1" fmla="*/ 0 h 2"/>
                  <a:gd name="T2" fmla="*/ 2 w 17"/>
                  <a:gd name="T3" fmla="*/ 0 h 2"/>
                  <a:gd name="T4" fmla="*/ 0 w 17"/>
                  <a:gd name="T5" fmla="*/ 0 h 2"/>
                  <a:gd name="T6" fmla="*/ 0 w 17"/>
                  <a:gd name="T7" fmla="*/ 0 h 2"/>
                  <a:gd name="T8" fmla="*/ 0 w 17"/>
                  <a:gd name="T9" fmla="*/ 1 h 2"/>
                  <a:gd name="T10" fmla="*/ 2 w 17"/>
                  <a:gd name="T11" fmla="*/ 1 h 2"/>
                  <a:gd name="T12" fmla="*/ 16 w 17"/>
                  <a:gd name="T13" fmla="*/ 1 h 2"/>
                  <a:gd name="T14" fmla="*/ 16 w 17"/>
                  <a:gd name="T15" fmla="*/ 0 h 2"/>
                  <a:gd name="T16" fmla="*/ 16 w 17"/>
                  <a:gd name="T17" fmla="*/ 0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2"/>
                  <a:gd name="T29" fmla="*/ 17 w 17"/>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2">
                    <a:moveTo>
                      <a:pt x="16" y="0"/>
                    </a:moveTo>
                    <a:lnTo>
                      <a:pt x="2" y="0"/>
                    </a:lnTo>
                    <a:lnTo>
                      <a:pt x="0" y="0"/>
                    </a:lnTo>
                    <a:lnTo>
                      <a:pt x="0" y="1"/>
                    </a:lnTo>
                    <a:lnTo>
                      <a:pt x="2" y="1"/>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73" name="Freeform 478"/>
              <p:cNvSpPr>
                <a:spLocks/>
              </p:cNvSpPr>
              <p:nvPr/>
            </p:nvSpPr>
            <p:spPr bwMode="auto">
              <a:xfrm>
                <a:off x="541" y="1292"/>
                <a:ext cx="17" cy="2"/>
              </a:xfrm>
              <a:custGeom>
                <a:avLst/>
                <a:gdLst>
                  <a:gd name="T0" fmla="*/ 14 w 17"/>
                  <a:gd name="T1" fmla="*/ 0 h 2"/>
                  <a:gd name="T2" fmla="*/ 2 w 17"/>
                  <a:gd name="T3" fmla="*/ 0 h 2"/>
                  <a:gd name="T4" fmla="*/ 0 w 17"/>
                  <a:gd name="T5" fmla="*/ 0 h 2"/>
                  <a:gd name="T6" fmla="*/ 0 w 17"/>
                  <a:gd name="T7" fmla="*/ 0 h 2"/>
                  <a:gd name="T8" fmla="*/ 0 w 17"/>
                  <a:gd name="T9" fmla="*/ 1 h 2"/>
                  <a:gd name="T10" fmla="*/ 2 w 17"/>
                  <a:gd name="T11" fmla="*/ 1 h 2"/>
                  <a:gd name="T12" fmla="*/ 14 w 17"/>
                  <a:gd name="T13" fmla="*/ 1 h 2"/>
                  <a:gd name="T14" fmla="*/ 16 w 17"/>
                  <a:gd name="T15" fmla="*/ 1 h 2"/>
                  <a:gd name="T16" fmla="*/ 16 w 17"/>
                  <a:gd name="T17" fmla="*/ 0 h 2"/>
                  <a:gd name="T18" fmla="*/ 16 w 17"/>
                  <a:gd name="T19" fmla="*/ 0 h 2"/>
                  <a:gd name="T20" fmla="*/ 14 w 17"/>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2"/>
                  <a:gd name="T35" fmla="*/ 17 w 17"/>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2">
                    <a:moveTo>
                      <a:pt x="14" y="0"/>
                    </a:moveTo>
                    <a:lnTo>
                      <a:pt x="2" y="0"/>
                    </a:lnTo>
                    <a:lnTo>
                      <a:pt x="0" y="0"/>
                    </a:lnTo>
                    <a:lnTo>
                      <a:pt x="0" y="1"/>
                    </a:lnTo>
                    <a:lnTo>
                      <a:pt x="2" y="1"/>
                    </a:lnTo>
                    <a:lnTo>
                      <a:pt x="14" y="1"/>
                    </a:lnTo>
                    <a:lnTo>
                      <a:pt x="16" y="1"/>
                    </a:lnTo>
                    <a:lnTo>
                      <a:pt x="16" y="0"/>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74" name="Freeform 479"/>
              <p:cNvSpPr>
                <a:spLocks/>
              </p:cNvSpPr>
              <p:nvPr/>
            </p:nvSpPr>
            <p:spPr bwMode="auto">
              <a:xfrm>
                <a:off x="493" y="1292"/>
                <a:ext cx="17" cy="2"/>
              </a:xfrm>
              <a:custGeom>
                <a:avLst/>
                <a:gdLst>
                  <a:gd name="T0" fmla="*/ 16 w 17"/>
                  <a:gd name="T1" fmla="*/ 0 h 2"/>
                  <a:gd name="T2" fmla="*/ 2 w 17"/>
                  <a:gd name="T3" fmla="*/ 0 h 2"/>
                  <a:gd name="T4" fmla="*/ 0 w 17"/>
                  <a:gd name="T5" fmla="*/ 0 h 2"/>
                  <a:gd name="T6" fmla="*/ 0 w 17"/>
                  <a:gd name="T7" fmla="*/ 0 h 2"/>
                  <a:gd name="T8" fmla="*/ 0 w 17"/>
                  <a:gd name="T9" fmla="*/ 1 h 2"/>
                  <a:gd name="T10" fmla="*/ 2 w 17"/>
                  <a:gd name="T11" fmla="*/ 1 h 2"/>
                  <a:gd name="T12" fmla="*/ 16 w 17"/>
                  <a:gd name="T13" fmla="*/ 1 h 2"/>
                  <a:gd name="T14" fmla="*/ 16 w 17"/>
                  <a:gd name="T15" fmla="*/ 0 h 2"/>
                  <a:gd name="T16" fmla="*/ 16 w 17"/>
                  <a:gd name="T17" fmla="*/ 0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2"/>
                  <a:gd name="T29" fmla="*/ 17 w 17"/>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2">
                    <a:moveTo>
                      <a:pt x="16" y="0"/>
                    </a:moveTo>
                    <a:lnTo>
                      <a:pt x="2" y="0"/>
                    </a:lnTo>
                    <a:lnTo>
                      <a:pt x="0" y="0"/>
                    </a:lnTo>
                    <a:lnTo>
                      <a:pt x="0" y="1"/>
                    </a:lnTo>
                    <a:lnTo>
                      <a:pt x="2" y="1"/>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75" name="Freeform 480"/>
              <p:cNvSpPr>
                <a:spLocks/>
              </p:cNvSpPr>
              <p:nvPr/>
            </p:nvSpPr>
            <p:spPr bwMode="auto">
              <a:xfrm>
                <a:off x="445" y="1292"/>
                <a:ext cx="17" cy="2"/>
              </a:xfrm>
              <a:custGeom>
                <a:avLst/>
                <a:gdLst>
                  <a:gd name="T0" fmla="*/ 16 w 17"/>
                  <a:gd name="T1" fmla="*/ 0 h 2"/>
                  <a:gd name="T2" fmla="*/ 2 w 17"/>
                  <a:gd name="T3" fmla="*/ 0 h 2"/>
                  <a:gd name="T4" fmla="*/ 0 w 17"/>
                  <a:gd name="T5" fmla="*/ 0 h 2"/>
                  <a:gd name="T6" fmla="*/ 0 w 17"/>
                  <a:gd name="T7" fmla="*/ 1 h 2"/>
                  <a:gd name="T8" fmla="*/ 2 w 17"/>
                  <a:gd name="T9" fmla="*/ 1 h 2"/>
                  <a:gd name="T10" fmla="*/ 16 w 17"/>
                  <a:gd name="T11" fmla="*/ 1 h 2"/>
                  <a:gd name="T12" fmla="*/ 16 w 17"/>
                  <a:gd name="T13" fmla="*/ 0 h 2"/>
                  <a:gd name="T14" fmla="*/ 16 w 17"/>
                  <a:gd name="T15" fmla="*/ 0 h 2"/>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2"/>
                  <a:gd name="T26" fmla="*/ 17 w 17"/>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2">
                    <a:moveTo>
                      <a:pt x="16" y="0"/>
                    </a:moveTo>
                    <a:lnTo>
                      <a:pt x="2" y="0"/>
                    </a:lnTo>
                    <a:lnTo>
                      <a:pt x="0" y="0"/>
                    </a:lnTo>
                    <a:lnTo>
                      <a:pt x="0" y="1"/>
                    </a:lnTo>
                    <a:lnTo>
                      <a:pt x="2" y="1"/>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76" name="Freeform 481"/>
              <p:cNvSpPr>
                <a:spLocks/>
              </p:cNvSpPr>
              <p:nvPr/>
            </p:nvSpPr>
            <p:spPr bwMode="auto">
              <a:xfrm>
                <a:off x="397" y="1287"/>
                <a:ext cx="17" cy="6"/>
              </a:xfrm>
              <a:custGeom>
                <a:avLst/>
                <a:gdLst>
                  <a:gd name="T0" fmla="*/ 16 w 17"/>
                  <a:gd name="T1" fmla="*/ 3 h 6"/>
                  <a:gd name="T2" fmla="*/ 3 w 17"/>
                  <a:gd name="T3" fmla="*/ 0 h 6"/>
                  <a:gd name="T4" fmla="*/ 2 w 17"/>
                  <a:gd name="T5" fmla="*/ 0 h 6"/>
                  <a:gd name="T6" fmla="*/ 2 w 17"/>
                  <a:gd name="T7" fmla="*/ 1 h 6"/>
                  <a:gd name="T8" fmla="*/ 0 w 17"/>
                  <a:gd name="T9" fmla="*/ 1 h 6"/>
                  <a:gd name="T10" fmla="*/ 0 w 17"/>
                  <a:gd name="T11" fmla="*/ 2 h 6"/>
                  <a:gd name="T12" fmla="*/ 2 w 17"/>
                  <a:gd name="T13" fmla="*/ 2 h 6"/>
                  <a:gd name="T14" fmla="*/ 14 w 17"/>
                  <a:gd name="T15" fmla="*/ 5 h 6"/>
                  <a:gd name="T16" fmla="*/ 14 w 17"/>
                  <a:gd name="T17" fmla="*/ 4 h 6"/>
                  <a:gd name="T18" fmla="*/ 16 w 17"/>
                  <a:gd name="T19" fmla="*/ 4 h 6"/>
                  <a:gd name="T20" fmla="*/ 16 w 17"/>
                  <a:gd name="T21" fmla="*/ 3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6"/>
                  <a:gd name="T35" fmla="*/ 17 w 17"/>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6">
                    <a:moveTo>
                      <a:pt x="16" y="3"/>
                    </a:moveTo>
                    <a:lnTo>
                      <a:pt x="3" y="0"/>
                    </a:lnTo>
                    <a:lnTo>
                      <a:pt x="2" y="0"/>
                    </a:lnTo>
                    <a:lnTo>
                      <a:pt x="2" y="1"/>
                    </a:lnTo>
                    <a:lnTo>
                      <a:pt x="0" y="1"/>
                    </a:lnTo>
                    <a:lnTo>
                      <a:pt x="0" y="2"/>
                    </a:lnTo>
                    <a:lnTo>
                      <a:pt x="2" y="2"/>
                    </a:lnTo>
                    <a:lnTo>
                      <a:pt x="14" y="5"/>
                    </a:lnTo>
                    <a:lnTo>
                      <a:pt x="14" y="4"/>
                    </a:lnTo>
                    <a:lnTo>
                      <a:pt x="16" y="4"/>
                    </a:lnTo>
                    <a:lnTo>
                      <a:pt x="16" y="3"/>
                    </a:lnTo>
                  </a:path>
                </a:pathLst>
              </a:custGeom>
              <a:solidFill>
                <a:srgbClr val="E6E6E6"/>
              </a:solidFill>
              <a:ln w="127000" cap="rnd">
                <a:noFill/>
                <a:round/>
                <a:headEnd/>
                <a:tailEnd/>
              </a:ln>
            </p:spPr>
            <p:txBody>
              <a:bodyPr>
                <a:prstTxWarp prst="textNoShape">
                  <a:avLst/>
                </a:prstTxWarp>
              </a:bodyPr>
              <a:lstStyle/>
              <a:p>
                <a:endParaRPr lang="en-US"/>
              </a:p>
            </p:txBody>
          </p:sp>
          <p:sp>
            <p:nvSpPr>
              <p:cNvPr id="40977" name="Freeform 482"/>
              <p:cNvSpPr>
                <a:spLocks/>
              </p:cNvSpPr>
              <p:nvPr/>
            </p:nvSpPr>
            <p:spPr bwMode="auto">
              <a:xfrm>
                <a:off x="368" y="1266"/>
                <a:ext cx="6" cy="10"/>
              </a:xfrm>
              <a:custGeom>
                <a:avLst/>
                <a:gdLst>
                  <a:gd name="T0" fmla="*/ 5 w 6"/>
                  <a:gd name="T1" fmla="*/ 7 h 10"/>
                  <a:gd name="T2" fmla="*/ 3 w 6"/>
                  <a:gd name="T3" fmla="*/ 0 h 10"/>
                  <a:gd name="T4" fmla="*/ 2 w 6"/>
                  <a:gd name="T5" fmla="*/ 0 h 10"/>
                  <a:gd name="T6" fmla="*/ 0 w 6"/>
                  <a:gd name="T7" fmla="*/ 1 h 10"/>
                  <a:gd name="T8" fmla="*/ 0 w 6"/>
                  <a:gd name="T9" fmla="*/ 2 h 10"/>
                  <a:gd name="T10" fmla="*/ 3 w 6"/>
                  <a:gd name="T11" fmla="*/ 9 h 10"/>
                  <a:gd name="T12" fmla="*/ 4 w 6"/>
                  <a:gd name="T13" fmla="*/ 9 h 10"/>
                  <a:gd name="T14" fmla="*/ 5 w 6"/>
                  <a:gd name="T15" fmla="*/ 8 h 10"/>
                  <a:gd name="T16" fmla="*/ 5 w 6"/>
                  <a:gd name="T17" fmla="*/ 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10"/>
                  <a:gd name="T29" fmla="*/ 6 w 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10">
                    <a:moveTo>
                      <a:pt x="5" y="7"/>
                    </a:moveTo>
                    <a:lnTo>
                      <a:pt x="3" y="0"/>
                    </a:lnTo>
                    <a:lnTo>
                      <a:pt x="2" y="0"/>
                    </a:lnTo>
                    <a:lnTo>
                      <a:pt x="0" y="1"/>
                    </a:lnTo>
                    <a:lnTo>
                      <a:pt x="0" y="2"/>
                    </a:lnTo>
                    <a:lnTo>
                      <a:pt x="3" y="9"/>
                    </a:lnTo>
                    <a:lnTo>
                      <a:pt x="4" y="9"/>
                    </a:lnTo>
                    <a:lnTo>
                      <a:pt x="5" y="8"/>
                    </a:lnTo>
                    <a:lnTo>
                      <a:pt x="5" y="7"/>
                    </a:lnTo>
                  </a:path>
                </a:pathLst>
              </a:custGeom>
              <a:solidFill>
                <a:srgbClr val="E6E6E6"/>
              </a:solidFill>
              <a:ln w="127000" cap="rnd">
                <a:noFill/>
                <a:round/>
                <a:headEnd/>
                <a:tailEnd/>
              </a:ln>
            </p:spPr>
            <p:txBody>
              <a:bodyPr>
                <a:prstTxWarp prst="textNoShape">
                  <a:avLst/>
                </a:prstTxWarp>
              </a:bodyPr>
              <a:lstStyle/>
              <a:p>
                <a:endParaRPr lang="en-US"/>
              </a:p>
            </p:txBody>
          </p:sp>
          <p:sp>
            <p:nvSpPr>
              <p:cNvPr id="40978" name="Freeform 483"/>
              <p:cNvSpPr>
                <a:spLocks/>
              </p:cNvSpPr>
              <p:nvPr/>
            </p:nvSpPr>
            <p:spPr bwMode="auto">
              <a:xfrm>
                <a:off x="365" y="1239"/>
                <a:ext cx="4" cy="10"/>
              </a:xfrm>
              <a:custGeom>
                <a:avLst/>
                <a:gdLst>
                  <a:gd name="T0" fmla="*/ 1 w 4"/>
                  <a:gd name="T1" fmla="*/ 8 h 10"/>
                  <a:gd name="T2" fmla="*/ 3 w 4"/>
                  <a:gd name="T3" fmla="*/ 1 h 10"/>
                  <a:gd name="T4" fmla="*/ 3 w 4"/>
                  <a:gd name="T5" fmla="*/ 0 h 10"/>
                  <a:gd name="T6" fmla="*/ 2 w 4"/>
                  <a:gd name="T7" fmla="*/ 0 h 10"/>
                  <a:gd name="T8" fmla="*/ 2 w 4"/>
                  <a:gd name="T9" fmla="*/ 0 h 10"/>
                  <a:gd name="T10" fmla="*/ 1 w 4"/>
                  <a:gd name="T11" fmla="*/ 0 h 10"/>
                  <a:gd name="T12" fmla="*/ 0 w 4"/>
                  <a:gd name="T13" fmla="*/ 8 h 10"/>
                  <a:gd name="T14" fmla="*/ 1 w 4"/>
                  <a:gd name="T15" fmla="*/ 9 h 10"/>
                  <a:gd name="T16" fmla="*/ 1 w 4"/>
                  <a:gd name="T17" fmla="*/ 8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10"/>
                  <a:gd name="T29" fmla="*/ 4 w 4"/>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10">
                    <a:moveTo>
                      <a:pt x="1" y="8"/>
                    </a:moveTo>
                    <a:lnTo>
                      <a:pt x="3" y="1"/>
                    </a:lnTo>
                    <a:lnTo>
                      <a:pt x="3" y="0"/>
                    </a:lnTo>
                    <a:lnTo>
                      <a:pt x="2" y="0"/>
                    </a:lnTo>
                    <a:lnTo>
                      <a:pt x="1" y="0"/>
                    </a:lnTo>
                    <a:lnTo>
                      <a:pt x="0" y="8"/>
                    </a:lnTo>
                    <a:lnTo>
                      <a:pt x="1" y="9"/>
                    </a:lnTo>
                    <a:lnTo>
                      <a:pt x="1" y="8"/>
                    </a:lnTo>
                  </a:path>
                </a:pathLst>
              </a:custGeom>
              <a:solidFill>
                <a:srgbClr val="E6E6E6"/>
              </a:solidFill>
              <a:ln w="127000" cap="rnd">
                <a:noFill/>
                <a:round/>
                <a:headEnd/>
                <a:tailEnd/>
              </a:ln>
            </p:spPr>
            <p:txBody>
              <a:bodyPr>
                <a:prstTxWarp prst="textNoShape">
                  <a:avLst/>
                </a:prstTxWarp>
              </a:bodyPr>
              <a:lstStyle/>
              <a:p>
                <a:endParaRPr lang="en-US"/>
              </a:p>
            </p:txBody>
          </p:sp>
          <p:sp>
            <p:nvSpPr>
              <p:cNvPr id="40979" name="Freeform 484"/>
              <p:cNvSpPr>
                <a:spLocks/>
              </p:cNvSpPr>
              <p:nvPr/>
            </p:nvSpPr>
            <p:spPr bwMode="auto">
              <a:xfrm>
                <a:off x="387" y="1218"/>
                <a:ext cx="14" cy="7"/>
              </a:xfrm>
              <a:custGeom>
                <a:avLst/>
                <a:gdLst>
                  <a:gd name="T0" fmla="*/ 3 w 14"/>
                  <a:gd name="T1" fmla="*/ 6 h 7"/>
                  <a:gd name="T2" fmla="*/ 13 w 14"/>
                  <a:gd name="T3" fmla="*/ 2 h 7"/>
                  <a:gd name="T4" fmla="*/ 12 w 14"/>
                  <a:gd name="T5" fmla="*/ 0 h 7"/>
                  <a:gd name="T6" fmla="*/ 10 w 14"/>
                  <a:gd name="T7" fmla="*/ 0 h 7"/>
                  <a:gd name="T8" fmla="*/ 0 w 14"/>
                  <a:gd name="T9" fmla="*/ 4 h 7"/>
                  <a:gd name="T10" fmla="*/ 0 w 14"/>
                  <a:gd name="T11" fmla="*/ 5 h 7"/>
                  <a:gd name="T12" fmla="*/ 1 w 14"/>
                  <a:gd name="T13" fmla="*/ 5 h 7"/>
                  <a:gd name="T14" fmla="*/ 1 w 14"/>
                  <a:gd name="T15" fmla="*/ 6 h 7"/>
                  <a:gd name="T16" fmla="*/ 3 w 14"/>
                  <a:gd name="T17" fmla="*/ 6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7"/>
                  <a:gd name="T29" fmla="*/ 14 w 14"/>
                  <a:gd name="T30" fmla="*/ 7 h 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7">
                    <a:moveTo>
                      <a:pt x="3" y="6"/>
                    </a:moveTo>
                    <a:lnTo>
                      <a:pt x="13" y="2"/>
                    </a:lnTo>
                    <a:lnTo>
                      <a:pt x="12" y="0"/>
                    </a:lnTo>
                    <a:lnTo>
                      <a:pt x="10" y="0"/>
                    </a:lnTo>
                    <a:lnTo>
                      <a:pt x="0" y="4"/>
                    </a:lnTo>
                    <a:lnTo>
                      <a:pt x="0" y="5"/>
                    </a:lnTo>
                    <a:lnTo>
                      <a:pt x="1" y="5"/>
                    </a:lnTo>
                    <a:lnTo>
                      <a:pt x="1" y="6"/>
                    </a:lnTo>
                    <a:lnTo>
                      <a:pt x="3" y="6"/>
                    </a:lnTo>
                  </a:path>
                </a:pathLst>
              </a:custGeom>
              <a:solidFill>
                <a:srgbClr val="E6E6E6"/>
              </a:solidFill>
              <a:ln w="127000" cap="rnd">
                <a:noFill/>
                <a:round/>
                <a:headEnd/>
                <a:tailEnd/>
              </a:ln>
            </p:spPr>
            <p:txBody>
              <a:bodyPr>
                <a:prstTxWarp prst="textNoShape">
                  <a:avLst/>
                </a:prstTxWarp>
              </a:bodyPr>
              <a:lstStyle/>
              <a:p>
                <a:endParaRPr lang="en-US"/>
              </a:p>
            </p:txBody>
          </p:sp>
          <p:sp>
            <p:nvSpPr>
              <p:cNvPr id="40980" name="Freeform 485"/>
              <p:cNvSpPr>
                <a:spLocks/>
              </p:cNvSpPr>
              <p:nvPr/>
            </p:nvSpPr>
            <p:spPr bwMode="auto">
              <a:xfrm>
                <a:off x="432" y="1212"/>
                <a:ext cx="17" cy="3"/>
              </a:xfrm>
              <a:custGeom>
                <a:avLst/>
                <a:gdLst>
                  <a:gd name="T0" fmla="*/ 14 w 17"/>
                  <a:gd name="T1" fmla="*/ 0 h 3"/>
                  <a:gd name="T2" fmla="*/ 0 w 17"/>
                  <a:gd name="T3" fmla="*/ 0 h 3"/>
                  <a:gd name="T4" fmla="*/ 0 w 17"/>
                  <a:gd name="T5" fmla="*/ 1 h 3"/>
                  <a:gd name="T6" fmla="*/ 0 w 17"/>
                  <a:gd name="T7" fmla="*/ 1 h 3"/>
                  <a:gd name="T8" fmla="*/ 0 w 17"/>
                  <a:gd name="T9" fmla="*/ 2 h 3"/>
                  <a:gd name="T10" fmla="*/ 14 w 17"/>
                  <a:gd name="T11" fmla="*/ 2 h 3"/>
                  <a:gd name="T12" fmla="*/ 16 w 17"/>
                  <a:gd name="T13" fmla="*/ 2 h 3"/>
                  <a:gd name="T14" fmla="*/ 16 w 17"/>
                  <a:gd name="T15" fmla="*/ 1 h 3"/>
                  <a:gd name="T16" fmla="*/ 16 w 17"/>
                  <a:gd name="T17" fmla="*/ 1 h 3"/>
                  <a:gd name="T18" fmla="*/ 14 w 17"/>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3"/>
                  <a:gd name="T32" fmla="*/ 17 w 17"/>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3">
                    <a:moveTo>
                      <a:pt x="14" y="0"/>
                    </a:moveTo>
                    <a:lnTo>
                      <a:pt x="0" y="0"/>
                    </a:lnTo>
                    <a:lnTo>
                      <a:pt x="0" y="1"/>
                    </a:lnTo>
                    <a:lnTo>
                      <a:pt x="0" y="2"/>
                    </a:lnTo>
                    <a:lnTo>
                      <a:pt x="14" y="2"/>
                    </a:lnTo>
                    <a:lnTo>
                      <a:pt x="16" y="2"/>
                    </a:lnTo>
                    <a:lnTo>
                      <a:pt x="16" y="1"/>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81" name="Freeform 486"/>
              <p:cNvSpPr>
                <a:spLocks/>
              </p:cNvSpPr>
              <p:nvPr/>
            </p:nvSpPr>
            <p:spPr bwMode="auto">
              <a:xfrm>
                <a:off x="480" y="1212"/>
                <a:ext cx="17" cy="3"/>
              </a:xfrm>
              <a:custGeom>
                <a:avLst/>
                <a:gdLst>
                  <a:gd name="T0" fmla="*/ 14 w 17"/>
                  <a:gd name="T1" fmla="*/ 0 h 3"/>
                  <a:gd name="T2" fmla="*/ 0 w 17"/>
                  <a:gd name="T3" fmla="*/ 0 h 3"/>
                  <a:gd name="T4" fmla="*/ 0 w 17"/>
                  <a:gd name="T5" fmla="*/ 1 h 3"/>
                  <a:gd name="T6" fmla="*/ 0 w 17"/>
                  <a:gd name="T7" fmla="*/ 1 h 3"/>
                  <a:gd name="T8" fmla="*/ 0 w 17"/>
                  <a:gd name="T9" fmla="*/ 2 h 3"/>
                  <a:gd name="T10" fmla="*/ 14 w 17"/>
                  <a:gd name="T11" fmla="*/ 2 h 3"/>
                  <a:gd name="T12" fmla="*/ 16 w 17"/>
                  <a:gd name="T13" fmla="*/ 2 h 3"/>
                  <a:gd name="T14" fmla="*/ 16 w 17"/>
                  <a:gd name="T15" fmla="*/ 1 h 3"/>
                  <a:gd name="T16" fmla="*/ 16 w 17"/>
                  <a:gd name="T17" fmla="*/ 1 h 3"/>
                  <a:gd name="T18" fmla="*/ 14 w 17"/>
                  <a:gd name="T19" fmla="*/ 1 h 3"/>
                  <a:gd name="T20" fmla="*/ 14 w 17"/>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3"/>
                  <a:gd name="T35" fmla="*/ 17 w 17"/>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3">
                    <a:moveTo>
                      <a:pt x="14" y="0"/>
                    </a:moveTo>
                    <a:lnTo>
                      <a:pt x="0" y="0"/>
                    </a:lnTo>
                    <a:lnTo>
                      <a:pt x="0" y="1"/>
                    </a:lnTo>
                    <a:lnTo>
                      <a:pt x="0" y="2"/>
                    </a:lnTo>
                    <a:lnTo>
                      <a:pt x="14" y="2"/>
                    </a:lnTo>
                    <a:lnTo>
                      <a:pt x="16" y="2"/>
                    </a:lnTo>
                    <a:lnTo>
                      <a:pt x="16" y="1"/>
                    </a:lnTo>
                    <a:lnTo>
                      <a:pt x="14" y="1"/>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82" name="Freeform 487"/>
              <p:cNvSpPr>
                <a:spLocks/>
              </p:cNvSpPr>
              <p:nvPr/>
            </p:nvSpPr>
            <p:spPr bwMode="auto">
              <a:xfrm>
                <a:off x="525" y="1212"/>
                <a:ext cx="17" cy="3"/>
              </a:xfrm>
              <a:custGeom>
                <a:avLst/>
                <a:gdLst>
                  <a:gd name="T0" fmla="*/ 16 w 17"/>
                  <a:gd name="T1" fmla="*/ 0 h 3"/>
                  <a:gd name="T2" fmla="*/ 2 w 17"/>
                  <a:gd name="T3" fmla="*/ 0 h 3"/>
                  <a:gd name="T4" fmla="*/ 2 w 17"/>
                  <a:gd name="T5" fmla="*/ 1 h 3"/>
                  <a:gd name="T6" fmla="*/ 0 w 17"/>
                  <a:gd name="T7" fmla="*/ 1 h 3"/>
                  <a:gd name="T8" fmla="*/ 0 w 17"/>
                  <a:gd name="T9" fmla="*/ 1 h 3"/>
                  <a:gd name="T10" fmla="*/ 2 w 17"/>
                  <a:gd name="T11" fmla="*/ 2 h 3"/>
                  <a:gd name="T12" fmla="*/ 16 w 17"/>
                  <a:gd name="T13" fmla="*/ 2 h 3"/>
                  <a:gd name="T14" fmla="*/ 16 w 17"/>
                  <a:gd name="T15" fmla="*/ 1 h 3"/>
                  <a:gd name="T16" fmla="*/ 16 w 17"/>
                  <a:gd name="T17" fmla="*/ 1 h 3"/>
                  <a:gd name="T18" fmla="*/ 16 w 17"/>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3"/>
                  <a:gd name="T32" fmla="*/ 17 w 17"/>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3">
                    <a:moveTo>
                      <a:pt x="16" y="0"/>
                    </a:moveTo>
                    <a:lnTo>
                      <a:pt x="2" y="0"/>
                    </a:lnTo>
                    <a:lnTo>
                      <a:pt x="2" y="1"/>
                    </a:lnTo>
                    <a:lnTo>
                      <a:pt x="0" y="1"/>
                    </a:lnTo>
                    <a:lnTo>
                      <a:pt x="2" y="2"/>
                    </a:lnTo>
                    <a:lnTo>
                      <a:pt x="16" y="2"/>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83" name="Freeform 488"/>
              <p:cNvSpPr>
                <a:spLocks/>
              </p:cNvSpPr>
              <p:nvPr/>
            </p:nvSpPr>
            <p:spPr bwMode="auto">
              <a:xfrm>
                <a:off x="576" y="1212"/>
                <a:ext cx="17" cy="3"/>
              </a:xfrm>
              <a:custGeom>
                <a:avLst/>
                <a:gdLst>
                  <a:gd name="T0" fmla="*/ 14 w 17"/>
                  <a:gd name="T1" fmla="*/ 0 h 3"/>
                  <a:gd name="T2" fmla="*/ 0 w 17"/>
                  <a:gd name="T3" fmla="*/ 0 h 3"/>
                  <a:gd name="T4" fmla="*/ 0 w 17"/>
                  <a:gd name="T5" fmla="*/ 1 h 3"/>
                  <a:gd name="T6" fmla="*/ 0 w 17"/>
                  <a:gd name="T7" fmla="*/ 1 h 3"/>
                  <a:gd name="T8" fmla="*/ 0 w 17"/>
                  <a:gd name="T9" fmla="*/ 2 h 3"/>
                  <a:gd name="T10" fmla="*/ 14 w 17"/>
                  <a:gd name="T11" fmla="*/ 2 h 3"/>
                  <a:gd name="T12" fmla="*/ 16 w 17"/>
                  <a:gd name="T13" fmla="*/ 2 h 3"/>
                  <a:gd name="T14" fmla="*/ 16 w 17"/>
                  <a:gd name="T15" fmla="*/ 1 h 3"/>
                  <a:gd name="T16" fmla="*/ 16 w 17"/>
                  <a:gd name="T17" fmla="*/ 1 h 3"/>
                  <a:gd name="T18" fmla="*/ 14 w 17"/>
                  <a:gd name="T19" fmla="*/ 1 h 3"/>
                  <a:gd name="T20" fmla="*/ 14 w 17"/>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3"/>
                  <a:gd name="T35" fmla="*/ 17 w 17"/>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3">
                    <a:moveTo>
                      <a:pt x="14" y="0"/>
                    </a:moveTo>
                    <a:lnTo>
                      <a:pt x="0" y="0"/>
                    </a:lnTo>
                    <a:lnTo>
                      <a:pt x="0" y="1"/>
                    </a:lnTo>
                    <a:lnTo>
                      <a:pt x="0" y="2"/>
                    </a:lnTo>
                    <a:lnTo>
                      <a:pt x="14" y="2"/>
                    </a:lnTo>
                    <a:lnTo>
                      <a:pt x="16" y="2"/>
                    </a:lnTo>
                    <a:lnTo>
                      <a:pt x="16" y="1"/>
                    </a:lnTo>
                    <a:lnTo>
                      <a:pt x="14" y="1"/>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84" name="Freeform 489"/>
              <p:cNvSpPr>
                <a:spLocks/>
              </p:cNvSpPr>
              <p:nvPr/>
            </p:nvSpPr>
            <p:spPr bwMode="auto">
              <a:xfrm>
                <a:off x="624" y="1212"/>
                <a:ext cx="17" cy="3"/>
              </a:xfrm>
              <a:custGeom>
                <a:avLst/>
                <a:gdLst>
                  <a:gd name="T0" fmla="*/ 14 w 17"/>
                  <a:gd name="T1" fmla="*/ 0 h 3"/>
                  <a:gd name="T2" fmla="*/ 0 w 17"/>
                  <a:gd name="T3" fmla="*/ 0 h 3"/>
                  <a:gd name="T4" fmla="*/ 0 w 17"/>
                  <a:gd name="T5" fmla="*/ 1 h 3"/>
                  <a:gd name="T6" fmla="*/ 0 w 17"/>
                  <a:gd name="T7" fmla="*/ 1 h 3"/>
                  <a:gd name="T8" fmla="*/ 0 w 17"/>
                  <a:gd name="T9" fmla="*/ 2 h 3"/>
                  <a:gd name="T10" fmla="*/ 14 w 17"/>
                  <a:gd name="T11" fmla="*/ 2 h 3"/>
                  <a:gd name="T12" fmla="*/ 16 w 17"/>
                  <a:gd name="T13" fmla="*/ 2 h 3"/>
                  <a:gd name="T14" fmla="*/ 16 w 17"/>
                  <a:gd name="T15" fmla="*/ 1 h 3"/>
                  <a:gd name="T16" fmla="*/ 16 w 17"/>
                  <a:gd name="T17" fmla="*/ 1 h 3"/>
                  <a:gd name="T18" fmla="*/ 14 w 17"/>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3"/>
                  <a:gd name="T32" fmla="*/ 17 w 17"/>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3">
                    <a:moveTo>
                      <a:pt x="14" y="0"/>
                    </a:moveTo>
                    <a:lnTo>
                      <a:pt x="0" y="0"/>
                    </a:lnTo>
                    <a:lnTo>
                      <a:pt x="0" y="1"/>
                    </a:lnTo>
                    <a:lnTo>
                      <a:pt x="0" y="2"/>
                    </a:lnTo>
                    <a:lnTo>
                      <a:pt x="14" y="2"/>
                    </a:lnTo>
                    <a:lnTo>
                      <a:pt x="16" y="2"/>
                    </a:lnTo>
                    <a:lnTo>
                      <a:pt x="16" y="1"/>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85" name="Freeform 490"/>
              <p:cNvSpPr>
                <a:spLocks/>
              </p:cNvSpPr>
              <p:nvPr/>
            </p:nvSpPr>
            <p:spPr bwMode="auto">
              <a:xfrm>
                <a:off x="672" y="1212"/>
                <a:ext cx="17" cy="3"/>
              </a:xfrm>
              <a:custGeom>
                <a:avLst/>
                <a:gdLst>
                  <a:gd name="T0" fmla="*/ 14 w 17"/>
                  <a:gd name="T1" fmla="*/ 0 h 3"/>
                  <a:gd name="T2" fmla="*/ 0 w 17"/>
                  <a:gd name="T3" fmla="*/ 0 h 3"/>
                  <a:gd name="T4" fmla="*/ 0 w 17"/>
                  <a:gd name="T5" fmla="*/ 1 h 3"/>
                  <a:gd name="T6" fmla="*/ 0 w 17"/>
                  <a:gd name="T7" fmla="*/ 1 h 3"/>
                  <a:gd name="T8" fmla="*/ 0 w 17"/>
                  <a:gd name="T9" fmla="*/ 2 h 3"/>
                  <a:gd name="T10" fmla="*/ 14 w 17"/>
                  <a:gd name="T11" fmla="*/ 2 h 3"/>
                  <a:gd name="T12" fmla="*/ 16 w 17"/>
                  <a:gd name="T13" fmla="*/ 2 h 3"/>
                  <a:gd name="T14" fmla="*/ 16 w 17"/>
                  <a:gd name="T15" fmla="*/ 1 h 3"/>
                  <a:gd name="T16" fmla="*/ 16 w 17"/>
                  <a:gd name="T17" fmla="*/ 1 h 3"/>
                  <a:gd name="T18" fmla="*/ 14 w 17"/>
                  <a:gd name="T19" fmla="*/ 1 h 3"/>
                  <a:gd name="T20" fmla="*/ 14 w 17"/>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3"/>
                  <a:gd name="T35" fmla="*/ 17 w 17"/>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3">
                    <a:moveTo>
                      <a:pt x="14" y="0"/>
                    </a:moveTo>
                    <a:lnTo>
                      <a:pt x="0" y="0"/>
                    </a:lnTo>
                    <a:lnTo>
                      <a:pt x="0" y="1"/>
                    </a:lnTo>
                    <a:lnTo>
                      <a:pt x="0" y="2"/>
                    </a:lnTo>
                    <a:lnTo>
                      <a:pt x="14" y="2"/>
                    </a:lnTo>
                    <a:lnTo>
                      <a:pt x="16" y="2"/>
                    </a:lnTo>
                    <a:lnTo>
                      <a:pt x="16" y="1"/>
                    </a:lnTo>
                    <a:lnTo>
                      <a:pt x="14" y="1"/>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86" name="Freeform 491"/>
              <p:cNvSpPr>
                <a:spLocks/>
              </p:cNvSpPr>
              <p:nvPr/>
            </p:nvSpPr>
            <p:spPr bwMode="auto">
              <a:xfrm>
                <a:off x="717" y="1212"/>
                <a:ext cx="17" cy="3"/>
              </a:xfrm>
              <a:custGeom>
                <a:avLst/>
                <a:gdLst>
                  <a:gd name="T0" fmla="*/ 16 w 17"/>
                  <a:gd name="T1" fmla="*/ 0 h 3"/>
                  <a:gd name="T2" fmla="*/ 2 w 17"/>
                  <a:gd name="T3" fmla="*/ 0 h 3"/>
                  <a:gd name="T4" fmla="*/ 2 w 17"/>
                  <a:gd name="T5" fmla="*/ 1 h 3"/>
                  <a:gd name="T6" fmla="*/ 0 w 17"/>
                  <a:gd name="T7" fmla="*/ 1 h 3"/>
                  <a:gd name="T8" fmla="*/ 0 w 17"/>
                  <a:gd name="T9" fmla="*/ 1 h 3"/>
                  <a:gd name="T10" fmla="*/ 2 w 17"/>
                  <a:gd name="T11" fmla="*/ 2 h 3"/>
                  <a:gd name="T12" fmla="*/ 16 w 17"/>
                  <a:gd name="T13" fmla="*/ 2 h 3"/>
                  <a:gd name="T14" fmla="*/ 16 w 17"/>
                  <a:gd name="T15" fmla="*/ 1 h 3"/>
                  <a:gd name="T16" fmla="*/ 16 w 17"/>
                  <a:gd name="T17" fmla="*/ 1 h 3"/>
                  <a:gd name="T18" fmla="*/ 16 w 17"/>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3"/>
                  <a:gd name="T32" fmla="*/ 17 w 17"/>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3">
                    <a:moveTo>
                      <a:pt x="16" y="0"/>
                    </a:moveTo>
                    <a:lnTo>
                      <a:pt x="2" y="0"/>
                    </a:lnTo>
                    <a:lnTo>
                      <a:pt x="2" y="1"/>
                    </a:lnTo>
                    <a:lnTo>
                      <a:pt x="0" y="1"/>
                    </a:lnTo>
                    <a:lnTo>
                      <a:pt x="2" y="2"/>
                    </a:lnTo>
                    <a:lnTo>
                      <a:pt x="16" y="2"/>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87" name="Freeform 492"/>
              <p:cNvSpPr>
                <a:spLocks/>
              </p:cNvSpPr>
              <p:nvPr/>
            </p:nvSpPr>
            <p:spPr bwMode="auto">
              <a:xfrm>
                <a:off x="765" y="1212"/>
                <a:ext cx="17" cy="3"/>
              </a:xfrm>
              <a:custGeom>
                <a:avLst/>
                <a:gdLst>
                  <a:gd name="T0" fmla="*/ 16 w 17"/>
                  <a:gd name="T1" fmla="*/ 0 h 3"/>
                  <a:gd name="T2" fmla="*/ 2 w 17"/>
                  <a:gd name="T3" fmla="*/ 0 h 3"/>
                  <a:gd name="T4" fmla="*/ 2 w 17"/>
                  <a:gd name="T5" fmla="*/ 1 h 3"/>
                  <a:gd name="T6" fmla="*/ 0 w 17"/>
                  <a:gd name="T7" fmla="*/ 1 h 3"/>
                  <a:gd name="T8" fmla="*/ 0 w 17"/>
                  <a:gd name="T9" fmla="*/ 1 h 3"/>
                  <a:gd name="T10" fmla="*/ 0 w 17"/>
                  <a:gd name="T11" fmla="*/ 2 h 3"/>
                  <a:gd name="T12" fmla="*/ 2 w 17"/>
                  <a:gd name="T13" fmla="*/ 2 h 3"/>
                  <a:gd name="T14" fmla="*/ 16 w 17"/>
                  <a:gd name="T15" fmla="*/ 2 h 3"/>
                  <a:gd name="T16" fmla="*/ 16 w 17"/>
                  <a:gd name="T17" fmla="*/ 1 h 3"/>
                  <a:gd name="T18" fmla="*/ 16 w 17"/>
                  <a:gd name="T19" fmla="*/ 1 h 3"/>
                  <a:gd name="T20" fmla="*/ 16 w 17"/>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3"/>
                  <a:gd name="T35" fmla="*/ 17 w 17"/>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3">
                    <a:moveTo>
                      <a:pt x="16" y="0"/>
                    </a:moveTo>
                    <a:lnTo>
                      <a:pt x="2" y="0"/>
                    </a:lnTo>
                    <a:lnTo>
                      <a:pt x="2" y="1"/>
                    </a:lnTo>
                    <a:lnTo>
                      <a:pt x="0" y="1"/>
                    </a:lnTo>
                    <a:lnTo>
                      <a:pt x="0" y="2"/>
                    </a:lnTo>
                    <a:lnTo>
                      <a:pt x="2" y="2"/>
                    </a:lnTo>
                    <a:lnTo>
                      <a:pt x="16" y="2"/>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88" name="Freeform 493"/>
              <p:cNvSpPr>
                <a:spLocks/>
              </p:cNvSpPr>
              <p:nvPr/>
            </p:nvSpPr>
            <p:spPr bwMode="auto">
              <a:xfrm>
                <a:off x="816" y="1212"/>
                <a:ext cx="17" cy="3"/>
              </a:xfrm>
              <a:custGeom>
                <a:avLst/>
                <a:gdLst>
                  <a:gd name="T0" fmla="*/ 14 w 17"/>
                  <a:gd name="T1" fmla="*/ 0 h 3"/>
                  <a:gd name="T2" fmla="*/ 0 w 17"/>
                  <a:gd name="T3" fmla="*/ 0 h 3"/>
                  <a:gd name="T4" fmla="*/ 0 w 17"/>
                  <a:gd name="T5" fmla="*/ 1 h 3"/>
                  <a:gd name="T6" fmla="*/ 0 w 17"/>
                  <a:gd name="T7" fmla="*/ 1 h 3"/>
                  <a:gd name="T8" fmla="*/ 0 w 17"/>
                  <a:gd name="T9" fmla="*/ 2 h 3"/>
                  <a:gd name="T10" fmla="*/ 14 w 17"/>
                  <a:gd name="T11" fmla="*/ 2 h 3"/>
                  <a:gd name="T12" fmla="*/ 16 w 17"/>
                  <a:gd name="T13" fmla="*/ 1 h 3"/>
                  <a:gd name="T14" fmla="*/ 16 w 17"/>
                  <a:gd name="T15" fmla="*/ 1 h 3"/>
                  <a:gd name="T16" fmla="*/ 14 w 17"/>
                  <a:gd name="T17" fmla="*/ 1 h 3"/>
                  <a:gd name="T18" fmla="*/ 14 w 17"/>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3"/>
                  <a:gd name="T32" fmla="*/ 17 w 17"/>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3">
                    <a:moveTo>
                      <a:pt x="14" y="0"/>
                    </a:moveTo>
                    <a:lnTo>
                      <a:pt x="0" y="0"/>
                    </a:lnTo>
                    <a:lnTo>
                      <a:pt x="0" y="1"/>
                    </a:lnTo>
                    <a:lnTo>
                      <a:pt x="0" y="2"/>
                    </a:lnTo>
                    <a:lnTo>
                      <a:pt x="14" y="2"/>
                    </a:lnTo>
                    <a:lnTo>
                      <a:pt x="16" y="1"/>
                    </a:lnTo>
                    <a:lnTo>
                      <a:pt x="14" y="1"/>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89" name="Freeform 494"/>
              <p:cNvSpPr>
                <a:spLocks/>
              </p:cNvSpPr>
              <p:nvPr/>
            </p:nvSpPr>
            <p:spPr bwMode="auto">
              <a:xfrm>
                <a:off x="861" y="1212"/>
                <a:ext cx="17" cy="3"/>
              </a:xfrm>
              <a:custGeom>
                <a:avLst/>
                <a:gdLst>
                  <a:gd name="T0" fmla="*/ 16 w 17"/>
                  <a:gd name="T1" fmla="*/ 0 h 3"/>
                  <a:gd name="T2" fmla="*/ 2 w 17"/>
                  <a:gd name="T3" fmla="*/ 0 h 3"/>
                  <a:gd name="T4" fmla="*/ 2 w 17"/>
                  <a:gd name="T5" fmla="*/ 1 h 3"/>
                  <a:gd name="T6" fmla="*/ 0 w 17"/>
                  <a:gd name="T7" fmla="*/ 1 h 3"/>
                  <a:gd name="T8" fmla="*/ 0 w 17"/>
                  <a:gd name="T9" fmla="*/ 1 h 3"/>
                  <a:gd name="T10" fmla="*/ 0 w 17"/>
                  <a:gd name="T11" fmla="*/ 2 h 3"/>
                  <a:gd name="T12" fmla="*/ 2 w 17"/>
                  <a:gd name="T13" fmla="*/ 2 h 3"/>
                  <a:gd name="T14" fmla="*/ 16 w 17"/>
                  <a:gd name="T15" fmla="*/ 2 h 3"/>
                  <a:gd name="T16" fmla="*/ 16 w 17"/>
                  <a:gd name="T17" fmla="*/ 1 h 3"/>
                  <a:gd name="T18" fmla="*/ 16 w 17"/>
                  <a:gd name="T19" fmla="*/ 1 h 3"/>
                  <a:gd name="T20" fmla="*/ 16 w 17"/>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3"/>
                  <a:gd name="T35" fmla="*/ 17 w 17"/>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3">
                    <a:moveTo>
                      <a:pt x="16" y="0"/>
                    </a:moveTo>
                    <a:lnTo>
                      <a:pt x="2" y="0"/>
                    </a:lnTo>
                    <a:lnTo>
                      <a:pt x="2" y="1"/>
                    </a:lnTo>
                    <a:lnTo>
                      <a:pt x="0" y="1"/>
                    </a:lnTo>
                    <a:lnTo>
                      <a:pt x="0" y="2"/>
                    </a:lnTo>
                    <a:lnTo>
                      <a:pt x="2" y="2"/>
                    </a:lnTo>
                    <a:lnTo>
                      <a:pt x="16" y="2"/>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90" name="Freeform 495"/>
              <p:cNvSpPr>
                <a:spLocks/>
              </p:cNvSpPr>
              <p:nvPr/>
            </p:nvSpPr>
            <p:spPr bwMode="auto">
              <a:xfrm>
                <a:off x="909" y="1212"/>
                <a:ext cx="17" cy="3"/>
              </a:xfrm>
              <a:custGeom>
                <a:avLst/>
                <a:gdLst>
                  <a:gd name="T0" fmla="*/ 14 w 17"/>
                  <a:gd name="T1" fmla="*/ 0 h 3"/>
                  <a:gd name="T2" fmla="*/ 2 w 17"/>
                  <a:gd name="T3" fmla="*/ 0 h 3"/>
                  <a:gd name="T4" fmla="*/ 0 w 17"/>
                  <a:gd name="T5" fmla="*/ 1 h 3"/>
                  <a:gd name="T6" fmla="*/ 0 w 17"/>
                  <a:gd name="T7" fmla="*/ 1 h 3"/>
                  <a:gd name="T8" fmla="*/ 0 w 17"/>
                  <a:gd name="T9" fmla="*/ 2 h 3"/>
                  <a:gd name="T10" fmla="*/ 2 w 17"/>
                  <a:gd name="T11" fmla="*/ 2 h 3"/>
                  <a:gd name="T12" fmla="*/ 14 w 17"/>
                  <a:gd name="T13" fmla="*/ 2 h 3"/>
                  <a:gd name="T14" fmla="*/ 16 w 17"/>
                  <a:gd name="T15" fmla="*/ 2 h 3"/>
                  <a:gd name="T16" fmla="*/ 16 w 17"/>
                  <a:gd name="T17" fmla="*/ 1 h 3"/>
                  <a:gd name="T18" fmla="*/ 16 w 17"/>
                  <a:gd name="T19" fmla="*/ 1 h 3"/>
                  <a:gd name="T20" fmla="*/ 16 w 17"/>
                  <a:gd name="T21" fmla="*/ 0 h 3"/>
                  <a:gd name="T22" fmla="*/ 14 w 17"/>
                  <a:gd name="T23" fmla="*/ 0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3"/>
                  <a:gd name="T38" fmla="*/ 17 w 17"/>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3">
                    <a:moveTo>
                      <a:pt x="14" y="0"/>
                    </a:moveTo>
                    <a:lnTo>
                      <a:pt x="2" y="0"/>
                    </a:lnTo>
                    <a:lnTo>
                      <a:pt x="0" y="1"/>
                    </a:lnTo>
                    <a:lnTo>
                      <a:pt x="0" y="2"/>
                    </a:lnTo>
                    <a:lnTo>
                      <a:pt x="2" y="2"/>
                    </a:lnTo>
                    <a:lnTo>
                      <a:pt x="14" y="2"/>
                    </a:lnTo>
                    <a:lnTo>
                      <a:pt x="16" y="2"/>
                    </a:lnTo>
                    <a:lnTo>
                      <a:pt x="16" y="1"/>
                    </a:lnTo>
                    <a:lnTo>
                      <a:pt x="16" y="0"/>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91" name="Freeform 496"/>
              <p:cNvSpPr>
                <a:spLocks/>
              </p:cNvSpPr>
              <p:nvPr/>
            </p:nvSpPr>
            <p:spPr bwMode="auto">
              <a:xfrm>
                <a:off x="955" y="1212"/>
                <a:ext cx="11" cy="3"/>
              </a:xfrm>
              <a:custGeom>
                <a:avLst/>
                <a:gdLst>
                  <a:gd name="T0" fmla="*/ 9 w 11"/>
                  <a:gd name="T1" fmla="*/ 0 h 3"/>
                  <a:gd name="T2" fmla="*/ 1 w 11"/>
                  <a:gd name="T3" fmla="*/ 0 h 3"/>
                  <a:gd name="T4" fmla="*/ 1 w 11"/>
                  <a:gd name="T5" fmla="*/ 1 h 3"/>
                  <a:gd name="T6" fmla="*/ 0 w 11"/>
                  <a:gd name="T7" fmla="*/ 1 h 3"/>
                  <a:gd name="T8" fmla="*/ 0 w 11"/>
                  <a:gd name="T9" fmla="*/ 1 h 3"/>
                  <a:gd name="T10" fmla="*/ 1 w 11"/>
                  <a:gd name="T11" fmla="*/ 2 h 3"/>
                  <a:gd name="T12" fmla="*/ 9 w 11"/>
                  <a:gd name="T13" fmla="*/ 2 h 3"/>
                  <a:gd name="T14" fmla="*/ 10 w 11"/>
                  <a:gd name="T15" fmla="*/ 2 h 3"/>
                  <a:gd name="T16" fmla="*/ 10 w 11"/>
                  <a:gd name="T17" fmla="*/ 1 h 3"/>
                  <a:gd name="T18" fmla="*/ 10 w 11"/>
                  <a:gd name="T19" fmla="*/ 1 h 3"/>
                  <a:gd name="T20" fmla="*/ 10 w 11"/>
                  <a:gd name="T21" fmla="*/ 0 h 3"/>
                  <a:gd name="T22" fmla="*/ 9 w 11"/>
                  <a:gd name="T23" fmla="*/ 0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
                  <a:gd name="T37" fmla="*/ 0 h 3"/>
                  <a:gd name="T38" fmla="*/ 11 w 11"/>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 h="3">
                    <a:moveTo>
                      <a:pt x="9" y="0"/>
                    </a:moveTo>
                    <a:lnTo>
                      <a:pt x="1" y="0"/>
                    </a:lnTo>
                    <a:lnTo>
                      <a:pt x="1" y="1"/>
                    </a:lnTo>
                    <a:lnTo>
                      <a:pt x="0" y="1"/>
                    </a:lnTo>
                    <a:lnTo>
                      <a:pt x="1" y="2"/>
                    </a:lnTo>
                    <a:lnTo>
                      <a:pt x="9" y="2"/>
                    </a:lnTo>
                    <a:lnTo>
                      <a:pt x="10" y="2"/>
                    </a:lnTo>
                    <a:lnTo>
                      <a:pt x="10" y="1"/>
                    </a:lnTo>
                    <a:lnTo>
                      <a:pt x="10" y="0"/>
                    </a:lnTo>
                    <a:lnTo>
                      <a:pt x="9"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0992" name="Freeform 497"/>
              <p:cNvSpPr>
                <a:spLocks/>
              </p:cNvSpPr>
              <p:nvPr/>
            </p:nvSpPr>
            <p:spPr bwMode="auto">
              <a:xfrm>
                <a:off x="984" y="1220"/>
                <a:ext cx="25" cy="13"/>
              </a:xfrm>
              <a:custGeom>
                <a:avLst/>
                <a:gdLst>
                  <a:gd name="T0" fmla="*/ 0 w 25"/>
                  <a:gd name="T1" fmla="*/ 3 h 13"/>
                  <a:gd name="T2" fmla="*/ 19 w 25"/>
                  <a:gd name="T3" fmla="*/ 12 h 13"/>
                  <a:gd name="T4" fmla="*/ 21 w 25"/>
                  <a:gd name="T5" fmla="*/ 12 h 13"/>
                  <a:gd name="T6" fmla="*/ 21 w 25"/>
                  <a:gd name="T7" fmla="*/ 9 h 13"/>
                  <a:gd name="T8" fmla="*/ 24 w 25"/>
                  <a:gd name="T9" fmla="*/ 9 h 13"/>
                  <a:gd name="T10" fmla="*/ 21 w 25"/>
                  <a:gd name="T11" fmla="*/ 8 h 13"/>
                  <a:gd name="T12" fmla="*/ 5 w 25"/>
                  <a:gd name="T13" fmla="*/ 0 h 13"/>
                  <a:gd name="T14" fmla="*/ 3 w 25"/>
                  <a:gd name="T15" fmla="*/ 0 h 13"/>
                  <a:gd name="T16" fmla="*/ 0 w 25"/>
                  <a:gd name="T17" fmla="*/ 2 h 13"/>
                  <a:gd name="T18" fmla="*/ 0 w 25"/>
                  <a:gd name="T19" fmla="*/ 3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13"/>
                  <a:gd name="T32" fmla="*/ 25 w 25"/>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13">
                    <a:moveTo>
                      <a:pt x="0" y="3"/>
                    </a:moveTo>
                    <a:lnTo>
                      <a:pt x="19" y="12"/>
                    </a:lnTo>
                    <a:lnTo>
                      <a:pt x="21" y="12"/>
                    </a:lnTo>
                    <a:lnTo>
                      <a:pt x="21" y="9"/>
                    </a:lnTo>
                    <a:lnTo>
                      <a:pt x="24" y="9"/>
                    </a:lnTo>
                    <a:lnTo>
                      <a:pt x="21" y="8"/>
                    </a:lnTo>
                    <a:lnTo>
                      <a:pt x="5" y="0"/>
                    </a:lnTo>
                    <a:lnTo>
                      <a:pt x="3" y="0"/>
                    </a:lnTo>
                    <a:lnTo>
                      <a:pt x="0" y="2"/>
                    </a:lnTo>
                    <a:lnTo>
                      <a:pt x="0" y="3"/>
                    </a:lnTo>
                  </a:path>
                </a:pathLst>
              </a:custGeom>
              <a:noFill/>
              <a:ln w="12700" cap="rnd">
                <a:solidFill>
                  <a:srgbClr val="000000"/>
                </a:solidFill>
                <a:round/>
                <a:headEnd/>
                <a:tailEnd/>
              </a:ln>
            </p:spPr>
            <p:txBody>
              <a:bodyPr>
                <a:prstTxWarp prst="textNoShape">
                  <a:avLst/>
                </a:prstTxWarp>
              </a:bodyPr>
              <a:lstStyle/>
              <a:p>
                <a:endParaRPr lang="en-US"/>
              </a:p>
            </p:txBody>
          </p:sp>
          <p:sp>
            <p:nvSpPr>
              <p:cNvPr id="40993" name="Freeform 498"/>
              <p:cNvSpPr>
                <a:spLocks/>
              </p:cNvSpPr>
              <p:nvPr/>
            </p:nvSpPr>
            <p:spPr bwMode="auto">
              <a:xfrm>
                <a:off x="1013" y="1241"/>
                <a:ext cx="12" cy="16"/>
              </a:xfrm>
              <a:custGeom>
                <a:avLst/>
                <a:gdLst>
                  <a:gd name="T0" fmla="*/ 0 w 12"/>
                  <a:gd name="T1" fmla="*/ 2 h 16"/>
                  <a:gd name="T2" fmla="*/ 6 w 12"/>
                  <a:gd name="T3" fmla="*/ 14 h 16"/>
                  <a:gd name="T4" fmla="*/ 6 w 12"/>
                  <a:gd name="T5" fmla="*/ 15 h 16"/>
                  <a:gd name="T6" fmla="*/ 11 w 12"/>
                  <a:gd name="T7" fmla="*/ 15 h 16"/>
                  <a:gd name="T8" fmla="*/ 11 w 12"/>
                  <a:gd name="T9" fmla="*/ 14 h 16"/>
                  <a:gd name="T10" fmla="*/ 8 w 12"/>
                  <a:gd name="T11" fmla="*/ 0 h 16"/>
                  <a:gd name="T12" fmla="*/ 6 w 12"/>
                  <a:gd name="T13" fmla="*/ 0 h 16"/>
                  <a:gd name="T14" fmla="*/ 0 w 12"/>
                  <a:gd name="T15" fmla="*/ 0 h 16"/>
                  <a:gd name="T16" fmla="*/ 0 w 12"/>
                  <a:gd name="T17" fmla="*/ 2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6"/>
                  <a:gd name="T29" fmla="*/ 12 w 12"/>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6">
                    <a:moveTo>
                      <a:pt x="0" y="2"/>
                    </a:moveTo>
                    <a:lnTo>
                      <a:pt x="6" y="14"/>
                    </a:lnTo>
                    <a:lnTo>
                      <a:pt x="6" y="15"/>
                    </a:lnTo>
                    <a:lnTo>
                      <a:pt x="11" y="15"/>
                    </a:lnTo>
                    <a:lnTo>
                      <a:pt x="11" y="14"/>
                    </a:lnTo>
                    <a:lnTo>
                      <a:pt x="8" y="0"/>
                    </a:lnTo>
                    <a:lnTo>
                      <a:pt x="6" y="0"/>
                    </a:lnTo>
                    <a:lnTo>
                      <a:pt x="0" y="0"/>
                    </a:lnTo>
                    <a:lnTo>
                      <a:pt x="0" y="2"/>
                    </a:lnTo>
                  </a:path>
                </a:pathLst>
              </a:custGeom>
              <a:noFill/>
              <a:ln w="12700" cap="rnd">
                <a:solidFill>
                  <a:srgbClr val="000000"/>
                </a:solidFill>
                <a:round/>
                <a:headEnd/>
                <a:tailEnd/>
              </a:ln>
            </p:spPr>
            <p:txBody>
              <a:bodyPr>
                <a:prstTxWarp prst="textNoShape">
                  <a:avLst/>
                </a:prstTxWarp>
              </a:bodyPr>
              <a:lstStyle/>
              <a:p>
                <a:endParaRPr lang="en-US"/>
              </a:p>
            </p:txBody>
          </p:sp>
          <p:sp>
            <p:nvSpPr>
              <p:cNvPr id="40994" name="Freeform 499"/>
              <p:cNvSpPr>
                <a:spLocks/>
              </p:cNvSpPr>
              <p:nvPr/>
            </p:nvSpPr>
            <p:spPr bwMode="auto">
              <a:xfrm>
                <a:off x="1005" y="1268"/>
                <a:ext cx="17" cy="16"/>
              </a:xfrm>
              <a:custGeom>
                <a:avLst/>
                <a:gdLst>
                  <a:gd name="T0" fmla="*/ 8 w 17"/>
                  <a:gd name="T1" fmla="*/ 2 h 16"/>
                  <a:gd name="T2" fmla="*/ 0 w 17"/>
                  <a:gd name="T3" fmla="*/ 14 h 16"/>
                  <a:gd name="T4" fmla="*/ 3 w 17"/>
                  <a:gd name="T5" fmla="*/ 15 h 16"/>
                  <a:gd name="T6" fmla="*/ 5 w 17"/>
                  <a:gd name="T7" fmla="*/ 15 h 16"/>
                  <a:gd name="T8" fmla="*/ 16 w 17"/>
                  <a:gd name="T9" fmla="*/ 3 h 16"/>
                  <a:gd name="T10" fmla="*/ 16 w 17"/>
                  <a:gd name="T11" fmla="*/ 2 h 16"/>
                  <a:gd name="T12" fmla="*/ 11 w 17"/>
                  <a:gd name="T13" fmla="*/ 0 h 16"/>
                  <a:gd name="T14" fmla="*/ 8 w 17"/>
                  <a:gd name="T15" fmla="*/ 0 h 16"/>
                  <a:gd name="T16" fmla="*/ 8 w 17"/>
                  <a:gd name="T17" fmla="*/ 2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6"/>
                  <a:gd name="T29" fmla="*/ 17 w 1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6">
                    <a:moveTo>
                      <a:pt x="8" y="2"/>
                    </a:moveTo>
                    <a:lnTo>
                      <a:pt x="0" y="14"/>
                    </a:lnTo>
                    <a:lnTo>
                      <a:pt x="3" y="15"/>
                    </a:lnTo>
                    <a:lnTo>
                      <a:pt x="5" y="15"/>
                    </a:lnTo>
                    <a:lnTo>
                      <a:pt x="16" y="3"/>
                    </a:lnTo>
                    <a:lnTo>
                      <a:pt x="16" y="2"/>
                    </a:lnTo>
                    <a:lnTo>
                      <a:pt x="11" y="0"/>
                    </a:lnTo>
                    <a:lnTo>
                      <a:pt x="8" y="0"/>
                    </a:lnTo>
                    <a:lnTo>
                      <a:pt x="8" y="2"/>
                    </a:lnTo>
                  </a:path>
                </a:pathLst>
              </a:custGeom>
              <a:noFill/>
              <a:ln w="12700" cap="rnd">
                <a:solidFill>
                  <a:srgbClr val="000000"/>
                </a:solidFill>
                <a:round/>
                <a:headEnd/>
                <a:tailEnd/>
              </a:ln>
            </p:spPr>
            <p:txBody>
              <a:bodyPr>
                <a:prstTxWarp prst="textNoShape">
                  <a:avLst/>
                </a:prstTxWarp>
              </a:bodyPr>
              <a:lstStyle/>
              <a:p>
                <a:endParaRPr lang="en-US"/>
              </a:p>
            </p:txBody>
          </p:sp>
          <p:sp>
            <p:nvSpPr>
              <p:cNvPr id="40995" name="Freeform 500"/>
              <p:cNvSpPr>
                <a:spLocks/>
              </p:cNvSpPr>
              <p:nvPr/>
            </p:nvSpPr>
            <p:spPr bwMode="auto">
              <a:xfrm>
                <a:off x="963" y="1289"/>
                <a:ext cx="27" cy="10"/>
              </a:xfrm>
              <a:custGeom>
                <a:avLst/>
                <a:gdLst>
                  <a:gd name="T0" fmla="*/ 23 w 27"/>
                  <a:gd name="T1" fmla="*/ 0 h 10"/>
                  <a:gd name="T2" fmla="*/ 0 w 27"/>
                  <a:gd name="T3" fmla="*/ 5 h 10"/>
                  <a:gd name="T4" fmla="*/ 0 w 27"/>
                  <a:gd name="T5" fmla="*/ 6 h 10"/>
                  <a:gd name="T6" fmla="*/ 3 w 27"/>
                  <a:gd name="T7" fmla="*/ 8 h 10"/>
                  <a:gd name="T8" fmla="*/ 3 w 27"/>
                  <a:gd name="T9" fmla="*/ 9 h 10"/>
                  <a:gd name="T10" fmla="*/ 26 w 27"/>
                  <a:gd name="T11" fmla="*/ 3 h 10"/>
                  <a:gd name="T12" fmla="*/ 26 w 27"/>
                  <a:gd name="T13" fmla="*/ 0 h 10"/>
                  <a:gd name="T14" fmla="*/ 23 w 27"/>
                  <a:gd name="T15" fmla="*/ 0 h 10"/>
                  <a:gd name="T16" fmla="*/ 0 60000 65536"/>
                  <a:gd name="T17" fmla="*/ 0 60000 65536"/>
                  <a:gd name="T18" fmla="*/ 0 60000 65536"/>
                  <a:gd name="T19" fmla="*/ 0 60000 65536"/>
                  <a:gd name="T20" fmla="*/ 0 60000 65536"/>
                  <a:gd name="T21" fmla="*/ 0 60000 65536"/>
                  <a:gd name="T22" fmla="*/ 0 60000 65536"/>
                  <a:gd name="T23" fmla="*/ 0 60000 65536"/>
                  <a:gd name="T24" fmla="*/ 0 w 27"/>
                  <a:gd name="T25" fmla="*/ 0 h 10"/>
                  <a:gd name="T26" fmla="*/ 27 w 27"/>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 h="10">
                    <a:moveTo>
                      <a:pt x="23" y="0"/>
                    </a:moveTo>
                    <a:lnTo>
                      <a:pt x="0" y="5"/>
                    </a:lnTo>
                    <a:lnTo>
                      <a:pt x="0" y="6"/>
                    </a:lnTo>
                    <a:lnTo>
                      <a:pt x="3" y="8"/>
                    </a:lnTo>
                    <a:lnTo>
                      <a:pt x="3" y="9"/>
                    </a:lnTo>
                    <a:lnTo>
                      <a:pt x="26" y="3"/>
                    </a:lnTo>
                    <a:lnTo>
                      <a:pt x="26" y="0"/>
                    </a:lnTo>
                    <a:lnTo>
                      <a:pt x="23"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96" name="Freeform 501"/>
              <p:cNvSpPr>
                <a:spLocks/>
              </p:cNvSpPr>
              <p:nvPr/>
            </p:nvSpPr>
            <p:spPr bwMode="auto">
              <a:xfrm>
                <a:off x="915" y="1293"/>
                <a:ext cx="27" cy="6"/>
              </a:xfrm>
              <a:custGeom>
                <a:avLst/>
                <a:gdLst>
                  <a:gd name="T0" fmla="*/ 23 w 27"/>
                  <a:gd name="T1" fmla="*/ 0 h 6"/>
                  <a:gd name="T2" fmla="*/ 0 w 27"/>
                  <a:gd name="T3" fmla="*/ 0 h 6"/>
                  <a:gd name="T4" fmla="*/ 0 w 27"/>
                  <a:gd name="T5" fmla="*/ 2 h 6"/>
                  <a:gd name="T6" fmla="*/ 0 w 27"/>
                  <a:gd name="T7" fmla="*/ 5 h 6"/>
                  <a:gd name="T8" fmla="*/ 23 w 27"/>
                  <a:gd name="T9" fmla="*/ 5 h 6"/>
                  <a:gd name="T10" fmla="*/ 26 w 27"/>
                  <a:gd name="T11" fmla="*/ 5 h 6"/>
                  <a:gd name="T12" fmla="*/ 26 w 27"/>
                  <a:gd name="T13" fmla="*/ 2 h 6"/>
                  <a:gd name="T14" fmla="*/ 26 w 27"/>
                  <a:gd name="T15" fmla="*/ 0 h 6"/>
                  <a:gd name="T16" fmla="*/ 23 w 27"/>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6"/>
                  <a:gd name="T29" fmla="*/ 27 w 2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6">
                    <a:moveTo>
                      <a:pt x="23" y="0"/>
                    </a:moveTo>
                    <a:lnTo>
                      <a:pt x="0" y="0"/>
                    </a:lnTo>
                    <a:lnTo>
                      <a:pt x="0" y="2"/>
                    </a:lnTo>
                    <a:lnTo>
                      <a:pt x="0" y="5"/>
                    </a:lnTo>
                    <a:lnTo>
                      <a:pt x="23" y="5"/>
                    </a:lnTo>
                    <a:lnTo>
                      <a:pt x="26" y="5"/>
                    </a:lnTo>
                    <a:lnTo>
                      <a:pt x="26" y="2"/>
                    </a:lnTo>
                    <a:lnTo>
                      <a:pt x="26" y="0"/>
                    </a:lnTo>
                    <a:lnTo>
                      <a:pt x="23"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97" name="Freeform 502"/>
              <p:cNvSpPr>
                <a:spLocks/>
              </p:cNvSpPr>
              <p:nvPr/>
            </p:nvSpPr>
            <p:spPr bwMode="auto">
              <a:xfrm>
                <a:off x="867" y="1293"/>
                <a:ext cx="27" cy="6"/>
              </a:xfrm>
              <a:custGeom>
                <a:avLst/>
                <a:gdLst>
                  <a:gd name="T0" fmla="*/ 23 w 27"/>
                  <a:gd name="T1" fmla="*/ 0 h 6"/>
                  <a:gd name="T2" fmla="*/ 3 w 27"/>
                  <a:gd name="T3" fmla="*/ 0 h 6"/>
                  <a:gd name="T4" fmla="*/ 0 w 27"/>
                  <a:gd name="T5" fmla="*/ 0 h 6"/>
                  <a:gd name="T6" fmla="*/ 0 w 27"/>
                  <a:gd name="T7" fmla="*/ 2 h 6"/>
                  <a:gd name="T8" fmla="*/ 0 w 27"/>
                  <a:gd name="T9" fmla="*/ 5 h 6"/>
                  <a:gd name="T10" fmla="*/ 3 w 27"/>
                  <a:gd name="T11" fmla="*/ 5 h 6"/>
                  <a:gd name="T12" fmla="*/ 23 w 27"/>
                  <a:gd name="T13" fmla="*/ 5 h 6"/>
                  <a:gd name="T14" fmla="*/ 26 w 27"/>
                  <a:gd name="T15" fmla="*/ 5 h 6"/>
                  <a:gd name="T16" fmla="*/ 26 w 27"/>
                  <a:gd name="T17" fmla="*/ 2 h 6"/>
                  <a:gd name="T18" fmla="*/ 26 w 27"/>
                  <a:gd name="T19" fmla="*/ 0 h 6"/>
                  <a:gd name="T20" fmla="*/ 23 w 27"/>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6"/>
                  <a:gd name="T35" fmla="*/ 27 w 27"/>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6">
                    <a:moveTo>
                      <a:pt x="23" y="0"/>
                    </a:moveTo>
                    <a:lnTo>
                      <a:pt x="3" y="0"/>
                    </a:lnTo>
                    <a:lnTo>
                      <a:pt x="0" y="0"/>
                    </a:lnTo>
                    <a:lnTo>
                      <a:pt x="0" y="2"/>
                    </a:lnTo>
                    <a:lnTo>
                      <a:pt x="0" y="5"/>
                    </a:lnTo>
                    <a:lnTo>
                      <a:pt x="3" y="5"/>
                    </a:lnTo>
                    <a:lnTo>
                      <a:pt x="23" y="5"/>
                    </a:lnTo>
                    <a:lnTo>
                      <a:pt x="26" y="5"/>
                    </a:lnTo>
                    <a:lnTo>
                      <a:pt x="26" y="2"/>
                    </a:lnTo>
                    <a:lnTo>
                      <a:pt x="26" y="0"/>
                    </a:lnTo>
                    <a:lnTo>
                      <a:pt x="23"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98" name="Freeform 503"/>
              <p:cNvSpPr>
                <a:spLocks/>
              </p:cNvSpPr>
              <p:nvPr/>
            </p:nvSpPr>
            <p:spPr bwMode="auto">
              <a:xfrm>
                <a:off x="819" y="1293"/>
                <a:ext cx="27" cy="6"/>
              </a:xfrm>
              <a:custGeom>
                <a:avLst/>
                <a:gdLst>
                  <a:gd name="T0" fmla="*/ 23 w 27"/>
                  <a:gd name="T1" fmla="*/ 0 h 6"/>
                  <a:gd name="T2" fmla="*/ 3 w 27"/>
                  <a:gd name="T3" fmla="*/ 0 h 6"/>
                  <a:gd name="T4" fmla="*/ 0 w 27"/>
                  <a:gd name="T5" fmla="*/ 0 h 6"/>
                  <a:gd name="T6" fmla="*/ 0 w 27"/>
                  <a:gd name="T7" fmla="*/ 2 h 6"/>
                  <a:gd name="T8" fmla="*/ 0 w 27"/>
                  <a:gd name="T9" fmla="*/ 5 h 6"/>
                  <a:gd name="T10" fmla="*/ 3 w 27"/>
                  <a:gd name="T11" fmla="*/ 5 h 6"/>
                  <a:gd name="T12" fmla="*/ 23 w 27"/>
                  <a:gd name="T13" fmla="*/ 5 h 6"/>
                  <a:gd name="T14" fmla="*/ 26 w 27"/>
                  <a:gd name="T15" fmla="*/ 5 h 6"/>
                  <a:gd name="T16" fmla="*/ 26 w 27"/>
                  <a:gd name="T17" fmla="*/ 2 h 6"/>
                  <a:gd name="T18" fmla="*/ 26 w 27"/>
                  <a:gd name="T19" fmla="*/ 0 h 6"/>
                  <a:gd name="T20" fmla="*/ 23 w 27"/>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6"/>
                  <a:gd name="T35" fmla="*/ 27 w 27"/>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6">
                    <a:moveTo>
                      <a:pt x="23" y="0"/>
                    </a:moveTo>
                    <a:lnTo>
                      <a:pt x="3" y="0"/>
                    </a:lnTo>
                    <a:lnTo>
                      <a:pt x="0" y="0"/>
                    </a:lnTo>
                    <a:lnTo>
                      <a:pt x="0" y="2"/>
                    </a:lnTo>
                    <a:lnTo>
                      <a:pt x="0" y="5"/>
                    </a:lnTo>
                    <a:lnTo>
                      <a:pt x="3" y="5"/>
                    </a:lnTo>
                    <a:lnTo>
                      <a:pt x="23" y="5"/>
                    </a:lnTo>
                    <a:lnTo>
                      <a:pt x="26" y="5"/>
                    </a:lnTo>
                    <a:lnTo>
                      <a:pt x="26" y="2"/>
                    </a:lnTo>
                    <a:lnTo>
                      <a:pt x="26" y="0"/>
                    </a:lnTo>
                    <a:lnTo>
                      <a:pt x="23"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99" name="Freeform 504"/>
              <p:cNvSpPr>
                <a:spLocks/>
              </p:cNvSpPr>
              <p:nvPr/>
            </p:nvSpPr>
            <p:spPr bwMode="auto">
              <a:xfrm>
                <a:off x="771" y="1293"/>
                <a:ext cx="27" cy="6"/>
              </a:xfrm>
              <a:custGeom>
                <a:avLst/>
                <a:gdLst>
                  <a:gd name="T0" fmla="*/ 23 w 27"/>
                  <a:gd name="T1" fmla="*/ 0 h 6"/>
                  <a:gd name="T2" fmla="*/ 3 w 27"/>
                  <a:gd name="T3" fmla="*/ 0 h 6"/>
                  <a:gd name="T4" fmla="*/ 0 w 27"/>
                  <a:gd name="T5" fmla="*/ 0 h 6"/>
                  <a:gd name="T6" fmla="*/ 0 w 27"/>
                  <a:gd name="T7" fmla="*/ 2 h 6"/>
                  <a:gd name="T8" fmla="*/ 0 w 27"/>
                  <a:gd name="T9" fmla="*/ 5 h 6"/>
                  <a:gd name="T10" fmla="*/ 3 w 27"/>
                  <a:gd name="T11" fmla="*/ 5 h 6"/>
                  <a:gd name="T12" fmla="*/ 23 w 27"/>
                  <a:gd name="T13" fmla="*/ 5 h 6"/>
                  <a:gd name="T14" fmla="*/ 26 w 27"/>
                  <a:gd name="T15" fmla="*/ 5 h 6"/>
                  <a:gd name="T16" fmla="*/ 26 w 27"/>
                  <a:gd name="T17" fmla="*/ 2 h 6"/>
                  <a:gd name="T18" fmla="*/ 26 w 27"/>
                  <a:gd name="T19" fmla="*/ 0 h 6"/>
                  <a:gd name="T20" fmla="*/ 23 w 27"/>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6"/>
                  <a:gd name="T35" fmla="*/ 27 w 27"/>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6">
                    <a:moveTo>
                      <a:pt x="23" y="0"/>
                    </a:moveTo>
                    <a:lnTo>
                      <a:pt x="3" y="0"/>
                    </a:lnTo>
                    <a:lnTo>
                      <a:pt x="0" y="0"/>
                    </a:lnTo>
                    <a:lnTo>
                      <a:pt x="0" y="2"/>
                    </a:lnTo>
                    <a:lnTo>
                      <a:pt x="0" y="5"/>
                    </a:lnTo>
                    <a:lnTo>
                      <a:pt x="3" y="5"/>
                    </a:lnTo>
                    <a:lnTo>
                      <a:pt x="23" y="5"/>
                    </a:lnTo>
                    <a:lnTo>
                      <a:pt x="26" y="5"/>
                    </a:lnTo>
                    <a:lnTo>
                      <a:pt x="26" y="2"/>
                    </a:lnTo>
                    <a:lnTo>
                      <a:pt x="26" y="0"/>
                    </a:lnTo>
                    <a:lnTo>
                      <a:pt x="23"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00" name="Freeform 505"/>
              <p:cNvSpPr>
                <a:spLocks/>
              </p:cNvSpPr>
              <p:nvPr/>
            </p:nvSpPr>
            <p:spPr bwMode="auto">
              <a:xfrm>
                <a:off x="723" y="1293"/>
                <a:ext cx="27" cy="6"/>
              </a:xfrm>
              <a:custGeom>
                <a:avLst/>
                <a:gdLst>
                  <a:gd name="T0" fmla="*/ 23 w 27"/>
                  <a:gd name="T1" fmla="*/ 0 h 6"/>
                  <a:gd name="T2" fmla="*/ 3 w 27"/>
                  <a:gd name="T3" fmla="*/ 0 h 6"/>
                  <a:gd name="T4" fmla="*/ 0 w 27"/>
                  <a:gd name="T5" fmla="*/ 0 h 6"/>
                  <a:gd name="T6" fmla="*/ 0 w 27"/>
                  <a:gd name="T7" fmla="*/ 2 h 6"/>
                  <a:gd name="T8" fmla="*/ 0 w 27"/>
                  <a:gd name="T9" fmla="*/ 5 h 6"/>
                  <a:gd name="T10" fmla="*/ 3 w 27"/>
                  <a:gd name="T11" fmla="*/ 5 h 6"/>
                  <a:gd name="T12" fmla="*/ 23 w 27"/>
                  <a:gd name="T13" fmla="*/ 5 h 6"/>
                  <a:gd name="T14" fmla="*/ 26 w 27"/>
                  <a:gd name="T15" fmla="*/ 5 h 6"/>
                  <a:gd name="T16" fmla="*/ 26 w 27"/>
                  <a:gd name="T17" fmla="*/ 2 h 6"/>
                  <a:gd name="T18" fmla="*/ 26 w 27"/>
                  <a:gd name="T19" fmla="*/ 0 h 6"/>
                  <a:gd name="T20" fmla="*/ 23 w 27"/>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6"/>
                  <a:gd name="T35" fmla="*/ 27 w 27"/>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6">
                    <a:moveTo>
                      <a:pt x="23" y="0"/>
                    </a:moveTo>
                    <a:lnTo>
                      <a:pt x="3" y="0"/>
                    </a:lnTo>
                    <a:lnTo>
                      <a:pt x="0" y="0"/>
                    </a:lnTo>
                    <a:lnTo>
                      <a:pt x="0" y="2"/>
                    </a:lnTo>
                    <a:lnTo>
                      <a:pt x="0" y="5"/>
                    </a:lnTo>
                    <a:lnTo>
                      <a:pt x="3" y="5"/>
                    </a:lnTo>
                    <a:lnTo>
                      <a:pt x="23" y="5"/>
                    </a:lnTo>
                    <a:lnTo>
                      <a:pt x="26" y="5"/>
                    </a:lnTo>
                    <a:lnTo>
                      <a:pt x="26" y="2"/>
                    </a:lnTo>
                    <a:lnTo>
                      <a:pt x="26" y="0"/>
                    </a:lnTo>
                    <a:lnTo>
                      <a:pt x="23"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01" name="Freeform 506"/>
              <p:cNvSpPr>
                <a:spLocks/>
              </p:cNvSpPr>
              <p:nvPr/>
            </p:nvSpPr>
            <p:spPr bwMode="auto">
              <a:xfrm>
                <a:off x="675" y="1293"/>
                <a:ext cx="27" cy="6"/>
              </a:xfrm>
              <a:custGeom>
                <a:avLst/>
                <a:gdLst>
                  <a:gd name="T0" fmla="*/ 26 w 27"/>
                  <a:gd name="T1" fmla="*/ 0 h 6"/>
                  <a:gd name="T2" fmla="*/ 3 w 27"/>
                  <a:gd name="T3" fmla="*/ 0 h 6"/>
                  <a:gd name="T4" fmla="*/ 0 w 27"/>
                  <a:gd name="T5" fmla="*/ 0 h 6"/>
                  <a:gd name="T6" fmla="*/ 0 w 27"/>
                  <a:gd name="T7" fmla="*/ 2 h 6"/>
                  <a:gd name="T8" fmla="*/ 0 w 27"/>
                  <a:gd name="T9" fmla="*/ 5 h 6"/>
                  <a:gd name="T10" fmla="*/ 3 w 27"/>
                  <a:gd name="T11" fmla="*/ 5 h 6"/>
                  <a:gd name="T12" fmla="*/ 26 w 27"/>
                  <a:gd name="T13" fmla="*/ 5 h 6"/>
                  <a:gd name="T14" fmla="*/ 26 w 27"/>
                  <a:gd name="T15" fmla="*/ 2 h 6"/>
                  <a:gd name="T16" fmla="*/ 26 w 27"/>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6"/>
                  <a:gd name="T29" fmla="*/ 27 w 2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6">
                    <a:moveTo>
                      <a:pt x="26" y="0"/>
                    </a:moveTo>
                    <a:lnTo>
                      <a:pt x="3" y="0"/>
                    </a:lnTo>
                    <a:lnTo>
                      <a:pt x="0" y="0"/>
                    </a:lnTo>
                    <a:lnTo>
                      <a:pt x="0" y="2"/>
                    </a:lnTo>
                    <a:lnTo>
                      <a:pt x="0" y="5"/>
                    </a:lnTo>
                    <a:lnTo>
                      <a:pt x="3" y="5"/>
                    </a:lnTo>
                    <a:lnTo>
                      <a:pt x="26" y="5"/>
                    </a:lnTo>
                    <a:lnTo>
                      <a:pt x="26" y="2"/>
                    </a:lnTo>
                    <a:lnTo>
                      <a:pt x="26"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02" name="Freeform 507"/>
              <p:cNvSpPr>
                <a:spLocks/>
              </p:cNvSpPr>
              <p:nvPr/>
            </p:nvSpPr>
            <p:spPr bwMode="auto">
              <a:xfrm>
                <a:off x="627" y="1293"/>
                <a:ext cx="27" cy="6"/>
              </a:xfrm>
              <a:custGeom>
                <a:avLst/>
                <a:gdLst>
                  <a:gd name="T0" fmla="*/ 26 w 27"/>
                  <a:gd name="T1" fmla="*/ 0 h 6"/>
                  <a:gd name="T2" fmla="*/ 3 w 27"/>
                  <a:gd name="T3" fmla="*/ 0 h 6"/>
                  <a:gd name="T4" fmla="*/ 0 w 27"/>
                  <a:gd name="T5" fmla="*/ 2 h 6"/>
                  <a:gd name="T6" fmla="*/ 0 w 27"/>
                  <a:gd name="T7" fmla="*/ 5 h 6"/>
                  <a:gd name="T8" fmla="*/ 3 w 27"/>
                  <a:gd name="T9" fmla="*/ 5 h 6"/>
                  <a:gd name="T10" fmla="*/ 26 w 27"/>
                  <a:gd name="T11" fmla="*/ 5 h 6"/>
                  <a:gd name="T12" fmla="*/ 26 w 27"/>
                  <a:gd name="T13" fmla="*/ 2 h 6"/>
                  <a:gd name="T14" fmla="*/ 26 w 27"/>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27"/>
                  <a:gd name="T25" fmla="*/ 0 h 6"/>
                  <a:gd name="T26" fmla="*/ 27 w 27"/>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 h="6">
                    <a:moveTo>
                      <a:pt x="26" y="0"/>
                    </a:moveTo>
                    <a:lnTo>
                      <a:pt x="3" y="0"/>
                    </a:lnTo>
                    <a:lnTo>
                      <a:pt x="0" y="2"/>
                    </a:lnTo>
                    <a:lnTo>
                      <a:pt x="0" y="5"/>
                    </a:lnTo>
                    <a:lnTo>
                      <a:pt x="3" y="5"/>
                    </a:lnTo>
                    <a:lnTo>
                      <a:pt x="26" y="5"/>
                    </a:lnTo>
                    <a:lnTo>
                      <a:pt x="26" y="2"/>
                    </a:lnTo>
                    <a:lnTo>
                      <a:pt x="26"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03" name="Freeform 508"/>
              <p:cNvSpPr>
                <a:spLocks/>
              </p:cNvSpPr>
              <p:nvPr/>
            </p:nvSpPr>
            <p:spPr bwMode="auto">
              <a:xfrm>
                <a:off x="579" y="1293"/>
                <a:ext cx="27" cy="6"/>
              </a:xfrm>
              <a:custGeom>
                <a:avLst/>
                <a:gdLst>
                  <a:gd name="T0" fmla="*/ 26 w 27"/>
                  <a:gd name="T1" fmla="*/ 0 h 6"/>
                  <a:gd name="T2" fmla="*/ 3 w 27"/>
                  <a:gd name="T3" fmla="*/ 0 h 6"/>
                  <a:gd name="T4" fmla="*/ 0 w 27"/>
                  <a:gd name="T5" fmla="*/ 0 h 6"/>
                  <a:gd name="T6" fmla="*/ 0 w 27"/>
                  <a:gd name="T7" fmla="*/ 2 h 6"/>
                  <a:gd name="T8" fmla="*/ 0 w 27"/>
                  <a:gd name="T9" fmla="*/ 5 h 6"/>
                  <a:gd name="T10" fmla="*/ 3 w 27"/>
                  <a:gd name="T11" fmla="*/ 5 h 6"/>
                  <a:gd name="T12" fmla="*/ 26 w 27"/>
                  <a:gd name="T13" fmla="*/ 5 h 6"/>
                  <a:gd name="T14" fmla="*/ 26 w 27"/>
                  <a:gd name="T15" fmla="*/ 2 h 6"/>
                  <a:gd name="T16" fmla="*/ 26 w 27"/>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6"/>
                  <a:gd name="T29" fmla="*/ 27 w 2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6">
                    <a:moveTo>
                      <a:pt x="26" y="0"/>
                    </a:moveTo>
                    <a:lnTo>
                      <a:pt x="3" y="0"/>
                    </a:lnTo>
                    <a:lnTo>
                      <a:pt x="0" y="0"/>
                    </a:lnTo>
                    <a:lnTo>
                      <a:pt x="0" y="2"/>
                    </a:lnTo>
                    <a:lnTo>
                      <a:pt x="0" y="5"/>
                    </a:lnTo>
                    <a:lnTo>
                      <a:pt x="3" y="5"/>
                    </a:lnTo>
                    <a:lnTo>
                      <a:pt x="26" y="5"/>
                    </a:lnTo>
                    <a:lnTo>
                      <a:pt x="26" y="2"/>
                    </a:lnTo>
                    <a:lnTo>
                      <a:pt x="26"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04" name="Freeform 509"/>
              <p:cNvSpPr>
                <a:spLocks/>
              </p:cNvSpPr>
              <p:nvPr/>
            </p:nvSpPr>
            <p:spPr bwMode="auto">
              <a:xfrm>
                <a:off x="531" y="1293"/>
                <a:ext cx="27" cy="6"/>
              </a:xfrm>
              <a:custGeom>
                <a:avLst/>
                <a:gdLst>
                  <a:gd name="T0" fmla="*/ 23 w 27"/>
                  <a:gd name="T1" fmla="*/ 0 h 6"/>
                  <a:gd name="T2" fmla="*/ 3 w 27"/>
                  <a:gd name="T3" fmla="*/ 0 h 6"/>
                  <a:gd name="T4" fmla="*/ 0 w 27"/>
                  <a:gd name="T5" fmla="*/ 0 h 6"/>
                  <a:gd name="T6" fmla="*/ 0 w 27"/>
                  <a:gd name="T7" fmla="*/ 2 h 6"/>
                  <a:gd name="T8" fmla="*/ 0 w 27"/>
                  <a:gd name="T9" fmla="*/ 5 h 6"/>
                  <a:gd name="T10" fmla="*/ 3 w 27"/>
                  <a:gd name="T11" fmla="*/ 5 h 6"/>
                  <a:gd name="T12" fmla="*/ 23 w 27"/>
                  <a:gd name="T13" fmla="*/ 5 h 6"/>
                  <a:gd name="T14" fmla="*/ 26 w 27"/>
                  <a:gd name="T15" fmla="*/ 5 h 6"/>
                  <a:gd name="T16" fmla="*/ 26 w 27"/>
                  <a:gd name="T17" fmla="*/ 2 h 6"/>
                  <a:gd name="T18" fmla="*/ 26 w 27"/>
                  <a:gd name="T19" fmla="*/ 0 h 6"/>
                  <a:gd name="T20" fmla="*/ 23 w 27"/>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6"/>
                  <a:gd name="T35" fmla="*/ 27 w 27"/>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6">
                    <a:moveTo>
                      <a:pt x="23" y="0"/>
                    </a:moveTo>
                    <a:lnTo>
                      <a:pt x="3" y="0"/>
                    </a:lnTo>
                    <a:lnTo>
                      <a:pt x="0" y="0"/>
                    </a:lnTo>
                    <a:lnTo>
                      <a:pt x="0" y="2"/>
                    </a:lnTo>
                    <a:lnTo>
                      <a:pt x="0" y="5"/>
                    </a:lnTo>
                    <a:lnTo>
                      <a:pt x="3" y="5"/>
                    </a:lnTo>
                    <a:lnTo>
                      <a:pt x="23" y="5"/>
                    </a:lnTo>
                    <a:lnTo>
                      <a:pt x="26" y="5"/>
                    </a:lnTo>
                    <a:lnTo>
                      <a:pt x="26" y="2"/>
                    </a:lnTo>
                    <a:lnTo>
                      <a:pt x="26" y="0"/>
                    </a:lnTo>
                    <a:lnTo>
                      <a:pt x="23"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05" name="Freeform 510"/>
              <p:cNvSpPr>
                <a:spLocks/>
              </p:cNvSpPr>
              <p:nvPr/>
            </p:nvSpPr>
            <p:spPr bwMode="auto">
              <a:xfrm>
                <a:off x="483" y="1293"/>
                <a:ext cx="27" cy="6"/>
              </a:xfrm>
              <a:custGeom>
                <a:avLst/>
                <a:gdLst>
                  <a:gd name="T0" fmla="*/ 26 w 27"/>
                  <a:gd name="T1" fmla="*/ 0 h 6"/>
                  <a:gd name="T2" fmla="*/ 3 w 27"/>
                  <a:gd name="T3" fmla="*/ 0 h 6"/>
                  <a:gd name="T4" fmla="*/ 0 w 27"/>
                  <a:gd name="T5" fmla="*/ 0 h 6"/>
                  <a:gd name="T6" fmla="*/ 0 w 27"/>
                  <a:gd name="T7" fmla="*/ 2 h 6"/>
                  <a:gd name="T8" fmla="*/ 0 w 27"/>
                  <a:gd name="T9" fmla="*/ 5 h 6"/>
                  <a:gd name="T10" fmla="*/ 3 w 27"/>
                  <a:gd name="T11" fmla="*/ 5 h 6"/>
                  <a:gd name="T12" fmla="*/ 26 w 27"/>
                  <a:gd name="T13" fmla="*/ 5 h 6"/>
                  <a:gd name="T14" fmla="*/ 26 w 27"/>
                  <a:gd name="T15" fmla="*/ 2 h 6"/>
                  <a:gd name="T16" fmla="*/ 26 w 27"/>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6"/>
                  <a:gd name="T29" fmla="*/ 27 w 2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6">
                    <a:moveTo>
                      <a:pt x="26" y="0"/>
                    </a:moveTo>
                    <a:lnTo>
                      <a:pt x="3" y="0"/>
                    </a:lnTo>
                    <a:lnTo>
                      <a:pt x="0" y="0"/>
                    </a:lnTo>
                    <a:lnTo>
                      <a:pt x="0" y="2"/>
                    </a:lnTo>
                    <a:lnTo>
                      <a:pt x="0" y="5"/>
                    </a:lnTo>
                    <a:lnTo>
                      <a:pt x="3" y="5"/>
                    </a:lnTo>
                    <a:lnTo>
                      <a:pt x="26" y="5"/>
                    </a:lnTo>
                    <a:lnTo>
                      <a:pt x="26" y="2"/>
                    </a:lnTo>
                    <a:lnTo>
                      <a:pt x="26"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06" name="Freeform 511"/>
              <p:cNvSpPr>
                <a:spLocks/>
              </p:cNvSpPr>
              <p:nvPr/>
            </p:nvSpPr>
            <p:spPr bwMode="auto">
              <a:xfrm>
                <a:off x="435" y="1293"/>
                <a:ext cx="27" cy="6"/>
              </a:xfrm>
              <a:custGeom>
                <a:avLst/>
                <a:gdLst>
                  <a:gd name="T0" fmla="*/ 26 w 27"/>
                  <a:gd name="T1" fmla="*/ 0 h 6"/>
                  <a:gd name="T2" fmla="*/ 3 w 27"/>
                  <a:gd name="T3" fmla="*/ 0 h 6"/>
                  <a:gd name="T4" fmla="*/ 0 w 27"/>
                  <a:gd name="T5" fmla="*/ 2 h 6"/>
                  <a:gd name="T6" fmla="*/ 0 w 27"/>
                  <a:gd name="T7" fmla="*/ 5 h 6"/>
                  <a:gd name="T8" fmla="*/ 3 w 27"/>
                  <a:gd name="T9" fmla="*/ 5 h 6"/>
                  <a:gd name="T10" fmla="*/ 26 w 27"/>
                  <a:gd name="T11" fmla="*/ 5 h 6"/>
                  <a:gd name="T12" fmla="*/ 26 w 27"/>
                  <a:gd name="T13" fmla="*/ 2 h 6"/>
                  <a:gd name="T14" fmla="*/ 26 w 27"/>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27"/>
                  <a:gd name="T25" fmla="*/ 0 h 6"/>
                  <a:gd name="T26" fmla="*/ 27 w 27"/>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 h="6">
                    <a:moveTo>
                      <a:pt x="26" y="0"/>
                    </a:moveTo>
                    <a:lnTo>
                      <a:pt x="3" y="0"/>
                    </a:lnTo>
                    <a:lnTo>
                      <a:pt x="0" y="2"/>
                    </a:lnTo>
                    <a:lnTo>
                      <a:pt x="0" y="5"/>
                    </a:lnTo>
                    <a:lnTo>
                      <a:pt x="3" y="5"/>
                    </a:lnTo>
                    <a:lnTo>
                      <a:pt x="26" y="5"/>
                    </a:lnTo>
                    <a:lnTo>
                      <a:pt x="26" y="2"/>
                    </a:lnTo>
                    <a:lnTo>
                      <a:pt x="26"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07" name="Freeform 512"/>
              <p:cNvSpPr>
                <a:spLocks/>
              </p:cNvSpPr>
              <p:nvPr/>
            </p:nvSpPr>
            <p:spPr bwMode="auto">
              <a:xfrm>
                <a:off x="387" y="1287"/>
                <a:ext cx="27" cy="12"/>
              </a:xfrm>
              <a:custGeom>
                <a:avLst/>
                <a:gdLst>
                  <a:gd name="T0" fmla="*/ 26 w 27"/>
                  <a:gd name="T1" fmla="*/ 6 h 12"/>
                  <a:gd name="T2" fmla="*/ 5 w 27"/>
                  <a:gd name="T3" fmla="*/ 0 h 12"/>
                  <a:gd name="T4" fmla="*/ 3 w 27"/>
                  <a:gd name="T5" fmla="*/ 0 h 12"/>
                  <a:gd name="T6" fmla="*/ 3 w 27"/>
                  <a:gd name="T7" fmla="*/ 2 h 12"/>
                  <a:gd name="T8" fmla="*/ 0 w 27"/>
                  <a:gd name="T9" fmla="*/ 3 h 12"/>
                  <a:gd name="T10" fmla="*/ 0 w 27"/>
                  <a:gd name="T11" fmla="*/ 5 h 12"/>
                  <a:gd name="T12" fmla="*/ 3 w 27"/>
                  <a:gd name="T13" fmla="*/ 5 h 12"/>
                  <a:gd name="T14" fmla="*/ 23 w 27"/>
                  <a:gd name="T15" fmla="*/ 11 h 12"/>
                  <a:gd name="T16" fmla="*/ 23 w 27"/>
                  <a:gd name="T17" fmla="*/ 9 h 12"/>
                  <a:gd name="T18" fmla="*/ 26 w 27"/>
                  <a:gd name="T19" fmla="*/ 8 h 12"/>
                  <a:gd name="T20" fmla="*/ 26 w 27"/>
                  <a:gd name="T21" fmla="*/ 6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2"/>
                  <a:gd name="T35" fmla="*/ 27 w 27"/>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2">
                    <a:moveTo>
                      <a:pt x="26" y="6"/>
                    </a:moveTo>
                    <a:lnTo>
                      <a:pt x="5" y="0"/>
                    </a:lnTo>
                    <a:lnTo>
                      <a:pt x="3" y="0"/>
                    </a:lnTo>
                    <a:lnTo>
                      <a:pt x="3" y="2"/>
                    </a:lnTo>
                    <a:lnTo>
                      <a:pt x="0" y="3"/>
                    </a:lnTo>
                    <a:lnTo>
                      <a:pt x="0" y="5"/>
                    </a:lnTo>
                    <a:lnTo>
                      <a:pt x="3" y="5"/>
                    </a:lnTo>
                    <a:lnTo>
                      <a:pt x="23" y="11"/>
                    </a:lnTo>
                    <a:lnTo>
                      <a:pt x="23" y="9"/>
                    </a:lnTo>
                    <a:lnTo>
                      <a:pt x="26" y="8"/>
                    </a:lnTo>
                    <a:lnTo>
                      <a:pt x="26" y="6"/>
                    </a:lnTo>
                  </a:path>
                </a:pathLst>
              </a:custGeom>
              <a:noFill/>
              <a:ln w="12700" cap="rnd">
                <a:solidFill>
                  <a:srgbClr val="000000"/>
                </a:solidFill>
                <a:round/>
                <a:headEnd/>
                <a:tailEnd/>
              </a:ln>
            </p:spPr>
            <p:txBody>
              <a:bodyPr>
                <a:prstTxWarp prst="textNoShape">
                  <a:avLst/>
                </a:prstTxWarp>
              </a:bodyPr>
              <a:lstStyle/>
              <a:p>
                <a:endParaRPr lang="en-US"/>
              </a:p>
            </p:txBody>
          </p:sp>
          <p:sp>
            <p:nvSpPr>
              <p:cNvPr id="41008" name="Freeform 513"/>
              <p:cNvSpPr>
                <a:spLocks/>
              </p:cNvSpPr>
              <p:nvPr/>
            </p:nvSpPr>
            <p:spPr bwMode="auto">
              <a:xfrm>
                <a:off x="357" y="1266"/>
                <a:ext cx="17" cy="16"/>
              </a:xfrm>
              <a:custGeom>
                <a:avLst/>
                <a:gdLst>
                  <a:gd name="T0" fmla="*/ 16 w 17"/>
                  <a:gd name="T1" fmla="*/ 12 h 16"/>
                  <a:gd name="T2" fmla="*/ 8 w 17"/>
                  <a:gd name="T3" fmla="*/ 0 h 16"/>
                  <a:gd name="T4" fmla="*/ 5 w 17"/>
                  <a:gd name="T5" fmla="*/ 0 h 16"/>
                  <a:gd name="T6" fmla="*/ 0 w 17"/>
                  <a:gd name="T7" fmla="*/ 2 h 16"/>
                  <a:gd name="T8" fmla="*/ 0 w 17"/>
                  <a:gd name="T9" fmla="*/ 3 h 16"/>
                  <a:gd name="T10" fmla="*/ 11 w 17"/>
                  <a:gd name="T11" fmla="*/ 15 h 16"/>
                  <a:gd name="T12" fmla="*/ 13 w 17"/>
                  <a:gd name="T13" fmla="*/ 15 h 16"/>
                  <a:gd name="T14" fmla="*/ 16 w 17"/>
                  <a:gd name="T15" fmla="*/ 14 h 16"/>
                  <a:gd name="T16" fmla="*/ 16 w 17"/>
                  <a:gd name="T17" fmla="*/ 12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6"/>
                  <a:gd name="T29" fmla="*/ 17 w 1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6">
                    <a:moveTo>
                      <a:pt x="16" y="12"/>
                    </a:moveTo>
                    <a:lnTo>
                      <a:pt x="8" y="0"/>
                    </a:lnTo>
                    <a:lnTo>
                      <a:pt x="5" y="0"/>
                    </a:lnTo>
                    <a:lnTo>
                      <a:pt x="0" y="2"/>
                    </a:lnTo>
                    <a:lnTo>
                      <a:pt x="0" y="3"/>
                    </a:lnTo>
                    <a:lnTo>
                      <a:pt x="11" y="15"/>
                    </a:lnTo>
                    <a:lnTo>
                      <a:pt x="13" y="15"/>
                    </a:lnTo>
                    <a:lnTo>
                      <a:pt x="16" y="14"/>
                    </a:lnTo>
                    <a:lnTo>
                      <a:pt x="16" y="12"/>
                    </a:lnTo>
                  </a:path>
                </a:pathLst>
              </a:custGeom>
              <a:noFill/>
              <a:ln w="12700" cap="rnd">
                <a:solidFill>
                  <a:srgbClr val="000000"/>
                </a:solidFill>
                <a:round/>
                <a:headEnd/>
                <a:tailEnd/>
              </a:ln>
            </p:spPr>
            <p:txBody>
              <a:bodyPr>
                <a:prstTxWarp prst="textNoShape">
                  <a:avLst/>
                </a:prstTxWarp>
              </a:bodyPr>
              <a:lstStyle/>
              <a:p>
                <a:endParaRPr lang="en-US"/>
              </a:p>
            </p:txBody>
          </p:sp>
          <p:sp>
            <p:nvSpPr>
              <p:cNvPr id="41009" name="Freeform 514"/>
              <p:cNvSpPr>
                <a:spLocks/>
              </p:cNvSpPr>
              <p:nvPr/>
            </p:nvSpPr>
            <p:spPr bwMode="auto">
              <a:xfrm>
                <a:off x="355" y="1239"/>
                <a:ext cx="14" cy="16"/>
              </a:xfrm>
              <a:custGeom>
                <a:avLst/>
                <a:gdLst>
                  <a:gd name="T0" fmla="*/ 5 w 14"/>
                  <a:gd name="T1" fmla="*/ 14 h 16"/>
                  <a:gd name="T2" fmla="*/ 13 w 14"/>
                  <a:gd name="T3" fmla="*/ 2 h 16"/>
                  <a:gd name="T4" fmla="*/ 13 w 14"/>
                  <a:gd name="T5" fmla="*/ 0 h 16"/>
                  <a:gd name="T6" fmla="*/ 10 w 14"/>
                  <a:gd name="T7" fmla="*/ 0 h 16"/>
                  <a:gd name="T8" fmla="*/ 8 w 14"/>
                  <a:gd name="T9" fmla="*/ 0 h 16"/>
                  <a:gd name="T10" fmla="*/ 5 w 14"/>
                  <a:gd name="T11" fmla="*/ 0 h 16"/>
                  <a:gd name="T12" fmla="*/ 0 w 14"/>
                  <a:gd name="T13" fmla="*/ 14 h 16"/>
                  <a:gd name="T14" fmla="*/ 5 w 14"/>
                  <a:gd name="T15" fmla="*/ 15 h 16"/>
                  <a:gd name="T16" fmla="*/ 5 w 14"/>
                  <a:gd name="T17" fmla="*/ 14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6"/>
                  <a:gd name="T29" fmla="*/ 14 w 14"/>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6">
                    <a:moveTo>
                      <a:pt x="5" y="14"/>
                    </a:moveTo>
                    <a:lnTo>
                      <a:pt x="13" y="2"/>
                    </a:lnTo>
                    <a:lnTo>
                      <a:pt x="13" y="0"/>
                    </a:lnTo>
                    <a:lnTo>
                      <a:pt x="10" y="0"/>
                    </a:lnTo>
                    <a:lnTo>
                      <a:pt x="8" y="0"/>
                    </a:lnTo>
                    <a:lnTo>
                      <a:pt x="5" y="0"/>
                    </a:lnTo>
                    <a:lnTo>
                      <a:pt x="0" y="14"/>
                    </a:lnTo>
                    <a:lnTo>
                      <a:pt x="5" y="15"/>
                    </a:lnTo>
                    <a:lnTo>
                      <a:pt x="5" y="14"/>
                    </a:lnTo>
                  </a:path>
                </a:pathLst>
              </a:custGeom>
              <a:noFill/>
              <a:ln w="12700" cap="rnd">
                <a:solidFill>
                  <a:srgbClr val="000000"/>
                </a:solidFill>
                <a:round/>
                <a:headEnd/>
                <a:tailEnd/>
              </a:ln>
            </p:spPr>
            <p:txBody>
              <a:bodyPr>
                <a:prstTxWarp prst="textNoShape">
                  <a:avLst/>
                </a:prstTxWarp>
              </a:bodyPr>
              <a:lstStyle/>
              <a:p>
                <a:endParaRPr lang="en-US"/>
              </a:p>
            </p:txBody>
          </p:sp>
          <p:sp>
            <p:nvSpPr>
              <p:cNvPr id="41010" name="Freeform 515"/>
              <p:cNvSpPr>
                <a:spLocks/>
              </p:cNvSpPr>
              <p:nvPr/>
            </p:nvSpPr>
            <p:spPr bwMode="auto">
              <a:xfrm>
                <a:off x="376" y="1218"/>
                <a:ext cx="25" cy="13"/>
              </a:xfrm>
              <a:custGeom>
                <a:avLst/>
                <a:gdLst>
                  <a:gd name="T0" fmla="*/ 5 w 25"/>
                  <a:gd name="T1" fmla="*/ 12 h 13"/>
                  <a:gd name="T2" fmla="*/ 24 w 25"/>
                  <a:gd name="T3" fmla="*/ 3 h 13"/>
                  <a:gd name="T4" fmla="*/ 21 w 25"/>
                  <a:gd name="T5" fmla="*/ 0 h 13"/>
                  <a:gd name="T6" fmla="*/ 19 w 25"/>
                  <a:gd name="T7" fmla="*/ 0 h 13"/>
                  <a:gd name="T8" fmla="*/ 0 w 25"/>
                  <a:gd name="T9" fmla="*/ 8 h 13"/>
                  <a:gd name="T10" fmla="*/ 0 w 25"/>
                  <a:gd name="T11" fmla="*/ 9 h 13"/>
                  <a:gd name="T12" fmla="*/ 3 w 25"/>
                  <a:gd name="T13" fmla="*/ 11 h 13"/>
                  <a:gd name="T14" fmla="*/ 3 w 25"/>
                  <a:gd name="T15" fmla="*/ 12 h 13"/>
                  <a:gd name="T16" fmla="*/ 5 w 25"/>
                  <a:gd name="T17" fmla="*/ 12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
                  <a:gd name="T28" fmla="*/ 0 h 13"/>
                  <a:gd name="T29" fmla="*/ 25 w 25"/>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 h="13">
                    <a:moveTo>
                      <a:pt x="5" y="12"/>
                    </a:moveTo>
                    <a:lnTo>
                      <a:pt x="24" y="3"/>
                    </a:lnTo>
                    <a:lnTo>
                      <a:pt x="21" y="0"/>
                    </a:lnTo>
                    <a:lnTo>
                      <a:pt x="19" y="0"/>
                    </a:lnTo>
                    <a:lnTo>
                      <a:pt x="0" y="8"/>
                    </a:lnTo>
                    <a:lnTo>
                      <a:pt x="0" y="9"/>
                    </a:lnTo>
                    <a:lnTo>
                      <a:pt x="3" y="11"/>
                    </a:lnTo>
                    <a:lnTo>
                      <a:pt x="3" y="12"/>
                    </a:lnTo>
                    <a:lnTo>
                      <a:pt x="5" y="12"/>
                    </a:lnTo>
                  </a:path>
                </a:pathLst>
              </a:custGeom>
              <a:noFill/>
              <a:ln w="12700" cap="rnd">
                <a:solidFill>
                  <a:srgbClr val="000000"/>
                </a:solidFill>
                <a:round/>
                <a:headEnd/>
                <a:tailEnd/>
              </a:ln>
            </p:spPr>
            <p:txBody>
              <a:bodyPr>
                <a:prstTxWarp prst="textNoShape">
                  <a:avLst/>
                </a:prstTxWarp>
              </a:bodyPr>
              <a:lstStyle/>
              <a:p>
                <a:endParaRPr lang="en-US"/>
              </a:p>
            </p:txBody>
          </p:sp>
          <p:sp>
            <p:nvSpPr>
              <p:cNvPr id="41011" name="Freeform 516"/>
              <p:cNvSpPr>
                <a:spLocks/>
              </p:cNvSpPr>
              <p:nvPr/>
            </p:nvSpPr>
            <p:spPr bwMode="auto">
              <a:xfrm>
                <a:off x="421" y="1214"/>
                <a:ext cx="28" cy="5"/>
              </a:xfrm>
              <a:custGeom>
                <a:avLst/>
                <a:gdLst>
                  <a:gd name="T0" fmla="*/ 24 w 28"/>
                  <a:gd name="T1" fmla="*/ 0 h 5"/>
                  <a:gd name="T2" fmla="*/ 0 w 28"/>
                  <a:gd name="T3" fmla="*/ 0 h 5"/>
                  <a:gd name="T4" fmla="*/ 0 w 28"/>
                  <a:gd name="T5" fmla="*/ 1 h 5"/>
                  <a:gd name="T6" fmla="*/ 0 w 28"/>
                  <a:gd name="T7" fmla="*/ 3 h 5"/>
                  <a:gd name="T8" fmla="*/ 0 w 28"/>
                  <a:gd name="T9" fmla="*/ 4 h 5"/>
                  <a:gd name="T10" fmla="*/ 24 w 28"/>
                  <a:gd name="T11" fmla="*/ 4 h 5"/>
                  <a:gd name="T12" fmla="*/ 27 w 28"/>
                  <a:gd name="T13" fmla="*/ 4 h 5"/>
                  <a:gd name="T14" fmla="*/ 27 w 28"/>
                  <a:gd name="T15" fmla="*/ 3 h 5"/>
                  <a:gd name="T16" fmla="*/ 27 w 28"/>
                  <a:gd name="T17" fmla="*/ 1 h 5"/>
                  <a:gd name="T18" fmla="*/ 24 w 28"/>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5"/>
                  <a:gd name="T32" fmla="*/ 28 w 28"/>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5">
                    <a:moveTo>
                      <a:pt x="24" y="0"/>
                    </a:moveTo>
                    <a:lnTo>
                      <a:pt x="0" y="0"/>
                    </a:lnTo>
                    <a:lnTo>
                      <a:pt x="0" y="1"/>
                    </a:lnTo>
                    <a:lnTo>
                      <a:pt x="0" y="3"/>
                    </a:lnTo>
                    <a:lnTo>
                      <a:pt x="0" y="4"/>
                    </a:lnTo>
                    <a:lnTo>
                      <a:pt x="24" y="4"/>
                    </a:lnTo>
                    <a:lnTo>
                      <a:pt x="27" y="4"/>
                    </a:lnTo>
                    <a:lnTo>
                      <a:pt x="27" y="3"/>
                    </a:lnTo>
                    <a:lnTo>
                      <a:pt x="27" y="1"/>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12" name="Freeform 517"/>
              <p:cNvSpPr>
                <a:spLocks/>
              </p:cNvSpPr>
              <p:nvPr/>
            </p:nvSpPr>
            <p:spPr bwMode="auto">
              <a:xfrm>
                <a:off x="469" y="1214"/>
                <a:ext cx="28" cy="5"/>
              </a:xfrm>
              <a:custGeom>
                <a:avLst/>
                <a:gdLst>
                  <a:gd name="T0" fmla="*/ 24 w 28"/>
                  <a:gd name="T1" fmla="*/ 0 h 5"/>
                  <a:gd name="T2" fmla="*/ 0 w 28"/>
                  <a:gd name="T3" fmla="*/ 0 h 5"/>
                  <a:gd name="T4" fmla="*/ 0 w 28"/>
                  <a:gd name="T5" fmla="*/ 1 h 5"/>
                  <a:gd name="T6" fmla="*/ 0 w 28"/>
                  <a:gd name="T7" fmla="*/ 3 h 5"/>
                  <a:gd name="T8" fmla="*/ 0 w 28"/>
                  <a:gd name="T9" fmla="*/ 4 h 5"/>
                  <a:gd name="T10" fmla="*/ 24 w 28"/>
                  <a:gd name="T11" fmla="*/ 4 h 5"/>
                  <a:gd name="T12" fmla="*/ 27 w 28"/>
                  <a:gd name="T13" fmla="*/ 4 h 5"/>
                  <a:gd name="T14" fmla="*/ 27 w 28"/>
                  <a:gd name="T15" fmla="*/ 3 h 5"/>
                  <a:gd name="T16" fmla="*/ 27 w 28"/>
                  <a:gd name="T17" fmla="*/ 1 h 5"/>
                  <a:gd name="T18" fmla="*/ 24 w 28"/>
                  <a:gd name="T19" fmla="*/ 1 h 5"/>
                  <a:gd name="T20" fmla="*/ 24 w 28"/>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5"/>
                  <a:gd name="T35" fmla="*/ 28 w 2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5">
                    <a:moveTo>
                      <a:pt x="24" y="0"/>
                    </a:moveTo>
                    <a:lnTo>
                      <a:pt x="0" y="0"/>
                    </a:lnTo>
                    <a:lnTo>
                      <a:pt x="0" y="1"/>
                    </a:lnTo>
                    <a:lnTo>
                      <a:pt x="0" y="3"/>
                    </a:lnTo>
                    <a:lnTo>
                      <a:pt x="0" y="4"/>
                    </a:lnTo>
                    <a:lnTo>
                      <a:pt x="24" y="4"/>
                    </a:lnTo>
                    <a:lnTo>
                      <a:pt x="27" y="4"/>
                    </a:lnTo>
                    <a:lnTo>
                      <a:pt x="27" y="3"/>
                    </a:lnTo>
                    <a:lnTo>
                      <a:pt x="27" y="1"/>
                    </a:lnTo>
                    <a:lnTo>
                      <a:pt x="24" y="1"/>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13" name="Freeform 518"/>
              <p:cNvSpPr>
                <a:spLocks/>
              </p:cNvSpPr>
              <p:nvPr/>
            </p:nvSpPr>
            <p:spPr bwMode="auto">
              <a:xfrm>
                <a:off x="515" y="1214"/>
                <a:ext cx="27" cy="5"/>
              </a:xfrm>
              <a:custGeom>
                <a:avLst/>
                <a:gdLst>
                  <a:gd name="T0" fmla="*/ 26 w 27"/>
                  <a:gd name="T1" fmla="*/ 0 h 5"/>
                  <a:gd name="T2" fmla="*/ 3 w 27"/>
                  <a:gd name="T3" fmla="*/ 0 h 5"/>
                  <a:gd name="T4" fmla="*/ 3 w 27"/>
                  <a:gd name="T5" fmla="*/ 1 h 5"/>
                  <a:gd name="T6" fmla="*/ 0 w 27"/>
                  <a:gd name="T7" fmla="*/ 1 h 5"/>
                  <a:gd name="T8" fmla="*/ 0 w 27"/>
                  <a:gd name="T9" fmla="*/ 3 h 5"/>
                  <a:gd name="T10" fmla="*/ 3 w 27"/>
                  <a:gd name="T11" fmla="*/ 4 h 5"/>
                  <a:gd name="T12" fmla="*/ 26 w 27"/>
                  <a:gd name="T13" fmla="*/ 4 h 5"/>
                  <a:gd name="T14" fmla="*/ 26 w 27"/>
                  <a:gd name="T15" fmla="*/ 3 h 5"/>
                  <a:gd name="T16" fmla="*/ 26 w 27"/>
                  <a:gd name="T17" fmla="*/ 1 h 5"/>
                  <a:gd name="T18" fmla="*/ 26 w 27"/>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5"/>
                  <a:gd name="T32" fmla="*/ 27 w 27"/>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5">
                    <a:moveTo>
                      <a:pt x="26" y="0"/>
                    </a:moveTo>
                    <a:lnTo>
                      <a:pt x="3" y="0"/>
                    </a:lnTo>
                    <a:lnTo>
                      <a:pt x="3" y="1"/>
                    </a:lnTo>
                    <a:lnTo>
                      <a:pt x="0" y="1"/>
                    </a:lnTo>
                    <a:lnTo>
                      <a:pt x="0" y="3"/>
                    </a:lnTo>
                    <a:lnTo>
                      <a:pt x="3" y="4"/>
                    </a:lnTo>
                    <a:lnTo>
                      <a:pt x="26" y="4"/>
                    </a:lnTo>
                    <a:lnTo>
                      <a:pt x="26" y="3"/>
                    </a:lnTo>
                    <a:lnTo>
                      <a:pt x="26" y="1"/>
                    </a:lnTo>
                    <a:lnTo>
                      <a:pt x="26"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14" name="Freeform 519"/>
              <p:cNvSpPr>
                <a:spLocks/>
              </p:cNvSpPr>
              <p:nvPr/>
            </p:nvSpPr>
            <p:spPr bwMode="auto">
              <a:xfrm>
                <a:off x="565" y="1214"/>
                <a:ext cx="28" cy="5"/>
              </a:xfrm>
              <a:custGeom>
                <a:avLst/>
                <a:gdLst>
                  <a:gd name="T0" fmla="*/ 24 w 28"/>
                  <a:gd name="T1" fmla="*/ 0 h 5"/>
                  <a:gd name="T2" fmla="*/ 0 w 28"/>
                  <a:gd name="T3" fmla="*/ 0 h 5"/>
                  <a:gd name="T4" fmla="*/ 0 w 28"/>
                  <a:gd name="T5" fmla="*/ 1 h 5"/>
                  <a:gd name="T6" fmla="*/ 0 w 28"/>
                  <a:gd name="T7" fmla="*/ 3 h 5"/>
                  <a:gd name="T8" fmla="*/ 0 w 28"/>
                  <a:gd name="T9" fmla="*/ 4 h 5"/>
                  <a:gd name="T10" fmla="*/ 24 w 28"/>
                  <a:gd name="T11" fmla="*/ 4 h 5"/>
                  <a:gd name="T12" fmla="*/ 27 w 28"/>
                  <a:gd name="T13" fmla="*/ 4 h 5"/>
                  <a:gd name="T14" fmla="*/ 27 w 28"/>
                  <a:gd name="T15" fmla="*/ 3 h 5"/>
                  <a:gd name="T16" fmla="*/ 27 w 28"/>
                  <a:gd name="T17" fmla="*/ 1 h 5"/>
                  <a:gd name="T18" fmla="*/ 24 w 28"/>
                  <a:gd name="T19" fmla="*/ 1 h 5"/>
                  <a:gd name="T20" fmla="*/ 24 w 28"/>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5"/>
                  <a:gd name="T35" fmla="*/ 28 w 2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5">
                    <a:moveTo>
                      <a:pt x="24" y="0"/>
                    </a:moveTo>
                    <a:lnTo>
                      <a:pt x="0" y="0"/>
                    </a:lnTo>
                    <a:lnTo>
                      <a:pt x="0" y="1"/>
                    </a:lnTo>
                    <a:lnTo>
                      <a:pt x="0" y="3"/>
                    </a:lnTo>
                    <a:lnTo>
                      <a:pt x="0" y="4"/>
                    </a:lnTo>
                    <a:lnTo>
                      <a:pt x="24" y="4"/>
                    </a:lnTo>
                    <a:lnTo>
                      <a:pt x="27" y="4"/>
                    </a:lnTo>
                    <a:lnTo>
                      <a:pt x="27" y="3"/>
                    </a:lnTo>
                    <a:lnTo>
                      <a:pt x="27" y="1"/>
                    </a:lnTo>
                    <a:lnTo>
                      <a:pt x="24" y="1"/>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15" name="Freeform 520"/>
              <p:cNvSpPr>
                <a:spLocks/>
              </p:cNvSpPr>
              <p:nvPr/>
            </p:nvSpPr>
            <p:spPr bwMode="auto">
              <a:xfrm>
                <a:off x="613" y="1214"/>
                <a:ext cx="28" cy="5"/>
              </a:xfrm>
              <a:custGeom>
                <a:avLst/>
                <a:gdLst>
                  <a:gd name="T0" fmla="*/ 24 w 28"/>
                  <a:gd name="T1" fmla="*/ 0 h 5"/>
                  <a:gd name="T2" fmla="*/ 0 w 28"/>
                  <a:gd name="T3" fmla="*/ 0 h 5"/>
                  <a:gd name="T4" fmla="*/ 0 w 28"/>
                  <a:gd name="T5" fmla="*/ 1 h 5"/>
                  <a:gd name="T6" fmla="*/ 0 w 28"/>
                  <a:gd name="T7" fmla="*/ 3 h 5"/>
                  <a:gd name="T8" fmla="*/ 0 w 28"/>
                  <a:gd name="T9" fmla="*/ 4 h 5"/>
                  <a:gd name="T10" fmla="*/ 24 w 28"/>
                  <a:gd name="T11" fmla="*/ 4 h 5"/>
                  <a:gd name="T12" fmla="*/ 27 w 28"/>
                  <a:gd name="T13" fmla="*/ 4 h 5"/>
                  <a:gd name="T14" fmla="*/ 27 w 28"/>
                  <a:gd name="T15" fmla="*/ 3 h 5"/>
                  <a:gd name="T16" fmla="*/ 27 w 28"/>
                  <a:gd name="T17" fmla="*/ 1 h 5"/>
                  <a:gd name="T18" fmla="*/ 24 w 28"/>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5"/>
                  <a:gd name="T32" fmla="*/ 28 w 28"/>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5">
                    <a:moveTo>
                      <a:pt x="24" y="0"/>
                    </a:moveTo>
                    <a:lnTo>
                      <a:pt x="0" y="0"/>
                    </a:lnTo>
                    <a:lnTo>
                      <a:pt x="0" y="1"/>
                    </a:lnTo>
                    <a:lnTo>
                      <a:pt x="0" y="3"/>
                    </a:lnTo>
                    <a:lnTo>
                      <a:pt x="0" y="4"/>
                    </a:lnTo>
                    <a:lnTo>
                      <a:pt x="24" y="4"/>
                    </a:lnTo>
                    <a:lnTo>
                      <a:pt x="27" y="4"/>
                    </a:lnTo>
                    <a:lnTo>
                      <a:pt x="27" y="3"/>
                    </a:lnTo>
                    <a:lnTo>
                      <a:pt x="27" y="1"/>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16" name="Freeform 521"/>
              <p:cNvSpPr>
                <a:spLocks/>
              </p:cNvSpPr>
              <p:nvPr/>
            </p:nvSpPr>
            <p:spPr bwMode="auto">
              <a:xfrm>
                <a:off x="661" y="1214"/>
                <a:ext cx="28" cy="5"/>
              </a:xfrm>
              <a:custGeom>
                <a:avLst/>
                <a:gdLst>
                  <a:gd name="T0" fmla="*/ 24 w 28"/>
                  <a:gd name="T1" fmla="*/ 0 h 5"/>
                  <a:gd name="T2" fmla="*/ 0 w 28"/>
                  <a:gd name="T3" fmla="*/ 0 h 5"/>
                  <a:gd name="T4" fmla="*/ 0 w 28"/>
                  <a:gd name="T5" fmla="*/ 1 h 5"/>
                  <a:gd name="T6" fmla="*/ 0 w 28"/>
                  <a:gd name="T7" fmla="*/ 3 h 5"/>
                  <a:gd name="T8" fmla="*/ 0 w 28"/>
                  <a:gd name="T9" fmla="*/ 4 h 5"/>
                  <a:gd name="T10" fmla="*/ 24 w 28"/>
                  <a:gd name="T11" fmla="*/ 4 h 5"/>
                  <a:gd name="T12" fmla="*/ 27 w 28"/>
                  <a:gd name="T13" fmla="*/ 4 h 5"/>
                  <a:gd name="T14" fmla="*/ 27 w 28"/>
                  <a:gd name="T15" fmla="*/ 3 h 5"/>
                  <a:gd name="T16" fmla="*/ 27 w 28"/>
                  <a:gd name="T17" fmla="*/ 1 h 5"/>
                  <a:gd name="T18" fmla="*/ 24 w 28"/>
                  <a:gd name="T19" fmla="*/ 1 h 5"/>
                  <a:gd name="T20" fmla="*/ 24 w 28"/>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5"/>
                  <a:gd name="T35" fmla="*/ 28 w 2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5">
                    <a:moveTo>
                      <a:pt x="24" y="0"/>
                    </a:moveTo>
                    <a:lnTo>
                      <a:pt x="0" y="0"/>
                    </a:lnTo>
                    <a:lnTo>
                      <a:pt x="0" y="1"/>
                    </a:lnTo>
                    <a:lnTo>
                      <a:pt x="0" y="3"/>
                    </a:lnTo>
                    <a:lnTo>
                      <a:pt x="0" y="4"/>
                    </a:lnTo>
                    <a:lnTo>
                      <a:pt x="24" y="4"/>
                    </a:lnTo>
                    <a:lnTo>
                      <a:pt x="27" y="4"/>
                    </a:lnTo>
                    <a:lnTo>
                      <a:pt x="27" y="3"/>
                    </a:lnTo>
                    <a:lnTo>
                      <a:pt x="27" y="1"/>
                    </a:lnTo>
                    <a:lnTo>
                      <a:pt x="24" y="1"/>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17" name="Freeform 522"/>
              <p:cNvSpPr>
                <a:spLocks/>
              </p:cNvSpPr>
              <p:nvPr/>
            </p:nvSpPr>
            <p:spPr bwMode="auto">
              <a:xfrm>
                <a:off x="707" y="1214"/>
                <a:ext cx="27" cy="5"/>
              </a:xfrm>
              <a:custGeom>
                <a:avLst/>
                <a:gdLst>
                  <a:gd name="T0" fmla="*/ 26 w 27"/>
                  <a:gd name="T1" fmla="*/ 0 h 5"/>
                  <a:gd name="T2" fmla="*/ 3 w 27"/>
                  <a:gd name="T3" fmla="*/ 0 h 5"/>
                  <a:gd name="T4" fmla="*/ 3 w 27"/>
                  <a:gd name="T5" fmla="*/ 1 h 5"/>
                  <a:gd name="T6" fmla="*/ 0 w 27"/>
                  <a:gd name="T7" fmla="*/ 1 h 5"/>
                  <a:gd name="T8" fmla="*/ 0 w 27"/>
                  <a:gd name="T9" fmla="*/ 3 h 5"/>
                  <a:gd name="T10" fmla="*/ 3 w 27"/>
                  <a:gd name="T11" fmla="*/ 4 h 5"/>
                  <a:gd name="T12" fmla="*/ 26 w 27"/>
                  <a:gd name="T13" fmla="*/ 4 h 5"/>
                  <a:gd name="T14" fmla="*/ 26 w 27"/>
                  <a:gd name="T15" fmla="*/ 3 h 5"/>
                  <a:gd name="T16" fmla="*/ 26 w 27"/>
                  <a:gd name="T17" fmla="*/ 1 h 5"/>
                  <a:gd name="T18" fmla="*/ 26 w 27"/>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5"/>
                  <a:gd name="T32" fmla="*/ 27 w 27"/>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5">
                    <a:moveTo>
                      <a:pt x="26" y="0"/>
                    </a:moveTo>
                    <a:lnTo>
                      <a:pt x="3" y="0"/>
                    </a:lnTo>
                    <a:lnTo>
                      <a:pt x="3" y="1"/>
                    </a:lnTo>
                    <a:lnTo>
                      <a:pt x="0" y="1"/>
                    </a:lnTo>
                    <a:lnTo>
                      <a:pt x="0" y="3"/>
                    </a:lnTo>
                    <a:lnTo>
                      <a:pt x="3" y="4"/>
                    </a:lnTo>
                    <a:lnTo>
                      <a:pt x="26" y="4"/>
                    </a:lnTo>
                    <a:lnTo>
                      <a:pt x="26" y="3"/>
                    </a:lnTo>
                    <a:lnTo>
                      <a:pt x="26" y="1"/>
                    </a:lnTo>
                    <a:lnTo>
                      <a:pt x="26"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18" name="Freeform 523"/>
              <p:cNvSpPr>
                <a:spLocks/>
              </p:cNvSpPr>
              <p:nvPr/>
            </p:nvSpPr>
            <p:spPr bwMode="auto">
              <a:xfrm>
                <a:off x="755" y="1214"/>
                <a:ext cx="27" cy="5"/>
              </a:xfrm>
              <a:custGeom>
                <a:avLst/>
                <a:gdLst>
                  <a:gd name="T0" fmla="*/ 26 w 27"/>
                  <a:gd name="T1" fmla="*/ 0 h 5"/>
                  <a:gd name="T2" fmla="*/ 3 w 27"/>
                  <a:gd name="T3" fmla="*/ 0 h 5"/>
                  <a:gd name="T4" fmla="*/ 3 w 27"/>
                  <a:gd name="T5" fmla="*/ 1 h 5"/>
                  <a:gd name="T6" fmla="*/ 0 w 27"/>
                  <a:gd name="T7" fmla="*/ 1 h 5"/>
                  <a:gd name="T8" fmla="*/ 0 w 27"/>
                  <a:gd name="T9" fmla="*/ 3 h 5"/>
                  <a:gd name="T10" fmla="*/ 0 w 27"/>
                  <a:gd name="T11" fmla="*/ 4 h 5"/>
                  <a:gd name="T12" fmla="*/ 3 w 27"/>
                  <a:gd name="T13" fmla="*/ 4 h 5"/>
                  <a:gd name="T14" fmla="*/ 26 w 27"/>
                  <a:gd name="T15" fmla="*/ 4 h 5"/>
                  <a:gd name="T16" fmla="*/ 26 w 27"/>
                  <a:gd name="T17" fmla="*/ 3 h 5"/>
                  <a:gd name="T18" fmla="*/ 26 w 27"/>
                  <a:gd name="T19" fmla="*/ 1 h 5"/>
                  <a:gd name="T20" fmla="*/ 26 w 27"/>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5"/>
                  <a:gd name="T35" fmla="*/ 27 w 27"/>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5">
                    <a:moveTo>
                      <a:pt x="26" y="0"/>
                    </a:moveTo>
                    <a:lnTo>
                      <a:pt x="3" y="0"/>
                    </a:lnTo>
                    <a:lnTo>
                      <a:pt x="3" y="1"/>
                    </a:lnTo>
                    <a:lnTo>
                      <a:pt x="0" y="1"/>
                    </a:lnTo>
                    <a:lnTo>
                      <a:pt x="0" y="3"/>
                    </a:lnTo>
                    <a:lnTo>
                      <a:pt x="0" y="4"/>
                    </a:lnTo>
                    <a:lnTo>
                      <a:pt x="3" y="4"/>
                    </a:lnTo>
                    <a:lnTo>
                      <a:pt x="26" y="4"/>
                    </a:lnTo>
                    <a:lnTo>
                      <a:pt x="26" y="3"/>
                    </a:lnTo>
                    <a:lnTo>
                      <a:pt x="26" y="1"/>
                    </a:lnTo>
                    <a:lnTo>
                      <a:pt x="26"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19" name="Freeform 524"/>
              <p:cNvSpPr>
                <a:spLocks/>
              </p:cNvSpPr>
              <p:nvPr/>
            </p:nvSpPr>
            <p:spPr bwMode="auto">
              <a:xfrm>
                <a:off x="805" y="1214"/>
                <a:ext cx="28" cy="5"/>
              </a:xfrm>
              <a:custGeom>
                <a:avLst/>
                <a:gdLst>
                  <a:gd name="T0" fmla="*/ 24 w 28"/>
                  <a:gd name="T1" fmla="*/ 0 h 5"/>
                  <a:gd name="T2" fmla="*/ 0 w 28"/>
                  <a:gd name="T3" fmla="*/ 0 h 5"/>
                  <a:gd name="T4" fmla="*/ 0 w 28"/>
                  <a:gd name="T5" fmla="*/ 1 h 5"/>
                  <a:gd name="T6" fmla="*/ 0 w 28"/>
                  <a:gd name="T7" fmla="*/ 3 h 5"/>
                  <a:gd name="T8" fmla="*/ 0 w 28"/>
                  <a:gd name="T9" fmla="*/ 4 h 5"/>
                  <a:gd name="T10" fmla="*/ 24 w 28"/>
                  <a:gd name="T11" fmla="*/ 4 h 5"/>
                  <a:gd name="T12" fmla="*/ 27 w 28"/>
                  <a:gd name="T13" fmla="*/ 3 h 5"/>
                  <a:gd name="T14" fmla="*/ 27 w 28"/>
                  <a:gd name="T15" fmla="*/ 1 h 5"/>
                  <a:gd name="T16" fmla="*/ 24 w 28"/>
                  <a:gd name="T17" fmla="*/ 1 h 5"/>
                  <a:gd name="T18" fmla="*/ 24 w 28"/>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5"/>
                  <a:gd name="T32" fmla="*/ 28 w 28"/>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5">
                    <a:moveTo>
                      <a:pt x="24" y="0"/>
                    </a:moveTo>
                    <a:lnTo>
                      <a:pt x="0" y="0"/>
                    </a:lnTo>
                    <a:lnTo>
                      <a:pt x="0" y="1"/>
                    </a:lnTo>
                    <a:lnTo>
                      <a:pt x="0" y="3"/>
                    </a:lnTo>
                    <a:lnTo>
                      <a:pt x="0" y="4"/>
                    </a:lnTo>
                    <a:lnTo>
                      <a:pt x="24" y="4"/>
                    </a:lnTo>
                    <a:lnTo>
                      <a:pt x="27" y="3"/>
                    </a:lnTo>
                    <a:lnTo>
                      <a:pt x="27" y="1"/>
                    </a:lnTo>
                    <a:lnTo>
                      <a:pt x="24" y="1"/>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20" name="Freeform 525"/>
              <p:cNvSpPr>
                <a:spLocks/>
              </p:cNvSpPr>
              <p:nvPr/>
            </p:nvSpPr>
            <p:spPr bwMode="auto">
              <a:xfrm>
                <a:off x="851" y="1214"/>
                <a:ext cx="27" cy="5"/>
              </a:xfrm>
              <a:custGeom>
                <a:avLst/>
                <a:gdLst>
                  <a:gd name="T0" fmla="*/ 26 w 27"/>
                  <a:gd name="T1" fmla="*/ 0 h 5"/>
                  <a:gd name="T2" fmla="*/ 3 w 27"/>
                  <a:gd name="T3" fmla="*/ 0 h 5"/>
                  <a:gd name="T4" fmla="*/ 3 w 27"/>
                  <a:gd name="T5" fmla="*/ 1 h 5"/>
                  <a:gd name="T6" fmla="*/ 0 w 27"/>
                  <a:gd name="T7" fmla="*/ 1 h 5"/>
                  <a:gd name="T8" fmla="*/ 0 w 27"/>
                  <a:gd name="T9" fmla="*/ 3 h 5"/>
                  <a:gd name="T10" fmla="*/ 0 w 27"/>
                  <a:gd name="T11" fmla="*/ 4 h 5"/>
                  <a:gd name="T12" fmla="*/ 3 w 27"/>
                  <a:gd name="T13" fmla="*/ 4 h 5"/>
                  <a:gd name="T14" fmla="*/ 26 w 27"/>
                  <a:gd name="T15" fmla="*/ 4 h 5"/>
                  <a:gd name="T16" fmla="*/ 26 w 27"/>
                  <a:gd name="T17" fmla="*/ 3 h 5"/>
                  <a:gd name="T18" fmla="*/ 26 w 27"/>
                  <a:gd name="T19" fmla="*/ 1 h 5"/>
                  <a:gd name="T20" fmla="*/ 26 w 27"/>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5"/>
                  <a:gd name="T35" fmla="*/ 27 w 27"/>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5">
                    <a:moveTo>
                      <a:pt x="26" y="0"/>
                    </a:moveTo>
                    <a:lnTo>
                      <a:pt x="3" y="0"/>
                    </a:lnTo>
                    <a:lnTo>
                      <a:pt x="3" y="1"/>
                    </a:lnTo>
                    <a:lnTo>
                      <a:pt x="0" y="1"/>
                    </a:lnTo>
                    <a:lnTo>
                      <a:pt x="0" y="3"/>
                    </a:lnTo>
                    <a:lnTo>
                      <a:pt x="0" y="4"/>
                    </a:lnTo>
                    <a:lnTo>
                      <a:pt x="3" y="4"/>
                    </a:lnTo>
                    <a:lnTo>
                      <a:pt x="26" y="4"/>
                    </a:lnTo>
                    <a:lnTo>
                      <a:pt x="26" y="3"/>
                    </a:lnTo>
                    <a:lnTo>
                      <a:pt x="26" y="1"/>
                    </a:lnTo>
                    <a:lnTo>
                      <a:pt x="26"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21" name="Freeform 526"/>
              <p:cNvSpPr>
                <a:spLocks/>
              </p:cNvSpPr>
              <p:nvPr/>
            </p:nvSpPr>
            <p:spPr bwMode="auto">
              <a:xfrm>
                <a:off x="899" y="1214"/>
                <a:ext cx="27" cy="5"/>
              </a:xfrm>
              <a:custGeom>
                <a:avLst/>
                <a:gdLst>
                  <a:gd name="T0" fmla="*/ 23 w 27"/>
                  <a:gd name="T1" fmla="*/ 0 h 5"/>
                  <a:gd name="T2" fmla="*/ 3 w 27"/>
                  <a:gd name="T3" fmla="*/ 0 h 5"/>
                  <a:gd name="T4" fmla="*/ 0 w 27"/>
                  <a:gd name="T5" fmla="*/ 1 h 5"/>
                  <a:gd name="T6" fmla="*/ 0 w 27"/>
                  <a:gd name="T7" fmla="*/ 3 h 5"/>
                  <a:gd name="T8" fmla="*/ 0 w 27"/>
                  <a:gd name="T9" fmla="*/ 4 h 5"/>
                  <a:gd name="T10" fmla="*/ 3 w 27"/>
                  <a:gd name="T11" fmla="*/ 4 h 5"/>
                  <a:gd name="T12" fmla="*/ 23 w 27"/>
                  <a:gd name="T13" fmla="*/ 4 h 5"/>
                  <a:gd name="T14" fmla="*/ 26 w 27"/>
                  <a:gd name="T15" fmla="*/ 4 h 5"/>
                  <a:gd name="T16" fmla="*/ 26 w 27"/>
                  <a:gd name="T17" fmla="*/ 3 h 5"/>
                  <a:gd name="T18" fmla="*/ 26 w 27"/>
                  <a:gd name="T19" fmla="*/ 1 h 5"/>
                  <a:gd name="T20" fmla="*/ 26 w 27"/>
                  <a:gd name="T21" fmla="*/ 0 h 5"/>
                  <a:gd name="T22" fmla="*/ 23 w 27"/>
                  <a:gd name="T23" fmla="*/ 0 h 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
                  <a:gd name="T37" fmla="*/ 0 h 5"/>
                  <a:gd name="T38" fmla="*/ 27 w 27"/>
                  <a:gd name="T39" fmla="*/ 5 h 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 h="5">
                    <a:moveTo>
                      <a:pt x="23" y="0"/>
                    </a:moveTo>
                    <a:lnTo>
                      <a:pt x="3" y="0"/>
                    </a:lnTo>
                    <a:lnTo>
                      <a:pt x="0" y="1"/>
                    </a:lnTo>
                    <a:lnTo>
                      <a:pt x="0" y="3"/>
                    </a:lnTo>
                    <a:lnTo>
                      <a:pt x="0" y="4"/>
                    </a:lnTo>
                    <a:lnTo>
                      <a:pt x="3" y="4"/>
                    </a:lnTo>
                    <a:lnTo>
                      <a:pt x="23" y="4"/>
                    </a:lnTo>
                    <a:lnTo>
                      <a:pt x="26" y="4"/>
                    </a:lnTo>
                    <a:lnTo>
                      <a:pt x="26" y="3"/>
                    </a:lnTo>
                    <a:lnTo>
                      <a:pt x="26" y="1"/>
                    </a:lnTo>
                    <a:lnTo>
                      <a:pt x="26" y="0"/>
                    </a:lnTo>
                    <a:lnTo>
                      <a:pt x="23"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22" name="Freeform 527"/>
              <p:cNvSpPr>
                <a:spLocks/>
              </p:cNvSpPr>
              <p:nvPr/>
            </p:nvSpPr>
            <p:spPr bwMode="auto">
              <a:xfrm>
                <a:off x="944" y="1214"/>
                <a:ext cx="22" cy="5"/>
              </a:xfrm>
              <a:custGeom>
                <a:avLst/>
                <a:gdLst>
                  <a:gd name="T0" fmla="*/ 18 w 22"/>
                  <a:gd name="T1" fmla="*/ 0 h 5"/>
                  <a:gd name="T2" fmla="*/ 3 w 22"/>
                  <a:gd name="T3" fmla="*/ 0 h 5"/>
                  <a:gd name="T4" fmla="*/ 3 w 22"/>
                  <a:gd name="T5" fmla="*/ 1 h 5"/>
                  <a:gd name="T6" fmla="*/ 0 w 22"/>
                  <a:gd name="T7" fmla="*/ 1 h 5"/>
                  <a:gd name="T8" fmla="*/ 0 w 22"/>
                  <a:gd name="T9" fmla="*/ 3 h 5"/>
                  <a:gd name="T10" fmla="*/ 3 w 22"/>
                  <a:gd name="T11" fmla="*/ 4 h 5"/>
                  <a:gd name="T12" fmla="*/ 18 w 22"/>
                  <a:gd name="T13" fmla="*/ 4 h 5"/>
                  <a:gd name="T14" fmla="*/ 21 w 22"/>
                  <a:gd name="T15" fmla="*/ 4 h 5"/>
                  <a:gd name="T16" fmla="*/ 21 w 22"/>
                  <a:gd name="T17" fmla="*/ 3 h 5"/>
                  <a:gd name="T18" fmla="*/ 21 w 22"/>
                  <a:gd name="T19" fmla="*/ 1 h 5"/>
                  <a:gd name="T20" fmla="*/ 21 w 22"/>
                  <a:gd name="T21" fmla="*/ 0 h 5"/>
                  <a:gd name="T22" fmla="*/ 18 w 22"/>
                  <a:gd name="T23" fmla="*/ 0 h 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
                  <a:gd name="T37" fmla="*/ 0 h 5"/>
                  <a:gd name="T38" fmla="*/ 22 w 22"/>
                  <a:gd name="T39" fmla="*/ 5 h 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 h="5">
                    <a:moveTo>
                      <a:pt x="18" y="0"/>
                    </a:moveTo>
                    <a:lnTo>
                      <a:pt x="3" y="0"/>
                    </a:lnTo>
                    <a:lnTo>
                      <a:pt x="3" y="1"/>
                    </a:lnTo>
                    <a:lnTo>
                      <a:pt x="0" y="1"/>
                    </a:lnTo>
                    <a:lnTo>
                      <a:pt x="0" y="3"/>
                    </a:lnTo>
                    <a:lnTo>
                      <a:pt x="3" y="4"/>
                    </a:lnTo>
                    <a:lnTo>
                      <a:pt x="18" y="4"/>
                    </a:lnTo>
                    <a:lnTo>
                      <a:pt x="21" y="4"/>
                    </a:lnTo>
                    <a:lnTo>
                      <a:pt x="21" y="3"/>
                    </a:lnTo>
                    <a:lnTo>
                      <a:pt x="21" y="1"/>
                    </a:lnTo>
                    <a:lnTo>
                      <a:pt x="21" y="0"/>
                    </a:lnTo>
                    <a:lnTo>
                      <a:pt x="18"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23" name="Freeform 528"/>
              <p:cNvSpPr>
                <a:spLocks/>
              </p:cNvSpPr>
              <p:nvPr/>
            </p:nvSpPr>
            <p:spPr bwMode="auto">
              <a:xfrm>
                <a:off x="352" y="974"/>
                <a:ext cx="684" cy="152"/>
              </a:xfrm>
              <a:custGeom>
                <a:avLst/>
                <a:gdLst>
                  <a:gd name="T0" fmla="*/ 683 w 684"/>
                  <a:gd name="T1" fmla="*/ 151 h 152"/>
                  <a:gd name="T2" fmla="*/ 594 w 684"/>
                  <a:gd name="T3" fmla="*/ 0 h 152"/>
                  <a:gd name="T4" fmla="*/ 423 w 684"/>
                  <a:gd name="T5" fmla="*/ 0 h 152"/>
                  <a:gd name="T6" fmla="*/ 363 w 684"/>
                  <a:gd name="T7" fmla="*/ 78 h 152"/>
                  <a:gd name="T8" fmla="*/ 34 w 684"/>
                  <a:gd name="T9" fmla="*/ 78 h 152"/>
                  <a:gd name="T10" fmla="*/ 0 w 684"/>
                  <a:gd name="T11" fmla="*/ 127 h 152"/>
                  <a:gd name="T12" fmla="*/ 0 w 684"/>
                  <a:gd name="T13" fmla="*/ 151 h 152"/>
                  <a:gd name="T14" fmla="*/ 683 w 684"/>
                  <a:gd name="T15" fmla="*/ 151 h 152"/>
                  <a:gd name="T16" fmla="*/ 0 60000 65536"/>
                  <a:gd name="T17" fmla="*/ 0 60000 65536"/>
                  <a:gd name="T18" fmla="*/ 0 60000 65536"/>
                  <a:gd name="T19" fmla="*/ 0 60000 65536"/>
                  <a:gd name="T20" fmla="*/ 0 60000 65536"/>
                  <a:gd name="T21" fmla="*/ 0 60000 65536"/>
                  <a:gd name="T22" fmla="*/ 0 60000 65536"/>
                  <a:gd name="T23" fmla="*/ 0 60000 65536"/>
                  <a:gd name="T24" fmla="*/ 0 w 684"/>
                  <a:gd name="T25" fmla="*/ 0 h 152"/>
                  <a:gd name="T26" fmla="*/ 684 w 684"/>
                  <a:gd name="T27" fmla="*/ 152 h 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84" h="152">
                    <a:moveTo>
                      <a:pt x="683" y="151"/>
                    </a:moveTo>
                    <a:lnTo>
                      <a:pt x="594" y="0"/>
                    </a:lnTo>
                    <a:lnTo>
                      <a:pt x="423" y="0"/>
                    </a:lnTo>
                    <a:lnTo>
                      <a:pt x="363" y="78"/>
                    </a:lnTo>
                    <a:lnTo>
                      <a:pt x="34" y="78"/>
                    </a:lnTo>
                    <a:lnTo>
                      <a:pt x="0" y="127"/>
                    </a:lnTo>
                    <a:lnTo>
                      <a:pt x="0" y="151"/>
                    </a:lnTo>
                    <a:lnTo>
                      <a:pt x="683" y="151"/>
                    </a:lnTo>
                  </a:path>
                </a:pathLst>
              </a:custGeom>
              <a:solidFill>
                <a:srgbClr val="FF8000"/>
              </a:solidFill>
              <a:ln w="127000" cap="rnd">
                <a:noFill/>
                <a:round/>
                <a:headEnd/>
                <a:tailEnd/>
              </a:ln>
            </p:spPr>
            <p:txBody>
              <a:bodyPr>
                <a:prstTxWarp prst="textNoShape">
                  <a:avLst/>
                </a:prstTxWarp>
              </a:bodyPr>
              <a:lstStyle/>
              <a:p>
                <a:endParaRPr lang="en-US"/>
              </a:p>
            </p:txBody>
          </p:sp>
          <p:sp>
            <p:nvSpPr>
              <p:cNvPr id="41024" name="Freeform 529"/>
              <p:cNvSpPr>
                <a:spLocks/>
              </p:cNvSpPr>
              <p:nvPr/>
            </p:nvSpPr>
            <p:spPr bwMode="auto">
              <a:xfrm>
                <a:off x="352" y="1131"/>
                <a:ext cx="686" cy="33"/>
              </a:xfrm>
              <a:custGeom>
                <a:avLst/>
                <a:gdLst>
                  <a:gd name="T0" fmla="*/ 682 w 686"/>
                  <a:gd name="T1" fmla="*/ 0 h 33"/>
                  <a:gd name="T2" fmla="*/ 685 w 686"/>
                  <a:gd name="T3" fmla="*/ 6 h 33"/>
                  <a:gd name="T4" fmla="*/ 685 w 686"/>
                  <a:gd name="T5" fmla="*/ 32 h 33"/>
                  <a:gd name="T6" fmla="*/ 0 w 686"/>
                  <a:gd name="T7" fmla="*/ 32 h 33"/>
                  <a:gd name="T8" fmla="*/ 0 w 686"/>
                  <a:gd name="T9" fmla="*/ 0 h 33"/>
                  <a:gd name="T10" fmla="*/ 682 w 686"/>
                  <a:gd name="T11" fmla="*/ 0 h 33"/>
                  <a:gd name="T12" fmla="*/ 0 60000 65536"/>
                  <a:gd name="T13" fmla="*/ 0 60000 65536"/>
                  <a:gd name="T14" fmla="*/ 0 60000 65536"/>
                  <a:gd name="T15" fmla="*/ 0 60000 65536"/>
                  <a:gd name="T16" fmla="*/ 0 60000 65536"/>
                  <a:gd name="T17" fmla="*/ 0 60000 65536"/>
                  <a:gd name="T18" fmla="*/ 0 w 686"/>
                  <a:gd name="T19" fmla="*/ 0 h 33"/>
                  <a:gd name="T20" fmla="*/ 686 w 686"/>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686" h="33">
                    <a:moveTo>
                      <a:pt x="682" y="0"/>
                    </a:moveTo>
                    <a:lnTo>
                      <a:pt x="685" y="6"/>
                    </a:lnTo>
                    <a:lnTo>
                      <a:pt x="685" y="32"/>
                    </a:lnTo>
                    <a:lnTo>
                      <a:pt x="0" y="32"/>
                    </a:lnTo>
                    <a:lnTo>
                      <a:pt x="0" y="0"/>
                    </a:lnTo>
                    <a:lnTo>
                      <a:pt x="682" y="0"/>
                    </a:lnTo>
                  </a:path>
                </a:pathLst>
              </a:custGeom>
              <a:solidFill>
                <a:srgbClr val="FF8000"/>
              </a:solidFill>
              <a:ln w="127000" cap="rnd">
                <a:noFill/>
                <a:round/>
                <a:headEnd/>
                <a:tailEnd/>
              </a:ln>
            </p:spPr>
            <p:txBody>
              <a:bodyPr>
                <a:prstTxWarp prst="textNoShape">
                  <a:avLst/>
                </a:prstTxWarp>
              </a:bodyPr>
              <a:lstStyle/>
              <a:p>
                <a:endParaRPr lang="en-US"/>
              </a:p>
            </p:txBody>
          </p:sp>
          <p:sp>
            <p:nvSpPr>
              <p:cNvPr id="41025" name="Freeform 530"/>
              <p:cNvSpPr>
                <a:spLocks/>
              </p:cNvSpPr>
              <p:nvPr/>
            </p:nvSpPr>
            <p:spPr bwMode="auto">
              <a:xfrm>
                <a:off x="483" y="1223"/>
                <a:ext cx="417" cy="58"/>
              </a:xfrm>
              <a:custGeom>
                <a:avLst/>
                <a:gdLst>
                  <a:gd name="T0" fmla="*/ 416 w 417"/>
                  <a:gd name="T1" fmla="*/ 57 h 58"/>
                  <a:gd name="T2" fmla="*/ 0 w 417"/>
                  <a:gd name="T3" fmla="*/ 57 h 58"/>
                  <a:gd name="T4" fmla="*/ 5 w 417"/>
                  <a:gd name="T5" fmla="*/ 53 h 58"/>
                  <a:gd name="T6" fmla="*/ 11 w 417"/>
                  <a:gd name="T7" fmla="*/ 47 h 58"/>
                  <a:gd name="T8" fmla="*/ 13 w 417"/>
                  <a:gd name="T9" fmla="*/ 41 h 58"/>
                  <a:gd name="T10" fmla="*/ 16 w 417"/>
                  <a:gd name="T11" fmla="*/ 35 h 58"/>
                  <a:gd name="T12" fmla="*/ 13 w 417"/>
                  <a:gd name="T13" fmla="*/ 29 h 58"/>
                  <a:gd name="T14" fmla="*/ 11 w 417"/>
                  <a:gd name="T15" fmla="*/ 21 h 58"/>
                  <a:gd name="T16" fmla="*/ 5 w 417"/>
                  <a:gd name="T17" fmla="*/ 15 h 58"/>
                  <a:gd name="T18" fmla="*/ 0 w 417"/>
                  <a:gd name="T19" fmla="*/ 9 h 58"/>
                  <a:gd name="T20" fmla="*/ 165 w 417"/>
                  <a:gd name="T21" fmla="*/ 0 h 58"/>
                  <a:gd name="T22" fmla="*/ 259 w 417"/>
                  <a:gd name="T23" fmla="*/ 0 h 58"/>
                  <a:gd name="T24" fmla="*/ 416 w 417"/>
                  <a:gd name="T25" fmla="*/ 9 h 58"/>
                  <a:gd name="T26" fmla="*/ 408 w 417"/>
                  <a:gd name="T27" fmla="*/ 15 h 58"/>
                  <a:gd name="T28" fmla="*/ 403 w 417"/>
                  <a:gd name="T29" fmla="*/ 21 h 58"/>
                  <a:gd name="T30" fmla="*/ 400 w 417"/>
                  <a:gd name="T31" fmla="*/ 27 h 58"/>
                  <a:gd name="T32" fmla="*/ 397 w 417"/>
                  <a:gd name="T33" fmla="*/ 33 h 58"/>
                  <a:gd name="T34" fmla="*/ 400 w 417"/>
                  <a:gd name="T35" fmla="*/ 41 h 58"/>
                  <a:gd name="T36" fmla="*/ 403 w 417"/>
                  <a:gd name="T37" fmla="*/ 47 h 58"/>
                  <a:gd name="T38" fmla="*/ 408 w 417"/>
                  <a:gd name="T39" fmla="*/ 53 h 58"/>
                  <a:gd name="T40" fmla="*/ 416 w 417"/>
                  <a:gd name="T41" fmla="*/ 57 h 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17"/>
                  <a:gd name="T64" fmla="*/ 0 h 58"/>
                  <a:gd name="T65" fmla="*/ 417 w 417"/>
                  <a:gd name="T66" fmla="*/ 58 h 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17" h="58">
                    <a:moveTo>
                      <a:pt x="416" y="57"/>
                    </a:moveTo>
                    <a:lnTo>
                      <a:pt x="0" y="57"/>
                    </a:lnTo>
                    <a:lnTo>
                      <a:pt x="5" y="53"/>
                    </a:lnTo>
                    <a:lnTo>
                      <a:pt x="11" y="47"/>
                    </a:lnTo>
                    <a:lnTo>
                      <a:pt x="13" y="41"/>
                    </a:lnTo>
                    <a:lnTo>
                      <a:pt x="16" y="35"/>
                    </a:lnTo>
                    <a:lnTo>
                      <a:pt x="13" y="29"/>
                    </a:lnTo>
                    <a:lnTo>
                      <a:pt x="11" y="21"/>
                    </a:lnTo>
                    <a:lnTo>
                      <a:pt x="5" y="15"/>
                    </a:lnTo>
                    <a:lnTo>
                      <a:pt x="0" y="9"/>
                    </a:lnTo>
                    <a:lnTo>
                      <a:pt x="165" y="0"/>
                    </a:lnTo>
                    <a:lnTo>
                      <a:pt x="259" y="0"/>
                    </a:lnTo>
                    <a:lnTo>
                      <a:pt x="416" y="9"/>
                    </a:lnTo>
                    <a:lnTo>
                      <a:pt x="408" y="15"/>
                    </a:lnTo>
                    <a:lnTo>
                      <a:pt x="403" y="21"/>
                    </a:lnTo>
                    <a:lnTo>
                      <a:pt x="400" y="27"/>
                    </a:lnTo>
                    <a:lnTo>
                      <a:pt x="397" y="33"/>
                    </a:lnTo>
                    <a:lnTo>
                      <a:pt x="400" y="41"/>
                    </a:lnTo>
                    <a:lnTo>
                      <a:pt x="403" y="47"/>
                    </a:lnTo>
                    <a:lnTo>
                      <a:pt x="408" y="53"/>
                    </a:lnTo>
                    <a:lnTo>
                      <a:pt x="416" y="57"/>
                    </a:lnTo>
                  </a:path>
                </a:pathLst>
              </a:custGeom>
              <a:solidFill>
                <a:srgbClr val="FF8000"/>
              </a:solidFill>
              <a:ln w="12700" cap="rnd">
                <a:solidFill>
                  <a:srgbClr val="000000"/>
                </a:solidFill>
                <a:round/>
                <a:headEnd/>
                <a:tailEnd/>
              </a:ln>
            </p:spPr>
            <p:txBody>
              <a:bodyPr>
                <a:prstTxWarp prst="textNoShape">
                  <a:avLst/>
                </a:prstTxWarp>
              </a:bodyPr>
              <a:lstStyle/>
              <a:p>
                <a:endParaRPr lang="en-US"/>
              </a:p>
            </p:txBody>
          </p:sp>
          <p:sp>
            <p:nvSpPr>
              <p:cNvPr id="41026" name="Freeform 531"/>
              <p:cNvSpPr>
                <a:spLocks/>
              </p:cNvSpPr>
              <p:nvPr/>
            </p:nvSpPr>
            <p:spPr bwMode="auto">
              <a:xfrm>
                <a:off x="341" y="974"/>
                <a:ext cx="697" cy="196"/>
              </a:xfrm>
              <a:custGeom>
                <a:avLst/>
                <a:gdLst>
                  <a:gd name="T0" fmla="*/ 696 w 697"/>
                  <a:gd name="T1" fmla="*/ 195 h 196"/>
                  <a:gd name="T2" fmla="*/ 0 w 697"/>
                  <a:gd name="T3" fmla="*/ 195 h 196"/>
                  <a:gd name="T4" fmla="*/ 0 w 697"/>
                  <a:gd name="T5" fmla="*/ 132 h 196"/>
                  <a:gd name="T6" fmla="*/ 35 w 697"/>
                  <a:gd name="T7" fmla="*/ 81 h 196"/>
                  <a:gd name="T8" fmla="*/ 368 w 697"/>
                  <a:gd name="T9" fmla="*/ 81 h 196"/>
                  <a:gd name="T10" fmla="*/ 429 w 697"/>
                  <a:gd name="T11" fmla="*/ 0 h 196"/>
                  <a:gd name="T12" fmla="*/ 603 w 697"/>
                  <a:gd name="T13" fmla="*/ 0 h 196"/>
                  <a:gd name="T14" fmla="*/ 696 w 697"/>
                  <a:gd name="T15" fmla="*/ 165 h 196"/>
                  <a:gd name="T16" fmla="*/ 696 w 697"/>
                  <a:gd name="T17" fmla="*/ 195 h 1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7"/>
                  <a:gd name="T28" fmla="*/ 0 h 196"/>
                  <a:gd name="T29" fmla="*/ 697 w 697"/>
                  <a:gd name="T30" fmla="*/ 196 h 1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7" h="196">
                    <a:moveTo>
                      <a:pt x="696" y="195"/>
                    </a:moveTo>
                    <a:lnTo>
                      <a:pt x="0" y="195"/>
                    </a:lnTo>
                    <a:lnTo>
                      <a:pt x="0" y="132"/>
                    </a:lnTo>
                    <a:lnTo>
                      <a:pt x="35" y="81"/>
                    </a:lnTo>
                    <a:lnTo>
                      <a:pt x="368" y="81"/>
                    </a:lnTo>
                    <a:lnTo>
                      <a:pt x="429" y="0"/>
                    </a:lnTo>
                    <a:lnTo>
                      <a:pt x="603" y="0"/>
                    </a:lnTo>
                    <a:lnTo>
                      <a:pt x="696" y="165"/>
                    </a:lnTo>
                    <a:lnTo>
                      <a:pt x="696" y="195"/>
                    </a:lnTo>
                  </a:path>
                </a:pathLst>
              </a:custGeom>
              <a:noFill/>
              <a:ln w="12700" cap="rnd">
                <a:solidFill>
                  <a:srgbClr val="000000"/>
                </a:solidFill>
                <a:round/>
                <a:headEnd/>
                <a:tailEnd/>
              </a:ln>
            </p:spPr>
            <p:txBody>
              <a:bodyPr>
                <a:prstTxWarp prst="textNoShape">
                  <a:avLst/>
                </a:prstTxWarp>
              </a:bodyPr>
              <a:lstStyle/>
              <a:p>
                <a:endParaRPr lang="en-US"/>
              </a:p>
            </p:txBody>
          </p:sp>
          <p:sp>
            <p:nvSpPr>
              <p:cNvPr id="41027" name="Freeform 532"/>
              <p:cNvSpPr>
                <a:spLocks/>
              </p:cNvSpPr>
              <p:nvPr/>
            </p:nvSpPr>
            <p:spPr bwMode="auto">
              <a:xfrm>
                <a:off x="877" y="1248"/>
                <a:ext cx="9" cy="4"/>
              </a:xfrm>
              <a:custGeom>
                <a:avLst/>
                <a:gdLst>
                  <a:gd name="T0" fmla="*/ 0 w 9"/>
                  <a:gd name="T1" fmla="*/ 0 h 4"/>
                  <a:gd name="T2" fmla="*/ 8 w 9"/>
                  <a:gd name="T3" fmla="*/ 0 h 4"/>
                  <a:gd name="T4" fmla="*/ 8 w 9"/>
                  <a:gd name="T5" fmla="*/ 2 h 4"/>
                  <a:gd name="T6" fmla="*/ 0 w 9"/>
                  <a:gd name="T7" fmla="*/ 3 h 4"/>
                  <a:gd name="T8" fmla="*/ 0 w 9"/>
                  <a:gd name="T9" fmla="*/ 0 h 4"/>
                  <a:gd name="T10" fmla="*/ 0 60000 65536"/>
                  <a:gd name="T11" fmla="*/ 0 60000 65536"/>
                  <a:gd name="T12" fmla="*/ 0 60000 65536"/>
                  <a:gd name="T13" fmla="*/ 0 60000 65536"/>
                  <a:gd name="T14" fmla="*/ 0 60000 65536"/>
                  <a:gd name="T15" fmla="*/ 0 w 9"/>
                  <a:gd name="T16" fmla="*/ 0 h 4"/>
                  <a:gd name="T17" fmla="*/ 9 w 9"/>
                  <a:gd name="T18" fmla="*/ 4 h 4"/>
                </a:gdLst>
                <a:ahLst/>
                <a:cxnLst>
                  <a:cxn ang="T10">
                    <a:pos x="T0" y="T1"/>
                  </a:cxn>
                  <a:cxn ang="T11">
                    <a:pos x="T2" y="T3"/>
                  </a:cxn>
                  <a:cxn ang="T12">
                    <a:pos x="T4" y="T5"/>
                  </a:cxn>
                  <a:cxn ang="T13">
                    <a:pos x="T6" y="T7"/>
                  </a:cxn>
                  <a:cxn ang="T14">
                    <a:pos x="T8" y="T9"/>
                  </a:cxn>
                </a:cxnLst>
                <a:rect l="T15" t="T16" r="T17" b="T18"/>
                <a:pathLst>
                  <a:path w="9" h="4">
                    <a:moveTo>
                      <a:pt x="0" y="0"/>
                    </a:moveTo>
                    <a:lnTo>
                      <a:pt x="8" y="0"/>
                    </a:lnTo>
                    <a:lnTo>
                      <a:pt x="8" y="2"/>
                    </a:lnTo>
                    <a:lnTo>
                      <a:pt x="0" y="3"/>
                    </a:lnTo>
                    <a:lnTo>
                      <a:pt x="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41028" name="Freeform 533"/>
              <p:cNvSpPr>
                <a:spLocks/>
              </p:cNvSpPr>
              <p:nvPr/>
            </p:nvSpPr>
            <p:spPr bwMode="auto">
              <a:xfrm>
                <a:off x="512" y="1248"/>
                <a:ext cx="364" cy="4"/>
              </a:xfrm>
              <a:custGeom>
                <a:avLst/>
                <a:gdLst>
                  <a:gd name="T0" fmla="*/ 0 w 364"/>
                  <a:gd name="T1" fmla="*/ 2 h 4"/>
                  <a:gd name="T2" fmla="*/ 0 w 364"/>
                  <a:gd name="T3" fmla="*/ 0 h 4"/>
                  <a:gd name="T4" fmla="*/ 363 w 364"/>
                  <a:gd name="T5" fmla="*/ 0 h 4"/>
                  <a:gd name="T6" fmla="*/ 363 w 364"/>
                  <a:gd name="T7" fmla="*/ 3 h 4"/>
                  <a:gd name="T8" fmla="*/ 0 w 364"/>
                  <a:gd name="T9" fmla="*/ 3 h 4"/>
                  <a:gd name="T10" fmla="*/ 0 w 364"/>
                  <a:gd name="T11" fmla="*/ 2 h 4"/>
                  <a:gd name="T12" fmla="*/ 0 60000 65536"/>
                  <a:gd name="T13" fmla="*/ 0 60000 65536"/>
                  <a:gd name="T14" fmla="*/ 0 60000 65536"/>
                  <a:gd name="T15" fmla="*/ 0 60000 65536"/>
                  <a:gd name="T16" fmla="*/ 0 60000 65536"/>
                  <a:gd name="T17" fmla="*/ 0 60000 65536"/>
                  <a:gd name="T18" fmla="*/ 0 w 364"/>
                  <a:gd name="T19" fmla="*/ 0 h 4"/>
                  <a:gd name="T20" fmla="*/ 364 w 364"/>
                  <a:gd name="T21" fmla="*/ 4 h 4"/>
                </a:gdLst>
                <a:ahLst/>
                <a:cxnLst>
                  <a:cxn ang="T12">
                    <a:pos x="T0" y="T1"/>
                  </a:cxn>
                  <a:cxn ang="T13">
                    <a:pos x="T2" y="T3"/>
                  </a:cxn>
                  <a:cxn ang="T14">
                    <a:pos x="T4" y="T5"/>
                  </a:cxn>
                  <a:cxn ang="T15">
                    <a:pos x="T6" y="T7"/>
                  </a:cxn>
                  <a:cxn ang="T16">
                    <a:pos x="T8" y="T9"/>
                  </a:cxn>
                  <a:cxn ang="T17">
                    <a:pos x="T10" y="T11"/>
                  </a:cxn>
                </a:cxnLst>
                <a:rect l="T18" t="T19" r="T20" b="T21"/>
                <a:pathLst>
                  <a:path w="364" h="4">
                    <a:moveTo>
                      <a:pt x="0" y="2"/>
                    </a:moveTo>
                    <a:lnTo>
                      <a:pt x="0" y="0"/>
                    </a:lnTo>
                    <a:lnTo>
                      <a:pt x="363" y="0"/>
                    </a:lnTo>
                    <a:lnTo>
                      <a:pt x="363" y="3"/>
                    </a:lnTo>
                    <a:lnTo>
                      <a:pt x="0" y="3"/>
                    </a:lnTo>
                    <a:lnTo>
                      <a:pt x="0" y="2"/>
                    </a:lnTo>
                  </a:path>
                </a:pathLst>
              </a:custGeom>
              <a:solidFill>
                <a:srgbClr val="000000"/>
              </a:solidFill>
              <a:ln w="127000" cap="rnd">
                <a:noFill/>
                <a:round/>
                <a:headEnd/>
                <a:tailEnd/>
              </a:ln>
            </p:spPr>
            <p:txBody>
              <a:bodyPr>
                <a:prstTxWarp prst="textNoShape">
                  <a:avLst/>
                </a:prstTxWarp>
              </a:bodyPr>
              <a:lstStyle/>
              <a:p>
                <a:endParaRPr lang="en-US"/>
              </a:p>
            </p:txBody>
          </p:sp>
          <p:sp>
            <p:nvSpPr>
              <p:cNvPr id="41029" name="Freeform 534"/>
              <p:cNvSpPr>
                <a:spLocks/>
              </p:cNvSpPr>
              <p:nvPr/>
            </p:nvSpPr>
            <p:spPr bwMode="auto">
              <a:xfrm>
                <a:off x="501" y="1248"/>
                <a:ext cx="1" cy="4"/>
              </a:xfrm>
              <a:custGeom>
                <a:avLst/>
                <a:gdLst>
                  <a:gd name="T0" fmla="*/ 0 w 1"/>
                  <a:gd name="T1" fmla="*/ 3 h 4"/>
                  <a:gd name="T2" fmla="*/ 0 w 1"/>
                  <a:gd name="T3" fmla="*/ 2 h 4"/>
                  <a:gd name="T4" fmla="*/ 0 w 1"/>
                  <a:gd name="T5" fmla="*/ 0 h 4"/>
                  <a:gd name="T6" fmla="*/ 0 w 1"/>
                  <a:gd name="T7" fmla="*/ 3 h 4"/>
                  <a:gd name="T8" fmla="*/ 0 60000 65536"/>
                  <a:gd name="T9" fmla="*/ 0 60000 65536"/>
                  <a:gd name="T10" fmla="*/ 0 60000 65536"/>
                  <a:gd name="T11" fmla="*/ 0 60000 65536"/>
                  <a:gd name="T12" fmla="*/ 0 w 1"/>
                  <a:gd name="T13" fmla="*/ 0 h 4"/>
                  <a:gd name="T14" fmla="*/ 1 w 1"/>
                  <a:gd name="T15" fmla="*/ 4 h 4"/>
                </a:gdLst>
                <a:ahLst/>
                <a:cxnLst>
                  <a:cxn ang="T8">
                    <a:pos x="T0" y="T1"/>
                  </a:cxn>
                  <a:cxn ang="T9">
                    <a:pos x="T2" y="T3"/>
                  </a:cxn>
                  <a:cxn ang="T10">
                    <a:pos x="T4" y="T5"/>
                  </a:cxn>
                  <a:cxn ang="T11">
                    <a:pos x="T6" y="T7"/>
                  </a:cxn>
                </a:cxnLst>
                <a:rect l="T12" t="T13" r="T14" b="T15"/>
                <a:pathLst>
                  <a:path w="1" h="4">
                    <a:moveTo>
                      <a:pt x="0" y="3"/>
                    </a:moveTo>
                    <a:lnTo>
                      <a:pt x="0" y="2"/>
                    </a:lnTo>
                    <a:lnTo>
                      <a:pt x="0" y="0"/>
                    </a:lnTo>
                    <a:lnTo>
                      <a:pt x="0" y="3"/>
                    </a:lnTo>
                  </a:path>
                </a:pathLst>
              </a:custGeom>
              <a:solidFill>
                <a:srgbClr val="000000"/>
              </a:solidFill>
              <a:ln w="127000" cap="rnd">
                <a:noFill/>
                <a:round/>
                <a:headEnd/>
                <a:tailEnd/>
              </a:ln>
            </p:spPr>
            <p:txBody>
              <a:bodyPr>
                <a:prstTxWarp prst="textNoShape">
                  <a:avLst/>
                </a:prstTxWarp>
              </a:bodyPr>
              <a:lstStyle/>
              <a:p>
                <a:endParaRPr lang="en-US"/>
              </a:p>
            </p:txBody>
          </p:sp>
          <p:sp>
            <p:nvSpPr>
              <p:cNvPr id="41030" name="Freeform 535"/>
              <p:cNvSpPr>
                <a:spLocks/>
              </p:cNvSpPr>
              <p:nvPr/>
            </p:nvSpPr>
            <p:spPr bwMode="auto">
              <a:xfrm>
                <a:off x="877" y="1257"/>
                <a:ext cx="9" cy="4"/>
              </a:xfrm>
              <a:custGeom>
                <a:avLst/>
                <a:gdLst>
                  <a:gd name="T0" fmla="*/ 0 w 9"/>
                  <a:gd name="T1" fmla="*/ 0 h 4"/>
                  <a:gd name="T2" fmla="*/ 8 w 9"/>
                  <a:gd name="T3" fmla="*/ 0 h 4"/>
                  <a:gd name="T4" fmla="*/ 8 w 9"/>
                  <a:gd name="T5" fmla="*/ 2 h 4"/>
                  <a:gd name="T6" fmla="*/ 0 w 9"/>
                  <a:gd name="T7" fmla="*/ 3 h 4"/>
                  <a:gd name="T8" fmla="*/ 0 w 9"/>
                  <a:gd name="T9" fmla="*/ 0 h 4"/>
                  <a:gd name="T10" fmla="*/ 0 60000 65536"/>
                  <a:gd name="T11" fmla="*/ 0 60000 65536"/>
                  <a:gd name="T12" fmla="*/ 0 60000 65536"/>
                  <a:gd name="T13" fmla="*/ 0 60000 65536"/>
                  <a:gd name="T14" fmla="*/ 0 60000 65536"/>
                  <a:gd name="T15" fmla="*/ 0 w 9"/>
                  <a:gd name="T16" fmla="*/ 0 h 4"/>
                  <a:gd name="T17" fmla="*/ 9 w 9"/>
                  <a:gd name="T18" fmla="*/ 4 h 4"/>
                </a:gdLst>
                <a:ahLst/>
                <a:cxnLst>
                  <a:cxn ang="T10">
                    <a:pos x="T0" y="T1"/>
                  </a:cxn>
                  <a:cxn ang="T11">
                    <a:pos x="T2" y="T3"/>
                  </a:cxn>
                  <a:cxn ang="T12">
                    <a:pos x="T4" y="T5"/>
                  </a:cxn>
                  <a:cxn ang="T13">
                    <a:pos x="T6" y="T7"/>
                  </a:cxn>
                  <a:cxn ang="T14">
                    <a:pos x="T8" y="T9"/>
                  </a:cxn>
                </a:cxnLst>
                <a:rect l="T15" t="T16" r="T17" b="T18"/>
                <a:pathLst>
                  <a:path w="9" h="4">
                    <a:moveTo>
                      <a:pt x="0" y="0"/>
                    </a:moveTo>
                    <a:lnTo>
                      <a:pt x="8" y="0"/>
                    </a:lnTo>
                    <a:lnTo>
                      <a:pt x="8" y="2"/>
                    </a:lnTo>
                    <a:lnTo>
                      <a:pt x="0" y="3"/>
                    </a:lnTo>
                    <a:lnTo>
                      <a:pt x="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41031" name="Freeform 536"/>
              <p:cNvSpPr>
                <a:spLocks/>
              </p:cNvSpPr>
              <p:nvPr/>
            </p:nvSpPr>
            <p:spPr bwMode="auto">
              <a:xfrm>
                <a:off x="512" y="1257"/>
                <a:ext cx="364" cy="4"/>
              </a:xfrm>
              <a:custGeom>
                <a:avLst/>
                <a:gdLst>
                  <a:gd name="T0" fmla="*/ 0 w 364"/>
                  <a:gd name="T1" fmla="*/ 2 h 4"/>
                  <a:gd name="T2" fmla="*/ 0 w 364"/>
                  <a:gd name="T3" fmla="*/ 0 h 4"/>
                  <a:gd name="T4" fmla="*/ 363 w 364"/>
                  <a:gd name="T5" fmla="*/ 0 h 4"/>
                  <a:gd name="T6" fmla="*/ 363 w 364"/>
                  <a:gd name="T7" fmla="*/ 3 h 4"/>
                  <a:gd name="T8" fmla="*/ 0 w 364"/>
                  <a:gd name="T9" fmla="*/ 3 h 4"/>
                  <a:gd name="T10" fmla="*/ 0 w 364"/>
                  <a:gd name="T11" fmla="*/ 2 h 4"/>
                  <a:gd name="T12" fmla="*/ 0 60000 65536"/>
                  <a:gd name="T13" fmla="*/ 0 60000 65536"/>
                  <a:gd name="T14" fmla="*/ 0 60000 65536"/>
                  <a:gd name="T15" fmla="*/ 0 60000 65536"/>
                  <a:gd name="T16" fmla="*/ 0 60000 65536"/>
                  <a:gd name="T17" fmla="*/ 0 60000 65536"/>
                  <a:gd name="T18" fmla="*/ 0 w 364"/>
                  <a:gd name="T19" fmla="*/ 0 h 4"/>
                  <a:gd name="T20" fmla="*/ 364 w 364"/>
                  <a:gd name="T21" fmla="*/ 4 h 4"/>
                </a:gdLst>
                <a:ahLst/>
                <a:cxnLst>
                  <a:cxn ang="T12">
                    <a:pos x="T0" y="T1"/>
                  </a:cxn>
                  <a:cxn ang="T13">
                    <a:pos x="T2" y="T3"/>
                  </a:cxn>
                  <a:cxn ang="T14">
                    <a:pos x="T4" y="T5"/>
                  </a:cxn>
                  <a:cxn ang="T15">
                    <a:pos x="T6" y="T7"/>
                  </a:cxn>
                  <a:cxn ang="T16">
                    <a:pos x="T8" y="T9"/>
                  </a:cxn>
                  <a:cxn ang="T17">
                    <a:pos x="T10" y="T11"/>
                  </a:cxn>
                </a:cxnLst>
                <a:rect l="T18" t="T19" r="T20" b="T21"/>
                <a:pathLst>
                  <a:path w="364" h="4">
                    <a:moveTo>
                      <a:pt x="0" y="2"/>
                    </a:moveTo>
                    <a:lnTo>
                      <a:pt x="0" y="0"/>
                    </a:lnTo>
                    <a:lnTo>
                      <a:pt x="363" y="0"/>
                    </a:lnTo>
                    <a:lnTo>
                      <a:pt x="363" y="3"/>
                    </a:lnTo>
                    <a:lnTo>
                      <a:pt x="0" y="3"/>
                    </a:lnTo>
                    <a:lnTo>
                      <a:pt x="0" y="2"/>
                    </a:lnTo>
                  </a:path>
                </a:pathLst>
              </a:custGeom>
              <a:solidFill>
                <a:srgbClr val="000000"/>
              </a:solidFill>
              <a:ln w="127000" cap="rnd">
                <a:noFill/>
                <a:round/>
                <a:headEnd/>
                <a:tailEnd/>
              </a:ln>
            </p:spPr>
            <p:txBody>
              <a:bodyPr>
                <a:prstTxWarp prst="textNoShape">
                  <a:avLst/>
                </a:prstTxWarp>
              </a:bodyPr>
              <a:lstStyle/>
              <a:p>
                <a:endParaRPr lang="en-US"/>
              </a:p>
            </p:txBody>
          </p:sp>
          <p:sp>
            <p:nvSpPr>
              <p:cNvPr id="41032" name="Freeform 537"/>
              <p:cNvSpPr>
                <a:spLocks/>
              </p:cNvSpPr>
              <p:nvPr/>
            </p:nvSpPr>
            <p:spPr bwMode="auto">
              <a:xfrm>
                <a:off x="501" y="1257"/>
                <a:ext cx="1" cy="4"/>
              </a:xfrm>
              <a:custGeom>
                <a:avLst/>
                <a:gdLst>
                  <a:gd name="T0" fmla="*/ 0 w 1"/>
                  <a:gd name="T1" fmla="*/ 3 h 4"/>
                  <a:gd name="T2" fmla="*/ 0 w 1"/>
                  <a:gd name="T3" fmla="*/ 2 h 4"/>
                  <a:gd name="T4" fmla="*/ 0 w 1"/>
                  <a:gd name="T5" fmla="*/ 0 h 4"/>
                  <a:gd name="T6" fmla="*/ 0 w 1"/>
                  <a:gd name="T7" fmla="*/ 3 h 4"/>
                  <a:gd name="T8" fmla="*/ 0 60000 65536"/>
                  <a:gd name="T9" fmla="*/ 0 60000 65536"/>
                  <a:gd name="T10" fmla="*/ 0 60000 65536"/>
                  <a:gd name="T11" fmla="*/ 0 60000 65536"/>
                  <a:gd name="T12" fmla="*/ 0 w 1"/>
                  <a:gd name="T13" fmla="*/ 0 h 4"/>
                  <a:gd name="T14" fmla="*/ 1 w 1"/>
                  <a:gd name="T15" fmla="*/ 4 h 4"/>
                </a:gdLst>
                <a:ahLst/>
                <a:cxnLst>
                  <a:cxn ang="T8">
                    <a:pos x="T0" y="T1"/>
                  </a:cxn>
                  <a:cxn ang="T9">
                    <a:pos x="T2" y="T3"/>
                  </a:cxn>
                  <a:cxn ang="T10">
                    <a:pos x="T4" y="T5"/>
                  </a:cxn>
                  <a:cxn ang="T11">
                    <a:pos x="T6" y="T7"/>
                  </a:cxn>
                </a:cxnLst>
                <a:rect l="T12" t="T13" r="T14" b="T15"/>
                <a:pathLst>
                  <a:path w="1" h="4">
                    <a:moveTo>
                      <a:pt x="0" y="3"/>
                    </a:moveTo>
                    <a:lnTo>
                      <a:pt x="0" y="2"/>
                    </a:lnTo>
                    <a:lnTo>
                      <a:pt x="0" y="0"/>
                    </a:lnTo>
                    <a:lnTo>
                      <a:pt x="0" y="3"/>
                    </a:lnTo>
                  </a:path>
                </a:pathLst>
              </a:custGeom>
              <a:solidFill>
                <a:srgbClr val="000000"/>
              </a:solidFill>
              <a:ln w="127000" cap="rnd">
                <a:noFill/>
                <a:round/>
                <a:headEnd/>
                <a:tailEnd/>
              </a:ln>
            </p:spPr>
            <p:txBody>
              <a:bodyPr>
                <a:prstTxWarp prst="textNoShape">
                  <a:avLst/>
                </a:prstTxWarp>
              </a:bodyPr>
              <a:lstStyle/>
              <a:p>
                <a:endParaRPr lang="en-US"/>
              </a:p>
            </p:txBody>
          </p:sp>
          <p:sp>
            <p:nvSpPr>
              <p:cNvPr id="41033" name="Freeform 538"/>
              <p:cNvSpPr>
                <a:spLocks/>
              </p:cNvSpPr>
              <p:nvPr/>
            </p:nvSpPr>
            <p:spPr bwMode="auto">
              <a:xfrm>
                <a:off x="877" y="1266"/>
                <a:ext cx="9" cy="4"/>
              </a:xfrm>
              <a:custGeom>
                <a:avLst/>
                <a:gdLst>
                  <a:gd name="T0" fmla="*/ 0 w 9"/>
                  <a:gd name="T1" fmla="*/ 0 h 4"/>
                  <a:gd name="T2" fmla="*/ 8 w 9"/>
                  <a:gd name="T3" fmla="*/ 0 h 4"/>
                  <a:gd name="T4" fmla="*/ 8 w 9"/>
                  <a:gd name="T5" fmla="*/ 2 h 4"/>
                  <a:gd name="T6" fmla="*/ 0 w 9"/>
                  <a:gd name="T7" fmla="*/ 3 h 4"/>
                  <a:gd name="T8" fmla="*/ 0 w 9"/>
                  <a:gd name="T9" fmla="*/ 0 h 4"/>
                  <a:gd name="T10" fmla="*/ 0 60000 65536"/>
                  <a:gd name="T11" fmla="*/ 0 60000 65536"/>
                  <a:gd name="T12" fmla="*/ 0 60000 65536"/>
                  <a:gd name="T13" fmla="*/ 0 60000 65536"/>
                  <a:gd name="T14" fmla="*/ 0 60000 65536"/>
                  <a:gd name="T15" fmla="*/ 0 w 9"/>
                  <a:gd name="T16" fmla="*/ 0 h 4"/>
                  <a:gd name="T17" fmla="*/ 9 w 9"/>
                  <a:gd name="T18" fmla="*/ 4 h 4"/>
                </a:gdLst>
                <a:ahLst/>
                <a:cxnLst>
                  <a:cxn ang="T10">
                    <a:pos x="T0" y="T1"/>
                  </a:cxn>
                  <a:cxn ang="T11">
                    <a:pos x="T2" y="T3"/>
                  </a:cxn>
                  <a:cxn ang="T12">
                    <a:pos x="T4" y="T5"/>
                  </a:cxn>
                  <a:cxn ang="T13">
                    <a:pos x="T6" y="T7"/>
                  </a:cxn>
                  <a:cxn ang="T14">
                    <a:pos x="T8" y="T9"/>
                  </a:cxn>
                </a:cxnLst>
                <a:rect l="T15" t="T16" r="T17" b="T18"/>
                <a:pathLst>
                  <a:path w="9" h="4">
                    <a:moveTo>
                      <a:pt x="0" y="0"/>
                    </a:moveTo>
                    <a:lnTo>
                      <a:pt x="8" y="0"/>
                    </a:lnTo>
                    <a:lnTo>
                      <a:pt x="8" y="2"/>
                    </a:lnTo>
                    <a:lnTo>
                      <a:pt x="0" y="3"/>
                    </a:lnTo>
                    <a:lnTo>
                      <a:pt x="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41034" name="Freeform 539"/>
              <p:cNvSpPr>
                <a:spLocks/>
              </p:cNvSpPr>
              <p:nvPr/>
            </p:nvSpPr>
            <p:spPr bwMode="auto">
              <a:xfrm>
                <a:off x="512" y="1266"/>
                <a:ext cx="364" cy="4"/>
              </a:xfrm>
              <a:custGeom>
                <a:avLst/>
                <a:gdLst>
                  <a:gd name="T0" fmla="*/ 0 w 364"/>
                  <a:gd name="T1" fmla="*/ 2 h 4"/>
                  <a:gd name="T2" fmla="*/ 0 w 364"/>
                  <a:gd name="T3" fmla="*/ 0 h 4"/>
                  <a:gd name="T4" fmla="*/ 363 w 364"/>
                  <a:gd name="T5" fmla="*/ 0 h 4"/>
                  <a:gd name="T6" fmla="*/ 363 w 364"/>
                  <a:gd name="T7" fmla="*/ 3 h 4"/>
                  <a:gd name="T8" fmla="*/ 0 w 364"/>
                  <a:gd name="T9" fmla="*/ 3 h 4"/>
                  <a:gd name="T10" fmla="*/ 0 w 364"/>
                  <a:gd name="T11" fmla="*/ 2 h 4"/>
                  <a:gd name="T12" fmla="*/ 0 60000 65536"/>
                  <a:gd name="T13" fmla="*/ 0 60000 65536"/>
                  <a:gd name="T14" fmla="*/ 0 60000 65536"/>
                  <a:gd name="T15" fmla="*/ 0 60000 65536"/>
                  <a:gd name="T16" fmla="*/ 0 60000 65536"/>
                  <a:gd name="T17" fmla="*/ 0 60000 65536"/>
                  <a:gd name="T18" fmla="*/ 0 w 364"/>
                  <a:gd name="T19" fmla="*/ 0 h 4"/>
                  <a:gd name="T20" fmla="*/ 364 w 364"/>
                  <a:gd name="T21" fmla="*/ 4 h 4"/>
                </a:gdLst>
                <a:ahLst/>
                <a:cxnLst>
                  <a:cxn ang="T12">
                    <a:pos x="T0" y="T1"/>
                  </a:cxn>
                  <a:cxn ang="T13">
                    <a:pos x="T2" y="T3"/>
                  </a:cxn>
                  <a:cxn ang="T14">
                    <a:pos x="T4" y="T5"/>
                  </a:cxn>
                  <a:cxn ang="T15">
                    <a:pos x="T6" y="T7"/>
                  </a:cxn>
                  <a:cxn ang="T16">
                    <a:pos x="T8" y="T9"/>
                  </a:cxn>
                  <a:cxn ang="T17">
                    <a:pos x="T10" y="T11"/>
                  </a:cxn>
                </a:cxnLst>
                <a:rect l="T18" t="T19" r="T20" b="T21"/>
                <a:pathLst>
                  <a:path w="364" h="4">
                    <a:moveTo>
                      <a:pt x="0" y="2"/>
                    </a:moveTo>
                    <a:lnTo>
                      <a:pt x="0" y="0"/>
                    </a:lnTo>
                    <a:lnTo>
                      <a:pt x="363" y="0"/>
                    </a:lnTo>
                    <a:lnTo>
                      <a:pt x="363" y="3"/>
                    </a:lnTo>
                    <a:lnTo>
                      <a:pt x="0" y="3"/>
                    </a:lnTo>
                    <a:lnTo>
                      <a:pt x="0" y="2"/>
                    </a:lnTo>
                  </a:path>
                </a:pathLst>
              </a:custGeom>
              <a:solidFill>
                <a:srgbClr val="000000"/>
              </a:solidFill>
              <a:ln w="127000" cap="rnd">
                <a:noFill/>
                <a:round/>
                <a:headEnd/>
                <a:tailEnd/>
              </a:ln>
            </p:spPr>
            <p:txBody>
              <a:bodyPr>
                <a:prstTxWarp prst="textNoShape">
                  <a:avLst/>
                </a:prstTxWarp>
              </a:bodyPr>
              <a:lstStyle/>
              <a:p>
                <a:endParaRPr lang="en-US"/>
              </a:p>
            </p:txBody>
          </p:sp>
          <p:sp>
            <p:nvSpPr>
              <p:cNvPr id="41035" name="Freeform 540"/>
              <p:cNvSpPr>
                <a:spLocks/>
              </p:cNvSpPr>
              <p:nvPr/>
            </p:nvSpPr>
            <p:spPr bwMode="auto">
              <a:xfrm>
                <a:off x="501" y="1266"/>
                <a:ext cx="1" cy="4"/>
              </a:xfrm>
              <a:custGeom>
                <a:avLst/>
                <a:gdLst>
                  <a:gd name="T0" fmla="*/ 0 w 1"/>
                  <a:gd name="T1" fmla="*/ 3 h 4"/>
                  <a:gd name="T2" fmla="*/ 0 w 1"/>
                  <a:gd name="T3" fmla="*/ 2 h 4"/>
                  <a:gd name="T4" fmla="*/ 0 w 1"/>
                  <a:gd name="T5" fmla="*/ 0 h 4"/>
                  <a:gd name="T6" fmla="*/ 0 w 1"/>
                  <a:gd name="T7" fmla="*/ 3 h 4"/>
                  <a:gd name="T8" fmla="*/ 0 60000 65536"/>
                  <a:gd name="T9" fmla="*/ 0 60000 65536"/>
                  <a:gd name="T10" fmla="*/ 0 60000 65536"/>
                  <a:gd name="T11" fmla="*/ 0 60000 65536"/>
                  <a:gd name="T12" fmla="*/ 0 w 1"/>
                  <a:gd name="T13" fmla="*/ 0 h 4"/>
                  <a:gd name="T14" fmla="*/ 1 w 1"/>
                  <a:gd name="T15" fmla="*/ 4 h 4"/>
                </a:gdLst>
                <a:ahLst/>
                <a:cxnLst>
                  <a:cxn ang="T8">
                    <a:pos x="T0" y="T1"/>
                  </a:cxn>
                  <a:cxn ang="T9">
                    <a:pos x="T2" y="T3"/>
                  </a:cxn>
                  <a:cxn ang="T10">
                    <a:pos x="T4" y="T5"/>
                  </a:cxn>
                  <a:cxn ang="T11">
                    <a:pos x="T6" y="T7"/>
                  </a:cxn>
                </a:cxnLst>
                <a:rect l="T12" t="T13" r="T14" b="T15"/>
                <a:pathLst>
                  <a:path w="1" h="4">
                    <a:moveTo>
                      <a:pt x="0" y="3"/>
                    </a:moveTo>
                    <a:lnTo>
                      <a:pt x="0" y="2"/>
                    </a:lnTo>
                    <a:lnTo>
                      <a:pt x="0" y="0"/>
                    </a:lnTo>
                    <a:lnTo>
                      <a:pt x="0" y="3"/>
                    </a:lnTo>
                  </a:path>
                </a:pathLst>
              </a:custGeom>
              <a:solidFill>
                <a:srgbClr val="000000"/>
              </a:solidFill>
              <a:ln w="127000" cap="rnd">
                <a:noFill/>
                <a:round/>
                <a:headEnd/>
                <a:tailEnd/>
              </a:ln>
            </p:spPr>
            <p:txBody>
              <a:bodyPr>
                <a:prstTxWarp prst="textNoShape">
                  <a:avLst/>
                </a:prstTxWarp>
              </a:bodyPr>
              <a:lstStyle/>
              <a:p>
                <a:endParaRPr lang="en-US"/>
              </a:p>
            </p:txBody>
          </p:sp>
          <p:sp>
            <p:nvSpPr>
              <p:cNvPr id="41036" name="Freeform 541"/>
              <p:cNvSpPr>
                <a:spLocks/>
              </p:cNvSpPr>
              <p:nvPr/>
            </p:nvSpPr>
            <p:spPr bwMode="auto">
              <a:xfrm>
                <a:off x="355" y="1106"/>
                <a:ext cx="681" cy="26"/>
              </a:xfrm>
              <a:custGeom>
                <a:avLst/>
                <a:gdLst>
                  <a:gd name="T0" fmla="*/ 0 w 681"/>
                  <a:gd name="T1" fmla="*/ 0 h 26"/>
                  <a:gd name="T2" fmla="*/ 662 w 681"/>
                  <a:gd name="T3" fmla="*/ 0 h 26"/>
                  <a:gd name="T4" fmla="*/ 680 w 681"/>
                  <a:gd name="T5" fmla="*/ 25 h 26"/>
                  <a:gd name="T6" fmla="*/ 0 w 681"/>
                  <a:gd name="T7" fmla="*/ 25 h 26"/>
                  <a:gd name="T8" fmla="*/ 0 w 681"/>
                  <a:gd name="T9" fmla="*/ 0 h 26"/>
                  <a:gd name="T10" fmla="*/ 0 60000 65536"/>
                  <a:gd name="T11" fmla="*/ 0 60000 65536"/>
                  <a:gd name="T12" fmla="*/ 0 60000 65536"/>
                  <a:gd name="T13" fmla="*/ 0 60000 65536"/>
                  <a:gd name="T14" fmla="*/ 0 60000 65536"/>
                  <a:gd name="T15" fmla="*/ 0 w 681"/>
                  <a:gd name="T16" fmla="*/ 0 h 26"/>
                  <a:gd name="T17" fmla="*/ 681 w 681"/>
                  <a:gd name="T18" fmla="*/ 26 h 26"/>
                </a:gdLst>
                <a:ahLst/>
                <a:cxnLst>
                  <a:cxn ang="T10">
                    <a:pos x="T0" y="T1"/>
                  </a:cxn>
                  <a:cxn ang="T11">
                    <a:pos x="T2" y="T3"/>
                  </a:cxn>
                  <a:cxn ang="T12">
                    <a:pos x="T4" y="T5"/>
                  </a:cxn>
                  <a:cxn ang="T13">
                    <a:pos x="T6" y="T7"/>
                  </a:cxn>
                  <a:cxn ang="T14">
                    <a:pos x="T8" y="T9"/>
                  </a:cxn>
                </a:cxnLst>
                <a:rect l="T15" t="T16" r="T17" b="T18"/>
                <a:pathLst>
                  <a:path w="681" h="26">
                    <a:moveTo>
                      <a:pt x="0" y="0"/>
                    </a:moveTo>
                    <a:lnTo>
                      <a:pt x="662" y="0"/>
                    </a:lnTo>
                    <a:lnTo>
                      <a:pt x="680" y="25"/>
                    </a:lnTo>
                    <a:lnTo>
                      <a:pt x="0" y="25"/>
                    </a:lnTo>
                    <a:lnTo>
                      <a:pt x="0" y="0"/>
                    </a:lnTo>
                  </a:path>
                </a:pathLst>
              </a:custGeom>
              <a:solidFill>
                <a:srgbClr val="FFFFFF"/>
              </a:solidFill>
              <a:ln w="127000" cap="rnd">
                <a:noFill/>
                <a:round/>
                <a:headEnd/>
                <a:tailEnd/>
              </a:ln>
            </p:spPr>
            <p:txBody>
              <a:bodyPr>
                <a:prstTxWarp prst="textNoShape">
                  <a:avLst/>
                </a:prstTxWarp>
              </a:bodyPr>
              <a:lstStyle/>
              <a:p>
                <a:endParaRPr lang="en-US"/>
              </a:p>
            </p:txBody>
          </p:sp>
          <p:sp>
            <p:nvSpPr>
              <p:cNvPr id="41037" name="Freeform 542"/>
              <p:cNvSpPr>
                <a:spLocks/>
              </p:cNvSpPr>
              <p:nvPr/>
            </p:nvSpPr>
            <p:spPr bwMode="auto">
              <a:xfrm>
                <a:off x="344" y="1106"/>
                <a:ext cx="692" cy="32"/>
              </a:xfrm>
              <a:custGeom>
                <a:avLst/>
                <a:gdLst>
                  <a:gd name="T0" fmla="*/ 0 w 692"/>
                  <a:gd name="T1" fmla="*/ 0 h 32"/>
                  <a:gd name="T2" fmla="*/ 672 w 692"/>
                  <a:gd name="T3" fmla="*/ 0 h 32"/>
                  <a:gd name="T4" fmla="*/ 691 w 692"/>
                  <a:gd name="T5" fmla="*/ 31 h 32"/>
                  <a:gd name="T6" fmla="*/ 0 w 692"/>
                  <a:gd name="T7" fmla="*/ 31 h 32"/>
                  <a:gd name="T8" fmla="*/ 0 w 692"/>
                  <a:gd name="T9" fmla="*/ 0 h 32"/>
                  <a:gd name="T10" fmla="*/ 0 60000 65536"/>
                  <a:gd name="T11" fmla="*/ 0 60000 65536"/>
                  <a:gd name="T12" fmla="*/ 0 60000 65536"/>
                  <a:gd name="T13" fmla="*/ 0 60000 65536"/>
                  <a:gd name="T14" fmla="*/ 0 60000 65536"/>
                  <a:gd name="T15" fmla="*/ 0 w 692"/>
                  <a:gd name="T16" fmla="*/ 0 h 32"/>
                  <a:gd name="T17" fmla="*/ 692 w 692"/>
                  <a:gd name="T18" fmla="*/ 32 h 32"/>
                </a:gdLst>
                <a:ahLst/>
                <a:cxnLst>
                  <a:cxn ang="T10">
                    <a:pos x="T0" y="T1"/>
                  </a:cxn>
                  <a:cxn ang="T11">
                    <a:pos x="T2" y="T3"/>
                  </a:cxn>
                  <a:cxn ang="T12">
                    <a:pos x="T4" y="T5"/>
                  </a:cxn>
                  <a:cxn ang="T13">
                    <a:pos x="T6" y="T7"/>
                  </a:cxn>
                  <a:cxn ang="T14">
                    <a:pos x="T8" y="T9"/>
                  </a:cxn>
                </a:cxnLst>
                <a:rect l="T15" t="T16" r="T17" b="T18"/>
                <a:pathLst>
                  <a:path w="692" h="32">
                    <a:moveTo>
                      <a:pt x="0" y="0"/>
                    </a:moveTo>
                    <a:lnTo>
                      <a:pt x="672" y="0"/>
                    </a:lnTo>
                    <a:lnTo>
                      <a:pt x="691" y="31"/>
                    </a:lnTo>
                    <a:lnTo>
                      <a:pt x="0" y="31"/>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38" name="Freeform 543"/>
              <p:cNvSpPr>
                <a:spLocks/>
              </p:cNvSpPr>
              <p:nvPr/>
            </p:nvSpPr>
            <p:spPr bwMode="auto">
              <a:xfrm>
                <a:off x="355" y="1137"/>
                <a:ext cx="681" cy="25"/>
              </a:xfrm>
              <a:custGeom>
                <a:avLst/>
                <a:gdLst>
                  <a:gd name="T0" fmla="*/ 680 w 681"/>
                  <a:gd name="T1" fmla="*/ 0 h 25"/>
                  <a:gd name="T2" fmla="*/ 0 w 681"/>
                  <a:gd name="T3" fmla="*/ 0 h 25"/>
                  <a:gd name="T4" fmla="*/ 0 w 681"/>
                  <a:gd name="T5" fmla="*/ 24 h 25"/>
                  <a:gd name="T6" fmla="*/ 680 w 681"/>
                  <a:gd name="T7" fmla="*/ 24 h 25"/>
                  <a:gd name="T8" fmla="*/ 680 w 681"/>
                  <a:gd name="T9" fmla="*/ 0 h 25"/>
                  <a:gd name="T10" fmla="*/ 0 60000 65536"/>
                  <a:gd name="T11" fmla="*/ 0 60000 65536"/>
                  <a:gd name="T12" fmla="*/ 0 60000 65536"/>
                  <a:gd name="T13" fmla="*/ 0 60000 65536"/>
                  <a:gd name="T14" fmla="*/ 0 60000 65536"/>
                  <a:gd name="T15" fmla="*/ 0 w 681"/>
                  <a:gd name="T16" fmla="*/ 0 h 25"/>
                  <a:gd name="T17" fmla="*/ 681 w 681"/>
                  <a:gd name="T18" fmla="*/ 25 h 25"/>
                </a:gdLst>
                <a:ahLst/>
                <a:cxnLst>
                  <a:cxn ang="T10">
                    <a:pos x="T0" y="T1"/>
                  </a:cxn>
                  <a:cxn ang="T11">
                    <a:pos x="T2" y="T3"/>
                  </a:cxn>
                  <a:cxn ang="T12">
                    <a:pos x="T4" y="T5"/>
                  </a:cxn>
                  <a:cxn ang="T13">
                    <a:pos x="T6" y="T7"/>
                  </a:cxn>
                  <a:cxn ang="T14">
                    <a:pos x="T8" y="T9"/>
                  </a:cxn>
                </a:cxnLst>
                <a:rect l="T15" t="T16" r="T17" b="T18"/>
                <a:pathLst>
                  <a:path w="681" h="25">
                    <a:moveTo>
                      <a:pt x="680" y="0"/>
                    </a:moveTo>
                    <a:lnTo>
                      <a:pt x="0" y="0"/>
                    </a:lnTo>
                    <a:lnTo>
                      <a:pt x="0" y="24"/>
                    </a:lnTo>
                    <a:lnTo>
                      <a:pt x="680" y="24"/>
                    </a:lnTo>
                    <a:lnTo>
                      <a:pt x="680" y="0"/>
                    </a:lnTo>
                  </a:path>
                </a:pathLst>
              </a:custGeom>
              <a:solidFill>
                <a:srgbClr val="0080FF"/>
              </a:solidFill>
              <a:ln w="127000" cap="rnd">
                <a:noFill/>
                <a:round/>
                <a:headEnd/>
                <a:tailEnd/>
              </a:ln>
            </p:spPr>
            <p:txBody>
              <a:bodyPr>
                <a:prstTxWarp prst="textNoShape">
                  <a:avLst/>
                </a:prstTxWarp>
              </a:bodyPr>
              <a:lstStyle/>
              <a:p>
                <a:endParaRPr lang="en-US"/>
              </a:p>
            </p:txBody>
          </p:sp>
          <p:sp>
            <p:nvSpPr>
              <p:cNvPr id="41039" name="Freeform 544"/>
              <p:cNvSpPr>
                <a:spLocks/>
              </p:cNvSpPr>
              <p:nvPr/>
            </p:nvSpPr>
            <p:spPr bwMode="auto">
              <a:xfrm>
                <a:off x="344" y="1137"/>
                <a:ext cx="692" cy="31"/>
              </a:xfrm>
              <a:custGeom>
                <a:avLst/>
                <a:gdLst>
                  <a:gd name="T0" fmla="*/ 691 w 692"/>
                  <a:gd name="T1" fmla="*/ 0 h 31"/>
                  <a:gd name="T2" fmla="*/ 0 w 692"/>
                  <a:gd name="T3" fmla="*/ 0 h 31"/>
                  <a:gd name="T4" fmla="*/ 0 w 692"/>
                  <a:gd name="T5" fmla="*/ 30 h 31"/>
                  <a:gd name="T6" fmla="*/ 691 w 692"/>
                  <a:gd name="T7" fmla="*/ 30 h 31"/>
                  <a:gd name="T8" fmla="*/ 691 w 692"/>
                  <a:gd name="T9" fmla="*/ 0 h 31"/>
                  <a:gd name="T10" fmla="*/ 0 60000 65536"/>
                  <a:gd name="T11" fmla="*/ 0 60000 65536"/>
                  <a:gd name="T12" fmla="*/ 0 60000 65536"/>
                  <a:gd name="T13" fmla="*/ 0 60000 65536"/>
                  <a:gd name="T14" fmla="*/ 0 60000 65536"/>
                  <a:gd name="T15" fmla="*/ 0 w 692"/>
                  <a:gd name="T16" fmla="*/ 0 h 31"/>
                  <a:gd name="T17" fmla="*/ 692 w 692"/>
                  <a:gd name="T18" fmla="*/ 31 h 31"/>
                </a:gdLst>
                <a:ahLst/>
                <a:cxnLst>
                  <a:cxn ang="T10">
                    <a:pos x="T0" y="T1"/>
                  </a:cxn>
                  <a:cxn ang="T11">
                    <a:pos x="T2" y="T3"/>
                  </a:cxn>
                  <a:cxn ang="T12">
                    <a:pos x="T4" y="T5"/>
                  </a:cxn>
                  <a:cxn ang="T13">
                    <a:pos x="T6" y="T7"/>
                  </a:cxn>
                  <a:cxn ang="T14">
                    <a:pos x="T8" y="T9"/>
                  </a:cxn>
                </a:cxnLst>
                <a:rect l="T15" t="T16" r="T17" b="T18"/>
                <a:pathLst>
                  <a:path w="692" h="31">
                    <a:moveTo>
                      <a:pt x="691" y="0"/>
                    </a:moveTo>
                    <a:lnTo>
                      <a:pt x="0" y="0"/>
                    </a:lnTo>
                    <a:lnTo>
                      <a:pt x="0" y="30"/>
                    </a:lnTo>
                    <a:lnTo>
                      <a:pt x="691" y="30"/>
                    </a:lnTo>
                    <a:lnTo>
                      <a:pt x="691"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40" name="Freeform 545"/>
              <p:cNvSpPr>
                <a:spLocks/>
              </p:cNvSpPr>
              <p:nvPr/>
            </p:nvSpPr>
            <p:spPr bwMode="auto">
              <a:xfrm>
                <a:off x="744" y="984"/>
                <a:ext cx="273" cy="147"/>
              </a:xfrm>
              <a:custGeom>
                <a:avLst/>
                <a:gdLst>
                  <a:gd name="T0" fmla="*/ 56 w 273"/>
                  <a:gd name="T1" fmla="*/ 0 h 147"/>
                  <a:gd name="T2" fmla="*/ 182 w 273"/>
                  <a:gd name="T3" fmla="*/ 0 h 147"/>
                  <a:gd name="T4" fmla="*/ 187 w 273"/>
                  <a:gd name="T5" fmla="*/ 0 h 147"/>
                  <a:gd name="T6" fmla="*/ 190 w 273"/>
                  <a:gd name="T7" fmla="*/ 1 h 147"/>
                  <a:gd name="T8" fmla="*/ 192 w 273"/>
                  <a:gd name="T9" fmla="*/ 3 h 147"/>
                  <a:gd name="T10" fmla="*/ 192 w 273"/>
                  <a:gd name="T11" fmla="*/ 4 h 147"/>
                  <a:gd name="T12" fmla="*/ 195 w 273"/>
                  <a:gd name="T13" fmla="*/ 6 h 147"/>
                  <a:gd name="T14" fmla="*/ 198 w 273"/>
                  <a:gd name="T15" fmla="*/ 7 h 147"/>
                  <a:gd name="T16" fmla="*/ 198 w 273"/>
                  <a:gd name="T17" fmla="*/ 9 h 147"/>
                  <a:gd name="T18" fmla="*/ 269 w 273"/>
                  <a:gd name="T19" fmla="*/ 139 h 147"/>
                  <a:gd name="T20" fmla="*/ 272 w 273"/>
                  <a:gd name="T21" fmla="*/ 140 h 147"/>
                  <a:gd name="T22" fmla="*/ 269 w 273"/>
                  <a:gd name="T23" fmla="*/ 143 h 147"/>
                  <a:gd name="T24" fmla="*/ 267 w 273"/>
                  <a:gd name="T25" fmla="*/ 145 h 147"/>
                  <a:gd name="T26" fmla="*/ 264 w 273"/>
                  <a:gd name="T27" fmla="*/ 146 h 147"/>
                  <a:gd name="T28" fmla="*/ 262 w 273"/>
                  <a:gd name="T29" fmla="*/ 146 h 147"/>
                  <a:gd name="T30" fmla="*/ 259 w 273"/>
                  <a:gd name="T31" fmla="*/ 146 h 147"/>
                  <a:gd name="T32" fmla="*/ 254 w 273"/>
                  <a:gd name="T33" fmla="*/ 146 h 147"/>
                  <a:gd name="T34" fmla="*/ 251 w 273"/>
                  <a:gd name="T35" fmla="*/ 146 h 147"/>
                  <a:gd name="T36" fmla="*/ 33 w 273"/>
                  <a:gd name="T37" fmla="*/ 78 h 147"/>
                  <a:gd name="T38" fmla="*/ 31 w 273"/>
                  <a:gd name="T39" fmla="*/ 77 h 147"/>
                  <a:gd name="T40" fmla="*/ 28 w 273"/>
                  <a:gd name="T41" fmla="*/ 75 h 147"/>
                  <a:gd name="T42" fmla="*/ 26 w 273"/>
                  <a:gd name="T43" fmla="*/ 75 h 147"/>
                  <a:gd name="T44" fmla="*/ 23 w 273"/>
                  <a:gd name="T45" fmla="*/ 74 h 147"/>
                  <a:gd name="T46" fmla="*/ 18 w 273"/>
                  <a:gd name="T47" fmla="*/ 74 h 147"/>
                  <a:gd name="T48" fmla="*/ 15 w 273"/>
                  <a:gd name="T49" fmla="*/ 72 h 147"/>
                  <a:gd name="T50" fmla="*/ 13 w 273"/>
                  <a:gd name="T51" fmla="*/ 71 h 147"/>
                  <a:gd name="T52" fmla="*/ 10 w 273"/>
                  <a:gd name="T53" fmla="*/ 69 h 147"/>
                  <a:gd name="T54" fmla="*/ 8 w 273"/>
                  <a:gd name="T55" fmla="*/ 69 h 147"/>
                  <a:gd name="T56" fmla="*/ 5 w 273"/>
                  <a:gd name="T57" fmla="*/ 68 h 147"/>
                  <a:gd name="T58" fmla="*/ 3 w 273"/>
                  <a:gd name="T59" fmla="*/ 66 h 147"/>
                  <a:gd name="T60" fmla="*/ 0 w 273"/>
                  <a:gd name="T61" fmla="*/ 65 h 147"/>
                  <a:gd name="T62" fmla="*/ 0 w 273"/>
                  <a:gd name="T63" fmla="*/ 64 h 147"/>
                  <a:gd name="T64" fmla="*/ 0 w 273"/>
                  <a:gd name="T65" fmla="*/ 62 h 147"/>
                  <a:gd name="T66" fmla="*/ 0 w 273"/>
                  <a:gd name="T67" fmla="*/ 61 h 147"/>
                  <a:gd name="T68" fmla="*/ 36 w 273"/>
                  <a:gd name="T69" fmla="*/ 9 h 147"/>
                  <a:gd name="T70" fmla="*/ 36 w 273"/>
                  <a:gd name="T71" fmla="*/ 7 h 147"/>
                  <a:gd name="T72" fmla="*/ 38 w 273"/>
                  <a:gd name="T73" fmla="*/ 6 h 147"/>
                  <a:gd name="T74" fmla="*/ 41 w 273"/>
                  <a:gd name="T75" fmla="*/ 3 h 147"/>
                  <a:gd name="T76" fmla="*/ 44 w 273"/>
                  <a:gd name="T77" fmla="*/ 1 h 147"/>
                  <a:gd name="T78" fmla="*/ 46 w 273"/>
                  <a:gd name="T79" fmla="*/ 1 h 147"/>
                  <a:gd name="T80" fmla="*/ 51 w 273"/>
                  <a:gd name="T81" fmla="*/ 0 h 147"/>
                  <a:gd name="T82" fmla="*/ 54 w 273"/>
                  <a:gd name="T83" fmla="*/ 0 h 147"/>
                  <a:gd name="T84" fmla="*/ 56 w 273"/>
                  <a:gd name="T85" fmla="*/ 0 h 14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3"/>
                  <a:gd name="T130" fmla="*/ 0 h 147"/>
                  <a:gd name="T131" fmla="*/ 273 w 273"/>
                  <a:gd name="T132" fmla="*/ 147 h 14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3" h="147">
                    <a:moveTo>
                      <a:pt x="56" y="0"/>
                    </a:moveTo>
                    <a:lnTo>
                      <a:pt x="182" y="0"/>
                    </a:lnTo>
                    <a:lnTo>
                      <a:pt x="187" y="0"/>
                    </a:lnTo>
                    <a:lnTo>
                      <a:pt x="190" y="1"/>
                    </a:lnTo>
                    <a:lnTo>
                      <a:pt x="192" y="3"/>
                    </a:lnTo>
                    <a:lnTo>
                      <a:pt x="192" y="4"/>
                    </a:lnTo>
                    <a:lnTo>
                      <a:pt x="195" y="6"/>
                    </a:lnTo>
                    <a:lnTo>
                      <a:pt x="198" y="7"/>
                    </a:lnTo>
                    <a:lnTo>
                      <a:pt x="198" y="9"/>
                    </a:lnTo>
                    <a:lnTo>
                      <a:pt x="269" y="139"/>
                    </a:lnTo>
                    <a:lnTo>
                      <a:pt x="272" y="140"/>
                    </a:lnTo>
                    <a:lnTo>
                      <a:pt x="269" y="143"/>
                    </a:lnTo>
                    <a:lnTo>
                      <a:pt x="267" y="145"/>
                    </a:lnTo>
                    <a:lnTo>
                      <a:pt x="264" y="146"/>
                    </a:lnTo>
                    <a:lnTo>
                      <a:pt x="262" y="146"/>
                    </a:lnTo>
                    <a:lnTo>
                      <a:pt x="259" y="146"/>
                    </a:lnTo>
                    <a:lnTo>
                      <a:pt x="254" y="146"/>
                    </a:lnTo>
                    <a:lnTo>
                      <a:pt x="251" y="146"/>
                    </a:lnTo>
                    <a:lnTo>
                      <a:pt x="33" y="78"/>
                    </a:lnTo>
                    <a:lnTo>
                      <a:pt x="31" y="77"/>
                    </a:lnTo>
                    <a:lnTo>
                      <a:pt x="28" y="75"/>
                    </a:lnTo>
                    <a:lnTo>
                      <a:pt x="26" y="75"/>
                    </a:lnTo>
                    <a:lnTo>
                      <a:pt x="23" y="74"/>
                    </a:lnTo>
                    <a:lnTo>
                      <a:pt x="18" y="74"/>
                    </a:lnTo>
                    <a:lnTo>
                      <a:pt x="15" y="72"/>
                    </a:lnTo>
                    <a:lnTo>
                      <a:pt x="13" y="71"/>
                    </a:lnTo>
                    <a:lnTo>
                      <a:pt x="10" y="69"/>
                    </a:lnTo>
                    <a:lnTo>
                      <a:pt x="8" y="69"/>
                    </a:lnTo>
                    <a:lnTo>
                      <a:pt x="5" y="68"/>
                    </a:lnTo>
                    <a:lnTo>
                      <a:pt x="3" y="66"/>
                    </a:lnTo>
                    <a:lnTo>
                      <a:pt x="0" y="65"/>
                    </a:lnTo>
                    <a:lnTo>
                      <a:pt x="0" y="64"/>
                    </a:lnTo>
                    <a:lnTo>
                      <a:pt x="0" y="62"/>
                    </a:lnTo>
                    <a:lnTo>
                      <a:pt x="0" y="61"/>
                    </a:lnTo>
                    <a:lnTo>
                      <a:pt x="36" y="9"/>
                    </a:lnTo>
                    <a:lnTo>
                      <a:pt x="36" y="7"/>
                    </a:lnTo>
                    <a:lnTo>
                      <a:pt x="38" y="6"/>
                    </a:lnTo>
                    <a:lnTo>
                      <a:pt x="41" y="3"/>
                    </a:lnTo>
                    <a:lnTo>
                      <a:pt x="44" y="1"/>
                    </a:lnTo>
                    <a:lnTo>
                      <a:pt x="46" y="1"/>
                    </a:lnTo>
                    <a:lnTo>
                      <a:pt x="51" y="0"/>
                    </a:lnTo>
                    <a:lnTo>
                      <a:pt x="54" y="0"/>
                    </a:lnTo>
                    <a:lnTo>
                      <a:pt x="5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41041" name="Freeform 546"/>
              <p:cNvSpPr>
                <a:spLocks/>
              </p:cNvSpPr>
              <p:nvPr/>
            </p:nvSpPr>
            <p:spPr bwMode="auto">
              <a:xfrm>
                <a:off x="733" y="984"/>
                <a:ext cx="284" cy="153"/>
              </a:xfrm>
              <a:custGeom>
                <a:avLst/>
                <a:gdLst>
                  <a:gd name="T0" fmla="*/ 59 w 284"/>
                  <a:gd name="T1" fmla="*/ 0 h 153"/>
                  <a:gd name="T2" fmla="*/ 190 w 284"/>
                  <a:gd name="T3" fmla="*/ 0 h 153"/>
                  <a:gd name="T4" fmla="*/ 195 w 284"/>
                  <a:gd name="T5" fmla="*/ 0 h 153"/>
                  <a:gd name="T6" fmla="*/ 198 w 284"/>
                  <a:gd name="T7" fmla="*/ 2 h 153"/>
                  <a:gd name="T8" fmla="*/ 200 w 284"/>
                  <a:gd name="T9" fmla="*/ 3 h 153"/>
                  <a:gd name="T10" fmla="*/ 200 w 284"/>
                  <a:gd name="T11" fmla="*/ 5 h 153"/>
                  <a:gd name="T12" fmla="*/ 203 w 284"/>
                  <a:gd name="T13" fmla="*/ 6 h 153"/>
                  <a:gd name="T14" fmla="*/ 206 w 284"/>
                  <a:gd name="T15" fmla="*/ 8 h 153"/>
                  <a:gd name="T16" fmla="*/ 206 w 284"/>
                  <a:gd name="T17" fmla="*/ 9 h 153"/>
                  <a:gd name="T18" fmla="*/ 280 w 284"/>
                  <a:gd name="T19" fmla="*/ 144 h 153"/>
                  <a:gd name="T20" fmla="*/ 283 w 284"/>
                  <a:gd name="T21" fmla="*/ 146 h 153"/>
                  <a:gd name="T22" fmla="*/ 280 w 284"/>
                  <a:gd name="T23" fmla="*/ 149 h 153"/>
                  <a:gd name="T24" fmla="*/ 278 w 284"/>
                  <a:gd name="T25" fmla="*/ 150 h 153"/>
                  <a:gd name="T26" fmla="*/ 275 w 284"/>
                  <a:gd name="T27" fmla="*/ 152 h 153"/>
                  <a:gd name="T28" fmla="*/ 272 w 284"/>
                  <a:gd name="T29" fmla="*/ 152 h 153"/>
                  <a:gd name="T30" fmla="*/ 270 w 284"/>
                  <a:gd name="T31" fmla="*/ 152 h 153"/>
                  <a:gd name="T32" fmla="*/ 264 w 284"/>
                  <a:gd name="T33" fmla="*/ 152 h 153"/>
                  <a:gd name="T34" fmla="*/ 262 w 284"/>
                  <a:gd name="T35" fmla="*/ 152 h 153"/>
                  <a:gd name="T36" fmla="*/ 35 w 284"/>
                  <a:gd name="T37" fmla="*/ 81 h 153"/>
                  <a:gd name="T38" fmla="*/ 32 w 284"/>
                  <a:gd name="T39" fmla="*/ 80 h 153"/>
                  <a:gd name="T40" fmla="*/ 29 w 284"/>
                  <a:gd name="T41" fmla="*/ 78 h 153"/>
                  <a:gd name="T42" fmla="*/ 27 w 284"/>
                  <a:gd name="T43" fmla="*/ 78 h 153"/>
                  <a:gd name="T44" fmla="*/ 24 w 284"/>
                  <a:gd name="T45" fmla="*/ 77 h 153"/>
                  <a:gd name="T46" fmla="*/ 19 w 284"/>
                  <a:gd name="T47" fmla="*/ 77 h 153"/>
                  <a:gd name="T48" fmla="*/ 16 w 284"/>
                  <a:gd name="T49" fmla="*/ 75 h 153"/>
                  <a:gd name="T50" fmla="*/ 13 w 284"/>
                  <a:gd name="T51" fmla="*/ 74 h 153"/>
                  <a:gd name="T52" fmla="*/ 11 w 284"/>
                  <a:gd name="T53" fmla="*/ 72 h 153"/>
                  <a:gd name="T54" fmla="*/ 8 w 284"/>
                  <a:gd name="T55" fmla="*/ 72 h 153"/>
                  <a:gd name="T56" fmla="*/ 5 w 284"/>
                  <a:gd name="T57" fmla="*/ 71 h 153"/>
                  <a:gd name="T58" fmla="*/ 3 w 284"/>
                  <a:gd name="T59" fmla="*/ 69 h 153"/>
                  <a:gd name="T60" fmla="*/ 0 w 284"/>
                  <a:gd name="T61" fmla="*/ 68 h 153"/>
                  <a:gd name="T62" fmla="*/ 0 w 284"/>
                  <a:gd name="T63" fmla="*/ 66 h 153"/>
                  <a:gd name="T64" fmla="*/ 0 w 284"/>
                  <a:gd name="T65" fmla="*/ 65 h 153"/>
                  <a:gd name="T66" fmla="*/ 0 w 284"/>
                  <a:gd name="T67" fmla="*/ 63 h 153"/>
                  <a:gd name="T68" fmla="*/ 37 w 284"/>
                  <a:gd name="T69" fmla="*/ 9 h 153"/>
                  <a:gd name="T70" fmla="*/ 37 w 284"/>
                  <a:gd name="T71" fmla="*/ 8 h 153"/>
                  <a:gd name="T72" fmla="*/ 40 w 284"/>
                  <a:gd name="T73" fmla="*/ 6 h 153"/>
                  <a:gd name="T74" fmla="*/ 43 w 284"/>
                  <a:gd name="T75" fmla="*/ 3 h 153"/>
                  <a:gd name="T76" fmla="*/ 45 w 284"/>
                  <a:gd name="T77" fmla="*/ 2 h 153"/>
                  <a:gd name="T78" fmla="*/ 48 w 284"/>
                  <a:gd name="T79" fmla="*/ 2 h 153"/>
                  <a:gd name="T80" fmla="*/ 53 w 284"/>
                  <a:gd name="T81" fmla="*/ 0 h 153"/>
                  <a:gd name="T82" fmla="*/ 56 w 284"/>
                  <a:gd name="T83" fmla="*/ 0 h 153"/>
                  <a:gd name="T84" fmla="*/ 59 w 284"/>
                  <a:gd name="T85" fmla="*/ 0 h 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4"/>
                  <a:gd name="T130" fmla="*/ 0 h 153"/>
                  <a:gd name="T131" fmla="*/ 284 w 284"/>
                  <a:gd name="T132" fmla="*/ 153 h 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4" h="153">
                    <a:moveTo>
                      <a:pt x="59" y="0"/>
                    </a:moveTo>
                    <a:lnTo>
                      <a:pt x="190" y="0"/>
                    </a:lnTo>
                    <a:lnTo>
                      <a:pt x="195" y="0"/>
                    </a:lnTo>
                    <a:lnTo>
                      <a:pt x="198" y="2"/>
                    </a:lnTo>
                    <a:lnTo>
                      <a:pt x="200" y="3"/>
                    </a:lnTo>
                    <a:lnTo>
                      <a:pt x="200" y="5"/>
                    </a:lnTo>
                    <a:lnTo>
                      <a:pt x="203" y="6"/>
                    </a:lnTo>
                    <a:lnTo>
                      <a:pt x="206" y="8"/>
                    </a:lnTo>
                    <a:lnTo>
                      <a:pt x="206" y="9"/>
                    </a:lnTo>
                    <a:lnTo>
                      <a:pt x="280" y="144"/>
                    </a:lnTo>
                    <a:lnTo>
                      <a:pt x="283" y="146"/>
                    </a:lnTo>
                    <a:lnTo>
                      <a:pt x="280" y="149"/>
                    </a:lnTo>
                    <a:lnTo>
                      <a:pt x="278" y="150"/>
                    </a:lnTo>
                    <a:lnTo>
                      <a:pt x="275" y="152"/>
                    </a:lnTo>
                    <a:lnTo>
                      <a:pt x="272" y="152"/>
                    </a:lnTo>
                    <a:lnTo>
                      <a:pt x="270" y="152"/>
                    </a:lnTo>
                    <a:lnTo>
                      <a:pt x="264" y="152"/>
                    </a:lnTo>
                    <a:lnTo>
                      <a:pt x="262" y="152"/>
                    </a:lnTo>
                    <a:lnTo>
                      <a:pt x="35" y="81"/>
                    </a:lnTo>
                    <a:lnTo>
                      <a:pt x="32" y="80"/>
                    </a:lnTo>
                    <a:lnTo>
                      <a:pt x="29" y="78"/>
                    </a:lnTo>
                    <a:lnTo>
                      <a:pt x="27" y="78"/>
                    </a:lnTo>
                    <a:lnTo>
                      <a:pt x="24" y="77"/>
                    </a:lnTo>
                    <a:lnTo>
                      <a:pt x="19" y="77"/>
                    </a:lnTo>
                    <a:lnTo>
                      <a:pt x="16" y="75"/>
                    </a:lnTo>
                    <a:lnTo>
                      <a:pt x="13" y="74"/>
                    </a:lnTo>
                    <a:lnTo>
                      <a:pt x="11" y="72"/>
                    </a:lnTo>
                    <a:lnTo>
                      <a:pt x="8" y="72"/>
                    </a:lnTo>
                    <a:lnTo>
                      <a:pt x="5" y="71"/>
                    </a:lnTo>
                    <a:lnTo>
                      <a:pt x="3" y="69"/>
                    </a:lnTo>
                    <a:lnTo>
                      <a:pt x="0" y="68"/>
                    </a:lnTo>
                    <a:lnTo>
                      <a:pt x="0" y="66"/>
                    </a:lnTo>
                    <a:lnTo>
                      <a:pt x="0" y="65"/>
                    </a:lnTo>
                    <a:lnTo>
                      <a:pt x="0" y="63"/>
                    </a:lnTo>
                    <a:lnTo>
                      <a:pt x="37" y="9"/>
                    </a:lnTo>
                    <a:lnTo>
                      <a:pt x="37" y="8"/>
                    </a:lnTo>
                    <a:lnTo>
                      <a:pt x="40" y="6"/>
                    </a:lnTo>
                    <a:lnTo>
                      <a:pt x="43" y="3"/>
                    </a:lnTo>
                    <a:lnTo>
                      <a:pt x="45" y="2"/>
                    </a:lnTo>
                    <a:lnTo>
                      <a:pt x="48" y="2"/>
                    </a:lnTo>
                    <a:lnTo>
                      <a:pt x="53" y="0"/>
                    </a:lnTo>
                    <a:lnTo>
                      <a:pt x="56" y="0"/>
                    </a:lnTo>
                    <a:lnTo>
                      <a:pt x="59"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42" name="Freeform 547"/>
              <p:cNvSpPr>
                <a:spLocks/>
              </p:cNvSpPr>
              <p:nvPr/>
            </p:nvSpPr>
            <p:spPr bwMode="auto">
              <a:xfrm>
                <a:off x="744" y="989"/>
                <a:ext cx="254" cy="139"/>
              </a:xfrm>
              <a:custGeom>
                <a:avLst/>
                <a:gdLst>
                  <a:gd name="T0" fmla="*/ 53 w 254"/>
                  <a:gd name="T1" fmla="*/ 0 h 139"/>
                  <a:gd name="T2" fmla="*/ 168 w 254"/>
                  <a:gd name="T3" fmla="*/ 0 h 139"/>
                  <a:gd name="T4" fmla="*/ 170 w 254"/>
                  <a:gd name="T5" fmla="*/ 0 h 139"/>
                  <a:gd name="T6" fmla="*/ 173 w 254"/>
                  <a:gd name="T7" fmla="*/ 0 h 139"/>
                  <a:gd name="T8" fmla="*/ 176 w 254"/>
                  <a:gd name="T9" fmla="*/ 2 h 139"/>
                  <a:gd name="T10" fmla="*/ 178 w 254"/>
                  <a:gd name="T11" fmla="*/ 3 h 139"/>
                  <a:gd name="T12" fmla="*/ 181 w 254"/>
                  <a:gd name="T13" fmla="*/ 5 h 139"/>
                  <a:gd name="T14" fmla="*/ 181 w 254"/>
                  <a:gd name="T15" fmla="*/ 6 h 139"/>
                  <a:gd name="T16" fmla="*/ 184 w 254"/>
                  <a:gd name="T17" fmla="*/ 8 h 139"/>
                  <a:gd name="T18" fmla="*/ 184 w 254"/>
                  <a:gd name="T19" fmla="*/ 9 h 139"/>
                  <a:gd name="T20" fmla="*/ 253 w 254"/>
                  <a:gd name="T21" fmla="*/ 131 h 139"/>
                  <a:gd name="T22" fmla="*/ 253 w 254"/>
                  <a:gd name="T23" fmla="*/ 132 h 139"/>
                  <a:gd name="T24" fmla="*/ 253 w 254"/>
                  <a:gd name="T25" fmla="*/ 134 h 139"/>
                  <a:gd name="T26" fmla="*/ 250 w 254"/>
                  <a:gd name="T27" fmla="*/ 135 h 139"/>
                  <a:gd name="T28" fmla="*/ 248 w 254"/>
                  <a:gd name="T29" fmla="*/ 137 h 139"/>
                  <a:gd name="T30" fmla="*/ 245 w 254"/>
                  <a:gd name="T31" fmla="*/ 137 h 139"/>
                  <a:gd name="T32" fmla="*/ 242 w 254"/>
                  <a:gd name="T33" fmla="*/ 138 h 139"/>
                  <a:gd name="T34" fmla="*/ 237 w 254"/>
                  <a:gd name="T35" fmla="*/ 137 h 139"/>
                  <a:gd name="T36" fmla="*/ 234 w 254"/>
                  <a:gd name="T37" fmla="*/ 137 h 139"/>
                  <a:gd name="T38" fmla="*/ 32 w 254"/>
                  <a:gd name="T39" fmla="*/ 74 h 139"/>
                  <a:gd name="T40" fmla="*/ 29 w 254"/>
                  <a:gd name="T41" fmla="*/ 72 h 139"/>
                  <a:gd name="T42" fmla="*/ 27 w 254"/>
                  <a:gd name="T43" fmla="*/ 72 h 139"/>
                  <a:gd name="T44" fmla="*/ 24 w 254"/>
                  <a:gd name="T45" fmla="*/ 71 h 139"/>
                  <a:gd name="T46" fmla="*/ 19 w 254"/>
                  <a:gd name="T47" fmla="*/ 69 h 139"/>
                  <a:gd name="T48" fmla="*/ 16 w 254"/>
                  <a:gd name="T49" fmla="*/ 69 h 139"/>
                  <a:gd name="T50" fmla="*/ 13 w 254"/>
                  <a:gd name="T51" fmla="*/ 68 h 139"/>
                  <a:gd name="T52" fmla="*/ 11 w 254"/>
                  <a:gd name="T53" fmla="*/ 66 h 139"/>
                  <a:gd name="T54" fmla="*/ 8 w 254"/>
                  <a:gd name="T55" fmla="*/ 66 h 139"/>
                  <a:gd name="T56" fmla="*/ 5 w 254"/>
                  <a:gd name="T57" fmla="*/ 65 h 139"/>
                  <a:gd name="T58" fmla="*/ 3 w 254"/>
                  <a:gd name="T59" fmla="*/ 65 h 139"/>
                  <a:gd name="T60" fmla="*/ 3 w 254"/>
                  <a:gd name="T61" fmla="*/ 63 h 139"/>
                  <a:gd name="T62" fmla="*/ 0 w 254"/>
                  <a:gd name="T63" fmla="*/ 62 h 139"/>
                  <a:gd name="T64" fmla="*/ 0 w 254"/>
                  <a:gd name="T65" fmla="*/ 60 h 139"/>
                  <a:gd name="T66" fmla="*/ 0 w 254"/>
                  <a:gd name="T67" fmla="*/ 59 h 139"/>
                  <a:gd name="T68" fmla="*/ 0 w 254"/>
                  <a:gd name="T69" fmla="*/ 57 h 139"/>
                  <a:gd name="T70" fmla="*/ 32 w 254"/>
                  <a:gd name="T71" fmla="*/ 9 h 139"/>
                  <a:gd name="T72" fmla="*/ 35 w 254"/>
                  <a:gd name="T73" fmla="*/ 8 h 139"/>
                  <a:gd name="T74" fmla="*/ 35 w 254"/>
                  <a:gd name="T75" fmla="*/ 5 h 139"/>
                  <a:gd name="T76" fmla="*/ 37 w 254"/>
                  <a:gd name="T77" fmla="*/ 3 h 139"/>
                  <a:gd name="T78" fmla="*/ 40 w 254"/>
                  <a:gd name="T79" fmla="*/ 2 h 139"/>
                  <a:gd name="T80" fmla="*/ 43 w 254"/>
                  <a:gd name="T81" fmla="*/ 2 h 139"/>
                  <a:gd name="T82" fmla="*/ 48 w 254"/>
                  <a:gd name="T83" fmla="*/ 0 h 139"/>
                  <a:gd name="T84" fmla="*/ 51 w 254"/>
                  <a:gd name="T85" fmla="*/ 0 h 139"/>
                  <a:gd name="T86" fmla="*/ 53 w 254"/>
                  <a:gd name="T87" fmla="*/ 0 h 1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54"/>
                  <a:gd name="T133" fmla="*/ 0 h 139"/>
                  <a:gd name="T134" fmla="*/ 254 w 254"/>
                  <a:gd name="T135" fmla="*/ 139 h 1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54" h="139">
                    <a:moveTo>
                      <a:pt x="53" y="0"/>
                    </a:moveTo>
                    <a:lnTo>
                      <a:pt x="168" y="0"/>
                    </a:lnTo>
                    <a:lnTo>
                      <a:pt x="170" y="0"/>
                    </a:lnTo>
                    <a:lnTo>
                      <a:pt x="173" y="0"/>
                    </a:lnTo>
                    <a:lnTo>
                      <a:pt x="176" y="2"/>
                    </a:lnTo>
                    <a:lnTo>
                      <a:pt x="178" y="3"/>
                    </a:lnTo>
                    <a:lnTo>
                      <a:pt x="181" y="5"/>
                    </a:lnTo>
                    <a:lnTo>
                      <a:pt x="181" y="6"/>
                    </a:lnTo>
                    <a:lnTo>
                      <a:pt x="184" y="8"/>
                    </a:lnTo>
                    <a:lnTo>
                      <a:pt x="184" y="9"/>
                    </a:lnTo>
                    <a:lnTo>
                      <a:pt x="253" y="131"/>
                    </a:lnTo>
                    <a:lnTo>
                      <a:pt x="253" y="132"/>
                    </a:lnTo>
                    <a:lnTo>
                      <a:pt x="253" y="134"/>
                    </a:lnTo>
                    <a:lnTo>
                      <a:pt x="250" y="135"/>
                    </a:lnTo>
                    <a:lnTo>
                      <a:pt x="248" y="137"/>
                    </a:lnTo>
                    <a:lnTo>
                      <a:pt x="245" y="137"/>
                    </a:lnTo>
                    <a:lnTo>
                      <a:pt x="242" y="138"/>
                    </a:lnTo>
                    <a:lnTo>
                      <a:pt x="237" y="137"/>
                    </a:lnTo>
                    <a:lnTo>
                      <a:pt x="234" y="137"/>
                    </a:lnTo>
                    <a:lnTo>
                      <a:pt x="32" y="74"/>
                    </a:lnTo>
                    <a:lnTo>
                      <a:pt x="29" y="72"/>
                    </a:lnTo>
                    <a:lnTo>
                      <a:pt x="27" y="72"/>
                    </a:lnTo>
                    <a:lnTo>
                      <a:pt x="24" y="71"/>
                    </a:lnTo>
                    <a:lnTo>
                      <a:pt x="19" y="69"/>
                    </a:lnTo>
                    <a:lnTo>
                      <a:pt x="16" y="69"/>
                    </a:lnTo>
                    <a:lnTo>
                      <a:pt x="13" y="68"/>
                    </a:lnTo>
                    <a:lnTo>
                      <a:pt x="11" y="66"/>
                    </a:lnTo>
                    <a:lnTo>
                      <a:pt x="8" y="66"/>
                    </a:lnTo>
                    <a:lnTo>
                      <a:pt x="5" y="65"/>
                    </a:lnTo>
                    <a:lnTo>
                      <a:pt x="3" y="65"/>
                    </a:lnTo>
                    <a:lnTo>
                      <a:pt x="3" y="63"/>
                    </a:lnTo>
                    <a:lnTo>
                      <a:pt x="0" y="62"/>
                    </a:lnTo>
                    <a:lnTo>
                      <a:pt x="0" y="60"/>
                    </a:lnTo>
                    <a:lnTo>
                      <a:pt x="0" y="59"/>
                    </a:lnTo>
                    <a:lnTo>
                      <a:pt x="0" y="57"/>
                    </a:lnTo>
                    <a:lnTo>
                      <a:pt x="32" y="9"/>
                    </a:lnTo>
                    <a:lnTo>
                      <a:pt x="35" y="8"/>
                    </a:lnTo>
                    <a:lnTo>
                      <a:pt x="35" y="5"/>
                    </a:lnTo>
                    <a:lnTo>
                      <a:pt x="37" y="3"/>
                    </a:lnTo>
                    <a:lnTo>
                      <a:pt x="40" y="2"/>
                    </a:lnTo>
                    <a:lnTo>
                      <a:pt x="43" y="2"/>
                    </a:lnTo>
                    <a:lnTo>
                      <a:pt x="48" y="0"/>
                    </a:lnTo>
                    <a:lnTo>
                      <a:pt x="51" y="0"/>
                    </a:lnTo>
                    <a:lnTo>
                      <a:pt x="53" y="0"/>
                    </a:lnTo>
                  </a:path>
                </a:pathLst>
              </a:custGeom>
              <a:solidFill>
                <a:srgbClr val="000000"/>
              </a:solidFill>
              <a:ln w="12700" cap="rnd">
                <a:solidFill>
                  <a:srgbClr val="000000"/>
                </a:solidFill>
                <a:round/>
                <a:headEnd/>
                <a:tailEnd/>
              </a:ln>
            </p:spPr>
            <p:txBody>
              <a:bodyPr>
                <a:prstTxWarp prst="textNoShape">
                  <a:avLst/>
                </a:prstTxWarp>
              </a:bodyPr>
              <a:lstStyle/>
              <a:p>
                <a:endParaRPr lang="en-US"/>
              </a:p>
            </p:txBody>
          </p:sp>
        </p:grpSp>
        <p:sp>
          <p:nvSpPr>
            <p:cNvPr id="26442" name="Rectangle 549"/>
            <p:cNvSpPr>
              <a:spLocks noChangeArrowheads="1"/>
            </p:cNvSpPr>
            <p:nvPr/>
          </p:nvSpPr>
          <p:spPr bwMode="auto">
            <a:xfrm>
              <a:off x="323" y="1265"/>
              <a:ext cx="451" cy="198"/>
            </a:xfrm>
            <a:prstGeom prst="rect">
              <a:avLst/>
            </a:prstGeom>
            <a:solidFill>
              <a:srgbClr val="FFFFFF"/>
            </a:solidFill>
            <a:ln w="12700">
              <a:noFill/>
              <a:miter lim="800000"/>
              <a:headEnd/>
              <a:tailEnd/>
            </a:ln>
          </p:spPr>
          <p:txBody>
            <a:bodyPr wrap="none" lIns="90487" tIns="44450" rIns="90487" bIns="44450">
              <a:prstTxWarp prst="textNoShape">
                <a:avLst/>
              </a:prstTxWarp>
              <a:spAutoFit/>
            </a:bodyPr>
            <a:lstStyle/>
            <a:p>
              <a:pPr algn="l"/>
              <a:r>
                <a:rPr lang="en-US" sz="1400" b="0">
                  <a:solidFill>
                    <a:schemeClr val="tx1"/>
                  </a:solidFill>
                </a:rPr>
                <a:t>Digger</a:t>
              </a:r>
            </a:p>
          </p:txBody>
        </p:sp>
      </p:grpSp>
      <p:sp>
        <p:nvSpPr>
          <p:cNvPr id="25615" name="Rectangle 551" descr="Dark vertical"/>
          <p:cNvSpPr>
            <a:spLocks noChangeArrowheads="1"/>
          </p:cNvSpPr>
          <p:nvPr/>
        </p:nvSpPr>
        <p:spPr bwMode="auto">
          <a:xfrm>
            <a:off x="2546350" y="2847975"/>
            <a:ext cx="393700" cy="473075"/>
          </a:xfrm>
          <a:prstGeom prst="rect">
            <a:avLst/>
          </a:prstGeom>
          <a:pattFill prst="dkVert">
            <a:fgClr>
              <a:srgbClr val="3E1403"/>
            </a:fgClr>
            <a:bgClr>
              <a:srgbClr val="FFFFFF"/>
            </a:bgClr>
          </a:pattFill>
          <a:ln w="12700">
            <a:solidFill>
              <a:schemeClr val="tx2"/>
            </a:solidFill>
            <a:miter lim="800000"/>
            <a:headEnd/>
            <a:tailEnd/>
          </a:ln>
        </p:spPr>
        <p:txBody>
          <a:bodyPr wrap="none" anchor="ctr">
            <a:prstTxWarp prst="textNoShape">
              <a:avLst/>
            </a:prstTxWarp>
          </a:bodyPr>
          <a:lstStyle/>
          <a:p>
            <a:endParaRPr lang="en-US"/>
          </a:p>
        </p:txBody>
      </p:sp>
      <p:sp>
        <p:nvSpPr>
          <p:cNvPr id="25616" name="Freeform 552" descr="Large confetti"/>
          <p:cNvSpPr>
            <a:spLocks/>
          </p:cNvSpPr>
          <p:nvPr/>
        </p:nvSpPr>
        <p:spPr bwMode="auto">
          <a:xfrm>
            <a:off x="2430463" y="2832100"/>
            <a:ext cx="517525" cy="496888"/>
          </a:xfrm>
          <a:custGeom>
            <a:avLst/>
            <a:gdLst>
              <a:gd name="T0" fmla="*/ 2147483647 w 326"/>
              <a:gd name="T1" fmla="*/ 2147483647 h 313"/>
              <a:gd name="T2" fmla="*/ 0 w 326"/>
              <a:gd name="T3" fmla="*/ 2147483647 h 313"/>
              <a:gd name="T4" fmla="*/ 2147483647 w 326"/>
              <a:gd name="T5" fmla="*/ 2147483647 h 313"/>
              <a:gd name="T6" fmla="*/ 2147483647 w 326"/>
              <a:gd name="T7" fmla="*/ 2147483647 h 313"/>
              <a:gd name="T8" fmla="*/ 2147483647 w 326"/>
              <a:gd name="T9" fmla="*/ 0 h 313"/>
              <a:gd name="T10" fmla="*/ 2147483647 w 326"/>
              <a:gd name="T11" fmla="*/ 2147483647 h 313"/>
              <a:gd name="T12" fmla="*/ 2147483647 w 326"/>
              <a:gd name="T13" fmla="*/ 2147483647 h 313"/>
              <a:gd name="T14" fmla="*/ 2147483647 w 326"/>
              <a:gd name="T15" fmla="*/ 2147483647 h 313"/>
              <a:gd name="T16" fmla="*/ 2147483647 w 326"/>
              <a:gd name="T17" fmla="*/ 2147483647 h 313"/>
              <a:gd name="T18" fmla="*/ 2147483647 w 326"/>
              <a:gd name="T19" fmla="*/ 2147483647 h 313"/>
              <a:gd name="T20" fmla="*/ 2147483647 w 326"/>
              <a:gd name="T21" fmla="*/ 2147483647 h 313"/>
              <a:gd name="T22" fmla="*/ 2147483647 w 326"/>
              <a:gd name="T23" fmla="*/ 2147483647 h 3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6"/>
              <a:gd name="T37" fmla="*/ 0 h 313"/>
              <a:gd name="T38" fmla="*/ 326 w 326"/>
              <a:gd name="T39" fmla="*/ 313 h 3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6" h="313">
                <a:moveTo>
                  <a:pt x="1" y="235"/>
                </a:moveTo>
                <a:lnTo>
                  <a:pt x="0" y="156"/>
                </a:lnTo>
                <a:lnTo>
                  <a:pt x="47" y="65"/>
                </a:lnTo>
                <a:lnTo>
                  <a:pt x="187" y="55"/>
                </a:lnTo>
                <a:lnTo>
                  <a:pt x="256" y="0"/>
                </a:lnTo>
                <a:lnTo>
                  <a:pt x="309" y="21"/>
                </a:lnTo>
                <a:lnTo>
                  <a:pt x="325" y="90"/>
                </a:lnTo>
                <a:lnTo>
                  <a:pt x="320" y="166"/>
                </a:lnTo>
                <a:lnTo>
                  <a:pt x="240" y="204"/>
                </a:lnTo>
                <a:lnTo>
                  <a:pt x="174" y="263"/>
                </a:lnTo>
                <a:lnTo>
                  <a:pt x="25" y="312"/>
                </a:lnTo>
                <a:lnTo>
                  <a:pt x="5" y="283"/>
                </a:lnTo>
              </a:path>
            </a:pathLst>
          </a:custGeom>
          <a:pattFill prst="lgConfetti">
            <a:fgClr>
              <a:srgbClr val="AD6900"/>
            </a:fgClr>
            <a:bgClr>
              <a:srgbClr val="FFFFFF"/>
            </a:bgClr>
          </a:pattFill>
          <a:ln w="12700" cap="rnd">
            <a:solidFill>
              <a:srgbClr val="4C2E00"/>
            </a:solidFill>
            <a:round/>
            <a:headEnd/>
            <a:tailEnd/>
          </a:ln>
        </p:spPr>
        <p:txBody>
          <a:bodyPr>
            <a:prstTxWarp prst="textNoShape">
              <a:avLst/>
            </a:prstTxWarp>
          </a:bodyPr>
          <a:lstStyle/>
          <a:p>
            <a:endParaRPr lang="en-US"/>
          </a:p>
        </p:txBody>
      </p:sp>
      <p:sp>
        <p:nvSpPr>
          <p:cNvPr id="25617" name="Rectangle 553" descr="Dark vertical"/>
          <p:cNvSpPr>
            <a:spLocks noChangeArrowheads="1"/>
          </p:cNvSpPr>
          <p:nvPr/>
        </p:nvSpPr>
        <p:spPr bwMode="auto">
          <a:xfrm>
            <a:off x="1903413" y="2847975"/>
            <a:ext cx="393700" cy="473075"/>
          </a:xfrm>
          <a:prstGeom prst="rect">
            <a:avLst/>
          </a:prstGeom>
          <a:pattFill prst="dkVert">
            <a:fgClr>
              <a:srgbClr val="3E1403"/>
            </a:fgClr>
            <a:bgClr>
              <a:srgbClr val="FFFFFF"/>
            </a:bgClr>
          </a:pattFill>
          <a:ln w="12700">
            <a:solidFill>
              <a:schemeClr val="tx2"/>
            </a:solidFill>
            <a:miter lim="800000"/>
            <a:headEnd/>
            <a:tailEnd/>
          </a:ln>
        </p:spPr>
        <p:txBody>
          <a:bodyPr wrap="none" anchor="ctr">
            <a:prstTxWarp prst="textNoShape">
              <a:avLst/>
            </a:prstTxWarp>
          </a:bodyPr>
          <a:lstStyle/>
          <a:p>
            <a:endParaRPr lang="en-US"/>
          </a:p>
        </p:txBody>
      </p:sp>
      <p:sp>
        <p:nvSpPr>
          <p:cNvPr id="25618" name="Rectangle 554" descr="Dark vertical"/>
          <p:cNvSpPr>
            <a:spLocks noChangeArrowheads="1"/>
          </p:cNvSpPr>
          <p:nvPr/>
        </p:nvSpPr>
        <p:spPr bwMode="auto">
          <a:xfrm>
            <a:off x="1881188" y="3571875"/>
            <a:ext cx="393700" cy="473075"/>
          </a:xfrm>
          <a:prstGeom prst="rect">
            <a:avLst/>
          </a:prstGeom>
          <a:pattFill prst="dkVert">
            <a:fgClr>
              <a:srgbClr val="3E1403"/>
            </a:fgClr>
            <a:bgClr>
              <a:srgbClr val="FFFFFF"/>
            </a:bgClr>
          </a:pattFill>
          <a:ln w="12700">
            <a:solidFill>
              <a:schemeClr val="tx2"/>
            </a:solidFill>
            <a:miter lim="800000"/>
            <a:headEnd/>
            <a:tailEnd/>
          </a:ln>
        </p:spPr>
        <p:txBody>
          <a:bodyPr wrap="none" anchor="ctr">
            <a:prstTxWarp prst="textNoShape">
              <a:avLst/>
            </a:prstTxWarp>
          </a:bodyPr>
          <a:lstStyle/>
          <a:p>
            <a:endParaRPr lang="en-US"/>
          </a:p>
        </p:txBody>
      </p:sp>
      <p:sp>
        <p:nvSpPr>
          <p:cNvPr id="25619" name="Freeform 555" descr="Large confetti"/>
          <p:cNvSpPr>
            <a:spLocks/>
          </p:cNvSpPr>
          <p:nvPr/>
        </p:nvSpPr>
        <p:spPr bwMode="auto">
          <a:xfrm>
            <a:off x="1854200" y="2832100"/>
            <a:ext cx="517525" cy="496888"/>
          </a:xfrm>
          <a:custGeom>
            <a:avLst/>
            <a:gdLst>
              <a:gd name="T0" fmla="*/ 2147483647 w 326"/>
              <a:gd name="T1" fmla="*/ 2147483647 h 313"/>
              <a:gd name="T2" fmla="*/ 0 w 326"/>
              <a:gd name="T3" fmla="*/ 2147483647 h 313"/>
              <a:gd name="T4" fmla="*/ 2147483647 w 326"/>
              <a:gd name="T5" fmla="*/ 2147483647 h 313"/>
              <a:gd name="T6" fmla="*/ 2147483647 w 326"/>
              <a:gd name="T7" fmla="*/ 2147483647 h 313"/>
              <a:gd name="T8" fmla="*/ 2147483647 w 326"/>
              <a:gd name="T9" fmla="*/ 0 h 313"/>
              <a:gd name="T10" fmla="*/ 2147483647 w 326"/>
              <a:gd name="T11" fmla="*/ 2147483647 h 313"/>
              <a:gd name="T12" fmla="*/ 2147483647 w 326"/>
              <a:gd name="T13" fmla="*/ 2147483647 h 313"/>
              <a:gd name="T14" fmla="*/ 2147483647 w 326"/>
              <a:gd name="T15" fmla="*/ 2147483647 h 313"/>
              <a:gd name="T16" fmla="*/ 2147483647 w 326"/>
              <a:gd name="T17" fmla="*/ 2147483647 h 313"/>
              <a:gd name="T18" fmla="*/ 2147483647 w 326"/>
              <a:gd name="T19" fmla="*/ 2147483647 h 313"/>
              <a:gd name="T20" fmla="*/ 2147483647 w 326"/>
              <a:gd name="T21" fmla="*/ 2147483647 h 313"/>
              <a:gd name="T22" fmla="*/ 2147483647 w 326"/>
              <a:gd name="T23" fmla="*/ 2147483647 h 3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6"/>
              <a:gd name="T37" fmla="*/ 0 h 313"/>
              <a:gd name="T38" fmla="*/ 326 w 326"/>
              <a:gd name="T39" fmla="*/ 313 h 3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6" h="313">
                <a:moveTo>
                  <a:pt x="1" y="235"/>
                </a:moveTo>
                <a:lnTo>
                  <a:pt x="0" y="156"/>
                </a:lnTo>
                <a:lnTo>
                  <a:pt x="47" y="65"/>
                </a:lnTo>
                <a:lnTo>
                  <a:pt x="187" y="55"/>
                </a:lnTo>
                <a:lnTo>
                  <a:pt x="256" y="0"/>
                </a:lnTo>
                <a:lnTo>
                  <a:pt x="309" y="21"/>
                </a:lnTo>
                <a:lnTo>
                  <a:pt x="325" y="90"/>
                </a:lnTo>
                <a:lnTo>
                  <a:pt x="320" y="166"/>
                </a:lnTo>
                <a:lnTo>
                  <a:pt x="240" y="204"/>
                </a:lnTo>
                <a:lnTo>
                  <a:pt x="174" y="263"/>
                </a:lnTo>
                <a:lnTo>
                  <a:pt x="25" y="312"/>
                </a:lnTo>
                <a:lnTo>
                  <a:pt x="5" y="283"/>
                </a:lnTo>
              </a:path>
            </a:pathLst>
          </a:custGeom>
          <a:pattFill prst="lgConfetti">
            <a:fgClr>
              <a:srgbClr val="AD6900"/>
            </a:fgClr>
            <a:bgClr>
              <a:srgbClr val="FFFFFF"/>
            </a:bgClr>
          </a:pattFill>
          <a:ln w="12700" cap="rnd">
            <a:solidFill>
              <a:srgbClr val="3E1403"/>
            </a:solidFill>
            <a:round/>
            <a:headEnd/>
            <a:tailEnd/>
          </a:ln>
        </p:spPr>
        <p:txBody>
          <a:bodyPr>
            <a:prstTxWarp prst="textNoShape">
              <a:avLst/>
            </a:prstTxWarp>
          </a:bodyPr>
          <a:lstStyle/>
          <a:p>
            <a:endParaRPr lang="en-US"/>
          </a:p>
        </p:txBody>
      </p:sp>
      <p:sp>
        <p:nvSpPr>
          <p:cNvPr id="25620" name="Freeform 556" descr="Large confetti"/>
          <p:cNvSpPr>
            <a:spLocks/>
          </p:cNvSpPr>
          <p:nvPr/>
        </p:nvSpPr>
        <p:spPr bwMode="auto">
          <a:xfrm>
            <a:off x="1798638" y="3536950"/>
            <a:ext cx="519112" cy="496888"/>
          </a:xfrm>
          <a:custGeom>
            <a:avLst/>
            <a:gdLst>
              <a:gd name="T0" fmla="*/ 2147483647 w 327"/>
              <a:gd name="T1" fmla="*/ 2147483647 h 313"/>
              <a:gd name="T2" fmla="*/ 0 w 327"/>
              <a:gd name="T3" fmla="*/ 2147483647 h 313"/>
              <a:gd name="T4" fmla="*/ 2147483647 w 327"/>
              <a:gd name="T5" fmla="*/ 2147483647 h 313"/>
              <a:gd name="T6" fmla="*/ 2147483647 w 327"/>
              <a:gd name="T7" fmla="*/ 2147483647 h 313"/>
              <a:gd name="T8" fmla="*/ 2147483647 w 327"/>
              <a:gd name="T9" fmla="*/ 0 h 313"/>
              <a:gd name="T10" fmla="*/ 2147483647 w 327"/>
              <a:gd name="T11" fmla="*/ 2147483647 h 313"/>
              <a:gd name="T12" fmla="*/ 2147483647 w 327"/>
              <a:gd name="T13" fmla="*/ 2147483647 h 313"/>
              <a:gd name="T14" fmla="*/ 2147483647 w 327"/>
              <a:gd name="T15" fmla="*/ 2147483647 h 313"/>
              <a:gd name="T16" fmla="*/ 2147483647 w 327"/>
              <a:gd name="T17" fmla="*/ 2147483647 h 313"/>
              <a:gd name="T18" fmla="*/ 2147483647 w 327"/>
              <a:gd name="T19" fmla="*/ 2147483647 h 313"/>
              <a:gd name="T20" fmla="*/ 2147483647 w 327"/>
              <a:gd name="T21" fmla="*/ 2147483647 h 313"/>
              <a:gd name="T22" fmla="*/ 2147483647 w 327"/>
              <a:gd name="T23" fmla="*/ 2147483647 h 3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7"/>
              <a:gd name="T37" fmla="*/ 0 h 313"/>
              <a:gd name="T38" fmla="*/ 327 w 327"/>
              <a:gd name="T39" fmla="*/ 313 h 3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7" h="313">
                <a:moveTo>
                  <a:pt x="1" y="235"/>
                </a:moveTo>
                <a:lnTo>
                  <a:pt x="0" y="156"/>
                </a:lnTo>
                <a:lnTo>
                  <a:pt x="47" y="65"/>
                </a:lnTo>
                <a:lnTo>
                  <a:pt x="187" y="55"/>
                </a:lnTo>
                <a:lnTo>
                  <a:pt x="257" y="0"/>
                </a:lnTo>
                <a:lnTo>
                  <a:pt x="310" y="21"/>
                </a:lnTo>
                <a:lnTo>
                  <a:pt x="326" y="90"/>
                </a:lnTo>
                <a:lnTo>
                  <a:pt x="321" y="166"/>
                </a:lnTo>
                <a:lnTo>
                  <a:pt x="241" y="204"/>
                </a:lnTo>
                <a:lnTo>
                  <a:pt x="175" y="263"/>
                </a:lnTo>
                <a:lnTo>
                  <a:pt x="25" y="312"/>
                </a:lnTo>
                <a:lnTo>
                  <a:pt x="5" y="283"/>
                </a:lnTo>
              </a:path>
            </a:pathLst>
          </a:custGeom>
          <a:pattFill prst="lgConfetti">
            <a:fgClr>
              <a:srgbClr val="AD6900"/>
            </a:fgClr>
            <a:bgClr>
              <a:srgbClr val="FFFFFF"/>
            </a:bgClr>
          </a:pattFill>
          <a:ln w="12700" cap="rnd">
            <a:solidFill>
              <a:srgbClr val="3E1403"/>
            </a:solidFill>
            <a:round/>
            <a:headEnd/>
            <a:tailEnd/>
          </a:ln>
        </p:spPr>
        <p:txBody>
          <a:bodyPr>
            <a:prstTxWarp prst="textNoShape">
              <a:avLst/>
            </a:prstTxWarp>
          </a:bodyPr>
          <a:lstStyle/>
          <a:p>
            <a:endParaRPr lang="en-US"/>
          </a:p>
        </p:txBody>
      </p:sp>
      <p:sp>
        <p:nvSpPr>
          <p:cNvPr id="25621" name="Rectangle 557" descr="Dark vertical"/>
          <p:cNvSpPr>
            <a:spLocks noChangeArrowheads="1"/>
          </p:cNvSpPr>
          <p:nvPr/>
        </p:nvSpPr>
        <p:spPr bwMode="auto">
          <a:xfrm>
            <a:off x="2525713" y="3571875"/>
            <a:ext cx="393700" cy="473075"/>
          </a:xfrm>
          <a:prstGeom prst="rect">
            <a:avLst/>
          </a:prstGeom>
          <a:pattFill prst="dkVert">
            <a:fgClr>
              <a:srgbClr val="3E1403"/>
            </a:fgClr>
            <a:bgClr>
              <a:srgbClr val="FFFFFF"/>
            </a:bgClr>
          </a:pattFill>
          <a:ln w="12700">
            <a:solidFill>
              <a:schemeClr val="tx2"/>
            </a:solidFill>
            <a:miter lim="800000"/>
            <a:headEnd/>
            <a:tailEnd/>
          </a:ln>
        </p:spPr>
        <p:txBody>
          <a:bodyPr wrap="none" anchor="ctr">
            <a:prstTxWarp prst="textNoShape">
              <a:avLst/>
            </a:prstTxWarp>
          </a:bodyPr>
          <a:lstStyle/>
          <a:p>
            <a:endParaRPr lang="en-US"/>
          </a:p>
        </p:txBody>
      </p:sp>
      <p:sp>
        <p:nvSpPr>
          <p:cNvPr id="25622" name="Freeform 558" descr="Large confetti"/>
          <p:cNvSpPr>
            <a:spLocks/>
          </p:cNvSpPr>
          <p:nvPr/>
        </p:nvSpPr>
        <p:spPr bwMode="auto">
          <a:xfrm>
            <a:off x="2443163" y="3536950"/>
            <a:ext cx="517525" cy="496888"/>
          </a:xfrm>
          <a:custGeom>
            <a:avLst/>
            <a:gdLst>
              <a:gd name="T0" fmla="*/ 2147483647 w 326"/>
              <a:gd name="T1" fmla="*/ 2147483647 h 313"/>
              <a:gd name="T2" fmla="*/ 0 w 326"/>
              <a:gd name="T3" fmla="*/ 2147483647 h 313"/>
              <a:gd name="T4" fmla="*/ 2147483647 w 326"/>
              <a:gd name="T5" fmla="*/ 2147483647 h 313"/>
              <a:gd name="T6" fmla="*/ 2147483647 w 326"/>
              <a:gd name="T7" fmla="*/ 2147483647 h 313"/>
              <a:gd name="T8" fmla="*/ 2147483647 w 326"/>
              <a:gd name="T9" fmla="*/ 0 h 313"/>
              <a:gd name="T10" fmla="*/ 2147483647 w 326"/>
              <a:gd name="T11" fmla="*/ 2147483647 h 313"/>
              <a:gd name="T12" fmla="*/ 2147483647 w 326"/>
              <a:gd name="T13" fmla="*/ 2147483647 h 313"/>
              <a:gd name="T14" fmla="*/ 2147483647 w 326"/>
              <a:gd name="T15" fmla="*/ 2147483647 h 313"/>
              <a:gd name="T16" fmla="*/ 2147483647 w 326"/>
              <a:gd name="T17" fmla="*/ 2147483647 h 313"/>
              <a:gd name="T18" fmla="*/ 2147483647 w 326"/>
              <a:gd name="T19" fmla="*/ 2147483647 h 313"/>
              <a:gd name="T20" fmla="*/ 2147483647 w 326"/>
              <a:gd name="T21" fmla="*/ 2147483647 h 313"/>
              <a:gd name="T22" fmla="*/ 2147483647 w 326"/>
              <a:gd name="T23" fmla="*/ 2147483647 h 3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6"/>
              <a:gd name="T37" fmla="*/ 0 h 313"/>
              <a:gd name="T38" fmla="*/ 326 w 326"/>
              <a:gd name="T39" fmla="*/ 313 h 3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6" h="313">
                <a:moveTo>
                  <a:pt x="1" y="235"/>
                </a:moveTo>
                <a:lnTo>
                  <a:pt x="0" y="156"/>
                </a:lnTo>
                <a:lnTo>
                  <a:pt x="47" y="65"/>
                </a:lnTo>
                <a:lnTo>
                  <a:pt x="187" y="55"/>
                </a:lnTo>
                <a:lnTo>
                  <a:pt x="256" y="0"/>
                </a:lnTo>
                <a:lnTo>
                  <a:pt x="309" y="21"/>
                </a:lnTo>
                <a:lnTo>
                  <a:pt x="325" y="90"/>
                </a:lnTo>
                <a:lnTo>
                  <a:pt x="320" y="166"/>
                </a:lnTo>
                <a:lnTo>
                  <a:pt x="240" y="204"/>
                </a:lnTo>
                <a:lnTo>
                  <a:pt x="174" y="263"/>
                </a:lnTo>
                <a:lnTo>
                  <a:pt x="25" y="312"/>
                </a:lnTo>
                <a:lnTo>
                  <a:pt x="5" y="283"/>
                </a:lnTo>
              </a:path>
            </a:pathLst>
          </a:custGeom>
          <a:pattFill prst="lgConfetti">
            <a:fgClr>
              <a:srgbClr val="AD6900"/>
            </a:fgClr>
            <a:bgClr>
              <a:srgbClr val="FFFFFF"/>
            </a:bgClr>
          </a:pattFill>
          <a:ln w="12700" cap="rnd">
            <a:solidFill>
              <a:srgbClr val="3E1403"/>
            </a:solidFill>
            <a:round/>
            <a:headEnd/>
            <a:tailEnd/>
          </a:ln>
        </p:spPr>
        <p:txBody>
          <a:bodyPr>
            <a:prstTxWarp prst="textNoShape">
              <a:avLst/>
            </a:prstTxWarp>
          </a:bodyPr>
          <a:lstStyle/>
          <a:p>
            <a:endParaRPr lang="en-US"/>
          </a:p>
        </p:txBody>
      </p:sp>
      <p:sp>
        <p:nvSpPr>
          <p:cNvPr id="25623" name="Freeform 559" descr="Large confetti"/>
          <p:cNvSpPr>
            <a:spLocks/>
          </p:cNvSpPr>
          <p:nvPr/>
        </p:nvSpPr>
        <p:spPr bwMode="auto">
          <a:xfrm>
            <a:off x="2292350" y="5037138"/>
            <a:ext cx="825500" cy="455612"/>
          </a:xfrm>
          <a:custGeom>
            <a:avLst/>
            <a:gdLst>
              <a:gd name="T0" fmla="*/ 2147483647 w 520"/>
              <a:gd name="T1" fmla="*/ 2147483647 h 287"/>
              <a:gd name="T2" fmla="*/ 2147483647 w 520"/>
              <a:gd name="T3" fmla="*/ 2147483647 h 287"/>
              <a:gd name="T4" fmla="*/ 2147483647 w 520"/>
              <a:gd name="T5" fmla="*/ 2147483647 h 287"/>
              <a:gd name="T6" fmla="*/ 0 w 520"/>
              <a:gd name="T7" fmla="*/ 2147483647 h 287"/>
              <a:gd name="T8" fmla="*/ 2147483647 w 520"/>
              <a:gd name="T9" fmla="*/ 2147483647 h 287"/>
              <a:gd name="T10" fmla="*/ 2147483647 w 520"/>
              <a:gd name="T11" fmla="*/ 0 h 287"/>
              <a:gd name="T12" fmla="*/ 2147483647 w 520"/>
              <a:gd name="T13" fmla="*/ 2147483647 h 287"/>
              <a:gd name="T14" fmla="*/ 2147483647 w 520"/>
              <a:gd name="T15" fmla="*/ 2147483647 h 287"/>
              <a:gd name="T16" fmla="*/ 2147483647 w 520"/>
              <a:gd name="T17" fmla="*/ 2147483647 h 287"/>
              <a:gd name="T18" fmla="*/ 2147483647 w 520"/>
              <a:gd name="T19" fmla="*/ 2147483647 h 287"/>
              <a:gd name="T20" fmla="*/ 2147483647 w 520"/>
              <a:gd name="T21" fmla="*/ 2147483647 h 287"/>
              <a:gd name="T22" fmla="*/ 2147483647 w 520"/>
              <a:gd name="T23" fmla="*/ 2147483647 h 2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20"/>
              <a:gd name="T37" fmla="*/ 0 h 287"/>
              <a:gd name="T38" fmla="*/ 520 w 520"/>
              <a:gd name="T39" fmla="*/ 287 h 2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20" h="287">
                <a:moveTo>
                  <a:pt x="370" y="239"/>
                </a:moveTo>
                <a:lnTo>
                  <a:pt x="199" y="139"/>
                </a:lnTo>
                <a:lnTo>
                  <a:pt x="141" y="187"/>
                </a:lnTo>
                <a:lnTo>
                  <a:pt x="0" y="190"/>
                </a:lnTo>
                <a:lnTo>
                  <a:pt x="103" y="14"/>
                </a:lnTo>
                <a:lnTo>
                  <a:pt x="163" y="0"/>
                </a:lnTo>
                <a:lnTo>
                  <a:pt x="276" y="28"/>
                </a:lnTo>
                <a:lnTo>
                  <a:pt x="390" y="70"/>
                </a:lnTo>
                <a:lnTo>
                  <a:pt x="519" y="186"/>
                </a:lnTo>
                <a:lnTo>
                  <a:pt x="462" y="188"/>
                </a:lnTo>
                <a:lnTo>
                  <a:pt x="459" y="286"/>
                </a:lnTo>
                <a:lnTo>
                  <a:pt x="406" y="281"/>
                </a:lnTo>
              </a:path>
            </a:pathLst>
          </a:custGeom>
          <a:pattFill prst="lgConfetti">
            <a:fgClr>
              <a:srgbClr val="AD6900"/>
            </a:fgClr>
            <a:bgClr>
              <a:srgbClr val="FFFFFF"/>
            </a:bgClr>
          </a:pattFill>
          <a:ln w="12700" cap="rnd">
            <a:pattFill prst="lgConfetti">
              <a:fgClr>
                <a:srgbClr val="4C2E00"/>
              </a:fgClr>
              <a:bgClr>
                <a:srgbClr val="F6BF69"/>
              </a:bgClr>
            </a:pattFill>
            <a:round/>
            <a:headEnd/>
            <a:tailEnd/>
          </a:ln>
        </p:spPr>
        <p:txBody>
          <a:bodyPr>
            <a:prstTxWarp prst="textNoShape">
              <a:avLst/>
            </a:prstTxWarp>
          </a:bodyPr>
          <a:lstStyle/>
          <a:p>
            <a:endParaRPr lang="en-US"/>
          </a:p>
        </p:txBody>
      </p:sp>
      <p:grpSp>
        <p:nvGrpSpPr>
          <p:cNvPr id="11" name="Group 826"/>
          <p:cNvGrpSpPr>
            <a:grpSpLocks/>
          </p:cNvGrpSpPr>
          <p:nvPr/>
        </p:nvGrpSpPr>
        <p:grpSpPr bwMode="auto">
          <a:xfrm>
            <a:off x="739775" y="4384675"/>
            <a:ext cx="2316163" cy="1150938"/>
            <a:chOff x="466" y="2762"/>
            <a:chExt cx="1459" cy="725"/>
          </a:xfrm>
        </p:grpSpPr>
        <p:grpSp>
          <p:nvGrpSpPr>
            <p:cNvPr id="12" name="Group 824"/>
            <p:cNvGrpSpPr>
              <a:grpSpLocks/>
            </p:cNvGrpSpPr>
            <p:nvPr/>
          </p:nvGrpSpPr>
          <p:grpSpPr bwMode="auto">
            <a:xfrm>
              <a:off x="484" y="2762"/>
              <a:ext cx="1441" cy="564"/>
              <a:chOff x="484" y="2762"/>
              <a:chExt cx="1441" cy="564"/>
            </a:xfrm>
          </p:grpSpPr>
          <p:sp>
            <p:nvSpPr>
              <p:cNvPr id="26177" name="Freeform 560"/>
              <p:cNvSpPr>
                <a:spLocks/>
              </p:cNvSpPr>
              <p:nvPr/>
            </p:nvSpPr>
            <p:spPr bwMode="auto">
              <a:xfrm>
                <a:off x="1327" y="2807"/>
                <a:ext cx="403" cy="67"/>
              </a:xfrm>
              <a:custGeom>
                <a:avLst/>
                <a:gdLst>
                  <a:gd name="T0" fmla="*/ 278 w 403"/>
                  <a:gd name="T1" fmla="*/ 66 h 67"/>
                  <a:gd name="T2" fmla="*/ 389 w 403"/>
                  <a:gd name="T3" fmla="*/ 43 h 67"/>
                  <a:gd name="T4" fmla="*/ 392 w 403"/>
                  <a:gd name="T5" fmla="*/ 41 h 67"/>
                  <a:gd name="T6" fmla="*/ 397 w 403"/>
                  <a:gd name="T7" fmla="*/ 39 h 67"/>
                  <a:gd name="T8" fmla="*/ 399 w 403"/>
                  <a:gd name="T9" fmla="*/ 37 h 67"/>
                  <a:gd name="T10" fmla="*/ 402 w 403"/>
                  <a:gd name="T11" fmla="*/ 33 h 67"/>
                  <a:gd name="T12" fmla="*/ 402 w 403"/>
                  <a:gd name="T13" fmla="*/ 30 h 67"/>
                  <a:gd name="T14" fmla="*/ 402 w 403"/>
                  <a:gd name="T15" fmla="*/ 26 h 67"/>
                  <a:gd name="T16" fmla="*/ 402 w 403"/>
                  <a:gd name="T17" fmla="*/ 22 h 67"/>
                  <a:gd name="T18" fmla="*/ 402 w 403"/>
                  <a:gd name="T19" fmla="*/ 18 h 67"/>
                  <a:gd name="T20" fmla="*/ 402 w 403"/>
                  <a:gd name="T21" fmla="*/ 14 h 67"/>
                  <a:gd name="T22" fmla="*/ 402 w 403"/>
                  <a:gd name="T23" fmla="*/ 11 h 67"/>
                  <a:gd name="T24" fmla="*/ 399 w 403"/>
                  <a:gd name="T25" fmla="*/ 7 h 67"/>
                  <a:gd name="T26" fmla="*/ 397 w 403"/>
                  <a:gd name="T27" fmla="*/ 4 h 67"/>
                  <a:gd name="T28" fmla="*/ 394 w 403"/>
                  <a:gd name="T29" fmla="*/ 3 h 67"/>
                  <a:gd name="T30" fmla="*/ 389 w 403"/>
                  <a:gd name="T31" fmla="*/ 1 h 67"/>
                  <a:gd name="T32" fmla="*/ 386 w 403"/>
                  <a:gd name="T33" fmla="*/ 0 h 67"/>
                  <a:gd name="T34" fmla="*/ 381 w 403"/>
                  <a:gd name="T35" fmla="*/ 1 h 67"/>
                  <a:gd name="T36" fmla="*/ 41 w 403"/>
                  <a:gd name="T37" fmla="*/ 66 h 67"/>
                  <a:gd name="T38" fmla="*/ 0 w 403"/>
                  <a:gd name="T39" fmla="*/ 66 h 67"/>
                  <a:gd name="T40" fmla="*/ 57 w 403"/>
                  <a:gd name="T41" fmla="*/ 52 h 67"/>
                  <a:gd name="T42" fmla="*/ 67 w 403"/>
                  <a:gd name="T43" fmla="*/ 62 h 67"/>
                  <a:gd name="T44" fmla="*/ 41 w 403"/>
                  <a:gd name="T45" fmla="*/ 66 h 67"/>
                  <a:gd name="T46" fmla="*/ 278 w 403"/>
                  <a:gd name="T47" fmla="*/ 66 h 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03"/>
                  <a:gd name="T73" fmla="*/ 0 h 67"/>
                  <a:gd name="T74" fmla="*/ 403 w 403"/>
                  <a:gd name="T75" fmla="*/ 67 h 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03" h="67">
                    <a:moveTo>
                      <a:pt x="278" y="66"/>
                    </a:moveTo>
                    <a:lnTo>
                      <a:pt x="389" y="43"/>
                    </a:lnTo>
                    <a:lnTo>
                      <a:pt x="392" y="41"/>
                    </a:lnTo>
                    <a:lnTo>
                      <a:pt x="397" y="39"/>
                    </a:lnTo>
                    <a:lnTo>
                      <a:pt x="399" y="37"/>
                    </a:lnTo>
                    <a:lnTo>
                      <a:pt x="402" y="33"/>
                    </a:lnTo>
                    <a:lnTo>
                      <a:pt x="402" y="30"/>
                    </a:lnTo>
                    <a:lnTo>
                      <a:pt x="402" y="26"/>
                    </a:lnTo>
                    <a:lnTo>
                      <a:pt x="402" y="22"/>
                    </a:lnTo>
                    <a:lnTo>
                      <a:pt x="402" y="18"/>
                    </a:lnTo>
                    <a:lnTo>
                      <a:pt x="402" y="14"/>
                    </a:lnTo>
                    <a:lnTo>
                      <a:pt x="402" y="11"/>
                    </a:lnTo>
                    <a:lnTo>
                      <a:pt x="399" y="7"/>
                    </a:lnTo>
                    <a:lnTo>
                      <a:pt x="397" y="4"/>
                    </a:lnTo>
                    <a:lnTo>
                      <a:pt x="394" y="3"/>
                    </a:lnTo>
                    <a:lnTo>
                      <a:pt x="389" y="1"/>
                    </a:lnTo>
                    <a:lnTo>
                      <a:pt x="386" y="0"/>
                    </a:lnTo>
                    <a:lnTo>
                      <a:pt x="381" y="1"/>
                    </a:lnTo>
                    <a:lnTo>
                      <a:pt x="41" y="66"/>
                    </a:lnTo>
                    <a:lnTo>
                      <a:pt x="0" y="66"/>
                    </a:lnTo>
                    <a:lnTo>
                      <a:pt x="57" y="52"/>
                    </a:lnTo>
                    <a:lnTo>
                      <a:pt x="67" y="62"/>
                    </a:lnTo>
                    <a:lnTo>
                      <a:pt x="41" y="66"/>
                    </a:lnTo>
                    <a:lnTo>
                      <a:pt x="278" y="66"/>
                    </a:lnTo>
                  </a:path>
                </a:pathLst>
              </a:custGeom>
              <a:solidFill>
                <a:srgbClr val="FF8000"/>
              </a:solidFill>
              <a:ln w="127000" cap="rnd">
                <a:noFill/>
                <a:round/>
                <a:headEnd/>
                <a:tailEnd/>
              </a:ln>
            </p:spPr>
            <p:txBody>
              <a:bodyPr>
                <a:prstTxWarp prst="textNoShape">
                  <a:avLst/>
                </a:prstTxWarp>
              </a:bodyPr>
              <a:lstStyle/>
              <a:p>
                <a:endParaRPr lang="en-US"/>
              </a:p>
            </p:txBody>
          </p:sp>
          <p:sp>
            <p:nvSpPr>
              <p:cNvPr id="26178" name="Freeform 561"/>
              <p:cNvSpPr>
                <a:spLocks/>
              </p:cNvSpPr>
              <p:nvPr/>
            </p:nvSpPr>
            <p:spPr bwMode="auto">
              <a:xfrm>
                <a:off x="892" y="2879"/>
                <a:ext cx="710" cy="255"/>
              </a:xfrm>
              <a:custGeom>
                <a:avLst/>
                <a:gdLst>
                  <a:gd name="T0" fmla="*/ 709 w 710"/>
                  <a:gd name="T1" fmla="*/ 0 h 255"/>
                  <a:gd name="T2" fmla="*/ 394 w 710"/>
                  <a:gd name="T3" fmla="*/ 73 h 255"/>
                  <a:gd name="T4" fmla="*/ 389 w 710"/>
                  <a:gd name="T5" fmla="*/ 73 h 255"/>
                  <a:gd name="T6" fmla="*/ 389 w 710"/>
                  <a:gd name="T7" fmla="*/ 75 h 255"/>
                  <a:gd name="T8" fmla="*/ 383 w 710"/>
                  <a:gd name="T9" fmla="*/ 75 h 255"/>
                  <a:gd name="T10" fmla="*/ 381 w 710"/>
                  <a:gd name="T11" fmla="*/ 76 h 255"/>
                  <a:gd name="T12" fmla="*/ 378 w 710"/>
                  <a:gd name="T13" fmla="*/ 78 h 255"/>
                  <a:gd name="T14" fmla="*/ 376 w 710"/>
                  <a:gd name="T15" fmla="*/ 79 h 255"/>
                  <a:gd name="T16" fmla="*/ 373 w 710"/>
                  <a:gd name="T17" fmla="*/ 81 h 255"/>
                  <a:gd name="T18" fmla="*/ 370 w 710"/>
                  <a:gd name="T19" fmla="*/ 82 h 255"/>
                  <a:gd name="T20" fmla="*/ 368 w 710"/>
                  <a:gd name="T21" fmla="*/ 84 h 255"/>
                  <a:gd name="T22" fmla="*/ 365 w 710"/>
                  <a:gd name="T23" fmla="*/ 85 h 255"/>
                  <a:gd name="T24" fmla="*/ 362 w 710"/>
                  <a:gd name="T25" fmla="*/ 87 h 255"/>
                  <a:gd name="T26" fmla="*/ 362 w 710"/>
                  <a:gd name="T27" fmla="*/ 88 h 255"/>
                  <a:gd name="T28" fmla="*/ 360 w 710"/>
                  <a:gd name="T29" fmla="*/ 90 h 255"/>
                  <a:gd name="T30" fmla="*/ 357 w 710"/>
                  <a:gd name="T31" fmla="*/ 91 h 255"/>
                  <a:gd name="T32" fmla="*/ 357 w 710"/>
                  <a:gd name="T33" fmla="*/ 92 h 255"/>
                  <a:gd name="T34" fmla="*/ 355 w 710"/>
                  <a:gd name="T35" fmla="*/ 95 h 255"/>
                  <a:gd name="T36" fmla="*/ 202 w 710"/>
                  <a:gd name="T37" fmla="*/ 242 h 255"/>
                  <a:gd name="T38" fmla="*/ 0 w 710"/>
                  <a:gd name="T39" fmla="*/ 254 h 255"/>
                  <a:gd name="T40" fmla="*/ 228 w 710"/>
                  <a:gd name="T41" fmla="*/ 81 h 255"/>
                  <a:gd name="T42" fmla="*/ 234 w 710"/>
                  <a:gd name="T43" fmla="*/ 76 h 255"/>
                  <a:gd name="T44" fmla="*/ 239 w 710"/>
                  <a:gd name="T45" fmla="*/ 73 h 255"/>
                  <a:gd name="T46" fmla="*/ 244 w 710"/>
                  <a:gd name="T47" fmla="*/ 69 h 255"/>
                  <a:gd name="T48" fmla="*/ 247 w 710"/>
                  <a:gd name="T49" fmla="*/ 66 h 255"/>
                  <a:gd name="T50" fmla="*/ 252 w 710"/>
                  <a:gd name="T51" fmla="*/ 62 h 255"/>
                  <a:gd name="T52" fmla="*/ 257 w 710"/>
                  <a:gd name="T53" fmla="*/ 59 h 255"/>
                  <a:gd name="T54" fmla="*/ 263 w 710"/>
                  <a:gd name="T55" fmla="*/ 54 h 255"/>
                  <a:gd name="T56" fmla="*/ 268 w 710"/>
                  <a:gd name="T57" fmla="*/ 51 h 255"/>
                  <a:gd name="T58" fmla="*/ 276 w 710"/>
                  <a:gd name="T59" fmla="*/ 48 h 255"/>
                  <a:gd name="T60" fmla="*/ 281 w 710"/>
                  <a:gd name="T61" fmla="*/ 46 h 255"/>
                  <a:gd name="T62" fmla="*/ 286 w 710"/>
                  <a:gd name="T63" fmla="*/ 43 h 255"/>
                  <a:gd name="T64" fmla="*/ 294 w 710"/>
                  <a:gd name="T65" fmla="*/ 40 h 255"/>
                  <a:gd name="T66" fmla="*/ 299 w 710"/>
                  <a:gd name="T67" fmla="*/ 37 h 255"/>
                  <a:gd name="T68" fmla="*/ 307 w 710"/>
                  <a:gd name="T69" fmla="*/ 35 h 255"/>
                  <a:gd name="T70" fmla="*/ 315 w 710"/>
                  <a:gd name="T71" fmla="*/ 32 h 255"/>
                  <a:gd name="T72" fmla="*/ 323 w 710"/>
                  <a:gd name="T73" fmla="*/ 31 h 255"/>
                  <a:gd name="T74" fmla="*/ 470 w 710"/>
                  <a:gd name="T75" fmla="*/ 0 h 255"/>
                  <a:gd name="T76" fmla="*/ 428 w 710"/>
                  <a:gd name="T77" fmla="*/ 0 h 255"/>
                  <a:gd name="T78" fmla="*/ 399 w 710"/>
                  <a:gd name="T79" fmla="*/ 7 h 255"/>
                  <a:gd name="T80" fmla="*/ 394 w 710"/>
                  <a:gd name="T81" fmla="*/ 16 h 255"/>
                  <a:gd name="T82" fmla="*/ 470 w 710"/>
                  <a:gd name="T83" fmla="*/ 0 h 255"/>
                  <a:gd name="T84" fmla="*/ 709 w 710"/>
                  <a:gd name="T85" fmla="*/ 0 h 2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0"/>
                  <a:gd name="T130" fmla="*/ 0 h 255"/>
                  <a:gd name="T131" fmla="*/ 710 w 710"/>
                  <a:gd name="T132" fmla="*/ 255 h 2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0" h="255">
                    <a:moveTo>
                      <a:pt x="709" y="0"/>
                    </a:moveTo>
                    <a:lnTo>
                      <a:pt x="394" y="73"/>
                    </a:lnTo>
                    <a:lnTo>
                      <a:pt x="389" y="73"/>
                    </a:lnTo>
                    <a:lnTo>
                      <a:pt x="389" y="75"/>
                    </a:lnTo>
                    <a:lnTo>
                      <a:pt x="383" y="75"/>
                    </a:lnTo>
                    <a:lnTo>
                      <a:pt x="381" y="76"/>
                    </a:lnTo>
                    <a:lnTo>
                      <a:pt x="378" y="78"/>
                    </a:lnTo>
                    <a:lnTo>
                      <a:pt x="376" y="79"/>
                    </a:lnTo>
                    <a:lnTo>
                      <a:pt x="373" y="81"/>
                    </a:lnTo>
                    <a:lnTo>
                      <a:pt x="370" y="82"/>
                    </a:lnTo>
                    <a:lnTo>
                      <a:pt x="368" y="84"/>
                    </a:lnTo>
                    <a:lnTo>
                      <a:pt x="365" y="85"/>
                    </a:lnTo>
                    <a:lnTo>
                      <a:pt x="362" y="87"/>
                    </a:lnTo>
                    <a:lnTo>
                      <a:pt x="362" y="88"/>
                    </a:lnTo>
                    <a:lnTo>
                      <a:pt x="360" y="90"/>
                    </a:lnTo>
                    <a:lnTo>
                      <a:pt x="357" y="91"/>
                    </a:lnTo>
                    <a:lnTo>
                      <a:pt x="357" y="92"/>
                    </a:lnTo>
                    <a:lnTo>
                      <a:pt x="355" y="95"/>
                    </a:lnTo>
                    <a:lnTo>
                      <a:pt x="202" y="242"/>
                    </a:lnTo>
                    <a:lnTo>
                      <a:pt x="0" y="254"/>
                    </a:lnTo>
                    <a:lnTo>
                      <a:pt x="228" y="81"/>
                    </a:lnTo>
                    <a:lnTo>
                      <a:pt x="234" y="76"/>
                    </a:lnTo>
                    <a:lnTo>
                      <a:pt x="239" y="73"/>
                    </a:lnTo>
                    <a:lnTo>
                      <a:pt x="244" y="69"/>
                    </a:lnTo>
                    <a:lnTo>
                      <a:pt x="247" y="66"/>
                    </a:lnTo>
                    <a:lnTo>
                      <a:pt x="252" y="62"/>
                    </a:lnTo>
                    <a:lnTo>
                      <a:pt x="257" y="59"/>
                    </a:lnTo>
                    <a:lnTo>
                      <a:pt x="263" y="54"/>
                    </a:lnTo>
                    <a:lnTo>
                      <a:pt x="268" y="51"/>
                    </a:lnTo>
                    <a:lnTo>
                      <a:pt x="276" y="48"/>
                    </a:lnTo>
                    <a:lnTo>
                      <a:pt x="281" y="46"/>
                    </a:lnTo>
                    <a:lnTo>
                      <a:pt x="286" y="43"/>
                    </a:lnTo>
                    <a:lnTo>
                      <a:pt x="294" y="40"/>
                    </a:lnTo>
                    <a:lnTo>
                      <a:pt x="299" y="37"/>
                    </a:lnTo>
                    <a:lnTo>
                      <a:pt x="307" y="35"/>
                    </a:lnTo>
                    <a:lnTo>
                      <a:pt x="315" y="32"/>
                    </a:lnTo>
                    <a:lnTo>
                      <a:pt x="323" y="31"/>
                    </a:lnTo>
                    <a:lnTo>
                      <a:pt x="470" y="0"/>
                    </a:lnTo>
                    <a:lnTo>
                      <a:pt x="428" y="0"/>
                    </a:lnTo>
                    <a:lnTo>
                      <a:pt x="399" y="7"/>
                    </a:lnTo>
                    <a:lnTo>
                      <a:pt x="394" y="16"/>
                    </a:lnTo>
                    <a:lnTo>
                      <a:pt x="470" y="0"/>
                    </a:lnTo>
                    <a:lnTo>
                      <a:pt x="709" y="0"/>
                    </a:lnTo>
                  </a:path>
                </a:pathLst>
              </a:custGeom>
              <a:solidFill>
                <a:srgbClr val="FF8000"/>
              </a:solidFill>
              <a:ln w="127000" cap="rnd">
                <a:noFill/>
                <a:round/>
                <a:headEnd/>
                <a:tailEnd/>
              </a:ln>
            </p:spPr>
            <p:txBody>
              <a:bodyPr>
                <a:prstTxWarp prst="textNoShape">
                  <a:avLst/>
                </a:prstTxWarp>
              </a:bodyPr>
              <a:lstStyle/>
              <a:p>
                <a:endParaRPr lang="en-US"/>
              </a:p>
            </p:txBody>
          </p:sp>
          <p:sp>
            <p:nvSpPr>
              <p:cNvPr id="26179" name="Freeform 562"/>
              <p:cNvSpPr>
                <a:spLocks/>
              </p:cNvSpPr>
              <p:nvPr/>
            </p:nvSpPr>
            <p:spPr bwMode="auto">
              <a:xfrm>
                <a:off x="1281" y="2864"/>
                <a:ext cx="105" cy="33"/>
              </a:xfrm>
              <a:custGeom>
                <a:avLst/>
                <a:gdLst>
                  <a:gd name="T0" fmla="*/ 104 w 105"/>
                  <a:gd name="T1" fmla="*/ 11 h 33"/>
                  <a:gd name="T2" fmla="*/ 93 w 105"/>
                  <a:gd name="T3" fmla="*/ 0 h 33"/>
                  <a:gd name="T4" fmla="*/ 5 w 105"/>
                  <a:gd name="T5" fmla="*/ 23 h 33"/>
                  <a:gd name="T6" fmla="*/ 0 w 105"/>
                  <a:gd name="T7" fmla="*/ 32 h 33"/>
                  <a:gd name="T8" fmla="*/ 104 w 105"/>
                  <a:gd name="T9" fmla="*/ 11 h 33"/>
                  <a:gd name="T10" fmla="*/ 0 60000 65536"/>
                  <a:gd name="T11" fmla="*/ 0 60000 65536"/>
                  <a:gd name="T12" fmla="*/ 0 60000 65536"/>
                  <a:gd name="T13" fmla="*/ 0 60000 65536"/>
                  <a:gd name="T14" fmla="*/ 0 60000 65536"/>
                  <a:gd name="T15" fmla="*/ 0 w 105"/>
                  <a:gd name="T16" fmla="*/ 0 h 33"/>
                  <a:gd name="T17" fmla="*/ 105 w 105"/>
                  <a:gd name="T18" fmla="*/ 33 h 33"/>
                </a:gdLst>
                <a:ahLst/>
                <a:cxnLst>
                  <a:cxn ang="T10">
                    <a:pos x="T0" y="T1"/>
                  </a:cxn>
                  <a:cxn ang="T11">
                    <a:pos x="T2" y="T3"/>
                  </a:cxn>
                  <a:cxn ang="T12">
                    <a:pos x="T4" y="T5"/>
                  </a:cxn>
                  <a:cxn ang="T13">
                    <a:pos x="T6" y="T7"/>
                  </a:cxn>
                  <a:cxn ang="T14">
                    <a:pos x="T8" y="T9"/>
                  </a:cxn>
                </a:cxnLst>
                <a:rect l="T15" t="T16" r="T17" b="T18"/>
                <a:pathLst>
                  <a:path w="105" h="33">
                    <a:moveTo>
                      <a:pt x="104" y="11"/>
                    </a:moveTo>
                    <a:lnTo>
                      <a:pt x="93" y="0"/>
                    </a:lnTo>
                    <a:lnTo>
                      <a:pt x="5" y="23"/>
                    </a:lnTo>
                    <a:lnTo>
                      <a:pt x="0" y="32"/>
                    </a:lnTo>
                    <a:lnTo>
                      <a:pt x="104" y="11"/>
                    </a:lnTo>
                  </a:path>
                </a:pathLst>
              </a:custGeom>
              <a:noFill/>
              <a:ln w="12700" cap="rnd">
                <a:solidFill>
                  <a:srgbClr val="000000"/>
                </a:solidFill>
                <a:round/>
                <a:headEnd/>
                <a:tailEnd/>
              </a:ln>
            </p:spPr>
            <p:txBody>
              <a:bodyPr>
                <a:prstTxWarp prst="textNoShape">
                  <a:avLst/>
                </a:prstTxWarp>
              </a:bodyPr>
              <a:lstStyle/>
              <a:p>
                <a:endParaRPr lang="en-US"/>
              </a:p>
            </p:txBody>
          </p:sp>
          <p:sp>
            <p:nvSpPr>
              <p:cNvPr id="26180" name="Freeform 563"/>
              <p:cNvSpPr>
                <a:spLocks/>
              </p:cNvSpPr>
              <p:nvPr/>
            </p:nvSpPr>
            <p:spPr bwMode="auto">
              <a:xfrm>
                <a:off x="881" y="2807"/>
                <a:ext cx="849" cy="333"/>
              </a:xfrm>
              <a:custGeom>
                <a:avLst/>
                <a:gdLst>
                  <a:gd name="T0" fmla="*/ 827 w 849"/>
                  <a:gd name="T1" fmla="*/ 2 h 333"/>
                  <a:gd name="T2" fmla="*/ 328 w 849"/>
                  <a:gd name="T3" fmla="*/ 104 h 333"/>
                  <a:gd name="T4" fmla="*/ 320 w 849"/>
                  <a:gd name="T5" fmla="*/ 105 h 333"/>
                  <a:gd name="T6" fmla="*/ 312 w 849"/>
                  <a:gd name="T7" fmla="*/ 108 h 333"/>
                  <a:gd name="T8" fmla="*/ 304 w 849"/>
                  <a:gd name="T9" fmla="*/ 110 h 333"/>
                  <a:gd name="T10" fmla="*/ 299 w 849"/>
                  <a:gd name="T11" fmla="*/ 113 h 333"/>
                  <a:gd name="T12" fmla="*/ 291 w 849"/>
                  <a:gd name="T13" fmla="*/ 116 h 333"/>
                  <a:gd name="T14" fmla="*/ 285 w 849"/>
                  <a:gd name="T15" fmla="*/ 119 h 333"/>
                  <a:gd name="T16" fmla="*/ 280 w 849"/>
                  <a:gd name="T17" fmla="*/ 122 h 333"/>
                  <a:gd name="T18" fmla="*/ 272 w 849"/>
                  <a:gd name="T19" fmla="*/ 125 h 333"/>
                  <a:gd name="T20" fmla="*/ 267 w 849"/>
                  <a:gd name="T21" fmla="*/ 128 h 333"/>
                  <a:gd name="T22" fmla="*/ 261 w 849"/>
                  <a:gd name="T23" fmla="*/ 132 h 333"/>
                  <a:gd name="T24" fmla="*/ 256 w 849"/>
                  <a:gd name="T25" fmla="*/ 135 h 333"/>
                  <a:gd name="T26" fmla="*/ 251 w 849"/>
                  <a:gd name="T27" fmla="*/ 140 h 333"/>
                  <a:gd name="T28" fmla="*/ 248 w 849"/>
                  <a:gd name="T29" fmla="*/ 143 h 333"/>
                  <a:gd name="T30" fmla="*/ 243 w 849"/>
                  <a:gd name="T31" fmla="*/ 147 h 333"/>
                  <a:gd name="T32" fmla="*/ 237 w 849"/>
                  <a:gd name="T33" fmla="*/ 150 h 333"/>
                  <a:gd name="T34" fmla="*/ 232 w 849"/>
                  <a:gd name="T35" fmla="*/ 155 h 333"/>
                  <a:gd name="T36" fmla="*/ 0 w 849"/>
                  <a:gd name="T37" fmla="*/ 332 h 333"/>
                  <a:gd name="T38" fmla="*/ 205 w 849"/>
                  <a:gd name="T39" fmla="*/ 320 h 333"/>
                  <a:gd name="T40" fmla="*/ 360 w 849"/>
                  <a:gd name="T41" fmla="*/ 170 h 333"/>
                  <a:gd name="T42" fmla="*/ 363 w 849"/>
                  <a:gd name="T43" fmla="*/ 167 h 333"/>
                  <a:gd name="T44" fmla="*/ 363 w 849"/>
                  <a:gd name="T45" fmla="*/ 165 h 333"/>
                  <a:gd name="T46" fmla="*/ 365 w 849"/>
                  <a:gd name="T47" fmla="*/ 164 h 333"/>
                  <a:gd name="T48" fmla="*/ 368 w 849"/>
                  <a:gd name="T49" fmla="*/ 162 h 333"/>
                  <a:gd name="T50" fmla="*/ 368 w 849"/>
                  <a:gd name="T51" fmla="*/ 161 h 333"/>
                  <a:gd name="T52" fmla="*/ 371 w 849"/>
                  <a:gd name="T53" fmla="*/ 159 h 333"/>
                  <a:gd name="T54" fmla="*/ 373 w 849"/>
                  <a:gd name="T55" fmla="*/ 158 h 333"/>
                  <a:gd name="T56" fmla="*/ 376 w 849"/>
                  <a:gd name="T57" fmla="*/ 156 h 333"/>
                  <a:gd name="T58" fmla="*/ 379 w 849"/>
                  <a:gd name="T59" fmla="*/ 155 h 333"/>
                  <a:gd name="T60" fmla="*/ 381 w 849"/>
                  <a:gd name="T61" fmla="*/ 153 h 333"/>
                  <a:gd name="T62" fmla="*/ 384 w 849"/>
                  <a:gd name="T63" fmla="*/ 152 h 333"/>
                  <a:gd name="T64" fmla="*/ 387 w 849"/>
                  <a:gd name="T65" fmla="*/ 150 h 333"/>
                  <a:gd name="T66" fmla="*/ 389 w 849"/>
                  <a:gd name="T67" fmla="*/ 149 h 333"/>
                  <a:gd name="T68" fmla="*/ 395 w 849"/>
                  <a:gd name="T69" fmla="*/ 149 h 333"/>
                  <a:gd name="T70" fmla="*/ 395 w 849"/>
                  <a:gd name="T71" fmla="*/ 147 h 333"/>
                  <a:gd name="T72" fmla="*/ 400 w 849"/>
                  <a:gd name="T73" fmla="*/ 147 h 333"/>
                  <a:gd name="T74" fmla="*/ 835 w 849"/>
                  <a:gd name="T75" fmla="*/ 47 h 333"/>
                  <a:gd name="T76" fmla="*/ 837 w 849"/>
                  <a:gd name="T77" fmla="*/ 45 h 333"/>
                  <a:gd name="T78" fmla="*/ 843 w 849"/>
                  <a:gd name="T79" fmla="*/ 42 h 333"/>
                  <a:gd name="T80" fmla="*/ 845 w 849"/>
                  <a:gd name="T81" fmla="*/ 41 h 333"/>
                  <a:gd name="T82" fmla="*/ 848 w 849"/>
                  <a:gd name="T83" fmla="*/ 36 h 333"/>
                  <a:gd name="T84" fmla="*/ 848 w 849"/>
                  <a:gd name="T85" fmla="*/ 33 h 333"/>
                  <a:gd name="T86" fmla="*/ 848 w 849"/>
                  <a:gd name="T87" fmla="*/ 29 h 333"/>
                  <a:gd name="T88" fmla="*/ 848 w 849"/>
                  <a:gd name="T89" fmla="*/ 24 h 333"/>
                  <a:gd name="T90" fmla="*/ 848 w 849"/>
                  <a:gd name="T91" fmla="*/ 20 h 333"/>
                  <a:gd name="T92" fmla="*/ 848 w 849"/>
                  <a:gd name="T93" fmla="*/ 15 h 333"/>
                  <a:gd name="T94" fmla="*/ 848 w 849"/>
                  <a:gd name="T95" fmla="*/ 12 h 333"/>
                  <a:gd name="T96" fmla="*/ 845 w 849"/>
                  <a:gd name="T97" fmla="*/ 8 h 333"/>
                  <a:gd name="T98" fmla="*/ 843 w 849"/>
                  <a:gd name="T99" fmla="*/ 5 h 333"/>
                  <a:gd name="T100" fmla="*/ 840 w 849"/>
                  <a:gd name="T101" fmla="*/ 3 h 333"/>
                  <a:gd name="T102" fmla="*/ 835 w 849"/>
                  <a:gd name="T103" fmla="*/ 2 h 333"/>
                  <a:gd name="T104" fmla="*/ 832 w 849"/>
                  <a:gd name="T105" fmla="*/ 0 h 333"/>
                  <a:gd name="T106" fmla="*/ 827 w 849"/>
                  <a:gd name="T107" fmla="*/ 2 h 3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49"/>
                  <a:gd name="T163" fmla="*/ 0 h 333"/>
                  <a:gd name="T164" fmla="*/ 849 w 849"/>
                  <a:gd name="T165" fmla="*/ 333 h 33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49" h="333">
                    <a:moveTo>
                      <a:pt x="827" y="2"/>
                    </a:moveTo>
                    <a:lnTo>
                      <a:pt x="328" y="104"/>
                    </a:lnTo>
                    <a:lnTo>
                      <a:pt x="320" y="105"/>
                    </a:lnTo>
                    <a:lnTo>
                      <a:pt x="312" y="108"/>
                    </a:lnTo>
                    <a:lnTo>
                      <a:pt x="304" y="110"/>
                    </a:lnTo>
                    <a:lnTo>
                      <a:pt x="299" y="113"/>
                    </a:lnTo>
                    <a:lnTo>
                      <a:pt x="291" y="116"/>
                    </a:lnTo>
                    <a:lnTo>
                      <a:pt x="285" y="119"/>
                    </a:lnTo>
                    <a:lnTo>
                      <a:pt x="280" y="122"/>
                    </a:lnTo>
                    <a:lnTo>
                      <a:pt x="272" y="125"/>
                    </a:lnTo>
                    <a:lnTo>
                      <a:pt x="267" y="128"/>
                    </a:lnTo>
                    <a:lnTo>
                      <a:pt x="261" y="132"/>
                    </a:lnTo>
                    <a:lnTo>
                      <a:pt x="256" y="135"/>
                    </a:lnTo>
                    <a:lnTo>
                      <a:pt x="251" y="140"/>
                    </a:lnTo>
                    <a:lnTo>
                      <a:pt x="248" y="143"/>
                    </a:lnTo>
                    <a:lnTo>
                      <a:pt x="243" y="147"/>
                    </a:lnTo>
                    <a:lnTo>
                      <a:pt x="237" y="150"/>
                    </a:lnTo>
                    <a:lnTo>
                      <a:pt x="232" y="155"/>
                    </a:lnTo>
                    <a:lnTo>
                      <a:pt x="0" y="332"/>
                    </a:lnTo>
                    <a:lnTo>
                      <a:pt x="205" y="320"/>
                    </a:lnTo>
                    <a:lnTo>
                      <a:pt x="360" y="170"/>
                    </a:lnTo>
                    <a:lnTo>
                      <a:pt x="363" y="167"/>
                    </a:lnTo>
                    <a:lnTo>
                      <a:pt x="363" y="165"/>
                    </a:lnTo>
                    <a:lnTo>
                      <a:pt x="365" y="164"/>
                    </a:lnTo>
                    <a:lnTo>
                      <a:pt x="368" y="162"/>
                    </a:lnTo>
                    <a:lnTo>
                      <a:pt x="368" y="161"/>
                    </a:lnTo>
                    <a:lnTo>
                      <a:pt x="371" y="159"/>
                    </a:lnTo>
                    <a:lnTo>
                      <a:pt x="373" y="158"/>
                    </a:lnTo>
                    <a:lnTo>
                      <a:pt x="376" y="156"/>
                    </a:lnTo>
                    <a:lnTo>
                      <a:pt x="379" y="155"/>
                    </a:lnTo>
                    <a:lnTo>
                      <a:pt x="381" y="153"/>
                    </a:lnTo>
                    <a:lnTo>
                      <a:pt x="384" y="152"/>
                    </a:lnTo>
                    <a:lnTo>
                      <a:pt x="387" y="150"/>
                    </a:lnTo>
                    <a:lnTo>
                      <a:pt x="389" y="149"/>
                    </a:lnTo>
                    <a:lnTo>
                      <a:pt x="395" y="149"/>
                    </a:lnTo>
                    <a:lnTo>
                      <a:pt x="395" y="147"/>
                    </a:lnTo>
                    <a:lnTo>
                      <a:pt x="400" y="147"/>
                    </a:lnTo>
                    <a:lnTo>
                      <a:pt x="835" y="47"/>
                    </a:lnTo>
                    <a:lnTo>
                      <a:pt x="837" y="45"/>
                    </a:lnTo>
                    <a:lnTo>
                      <a:pt x="843" y="42"/>
                    </a:lnTo>
                    <a:lnTo>
                      <a:pt x="845" y="41"/>
                    </a:lnTo>
                    <a:lnTo>
                      <a:pt x="848" y="36"/>
                    </a:lnTo>
                    <a:lnTo>
                      <a:pt x="848" y="33"/>
                    </a:lnTo>
                    <a:lnTo>
                      <a:pt x="848" y="29"/>
                    </a:lnTo>
                    <a:lnTo>
                      <a:pt x="848" y="24"/>
                    </a:lnTo>
                    <a:lnTo>
                      <a:pt x="848" y="20"/>
                    </a:lnTo>
                    <a:lnTo>
                      <a:pt x="848" y="15"/>
                    </a:lnTo>
                    <a:lnTo>
                      <a:pt x="848" y="12"/>
                    </a:lnTo>
                    <a:lnTo>
                      <a:pt x="845" y="8"/>
                    </a:lnTo>
                    <a:lnTo>
                      <a:pt x="843" y="5"/>
                    </a:lnTo>
                    <a:lnTo>
                      <a:pt x="840" y="3"/>
                    </a:lnTo>
                    <a:lnTo>
                      <a:pt x="835" y="2"/>
                    </a:lnTo>
                    <a:lnTo>
                      <a:pt x="832" y="0"/>
                    </a:lnTo>
                    <a:lnTo>
                      <a:pt x="827" y="2"/>
                    </a:lnTo>
                  </a:path>
                </a:pathLst>
              </a:custGeom>
              <a:noFill/>
              <a:ln w="12700" cap="rnd">
                <a:solidFill>
                  <a:srgbClr val="000000"/>
                </a:solidFill>
                <a:round/>
                <a:headEnd/>
                <a:tailEnd/>
              </a:ln>
            </p:spPr>
            <p:txBody>
              <a:bodyPr>
                <a:prstTxWarp prst="textNoShape">
                  <a:avLst/>
                </a:prstTxWarp>
              </a:bodyPr>
              <a:lstStyle/>
              <a:p>
                <a:endParaRPr lang="en-US"/>
              </a:p>
            </p:txBody>
          </p:sp>
          <p:sp>
            <p:nvSpPr>
              <p:cNvPr id="26181" name="Freeform 564"/>
              <p:cNvSpPr>
                <a:spLocks/>
              </p:cNvSpPr>
              <p:nvPr/>
            </p:nvSpPr>
            <p:spPr bwMode="auto">
              <a:xfrm>
                <a:off x="1559" y="2780"/>
                <a:ext cx="161" cy="48"/>
              </a:xfrm>
              <a:custGeom>
                <a:avLst/>
                <a:gdLst>
                  <a:gd name="T0" fmla="*/ 0 w 161"/>
                  <a:gd name="T1" fmla="*/ 39 h 48"/>
                  <a:gd name="T2" fmla="*/ 5 w 161"/>
                  <a:gd name="T3" fmla="*/ 47 h 48"/>
                  <a:gd name="T4" fmla="*/ 160 w 161"/>
                  <a:gd name="T5" fmla="*/ 8 h 48"/>
                  <a:gd name="T6" fmla="*/ 155 w 161"/>
                  <a:gd name="T7" fmla="*/ 0 h 48"/>
                  <a:gd name="T8" fmla="*/ 0 w 161"/>
                  <a:gd name="T9" fmla="*/ 39 h 48"/>
                  <a:gd name="T10" fmla="*/ 0 60000 65536"/>
                  <a:gd name="T11" fmla="*/ 0 60000 65536"/>
                  <a:gd name="T12" fmla="*/ 0 60000 65536"/>
                  <a:gd name="T13" fmla="*/ 0 60000 65536"/>
                  <a:gd name="T14" fmla="*/ 0 60000 65536"/>
                  <a:gd name="T15" fmla="*/ 0 w 161"/>
                  <a:gd name="T16" fmla="*/ 0 h 48"/>
                  <a:gd name="T17" fmla="*/ 161 w 161"/>
                  <a:gd name="T18" fmla="*/ 48 h 48"/>
                </a:gdLst>
                <a:ahLst/>
                <a:cxnLst>
                  <a:cxn ang="T10">
                    <a:pos x="T0" y="T1"/>
                  </a:cxn>
                  <a:cxn ang="T11">
                    <a:pos x="T2" y="T3"/>
                  </a:cxn>
                  <a:cxn ang="T12">
                    <a:pos x="T4" y="T5"/>
                  </a:cxn>
                  <a:cxn ang="T13">
                    <a:pos x="T6" y="T7"/>
                  </a:cxn>
                  <a:cxn ang="T14">
                    <a:pos x="T8" y="T9"/>
                  </a:cxn>
                </a:cxnLst>
                <a:rect l="T15" t="T16" r="T17" b="T18"/>
                <a:pathLst>
                  <a:path w="161" h="48">
                    <a:moveTo>
                      <a:pt x="0" y="39"/>
                    </a:moveTo>
                    <a:lnTo>
                      <a:pt x="5" y="47"/>
                    </a:lnTo>
                    <a:lnTo>
                      <a:pt x="160" y="8"/>
                    </a:lnTo>
                    <a:lnTo>
                      <a:pt x="155" y="0"/>
                    </a:lnTo>
                    <a:lnTo>
                      <a:pt x="0" y="39"/>
                    </a:lnTo>
                  </a:path>
                </a:pathLst>
              </a:custGeom>
              <a:solidFill>
                <a:srgbClr val="C0C0C0"/>
              </a:solidFill>
              <a:ln w="127000" cap="rnd">
                <a:noFill/>
                <a:round/>
                <a:headEnd/>
                <a:tailEnd/>
              </a:ln>
            </p:spPr>
            <p:txBody>
              <a:bodyPr>
                <a:prstTxWarp prst="textNoShape">
                  <a:avLst/>
                </a:prstTxWarp>
              </a:bodyPr>
              <a:lstStyle/>
              <a:p>
                <a:endParaRPr lang="en-US"/>
              </a:p>
            </p:txBody>
          </p:sp>
          <p:sp>
            <p:nvSpPr>
              <p:cNvPr id="26182" name="Freeform 565"/>
              <p:cNvSpPr>
                <a:spLocks/>
              </p:cNvSpPr>
              <p:nvPr/>
            </p:nvSpPr>
            <p:spPr bwMode="auto">
              <a:xfrm>
                <a:off x="1548" y="2780"/>
                <a:ext cx="172" cy="54"/>
              </a:xfrm>
              <a:custGeom>
                <a:avLst/>
                <a:gdLst>
                  <a:gd name="T0" fmla="*/ 0 w 172"/>
                  <a:gd name="T1" fmla="*/ 44 h 54"/>
                  <a:gd name="T2" fmla="*/ 5 w 172"/>
                  <a:gd name="T3" fmla="*/ 53 h 54"/>
                  <a:gd name="T4" fmla="*/ 171 w 172"/>
                  <a:gd name="T5" fmla="*/ 9 h 54"/>
                  <a:gd name="T6" fmla="*/ 166 w 172"/>
                  <a:gd name="T7" fmla="*/ 0 h 54"/>
                  <a:gd name="T8" fmla="*/ 0 w 172"/>
                  <a:gd name="T9" fmla="*/ 44 h 54"/>
                  <a:gd name="T10" fmla="*/ 0 60000 65536"/>
                  <a:gd name="T11" fmla="*/ 0 60000 65536"/>
                  <a:gd name="T12" fmla="*/ 0 60000 65536"/>
                  <a:gd name="T13" fmla="*/ 0 60000 65536"/>
                  <a:gd name="T14" fmla="*/ 0 60000 65536"/>
                  <a:gd name="T15" fmla="*/ 0 w 172"/>
                  <a:gd name="T16" fmla="*/ 0 h 54"/>
                  <a:gd name="T17" fmla="*/ 172 w 172"/>
                  <a:gd name="T18" fmla="*/ 54 h 54"/>
                </a:gdLst>
                <a:ahLst/>
                <a:cxnLst>
                  <a:cxn ang="T10">
                    <a:pos x="T0" y="T1"/>
                  </a:cxn>
                  <a:cxn ang="T11">
                    <a:pos x="T2" y="T3"/>
                  </a:cxn>
                  <a:cxn ang="T12">
                    <a:pos x="T4" y="T5"/>
                  </a:cxn>
                  <a:cxn ang="T13">
                    <a:pos x="T6" y="T7"/>
                  </a:cxn>
                  <a:cxn ang="T14">
                    <a:pos x="T8" y="T9"/>
                  </a:cxn>
                </a:cxnLst>
                <a:rect l="T15" t="T16" r="T17" b="T18"/>
                <a:pathLst>
                  <a:path w="172" h="54">
                    <a:moveTo>
                      <a:pt x="0" y="44"/>
                    </a:moveTo>
                    <a:lnTo>
                      <a:pt x="5" y="53"/>
                    </a:lnTo>
                    <a:lnTo>
                      <a:pt x="171" y="9"/>
                    </a:lnTo>
                    <a:lnTo>
                      <a:pt x="166" y="0"/>
                    </a:lnTo>
                    <a:lnTo>
                      <a:pt x="0" y="44"/>
                    </a:lnTo>
                  </a:path>
                </a:pathLst>
              </a:custGeom>
              <a:noFill/>
              <a:ln w="12700" cap="rnd">
                <a:solidFill>
                  <a:srgbClr val="000000"/>
                </a:solidFill>
                <a:round/>
                <a:headEnd/>
                <a:tailEnd/>
              </a:ln>
            </p:spPr>
            <p:txBody>
              <a:bodyPr>
                <a:prstTxWarp prst="textNoShape">
                  <a:avLst/>
                </a:prstTxWarp>
              </a:bodyPr>
              <a:lstStyle/>
              <a:p>
                <a:endParaRPr lang="en-US"/>
              </a:p>
            </p:txBody>
          </p:sp>
          <p:sp>
            <p:nvSpPr>
              <p:cNvPr id="26183" name="Freeform 566"/>
              <p:cNvSpPr>
                <a:spLocks/>
              </p:cNvSpPr>
              <p:nvPr/>
            </p:nvSpPr>
            <p:spPr bwMode="auto">
              <a:xfrm>
                <a:off x="1388" y="2821"/>
                <a:ext cx="169" cy="53"/>
              </a:xfrm>
              <a:custGeom>
                <a:avLst/>
                <a:gdLst>
                  <a:gd name="T0" fmla="*/ 0 w 169"/>
                  <a:gd name="T1" fmla="*/ 39 h 53"/>
                  <a:gd name="T2" fmla="*/ 10 w 169"/>
                  <a:gd name="T3" fmla="*/ 52 h 53"/>
                  <a:gd name="T4" fmla="*/ 168 w 169"/>
                  <a:gd name="T5" fmla="*/ 13 h 53"/>
                  <a:gd name="T6" fmla="*/ 158 w 169"/>
                  <a:gd name="T7" fmla="*/ 0 h 53"/>
                  <a:gd name="T8" fmla="*/ 0 w 169"/>
                  <a:gd name="T9" fmla="*/ 39 h 53"/>
                  <a:gd name="T10" fmla="*/ 0 60000 65536"/>
                  <a:gd name="T11" fmla="*/ 0 60000 65536"/>
                  <a:gd name="T12" fmla="*/ 0 60000 65536"/>
                  <a:gd name="T13" fmla="*/ 0 60000 65536"/>
                  <a:gd name="T14" fmla="*/ 0 60000 65536"/>
                  <a:gd name="T15" fmla="*/ 0 w 169"/>
                  <a:gd name="T16" fmla="*/ 0 h 53"/>
                  <a:gd name="T17" fmla="*/ 169 w 169"/>
                  <a:gd name="T18" fmla="*/ 53 h 53"/>
                </a:gdLst>
                <a:ahLst/>
                <a:cxnLst>
                  <a:cxn ang="T10">
                    <a:pos x="T0" y="T1"/>
                  </a:cxn>
                  <a:cxn ang="T11">
                    <a:pos x="T2" y="T3"/>
                  </a:cxn>
                  <a:cxn ang="T12">
                    <a:pos x="T4" y="T5"/>
                  </a:cxn>
                  <a:cxn ang="T13">
                    <a:pos x="T6" y="T7"/>
                  </a:cxn>
                  <a:cxn ang="T14">
                    <a:pos x="T8" y="T9"/>
                  </a:cxn>
                </a:cxnLst>
                <a:rect l="T15" t="T16" r="T17" b="T18"/>
                <a:pathLst>
                  <a:path w="169" h="53">
                    <a:moveTo>
                      <a:pt x="0" y="39"/>
                    </a:moveTo>
                    <a:lnTo>
                      <a:pt x="10" y="52"/>
                    </a:lnTo>
                    <a:lnTo>
                      <a:pt x="168" y="13"/>
                    </a:lnTo>
                    <a:lnTo>
                      <a:pt x="158" y="0"/>
                    </a:lnTo>
                    <a:lnTo>
                      <a:pt x="0" y="39"/>
                    </a:lnTo>
                  </a:path>
                </a:pathLst>
              </a:custGeom>
              <a:solidFill>
                <a:srgbClr val="000000"/>
              </a:solidFill>
              <a:ln w="127000" cap="rnd">
                <a:noFill/>
                <a:round/>
                <a:headEnd/>
                <a:tailEnd/>
              </a:ln>
            </p:spPr>
            <p:txBody>
              <a:bodyPr>
                <a:prstTxWarp prst="textNoShape">
                  <a:avLst/>
                </a:prstTxWarp>
              </a:bodyPr>
              <a:lstStyle/>
              <a:p>
                <a:endParaRPr lang="en-US"/>
              </a:p>
            </p:txBody>
          </p:sp>
          <p:sp>
            <p:nvSpPr>
              <p:cNvPr id="26184" name="Freeform 567"/>
              <p:cNvSpPr>
                <a:spLocks/>
              </p:cNvSpPr>
              <p:nvPr/>
            </p:nvSpPr>
            <p:spPr bwMode="auto">
              <a:xfrm>
                <a:off x="1377" y="2821"/>
                <a:ext cx="180" cy="59"/>
              </a:xfrm>
              <a:custGeom>
                <a:avLst/>
                <a:gdLst>
                  <a:gd name="T0" fmla="*/ 0 w 180"/>
                  <a:gd name="T1" fmla="*/ 43 h 59"/>
                  <a:gd name="T2" fmla="*/ 11 w 180"/>
                  <a:gd name="T3" fmla="*/ 58 h 59"/>
                  <a:gd name="T4" fmla="*/ 179 w 180"/>
                  <a:gd name="T5" fmla="*/ 15 h 59"/>
                  <a:gd name="T6" fmla="*/ 168 w 180"/>
                  <a:gd name="T7" fmla="*/ 0 h 59"/>
                  <a:gd name="T8" fmla="*/ 0 w 180"/>
                  <a:gd name="T9" fmla="*/ 43 h 59"/>
                  <a:gd name="T10" fmla="*/ 0 60000 65536"/>
                  <a:gd name="T11" fmla="*/ 0 60000 65536"/>
                  <a:gd name="T12" fmla="*/ 0 60000 65536"/>
                  <a:gd name="T13" fmla="*/ 0 60000 65536"/>
                  <a:gd name="T14" fmla="*/ 0 60000 65536"/>
                  <a:gd name="T15" fmla="*/ 0 w 180"/>
                  <a:gd name="T16" fmla="*/ 0 h 59"/>
                  <a:gd name="T17" fmla="*/ 180 w 180"/>
                  <a:gd name="T18" fmla="*/ 59 h 59"/>
                </a:gdLst>
                <a:ahLst/>
                <a:cxnLst>
                  <a:cxn ang="T10">
                    <a:pos x="T0" y="T1"/>
                  </a:cxn>
                  <a:cxn ang="T11">
                    <a:pos x="T2" y="T3"/>
                  </a:cxn>
                  <a:cxn ang="T12">
                    <a:pos x="T4" y="T5"/>
                  </a:cxn>
                  <a:cxn ang="T13">
                    <a:pos x="T6" y="T7"/>
                  </a:cxn>
                  <a:cxn ang="T14">
                    <a:pos x="T8" y="T9"/>
                  </a:cxn>
                </a:cxnLst>
                <a:rect l="T15" t="T16" r="T17" b="T18"/>
                <a:pathLst>
                  <a:path w="180" h="59">
                    <a:moveTo>
                      <a:pt x="0" y="43"/>
                    </a:moveTo>
                    <a:lnTo>
                      <a:pt x="11" y="58"/>
                    </a:lnTo>
                    <a:lnTo>
                      <a:pt x="179" y="15"/>
                    </a:lnTo>
                    <a:lnTo>
                      <a:pt x="168" y="0"/>
                    </a:lnTo>
                    <a:lnTo>
                      <a:pt x="0" y="43"/>
                    </a:lnTo>
                  </a:path>
                </a:pathLst>
              </a:custGeom>
              <a:noFill/>
              <a:ln w="12700" cap="rnd">
                <a:solidFill>
                  <a:srgbClr val="000000"/>
                </a:solidFill>
                <a:round/>
                <a:headEnd/>
                <a:tailEnd/>
              </a:ln>
            </p:spPr>
            <p:txBody>
              <a:bodyPr>
                <a:prstTxWarp prst="textNoShape">
                  <a:avLst/>
                </a:prstTxWarp>
              </a:bodyPr>
              <a:lstStyle/>
              <a:p>
                <a:endParaRPr lang="en-US"/>
              </a:p>
            </p:txBody>
          </p:sp>
          <p:sp>
            <p:nvSpPr>
              <p:cNvPr id="26185" name="Freeform 568"/>
              <p:cNvSpPr>
                <a:spLocks/>
              </p:cNvSpPr>
              <p:nvPr/>
            </p:nvSpPr>
            <p:spPr bwMode="auto">
              <a:xfrm>
                <a:off x="1393" y="2783"/>
                <a:ext cx="324" cy="85"/>
              </a:xfrm>
              <a:custGeom>
                <a:avLst/>
                <a:gdLst>
                  <a:gd name="T0" fmla="*/ 0 w 324"/>
                  <a:gd name="T1" fmla="*/ 83 h 85"/>
                  <a:gd name="T2" fmla="*/ 0 w 324"/>
                  <a:gd name="T3" fmla="*/ 83 h 85"/>
                  <a:gd name="T4" fmla="*/ 320 w 324"/>
                  <a:gd name="T5" fmla="*/ 0 h 85"/>
                  <a:gd name="T6" fmla="*/ 323 w 324"/>
                  <a:gd name="T7" fmla="*/ 3 h 85"/>
                  <a:gd name="T8" fmla="*/ 0 w 324"/>
                  <a:gd name="T9" fmla="*/ 84 h 85"/>
                  <a:gd name="T10" fmla="*/ 0 w 324"/>
                  <a:gd name="T11" fmla="*/ 83 h 85"/>
                  <a:gd name="T12" fmla="*/ 0 60000 65536"/>
                  <a:gd name="T13" fmla="*/ 0 60000 65536"/>
                  <a:gd name="T14" fmla="*/ 0 60000 65536"/>
                  <a:gd name="T15" fmla="*/ 0 60000 65536"/>
                  <a:gd name="T16" fmla="*/ 0 60000 65536"/>
                  <a:gd name="T17" fmla="*/ 0 60000 65536"/>
                  <a:gd name="T18" fmla="*/ 0 w 324"/>
                  <a:gd name="T19" fmla="*/ 0 h 85"/>
                  <a:gd name="T20" fmla="*/ 324 w 324"/>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324" h="85">
                    <a:moveTo>
                      <a:pt x="0" y="83"/>
                    </a:moveTo>
                    <a:lnTo>
                      <a:pt x="0" y="83"/>
                    </a:lnTo>
                    <a:lnTo>
                      <a:pt x="320" y="0"/>
                    </a:lnTo>
                    <a:lnTo>
                      <a:pt x="323" y="3"/>
                    </a:lnTo>
                    <a:lnTo>
                      <a:pt x="0" y="84"/>
                    </a:lnTo>
                    <a:lnTo>
                      <a:pt x="0" y="83"/>
                    </a:lnTo>
                  </a:path>
                </a:pathLst>
              </a:custGeom>
              <a:solidFill>
                <a:srgbClr val="FFFFFF"/>
              </a:solidFill>
              <a:ln w="127000" cap="rnd">
                <a:noFill/>
                <a:round/>
                <a:headEnd/>
                <a:tailEnd/>
              </a:ln>
            </p:spPr>
            <p:txBody>
              <a:bodyPr>
                <a:prstTxWarp prst="textNoShape">
                  <a:avLst/>
                </a:prstTxWarp>
              </a:bodyPr>
              <a:lstStyle/>
              <a:p>
                <a:endParaRPr lang="en-US"/>
              </a:p>
            </p:txBody>
          </p:sp>
          <p:sp>
            <p:nvSpPr>
              <p:cNvPr id="26186" name="Freeform 569"/>
              <p:cNvSpPr>
                <a:spLocks/>
              </p:cNvSpPr>
              <p:nvPr/>
            </p:nvSpPr>
            <p:spPr bwMode="auto">
              <a:xfrm>
                <a:off x="1852" y="3032"/>
                <a:ext cx="46" cy="97"/>
              </a:xfrm>
              <a:custGeom>
                <a:avLst/>
                <a:gdLst>
                  <a:gd name="T0" fmla="*/ 13 w 46"/>
                  <a:gd name="T1" fmla="*/ 0 h 97"/>
                  <a:gd name="T2" fmla="*/ 0 w 46"/>
                  <a:gd name="T3" fmla="*/ 1 h 97"/>
                  <a:gd name="T4" fmla="*/ 32 w 46"/>
                  <a:gd name="T5" fmla="*/ 96 h 97"/>
                  <a:gd name="T6" fmla="*/ 45 w 46"/>
                  <a:gd name="T7" fmla="*/ 93 h 97"/>
                  <a:gd name="T8" fmla="*/ 13 w 46"/>
                  <a:gd name="T9" fmla="*/ 0 h 97"/>
                  <a:gd name="T10" fmla="*/ 0 60000 65536"/>
                  <a:gd name="T11" fmla="*/ 0 60000 65536"/>
                  <a:gd name="T12" fmla="*/ 0 60000 65536"/>
                  <a:gd name="T13" fmla="*/ 0 60000 65536"/>
                  <a:gd name="T14" fmla="*/ 0 60000 65536"/>
                  <a:gd name="T15" fmla="*/ 0 w 46"/>
                  <a:gd name="T16" fmla="*/ 0 h 97"/>
                  <a:gd name="T17" fmla="*/ 46 w 46"/>
                  <a:gd name="T18" fmla="*/ 97 h 97"/>
                </a:gdLst>
                <a:ahLst/>
                <a:cxnLst>
                  <a:cxn ang="T10">
                    <a:pos x="T0" y="T1"/>
                  </a:cxn>
                  <a:cxn ang="T11">
                    <a:pos x="T2" y="T3"/>
                  </a:cxn>
                  <a:cxn ang="T12">
                    <a:pos x="T4" y="T5"/>
                  </a:cxn>
                  <a:cxn ang="T13">
                    <a:pos x="T6" y="T7"/>
                  </a:cxn>
                  <a:cxn ang="T14">
                    <a:pos x="T8" y="T9"/>
                  </a:cxn>
                </a:cxnLst>
                <a:rect l="T15" t="T16" r="T17" b="T18"/>
                <a:pathLst>
                  <a:path w="46" h="97">
                    <a:moveTo>
                      <a:pt x="13" y="0"/>
                    </a:moveTo>
                    <a:lnTo>
                      <a:pt x="0" y="1"/>
                    </a:lnTo>
                    <a:lnTo>
                      <a:pt x="32" y="96"/>
                    </a:lnTo>
                    <a:lnTo>
                      <a:pt x="45" y="93"/>
                    </a:lnTo>
                    <a:lnTo>
                      <a:pt x="13" y="0"/>
                    </a:lnTo>
                  </a:path>
                </a:pathLst>
              </a:custGeom>
              <a:solidFill>
                <a:srgbClr val="C0C0C0"/>
              </a:solidFill>
              <a:ln w="127000" cap="rnd">
                <a:noFill/>
                <a:round/>
                <a:headEnd/>
                <a:tailEnd/>
              </a:ln>
            </p:spPr>
            <p:txBody>
              <a:bodyPr>
                <a:prstTxWarp prst="textNoShape">
                  <a:avLst/>
                </a:prstTxWarp>
              </a:bodyPr>
              <a:lstStyle/>
              <a:p>
                <a:endParaRPr lang="en-US"/>
              </a:p>
            </p:txBody>
          </p:sp>
          <p:sp>
            <p:nvSpPr>
              <p:cNvPr id="26187" name="Freeform 570"/>
              <p:cNvSpPr>
                <a:spLocks/>
              </p:cNvSpPr>
              <p:nvPr/>
            </p:nvSpPr>
            <p:spPr bwMode="auto">
              <a:xfrm>
                <a:off x="1841" y="3032"/>
                <a:ext cx="57" cy="103"/>
              </a:xfrm>
              <a:custGeom>
                <a:avLst/>
                <a:gdLst>
                  <a:gd name="T0" fmla="*/ 16 w 57"/>
                  <a:gd name="T1" fmla="*/ 0 h 103"/>
                  <a:gd name="T2" fmla="*/ 0 w 57"/>
                  <a:gd name="T3" fmla="*/ 2 h 103"/>
                  <a:gd name="T4" fmla="*/ 40 w 57"/>
                  <a:gd name="T5" fmla="*/ 102 h 103"/>
                  <a:gd name="T6" fmla="*/ 56 w 57"/>
                  <a:gd name="T7" fmla="*/ 99 h 103"/>
                  <a:gd name="T8" fmla="*/ 16 w 57"/>
                  <a:gd name="T9" fmla="*/ 0 h 103"/>
                  <a:gd name="T10" fmla="*/ 0 60000 65536"/>
                  <a:gd name="T11" fmla="*/ 0 60000 65536"/>
                  <a:gd name="T12" fmla="*/ 0 60000 65536"/>
                  <a:gd name="T13" fmla="*/ 0 60000 65536"/>
                  <a:gd name="T14" fmla="*/ 0 60000 65536"/>
                  <a:gd name="T15" fmla="*/ 0 w 57"/>
                  <a:gd name="T16" fmla="*/ 0 h 103"/>
                  <a:gd name="T17" fmla="*/ 57 w 57"/>
                  <a:gd name="T18" fmla="*/ 103 h 103"/>
                </a:gdLst>
                <a:ahLst/>
                <a:cxnLst>
                  <a:cxn ang="T10">
                    <a:pos x="T0" y="T1"/>
                  </a:cxn>
                  <a:cxn ang="T11">
                    <a:pos x="T2" y="T3"/>
                  </a:cxn>
                  <a:cxn ang="T12">
                    <a:pos x="T4" y="T5"/>
                  </a:cxn>
                  <a:cxn ang="T13">
                    <a:pos x="T6" y="T7"/>
                  </a:cxn>
                  <a:cxn ang="T14">
                    <a:pos x="T8" y="T9"/>
                  </a:cxn>
                </a:cxnLst>
                <a:rect l="T15" t="T16" r="T17" b="T18"/>
                <a:pathLst>
                  <a:path w="57" h="103">
                    <a:moveTo>
                      <a:pt x="16" y="0"/>
                    </a:moveTo>
                    <a:lnTo>
                      <a:pt x="0" y="2"/>
                    </a:lnTo>
                    <a:lnTo>
                      <a:pt x="40" y="102"/>
                    </a:lnTo>
                    <a:lnTo>
                      <a:pt x="56" y="99"/>
                    </a:lnTo>
                    <a:lnTo>
                      <a:pt x="16"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188" name="Freeform 571"/>
              <p:cNvSpPr>
                <a:spLocks/>
              </p:cNvSpPr>
              <p:nvPr/>
            </p:nvSpPr>
            <p:spPr bwMode="auto">
              <a:xfrm>
                <a:off x="1804" y="2929"/>
                <a:ext cx="60" cy="101"/>
              </a:xfrm>
              <a:custGeom>
                <a:avLst/>
                <a:gdLst>
                  <a:gd name="T0" fmla="*/ 23 w 60"/>
                  <a:gd name="T1" fmla="*/ 0 h 101"/>
                  <a:gd name="T2" fmla="*/ 0 w 60"/>
                  <a:gd name="T3" fmla="*/ 4 h 101"/>
                  <a:gd name="T4" fmla="*/ 34 w 60"/>
                  <a:gd name="T5" fmla="*/ 100 h 101"/>
                  <a:gd name="T6" fmla="*/ 59 w 60"/>
                  <a:gd name="T7" fmla="*/ 96 h 101"/>
                  <a:gd name="T8" fmla="*/ 23 w 60"/>
                  <a:gd name="T9" fmla="*/ 0 h 101"/>
                  <a:gd name="T10" fmla="*/ 0 60000 65536"/>
                  <a:gd name="T11" fmla="*/ 0 60000 65536"/>
                  <a:gd name="T12" fmla="*/ 0 60000 65536"/>
                  <a:gd name="T13" fmla="*/ 0 60000 65536"/>
                  <a:gd name="T14" fmla="*/ 0 60000 65536"/>
                  <a:gd name="T15" fmla="*/ 0 w 60"/>
                  <a:gd name="T16" fmla="*/ 0 h 101"/>
                  <a:gd name="T17" fmla="*/ 60 w 60"/>
                  <a:gd name="T18" fmla="*/ 101 h 101"/>
                </a:gdLst>
                <a:ahLst/>
                <a:cxnLst>
                  <a:cxn ang="T10">
                    <a:pos x="T0" y="T1"/>
                  </a:cxn>
                  <a:cxn ang="T11">
                    <a:pos x="T2" y="T3"/>
                  </a:cxn>
                  <a:cxn ang="T12">
                    <a:pos x="T4" y="T5"/>
                  </a:cxn>
                  <a:cxn ang="T13">
                    <a:pos x="T6" y="T7"/>
                  </a:cxn>
                  <a:cxn ang="T14">
                    <a:pos x="T8" y="T9"/>
                  </a:cxn>
                </a:cxnLst>
                <a:rect l="T15" t="T16" r="T17" b="T18"/>
                <a:pathLst>
                  <a:path w="60" h="101">
                    <a:moveTo>
                      <a:pt x="23" y="0"/>
                    </a:moveTo>
                    <a:lnTo>
                      <a:pt x="0" y="4"/>
                    </a:lnTo>
                    <a:lnTo>
                      <a:pt x="34" y="100"/>
                    </a:lnTo>
                    <a:lnTo>
                      <a:pt x="59" y="96"/>
                    </a:lnTo>
                    <a:lnTo>
                      <a:pt x="2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189" name="Freeform 572"/>
              <p:cNvSpPr>
                <a:spLocks/>
              </p:cNvSpPr>
              <p:nvPr/>
            </p:nvSpPr>
            <p:spPr bwMode="auto">
              <a:xfrm>
                <a:off x="1793" y="2929"/>
                <a:ext cx="71" cy="107"/>
              </a:xfrm>
              <a:custGeom>
                <a:avLst/>
                <a:gdLst>
                  <a:gd name="T0" fmla="*/ 27 w 71"/>
                  <a:gd name="T1" fmla="*/ 0 h 107"/>
                  <a:gd name="T2" fmla="*/ 0 w 71"/>
                  <a:gd name="T3" fmla="*/ 4 h 107"/>
                  <a:gd name="T4" fmla="*/ 40 w 71"/>
                  <a:gd name="T5" fmla="*/ 106 h 107"/>
                  <a:gd name="T6" fmla="*/ 70 w 71"/>
                  <a:gd name="T7" fmla="*/ 102 h 107"/>
                  <a:gd name="T8" fmla="*/ 27 w 71"/>
                  <a:gd name="T9" fmla="*/ 0 h 107"/>
                  <a:gd name="T10" fmla="*/ 0 60000 65536"/>
                  <a:gd name="T11" fmla="*/ 0 60000 65536"/>
                  <a:gd name="T12" fmla="*/ 0 60000 65536"/>
                  <a:gd name="T13" fmla="*/ 0 60000 65536"/>
                  <a:gd name="T14" fmla="*/ 0 60000 65536"/>
                  <a:gd name="T15" fmla="*/ 0 w 71"/>
                  <a:gd name="T16" fmla="*/ 0 h 107"/>
                  <a:gd name="T17" fmla="*/ 71 w 71"/>
                  <a:gd name="T18" fmla="*/ 107 h 107"/>
                </a:gdLst>
                <a:ahLst/>
                <a:cxnLst>
                  <a:cxn ang="T10">
                    <a:pos x="T0" y="T1"/>
                  </a:cxn>
                  <a:cxn ang="T11">
                    <a:pos x="T2" y="T3"/>
                  </a:cxn>
                  <a:cxn ang="T12">
                    <a:pos x="T4" y="T5"/>
                  </a:cxn>
                  <a:cxn ang="T13">
                    <a:pos x="T6" y="T7"/>
                  </a:cxn>
                  <a:cxn ang="T14">
                    <a:pos x="T8" y="T9"/>
                  </a:cxn>
                </a:cxnLst>
                <a:rect l="T15" t="T16" r="T17" b="T18"/>
                <a:pathLst>
                  <a:path w="71" h="107">
                    <a:moveTo>
                      <a:pt x="27" y="0"/>
                    </a:moveTo>
                    <a:lnTo>
                      <a:pt x="0" y="4"/>
                    </a:lnTo>
                    <a:lnTo>
                      <a:pt x="40" y="106"/>
                    </a:lnTo>
                    <a:lnTo>
                      <a:pt x="70" y="102"/>
                    </a:lnTo>
                    <a:lnTo>
                      <a:pt x="27"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190" name="Freeform 573"/>
              <p:cNvSpPr>
                <a:spLocks/>
              </p:cNvSpPr>
              <p:nvPr/>
            </p:nvSpPr>
            <p:spPr bwMode="auto">
              <a:xfrm>
                <a:off x="1815" y="2930"/>
                <a:ext cx="78" cy="198"/>
              </a:xfrm>
              <a:custGeom>
                <a:avLst/>
                <a:gdLst>
                  <a:gd name="T0" fmla="*/ 2 w 78"/>
                  <a:gd name="T1" fmla="*/ 1 h 198"/>
                  <a:gd name="T2" fmla="*/ 5 w 78"/>
                  <a:gd name="T3" fmla="*/ 0 h 198"/>
                  <a:gd name="T4" fmla="*/ 77 w 78"/>
                  <a:gd name="T5" fmla="*/ 197 h 198"/>
                  <a:gd name="T6" fmla="*/ 72 w 78"/>
                  <a:gd name="T7" fmla="*/ 197 h 198"/>
                  <a:gd name="T8" fmla="*/ 0 w 78"/>
                  <a:gd name="T9" fmla="*/ 1 h 198"/>
                  <a:gd name="T10" fmla="*/ 2 w 78"/>
                  <a:gd name="T11" fmla="*/ 1 h 198"/>
                  <a:gd name="T12" fmla="*/ 0 60000 65536"/>
                  <a:gd name="T13" fmla="*/ 0 60000 65536"/>
                  <a:gd name="T14" fmla="*/ 0 60000 65536"/>
                  <a:gd name="T15" fmla="*/ 0 60000 65536"/>
                  <a:gd name="T16" fmla="*/ 0 60000 65536"/>
                  <a:gd name="T17" fmla="*/ 0 60000 65536"/>
                  <a:gd name="T18" fmla="*/ 0 w 78"/>
                  <a:gd name="T19" fmla="*/ 0 h 198"/>
                  <a:gd name="T20" fmla="*/ 78 w 78"/>
                  <a:gd name="T21" fmla="*/ 198 h 198"/>
                </a:gdLst>
                <a:ahLst/>
                <a:cxnLst>
                  <a:cxn ang="T12">
                    <a:pos x="T0" y="T1"/>
                  </a:cxn>
                  <a:cxn ang="T13">
                    <a:pos x="T2" y="T3"/>
                  </a:cxn>
                  <a:cxn ang="T14">
                    <a:pos x="T4" y="T5"/>
                  </a:cxn>
                  <a:cxn ang="T15">
                    <a:pos x="T6" y="T7"/>
                  </a:cxn>
                  <a:cxn ang="T16">
                    <a:pos x="T8" y="T9"/>
                  </a:cxn>
                  <a:cxn ang="T17">
                    <a:pos x="T10" y="T11"/>
                  </a:cxn>
                </a:cxnLst>
                <a:rect l="T18" t="T19" r="T20" b="T21"/>
                <a:pathLst>
                  <a:path w="78" h="198">
                    <a:moveTo>
                      <a:pt x="2" y="1"/>
                    </a:moveTo>
                    <a:lnTo>
                      <a:pt x="5" y="0"/>
                    </a:lnTo>
                    <a:lnTo>
                      <a:pt x="77" y="197"/>
                    </a:lnTo>
                    <a:lnTo>
                      <a:pt x="72" y="197"/>
                    </a:lnTo>
                    <a:lnTo>
                      <a:pt x="0" y="1"/>
                    </a:lnTo>
                    <a:lnTo>
                      <a:pt x="2"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6191" name="Freeform 574"/>
              <p:cNvSpPr>
                <a:spLocks/>
              </p:cNvSpPr>
              <p:nvPr/>
            </p:nvSpPr>
            <p:spPr bwMode="auto">
              <a:xfrm>
                <a:off x="1884" y="3130"/>
                <a:ext cx="30" cy="17"/>
              </a:xfrm>
              <a:custGeom>
                <a:avLst/>
                <a:gdLst>
                  <a:gd name="T0" fmla="*/ 17 w 30"/>
                  <a:gd name="T1" fmla="*/ 16 h 17"/>
                  <a:gd name="T2" fmla="*/ 19 w 30"/>
                  <a:gd name="T3" fmla="*/ 16 h 17"/>
                  <a:gd name="T4" fmla="*/ 23 w 30"/>
                  <a:gd name="T5" fmla="*/ 15 h 17"/>
                  <a:gd name="T6" fmla="*/ 25 w 30"/>
                  <a:gd name="T7" fmla="*/ 14 h 17"/>
                  <a:gd name="T8" fmla="*/ 25 w 30"/>
                  <a:gd name="T9" fmla="*/ 13 h 17"/>
                  <a:gd name="T10" fmla="*/ 27 w 30"/>
                  <a:gd name="T11" fmla="*/ 11 h 17"/>
                  <a:gd name="T12" fmla="*/ 27 w 30"/>
                  <a:gd name="T13" fmla="*/ 10 h 17"/>
                  <a:gd name="T14" fmla="*/ 29 w 30"/>
                  <a:gd name="T15" fmla="*/ 9 h 17"/>
                  <a:gd name="T16" fmla="*/ 27 w 30"/>
                  <a:gd name="T17" fmla="*/ 6 h 17"/>
                  <a:gd name="T18" fmla="*/ 27 w 30"/>
                  <a:gd name="T19" fmla="*/ 5 h 17"/>
                  <a:gd name="T20" fmla="*/ 25 w 30"/>
                  <a:gd name="T21" fmla="*/ 3 h 17"/>
                  <a:gd name="T22" fmla="*/ 23 w 30"/>
                  <a:gd name="T23" fmla="*/ 2 h 17"/>
                  <a:gd name="T24" fmla="*/ 21 w 30"/>
                  <a:gd name="T25" fmla="*/ 2 h 17"/>
                  <a:gd name="T26" fmla="*/ 19 w 30"/>
                  <a:gd name="T27" fmla="*/ 1 h 17"/>
                  <a:gd name="T28" fmla="*/ 15 w 30"/>
                  <a:gd name="T29" fmla="*/ 1 h 17"/>
                  <a:gd name="T30" fmla="*/ 14 w 30"/>
                  <a:gd name="T31" fmla="*/ 0 h 17"/>
                  <a:gd name="T32" fmla="*/ 12 w 30"/>
                  <a:gd name="T33" fmla="*/ 1 h 17"/>
                  <a:gd name="T34" fmla="*/ 8 w 30"/>
                  <a:gd name="T35" fmla="*/ 1 h 17"/>
                  <a:gd name="T36" fmla="*/ 6 w 30"/>
                  <a:gd name="T37" fmla="*/ 2 h 17"/>
                  <a:gd name="T38" fmla="*/ 4 w 30"/>
                  <a:gd name="T39" fmla="*/ 3 h 17"/>
                  <a:gd name="T40" fmla="*/ 2 w 30"/>
                  <a:gd name="T41" fmla="*/ 4 h 17"/>
                  <a:gd name="T42" fmla="*/ 0 w 30"/>
                  <a:gd name="T43" fmla="*/ 5 h 17"/>
                  <a:gd name="T44" fmla="*/ 0 w 30"/>
                  <a:gd name="T45" fmla="*/ 7 h 17"/>
                  <a:gd name="T46" fmla="*/ 0 w 30"/>
                  <a:gd name="T47" fmla="*/ 9 h 17"/>
                  <a:gd name="T48" fmla="*/ 0 w 30"/>
                  <a:gd name="T49" fmla="*/ 10 h 17"/>
                  <a:gd name="T50" fmla="*/ 2 w 30"/>
                  <a:gd name="T51" fmla="*/ 12 h 17"/>
                  <a:gd name="T52" fmla="*/ 2 w 30"/>
                  <a:gd name="T53" fmla="*/ 13 h 17"/>
                  <a:gd name="T54" fmla="*/ 4 w 30"/>
                  <a:gd name="T55" fmla="*/ 14 h 17"/>
                  <a:gd name="T56" fmla="*/ 6 w 30"/>
                  <a:gd name="T57" fmla="*/ 15 h 17"/>
                  <a:gd name="T58" fmla="*/ 10 w 30"/>
                  <a:gd name="T59" fmla="*/ 16 h 17"/>
                  <a:gd name="T60" fmla="*/ 12 w 30"/>
                  <a:gd name="T61" fmla="*/ 16 h 17"/>
                  <a:gd name="T62" fmla="*/ 14 w 30"/>
                  <a:gd name="T63" fmla="*/ 16 h 17"/>
                  <a:gd name="T64" fmla="*/ 17 w 30"/>
                  <a:gd name="T65" fmla="*/ 16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
                  <a:gd name="T100" fmla="*/ 0 h 17"/>
                  <a:gd name="T101" fmla="*/ 30 w 30"/>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 h="17">
                    <a:moveTo>
                      <a:pt x="17" y="16"/>
                    </a:moveTo>
                    <a:lnTo>
                      <a:pt x="19" y="16"/>
                    </a:lnTo>
                    <a:lnTo>
                      <a:pt x="23" y="15"/>
                    </a:lnTo>
                    <a:lnTo>
                      <a:pt x="25" y="14"/>
                    </a:lnTo>
                    <a:lnTo>
                      <a:pt x="25" y="13"/>
                    </a:lnTo>
                    <a:lnTo>
                      <a:pt x="27" y="11"/>
                    </a:lnTo>
                    <a:lnTo>
                      <a:pt x="27" y="10"/>
                    </a:lnTo>
                    <a:lnTo>
                      <a:pt x="29" y="9"/>
                    </a:lnTo>
                    <a:lnTo>
                      <a:pt x="27" y="6"/>
                    </a:lnTo>
                    <a:lnTo>
                      <a:pt x="27" y="5"/>
                    </a:lnTo>
                    <a:lnTo>
                      <a:pt x="25" y="3"/>
                    </a:lnTo>
                    <a:lnTo>
                      <a:pt x="23" y="2"/>
                    </a:lnTo>
                    <a:lnTo>
                      <a:pt x="21" y="2"/>
                    </a:lnTo>
                    <a:lnTo>
                      <a:pt x="19" y="1"/>
                    </a:lnTo>
                    <a:lnTo>
                      <a:pt x="15" y="1"/>
                    </a:lnTo>
                    <a:lnTo>
                      <a:pt x="14" y="0"/>
                    </a:lnTo>
                    <a:lnTo>
                      <a:pt x="12" y="1"/>
                    </a:lnTo>
                    <a:lnTo>
                      <a:pt x="8" y="1"/>
                    </a:lnTo>
                    <a:lnTo>
                      <a:pt x="6" y="2"/>
                    </a:lnTo>
                    <a:lnTo>
                      <a:pt x="4" y="3"/>
                    </a:lnTo>
                    <a:lnTo>
                      <a:pt x="2" y="4"/>
                    </a:lnTo>
                    <a:lnTo>
                      <a:pt x="0" y="5"/>
                    </a:lnTo>
                    <a:lnTo>
                      <a:pt x="0" y="7"/>
                    </a:lnTo>
                    <a:lnTo>
                      <a:pt x="0" y="9"/>
                    </a:lnTo>
                    <a:lnTo>
                      <a:pt x="0" y="10"/>
                    </a:lnTo>
                    <a:lnTo>
                      <a:pt x="2" y="12"/>
                    </a:lnTo>
                    <a:lnTo>
                      <a:pt x="2" y="13"/>
                    </a:lnTo>
                    <a:lnTo>
                      <a:pt x="4" y="14"/>
                    </a:lnTo>
                    <a:lnTo>
                      <a:pt x="6" y="15"/>
                    </a:lnTo>
                    <a:lnTo>
                      <a:pt x="10" y="16"/>
                    </a:lnTo>
                    <a:lnTo>
                      <a:pt x="12" y="16"/>
                    </a:lnTo>
                    <a:lnTo>
                      <a:pt x="14" y="16"/>
                    </a:lnTo>
                    <a:lnTo>
                      <a:pt x="17" y="16"/>
                    </a:lnTo>
                  </a:path>
                </a:pathLst>
              </a:custGeom>
              <a:solidFill>
                <a:srgbClr val="E6E6E6"/>
              </a:solidFill>
              <a:ln w="127000" cap="rnd">
                <a:noFill/>
                <a:round/>
                <a:headEnd/>
                <a:tailEnd/>
              </a:ln>
            </p:spPr>
            <p:txBody>
              <a:bodyPr>
                <a:prstTxWarp prst="textNoShape">
                  <a:avLst/>
                </a:prstTxWarp>
              </a:bodyPr>
              <a:lstStyle/>
              <a:p>
                <a:endParaRPr lang="en-US"/>
              </a:p>
            </p:txBody>
          </p:sp>
          <p:sp>
            <p:nvSpPr>
              <p:cNvPr id="26192" name="Freeform 575"/>
              <p:cNvSpPr>
                <a:spLocks/>
              </p:cNvSpPr>
              <p:nvPr/>
            </p:nvSpPr>
            <p:spPr bwMode="auto">
              <a:xfrm>
                <a:off x="1873" y="3130"/>
                <a:ext cx="41" cy="23"/>
              </a:xfrm>
              <a:custGeom>
                <a:avLst/>
                <a:gdLst>
                  <a:gd name="T0" fmla="*/ 24 w 41"/>
                  <a:gd name="T1" fmla="*/ 22 h 23"/>
                  <a:gd name="T2" fmla="*/ 27 w 41"/>
                  <a:gd name="T3" fmla="*/ 22 h 23"/>
                  <a:gd name="T4" fmla="*/ 32 w 41"/>
                  <a:gd name="T5" fmla="*/ 21 h 23"/>
                  <a:gd name="T6" fmla="*/ 35 w 41"/>
                  <a:gd name="T7" fmla="*/ 19 h 23"/>
                  <a:gd name="T8" fmla="*/ 35 w 41"/>
                  <a:gd name="T9" fmla="*/ 18 h 23"/>
                  <a:gd name="T10" fmla="*/ 37 w 41"/>
                  <a:gd name="T11" fmla="*/ 15 h 23"/>
                  <a:gd name="T12" fmla="*/ 37 w 41"/>
                  <a:gd name="T13" fmla="*/ 13 h 23"/>
                  <a:gd name="T14" fmla="*/ 40 w 41"/>
                  <a:gd name="T15" fmla="*/ 12 h 23"/>
                  <a:gd name="T16" fmla="*/ 37 w 41"/>
                  <a:gd name="T17" fmla="*/ 9 h 23"/>
                  <a:gd name="T18" fmla="*/ 37 w 41"/>
                  <a:gd name="T19" fmla="*/ 7 h 23"/>
                  <a:gd name="T20" fmla="*/ 35 w 41"/>
                  <a:gd name="T21" fmla="*/ 4 h 23"/>
                  <a:gd name="T22" fmla="*/ 32 w 41"/>
                  <a:gd name="T23" fmla="*/ 3 h 23"/>
                  <a:gd name="T24" fmla="*/ 29 w 41"/>
                  <a:gd name="T25" fmla="*/ 3 h 23"/>
                  <a:gd name="T26" fmla="*/ 27 w 41"/>
                  <a:gd name="T27" fmla="*/ 1 h 23"/>
                  <a:gd name="T28" fmla="*/ 21 w 41"/>
                  <a:gd name="T29" fmla="*/ 1 h 23"/>
                  <a:gd name="T30" fmla="*/ 19 w 41"/>
                  <a:gd name="T31" fmla="*/ 0 h 23"/>
                  <a:gd name="T32" fmla="*/ 16 w 41"/>
                  <a:gd name="T33" fmla="*/ 1 h 23"/>
                  <a:gd name="T34" fmla="*/ 11 w 41"/>
                  <a:gd name="T35" fmla="*/ 1 h 23"/>
                  <a:gd name="T36" fmla="*/ 8 w 41"/>
                  <a:gd name="T37" fmla="*/ 3 h 23"/>
                  <a:gd name="T38" fmla="*/ 5 w 41"/>
                  <a:gd name="T39" fmla="*/ 4 h 23"/>
                  <a:gd name="T40" fmla="*/ 3 w 41"/>
                  <a:gd name="T41" fmla="*/ 6 h 23"/>
                  <a:gd name="T42" fmla="*/ 0 w 41"/>
                  <a:gd name="T43" fmla="*/ 7 h 23"/>
                  <a:gd name="T44" fmla="*/ 0 w 41"/>
                  <a:gd name="T45" fmla="*/ 10 h 23"/>
                  <a:gd name="T46" fmla="*/ 0 w 41"/>
                  <a:gd name="T47" fmla="*/ 12 h 23"/>
                  <a:gd name="T48" fmla="*/ 0 w 41"/>
                  <a:gd name="T49" fmla="*/ 13 h 23"/>
                  <a:gd name="T50" fmla="*/ 3 w 41"/>
                  <a:gd name="T51" fmla="*/ 16 h 23"/>
                  <a:gd name="T52" fmla="*/ 3 w 41"/>
                  <a:gd name="T53" fmla="*/ 18 h 23"/>
                  <a:gd name="T54" fmla="*/ 5 w 41"/>
                  <a:gd name="T55" fmla="*/ 19 h 23"/>
                  <a:gd name="T56" fmla="*/ 8 w 41"/>
                  <a:gd name="T57" fmla="*/ 21 h 23"/>
                  <a:gd name="T58" fmla="*/ 13 w 41"/>
                  <a:gd name="T59" fmla="*/ 22 h 23"/>
                  <a:gd name="T60" fmla="*/ 16 w 41"/>
                  <a:gd name="T61" fmla="*/ 22 h 23"/>
                  <a:gd name="T62" fmla="*/ 19 w 41"/>
                  <a:gd name="T63" fmla="*/ 22 h 23"/>
                  <a:gd name="T64" fmla="*/ 24 w 41"/>
                  <a:gd name="T65" fmla="*/ 22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
                  <a:gd name="T100" fmla="*/ 0 h 23"/>
                  <a:gd name="T101" fmla="*/ 41 w 41"/>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 h="23">
                    <a:moveTo>
                      <a:pt x="24" y="22"/>
                    </a:moveTo>
                    <a:lnTo>
                      <a:pt x="27" y="22"/>
                    </a:lnTo>
                    <a:lnTo>
                      <a:pt x="32" y="21"/>
                    </a:lnTo>
                    <a:lnTo>
                      <a:pt x="35" y="19"/>
                    </a:lnTo>
                    <a:lnTo>
                      <a:pt x="35" y="18"/>
                    </a:lnTo>
                    <a:lnTo>
                      <a:pt x="37" y="15"/>
                    </a:lnTo>
                    <a:lnTo>
                      <a:pt x="37" y="13"/>
                    </a:lnTo>
                    <a:lnTo>
                      <a:pt x="40" y="12"/>
                    </a:lnTo>
                    <a:lnTo>
                      <a:pt x="37" y="9"/>
                    </a:lnTo>
                    <a:lnTo>
                      <a:pt x="37" y="7"/>
                    </a:lnTo>
                    <a:lnTo>
                      <a:pt x="35" y="4"/>
                    </a:lnTo>
                    <a:lnTo>
                      <a:pt x="32" y="3"/>
                    </a:lnTo>
                    <a:lnTo>
                      <a:pt x="29" y="3"/>
                    </a:lnTo>
                    <a:lnTo>
                      <a:pt x="27" y="1"/>
                    </a:lnTo>
                    <a:lnTo>
                      <a:pt x="21" y="1"/>
                    </a:lnTo>
                    <a:lnTo>
                      <a:pt x="19" y="0"/>
                    </a:lnTo>
                    <a:lnTo>
                      <a:pt x="16" y="1"/>
                    </a:lnTo>
                    <a:lnTo>
                      <a:pt x="11" y="1"/>
                    </a:lnTo>
                    <a:lnTo>
                      <a:pt x="8" y="3"/>
                    </a:lnTo>
                    <a:lnTo>
                      <a:pt x="5" y="4"/>
                    </a:lnTo>
                    <a:lnTo>
                      <a:pt x="3" y="6"/>
                    </a:lnTo>
                    <a:lnTo>
                      <a:pt x="0" y="7"/>
                    </a:lnTo>
                    <a:lnTo>
                      <a:pt x="0" y="10"/>
                    </a:lnTo>
                    <a:lnTo>
                      <a:pt x="0" y="12"/>
                    </a:lnTo>
                    <a:lnTo>
                      <a:pt x="0" y="13"/>
                    </a:lnTo>
                    <a:lnTo>
                      <a:pt x="3" y="16"/>
                    </a:lnTo>
                    <a:lnTo>
                      <a:pt x="3" y="18"/>
                    </a:lnTo>
                    <a:lnTo>
                      <a:pt x="5" y="19"/>
                    </a:lnTo>
                    <a:lnTo>
                      <a:pt x="8" y="21"/>
                    </a:lnTo>
                    <a:lnTo>
                      <a:pt x="13" y="22"/>
                    </a:lnTo>
                    <a:lnTo>
                      <a:pt x="16" y="22"/>
                    </a:lnTo>
                    <a:lnTo>
                      <a:pt x="19" y="22"/>
                    </a:lnTo>
                    <a:lnTo>
                      <a:pt x="24" y="22"/>
                    </a:lnTo>
                  </a:path>
                </a:pathLst>
              </a:custGeom>
              <a:noFill/>
              <a:ln w="12700" cap="rnd">
                <a:solidFill>
                  <a:srgbClr val="000000"/>
                </a:solidFill>
                <a:round/>
                <a:headEnd/>
                <a:tailEnd/>
              </a:ln>
            </p:spPr>
            <p:txBody>
              <a:bodyPr>
                <a:prstTxWarp prst="textNoShape">
                  <a:avLst/>
                </a:prstTxWarp>
              </a:bodyPr>
              <a:lstStyle/>
              <a:p>
                <a:endParaRPr lang="en-US"/>
              </a:p>
            </p:txBody>
          </p:sp>
          <p:sp>
            <p:nvSpPr>
              <p:cNvPr id="26193" name="Freeform 576"/>
              <p:cNvSpPr>
                <a:spLocks/>
              </p:cNvSpPr>
              <p:nvPr/>
            </p:nvSpPr>
            <p:spPr bwMode="auto">
              <a:xfrm>
                <a:off x="1777" y="2845"/>
                <a:ext cx="31" cy="40"/>
              </a:xfrm>
              <a:custGeom>
                <a:avLst/>
                <a:gdLst>
                  <a:gd name="T0" fmla="*/ 30 w 31"/>
                  <a:gd name="T1" fmla="*/ 39 h 40"/>
                  <a:gd name="T2" fmla="*/ 16 w 31"/>
                  <a:gd name="T3" fmla="*/ 8 h 40"/>
                  <a:gd name="T4" fmla="*/ 0 w 31"/>
                  <a:gd name="T5" fmla="*/ 0 h 40"/>
                  <a:gd name="T6" fmla="*/ 6 w 31"/>
                  <a:gd name="T7" fmla="*/ 39 h 40"/>
                  <a:gd name="T8" fmla="*/ 30 w 31"/>
                  <a:gd name="T9" fmla="*/ 39 h 40"/>
                  <a:gd name="T10" fmla="*/ 0 60000 65536"/>
                  <a:gd name="T11" fmla="*/ 0 60000 65536"/>
                  <a:gd name="T12" fmla="*/ 0 60000 65536"/>
                  <a:gd name="T13" fmla="*/ 0 60000 65536"/>
                  <a:gd name="T14" fmla="*/ 0 60000 65536"/>
                  <a:gd name="T15" fmla="*/ 0 w 31"/>
                  <a:gd name="T16" fmla="*/ 0 h 40"/>
                  <a:gd name="T17" fmla="*/ 31 w 31"/>
                  <a:gd name="T18" fmla="*/ 40 h 40"/>
                </a:gdLst>
                <a:ahLst/>
                <a:cxnLst>
                  <a:cxn ang="T10">
                    <a:pos x="T0" y="T1"/>
                  </a:cxn>
                  <a:cxn ang="T11">
                    <a:pos x="T2" y="T3"/>
                  </a:cxn>
                  <a:cxn ang="T12">
                    <a:pos x="T4" y="T5"/>
                  </a:cxn>
                  <a:cxn ang="T13">
                    <a:pos x="T6" y="T7"/>
                  </a:cxn>
                  <a:cxn ang="T14">
                    <a:pos x="T8" y="T9"/>
                  </a:cxn>
                </a:cxnLst>
                <a:rect l="T15" t="T16" r="T17" b="T18"/>
                <a:pathLst>
                  <a:path w="31" h="40">
                    <a:moveTo>
                      <a:pt x="30" y="39"/>
                    </a:moveTo>
                    <a:lnTo>
                      <a:pt x="16" y="8"/>
                    </a:lnTo>
                    <a:lnTo>
                      <a:pt x="0" y="0"/>
                    </a:lnTo>
                    <a:lnTo>
                      <a:pt x="6" y="39"/>
                    </a:lnTo>
                    <a:lnTo>
                      <a:pt x="30" y="39"/>
                    </a:lnTo>
                  </a:path>
                </a:pathLst>
              </a:custGeom>
              <a:solidFill>
                <a:srgbClr val="FF8000"/>
              </a:solidFill>
              <a:ln w="127000" cap="rnd">
                <a:noFill/>
                <a:round/>
                <a:headEnd/>
                <a:tailEnd/>
              </a:ln>
            </p:spPr>
            <p:txBody>
              <a:bodyPr>
                <a:prstTxWarp prst="textNoShape">
                  <a:avLst/>
                </a:prstTxWarp>
              </a:bodyPr>
              <a:lstStyle/>
              <a:p>
                <a:endParaRPr lang="en-US"/>
              </a:p>
            </p:txBody>
          </p:sp>
          <p:sp>
            <p:nvSpPr>
              <p:cNvPr id="26194" name="Freeform 577"/>
              <p:cNvSpPr>
                <a:spLocks/>
              </p:cNvSpPr>
              <p:nvPr/>
            </p:nvSpPr>
            <p:spPr bwMode="auto">
              <a:xfrm>
                <a:off x="1684" y="2762"/>
                <a:ext cx="92" cy="123"/>
              </a:xfrm>
              <a:custGeom>
                <a:avLst/>
                <a:gdLst>
                  <a:gd name="T0" fmla="*/ 91 w 92"/>
                  <a:gd name="T1" fmla="*/ 122 h 123"/>
                  <a:gd name="T2" fmla="*/ 69 w 92"/>
                  <a:gd name="T3" fmla="*/ 0 h 123"/>
                  <a:gd name="T4" fmla="*/ 36 w 92"/>
                  <a:gd name="T5" fmla="*/ 3 h 123"/>
                  <a:gd name="T6" fmla="*/ 0 w 92"/>
                  <a:gd name="T7" fmla="*/ 47 h 123"/>
                  <a:gd name="T8" fmla="*/ 22 w 92"/>
                  <a:gd name="T9" fmla="*/ 122 h 123"/>
                  <a:gd name="T10" fmla="*/ 91 w 92"/>
                  <a:gd name="T11" fmla="*/ 122 h 123"/>
                  <a:gd name="T12" fmla="*/ 0 60000 65536"/>
                  <a:gd name="T13" fmla="*/ 0 60000 65536"/>
                  <a:gd name="T14" fmla="*/ 0 60000 65536"/>
                  <a:gd name="T15" fmla="*/ 0 60000 65536"/>
                  <a:gd name="T16" fmla="*/ 0 60000 65536"/>
                  <a:gd name="T17" fmla="*/ 0 60000 65536"/>
                  <a:gd name="T18" fmla="*/ 0 w 92"/>
                  <a:gd name="T19" fmla="*/ 0 h 123"/>
                  <a:gd name="T20" fmla="*/ 92 w 92"/>
                  <a:gd name="T21" fmla="*/ 123 h 123"/>
                </a:gdLst>
                <a:ahLst/>
                <a:cxnLst>
                  <a:cxn ang="T12">
                    <a:pos x="T0" y="T1"/>
                  </a:cxn>
                  <a:cxn ang="T13">
                    <a:pos x="T2" y="T3"/>
                  </a:cxn>
                  <a:cxn ang="T14">
                    <a:pos x="T4" y="T5"/>
                  </a:cxn>
                  <a:cxn ang="T15">
                    <a:pos x="T6" y="T7"/>
                  </a:cxn>
                  <a:cxn ang="T16">
                    <a:pos x="T8" y="T9"/>
                  </a:cxn>
                  <a:cxn ang="T17">
                    <a:pos x="T10" y="T11"/>
                  </a:cxn>
                </a:cxnLst>
                <a:rect l="T18" t="T19" r="T20" b="T21"/>
                <a:pathLst>
                  <a:path w="92" h="123">
                    <a:moveTo>
                      <a:pt x="91" y="122"/>
                    </a:moveTo>
                    <a:lnTo>
                      <a:pt x="69" y="0"/>
                    </a:lnTo>
                    <a:lnTo>
                      <a:pt x="36" y="3"/>
                    </a:lnTo>
                    <a:lnTo>
                      <a:pt x="0" y="47"/>
                    </a:lnTo>
                    <a:lnTo>
                      <a:pt x="22" y="122"/>
                    </a:lnTo>
                    <a:lnTo>
                      <a:pt x="91" y="122"/>
                    </a:lnTo>
                  </a:path>
                </a:pathLst>
              </a:custGeom>
              <a:solidFill>
                <a:srgbClr val="FF8000"/>
              </a:solidFill>
              <a:ln w="127000" cap="rnd">
                <a:noFill/>
                <a:round/>
                <a:headEnd/>
                <a:tailEnd/>
              </a:ln>
            </p:spPr>
            <p:txBody>
              <a:bodyPr>
                <a:prstTxWarp prst="textNoShape">
                  <a:avLst/>
                </a:prstTxWarp>
              </a:bodyPr>
              <a:lstStyle/>
              <a:p>
                <a:endParaRPr lang="en-US"/>
              </a:p>
            </p:txBody>
          </p:sp>
          <p:sp>
            <p:nvSpPr>
              <p:cNvPr id="26195" name="Freeform 578"/>
              <p:cNvSpPr>
                <a:spLocks/>
              </p:cNvSpPr>
              <p:nvPr/>
            </p:nvSpPr>
            <p:spPr bwMode="auto">
              <a:xfrm>
                <a:off x="1881" y="3133"/>
                <a:ext cx="31" cy="8"/>
              </a:xfrm>
              <a:custGeom>
                <a:avLst/>
                <a:gdLst>
                  <a:gd name="T0" fmla="*/ 26 w 31"/>
                  <a:gd name="T1" fmla="*/ 7 h 8"/>
                  <a:gd name="T2" fmla="*/ 28 w 31"/>
                  <a:gd name="T3" fmla="*/ 3 h 8"/>
                  <a:gd name="T4" fmla="*/ 30 w 31"/>
                  <a:gd name="T5" fmla="*/ 2 h 8"/>
                  <a:gd name="T6" fmla="*/ 28 w 31"/>
                  <a:gd name="T7" fmla="*/ 2 h 8"/>
                  <a:gd name="T8" fmla="*/ 28 w 31"/>
                  <a:gd name="T9" fmla="*/ 1 h 8"/>
                  <a:gd name="T10" fmla="*/ 26 w 31"/>
                  <a:gd name="T11" fmla="*/ 0 h 8"/>
                  <a:gd name="T12" fmla="*/ 24 w 31"/>
                  <a:gd name="T13" fmla="*/ 0 h 8"/>
                  <a:gd name="T14" fmla="*/ 22 w 31"/>
                  <a:gd name="T15" fmla="*/ 0 h 8"/>
                  <a:gd name="T16" fmla="*/ 20 w 31"/>
                  <a:gd name="T17" fmla="*/ 0 h 8"/>
                  <a:gd name="T18" fmla="*/ 18 w 31"/>
                  <a:gd name="T19" fmla="*/ 0 h 8"/>
                  <a:gd name="T20" fmla="*/ 16 w 31"/>
                  <a:gd name="T21" fmla="*/ 0 h 8"/>
                  <a:gd name="T22" fmla="*/ 14 w 31"/>
                  <a:gd name="T23" fmla="*/ 1 h 8"/>
                  <a:gd name="T24" fmla="*/ 12 w 31"/>
                  <a:gd name="T25" fmla="*/ 1 h 8"/>
                  <a:gd name="T26" fmla="*/ 10 w 31"/>
                  <a:gd name="T27" fmla="*/ 2 h 8"/>
                  <a:gd name="T28" fmla="*/ 8 w 31"/>
                  <a:gd name="T29" fmla="*/ 2 h 8"/>
                  <a:gd name="T30" fmla="*/ 6 w 31"/>
                  <a:gd name="T31" fmla="*/ 3 h 8"/>
                  <a:gd name="T32" fmla="*/ 4 w 31"/>
                  <a:gd name="T33" fmla="*/ 4 h 8"/>
                  <a:gd name="T34" fmla="*/ 0 w 31"/>
                  <a:gd name="T35" fmla="*/ 7 h 8"/>
                  <a:gd name="T36" fmla="*/ 26 w 31"/>
                  <a:gd name="T37" fmla="*/ 7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8"/>
                  <a:gd name="T59" fmla="*/ 31 w 31"/>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8">
                    <a:moveTo>
                      <a:pt x="26" y="7"/>
                    </a:moveTo>
                    <a:lnTo>
                      <a:pt x="28" y="3"/>
                    </a:lnTo>
                    <a:lnTo>
                      <a:pt x="30" y="2"/>
                    </a:lnTo>
                    <a:lnTo>
                      <a:pt x="28" y="2"/>
                    </a:lnTo>
                    <a:lnTo>
                      <a:pt x="28" y="1"/>
                    </a:lnTo>
                    <a:lnTo>
                      <a:pt x="26" y="0"/>
                    </a:lnTo>
                    <a:lnTo>
                      <a:pt x="24" y="0"/>
                    </a:lnTo>
                    <a:lnTo>
                      <a:pt x="22" y="0"/>
                    </a:lnTo>
                    <a:lnTo>
                      <a:pt x="20" y="0"/>
                    </a:lnTo>
                    <a:lnTo>
                      <a:pt x="18" y="0"/>
                    </a:lnTo>
                    <a:lnTo>
                      <a:pt x="16" y="0"/>
                    </a:lnTo>
                    <a:lnTo>
                      <a:pt x="14" y="1"/>
                    </a:lnTo>
                    <a:lnTo>
                      <a:pt x="12" y="1"/>
                    </a:lnTo>
                    <a:lnTo>
                      <a:pt x="10" y="2"/>
                    </a:lnTo>
                    <a:lnTo>
                      <a:pt x="8" y="2"/>
                    </a:lnTo>
                    <a:lnTo>
                      <a:pt x="6" y="3"/>
                    </a:lnTo>
                    <a:lnTo>
                      <a:pt x="4" y="4"/>
                    </a:lnTo>
                    <a:lnTo>
                      <a:pt x="0" y="7"/>
                    </a:lnTo>
                    <a:lnTo>
                      <a:pt x="26" y="7"/>
                    </a:lnTo>
                  </a:path>
                </a:pathLst>
              </a:custGeom>
              <a:solidFill>
                <a:srgbClr val="FF8000"/>
              </a:solidFill>
              <a:ln w="127000" cap="rnd">
                <a:noFill/>
                <a:round/>
                <a:headEnd/>
                <a:tailEnd/>
              </a:ln>
            </p:spPr>
            <p:txBody>
              <a:bodyPr>
                <a:prstTxWarp prst="textNoShape">
                  <a:avLst/>
                </a:prstTxWarp>
              </a:bodyPr>
              <a:lstStyle/>
              <a:p>
                <a:endParaRPr lang="en-US"/>
              </a:p>
            </p:txBody>
          </p:sp>
          <p:sp>
            <p:nvSpPr>
              <p:cNvPr id="26196" name="Freeform 579"/>
              <p:cNvSpPr>
                <a:spLocks/>
              </p:cNvSpPr>
              <p:nvPr/>
            </p:nvSpPr>
            <p:spPr bwMode="auto">
              <a:xfrm>
                <a:off x="1708" y="2890"/>
                <a:ext cx="116" cy="251"/>
              </a:xfrm>
              <a:custGeom>
                <a:avLst/>
                <a:gdLst>
                  <a:gd name="T0" fmla="*/ 115 w 116"/>
                  <a:gd name="T1" fmla="*/ 250 h 251"/>
                  <a:gd name="T2" fmla="*/ 71 w 116"/>
                  <a:gd name="T3" fmla="*/ 0 h 251"/>
                  <a:gd name="T4" fmla="*/ 0 w 116"/>
                  <a:gd name="T5" fmla="*/ 0 h 251"/>
                  <a:gd name="T6" fmla="*/ 81 w 116"/>
                  <a:gd name="T7" fmla="*/ 250 h 251"/>
                  <a:gd name="T8" fmla="*/ 115 w 116"/>
                  <a:gd name="T9" fmla="*/ 250 h 251"/>
                  <a:gd name="T10" fmla="*/ 0 60000 65536"/>
                  <a:gd name="T11" fmla="*/ 0 60000 65536"/>
                  <a:gd name="T12" fmla="*/ 0 60000 65536"/>
                  <a:gd name="T13" fmla="*/ 0 60000 65536"/>
                  <a:gd name="T14" fmla="*/ 0 60000 65536"/>
                  <a:gd name="T15" fmla="*/ 0 w 116"/>
                  <a:gd name="T16" fmla="*/ 0 h 251"/>
                  <a:gd name="T17" fmla="*/ 116 w 116"/>
                  <a:gd name="T18" fmla="*/ 251 h 251"/>
                </a:gdLst>
                <a:ahLst/>
                <a:cxnLst>
                  <a:cxn ang="T10">
                    <a:pos x="T0" y="T1"/>
                  </a:cxn>
                  <a:cxn ang="T11">
                    <a:pos x="T2" y="T3"/>
                  </a:cxn>
                  <a:cxn ang="T12">
                    <a:pos x="T4" y="T5"/>
                  </a:cxn>
                  <a:cxn ang="T13">
                    <a:pos x="T6" y="T7"/>
                  </a:cxn>
                  <a:cxn ang="T14">
                    <a:pos x="T8" y="T9"/>
                  </a:cxn>
                </a:cxnLst>
                <a:rect l="T15" t="T16" r="T17" b="T18"/>
                <a:pathLst>
                  <a:path w="116" h="251">
                    <a:moveTo>
                      <a:pt x="115" y="250"/>
                    </a:moveTo>
                    <a:lnTo>
                      <a:pt x="71" y="0"/>
                    </a:lnTo>
                    <a:lnTo>
                      <a:pt x="0" y="0"/>
                    </a:lnTo>
                    <a:lnTo>
                      <a:pt x="81" y="250"/>
                    </a:lnTo>
                    <a:lnTo>
                      <a:pt x="115" y="250"/>
                    </a:lnTo>
                  </a:path>
                </a:pathLst>
              </a:custGeom>
              <a:solidFill>
                <a:srgbClr val="FF8000"/>
              </a:solidFill>
              <a:ln w="127000" cap="rnd">
                <a:noFill/>
                <a:round/>
                <a:headEnd/>
                <a:tailEnd/>
              </a:ln>
            </p:spPr>
            <p:txBody>
              <a:bodyPr>
                <a:prstTxWarp prst="textNoShape">
                  <a:avLst/>
                </a:prstTxWarp>
              </a:bodyPr>
              <a:lstStyle/>
              <a:p>
                <a:endParaRPr lang="en-US"/>
              </a:p>
            </p:txBody>
          </p:sp>
          <p:sp>
            <p:nvSpPr>
              <p:cNvPr id="26197" name="Freeform 580"/>
              <p:cNvSpPr>
                <a:spLocks/>
              </p:cNvSpPr>
              <p:nvPr/>
            </p:nvSpPr>
            <p:spPr bwMode="auto">
              <a:xfrm>
                <a:off x="1785" y="2890"/>
                <a:ext cx="44" cy="40"/>
              </a:xfrm>
              <a:custGeom>
                <a:avLst/>
                <a:gdLst>
                  <a:gd name="T0" fmla="*/ 26 w 44"/>
                  <a:gd name="T1" fmla="*/ 0 h 40"/>
                  <a:gd name="T2" fmla="*/ 43 w 44"/>
                  <a:gd name="T3" fmla="*/ 34 h 40"/>
                  <a:gd name="T4" fmla="*/ 6 w 44"/>
                  <a:gd name="T5" fmla="*/ 39 h 40"/>
                  <a:gd name="T6" fmla="*/ 0 w 44"/>
                  <a:gd name="T7" fmla="*/ 0 h 40"/>
                  <a:gd name="T8" fmla="*/ 26 w 44"/>
                  <a:gd name="T9" fmla="*/ 0 h 40"/>
                  <a:gd name="T10" fmla="*/ 0 60000 65536"/>
                  <a:gd name="T11" fmla="*/ 0 60000 65536"/>
                  <a:gd name="T12" fmla="*/ 0 60000 65536"/>
                  <a:gd name="T13" fmla="*/ 0 60000 65536"/>
                  <a:gd name="T14" fmla="*/ 0 60000 65536"/>
                  <a:gd name="T15" fmla="*/ 0 w 44"/>
                  <a:gd name="T16" fmla="*/ 0 h 40"/>
                  <a:gd name="T17" fmla="*/ 44 w 44"/>
                  <a:gd name="T18" fmla="*/ 40 h 40"/>
                </a:gdLst>
                <a:ahLst/>
                <a:cxnLst>
                  <a:cxn ang="T10">
                    <a:pos x="T0" y="T1"/>
                  </a:cxn>
                  <a:cxn ang="T11">
                    <a:pos x="T2" y="T3"/>
                  </a:cxn>
                  <a:cxn ang="T12">
                    <a:pos x="T4" y="T5"/>
                  </a:cxn>
                  <a:cxn ang="T13">
                    <a:pos x="T6" y="T7"/>
                  </a:cxn>
                  <a:cxn ang="T14">
                    <a:pos x="T8" y="T9"/>
                  </a:cxn>
                </a:cxnLst>
                <a:rect l="T15" t="T16" r="T17" b="T18"/>
                <a:pathLst>
                  <a:path w="44" h="40">
                    <a:moveTo>
                      <a:pt x="26" y="0"/>
                    </a:moveTo>
                    <a:lnTo>
                      <a:pt x="43" y="34"/>
                    </a:lnTo>
                    <a:lnTo>
                      <a:pt x="6" y="39"/>
                    </a:lnTo>
                    <a:lnTo>
                      <a:pt x="0" y="0"/>
                    </a:lnTo>
                    <a:lnTo>
                      <a:pt x="26" y="0"/>
                    </a:lnTo>
                  </a:path>
                </a:pathLst>
              </a:custGeom>
              <a:solidFill>
                <a:srgbClr val="FF8000"/>
              </a:solidFill>
              <a:ln w="127000" cap="rnd">
                <a:noFill/>
                <a:round/>
                <a:headEnd/>
                <a:tailEnd/>
              </a:ln>
            </p:spPr>
            <p:txBody>
              <a:bodyPr>
                <a:prstTxWarp prst="textNoShape">
                  <a:avLst/>
                </a:prstTxWarp>
              </a:bodyPr>
              <a:lstStyle/>
              <a:p>
                <a:endParaRPr lang="en-US"/>
              </a:p>
            </p:txBody>
          </p:sp>
          <p:sp>
            <p:nvSpPr>
              <p:cNvPr id="26198" name="Freeform 581"/>
              <p:cNvSpPr>
                <a:spLocks/>
              </p:cNvSpPr>
              <p:nvPr/>
            </p:nvSpPr>
            <p:spPr bwMode="auto">
              <a:xfrm>
                <a:off x="1873" y="3146"/>
                <a:ext cx="33" cy="4"/>
              </a:xfrm>
              <a:custGeom>
                <a:avLst/>
                <a:gdLst>
                  <a:gd name="T0" fmla="*/ 26 w 33"/>
                  <a:gd name="T1" fmla="*/ 3 h 4"/>
                  <a:gd name="T2" fmla="*/ 32 w 33"/>
                  <a:gd name="T3" fmla="*/ 0 h 4"/>
                  <a:gd name="T4" fmla="*/ 6 w 33"/>
                  <a:gd name="T5" fmla="*/ 0 h 4"/>
                  <a:gd name="T6" fmla="*/ 0 w 33"/>
                  <a:gd name="T7" fmla="*/ 3 h 4"/>
                  <a:gd name="T8" fmla="*/ 26 w 33"/>
                  <a:gd name="T9" fmla="*/ 3 h 4"/>
                  <a:gd name="T10" fmla="*/ 0 60000 65536"/>
                  <a:gd name="T11" fmla="*/ 0 60000 65536"/>
                  <a:gd name="T12" fmla="*/ 0 60000 65536"/>
                  <a:gd name="T13" fmla="*/ 0 60000 65536"/>
                  <a:gd name="T14" fmla="*/ 0 60000 65536"/>
                  <a:gd name="T15" fmla="*/ 0 w 33"/>
                  <a:gd name="T16" fmla="*/ 0 h 4"/>
                  <a:gd name="T17" fmla="*/ 33 w 33"/>
                  <a:gd name="T18" fmla="*/ 4 h 4"/>
                </a:gdLst>
                <a:ahLst/>
                <a:cxnLst>
                  <a:cxn ang="T10">
                    <a:pos x="T0" y="T1"/>
                  </a:cxn>
                  <a:cxn ang="T11">
                    <a:pos x="T2" y="T3"/>
                  </a:cxn>
                  <a:cxn ang="T12">
                    <a:pos x="T4" y="T5"/>
                  </a:cxn>
                  <a:cxn ang="T13">
                    <a:pos x="T6" y="T7"/>
                  </a:cxn>
                  <a:cxn ang="T14">
                    <a:pos x="T8" y="T9"/>
                  </a:cxn>
                </a:cxnLst>
                <a:rect l="T15" t="T16" r="T17" b="T18"/>
                <a:pathLst>
                  <a:path w="33" h="4">
                    <a:moveTo>
                      <a:pt x="26" y="3"/>
                    </a:moveTo>
                    <a:lnTo>
                      <a:pt x="32" y="0"/>
                    </a:lnTo>
                    <a:lnTo>
                      <a:pt x="6" y="0"/>
                    </a:lnTo>
                    <a:lnTo>
                      <a:pt x="0" y="3"/>
                    </a:lnTo>
                    <a:lnTo>
                      <a:pt x="26" y="3"/>
                    </a:lnTo>
                  </a:path>
                </a:pathLst>
              </a:custGeom>
              <a:solidFill>
                <a:srgbClr val="FF8000"/>
              </a:solidFill>
              <a:ln w="127000" cap="rnd">
                <a:noFill/>
                <a:round/>
                <a:headEnd/>
                <a:tailEnd/>
              </a:ln>
            </p:spPr>
            <p:txBody>
              <a:bodyPr>
                <a:prstTxWarp prst="textNoShape">
                  <a:avLst/>
                </a:prstTxWarp>
              </a:bodyPr>
              <a:lstStyle/>
              <a:p>
                <a:endParaRPr lang="en-US"/>
              </a:p>
            </p:txBody>
          </p:sp>
          <p:sp>
            <p:nvSpPr>
              <p:cNvPr id="26199" name="Freeform 582"/>
              <p:cNvSpPr>
                <a:spLocks/>
              </p:cNvSpPr>
              <p:nvPr/>
            </p:nvSpPr>
            <p:spPr bwMode="auto">
              <a:xfrm>
                <a:off x="1796" y="3146"/>
                <a:ext cx="30" cy="4"/>
              </a:xfrm>
              <a:custGeom>
                <a:avLst/>
                <a:gdLst>
                  <a:gd name="T0" fmla="*/ 29 w 30"/>
                  <a:gd name="T1" fmla="*/ 3 h 4"/>
                  <a:gd name="T2" fmla="*/ 27 w 30"/>
                  <a:gd name="T3" fmla="*/ 0 h 4"/>
                  <a:gd name="T4" fmla="*/ 0 w 30"/>
                  <a:gd name="T5" fmla="*/ 0 h 4"/>
                  <a:gd name="T6" fmla="*/ 2 w 30"/>
                  <a:gd name="T7" fmla="*/ 3 h 4"/>
                  <a:gd name="T8" fmla="*/ 6 w 30"/>
                  <a:gd name="T9" fmla="*/ 3 h 4"/>
                  <a:gd name="T10" fmla="*/ 6 w 30"/>
                  <a:gd name="T11" fmla="*/ 3 h 4"/>
                  <a:gd name="T12" fmla="*/ 8 w 30"/>
                  <a:gd name="T13" fmla="*/ 2 h 4"/>
                  <a:gd name="T14" fmla="*/ 12 w 30"/>
                  <a:gd name="T15" fmla="*/ 2 h 4"/>
                  <a:gd name="T16" fmla="*/ 14 w 30"/>
                  <a:gd name="T17" fmla="*/ 2 h 4"/>
                  <a:gd name="T18" fmla="*/ 17 w 30"/>
                  <a:gd name="T19" fmla="*/ 2 h 4"/>
                  <a:gd name="T20" fmla="*/ 19 w 30"/>
                  <a:gd name="T21" fmla="*/ 2 h 4"/>
                  <a:gd name="T22" fmla="*/ 21 w 30"/>
                  <a:gd name="T23" fmla="*/ 2 h 4"/>
                  <a:gd name="T24" fmla="*/ 23 w 30"/>
                  <a:gd name="T25" fmla="*/ 3 h 4"/>
                  <a:gd name="T26" fmla="*/ 25 w 30"/>
                  <a:gd name="T27" fmla="*/ 3 h 4"/>
                  <a:gd name="T28" fmla="*/ 29 w 30"/>
                  <a:gd name="T29" fmla="*/ 3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
                  <a:gd name="T46" fmla="*/ 0 h 4"/>
                  <a:gd name="T47" fmla="*/ 30 w 30"/>
                  <a:gd name="T48" fmla="*/ 4 h 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 h="4">
                    <a:moveTo>
                      <a:pt x="29" y="3"/>
                    </a:moveTo>
                    <a:lnTo>
                      <a:pt x="27" y="0"/>
                    </a:lnTo>
                    <a:lnTo>
                      <a:pt x="0" y="0"/>
                    </a:lnTo>
                    <a:lnTo>
                      <a:pt x="2" y="3"/>
                    </a:lnTo>
                    <a:lnTo>
                      <a:pt x="6" y="3"/>
                    </a:lnTo>
                    <a:lnTo>
                      <a:pt x="8" y="2"/>
                    </a:lnTo>
                    <a:lnTo>
                      <a:pt x="12" y="2"/>
                    </a:lnTo>
                    <a:lnTo>
                      <a:pt x="14" y="2"/>
                    </a:lnTo>
                    <a:lnTo>
                      <a:pt x="17" y="2"/>
                    </a:lnTo>
                    <a:lnTo>
                      <a:pt x="19" y="2"/>
                    </a:lnTo>
                    <a:lnTo>
                      <a:pt x="21" y="2"/>
                    </a:lnTo>
                    <a:lnTo>
                      <a:pt x="23" y="3"/>
                    </a:lnTo>
                    <a:lnTo>
                      <a:pt x="25" y="3"/>
                    </a:lnTo>
                    <a:lnTo>
                      <a:pt x="29" y="3"/>
                    </a:lnTo>
                  </a:path>
                </a:pathLst>
              </a:custGeom>
              <a:solidFill>
                <a:srgbClr val="FF8000"/>
              </a:solidFill>
              <a:ln w="127000" cap="rnd">
                <a:noFill/>
                <a:round/>
                <a:headEnd/>
                <a:tailEnd/>
              </a:ln>
            </p:spPr>
            <p:txBody>
              <a:bodyPr>
                <a:prstTxWarp prst="textNoShape">
                  <a:avLst/>
                </a:prstTxWarp>
              </a:bodyPr>
              <a:lstStyle/>
              <a:p>
                <a:endParaRPr lang="en-US"/>
              </a:p>
            </p:txBody>
          </p:sp>
          <p:sp>
            <p:nvSpPr>
              <p:cNvPr id="26200" name="Freeform 583"/>
              <p:cNvSpPr>
                <a:spLocks/>
              </p:cNvSpPr>
              <p:nvPr/>
            </p:nvSpPr>
            <p:spPr bwMode="auto">
              <a:xfrm>
                <a:off x="1804" y="3149"/>
                <a:ext cx="17" cy="3"/>
              </a:xfrm>
              <a:custGeom>
                <a:avLst/>
                <a:gdLst>
                  <a:gd name="T0" fmla="*/ 16 w 17"/>
                  <a:gd name="T1" fmla="*/ 2 h 3"/>
                  <a:gd name="T2" fmla="*/ 14 w 17"/>
                  <a:gd name="T3" fmla="*/ 1 h 3"/>
                  <a:gd name="T4" fmla="*/ 11 w 17"/>
                  <a:gd name="T5" fmla="*/ 1 h 3"/>
                  <a:gd name="T6" fmla="*/ 10 w 17"/>
                  <a:gd name="T7" fmla="*/ 0 h 3"/>
                  <a:gd name="T8" fmla="*/ 8 w 17"/>
                  <a:gd name="T9" fmla="*/ 0 h 3"/>
                  <a:gd name="T10" fmla="*/ 6 w 17"/>
                  <a:gd name="T11" fmla="*/ 0 h 3"/>
                  <a:gd name="T12" fmla="*/ 5 w 17"/>
                  <a:gd name="T13" fmla="*/ 0 h 3"/>
                  <a:gd name="T14" fmla="*/ 3 w 17"/>
                  <a:gd name="T15" fmla="*/ 1 h 3"/>
                  <a:gd name="T16" fmla="*/ 2 w 17"/>
                  <a:gd name="T17" fmla="*/ 1 h 3"/>
                  <a:gd name="T18" fmla="*/ 0 w 17"/>
                  <a:gd name="T19" fmla="*/ 1 h 3"/>
                  <a:gd name="T20" fmla="*/ 0 w 17"/>
                  <a:gd name="T21" fmla="*/ 2 h 3"/>
                  <a:gd name="T22" fmla="*/ 16 w 17"/>
                  <a:gd name="T23" fmla="*/ 2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3"/>
                  <a:gd name="T38" fmla="*/ 17 w 17"/>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3">
                    <a:moveTo>
                      <a:pt x="16" y="2"/>
                    </a:moveTo>
                    <a:lnTo>
                      <a:pt x="14" y="1"/>
                    </a:lnTo>
                    <a:lnTo>
                      <a:pt x="11" y="1"/>
                    </a:lnTo>
                    <a:lnTo>
                      <a:pt x="10" y="0"/>
                    </a:lnTo>
                    <a:lnTo>
                      <a:pt x="8" y="0"/>
                    </a:lnTo>
                    <a:lnTo>
                      <a:pt x="6" y="0"/>
                    </a:lnTo>
                    <a:lnTo>
                      <a:pt x="5" y="0"/>
                    </a:lnTo>
                    <a:lnTo>
                      <a:pt x="3" y="1"/>
                    </a:lnTo>
                    <a:lnTo>
                      <a:pt x="2" y="1"/>
                    </a:lnTo>
                    <a:lnTo>
                      <a:pt x="0" y="1"/>
                    </a:lnTo>
                    <a:lnTo>
                      <a:pt x="0" y="2"/>
                    </a:lnTo>
                    <a:lnTo>
                      <a:pt x="16" y="2"/>
                    </a:lnTo>
                  </a:path>
                </a:pathLst>
              </a:custGeom>
              <a:solidFill>
                <a:srgbClr val="FF8000"/>
              </a:solidFill>
              <a:ln w="127000" cap="rnd">
                <a:noFill/>
                <a:round/>
                <a:headEnd/>
                <a:tailEnd/>
              </a:ln>
            </p:spPr>
            <p:txBody>
              <a:bodyPr>
                <a:prstTxWarp prst="textNoShape">
                  <a:avLst/>
                </a:prstTxWarp>
              </a:bodyPr>
              <a:lstStyle/>
              <a:p>
                <a:endParaRPr lang="en-US"/>
              </a:p>
            </p:txBody>
          </p:sp>
          <p:sp>
            <p:nvSpPr>
              <p:cNvPr id="26201" name="Freeform 584"/>
              <p:cNvSpPr>
                <a:spLocks/>
              </p:cNvSpPr>
              <p:nvPr/>
            </p:nvSpPr>
            <p:spPr bwMode="auto">
              <a:xfrm>
                <a:off x="1639" y="3155"/>
                <a:ext cx="286" cy="156"/>
              </a:xfrm>
              <a:custGeom>
                <a:avLst/>
                <a:gdLst>
                  <a:gd name="T0" fmla="*/ 254 w 286"/>
                  <a:gd name="T1" fmla="*/ 10 h 156"/>
                  <a:gd name="T2" fmla="*/ 254 w 286"/>
                  <a:gd name="T3" fmla="*/ 13 h 156"/>
                  <a:gd name="T4" fmla="*/ 257 w 286"/>
                  <a:gd name="T5" fmla="*/ 16 h 156"/>
                  <a:gd name="T6" fmla="*/ 262 w 286"/>
                  <a:gd name="T7" fmla="*/ 19 h 156"/>
                  <a:gd name="T8" fmla="*/ 267 w 286"/>
                  <a:gd name="T9" fmla="*/ 20 h 156"/>
                  <a:gd name="T10" fmla="*/ 272 w 286"/>
                  <a:gd name="T11" fmla="*/ 23 h 156"/>
                  <a:gd name="T12" fmla="*/ 277 w 286"/>
                  <a:gd name="T13" fmla="*/ 26 h 156"/>
                  <a:gd name="T14" fmla="*/ 282 w 286"/>
                  <a:gd name="T15" fmla="*/ 29 h 156"/>
                  <a:gd name="T16" fmla="*/ 285 w 286"/>
                  <a:gd name="T17" fmla="*/ 32 h 156"/>
                  <a:gd name="T18" fmla="*/ 285 w 286"/>
                  <a:gd name="T19" fmla="*/ 46 h 156"/>
                  <a:gd name="T20" fmla="*/ 282 w 286"/>
                  <a:gd name="T21" fmla="*/ 61 h 156"/>
                  <a:gd name="T22" fmla="*/ 277 w 286"/>
                  <a:gd name="T23" fmla="*/ 72 h 156"/>
                  <a:gd name="T24" fmla="*/ 270 w 286"/>
                  <a:gd name="T25" fmla="*/ 83 h 156"/>
                  <a:gd name="T26" fmla="*/ 257 w 286"/>
                  <a:gd name="T27" fmla="*/ 93 h 156"/>
                  <a:gd name="T28" fmla="*/ 241 w 286"/>
                  <a:gd name="T29" fmla="*/ 101 h 156"/>
                  <a:gd name="T30" fmla="*/ 226 w 286"/>
                  <a:gd name="T31" fmla="*/ 109 h 156"/>
                  <a:gd name="T32" fmla="*/ 208 w 286"/>
                  <a:gd name="T33" fmla="*/ 116 h 156"/>
                  <a:gd name="T34" fmla="*/ 187 w 286"/>
                  <a:gd name="T35" fmla="*/ 122 h 156"/>
                  <a:gd name="T36" fmla="*/ 164 w 286"/>
                  <a:gd name="T37" fmla="*/ 127 h 156"/>
                  <a:gd name="T38" fmla="*/ 139 w 286"/>
                  <a:gd name="T39" fmla="*/ 132 h 156"/>
                  <a:gd name="T40" fmla="*/ 113 w 286"/>
                  <a:gd name="T41" fmla="*/ 136 h 156"/>
                  <a:gd name="T42" fmla="*/ 85 w 286"/>
                  <a:gd name="T43" fmla="*/ 141 h 156"/>
                  <a:gd name="T44" fmla="*/ 59 w 286"/>
                  <a:gd name="T45" fmla="*/ 146 h 156"/>
                  <a:gd name="T46" fmla="*/ 28 w 286"/>
                  <a:gd name="T47" fmla="*/ 151 h 156"/>
                  <a:gd name="T48" fmla="*/ 0 w 286"/>
                  <a:gd name="T49" fmla="*/ 155 h 156"/>
                  <a:gd name="T50" fmla="*/ 10 w 286"/>
                  <a:gd name="T51" fmla="*/ 151 h 156"/>
                  <a:gd name="T52" fmla="*/ 23 w 286"/>
                  <a:gd name="T53" fmla="*/ 145 h 156"/>
                  <a:gd name="T54" fmla="*/ 36 w 286"/>
                  <a:gd name="T55" fmla="*/ 141 h 156"/>
                  <a:gd name="T56" fmla="*/ 46 w 286"/>
                  <a:gd name="T57" fmla="*/ 136 h 156"/>
                  <a:gd name="T58" fmla="*/ 59 w 286"/>
                  <a:gd name="T59" fmla="*/ 130 h 156"/>
                  <a:gd name="T60" fmla="*/ 69 w 286"/>
                  <a:gd name="T61" fmla="*/ 125 h 156"/>
                  <a:gd name="T62" fmla="*/ 82 w 286"/>
                  <a:gd name="T63" fmla="*/ 119 h 156"/>
                  <a:gd name="T64" fmla="*/ 92 w 286"/>
                  <a:gd name="T65" fmla="*/ 113 h 156"/>
                  <a:gd name="T66" fmla="*/ 100 w 286"/>
                  <a:gd name="T67" fmla="*/ 107 h 156"/>
                  <a:gd name="T68" fmla="*/ 110 w 286"/>
                  <a:gd name="T69" fmla="*/ 100 h 156"/>
                  <a:gd name="T70" fmla="*/ 118 w 286"/>
                  <a:gd name="T71" fmla="*/ 94 h 156"/>
                  <a:gd name="T72" fmla="*/ 126 w 286"/>
                  <a:gd name="T73" fmla="*/ 88 h 156"/>
                  <a:gd name="T74" fmla="*/ 131 w 286"/>
                  <a:gd name="T75" fmla="*/ 81 h 156"/>
                  <a:gd name="T76" fmla="*/ 139 w 286"/>
                  <a:gd name="T77" fmla="*/ 75 h 156"/>
                  <a:gd name="T78" fmla="*/ 141 w 286"/>
                  <a:gd name="T79" fmla="*/ 70 h 156"/>
                  <a:gd name="T80" fmla="*/ 144 w 286"/>
                  <a:gd name="T81" fmla="*/ 62 h 156"/>
                  <a:gd name="T82" fmla="*/ 146 w 286"/>
                  <a:gd name="T83" fmla="*/ 14 h 156"/>
                  <a:gd name="T84" fmla="*/ 149 w 286"/>
                  <a:gd name="T85" fmla="*/ 10 h 156"/>
                  <a:gd name="T86" fmla="*/ 151 w 286"/>
                  <a:gd name="T87" fmla="*/ 6 h 156"/>
                  <a:gd name="T88" fmla="*/ 157 w 286"/>
                  <a:gd name="T89" fmla="*/ 1 h 156"/>
                  <a:gd name="T90" fmla="*/ 154 w 286"/>
                  <a:gd name="T91" fmla="*/ 0 h 156"/>
                  <a:gd name="T92" fmla="*/ 159 w 286"/>
                  <a:gd name="T93" fmla="*/ 0 h 156"/>
                  <a:gd name="T94" fmla="*/ 190 w 286"/>
                  <a:gd name="T95" fmla="*/ 6 h 156"/>
                  <a:gd name="T96" fmla="*/ 185 w 286"/>
                  <a:gd name="T97" fmla="*/ 0 h 156"/>
                  <a:gd name="T98" fmla="*/ 213 w 286"/>
                  <a:gd name="T99" fmla="*/ 13 h 156"/>
                  <a:gd name="T100" fmla="*/ 259 w 286"/>
                  <a:gd name="T101" fmla="*/ 0 h 1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86"/>
                  <a:gd name="T154" fmla="*/ 0 h 156"/>
                  <a:gd name="T155" fmla="*/ 286 w 286"/>
                  <a:gd name="T156" fmla="*/ 156 h 1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86" h="156">
                    <a:moveTo>
                      <a:pt x="259" y="0"/>
                    </a:moveTo>
                    <a:lnTo>
                      <a:pt x="254" y="10"/>
                    </a:lnTo>
                    <a:lnTo>
                      <a:pt x="254" y="12"/>
                    </a:lnTo>
                    <a:lnTo>
                      <a:pt x="254" y="13"/>
                    </a:lnTo>
                    <a:lnTo>
                      <a:pt x="254" y="14"/>
                    </a:lnTo>
                    <a:lnTo>
                      <a:pt x="257" y="16"/>
                    </a:lnTo>
                    <a:lnTo>
                      <a:pt x="259" y="17"/>
                    </a:lnTo>
                    <a:lnTo>
                      <a:pt x="262" y="19"/>
                    </a:lnTo>
                    <a:lnTo>
                      <a:pt x="264" y="20"/>
                    </a:lnTo>
                    <a:lnTo>
                      <a:pt x="267" y="20"/>
                    </a:lnTo>
                    <a:lnTo>
                      <a:pt x="270" y="22"/>
                    </a:lnTo>
                    <a:lnTo>
                      <a:pt x="272" y="23"/>
                    </a:lnTo>
                    <a:lnTo>
                      <a:pt x="275" y="25"/>
                    </a:lnTo>
                    <a:lnTo>
                      <a:pt x="277" y="26"/>
                    </a:lnTo>
                    <a:lnTo>
                      <a:pt x="280" y="28"/>
                    </a:lnTo>
                    <a:lnTo>
                      <a:pt x="282" y="29"/>
                    </a:lnTo>
                    <a:lnTo>
                      <a:pt x="282" y="30"/>
                    </a:lnTo>
                    <a:lnTo>
                      <a:pt x="285" y="32"/>
                    </a:lnTo>
                    <a:lnTo>
                      <a:pt x="285" y="39"/>
                    </a:lnTo>
                    <a:lnTo>
                      <a:pt x="285" y="46"/>
                    </a:lnTo>
                    <a:lnTo>
                      <a:pt x="285" y="54"/>
                    </a:lnTo>
                    <a:lnTo>
                      <a:pt x="282" y="61"/>
                    </a:lnTo>
                    <a:lnTo>
                      <a:pt x="280" y="67"/>
                    </a:lnTo>
                    <a:lnTo>
                      <a:pt x="277" y="72"/>
                    </a:lnTo>
                    <a:lnTo>
                      <a:pt x="272" y="78"/>
                    </a:lnTo>
                    <a:lnTo>
                      <a:pt x="270" y="83"/>
                    </a:lnTo>
                    <a:lnTo>
                      <a:pt x="262" y="88"/>
                    </a:lnTo>
                    <a:lnTo>
                      <a:pt x="257" y="93"/>
                    </a:lnTo>
                    <a:lnTo>
                      <a:pt x="249" y="97"/>
                    </a:lnTo>
                    <a:lnTo>
                      <a:pt x="241" y="101"/>
                    </a:lnTo>
                    <a:lnTo>
                      <a:pt x="234" y="104"/>
                    </a:lnTo>
                    <a:lnTo>
                      <a:pt x="226" y="109"/>
                    </a:lnTo>
                    <a:lnTo>
                      <a:pt x="218" y="112"/>
                    </a:lnTo>
                    <a:lnTo>
                      <a:pt x="208" y="116"/>
                    </a:lnTo>
                    <a:lnTo>
                      <a:pt x="198" y="119"/>
                    </a:lnTo>
                    <a:lnTo>
                      <a:pt x="187" y="122"/>
                    </a:lnTo>
                    <a:lnTo>
                      <a:pt x="175" y="125"/>
                    </a:lnTo>
                    <a:lnTo>
                      <a:pt x="164" y="127"/>
                    </a:lnTo>
                    <a:lnTo>
                      <a:pt x="151" y="129"/>
                    </a:lnTo>
                    <a:lnTo>
                      <a:pt x="139" y="132"/>
                    </a:lnTo>
                    <a:lnTo>
                      <a:pt x="126" y="135"/>
                    </a:lnTo>
                    <a:lnTo>
                      <a:pt x="113" y="136"/>
                    </a:lnTo>
                    <a:lnTo>
                      <a:pt x="100" y="139"/>
                    </a:lnTo>
                    <a:lnTo>
                      <a:pt x="85" y="141"/>
                    </a:lnTo>
                    <a:lnTo>
                      <a:pt x="72" y="143"/>
                    </a:lnTo>
                    <a:lnTo>
                      <a:pt x="59" y="146"/>
                    </a:lnTo>
                    <a:lnTo>
                      <a:pt x="44" y="148"/>
                    </a:lnTo>
                    <a:lnTo>
                      <a:pt x="28" y="151"/>
                    </a:lnTo>
                    <a:lnTo>
                      <a:pt x="13" y="154"/>
                    </a:lnTo>
                    <a:lnTo>
                      <a:pt x="0" y="155"/>
                    </a:lnTo>
                    <a:lnTo>
                      <a:pt x="5" y="154"/>
                    </a:lnTo>
                    <a:lnTo>
                      <a:pt x="10" y="151"/>
                    </a:lnTo>
                    <a:lnTo>
                      <a:pt x="18" y="148"/>
                    </a:lnTo>
                    <a:lnTo>
                      <a:pt x="23" y="145"/>
                    </a:lnTo>
                    <a:lnTo>
                      <a:pt x="28" y="143"/>
                    </a:lnTo>
                    <a:lnTo>
                      <a:pt x="36" y="141"/>
                    </a:lnTo>
                    <a:lnTo>
                      <a:pt x="41" y="138"/>
                    </a:lnTo>
                    <a:lnTo>
                      <a:pt x="46" y="136"/>
                    </a:lnTo>
                    <a:lnTo>
                      <a:pt x="51" y="133"/>
                    </a:lnTo>
                    <a:lnTo>
                      <a:pt x="59" y="130"/>
                    </a:lnTo>
                    <a:lnTo>
                      <a:pt x="64" y="127"/>
                    </a:lnTo>
                    <a:lnTo>
                      <a:pt x="69" y="125"/>
                    </a:lnTo>
                    <a:lnTo>
                      <a:pt x="74" y="122"/>
                    </a:lnTo>
                    <a:lnTo>
                      <a:pt x="82" y="119"/>
                    </a:lnTo>
                    <a:lnTo>
                      <a:pt x="87" y="116"/>
                    </a:lnTo>
                    <a:lnTo>
                      <a:pt x="92" y="113"/>
                    </a:lnTo>
                    <a:lnTo>
                      <a:pt x="98" y="110"/>
                    </a:lnTo>
                    <a:lnTo>
                      <a:pt x="100" y="107"/>
                    </a:lnTo>
                    <a:lnTo>
                      <a:pt x="105" y="104"/>
                    </a:lnTo>
                    <a:lnTo>
                      <a:pt x="110" y="100"/>
                    </a:lnTo>
                    <a:lnTo>
                      <a:pt x="116" y="99"/>
                    </a:lnTo>
                    <a:lnTo>
                      <a:pt x="118" y="94"/>
                    </a:lnTo>
                    <a:lnTo>
                      <a:pt x="123" y="91"/>
                    </a:lnTo>
                    <a:lnTo>
                      <a:pt x="126" y="88"/>
                    </a:lnTo>
                    <a:lnTo>
                      <a:pt x="128" y="85"/>
                    </a:lnTo>
                    <a:lnTo>
                      <a:pt x="131" y="81"/>
                    </a:lnTo>
                    <a:lnTo>
                      <a:pt x="136" y="78"/>
                    </a:lnTo>
                    <a:lnTo>
                      <a:pt x="139" y="75"/>
                    </a:lnTo>
                    <a:lnTo>
                      <a:pt x="139" y="72"/>
                    </a:lnTo>
                    <a:lnTo>
                      <a:pt x="141" y="70"/>
                    </a:lnTo>
                    <a:lnTo>
                      <a:pt x="144" y="65"/>
                    </a:lnTo>
                    <a:lnTo>
                      <a:pt x="144" y="62"/>
                    </a:lnTo>
                    <a:lnTo>
                      <a:pt x="146" y="16"/>
                    </a:lnTo>
                    <a:lnTo>
                      <a:pt x="146" y="14"/>
                    </a:lnTo>
                    <a:lnTo>
                      <a:pt x="149" y="12"/>
                    </a:lnTo>
                    <a:lnTo>
                      <a:pt x="149" y="10"/>
                    </a:lnTo>
                    <a:lnTo>
                      <a:pt x="151" y="7"/>
                    </a:lnTo>
                    <a:lnTo>
                      <a:pt x="151" y="6"/>
                    </a:lnTo>
                    <a:lnTo>
                      <a:pt x="154" y="4"/>
                    </a:lnTo>
                    <a:lnTo>
                      <a:pt x="157" y="1"/>
                    </a:lnTo>
                    <a:lnTo>
                      <a:pt x="159" y="0"/>
                    </a:lnTo>
                    <a:lnTo>
                      <a:pt x="154" y="0"/>
                    </a:lnTo>
                    <a:lnTo>
                      <a:pt x="154" y="4"/>
                    </a:lnTo>
                    <a:lnTo>
                      <a:pt x="159" y="0"/>
                    </a:lnTo>
                    <a:lnTo>
                      <a:pt x="185" y="0"/>
                    </a:lnTo>
                    <a:lnTo>
                      <a:pt x="190" y="6"/>
                    </a:lnTo>
                    <a:lnTo>
                      <a:pt x="190" y="0"/>
                    </a:lnTo>
                    <a:lnTo>
                      <a:pt x="185" y="0"/>
                    </a:lnTo>
                    <a:lnTo>
                      <a:pt x="200" y="13"/>
                    </a:lnTo>
                    <a:lnTo>
                      <a:pt x="213" y="13"/>
                    </a:lnTo>
                    <a:lnTo>
                      <a:pt x="226" y="0"/>
                    </a:lnTo>
                    <a:lnTo>
                      <a:pt x="259" y="0"/>
                    </a:lnTo>
                  </a:path>
                </a:pathLst>
              </a:custGeom>
              <a:solidFill>
                <a:srgbClr val="FF8000"/>
              </a:solidFill>
              <a:ln w="127000" cap="rnd">
                <a:noFill/>
                <a:round/>
                <a:headEnd/>
                <a:tailEnd/>
              </a:ln>
            </p:spPr>
            <p:txBody>
              <a:bodyPr>
                <a:prstTxWarp prst="textNoShape">
                  <a:avLst/>
                </a:prstTxWarp>
              </a:bodyPr>
              <a:lstStyle/>
              <a:p>
                <a:endParaRPr lang="en-US"/>
              </a:p>
            </p:txBody>
          </p:sp>
          <p:sp>
            <p:nvSpPr>
              <p:cNvPr id="26202" name="Freeform 585"/>
              <p:cNvSpPr>
                <a:spLocks/>
              </p:cNvSpPr>
              <p:nvPr/>
            </p:nvSpPr>
            <p:spPr bwMode="auto">
              <a:xfrm>
                <a:off x="1767" y="2845"/>
                <a:ext cx="62" cy="91"/>
              </a:xfrm>
              <a:custGeom>
                <a:avLst/>
                <a:gdLst>
                  <a:gd name="T0" fmla="*/ 16 w 62"/>
                  <a:gd name="T1" fmla="*/ 90 h 91"/>
                  <a:gd name="T2" fmla="*/ 61 w 62"/>
                  <a:gd name="T3" fmla="*/ 84 h 91"/>
                  <a:gd name="T4" fmla="*/ 21 w 62"/>
                  <a:gd name="T5" fmla="*/ 9 h 91"/>
                  <a:gd name="T6" fmla="*/ 0 w 62"/>
                  <a:gd name="T7" fmla="*/ 0 h 91"/>
                  <a:gd name="T8" fmla="*/ 16 w 62"/>
                  <a:gd name="T9" fmla="*/ 90 h 91"/>
                  <a:gd name="T10" fmla="*/ 0 60000 65536"/>
                  <a:gd name="T11" fmla="*/ 0 60000 65536"/>
                  <a:gd name="T12" fmla="*/ 0 60000 65536"/>
                  <a:gd name="T13" fmla="*/ 0 60000 65536"/>
                  <a:gd name="T14" fmla="*/ 0 60000 65536"/>
                  <a:gd name="T15" fmla="*/ 0 w 62"/>
                  <a:gd name="T16" fmla="*/ 0 h 91"/>
                  <a:gd name="T17" fmla="*/ 62 w 62"/>
                  <a:gd name="T18" fmla="*/ 91 h 91"/>
                </a:gdLst>
                <a:ahLst/>
                <a:cxnLst>
                  <a:cxn ang="T10">
                    <a:pos x="T0" y="T1"/>
                  </a:cxn>
                  <a:cxn ang="T11">
                    <a:pos x="T2" y="T3"/>
                  </a:cxn>
                  <a:cxn ang="T12">
                    <a:pos x="T4" y="T5"/>
                  </a:cxn>
                  <a:cxn ang="T13">
                    <a:pos x="T6" y="T7"/>
                  </a:cxn>
                  <a:cxn ang="T14">
                    <a:pos x="T8" y="T9"/>
                  </a:cxn>
                </a:cxnLst>
                <a:rect l="T15" t="T16" r="T17" b="T18"/>
                <a:pathLst>
                  <a:path w="62" h="91">
                    <a:moveTo>
                      <a:pt x="16" y="90"/>
                    </a:moveTo>
                    <a:lnTo>
                      <a:pt x="61" y="84"/>
                    </a:lnTo>
                    <a:lnTo>
                      <a:pt x="21" y="9"/>
                    </a:lnTo>
                    <a:lnTo>
                      <a:pt x="0" y="0"/>
                    </a:lnTo>
                    <a:lnTo>
                      <a:pt x="16" y="90"/>
                    </a:lnTo>
                  </a:path>
                </a:pathLst>
              </a:custGeom>
              <a:noFill/>
              <a:ln w="12700" cap="rnd">
                <a:solidFill>
                  <a:srgbClr val="000000"/>
                </a:solidFill>
                <a:round/>
                <a:headEnd/>
                <a:tailEnd/>
              </a:ln>
            </p:spPr>
            <p:txBody>
              <a:bodyPr>
                <a:prstTxWarp prst="textNoShape">
                  <a:avLst/>
                </a:prstTxWarp>
              </a:bodyPr>
              <a:lstStyle/>
              <a:p>
                <a:endParaRPr lang="en-US"/>
              </a:p>
            </p:txBody>
          </p:sp>
          <p:sp>
            <p:nvSpPr>
              <p:cNvPr id="26203" name="Freeform 586"/>
              <p:cNvSpPr>
                <a:spLocks/>
              </p:cNvSpPr>
              <p:nvPr/>
            </p:nvSpPr>
            <p:spPr bwMode="auto">
              <a:xfrm>
                <a:off x="1628" y="3133"/>
                <a:ext cx="297" cy="184"/>
              </a:xfrm>
              <a:custGeom>
                <a:avLst/>
                <a:gdLst>
                  <a:gd name="T0" fmla="*/ 152 w 297"/>
                  <a:gd name="T1" fmla="*/ 38 h 184"/>
                  <a:gd name="T2" fmla="*/ 155 w 297"/>
                  <a:gd name="T3" fmla="*/ 33 h 184"/>
                  <a:gd name="T4" fmla="*/ 157 w 297"/>
                  <a:gd name="T5" fmla="*/ 29 h 184"/>
                  <a:gd name="T6" fmla="*/ 163 w 297"/>
                  <a:gd name="T7" fmla="*/ 24 h 184"/>
                  <a:gd name="T8" fmla="*/ 165 w 297"/>
                  <a:gd name="T9" fmla="*/ 21 h 184"/>
                  <a:gd name="T10" fmla="*/ 173 w 297"/>
                  <a:gd name="T11" fmla="*/ 18 h 184"/>
                  <a:gd name="T12" fmla="*/ 181 w 297"/>
                  <a:gd name="T13" fmla="*/ 18 h 184"/>
                  <a:gd name="T14" fmla="*/ 187 w 297"/>
                  <a:gd name="T15" fmla="*/ 20 h 184"/>
                  <a:gd name="T16" fmla="*/ 208 w 297"/>
                  <a:gd name="T17" fmla="*/ 36 h 184"/>
                  <a:gd name="T18" fmla="*/ 248 w 297"/>
                  <a:gd name="T19" fmla="*/ 8 h 184"/>
                  <a:gd name="T20" fmla="*/ 253 w 297"/>
                  <a:gd name="T21" fmla="*/ 5 h 184"/>
                  <a:gd name="T22" fmla="*/ 259 w 297"/>
                  <a:gd name="T23" fmla="*/ 2 h 184"/>
                  <a:gd name="T24" fmla="*/ 264 w 297"/>
                  <a:gd name="T25" fmla="*/ 0 h 184"/>
                  <a:gd name="T26" fmla="*/ 269 w 297"/>
                  <a:gd name="T27" fmla="*/ 0 h 184"/>
                  <a:gd name="T28" fmla="*/ 275 w 297"/>
                  <a:gd name="T29" fmla="*/ 0 h 184"/>
                  <a:gd name="T30" fmla="*/ 280 w 297"/>
                  <a:gd name="T31" fmla="*/ 2 h 184"/>
                  <a:gd name="T32" fmla="*/ 283 w 297"/>
                  <a:gd name="T33" fmla="*/ 5 h 184"/>
                  <a:gd name="T34" fmla="*/ 264 w 297"/>
                  <a:gd name="T35" fmla="*/ 33 h 184"/>
                  <a:gd name="T36" fmla="*/ 264 w 297"/>
                  <a:gd name="T37" fmla="*/ 36 h 184"/>
                  <a:gd name="T38" fmla="*/ 267 w 297"/>
                  <a:gd name="T39" fmla="*/ 39 h 184"/>
                  <a:gd name="T40" fmla="*/ 272 w 297"/>
                  <a:gd name="T41" fmla="*/ 42 h 184"/>
                  <a:gd name="T42" fmla="*/ 277 w 297"/>
                  <a:gd name="T43" fmla="*/ 44 h 184"/>
                  <a:gd name="T44" fmla="*/ 283 w 297"/>
                  <a:gd name="T45" fmla="*/ 47 h 184"/>
                  <a:gd name="T46" fmla="*/ 288 w 297"/>
                  <a:gd name="T47" fmla="*/ 50 h 184"/>
                  <a:gd name="T48" fmla="*/ 293 w 297"/>
                  <a:gd name="T49" fmla="*/ 53 h 184"/>
                  <a:gd name="T50" fmla="*/ 296 w 297"/>
                  <a:gd name="T51" fmla="*/ 56 h 184"/>
                  <a:gd name="T52" fmla="*/ 296 w 297"/>
                  <a:gd name="T53" fmla="*/ 71 h 184"/>
                  <a:gd name="T54" fmla="*/ 293 w 297"/>
                  <a:gd name="T55" fmla="*/ 86 h 184"/>
                  <a:gd name="T56" fmla="*/ 288 w 297"/>
                  <a:gd name="T57" fmla="*/ 98 h 184"/>
                  <a:gd name="T58" fmla="*/ 280 w 297"/>
                  <a:gd name="T59" fmla="*/ 108 h 184"/>
                  <a:gd name="T60" fmla="*/ 267 w 297"/>
                  <a:gd name="T61" fmla="*/ 119 h 184"/>
                  <a:gd name="T62" fmla="*/ 251 w 297"/>
                  <a:gd name="T63" fmla="*/ 128 h 184"/>
                  <a:gd name="T64" fmla="*/ 235 w 297"/>
                  <a:gd name="T65" fmla="*/ 135 h 184"/>
                  <a:gd name="T66" fmla="*/ 216 w 297"/>
                  <a:gd name="T67" fmla="*/ 143 h 184"/>
                  <a:gd name="T68" fmla="*/ 195 w 297"/>
                  <a:gd name="T69" fmla="*/ 149 h 184"/>
                  <a:gd name="T70" fmla="*/ 171 w 297"/>
                  <a:gd name="T71" fmla="*/ 155 h 184"/>
                  <a:gd name="T72" fmla="*/ 144 w 297"/>
                  <a:gd name="T73" fmla="*/ 159 h 184"/>
                  <a:gd name="T74" fmla="*/ 117 w 297"/>
                  <a:gd name="T75" fmla="*/ 164 h 184"/>
                  <a:gd name="T76" fmla="*/ 88 w 297"/>
                  <a:gd name="T77" fmla="*/ 168 h 184"/>
                  <a:gd name="T78" fmla="*/ 61 w 297"/>
                  <a:gd name="T79" fmla="*/ 174 h 184"/>
                  <a:gd name="T80" fmla="*/ 29 w 297"/>
                  <a:gd name="T81" fmla="*/ 179 h 184"/>
                  <a:gd name="T82" fmla="*/ 0 w 297"/>
                  <a:gd name="T83" fmla="*/ 183 h 184"/>
                  <a:gd name="T84" fmla="*/ 11 w 297"/>
                  <a:gd name="T85" fmla="*/ 179 h 184"/>
                  <a:gd name="T86" fmla="*/ 24 w 297"/>
                  <a:gd name="T87" fmla="*/ 173 h 184"/>
                  <a:gd name="T88" fmla="*/ 37 w 297"/>
                  <a:gd name="T89" fmla="*/ 168 h 184"/>
                  <a:gd name="T90" fmla="*/ 48 w 297"/>
                  <a:gd name="T91" fmla="*/ 164 h 184"/>
                  <a:gd name="T92" fmla="*/ 61 w 297"/>
                  <a:gd name="T93" fmla="*/ 158 h 184"/>
                  <a:gd name="T94" fmla="*/ 72 w 297"/>
                  <a:gd name="T95" fmla="*/ 152 h 184"/>
                  <a:gd name="T96" fmla="*/ 85 w 297"/>
                  <a:gd name="T97" fmla="*/ 146 h 184"/>
                  <a:gd name="T98" fmla="*/ 96 w 297"/>
                  <a:gd name="T99" fmla="*/ 140 h 184"/>
                  <a:gd name="T100" fmla="*/ 104 w 297"/>
                  <a:gd name="T101" fmla="*/ 134 h 184"/>
                  <a:gd name="T102" fmla="*/ 115 w 297"/>
                  <a:gd name="T103" fmla="*/ 126 h 184"/>
                  <a:gd name="T104" fmla="*/ 123 w 297"/>
                  <a:gd name="T105" fmla="*/ 120 h 184"/>
                  <a:gd name="T106" fmla="*/ 131 w 297"/>
                  <a:gd name="T107" fmla="*/ 114 h 184"/>
                  <a:gd name="T108" fmla="*/ 136 w 297"/>
                  <a:gd name="T109" fmla="*/ 107 h 184"/>
                  <a:gd name="T110" fmla="*/ 144 w 297"/>
                  <a:gd name="T111" fmla="*/ 101 h 184"/>
                  <a:gd name="T112" fmla="*/ 147 w 297"/>
                  <a:gd name="T113" fmla="*/ 95 h 184"/>
                  <a:gd name="T114" fmla="*/ 149 w 297"/>
                  <a:gd name="T115" fmla="*/ 87 h 18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97"/>
                  <a:gd name="T175" fmla="*/ 0 h 184"/>
                  <a:gd name="T176" fmla="*/ 297 w 297"/>
                  <a:gd name="T177" fmla="*/ 184 h 18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97" h="184">
                    <a:moveTo>
                      <a:pt x="152" y="39"/>
                    </a:moveTo>
                    <a:lnTo>
                      <a:pt x="152" y="38"/>
                    </a:lnTo>
                    <a:lnTo>
                      <a:pt x="155" y="35"/>
                    </a:lnTo>
                    <a:lnTo>
                      <a:pt x="155" y="33"/>
                    </a:lnTo>
                    <a:lnTo>
                      <a:pt x="157" y="30"/>
                    </a:lnTo>
                    <a:lnTo>
                      <a:pt x="157" y="29"/>
                    </a:lnTo>
                    <a:lnTo>
                      <a:pt x="160" y="27"/>
                    </a:lnTo>
                    <a:lnTo>
                      <a:pt x="163" y="24"/>
                    </a:lnTo>
                    <a:lnTo>
                      <a:pt x="165" y="23"/>
                    </a:lnTo>
                    <a:lnTo>
                      <a:pt x="165" y="21"/>
                    </a:lnTo>
                    <a:lnTo>
                      <a:pt x="168" y="20"/>
                    </a:lnTo>
                    <a:lnTo>
                      <a:pt x="173" y="18"/>
                    </a:lnTo>
                    <a:lnTo>
                      <a:pt x="176" y="18"/>
                    </a:lnTo>
                    <a:lnTo>
                      <a:pt x="181" y="18"/>
                    </a:lnTo>
                    <a:lnTo>
                      <a:pt x="184" y="18"/>
                    </a:lnTo>
                    <a:lnTo>
                      <a:pt x="187" y="20"/>
                    </a:lnTo>
                    <a:lnTo>
                      <a:pt x="189" y="21"/>
                    </a:lnTo>
                    <a:lnTo>
                      <a:pt x="208" y="36"/>
                    </a:lnTo>
                    <a:lnTo>
                      <a:pt x="221" y="36"/>
                    </a:lnTo>
                    <a:lnTo>
                      <a:pt x="248" y="8"/>
                    </a:lnTo>
                    <a:lnTo>
                      <a:pt x="251" y="6"/>
                    </a:lnTo>
                    <a:lnTo>
                      <a:pt x="253" y="5"/>
                    </a:lnTo>
                    <a:lnTo>
                      <a:pt x="256" y="3"/>
                    </a:lnTo>
                    <a:lnTo>
                      <a:pt x="259" y="2"/>
                    </a:lnTo>
                    <a:lnTo>
                      <a:pt x="261" y="2"/>
                    </a:lnTo>
                    <a:lnTo>
                      <a:pt x="264" y="0"/>
                    </a:lnTo>
                    <a:lnTo>
                      <a:pt x="267" y="0"/>
                    </a:lnTo>
                    <a:lnTo>
                      <a:pt x="269" y="0"/>
                    </a:lnTo>
                    <a:lnTo>
                      <a:pt x="272" y="0"/>
                    </a:lnTo>
                    <a:lnTo>
                      <a:pt x="275" y="0"/>
                    </a:lnTo>
                    <a:lnTo>
                      <a:pt x="277" y="0"/>
                    </a:lnTo>
                    <a:lnTo>
                      <a:pt x="280" y="2"/>
                    </a:lnTo>
                    <a:lnTo>
                      <a:pt x="280" y="3"/>
                    </a:lnTo>
                    <a:lnTo>
                      <a:pt x="283" y="5"/>
                    </a:lnTo>
                    <a:lnTo>
                      <a:pt x="280" y="6"/>
                    </a:lnTo>
                    <a:lnTo>
                      <a:pt x="264" y="33"/>
                    </a:lnTo>
                    <a:lnTo>
                      <a:pt x="264" y="35"/>
                    </a:lnTo>
                    <a:lnTo>
                      <a:pt x="264" y="36"/>
                    </a:lnTo>
                    <a:lnTo>
                      <a:pt x="264" y="38"/>
                    </a:lnTo>
                    <a:lnTo>
                      <a:pt x="267" y="39"/>
                    </a:lnTo>
                    <a:lnTo>
                      <a:pt x="269" y="41"/>
                    </a:lnTo>
                    <a:lnTo>
                      <a:pt x="272" y="42"/>
                    </a:lnTo>
                    <a:lnTo>
                      <a:pt x="275" y="44"/>
                    </a:lnTo>
                    <a:lnTo>
                      <a:pt x="277" y="44"/>
                    </a:lnTo>
                    <a:lnTo>
                      <a:pt x="280" y="45"/>
                    </a:lnTo>
                    <a:lnTo>
                      <a:pt x="283" y="47"/>
                    </a:lnTo>
                    <a:lnTo>
                      <a:pt x="285" y="48"/>
                    </a:lnTo>
                    <a:lnTo>
                      <a:pt x="288" y="50"/>
                    </a:lnTo>
                    <a:lnTo>
                      <a:pt x="291" y="51"/>
                    </a:lnTo>
                    <a:lnTo>
                      <a:pt x="293" y="53"/>
                    </a:lnTo>
                    <a:lnTo>
                      <a:pt x="293" y="54"/>
                    </a:lnTo>
                    <a:lnTo>
                      <a:pt x="296" y="56"/>
                    </a:lnTo>
                    <a:lnTo>
                      <a:pt x="296" y="63"/>
                    </a:lnTo>
                    <a:lnTo>
                      <a:pt x="296" y="71"/>
                    </a:lnTo>
                    <a:lnTo>
                      <a:pt x="296" y="78"/>
                    </a:lnTo>
                    <a:lnTo>
                      <a:pt x="293" y="86"/>
                    </a:lnTo>
                    <a:lnTo>
                      <a:pt x="291" y="92"/>
                    </a:lnTo>
                    <a:lnTo>
                      <a:pt x="288" y="98"/>
                    </a:lnTo>
                    <a:lnTo>
                      <a:pt x="283" y="104"/>
                    </a:lnTo>
                    <a:lnTo>
                      <a:pt x="280" y="108"/>
                    </a:lnTo>
                    <a:lnTo>
                      <a:pt x="272" y="114"/>
                    </a:lnTo>
                    <a:lnTo>
                      <a:pt x="267" y="119"/>
                    </a:lnTo>
                    <a:lnTo>
                      <a:pt x="259" y="123"/>
                    </a:lnTo>
                    <a:lnTo>
                      <a:pt x="251" y="128"/>
                    </a:lnTo>
                    <a:lnTo>
                      <a:pt x="243" y="131"/>
                    </a:lnTo>
                    <a:lnTo>
                      <a:pt x="235" y="135"/>
                    </a:lnTo>
                    <a:lnTo>
                      <a:pt x="227" y="138"/>
                    </a:lnTo>
                    <a:lnTo>
                      <a:pt x="216" y="143"/>
                    </a:lnTo>
                    <a:lnTo>
                      <a:pt x="205" y="146"/>
                    </a:lnTo>
                    <a:lnTo>
                      <a:pt x="195" y="149"/>
                    </a:lnTo>
                    <a:lnTo>
                      <a:pt x="181" y="152"/>
                    </a:lnTo>
                    <a:lnTo>
                      <a:pt x="171" y="155"/>
                    </a:lnTo>
                    <a:lnTo>
                      <a:pt x="157" y="156"/>
                    </a:lnTo>
                    <a:lnTo>
                      <a:pt x="144" y="159"/>
                    </a:lnTo>
                    <a:lnTo>
                      <a:pt x="131" y="162"/>
                    </a:lnTo>
                    <a:lnTo>
                      <a:pt x="117" y="164"/>
                    </a:lnTo>
                    <a:lnTo>
                      <a:pt x="104" y="167"/>
                    </a:lnTo>
                    <a:lnTo>
                      <a:pt x="88" y="168"/>
                    </a:lnTo>
                    <a:lnTo>
                      <a:pt x="75" y="171"/>
                    </a:lnTo>
                    <a:lnTo>
                      <a:pt x="61" y="174"/>
                    </a:lnTo>
                    <a:lnTo>
                      <a:pt x="45" y="176"/>
                    </a:lnTo>
                    <a:lnTo>
                      <a:pt x="29" y="179"/>
                    </a:lnTo>
                    <a:lnTo>
                      <a:pt x="13" y="182"/>
                    </a:lnTo>
                    <a:lnTo>
                      <a:pt x="0" y="183"/>
                    </a:lnTo>
                    <a:lnTo>
                      <a:pt x="5" y="182"/>
                    </a:lnTo>
                    <a:lnTo>
                      <a:pt x="11" y="179"/>
                    </a:lnTo>
                    <a:lnTo>
                      <a:pt x="19" y="176"/>
                    </a:lnTo>
                    <a:lnTo>
                      <a:pt x="24" y="173"/>
                    </a:lnTo>
                    <a:lnTo>
                      <a:pt x="29" y="171"/>
                    </a:lnTo>
                    <a:lnTo>
                      <a:pt x="37" y="168"/>
                    </a:lnTo>
                    <a:lnTo>
                      <a:pt x="43" y="165"/>
                    </a:lnTo>
                    <a:lnTo>
                      <a:pt x="48" y="164"/>
                    </a:lnTo>
                    <a:lnTo>
                      <a:pt x="53" y="161"/>
                    </a:lnTo>
                    <a:lnTo>
                      <a:pt x="61" y="158"/>
                    </a:lnTo>
                    <a:lnTo>
                      <a:pt x="67" y="155"/>
                    </a:lnTo>
                    <a:lnTo>
                      <a:pt x="72" y="152"/>
                    </a:lnTo>
                    <a:lnTo>
                      <a:pt x="77" y="149"/>
                    </a:lnTo>
                    <a:lnTo>
                      <a:pt x="85" y="146"/>
                    </a:lnTo>
                    <a:lnTo>
                      <a:pt x="91" y="143"/>
                    </a:lnTo>
                    <a:lnTo>
                      <a:pt x="96" y="140"/>
                    </a:lnTo>
                    <a:lnTo>
                      <a:pt x="101" y="137"/>
                    </a:lnTo>
                    <a:lnTo>
                      <a:pt x="104" y="134"/>
                    </a:lnTo>
                    <a:lnTo>
                      <a:pt x="109" y="131"/>
                    </a:lnTo>
                    <a:lnTo>
                      <a:pt x="115" y="126"/>
                    </a:lnTo>
                    <a:lnTo>
                      <a:pt x="120" y="125"/>
                    </a:lnTo>
                    <a:lnTo>
                      <a:pt x="123" y="120"/>
                    </a:lnTo>
                    <a:lnTo>
                      <a:pt x="128" y="117"/>
                    </a:lnTo>
                    <a:lnTo>
                      <a:pt x="131" y="114"/>
                    </a:lnTo>
                    <a:lnTo>
                      <a:pt x="133" y="111"/>
                    </a:lnTo>
                    <a:lnTo>
                      <a:pt x="136" y="107"/>
                    </a:lnTo>
                    <a:lnTo>
                      <a:pt x="141" y="104"/>
                    </a:lnTo>
                    <a:lnTo>
                      <a:pt x="144" y="101"/>
                    </a:lnTo>
                    <a:lnTo>
                      <a:pt x="144" y="98"/>
                    </a:lnTo>
                    <a:lnTo>
                      <a:pt x="147" y="95"/>
                    </a:lnTo>
                    <a:lnTo>
                      <a:pt x="149" y="90"/>
                    </a:lnTo>
                    <a:lnTo>
                      <a:pt x="149" y="87"/>
                    </a:lnTo>
                    <a:lnTo>
                      <a:pt x="152" y="39"/>
                    </a:lnTo>
                  </a:path>
                </a:pathLst>
              </a:custGeom>
              <a:noFill/>
              <a:ln w="12700" cap="rnd">
                <a:solidFill>
                  <a:srgbClr val="000000"/>
                </a:solidFill>
                <a:round/>
                <a:headEnd/>
                <a:tailEnd/>
              </a:ln>
            </p:spPr>
            <p:txBody>
              <a:bodyPr>
                <a:prstTxWarp prst="textNoShape">
                  <a:avLst/>
                </a:prstTxWarp>
              </a:bodyPr>
              <a:lstStyle/>
              <a:p>
                <a:endParaRPr lang="en-US"/>
              </a:p>
            </p:txBody>
          </p:sp>
          <p:sp>
            <p:nvSpPr>
              <p:cNvPr id="26204" name="Freeform 587"/>
              <p:cNvSpPr>
                <a:spLocks/>
              </p:cNvSpPr>
              <p:nvPr/>
            </p:nvSpPr>
            <p:spPr bwMode="auto">
              <a:xfrm>
                <a:off x="1673" y="2762"/>
                <a:ext cx="153" cy="400"/>
              </a:xfrm>
              <a:custGeom>
                <a:avLst/>
                <a:gdLst>
                  <a:gd name="T0" fmla="*/ 0 w 153"/>
                  <a:gd name="T1" fmla="*/ 50 h 400"/>
                  <a:gd name="T2" fmla="*/ 115 w 153"/>
                  <a:gd name="T3" fmla="*/ 398 h 400"/>
                  <a:gd name="T4" fmla="*/ 120 w 153"/>
                  <a:gd name="T5" fmla="*/ 392 h 400"/>
                  <a:gd name="T6" fmla="*/ 123 w 153"/>
                  <a:gd name="T7" fmla="*/ 390 h 400"/>
                  <a:gd name="T8" fmla="*/ 125 w 153"/>
                  <a:gd name="T9" fmla="*/ 390 h 400"/>
                  <a:gd name="T10" fmla="*/ 128 w 153"/>
                  <a:gd name="T11" fmla="*/ 389 h 400"/>
                  <a:gd name="T12" fmla="*/ 131 w 153"/>
                  <a:gd name="T13" fmla="*/ 389 h 400"/>
                  <a:gd name="T14" fmla="*/ 133 w 153"/>
                  <a:gd name="T15" fmla="*/ 389 h 400"/>
                  <a:gd name="T16" fmla="*/ 136 w 153"/>
                  <a:gd name="T17" fmla="*/ 389 h 400"/>
                  <a:gd name="T18" fmla="*/ 139 w 153"/>
                  <a:gd name="T19" fmla="*/ 390 h 400"/>
                  <a:gd name="T20" fmla="*/ 144 w 153"/>
                  <a:gd name="T21" fmla="*/ 390 h 400"/>
                  <a:gd name="T22" fmla="*/ 152 w 153"/>
                  <a:gd name="T23" fmla="*/ 399 h 400"/>
                  <a:gd name="T24" fmla="*/ 77 w 153"/>
                  <a:gd name="T25" fmla="*/ 0 h 400"/>
                  <a:gd name="T26" fmla="*/ 40 w 153"/>
                  <a:gd name="T27" fmla="*/ 3 h 400"/>
                  <a:gd name="T28" fmla="*/ 0 w 153"/>
                  <a:gd name="T29" fmla="*/ 50 h 4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3"/>
                  <a:gd name="T46" fmla="*/ 0 h 400"/>
                  <a:gd name="T47" fmla="*/ 153 w 153"/>
                  <a:gd name="T48" fmla="*/ 400 h 4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3" h="400">
                    <a:moveTo>
                      <a:pt x="0" y="50"/>
                    </a:moveTo>
                    <a:lnTo>
                      <a:pt x="115" y="398"/>
                    </a:lnTo>
                    <a:lnTo>
                      <a:pt x="120" y="392"/>
                    </a:lnTo>
                    <a:lnTo>
                      <a:pt x="123" y="390"/>
                    </a:lnTo>
                    <a:lnTo>
                      <a:pt x="125" y="390"/>
                    </a:lnTo>
                    <a:lnTo>
                      <a:pt x="128" y="389"/>
                    </a:lnTo>
                    <a:lnTo>
                      <a:pt x="131" y="389"/>
                    </a:lnTo>
                    <a:lnTo>
                      <a:pt x="133" y="389"/>
                    </a:lnTo>
                    <a:lnTo>
                      <a:pt x="136" y="389"/>
                    </a:lnTo>
                    <a:lnTo>
                      <a:pt x="139" y="390"/>
                    </a:lnTo>
                    <a:lnTo>
                      <a:pt x="144" y="390"/>
                    </a:lnTo>
                    <a:lnTo>
                      <a:pt x="152" y="399"/>
                    </a:lnTo>
                    <a:lnTo>
                      <a:pt x="77" y="0"/>
                    </a:lnTo>
                    <a:lnTo>
                      <a:pt x="40" y="3"/>
                    </a:lnTo>
                    <a:lnTo>
                      <a:pt x="0" y="50"/>
                    </a:lnTo>
                  </a:path>
                </a:pathLst>
              </a:custGeom>
              <a:noFill/>
              <a:ln w="12700" cap="rnd">
                <a:solidFill>
                  <a:srgbClr val="000000"/>
                </a:solidFill>
                <a:round/>
                <a:headEnd/>
                <a:tailEnd/>
              </a:ln>
            </p:spPr>
            <p:txBody>
              <a:bodyPr>
                <a:prstTxWarp prst="textNoShape">
                  <a:avLst/>
                </a:prstTxWarp>
              </a:bodyPr>
              <a:lstStyle/>
              <a:p>
                <a:endParaRPr lang="en-US"/>
              </a:p>
            </p:txBody>
          </p:sp>
          <p:sp>
            <p:nvSpPr>
              <p:cNvPr id="26205" name="Freeform 588"/>
              <p:cNvSpPr>
                <a:spLocks/>
              </p:cNvSpPr>
              <p:nvPr/>
            </p:nvSpPr>
            <p:spPr bwMode="auto">
              <a:xfrm>
                <a:off x="1697" y="2791"/>
                <a:ext cx="116" cy="328"/>
              </a:xfrm>
              <a:custGeom>
                <a:avLst/>
                <a:gdLst>
                  <a:gd name="T0" fmla="*/ 0 w 116"/>
                  <a:gd name="T1" fmla="*/ 40 h 328"/>
                  <a:gd name="T2" fmla="*/ 88 w 116"/>
                  <a:gd name="T3" fmla="*/ 327 h 328"/>
                  <a:gd name="T4" fmla="*/ 115 w 116"/>
                  <a:gd name="T5" fmla="*/ 326 h 328"/>
                  <a:gd name="T6" fmla="*/ 59 w 116"/>
                  <a:gd name="T7" fmla="*/ 0 h 328"/>
                  <a:gd name="T8" fmla="*/ 29 w 116"/>
                  <a:gd name="T9" fmla="*/ 1 h 328"/>
                  <a:gd name="T10" fmla="*/ 0 w 116"/>
                  <a:gd name="T11" fmla="*/ 40 h 328"/>
                  <a:gd name="T12" fmla="*/ 0 60000 65536"/>
                  <a:gd name="T13" fmla="*/ 0 60000 65536"/>
                  <a:gd name="T14" fmla="*/ 0 60000 65536"/>
                  <a:gd name="T15" fmla="*/ 0 60000 65536"/>
                  <a:gd name="T16" fmla="*/ 0 60000 65536"/>
                  <a:gd name="T17" fmla="*/ 0 60000 65536"/>
                  <a:gd name="T18" fmla="*/ 0 w 116"/>
                  <a:gd name="T19" fmla="*/ 0 h 328"/>
                  <a:gd name="T20" fmla="*/ 116 w 116"/>
                  <a:gd name="T21" fmla="*/ 328 h 328"/>
                </a:gdLst>
                <a:ahLst/>
                <a:cxnLst>
                  <a:cxn ang="T12">
                    <a:pos x="T0" y="T1"/>
                  </a:cxn>
                  <a:cxn ang="T13">
                    <a:pos x="T2" y="T3"/>
                  </a:cxn>
                  <a:cxn ang="T14">
                    <a:pos x="T4" y="T5"/>
                  </a:cxn>
                  <a:cxn ang="T15">
                    <a:pos x="T6" y="T7"/>
                  </a:cxn>
                  <a:cxn ang="T16">
                    <a:pos x="T8" y="T9"/>
                  </a:cxn>
                  <a:cxn ang="T17">
                    <a:pos x="T10" y="T11"/>
                  </a:cxn>
                </a:cxnLst>
                <a:rect l="T18" t="T19" r="T20" b="T21"/>
                <a:pathLst>
                  <a:path w="116" h="328">
                    <a:moveTo>
                      <a:pt x="0" y="40"/>
                    </a:moveTo>
                    <a:lnTo>
                      <a:pt x="88" y="327"/>
                    </a:lnTo>
                    <a:lnTo>
                      <a:pt x="115" y="326"/>
                    </a:lnTo>
                    <a:lnTo>
                      <a:pt x="59" y="0"/>
                    </a:lnTo>
                    <a:lnTo>
                      <a:pt x="29" y="1"/>
                    </a:lnTo>
                    <a:lnTo>
                      <a:pt x="0" y="40"/>
                    </a:lnTo>
                  </a:path>
                </a:pathLst>
              </a:custGeom>
              <a:solidFill>
                <a:srgbClr val="CC4D00"/>
              </a:solidFill>
              <a:ln w="127000" cap="rnd">
                <a:noFill/>
                <a:round/>
                <a:headEnd/>
                <a:tailEnd/>
              </a:ln>
            </p:spPr>
            <p:txBody>
              <a:bodyPr>
                <a:prstTxWarp prst="textNoShape">
                  <a:avLst/>
                </a:prstTxWarp>
              </a:bodyPr>
              <a:lstStyle/>
              <a:p>
                <a:endParaRPr lang="en-US"/>
              </a:p>
            </p:txBody>
          </p:sp>
          <p:sp>
            <p:nvSpPr>
              <p:cNvPr id="26206" name="Freeform 589"/>
              <p:cNvSpPr>
                <a:spLocks/>
              </p:cNvSpPr>
              <p:nvPr/>
            </p:nvSpPr>
            <p:spPr bwMode="auto">
              <a:xfrm>
                <a:off x="935" y="2825"/>
                <a:ext cx="731" cy="285"/>
              </a:xfrm>
              <a:custGeom>
                <a:avLst/>
                <a:gdLst>
                  <a:gd name="T0" fmla="*/ 709 w 731"/>
                  <a:gd name="T1" fmla="*/ 0 h 285"/>
                  <a:gd name="T2" fmla="*/ 281 w 731"/>
                  <a:gd name="T3" fmla="*/ 87 h 285"/>
                  <a:gd name="T4" fmla="*/ 273 w 731"/>
                  <a:gd name="T5" fmla="*/ 88 h 285"/>
                  <a:gd name="T6" fmla="*/ 268 w 731"/>
                  <a:gd name="T7" fmla="*/ 91 h 285"/>
                  <a:gd name="T8" fmla="*/ 263 w 731"/>
                  <a:gd name="T9" fmla="*/ 93 h 285"/>
                  <a:gd name="T10" fmla="*/ 255 w 731"/>
                  <a:gd name="T11" fmla="*/ 96 h 285"/>
                  <a:gd name="T12" fmla="*/ 249 w 731"/>
                  <a:gd name="T13" fmla="*/ 97 h 285"/>
                  <a:gd name="T14" fmla="*/ 244 w 731"/>
                  <a:gd name="T15" fmla="*/ 100 h 285"/>
                  <a:gd name="T16" fmla="*/ 239 w 731"/>
                  <a:gd name="T17" fmla="*/ 103 h 285"/>
                  <a:gd name="T18" fmla="*/ 234 w 731"/>
                  <a:gd name="T19" fmla="*/ 106 h 285"/>
                  <a:gd name="T20" fmla="*/ 228 w 731"/>
                  <a:gd name="T21" fmla="*/ 109 h 285"/>
                  <a:gd name="T22" fmla="*/ 226 w 731"/>
                  <a:gd name="T23" fmla="*/ 112 h 285"/>
                  <a:gd name="T24" fmla="*/ 221 w 731"/>
                  <a:gd name="T25" fmla="*/ 115 h 285"/>
                  <a:gd name="T26" fmla="*/ 215 w 731"/>
                  <a:gd name="T27" fmla="*/ 118 h 285"/>
                  <a:gd name="T28" fmla="*/ 213 w 731"/>
                  <a:gd name="T29" fmla="*/ 121 h 285"/>
                  <a:gd name="T30" fmla="*/ 207 w 731"/>
                  <a:gd name="T31" fmla="*/ 125 h 285"/>
                  <a:gd name="T32" fmla="*/ 205 w 731"/>
                  <a:gd name="T33" fmla="*/ 128 h 285"/>
                  <a:gd name="T34" fmla="*/ 200 w 731"/>
                  <a:gd name="T35" fmla="*/ 131 h 285"/>
                  <a:gd name="T36" fmla="*/ 0 w 731"/>
                  <a:gd name="T37" fmla="*/ 284 h 285"/>
                  <a:gd name="T38" fmla="*/ 176 w 731"/>
                  <a:gd name="T39" fmla="*/ 274 h 285"/>
                  <a:gd name="T40" fmla="*/ 310 w 731"/>
                  <a:gd name="T41" fmla="*/ 144 h 285"/>
                  <a:gd name="T42" fmla="*/ 310 w 731"/>
                  <a:gd name="T43" fmla="*/ 143 h 285"/>
                  <a:gd name="T44" fmla="*/ 312 w 731"/>
                  <a:gd name="T45" fmla="*/ 141 h 285"/>
                  <a:gd name="T46" fmla="*/ 315 w 731"/>
                  <a:gd name="T47" fmla="*/ 140 h 285"/>
                  <a:gd name="T48" fmla="*/ 315 w 731"/>
                  <a:gd name="T49" fmla="*/ 137 h 285"/>
                  <a:gd name="T50" fmla="*/ 318 w 731"/>
                  <a:gd name="T51" fmla="*/ 135 h 285"/>
                  <a:gd name="T52" fmla="*/ 320 w 731"/>
                  <a:gd name="T53" fmla="*/ 134 h 285"/>
                  <a:gd name="T54" fmla="*/ 323 w 731"/>
                  <a:gd name="T55" fmla="*/ 132 h 285"/>
                  <a:gd name="T56" fmla="*/ 326 w 731"/>
                  <a:gd name="T57" fmla="*/ 131 h 285"/>
                  <a:gd name="T58" fmla="*/ 328 w 731"/>
                  <a:gd name="T59" fmla="*/ 129 h 285"/>
                  <a:gd name="T60" fmla="*/ 331 w 731"/>
                  <a:gd name="T61" fmla="*/ 128 h 285"/>
                  <a:gd name="T62" fmla="*/ 333 w 731"/>
                  <a:gd name="T63" fmla="*/ 128 h 285"/>
                  <a:gd name="T64" fmla="*/ 336 w 731"/>
                  <a:gd name="T65" fmla="*/ 127 h 285"/>
                  <a:gd name="T66" fmla="*/ 339 w 731"/>
                  <a:gd name="T67" fmla="*/ 125 h 285"/>
                  <a:gd name="T68" fmla="*/ 341 w 731"/>
                  <a:gd name="T69" fmla="*/ 125 h 285"/>
                  <a:gd name="T70" fmla="*/ 344 w 731"/>
                  <a:gd name="T71" fmla="*/ 125 h 285"/>
                  <a:gd name="T72" fmla="*/ 717 w 731"/>
                  <a:gd name="T73" fmla="*/ 38 h 285"/>
                  <a:gd name="T74" fmla="*/ 722 w 731"/>
                  <a:gd name="T75" fmla="*/ 35 h 285"/>
                  <a:gd name="T76" fmla="*/ 727 w 731"/>
                  <a:gd name="T77" fmla="*/ 31 h 285"/>
                  <a:gd name="T78" fmla="*/ 730 w 731"/>
                  <a:gd name="T79" fmla="*/ 24 h 285"/>
                  <a:gd name="T80" fmla="*/ 730 w 731"/>
                  <a:gd name="T81" fmla="*/ 16 h 285"/>
                  <a:gd name="T82" fmla="*/ 727 w 731"/>
                  <a:gd name="T83" fmla="*/ 9 h 285"/>
                  <a:gd name="T84" fmla="*/ 725 w 731"/>
                  <a:gd name="T85" fmla="*/ 3 h 285"/>
                  <a:gd name="T86" fmla="*/ 717 w 731"/>
                  <a:gd name="T87" fmla="*/ 0 h 285"/>
                  <a:gd name="T88" fmla="*/ 709 w 731"/>
                  <a:gd name="T89" fmla="*/ 0 h 28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31"/>
                  <a:gd name="T136" fmla="*/ 0 h 285"/>
                  <a:gd name="T137" fmla="*/ 731 w 731"/>
                  <a:gd name="T138" fmla="*/ 285 h 28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31" h="285">
                    <a:moveTo>
                      <a:pt x="709" y="0"/>
                    </a:moveTo>
                    <a:lnTo>
                      <a:pt x="281" y="87"/>
                    </a:lnTo>
                    <a:lnTo>
                      <a:pt x="273" y="88"/>
                    </a:lnTo>
                    <a:lnTo>
                      <a:pt x="268" y="91"/>
                    </a:lnTo>
                    <a:lnTo>
                      <a:pt x="263" y="93"/>
                    </a:lnTo>
                    <a:lnTo>
                      <a:pt x="255" y="96"/>
                    </a:lnTo>
                    <a:lnTo>
                      <a:pt x="249" y="97"/>
                    </a:lnTo>
                    <a:lnTo>
                      <a:pt x="244" y="100"/>
                    </a:lnTo>
                    <a:lnTo>
                      <a:pt x="239" y="103"/>
                    </a:lnTo>
                    <a:lnTo>
                      <a:pt x="234" y="106"/>
                    </a:lnTo>
                    <a:lnTo>
                      <a:pt x="228" y="109"/>
                    </a:lnTo>
                    <a:lnTo>
                      <a:pt x="226" y="112"/>
                    </a:lnTo>
                    <a:lnTo>
                      <a:pt x="221" y="115"/>
                    </a:lnTo>
                    <a:lnTo>
                      <a:pt x="215" y="118"/>
                    </a:lnTo>
                    <a:lnTo>
                      <a:pt x="213" y="121"/>
                    </a:lnTo>
                    <a:lnTo>
                      <a:pt x="207" y="125"/>
                    </a:lnTo>
                    <a:lnTo>
                      <a:pt x="205" y="128"/>
                    </a:lnTo>
                    <a:lnTo>
                      <a:pt x="200" y="131"/>
                    </a:lnTo>
                    <a:lnTo>
                      <a:pt x="0" y="284"/>
                    </a:lnTo>
                    <a:lnTo>
                      <a:pt x="176" y="274"/>
                    </a:lnTo>
                    <a:lnTo>
                      <a:pt x="310" y="144"/>
                    </a:lnTo>
                    <a:lnTo>
                      <a:pt x="310" y="143"/>
                    </a:lnTo>
                    <a:lnTo>
                      <a:pt x="312" y="141"/>
                    </a:lnTo>
                    <a:lnTo>
                      <a:pt x="315" y="140"/>
                    </a:lnTo>
                    <a:lnTo>
                      <a:pt x="315" y="137"/>
                    </a:lnTo>
                    <a:lnTo>
                      <a:pt x="318" y="135"/>
                    </a:lnTo>
                    <a:lnTo>
                      <a:pt x="320" y="134"/>
                    </a:lnTo>
                    <a:lnTo>
                      <a:pt x="323" y="132"/>
                    </a:lnTo>
                    <a:lnTo>
                      <a:pt x="326" y="131"/>
                    </a:lnTo>
                    <a:lnTo>
                      <a:pt x="328" y="129"/>
                    </a:lnTo>
                    <a:lnTo>
                      <a:pt x="331" y="128"/>
                    </a:lnTo>
                    <a:lnTo>
                      <a:pt x="333" y="128"/>
                    </a:lnTo>
                    <a:lnTo>
                      <a:pt x="336" y="127"/>
                    </a:lnTo>
                    <a:lnTo>
                      <a:pt x="339" y="125"/>
                    </a:lnTo>
                    <a:lnTo>
                      <a:pt x="341" y="125"/>
                    </a:lnTo>
                    <a:lnTo>
                      <a:pt x="344" y="125"/>
                    </a:lnTo>
                    <a:lnTo>
                      <a:pt x="717" y="38"/>
                    </a:lnTo>
                    <a:lnTo>
                      <a:pt x="722" y="35"/>
                    </a:lnTo>
                    <a:lnTo>
                      <a:pt x="727" y="31"/>
                    </a:lnTo>
                    <a:lnTo>
                      <a:pt x="730" y="24"/>
                    </a:lnTo>
                    <a:lnTo>
                      <a:pt x="730" y="16"/>
                    </a:lnTo>
                    <a:lnTo>
                      <a:pt x="727" y="9"/>
                    </a:lnTo>
                    <a:lnTo>
                      <a:pt x="725" y="3"/>
                    </a:lnTo>
                    <a:lnTo>
                      <a:pt x="717" y="0"/>
                    </a:lnTo>
                    <a:lnTo>
                      <a:pt x="709" y="0"/>
                    </a:lnTo>
                  </a:path>
                </a:pathLst>
              </a:custGeom>
              <a:solidFill>
                <a:srgbClr val="CC4D00"/>
              </a:solidFill>
              <a:ln w="127000" cap="rnd">
                <a:noFill/>
                <a:round/>
                <a:headEnd/>
                <a:tailEnd/>
              </a:ln>
            </p:spPr>
            <p:txBody>
              <a:bodyPr>
                <a:prstTxWarp prst="textNoShape">
                  <a:avLst/>
                </a:prstTxWarp>
              </a:bodyPr>
              <a:lstStyle/>
              <a:p>
                <a:endParaRPr lang="en-US"/>
              </a:p>
            </p:txBody>
          </p:sp>
          <p:sp>
            <p:nvSpPr>
              <p:cNvPr id="26207" name="Freeform 590"/>
              <p:cNvSpPr>
                <a:spLocks/>
              </p:cNvSpPr>
              <p:nvPr/>
            </p:nvSpPr>
            <p:spPr bwMode="auto">
              <a:xfrm>
                <a:off x="1745" y="3178"/>
                <a:ext cx="169" cy="98"/>
              </a:xfrm>
              <a:custGeom>
                <a:avLst/>
                <a:gdLst>
                  <a:gd name="T0" fmla="*/ 168 w 169"/>
                  <a:gd name="T1" fmla="*/ 19 h 98"/>
                  <a:gd name="T2" fmla="*/ 168 w 169"/>
                  <a:gd name="T3" fmla="*/ 30 h 98"/>
                  <a:gd name="T4" fmla="*/ 165 w 169"/>
                  <a:gd name="T5" fmla="*/ 42 h 98"/>
                  <a:gd name="T6" fmla="*/ 160 w 169"/>
                  <a:gd name="T7" fmla="*/ 51 h 98"/>
                  <a:gd name="T8" fmla="*/ 152 w 169"/>
                  <a:gd name="T9" fmla="*/ 61 h 98"/>
                  <a:gd name="T10" fmla="*/ 141 w 169"/>
                  <a:gd name="T11" fmla="*/ 70 h 98"/>
                  <a:gd name="T12" fmla="*/ 128 w 169"/>
                  <a:gd name="T13" fmla="*/ 79 h 98"/>
                  <a:gd name="T14" fmla="*/ 109 w 169"/>
                  <a:gd name="T15" fmla="*/ 87 h 98"/>
                  <a:gd name="T16" fmla="*/ 88 w 169"/>
                  <a:gd name="T17" fmla="*/ 93 h 98"/>
                  <a:gd name="T18" fmla="*/ 69 w 169"/>
                  <a:gd name="T19" fmla="*/ 96 h 98"/>
                  <a:gd name="T20" fmla="*/ 48 w 169"/>
                  <a:gd name="T21" fmla="*/ 97 h 98"/>
                  <a:gd name="T22" fmla="*/ 32 w 169"/>
                  <a:gd name="T23" fmla="*/ 97 h 98"/>
                  <a:gd name="T24" fmla="*/ 16 w 169"/>
                  <a:gd name="T25" fmla="*/ 96 h 98"/>
                  <a:gd name="T26" fmla="*/ 5 w 169"/>
                  <a:gd name="T27" fmla="*/ 91 h 98"/>
                  <a:gd name="T28" fmla="*/ 0 w 169"/>
                  <a:gd name="T29" fmla="*/ 87 h 98"/>
                  <a:gd name="T30" fmla="*/ 3 w 169"/>
                  <a:gd name="T31" fmla="*/ 81 h 98"/>
                  <a:gd name="T32" fmla="*/ 13 w 169"/>
                  <a:gd name="T33" fmla="*/ 76 h 98"/>
                  <a:gd name="T34" fmla="*/ 21 w 169"/>
                  <a:gd name="T35" fmla="*/ 70 h 98"/>
                  <a:gd name="T36" fmla="*/ 29 w 169"/>
                  <a:gd name="T37" fmla="*/ 63 h 98"/>
                  <a:gd name="T38" fmla="*/ 32 w 169"/>
                  <a:gd name="T39" fmla="*/ 55 h 98"/>
                  <a:gd name="T40" fmla="*/ 37 w 169"/>
                  <a:gd name="T41" fmla="*/ 46 h 98"/>
                  <a:gd name="T42" fmla="*/ 40 w 169"/>
                  <a:gd name="T43" fmla="*/ 37 h 98"/>
                  <a:gd name="T44" fmla="*/ 43 w 169"/>
                  <a:gd name="T45" fmla="*/ 27 h 98"/>
                  <a:gd name="T46" fmla="*/ 43 w 169"/>
                  <a:gd name="T47" fmla="*/ 15 h 98"/>
                  <a:gd name="T48" fmla="*/ 40 w 169"/>
                  <a:gd name="T49" fmla="*/ 7 h 98"/>
                  <a:gd name="T50" fmla="*/ 43 w 169"/>
                  <a:gd name="T51" fmla="*/ 6 h 98"/>
                  <a:gd name="T52" fmla="*/ 48 w 169"/>
                  <a:gd name="T53" fmla="*/ 4 h 98"/>
                  <a:gd name="T54" fmla="*/ 56 w 169"/>
                  <a:gd name="T55" fmla="*/ 1 h 98"/>
                  <a:gd name="T56" fmla="*/ 64 w 169"/>
                  <a:gd name="T57" fmla="*/ 1 h 98"/>
                  <a:gd name="T58" fmla="*/ 75 w 169"/>
                  <a:gd name="T59" fmla="*/ 0 h 98"/>
                  <a:gd name="T60" fmla="*/ 85 w 169"/>
                  <a:gd name="T61" fmla="*/ 0 h 98"/>
                  <a:gd name="T62" fmla="*/ 96 w 169"/>
                  <a:gd name="T63" fmla="*/ 0 h 98"/>
                  <a:gd name="T64" fmla="*/ 109 w 169"/>
                  <a:gd name="T65" fmla="*/ 0 h 98"/>
                  <a:gd name="T66" fmla="*/ 120 w 169"/>
                  <a:gd name="T67" fmla="*/ 0 h 98"/>
                  <a:gd name="T68" fmla="*/ 131 w 169"/>
                  <a:gd name="T69" fmla="*/ 1 h 98"/>
                  <a:gd name="T70" fmla="*/ 141 w 169"/>
                  <a:gd name="T71" fmla="*/ 3 h 98"/>
                  <a:gd name="T72" fmla="*/ 149 w 169"/>
                  <a:gd name="T73" fmla="*/ 4 h 98"/>
                  <a:gd name="T74" fmla="*/ 157 w 169"/>
                  <a:gd name="T75" fmla="*/ 6 h 98"/>
                  <a:gd name="T76" fmla="*/ 163 w 169"/>
                  <a:gd name="T77" fmla="*/ 9 h 98"/>
                  <a:gd name="T78" fmla="*/ 168 w 169"/>
                  <a:gd name="T79" fmla="*/ 12 h 9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9"/>
                  <a:gd name="T121" fmla="*/ 0 h 98"/>
                  <a:gd name="T122" fmla="*/ 169 w 169"/>
                  <a:gd name="T123" fmla="*/ 98 h 9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9" h="98">
                    <a:moveTo>
                      <a:pt x="168" y="13"/>
                    </a:moveTo>
                    <a:lnTo>
                      <a:pt x="168" y="19"/>
                    </a:lnTo>
                    <a:lnTo>
                      <a:pt x="168" y="25"/>
                    </a:lnTo>
                    <a:lnTo>
                      <a:pt x="168" y="30"/>
                    </a:lnTo>
                    <a:lnTo>
                      <a:pt x="165" y="36"/>
                    </a:lnTo>
                    <a:lnTo>
                      <a:pt x="165" y="42"/>
                    </a:lnTo>
                    <a:lnTo>
                      <a:pt x="163" y="46"/>
                    </a:lnTo>
                    <a:lnTo>
                      <a:pt x="160" y="51"/>
                    </a:lnTo>
                    <a:lnTo>
                      <a:pt x="155" y="55"/>
                    </a:lnTo>
                    <a:lnTo>
                      <a:pt x="152" y="61"/>
                    </a:lnTo>
                    <a:lnTo>
                      <a:pt x="147" y="66"/>
                    </a:lnTo>
                    <a:lnTo>
                      <a:pt x="141" y="70"/>
                    </a:lnTo>
                    <a:lnTo>
                      <a:pt x="133" y="75"/>
                    </a:lnTo>
                    <a:lnTo>
                      <a:pt x="128" y="79"/>
                    </a:lnTo>
                    <a:lnTo>
                      <a:pt x="117" y="82"/>
                    </a:lnTo>
                    <a:lnTo>
                      <a:pt x="109" y="87"/>
                    </a:lnTo>
                    <a:lnTo>
                      <a:pt x="99" y="91"/>
                    </a:lnTo>
                    <a:lnTo>
                      <a:pt x="88" y="93"/>
                    </a:lnTo>
                    <a:lnTo>
                      <a:pt x="80" y="94"/>
                    </a:lnTo>
                    <a:lnTo>
                      <a:pt x="69" y="96"/>
                    </a:lnTo>
                    <a:lnTo>
                      <a:pt x="59" y="97"/>
                    </a:lnTo>
                    <a:lnTo>
                      <a:pt x="48" y="97"/>
                    </a:lnTo>
                    <a:lnTo>
                      <a:pt x="40" y="97"/>
                    </a:lnTo>
                    <a:lnTo>
                      <a:pt x="32" y="97"/>
                    </a:lnTo>
                    <a:lnTo>
                      <a:pt x="24" y="96"/>
                    </a:lnTo>
                    <a:lnTo>
                      <a:pt x="16" y="96"/>
                    </a:lnTo>
                    <a:lnTo>
                      <a:pt x="11" y="94"/>
                    </a:lnTo>
                    <a:lnTo>
                      <a:pt x="5" y="91"/>
                    </a:lnTo>
                    <a:lnTo>
                      <a:pt x="3" y="90"/>
                    </a:lnTo>
                    <a:lnTo>
                      <a:pt x="0" y="87"/>
                    </a:lnTo>
                    <a:lnTo>
                      <a:pt x="0" y="84"/>
                    </a:lnTo>
                    <a:lnTo>
                      <a:pt x="3" y="81"/>
                    </a:lnTo>
                    <a:lnTo>
                      <a:pt x="8" y="79"/>
                    </a:lnTo>
                    <a:lnTo>
                      <a:pt x="13" y="76"/>
                    </a:lnTo>
                    <a:lnTo>
                      <a:pt x="16" y="73"/>
                    </a:lnTo>
                    <a:lnTo>
                      <a:pt x="21" y="70"/>
                    </a:lnTo>
                    <a:lnTo>
                      <a:pt x="24" y="67"/>
                    </a:lnTo>
                    <a:lnTo>
                      <a:pt x="29" y="63"/>
                    </a:lnTo>
                    <a:lnTo>
                      <a:pt x="32" y="60"/>
                    </a:lnTo>
                    <a:lnTo>
                      <a:pt x="32" y="55"/>
                    </a:lnTo>
                    <a:lnTo>
                      <a:pt x="35" y="51"/>
                    </a:lnTo>
                    <a:lnTo>
                      <a:pt x="37" y="46"/>
                    </a:lnTo>
                    <a:lnTo>
                      <a:pt x="40" y="42"/>
                    </a:lnTo>
                    <a:lnTo>
                      <a:pt x="40" y="37"/>
                    </a:lnTo>
                    <a:lnTo>
                      <a:pt x="40" y="33"/>
                    </a:lnTo>
                    <a:lnTo>
                      <a:pt x="43" y="27"/>
                    </a:lnTo>
                    <a:lnTo>
                      <a:pt x="43" y="21"/>
                    </a:lnTo>
                    <a:lnTo>
                      <a:pt x="43" y="15"/>
                    </a:lnTo>
                    <a:lnTo>
                      <a:pt x="40" y="9"/>
                    </a:lnTo>
                    <a:lnTo>
                      <a:pt x="40" y="7"/>
                    </a:lnTo>
                    <a:lnTo>
                      <a:pt x="43" y="7"/>
                    </a:lnTo>
                    <a:lnTo>
                      <a:pt x="43" y="6"/>
                    </a:lnTo>
                    <a:lnTo>
                      <a:pt x="45" y="4"/>
                    </a:lnTo>
                    <a:lnTo>
                      <a:pt x="48" y="4"/>
                    </a:lnTo>
                    <a:lnTo>
                      <a:pt x="51" y="3"/>
                    </a:lnTo>
                    <a:lnTo>
                      <a:pt x="56" y="1"/>
                    </a:lnTo>
                    <a:lnTo>
                      <a:pt x="59" y="1"/>
                    </a:lnTo>
                    <a:lnTo>
                      <a:pt x="64" y="1"/>
                    </a:lnTo>
                    <a:lnTo>
                      <a:pt x="69" y="0"/>
                    </a:lnTo>
                    <a:lnTo>
                      <a:pt x="75" y="0"/>
                    </a:lnTo>
                    <a:lnTo>
                      <a:pt x="80" y="0"/>
                    </a:lnTo>
                    <a:lnTo>
                      <a:pt x="85" y="0"/>
                    </a:lnTo>
                    <a:lnTo>
                      <a:pt x="91" y="0"/>
                    </a:lnTo>
                    <a:lnTo>
                      <a:pt x="96" y="0"/>
                    </a:lnTo>
                    <a:lnTo>
                      <a:pt x="101" y="0"/>
                    </a:lnTo>
                    <a:lnTo>
                      <a:pt x="109" y="0"/>
                    </a:lnTo>
                    <a:lnTo>
                      <a:pt x="115" y="0"/>
                    </a:lnTo>
                    <a:lnTo>
                      <a:pt x="120" y="0"/>
                    </a:lnTo>
                    <a:lnTo>
                      <a:pt x="125" y="1"/>
                    </a:lnTo>
                    <a:lnTo>
                      <a:pt x="131" y="1"/>
                    </a:lnTo>
                    <a:lnTo>
                      <a:pt x="136" y="1"/>
                    </a:lnTo>
                    <a:lnTo>
                      <a:pt x="141" y="3"/>
                    </a:lnTo>
                    <a:lnTo>
                      <a:pt x="147" y="4"/>
                    </a:lnTo>
                    <a:lnTo>
                      <a:pt x="149" y="4"/>
                    </a:lnTo>
                    <a:lnTo>
                      <a:pt x="155" y="6"/>
                    </a:lnTo>
                    <a:lnTo>
                      <a:pt x="157" y="6"/>
                    </a:lnTo>
                    <a:lnTo>
                      <a:pt x="163" y="7"/>
                    </a:lnTo>
                    <a:lnTo>
                      <a:pt x="163" y="9"/>
                    </a:lnTo>
                    <a:lnTo>
                      <a:pt x="165" y="10"/>
                    </a:lnTo>
                    <a:lnTo>
                      <a:pt x="168" y="12"/>
                    </a:lnTo>
                    <a:lnTo>
                      <a:pt x="168" y="13"/>
                    </a:lnTo>
                  </a:path>
                </a:pathLst>
              </a:custGeom>
              <a:solidFill>
                <a:srgbClr val="CC4D00"/>
              </a:solidFill>
              <a:ln w="12700" cap="rnd">
                <a:solidFill>
                  <a:srgbClr val="000000"/>
                </a:solidFill>
                <a:round/>
                <a:headEnd/>
                <a:tailEnd/>
              </a:ln>
            </p:spPr>
            <p:txBody>
              <a:bodyPr>
                <a:prstTxWarp prst="textNoShape">
                  <a:avLst/>
                </a:prstTxWarp>
              </a:bodyPr>
              <a:lstStyle/>
              <a:p>
                <a:endParaRPr lang="en-US"/>
              </a:p>
            </p:txBody>
          </p:sp>
          <p:sp>
            <p:nvSpPr>
              <p:cNvPr id="26208" name="Freeform 591"/>
              <p:cNvSpPr>
                <a:spLocks/>
              </p:cNvSpPr>
              <p:nvPr/>
            </p:nvSpPr>
            <p:spPr bwMode="auto">
              <a:xfrm>
                <a:off x="1687" y="2791"/>
                <a:ext cx="126" cy="334"/>
              </a:xfrm>
              <a:custGeom>
                <a:avLst/>
                <a:gdLst>
                  <a:gd name="T0" fmla="*/ 0 w 126"/>
                  <a:gd name="T1" fmla="*/ 41 h 334"/>
                  <a:gd name="T2" fmla="*/ 96 w 126"/>
                  <a:gd name="T3" fmla="*/ 333 h 334"/>
                  <a:gd name="T4" fmla="*/ 125 w 126"/>
                  <a:gd name="T5" fmla="*/ 332 h 334"/>
                  <a:gd name="T6" fmla="*/ 64 w 126"/>
                  <a:gd name="T7" fmla="*/ 0 h 334"/>
                  <a:gd name="T8" fmla="*/ 32 w 126"/>
                  <a:gd name="T9" fmla="*/ 2 h 334"/>
                  <a:gd name="T10" fmla="*/ 0 w 126"/>
                  <a:gd name="T11" fmla="*/ 41 h 334"/>
                  <a:gd name="T12" fmla="*/ 0 60000 65536"/>
                  <a:gd name="T13" fmla="*/ 0 60000 65536"/>
                  <a:gd name="T14" fmla="*/ 0 60000 65536"/>
                  <a:gd name="T15" fmla="*/ 0 60000 65536"/>
                  <a:gd name="T16" fmla="*/ 0 60000 65536"/>
                  <a:gd name="T17" fmla="*/ 0 60000 65536"/>
                  <a:gd name="T18" fmla="*/ 0 w 126"/>
                  <a:gd name="T19" fmla="*/ 0 h 334"/>
                  <a:gd name="T20" fmla="*/ 126 w 126"/>
                  <a:gd name="T21" fmla="*/ 334 h 334"/>
                </a:gdLst>
                <a:ahLst/>
                <a:cxnLst>
                  <a:cxn ang="T12">
                    <a:pos x="T0" y="T1"/>
                  </a:cxn>
                  <a:cxn ang="T13">
                    <a:pos x="T2" y="T3"/>
                  </a:cxn>
                  <a:cxn ang="T14">
                    <a:pos x="T4" y="T5"/>
                  </a:cxn>
                  <a:cxn ang="T15">
                    <a:pos x="T6" y="T7"/>
                  </a:cxn>
                  <a:cxn ang="T16">
                    <a:pos x="T8" y="T9"/>
                  </a:cxn>
                  <a:cxn ang="T17">
                    <a:pos x="T10" y="T11"/>
                  </a:cxn>
                </a:cxnLst>
                <a:rect l="T18" t="T19" r="T20" b="T21"/>
                <a:pathLst>
                  <a:path w="126" h="334">
                    <a:moveTo>
                      <a:pt x="0" y="41"/>
                    </a:moveTo>
                    <a:lnTo>
                      <a:pt x="96" y="333"/>
                    </a:lnTo>
                    <a:lnTo>
                      <a:pt x="125" y="332"/>
                    </a:lnTo>
                    <a:lnTo>
                      <a:pt x="64" y="0"/>
                    </a:lnTo>
                    <a:lnTo>
                      <a:pt x="32" y="2"/>
                    </a:lnTo>
                    <a:lnTo>
                      <a:pt x="0" y="41"/>
                    </a:lnTo>
                  </a:path>
                </a:pathLst>
              </a:custGeom>
              <a:noFill/>
              <a:ln w="12700" cap="rnd">
                <a:solidFill>
                  <a:srgbClr val="000000"/>
                </a:solidFill>
                <a:round/>
                <a:headEnd/>
                <a:tailEnd/>
              </a:ln>
            </p:spPr>
            <p:txBody>
              <a:bodyPr>
                <a:prstTxWarp prst="textNoShape">
                  <a:avLst/>
                </a:prstTxWarp>
              </a:bodyPr>
              <a:lstStyle/>
              <a:p>
                <a:endParaRPr lang="en-US"/>
              </a:p>
            </p:txBody>
          </p:sp>
          <p:sp>
            <p:nvSpPr>
              <p:cNvPr id="26209" name="Freeform 592"/>
              <p:cNvSpPr>
                <a:spLocks/>
              </p:cNvSpPr>
              <p:nvPr/>
            </p:nvSpPr>
            <p:spPr bwMode="auto">
              <a:xfrm>
                <a:off x="924" y="2825"/>
                <a:ext cx="742" cy="291"/>
              </a:xfrm>
              <a:custGeom>
                <a:avLst/>
                <a:gdLst>
                  <a:gd name="T0" fmla="*/ 720 w 742"/>
                  <a:gd name="T1" fmla="*/ 0 h 291"/>
                  <a:gd name="T2" fmla="*/ 285 w 742"/>
                  <a:gd name="T3" fmla="*/ 89 h 291"/>
                  <a:gd name="T4" fmla="*/ 277 w 742"/>
                  <a:gd name="T5" fmla="*/ 90 h 291"/>
                  <a:gd name="T6" fmla="*/ 272 w 742"/>
                  <a:gd name="T7" fmla="*/ 93 h 291"/>
                  <a:gd name="T8" fmla="*/ 267 w 742"/>
                  <a:gd name="T9" fmla="*/ 95 h 291"/>
                  <a:gd name="T10" fmla="*/ 259 w 742"/>
                  <a:gd name="T11" fmla="*/ 98 h 291"/>
                  <a:gd name="T12" fmla="*/ 253 w 742"/>
                  <a:gd name="T13" fmla="*/ 99 h 291"/>
                  <a:gd name="T14" fmla="*/ 248 w 742"/>
                  <a:gd name="T15" fmla="*/ 102 h 291"/>
                  <a:gd name="T16" fmla="*/ 243 w 742"/>
                  <a:gd name="T17" fmla="*/ 105 h 291"/>
                  <a:gd name="T18" fmla="*/ 237 w 742"/>
                  <a:gd name="T19" fmla="*/ 108 h 291"/>
                  <a:gd name="T20" fmla="*/ 232 w 742"/>
                  <a:gd name="T21" fmla="*/ 111 h 291"/>
                  <a:gd name="T22" fmla="*/ 229 w 742"/>
                  <a:gd name="T23" fmla="*/ 114 h 291"/>
                  <a:gd name="T24" fmla="*/ 224 w 742"/>
                  <a:gd name="T25" fmla="*/ 117 h 291"/>
                  <a:gd name="T26" fmla="*/ 219 w 742"/>
                  <a:gd name="T27" fmla="*/ 120 h 291"/>
                  <a:gd name="T28" fmla="*/ 216 w 742"/>
                  <a:gd name="T29" fmla="*/ 123 h 291"/>
                  <a:gd name="T30" fmla="*/ 211 w 742"/>
                  <a:gd name="T31" fmla="*/ 128 h 291"/>
                  <a:gd name="T32" fmla="*/ 208 w 742"/>
                  <a:gd name="T33" fmla="*/ 131 h 291"/>
                  <a:gd name="T34" fmla="*/ 203 w 742"/>
                  <a:gd name="T35" fmla="*/ 134 h 291"/>
                  <a:gd name="T36" fmla="*/ 0 w 742"/>
                  <a:gd name="T37" fmla="*/ 290 h 291"/>
                  <a:gd name="T38" fmla="*/ 179 w 742"/>
                  <a:gd name="T39" fmla="*/ 279 h 291"/>
                  <a:gd name="T40" fmla="*/ 315 w 742"/>
                  <a:gd name="T41" fmla="*/ 147 h 291"/>
                  <a:gd name="T42" fmla="*/ 315 w 742"/>
                  <a:gd name="T43" fmla="*/ 146 h 291"/>
                  <a:gd name="T44" fmla="*/ 317 w 742"/>
                  <a:gd name="T45" fmla="*/ 144 h 291"/>
                  <a:gd name="T46" fmla="*/ 320 w 742"/>
                  <a:gd name="T47" fmla="*/ 143 h 291"/>
                  <a:gd name="T48" fmla="*/ 320 w 742"/>
                  <a:gd name="T49" fmla="*/ 140 h 291"/>
                  <a:gd name="T50" fmla="*/ 323 w 742"/>
                  <a:gd name="T51" fmla="*/ 138 h 291"/>
                  <a:gd name="T52" fmla="*/ 325 w 742"/>
                  <a:gd name="T53" fmla="*/ 137 h 291"/>
                  <a:gd name="T54" fmla="*/ 328 w 742"/>
                  <a:gd name="T55" fmla="*/ 135 h 291"/>
                  <a:gd name="T56" fmla="*/ 331 w 742"/>
                  <a:gd name="T57" fmla="*/ 134 h 291"/>
                  <a:gd name="T58" fmla="*/ 333 w 742"/>
                  <a:gd name="T59" fmla="*/ 132 h 291"/>
                  <a:gd name="T60" fmla="*/ 336 w 742"/>
                  <a:gd name="T61" fmla="*/ 131 h 291"/>
                  <a:gd name="T62" fmla="*/ 339 w 742"/>
                  <a:gd name="T63" fmla="*/ 131 h 291"/>
                  <a:gd name="T64" fmla="*/ 341 w 742"/>
                  <a:gd name="T65" fmla="*/ 129 h 291"/>
                  <a:gd name="T66" fmla="*/ 344 w 742"/>
                  <a:gd name="T67" fmla="*/ 128 h 291"/>
                  <a:gd name="T68" fmla="*/ 347 w 742"/>
                  <a:gd name="T69" fmla="*/ 128 h 291"/>
                  <a:gd name="T70" fmla="*/ 349 w 742"/>
                  <a:gd name="T71" fmla="*/ 128 h 291"/>
                  <a:gd name="T72" fmla="*/ 728 w 742"/>
                  <a:gd name="T73" fmla="*/ 39 h 291"/>
                  <a:gd name="T74" fmla="*/ 733 w 742"/>
                  <a:gd name="T75" fmla="*/ 36 h 291"/>
                  <a:gd name="T76" fmla="*/ 738 w 742"/>
                  <a:gd name="T77" fmla="*/ 32 h 291"/>
                  <a:gd name="T78" fmla="*/ 741 w 742"/>
                  <a:gd name="T79" fmla="*/ 24 h 291"/>
                  <a:gd name="T80" fmla="*/ 741 w 742"/>
                  <a:gd name="T81" fmla="*/ 17 h 291"/>
                  <a:gd name="T82" fmla="*/ 738 w 742"/>
                  <a:gd name="T83" fmla="*/ 9 h 291"/>
                  <a:gd name="T84" fmla="*/ 736 w 742"/>
                  <a:gd name="T85" fmla="*/ 3 h 291"/>
                  <a:gd name="T86" fmla="*/ 728 w 742"/>
                  <a:gd name="T87" fmla="*/ 0 h 291"/>
                  <a:gd name="T88" fmla="*/ 720 w 742"/>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42"/>
                  <a:gd name="T136" fmla="*/ 0 h 291"/>
                  <a:gd name="T137" fmla="*/ 742 w 742"/>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42" h="291">
                    <a:moveTo>
                      <a:pt x="720" y="0"/>
                    </a:moveTo>
                    <a:lnTo>
                      <a:pt x="285" y="89"/>
                    </a:lnTo>
                    <a:lnTo>
                      <a:pt x="277" y="90"/>
                    </a:lnTo>
                    <a:lnTo>
                      <a:pt x="272" y="93"/>
                    </a:lnTo>
                    <a:lnTo>
                      <a:pt x="267" y="95"/>
                    </a:lnTo>
                    <a:lnTo>
                      <a:pt x="259" y="98"/>
                    </a:lnTo>
                    <a:lnTo>
                      <a:pt x="253" y="99"/>
                    </a:lnTo>
                    <a:lnTo>
                      <a:pt x="248" y="102"/>
                    </a:lnTo>
                    <a:lnTo>
                      <a:pt x="243" y="105"/>
                    </a:lnTo>
                    <a:lnTo>
                      <a:pt x="237" y="108"/>
                    </a:lnTo>
                    <a:lnTo>
                      <a:pt x="232" y="111"/>
                    </a:lnTo>
                    <a:lnTo>
                      <a:pt x="229" y="114"/>
                    </a:lnTo>
                    <a:lnTo>
                      <a:pt x="224" y="117"/>
                    </a:lnTo>
                    <a:lnTo>
                      <a:pt x="219" y="120"/>
                    </a:lnTo>
                    <a:lnTo>
                      <a:pt x="216" y="123"/>
                    </a:lnTo>
                    <a:lnTo>
                      <a:pt x="211" y="128"/>
                    </a:lnTo>
                    <a:lnTo>
                      <a:pt x="208" y="131"/>
                    </a:lnTo>
                    <a:lnTo>
                      <a:pt x="203" y="134"/>
                    </a:lnTo>
                    <a:lnTo>
                      <a:pt x="0" y="290"/>
                    </a:lnTo>
                    <a:lnTo>
                      <a:pt x="179" y="279"/>
                    </a:lnTo>
                    <a:lnTo>
                      <a:pt x="315" y="147"/>
                    </a:lnTo>
                    <a:lnTo>
                      <a:pt x="315" y="146"/>
                    </a:lnTo>
                    <a:lnTo>
                      <a:pt x="317" y="144"/>
                    </a:lnTo>
                    <a:lnTo>
                      <a:pt x="320" y="143"/>
                    </a:lnTo>
                    <a:lnTo>
                      <a:pt x="320" y="140"/>
                    </a:lnTo>
                    <a:lnTo>
                      <a:pt x="323" y="138"/>
                    </a:lnTo>
                    <a:lnTo>
                      <a:pt x="325" y="137"/>
                    </a:lnTo>
                    <a:lnTo>
                      <a:pt x="328" y="135"/>
                    </a:lnTo>
                    <a:lnTo>
                      <a:pt x="331" y="134"/>
                    </a:lnTo>
                    <a:lnTo>
                      <a:pt x="333" y="132"/>
                    </a:lnTo>
                    <a:lnTo>
                      <a:pt x="336" y="131"/>
                    </a:lnTo>
                    <a:lnTo>
                      <a:pt x="339" y="131"/>
                    </a:lnTo>
                    <a:lnTo>
                      <a:pt x="341" y="129"/>
                    </a:lnTo>
                    <a:lnTo>
                      <a:pt x="344" y="128"/>
                    </a:lnTo>
                    <a:lnTo>
                      <a:pt x="347" y="128"/>
                    </a:lnTo>
                    <a:lnTo>
                      <a:pt x="349" y="128"/>
                    </a:lnTo>
                    <a:lnTo>
                      <a:pt x="728" y="39"/>
                    </a:lnTo>
                    <a:lnTo>
                      <a:pt x="733" y="36"/>
                    </a:lnTo>
                    <a:lnTo>
                      <a:pt x="738" y="32"/>
                    </a:lnTo>
                    <a:lnTo>
                      <a:pt x="741" y="24"/>
                    </a:lnTo>
                    <a:lnTo>
                      <a:pt x="741" y="17"/>
                    </a:lnTo>
                    <a:lnTo>
                      <a:pt x="738" y="9"/>
                    </a:lnTo>
                    <a:lnTo>
                      <a:pt x="736" y="3"/>
                    </a:lnTo>
                    <a:lnTo>
                      <a:pt x="728" y="0"/>
                    </a:lnTo>
                    <a:lnTo>
                      <a:pt x="72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210" name="Freeform 593"/>
              <p:cNvSpPr>
                <a:spLocks/>
              </p:cNvSpPr>
              <p:nvPr/>
            </p:nvSpPr>
            <p:spPr bwMode="auto">
              <a:xfrm>
                <a:off x="1799" y="2909"/>
                <a:ext cx="6" cy="3"/>
              </a:xfrm>
              <a:custGeom>
                <a:avLst/>
                <a:gdLst>
                  <a:gd name="T0" fmla="*/ 0 w 6"/>
                  <a:gd name="T1" fmla="*/ 0 h 3"/>
                  <a:gd name="T2" fmla="*/ 0 w 6"/>
                  <a:gd name="T3" fmla="*/ 0 h 3"/>
                  <a:gd name="T4" fmla="*/ 3 w 6"/>
                  <a:gd name="T5" fmla="*/ 0 h 3"/>
                  <a:gd name="T6" fmla="*/ 5 w 6"/>
                  <a:gd name="T7" fmla="*/ 1 h 3"/>
                  <a:gd name="T8" fmla="*/ 5 w 6"/>
                  <a:gd name="T9" fmla="*/ 1 h 3"/>
                  <a:gd name="T10" fmla="*/ 5 w 6"/>
                  <a:gd name="T11" fmla="*/ 2 h 3"/>
                  <a:gd name="T12" fmla="*/ 3 w 6"/>
                  <a:gd name="T13" fmla="*/ 2 h 3"/>
                  <a:gd name="T14" fmla="*/ 0 w 6"/>
                  <a:gd name="T15" fmla="*/ 2 h 3"/>
                  <a:gd name="T16" fmla="*/ 0 w 6"/>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
                  <a:gd name="T29" fmla="*/ 6 w 6"/>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
                    <a:moveTo>
                      <a:pt x="0" y="0"/>
                    </a:moveTo>
                    <a:lnTo>
                      <a:pt x="0" y="0"/>
                    </a:lnTo>
                    <a:lnTo>
                      <a:pt x="3" y="0"/>
                    </a:lnTo>
                    <a:lnTo>
                      <a:pt x="5" y="1"/>
                    </a:lnTo>
                    <a:lnTo>
                      <a:pt x="5" y="2"/>
                    </a:lnTo>
                    <a:lnTo>
                      <a:pt x="3" y="2"/>
                    </a:lnTo>
                    <a:lnTo>
                      <a:pt x="0" y="2"/>
                    </a:lnTo>
                    <a:lnTo>
                      <a:pt x="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11" name="Freeform 594"/>
              <p:cNvSpPr>
                <a:spLocks/>
              </p:cNvSpPr>
              <p:nvPr/>
            </p:nvSpPr>
            <p:spPr bwMode="auto">
              <a:xfrm>
                <a:off x="1521" y="2825"/>
                <a:ext cx="273" cy="88"/>
              </a:xfrm>
              <a:custGeom>
                <a:avLst/>
                <a:gdLst>
                  <a:gd name="T0" fmla="*/ 18 w 273"/>
                  <a:gd name="T1" fmla="*/ 11 h 88"/>
                  <a:gd name="T2" fmla="*/ 51 w 273"/>
                  <a:gd name="T3" fmla="*/ 4 h 88"/>
                  <a:gd name="T4" fmla="*/ 80 w 273"/>
                  <a:gd name="T5" fmla="*/ 0 h 88"/>
                  <a:gd name="T6" fmla="*/ 103 w 273"/>
                  <a:gd name="T7" fmla="*/ 1 h 88"/>
                  <a:gd name="T8" fmla="*/ 118 w 273"/>
                  <a:gd name="T9" fmla="*/ 4 h 88"/>
                  <a:gd name="T10" fmla="*/ 133 w 273"/>
                  <a:gd name="T11" fmla="*/ 11 h 88"/>
                  <a:gd name="T12" fmla="*/ 144 w 273"/>
                  <a:gd name="T13" fmla="*/ 20 h 88"/>
                  <a:gd name="T14" fmla="*/ 151 w 273"/>
                  <a:gd name="T15" fmla="*/ 29 h 88"/>
                  <a:gd name="T16" fmla="*/ 159 w 273"/>
                  <a:gd name="T17" fmla="*/ 39 h 88"/>
                  <a:gd name="T18" fmla="*/ 167 w 273"/>
                  <a:gd name="T19" fmla="*/ 49 h 88"/>
                  <a:gd name="T20" fmla="*/ 174 w 273"/>
                  <a:gd name="T21" fmla="*/ 59 h 88"/>
                  <a:gd name="T22" fmla="*/ 185 w 273"/>
                  <a:gd name="T23" fmla="*/ 67 h 88"/>
                  <a:gd name="T24" fmla="*/ 198 w 273"/>
                  <a:gd name="T25" fmla="*/ 74 h 88"/>
                  <a:gd name="T26" fmla="*/ 213 w 273"/>
                  <a:gd name="T27" fmla="*/ 79 h 88"/>
                  <a:gd name="T28" fmla="*/ 231 w 273"/>
                  <a:gd name="T29" fmla="*/ 81 h 88"/>
                  <a:gd name="T30" fmla="*/ 257 w 273"/>
                  <a:gd name="T31" fmla="*/ 81 h 88"/>
                  <a:gd name="T32" fmla="*/ 272 w 273"/>
                  <a:gd name="T33" fmla="*/ 84 h 88"/>
                  <a:gd name="T34" fmla="*/ 244 w 273"/>
                  <a:gd name="T35" fmla="*/ 87 h 88"/>
                  <a:gd name="T36" fmla="*/ 218 w 273"/>
                  <a:gd name="T37" fmla="*/ 86 h 88"/>
                  <a:gd name="T38" fmla="*/ 200 w 273"/>
                  <a:gd name="T39" fmla="*/ 81 h 88"/>
                  <a:gd name="T40" fmla="*/ 185 w 273"/>
                  <a:gd name="T41" fmla="*/ 74 h 88"/>
                  <a:gd name="T42" fmla="*/ 172 w 273"/>
                  <a:gd name="T43" fmla="*/ 66 h 88"/>
                  <a:gd name="T44" fmla="*/ 164 w 273"/>
                  <a:gd name="T45" fmla="*/ 56 h 88"/>
                  <a:gd name="T46" fmla="*/ 154 w 273"/>
                  <a:gd name="T47" fmla="*/ 46 h 88"/>
                  <a:gd name="T48" fmla="*/ 149 w 273"/>
                  <a:gd name="T49" fmla="*/ 36 h 88"/>
                  <a:gd name="T50" fmla="*/ 139 w 273"/>
                  <a:gd name="T51" fmla="*/ 27 h 88"/>
                  <a:gd name="T52" fmla="*/ 131 w 273"/>
                  <a:gd name="T53" fmla="*/ 18 h 88"/>
                  <a:gd name="T54" fmla="*/ 121 w 273"/>
                  <a:gd name="T55" fmla="*/ 11 h 88"/>
                  <a:gd name="T56" fmla="*/ 108 w 273"/>
                  <a:gd name="T57" fmla="*/ 7 h 88"/>
                  <a:gd name="T58" fmla="*/ 90 w 273"/>
                  <a:gd name="T59" fmla="*/ 6 h 88"/>
                  <a:gd name="T60" fmla="*/ 69 w 273"/>
                  <a:gd name="T61" fmla="*/ 7 h 88"/>
                  <a:gd name="T62" fmla="*/ 38 w 273"/>
                  <a:gd name="T63" fmla="*/ 13 h 88"/>
                  <a:gd name="T64" fmla="*/ 5 w 273"/>
                  <a:gd name="T65" fmla="*/ 21 h 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3"/>
                  <a:gd name="T100" fmla="*/ 0 h 88"/>
                  <a:gd name="T101" fmla="*/ 273 w 273"/>
                  <a:gd name="T102" fmla="*/ 88 h 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3" h="88">
                    <a:moveTo>
                      <a:pt x="0" y="17"/>
                    </a:moveTo>
                    <a:lnTo>
                      <a:pt x="18" y="11"/>
                    </a:lnTo>
                    <a:lnTo>
                      <a:pt x="36" y="7"/>
                    </a:lnTo>
                    <a:lnTo>
                      <a:pt x="51" y="4"/>
                    </a:lnTo>
                    <a:lnTo>
                      <a:pt x="67" y="1"/>
                    </a:lnTo>
                    <a:lnTo>
                      <a:pt x="80" y="0"/>
                    </a:lnTo>
                    <a:lnTo>
                      <a:pt x="90" y="0"/>
                    </a:lnTo>
                    <a:lnTo>
                      <a:pt x="103" y="1"/>
                    </a:lnTo>
                    <a:lnTo>
                      <a:pt x="110" y="3"/>
                    </a:lnTo>
                    <a:lnTo>
                      <a:pt x="118" y="4"/>
                    </a:lnTo>
                    <a:lnTo>
                      <a:pt x="126" y="7"/>
                    </a:lnTo>
                    <a:lnTo>
                      <a:pt x="133" y="11"/>
                    </a:lnTo>
                    <a:lnTo>
                      <a:pt x="139" y="15"/>
                    </a:lnTo>
                    <a:lnTo>
                      <a:pt x="144" y="20"/>
                    </a:lnTo>
                    <a:lnTo>
                      <a:pt x="149" y="24"/>
                    </a:lnTo>
                    <a:lnTo>
                      <a:pt x="151" y="29"/>
                    </a:lnTo>
                    <a:lnTo>
                      <a:pt x="157" y="34"/>
                    </a:lnTo>
                    <a:lnTo>
                      <a:pt x="159" y="39"/>
                    </a:lnTo>
                    <a:lnTo>
                      <a:pt x="164" y="44"/>
                    </a:lnTo>
                    <a:lnTo>
                      <a:pt x="167" y="49"/>
                    </a:lnTo>
                    <a:lnTo>
                      <a:pt x="172" y="53"/>
                    </a:lnTo>
                    <a:lnTo>
                      <a:pt x="174" y="59"/>
                    </a:lnTo>
                    <a:lnTo>
                      <a:pt x="180" y="63"/>
                    </a:lnTo>
                    <a:lnTo>
                      <a:pt x="185" y="67"/>
                    </a:lnTo>
                    <a:lnTo>
                      <a:pt x="190" y="70"/>
                    </a:lnTo>
                    <a:lnTo>
                      <a:pt x="198" y="74"/>
                    </a:lnTo>
                    <a:lnTo>
                      <a:pt x="205" y="77"/>
                    </a:lnTo>
                    <a:lnTo>
                      <a:pt x="213" y="79"/>
                    </a:lnTo>
                    <a:lnTo>
                      <a:pt x="221" y="81"/>
                    </a:lnTo>
                    <a:lnTo>
                      <a:pt x="231" y="81"/>
                    </a:lnTo>
                    <a:lnTo>
                      <a:pt x="244" y="81"/>
                    </a:lnTo>
                    <a:lnTo>
                      <a:pt x="257" y="81"/>
                    </a:lnTo>
                    <a:lnTo>
                      <a:pt x="272" y="80"/>
                    </a:lnTo>
                    <a:lnTo>
                      <a:pt x="272" y="84"/>
                    </a:lnTo>
                    <a:lnTo>
                      <a:pt x="257" y="86"/>
                    </a:lnTo>
                    <a:lnTo>
                      <a:pt x="244" y="87"/>
                    </a:lnTo>
                    <a:lnTo>
                      <a:pt x="231" y="87"/>
                    </a:lnTo>
                    <a:lnTo>
                      <a:pt x="218" y="86"/>
                    </a:lnTo>
                    <a:lnTo>
                      <a:pt x="208" y="84"/>
                    </a:lnTo>
                    <a:lnTo>
                      <a:pt x="200" y="81"/>
                    </a:lnTo>
                    <a:lnTo>
                      <a:pt x="192" y="79"/>
                    </a:lnTo>
                    <a:lnTo>
                      <a:pt x="185" y="74"/>
                    </a:lnTo>
                    <a:lnTo>
                      <a:pt x="177" y="70"/>
                    </a:lnTo>
                    <a:lnTo>
                      <a:pt x="172" y="66"/>
                    </a:lnTo>
                    <a:lnTo>
                      <a:pt x="167" y="60"/>
                    </a:lnTo>
                    <a:lnTo>
                      <a:pt x="164" y="56"/>
                    </a:lnTo>
                    <a:lnTo>
                      <a:pt x="159" y="51"/>
                    </a:lnTo>
                    <a:lnTo>
                      <a:pt x="154" y="46"/>
                    </a:lnTo>
                    <a:lnTo>
                      <a:pt x="151" y="41"/>
                    </a:lnTo>
                    <a:lnTo>
                      <a:pt x="149" y="36"/>
                    </a:lnTo>
                    <a:lnTo>
                      <a:pt x="144" y="31"/>
                    </a:lnTo>
                    <a:lnTo>
                      <a:pt x="139" y="27"/>
                    </a:lnTo>
                    <a:lnTo>
                      <a:pt x="136" y="21"/>
                    </a:lnTo>
                    <a:lnTo>
                      <a:pt x="131" y="18"/>
                    </a:lnTo>
                    <a:lnTo>
                      <a:pt x="126" y="14"/>
                    </a:lnTo>
                    <a:lnTo>
                      <a:pt x="121" y="11"/>
                    </a:lnTo>
                    <a:lnTo>
                      <a:pt x="115" y="10"/>
                    </a:lnTo>
                    <a:lnTo>
                      <a:pt x="108" y="7"/>
                    </a:lnTo>
                    <a:lnTo>
                      <a:pt x="100" y="6"/>
                    </a:lnTo>
                    <a:lnTo>
                      <a:pt x="90" y="6"/>
                    </a:lnTo>
                    <a:lnTo>
                      <a:pt x="80" y="6"/>
                    </a:lnTo>
                    <a:lnTo>
                      <a:pt x="69" y="7"/>
                    </a:lnTo>
                    <a:lnTo>
                      <a:pt x="54" y="8"/>
                    </a:lnTo>
                    <a:lnTo>
                      <a:pt x="38" y="13"/>
                    </a:lnTo>
                    <a:lnTo>
                      <a:pt x="23" y="15"/>
                    </a:lnTo>
                    <a:lnTo>
                      <a:pt x="5" y="21"/>
                    </a:lnTo>
                    <a:lnTo>
                      <a:pt x="0" y="17"/>
                    </a:lnTo>
                  </a:path>
                </a:pathLst>
              </a:custGeom>
              <a:solidFill>
                <a:srgbClr val="000000"/>
              </a:solidFill>
              <a:ln w="127000" cap="rnd">
                <a:noFill/>
                <a:round/>
                <a:headEnd/>
                <a:tailEnd/>
              </a:ln>
            </p:spPr>
            <p:txBody>
              <a:bodyPr>
                <a:prstTxWarp prst="textNoShape">
                  <a:avLst/>
                </a:prstTxWarp>
              </a:bodyPr>
              <a:lstStyle/>
              <a:p>
                <a:endParaRPr lang="en-US"/>
              </a:p>
            </p:txBody>
          </p:sp>
          <p:sp>
            <p:nvSpPr>
              <p:cNvPr id="26212" name="Freeform 595"/>
              <p:cNvSpPr>
                <a:spLocks/>
              </p:cNvSpPr>
              <p:nvPr/>
            </p:nvSpPr>
            <p:spPr bwMode="auto">
              <a:xfrm>
                <a:off x="1796" y="2909"/>
                <a:ext cx="4" cy="3"/>
              </a:xfrm>
              <a:custGeom>
                <a:avLst/>
                <a:gdLst>
                  <a:gd name="T0" fmla="*/ 3 w 4"/>
                  <a:gd name="T1" fmla="*/ 2 h 3"/>
                  <a:gd name="T2" fmla="*/ 2 w 4"/>
                  <a:gd name="T3" fmla="*/ 2 h 3"/>
                  <a:gd name="T4" fmla="*/ 1 w 4"/>
                  <a:gd name="T5" fmla="*/ 2 h 3"/>
                  <a:gd name="T6" fmla="*/ 0 w 4"/>
                  <a:gd name="T7" fmla="*/ 1 h 3"/>
                  <a:gd name="T8" fmla="*/ 0 w 4"/>
                  <a:gd name="T9" fmla="*/ 1 h 3"/>
                  <a:gd name="T10" fmla="*/ 1 w 4"/>
                  <a:gd name="T11" fmla="*/ 1 h 3"/>
                  <a:gd name="T12" fmla="*/ 1 w 4"/>
                  <a:gd name="T13" fmla="*/ 0 h 3"/>
                  <a:gd name="T14" fmla="*/ 3 w 4"/>
                  <a:gd name="T15" fmla="*/ 2 h 3"/>
                  <a:gd name="T16" fmla="*/ 0 60000 65536"/>
                  <a:gd name="T17" fmla="*/ 0 60000 65536"/>
                  <a:gd name="T18" fmla="*/ 0 60000 65536"/>
                  <a:gd name="T19" fmla="*/ 0 60000 65536"/>
                  <a:gd name="T20" fmla="*/ 0 60000 65536"/>
                  <a:gd name="T21" fmla="*/ 0 60000 65536"/>
                  <a:gd name="T22" fmla="*/ 0 60000 65536"/>
                  <a:gd name="T23" fmla="*/ 0 60000 65536"/>
                  <a:gd name="T24" fmla="*/ 0 w 4"/>
                  <a:gd name="T25" fmla="*/ 0 h 3"/>
                  <a:gd name="T26" fmla="*/ 4 w 4"/>
                  <a:gd name="T27" fmla="*/ 3 h 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 h="3">
                    <a:moveTo>
                      <a:pt x="3" y="2"/>
                    </a:moveTo>
                    <a:lnTo>
                      <a:pt x="2" y="2"/>
                    </a:lnTo>
                    <a:lnTo>
                      <a:pt x="1" y="2"/>
                    </a:lnTo>
                    <a:lnTo>
                      <a:pt x="0" y="1"/>
                    </a:lnTo>
                    <a:lnTo>
                      <a:pt x="1" y="1"/>
                    </a:lnTo>
                    <a:lnTo>
                      <a:pt x="1" y="0"/>
                    </a:lnTo>
                    <a:lnTo>
                      <a:pt x="3" y="2"/>
                    </a:lnTo>
                  </a:path>
                </a:pathLst>
              </a:custGeom>
              <a:solidFill>
                <a:srgbClr val="000000"/>
              </a:solidFill>
              <a:ln w="127000" cap="rnd">
                <a:noFill/>
                <a:round/>
                <a:headEnd/>
                <a:tailEnd/>
              </a:ln>
            </p:spPr>
            <p:txBody>
              <a:bodyPr>
                <a:prstTxWarp prst="textNoShape">
                  <a:avLst/>
                </a:prstTxWarp>
              </a:bodyPr>
              <a:lstStyle/>
              <a:p>
                <a:endParaRPr lang="en-US"/>
              </a:p>
            </p:txBody>
          </p:sp>
          <p:sp>
            <p:nvSpPr>
              <p:cNvPr id="26213" name="Freeform 596"/>
              <p:cNvSpPr>
                <a:spLocks/>
              </p:cNvSpPr>
              <p:nvPr/>
            </p:nvSpPr>
            <p:spPr bwMode="auto">
              <a:xfrm>
                <a:off x="1807" y="2920"/>
                <a:ext cx="3" cy="2"/>
              </a:xfrm>
              <a:custGeom>
                <a:avLst/>
                <a:gdLst>
                  <a:gd name="T0" fmla="*/ 0 w 3"/>
                  <a:gd name="T1" fmla="*/ 0 h 2"/>
                  <a:gd name="T2" fmla="*/ 1 w 3"/>
                  <a:gd name="T3" fmla="*/ 0 h 2"/>
                  <a:gd name="T4" fmla="*/ 1 w 3"/>
                  <a:gd name="T5" fmla="*/ 0 h 2"/>
                  <a:gd name="T6" fmla="*/ 2 w 3"/>
                  <a:gd name="T7" fmla="*/ 0 h 2"/>
                  <a:gd name="T8" fmla="*/ 2 w 3"/>
                  <a:gd name="T9" fmla="*/ 1 h 2"/>
                  <a:gd name="T10" fmla="*/ 1 w 3"/>
                  <a:gd name="T11" fmla="*/ 1 h 2"/>
                  <a:gd name="T12" fmla="*/ 1 w 3"/>
                  <a:gd name="T13" fmla="*/ 1 h 2"/>
                  <a:gd name="T14" fmla="*/ 0 w 3"/>
                  <a:gd name="T15" fmla="*/ 0 h 2"/>
                  <a:gd name="T16" fmla="*/ 0 60000 65536"/>
                  <a:gd name="T17" fmla="*/ 0 60000 65536"/>
                  <a:gd name="T18" fmla="*/ 0 60000 65536"/>
                  <a:gd name="T19" fmla="*/ 0 60000 65536"/>
                  <a:gd name="T20" fmla="*/ 0 60000 65536"/>
                  <a:gd name="T21" fmla="*/ 0 60000 65536"/>
                  <a:gd name="T22" fmla="*/ 0 60000 65536"/>
                  <a:gd name="T23" fmla="*/ 0 60000 65536"/>
                  <a:gd name="T24" fmla="*/ 0 w 3"/>
                  <a:gd name="T25" fmla="*/ 0 h 2"/>
                  <a:gd name="T26" fmla="*/ 3 w 3"/>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 h="2">
                    <a:moveTo>
                      <a:pt x="0" y="0"/>
                    </a:moveTo>
                    <a:lnTo>
                      <a:pt x="1" y="0"/>
                    </a:lnTo>
                    <a:lnTo>
                      <a:pt x="2" y="0"/>
                    </a:lnTo>
                    <a:lnTo>
                      <a:pt x="2" y="1"/>
                    </a:lnTo>
                    <a:lnTo>
                      <a:pt x="1" y="1"/>
                    </a:lnTo>
                    <a:lnTo>
                      <a:pt x="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14" name="Freeform 597"/>
              <p:cNvSpPr>
                <a:spLocks/>
              </p:cNvSpPr>
              <p:nvPr/>
            </p:nvSpPr>
            <p:spPr bwMode="auto">
              <a:xfrm>
                <a:off x="1545" y="2819"/>
                <a:ext cx="257" cy="105"/>
              </a:xfrm>
              <a:custGeom>
                <a:avLst/>
                <a:gdLst>
                  <a:gd name="T0" fmla="*/ 18 w 257"/>
                  <a:gd name="T1" fmla="*/ 10 h 105"/>
                  <a:gd name="T2" fmla="*/ 51 w 257"/>
                  <a:gd name="T3" fmla="*/ 3 h 105"/>
                  <a:gd name="T4" fmla="*/ 77 w 257"/>
                  <a:gd name="T5" fmla="*/ 0 h 105"/>
                  <a:gd name="T6" fmla="*/ 100 w 257"/>
                  <a:gd name="T7" fmla="*/ 1 h 105"/>
                  <a:gd name="T8" fmla="*/ 115 w 257"/>
                  <a:gd name="T9" fmla="*/ 7 h 105"/>
                  <a:gd name="T10" fmla="*/ 128 w 257"/>
                  <a:gd name="T11" fmla="*/ 14 h 105"/>
                  <a:gd name="T12" fmla="*/ 138 w 257"/>
                  <a:gd name="T13" fmla="*/ 24 h 105"/>
                  <a:gd name="T14" fmla="*/ 143 w 257"/>
                  <a:gd name="T15" fmla="*/ 36 h 105"/>
                  <a:gd name="T16" fmla="*/ 151 w 257"/>
                  <a:gd name="T17" fmla="*/ 47 h 105"/>
                  <a:gd name="T18" fmla="*/ 156 w 257"/>
                  <a:gd name="T19" fmla="*/ 60 h 105"/>
                  <a:gd name="T20" fmla="*/ 164 w 257"/>
                  <a:gd name="T21" fmla="*/ 71 h 105"/>
                  <a:gd name="T22" fmla="*/ 172 w 257"/>
                  <a:gd name="T23" fmla="*/ 80 h 105"/>
                  <a:gd name="T24" fmla="*/ 182 w 257"/>
                  <a:gd name="T25" fmla="*/ 88 h 105"/>
                  <a:gd name="T26" fmla="*/ 197 w 257"/>
                  <a:gd name="T27" fmla="*/ 94 h 105"/>
                  <a:gd name="T28" fmla="*/ 215 w 257"/>
                  <a:gd name="T29" fmla="*/ 98 h 105"/>
                  <a:gd name="T30" fmla="*/ 241 w 257"/>
                  <a:gd name="T31" fmla="*/ 98 h 105"/>
                  <a:gd name="T32" fmla="*/ 256 w 257"/>
                  <a:gd name="T33" fmla="*/ 101 h 105"/>
                  <a:gd name="T34" fmla="*/ 228 w 257"/>
                  <a:gd name="T35" fmla="*/ 104 h 105"/>
                  <a:gd name="T36" fmla="*/ 202 w 257"/>
                  <a:gd name="T37" fmla="*/ 101 h 105"/>
                  <a:gd name="T38" fmla="*/ 184 w 257"/>
                  <a:gd name="T39" fmla="*/ 95 h 105"/>
                  <a:gd name="T40" fmla="*/ 169 w 257"/>
                  <a:gd name="T41" fmla="*/ 88 h 105"/>
                  <a:gd name="T42" fmla="*/ 159 w 257"/>
                  <a:gd name="T43" fmla="*/ 78 h 105"/>
                  <a:gd name="T44" fmla="*/ 151 w 257"/>
                  <a:gd name="T45" fmla="*/ 67 h 105"/>
                  <a:gd name="T46" fmla="*/ 143 w 257"/>
                  <a:gd name="T47" fmla="*/ 54 h 105"/>
                  <a:gd name="T48" fmla="*/ 138 w 257"/>
                  <a:gd name="T49" fmla="*/ 43 h 105"/>
                  <a:gd name="T50" fmla="*/ 133 w 257"/>
                  <a:gd name="T51" fmla="*/ 31 h 105"/>
                  <a:gd name="T52" fmla="*/ 125 w 257"/>
                  <a:gd name="T53" fmla="*/ 21 h 105"/>
                  <a:gd name="T54" fmla="*/ 115 w 257"/>
                  <a:gd name="T55" fmla="*/ 14 h 105"/>
                  <a:gd name="T56" fmla="*/ 105 w 257"/>
                  <a:gd name="T57" fmla="*/ 9 h 105"/>
                  <a:gd name="T58" fmla="*/ 87 w 257"/>
                  <a:gd name="T59" fmla="*/ 6 h 105"/>
                  <a:gd name="T60" fmla="*/ 67 w 257"/>
                  <a:gd name="T61" fmla="*/ 7 h 105"/>
                  <a:gd name="T62" fmla="*/ 38 w 257"/>
                  <a:gd name="T63" fmla="*/ 11 h 105"/>
                  <a:gd name="T64" fmla="*/ 3 w 257"/>
                  <a:gd name="T65" fmla="*/ 2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7"/>
                  <a:gd name="T100" fmla="*/ 0 h 105"/>
                  <a:gd name="T101" fmla="*/ 257 w 257"/>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7" h="105">
                    <a:moveTo>
                      <a:pt x="0" y="16"/>
                    </a:moveTo>
                    <a:lnTo>
                      <a:pt x="18" y="10"/>
                    </a:lnTo>
                    <a:lnTo>
                      <a:pt x="36" y="6"/>
                    </a:lnTo>
                    <a:lnTo>
                      <a:pt x="51" y="3"/>
                    </a:lnTo>
                    <a:lnTo>
                      <a:pt x="64" y="1"/>
                    </a:lnTo>
                    <a:lnTo>
                      <a:pt x="77" y="0"/>
                    </a:lnTo>
                    <a:lnTo>
                      <a:pt x="90" y="0"/>
                    </a:lnTo>
                    <a:lnTo>
                      <a:pt x="100" y="1"/>
                    </a:lnTo>
                    <a:lnTo>
                      <a:pt x="108" y="4"/>
                    </a:lnTo>
                    <a:lnTo>
                      <a:pt x="115" y="7"/>
                    </a:lnTo>
                    <a:lnTo>
                      <a:pt x="123" y="10"/>
                    </a:lnTo>
                    <a:lnTo>
                      <a:pt x="128" y="14"/>
                    </a:lnTo>
                    <a:lnTo>
                      <a:pt x="133" y="20"/>
                    </a:lnTo>
                    <a:lnTo>
                      <a:pt x="138" y="24"/>
                    </a:lnTo>
                    <a:lnTo>
                      <a:pt x="141" y="30"/>
                    </a:lnTo>
                    <a:lnTo>
                      <a:pt x="143" y="36"/>
                    </a:lnTo>
                    <a:lnTo>
                      <a:pt x="148" y="41"/>
                    </a:lnTo>
                    <a:lnTo>
                      <a:pt x="151" y="47"/>
                    </a:lnTo>
                    <a:lnTo>
                      <a:pt x="154" y="54"/>
                    </a:lnTo>
                    <a:lnTo>
                      <a:pt x="156" y="60"/>
                    </a:lnTo>
                    <a:lnTo>
                      <a:pt x="159" y="64"/>
                    </a:lnTo>
                    <a:lnTo>
                      <a:pt x="164" y="71"/>
                    </a:lnTo>
                    <a:lnTo>
                      <a:pt x="169" y="76"/>
                    </a:lnTo>
                    <a:lnTo>
                      <a:pt x="172" y="80"/>
                    </a:lnTo>
                    <a:lnTo>
                      <a:pt x="177" y="84"/>
                    </a:lnTo>
                    <a:lnTo>
                      <a:pt x="182" y="88"/>
                    </a:lnTo>
                    <a:lnTo>
                      <a:pt x="189" y="91"/>
                    </a:lnTo>
                    <a:lnTo>
                      <a:pt x="197" y="94"/>
                    </a:lnTo>
                    <a:lnTo>
                      <a:pt x="205" y="97"/>
                    </a:lnTo>
                    <a:lnTo>
                      <a:pt x="215" y="98"/>
                    </a:lnTo>
                    <a:lnTo>
                      <a:pt x="228" y="98"/>
                    </a:lnTo>
                    <a:lnTo>
                      <a:pt x="241" y="98"/>
                    </a:lnTo>
                    <a:lnTo>
                      <a:pt x="253" y="97"/>
                    </a:lnTo>
                    <a:lnTo>
                      <a:pt x="256" y="101"/>
                    </a:lnTo>
                    <a:lnTo>
                      <a:pt x="241" y="103"/>
                    </a:lnTo>
                    <a:lnTo>
                      <a:pt x="228" y="104"/>
                    </a:lnTo>
                    <a:lnTo>
                      <a:pt x="215" y="103"/>
                    </a:lnTo>
                    <a:lnTo>
                      <a:pt x="202" y="101"/>
                    </a:lnTo>
                    <a:lnTo>
                      <a:pt x="192" y="100"/>
                    </a:lnTo>
                    <a:lnTo>
                      <a:pt x="184" y="95"/>
                    </a:lnTo>
                    <a:lnTo>
                      <a:pt x="177" y="93"/>
                    </a:lnTo>
                    <a:lnTo>
                      <a:pt x="169" y="88"/>
                    </a:lnTo>
                    <a:lnTo>
                      <a:pt x="164" y="83"/>
                    </a:lnTo>
                    <a:lnTo>
                      <a:pt x="159" y="78"/>
                    </a:lnTo>
                    <a:lnTo>
                      <a:pt x="156" y="73"/>
                    </a:lnTo>
                    <a:lnTo>
                      <a:pt x="151" y="67"/>
                    </a:lnTo>
                    <a:lnTo>
                      <a:pt x="148" y="61"/>
                    </a:lnTo>
                    <a:lnTo>
                      <a:pt x="143" y="54"/>
                    </a:lnTo>
                    <a:lnTo>
                      <a:pt x="141" y="48"/>
                    </a:lnTo>
                    <a:lnTo>
                      <a:pt x="138" y="43"/>
                    </a:lnTo>
                    <a:lnTo>
                      <a:pt x="136" y="37"/>
                    </a:lnTo>
                    <a:lnTo>
                      <a:pt x="133" y="31"/>
                    </a:lnTo>
                    <a:lnTo>
                      <a:pt x="128" y="27"/>
                    </a:lnTo>
                    <a:lnTo>
                      <a:pt x="125" y="21"/>
                    </a:lnTo>
                    <a:lnTo>
                      <a:pt x="120" y="19"/>
                    </a:lnTo>
                    <a:lnTo>
                      <a:pt x="115" y="14"/>
                    </a:lnTo>
                    <a:lnTo>
                      <a:pt x="110" y="11"/>
                    </a:lnTo>
                    <a:lnTo>
                      <a:pt x="105" y="9"/>
                    </a:lnTo>
                    <a:lnTo>
                      <a:pt x="97" y="7"/>
                    </a:lnTo>
                    <a:lnTo>
                      <a:pt x="87" y="6"/>
                    </a:lnTo>
                    <a:lnTo>
                      <a:pt x="79" y="6"/>
                    </a:lnTo>
                    <a:lnTo>
                      <a:pt x="67" y="7"/>
                    </a:lnTo>
                    <a:lnTo>
                      <a:pt x="54" y="9"/>
                    </a:lnTo>
                    <a:lnTo>
                      <a:pt x="38" y="11"/>
                    </a:lnTo>
                    <a:lnTo>
                      <a:pt x="23" y="16"/>
                    </a:lnTo>
                    <a:lnTo>
                      <a:pt x="3" y="20"/>
                    </a:lnTo>
                    <a:lnTo>
                      <a:pt x="0" y="16"/>
                    </a:lnTo>
                  </a:path>
                </a:pathLst>
              </a:custGeom>
              <a:solidFill>
                <a:srgbClr val="000000"/>
              </a:solidFill>
              <a:ln w="127000" cap="rnd">
                <a:noFill/>
                <a:round/>
                <a:headEnd/>
                <a:tailEnd/>
              </a:ln>
            </p:spPr>
            <p:txBody>
              <a:bodyPr>
                <a:prstTxWarp prst="textNoShape">
                  <a:avLst/>
                </a:prstTxWarp>
              </a:bodyPr>
              <a:lstStyle/>
              <a:p>
                <a:endParaRPr lang="en-US"/>
              </a:p>
            </p:txBody>
          </p:sp>
          <p:sp>
            <p:nvSpPr>
              <p:cNvPr id="26215" name="Freeform 598"/>
              <p:cNvSpPr>
                <a:spLocks/>
              </p:cNvSpPr>
              <p:nvPr/>
            </p:nvSpPr>
            <p:spPr bwMode="auto">
              <a:xfrm>
                <a:off x="1804" y="2920"/>
                <a:ext cx="4" cy="2"/>
              </a:xfrm>
              <a:custGeom>
                <a:avLst/>
                <a:gdLst>
                  <a:gd name="T0" fmla="*/ 3 w 4"/>
                  <a:gd name="T1" fmla="*/ 1 h 2"/>
                  <a:gd name="T2" fmla="*/ 2 w 4"/>
                  <a:gd name="T3" fmla="*/ 1 h 2"/>
                  <a:gd name="T4" fmla="*/ 1 w 4"/>
                  <a:gd name="T5" fmla="*/ 1 h 2"/>
                  <a:gd name="T6" fmla="*/ 0 w 4"/>
                  <a:gd name="T7" fmla="*/ 1 h 2"/>
                  <a:gd name="T8" fmla="*/ 0 w 4"/>
                  <a:gd name="T9" fmla="*/ 0 h 2"/>
                  <a:gd name="T10" fmla="*/ 0 w 4"/>
                  <a:gd name="T11" fmla="*/ 0 h 2"/>
                  <a:gd name="T12" fmla="*/ 1 w 4"/>
                  <a:gd name="T13" fmla="*/ 0 h 2"/>
                  <a:gd name="T14" fmla="*/ 3 w 4"/>
                  <a:gd name="T15" fmla="*/ 1 h 2"/>
                  <a:gd name="T16" fmla="*/ 0 60000 65536"/>
                  <a:gd name="T17" fmla="*/ 0 60000 65536"/>
                  <a:gd name="T18" fmla="*/ 0 60000 65536"/>
                  <a:gd name="T19" fmla="*/ 0 60000 65536"/>
                  <a:gd name="T20" fmla="*/ 0 60000 65536"/>
                  <a:gd name="T21" fmla="*/ 0 60000 65536"/>
                  <a:gd name="T22" fmla="*/ 0 60000 65536"/>
                  <a:gd name="T23" fmla="*/ 0 60000 65536"/>
                  <a:gd name="T24" fmla="*/ 0 w 4"/>
                  <a:gd name="T25" fmla="*/ 0 h 2"/>
                  <a:gd name="T26" fmla="*/ 4 w 4"/>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 h="2">
                    <a:moveTo>
                      <a:pt x="3" y="1"/>
                    </a:moveTo>
                    <a:lnTo>
                      <a:pt x="2" y="1"/>
                    </a:lnTo>
                    <a:lnTo>
                      <a:pt x="1" y="1"/>
                    </a:lnTo>
                    <a:lnTo>
                      <a:pt x="0" y="1"/>
                    </a:lnTo>
                    <a:lnTo>
                      <a:pt x="0" y="0"/>
                    </a:lnTo>
                    <a:lnTo>
                      <a:pt x="1" y="0"/>
                    </a:lnTo>
                    <a:lnTo>
                      <a:pt x="3" y="1"/>
                    </a:lnTo>
                  </a:path>
                </a:pathLst>
              </a:custGeom>
              <a:solidFill>
                <a:srgbClr val="000000"/>
              </a:solidFill>
              <a:ln w="127000" cap="rnd">
                <a:noFill/>
                <a:round/>
                <a:headEnd/>
                <a:tailEnd/>
              </a:ln>
            </p:spPr>
            <p:txBody>
              <a:bodyPr>
                <a:prstTxWarp prst="textNoShape">
                  <a:avLst/>
                </a:prstTxWarp>
              </a:bodyPr>
              <a:lstStyle/>
              <a:p>
                <a:endParaRPr lang="en-US"/>
              </a:p>
            </p:txBody>
          </p:sp>
          <p:sp>
            <p:nvSpPr>
              <p:cNvPr id="26216" name="Freeform 599"/>
              <p:cNvSpPr>
                <a:spLocks/>
              </p:cNvSpPr>
              <p:nvPr/>
            </p:nvSpPr>
            <p:spPr bwMode="auto">
              <a:xfrm>
                <a:off x="1185" y="2960"/>
                <a:ext cx="41" cy="97"/>
              </a:xfrm>
              <a:custGeom>
                <a:avLst/>
                <a:gdLst>
                  <a:gd name="T0" fmla="*/ 0 w 41"/>
                  <a:gd name="T1" fmla="*/ 95 h 97"/>
                  <a:gd name="T2" fmla="*/ 13 w 41"/>
                  <a:gd name="T3" fmla="*/ 96 h 97"/>
                  <a:gd name="T4" fmla="*/ 40 w 41"/>
                  <a:gd name="T5" fmla="*/ 1 h 97"/>
                  <a:gd name="T6" fmla="*/ 27 w 41"/>
                  <a:gd name="T7" fmla="*/ 0 h 97"/>
                  <a:gd name="T8" fmla="*/ 0 w 41"/>
                  <a:gd name="T9" fmla="*/ 95 h 97"/>
                  <a:gd name="T10" fmla="*/ 0 60000 65536"/>
                  <a:gd name="T11" fmla="*/ 0 60000 65536"/>
                  <a:gd name="T12" fmla="*/ 0 60000 65536"/>
                  <a:gd name="T13" fmla="*/ 0 60000 65536"/>
                  <a:gd name="T14" fmla="*/ 0 60000 65536"/>
                  <a:gd name="T15" fmla="*/ 0 w 41"/>
                  <a:gd name="T16" fmla="*/ 0 h 97"/>
                  <a:gd name="T17" fmla="*/ 41 w 41"/>
                  <a:gd name="T18" fmla="*/ 97 h 97"/>
                </a:gdLst>
                <a:ahLst/>
                <a:cxnLst>
                  <a:cxn ang="T10">
                    <a:pos x="T0" y="T1"/>
                  </a:cxn>
                  <a:cxn ang="T11">
                    <a:pos x="T2" y="T3"/>
                  </a:cxn>
                  <a:cxn ang="T12">
                    <a:pos x="T4" y="T5"/>
                  </a:cxn>
                  <a:cxn ang="T13">
                    <a:pos x="T6" y="T7"/>
                  </a:cxn>
                  <a:cxn ang="T14">
                    <a:pos x="T8" y="T9"/>
                  </a:cxn>
                </a:cxnLst>
                <a:rect l="T15" t="T16" r="T17" b="T18"/>
                <a:pathLst>
                  <a:path w="41" h="97">
                    <a:moveTo>
                      <a:pt x="0" y="95"/>
                    </a:moveTo>
                    <a:lnTo>
                      <a:pt x="13" y="96"/>
                    </a:lnTo>
                    <a:lnTo>
                      <a:pt x="40" y="1"/>
                    </a:lnTo>
                    <a:lnTo>
                      <a:pt x="27" y="0"/>
                    </a:lnTo>
                    <a:lnTo>
                      <a:pt x="0" y="95"/>
                    </a:lnTo>
                  </a:path>
                </a:pathLst>
              </a:custGeom>
              <a:solidFill>
                <a:srgbClr val="C0C0C0"/>
              </a:solidFill>
              <a:ln w="127000" cap="rnd">
                <a:noFill/>
                <a:round/>
                <a:headEnd/>
                <a:tailEnd/>
              </a:ln>
            </p:spPr>
            <p:txBody>
              <a:bodyPr>
                <a:prstTxWarp prst="textNoShape">
                  <a:avLst/>
                </a:prstTxWarp>
              </a:bodyPr>
              <a:lstStyle/>
              <a:p>
                <a:endParaRPr lang="en-US"/>
              </a:p>
            </p:txBody>
          </p:sp>
          <p:sp>
            <p:nvSpPr>
              <p:cNvPr id="26217" name="Freeform 600"/>
              <p:cNvSpPr>
                <a:spLocks/>
              </p:cNvSpPr>
              <p:nvPr/>
            </p:nvSpPr>
            <p:spPr bwMode="auto">
              <a:xfrm>
                <a:off x="1175" y="2960"/>
                <a:ext cx="51" cy="103"/>
              </a:xfrm>
              <a:custGeom>
                <a:avLst/>
                <a:gdLst>
                  <a:gd name="T0" fmla="*/ 0 w 51"/>
                  <a:gd name="T1" fmla="*/ 101 h 103"/>
                  <a:gd name="T2" fmla="*/ 16 w 51"/>
                  <a:gd name="T3" fmla="*/ 102 h 103"/>
                  <a:gd name="T4" fmla="*/ 50 w 51"/>
                  <a:gd name="T5" fmla="*/ 2 h 103"/>
                  <a:gd name="T6" fmla="*/ 34 w 51"/>
                  <a:gd name="T7" fmla="*/ 0 h 103"/>
                  <a:gd name="T8" fmla="*/ 0 w 51"/>
                  <a:gd name="T9" fmla="*/ 101 h 103"/>
                  <a:gd name="T10" fmla="*/ 0 60000 65536"/>
                  <a:gd name="T11" fmla="*/ 0 60000 65536"/>
                  <a:gd name="T12" fmla="*/ 0 60000 65536"/>
                  <a:gd name="T13" fmla="*/ 0 60000 65536"/>
                  <a:gd name="T14" fmla="*/ 0 60000 65536"/>
                  <a:gd name="T15" fmla="*/ 0 w 51"/>
                  <a:gd name="T16" fmla="*/ 0 h 103"/>
                  <a:gd name="T17" fmla="*/ 51 w 51"/>
                  <a:gd name="T18" fmla="*/ 103 h 103"/>
                </a:gdLst>
                <a:ahLst/>
                <a:cxnLst>
                  <a:cxn ang="T10">
                    <a:pos x="T0" y="T1"/>
                  </a:cxn>
                  <a:cxn ang="T11">
                    <a:pos x="T2" y="T3"/>
                  </a:cxn>
                  <a:cxn ang="T12">
                    <a:pos x="T4" y="T5"/>
                  </a:cxn>
                  <a:cxn ang="T13">
                    <a:pos x="T6" y="T7"/>
                  </a:cxn>
                  <a:cxn ang="T14">
                    <a:pos x="T8" y="T9"/>
                  </a:cxn>
                </a:cxnLst>
                <a:rect l="T15" t="T16" r="T17" b="T18"/>
                <a:pathLst>
                  <a:path w="51" h="103">
                    <a:moveTo>
                      <a:pt x="0" y="101"/>
                    </a:moveTo>
                    <a:lnTo>
                      <a:pt x="16" y="102"/>
                    </a:lnTo>
                    <a:lnTo>
                      <a:pt x="50" y="2"/>
                    </a:lnTo>
                    <a:lnTo>
                      <a:pt x="34" y="0"/>
                    </a:lnTo>
                    <a:lnTo>
                      <a:pt x="0" y="101"/>
                    </a:lnTo>
                  </a:path>
                </a:pathLst>
              </a:custGeom>
              <a:noFill/>
              <a:ln w="12700" cap="rnd">
                <a:solidFill>
                  <a:srgbClr val="000000"/>
                </a:solidFill>
                <a:round/>
                <a:headEnd/>
                <a:tailEnd/>
              </a:ln>
            </p:spPr>
            <p:txBody>
              <a:bodyPr>
                <a:prstTxWarp prst="textNoShape">
                  <a:avLst/>
                </a:prstTxWarp>
              </a:bodyPr>
              <a:lstStyle/>
              <a:p>
                <a:endParaRPr lang="en-US"/>
              </a:p>
            </p:txBody>
          </p:sp>
          <p:sp>
            <p:nvSpPr>
              <p:cNvPr id="26218" name="Freeform 601"/>
              <p:cNvSpPr>
                <a:spLocks/>
              </p:cNvSpPr>
              <p:nvPr/>
            </p:nvSpPr>
            <p:spPr bwMode="auto">
              <a:xfrm>
                <a:off x="1209" y="2941"/>
                <a:ext cx="31" cy="17"/>
              </a:xfrm>
              <a:custGeom>
                <a:avLst/>
                <a:gdLst>
                  <a:gd name="T0" fmla="*/ 18 w 31"/>
                  <a:gd name="T1" fmla="*/ 1 h 17"/>
                  <a:gd name="T2" fmla="*/ 16 w 31"/>
                  <a:gd name="T3" fmla="*/ 0 h 17"/>
                  <a:gd name="T4" fmla="*/ 12 w 31"/>
                  <a:gd name="T5" fmla="*/ 1 h 17"/>
                  <a:gd name="T6" fmla="*/ 10 w 31"/>
                  <a:gd name="T7" fmla="*/ 1 h 17"/>
                  <a:gd name="T8" fmla="*/ 8 w 31"/>
                  <a:gd name="T9" fmla="*/ 2 h 17"/>
                  <a:gd name="T10" fmla="*/ 6 w 31"/>
                  <a:gd name="T11" fmla="*/ 2 h 17"/>
                  <a:gd name="T12" fmla="*/ 4 w 31"/>
                  <a:gd name="T13" fmla="*/ 4 h 17"/>
                  <a:gd name="T14" fmla="*/ 2 w 31"/>
                  <a:gd name="T15" fmla="*/ 5 h 17"/>
                  <a:gd name="T16" fmla="*/ 2 w 31"/>
                  <a:gd name="T17" fmla="*/ 6 h 17"/>
                  <a:gd name="T18" fmla="*/ 0 w 31"/>
                  <a:gd name="T19" fmla="*/ 9 h 17"/>
                  <a:gd name="T20" fmla="*/ 2 w 31"/>
                  <a:gd name="T21" fmla="*/ 10 h 17"/>
                  <a:gd name="T22" fmla="*/ 2 w 31"/>
                  <a:gd name="T23" fmla="*/ 12 h 17"/>
                  <a:gd name="T24" fmla="*/ 4 w 31"/>
                  <a:gd name="T25" fmla="*/ 13 h 17"/>
                  <a:gd name="T26" fmla="*/ 6 w 31"/>
                  <a:gd name="T27" fmla="*/ 14 h 17"/>
                  <a:gd name="T28" fmla="*/ 8 w 31"/>
                  <a:gd name="T29" fmla="*/ 15 h 17"/>
                  <a:gd name="T30" fmla="*/ 10 w 31"/>
                  <a:gd name="T31" fmla="*/ 15 h 17"/>
                  <a:gd name="T32" fmla="*/ 12 w 31"/>
                  <a:gd name="T33" fmla="*/ 16 h 17"/>
                  <a:gd name="T34" fmla="*/ 16 w 31"/>
                  <a:gd name="T35" fmla="*/ 16 h 17"/>
                  <a:gd name="T36" fmla="*/ 18 w 31"/>
                  <a:gd name="T37" fmla="*/ 16 h 17"/>
                  <a:gd name="T38" fmla="*/ 22 w 31"/>
                  <a:gd name="T39" fmla="*/ 15 h 17"/>
                  <a:gd name="T40" fmla="*/ 24 w 31"/>
                  <a:gd name="T41" fmla="*/ 15 h 17"/>
                  <a:gd name="T42" fmla="*/ 26 w 31"/>
                  <a:gd name="T43" fmla="*/ 14 h 17"/>
                  <a:gd name="T44" fmla="*/ 28 w 31"/>
                  <a:gd name="T45" fmla="*/ 13 h 17"/>
                  <a:gd name="T46" fmla="*/ 30 w 31"/>
                  <a:gd name="T47" fmla="*/ 12 h 17"/>
                  <a:gd name="T48" fmla="*/ 30 w 31"/>
                  <a:gd name="T49" fmla="*/ 10 h 17"/>
                  <a:gd name="T50" fmla="*/ 30 w 31"/>
                  <a:gd name="T51" fmla="*/ 9 h 17"/>
                  <a:gd name="T52" fmla="*/ 30 w 31"/>
                  <a:gd name="T53" fmla="*/ 6 h 17"/>
                  <a:gd name="T54" fmla="*/ 30 w 31"/>
                  <a:gd name="T55" fmla="*/ 5 h 17"/>
                  <a:gd name="T56" fmla="*/ 28 w 31"/>
                  <a:gd name="T57" fmla="*/ 4 h 17"/>
                  <a:gd name="T58" fmla="*/ 26 w 31"/>
                  <a:gd name="T59" fmla="*/ 2 h 17"/>
                  <a:gd name="T60" fmla="*/ 24 w 31"/>
                  <a:gd name="T61" fmla="*/ 2 h 17"/>
                  <a:gd name="T62" fmla="*/ 22 w 31"/>
                  <a:gd name="T63" fmla="*/ 1 h 17"/>
                  <a:gd name="T64" fmla="*/ 18 w 31"/>
                  <a:gd name="T65" fmla="*/ 1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
                  <a:gd name="T100" fmla="*/ 0 h 17"/>
                  <a:gd name="T101" fmla="*/ 31 w 31"/>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 h="17">
                    <a:moveTo>
                      <a:pt x="18" y="1"/>
                    </a:moveTo>
                    <a:lnTo>
                      <a:pt x="16" y="0"/>
                    </a:lnTo>
                    <a:lnTo>
                      <a:pt x="12" y="1"/>
                    </a:lnTo>
                    <a:lnTo>
                      <a:pt x="10" y="1"/>
                    </a:lnTo>
                    <a:lnTo>
                      <a:pt x="8" y="2"/>
                    </a:lnTo>
                    <a:lnTo>
                      <a:pt x="6" y="2"/>
                    </a:lnTo>
                    <a:lnTo>
                      <a:pt x="4" y="4"/>
                    </a:lnTo>
                    <a:lnTo>
                      <a:pt x="2" y="5"/>
                    </a:lnTo>
                    <a:lnTo>
                      <a:pt x="2" y="6"/>
                    </a:lnTo>
                    <a:lnTo>
                      <a:pt x="0" y="9"/>
                    </a:lnTo>
                    <a:lnTo>
                      <a:pt x="2" y="10"/>
                    </a:lnTo>
                    <a:lnTo>
                      <a:pt x="2" y="12"/>
                    </a:lnTo>
                    <a:lnTo>
                      <a:pt x="4" y="13"/>
                    </a:lnTo>
                    <a:lnTo>
                      <a:pt x="6" y="14"/>
                    </a:lnTo>
                    <a:lnTo>
                      <a:pt x="8" y="15"/>
                    </a:lnTo>
                    <a:lnTo>
                      <a:pt x="10" y="15"/>
                    </a:lnTo>
                    <a:lnTo>
                      <a:pt x="12" y="16"/>
                    </a:lnTo>
                    <a:lnTo>
                      <a:pt x="16" y="16"/>
                    </a:lnTo>
                    <a:lnTo>
                      <a:pt x="18" y="16"/>
                    </a:lnTo>
                    <a:lnTo>
                      <a:pt x="22" y="15"/>
                    </a:lnTo>
                    <a:lnTo>
                      <a:pt x="24" y="15"/>
                    </a:lnTo>
                    <a:lnTo>
                      <a:pt x="26" y="14"/>
                    </a:lnTo>
                    <a:lnTo>
                      <a:pt x="28" y="13"/>
                    </a:lnTo>
                    <a:lnTo>
                      <a:pt x="30" y="12"/>
                    </a:lnTo>
                    <a:lnTo>
                      <a:pt x="30" y="10"/>
                    </a:lnTo>
                    <a:lnTo>
                      <a:pt x="30" y="9"/>
                    </a:lnTo>
                    <a:lnTo>
                      <a:pt x="30" y="6"/>
                    </a:lnTo>
                    <a:lnTo>
                      <a:pt x="30" y="5"/>
                    </a:lnTo>
                    <a:lnTo>
                      <a:pt x="28" y="4"/>
                    </a:lnTo>
                    <a:lnTo>
                      <a:pt x="26" y="2"/>
                    </a:lnTo>
                    <a:lnTo>
                      <a:pt x="24" y="2"/>
                    </a:lnTo>
                    <a:lnTo>
                      <a:pt x="22" y="1"/>
                    </a:lnTo>
                    <a:lnTo>
                      <a:pt x="18" y="1"/>
                    </a:lnTo>
                  </a:path>
                </a:pathLst>
              </a:custGeom>
              <a:solidFill>
                <a:srgbClr val="E6E6E6"/>
              </a:solidFill>
              <a:ln w="127000" cap="rnd">
                <a:noFill/>
                <a:round/>
                <a:headEnd/>
                <a:tailEnd/>
              </a:ln>
            </p:spPr>
            <p:txBody>
              <a:bodyPr>
                <a:prstTxWarp prst="textNoShape">
                  <a:avLst/>
                </a:prstTxWarp>
              </a:bodyPr>
              <a:lstStyle/>
              <a:p>
                <a:endParaRPr lang="en-US"/>
              </a:p>
            </p:txBody>
          </p:sp>
          <p:sp>
            <p:nvSpPr>
              <p:cNvPr id="26219" name="Freeform 602"/>
              <p:cNvSpPr>
                <a:spLocks/>
              </p:cNvSpPr>
              <p:nvPr/>
            </p:nvSpPr>
            <p:spPr bwMode="auto">
              <a:xfrm>
                <a:off x="1199" y="2941"/>
                <a:ext cx="41" cy="23"/>
              </a:xfrm>
              <a:custGeom>
                <a:avLst/>
                <a:gdLst>
                  <a:gd name="T0" fmla="*/ 24 w 41"/>
                  <a:gd name="T1" fmla="*/ 1 h 23"/>
                  <a:gd name="T2" fmla="*/ 21 w 41"/>
                  <a:gd name="T3" fmla="*/ 0 h 23"/>
                  <a:gd name="T4" fmla="*/ 16 w 41"/>
                  <a:gd name="T5" fmla="*/ 1 h 23"/>
                  <a:gd name="T6" fmla="*/ 13 w 41"/>
                  <a:gd name="T7" fmla="*/ 1 h 23"/>
                  <a:gd name="T8" fmla="*/ 11 w 41"/>
                  <a:gd name="T9" fmla="*/ 3 h 23"/>
                  <a:gd name="T10" fmla="*/ 8 w 41"/>
                  <a:gd name="T11" fmla="*/ 3 h 23"/>
                  <a:gd name="T12" fmla="*/ 5 w 41"/>
                  <a:gd name="T13" fmla="*/ 6 h 23"/>
                  <a:gd name="T14" fmla="*/ 3 w 41"/>
                  <a:gd name="T15" fmla="*/ 7 h 23"/>
                  <a:gd name="T16" fmla="*/ 3 w 41"/>
                  <a:gd name="T17" fmla="*/ 9 h 23"/>
                  <a:gd name="T18" fmla="*/ 0 w 41"/>
                  <a:gd name="T19" fmla="*/ 12 h 23"/>
                  <a:gd name="T20" fmla="*/ 3 w 41"/>
                  <a:gd name="T21" fmla="*/ 13 h 23"/>
                  <a:gd name="T22" fmla="*/ 3 w 41"/>
                  <a:gd name="T23" fmla="*/ 16 h 23"/>
                  <a:gd name="T24" fmla="*/ 5 w 41"/>
                  <a:gd name="T25" fmla="*/ 18 h 23"/>
                  <a:gd name="T26" fmla="*/ 8 w 41"/>
                  <a:gd name="T27" fmla="*/ 19 h 23"/>
                  <a:gd name="T28" fmla="*/ 11 w 41"/>
                  <a:gd name="T29" fmla="*/ 21 h 23"/>
                  <a:gd name="T30" fmla="*/ 13 w 41"/>
                  <a:gd name="T31" fmla="*/ 21 h 23"/>
                  <a:gd name="T32" fmla="*/ 16 w 41"/>
                  <a:gd name="T33" fmla="*/ 22 h 23"/>
                  <a:gd name="T34" fmla="*/ 21 w 41"/>
                  <a:gd name="T35" fmla="*/ 22 h 23"/>
                  <a:gd name="T36" fmla="*/ 24 w 41"/>
                  <a:gd name="T37" fmla="*/ 22 h 23"/>
                  <a:gd name="T38" fmla="*/ 29 w 41"/>
                  <a:gd name="T39" fmla="*/ 21 h 23"/>
                  <a:gd name="T40" fmla="*/ 32 w 41"/>
                  <a:gd name="T41" fmla="*/ 21 h 23"/>
                  <a:gd name="T42" fmla="*/ 35 w 41"/>
                  <a:gd name="T43" fmla="*/ 19 h 23"/>
                  <a:gd name="T44" fmla="*/ 37 w 41"/>
                  <a:gd name="T45" fmla="*/ 18 h 23"/>
                  <a:gd name="T46" fmla="*/ 40 w 41"/>
                  <a:gd name="T47" fmla="*/ 16 h 23"/>
                  <a:gd name="T48" fmla="*/ 40 w 41"/>
                  <a:gd name="T49" fmla="*/ 13 h 23"/>
                  <a:gd name="T50" fmla="*/ 40 w 41"/>
                  <a:gd name="T51" fmla="*/ 12 h 23"/>
                  <a:gd name="T52" fmla="*/ 40 w 41"/>
                  <a:gd name="T53" fmla="*/ 9 h 23"/>
                  <a:gd name="T54" fmla="*/ 40 w 41"/>
                  <a:gd name="T55" fmla="*/ 7 h 23"/>
                  <a:gd name="T56" fmla="*/ 37 w 41"/>
                  <a:gd name="T57" fmla="*/ 6 h 23"/>
                  <a:gd name="T58" fmla="*/ 35 w 41"/>
                  <a:gd name="T59" fmla="*/ 3 h 23"/>
                  <a:gd name="T60" fmla="*/ 32 w 41"/>
                  <a:gd name="T61" fmla="*/ 3 h 23"/>
                  <a:gd name="T62" fmla="*/ 29 w 41"/>
                  <a:gd name="T63" fmla="*/ 1 h 23"/>
                  <a:gd name="T64" fmla="*/ 24 w 41"/>
                  <a:gd name="T65" fmla="*/ 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
                  <a:gd name="T100" fmla="*/ 0 h 23"/>
                  <a:gd name="T101" fmla="*/ 41 w 41"/>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 h="23">
                    <a:moveTo>
                      <a:pt x="24" y="1"/>
                    </a:moveTo>
                    <a:lnTo>
                      <a:pt x="21" y="0"/>
                    </a:lnTo>
                    <a:lnTo>
                      <a:pt x="16" y="1"/>
                    </a:lnTo>
                    <a:lnTo>
                      <a:pt x="13" y="1"/>
                    </a:lnTo>
                    <a:lnTo>
                      <a:pt x="11" y="3"/>
                    </a:lnTo>
                    <a:lnTo>
                      <a:pt x="8" y="3"/>
                    </a:lnTo>
                    <a:lnTo>
                      <a:pt x="5" y="6"/>
                    </a:lnTo>
                    <a:lnTo>
                      <a:pt x="3" y="7"/>
                    </a:lnTo>
                    <a:lnTo>
                      <a:pt x="3" y="9"/>
                    </a:lnTo>
                    <a:lnTo>
                      <a:pt x="0" y="12"/>
                    </a:lnTo>
                    <a:lnTo>
                      <a:pt x="3" y="13"/>
                    </a:lnTo>
                    <a:lnTo>
                      <a:pt x="3" y="16"/>
                    </a:lnTo>
                    <a:lnTo>
                      <a:pt x="5" y="18"/>
                    </a:lnTo>
                    <a:lnTo>
                      <a:pt x="8" y="19"/>
                    </a:lnTo>
                    <a:lnTo>
                      <a:pt x="11" y="21"/>
                    </a:lnTo>
                    <a:lnTo>
                      <a:pt x="13" y="21"/>
                    </a:lnTo>
                    <a:lnTo>
                      <a:pt x="16" y="22"/>
                    </a:lnTo>
                    <a:lnTo>
                      <a:pt x="21" y="22"/>
                    </a:lnTo>
                    <a:lnTo>
                      <a:pt x="24" y="22"/>
                    </a:lnTo>
                    <a:lnTo>
                      <a:pt x="29" y="21"/>
                    </a:lnTo>
                    <a:lnTo>
                      <a:pt x="32" y="21"/>
                    </a:lnTo>
                    <a:lnTo>
                      <a:pt x="35" y="19"/>
                    </a:lnTo>
                    <a:lnTo>
                      <a:pt x="37" y="18"/>
                    </a:lnTo>
                    <a:lnTo>
                      <a:pt x="40" y="16"/>
                    </a:lnTo>
                    <a:lnTo>
                      <a:pt x="40" y="13"/>
                    </a:lnTo>
                    <a:lnTo>
                      <a:pt x="40" y="12"/>
                    </a:lnTo>
                    <a:lnTo>
                      <a:pt x="40" y="9"/>
                    </a:lnTo>
                    <a:lnTo>
                      <a:pt x="40" y="7"/>
                    </a:lnTo>
                    <a:lnTo>
                      <a:pt x="37" y="6"/>
                    </a:lnTo>
                    <a:lnTo>
                      <a:pt x="35" y="3"/>
                    </a:lnTo>
                    <a:lnTo>
                      <a:pt x="32" y="3"/>
                    </a:lnTo>
                    <a:lnTo>
                      <a:pt x="29" y="1"/>
                    </a:lnTo>
                    <a:lnTo>
                      <a:pt x="24" y="1"/>
                    </a:lnTo>
                  </a:path>
                </a:pathLst>
              </a:custGeom>
              <a:noFill/>
              <a:ln w="12700" cap="rnd">
                <a:solidFill>
                  <a:srgbClr val="000000"/>
                </a:solidFill>
                <a:round/>
                <a:headEnd/>
                <a:tailEnd/>
              </a:ln>
            </p:spPr>
            <p:txBody>
              <a:bodyPr>
                <a:prstTxWarp prst="textNoShape">
                  <a:avLst/>
                </a:prstTxWarp>
              </a:bodyPr>
              <a:lstStyle/>
              <a:p>
                <a:endParaRPr lang="en-US"/>
              </a:p>
            </p:txBody>
          </p:sp>
          <p:sp>
            <p:nvSpPr>
              <p:cNvPr id="26220" name="Freeform 603"/>
              <p:cNvSpPr>
                <a:spLocks/>
              </p:cNvSpPr>
              <p:nvPr/>
            </p:nvSpPr>
            <p:spPr bwMode="auto">
              <a:xfrm>
                <a:off x="1145" y="3061"/>
                <a:ext cx="52" cy="89"/>
              </a:xfrm>
              <a:custGeom>
                <a:avLst/>
                <a:gdLst>
                  <a:gd name="T0" fmla="*/ 24 w 52"/>
                  <a:gd name="T1" fmla="*/ 88 h 89"/>
                  <a:gd name="T2" fmla="*/ 51 w 52"/>
                  <a:gd name="T3" fmla="*/ 3 h 89"/>
                  <a:gd name="T4" fmla="*/ 27 w 52"/>
                  <a:gd name="T5" fmla="*/ 0 h 89"/>
                  <a:gd name="T6" fmla="*/ 0 w 52"/>
                  <a:gd name="T7" fmla="*/ 88 h 89"/>
                  <a:gd name="T8" fmla="*/ 24 w 52"/>
                  <a:gd name="T9" fmla="*/ 88 h 89"/>
                  <a:gd name="T10" fmla="*/ 0 60000 65536"/>
                  <a:gd name="T11" fmla="*/ 0 60000 65536"/>
                  <a:gd name="T12" fmla="*/ 0 60000 65536"/>
                  <a:gd name="T13" fmla="*/ 0 60000 65536"/>
                  <a:gd name="T14" fmla="*/ 0 60000 65536"/>
                  <a:gd name="T15" fmla="*/ 0 w 52"/>
                  <a:gd name="T16" fmla="*/ 0 h 89"/>
                  <a:gd name="T17" fmla="*/ 52 w 52"/>
                  <a:gd name="T18" fmla="*/ 89 h 89"/>
                </a:gdLst>
                <a:ahLst/>
                <a:cxnLst>
                  <a:cxn ang="T10">
                    <a:pos x="T0" y="T1"/>
                  </a:cxn>
                  <a:cxn ang="T11">
                    <a:pos x="T2" y="T3"/>
                  </a:cxn>
                  <a:cxn ang="T12">
                    <a:pos x="T4" y="T5"/>
                  </a:cxn>
                  <a:cxn ang="T13">
                    <a:pos x="T6" y="T7"/>
                  </a:cxn>
                  <a:cxn ang="T14">
                    <a:pos x="T8" y="T9"/>
                  </a:cxn>
                </a:cxnLst>
                <a:rect l="T15" t="T16" r="T17" b="T18"/>
                <a:pathLst>
                  <a:path w="52" h="89">
                    <a:moveTo>
                      <a:pt x="24" y="88"/>
                    </a:moveTo>
                    <a:lnTo>
                      <a:pt x="51" y="3"/>
                    </a:lnTo>
                    <a:lnTo>
                      <a:pt x="27" y="0"/>
                    </a:lnTo>
                    <a:lnTo>
                      <a:pt x="0" y="88"/>
                    </a:lnTo>
                    <a:lnTo>
                      <a:pt x="24" y="88"/>
                    </a:lnTo>
                  </a:path>
                </a:pathLst>
              </a:custGeom>
              <a:solidFill>
                <a:srgbClr val="000000"/>
              </a:solidFill>
              <a:ln w="127000" cap="rnd">
                <a:noFill/>
                <a:round/>
                <a:headEnd/>
                <a:tailEnd/>
              </a:ln>
            </p:spPr>
            <p:txBody>
              <a:bodyPr>
                <a:prstTxWarp prst="textNoShape">
                  <a:avLst/>
                </a:prstTxWarp>
              </a:bodyPr>
              <a:lstStyle/>
              <a:p>
                <a:endParaRPr lang="en-US"/>
              </a:p>
            </p:txBody>
          </p:sp>
          <p:sp>
            <p:nvSpPr>
              <p:cNvPr id="26221" name="Freeform 604"/>
              <p:cNvSpPr>
                <a:spLocks/>
              </p:cNvSpPr>
              <p:nvPr/>
            </p:nvSpPr>
            <p:spPr bwMode="auto">
              <a:xfrm>
                <a:off x="1220" y="2947"/>
                <a:ext cx="12" cy="7"/>
              </a:xfrm>
              <a:custGeom>
                <a:avLst/>
                <a:gdLst>
                  <a:gd name="T0" fmla="*/ 7 w 12"/>
                  <a:gd name="T1" fmla="*/ 0 h 7"/>
                  <a:gd name="T2" fmla="*/ 6 w 12"/>
                  <a:gd name="T3" fmla="*/ 0 h 7"/>
                  <a:gd name="T4" fmla="*/ 4 w 12"/>
                  <a:gd name="T5" fmla="*/ 0 h 7"/>
                  <a:gd name="T6" fmla="*/ 3 w 12"/>
                  <a:gd name="T7" fmla="*/ 0 h 7"/>
                  <a:gd name="T8" fmla="*/ 1 w 12"/>
                  <a:gd name="T9" fmla="*/ 0 h 7"/>
                  <a:gd name="T10" fmla="*/ 1 w 12"/>
                  <a:gd name="T11" fmla="*/ 1 h 7"/>
                  <a:gd name="T12" fmla="*/ 0 w 12"/>
                  <a:gd name="T13" fmla="*/ 2 h 7"/>
                  <a:gd name="T14" fmla="*/ 0 w 12"/>
                  <a:gd name="T15" fmla="*/ 2 h 7"/>
                  <a:gd name="T16" fmla="*/ 0 w 12"/>
                  <a:gd name="T17" fmla="*/ 3 h 7"/>
                  <a:gd name="T18" fmla="*/ 0 w 12"/>
                  <a:gd name="T19" fmla="*/ 4 h 7"/>
                  <a:gd name="T20" fmla="*/ 0 w 12"/>
                  <a:gd name="T21" fmla="*/ 5 h 7"/>
                  <a:gd name="T22" fmla="*/ 1 w 12"/>
                  <a:gd name="T23" fmla="*/ 5 h 7"/>
                  <a:gd name="T24" fmla="*/ 3 w 12"/>
                  <a:gd name="T25" fmla="*/ 6 h 7"/>
                  <a:gd name="T26" fmla="*/ 4 w 12"/>
                  <a:gd name="T27" fmla="*/ 6 h 7"/>
                  <a:gd name="T28" fmla="*/ 6 w 12"/>
                  <a:gd name="T29" fmla="*/ 6 h 7"/>
                  <a:gd name="T30" fmla="*/ 7 w 12"/>
                  <a:gd name="T31" fmla="*/ 6 h 7"/>
                  <a:gd name="T32" fmla="*/ 8 w 12"/>
                  <a:gd name="T33" fmla="*/ 6 h 7"/>
                  <a:gd name="T34" fmla="*/ 8 w 12"/>
                  <a:gd name="T35" fmla="*/ 5 h 7"/>
                  <a:gd name="T36" fmla="*/ 10 w 12"/>
                  <a:gd name="T37" fmla="*/ 5 h 7"/>
                  <a:gd name="T38" fmla="*/ 10 w 12"/>
                  <a:gd name="T39" fmla="*/ 5 h 7"/>
                  <a:gd name="T40" fmla="*/ 11 w 12"/>
                  <a:gd name="T41" fmla="*/ 4 h 7"/>
                  <a:gd name="T42" fmla="*/ 11 w 12"/>
                  <a:gd name="T43" fmla="*/ 3 h 7"/>
                  <a:gd name="T44" fmla="*/ 11 w 12"/>
                  <a:gd name="T45" fmla="*/ 2 h 7"/>
                  <a:gd name="T46" fmla="*/ 11 w 12"/>
                  <a:gd name="T47" fmla="*/ 2 h 7"/>
                  <a:gd name="T48" fmla="*/ 10 w 12"/>
                  <a:gd name="T49" fmla="*/ 2 h 7"/>
                  <a:gd name="T50" fmla="*/ 10 w 12"/>
                  <a:gd name="T51" fmla="*/ 1 h 7"/>
                  <a:gd name="T52" fmla="*/ 8 w 12"/>
                  <a:gd name="T53" fmla="*/ 0 h 7"/>
                  <a:gd name="T54" fmla="*/ 7 w 12"/>
                  <a:gd name="T55" fmla="*/ 0 h 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
                  <a:gd name="T85" fmla="*/ 0 h 7"/>
                  <a:gd name="T86" fmla="*/ 12 w 12"/>
                  <a:gd name="T87" fmla="*/ 7 h 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 h="7">
                    <a:moveTo>
                      <a:pt x="7" y="0"/>
                    </a:moveTo>
                    <a:lnTo>
                      <a:pt x="6" y="0"/>
                    </a:lnTo>
                    <a:lnTo>
                      <a:pt x="4" y="0"/>
                    </a:lnTo>
                    <a:lnTo>
                      <a:pt x="3" y="0"/>
                    </a:lnTo>
                    <a:lnTo>
                      <a:pt x="1" y="0"/>
                    </a:lnTo>
                    <a:lnTo>
                      <a:pt x="1" y="1"/>
                    </a:lnTo>
                    <a:lnTo>
                      <a:pt x="0" y="2"/>
                    </a:lnTo>
                    <a:lnTo>
                      <a:pt x="0" y="3"/>
                    </a:lnTo>
                    <a:lnTo>
                      <a:pt x="0" y="4"/>
                    </a:lnTo>
                    <a:lnTo>
                      <a:pt x="0" y="5"/>
                    </a:lnTo>
                    <a:lnTo>
                      <a:pt x="1" y="5"/>
                    </a:lnTo>
                    <a:lnTo>
                      <a:pt x="3" y="6"/>
                    </a:lnTo>
                    <a:lnTo>
                      <a:pt x="4" y="6"/>
                    </a:lnTo>
                    <a:lnTo>
                      <a:pt x="6" y="6"/>
                    </a:lnTo>
                    <a:lnTo>
                      <a:pt x="7" y="6"/>
                    </a:lnTo>
                    <a:lnTo>
                      <a:pt x="8" y="6"/>
                    </a:lnTo>
                    <a:lnTo>
                      <a:pt x="8" y="5"/>
                    </a:lnTo>
                    <a:lnTo>
                      <a:pt x="10" y="5"/>
                    </a:lnTo>
                    <a:lnTo>
                      <a:pt x="11" y="4"/>
                    </a:lnTo>
                    <a:lnTo>
                      <a:pt x="11" y="3"/>
                    </a:lnTo>
                    <a:lnTo>
                      <a:pt x="11" y="2"/>
                    </a:lnTo>
                    <a:lnTo>
                      <a:pt x="10" y="2"/>
                    </a:lnTo>
                    <a:lnTo>
                      <a:pt x="10" y="1"/>
                    </a:lnTo>
                    <a:lnTo>
                      <a:pt x="8" y="0"/>
                    </a:lnTo>
                    <a:lnTo>
                      <a:pt x="7"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22" name="Freeform 605"/>
              <p:cNvSpPr>
                <a:spLocks/>
              </p:cNvSpPr>
              <p:nvPr/>
            </p:nvSpPr>
            <p:spPr bwMode="auto">
              <a:xfrm>
                <a:off x="1143" y="3155"/>
                <a:ext cx="22" cy="6"/>
              </a:xfrm>
              <a:custGeom>
                <a:avLst/>
                <a:gdLst>
                  <a:gd name="T0" fmla="*/ 21 w 22"/>
                  <a:gd name="T1" fmla="*/ 0 h 6"/>
                  <a:gd name="T2" fmla="*/ 19 w 22"/>
                  <a:gd name="T3" fmla="*/ 5 h 6"/>
                  <a:gd name="T4" fmla="*/ 0 w 22"/>
                  <a:gd name="T5" fmla="*/ 4 h 6"/>
                  <a:gd name="T6" fmla="*/ 2 w 22"/>
                  <a:gd name="T7" fmla="*/ 0 h 6"/>
                  <a:gd name="T8" fmla="*/ 21 w 22"/>
                  <a:gd name="T9" fmla="*/ 0 h 6"/>
                  <a:gd name="T10" fmla="*/ 0 60000 65536"/>
                  <a:gd name="T11" fmla="*/ 0 60000 65536"/>
                  <a:gd name="T12" fmla="*/ 0 60000 65536"/>
                  <a:gd name="T13" fmla="*/ 0 60000 65536"/>
                  <a:gd name="T14" fmla="*/ 0 60000 65536"/>
                  <a:gd name="T15" fmla="*/ 0 w 22"/>
                  <a:gd name="T16" fmla="*/ 0 h 6"/>
                  <a:gd name="T17" fmla="*/ 22 w 22"/>
                  <a:gd name="T18" fmla="*/ 6 h 6"/>
                </a:gdLst>
                <a:ahLst/>
                <a:cxnLst>
                  <a:cxn ang="T10">
                    <a:pos x="T0" y="T1"/>
                  </a:cxn>
                  <a:cxn ang="T11">
                    <a:pos x="T2" y="T3"/>
                  </a:cxn>
                  <a:cxn ang="T12">
                    <a:pos x="T4" y="T5"/>
                  </a:cxn>
                  <a:cxn ang="T13">
                    <a:pos x="T6" y="T7"/>
                  </a:cxn>
                  <a:cxn ang="T14">
                    <a:pos x="T8" y="T9"/>
                  </a:cxn>
                </a:cxnLst>
                <a:rect l="T15" t="T16" r="T17" b="T18"/>
                <a:pathLst>
                  <a:path w="22" h="6">
                    <a:moveTo>
                      <a:pt x="21" y="0"/>
                    </a:moveTo>
                    <a:lnTo>
                      <a:pt x="19" y="5"/>
                    </a:lnTo>
                    <a:lnTo>
                      <a:pt x="0" y="4"/>
                    </a:lnTo>
                    <a:lnTo>
                      <a:pt x="2" y="0"/>
                    </a:lnTo>
                    <a:lnTo>
                      <a:pt x="21"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23" name="Freeform 606"/>
              <p:cNvSpPr>
                <a:spLocks/>
              </p:cNvSpPr>
              <p:nvPr/>
            </p:nvSpPr>
            <p:spPr bwMode="auto">
              <a:xfrm>
                <a:off x="1209" y="2947"/>
                <a:ext cx="23" cy="13"/>
              </a:xfrm>
              <a:custGeom>
                <a:avLst/>
                <a:gdLst>
                  <a:gd name="T0" fmla="*/ 14 w 23"/>
                  <a:gd name="T1" fmla="*/ 0 h 13"/>
                  <a:gd name="T2" fmla="*/ 11 w 23"/>
                  <a:gd name="T3" fmla="*/ 0 h 13"/>
                  <a:gd name="T4" fmla="*/ 8 w 23"/>
                  <a:gd name="T5" fmla="*/ 0 h 13"/>
                  <a:gd name="T6" fmla="*/ 6 w 23"/>
                  <a:gd name="T7" fmla="*/ 0 h 13"/>
                  <a:gd name="T8" fmla="*/ 3 w 23"/>
                  <a:gd name="T9" fmla="*/ 0 h 13"/>
                  <a:gd name="T10" fmla="*/ 3 w 23"/>
                  <a:gd name="T11" fmla="*/ 2 h 13"/>
                  <a:gd name="T12" fmla="*/ 0 w 23"/>
                  <a:gd name="T13" fmla="*/ 3 h 13"/>
                  <a:gd name="T14" fmla="*/ 0 w 23"/>
                  <a:gd name="T15" fmla="*/ 5 h 13"/>
                  <a:gd name="T16" fmla="*/ 0 w 23"/>
                  <a:gd name="T17" fmla="*/ 6 h 13"/>
                  <a:gd name="T18" fmla="*/ 0 w 23"/>
                  <a:gd name="T19" fmla="*/ 8 h 13"/>
                  <a:gd name="T20" fmla="*/ 0 w 23"/>
                  <a:gd name="T21" fmla="*/ 9 h 13"/>
                  <a:gd name="T22" fmla="*/ 3 w 23"/>
                  <a:gd name="T23" fmla="*/ 11 h 13"/>
                  <a:gd name="T24" fmla="*/ 6 w 23"/>
                  <a:gd name="T25" fmla="*/ 12 h 13"/>
                  <a:gd name="T26" fmla="*/ 8 w 23"/>
                  <a:gd name="T27" fmla="*/ 12 h 13"/>
                  <a:gd name="T28" fmla="*/ 11 w 23"/>
                  <a:gd name="T29" fmla="*/ 12 h 13"/>
                  <a:gd name="T30" fmla="*/ 14 w 23"/>
                  <a:gd name="T31" fmla="*/ 12 h 13"/>
                  <a:gd name="T32" fmla="*/ 17 w 23"/>
                  <a:gd name="T33" fmla="*/ 12 h 13"/>
                  <a:gd name="T34" fmla="*/ 17 w 23"/>
                  <a:gd name="T35" fmla="*/ 11 h 13"/>
                  <a:gd name="T36" fmla="*/ 19 w 23"/>
                  <a:gd name="T37" fmla="*/ 11 h 13"/>
                  <a:gd name="T38" fmla="*/ 19 w 23"/>
                  <a:gd name="T39" fmla="*/ 9 h 13"/>
                  <a:gd name="T40" fmla="*/ 22 w 23"/>
                  <a:gd name="T41" fmla="*/ 8 h 13"/>
                  <a:gd name="T42" fmla="*/ 22 w 23"/>
                  <a:gd name="T43" fmla="*/ 6 h 13"/>
                  <a:gd name="T44" fmla="*/ 22 w 23"/>
                  <a:gd name="T45" fmla="*/ 5 h 13"/>
                  <a:gd name="T46" fmla="*/ 22 w 23"/>
                  <a:gd name="T47" fmla="*/ 3 h 13"/>
                  <a:gd name="T48" fmla="*/ 19 w 23"/>
                  <a:gd name="T49" fmla="*/ 3 h 13"/>
                  <a:gd name="T50" fmla="*/ 19 w 23"/>
                  <a:gd name="T51" fmla="*/ 2 h 13"/>
                  <a:gd name="T52" fmla="*/ 17 w 23"/>
                  <a:gd name="T53" fmla="*/ 0 h 13"/>
                  <a:gd name="T54" fmla="*/ 14 w 23"/>
                  <a:gd name="T55" fmla="*/ 0 h 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
                  <a:gd name="T85" fmla="*/ 0 h 13"/>
                  <a:gd name="T86" fmla="*/ 23 w 23"/>
                  <a:gd name="T87" fmla="*/ 13 h 1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 h="13">
                    <a:moveTo>
                      <a:pt x="14" y="0"/>
                    </a:moveTo>
                    <a:lnTo>
                      <a:pt x="11" y="0"/>
                    </a:lnTo>
                    <a:lnTo>
                      <a:pt x="8" y="0"/>
                    </a:lnTo>
                    <a:lnTo>
                      <a:pt x="6" y="0"/>
                    </a:lnTo>
                    <a:lnTo>
                      <a:pt x="3" y="0"/>
                    </a:lnTo>
                    <a:lnTo>
                      <a:pt x="3" y="2"/>
                    </a:lnTo>
                    <a:lnTo>
                      <a:pt x="0" y="3"/>
                    </a:lnTo>
                    <a:lnTo>
                      <a:pt x="0" y="5"/>
                    </a:lnTo>
                    <a:lnTo>
                      <a:pt x="0" y="6"/>
                    </a:lnTo>
                    <a:lnTo>
                      <a:pt x="0" y="8"/>
                    </a:lnTo>
                    <a:lnTo>
                      <a:pt x="0" y="9"/>
                    </a:lnTo>
                    <a:lnTo>
                      <a:pt x="3" y="11"/>
                    </a:lnTo>
                    <a:lnTo>
                      <a:pt x="6" y="12"/>
                    </a:lnTo>
                    <a:lnTo>
                      <a:pt x="8" y="12"/>
                    </a:lnTo>
                    <a:lnTo>
                      <a:pt x="11" y="12"/>
                    </a:lnTo>
                    <a:lnTo>
                      <a:pt x="14" y="12"/>
                    </a:lnTo>
                    <a:lnTo>
                      <a:pt x="17" y="12"/>
                    </a:lnTo>
                    <a:lnTo>
                      <a:pt x="17" y="11"/>
                    </a:lnTo>
                    <a:lnTo>
                      <a:pt x="19" y="11"/>
                    </a:lnTo>
                    <a:lnTo>
                      <a:pt x="19" y="9"/>
                    </a:lnTo>
                    <a:lnTo>
                      <a:pt x="22" y="8"/>
                    </a:lnTo>
                    <a:lnTo>
                      <a:pt x="22" y="6"/>
                    </a:lnTo>
                    <a:lnTo>
                      <a:pt x="22" y="5"/>
                    </a:lnTo>
                    <a:lnTo>
                      <a:pt x="22" y="3"/>
                    </a:lnTo>
                    <a:lnTo>
                      <a:pt x="19" y="3"/>
                    </a:lnTo>
                    <a:lnTo>
                      <a:pt x="19" y="2"/>
                    </a:lnTo>
                    <a:lnTo>
                      <a:pt x="17" y="0"/>
                    </a:lnTo>
                    <a:lnTo>
                      <a:pt x="1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224" name="Freeform 607"/>
              <p:cNvSpPr>
                <a:spLocks/>
              </p:cNvSpPr>
              <p:nvPr/>
            </p:nvSpPr>
            <p:spPr bwMode="auto">
              <a:xfrm>
                <a:off x="1132" y="3061"/>
                <a:ext cx="65" cy="106"/>
              </a:xfrm>
              <a:custGeom>
                <a:avLst/>
                <a:gdLst>
                  <a:gd name="T0" fmla="*/ 64 w 65"/>
                  <a:gd name="T1" fmla="*/ 3 h 106"/>
                  <a:gd name="T2" fmla="*/ 35 w 65"/>
                  <a:gd name="T3" fmla="*/ 0 h 106"/>
                  <a:gd name="T4" fmla="*/ 0 w 65"/>
                  <a:gd name="T5" fmla="*/ 102 h 106"/>
                  <a:gd name="T6" fmla="*/ 29 w 65"/>
                  <a:gd name="T7" fmla="*/ 105 h 106"/>
                  <a:gd name="T8" fmla="*/ 64 w 65"/>
                  <a:gd name="T9" fmla="*/ 3 h 106"/>
                  <a:gd name="T10" fmla="*/ 0 60000 65536"/>
                  <a:gd name="T11" fmla="*/ 0 60000 65536"/>
                  <a:gd name="T12" fmla="*/ 0 60000 65536"/>
                  <a:gd name="T13" fmla="*/ 0 60000 65536"/>
                  <a:gd name="T14" fmla="*/ 0 60000 65536"/>
                  <a:gd name="T15" fmla="*/ 0 w 65"/>
                  <a:gd name="T16" fmla="*/ 0 h 106"/>
                  <a:gd name="T17" fmla="*/ 65 w 65"/>
                  <a:gd name="T18" fmla="*/ 106 h 106"/>
                </a:gdLst>
                <a:ahLst/>
                <a:cxnLst>
                  <a:cxn ang="T10">
                    <a:pos x="T0" y="T1"/>
                  </a:cxn>
                  <a:cxn ang="T11">
                    <a:pos x="T2" y="T3"/>
                  </a:cxn>
                  <a:cxn ang="T12">
                    <a:pos x="T4" y="T5"/>
                  </a:cxn>
                  <a:cxn ang="T13">
                    <a:pos x="T6" y="T7"/>
                  </a:cxn>
                  <a:cxn ang="T14">
                    <a:pos x="T8" y="T9"/>
                  </a:cxn>
                </a:cxnLst>
                <a:rect l="T15" t="T16" r="T17" b="T18"/>
                <a:pathLst>
                  <a:path w="65" h="106">
                    <a:moveTo>
                      <a:pt x="64" y="3"/>
                    </a:moveTo>
                    <a:lnTo>
                      <a:pt x="35" y="0"/>
                    </a:lnTo>
                    <a:lnTo>
                      <a:pt x="0" y="102"/>
                    </a:lnTo>
                    <a:lnTo>
                      <a:pt x="29" y="105"/>
                    </a:lnTo>
                    <a:lnTo>
                      <a:pt x="64" y="3"/>
                    </a:lnTo>
                  </a:path>
                </a:pathLst>
              </a:custGeom>
              <a:noFill/>
              <a:ln w="12700" cap="rnd">
                <a:solidFill>
                  <a:srgbClr val="000000"/>
                </a:solidFill>
                <a:round/>
                <a:headEnd/>
                <a:tailEnd/>
              </a:ln>
            </p:spPr>
            <p:txBody>
              <a:bodyPr>
                <a:prstTxWarp prst="textNoShape">
                  <a:avLst/>
                </a:prstTxWarp>
              </a:bodyPr>
              <a:lstStyle/>
              <a:p>
                <a:endParaRPr lang="en-US"/>
              </a:p>
            </p:txBody>
          </p:sp>
          <p:sp>
            <p:nvSpPr>
              <p:cNvPr id="26225" name="Freeform 608"/>
              <p:cNvSpPr>
                <a:spLocks/>
              </p:cNvSpPr>
              <p:nvPr/>
            </p:nvSpPr>
            <p:spPr bwMode="auto">
              <a:xfrm>
                <a:off x="1156" y="2968"/>
                <a:ext cx="60" cy="191"/>
              </a:xfrm>
              <a:custGeom>
                <a:avLst/>
                <a:gdLst>
                  <a:gd name="T0" fmla="*/ 2 w 60"/>
                  <a:gd name="T1" fmla="*/ 190 h 191"/>
                  <a:gd name="T2" fmla="*/ 0 w 60"/>
                  <a:gd name="T3" fmla="*/ 190 h 191"/>
                  <a:gd name="T4" fmla="*/ 57 w 60"/>
                  <a:gd name="T5" fmla="*/ 0 h 191"/>
                  <a:gd name="T6" fmla="*/ 59 w 60"/>
                  <a:gd name="T7" fmla="*/ 0 h 191"/>
                  <a:gd name="T8" fmla="*/ 2 w 60"/>
                  <a:gd name="T9" fmla="*/ 190 h 191"/>
                  <a:gd name="T10" fmla="*/ 0 60000 65536"/>
                  <a:gd name="T11" fmla="*/ 0 60000 65536"/>
                  <a:gd name="T12" fmla="*/ 0 60000 65536"/>
                  <a:gd name="T13" fmla="*/ 0 60000 65536"/>
                  <a:gd name="T14" fmla="*/ 0 60000 65536"/>
                  <a:gd name="T15" fmla="*/ 0 w 60"/>
                  <a:gd name="T16" fmla="*/ 0 h 191"/>
                  <a:gd name="T17" fmla="*/ 60 w 60"/>
                  <a:gd name="T18" fmla="*/ 191 h 191"/>
                </a:gdLst>
                <a:ahLst/>
                <a:cxnLst>
                  <a:cxn ang="T10">
                    <a:pos x="T0" y="T1"/>
                  </a:cxn>
                  <a:cxn ang="T11">
                    <a:pos x="T2" y="T3"/>
                  </a:cxn>
                  <a:cxn ang="T12">
                    <a:pos x="T4" y="T5"/>
                  </a:cxn>
                  <a:cxn ang="T13">
                    <a:pos x="T6" y="T7"/>
                  </a:cxn>
                  <a:cxn ang="T14">
                    <a:pos x="T8" y="T9"/>
                  </a:cxn>
                </a:cxnLst>
                <a:rect l="T15" t="T16" r="T17" b="T18"/>
                <a:pathLst>
                  <a:path w="60" h="191">
                    <a:moveTo>
                      <a:pt x="2" y="190"/>
                    </a:moveTo>
                    <a:lnTo>
                      <a:pt x="0" y="190"/>
                    </a:lnTo>
                    <a:lnTo>
                      <a:pt x="57" y="0"/>
                    </a:lnTo>
                    <a:lnTo>
                      <a:pt x="59" y="0"/>
                    </a:lnTo>
                    <a:lnTo>
                      <a:pt x="2" y="190"/>
                    </a:lnTo>
                  </a:path>
                </a:pathLst>
              </a:custGeom>
              <a:solidFill>
                <a:srgbClr val="FFFFFF"/>
              </a:solidFill>
              <a:ln w="127000" cap="rnd">
                <a:noFill/>
                <a:round/>
                <a:headEnd/>
                <a:tailEnd/>
              </a:ln>
            </p:spPr>
            <p:txBody>
              <a:bodyPr>
                <a:prstTxWarp prst="textNoShape">
                  <a:avLst/>
                </a:prstTxWarp>
              </a:bodyPr>
              <a:lstStyle/>
              <a:p>
                <a:endParaRPr lang="en-US"/>
              </a:p>
            </p:txBody>
          </p:sp>
          <p:sp>
            <p:nvSpPr>
              <p:cNvPr id="26226" name="Freeform 609"/>
              <p:cNvSpPr>
                <a:spLocks/>
              </p:cNvSpPr>
              <p:nvPr/>
            </p:nvSpPr>
            <p:spPr bwMode="auto">
              <a:xfrm>
                <a:off x="692" y="3220"/>
                <a:ext cx="305" cy="17"/>
              </a:xfrm>
              <a:custGeom>
                <a:avLst/>
                <a:gdLst>
                  <a:gd name="T0" fmla="*/ 0 w 305"/>
                  <a:gd name="T1" fmla="*/ 16 h 17"/>
                  <a:gd name="T2" fmla="*/ 304 w 305"/>
                  <a:gd name="T3" fmla="*/ 16 h 17"/>
                  <a:gd name="T4" fmla="*/ 304 w 305"/>
                  <a:gd name="T5" fmla="*/ 0 h 17"/>
                  <a:gd name="T6" fmla="*/ 0 w 305"/>
                  <a:gd name="T7" fmla="*/ 0 h 17"/>
                  <a:gd name="T8" fmla="*/ 0 w 305"/>
                  <a:gd name="T9" fmla="*/ 16 h 17"/>
                  <a:gd name="T10" fmla="*/ 0 60000 65536"/>
                  <a:gd name="T11" fmla="*/ 0 60000 65536"/>
                  <a:gd name="T12" fmla="*/ 0 60000 65536"/>
                  <a:gd name="T13" fmla="*/ 0 60000 65536"/>
                  <a:gd name="T14" fmla="*/ 0 60000 65536"/>
                  <a:gd name="T15" fmla="*/ 0 w 305"/>
                  <a:gd name="T16" fmla="*/ 0 h 17"/>
                  <a:gd name="T17" fmla="*/ 305 w 305"/>
                  <a:gd name="T18" fmla="*/ 17 h 17"/>
                </a:gdLst>
                <a:ahLst/>
                <a:cxnLst>
                  <a:cxn ang="T10">
                    <a:pos x="T0" y="T1"/>
                  </a:cxn>
                  <a:cxn ang="T11">
                    <a:pos x="T2" y="T3"/>
                  </a:cxn>
                  <a:cxn ang="T12">
                    <a:pos x="T4" y="T5"/>
                  </a:cxn>
                  <a:cxn ang="T13">
                    <a:pos x="T6" y="T7"/>
                  </a:cxn>
                  <a:cxn ang="T14">
                    <a:pos x="T8" y="T9"/>
                  </a:cxn>
                </a:cxnLst>
                <a:rect l="T15" t="T16" r="T17" b="T18"/>
                <a:pathLst>
                  <a:path w="305" h="17">
                    <a:moveTo>
                      <a:pt x="0" y="16"/>
                    </a:moveTo>
                    <a:lnTo>
                      <a:pt x="304" y="16"/>
                    </a:lnTo>
                    <a:lnTo>
                      <a:pt x="304" y="0"/>
                    </a:lnTo>
                    <a:lnTo>
                      <a:pt x="0" y="0"/>
                    </a:lnTo>
                    <a:lnTo>
                      <a:pt x="0" y="16"/>
                    </a:lnTo>
                  </a:path>
                </a:pathLst>
              </a:custGeom>
              <a:solidFill>
                <a:srgbClr val="808080"/>
              </a:solidFill>
              <a:ln w="127000" cap="rnd">
                <a:noFill/>
                <a:round/>
                <a:headEnd/>
                <a:tailEnd/>
              </a:ln>
            </p:spPr>
            <p:txBody>
              <a:bodyPr>
                <a:prstTxWarp prst="textNoShape">
                  <a:avLst/>
                </a:prstTxWarp>
              </a:bodyPr>
              <a:lstStyle/>
              <a:p>
                <a:endParaRPr lang="en-US"/>
              </a:p>
            </p:txBody>
          </p:sp>
          <p:sp>
            <p:nvSpPr>
              <p:cNvPr id="26227" name="Freeform 610"/>
              <p:cNvSpPr>
                <a:spLocks/>
              </p:cNvSpPr>
              <p:nvPr/>
            </p:nvSpPr>
            <p:spPr bwMode="auto">
              <a:xfrm>
                <a:off x="681" y="3220"/>
                <a:ext cx="316" cy="23"/>
              </a:xfrm>
              <a:custGeom>
                <a:avLst/>
                <a:gdLst>
                  <a:gd name="T0" fmla="*/ 0 w 316"/>
                  <a:gd name="T1" fmla="*/ 22 h 23"/>
                  <a:gd name="T2" fmla="*/ 315 w 316"/>
                  <a:gd name="T3" fmla="*/ 22 h 23"/>
                  <a:gd name="T4" fmla="*/ 315 w 316"/>
                  <a:gd name="T5" fmla="*/ 0 h 23"/>
                  <a:gd name="T6" fmla="*/ 0 w 316"/>
                  <a:gd name="T7" fmla="*/ 0 h 23"/>
                  <a:gd name="T8" fmla="*/ 0 w 316"/>
                  <a:gd name="T9" fmla="*/ 22 h 23"/>
                  <a:gd name="T10" fmla="*/ 0 60000 65536"/>
                  <a:gd name="T11" fmla="*/ 0 60000 65536"/>
                  <a:gd name="T12" fmla="*/ 0 60000 65536"/>
                  <a:gd name="T13" fmla="*/ 0 60000 65536"/>
                  <a:gd name="T14" fmla="*/ 0 60000 65536"/>
                  <a:gd name="T15" fmla="*/ 0 w 316"/>
                  <a:gd name="T16" fmla="*/ 0 h 23"/>
                  <a:gd name="T17" fmla="*/ 316 w 316"/>
                  <a:gd name="T18" fmla="*/ 23 h 23"/>
                </a:gdLst>
                <a:ahLst/>
                <a:cxnLst>
                  <a:cxn ang="T10">
                    <a:pos x="T0" y="T1"/>
                  </a:cxn>
                  <a:cxn ang="T11">
                    <a:pos x="T2" y="T3"/>
                  </a:cxn>
                  <a:cxn ang="T12">
                    <a:pos x="T4" y="T5"/>
                  </a:cxn>
                  <a:cxn ang="T13">
                    <a:pos x="T6" y="T7"/>
                  </a:cxn>
                  <a:cxn ang="T14">
                    <a:pos x="T8" y="T9"/>
                  </a:cxn>
                </a:cxnLst>
                <a:rect l="T15" t="T16" r="T17" b="T18"/>
                <a:pathLst>
                  <a:path w="316" h="23">
                    <a:moveTo>
                      <a:pt x="0" y="22"/>
                    </a:moveTo>
                    <a:lnTo>
                      <a:pt x="315" y="22"/>
                    </a:lnTo>
                    <a:lnTo>
                      <a:pt x="315" y="0"/>
                    </a:lnTo>
                    <a:lnTo>
                      <a:pt x="0" y="0"/>
                    </a:lnTo>
                    <a:lnTo>
                      <a:pt x="0" y="22"/>
                    </a:lnTo>
                  </a:path>
                </a:pathLst>
              </a:custGeom>
              <a:noFill/>
              <a:ln w="12700" cap="rnd">
                <a:solidFill>
                  <a:srgbClr val="000000"/>
                </a:solidFill>
                <a:round/>
                <a:headEnd/>
                <a:tailEnd/>
              </a:ln>
            </p:spPr>
            <p:txBody>
              <a:bodyPr>
                <a:prstTxWarp prst="textNoShape">
                  <a:avLst/>
                </a:prstTxWarp>
              </a:bodyPr>
              <a:lstStyle/>
              <a:p>
                <a:endParaRPr lang="en-US"/>
              </a:p>
            </p:txBody>
          </p:sp>
          <p:sp>
            <p:nvSpPr>
              <p:cNvPr id="26228" name="Freeform 611"/>
              <p:cNvSpPr>
                <a:spLocks/>
              </p:cNvSpPr>
              <p:nvPr/>
            </p:nvSpPr>
            <p:spPr bwMode="auto">
              <a:xfrm>
                <a:off x="588" y="3248"/>
                <a:ext cx="489" cy="60"/>
              </a:xfrm>
              <a:custGeom>
                <a:avLst/>
                <a:gdLst>
                  <a:gd name="T0" fmla="*/ 488 w 489"/>
                  <a:gd name="T1" fmla="*/ 0 h 60"/>
                  <a:gd name="T2" fmla="*/ 0 w 489"/>
                  <a:gd name="T3" fmla="*/ 0 h 60"/>
                  <a:gd name="T4" fmla="*/ 0 w 489"/>
                  <a:gd name="T5" fmla="*/ 59 h 60"/>
                  <a:gd name="T6" fmla="*/ 488 w 489"/>
                  <a:gd name="T7" fmla="*/ 59 h 60"/>
                  <a:gd name="T8" fmla="*/ 488 w 489"/>
                  <a:gd name="T9" fmla="*/ 0 h 60"/>
                  <a:gd name="T10" fmla="*/ 0 60000 65536"/>
                  <a:gd name="T11" fmla="*/ 0 60000 65536"/>
                  <a:gd name="T12" fmla="*/ 0 60000 65536"/>
                  <a:gd name="T13" fmla="*/ 0 60000 65536"/>
                  <a:gd name="T14" fmla="*/ 0 60000 65536"/>
                  <a:gd name="T15" fmla="*/ 0 w 489"/>
                  <a:gd name="T16" fmla="*/ 0 h 60"/>
                  <a:gd name="T17" fmla="*/ 489 w 489"/>
                  <a:gd name="T18" fmla="*/ 60 h 60"/>
                </a:gdLst>
                <a:ahLst/>
                <a:cxnLst>
                  <a:cxn ang="T10">
                    <a:pos x="T0" y="T1"/>
                  </a:cxn>
                  <a:cxn ang="T11">
                    <a:pos x="T2" y="T3"/>
                  </a:cxn>
                  <a:cxn ang="T12">
                    <a:pos x="T4" y="T5"/>
                  </a:cxn>
                  <a:cxn ang="T13">
                    <a:pos x="T6" y="T7"/>
                  </a:cxn>
                  <a:cxn ang="T14">
                    <a:pos x="T8" y="T9"/>
                  </a:cxn>
                </a:cxnLst>
                <a:rect l="T15" t="T16" r="T17" b="T18"/>
                <a:pathLst>
                  <a:path w="489" h="60">
                    <a:moveTo>
                      <a:pt x="488" y="0"/>
                    </a:moveTo>
                    <a:lnTo>
                      <a:pt x="0" y="0"/>
                    </a:lnTo>
                    <a:lnTo>
                      <a:pt x="0" y="59"/>
                    </a:lnTo>
                    <a:lnTo>
                      <a:pt x="488" y="59"/>
                    </a:lnTo>
                    <a:lnTo>
                      <a:pt x="488"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29" name="Freeform 612"/>
              <p:cNvSpPr>
                <a:spLocks/>
              </p:cNvSpPr>
              <p:nvPr/>
            </p:nvSpPr>
            <p:spPr bwMode="auto">
              <a:xfrm>
                <a:off x="497" y="3196"/>
                <a:ext cx="681" cy="19"/>
              </a:xfrm>
              <a:custGeom>
                <a:avLst/>
                <a:gdLst>
                  <a:gd name="T0" fmla="*/ 680 w 681"/>
                  <a:gd name="T1" fmla="*/ 0 h 19"/>
                  <a:gd name="T2" fmla="*/ 0 w 681"/>
                  <a:gd name="T3" fmla="*/ 0 h 19"/>
                  <a:gd name="T4" fmla="*/ 50 w 681"/>
                  <a:gd name="T5" fmla="*/ 18 h 19"/>
                  <a:gd name="T6" fmla="*/ 630 w 681"/>
                  <a:gd name="T7" fmla="*/ 18 h 19"/>
                  <a:gd name="T8" fmla="*/ 680 w 681"/>
                  <a:gd name="T9" fmla="*/ 0 h 19"/>
                  <a:gd name="T10" fmla="*/ 0 60000 65536"/>
                  <a:gd name="T11" fmla="*/ 0 60000 65536"/>
                  <a:gd name="T12" fmla="*/ 0 60000 65536"/>
                  <a:gd name="T13" fmla="*/ 0 60000 65536"/>
                  <a:gd name="T14" fmla="*/ 0 60000 65536"/>
                  <a:gd name="T15" fmla="*/ 0 w 681"/>
                  <a:gd name="T16" fmla="*/ 0 h 19"/>
                  <a:gd name="T17" fmla="*/ 681 w 681"/>
                  <a:gd name="T18" fmla="*/ 19 h 19"/>
                </a:gdLst>
                <a:ahLst/>
                <a:cxnLst>
                  <a:cxn ang="T10">
                    <a:pos x="T0" y="T1"/>
                  </a:cxn>
                  <a:cxn ang="T11">
                    <a:pos x="T2" y="T3"/>
                  </a:cxn>
                  <a:cxn ang="T12">
                    <a:pos x="T4" y="T5"/>
                  </a:cxn>
                  <a:cxn ang="T13">
                    <a:pos x="T6" y="T7"/>
                  </a:cxn>
                  <a:cxn ang="T14">
                    <a:pos x="T8" y="T9"/>
                  </a:cxn>
                </a:cxnLst>
                <a:rect l="T15" t="T16" r="T17" b="T18"/>
                <a:pathLst>
                  <a:path w="681" h="19">
                    <a:moveTo>
                      <a:pt x="680" y="0"/>
                    </a:moveTo>
                    <a:lnTo>
                      <a:pt x="0" y="0"/>
                    </a:lnTo>
                    <a:lnTo>
                      <a:pt x="50" y="18"/>
                    </a:lnTo>
                    <a:lnTo>
                      <a:pt x="630" y="18"/>
                    </a:lnTo>
                    <a:lnTo>
                      <a:pt x="68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30" name="Freeform 613"/>
              <p:cNvSpPr>
                <a:spLocks/>
              </p:cNvSpPr>
              <p:nvPr/>
            </p:nvSpPr>
            <p:spPr bwMode="auto">
              <a:xfrm>
                <a:off x="577" y="3248"/>
                <a:ext cx="500" cy="66"/>
              </a:xfrm>
              <a:custGeom>
                <a:avLst/>
                <a:gdLst>
                  <a:gd name="T0" fmla="*/ 499 w 500"/>
                  <a:gd name="T1" fmla="*/ 0 h 66"/>
                  <a:gd name="T2" fmla="*/ 0 w 500"/>
                  <a:gd name="T3" fmla="*/ 0 h 66"/>
                  <a:gd name="T4" fmla="*/ 0 w 500"/>
                  <a:gd name="T5" fmla="*/ 65 h 66"/>
                  <a:gd name="T6" fmla="*/ 499 w 500"/>
                  <a:gd name="T7" fmla="*/ 65 h 66"/>
                  <a:gd name="T8" fmla="*/ 499 w 500"/>
                  <a:gd name="T9" fmla="*/ 0 h 66"/>
                  <a:gd name="T10" fmla="*/ 0 60000 65536"/>
                  <a:gd name="T11" fmla="*/ 0 60000 65536"/>
                  <a:gd name="T12" fmla="*/ 0 60000 65536"/>
                  <a:gd name="T13" fmla="*/ 0 60000 65536"/>
                  <a:gd name="T14" fmla="*/ 0 60000 65536"/>
                  <a:gd name="T15" fmla="*/ 0 w 500"/>
                  <a:gd name="T16" fmla="*/ 0 h 66"/>
                  <a:gd name="T17" fmla="*/ 500 w 500"/>
                  <a:gd name="T18" fmla="*/ 66 h 66"/>
                </a:gdLst>
                <a:ahLst/>
                <a:cxnLst>
                  <a:cxn ang="T10">
                    <a:pos x="T0" y="T1"/>
                  </a:cxn>
                  <a:cxn ang="T11">
                    <a:pos x="T2" y="T3"/>
                  </a:cxn>
                  <a:cxn ang="T12">
                    <a:pos x="T4" y="T5"/>
                  </a:cxn>
                  <a:cxn ang="T13">
                    <a:pos x="T6" y="T7"/>
                  </a:cxn>
                  <a:cxn ang="T14">
                    <a:pos x="T8" y="T9"/>
                  </a:cxn>
                </a:cxnLst>
                <a:rect l="T15" t="T16" r="T17" b="T18"/>
                <a:pathLst>
                  <a:path w="500" h="66">
                    <a:moveTo>
                      <a:pt x="499" y="0"/>
                    </a:moveTo>
                    <a:lnTo>
                      <a:pt x="0" y="0"/>
                    </a:lnTo>
                    <a:lnTo>
                      <a:pt x="0" y="65"/>
                    </a:lnTo>
                    <a:lnTo>
                      <a:pt x="499" y="65"/>
                    </a:lnTo>
                    <a:lnTo>
                      <a:pt x="499"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231" name="Freeform 614"/>
              <p:cNvSpPr>
                <a:spLocks/>
              </p:cNvSpPr>
              <p:nvPr/>
            </p:nvSpPr>
            <p:spPr bwMode="auto">
              <a:xfrm>
                <a:off x="487" y="3196"/>
                <a:ext cx="691" cy="25"/>
              </a:xfrm>
              <a:custGeom>
                <a:avLst/>
                <a:gdLst>
                  <a:gd name="T0" fmla="*/ 690 w 691"/>
                  <a:gd name="T1" fmla="*/ 0 h 25"/>
                  <a:gd name="T2" fmla="*/ 0 w 691"/>
                  <a:gd name="T3" fmla="*/ 0 h 25"/>
                  <a:gd name="T4" fmla="*/ 51 w 691"/>
                  <a:gd name="T5" fmla="*/ 24 h 25"/>
                  <a:gd name="T6" fmla="*/ 639 w 691"/>
                  <a:gd name="T7" fmla="*/ 24 h 25"/>
                  <a:gd name="T8" fmla="*/ 690 w 691"/>
                  <a:gd name="T9" fmla="*/ 0 h 25"/>
                  <a:gd name="T10" fmla="*/ 0 60000 65536"/>
                  <a:gd name="T11" fmla="*/ 0 60000 65536"/>
                  <a:gd name="T12" fmla="*/ 0 60000 65536"/>
                  <a:gd name="T13" fmla="*/ 0 60000 65536"/>
                  <a:gd name="T14" fmla="*/ 0 60000 65536"/>
                  <a:gd name="T15" fmla="*/ 0 w 691"/>
                  <a:gd name="T16" fmla="*/ 0 h 25"/>
                  <a:gd name="T17" fmla="*/ 691 w 691"/>
                  <a:gd name="T18" fmla="*/ 25 h 25"/>
                </a:gdLst>
                <a:ahLst/>
                <a:cxnLst>
                  <a:cxn ang="T10">
                    <a:pos x="T0" y="T1"/>
                  </a:cxn>
                  <a:cxn ang="T11">
                    <a:pos x="T2" y="T3"/>
                  </a:cxn>
                  <a:cxn ang="T12">
                    <a:pos x="T4" y="T5"/>
                  </a:cxn>
                  <a:cxn ang="T13">
                    <a:pos x="T6" y="T7"/>
                  </a:cxn>
                  <a:cxn ang="T14">
                    <a:pos x="T8" y="T9"/>
                  </a:cxn>
                </a:cxnLst>
                <a:rect l="T15" t="T16" r="T17" b="T18"/>
                <a:pathLst>
                  <a:path w="691" h="25">
                    <a:moveTo>
                      <a:pt x="690" y="0"/>
                    </a:moveTo>
                    <a:lnTo>
                      <a:pt x="0" y="0"/>
                    </a:lnTo>
                    <a:lnTo>
                      <a:pt x="51" y="24"/>
                    </a:lnTo>
                    <a:lnTo>
                      <a:pt x="639" y="24"/>
                    </a:lnTo>
                    <a:lnTo>
                      <a:pt x="69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232" name="Freeform 615"/>
              <p:cNvSpPr>
                <a:spLocks/>
              </p:cNvSpPr>
              <p:nvPr/>
            </p:nvSpPr>
            <p:spPr bwMode="auto">
              <a:xfrm>
                <a:off x="519" y="3244"/>
                <a:ext cx="118" cy="67"/>
              </a:xfrm>
              <a:custGeom>
                <a:avLst/>
                <a:gdLst>
                  <a:gd name="T0" fmla="*/ 51 w 118"/>
                  <a:gd name="T1" fmla="*/ 0 h 67"/>
                  <a:gd name="T2" fmla="*/ 41 w 118"/>
                  <a:gd name="T3" fmla="*/ 1 h 67"/>
                  <a:gd name="T4" fmla="*/ 32 w 118"/>
                  <a:gd name="T5" fmla="*/ 4 h 67"/>
                  <a:gd name="T6" fmla="*/ 22 w 118"/>
                  <a:gd name="T7" fmla="*/ 8 h 67"/>
                  <a:gd name="T8" fmla="*/ 12 w 118"/>
                  <a:gd name="T9" fmla="*/ 12 h 67"/>
                  <a:gd name="T10" fmla="*/ 7 w 118"/>
                  <a:gd name="T11" fmla="*/ 18 h 67"/>
                  <a:gd name="T12" fmla="*/ 2 w 118"/>
                  <a:gd name="T13" fmla="*/ 23 h 67"/>
                  <a:gd name="T14" fmla="*/ 0 w 118"/>
                  <a:gd name="T15" fmla="*/ 30 h 67"/>
                  <a:gd name="T16" fmla="*/ 0 w 118"/>
                  <a:gd name="T17" fmla="*/ 37 h 67"/>
                  <a:gd name="T18" fmla="*/ 2 w 118"/>
                  <a:gd name="T19" fmla="*/ 43 h 67"/>
                  <a:gd name="T20" fmla="*/ 7 w 118"/>
                  <a:gd name="T21" fmla="*/ 50 h 67"/>
                  <a:gd name="T22" fmla="*/ 12 w 118"/>
                  <a:gd name="T23" fmla="*/ 55 h 67"/>
                  <a:gd name="T24" fmla="*/ 22 w 118"/>
                  <a:gd name="T25" fmla="*/ 59 h 67"/>
                  <a:gd name="T26" fmla="*/ 32 w 118"/>
                  <a:gd name="T27" fmla="*/ 62 h 67"/>
                  <a:gd name="T28" fmla="*/ 41 w 118"/>
                  <a:gd name="T29" fmla="*/ 65 h 67"/>
                  <a:gd name="T30" fmla="*/ 51 w 118"/>
                  <a:gd name="T31" fmla="*/ 66 h 67"/>
                  <a:gd name="T32" fmla="*/ 63 w 118"/>
                  <a:gd name="T33" fmla="*/ 66 h 67"/>
                  <a:gd name="T34" fmla="*/ 76 w 118"/>
                  <a:gd name="T35" fmla="*/ 65 h 67"/>
                  <a:gd name="T36" fmla="*/ 85 w 118"/>
                  <a:gd name="T37" fmla="*/ 62 h 67"/>
                  <a:gd name="T38" fmla="*/ 95 w 118"/>
                  <a:gd name="T39" fmla="*/ 59 h 67"/>
                  <a:gd name="T40" fmla="*/ 102 w 118"/>
                  <a:gd name="T41" fmla="*/ 55 h 67"/>
                  <a:gd name="T42" fmla="*/ 110 w 118"/>
                  <a:gd name="T43" fmla="*/ 50 h 67"/>
                  <a:gd name="T44" fmla="*/ 115 w 118"/>
                  <a:gd name="T45" fmla="*/ 43 h 67"/>
                  <a:gd name="T46" fmla="*/ 117 w 118"/>
                  <a:gd name="T47" fmla="*/ 37 h 67"/>
                  <a:gd name="T48" fmla="*/ 117 w 118"/>
                  <a:gd name="T49" fmla="*/ 30 h 67"/>
                  <a:gd name="T50" fmla="*/ 115 w 118"/>
                  <a:gd name="T51" fmla="*/ 23 h 67"/>
                  <a:gd name="T52" fmla="*/ 110 w 118"/>
                  <a:gd name="T53" fmla="*/ 18 h 67"/>
                  <a:gd name="T54" fmla="*/ 102 w 118"/>
                  <a:gd name="T55" fmla="*/ 12 h 67"/>
                  <a:gd name="T56" fmla="*/ 95 w 118"/>
                  <a:gd name="T57" fmla="*/ 8 h 67"/>
                  <a:gd name="T58" fmla="*/ 85 w 118"/>
                  <a:gd name="T59" fmla="*/ 4 h 67"/>
                  <a:gd name="T60" fmla="*/ 76 w 118"/>
                  <a:gd name="T61" fmla="*/ 1 h 67"/>
                  <a:gd name="T62" fmla="*/ 63 w 118"/>
                  <a:gd name="T63" fmla="*/ 0 h 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8"/>
                  <a:gd name="T97" fmla="*/ 0 h 67"/>
                  <a:gd name="T98" fmla="*/ 118 w 118"/>
                  <a:gd name="T99" fmla="*/ 67 h 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8" h="67">
                    <a:moveTo>
                      <a:pt x="59" y="0"/>
                    </a:moveTo>
                    <a:lnTo>
                      <a:pt x="51" y="0"/>
                    </a:lnTo>
                    <a:lnTo>
                      <a:pt x="46" y="1"/>
                    </a:lnTo>
                    <a:lnTo>
                      <a:pt x="41" y="1"/>
                    </a:lnTo>
                    <a:lnTo>
                      <a:pt x="37" y="3"/>
                    </a:lnTo>
                    <a:lnTo>
                      <a:pt x="32" y="4"/>
                    </a:lnTo>
                    <a:lnTo>
                      <a:pt x="27" y="6"/>
                    </a:lnTo>
                    <a:lnTo>
                      <a:pt x="22" y="8"/>
                    </a:lnTo>
                    <a:lnTo>
                      <a:pt x="17" y="10"/>
                    </a:lnTo>
                    <a:lnTo>
                      <a:pt x="12" y="12"/>
                    </a:lnTo>
                    <a:lnTo>
                      <a:pt x="10" y="15"/>
                    </a:lnTo>
                    <a:lnTo>
                      <a:pt x="7" y="18"/>
                    </a:lnTo>
                    <a:lnTo>
                      <a:pt x="5" y="21"/>
                    </a:lnTo>
                    <a:lnTo>
                      <a:pt x="2" y="23"/>
                    </a:lnTo>
                    <a:lnTo>
                      <a:pt x="2" y="26"/>
                    </a:lnTo>
                    <a:lnTo>
                      <a:pt x="0" y="30"/>
                    </a:lnTo>
                    <a:lnTo>
                      <a:pt x="0" y="33"/>
                    </a:lnTo>
                    <a:lnTo>
                      <a:pt x="0" y="37"/>
                    </a:lnTo>
                    <a:lnTo>
                      <a:pt x="2" y="40"/>
                    </a:lnTo>
                    <a:lnTo>
                      <a:pt x="2" y="43"/>
                    </a:lnTo>
                    <a:lnTo>
                      <a:pt x="5" y="47"/>
                    </a:lnTo>
                    <a:lnTo>
                      <a:pt x="7" y="50"/>
                    </a:lnTo>
                    <a:lnTo>
                      <a:pt x="10" y="52"/>
                    </a:lnTo>
                    <a:lnTo>
                      <a:pt x="12" y="55"/>
                    </a:lnTo>
                    <a:lnTo>
                      <a:pt x="17" y="56"/>
                    </a:lnTo>
                    <a:lnTo>
                      <a:pt x="22" y="59"/>
                    </a:lnTo>
                    <a:lnTo>
                      <a:pt x="27" y="61"/>
                    </a:lnTo>
                    <a:lnTo>
                      <a:pt x="32" y="62"/>
                    </a:lnTo>
                    <a:lnTo>
                      <a:pt x="37" y="63"/>
                    </a:lnTo>
                    <a:lnTo>
                      <a:pt x="41" y="65"/>
                    </a:lnTo>
                    <a:lnTo>
                      <a:pt x="46" y="66"/>
                    </a:lnTo>
                    <a:lnTo>
                      <a:pt x="51" y="66"/>
                    </a:lnTo>
                    <a:lnTo>
                      <a:pt x="59" y="66"/>
                    </a:lnTo>
                    <a:lnTo>
                      <a:pt x="63" y="66"/>
                    </a:lnTo>
                    <a:lnTo>
                      <a:pt x="71" y="66"/>
                    </a:lnTo>
                    <a:lnTo>
                      <a:pt x="76" y="65"/>
                    </a:lnTo>
                    <a:lnTo>
                      <a:pt x="80" y="63"/>
                    </a:lnTo>
                    <a:lnTo>
                      <a:pt x="85" y="62"/>
                    </a:lnTo>
                    <a:lnTo>
                      <a:pt x="90" y="61"/>
                    </a:lnTo>
                    <a:lnTo>
                      <a:pt x="95" y="59"/>
                    </a:lnTo>
                    <a:lnTo>
                      <a:pt x="100" y="56"/>
                    </a:lnTo>
                    <a:lnTo>
                      <a:pt x="102" y="55"/>
                    </a:lnTo>
                    <a:lnTo>
                      <a:pt x="107" y="52"/>
                    </a:lnTo>
                    <a:lnTo>
                      <a:pt x="110" y="50"/>
                    </a:lnTo>
                    <a:lnTo>
                      <a:pt x="112" y="47"/>
                    </a:lnTo>
                    <a:lnTo>
                      <a:pt x="115" y="43"/>
                    </a:lnTo>
                    <a:lnTo>
                      <a:pt x="115" y="40"/>
                    </a:lnTo>
                    <a:lnTo>
                      <a:pt x="117" y="37"/>
                    </a:lnTo>
                    <a:lnTo>
                      <a:pt x="117" y="33"/>
                    </a:lnTo>
                    <a:lnTo>
                      <a:pt x="117" y="30"/>
                    </a:lnTo>
                    <a:lnTo>
                      <a:pt x="115" y="26"/>
                    </a:lnTo>
                    <a:lnTo>
                      <a:pt x="115" y="23"/>
                    </a:lnTo>
                    <a:lnTo>
                      <a:pt x="112" y="21"/>
                    </a:lnTo>
                    <a:lnTo>
                      <a:pt x="110" y="18"/>
                    </a:lnTo>
                    <a:lnTo>
                      <a:pt x="107" y="15"/>
                    </a:lnTo>
                    <a:lnTo>
                      <a:pt x="102" y="12"/>
                    </a:lnTo>
                    <a:lnTo>
                      <a:pt x="100" y="10"/>
                    </a:lnTo>
                    <a:lnTo>
                      <a:pt x="95" y="8"/>
                    </a:lnTo>
                    <a:lnTo>
                      <a:pt x="90" y="6"/>
                    </a:lnTo>
                    <a:lnTo>
                      <a:pt x="85" y="4"/>
                    </a:lnTo>
                    <a:lnTo>
                      <a:pt x="80" y="3"/>
                    </a:lnTo>
                    <a:lnTo>
                      <a:pt x="76" y="1"/>
                    </a:lnTo>
                    <a:lnTo>
                      <a:pt x="71" y="1"/>
                    </a:lnTo>
                    <a:lnTo>
                      <a:pt x="63" y="0"/>
                    </a:lnTo>
                    <a:lnTo>
                      <a:pt x="59" y="0"/>
                    </a:lnTo>
                  </a:path>
                </a:pathLst>
              </a:custGeom>
              <a:solidFill>
                <a:srgbClr val="C0C0C0"/>
              </a:solidFill>
              <a:ln w="127000" cap="rnd">
                <a:noFill/>
                <a:round/>
                <a:headEnd/>
                <a:tailEnd/>
              </a:ln>
            </p:spPr>
            <p:txBody>
              <a:bodyPr>
                <a:prstTxWarp prst="textNoShape">
                  <a:avLst/>
                </a:prstTxWarp>
              </a:bodyPr>
              <a:lstStyle/>
              <a:p>
                <a:endParaRPr lang="en-US"/>
              </a:p>
            </p:txBody>
          </p:sp>
          <p:sp>
            <p:nvSpPr>
              <p:cNvPr id="26233" name="Freeform 616"/>
              <p:cNvSpPr>
                <a:spLocks/>
              </p:cNvSpPr>
              <p:nvPr/>
            </p:nvSpPr>
            <p:spPr bwMode="auto">
              <a:xfrm>
                <a:off x="1041" y="3244"/>
                <a:ext cx="116" cy="67"/>
              </a:xfrm>
              <a:custGeom>
                <a:avLst/>
                <a:gdLst>
                  <a:gd name="T0" fmla="*/ 51 w 116"/>
                  <a:gd name="T1" fmla="*/ 0 h 67"/>
                  <a:gd name="T2" fmla="*/ 39 w 116"/>
                  <a:gd name="T3" fmla="*/ 1 h 67"/>
                  <a:gd name="T4" fmla="*/ 29 w 116"/>
                  <a:gd name="T5" fmla="*/ 4 h 67"/>
                  <a:gd name="T6" fmla="*/ 20 w 116"/>
                  <a:gd name="T7" fmla="*/ 8 h 67"/>
                  <a:gd name="T8" fmla="*/ 12 w 116"/>
                  <a:gd name="T9" fmla="*/ 12 h 67"/>
                  <a:gd name="T10" fmla="*/ 5 w 116"/>
                  <a:gd name="T11" fmla="*/ 18 h 67"/>
                  <a:gd name="T12" fmla="*/ 2 w 116"/>
                  <a:gd name="T13" fmla="*/ 23 h 67"/>
                  <a:gd name="T14" fmla="*/ 0 w 116"/>
                  <a:gd name="T15" fmla="*/ 30 h 67"/>
                  <a:gd name="T16" fmla="*/ 0 w 116"/>
                  <a:gd name="T17" fmla="*/ 37 h 67"/>
                  <a:gd name="T18" fmla="*/ 2 w 116"/>
                  <a:gd name="T19" fmla="*/ 43 h 67"/>
                  <a:gd name="T20" fmla="*/ 5 w 116"/>
                  <a:gd name="T21" fmla="*/ 48 h 67"/>
                  <a:gd name="T22" fmla="*/ 12 w 116"/>
                  <a:gd name="T23" fmla="*/ 54 h 67"/>
                  <a:gd name="T24" fmla="*/ 20 w 116"/>
                  <a:gd name="T25" fmla="*/ 59 h 67"/>
                  <a:gd name="T26" fmla="*/ 29 w 116"/>
                  <a:gd name="T27" fmla="*/ 62 h 67"/>
                  <a:gd name="T28" fmla="*/ 39 w 116"/>
                  <a:gd name="T29" fmla="*/ 65 h 67"/>
                  <a:gd name="T30" fmla="*/ 51 w 116"/>
                  <a:gd name="T31" fmla="*/ 66 h 67"/>
                  <a:gd name="T32" fmla="*/ 64 w 116"/>
                  <a:gd name="T33" fmla="*/ 66 h 67"/>
                  <a:gd name="T34" fmla="*/ 76 w 116"/>
                  <a:gd name="T35" fmla="*/ 65 h 67"/>
                  <a:gd name="T36" fmla="*/ 86 w 116"/>
                  <a:gd name="T37" fmla="*/ 62 h 67"/>
                  <a:gd name="T38" fmla="*/ 93 w 116"/>
                  <a:gd name="T39" fmla="*/ 59 h 67"/>
                  <a:gd name="T40" fmla="*/ 103 w 116"/>
                  <a:gd name="T41" fmla="*/ 54 h 67"/>
                  <a:gd name="T42" fmla="*/ 108 w 116"/>
                  <a:gd name="T43" fmla="*/ 48 h 67"/>
                  <a:gd name="T44" fmla="*/ 113 w 116"/>
                  <a:gd name="T45" fmla="*/ 43 h 67"/>
                  <a:gd name="T46" fmla="*/ 115 w 116"/>
                  <a:gd name="T47" fmla="*/ 37 h 67"/>
                  <a:gd name="T48" fmla="*/ 115 w 116"/>
                  <a:gd name="T49" fmla="*/ 30 h 67"/>
                  <a:gd name="T50" fmla="*/ 113 w 116"/>
                  <a:gd name="T51" fmla="*/ 23 h 67"/>
                  <a:gd name="T52" fmla="*/ 108 w 116"/>
                  <a:gd name="T53" fmla="*/ 18 h 67"/>
                  <a:gd name="T54" fmla="*/ 103 w 116"/>
                  <a:gd name="T55" fmla="*/ 12 h 67"/>
                  <a:gd name="T56" fmla="*/ 93 w 116"/>
                  <a:gd name="T57" fmla="*/ 8 h 67"/>
                  <a:gd name="T58" fmla="*/ 86 w 116"/>
                  <a:gd name="T59" fmla="*/ 4 h 67"/>
                  <a:gd name="T60" fmla="*/ 76 w 116"/>
                  <a:gd name="T61" fmla="*/ 1 h 67"/>
                  <a:gd name="T62" fmla="*/ 64 w 116"/>
                  <a:gd name="T63" fmla="*/ 0 h 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6"/>
                  <a:gd name="T97" fmla="*/ 0 h 67"/>
                  <a:gd name="T98" fmla="*/ 116 w 116"/>
                  <a:gd name="T99" fmla="*/ 67 h 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6" h="67">
                    <a:moveTo>
                      <a:pt x="56" y="0"/>
                    </a:moveTo>
                    <a:lnTo>
                      <a:pt x="51" y="0"/>
                    </a:lnTo>
                    <a:lnTo>
                      <a:pt x="46" y="1"/>
                    </a:lnTo>
                    <a:lnTo>
                      <a:pt x="39" y="1"/>
                    </a:lnTo>
                    <a:lnTo>
                      <a:pt x="34" y="3"/>
                    </a:lnTo>
                    <a:lnTo>
                      <a:pt x="29" y="4"/>
                    </a:lnTo>
                    <a:lnTo>
                      <a:pt x="24" y="6"/>
                    </a:lnTo>
                    <a:lnTo>
                      <a:pt x="20" y="8"/>
                    </a:lnTo>
                    <a:lnTo>
                      <a:pt x="17" y="10"/>
                    </a:lnTo>
                    <a:lnTo>
                      <a:pt x="12" y="12"/>
                    </a:lnTo>
                    <a:lnTo>
                      <a:pt x="10" y="15"/>
                    </a:lnTo>
                    <a:lnTo>
                      <a:pt x="5" y="18"/>
                    </a:lnTo>
                    <a:lnTo>
                      <a:pt x="2" y="21"/>
                    </a:lnTo>
                    <a:lnTo>
                      <a:pt x="2" y="23"/>
                    </a:lnTo>
                    <a:lnTo>
                      <a:pt x="0" y="26"/>
                    </a:lnTo>
                    <a:lnTo>
                      <a:pt x="0" y="30"/>
                    </a:lnTo>
                    <a:lnTo>
                      <a:pt x="0" y="33"/>
                    </a:lnTo>
                    <a:lnTo>
                      <a:pt x="0" y="37"/>
                    </a:lnTo>
                    <a:lnTo>
                      <a:pt x="0" y="40"/>
                    </a:lnTo>
                    <a:lnTo>
                      <a:pt x="2" y="43"/>
                    </a:lnTo>
                    <a:lnTo>
                      <a:pt x="2" y="45"/>
                    </a:lnTo>
                    <a:lnTo>
                      <a:pt x="5" y="48"/>
                    </a:lnTo>
                    <a:lnTo>
                      <a:pt x="10" y="51"/>
                    </a:lnTo>
                    <a:lnTo>
                      <a:pt x="12" y="54"/>
                    </a:lnTo>
                    <a:lnTo>
                      <a:pt x="17" y="56"/>
                    </a:lnTo>
                    <a:lnTo>
                      <a:pt x="20" y="59"/>
                    </a:lnTo>
                    <a:lnTo>
                      <a:pt x="24" y="61"/>
                    </a:lnTo>
                    <a:lnTo>
                      <a:pt x="29" y="62"/>
                    </a:lnTo>
                    <a:lnTo>
                      <a:pt x="34" y="63"/>
                    </a:lnTo>
                    <a:lnTo>
                      <a:pt x="39" y="65"/>
                    </a:lnTo>
                    <a:lnTo>
                      <a:pt x="46" y="66"/>
                    </a:lnTo>
                    <a:lnTo>
                      <a:pt x="51" y="66"/>
                    </a:lnTo>
                    <a:lnTo>
                      <a:pt x="56" y="66"/>
                    </a:lnTo>
                    <a:lnTo>
                      <a:pt x="64" y="66"/>
                    </a:lnTo>
                    <a:lnTo>
                      <a:pt x="69" y="66"/>
                    </a:lnTo>
                    <a:lnTo>
                      <a:pt x="76" y="65"/>
                    </a:lnTo>
                    <a:lnTo>
                      <a:pt x="81" y="63"/>
                    </a:lnTo>
                    <a:lnTo>
                      <a:pt x="86" y="62"/>
                    </a:lnTo>
                    <a:lnTo>
                      <a:pt x="91" y="61"/>
                    </a:lnTo>
                    <a:lnTo>
                      <a:pt x="93" y="59"/>
                    </a:lnTo>
                    <a:lnTo>
                      <a:pt x="98" y="56"/>
                    </a:lnTo>
                    <a:lnTo>
                      <a:pt x="103" y="54"/>
                    </a:lnTo>
                    <a:lnTo>
                      <a:pt x="105" y="51"/>
                    </a:lnTo>
                    <a:lnTo>
                      <a:pt x="108" y="48"/>
                    </a:lnTo>
                    <a:lnTo>
                      <a:pt x="110" y="45"/>
                    </a:lnTo>
                    <a:lnTo>
                      <a:pt x="113" y="43"/>
                    </a:lnTo>
                    <a:lnTo>
                      <a:pt x="115" y="40"/>
                    </a:lnTo>
                    <a:lnTo>
                      <a:pt x="115" y="37"/>
                    </a:lnTo>
                    <a:lnTo>
                      <a:pt x="115" y="33"/>
                    </a:lnTo>
                    <a:lnTo>
                      <a:pt x="115" y="30"/>
                    </a:lnTo>
                    <a:lnTo>
                      <a:pt x="115" y="26"/>
                    </a:lnTo>
                    <a:lnTo>
                      <a:pt x="113" y="23"/>
                    </a:lnTo>
                    <a:lnTo>
                      <a:pt x="110" y="21"/>
                    </a:lnTo>
                    <a:lnTo>
                      <a:pt x="108" y="18"/>
                    </a:lnTo>
                    <a:lnTo>
                      <a:pt x="105" y="15"/>
                    </a:lnTo>
                    <a:lnTo>
                      <a:pt x="103" y="12"/>
                    </a:lnTo>
                    <a:lnTo>
                      <a:pt x="98" y="10"/>
                    </a:lnTo>
                    <a:lnTo>
                      <a:pt x="93" y="8"/>
                    </a:lnTo>
                    <a:lnTo>
                      <a:pt x="91" y="6"/>
                    </a:lnTo>
                    <a:lnTo>
                      <a:pt x="86" y="4"/>
                    </a:lnTo>
                    <a:lnTo>
                      <a:pt x="81" y="3"/>
                    </a:lnTo>
                    <a:lnTo>
                      <a:pt x="76" y="1"/>
                    </a:lnTo>
                    <a:lnTo>
                      <a:pt x="69" y="1"/>
                    </a:lnTo>
                    <a:lnTo>
                      <a:pt x="64" y="0"/>
                    </a:lnTo>
                    <a:lnTo>
                      <a:pt x="56" y="0"/>
                    </a:lnTo>
                  </a:path>
                </a:pathLst>
              </a:custGeom>
              <a:solidFill>
                <a:srgbClr val="C0C0C0"/>
              </a:solidFill>
              <a:ln w="127000" cap="rnd">
                <a:noFill/>
                <a:round/>
                <a:headEnd/>
                <a:tailEnd/>
              </a:ln>
            </p:spPr>
            <p:txBody>
              <a:bodyPr>
                <a:prstTxWarp prst="textNoShape">
                  <a:avLst/>
                </a:prstTxWarp>
              </a:bodyPr>
              <a:lstStyle/>
              <a:p>
                <a:endParaRPr lang="en-US"/>
              </a:p>
            </p:txBody>
          </p:sp>
          <p:sp>
            <p:nvSpPr>
              <p:cNvPr id="26234" name="Freeform 617"/>
              <p:cNvSpPr>
                <a:spLocks/>
              </p:cNvSpPr>
              <p:nvPr/>
            </p:nvSpPr>
            <p:spPr bwMode="auto">
              <a:xfrm>
                <a:off x="508" y="3244"/>
                <a:ext cx="129" cy="73"/>
              </a:xfrm>
              <a:custGeom>
                <a:avLst/>
                <a:gdLst>
                  <a:gd name="T0" fmla="*/ 56 w 129"/>
                  <a:gd name="T1" fmla="*/ 0 h 73"/>
                  <a:gd name="T2" fmla="*/ 45 w 129"/>
                  <a:gd name="T3" fmla="*/ 2 h 73"/>
                  <a:gd name="T4" fmla="*/ 35 w 129"/>
                  <a:gd name="T5" fmla="*/ 5 h 73"/>
                  <a:gd name="T6" fmla="*/ 24 w 129"/>
                  <a:gd name="T7" fmla="*/ 9 h 73"/>
                  <a:gd name="T8" fmla="*/ 13 w 129"/>
                  <a:gd name="T9" fmla="*/ 14 h 73"/>
                  <a:gd name="T10" fmla="*/ 8 w 129"/>
                  <a:gd name="T11" fmla="*/ 20 h 73"/>
                  <a:gd name="T12" fmla="*/ 3 w 129"/>
                  <a:gd name="T13" fmla="*/ 26 h 73"/>
                  <a:gd name="T14" fmla="*/ 0 w 129"/>
                  <a:gd name="T15" fmla="*/ 33 h 73"/>
                  <a:gd name="T16" fmla="*/ 0 w 129"/>
                  <a:gd name="T17" fmla="*/ 41 h 73"/>
                  <a:gd name="T18" fmla="*/ 3 w 129"/>
                  <a:gd name="T19" fmla="*/ 47 h 73"/>
                  <a:gd name="T20" fmla="*/ 8 w 129"/>
                  <a:gd name="T21" fmla="*/ 54 h 73"/>
                  <a:gd name="T22" fmla="*/ 13 w 129"/>
                  <a:gd name="T23" fmla="*/ 60 h 73"/>
                  <a:gd name="T24" fmla="*/ 24 w 129"/>
                  <a:gd name="T25" fmla="*/ 65 h 73"/>
                  <a:gd name="T26" fmla="*/ 35 w 129"/>
                  <a:gd name="T27" fmla="*/ 68 h 73"/>
                  <a:gd name="T28" fmla="*/ 45 w 129"/>
                  <a:gd name="T29" fmla="*/ 71 h 73"/>
                  <a:gd name="T30" fmla="*/ 56 w 129"/>
                  <a:gd name="T31" fmla="*/ 72 h 73"/>
                  <a:gd name="T32" fmla="*/ 69 w 129"/>
                  <a:gd name="T33" fmla="*/ 72 h 73"/>
                  <a:gd name="T34" fmla="*/ 83 w 129"/>
                  <a:gd name="T35" fmla="*/ 71 h 73"/>
                  <a:gd name="T36" fmla="*/ 93 w 129"/>
                  <a:gd name="T37" fmla="*/ 68 h 73"/>
                  <a:gd name="T38" fmla="*/ 104 w 129"/>
                  <a:gd name="T39" fmla="*/ 65 h 73"/>
                  <a:gd name="T40" fmla="*/ 112 w 129"/>
                  <a:gd name="T41" fmla="*/ 60 h 73"/>
                  <a:gd name="T42" fmla="*/ 120 w 129"/>
                  <a:gd name="T43" fmla="*/ 54 h 73"/>
                  <a:gd name="T44" fmla="*/ 125 w 129"/>
                  <a:gd name="T45" fmla="*/ 47 h 73"/>
                  <a:gd name="T46" fmla="*/ 128 w 129"/>
                  <a:gd name="T47" fmla="*/ 41 h 73"/>
                  <a:gd name="T48" fmla="*/ 128 w 129"/>
                  <a:gd name="T49" fmla="*/ 33 h 73"/>
                  <a:gd name="T50" fmla="*/ 125 w 129"/>
                  <a:gd name="T51" fmla="*/ 26 h 73"/>
                  <a:gd name="T52" fmla="*/ 120 w 129"/>
                  <a:gd name="T53" fmla="*/ 20 h 73"/>
                  <a:gd name="T54" fmla="*/ 112 w 129"/>
                  <a:gd name="T55" fmla="*/ 14 h 73"/>
                  <a:gd name="T56" fmla="*/ 104 w 129"/>
                  <a:gd name="T57" fmla="*/ 9 h 73"/>
                  <a:gd name="T58" fmla="*/ 93 w 129"/>
                  <a:gd name="T59" fmla="*/ 5 h 73"/>
                  <a:gd name="T60" fmla="*/ 83 w 129"/>
                  <a:gd name="T61" fmla="*/ 2 h 73"/>
                  <a:gd name="T62" fmla="*/ 69 w 129"/>
                  <a:gd name="T63" fmla="*/ 0 h 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9"/>
                  <a:gd name="T97" fmla="*/ 0 h 73"/>
                  <a:gd name="T98" fmla="*/ 129 w 129"/>
                  <a:gd name="T99" fmla="*/ 73 h 7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9" h="73">
                    <a:moveTo>
                      <a:pt x="64" y="0"/>
                    </a:moveTo>
                    <a:lnTo>
                      <a:pt x="56" y="0"/>
                    </a:lnTo>
                    <a:lnTo>
                      <a:pt x="51" y="2"/>
                    </a:lnTo>
                    <a:lnTo>
                      <a:pt x="45" y="2"/>
                    </a:lnTo>
                    <a:lnTo>
                      <a:pt x="40" y="3"/>
                    </a:lnTo>
                    <a:lnTo>
                      <a:pt x="35" y="5"/>
                    </a:lnTo>
                    <a:lnTo>
                      <a:pt x="29" y="6"/>
                    </a:lnTo>
                    <a:lnTo>
                      <a:pt x="24" y="9"/>
                    </a:lnTo>
                    <a:lnTo>
                      <a:pt x="19" y="11"/>
                    </a:lnTo>
                    <a:lnTo>
                      <a:pt x="13" y="14"/>
                    </a:lnTo>
                    <a:lnTo>
                      <a:pt x="11" y="17"/>
                    </a:lnTo>
                    <a:lnTo>
                      <a:pt x="8" y="20"/>
                    </a:lnTo>
                    <a:lnTo>
                      <a:pt x="5" y="23"/>
                    </a:lnTo>
                    <a:lnTo>
                      <a:pt x="3" y="26"/>
                    </a:lnTo>
                    <a:lnTo>
                      <a:pt x="3" y="29"/>
                    </a:lnTo>
                    <a:lnTo>
                      <a:pt x="0" y="33"/>
                    </a:lnTo>
                    <a:lnTo>
                      <a:pt x="0" y="36"/>
                    </a:lnTo>
                    <a:lnTo>
                      <a:pt x="0" y="41"/>
                    </a:lnTo>
                    <a:lnTo>
                      <a:pt x="3" y="44"/>
                    </a:lnTo>
                    <a:lnTo>
                      <a:pt x="3" y="47"/>
                    </a:lnTo>
                    <a:lnTo>
                      <a:pt x="5" y="51"/>
                    </a:lnTo>
                    <a:lnTo>
                      <a:pt x="8" y="54"/>
                    </a:lnTo>
                    <a:lnTo>
                      <a:pt x="11" y="57"/>
                    </a:lnTo>
                    <a:lnTo>
                      <a:pt x="13" y="60"/>
                    </a:lnTo>
                    <a:lnTo>
                      <a:pt x="19" y="62"/>
                    </a:lnTo>
                    <a:lnTo>
                      <a:pt x="24" y="65"/>
                    </a:lnTo>
                    <a:lnTo>
                      <a:pt x="29" y="66"/>
                    </a:lnTo>
                    <a:lnTo>
                      <a:pt x="35" y="68"/>
                    </a:lnTo>
                    <a:lnTo>
                      <a:pt x="40" y="69"/>
                    </a:lnTo>
                    <a:lnTo>
                      <a:pt x="45" y="71"/>
                    </a:lnTo>
                    <a:lnTo>
                      <a:pt x="51" y="72"/>
                    </a:lnTo>
                    <a:lnTo>
                      <a:pt x="56" y="72"/>
                    </a:lnTo>
                    <a:lnTo>
                      <a:pt x="64" y="72"/>
                    </a:lnTo>
                    <a:lnTo>
                      <a:pt x="69" y="72"/>
                    </a:lnTo>
                    <a:lnTo>
                      <a:pt x="77" y="72"/>
                    </a:lnTo>
                    <a:lnTo>
                      <a:pt x="83" y="71"/>
                    </a:lnTo>
                    <a:lnTo>
                      <a:pt x="88" y="69"/>
                    </a:lnTo>
                    <a:lnTo>
                      <a:pt x="93" y="68"/>
                    </a:lnTo>
                    <a:lnTo>
                      <a:pt x="99" y="66"/>
                    </a:lnTo>
                    <a:lnTo>
                      <a:pt x="104" y="65"/>
                    </a:lnTo>
                    <a:lnTo>
                      <a:pt x="109" y="62"/>
                    </a:lnTo>
                    <a:lnTo>
                      <a:pt x="112" y="60"/>
                    </a:lnTo>
                    <a:lnTo>
                      <a:pt x="117" y="57"/>
                    </a:lnTo>
                    <a:lnTo>
                      <a:pt x="120" y="54"/>
                    </a:lnTo>
                    <a:lnTo>
                      <a:pt x="123" y="51"/>
                    </a:lnTo>
                    <a:lnTo>
                      <a:pt x="125" y="47"/>
                    </a:lnTo>
                    <a:lnTo>
                      <a:pt x="125" y="44"/>
                    </a:lnTo>
                    <a:lnTo>
                      <a:pt x="128" y="41"/>
                    </a:lnTo>
                    <a:lnTo>
                      <a:pt x="128" y="36"/>
                    </a:lnTo>
                    <a:lnTo>
                      <a:pt x="128" y="33"/>
                    </a:lnTo>
                    <a:lnTo>
                      <a:pt x="125" y="29"/>
                    </a:lnTo>
                    <a:lnTo>
                      <a:pt x="125" y="26"/>
                    </a:lnTo>
                    <a:lnTo>
                      <a:pt x="123" y="23"/>
                    </a:lnTo>
                    <a:lnTo>
                      <a:pt x="120" y="20"/>
                    </a:lnTo>
                    <a:lnTo>
                      <a:pt x="117" y="17"/>
                    </a:lnTo>
                    <a:lnTo>
                      <a:pt x="112" y="14"/>
                    </a:lnTo>
                    <a:lnTo>
                      <a:pt x="109" y="11"/>
                    </a:lnTo>
                    <a:lnTo>
                      <a:pt x="104" y="9"/>
                    </a:lnTo>
                    <a:lnTo>
                      <a:pt x="99" y="6"/>
                    </a:lnTo>
                    <a:lnTo>
                      <a:pt x="93" y="5"/>
                    </a:lnTo>
                    <a:lnTo>
                      <a:pt x="88" y="3"/>
                    </a:lnTo>
                    <a:lnTo>
                      <a:pt x="83" y="2"/>
                    </a:lnTo>
                    <a:lnTo>
                      <a:pt x="77" y="2"/>
                    </a:lnTo>
                    <a:lnTo>
                      <a:pt x="69" y="0"/>
                    </a:lnTo>
                    <a:lnTo>
                      <a:pt x="6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235" name="Freeform 618"/>
              <p:cNvSpPr>
                <a:spLocks/>
              </p:cNvSpPr>
              <p:nvPr/>
            </p:nvSpPr>
            <p:spPr bwMode="auto">
              <a:xfrm>
                <a:off x="1031" y="3244"/>
                <a:ext cx="126" cy="73"/>
              </a:xfrm>
              <a:custGeom>
                <a:avLst/>
                <a:gdLst>
                  <a:gd name="T0" fmla="*/ 56 w 126"/>
                  <a:gd name="T1" fmla="*/ 0 h 73"/>
                  <a:gd name="T2" fmla="*/ 43 w 126"/>
                  <a:gd name="T3" fmla="*/ 2 h 73"/>
                  <a:gd name="T4" fmla="*/ 32 w 126"/>
                  <a:gd name="T5" fmla="*/ 5 h 73"/>
                  <a:gd name="T6" fmla="*/ 21 w 126"/>
                  <a:gd name="T7" fmla="*/ 9 h 73"/>
                  <a:gd name="T8" fmla="*/ 13 w 126"/>
                  <a:gd name="T9" fmla="*/ 14 h 73"/>
                  <a:gd name="T10" fmla="*/ 5 w 126"/>
                  <a:gd name="T11" fmla="*/ 20 h 73"/>
                  <a:gd name="T12" fmla="*/ 3 w 126"/>
                  <a:gd name="T13" fmla="*/ 26 h 73"/>
                  <a:gd name="T14" fmla="*/ 0 w 126"/>
                  <a:gd name="T15" fmla="*/ 33 h 73"/>
                  <a:gd name="T16" fmla="*/ 0 w 126"/>
                  <a:gd name="T17" fmla="*/ 41 h 73"/>
                  <a:gd name="T18" fmla="*/ 3 w 126"/>
                  <a:gd name="T19" fmla="*/ 47 h 73"/>
                  <a:gd name="T20" fmla="*/ 5 w 126"/>
                  <a:gd name="T21" fmla="*/ 53 h 73"/>
                  <a:gd name="T22" fmla="*/ 13 w 126"/>
                  <a:gd name="T23" fmla="*/ 59 h 73"/>
                  <a:gd name="T24" fmla="*/ 21 w 126"/>
                  <a:gd name="T25" fmla="*/ 65 h 73"/>
                  <a:gd name="T26" fmla="*/ 32 w 126"/>
                  <a:gd name="T27" fmla="*/ 68 h 73"/>
                  <a:gd name="T28" fmla="*/ 43 w 126"/>
                  <a:gd name="T29" fmla="*/ 71 h 73"/>
                  <a:gd name="T30" fmla="*/ 56 w 126"/>
                  <a:gd name="T31" fmla="*/ 72 h 73"/>
                  <a:gd name="T32" fmla="*/ 69 w 126"/>
                  <a:gd name="T33" fmla="*/ 72 h 73"/>
                  <a:gd name="T34" fmla="*/ 82 w 126"/>
                  <a:gd name="T35" fmla="*/ 71 h 73"/>
                  <a:gd name="T36" fmla="*/ 93 w 126"/>
                  <a:gd name="T37" fmla="*/ 68 h 73"/>
                  <a:gd name="T38" fmla="*/ 101 w 126"/>
                  <a:gd name="T39" fmla="*/ 65 h 73"/>
                  <a:gd name="T40" fmla="*/ 112 w 126"/>
                  <a:gd name="T41" fmla="*/ 59 h 73"/>
                  <a:gd name="T42" fmla="*/ 117 w 126"/>
                  <a:gd name="T43" fmla="*/ 53 h 73"/>
                  <a:gd name="T44" fmla="*/ 122 w 126"/>
                  <a:gd name="T45" fmla="*/ 47 h 73"/>
                  <a:gd name="T46" fmla="*/ 125 w 126"/>
                  <a:gd name="T47" fmla="*/ 41 h 73"/>
                  <a:gd name="T48" fmla="*/ 125 w 126"/>
                  <a:gd name="T49" fmla="*/ 33 h 73"/>
                  <a:gd name="T50" fmla="*/ 122 w 126"/>
                  <a:gd name="T51" fmla="*/ 26 h 73"/>
                  <a:gd name="T52" fmla="*/ 117 w 126"/>
                  <a:gd name="T53" fmla="*/ 20 h 73"/>
                  <a:gd name="T54" fmla="*/ 112 w 126"/>
                  <a:gd name="T55" fmla="*/ 14 h 73"/>
                  <a:gd name="T56" fmla="*/ 101 w 126"/>
                  <a:gd name="T57" fmla="*/ 9 h 73"/>
                  <a:gd name="T58" fmla="*/ 93 w 126"/>
                  <a:gd name="T59" fmla="*/ 5 h 73"/>
                  <a:gd name="T60" fmla="*/ 82 w 126"/>
                  <a:gd name="T61" fmla="*/ 2 h 73"/>
                  <a:gd name="T62" fmla="*/ 69 w 126"/>
                  <a:gd name="T63" fmla="*/ 0 h 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6"/>
                  <a:gd name="T97" fmla="*/ 0 h 73"/>
                  <a:gd name="T98" fmla="*/ 126 w 126"/>
                  <a:gd name="T99" fmla="*/ 73 h 7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6" h="73">
                    <a:moveTo>
                      <a:pt x="61" y="0"/>
                    </a:moveTo>
                    <a:lnTo>
                      <a:pt x="56" y="0"/>
                    </a:lnTo>
                    <a:lnTo>
                      <a:pt x="51" y="2"/>
                    </a:lnTo>
                    <a:lnTo>
                      <a:pt x="43" y="2"/>
                    </a:lnTo>
                    <a:lnTo>
                      <a:pt x="37" y="3"/>
                    </a:lnTo>
                    <a:lnTo>
                      <a:pt x="32" y="5"/>
                    </a:lnTo>
                    <a:lnTo>
                      <a:pt x="27" y="6"/>
                    </a:lnTo>
                    <a:lnTo>
                      <a:pt x="21" y="9"/>
                    </a:lnTo>
                    <a:lnTo>
                      <a:pt x="19" y="11"/>
                    </a:lnTo>
                    <a:lnTo>
                      <a:pt x="13" y="14"/>
                    </a:lnTo>
                    <a:lnTo>
                      <a:pt x="11" y="17"/>
                    </a:lnTo>
                    <a:lnTo>
                      <a:pt x="5" y="20"/>
                    </a:lnTo>
                    <a:lnTo>
                      <a:pt x="3" y="23"/>
                    </a:lnTo>
                    <a:lnTo>
                      <a:pt x="3" y="26"/>
                    </a:lnTo>
                    <a:lnTo>
                      <a:pt x="0" y="29"/>
                    </a:lnTo>
                    <a:lnTo>
                      <a:pt x="0" y="33"/>
                    </a:lnTo>
                    <a:lnTo>
                      <a:pt x="0" y="36"/>
                    </a:lnTo>
                    <a:lnTo>
                      <a:pt x="0" y="41"/>
                    </a:lnTo>
                    <a:lnTo>
                      <a:pt x="0" y="44"/>
                    </a:lnTo>
                    <a:lnTo>
                      <a:pt x="3" y="47"/>
                    </a:lnTo>
                    <a:lnTo>
                      <a:pt x="3" y="50"/>
                    </a:lnTo>
                    <a:lnTo>
                      <a:pt x="5" y="53"/>
                    </a:lnTo>
                    <a:lnTo>
                      <a:pt x="11" y="56"/>
                    </a:lnTo>
                    <a:lnTo>
                      <a:pt x="13" y="59"/>
                    </a:lnTo>
                    <a:lnTo>
                      <a:pt x="19" y="62"/>
                    </a:lnTo>
                    <a:lnTo>
                      <a:pt x="21" y="65"/>
                    </a:lnTo>
                    <a:lnTo>
                      <a:pt x="27" y="66"/>
                    </a:lnTo>
                    <a:lnTo>
                      <a:pt x="32" y="68"/>
                    </a:lnTo>
                    <a:lnTo>
                      <a:pt x="37" y="69"/>
                    </a:lnTo>
                    <a:lnTo>
                      <a:pt x="43" y="71"/>
                    </a:lnTo>
                    <a:lnTo>
                      <a:pt x="51" y="72"/>
                    </a:lnTo>
                    <a:lnTo>
                      <a:pt x="56" y="72"/>
                    </a:lnTo>
                    <a:lnTo>
                      <a:pt x="61" y="72"/>
                    </a:lnTo>
                    <a:lnTo>
                      <a:pt x="69" y="72"/>
                    </a:lnTo>
                    <a:lnTo>
                      <a:pt x="74" y="72"/>
                    </a:lnTo>
                    <a:lnTo>
                      <a:pt x="82" y="71"/>
                    </a:lnTo>
                    <a:lnTo>
                      <a:pt x="88" y="69"/>
                    </a:lnTo>
                    <a:lnTo>
                      <a:pt x="93" y="68"/>
                    </a:lnTo>
                    <a:lnTo>
                      <a:pt x="98" y="66"/>
                    </a:lnTo>
                    <a:lnTo>
                      <a:pt x="101" y="65"/>
                    </a:lnTo>
                    <a:lnTo>
                      <a:pt x="106" y="62"/>
                    </a:lnTo>
                    <a:lnTo>
                      <a:pt x="112" y="59"/>
                    </a:lnTo>
                    <a:lnTo>
                      <a:pt x="114" y="56"/>
                    </a:lnTo>
                    <a:lnTo>
                      <a:pt x="117" y="53"/>
                    </a:lnTo>
                    <a:lnTo>
                      <a:pt x="120" y="50"/>
                    </a:lnTo>
                    <a:lnTo>
                      <a:pt x="122" y="47"/>
                    </a:lnTo>
                    <a:lnTo>
                      <a:pt x="125" y="44"/>
                    </a:lnTo>
                    <a:lnTo>
                      <a:pt x="125" y="41"/>
                    </a:lnTo>
                    <a:lnTo>
                      <a:pt x="125" y="36"/>
                    </a:lnTo>
                    <a:lnTo>
                      <a:pt x="125" y="33"/>
                    </a:lnTo>
                    <a:lnTo>
                      <a:pt x="125" y="29"/>
                    </a:lnTo>
                    <a:lnTo>
                      <a:pt x="122" y="26"/>
                    </a:lnTo>
                    <a:lnTo>
                      <a:pt x="120" y="23"/>
                    </a:lnTo>
                    <a:lnTo>
                      <a:pt x="117" y="20"/>
                    </a:lnTo>
                    <a:lnTo>
                      <a:pt x="114" y="17"/>
                    </a:lnTo>
                    <a:lnTo>
                      <a:pt x="112" y="14"/>
                    </a:lnTo>
                    <a:lnTo>
                      <a:pt x="106" y="11"/>
                    </a:lnTo>
                    <a:lnTo>
                      <a:pt x="101" y="9"/>
                    </a:lnTo>
                    <a:lnTo>
                      <a:pt x="98" y="6"/>
                    </a:lnTo>
                    <a:lnTo>
                      <a:pt x="93" y="5"/>
                    </a:lnTo>
                    <a:lnTo>
                      <a:pt x="88" y="3"/>
                    </a:lnTo>
                    <a:lnTo>
                      <a:pt x="82" y="2"/>
                    </a:lnTo>
                    <a:lnTo>
                      <a:pt x="74" y="2"/>
                    </a:lnTo>
                    <a:lnTo>
                      <a:pt x="69" y="0"/>
                    </a:lnTo>
                    <a:lnTo>
                      <a:pt x="61"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236" name="Freeform 619"/>
              <p:cNvSpPr>
                <a:spLocks/>
              </p:cNvSpPr>
              <p:nvPr/>
            </p:nvSpPr>
            <p:spPr bwMode="auto">
              <a:xfrm>
                <a:off x="529" y="3250"/>
                <a:ext cx="97" cy="55"/>
              </a:xfrm>
              <a:custGeom>
                <a:avLst/>
                <a:gdLst>
                  <a:gd name="T0" fmla="*/ 43 w 97"/>
                  <a:gd name="T1" fmla="*/ 1 h 55"/>
                  <a:gd name="T2" fmla="*/ 34 w 97"/>
                  <a:gd name="T3" fmla="*/ 1 h 55"/>
                  <a:gd name="T4" fmla="*/ 26 w 97"/>
                  <a:gd name="T5" fmla="*/ 4 h 55"/>
                  <a:gd name="T6" fmla="*/ 17 w 97"/>
                  <a:gd name="T7" fmla="*/ 7 h 55"/>
                  <a:gd name="T8" fmla="*/ 12 w 97"/>
                  <a:gd name="T9" fmla="*/ 11 h 55"/>
                  <a:gd name="T10" fmla="*/ 7 w 97"/>
                  <a:gd name="T11" fmla="*/ 15 h 55"/>
                  <a:gd name="T12" fmla="*/ 2 w 97"/>
                  <a:gd name="T13" fmla="*/ 19 h 55"/>
                  <a:gd name="T14" fmla="*/ 0 w 97"/>
                  <a:gd name="T15" fmla="*/ 24 h 55"/>
                  <a:gd name="T16" fmla="*/ 0 w 97"/>
                  <a:gd name="T17" fmla="*/ 30 h 55"/>
                  <a:gd name="T18" fmla="*/ 2 w 97"/>
                  <a:gd name="T19" fmla="*/ 35 h 55"/>
                  <a:gd name="T20" fmla="*/ 7 w 97"/>
                  <a:gd name="T21" fmla="*/ 41 h 55"/>
                  <a:gd name="T22" fmla="*/ 12 w 97"/>
                  <a:gd name="T23" fmla="*/ 45 h 55"/>
                  <a:gd name="T24" fmla="*/ 17 w 97"/>
                  <a:gd name="T25" fmla="*/ 47 h 55"/>
                  <a:gd name="T26" fmla="*/ 26 w 97"/>
                  <a:gd name="T27" fmla="*/ 50 h 55"/>
                  <a:gd name="T28" fmla="*/ 34 w 97"/>
                  <a:gd name="T29" fmla="*/ 53 h 55"/>
                  <a:gd name="T30" fmla="*/ 43 w 97"/>
                  <a:gd name="T31" fmla="*/ 54 h 55"/>
                  <a:gd name="T32" fmla="*/ 53 w 97"/>
                  <a:gd name="T33" fmla="*/ 54 h 55"/>
                  <a:gd name="T34" fmla="*/ 62 w 97"/>
                  <a:gd name="T35" fmla="*/ 53 h 55"/>
                  <a:gd name="T36" fmla="*/ 70 w 97"/>
                  <a:gd name="T37" fmla="*/ 50 h 55"/>
                  <a:gd name="T38" fmla="*/ 77 w 97"/>
                  <a:gd name="T39" fmla="*/ 47 h 55"/>
                  <a:gd name="T40" fmla="*/ 84 w 97"/>
                  <a:gd name="T41" fmla="*/ 45 h 55"/>
                  <a:gd name="T42" fmla="*/ 89 w 97"/>
                  <a:gd name="T43" fmla="*/ 41 h 55"/>
                  <a:gd name="T44" fmla="*/ 94 w 97"/>
                  <a:gd name="T45" fmla="*/ 35 h 55"/>
                  <a:gd name="T46" fmla="*/ 96 w 97"/>
                  <a:gd name="T47" fmla="*/ 30 h 55"/>
                  <a:gd name="T48" fmla="*/ 96 w 97"/>
                  <a:gd name="T49" fmla="*/ 24 h 55"/>
                  <a:gd name="T50" fmla="*/ 94 w 97"/>
                  <a:gd name="T51" fmla="*/ 19 h 55"/>
                  <a:gd name="T52" fmla="*/ 89 w 97"/>
                  <a:gd name="T53" fmla="*/ 15 h 55"/>
                  <a:gd name="T54" fmla="*/ 84 w 97"/>
                  <a:gd name="T55" fmla="*/ 11 h 55"/>
                  <a:gd name="T56" fmla="*/ 77 w 97"/>
                  <a:gd name="T57" fmla="*/ 7 h 55"/>
                  <a:gd name="T58" fmla="*/ 70 w 97"/>
                  <a:gd name="T59" fmla="*/ 4 h 55"/>
                  <a:gd name="T60" fmla="*/ 62 w 97"/>
                  <a:gd name="T61" fmla="*/ 1 h 55"/>
                  <a:gd name="T62" fmla="*/ 53 w 97"/>
                  <a:gd name="T63" fmla="*/ 1 h 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7"/>
                  <a:gd name="T97" fmla="*/ 0 h 55"/>
                  <a:gd name="T98" fmla="*/ 97 w 97"/>
                  <a:gd name="T99" fmla="*/ 55 h 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7" h="55">
                    <a:moveTo>
                      <a:pt x="48" y="0"/>
                    </a:moveTo>
                    <a:lnTo>
                      <a:pt x="43" y="1"/>
                    </a:lnTo>
                    <a:lnTo>
                      <a:pt x="38" y="1"/>
                    </a:lnTo>
                    <a:lnTo>
                      <a:pt x="34" y="1"/>
                    </a:lnTo>
                    <a:lnTo>
                      <a:pt x="29" y="3"/>
                    </a:lnTo>
                    <a:lnTo>
                      <a:pt x="26" y="4"/>
                    </a:lnTo>
                    <a:lnTo>
                      <a:pt x="22" y="5"/>
                    </a:lnTo>
                    <a:lnTo>
                      <a:pt x="17" y="7"/>
                    </a:lnTo>
                    <a:lnTo>
                      <a:pt x="14" y="8"/>
                    </a:lnTo>
                    <a:lnTo>
                      <a:pt x="12" y="11"/>
                    </a:lnTo>
                    <a:lnTo>
                      <a:pt x="10" y="12"/>
                    </a:lnTo>
                    <a:lnTo>
                      <a:pt x="7" y="15"/>
                    </a:lnTo>
                    <a:lnTo>
                      <a:pt x="5" y="16"/>
                    </a:lnTo>
                    <a:lnTo>
                      <a:pt x="2" y="19"/>
                    </a:lnTo>
                    <a:lnTo>
                      <a:pt x="2" y="22"/>
                    </a:lnTo>
                    <a:lnTo>
                      <a:pt x="0" y="24"/>
                    </a:lnTo>
                    <a:lnTo>
                      <a:pt x="0" y="27"/>
                    </a:lnTo>
                    <a:lnTo>
                      <a:pt x="0" y="30"/>
                    </a:lnTo>
                    <a:lnTo>
                      <a:pt x="2" y="32"/>
                    </a:lnTo>
                    <a:lnTo>
                      <a:pt x="2" y="35"/>
                    </a:lnTo>
                    <a:lnTo>
                      <a:pt x="5" y="38"/>
                    </a:lnTo>
                    <a:lnTo>
                      <a:pt x="7" y="41"/>
                    </a:lnTo>
                    <a:lnTo>
                      <a:pt x="10" y="42"/>
                    </a:lnTo>
                    <a:lnTo>
                      <a:pt x="12" y="45"/>
                    </a:lnTo>
                    <a:lnTo>
                      <a:pt x="14" y="46"/>
                    </a:lnTo>
                    <a:lnTo>
                      <a:pt x="17" y="47"/>
                    </a:lnTo>
                    <a:lnTo>
                      <a:pt x="22" y="50"/>
                    </a:lnTo>
                    <a:lnTo>
                      <a:pt x="26" y="50"/>
                    </a:lnTo>
                    <a:lnTo>
                      <a:pt x="29" y="51"/>
                    </a:lnTo>
                    <a:lnTo>
                      <a:pt x="34" y="53"/>
                    </a:lnTo>
                    <a:lnTo>
                      <a:pt x="38" y="53"/>
                    </a:lnTo>
                    <a:lnTo>
                      <a:pt x="43" y="54"/>
                    </a:lnTo>
                    <a:lnTo>
                      <a:pt x="48" y="54"/>
                    </a:lnTo>
                    <a:lnTo>
                      <a:pt x="53" y="54"/>
                    </a:lnTo>
                    <a:lnTo>
                      <a:pt x="58" y="53"/>
                    </a:lnTo>
                    <a:lnTo>
                      <a:pt x="62" y="53"/>
                    </a:lnTo>
                    <a:lnTo>
                      <a:pt x="67" y="51"/>
                    </a:lnTo>
                    <a:lnTo>
                      <a:pt x="70" y="50"/>
                    </a:lnTo>
                    <a:lnTo>
                      <a:pt x="74" y="50"/>
                    </a:lnTo>
                    <a:lnTo>
                      <a:pt x="77" y="47"/>
                    </a:lnTo>
                    <a:lnTo>
                      <a:pt x="82" y="46"/>
                    </a:lnTo>
                    <a:lnTo>
                      <a:pt x="84" y="45"/>
                    </a:lnTo>
                    <a:lnTo>
                      <a:pt x="86" y="42"/>
                    </a:lnTo>
                    <a:lnTo>
                      <a:pt x="89" y="41"/>
                    </a:lnTo>
                    <a:lnTo>
                      <a:pt x="91" y="38"/>
                    </a:lnTo>
                    <a:lnTo>
                      <a:pt x="94" y="35"/>
                    </a:lnTo>
                    <a:lnTo>
                      <a:pt x="94" y="32"/>
                    </a:lnTo>
                    <a:lnTo>
                      <a:pt x="96" y="30"/>
                    </a:lnTo>
                    <a:lnTo>
                      <a:pt x="96" y="27"/>
                    </a:lnTo>
                    <a:lnTo>
                      <a:pt x="96" y="24"/>
                    </a:lnTo>
                    <a:lnTo>
                      <a:pt x="94" y="22"/>
                    </a:lnTo>
                    <a:lnTo>
                      <a:pt x="94" y="19"/>
                    </a:lnTo>
                    <a:lnTo>
                      <a:pt x="91" y="16"/>
                    </a:lnTo>
                    <a:lnTo>
                      <a:pt x="89" y="15"/>
                    </a:lnTo>
                    <a:lnTo>
                      <a:pt x="86" y="12"/>
                    </a:lnTo>
                    <a:lnTo>
                      <a:pt x="84" y="11"/>
                    </a:lnTo>
                    <a:lnTo>
                      <a:pt x="82" y="8"/>
                    </a:lnTo>
                    <a:lnTo>
                      <a:pt x="77" y="7"/>
                    </a:lnTo>
                    <a:lnTo>
                      <a:pt x="74" y="5"/>
                    </a:lnTo>
                    <a:lnTo>
                      <a:pt x="70" y="4"/>
                    </a:lnTo>
                    <a:lnTo>
                      <a:pt x="67" y="3"/>
                    </a:lnTo>
                    <a:lnTo>
                      <a:pt x="62" y="1"/>
                    </a:lnTo>
                    <a:lnTo>
                      <a:pt x="58" y="1"/>
                    </a:lnTo>
                    <a:lnTo>
                      <a:pt x="53" y="1"/>
                    </a:lnTo>
                    <a:lnTo>
                      <a:pt x="48"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37" name="Freeform 620"/>
              <p:cNvSpPr>
                <a:spLocks/>
              </p:cNvSpPr>
              <p:nvPr/>
            </p:nvSpPr>
            <p:spPr bwMode="auto">
              <a:xfrm>
                <a:off x="1052" y="3250"/>
                <a:ext cx="94" cy="55"/>
              </a:xfrm>
              <a:custGeom>
                <a:avLst/>
                <a:gdLst>
                  <a:gd name="T0" fmla="*/ 41 w 94"/>
                  <a:gd name="T1" fmla="*/ 0 h 55"/>
                  <a:gd name="T2" fmla="*/ 33 w 94"/>
                  <a:gd name="T3" fmla="*/ 1 h 55"/>
                  <a:gd name="T4" fmla="*/ 24 w 94"/>
                  <a:gd name="T5" fmla="*/ 4 h 55"/>
                  <a:gd name="T6" fmla="*/ 17 w 94"/>
                  <a:gd name="T7" fmla="*/ 7 h 55"/>
                  <a:gd name="T8" fmla="*/ 10 w 94"/>
                  <a:gd name="T9" fmla="*/ 11 h 55"/>
                  <a:gd name="T10" fmla="*/ 5 w 94"/>
                  <a:gd name="T11" fmla="*/ 15 h 55"/>
                  <a:gd name="T12" fmla="*/ 2 w 94"/>
                  <a:gd name="T13" fmla="*/ 19 h 55"/>
                  <a:gd name="T14" fmla="*/ 0 w 94"/>
                  <a:gd name="T15" fmla="*/ 24 h 55"/>
                  <a:gd name="T16" fmla="*/ 0 w 94"/>
                  <a:gd name="T17" fmla="*/ 30 h 55"/>
                  <a:gd name="T18" fmla="*/ 2 w 94"/>
                  <a:gd name="T19" fmla="*/ 35 h 55"/>
                  <a:gd name="T20" fmla="*/ 5 w 94"/>
                  <a:gd name="T21" fmla="*/ 39 h 55"/>
                  <a:gd name="T22" fmla="*/ 10 w 94"/>
                  <a:gd name="T23" fmla="*/ 45 h 55"/>
                  <a:gd name="T24" fmla="*/ 17 w 94"/>
                  <a:gd name="T25" fmla="*/ 47 h 55"/>
                  <a:gd name="T26" fmla="*/ 24 w 94"/>
                  <a:gd name="T27" fmla="*/ 50 h 55"/>
                  <a:gd name="T28" fmla="*/ 33 w 94"/>
                  <a:gd name="T29" fmla="*/ 53 h 55"/>
                  <a:gd name="T30" fmla="*/ 41 w 94"/>
                  <a:gd name="T31" fmla="*/ 54 h 55"/>
                  <a:gd name="T32" fmla="*/ 52 w 94"/>
                  <a:gd name="T33" fmla="*/ 54 h 55"/>
                  <a:gd name="T34" fmla="*/ 60 w 94"/>
                  <a:gd name="T35" fmla="*/ 53 h 55"/>
                  <a:gd name="T36" fmla="*/ 69 w 94"/>
                  <a:gd name="T37" fmla="*/ 50 h 55"/>
                  <a:gd name="T38" fmla="*/ 76 w 94"/>
                  <a:gd name="T39" fmla="*/ 47 h 55"/>
                  <a:gd name="T40" fmla="*/ 81 w 94"/>
                  <a:gd name="T41" fmla="*/ 45 h 55"/>
                  <a:gd name="T42" fmla="*/ 88 w 94"/>
                  <a:gd name="T43" fmla="*/ 39 h 55"/>
                  <a:gd name="T44" fmla="*/ 91 w 94"/>
                  <a:gd name="T45" fmla="*/ 35 h 55"/>
                  <a:gd name="T46" fmla="*/ 93 w 94"/>
                  <a:gd name="T47" fmla="*/ 30 h 55"/>
                  <a:gd name="T48" fmla="*/ 93 w 94"/>
                  <a:gd name="T49" fmla="*/ 24 h 55"/>
                  <a:gd name="T50" fmla="*/ 91 w 94"/>
                  <a:gd name="T51" fmla="*/ 19 h 55"/>
                  <a:gd name="T52" fmla="*/ 88 w 94"/>
                  <a:gd name="T53" fmla="*/ 15 h 55"/>
                  <a:gd name="T54" fmla="*/ 81 w 94"/>
                  <a:gd name="T55" fmla="*/ 11 h 55"/>
                  <a:gd name="T56" fmla="*/ 76 w 94"/>
                  <a:gd name="T57" fmla="*/ 7 h 55"/>
                  <a:gd name="T58" fmla="*/ 69 w 94"/>
                  <a:gd name="T59" fmla="*/ 4 h 55"/>
                  <a:gd name="T60" fmla="*/ 60 w 94"/>
                  <a:gd name="T61" fmla="*/ 1 h 55"/>
                  <a:gd name="T62" fmla="*/ 52 w 94"/>
                  <a:gd name="T63" fmla="*/ 0 h 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
                  <a:gd name="T97" fmla="*/ 0 h 55"/>
                  <a:gd name="T98" fmla="*/ 94 w 94"/>
                  <a:gd name="T99" fmla="*/ 55 h 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 h="55">
                    <a:moveTo>
                      <a:pt x="45" y="0"/>
                    </a:moveTo>
                    <a:lnTo>
                      <a:pt x="41" y="0"/>
                    </a:lnTo>
                    <a:lnTo>
                      <a:pt x="36" y="1"/>
                    </a:lnTo>
                    <a:lnTo>
                      <a:pt x="33" y="1"/>
                    </a:lnTo>
                    <a:lnTo>
                      <a:pt x="29" y="3"/>
                    </a:lnTo>
                    <a:lnTo>
                      <a:pt x="24" y="4"/>
                    </a:lnTo>
                    <a:lnTo>
                      <a:pt x="21" y="5"/>
                    </a:lnTo>
                    <a:lnTo>
                      <a:pt x="17" y="7"/>
                    </a:lnTo>
                    <a:lnTo>
                      <a:pt x="14" y="8"/>
                    </a:lnTo>
                    <a:lnTo>
                      <a:pt x="10" y="11"/>
                    </a:lnTo>
                    <a:lnTo>
                      <a:pt x="7" y="12"/>
                    </a:lnTo>
                    <a:lnTo>
                      <a:pt x="5" y="15"/>
                    </a:lnTo>
                    <a:lnTo>
                      <a:pt x="2" y="16"/>
                    </a:lnTo>
                    <a:lnTo>
                      <a:pt x="2" y="19"/>
                    </a:lnTo>
                    <a:lnTo>
                      <a:pt x="0" y="22"/>
                    </a:lnTo>
                    <a:lnTo>
                      <a:pt x="0" y="24"/>
                    </a:lnTo>
                    <a:lnTo>
                      <a:pt x="0" y="27"/>
                    </a:lnTo>
                    <a:lnTo>
                      <a:pt x="0" y="30"/>
                    </a:lnTo>
                    <a:lnTo>
                      <a:pt x="0" y="32"/>
                    </a:lnTo>
                    <a:lnTo>
                      <a:pt x="2" y="35"/>
                    </a:lnTo>
                    <a:lnTo>
                      <a:pt x="2" y="38"/>
                    </a:lnTo>
                    <a:lnTo>
                      <a:pt x="5" y="39"/>
                    </a:lnTo>
                    <a:lnTo>
                      <a:pt x="7" y="42"/>
                    </a:lnTo>
                    <a:lnTo>
                      <a:pt x="10" y="45"/>
                    </a:lnTo>
                    <a:lnTo>
                      <a:pt x="14" y="46"/>
                    </a:lnTo>
                    <a:lnTo>
                      <a:pt x="17" y="47"/>
                    </a:lnTo>
                    <a:lnTo>
                      <a:pt x="21" y="49"/>
                    </a:lnTo>
                    <a:lnTo>
                      <a:pt x="24" y="50"/>
                    </a:lnTo>
                    <a:lnTo>
                      <a:pt x="29" y="51"/>
                    </a:lnTo>
                    <a:lnTo>
                      <a:pt x="33" y="53"/>
                    </a:lnTo>
                    <a:lnTo>
                      <a:pt x="36" y="53"/>
                    </a:lnTo>
                    <a:lnTo>
                      <a:pt x="41" y="54"/>
                    </a:lnTo>
                    <a:lnTo>
                      <a:pt x="45" y="54"/>
                    </a:lnTo>
                    <a:lnTo>
                      <a:pt x="52" y="54"/>
                    </a:lnTo>
                    <a:lnTo>
                      <a:pt x="55" y="53"/>
                    </a:lnTo>
                    <a:lnTo>
                      <a:pt x="60" y="53"/>
                    </a:lnTo>
                    <a:lnTo>
                      <a:pt x="64" y="51"/>
                    </a:lnTo>
                    <a:lnTo>
                      <a:pt x="69" y="50"/>
                    </a:lnTo>
                    <a:lnTo>
                      <a:pt x="72" y="49"/>
                    </a:lnTo>
                    <a:lnTo>
                      <a:pt x="76" y="47"/>
                    </a:lnTo>
                    <a:lnTo>
                      <a:pt x="79" y="46"/>
                    </a:lnTo>
                    <a:lnTo>
                      <a:pt x="81" y="45"/>
                    </a:lnTo>
                    <a:lnTo>
                      <a:pt x="86" y="42"/>
                    </a:lnTo>
                    <a:lnTo>
                      <a:pt x="88" y="39"/>
                    </a:lnTo>
                    <a:lnTo>
                      <a:pt x="88" y="38"/>
                    </a:lnTo>
                    <a:lnTo>
                      <a:pt x="91" y="35"/>
                    </a:lnTo>
                    <a:lnTo>
                      <a:pt x="93" y="32"/>
                    </a:lnTo>
                    <a:lnTo>
                      <a:pt x="93" y="30"/>
                    </a:lnTo>
                    <a:lnTo>
                      <a:pt x="93" y="27"/>
                    </a:lnTo>
                    <a:lnTo>
                      <a:pt x="93" y="24"/>
                    </a:lnTo>
                    <a:lnTo>
                      <a:pt x="93" y="22"/>
                    </a:lnTo>
                    <a:lnTo>
                      <a:pt x="91" y="19"/>
                    </a:lnTo>
                    <a:lnTo>
                      <a:pt x="88" y="16"/>
                    </a:lnTo>
                    <a:lnTo>
                      <a:pt x="88" y="15"/>
                    </a:lnTo>
                    <a:lnTo>
                      <a:pt x="86" y="12"/>
                    </a:lnTo>
                    <a:lnTo>
                      <a:pt x="81" y="11"/>
                    </a:lnTo>
                    <a:lnTo>
                      <a:pt x="79" y="8"/>
                    </a:lnTo>
                    <a:lnTo>
                      <a:pt x="76" y="7"/>
                    </a:lnTo>
                    <a:lnTo>
                      <a:pt x="72" y="5"/>
                    </a:lnTo>
                    <a:lnTo>
                      <a:pt x="69" y="4"/>
                    </a:lnTo>
                    <a:lnTo>
                      <a:pt x="64" y="3"/>
                    </a:lnTo>
                    <a:lnTo>
                      <a:pt x="60" y="1"/>
                    </a:lnTo>
                    <a:lnTo>
                      <a:pt x="55" y="1"/>
                    </a:lnTo>
                    <a:lnTo>
                      <a:pt x="52" y="0"/>
                    </a:lnTo>
                    <a:lnTo>
                      <a:pt x="45"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38" name="Freeform 621"/>
              <p:cNvSpPr>
                <a:spLocks/>
              </p:cNvSpPr>
              <p:nvPr/>
            </p:nvSpPr>
            <p:spPr bwMode="auto">
              <a:xfrm>
                <a:off x="519" y="3250"/>
                <a:ext cx="107" cy="61"/>
              </a:xfrm>
              <a:custGeom>
                <a:avLst/>
                <a:gdLst>
                  <a:gd name="T0" fmla="*/ 48 w 107"/>
                  <a:gd name="T1" fmla="*/ 2 h 61"/>
                  <a:gd name="T2" fmla="*/ 37 w 107"/>
                  <a:gd name="T3" fmla="*/ 2 h 61"/>
                  <a:gd name="T4" fmla="*/ 29 w 107"/>
                  <a:gd name="T5" fmla="*/ 5 h 61"/>
                  <a:gd name="T6" fmla="*/ 19 w 107"/>
                  <a:gd name="T7" fmla="*/ 8 h 61"/>
                  <a:gd name="T8" fmla="*/ 13 w 107"/>
                  <a:gd name="T9" fmla="*/ 12 h 61"/>
                  <a:gd name="T10" fmla="*/ 8 w 107"/>
                  <a:gd name="T11" fmla="*/ 17 h 61"/>
                  <a:gd name="T12" fmla="*/ 3 w 107"/>
                  <a:gd name="T13" fmla="*/ 21 h 61"/>
                  <a:gd name="T14" fmla="*/ 0 w 107"/>
                  <a:gd name="T15" fmla="*/ 27 h 61"/>
                  <a:gd name="T16" fmla="*/ 0 w 107"/>
                  <a:gd name="T17" fmla="*/ 33 h 61"/>
                  <a:gd name="T18" fmla="*/ 3 w 107"/>
                  <a:gd name="T19" fmla="*/ 39 h 61"/>
                  <a:gd name="T20" fmla="*/ 8 w 107"/>
                  <a:gd name="T21" fmla="*/ 45 h 61"/>
                  <a:gd name="T22" fmla="*/ 13 w 107"/>
                  <a:gd name="T23" fmla="*/ 50 h 61"/>
                  <a:gd name="T24" fmla="*/ 19 w 107"/>
                  <a:gd name="T25" fmla="*/ 53 h 61"/>
                  <a:gd name="T26" fmla="*/ 29 w 107"/>
                  <a:gd name="T27" fmla="*/ 56 h 61"/>
                  <a:gd name="T28" fmla="*/ 37 w 107"/>
                  <a:gd name="T29" fmla="*/ 59 h 61"/>
                  <a:gd name="T30" fmla="*/ 48 w 107"/>
                  <a:gd name="T31" fmla="*/ 60 h 61"/>
                  <a:gd name="T32" fmla="*/ 58 w 107"/>
                  <a:gd name="T33" fmla="*/ 60 h 61"/>
                  <a:gd name="T34" fmla="*/ 69 w 107"/>
                  <a:gd name="T35" fmla="*/ 59 h 61"/>
                  <a:gd name="T36" fmla="*/ 77 w 107"/>
                  <a:gd name="T37" fmla="*/ 56 h 61"/>
                  <a:gd name="T38" fmla="*/ 85 w 107"/>
                  <a:gd name="T39" fmla="*/ 53 h 61"/>
                  <a:gd name="T40" fmla="*/ 93 w 107"/>
                  <a:gd name="T41" fmla="*/ 50 h 61"/>
                  <a:gd name="T42" fmla="*/ 98 w 107"/>
                  <a:gd name="T43" fmla="*/ 45 h 61"/>
                  <a:gd name="T44" fmla="*/ 103 w 107"/>
                  <a:gd name="T45" fmla="*/ 39 h 61"/>
                  <a:gd name="T46" fmla="*/ 106 w 107"/>
                  <a:gd name="T47" fmla="*/ 33 h 61"/>
                  <a:gd name="T48" fmla="*/ 106 w 107"/>
                  <a:gd name="T49" fmla="*/ 27 h 61"/>
                  <a:gd name="T50" fmla="*/ 103 w 107"/>
                  <a:gd name="T51" fmla="*/ 21 h 61"/>
                  <a:gd name="T52" fmla="*/ 98 w 107"/>
                  <a:gd name="T53" fmla="*/ 17 h 61"/>
                  <a:gd name="T54" fmla="*/ 93 w 107"/>
                  <a:gd name="T55" fmla="*/ 12 h 61"/>
                  <a:gd name="T56" fmla="*/ 85 w 107"/>
                  <a:gd name="T57" fmla="*/ 8 h 61"/>
                  <a:gd name="T58" fmla="*/ 77 w 107"/>
                  <a:gd name="T59" fmla="*/ 5 h 61"/>
                  <a:gd name="T60" fmla="*/ 69 w 107"/>
                  <a:gd name="T61" fmla="*/ 2 h 61"/>
                  <a:gd name="T62" fmla="*/ 58 w 107"/>
                  <a:gd name="T63" fmla="*/ 2 h 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
                  <a:gd name="T97" fmla="*/ 0 h 61"/>
                  <a:gd name="T98" fmla="*/ 107 w 107"/>
                  <a:gd name="T99" fmla="*/ 61 h 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 h="61">
                    <a:moveTo>
                      <a:pt x="53" y="0"/>
                    </a:moveTo>
                    <a:lnTo>
                      <a:pt x="48" y="2"/>
                    </a:lnTo>
                    <a:lnTo>
                      <a:pt x="42" y="2"/>
                    </a:lnTo>
                    <a:lnTo>
                      <a:pt x="37" y="2"/>
                    </a:lnTo>
                    <a:lnTo>
                      <a:pt x="32" y="3"/>
                    </a:lnTo>
                    <a:lnTo>
                      <a:pt x="29" y="5"/>
                    </a:lnTo>
                    <a:lnTo>
                      <a:pt x="24" y="6"/>
                    </a:lnTo>
                    <a:lnTo>
                      <a:pt x="19" y="8"/>
                    </a:lnTo>
                    <a:lnTo>
                      <a:pt x="16" y="9"/>
                    </a:lnTo>
                    <a:lnTo>
                      <a:pt x="13" y="12"/>
                    </a:lnTo>
                    <a:lnTo>
                      <a:pt x="11" y="14"/>
                    </a:lnTo>
                    <a:lnTo>
                      <a:pt x="8" y="17"/>
                    </a:lnTo>
                    <a:lnTo>
                      <a:pt x="5" y="18"/>
                    </a:lnTo>
                    <a:lnTo>
                      <a:pt x="3" y="21"/>
                    </a:lnTo>
                    <a:lnTo>
                      <a:pt x="3" y="24"/>
                    </a:lnTo>
                    <a:lnTo>
                      <a:pt x="0" y="27"/>
                    </a:lnTo>
                    <a:lnTo>
                      <a:pt x="0" y="30"/>
                    </a:lnTo>
                    <a:lnTo>
                      <a:pt x="0" y="33"/>
                    </a:lnTo>
                    <a:lnTo>
                      <a:pt x="3" y="36"/>
                    </a:lnTo>
                    <a:lnTo>
                      <a:pt x="3" y="39"/>
                    </a:lnTo>
                    <a:lnTo>
                      <a:pt x="5" y="42"/>
                    </a:lnTo>
                    <a:lnTo>
                      <a:pt x="8" y="45"/>
                    </a:lnTo>
                    <a:lnTo>
                      <a:pt x="11" y="47"/>
                    </a:lnTo>
                    <a:lnTo>
                      <a:pt x="13" y="50"/>
                    </a:lnTo>
                    <a:lnTo>
                      <a:pt x="16" y="51"/>
                    </a:lnTo>
                    <a:lnTo>
                      <a:pt x="19" y="53"/>
                    </a:lnTo>
                    <a:lnTo>
                      <a:pt x="24" y="56"/>
                    </a:lnTo>
                    <a:lnTo>
                      <a:pt x="29" y="56"/>
                    </a:lnTo>
                    <a:lnTo>
                      <a:pt x="32" y="57"/>
                    </a:lnTo>
                    <a:lnTo>
                      <a:pt x="37" y="59"/>
                    </a:lnTo>
                    <a:lnTo>
                      <a:pt x="42" y="59"/>
                    </a:lnTo>
                    <a:lnTo>
                      <a:pt x="48" y="60"/>
                    </a:lnTo>
                    <a:lnTo>
                      <a:pt x="53" y="60"/>
                    </a:lnTo>
                    <a:lnTo>
                      <a:pt x="58" y="60"/>
                    </a:lnTo>
                    <a:lnTo>
                      <a:pt x="64" y="59"/>
                    </a:lnTo>
                    <a:lnTo>
                      <a:pt x="69" y="59"/>
                    </a:lnTo>
                    <a:lnTo>
                      <a:pt x="74" y="57"/>
                    </a:lnTo>
                    <a:lnTo>
                      <a:pt x="77" y="56"/>
                    </a:lnTo>
                    <a:lnTo>
                      <a:pt x="82" y="56"/>
                    </a:lnTo>
                    <a:lnTo>
                      <a:pt x="85" y="53"/>
                    </a:lnTo>
                    <a:lnTo>
                      <a:pt x="90" y="51"/>
                    </a:lnTo>
                    <a:lnTo>
                      <a:pt x="93" y="50"/>
                    </a:lnTo>
                    <a:lnTo>
                      <a:pt x="95" y="47"/>
                    </a:lnTo>
                    <a:lnTo>
                      <a:pt x="98" y="45"/>
                    </a:lnTo>
                    <a:lnTo>
                      <a:pt x="101" y="42"/>
                    </a:lnTo>
                    <a:lnTo>
                      <a:pt x="103" y="39"/>
                    </a:lnTo>
                    <a:lnTo>
                      <a:pt x="103" y="36"/>
                    </a:lnTo>
                    <a:lnTo>
                      <a:pt x="106" y="33"/>
                    </a:lnTo>
                    <a:lnTo>
                      <a:pt x="106" y="30"/>
                    </a:lnTo>
                    <a:lnTo>
                      <a:pt x="106" y="27"/>
                    </a:lnTo>
                    <a:lnTo>
                      <a:pt x="103" y="24"/>
                    </a:lnTo>
                    <a:lnTo>
                      <a:pt x="103" y="21"/>
                    </a:lnTo>
                    <a:lnTo>
                      <a:pt x="101" y="18"/>
                    </a:lnTo>
                    <a:lnTo>
                      <a:pt x="98" y="17"/>
                    </a:lnTo>
                    <a:lnTo>
                      <a:pt x="95" y="14"/>
                    </a:lnTo>
                    <a:lnTo>
                      <a:pt x="93" y="12"/>
                    </a:lnTo>
                    <a:lnTo>
                      <a:pt x="90" y="9"/>
                    </a:lnTo>
                    <a:lnTo>
                      <a:pt x="85" y="8"/>
                    </a:lnTo>
                    <a:lnTo>
                      <a:pt x="82" y="6"/>
                    </a:lnTo>
                    <a:lnTo>
                      <a:pt x="77" y="5"/>
                    </a:lnTo>
                    <a:lnTo>
                      <a:pt x="74" y="3"/>
                    </a:lnTo>
                    <a:lnTo>
                      <a:pt x="69" y="2"/>
                    </a:lnTo>
                    <a:lnTo>
                      <a:pt x="64" y="2"/>
                    </a:lnTo>
                    <a:lnTo>
                      <a:pt x="58" y="2"/>
                    </a:lnTo>
                    <a:lnTo>
                      <a:pt x="5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239" name="Freeform 622"/>
              <p:cNvSpPr>
                <a:spLocks/>
              </p:cNvSpPr>
              <p:nvPr/>
            </p:nvSpPr>
            <p:spPr bwMode="auto">
              <a:xfrm>
                <a:off x="1041" y="3250"/>
                <a:ext cx="105" cy="61"/>
              </a:xfrm>
              <a:custGeom>
                <a:avLst/>
                <a:gdLst>
                  <a:gd name="T0" fmla="*/ 45 w 105"/>
                  <a:gd name="T1" fmla="*/ 0 h 61"/>
                  <a:gd name="T2" fmla="*/ 37 w 105"/>
                  <a:gd name="T3" fmla="*/ 2 h 61"/>
                  <a:gd name="T4" fmla="*/ 27 w 105"/>
                  <a:gd name="T5" fmla="*/ 5 h 61"/>
                  <a:gd name="T6" fmla="*/ 19 w 105"/>
                  <a:gd name="T7" fmla="*/ 8 h 61"/>
                  <a:gd name="T8" fmla="*/ 11 w 105"/>
                  <a:gd name="T9" fmla="*/ 12 h 61"/>
                  <a:gd name="T10" fmla="*/ 5 w 105"/>
                  <a:gd name="T11" fmla="*/ 17 h 61"/>
                  <a:gd name="T12" fmla="*/ 3 w 105"/>
                  <a:gd name="T13" fmla="*/ 21 h 61"/>
                  <a:gd name="T14" fmla="*/ 0 w 105"/>
                  <a:gd name="T15" fmla="*/ 27 h 61"/>
                  <a:gd name="T16" fmla="*/ 0 w 105"/>
                  <a:gd name="T17" fmla="*/ 33 h 61"/>
                  <a:gd name="T18" fmla="*/ 3 w 105"/>
                  <a:gd name="T19" fmla="*/ 39 h 61"/>
                  <a:gd name="T20" fmla="*/ 5 w 105"/>
                  <a:gd name="T21" fmla="*/ 44 h 61"/>
                  <a:gd name="T22" fmla="*/ 11 w 105"/>
                  <a:gd name="T23" fmla="*/ 50 h 61"/>
                  <a:gd name="T24" fmla="*/ 19 w 105"/>
                  <a:gd name="T25" fmla="*/ 53 h 61"/>
                  <a:gd name="T26" fmla="*/ 27 w 105"/>
                  <a:gd name="T27" fmla="*/ 56 h 61"/>
                  <a:gd name="T28" fmla="*/ 37 w 105"/>
                  <a:gd name="T29" fmla="*/ 59 h 61"/>
                  <a:gd name="T30" fmla="*/ 45 w 105"/>
                  <a:gd name="T31" fmla="*/ 60 h 61"/>
                  <a:gd name="T32" fmla="*/ 59 w 105"/>
                  <a:gd name="T33" fmla="*/ 60 h 61"/>
                  <a:gd name="T34" fmla="*/ 67 w 105"/>
                  <a:gd name="T35" fmla="*/ 59 h 61"/>
                  <a:gd name="T36" fmla="*/ 77 w 105"/>
                  <a:gd name="T37" fmla="*/ 56 h 61"/>
                  <a:gd name="T38" fmla="*/ 85 w 105"/>
                  <a:gd name="T39" fmla="*/ 53 h 61"/>
                  <a:gd name="T40" fmla="*/ 91 w 105"/>
                  <a:gd name="T41" fmla="*/ 50 h 61"/>
                  <a:gd name="T42" fmla="*/ 99 w 105"/>
                  <a:gd name="T43" fmla="*/ 44 h 61"/>
                  <a:gd name="T44" fmla="*/ 101 w 105"/>
                  <a:gd name="T45" fmla="*/ 39 h 61"/>
                  <a:gd name="T46" fmla="*/ 104 w 105"/>
                  <a:gd name="T47" fmla="*/ 33 h 61"/>
                  <a:gd name="T48" fmla="*/ 104 w 105"/>
                  <a:gd name="T49" fmla="*/ 27 h 61"/>
                  <a:gd name="T50" fmla="*/ 101 w 105"/>
                  <a:gd name="T51" fmla="*/ 21 h 61"/>
                  <a:gd name="T52" fmla="*/ 99 w 105"/>
                  <a:gd name="T53" fmla="*/ 17 h 61"/>
                  <a:gd name="T54" fmla="*/ 91 w 105"/>
                  <a:gd name="T55" fmla="*/ 12 h 61"/>
                  <a:gd name="T56" fmla="*/ 85 w 105"/>
                  <a:gd name="T57" fmla="*/ 8 h 61"/>
                  <a:gd name="T58" fmla="*/ 77 w 105"/>
                  <a:gd name="T59" fmla="*/ 5 h 61"/>
                  <a:gd name="T60" fmla="*/ 67 w 105"/>
                  <a:gd name="T61" fmla="*/ 2 h 61"/>
                  <a:gd name="T62" fmla="*/ 59 w 105"/>
                  <a:gd name="T63" fmla="*/ 0 h 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5"/>
                  <a:gd name="T97" fmla="*/ 0 h 61"/>
                  <a:gd name="T98" fmla="*/ 105 w 105"/>
                  <a:gd name="T99" fmla="*/ 61 h 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5" h="61">
                    <a:moveTo>
                      <a:pt x="51" y="0"/>
                    </a:moveTo>
                    <a:lnTo>
                      <a:pt x="45" y="0"/>
                    </a:lnTo>
                    <a:lnTo>
                      <a:pt x="40" y="2"/>
                    </a:lnTo>
                    <a:lnTo>
                      <a:pt x="37" y="2"/>
                    </a:lnTo>
                    <a:lnTo>
                      <a:pt x="32" y="3"/>
                    </a:lnTo>
                    <a:lnTo>
                      <a:pt x="27" y="5"/>
                    </a:lnTo>
                    <a:lnTo>
                      <a:pt x="24" y="6"/>
                    </a:lnTo>
                    <a:lnTo>
                      <a:pt x="19" y="8"/>
                    </a:lnTo>
                    <a:lnTo>
                      <a:pt x="16" y="9"/>
                    </a:lnTo>
                    <a:lnTo>
                      <a:pt x="11" y="12"/>
                    </a:lnTo>
                    <a:lnTo>
                      <a:pt x="8" y="14"/>
                    </a:lnTo>
                    <a:lnTo>
                      <a:pt x="5" y="17"/>
                    </a:lnTo>
                    <a:lnTo>
                      <a:pt x="3" y="18"/>
                    </a:lnTo>
                    <a:lnTo>
                      <a:pt x="3" y="21"/>
                    </a:lnTo>
                    <a:lnTo>
                      <a:pt x="0" y="24"/>
                    </a:lnTo>
                    <a:lnTo>
                      <a:pt x="0" y="27"/>
                    </a:lnTo>
                    <a:lnTo>
                      <a:pt x="0" y="30"/>
                    </a:lnTo>
                    <a:lnTo>
                      <a:pt x="0" y="33"/>
                    </a:lnTo>
                    <a:lnTo>
                      <a:pt x="0" y="36"/>
                    </a:lnTo>
                    <a:lnTo>
                      <a:pt x="3" y="39"/>
                    </a:lnTo>
                    <a:lnTo>
                      <a:pt x="3" y="42"/>
                    </a:lnTo>
                    <a:lnTo>
                      <a:pt x="5" y="44"/>
                    </a:lnTo>
                    <a:lnTo>
                      <a:pt x="8" y="47"/>
                    </a:lnTo>
                    <a:lnTo>
                      <a:pt x="11" y="50"/>
                    </a:lnTo>
                    <a:lnTo>
                      <a:pt x="16" y="51"/>
                    </a:lnTo>
                    <a:lnTo>
                      <a:pt x="19" y="53"/>
                    </a:lnTo>
                    <a:lnTo>
                      <a:pt x="24" y="54"/>
                    </a:lnTo>
                    <a:lnTo>
                      <a:pt x="27" y="56"/>
                    </a:lnTo>
                    <a:lnTo>
                      <a:pt x="32" y="57"/>
                    </a:lnTo>
                    <a:lnTo>
                      <a:pt x="37" y="59"/>
                    </a:lnTo>
                    <a:lnTo>
                      <a:pt x="40" y="59"/>
                    </a:lnTo>
                    <a:lnTo>
                      <a:pt x="45" y="60"/>
                    </a:lnTo>
                    <a:lnTo>
                      <a:pt x="51" y="60"/>
                    </a:lnTo>
                    <a:lnTo>
                      <a:pt x="59" y="60"/>
                    </a:lnTo>
                    <a:lnTo>
                      <a:pt x="61" y="59"/>
                    </a:lnTo>
                    <a:lnTo>
                      <a:pt x="67" y="59"/>
                    </a:lnTo>
                    <a:lnTo>
                      <a:pt x="72" y="57"/>
                    </a:lnTo>
                    <a:lnTo>
                      <a:pt x="77" y="56"/>
                    </a:lnTo>
                    <a:lnTo>
                      <a:pt x="80" y="54"/>
                    </a:lnTo>
                    <a:lnTo>
                      <a:pt x="85" y="53"/>
                    </a:lnTo>
                    <a:lnTo>
                      <a:pt x="88" y="51"/>
                    </a:lnTo>
                    <a:lnTo>
                      <a:pt x="91" y="50"/>
                    </a:lnTo>
                    <a:lnTo>
                      <a:pt x="96" y="47"/>
                    </a:lnTo>
                    <a:lnTo>
                      <a:pt x="99" y="44"/>
                    </a:lnTo>
                    <a:lnTo>
                      <a:pt x="99" y="42"/>
                    </a:lnTo>
                    <a:lnTo>
                      <a:pt x="101" y="39"/>
                    </a:lnTo>
                    <a:lnTo>
                      <a:pt x="104" y="36"/>
                    </a:lnTo>
                    <a:lnTo>
                      <a:pt x="104" y="33"/>
                    </a:lnTo>
                    <a:lnTo>
                      <a:pt x="104" y="30"/>
                    </a:lnTo>
                    <a:lnTo>
                      <a:pt x="104" y="27"/>
                    </a:lnTo>
                    <a:lnTo>
                      <a:pt x="104" y="24"/>
                    </a:lnTo>
                    <a:lnTo>
                      <a:pt x="101" y="21"/>
                    </a:lnTo>
                    <a:lnTo>
                      <a:pt x="99" y="18"/>
                    </a:lnTo>
                    <a:lnTo>
                      <a:pt x="99" y="17"/>
                    </a:lnTo>
                    <a:lnTo>
                      <a:pt x="96" y="14"/>
                    </a:lnTo>
                    <a:lnTo>
                      <a:pt x="91" y="12"/>
                    </a:lnTo>
                    <a:lnTo>
                      <a:pt x="88" y="9"/>
                    </a:lnTo>
                    <a:lnTo>
                      <a:pt x="85" y="8"/>
                    </a:lnTo>
                    <a:lnTo>
                      <a:pt x="80" y="6"/>
                    </a:lnTo>
                    <a:lnTo>
                      <a:pt x="77" y="5"/>
                    </a:lnTo>
                    <a:lnTo>
                      <a:pt x="72" y="3"/>
                    </a:lnTo>
                    <a:lnTo>
                      <a:pt x="67" y="2"/>
                    </a:lnTo>
                    <a:lnTo>
                      <a:pt x="61" y="2"/>
                    </a:lnTo>
                    <a:lnTo>
                      <a:pt x="59" y="0"/>
                    </a:lnTo>
                    <a:lnTo>
                      <a:pt x="51"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240" name="Freeform 623"/>
              <p:cNvSpPr>
                <a:spLocks/>
              </p:cNvSpPr>
              <p:nvPr/>
            </p:nvSpPr>
            <p:spPr bwMode="auto">
              <a:xfrm>
                <a:off x="1073" y="3253"/>
                <a:ext cx="52" cy="1"/>
              </a:xfrm>
              <a:custGeom>
                <a:avLst/>
                <a:gdLst>
                  <a:gd name="T0" fmla="*/ 51 w 52"/>
                  <a:gd name="T1" fmla="*/ 0 h 1"/>
                  <a:gd name="T2" fmla="*/ 51 w 52"/>
                  <a:gd name="T3" fmla="*/ 0 h 1"/>
                  <a:gd name="T4" fmla="*/ 47 w 52"/>
                  <a:gd name="T5" fmla="*/ 0 h 1"/>
                  <a:gd name="T6" fmla="*/ 44 w 52"/>
                  <a:gd name="T7" fmla="*/ 0 h 1"/>
                  <a:gd name="T8" fmla="*/ 40 w 52"/>
                  <a:gd name="T9" fmla="*/ 0 h 1"/>
                  <a:gd name="T10" fmla="*/ 38 w 52"/>
                  <a:gd name="T11" fmla="*/ 0 h 1"/>
                  <a:gd name="T12" fmla="*/ 33 w 52"/>
                  <a:gd name="T13" fmla="*/ 0 h 1"/>
                  <a:gd name="T14" fmla="*/ 29 w 52"/>
                  <a:gd name="T15" fmla="*/ 0 h 1"/>
                  <a:gd name="T16" fmla="*/ 24 w 52"/>
                  <a:gd name="T17" fmla="*/ 0 h 1"/>
                  <a:gd name="T18" fmla="*/ 22 w 52"/>
                  <a:gd name="T19" fmla="*/ 0 h 1"/>
                  <a:gd name="T20" fmla="*/ 18 w 52"/>
                  <a:gd name="T21" fmla="*/ 0 h 1"/>
                  <a:gd name="T22" fmla="*/ 13 w 52"/>
                  <a:gd name="T23" fmla="*/ 0 h 1"/>
                  <a:gd name="T24" fmla="*/ 9 w 52"/>
                  <a:gd name="T25" fmla="*/ 0 h 1"/>
                  <a:gd name="T26" fmla="*/ 7 w 52"/>
                  <a:gd name="T27" fmla="*/ 0 h 1"/>
                  <a:gd name="T28" fmla="*/ 2 w 52"/>
                  <a:gd name="T29" fmla="*/ 0 h 1"/>
                  <a:gd name="T30" fmla="*/ 0 w 52"/>
                  <a:gd name="T31" fmla="*/ 0 h 1"/>
                  <a:gd name="T32" fmla="*/ 2 w 52"/>
                  <a:gd name="T33" fmla="*/ 0 h 1"/>
                  <a:gd name="T34" fmla="*/ 4 w 52"/>
                  <a:gd name="T35" fmla="*/ 0 h 1"/>
                  <a:gd name="T36" fmla="*/ 7 w 52"/>
                  <a:gd name="T37" fmla="*/ 0 h 1"/>
                  <a:gd name="T38" fmla="*/ 16 w 52"/>
                  <a:gd name="T39" fmla="*/ 0 h 1"/>
                  <a:gd name="T40" fmla="*/ 16 w 52"/>
                  <a:gd name="T41" fmla="*/ 0 h 1"/>
                  <a:gd name="T42" fmla="*/ 18 w 52"/>
                  <a:gd name="T43" fmla="*/ 0 h 1"/>
                  <a:gd name="T44" fmla="*/ 18 w 52"/>
                  <a:gd name="T45" fmla="*/ 0 h 1"/>
                  <a:gd name="T46" fmla="*/ 20 w 52"/>
                  <a:gd name="T47" fmla="*/ 0 h 1"/>
                  <a:gd name="T48" fmla="*/ 22 w 52"/>
                  <a:gd name="T49" fmla="*/ 0 h 1"/>
                  <a:gd name="T50" fmla="*/ 24 w 52"/>
                  <a:gd name="T51" fmla="*/ 0 h 1"/>
                  <a:gd name="T52" fmla="*/ 27 w 52"/>
                  <a:gd name="T53" fmla="*/ 0 h 1"/>
                  <a:gd name="T54" fmla="*/ 29 w 52"/>
                  <a:gd name="T55" fmla="*/ 0 h 1"/>
                  <a:gd name="T56" fmla="*/ 31 w 52"/>
                  <a:gd name="T57" fmla="*/ 0 h 1"/>
                  <a:gd name="T58" fmla="*/ 33 w 52"/>
                  <a:gd name="T59" fmla="*/ 0 h 1"/>
                  <a:gd name="T60" fmla="*/ 33 w 52"/>
                  <a:gd name="T61" fmla="*/ 0 h 1"/>
                  <a:gd name="T62" fmla="*/ 33 w 52"/>
                  <a:gd name="T63" fmla="*/ 0 h 1"/>
                  <a:gd name="T64" fmla="*/ 44 w 52"/>
                  <a:gd name="T65" fmla="*/ 0 h 1"/>
                  <a:gd name="T66" fmla="*/ 47 w 52"/>
                  <a:gd name="T67" fmla="*/ 0 h 1"/>
                  <a:gd name="T68" fmla="*/ 49 w 52"/>
                  <a:gd name="T69" fmla="*/ 0 h 1"/>
                  <a:gd name="T70" fmla="*/ 51 w 52"/>
                  <a:gd name="T71" fmla="*/ 0 h 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
                  <a:gd name="T109" fmla="*/ 0 h 1"/>
                  <a:gd name="T110" fmla="*/ 52 w 52"/>
                  <a:gd name="T111" fmla="*/ 1 h 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 h="1">
                    <a:moveTo>
                      <a:pt x="51" y="0"/>
                    </a:moveTo>
                    <a:lnTo>
                      <a:pt x="51" y="0"/>
                    </a:lnTo>
                    <a:lnTo>
                      <a:pt x="47" y="0"/>
                    </a:lnTo>
                    <a:lnTo>
                      <a:pt x="44" y="0"/>
                    </a:lnTo>
                    <a:lnTo>
                      <a:pt x="40" y="0"/>
                    </a:lnTo>
                    <a:lnTo>
                      <a:pt x="38" y="0"/>
                    </a:lnTo>
                    <a:lnTo>
                      <a:pt x="33" y="0"/>
                    </a:lnTo>
                    <a:lnTo>
                      <a:pt x="29" y="0"/>
                    </a:lnTo>
                    <a:lnTo>
                      <a:pt x="24" y="0"/>
                    </a:lnTo>
                    <a:lnTo>
                      <a:pt x="22" y="0"/>
                    </a:lnTo>
                    <a:lnTo>
                      <a:pt x="18" y="0"/>
                    </a:lnTo>
                    <a:lnTo>
                      <a:pt x="13" y="0"/>
                    </a:lnTo>
                    <a:lnTo>
                      <a:pt x="9" y="0"/>
                    </a:lnTo>
                    <a:lnTo>
                      <a:pt x="7" y="0"/>
                    </a:lnTo>
                    <a:lnTo>
                      <a:pt x="2" y="0"/>
                    </a:lnTo>
                    <a:lnTo>
                      <a:pt x="0" y="0"/>
                    </a:lnTo>
                    <a:lnTo>
                      <a:pt x="2" y="0"/>
                    </a:lnTo>
                    <a:lnTo>
                      <a:pt x="4" y="0"/>
                    </a:lnTo>
                    <a:lnTo>
                      <a:pt x="7" y="0"/>
                    </a:lnTo>
                    <a:lnTo>
                      <a:pt x="16" y="0"/>
                    </a:lnTo>
                    <a:lnTo>
                      <a:pt x="18" y="0"/>
                    </a:lnTo>
                    <a:lnTo>
                      <a:pt x="20" y="0"/>
                    </a:lnTo>
                    <a:lnTo>
                      <a:pt x="22" y="0"/>
                    </a:lnTo>
                    <a:lnTo>
                      <a:pt x="24" y="0"/>
                    </a:lnTo>
                    <a:lnTo>
                      <a:pt x="27" y="0"/>
                    </a:lnTo>
                    <a:lnTo>
                      <a:pt x="29" y="0"/>
                    </a:lnTo>
                    <a:lnTo>
                      <a:pt x="31" y="0"/>
                    </a:lnTo>
                    <a:lnTo>
                      <a:pt x="33" y="0"/>
                    </a:lnTo>
                    <a:lnTo>
                      <a:pt x="44" y="0"/>
                    </a:lnTo>
                    <a:lnTo>
                      <a:pt x="47" y="0"/>
                    </a:lnTo>
                    <a:lnTo>
                      <a:pt x="49" y="0"/>
                    </a:lnTo>
                    <a:lnTo>
                      <a:pt x="51" y="0"/>
                    </a:lnTo>
                  </a:path>
                </a:pathLst>
              </a:custGeom>
              <a:solidFill>
                <a:srgbClr val="C0C0C0"/>
              </a:solidFill>
              <a:ln w="127000" cap="rnd">
                <a:noFill/>
                <a:round/>
                <a:headEnd/>
                <a:tailEnd/>
              </a:ln>
            </p:spPr>
            <p:txBody>
              <a:bodyPr>
                <a:prstTxWarp prst="textNoShape">
                  <a:avLst/>
                </a:prstTxWarp>
              </a:bodyPr>
              <a:lstStyle/>
              <a:p>
                <a:endParaRPr lang="en-US"/>
              </a:p>
            </p:txBody>
          </p:sp>
          <p:sp>
            <p:nvSpPr>
              <p:cNvPr id="26241" name="Freeform 624"/>
              <p:cNvSpPr>
                <a:spLocks/>
              </p:cNvSpPr>
              <p:nvPr/>
            </p:nvSpPr>
            <p:spPr bwMode="auto">
              <a:xfrm>
                <a:off x="553" y="3253"/>
                <a:ext cx="49" cy="1"/>
              </a:xfrm>
              <a:custGeom>
                <a:avLst/>
                <a:gdLst>
                  <a:gd name="T0" fmla="*/ 48 w 49"/>
                  <a:gd name="T1" fmla="*/ 0 h 1"/>
                  <a:gd name="T2" fmla="*/ 46 w 49"/>
                  <a:gd name="T3" fmla="*/ 0 h 1"/>
                  <a:gd name="T4" fmla="*/ 41 w 49"/>
                  <a:gd name="T5" fmla="*/ 0 h 1"/>
                  <a:gd name="T6" fmla="*/ 39 w 49"/>
                  <a:gd name="T7" fmla="*/ 0 h 1"/>
                  <a:gd name="T8" fmla="*/ 35 w 49"/>
                  <a:gd name="T9" fmla="*/ 0 h 1"/>
                  <a:gd name="T10" fmla="*/ 31 w 49"/>
                  <a:gd name="T11" fmla="*/ 0 h 1"/>
                  <a:gd name="T12" fmla="*/ 28 w 49"/>
                  <a:gd name="T13" fmla="*/ 0 h 1"/>
                  <a:gd name="T14" fmla="*/ 24 w 49"/>
                  <a:gd name="T15" fmla="*/ 0 h 1"/>
                  <a:gd name="T16" fmla="*/ 20 w 49"/>
                  <a:gd name="T17" fmla="*/ 0 h 1"/>
                  <a:gd name="T18" fmla="*/ 15 w 49"/>
                  <a:gd name="T19" fmla="*/ 0 h 1"/>
                  <a:gd name="T20" fmla="*/ 13 w 49"/>
                  <a:gd name="T21" fmla="*/ 0 h 1"/>
                  <a:gd name="T22" fmla="*/ 9 w 49"/>
                  <a:gd name="T23" fmla="*/ 0 h 1"/>
                  <a:gd name="T24" fmla="*/ 4 w 49"/>
                  <a:gd name="T25" fmla="*/ 0 h 1"/>
                  <a:gd name="T26" fmla="*/ 2 w 49"/>
                  <a:gd name="T27" fmla="*/ 0 h 1"/>
                  <a:gd name="T28" fmla="*/ 0 w 49"/>
                  <a:gd name="T29" fmla="*/ 0 h 1"/>
                  <a:gd name="T30" fmla="*/ 2 w 49"/>
                  <a:gd name="T31" fmla="*/ 0 h 1"/>
                  <a:gd name="T32" fmla="*/ 4 w 49"/>
                  <a:gd name="T33" fmla="*/ 0 h 1"/>
                  <a:gd name="T34" fmla="*/ 15 w 49"/>
                  <a:gd name="T35" fmla="*/ 0 h 1"/>
                  <a:gd name="T36" fmla="*/ 15 w 49"/>
                  <a:gd name="T37" fmla="*/ 0 h 1"/>
                  <a:gd name="T38" fmla="*/ 17 w 49"/>
                  <a:gd name="T39" fmla="*/ 0 h 1"/>
                  <a:gd name="T40" fmla="*/ 17 w 49"/>
                  <a:gd name="T41" fmla="*/ 0 h 1"/>
                  <a:gd name="T42" fmla="*/ 20 w 49"/>
                  <a:gd name="T43" fmla="*/ 0 h 1"/>
                  <a:gd name="T44" fmla="*/ 22 w 49"/>
                  <a:gd name="T45" fmla="*/ 0 h 1"/>
                  <a:gd name="T46" fmla="*/ 24 w 49"/>
                  <a:gd name="T47" fmla="*/ 0 h 1"/>
                  <a:gd name="T48" fmla="*/ 26 w 49"/>
                  <a:gd name="T49" fmla="*/ 0 h 1"/>
                  <a:gd name="T50" fmla="*/ 26 w 49"/>
                  <a:gd name="T51" fmla="*/ 0 h 1"/>
                  <a:gd name="T52" fmla="*/ 28 w 49"/>
                  <a:gd name="T53" fmla="*/ 0 h 1"/>
                  <a:gd name="T54" fmla="*/ 31 w 49"/>
                  <a:gd name="T55" fmla="*/ 0 h 1"/>
                  <a:gd name="T56" fmla="*/ 33 w 49"/>
                  <a:gd name="T57" fmla="*/ 0 h 1"/>
                  <a:gd name="T58" fmla="*/ 33 w 49"/>
                  <a:gd name="T59" fmla="*/ 0 h 1"/>
                  <a:gd name="T60" fmla="*/ 44 w 49"/>
                  <a:gd name="T61" fmla="*/ 0 h 1"/>
                  <a:gd name="T62" fmla="*/ 46 w 49"/>
                  <a:gd name="T63" fmla="*/ 0 h 1"/>
                  <a:gd name="T64" fmla="*/ 48 w 49"/>
                  <a:gd name="T65" fmla="*/ 0 h 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
                  <a:gd name="T100" fmla="*/ 0 h 1"/>
                  <a:gd name="T101" fmla="*/ 49 w 49"/>
                  <a:gd name="T102" fmla="*/ 1 h 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 h="1">
                    <a:moveTo>
                      <a:pt x="48" y="0"/>
                    </a:moveTo>
                    <a:lnTo>
                      <a:pt x="46" y="0"/>
                    </a:lnTo>
                    <a:lnTo>
                      <a:pt x="41" y="0"/>
                    </a:lnTo>
                    <a:lnTo>
                      <a:pt x="39" y="0"/>
                    </a:lnTo>
                    <a:lnTo>
                      <a:pt x="35" y="0"/>
                    </a:lnTo>
                    <a:lnTo>
                      <a:pt x="31" y="0"/>
                    </a:lnTo>
                    <a:lnTo>
                      <a:pt x="28" y="0"/>
                    </a:lnTo>
                    <a:lnTo>
                      <a:pt x="24" y="0"/>
                    </a:lnTo>
                    <a:lnTo>
                      <a:pt x="20" y="0"/>
                    </a:lnTo>
                    <a:lnTo>
                      <a:pt x="15" y="0"/>
                    </a:lnTo>
                    <a:lnTo>
                      <a:pt x="13" y="0"/>
                    </a:lnTo>
                    <a:lnTo>
                      <a:pt x="9" y="0"/>
                    </a:lnTo>
                    <a:lnTo>
                      <a:pt x="4" y="0"/>
                    </a:lnTo>
                    <a:lnTo>
                      <a:pt x="2" y="0"/>
                    </a:lnTo>
                    <a:lnTo>
                      <a:pt x="0" y="0"/>
                    </a:lnTo>
                    <a:lnTo>
                      <a:pt x="2" y="0"/>
                    </a:lnTo>
                    <a:lnTo>
                      <a:pt x="4" y="0"/>
                    </a:lnTo>
                    <a:lnTo>
                      <a:pt x="15" y="0"/>
                    </a:lnTo>
                    <a:lnTo>
                      <a:pt x="17" y="0"/>
                    </a:lnTo>
                    <a:lnTo>
                      <a:pt x="20" y="0"/>
                    </a:lnTo>
                    <a:lnTo>
                      <a:pt x="22" y="0"/>
                    </a:lnTo>
                    <a:lnTo>
                      <a:pt x="24" y="0"/>
                    </a:lnTo>
                    <a:lnTo>
                      <a:pt x="26" y="0"/>
                    </a:lnTo>
                    <a:lnTo>
                      <a:pt x="28" y="0"/>
                    </a:lnTo>
                    <a:lnTo>
                      <a:pt x="31" y="0"/>
                    </a:lnTo>
                    <a:lnTo>
                      <a:pt x="33" y="0"/>
                    </a:lnTo>
                    <a:lnTo>
                      <a:pt x="44" y="0"/>
                    </a:lnTo>
                    <a:lnTo>
                      <a:pt x="46" y="0"/>
                    </a:lnTo>
                    <a:lnTo>
                      <a:pt x="48" y="0"/>
                    </a:lnTo>
                  </a:path>
                </a:pathLst>
              </a:custGeom>
              <a:solidFill>
                <a:srgbClr val="C0C0C0"/>
              </a:solidFill>
              <a:ln w="127000" cap="rnd">
                <a:noFill/>
                <a:round/>
                <a:headEnd/>
                <a:tailEnd/>
              </a:ln>
            </p:spPr>
            <p:txBody>
              <a:bodyPr>
                <a:prstTxWarp prst="textNoShape">
                  <a:avLst/>
                </a:prstTxWarp>
              </a:bodyPr>
              <a:lstStyle/>
              <a:p>
                <a:endParaRPr lang="en-US"/>
              </a:p>
            </p:txBody>
          </p:sp>
          <p:sp>
            <p:nvSpPr>
              <p:cNvPr id="26242" name="Freeform 625"/>
              <p:cNvSpPr>
                <a:spLocks/>
              </p:cNvSpPr>
              <p:nvPr/>
            </p:nvSpPr>
            <p:spPr bwMode="auto">
              <a:xfrm>
                <a:off x="1135" y="3259"/>
                <a:ext cx="3" cy="7"/>
              </a:xfrm>
              <a:custGeom>
                <a:avLst/>
                <a:gdLst>
                  <a:gd name="T0" fmla="*/ 2 w 3"/>
                  <a:gd name="T1" fmla="*/ 6 h 7"/>
                  <a:gd name="T2" fmla="*/ 2 w 3"/>
                  <a:gd name="T3" fmla="*/ 5 h 7"/>
                  <a:gd name="T4" fmla="*/ 2 w 3"/>
                  <a:gd name="T5" fmla="*/ 5 h 7"/>
                  <a:gd name="T6" fmla="*/ 1 w 3"/>
                  <a:gd name="T7" fmla="*/ 3 h 7"/>
                  <a:gd name="T8" fmla="*/ 1 w 3"/>
                  <a:gd name="T9" fmla="*/ 2 h 7"/>
                  <a:gd name="T10" fmla="*/ 0 w 3"/>
                  <a:gd name="T11" fmla="*/ 1 h 7"/>
                  <a:gd name="T12" fmla="*/ 0 w 3"/>
                  <a:gd name="T13" fmla="*/ 0 h 7"/>
                  <a:gd name="T14" fmla="*/ 0 w 3"/>
                  <a:gd name="T15" fmla="*/ 1 h 7"/>
                  <a:gd name="T16" fmla="*/ 0 w 3"/>
                  <a:gd name="T17" fmla="*/ 1 h 7"/>
                  <a:gd name="T18" fmla="*/ 1 w 3"/>
                  <a:gd name="T19" fmla="*/ 2 h 7"/>
                  <a:gd name="T20" fmla="*/ 1 w 3"/>
                  <a:gd name="T21" fmla="*/ 3 h 7"/>
                  <a:gd name="T22" fmla="*/ 1 w 3"/>
                  <a:gd name="T23" fmla="*/ 5 h 7"/>
                  <a:gd name="T24" fmla="*/ 0 w 3"/>
                  <a:gd name="T25" fmla="*/ 5 h 7"/>
                  <a:gd name="T26" fmla="*/ 0 w 3"/>
                  <a:gd name="T27" fmla="*/ 6 h 7"/>
                  <a:gd name="T28" fmla="*/ 2 w 3"/>
                  <a:gd name="T29" fmla="*/ 6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
                  <a:gd name="T46" fmla="*/ 0 h 7"/>
                  <a:gd name="T47" fmla="*/ 3 w 3"/>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 h="7">
                    <a:moveTo>
                      <a:pt x="2" y="6"/>
                    </a:moveTo>
                    <a:lnTo>
                      <a:pt x="2" y="5"/>
                    </a:lnTo>
                    <a:lnTo>
                      <a:pt x="1" y="3"/>
                    </a:lnTo>
                    <a:lnTo>
                      <a:pt x="1" y="2"/>
                    </a:lnTo>
                    <a:lnTo>
                      <a:pt x="0" y="1"/>
                    </a:lnTo>
                    <a:lnTo>
                      <a:pt x="0" y="0"/>
                    </a:lnTo>
                    <a:lnTo>
                      <a:pt x="0" y="1"/>
                    </a:lnTo>
                    <a:lnTo>
                      <a:pt x="1" y="2"/>
                    </a:lnTo>
                    <a:lnTo>
                      <a:pt x="1" y="3"/>
                    </a:lnTo>
                    <a:lnTo>
                      <a:pt x="1" y="5"/>
                    </a:lnTo>
                    <a:lnTo>
                      <a:pt x="0" y="5"/>
                    </a:lnTo>
                    <a:lnTo>
                      <a:pt x="0" y="6"/>
                    </a:lnTo>
                    <a:lnTo>
                      <a:pt x="2" y="6"/>
                    </a:lnTo>
                  </a:path>
                </a:pathLst>
              </a:custGeom>
              <a:solidFill>
                <a:srgbClr val="C0C0C0"/>
              </a:solidFill>
              <a:ln w="127000" cap="rnd">
                <a:noFill/>
                <a:round/>
                <a:headEnd/>
                <a:tailEnd/>
              </a:ln>
            </p:spPr>
            <p:txBody>
              <a:bodyPr>
                <a:prstTxWarp prst="textNoShape">
                  <a:avLst/>
                </a:prstTxWarp>
              </a:bodyPr>
              <a:lstStyle/>
              <a:p>
                <a:endParaRPr lang="en-US"/>
              </a:p>
            </p:txBody>
          </p:sp>
          <p:sp>
            <p:nvSpPr>
              <p:cNvPr id="26243" name="Freeform 626"/>
              <p:cNvSpPr>
                <a:spLocks/>
              </p:cNvSpPr>
              <p:nvPr/>
            </p:nvSpPr>
            <p:spPr bwMode="auto">
              <a:xfrm>
                <a:off x="1081" y="3259"/>
                <a:ext cx="36" cy="7"/>
              </a:xfrm>
              <a:custGeom>
                <a:avLst/>
                <a:gdLst>
                  <a:gd name="T0" fmla="*/ 33 w 36"/>
                  <a:gd name="T1" fmla="*/ 6 h 7"/>
                  <a:gd name="T2" fmla="*/ 31 w 36"/>
                  <a:gd name="T3" fmla="*/ 5 h 7"/>
                  <a:gd name="T4" fmla="*/ 29 w 36"/>
                  <a:gd name="T5" fmla="*/ 5 h 7"/>
                  <a:gd name="T6" fmla="*/ 29 w 36"/>
                  <a:gd name="T7" fmla="*/ 3 h 7"/>
                  <a:gd name="T8" fmla="*/ 29 w 36"/>
                  <a:gd name="T9" fmla="*/ 2 h 7"/>
                  <a:gd name="T10" fmla="*/ 31 w 36"/>
                  <a:gd name="T11" fmla="*/ 1 h 7"/>
                  <a:gd name="T12" fmla="*/ 33 w 36"/>
                  <a:gd name="T13" fmla="*/ 1 h 7"/>
                  <a:gd name="T14" fmla="*/ 35 w 36"/>
                  <a:gd name="T15" fmla="*/ 0 h 7"/>
                  <a:gd name="T16" fmla="*/ 25 w 36"/>
                  <a:gd name="T17" fmla="*/ 0 h 7"/>
                  <a:gd name="T18" fmla="*/ 25 w 36"/>
                  <a:gd name="T19" fmla="*/ 1 h 7"/>
                  <a:gd name="T20" fmla="*/ 25 w 36"/>
                  <a:gd name="T21" fmla="*/ 2 h 7"/>
                  <a:gd name="T22" fmla="*/ 25 w 36"/>
                  <a:gd name="T23" fmla="*/ 2 h 7"/>
                  <a:gd name="T24" fmla="*/ 23 w 36"/>
                  <a:gd name="T25" fmla="*/ 2 h 7"/>
                  <a:gd name="T26" fmla="*/ 23 w 36"/>
                  <a:gd name="T27" fmla="*/ 3 h 7"/>
                  <a:gd name="T28" fmla="*/ 21 w 36"/>
                  <a:gd name="T29" fmla="*/ 3 h 7"/>
                  <a:gd name="T30" fmla="*/ 19 w 36"/>
                  <a:gd name="T31" fmla="*/ 4 h 7"/>
                  <a:gd name="T32" fmla="*/ 16 w 36"/>
                  <a:gd name="T33" fmla="*/ 4 h 7"/>
                  <a:gd name="T34" fmla="*/ 14 w 36"/>
                  <a:gd name="T35" fmla="*/ 3 h 7"/>
                  <a:gd name="T36" fmla="*/ 12 w 36"/>
                  <a:gd name="T37" fmla="*/ 3 h 7"/>
                  <a:gd name="T38" fmla="*/ 10 w 36"/>
                  <a:gd name="T39" fmla="*/ 2 h 7"/>
                  <a:gd name="T40" fmla="*/ 8 w 36"/>
                  <a:gd name="T41" fmla="*/ 2 h 7"/>
                  <a:gd name="T42" fmla="*/ 8 w 36"/>
                  <a:gd name="T43" fmla="*/ 1 h 7"/>
                  <a:gd name="T44" fmla="*/ 8 w 36"/>
                  <a:gd name="T45" fmla="*/ 0 h 7"/>
                  <a:gd name="T46" fmla="*/ 0 w 36"/>
                  <a:gd name="T47" fmla="*/ 0 h 7"/>
                  <a:gd name="T48" fmla="*/ 2 w 36"/>
                  <a:gd name="T49" fmla="*/ 1 h 7"/>
                  <a:gd name="T50" fmla="*/ 4 w 36"/>
                  <a:gd name="T51" fmla="*/ 1 h 7"/>
                  <a:gd name="T52" fmla="*/ 6 w 36"/>
                  <a:gd name="T53" fmla="*/ 2 h 7"/>
                  <a:gd name="T54" fmla="*/ 6 w 36"/>
                  <a:gd name="T55" fmla="*/ 3 h 7"/>
                  <a:gd name="T56" fmla="*/ 6 w 36"/>
                  <a:gd name="T57" fmla="*/ 5 h 7"/>
                  <a:gd name="T58" fmla="*/ 4 w 36"/>
                  <a:gd name="T59" fmla="*/ 5 h 7"/>
                  <a:gd name="T60" fmla="*/ 2 w 36"/>
                  <a:gd name="T61" fmla="*/ 6 h 7"/>
                  <a:gd name="T62" fmla="*/ 10 w 36"/>
                  <a:gd name="T63" fmla="*/ 6 h 7"/>
                  <a:gd name="T64" fmla="*/ 10 w 36"/>
                  <a:gd name="T65" fmla="*/ 5 h 7"/>
                  <a:gd name="T66" fmla="*/ 14 w 36"/>
                  <a:gd name="T67" fmla="*/ 5 h 7"/>
                  <a:gd name="T68" fmla="*/ 16 w 36"/>
                  <a:gd name="T69" fmla="*/ 5 h 7"/>
                  <a:gd name="T70" fmla="*/ 21 w 36"/>
                  <a:gd name="T71" fmla="*/ 5 h 7"/>
                  <a:gd name="T72" fmla="*/ 23 w 36"/>
                  <a:gd name="T73" fmla="*/ 5 h 7"/>
                  <a:gd name="T74" fmla="*/ 25 w 36"/>
                  <a:gd name="T75" fmla="*/ 6 h 7"/>
                  <a:gd name="T76" fmla="*/ 33 w 36"/>
                  <a:gd name="T77" fmla="*/ 6 h 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6"/>
                  <a:gd name="T118" fmla="*/ 0 h 7"/>
                  <a:gd name="T119" fmla="*/ 36 w 36"/>
                  <a:gd name="T120" fmla="*/ 7 h 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6" h="7">
                    <a:moveTo>
                      <a:pt x="33" y="6"/>
                    </a:moveTo>
                    <a:lnTo>
                      <a:pt x="31" y="5"/>
                    </a:lnTo>
                    <a:lnTo>
                      <a:pt x="29" y="5"/>
                    </a:lnTo>
                    <a:lnTo>
                      <a:pt x="29" y="3"/>
                    </a:lnTo>
                    <a:lnTo>
                      <a:pt x="29" y="2"/>
                    </a:lnTo>
                    <a:lnTo>
                      <a:pt x="31" y="1"/>
                    </a:lnTo>
                    <a:lnTo>
                      <a:pt x="33" y="1"/>
                    </a:lnTo>
                    <a:lnTo>
                      <a:pt x="35" y="0"/>
                    </a:lnTo>
                    <a:lnTo>
                      <a:pt x="25" y="0"/>
                    </a:lnTo>
                    <a:lnTo>
                      <a:pt x="25" y="1"/>
                    </a:lnTo>
                    <a:lnTo>
                      <a:pt x="25" y="2"/>
                    </a:lnTo>
                    <a:lnTo>
                      <a:pt x="23" y="2"/>
                    </a:lnTo>
                    <a:lnTo>
                      <a:pt x="23" y="3"/>
                    </a:lnTo>
                    <a:lnTo>
                      <a:pt x="21" y="3"/>
                    </a:lnTo>
                    <a:lnTo>
                      <a:pt x="19" y="4"/>
                    </a:lnTo>
                    <a:lnTo>
                      <a:pt x="16" y="4"/>
                    </a:lnTo>
                    <a:lnTo>
                      <a:pt x="14" y="3"/>
                    </a:lnTo>
                    <a:lnTo>
                      <a:pt x="12" y="3"/>
                    </a:lnTo>
                    <a:lnTo>
                      <a:pt x="10" y="2"/>
                    </a:lnTo>
                    <a:lnTo>
                      <a:pt x="8" y="2"/>
                    </a:lnTo>
                    <a:lnTo>
                      <a:pt x="8" y="1"/>
                    </a:lnTo>
                    <a:lnTo>
                      <a:pt x="8" y="0"/>
                    </a:lnTo>
                    <a:lnTo>
                      <a:pt x="0" y="0"/>
                    </a:lnTo>
                    <a:lnTo>
                      <a:pt x="2" y="1"/>
                    </a:lnTo>
                    <a:lnTo>
                      <a:pt x="4" y="1"/>
                    </a:lnTo>
                    <a:lnTo>
                      <a:pt x="6" y="2"/>
                    </a:lnTo>
                    <a:lnTo>
                      <a:pt x="6" y="3"/>
                    </a:lnTo>
                    <a:lnTo>
                      <a:pt x="6" y="5"/>
                    </a:lnTo>
                    <a:lnTo>
                      <a:pt x="4" y="5"/>
                    </a:lnTo>
                    <a:lnTo>
                      <a:pt x="2" y="6"/>
                    </a:lnTo>
                    <a:lnTo>
                      <a:pt x="10" y="6"/>
                    </a:lnTo>
                    <a:lnTo>
                      <a:pt x="10" y="5"/>
                    </a:lnTo>
                    <a:lnTo>
                      <a:pt x="14" y="5"/>
                    </a:lnTo>
                    <a:lnTo>
                      <a:pt x="16" y="5"/>
                    </a:lnTo>
                    <a:lnTo>
                      <a:pt x="21" y="5"/>
                    </a:lnTo>
                    <a:lnTo>
                      <a:pt x="23" y="5"/>
                    </a:lnTo>
                    <a:lnTo>
                      <a:pt x="25" y="6"/>
                    </a:lnTo>
                    <a:lnTo>
                      <a:pt x="33" y="6"/>
                    </a:lnTo>
                  </a:path>
                </a:pathLst>
              </a:custGeom>
              <a:solidFill>
                <a:srgbClr val="C0C0C0"/>
              </a:solidFill>
              <a:ln w="127000" cap="rnd">
                <a:noFill/>
                <a:round/>
                <a:headEnd/>
                <a:tailEnd/>
              </a:ln>
            </p:spPr>
            <p:txBody>
              <a:bodyPr>
                <a:prstTxWarp prst="textNoShape">
                  <a:avLst/>
                </a:prstTxWarp>
              </a:bodyPr>
              <a:lstStyle/>
              <a:p>
                <a:endParaRPr lang="en-US"/>
              </a:p>
            </p:txBody>
          </p:sp>
          <p:sp>
            <p:nvSpPr>
              <p:cNvPr id="26244" name="Freeform 627"/>
              <p:cNvSpPr>
                <a:spLocks/>
              </p:cNvSpPr>
              <p:nvPr/>
            </p:nvSpPr>
            <p:spPr bwMode="auto">
              <a:xfrm>
                <a:off x="1060" y="3259"/>
                <a:ext cx="4" cy="7"/>
              </a:xfrm>
              <a:custGeom>
                <a:avLst/>
                <a:gdLst>
                  <a:gd name="T0" fmla="*/ 2 w 4"/>
                  <a:gd name="T1" fmla="*/ 6 h 7"/>
                  <a:gd name="T2" fmla="*/ 2 w 4"/>
                  <a:gd name="T3" fmla="*/ 5 h 7"/>
                  <a:gd name="T4" fmla="*/ 2 w 4"/>
                  <a:gd name="T5" fmla="*/ 5 h 7"/>
                  <a:gd name="T6" fmla="*/ 1 w 4"/>
                  <a:gd name="T7" fmla="*/ 3 h 7"/>
                  <a:gd name="T8" fmla="*/ 2 w 4"/>
                  <a:gd name="T9" fmla="*/ 2 h 7"/>
                  <a:gd name="T10" fmla="*/ 2 w 4"/>
                  <a:gd name="T11" fmla="*/ 1 h 7"/>
                  <a:gd name="T12" fmla="*/ 3 w 4"/>
                  <a:gd name="T13" fmla="*/ 0 h 7"/>
                  <a:gd name="T14" fmla="*/ 2 w 4"/>
                  <a:gd name="T15" fmla="*/ 1 h 7"/>
                  <a:gd name="T16" fmla="*/ 2 w 4"/>
                  <a:gd name="T17" fmla="*/ 2 h 7"/>
                  <a:gd name="T18" fmla="*/ 1 w 4"/>
                  <a:gd name="T19" fmla="*/ 3 h 7"/>
                  <a:gd name="T20" fmla="*/ 1 w 4"/>
                  <a:gd name="T21" fmla="*/ 5 h 7"/>
                  <a:gd name="T22" fmla="*/ 0 w 4"/>
                  <a:gd name="T23" fmla="*/ 5 h 7"/>
                  <a:gd name="T24" fmla="*/ 0 w 4"/>
                  <a:gd name="T25" fmla="*/ 6 h 7"/>
                  <a:gd name="T26" fmla="*/ 2 w 4"/>
                  <a:gd name="T27" fmla="*/ 6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
                  <a:gd name="T43" fmla="*/ 0 h 7"/>
                  <a:gd name="T44" fmla="*/ 4 w 4"/>
                  <a:gd name="T45" fmla="*/ 7 h 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 h="7">
                    <a:moveTo>
                      <a:pt x="2" y="6"/>
                    </a:moveTo>
                    <a:lnTo>
                      <a:pt x="2" y="5"/>
                    </a:lnTo>
                    <a:lnTo>
                      <a:pt x="1" y="3"/>
                    </a:lnTo>
                    <a:lnTo>
                      <a:pt x="2" y="2"/>
                    </a:lnTo>
                    <a:lnTo>
                      <a:pt x="2" y="1"/>
                    </a:lnTo>
                    <a:lnTo>
                      <a:pt x="3" y="0"/>
                    </a:lnTo>
                    <a:lnTo>
                      <a:pt x="2" y="1"/>
                    </a:lnTo>
                    <a:lnTo>
                      <a:pt x="2" y="2"/>
                    </a:lnTo>
                    <a:lnTo>
                      <a:pt x="1" y="3"/>
                    </a:lnTo>
                    <a:lnTo>
                      <a:pt x="1" y="5"/>
                    </a:lnTo>
                    <a:lnTo>
                      <a:pt x="0" y="5"/>
                    </a:lnTo>
                    <a:lnTo>
                      <a:pt x="0" y="6"/>
                    </a:lnTo>
                    <a:lnTo>
                      <a:pt x="2" y="6"/>
                    </a:lnTo>
                  </a:path>
                </a:pathLst>
              </a:custGeom>
              <a:solidFill>
                <a:srgbClr val="C0C0C0"/>
              </a:solidFill>
              <a:ln w="127000" cap="rnd">
                <a:noFill/>
                <a:round/>
                <a:headEnd/>
                <a:tailEnd/>
              </a:ln>
            </p:spPr>
            <p:txBody>
              <a:bodyPr>
                <a:prstTxWarp prst="textNoShape">
                  <a:avLst/>
                </a:prstTxWarp>
              </a:bodyPr>
              <a:lstStyle/>
              <a:p>
                <a:endParaRPr lang="en-US"/>
              </a:p>
            </p:txBody>
          </p:sp>
          <p:sp>
            <p:nvSpPr>
              <p:cNvPr id="26245" name="Freeform 628"/>
              <p:cNvSpPr>
                <a:spLocks/>
              </p:cNvSpPr>
              <p:nvPr/>
            </p:nvSpPr>
            <p:spPr bwMode="auto">
              <a:xfrm>
                <a:off x="609" y="3259"/>
                <a:ext cx="7" cy="7"/>
              </a:xfrm>
              <a:custGeom>
                <a:avLst/>
                <a:gdLst>
                  <a:gd name="T0" fmla="*/ 6 w 7"/>
                  <a:gd name="T1" fmla="*/ 6 h 7"/>
                  <a:gd name="T2" fmla="*/ 6 w 7"/>
                  <a:gd name="T3" fmla="*/ 5 h 7"/>
                  <a:gd name="T4" fmla="*/ 6 w 7"/>
                  <a:gd name="T5" fmla="*/ 5 h 7"/>
                  <a:gd name="T6" fmla="*/ 5 w 7"/>
                  <a:gd name="T7" fmla="*/ 3 h 7"/>
                  <a:gd name="T8" fmla="*/ 4 w 7"/>
                  <a:gd name="T9" fmla="*/ 2 h 7"/>
                  <a:gd name="T10" fmla="*/ 2 w 7"/>
                  <a:gd name="T11" fmla="*/ 2 h 7"/>
                  <a:gd name="T12" fmla="*/ 1 w 7"/>
                  <a:gd name="T13" fmla="*/ 0 h 7"/>
                  <a:gd name="T14" fmla="*/ 0 w 7"/>
                  <a:gd name="T15" fmla="*/ 0 h 7"/>
                  <a:gd name="T16" fmla="*/ 1 w 7"/>
                  <a:gd name="T17" fmla="*/ 1 h 7"/>
                  <a:gd name="T18" fmla="*/ 2 w 7"/>
                  <a:gd name="T19" fmla="*/ 1 h 7"/>
                  <a:gd name="T20" fmla="*/ 2 w 7"/>
                  <a:gd name="T21" fmla="*/ 2 h 7"/>
                  <a:gd name="T22" fmla="*/ 3 w 7"/>
                  <a:gd name="T23" fmla="*/ 2 h 7"/>
                  <a:gd name="T24" fmla="*/ 4 w 7"/>
                  <a:gd name="T25" fmla="*/ 4 h 7"/>
                  <a:gd name="T26" fmla="*/ 3 w 7"/>
                  <a:gd name="T27" fmla="*/ 5 h 7"/>
                  <a:gd name="T28" fmla="*/ 2 w 7"/>
                  <a:gd name="T29" fmla="*/ 5 h 7"/>
                  <a:gd name="T30" fmla="*/ 2 w 7"/>
                  <a:gd name="T31" fmla="*/ 6 h 7"/>
                  <a:gd name="T32" fmla="*/ 6 w 7"/>
                  <a:gd name="T33" fmla="*/ 6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7"/>
                  <a:gd name="T53" fmla="*/ 7 w 7"/>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7">
                    <a:moveTo>
                      <a:pt x="6" y="6"/>
                    </a:moveTo>
                    <a:lnTo>
                      <a:pt x="6" y="5"/>
                    </a:lnTo>
                    <a:lnTo>
                      <a:pt x="5" y="3"/>
                    </a:lnTo>
                    <a:lnTo>
                      <a:pt x="4" y="2"/>
                    </a:lnTo>
                    <a:lnTo>
                      <a:pt x="2" y="2"/>
                    </a:lnTo>
                    <a:lnTo>
                      <a:pt x="1" y="0"/>
                    </a:lnTo>
                    <a:lnTo>
                      <a:pt x="0" y="0"/>
                    </a:lnTo>
                    <a:lnTo>
                      <a:pt x="1" y="1"/>
                    </a:lnTo>
                    <a:lnTo>
                      <a:pt x="2" y="1"/>
                    </a:lnTo>
                    <a:lnTo>
                      <a:pt x="2" y="2"/>
                    </a:lnTo>
                    <a:lnTo>
                      <a:pt x="3" y="2"/>
                    </a:lnTo>
                    <a:lnTo>
                      <a:pt x="4" y="4"/>
                    </a:lnTo>
                    <a:lnTo>
                      <a:pt x="3" y="5"/>
                    </a:lnTo>
                    <a:lnTo>
                      <a:pt x="2" y="5"/>
                    </a:lnTo>
                    <a:lnTo>
                      <a:pt x="2" y="6"/>
                    </a:lnTo>
                    <a:lnTo>
                      <a:pt x="6" y="6"/>
                    </a:lnTo>
                  </a:path>
                </a:pathLst>
              </a:custGeom>
              <a:solidFill>
                <a:srgbClr val="C0C0C0"/>
              </a:solidFill>
              <a:ln w="127000" cap="rnd">
                <a:noFill/>
                <a:round/>
                <a:headEnd/>
                <a:tailEnd/>
              </a:ln>
            </p:spPr>
            <p:txBody>
              <a:bodyPr>
                <a:prstTxWarp prst="textNoShape">
                  <a:avLst/>
                </a:prstTxWarp>
              </a:bodyPr>
              <a:lstStyle/>
              <a:p>
                <a:endParaRPr lang="en-US"/>
              </a:p>
            </p:txBody>
          </p:sp>
          <p:sp>
            <p:nvSpPr>
              <p:cNvPr id="26246" name="Freeform 629"/>
              <p:cNvSpPr>
                <a:spLocks/>
              </p:cNvSpPr>
              <p:nvPr/>
            </p:nvSpPr>
            <p:spPr bwMode="auto">
              <a:xfrm>
                <a:off x="559" y="3259"/>
                <a:ext cx="38" cy="7"/>
              </a:xfrm>
              <a:custGeom>
                <a:avLst/>
                <a:gdLst>
                  <a:gd name="T0" fmla="*/ 33 w 38"/>
                  <a:gd name="T1" fmla="*/ 6 h 7"/>
                  <a:gd name="T2" fmla="*/ 33 w 38"/>
                  <a:gd name="T3" fmla="*/ 5 h 7"/>
                  <a:gd name="T4" fmla="*/ 31 w 38"/>
                  <a:gd name="T5" fmla="*/ 5 h 7"/>
                  <a:gd name="T6" fmla="*/ 29 w 38"/>
                  <a:gd name="T7" fmla="*/ 4 h 7"/>
                  <a:gd name="T8" fmla="*/ 31 w 38"/>
                  <a:gd name="T9" fmla="*/ 2 h 7"/>
                  <a:gd name="T10" fmla="*/ 33 w 38"/>
                  <a:gd name="T11" fmla="*/ 2 h 7"/>
                  <a:gd name="T12" fmla="*/ 33 w 38"/>
                  <a:gd name="T13" fmla="*/ 1 h 7"/>
                  <a:gd name="T14" fmla="*/ 35 w 38"/>
                  <a:gd name="T15" fmla="*/ 1 h 7"/>
                  <a:gd name="T16" fmla="*/ 37 w 38"/>
                  <a:gd name="T17" fmla="*/ 0 h 7"/>
                  <a:gd name="T18" fmla="*/ 27 w 38"/>
                  <a:gd name="T19" fmla="*/ 0 h 7"/>
                  <a:gd name="T20" fmla="*/ 27 w 38"/>
                  <a:gd name="T21" fmla="*/ 1 h 7"/>
                  <a:gd name="T22" fmla="*/ 27 w 38"/>
                  <a:gd name="T23" fmla="*/ 2 h 7"/>
                  <a:gd name="T24" fmla="*/ 25 w 38"/>
                  <a:gd name="T25" fmla="*/ 2 h 7"/>
                  <a:gd name="T26" fmla="*/ 25 w 38"/>
                  <a:gd name="T27" fmla="*/ 3 h 7"/>
                  <a:gd name="T28" fmla="*/ 23 w 38"/>
                  <a:gd name="T29" fmla="*/ 3 h 7"/>
                  <a:gd name="T30" fmla="*/ 21 w 38"/>
                  <a:gd name="T31" fmla="*/ 3 h 7"/>
                  <a:gd name="T32" fmla="*/ 21 w 38"/>
                  <a:gd name="T33" fmla="*/ 4 h 7"/>
                  <a:gd name="T34" fmla="*/ 19 w 38"/>
                  <a:gd name="T35" fmla="*/ 4 h 7"/>
                  <a:gd name="T36" fmla="*/ 16 w 38"/>
                  <a:gd name="T37" fmla="*/ 4 h 7"/>
                  <a:gd name="T38" fmla="*/ 14 w 38"/>
                  <a:gd name="T39" fmla="*/ 3 h 7"/>
                  <a:gd name="T40" fmla="*/ 12 w 38"/>
                  <a:gd name="T41" fmla="*/ 3 h 7"/>
                  <a:gd name="T42" fmla="*/ 12 w 38"/>
                  <a:gd name="T43" fmla="*/ 2 h 7"/>
                  <a:gd name="T44" fmla="*/ 10 w 38"/>
                  <a:gd name="T45" fmla="*/ 2 h 7"/>
                  <a:gd name="T46" fmla="*/ 10 w 38"/>
                  <a:gd name="T47" fmla="*/ 1 h 7"/>
                  <a:gd name="T48" fmla="*/ 10 w 38"/>
                  <a:gd name="T49" fmla="*/ 0 h 7"/>
                  <a:gd name="T50" fmla="*/ 0 w 38"/>
                  <a:gd name="T51" fmla="*/ 0 h 7"/>
                  <a:gd name="T52" fmla="*/ 2 w 38"/>
                  <a:gd name="T53" fmla="*/ 1 h 7"/>
                  <a:gd name="T54" fmla="*/ 4 w 38"/>
                  <a:gd name="T55" fmla="*/ 2 h 7"/>
                  <a:gd name="T56" fmla="*/ 6 w 38"/>
                  <a:gd name="T57" fmla="*/ 2 h 7"/>
                  <a:gd name="T58" fmla="*/ 6 w 38"/>
                  <a:gd name="T59" fmla="*/ 4 h 7"/>
                  <a:gd name="T60" fmla="*/ 6 w 38"/>
                  <a:gd name="T61" fmla="*/ 5 h 7"/>
                  <a:gd name="T62" fmla="*/ 4 w 38"/>
                  <a:gd name="T63" fmla="*/ 5 h 7"/>
                  <a:gd name="T64" fmla="*/ 4 w 38"/>
                  <a:gd name="T65" fmla="*/ 6 h 7"/>
                  <a:gd name="T66" fmla="*/ 12 w 38"/>
                  <a:gd name="T67" fmla="*/ 6 h 7"/>
                  <a:gd name="T68" fmla="*/ 12 w 38"/>
                  <a:gd name="T69" fmla="*/ 5 h 7"/>
                  <a:gd name="T70" fmla="*/ 14 w 38"/>
                  <a:gd name="T71" fmla="*/ 5 h 7"/>
                  <a:gd name="T72" fmla="*/ 19 w 38"/>
                  <a:gd name="T73" fmla="*/ 5 h 7"/>
                  <a:gd name="T74" fmla="*/ 21 w 38"/>
                  <a:gd name="T75" fmla="*/ 5 h 7"/>
                  <a:gd name="T76" fmla="*/ 25 w 38"/>
                  <a:gd name="T77" fmla="*/ 5 h 7"/>
                  <a:gd name="T78" fmla="*/ 25 w 38"/>
                  <a:gd name="T79" fmla="*/ 6 h 7"/>
                  <a:gd name="T80" fmla="*/ 33 w 38"/>
                  <a:gd name="T81" fmla="*/ 6 h 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8"/>
                  <a:gd name="T124" fmla="*/ 0 h 7"/>
                  <a:gd name="T125" fmla="*/ 38 w 38"/>
                  <a:gd name="T126" fmla="*/ 7 h 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8" h="7">
                    <a:moveTo>
                      <a:pt x="33" y="6"/>
                    </a:moveTo>
                    <a:lnTo>
                      <a:pt x="33" y="5"/>
                    </a:lnTo>
                    <a:lnTo>
                      <a:pt x="31" y="5"/>
                    </a:lnTo>
                    <a:lnTo>
                      <a:pt x="29" y="4"/>
                    </a:lnTo>
                    <a:lnTo>
                      <a:pt x="31" y="2"/>
                    </a:lnTo>
                    <a:lnTo>
                      <a:pt x="33" y="2"/>
                    </a:lnTo>
                    <a:lnTo>
                      <a:pt x="33" y="1"/>
                    </a:lnTo>
                    <a:lnTo>
                      <a:pt x="35" y="1"/>
                    </a:lnTo>
                    <a:lnTo>
                      <a:pt x="37" y="0"/>
                    </a:lnTo>
                    <a:lnTo>
                      <a:pt x="27" y="0"/>
                    </a:lnTo>
                    <a:lnTo>
                      <a:pt x="27" y="1"/>
                    </a:lnTo>
                    <a:lnTo>
                      <a:pt x="27" y="2"/>
                    </a:lnTo>
                    <a:lnTo>
                      <a:pt x="25" y="2"/>
                    </a:lnTo>
                    <a:lnTo>
                      <a:pt x="25" y="3"/>
                    </a:lnTo>
                    <a:lnTo>
                      <a:pt x="23" y="3"/>
                    </a:lnTo>
                    <a:lnTo>
                      <a:pt x="21" y="3"/>
                    </a:lnTo>
                    <a:lnTo>
                      <a:pt x="21" y="4"/>
                    </a:lnTo>
                    <a:lnTo>
                      <a:pt x="19" y="4"/>
                    </a:lnTo>
                    <a:lnTo>
                      <a:pt x="16" y="4"/>
                    </a:lnTo>
                    <a:lnTo>
                      <a:pt x="14" y="3"/>
                    </a:lnTo>
                    <a:lnTo>
                      <a:pt x="12" y="3"/>
                    </a:lnTo>
                    <a:lnTo>
                      <a:pt x="12" y="2"/>
                    </a:lnTo>
                    <a:lnTo>
                      <a:pt x="10" y="2"/>
                    </a:lnTo>
                    <a:lnTo>
                      <a:pt x="10" y="1"/>
                    </a:lnTo>
                    <a:lnTo>
                      <a:pt x="10" y="0"/>
                    </a:lnTo>
                    <a:lnTo>
                      <a:pt x="0" y="0"/>
                    </a:lnTo>
                    <a:lnTo>
                      <a:pt x="2" y="1"/>
                    </a:lnTo>
                    <a:lnTo>
                      <a:pt x="4" y="2"/>
                    </a:lnTo>
                    <a:lnTo>
                      <a:pt x="6" y="2"/>
                    </a:lnTo>
                    <a:lnTo>
                      <a:pt x="6" y="4"/>
                    </a:lnTo>
                    <a:lnTo>
                      <a:pt x="6" y="5"/>
                    </a:lnTo>
                    <a:lnTo>
                      <a:pt x="4" y="5"/>
                    </a:lnTo>
                    <a:lnTo>
                      <a:pt x="4" y="6"/>
                    </a:lnTo>
                    <a:lnTo>
                      <a:pt x="12" y="6"/>
                    </a:lnTo>
                    <a:lnTo>
                      <a:pt x="12" y="5"/>
                    </a:lnTo>
                    <a:lnTo>
                      <a:pt x="14" y="5"/>
                    </a:lnTo>
                    <a:lnTo>
                      <a:pt x="19" y="5"/>
                    </a:lnTo>
                    <a:lnTo>
                      <a:pt x="21" y="5"/>
                    </a:lnTo>
                    <a:lnTo>
                      <a:pt x="25" y="5"/>
                    </a:lnTo>
                    <a:lnTo>
                      <a:pt x="25" y="6"/>
                    </a:lnTo>
                    <a:lnTo>
                      <a:pt x="33" y="6"/>
                    </a:lnTo>
                  </a:path>
                </a:pathLst>
              </a:custGeom>
              <a:solidFill>
                <a:srgbClr val="C0C0C0"/>
              </a:solidFill>
              <a:ln w="127000" cap="rnd">
                <a:noFill/>
                <a:round/>
                <a:headEnd/>
                <a:tailEnd/>
              </a:ln>
            </p:spPr>
            <p:txBody>
              <a:bodyPr>
                <a:prstTxWarp prst="textNoShape">
                  <a:avLst/>
                </a:prstTxWarp>
              </a:bodyPr>
              <a:lstStyle/>
              <a:p>
                <a:endParaRPr lang="en-US"/>
              </a:p>
            </p:txBody>
          </p:sp>
          <p:sp>
            <p:nvSpPr>
              <p:cNvPr id="26247" name="Freeform 630"/>
              <p:cNvSpPr>
                <a:spLocks/>
              </p:cNvSpPr>
              <p:nvPr/>
            </p:nvSpPr>
            <p:spPr bwMode="auto">
              <a:xfrm>
                <a:off x="537" y="3259"/>
                <a:ext cx="7" cy="7"/>
              </a:xfrm>
              <a:custGeom>
                <a:avLst/>
                <a:gdLst>
                  <a:gd name="T0" fmla="*/ 5 w 7"/>
                  <a:gd name="T1" fmla="*/ 6 h 7"/>
                  <a:gd name="T2" fmla="*/ 4 w 7"/>
                  <a:gd name="T3" fmla="*/ 5 h 7"/>
                  <a:gd name="T4" fmla="*/ 3 w 7"/>
                  <a:gd name="T5" fmla="*/ 5 h 7"/>
                  <a:gd name="T6" fmla="*/ 3 w 7"/>
                  <a:gd name="T7" fmla="*/ 4 h 7"/>
                  <a:gd name="T8" fmla="*/ 3 w 7"/>
                  <a:gd name="T9" fmla="*/ 2 h 7"/>
                  <a:gd name="T10" fmla="*/ 4 w 7"/>
                  <a:gd name="T11" fmla="*/ 2 h 7"/>
                  <a:gd name="T12" fmla="*/ 5 w 7"/>
                  <a:gd name="T13" fmla="*/ 1 h 7"/>
                  <a:gd name="T14" fmla="*/ 6 w 7"/>
                  <a:gd name="T15" fmla="*/ 1 h 7"/>
                  <a:gd name="T16" fmla="*/ 6 w 7"/>
                  <a:gd name="T17" fmla="*/ 0 h 7"/>
                  <a:gd name="T18" fmla="*/ 4 w 7"/>
                  <a:gd name="T19" fmla="*/ 2 h 7"/>
                  <a:gd name="T20" fmla="*/ 3 w 7"/>
                  <a:gd name="T21" fmla="*/ 2 h 7"/>
                  <a:gd name="T22" fmla="*/ 2 w 7"/>
                  <a:gd name="T23" fmla="*/ 3 h 7"/>
                  <a:gd name="T24" fmla="*/ 1 w 7"/>
                  <a:gd name="T25" fmla="*/ 5 h 7"/>
                  <a:gd name="T26" fmla="*/ 1 w 7"/>
                  <a:gd name="T27" fmla="*/ 5 h 7"/>
                  <a:gd name="T28" fmla="*/ 0 w 7"/>
                  <a:gd name="T29" fmla="*/ 6 h 7"/>
                  <a:gd name="T30" fmla="*/ 5 w 7"/>
                  <a:gd name="T31" fmla="*/ 6 h 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
                  <a:gd name="T49" fmla="*/ 0 h 7"/>
                  <a:gd name="T50" fmla="*/ 7 w 7"/>
                  <a:gd name="T51" fmla="*/ 7 h 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 h="7">
                    <a:moveTo>
                      <a:pt x="5" y="6"/>
                    </a:moveTo>
                    <a:lnTo>
                      <a:pt x="4" y="5"/>
                    </a:lnTo>
                    <a:lnTo>
                      <a:pt x="3" y="5"/>
                    </a:lnTo>
                    <a:lnTo>
                      <a:pt x="3" y="4"/>
                    </a:lnTo>
                    <a:lnTo>
                      <a:pt x="3" y="2"/>
                    </a:lnTo>
                    <a:lnTo>
                      <a:pt x="4" y="2"/>
                    </a:lnTo>
                    <a:lnTo>
                      <a:pt x="5" y="1"/>
                    </a:lnTo>
                    <a:lnTo>
                      <a:pt x="6" y="1"/>
                    </a:lnTo>
                    <a:lnTo>
                      <a:pt x="6" y="0"/>
                    </a:lnTo>
                    <a:lnTo>
                      <a:pt x="4" y="2"/>
                    </a:lnTo>
                    <a:lnTo>
                      <a:pt x="3" y="2"/>
                    </a:lnTo>
                    <a:lnTo>
                      <a:pt x="2" y="3"/>
                    </a:lnTo>
                    <a:lnTo>
                      <a:pt x="1" y="5"/>
                    </a:lnTo>
                    <a:lnTo>
                      <a:pt x="0" y="6"/>
                    </a:lnTo>
                    <a:lnTo>
                      <a:pt x="5" y="6"/>
                    </a:lnTo>
                  </a:path>
                </a:pathLst>
              </a:custGeom>
              <a:solidFill>
                <a:srgbClr val="C0C0C0"/>
              </a:solidFill>
              <a:ln w="127000" cap="rnd">
                <a:noFill/>
                <a:round/>
                <a:headEnd/>
                <a:tailEnd/>
              </a:ln>
            </p:spPr>
            <p:txBody>
              <a:bodyPr>
                <a:prstTxWarp prst="textNoShape">
                  <a:avLst/>
                </a:prstTxWarp>
              </a:bodyPr>
              <a:lstStyle/>
              <a:p>
                <a:endParaRPr lang="en-US"/>
              </a:p>
            </p:txBody>
          </p:sp>
          <p:sp>
            <p:nvSpPr>
              <p:cNvPr id="26248" name="Freeform 631"/>
              <p:cNvSpPr>
                <a:spLocks/>
              </p:cNvSpPr>
              <p:nvPr/>
            </p:nvSpPr>
            <p:spPr bwMode="auto">
              <a:xfrm>
                <a:off x="1113" y="3271"/>
                <a:ext cx="28" cy="4"/>
              </a:xfrm>
              <a:custGeom>
                <a:avLst/>
                <a:gdLst>
                  <a:gd name="T0" fmla="*/ 27 w 28"/>
                  <a:gd name="T1" fmla="*/ 3 h 4"/>
                  <a:gd name="T2" fmla="*/ 27 w 28"/>
                  <a:gd name="T3" fmla="*/ 2 h 4"/>
                  <a:gd name="T4" fmla="*/ 27 w 28"/>
                  <a:gd name="T5" fmla="*/ 2 h 4"/>
                  <a:gd name="T6" fmla="*/ 25 w 28"/>
                  <a:gd name="T7" fmla="*/ 1 h 4"/>
                  <a:gd name="T8" fmla="*/ 25 w 28"/>
                  <a:gd name="T9" fmla="*/ 0 h 4"/>
                  <a:gd name="T10" fmla="*/ 15 w 28"/>
                  <a:gd name="T11" fmla="*/ 0 h 4"/>
                  <a:gd name="T12" fmla="*/ 14 w 28"/>
                  <a:gd name="T13" fmla="*/ 0 h 4"/>
                  <a:gd name="T14" fmla="*/ 12 w 28"/>
                  <a:gd name="T15" fmla="*/ 1 h 4"/>
                  <a:gd name="T16" fmla="*/ 10 w 28"/>
                  <a:gd name="T17" fmla="*/ 0 h 4"/>
                  <a:gd name="T18" fmla="*/ 8 w 28"/>
                  <a:gd name="T19" fmla="*/ 0 h 4"/>
                  <a:gd name="T20" fmla="*/ 0 w 28"/>
                  <a:gd name="T21" fmla="*/ 0 h 4"/>
                  <a:gd name="T22" fmla="*/ 2 w 28"/>
                  <a:gd name="T23" fmla="*/ 1 h 4"/>
                  <a:gd name="T24" fmla="*/ 4 w 28"/>
                  <a:gd name="T25" fmla="*/ 1 h 4"/>
                  <a:gd name="T26" fmla="*/ 6 w 28"/>
                  <a:gd name="T27" fmla="*/ 2 h 4"/>
                  <a:gd name="T28" fmla="*/ 8 w 28"/>
                  <a:gd name="T29" fmla="*/ 3 h 4"/>
                  <a:gd name="T30" fmla="*/ 8 w 28"/>
                  <a:gd name="T31" fmla="*/ 3 h 4"/>
                  <a:gd name="T32" fmla="*/ 12 w 28"/>
                  <a:gd name="T33" fmla="*/ 3 h 4"/>
                  <a:gd name="T34" fmla="*/ 12 w 28"/>
                  <a:gd name="T35" fmla="*/ 3 h 4"/>
                  <a:gd name="T36" fmla="*/ 12 w 28"/>
                  <a:gd name="T37" fmla="*/ 2 h 4"/>
                  <a:gd name="T38" fmla="*/ 14 w 28"/>
                  <a:gd name="T39" fmla="*/ 2 h 4"/>
                  <a:gd name="T40" fmla="*/ 14 w 28"/>
                  <a:gd name="T41" fmla="*/ 2 h 4"/>
                  <a:gd name="T42" fmla="*/ 15 w 28"/>
                  <a:gd name="T43" fmla="*/ 2 h 4"/>
                  <a:gd name="T44" fmla="*/ 15 w 28"/>
                  <a:gd name="T45" fmla="*/ 1 h 4"/>
                  <a:gd name="T46" fmla="*/ 17 w 28"/>
                  <a:gd name="T47" fmla="*/ 1 h 4"/>
                  <a:gd name="T48" fmla="*/ 19 w 28"/>
                  <a:gd name="T49" fmla="*/ 1 h 4"/>
                  <a:gd name="T50" fmla="*/ 21 w 28"/>
                  <a:gd name="T51" fmla="*/ 1 h 4"/>
                  <a:gd name="T52" fmla="*/ 23 w 28"/>
                  <a:gd name="T53" fmla="*/ 1 h 4"/>
                  <a:gd name="T54" fmla="*/ 23 w 28"/>
                  <a:gd name="T55" fmla="*/ 2 h 4"/>
                  <a:gd name="T56" fmla="*/ 25 w 28"/>
                  <a:gd name="T57" fmla="*/ 2 h 4"/>
                  <a:gd name="T58" fmla="*/ 25 w 28"/>
                  <a:gd name="T59" fmla="*/ 2 h 4"/>
                  <a:gd name="T60" fmla="*/ 27 w 28"/>
                  <a:gd name="T61" fmla="*/ 2 h 4"/>
                  <a:gd name="T62" fmla="*/ 27 w 28"/>
                  <a:gd name="T63" fmla="*/ 3 h 4"/>
                  <a:gd name="T64" fmla="*/ 27 w 28"/>
                  <a:gd name="T65" fmla="*/ 3 h 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
                  <a:gd name="T100" fmla="*/ 0 h 4"/>
                  <a:gd name="T101" fmla="*/ 28 w 28"/>
                  <a:gd name="T102" fmla="*/ 4 h 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 h="4">
                    <a:moveTo>
                      <a:pt x="27" y="3"/>
                    </a:moveTo>
                    <a:lnTo>
                      <a:pt x="27" y="2"/>
                    </a:lnTo>
                    <a:lnTo>
                      <a:pt x="25" y="1"/>
                    </a:lnTo>
                    <a:lnTo>
                      <a:pt x="25" y="0"/>
                    </a:lnTo>
                    <a:lnTo>
                      <a:pt x="15" y="0"/>
                    </a:lnTo>
                    <a:lnTo>
                      <a:pt x="14" y="0"/>
                    </a:lnTo>
                    <a:lnTo>
                      <a:pt x="12" y="1"/>
                    </a:lnTo>
                    <a:lnTo>
                      <a:pt x="10" y="0"/>
                    </a:lnTo>
                    <a:lnTo>
                      <a:pt x="8" y="0"/>
                    </a:lnTo>
                    <a:lnTo>
                      <a:pt x="0" y="0"/>
                    </a:lnTo>
                    <a:lnTo>
                      <a:pt x="2" y="1"/>
                    </a:lnTo>
                    <a:lnTo>
                      <a:pt x="4" y="1"/>
                    </a:lnTo>
                    <a:lnTo>
                      <a:pt x="6" y="2"/>
                    </a:lnTo>
                    <a:lnTo>
                      <a:pt x="8" y="3"/>
                    </a:lnTo>
                    <a:lnTo>
                      <a:pt x="12" y="3"/>
                    </a:lnTo>
                    <a:lnTo>
                      <a:pt x="12" y="2"/>
                    </a:lnTo>
                    <a:lnTo>
                      <a:pt x="14" y="2"/>
                    </a:lnTo>
                    <a:lnTo>
                      <a:pt x="15" y="2"/>
                    </a:lnTo>
                    <a:lnTo>
                      <a:pt x="15" y="1"/>
                    </a:lnTo>
                    <a:lnTo>
                      <a:pt x="17" y="1"/>
                    </a:lnTo>
                    <a:lnTo>
                      <a:pt x="19" y="1"/>
                    </a:lnTo>
                    <a:lnTo>
                      <a:pt x="21" y="1"/>
                    </a:lnTo>
                    <a:lnTo>
                      <a:pt x="23" y="1"/>
                    </a:lnTo>
                    <a:lnTo>
                      <a:pt x="23" y="2"/>
                    </a:lnTo>
                    <a:lnTo>
                      <a:pt x="25" y="2"/>
                    </a:lnTo>
                    <a:lnTo>
                      <a:pt x="27" y="2"/>
                    </a:lnTo>
                    <a:lnTo>
                      <a:pt x="27" y="3"/>
                    </a:lnTo>
                  </a:path>
                </a:pathLst>
              </a:custGeom>
              <a:solidFill>
                <a:srgbClr val="C0C0C0"/>
              </a:solidFill>
              <a:ln w="127000" cap="rnd">
                <a:noFill/>
                <a:round/>
                <a:headEnd/>
                <a:tailEnd/>
              </a:ln>
            </p:spPr>
            <p:txBody>
              <a:bodyPr>
                <a:prstTxWarp prst="textNoShape">
                  <a:avLst/>
                </a:prstTxWarp>
              </a:bodyPr>
              <a:lstStyle/>
              <a:p>
                <a:endParaRPr lang="en-US"/>
              </a:p>
            </p:txBody>
          </p:sp>
          <p:sp>
            <p:nvSpPr>
              <p:cNvPr id="26249" name="Freeform 632"/>
              <p:cNvSpPr>
                <a:spLocks/>
              </p:cNvSpPr>
              <p:nvPr/>
            </p:nvSpPr>
            <p:spPr bwMode="auto">
              <a:xfrm>
                <a:off x="1057" y="3271"/>
                <a:ext cx="28" cy="4"/>
              </a:xfrm>
              <a:custGeom>
                <a:avLst/>
                <a:gdLst>
                  <a:gd name="T0" fmla="*/ 19 w 28"/>
                  <a:gd name="T1" fmla="*/ 3 h 4"/>
                  <a:gd name="T2" fmla="*/ 19 w 28"/>
                  <a:gd name="T3" fmla="*/ 3 h 4"/>
                  <a:gd name="T4" fmla="*/ 21 w 28"/>
                  <a:gd name="T5" fmla="*/ 2 h 4"/>
                  <a:gd name="T6" fmla="*/ 21 w 28"/>
                  <a:gd name="T7" fmla="*/ 1 h 4"/>
                  <a:gd name="T8" fmla="*/ 23 w 28"/>
                  <a:gd name="T9" fmla="*/ 1 h 4"/>
                  <a:gd name="T10" fmla="*/ 25 w 28"/>
                  <a:gd name="T11" fmla="*/ 0 h 4"/>
                  <a:gd name="T12" fmla="*/ 27 w 28"/>
                  <a:gd name="T13" fmla="*/ 0 h 4"/>
                  <a:gd name="T14" fmla="*/ 19 w 28"/>
                  <a:gd name="T15" fmla="*/ 0 h 4"/>
                  <a:gd name="T16" fmla="*/ 17 w 28"/>
                  <a:gd name="T17" fmla="*/ 0 h 4"/>
                  <a:gd name="T18" fmla="*/ 15 w 28"/>
                  <a:gd name="T19" fmla="*/ 0 h 4"/>
                  <a:gd name="T20" fmla="*/ 15 w 28"/>
                  <a:gd name="T21" fmla="*/ 1 h 4"/>
                  <a:gd name="T22" fmla="*/ 14 w 28"/>
                  <a:gd name="T23" fmla="*/ 0 h 4"/>
                  <a:gd name="T24" fmla="*/ 12 w 28"/>
                  <a:gd name="T25" fmla="*/ 0 h 4"/>
                  <a:gd name="T26" fmla="*/ 10 w 28"/>
                  <a:gd name="T27" fmla="*/ 0 h 4"/>
                  <a:gd name="T28" fmla="*/ 2 w 28"/>
                  <a:gd name="T29" fmla="*/ 0 h 4"/>
                  <a:gd name="T30" fmla="*/ 0 w 28"/>
                  <a:gd name="T31" fmla="*/ 1 h 4"/>
                  <a:gd name="T32" fmla="*/ 0 w 28"/>
                  <a:gd name="T33" fmla="*/ 2 h 4"/>
                  <a:gd name="T34" fmla="*/ 0 w 28"/>
                  <a:gd name="T35" fmla="*/ 2 h 4"/>
                  <a:gd name="T36" fmla="*/ 0 w 28"/>
                  <a:gd name="T37" fmla="*/ 3 h 4"/>
                  <a:gd name="T38" fmla="*/ 0 w 28"/>
                  <a:gd name="T39" fmla="*/ 3 h 4"/>
                  <a:gd name="T40" fmla="*/ 0 w 28"/>
                  <a:gd name="T41" fmla="*/ 2 h 4"/>
                  <a:gd name="T42" fmla="*/ 2 w 28"/>
                  <a:gd name="T43" fmla="*/ 2 h 4"/>
                  <a:gd name="T44" fmla="*/ 4 w 28"/>
                  <a:gd name="T45" fmla="*/ 1 h 4"/>
                  <a:gd name="T46" fmla="*/ 6 w 28"/>
                  <a:gd name="T47" fmla="*/ 1 h 4"/>
                  <a:gd name="T48" fmla="*/ 8 w 28"/>
                  <a:gd name="T49" fmla="*/ 1 h 4"/>
                  <a:gd name="T50" fmla="*/ 10 w 28"/>
                  <a:gd name="T51" fmla="*/ 1 h 4"/>
                  <a:gd name="T52" fmla="*/ 12 w 28"/>
                  <a:gd name="T53" fmla="*/ 2 h 4"/>
                  <a:gd name="T54" fmla="*/ 14 w 28"/>
                  <a:gd name="T55" fmla="*/ 2 h 4"/>
                  <a:gd name="T56" fmla="*/ 14 w 28"/>
                  <a:gd name="T57" fmla="*/ 2 h 4"/>
                  <a:gd name="T58" fmla="*/ 15 w 28"/>
                  <a:gd name="T59" fmla="*/ 3 h 4"/>
                  <a:gd name="T60" fmla="*/ 15 w 28"/>
                  <a:gd name="T61" fmla="*/ 3 h 4"/>
                  <a:gd name="T62" fmla="*/ 19 w 28"/>
                  <a:gd name="T63" fmla="*/ 3 h 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8"/>
                  <a:gd name="T97" fmla="*/ 0 h 4"/>
                  <a:gd name="T98" fmla="*/ 28 w 28"/>
                  <a:gd name="T99" fmla="*/ 4 h 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8" h="4">
                    <a:moveTo>
                      <a:pt x="19" y="3"/>
                    </a:moveTo>
                    <a:lnTo>
                      <a:pt x="19" y="3"/>
                    </a:lnTo>
                    <a:lnTo>
                      <a:pt x="21" y="2"/>
                    </a:lnTo>
                    <a:lnTo>
                      <a:pt x="21" y="1"/>
                    </a:lnTo>
                    <a:lnTo>
                      <a:pt x="23" y="1"/>
                    </a:lnTo>
                    <a:lnTo>
                      <a:pt x="25" y="0"/>
                    </a:lnTo>
                    <a:lnTo>
                      <a:pt x="27" y="0"/>
                    </a:lnTo>
                    <a:lnTo>
                      <a:pt x="19" y="0"/>
                    </a:lnTo>
                    <a:lnTo>
                      <a:pt x="17" y="0"/>
                    </a:lnTo>
                    <a:lnTo>
                      <a:pt x="15" y="0"/>
                    </a:lnTo>
                    <a:lnTo>
                      <a:pt x="15" y="1"/>
                    </a:lnTo>
                    <a:lnTo>
                      <a:pt x="14" y="0"/>
                    </a:lnTo>
                    <a:lnTo>
                      <a:pt x="12" y="0"/>
                    </a:lnTo>
                    <a:lnTo>
                      <a:pt x="10" y="0"/>
                    </a:lnTo>
                    <a:lnTo>
                      <a:pt x="2" y="0"/>
                    </a:lnTo>
                    <a:lnTo>
                      <a:pt x="0" y="1"/>
                    </a:lnTo>
                    <a:lnTo>
                      <a:pt x="0" y="2"/>
                    </a:lnTo>
                    <a:lnTo>
                      <a:pt x="0" y="3"/>
                    </a:lnTo>
                    <a:lnTo>
                      <a:pt x="0" y="2"/>
                    </a:lnTo>
                    <a:lnTo>
                      <a:pt x="2" y="2"/>
                    </a:lnTo>
                    <a:lnTo>
                      <a:pt x="4" y="1"/>
                    </a:lnTo>
                    <a:lnTo>
                      <a:pt x="6" y="1"/>
                    </a:lnTo>
                    <a:lnTo>
                      <a:pt x="8" y="1"/>
                    </a:lnTo>
                    <a:lnTo>
                      <a:pt x="10" y="1"/>
                    </a:lnTo>
                    <a:lnTo>
                      <a:pt x="12" y="2"/>
                    </a:lnTo>
                    <a:lnTo>
                      <a:pt x="14" y="2"/>
                    </a:lnTo>
                    <a:lnTo>
                      <a:pt x="15" y="3"/>
                    </a:lnTo>
                    <a:lnTo>
                      <a:pt x="19" y="3"/>
                    </a:lnTo>
                  </a:path>
                </a:pathLst>
              </a:custGeom>
              <a:solidFill>
                <a:srgbClr val="C0C0C0"/>
              </a:solidFill>
              <a:ln w="127000" cap="rnd">
                <a:noFill/>
                <a:round/>
                <a:headEnd/>
                <a:tailEnd/>
              </a:ln>
            </p:spPr>
            <p:txBody>
              <a:bodyPr>
                <a:prstTxWarp prst="textNoShape">
                  <a:avLst/>
                </a:prstTxWarp>
              </a:bodyPr>
              <a:lstStyle/>
              <a:p>
                <a:endParaRPr lang="en-US"/>
              </a:p>
            </p:txBody>
          </p:sp>
          <p:sp>
            <p:nvSpPr>
              <p:cNvPr id="26250" name="Freeform 633"/>
              <p:cNvSpPr>
                <a:spLocks/>
              </p:cNvSpPr>
              <p:nvPr/>
            </p:nvSpPr>
            <p:spPr bwMode="auto">
              <a:xfrm>
                <a:off x="591" y="3271"/>
                <a:ext cx="30" cy="4"/>
              </a:xfrm>
              <a:custGeom>
                <a:avLst/>
                <a:gdLst>
                  <a:gd name="T0" fmla="*/ 29 w 30"/>
                  <a:gd name="T1" fmla="*/ 3 h 4"/>
                  <a:gd name="T2" fmla="*/ 29 w 30"/>
                  <a:gd name="T3" fmla="*/ 2 h 4"/>
                  <a:gd name="T4" fmla="*/ 27 w 30"/>
                  <a:gd name="T5" fmla="*/ 2 h 4"/>
                  <a:gd name="T6" fmla="*/ 27 w 30"/>
                  <a:gd name="T7" fmla="*/ 1 h 4"/>
                  <a:gd name="T8" fmla="*/ 25 w 30"/>
                  <a:gd name="T9" fmla="*/ 0 h 4"/>
                  <a:gd name="T10" fmla="*/ 17 w 30"/>
                  <a:gd name="T11" fmla="*/ 0 h 4"/>
                  <a:gd name="T12" fmla="*/ 15 w 30"/>
                  <a:gd name="T13" fmla="*/ 0 h 4"/>
                  <a:gd name="T14" fmla="*/ 14 w 30"/>
                  <a:gd name="T15" fmla="*/ 1 h 4"/>
                  <a:gd name="T16" fmla="*/ 12 w 30"/>
                  <a:gd name="T17" fmla="*/ 1 h 4"/>
                  <a:gd name="T18" fmla="*/ 10 w 30"/>
                  <a:gd name="T19" fmla="*/ 0 h 4"/>
                  <a:gd name="T20" fmla="*/ 8 w 30"/>
                  <a:gd name="T21" fmla="*/ 0 h 4"/>
                  <a:gd name="T22" fmla="*/ 0 w 30"/>
                  <a:gd name="T23" fmla="*/ 0 h 4"/>
                  <a:gd name="T24" fmla="*/ 2 w 30"/>
                  <a:gd name="T25" fmla="*/ 0 h 4"/>
                  <a:gd name="T26" fmla="*/ 4 w 30"/>
                  <a:gd name="T27" fmla="*/ 1 h 4"/>
                  <a:gd name="T28" fmla="*/ 6 w 30"/>
                  <a:gd name="T29" fmla="*/ 1 h 4"/>
                  <a:gd name="T30" fmla="*/ 8 w 30"/>
                  <a:gd name="T31" fmla="*/ 2 h 4"/>
                  <a:gd name="T32" fmla="*/ 8 w 30"/>
                  <a:gd name="T33" fmla="*/ 3 h 4"/>
                  <a:gd name="T34" fmla="*/ 8 w 30"/>
                  <a:gd name="T35" fmla="*/ 3 h 4"/>
                  <a:gd name="T36" fmla="*/ 12 w 30"/>
                  <a:gd name="T37" fmla="*/ 3 h 4"/>
                  <a:gd name="T38" fmla="*/ 12 w 30"/>
                  <a:gd name="T39" fmla="*/ 3 h 4"/>
                  <a:gd name="T40" fmla="*/ 14 w 30"/>
                  <a:gd name="T41" fmla="*/ 3 h 4"/>
                  <a:gd name="T42" fmla="*/ 14 w 30"/>
                  <a:gd name="T43" fmla="*/ 2 h 4"/>
                  <a:gd name="T44" fmla="*/ 15 w 30"/>
                  <a:gd name="T45" fmla="*/ 2 h 4"/>
                  <a:gd name="T46" fmla="*/ 17 w 30"/>
                  <a:gd name="T47" fmla="*/ 1 h 4"/>
                  <a:gd name="T48" fmla="*/ 19 w 30"/>
                  <a:gd name="T49" fmla="*/ 1 h 4"/>
                  <a:gd name="T50" fmla="*/ 21 w 30"/>
                  <a:gd name="T51" fmla="*/ 1 h 4"/>
                  <a:gd name="T52" fmla="*/ 23 w 30"/>
                  <a:gd name="T53" fmla="*/ 1 h 4"/>
                  <a:gd name="T54" fmla="*/ 25 w 30"/>
                  <a:gd name="T55" fmla="*/ 2 h 4"/>
                  <a:gd name="T56" fmla="*/ 27 w 30"/>
                  <a:gd name="T57" fmla="*/ 2 h 4"/>
                  <a:gd name="T58" fmla="*/ 27 w 30"/>
                  <a:gd name="T59" fmla="*/ 3 h 4"/>
                  <a:gd name="T60" fmla="*/ 29 w 30"/>
                  <a:gd name="T61" fmla="*/ 3 h 4"/>
                  <a:gd name="T62" fmla="*/ 29 w 30"/>
                  <a:gd name="T63" fmla="*/ 3 h 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
                  <a:gd name="T97" fmla="*/ 0 h 4"/>
                  <a:gd name="T98" fmla="*/ 30 w 30"/>
                  <a:gd name="T99" fmla="*/ 4 h 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 h="4">
                    <a:moveTo>
                      <a:pt x="29" y="3"/>
                    </a:moveTo>
                    <a:lnTo>
                      <a:pt x="29" y="2"/>
                    </a:lnTo>
                    <a:lnTo>
                      <a:pt x="27" y="2"/>
                    </a:lnTo>
                    <a:lnTo>
                      <a:pt x="27" y="1"/>
                    </a:lnTo>
                    <a:lnTo>
                      <a:pt x="25" y="0"/>
                    </a:lnTo>
                    <a:lnTo>
                      <a:pt x="17" y="0"/>
                    </a:lnTo>
                    <a:lnTo>
                      <a:pt x="15" y="0"/>
                    </a:lnTo>
                    <a:lnTo>
                      <a:pt x="14" y="1"/>
                    </a:lnTo>
                    <a:lnTo>
                      <a:pt x="12" y="1"/>
                    </a:lnTo>
                    <a:lnTo>
                      <a:pt x="10" y="0"/>
                    </a:lnTo>
                    <a:lnTo>
                      <a:pt x="8" y="0"/>
                    </a:lnTo>
                    <a:lnTo>
                      <a:pt x="0" y="0"/>
                    </a:lnTo>
                    <a:lnTo>
                      <a:pt x="2" y="0"/>
                    </a:lnTo>
                    <a:lnTo>
                      <a:pt x="4" y="1"/>
                    </a:lnTo>
                    <a:lnTo>
                      <a:pt x="6" y="1"/>
                    </a:lnTo>
                    <a:lnTo>
                      <a:pt x="8" y="2"/>
                    </a:lnTo>
                    <a:lnTo>
                      <a:pt x="8" y="3"/>
                    </a:lnTo>
                    <a:lnTo>
                      <a:pt x="12" y="3"/>
                    </a:lnTo>
                    <a:lnTo>
                      <a:pt x="14" y="3"/>
                    </a:lnTo>
                    <a:lnTo>
                      <a:pt x="14" y="2"/>
                    </a:lnTo>
                    <a:lnTo>
                      <a:pt x="15" y="2"/>
                    </a:lnTo>
                    <a:lnTo>
                      <a:pt x="17" y="1"/>
                    </a:lnTo>
                    <a:lnTo>
                      <a:pt x="19" y="1"/>
                    </a:lnTo>
                    <a:lnTo>
                      <a:pt x="21" y="1"/>
                    </a:lnTo>
                    <a:lnTo>
                      <a:pt x="23" y="1"/>
                    </a:lnTo>
                    <a:lnTo>
                      <a:pt x="25" y="2"/>
                    </a:lnTo>
                    <a:lnTo>
                      <a:pt x="27" y="2"/>
                    </a:lnTo>
                    <a:lnTo>
                      <a:pt x="27" y="3"/>
                    </a:lnTo>
                    <a:lnTo>
                      <a:pt x="29" y="3"/>
                    </a:lnTo>
                  </a:path>
                </a:pathLst>
              </a:custGeom>
              <a:solidFill>
                <a:srgbClr val="C0C0C0"/>
              </a:solidFill>
              <a:ln w="127000" cap="rnd">
                <a:noFill/>
                <a:round/>
                <a:headEnd/>
                <a:tailEnd/>
              </a:ln>
            </p:spPr>
            <p:txBody>
              <a:bodyPr>
                <a:prstTxWarp prst="textNoShape">
                  <a:avLst/>
                </a:prstTxWarp>
              </a:bodyPr>
              <a:lstStyle/>
              <a:p>
                <a:endParaRPr lang="en-US"/>
              </a:p>
            </p:txBody>
          </p:sp>
          <p:sp>
            <p:nvSpPr>
              <p:cNvPr id="26251" name="Freeform 634"/>
              <p:cNvSpPr>
                <a:spLocks/>
              </p:cNvSpPr>
              <p:nvPr/>
            </p:nvSpPr>
            <p:spPr bwMode="auto">
              <a:xfrm>
                <a:off x="535" y="3271"/>
                <a:ext cx="30" cy="4"/>
              </a:xfrm>
              <a:custGeom>
                <a:avLst/>
                <a:gdLst>
                  <a:gd name="T0" fmla="*/ 21 w 30"/>
                  <a:gd name="T1" fmla="*/ 3 h 4"/>
                  <a:gd name="T2" fmla="*/ 21 w 30"/>
                  <a:gd name="T3" fmla="*/ 3 h 4"/>
                  <a:gd name="T4" fmla="*/ 21 w 30"/>
                  <a:gd name="T5" fmla="*/ 2 h 4"/>
                  <a:gd name="T6" fmla="*/ 23 w 30"/>
                  <a:gd name="T7" fmla="*/ 1 h 4"/>
                  <a:gd name="T8" fmla="*/ 25 w 30"/>
                  <a:gd name="T9" fmla="*/ 1 h 4"/>
                  <a:gd name="T10" fmla="*/ 27 w 30"/>
                  <a:gd name="T11" fmla="*/ 0 h 4"/>
                  <a:gd name="T12" fmla="*/ 29 w 30"/>
                  <a:gd name="T13" fmla="*/ 0 h 4"/>
                  <a:gd name="T14" fmla="*/ 21 w 30"/>
                  <a:gd name="T15" fmla="*/ 0 h 4"/>
                  <a:gd name="T16" fmla="*/ 19 w 30"/>
                  <a:gd name="T17" fmla="*/ 0 h 4"/>
                  <a:gd name="T18" fmla="*/ 17 w 30"/>
                  <a:gd name="T19" fmla="*/ 1 h 4"/>
                  <a:gd name="T20" fmla="*/ 15 w 30"/>
                  <a:gd name="T21" fmla="*/ 1 h 4"/>
                  <a:gd name="T22" fmla="*/ 14 w 30"/>
                  <a:gd name="T23" fmla="*/ 1 h 4"/>
                  <a:gd name="T24" fmla="*/ 14 w 30"/>
                  <a:gd name="T25" fmla="*/ 0 h 4"/>
                  <a:gd name="T26" fmla="*/ 12 w 30"/>
                  <a:gd name="T27" fmla="*/ 0 h 4"/>
                  <a:gd name="T28" fmla="*/ 2 w 30"/>
                  <a:gd name="T29" fmla="*/ 0 h 4"/>
                  <a:gd name="T30" fmla="*/ 2 w 30"/>
                  <a:gd name="T31" fmla="*/ 1 h 4"/>
                  <a:gd name="T32" fmla="*/ 0 w 30"/>
                  <a:gd name="T33" fmla="*/ 2 h 4"/>
                  <a:gd name="T34" fmla="*/ 0 w 30"/>
                  <a:gd name="T35" fmla="*/ 2 h 4"/>
                  <a:gd name="T36" fmla="*/ 0 w 30"/>
                  <a:gd name="T37" fmla="*/ 3 h 4"/>
                  <a:gd name="T38" fmla="*/ 0 w 30"/>
                  <a:gd name="T39" fmla="*/ 3 h 4"/>
                  <a:gd name="T40" fmla="*/ 2 w 30"/>
                  <a:gd name="T41" fmla="*/ 2 h 4"/>
                  <a:gd name="T42" fmla="*/ 2 w 30"/>
                  <a:gd name="T43" fmla="*/ 2 h 4"/>
                  <a:gd name="T44" fmla="*/ 4 w 30"/>
                  <a:gd name="T45" fmla="*/ 2 h 4"/>
                  <a:gd name="T46" fmla="*/ 6 w 30"/>
                  <a:gd name="T47" fmla="*/ 1 h 4"/>
                  <a:gd name="T48" fmla="*/ 8 w 30"/>
                  <a:gd name="T49" fmla="*/ 1 h 4"/>
                  <a:gd name="T50" fmla="*/ 10 w 30"/>
                  <a:gd name="T51" fmla="*/ 1 h 4"/>
                  <a:gd name="T52" fmla="*/ 12 w 30"/>
                  <a:gd name="T53" fmla="*/ 1 h 4"/>
                  <a:gd name="T54" fmla="*/ 14 w 30"/>
                  <a:gd name="T55" fmla="*/ 2 h 4"/>
                  <a:gd name="T56" fmla="*/ 15 w 30"/>
                  <a:gd name="T57" fmla="*/ 2 h 4"/>
                  <a:gd name="T58" fmla="*/ 15 w 30"/>
                  <a:gd name="T59" fmla="*/ 3 h 4"/>
                  <a:gd name="T60" fmla="*/ 15 w 30"/>
                  <a:gd name="T61" fmla="*/ 3 h 4"/>
                  <a:gd name="T62" fmla="*/ 21 w 30"/>
                  <a:gd name="T63" fmla="*/ 3 h 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
                  <a:gd name="T97" fmla="*/ 0 h 4"/>
                  <a:gd name="T98" fmla="*/ 30 w 30"/>
                  <a:gd name="T99" fmla="*/ 4 h 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 h="4">
                    <a:moveTo>
                      <a:pt x="21" y="3"/>
                    </a:moveTo>
                    <a:lnTo>
                      <a:pt x="21" y="3"/>
                    </a:lnTo>
                    <a:lnTo>
                      <a:pt x="21" y="2"/>
                    </a:lnTo>
                    <a:lnTo>
                      <a:pt x="23" y="1"/>
                    </a:lnTo>
                    <a:lnTo>
                      <a:pt x="25" y="1"/>
                    </a:lnTo>
                    <a:lnTo>
                      <a:pt x="27" y="0"/>
                    </a:lnTo>
                    <a:lnTo>
                      <a:pt x="29" y="0"/>
                    </a:lnTo>
                    <a:lnTo>
                      <a:pt x="21" y="0"/>
                    </a:lnTo>
                    <a:lnTo>
                      <a:pt x="19" y="0"/>
                    </a:lnTo>
                    <a:lnTo>
                      <a:pt x="17" y="1"/>
                    </a:lnTo>
                    <a:lnTo>
                      <a:pt x="15" y="1"/>
                    </a:lnTo>
                    <a:lnTo>
                      <a:pt x="14" y="1"/>
                    </a:lnTo>
                    <a:lnTo>
                      <a:pt x="14" y="0"/>
                    </a:lnTo>
                    <a:lnTo>
                      <a:pt x="12" y="0"/>
                    </a:lnTo>
                    <a:lnTo>
                      <a:pt x="2" y="0"/>
                    </a:lnTo>
                    <a:lnTo>
                      <a:pt x="2" y="1"/>
                    </a:lnTo>
                    <a:lnTo>
                      <a:pt x="0" y="2"/>
                    </a:lnTo>
                    <a:lnTo>
                      <a:pt x="0" y="3"/>
                    </a:lnTo>
                    <a:lnTo>
                      <a:pt x="2" y="2"/>
                    </a:lnTo>
                    <a:lnTo>
                      <a:pt x="4" y="2"/>
                    </a:lnTo>
                    <a:lnTo>
                      <a:pt x="6" y="1"/>
                    </a:lnTo>
                    <a:lnTo>
                      <a:pt x="8" y="1"/>
                    </a:lnTo>
                    <a:lnTo>
                      <a:pt x="10" y="1"/>
                    </a:lnTo>
                    <a:lnTo>
                      <a:pt x="12" y="1"/>
                    </a:lnTo>
                    <a:lnTo>
                      <a:pt x="14" y="2"/>
                    </a:lnTo>
                    <a:lnTo>
                      <a:pt x="15" y="2"/>
                    </a:lnTo>
                    <a:lnTo>
                      <a:pt x="15" y="3"/>
                    </a:lnTo>
                    <a:lnTo>
                      <a:pt x="21" y="3"/>
                    </a:lnTo>
                  </a:path>
                </a:pathLst>
              </a:custGeom>
              <a:solidFill>
                <a:srgbClr val="C0C0C0"/>
              </a:solidFill>
              <a:ln w="127000" cap="rnd">
                <a:noFill/>
                <a:round/>
                <a:headEnd/>
                <a:tailEnd/>
              </a:ln>
            </p:spPr>
            <p:txBody>
              <a:bodyPr>
                <a:prstTxWarp prst="textNoShape">
                  <a:avLst/>
                </a:prstTxWarp>
              </a:bodyPr>
              <a:lstStyle/>
              <a:p>
                <a:endParaRPr lang="en-US"/>
              </a:p>
            </p:txBody>
          </p:sp>
          <p:sp>
            <p:nvSpPr>
              <p:cNvPr id="26252" name="Freeform 635"/>
              <p:cNvSpPr>
                <a:spLocks/>
              </p:cNvSpPr>
              <p:nvPr/>
            </p:nvSpPr>
            <p:spPr bwMode="auto">
              <a:xfrm>
                <a:off x="1111" y="3280"/>
                <a:ext cx="30" cy="5"/>
              </a:xfrm>
              <a:custGeom>
                <a:avLst/>
                <a:gdLst>
                  <a:gd name="T0" fmla="*/ 27 w 30"/>
                  <a:gd name="T1" fmla="*/ 4 h 5"/>
                  <a:gd name="T2" fmla="*/ 27 w 30"/>
                  <a:gd name="T3" fmla="*/ 3 h 5"/>
                  <a:gd name="T4" fmla="*/ 29 w 30"/>
                  <a:gd name="T5" fmla="*/ 2 h 5"/>
                  <a:gd name="T6" fmla="*/ 29 w 30"/>
                  <a:gd name="T7" fmla="*/ 1 h 5"/>
                  <a:gd name="T8" fmla="*/ 29 w 30"/>
                  <a:gd name="T9" fmla="*/ 0 h 5"/>
                  <a:gd name="T10" fmla="*/ 29 w 30"/>
                  <a:gd name="T11" fmla="*/ 1 h 5"/>
                  <a:gd name="T12" fmla="*/ 29 w 30"/>
                  <a:gd name="T13" fmla="*/ 1 h 5"/>
                  <a:gd name="T14" fmla="*/ 27 w 30"/>
                  <a:gd name="T15" fmla="*/ 1 h 5"/>
                  <a:gd name="T16" fmla="*/ 27 w 30"/>
                  <a:gd name="T17" fmla="*/ 2 h 5"/>
                  <a:gd name="T18" fmla="*/ 25 w 30"/>
                  <a:gd name="T19" fmla="*/ 2 h 5"/>
                  <a:gd name="T20" fmla="*/ 23 w 30"/>
                  <a:gd name="T21" fmla="*/ 2 h 5"/>
                  <a:gd name="T22" fmla="*/ 21 w 30"/>
                  <a:gd name="T23" fmla="*/ 2 h 5"/>
                  <a:gd name="T24" fmla="*/ 19 w 30"/>
                  <a:gd name="T25" fmla="*/ 2 h 5"/>
                  <a:gd name="T26" fmla="*/ 17 w 30"/>
                  <a:gd name="T27" fmla="*/ 2 h 5"/>
                  <a:gd name="T28" fmla="*/ 15 w 30"/>
                  <a:gd name="T29" fmla="*/ 2 h 5"/>
                  <a:gd name="T30" fmla="*/ 14 w 30"/>
                  <a:gd name="T31" fmla="*/ 1 h 5"/>
                  <a:gd name="T32" fmla="*/ 14 w 30"/>
                  <a:gd name="T33" fmla="*/ 1 h 5"/>
                  <a:gd name="T34" fmla="*/ 14 w 30"/>
                  <a:gd name="T35" fmla="*/ 0 h 5"/>
                  <a:gd name="T36" fmla="*/ 10 w 30"/>
                  <a:gd name="T37" fmla="*/ 0 h 5"/>
                  <a:gd name="T38" fmla="*/ 10 w 30"/>
                  <a:gd name="T39" fmla="*/ 1 h 5"/>
                  <a:gd name="T40" fmla="*/ 8 w 30"/>
                  <a:gd name="T41" fmla="*/ 2 h 5"/>
                  <a:gd name="T42" fmla="*/ 6 w 30"/>
                  <a:gd name="T43" fmla="*/ 2 h 5"/>
                  <a:gd name="T44" fmla="*/ 4 w 30"/>
                  <a:gd name="T45" fmla="*/ 3 h 5"/>
                  <a:gd name="T46" fmla="*/ 2 w 30"/>
                  <a:gd name="T47" fmla="*/ 3 h 5"/>
                  <a:gd name="T48" fmla="*/ 0 w 30"/>
                  <a:gd name="T49" fmla="*/ 4 h 5"/>
                  <a:gd name="T50" fmla="*/ 8 w 30"/>
                  <a:gd name="T51" fmla="*/ 4 h 5"/>
                  <a:gd name="T52" fmla="*/ 10 w 30"/>
                  <a:gd name="T53" fmla="*/ 3 h 5"/>
                  <a:gd name="T54" fmla="*/ 12 w 30"/>
                  <a:gd name="T55" fmla="*/ 3 h 5"/>
                  <a:gd name="T56" fmla="*/ 14 w 30"/>
                  <a:gd name="T57" fmla="*/ 3 h 5"/>
                  <a:gd name="T58" fmla="*/ 15 w 30"/>
                  <a:gd name="T59" fmla="*/ 3 h 5"/>
                  <a:gd name="T60" fmla="*/ 17 w 30"/>
                  <a:gd name="T61" fmla="*/ 3 h 5"/>
                  <a:gd name="T62" fmla="*/ 19 w 30"/>
                  <a:gd name="T63" fmla="*/ 4 h 5"/>
                  <a:gd name="T64" fmla="*/ 27 w 30"/>
                  <a:gd name="T65" fmla="*/ 4 h 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
                  <a:gd name="T100" fmla="*/ 0 h 5"/>
                  <a:gd name="T101" fmla="*/ 30 w 30"/>
                  <a:gd name="T102" fmla="*/ 5 h 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 h="5">
                    <a:moveTo>
                      <a:pt x="27" y="4"/>
                    </a:moveTo>
                    <a:lnTo>
                      <a:pt x="27" y="3"/>
                    </a:lnTo>
                    <a:lnTo>
                      <a:pt x="29" y="2"/>
                    </a:lnTo>
                    <a:lnTo>
                      <a:pt x="29" y="1"/>
                    </a:lnTo>
                    <a:lnTo>
                      <a:pt x="29" y="0"/>
                    </a:lnTo>
                    <a:lnTo>
                      <a:pt x="29" y="1"/>
                    </a:lnTo>
                    <a:lnTo>
                      <a:pt x="27" y="1"/>
                    </a:lnTo>
                    <a:lnTo>
                      <a:pt x="27" y="2"/>
                    </a:lnTo>
                    <a:lnTo>
                      <a:pt x="25" y="2"/>
                    </a:lnTo>
                    <a:lnTo>
                      <a:pt x="23" y="2"/>
                    </a:lnTo>
                    <a:lnTo>
                      <a:pt x="21" y="2"/>
                    </a:lnTo>
                    <a:lnTo>
                      <a:pt x="19" y="2"/>
                    </a:lnTo>
                    <a:lnTo>
                      <a:pt x="17" y="2"/>
                    </a:lnTo>
                    <a:lnTo>
                      <a:pt x="15" y="2"/>
                    </a:lnTo>
                    <a:lnTo>
                      <a:pt x="14" y="1"/>
                    </a:lnTo>
                    <a:lnTo>
                      <a:pt x="14" y="0"/>
                    </a:lnTo>
                    <a:lnTo>
                      <a:pt x="10" y="0"/>
                    </a:lnTo>
                    <a:lnTo>
                      <a:pt x="10" y="1"/>
                    </a:lnTo>
                    <a:lnTo>
                      <a:pt x="8" y="2"/>
                    </a:lnTo>
                    <a:lnTo>
                      <a:pt x="6" y="2"/>
                    </a:lnTo>
                    <a:lnTo>
                      <a:pt x="4" y="3"/>
                    </a:lnTo>
                    <a:lnTo>
                      <a:pt x="2" y="3"/>
                    </a:lnTo>
                    <a:lnTo>
                      <a:pt x="0" y="4"/>
                    </a:lnTo>
                    <a:lnTo>
                      <a:pt x="8" y="4"/>
                    </a:lnTo>
                    <a:lnTo>
                      <a:pt x="10" y="3"/>
                    </a:lnTo>
                    <a:lnTo>
                      <a:pt x="12" y="3"/>
                    </a:lnTo>
                    <a:lnTo>
                      <a:pt x="14" y="3"/>
                    </a:lnTo>
                    <a:lnTo>
                      <a:pt x="15" y="3"/>
                    </a:lnTo>
                    <a:lnTo>
                      <a:pt x="17" y="3"/>
                    </a:lnTo>
                    <a:lnTo>
                      <a:pt x="19" y="4"/>
                    </a:lnTo>
                    <a:lnTo>
                      <a:pt x="27" y="4"/>
                    </a:lnTo>
                  </a:path>
                </a:pathLst>
              </a:custGeom>
              <a:solidFill>
                <a:srgbClr val="C0C0C0"/>
              </a:solidFill>
              <a:ln w="127000" cap="rnd">
                <a:noFill/>
                <a:round/>
                <a:headEnd/>
                <a:tailEnd/>
              </a:ln>
            </p:spPr>
            <p:txBody>
              <a:bodyPr>
                <a:prstTxWarp prst="textNoShape">
                  <a:avLst/>
                </a:prstTxWarp>
              </a:bodyPr>
              <a:lstStyle/>
              <a:p>
                <a:endParaRPr lang="en-US"/>
              </a:p>
            </p:txBody>
          </p:sp>
          <p:sp>
            <p:nvSpPr>
              <p:cNvPr id="26253" name="Freeform 636"/>
              <p:cNvSpPr>
                <a:spLocks/>
              </p:cNvSpPr>
              <p:nvPr/>
            </p:nvSpPr>
            <p:spPr bwMode="auto">
              <a:xfrm>
                <a:off x="1057" y="3280"/>
                <a:ext cx="28" cy="5"/>
              </a:xfrm>
              <a:custGeom>
                <a:avLst/>
                <a:gdLst>
                  <a:gd name="T0" fmla="*/ 27 w 28"/>
                  <a:gd name="T1" fmla="*/ 4 h 5"/>
                  <a:gd name="T2" fmla="*/ 25 w 28"/>
                  <a:gd name="T3" fmla="*/ 3 h 5"/>
                  <a:gd name="T4" fmla="*/ 23 w 28"/>
                  <a:gd name="T5" fmla="*/ 3 h 5"/>
                  <a:gd name="T6" fmla="*/ 21 w 28"/>
                  <a:gd name="T7" fmla="*/ 2 h 5"/>
                  <a:gd name="T8" fmla="*/ 21 w 28"/>
                  <a:gd name="T9" fmla="*/ 2 h 5"/>
                  <a:gd name="T10" fmla="*/ 19 w 28"/>
                  <a:gd name="T11" fmla="*/ 1 h 5"/>
                  <a:gd name="T12" fmla="*/ 19 w 28"/>
                  <a:gd name="T13" fmla="*/ 0 h 5"/>
                  <a:gd name="T14" fmla="*/ 15 w 28"/>
                  <a:gd name="T15" fmla="*/ 0 h 5"/>
                  <a:gd name="T16" fmla="*/ 15 w 28"/>
                  <a:gd name="T17" fmla="*/ 1 h 5"/>
                  <a:gd name="T18" fmla="*/ 14 w 28"/>
                  <a:gd name="T19" fmla="*/ 1 h 5"/>
                  <a:gd name="T20" fmla="*/ 14 w 28"/>
                  <a:gd name="T21" fmla="*/ 2 h 5"/>
                  <a:gd name="T22" fmla="*/ 12 w 28"/>
                  <a:gd name="T23" fmla="*/ 2 h 5"/>
                  <a:gd name="T24" fmla="*/ 10 w 28"/>
                  <a:gd name="T25" fmla="*/ 2 h 5"/>
                  <a:gd name="T26" fmla="*/ 8 w 28"/>
                  <a:gd name="T27" fmla="*/ 2 h 5"/>
                  <a:gd name="T28" fmla="*/ 6 w 28"/>
                  <a:gd name="T29" fmla="*/ 2 h 5"/>
                  <a:gd name="T30" fmla="*/ 4 w 28"/>
                  <a:gd name="T31" fmla="*/ 2 h 5"/>
                  <a:gd name="T32" fmla="*/ 2 w 28"/>
                  <a:gd name="T33" fmla="*/ 2 h 5"/>
                  <a:gd name="T34" fmla="*/ 2 w 28"/>
                  <a:gd name="T35" fmla="*/ 2 h 5"/>
                  <a:gd name="T36" fmla="*/ 0 w 28"/>
                  <a:gd name="T37" fmla="*/ 1 h 5"/>
                  <a:gd name="T38" fmla="*/ 0 w 28"/>
                  <a:gd name="T39" fmla="*/ 1 h 5"/>
                  <a:gd name="T40" fmla="*/ 0 w 28"/>
                  <a:gd name="T41" fmla="*/ 0 h 5"/>
                  <a:gd name="T42" fmla="*/ 0 w 28"/>
                  <a:gd name="T43" fmla="*/ 1 h 5"/>
                  <a:gd name="T44" fmla="*/ 0 w 28"/>
                  <a:gd name="T45" fmla="*/ 2 h 5"/>
                  <a:gd name="T46" fmla="*/ 0 w 28"/>
                  <a:gd name="T47" fmla="*/ 3 h 5"/>
                  <a:gd name="T48" fmla="*/ 2 w 28"/>
                  <a:gd name="T49" fmla="*/ 4 h 5"/>
                  <a:gd name="T50" fmla="*/ 10 w 28"/>
                  <a:gd name="T51" fmla="*/ 4 h 5"/>
                  <a:gd name="T52" fmla="*/ 10 w 28"/>
                  <a:gd name="T53" fmla="*/ 3 h 5"/>
                  <a:gd name="T54" fmla="*/ 12 w 28"/>
                  <a:gd name="T55" fmla="*/ 3 h 5"/>
                  <a:gd name="T56" fmla="*/ 14 w 28"/>
                  <a:gd name="T57" fmla="*/ 3 h 5"/>
                  <a:gd name="T58" fmla="*/ 15 w 28"/>
                  <a:gd name="T59" fmla="*/ 3 h 5"/>
                  <a:gd name="T60" fmla="*/ 15 w 28"/>
                  <a:gd name="T61" fmla="*/ 3 h 5"/>
                  <a:gd name="T62" fmla="*/ 17 w 28"/>
                  <a:gd name="T63" fmla="*/ 3 h 5"/>
                  <a:gd name="T64" fmla="*/ 19 w 28"/>
                  <a:gd name="T65" fmla="*/ 3 h 5"/>
                  <a:gd name="T66" fmla="*/ 19 w 28"/>
                  <a:gd name="T67" fmla="*/ 4 h 5"/>
                  <a:gd name="T68" fmla="*/ 27 w 28"/>
                  <a:gd name="T69" fmla="*/ 4 h 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
                  <a:gd name="T106" fmla="*/ 0 h 5"/>
                  <a:gd name="T107" fmla="*/ 28 w 28"/>
                  <a:gd name="T108" fmla="*/ 5 h 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 h="5">
                    <a:moveTo>
                      <a:pt x="27" y="4"/>
                    </a:moveTo>
                    <a:lnTo>
                      <a:pt x="25" y="3"/>
                    </a:lnTo>
                    <a:lnTo>
                      <a:pt x="23" y="3"/>
                    </a:lnTo>
                    <a:lnTo>
                      <a:pt x="21" y="2"/>
                    </a:lnTo>
                    <a:lnTo>
                      <a:pt x="19" y="1"/>
                    </a:lnTo>
                    <a:lnTo>
                      <a:pt x="19" y="0"/>
                    </a:lnTo>
                    <a:lnTo>
                      <a:pt x="15" y="0"/>
                    </a:lnTo>
                    <a:lnTo>
                      <a:pt x="15" y="1"/>
                    </a:lnTo>
                    <a:lnTo>
                      <a:pt x="14" y="1"/>
                    </a:lnTo>
                    <a:lnTo>
                      <a:pt x="14" y="2"/>
                    </a:lnTo>
                    <a:lnTo>
                      <a:pt x="12" y="2"/>
                    </a:lnTo>
                    <a:lnTo>
                      <a:pt x="10" y="2"/>
                    </a:lnTo>
                    <a:lnTo>
                      <a:pt x="8" y="2"/>
                    </a:lnTo>
                    <a:lnTo>
                      <a:pt x="6" y="2"/>
                    </a:lnTo>
                    <a:lnTo>
                      <a:pt x="4" y="2"/>
                    </a:lnTo>
                    <a:lnTo>
                      <a:pt x="2" y="2"/>
                    </a:lnTo>
                    <a:lnTo>
                      <a:pt x="0" y="1"/>
                    </a:lnTo>
                    <a:lnTo>
                      <a:pt x="0" y="0"/>
                    </a:lnTo>
                    <a:lnTo>
                      <a:pt x="0" y="1"/>
                    </a:lnTo>
                    <a:lnTo>
                      <a:pt x="0" y="2"/>
                    </a:lnTo>
                    <a:lnTo>
                      <a:pt x="0" y="3"/>
                    </a:lnTo>
                    <a:lnTo>
                      <a:pt x="2" y="4"/>
                    </a:lnTo>
                    <a:lnTo>
                      <a:pt x="10" y="4"/>
                    </a:lnTo>
                    <a:lnTo>
                      <a:pt x="10" y="3"/>
                    </a:lnTo>
                    <a:lnTo>
                      <a:pt x="12" y="3"/>
                    </a:lnTo>
                    <a:lnTo>
                      <a:pt x="14" y="3"/>
                    </a:lnTo>
                    <a:lnTo>
                      <a:pt x="15" y="3"/>
                    </a:lnTo>
                    <a:lnTo>
                      <a:pt x="17" y="3"/>
                    </a:lnTo>
                    <a:lnTo>
                      <a:pt x="19" y="3"/>
                    </a:lnTo>
                    <a:lnTo>
                      <a:pt x="19" y="4"/>
                    </a:lnTo>
                    <a:lnTo>
                      <a:pt x="27" y="4"/>
                    </a:lnTo>
                  </a:path>
                </a:pathLst>
              </a:custGeom>
              <a:solidFill>
                <a:srgbClr val="C0C0C0"/>
              </a:solidFill>
              <a:ln w="127000" cap="rnd">
                <a:noFill/>
                <a:round/>
                <a:headEnd/>
                <a:tailEnd/>
              </a:ln>
            </p:spPr>
            <p:txBody>
              <a:bodyPr>
                <a:prstTxWarp prst="textNoShape">
                  <a:avLst/>
                </a:prstTxWarp>
              </a:bodyPr>
              <a:lstStyle/>
              <a:p>
                <a:endParaRPr lang="en-US"/>
              </a:p>
            </p:txBody>
          </p:sp>
          <p:sp>
            <p:nvSpPr>
              <p:cNvPr id="26254" name="Freeform 637"/>
              <p:cNvSpPr>
                <a:spLocks/>
              </p:cNvSpPr>
              <p:nvPr/>
            </p:nvSpPr>
            <p:spPr bwMode="auto">
              <a:xfrm>
                <a:off x="591" y="3280"/>
                <a:ext cx="30" cy="5"/>
              </a:xfrm>
              <a:custGeom>
                <a:avLst/>
                <a:gdLst>
                  <a:gd name="T0" fmla="*/ 25 w 30"/>
                  <a:gd name="T1" fmla="*/ 4 h 5"/>
                  <a:gd name="T2" fmla="*/ 27 w 30"/>
                  <a:gd name="T3" fmla="*/ 3 h 5"/>
                  <a:gd name="T4" fmla="*/ 27 w 30"/>
                  <a:gd name="T5" fmla="*/ 2 h 5"/>
                  <a:gd name="T6" fmla="*/ 29 w 30"/>
                  <a:gd name="T7" fmla="*/ 1 h 5"/>
                  <a:gd name="T8" fmla="*/ 29 w 30"/>
                  <a:gd name="T9" fmla="*/ 0 h 5"/>
                  <a:gd name="T10" fmla="*/ 29 w 30"/>
                  <a:gd name="T11" fmla="*/ 1 h 5"/>
                  <a:gd name="T12" fmla="*/ 27 w 30"/>
                  <a:gd name="T13" fmla="*/ 1 h 5"/>
                  <a:gd name="T14" fmla="*/ 27 w 30"/>
                  <a:gd name="T15" fmla="*/ 2 h 5"/>
                  <a:gd name="T16" fmla="*/ 25 w 30"/>
                  <a:gd name="T17" fmla="*/ 2 h 5"/>
                  <a:gd name="T18" fmla="*/ 25 w 30"/>
                  <a:gd name="T19" fmla="*/ 2 h 5"/>
                  <a:gd name="T20" fmla="*/ 23 w 30"/>
                  <a:gd name="T21" fmla="*/ 2 h 5"/>
                  <a:gd name="T22" fmla="*/ 21 w 30"/>
                  <a:gd name="T23" fmla="*/ 2 h 5"/>
                  <a:gd name="T24" fmla="*/ 19 w 30"/>
                  <a:gd name="T25" fmla="*/ 2 h 5"/>
                  <a:gd name="T26" fmla="*/ 17 w 30"/>
                  <a:gd name="T27" fmla="*/ 2 h 5"/>
                  <a:gd name="T28" fmla="*/ 15 w 30"/>
                  <a:gd name="T29" fmla="*/ 2 h 5"/>
                  <a:gd name="T30" fmla="*/ 14 w 30"/>
                  <a:gd name="T31" fmla="*/ 2 h 5"/>
                  <a:gd name="T32" fmla="*/ 14 w 30"/>
                  <a:gd name="T33" fmla="*/ 1 h 5"/>
                  <a:gd name="T34" fmla="*/ 12 w 30"/>
                  <a:gd name="T35" fmla="*/ 1 h 5"/>
                  <a:gd name="T36" fmla="*/ 12 w 30"/>
                  <a:gd name="T37" fmla="*/ 0 h 5"/>
                  <a:gd name="T38" fmla="*/ 8 w 30"/>
                  <a:gd name="T39" fmla="*/ 0 h 5"/>
                  <a:gd name="T40" fmla="*/ 8 w 30"/>
                  <a:gd name="T41" fmla="*/ 1 h 5"/>
                  <a:gd name="T42" fmla="*/ 8 w 30"/>
                  <a:gd name="T43" fmla="*/ 2 h 5"/>
                  <a:gd name="T44" fmla="*/ 6 w 30"/>
                  <a:gd name="T45" fmla="*/ 2 h 5"/>
                  <a:gd name="T46" fmla="*/ 4 w 30"/>
                  <a:gd name="T47" fmla="*/ 3 h 5"/>
                  <a:gd name="T48" fmla="*/ 2 w 30"/>
                  <a:gd name="T49" fmla="*/ 3 h 5"/>
                  <a:gd name="T50" fmla="*/ 0 w 30"/>
                  <a:gd name="T51" fmla="*/ 4 h 5"/>
                  <a:gd name="T52" fmla="*/ 8 w 30"/>
                  <a:gd name="T53" fmla="*/ 4 h 5"/>
                  <a:gd name="T54" fmla="*/ 8 w 30"/>
                  <a:gd name="T55" fmla="*/ 3 h 5"/>
                  <a:gd name="T56" fmla="*/ 10 w 30"/>
                  <a:gd name="T57" fmla="*/ 3 h 5"/>
                  <a:gd name="T58" fmla="*/ 12 w 30"/>
                  <a:gd name="T59" fmla="*/ 3 h 5"/>
                  <a:gd name="T60" fmla="*/ 14 w 30"/>
                  <a:gd name="T61" fmla="*/ 3 h 5"/>
                  <a:gd name="T62" fmla="*/ 15 w 30"/>
                  <a:gd name="T63" fmla="*/ 3 h 5"/>
                  <a:gd name="T64" fmla="*/ 17 w 30"/>
                  <a:gd name="T65" fmla="*/ 3 h 5"/>
                  <a:gd name="T66" fmla="*/ 17 w 30"/>
                  <a:gd name="T67" fmla="*/ 4 h 5"/>
                  <a:gd name="T68" fmla="*/ 25 w 30"/>
                  <a:gd name="T69" fmla="*/ 4 h 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
                  <a:gd name="T106" fmla="*/ 0 h 5"/>
                  <a:gd name="T107" fmla="*/ 30 w 30"/>
                  <a:gd name="T108" fmla="*/ 5 h 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 h="5">
                    <a:moveTo>
                      <a:pt x="25" y="4"/>
                    </a:moveTo>
                    <a:lnTo>
                      <a:pt x="27" y="3"/>
                    </a:lnTo>
                    <a:lnTo>
                      <a:pt x="27" y="2"/>
                    </a:lnTo>
                    <a:lnTo>
                      <a:pt x="29" y="1"/>
                    </a:lnTo>
                    <a:lnTo>
                      <a:pt x="29" y="0"/>
                    </a:lnTo>
                    <a:lnTo>
                      <a:pt x="29" y="1"/>
                    </a:lnTo>
                    <a:lnTo>
                      <a:pt x="27" y="1"/>
                    </a:lnTo>
                    <a:lnTo>
                      <a:pt x="27" y="2"/>
                    </a:lnTo>
                    <a:lnTo>
                      <a:pt x="25" y="2"/>
                    </a:lnTo>
                    <a:lnTo>
                      <a:pt x="23" y="2"/>
                    </a:lnTo>
                    <a:lnTo>
                      <a:pt x="21" y="2"/>
                    </a:lnTo>
                    <a:lnTo>
                      <a:pt x="19" y="2"/>
                    </a:lnTo>
                    <a:lnTo>
                      <a:pt x="17" y="2"/>
                    </a:lnTo>
                    <a:lnTo>
                      <a:pt x="15" y="2"/>
                    </a:lnTo>
                    <a:lnTo>
                      <a:pt x="14" y="2"/>
                    </a:lnTo>
                    <a:lnTo>
                      <a:pt x="14" y="1"/>
                    </a:lnTo>
                    <a:lnTo>
                      <a:pt x="12" y="1"/>
                    </a:lnTo>
                    <a:lnTo>
                      <a:pt x="12" y="0"/>
                    </a:lnTo>
                    <a:lnTo>
                      <a:pt x="8" y="0"/>
                    </a:lnTo>
                    <a:lnTo>
                      <a:pt x="8" y="1"/>
                    </a:lnTo>
                    <a:lnTo>
                      <a:pt x="8" y="2"/>
                    </a:lnTo>
                    <a:lnTo>
                      <a:pt x="6" y="2"/>
                    </a:lnTo>
                    <a:lnTo>
                      <a:pt x="4" y="3"/>
                    </a:lnTo>
                    <a:lnTo>
                      <a:pt x="2" y="3"/>
                    </a:lnTo>
                    <a:lnTo>
                      <a:pt x="0" y="4"/>
                    </a:lnTo>
                    <a:lnTo>
                      <a:pt x="8" y="4"/>
                    </a:lnTo>
                    <a:lnTo>
                      <a:pt x="8" y="3"/>
                    </a:lnTo>
                    <a:lnTo>
                      <a:pt x="10" y="3"/>
                    </a:lnTo>
                    <a:lnTo>
                      <a:pt x="12" y="3"/>
                    </a:lnTo>
                    <a:lnTo>
                      <a:pt x="14" y="3"/>
                    </a:lnTo>
                    <a:lnTo>
                      <a:pt x="15" y="3"/>
                    </a:lnTo>
                    <a:lnTo>
                      <a:pt x="17" y="3"/>
                    </a:lnTo>
                    <a:lnTo>
                      <a:pt x="17" y="4"/>
                    </a:lnTo>
                    <a:lnTo>
                      <a:pt x="25" y="4"/>
                    </a:lnTo>
                  </a:path>
                </a:pathLst>
              </a:custGeom>
              <a:solidFill>
                <a:srgbClr val="C0C0C0"/>
              </a:solidFill>
              <a:ln w="127000" cap="rnd">
                <a:noFill/>
                <a:round/>
                <a:headEnd/>
                <a:tailEnd/>
              </a:ln>
            </p:spPr>
            <p:txBody>
              <a:bodyPr>
                <a:prstTxWarp prst="textNoShape">
                  <a:avLst/>
                </a:prstTxWarp>
              </a:bodyPr>
              <a:lstStyle/>
              <a:p>
                <a:endParaRPr lang="en-US"/>
              </a:p>
            </p:txBody>
          </p:sp>
          <p:sp>
            <p:nvSpPr>
              <p:cNvPr id="26255" name="Freeform 638"/>
              <p:cNvSpPr>
                <a:spLocks/>
              </p:cNvSpPr>
              <p:nvPr/>
            </p:nvSpPr>
            <p:spPr bwMode="auto">
              <a:xfrm>
                <a:off x="535" y="3280"/>
                <a:ext cx="30" cy="5"/>
              </a:xfrm>
              <a:custGeom>
                <a:avLst/>
                <a:gdLst>
                  <a:gd name="T0" fmla="*/ 29 w 30"/>
                  <a:gd name="T1" fmla="*/ 4 h 5"/>
                  <a:gd name="T2" fmla="*/ 27 w 30"/>
                  <a:gd name="T3" fmla="*/ 3 h 5"/>
                  <a:gd name="T4" fmla="*/ 25 w 30"/>
                  <a:gd name="T5" fmla="*/ 3 h 5"/>
                  <a:gd name="T6" fmla="*/ 23 w 30"/>
                  <a:gd name="T7" fmla="*/ 2 h 5"/>
                  <a:gd name="T8" fmla="*/ 21 w 30"/>
                  <a:gd name="T9" fmla="*/ 2 h 5"/>
                  <a:gd name="T10" fmla="*/ 21 w 30"/>
                  <a:gd name="T11" fmla="*/ 1 h 5"/>
                  <a:gd name="T12" fmla="*/ 21 w 30"/>
                  <a:gd name="T13" fmla="*/ 0 h 5"/>
                  <a:gd name="T14" fmla="*/ 15 w 30"/>
                  <a:gd name="T15" fmla="*/ 0 h 5"/>
                  <a:gd name="T16" fmla="*/ 15 w 30"/>
                  <a:gd name="T17" fmla="*/ 1 h 5"/>
                  <a:gd name="T18" fmla="*/ 15 w 30"/>
                  <a:gd name="T19" fmla="*/ 1 h 5"/>
                  <a:gd name="T20" fmla="*/ 15 w 30"/>
                  <a:gd name="T21" fmla="*/ 2 h 5"/>
                  <a:gd name="T22" fmla="*/ 14 w 30"/>
                  <a:gd name="T23" fmla="*/ 2 h 5"/>
                  <a:gd name="T24" fmla="*/ 14 w 30"/>
                  <a:gd name="T25" fmla="*/ 2 h 5"/>
                  <a:gd name="T26" fmla="*/ 12 w 30"/>
                  <a:gd name="T27" fmla="*/ 2 h 5"/>
                  <a:gd name="T28" fmla="*/ 10 w 30"/>
                  <a:gd name="T29" fmla="*/ 2 h 5"/>
                  <a:gd name="T30" fmla="*/ 8 w 30"/>
                  <a:gd name="T31" fmla="*/ 2 h 5"/>
                  <a:gd name="T32" fmla="*/ 6 w 30"/>
                  <a:gd name="T33" fmla="*/ 2 h 5"/>
                  <a:gd name="T34" fmla="*/ 4 w 30"/>
                  <a:gd name="T35" fmla="*/ 2 h 5"/>
                  <a:gd name="T36" fmla="*/ 2 w 30"/>
                  <a:gd name="T37" fmla="*/ 2 h 5"/>
                  <a:gd name="T38" fmla="*/ 0 w 30"/>
                  <a:gd name="T39" fmla="*/ 1 h 5"/>
                  <a:gd name="T40" fmla="*/ 0 w 30"/>
                  <a:gd name="T41" fmla="*/ 1 h 5"/>
                  <a:gd name="T42" fmla="*/ 0 w 30"/>
                  <a:gd name="T43" fmla="*/ 0 h 5"/>
                  <a:gd name="T44" fmla="*/ 0 w 30"/>
                  <a:gd name="T45" fmla="*/ 1 h 5"/>
                  <a:gd name="T46" fmla="*/ 0 w 30"/>
                  <a:gd name="T47" fmla="*/ 2 h 5"/>
                  <a:gd name="T48" fmla="*/ 2 w 30"/>
                  <a:gd name="T49" fmla="*/ 3 h 5"/>
                  <a:gd name="T50" fmla="*/ 2 w 30"/>
                  <a:gd name="T51" fmla="*/ 4 h 5"/>
                  <a:gd name="T52" fmla="*/ 12 w 30"/>
                  <a:gd name="T53" fmla="*/ 4 h 5"/>
                  <a:gd name="T54" fmla="*/ 12 w 30"/>
                  <a:gd name="T55" fmla="*/ 3 h 5"/>
                  <a:gd name="T56" fmla="*/ 14 w 30"/>
                  <a:gd name="T57" fmla="*/ 3 h 5"/>
                  <a:gd name="T58" fmla="*/ 15 w 30"/>
                  <a:gd name="T59" fmla="*/ 3 h 5"/>
                  <a:gd name="T60" fmla="*/ 17 w 30"/>
                  <a:gd name="T61" fmla="*/ 3 h 5"/>
                  <a:gd name="T62" fmla="*/ 19 w 30"/>
                  <a:gd name="T63" fmla="*/ 3 h 5"/>
                  <a:gd name="T64" fmla="*/ 21 w 30"/>
                  <a:gd name="T65" fmla="*/ 4 h 5"/>
                  <a:gd name="T66" fmla="*/ 29 w 30"/>
                  <a:gd name="T67" fmla="*/ 4 h 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0"/>
                  <a:gd name="T103" fmla="*/ 0 h 5"/>
                  <a:gd name="T104" fmla="*/ 30 w 30"/>
                  <a:gd name="T105" fmla="*/ 5 h 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0" h="5">
                    <a:moveTo>
                      <a:pt x="29" y="4"/>
                    </a:moveTo>
                    <a:lnTo>
                      <a:pt x="27" y="3"/>
                    </a:lnTo>
                    <a:lnTo>
                      <a:pt x="25" y="3"/>
                    </a:lnTo>
                    <a:lnTo>
                      <a:pt x="23" y="2"/>
                    </a:lnTo>
                    <a:lnTo>
                      <a:pt x="21" y="2"/>
                    </a:lnTo>
                    <a:lnTo>
                      <a:pt x="21" y="1"/>
                    </a:lnTo>
                    <a:lnTo>
                      <a:pt x="21" y="0"/>
                    </a:lnTo>
                    <a:lnTo>
                      <a:pt x="15" y="0"/>
                    </a:lnTo>
                    <a:lnTo>
                      <a:pt x="15" y="1"/>
                    </a:lnTo>
                    <a:lnTo>
                      <a:pt x="15" y="2"/>
                    </a:lnTo>
                    <a:lnTo>
                      <a:pt x="14" y="2"/>
                    </a:lnTo>
                    <a:lnTo>
                      <a:pt x="12" y="2"/>
                    </a:lnTo>
                    <a:lnTo>
                      <a:pt x="10" y="2"/>
                    </a:lnTo>
                    <a:lnTo>
                      <a:pt x="8" y="2"/>
                    </a:lnTo>
                    <a:lnTo>
                      <a:pt x="6" y="2"/>
                    </a:lnTo>
                    <a:lnTo>
                      <a:pt x="4" y="2"/>
                    </a:lnTo>
                    <a:lnTo>
                      <a:pt x="2" y="2"/>
                    </a:lnTo>
                    <a:lnTo>
                      <a:pt x="0" y="1"/>
                    </a:lnTo>
                    <a:lnTo>
                      <a:pt x="0" y="0"/>
                    </a:lnTo>
                    <a:lnTo>
                      <a:pt x="0" y="1"/>
                    </a:lnTo>
                    <a:lnTo>
                      <a:pt x="0" y="2"/>
                    </a:lnTo>
                    <a:lnTo>
                      <a:pt x="2" y="3"/>
                    </a:lnTo>
                    <a:lnTo>
                      <a:pt x="2" y="4"/>
                    </a:lnTo>
                    <a:lnTo>
                      <a:pt x="12" y="4"/>
                    </a:lnTo>
                    <a:lnTo>
                      <a:pt x="12" y="3"/>
                    </a:lnTo>
                    <a:lnTo>
                      <a:pt x="14" y="3"/>
                    </a:lnTo>
                    <a:lnTo>
                      <a:pt x="15" y="3"/>
                    </a:lnTo>
                    <a:lnTo>
                      <a:pt x="17" y="3"/>
                    </a:lnTo>
                    <a:lnTo>
                      <a:pt x="19" y="3"/>
                    </a:lnTo>
                    <a:lnTo>
                      <a:pt x="21" y="4"/>
                    </a:lnTo>
                    <a:lnTo>
                      <a:pt x="29" y="4"/>
                    </a:lnTo>
                  </a:path>
                </a:pathLst>
              </a:custGeom>
              <a:solidFill>
                <a:srgbClr val="C0C0C0"/>
              </a:solidFill>
              <a:ln w="127000" cap="rnd">
                <a:noFill/>
                <a:round/>
                <a:headEnd/>
                <a:tailEnd/>
              </a:ln>
            </p:spPr>
            <p:txBody>
              <a:bodyPr>
                <a:prstTxWarp prst="textNoShape">
                  <a:avLst/>
                </a:prstTxWarp>
              </a:bodyPr>
              <a:lstStyle/>
              <a:p>
                <a:endParaRPr lang="en-US"/>
              </a:p>
            </p:txBody>
          </p:sp>
          <p:sp>
            <p:nvSpPr>
              <p:cNvPr id="26256" name="Freeform 639"/>
              <p:cNvSpPr>
                <a:spLocks/>
              </p:cNvSpPr>
              <p:nvPr/>
            </p:nvSpPr>
            <p:spPr bwMode="auto">
              <a:xfrm>
                <a:off x="1060" y="3290"/>
                <a:ext cx="78" cy="6"/>
              </a:xfrm>
              <a:custGeom>
                <a:avLst/>
                <a:gdLst>
                  <a:gd name="T0" fmla="*/ 68 w 78"/>
                  <a:gd name="T1" fmla="*/ 4 h 6"/>
                  <a:gd name="T2" fmla="*/ 72 w 78"/>
                  <a:gd name="T3" fmla="*/ 2 h 6"/>
                  <a:gd name="T4" fmla="*/ 77 w 78"/>
                  <a:gd name="T5" fmla="*/ 0 h 6"/>
                  <a:gd name="T6" fmla="*/ 70 w 78"/>
                  <a:gd name="T7" fmla="*/ 1 h 6"/>
                  <a:gd name="T8" fmla="*/ 70 w 78"/>
                  <a:gd name="T9" fmla="*/ 3 h 6"/>
                  <a:gd name="T10" fmla="*/ 65 w 78"/>
                  <a:gd name="T11" fmla="*/ 4 h 6"/>
                  <a:gd name="T12" fmla="*/ 63 w 78"/>
                  <a:gd name="T13" fmla="*/ 5 h 6"/>
                  <a:gd name="T14" fmla="*/ 58 w 78"/>
                  <a:gd name="T15" fmla="*/ 5 h 6"/>
                  <a:gd name="T16" fmla="*/ 54 w 78"/>
                  <a:gd name="T17" fmla="*/ 4 h 6"/>
                  <a:gd name="T18" fmla="*/ 51 w 78"/>
                  <a:gd name="T19" fmla="*/ 2 h 6"/>
                  <a:gd name="T20" fmla="*/ 54 w 78"/>
                  <a:gd name="T21" fmla="*/ 0 h 6"/>
                  <a:gd name="T22" fmla="*/ 42 w 78"/>
                  <a:gd name="T23" fmla="*/ 0 h 6"/>
                  <a:gd name="T24" fmla="*/ 35 w 78"/>
                  <a:gd name="T25" fmla="*/ 0 h 6"/>
                  <a:gd name="T26" fmla="*/ 21 w 78"/>
                  <a:gd name="T27" fmla="*/ 0 h 6"/>
                  <a:gd name="T28" fmla="*/ 26 w 78"/>
                  <a:gd name="T29" fmla="*/ 1 h 6"/>
                  <a:gd name="T30" fmla="*/ 26 w 78"/>
                  <a:gd name="T31" fmla="*/ 3 h 6"/>
                  <a:gd name="T32" fmla="*/ 21 w 78"/>
                  <a:gd name="T33" fmla="*/ 4 h 6"/>
                  <a:gd name="T34" fmla="*/ 16 w 78"/>
                  <a:gd name="T35" fmla="*/ 5 h 6"/>
                  <a:gd name="T36" fmla="*/ 12 w 78"/>
                  <a:gd name="T37" fmla="*/ 5 h 6"/>
                  <a:gd name="T38" fmla="*/ 7 w 78"/>
                  <a:gd name="T39" fmla="*/ 3 h 6"/>
                  <a:gd name="T40" fmla="*/ 7 w 78"/>
                  <a:gd name="T41" fmla="*/ 1 h 6"/>
                  <a:gd name="T42" fmla="*/ 0 w 78"/>
                  <a:gd name="T43" fmla="*/ 0 h 6"/>
                  <a:gd name="T44" fmla="*/ 5 w 78"/>
                  <a:gd name="T45" fmla="*/ 2 h 6"/>
                  <a:gd name="T46" fmla="*/ 9 w 78"/>
                  <a:gd name="T47" fmla="*/ 4 h 6"/>
                  <a:gd name="T48" fmla="*/ 28 w 78"/>
                  <a:gd name="T49" fmla="*/ 5 h 6"/>
                  <a:gd name="T50" fmla="*/ 28 w 78"/>
                  <a:gd name="T51" fmla="*/ 4 h 6"/>
                  <a:gd name="T52" fmla="*/ 33 w 78"/>
                  <a:gd name="T53" fmla="*/ 2 h 6"/>
                  <a:gd name="T54" fmla="*/ 37 w 78"/>
                  <a:gd name="T55" fmla="*/ 2 h 6"/>
                  <a:gd name="T56" fmla="*/ 42 w 78"/>
                  <a:gd name="T57" fmla="*/ 2 h 6"/>
                  <a:gd name="T58" fmla="*/ 44 w 78"/>
                  <a:gd name="T59" fmla="*/ 3 h 6"/>
                  <a:gd name="T60" fmla="*/ 47 w 78"/>
                  <a:gd name="T61" fmla="*/ 4 h 6"/>
                  <a:gd name="T62" fmla="*/ 47 w 78"/>
                  <a:gd name="T63" fmla="*/ 5 h 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8"/>
                  <a:gd name="T97" fmla="*/ 0 h 6"/>
                  <a:gd name="T98" fmla="*/ 78 w 78"/>
                  <a:gd name="T99" fmla="*/ 6 h 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8" h="6">
                    <a:moveTo>
                      <a:pt x="65" y="5"/>
                    </a:moveTo>
                    <a:lnTo>
                      <a:pt x="68" y="4"/>
                    </a:lnTo>
                    <a:lnTo>
                      <a:pt x="70" y="3"/>
                    </a:lnTo>
                    <a:lnTo>
                      <a:pt x="72" y="2"/>
                    </a:lnTo>
                    <a:lnTo>
                      <a:pt x="75" y="1"/>
                    </a:lnTo>
                    <a:lnTo>
                      <a:pt x="77" y="0"/>
                    </a:lnTo>
                    <a:lnTo>
                      <a:pt x="68" y="0"/>
                    </a:lnTo>
                    <a:lnTo>
                      <a:pt x="70" y="1"/>
                    </a:lnTo>
                    <a:lnTo>
                      <a:pt x="70" y="2"/>
                    </a:lnTo>
                    <a:lnTo>
                      <a:pt x="70" y="3"/>
                    </a:lnTo>
                    <a:lnTo>
                      <a:pt x="68" y="4"/>
                    </a:lnTo>
                    <a:lnTo>
                      <a:pt x="65" y="4"/>
                    </a:lnTo>
                    <a:lnTo>
                      <a:pt x="65" y="5"/>
                    </a:lnTo>
                    <a:lnTo>
                      <a:pt x="63" y="5"/>
                    </a:lnTo>
                    <a:lnTo>
                      <a:pt x="61" y="5"/>
                    </a:lnTo>
                    <a:lnTo>
                      <a:pt x="58" y="5"/>
                    </a:lnTo>
                    <a:lnTo>
                      <a:pt x="56" y="4"/>
                    </a:lnTo>
                    <a:lnTo>
                      <a:pt x="54" y="4"/>
                    </a:lnTo>
                    <a:lnTo>
                      <a:pt x="51" y="3"/>
                    </a:lnTo>
                    <a:lnTo>
                      <a:pt x="51" y="2"/>
                    </a:lnTo>
                    <a:lnTo>
                      <a:pt x="51" y="1"/>
                    </a:lnTo>
                    <a:lnTo>
                      <a:pt x="54" y="0"/>
                    </a:lnTo>
                    <a:lnTo>
                      <a:pt x="44" y="0"/>
                    </a:lnTo>
                    <a:lnTo>
                      <a:pt x="42" y="0"/>
                    </a:lnTo>
                    <a:lnTo>
                      <a:pt x="37" y="0"/>
                    </a:lnTo>
                    <a:lnTo>
                      <a:pt x="35" y="0"/>
                    </a:lnTo>
                    <a:lnTo>
                      <a:pt x="30" y="0"/>
                    </a:lnTo>
                    <a:lnTo>
                      <a:pt x="21" y="0"/>
                    </a:lnTo>
                    <a:lnTo>
                      <a:pt x="23" y="0"/>
                    </a:lnTo>
                    <a:lnTo>
                      <a:pt x="26" y="1"/>
                    </a:lnTo>
                    <a:lnTo>
                      <a:pt x="26" y="2"/>
                    </a:lnTo>
                    <a:lnTo>
                      <a:pt x="26" y="3"/>
                    </a:lnTo>
                    <a:lnTo>
                      <a:pt x="23" y="4"/>
                    </a:lnTo>
                    <a:lnTo>
                      <a:pt x="21" y="4"/>
                    </a:lnTo>
                    <a:lnTo>
                      <a:pt x="19" y="5"/>
                    </a:lnTo>
                    <a:lnTo>
                      <a:pt x="16" y="5"/>
                    </a:lnTo>
                    <a:lnTo>
                      <a:pt x="14" y="5"/>
                    </a:lnTo>
                    <a:lnTo>
                      <a:pt x="12" y="5"/>
                    </a:lnTo>
                    <a:lnTo>
                      <a:pt x="9" y="4"/>
                    </a:lnTo>
                    <a:lnTo>
                      <a:pt x="7" y="3"/>
                    </a:lnTo>
                    <a:lnTo>
                      <a:pt x="7" y="2"/>
                    </a:lnTo>
                    <a:lnTo>
                      <a:pt x="7" y="1"/>
                    </a:lnTo>
                    <a:lnTo>
                      <a:pt x="9" y="0"/>
                    </a:lnTo>
                    <a:lnTo>
                      <a:pt x="0" y="0"/>
                    </a:lnTo>
                    <a:lnTo>
                      <a:pt x="2" y="1"/>
                    </a:lnTo>
                    <a:lnTo>
                      <a:pt x="5" y="2"/>
                    </a:lnTo>
                    <a:lnTo>
                      <a:pt x="7" y="3"/>
                    </a:lnTo>
                    <a:lnTo>
                      <a:pt x="9" y="4"/>
                    </a:lnTo>
                    <a:lnTo>
                      <a:pt x="12" y="5"/>
                    </a:lnTo>
                    <a:lnTo>
                      <a:pt x="28" y="5"/>
                    </a:lnTo>
                    <a:lnTo>
                      <a:pt x="28" y="4"/>
                    </a:lnTo>
                    <a:lnTo>
                      <a:pt x="30" y="3"/>
                    </a:lnTo>
                    <a:lnTo>
                      <a:pt x="33" y="2"/>
                    </a:lnTo>
                    <a:lnTo>
                      <a:pt x="35" y="2"/>
                    </a:lnTo>
                    <a:lnTo>
                      <a:pt x="37" y="2"/>
                    </a:lnTo>
                    <a:lnTo>
                      <a:pt x="40" y="2"/>
                    </a:lnTo>
                    <a:lnTo>
                      <a:pt x="42" y="2"/>
                    </a:lnTo>
                    <a:lnTo>
                      <a:pt x="44" y="2"/>
                    </a:lnTo>
                    <a:lnTo>
                      <a:pt x="44" y="3"/>
                    </a:lnTo>
                    <a:lnTo>
                      <a:pt x="47" y="3"/>
                    </a:lnTo>
                    <a:lnTo>
                      <a:pt x="47" y="4"/>
                    </a:lnTo>
                    <a:lnTo>
                      <a:pt x="47" y="5"/>
                    </a:lnTo>
                    <a:lnTo>
                      <a:pt x="65" y="5"/>
                    </a:lnTo>
                  </a:path>
                </a:pathLst>
              </a:custGeom>
              <a:solidFill>
                <a:srgbClr val="C0C0C0"/>
              </a:solidFill>
              <a:ln w="127000" cap="rnd">
                <a:noFill/>
                <a:round/>
                <a:headEnd/>
                <a:tailEnd/>
              </a:ln>
            </p:spPr>
            <p:txBody>
              <a:bodyPr>
                <a:prstTxWarp prst="textNoShape">
                  <a:avLst/>
                </a:prstTxWarp>
              </a:bodyPr>
              <a:lstStyle/>
              <a:p>
                <a:endParaRPr lang="en-US"/>
              </a:p>
            </p:txBody>
          </p:sp>
          <p:sp>
            <p:nvSpPr>
              <p:cNvPr id="26257" name="Freeform 640"/>
              <p:cNvSpPr>
                <a:spLocks/>
              </p:cNvSpPr>
              <p:nvPr/>
            </p:nvSpPr>
            <p:spPr bwMode="auto">
              <a:xfrm>
                <a:off x="609" y="3290"/>
                <a:ext cx="7" cy="6"/>
              </a:xfrm>
              <a:custGeom>
                <a:avLst/>
                <a:gdLst>
                  <a:gd name="T0" fmla="*/ 1 w 7"/>
                  <a:gd name="T1" fmla="*/ 5 h 6"/>
                  <a:gd name="T2" fmla="*/ 2 w 7"/>
                  <a:gd name="T3" fmla="*/ 4 h 6"/>
                  <a:gd name="T4" fmla="*/ 4 w 7"/>
                  <a:gd name="T5" fmla="*/ 4 h 6"/>
                  <a:gd name="T6" fmla="*/ 5 w 7"/>
                  <a:gd name="T7" fmla="*/ 2 h 6"/>
                  <a:gd name="T8" fmla="*/ 6 w 7"/>
                  <a:gd name="T9" fmla="*/ 1 h 6"/>
                  <a:gd name="T10" fmla="*/ 6 w 7"/>
                  <a:gd name="T11" fmla="*/ 0 h 6"/>
                  <a:gd name="T12" fmla="*/ 2 w 7"/>
                  <a:gd name="T13" fmla="*/ 0 h 6"/>
                  <a:gd name="T14" fmla="*/ 3 w 7"/>
                  <a:gd name="T15" fmla="*/ 1 h 6"/>
                  <a:gd name="T16" fmla="*/ 4 w 7"/>
                  <a:gd name="T17" fmla="*/ 2 h 6"/>
                  <a:gd name="T18" fmla="*/ 3 w 7"/>
                  <a:gd name="T19" fmla="*/ 3 h 6"/>
                  <a:gd name="T20" fmla="*/ 2 w 7"/>
                  <a:gd name="T21" fmla="*/ 4 h 6"/>
                  <a:gd name="T22" fmla="*/ 1 w 7"/>
                  <a:gd name="T23" fmla="*/ 5 h 6"/>
                  <a:gd name="T24" fmla="*/ 0 w 7"/>
                  <a:gd name="T25" fmla="*/ 5 h 6"/>
                  <a:gd name="T26" fmla="*/ 1 w 7"/>
                  <a:gd name="T27" fmla="*/ 5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
                  <a:gd name="T43" fmla="*/ 0 h 6"/>
                  <a:gd name="T44" fmla="*/ 7 w 7"/>
                  <a:gd name="T45" fmla="*/ 6 h 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 h="6">
                    <a:moveTo>
                      <a:pt x="1" y="5"/>
                    </a:moveTo>
                    <a:lnTo>
                      <a:pt x="2" y="4"/>
                    </a:lnTo>
                    <a:lnTo>
                      <a:pt x="4" y="4"/>
                    </a:lnTo>
                    <a:lnTo>
                      <a:pt x="5" y="2"/>
                    </a:lnTo>
                    <a:lnTo>
                      <a:pt x="6" y="1"/>
                    </a:lnTo>
                    <a:lnTo>
                      <a:pt x="6" y="0"/>
                    </a:lnTo>
                    <a:lnTo>
                      <a:pt x="2" y="0"/>
                    </a:lnTo>
                    <a:lnTo>
                      <a:pt x="3" y="1"/>
                    </a:lnTo>
                    <a:lnTo>
                      <a:pt x="4" y="2"/>
                    </a:lnTo>
                    <a:lnTo>
                      <a:pt x="3" y="3"/>
                    </a:lnTo>
                    <a:lnTo>
                      <a:pt x="2" y="4"/>
                    </a:lnTo>
                    <a:lnTo>
                      <a:pt x="1" y="5"/>
                    </a:lnTo>
                    <a:lnTo>
                      <a:pt x="0" y="5"/>
                    </a:lnTo>
                    <a:lnTo>
                      <a:pt x="1" y="5"/>
                    </a:lnTo>
                  </a:path>
                </a:pathLst>
              </a:custGeom>
              <a:solidFill>
                <a:srgbClr val="C0C0C0"/>
              </a:solidFill>
              <a:ln w="127000" cap="rnd">
                <a:noFill/>
                <a:round/>
                <a:headEnd/>
                <a:tailEnd/>
              </a:ln>
            </p:spPr>
            <p:txBody>
              <a:bodyPr>
                <a:prstTxWarp prst="textNoShape">
                  <a:avLst/>
                </a:prstTxWarp>
              </a:bodyPr>
              <a:lstStyle/>
              <a:p>
                <a:endParaRPr lang="en-US"/>
              </a:p>
            </p:txBody>
          </p:sp>
          <p:sp>
            <p:nvSpPr>
              <p:cNvPr id="26258" name="Freeform 641"/>
              <p:cNvSpPr>
                <a:spLocks/>
              </p:cNvSpPr>
              <p:nvPr/>
            </p:nvSpPr>
            <p:spPr bwMode="auto">
              <a:xfrm>
                <a:off x="559" y="3290"/>
                <a:ext cx="38" cy="6"/>
              </a:xfrm>
              <a:custGeom>
                <a:avLst/>
                <a:gdLst>
                  <a:gd name="T0" fmla="*/ 37 w 38"/>
                  <a:gd name="T1" fmla="*/ 5 h 6"/>
                  <a:gd name="T2" fmla="*/ 35 w 38"/>
                  <a:gd name="T3" fmla="*/ 5 h 6"/>
                  <a:gd name="T4" fmla="*/ 33 w 38"/>
                  <a:gd name="T5" fmla="*/ 4 h 6"/>
                  <a:gd name="T6" fmla="*/ 31 w 38"/>
                  <a:gd name="T7" fmla="*/ 3 h 6"/>
                  <a:gd name="T8" fmla="*/ 29 w 38"/>
                  <a:gd name="T9" fmla="*/ 2 h 6"/>
                  <a:gd name="T10" fmla="*/ 31 w 38"/>
                  <a:gd name="T11" fmla="*/ 1 h 6"/>
                  <a:gd name="T12" fmla="*/ 33 w 38"/>
                  <a:gd name="T13" fmla="*/ 0 h 6"/>
                  <a:gd name="T14" fmla="*/ 25 w 38"/>
                  <a:gd name="T15" fmla="*/ 0 h 6"/>
                  <a:gd name="T16" fmla="*/ 21 w 38"/>
                  <a:gd name="T17" fmla="*/ 0 h 6"/>
                  <a:gd name="T18" fmla="*/ 19 w 38"/>
                  <a:gd name="T19" fmla="*/ 1 h 6"/>
                  <a:gd name="T20" fmla="*/ 14 w 38"/>
                  <a:gd name="T21" fmla="*/ 0 h 6"/>
                  <a:gd name="T22" fmla="*/ 12 w 38"/>
                  <a:gd name="T23" fmla="*/ 0 h 6"/>
                  <a:gd name="T24" fmla="*/ 4 w 38"/>
                  <a:gd name="T25" fmla="*/ 0 h 6"/>
                  <a:gd name="T26" fmla="*/ 6 w 38"/>
                  <a:gd name="T27" fmla="*/ 1 h 6"/>
                  <a:gd name="T28" fmla="*/ 6 w 38"/>
                  <a:gd name="T29" fmla="*/ 2 h 6"/>
                  <a:gd name="T30" fmla="*/ 6 w 38"/>
                  <a:gd name="T31" fmla="*/ 3 h 6"/>
                  <a:gd name="T32" fmla="*/ 4 w 38"/>
                  <a:gd name="T33" fmla="*/ 4 h 6"/>
                  <a:gd name="T34" fmla="*/ 2 w 38"/>
                  <a:gd name="T35" fmla="*/ 4 h 6"/>
                  <a:gd name="T36" fmla="*/ 2 w 38"/>
                  <a:gd name="T37" fmla="*/ 5 h 6"/>
                  <a:gd name="T38" fmla="*/ 0 w 38"/>
                  <a:gd name="T39" fmla="*/ 5 h 6"/>
                  <a:gd name="T40" fmla="*/ 10 w 38"/>
                  <a:gd name="T41" fmla="*/ 5 h 6"/>
                  <a:gd name="T42" fmla="*/ 10 w 38"/>
                  <a:gd name="T43" fmla="*/ 4 h 6"/>
                  <a:gd name="T44" fmla="*/ 10 w 38"/>
                  <a:gd name="T45" fmla="*/ 4 h 6"/>
                  <a:gd name="T46" fmla="*/ 12 w 38"/>
                  <a:gd name="T47" fmla="*/ 3 h 6"/>
                  <a:gd name="T48" fmla="*/ 14 w 38"/>
                  <a:gd name="T49" fmla="*/ 2 h 6"/>
                  <a:gd name="T50" fmla="*/ 16 w 38"/>
                  <a:gd name="T51" fmla="*/ 2 h 6"/>
                  <a:gd name="T52" fmla="*/ 19 w 38"/>
                  <a:gd name="T53" fmla="*/ 2 h 6"/>
                  <a:gd name="T54" fmla="*/ 21 w 38"/>
                  <a:gd name="T55" fmla="*/ 2 h 6"/>
                  <a:gd name="T56" fmla="*/ 23 w 38"/>
                  <a:gd name="T57" fmla="*/ 3 h 6"/>
                  <a:gd name="T58" fmla="*/ 25 w 38"/>
                  <a:gd name="T59" fmla="*/ 3 h 6"/>
                  <a:gd name="T60" fmla="*/ 27 w 38"/>
                  <a:gd name="T61" fmla="*/ 4 h 6"/>
                  <a:gd name="T62" fmla="*/ 27 w 38"/>
                  <a:gd name="T63" fmla="*/ 4 h 6"/>
                  <a:gd name="T64" fmla="*/ 27 w 38"/>
                  <a:gd name="T65" fmla="*/ 5 h 6"/>
                  <a:gd name="T66" fmla="*/ 37 w 38"/>
                  <a:gd name="T67" fmla="*/ 5 h 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6"/>
                  <a:gd name="T104" fmla="*/ 38 w 38"/>
                  <a:gd name="T105" fmla="*/ 6 h 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6">
                    <a:moveTo>
                      <a:pt x="37" y="5"/>
                    </a:moveTo>
                    <a:lnTo>
                      <a:pt x="35" y="5"/>
                    </a:lnTo>
                    <a:lnTo>
                      <a:pt x="33" y="4"/>
                    </a:lnTo>
                    <a:lnTo>
                      <a:pt x="31" y="3"/>
                    </a:lnTo>
                    <a:lnTo>
                      <a:pt x="29" y="2"/>
                    </a:lnTo>
                    <a:lnTo>
                      <a:pt x="31" y="1"/>
                    </a:lnTo>
                    <a:lnTo>
                      <a:pt x="33" y="0"/>
                    </a:lnTo>
                    <a:lnTo>
                      <a:pt x="25" y="0"/>
                    </a:lnTo>
                    <a:lnTo>
                      <a:pt x="21" y="0"/>
                    </a:lnTo>
                    <a:lnTo>
                      <a:pt x="19" y="1"/>
                    </a:lnTo>
                    <a:lnTo>
                      <a:pt x="14" y="0"/>
                    </a:lnTo>
                    <a:lnTo>
                      <a:pt x="12" y="0"/>
                    </a:lnTo>
                    <a:lnTo>
                      <a:pt x="4" y="0"/>
                    </a:lnTo>
                    <a:lnTo>
                      <a:pt x="6" y="1"/>
                    </a:lnTo>
                    <a:lnTo>
                      <a:pt x="6" y="2"/>
                    </a:lnTo>
                    <a:lnTo>
                      <a:pt x="6" y="3"/>
                    </a:lnTo>
                    <a:lnTo>
                      <a:pt x="4" y="4"/>
                    </a:lnTo>
                    <a:lnTo>
                      <a:pt x="2" y="4"/>
                    </a:lnTo>
                    <a:lnTo>
                      <a:pt x="2" y="5"/>
                    </a:lnTo>
                    <a:lnTo>
                      <a:pt x="0" y="5"/>
                    </a:lnTo>
                    <a:lnTo>
                      <a:pt x="10" y="5"/>
                    </a:lnTo>
                    <a:lnTo>
                      <a:pt x="10" y="4"/>
                    </a:lnTo>
                    <a:lnTo>
                      <a:pt x="12" y="3"/>
                    </a:lnTo>
                    <a:lnTo>
                      <a:pt x="14" y="2"/>
                    </a:lnTo>
                    <a:lnTo>
                      <a:pt x="16" y="2"/>
                    </a:lnTo>
                    <a:lnTo>
                      <a:pt x="19" y="2"/>
                    </a:lnTo>
                    <a:lnTo>
                      <a:pt x="21" y="2"/>
                    </a:lnTo>
                    <a:lnTo>
                      <a:pt x="23" y="3"/>
                    </a:lnTo>
                    <a:lnTo>
                      <a:pt x="25" y="3"/>
                    </a:lnTo>
                    <a:lnTo>
                      <a:pt x="27" y="4"/>
                    </a:lnTo>
                    <a:lnTo>
                      <a:pt x="27" y="5"/>
                    </a:lnTo>
                    <a:lnTo>
                      <a:pt x="37" y="5"/>
                    </a:lnTo>
                  </a:path>
                </a:pathLst>
              </a:custGeom>
              <a:solidFill>
                <a:srgbClr val="C0C0C0"/>
              </a:solidFill>
              <a:ln w="127000" cap="rnd">
                <a:noFill/>
                <a:round/>
                <a:headEnd/>
                <a:tailEnd/>
              </a:ln>
            </p:spPr>
            <p:txBody>
              <a:bodyPr>
                <a:prstTxWarp prst="textNoShape">
                  <a:avLst/>
                </a:prstTxWarp>
              </a:bodyPr>
              <a:lstStyle/>
              <a:p>
                <a:endParaRPr lang="en-US"/>
              </a:p>
            </p:txBody>
          </p:sp>
          <p:sp>
            <p:nvSpPr>
              <p:cNvPr id="26259" name="Freeform 642"/>
              <p:cNvSpPr>
                <a:spLocks/>
              </p:cNvSpPr>
              <p:nvPr/>
            </p:nvSpPr>
            <p:spPr bwMode="auto">
              <a:xfrm>
                <a:off x="537" y="3290"/>
                <a:ext cx="7" cy="6"/>
              </a:xfrm>
              <a:custGeom>
                <a:avLst/>
                <a:gdLst>
                  <a:gd name="T0" fmla="*/ 6 w 7"/>
                  <a:gd name="T1" fmla="*/ 5 h 6"/>
                  <a:gd name="T2" fmla="*/ 6 w 7"/>
                  <a:gd name="T3" fmla="*/ 5 h 6"/>
                  <a:gd name="T4" fmla="*/ 5 w 7"/>
                  <a:gd name="T5" fmla="*/ 4 h 6"/>
                  <a:gd name="T6" fmla="*/ 4 w 7"/>
                  <a:gd name="T7" fmla="*/ 4 h 6"/>
                  <a:gd name="T8" fmla="*/ 3 w 7"/>
                  <a:gd name="T9" fmla="*/ 3 h 6"/>
                  <a:gd name="T10" fmla="*/ 3 w 7"/>
                  <a:gd name="T11" fmla="*/ 2 h 6"/>
                  <a:gd name="T12" fmla="*/ 3 w 7"/>
                  <a:gd name="T13" fmla="*/ 1 h 6"/>
                  <a:gd name="T14" fmla="*/ 4 w 7"/>
                  <a:gd name="T15" fmla="*/ 0 h 6"/>
                  <a:gd name="T16" fmla="*/ 5 w 7"/>
                  <a:gd name="T17" fmla="*/ 0 h 6"/>
                  <a:gd name="T18" fmla="*/ 0 w 7"/>
                  <a:gd name="T19" fmla="*/ 0 h 6"/>
                  <a:gd name="T20" fmla="*/ 1 w 7"/>
                  <a:gd name="T21" fmla="*/ 0 h 6"/>
                  <a:gd name="T22" fmla="*/ 1 w 7"/>
                  <a:gd name="T23" fmla="*/ 1 h 6"/>
                  <a:gd name="T24" fmla="*/ 2 w 7"/>
                  <a:gd name="T25" fmla="*/ 2 h 6"/>
                  <a:gd name="T26" fmla="*/ 3 w 7"/>
                  <a:gd name="T27" fmla="*/ 4 h 6"/>
                  <a:gd name="T28" fmla="*/ 4 w 7"/>
                  <a:gd name="T29" fmla="*/ 4 h 6"/>
                  <a:gd name="T30" fmla="*/ 5 w 7"/>
                  <a:gd name="T31" fmla="*/ 5 h 6"/>
                  <a:gd name="T32" fmla="*/ 6 w 7"/>
                  <a:gd name="T33" fmla="*/ 5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6"/>
                  <a:gd name="T53" fmla="*/ 7 w 7"/>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6">
                    <a:moveTo>
                      <a:pt x="6" y="5"/>
                    </a:moveTo>
                    <a:lnTo>
                      <a:pt x="6" y="5"/>
                    </a:lnTo>
                    <a:lnTo>
                      <a:pt x="5" y="4"/>
                    </a:lnTo>
                    <a:lnTo>
                      <a:pt x="4" y="4"/>
                    </a:lnTo>
                    <a:lnTo>
                      <a:pt x="3" y="3"/>
                    </a:lnTo>
                    <a:lnTo>
                      <a:pt x="3" y="2"/>
                    </a:lnTo>
                    <a:lnTo>
                      <a:pt x="3" y="1"/>
                    </a:lnTo>
                    <a:lnTo>
                      <a:pt x="4" y="0"/>
                    </a:lnTo>
                    <a:lnTo>
                      <a:pt x="5" y="0"/>
                    </a:lnTo>
                    <a:lnTo>
                      <a:pt x="0" y="0"/>
                    </a:lnTo>
                    <a:lnTo>
                      <a:pt x="1" y="0"/>
                    </a:lnTo>
                    <a:lnTo>
                      <a:pt x="1" y="1"/>
                    </a:lnTo>
                    <a:lnTo>
                      <a:pt x="2" y="2"/>
                    </a:lnTo>
                    <a:lnTo>
                      <a:pt x="3" y="4"/>
                    </a:lnTo>
                    <a:lnTo>
                      <a:pt x="4" y="4"/>
                    </a:lnTo>
                    <a:lnTo>
                      <a:pt x="5" y="5"/>
                    </a:lnTo>
                    <a:lnTo>
                      <a:pt x="6" y="5"/>
                    </a:lnTo>
                  </a:path>
                </a:pathLst>
              </a:custGeom>
              <a:solidFill>
                <a:srgbClr val="C0C0C0"/>
              </a:solidFill>
              <a:ln w="127000" cap="rnd">
                <a:noFill/>
                <a:round/>
                <a:headEnd/>
                <a:tailEnd/>
              </a:ln>
            </p:spPr>
            <p:txBody>
              <a:bodyPr>
                <a:prstTxWarp prst="textNoShape">
                  <a:avLst/>
                </a:prstTxWarp>
              </a:bodyPr>
              <a:lstStyle/>
              <a:p>
                <a:endParaRPr lang="en-US"/>
              </a:p>
            </p:txBody>
          </p:sp>
          <p:sp>
            <p:nvSpPr>
              <p:cNvPr id="26260" name="Freeform 643"/>
              <p:cNvSpPr>
                <a:spLocks/>
              </p:cNvSpPr>
              <p:nvPr/>
            </p:nvSpPr>
            <p:spPr bwMode="auto">
              <a:xfrm>
                <a:off x="1073" y="3301"/>
                <a:ext cx="52" cy="1"/>
              </a:xfrm>
              <a:custGeom>
                <a:avLst/>
                <a:gdLst>
                  <a:gd name="T0" fmla="*/ 51 w 52"/>
                  <a:gd name="T1" fmla="*/ 0 h 1"/>
                  <a:gd name="T2" fmla="*/ 51 w 52"/>
                  <a:gd name="T3" fmla="*/ 0 h 1"/>
                  <a:gd name="T4" fmla="*/ 47 w 52"/>
                  <a:gd name="T5" fmla="*/ 0 h 1"/>
                  <a:gd name="T6" fmla="*/ 44 w 52"/>
                  <a:gd name="T7" fmla="*/ 0 h 1"/>
                  <a:gd name="T8" fmla="*/ 40 w 52"/>
                  <a:gd name="T9" fmla="*/ 0 h 1"/>
                  <a:gd name="T10" fmla="*/ 38 w 52"/>
                  <a:gd name="T11" fmla="*/ 0 h 1"/>
                  <a:gd name="T12" fmla="*/ 33 w 52"/>
                  <a:gd name="T13" fmla="*/ 0 h 1"/>
                  <a:gd name="T14" fmla="*/ 29 w 52"/>
                  <a:gd name="T15" fmla="*/ 0 h 1"/>
                  <a:gd name="T16" fmla="*/ 24 w 52"/>
                  <a:gd name="T17" fmla="*/ 0 h 1"/>
                  <a:gd name="T18" fmla="*/ 22 w 52"/>
                  <a:gd name="T19" fmla="*/ 0 h 1"/>
                  <a:gd name="T20" fmla="*/ 18 w 52"/>
                  <a:gd name="T21" fmla="*/ 0 h 1"/>
                  <a:gd name="T22" fmla="*/ 13 w 52"/>
                  <a:gd name="T23" fmla="*/ 0 h 1"/>
                  <a:gd name="T24" fmla="*/ 9 w 52"/>
                  <a:gd name="T25" fmla="*/ 0 h 1"/>
                  <a:gd name="T26" fmla="*/ 7 w 52"/>
                  <a:gd name="T27" fmla="*/ 0 h 1"/>
                  <a:gd name="T28" fmla="*/ 2 w 52"/>
                  <a:gd name="T29" fmla="*/ 0 h 1"/>
                  <a:gd name="T30" fmla="*/ 0 w 52"/>
                  <a:gd name="T31" fmla="*/ 0 h 1"/>
                  <a:gd name="T32" fmla="*/ 16 w 52"/>
                  <a:gd name="T33" fmla="*/ 0 h 1"/>
                  <a:gd name="T34" fmla="*/ 16 w 52"/>
                  <a:gd name="T35" fmla="*/ 0 h 1"/>
                  <a:gd name="T36" fmla="*/ 18 w 52"/>
                  <a:gd name="T37" fmla="*/ 0 h 1"/>
                  <a:gd name="T38" fmla="*/ 18 w 52"/>
                  <a:gd name="T39" fmla="*/ 0 h 1"/>
                  <a:gd name="T40" fmla="*/ 20 w 52"/>
                  <a:gd name="T41" fmla="*/ 0 h 1"/>
                  <a:gd name="T42" fmla="*/ 22 w 52"/>
                  <a:gd name="T43" fmla="*/ 0 h 1"/>
                  <a:gd name="T44" fmla="*/ 24 w 52"/>
                  <a:gd name="T45" fmla="*/ 0 h 1"/>
                  <a:gd name="T46" fmla="*/ 27 w 52"/>
                  <a:gd name="T47" fmla="*/ 0 h 1"/>
                  <a:gd name="T48" fmla="*/ 29 w 52"/>
                  <a:gd name="T49" fmla="*/ 0 h 1"/>
                  <a:gd name="T50" fmla="*/ 31 w 52"/>
                  <a:gd name="T51" fmla="*/ 0 h 1"/>
                  <a:gd name="T52" fmla="*/ 33 w 52"/>
                  <a:gd name="T53" fmla="*/ 0 h 1"/>
                  <a:gd name="T54" fmla="*/ 33 w 52"/>
                  <a:gd name="T55" fmla="*/ 0 h 1"/>
                  <a:gd name="T56" fmla="*/ 33 w 52"/>
                  <a:gd name="T57" fmla="*/ 0 h 1"/>
                  <a:gd name="T58" fmla="*/ 51 w 52"/>
                  <a:gd name="T59" fmla="*/ 0 h 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2"/>
                  <a:gd name="T91" fmla="*/ 0 h 1"/>
                  <a:gd name="T92" fmla="*/ 52 w 52"/>
                  <a:gd name="T93" fmla="*/ 1 h 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2" h="1">
                    <a:moveTo>
                      <a:pt x="51" y="0"/>
                    </a:moveTo>
                    <a:lnTo>
                      <a:pt x="51" y="0"/>
                    </a:lnTo>
                    <a:lnTo>
                      <a:pt x="47" y="0"/>
                    </a:lnTo>
                    <a:lnTo>
                      <a:pt x="44" y="0"/>
                    </a:lnTo>
                    <a:lnTo>
                      <a:pt x="40" y="0"/>
                    </a:lnTo>
                    <a:lnTo>
                      <a:pt x="38" y="0"/>
                    </a:lnTo>
                    <a:lnTo>
                      <a:pt x="33" y="0"/>
                    </a:lnTo>
                    <a:lnTo>
                      <a:pt x="29" y="0"/>
                    </a:lnTo>
                    <a:lnTo>
                      <a:pt x="24" y="0"/>
                    </a:lnTo>
                    <a:lnTo>
                      <a:pt x="22" y="0"/>
                    </a:lnTo>
                    <a:lnTo>
                      <a:pt x="18" y="0"/>
                    </a:lnTo>
                    <a:lnTo>
                      <a:pt x="13" y="0"/>
                    </a:lnTo>
                    <a:lnTo>
                      <a:pt x="9" y="0"/>
                    </a:lnTo>
                    <a:lnTo>
                      <a:pt x="7" y="0"/>
                    </a:lnTo>
                    <a:lnTo>
                      <a:pt x="2" y="0"/>
                    </a:lnTo>
                    <a:lnTo>
                      <a:pt x="0" y="0"/>
                    </a:lnTo>
                    <a:lnTo>
                      <a:pt x="16" y="0"/>
                    </a:lnTo>
                    <a:lnTo>
                      <a:pt x="18" y="0"/>
                    </a:lnTo>
                    <a:lnTo>
                      <a:pt x="20" y="0"/>
                    </a:lnTo>
                    <a:lnTo>
                      <a:pt x="22" y="0"/>
                    </a:lnTo>
                    <a:lnTo>
                      <a:pt x="24" y="0"/>
                    </a:lnTo>
                    <a:lnTo>
                      <a:pt x="27" y="0"/>
                    </a:lnTo>
                    <a:lnTo>
                      <a:pt x="29" y="0"/>
                    </a:lnTo>
                    <a:lnTo>
                      <a:pt x="31" y="0"/>
                    </a:lnTo>
                    <a:lnTo>
                      <a:pt x="33" y="0"/>
                    </a:lnTo>
                    <a:lnTo>
                      <a:pt x="51" y="0"/>
                    </a:lnTo>
                  </a:path>
                </a:pathLst>
              </a:custGeom>
              <a:solidFill>
                <a:srgbClr val="C0C0C0"/>
              </a:solidFill>
              <a:ln w="127000" cap="rnd">
                <a:noFill/>
                <a:round/>
                <a:headEnd/>
                <a:tailEnd/>
              </a:ln>
            </p:spPr>
            <p:txBody>
              <a:bodyPr>
                <a:prstTxWarp prst="textNoShape">
                  <a:avLst/>
                </a:prstTxWarp>
              </a:bodyPr>
              <a:lstStyle/>
              <a:p>
                <a:endParaRPr lang="en-US"/>
              </a:p>
            </p:txBody>
          </p:sp>
          <p:sp>
            <p:nvSpPr>
              <p:cNvPr id="26261" name="Freeform 644"/>
              <p:cNvSpPr>
                <a:spLocks/>
              </p:cNvSpPr>
              <p:nvPr/>
            </p:nvSpPr>
            <p:spPr bwMode="auto">
              <a:xfrm>
                <a:off x="551" y="3301"/>
                <a:ext cx="51" cy="1"/>
              </a:xfrm>
              <a:custGeom>
                <a:avLst/>
                <a:gdLst>
                  <a:gd name="T0" fmla="*/ 50 w 51"/>
                  <a:gd name="T1" fmla="*/ 0 h 1"/>
                  <a:gd name="T2" fmla="*/ 50 w 51"/>
                  <a:gd name="T3" fmla="*/ 0 h 1"/>
                  <a:gd name="T4" fmla="*/ 48 w 51"/>
                  <a:gd name="T5" fmla="*/ 0 h 1"/>
                  <a:gd name="T6" fmla="*/ 43 w 51"/>
                  <a:gd name="T7" fmla="*/ 0 h 1"/>
                  <a:gd name="T8" fmla="*/ 41 w 51"/>
                  <a:gd name="T9" fmla="*/ 0 h 1"/>
                  <a:gd name="T10" fmla="*/ 37 w 51"/>
                  <a:gd name="T11" fmla="*/ 0 h 1"/>
                  <a:gd name="T12" fmla="*/ 33 w 51"/>
                  <a:gd name="T13" fmla="*/ 0 h 1"/>
                  <a:gd name="T14" fmla="*/ 30 w 51"/>
                  <a:gd name="T15" fmla="*/ 0 h 1"/>
                  <a:gd name="T16" fmla="*/ 26 w 51"/>
                  <a:gd name="T17" fmla="*/ 0 h 1"/>
                  <a:gd name="T18" fmla="*/ 22 w 51"/>
                  <a:gd name="T19" fmla="*/ 0 h 1"/>
                  <a:gd name="T20" fmla="*/ 17 w 51"/>
                  <a:gd name="T21" fmla="*/ 0 h 1"/>
                  <a:gd name="T22" fmla="*/ 15 w 51"/>
                  <a:gd name="T23" fmla="*/ 0 h 1"/>
                  <a:gd name="T24" fmla="*/ 11 w 51"/>
                  <a:gd name="T25" fmla="*/ 0 h 1"/>
                  <a:gd name="T26" fmla="*/ 7 w 51"/>
                  <a:gd name="T27" fmla="*/ 0 h 1"/>
                  <a:gd name="T28" fmla="*/ 4 w 51"/>
                  <a:gd name="T29" fmla="*/ 0 h 1"/>
                  <a:gd name="T30" fmla="*/ 2 w 51"/>
                  <a:gd name="T31" fmla="*/ 0 h 1"/>
                  <a:gd name="T32" fmla="*/ 0 w 51"/>
                  <a:gd name="T33" fmla="*/ 0 h 1"/>
                  <a:gd name="T34" fmla="*/ 2 w 51"/>
                  <a:gd name="T35" fmla="*/ 0 h 1"/>
                  <a:gd name="T36" fmla="*/ 4 w 51"/>
                  <a:gd name="T37" fmla="*/ 0 h 1"/>
                  <a:gd name="T38" fmla="*/ 7 w 51"/>
                  <a:gd name="T39" fmla="*/ 0 h 1"/>
                  <a:gd name="T40" fmla="*/ 17 w 51"/>
                  <a:gd name="T41" fmla="*/ 0 h 1"/>
                  <a:gd name="T42" fmla="*/ 17 w 51"/>
                  <a:gd name="T43" fmla="*/ 0 h 1"/>
                  <a:gd name="T44" fmla="*/ 17 w 51"/>
                  <a:gd name="T45" fmla="*/ 0 h 1"/>
                  <a:gd name="T46" fmla="*/ 20 w 51"/>
                  <a:gd name="T47" fmla="*/ 0 h 1"/>
                  <a:gd name="T48" fmla="*/ 20 w 51"/>
                  <a:gd name="T49" fmla="*/ 0 h 1"/>
                  <a:gd name="T50" fmla="*/ 22 w 51"/>
                  <a:gd name="T51" fmla="*/ 0 h 1"/>
                  <a:gd name="T52" fmla="*/ 24 w 51"/>
                  <a:gd name="T53" fmla="*/ 0 h 1"/>
                  <a:gd name="T54" fmla="*/ 26 w 51"/>
                  <a:gd name="T55" fmla="*/ 0 h 1"/>
                  <a:gd name="T56" fmla="*/ 28 w 51"/>
                  <a:gd name="T57" fmla="*/ 0 h 1"/>
                  <a:gd name="T58" fmla="*/ 30 w 51"/>
                  <a:gd name="T59" fmla="*/ 0 h 1"/>
                  <a:gd name="T60" fmla="*/ 33 w 51"/>
                  <a:gd name="T61" fmla="*/ 0 h 1"/>
                  <a:gd name="T62" fmla="*/ 33 w 51"/>
                  <a:gd name="T63" fmla="*/ 0 h 1"/>
                  <a:gd name="T64" fmla="*/ 35 w 51"/>
                  <a:gd name="T65" fmla="*/ 0 h 1"/>
                  <a:gd name="T66" fmla="*/ 35 w 51"/>
                  <a:gd name="T67" fmla="*/ 0 h 1"/>
                  <a:gd name="T68" fmla="*/ 35 w 51"/>
                  <a:gd name="T69" fmla="*/ 0 h 1"/>
                  <a:gd name="T70" fmla="*/ 46 w 51"/>
                  <a:gd name="T71" fmla="*/ 0 h 1"/>
                  <a:gd name="T72" fmla="*/ 48 w 51"/>
                  <a:gd name="T73" fmla="*/ 0 h 1"/>
                  <a:gd name="T74" fmla="*/ 50 w 51"/>
                  <a:gd name="T75" fmla="*/ 0 h 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1"/>
                  <a:gd name="T115" fmla="*/ 0 h 1"/>
                  <a:gd name="T116" fmla="*/ 51 w 51"/>
                  <a:gd name="T117" fmla="*/ 1 h 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1" h="1">
                    <a:moveTo>
                      <a:pt x="50" y="0"/>
                    </a:moveTo>
                    <a:lnTo>
                      <a:pt x="50" y="0"/>
                    </a:lnTo>
                    <a:lnTo>
                      <a:pt x="48" y="0"/>
                    </a:lnTo>
                    <a:lnTo>
                      <a:pt x="43" y="0"/>
                    </a:lnTo>
                    <a:lnTo>
                      <a:pt x="41" y="0"/>
                    </a:lnTo>
                    <a:lnTo>
                      <a:pt x="37" y="0"/>
                    </a:lnTo>
                    <a:lnTo>
                      <a:pt x="33" y="0"/>
                    </a:lnTo>
                    <a:lnTo>
                      <a:pt x="30" y="0"/>
                    </a:lnTo>
                    <a:lnTo>
                      <a:pt x="26" y="0"/>
                    </a:lnTo>
                    <a:lnTo>
                      <a:pt x="22" y="0"/>
                    </a:lnTo>
                    <a:lnTo>
                      <a:pt x="17" y="0"/>
                    </a:lnTo>
                    <a:lnTo>
                      <a:pt x="15" y="0"/>
                    </a:lnTo>
                    <a:lnTo>
                      <a:pt x="11" y="0"/>
                    </a:lnTo>
                    <a:lnTo>
                      <a:pt x="7" y="0"/>
                    </a:lnTo>
                    <a:lnTo>
                      <a:pt x="4" y="0"/>
                    </a:lnTo>
                    <a:lnTo>
                      <a:pt x="2" y="0"/>
                    </a:lnTo>
                    <a:lnTo>
                      <a:pt x="0" y="0"/>
                    </a:lnTo>
                    <a:lnTo>
                      <a:pt x="2" y="0"/>
                    </a:lnTo>
                    <a:lnTo>
                      <a:pt x="4" y="0"/>
                    </a:lnTo>
                    <a:lnTo>
                      <a:pt x="7" y="0"/>
                    </a:lnTo>
                    <a:lnTo>
                      <a:pt x="17" y="0"/>
                    </a:lnTo>
                    <a:lnTo>
                      <a:pt x="20" y="0"/>
                    </a:lnTo>
                    <a:lnTo>
                      <a:pt x="22" y="0"/>
                    </a:lnTo>
                    <a:lnTo>
                      <a:pt x="24" y="0"/>
                    </a:lnTo>
                    <a:lnTo>
                      <a:pt x="26" y="0"/>
                    </a:lnTo>
                    <a:lnTo>
                      <a:pt x="28" y="0"/>
                    </a:lnTo>
                    <a:lnTo>
                      <a:pt x="30" y="0"/>
                    </a:lnTo>
                    <a:lnTo>
                      <a:pt x="33" y="0"/>
                    </a:lnTo>
                    <a:lnTo>
                      <a:pt x="35" y="0"/>
                    </a:lnTo>
                    <a:lnTo>
                      <a:pt x="46" y="0"/>
                    </a:lnTo>
                    <a:lnTo>
                      <a:pt x="48" y="0"/>
                    </a:lnTo>
                    <a:lnTo>
                      <a:pt x="50" y="0"/>
                    </a:lnTo>
                  </a:path>
                </a:pathLst>
              </a:custGeom>
              <a:solidFill>
                <a:srgbClr val="C0C0C0"/>
              </a:solidFill>
              <a:ln w="127000" cap="rnd">
                <a:noFill/>
                <a:round/>
                <a:headEnd/>
                <a:tailEnd/>
              </a:ln>
            </p:spPr>
            <p:txBody>
              <a:bodyPr>
                <a:prstTxWarp prst="textNoShape">
                  <a:avLst/>
                </a:prstTxWarp>
              </a:bodyPr>
              <a:lstStyle/>
              <a:p>
                <a:endParaRPr lang="en-US"/>
              </a:p>
            </p:txBody>
          </p:sp>
          <p:sp>
            <p:nvSpPr>
              <p:cNvPr id="26262" name="Freeform 645"/>
              <p:cNvSpPr>
                <a:spLocks/>
              </p:cNvSpPr>
              <p:nvPr/>
            </p:nvSpPr>
            <p:spPr bwMode="auto">
              <a:xfrm>
                <a:off x="553" y="3269"/>
                <a:ext cx="39" cy="24"/>
              </a:xfrm>
              <a:custGeom>
                <a:avLst/>
                <a:gdLst>
                  <a:gd name="T0" fmla="*/ 19 w 39"/>
                  <a:gd name="T1" fmla="*/ 0 h 24"/>
                  <a:gd name="T2" fmla="*/ 14 w 39"/>
                  <a:gd name="T3" fmla="*/ 0 h 24"/>
                  <a:gd name="T4" fmla="*/ 11 w 39"/>
                  <a:gd name="T5" fmla="*/ 0 h 24"/>
                  <a:gd name="T6" fmla="*/ 8 w 39"/>
                  <a:gd name="T7" fmla="*/ 2 h 24"/>
                  <a:gd name="T8" fmla="*/ 5 w 39"/>
                  <a:gd name="T9" fmla="*/ 3 h 24"/>
                  <a:gd name="T10" fmla="*/ 3 w 39"/>
                  <a:gd name="T11" fmla="*/ 5 h 24"/>
                  <a:gd name="T12" fmla="*/ 0 w 39"/>
                  <a:gd name="T13" fmla="*/ 8 h 24"/>
                  <a:gd name="T14" fmla="*/ 0 w 39"/>
                  <a:gd name="T15" fmla="*/ 9 h 24"/>
                  <a:gd name="T16" fmla="*/ 0 w 39"/>
                  <a:gd name="T17" fmla="*/ 11 h 24"/>
                  <a:gd name="T18" fmla="*/ 0 w 39"/>
                  <a:gd name="T19" fmla="*/ 14 h 24"/>
                  <a:gd name="T20" fmla="*/ 0 w 39"/>
                  <a:gd name="T21" fmla="*/ 15 h 24"/>
                  <a:gd name="T22" fmla="*/ 3 w 39"/>
                  <a:gd name="T23" fmla="*/ 17 h 24"/>
                  <a:gd name="T24" fmla="*/ 5 w 39"/>
                  <a:gd name="T25" fmla="*/ 18 h 24"/>
                  <a:gd name="T26" fmla="*/ 8 w 39"/>
                  <a:gd name="T27" fmla="*/ 20 h 24"/>
                  <a:gd name="T28" fmla="*/ 11 w 39"/>
                  <a:gd name="T29" fmla="*/ 21 h 24"/>
                  <a:gd name="T30" fmla="*/ 14 w 39"/>
                  <a:gd name="T31" fmla="*/ 21 h 24"/>
                  <a:gd name="T32" fmla="*/ 19 w 39"/>
                  <a:gd name="T33" fmla="*/ 23 h 24"/>
                  <a:gd name="T34" fmla="*/ 22 w 39"/>
                  <a:gd name="T35" fmla="*/ 21 h 24"/>
                  <a:gd name="T36" fmla="*/ 27 w 39"/>
                  <a:gd name="T37" fmla="*/ 21 h 24"/>
                  <a:gd name="T38" fmla="*/ 30 w 39"/>
                  <a:gd name="T39" fmla="*/ 20 h 24"/>
                  <a:gd name="T40" fmla="*/ 33 w 39"/>
                  <a:gd name="T41" fmla="*/ 18 h 24"/>
                  <a:gd name="T42" fmla="*/ 35 w 39"/>
                  <a:gd name="T43" fmla="*/ 17 h 24"/>
                  <a:gd name="T44" fmla="*/ 38 w 39"/>
                  <a:gd name="T45" fmla="*/ 15 h 24"/>
                  <a:gd name="T46" fmla="*/ 38 w 39"/>
                  <a:gd name="T47" fmla="*/ 14 h 24"/>
                  <a:gd name="T48" fmla="*/ 38 w 39"/>
                  <a:gd name="T49" fmla="*/ 11 h 24"/>
                  <a:gd name="T50" fmla="*/ 38 w 39"/>
                  <a:gd name="T51" fmla="*/ 9 h 24"/>
                  <a:gd name="T52" fmla="*/ 38 w 39"/>
                  <a:gd name="T53" fmla="*/ 8 h 24"/>
                  <a:gd name="T54" fmla="*/ 35 w 39"/>
                  <a:gd name="T55" fmla="*/ 5 h 24"/>
                  <a:gd name="T56" fmla="*/ 33 w 39"/>
                  <a:gd name="T57" fmla="*/ 3 h 24"/>
                  <a:gd name="T58" fmla="*/ 30 w 39"/>
                  <a:gd name="T59" fmla="*/ 2 h 24"/>
                  <a:gd name="T60" fmla="*/ 27 w 39"/>
                  <a:gd name="T61" fmla="*/ 0 h 24"/>
                  <a:gd name="T62" fmla="*/ 22 w 39"/>
                  <a:gd name="T63" fmla="*/ 0 h 24"/>
                  <a:gd name="T64" fmla="*/ 19 w 39"/>
                  <a:gd name="T65" fmla="*/ 0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24"/>
                  <a:gd name="T101" fmla="*/ 39 w 39"/>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24">
                    <a:moveTo>
                      <a:pt x="19" y="0"/>
                    </a:moveTo>
                    <a:lnTo>
                      <a:pt x="14" y="0"/>
                    </a:lnTo>
                    <a:lnTo>
                      <a:pt x="11" y="0"/>
                    </a:lnTo>
                    <a:lnTo>
                      <a:pt x="8" y="2"/>
                    </a:lnTo>
                    <a:lnTo>
                      <a:pt x="5" y="3"/>
                    </a:lnTo>
                    <a:lnTo>
                      <a:pt x="3" y="5"/>
                    </a:lnTo>
                    <a:lnTo>
                      <a:pt x="0" y="8"/>
                    </a:lnTo>
                    <a:lnTo>
                      <a:pt x="0" y="9"/>
                    </a:lnTo>
                    <a:lnTo>
                      <a:pt x="0" y="11"/>
                    </a:lnTo>
                    <a:lnTo>
                      <a:pt x="0" y="14"/>
                    </a:lnTo>
                    <a:lnTo>
                      <a:pt x="0" y="15"/>
                    </a:lnTo>
                    <a:lnTo>
                      <a:pt x="3" y="17"/>
                    </a:lnTo>
                    <a:lnTo>
                      <a:pt x="5" y="18"/>
                    </a:lnTo>
                    <a:lnTo>
                      <a:pt x="8" y="20"/>
                    </a:lnTo>
                    <a:lnTo>
                      <a:pt x="11" y="21"/>
                    </a:lnTo>
                    <a:lnTo>
                      <a:pt x="14" y="21"/>
                    </a:lnTo>
                    <a:lnTo>
                      <a:pt x="19" y="23"/>
                    </a:lnTo>
                    <a:lnTo>
                      <a:pt x="22" y="21"/>
                    </a:lnTo>
                    <a:lnTo>
                      <a:pt x="27" y="21"/>
                    </a:lnTo>
                    <a:lnTo>
                      <a:pt x="30" y="20"/>
                    </a:lnTo>
                    <a:lnTo>
                      <a:pt x="33" y="18"/>
                    </a:lnTo>
                    <a:lnTo>
                      <a:pt x="35" y="17"/>
                    </a:lnTo>
                    <a:lnTo>
                      <a:pt x="38" y="15"/>
                    </a:lnTo>
                    <a:lnTo>
                      <a:pt x="38" y="14"/>
                    </a:lnTo>
                    <a:lnTo>
                      <a:pt x="38" y="11"/>
                    </a:lnTo>
                    <a:lnTo>
                      <a:pt x="38" y="9"/>
                    </a:lnTo>
                    <a:lnTo>
                      <a:pt x="38" y="8"/>
                    </a:lnTo>
                    <a:lnTo>
                      <a:pt x="35" y="5"/>
                    </a:lnTo>
                    <a:lnTo>
                      <a:pt x="33" y="3"/>
                    </a:lnTo>
                    <a:lnTo>
                      <a:pt x="30" y="2"/>
                    </a:lnTo>
                    <a:lnTo>
                      <a:pt x="27" y="0"/>
                    </a:lnTo>
                    <a:lnTo>
                      <a:pt x="22" y="0"/>
                    </a:lnTo>
                    <a:lnTo>
                      <a:pt x="19"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263" name="Freeform 646"/>
              <p:cNvSpPr>
                <a:spLocks/>
              </p:cNvSpPr>
              <p:nvPr/>
            </p:nvSpPr>
            <p:spPr bwMode="auto">
              <a:xfrm>
                <a:off x="585" y="3259"/>
                <a:ext cx="25" cy="14"/>
              </a:xfrm>
              <a:custGeom>
                <a:avLst/>
                <a:gdLst>
                  <a:gd name="T0" fmla="*/ 19 w 25"/>
                  <a:gd name="T1" fmla="*/ 3 h 14"/>
                  <a:gd name="T2" fmla="*/ 19 w 25"/>
                  <a:gd name="T3" fmla="*/ 1 h 14"/>
                  <a:gd name="T4" fmla="*/ 16 w 25"/>
                  <a:gd name="T5" fmla="*/ 1 h 14"/>
                  <a:gd name="T6" fmla="*/ 13 w 25"/>
                  <a:gd name="T7" fmla="*/ 0 h 14"/>
                  <a:gd name="T8" fmla="*/ 11 w 25"/>
                  <a:gd name="T9" fmla="*/ 0 h 14"/>
                  <a:gd name="T10" fmla="*/ 8 w 25"/>
                  <a:gd name="T11" fmla="*/ 1 h 14"/>
                  <a:gd name="T12" fmla="*/ 5 w 25"/>
                  <a:gd name="T13" fmla="*/ 1 h 14"/>
                  <a:gd name="T14" fmla="*/ 5 w 25"/>
                  <a:gd name="T15" fmla="*/ 3 h 14"/>
                  <a:gd name="T16" fmla="*/ 3 w 25"/>
                  <a:gd name="T17" fmla="*/ 4 h 14"/>
                  <a:gd name="T18" fmla="*/ 0 w 25"/>
                  <a:gd name="T19" fmla="*/ 7 h 14"/>
                  <a:gd name="T20" fmla="*/ 3 w 25"/>
                  <a:gd name="T21" fmla="*/ 9 h 14"/>
                  <a:gd name="T22" fmla="*/ 5 w 25"/>
                  <a:gd name="T23" fmla="*/ 10 h 14"/>
                  <a:gd name="T24" fmla="*/ 5 w 25"/>
                  <a:gd name="T25" fmla="*/ 12 h 14"/>
                  <a:gd name="T26" fmla="*/ 8 w 25"/>
                  <a:gd name="T27" fmla="*/ 12 h 14"/>
                  <a:gd name="T28" fmla="*/ 11 w 25"/>
                  <a:gd name="T29" fmla="*/ 13 h 14"/>
                  <a:gd name="T30" fmla="*/ 13 w 25"/>
                  <a:gd name="T31" fmla="*/ 13 h 14"/>
                  <a:gd name="T32" fmla="*/ 16 w 25"/>
                  <a:gd name="T33" fmla="*/ 12 h 14"/>
                  <a:gd name="T34" fmla="*/ 19 w 25"/>
                  <a:gd name="T35" fmla="*/ 12 h 14"/>
                  <a:gd name="T36" fmla="*/ 19 w 25"/>
                  <a:gd name="T37" fmla="*/ 10 h 14"/>
                  <a:gd name="T38" fmla="*/ 21 w 25"/>
                  <a:gd name="T39" fmla="*/ 9 h 14"/>
                  <a:gd name="T40" fmla="*/ 24 w 25"/>
                  <a:gd name="T41" fmla="*/ 7 h 14"/>
                  <a:gd name="T42" fmla="*/ 21 w 25"/>
                  <a:gd name="T43" fmla="*/ 4 h 14"/>
                  <a:gd name="T44" fmla="*/ 19 w 25"/>
                  <a:gd name="T45" fmla="*/ 3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
                  <a:gd name="T70" fmla="*/ 0 h 14"/>
                  <a:gd name="T71" fmla="*/ 25 w 25"/>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 h="14">
                    <a:moveTo>
                      <a:pt x="19" y="3"/>
                    </a:moveTo>
                    <a:lnTo>
                      <a:pt x="19" y="1"/>
                    </a:lnTo>
                    <a:lnTo>
                      <a:pt x="16" y="1"/>
                    </a:lnTo>
                    <a:lnTo>
                      <a:pt x="13" y="0"/>
                    </a:lnTo>
                    <a:lnTo>
                      <a:pt x="11" y="0"/>
                    </a:lnTo>
                    <a:lnTo>
                      <a:pt x="8" y="1"/>
                    </a:lnTo>
                    <a:lnTo>
                      <a:pt x="5" y="1"/>
                    </a:lnTo>
                    <a:lnTo>
                      <a:pt x="5" y="3"/>
                    </a:lnTo>
                    <a:lnTo>
                      <a:pt x="3" y="4"/>
                    </a:lnTo>
                    <a:lnTo>
                      <a:pt x="0" y="7"/>
                    </a:lnTo>
                    <a:lnTo>
                      <a:pt x="3" y="9"/>
                    </a:lnTo>
                    <a:lnTo>
                      <a:pt x="5" y="10"/>
                    </a:lnTo>
                    <a:lnTo>
                      <a:pt x="5" y="12"/>
                    </a:lnTo>
                    <a:lnTo>
                      <a:pt x="8" y="12"/>
                    </a:lnTo>
                    <a:lnTo>
                      <a:pt x="11" y="13"/>
                    </a:lnTo>
                    <a:lnTo>
                      <a:pt x="13" y="13"/>
                    </a:lnTo>
                    <a:lnTo>
                      <a:pt x="16" y="12"/>
                    </a:lnTo>
                    <a:lnTo>
                      <a:pt x="19" y="12"/>
                    </a:lnTo>
                    <a:lnTo>
                      <a:pt x="19" y="10"/>
                    </a:lnTo>
                    <a:lnTo>
                      <a:pt x="21" y="9"/>
                    </a:lnTo>
                    <a:lnTo>
                      <a:pt x="24" y="7"/>
                    </a:lnTo>
                    <a:lnTo>
                      <a:pt x="21" y="4"/>
                    </a:lnTo>
                    <a:lnTo>
                      <a:pt x="19" y="3"/>
                    </a:lnTo>
                  </a:path>
                </a:pathLst>
              </a:custGeom>
              <a:noFill/>
              <a:ln w="12700" cap="rnd">
                <a:solidFill>
                  <a:srgbClr val="000000"/>
                </a:solidFill>
                <a:round/>
                <a:headEnd/>
                <a:tailEnd/>
              </a:ln>
            </p:spPr>
            <p:txBody>
              <a:bodyPr>
                <a:prstTxWarp prst="textNoShape">
                  <a:avLst/>
                </a:prstTxWarp>
              </a:bodyPr>
              <a:lstStyle/>
              <a:p>
                <a:endParaRPr lang="en-US"/>
              </a:p>
            </p:txBody>
          </p:sp>
          <p:sp>
            <p:nvSpPr>
              <p:cNvPr id="26264" name="Freeform 647"/>
              <p:cNvSpPr>
                <a:spLocks/>
              </p:cNvSpPr>
              <p:nvPr/>
            </p:nvSpPr>
            <p:spPr bwMode="auto">
              <a:xfrm>
                <a:off x="596" y="3274"/>
                <a:ext cx="25" cy="13"/>
              </a:xfrm>
              <a:custGeom>
                <a:avLst/>
                <a:gdLst>
                  <a:gd name="T0" fmla="*/ 24 w 25"/>
                  <a:gd name="T1" fmla="*/ 6 h 13"/>
                  <a:gd name="T2" fmla="*/ 24 w 25"/>
                  <a:gd name="T3" fmla="*/ 5 h 13"/>
                  <a:gd name="T4" fmla="*/ 21 w 25"/>
                  <a:gd name="T5" fmla="*/ 5 h 13"/>
                  <a:gd name="T6" fmla="*/ 21 w 25"/>
                  <a:gd name="T7" fmla="*/ 3 h 13"/>
                  <a:gd name="T8" fmla="*/ 19 w 25"/>
                  <a:gd name="T9" fmla="*/ 2 h 13"/>
                  <a:gd name="T10" fmla="*/ 16 w 25"/>
                  <a:gd name="T11" fmla="*/ 0 h 13"/>
                  <a:gd name="T12" fmla="*/ 13 w 25"/>
                  <a:gd name="T13" fmla="*/ 0 h 13"/>
                  <a:gd name="T14" fmla="*/ 11 w 25"/>
                  <a:gd name="T15" fmla="*/ 0 h 13"/>
                  <a:gd name="T16" fmla="*/ 8 w 25"/>
                  <a:gd name="T17" fmla="*/ 0 h 13"/>
                  <a:gd name="T18" fmla="*/ 5 w 25"/>
                  <a:gd name="T19" fmla="*/ 2 h 13"/>
                  <a:gd name="T20" fmla="*/ 3 w 25"/>
                  <a:gd name="T21" fmla="*/ 3 h 13"/>
                  <a:gd name="T22" fmla="*/ 3 w 25"/>
                  <a:gd name="T23" fmla="*/ 5 h 13"/>
                  <a:gd name="T24" fmla="*/ 0 w 25"/>
                  <a:gd name="T25" fmla="*/ 5 h 13"/>
                  <a:gd name="T26" fmla="*/ 0 w 25"/>
                  <a:gd name="T27" fmla="*/ 6 h 13"/>
                  <a:gd name="T28" fmla="*/ 0 w 25"/>
                  <a:gd name="T29" fmla="*/ 8 h 13"/>
                  <a:gd name="T30" fmla="*/ 3 w 25"/>
                  <a:gd name="T31" fmla="*/ 9 h 13"/>
                  <a:gd name="T32" fmla="*/ 3 w 25"/>
                  <a:gd name="T33" fmla="*/ 11 h 13"/>
                  <a:gd name="T34" fmla="*/ 5 w 25"/>
                  <a:gd name="T35" fmla="*/ 12 h 13"/>
                  <a:gd name="T36" fmla="*/ 8 w 25"/>
                  <a:gd name="T37" fmla="*/ 12 h 13"/>
                  <a:gd name="T38" fmla="*/ 11 w 25"/>
                  <a:gd name="T39" fmla="*/ 12 h 13"/>
                  <a:gd name="T40" fmla="*/ 13 w 25"/>
                  <a:gd name="T41" fmla="*/ 12 h 13"/>
                  <a:gd name="T42" fmla="*/ 16 w 25"/>
                  <a:gd name="T43" fmla="*/ 12 h 13"/>
                  <a:gd name="T44" fmla="*/ 19 w 25"/>
                  <a:gd name="T45" fmla="*/ 12 h 13"/>
                  <a:gd name="T46" fmla="*/ 19 w 25"/>
                  <a:gd name="T47" fmla="*/ 11 h 13"/>
                  <a:gd name="T48" fmla="*/ 21 w 25"/>
                  <a:gd name="T49" fmla="*/ 11 h 13"/>
                  <a:gd name="T50" fmla="*/ 21 w 25"/>
                  <a:gd name="T51" fmla="*/ 9 h 13"/>
                  <a:gd name="T52" fmla="*/ 24 w 25"/>
                  <a:gd name="T53" fmla="*/ 8 h 13"/>
                  <a:gd name="T54" fmla="*/ 24 w 25"/>
                  <a:gd name="T55" fmla="*/ 6 h 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5"/>
                  <a:gd name="T85" fmla="*/ 0 h 13"/>
                  <a:gd name="T86" fmla="*/ 25 w 25"/>
                  <a:gd name="T87" fmla="*/ 13 h 1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5" h="13">
                    <a:moveTo>
                      <a:pt x="24" y="6"/>
                    </a:moveTo>
                    <a:lnTo>
                      <a:pt x="24" y="5"/>
                    </a:lnTo>
                    <a:lnTo>
                      <a:pt x="21" y="5"/>
                    </a:lnTo>
                    <a:lnTo>
                      <a:pt x="21" y="3"/>
                    </a:lnTo>
                    <a:lnTo>
                      <a:pt x="19" y="2"/>
                    </a:lnTo>
                    <a:lnTo>
                      <a:pt x="16" y="0"/>
                    </a:lnTo>
                    <a:lnTo>
                      <a:pt x="13" y="0"/>
                    </a:lnTo>
                    <a:lnTo>
                      <a:pt x="11" y="0"/>
                    </a:lnTo>
                    <a:lnTo>
                      <a:pt x="8" y="0"/>
                    </a:lnTo>
                    <a:lnTo>
                      <a:pt x="5" y="2"/>
                    </a:lnTo>
                    <a:lnTo>
                      <a:pt x="3" y="3"/>
                    </a:lnTo>
                    <a:lnTo>
                      <a:pt x="3" y="5"/>
                    </a:lnTo>
                    <a:lnTo>
                      <a:pt x="0" y="5"/>
                    </a:lnTo>
                    <a:lnTo>
                      <a:pt x="0" y="6"/>
                    </a:lnTo>
                    <a:lnTo>
                      <a:pt x="0" y="8"/>
                    </a:lnTo>
                    <a:lnTo>
                      <a:pt x="3" y="9"/>
                    </a:lnTo>
                    <a:lnTo>
                      <a:pt x="3" y="11"/>
                    </a:lnTo>
                    <a:lnTo>
                      <a:pt x="5" y="12"/>
                    </a:lnTo>
                    <a:lnTo>
                      <a:pt x="8" y="12"/>
                    </a:lnTo>
                    <a:lnTo>
                      <a:pt x="11" y="12"/>
                    </a:lnTo>
                    <a:lnTo>
                      <a:pt x="13" y="12"/>
                    </a:lnTo>
                    <a:lnTo>
                      <a:pt x="16" y="12"/>
                    </a:lnTo>
                    <a:lnTo>
                      <a:pt x="19" y="12"/>
                    </a:lnTo>
                    <a:lnTo>
                      <a:pt x="19" y="11"/>
                    </a:lnTo>
                    <a:lnTo>
                      <a:pt x="21" y="11"/>
                    </a:lnTo>
                    <a:lnTo>
                      <a:pt x="21" y="9"/>
                    </a:lnTo>
                    <a:lnTo>
                      <a:pt x="24" y="8"/>
                    </a:lnTo>
                    <a:lnTo>
                      <a:pt x="24" y="6"/>
                    </a:lnTo>
                  </a:path>
                </a:pathLst>
              </a:custGeom>
              <a:noFill/>
              <a:ln w="12700" cap="rnd">
                <a:solidFill>
                  <a:srgbClr val="000000"/>
                </a:solidFill>
                <a:round/>
                <a:headEnd/>
                <a:tailEnd/>
              </a:ln>
            </p:spPr>
            <p:txBody>
              <a:bodyPr>
                <a:prstTxWarp prst="textNoShape">
                  <a:avLst/>
                </a:prstTxWarp>
              </a:bodyPr>
              <a:lstStyle/>
              <a:p>
                <a:endParaRPr lang="en-US"/>
              </a:p>
            </p:txBody>
          </p:sp>
          <p:sp>
            <p:nvSpPr>
              <p:cNvPr id="26265" name="Freeform 648"/>
              <p:cNvSpPr>
                <a:spLocks/>
              </p:cNvSpPr>
              <p:nvPr/>
            </p:nvSpPr>
            <p:spPr bwMode="auto">
              <a:xfrm>
                <a:off x="585" y="3289"/>
                <a:ext cx="25" cy="13"/>
              </a:xfrm>
              <a:custGeom>
                <a:avLst/>
                <a:gdLst>
                  <a:gd name="T0" fmla="*/ 19 w 25"/>
                  <a:gd name="T1" fmla="*/ 11 h 13"/>
                  <a:gd name="T2" fmla="*/ 21 w 25"/>
                  <a:gd name="T3" fmla="*/ 8 h 13"/>
                  <a:gd name="T4" fmla="*/ 24 w 25"/>
                  <a:gd name="T5" fmla="*/ 6 h 13"/>
                  <a:gd name="T6" fmla="*/ 21 w 25"/>
                  <a:gd name="T7" fmla="*/ 3 h 13"/>
                  <a:gd name="T8" fmla="*/ 19 w 25"/>
                  <a:gd name="T9" fmla="*/ 2 h 13"/>
                  <a:gd name="T10" fmla="*/ 19 w 25"/>
                  <a:gd name="T11" fmla="*/ 0 h 13"/>
                  <a:gd name="T12" fmla="*/ 16 w 25"/>
                  <a:gd name="T13" fmla="*/ 0 h 13"/>
                  <a:gd name="T14" fmla="*/ 13 w 25"/>
                  <a:gd name="T15" fmla="*/ 0 h 13"/>
                  <a:gd name="T16" fmla="*/ 11 w 25"/>
                  <a:gd name="T17" fmla="*/ 0 h 13"/>
                  <a:gd name="T18" fmla="*/ 8 w 25"/>
                  <a:gd name="T19" fmla="*/ 0 h 13"/>
                  <a:gd name="T20" fmla="*/ 5 w 25"/>
                  <a:gd name="T21" fmla="*/ 0 h 13"/>
                  <a:gd name="T22" fmla="*/ 5 w 25"/>
                  <a:gd name="T23" fmla="*/ 2 h 13"/>
                  <a:gd name="T24" fmla="*/ 3 w 25"/>
                  <a:gd name="T25" fmla="*/ 3 h 13"/>
                  <a:gd name="T26" fmla="*/ 0 w 25"/>
                  <a:gd name="T27" fmla="*/ 6 h 13"/>
                  <a:gd name="T28" fmla="*/ 3 w 25"/>
                  <a:gd name="T29" fmla="*/ 8 h 13"/>
                  <a:gd name="T30" fmla="*/ 5 w 25"/>
                  <a:gd name="T31" fmla="*/ 11 h 13"/>
                  <a:gd name="T32" fmla="*/ 8 w 25"/>
                  <a:gd name="T33" fmla="*/ 12 h 13"/>
                  <a:gd name="T34" fmla="*/ 11 w 25"/>
                  <a:gd name="T35" fmla="*/ 12 h 13"/>
                  <a:gd name="T36" fmla="*/ 13 w 25"/>
                  <a:gd name="T37" fmla="*/ 12 h 13"/>
                  <a:gd name="T38" fmla="*/ 16 w 25"/>
                  <a:gd name="T39" fmla="*/ 12 h 13"/>
                  <a:gd name="T40" fmla="*/ 19 w 25"/>
                  <a:gd name="T41" fmla="*/ 11 h 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
                  <a:gd name="T64" fmla="*/ 0 h 13"/>
                  <a:gd name="T65" fmla="*/ 25 w 25"/>
                  <a:gd name="T66" fmla="*/ 13 h 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 h="13">
                    <a:moveTo>
                      <a:pt x="19" y="11"/>
                    </a:moveTo>
                    <a:lnTo>
                      <a:pt x="21" y="8"/>
                    </a:lnTo>
                    <a:lnTo>
                      <a:pt x="24" y="6"/>
                    </a:lnTo>
                    <a:lnTo>
                      <a:pt x="21" y="3"/>
                    </a:lnTo>
                    <a:lnTo>
                      <a:pt x="19" y="2"/>
                    </a:lnTo>
                    <a:lnTo>
                      <a:pt x="19" y="0"/>
                    </a:lnTo>
                    <a:lnTo>
                      <a:pt x="16" y="0"/>
                    </a:lnTo>
                    <a:lnTo>
                      <a:pt x="13" y="0"/>
                    </a:lnTo>
                    <a:lnTo>
                      <a:pt x="11" y="0"/>
                    </a:lnTo>
                    <a:lnTo>
                      <a:pt x="8" y="0"/>
                    </a:lnTo>
                    <a:lnTo>
                      <a:pt x="5" y="0"/>
                    </a:lnTo>
                    <a:lnTo>
                      <a:pt x="5" y="2"/>
                    </a:lnTo>
                    <a:lnTo>
                      <a:pt x="3" y="3"/>
                    </a:lnTo>
                    <a:lnTo>
                      <a:pt x="0" y="6"/>
                    </a:lnTo>
                    <a:lnTo>
                      <a:pt x="3" y="8"/>
                    </a:lnTo>
                    <a:lnTo>
                      <a:pt x="5" y="11"/>
                    </a:lnTo>
                    <a:lnTo>
                      <a:pt x="8" y="12"/>
                    </a:lnTo>
                    <a:lnTo>
                      <a:pt x="11" y="12"/>
                    </a:lnTo>
                    <a:lnTo>
                      <a:pt x="13" y="12"/>
                    </a:lnTo>
                    <a:lnTo>
                      <a:pt x="16" y="12"/>
                    </a:lnTo>
                    <a:lnTo>
                      <a:pt x="19" y="11"/>
                    </a:lnTo>
                  </a:path>
                </a:pathLst>
              </a:custGeom>
              <a:noFill/>
              <a:ln w="12700" cap="rnd">
                <a:solidFill>
                  <a:srgbClr val="000000"/>
                </a:solidFill>
                <a:round/>
                <a:headEnd/>
                <a:tailEnd/>
              </a:ln>
            </p:spPr>
            <p:txBody>
              <a:bodyPr>
                <a:prstTxWarp prst="textNoShape">
                  <a:avLst/>
                </a:prstTxWarp>
              </a:bodyPr>
              <a:lstStyle/>
              <a:p>
                <a:endParaRPr lang="en-US"/>
              </a:p>
            </p:txBody>
          </p:sp>
          <p:sp>
            <p:nvSpPr>
              <p:cNvPr id="26266" name="Freeform 649"/>
              <p:cNvSpPr>
                <a:spLocks/>
              </p:cNvSpPr>
              <p:nvPr/>
            </p:nvSpPr>
            <p:spPr bwMode="auto">
              <a:xfrm>
                <a:off x="561" y="3295"/>
                <a:ext cx="23" cy="13"/>
              </a:xfrm>
              <a:custGeom>
                <a:avLst/>
                <a:gdLst>
                  <a:gd name="T0" fmla="*/ 11 w 23"/>
                  <a:gd name="T1" fmla="*/ 12 h 13"/>
                  <a:gd name="T2" fmla="*/ 14 w 23"/>
                  <a:gd name="T3" fmla="*/ 12 h 13"/>
                  <a:gd name="T4" fmla="*/ 17 w 23"/>
                  <a:gd name="T5" fmla="*/ 11 h 13"/>
                  <a:gd name="T6" fmla="*/ 19 w 23"/>
                  <a:gd name="T7" fmla="*/ 11 h 13"/>
                  <a:gd name="T8" fmla="*/ 19 w 23"/>
                  <a:gd name="T9" fmla="*/ 9 h 13"/>
                  <a:gd name="T10" fmla="*/ 22 w 23"/>
                  <a:gd name="T11" fmla="*/ 9 h 13"/>
                  <a:gd name="T12" fmla="*/ 22 w 23"/>
                  <a:gd name="T13" fmla="*/ 8 h 13"/>
                  <a:gd name="T14" fmla="*/ 22 w 23"/>
                  <a:gd name="T15" fmla="*/ 6 h 13"/>
                  <a:gd name="T16" fmla="*/ 22 w 23"/>
                  <a:gd name="T17" fmla="*/ 5 h 13"/>
                  <a:gd name="T18" fmla="*/ 22 w 23"/>
                  <a:gd name="T19" fmla="*/ 3 h 13"/>
                  <a:gd name="T20" fmla="*/ 19 w 23"/>
                  <a:gd name="T21" fmla="*/ 2 h 13"/>
                  <a:gd name="T22" fmla="*/ 17 w 23"/>
                  <a:gd name="T23" fmla="*/ 2 h 13"/>
                  <a:gd name="T24" fmla="*/ 14 w 23"/>
                  <a:gd name="T25" fmla="*/ 0 h 13"/>
                  <a:gd name="T26" fmla="*/ 11 w 23"/>
                  <a:gd name="T27" fmla="*/ 0 h 13"/>
                  <a:gd name="T28" fmla="*/ 8 w 23"/>
                  <a:gd name="T29" fmla="*/ 0 h 13"/>
                  <a:gd name="T30" fmla="*/ 6 w 23"/>
                  <a:gd name="T31" fmla="*/ 0 h 13"/>
                  <a:gd name="T32" fmla="*/ 3 w 23"/>
                  <a:gd name="T33" fmla="*/ 2 h 13"/>
                  <a:gd name="T34" fmla="*/ 0 w 23"/>
                  <a:gd name="T35" fmla="*/ 3 h 13"/>
                  <a:gd name="T36" fmla="*/ 0 w 23"/>
                  <a:gd name="T37" fmla="*/ 5 h 13"/>
                  <a:gd name="T38" fmla="*/ 0 w 23"/>
                  <a:gd name="T39" fmla="*/ 6 h 13"/>
                  <a:gd name="T40" fmla="*/ 0 w 23"/>
                  <a:gd name="T41" fmla="*/ 8 h 13"/>
                  <a:gd name="T42" fmla="*/ 0 w 23"/>
                  <a:gd name="T43" fmla="*/ 9 h 13"/>
                  <a:gd name="T44" fmla="*/ 3 w 23"/>
                  <a:gd name="T45" fmla="*/ 9 h 13"/>
                  <a:gd name="T46" fmla="*/ 3 w 23"/>
                  <a:gd name="T47" fmla="*/ 11 h 13"/>
                  <a:gd name="T48" fmla="*/ 6 w 23"/>
                  <a:gd name="T49" fmla="*/ 12 h 13"/>
                  <a:gd name="T50" fmla="*/ 8 w 23"/>
                  <a:gd name="T51" fmla="*/ 12 h 13"/>
                  <a:gd name="T52" fmla="*/ 11 w 23"/>
                  <a:gd name="T53" fmla="*/ 12 h 1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3"/>
                  <a:gd name="T82" fmla="*/ 0 h 13"/>
                  <a:gd name="T83" fmla="*/ 23 w 23"/>
                  <a:gd name="T84" fmla="*/ 13 h 1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3" h="13">
                    <a:moveTo>
                      <a:pt x="11" y="12"/>
                    </a:moveTo>
                    <a:lnTo>
                      <a:pt x="14" y="12"/>
                    </a:lnTo>
                    <a:lnTo>
                      <a:pt x="17" y="11"/>
                    </a:lnTo>
                    <a:lnTo>
                      <a:pt x="19" y="11"/>
                    </a:lnTo>
                    <a:lnTo>
                      <a:pt x="19" y="9"/>
                    </a:lnTo>
                    <a:lnTo>
                      <a:pt x="22" y="9"/>
                    </a:lnTo>
                    <a:lnTo>
                      <a:pt x="22" y="8"/>
                    </a:lnTo>
                    <a:lnTo>
                      <a:pt x="22" y="6"/>
                    </a:lnTo>
                    <a:lnTo>
                      <a:pt x="22" y="5"/>
                    </a:lnTo>
                    <a:lnTo>
                      <a:pt x="22" y="3"/>
                    </a:lnTo>
                    <a:lnTo>
                      <a:pt x="19" y="2"/>
                    </a:lnTo>
                    <a:lnTo>
                      <a:pt x="17" y="2"/>
                    </a:lnTo>
                    <a:lnTo>
                      <a:pt x="14" y="0"/>
                    </a:lnTo>
                    <a:lnTo>
                      <a:pt x="11" y="0"/>
                    </a:lnTo>
                    <a:lnTo>
                      <a:pt x="8" y="0"/>
                    </a:lnTo>
                    <a:lnTo>
                      <a:pt x="6" y="0"/>
                    </a:lnTo>
                    <a:lnTo>
                      <a:pt x="3" y="2"/>
                    </a:lnTo>
                    <a:lnTo>
                      <a:pt x="0" y="3"/>
                    </a:lnTo>
                    <a:lnTo>
                      <a:pt x="0" y="5"/>
                    </a:lnTo>
                    <a:lnTo>
                      <a:pt x="0" y="6"/>
                    </a:lnTo>
                    <a:lnTo>
                      <a:pt x="0" y="8"/>
                    </a:lnTo>
                    <a:lnTo>
                      <a:pt x="0" y="9"/>
                    </a:lnTo>
                    <a:lnTo>
                      <a:pt x="3" y="9"/>
                    </a:lnTo>
                    <a:lnTo>
                      <a:pt x="3" y="11"/>
                    </a:lnTo>
                    <a:lnTo>
                      <a:pt x="6" y="12"/>
                    </a:lnTo>
                    <a:lnTo>
                      <a:pt x="8" y="12"/>
                    </a:lnTo>
                    <a:lnTo>
                      <a:pt x="11" y="12"/>
                    </a:lnTo>
                  </a:path>
                </a:pathLst>
              </a:custGeom>
              <a:noFill/>
              <a:ln w="12700" cap="rnd">
                <a:solidFill>
                  <a:srgbClr val="000000"/>
                </a:solidFill>
                <a:round/>
                <a:headEnd/>
                <a:tailEnd/>
              </a:ln>
            </p:spPr>
            <p:txBody>
              <a:bodyPr>
                <a:prstTxWarp prst="textNoShape">
                  <a:avLst/>
                </a:prstTxWarp>
              </a:bodyPr>
              <a:lstStyle/>
              <a:p>
                <a:endParaRPr lang="en-US"/>
              </a:p>
            </p:txBody>
          </p:sp>
          <p:sp>
            <p:nvSpPr>
              <p:cNvPr id="26267" name="Freeform 650"/>
              <p:cNvSpPr>
                <a:spLocks/>
              </p:cNvSpPr>
              <p:nvPr/>
            </p:nvSpPr>
            <p:spPr bwMode="auto">
              <a:xfrm>
                <a:off x="535" y="3289"/>
                <a:ext cx="22" cy="13"/>
              </a:xfrm>
              <a:custGeom>
                <a:avLst/>
                <a:gdLst>
                  <a:gd name="T0" fmla="*/ 3 w 22"/>
                  <a:gd name="T1" fmla="*/ 11 h 13"/>
                  <a:gd name="T2" fmla="*/ 5 w 22"/>
                  <a:gd name="T3" fmla="*/ 11 h 13"/>
                  <a:gd name="T4" fmla="*/ 8 w 22"/>
                  <a:gd name="T5" fmla="*/ 12 h 13"/>
                  <a:gd name="T6" fmla="*/ 11 w 22"/>
                  <a:gd name="T7" fmla="*/ 12 h 13"/>
                  <a:gd name="T8" fmla="*/ 13 w 22"/>
                  <a:gd name="T9" fmla="*/ 12 h 13"/>
                  <a:gd name="T10" fmla="*/ 16 w 22"/>
                  <a:gd name="T11" fmla="*/ 12 h 13"/>
                  <a:gd name="T12" fmla="*/ 16 w 22"/>
                  <a:gd name="T13" fmla="*/ 11 h 13"/>
                  <a:gd name="T14" fmla="*/ 18 w 22"/>
                  <a:gd name="T15" fmla="*/ 11 h 13"/>
                  <a:gd name="T16" fmla="*/ 21 w 22"/>
                  <a:gd name="T17" fmla="*/ 8 h 13"/>
                  <a:gd name="T18" fmla="*/ 21 w 22"/>
                  <a:gd name="T19" fmla="*/ 6 h 13"/>
                  <a:gd name="T20" fmla="*/ 21 w 22"/>
                  <a:gd name="T21" fmla="*/ 3 h 13"/>
                  <a:gd name="T22" fmla="*/ 18 w 22"/>
                  <a:gd name="T23" fmla="*/ 2 h 13"/>
                  <a:gd name="T24" fmla="*/ 16 w 22"/>
                  <a:gd name="T25" fmla="*/ 0 h 13"/>
                  <a:gd name="T26" fmla="*/ 13 w 22"/>
                  <a:gd name="T27" fmla="*/ 0 h 13"/>
                  <a:gd name="T28" fmla="*/ 11 w 22"/>
                  <a:gd name="T29" fmla="*/ 0 h 13"/>
                  <a:gd name="T30" fmla="*/ 8 w 22"/>
                  <a:gd name="T31" fmla="*/ 0 h 13"/>
                  <a:gd name="T32" fmla="*/ 5 w 22"/>
                  <a:gd name="T33" fmla="*/ 0 h 13"/>
                  <a:gd name="T34" fmla="*/ 3 w 22"/>
                  <a:gd name="T35" fmla="*/ 2 h 13"/>
                  <a:gd name="T36" fmla="*/ 0 w 22"/>
                  <a:gd name="T37" fmla="*/ 3 h 13"/>
                  <a:gd name="T38" fmla="*/ 0 w 22"/>
                  <a:gd name="T39" fmla="*/ 6 h 13"/>
                  <a:gd name="T40" fmla="*/ 0 w 22"/>
                  <a:gd name="T41" fmla="*/ 8 h 13"/>
                  <a:gd name="T42" fmla="*/ 3 w 22"/>
                  <a:gd name="T43" fmla="*/ 11 h 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
                  <a:gd name="T67" fmla="*/ 0 h 13"/>
                  <a:gd name="T68" fmla="*/ 22 w 22"/>
                  <a:gd name="T69" fmla="*/ 13 h 1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 h="13">
                    <a:moveTo>
                      <a:pt x="3" y="11"/>
                    </a:moveTo>
                    <a:lnTo>
                      <a:pt x="5" y="11"/>
                    </a:lnTo>
                    <a:lnTo>
                      <a:pt x="8" y="12"/>
                    </a:lnTo>
                    <a:lnTo>
                      <a:pt x="11" y="12"/>
                    </a:lnTo>
                    <a:lnTo>
                      <a:pt x="13" y="12"/>
                    </a:lnTo>
                    <a:lnTo>
                      <a:pt x="16" y="12"/>
                    </a:lnTo>
                    <a:lnTo>
                      <a:pt x="16" y="11"/>
                    </a:lnTo>
                    <a:lnTo>
                      <a:pt x="18" y="11"/>
                    </a:lnTo>
                    <a:lnTo>
                      <a:pt x="21" y="8"/>
                    </a:lnTo>
                    <a:lnTo>
                      <a:pt x="21" y="6"/>
                    </a:lnTo>
                    <a:lnTo>
                      <a:pt x="21" y="3"/>
                    </a:lnTo>
                    <a:lnTo>
                      <a:pt x="18" y="2"/>
                    </a:lnTo>
                    <a:lnTo>
                      <a:pt x="16" y="0"/>
                    </a:lnTo>
                    <a:lnTo>
                      <a:pt x="13" y="0"/>
                    </a:lnTo>
                    <a:lnTo>
                      <a:pt x="11" y="0"/>
                    </a:lnTo>
                    <a:lnTo>
                      <a:pt x="8" y="0"/>
                    </a:lnTo>
                    <a:lnTo>
                      <a:pt x="5" y="0"/>
                    </a:lnTo>
                    <a:lnTo>
                      <a:pt x="3" y="2"/>
                    </a:lnTo>
                    <a:lnTo>
                      <a:pt x="0" y="3"/>
                    </a:lnTo>
                    <a:lnTo>
                      <a:pt x="0" y="6"/>
                    </a:lnTo>
                    <a:lnTo>
                      <a:pt x="0" y="8"/>
                    </a:lnTo>
                    <a:lnTo>
                      <a:pt x="3" y="11"/>
                    </a:lnTo>
                  </a:path>
                </a:pathLst>
              </a:custGeom>
              <a:noFill/>
              <a:ln w="12700" cap="rnd">
                <a:solidFill>
                  <a:srgbClr val="000000"/>
                </a:solidFill>
                <a:round/>
                <a:headEnd/>
                <a:tailEnd/>
              </a:ln>
            </p:spPr>
            <p:txBody>
              <a:bodyPr>
                <a:prstTxWarp prst="textNoShape">
                  <a:avLst/>
                </a:prstTxWarp>
              </a:bodyPr>
              <a:lstStyle/>
              <a:p>
                <a:endParaRPr lang="en-US"/>
              </a:p>
            </p:txBody>
          </p:sp>
          <p:sp>
            <p:nvSpPr>
              <p:cNvPr id="26268" name="Freeform 651"/>
              <p:cNvSpPr>
                <a:spLocks/>
              </p:cNvSpPr>
              <p:nvPr/>
            </p:nvSpPr>
            <p:spPr bwMode="auto">
              <a:xfrm>
                <a:off x="524" y="3274"/>
                <a:ext cx="22" cy="13"/>
              </a:xfrm>
              <a:custGeom>
                <a:avLst/>
                <a:gdLst>
                  <a:gd name="T0" fmla="*/ 0 w 22"/>
                  <a:gd name="T1" fmla="*/ 6 h 13"/>
                  <a:gd name="T2" fmla="*/ 0 w 22"/>
                  <a:gd name="T3" fmla="*/ 8 h 13"/>
                  <a:gd name="T4" fmla="*/ 0 w 22"/>
                  <a:gd name="T5" fmla="*/ 9 h 13"/>
                  <a:gd name="T6" fmla="*/ 3 w 22"/>
                  <a:gd name="T7" fmla="*/ 11 h 13"/>
                  <a:gd name="T8" fmla="*/ 5 w 22"/>
                  <a:gd name="T9" fmla="*/ 12 h 13"/>
                  <a:gd name="T10" fmla="*/ 8 w 22"/>
                  <a:gd name="T11" fmla="*/ 12 h 13"/>
                  <a:gd name="T12" fmla="*/ 11 w 22"/>
                  <a:gd name="T13" fmla="*/ 12 h 13"/>
                  <a:gd name="T14" fmla="*/ 13 w 22"/>
                  <a:gd name="T15" fmla="*/ 12 h 13"/>
                  <a:gd name="T16" fmla="*/ 16 w 22"/>
                  <a:gd name="T17" fmla="*/ 12 h 13"/>
                  <a:gd name="T18" fmla="*/ 18 w 22"/>
                  <a:gd name="T19" fmla="*/ 12 h 13"/>
                  <a:gd name="T20" fmla="*/ 18 w 22"/>
                  <a:gd name="T21" fmla="*/ 11 h 13"/>
                  <a:gd name="T22" fmla="*/ 21 w 22"/>
                  <a:gd name="T23" fmla="*/ 11 h 13"/>
                  <a:gd name="T24" fmla="*/ 21 w 22"/>
                  <a:gd name="T25" fmla="*/ 9 h 13"/>
                  <a:gd name="T26" fmla="*/ 21 w 22"/>
                  <a:gd name="T27" fmla="*/ 8 h 13"/>
                  <a:gd name="T28" fmla="*/ 21 w 22"/>
                  <a:gd name="T29" fmla="*/ 6 h 13"/>
                  <a:gd name="T30" fmla="*/ 21 w 22"/>
                  <a:gd name="T31" fmla="*/ 5 h 13"/>
                  <a:gd name="T32" fmla="*/ 21 w 22"/>
                  <a:gd name="T33" fmla="*/ 3 h 13"/>
                  <a:gd name="T34" fmla="*/ 18 w 22"/>
                  <a:gd name="T35" fmla="*/ 2 h 13"/>
                  <a:gd name="T36" fmla="*/ 16 w 22"/>
                  <a:gd name="T37" fmla="*/ 0 h 13"/>
                  <a:gd name="T38" fmla="*/ 13 w 22"/>
                  <a:gd name="T39" fmla="*/ 0 h 13"/>
                  <a:gd name="T40" fmla="*/ 11 w 22"/>
                  <a:gd name="T41" fmla="*/ 0 h 13"/>
                  <a:gd name="T42" fmla="*/ 8 w 22"/>
                  <a:gd name="T43" fmla="*/ 0 h 13"/>
                  <a:gd name="T44" fmla="*/ 5 w 22"/>
                  <a:gd name="T45" fmla="*/ 2 h 13"/>
                  <a:gd name="T46" fmla="*/ 3 w 22"/>
                  <a:gd name="T47" fmla="*/ 2 h 13"/>
                  <a:gd name="T48" fmla="*/ 3 w 22"/>
                  <a:gd name="T49" fmla="*/ 3 h 13"/>
                  <a:gd name="T50" fmla="*/ 0 w 22"/>
                  <a:gd name="T51" fmla="*/ 5 h 13"/>
                  <a:gd name="T52" fmla="*/ 0 w 22"/>
                  <a:gd name="T53" fmla="*/ 6 h 1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
                  <a:gd name="T82" fmla="*/ 0 h 13"/>
                  <a:gd name="T83" fmla="*/ 22 w 22"/>
                  <a:gd name="T84" fmla="*/ 13 h 1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 h="13">
                    <a:moveTo>
                      <a:pt x="0" y="6"/>
                    </a:moveTo>
                    <a:lnTo>
                      <a:pt x="0" y="8"/>
                    </a:lnTo>
                    <a:lnTo>
                      <a:pt x="0" y="9"/>
                    </a:lnTo>
                    <a:lnTo>
                      <a:pt x="3" y="11"/>
                    </a:lnTo>
                    <a:lnTo>
                      <a:pt x="5" y="12"/>
                    </a:lnTo>
                    <a:lnTo>
                      <a:pt x="8" y="12"/>
                    </a:lnTo>
                    <a:lnTo>
                      <a:pt x="11" y="12"/>
                    </a:lnTo>
                    <a:lnTo>
                      <a:pt x="13" y="12"/>
                    </a:lnTo>
                    <a:lnTo>
                      <a:pt x="16" y="12"/>
                    </a:lnTo>
                    <a:lnTo>
                      <a:pt x="18" y="12"/>
                    </a:lnTo>
                    <a:lnTo>
                      <a:pt x="18" y="11"/>
                    </a:lnTo>
                    <a:lnTo>
                      <a:pt x="21" y="11"/>
                    </a:lnTo>
                    <a:lnTo>
                      <a:pt x="21" y="9"/>
                    </a:lnTo>
                    <a:lnTo>
                      <a:pt x="21" y="8"/>
                    </a:lnTo>
                    <a:lnTo>
                      <a:pt x="21" y="6"/>
                    </a:lnTo>
                    <a:lnTo>
                      <a:pt x="21" y="5"/>
                    </a:lnTo>
                    <a:lnTo>
                      <a:pt x="21" y="3"/>
                    </a:lnTo>
                    <a:lnTo>
                      <a:pt x="18" y="2"/>
                    </a:lnTo>
                    <a:lnTo>
                      <a:pt x="16" y="0"/>
                    </a:lnTo>
                    <a:lnTo>
                      <a:pt x="13" y="0"/>
                    </a:lnTo>
                    <a:lnTo>
                      <a:pt x="11" y="0"/>
                    </a:lnTo>
                    <a:lnTo>
                      <a:pt x="8" y="0"/>
                    </a:lnTo>
                    <a:lnTo>
                      <a:pt x="5" y="2"/>
                    </a:lnTo>
                    <a:lnTo>
                      <a:pt x="3" y="2"/>
                    </a:lnTo>
                    <a:lnTo>
                      <a:pt x="3" y="3"/>
                    </a:lnTo>
                    <a:lnTo>
                      <a:pt x="0" y="5"/>
                    </a:lnTo>
                    <a:lnTo>
                      <a:pt x="0" y="6"/>
                    </a:lnTo>
                  </a:path>
                </a:pathLst>
              </a:custGeom>
              <a:noFill/>
              <a:ln w="12700" cap="rnd">
                <a:solidFill>
                  <a:srgbClr val="000000"/>
                </a:solidFill>
                <a:round/>
                <a:headEnd/>
                <a:tailEnd/>
              </a:ln>
            </p:spPr>
            <p:txBody>
              <a:bodyPr>
                <a:prstTxWarp prst="textNoShape">
                  <a:avLst/>
                </a:prstTxWarp>
              </a:bodyPr>
              <a:lstStyle/>
              <a:p>
                <a:endParaRPr lang="en-US"/>
              </a:p>
            </p:txBody>
          </p:sp>
          <p:sp>
            <p:nvSpPr>
              <p:cNvPr id="26269" name="Freeform 652"/>
              <p:cNvSpPr>
                <a:spLocks/>
              </p:cNvSpPr>
              <p:nvPr/>
            </p:nvSpPr>
            <p:spPr bwMode="auto">
              <a:xfrm>
                <a:off x="535" y="3259"/>
                <a:ext cx="22" cy="14"/>
              </a:xfrm>
              <a:custGeom>
                <a:avLst/>
                <a:gdLst>
                  <a:gd name="T0" fmla="*/ 3 w 22"/>
                  <a:gd name="T1" fmla="*/ 3 h 14"/>
                  <a:gd name="T2" fmla="*/ 0 w 22"/>
                  <a:gd name="T3" fmla="*/ 4 h 14"/>
                  <a:gd name="T4" fmla="*/ 0 w 22"/>
                  <a:gd name="T5" fmla="*/ 7 h 14"/>
                  <a:gd name="T6" fmla="*/ 0 w 22"/>
                  <a:gd name="T7" fmla="*/ 9 h 14"/>
                  <a:gd name="T8" fmla="*/ 3 w 22"/>
                  <a:gd name="T9" fmla="*/ 10 h 14"/>
                  <a:gd name="T10" fmla="*/ 5 w 22"/>
                  <a:gd name="T11" fmla="*/ 12 h 14"/>
                  <a:gd name="T12" fmla="*/ 8 w 22"/>
                  <a:gd name="T13" fmla="*/ 12 h 14"/>
                  <a:gd name="T14" fmla="*/ 8 w 22"/>
                  <a:gd name="T15" fmla="*/ 13 h 14"/>
                  <a:gd name="T16" fmla="*/ 11 w 22"/>
                  <a:gd name="T17" fmla="*/ 13 h 14"/>
                  <a:gd name="T18" fmla="*/ 13 w 22"/>
                  <a:gd name="T19" fmla="*/ 13 h 14"/>
                  <a:gd name="T20" fmla="*/ 16 w 22"/>
                  <a:gd name="T21" fmla="*/ 12 h 14"/>
                  <a:gd name="T22" fmla="*/ 18 w 22"/>
                  <a:gd name="T23" fmla="*/ 10 h 14"/>
                  <a:gd name="T24" fmla="*/ 21 w 22"/>
                  <a:gd name="T25" fmla="*/ 9 h 14"/>
                  <a:gd name="T26" fmla="*/ 21 w 22"/>
                  <a:gd name="T27" fmla="*/ 7 h 14"/>
                  <a:gd name="T28" fmla="*/ 21 w 22"/>
                  <a:gd name="T29" fmla="*/ 4 h 14"/>
                  <a:gd name="T30" fmla="*/ 18 w 22"/>
                  <a:gd name="T31" fmla="*/ 3 h 14"/>
                  <a:gd name="T32" fmla="*/ 16 w 22"/>
                  <a:gd name="T33" fmla="*/ 1 h 14"/>
                  <a:gd name="T34" fmla="*/ 13 w 22"/>
                  <a:gd name="T35" fmla="*/ 0 h 14"/>
                  <a:gd name="T36" fmla="*/ 11 w 22"/>
                  <a:gd name="T37" fmla="*/ 0 h 14"/>
                  <a:gd name="T38" fmla="*/ 8 w 22"/>
                  <a:gd name="T39" fmla="*/ 0 h 14"/>
                  <a:gd name="T40" fmla="*/ 8 w 22"/>
                  <a:gd name="T41" fmla="*/ 1 h 14"/>
                  <a:gd name="T42" fmla="*/ 5 w 22"/>
                  <a:gd name="T43" fmla="*/ 1 h 14"/>
                  <a:gd name="T44" fmla="*/ 3 w 22"/>
                  <a:gd name="T45" fmla="*/ 3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14"/>
                  <a:gd name="T71" fmla="*/ 22 w 22"/>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14">
                    <a:moveTo>
                      <a:pt x="3" y="3"/>
                    </a:moveTo>
                    <a:lnTo>
                      <a:pt x="0" y="4"/>
                    </a:lnTo>
                    <a:lnTo>
                      <a:pt x="0" y="7"/>
                    </a:lnTo>
                    <a:lnTo>
                      <a:pt x="0" y="9"/>
                    </a:lnTo>
                    <a:lnTo>
                      <a:pt x="3" y="10"/>
                    </a:lnTo>
                    <a:lnTo>
                      <a:pt x="5" y="12"/>
                    </a:lnTo>
                    <a:lnTo>
                      <a:pt x="8" y="12"/>
                    </a:lnTo>
                    <a:lnTo>
                      <a:pt x="8" y="13"/>
                    </a:lnTo>
                    <a:lnTo>
                      <a:pt x="11" y="13"/>
                    </a:lnTo>
                    <a:lnTo>
                      <a:pt x="13" y="13"/>
                    </a:lnTo>
                    <a:lnTo>
                      <a:pt x="16" y="12"/>
                    </a:lnTo>
                    <a:lnTo>
                      <a:pt x="18" y="10"/>
                    </a:lnTo>
                    <a:lnTo>
                      <a:pt x="21" y="9"/>
                    </a:lnTo>
                    <a:lnTo>
                      <a:pt x="21" y="7"/>
                    </a:lnTo>
                    <a:lnTo>
                      <a:pt x="21" y="4"/>
                    </a:lnTo>
                    <a:lnTo>
                      <a:pt x="18" y="3"/>
                    </a:lnTo>
                    <a:lnTo>
                      <a:pt x="16" y="1"/>
                    </a:lnTo>
                    <a:lnTo>
                      <a:pt x="13" y="0"/>
                    </a:lnTo>
                    <a:lnTo>
                      <a:pt x="11" y="0"/>
                    </a:lnTo>
                    <a:lnTo>
                      <a:pt x="8" y="0"/>
                    </a:lnTo>
                    <a:lnTo>
                      <a:pt x="8" y="1"/>
                    </a:lnTo>
                    <a:lnTo>
                      <a:pt x="5" y="1"/>
                    </a:lnTo>
                    <a:lnTo>
                      <a:pt x="3" y="3"/>
                    </a:lnTo>
                  </a:path>
                </a:pathLst>
              </a:custGeom>
              <a:noFill/>
              <a:ln w="12700" cap="rnd">
                <a:solidFill>
                  <a:srgbClr val="000000"/>
                </a:solidFill>
                <a:round/>
                <a:headEnd/>
                <a:tailEnd/>
              </a:ln>
            </p:spPr>
            <p:txBody>
              <a:bodyPr>
                <a:prstTxWarp prst="textNoShape">
                  <a:avLst/>
                </a:prstTxWarp>
              </a:bodyPr>
              <a:lstStyle/>
              <a:p>
                <a:endParaRPr lang="en-US"/>
              </a:p>
            </p:txBody>
          </p:sp>
          <p:sp>
            <p:nvSpPr>
              <p:cNvPr id="26270" name="Freeform 653"/>
              <p:cNvSpPr>
                <a:spLocks/>
              </p:cNvSpPr>
              <p:nvPr/>
            </p:nvSpPr>
            <p:spPr bwMode="auto">
              <a:xfrm>
                <a:off x="524" y="3253"/>
                <a:ext cx="97" cy="55"/>
              </a:xfrm>
              <a:custGeom>
                <a:avLst/>
                <a:gdLst>
                  <a:gd name="T0" fmla="*/ 45 w 97"/>
                  <a:gd name="T1" fmla="*/ 0 h 55"/>
                  <a:gd name="T2" fmla="*/ 40 w 97"/>
                  <a:gd name="T3" fmla="*/ 2 h 55"/>
                  <a:gd name="T4" fmla="*/ 37 w 97"/>
                  <a:gd name="T5" fmla="*/ 5 h 55"/>
                  <a:gd name="T6" fmla="*/ 37 w 97"/>
                  <a:gd name="T7" fmla="*/ 8 h 55"/>
                  <a:gd name="T8" fmla="*/ 40 w 97"/>
                  <a:gd name="T9" fmla="*/ 11 h 55"/>
                  <a:gd name="T10" fmla="*/ 43 w 97"/>
                  <a:gd name="T11" fmla="*/ 12 h 55"/>
                  <a:gd name="T12" fmla="*/ 48 w 97"/>
                  <a:gd name="T13" fmla="*/ 14 h 55"/>
                  <a:gd name="T14" fmla="*/ 51 w 97"/>
                  <a:gd name="T15" fmla="*/ 12 h 55"/>
                  <a:gd name="T16" fmla="*/ 56 w 97"/>
                  <a:gd name="T17" fmla="*/ 12 h 55"/>
                  <a:gd name="T18" fmla="*/ 59 w 97"/>
                  <a:gd name="T19" fmla="*/ 9 h 55"/>
                  <a:gd name="T20" fmla="*/ 59 w 97"/>
                  <a:gd name="T21" fmla="*/ 6 h 55"/>
                  <a:gd name="T22" fmla="*/ 56 w 97"/>
                  <a:gd name="T23" fmla="*/ 3 h 55"/>
                  <a:gd name="T24" fmla="*/ 51 w 97"/>
                  <a:gd name="T25" fmla="*/ 2 h 55"/>
                  <a:gd name="T26" fmla="*/ 48 w 97"/>
                  <a:gd name="T27" fmla="*/ 0 h 55"/>
                  <a:gd name="T28" fmla="*/ 37 w 97"/>
                  <a:gd name="T29" fmla="*/ 2 h 55"/>
                  <a:gd name="T30" fmla="*/ 29 w 97"/>
                  <a:gd name="T31" fmla="*/ 3 h 55"/>
                  <a:gd name="T32" fmla="*/ 21 w 97"/>
                  <a:gd name="T33" fmla="*/ 6 h 55"/>
                  <a:gd name="T34" fmla="*/ 13 w 97"/>
                  <a:gd name="T35" fmla="*/ 9 h 55"/>
                  <a:gd name="T36" fmla="*/ 8 w 97"/>
                  <a:gd name="T37" fmla="*/ 12 h 55"/>
                  <a:gd name="T38" fmla="*/ 5 w 97"/>
                  <a:gd name="T39" fmla="*/ 17 h 55"/>
                  <a:gd name="T40" fmla="*/ 0 w 97"/>
                  <a:gd name="T41" fmla="*/ 23 h 55"/>
                  <a:gd name="T42" fmla="*/ 0 w 97"/>
                  <a:gd name="T43" fmla="*/ 27 h 55"/>
                  <a:gd name="T44" fmla="*/ 0 w 97"/>
                  <a:gd name="T45" fmla="*/ 33 h 55"/>
                  <a:gd name="T46" fmla="*/ 5 w 97"/>
                  <a:gd name="T47" fmla="*/ 38 h 55"/>
                  <a:gd name="T48" fmla="*/ 8 w 97"/>
                  <a:gd name="T49" fmla="*/ 42 h 55"/>
                  <a:gd name="T50" fmla="*/ 13 w 97"/>
                  <a:gd name="T51" fmla="*/ 47 h 55"/>
                  <a:gd name="T52" fmla="*/ 21 w 97"/>
                  <a:gd name="T53" fmla="*/ 50 h 55"/>
                  <a:gd name="T54" fmla="*/ 29 w 97"/>
                  <a:gd name="T55" fmla="*/ 53 h 55"/>
                  <a:gd name="T56" fmla="*/ 37 w 97"/>
                  <a:gd name="T57" fmla="*/ 54 h 55"/>
                  <a:gd name="T58" fmla="*/ 48 w 97"/>
                  <a:gd name="T59" fmla="*/ 54 h 55"/>
                  <a:gd name="T60" fmla="*/ 56 w 97"/>
                  <a:gd name="T61" fmla="*/ 54 h 55"/>
                  <a:gd name="T62" fmla="*/ 67 w 97"/>
                  <a:gd name="T63" fmla="*/ 53 h 55"/>
                  <a:gd name="T64" fmla="*/ 75 w 97"/>
                  <a:gd name="T65" fmla="*/ 50 h 55"/>
                  <a:gd name="T66" fmla="*/ 80 w 97"/>
                  <a:gd name="T67" fmla="*/ 47 h 55"/>
                  <a:gd name="T68" fmla="*/ 88 w 97"/>
                  <a:gd name="T69" fmla="*/ 42 h 55"/>
                  <a:gd name="T70" fmla="*/ 91 w 97"/>
                  <a:gd name="T71" fmla="*/ 38 h 55"/>
                  <a:gd name="T72" fmla="*/ 93 w 97"/>
                  <a:gd name="T73" fmla="*/ 33 h 55"/>
                  <a:gd name="T74" fmla="*/ 96 w 97"/>
                  <a:gd name="T75" fmla="*/ 27 h 55"/>
                  <a:gd name="T76" fmla="*/ 93 w 97"/>
                  <a:gd name="T77" fmla="*/ 23 h 55"/>
                  <a:gd name="T78" fmla="*/ 91 w 97"/>
                  <a:gd name="T79" fmla="*/ 17 h 55"/>
                  <a:gd name="T80" fmla="*/ 88 w 97"/>
                  <a:gd name="T81" fmla="*/ 12 h 55"/>
                  <a:gd name="T82" fmla="*/ 80 w 97"/>
                  <a:gd name="T83" fmla="*/ 9 h 55"/>
                  <a:gd name="T84" fmla="*/ 75 w 97"/>
                  <a:gd name="T85" fmla="*/ 6 h 55"/>
                  <a:gd name="T86" fmla="*/ 67 w 97"/>
                  <a:gd name="T87" fmla="*/ 3 h 55"/>
                  <a:gd name="T88" fmla="*/ 56 w 97"/>
                  <a:gd name="T89" fmla="*/ 2 h 55"/>
                  <a:gd name="T90" fmla="*/ 48 w 97"/>
                  <a:gd name="T91" fmla="*/ 0 h 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7"/>
                  <a:gd name="T139" fmla="*/ 0 h 55"/>
                  <a:gd name="T140" fmla="*/ 97 w 97"/>
                  <a:gd name="T141" fmla="*/ 55 h 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7" h="55">
                    <a:moveTo>
                      <a:pt x="48" y="0"/>
                    </a:moveTo>
                    <a:lnTo>
                      <a:pt x="45" y="0"/>
                    </a:lnTo>
                    <a:lnTo>
                      <a:pt x="43" y="2"/>
                    </a:lnTo>
                    <a:lnTo>
                      <a:pt x="40" y="2"/>
                    </a:lnTo>
                    <a:lnTo>
                      <a:pt x="40" y="3"/>
                    </a:lnTo>
                    <a:lnTo>
                      <a:pt x="37" y="5"/>
                    </a:lnTo>
                    <a:lnTo>
                      <a:pt x="37" y="6"/>
                    </a:lnTo>
                    <a:lnTo>
                      <a:pt x="37" y="8"/>
                    </a:lnTo>
                    <a:lnTo>
                      <a:pt x="37" y="9"/>
                    </a:lnTo>
                    <a:lnTo>
                      <a:pt x="40" y="11"/>
                    </a:lnTo>
                    <a:lnTo>
                      <a:pt x="40" y="12"/>
                    </a:lnTo>
                    <a:lnTo>
                      <a:pt x="43" y="12"/>
                    </a:lnTo>
                    <a:lnTo>
                      <a:pt x="45" y="14"/>
                    </a:lnTo>
                    <a:lnTo>
                      <a:pt x="48" y="14"/>
                    </a:lnTo>
                    <a:lnTo>
                      <a:pt x="51" y="14"/>
                    </a:lnTo>
                    <a:lnTo>
                      <a:pt x="51" y="12"/>
                    </a:lnTo>
                    <a:lnTo>
                      <a:pt x="53" y="12"/>
                    </a:lnTo>
                    <a:lnTo>
                      <a:pt x="56" y="12"/>
                    </a:lnTo>
                    <a:lnTo>
                      <a:pt x="56" y="11"/>
                    </a:lnTo>
                    <a:lnTo>
                      <a:pt x="59" y="9"/>
                    </a:lnTo>
                    <a:lnTo>
                      <a:pt x="59" y="8"/>
                    </a:lnTo>
                    <a:lnTo>
                      <a:pt x="59" y="6"/>
                    </a:lnTo>
                    <a:lnTo>
                      <a:pt x="59" y="5"/>
                    </a:lnTo>
                    <a:lnTo>
                      <a:pt x="56" y="3"/>
                    </a:lnTo>
                    <a:lnTo>
                      <a:pt x="53" y="2"/>
                    </a:lnTo>
                    <a:lnTo>
                      <a:pt x="51" y="2"/>
                    </a:lnTo>
                    <a:lnTo>
                      <a:pt x="51" y="0"/>
                    </a:lnTo>
                    <a:lnTo>
                      <a:pt x="48" y="0"/>
                    </a:lnTo>
                    <a:lnTo>
                      <a:pt x="43" y="0"/>
                    </a:lnTo>
                    <a:lnTo>
                      <a:pt x="37" y="2"/>
                    </a:lnTo>
                    <a:lnTo>
                      <a:pt x="35" y="2"/>
                    </a:lnTo>
                    <a:lnTo>
                      <a:pt x="29" y="3"/>
                    </a:lnTo>
                    <a:lnTo>
                      <a:pt x="24" y="5"/>
                    </a:lnTo>
                    <a:lnTo>
                      <a:pt x="21" y="6"/>
                    </a:lnTo>
                    <a:lnTo>
                      <a:pt x="19" y="6"/>
                    </a:lnTo>
                    <a:lnTo>
                      <a:pt x="13" y="9"/>
                    </a:lnTo>
                    <a:lnTo>
                      <a:pt x="11" y="11"/>
                    </a:lnTo>
                    <a:lnTo>
                      <a:pt x="8" y="12"/>
                    </a:lnTo>
                    <a:lnTo>
                      <a:pt x="5" y="15"/>
                    </a:lnTo>
                    <a:lnTo>
                      <a:pt x="5" y="17"/>
                    </a:lnTo>
                    <a:lnTo>
                      <a:pt x="3" y="20"/>
                    </a:lnTo>
                    <a:lnTo>
                      <a:pt x="0" y="23"/>
                    </a:lnTo>
                    <a:lnTo>
                      <a:pt x="0" y="24"/>
                    </a:lnTo>
                    <a:lnTo>
                      <a:pt x="0" y="27"/>
                    </a:lnTo>
                    <a:lnTo>
                      <a:pt x="0" y="30"/>
                    </a:lnTo>
                    <a:lnTo>
                      <a:pt x="0" y="33"/>
                    </a:lnTo>
                    <a:lnTo>
                      <a:pt x="3" y="35"/>
                    </a:lnTo>
                    <a:lnTo>
                      <a:pt x="5" y="38"/>
                    </a:lnTo>
                    <a:lnTo>
                      <a:pt x="5" y="41"/>
                    </a:lnTo>
                    <a:lnTo>
                      <a:pt x="8" y="42"/>
                    </a:lnTo>
                    <a:lnTo>
                      <a:pt x="11" y="45"/>
                    </a:lnTo>
                    <a:lnTo>
                      <a:pt x="13" y="47"/>
                    </a:lnTo>
                    <a:lnTo>
                      <a:pt x="19" y="48"/>
                    </a:lnTo>
                    <a:lnTo>
                      <a:pt x="21" y="50"/>
                    </a:lnTo>
                    <a:lnTo>
                      <a:pt x="24" y="51"/>
                    </a:lnTo>
                    <a:lnTo>
                      <a:pt x="29" y="53"/>
                    </a:lnTo>
                    <a:lnTo>
                      <a:pt x="35" y="53"/>
                    </a:lnTo>
                    <a:lnTo>
                      <a:pt x="37" y="54"/>
                    </a:lnTo>
                    <a:lnTo>
                      <a:pt x="43" y="54"/>
                    </a:lnTo>
                    <a:lnTo>
                      <a:pt x="48" y="54"/>
                    </a:lnTo>
                    <a:lnTo>
                      <a:pt x="53" y="54"/>
                    </a:lnTo>
                    <a:lnTo>
                      <a:pt x="56" y="54"/>
                    </a:lnTo>
                    <a:lnTo>
                      <a:pt x="61" y="53"/>
                    </a:lnTo>
                    <a:lnTo>
                      <a:pt x="67" y="53"/>
                    </a:lnTo>
                    <a:lnTo>
                      <a:pt x="69" y="51"/>
                    </a:lnTo>
                    <a:lnTo>
                      <a:pt x="75" y="50"/>
                    </a:lnTo>
                    <a:lnTo>
                      <a:pt x="77" y="48"/>
                    </a:lnTo>
                    <a:lnTo>
                      <a:pt x="80" y="47"/>
                    </a:lnTo>
                    <a:lnTo>
                      <a:pt x="85" y="45"/>
                    </a:lnTo>
                    <a:lnTo>
                      <a:pt x="88" y="42"/>
                    </a:lnTo>
                    <a:lnTo>
                      <a:pt x="91" y="41"/>
                    </a:lnTo>
                    <a:lnTo>
                      <a:pt x="91" y="38"/>
                    </a:lnTo>
                    <a:lnTo>
                      <a:pt x="93" y="35"/>
                    </a:lnTo>
                    <a:lnTo>
                      <a:pt x="93" y="33"/>
                    </a:lnTo>
                    <a:lnTo>
                      <a:pt x="96" y="30"/>
                    </a:lnTo>
                    <a:lnTo>
                      <a:pt x="96" y="27"/>
                    </a:lnTo>
                    <a:lnTo>
                      <a:pt x="96" y="24"/>
                    </a:lnTo>
                    <a:lnTo>
                      <a:pt x="93" y="23"/>
                    </a:lnTo>
                    <a:lnTo>
                      <a:pt x="93" y="20"/>
                    </a:lnTo>
                    <a:lnTo>
                      <a:pt x="91" y="17"/>
                    </a:lnTo>
                    <a:lnTo>
                      <a:pt x="91" y="15"/>
                    </a:lnTo>
                    <a:lnTo>
                      <a:pt x="88" y="12"/>
                    </a:lnTo>
                    <a:lnTo>
                      <a:pt x="85" y="11"/>
                    </a:lnTo>
                    <a:lnTo>
                      <a:pt x="80" y="9"/>
                    </a:lnTo>
                    <a:lnTo>
                      <a:pt x="77" y="6"/>
                    </a:lnTo>
                    <a:lnTo>
                      <a:pt x="75" y="6"/>
                    </a:lnTo>
                    <a:lnTo>
                      <a:pt x="69" y="5"/>
                    </a:lnTo>
                    <a:lnTo>
                      <a:pt x="67" y="3"/>
                    </a:lnTo>
                    <a:lnTo>
                      <a:pt x="61" y="2"/>
                    </a:lnTo>
                    <a:lnTo>
                      <a:pt x="56" y="2"/>
                    </a:lnTo>
                    <a:lnTo>
                      <a:pt x="53" y="0"/>
                    </a:lnTo>
                    <a:lnTo>
                      <a:pt x="48"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271" name="Freeform 654"/>
              <p:cNvSpPr>
                <a:spLocks/>
              </p:cNvSpPr>
              <p:nvPr/>
            </p:nvSpPr>
            <p:spPr bwMode="auto">
              <a:xfrm>
                <a:off x="1073" y="3269"/>
                <a:ext cx="41" cy="22"/>
              </a:xfrm>
              <a:custGeom>
                <a:avLst/>
                <a:gdLst>
                  <a:gd name="T0" fmla="*/ 19 w 41"/>
                  <a:gd name="T1" fmla="*/ 0 h 22"/>
                  <a:gd name="T2" fmla="*/ 16 w 41"/>
                  <a:gd name="T3" fmla="*/ 0 h 22"/>
                  <a:gd name="T4" fmla="*/ 11 w 41"/>
                  <a:gd name="T5" fmla="*/ 0 h 22"/>
                  <a:gd name="T6" fmla="*/ 8 w 41"/>
                  <a:gd name="T7" fmla="*/ 2 h 22"/>
                  <a:gd name="T8" fmla="*/ 5 w 41"/>
                  <a:gd name="T9" fmla="*/ 3 h 22"/>
                  <a:gd name="T10" fmla="*/ 3 w 41"/>
                  <a:gd name="T11" fmla="*/ 5 h 22"/>
                  <a:gd name="T12" fmla="*/ 3 w 41"/>
                  <a:gd name="T13" fmla="*/ 6 h 22"/>
                  <a:gd name="T14" fmla="*/ 0 w 41"/>
                  <a:gd name="T15" fmla="*/ 9 h 22"/>
                  <a:gd name="T16" fmla="*/ 0 w 41"/>
                  <a:gd name="T17" fmla="*/ 11 h 22"/>
                  <a:gd name="T18" fmla="*/ 0 w 41"/>
                  <a:gd name="T19" fmla="*/ 14 h 22"/>
                  <a:gd name="T20" fmla="*/ 3 w 41"/>
                  <a:gd name="T21" fmla="*/ 15 h 22"/>
                  <a:gd name="T22" fmla="*/ 3 w 41"/>
                  <a:gd name="T23" fmla="*/ 17 h 22"/>
                  <a:gd name="T24" fmla="*/ 5 w 41"/>
                  <a:gd name="T25" fmla="*/ 18 h 22"/>
                  <a:gd name="T26" fmla="*/ 8 w 41"/>
                  <a:gd name="T27" fmla="*/ 20 h 22"/>
                  <a:gd name="T28" fmla="*/ 11 w 41"/>
                  <a:gd name="T29" fmla="*/ 21 h 22"/>
                  <a:gd name="T30" fmla="*/ 16 w 41"/>
                  <a:gd name="T31" fmla="*/ 21 h 22"/>
                  <a:gd name="T32" fmla="*/ 19 w 41"/>
                  <a:gd name="T33" fmla="*/ 21 h 22"/>
                  <a:gd name="T34" fmla="*/ 24 w 41"/>
                  <a:gd name="T35" fmla="*/ 21 h 22"/>
                  <a:gd name="T36" fmla="*/ 27 w 41"/>
                  <a:gd name="T37" fmla="*/ 21 h 22"/>
                  <a:gd name="T38" fmla="*/ 29 w 41"/>
                  <a:gd name="T39" fmla="*/ 20 h 22"/>
                  <a:gd name="T40" fmla="*/ 32 w 41"/>
                  <a:gd name="T41" fmla="*/ 18 h 22"/>
                  <a:gd name="T42" fmla="*/ 35 w 41"/>
                  <a:gd name="T43" fmla="*/ 17 h 22"/>
                  <a:gd name="T44" fmla="*/ 37 w 41"/>
                  <a:gd name="T45" fmla="*/ 15 h 22"/>
                  <a:gd name="T46" fmla="*/ 40 w 41"/>
                  <a:gd name="T47" fmla="*/ 14 h 22"/>
                  <a:gd name="T48" fmla="*/ 40 w 41"/>
                  <a:gd name="T49" fmla="*/ 11 h 22"/>
                  <a:gd name="T50" fmla="*/ 40 w 41"/>
                  <a:gd name="T51" fmla="*/ 9 h 22"/>
                  <a:gd name="T52" fmla="*/ 37 w 41"/>
                  <a:gd name="T53" fmla="*/ 6 h 22"/>
                  <a:gd name="T54" fmla="*/ 35 w 41"/>
                  <a:gd name="T55" fmla="*/ 5 h 22"/>
                  <a:gd name="T56" fmla="*/ 32 w 41"/>
                  <a:gd name="T57" fmla="*/ 3 h 22"/>
                  <a:gd name="T58" fmla="*/ 29 w 41"/>
                  <a:gd name="T59" fmla="*/ 2 h 22"/>
                  <a:gd name="T60" fmla="*/ 27 w 41"/>
                  <a:gd name="T61" fmla="*/ 0 h 22"/>
                  <a:gd name="T62" fmla="*/ 24 w 41"/>
                  <a:gd name="T63" fmla="*/ 0 h 22"/>
                  <a:gd name="T64" fmla="*/ 19 w 41"/>
                  <a:gd name="T65" fmla="*/ 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
                  <a:gd name="T100" fmla="*/ 0 h 22"/>
                  <a:gd name="T101" fmla="*/ 41 w 41"/>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 h="22">
                    <a:moveTo>
                      <a:pt x="19" y="0"/>
                    </a:moveTo>
                    <a:lnTo>
                      <a:pt x="16" y="0"/>
                    </a:lnTo>
                    <a:lnTo>
                      <a:pt x="11" y="0"/>
                    </a:lnTo>
                    <a:lnTo>
                      <a:pt x="8" y="2"/>
                    </a:lnTo>
                    <a:lnTo>
                      <a:pt x="5" y="3"/>
                    </a:lnTo>
                    <a:lnTo>
                      <a:pt x="3" y="5"/>
                    </a:lnTo>
                    <a:lnTo>
                      <a:pt x="3" y="6"/>
                    </a:lnTo>
                    <a:lnTo>
                      <a:pt x="0" y="9"/>
                    </a:lnTo>
                    <a:lnTo>
                      <a:pt x="0" y="11"/>
                    </a:lnTo>
                    <a:lnTo>
                      <a:pt x="0" y="14"/>
                    </a:lnTo>
                    <a:lnTo>
                      <a:pt x="3" y="15"/>
                    </a:lnTo>
                    <a:lnTo>
                      <a:pt x="3" y="17"/>
                    </a:lnTo>
                    <a:lnTo>
                      <a:pt x="5" y="18"/>
                    </a:lnTo>
                    <a:lnTo>
                      <a:pt x="8" y="20"/>
                    </a:lnTo>
                    <a:lnTo>
                      <a:pt x="11" y="21"/>
                    </a:lnTo>
                    <a:lnTo>
                      <a:pt x="16" y="21"/>
                    </a:lnTo>
                    <a:lnTo>
                      <a:pt x="19" y="21"/>
                    </a:lnTo>
                    <a:lnTo>
                      <a:pt x="24" y="21"/>
                    </a:lnTo>
                    <a:lnTo>
                      <a:pt x="27" y="21"/>
                    </a:lnTo>
                    <a:lnTo>
                      <a:pt x="29" y="20"/>
                    </a:lnTo>
                    <a:lnTo>
                      <a:pt x="32" y="18"/>
                    </a:lnTo>
                    <a:lnTo>
                      <a:pt x="35" y="17"/>
                    </a:lnTo>
                    <a:lnTo>
                      <a:pt x="37" y="15"/>
                    </a:lnTo>
                    <a:lnTo>
                      <a:pt x="40" y="14"/>
                    </a:lnTo>
                    <a:lnTo>
                      <a:pt x="40" y="11"/>
                    </a:lnTo>
                    <a:lnTo>
                      <a:pt x="40" y="9"/>
                    </a:lnTo>
                    <a:lnTo>
                      <a:pt x="37" y="6"/>
                    </a:lnTo>
                    <a:lnTo>
                      <a:pt x="35" y="5"/>
                    </a:lnTo>
                    <a:lnTo>
                      <a:pt x="32" y="3"/>
                    </a:lnTo>
                    <a:lnTo>
                      <a:pt x="29" y="2"/>
                    </a:lnTo>
                    <a:lnTo>
                      <a:pt x="27" y="0"/>
                    </a:lnTo>
                    <a:lnTo>
                      <a:pt x="24" y="0"/>
                    </a:lnTo>
                    <a:lnTo>
                      <a:pt x="19"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272" name="Freeform 655"/>
              <p:cNvSpPr>
                <a:spLocks/>
              </p:cNvSpPr>
              <p:nvPr/>
            </p:nvSpPr>
            <p:spPr bwMode="auto">
              <a:xfrm>
                <a:off x="1047" y="3253"/>
                <a:ext cx="94" cy="55"/>
              </a:xfrm>
              <a:custGeom>
                <a:avLst/>
                <a:gdLst>
                  <a:gd name="T0" fmla="*/ 43 w 94"/>
                  <a:gd name="T1" fmla="*/ 0 h 55"/>
                  <a:gd name="T2" fmla="*/ 32 w 94"/>
                  <a:gd name="T3" fmla="*/ 2 h 55"/>
                  <a:gd name="T4" fmla="*/ 24 w 94"/>
                  <a:gd name="T5" fmla="*/ 3 h 55"/>
                  <a:gd name="T6" fmla="*/ 16 w 94"/>
                  <a:gd name="T7" fmla="*/ 6 h 55"/>
                  <a:gd name="T8" fmla="*/ 11 w 94"/>
                  <a:gd name="T9" fmla="*/ 11 h 55"/>
                  <a:gd name="T10" fmla="*/ 5 w 94"/>
                  <a:gd name="T11" fmla="*/ 15 h 55"/>
                  <a:gd name="T12" fmla="*/ 0 w 94"/>
                  <a:gd name="T13" fmla="*/ 20 h 55"/>
                  <a:gd name="T14" fmla="*/ 0 w 94"/>
                  <a:gd name="T15" fmla="*/ 24 h 55"/>
                  <a:gd name="T16" fmla="*/ 0 w 94"/>
                  <a:gd name="T17" fmla="*/ 30 h 55"/>
                  <a:gd name="T18" fmla="*/ 0 w 94"/>
                  <a:gd name="T19" fmla="*/ 35 h 55"/>
                  <a:gd name="T20" fmla="*/ 5 w 94"/>
                  <a:gd name="T21" fmla="*/ 41 h 55"/>
                  <a:gd name="T22" fmla="*/ 11 w 94"/>
                  <a:gd name="T23" fmla="*/ 44 h 55"/>
                  <a:gd name="T24" fmla="*/ 16 w 94"/>
                  <a:gd name="T25" fmla="*/ 48 h 55"/>
                  <a:gd name="T26" fmla="*/ 24 w 94"/>
                  <a:gd name="T27" fmla="*/ 51 h 55"/>
                  <a:gd name="T28" fmla="*/ 32 w 94"/>
                  <a:gd name="T29" fmla="*/ 53 h 55"/>
                  <a:gd name="T30" fmla="*/ 43 w 94"/>
                  <a:gd name="T31" fmla="*/ 54 h 55"/>
                  <a:gd name="T32" fmla="*/ 50 w 94"/>
                  <a:gd name="T33" fmla="*/ 54 h 55"/>
                  <a:gd name="T34" fmla="*/ 61 w 94"/>
                  <a:gd name="T35" fmla="*/ 53 h 55"/>
                  <a:gd name="T36" fmla="*/ 69 w 94"/>
                  <a:gd name="T37" fmla="*/ 51 h 55"/>
                  <a:gd name="T38" fmla="*/ 77 w 94"/>
                  <a:gd name="T39" fmla="*/ 48 h 55"/>
                  <a:gd name="T40" fmla="*/ 82 w 94"/>
                  <a:gd name="T41" fmla="*/ 44 h 55"/>
                  <a:gd name="T42" fmla="*/ 88 w 94"/>
                  <a:gd name="T43" fmla="*/ 41 h 55"/>
                  <a:gd name="T44" fmla="*/ 90 w 94"/>
                  <a:gd name="T45" fmla="*/ 35 h 55"/>
                  <a:gd name="T46" fmla="*/ 93 w 94"/>
                  <a:gd name="T47" fmla="*/ 30 h 55"/>
                  <a:gd name="T48" fmla="*/ 93 w 94"/>
                  <a:gd name="T49" fmla="*/ 24 h 55"/>
                  <a:gd name="T50" fmla="*/ 90 w 94"/>
                  <a:gd name="T51" fmla="*/ 20 h 55"/>
                  <a:gd name="T52" fmla="*/ 88 w 94"/>
                  <a:gd name="T53" fmla="*/ 15 h 55"/>
                  <a:gd name="T54" fmla="*/ 82 w 94"/>
                  <a:gd name="T55" fmla="*/ 11 h 55"/>
                  <a:gd name="T56" fmla="*/ 77 w 94"/>
                  <a:gd name="T57" fmla="*/ 6 h 55"/>
                  <a:gd name="T58" fmla="*/ 69 w 94"/>
                  <a:gd name="T59" fmla="*/ 3 h 55"/>
                  <a:gd name="T60" fmla="*/ 61 w 94"/>
                  <a:gd name="T61" fmla="*/ 2 h 55"/>
                  <a:gd name="T62" fmla="*/ 50 w 94"/>
                  <a:gd name="T63" fmla="*/ 0 h 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
                  <a:gd name="T97" fmla="*/ 0 h 55"/>
                  <a:gd name="T98" fmla="*/ 94 w 94"/>
                  <a:gd name="T99" fmla="*/ 55 h 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 h="55">
                    <a:moveTo>
                      <a:pt x="45" y="0"/>
                    </a:moveTo>
                    <a:lnTo>
                      <a:pt x="43" y="0"/>
                    </a:lnTo>
                    <a:lnTo>
                      <a:pt x="37" y="2"/>
                    </a:lnTo>
                    <a:lnTo>
                      <a:pt x="32" y="2"/>
                    </a:lnTo>
                    <a:lnTo>
                      <a:pt x="27" y="3"/>
                    </a:lnTo>
                    <a:lnTo>
                      <a:pt x="24" y="3"/>
                    </a:lnTo>
                    <a:lnTo>
                      <a:pt x="19" y="5"/>
                    </a:lnTo>
                    <a:lnTo>
                      <a:pt x="16" y="6"/>
                    </a:lnTo>
                    <a:lnTo>
                      <a:pt x="13" y="8"/>
                    </a:lnTo>
                    <a:lnTo>
                      <a:pt x="11" y="11"/>
                    </a:lnTo>
                    <a:lnTo>
                      <a:pt x="8" y="12"/>
                    </a:lnTo>
                    <a:lnTo>
                      <a:pt x="5" y="15"/>
                    </a:lnTo>
                    <a:lnTo>
                      <a:pt x="3" y="17"/>
                    </a:lnTo>
                    <a:lnTo>
                      <a:pt x="0" y="20"/>
                    </a:lnTo>
                    <a:lnTo>
                      <a:pt x="0" y="23"/>
                    </a:lnTo>
                    <a:lnTo>
                      <a:pt x="0" y="24"/>
                    </a:lnTo>
                    <a:lnTo>
                      <a:pt x="0" y="27"/>
                    </a:lnTo>
                    <a:lnTo>
                      <a:pt x="0" y="30"/>
                    </a:lnTo>
                    <a:lnTo>
                      <a:pt x="0" y="33"/>
                    </a:lnTo>
                    <a:lnTo>
                      <a:pt x="0" y="35"/>
                    </a:lnTo>
                    <a:lnTo>
                      <a:pt x="3" y="38"/>
                    </a:lnTo>
                    <a:lnTo>
                      <a:pt x="5" y="41"/>
                    </a:lnTo>
                    <a:lnTo>
                      <a:pt x="8" y="42"/>
                    </a:lnTo>
                    <a:lnTo>
                      <a:pt x="11" y="44"/>
                    </a:lnTo>
                    <a:lnTo>
                      <a:pt x="13" y="47"/>
                    </a:lnTo>
                    <a:lnTo>
                      <a:pt x="16" y="48"/>
                    </a:lnTo>
                    <a:lnTo>
                      <a:pt x="19" y="50"/>
                    </a:lnTo>
                    <a:lnTo>
                      <a:pt x="24" y="51"/>
                    </a:lnTo>
                    <a:lnTo>
                      <a:pt x="27" y="53"/>
                    </a:lnTo>
                    <a:lnTo>
                      <a:pt x="32" y="53"/>
                    </a:lnTo>
                    <a:lnTo>
                      <a:pt x="37" y="54"/>
                    </a:lnTo>
                    <a:lnTo>
                      <a:pt x="43" y="54"/>
                    </a:lnTo>
                    <a:lnTo>
                      <a:pt x="45" y="54"/>
                    </a:lnTo>
                    <a:lnTo>
                      <a:pt x="50" y="54"/>
                    </a:lnTo>
                    <a:lnTo>
                      <a:pt x="56" y="54"/>
                    </a:lnTo>
                    <a:lnTo>
                      <a:pt x="61" y="53"/>
                    </a:lnTo>
                    <a:lnTo>
                      <a:pt x="64" y="53"/>
                    </a:lnTo>
                    <a:lnTo>
                      <a:pt x="69" y="51"/>
                    </a:lnTo>
                    <a:lnTo>
                      <a:pt x="72" y="50"/>
                    </a:lnTo>
                    <a:lnTo>
                      <a:pt x="77" y="48"/>
                    </a:lnTo>
                    <a:lnTo>
                      <a:pt x="80" y="47"/>
                    </a:lnTo>
                    <a:lnTo>
                      <a:pt x="82" y="44"/>
                    </a:lnTo>
                    <a:lnTo>
                      <a:pt x="85" y="42"/>
                    </a:lnTo>
                    <a:lnTo>
                      <a:pt x="88" y="41"/>
                    </a:lnTo>
                    <a:lnTo>
                      <a:pt x="90" y="38"/>
                    </a:lnTo>
                    <a:lnTo>
                      <a:pt x="90" y="35"/>
                    </a:lnTo>
                    <a:lnTo>
                      <a:pt x="93" y="33"/>
                    </a:lnTo>
                    <a:lnTo>
                      <a:pt x="93" y="30"/>
                    </a:lnTo>
                    <a:lnTo>
                      <a:pt x="93" y="27"/>
                    </a:lnTo>
                    <a:lnTo>
                      <a:pt x="93" y="24"/>
                    </a:lnTo>
                    <a:lnTo>
                      <a:pt x="93" y="23"/>
                    </a:lnTo>
                    <a:lnTo>
                      <a:pt x="90" y="20"/>
                    </a:lnTo>
                    <a:lnTo>
                      <a:pt x="90" y="17"/>
                    </a:lnTo>
                    <a:lnTo>
                      <a:pt x="88" y="15"/>
                    </a:lnTo>
                    <a:lnTo>
                      <a:pt x="85" y="12"/>
                    </a:lnTo>
                    <a:lnTo>
                      <a:pt x="82" y="11"/>
                    </a:lnTo>
                    <a:lnTo>
                      <a:pt x="80" y="8"/>
                    </a:lnTo>
                    <a:lnTo>
                      <a:pt x="77" y="6"/>
                    </a:lnTo>
                    <a:lnTo>
                      <a:pt x="72" y="5"/>
                    </a:lnTo>
                    <a:lnTo>
                      <a:pt x="69" y="3"/>
                    </a:lnTo>
                    <a:lnTo>
                      <a:pt x="64" y="3"/>
                    </a:lnTo>
                    <a:lnTo>
                      <a:pt x="61" y="2"/>
                    </a:lnTo>
                    <a:lnTo>
                      <a:pt x="56" y="2"/>
                    </a:lnTo>
                    <a:lnTo>
                      <a:pt x="50" y="0"/>
                    </a:lnTo>
                    <a:lnTo>
                      <a:pt x="45"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273" name="Freeform 656"/>
              <p:cNvSpPr>
                <a:spLocks/>
              </p:cNvSpPr>
              <p:nvPr/>
            </p:nvSpPr>
            <p:spPr bwMode="auto">
              <a:xfrm>
                <a:off x="1108" y="3259"/>
                <a:ext cx="22" cy="14"/>
              </a:xfrm>
              <a:custGeom>
                <a:avLst/>
                <a:gdLst>
                  <a:gd name="T0" fmla="*/ 18 w 22"/>
                  <a:gd name="T1" fmla="*/ 1 h 14"/>
                  <a:gd name="T2" fmla="*/ 16 w 22"/>
                  <a:gd name="T3" fmla="*/ 1 h 14"/>
                  <a:gd name="T4" fmla="*/ 16 w 22"/>
                  <a:gd name="T5" fmla="*/ 0 h 14"/>
                  <a:gd name="T6" fmla="*/ 13 w 22"/>
                  <a:gd name="T7" fmla="*/ 0 h 14"/>
                  <a:gd name="T8" fmla="*/ 11 w 22"/>
                  <a:gd name="T9" fmla="*/ 0 h 14"/>
                  <a:gd name="T10" fmla="*/ 8 w 22"/>
                  <a:gd name="T11" fmla="*/ 0 h 14"/>
                  <a:gd name="T12" fmla="*/ 5 w 22"/>
                  <a:gd name="T13" fmla="*/ 1 h 14"/>
                  <a:gd name="T14" fmla="*/ 3 w 22"/>
                  <a:gd name="T15" fmla="*/ 1 h 14"/>
                  <a:gd name="T16" fmla="*/ 0 w 22"/>
                  <a:gd name="T17" fmla="*/ 4 h 14"/>
                  <a:gd name="T18" fmla="*/ 0 w 22"/>
                  <a:gd name="T19" fmla="*/ 6 h 14"/>
                  <a:gd name="T20" fmla="*/ 0 w 22"/>
                  <a:gd name="T21" fmla="*/ 9 h 14"/>
                  <a:gd name="T22" fmla="*/ 3 w 22"/>
                  <a:gd name="T23" fmla="*/ 10 h 14"/>
                  <a:gd name="T24" fmla="*/ 5 w 22"/>
                  <a:gd name="T25" fmla="*/ 12 h 14"/>
                  <a:gd name="T26" fmla="*/ 8 w 22"/>
                  <a:gd name="T27" fmla="*/ 12 h 14"/>
                  <a:gd name="T28" fmla="*/ 11 w 22"/>
                  <a:gd name="T29" fmla="*/ 13 h 14"/>
                  <a:gd name="T30" fmla="*/ 13 w 22"/>
                  <a:gd name="T31" fmla="*/ 12 h 14"/>
                  <a:gd name="T32" fmla="*/ 16 w 22"/>
                  <a:gd name="T33" fmla="*/ 12 h 14"/>
                  <a:gd name="T34" fmla="*/ 18 w 22"/>
                  <a:gd name="T35" fmla="*/ 10 h 14"/>
                  <a:gd name="T36" fmla="*/ 21 w 22"/>
                  <a:gd name="T37" fmla="*/ 9 h 14"/>
                  <a:gd name="T38" fmla="*/ 21 w 22"/>
                  <a:gd name="T39" fmla="*/ 6 h 14"/>
                  <a:gd name="T40" fmla="*/ 21 w 22"/>
                  <a:gd name="T41" fmla="*/ 4 h 14"/>
                  <a:gd name="T42" fmla="*/ 18 w 22"/>
                  <a:gd name="T43" fmla="*/ 1 h 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
                  <a:gd name="T67" fmla="*/ 0 h 14"/>
                  <a:gd name="T68" fmla="*/ 22 w 22"/>
                  <a:gd name="T69" fmla="*/ 14 h 1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 h="14">
                    <a:moveTo>
                      <a:pt x="18" y="1"/>
                    </a:moveTo>
                    <a:lnTo>
                      <a:pt x="16" y="1"/>
                    </a:lnTo>
                    <a:lnTo>
                      <a:pt x="16" y="0"/>
                    </a:lnTo>
                    <a:lnTo>
                      <a:pt x="13" y="0"/>
                    </a:lnTo>
                    <a:lnTo>
                      <a:pt x="11" y="0"/>
                    </a:lnTo>
                    <a:lnTo>
                      <a:pt x="8" y="0"/>
                    </a:lnTo>
                    <a:lnTo>
                      <a:pt x="5" y="1"/>
                    </a:lnTo>
                    <a:lnTo>
                      <a:pt x="3" y="1"/>
                    </a:lnTo>
                    <a:lnTo>
                      <a:pt x="0" y="4"/>
                    </a:lnTo>
                    <a:lnTo>
                      <a:pt x="0" y="6"/>
                    </a:lnTo>
                    <a:lnTo>
                      <a:pt x="0" y="9"/>
                    </a:lnTo>
                    <a:lnTo>
                      <a:pt x="3" y="10"/>
                    </a:lnTo>
                    <a:lnTo>
                      <a:pt x="5" y="12"/>
                    </a:lnTo>
                    <a:lnTo>
                      <a:pt x="8" y="12"/>
                    </a:lnTo>
                    <a:lnTo>
                      <a:pt x="11" y="13"/>
                    </a:lnTo>
                    <a:lnTo>
                      <a:pt x="13" y="12"/>
                    </a:lnTo>
                    <a:lnTo>
                      <a:pt x="16" y="12"/>
                    </a:lnTo>
                    <a:lnTo>
                      <a:pt x="18" y="10"/>
                    </a:lnTo>
                    <a:lnTo>
                      <a:pt x="21" y="9"/>
                    </a:lnTo>
                    <a:lnTo>
                      <a:pt x="21" y="6"/>
                    </a:lnTo>
                    <a:lnTo>
                      <a:pt x="21" y="4"/>
                    </a:lnTo>
                    <a:lnTo>
                      <a:pt x="18" y="1"/>
                    </a:lnTo>
                  </a:path>
                </a:pathLst>
              </a:custGeom>
              <a:noFill/>
              <a:ln w="12700" cap="rnd">
                <a:solidFill>
                  <a:srgbClr val="000000"/>
                </a:solidFill>
                <a:round/>
                <a:headEnd/>
                <a:tailEnd/>
              </a:ln>
            </p:spPr>
            <p:txBody>
              <a:bodyPr>
                <a:prstTxWarp prst="textNoShape">
                  <a:avLst/>
                </a:prstTxWarp>
              </a:bodyPr>
              <a:lstStyle/>
              <a:p>
                <a:endParaRPr lang="en-US"/>
              </a:p>
            </p:txBody>
          </p:sp>
          <p:sp>
            <p:nvSpPr>
              <p:cNvPr id="26274" name="Freeform 657"/>
              <p:cNvSpPr>
                <a:spLocks/>
              </p:cNvSpPr>
              <p:nvPr/>
            </p:nvSpPr>
            <p:spPr bwMode="auto">
              <a:xfrm>
                <a:off x="1119" y="3274"/>
                <a:ext cx="22" cy="13"/>
              </a:xfrm>
              <a:custGeom>
                <a:avLst/>
                <a:gdLst>
                  <a:gd name="T0" fmla="*/ 21 w 22"/>
                  <a:gd name="T1" fmla="*/ 6 h 13"/>
                  <a:gd name="T2" fmla="*/ 21 w 22"/>
                  <a:gd name="T3" fmla="*/ 5 h 13"/>
                  <a:gd name="T4" fmla="*/ 21 w 22"/>
                  <a:gd name="T5" fmla="*/ 3 h 13"/>
                  <a:gd name="T6" fmla="*/ 18 w 22"/>
                  <a:gd name="T7" fmla="*/ 3 h 13"/>
                  <a:gd name="T8" fmla="*/ 18 w 22"/>
                  <a:gd name="T9" fmla="*/ 2 h 13"/>
                  <a:gd name="T10" fmla="*/ 16 w 22"/>
                  <a:gd name="T11" fmla="*/ 2 h 13"/>
                  <a:gd name="T12" fmla="*/ 16 w 22"/>
                  <a:gd name="T13" fmla="*/ 0 h 13"/>
                  <a:gd name="T14" fmla="*/ 13 w 22"/>
                  <a:gd name="T15" fmla="*/ 0 h 13"/>
                  <a:gd name="T16" fmla="*/ 11 w 22"/>
                  <a:gd name="T17" fmla="*/ 0 h 13"/>
                  <a:gd name="T18" fmla="*/ 8 w 22"/>
                  <a:gd name="T19" fmla="*/ 0 h 13"/>
                  <a:gd name="T20" fmla="*/ 5 w 22"/>
                  <a:gd name="T21" fmla="*/ 0 h 13"/>
                  <a:gd name="T22" fmla="*/ 5 w 22"/>
                  <a:gd name="T23" fmla="*/ 2 h 13"/>
                  <a:gd name="T24" fmla="*/ 3 w 22"/>
                  <a:gd name="T25" fmla="*/ 2 h 13"/>
                  <a:gd name="T26" fmla="*/ 3 w 22"/>
                  <a:gd name="T27" fmla="*/ 3 h 13"/>
                  <a:gd name="T28" fmla="*/ 0 w 22"/>
                  <a:gd name="T29" fmla="*/ 3 h 13"/>
                  <a:gd name="T30" fmla="*/ 0 w 22"/>
                  <a:gd name="T31" fmla="*/ 5 h 13"/>
                  <a:gd name="T32" fmla="*/ 0 w 22"/>
                  <a:gd name="T33" fmla="*/ 6 h 13"/>
                  <a:gd name="T34" fmla="*/ 0 w 22"/>
                  <a:gd name="T35" fmla="*/ 8 h 13"/>
                  <a:gd name="T36" fmla="*/ 0 w 22"/>
                  <a:gd name="T37" fmla="*/ 9 h 13"/>
                  <a:gd name="T38" fmla="*/ 3 w 22"/>
                  <a:gd name="T39" fmla="*/ 11 h 13"/>
                  <a:gd name="T40" fmla="*/ 5 w 22"/>
                  <a:gd name="T41" fmla="*/ 12 h 13"/>
                  <a:gd name="T42" fmla="*/ 8 w 22"/>
                  <a:gd name="T43" fmla="*/ 12 h 13"/>
                  <a:gd name="T44" fmla="*/ 11 w 22"/>
                  <a:gd name="T45" fmla="*/ 12 h 13"/>
                  <a:gd name="T46" fmla="*/ 13 w 22"/>
                  <a:gd name="T47" fmla="*/ 12 h 13"/>
                  <a:gd name="T48" fmla="*/ 16 w 22"/>
                  <a:gd name="T49" fmla="*/ 12 h 13"/>
                  <a:gd name="T50" fmla="*/ 18 w 22"/>
                  <a:gd name="T51" fmla="*/ 11 h 13"/>
                  <a:gd name="T52" fmla="*/ 18 w 22"/>
                  <a:gd name="T53" fmla="*/ 9 h 13"/>
                  <a:gd name="T54" fmla="*/ 21 w 22"/>
                  <a:gd name="T55" fmla="*/ 9 h 13"/>
                  <a:gd name="T56" fmla="*/ 21 w 22"/>
                  <a:gd name="T57" fmla="*/ 8 h 13"/>
                  <a:gd name="T58" fmla="*/ 21 w 22"/>
                  <a:gd name="T59" fmla="*/ 6 h 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
                  <a:gd name="T91" fmla="*/ 0 h 13"/>
                  <a:gd name="T92" fmla="*/ 22 w 22"/>
                  <a:gd name="T93" fmla="*/ 13 h 1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 h="13">
                    <a:moveTo>
                      <a:pt x="21" y="6"/>
                    </a:moveTo>
                    <a:lnTo>
                      <a:pt x="21" y="5"/>
                    </a:lnTo>
                    <a:lnTo>
                      <a:pt x="21" y="3"/>
                    </a:lnTo>
                    <a:lnTo>
                      <a:pt x="18" y="3"/>
                    </a:lnTo>
                    <a:lnTo>
                      <a:pt x="18" y="2"/>
                    </a:lnTo>
                    <a:lnTo>
                      <a:pt x="16" y="2"/>
                    </a:lnTo>
                    <a:lnTo>
                      <a:pt x="16" y="0"/>
                    </a:lnTo>
                    <a:lnTo>
                      <a:pt x="13" y="0"/>
                    </a:lnTo>
                    <a:lnTo>
                      <a:pt x="11" y="0"/>
                    </a:lnTo>
                    <a:lnTo>
                      <a:pt x="8" y="0"/>
                    </a:lnTo>
                    <a:lnTo>
                      <a:pt x="5" y="0"/>
                    </a:lnTo>
                    <a:lnTo>
                      <a:pt x="5" y="2"/>
                    </a:lnTo>
                    <a:lnTo>
                      <a:pt x="3" y="2"/>
                    </a:lnTo>
                    <a:lnTo>
                      <a:pt x="3" y="3"/>
                    </a:lnTo>
                    <a:lnTo>
                      <a:pt x="0" y="3"/>
                    </a:lnTo>
                    <a:lnTo>
                      <a:pt x="0" y="5"/>
                    </a:lnTo>
                    <a:lnTo>
                      <a:pt x="0" y="6"/>
                    </a:lnTo>
                    <a:lnTo>
                      <a:pt x="0" y="8"/>
                    </a:lnTo>
                    <a:lnTo>
                      <a:pt x="0" y="9"/>
                    </a:lnTo>
                    <a:lnTo>
                      <a:pt x="3" y="11"/>
                    </a:lnTo>
                    <a:lnTo>
                      <a:pt x="5" y="12"/>
                    </a:lnTo>
                    <a:lnTo>
                      <a:pt x="8" y="12"/>
                    </a:lnTo>
                    <a:lnTo>
                      <a:pt x="11" y="12"/>
                    </a:lnTo>
                    <a:lnTo>
                      <a:pt x="13" y="12"/>
                    </a:lnTo>
                    <a:lnTo>
                      <a:pt x="16" y="12"/>
                    </a:lnTo>
                    <a:lnTo>
                      <a:pt x="18" y="11"/>
                    </a:lnTo>
                    <a:lnTo>
                      <a:pt x="18" y="9"/>
                    </a:lnTo>
                    <a:lnTo>
                      <a:pt x="21" y="9"/>
                    </a:lnTo>
                    <a:lnTo>
                      <a:pt x="21" y="8"/>
                    </a:lnTo>
                    <a:lnTo>
                      <a:pt x="21" y="6"/>
                    </a:lnTo>
                  </a:path>
                </a:pathLst>
              </a:custGeom>
              <a:noFill/>
              <a:ln w="12700" cap="rnd">
                <a:solidFill>
                  <a:srgbClr val="000000"/>
                </a:solidFill>
                <a:round/>
                <a:headEnd/>
                <a:tailEnd/>
              </a:ln>
            </p:spPr>
            <p:txBody>
              <a:bodyPr>
                <a:prstTxWarp prst="textNoShape">
                  <a:avLst/>
                </a:prstTxWarp>
              </a:bodyPr>
              <a:lstStyle/>
              <a:p>
                <a:endParaRPr lang="en-US"/>
              </a:p>
            </p:txBody>
          </p:sp>
          <p:sp>
            <p:nvSpPr>
              <p:cNvPr id="26275" name="Freeform 658"/>
              <p:cNvSpPr>
                <a:spLocks/>
              </p:cNvSpPr>
              <p:nvPr/>
            </p:nvSpPr>
            <p:spPr bwMode="auto">
              <a:xfrm>
                <a:off x="1108" y="3289"/>
                <a:ext cx="22" cy="13"/>
              </a:xfrm>
              <a:custGeom>
                <a:avLst/>
                <a:gdLst>
                  <a:gd name="T0" fmla="*/ 18 w 22"/>
                  <a:gd name="T1" fmla="*/ 11 h 13"/>
                  <a:gd name="T2" fmla="*/ 21 w 22"/>
                  <a:gd name="T3" fmla="*/ 8 h 13"/>
                  <a:gd name="T4" fmla="*/ 21 w 22"/>
                  <a:gd name="T5" fmla="*/ 6 h 13"/>
                  <a:gd name="T6" fmla="*/ 21 w 22"/>
                  <a:gd name="T7" fmla="*/ 3 h 13"/>
                  <a:gd name="T8" fmla="*/ 18 w 22"/>
                  <a:gd name="T9" fmla="*/ 2 h 13"/>
                  <a:gd name="T10" fmla="*/ 16 w 22"/>
                  <a:gd name="T11" fmla="*/ 0 h 13"/>
                  <a:gd name="T12" fmla="*/ 13 w 22"/>
                  <a:gd name="T13" fmla="*/ 0 h 13"/>
                  <a:gd name="T14" fmla="*/ 11 w 22"/>
                  <a:gd name="T15" fmla="*/ 0 h 13"/>
                  <a:gd name="T16" fmla="*/ 8 w 22"/>
                  <a:gd name="T17" fmla="*/ 0 h 13"/>
                  <a:gd name="T18" fmla="*/ 5 w 22"/>
                  <a:gd name="T19" fmla="*/ 0 h 13"/>
                  <a:gd name="T20" fmla="*/ 3 w 22"/>
                  <a:gd name="T21" fmla="*/ 2 h 13"/>
                  <a:gd name="T22" fmla="*/ 0 w 22"/>
                  <a:gd name="T23" fmla="*/ 3 h 13"/>
                  <a:gd name="T24" fmla="*/ 0 w 22"/>
                  <a:gd name="T25" fmla="*/ 6 h 13"/>
                  <a:gd name="T26" fmla="*/ 0 w 22"/>
                  <a:gd name="T27" fmla="*/ 8 h 13"/>
                  <a:gd name="T28" fmla="*/ 3 w 22"/>
                  <a:gd name="T29" fmla="*/ 11 h 13"/>
                  <a:gd name="T30" fmla="*/ 5 w 22"/>
                  <a:gd name="T31" fmla="*/ 11 h 13"/>
                  <a:gd name="T32" fmla="*/ 8 w 22"/>
                  <a:gd name="T33" fmla="*/ 12 h 13"/>
                  <a:gd name="T34" fmla="*/ 11 w 22"/>
                  <a:gd name="T35" fmla="*/ 12 h 13"/>
                  <a:gd name="T36" fmla="*/ 13 w 22"/>
                  <a:gd name="T37" fmla="*/ 12 h 13"/>
                  <a:gd name="T38" fmla="*/ 16 w 22"/>
                  <a:gd name="T39" fmla="*/ 12 h 13"/>
                  <a:gd name="T40" fmla="*/ 16 w 22"/>
                  <a:gd name="T41" fmla="*/ 11 h 13"/>
                  <a:gd name="T42" fmla="*/ 18 w 22"/>
                  <a:gd name="T43" fmla="*/ 11 h 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
                  <a:gd name="T67" fmla="*/ 0 h 13"/>
                  <a:gd name="T68" fmla="*/ 22 w 22"/>
                  <a:gd name="T69" fmla="*/ 13 h 1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 h="13">
                    <a:moveTo>
                      <a:pt x="18" y="11"/>
                    </a:moveTo>
                    <a:lnTo>
                      <a:pt x="21" y="8"/>
                    </a:lnTo>
                    <a:lnTo>
                      <a:pt x="21" y="6"/>
                    </a:lnTo>
                    <a:lnTo>
                      <a:pt x="21" y="3"/>
                    </a:lnTo>
                    <a:lnTo>
                      <a:pt x="18" y="2"/>
                    </a:lnTo>
                    <a:lnTo>
                      <a:pt x="16" y="0"/>
                    </a:lnTo>
                    <a:lnTo>
                      <a:pt x="13" y="0"/>
                    </a:lnTo>
                    <a:lnTo>
                      <a:pt x="11" y="0"/>
                    </a:lnTo>
                    <a:lnTo>
                      <a:pt x="8" y="0"/>
                    </a:lnTo>
                    <a:lnTo>
                      <a:pt x="5" y="0"/>
                    </a:lnTo>
                    <a:lnTo>
                      <a:pt x="3" y="2"/>
                    </a:lnTo>
                    <a:lnTo>
                      <a:pt x="0" y="3"/>
                    </a:lnTo>
                    <a:lnTo>
                      <a:pt x="0" y="6"/>
                    </a:lnTo>
                    <a:lnTo>
                      <a:pt x="0" y="8"/>
                    </a:lnTo>
                    <a:lnTo>
                      <a:pt x="3" y="11"/>
                    </a:lnTo>
                    <a:lnTo>
                      <a:pt x="5" y="11"/>
                    </a:lnTo>
                    <a:lnTo>
                      <a:pt x="8" y="12"/>
                    </a:lnTo>
                    <a:lnTo>
                      <a:pt x="11" y="12"/>
                    </a:lnTo>
                    <a:lnTo>
                      <a:pt x="13" y="12"/>
                    </a:lnTo>
                    <a:lnTo>
                      <a:pt x="16" y="12"/>
                    </a:lnTo>
                    <a:lnTo>
                      <a:pt x="16" y="11"/>
                    </a:lnTo>
                    <a:lnTo>
                      <a:pt x="18" y="11"/>
                    </a:lnTo>
                  </a:path>
                </a:pathLst>
              </a:custGeom>
              <a:noFill/>
              <a:ln w="12700" cap="rnd">
                <a:solidFill>
                  <a:srgbClr val="000000"/>
                </a:solidFill>
                <a:round/>
                <a:headEnd/>
                <a:tailEnd/>
              </a:ln>
            </p:spPr>
            <p:txBody>
              <a:bodyPr>
                <a:prstTxWarp prst="textNoShape">
                  <a:avLst/>
                </a:prstTxWarp>
              </a:bodyPr>
              <a:lstStyle/>
              <a:p>
                <a:endParaRPr lang="en-US"/>
              </a:p>
            </p:txBody>
          </p:sp>
          <p:sp>
            <p:nvSpPr>
              <p:cNvPr id="26276" name="Freeform 659"/>
              <p:cNvSpPr>
                <a:spLocks/>
              </p:cNvSpPr>
              <p:nvPr/>
            </p:nvSpPr>
            <p:spPr bwMode="auto">
              <a:xfrm>
                <a:off x="1081" y="3295"/>
                <a:ext cx="23" cy="13"/>
              </a:xfrm>
              <a:custGeom>
                <a:avLst/>
                <a:gdLst>
                  <a:gd name="T0" fmla="*/ 11 w 23"/>
                  <a:gd name="T1" fmla="*/ 12 h 13"/>
                  <a:gd name="T2" fmla="*/ 14 w 23"/>
                  <a:gd name="T3" fmla="*/ 12 h 13"/>
                  <a:gd name="T4" fmla="*/ 17 w 23"/>
                  <a:gd name="T5" fmla="*/ 12 h 13"/>
                  <a:gd name="T6" fmla="*/ 19 w 23"/>
                  <a:gd name="T7" fmla="*/ 11 h 13"/>
                  <a:gd name="T8" fmla="*/ 22 w 23"/>
                  <a:gd name="T9" fmla="*/ 9 h 13"/>
                  <a:gd name="T10" fmla="*/ 22 w 23"/>
                  <a:gd name="T11" fmla="*/ 8 h 13"/>
                  <a:gd name="T12" fmla="*/ 22 w 23"/>
                  <a:gd name="T13" fmla="*/ 6 h 13"/>
                  <a:gd name="T14" fmla="*/ 22 w 23"/>
                  <a:gd name="T15" fmla="*/ 5 h 13"/>
                  <a:gd name="T16" fmla="*/ 22 w 23"/>
                  <a:gd name="T17" fmla="*/ 3 h 13"/>
                  <a:gd name="T18" fmla="*/ 22 w 23"/>
                  <a:gd name="T19" fmla="*/ 2 h 13"/>
                  <a:gd name="T20" fmla="*/ 19 w 23"/>
                  <a:gd name="T21" fmla="*/ 2 h 13"/>
                  <a:gd name="T22" fmla="*/ 19 w 23"/>
                  <a:gd name="T23" fmla="*/ 0 h 13"/>
                  <a:gd name="T24" fmla="*/ 17 w 23"/>
                  <a:gd name="T25" fmla="*/ 0 h 13"/>
                  <a:gd name="T26" fmla="*/ 14 w 23"/>
                  <a:gd name="T27" fmla="*/ 0 h 13"/>
                  <a:gd name="T28" fmla="*/ 11 w 23"/>
                  <a:gd name="T29" fmla="*/ 0 h 13"/>
                  <a:gd name="T30" fmla="*/ 8 w 23"/>
                  <a:gd name="T31" fmla="*/ 0 h 13"/>
                  <a:gd name="T32" fmla="*/ 6 w 23"/>
                  <a:gd name="T33" fmla="*/ 0 h 13"/>
                  <a:gd name="T34" fmla="*/ 3 w 23"/>
                  <a:gd name="T35" fmla="*/ 2 h 13"/>
                  <a:gd name="T36" fmla="*/ 0 w 23"/>
                  <a:gd name="T37" fmla="*/ 3 h 13"/>
                  <a:gd name="T38" fmla="*/ 0 w 23"/>
                  <a:gd name="T39" fmla="*/ 5 h 13"/>
                  <a:gd name="T40" fmla="*/ 0 w 23"/>
                  <a:gd name="T41" fmla="*/ 6 h 13"/>
                  <a:gd name="T42" fmla="*/ 0 w 23"/>
                  <a:gd name="T43" fmla="*/ 8 h 13"/>
                  <a:gd name="T44" fmla="*/ 3 w 23"/>
                  <a:gd name="T45" fmla="*/ 9 h 13"/>
                  <a:gd name="T46" fmla="*/ 3 w 23"/>
                  <a:gd name="T47" fmla="*/ 11 h 13"/>
                  <a:gd name="T48" fmla="*/ 6 w 23"/>
                  <a:gd name="T49" fmla="*/ 11 h 13"/>
                  <a:gd name="T50" fmla="*/ 8 w 23"/>
                  <a:gd name="T51" fmla="*/ 11 h 13"/>
                  <a:gd name="T52" fmla="*/ 11 w 23"/>
                  <a:gd name="T53" fmla="*/ 12 h 1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3"/>
                  <a:gd name="T82" fmla="*/ 0 h 13"/>
                  <a:gd name="T83" fmla="*/ 23 w 23"/>
                  <a:gd name="T84" fmla="*/ 13 h 1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3" h="13">
                    <a:moveTo>
                      <a:pt x="11" y="12"/>
                    </a:moveTo>
                    <a:lnTo>
                      <a:pt x="14" y="12"/>
                    </a:lnTo>
                    <a:lnTo>
                      <a:pt x="17" y="12"/>
                    </a:lnTo>
                    <a:lnTo>
                      <a:pt x="19" y="11"/>
                    </a:lnTo>
                    <a:lnTo>
                      <a:pt x="22" y="9"/>
                    </a:lnTo>
                    <a:lnTo>
                      <a:pt x="22" y="8"/>
                    </a:lnTo>
                    <a:lnTo>
                      <a:pt x="22" y="6"/>
                    </a:lnTo>
                    <a:lnTo>
                      <a:pt x="22" y="5"/>
                    </a:lnTo>
                    <a:lnTo>
                      <a:pt x="22" y="3"/>
                    </a:lnTo>
                    <a:lnTo>
                      <a:pt x="22" y="2"/>
                    </a:lnTo>
                    <a:lnTo>
                      <a:pt x="19" y="2"/>
                    </a:lnTo>
                    <a:lnTo>
                      <a:pt x="19" y="0"/>
                    </a:lnTo>
                    <a:lnTo>
                      <a:pt x="17" y="0"/>
                    </a:lnTo>
                    <a:lnTo>
                      <a:pt x="14" y="0"/>
                    </a:lnTo>
                    <a:lnTo>
                      <a:pt x="11" y="0"/>
                    </a:lnTo>
                    <a:lnTo>
                      <a:pt x="8" y="0"/>
                    </a:lnTo>
                    <a:lnTo>
                      <a:pt x="6" y="0"/>
                    </a:lnTo>
                    <a:lnTo>
                      <a:pt x="3" y="2"/>
                    </a:lnTo>
                    <a:lnTo>
                      <a:pt x="0" y="3"/>
                    </a:lnTo>
                    <a:lnTo>
                      <a:pt x="0" y="5"/>
                    </a:lnTo>
                    <a:lnTo>
                      <a:pt x="0" y="6"/>
                    </a:lnTo>
                    <a:lnTo>
                      <a:pt x="0" y="8"/>
                    </a:lnTo>
                    <a:lnTo>
                      <a:pt x="3" y="9"/>
                    </a:lnTo>
                    <a:lnTo>
                      <a:pt x="3" y="11"/>
                    </a:lnTo>
                    <a:lnTo>
                      <a:pt x="6" y="11"/>
                    </a:lnTo>
                    <a:lnTo>
                      <a:pt x="8" y="11"/>
                    </a:lnTo>
                    <a:lnTo>
                      <a:pt x="11" y="12"/>
                    </a:lnTo>
                  </a:path>
                </a:pathLst>
              </a:custGeom>
              <a:noFill/>
              <a:ln w="12700" cap="rnd">
                <a:solidFill>
                  <a:srgbClr val="000000"/>
                </a:solidFill>
                <a:round/>
                <a:headEnd/>
                <a:tailEnd/>
              </a:ln>
            </p:spPr>
            <p:txBody>
              <a:bodyPr>
                <a:prstTxWarp prst="textNoShape">
                  <a:avLst/>
                </a:prstTxWarp>
              </a:bodyPr>
              <a:lstStyle/>
              <a:p>
                <a:endParaRPr lang="en-US"/>
              </a:p>
            </p:txBody>
          </p:sp>
          <p:sp>
            <p:nvSpPr>
              <p:cNvPr id="26277" name="Freeform 660"/>
              <p:cNvSpPr>
                <a:spLocks/>
              </p:cNvSpPr>
              <p:nvPr/>
            </p:nvSpPr>
            <p:spPr bwMode="auto">
              <a:xfrm>
                <a:off x="1057" y="3287"/>
                <a:ext cx="23" cy="15"/>
              </a:xfrm>
              <a:custGeom>
                <a:avLst/>
                <a:gdLst>
                  <a:gd name="T0" fmla="*/ 3 w 23"/>
                  <a:gd name="T1" fmla="*/ 12 h 15"/>
                  <a:gd name="T2" fmla="*/ 3 w 23"/>
                  <a:gd name="T3" fmla="*/ 12 h 15"/>
                  <a:gd name="T4" fmla="*/ 6 w 23"/>
                  <a:gd name="T5" fmla="*/ 14 h 15"/>
                  <a:gd name="T6" fmla="*/ 8 w 23"/>
                  <a:gd name="T7" fmla="*/ 14 h 15"/>
                  <a:gd name="T8" fmla="*/ 11 w 23"/>
                  <a:gd name="T9" fmla="*/ 14 h 15"/>
                  <a:gd name="T10" fmla="*/ 14 w 23"/>
                  <a:gd name="T11" fmla="*/ 14 h 15"/>
                  <a:gd name="T12" fmla="*/ 17 w 23"/>
                  <a:gd name="T13" fmla="*/ 12 h 15"/>
                  <a:gd name="T14" fmla="*/ 19 w 23"/>
                  <a:gd name="T15" fmla="*/ 12 h 15"/>
                  <a:gd name="T16" fmla="*/ 22 w 23"/>
                  <a:gd name="T17" fmla="*/ 9 h 15"/>
                  <a:gd name="T18" fmla="*/ 22 w 23"/>
                  <a:gd name="T19" fmla="*/ 8 h 15"/>
                  <a:gd name="T20" fmla="*/ 22 w 23"/>
                  <a:gd name="T21" fmla="*/ 5 h 15"/>
                  <a:gd name="T22" fmla="*/ 19 w 23"/>
                  <a:gd name="T23" fmla="*/ 3 h 15"/>
                  <a:gd name="T24" fmla="*/ 17 w 23"/>
                  <a:gd name="T25" fmla="*/ 2 h 15"/>
                  <a:gd name="T26" fmla="*/ 14 w 23"/>
                  <a:gd name="T27" fmla="*/ 2 h 15"/>
                  <a:gd name="T28" fmla="*/ 11 w 23"/>
                  <a:gd name="T29" fmla="*/ 2 h 15"/>
                  <a:gd name="T30" fmla="*/ 11 w 23"/>
                  <a:gd name="T31" fmla="*/ 0 h 15"/>
                  <a:gd name="T32" fmla="*/ 8 w 23"/>
                  <a:gd name="T33" fmla="*/ 2 h 15"/>
                  <a:gd name="T34" fmla="*/ 6 w 23"/>
                  <a:gd name="T35" fmla="*/ 2 h 15"/>
                  <a:gd name="T36" fmla="*/ 3 w 23"/>
                  <a:gd name="T37" fmla="*/ 2 h 15"/>
                  <a:gd name="T38" fmla="*/ 3 w 23"/>
                  <a:gd name="T39" fmla="*/ 3 h 15"/>
                  <a:gd name="T40" fmla="*/ 0 w 23"/>
                  <a:gd name="T41" fmla="*/ 5 h 15"/>
                  <a:gd name="T42" fmla="*/ 0 w 23"/>
                  <a:gd name="T43" fmla="*/ 8 h 15"/>
                  <a:gd name="T44" fmla="*/ 0 w 23"/>
                  <a:gd name="T45" fmla="*/ 9 h 15"/>
                  <a:gd name="T46" fmla="*/ 3 w 23"/>
                  <a:gd name="T47" fmla="*/ 12 h 1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
                  <a:gd name="T73" fmla="*/ 0 h 15"/>
                  <a:gd name="T74" fmla="*/ 23 w 23"/>
                  <a:gd name="T75" fmla="*/ 15 h 1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 h="15">
                    <a:moveTo>
                      <a:pt x="3" y="12"/>
                    </a:moveTo>
                    <a:lnTo>
                      <a:pt x="3" y="12"/>
                    </a:lnTo>
                    <a:lnTo>
                      <a:pt x="6" y="14"/>
                    </a:lnTo>
                    <a:lnTo>
                      <a:pt x="8" y="14"/>
                    </a:lnTo>
                    <a:lnTo>
                      <a:pt x="11" y="14"/>
                    </a:lnTo>
                    <a:lnTo>
                      <a:pt x="14" y="14"/>
                    </a:lnTo>
                    <a:lnTo>
                      <a:pt x="17" y="12"/>
                    </a:lnTo>
                    <a:lnTo>
                      <a:pt x="19" y="12"/>
                    </a:lnTo>
                    <a:lnTo>
                      <a:pt x="22" y="9"/>
                    </a:lnTo>
                    <a:lnTo>
                      <a:pt x="22" y="8"/>
                    </a:lnTo>
                    <a:lnTo>
                      <a:pt x="22" y="5"/>
                    </a:lnTo>
                    <a:lnTo>
                      <a:pt x="19" y="3"/>
                    </a:lnTo>
                    <a:lnTo>
                      <a:pt x="17" y="2"/>
                    </a:lnTo>
                    <a:lnTo>
                      <a:pt x="14" y="2"/>
                    </a:lnTo>
                    <a:lnTo>
                      <a:pt x="11" y="2"/>
                    </a:lnTo>
                    <a:lnTo>
                      <a:pt x="11" y="0"/>
                    </a:lnTo>
                    <a:lnTo>
                      <a:pt x="8" y="2"/>
                    </a:lnTo>
                    <a:lnTo>
                      <a:pt x="6" y="2"/>
                    </a:lnTo>
                    <a:lnTo>
                      <a:pt x="3" y="2"/>
                    </a:lnTo>
                    <a:lnTo>
                      <a:pt x="3" y="3"/>
                    </a:lnTo>
                    <a:lnTo>
                      <a:pt x="0" y="5"/>
                    </a:lnTo>
                    <a:lnTo>
                      <a:pt x="0" y="8"/>
                    </a:lnTo>
                    <a:lnTo>
                      <a:pt x="0" y="9"/>
                    </a:lnTo>
                    <a:lnTo>
                      <a:pt x="3" y="12"/>
                    </a:lnTo>
                  </a:path>
                </a:pathLst>
              </a:custGeom>
              <a:noFill/>
              <a:ln w="12700" cap="rnd">
                <a:solidFill>
                  <a:srgbClr val="000000"/>
                </a:solidFill>
                <a:round/>
                <a:headEnd/>
                <a:tailEnd/>
              </a:ln>
            </p:spPr>
            <p:txBody>
              <a:bodyPr>
                <a:prstTxWarp prst="textNoShape">
                  <a:avLst/>
                </a:prstTxWarp>
              </a:bodyPr>
              <a:lstStyle/>
              <a:p>
                <a:endParaRPr lang="en-US"/>
              </a:p>
            </p:txBody>
          </p:sp>
          <p:sp>
            <p:nvSpPr>
              <p:cNvPr id="26278" name="Freeform 661"/>
              <p:cNvSpPr>
                <a:spLocks/>
              </p:cNvSpPr>
              <p:nvPr/>
            </p:nvSpPr>
            <p:spPr bwMode="auto">
              <a:xfrm>
                <a:off x="1047" y="3274"/>
                <a:ext cx="22" cy="13"/>
              </a:xfrm>
              <a:custGeom>
                <a:avLst/>
                <a:gdLst>
                  <a:gd name="T0" fmla="*/ 0 w 22"/>
                  <a:gd name="T1" fmla="*/ 6 h 13"/>
                  <a:gd name="T2" fmla="*/ 0 w 22"/>
                  <a:gd name="T3" fmla="*/ 8 h 13"/>
                  <a:gd name="T4" fmla="*/ 0 w 22"/>
                  <a:gd name="T5" fmla="*/ 9 h 13"/>
                  <a:gd name="T6" fmla="*/ 3 w 22"/>
                  <a:gd name="T7" fmla="*/ 11 h 13"/>
                  <a:gd name="T8" fmla="*/ 3 w 22"/>
                  <a:gd name="T9" fmla="*/ 12 h 13"/>
                  <a:gd name="T10" fmla="*/ 5 w 22"/>
                  <a:gd name="T11" fmla="*/ 12 h 13"/>
                  <a:gd name="T12" fmla="*/ 8 w 22"/>
                  <a:gd name="T13" fmla="*/ 12 h 13"/>
                  <a:gd name="T14" fmla="*/ 11 w 22"/>
                  <a:gd name="T15" fmla="*/ 12 h 13"/>
                  <a:gd name="T16" fmla="*/ 13 w 22"/>
                  <a:gd name="T17" fmla="*/ 12 h 13"/>
                  <a:gd name="T18" fmla="*/ 16 w 22"/>
                  <a:gd name="T19" fmla="*/ 12 h 13"/>
                  <a:gd name="T20" fmla="*/ 18 w 22"/>
                  <a:gd name="T21" fmla="*/ 11 h 13"/>
                  <a:gd name="T22" fmla="*/ 18 w 22"/>
                  <a:gd name="T23" fmla="*/ 9 h 13"/>
                  <a:gd name="T24" fmla="*/ 21 w 22"/>
                  <a:gd name="T25" fmla="*/ 8 h 13"/>
                  <a:gd name="T26" fmla="*/ 21 w 22"/>
                  <a:gd name="T27" fmla="*/ 6 h 13"/>
                  <a:gd name="T28" fmla="*/ 21 w 22"/>
                  <a:gd name="T29" fmla="*/ 5 h 13"/>
                  <a:gd name="T30" fmla="*/ 18 w 22"/>
                  <a:gd name="T31" fmla="*/ 3 h 13"/>
                  <a:gd name="T32" fmla="*/ 18 w 22"/>
                  <a:gd name="T33" fmla="*/ 2 h 13"/>
                  <a:gd name="T34" fmla="*/ 16 w 22"/>
                  <a:gd name="T35" fmla="*/ 2 h 13"/>
                  <a:gd name="T36" fmla="*/ 13 w 22"/>
                  <a:gd name="T37" fmla="*/ 0 h 13"/>
                  <a:gd name="T38" fmla="*/ 11 w 22"/>
                  <a:gd name="T39" fmla="*/ 0 h 13"/>
                  <a:gd name="T40" fmla="*/ 8 w 22"/>
                  <a:gd name="T41" fmla="*/ 0 h 13"/>
                  <a:gd name="T42" fmla="*/ 5 w 22"/>
                  <a:gd name="T43" fmla="*/ 0 h 13"/>
                  <a:gd name="T44" fmla="*/ 3 w 22"/>
                  <a:gd name="T45" fmla="*/ 2 h 13"/>
                  <a:gd name="T46" fmla="*/ 0 w 22"/>
                  <a:gd name="T47" fmla="*/ 3 h 13"/>
                  <a:gd name="T48" fmla="*/ 0 w 22"/>
                  <a:gd name="T49" fmla="*/ 5 h 13"/>
                  <a:gd name="T50" fmla="*/ 0 w 22"/>
                  <a:gd name="T51" fmla="*/ 6 h 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
                  <a:gd name="T79" fmla="*/ 0 h 13"/>
                  <a:gd name="T80" fmla="*/ 22 w 22"/>
                  <a:gd name="T81" fmla="*/ 13 h 1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 h="13">
                    <a:moveTo>
                      <a:pt x="0" y="6"/>
                    </a:moveTo>
                    <a:lnTo>
                      <a:pt x="0" y="8"/>
                    </a:lnTo>
                    <a:lnTo>
                      <a:pt x="0" y="9"/>
                    </a:lnTo>
                    <a:lnTo>
                      <a:pt x="3" y="11"/>
                    </a:lnTo>
                    <a:lnTo>
                      <a:pt x="3" y="12"/>
                    </a:lnTo>
                    <a:lnTo>
                      <a:pt x="5" y="12"/>
                    </a:lnTo>
                    <a:lnTo>
                      <a:pt x="8" y="12"/>
                    </a:lnTo>
                    <a:lnTo>
                      <a:pt x="11" y="12"/>
                    </a:lnTo>
                    <a:lnTo>
                      <a:pt x="13" y="12"/>
                    </a:lnTo>
                    <a:lnTo>
                      <a:pt x="16" y="12"/>
                    </a:lnTo>
                    <a:lnTo>
                      <a:pt x="18" y="11"/>
                    </a:lnTo>
                    <a:lnTo>
                      <a:pt x="18" y="9"/>
                    </a:lnTo>
                    <a:lnTo>
                      <a:pt x="21" y="8"/>
                    </a:lnTo>
                    <a:lnTo>
                      <a:pt x="21" y="6"/>
                    </a:lnTo>
                    <a:lnTo>
                      <a:pt x="21" y="5"/>
                    </a:lnTo>
                    <a:lnTo>
                      <a:pt x="18" y="3"/>
                    </a:lnTo>
                    <a:lnTo>
                      <a:pt x="18" y="2"/>
                    </a:lnTo>
                    <a:lnTo>
                      <a:pt x="16" y="2"/>
                    </a:lnTo>
                    <a:lnTo>
                      <a:pt x="13" y="0"/>
                    </a:lnTo>
                    <a:lnTo>
                      <a:pt x="11" y="0"/>
                    </a:lnTo>
                    <a:lnTo>
                      <a:pt x="8" y="0"/>
                    </a:lnTo>
                    <a:lnTo>
                      <a:pt x="5" y="0"/>
                    </a:lnTo>
                    <a:lnTo>
                      <a:pt x="3" y="2"/>
                    </a:lnTo>
                    <a:lnTo>
                      <a:pt x="0" y="3"/>
                    </a:lnTo>
                    <a:lnTo>
                      <a:pt x="0" y="5"/>
                    </a:lnTo>
                    <a:lnTo>
                      <a:pt x="0" y="6"/>
                    </a:lnTo>
                  </a:path>
                </a:pathLst>
              </a:custGeom>
              <a:noFill/>
              <a:ln w="12700" cap="rnd">
                <a:solidFill>
                  <a:srgbClr val="000000"/>
                </a:solidFill>
                <a:round/>
                <a:headEnd/>
                <a:tailEnd/>
              </a:ln>
            </p:spPr>
            <p:txBody>
              <a:bodyPr>
                <a:prstTxWarp prst="textNoShape">
                  <a:avLst/>
                </a:prstTxWarp>
              </a:bodyPr>
              <a:lstStyle/>
              <a:p>
                <a:endParaRPr lang="en-US"/>
              </a:p>
            </p:txBody>
          </p:sp>
          <p:sp>
            <p:nvSpPr>
              <p:cNvPr id="26279" name="Freeform 662"/>
              <p:cNvSpPr>
                <a:spLocks/>
              </p:cNvSpPr>
              <p:nvPr/>
            </p:nvSpPr>
            <p:spPr bwMode="auto">
              <a:xfrm>
                <a:off x="1055" y="3259"/>
                <a:ext cx="25" cy="14"/>
              </a:xfrm>
              <a:custGeom>
                <a:avLst/>
                <a:gdLst>
                  <a:gd name="T0" fmla="*/ 5 w 25"/>
                  <a:gd name="T1" fmla="*/ 1 h 14"/>
                  <a:gd name="T2" fmla="*/ 3 w 25"/>
                  <a:gd name="T3" fmla="*/ 4 h 14"/>
                  <a:gd name="T4" fmla="*/ 0 w 25"/>
                  <a:gd name="T5" fmla="*/ 6 h 14"/>
                  <a:gd name="T6" fmla="*/ 3 w 25"/>
                  <a:gd name="T7" fmla="*/ 9 h 14"/>
                  <a:gd name="T8" fmla="*/ 5 w 25"/>
                  <a:gd name="T9" fmla="*/ 10 h 14"/>
                  <a:gd name="T10" fmla="*/ 5 w 25"/>
                  <a:gd name="T11" fmla="*/ 12 h 14"/>
                  <a:gd name="T12" fmla="*/ 8 w 25"/>
                  <a:gd name="T13" fmla="*/ 12 h 14"/>
                  <a:gd name="T14" fmla="*/ 11 w 25"/>
                  <a:gd name="T15" fmla="*/ 12 h 14"/>
                  <a:gd name="T16" fmla="*/ 13 w 25"/>
                  <a:gd name="T17" fmla="*/ 13 h 14"/>
                  <a:gd name="T18" fmla="*/ 13 w 25"/>
                  <a:gd name="T19" fmla="*/ 12 h 14"/>
                  <a:gd name="T20" fmla="*/ 16 w 25"/>
                  <a:gd name="T21" fmla="*/ 12 h 14"/>
                  <a:gd name="T22" fmla="*/ 19 w 25"/>
                  <a:gd name="T23" fmla="*/ 12 h 14"/>
                  <a:gd name="T24" fmla="*/ 21 w 25"/>
                  <a:gd name="T25" fmla="*/ 10 h 14"/>
                  <a:gd name="T26" fmla="*/ 24 w 25"/>
                  <a:gd name="T27" fmla="*/ 9 h 14"/>
                  <a:gd name="T28" fmla="*/ 24 w 25"/>
                  <a:gd name="T29" fmla="*/ 6 h 14"/>
                  <a:gd name="T30" fmla="*/ 24 w 25"/>
                  <a:gd name="T31" fmla="*/ 4 h 14"/>
                  <a:gd name="T32" fmla="*/ 21 w 25"/>
                  <a:gd name="T33" fmla="*/ 1 h 14"/>
                  <a:gd name="T34" fmla="*/ 19 w 25"/>
                  <a:gd name="T35" fmla="*/ 1 h 14"/>
                  <a:gd name="T36" fmla="*/ 16 w 25"/>
                  <a:gd name="T37" fmla="*/ 0 h 14"/>
                  <a:gd name="T38" fmla="*/ 13 w 25"/>
                  <a:gd name="T39" fmla="*/ 0 h 14"/>
                  <a:gd name="T40" fmla="*/ 11 w 25"/>
                  <a:gd name="T41" fmla="*/ 0 h 14"/>
                  <a:gd name="T42" fmla="*/ 8 w 25"/>
                  <a:gd name="T43" fmla="*/ 0 h 14"/>
                  <a:gd name="T44" fmla="*/ 5 w 25"/>
                  <a:gd name="T45" fmla="*/ 1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
                  <a:gd name="T70" fmla="*/ 0 h 14"/>
                  <a:gd name="T71" fmla="*/ 25 w 25"/>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 h="14">
                    <a:moveTo>
                      <a:pt x="5" y="1"/>
                    </a:moveTo>
                    <a:lnTo>
                      <a:pt x="3" y="4"/>
                    </a:lnTo>
                    <a:lnTo>
                      <a:pt x="0" y="6"/>
                    </a:lnTo>
                    <a:lnTo>
                      <a:pt x="3" y="9"/>
                    </a:lnTo>
                    <a:lnTo>
                      <a:pt x="5" y="10"/>
                    </a:lnTo>
                    <a:lnTo>
                      <a:pt x="5" y="12"/>
                    </a:lnTo>
                    <a:lnTo>
                      <a:pt x="8" y="12"/>
                    </a:lnTo>
                    <a:lnTo>
                      <a:pt x="11" y="12"/>
                    </a:lnTo>
                    <a:lnTo>
                      <a:pt x="13" y="13"/>
                    </a:lnTo>
                    <a:lnTo>
                      <a:pt x="13" y="12"/>
                    </a:lnTo>
                    <a:lnTo>
                      <a:pt x="16" y="12"/>
                    </a:lnTo>
                    <a:lnTo>
                      <a:pt x="19" y="12"/>
                    </a:lnTo>
                    <a:lnTo>
                      <a:pt x="21" y="10"/>
                    </a:lnTo>
                    <a:lnTo>
                      <a:pt x="24" y="9"/>
                    </a:lnTo>
                    <a:lnTo>
                      <a:pt x="24" y="6"/>
                    </a:lnTo>
                    <a:lnTo>
                      <a:pt x="24" y="4"/>
                    </a:lnTo>
                    <a:lnTo>
                      <a:pt x="21" y="1"/>
                    </a:lnTo>
                    <a:lnTo>
                      <a:pt x="19" y="1"/>
                    </a:lnTo>
                    <a:lnTo>
                      <a:pt x="16" y="0"/>
                    </a:lnTo>
                    <a:lnTo>
                      <a:pt x="13" y="0"/>
                    </a:lnTo>
                    <a:lnTo>
                      <a:pt x="11" y="0"/>
                    </a:lnTo>
                    <a:lnTo>
                      <a:pt x="8" y="0"/>
                    </a:lnTo>
                    <a:lnTo>
                      <a:pt x="5" y="1"/>
                    </a:lnTo>
                  </a:path>
                </a:pathLst>
              </a:custGeom>
              <a:noFill/>
              <a:ln w="12700" cap="rnd">
                <a:solidFill>
                  <a:srgbClr val="000000"/>
                </a:solidFill>
                <a:round/>
                <a:headEnd/>
                <a:tailEnd/>
              </a:ln>
            </p:spPr>
            <p:txBody>
              <a:bodyPr>
                <a:prstTxWarp prst="textNoShape">
                  <a:avLst/>
                </a:prstTxWarp>
              </a:bodyPr>
              <a:lstStyle/>
              <a:p>
                <a:endParaRPr lang="en-US"/>
              </a:p>
            </p:txBody>
          </p:sp>
          <p:sp>
            <p:nvSpPr>
              <p:cNvPr id="26280" name="Freeform 663"/>
              <p:cNvSpPr>
                <a:spLocks/>
              </p:cNvSpPr>
              <p:nvPr/>
            </p:nvSpPr>
            <p:spPr bwMode="auto">
              <a:xfrm>
                <a:off x="1081" y="3253"/>
                <a:ext cx="23" cy="14"/>
              </a:xfrm>
              <a:custGeom>
                <a:avLst/>
                <a:gdLst>
                  <a:gd name="T0" fmla="*/ 11 w 23"/>
                  <a:gd name="T1" fmla="*/ 0 h 14"/>
                  <a:gd name="T2" fmla="*/ 11 w 23"/>
                  <a:gd name="T3" fmla="*/ 0 h 14"/>
                  <a:gd name="T4" fmla="*/ 8 w 23"/>
                  <a:gd name="T5" fmla="*/ 1 h 14"/>
                  <a:gd name="T6" fmla="*/ 6 w 23"/>
                  <a:gd name="T7" fmla="*/ 1 h 14"/>
                  <a:gd name="T8" fmla="*/ 3 w 23"/>
                  <a:gd name="T9" fmla="*/ 1 h 14"/>
                  <a:gd name="T10" fmla="*/ 3 w 23"/>
                  <a:gd name="T11" fmla="*/ 3 h 14"/>
                  <a:gd name="T12" fmla="*/ 0 w 23"/>
                  <a:gd name="T13" fmla="*/ 4 h 14"/>
                  <a:gd name="T14" fmla="*/ 0 w 23"/>
                  <a:gd name="T15" fmla="*/ 6 h 14"/>
                  <a:gd name="T16" fmla="*/ 0 w 23"/>
                  <a:gd name="T17" fmla="*/ 7 h 14"/>
                  <a:gd name="T18" fmla="*/ 0 w 23"/>
                  <a:gd name="T19" fmla="*/ 9 h 14"/>
                  <a:gd name="T20" fmla="*/ 3 w 23"/>
                  <a:gd name="T21" fmla="*/ 10 h 14"/>
                  <a:gd name="T22" fmla="*/ 6 w 23"/>
                  <a:gd name="T23" fmla="*/ 12 h 14"/>
                  <a:gd name="T24" fmla="*/ 8 w 23"/>
                  <a:gd name="T25" fmla="*/ 12 h 14"/>
                  <a:gd name="T26" fmla="*/ 11 w 23"/>
                  <a:gd name="T27" fmla="*/ 13 h 14"/>
                  <a:gd name="T28" fmla="*/ 14 w 23"/>
                  <a:gd name="T29" fmla="*/ 13 h 14"/>
                  <a:gd name="T30" fmla="*/ 17 w 23"/>
                  <a:gd name="T31" fmla="*/ 12 h 14"/>
                  <a:gd name="T32" fmla="*/ 19 w 23"/>
                  <a:gd name="T33" fmla="*/ 12 h 14"/>
                  <a:gd name="T34" fmla="*/ 19 w 23"/>
                  <a:gd name="T35" fmla="*/ 10 h 14"/>
                  <a:gd name="T36" fmla="*/ 22 w 23"/>
                  <a:gd name="T37" fmla="*/ 10 h 14"/>
                  <a:gd name="T38" fmla="*/ 22 w 23"/>
                  <a:gd name="T39" fmla="*/ 9 h 14"/>
                  <a:gd name="T40" fmla="*/ 22 w 23"/>
                  <a:gd name="T41" fmla="*/ 7 h 14"/>
                  <a:gd name="T42" fmla="*/ 22 w 23"/>
                  <a:gd name="T43" fmla="*/ 6 h 14"/>
                  <a:gd name="T44" fmla="*/ 22 w 23"/>
                  <a:gd name="T45" fmla="*/ 4 h 14"/>
                  <a:gd name="T46" fmla="*/ 22 w 23"/>
                  <a:gd name="T47" fmla="*/ 3 h 14"/>
                  <a:gd name="T48" fmla="*/ 19 w 23"/>
                  <a:gd name="T49" fmla="*/ 1 h 14"/>
                  <a:gd name="T50" fmla="*/ 17 w 23"/>
                  <a:gd name="T51" fmla="*/ 1 h 14"/>
                  <a:gd name="T52" fmla="*/ 14 w 23"/>
                  <a:gd name="T53" fmla="*/ 0 h 14"/>
                  <a:gd name="T54" fmla="*/ 11 w 23"/>
                  <a:gd name="T55" fmla="*/ 0 h 1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
                  <a:gd name="T85" fmla="*/ 0 h 14"/>
                  <a:gd name="T86" fmla="*/ 23 w 23"/>
                  <a:gd name="T87" fmla="*/ 14 h 1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 h="14">
                    <a:moveTo>
                      <a:pt x="11" y="0"/>
                    </a:moveTo>
                    <a:lnTo>
                      <a:pt x="11" y="0"/>
                    </a:lnTo>
                    <a:lnTo>
                      <a:pt x="8" y="1"/>
                    </a:lnTo>
                    <a:lnTo>
                      <a:pt x="6" y="1"/>
                    </a:lnTo>
                    <a:lnTo>
                      <a:pt x="3" y="1"/>
                    </a:lnTo>
                    <a:lnTo>
                      <a:pt x="3" y="3"/>
                    </a:lnTo>
                    <a:lnTo>
                      <a:pt x="0" y="4"/>
                    </a:lnTo>
                    <a:lnTo>
                      <a:pt x="0" y="6"/>
                    </a:lnTo>
                    <a:lnTo>
                      <a:pt x="0" y="7"/>
                    </a:lnTo>
                    <a:lnTo>
                      <a:pt x="0" y="9"/>
                    </a:lnTo>
                    <a:lnTo>
                      <a:pt x="3" y="10"/>
                    </a:lnTo>
                    <a:lnTo>
                      <a:pt x="6" y="12"/>
                    </a:lnTo>
                    <a:lnTo>
                      <a:pt x="8" y="12"/>
                    </a:lnTo>
                    <a:lnTo>
                      <a:pt x="11" y="13"/>
                    </a:lnTo>
                    <a:lnTo>
                      <a:pt x="14" y="13"/>
                    </a:lnTo>
                    <a:lnTo>
                      <a:pt x="17" y="12"/>
                    </a:lnTo>
                    <a:lnTo>
                      <a:pt x="19" y="12"/>
                    </a:lnTo>
                    <a:lnTo>
                      <a:pt x="19" y="10"/>
                    </a:lnTo>
                    <a:lnTo>
                      <a:pt x="22" y="10"/>
                    </a:lnTo>
                    <a:lnTo>
                      <a:pt x="22" y="9"/>
                    </a:lnTo>
                    <a:lnTo>
                      <a:pt x="22" y="7"/>
                    </a:lnTo>
                    <a:lnTo>
                      <a:pt x="22" y="6"/>
                    </a:lnTo>
                    <a:lnTo>
                      <a:pt x="22" y="4"/>
                    </a:lnTo>
                    <a:lnTo>
                      <a:pt x="22" y="3"/>
                    </a:lnTo>
                    <a:lnTo>
                      <a:pt x="19" y="1"/>
                    </a:lnTo>
                    <a:lnTo>
                      <a:pt x="17" y="1"/>
                    </a:lnTo>
                    <a:lnTo>
                      <a:pt x="14" y="0"/>
                    </a:lnTo>
                    <a:lnTo>
                      <a:pt x="11"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281" name="Freeform 664"/>
              <p:cNvSpPr>
                <a:spLocks/>
              </p:cNvSpPr>
              <p:nvPr/>
            </p:nvSpPr>
            <p:spPr bwMode="auto">
              <a:xfrm>
                <a:off x="567" y="3271"/>
                <a:ext cx="22" cy="13"/>
              </a:xfrm>
              <a:custGeom>
                <a:avLst/>
                <a:gdLst>
                  <a:gd name="T0" fmla="*/ 11 w 22"/>
                  <a:gd name="T1" fmla="*/ 0 h 13"/>
                  <a:gd name="T2" fmla="*/ 9 w 22"/>
                  <a:gd name="T3" fmla="*/ 0 h 13"/>
                  <a:gd name="T4" fmla="*/ 7 w 22"/>
                  <a:gd name="T5" fmla="*/ 1 h 13"/>
                  <a:gd name="T6" fmla="*/ 5 w 22"/>
                  <a:gd name="T7" fmla="*/ 1 h 13"/>
                  <a:gd name="T8" fmla="*/ 4 w 22"/>
                  <a:gd name="T9" fmla="*/ 2 h 13"/>
                  <a:gd name="T10" fmla="*/ 2 w 22"/>
                  <a:gd name="T11" fmla="*/ 3 h 13"/>
                  <a:gd name="T12" fmla="*/ 0 w 22"/>
                  <a:gd name="T13" fmla="*/ 4 h 13"/>
                  <a:gd name="T14" fmla="*/ 0 w 22"/>
                  <a:gd name="T15" fmla="*/ 5 h 13"/>
                  <a:gd name="T16" fmla="*/ 0 w 22"/>
                  <a:gd name="T17" fmla="*/ 6 h 13"/>
                  <a:gd name="T18" fmla="*/ 0 w 22"/>
                  <a:gd name="T19" fmla="*/ 7 h 13"/>
                  <a:gd name="T20" fmla="*/ 0 w 22"/>
                  <a:gd name="T21" fmla="*/ 9 h 13"/>
                  <a:gd name="T22" fmla="*/ 2 w 22"/>
                  <a:gd name="T23" fmla="*/ 10 h 13"/>
                  <a:gd name="T24" fmla="*/ 4 w 22"/>
                  <a:gd name="T25" fmla="*/ 11 h 13"/>
                  <a:gd name="T26" fmla="*/ 5 w 22"/>
                  <a:gd name="T27" fmla="*/ 11 h 13"/>
                  <a:gd name="T28" fmla="*/ 7 w 22"/>
                  <a:gd name="T29" fmla="*/ 12 h 13"/>
                  <a:gd name="T30" fmla="*/ 9 w 22"/>
                  <a:gd name="T31" fmla="*/ 12 h 13"/>
                  <a:gd name="T32" fmla="*/ 11 w 22"/>
                  <a:gd name="T33" fmla="*/ 12 h 13"/>
                  <a:gd name="T34" fmla="*/ 12 w 22"/>
                  <a:gd name="T35" fmla="*/ 12 h 13"/>
                  <a:gd name="T36" fmla="*/ 14 w 22"/>
                  <a:gd name="T37" fmla="*/ 12 h 13"/>
                  <a:gd name="T38" fmla="*/ 16 w 22"/>
                  <a:gd name="T39" fmla="*/ 11 h 13"/>
                  <a:gd name="T40" fmla="*/ 18 w 22"/>
                  <a:gd name="T41" fmla="*/ 11 h 13"/>
                  <a:gd name="T42" fmla="*/ 19 w 22"/>
                  <a:gd name="T43" fmla="*/ 10 h 13"/>
                  <a:gd name="T44" fmla="*/ 19 w 22"/>
                  <a:gd name="T45" fmla="*/ 9 h 13"/>
                  <a:gd name="T46" fmla="*/ 21 w 22"/>
                  <a:gd name="T47" fmla="*/ 7 h 13"/>
                  <a:gd name="T48" fmla="*/ 21 w 22"/>
                  <a:gd name="T49" fmla="*/ 6 h 13"/>
                  <a:gd name="T50" fmla="*/ 21 w 22"/>
                  <a:gd name="T51" fmla="*/ 5 h 13"/>
                  <a:gd name="T52" fmla="*/ 19 w 22"/>
                  <a:gd name="T53" fmla="*/ 4 h 13"/>
                  <a:gd name="T54" fmla="*/ 19 w 22"/>
                  <a:gd name="T55" fmla="*/ 3 h 13"/>
                  <a:gd name="T56" fmla="*/ 18 w 22"/>
                  <a:gd name="T57" fmla="*/ 2 h 13"/>
                  <a:gd name="T58" fmla="*/ 16 w 22"/>
                  <a:gd name="T59" fmla="*/ 1 h 13"/>
                  <a:gd name="T60" fmla="*/ 14 w 22"/>
                  <a:gd name="T61" fmla="*/ 1 h 13"/>
                  <a:gd name="T62" fmla="*/ 12 w 22"/>
                  <a:gd name="T63" fmla="*/ 0 h 13"/>
                  <a:gd name="T64" fmla="*/ 11 w 22"/>
                  <a:gd name="T65" fmla="*/ 0 h 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
                  <a:gd name="T100" fmla="*/ 0 h 13"/>
                  <a:gd name="T101" fmla="*/ 22 w 22"/>
                  <a:gd name="T102" fmla="*/ 13 h 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 h="13">
                    <a:moveTo>
                      <a:pt x="11" y="0"/>
                    </a:moveTo>
                    <a:lnTo>
                      <a:pt x="9" y="0"/>
                    </a:lnTo>
                    <a:lnTo>
                      <a:pt x="7" y="1"/>
                    </a:lnTo>
                    <a:lnTo>
                      <a:pt x="5" y="1"/>
                    </a:lnTo>
                    <a:lnTo>
                      <a:pt x="4" y="2"/>
                    </a:lnTo>
                    <a:lnTo>
                      <a:pt x="2" y="3"/>
                    </a:lnTo>
                    <a:lnTo>
                      <a:pt x="0" y="4"/>
                    </a:lnTo>
                    <a:lnTo>
                      <a:pt x="0" y="5"/>
                    </a:lnTo>
                    <a:lnTo>
                      <a:pt x="0" y="6"/>
                    </a:lnTo>
                    <a:lnTo>
                      <a:pt x="0" y="7"/>
                    </a:lnTo>
                    <a:lnTo>
                      <a:pt x="0" y="9"/>
                    </a:lnTo>
                    <a:lnTo>
                      <a:pt x="2" y="10"/>
                    </a:lnTo>
                    <a:lnTo>
                      <a:pt x="4" y="11"/>
                    </a:lnTo>
                    <a:lnTo>
                      <a:pt x="5" y="11"/>
                    </a:lnTo>
                    <a:lnTo>
                      <a:pt x="7" y="12"/>
                    </a:lnTo>
                    <a:lnTo>
                      <a:pt x="9" y="12"/>
                    </a:lnTo>
                    <a:lnTo>
                      <a:pt x="11" y="12"/>
                    </a:lnTo>
                    <a:lnTo>
                      <a:pt x="12" y="12"/>
                    </a:lnTo>
                    <a:lnTo>
                      <a:pt x="14" y="12"/>
                    </a:lnTo>
                    <a:lnTo>
                      <a:pt x="16" y="11"/>
                    </a:lnTo>
                    <a:lnTo>
                      <a:pt x="18" y="11"/>
                    </a:lnTo>
                    <a:lnTo>
                      <a:pt x="19" y="10"/>
                    </a:lnTo>
                    <a:lnTo>
                      <a:pt x="19" y="9"/>
                    </a:lnTo>
                    <a:lnTo>
                      <a:pt x="21" y="7"/>
                    </a:lnTo>
                    <a:lnTo>
                      <a:pt x="21" y="6"/>
                    </a:lnTo>
                    <a:lnTo>
                      <a:pt x="21" y="5"/>
                    </a:lnTo>
                    <a:lnTo>
                      <a:pt x="19" y="4"/>
                    </a:lnTo>
                    <a:lnTo>
                      <a:pt x="19" y="3"/>
                    </a:lnTo>
                    <a:lnTo>
                      <a:pt x="18" y="2"/>
                    </a:lnTo>
                    <a:lnTo>
                      <a:pt x="16" y="1"/>
                    </a:lnTo>
                    <a:lnTo>
                      <a:pt x="14" y="1"/>
                    </a:lnTo>
                    <a:lnTo>
                      <a:pt x="12" y="0"/>
                    </a:lnTo>
                    <a:lnTo>
                      <a:pt x="11"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282" name="Freeform 665"/>
              <p:cNvSpPr>
                <a:spLocks/>
              </p:cNvSpPr>
              <p:nvPr/>
            </p:nvSpPr>
            <p:spPr bwMode="auto">
              <a:xfrm>
                <a:off x="1089" y="3271"/>
                <a:ext cx="20" cy="13"/>
              </a:xfrm>
              <a:custGeom>
                <a:avLst/>
                <a:gdLst>
                  <a:gd name="T0" fmla="*/ 9 w 20"/>
                  <a:gd name="T1" fmla="*/ 0 h 13"/>
                  <a:gd name="T2" fmla="*/ 7 w 20"/>
                  <a:gd name="T3" fmla="*/ 0 h 13"/>
                  <a:gd name="T4" fmla="*/ 5 w 20"/>
                  <a:gd name="T5" fmla="*/ 1 h 13"/>
                  <a:gd name="T6" fmla="*/ 3 w 20"/>
                  <a:gd name="T7" fmla="*/ 1 h 13"/>
                  <a:gd name="T8" fmla="*/ 2 w 20"/>
                  <a:gd name="T9" fmla="*/ 2 h 13"/>
                  <a:gd name="T10" fmla="*/ 2 w 20"/>
                  <a:gd name="T11" fmla="*/ 3 h 13"/>
                  <a:gd name="T12" fmla="*/ 0 w 20"/>
                  <a:gd name="T13" fmla="*/ 4 h 13"/>
                  <a:gd name="T14" fmla="*/ 0 w 20"/>
                  <a:gd name="T15" fmla="*/ 5 h 13"/>
                  <a:gd name="T16" fmla="*/ 0 w 20"/>
                  <a:gd name="T17" fmla="*/ 6 h 13"/>
                  <a:gd name="T18" fmla="*/ 0 w 20"/>
                  <a:gd name="T19" fmla="*/ 7 h 13"/>
                  <a:gd name="T20" fmla="*/ 0 w 20"/>
                  <a:gd name="T21" fmla="*/ 9 h 13"/>
                  <a:gd name="T22" fmla="*/ 2 w 20"/>
                  <a:gd name="T23" fmla="*/ 10 h 13"/>
                  <a:gd name="T24" fmla="*/ 3 w 20"/>
                  <a:gd name="T25" fmla="*/ 11 h 13"/>
                  <a:gd name="T26" fmla="*/ 5 w 20"/>
                  <a:gd name="T27" fmla="*/ 12 h 13"/>
                  <a:gd name="T28" fmla="*/ 7 w 20"/>
                  <a:gd name="T29" fmla="*/ 12 h 13"/>
                  <a:gd name="T30" fmla="*/ 9 w 20"/>
                  <a:gd name="T31" fmla="*/ 12 h 13"/>
                  <a:gd name="T32" fmla="*/ 12 w 20"/>
                  <a:gd name="T33" fmla="*/ 12 h 13"/>
                  <a:gd name="T34" fmla="*/ 14 w 20"/>
                  <a:gd name="T35" fmla="*/ 12 h 13"/>
                  <a:gd name="T36" fmla="*/ 16 w 20"/>
                  <a:gd name="T37" fmla="*/ 11 h 13"/>
                  <a:gd name="T38" fmla="*/ 17 w 20"/>
                  <a:gd name="T39" fmla="*/ 10 h 13"/>
                  <a:gd name="T40" fmla="*/ 19 w 20"/>
                  <a:gd name="T41" fmla="*/ 9 h 13"/>
                  <a:gd name="T42" fmla="*/ 19 w 20"/>
                  <a:gd name="T43" fmla="*/ 7 h 13"/>
                  <a:gd name="T44" fmla="*/ 19 w 20"/>
                  <a:gd name="T45" fmla="*/ 6 h 13"/>
                  <a:gd name="T46" fmla="*/ 19 w 20"/>
                  <a:gd name="T47" fmla="*/ 5 h 13"/>
                  <a:gd name="T48" fmla="*/ 19 w 20"/>
                  <a:gd name="T49" fmla="*/ 4 h 13"/>
                  <a:gd name="T50" fmla="*/ 17 w 20"/>
                  <a:gd name="T51" fmla="*/ 3 h 13"/>
                  <a:gd name="T52" fmla="*/ 17 w 20"/>
                  <a:gd name="T53" fmla="*/ 2 h 13"/>
                  <a:gd name="T54" fmla="*/ 16 w 20"/>
                  <a:gd name="T55" fmla="*/ 1 h 13"/>
                  <a:gd name="T56" fmla="*/ 14 w 20"/>
                  <a:gd name="T57" fmla="*/ 1 h 13"/>
                  <a:gd name="T58" fmla="*/ 12 w 20"/>
                  <a:gd name="T59" fmla="*/ 0 h 13"/>
                  <a:gd name="T60" fmla="*/ 9 w 20"/>
                  <a:gd name="T61" fmla="*/ 0 h 1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0"/>
                  <a:gd name="T94" fmla="*/ 0 h 13"/>
                  <a:gd name="T95" fmla="*/ 20 w 20"/>
                  <a:gd name="T96" fmla="*/ 13 h 1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0" h="13">
                    <a:moveTo>
                      <a:pt x="9" y="0"/>
                    </a:moveTo>
                    <a:lnTo>
                      <a:pt x="7" y="0"/>
                    </a:lnTo>
                    <a:lnTo>
                      <a:pt x="5" y="1"/>
                    </a:lnTo>
                    <a:lnTo>
                      <a:pt x="3" y="1"/>
                    </a:lnTo>
                    <a:lnTo>
                      <a:pt x="2" y="2"/>
                    </a:lnTo>
                    <a:lnTo>
                      <a:pt x="2" y="3"/>
                    </a:lnTo>
                    <a:lnTo>
                      <a:pt x="0" y="4"/>
                    </a:lnTo>
                    <a:lnTo>
                      <a:pt x="0" y="5"/>
                    </a:lnTo>
                    <a:lnTo>
                      <a:pt x="0" y="6"/>
                    </a:lnTo>
                    <a:lnTo>
                      <a:pt x="0" y="7"/>
                    </a:lnTo>
                    <a:lnTo>
                      <a:pt x="0" y="9"/>
                    </a:lnTo>
                    <a:lnTo>
                      <a:pt x="2" y="10"/>
                    </a:lnTo>
                    <a:lnTo>
                      <a:pt x="3" y="11"/>
                    </a:lnTo>
                    <a:lnTo>
                      <a:pt x="5" y="12"/>
                    </a:lnTo>
                    <a:lnTo>
                      <a:pt x="7" y="12"/>
                    </a:lnTo>
                    <a:lnTo>
                      <a:pt x="9" y="12"/>
                    </a:lnTo>
                    <a:lnTo>
                      <a:pt x="12" y="12"/>
                    </a:lnTo>
                    <a:lnTo>
                      <a:pt x="14" y="12"/>
                    </a:lnTo>
                    <a:lnTo>
                      <a:pt x="16" y="11"/>
                    </a:lnTo>
                    <a:lnTo>
                      <a:pt x="17" y="10"/>
                    </a:lnTo>
                    <a:lnTo>
                      <a:pt x="19" y="9"/>
                    </a:lnTo>
                    <a:lnTo>
                      <a:pt x="19" y="7"/>
                    </a:lnTo>
                    <a:lnTo>
                      <a:pt x="19" y="6"/>
                    </a:lnTo>
                    <a:lnTo>
                      <a:pt x="19" y="5"/>
                    </a:lnTo>
                    <a:lnTo>
                      <a:pt x="19" y="4"/>
                    </a:lnTo>
                    <a:lnTo>
                      <a:pt x="17" y="3"/>
                    </a:lnTo>
                    <a:lnTo>
                      <a:pt x="17" y="2"/>
                    </a:lnTo>
                    <a:lnTo>
                      <a:pt x="16" y="1"/>
                    </a:lnTo>
                    <a:lnTo>
                      <a:pt x="14" y="1"/>
                    </a:lnTo>
                    <a:lnTo>
                      <a:pt x="12" y="0"/>
                    </a:lnTo>
                    <a:lnTo>
                      <a:pt x="9"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283" name="Freeform 666"/>
              <p:cNvSpPr>
                <a:spLocks/>
              </p:cNvSpPr>
              <p:nvPr/>
            </p:nvSpPr>
            <p:spPr bwMode="auto">
              <a:xfrm>
                <a:off x="556" y="3271"/>
                <a:ext cx="33" cy="19"/>
              </a:xfrm>
              <a:custGeom>
                <a:avLst/>
                <a:gdLst>
                  <a:gd name="T0" fmla="*/ 16 w 33"/>
                  <a:gd name="T1" fmla="*/ 0 h 19"/>
                  <a:gd name="T2" fmla="*/ 13 w 33"/>
                  <a:gd name="T3" fmla="*/ 0 h 19"/>
                  <a:gd name="T4" fmla="*/ 11 w 33"/>
                  <a:gd name="T5" fmla="*/ 2 h 19"/>
                  <a:gd name="T6" fmla="*/ 8 w 33"/>
                  <a:gd name="T7" fmla="*/ 2 h 19"/>
                  <a:gd name="T8" fmla="*/ 5 w 33"/>
                  <a:gd name="T9" fmla="*/ 3 h 19"/>
                  <a:gd name="T10" fmla="*/ 3 w 33"/>
                  <a:gd name="T11" fmla="*/ 5 h 19"/>
                  <a:gd name="T12" fmla="*/ 0 w 33"/>
                  <a:gd name="T13" fmla="*/ 6 h 19"/>
                  <a:gd name="T14" fmla="*/ 0 w 33"/>
                  <a:gd name="T15" fmla="*/ 8 h 19"/>
                  <a:gd name="T16" fmla="*/ 0 w 33"/>
                  <a:gd name="T17" fmla="*/ 9 h 19"/>
                  <a:gd name="T18" fmla="*/ 0 w 33"/>
                  <a:gd name="T19" fmla="*/ 11 h 19"/>
                  <a:gd name="T20" fmla="*/ 0 w 33"/>
                  <a:gd name="T21" fmla="*/ 14 h 19"/>
                  <a:gd name="T22" fmla="*/ 3 w 33"/>
                  <a:gd name="T23" fmla="*/ 15 h 19"/>
                  <a:gd name="T24" fmla="*/ 5 w 33"/>
                  <a:gd name="T25" fmla="*/ 17 h 19"/>
                  <a:gd name="T26" fmla="*/ 8 w 33"/>
                  <a:gd name="T27" fmla="*/ 17 h 19"/>
                  <a:gd name="T28" fmla="*/ 11 w 33"/>
                  <a:gd name="T29" fmla="*/ 18 h 19"/>
                  <a:gd name="T30" fmla="*/ 13 w 33"/>
                  <a:gd name="T31" fmla="*/ 18 h 19"/>
                  <a:gd name="T32" fmla="*/ 16 w 33"/>
                  <a:gd name="T33" fmla="*/ 18 h 19"/>
                  <a:gd name="T34" fmla="*/ 19 w 33"/>
                  <a:gd name="T35" fmla="*/ 18 h 19"/>
                  <a:gd name="T36" fmla="*/ 21 w 33"/>
                  <a:gd name="T37" fmla="*/ 18 h 19"/>
                  <a:gd name="T38" fmla="*/ 24 w 33"/>
                  <a:gd name="T39" fmla="*/ 17 h 19"/>
                  <a:gd name="T40" fmla="*/ 27 w 33"/>
                  <a:gd name="T41" fmla="*/ 17 h 19"/>
                  <a:gd name="T42" fmla="*/ 29 w 33"/>
                  <a:gd name="T43" fmla="*/ 15 h 19"/>
                  <a:gd name="T44" fmla="*/ 29 w 33"/>
                  <a:gd name="T45" fmla="*/ 14 h 19"/>
                  <a:gd name="T46" fmla="*/ 32 w 33"/>
                  <a:gd name="T47" fmla="*/ 11 h 19"/>
                  <a:gd name="T48" fmla="*/ 32 w 33"/>
                  <a:gd name="T49" fmla="*/ 9 h 19"/>
                  <a:gd name="T50" fmla="*/ 32 w 33"/>
                  <a:gd name="T51" fmla="*/ 8 h 19"/>
                  <a:gd name="T52" fmla="*/ 29 w 33"/>
                  <a:gd name="T53" fmla="*/ 6 h 19"/>
                  <a:gd name="T54" fmla="*/ 29 w 33"/>
                  <a:gd name="T55" fmla="*/ 5 h 19"/>
                  <a:gd name="T56" fmla="*/ 27 w 33"/>
                  <a:gd name="T57" fmla="*/ 3 h 19"/>
                  <a:gd name="T58" fmla="*/ 24 w 33"/>
                  <a:gd name="T59" fmla="*/ 2 h 19"/>
                  <a:gd name="T60" fmla="*/ 21 w 33"/>
                  <a:gd name="T61" fmla="*/ 2 h 19"/>
                  <a:gd name="T62" fmla="*/ 19 w 33"/>
                  <a:gd name="T63" fmla="*/ 0 h 19"/>
                  <a:gd name="T64" fmla="*/ 16 w 33"/>
                  <a:gd name="T65" fmla="*/ 0 h 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19"/>
                  <a:gd name="T101" fmla="*/ 33 w 33"/>
                  <a:gd name="T102" fmla="*/ 19 h 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19">
                    <a:moveTo>
                      <a:pt x="16" y="0"/>
                    </a:moveTo>
                    <a:lnTo>
                      <a:pt x="13" y="0"/>
                    </a:lnTo>
                    <a:lnTo>
                      <a:pt x="11" y="2"/>
                    </a:lnTo>
                    <a:lnTo>
                      <a:pt x="8" y="2"/>
                    </a:lnTo>
                    <a:lnTo>
                      <a:pt x="5" y="3"/>
                    </a:lnTo>
                    <a:lnTo>
                      <a:pt x="3" y="5"/>
                    </a:lnTo>
                    <a:lnTo>
                      <a:pt x="0" y="6"/>
                    </a:lnTo>
                    <a:lnTo>
                      <a:pt x="0" y="8"/>
                    </a:lnTo>
                    <a:lnTo>
                      <a:pt x="0" y="9"/>
                    </a:lnTo>
                    <a:lnTo>
                      <a:pt x="0" y="11"/>
                    </a:lnTo>
                    <a:lnTo>
                      <a:pt x="0" y="14"/>
                    </a:lnTo>
                    <a:lnTo>
                      <a:pt x="3" y="15"/>
                    </a:lnTo>
                    <a:lnTo>
                      <a:pt x="5" y="17"/>
                    </a:lnTo>
                    <a:lnTo>
                      <a:pt x="8" y="17"/>
                    </a:lnTo>
                    <a:lnTo>
                      <a:pt x="11" y="18"/>
                    </a:lnTo>
                    <a:lnTo>
                      <a:pt x="13" y="18"/>
                    </a:lnTo>
                    <a:lnTo>
                      <a:pt x="16" y="18"/>
                    </a:lnTo>
                    <a:lnTo>
                      <a:pt x="19" y="18"/>
                    </a:lnTo>
                    <a:lnTo>
                      <a:pt x="21" y="18"/>
                    </a:lnTo>
                    <a:lnTo>
                      <a:pt x="24" y="17"/>
                    </a:lnTo>
                    <a:lnTo>
                      <a:pt x="27" y="17"/>
                    </a:lnTo>
                    <a:lnTo>
                      <a:pt x="29" y="15"/>
                    </a:lnTo>
                    <a:lnTo>
                      <a:pt x="29" y="14"/>
                    </a:lnTo>
                    <a:lnTo>
                      <a:pt x="32" y="11"/>
                    </a:lnTo>
                    <a:lnTo>
                      <a:pt x="32" y="9"/>
                    </a:lnTo>
                    <a:lnTo>
                      <a:pt x="32" y="8"/>
                    </a:lnTo>
                    <a:lnTo>
                      <a:pt x="29" y="6"/>
                    </a:lnTo>
                    <a:lnTo>
                      <a:pt x="29" y="5"/>
                    </a:lnTo>
                    <a:lnTo>
                      <a:pt x="27" y="3"/>
                    </a:lnTo>
                    <a:lnTo>
                      <a:pt x="24" y="2"/>
                    </a:lnTo>
                    <a:lnTo>
                      <a:pt x="21" y="2"/>
                    </a:lnTo>
                    <a:lnTo>
                      <a:pt x="19" y="0"/>
                    </a:lnTo>
                    <a:lnTo>
                      <a:pt x="16"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284" name="Freeform 667"/>
              <p:cNvSpPr>
                <a:spLocks/>
              </p:cNvSpPr>
              <p:nvPr/>
            </p:nvSpPr>
            <p:spPr bwMode="auto">
              <a:xfrm>
                <a:off x="1079" y="3271"/>
                <a:ext cx="30" cy="19"/>
              </a:xfrm>
              <a:custGeom>
                <a:avLst/>
                <a:gdLst>
                  <a:gd name="T0" fmla="*/ 13 w 30"/>
                  <a:gd name="T1" fmla="*/ 0 h 19"/>
                  <a:gd name="T2" fmla="*/ 11 w 30"/>
                  <a:gd name="T3" fmla="*/ 0 h 19"/>
                  <a:gd name="T4" fmla="*/ 8 w 30"/>
                  <a:gd name="T5" fmla="*/ 2 h 19"/>
                  <a:gd name="T6" fmla="*/ 5 w 30"/>
                  <a:gd name="T7" fmla="*/ 2 h 19"/>
                  <a:gd name="T8" fmla="*/ 3 w 30"/>
                  <a:gd name="T9" fmla="*/ 3 h 19"/>
                  <a:gd name="T10" fmla="*/ 3 w 30"/>
                  <a:gd name="T11" fmla="*/ 5 h 19"/>
                  <a:gd name="T12" fmla="*/ 0 w 30"/>
                  <a:gd name="T13" fmla="*/ 6 h 19"/>
                  <a:gd name="T14" fmla="*/ 0 w 30"/>
                  <a:gd name="T15" fmla="*/ 8 h 19"/>
                  <a:gd name="T16" fmla="*/ 0 w 30"/>
                  <a:gd name="T17" fmla="*/ 9 h 19"/>
                  <a:gd name="T18" fmla="*/ 0 w 30"/>
                  <a:gd name="T19" fmla="*/ 11 h 19"/>
                  <a:gd name="T20" fmla="*/ 0 w 30"/>
                  <a:gd name="T21" fmla="*/ 14 h 19"/>
                  <a:gd name="T22" fmla="*/ 3 w 30"/>
                  <a:gd name="T23" fmla="*/ 15 h 19"/>
                  <a:gd name="T24" fmla="*/ 5 w 30"/>
                  <a:gd name="T25" fmla="*/ 17 h 19"/>
                  <a:gd name="T26" fmla="*/ 8 w 30"/>
                  <a:gd name="T27" fmla="*/ 18 h 19"/>
                  <a:gd name="T28" fmla="*/ 11 w 30"/>
                  <a:gd name="T29" fmla="*/ 18 h 19"/>
                  <a:gd name="T30" fmla="*/ 13 w 30"/>
                  <a:gd name="T31" fmla="*/ 18 h 19"/>
                  <a:gd name="T32" fmla="*/ 18 w 30"/>
                  <a:gd name="T33" fmla="*/ 18 h 19"/>
                  <a:gd name="T34" fmla="*/ 21 w 30"/>
                  <a:gd name="T35" fmla="*/ 18 h 19"/>
                  <a:gd name="T36" fmla="*/ 24 w 30"/>
                  <a:gd name="T37" fmla="*/ 17 h 19"/>
                  <a:gd name="T38" fmla="*/ 26 w 30"/>
                  <a:gd name="T39" fmla="*/ 15 h 19"/>
                  <a:gd name="T40" fmla="*/ 29 w 30"/>
                  <a:gd name="T41" fmla="*/ 14 h 19"/>
                  <a:gd name="T42" fmla="*/ 29 w 30"/>
                  <a:gd name="T43" fmla="*/ 11 h 19"/>
                  <a:gd name="T44" fmla="*/ 29 w 30"/>
                  <a:gd name="T45" fmla="*/ 9 h 19"/>
                  <a:gd name="T46" fmla="*/ 29 w 30"/>
                  <a:gd name="T47" fmla="*/ 8 h 19"/>
                  <a:gd name="T48" fmla="*/ 29 w 30"/>
                  <a:gd name="T49" fmla="*/ 6 h 19"/>
                  <a:gd name="T50" fmla="*/ 26 w 30"/>
                  <a:gd name="T51" fmla="*/ 5 h 19"/>
                  <a:gd name="T52" fmla="*/ 26 w 30"/>
                  <a:gd name="T53" fmla="*/ 3 h 19"/>
                  <a:gd name="T54" fmla="*/ 24 w 30"/>
                  <a:gd name="T55" fmla="*/ 2 h 19"/>
                  <a:gd name="T56" fmla="*/ 21 w 30"/>
                  <a:gd name="T57" fmla="*/ 2 h 19"/>
                  <a:gd name="T58" fmla="*/ 18 w 30"/>
                  <a:gd name="T59" fmla="*/ 0 h 19"/>
                  <a:gd name="T60" fmla="*/ 13 w 30"/>
                  <a:gd name="T61" fmla="*/ 0 h 1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0"/>
                  <a:gd name="T94" fmla="*/ 0 h 19"/>
                  <a:gd name="T95" fmla="*/ 30 w 30"/>
                  <a:gd name="T96" fmla="*/ 19 h 1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0" h="19">
                    <a:moveTo>
                      <a:pt x="13" y="0"/>
                    </a:moveTo>
                    <a:lnTo>
                      <a:pt x="11" y="0"/>
                    </a:lnTo>
                    <a:lnTo>
                      <a:pt x="8" y="2"/>
                    </a:lnTo>
                    <a:lnTo>
                      <a:pt x="5" y="2"/>
                    </a:lnTo>
                    <a:lnTo>
                      <a:pt x="3" y="3"/>
                    </a:lnTo>
                    <a:lnTo>
                      <a:pt x="3" y="5"/>
                    </a:lnTo>
                    <a:lnTo>
                      <a:pt x="0" y="6"/>
                    </a:lnTo>
                    <a:lnTo>
                      <a:pt x="0" y="8"/>
                    </a:lnTo>
                    <a:lnTo>
                      <a:pt x="0" y="9"/>
                    </a:lnTo>
                    <a:lnTo>
                      <a:pt x="0" y="11"/>
                    </a:lnTo>
                    <a:lnTo>
                      <a:pt x="0" y="14"/>
                    </a:lnTo>
                    <a:lnTo>
                      <a:pt x="3" y="15"/>
                    </a:lnTo>
                    <a:lnTo>
                      <a:pt x="5" y="17"/>
                    </a:lnTo>
                    <a:lnTo>
                      <a:pt x="8" y="18"/>
                    </a:lnTo>
                    <a:lnTo>
                      <a:pt x="11" y="18"/>
                    </a:lnTo>
                    <a:lnTo>
                      <a:pt x="13" y="18"/>
                    </a:lnTo>
                    <a:lnTo>
                      <a:pt x="18" y="18"/>
                    </a:lnTo>
                    <a:lnTo>
                      <a:pt x="21" y="18"/>
                    </a:lnTo>
                    <a:lnTo>
                      <a:pt x="24" y="17"/>
                    </a:lnTo>
                    <a:lnTo>
                      <a:pt x="26" y="15"/>
                    </a:lnTo>
                    <a:lnTo>
                      <a:pt x="29" y="14"/>
                    </a:lnTo>
                    <a:lnTo>
                      <a:pt x="29" y="11"/>
                    </a:lnTo>
                    <a:lnTo>
                      <a:pt x="29" y="9"/>
                    </a:lnTo>
                    <a:lnTo>
                      <a:pt x="29" y="8"/>
                    </a:lnTo>
                    <a:lnTo>
                      <a:pt x="29" y="6"/>
                    </a:lnTo>
                    <a:lnTo>
                      <a:pt x="26" y="5"/>
                    </a:lnTo>
                    <a:lnTo>
                      <a:pt x="26" y="3"/>
                    </a:lnTo>
                    <a:lnTo>
                      <a:pt x="24" y="2"/>
                    </a:lnTo>
                    <a:lnTo>
                      <a:pt x="21" y="2"/>
                    </a:lnTo>
                    <a:lnTo>
                      <a:pt x="18" y="0"/>
                    </a:lnTo>
                    <a:lnTo>
                      <a:pt x="1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285" name="Freeform 668"/>
              <p:cNvSpPr>
                <a:spLocks/>
              </p:cNvSpPr>
              <p:nvPr/>
            </p:nvSpPr>
            <p:spPr bwMode="auto">
              <a:xfrm>
                <a:off x="1127" y="3239"/>
                <a:ext cx="33" cy="13"/>
              </a:xfrm>
              <a:custGeom>
                <a:avLst/>
                <a:gdLst>
                  <a:gd name="T0" fmla="*/ 30 w 33"/>
                  <a:gd name="T1" fmla="*/ 12 h 13"/>
                  <a:gd name="T2" fmla="*/ 32 w 33"/>
                  <a:gd name="T3" fmla="*/ 11 h 13"/>
                  <a:gd name="T4" fmla="*/ 32 w 33"/>
                  <a:gd name="T5" fmla="*/ 10 h 13"/>
                  <a:gd name="T6" fmla="*/ 32 w 33"/>
                  <a:gd name="T7" fmla="*/ 9 h 13"/>
                  <a:gd name="T8" fmla="*/ 8 w 33"/>
                  <a:gd name="T9" fmla="*/ 0 h 13"/>
                  <a:gd name="T10" fmla="*/ 6 w 33"/>
                  <a:gd name="T11" fmla="*/ 0 h 13"/>
                  <a:gd name="T12" fmla="*/ 4 w 33"/>
                  <a:gd name="T13" fmla="*/ 0 h 13"/>
                  <a:gd name="T14" fmla="*/ 2 w 33"/>
                  <a:gd name="T15" fmla="*/ 2 h 13"/>
                  <a:gd name="T16" fmla="*/ 2 w 33"/>
                  <a:gd name="T17" fmla="*/ 3 h 13"/>
                  <a:gd name="T18" fmla="*/ 0 w 33"/>
                  <a:gd name="T19" fmla="*/ 3 h 13"/>
                  <a:gd name="T20" fmla="*/ 2 w 33"/>
                  <a:gd name="T21" fmla="*/ 4 h 13"/>
                  <a:gd name="T22" fmla="*/ 22 w 33"/>
                  <a:gd name="T23" fmla="*/ 12 h 13"/>
                  <a:gd name="T24" fmla="*/ 30 w 33"/>
                  <a:gd name="T25" fmla="*/ 12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3"/>
                  <a:gd name="T41" fmla="*/ 33 w 33"/>
                  <a:gd name="T42" fmla="*/ 13 h 1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3">
                    <a:moveTo>
                      <a:pt x="30" y="12"/>
                    </a:moveTo>
                    <a:lnTo>
                      <a:pt x="32" y="11"/>
                    </a:lnTo>
                    <a:lnTo>
                      <a:pt x="32" y="10"/>
                    </a:lnTo>
                    <a:lnTo>
                      <a:pt x="32" y="9"/>
                    </a:lnTo>
                    <a:lnTo>
                      <a:pt x="8" y="0"/>
                    </a:lnTo>
                    <a:lnTo>
                      <a:pt x="6" y="0"/>
                    </a:lnTo>
                    <a:lnTo>
                      <a:pt x="4" y="0"/>
                    </a:lnTo>
                    <a:lnTo>
                      <a:pt x="2" y="2"/>
                    </a:lnTo>
                    <a:lnTo>
                      <a:pt x="2" y="3"/>
                    </a:lnTo>
                    <a:lnTo>
                      <a:pt x="0" y="3"/>
                    </a:lnTo>
                    <a:lnTo>
                      <a:pt x="2" y="4"/>
                    </a:lnTo>
                    <a:lnTo>
                      <a:pt x="22" y="12"/>
                    </a:lnTo>
                    <a:lnTo>
                      <a:pt x="30" y="12"/>
                    </a:lnTo>
                  </a:path>
                </a:pathLst>
              </a:custGeom>
              <a:solidFill>
                <a:srgbClr val="000000"/>
              </a:solidFill>
              <a:ln w="127000" cap="rnd">
                <a:noFill/>
                <a:round/>
                <a:headEnd/>
                <a:tailEnd/>
              </a:ln>
            </p:spPr>
            <p:txBody>
              <a:bodyPr>
                <a:prstTxWarp prst="textNoShape">
                  <a:avLst/>
                </a:prstTxWarp>
              </a:bodyPr>
              <a:lstStyle/>
              <a:p>
                <a:endParaRPr lang="en-US"/>
              </a:p>
            </p:txBody>
          </p:sp>
          <p:sp>
            <p:nvSpPr>
              <p:cNvPr id="26286" name="Freeform 669"/>
              <p:cNvSpPr>
                <a:spLocks/>
              </p:cNvSpPr>
              <p:nvPr/>
            </p:nvSpPr>
            <p:spPr bwMode="auto">
              <a:xfrm>
                <a:off x="521" y="3238"/>
                <a:ext cx="31" cy="14"/>
              </a:xfrm>
              <a:custGeom>
                <a:avLst/>
                <a:gdLst>
                  <a:gd name="T0" fmla="*/ 6 w 31"/>
                  <a:gd name="T1" fmla="*/ 13 h 14"/>
                  <a:gd name="T2" fmla="*/ 30 w 31"/>
                  <a:gd name="T3" fmla="*/ 4 h 14"/>
                  <a:gd name="T4" fmla="*/ 30 w 31"/>
                  <a:gd name="T5" fmla="*/ 3 h 14"/>
                  <a:gd name="T6" fmla="*/ 28 w 31"/>
                  <a:gd name="T7" fmla="*/ 1 h 14"/>
                  <a:gd name="T8" fmla="*/ 26 w 31"/>
                  <a:gd name="T9" fmla="*/ 0 h 14"/>
                  <a:gd name="T10" fmla="*/ 24 w 31"/>
                  <a:gd name="T11" fmla="*/ 1 h 14"/>
                  <a:gd name="T12" fmla="*/ 0 w 31"/>
                  <a:gd name="T13" fmla="*/ 9 h 14"/>
                  <a:gd name="T14" fmla="*/ 0 w 31"/>
                  <a:gd name="T15" fmla="*/ 10 h 14"/>
                  <a:gd name="T16" fmla="*/ 0 w 31"/>
                  <a:gd name="T17" fmla="*/ 11 h 14"/>
                  <a:gd name="T18" fmla="*/ 4 w 31"/>
                  <a:gd name="T19" fmla="*/ 13 h 14"/>
                  <a:gd name="T20" fmla="*/ 6 w 31"/>
                  <a:gd name="T21" fmla="*/ 13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14"/>
                  <a:gd name="T35" fmla="*/ 31 w 31"/>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14">
                    <a:moveTo>
                      <a:pt x="6" y="13"/>
                    </a:moveTo>
                    <a:lnTo>
                      <a:pt x="30" y="4"/>
                    </a:lnTo>
                    <a:lnTo>
                      <a:pt x="30" y="3"/>
                    </a:lnTo>
                    <a:lnTo>
                      <a:pt x="28" y="1"/>
                    </a:lnTo>
                    <a:lnTo>
                      <a:pt x="26" y="0"/>
                    </a:lnTo>
                    <a:lnTo>
                      <a:pt x="24" y="1"/>
                    </a:lnTo>
                    <a:lnTo>
                      <a:pt x="0" y="9"/>
                    </a:lnTo>
                    <a:lnTo>
                      <a:pt x="0" y="10"/>
                    </a:lnTo>
                    <a:lnTo>
                      <a:pt x="0" y="11"/>
                    </a:lnTo>
                    <a:lnTo>
                      <a:pt x="4" y="13"/>
                    </a:lnTo>
                    <a:lnTo>
                      <a:pt x="6" y="13"/>
                    </a:lnTo>
                  </a:path>
                </a:pathLst>
              </a:custGeom>
              <a:solidFill>
                <a:srgbClr val="000000"/>
              </a:solidFill>
              <a:ln w="127000" cap="rnd">
                <a:noFill/>
                <a:round/>
                <a:headEnd/>
                <a:tailEnd/>
              </a:ln>
            </p:spPr>
            <p:txBody>
              <a:bodyPr>
                <a:prstTxWarp prst="textNoShape">
                  <a:avLst/>
                </a:prstTxWarp>
              </a:bodyPr>
              <a:lstStyle/>
              <a:p>
                <a:endParaRPr lang="en-US"/>
              </a:p>
            </p:txBody>
          </p:sp>
          <p:sp>
            <p:nvSpPr>
              <p:cNvPr id="26287" name="Freeform 670"/>
              <p:cNvSpPr>
                <a:spLocks/>
              </p:cNvSpPr>
              <p:nvPr/>
            </p:nvSpPr>
            <p:spPr bwMode="auto">
              <a:xfrm>
                <a:off x="505" y="3251"/>
                <a:ext cx="9" cy="1"/>
              </a:xfrm>
              <a:custGeom>
                <a:avLst/>
                <a:gdLst>
                  <a:gd name="T0" fmla="*/ 8 w 9"/>
                  <a:gd name="T1" fmla="*/ 0 h 1"/>
                  <a:gd name="T2" fmla="*/ 8 w 9"/>
                  <a:gd name="T3" fmla="*/ 0 h 1"/>
                  <a:gd name="T4" fmla="*/ 0 w 9"/>
                  <a:gd name="T5" fmla="*/ 0 h 1"/>
                  <a:gd name="T6" fmla="*/ 8 w 9"/>
                  <a:gd name="T7" fmla="*/ 0 h 1"/>
                  <a:gd name="T8" fmla="*/ 0 60000 65536"/>
                  <a:gd name="T9" fmla="*/ 0 60000 65536"/>
                  <a:gd name="T10" fmla="*/ 0 60000 65536"/>
                  <a:gd name="T11" fmla="*/ 0 60000 65536"/>
                  <a:gd name="T12" fmla="*/ 0 w 9"/>
                  <a:gd name="T13" fmla="*/ 0 h 1"/>
                  <a:gd name="T14" fmla="*/ 9 w 9"/>
                  <a:gd name="T15" fmla="*/ 1 h 1"/>
                </a:gdLst>
                <a:ahLst/>
                <a:cxnLst>
                  <a:cxn ang="T8">
                    <a:pos x="T0" y="T1"/>
                  </a:cxn>
                  <a:cxn ang="T9">
                    <a:pos x="T2" y="T3"/>
                  </a:cxn>
                  <a:cxn ang="T10">
                    <a:pos x="T4" y="T5"/>
                  </a:cxn>
                  <a:cxn ang="T11">
                    <a:pos x="T6" y="T7"/>
                  </a:cxn>
                </a:cxnLst>
                <a:rect l="T12" t="T13" r="T14" b="T15"/>
                <a:pathLst>
                  <a:path w="9" h="1">
                    <a:moveTo>
                      <a:pt x="8" y="0"/>
                    </a:moveTo>
                    <a:lnTo>
                      <a:pt x="8" y="0"/>
                    </a:lnTo>
                    <a:lnTo>
                      <a:pt x="0" y="0"/>
                    </a:lnTo>
                    <a:lnTo>
                      <a:pt x="8"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88" name="Freeform 671"/>
              <p:cNvSpPr>
                <a:spLocks/>
              </p:cNvSpPr>
              <p:nvPr/>
            </p:nvSpPr>
            <p:spPr bwMode="auto">
              <a:xfrm>
                <a:off x="564" y="3236"/>
                <a:ext cx="36" cy="3"/>
              </a:xfrm>
              <a:custGeom>
                <a:avLst/>
                <a:gdLst>
                  <a:gd name="T0" fmla="*/ 33 w 36"/>
                  <a:gd name="T1" fmla="*/ 0 h 3"/>
                  <a:gd name="T2" fmla="*/ 2 w 36"/>
                  <a:gd name="T3" fmla="*/ 0 h 3"/>
                  <a:gd name="T4" fmla="*/ 2 w 36"/>
                  <a:gd name="T5" fmla="*/ 0 h 3"/>
                  <a:gd name="T6" fmla="*/ 0 w 36"/>
                  <a:gd name="T7" fmla="*/ 0 h 3"/>
                  <a:gd name="T8" fmla="*/ 0 w 36"/>
                  <a:gd name="T9" fmla="*/ 2 h 3"/>
                  <a:gd name="T10" fmla="*/ 0 w 36"/>
                  <a:gd name="T11" fmla="*/ 2 h 3"/>
                  <a:gd name="T12" fmla="*/ 2 w 36"/>
                  <a:gd name="T13" fmla="*/ 2 h 3"/>
                  <a:gd name="T14" fmla="*/ 33 w 36"/>
                  <a:gd name="T15" fmla="*/ 2 h 3"/>
                  <a:gd name="T16" fmla="*/ 35 w 36"/>
                  <a:gd name="T17" fmla="*/ 2 h 3"/>
                  <a:gd name="T18" fmla="*/ 35 w 36"/>
                  <a:gd name="T19" fmla="*/ 2 h 3"/>
                  <a:gd name="T20" fmla="*/ 35 w 36"/>
                  <a:gd name="T21" fmla="*/ 0 h 3"/>
                  <a:gd name="T22" fmla="*/ 33 w 36"/>
                  <a:gd name="T23" fmla="*/ 0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3"/>
                  <a:gd name="T38" fmla="*/ 36 w 36"/>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89" name="Freeform 672"/>
              <p:cNvSpPr>
                <a:spLocks/>
              </p:cNvSpPr>
              <p:nvPr/>
            </p:nvSpPr>
            <p:spPr bwMode="auto">
              <a:xfrm>
                <a:off x="612" y="3236"/>
                <a:ext cx="36" cy="3"/>
              </a:xfrm>
              <a:custGeom>
                <a:avLst/>
                <a:gdLst>
                  <a:gd name="T0" fmla="*/ 33 w 36"/>
                  <a:gd name="T1" fmla="*/ 0 h 3"/>
                  <a:gd name="T2" fmla="*/ 2 w 36"/>
                  <a:gd name="T3" fmla="*/ 0 h 3"/>
                  <a:gd name="T4" fmla="*/ 0 w 36"/>
                  <a:gd name="T5" fmla="*/ 0 h 3"/>
                  <a:gd name="T6" fmla="*/ 0 w 36"/>
                  <a:gd name="T7" fmla="*/ 2 h 3"/>
                  <a:gd name="T8" fmla="*/ 0 w 36"/>
                  <a:gd name="T9" fmla="*/ 2 h 3"/>
                  <a:gd name="T10" fmla="*/ 2 w 36"/>
                  <a:gd name="T11" fmla="*/ 2 h 3"/>
                  <a:gd name="T12" fmla="*/ 33 w 36"/>
                  <a:gd name="T13" fmla="*/ 2 h 3"/>
                  <a:gd name="T14" fmla="*/ 35 w 36"/>
                  <a:gd name="T15" fmla="*/ 2 h 3"/>
                  <a:gd name="T16" fmla="*/ 35 w 36"/>
                  <a:gd name="T17" fmla="*/ 2 h 3"/>
                  <a:gd name="T18" fmla="*/ 35 w 36"/>
                  <a:gd name="T19" fmla="*/ 0 h 3"/>
                  <a:gd name="T20" fmla="*/ 35 w 36"/>
                  <a:gd name="T21" fmla="*/ 0 h 3"/>
                  <a:gd name="T22" fmla="*/ 33 w 36"/>
                  <a:gd name="T23" fmla="*/ 0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3"/>
                  <a:gd name="T38" fmla="*/ 36 w 36"/>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90" name="Freeform 673"/>
              <p:cNvSpPr>
                <a:spLocks/>
              </p:cNvSpPr>
              <p:nvPr/>
            </p:nvSpPr>
            <p:spPr bwMode="auto">
              <a:xfrm>
                <a:off x="660" y="3236"/>
                <a:ext cx="36" cy="3"/>
              </a:xfrm>
              <a:custGeom>
                <a:avLst/>
                <a:gdLst>
                  <a:gd name="T0" fmla="*/ 33 w 36"/>
                  <a:gd name="T1" fmla="*/ 0 h 3"/>
                  <a:gd name="T2" fmla="*/ 2 w 36"/>
                  <a:gd name="T3" fmla="*/ 0 h 3"/>
                  <a:gd name="T4" fmla="*/ 0 w 36"/>
                  <a:gd name="T5" fmla="*/ 0 h 3"/>
                  <a:gd name="T6" fmla="*/ 0 w 36"/>
                  <a:gd name="T7" fmla="*/ 2 h 3"/>
                  <a:gd name="T8" fmla="*/ 0 w 36"/>
                  <a:gd name="T9" fmla="*/ 2 h 3"/>
                  <a:gd name="T10" fmla="*/ 2 w 36"/>
                  <a:gd name="T11" fmla="*/ 2 h 3"/>
                  <a:gd name="T12" fmla="*/ 33 w 36"/>
                  <a:gd name="T13" fmla="*/ 2 h 3"/>
                  <a:gd name="T14" fmla="*/ 35 w 36"/>
                  <a:gd name="T15" fmla="*/ 2 h 3"/>
                  <a:gd name="T16" fmla="*/ 35 w 36"/>
                  <a:gd name="T17" fmla="*/ 2 h 3"/>
                  <a:gd name="T18" fmla="*/ 35 w 36"/>
                  <a:gd name="T19" fmla="*/ 0 h 3"/>
                  <a:gd name="T20" fmla="*/ 33 w 36"/>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3"/>
                  <a:gd name="T35" fmla="*/ 36 w 36"/>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91" name="Freeform 674"/>
              <p:cNvSpPr>
                <a:spLocks/>
              </p:cNvSpPr>
              <p:nvPr/>
            </p:nvSpPr>
            <p:spPr bwMode="auto">
              <a:xfrm>
                <a:off x="708" y="3236"/>
                <a:ext cx="36" cy="3"/>
              </a:xfrm>
              <a:custGeom>
                <a:avLst/>
                <a:gdLst>
                  <a:gd name="T0" fmla="*/ 33 w 36"/>
                  <a:gd name="T1" fmla="*/ 0 h 3"/>
                  <a:gd name="T2" fmla="*/ 2 w 36"/>
                  <a:gd name="T3" fmla="*/ 0 h 3"/>
                  <a:gd name="T4" fmla="*/ 0 w 36"/>
                  <a:gd name="T5" fmla="*/ 0 h 3"/>
                  <a:gd name="T6" fmla="*/ 0 w 36"/>
                  <a:gd name="T7" fmla="*/ 2 h 3"/>
                  <a:gd name="T8" fmla="*/ 0 w 36"/>
                  <a:gd name="T9" fmla="*/ 2 h 3"/>
                  <a:gd name="T10" fmla="*/ 2 w 36"/>
                  <a:gd name="T11" fmla="*/ 2 h 3"/>
                  <a:gd name="T12" fmla="*/ 33 w 36"/>
                  <a:gd name="T13" fmla="*/ 2 h 3"/>
                  <a:gd name="T14" fmla="*/ 35 w 36"/>
                  <a:gd name="T15" fmla="*/ 2 h 3"/>
                  <a:gd name="T16" fmla="*/ 35 w 36"/>
                  <a:gd name="T17" fmla="*/ 2 h 3"/>
                  <a:gd name="T18" fmla="*/ 35 w 36"/>
                  <a:gd name="T19" fmla="*/ 0 h 3"/>
                  <a:gd name="T20" fmla="*/ 35 w 36"/>
                  <a:gd name="T21" fmla="*/ 0 h 3"/>
                  <a:gd name="T22" fmla="*/ 33 w 36"/>
                  <a:gd name="T23" fmla="*/ 0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3"/>
                  <a:gd name="T38" fmla="*/ 36 w 36"/>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92" name="Freeform 675"/>
              <p:cNvSpPr>
                <a:spLocks/>
              </p:cNvSpPr>
              <p:nvPr/>
            </p:nvSpPr>
            <p:spPr bwMode="auto">
              <a:xfrm>
                <a:off x="756" y="3236"/>
                <a:ext cx="36" cy="3"/>
              </a:xfrm>
              <a:custGeom>
                <a:avLst/>
                <a:gdLst>
                  <a:gd name="T0" fmla="*/ 33 w 36"/>
                  <a:gd name="T1" fmla="*/ 0 h 3"/>
                  <a:gd name="T2" fmla="*/ 2 w 36"/>
                  <a:gd name="T3" fmla="*/ 0 h 3"/>
                  <a:gd name="T4" fmla="*/ 2 w 36"/>
                  <a:gd name="T5" fmla="*/ 0 h 3"/>
                  <a:gd name="T6" fmla="*/ 0 w 36"/>
                  <a:gd name="T7" fmla="*/ 0 h 3"/>
                  <a:gd name="T8" fmla="*/ 0 w 36"/>
                  <a:gd name="T9" fmla="*/ 2 h 3"/>
                  <a:gd name="T10" fmla="*/ 0 w 36"/>
                  <a:gd name="T11" fmla="*/ 2 h 3"/>
                  <a:gd name="T12" fmla="*/ 2 w 36"/>
                  <a:gd name="T13" fmla="*/ 2 h 3"/>
                  <a:gd name="T14" fmla="*/ 33 w 36"/>
                  <a:gd name="T15" fmla="*/ 2 h 3"/>
                  <a:gd name="T16" fmla="*/ 35 w 36"/>
                  <a:gd name="T17" fmla="*/ 2 h 3"/>
                  <a:gd name="T18" fmla="*/ 35 w 36"/>
                  <a:gd name="T19" fmla="*/ 2 h 3"/>
                  <a:gd name="T20" fmla="*/ 35 w 36"/>
                  <a:gd name="T21" fmla="*/ 0 h 3"/>
                  <a:gd name="T22" fmla="*/ 35 w 36"/>
                  <a:gd name="T23" fmla="*/ 0 h 3"/>
                  <a:gd name="T24" fmla="*/ 33 w 36"/>
                  <a:gd name="T25" fmla="*/ 0 h 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3"/>
                  <a:gd name="T41" fmla="*/ 36 w 36"/>
                  <a:gd name="T42" fmla="*/ 3 h 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93" name="Freeform 676"/>
              <p:cNvSpPr>
                <a:spLocks/>
              </p:cNvSpPr>
              <p:nvPr/>
            </p:nvSpPr>
            <p:spPr bwMode="auto">
              <a:xfrm>
                <a:off x="804" y="3236"/>
                <a:ext cx="36" cy="3"/>
              </a:xfrm>
              <a:custGeom>
                <a:avLst/>
                <a:gdLst>
                  <a:gd name="T0" fmla="*/ 33 w 36"/>
                  <a:gd name="T1" fmla="*/ 0 h 3"/>
                  <a:gd name="T2" fmla="*/ 2 w 36"/>
                  <a:gd name="T3" fmla="*/ 0 h 3"/>
                  <a:gd name="T4" fmla="*/ 0 w 36"/>
                  <a:gd name="T5" fmla="*/ 0 h 3"/>
                  <a:gd name="T6" fmla="*/ 0 w 36"/>
                  <a:gd name="T7" fmla="*/ 2 h 3"/>
                  <a:gd name="T8" fmla="*/ 0 w 36"/>
                  <a:gd name="T9" fmla="*/ 2 h 3"/>
                  <a:gd name="T10" fmla="*/ 2 w 36"/>
                  <a:gd name="T11" fmla="*/ 2 h 3"/>
                  <a:gd name="T12" fmla="*/ 33 w 36"/>
                  <a:gd name="T13" fmla="*/ 2 h 3"/>
                  <a:gd name="T14" fmla="*/ 35 w 36"/>
                  <a:gd name="T15" fmla="*/ 2 h 3"/>
                  <a:gd name="T16" fmla="*/ 35 w 36"/>
                  <a:gd name="T17" fmla="*/ 2 h 3"/>
                  <a:gd name="T18" fmla="*/ 35 w 36"/>
                  <a:gd name="T19" fmla="*/ 0 h 3"/>
                  <a:gd name="T20" fmla="*/ 35 w 36"/>
                  <a:gd name="T21" fmla="*/ 0 h 3"/>
                  <a:gd name="T22" fmla="*/ 33 w 36"/>
                  <a:gd name="T23" fmla="*/ 0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3"/>
                  <a:gd name="T38" fmla="*/ 36 w 36"/>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94" name="Freeform 677"/>
              <p:cNvSpPr>
                <a:spLocks/>
              </p:cNvSpPr>
              <p:nvPr/>
            </p:nvSpPr>
            <p:spPr bwMode="auto">
              <a:xfrm>
                <a:off x="852" y="3236"/>
                <a:ext cx="36" cy="3"/>
              </a:xfrm>
              <a:custGeom>
                <a:avLst/>
                <a:gdLst>
                  <a:gd name="T0" fmla="*/ 33 w 36"/>
                  <a:gd name="T1" fmla="*/ 0 h 3"/>
                  <a:gd name="T2" fmla="*/ 2 w 36"/>
                  <a:gd name="T3" fmla="*/ 0 h 3"/>
                  <a:gd name="T4" fmla="*/ 0 w 36"/>
                  <a:gd name="T5" fmla="*/ 0 h 3"/>
                  <a:gd name="T6" fmla="*/ 0 w 36"/>
                  <a:gd name="T7" fmla="*/ 2 h 3"/>
                  <a:gd name="T8" fmla="*/ 0 w 36"/>
                  <a:gd name="T9" fmla="*/ 2 h 3"/>
                  <a:gd name="T10" fmla="*/ 2 w 36"/>
                  <a:gd name="T11" fmla="*/ 2 h 3"/>
                  <a:gd name="T12" fmla="*/ 33 w 36"/>
                  <a:gd name="T13" fmla="*/ 2 h 3"/>
                  <a:gd name="T14" fmla="*/ 35 w 36"/>
                  <a:gd name="T15" fmla="*/ 2 h 3"/>
                  <a:gd name="T16" fmla="*/ 35 w 36"/>
                  <a:gd name="T17" fmla="*/ 2 h 3"/>
                  <a:gd name="T18" fmla="*/ 35 w 36"/>
                  <a:gd name="T19" fmla="*/ 0 h 3"/>
                  <a:gd name="T20" fmla="*/ 33 w 36"/>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3"/>
                  <a:gd name="T35" fmla="*/ 36 w 36"/>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95" name="Freeform 678"/>
              <p:cNvSpPr>
                <a:spLocks/>
              </p:cNvSpPr>
              <p:nvPr/>
            </p:nvSpPr>
            <p:spPr bwMode="auto">
              <a:xfrm>
                <a:off x="900" y="3236"/>
                <a:ext cx="36" cy="3"/>
              </a:xfrm>
              <a:custGeom>
                <a:avLst/>
                <a:gdLst>
                  <a:gd name="T0" fmla="*/ 33 w 36"/>
                  <a:gd name="T1" fmla="*/ 0 h 3"/>
                  <a:gd name="T2" fmla="*/ 2 w 36"/>
                  <a:gd name="T3" fmla="*/ 0 h 3"/>
                  <a:gd name="T4" fmla="*/ 0 w 36"/>
                  <a:gd name="T5" fmla="*/ 0 h 3"/>
                  <a:gd name="T6" fmla="*/ 0 w 36"/>
                  <a:gd name="T7" fmla="*/ 0 h 3"/>
                  <a:gd name="T8" fmla="*/ 0 w 36"/>
                  <a:gd name="T9" fmla="*/ 2 h 3"/>
                  <a:gd name="T10" fmla="*/ 0 w 36"/>
                  <a:gd name="T11" fmla="*/ 2 h 3"/>
                  <a:gd name="T12" fmla="*/ 2 w 36"/>
                  <a:gd name="T13" fmla="*/ 2 h 3"/>
                  <a:gd name="T14" fmla="*/ 33 w 36"/>
                  <a:gd name="T15" fmla="*/ 2 h 3"/>
                  <a:gd name="T16" fmla="*/ 35 w 36"/>
                  <a:gd name="T17" fmla="*/ 2 h 3"/>
                  <a:gd name="T18" fmla="*/ 35 w 36"/>
                  <a:gd name="T19" fmla="*/ 2 h 3"/>
                  <a:gd name="T20" fmla="*/ 35 w 36"/>
                  <a:gd name="T21" fmla="*/ 0 h 3"/>
                  <a:gd name="T22" fmla="*/ 33 w 36"/>
                  <a:gd name="T23" fmla="*/ 0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3"/>
                  <a:gd name="T38" fmla="*/ 36 w 36"/>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96" name="Freeform 679"/>
              <p:cNvSpPr>
                <a:spLocks/>
              </p:cNvSpPr>
              <p:nvPr/>
            </p:nvSpPr>
            <p:spPr bwMode="auto">
              <a:xfrm>
                <a:off x="948" y="3236"/>
                <a:ext cx="36" cy="3"/>
              </a:xfrm>
              <a:custGeom>
                <a:avLst/>
                <a:gdLst>
                  <a:gd name="T0" fmla="*/ 33 w 36"/>
                  <a:gd name="T1" fmla="*/ 0 h 3"/>
                  <a:gd name="T2" fmla="*/ 2 w 36"/>
                  <a:gd name="T3" fmla="*/ 0 h 3"/>
                  <a:gd name="T4" fmla="*/ 0 w 36"/>
                  <a:gd name="T5" fmla="*/ 0 h 3"/>
                  <a:gd name="T6" fmla="*/ 0 w 36"/>
                  <a:gd name="T7" fmla="*/ 2 h 3"/>
                  <a:gd name="T8" fmla="*/ 0 w 36"/>
                  <a:gd name="T9" fmla="*/ 2 h 3"/>
                  <a:gd name="T10" fmla="*/ 2 w 36"/>
                  <a:gd name="T11" fmla="*/ 2 h 3"/>
                  <a:gd name="T12" fmla="*/ 33 w 36"/>
                  <a:gd name="T13" fmla="*/ 2 h 3"/>
                  <a:gd name="T14" fmla="*/ 35 w 36"/>
                  <a:gd name="T15" fmla="*/ 2 h 3"/>
                  <a:gd name="T16" fmla="*/ 35 w 36"/>
                  <a:gd name="T17" fmla="*/ 2 h 3"/>
                  <a:gd name="T18" fmla="*/ 35 w 36"/>
                  <a:gd name="T19" fmla="*/ 0 h 3"/>
                  <a:gd name="T20" fmla="*/ 33 w 36"/>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3"/>
                  <a:gd name="T35" fmla="*/ 36 w 36"/>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97" name="Freeform 680"/>
              <p:cNvSpPr>
                <a:spLocks/>
              </p:cNvSpPr>
              <p:nvPr/>
            </p:nvSpPr>
            <p:spPr bwMode="auto">
              <a:xfrm>
                <a:off x="996" y="3236"/>
                <a:ext cx="36" cy="3"/>
              </a:xfrm>
              <a:custGeom>
                <a:avLst/>
                <a:gdLst>
                  <a:gd name="T0" fmla="*/ 33 w 36"/>
                  <a:gd name="T1" fmla="*/ 0 h 3"/>
                  <a:gd name="T2" fmla="*/ 2 w 36"/>
                  <a:gd name="T3" fmla="*/ 0 h 3"/>
                  <a:gd name="T4" fmla="*/ 0 w 36"/>
                  <a:gd name="T5" fmla="*/ 0 h 3"/>
                  <a:gd name="T6" fmla="*/ 0 w 36"/>
                  <a:gd name="T7" fmla="*/ 0 h 3"/>
                  <a:gd name="T8" fmla="*/ 0 w 36"/>
                  <a:gd name="T9" fmla="*/ 2 h 3"/>
                  <a:gd name="T10" fmla="*/ 0 w 36"/>
                  <a:gd name="T11" fmla="*/ 2 h 3"/>
                  <a:gd name="T12" fmla="*/ 2 w 36"/>
                  <a:gd name="T13" fmla="*/ 2 h 3"/>
                  <a:gd name="T14" fmla="*/ 33 w 36"/>
                  <a:gd name="T15" fmla="*/ 2 h 3"/>
                  <a:gd name="T16" fmla="*/ 35 w 36"/>
                  <a:gd name="T17" fmla="*/ 2 h 3"/>
                  <a:gd name="T18" fmla="*/ 35 w 36"/>
                  <a:gd name="T19" fmla="*/ 2 h 3"/>
                  <a:gd name="T20" fmla="*/ 35 w 36"/>
                  <a:gd name="T21" fmla="*/ 0 h 3"/>
                  <a:gd name="T22" fmla="*/ 33 w 36"/>
                  <a:gd name="T23" fmla="*/ 0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3"/>
                  <a:gd name="T38" fmla="*/ 36 w 36"/>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98" name="Freeform 681"/>
              <p:cNvSpPr>
                <a:spLocks/>
              </p:cNvSpPr>
              <p:nvPr/>
            </p:nvSpPr>
            <p:spPr bwMode="auto">
              <a:xfrm>
                <a:off x="1044" y="3236"/>
                <a:ext cx="36" cy="3"/>
              </a:xfrm>
              <a:custGeom>
                <a:avLst/>
                <a:gdLst>
                  <a:gd name="T0" fmla="*/ 33 w 36"/>
                  <a:gd name="T1" fmla="*/ 0 h 3"/>
                  <a:gd name="T2" fmla="*/ 2 w 36"/>
                  <a:gd name="T3" fmla="*/ 0 h 3"/>
                  <a:gd name="T4" fmla="*/ 0 w 36"/>
                  <a:gd name="T5" fmla="*/ 0 h 3"/>
                  <a:gd name="T6" fmla="*/ 0 w 36"/>
                  <a:gd name="T7" fmla="*/ 0 h 3"/>
                  <a:gd name="T8" fmla="*/ 0 w 36"/>
                  <a:gd name="T9" fmla="*/ 2 h 3"/>
                  <a:gd name="T10" fmla="*/ 0 w 36"/>
                  <a:gd name="T11" fmla="*/ 2 h 3"/>
                  <a:gd name="T12" fmla="*/ 2 w 36"/>
                  <a:gd name="T13" fmla="*/ 2 h 3"/>
                  <a:gd name="T14" fmla="*/ 33 w 36"/>
                  <a:gd name="T15" fmla="*/ 2 h 3"/>
                  <a:gd name="T16" fmla="*/ 35 w 36"/>
                  <a:gd name="T17" fmla="*/ 2 h 3"/>
                  <a:gd name="T18" fmla="*/ 35 w 36"/>
                  <a:gd name="T19" fmla="*/ 2 h 3"/>
                  <a:gd name="T20" fmla="*/ 35 w 36"/>
                  <a:gd name="T21" fmla="*/ 0 h 3"/>
                  <a:gd name="T22" fmla="*/ 33 w 36"/>
                  <a:gd name="T23" fmla="*/ 0 h 3"/>
                  <a:gd name="T24" fmla="*/ 33 w 36"/>
                  <a:gd name="T25" fmla="*/ 0 h 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3"/>
                  <a:gd name="T41" fmla="*/ 36 w 36"/>
                  <a:gd name="T42" fmla="*/ 3 h 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3">
                    <a:moveTo>
                      <a:pt x="33" y="0"/>
                    </a:moveTo>
                    <a:lnTo>
                      <a:pt x="2" y="0"/>
                    </a:lnTo>
                    <a:lnTo>
                      <a:pt x="0" y="0"/>
                    </a:lnTo>
                    <a:lnTo>
                      <a:pt x="0" y="2"/>
                    </a:lnTo>
                    <a:lnTo>
                      <a:pt x="2" y="2"/>
                    </a:lnTo>
                    <a:lnTo>
                      <a:pt x="33" y="2"/>
                    </a:lnTo>
                    <a:lnTo>
                      <a:pt x="35" y="2"/>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299" name="Freeform 682"/>
              <p:cNvSpPr>
                <a:spLocks/>
              </p:cNvSpPr>
              <p:nvPr/>
            </p:nvSpPr>
            <p:spPr bwMode="auto">
              <a:xfrm>
                <a:off x="1092" y="3236"/>
                <a:ext cx="22" cy="3"/>
              </a:xfrm>
              <a:custGeom>
                <a:avLst/>
                <a:gdLst>
                  <a:gd name="T0" fmla="*/ 21 w 22"/>
                  <a:gd name="T1" fmla="*/ 0 h 3"/>
                  <a:gd name="T2" fmla="*/ 2 w 22"/>
                  <a:gd name="T3" fmla="*/ 0 h 3"/>
                  <a:gd name="T4" fmla="*/ 0 w 22"/>
                  <a:gd name="T5" fmla="*/ 0 h 3"/>
                  <a:gd name="T6" fmla="*/ 0 w 22"/>
                  <a:gd name="T7" fmla="*/ 0 h 3"/>
                  <a:gd name="T8" fmla="*/ 0 w 22"/>
                  <a:gd name="T9" fmla="*/ 2 h 3"/>
                  <a:gd name="T10" fmla="*/ 0 w 22"/>
                  <a:gd name="T11" fmla="*/ 2 h 3"/>
                  <a:gd name="T12" fmla="*/ 2 w 22"/>
                  <a:gd name="T13" fmla="*/ 2 h 3"/>
                  <a:gd name="T14" fmla="*/ 21 w 22"/>
                  <a:gd name="T15" fmla="*/ 2 h 3"/>
                  <a:gd name="T16" fmla="*/ 21 w 22"/>
                  <a:gd name="T17" fmla="*/ 2 h 3"/>
                  <a:gd name="T18" fmla="*/ 21 w 22"/>
                  <a:gd name="T19" fmla="*/ 0 h 3"/>
                  <a:gd name="T20" fmla="*/ 21 w 22"/>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3"/>
                  <a:gd name="T35" fmla="*/ 22 w 22"/>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3">
                    <a:moveTo>
                      <a:pt x="21" y="0"/>
                    </a:moveTo>
                    <a:lnTo>
                      <a:pt x="2" y="0"/>
                    </a:lnTo>
                    <a:lnTo>
                      <a:pt x="0" y="0"/>
                    </a:lnTo>
                    <a:lnTo>
                      <a:pt x="0" y="2"/>
                    </a:lnTo>
                    <a:lnTo>
                      <a:pt x="2" y="2"/>
                    </a:lnTo>
                    <a:lnTo>
                      <a:pt x="21" y="2"/>
                    </a:lnTo>
                    <a:lnTo>
                      <a:pt x="21"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00" name="Freeform 683"/>
              <p:cNvSpPr>
                <a:spLocks/>
              </p:cNvSpPr>
              <p:nvPr/>
            </p:nvSpPr>
            <p:spPr bwMode="auto">
              <a:xfrm>
                <a:off x="1164" y="3253"/>
                <a:ext cx="6" cy="1"/>
              </a:xfrm>
              <a:custGeom>
                <a:avLst/>
                <a:gdLst>
                  <a:gd name="T0" fmla="*/ 5 w 6"/>
                  <a:gd name="T1" fmla="*/ 0 h 1"/>
                  <a:gd name="T2" fmla="*/ 5 w 6"/>
                  <a:gd name="T3" fmla="*/ 0 h 1"/>
                  <a:gd name="T4" fmla="*/ 3 w 6"/>
                  <a:gd name="T5" fmla="*/ 0 h 1"/>
                  <a:gd name="T6" fmla="*/ 0 w 6"/>
                  <a:gd name="T7" fmla="*/ 0 h 1"/>
                  <a:gd name="T8" fmla="*/ 5 w 6"/>
                  <a:gd name="T9" fmla="*/ 0 h 1"/>
                  <a:gd name="T10" fmla="*/ 0 60000 65536"/>
                  <a:gd name="T11" fmla="*/ 0 60000 65536"/>
                  <a:gd name="T12" fmla="*/ 0 60000 65536"/>
                  <a:gd name="T13" fmla="*/ 0 60000 65536"/>
                  <a:gd name="T14" fmla="*/ 0 60000 65536"/>
                  <a:gd name="T15" fmla="*/ 0 w 6"/>
                  <a:gd name="T16" fmla="*/ 0 h 1"/>
                  <a:gd name="T17" fmla="*/ 6 w 6"/>
                  <a:gd name="T18" fmla="*/ 1 h 1"/>
                </a:gdLst>
                <a:ahLst/>
                <a:cxnLst>
                  <a:cxn ang="T10">
                    <a:pos x="T0" y="T1"/>
                  </a:cxn>
                  <a:cxn ang="T11">
                    <a:pos x="T2" y="T3"/>
                  </a:cxn>
                  <a:cxn ang="T12">
                    <a:pos x="T4" y="T5"/>
                  </a:cxn>
                  <a:cxn ang="T13">
                    <a:pos x="T6" y="T7"/>
                  </a:cxn>
                  <a:cxn ang="T14">
                    <a:pos x="T8" y="T9"/>
                  </a:cxn>
                </a:cxnLst>
                <a:rect l="T15" t="T16" r="T17" b="T18"/>
                <a:pathLst>
                  <a:path w="6" h="1">
                    <a:moveTo>
                      <a:pt x="5" y="0"/>
                    </a:moveTo>
                    <a:lnTo>
                      <a:pt x="5" y="0"/>
                    </a:lnTo>
                    <a:lnTo>
                      <a:pt x="3" y="0"/>
                    </a:lnTo>
                    <a:lnTo>
                      <a:pt x="0" y="0"/>
                    </a:lnTo>
                    <a:lnTo>
                      <a:pt x="5"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01" name="Freeform 684"/>
              <p:cNvSpPr>
                <a:spLocks/>
              </p:cNvSpPr>
              <p:nvPr/>
            </p:nvSpPr>
            <p:spPr bwMode="auto">
              <a:xfrm>
                <a:off x="1156" y="3253"/>
                <a:ext cx="1" cy="5"/>
              </a:xfrm>
              <a:custGeom>
                <a:avLst/>
                <a:gdLst>
                  <a:gd name="T0" fmla="*/ 0 w 1"/>
                  <a:gd name="T1" fmla="*/ 4 h 5"/>
                  <a:gd name="T2" fmla="*/ 0 w 1"/>
                  <a:gd name="T3" fmla="*/ 4 h 5"/>
                  <a:gd name="T4" fmla="*/ 0 w 1"/>
                  <a:gd name="T5" fmla="*/ 0 h 5"/>
                  <a:gd name="T6" fmla="*/ 0 w 1"/>
                  <a:gd name="T7" fmla="*/ 0 h 5"/>
                  <a:gd name="T8" fmla="*/ 0 w 1"/>
                  <a:gd name="T9" fmla="*/ 4 h 5"/>
                  <a:gd name="T10" fmla="*/ 0 w 1"/>
                  <a:gd name="T11" fmla="*/ 4 h 5"/>
                  <a:gd name="T12" fmla="*/ 0 60000 65536"/>
                  <a:gd name="T13" fmla="*/ 0 60000 65536"/>
                  <a:gd name="T14" fmla="*/ 0 60000 65536"/>
                  <a:gd name="T15" fmla="*/ 0 60000 65536"/>
                  <a:gd name="T16" fmla="*/ 0 60000 65536"/>
                  <a:gd name="T17" fmla="*/ 0 60000 65536"/>
                  <a:gd name="T18" fmla="*/ 0 w 1"/>
                  <a:gd name="T19" fmla="*/ 0 h 5"/>
                  <a:gd name="T20" fmla="*/ 1 w 1"/>
                  <a:gd name="T21" fmla="*/ 5 h 5"/>
                </a:gdLst>
                <a:ahLst/>
                <a:cxnLst>
                  <a:cxn ang="T12">
                    <a:pos x="T0" y="T1"/>
                  </a:cxn>
                  <a:cxn ang="T13">
                    <a:pos x="T2" y="T3"/>
                  </a:cxn>
                  <a:cxn ang="T14">
                    <a:pos x="T4" y="T5"/>
                  </a:cxn>
                  <a:cxn ang="T15">
                    <a:pos x="T6" y="T7"/>
                  </a:cxn>
                  <a:cxn ang="T16">
                    <a:pos x="T8" y="T9"/>
                  </a:cxn>
                  <a:cxn ang="T17">
                    <a:pos x="T10" y="T11"/>
                  </a:cxn>
                </a:cxnLst>
                <a:rect l="T18" t="T19" r="T20" b="T21"/>
                <a:pathLst>
                  <a:path w="1" h="5">
                    <a:moveTo>
                      <a:pt x="0" y="4"/>
                    </a:moveTo>
                    <a:lnTo>
                      <a:pt x="0" y="4"/>
                    </a:lnTo>
                    <a:lnTo>
                      <a:pt x="0" y="0"/>
                    </a:lnTo>
                    <a:lnTo>
                      <a:pt x="0" y="4"/>
                    </a:lnTo>
                  </a:path>
                </a:pathLst>
              </a:custGeom>
              <a:solidFill>
                <a:srgbClr val="000000"/>
              </a:solidFill>
              <a:ln w="127000" cap="rnd">
                <a:noFill/>
                <a:round/>
                <a:headEnd/>
                <a:tailEnd/>
              </a:ln>
            </p:spPr>
            <p:txBody>
              <a:bodyPr>
                <a:prstTxWarp prst="textNoShape">
                  <a:avLst/>
                </a:prstTxWarp>
              </a:bodyPr>
              <a:lstStyle/>
              <a:p>
                <a:endParaRPr lang="en-US"/>
              </a:p>
            </p:txBody>
          </p:sp>
          <p:sp>
            <p:nvSpPr>
              <p:cNvPr id="26302" name="Freeform 685"/>
              <p:cNvSpPr>
                <a:spLocks/>
              </p:cNvSpPr>
              <p:nvPr/>
            </p:nvSpPr>
            <p:spPr bwMode="auto">
              <a:xfrm>
                <a:off x="511" y="3253"/>
                <a:ext cx="6" cy="5"/>
              </a:xfrm>
              <a:custGeom>
                <a:avLst/>
                <a:gdLst>
                  <a:gd name="T0" fmla="*/ 5 w 6"/>
                  <a:gd name="T1" fmla="*/ 4 h 5"/>
                  <a:gd name="T2" fmla="*/ 4 w 6"/>
                  <a:gd name="T3" fmla="*/ 4 h 5"/>
                  <a:gd name="T4" fmla="*/ 2 w 6"/>
                  <a:gd name="T5" fmla="*/ 0 h 5"/>
                  <a:gd name="T6" fmla="*/ 1 w 6"/>
                  <a:gd name="T7" fmla="*/ 0 h 5"/>
                  <a:gd name="T8" fmla="*/ 1 w 6"/>
                  <a:gd name="T9" fmla="*/ 4 h 5"/>
                  <a:gd name="T10" fmla="*/ 0 w 6"/>
                  <a:gd name="T11" fmla="*/ 4 h 5"/>
                  <a:gd name="T12" fmla="*/ 5 w 6"/>
                  <a:gd name="T13" fmla="*/ 4 h 5"/>
                  <a:gd name="T14" fmla="*/ 0 60000 65536"/>
                  <a:gd name="T15" fmla="*/ 0 60000 65536"/>
                  <a:gd name="T16" fmla="*/ 0 60000 65536"/>
                  <a:gd name="T17" fmla="*/ 0 60000 65536"/>
                  <a:gd name="T18" fmla="*/ 0 60000 65536"/>
                  <a:gd name="T19" fmla="*/ 0 60000 65536"/>
                  <a:gd name="T20" fmla="*/ 0 60000 65536"/>
                  <a:gd name="T21" fmla="*/ 0 w 6"/>
                  <a:gd name="T22" fmla="*/ 0 h 5"/>
                  <a:gd name="T23" fmla="*/ 6 w 6"/>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5">
                    <a:moveTo>
                      <a:pt x="5" y="4"/>
                    </a:moveTo>
                    <a:lnTo>
                      <a:pt x="4" y="4"/>
                    </a:lnTo>
                    <a:lnTo>
                      <a:pt x="2" y="0"/>
                    </a:lnTo>
                    <a:lnTo>
                      <a:pt x="1" y="0"/>
                    </a:lnTo>
                    <a:lnTo>
                      <a:pt x="1" y="4"/>
                    </a:lnTo>
                    <a:lnTo>
                      <a:pt x="0" y="4"/>
                    </a:lnTo>
                    <a:lnTo>
                      <a:pt x="5" y="4"/>
                    </a:lnTo>
                  </a:path>
                </a:pathLst>
              </a:custGeom>
              <a:solidFill>
                <a:srgbClr val="000000"/>
              </a:solidFill>
              <a:ln w="127000" cap="rnd">
                <a:noFill/>
                <a:round/>
                <a:headEnd/>
                <a:tailEnd/>
              </a:ln>
            </p:spPr>
            <p:txBody>
              <a:bodyPr>
                <a:prstTxWarp prst="textNoShape">
                  <a:avLst/>
                </a:prstTxWarp>
              </a:bodyPr>
              <a:lstStyle/>
              <a:p>
                <a:endParaRPr lang="en-US"/>
              </a:p>
            </p:txBody>
          </p:sp>
          <p:sp>
            <p:nvSpPr>
              <p:cNvPr id="26303" name="Freeform 686"/>
              <p:cNvSpPr>
                <a:spLocks/>
              </p:cNvSpPr>
              <p:nvPr/>
            </p:nvSpPr>
            <p:spPr bwMode="auto">
              <a:xfrm>
                <a:off x="519" y="3251"/>
                <a:ext cx="9" cy="1"/>
              </a:xfrm>
              <a:custGeom>
                <a:avLst/>
                <a:gdLst>
                  <a:gd name="T0" fmla="*/ 8 w 9"/>
                  <a:gd name="T1" fmla="*/ 0 h 1"/>
                  <a:gd name="T2" fmla="*/ 0 w 9"/>
                  <a:gd name="T3" fmla="*/ 0 h 1"/>
                  <a:gd name="T4" fmla="*/ 8 w 9"/>
                  <a:gd name="T5" fmla="*/ 0 h 1"/>
                  <a:gd name="T6" fmla="*/ 0 60000 65536"/>
                  <a:gd name="T7" fmla="*/ 0 60000 65536"/>
                  <a:gd name="T8" fmla="*/ 0 60000 65536"/>
                  <a:gd name="T9" fmla="*/ 0 w 9"/>
                  <a:gd name="T10" fmla="*/ 0 h 1"/>
                  <a:gd name="T11" fmla="*/ 9 w 9"/>
                  <a:gd name="T12" fmla="*/ 1 h 1"/>
                </a:gdLst>
                <a:ahLst/>
                <a:cxnLst>
                  <a:cxn ang="T6">
                    <a:pos x="T0" y="T1"/>
                  </a:cxn>
                  <a:cxn ang="T7">
                    <a:pos x="T2" y="T3"/>
                  </a:cxn>
                  <a:cxn ang="T8">
                    <a:pos x="T4" y="T5"/>
                  </a:cxn>
                </a:cxnLst>
                <a:rect l="T9" t="T10" r="T11" b="T12"/>
                <a:pathLst>
                  <a:path w="9" h="1">
                    <a:moveTo>
                      <a:pt x="8" y="0"/>
                    </a:moveTo>
                    <a:lnTo>
                      <a:pt x="0" y="0"/>
                    </a:lnTo>
                    <a:lnTo>
                      <a:pt x="8"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04" name="Freeform 687"/>
              <p:cNvSpPr>
                <a:spLocks/>
              </p:cNvSpPr>
              <p:nvPr/>
            </p:nvSpPr>
            <p:spPr bwMode="auto">
              <a:xfrm>
                <a:off x="1151" y="3287"/>
                <a:ext cx="19" cy="18"/>
              </a:xfrm>
              <a:custGeom>
                <a:avLst/>
                <a:gdLst>
                  <a:gd name="T0" fmla="*/ 8 w 19"/>
                  <a:gd name="T1" fmla="*/ 17 h 18"/>
                  <a:gd name="T2" fmla="*/ 18 w 19"/>
                  <a:gd name="T3" fmla="*/ 3 h 18"/>
                  <a:gd name="T4" fmla="*/ 18 w 19"/>
                  <a:gd name="T5" fmla="*/ 2 h 18"/>
                  <a:gd name="T6" fmla="*/ 18 w 19"/>
                  <a:gd name="T7" fmla="*/ 1 h 18"/>
                  <a:gd name="T8" fmla="*/ 16 w 19"/>
                  <a:gd name="T9" fmla="*/ 1 h 18"/>
                  <a:gd name="T10" fmla="*/ 13 w 19"/>
                  <a:gd name="T11" fmla="*/ 0 h 18"/>
                  <a:gd name="T12" fmla="*/ 11 w 19"/>
                  <a:gd name="T13" fmla="*/ 0 h 18"/>
                  <a:gd name="T14" fmla="*/ 10 w 19"/>
                  <a:gd name="T15" fmla="*/ 0 h 18"/>
                  <a:gd name="T16" fmla="*/ 0 w 19"/>
                  <a:gd name="T17" fmla="*/ 16 h 18"/>
                  <a:gd name="T18" fmla="*/ 0 w 19"/>
                  <a:gd name="T19" fmla="*/ 17 h 18"/>
                  <a:gd name="T20" fmla="*/ 8 w 19"/>
                  <a:gd name="T21" fmla="*/ 1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8"/>
                  <a:gd name="T35" fmla="*/ 19 w 19"/>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8">
                    <a:moveTo>
                      <a:pt x="8" y="17"/>
                    </a:moveTo>
                    <a:lnTo>
                      <a:pt x="18" y="3"/>
                    </a:lnTo>
                    <a:lnTo>
                      <a:pt x="18" y="2"/>
                    </a:lnTo>
                    <a:lnTo>
                      <a:pt x="18" y="1"/>
                    </a:lnTo>
                    <a:lnTo>
                      <a:pt x="16" y="1"/>
                    </a:lnTo>
                    <a:lnTo>
                      <a:pt x="13" y="0"/>
                    </a:lnTo>
                    <a:lnTo>
                      <a:pt x="11" y="0"/>
                    </a:lnTo>
                    <a:lnTo>
                      <a:pt x="10" y="0"/>
                    </a:lnTo>
                    <a:lnTo>
                      <a:pt x="0" y="16"/>
                    </a:lnTo>
                    <a:lnTo>
                      <a:pt x="0" y="17"/>
                    </a:lnTo>
                    <a:lnTo>
                      <a:pt x="8" y="17"/>
                    </a:lnTo>
                  </a:path>
                </a:pathLst>
              </a:custGeom>
              <a:solidFill>
                <a:srgbClr val="000000"/>
              </a:solidFill>
              <a:ln w="127000" cap="rnd">
                <a:noFill/>
                <a:round/>
                <a:headEnd/>
                <a:tailEnd/>
              </a:ln>
            </p:spPr>
            <p:txBody>
              <a:bodyPr>
                <a:prstTxWarp prst="textNoShape">
                  <a:avLst/>
                </a:prstTxWarp>
              </a:bodyPr>
              <a:lstStyle/>
              <a:p>
                <a:endParaRPr lang="en-US"/>
              </a:p>
            </p:txBody>
          </p:sp>
          <p:sp>
            <p:nvSpPr>
              <p:cNvPr id="26305" name="Freeform 688"/>
              <p:cNvSpPr>
                <a:spLocks/>
              </p:cNvSpPr>
              <p:nvPr/>
            </p:nvSpPr>
            <p:spPr bwMode="auto">
              <a:xfrm>
                <a:off x="529" y="3304"/>
                <a:ext cx="7" cy="5"/>
              </a:xfrm>
              <a:custGeom>
                <a:avLst/>
                <a:gdLst>
                  <a:gd name="T0" fmla="*/ 6 w 7"/>
                  <a:gd name="T1" fmla="*/ 4 h 5"/>
                  <a:gd name="T2" fmla="*/ 3 w 7"/>
                  <a:gd name="T3" fmla="*/ 0 h 5"/>
                  <a:gd name="T4" fmla="*/ 0 w 7"/>
                  <a:gd name="T5" fmla="*/ 0 h 5"/>
                  <a:gd name="T6" fmla="*/ 0 w 7"/>
                  <a:gd name="T7" fmla="*/ 4 h 5"/>
                  <a:gd name="T8" fmla="*/ 6 w 7"/>
                  <a:gd name="T9" fmla="*/ 4 h 5"/>
                  <a:gd name="T10" fmla="*/ 0 60000 65536"/>
                  <a:gd name="T11" fmla="*/ 0 60000 65536"/>
                  <a:gd name="T12" fmla="*/ 0 60000 65536"/>
                  <a:gd name="T13" fmla="*/ 0 60000 65536"/>
                  <a:gd name="T14" fmla="*/ 0 60000 65536"/>
                  <a:gd name="T15" fmla="*/ 0 w 7"/>
                  <a:gd name="T16" fmla="*/ 0 h 5"/>
                  <a:gd name="T17" fmla="*/ 7 w 7"/>
                  <a:gd name="T18" fmla="*/ 5 h 5"/>
                </a:gdLst>
                <a:ahLst/>
                <a:cxnLst>
                  <a:cxn ang="T10">
                    <a:pos x="T0" y="T1"/>
                  </a:cxn>
                  <a:cxn ang="T11">
                    <a:pos x="T2" y="T3"/>
                  </a:cxn>
                  <a:cxn ang="T12">
                    <a:pos x="T4" y="T5"/>
                  </a:cxn>
                  <a:cxn ang="T13">
                    <a:pos x="T6" y="T7"/>
                  </a:cxn>
                  <a:cxn ang="T14">
                    <a:pos x="T8" y="T9"/>
                  </a:cxn>
                </a:cxnLst>
                <a:rect l="T15" t="T16" r="T17" b="T18"/>
                <a:pathLst>
                  <a:path w="7" h="5">
                    <a:moveTo>
                      <a:pt x="6" y="4"/>
                    </a:moveTo>
                    <a:lnTo>
                      <a:pt x="3" y="0"/>
                    </a:lnTo>
                    <a:lnTo>
                      <a:pt x="0" y="0"/>
                    </a:lnTo>
                    <a:lnTo>
                      <a:pt x="0" y="4"/>
                    </a:lnTo>
                    <a:lnTo>
                      <a:pt x="6" y="4"/>
                    </a:lnTo>
                  </a:path>
                </a:pathLst>
              </a:custGeom>
              <a:solidFill>
                <a:srgbClr val="000000"/>
              </a:solidFill>
              <a:ln w="127000" cap="rnd">
                <a:noFill/>
                <a:round/>
                <a:headEnd/>
                <a:tailEnd/>
              </a:ln>
            </p:spPr>
            <p:txBody>
              <a:bodyPr>
                <a:prstTxWarp prst="textNoShape">
                  <a:avLst/>
                </a:prstTxWarp>
              </a:bodyPr>
              <a:lstStyle/>
              <a:p>
                <a:endParaRPr lang="en-US"/>
              </a:p>
            </p:txBody>
          </p:sp>
          <p:sp>
            <p:nvSpPr>
              <p:cNvPr id="26306" name="Freeform 689"/>
              <p:cNvSpPr>
                <a:spLocks/>
              </p:cNvSpPr>
              <p:nvPr/>
            </p:nvSpPr>
            <p:spPr bwMode="auto">
              <a:xfrm>
                <a:off x="505" y="3286"/>
                <a:ext cx="20" cy="19"/>
              </a:xfrm>
              <a:custGeom>
                <a:avLst/>
                <a:gdLst>
                  <a:gd name="T0" fmla="*/ 14 w 20"/>
                  <a:gd name="T1" fmla="*/ 18 h 19"/>
                  <a:gd name="T2" fmla="*/ 17 w 20"/>
                  <a:gd name="T3" fmla="*/ 17 h 19"/>
                  <a:gd name="T4" fmla="*/ 19 w 20"/>
                  <a:gd name="T5" fmla="*/ 16 h 19"/>
                  <a:gd name="T6" fmla="*/ 19 w 20"/>
                  <a:gd name="T7" fmla="*/ 15 h 19"/>
                  <a:gd name="T8" fmla="*/ 7 w 20"/>
                  <a:gd name="T9" fmla="*/ 0 h 19"/>
                  <a:gd name="T10" fmla="*/ 5 w 20"/>
                  <a:gd name="T11" fmla="*/ 0 h 19"/>
                  <a:gd name="T12" fmla="*/ 0 w 20"/>
                  <a:gd name="T13" fmla="*/ 1 h 19"/>
                  <a:gd name="T14" fmla="*/ 0 w 20"/>
                  <a:gd name="T15" fmla="*/ 2 h 19"/>
                  <a:gd name="T16" fmla="*/ 10 w 20"/>
                  <a:gd name="T17" fmla="*/ 18 h 19"/>
                  <a:gd name="T18" fmla="*/ 14 w 20"/>
                  <a:gd name="T19" fmla="*/ 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9"/>
                  <a:gd name="T32" fmla="*/ 20 w 20"/>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9">
                    <a:moveTo>
                      <a:pt x="14" y="18"/>
                    </a:moveTo>
                    <a:lnTo>
                      <a:pt x="17" y="17"/>
                    </a:lnTo>
                    <a:lnTo>
                      <a:pt x="19" y="16"/>
                    </a:lnTo>
                    <a:lnTo>
                      <a:pt x="19" y="15"/>
                    </a:lnTo>
                    <a:lnTo>
                      <a:pt x="7" y="0"/>
                    </a:lnTo>
                    <a:lnTo>
                      <a:pt x="5" y="0"/>
                    </a:lnTo>
                    <a:lnTo>
                      <a:pt x="0" y="1"/>
                    </a:lnTo>
                    <a:lnTo>
                      <a:pt x="0" y="2"/>
                    </a:lnTo>
                    <a:lnTo>
                      <a:pt x="10" y="18"/>
                    </a:lnTo>
                    <a:lnTo>
                      <a:pt x="14" y="18"/>
                    </a:lnTo>
                  </a:path>
                </a:pathLst>
              </a:custGeom>
              <a:solidFill>
                <a:srgbClr val="000000"/>
              </a:solidFill>
              <a:ln w="127000" cap="rnd">
                <a:noFill/>
                <a:round/>
                <a:headEnd/>
                <a:tailEnd/>
              </a:ln>
            </p:spPr>
            <p:txBody>
              <a:bodyPr>
                <a:prstTxWarp prst="textNoShape">
                  <a:avLst/>
                </a:prstTxWarp>
              </a:bodyPr>
              <a:lstStyle/>
              <a:p>
                <a:endParaRPr lang="en-US"/>
              </a:p>
            </p:txBody>
          </p:sp>
          <p:sp>
            <p:nvSpPr>
              <p:cNvPr id="26307" name="Freeform 690"/>
              <p:cNvSpPr>
                <a:spLocks/>
              </p:cNvSpPr>
              <p:nvPr/>
            </p:nvSpPr>
            <p:spPr bwMode="auto">
              <a:xfrm>
                <a:off x="1161" y="3259"/>
                <a:ext cx="12" cy="22"/>
              </a:xfrm>
              <a:custGeom>
                <a:avLst/>
                <a:gdLst>
                  <a:gd name="T0" fmla="*/ 7 w 12"/>
                  <a:gd name="T1" fmla="*/ 0 h 22"/>
                  <a:gd name="T2" fmla="*/ 7 w 12"/>
                  <a:gd name="T3" fmla="*/ 1 h 22"/>
                  <a:gd name="T4" fmla="*/ 11 w 12"/>
                  <a:gd name="T5" fmla="*/ 19 h 22"/>
                  <a:gd name="T6" fmla="*/ 11 w 12"/>
                  <a:gd name="T7" fmla="*/ 20 h 22"/>
                  <a:gd name="T8" fmla="*/ 10 w 12"/>
                  <a:gd name="T9" fmla="*/ 20 h 22"/>
                  <a:gd name="T10" fmla="*/ 6 w 12"/>
                  <a:gd name="T11" fmla="*/ 21 h 22"/>
                  <a:gd name="T12" fmla="*/ 4 w 12"/>
                  <a:gd name="T13" fmla="*/ 20 h 22"/>
                  <a:gd name="T14" fmla="*/ 0 w 12"/>
                  <a:gd name="T15" fmla="*/ 2 h 22"/>
                  <a:gd name="T16" fmla="*/ 1 w 12"/>
                  <a:gd name="T17" fmla="*/ 1 h 22"/>
                  <a:gd name="T18" fmla="*/ 4 w 12"/>
                  <a:gd name="T19" fmla="*/ 0 h 22"/>
                  <a:gd name="T20" fmla="*/ 7 w 12"/>
                  <a:gd name="T21" fmla="*/ 0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22"/>
                  <a:gd name="T35" fmla="*/ 12 w 1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22">
                    <a:moveTo>
                      <a:pt x="7" y="0"/>
                    </a:moveTo>
                    <a:lnTo>
                      <a:pt x="7" y="1"/>
                    </a:lnTo>
                    <a:lnTo>
                      <a:pt x="11" y="19"/>
                    </a:lnTo>
                    <a:lnTo>
                      <a:pt x="11" y="20"/>
                    </a:lnTo>
                    <a:lnTo>
                      <a:pt x="10" y="20"/>
                    </a:lnTo>
                    <a:lnTo>
                      <a:pt x="6" y="21"/>
                    </a:lnTo>
                    <a:lnTo>
                      <a:pt x="4" y="20"/>
                    </a:lnTo>
                    <a:lnTo>
                      <a:pt x="0" y="2"/>
                    </a:lnTo>
                    <a:lnTo>
                      <a:pt x="1" y="1"/>
                    </a:lnTo>
                    <a:lnTo>
                      <a:pt x="4" y="0"/>
                    </a:lnTo>
                    <a:lnTo>
                      <a:pt x="7"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08" name="Freeform 691"/>
              <p:cNvSpPr>
                <a:spLocks/>
              </p:cNvSpPr>
              <p:nvPr/>
            </p:nvSpPr>
            <p:spPr bwMode="auto">
              <a:xfrm>
                <a:off x="1153" y="3254"/>
                <a:ext cx="7" cy="6"/>
              </a:xfrm>
              <a:custGeom>
                <a:avLst/>
                <a:gdLst>
                  <a:gd name="T0" fmla="*/ 6 w 7"/>
                  <a:gd name="T1" fmla="*/ 0 h 6"/>
                  <a:gd name="T2" fmla="*/ 6 w 7"/>
                  <a:gd name="T3" fmla="*/ 5 h 6"/>
                  <a:gd name="T4" fmla="*/ 3 w 7"/>
                  <a:gd name="T5" fmla="*/ 5 h 6"/>
                  <a:gd name="T6" fmla="*/ 0 w 7"/>
                  <a:gd name="T7" fmla="*/ 0 h 6"/>
                  <a:gd name="T8" fmla="*/ 6 w 7"/>
                  <a:gd name="T9" fmla="*/ 0 h 6"/>
                  <a:gd name="T10" fmla="*/ 0 60000 65536"/>
                  <a:gd name="T11" fmla="*/ 0 60000 65536"/>
                  <a:gd name="T12" fmla="*/ 0 60000 65536"/>
                  <a:gd name="T13" fmla="*/ 0 60000 65536"/>
                  <a:gd name="T14" fmla="*/ 0 60000 65536"/>
                  <a:gd name="T15" fmla="*/ 0 w 7"/>
                  <a:gd name="T16" fmla="*/ 0 h 6"/>
                  <a:gd name="T17" fmla="*/ 7 w 7"/>
                  <a:gd name="T18" fmla="*/ 6 h 6"/>
                </a:gdLst>
                <a:ahLst/>
                <a:cxnLst>
                  <a:cxn ang="T10">
                    <a:pos x="T0" y="T1"/>
                  </a:cxn>
                  <a:cxn ang="T11">
                    <a:pos x="T2" y="T3"/>
                  </a:cxn>
                  <a:cxn ang="T12">
                    <a:pos x="T4" y="T5"/>
                  </a:cxn>
                  <a:cxn ang="T13">
                    <a:pos x="T6" y="T7"/>
                  </a:cxn>
                  <a:cxn ang="T14">
                    <a:pos x="T8" y="T9"/>
                  </a:cxn>
                </a:cxnLst>
                <a:rect l="T15" t="T16" r="T17" b="T18"/>
                <a:pathLst>
                  <a:path w="7" h="6">
                    <a:moveTo>
                      <a:pt x="6" y="0"/>
                    </a:moveTo>
                    <a:lnTo>
                      <a:pt x="6" y="5"/>
                    </a:lnTo>
                    <a:lnTo>
                      <a:pt x="3" y="5"/>
                    </a:lnTo>
                    <a:lnTo>
                      <a:pt x="0" y="0"/>
                    </a:lnTo>
                    <a:lnTo>
                      <a:pt x="6"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09" name="Freeform 692"/>
              <p:cNvSpPr>
                <a:spLocks/>
              </p:cNvSpPr>
              <p:nvPr/>
            </p:nvSpPr>
            <p:spPr bwMode="auto">
              <a:xfrm>
                <a:off x="503" y="3259"/>
                <a:ext cx="14" cy="19"/>
              </a:xfrm>
              <a:custGeom>
                <a:avLst/>
                <a:gdLst>
                  <a:gd name="T0" fmla="*/ 13 w 14"/>
                  <a:gd name="T1" fmla="*/ 0 h 19"/>
                  <a:gd name="T2" fmla="*/ 13 w 14"/>
                  <a:gd name="T3" fmla="*/ 1 h 19"/>
                  <a:gd name="T4" fmla="*/ 7 w 14"/>
                  <a:gd name="T5" fmla="*/ 17 h 19"/>
                  <a:gd name="T6" fmla="*/ 6 w 14"/>
                  <a:gd name="T7" fmla="*/ 18 h 19"/>
                  <a:gd name="T8" fmla="*/ 4 w 14"/>
                  <a:gd name="T9" fmla="*/ 18 h 19"/>
                  <a:gd name="T10" fmla="*/ 1 w 14"/>
                  <a:gd name="T11" fmla="*/ 18 h 19"/>
                  <a:gd name="T12" fmla="*/ 0 w 14"/>
                  <a:gd name="T13" fmla="*/ 17 h 19"/>
                  <a:gd name="T14" fmla="*/ 0 w 14"/>
                  <a:gd name="T15" fmla="*/ 16 h 19"/>
                  <a:gd name="T16" fmla="*/ 4 w 14"/>
                  <a:gd name="T17" fmla="*/ 0 h 19"/>
                  <a:gd name="T18" fmla="*/ 13 w 14"/>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9"/>
                  <a:gd name="T32" fmla="*/ 14 w 1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9">
                    <a:moveTo>
                      <a:pt x="13" y="0"/>
                    </a:moveTo>
                    <a:lnTo>
                      <a:pt x="13" y="1"/>
                    </a:lnTo>
                    <a:lnTo>
                      <a:pt x="7" y="17"/>
                    </a:lnTo>
                    <a:lnTo>
                      <a:pt x="6" y="18"/>
                    </a:lnTo>
                    <a:lnTo>
                      <a:pt x="4" y="18"/>
                    </a:lnTo>
                    <a:lnTo>
                      <a:pt x="1" y="18"/>
                    </a:lnTo>
                    <a:lnTo>
                      <a:pt x="0" y="17"/>
                    </a:lnTo>
                    <a:lnTo>
                      <a:pt x="0" y="16"/>
                    </a:lnTo>
                    <a:lnTo>
                      <a:pt x="4" y="0"/>
                    </a:lnTo>
                    <a:lnTo>
                      <a:pt x="1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10" name="Freeform 693"/>
              <p:cNvSpPr>
                <a:spLocks/>
              </p:cNvSpPr>
              <p:nvPr/>
            </p:nvSpPr>
            <p:spPr bwMode="auto">
              <a:xfrm>
                <a:off x="1151" y="3305"/>
                <a:ext cx="3" cy="6"/>
              </a:xfrm>
              <a:custGeom>
                <a:avLst/>
                <a:gdLst>
                  <a:gd name="T0" fmla="*/ 2 w 3"/>
                  <a:gd name="T1" fmla="*/ 5 h 6"/>
                  <a:gd name="T2" fmla="*/ 2 w 3"/>
                  <a:gd name="T3" fmla="*/ 0 h 6"/>
                  <a:gd name="T4" fmla="*/ 0 w 3"/>
                  <a:gd name="T5" fmla="*/ 0 h 6"/>
                  <a:gd name="T6" fmla="*/ 0 w 3"/>
                  <a:gd name="T7" fmla="*/ 0 h 6"/>
                  <a:gd name="T8" fmla="*/ 0 w 3"/>
                  <a:gd name="T9" fmla="*/ 5 h 6"/>
                  <a:gd name="T10" fmla="*/ 2 w 3"/>
                  <a:gd name="T11" fmla="*/ 5 h 6"/>
                  <a:gd name="T12" fmla="*/ 0 60000 65536"/>
                  <a:gd name="T13" fmla="*/ 0 60000 65536"/>
                  <a:gd name="T14" fmla="*/ 0 60000 65536"/>
                  <a:gd name="T15" fmla="*/ 0 60000 65536"/>
                  <a:gd name="T16" fmla="*/ 0 60000 65536"/>
                  <a:gd name="T17" fmla="*/ 0 60000 65536"/>
                  <a:gd name="T18" fmla="*/ 0 w 3"/>
                  <a:gd name="T19" fmla="*/ 0 h 6"/>
                  <a:gd name="T20" fmla="*/ 3 w 3"/>
                  <a:gd name="T21" fmla="*/ 6 h 6"/>
                </a:gdLst>
                <a:ahLst/>
                <a:cxnLst>
                  <a:cxn ang="T12">
                    <a:pos x="T0" y="T1"/>
                  </a:cxn>
                  <a:cxn ang="T13">
                    <a:pos x="T2" y="T3"/>
                  </a:cxn>
                  <a:cxn ang="T14">
                    <a:pos x="T4" y="T5"/>
                  </a:cxn>
                  <a:cxn ang="T15">
                    <a:pos x="T6" y="T7"/>
                  </a:cxn>
                  <a:cxn ang="T16">
                    <a:pos x="T8" y="T9"/>
                  </a:cxn>
                  <a:cxn ang="T17">
                    <a:pos x="T10" y="T11"/>
                  </a:cxn>
                </a:cxnLst>
                <a:rect l="T18" t="T19" r="T20" b="T21"/>
                <a:pathLst>
                  <a:path w="3" h="6">
                    <a:moveTo>
                      <a:pt x="2" y="5"/>
                    </a:moveTo>
                    <a:lnTo>
                      <a:pt x="2" y="0"/>
                    </a:lnTo>
                    <a:lnTo>
                      <a:pt x="0" y="0"/>
                    </a:lnTo>
                    <a:lnTo>
                      <a:pt x="0" y="5"/>
                    </a:lnTo>
                    <a:lnTo>
                      <a:pt x="2" y="5"/>
                    </a:lnTo>
                  </a:path>
                </a:pathLst>
              </a:custGeom>
              <a:solidFill>
                <a:srgbClr val="000000"/>
              </a:solidFill>
              <a:ln w="127000" cap="rnd">
                <a:noFill/>
                <a:round/>
                <a:headEnd/>
                <a:tailEnd/>
              </a:ln>
            </p:spPr>
            <p:txBody>
              <a:bodyPr>
                <a:prstTxWarp prst="textNoShape">
                  <a:avLst/>
                </a:prstTxWarp>
              </a:bodyPr>
              <a:lstStyle/>
              <a:p>
                <a:endParaRPr lang="en-US"/>
              </a:p>
            </p:txBody>
          </p:sp>
          <p:sp>
            <p:nvSpPr>
              <p:cNvPr id="26311" name="Freeform 694"/>
              <p:cNvSpPr>
                <a:spLocks/>
              </p:cNvSpPr>
              <p:nvPr/>
            </p:nvSpPr>
            <p:spPr bwMode="auto">
              <a:xfrm>
                <a:off x="1140" y="3305"/>
                <a:ext cx="1" cy="6"/>
              </a:xfrm>
              <a:custGeom>
                <a:avLst/>
                <a:gdLst>
                  <a:gd name="T0" fmla="*/ 0 w 1"/>
                  <a:gd name="T1" fmla="*/ 5 h 6"/>
                  <a:gd name="T2" fmla="*/ 0 w 1"/>
                  <a:gd name="T3" fmla="*/ 0 h 6"/>
                  <a:gd name="T4" fmla="*/ 0 w 1"/>
                  <a:gd name="T5" fmla="*/ 0 h 6"/>
                  <a:gd name="T6" fmla="*/ 0 w 1"/>
                  <a:gd name="T7" fmla="*/ 0 h 6"/>
                  <a:gd name="T8" fmla="*/ 0 w 1"/>
                  <a:gd name="T9" fmla="*/ 5 h 6"/>
                  <a:gd name="T10" fmla="*/ 0 w 1"/>
                  <a:gd name="T11" fmla="*/ 5 h 6"/>
                  <a:gd name="T12" fmla="*/ 0 60000 65536"/>
                  <a:gd name="T13" fmla="*/ 0 60000 65536"/>
                  <a:gd name="T14" fmla="*/ 0 60000 65536"/>
                  <a:gd name="T15" fmla="*/ 0 60000 65536"/>
                  <a:gd name="T16" fmla="*/ 0 60000 65536"/>
                  <a:gd name="T17" fmla="*/ 0 60000 65536"/>
                  <a:gd name="T18" fmla="*/ 0 w 1"/>
                  <a:gd name="T19" fmla="*/ 0 h 6"/>
                  <a:gd name="T20" fmla="*/ 1 w 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 h="6">
                    <a:moveTo>
                      <a:pt x="0" y="5"/>
                    </a:moveTo>
                    <a:lnTo>
                      <a:pt x="0" y="0"/>
                    </a:lnTo>
                    <a:lnTo>
                      <a:pt x="0" y="5"/>
                    </a:lnTo>
                  </a:path>
                </a:pathLst>
              </a:custGeom>
              <a:solidFill>
                <a:srgbClr val="000000"/>
              </a:solidFill>
              <a:ln w="127000" cap="rnd">
                <a:noFill/>
                <a:round/>
                <a:headEnd/>
                <a:tailEnd/>
              </a:ln>
            </p:spPr>
            <p:txBody>
              <a:bodyPr>
                <a:prstTxWarp prst="textNoShape">
                  <a:avLst/>
                </a:prstTxWarp>
              </a:bodyPr>
              <a:lstStyle/>
              <a:p>
                <a:endParaRPr lang="en-US"/>
              </a:p>
            </p:txBody>
          </p:sp>
          <p:sp>
            <p:nvSpPr>
              <p:cNvPr id="26312" name="Freeform 695"/>
              <p:cNvSpPr>
                <a:spLocks/>
              </p:cNvSpPr>
              <p:nvPr/>
            </p:nvSpPr>
            <p:spPr bwMode="auto">
              <a:xfrm>
                <a:off x="532" y="3305"/>
                <a:ext cx="4" cy="6"/>
              </a:xfrm>
              <a:custGeom>
                <a:avLst/>
                <a:gdLst>
                  <a:gd name="T0" fmla="*/ 3 w 4"/>
                  <a:gd name="T1" fmla="*/ 5 h 6"/>
                  <a:gd name="T2" fmla="*/ 2 w 4"/>
                  <a:gd name="T3" fmla="*/ 0 h 6"/>
                  <a:gd name="T4" fmla="*/ 1 w 4"/>
                  <a:gd name="T5" fmla="*/ 0 h 6"/>
                  <a:gd name="T6" fmla="*/ 0 w 4"/>
                  <a:gd name="T7" fmla="*/ 5 h 6"/>
                  <a:gd name="T8" fmla="*/ 3 w 4"/>
                  <a:gd name="T9" fmla="*/ 5 h 6"/>
                  <a:gd name="T10" fmla="*/ 0 60000 65536"/>
                  <a:gd name="T11" fmla="*/ 0 60000 65536"/>
                  <a:gd name="T12" fmla="*/ 0 60000 65536"/>
                  <a:gd name="T13" fmla="*/ 0 60000 65536"/>
                  <a:gd name="T14" fmla="*/ 0 60000 65536"/>
                  <a:gd name="T15" fmla="*/ 0 w 4"/>
                  <a:gd name="T16" fmla="*/ 0 h 6"/>
                  <a:gd name="T17" fmla="*/ 4 w 4"/>
                  <a:gd name="T18" fmla="*/ 6 h 6"/>
                </a:gdLst>
                <a:ahLst/>
                <a:cxnLst>
                  <a:cxn ang="T10">
                    <a:pos x="T0" y="T1"/>
                  </a:cxn>
                  <a:cxn ang="T11">
                    <a:pos x="T2" y="T3"/>
                  </a:cxn>
                  <a:cxn ang="T12">
                    <a:pos x="T4" y="T5"/>
                  </a:cxn>
                  <a:cxn ang="T13">
                    <a:pos x="T6" y="T7"/>
                  </a:cxn>
                  <a:cxn ang="T14">
                    <a:pos x="T8" y="T9"/>
                  </a:cxn>
                </a:cxnLst>
                <a:rect l="T15" t="T16" r="T17" b="T18"/>
                <a:pathLst>
                  <a:path w="4" h="6">
                    <a:moveTo>
                      <a:pt x="3" y="5"/>
                    </a:moveTo>
                    <a:lnTo>
                      <a:pt x="2" y="0"/>
                    </a:lnTo>
                    <a:lnTo>
                      <a:pt x="1" y="0"/>
                    </a:lnTo>
                    <a:lnTo>
                      <a:pt x="0" y="5"/>
                    </a:lnTo>
                    <a:lnTo>
                      <a:pt x="3" y="5"/>
                    </a:lnTo>
                  </a:path>
                </a:pathLst>
              </a:custGeom>
              <a:solidFill>
                <a:srgbClr val="000000"/>
              </a:solidFill>
              <a:ln w="127000" cap="rnd">
                <a:noFill/>
                <a:round/>
                <a:headEnd/>
                <a:tailEnd/>
              </a:ln>
            </p:spPr>
            <p:txBody>
              <a:bodyPr>
                <a:prstTxWarp prst="textNoShape">
                  <a:avLst/>
                </a:prstTxWarp>
              </a:bodyPr>
              <a:lstStyle/>
              <a:p>
                <a:endParaRPr lang="en-US"/>
              </a:p>
            </p:txBody>
          </p:sp>
          <p:sp>
            <p:nvSpPr>
              <p:cNvPr id="26313" name="Freeform 696"/>
              <p:cNvSpPr>
                <a:spLocks/>
              </p:cNvSpPr>
              <p:nvPr/>
            </p:nvSpPr>
            <p:spPr bwMode="auto">
              <a:xfrm>
                <a:off x="516" y="3304"/>
                <a:ext cx="6" cy="1"/>
              </a:xfrm>
              <a:custGeom>
                <a:avLst/>
                <a:gdLst>
                  <a:gd name="T0" fmla="*/ 5 w 6"/>
                  <a:gd name="T1" fmla="*/ 0 h 1"/>
                  <a:gd name="T2" fmla="*/ 5 w 6"/>
                  <a:gd name="T3" fmla="*/ 0 h 1"/>
                  <a:gd name="T4" fmla="*/ 3 w 6"/>
                  <a:gd name="T5" fmla="*/ 0 h 1"/>
                  <a:gd name="T6" fmla="*/ 0 w 6"/>
                  <a:gd name="T7" fmla="*/ 0 h 1"/>
                  <a:gd name="T8" fmla="*/ 5 w 6"/>
                  <a:gd name="T9" fmla="*/ 0 h 1"/>
                  <a:gd name="T10" fmla="*/ 0 60000 65536"/>
                  <a:gd name="T11" fmla="*/ 0 60000 65536"/>
                  <a:gd name="T12" fmla="*/ 0 60000 65536"/>
                  <a:gd name="T13" fmla="*/ 0 60000 65536"/>
                  <a:gd name="T14" fmla="*/ 0 60000 65536"/>
                  <a:gd name="T15" fmla="*/ 0 w 6"/>
                  <a:gd name="T16" fmla="*/ 0 h 1"/>
                  <a:gd name="T17" fmla="*/ 6 w 6"/>
                  <a:gd name="T18" fmla="*/ 1 h 1"/>
                </a:gdLst>
                <a:ahLst/>
                <a:cxnLst>
                  <a:cxn ang="T10">
                    <a:pos x="T0" y="T1"/>
                  </a:cxn>
                  <a:cxn ang="T11">
                    <a:pos x="T2" y="T3"/>
                  </a:cxn>
                  <a:cxn ang="T12">
                    <a:pos x="T4" y="T5"/>
                  </a:cxn>
                  <a:cxn ang="T13">
                    <a:pos x="T6" y="T7"/>
                  </a:cxn>
                  <a:cxn ang="T14">
                    <a:pos x="T8" y="T9"/>
                  </a:cxn>
                </a:cxnLst>
                <a:rect l="T15" t="T16" r="T17" b="T18"/>
                <a:pathLst>
                  <a:path w="6" h="1">
                    <a:moveTo>
                      <a:pt x="5" y="0"/>
                    </a:moveTo>
                    <a:lnTo>
                      <a:pt x="5" y="0"/>
                    </a:lnTo>
                    <a:lnTo>
                      <a:pt x="3" y="0"/>
                    </a:lnTo>
                    <a:lnTo>
                      <a:pt x="0" y="0"/>
                    </a:lnTo>
                    <a:lnTo>
                      <a:pt x="5"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14" name="Freeform 697"/>
              <p:cNvSpPr>
                <a:spLocks/>
              </p:cNvSpPr>
              <p:nvPr/>
            </p:nvSpPr>
            <p:spPr bwMode="auto">
              <a:xfrm>
                <a:off x="1153" y="3307"/>
                <a:ext cx="1" cy="5"/>
              </a:xfrm>
              <a:custGeom>
                <a:avLst/>
                <a:gdLst>
                  <a:gd name="T0" fmla="*/ 0 w 1"/>
                  <a:gd name="T1" fmla="*/ 0 h 5"/>
                  <a:gd name="T2" fmla="*/ 0 w 1"/>
                  <a:gd name="T3" fmla="*/ 0 h 5"/>
                  <a:gd name="T4" fmla="*/ 0 w 1"/>
                  <a:gd name="T5" fmla="*/ 0 h 5"/>
                  <a:gd name="T6" fmla="*/ 0 w 1"/>
                  <a:gd name="T7" fmla="*/ 4 h 5"/>
                  <a:gd name="T8" fmla="*/ 0 w 1"/>
                  <a:gd name="T9" fmla="*/ 4 h 5"/>
                  <a:gd name="T10" fmla="*/ 0 w 1"/>
                  <a:gd name="T11" fmla="*/ 0 h 5"/>
                  <a:gd name="T12" fmla="*/ 0 w 1"/>
                  <a:gd name="T13" fmla="*/ 0 h 5"/>
                  <a:gd name="T14" fmla="*/ 0 60000 65536"/>
                  <a:gd name="T15" fmla="*/ 0 60000 65536"/>
                  <a:gd name="T16" fmla="*/ 0 60000 65536"/>
                  <a:gd name="T17" fmla="*/ 0 60000 65536"/>
                  <a:gd name="T18" fmla="*/ 0 60000 65536"/>
                  <a:gd name="T19" fmla="*/ 0 60000 65536"/>
                  <a:gd name="T20" fmla="*/ 0 60000 65536"/>
                  <a:gd name="T21" fmla="*/ 0 w 1"/>
                  <a:gd name="T22" fmla="*/ 0 h 5"/>
                  <a:gd name="T23" fmla="*/ 1 w 1"/>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5">
                    <a:moveTo>
                      <a:pt x="0" y="0"/>
                    </a:moveTo>
                    <a:lnTo>
                      <a:pt x="0" y="0"/>
                    </a:lnTo>
                    <a:lnTo>
                      <a:pt x="0" y="4"/>
                    </a:lnTo>
                    <a:lnTo>
                      <a:pt x="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15" name="Freeform 698"/>
              <p:cNvSpPr>
                <a:spLocks/>
              </p:cNvSpPr>
              <p:nvPr/>
            </p:nvSpPr>
            <p:spPr bwMode="auto">
              <a:xfrm>
                <a:off x="1108" y="3311"/>
                <a:ext cx="36" cy="9"/>
              </a:xfrm>
              <a:custGeom>
                <a:avLst/>
                <a:gdLst>
                  <a:gd name="T0" fmla="*/ 33 w 36"/>
                  <a:gd name="T1" fmla="*/ 0 h 9"/>
                  <a:gd name="T2" fmla="*/ 35 w 36"/>
                  <a:gd name="T3" fmla="*/ 2 h 9"/>
                  <a:gd name="T4" fmla="*/ 35 w 36"/>
                  <a:gd name="T5" fmla="*/ 3 h 9"/>
                  <a:gd name="T6" fmla="*/ 33 w 36"/>
                  <a:gd name="T7" fmla="*/ 3 h 9"/>
                  <a:gd name="T8" fmla="*/ 33 w 36"/>
                  <a:gd name="T9" fmla="*/ 4 h 9"/>
                  <a:gd name="T10" fmla="*/ 4 w 36"/>
                  <a:gd name="T11" fmla="*/ 8 h 9"/>
                  <a:gd name="T12" fmla="*/ 2 w 36"/>
                  <a:gd name="T13" fmla="*/ 8 h 9"/>
                  <a:gd name="T14" fmla="*/ 2 w 36"/>
                  <a:gd name="T15" fmla="*/ 7 h 9"/>
                  <a:gd name="T16" fmla="*/ 0 w 36"/>
                  <a:gd name="T17" fmla="*/ 4 h 9"/>
                  <a:gd name="T18" fmla="*/ 0 w 36"/>
                  <a:gd name="T19" fmla="*/ 4 h 9"/>
                  <a:gd name="T20" fmla="*/ 25 w 36"/>
                  <a:gd name="T21" fmla="*/ 0 h 9"/>
                  <a:gd name="T22" fmla="*/ 33 w 36"/>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9"/>
                  <a:gd name="T38" fmla="*/ 36 w 36"/>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9">
                    <a:moveTo>
                      <a:pt x="33" y="0"/>
                    </a:moveTo>
                    <a:lnTo>
                      <a:pt x="35" y="2"/>
                    </a:lnTo>
                    <a:lnTo>
                      <a:pt x="35" y="3"/>
                    </a:lnTo>
                    <a:lnTo>
                      <a:pt x="33" y="3"/>
                    </a:lnTo>
                    <a:lnTo>
                      <a:pt x="33" y="4"/>
                    </a:lnTo>
                    <a:lnTo>
                      <a:pt x="4" y="8"/>
                    </a:lnTo>
                    <a:lnTo>
                      <a:pt x="2" y="8"/>
                    </a:lnTo>
                    <a:lnTo>
                      <a:pt x="2" y="7"/>
                    </a:lnTo>
                    <a:lnTo>
                      <a:pt x="0" y="4"/>
                    </a:lnTo>
                    <a:lnTo>
                      <a:pt x="2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16" name="Freeform 699"/>
              <p:cNvSpPr>
                <a:spLocks/>
              </p:cNvSpPr>
              <p:nvPr/>
            </p:nvSpPr>
            <p:spPr bwMode="auto">
              <a:xfrm>
                <a:off x="532" y="3311"/>
                <a:ext cx="36" cy="9"/>
              </a:xfrm>
              <a:custGeom>
                <a:avLst/>
                <a:gdLst>
                  <a:gd name="T0" fmla="*/ 10 w 36"/>
                  <a:gd name="T1" fmla="*/ 0 h 9"/>
                  <a:gd name="T2" fmla="*/ 33 w 36"/>
                  <a:gd name="T3" fmla="*/ 4 h 9"/>
                  <a:gd name="T4" fmla="*/ 35 w 36"/>
                  <a:gd name="T5" fmla="*/ 4 h 9"/>
                  <a:gd name="T6" fmla="*/ 33 w 36"/>
                  <a:gd name="T7" fmla="*/ 4 h 9"/>
                  <a:gd name="T8" fmla="*/ 33 w 36"/>
                  <a:gd name="T9" fmla="*/ 7 h 9"/>
                  <a:gd name="T10" fmla="*/ 31 w 36"/>
                  <a:gd name="T11" fmla="*/ 7 h 9"/>
                  <a:gd name="T12" fmla="*/ 31 w 36"/>
                  <a:gd name="T13" fmla="*/ 8 h 9"/>
                  <a:gd name="T14" fmla="*/ 29 w 36"/>
                  <a:gd name="T15" fmla="*/ 8 h 9"/>
                  <a:gd name="T16" fmla="*/ 0 w 36"/>
                  <a:gd name="T17" fmla="*/ 3 h 9"/>
                  <a:gd name="T18" fmla="*/ 0 w 36"/>
                  <a:gd name="T19" fmla="*/ 2 h 9"/>
                  <a:gd name="T20" fmla="*/ 0 w 36"/>
                  <a:gd name="T21" fmla="*/ 0 h 9"/>
                  <a:gd name="T22" fmla="*/ 10 w 36"/>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9"/>
                  <a:gd name="T38" fmla="*/ 36 w 36"/>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9">
                    <a:moveTo>
                      <a:pt x="10" y="0"/>
                    </a:moveTo>
                    <a:lnTo>
                      <a:pt x="33" y="4"/>
                    </a:lnTo>
                    <a:lnTo>
                      <a:pt x="35" y="4"/>
                    </a:lnTo>
                    <a:lnTo>
                      <a:pt x="33" y="4"/>
                    </a:lnTo>
                    <a:lnTo>
                      <a:pt x="33" y="7"/>
                    </a:lnTo>
                    <a:lnTo>
                      <a:pt x="31" y="7"/>
                    </a:lnTo>
                    <a:lnTo>
                      <a:pt x="31" y="8"/>
                    </a:lnTo>
                    <a:lnTo>
                      <a:pt x="29" y="8"/>
                    </a:lnTo>
                    <a:lnTo>
                      <a:pt x="0" y="3"/>
                    </a:lnTo>
                    <a:lnTo>
                      <a:pt x="0" y="2"/>
                    </a:lnTo>
                    <a:lnTo>
                      <a:pt x="0" y="0"/>
                    </a:lnTo>
                    <a:lnTo>
                      <a:pt x="1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17" name="Freeform 700"/>
              <p:cNvSpPr>
                <a:spLocks/>
              </p:cNvSpPr>
              <p:nvPr/>
            </p:nvSpPr>
            <p:spPr bwMode="auto">
              <a:xfrm>
                <a:off x="1057" y="3316"/>
                <a:ext cx="36" cy="2"/>
              </a:xfrm>
              <a:custGeom>
                <a:avLst/>
                <a:gdLst>
                  <a:gd name="T0" fmla="*/ 33 w 36"/>
                  <a:gd name="T1" fmla="*/ 0 h 2"/>
                  <a:gd name="T2" fmla="*/ 2 w 36"/>
                  <a:gd name="T3" fmla="*/ 0 h 2"/>
                  <a:gd name="T4" fmla="*/ 0 w 36"/>
                  <a:gd name="T5" fmla="*/ 0 h 2"/>
                  <a:gd name="T6" fmla="*/ 0 w 36"/>
                  <a:gd name="T7" fmla="*/ 1 h 2"/>
                  <a:gd name="T8" fmla="*/ 0 w 36"/>
                  <a:gd name="T9" fmla="*/ 1 h 2"/>
                  <a:gd name="T10" fmla="*/ 2 w 36"/>
                  <a:gd name="T11" fmla="*/ 1 h 2"/>
                  <a:gd name="T12" fmla="*/ 33 w 36"/>
                  <a:gd name="T13" fmla="*/ 1 h 2"/>
                  <a:gd name="T14" fmla="*/ 35 w 36"/>
                  <a:gd name="T15" fmla="*/ 1 h 2"/>
                  <a:gd name="T16" fmla="*/ 35 w 36"/>
                  <a:gd name="T17" fmla="*/ 1 h 2"/>
                  <a:gd name="T18" fmla="*/ 35 w 36"/>
                  <a:gd name="T19" fmla="*/ 0 h 2"/>
                  <a:gd name="T20" fmla="*/ 35 w 36"/>
                  <a:gd name="T21" fmla="*/ 0 h 2"/>
                  <a:gd name="T22" fmla="*/ 33 w 36"/>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2"/>
                  <a:gd name="T38" fmla="*/ 36 w 36"/>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2">
                    <a:moveTo>
                      <a:pt x="33" y="0"/>
                    </a:moveTo>
                    <a:lnTo>
                      <a:pt x="2" y="0"/>
                    </a:lnTo>
                    <a:lnTo>
                      <a:pt x="0" y="0"/>
                    </a:lnTo>
                    <a:lnTo>
                      <a:pt x="0" y="1"/>
                    </a:lnTo>
                    <a:lnTo>
                      <a:pt x="2" y="1"/>
                    </a:lnTo>
                    <a:lnTo>
                      <a:pt x="33" y="1"/>
                    </a:lnTo>
                    <a:lnTo>
                      <a:pt x="35" y="1"/>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18" name="Freeform 701"/>
              <p:cNvSpPr>
                <a:spLocks/>
              </p:cNvSpPr>
              <p:nvPr/>
            </p:nvSpPr>
            <p:spPr bwMode="auto">
              <a:xfrm>
                <a:off x="1012" y="3316"/>
                <a:ext cx="36" cy="2"/>
              </a:xfrm>
              <a:custGeom>
                <a:avLst/>
                <a:gdLst>
                  <a:gd name="T0" fmla="*/ 31 w 36"/>
                  <a:gd name="T1" fmla="*/ 0 h 2"/>
                  <a:gd name="T2" fmla="*/ 0 w 36"/>
                  <a:gd name="T3" fmla="*/ 0 h 2"/>
                  <a:gd name="T4" fmla="*/ 0 w 36"/>
                  <a:gd name="T5" fmla="*/ 0 h 2"/>
                  <a:gd name="T6" fmla="*/ 0 w 36"/>
                  <a:gd name="T7" fmla="*/ 1 h 2"/>
                  <a:gd name="T8" fmla="*/ 0 w 36"/>
                  <a:gd name="T9" fmla="*/ 1 h 2"/>
                  <a:gd name="T10" fmla="*/ 31 w 36"/>
                  <a:gd name="T11" fmla="*/ 1 h 2"/>
                  <a:gd name="T12" fmla="*/ 33 w 36"/>
                  <a:gd name="T13" fmla="*/ 1 h 2"/>
                  <a:gd name="T14" fmla="*/ 35 w 36"/>
                  <a:gd name="T15" fmla="*/ 1 h 2"/>
                  <a:gd name="T16" fmla="*/ 35 w 36"/>
                  <a:gd name="T17" fmla="*/ 0 h 2"/>
                  <a:gd name="T18" fmla="*/ 33 w 36"/>
                  <a:gd name="T19" fmla="*/ 0 h 2"/>
                  <a:gd name="T20" fmla="*/ 33 w 36"/>
                  <a:gd name="T21" fmla="*/ 0 h 2"/>
                  <a:gd name="T22" fmla="*/ 31 w 36"/>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2"/>
                  <a:gd name="T38" fmla="*/ 36 w 36"/>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2">
                    <a:moveTo>
                      <a:pt x="31" y="0"/>
                    </a:moveTo>
                    <a:lnTo>
                      <a:pt x="0" y="0"/>
                    </a:lnTo>
                    <a:lnTo>
                      <a:pt x="0" y="1"/>
                    </a:lnTo>
                    <a:lnTo>
                      <a:pt x="31" y="1"/>
                    </a:lnTo>
                    <a:lnTo>
                      <a:pt x="33" y="1"/>
                    </a:lnTo>
                    <a:lnTo>
                      <a:pt x="35" y="1"/>
                    </a:lnTo>
                    <a:lnTo>
                      <a:pt x="35" y="0"/>
                    </a:lnTo>
                    <a:lnTo>
                      <a:pt x="33" y="0"/>
                    </a:lnTo>
                    <a:lnTo>
                      <a:pt x="31"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19" name="Freeform 702"/>
              <p:cNvSpPr>
                <a:spLocks/>
              </p:cNvSpPr>
              <p:nvPr/>
            </p:nvSpPr>
            <p:spPr bwMode="auto">
              <a:xfrm>
                <a:off x="964" y="3316"/>
                <a:ext cx="36" cy="2"/>
              </a:xfrm>
              <a:custGeom>
                <a:avLst/>
                <a:gdLst>
                  <a:gd name="T0" fmla="*/ 33 w 36"/>
                  <a:gd name="T1" fmla="*/ 0 h 2"/>
                  <a:gd name="T2" fmla="*/ 2 w 36"/>
                  <a:gd name="T3" fmla="*/ 0 h 2"/>
                  <a:gd name="T4" fmla="*/ 0 w 36"/>
                  <a:gd name="T5" fmla="*/ 0 h 2"/>
                  <a:gd name="T6" fmla="*/ 0 w 36"/>
                  <a:gd name="T7" fmla="*/ 0 h 2"/>
                  <a:gd name="T8" fmla="*/ 0 w 36"/>
                  <a:gd name="T9" fmla="*/ 1 h 2"/>
                  <a:gd name="T10" fmla="*/ 0 w 36"/>
                  <a:gd name="T11" fmla="*/ 1 h 2"/>
                  <a:gd name="T12" fmla="*/ 2 w 36"/>
                  <a:gd name="T13" fmla="*/ 1 h 2"/>
                  <a:gd name="T14" fmla="*/ 33 w 36"/>
                  <a:gd name="T15" fmla="*/ 1 h 2"/>
                  <a:gd name="T16" fmla="*/ 35 w 36"/>
                  <a:gd name="T17" fmla="*/ 1 h 2"/>
                  <a:gd name="T18" fmla="*/ 35 w 36"/>
                  <a:gd name="T19" fmla="*/ 1 h 2"/>
                  <a:gd name="T20" fmla="*/ 35 w 36"/>
                  <a:gd name="T21" fmla="*/ 0 h 2"/>
                  <a:gd name="T22" fmla="*/ 33 w 36"/>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2"/>
                  <a:gd name="T38" fmla="*/ 36 w 36"/>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2">
                    <a:moveTo>
                      <a:pt x="33" y="0"/>
                    </a:moveTo>
                    <a:lnTo>
                      <a:pt x="2" y="0"/>
                    </a:lnTo>
                    <a:lnTo>
                      <a:pt x="0" y="0"/>
                    </a:lnTo>
                    <a:lnTo>
                      <a:pt x="0" y="1"/>
                    </a:lnTo>
                    <a:lnTo>
                      <a:pt x="2" y="1"/>
                    </a:lnTo>
                    <a:lnTo>
                      <a:pt x="33" y="1"/>
                    </a:lnTo>
                    <a:lnTo>
                      <a:pt x="35" y="1"/>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20" name="Freeform 703"/>
              <p:cNvSpPr>
                <a:spLocks/>
              </p:cNvSpPr>
              <p:nvPr/>
            </p:nvSpPr>
            <p:spPr bwMode="auto">
              <a:xfrm>
                <a:off x="916" y="3316"/>
                <a:ext cx="36" cy="2"/>
              </a:xfrm>
              <a:custGeom>
                <a:avLst/>
                <a:gdLst>
                  <a:gd name="T0" fmla="*/ 31 w 36"/>
                  <a:gd name="T1" fmla="*/ 0 h 2"/>
                  <a:gd name="T2" fmla="*/ 0 w 36"/>
                  <a:gd name="T3" fmla="*/ 0 h 2"/>
                  <a:gd name="T4" fmla="*/ 0 w 36"/>
                  <a:gd name="T5" fmla="*/ 0 h 2"/>
                  <a:gd name="T6" fmla="*/ 0 w 36"/>
                  <a:gd name="T7" fmla="*/ 1 h 2"/>
                  <a:gd name="T8" fmla="*/ 0 w 36"/>
                  <a:gd name="T9" fmla="*/ 1 h 2"/>
                  <a:gd name="T10" fmla="*/ 31 w 36"/>
                  <a:gd name="T11" fmla="*/ 1 h 2"/>
                  <a:gd name="T12" fmla="*/ 33 w 36"/>
                  <a:gd name="T13" fmla="*/ 1 h 2"/>
                  <a:gd name="T14" fmla="*/ 35 w 36"/>
                  <a:gd name="T15" fmla="*/ 1 h 2"/>
                  <a:gd name="T16" fmla="*/ 35 w 36"/>
                  <a:gd name="T17" fmla="*/ 0 h 2"/>
                  <a:gd name="T18" fmla="*/ 33 w 36"/>
                  <a:gd name="T19" fmla="*/ 0 h 2"/>
                  <a:gd name="T20" fmla="*/ 33 w 36"/>
                  <a:gd name="T21" fmla="*/ 0 h 2"/>
                  <a:gd name="T22" fmla="*/ 31 w 36"/>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2"/>
                  <a:gd name="T38" fmla="*/ 36 w 36"/>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2">
                    <a:moveTo>
                      <a:pt x="31" y="0"/>
                    </a:moveTo>
                    <a:lnTo>
                      <a:pt x="0" y="0"/>
                    </a:lnTo>
                    <a:lnTo>
                      <a:pt x="0" y="1"/>
                    </a:lnTo>
                    <a:lnTo>
                      <a:pt x="31" y="1"/>
                    </a:lnTo>
                    <a:lnTo>
                      <a:pt x="33" y="1"/>
                    </a:lnTo>
                    <a:lnTo>
                      <a:pt x="35" y="1"/>
                    </a:lnTo>
                    <a:lnTo>
                      <a:pt x="35" y="0"/>
                    </a:lnTo>
                    <a:lnTo>
                      <a:pt x="33" y="0"/>
                    </a:lnTo>
                    <a:lnTo>
                      <a:pt x="31"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21" name="Freeform 704"/>
              <p:cNvSpPr>
                <a:spLocks/>
              </p:cNvSpPr>
              <p:nvPr/>
            </p:nvSpPr>
            <p:spPr bwMode="auto">
              <a:xfrm>
                <a:off x="868" y="3316"/>
                <a:ext cx="36" cy="2"/>
              </a:xfrm>
              <a:custGeom>
                <a:avLst/>
                <a:gdLst>
                  <a:gd name="T0" fmla="*/ 33 w 36"/>
                  <a:gd name="T1" fmla="*/ 0 h 2"/>
                  <a:gd name="T2" fmla="*/ 2 w 36"/>
                  <a:gd name="T3" fmla="*/ 0 h 2"/>
                  <a:gd name="T4" fmla="*/ 0 w 36"/>
                  <a:gd name="T5" fmla="*/ 0 h 2"/>
                  <a:gd name="T6" fmla="*/ 0 w 36"/>
                  <a:gd name="T7" fmla="*/ 0 h 2"/>
                  <a:gd name="T8" fmla="*/ 0 w 36"/>
                  <a:gd name="T9" fmla="*/ 1 h 2"/>
                  <a:gd name="T10" fmla="*/ 0 w 36"/>
                  <a:gd name="T11" fmla="*/ 1 h 2"/>
                  <a:gd name="T12" fmla="*/ 2 w 36"/>
                  <a:gd name="T13" fmla="*/ 1 h 2"/>
                  <a:gd name="T14" fmla="*/ 33 w 36"/>
                  <a:gd name="T15" fmla="*/ 1 h 2"/>
                  <a:gd name="T16" fmla="*/ 35 w 36"/>
                  <a:gd name="T17" fmla="*/ 1 h 2"/>
                  <a:gd name="T18" fmla="*/ 35 w 36"/>
                  <a:gd name="T19" fmla="*/ 1 h 2"/>
                  <a:gd name="T20" fmla="*/ 35 w 36"/>
                  <a:gd name="T21" fmla="*/ 0 h 2"/>
                  <a:gd name="T22" fmla="*/ 33 w 36"/>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2"/>
                  <a:gd name="T38" fmla="*/ 36 w 36"/>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2">
                    <a:moveTo>
                      <a:pt x="33" y="0"/>
                    </a:moveTo>
                    <a:lnTo>
                      <a:pt x="2" y="0"/>
                    </a:lnTo>
                    <a:lnTo>
                      <a:pt x="0" y="0"/>
                    </a:lnTo>
                    <a:lnTo>
                      <a:pt x="0" y="1"/>
                    </a:lnTo>
                    <a:lnTo>
                      <a:pt x="2" y="1"/>
                    </a:lnTo>
                    <a:lnTo>
                      <a:pt x="33" y="1"/>
                    </a:lnTo>
                    <a:lnTo>
                      <a:pt x="35" y="1"/>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22" name="Freeform 705"/>
              <p:cNvSpPr>
                <a:spLocks/>
              </p:cNvSpPr>
              <p:nvPr/>
            </p:nvSpPr>
            <p:spPr bwMode="auto">
              <a:xfrm>
                <a:off x="820" y="3316"/>
                <a:ext cx="36" cy="2"/>
              </a:xfrm>
              <a:custGeom>
                <a:avLst/>
                <a:gdLst>
                  <a:gd name="T0" fmla="*/ 33 w 36"/>
                  <a:gd name="T1" fmla="*/ 0 h 2"/>
                  <a:gd name="T2" fmla="*/ 2 w 36"/>
                  <a:gd name="T3" fmla="*/ 0 h 2"/>
                  <a:gd name="T4" fmla="*/ 0 w 36"/>
                  <a:gd name="T5" fmla="*/ 0 h 2"/>
                  <a:gd name="T6" fmla="*/ 0 w 36"/>
                  <a:gd name="T7" fmla="*/ 0 h 2"/>
                  <a:gd name="T8" fmla="*/ 0 w 36"/>
                  <a:gd name="T9" fmla="*/ 1 h 2"/>
                  <a:gd name="T10" fmla="*/ 0 w 36"/>
                  <a:gd name="T11" fmla="*/ 1 h 2"/>
                  <a:gd name="T12" fmla="*/ 2 w 36"/>
                  <a:gd name="T13" fmla="*/ 1 h 2"/>
                  <a:gd name="T14" fmla="*/ 33 w 36"/>
                  <a:gd name="T15" fmla="*/ 1 h 2"/>
                  <a:gd name="T16" fmla="*/ 35 w 36"/>
                  <a:gd name="T17" fmla="*/ 1 h 2"/>
                  <a:gd name="T18" fmla="*/ 35 w 36"/>
                  <a:gd name="T19" fmla="*/ 1 h 2"/>
                  <a:gd name="T20" fmla="*/ 35 w 36"/>
                  <a:gd name="T21" fmla="*/ 0 h 2"/>
                  <a:gd name="T22" fmla="*/ 33 w 36"/>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2"/>
                  <a:gd name="T38" fmla="*/ 36 w 36"/>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2">
                    <a:moveTo>
                      <a:pt x="33" y="0"/>
                    </a:moveTo>
                    <a:lnTo>
                      <a:pt x="2" y="0"/>
                    </a:lnTo>
                    <a:lnTo>
                      <a:pt x="0" y="0"/>
                    </a:lnTo>
                    <a:lnTo>
                      <a:pt x="0" y="1"/>
                    </a:lnTo>
                    <a:lnTo>
                      <a:pt x="2" y="1"/>
                    </a:lnTo>
                    <a:lnTo>
                      <a:pt x="33" y="1"/>
                    </a:lnTo>
                    <a:lnTo>
                      <a:pt x="35" y="1"/>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23" name="Freeform 706"/>
              <p:cNvSpPr>
                <a:spLocks/>
              </p:cNvSpPr>
              <p:nvPr/>
            </p:nvSpPr>
            <p:spPr bwMode="auto">
              <a:xfrm>
                <a:off x="772" y="3316"/>
                <a:ext cx="36" cy="2"/>
              </a:xfrm>
              <a:custGeom>
                <a:avLst/>
                <a:gdLst>
                  <a:gd name="T0" fmla="*/ 33 w 36"/>
                  <a:gd name="T1" fmla="*/ 0 h 2"/>
                  <a:gd name="T2" fmla="*/ 2 w 36"/>
                  <a:gd name="T3" fmla="*/ 0 h 2"/>
                  <a:gd name="T4" fmla="*/ 0 w 36"/>
                  <a:gd name="T5" fmla="*/ 0 h 2"/>
                  <a:gd name="T6" fmla="*/ 0 w 36"/>
                  <a:gd name="T7" fmla="*/ 0 h 2"/>
                  <a:gd name="T8" fmla="*/ 0 w 36"/>
                  <a:gd name="T9" fmla="*/ 1 h 2"/>
                  <a:gd name="T10" fmla="*/ 0 w 36"/>
                  <a:gd name="T11" fmla="*/ 1 h 2"/>
                  <a:gd name="T12" fmla="*/ 2 w 36"/>
                  <a:gd name="T13" fmla="*/ 1 h 2"/>
                  <a:gd name="T14" fmla="*/ 33 w 36"/>
                  <a:gd name="T15" fmla="*/ 1 h 2"/>
                  <a:gd name="T16" fmla="*/ 35 w 36"/>
                  <a:gd name="T17" fmla="*/ 1 h 2"/>
                  <a:gd name="T18" fmla="*/ 35 w 36"/>
                  <a:gd name="T19" fmla="*/ 1 h 2"/>
                  <a:gd name="T20" fmla="*/ 35 w 36"/>
                  <a:gd name="T21" fmla="*/ 0 h 2"/>
                  <a:gd name="T22" fmla="*/ 35 w 36"/>
                  <a:gd name="T23" fmla="*/ 0 h 2"/>
                  <a:gd name="T24" fmla="*/ 33 w 36"/>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
                  <a:gd name="T41" fmla="*/ 36 w 36"/>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
                    <a:moveTo>
                      <a:pt x="33" y="0"/>
                    </a:moveTo>
                    <a:lnTo>
                      <a:pt x="2" y="0"/>
                    </a:lnTo>
                    <a:lnTo>
                      <a:pt x="0" y="0"/>
                    </a:lnTo>
                    <a:lnTo>
                      <a:pt x="0" y="1"/>
                    </a:lnTo>
                    <a:lnTo>
                      <a:pt x="2" y="1"/>
                    </a:lnTo>
                    <a:lnTo>
                      <a:pt x="33" y="1"/>
                    </a:lnTo>
                    <a:lnTo>
                      <a:pt x="35" y="1"/>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24" name="Freeform 707"/>
              <p:cNvSpPr>
                <a:spLocks/>
              </p:cNvSpPr>
              <p:nvPr/>
            </p:nvSpPr>
            <p:spPr bwMode="auto">
              <a:xfrm>
                <a:off x="724" y="3316"/>
                <a:ext cx="36" cy="2"/>
              </a:xfrm>
              <a:custGeom>
                <a:avLst/>
                <a:gdLst>
                  <a:gd name="T0" fmla="*/ 33 w 36"/>
                  <a:gd name="T1" fmla="*/ 0 h 2"/>
                  <a:gd name="T2" fmla="*/ 2 w 36"/>
                  <a:gd name="T3" fmla="*/ 0 h 2"/>
                  <a:gd name="T4" fmla="*/ 0 w 36"/>
                  <a:gd name="T5" fmla="*/ 0 h 2"/>
                  <a:gd name="T6" fmla="*/ 0 w 36"/>
                  <a:gd name="T7" fmla="*/ 0 h 2"/>
                  <a:gd name="T8" fmla="*/ 0 w 36"/>
                  <a:gd name="T9" fmla="*/ 1 h 2"/>
                  <a:gd name="T10" fmla="*/ 0 w 36"/>
                  <a:gd name="T11" fmla="*/ 1 h 2"/>
                  <a:gd name="T12" fmla="*/ 2 w 36"/>
                  <a:gd name="T13" fmla="*/ 1 h 2"/>
                  <a:gd name="T14" fmla="*/ 33 w 36"/>
                  <a:gd name="T15" fmla="*/ 1 h 2"/>
                  <a:gd name="T16" fmla="*/ 35 w 36"/>
                  <a:gd name="T17" fmla="*/ 1 h 2"/>
                  <a:gd name="T18" fmla="*/ 35 w 36"/>
                  <a:gd name="T19" fmla="*/ 1 h 2"/>
                  <a:gd name="T20" fmla="*/ 35 w 36"/>
                  <a:gd name="T21" fmla="*/ 0 h 2"/>
                  <a:gd name="T22" fmla="*/ 35 w 36"/>
                  <a:gd name="T23" fmla="*/ 0 h 2"/>
                  <a:gd name="T24" fmla="*/ 33 w 36"/>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
                  <a:gd name="T41" fmla="*/ 36 w 36"/>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
                    <a:moveTo>
                      <a:pt x="33" y="0"/>
                    </a:moveTo>
                    <a:lnTo>
                      <a:pt x="2" y="0"/>
                    </a:lnTo>
                    <a:lnTo>
                      <a:pt x="0" y="0"/>
                    </a:lnTo>
                    <a:lnTo>
                      <a:pt x="0" y="1"/>
                    </a:lnTo>
                    <a:lnTo>
                      <a:pt x="2" y="1"/>
                    </a:lnTo>
                    <a:lnTo>
                      <a:pt x="33" y="1"/>
                    </a:lnTo>
                    <a:lnTo>
                      <a:pt x="35" y="1"/>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25" name="Freeform 708"/>
              <p:cNvSpPr>
                <a:spLocks/>
              </p:cNvSpPr>
              <p:nvPr/>
            </p:nvSpPr>
            <p:spPr bwMode="auto">
              <a:xfrm>
                <a:off x="673" y="3316"/>
                <a:ext cx="39" cy="2"/>
              </a:xfrm>
              <a:custGeom>
                <a:avLst/>
                <a:gdLst>
                  <a:gd name="T0" fmla="*/ 36 w 39"/>
                  <a:gd name="T1" fmla="*/ 0 h 2"/>
                  <a:gd name="T2" fmla="*/ 4 w 39"/>
                  <a:gd name="T3" fmla="*/ 0 h 2"/>
                  <a:gd name="T4" fmla="*/ 2 w 39"/>
                  <a:gd name="T5" fmla="*/ 0 h 2"/>
                  <a:gd name="T6" fmla="*/ 2 w 39"/>
                  <a:gd name="T7" fmla="*/ 0 h 2"/>
                  <a:gd name="T8" fmla="*/ 0 w 39"/>
                  <a:gd name="T9" fmla="*/ 0 h 2"/>
                  <a:gd name="T10" fmla="*/ 0 w 39"/>
                  <a:gd name="T11" fmla="*/ 1 h 2"/>
                  <a:gd name="T12" fmla="*/ 2 w 39"/>
                  <a:gd name="T13" fmla="*/ 1 h 2"/>
                  <a:gd name="T14" fmla="*/ 4 w 39"/>
                  <a:gd name="T15" fmla="*/ 1 h 2"/>
                  <a:gd name="T16" fmla="*/ 36 w 39"/>
                  <a:gd name="T17" fmla="*/ 1 h 2"/>
                  <a:gd name="T18" fmla="*/ 38 w 39"/>
                  <a:gd name="T19" fmla="*/ 1 h 2"/>
                  <a:gd name="T20" fmla="*/ 38 w 39"/>
                  <a:gd name="T21" fmla="*/ 1 h 2"/>
                  <a:gd name="T22" fmla="*/ 38 w 39"/>
                  <a:gd name="T23" fmla="*/ 0 h 2"/>
                  <a:gd name="T24" fmla="*/ 36 w 39"/>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2"/>
                  <a:gd name="T41" fmla="*/ 39 w 39"/>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2">
                    <a:moveTo>
                      <a:pt x="36" y="0"/>
                    </a:moveTo>
                    <a:lnTo>
                      <a:pt x="4" y="0"/>
                    </a:lnTo>
                    <a:lnTo>
                      <a:pt x="2" y="0"/>
                    </a:lnTo>
                    <a:lnTo>
                      <a:pt x="0" y="0"/>
                    </a:lnTo>
                    <a:lnTo>
                      <a:pt x="0" y="1"/>
                    </a:lnTo>
                    <a:lnTo>
                      <a:pt x="2" y="1"/>
                    </a:lnTo>
                    <a:lnTo>
                      <a:pt x="4" y="1"/>
                    </a:lnTo>
                    <a:lnTo>
                      <a:pt x="36" y="1"/>
                    </a:lnTo>
                    <a:lnTo>
                      <a:pt x="38" y="1"/>
                    </a:lnTo>
                    <a:lnTo>
                      <a:pt x="38" y="0"/>
                    </a:lnTo>
                    <a:lnTo>
                      <a:pt x="36"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26" name="Freeform 709"/>
              <p:cNvSpPr>
                <a:spLocks/>
              </p:cNvSpPr>
              <p:nvPr/>
            </p:nvSpPr>
            <p:spPr bwMode="auto">
              <a:xfrm>
                <a:off x="628" y="3316"/>
                <a:ext cx="36" cy="2"/>
              </a:xfrm>
              <a:custGeom>
                <a:avLst/>
                <a:gdLst>
                  <a:gd name="T0" fmla="*/ 33 w 36"/>
                  <a:gd name="T1" fmla="*/ 0 h 2"/>
                  <a:gd name="T2" fmla="*/ 2 w 36"/>
                  <a:gd name="T3" fmla="*/ 0 h 2"/>
                  <a:gd name="T4" fmla="*/ 0 w 36"/>
                  <a:gd name="T5" fmla="*/ 0 h 2"/>
                  <a:gd name="T6" fmla="*/ 0 w 36"/>
                  <a:gd name="T7" fmla="*/ 0 h 2"/>
                  <a:gd name="T8" fmla="*/ 0 w 36"/>
                  <a:gd name="T9" fmla="*/ 1 h 2"/>
                  <a:gd name="T10" fmla="*/ 0 w 36"/>
                  <a:gd name="T11" fmla="*/ 1 h 2"/>
                  <a:gd name="T12" fmla="*/ 2 w 36"/>
                  <a:gd name="T13" fmla="*/ 1 h 2"/>
                  <a:gd name="T14" fmla="*/ 33 w 36"/>
                  <a:gd name="T15" fmla="*/ 1 h 2"/>
                  <a:gd name="T16" fmla="*/ 35 w 36"/>
                  <a:gd name="T17" fmla="*/ 1 h 2"/>
                  <a:gd name="T18" fmla="*/ 35 w 36"/>
                  <a:gd name="T19" fmla="*/ 1 h 2"/>
                  <a:gd name="T20" fmla="*/ 35 w 36"/>
                  <a:gd name="T21" fmla="*/ 0 h 2"/>
                  <a:gd name="T22" fmla="*/ 35 w 36"/>
                  <a:gd name="T23" fmla="*/ 0 h 2"/>
                  <a:gd name="T24" fmla="*/ 33 w 36"/>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
                  <a:gd name="T41" fmla="*/ 36 w 36"/>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
                    <a:moveTo>
                      <a:pt x="33" y="0"/>
                    </a:moveTo>
                    <a:lnTo>
                      <a:pt x="2" y="0"/>
                    </a:lnTo>
                    <a:lnTo>
                      <a:pt x="0" y="0"/>
                    </a:lnTo>
                    <a:lnTo>
                      <a:pt x="0" y="1"/>
                    </a:lnTo>
                    <a:lnTo>
                      <a:pt x="2" y="1"/>
                    </a:lnTo>
                    <a:lnTo>
                      <a:pt x="33" y="1"/>
                    </a:lnTo>
                    <a:lnTo>
                      <a:pt x="35" y="1"/>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27" name="Freeform 710"/>
              <p:cNvSpPr>
                <a:spLocks/>
              </p:cNvSpPr>
              <p:nvPr/>
            </p:nvSpPr>
            <p:spPr bwMode="auto">
              <a:xfrm>
                <a:off x="580" y="3316"/>
                <a:ext cx="36" cy="2"/>
              </a:xfrm>
              <a:custGeom>
                <a:avLst/>
                <a:gdLst>
                  <a:gd name="T0" fmla="*/ 33 w 36"/>
                  <a:gd name="T1" fmla="*/ 0 h 2"/>
                  <a:gd name="T2" fmla="*/ 2 w 36"/>
                  <a:gd name="T3" fmla="*/ 0 h 2"/>
                  <a:gd name="T4" fmla="*/ 0 w 36"/>
                  <a:gd name="T5" fmla="*/ 0 h 2"/>
                  <a:gd name="T6" fmla="*/ 0 w 36"/>
                  <a:gd name="T7" fmla="*/ 0 h 2"/>
                  <a:gd name="T8" fmla="*/ 0 w 36"/>
                  <a:gd name="T9" fmla="*/ 1 h 2"/>
                  <a:gd name="T10" fmla="*/ 0 w 36"/>
                  <a:gd name="T11" fmla="*/ 1 h 2"/>
                  <a:gd name="T12" fmla="*/ 2 w 36"/>
                  <a:gd name="T13" fmla="*/ 1 h 2"/>
                  <a:gd name="T14" fmla="*/ 33 w 36"/>
                  <a:gd name="T15" fmla="*/ 1 h 2"/>
                  <a:gd name="T16" fmla="*/ 35 w 36"/>
                  <a:gd name="T17" fmla="*/ 1 h 2"/>
                  <a:gd name="T18" fmla="*/ 35 w 36"/>
                  <a:gd name="T19" fmla="*/ 1 h 2"/>
                  <a:gd name="T20" fmla="*/ 35 w 36"/>
                  <a:gd name="T21" fmla="*/ 0 h 2"/>
                  <a:gd name="T22" fmla="*/ 35 w 36"/>
                  <a:gd name="T23" fmla="*/ 0 h 2"/>
                  <a:gd name="T24" fmla="*/ 33 w 36"/>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
                  <a:gd name="T41" fmla="*/ 36 w 36"/>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
                    <a:moveTo>
                      <a:pt x="33" y="0"/>
                    </a:moveTo>
                    <a:lnTo>
                      <a:pt x="2" y="0"/>
                    </a:lnTo>
                    <a:lnTo>
                      <a:pt x="0" y="0"/>
                    </a:lnTo>
                    <a:lnTo>
                      <a:pt x="0" y="1"/>
                    </a:lnTo>
                    <a:lnTo>
                      <a:pt x="2" y="1"/>
                    </a:lnTo>
                    <a:lnTo>
                      <a:pt x="33" y="1"/>
                    </a:lnTo>
                    <a:lnTo>
                      <a:pt x="35" y="1"/>
                    </a:lnTo>
                    <a:lnTo>
                      <a:pt x="35" y="0"/>
                    </a:lnTo>
                    <a:lnTo>
                      <a:pt x="33"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328" name="Freeform 711"/>
              <p:cNvSpPr>
                <a:spLocks/>
              </p:cNvSpPr>
              <p:nvPr/>
            </p:nvSpPr>
            <p:spPr bwMode="auto">
              <a:xfrm>
                <a:off x="1116" y="3239"/>
                <a:ext cx="44" cy="22"/>
              </a:xfrm>
              <a:custGeom>
                <a:avLst/>
                <a:gdLst>
                  <a:gd name="T0" fmla="*/ 3 w 44"/>
                  <a:gd name="T1" fmla="*/ 6 h 22"/>
                  <a:gd name="T2" fmla="*/ 32 w 44"/>
                  <a:gd name="T3" fmla="*/ 20 h 22"/>
                  <a:gd name="T4" fmla="*/ 35 w 44"/>
                  <a:gd name="T5" fmla="*/ 21 h 22"/>
                  <a:gd name="T6" fmla="*/ 38 w 44"/>
                  <a:gd name="T7" fmla="*/ 21 h 22"/>
                  <a:gd name="T8" fmla="*/ 38 w 44"/>
                  <a:gd name="T9" fmla="*/ 20 h 22"/>
                  <a:gd name="T10" fmla="*/ 43 w 44"/>
                  <a:gd name="T11" fmla="*/ 17 h 22"/>
                  <a:gd name="T12" fmla="*/ 43 w 44"/>
                  <a:gd name="T13" fmla="*/ 15 h 22"/>
                  <a:gd name="T14" fmla="*/ 43 w 44"/>
                  <a:gd name="T15" fmla="*/ 14 h 22"/>
                  <a:gd name="T16" fmla="*/ 11 w 44"/>
                  <a:gd name="T17" fmla="*/ 0 h 22"/>
                  <a:gd name="T18" fmla="*/ 8 w 44"/>
                  <a:gd name="T19" fmla="*/ 0 h 22"/>
                  <a:gd name="T20" fmla="*/ 5 w 44"/>
                  <a:gd name="T21" fmla="*/ 0 h 22"/>
                  <a:gd name="T22" fmla="*/ 3 w 44"/>
                  <a:gd name="T23" fmla="*/ 3 h 22"/>
                  <a:gd name="T24" fmla="*/ 3 w 44"/>
                  <a:gd name="T25" fmla="*/ 5 h 22"/>
                  <a:gd name="T26" fmla="*/ 0 w 44"/>
                  <a:gd name="T27" fmla="*/ 5 h 22"/>
                  <a:gd name="T28" fmla="*/ 3 w 44"/>
                  <a:gd name="T29" fmla="*/ 6 h 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22"/>
                  <a:gd name="T47" fmla="*/ 44 w 44"/>
                  <a:gd name="T48" fmla="*/ 22 h 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22">
                    <a:moveTo>
                      <a:pt x="3" y="6"/>
                    </a:moveTo>
                    <a:lnTo>
                      <a:pt x="32" y="20"/>
                    </a:lnTo>
                    <a:lnTo>
                      <a:pt x="35" y="21"/>
                    </a:lnTo>
                    <a:lnTo>
                      <a:pt x="38" y="21"/>
                    </a:lnTo>
                    <a:lnTo>
                      <a:pt x="38" y="20"/>
                    </a:lnTo>
                    <a:lnTo>
                      <a:pt x="43" y="17"/>
                    </a:lnTo>
                    <a:lnTo>
                      <a:pt x="43" y="15"/>
                    </a:lnTo>
                    <a:lnTo>
                      <a:pt x="43" y="14"/>
                    </a:lnTo>
                    <a:lnTo>
                      <a:pt x="11" y="0"/>
                    </a:lnTo>
                    <a:lnTo>
                      <a:pt x="8" y="0"/>
                    </a:lnTo>
                    <a:lnTo>
                      <a:pt x="5" y="0"/>
                    </a:lnTo>
                    <a:lnTo>
                      <a:pt x="3" y="3"/>
                    </a:lnTo>
                    <a:lnTo>
                      <a:pt x="3" y="5"/>
                    </a:lnTo>
                    <a:lnTo>
                      <a:pt x="0" y="5"/>
                    </a:lnTo>
                    <a:lnTo>
                      <a:pt x="3" y="6"/>
                    </a:lnTo>
                  </a:path>
                </a:pathLst>
              </a:custGeom>
              <a:noFill/>
              <a:ln w="12700" cap="rnd">
                <a:solidFill>
                  <a:srgbClr val="000000"/>
                </a:solidFill>
                <a:round/>
                <a:headEnd/>
                <a:tailEnd/>
              </a:ln>
            </p:spPr>
            <p:txBody>
              <a:bodyPr>
                <a:prstTxWarp prst="textNoShape">
                  <a:avLst/>
                </a:prstTxWarp>
              </a:bodyPr>
              <a:lstStyle/>
              <a:p>
                <a:endParaRPr lang="en-US"/>
              </a:p>
            </p:txBody>
          </p:sp>
          <p:sp>
            <p:nvSpPr>
              <p:cNvPr id="26329" name="Freeform 712"/>
              <p:cNvSpPr>
                <a:spLocks/>
              </p:cNvSpPr>
              <p:nvPr/>
            </p:nvSpPr>
            <p:spPr bwMode="auto">
              <a:xfrm>
                <a:off x="1151" y="3259"/>
                <a:ext cx="22" cy="28"/>
              </a:xfrm>
              <a:custGeom>
                <a:avLst/>
                <a:gdLst>
                  <a:gd name="T0" fmla="*/ 0 w 22"/>
                  <a:gd name="T1" fmla="*/ 3 h 28"/>
                  <a:gd name="T2" fmla="*/ 8 w 22"/>
                  <a:gd name="T3" fmla="*/ 26 h 28"/>
                  <a:gd name="T4" fmla="*/ 11 w 22"/>
                  <a:gd name="T5" fmla="*/ 27 h 28"/>
                  <a:gd name="T6" fmla="*/ 18 w 22"/>
                  <a:gd name="T7" fmla="*/ 26 h 28"/>
                  <a:gd name="T8" fmla="*/ 21 w 22"/>
                  <a:gd name="T9" fmla="*/ 26 h 28"/>
                  <a:gd name="T10" fmla="*/ 21 w 22"/>
                  <a:gd name="T11" fmla="*/ 24 h 28"/>
                  <a:gd name="T12" fmla="*/ 13 w 22"/>
                  <a:gd name="T13" fmla="*/ 2 h 28"/>
                  <a:gd name="T14" fmla="*/ 13 w 22"/>
                  <a:gd name="T15" fmla="*/ 0 h 28"/>
                  <a:gd name="T16" fmla="*/ 11 w 22"/>
                  <a:gd name="T17" fmla="*/ 0 h 28"/>
                  <a:gd name="T18" fmla="*/ 3 w 22"/>
                  <a:gd name="T19" fmla="*/ 2 h 28"/>
                  <a:gd name="T20" fmla="*/ 0 w 22"/>
                  <a:gd name="T21" fmla="*/ 3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8"/>
                  <a:gd name="T35" fmla="*/ 22 w 22"/>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8">
                    <a:moveTo>
                      <a:pt x="0" y="3"/>
                    </a:moveTo>
                    <a:lnTo>
                      <a:pt x="8" y="26"/>
                    </a:lnTo>
                    <a:lnTo>
                      <a:pt x="11" y="27"/>
                    </a:lnTo>
                    <a:lnTo>
                      <a:pt x="18" y="26"/>
                    </a:lnTo>
                    <a:lnTo>
                      <a:pt x="21" y="26"/>
                    </a:lnTo>
                    <a:lnTo>
                      <a:pt x="21" y="24"/>
                    </a:lnTo>
                    <a:lnTo>
                      <a:pt x="13" y="2"/>
                    </a:lnTo>
                    <a:lnTo>
                      <a:pt x="13" y="0"/>
                    </a:lnTo>
                    <a:lnTo>
                      <a:pt x="11" y="0"/>
                    </a:lnTo>
                    <a:lnTo>
                      <a:pt x="3" y="2"/>
                    </a:lnTo>
                    <a:lnTo>
                      <a:pt x="0" y="3"/>
                    </a:lnTo>
                  </a:path>
                </a:pathLst>
              </a:custGeom>
              <a:noFill/>
              <a:ln w="12700" cap="rnd">
                <a:solidFill>
                  <a:srgbClr val="000000"/>
                </a:solidFill>
                <a:round/>
                <a:headEnd/>
                <a:tailEnd/>
              </a:ln>
            </p:spPr>
            <p:txBody>
              <a:bodyPr>
                <a:prstTxWarp prst="textNoShape">
                  <a:avLst/>
                </a:prstTxWarp>
              </a:bodyPr>
              <a:lstStyle/>
              <a:p>
                <a:endParaRPr lang="en-US"/>
              </a:p>
            </p:txBody>
          </p:sp>
          <p:sp>
            <p:nvSpPr>
              <p:cNvPr id="26330" name="Freeform 713"/>
              <p:cNvSpPr>
                <a:spLocks/>
              </p:cNvSpPr>
              <p:nvPr/>
            </p:nvSpPr>
            <p:spPr bwMode="auto">
              <a:xfrm>
                <a:off x="1140" y="3287"/>
                <a:ext cx="30" cy="27"/>
              </a:xfrm>
              <a:custGeom>
                <a:avLst/>
                <a:gdLst>
                  <a:gd name="T0" fmla="*/ 16 w 30"/>
                  <a:gd name="T1" fmla="*/ 0 h 27"/>
                  <a:gd name="T2" fmla="*/ 0 w 30"/>
                  <a:gd name="T3" fmla="*/ 21 h 27"/>
                  <a:gd name="T4" fmla="*/ 0 w 30"/>
                  <a:gd name="T5" fmla="*/ 23 h 27"/>
                  <a:gd name="T6" fmla="*/ 3 w 30"/>
                  <a:gd name="T7" fmla="*/ 23 h 27"/>
                  <a:gd name="T8" fmla="*/ 8 w 30"/>
                  <a:gd name="T9" fmla="*/ 26 h 27"/>
                  <a:gd name="T10" fmla="*/ 11 w 30"/>
                  <a:gd name="T11" fmla="*/ 26 h 27"/>
                  <a:gd name="T12" fmla="*/ 11 w 30"/>
                  <a:gd name="T13" fmla="*/ 24 h 27"/>
                  <a:gd name="T14" fmla="*/ 13 w 30"/>
                  <a:gd name="T15" fmla="*/ 24 h 27"/>
                  <a:gd name="T16" fmla="*/ 29 w 30"/>
                  <a:gd name="T17" fmla="*/ 5 h 27"/>
                  <a:gd name="T18" fmla="*/ 29 w 30"/>
                  <a:gd name="T19" fmla="*/ 3 h 27"/>
                  <a:gd name="T20" fmla="*/ 29 w 30"/>
                  <a:gd name="T21" fmla="*/ 2 h 27"/>
                  <a:gd name="T22" fmla="*/ 26 w 30"/>
                  <a:gd name="T23" fmla="*/ 2 h 27"/>
                  <a:gd name="T24" fmla="*/ 21 w 30"/>
                  <a:gd name="T25" fmla="*/ 0 h 27"/>
                  <a:gd name="T26" fmla="*/ 18 w 30"/>
                  <a:gd name="T27" fmla="*/ 0 h 27"/>
                  <a:gd name="T28" fmla="*/ 16 w 30"/>
                  <a:gd name="T29" fmla="*/ 0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
                  <a:gd name="T46" fmla="*/ 0 h 27"/>
                  <a:gd name="T47" fmla="*/ 30 w 30"/>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 h="27">
                    <a:moveTo>
                      <a:pt x="16" y="0"/>
                    </a:moveTo>
                    <a:lnTo>
                      <a:pt x="0" y="21"/>
                    </a:lnTo>
                    <a:lnTo>
                      <a:pt x="0" y="23"/>
                    </a:lnTo>
                    <a:lnTo>
                      <a:pt x="3" y="23"/>
                    </a:lnTo>
                    <a:lnTo>
                      <a:pt x="8" y="26"/>
                    </a:lnTo>
                    <a:lnTo>
                      <a:pt x="11" y="26"/>
                    </a:lnTo>
                    <a:lnTo>
                      <a:pt x="11" y="24"/>
                    </a:lnTo>
                    <a:lnTo>
                      <a:pt x="13" y="24"/>
                    </a:lnTo>
                    <a:lnTo>
                      <a:pt x="29" y="5"/>
                    </a:lnTo>
                    <a:lnTo>
                      <a:pt x="29" y="3"/>
                    </a:lnTo>
                    <a:lnTo>
                      <a:pt x="29" y="2"/>
                    </a:lnTo>
                    <a:lnTo>
                      <a:pt x="26" y="2"/>
                    </a:lnTo>
                    <a:lnTo>
                      <a:pt x="21" y="0"/>
                    </a:lnTo>
                    <a:lnTo>
                      <a:pt x="18" y="0"/>
                    </a:lnTo>
                    <a:lnTo>
                      <a:pt x="16"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31" name="Freeform 714"/>
              <p:cNvSpPr>
                <a:spLocks/>
              </p:cNvSpPr>
              <p:nvPr/>
            </p:nvSpPr>
            <p:spPr bwMode="auto">
              <a:xfrm>
                <a:off x="1097" y="3310"/>
                <a:ext cx="47" cy="16"/>
              </a:xfrm>
              <a:custGeom>
                <a:avLst/>
                <a:gdLst>
                  <a:gd name="T0" fmla="*/ 38 w 47"/>
                  <a:gd name="T1" fmla="*/ 0 h 16"/>
                  <a:gd name="T2" fmla="*/ 0 w 47"/>
                  <a:gd name="T3" fmla="*/ 8 h 16"/>
                  <a:gd name="T4" fmla="*/ 0 w 47"/>
                  <a:gd name="T5" fmla="*/ 9 h 16"/>
                  <a:gd name="T6" fmla="*/ 3 w 47"/>
                  <a:gd name="T7" fmla="*/ 14 h 16"/>
                  <a:gd name="T8" fmla="*/ 3 w 47"/>
                  <a:gd name="T9" fmla="*/ 15 h 16"/>
                  <a:gd name="T10" fmla="*/ 5 w 47"/>
                  <a:gd name="T11" fmla="*/ 15 h 16"/>
                  <a:gd name="T12" fmla="*/ 43 w 47"/>
                  <a:gd name="T13" fmla="*/ 8 h 16"/>
                  <a:gd name="T14" fmla="*/ 43 w 47"/>
                  <a:gd name="T15" fmla="*/ 6 h 16"/>
                  <a:gd name="T16" fmla="*/ 46 w 47"/>
                  <a:gd name="T17" fmla="*/ 6 h 16"/>
                  <a:gd name="T18" fmla="*/ 46 w 47"/>
                  <a:gd name="T19" fmla="*/ 5 h 16"/>
                  <a:gd name="T20" fmla="*/ 43 w 47"/>
                  <a:gd name="T21" fmla="*/ 0 h 16"/>
                  <a:gd name="T22" fmla="*/ 41 w 47"/>
                  <a:gd name="T23" fmla="*/ 0 h 16"/>
                  <a:gd name="T24" fmla="*/ 38 w 4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
                  <a:gd name="T40" fmla="*/ 0 h 16"/>
                  <a:gd name="T41" fmla="*/ 47 w 4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 h="16">
                    <a:moveTo>
                      <a:pt x="38" y="0"/>
                    </a:moveTo>
                    <a:lnTo>
                      <a:pt x="0" y="8"/>
                    </a:lnTo>
                    <a:lnTo>
                      <a:pt x="0" y="9"/>
                    </a:lnTo>
                    <a:lnTo>
                      <a:pt x="3" y="14"/>
                    </a:lnTo>
                    <a:lnTo>
                      <a:pt x="3" y="15"/>
                    </a:lnTo>
                    <a:lnTo>
                      <a:pt x="5" y="15"/>
                    </a:lnTo>
                    <a:lnTo>
                      <a:pt x="43" y="8"/>
                    </a:lnTo>
                    <a:lnTo>
                      <a:pt x="43" y="6"/>
                    </a:lnTo>
                    <a:lnTo>
                      <a:pt x="46" y="6"/>
                    </a:lnTo>
                    <a:lnTo>
                      <a:pt x="46" y="5"/>
                    </a:lnTo>
                    <a:lnTo>
                      <a:pt x="43" y="0"/>
                    </a:lnTo>
                    <a:lnTo>
                      <a:pt x="41" y="0"/>
                    </a:lnTo>
                    <a:lnTo>
                      <a:pt x="38"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32" name="Freeform 715"/>
              <p:cNvSpPr>
                <a:spLocks/>
              </p:cNvSpPr>
              <p:nvPr/>
            </p:nvSpPr>
            <p:spPr bwMode="auto">
              <a:xfrm>
                <a:off x="1047" y="3316"/>
                <a:ext cx="46" cy="8"/>
              </a:xfrm>
              <a:custGeom>
                <a:avLst/>
                <a:gdLst>
                  <a:gd name="T0" fmla="*/ 42 w 46"/>
                  <a:gd name="T1" fmla="*/ 0 h 8"/>
                  <a:gd name="T2" fmla="*/ 3 w 46"/>
                  <a:gd name="T3" fmla="*/ 0 h 8"/>
                  <a:gd name="T4" fmla="*/ 0 w 46"/>
                  <a:gd name="T5" fmla="*/ 1 h 8"/>
                  <a:gd name="T6" fmla="*/ 0 w 46"/>
                  <a:gd name="T7" fmla="*/ 6 h 8"/>
                  <a:gd name="T8" fmla="*/ 0 w 46"/>
                  <a:gd name="T9" fmla="*/ 7 h 8"/>
                  <a:gd name="T10" fmla="*/ 3 w 46"/>
                  <a:gd name="T11" fmla="*/ 7 h 8"/>
                  <a:gd name="T12" fmla="*/ 42 w 46"/>
                  <a:gd name="T13" fmla="*/ 7 h 8"/>
                  <a:gd name="T14" fmla="*/ 45 w 46"/>
                  <a:gd name="T15" fmla="*/ 7 h 8"/>
                  <a:gd name="T16" fmla="*/ 45 w 46"/>
                  <a:gd name="T17" fmla="*/ 6 h 8"/>
                  <a:gd name="T18" fmla="*/ 45 w 46"/>
                  <a:gd name="T19" fmla="*/ 1 h 8"/>
                  <a:gd name="T20" fmla="*/ 45 w 46"/>
                  <a:gd name="T21" fmla="*/ 0 h 8"/>
                  <a:gd name="T22" fmla="*/ 42 w 46"/>
                  <a:gd name="T23" fmla="*/ 0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8"/>
                  <a:gd name="T38" fmla="*/ 46 w 46"/>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8">
                    <a:moveTo>
                      <a:pt x="42" y="0"/>
                    </a:moveTo>
                    <a:lnTo>
                      <a:pt x="3" y="0"/>
                    </a:lnTo>
                    <a:lnTo>
                      <a:pt x="0" y="1"/>
                    </a:lnTo>
                    <a:lnTo>
                      <a:pt x="0" y="6"/>
                    </a:lnTo>
                    <a:lnTo>
                      <a:pt x="0" y="7"/>
                    </a:lnTo>
                    <a:lnTo>
                      <a:pt x="3" y="7"/>
                    </a:lnTo>
                    <a:lnTo>
                      <a:pt x="42" y="7"/>
                    </a:lnTo>
                    <a:lnTo>
                      <a:pt x="45" y="7"/>
                    </a:lnTo>
                    <a:lnTo>
                      <a:pt x="45" y="6"/>
                    </a:lnTo>
                    <a:lnTo>
                      <a:pt x="45" y="1"/>
                    </a:lnTo>
                    <a:lnTo>
                      <a:pt x="45" y="0"/>
                    </a:lnTo>
                    <a:lnTo>
                      <a:pt x="4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33" name="Freeform 716"/>
              <p:cNvSpPr>
                <a:spLocks/>
              </p:cNvSpPr>
              <p:nvPr/>
            </p:nvSpPr>
            <p:spPr bwMode="auto">
              <a:xfrm>
                <a:off x="1001" y="3316"/>
                <a:ext cx="47" cy="8"/>
              </a:xfrm>
              <a:custGeom>
                <a:avLst/>
                <a:gdLst>
                  <a:gd name="T0" fmla="*/ 41 w 47"/>
                  <a:gd name="T1" fmla="*/ 0 h 8"/>
                  <a:gd name="T2" fmla="*/ 0 w 47"/>
                  <a:gd name="T3" fmla="*/ 0 h 8"/>
                  <a:gd name="T4" fmla="*/ 0 w 47"/>
                  <a:gd name="T5" fmla="*/ 1 h 8"/>
                  <a:gd name="T6" fmla="*/ 0 w 47"/>
                  <a:gd name="T7" fmla="*/ 6 h 8"/>
                  <a:gd name="T8" fmla="*/ 0 w 47"/>
                  <a:gd name="T9" fmla="*/ 7 h 8"/>
                  <a:gd name="T10" fmla="*/ 41 w 47"/>
                  <a:gd name="T11" fmla="*/ 7 h 8"/>
                  <a:gd name="T12" fmla="*/ 43 w 47"/>
                  <a:gd name="T13" fmla="*/ 7 h 8"/>
                  <a:gd name="T14" fmla="*/ 46 w 47"/>
                  <a:gd name="T15" fmla="*/ 6 h 8"/>
                  <a:gd name="T16" fmla="*/ 46 w 47"/>
                  <a:gd name="T17" fmla="*/ 1 h 8"/>
                  <a:gd name="T18" fmla="*/ 43 w 47"/>
                  <a:gd name="T19" fmla="*/ 1 h 8"/>
                  <a:gd name="T20" fmla="*/ 43 w 47"/>
                  <a:gd name="T21" fmla="*/ 0 h 8"/>
                  <a:gd name="T22" fmla="*/ 41 w 47"/>
                  <a:gd name="T23" fmla="*/ 0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8"/>
                  <a:gd name="T38" fmla="*/ 47 w 47"/>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8">
                    <a:moveTo>
                      <a:pt x="41" y="0"/>
                    </a:moveTo>
                    <a:lnTo>
                      <a:pt x="0" y="0"/>
                    </a:lnTo>
                    <a:lnTo>
                      <a:pt x="0" y="1"/>
                    </a:lnTo>
                    <a:lnTo>
                      <a:pt x="0" y="6"/>
                    </a:lnTo>
                    <a:lnTo>
                      <a:pt x="0" y="7"/>
                    </a:lnTo>
                    <a:lnTo>
                      <a:pt x="41" y="7"/>
                    </a:lnTo>
                    <a:lnTo>
                      <a:pt x="43" y="7"/>
                    </a:lnTo>
                    <a:lnTo>
                      <a:pt x="46" y="6"/>
                    </a:lnTo>
                    <a:lnTo>
                      <a:pt x="46" y="1"/>
                    </a:lnTo>
                    <a:lnTo>
                      <a:pt x="43" y="1"/>
                    </a:lnTo>
                    <a:lnTo>
                      <a:pt x="43" y="0"/>
                    </a:lnTo>
                    <a:lnTo>
                      <a:pt x="41"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34" name="Freeform 717"/>
              <p:cNvSpPr>
                <a:spLocks/>
              </p:cNvSpPr>
              <p:nvPr/>
            </p:nvSpPr>
            <p:spPr bwMode="auto">
              <a:xfrm>
                <a:off x="953" y="3316"/>
                <a:ext cx="47" cy="8"/>
              </a:xfrm>
              <a:custGeom>
                <a:avLst/>
                <a:gdLst>
                  <a:gd name="T0" fmla="*/ 43 w 47"/>
                  <a:gd name="T1" fmla="*/ 0 h 8"/>
                  <a:gd name="T2" fmla="*/ 3 w 47"/>
                  <a:gd name="T3" fmla="*/ 0 h 8"/>
                  <a:gd name="T4" fmla="*/ 0 w 47"/>
                  <a:gd name="T5" fmla="*/ 0 h 8"/>
                  <a:gd name="T6" fmla="*/ 0 w 47"/>
                  <a:gd name="T7" fmla="*/ 1 h 8"/>
                  <a:gd name="T8" fmla="*/ 0 w 47"/>
                  <a:gd name="T9" fmla="*/ 6 h 8"/>
                  <a:gd name="T10" fmla="*/ 0 w 47"/>
                  <a:gd name="T11" fmla="*/ 7 h 8"/>
                  <a:gd name="T12" fmla="*/ 3 w 47"/>
                  <a:gd name="T13" fmla="*/ 7 h 8"/>
                  <a:gd name="T14" fmla="*/ 43 w 47"/>
                  <a:gd name="T15" fmla="*/ 7 h 8"/>
                  <a:gd name="T16" fmla="*/ 46 w 47"/>
                  <a:gd name="T17" fmla="*/ 7 h 8"/>
                  <a:gd name="T18" fmla="*/ 46 w 47"/>
                  <a:gd name="T19" fmla="*/ 6 h 8"/>
                  <a:gd name="T20" fmla="*/ 46 w 47"/>
                  <a:gd name="T21" fmla="*/ 1 h 8"/>
                  <a:gd name="T22" fmla="*/ 43 w 47"/>
                  <a:gd name="T23" fmla="*/ 0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8"/>
                  <a:gd name="T38" fmla="*/ 47 w 47"/>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8">
                    <a:moveTo>
                      <a:pt x="43" y="0"/>
                    </a:moveTo>
                    <a:lnTo>
                      <a:pt x="3" y="0"/>
                    </a:lnTo>
                    <a:lnTo>
                      <a:pt x="0" y="0"/>
                    </a:lnTo>
                    <a:lnTo>
                      <a:pt x="0" y="1"/>
                    </a:lnTo>
                    <a:lnTo>
                      <a:pt x="0" y="6"/>
                    </a:lnTo>
                    <a:lnTo>
                      <a:pt x="0" y="7"/>
                    </a:lnTo>
                    <a:lnTo>
                      <a:pt x="3" y="7"/>
                    </a:lnTo>
                    <a:lnTo>
                      <a:pt x="43" y="7"/>
                    </a:lnTo>
                    <a:lnTo>
                      <a:pt x="46" y="7"/>
                    </a:lnTo>
                    <a:lnTo>
                      <a:pt x="46" y="6"/>
                    </a:lnTo>
                    <a:lnTo>
                      <a:pt x="46" y="1"/>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35" name="Freeform 718"/>
              <p:cNvSpPr>
                <a:spLocks/>
              </p:cNvSpPr>
              <p:nvPr/>
            </p:nvSpPr>
            <p:spPr bwMode="auto">
              <a:xfrm>
                <a:off x="905" y="3316"/>
                <a:ext cx="47" cy="8"/>
              </a:xfrm>
              <a:custGeom>
                <a:avLst/>
                <a:gdLst>
                  <a:gd name="T0" fmla="*/ 41 w 47"/>
                  <a:gd name="T1" fmla="*/ 0 h 8"/>
                  <a:gd name="T2" fmla="*/ 0 w 47"/>
                  <a:gd name="T3" fmla="*/ 0 h 8"/>
                  <a:gd name="T4" fmla="*/ 0 w 47"/>
                  <a:gd name="T5" fmla="*/ 1 h 8"/>
                  <a:gd name="T6" fmla="*/ 0 w 47"/>
                  <a:gd name="T7" fmla="*/ 6 h 8"/>
                  <a:gd name="T8" fmla="*/ 0 w 47"/>
                  <a:gd name="T9" fmla="*/ 7 h 8"/>
                  <a:gd name="T10" fmla="*/ 41 w 47"/>
                  <a:gd name="T11" fmla="*/ 7 h 8"/>
                  <a:gd name="T12" fmla="*/ 43 w 47"/>
                  <a:gd name="T13" fmla="*/ 7 h 8"/>
                  <a:gd name="T14" fmla="*/ 46 w 47"/>
                  <a:gd name="T15" fmla="*/ 6 h 8"/>
                  <a:gd name="T16" fmla="*/ 46 w 47"/>
                  <a:gd name="T17" fmla="*/ 1 h 8"/>
                  <a:gd name="T18" fmla="*/ 43 w 47"/>
                  <a:gd name="T19" fmla="*/ 1 h 8"/>
                  <a:gd name="T20" fmla="*/ 43 w 47"/>
                  <a:gd name="T21" fmla="*/ 0 h 8"/>
                  <a:gd name="T22" fmla="*/ 41 w 47"/>
                  <a:gd name="T23" fmla="*/ 0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8"/>
                  <a:gd name="T38" fmla="*/ 47 w 47"/>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8">
                    <a:moveTo>
                      <a:pt x="41" y="0"/>
                    </a:moveTo>
                    <a:lnTo>
                      <a:pt x="0" y="0"/>
                    </a:lnTo>
                    <a:lnTo>
                      <a:pt x="0" y="1"/>
                    </a:lnTo>
                    <a:lnTo>
                      <a:pt x="0" y="6"/>
                    </a:lnTo>
                    <a:lnTo>
                      <a:pt x="0" y="7"/>
                    </a:lnTo>
                    <a:lnTo>
                      <a:pt x="41" y="7"/>
                    </a:lnTo>
                    <a:lnTo>
                      <a:pt x="43" y="7"/>
                    </a:lnTo>
                    <a:lnTo>
                      <a:pt x="46" y="6"/>
                    </a:lnTo>
                    <a:lnTo>
                      <a:pt x="46" y="1"/>
                    </a:lnTo>
                    <a:lnTo>
                      <a:pt x="43" y="1"/>
                    </a:lnTo>
                    <a:lnTo>
                      <a:pt x="43" y="0"/>
                    </a:lnTo>
                    <a:lnTo>
                      <a:pt x="41"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36" name="Freeform 719"/>
              <p:cNvSpPr>
                <a:spLocks/>
              </p:cNvSpPr>
              <p:nvPr/>
            </p:nvSpPr>
            <p:spPr bwMode="auto">
              <a:xfrm>
                <a:off x="857" y="3316"/>
                <a:ext cx="47" cy="8"/>
              </a:xfrm>
              <a:custGeom>
                <a:avLst/>
                <a:gdLst>
                  <a:gd name="T0" fmla="*/ 43 w 47"/>
                  <a:gd name="T1" fmla="*/ 0 h 8"/>
                  <a:gd name="T2" fmla="*/ 3 w 47"/>
                  <a:gd name="T3" fmla="*/ 0 h 8"/>
                  <a:gd name="T4" fmla="*/ 0 w 47"/>
                  <a:gd name="T5" fmla="*/ 0 h 8"/>
                  <a:gd name="T6" fmla="*/ 0 w 47"/>
                  <a:gd name="T7" fmla="*/ 1 h 8"/>
                  <a:gd name="T8" fmla="*/ 0 w 47"/>
                  <a:gd name="T9" fmla="*/ 6 h 8"/>
                  <a:gd name="T10" fmla="*/ 0 w 47"/>
                  <a:gd name="T11" fmla="*/ 7 h 8"/>
                  <a:gd name="T12" fmla="*/ 3 w 47"/>
                  <a:gd name="T13" fmla="*/ 7 h 8"/>
                  <a:gd name="T14" fmla="*/ 43 w 47"/>
                  <a:gd name="T15" fmla="*/ 7 h 8"/>
                  <a:gd name="T16" fmla="*/ 46 w 47"/>
                  <a:gd name="T17" fmla="*/ 7 h 8"/>
                  <a:gd name="T18" fmla="*/ 46 w 47"/>
                  <a:gd name="T19" fmla="*/ 6 h 8"/>
                  <a:gd name="T20" fmla="*/ 46 w 47"/>
                  <a:gd name="T21" fmla="*/ 1 h 8"/>
                  <a:gd name="T22" fmla="*/ 43 w 47"/>
                  <a:gd name="T23" fmla="*/ 0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8"/>
                  <a:gd name="T38" fmla="*/ 47 w 47"/>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8">
                    <a:moveTo>
                      <a:pt x="43" y="0"/>
                    </a:moveTo>
                    <a:lnTo>
                      <a:pt x="3" y="0"/>
                    </a:lnTo>
                    <a:lnTo>
                      <a:pt x="0" y="0"/>
                    </a:lnTo>
                    <a:lnTo>
                      <a:pt x="0" y="1"/>
                    </a:lnTo>
                    <a:lnTo>
                      <a:pt x="0" y="6"/>
                    </a:lnTo>
                    <a:lnTo>
                      <a:pt x="0" y="7"/>
                    </a:lnTo>
                    <a:lnTo>
                      <a:pt x="3" y="7"/>
                    </a:lnTo>
                    <a:lnTo>
                      <a:pt x="43" y="7"/>
                    </a:lnTo>
                    <a:lnTo>
                      <a:pt x="46" y="7"/>
                    </a:lnTo>
                    <a:lnTo>
                      <a:pt x="46" y="6"/>
                    </a:lnTo>
                    <a:lnTo>
                      <a:pt x="46" y="1"/>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37" name="Freeform 720"/>
              <p:cNvSpPr>
                <a:spLocks/>
              </p:cNvSpPr>
              <p:nvPr/>
            </p:nvSpPr>
            <p:spPr bwMode="auto">
              <a:xfrm>
                <a:off x="809" y="3316"/>
                <a:ext cx="47" cy="8"/>
              </a:xfrm>
              <a:custGeom>
                <a:avLst/>
                <a:gdLst>
                  <a:gd name="T0" fmla="*/ 43 w 47"/>
                  <a:gd name="T1" fmla="*/ 0 h 8"/>
                  <a:gd name="T2" fmla="*/ 3 w 47"/>
                  <a:gd name="T3" fmla="*/ 0 h 8"/>
                  <a:gd name="T4" fmla="*/ 0 w 47"/>
                  <a:gd name="T5" fmla="*/ 0 h 8"/>
                  <a:gd name="T6" fmla="*/ 0 w 47"/>
                  <a:gd name="T7" fmla="*/ 1 h 8"/>
                  <a:gd name="T8" fmla="*/ 0 w 47"/>
                  <a:gd name="T9" fmla="*/ 6 h 8"/>
                  <a:gd name="T10" fmla="*/ 0 w 47"/>
                  <a:gd name="T11" fmla="*/ 7 h 8"/>
                  <a:gd name="T12" fmla="*/ 3 w 47"/>
                  <a:gd name="T13" fmla="*/ 7 h 8"/>
                  <a:gd name="T14" fmla="*/ 43 w 47"/>
                  <a:gd name="T15" fmla="*/ 7 h 8"/>
                  <a:gd name="T16" fmla="*/ 46 w 47"/>
                  <a:gd name="T17" fmla="*/ 7 h 8"/>
                  <a:gd name="T18" fmla="*/ 46 w 47"/>
                  <a:gd name="T19" fmla="*/ 6 h 8"/>
                  <a:gd name="T20" fmla="*/ 46 w 47"/>
                  <a:gd name="T21" fmla="*/ 1 h 8"/>
                  <a:gd name="T22" fmla="*/ 43 w 47"/>
                  <a:gd name="T23" fmla="*/ 0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8"/>
                  <a:gd name="T38" fmla="*/ 47 w 47"/>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8">
                    <a:moveTo>
                      <a:pt x="43" y="0"/>
                    </a:moveTo>
                    <a:lnTo>
                      <a:pt x="3" y="0"/>
                    </a:lnTo>
                    <a:lnTo>
                      <a:pt x="0" y="0"/>
                    </a:lnTo>
                    <a:lnTo>
                      <a:pt x="0" y="1"/>
                    </a:lnTo>
                    <a:lnTo>
                      <a:pt x="0" y="6"/>
                    </a:lnTo>
                    <a:lnTo>
                      <a:pt x="0" y="7"/>
                    </a:lnTo>
                    <a:lnTo>
                      <a:pt x="3" y="7"/>
                    </a:lnTo>
                    <a:lnTo>
                      <a:pt x="43" y="7"/>
                    </a:lnTo>
                    <a:lnTo>
                      <a:pt x="46" y="7"/>
                    </a:lnTo>
                    <a:lnTo>
                      <a:pt x="46" y="6"/>
                    </a:lnTo>
                    <a:lnTo>
                      <a:pt x="46" y="1"/>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38" name="Freeform 721"/>
              <p:cNvSpPr>
                <a:spLocks/>
              </p:cNvSpPr>
              <p:nvPr/>
            </p:nvSpPr>
            <p:spPr bwMode="auto">
              <a:xfrm>
                <a:off x="761" y="3316"/>
                <a:ext cx="47" cy="8"/>
              </a:xfrm>
              <a:custGeom>
                <a:avLst/>
                <a:gdLst>
                  <a:gd name="T0" fmla="*/ 43 w 47"/>
                  <a:gd name="T1" fmla="*/ 0 h 8"/>
                  <a:gd name="T2" fmla="*/ 3 w 47"/>
                  <a:gd name="T3" fmla="*/ 0 h 8"/>
                  <a:gd name="T4" fmla="*/ 0 w 47"/>
                  <a:gd name="T5" fmla="*/ 0 h 8"/>
                  <a:gd name="T6" fmla="*/ 0 w 47"/>
                  <a:gd name="T7" fmla="*/ 1 h 8"/>
                  <a:gd name="T8" fmla="*/ 0 w 47"/>
                  <a:gd name="T9" fmla="*/ 6 h 8"/>
                  <a:gd name="T10" fmla="*/ 0 w 47"/>
                  <a:gd name="T11" fmla="*/ 7 h 8"/>
                  <a:gd name="T12" fmla="*/ 3 w 47"/>
                  <a:gd name="T13" fmla="*/ 7 h 8"/>
                  <a:gd name="T14" fmla="*/ 43 w 47"/>
                  <a:gd name="T15" fmla="*/ 7 h 8"/>
                  <a:gd name="T16" fmla="*/ 46 w 47"/>
                  <a:gd name="T17" fmla="*/ 7 h 8"/>
                  <a:gd name="T18" fmla="*/ 46 w 47"/>
                  <a:gd name="T19" fmla="*/ 6 h 8"/>
                  <a:gd name="T20" fmla="*/ 46 w 47"/>
                  <a:gd name="T21" fmla="*/ 1 h 8"/>
                  <a:gd name="T22" fmla="*/ 46 w 47"/>
                  <a:gd name="T23" fmla="*/ 0 h 8"/>
                  <a:gd name="T24" fmla="*/ 43 w 47"/>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
                  <a:gd name="T40" fmla="*/ 0 h 8"/>
                  <a:gd name="T41" fmla="*/ 47 w 47"/>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 h="8">
                    <a:moveTo>
                      <a:pt x="43" y="0"/>
                    </a:moveTo>
                    <a:lnTo>
                      <a:pt x="3" y="0"/>
                    </a:lnTo>
                    <a:lnTo>
                      <a:pt x="0" y="0"/>
                    </a:lnTo>
                    <a:lnTo>
                      <a:pt x="0" y="1"/>
                    </a:lnTo>
                    <a:lnTo>
                      <a:pt x="0" y="6"/>
                    </a:lnTo>
                    <a:lnTo>
                      <a:pt x="0" y="7"/>
                    </a:lnTo>
                    <a:lnTo>
                      <a:pt x="3" y="7"/>
                    </a:lnTo>
                    <a:lnTo>
                      <a:pt x="43" y="7"/>
                    </a:lnTo>
                    <a:lnTo>
                      <a:pt x="46" y="7"/>
                    </a:lnTo>
                    <a:lnTo>
                      <a:pt x="46" y="6"/>
                    </a:lnTo>
                    <a:lnTo>
                      <a:pt x="46" y="1"/>
                    </a:lnTo>
                    <a:lnTo>
                      <a:pt x="46" y="0"/>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39" name="Freeform 722"/>
              <p:cNvSpPr>
                <a:spLocks/>
              </p:cNvSpPr>
              <p:nvPr/>
            </p:nvSpPr>
            <p:spPr bwMode="auto">
              <a:xfrm>
                <a:off x="713" y="3316"/>
                <a:ext cx="47" cy="8"/>
              </a:xfrm>
              <a:custGeom>
                <a:avLst/>
                <a:gdLst>
                  <a:gd name="T0" fmla="*/ 43 w 47"/>
                  <a:gd name="T1" fmla="*/ 0 h 8"/>
                  <a:gd name="T2" fmla="*/ 3 w 47"/>
                  <a:gd name="T3" fmla="*/ 0 h 8"/>
                  <a:gd name="T4" fmla="*/ 0 w 47"/>
                  <a:gd name="T5" fmla="*/ 0 h 8"/>
                  <a:gd name="T6" fmla="*/ 0 w 47"/>
                  <a:gd name="T7" fmla="*/ 1 h 8"/>
                  <a:gd name="T8" fmla="*/ 0 w 47"/>
                  <a:gd name="T9" fmla="*/ 6 h 8"/>
                  <a:gd name="T10" fmla="*/ 0 w 47"/>
                  <a:gd name="T11" fmla="*/ 7 h 8"/>
                  <a:gd name="T12" fmla="*/ 3 w 47"/>
                  <a:gd name="T13" fmla="*/ 7 h 8"/>
                  <a:gd name="T14" fmla="*/ 43 w 47"/>
                  <a:gd name="T15" fmla="*/ 7 h 8"/>
                  <a:gd name="T16" fmla="*/ 46 w 47"/>
                  <a:gd name="T17" fmla="*/ 7 h 8"/>
                  <a:gd name="T18" fmla="*/ 46 w 47"/>
                  <a:gd name="T19" fmla="*/ 6 h 8"/>
                  <a:gd name="T20" fmla="*/ 46 w 47"/>
                  <a:gd name="T21" fmla="*/ 1 h 8"/>
                  <a:gd name="T22" fmla="*/ 46 w 47"/>
                  <a:gd name="T23" fmla="*/ 0 h 8"/>
                  <a:gd name="T24" fmla="*/ 43 w 47"/>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
                  <a:gd name="T40" fmla="*/ 0 h 8"/>
                  <a:gd name="T41" fmla="*/ 47 w 47"/>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 h="8">
                    <a:moveTo>
                      <a:pt x="43" y="0"/>
                    </a:moveTo>
                    <a:lnTo>
                      <a:pt x="3" y="0"/>
                    </a:lnTo>
                    <a:lnTo>
                      <a:pt x="0" y="0"/>
                    </a:lnTo>
                    <a:lnTo>
                      <a:pt x="0" y="1"/>
                    </a:lnTo>
                    <a:lnTo>
                      <a:pt x="0" y="6"/>
                    </a:lnTo>
                    <a:lnTo>
                      <a:pt x="0" y="7"/>
                    </a:lnTo>
                    <a:lnTo>
                      <a:pt x="3" y="7"/>
                    </a:lnTo>
                    <a:lnTo>
                      <a:pt x="43" y="7"/>
                    </a:lnTo>
                    <a:lnTo>
                      <a:pt x="46" y="7"/>
                    </a:lnTo>
                    <a:lnTo>
                      <a:pt x="46" y="6"/>
                    </a:lnTo>
                    <a:lnTo>
                      <a:pt x="46" y="1"/>
                    </a:lnTo>
                    <a:lnTo>
                      <a:pt x="46" y="0"/>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40" name="Freeform 723"/>
              <p:cNvSpPr>
                <a:spLocks/>
              </p:cNvSpPr>
              <p:nvPr/>
            </p:nvSpPr>
            <p:spPr bwMode="auto">
              <a:xfrm>
                <a:off x="663" y="3316"/>
                <a:ext cx="49" cy="8"/>
              </a:xfrm>
              <a:custGeom>
                <a:avLst/>
                <a:gdLst>
                  <a:gd name="T0" fmla="*/ 45 w 49"/>
                  <a:gd name="T1" fmla="*/ 0 h 8"/>
                  <a:gd name="T2" fmla="*/ 5 w 49"/>
                  <a:gd name="T3" fmla="*/ 0 h 8"/>
                  <a:gd name="T4" fmla="*/ 3 w 49"/>
                  <a:gd name="T5" fmla="*/ 0 h 8"/>
                  <a:gd name="T6" fmla="*/ 3 w 49"/>
                  <a:gd name="T7" fmla="*/ 1 h 8"/>
                  <a:gd name="T8" fmla="*/ 0 w 49"/>
                  <a:gd name="T9" fmla="*/ 1 h 8"/>
                  <a:gd name="T10" fmla="*/ 0 w 49"/>
                  <a:gd name="T11" fmla="*/ 6 h 8"/>
                  <a:gd name="T12" fmla="*/ 3 w 49"/>
                  <a:gd name="T13" fmla="*/ 7 h 8"/>
                  <a:gd name="T14" fmla="*/ 5 w 49"/>
                  <a:gd name="T15" fmla="*/ 7 h 8"/>
                  <a:gd name="T16" fmla="*/ 45 w 49"/>
                  <a:gd name="T17" fmla="*/ 7 h 8"/>
                  <a:gd name="T18" fmla="*/ 48 w 49"/>
                  <a:gd name="T19" fmla="*/ 7 h 8"/>
                  <a:gd name="T20" fmla="*/ 48 w 49"/>
                  <a:gd name="T21" fmla="*/ 6 h 8"/>
                  <a:gd name="T22" fmla="*/ 48 w 49"/>
                  <a:gd name="T23" fmla="*/ 1 h 8"/>
                  <a:gd name="T24" fmla="*/ 45 w 49"/>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8"/>
                  <a:gd name="T41" fmla="*/ 49 w 49"/>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8">
                    <a:moveTo>
                      <a:pt x="45" y="0"/>
                    </a:moveTo>
                    <a:lnTo>
                      <a:pt x="5" y="0"/>
                    </a:lnTo>
                    <a:lnTo>
                      <a:pt x="3" y="0"/>
                    </a:lnTo>
                    <a:lnTo>
                      <a:pt x="3" y="1"/>
                    </a:lnTo>
                    <a:lnTo>
                      <a:pt x="0" y="1"/>
                    </a:lnTo>
                    <a:lnTo>
                      <a:pt x="0" y="6"/>
                    </a:lnTo>
                    <a:lnTo>
                      <a:pt x="3" y="7"/>
                    </a:lnTo>
                    <a:lnTo>
                      <a:pt x="5" y="7"/>
                    </a:lnTo>
                    <a:lnTo>
                      <a:pt x="45" y="7"/>
                    </a:lnTo>
                    <a:lnTo>
                      <a:pt x="48" y="7"/>
                    </a:lnTo>
                    <a:lnTo>
                      <a:pt x="48" y="6"/>
                    </a:lnTo>
                    <a:lnTo>
                      <a:pt x="48" y="1"/>
                    </a:lnTo>
                    <a:lnTo>
                      <a:pt x="45"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41" name="Freeform 724"/>
              <p:cNvSpPr>
                <a:spLocks/>
              </p:cNvSpPr>
              <p:nvPr/>
            </p:nvSpPr>
            <p:spPr bwMode="auto">
              <a:xfrm>
                <a:off x="617" y="3316"/>
                <a:ext cx="47" cy="8"/>
              </a:xfrm>
              <a:custGeom>
                <a:avLst/>
                <a:gdLst>
                  <a:gd name="T0" fmla="*/ 43 w 47"/>
                  <a:gd name="T1" fmla="*/ 0 h 8"/>
                  <a:gd name="T2" fmla="*/ 3 w 47"/>
                  <a:gd name="T3" fmla="*/ 0 h 8"/>
                  <a:gd name="T4" fmla="*/ 0 w 47"/>
                  <a:gd name="T5" fmla="*/ 0 h 8"/>
                  <a:gd name="T6" fmla="*/ 0 w 47"/>
                  <a:gd name="T7" fmla="*/ 1 h 8"/>
                  <a:gd name="T8" fmla="*/ 0 w 47"/>
                  <a:gd name="T9" fmla="*/ 6 h 8"/>
                  <a:gd name="T10" fmla="*/ 0 w 47"/>
                  <a:gd name="T11" fmla="*/ 7 h 8"/>
                  <a:gd name="T12" fmla="*/ 3 w 47"/>
                  <a:gd name="T13" fmla="*/ 7 h 8"/>
                  <a:gd name="T14" fmla="*/ 43 w 47"/>
                  <a:gd name="T15" fmla="*/ 7 h 8"/>
                  <a:gd name="T16" fmla="*/ 46 w 47"/>
                  <a:gd name="T17" fmla="*/ 7 h 8"/>
                  <a:gd name="T18" fmla="*/ 46 w 47"/>
                  <a:gd name="T19" fmla="*/ 6 h 8"/>
                  <a:gd name="T20" fmla="*/ 46 w 47"/>
                  <a:gd name="T21" fmla="*/ 1 h 8"/>
                  <a:gd name="T22" fmla="*/ 46 w 47"/>
                  <a:gd name="T23" fmla="*/ 0 h 8"/>
                  <a:gd name="T24" fmla="*/ 43 w 47"/>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
                  <a:gd name="T40" fmla="*/ 0 h 8"/>
                  <a:gd name="T41" fmla="*/ 47 w 47"/>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 h="8">
                    <a:moveTo>
                      <a:pt x="43" y="0"/>
                    </a:moveTo>
                    <a:lnTo>
                      <a:pt x="3" y="0"/>
                    </a:lnTo>
                    <a:lnTo>
                      <a:pt x="0" y="0"/>
                    </a:lnTo>
                    <a:lnTo>
                      <a:pt x="0" y="1"/>
                    </a:lnTo>
                    <a:lnTo>
                      <a:pt x="0" y="6"/>
                    </a:lnTo>
                    <a:lnTo>
                      <a:pt x="0" y="7"/>
                    </a:lnTo>
                    <a:lnTo>
                      <a:pt x="3" y="7"/>
                    </a:lnTo>
                    <a:lnTo>
                      <a:pt x="43" y="7"/>
                    </a:lnTo>
                    <a:lnTo>
                      <a:pt x="46" y="7"/>
                    </a:lnTo>
                    <a:lnTo>
                      <a:pt x="46" y="6"/>
                    </a:lnTo>
                    <a:lnTo>
                      <a:pt x="46" y="1"/>
                    </a:lnTo>
                    <a:lnTo>
                      <a:pt x="46" y="0"/>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42" name="Freeform 725"/>
              <p:cNvSpPr>
                <a:spLocks/>
              </p:cNvSpPr>
              <p:nvPr/>
            </p:nvSpPr>
            <p:spPr bwMode="auto">
              <a:xfrm>
                <a:off x="569" y="3316"/>
                <a:ext cx="47" cy="8"/>
              </a:xfrm>
              <a:custGeom>
                <a:avLst/>
                <a:gdLst>
                  <a:gd name="T0" fmla="*/ 43 w 47"/>
                  <a:gd name="T1" fmla="*/ 0 h 8"/>
                  <a:gd name="T2" fmla="*/ 3 w 47"/>
                  <a:gd name="T3" fmla="*/ 0 h 8"/>
                  <a:gd name="T4" fmla="*/ 0 w 47"/>
                  <a:gd name="T5" fmla="*/ 0 h 8"/>
                  <a:gd name="T6" fmla="*/ 0 w 47"/>
                  <a:gd name="T7" fmla="*/ 1 h 8"/>
                  <a:gd name="T8" fmla="*/ 0 w 47"/>
                  <a:gd name="T9" fmla="*/ 6 h 8"/>
                  <a:gd name="T10" fmla="*/ 0 w 47"/>
                  <a:gd name="T11" fmla="*/ 7 h 8"/>
                  <a:gd name="T12" fmla="*/ 3 w 47"/>
                  <a:gd name="T13" fmla="*/ 7 h 8"/>
                  <a:gd name="T14" fmla="*/ 43 w 47"/>
                  <a:gd name="T15" fmla="*/ 7 h 8"/>
                  <a:gd name="T16" fmla="*/ 46 w 47"/>
                  <a:gd name="T17" fmla="*/ 7 h 8"/>
                  <a:gd name="T18" fmla="*/ 46 w 47"/>
                  <a:gd name="T19" fmla="*/ 6 h 8"/>
                  <a:gd name="T20" fmla="*/ 46 w 47"/>
                  <a:gd name="T21" fmla="*/ 1 h 8"/>
                  <a:gd name="T22" fmla="*/ 46 w 47"/>
                  <a:gd name="T23" fmla="*/ 0 h 8"/>
                  <a:gd name="T24" fmla="*/ 43 w 47"/>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
                  <a:gd name="T40" fmla="*/ 0 h 8"/>
                  <a:gd name="T41" fmla="*/ 47 w 47"/>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 h="8">
                    <a:moveTo>
                      <a:pt x="43" y="0"/>
                    </a:moveTo>
                    <a:lnTo>
                      <a:pt x="3" y="0"/>
                    </a:lnTo>
                    <a:lnTo>
                      <a:pt x="0" y="0"/>
                    </a:lnTo>
                    <a:lnTo>
                      <a:pt x="0" y="1"/>
                    </a:lnTo>
                    <a:lnTo>
                      <a:pt x="0" y="6"/>
                    </a:lnTo>
                    <a:lnTo>
                      <a:pt x="0" y="7"/>
                    </a:lnTo>
                    <a:lnTo>
                      <a:pt x="3" y="7"/>
                    </a:lnTo>
                    <a:lnTo>
                      <a:pt x="43" y="7"/>
                    </a:lnTo>
                    <a:lnTo>
                      <a:pt x="46" y="7"/>
                    </a:lnTo>
                    <a:lnTo>
                      <a:pt x="46" y="6"/>
                    </a:lnTo>
                    <a:lnTo>
                      <a:pt x="46" y="1"/>
                    </a:lnTo>
                    <a:lnTo>
                      <a:pt x="46" y="0"/>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43" name="Freeform 726"/>
              <p:cNvSpPr>
                <a:spLocks/>
              </p:cNvSpPr>
              <p:nvPr/>
            </p:nvSpPr>
            <p:spPr bwMode="auto">
              <a:xfrm>
                <a:off x="521" y="3308"/>
                <a:ext cx="47" cy="18"/>
              </a:xfrm>
              <a:custGeom>
                <a:avLst/>
                <a:gdLst>
                  <a:gd name="T0" fmla="*/ 43 w 47"/>
                  <a:gd name="T1" fmla="*/ 9 h 18"/>
                  <a:gd name="T2" fmla="*/ 5 w 47"/>
                  <a:gd name="T3" fmla="*/ 0 h 18"/>
                  <a:gd name="T4" fmla="*/ 3 w 47"/>
                  <a:gd name="T5" fmla="*/ 0 h 18"/>
                  <a:gd name="T6" fmla="*/ 3 w 47"/>
                  <a:gd name="T7" fmla="*/ 2 h 18"/>
                  <a:gd name="T8" fmla="*/ 0 w 47"/>
                  <a:gd name="T9" fmla="*/ 6 h 18"/>
                  <a:gd name="T10" fmla="*/ 0 w 47"/>
                  <a:gd name="T11" fmla="*/ 8 h 18"/>
                  <a:gd name="T12" fmla="*/ 38 w 47"/>
                  <a:gd name="T13" fmla="*/ 17 h 18"/>
                  <a:gd name="T14" fmla="*/ 41 w 47"/>
                  <a:gd name="T15" fmla="*/ 17 h 18"/>
                  <a:gd name="T16" fmla="*/ 41 w 47"/>
                  <a:gd name="T17" fmla="*/ 15 h 18"/>
                  <a:gd name="T18" fmla="*/ 43 w 47"/>
                  <a:gd name="T19" fmla="*/ 15 h 18"/>
                  <a:gd name="T20" fmla="*/ 43 w 47"/>
                  <a:gd name="T21" fmla="*/ 11 h 18"/>
                  <a:gd name="T22" fmla="*/ 46 w 47"/>
                  <a:gd name="T23" fmla="*/ 11 h 18"/>
                  <a:gd name="T24" fmla="*/ 43 w 47"/>
                  <a:gd name="T25" fmla="*/ 9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
                  <a:gd name="T40" fmla="*/ 0 h 18"/>
                  <a:gd name="T41" fmla="*/ 47 w 47"/>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 h="18">
                    <a:moveTo>
                      <a:pt x="43" y="9"/>
                    </a:moveTo>
                    <a:lnTo>
                      <a:pt x="5" y="0"/>
                    </a:lnTo>
                    <a:lnTo>
                      <a:pt x="3" y="0"/>
                    </a:lnTo>
                    <a:lnTo>
                      <a:pt x="3" y="2"/>
                    </a:lnTo>
                    <a:lnTo>
                      <a:pt x="0" y="6"/>
                    </a:lnTo>
                    <a:lnTo>
                      <a:pt x="0" y="8"/>
                    </a:lnTo>
                    <a:lnTo>
                      <a:pt x="38" y="17"/>
                    </a:lnTo>
                    <a:lnTo>
                      <a:pt x="41" y="17"/>
                    </a:lnTo>
                    <a:lnTo>
                      <a:pt x="41" y="15"/>
                    </a:lnTo>
                    <a:lnTo>
                      <a:pt x="43" y="15"/>
                    </a:lnTo>
                    <a:lnTo>
                      <a:pt x="43" y="11"/>
                    </a:lnTo>
                    <a:lnTo>
                      <a:pt x="46" y="11"/>
                    </a:lnTo>
                    <a:lnTo>
                      <a:pt x="43" y="9"/>
                    </a:lnTo>
                  </a:path>
                </a:pathLst>
              </a:custGeom>
              <a:noFill/>
              <a:ln w="12700" cap="rnd">
                <a:solidFill>
                  <a:srgbClr val="000000"/>
                </a:solidFill>
                <a:round/>
                <a:headEnd/>
                <a:tailEnd/>
              </a:ln>
            </p:spPr>
            <p:txBody>
              <a:bodyPr>
                <a:prstTxWarp prst="textNoShape">
                  <a:avLst/>
                </a:prstTxWarp>
              </a:bodyPr>
              <a:lstStyle/>
              <a:p>
                <a:endParaRPr lang="en-US"/>
              </a:p>
            </p:txBody>
          </p:sp>
          <p:sp>
            <p:nvSpPr>
              <p:cNvPr id="26344" name="Freeform 727"/>
              <p:cNvSpPr>
                <a:spLocks/>
              </p:cNvSpPr>
              <p:nvPr/>
            </p:nvSpPr>
            <p:spPr bwMode="auto">
              <a:xfrm>
                <a:off x="495" y="3286"/>
                <a:ext cx="30" cy="25"/>
              </a:xfrm>
              <a:custGeom>
                <a:avLst/>
                <a:gdLst>
                  <a:gd name="T0" fmla="*/ 29 w 30"/>
                  <a:gd name="T1" fmla="*/ 20 h 25"/>
                  <a:gd name="T2" fmla="*/ 11 w 30"/>
                  <a:gd name="T3" fmla="*/ 0 h 25"/>
                  <a:gd name="T4" fmla="*/ 8 w 30"/>
                  <a:gd name="T5" fmla="*/ 0 h 25"/>
                  <a:gd name="T6" fmla="*/ 0 w 30"/>
                  <a:gd name="T7" fmla="*/ 2 h 25"/>
                  <a:gd name="T8" fmla="*/ 0 w 30"/>
                  <a:gd name="T9" fmla="*/ 3 h 25"/>
                  <a:gd name="T10" fmla="*/ 16 w 30"/>
                  <a:gd name="T11" fmla="*/ 24 h 25"/>
                  <a:gd name="T12" fmla="*/ 18 w 30"/>
                  <a:gd name="T13" fmla="*/ 24 h 25"/>
                  <a:gd name="T14" fmla="*/ 21 w 30"/>
                  <a:gd name="T15" fmla="*/ 24 h 25"/>
                  <a:gd name="T16" fmla="*/ 26 w 30"/>
                  <a:gd name="T17" fmla="*/ 23 h 25"/>
                  <a:gd name="T18" fmla="*/ 29 w 30"/>
                  <a:gd name="T19" fmla="*/ 21 h 25"/>
                  <a:gd name="T20" fmla="*/ 29 w 30"/>
                  <a:gd name="T21" fmla="*/ 20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5"/>
                  <a:gd name="T35" fmla="*/ 30 w 30"/>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5">
                    <a:moveTo>
                      <a:pt x="29" y="20"/>
                    </a:moveTo>
                    <a:lnTo>
                      <a:pt x="11" y="0"/>
                    </a:lnTo>
                    <a:lnTo>
                      <a:pt x="8" y="0"/>
                    </a:lnTo>
                    <a:lnTo>
                      <a:pt x="0" y="2"/>
                    </a:lnTo>
                    <a:lnTo>
                      <a:pt x="0" y="3"/>
                    </a:lnTo>
                    <a:lnTo>
                      <a:pt x="16" y="24"/>
                    </a:lnTo>
                    <a:lnTo>
                      <a:pt x="18" y="24"/>
                    </a:lnTo>
                    <a:lnTo>
                      <a:pt x="21" y="24"/>
                    </a:lnTo>
                    <a:lnTo>
                      <a:pt x="26" y="23"/>
                    </a:lnTo>
                    <a:lnTo>
                      <a:pt x="29" y="21"/>
                    </a:lnTo>
                    <a:lnTo>
                      <a:pt x="29" y="20"/>
                    </a:lnTo>
                  </a:path>
                </a:pathLst>
              </a:custGeom>
              <a:noFill/>
              <a:ln w="12700" cap="rnd">
                <a:solidFill>
                  <a:srgbClr val="000000"/>
                </a:solidFill>
                <a:round/>
                <a:headEnd/>
                <a:tailEnd/>
              </a:ln>
            </p:spPr>
            <p:txBody>
              <a:bodyPr>
                <a:prstTxWarp prst="textNoShape">
                  <a:avLst/>
                </a:prstTxWarp>
              </a:bodyPr>
              <a:lstStyle/>
              <a:p>
                <a:endParaRPr lang="en-US"/>
              </a:p>
            </p:txBody>
          </p:sp>
          <p:sp>
            <p:nvSpPr>
              <p:cNvPr id="26345" name="Freeform 728"/>
              <p:cNvSpPr>
                <a:spLocks/>
              </p:cNvSpPr>
              <p:nvPr/>
            </p:nvSpPr>
            <p:spPr bwMode="auto">
              <a:xfrm>
                <a:off x="492" y="3257"/>
                <a:ext cx="25" cy="27"/>
              </a:xfrm>
              <a:custGeom>
                <a:avLst/>
                <a:gdLst>
                  <a:gd name="T0" fmla="*/ 13 w 25"/>
                  <a:gd name="T1" fmla="*/ 24 h 27"/>
                  <a:gd name="T2" fmla="*/ 24 w 25"/>
                  <a:gd name="T3" fmla="*/ 3 h 27"/>
                  <a:gd name="T4" fmla="*/ 24 w 25"/>
                  <a:gd name="T5" fmla="*/ 2 h 27"/>
                  <a:gd name="T6" fmla="*/ 21 w 25"/>
                  <a:gd name="T7" fmla="*/ 2 h 27"/>
                  <a:gd name="T8" fmla="*/ 13 w 25"/>
                  <a:gd name="T9" fmla="*/ 0 h 27"/>
                  <a:gd name="T10" fmla="*/ 11 w 25"/>
                  <a:gd name="T11" fmla="*/ 0 h 27"/>
                  <a:gd name="T12" fmla="*/ 11 w 25"/>
                  <a:gd name="T13" fmla="*/ 2 h 27"/>
                  <a:gd name="T14" fmla="*/ 8 w 25"/>
                  <a:gd name="T15" fmla="*/ 2 h 27"/>
                  <a:gd name="T16" fmla="*/ 0 w 25"/>
                  <a:gd name="T17" fmla="*/ 23 h 27"/>
                  <a:gd name="T18" fmla="*/ 0 w 25"/>
                  <a:gd name="T19" fmla="*/ 24 h 27"/>
                  <a:gd name="T20" fmla="*/ 3 w 25"/>
                  <a:gd name="T21" fmla="*/ 26 h 27"/>
                  <a:gd name="T22" fmla="*/ 8 w 25"/>
                  <a:gd name="T23" fmla="*/ 26 h 27"/>
                  <a:gd name="T24" fmla="*/ 11 w 25"/>
                  <a:gd name="T25" fmla="*/ 26 h 27"/>
                  <a:gd name="T26" fmla="*/ 13 w 25"/>
                  <a:gd name="T27" fmla="*/ 24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
                  <a:gd name="T43" fmla="*/ 0 h 27"/>
                  <a:gd name="T44" fmla="*/ 25 w 25"/>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 h="27">
                    <a:moveTo>
                      <a:pt x="13" y="24"/>
                    </a:moveTo>
                    <a:lnTo>
                      <a:pt x="24" y="3"/>
                    </a:lnTo>
                    <a:lnTo>
                      <a:pt x="24" y="2"/>
                    </a:lnTo>
                    <a:lnTo>
                      <a:pt x="21" y="2"/>
                    </a:lnTo>
                    <a:lnTo>
                      <a:pt x="13" y="0"/>
                    </a:lnTo>
                    <a:lnTo>
                      <a:pt x="11" y="0"/>
                    </a:lnTo>
                    <a:lnTo>
                      <a:pt x="11" y="2"/>
                    </a:lnTo>
                    <a:lnTo>
                      <a:pt x="8" y="2"/>
                    </a:lnTo>
                    <a:lnTo>
                      <a:pt x="0" y="23"/>
                    </a:lnTo>
                    <a:lnTo>
                      <a:pt x="0" y="24"/>
                    </a:lnTo>
                    <a:lnTo>
                      <a:pt x="3" y="26"/>
                    </a:lnTo>
                    <a:lnTo>
                      <a:pt x="8" y="26"/>
                    </a:lnTo>
                    <a:lnTo>
                      <a:pt x="11" y="26"/>
                    </a:lnTo>
                    <a:lnTo>
                      <a:pt x="13" y="24"/>
                    </a:lnTo>
                  </a:path>
                </a:pathLst>
              </a:custGeom>
              <a:noFill/>
              <a:ln w="12700" cap="rnd">
                <a:solidFill>
                  <a:srgbClr val="000000"/>
                </a:solidFill>
                <a:round/>
                <a:headEnd/>
                <a:tailEnd/>
              </a:ln>
            </p:spPr>
            <p:txBody>
              <a:bodyPr>
                <a:prstTxWarp prst="textNoShape">
                  <a:avLst/>
                </a:prstTxWarp>
              </a:bodyPr>
              <a:lstStyle/>
              <a:p>
                <a:endParaRPr lang="en-US"/>
              </a:p>
            </p:txBody>
          </p:sp>
          <p:sp>
            <p:nvSpPr>
              <p:cNvPr id="26346" name="Freeform 729"/>
              <p:cNvSpPr>
                <a:spLocks/>
              </p:cNvSpPr>
              <p:nvPr/>
            </p:nvSpPr>
            <p:spPr bwMode="auto">
              <a:xfrm>
                <a:off x="511" y="3238"/>
                <a:ext cx="41" cy="20"/>
              </a:xfrm>
              <a:custGeom>
                <a:avLst/>
                <a:gdLst>
                  <a:gd name="T0" fmla="*/ 8 w 41"/>
                  <a:gd name="T1" fmla="*/ 19 h 20"/>
                  <a:gd name="T2" fmla="*/ 40 w 41"/>
                  <a:gd name="T3" fmla="*/ 6 h 20"/>
                  <a:gd name="T4" fmla="*/ 40 w 41"/>
                  <a:gd name="T5" fmla="*/ 4 h 20"/>
                  <a:gd name="T6" fmla="*/ 37 w 41"/>
                  <a:gd name="T7" fmla="*/ 1 h 20"/>
                  <a:gd name="T8" fmla="*/ 35 w 41"/>
                  <a:gd name="T9" fmla="*/ 0 h 20"/>
                  <a:gd name="T10" fmla="*/ 32 w 41"/>
                  <a:gd name="T11" fmla="*/ 1 h 20"/>
                  <a:gd name="T12" fmla="*/ 0 w 41"/>
                  <a:gd name="T13" fmla="*/ 13 h 20"/>
                  <a:gd name="T14" fmla="*/ 0 w 41"/>
                  <a:gd name="T15" fmla="*/ 15 h 20"/>
                  <a:gd name="T16" fmla="*/ 0 w 41"/>
                  <a:gd name="T17" fmla="*/ 16 h 20"/>
                  <a:gd name="T18" fmla="*/ 5 w 41"/>
                  <a:gd name="T19" fmla="*/ 19 h 20"/>
                  <a:gd name="T20" fmla="*/ 8 w 41"/>
                  <a:gd name="T21" fmla="*/ 19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0"/>
                  <a:gd name="T35" fmla="*/ 41 w 41"/>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0">
                    <a:moveTo>
                      <a:pt x="8" y="19"/>
                    </a:moveTo>
                    <a:lnTo>
                      <a:pt x="40" y="6"/>
                    </a:lnTo>
                    <a:lnTo>
                      <a:pt x="40" y="4"/>
                    </a:lnTo>
                    <a:lnTo>
                      <a:pt x="37" y="1"/>
                    </a:lnTo>
                    <a:lnTo>
                      <a:pt x="35" y="0"/>
                    </a:lnTo>
                    <a:lnTo>
                      <a:pt x="32" y="1"/>
                    </a:lnTo>
                    <a:lnTo>
                      <a:pt x="0" y="13"/>
                    </a:lnTo>
                    <a:lnTo>
                      <a:pt x="0" y="15"/>
                    </a:lnTo>
                    <a:lnTo>
                      <a:pt x="0" y="16"/>
                    </a:lnTo>
                    <a:lnTo>
                      <a:pt x="5" y="19"/>
                    </a:lnTo>
                    <a:lnTo>
                      <a:pt x="8" y="19"/>
                    </a:lnTo>
                  </a:path>
                </a:pathLst>
              </a:custGeom>
              <a:noFill/>
              <a:ln w="12700" cap="rnd">
                <a:solidFill>
                  <a:srgbClr val="000000"/>
                </a:solidFill>
                <a:round/>
                <a:headEnd/>
                <a:tailEnd/>
              </a:ln>
            </p:spPr>
            <p:txBody>
              <a:bodyPr>
                <a:prstTxWarp prst="textNoShape">
                  <a:avLst/>
                </a:prstTxWarp>
              </a:bodyPr>
              <a:lstStyle/>
              <a:p>
                <a:endParaRPr lang="en-US"/>
              </a:p>
            </p:txBody>
          </p:sp>
          <p:sp>
            <p:nvSpPr>
              <p:cNvPr id="26347" name="Freeform 730"/>
              <p:cNvSpPr>
                <a:spLocks/>
              </p:cNvSpPr>
              <p:nvPr/>
            </p:nvSpPr>
            <p:spPr bwMode="auto">
              <a:xfrm>
                <a:off x="553" y="3236"/>
                <a:ext cx="47" cy="9"/>
              </a:xfrm>
              <a:custGeom>
                <a:avLst/>
                <a:gdLst>
                  <a:gd name="T0" fmla="*/ 43 w 47"/>
                  <a:gd name="T1" fmla="*/ 0 h 9"/>
                  <a:gd name="T2" fmla="*/ 3 w 47"/>
                  <a:gd name="T3" fmla="*/ 0 h 9"/>
                  <a:gd name="T4" fmla="*/ 3 w 47"/>
                  <a:gd name="T5" fmla="*/ 2 h 9"/>
                  <a:gd name="T6" fmla="*/ 0 w 47"/>
                  <a:gd name="T7" fmla="*/ 2 h 9"/>
                  <a:gd name="T8" fmla="*/ 0 w 47"/>
                  <a:gd name="T9" fmla="*/ 6 h 9"/>
                  <a:gd name="T10" fmla="*/ 0 w 47"/>
                  <a:gd name="T11" fmla="*/ 8 h 9"/>
                  <a:gd name="T12" fmla="*/ 3 w 47"/>
                  <a:gd name="T13" fmla="*/ 8 h 9"/>
                  <a:gd name="T14" fmla="*/ 43 w 47"/>
                  <a:gd name="T15" fmla="*/ 8 h 9"/>
                  <a:gd name="T16" fmla="*/ 46 w 47"/>
                  <a:gd name="T17" fmla="*/ 8 h 9"/>
                  <a:gd name="T18" fmla="*/ 46 w 47"/>
                  <a:gd name="T19" fmla="*/ 6 h 9"/>
                  <a:gd name="T20" fmla="*/ 46 w 47"/>
                  <a:gd name="T21" fmla="*/ 2 h 9"/>
                  <a:gd name="T22" fmla="*/ 43 w 47"/>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9"/>
                  <a:gd name="T38" fmla="*/ 47 w 47"/>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9">
                    <a:moveTo>
                      <a:pt x="43" y="0"/>
                    </a:moveTo>
                    <a:lnTo>
                      <a:pt x="3" y="0"/>
                    </a:lnTo>
                    <a:lnTo>
                      <a:pt x="3" y="2"/>
                    </a:lnTo>
                    <a:lnTo>
                      <a:pt x="0" y="2"/>
                    </a:lnTo>
                    <a:lnTo>
                      <a:pt x="0" y="6"/>
                    </a:lnTo>
                    <a:lnTo>
                      <a:pt x="0" y="8"/>
                    </a:lnTo>
                    <a:lnTo>
                      <a:pt x="3" y="8"/>
                    </a:lnTo>
                    <a:lnTo>
                      <a:pt x="43" y="8"/>
                    </a:lnTo>
                    <a:lnTo>
                      <a:pt x="46" y="8"/>
                    </a:lnTo>
                    <a:lnTo>
                      <a:pt x="46" y="6"/>
                    </a:lnTo>
                    <a:lnTo>
                      <a:pt x="46" y="2"/>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48" name="Freeform 731"/>
              <p:cNvSpPr>
                <a:spLocks/>
              </p:cNvSpPr>
              <p:nvPr/>
            </p:nvSpPr>
            <p:spPr bwMode="auto">
              <a:xfrm>
                <a:off x="601" y="3236"/>
                <a:ext cx="47" cy="9"/>
              </a:xfrm>
              <a:custGeom>
                <a:avLst/>
                <a:gdLst>
                  <a:gd name="T0" fmla="*/ 43 w 47"/>
                  <a:gd name="T1" fmla="*/ 0 h 9"/>
                  <a:gd name="T2" fmla="*/ 3 w 47"/>
                  <a:gd name="T3" fmla="*/ 0 h 9"/>
                  <a:gd name="T4" fmla="*/ 0 w 47"/>
                  <a:gd name="T5" fmla="*/ 2 h 9"/>
                  <a:gd name="T6" fmla="*/ 0 w 47"/>
                  <a:gd name="T7" fmla="*/ 6 h 9"/>
                  <a:gd name="T8" fmla="*/ 0 w 47"/>
                  <a:gd name="T9" fmla="*/ 8 h 9"/>
                  <a:gd name="T10" fmla="*/ 3 w 47"/>
                  <a:gd name="T11" fmla="*/ 8 h 9"/>
                  <a:gd name="T12" fmla="*/ 43 w 47"/>
                  <a:gd name="T13" fmla="*/ 8 h 9"/>
                  <a:gd name="T14" fmla="*/ 46 w 47"/>
                  <a:gd name="T15" fmla="*/ 8 h 9"/>
                  <a:gd name="T16" fmla="*/ 46 w 47"/>
                  <a:gd name="T17" fmla="*/ 6 h 9"/>
                  <a:gd name="T18" fmla="*/ 46 w 47"/>
                  <a:gd name="T19" fmla="*/ 2 h 9"/>
                  <a:gd name="T20" fmla="*/ 46 w 47"/>
                  <a:gd name="T21" fmla="*/ 0 h 9"/>
                  <a:gd name="T22" fmla="*/ 43 w 47"/>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9"/>
                  <a:gd name="T38" fmla="*/ 47 w 47"/>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9">
                    <a:moveTo>
                      <a:pt x="43" y="0"/>
                    </a:moveTo>
                    <a:lnTo>
                      <a:pt x="3" y="0"/>
                    </a:lnTo>
                    <a:lnTo>
                      <a:pt x="0" y="2"/>
                    </a:lnTo>
                    <a:lnTo>
                      <a:pt x="0" y="6"/>
                    </a:lnTo>
                    <a:lnTo>
                      <a:pt x="0" y="8"/>
                    </a:lnTo>
                    <a:lnTo>
                      <a:pt x="3" y="8"/>
                    </a:lnTo>
                    <a:lnTo>
                      <a:pt x="43" y="8"/>
                    </a:lnTo>
                    <a:lnTo>
                      <a:pt x="46" y="8"/>
                    </a:lnTo>
                    <a:lnTo>
                      <a:pt x="46" y="6"/>
                    </a:lnTo>
                    <a:lnTo>
                      <a:pt x="46" y="2"/>
                    </a:lnTo>
                    <a:lnTo>
                      <a:pt x="46" y="0"/>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49" name="Freeform 732"/>
              <p:cNvSpPr>
                <a:spLocks/>
              </p:cNvSpPr>
              <p:nvPr/>
            </p:nvSpPr>
            <p:spPr bwMode="auto">
              <a:xfrm>
                <a:off x="649" y="3236"/>
                <a:ext cx="47" cy="9"/>
              </a:xfrm>
              <a:custGeom>
                <a:avLst/>
                <a:gdLst>
                  <a:gd name="T0" fmla="*/ 43 w 47"/>
                  <a:gd name="T1" fmla="*/ 0 h 9"/>
                  <a:gd name="T2" fmla="*/ 3 w 47"/>
                  <a:gd name="T3" fmla="*/ 0 h 9"/>
                  <a:gd name="T4" fmla="*/ 0 w 47"/>
                  <a:gd name="T5" fmla="*/ 2 h 9"/>
                  <a:gd name="T6" fmla="*/ 0 w 47"/>
                  <a:gd name="T7" fmla="*/ 6 h 9"/>
                  <a:gd name="T8" fmla="*/ 0 w 47"/>
                  <a:gd name="T9" fmla="*/ 8 h 9"/>
                  <a:gd name="T10" fmla="*/ 3 w 47"/>
                  <a:gd name="T11" fmla="*/ 8 h 9"/>
                  <a:gd name="T12" fmla="*/ 43 w 47"/>
                  <a:gd name="T13" fmla="*/ 8 h 9"/>
                  <a:gd name="T14" fmla="*/ 46 w 47"/>
                  <a:gd name="T15" fmla="*/ 8 h 9"/>
                  <a:gd name="T16" fmla="*/ 46 w 47"/>
                  <a:gd name="T17" fmla="*/ 6 h 9"/>
                  <a:gd name="T18" fmla="*/ 46 w 47"/>
                  <a:gd name="T19" fmla="*/ 2 h 9"/>
                  <a:gd name="T20" fmla="*/ 43 w 47"/>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9"/>
                  <a:gd name="T35" fmla="*/ 47 w 47"/>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9">
                    <a:moveTo>
                      <a:pt x="43" y="0"/>
                    </a:moveTo>
                    <a:lnTo>
                      <a:pt x="3" y="0"/>
                    </a:lnTo>
                    <a:lnTo>
                      <a:pt x="0" y="2"/>
                    </a:lnTo>
                    <a:lnTo>
                      <a:pt x="0" y="6"/>
                    </a:lnTo>
                    <a:lnTo>
                      <a:pt x="0" y="8"/>
                    </a:lnTo>
                    <a:lnTo>
                      <a:pt x="3" y="8"/>
                    </a:lnTo>
                    <a:lnTo>
                      <a:pt x="43" y="8"/>
                    </a:lnTo>
                    <a:lnTo>
                      <a:pt x="46" y="8"/>
                    </a:lnTo>
                    <a:lnTo>
                      <a:pt x="46" y="6"/>
                    </a:lnTo>
                    <a:lnTo>
                      <a:pt x="46" y="2"/>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50" name="Freeform 733"/>
              <p:cNvSpPr>
                <a:spLocks/>
              </p:cNvSpPr>
              <p:nvPr/>
            </p:nvSpPr>
            <p:spPr bwMode="auto">
              <a:xfrm>
                <a:off x="697" y="3236"/>
                <a:ext cx="47" cy="9"/>
              </a:xfrm>
              <a:custGeom>
                <a:avLst/>
                <a:gdLst>
                  <a:gd name="T0" fmla="*/ 43 w 47"/>
                  <a:gd name="T1" fmla="*/ 0 h 9"/>
                  <a:gd name="T2" fmla="*/ 3 w 47"/>
                  <a:gd name="T3" fmla="*/ 0 h 9"/>
                  <a:gd name="T4" fmla="*/ 0 w 47"/>
                  <a:gd name="T5" fmla="*/ 2 h 9"/>
                  <a:gd name="T6" fmla="*/ 0 w 47"/>
                  <a:gd name="T7" fmla="*/ 6 h 9"/>
                  <a:gd name="T8" fmla="*/ 0 w 47"/>
                  <a:gd name="T9" fmla="*/ 8 h 9"/>
                  <a:gd name="T10" fmla="*/ 3 w 47"/>
                  <a:gd name="T11" fmla="*/ 8 h 9"/>
                  <a:gd name="T12" fmla="*/ 43 w 47"/>
                  <a:gd name="T13" fmla="*/ 8 h 9"/>
                  <a:gd name="T14" fmla="*/ 46 w 47"/>
                  <a:gd name="T15" fmla="*/ 8 h 9"/>
                  <a:gd name="T16" fmla="*/ 46 w 47"/>
                  <a:gd name="T17" fmla="*/ 6 h 9"/>
                  <a:gd name="T18" fmla="*/ 46 w 47"/>
                  <a:gd name="T19" fmla="*/ 2 h 9"/>
                  <a:gd name="T20" fmla="*/ 46 w 47"/>
                  <a:gd name="T21" fmla="*/ 0 h 9"/>
                  <a:gd name="T22" fmla="*/ 43 w 47"/>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9"/>
                  <a:gd name="T38" fmla="*/ 47 w 47"/>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9">
                    <a:moveTo>
                      <a:pt x="43" y="0"/>
                    </a:moveTo>
                    <a:lnTo>
                      <a:pt x="3" y="0"/>
                    </a:lnTo>
                    <a:lnTo>
                      <a:pt x="0" y="2"/>
                    </a:lnTo>
                    <a:lnTo>
                      <a:pt x="0" y="6"/>
                    </a:lnTo>
                    <a:lnTo>
                      <a:pt x="0" y="8"/>
                    </a:lnTo>
                    <a:lnTo>
                      <a:pt x="3" y="8"/>
                    </a:lnTo>
                    <a:lnTo>
                      <a:pt x="43" y="8"/>
                    </a:lnTo>
                    <a:lnTo>
                      <a:pt x="46" y="8"/>
                    </a:lnTo>
                    <a:lnTo>
                      <a:pt x="46" y="6"/>
                    </a:lnTo>
                    <a:lnTo>
                      <a:pt x="46" y="2"/>
                    </a:lnTo>
                    <a:lnTo>
                      <a:pt x="46" y="0"/>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51" name="Freeform 734"/>
              <p:cNvSpPr>
                <a:spLocks/>
              </p:cNvSpPr>
              <p:nvPr/>
            </p:nvSpPr>
            <p:spPr bwMode="auto">
              <a:xfrm>
                <a:off x="745" y="3236"/>
                <a:ext cx="47" cy="9"/>
              </a:xfrm>
              <a:custGeom>
                <a:avLst/>
                <a:gdLst>
                  <a:gd name="T0" fmla="*/ 43 w 47"/>
                  <a:gd name="T1" fmla="*/ 0 h 9"/>
                  <a:gd name="T2" fmla="*/ 3 w 47"/>
                  <a:gd name="T3" fmla="*/ 0 h 9"/>
                  <a:gd name="T4" fmla="*/ 3 w 47"/>
                  <a:gd name="T5" fmla="*/ 2 h 9"/>
                  <a:gd name="T6" fmla="*/ 0 w 47"/>
                  <a:gd name="T7" fmla="*/ 2 h 9"/>
                  <a:gd name="T8" fmla="*/ 0 w 47"/>
                  <a:gd name="T9" fmla="*/ 6 h 9"/>
                  <a:gd name="T10" fmla="*/ 0 w 47"/>
                  <a:gd name="T11" fmla="*/ 8 h 9"/>
                  <a:gd name="T12" fmla="*/ 3 w 47"/>
                  <a:gd name="T13" fmla="*/ 8 h 9"/>
                  <a:gd name="T14" fmla="*/ 43 w 47"/>
                  <a:gd name="T15" fmla="*/ 8 h 9"/>
                  <a:gd name="T16" fmla="*/ 46 w 47"/>
                  <a:gd name="T17" fmla="*/ 8 h 9"/>
                  <a:gd name="T18" fmla="*/ 46 w 47"/>
                  <a:gd name="T19" fmla="*/ 6 h 9"/>
                  <a:gd name="T20" fmla="*/ 46 w 47"/>
                  <a:gd name="T21" fmla="*/ 2 h 9"/>
                  <a:gd name="T22" fmla="*/ 46 w 47"/>
                  <a:gd name="T23" fmla="*/ 0 h 9"/>
                  <a:gd name="T24" fmla="*/ 43 w 47"/>
                  <a:gd name="T25" fmla="*/ 0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
                  <a:gd name="T40" fmla="*/ 0 h 9"/>
                  <a:gd name="T41" fmla="*/ 47 w 47"/>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 h="9">
                    <a:moveTo>
                      <a:pt x="43" y="0"/>
                    </a:moveTo>
                    <a:lnTo>
                      <a:pt x="3" y="0"/>
                    </a:lnTo>
                    <a:lnTo>
                      <a:pt x="3" y="2"/>
                    </a:lnTo>
                    <a:lnTo>
                      <a:pt x="0" y="2"/>
                    </a:lnTo>
                    <a:lnTo>
                      <a:pt x="0" y="6"/>
                    </a:lnTo>
                    <a:lnTo>
                      <a:pt x="0" y="8"/>
                    </a:lnTo>
                    <a:lnTo>
                      <a:pt x="3" y="8"/>
                    </a:lnTo>
                    <a:lnTo>
                      <a:pt x="43" y="8"/>
                    </a:lnTo>
                    <a:lnTo>
                      <a:pt x="46" y="8"/>
                    </a:lnTo>
                    <a:lnTo>
                      <a:pt x="46" y="6"/>
                    </a:lnTo>
                    <a:lnTo>
                      <a:pt x="46" y="2"/>
                    </a:lnTo>
                    <a:lnTo>
                      <a:pt x="46" y="0"/>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52" name="Freeform 735"/>
              <p:cNvSpPr>
                <a:spLocks/>
              </p:cNvSpPr>
              <p:nvPr/>
            </p:nvSpPr>
            <p:spPr bwMode="auto">
              <a:xfrm>
                <a:off x="793" y="3236"/>
                <a:ext cx="47" cy="9"/>
              </a:xfrm>
              <a:custGeom>
                <a:avLst/>
                <a:gdLst>
                  <a:gd name="T0" fmla="*/ 43 w 47"/>
                  <a:gd name="T1" fmla="*/ 0 h 9"/>
                  <a:gd name="T2" fmla="*/ 3 w 47"/>
                  <a:gd name="T3" fmla="*/ 0 h 9"/>
                  <a:gd name="T4" fmla="*/ 0 w 47"/>
                  <a:gd name="T5" fmla="*/ 2 h 9"/>
                  <a:gd name="T6" fmla="*/ 0 w 47"/>
                  <a:gd name="T7" fmla="*/ 6 h 9"/>
                  <a:gd name="T8" fmla="*/ 0 w 47"/>
                  <a:gd name="T9" fmla="*/ 8 h 9"/>
                  <a:gd name="T10" fmla="*/ 3 w 47"/>
                  <a:gd name="T11" fmla="*/ 8 h 9"/>
                  <a:gd name="T12" fmla="*/ 43 w 47"/>
                  <a:gd name="T13" fmla="*/ 8 h 9"/>
                  <a:gd name="T14" fmla="*/ 46 w 47"/>
                  <a:gd name="T15" fmla="*/ 8 h 9"/>
                  <a:gd name="T16" fmla="*/ 46 w 47"/>
                  <a:gd name="T17" fmla="*/ 6 h 9"/>
                  <a:gd name="T18" fmla="*/ 46 w 47"/>
                  <a:gd name="T19" fmla="*/ 2 h 9"/>
                  <a:gd name="T20" fmla="*/ 46 w 47"/>
                  <a:gd name="T21" fmla="*/ 0 h 9"/>
                  <a:gd name="T22" fmla="*/ 43 w 47"/>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9"/>
                  <a:gd name="T38" fmla="*/ 47 w 47"/>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9">
                    <a:moveTo>
                      <a:pt x="43" y="0"/>
                    </a:moveTo>
                    <a:lnTo>
                      <a:pt x="3" y="0"/>
                    </a:lnTo>
                    <a:lnTo>
                      <a:pt x="0" y="2"/>
                    </a:lnTo>
                    <a:lnTo>
                      <a:pt x="0" y="6"/>
                    </a:lnTo>
                    <a:lnTo>
                      <a:pt x="0" y="8"/>
                    </a:lnTo>
                    <a:lnTo>
                      <a:pt x="3" y="8"/>
                    </a:lnTo>
                    <a:lnTo>
                      <a:pt x="43" y="8"/>
                    </a:lnTo>
                    <a:lnTo>
                      <a:pt x="46" y="8"/>
                    </a:lnTo>
                    <a:lnTo>
                      <a:pt x="46" y="6"/>
                    </a:lnTo>
                    <a:lnTo>
                      <a:pt x="46" y="2"/>
                    </a:lnTo>
                    <a:lnTo>
                      <a:pt x="46" y="0"/>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53" name="Freeform 736"/>
              <p:cNvSpPr>
                <a:spLocks/>
              </p:cNvSpPr>
              <p:nvPr/>
            </p:nvSpPr>
            <p:spPr bwMode="auto">
              <a:xfrm>
                <a:off x="841" y="3236"/>
                <a:ext cx="47" cy="9"/>
              </a:xfrm>
              <a:custGeom>
                <a:avLst/>
                <a:gdLst>
                  <a:gd name="T0" fmla="*/ 43 w 47"/>
                  <a:gd name="T1" fmla="*/ 0 h 9"/>
                  <a:gd name="T2" fmla="*/ 3 w 47"/>
                  <a:gd name="T3" fmla="*/ 0 h 9"/>
                  <a:gd name="T4" fmla="*/ 0 w 47"/>
                  <a:gd name="T5" fmla="*/ 2 h 9"/>
                  <a:gd name="T6" fmla="*/ 0 w 47"/>
                  <a:gd name="T7" fmla="*/ 6 h 9"/>
                  <a:gd name="T8" fmla="*/ 0 w 47"/>
                  <a:gd name="T9" fmla="*/ 8 h 9"/>
                  <a:gd name="T10" fmla="*/ 3 w 47"/>
                  <a:gd name="T11" fmla="*/ 8 h 9"/>
                  <a:gd name="T12" fmla="*/ 43 w 47"/>
                  <a:gd name="T13" fmla="*/ 8 h 9"/>
                  <a:gd name="T14" fmla="*/ 46 w 47"/>
                  <a:gd name="T15" fmla="*/ 8 h 9"/>
                  <a:gd name="T16" fmla="*/ 46 w 47"/>
                  <a:gd name="T17" fmla="*/ 6 h 9"/>
                  <a:gd name="T18" fmla="*/ 46 w 47"/>
                  <a:gd name="T19" fmla="*/ 2 h 9"/>
                  <a:gd name="T20" fmla="*/ 43 w 47"/>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9"/>
                  <a:gd name="T35" fmla="*/ 47 w 47"/>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9">
                    <a:moveTo>
                      <a:pt x="43" y="0"/>
                    </a:moveTo>
                    <a:lnTo>
                      <a:pt x="3" y="0"/>
                    </a:lnTo>
                    <a:lnTo>
                      <a:pt x="0" y="2"/>
                    </a:lnTo>
                    <a:lnTo>
                      <a:pt x="0" y="6"/>
                    </a:lnTo>
                    <a:lnTo>
                      <a:pt x="0" y="8"/>
                    </a:lnTo>
                    <a:lnTo>
                      <a:pt x="3" y="8"/>
                    </a:lnTo>
                    <a:lnTo>
                      <a:pt x="43" y="8"/>
                    </a:lnTo>
                    <a:lnTo>
                      <a:pt x="46" y="8"/>
                    </a:lnTo>
                    <a:lnTo>
                      <a:pt x="46" y="6"/>
                    </a:lnTo>
                    <a:lnTo>
                      <a:pt x="46" y="2"/>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54" name="Freeform 737"/>
              <p:cNvSpPr>
                <a:spLocks/>
              </p:cNvSpPr>
              <p:nvPr/>
            </p:nvSpPr>
            <p:spPr bwMode="auto">
              <a:xfrm>
                <a:off x="889" y="3236"/>
                <a:ext cx="47" cy="9"/>
              </a:xfrm>
              <a:custGeom>
                <a:avLst/>
                <a:gdLst>
                  <a:gd name="T0" fmla="*/ 43 w 47"/>
                  <a:gd name="T1" fmla="*/ 0 h 9"/>
                  <a:gd name="T2" fmla="*/ 3 w 47"/>
                  <a:gd name="T3" fmla="*/ 0 h 9"/>
                  <a:gd name="T4" fmla="*/ 0 w 47"/>
                  <a:gd name="T5" fmla="*/ 0 h 9"/>
                  <a:gd name="T6" fmla="*/ 0 w 47"/>
                  <a:gd name="T7" fmla="*/ 2 h 9"/>
                  <a:gd name="T8" fmla="*/ 0 w 47"/>
                  <a:gd name="T9" fmla="*/ 6 h 9"/>
                  <a:gd name="T10" fmla="*/ 0 w 47"/>
                  <a:gd name="T11" fmla="*/ 8 h 9"/>
                  <a:gd name="T12" fmla="*/ 3 w 47"/>
                  <a:gd name="T13" fmla="*/ 8 h 9"/>
                  <a:gd name="T14" fmla="*/ 43 w 47"/>
                  <a:gd name="T15" fmla="*/ 8 h 9"/>
                  <a:gd name="T16" fmla="*/ 46 w 47"/>
                  <a:gd name="T17" fmla="*/ 8 h 9"/>
                  <a:gd name="T18" fmla="*/ 46 w 47"/>
                  <a:gd name="T19" fmla="*/ 6 h 9"/>
                  <a:gd name="T20" fmla="*/ 46 w 47"/>
                  <a:gd name="T21" fmla="*/ 2 h 9"/>
                  <a:gd name="T22" fmla="*/ 43 w 47"/>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9"/>
                  <a:gd name="T38" fmla="*/ 47 w 47"/>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9">
                    <a:moveTo>
                      <a:pt x="43" y="0"/>
                    </a:moveTo>
                    <a:lnTo>
                      <a:pt x="3" y="0"/>
                    </a:lnTo>
                    <a:lnTo>
                      <a:pt x="0" y="0"/>
                    </a:lnTo>
                    <a:lnTo>
                      <a:pt x="0" y="2"/>
                    </a:lnTo>
                    <a:lnTo>
                      <a:pt x="0" y="6"/>
                    </a:lnTo>
                    <a:lnTo>
                      <a:pt x="0" y="8"/>
                    </a:lnTo>
                    <a:lnTo>
                      <a:pt x="3" y="8"/>
                    </a:lnTo>
                    <a:lnTo>
                      <a:pt x="43" y="8"/>
                    </a:lnTo>
                    <a:lnTo>
                      <a:pt x="46" y="8"/>
                    </a:lnTo>
                    <a:lnTo>
                      <a:pt x="46" y="6"/>
                    </a:lnTo>
                    <a:lnTo>
                      <a:pt x="46" y="2"/>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55" name="Freeform 738"/>
              <p:cNvSpPr>
                <a:spLocks/>
              </p:cNvSpPr>
              <p:nvPr/>
            </p:nvSpPr>
            <p:spPr bwMode="auto">
              <a:xfrm>
                <a:off x="937" y="3236"/>
                <a:ext cx="47" cy="9"/>
              </a:xfrm>
              <a:custGeom>
                <a:avLst/>
                <a:gdLst>
                  <a:gd name="T0" fmla="*/ 43 w 47"/>
                  <a:gd name="T1" fmla="*/ 0 h 9"/>
                  <a:gd name="T2" fmla="*/ 3 w 47"/>
                  <a:gd name="T3" fmla="*/ 0 h 9"/>
                  <a:gd name="T4" fmla="*/ 0 w 47"/>
                  <a:gd name="T5" fmla="*/ 2 h 9"/>
                  <a:gd name="T6" fmla="*/ 0 w 47"/>
                  <a:gd name="T7" fmla="*/ 6 h 9"/>
                  <a:gd name="T8" fmla="*/ 0 w 47"/>
                  <a:gd name="T9" fmla="*/ 8 h 9"/>
                  <a:gd name="T10" fmla="*/ 3 w 47"/>
                  <a:gd name="T11" fmla="*/ 8 h 9"/>
                  <a:gd name="T12" fmla="*/ 43 w 47"/>
                  <a:gd name="T13" fmla="*/ 8 h 9"/>
                  <a:gd name="T14" fmla="*/ 46 w 47"/>
                  <a:gd name="T15" fmla="*/ 8 h 9"/>
                  <a:gd name="T16" fmla="*/ 46 w 47"/>
                  <a:gd name="T17" fmla="*/ 6 h 9"/>
                  <a:gd name="T18" fmla="*/ 46 w 47"/>
                  <a:gd name="T19" fmla="*/ 2 h 9"/>
                  <a:gd name="T20" fmla="*/ 43 w 47"/>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9"/>
                  <a:gd name="T35" fmla="*/ 47 w 47"/>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9">
                    <a:moveTo>
                      <a:pt x="43" y="0"/>
                    </a:moveTo>
                    <a:lnTo>
                      <a:pt x="3" y="0"/>
                    </a:lnTo>
                    <a:lnTo>
                      <a:pt x="0" y="2"/>
                    </a:lnTo>
                    <a:lnTo>
                      <a:pt x="0" y="6"/>
                    </a:lnTo>
                    <a:lnTo>
                      <a:pt x="0" y="8"/>
                    </a:lnTo>
                    <a:lnTo>
                      <a:pt x="3" y="8"/>
                    </a:lnTo>
                    <a:lnTo>
                      <a:pt x="43" y="8"/>
                    </a:lnTo>
                    <a:lnTo>
                      <a:pt x="46" y="8"/>
                    </a:lnTo>
                    <a:lnTo>
                      <a:pt x="46" y="6"/>
                    </a:lnTo>
                    <a:lnTo>
                      <a:pt x="46" y="2"/>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56" name="Freeform 739"/>
              <p:cNvSpPr>
                <a:spLocks/>
              </p:cNvSpPr>
              <p:nvPr/>
            </p:nvSpPr>
            <p:spPr bwMode="auto">
              <a:xfrm>
                <a:off x="985" y="3236"/>
                <a:ext cx="47" cy="9"/>
              </a:xfrm>
              <a:custGeom>
                <a:avLst/>
                <a:gdLst>
                  <a:gd name="T0" fmla="*/ 43 w 47"/>
                  <a:gd name="T1" fmla="*/ 0 h 9"/>
                  <a:gd name="T2" fmla="*/ 3 w 47"/>
                  <a:gd name="T3" fmla="*/ 0 h 9"/>
                  <a:gd name="T4" fmla="*/ 0 w 47"/>
                  <a:gd name="T5" fmla="*/ 0 h 9"/>
                  <a:gd name="T6" fmla="*/ 0 w 47"/>
                  <a:gd name="T7" fmla="*/ 2 h 9"/>
                  <a:gd name="T8" fmla="*/ 0 w 47"/>
                  <a:gd name="T9" fmla="*/ 6 h 9"/>
                  <a:gd name="T10" fmla="*/ 0 w 47"/>
                  <a:gd name="T11" fmla="*/ 8 h 9"/>
                  <a:gd name="T12" fmla="*/ 3 w 47"/>
                  <a:gd name="T13" fmla="*/ 8 h 9"/>
                  <a:gd name="T14" fmla="*/ 43 w 47"/>
                  <a:gd name="T15" fmla="*/ 8 h 9"/>
                  <a:gd name="T16" fmla="*/ 46 w 47"/>
                  <a:gd name="T17" fmla="*/ 8 h 9"/>
                  <a:gd name="T18" fmla="*/ 46 w 47"/>
                  <a:gd name="T19" fmla="*/ 6 h 9"/>
                  <a:gd name="T20" fmla="*/ 46 w 47"/>
                  <a:gd name="T21" fmla="*/ 2 h 9"/>
                  <a:gd name="T22" fmla="*/ 43 w 47"/>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9"/>
                  <a:gd name="T38" fmla="*/ 47 w 47"/>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9">
                    <a:moveTo>
                      <a:pt x="43" y="0"/>
                    </a:moveTo>
                    <a:lnTo>
                      <a:pt x="3" y="0"/>
                    </a:lnTo>
                    <a:lnTo>
                      <a:pt x="0" y="0"/>
                    </a:lnTo>
                    <a:lnTo>
                      <a:pt x="0" y="2"/>
                    </a:lnTo>
                    <a:lnTo>
                      <a:pt x="0" y="6"/>
                    </a:lnTo>
                    <a:lnTo>
                      <a:pt x="0" y="8"/>
                    </a:lnTo>
                    <a:lnTo>
                      <a:pt x="3" y="8"/>
                    </a:lnTo>
                    <a:lnTo>
                      <a:pt x="43" y="8"/>
                    </a:lnTo>
                    <a:lnTo>
                      <a:pt x="46" y="8"/>
                    </a:lnTo>
                    <a:lnTo>
                      <a:pt x="46" y="6"/>
                    </a:lnTo>
                    <a:lnTo>
                      <a:pt x="46" y="2"/>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57" name="Freeform 740"/>
              <p:cNvSpPr>
                <a:spLocks/>
              </p:cNvSpPr>
              <p:nvPr/>
            </p:nvSpPr>
            <p:spPr bwMode="auto">
              <a:xfrm>
                <a:off x="1033" y="3236"/>
                <a:ext cx="47" cy="9"/>
              </a:xfrm>
              <a:custGeom>
                <a:avLst/>
                <a:gdLst>
                  <a:gd name="T0" fmla="*/ 43 w 47"/>
                  <a:gd name="T1" fmla="*/ 0 h 9"/>
                  <a:gd name="T2" fmla="*/ 3 w 47"/>
                  <a:gd name="T3" fmla="*/ 0 h 9"/>
                  <a:gd name="T4" fmla="*/ 0 w 47"/>
                  <a:gd name="T5" fmla="*/ 0 h 9"/>
                  <a:gd name="T6" fmla="*/ 0 w 47"/>
                  <a:gd name="T7" fmla="*/ 2 h 9"/>
                  <a:gd name="T8" fmla="*/ 0 w 47"/>
                  <a:gd name="T9" fmla="*/ 6 h 9"/>
                  <a:gd name="T10" fmla="*/ 0 w 47"/>
                  <a:gd name="T11" fmla="*/ 8 h 9"/>
                  <a:gd name="T12" fmla="*/ 3 w 47"/>
                  <a:gd name="T13" fmla="*/ 8 h 9"/>
                  <a:gd name="T14" fmla="*/ 43 w 47"/>
                  <a:gd name="T15" fmla="*/ 8 h 9"/>
                  <a:gd name="T16" fmla="*/ 46 w 47"/>
                  <a:gd name="T17" fmla="*/ 8 h 9"/>
                  <a:gd name="T18" fmla="*/ 46 w 47"/>
                  <a:gd name="T19" fmla="*/ 6 h 9"/>
                  <a:gd name="T20" fmla="*/ 46 w 47"/>
                  <a:gd name="T21" fmla="*/ 2 h 9"/>
                  <a:gd name="T22" fmla="*/ 43 w 47"/>
                  <a:gd name="T23" fmla="*/ 2 h 9"/>
                  <a:gd name="T24" fmla="*/ 43 w 47"/>
                  <a:gd name="T25" fmla="*/ 0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
                  <a:gd name="T40" fmla="*/ 0 h 9"/>
                  <a:gd name="T41" fmla="*/ 47 w 47"/>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 h="9">
                    <a:moveTo>
                      <a:pt x="43" y="0"/>
                    </a:moveTo>
                    <a:lnTo>
                      <a:pt x="3" y="0"/>
                    </a:lnTo>
                    <a:lnTo>
                      <a:pt x="0" y="0"/>
                    </a:lnTo>
                    <a:lnTo>
                      <a:pt x="0" y="2"/>
                    </a:lnTo>
                    <a:lnTo>
                      <a:pt x="0" y="6"/>
                    </a:lnTo>
                    <a:lnTo>
                      <a:pt x="0" y="8"/>
                    </a:lnTo>
                    <a:lnTo>
                      <a:pt x="3" y="8"/>
                    </a:lnTo>
                    <a:lnTo>
                      <a:pt x="43" y="8"/>
                    </a:lnTo>
                    <a:lnTo>
                      <a:pt x="46" y="8"/>
                    </a:lnTo>
                    <a:lnTo>
                      <a:pt x="46" y="6"/>
                    </a:lnTo>
                    <a:lnTo>
                      <a:pt x="46" y="2"/>
                    </a:lnTo>
                    <a:lnTo>
                      <a:pt x="43" y="2"/>
                    </a:lnTo>
                    <a:lnTo>
                      <a:pt x="4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58" name="Freeform 741"/>
              <p:cNvSpPr>
                <a:spLocks/>
              </p:cNvSpPr>
              <p:nvPr/>
            </p:nvSpPr>
            <p:spPr bwMode="auto">
              <a:xfrm>
                <a:off x="1081" y="3236"/>
                <a:ext cx="33" cy="9"/>
              </a:xfrm>
              <a:custGeom>
                <a:avLst/>
                <a:gdLst>
                  <a:gd name="T0" fmla="*/ 32 w 33"/>
                  <a:gd name="T1" fmla="*/ 0 h 9"/>
                  <a:gd name="T2" fmla="*/ 3 w 33"/>
                  <a:gd name="T3" fmla="*/ 0 h 9"/>
                  <a:gd name="T4" fmla="*/ 0 w 33"/>
                  <a:gd name="T5" fmla="*/ 0 h 9"/>
                  <a:gd name="T6" fmla="*/ 0 w 33"/>
                  <a:gd name="T7" fmla="*/ 2 h 9"/>
                  <a:gd name="T8" fmla="*/ 0 w 33"/>
                  <a:gd name="T9" fmla="*/ 6 h 9"/>
                  <a:gd name="T10" fmla="*/ 0 w 33"/>
                  <a:gd name="T11" fmla="*/ 8 h 9"/>
                  <a:gd name="T12" fmla="*/ 3 w 33"/>
                  <a:gd name="T13" fmla="*/ 8 h 9"/>
                  <a:gd name="T14" fmla="*/ 32 w 33"/>
                  <a:gd name="T15" fmla="*/ 8 h 9"/>
                  <a:gd name="T16" fmla="*/ 32 w 33"/>
                  <a:gd name="T17" fmla="*/ 6 h 9"/>
                  <a:gd name="T18" fmla="*/ 32 w 33"/>
                  <a:gd name="T19" fmla="*/ 2 h 9"/>
                  <a:gd name="T20" fmla="*/ 32 w 33"/>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9"/>
                  <a:gd name="T35" fmla="*/ 33 w 33"/>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9">
                    <a:moveTo>
                      <a:pt x="32" y="0"/>
                    </a:moveTo>
                    <a:lnTo>
                      <a:pt x="3" y="0"/>
                    </a:lnTo>
                    <a:lnTo>
                      <a:pt x="0" y="0"/>
                    </a:lnTo>
                    <a:lnTo>
                      <a:pt x="0" y="2"/>
                    </a:lnTo>
                    <a:lnTo>
                      <a:pt x="0" y="6"/>
                    </a:lnTo>
                    <a:lnTo>
                      <a:pt x="0" y="8"/>
                    </a:lnTo>
                    <a:lnTo>
                      <a:pt x="3" y="8"/>
                    </a:lnTo>
                    <a:lnTo>
                      <a:pt x="32" y="8"/>
                    </a:lnTo>
                    <a:lnTo>
                      <a:pt x="32" y="6"/>
                    </a:lnTo>
                    <a:lnTo>
                      <a:pt x="32" y="2"/>
                    </a:lnTo>
                    <a:lnTo>
                      <a:pt x="3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59" name="Freeform 742"/>
              <p:cNvSpPr>
                <a:spLocks/>
              </p:cNvSpPr>
              <p:nvPr/>
            </p:nvSpPr>
            <p:spPr bwMode="auto">
              <a:xfrm>
                <a:off x="1137" y="3244"/>
                <a:ext cx="15" cy="7"/>
              </a:xfrm>
              <a:custGeom>
                <a:avLst/>
                <a:gdLst>
                  <a:gd name="T0" fmla="*/ 0 w 15"/>
                  <a:gd name="T1" fmla="*/ 2 h 7"/>
                  <a:gd name="T2" fmla="*/ 11 w 15"/>
                  <a:gd name="T3" fmla="*/ 6 h 7"/>
                  <a:gd name="T4" fmla="*/ 12 w 15"/>
                  <a:gd name="T5" fmla="*/ 6 h 7"/>
                  <a:gd name="T6" fmla="*/ 12 w 15"/>
                  <a:gd name="T7" fmla="*/ 5 h 7"/>
                  <a:gd name="T8" fmla="*/ 14 w 15"/>
                  <a:gd name="T9" fmla="*/ 5 h 7"/>
                  <a:gd name="T10" fmla="*/ 12 w 15"/>
                  <a:gd name="T11" fmla="*/ 4 h 7"/>
                  <a:gd name="T12" fmla="*/ 3 w 15"/>
                  <a:gd name="T13" fmla="*/ 0 h 7"/>
                  <a:gd name="T14" fmla="*/ 2 w 15"/>
                  <a:gd name="T15" fmla="*/ 0 h 7"/>
                  <a:gd name="T16" fmla="*/ 0 w 15"/>
                  <a:gd name="T17" fmla="*/ 1 h 7"/>
                  <a:gd name="T18" fmla="*/ 0 w 15"/>
                  <a:gd name="T19" fmla="*/ 2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7"/>
                  <a:gd name="T32" fmla="*/ 15 w 15"/>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7">
                    <a:moveTo>
                      <a:pt x="0" y="2"/>
                    </a:moveTo>
                    <a:lnTo>
                      <a:pt x="11" y="6"/>
                    </a:lnTo>
                    <a:lnTo>
                      <a:pt x="12" y="6"/>
                    </a:lnTo>
                    <a:lnTo>
                      <a:pt x="12" y="5"/>
                    </a:lnTo>
                    <a:lnTo>
                      <a:pt x="14" y="5"/>
                    </a:lnTo>
                    <a:lnTo>
                      <a:pt x="12" y="4"/>
                    </a:lnTo>
                    <a:lnTo>
                      <a:pt x="3" y="0"/>
                    </a:lnTo>
                    <a:lnTo>
                      <a:pt x="2" y="0"/>
                    </a:lnTo>
                    <a:lnTo>
                      <a:pt x="0" y="1"/>
                    </a:lnTo>
                    <a:lnTo>
                      <a:pt x="0" y="2"/>
                    </a:lnTo>
                  </a:path>
                </a:pathLst>
              </a:custGeom>
              <a:solidFill>
                <a:srgbClr val="E6E6E6"/>
              </a:solidFill>
              <a:ln w="127000" cap="rnd">
                <a:noFill/>
                <a:round/>
                <a:headEnd/>
                <a:tailEnd/>
              </a:ln>
            </p:spPr>
            <p:txBody>
              <a:bodyPr>
                <a:prstTxWarp prst="textNoShape">
                  <a:avLst/>
                </a:prstTxWarp>
              </a:bodyPr>
              <a:lstStyle/>
              <a:p>
                <a:endParaRPr lang="en-US"/>
              </a:p>
            </p:txBody>
          </p:sp>
          <p:sp>
            <p:nvSpPr>
              <p:cNvPr id="26360" name="Freeform 743"/>
              <p:cNvSpPr>
                <a:spLocks/>
              </p:cNvSpPr>
              <p:nvPr/>
            </p:nvSpPr>
            <p:spPr bwMode="auto">
              <a:xfrm>
                <a:off x="1167" y="3265"/>
                <a:ext cx="1" cy="10"/>
              </a:xfrm>
              <a:custGeom>
                <a:avLst/>
                <a:gdLst>
                  <a:gd name="T0" fmla="*/ 0 w 1"/>
                  <a:gd name="T1" fmla="*/ 1 h 10"/>
                  <a:gd name="T2" fmla="*/ 0 w 1"/>
                  <a:gd name="T3" fmla="*/ 8 h 10"/>
                  <a:gd name="T4" fmla="*/ 0 w 1"/>
                  <a:gd name="T5" fmla="*/ 9 h 10"/>
                  <a:gd name="T6" fmla="*/ 0 w 1"/>
                  <a:gd name="T7" fmla="*/ 9 h 10"/>
                  <a:gd name="T8" fmla="*/ 0 w 1"/>
                  <a:gd name="T9" fmla="*/ 8 h 10"/>
                  <a:gd name="T10" fmla="*/ 0 w 1"/>
                  <a:gd name="T11" fmla="*/ 0 h 10"/>
                  <a:gd name="T12" fmla="*/ 0 w 1"/>
                  <a:gd name="T13" fmla="*/ 0 h 10"/>
                  <a:gd name="T14" fmla="*/ 0 w 1"/>
                  <a:gd name="T15" fmla="*/ 0 h 10"/>
                  <a:gd name="T16" fmla="*/ 0 w 1"/>
                  <a:gd name="T17" fmla="*/ 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10"/>
                  <a:gd name="T29" fmla="*/ 1 w 1"/>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10">
                    <a:moveTo>
                      <a:pt x="0" y="1"/>
                    </a:moveTo>
                    <a:lnTo>
                      <a:pt x="0" y="8"/>
                    </a:lnTo>
                    <a:lnTo>
                      <a:pt x="0" y="9"/>
                    </a:lnTo>
                    <a:lnTo>
                      <a:pt x="0" y="8"/>
                    </a:lnTo>
                    <a:lnTo>
                      <a:pt x="0" y="0"/>
                    </a:lnTo>
                    <a:lnTo>
                      <a:pt x="0" y="1"/>
                    </a:lnTo>
                  </a:path>
                </a:pathLst>
              </a:custGeom>
              <a:solidFill>
                <a:srgbClr val="E6E6E6"/>
              </a:solidFill>
              <a:ln w="127000" cap="rnd">
                <a:noFill/>
                <a:round/>
                <a:headEnd/>
                <a:tailEnd/>
              </a:ln>
            </p:spPr>
            <p:txBody>
              <a:bodyPr>
                <a:prstTxWarp prst="textNoShape">
                  <a:avLst/>
                </a:prstTxWarp>
              </a:bodyPr>
              <a:lstStyle/>
              <a:p>
                <a:endParaRPr lang="en-US"/>
              </a:p>
            </p:txBody>
          </p:sp>
          <p:sp>
            <p:nvSpPr>
              <p:cNvPr id="26361" name="Freeform 744"/>
              <p:cNvSpPr>
                <a:spLocks/>
              </p:cNvSpPr>
              <p:nvPr/>
            </p:nvSpPr>
            <p:spPr bwMode="auto">
              <a:xfrm>
                <a:off x="1159" y="3292"/>
                <a:ext cx="6" cy="10"/>
              </a:xfrm>
              <a:custGeom>
                <a:avLst/>
                <a:gdLst>
                  <a:gd name="T0" fmla="*/ 3 w 6"/>
                  <a:gd name="T1" fmla="*/ 1 h 10"/>
                  <a:gd name="T2" fmla="*/ 0 w 6"/>
                  <a:gd name="T3" fmla="*/ 8 h 10"/>
                  <a:gd name="T4" fmla="*/ 1 w 6"/>
                  <a:gd name="T5" fmla="*/ 9 h 10"/>
                  <a:gd name="T6" fmla="*/ 2 w 6"/>
                  <a:gd name="T7" fmla="*/ 9 h 10"/>
                  <a:gd name="T8" fmla="*/ 5 w 6"/>
                  <a:gd name="T9" fmla="*/ 2 h 10"/>
                  <a:gd name="T10" fmla="*/ 5 w 6"/>
                  <a:gd name="T11" fmla="*/ 1 h 10"/>
                  <a:gd name="T12" fmla="*/ 3 w 6"/>
                  <a:gd name="T13" fmla="*/ 0 h 10"/>
                  <a:gd name="T14" fmla="*/ 3 w 6"/>
                  <a:gd name="T15" fmla="*/ 0 h 10"/>
                  <a:gd name="T16" fmla="*/ 3 w 6"/>
                  <a:gd name="T17" fmla="*/ 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10"/>
                  <a:gd name="T29" fmla="*/ 6 w 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10">
                    <a:moveTo>
                      <a:pt x="3" y="1"/>
                    </a:moveTo>
                    <a:lnTo>
                      <a:pt x="0" y="8"/>
                    </a:lnTo>
                    <a:lnTo>
                      <a:pt x="1" y="9"/>
                    </a:lnTo>
                    <a:lnTo>
                      <a:pt x="2" y="9"/>
                    </a:lnTo>
                    <a:lnTo>
                      <a:pt x="5" y="2"/>
                    </a:lnTo>
                    <a:lnTo>
                      <a:pt x="5" y="1"/>
                    </a:lnTo>
                    <a:lnTo>
                      <a:pt x="3" y="0"/>
                    </a:lnTo>
                    <a:lnTo>
                      <a:pt x="3" y="1"/>
                    </a:lnTo>
                  </a:path>
                </a:pathLst>
              </a:custGeom>
              <a:solidFill>
                <a:srgbClr val="E6E6E6"/>
              </a:solidFill>
              <a:ln w="127000" cap="rnd">
                <a:noFill/>
                <a:round/>
                <a:headEnd/>
                <a:tailEnd/>
              </a:ln>
            </p:spPr>
            <p:txBody>
              <a:bodyPr>
                <a:prstTxWarp prst="textNoShape">
                  <a:avLst/>
                </a:prstTxWarp>
              </a:bodyPr>
              <a:lstStyle/>
              <a:p>
                <a:endParaRPr lang="en-US"/>
              </a:p>
            </p:txBody>
          </p:sp>
          <p:sp>
            <p:nvSpPr>
              <p:cNvPr id="26362" name="Freeform 745"/>
              <p:cNvSpPr>
                <a:spLocks/>
              </p:cNvSpPr>
              <p:nvPr/>
            </p:nvSpPr>
            <p:spPr bwMode="auto">
              <a:xfrm>
                <a:off x="1116" y="3313"/>
                <a:ext cx="17" cy="4"/>
              </a:xfrm>
              <a:custGeom>
                <a:avLst/>
                <a:gdLst>
                  <a:gd name="T0" fmla="*/ 14 w 17"/>
                  <a:gd name="T1" fmla="*/ 0 h 4"/>
                  <a:gd name="T2" fmla="*/ 0 w 17"/>
                  <a:gd name="T3" fmla="*/ 2 h 4"/>
                  <a:gd name="T4" fmla="*/ 0 w 17"/>
                  <a:gd name="T5" fmla="*/ 2 h 4"/>
                  <a:gd name="T6" fmla="*/ 2 w 17"/>
                  <a:gd name="T7" fmla="*/ 3 h 4"/>
                  <a:gd name="T8" fmla="*/ 2 w 17"/>
                  <a:gd name="T9" fmla="*/ 3 h 4"/>
                  <a:gd name="T10" fmla="*/ 16 w 17"/>
                  <a:gd name="T11" fmla="*/ 1 h 4"/>
                  <a:gd name="T12" fmla="*/ 16 w 17"/>
                  <a:gd name="T13" fmla="*/ 0 h 4"/>
                  <a:gd name="T14" fmla="*/ 14 w 17"/>
                  <a:gd name="T15" fmla="*/ 0 h 4"/>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4"/>
                  <a:gd name="T26" fmla="*/ 17 w 17"/>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4">
                    <a:moveTo>
                      <a:pt x="14" y="0"/>
                    </a:moveTo>
                    <a:lnTo>
                      <a:pt x="0" y="2"/>
                    </a:lnTo>
                    <a:lnTo>
                      <a:pt x="2" y="3"/>
                    </a:lnTo>
                    <a:lnTo>
                      <a:pt x="16" y="1"/>
                    </a:lnTo>
                    <a:lnTo>
                      <a:pt x="16" y="0"/>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63" name="Freeform 746"/>
              <p:cNvSpPr>
                <a:spLocks/>
              </p:cNvSpPr>
              <p:nvPr/>
            </p:nvSpPr>
            <p:spPr bwMode="auto">
              <a:xfrm>
                <a:off x="1068" y="3316"/>
                <a:ext cx="17" cy="2"/>
              </a:xfrm>
              <a:custGeom>
                <a:avLst/>
                <a:gdLst>
                  <a:gd name="T0" fmla="*/ 14 w 17"/>
                  <a:gd name="T1" fmla="*/ 0 h 2"/>
                  <a:gd name="T2" fmla="*/ 0 w 17"/>
                  <a:gd name="T3" fmla="*/ 0 h 2"/>
                  <a:gd name="T4" fmla="*/ 0 w 17"/>
                  <a:gd name="T5" fmla="*/ 0 h 2"/>
                  <a:gd name="T6" fmla="*/ 0 w 17"/>
                  <a:gd name="T7" fmla="*/ 1 h 2"/>
                  <a:gd name="T8" fmla="*/ 14 w 17"/>
                  <a:gd name="T9" fmla="*/ 1 h 2"/>
                  <a:gd name="T10" fmla="*/ 16 w 17"/>
                  <a:gd name="T11" fmla="*/ 1 h 2"/>
                  <a:gd name="T12" fmla="*/ 16 w 17"/>
                  <a:gd name="T13" fmla="*/ 0 h 2"/>
                  <a:gd name="T14" fmla="*/ 16 w 17"/>
                  <a:gd name="T15" fmla="*/ 0 h 2"/>
                  <a:gd name="T16" fmla="*/ 14 w 17"/>
                  <a:gd name="T17" fmla="*/ 0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2"/>
                  <a:gd name="T29" fmla="*/ 17 w 17"/>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2">
                    <a:moveTo>
                      <a:pt x="14" y="0"/>
                    </a:moveTo>
                    <a:lnTo>
                      <a:pt x="0" y="0"/>
                    </a:lnTo>
                    <a:lnTo>
                      <a:pt x="0" y="1"/>
                    </a:lnTo>
                    <a:lnTo>
                      <a:pt x="14" y="1"/>
                    </a:lnTo>
                    <a:lnTo>
                      <a:pt x="16" y="1"/>
                    </a:lnTo>
                    <a:lnTo>
                      <a:pt x="16" y="0"/>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64" name="Freeform 747"/>
              <p:cNvSpPr>
                <a:spLocks/>
              </p:cNvSpPr>
              <p:nvPr/>
            </p:nvSpPr>
            <p:spPr bwMode="auto">
              <a:xfrm>
                <a:off x="1020" y="3316"/>
                <a:ext cx="17" cy="2"/>
              </a:xfrm>
              <a:custGeom>
                <a:avLst/>
                <a:gdLst>
                  <a:gd name="T0" fmla="*/ 14 w 17"/>
                  <a:gd name="T1" fmla="*/ 0 h 2"/>
                  <a:gd name="T2" fmla="*/ 2 w 17"/>
                  <a:gd name="T3" fmla="*/ 0 h 2"/>
                  <a:gd name="T4" fmla="*/ 0 w 17"/>
                  <a:gd name="T5" fmla="*/ 0 h 2"/>
                  <a:gd name="T6" fmla="*/ 0 w 17"/>
                  <a:gd name="T7" fmla="*/ 0 h 2"/>
                  <a:gd name="T8" fmla="*/ 0 w 17"/>
                  <a:gd name="T9" fmla="*/ 1 h 2"/>
                  <a:gd name="T10" fmla="*/ 2 w 17"/>
                  <a:gd name="T11" fmla="*/ 1 h 2"/>
                  <a:gd name="T12" fmla="*/ 14 w 17"/>
                  <a:gd name="T13" fmla="*/ 1 h 2"/>
                  <a:gd name="T14" fmla="*/ 16 w 17"/>
                  <a:gd name="T15" fmla="*/ 1 h 2"/>
                  <a:gd name="T16" fmla="*/ 16 w 17"/>
                  <a:gd name="T17" fmla="*/ 0 h 2"/>
                  <a:gd name="T18" fmla="*/ 16 w 17"/>
                  <a:gd name="T19" fmla="*/ 0 h 2"/>
                  <a:gd name="T20" fmla="*/ 14 w 17"/>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2"/>
                  <a:gd name="T35" fmla="*/ 17 w 17"/>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2">
                    <a:moveTo>
                      <a:pt x="14" y="0"/>
                    </a:moveTo>
                    <a:lnTo>
                      <a:pt x="2" y="0"/>
                    </a:lnTo>
                    <a:lnTo>
                      <a:pt x="0" y="0"/>
                    </a:lnTo>
                    <a:lnTo>
                      <a:pt x="0" y="1"/>
                    </a:lnTo>
                    <a:lnTo>
                      <a:pt x="2" y="1"/>
                    </a:lnTo>
                    <a:lnTo>
                      <a:pt x="14" y="1"/>
                    </a:lnTo>
                    <a:lnTo>
                      <a:pt x="16" y="1"/>
                    </a:lnTo>
                    <a:lnTo>
                      <a:pt x="16" y="0"/>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65" name="Freeform 748"/>
              <p:cNvSpPr>
                <a:spLocks/>
              </p:cNvSpPr>
              <p:nvPr/>
            </p:nvSpPr>
            <p:spPr bwMode="auto">
              <a:xfrm>
                <a:off x="972" y="3316"/>
                <a:ext cx="17" cy="2"/>
              </a:xfrm>
              <a:custGeom>
                <a:avLst/>
                <a:gdLst>
                  <a:gd name="T0" fmla="*/ 14 w 17"/>
                  <a:gd name="T1" fmla="*/ 0 h 2"/>
                  <a:gd name="T2" fmla="*/ 2 w 17"/>
                  <a:gd name="T3" fmla="*/ 0 h 2"/>
                  <a:gd name="T4" fmla="*/ 0 w 17"/>
                  <a:gd name="T5" fmla="*/ 0 h 2"/>
                  <a:gd name="T6" fmla="*/ 0 w 17"/>
                  <a:gd name="T7" fmla="*/ 0 h 2"/>
                  <a:gd name="T8" fmla="*/ 0 w 17"/>
                  <a:gd name="T9" fmla="*/ 1 h 2"/>
                  <a:gd name="T10" fmla="*/ 2 w 17"/>
                  <a:gd name="T11" fmla="*/ 1 h 2"/>
                  <a:gd name="T12" fmla="*/ 14 w 17"/>
                  <a:gd name="T13" fmla="*/ 1 h 2"/>
                  <a:gd name="T14" fmla="*/ 16 w 17"/>
                  <a:gd name="T15" fmla="*/ 1 h 2"/>
                  <a:gd name="T16" fmla="*/ 16 w 17"/>
                  <a:gd name="T17" fmla="*/ 0 h 2"/>
                  <a:gd name="T18" fmla="*/ 16 w 17"/>
                  <a:gd name="T19" fmla="*/ 0 h 2"/>
                  <a:gd name="T20" fmla="*/ 14 w 17"/>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2"/>
                  <a:gd name="T35" fmla="*/ 17 w 17"/>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2">
                    <a:moveTo>
                      <a:pt x="14" y="0"/>
                    </a:moveTo>
                    <a:lnTo>
                      <a:pt x="2" y="0"/>
                    </a:lnTo>
                    <a:lnTo>
                      <a:pt x="0" y="0"/>
                    </a:lnTo>
                    <a:lnTo>
                      <a:pt x="0" y="1"/>
                    </a:lnTo>
                    <a:lnTo>
                      <a:pt x="2" y="1"/>
                    </a:lnTo>
                    <a:lnTo>
                      <a:pt x="14" y="1"/>
                    </a:lnTo>
                    <a:lnTo>
                      <a:pt x="16" y="1"/>
                    </a:lnTo>
                    <a:lnTo>
                      <a:pt x="16" y="0"/>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66" name="Freeform 749"/>
              <p:cNvSpPr>
                <a:spLocks/>
              </p:cNvSpPr>
              <p:nvPr/>
            </p:nvSpPr>
            <p:spPr bwMode="auto">
              <a:xfrm>
                <a:off x="924" y="3316"/>
                <a:ext cx="17" cy="2"/>
              </a:xfrm>
              <a:custGeom>
                <a:avLst/>
                <a:gdLst>
                  <a:gd name="T0" fmla="*/ 14 w 17"/>
                  <a:gd name="T1" fmla="*/ 0 h 2"/>
                  <a:gd name="T2" fmla="*/ 2 w 17"/>
                  <a:gd name="T3" fmla="*/ 0 h 2"/>
                  <a:gd name="T4" fmla="*/ 0 w 17"/>
                  <a:gd name="T5" fmla="*/ 0 h 2"/>
                  <a:gd name="T6" fmla="*/ 0 w 17"/>
                  <a:gd name="T7" fmla="*/ 0 h 2"/>
                  <a:gd name="T8" fmla="*/ 0 w 17"/>
                  <a:gd name="T9" fmla="*/ 1 h 2"/>
                  <a:gd name="T10" fmla="*/ 2 w 17"/>
                  <a:gd name="T11" fmla="*/ 1 h 2"/>
                  <a:gd name="T12" fmla="*/ 14 w 17"/>
                  <a:gd name="T13" fmla="*/ 1 h 2"/>
                  <a:gd name="T14" fmla="*/ 16 w 17"/>
                  <a:gd name="T15" fmla="*/ 1 h 2"/>
                  <a:gd name="T16" fmla="*/ 16 w 17"/>
                  <a:gd name="T17" fmla="*/ 0 h 2"/>
                  <a:gd name="T18" fmla="*/ 16 w 17"/>
                  <a:gd name="T19" fmla="*/ 0 h 2"/>
                  <a:gd name="T20" fmla="*/ 14 w 17"/>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2"/>
                  <a:gd name="T35" fmla="*/ 17 w 17"/>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2">
                    <a:moveTo>
                      <a:pt x="14" y="0"/>
                    </a:moveTo>
                    <a:lnTo>
                      <a:pt x="2" y="0"/>
                    </a:lnTo>
                    <a:lnTo>
                      <a:pt x="0" y="0"/>
                    </a:lnTo>
                    <a:lnTo>
                      <a:pt x="0" y="1"/>
                    </a:lnTo>
                    <a:lnTo>
                      <a:pt x="2" y="1"/>
                    </a:lnTo>
                    <a:lnTo>
                      <a:pt x="14" y="1"/>
                    </a:lnTo>
                    <a:lnTo>
                      <a:pt x="16" y="1"/>
                    </a:lnTo>
                    <a:lnTo>
                      <a:pt x="16" y="0"/>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67" name="Freeform 750"/>
              <p:cNvSpPr>
                <a:spLocks/>
              </p:cNvSpPr>
              <p:nvPr/>
            </p:nvSpPr>
            <p:spPr bwMode="auto">
              <a:xfrm>
                <a:off x="876" y="3316"/>
                <a:ext cx="17" cy="2"/>
              </a:xfrm>
              <a:custGeom>
                <a:avLst/>
                <a:gdLst>
                  <a:gd name="T0" fmla="*/ 14 w 17"/>
                  <a:gd name="T1" fmla="*/ 0 h 2"/>
                  <a:gd name="T2" fmla="*/ 2 w 17"/>
                  <a:gd name="T3" fmla="*/ 0 h 2"/>
                  <a:gd name="T4" fmla="*/ 0 w 17"/>
                  <a:gd name="T5" fmla="*/ 0 h 2"/>
                  <a:gd name="T6" fmla="*/ 0 w 17"/>
                  <a:gd name="T7" fmla="*/ 0 h 2"/>
                  <a:gd name="T8" fmla="*/ 0 w 17"/>
                  <a:gd name="T9" fmla="*/ 1 h 2"/>
                  <a:gd name="T10" fmla="*/ 2 w 17"/>
                  <a:gd name="T11" fmla="*/ 1 h 2"/>
                  <a:gd name="T12" fmla="*/ 14 w 17"/>
                  <a:gd name="T13" fmla="*/ 1 h 2"/>
                  <a:gd name="T14" fmla="*/ 16 w 17"/>
                  <a:gd name="T15" fmla="*/ 1 h 2"/>
                  <a:gd name="T16" fmla="*/ 16 w 17"/>
                  <a:gd name="T17" fmla="*/ 0 h 2"/>
                  <a:gd name="T18" fmla="*/ 16 w 17"/>
                  <a:gd name="T19" fmla="*/ 0 h 2"/>
                  <a:gd name="T20" fmla="*/ 14 w 17"/>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2"/>
                  <a:gd name="T35" fmla="*/ 17 w 17"/>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2">
                    <a:moveTo>
                      <a:pt x="14" y="0"/>
                    </a:moveTo>
                    <a:lnTo>
                      <a:pt x="2" y="0"/>
                    </a:lnTo>
                    <a:lnTo>
                      <a:pt x="0" y="0"/>
                    </a:lnTo>
                    <a:lnTo>
                      <a:pt x="0" y="1"/>
                    </a:lnTo>
                    <a:lnTo>
                      <a:pt x="2" y="1"/>
                    </a:lnTo>
                    <a:lnTo>
                      <a:pt x="14" y="1"/>
                    </a:lnTo>
                    <a:lnTo>
                      <a:pt x="16" y="1"/>
                    </a:lnTo>
                    <a:lnTo>
                      <a:pt x="16" y="0"/>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68" name="Freeform 751"/>
              <p:cNvSpPr>
                <a:spLocks/>
              </p:cNvSpPr>
              <p:nvPr/>
            </p:nvSpPr>
            <p:spPr bwMode="auto">
              <a:xfrm>
                <a:off x="828" y="3316"/>
                <a:ext cx="17" cy="2"/>
              </a:xfrm>
              <a:custGeom>
                <a:avLst/>
                <a:gdLst>
                  <a:gd name="T0" fmla="*/ 16 w 17"/>
                  <a:gd name="T1" fmla="*/ 0 h 2"/>
                  <a:gd name="T2" fmla="*/ 2 w 17"/>
                  <a:gd name="T3" fmla="*/ 0 h 2"/>
                  <a:gd name="T4" fmla="*/ 0 w 17"/>
                  <a:gd name="T5" fmla="*/ 0 h 2"/>
                  <a:gd name="T6" fmla="*/ 0 w 17"/>
                  <a:gd name="T7" fmla="*/ 0 h 2"/>
                  <a:gd name="T8" fmla="*/ 0 w 17"/>
                  <a:gd name="T9" fmla="*/ 1 h 2"/>
                  <a:gd name="T10" fmla="*/ 2 w 17"/>
                  <a:gd name="T11" fmla="*/ 1 h 2"/>
                  <a:gd name="T12" fmla="*/ 16 w 17"/>
                  <a:gd name="T13" fmla="*/ 1 h 2"/>
                  <a:gd name="T14" fmla="*/ 16 w 17"/>
                  <a:gd name="T15" fmla="*/ 0 h 2"/>
                  <a:gd name="T16" fmla="*/ 16 w 17"/>
                  <a:gd name="T17" fmla="*/ 0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2"/>
                  <a:gd name="T29" fmla="*/ 17 w 17"/>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2">
                    <a:moveTo>
                      <a:pt x="16" y="0"/>
                    </a:moveTo>
                    <a:lnTo>
                      <a:pt x="2" y="0"/>
                    </a:lnTo>
                    <a:lnTo>
                      <a:pt x="0" y="0"/>
                    </a:lnTo>
                    <a:lnTo>
                      <a:pt x="0" y="1"/>
                    </a:lnTo>
                    <a:lnTo>
                      <a:pt x="2" y="1"/>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69" name="Freeform 752"/>
              <p:cNvSpPr>
                <a:spLocks/>
              </p:cNvSpPr>
              <p:nvPr/>
            </p:nvSpPr>
            <p:spPr bwMode="auto">
              <a:xfrm>
                <a:off x="780" y="3316"/>
                <a:ext cx="17" cy="2"/>
              </a:xfrm>
              <a:custGeom>
                <a:avLst/>
                <a:gdLst>
                  <a:gd name="T0" fmla="*/ 16 w 17"/>
                  <a:gd name="T1" fmla="*/ 0 h 2"/>
                  <a:gd name="T2" fmla="*/ 2 w 17"/>
                  <a:gd name="T3" fmla="*/ 0 h 2"/>
                  <a:gd name="T4" fmla="*/ 0 w 17"/>
                  <a:gd name="T5" fmla="*/ 0 h 2"/>
                  <a:gd name="T6" fmla="*/ 0 w 17"/>
                  <a:gd name="T7" fmla="*/ 1 h 2"/>
                  <a:gd name="T8" fmla="*/ 2 w 17"/>
                  <a:gd name="T9" fmla="*/ 1 h 2"/>
                  <a:gd name="T10" fmla="*/ 16 w 17"/>
                  <a:gd name="T11" fmla="*/ 1 h 2"/>
                  <a:gd name="T12" fmla="*/ 16 w 17"/>
                  <a:gd name="T13" fmla="*/ 0 h 2"/>
                  <a:gd name="T14" fmla="*/ 16 w 17"/>
                  <a:gd name="T15" fmla="*/ 0 h 2"/>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2"/>
                  <a:gd name="T26" fmla="*/ 17 w 17"/>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2">
                    <a:moveTo>
                      <a:pt x="16" y="0"/>
                    </a:moveTo>
                    <a:lnTo>
                      <a:pt x="2" y="0"/>
                    </a:lnTo>
                    <a:lnTo>
                      <a:pt x="0" y="0"/>
                    </a:lnTo>
                    <a:lnTo>
                      <a:pt x="0" y="1"/>
                    </a:lnTo>
                    <a:lnTo>
                      <a:pt x="2" y="1"/>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70" name="Freeform 753"/>
              <p:cNvSpPr>
                <a:spLocks/>
              </p:cNvSpPr>
              <p:nvPr/>
            </p:nvSpPr>
            <p:spPr bwMode="auto">
              <a:xfrm>
                <a:off x="732" y="3316"/>
                <a:ext cx="17" cy="2"/>
              </a:xfrm>
              <a:custGeom>
                <a:avLst/>
                <a:gdLst>
                  <a:gd name="T0" fmla="*/ 16 w 17"/>
                  <a:gd name="T1" fmla="*/ 0 h 2"/>
                  <a:gd name="T2" fmla="*/ 2 w 17"/>
                  <a:gd name="T3" fmla="*/ 0 h 2"/>
                  <a:gd name="T4" fmla="*/ 0 w 17"/>
                  <a:gd name="T5" fmla="*/ 0 h 2"/>
                  <a:gd name="T6" fmla="*/ 0 w 17"/>
                  <a:gd name="T7" fmla="*/ 0 h 2"/>
                  <a:gd name="T8" fmla="*/ 0 w 17"/>
                  <a:gd name="T9" fmla="*/ 1 h 2"/>
                  <a:gd name="T10" fmla="*/ 2 w 17"/>
                  <a:gd name="T11" fmla="*/ 1 h 2"/>
                  <a:gd name="T12" fmla="*/ 16 w 17"/>
                  <a:gd name="T13" fmla="*/ 1 h 2"/>
                  <a:gd name="T14" fmla="*/ 16 w 17"/>
                  <a:gd name="T15" fmla="*/ 0 h 2"/>
                  <a:gd name="T16" fmla="*/ 16 w 17"/>
                  <a:gd name="T17" fmla="*/ 0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2"/>
                  <a:gd name="T29" fmla="*/ 17 w 17"/>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2">
                    <a:moveTo>
                      <a:pt x="16" y="0"/>
                    </a:moveTo>
                    <a:lnTo>
                      <a:pt x="2" y="0"/>
                    </a:lnTo>
                    <a:lnTo>
                      <a:pt x="0" y="0"/>
                    </a:lnTo>
                    <a:lnTo>
                      <a:pt x="0" y="1"/>
                    </a:lnTo>
                    <a:lnTo>
                      <a:pt x="2" y="1"/>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71" name="Freeform 754"/>
              <p:cNvSpPr>
                <a:spLocks/>
              </p:cNvSpPr>
              <p:nvPr/>
            </p:nvSpPr>
            <p:spPr bwMode="auto">
              <a:xfrm>
                <a:off x="684" y="3316"/>
                <a:ext cx="17" cy="2"/>
              </a:xfrm>
              <a:custGeom>
                <a:avLst/>
                <a:gdLst>
                  <a:gd name="T0" fmla="*/ 14 w 17"/>
                  <a:gd name="T1" fmla="*/ 0 h 2"/>
                  <a:gd name="T2" fmla="*/ 2 w 17"/>
                  <a:gd name="T3" fmla="*/ 0 h 2"/>
                  <a:gd name="T4" fmla="*/ 0 w 17"/>
                  <a:gd name="T5" fmla="*/ 0 h 2"/>
                  <a:gd name="T6" fmla="*/ 0 w 17"/>
                  <a:gd name="T7" fmla="*/ 0 h 2"/>
                  <a:gd name="T8" fmla="*/ 0 w 17"/>
                  <a:gd name="T9" fmla="*/ 1 h 2"/>
                  <a:gd name="T10" fmla="*/ 2 w 17"/>
                  <a:gd name="T11" fmla="*/ 1 h 2"/>
                  <a:gd name="T12" fmla="*/ 14 w 17"/>
                  <a:gd name="T13" fmla="*/ 1 h 2"/>
                  <a:gd name="T14" fmla="*/ 16 w 17"/>
                  <a:gd name="T15" fmla="*/ 1 h 2"/>
                  <a:gd name="T16" fmla="*/ 16 w 17"/>
                  <a:gd name="T17" fmla="*/ 0 h 2"/>
                  <a:gd name="T18" fmla="*/ 16 w 17"/>
                  <a:gd name="T19" fmla="*/ 0 h 2"/>
                  <a:gd name="T20" fmla="*/ 14 w 17"/>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2"/>
                  <a:gd name="T35" fmla="*/ 17 w 17"/>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2">
                    <a:moveTo>
                      <a:pt x="14" y="0"/>
                    </a:moveTo>
                    <a:lnTo>
                      <a:pt x="2" y="0"/>
                    </a:lnTo>
                    <a:lnTo>
                      <a:pt x="0" y="0"/>
                    </a:lnTo>
                    <a:lnTo>
                      <a:pt x="0" y="1"/>
                    </a:lnTo>
                    <a:lnTo>
                      <a:pt x="2" y="1"/>
                    </a:lnTo>
                    <a:lnTo>
                      <a:pt x="14" y="1"/>
                    </a:lnTo>
                    <a:lnTo>
                      <a:pt x="16" y="1"/>
                    </a:lnTo>
                    <a:lnTo>
                      <a:pt x="16" y="0"/>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72" name="Freeform 755"/>
              <p:cNvSpPr>
                <a:spLocks/>
              </p:cNvSpPr>
              <p:nvPr/>
            </p:nvSpPr>
            <p:spPr bwMode="auto">
              <a:xfrm>
                <a:off x="636" y="3316"/>
                <a:ext cx="17" cy="2"/>
              </a:xfrm>
              <a:custGeom>
                <a:avLst/>
                <a:gdLst>
                  <a:gd name="T0" fmla="*/ 16 w 17"/>
                  <a:gd name="T1" fmla="*/ 0 h 2"/>
                  <a:gd name="T2" fmla="*/ 2 w 17"/>
                  <a:gd name="T3" fmla="*/ 0 h 2"/>
                  <a:gd name="T4" fmla="*/ 0 w 17"/>
                  <a:gd name="T5" fmla="*/ 0 h 2"/>
                  <a:gd name="T6" fmla="*/ 0 w 17"/>
                  <a:gd name="T7" fmla="*/ 0 h 2"/>
                  <a:gd name="T8" fmla="*/ 0 w 17"/>
                  <a:gd name="T9" fmla="*/ 1 h 2"/>
                  <a:gd name="T10" fmla="*/ 2 w 17"/>
                  <a:gd name="T11" fmla="*/ 1 h 2"/>
                  <a:gd name="T12" fmla="*/ 16 w 17"/>
                  <a:gd name="T13" fmla="*/ 1 h 2"/>
                  <a:gd name="T14" fmla="*/ 16 w 17"/>
                  <a:gd name="T15" fmla="*/ 0 h 2"/>
                  <a:gd name="T16" fmla="*/ 16 w 17"/>
                  <a:gd name="T17" fmla="*/ 0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2"/>
                  <a:gd name="T29" fmla="*/ 17 w 17"/>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2">
                    <a:moveTo>
                      <a:pt x="16" y="0"/>
                    </a:moveTo>
                    <a:lnTo>
                      <a:pt x="2" y="0"/>
                    </a:lnTo>
                    <a:lnTo>
                      <a:pt x="0" y="0"/>
                    </a:lnTo>
                    <a:lnTo>
                      <a:pt x="0" y="1"/>
                    </a:lnTo>
                    <a:lnTo>
                      <a:pt x="2" y="1"/>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73" name="Freeform 756"/>
              <p:cNvSpPr>
                <a:spLocks/>
              </p:cNvSpPr>
              <p:nvPr/>
            </p:nvSpPr>
            <p:spPr bwMode="auto">
              <a:xfrm>
                <a:off x="588" y="3316"/>
                <a:ext cx="17" cy="2"/>
              </a:xfrm>
              <a:custGeom>
                <a:avLst/>
                <a:gdLst>
                  <a:gd name="T0" fmla="*/ 16 w 17"/>
                  <a:gd name="T1" fmla="*/ 0 h 2"/>
                  <a:gd name="T2" fmla="*/ 2 w 17"/>
                  <a:gd name="T3" fmla="*/ 0 h 2"/>
                  <a:gd name="T4" fmla="*/ 0 w 17"/>
                  <a:gd name="T5" fmla="*/ 0 h 2"/>
                  <a:gd name="T6" fmla="*/ 0 w 17"/>
                  <a:gd name="T7" fmla="*/ 1 h 2"/>
                  <a:gd name="T8" fmla="*/ 2 w 17"/>
                  <a:gd name="T9" fmla="*/ 1 h 2"/>
                  <a:gd name="T10" fmla="*/ 16 w 17"/>
                  <a:gd name="T11" fmla="*/ 1 h 2"/>
                  <a:gd name="T12" fmla="*/ 16 w 17"/>
                  <a:gd name="T13" fmla="*/ 0 h 2"/>
                  <a:gd name="T14" fmla="*/ 16 w 17"/>
                  <a:gd name="T15" fmla="*/ 0 h 2"/>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2"/>
                  <a:gd name="T26" fmla="*/ 17 w 17"/>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2">
                    <a:moveTo>
                      <a:pt x="16" y="0"/>
                    </a:moveTo>
                    <a:lnTo>
                      <a:pt x="2" y="0"/>
                    </a:lnTo>
                    <a:lnTo>
                      <a:pt x="0" y="0"/>
                    </a:lnTo>
                    <a:lnTo>
                      <a:pt x="0" y="1"/>
                    </a:lnTo>
                    <a:lnTo>
                      <a:pt x="2" y="1"/>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74" name="Freeform 757"/>
              <p:cNvSpPr>
                <a:spLocks/>
              </p:cNvSpPr>
              <p:nvPr/>
            </p:nvSpPr>
            <p:spPr bwMode="auto">
              <a:xfrm>
                <a:off x="540" y="3311"/>
                <a:ext cx="17" cy="6"/>
              </a:xfrm>
              <a:custGeom>
                <a:avLst/>
                <a:gdLst>
                  <a:gd name="T0" fmla="*/ 16 w 17"/>
                  <a:gd name="T1" fmla="*/ 3 h 6"/>
                  <a:gd name="T2" fmla="*/ 3 w 17"/>
                  <a:gd name="T3" fmla="*/ 0 h 6"/>
                  <a:gd name="T4" fmla="*/ 2 w 17"/>
                  <a:gd name="T5" fmla="*/ 0 h 6"/>
                  <a:gd name="T6" fmla="*/ 2 w 17"/>
                  <a:gd name="T7" fmla="*/ 1 h 6"/>
                  <a:gd name="T8" fmla="*/ 0 w 17"/>
                  <a:gd name="T9" fmla="*/ 1 h 6"/>
                  <a:gd name="T10" fmla="*/ 0 w 17"/>
                  <a:gd name="T11" fmla="*/ 2 h 6"/>
                  <a:gd name="T12" fmla="*/ 2 w 17"/>
                  <a:gd name="T13" fmla="*/ 2 h 6"/>
                  <a:gd name="T14" fmla="*/ 14 w 17"/>
                  <a:gd name="T15" fmla="*/ 5 h 6"/>
                  <a:gd name="T16" fmla="*/ 14 w 17"/>
                  <a:gd name="T17" fmla="*/ 4 h 6"/>
                  <a:gd name="T18" fmla="*/ 16 w 17"/>
                  <a:gd name="T19" fmla="*/ 4 h 6"/>
                  <a:gd name="T20" fmla="*/ 16 w 17"/>
                  <a:gd name="T21" fmla="*/ 3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6"/>
                  <a:gd name="T35" fmla="*/ 17 w 17"/>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6">
                    <a:moveTo>
                      <a:pt x="16" y="3"/>
                    </a:moveTo>
                    <a:lnTo>
                      <a:pt x="3" y="0"/>
                    </a:lnTo>
                    <a:lnTo>
                      <a:pt x="2" y="0"/>
                    </a:lnTo>
                    <a:lnTo>
                      <a:pt x="2" y="1"/>
                    </a:lnTo>
                    <a:lnTo>
                      <a:pt x="0" y="1"/>
                    </a:lnTo>
                    <a:lnTo>
                      <a:pt x="0" y="2"/>
                    </a:lnTo>
                    <a:lnTo>
                      <a:pt x="2" y="2"/>
                    </a:lnTo>
                    <a:lnTo>
                      <a:pt x="14" y="5"/>
                    </a:lnTo>
                    <a:lnTo>
                      <a:pt x="14" y="4"/>
                    </a:lnTo>
                    <a:lnTo>
                      <a:pt x="16" y="4"/>
                    </a:lnTo>
                    <a:lnTo>
                      <a:pt x="16" y="3"/>
                    </a:lnTo>
                  </a:path>
                </a:pathLst>
              </a:custGeom>
              <a:solidFill>
                <a:srgbClr val="E6E6E6"/>
              </a:solidFill>
              <a:ln w="127000" cap="rnd">
                <a:noFill/>
                <a:round/>
                <a:headEnd/>
                <a:tailEnd/>
              </a:ln>
            </p:spPr>
            <p:txBody>
              <a:bodyPr>
                <a:prstTxWarp prst="textNoShape">
                  <a:avLst/>
                </a:prstTxWarp>
              </a:bodyPr>
              <a:lstStyle/>
              <a:p>
                <a:endParaRPr lang="en-US"/>
              </a:p>
            </p:txBody>
          </p:sp>
          <p:sp>
            <p:nvSpPr>
              <p:cNvPr id="26375" name="Freeform 758"/>
              <p:cNvSpPr>
                <a:spLocks/>
              </p:cNvSpPr>
              <p:nvPr/>
            </p:nvSpPr>
            <p:spPr bwMode="auto">
              <a:xfrm>
                <a:off x="511" y="3290"/>
                <a:ext cx="6" cy="10"/>
              </a:xfrm>
              <a:custGeom>
                <a:avLst/>
                <a:gdLst>
                  <a:gd name="T0" fmla="*/ 5 w 6"/>
                  <a:gd name="T1" fmla="*/ 7 h 10"/>
                  <a:gd name="T2" fmla="*/ 3 w 6"/>
                  <a:gd name="T3" fmla="*/ 0 h 10"/>
                  <a:gd name="T4" fmla="*/ 2 w 6"/>
                  <a:gd name="T5" fmla="*/ 0 h 10"/>
                  <a:gd name="T6" fmla="*/ 0 w 6"/>
                  <a:gd name="T7" fmla="*/ 1 h 10"/>
                  <a:gd name="T8" fmla="*/ 0 w 6"/>
                  <a:gd name="T9" fmla="*/ 2 h 10"/>
                  <a:gd name="T10" fmla="*/ 3 w 6"/>
                  <a:gd name="T11" fmla="*/ 9 h 10"/>
                  <a:gd name="T12" fmla="*/ 4 w 6"/>
                  <a:gd name="T13" fmla="*/ 9 h 10"/>
                  <a:gd name="T14" fmla="*/ 5 w 6"/>
                  <a:gd name="T15" fmla="*/ 8 h 10"/>
                  <a:gd name="T16" fmla="*/ 5 w 6"/>
                  <a:gd name="T17" fmla="*/ 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10"/>
                  <a:gd name="T29" fmla="*/ 6 w 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10">
                    <a:moveTo>
                      <a:pt x="5" y="7"/>
                    </a:moveTo>
                    <a:lnTo>
                      <a:pt x="3" y="0"/>
                    </a:lnTo>
                    <a:lnTo>
                      <a:pt x="2" y="0"/>
                    </a:lnTo>
                    <a:lnTo>
                      <a:pt x="0" y="1"/>
                    </a:lnTo>
                    <a:lnTo>
                      <a:pt x="0" y="2"/>
                    </a:lnTo>
                    <a:lnTo>
                      <a:pt x="3" y="9"/>
                    </a:lnTo>
                    <a:lnTo>
                      <a:pt x="4" y="9"/>
                    </a:lnTo>
                    <a:lnTo>
                      <a:pt x="5" y="8"/>
                    </a:lnTo>
                    <a:lnTo>
                      <a:pt x="5" y="7"/>
                    </a:lnTo>
                  </a:path>
                </a:pathLst>
              </a:custGeom>
              <a:solidFill>
                <a:srgbClr val="E6E6E6"/>
              </a:solidFill>
              <a:ln w="127000" cap="rnd">
                <a:noFill/>
                <a:round/>
                <a:headEnd/>
                <a:tailEnd/>
              </a:ln>
            </p:spPr>
            <p:txBody>
              <a:bodyPr>
                <a:prstTxWarp prst="textNoShape">
                  <a:avLst/>
                </a:prstTxWarp>
              </a:bodyPr>
              <a:lstStyle/>
              <a:p>
                <a:endParaRPr lang="en-US"/>
              </a:p>
            </p:txBody>
          </p:sp>
          <p:sp>
            <p:nvSpPr>
              <p:cNvPr id="26376" name="Freeform 759"/>
              <p:cNvSpPr>
                <a:spLocks/>
              </p:cNvSpPr>
              <p:nvPr/>
            </p:nvSpPr>
            <p:spPr bwMode="auto">
              <a:xfrm>
                <a:off x="508" y="3263"/>
                <a:ext cx="4" cy="10"/>
              </a:xfrm>
              <a:custGeom>
                <a:avLst/>
                <a:gdLst>
                  <a:gd name="T0" fmla="*/ 1 w 4"/>
                  <a:gd name="T1" fmla="*/ 8 h 10"/>
                  <a:gd name="T2" fmla="*/ 3 w 4"/>
                  <a:gd name="T3" fmla="*/ 1 h 10"/>
                  <a:gd name="T4" fmla="*/ 3 w 4"/>
                  <a:gd name="T5" fmla="*/ 0 h 10"/>
                  <a:gd name="T6" fmla="*/ 2 w 4"/>
                  <a:gd name="T7" fmla="*/ 0 h 10"/>
                  <a:gd name="T8" fmla="*/ 2 w 4"/>
                  <a:gd name="T9" fmla="*/ 0 h 10"/>
                  <a:gd name="T10" fmla="*/ 1 w 4"/>
                  <a:gd name="T11" fmla="*/ 0 h 10"/>
                  <a:gd name="T12" fmla="*/ 0 w 4"/>
                  <a:gd name="T13" fmla="*/ 8 h 10"/>
                  <a:gd name="T14" fmla="*/ 1 w 4"/>
                  <a:gd name="T15" fmla="*/ 9 h 10"/>
                  <a:gd name="T16" fmla="*/ 1 w 4"/>
                  <a:gd name="T17" fmla="*/ 8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10"/>
                  <a:gd name="T29" fmla="*/ 4 w 4"/>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10">
                    <a:moveTo>
                      <a:pt x="1" y="8"/>
                    </a:moveTo>
                    <a:lnTo>
                      <a:pt x="3" y="1"/>
                    </a:lnTo>
                    <a:lnTo>
                      <a:pt x="3" y="0"/>
                    </a:lnTo>
                    <a:lnTo>
                      <a:pt x="2" y="0"/>
                    </a:lnTo>
                    <a:lnTo>
                      <a:pt x="1" y="0"/>
                    </a:lnTo>
                    <a:lnTo>
                      <a:pt x="0" y="8"/>
                    </a:lnTo>
                    <a:lnTo>
                      <a:pt x="1" y="9"/>
                    </a:lnTo>
                    <a:lnTo>
                      <a:pt x="1" y="8"/>
                    </a:lnTo>
                  </a:path>
                </a:pathLst>
              </a:custGeom>
              <a:solidFill>
                <a:srgbClr val="E6E6E6"/>
              </a:solidFill>
              <a:ln w="127000" cap="rnd">
                <a:noFill/>
                <a:round/>
                <a:headEnd/>
                <a:tailEnd/>
              </a:ln>
            </p:spPr>
            <p:txBody>
              <a:bodyPr>
                <a:prstTxWarp prst="textNoShape">
                  <a:avLst/>
                </a:prstTxWarp>
              </a:bodyPr>
              <a:lstStyle/>
              <a:p>
                <a:endParaRPr lang="en-US"/>
              </a:p>
            </p:txBody>
          </p:sp>
          <p:sp>
            <p:nvSpPr>
              <p:cNvPr id="26377" name="Freeform 760"/>
              <p:cNvSpPr>
                <a:spLocks/>
              </p:cNvSpPr>
              <p:nvPr/>
            </p:nvSpPr>
            <p:spPr bwMode="auto">
              <a:xfrm>
                <a:off x="529" y="3242"/>
                <a:ext cx="15" cy="7"/>
              </a:xfrm>
              <a:custGeom>
                <a:avLst/>
                <a:gdLst>
                  <a:gd name="T0" fmla="*/ 3 w 15"/>
                  <a:gd name="T1" fmla="*/ 6 h 7"/>
                  <a:gd name="T2" fmla="*/ 14 w 15"/>
                  <a:gd name="T3" fmla="*/ 2 h 7"/>
                  <a:gd name="T4" fmla="*/ 12 w 15"/>
                  <a:gd name="T5" fmla="*/ 0 h 7"/>
                  <a:gd name="T6" fmla="*/ 11 w 15"/>
                  <a:gd name="T7" fmla="*/ 0 h 7"/>
                  <a:gd name="T8" fmla="*/ 0 w 15"/>
                  <a:gd name="T9" fmla="*/ 4 h 7"/>
                  <a:gd name="T10" fmla="*/ 0 w 15"/>
                  <a:gd name="T11" fmla="*/ 5 h 7"/>
                  <a:gd name="T12" fmla="*/ 2 w 15"/>
                  <a:gd name="T13" fmla="*/ 5 h 7"/>
                  <a:gd name="T14" fmla="*/ 2 w 15"/>
                  <a:gd name="T15" fmla="*/ 6 h 7"/>
                  <a:gd name="T16" fmla="*/ 3 w 15"/>
                  <a:gd name="T17" fmla="*/ 6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7"/>
                  <a:gd name="T29" fmla="*/ 15 w 15"/>
                  <a:gd name="T30" fmla="*/ 7 h 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7">
                    <a:moveTo>
                      <a:pt x="3" y="6"/>
                    </a:moveTo>
                    <a:lnTo>
                      <a:pt x="14" y="2"/>
                    </a:lnTo>
                    <a:lnTo>
                      <a:pt x="12" y="0"/>
                    </a:lnTo>
                    <a:lnTo>
                      <a:pt x="11" y="0"/>
                    </a:lnTo>
                    <a:lnTo>
                      <a:pt x="0" y="4"/>
                    </a:lnTo>
                    <a:lnTo>
                      <a:pt x="0" y="5"/>
                    </a:lnTo>
                    <a:lnTo>
                      <a:pt x="2" y="5"/>
                    </a:lnTo>
                    <a:lnTo>
                      <a:pt x="2" y="6"/>
                    </a:lnTo>
                    <a:lnTo>
                      <a:pt x="3" y="6"/>
                    </a:lnTo>
                  </a:path>
                </a:pathLst>
              </a:custGeom>
              <a:solidFill>
                <a:srgbClr val="E6E6E6"/>
              </a:solidFill>
              <a:ln w="127000" cap="rnd">
                <a:noFill/>
                <a:round/>
                <a:headEnd/>
                <a:tailEnd/>
              </a:ln>
            </p:spPr>
            <p:txBody>
              <a:bodyPr>
                <a:prstTxWarp prst="textNoShape">
                  <a:avLst/>
                </a:prstTxWarp>
              </a:bodyPr>
              <a:lstStyle/>
              <a:p>
                <a:endParaRPr lang="en-US"/>
              </a:p>
            </p:txBody>
          </p:sp>
          <p:sp>
            <p:nvSpPr>
              <p:cNvPr id="26378" name="Freeform 761"/>
              <p:cNvSpPr>
                <a:spLocks/>
              </p:cNvSpPr>
              <p:nvPr/>
            </p:nvSpPr>
            <p:spPr bwMode="auto">
              <a:xfrm>
                <a:off x="575" y="3236"/>
                <a:ext cx="17" cy="3"/>
              </a:xfrm>
              <a:custGeom>
                <a:avLst/>
                <a:gdLst>
                  <a:gd name="T0" fmla="*/ 14 w 17"/>
                  <a:gd name="T1" fmla="*/ 0 h 3"/>
                  <a:gd name="T2" fmla="*/ 0 w 17"/>
                  <a:gd name="T3" fmla="*/ 0 h 3"/>
                  <a:gd name="T4" fmla="*/ 0 w 17"/>
                  <a:gd name="T5" fmla="*/ 1 h 3"/>
                  <a:gd name="T6" fmla="*/ 0 w 17"/>
                  <a:gd name="T7" fmla="*/ 1 h 3"/>
                  <a:gd name="T8" fmla="*/ 0 w 17"/>
                  <a:gd name="T9" fmla="*/ 2 h 3"/>
                  <a:gd name="T10" fmla="*/ 14 w 17"/>
                  <a:gd name="T11" fmla="*/ 2 h 3"/>
                  <a:gd name="T12" fmla="*/ 16 w 17"/>
                  <a:gd name="T13" fmla="*/ 2 h 3"/>
                  <a:gd name="T14" fmla="*/ 16 w 17"/>
                  <a:gd name="T15" fmla="*/ 1 h 3"/>
                  <a:gd name="T16" fmla="*/ 16 w 17"/>
                  <a:gd name="T17" fmla="*/ 1 h 3"/>
                  <a:gd name="T18" fmla="*/ 14 w 17"/>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3"/>
                  <a:gd name="T32" fmla="*/ 17 w 17"/>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3">
                    <a:moveTo>
                      <a:pt x="14" y="0"/>
                    </a:moveTo>
                    <a:lnTo>
                      <a:pt x="0" y="0"/>
                    </a:lnTo>
                    <a:lnTo>
                      <a:pt x="0" y="1"/>
                    </a:lnTo>
                    <a:lnTo>
                      <a:pt x="0" y="2"/>
                    </a:lnTo>
                    <a:lnTo>
                      <a:pt x="14" y="2"/>
                    </a:lnTo>
                    <a:lnTo>
                      <a:pt x="16" y="2"/>
                    </a:lnTo>
                    <a:lnTo>
                      <a:pt x="16" y="1"/>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79" name="Freeform 762"/>
              <p:cNvSpPr>
                <a:spLocks/>
              </p:cNvSpPr>
              <p:nvPr/>
            </p:nvSpPr>
            <p:spPr bwMode="auto">
              <a:xfrm>
                <a:off x="623" y="3236"/>
                <a:ext cx="17" cy="3"/>
              </a:xfrm>
              <a:custGeom>
                <a:avLst/>
                <a:gdLst>
                  <a:gd name="T0" fmla="*/ 14 w 17"/>
                  <a:gd name="T1" fmla="*/ 0 h 3"/>
                  <a:gd name="T2" fmla="*/ 0 w 17"/>
                  <a:gd name="T3" fmla="*/ 0 h 3"/>
                  <a:gd name="T4" fmla="*/ 0 w 17"/>
                  <a:gd name="T5" fmla="*/ 1 h 3"/>
                  <a:gd name="T6" fmla="*/ 0 w 17"/>
                  <a:gd name="T7" fmla="*/ 1 h 3"/>
                  <a:gd name="T8" fmla="*/ 0 w 17"/>
                  <a:gd name="T9" fmla="*/ 2 h 3"/>
                  <a:gd name="T10" fmla="*/ 14 w 17"/>
                  <a:gd name="T11" fmla="*/ 2 h 3"/>
                  <a:gd name="T12" fmla="*/ 16 w 17"/>
                  <a:gd name="T13" fmla="*/ 2 h 3"/>
                  <a:gd name="T14" fmla="*/ 16 w 17"/>
                  <a:gd name="T15" fmla="*/ 1 h 3"/>
                  <a:gd name="T16" fmla="*/ 16 w 17"/>
                  <a:gd name="T17" fmla="*/ 1 h 3"/>
                  <a:gd name="T18" fmla="*/ 14 w 17"/>
                  <a:gd name="T19" fmla="*/ 1 h 3"/>
                  <a:gd name="T20" fmla="*/ 14 w 17"/>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3"/>
                  <a:gd name="T35" fmla="*/ 17 w 17"/>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3">
                    <a:moveTo>
                      <a:pt x="14" y="0"/>
                    </a:moveTo>
                    <a:lnTo>
                      <a:pt x="0" y="0"/>
                    </a:lnTo>
                    <a:lnTo>
                      <a:pt x="0" y="1"/>
                    </a:lnTo>
                    <a:lnTo>
                      <a:pt x="0" y="2"/>
                    </a:lnTo>
                    <a:lnTo>
                      <a:pt x="14" y="2"/>
                    </a:lnTo>
                    <a:lnTo>
                      <a:pt x="16" y="2"/>
                    </a:lnTo>
                    <a:lnTo>
                      <a:pt x="16" y="1"/>
                    </a:lnTo>
                    <a:lnTo>
                      <a:pt x="14" y="1"/>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80" name="Freeform 763"/>
              <p:cNvSpPr>
                <a:spLocks/>
              </p:cNvSpPr>
              <p:nvPr/>
            </p:nvSpPr>
            <p:spPr bwMode="auto">
              <a:xfrm>
                <a:off x="668" y="3236"/>
                <a:ext cx="17" cy="3"/>
              </a:xfrm>
              <a:custGeom>
                <a:avLst/>
                <a:gdLst>
                  <a:gd name="T0" fmla="*/ 16 w 17"/>
                  <a:gd name="T1" fmla="*/ 0 h 3"/>
                  <a:gd name="T2" fmla="*/ 2 w 17"/>
                  <a:gd name="T3" fmla="*/ 0 h 3"/>
                  <a:gd name="T4" fmla="*/ 2 w 17"/>
                  <a:gd name="T5" fmla="*/ 1 h 3"/>
                  <a:gd name="T6" fmla="*/ 0 w 17"/>
                  <a:gd name="T7" fmla="*/ 1 h 3"/>
                  <a:gd name="T8" fmla="*/ 0 w 17"/>
                  <a:gd name="T9" fmla="*/ 1 h 3"/>
                  <a:gd name="T10" fmla="*/ 2 w 17"/>
                  <a:gd name="T11" fmla="*/ 2 h 3"/>
                  <a:gd name="T12" fmla="*/ 16 w 17"/>
                  <a:gd name="T13" fmla="*/ 2 h 3"/>
                  <a:gd name="T14" fmla="*/ 16 w 17"/>
                  <a:gd name="T15" fmla="*/ 1 h 3"/>
                  <a:gd name="T16" fmla="*/ 16 w 17"/>
                  <a:gd name="T17" fmla="*/ 1 h 3"/>
                  <a:gd name="T18" fmla="*/ 16 w 17"/>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3"/>
                  <a:gd name="T32" fmla="*/ 17 w 17"/>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3">
                    <a:moveTo>
                      <a:pt x="16" y="0"/>
                    </a:moveTo>
                    <a:lnTo>
                      <a:pt x="2" y="0"/>
                    </a:lnTo>
                    <a:lnTo>
                      <a:pt x="2" y="1"/>
                    </a:lnTo>
                    <a:lnTo>
                      <a:pt x="0" y="1"/>
                    </a:lnTo>
                    <a:lnTo>
                      <a:pt x="2" y="2"/>
                    </a:lnTo>
                    <a:lnTo>
                      <a:pt x="16" y="2"/>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81" name="Freeform 764"/>
              <p:cNvSpPr>
                <a:spLocks/>
              </p:cNvSpPr>
              <p:nvPr/>
            </p:nvSpPr>
            <p:spPr bwMode="auto">
              <a:xfrm>
                <a:off x="719" y="3236"/>
                <a:ext cx="17" cy="3"/>
              </a:xfrm>
              <a:custGeom>
                <a:avLst/>
                <a:gdLst>
                  <a:gd name="T0" fmla="*/ 14 w 17"/>
                  <a:gd name="T1" fmla="*/ 0 h 3"/>
                  <a:gd name="T2" fmla="*/ 0 w 17"/>
                  <a:gd name="T3" fmla="*/ 0 h 3"/>
                  <a:gd name="T4" fmla="*/ 0 w 17"/>
                  <a:gd name="T5" fmla="*/ 1 h 3"/>
                  <a:gd name="T6" fmla="*/ 0 w 17"/>
                  <a:gd name="T7" fmla="*/ 1 h 3"/>
                  <a:gd name="T8" fmla="*/ 0 w 17"/>
                  <a:gd name="T9" fmla="*/ 2 h 3"/>
                  <a:gd name="T10" fmla="*/ 14 w 17"/>
                  <a:gd name="T11" fmla="*/ 2 h 3"/>
                  <a:gd name="T12" fmla="*/ 16 w 17"/>
                  <a:gd name="T13" fmla="*/ 2 h 3"/>
                  <a:gd name="T14" fmla="*/ 16 w 17"/>
                  <a:gd name="T15" fmla="*/ 1 h 3"/>
                  <a:gd name="T16" fmla="*/ 16 w 17"/>
                  <a:gd name="T17" fmla="*/ 1 h 3"/>
                  <a:gd name="T18" fmla="*/ 14 w 17"/>
                  <a:gd name="T19" fmla="*/ 1 h 3"/>
                  <a:gd name="T20" fmla="*/ 14 w 17"/>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3"/>
                  <a:gd name="T35" fmla="*/ 17 w 17"/>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3">
                    <a:moveTo>
                      <a:pt x="14" y="0"/>
                    </a:moveTo>
                    <a:lnTo>
                      <a:pt x="0" y="0"/>
                    </a:lnTo>
                    <a:lnTo>
                      <a:pt x="0" y="1"/>
                    </a:lnTo>
                    <a:lnTo>
                      <a:pt x="0" y="2"/>
                    </a:lnTo>
                    <a:lnTo>
                      <a:pt x="14" y="2"/>
                    </a:lnTo>
                    <a:lnTo>
                      <a:pt x="16" y="2"/>
                    </a:lnTo>
                    <a:lnTo>
                      <a:pt x="16" y="1"/>
                    </a:lnTo>
                    <a:lnTo>
                      <a:pt x="14" y="1"/>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82" name="Freeform 765"/>
              <p:cNvSpPr>
                <a:spLocks/>
              </p:cNvSpPr>
              <p:nvPr/>
            </p:nvSpPr>
            <p:spPr bwMode="auto">
              <a:xfrm>
                <a:off x="767" y="3236"/>
                <a:ext cx="17" cy="3"/>
              </a:xfrm>
              <a:custGeom>
                <a:avLst/>
                <a:gdLst>
                  <a:gd name="T0" fmla="*/ 14 w 17"/>
                  <a:gd name="T1" fmla="*/ 0 h 3"/>
                  <a:gd name="T2" fmla="*/ 0 w 17"/>
                  <a:gd name="T3" fmla="*/ 0 h 3"/>
                  <a:gd name="T4" fmla="*/ 0 w 17"/>
                  <a:gd name="T5" fmla="*/ 1 h 3"/>
                  <a:gd name="T6" fmla="*/ 0 w 17"/>
                  <a:gd name="T7" fmla="*/ 1 h 3"/>
                  <a:gd name="T8" fmla="*/ 0 w 17"/>
                  <a:gd name="T9" fmla="*/ 2 h 3"/>
                  <a:gd name="T10" fmla="*/ 14 w 17"/>
                  <a:gd name="T11" fmla="*/ 2 h 3"/>
                  <a:gd name="T12" fmla="*/ 16 w 17"/>
                  <a:gd name="T13" fmla="*/ 2 h 3"/>
                  <a:gd name="T14" fmla="*/ 16 w 17"/>
                  <a:gd name="T15" fmla="*/ 1 h 3"/>
                  <a:gd name="T16" fmla="*/ 16 w 17"/>
                  <a:gd name="T17" fmla="*/ 1 h 3"/>
                  <a:gd name="T18" fmla="*/ 14 w 17"/>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3"/>
                  <a:gd name="T32" fmla="*/ 17 w 17"/>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3">
                    <a:moveTo>
                      <a:pt x="14" y="0"/>
                    </a:moveTo>
                    <a:lnTo>
                      <a:pt x="0" y="0"/>
                    </a:lnTo>
                    <a:lnTo>
                      <a:pt x="0" y="1"/>
                    </a:lnTo>
                    <a:lnTo>
                      <a:pt x="0" y="2"/>
                    </a:lnTo>
                    <a:lnTo>
                      <a:pt x="14" y="2"/>
                    </a:lnTo>
                    <a:lnTo>
                      <a:pt x="16" y="2"/>
                    </a:lnTo>
                    <a:lnTo>
                      <a:pt x="16" y="1"/>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83" name="Freeform 766"/>
              <p:cNvSpPr>
                <a:spLocks/>
              </p:cNvSpPr>
              <p:nvPr/>
            </p:nvSpPr>
            <p:spPr bwMode="auto">
              <a:xfrm>
                <a:off x="815" y="3236"/>
                <a:ext cx="17" cy="3"/>
              </a:xfrm>
              <a:custGeom>
                <a:avLst/>
                <a:gdLst>
                  <a:gd name="T0" fmla="*/ 14 w 17"/>
                  <a:gd name="T1" fmla="*/ 0 h 3"/>
                  <a:gd name="T2" fmla="*/ 0 w 17"/>
                  <a:gd name="T3" fmla="*/ 0 h 3"/>
                  <a:gd name="T4" fmla="*/ 0 w 17"/>
                  <a:gd name="T5" fmla="*/ 1 h 3"/>
                  <a:gd name="T6" fmla="*/ 0 w 17"/>
                  <a:gd name="T7" fmla="*/ 1 h 3"/>
                  <a:gd name="T8" fmla="*/ 0 w 17"/>
                  <a:gd name="T9" fmla="*/ 2 h 3"/>
                  <a:gd name="T10" fmla="*/ 14 w 17"/>
                  <a:gd name="T11" fmla="*/ 2 h 3"/>
                  <a:gd name="T12" fmla="*/ 16 w 17"/>
                  <a:gd name="T13" fmla="*/ 2 h 3"/>
                  <a:gd name="T14" fmla="*/ 16 w 17"/>
                  <a:gd name="T15" fmla="*/ 1 h 3"/>
                  <a:gd name="T16" fmla="*/ 16 w 17"/>
                  <a:gd name="T17" fmla="*/ 1 h 3"/>
                  <a:gd name="T18" fmla="*/ 14 w 17"/>
                  <a:gd name="T19" fmla="*/ 1 h 3"/>
                  <a:gd name="T20" fmla="*/ 14 w 17"/>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3"/>
                  <a:gd name="T35" fmla="*/ 17 w 17"/>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3">
                    <a:moveTo>
                      <a:pt x="14" y="0"/>
                    </a:moveTo>
                    <a:lnTo>
                      <a:pt x="0" y="0"/>
                    </a:lnTo>
                    <a:lnTo>
                      <a:pt x="0" y="1"/>
                    </a:lnTo>
                    <a:lnTo>
                      <a:pt x="0" y="2"/>
                    </a:lnTo>
                    <a:lnTo>
                      <a:pt x="14" y="2"/>
                    </a:lnTo>
                    <a:lnTo>
                      <a:pt x="16" y="2"/>
                    </a:lnTo>
                    <a:lnTo>
                      <a:pt x="16" y="1"/>
                    </a:lnTo>
                    <a:lnTo>
                      <a:pt x="14" y="1"/>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84" name="Freeform 767"/>
              <p:cNvSpPr>
                <a:spLocks/>
              </p:cNvSpPr>
              <p:nvPr/>
            </p:nvSpPr>
            <p:spPr bwMode="auto">
              <a:xfrm>
                <a:off x="860" y="3236"/>
                <a:ext cx="17" cy="3"/>
              </a:xfrm>
              <a:custGeom>
                <a:avLst/>
                <a:gdLst>
                  <a:gd name="T0" fmla="*/ 16 w 17"/>
                  <a:gd name="T1" fmla="*/ 0 h 3"/>
                  <a:gd name="T2" fmla="*/ 2 w 17"/>
                  <a:gd name="T3" fmla="*/ 0 h 3"/>
                  <a:gd name="T4" fmla="*/ 2 w 17"/>
                  <a:gd name="T5" fmla="*/ 1 h 3"/>
                  <a:gd name="T6" fmla="*/ 0 w 17"/>
                  <a:gd name="T7" fmla="*/ 1 h 3"/>
                  <a:gd name="T8" fmla="*/ 0 w 17"/>
                  <a:gd name="T9" fmla="*/ 1 h 3"/>
                  <a:gd name="T10" fmla="*/ 2 w 17"/>
                  <a:gd name="T11" fmla="*/ 2 h 3"/>
                  <a:gd name="T12" fmla="*/ 16 w 17"/>
                  <a:gd name="T13" fmla="*/ 2 h 3"/>
                  <a:gd name="T14" fmla="*/ 16 w 17"/>
                  <a:gd name="T15" fmla="*/ 1 h 3"/>
                  <a:gd name="T16" fmla="*/ 16 w 17"/>
                  <a:gd name="T17" fmla="*/ 1 h 3"/>
                  <a:gd name="T18" fmla="*/ 16 w 17"/>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3"/>
                  <a:gd name="T32" fmla="*/ 17 w 17"/>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3">
                    <a:moveTo>
                      <a:pt x="16" y="0"/>
                    </a:moveTo>
                    <a:lnTo>
                      <a:pt x="2" y="0"/>
                    </a:lnTo>
                    <a:lnTo>
                      <a:pt x="2" y="1"/>
                    </a:lnTo>
                    <a:lnTo>
                      <a:pt x="0" y="1"/>
                    </a:lnTo>
                    <a:lnTo>
                      <a:pt x="2" y="2"/>
                    </a:lnTo>
                    <a:lnTo>
                      <a:pt x="16" y="2"/>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85" name="Freeform 768"/>
              <p:cNvSpPr>
                <a:spLocks/>
              </p:cNvSpPr>
              <p:nvPr/>
            </p:nvSpPr>
            <p:spPr bwMode="auto">
              <a:xfrm>
                <a:off x="908" y="3236"/>
                <a:ext cx="17" cy="3"/>
              </a:xfrm>
              <a:custGeom>
                <a:avLst/>
                <a:gdLst>
                  <a:gd name="T0" fmla="*/ 16 w 17"/>
                  <a:gd name="T1" fmla="*/ 0 h 3"/>
                  <a:gd name="T2" fmla="*/ 2 w 17"/>
                  <a:gd name="T3" fmla="*/ 0 h 3"/>
                  <a:gd name="T4" fmla="*/ 2 w 17"/>
                  <a:gd name="T5" fmla="*/ 1 h 3"/>
                  <a:gd name="T6" fmla="*/ 0 w 17"/>
                  <a:gd name="T7" fmla="*/ 1 h 3"/>
                  <a:gd name="T8" fmla="*/ 0 w 17"/>
                  <a:gd name="T9" fmla="*/ 1 h 3"/>
                  <a:gd name="T10" fmla="*/ 0 w 17"/>
                  <a:gd name="T11" fmla="*/ 2 h 3"/>
                  <a:gd name="T12" fmla="*/ 2 w 17"/>
                  <a:gd name="T13" fmla="*/ 2 h 3"/>
                  <a:gd name="T14" fmla="*/ 16 w 17"/>
                  <a:gd name="T15" fmla="*/ 2 h 3"/>
                  <a:gd name="T16" fmla="*/ 16 w 17"/>
                  <a:gd name="T17" fmla="*/ 1 h 3"/>
                  <a:gd name="T18" fmla="*/ 16 w 17"/>
                  <a:gd name="T19" fmla="*/ 1 h 3"/>
                  <a:gd name="T20" fmla="*/ 16 w 17"/>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3"/>
                  <a:gd name="T35" fmla="*/ 17 w 17"/>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3">
                    <a:moveTo>
                      <a:pt x="16" y="0"/>
                    </a:moveTo>
                    <a:lnTo>
                      <a:pt x="2" y="0"/>
                    </a:lnTo>
                    <a:lnTo>
                      <a:pt x="2" y="1"/>
                    </a:lnTo>
                    <a:lnTo>
                      <a:pt x="0" y="1"/>
                    </a:lnTo>
                    <a:lnTo>
                      <a:pt x="0" y="2"/>
                    </a:lnTo>
                    <a:lnTo>
                      <a:pt x="2" y="2"/>
                    </a:lnTo>
                    <a:lnTo>
                      <a:pt x="16" y="2"/>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86" name="Freeform 769"/>
              <p:cNvSpPr>
                <a:spLocks/>
              </p:cNvSpPr>
              <p:nvPr/>
            </p:nvSpPr>
            <p:spPr bwMode="auto">
              <a:xfrm>
                <a:off x="959" y="3236"/>
                <a:ext cx="17" cy="3"/>
              </a:xfrm>
              <a:custGeom>
                <a:avLst/>
                <a:gdLst>
                  <a:gd name="T0" fmla="*/ 14 w 17"/>
                  <a:gd name="T1" fmla="*/ 0 h 3"/>
                  <a:gd name="T2" fmla="*/ 0 w 17"/>
                  <a:gd name="T3" fmla="*/ 0 h 3"/>
                  <a:gd name="T4" fmla="*/ 0 w 17"/>
                  <a:gd name="T5" fmla="*/ 1 h 3"/>
                  <a:gd name="T6" fmla="*/ 0 w 17"/>
                  <a:gd name="T7" fmla="*/ 1 h 3"/>
                  <a:gd name="T8" fmla="*/ 0 w 17"/>
                  <a:gd name="T9" fmla="*/ 2 h 3"/>
                  <a:gd name="T10" fmla="*/ 14 w 17"/>
                  <a:gd name="T11" fmla="*/ 2 h 3"/>
                  <a:gd name="T12" fmla="*/ 16 w 17"/>
                  <a:gd name="T13" fmla="*/ 1 h 3"/>
                  <a:gd name="T14" fmla="*/ 16 w 17"/>
                  <a:gd name="T15" fmla="*/ 1 h 3"/>
                  <a:gd name="T16" fmla="*/ 14 w 17"/>
                  <a:gd name="T17" fmla="*/ 1 h 3"/>
                  <a:gd name="T18" fmla="*/ 14 w 17"/>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3"/>
                  <a:gd name="T32" fmla="*/ 17 w 17"/>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3">
                    <a:moveTo>
                      <a:pt x="14" y="0"/>
                    </a:moveTo>
                    <a:lnTo>
                      <a:pt x="0" y="0"/>
                    </a:lnTo>
                    <a:lnTo>
                      <a:pt x="0" y="1"/>
                    </a:lnTo>
                    <a:lnTo>
                      <a:pt x="0" y="2"/>
                    </a:lnTo>
                    <a:lnTo>
                      <a:pt x="14" y="2"/>
                    </a:lnTo>
                    <a:lnTo>
                      <a:pt x="16" y="1"/>
                    </a:lnTo>
                    <a:lnTo>
                      <a:pt x="14" y="1"/>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87" name="Freeform 770"/>
              <p:cNvSpPr>
                <a:spLocks/>
              </p:cNvSpPr>
              <p:nvPr/>
            </p:nvSpPr>
            <p:spPr bwMode="auto">
              <a:xfrm>
                <a:off x="1004" y="3236"/>
                <a:ext cx="17" cy="3"/>
              </a:xfrm>
              <a:custGeom>
                <a:avLst/>
                <a:gdLst>
                  <a:gd name="T0" fmla="*/ 16 w 17"/>
                  <a:gd name="T1" fmla="*/ 0 h 3"/>
                  <a:gd name="T2" fmla="*/ 2 w 17"/>
                  <a:gd name="T3" fmla="*/ 0 h 3"/>
                  <a:gd name="T4" fmla="*/ 2 w 17"/>
                  <a:gd name="T5" fmla="*/ 1 h 3"/>
                  <a:gd name="T6" fmla="*/ 0 w 17"/>
                  <a:gd name="T7" fmla="*/ 1 h 3"/>
                  <a:gd name="T8" fmla="*/ 0 w 17"/>
                  <a:gd name="T9" fmla="*/ 1 h 3"/>
                  <a:gd name="T10" fmla="*/ 0 w 17"/>
                  <a:gd name="T11" fmla="*/ 2 h 3"/>
                  <a:gd name="T12" fmla="*/ 2 w 17"/>
                  <a:gd name="T13" fmla="*/ 2 h 3"/>
                  <a:gd name="T14" fmla="*/ 16 w 17"/>
                  <a:gd name="T15" fmla="*/ 2 h 3"/>
                  <a:gd name="T16" fmla="*/ 16 w 17"/>
                  <a:gd name="T17" fmla="*/ 1 h 3"/>
                  <a:gd name="T18" fmla="*/ 16 w 17"/>
                  <a:gd name="T19" fmla="*/ 1 h 3"/>
                  <a:gd name="T20" fmla="*/ 16 w 17"/>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3"/>
                  <a:gd name="T35" fmla="*/ 17 w 17"/>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3">
                    <a:moveTo>
                      <a:pt x="16" y="0"/>
                    </a:moveTo>
                    <a:lnTo>
                      <a:pt x="2" y="0"/>
                    </a:lnTo>
                    <a:lnTo>
                      <a:pt x="2" y="1"/>
                    </a:lnTo>
                    <a:lnTo>
                      <a:pt x="0" y="1"/>
                    </a:lnTo>
                    <a:lnTo>
                      <a:pt x="0" y="2"/>
                    </a:lnTo>
                    <a:lnTo>
                      <a:pt x="2" y="2"/>
                    </a:lnTo>
                    <a:lnTo>
                      <a:pt x="16" y="2"/>
                    </a:lnTo>
                    <a:lnTo>
                      <a:pt x="16" y="1"/>
                    </a:lnTo>
                    <a:lnTo>
                      <a:pt x="1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88" name="Freeform 771"/>
              <p:cNvSpPr>
                <a:spLocks/>
              </p:cNvSpPr>
              <p:nvPr/>
            </p:nvSpPr>
            <p:spPr bwMode="auto">
              <a:xfrm>
                <a:off x="1052" y="3236"/>
                <a:ext cx="17" cy="3"/>
              </a:xfrm>
              <a:custGeom>
                <a:avLst/>
                <a:gdLst>
                  <a:gd name="T0" fmla="*/ 14 w 17"/>
                  <a:gd name="T1" fmla="*/ 0 h 3"/>
                  <a:gd name="T2" fmla="*/ 2 w 17"/>
                  <a:gd name="T3" fmla="*/ 0 h 3"/>
                  <a:gd name="T4" fmla="*/ 0 w 17"/>
                  <a:gd name="T5" fmla="*/ 1 h 3"/>
                  <a:gd name="T6" fmla="*/ 0 w 17"/>
                  <a:gd name="T7" fmla="*/ 1 h 3"/>
                  <a:gd name="T8" fmla="*/ 0 w 17"/>
                  <a:gd name="T9" fmla="*/ 2 h 3"/>
                  <a:gd name="T10" fmla="*/ 2 w 17"/>
                  <a:gd name="T11" fmla="*/ 2 h 3"/>
                  <a:gd name="T12" fmla="*/ 14 w 17"/>
                  <a:gd name="T13" fmla="*/ 2 h 3"/>
                  <a:gd name="T14" fmla="*/ 16 w 17"/>
                  <a:gd name="T15" fmla="*/ 2 h 3"/>
                  <a:gd name="T16" fmla="*/ 16 w 17"/>
                  <a:gd name="T17" fmla="*/ 1 h 3"/>
                  <a:gd name="T18" fmla="*/ 16 w 17"/>
                  <a:gd name="T19" fmla="*/ 1 h 3"/>
                  <a:gd name="T20" fmla="*/ 16 w 17"/>
                  <a:gd name="T21" fmla="*/ 0 h 3"/>
                  <a:gd name="T22" fmla="*/ 14 w 17"/>
                  <a:gd name="T23" fmla="*/ 0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3"/>
                  <a:gd name="T38" fmla="*/ 17 w 17"/>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3">
                    <a:moveTo>
                      <a:pt x="14" y="0"/>
                    </a:moveTo>
                    <a:lnTo>
                      <a:pt x="2" y="0"/>
                    </a:lnTo>
                    <a:lnTo>
                      <a:pt x="0" y="1"/>
                    </a:lnTo>
                    <a:lnTo>
                      <a:pt x="0" y="2"/>
                    </a:lnTo>
                    <a:lnTo>
                      <a:pt x="2" y="2"/>
                    </a:lnTo>
                    <a:lnTo>
                      <a:pt x="14" y="2"/>
                    </a:lnTo>
                    <a:lnTo>
                      <a:pt x="16" y="2"/>
                    </a:lnTo>
                    <a:lnTo>
                      <a:pt x="16" y="1"/>
                    </a:lnTo>
                    <a:lnTo>
                      <a:pt x="16" y="0"/>
                    </a:lnTo>
                    <a:lnTo>
                      <a:pt x="14"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89" name="Freeform 772"/>
              <p:cNvSpPr>
                <a:spLocks/>
              </p:cNvSpPr>
              <p:nvPr/>
            </p:nvSpPr>
            <p:spPr bwMode="auto">
              <a:xfrm>
                <a:off x="1097" y="3236"/>
                <a:ext cx="12" cy="3"/>
              </a:xfrm>
              <a:custGeom>
                <a:avLst/>
                <a:gdLst>
                  <a:gd name="T0" fmla="*/ 10 w 12"/>
                  <a:gd name="T1" fmla="*/ 0 h 3"/>
                  <a:gd name="T2" fmla="*/ 1 w 12"/>
                  <a:gd name="T3" fmla="*/ 0 h 3"/>
                  <a:gd name="T4" fmla="*/ 1 w 12"/>
                  <a:gd name="T5" fmla="*/ 1 h 3"/>
                  <a:gd name="T6" fmla="*/ 0 w 12"/>
                  <a:gd name="T7" fmla="*/ 1 h 3"/>
                  <a:gd name="T8" fmla="*/ 0 w 12"/>
                  <a:gd name="T9" fmla="*/ 1 h 3"/>
                  <a:gd name="T10" fmla="*/ 1 w 12"/>
                  <a:gd name="T11" fmla="*/ 2 h 3"/>
                  <a:gd name="T12" fmla="*/ 10 w 12"/>
                  <a:gd name="T13" fmla="*/ 2 h 3"/>
                  <a:gd name="T14" fmla="*/ 11 w 12"/>
                  <a:gd name="T15" fmla="*/ 2 h 3"/>
                  <a:gd name="T16" fmla="*/ 11 w 12"/>
                  <a:gd name="T17" fmla="*/ 1 h 3"/>
                  <a:gd name="T18" fmla="*/ 11 w 12"/>
                  <a:gd name="T19" fmla="*/ 1 h 3"/>
                  <a:gd name="T20" fmla="*/ 11 w 12"/>
                  <a:gd name="T21" fmla="*/ 0 h 3"/>
                  <a:gd name="T22" fmla="*/ 10 w 12"/>
                  <a:gd name="T23" fmla="*/ 0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3"/>
                  <a:gd name="T38" fmla="*/ 12 w 12"/>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3">
                    <a:moveTo>
                      <a:pt x="10" y="0"/>
                    </a:moveTo>
                    <a:lnTo>
                      <a:pt x="1" y="0"/>
                    </a:lnTo>
                    <a:lnTo>
                      <a:pt x="1" y="1"/>
                    </a:lnTo>
                    <a:lnTo>
                      <a:pt x="0" y="1"/>
                    </a:lnTo>
                    <a:lnTo>
                      <a:pt x="1" y="2"/>
                    </a:lnTo>
                    <a:lnTo>
                      <a:pt x="10" y="2"/>
                    </a:lnTo>
                    <a:lnTo>
                      <a:pt x="11" y="2"/>
                    </a:lnTo>
                    <a:lnTo>
                      <a:pt x="11" y="1"/>
                    </a:lnTo>
                    <a:lnTo>
                      <a:pt x="11" y="0"/>
                    </a:lnTo>
                    <a:lnTo>
                      <a:pt x="10"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390" name="Freeform 773"/>
              <p:cNvSpPr>
                <a:spLocks/>
              </p:cNvSpPr>
              <p:nvPr/>
            </p:nvSpPr>
            <p:spPr bwMode="auto">
              <a:xfrm>
                <a:off x="1127" y="3244"/>
                <a:ext cx="25" cy="13"/>
              </a:xfrm>
              <a:custGeom>
                <a:avLst/>
                <a:gdLst>
                  <a:gd name="T0" fmla="*/ 0 w 25"/>
                  <a:gd name="T1" fmla="*/ 3 h 13"/>
                  <a:gd name="T2" fmla="*/ 19 w 25"/>
                  <a:gd name="T3" fmla="*/ 12 h 13"/>
                  <a:gd name="T4" fmla="*/ 21 w 25"/>
                  <a:gd name="T5" fmla="*/ 12 h 13"/>
                  <a:gd name="T6" fmla="*/ 21 w 25"/>
                  <a:gd name="T7" fmla="*/ 9 h 13"/>
                  <a:gd name="T8" fmla="*/ 24 w 25"/>
                  <a:gd name="T9" fmla="*/ 9 h 13"/>
                  <a:gd name="T10" fmla="*/ 21 w 25"/>
                  <a:gd name="T11" fmla="*/ 8 h 13"/>
                  <a:gd name="T12" fmla="*/ 5 w 25"/>
                  <a:gd name="T13" fmla="*/ 0 h 13"/>
                  <a:gd name="T14" fmla="*/ 3 w 25"/>
                  <a:gd name="T15" fmla="*/ 0 h 13"/>
                  <a:gd name="T16" fmla="*/ 0 w 25"/>
                  <a:gd name="T17" fmla="*/ 2 h 13"/>
                  <a:gd name="T18" fmla="*/ 0 w 25"/>
                  <a:gd name="T19" fmla="*/ 3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13"/>
                  <a:gd name="T32" fmla="*/ 25 w 25"/>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13">
                    <a:moveTo>
                      <a:pt x="0" y="3"/>
                    </a:moveTo>
                    <a:lnTo>
                      <a:pt x="19" y="12"/>
                    </a:lnTo>
                    <a:lnTo>
                      <a:pt x="21" y="12"/>
                    </a:lnTo>
                    <a:lnTo>
                      <a:pt x="21" y="9"/>
                    </a:lnTo>
                    <a:lnTo>
                      <a:pt x="24" y="9"/>
                    </a:lnTo>
                    <a:lnTo>
                      <a:pt x="21" y="8"/>
                    </a:lnTo>
                    <a:lnTo>
                      <a:pt x="5" y="0"/>
                    </a:lnTo>
                    <a:lnTo>
                      <a:pt x="3" y="0"/>
                    </a:lnTo>
                    <a:lnTo>
                      <a:pt x="0" y="2"/>
                    </a:lnTo>
                    <a:lnTo>
                      <a:pt x="0" y="3"/>
                    </a:lnTo>
                  </a:path>
                </a:pathLst>
              </a:custGeom>
              <a:noFill/>
              <a:ln w="12700" cap="rnd">
                <a:solidFill>
                  <a:srgbClr val="000000"/>
                </a:solidFill>
                <a:round/>
                <a:headEnd/>
                <a:tailEnd/>
              </a:ln>
            </p:spPr>
            <p:txBody>
              <a:bodyPr>
                <a:prstTxWarp prst="textNoShape">
                  <a:avLst/>
                </a:prstTxWarp>
              </a:bodyPr>
              <a:lstStyle/>
              <a:p>
                <a:endParaRPr lang="en-US"/>
              </a:p>
            </p:txBody>
          </p:sp>
          <p:sp>
            <p:nvSpPr>
              <p:cNvPr id="26391" name="Freeform 774"/>
              <p:cNvSpPr>
                <a:spLocks/>
              </p:cNvSpPr>
              <p:nvPr/>
            </p:nvSpPr>
            <p:spPr bwMode="auto">
              <a:xfrm>
                <a:off x="1156" y="3265"/>
                <a:ext cx="12" cy="16"/>
              </a:xfrm>
              <a:custGeom>
                <a:avLst/>
                <a:gdLst>
                  <a:gd name="T0" fmla="*/ 0 w 12"/>
                  <a:gd name="T1" fmla="*/ 2 h 16"/>
                  <a:gd name="T2" fmla="*/ 6 w 12"/>
                  <a:gd name="T3" fmla="*/ 14 h 16"/>
                  <a:gd name="T4" fmla="*/ 6 w 12"/>
                  <a:gd name="T5" fmla="*/ 15 h 16"/>
                  <a:gd name="T6" fmla="*/ 11 w 12"/>
                  <a:gd name="T7" fmla="*/ 15 h 16"/>
                  <a:gd name="T8" fmla="*/ 11 w 12"/>
                  <a:gd name="T9" fmla="*/ 14 h 16"/>
                  <a:gd name="T10" fmla="*/ 8 w 12"/>
                  <a:gd name="T11" fmla="*/ 0 h 16"/>
                  <a:gd name="T12" fmla="*/ 6 w 12"/>
                  <a:gd name="T13" fmla="*/ 0 h 16"/>
                  <a:gd name="T14" fmla="*/ 0 w 12"/>
                  <a:gd name="T15" fmla="*/ 0 h 16"/>
                  <a:gd name="T16" fmla="*/ 0 w 12"/>
                  <a:gd name="T17" fmla="*/ 2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6"/>
                  <a:gd name="T29" fmla="*/ 12 w 12"/>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6">
                    <a:moveTo>
                      <a:pt x="0" y="2"/>
                    </a:moveTo>
                    <a:lnTo>
                      <a:pt x="6" y="14"/>
                    </a:lnTo>
                    <a:lnTo>
                      <a:pt x="6" y="15"/>
                    </a:lnTo>
                    <a:lnTo>
                      <a:pt x="11" y="15"/>
                    </a:lnTo>
                    <a:lnTo>
                      <a:pt x="11" y="14"/>
                    </a:lnTo>
                    <a:lnTo>
                      <a:pt x="8" y="0"/>
                    </a:lnTo>
                    <a:lnTo>
                      <a:pt x="6" y="0"/>
                    </a:lnTo>
                    <a:lnTo>
                      <a:pt x="0" y="0"/>
                    </a:lnTo>
                    <a:lnTo>
                      <a:pt x="0" y="2"/>
                    </a:lnTo>
                  </a:path>
                </a:pathLst>
              </a:custGeom>
              <a:noFill/>
              <a:ln w="12700" cap="rnd">
                <a:solidFill>
                  <a:srgbClr val="000000"/>
                </a:solidFill>
                <a:round/>
                <a:headEnd/>
                <a:tailEnd/>
              </a:ln>
            </p:spPr>
            <p:txBody>
              <a:bodyPr>
                <a:prstTxWarp prst="textNoShape">
                  <a:avLst/>
                </a:prstTxWarp>
              </a:bodyPr>
              <a:lstStyle/>
              <a:p>
                <a:endParaRPr lang="en-US"/>
              </a:p>
            </p:txBody>
          </p:sp>
          <p:sp>
            <p:nvSpPr>
              <p:cNvPr id="26392" name="Freeform 775"/>
              <p:cNvSpPr>
                <a:spLocks/>
              </p:cNvSpPr>
              <p:nvPr/>
            </p:nvSpPr>
            <p:spPr bwMode="auto">
              <a:xfrm>
                <a:off x="1148" y="3292"/>
                <a:ext cx="17" cy="16"/>
              </a:xfrm>
              <a:custGeom>
                <a:avLst/>
                <a:gdLst>
                  <a:gd name="T0" fmla="*/ 8 w 17"/>
                  <a:gd name="T1" fmla="*/ 2 h 16"/>
                  <a:gd name="T2" fmla="*/ 0 w 17"/>
                  <a:gd name="T3" fmla="*/ 14 h 16"/>
                  <a:gd name="T4" fmla="*/ 3 w 17"/>
                  <a:gd name="T5" fmla="*/ 15 h 16"/>
                  <a:gd name="T6" fmla="*/ 5 w 17"/>
                  <a:gd name="T7" fmla="*/ 15 h 16"/>
                  <a:gd name="T8" fmla="*/ 16 w 17"/>
                  <a:gd name="T9" fmla="*/ 3 h 16"/>
                  <a:gd name="T10" fmla="*/ 16 w 17"/>
                  <a:gd name="T11" fmla="*/ 2 h 16"/>
                  <a:gd name="T12" fmla="*/ 11 w 17"/>
                  <a:gd name="T13" fmla="*/ 0 h 16"/>
                  <a:gd name="T14" fmla="*/ 8 w 17"/>
                  <a:gd name="T15" fmla="*/ 0 h 16"/>
                  <a:gd name="T16" fmla="*/ 8 w 17"/>
                  <a:gd name="T17" fmla="*/ 2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6"/>
                  <a:gd name="T29" fmla="*/ 17 w 1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6">
                    <a:moveTo>
                      <a:pt x="8" y="2"/>
                    </a:moveTo>
                    <a:lnTo>
                      <a:pt x="0" y="14"/>
                    </a:lnTo>
                    <a:lnTo>
                      <a:pt x="3" y="15"/>
                    </a:lnTo>
                    <a:lnTo>
                      <a:pt x="5" y="15"/>
                    </a:lnTo>
                    <a:lnTo>
                      <a:pt x="16" y="3"/>
                    </a:lnTo>
                    <a:lnTo>
                      <a:pt x="16" y="2"/>
                    </a:lnTo>
                    <a:lnTo>
                      <a:pt x="11" y="0"/>
                    </a:lnTo>
                    <a:lnTo>
                      <a:pt x="8" y="0"/>
                    </a:lnTo>
                    <a:lnTo>
                      <a:pt x="8" y="2"/>
                    </a:lnTo>
                  </a:path>
                </a:pathLst>
              </a:custGeom>
              <a:noFill/>
              <a:ln w="12700" cap="rnd">
                <a:solidFill>
                  <a:srgbClr val="000000"/>
                </a:solidFill>
                <a:round/>
                <a:headEnd/>
                <a:tailEnd/>
              </a:ln>
            </p:spPr>
            <p:txBody>
              <a:bodyPr>
                <a:prstTxWarp prst="textNoShape">
                  <a:avLst/>
                </a:prstTxWarp>
              </a:bodyPr>
              <a:lstStyle/>
              <a:p>
                <a:endParaRPr lang="en-US"/>
              </a:p>
            </p:txBody>
          </p:sp>
          <p:sp>
            <p:nvSpPr>
              <p:cNvPr id="26393" name="Freeform 776"/>
              <p:cNvSpPr>
                <a:spLocks/>
              </p:cNvSpPr>
              <p:nvPr/>
            </p:nvSpPr>
            <p:spPr bwMode="auto">
              <a:xfrm>
                <a:off x="1105" y="3313"/>
                <a:ext cx="28" cy="10"/>
              </a:xfrm>
              <a:custGeom>
                <a:avLst/>
                <a:gdLst>
                  <a:gd name="T0" fmla="*/ 24 w 28"/>
                  <a:gd name="T1" fmla="*/ 0 h 10"/>
                  <a:gd name="T2" fmla="*/ 0 w 28"/>
                  <a:gd name="T3" fmla="*/ 5 h 10"/>
                  <a:gd name="T4" fmla="*/ 0 w 28"/>
                  <a:gd name="T5" fmla="*/ 6 h 10"/>
                  <a:gd name="T6" fmla="*/ 3 w 28"/>
                  <a:gd name="T7" fmla="*/ 8 h 10"/>
                  <a:gd name="T8" fmla="*/ 3 w 28"/>
                  <a:gd name="T9" fmla="*/ 9 h 10"/>
                  <a:gd name="T10" fmla="*/ 27 w 28"/>
                  <a:gd name="T11" fmla="*/ 3 h 10"/>
                  <a:gd name="T12" fmla="*/ 27 w 28"/>
                  <a:gd name="T13" fmla="*/ 0 h 10"/>
                  <a:gd name="T14" fmla="*/ 24 w 28"/>
                  <a:gd name="T15" fmla="*/ 0 h 10"/>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10"/>
                  <a:gd name="T26" fmla="*/ 28 w 28"/>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10">
                    <a:moveTo>
                      <a:pt x="24" y="0"/>
                    </a:moveTo>
                    <a:lnTo>
                      <a:pt x="0" y="5"/>
                    </a:lnTo>
                    <a:lnTo>
                      <a:pt x="0" y="6"/>
                    </a:lnTo>
                    <a:lnTo>
                      <a:pt x="3" y="8"/>
                    </a:lnTo>
                    <a:lnTo>
                      <a:pt x="3" y="9"/>
                    </a:lnTo>
                    <a:lnTo>
                      <a:pt x="27" y="3"/>
                    </a:lnTo>
                    <a:lnTo>
                      <a:pt x="27" y="0"/>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94" name="Freeform 777"/>
              <p:cNvSpPr>
                <a:spLocks/>
              </p:cNvSpPr>
              <p:nvPr/>
            </p:nvSpPr>
            <p:spPr bwMode="auto">
              <a:xfrm>
                <a:off x="1057" y="3317"/>
                <a:ext cx="28" cy="6"/>
              </a:xfrm>
              <a:custGeom>
                <a:avLst/>
                <a:gdLst>
                  <a:gd name="T0" fmla="*/ 24 w 28"/>
                  <a:gd name="T1" fmla="*/ 0 h 6"/>
                  <a:gd name="T2" fmla="*/ 0 w 28"/>
                  <a:gd name="T3" fmla="*/ 0 h 6"/>
                  <a:gd name="T4" fmla="*/ 0 w 28"/>
                  <a:gd name="T5" fmla="*/ 2 h 6"/>
                  <a:gd name="T6" fmla="*/ 0 w 28"/>
                  <a:gd name="T7" fmla="*/ 5 h 6"/>
                  <a:gd name="T8" fmla="*/ 24 w 28"/>
                  <a:gd name="T9" fmla="*/ 5 h 6"/>
                  <a:gd name="T10" fmla="*/ 27 w 28"/>
                  <a:gd name="T11" fmla="*/ 5 h 6"/>
                  <a:gd name="T12" fmla="*/ 27 w 28"/>
                  <a:gd name="T13" fmla="*/ 2 h 6"/>
                  <a:gd name="T14" fmla="*/ 27 w 28"/>
                  <a:gd name="T15" fmla="*/ 0 h 6"/>
                  <a:gd name="T16" fmla="*/ 24 w 28"/>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6"/>
                  <a:gd name="T29" fmla="*/ 28 w 28"/>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6">
                    <a:moveTo>
                      <a:pt x="24" y="0"/>
                    </a:moveTo>
                    <a:lnTo>
                      <a:pt x="0" y="0"/>
                    </a:lnTo>
                    <a:lnTo>
                      <a:pt x="0" y="2"/>
                    </a:lnTo>
                    <a:lnTo>
                      <a:pt x="0" y="5"/>
                    </a:lnTo>
                    <a:lnTo>
                      <a:pt x="24" y="5"/>
                    </a:lnTo>
                    <a:lnTo>
                      <a:pt x="27" y="5"/>
                    </a:lnTo>
                    <a:lnTo>
                      <a:pt x="27" y="2"/>
                    </a:lnTo>
                    <a:lnTo>
                      <a:pt x="27" y="0"/>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95" name="Freeform 778"/>
              <p:cNvSpPr>
                <a:spLocks/>
              </p:cNvSpPr>
              <p:nvPr/>
            </p:nvSpPr>
            <p:spPr bwMode="auto">
              <a:xfrm>
                <a:off x="1009" y="3317"/>
                <a:ext cx="28" cy="6"/>
              </a:xfrm>
              <a:custGeom>
                <a:avLst/>
                <a:gdLst>
                  <a:gd name="T0" fmla="*/ 24 w 28"/>
                  <a:gd name="T1" fmla="*/ 0 h 6"/>
                  <a:gd name="T2" fmla="*/ 3 w 28"/>
                  <a:gd name="T3" fmla="*/ 0 h 6"/>
                  <a:gd name="T4" fmla="*/ 0 w 28"/>
                  <a:gd name="T5" fmla="*/ 0 h 6"/>
                  <a:gd name="T6" fmla="*/ 0 w 28"/>
                  <a:gd name="T7" fmla="*/ 2 h 6"/>
                  <a:gd name="T8" fmla="*/ 0 w 28"/>
                  <a:gd name="T9" fmla="*/ 5 h 6"/>
                  <a:gd name="T10" fmla="*/ 3 w 28"/>
                  <a:gd name="T11" fmla="*/ 5 h 6"/>
                  <a:gd name="T12" fmla="*/ 24 w 28"/>
                  <a:gd name="T13" fmla="*/ 5 h 6"/>
                  <a:gd name="T14" fmla="*/ 27 w 28"/>
                  <a:gd name="T15" fmla="*/ 5 h 6"/>
                  <a:gd name="T16" fmla="*/ 27 w 28"/>
                  <a:gd name="T17" fmla="*/ 2 h 6"/>
                  <a:gd name="T18" fmla="*/ 27 w 28"/>
                  <a:gd name="T19" fmla="*/ 0 h 6"/>
                  <a:gd name="T20" fmla="*/ 24 w 28"/>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6"/>
                  <a:gd name="T35" fmla="*/ 28 w 28"/>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6">
                    <a:moveTo>
                      <a:pt x="24" y="0"/>
                    </a:moveTo>
                    <a:lnTo>
                      <a:pt x="3" y="0"/>
                    </a:lnTo>
                    <a:lnTo>
                      <a:pt x="0" y="0"/>
                    </a:lnTo>
                    <a:lnTo>
                      <a:pt x="0" y="2"/>
                    </a:lnTo>
                    <a:lnTo>
                      <a:pt x="0" y="5"/>
                    </a:lnTo>
                    <a:lnTo>
                      <a:pt x="3" y="5"/>
                    </a:lnTo>
                    <a:lnTo>
                      <a:pt x="24" y="5"/>
                    </a:lnTo>
                    <a:lnTo>
                      <a:pt x="27" y="5"/>
                    </a:lnTo>
                    <a:lnTo>
                      <a:pt x="27" y="2"/>
                    </a:lnTo>
                    <a:lnTo>
                      <a:pt x="27" y="0"/>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96" name="Freeform 779"/>
              <p:cNvSpPr>
                <a:spLocks/>
              </p:cNvSpPr>
              <p:nvPr/>
            </p:nvSpPr>
            <p:spPr bwMode="auto">
              <a:xfrm>
                <a:off x="961" y="3317"/>
                <a:ext cx="28" cy="6"/>
              </a:xfrm>
              <a:custGeom>
                <a:avLst/>
                <a:gdLst>
                  <a:gd name="T0" fmla="*/ 24 w 28"/>
                  <a:gd name="T1" fmla="*/ 0 h 6"/>
                  <a:gd name="T2" fmla="*/ 3 w 28"/>
                  <a:gd name="T3" fmla="*/ 0 h 6"/>
                  <a:gd name="T4" fmla="*/ 0 w 28"/>
                  <a:gd name="T5" fmla="*/ 0 h 6"/>
                  <a:gd name="T6" fmla="*/ 0 w 28"/>
                  <a:gd name="T7" fmla="*/ 2 h 6"/>
                  <a:gd name="T8" fmla="*/ 0 w 28"/>
                  <a:gd name="T9" fmla="*/ 5 h 6"/>
                  <a:gd name="T10" fmla="*/ 3 w 28"/>
                  <a:gd name="T11" fmla="*/ 5 h 6"/>
                  <a:gd name="T12" fmla="*/ 24 w 28"/>
                  <a:gd name="T13" fmla="*/ 5 h 6"/>
                  <a:gd name="T14" fmla="*/ 27 w 28"/>
                  <a:gd name="T15" fmla="*/ 5 h 6"/>
                  <a:gd name="T16" fmla="*/ 27 w 28"/>
                  <a:gd name="T17" fmla="*/ 2 h 6"/>
                  <a:gd name="T18" fmla="*/ 27 w 28"/>
                  <a:gd name="T19" fmla="*/ 0 h 6"/>
                  <a:gd name="T20" fmla="*/ 24 w 28"/>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6"/>
                  <a:gd name="T35" fmla="*/ 28 w 28"/>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6">
                    <a:moveTo>
                      <a:pt x="24" y="0"/>
                    </a:moveTo>
                    <a:lnTo>
                      <a:pt x="3" y="0"/>
                    </a:lnTo>
                    <a:lnTo>
                      <a:pt x="0" y="0"/>
                    </a:lnTo>
                    <a:lnTo>
                      <a:pt x="0" y="2"/>
                    </a:lnTo>
                    <a:lnTo>
                      <a:pt x="0" y="5"/>
                    </a:lnTo>
                    <a:lnTo>
                      <a:pt x="3" y="5"/>
                    </a:lnTo>
                    <a:lnTo>
                      <a:pt x="24" y="5"/>
                    </a:lnTo>
                    <a:lnTo>
                      <a:pt x="27" y="5"/>
                    </a:lnTo>
                    <a:lnTo>
                      <a:pt x="27" y="2"/>
                    </a:lnTo>
                    <a:lnTo>
                      <a:pt x="27" y="0"/>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97" name="Freeform 780"/>
              <p:cNvSpPr>
                <a:spLocks/>
              </p:cNvSpPr>
              <p:nvPr/>
            </p:nvSpPr>
            <p:spPr bwMode="auto">
              <a:xfrm>
                <a:off x="913" y="3317"/>
                <a:ext cx="28" cy="6"/>
              </a:xfrm>
              <a:custGeom>
                <a:avLst/>
                <a:gdLst>
                  <a:gd name="T0" fmla="*/ 24 w 28"/>
                  <a:gd name="T1" fmla="*/ 0 h 6"/>
                  <a:gd name="T2" fmla="*/ 3 w 28"/>
                  <a:gd name="T3" fmla="*/ 0 h 6"/>
                  <a:gd name="T4" fmla="*/ 0 w 28"/>
                  <a:gd name="T5" fmla="*/ 0 h 6"/>
                  <a:gd name="T6" fmla="*/ 0 w 28"/>
                  <a:gd name="T7" fmla="*/ 2 h 6"/>
                  <a:gd name="T8" fmla="*/ 0 w 28"/>
                  <a:gd name="T9" fmla="*/ 5 h 6"/>
                  <a:gd name="T10" fmla="*/ 3 w 28"/>
                  <a:gd name="T11" fmla="*/ 5 h 6"/>
                  <a:gd name="T12" fmla="*/ 24 w 28"/>
                  <a:gd name="T13" fmla="*/ 5 h 6"/>
                  <a:gd name="T14" fmla="*/ 27 w 28"/>
                  <a:gd name="T15" fmla="*/ 5 h 6"/>
                  <a:gd name="T16" fmla="*/ 27 w 28"/>
                  <a:gd name="T17" fmla="*/ 2 h 6"/>
                  <a:gd name="T18" fmla="*/ 27 w 28"/>
                  <a:gd name="T19" fmla="*/ 0 h 6"/>
                  <a:gd name="T20" fmla="*/ 24 w 28"/>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6"/>
                  <a:gd name="T35" fmla="*/ 28 w 28"/>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6">
                    <a:moveTo>
                      <a:pt x="24" y="0"/>
                    </a:moveTo>
                    <a:lnTo>
                      <a:pt x="3" y="0"/>
                    </a:lnTo>
                    <a:lnTo>
                      <a:pt x="0" y="0"/>
                    </a:lnTo>
                    <a:lnTo>
                      <a:pt x="0" y="2"/>
                    </a:lnTo>
                    <a:lnTo>
                      <a:pt x="0" y="5"/>
                    </a:lnTo>
                    <a:lnTo>
                      <a:pt x="3" y="5"/>
                    </a:lnTo>
                    <a:lnTo>
                      <a:pt x="24" y="5"/>
                    </a:lnTo>
                    <a:lnTo>
                      <a:pt x="27" y="5"/>
                    </a:lnTo>
                    <a:lnTo>
                      <a:pt x="27" y="2"/>
                    </a:lnTo>
                    <a:lnTo>
                      <a:pt x="27" y="0"/>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98" name="Freeform 781"/>
              <p:cNvSpPr>
                <a:spLocks/>
              </p:cNvSpPr>
              <p:nvPr/>
            </p:nvSpPr>
            <p:spPr bwMode="auto">
              <a:xfrm>
                <a:off x="865" y="3317"/>
                <a:ext cx="28" cy="6"/>
              </a:xfrm>
              <a:custGeom>
                <a:avLst/>
                <a:gdLst>
                  <a:gd name="T0" fmla="*/ 24 w 28"/>
                  <a:gd name="T1" fmla="*/ 0 h 6"/>
                  <a:gd name="T2" fmla="*/ 3 w 28"/>
                  <a:gd name="T3" fmla="*/ 0 h 6"/>
                  <a:gd name="T4" fmla="*/ 0 w 28"/>
                  <a:gd name="T5" fmla="*/ 0 h 6"/>
                  <a:gd name="T6" fmla="*/ 0 w 28"/>
                  <a:gd name="T7" fmla="*/ 2 h 6"/>
                  <a:gd name="T8" fmla="*/ 0 w 28"/>
                  <a:gd name="T9" fmla="*/ 5 h 6"/>
                  <a:gd name="T10" fmla="*/ 3 w 28"/>
                  <a:gd name="T11" fmla="*/ 5 h 6"/>
                  <a:gd name="T12" fmla="*/ 24 w 28"/>
                  <a:gd name="T13" fmla="*/ 5 h 6"/>
                  <a:gd name="T14" fmla="*/ 27 w 28"/>
                  <a:gd name="T15" fmla="*/ 5 h 6"/>
                  <a:gd name="T16" fmla="*/ 27 w 28"/>
                  <a:gd name="T17" fmla="*/ 2 h 6"/>
                  <a:gd name="T18" fmla="*/ 27 w 28"/>
                  <a:gd name="T19" fmla="*/ 0 h 6"/>
                  <a:gd name="T20" fmla="*/ 24 w 28"/>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6"/>
                  <a:gd name="T35" fmla="*/ 28 w 28"/>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6">
                    <a:moveTo>
                      <a:pt x="24" y="0"/>
                    </a:moveTo>
                    <a:lnTo>
                      <a:pt x="3" y="0"/>
                    </a:lnTo>
                    <a:lnTo>
                      <a:pt x="0" y="0"/>
                    </a:lnTo>
                    <a:lnTo>
                      <a:pt x="0" y="2"/>
                    </a:lnTo>
                    <a:lnTo>
                      <a:pt x="0" y="5"/>
                    </a:lnTo>
                    <a:lnTo>
                      <a:pt x="3" y="5"/>
                    </a:lnTo>
                    <a:lnTo>
                      <a:pt x="24" y="5"/>
                    </a:lnTo>
                    <a:lnTo>
                      <a:pt x="27" y="5"/>
                    </a:lnTo>
                    <a:lnTo>
                      <a:pt x="27" y="2"/>
                    </a:lnTo>
                    <a:lnTo>
                      <a:pt x="27" y="0"/>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399" name="Freeform 782"/>
              <p:cNvSpPr>
                <a:spLocks/>
              </p:cNvSpPr>
              <p:nvPr/>
            </p:nvSpPr>
            <p:spPr bwMode="auto">
              <a:xfrm>
                <a:off x="817" y="3317"/>
                <a:ext cx="28" cy="6"/>
              </a:xfrm>
              <a:custGeom>
                <a:avLst/>
                <a:gdLst>
                  <a:gd name="T0" fmla="*/ 27 w 28"/>
                  <a:gd name="T1" fmla="*/ 0 h 6"/>
                  <a:gd name="T2" fmla="*/ 3 w 28"/>
                  <a:gd name="T3" fmla="*/ 0 h 6"/>
                  <a:gd name="T4" fmla="*/ 0 w 28"/>
                  <a:gd name="T5" fmla="*/ 0 h 6"/>
                  <a:gd name="T6" fmla="*/ 0 w 28"/>
                  <a:gd name="T7" fmla="*/ 2 h 6"/>
                  <a:gd name="T8" fmla="*/ 0 w 28"/>
                  <a:gd name="T9" fmla="*/ 5 h 6"/>
                  <a:gd name="T10" fmla="*/ 3 w 28"/>
                  <a:gd name="T11" fmla="*/ 5 h 6"/>
                  <a:gd name="T12" fmla="*/ 27 w 28"/>
                  <a:gd name="T13" fmla="*/ 5 h 6"/>
                  <a:gd name="T14" fmla="*/ 27 w 28"/>
                  <a:gd name="T15" fmla="*/ 2 h 6"/>
                  <a:gd name="T16" fmla="*/ 27 w 28"/>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6"/>
                  <a:gd name="T29" fmla="*/ 28 w 28"/>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6">
                    <a:moveTo>
                      <a:pt x="27" y="0"/>
                    </a:moveTo>
                    <a:lnTo>
                      <a:pt x="3" y="0"/>
                    </a:lnTo>
                    <a:lnTo>
                      <a:pt x="0" y="0"/>
                    </a:lnTo>
                    <a:lnTo>
                      <a:pt x="0" y="2"/>
                    </a:lnTo>
                    <a:lnTo>
                      <a:pt x="0" y="5"/>
                    </a:lnTo>
                    <a:lnTo>
                      <a:pt x="3" y="5"/>
                    </a:lnTo>
                    <a:lnTo>
                      <a:pt x="27" y="5"/>
                    </a:lnTo>
                    <a:lnTo>
                      <a:pt x="27" y="2"/>
                    </a:lnTo>
                    <a:lnTo>
                      <a:pt x="27"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00" name="Freeform 783"/>
              <p:cNvSpPr>
                <a:spLocks/>
              </p:cNvSpPr>
              <p:nvPr/>
            </p:nvSpPr>
            <p:spPr bwMode="auto">
              <a:xfrm>
                <a:off x="769" y="3317"/>
                <a:ext cx="28" cy="6"/>
              </a:xfrm>
              <a:custGeom>
                <a:avLst/>
                <a:gdLst>
                  <a:gd name="T0" fmla="*/ 27 w 28"/>
                  <a:gd name="T1" fmla="*/ 0 h 6"/>
                  <a:gd name="T2" fmla="*/ 3 w 28"/>
                  <a:gd name="T3" fmla="*/ 0 h 6"/>
                  <a:gd name="T4" fmla="*/ 0 w 28"/>
                  <a:gd name="T5" fmla="*/ 2 h 6"/>
                  <a:gd name="T6" fmla="*/ 0 w 28"/>
                  <a:gd name="T7" fmla="*/ 5 h 6"/>
                  <a:gd name="T8" fmla="*/ 3 w 28"/>
                  <a:gd name="T9" fmla="*/ 5 h 6"/>
                  <a:gd name="T10" fmla="*/ 27 w 28"/>
                  <a:gd name="T11" fmla="*/ 5 h 6"/>
                  <a:gd name="T12" fmla="*/ 27 w 28"/>
                  <a:gd name="T13" fmla="*/ 2 h 6"/>
                  <a:gd name="T14" fmla="*/ 27 w 2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6"/>
                  <a:gd name="T26" fmla="*/ 28 w 2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6">
                    <a:moveTo>
                      <a:pt x="27" y="0"/>
                    </a:moveTo>
                    <a:lnTo>
                      <a:pt x="3" y="0"/>
                    </a:lnTo>
                    <a:lnTo>
                      <a:pt x="0" y="2"/>
                    </a:lnTo>
                    <a:lnTo>
                      <a:pt x="0" y="5"/>
                    </a:lnTo>
                    <a:lnTo>
                      <a:pt x="3" y="5"/>
                    </a:lnTo>
                    <a:lnTo>
                      <a:pt x="27" y="5"/>
                    </a:lnTo>
                    <a:lnTo>
                      <a:pt x="27" y="2"/>
                    </a:lnTo>
                    <a:lnTo>
                      <a:pt x="27"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01" name="Freeform 784"/>
              <p:cNvSpPr>
                <a:spLocks/>
              </p:cNvSpPr>
              <p:nvPr/>
            </p:nvSpPr>
            <p:spPr bwMode="auto">
              <a:xfrm>
                <a:off x="721" y="3317"/>
                <a:ext cx="28" cy="6"/>
              </a:xfrm>
              <a:custGeom>
                <a:avLst/>
                <a:gdLst>
                  <a:gd name="T0" fmla="*/ 27 w 28"/>
                  <a:gd name="T1" fmla="*/ 0 h 6"/>
                  <a:gd name="T2" fmla="*/ 3 w 28"/>
                  <a:gd name="T3" fmla="*/ 0 h 6"/>
                  <a:gd name="T4" fmla="*/ 0 w 28"/>
                  <a:gd name="T5" fmla="*/ 0 h 6"/>
                  <a:gd name="T6" fmla="*/ 0 w 28"/>
                  <a:gd name="T7" fmla="*/ 2 h 6"/>
                  <a:gd name="T8" fmla="*/ 0 w 28"/>
                  <a:gd name="T9" fmla="*/ 5 h 6"/>
                  <a:gd name="T10" fmla="*/ 3 w 28"/>
                  <a:gd name="T11" fmla="*/ 5 h 6"/>
                  <a:gd name="T12" fmla="*/ 27 w 28"/>
                  <a:gd name="T13" fmla="*/ 5 h 6"/>
                  <a:gd name="T14" fmla="*/ 27 w 28"/>
                  <a:gd name="T15" fmla="*/ 2 h 6"/>
                  <a:gd name="T16" fmla="*/ 27 w 28"/>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6"/>
                  <a:gd name="T29" fmla="*/ 28 w 28"/>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6">
                    <a:moveTo>
                      <a:pt x="27" y="0"/>
                    </a:moveTo>
                    <a:lnTo>
                      <a:pt x="3" y="0"/>
                    </a:lnTo>
                    <a:lnTo>
                      <a:pt x="0" y="0"/>
                    </a:lnTo>
                    <a:lnTo>
                      <a:pt x="0" y="2"/>
                    </a:lnTo>
                    <a:lnTo>
                      <a:pt x="0" y="5"/>
                    </a:lnTo>
                    <a:lnTo>
                      <a:pt x="3" y="5"/>
                    </a:lnTo>
                    <a:lnTo>
                      <a:pt x="27" y="5"/>
                    </a:lnTo>
                    <a:lnTo>
                      <a:pt x="27" y="2"/>
                    </a:lnTo>
                    <a:lnTo>
                      <a:pt x="27"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02" name="Freeform 785"/>
              <p:cNvSpPr>
                <a:spLocks/>
              </p:cNvSpPr>
              <p:nvPr/>
            </p:nvSpPr>
            <p:spPr bwMode="auto">
              <a:xfrm>
                <a:off x="673" y="3317"/>
                <a:ext cx="28" cy="6"/>
              </a:xfrm>
              <a:custGeom>
                <a:avLst/>
                <a:gdLst>
                  <a:gd name="T0" fmla="*/ 24 w 28"/>
                  <a:gd name="T1" fmla="*/ 0 h 6"/>
                  <a:gd name="T2" fmla="*/ 3 w 28"/>
                  <a:gd name="T3" fmla="*/ 0 h 6"/>
                  <a:gd name="T4" fmla="*/ 0 w 28"/>
                  <a:gd name="T5" fmla="*/ 0 h 6"/>
                  <a:gd name="T6" fmla="*/ 0 w 28"/>
                  <a:gd name="T7" fmla="*/ 2 h 6"/>
                  <a:gd name="T8" fmla="*/ 0 w 28"/>
                  <a:gd name="T9" fmla="*/ 5 h 6"/>
                  <a:gd name="T10" fmla="*/ 3 w 28"/>
                  <a:gd name="T11" fmla="*/ 5 h 6"/>
                  <a:gd name="T12" fmla="*/ 24 w 28"/>
                  <a:gd name="T13" fmla="*/ 5 h 6"/>
                  <a:gd name="T14" fmla="*/ 27 w 28"/>
                  <a:gd name="T15" fmla="*/ 5 h 6"/>
                  <a:gd name="T16" fmla="*/ 27 w 28"/>
                  <a:gd name="T17" fmla="*/ 2 h 6"/>
                  <a:gd name="T18" fmla="*/ 27 w 28"/>
                  <a:gd name="T19" fmla="*/ 0 h 6"/>
                  <a:gd name="T20" fmla="*/ 24 w 28"/>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6"/>
                  <a:gd name="T35" fmla="*/ 28 w 28"/>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6">
                    <a:moveTo>
                      <a:pt x="24" y="0"/>
                    </a:moveTo>
                    <a:lnTo>
                      <a:pt x="3" y="0"/>
                    </a:lnTo>
                    <a:lnTo>
                      <a:pt x="0" y="0"/>
                    </a:lnTo>
                    <a:lnTo>
                      <a:pt x="0" y="2"/>
                    </a:lnTo>
                    <a:lnTo>
                      <a:pt x="0" y="5"/>
                    </a:lnTo>
                    <a:lnTo>
                      <a:pt x="3" y="5"/>
                    </a:lnTo>
                    <a:lnTo>
                      <a:pt x="24" y="5"/>
                    </a:lnTo>
                    <a:lnTo>
                      <a:pt x="27" y="5"/>
                    </a:lnTo>
                    <a:lnTo>
                      <a:pt x="27" y="2"/>
                    </a:lnTo>
                    <a:lnTo>
                      <a:pt x="27" y="0"/>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03" name="Freeform 786"/>
              <p:cNvSpPr>
                <a:spLocks/>
              </p:cNvSpPr>
              <p:nvPr/>
            </p:nvSpPr>
            <p:spPr bwMode="auto">
              <a:xfrm>
                <a:off x="625" y="3317"/>
                <a:ext cx="28" cy="6"/>
              </a:xfrm>
              <a:custGeom>
                <a:avLst/>
                <a:gdLst>
                  <a:gd name="T0" fmla="*/ 27 w 28"/>
                  <a:gd name="T1" fmla="*/ 0 h 6"/>
                  <a:gd name="T2" fmla="*/ 3 w 28"/>
                  <a:gd name="T3" fmla="*/ 0 h 6"/>
                  <a:gd name="T4" fmla="*/ 0 w 28"/>
                  <a:gd name="T5" fmla="*/ 0 h 6"/>
                  <a:gd name="T6" fmla="*/ 0 w 28"/>
                  <a:gd name="T7" fmla="*/ 2 h 6"/>
                  <a:gd name="T8" fmla="*/ 0 w 28"/>
                  <a:gd name="T9" fmla="*/ 5 h 6"/>
                  <a:gd name="T10" fmla="*/ 3 w 28"/>
                  <a:gd name="T11" fmla="*/ 5 h 6"/>
                  <a:gd name="T12" fmla="*/ 27 w 28"/>
                  <a:gd name="T13" fmla="*/ 5 h 6"/>
                  <a:gd name="T14" fmla="*/ 27 w 28"/>
                  <a:gd name="T15" fmla="*/ 2 h 6"/>
                  <a:gd name="T16" fmla="*/ 27 w 28"/>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6"/>
                  <a:gd name="T29" fmla="*/ 28 w 28"/>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6">
                    <a:moveTo>
                      <a:pt x="27" y="0"/>
                    </a:moveTo>
                    <a:lnTo>
                      <a:pt x="3" y="0"/>
                    </a:lnTo>
                    <a:lnTo>
                      <a:pt x="0" y="0"/>
                    </a:lnTo>
                    <a:lnTo>
                      <a:pt x="0" y="2"/>
                    </a:lnTo>
                    <a:lnTo>
                      <a:pt x="0" y="5"/>
                    </a:lnTo>
                    <a:lnTo>
                      <a:pt x="3" y="5"/>
                    </a:lnTo>
                    <a:lnTo>
                      <a:pt x="27" y="5"/>
                    </a:lnTo>
                    <a:lnTo>
                      <a:pt x="27" y="2"/>
                    </a:lnTo>
                    <a:lnTo>
                      <a:pt x="27"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04" name="Freeform 787"/>
              <p:cNvSpPr>
                <a:spLocks/>
              </p:cNvSpPr>
              <p:nvPr/>
            </p:nvSpPr>
            <p:spPr bwMode="auto">
              <a:xfrm>
                <a:off x="577" y="3317"/>
                <a:ext cx="28" cy="6"/>
              </a:xfrm>
              <a:custGeom>
                <a:avLst/>
                <a:gdLst>
                  <a:gd name="T0" fmla="*/ 27 w 28"/>
                  <a:gd name="T1" fmla="*/ 0 h 6"/>
                  <a:gd name="T2" fmla="*/ 3 w 28"/>
                  <a:gd name="T3" fmla="*/ 0 h 6"/>
                  <a:gd name="T4" fmla="*/ 0 w 28"/>
                  <a:gd name="T5" fmla="*/ 2 h 6"/>
                  <a:gd name="T6" fmla="*/ 0 w 28"/>
                  <a:gd name="T7" fmla="*/ 5 h 6"/>
                  <a:gd name="T8" fmla="*/ 3 w 28"/>
                  <a:gd name="T9" fmla="*/ 5 h 6"/>
                  <a:gd name="T10" fmla="*/ 27 w 28"/>
                  <a:gd name="T11" fmla="*/ 5 h 6"/>
                  <a:gd name="T12" fmla="*/ 27 w 28"/>
                  <a:gd name="T13" fmla="*/ 2 h 6"/>
                  <a:gd name="T14" fmla="*/ 27 w 2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6"/>
                  <a:gd name="T26" fmla="*/ 28 w 2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6">
                    <a:moveTo>
                      <a:pt x="27" y="0"/>
                    </a:moveTo>
                    <a:lnTo>
                      <a:pt x="3" y="0"/>
                    </a:lnTo>
                    <a:lnTo>
                      <a:pt x="0" y="2"/>
                    </a:lnTo>
                    <a:lnTo>
                      <a:pt x="0" y="5"/>
                    </a:lnTo>
                    <a:lnTo>
                      <a:pt x="3" y="5"/>
                    </a:lnTo>
                    <a:lnTo>
                      <a:pt x="27" y="5"/>
                    </a:lnTo>
                    <a:lnTo>
                      <a:pt x="27" y="2"/>
                    </a:lnTo>
                    <a:lnTo>
                      <a:pt x="27"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05" name="Freeform 788"/>
              <p:cNvSpPr>
                <a:spLocks/>
              </p:cNvSpPr>
              <p:nvPr/>
            </p:nvSpPr>
            <p:spPr bwMode="auto">
              <a:xfrm>
                <a:off x="529" y="3311"/>
                <a:ext cx="28" cy="12"/>
              </a:xfrm>
              <a:custGeom>
                <a:avLst/>
                <a:gdLst>
                  <a:gd name="T0" fmla="*/ 27 w 28"/>
                  <a:gd name="T1" fmla="*/ 6 h 12"/>
                  <a:gd name="T2" fmla="*/ 5 w 28"/>
                  <a:gd name="T3" fmla="*/ 0 h 12"/>
                  <a:gd name="T4" fmla="*/ 3 w 28"/>
                  <a:gd name="T5" fmla="*/ 0 h 12"/>
                  <a:gd name="T6" fmla="*/ 3 w 28"/>
                  <a:gd name="T7" fmla="*/ 2 h 12"/>
                  <a:gd name="T8" fmla="*/ 0 w 28"/>
                  <a:gd name="T9" fmla="*/ 3 h 12"/>
                  <a:gd name="T10" fmla="*/ 0 w 28"/>
                  <a:gd name="T11" fmla="*/ 5 h 12"/>
                  <a:gd name="T12" fmla="*/ 3 w 28"/>
                  <a:gd name="T13" fmla="*/ 5 h 12"/>
                  <a:gd name="T14" fmla="*/ 24 w 28"/>
                  <a:gd name="T15" fmla="*/ 11 h 12"/>
                  <a:gd name="T16" fmla="*/ 24 w 28"/>
                  <a:gd name="T17" fmla="*/ 9 h 12"/>
                  <a:gd name="T18" fmla="*/ 27 w 28"/>
                  <a:gd name="T19" fmla="*/ 8 h 12"/>
                  <a:gd name="T20" fmla="*/ 27 w 28"/>
                  <a:gd name="T21" fmla="*/ 6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2"/>
                  <a:gd name="T35" fmla="*/ 28 w 28"/>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2">
                    <a:moveTo>
                      <a:pt x="27" y="6"/>
                    </a:moveTo>
                    <a:lnTo>
                      <a:pt x="5" y="0"/>
                    </a:lnTo>
                    <a:lnTo>
                      <a:pt x="3" y="0"/>
                    </a:lnTo>
                    <a:lnTo>
                      <a:pt x="3" y="2"/>
                    </a:lnTo>
                    <a:lnTo>
                      <a:pt x="0" y="3"/>
                    </a:lnTo>
                    <a:lnTo>
                      <a:pt x="0" y="5"/>
                    </a:lnTo>
                    <a:lnTo>
                      <a:pt x="3" y="5"/>
                    </a:lnTo>
                    <a:lnTo>
                      <a:pt x="24" y="11"/>
                    </a:lnTo>
                    <a:lnTo>
                      <a:pt x="24" y="9"/>
                    </a:lnTo>
                    <a:lnTo>
                      <a:pt x="27" y="8"/>
                    </a:lnTo>
                    <a:lnTo>
                      <a:pt x="27" y="6"/>
                    </a:lnTo>
                  </a:path>
                </a:pathLst>
              </a:custGeom>
              <a:noFill/>
              <a:ln w="12700" cap="rnd">
                <a:solidFill>
                  <a:srgbClr val="000000"/>
                </a:solidFill>
                <a:round/>
                <a:headEnd/>
                <a:tailEnd/>
              </a:ln>
            </p:spPr>
            <p:txBody>
              <a:bodyPr>
                <a:prstTxWarp prst="textNoShape">
                  <a:avLst/>
                </a:prstTxWarp>
              </a:bodyPr>
              <a:lstStyle/>
              <a:p>
                <a:endParaRPr lang="en-US"/>
              </a:p>
            </p:txBody>
          </p:sp>
          <p:sp>
            <p:nvSpPr>
              <p:cNvPr id="26406" name="Freeform 789"/>
              <p:cNvSpPr>
                <a:spLocks/>
              </p:cNvSpPr>
              <p:nvPr/>
            </p:nvSpPr>
            <p:spPr bwMode="auto">
              <a:xfrm>
                <a:off x="500" y="3290"/>
                <a:ext cx="17" cy="16"/>
              </a:xfrm>
              <a:custGeom>
                <a:avLst/>
                <a:gdLst>
                  <a:gd name="T0" fmla="*/ 16 w 17"/>
                  <a:gd name="T1" fmla="*/ 12 h 16"/>
                  <a:gd name="T2" fmla="*/ 8 w 17"/>
                  <a:gd name="T3" fmla="*/ 0 h 16"/>
                  <a:gd name="T4" fmla="*/ 5 w 17"/>
                  <a:gd name="T5" fmla="*/ 0 h 16"/>
                  <a:gd name="T6" fmla="*/ 0 w 17"/>
                  <a:gd name="T7" fmla="*/ 2 h 16"/>
                  <a:gd name="T8" fmla="*/ 0 w 17"/>
                  <a:gd name="T9" fmla="*/ 3 h 16"/>
                  <a:gd name="T10" fmla="*/ 11 w 17"/>
                  <a:gd name="T11" fmla="*/ 15 h 16"/>
                  <a:gd name="T12" fmla="*/ 13 w 17"/>
                  <a:gd name="T13" fmla="*/ 15 h 16"/>
                  <a:gd name="T14" fmla="*/ 16 w 17"/>
                  <a:gd name="T15" fmla="*/ 14 h 16"/>
                  <a:gd name="T16" fmla="*/ 16 w 17"/>
                  <a:gd name="T17" fmla="*/ 12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6"/>
                  <a:gd name="T29" fmla="*/ 17 w 1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6">
                    <a:moveTo>
                      <a:pt x="16" y="12"/>
                    </a:moveTo>
                    <a:lnTo>
                      <a:pt x="8" y="0"/>
                    </a:lnTo>
                    <a:lnTo>
                      <a:pt x="5" y="0"/>
                    </a:lnTo>
                    <a:lnTo>
                      <a:pt x="0" y="2"/>
                    </a:lnTo>
                    <a:lnTo>
                      <a:pt x="0" y="3"/>
                    </a:lnTo>
                    <a:lnTo>
                      <a:pt x="11" y="15"/>
                    </a:lnTo>
                    <a:lnTo>
                      <a:pt x="13" y="15"/>
                    </a:lnTo>
                    <a:lnTo>
                      <a:pt x="16" y="14"/>
                    </a:lnTo>
                    <a:lnTo>
                      <a:pt x="16" y="12"/>
                    </a:lnTo>
                  </a:path>
                </a:pathLst>
              </a:custGeom>
              <a:noFill/>
              <a:ln w="12700" cap="rnd">
                <a:solidFill>
                  <a:srgbClr val="000000"/>
                </a:solidFill>
                <a:round/>
                <a:headEnd/>
                <a:tailEnd/>
              </a:ln>
            </p:spPr>
            <p:txBody>
              <a:bodyPr>
                <a:prstTxWarp prst="textNoShape">
                  <a:avLst/>
                </a:prstTxWarp>
              </a:bodyPr>
              <a:lstStyle/>
              <a:p>
                <a:endParaRPr lang="en-US"/>
              </a:p>
            </p:txBody>
          </p:sp>
          <p:sp>
            <p:nvSpPr>
              <p:cNvPr id="26407" name="Freeform 790"/>
              <p:cNvSpPr>
                <a:spLocks/>
              </p:cNvSpPr>
              <p:nvPr/>
            </p:nvSpPr>
            <p:spPr bwMode="auto">
              <a:xfrm>
                <a:off x="497" y="3263"/>
                <a:ext cx="15" cy="16"/>
              </a:xfrm>
              <a:custGeom>
                <a:avLst/>
                <a:gdLst>
                  <a:gd name="T0" fmla="*/ 6 w 15"/>
                  <a:gd name="T1" fmla="*/ 14 h 16"/>
                  <a:gd name="T2" fmla="*/ 14 w 15"/>
                  <a:gd name="T3" fmla="*/ 2 h 16"/>
                  <a:gd name="T4" fmla="*/ 14 w 15"/>
                  <a:gd name="T5" fmla="*/ 0 h 16"/>
                  <a:gd name="T6" fmla="*/ 11 w 15"/>
                  <a:gd name="T7" fmla="*/ 0 h 16"/>
                  <a:gd name="T8" fmla="*/ 8 w 15"/>
                  <a:gd name="T9" fmla="*/ 0 h 16"/>
                  <a:gd name="T10" fmla="*/ 6 w 15"/>
                  <a:gd name="T11" fmla="*/ 0 h 16"/>
                  <a:gd name="T12" fmla="*/ 0 w 15"/>
                  <a:gd name="T13" fmla="*/ 14 h 16"/>
                  <a:gd name="T14" fmla="*/ 6 w 15"/>
                  <a:gd name="T15" fmla="*/ 15 h 16"/>
                  <a:gd name="T16" fmla="*/ 6 w 15"/>
                  <a:gd name="T17" fmla="*/ 14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6"/>
                  <a:gd name="T29" fmla="*/ 15 w 15"/>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6">
                    <a:moveTo>
                      <a:pt x="6" y="14"/>
                    </a:moveTo>
                    <a:lnTo>
                      <a:pt x="14" y="2"/>
                    </a:lnTo>
                    <a:lnTo>
                      <a:pt x="14" y="0"/>
                    </a:lnTo>
                    <a:lnTo>
                      <a:pt x="11" y="0"/>
                    </a:lnTo>
                    <a:lnTo>
                      <a:pt x="8" y="0"/>
                    </a:lnTo>
                    <a:lnTo>
                      <a:pt x="6" y="0"/>
                    </a:lnTo>
                    <a:lnTo>
                      <a:pt x="0" y="14"/>
                    </a:lnTo>
                    <a:lnTo>
                      <a:pt x="6" y="15"/>
                    </a:lnTo>
                    <a:lnTo>
                      <a:pt x="6" y="14"/>
                    </a:lnTo>
                  </a:path>
                </a:pathLst>
              </a:custGeom>
              <a:noFill/>
              <a:ln w="12700" cap="rnd">
                <a:solidFill>
                  <a:srgbClr val="000000"/>
                </a:solidFill>
                <a:round/>
                <a:headEnd/>
                <a:tailEnd/>
              </a:ln>
            </p:spPr>
            <p:txBody>
              <a:bodyPr>
                <a:prstTxWarp prst="textNoShape">
                  <a:avLst/>
                </a:prstTxWarp>
              </a:bodyPr>
              <a:lstStyle/>
              <a:p>
                <a:endParaRPr lang="en-US"/>
              </a:p>
            </p:txBody>
          </p:sp>
          <p:sp>
            <p:nvSpPr>
              <p:cNvPr id="26408" name="Freeform 791"/>
              <p:cNvSpPr>
                <a:spLocks/>
              </p:cNvSpPr>
              <p:nvPr/>
            </p:nvSpPr>
            <p:spPr bwMode="auto">
              <a:xfrm>
                <a:off x="519" y="3242"/>
                <a:ext cx="25" cy="13"/>
              </a:xfrm>
              <a:custGeom>
                <a:avLst/>
                <a:gdLst>
                  <a:gd name="T0" fmla="*/ 5 w 25"/>
                  <a:gd name="T1" fmla="*/ 12 h 13"/>
                  <a:gd name="T2" fmla="*/ 24 w 25"/>
                  <a:gd name="T3" fmla="*/ 3 h 13"/>
                  <a:gd name="T4" fmla="*/ 21 w 25"/>
                  <a:gd name="T5" fmla="*/ 0 h 13"/>
                  <a:gd name="T6" fmla="*/ 19 w 25"/>
                  <a:gd name="T7" fmla="*/ 0 h 13"/>
                  <a:gd name="T8" fmla="*/ 0 w 25"/>
                  <a:gd name="T9" fmla="*/ 8 h 13"/>
                  <a:gd name="T10" fmla="*/ 0 w 25"/>
                  <a:gd name="T11" fmla="*/ 9 h 13"/>
                  <a:gd name="T12" fmla="*/ 3 w 25"/>
                  <a:gd name="T13" fmla="*/ 11 h 13"/>
                  <a:gd name="T14" fmla="*/ 3 w 25"/>
                  <a:gd name="T15" fmla="*/ 12 h 13"/>
                  <a:gd name="T16" fmla="*/ 5 w 25"/>
                  <a:gd name="T17" fmla="*/ 12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
                  <a:gd name="T28" fmla="*/ 0 h 13"/>
                  <a:gd name="T29" fmla="*/ 25 w 25"/>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 h="13">
                    <a:moveTo>
                      <a:pt x="5" y="12"/>
                    </a:moveTo>
                    <a:lnTo>
                      <a:pt x="24" y="3"/>
                    </a:lnTo>
                    <a:lnTo>
                      <a:pt x="21" y="0"/>
                    </a:lnTo>
                    <a:lnTo>
                      <a:pt x="19" y="0"/>
                    </a:lnTo>
                    <a:lnTo>
                      <a:pt x="0" y="8"/>
                    </a:lnTo>
                    <a:lnTo>
                      <a:pt x="0" y="9"/>
                    </a:lnTo>
                    <a:lnTo>
                      <a:pt x="3" y="11"/>
                    </a:lnTo>
                    <a:lnTo>
                      <a:pt x="3" y="12"/>
                    </a:lnTo>
                    <a:lnTo>
                      <a:pt x="5" y="12"/>
                    </a:lnTo>
                  </a:path>
                </a:pathLst>
              </a:custGeom>
              <a:noFill/>
              <a:ln w="12700" cap="rnd">
                <a:solidFill>
                  <a:srgbClr val="000000"/>
                </a:solidFill>
                <a:round/>
                <a:headEnd/>
                <a:tailEnd/>
              </a:ln>
            </p:spPr>
            <p:txBody>
              <a:bodyPr>
                <a:prstTxWarp prst="textNoShape">
                  <a:avLst/>
                </a:prstTxWarp>
              </a:bodyPr>
              <a:lstStyle/>
              <a:p>
                <a:endParaRPr lang="en-US"/>
              </a:p>
            </p:txBody>
          </p:sp>
          <p:sp>
            <p:nvSpPr>
              <p:cNvPr id="26409" name="Freeform 792"/>
              <p:cNvSpPr>
                <a:spLocks/>
              </p:cNvSpPr>
              <p:nvPr/>
            </p:nvSpPr>
            <p:spPr bwMode="auto">
              <a:xfrm>
                <a:off x="564" y="3238"/>
                <a:ext cx="28" cy="5"/>
              </a:xfrm>
              <a:custGeom>
                <a:avLst/>
                <a:gdLst>
                  <a:gd name="T0" fmla="*/ 24 w 28"/>
                  <a:gd name="T1" fmla="*/ 0 h 5"/>
                  <a:gd name="T2" fmla="*/ 0 w 28"/>
                  <a:gd name="T3" fmla="*/ 0 h 5"/>
                  <a:gd name="T4" fmla="*/ 0 w 28"/>
                  <a:gd name="T5" fmla="*/ 1 h 5"/>
                  <a:gd name="T6" fmla="*/ 0 w 28"/>
                  <a:gd name="T7" fmla="*/ 3 h 5"/>
                  <a:gd name="T8" fmla="*/ 0 w 28"/>
                  <a:gd name="T9" fmla="*/ 4 h 5"/>
                  <a:gd name="T10" fmla="*/ 24 w 28"/>
                  <a:gd name="T11" fmla="*/ 4 h 5"/>
                  <a:gd name="T12" fmla="*/ 27 w 28"/>
                  <a:gd name="T13" fmla="*/ 4 h 5"/>
                  <a:gd name="T14" fmla="*/ 27 w 28"/>
                  <a:gd name="T15" fmla="*/ 3 h 5"/>
                  <a:gd name="T16" fmla="*/ 27 w 28"/>
                  <a:gd name="T17" fmla="*/ 1 h 5"/>
                  <a:gd name="T18" fmla="*/ 24 w 28"/>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5"/>
                  <a:gd name="T32" fmla="*/ 28 w 28"/>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5">
                    <a:moveTo>
                      <a:pt x="24" y="0"/>
                    </a:moveTo>
                    <a:lnTo>
                      <a:pt x="0" y="0"/>
                    </a:lnTo>
                    <a:lnTo>
                      <a:pt x="0" y="1"/>
                    </a:lnTo>
                    <a:lnTo>
                      <a:pt x="0" y="3"/>
                    </a:lnTo>
                    <a:lnTo>
                      <a:pt x="0" y="4"/>
                    </a:lnTo>
                    <a:lnTo>
                      <a:pt x="24" y="4"/>
                    </a:lnTo>
                    <a:lnTo>
                      <a:pt x="27" y="4"/>
                    </a:lnTo>
                    <a:lnTo>
                      <a:pt x="27" y="3"/>
                    </a:lnTo>
                    <a:lnTo>
                      <a:pt x="27" y="1"/>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10" name="Freeform 793"/>
              <p:cNvSpPr>
                <a:spLocks/>
              </p:cNvSpPr>
              <p:nvPr/>
            </p:nvSpPr>
            <p:spPr bwMode="auto">
              <a:xfrm>
                <a:off x="612" y="3238"/>
                <a:ext cx="28" cy="5"/>
              </a:xfrm>
              <a:custGeom>
                <a:avLst/>
                <a:gdLst>
                  <a:gd name="T0" fmla="*/ 24 w 28"/>
                  <a:gd name="T1" fmla="*/ 0 h 5"/>
                  <a:gd name="T2" fmla="*/ 0 w 28"/>
                  <a:gd name="T3" fmla="*/ 0 h 5"/>
                  <a:gd name="T4" fmla="*/ 0 w 28"/>
                  <a:gd name="T5" fmla="*/ 1 h 5"/>
                  <a:gd name="T6" fmla="*/ 0 w 28"/>
                  <a:gd name="T7" fmla="*/ 3 h 5"/>
                  <a:gd name="T8" fmla="*/ 0 w 28"/>
                  <a:gd name="T9" fmla="*/ 4 h 5"/>
                  <a:gd name="T10" fmla="*/ 24 w 28"/>
                  <a:gd name="T11" fmla="*/ 4 h 5"/>
                  <a:gd name="T12" fmla="*/ 27 w 28"/>
                  <a:gd name="T13" fmla="*/ 4 h 5"/>
                  <a:gd name="T14" fmla="*/ 27 w 28"/>
                  <a:gd name="T15" fmla="*/ 3 h 5"/>
                  <a:gd name="T16" fmla="*/ 27 w 28"/>
                  <a:gd name="T17" fmla="*/ 1 h 5"/>
                  <a:gd name="T18" fmla="*/ 24 w 28"/>
                  <a:gd name="T19" fmla="*/ 1 h 5"/>
                  <a:gd name="T20" fmla="*/ 24 w 28"/>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5"/>
                  <a:gd name="T35" fmla="*/ 28 w 2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5">
                    <a:moveTo>
                      <a:pt x="24" y="0"/>
                    </a:moveTo>
                    <a:lnTo>
                      <a:pt x="0" y="0"/>
                    </a:lnTo>
                    <a:lnTo>
                      <a:pt x="0" y="1"/>
                    </a:lnTo>
                    <a:lnTo>
                      <a:pt x="0" y="3"/>
                    </a:lnTo>
                    <a:lnTo>
                      <a:pt x="0" y="4"/>
                    </a:lnTo>
                    <a:lnTo>
                      <a:pt x="24" y="4"/>
                    </a:lnTo>
                    <a:lnTo>
                      <a:pt x="27" y="4"/>
                    </a:lnTo>
                    <a:lnTo>
                      <a:pt x="27" y="3"/>
                    </a:lnTo>
                    <a:lnTo>
                      <a:pt x="27" y="1"/>
                    </a:lnTo>
                    <a:lnTo>
                      <a:pt x="24" y="1"/>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11" name="Freeform 794"/>
              <p:cNvSpPr>
                <a:spLocks/>
              </p:cNvSpPr>
              <p:nvPr/>
            </p:nvSpPr>
            <p:spPr bwMode="auto">
              <a:xfrm>
                <a:off x="657" y="3238"/>
                <a:ext cx="28" cy="5"/>
              </a:xfrm>
              <a:custGeom>
                <a:avLst/>
                <a:gdLst>
                  <a:gd name="T0" fmla="*/ 27 w 28"/>
                  <a:gd name="T1" fmla="*/ 0 h 5"/>
                  <a:gd name="T2" fmla="*/ 3 w 28"/>
                  <a:gd name="T3" fmla="*/ 0 h 5"/>
                  <a:gd name="T4" fmla="*/ 3 w 28"/>
                  <a:gd name="T5" fmla="*/ 1 h 5"/>
                  <a:gd name="T6" fmla="*/ 0 w 28"/>
                  <a:gd name="T7" fmla="*/ 1 h 5"/>
                  <a:gd name="T8" fmla="*/ 0 w 28"/>
                  <a:gd name="T9" fmla="*/ 3 h 5"/>
                  <a:gd name="T10" fmla="*/ 3 w 28"/>
                  <a:gd name="T11" fmla="*/ 4 h 5"/>
                  <a:gd name="T12" fmla="*/ 27 w 28"/>
                  <a:gd name="T13" fmla="*/ 4 h 5"/>
                  <a:gd name="T14" fmla="*/ 27 w 28"/>
                  <a:gd name="T15" fmla="*/ 3 h 5"/>
                  <a:gd name="T16" fmla="*/ 27 w 28"/>
                  <a:gd name="T17" fmla="*/ 1 h 5"/>
                  <a:gd name="T18" fmla="*/ 27 w 28"/>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5"/>
                  <a:gd name="T32" fmla="*/ 28 w 28"/>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5">
                    <a:moveTo>
                      <a:pt x="27" y="0"/>
                    </a:moveTo>
                    <a:lnTo>
                      <a:pt x="3" y="0"/>
                    </a:lnTo>
                    <a:lnTo>
                      <a:pt x="3" y="1"/>
                    </a:lnTo>
                    <a:lnTo>
                      <a:pt x="0" y="1"/>
                    </a:lnTo>
                    <a:lnTo>
                      <a:pt x="0" y="3"/>
                    </a:lnTo>
                    <a:lnTo>
                      <a:pt x="3" y="4"/>
                    </a:lnTo>
                    <a:lnTo>
                      <a:pt x="27" y="4"/>
                    </a:lnTo>
                    <a:lnTo>
                      <a:pt x="27" y="3"/>
                    </a:lnTo>
                    <a:lnTo>
                      <a:pt x="27" y="1"/>
                    </a:lnTo>
                    <a:lnTo>
                      <a:pt x="27"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12" name="Freeform 795"/>
              <p:cNvSpPr>
                <a:spLocks/>
              </p:cNvSpPr>
              <p:nvPr/>
            </p:nvSpPr>
            <p:spPr bwMode="auto">
              <a:xfrm>
                <a:off x="708" y="3238"/>
                <a:ext cx="28" cy="5"/>
              </a:xfrm>
              <a:custGeom>
                <a:avLst/>
                <a:gdLst>
                  <a:gd name="T0" fmla="*/ 24 w 28"/>
                  <a:gd name="T1" fmla="*/ 0 h 5"/>
                  <a:gd name="T2" fmla="*/ 0 w 28"/>
                  <a:gd name="T3" fmla="*/ 0 h 5"/>
                  <a:gd name="T4" fmla="*/ 0 w 28"/>
                  <a:gd name="T5" fmla="*/ 1 h 5"/>
                  <a:gd name="T6" fmla="*/ 0 w 28"/>
                  <a:gd name="T7" fmla="*/ 3 h 5"/>
                  <a:gd name="T8" fmla="*/ 0 w 28"/>
                  <a:gd name="T9" fmla="*/ 4 h 5"/>
                  <a:gd name="T10" fmla="*/ 24 w 28"/>
                  <a:gd name="T11" fmla="*/ 4 h 5"/>
                  <a:gd name="T12" fmla="*/ 27 w 28"/>
                  <a:gd name="T13" fmla="*/ 4 h 5"/>
                  <a:gd name="T14" fmla="*/ 27 w 28"/>
                  <a:gd name="T15" fmla="*/ 3 h 5"/>
                  <a:gd name="T16" fmla="*/ 27 w 28"/>
                  <a:gd name="T17" fmla="*/ 1 h 5"/>
                  <a:gd name="T18" fmla="*/ 24 w 28"/>
                  <a:gd name="T19" fmla="*/ 1 h 5"/>
                  <a:gd name="T20" fmla="*/ 24 w 28"/>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5"/>
                  <a:gd name="T35" fmla="*/ 28 w 2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5">
                    <a:moveTo>
                      <a:pt x="24" y="0"/>
                    </a:moveTo>
                    <a:lnTo>
                      <a:pt x="0" y="0"/>
                    </a:lnTo>
                    <a:lnTo>
                      <a:pt x="0" y="1"/>
                    </a:lnTo>
                    <a:lnTo>
                      <a:pt x="0" y="3"/>
                    </a:lnTo>
                    <a:lnTo>
                      <a:pt x="0" y="4"/>
                    </a:lnTo>
                    <a:lnTo>
                      <a:pt x="24" y="4"/>
                    </a:lnTo>
                    <a:lnTo>
                      <a:pt x="27" y="4"/>
                    </a:lnTo>
                    <a:lnTo>
                      <a:pt x="27" y="3"/>
                    </a:lnTo>
                    <a:lnTo>
                      <a:pt x="27" y="1"/>
                    </a:lnTo>
                    <a:lnTo>
                      <a:pt x="24" y="1"/>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13" name="Freeform 796"/>
              <p:cNvSpPr>
                <a:spLocks/>
              </p:cNvSpPr>
              <p:nvPr/>
            </p:nvSpPr>
            <p:spPr bwMode="auto">
              <a:xfrm>
                <a:off x="756" y="3238"/>
                <a:ext cx="28" cy="5"/>
              </a:xfrm>
              <a:custGeom>
                <a:avLst/>
                <a:gdLst>
                  <a:gd name="T0" fmla="*/ 24 w 28"/>
                  <a:gd name="T1" fmla="*/ 0 h 5"/>
                  <a:gd name="T2" fmla="*/ 0 w 28"/>
                  <a:gd name="T3" fmla="*/ 0 h 5"/>
                  <a:gd name="T4" fmla="*/ 0 w 28"/>
                  <a:gd name="T5" fmla="*/ 1 h 5"/>
                  <a:gd name="T6" fmla="*/ 0 w 28"/>
                  <a:gd name="T7" fmla="*/ 3 h 5"/>
                  <a:gd name="T8" fmla="*/ 0 w 28"/>
                  <a:gd name="T9" fmla="*/ 4 h 5"/>
                  <a:gd name="T10" fmla="*/ 24 w 28"/>
                  <a:gd name="T11" fmla="*/ 4 h 5"/>
                  <a:gd name="T12" fmla="*/ 27 w 28"/>
                  <a:gd name="T13" fmla="*/ 4 h 5"/>
                  <a:gd name="T14" fmla="*/ 27 w 28"/>
                  <a:gd name="T15" fmla="*/ 3 h 5"/>
                  <a:gd name="T16" fmla="*/ 27 w 28"/>
                  <a:gd name="T17" fmla="*/ 1 h 5"/>
                  <a:gd name="T18" fmla="*/ 24 w 28"/>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5"/>
                  <a:gd name="T32" fmla="*/ 28 w 28"/>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5">
                    <a:moveTo>
                      <a:pt x="24" y="0"/>
                    </a:moveTo>
                    <a:lnTo>
                      <a:pt x="0" y="0"/>
                    </a:lnTo>
                    <a:lnTo>
                      <a:pt x="0" y="1"/>
                    </a:lnTo>
                    <a:lnTo>
                      <a:pt x="0" y="3"/>
                    </a:lnTo>
                    <a:lnTo>
                      <a:pt x="0" y="4"/>
                    </a:lnTo>
                    <a:lnTo>
                      <a:pt x="24" y="4"/>
                    </a:lnTo>
                    <a:lnTo>
                      <a:pt x="27" y="4"/>
                    </a:lnTo>
                    <a:lnTo>
                      <a:pt x="27" y="3"/>
                    </a:lnTo>
                    <a:lnTo>
                      <a:pt x="27" y="1"/>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14" name="Freeform 797"/>
              <p:cNvSpPr>
                <a:spLocks/>
              </p:cNvSpPr>
              <p:nvPr/>
            </p:nvSpPr>
            <p:spPr bwMode="auto">
              <a:xfrm>
                <a:off x="804" y="3238"/>
                <a:ext cx="28" cy="5"/>
              </a:xfrm>
              <a:custGeom>
                <a:avLst/>
                <a:gdLst>
                  <a:gd name="T0" fmla="*/ 24 w 28"/>
                  <a:gd name="T1" fmla="*/ 0 h 5"/>
                  <a:gd name="T2" fmla="*/ 0 w 28"/>
                  <a:gd name="T3" fmla="*/ 0 h 5"/>
                  <a:gd name="T4" fmla="*/ 0 w 28"/>
                  <a:gd name="T5" fmla="*/ 1 h 5"/>
                  <a:gd name="T6" fmla="*/ 0 w 28"/>
                  <a:gd name="T7" fmla="*/ 3 h 5"/>
                  <a:gd name="T8" fmla="*/ 0 w 28"/>
                  <a:gd name="T9" fmla="*/ 4 h 5"/>
                  <a:gd name="T10" fmla="*/ 24 w 28"/>
                  <a:gd name="T11" fmla="*/ 4 h 5"/>
                  <a:gd name="T12" fmla="*/ 27 w 28"/>
                  <a:gd name="T13" fmla="*/ 4 h 5"/>
                  <a:gd name="T14" fmla="*/ 27 w 28"/>
                  <a:gd name="T15" fmla="*/ 3 h 5"/>
                  <a:gd name="T16" fmla="*/ 27 w 28"/>
                  <a:gd name="T17" fmla="*/ 1 h 5"/>
                  <a:gd name="T18" fmla="*/ 24 w 28"/>
                  <a:gd name="T19" fmla="*/ 1 h 5"/>
                  <a:gd name="T20" fmla="*/ 24 w 28"/>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5"/>
                  <a:gd name="T35" fmla="*/ 28 w 2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5">
                    <a:moveTo>
                      <a:pt x="24" y="0"/>
                    </a:moveTo>
                    <a:lnTo>
                      <a:pt x="0" y="0"/>
                    </a:lnTo>
                    <a:lnTo>
                      <a:pt x="0" y="1"/>
                    </a:lnTo>
                    <a:lnTo>
                      <a:pt x="0" y="3"/>
                    </a:lnTo>
                    <a:lnTo>
                      <a:pt x="0" y="4"/>
                    </a:lnTo>
                    <a:lnTo>
                      <a:pt x="24" y="4"/>
                    </a:lnTo>
                    <a:lnTo>
                      <a:pt x="27" y="4"/>
                    </a:lnTo>
                    <a:lnTo>
                      <a:pt x="27" y="3"/>
                    </a:lnTo>
                    <a:lnTo>
                      <a:pt x="27" y="1"/>
                    </a:lnTo>
                    <a:lnTo>
                      <a:pt x="24" y="1"/>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15" name="Freeform 798"/>
              <p:cNvSpPr>
                <a:spLocks/>
              </p:cNvSpPr>
              <p:nvPr/>
            </p:nvSpPr>
            <p:spPr bwMode="auto">
              <a:xfrm>
                <a:off x="849" y="3238"/>
                <a:ext cx="28" cy="5"/>
              </a:xfrm>
              <a:custGeom>
                <a:avLst/>
                <a:gdLst>
                  <a:gd name="T0" fmla="*/ 27 w 28"/>
                  <a:gd name="T1" fmla="*/ 0 h 5"/>
                  <a:gd name="T2" fmla="*/ 3 w 28"/>
                  <a:gd name="T3" fmla="*/ 0 h 5"/>
                  <a:gd name="T4" fmla="*/ 3 w 28"/>
                  <a:gd name="T5" fmla="*/ 1 h 5"/>
                  <a:gd name="T6" fmla="*/ 0 w 28"/>
                  <a:gd name="T7" fmla="*/ 1 h 5"/>
                  <a:gd name="T8" fmla="*/ 0 w 28"/>
                  <a:gd name="T9" fmla="*/ 3 h 5"/>
                  <a:gd name="T10" fmla="*/ 3 w 28"/>
                  <a:gd name="T11" fmla="*/ 4 h 5"/>
                  <a:gd name="T12" fmla="*/ 27 w 28"/>
                  <a:gd name="T13" fmla="*/ 4 h 5"/>
                  <a:gd name="T14" fmla="*/ 27 w 28"/>
                  <a:gd name="T15" fmla="*/ 3 h 5"/>
                  <a:gd name="T16" fmla="*/ 27 w 28"/>
                  <a:gd name="T17" fmla="*/ 1 h 5"/>
                  <a:gd name="T18" fmla="*/ 27 w 28"/>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5"/>
                  <a:gd name="T32" fmla="*/ 28 w 28"/>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5">
                    <a:moveTo>
                      <a:pt x="27" y="0"/>
                    </a:moveTo>
                    <a:lnTo>
                      <a:pt x="3" y="0"/>
                    </a:lnTo>
                    <a:lnTo>
                      <a:pt x="3" y="1"/>
                    </a:lnTo>
                    <a:lnTo>
                      <a:pt x="0" y="1"/>
                    </a:lnTo>
                    <a:lnTo>
                      <a:pt x="0" y="3"/>
                    </a:lnTo>
                    <a:lnTo>
                      <a:pt x="3" y="4"/>
                    </a:lnTo>
                    <a:lnTo>
                      <a:pt x="27" y="4"/>
                    </a:lnTo>
                    <a:lnTo>
                      <a:pt x="27" y="3"/>
                    </a:lnTo>
                    <a:lnTo>
                      <a:pt x="27" y="1"/>
                    </a:lnTo>
                    <a:lnTo>
                      <a:pt x="27"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16" name="Freeform 799"/>
              <p:cNvSpPr>
                <a:spLocks/>
              </p:cNvSpPr>
              <p:nvPr/>
            </p:nvSpPr>
            <p:spPr bwMode="auto">
              <a:xfrm>
                <a:off x="897" y="3238"/>
                <a:ext cx="28" cy="5"/>
              </a:xfrm>
              <a:custGeom>
                <a:avLst/>
                <a:gdLst>
                  <a:gd name="T0" fmla="*/ 27 w 28"/>
                  <a:gd name="T1" fmla="*/ 0 h 5"/>
                  <a:gd name="T2" fmla="*/ 3 w 28"/>
                  <a:gd name="T3" fmla="*/ 0 h 5"/>
                  <a:gd name="T4" fmla="*/ 3 w 28"/>
                  <a:gd name="T5" fmla="*/ 1 h 5"/>
                  <a:gd name="T6" fmla="*/ 0 w 28"/>
                  <a:gd name="T7" fmla="*/ 1 h 5"/>
                  <a:gd name="T8" fmla="*/ 0 w 28"/>
                  <a:gd name="T9" fmla="*/ 3 h 5"/>
                  <a:gd name="T10" fmla="*/ 0 w 28"/>
                  <a:gd name="T11" fmla="*/ 4 h 5"/>
                  <a:gd name="T12" fmla="*/ 3 w 28"/>
                  <a:gd name="T13" fmla="*/ 4 h 5"/>
                  <a:gd name="T14" fmla="*/ 27 w 28"/>
                  <a:gd name="T15" fmla="*/ 4 h 5"/>
                  <a:gd name="T16" fmla="*/ 27 w 28"/>
                  <a:gd name="T17" fmla="*/ 3 h 5"/>
                  <a:gd name="T18" fmla="*/ 27 w 28"/>
                  <a:gd name="T19" fmla="*/ 1 h 5"/>
                  <a:gd name="T20" fmla="*/ 27 w 28"/>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5"/>
                  <a:gd name="T35" fmla="*/ 28 w 2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5">
                    <a:moveTo>
                      <a:pt x="27" y="0"/>
                    </a:moveTo>
                    <a:lnTo>
                      <a:pt x="3" y="0"/>
                    </a:lnTo>
                    <a:lnTo>
                      <a:pt x="3" y="1"/>
                    </a:lnTo>
                    <a:lnTo>
                      <a:pt x="0" y="1"/>
                    </a:lnTo>
                    <a:lnTo>
                      <a:pt x="0" y="3"/>
                    </a:lnTo>
                    <a:lnTo>
                      <a:pt x="0" y="4"/>
                    </a:lnTo>
                    <a:lnTo>
                      <a:pt x="3" y="4"/>
                    </a:lnTo>
                    <a:lnTo>
                      <a:pt x="27" y="4"/>
                    </a:lnTo>
                    <a:lnTo>
                      <a:pt x="27" y="3"/>
                    </a:lnTo>
                    <a:lnTo>
                      <a:pt x="27" y="1"/>
                    </a:lnTo>
                    <a:lnTo>
                      <a:pt x="27"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17" name="Freeform 800"/>
              <p:cNvSpPr>
                <a:spLocks/>
              </p:cNvSpPr>
              <p:nvPr/>
            </p:nvSpPr>
            <p:spPr bwMode="auto">
              <a:xfrm>
                <a:off x="948" y="3238"/>
                <a:ext cx="28" cy="5"/>
              </a:xfrm>
              <a:custGeom>
                <a:avLst/>
                <a:gdLst>
                  <a:gd name="T0" fmla="*/ 24 w 28"/>
                  <a:gd name="T1" fmla="*/ 0 h 5"/>
                  <a:gd name="T2" fmla="*/ 0 w 28"/>
                  <a:gd name="T3" fmla="*/ 0 h 5"/>
                  <a:gd name="T4" fmla="*/ 0 w 28"/>
                  <a:gd name="T5" fmla="*/ 1 h 5"/>
                  <a:gd name="T6" fmla="*/ 0 w 28"/>
                  <a:gd name="T7" fmla="*/ 3 h 5"/>
                  <a:gd name="T8" fmla="*/ 0 w 28"/>
                  <a:gd name="T9" fmla="*/ 4 h 5"/>
                  <a:gd name="T10" fmla="*/ 24 w 28"/>
                  <a:gd name="T11" fmla="*/ 4 h 5"/>
                  <a:gd name="T12" fmla="*/ 27 w 28"/>
                  <a:gd name="T13" fmla="*/ 3 h 5"/>
                  <a:gd name="T14" fmla="*/ 27 w 28"/>
                  <a:gd name="T15" fmla="*/ 1 h 5"/>
                  <a:gd name="T16" fmla="*/ 24 w 28"/>
                  <a:gd name="T17" fmla="*/ 1 h 5"/>
                  <a:gd name="T18" fmla="*/ 24 w 28"/>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5"/>
                  <a:gd name="T32" fmla="*/ 28 w 28"/>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5">
                    <a:moveTo>
                      <a:pt x="24" y="0"/>
                    </a:moveTo>
                    <a:lnTo>
                      <a:pt x="0" y="0"/>
                    </a:lnTo>
                    <a:lnTo>
                      <a:pt x="0" y="1"/>
                    </a:lnTo>
                    <a:lnTo>
                      <a:pt x="0" y="3"/>
                    </a:lnTo>
                    <a:lnTo>
                      <a:pt x="0" y="4"/>
                    </a:lnTo>
                    <a:lnTo>
                      <a:pt x="24" y="4"/>
                    </a:lnTo>
                    <a:lnTo>
                      <a:pt x="27" y="3"/>
                    </a:lnTo>
                    <a:lnTo>
                      <a:pt x="27" y="1"/>
                    </a:lnTo>
                    <a:lnTo>
                      <a:pt x="24" y="1"/>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18" name="Freeform 801"/>
              <p:cNvSpPr>
                <a:spLocks/>
              </p:cNvSpPr>
              <p:nvPr/>
            </p:nvSpPr>
            <p:spPr bwMode="auto">
              <a:xfrm>
                <a:off x="993" y="3238"/>
                <a:ext cx="28" cy="5"/>
              </a:xfrm>
              <a:custGeom>
                <a:avLst/>
                <a:gdLst>
                  <a:gd name="T0" fmla="*/ 27 w 28"/>
                  <a:gd name="T1" fmla="*/ 0 h 5"/>
                  <a:gd name="T2" fmla="*/ 3 w 28"/>
                  <a:gd name="T3" fmla="*/ 0 h 5"/>
                  <a:gd name="T4" fmla="*/ 3 w 28"/>
                  <a:gd name="T5" fmla="*/ 1 h 5"/>
                  <a:gd name="T6" fmla="*/ 0 w 28"/>
                  <a:gd name="T7" fmla="*/ 1 h 5"/>
                  <a:gd name="T8" fmla="*/ 0 w 28"/>
                  <a:gd name="T9" fmla="*/ 3 h 5"/>
                  <a:gd name="T10" fmla="*/ 0 w 28"/>
                  <a:gd name="T11" fmla="*/ 4 h 5"/>
                  <a:gd name="T12" fmla="*/ 3 w 28"/>
                  <a:gd name="T13" fmla="*/ 4 h 5"/>
                  <a:gd name="T14" fmla="*/ 27 w 28"/>
                  <a:gd name="T15" fmla="*/ 4 h 5"/>
                  <a:gd name="T16" fmla="*/ 27 w 28"/>
                  <a:gd name="T17" fmla="*/ 3 h 5"/>
                  <a:gd name="T18" fmla="*/ 27 w 28"/>
                  <a:gd name="T19" fmla="*/ 1 h 5"/>
                  <a:gd name="T20" fmla="*/ 27 w 28"/>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5"/>
                  <a:gd name="T35" fmla="*/ 28 w 2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5">
                    <a:moveTo>
                      <a:pt x="27" y="0"/>
                    </a:moveTo>
                    <a:lnTo>
                      <a:pt x="3" y="0"/>
                    </a:lnTo>
                    <a:lnTo>
                      <a:pt x="3" y="1"/>
                    </a:lnTo>
                    <a:lnTo>
                      <a:pt x="0" y="1"/>
                    </a:lnTo>
                    <a:lnTo>
                      <a:pt x="0" y="3"/>
                    </a:lnTo>
                    <a:lnTo>
                      <a:pt x="0" y="4"/>
                    </a:lnTo>
                    <a:lnTo>
                      <a:pt x="3" y="4"/>
                    </a:lnTo>
                    <a:lnTo>
                      <a:pt x="27" y="4"/>
                    </a:lnTo>
                    <a:lnTo>
                      <a:pt x="27" y="3"/>
                    </a:lnTo>
                    <a:lnTo>
                      <a:pt x="27" y="1"/>
                    </a:lnTo>
                    <a:lnTo>
                      <a:pt x="27"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19" name="Freeform 802"/>
              <p:cNvSpPr>
                <a:spLocks/>
              </p:cNvSpPr>
              <p:nvPr/>
            </p:nvSpPr>
            <p:spPr bwMode="auto">
              <a:xfrm>
                <a:off x="1041" y="3238"/>
                <a:ext cx="28" cy="5"/>
              </a:xfrm>
              <a:custGeom>
                <a:avLst/>
                <a:gdLst>
                  <a:gd name="T0" fmla="*/ 24 w 28"/>
                  <a:gd name="T1" fmla="*/ 0 h 5"/>
                  <a:gd name="T2" fmla="*/ 3 w 28"/>
                  <a:gd name="T3" fmla="*/ 0 h 5"/>
                  <a:gd name="T4" fmla="*/ 0 w 28"/>
                  <a:gd name="T5" fmla="*/ 1 h 5"/>
                  <a:gd name="T6" fmla="*/ 0 w 28"/>
                  <a:gd name="T7" fmla="*/ 3 h 5"/>
                  <a:gd name="T8" fmla="*/ 0 w 28"/>
                  <a:gd name="T9" fmla="*/ 4 h 5"/>
                  <a:gd name="T10" fmla="*/ 3 w 28"/>
                  <a:gd name="T11" fmla="*/ 4 h 5"/>
                  <a:gd name="T12" fmla="*/ 24 w 28"/>
                  <a:gd name="T13" fmla="*/ 4 h 5"/>
                  <a:gd name="T14" fmla="*/ 27 w 28"/>
                  <a:gd name="T15" fmla="*/ 4 h 5"/>
                  <a:gd name="T16" fmla="*/ 27 w 28"/>
                  <a:gd name="T17" fmla="*/ 3 h 5"/>
                  <a:gd name="T18" fmla="*/ 27 w 28"/>
                  <a:gd name="T19" fmla="*/ 1 h 5"/>
                  <a:gd name="T20" fmla="*/ 27 w 28"/>
                  <a:gd name="T21" fmla="*/ 0 h 5"/>
                  <a:gd name="T22" fmla="*/ 24 w 28"/>
                  <a:gd name="T23" fmla="*/ 0 h 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
                  <a:gd name="T37" fmla="*/ 0 h 5"/>
                  <a:gd name="T38" fmla="*/ 28 w 28"/>
                  <a:gd name="T39" fmla="*/ 5 h 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 h="5">
                    <a:moveTo>
                      <a:pt x="24" y="0"/>
                    </a:moveTo>
                    <a:lnTo>
                      <a:pt x="3" y="0"/>
                    </a:lnTo>
                    <a:lnTo>
                      <a:pt x="0" y="1"/>
                    </a:lnTo>
                    <a:lnTo>
                      <a:pt x="0" y="3"/>
                    </a:lnTo>
                    <a:lnTo>
                      <a:pt x="0" y="4"/>
                    </a:lnTo>
                    <a:lnTo>
                      <a:pt x="3" y="4"/>
                    </a:lnTo>
                    <a:lnTo>
                      <a:pt x="24" y="4"/>
                    </a:lnTo>
                    <a:lnTo>
                      <a:pt x="27" y="4"/>
                    </a:lnTo>
                    <a:lnTo>
                      <a:pt x="27" y="3"/>
                    </a:lnTo>
                    <a:lnTo>
                      <a:pt x="27" y="1"/>
                    </a:lnTo>
                    <a:lnTo>
                      <a:pt x="27" y="0"/>
                    </a:lnTo>
                    <a:lnTo>
                      <a:pt x="24"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20" name="Freeform 803"/>
              <p:cNvSpPr>
                <a:spLocks/>
              </p:cNvSpPr>
              <p:nvPr/>
            </p:nvSpPr>
            <p:spPr bwMode="auto">
              <a:xfrm>
                <a:off x="1087" y="3238"/>
                <a:ext cx="22" cy="5"/>
              </a:xfrm>
              <a:custGeom>
                <a:avLst/>
                <a:gdLst>
                  <a:gd name="T0" fmla="*/ 18 w 22"/>
                  <a:gd name="T1" fmla="*/ 0 h 5"/>
                  <a:gd name="T2" fmla="*/ 3 w 22"/>
                  <a:gd name="T3" fmla="*/ 0 h 5"/>
                  <a:gd name="T4" fmla="*/ 3 w 22"/>
                  <a:gd name="T5" fmla="*/ 1 h 5"/>
                  <a:gd name="T6" fmla="*/ 0 w 22"/>
                  <a:gd name="T7" fmla="*/ 1 h 5"/>
                  <a:gd name="T8" fmla="*/ 0 w 22"/>
                  <a:gd name="T9" fmla="*/ 3 h 5"/>
                  <a:gd name="T10" fmla="*/ 3 w 22"/>
                  <a:gd name="T11" fmla="*/ 4 h 5"/>
                  <a:gd name="T12" fmla="*/ 18 w 22"/>
                  <a:gd name="T13" fmla="*/ 4 h 5"/>
                  <a:gd name="T14" fmla="*/ 21 w 22"/>
                  <a:gd name="T15" fmla="*/ 4 h 5"/>
                  <a:gd name="T16" fmla="*/ 21 w 22"/>
                  <a:gd name="T17" fmla="*/ 3 h 5"/>
                  <a:gd name="T18" fmla="*/ 21 w 22"/>
                  <a:gd name="T19" fmla="*/ 1 h 5"/>
                  <a:gd name="T20" fmla="*/ 21 w 22"/>
                  <a:gd name="T21" fmla="*/ 0 h 5"/>
                  <a:gd name="T22" fmla="*/ 18 w 22"/>
                  <a:gd name="T23" fmla="*/ 0 h 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
                  <a:gd name="T37" fmla="*/ 0 h 5"/>
                  <a:gd name="T38" fmla="*/ 22 w 22"/>
                  <a:gd name="T39" fmla="*/ 5 h 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 h="5">
                    <a:moveTo>
                      <a:pt x="18" y="0"/>
                    </a:moveTo>
                    <a:lnTo>
                      <a:pt x="3" y="0"/>
                    </a:lnTo>
                    <a:lnTo>
                      <a:pt x="3" y="1"/>
                    </a:lnTo>
                    <a:lnTo>
                      <a:pt x="0" y="1"/>
                    </a:lnTo>
                    <a:lnTo>
                      <a:pt x="0" y="3"/>
                    </a:lnTo>
                    <a:lnTo>
                      <a:pt x="3" y="4"/>
                    </a:lnTo>
                    <a:lnTo>
                      <a:pt x="18" y="4"/>
                    </a:lnTo>
                    <a:lnTo>
                      <a:pt x="21" y="4"/>
                    </a:lnTo>
                    <a:lnTo>
                      <a:pt x="21" y="3"/>
                    </a:lnTo>
                    <a:lnTo>
                      <a:pt x="21" y="1"/>
                    </a:lnTo>
                    <a:lnTo>
                      <a:pt x="21" y="0"/>
                    </a:lnTo>
                    <a:lnTo>
                      <a:pt x="18"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21" name="Freeform 804"/>
              <p:cNvSpPr>
                <a:spLocks/>
              </p:cNvSpPr>
              <p:nvPr/>
            </p:nvSpPr>
            <p:spPr bwMode="auto">
              <a:xfrm>
                <a:off x="495" y="2998"/>
                <a:ext cx="683" cy="152"/>
              </a:xfrm>
              <a:custGeom>
                <a:avLst/>
                <a:gdLst>
                  <a:gd name="T0" fmla="*/ 682 w 683"/>
                  <a:gd name="T1" fmla="*/ 151 h 152"/>
                  <a:gd name="T2" fmla="*/ 593 w 683"/>
                  <a:gd name="T3" fmla="*/ 0 h 152"/>
                  <a:gd name="T4" fmla="*/ 422 w 683"/>
                  <a:gd name="T5" fmla="*/ 0 h 152"/>
                  <a:gd name="T6" fmla="*/ 362 w 683"/>
                  <a:gd name="T7" fmla="*/ 78 h 152"/>
                  <a:gd name="T8" fmla="*/ 34 w 683"/>
                  <a:gd name="T9" fmla="*/ 78 h 152"/>
                  <a:gd name="T10" fmla="*/ 0 w 683"/>
                  <a:gd name="T11" fmla="*/ 127 h 152"/>
                  <a:gd name="T12" fmla="*/ 0 w 683"/>
                  <a:gd name="T13" fmla="*/ 151 h 152"/>
                  <a:gd name="T14" fmla="*/ 682 w 683"/>
                  <a:gd name="T15" fmla="*/ 151 h 152"/>
                  <a:gd name="T16" fmla="*/ 0 60000 65536"/>
                  <a:gd name="T17" fmla="*/ 0 60000 65536"/>
                  <a:gd name="T18" fmla="*/ 0 60000 65536"/>
                  <a:gd name="T19" fmla="*/ 0 60000 65536"/>
                  <a:gd name="T20" fmla="*/ 0 60000 65536"/>
                  <a:gd name="T21" fmla="*/ 0 60000 65536"/>
                  <a:gd name="T22" fmla="*/ 0 60000 65536"/>
                  <a:gd name="T23" fmla="*/ 0 60000 65536"/>
                  <a:gd name="T24" fmla="*/ 0 w 683"/>
                  <a:gd name="T25" fmla="*/ 0 h 152"/>
                  <a:gd name="T26" fmla="*/ 683 w 683"/>
                  <a:gd name="T27" fmla="*/ 152 h 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83" h="152">
                    <a:moveTo>
                      <a:pt x="682" y="151"/>
                    </a:moveTo>
                    <a:lnTo>
                      <a:pt x="593" y="0"/>
                    </a:lnTo>
                    <a:lnTo>
                      <a:pt x="422" y="0"/>
                    </a:lnTo>
                    <a:lnTo>
                      <a:pt x="362" y="78"/>
                    </a:lnTo>
                    <a:lnTo>
                      <a:pt x="34" y="78"/>
                    </a:lnTo>
                    <a:lnTo>
                      <a:pt x="0" y="127"/>
                    </a:lnTo>
                    <a:lnTo>
                      <a:pt x="0" y="151"/>
                    </a:lnTo>
                    <a:lnTo>
                      <a:pt x="682" y="151"/>
                    </a:lnTo>
                  </a:path>
                </a:pathLst>
              </a:custGeom>
              <a:solidFill>
                <a:srgbClr val="FF8000"/>
              </a:solidFill>
              <a:ln w="127000" cap="rnd">
                <a:noFill/>
                <a:round/>
                <a:headEnd/>
                <a:tailEnd/>
              </a:ln>
            </p:spPr>
            <p:txBody>
              <a:bodyPr>
                <a:prstTxWarp prst="textNoShape">
                  <a:avLst/>
                </a:prstTxWarp>
              </a:bodyPr>
              <a:lstStyle/>
              <a:p>
                <a:endParaRPr lang="en-US"/>
              </a:p>
            </p:txBody>
          </p:sp>
          <p:sp>
            <p:nvSpPr>
              <p:cNvPr id="26422" name="Freeform 805"/>
              <p:cNvSpPr>
                <a:spLocks/>
              </p:cNvSpPr>
              <p:nvPr/>
            </p:nvSpPr>
            <p:spPr bwMode="auto">
              <a:xfrm>
                <a:off x="495" y="3155"/>
                <a:ext cx="686" cy="33"/>
              </a:xfrm>
              <a:custGeom>
                <a:avLst/>
                <a:gdLst>
                  <a:gd name="T0" fmla="*/ 682 w 686"/>
                  <a:gd name="T1" fmla="*/ 0 h 33"/>
                  <a:gd name="T2" fmla="*/ 685 w 686"/>
                  <a:gd name="T3" fmla="*/ 6 h 33"/>
                  <a:gd name="T4" fmla="*/ 685 w 686"/>
                  <a:gd name="T5" fmla="*/ 32 h 33"/>
                  <a:gd name="T6" fmla="*/ 0 w 686"/>
                  <a:gd name="T7" fmla="*/ 32 h 33"/>
                  <a:gd name="T8" fmla="*/ 0 w 686"/>
                  <a:gd name="T9" fmla="*/ 0 h 33"/>
                  <a:gd name="T10" fmla="*/ 682 w 686"/>
                  <a:gd name="T11" fmla="*/ 0 h 33"/>
                  <a:gd name="T12" fmla="*/ 0 60000 65536"/>
                  <a:gd name="T13" fmla="*/ 0 60000 65536"/>
                  <a:gd name="T14" fmla="*/ 0 60000 65536"/>
                  <a:gd name="T15" fmla="*/ 0 60000 65536"/>
                  <a:gd name="T16" fmla="*/ 0 60000 65536"/>
                  <a:gd name="T17" fmla="*/ 0 60000 65536"/>
                  <a:gd name="T18" fmla="*/ 0 w 686"/>
                  <a:gd name="T19" fmla="*/ 0 h 33"/>
                  <a:gd name="T20" fmla="*/ 686 w 686"/>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686" h="33">
                    <a:moveTo>
                      <a:pt x="682" y="0"/>
                    </a:moveTo>
                    <a:lnTo>
                      <a:pt x="685" y="6"/>
                    </a:lnTo>
                    <a:lnTo>
                      <a:pt x="685" y="32"/>
                    </a:lnTo>
                    <a:lnTo>
                      <a:pt x="0" y="32"/>
                    </a:lnTo>
                    <a:lnTo>
                      <a:pt x="0" y="0"/>
                    </a:lnTo>
                    <a:lnTo>
                      <a:pt x="682" y="0"/>
                    </a:lnTo>
                  </a:path>
                </a:pathLst>
              </a:custGeom>
              <a:solidFill>
                <a:srgbClr val="FF8000"/>
              </a:solidFill>
              <a:ln w="127000" cap="rnd">
                <a:noFill/>
                <a:round/>
                <a:headEnd/>
                <a:tailEnd/>
              </a:ln>
            </p:spPr>
            <p:txBody>
              <a:bodyPr>
                <a:prstTxWarp prst="textNoShape">
                  <a:avLst/>
                </a:prstTxWarp>
              </a:bodyPr>
              <a:lstStyle/>
              <a:p>
                <a:endParaRPr lang="en-US"/>
              </a:p>
            </p:txBody>
          </p:sp>
          <p:sp>
            <p:nvSpPr>
              <p:cNvPr id="26423" name="Freeform 806"/>
              <p:cNvSpPr>
                <a:spLocks/>
              </p:cNvSpPr>
              <p:nvPr/>
            </p:nvSpPr>
            <p:spPr bwMode="auto">
              <a:xfrm>
                <a:off x="625" y="3247"/>
                <a:ext cx="417" cy="58"/>
              </a:xfrm>
              <a:custGeom>
                <a:avLst/>
                <a:gdLst>
                  <a:gd name="T0" fmla="*/ 416 w 417"/>
                  <a:gd name="T1" fmla="*/ 57 h 58"/>
                  <a:gd name="T2" fmla="*/ 0 w 417"/>
                  <a:gd name="T3" fmla="*/ 57 h 58"/>
                  <a:gd name="T4" fmla="*/ 5 w 417"/>
                  <a:gd name="T5" fmla="*/ 53 h 58"/>
                  <a:gd name="T6" fmla="*/ 11 w 417"/>
                  <a:gd name="T7" fmla="*/ 47 h 58"/>
                  <a:gd name="T8" fmla="*/ 13 w 417"/>
                  <a:gd name="T9" fmla="*/ 41 h 58"/>
                  <a:gd name="T10" fmla="*/ 16 w 417"/>
                  <a:gd name="T11" fmla="*/ 35 h 58"/>
                  <a:gd name="T12" fmla="*/ 13 w 417"/>
                  <a:gd name="T13" fmla="*/ 29 h 58"/>
                  <a:gd name="T14" fmla="*/ 11 w 417"/>
                  <a:gd name="T15" fmla="*/ 21 h 58"/>
                  <a:gd name="T16" fmla="*/ 5 w 417"/>
                  <a:gd name="T17" fmla="*/ 15 h 58"/>
                  <a:gd name="T18" fmla="*/ 0 w 417"/>
                  <a:gd name="T19" fmla="*/ 9 h 58"/>
                  <a:gd name="T20" fmla="*/ 165 w 417"/>
                  <a:gd name="T21" fmla="*/ 0 h 58"/>
                  <a:gd name="T22" fmla="*/ 259 w 417"/>
                  <a:gd name="T23" fmla="*/ 0 h 58"/>
                  <a:gd name="T24" fmla="*/ 416 w 417"/>
                  <a:gd name="T25" fmla="*/ 9 h 58"/>
                  <a:gd name="T26" fmla="*/ 408 w 417"/>
                  <a:gd name="T27" fmla="*/ 15 h 58"/>
                  <a:gd name="T28" fmla="*/ 403 w 417"/>
                  <a:gd name="T29" fmla="*/ 21 h 58"/>
                  <a:gd name="T30" fmla="*/ 400 w 417"/>
                  <a:gd name="T31" fmla="*/ 27 h 58"/>
                  <a:gd name="T32" fmla="*/ 397 w 417"/>
                  <a:gd name="T33" fmla="*/ 33 h 58"/>
                  <a:gd name="T34" fmla="*/ 400 w 417"/>
                  <a:gd name="T35" fmla="*/ 41 h 58"/>
                  <a:gd name="T36" fmla="*/ 403 w 417"/>
                  <a:gd name="T37" fmla="*/ 47 h 58"/>
                  <a:gd name="T38" fmla="*/ 408 w 417"/>
                  <a:gd name="T39" fmla="*/ 53 h 58"/>
                  <a:gd name="T40" fmla="*/ 416 w 417"/>
                  <a:gd name="T41" fmla="*/ 57 h 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17"/>
                  <a:gd name="T64" fmla="*/ 0 h 58"/>
                  <a:gd name="T65" fmla="*/ 417 w 417"/>
                  <a:gd name="T66" fmla="*/ 58 h 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17" h="58">
                    <a:moveTo>
                      <a:pt x="416" y="57"/>
                    </a:moveTo>
                    <a:lnTo>
                      <a:pt x="0" y="57"/>
                    </a:lnTo>
                    <a:lnTo>
                      <a:pt x="5" y="53"/>
                    </a:lnTo>
                    <a:lnTo>
                      <a:pt x="11" y="47"/>
                    </a:lnTo>
                    <a:lnTo>
                      <a:pt x="13" y="41"/>
                    </a:lnTo>
                    <a:lnTo>
                      <a:pt x="16" y="35"/>
                    </a:lnTo>
                    <a:lnTo>
                      <a:pt x="13" y="29"/>
                    </a:lnTo>
                    <a:lnTo>
                      <a:pt x="11" y="21"/>
                    </a:lnTo>
                    <a:lnTo>
                      <a:pt x="5" y="15"/>
                    </a:lnTo>
                    <a:lnTo>
                      <a:pt x="0" y="9"/>
                    </a:lnTo>
                    <a:lnTo>
                      <a:pt x="165" y="0"/>
                    </a:lnTo>
                    <a:lnTo>
                      <a:pt x="259" y="0"/>
                    </a:lnTo>
                    <a:lnTo>
                      <a:pt x="416" y="9"/>
                    </a:lnTo>
                    <a:lnTo>
                      <a:pt x="408" y="15"/>
                    </a:lnTo>
                    <a:lnTo>
                      <a:pt x="403" y="21"/>
                    </a:lnTo>
                    <a:lnTo>
                      <a:pt x="400" y="27"/>
                    </a:lnTo>
                    <a:lnTo>
                      <a:pt x="397" y="33"/>
                    </a:lnTo>
                    <a:lnTo>
                      <a:pt x="400" y="41"/>
                    </a:lnTo>
                    <a:lnTo>
                      <a:pt x="403" y="47"/>
                    </a:lnTo>
                    <a:lnTo>
                      <a:pt x="408" y="53"/>
                    </a:lnTo>
                    <a:lnTo>
                      <a:pt x="416" y="57"/>
                    </a:lnTo>
                  </a:path>
                </a:pathLst>
              </a:custGeom>
              <a:solidFill>
                <a:srgbClr val="FF8000"/>
              </a:solidFill>
              <a:ln w="12700" cap="rnd">
                <a:solidFill>
                  <a:srgbClr val="000000"/>
                </a:solidFill>
                <a:round/>
                <a:headEnd/>
                <a:tailEnd/>
              </a:ln>
            </p:spPr>
            <p:txBody>
              <a:bodyPr>
                <a:prstTxWarp prst="textNoShape">
                  <a:avLst/>
                </a:prstTxWarp>
              </a:bodyPr>
              <a:lstStyle/>
              <a:p>
                <a:endParaRPr lang="en-US"/>
              </a:p>
            </p:txBody>
          </p:sp>
          <p:sp>
            <p:nvSpPr>
              <p:cNvPr id="26424" name="Freeform 807"/>
              <p:cNvSpPr>
                <a:spLocks/>
              </p:cNvSpPr>
              <p:nvPr/>
            </p:nvSpPr>
            <p:spPr bwMode="auto">
              <a:xfrm>
                <a:off x="484" y="2998"/>
                <a:ext cx="697" cy="196"/>
              </a:xfrm>
              <a:custGeom>
                <a:avLst/>
                <a:gdLst>
                  <a:gd name="T0" fmla="*/ 696 w 697"/>
                  <a:gd name="T1" fmla="*/ 195 h 196"/>
                  <a:gd name="T2" fmla="*/ 0 w 697"/>
                  <a:gd name="T3" fmla="*/ 195 h 196"/>
                  <a:gd name="T4" fmla="*/ 0 w 697"/>
                  <a:gd name="T5" fmla="*/ 132 h 196"/>
                  <a:gd name="T6" fmla="*/ 35 w 697"/>
                  <a:gd name="T7" fmla="*/ 81 h 196"/>
                  <a:gd name="T8" fmla="*/ 368 w 697"/>
                  <a:gd name="T9" fmla="*/ 81 h 196"/>
                  <a:gd name="T10" fmla="*/ 429 w 697"/>
                  <a:gd name="T11" fmla="*/ 0 h 196"/>
                  <a:gd name="T12" fmla="*/ 603 w 697"/>
                  <a:gd name="T13" fmla="*/ 0 h 196"/>
                  <a:gd name="T14" fmla="*/ 696 w 697"/>
                  <a:gd name="T15" fmla="*/ 165 h 196"/>
                  <a:gd name="T16" fmla="*/ 696 w 697"/>
                  <a:gd name="T17" fmla="*/ 195 h 1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7"/>
                  <a:gd name="T28" fmla="*/ 0 h 196"/>
                  <a:gd name="T29" fmla="*/ 697 w 697"/>
                  <a:gd name="T30" fmla="*/ 196 h 1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7" h="196">
                    <a:moveTo>
                      <a:pt x="696" y="195"/>
                    </a:moveTo>
                    <a:lnTo>
                      <a:pt x="0" y="195"/>
                    </a:lnTo>
                    <a:lnTo>
                      <a:pt x="0" y="132"/>
                    </a:lnTo>
                    <a:lnTo>
                      <a:pt x="35" y="81"/>
                    </a:lnTo>
                    <a:lnTo>
                      <a:pt x="368" y="81"/>
                    </a:lnTo>
                    <a:lnTo>
                      <a:pt x="429" y="0"/>
                    </a:lnTo>
                    <a:lnTo>
                      <a:pt x="603" y="0"/>
                    </a:lnTo>
                    <a:lnTo>
                      <a:pt x="696" y="165"/>
                    </a:lnTo>
                    <a:lnTo>
                      <a:pt x="696" y="195"/>
                    </a:lnTo>
                  </a:path>
                </a:pathLst>
              </a:custGeom>
              <a:noFill/>
              <a:ln w="12700" cap="rnd">
                <a:solidFill>
                  <a:srgbClr val="000000"/>
                </a:solidFill>
                <a:round/>
                <a:headEnd/>
                <a:tailEnd/>
              </a:ln>
            </p:spPr>
            <p:txBody>
              <a:bodyPr>
                <a:prstTxWarp prst="textNoShape">
                  <a:avLst/>
                </a:prstTxWarp>
              </a:bodyPr>
              <a:lstStyle/>
              <a:p>
                <a:endParaRPr lang="en-US"/>
              </a:p>
            </p:txBody>
          </p:sp>
          <p:sp>
            <p:nvSpPr>
              <p:cNvPr id="26425" name="Freeform 808"/>
              <p:cNvSpPr>
                <a:spLocks/>
              </p:cNvSpPr>
              <p:nvPr/>
            </p:nvSpPr>
            <p:spPr bwMode="auto">
              <a:xfrm>
                <a:off x="1020" y="3272"/>
                <a:ext cx="9" cy="4"/>
              </a:xfrm>
              <a:custGeom>
                <a:avLst/>
                <a:gdLst>
                  <a:gd name="T0" fmla="*/ 0 w 9"/>
                  <a:gd name="T1" fmla="*/ 0 h 4"/>
                  <a:gd name="T2" fmla="*/ 8 w 9"/>
                  <a:gd name="T3" fmla="*/ 0 h 4"/>
                  <a:gd name="T4" fmla="*/ 8 w 9"/>
                  <a:gd name="T5" fmla="*/ 2 h 4"/>
                  <a:gd name="T6" fmla="*/ 0 w 9"/>
                  <a:gd name="T7" fmla="*/ 3 h 4"/>
                  <a:gd name="T8" fmla="*/ 0 w 9"/>
                  <a:gd name="T9" fmla="*/ 0 h 4"/>
                  <a:gd name="T10" fmla="*/ 0 60000 65536"/>
                  <a:gd name="T11" fmla="*/ 0 60000 65536"/>
                  <a:gd name="T12" fmla="*/ 0 60000 65536"/>
                  <a:gd name="T13" fmla="*/ 0 60000 65536"/>
                  <a:gd name="T14" fmla="*/ 0 60000 65536"/>
                  <a:gd name="T15" fmla="*/ 0 w 9"/>
                  <a:gd name="T16" fmla="*/ 0 h 4"/>
                  <a:gd name="T17" fmla="*/ 9 w 9"/>
                  <a:gd name="T18" fmla="*/ 4 h 4"/>
                </a:gdLst>
                <a:ahLst/>
                <a:cxnLst>
                  <a:cxn ang="T10">
                    <a:pos x="T0" y="T1"/>
                  </a:cxn>
                  <a:cxn ang="T11">
                    <a:pos x="T2" y="T3"/>
                  </a:cxn>
                  <a:cxn ang="T12">
                    <a:pos x="T4" y="T5"/>
                  </a:cxn>
                  <a:cxn ang="T13">
                    <a:pos x="T6" y="T7"/>
                  </a:cxn>
                  <a:cxn ang="T14">
                    <a:pos x="T8" y="T9"/>
                  </a:cxn>
                </a:cxnLst>
                <a:rect l="T15" t="T16" r="T17" b="T18"/>
                <a:pathLst>
                  <a:path w="9" h="4">
                    <a:moveTo>
                      <a:pt x="0" y="0"/>
                    </a:moveTo>
                    <a:lnTo>
                      <a:pt x="8" y="0"/>
                    </a:lnTo>
                    <a:lnTo>
                      <a:pt x="8" y="2"/>
                    </a:lnTo>
                    <a:lnTo>
                      <a:pt x="0" y="3"/>
                    </a:lnTo>
                    <a:lnTo>
                      <a:pt x="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426" name="Freeform 809"/>
              <p:cNvSpPr>
                <a:spLocks/>
              </p:cNvSpPr>
              <p:nvPr/>
            </p:nvSpPr>
            <p:spPr bwMode="auto">
              <a:xfrm>
                <a:off x="655" y="3272"/>
                <a:ext cx="363" cy="4"/>
              </a:xfrm>
              <a:custGeom>
                <a:avLst/>
                <a:gdLst>
                  <a:gd name="T0" fmla="*/ 0 w 363"/>
                  <a:gd name="T1" fmla="*/ 2 h 4"/>
                  <a:gd name="T2" fmla="*/ 0 w 363"/>
                  <a:gd name="T3" fmla="*/ 0 h 4"/>
                  <a:gd name="T4" fmla="*/ 362 w 363"/>
                  <a:gd name="T5" fmla="*/ 0 h 4"/>
                  <a:gd name="T6" fmla="*/ 362 w 363"/>
                  <a:gd name="T7" fmla="*/ 3 h 4"/>
                  <a:gd name="T8" fmla="*/ 0 w 363"/>
                  <a:gd name="T9" fmla="*/ 3 h 4"/>
                  <a:gd name="T10" fmla="*/ 0 w 363"/>
                  <a:gd name="T11" fmla="*/ 2 h 4"/>
                  <a:gd name="T12" fmla="*/ 0 60000 65536"/>
                  <a:gd name="T13" fmla="*/ 0 60000 65536"/>
                  <a:gd name="T14" fmla="*/ 0 60000 65536"/>
                  <a:gd name="T15" fmla="*/ 0 60000 65536"/>
                  <a:gd name="T16" fmla="*/ 0 60000 65536"/>
                  <a:gd name="T17" fmla="*/ 0 60000 65536"/>
                  <a:gd name="T18" fmla="*/ 0 w 363"/>
                  <a:gd name="T19" fmla="*/ 0 h 4"/>
                  <a:gd name="T20" fmla="*/ 363 w 363"/>
                  <a:gd name="T21" fmla="*/ 4 h 4"/>
                </a:gdLst>
                <a:ahLst/>
                <a:cxnLst>
                  <a:cxn ang="T12">
                    <a:pos x="T0" y="T1"/>
                  </a:cxn>
                  <a:cxn ang="T13">
                    <a:pos x="T2" y="T3"/>
                  </a:cxn>
                  <a:cxn ang="T14">
                    <a:pos x="T4" y="T5"/>
                  </a:cxn>
                  <a:cxn ang="T15">
                    <a:pos x="T6" y="T7"/>
                  </a:cxn>
                  <a:cxn ang="T16">
                    <a:pos x="T8" y="T9"/>
                  </a:cxn>
                  <a:cxn ang="T17">
                    <a:pos x="T10" y="T11"/>
                  </a:cxn>
                </a:cxnLst>
                <a:rect l="T18" t="T19" r="T20" b="T21"/>
                <a:pathLst>
                  <a:path w="363" h="4">
                    <a:moveTo>
                      <a:pt x="0" y="2"/>
                    </a:moveTo>
                    <a:lnTo>
                      <a:pt x="0" y="0"/>
                    </a:lnTo>
                    <a:lnTo>
                      <a:pt x="362" y="0"/>
                    </a:lnTo>
                    <a:lnTo>
                      <a:pt x="362" y="3"/>
                    </a:lnTo>
                    <a:lnTo>
                      <a:pt x="0" y="3"/>
                    </a:lnTo>
                    <a:lnTo>
                      <a:pt x="0" y="2"/>
                    </a:lnTo>
                  </a:path>
                </a:pathLst>
              </a:custGeom>
              <a:solidFill>
                <a:srgbClr val="000000"/>
              </a:solidFill>
              <a:ln w="127000" cap="rnd">
                <a:noFill/>
                <a:round/>
                <a:headEnd/>
                <a:tailEnd/>
              </a:ln>
            </p:spPr>
            <p:txBody>
              <a:bodyPr>
                <a:prstTxWarp prst="textNoShape">
                  <a:avLst/>
                </a:prstTxWarp>
              </a:bodyPr>
              <a:lstStyle/>
              <a:p>
                <a:endParaRPr lang="en-US"/>
              </a:p>
            </p:txBody>
          </p:sp>
          <p:sp>
            <p:nvSpPr>
              <p:cNvPr id="26427" name="Freeform 810"/>
              <p:cNvSpPr>
                <a:spLocks/>
              </p:cNvSpPr>
              <p:nvPr/>
            </p:nvSpPr>
            <p:spPr bwMode="auto">
              <a:xfrm>
                <a:off x="644" y="3272"/>
                <a:ext cx="1" cy="4"/>
              </a:xfrm>
              <a:custGeom>
                <a:avLst/>
                <a:gdLst>
                  <a:gd name="T0" fmla="*/ 0 w 1"/>
                  <a:gd name="T1" fmla="*/ 3 h 4"/>
                  <a:gd name="T2" fmla="*/ 0 w 1"/>
                  <a:gd name="T3" fmla="*/ 2 h 4"/>
                  <a:gd name="T4" fmla="*/ 0 w 1"/>
                  <a:gd name="T5" fmla="*/ 0 h 4"/>
                  <a:gd name="T6" fmla="*/ 0 w 1"/>
                  <a:gd name="T7" fmla="*/ 3 h 4"/>
                  <a:gd name="T8" fmla="*/ 0 60000 65536"/>
                  <a:gd name="T9" fmla="*/ 0 60000 65536"/>
                  <a:gd name="T10" fmla="*/ 0 60000 65536"/>
                  <a:gd name="T11" fmla="*/ 0 60000 65536"/>
                  <a:gd name="T12" fmla="*/ 0 w 1"/>
                  <a:gd name="T13" fmla="*/ 0 h 4"/>
                  <a:gd name="T14" fmla="*/ 1 w 1"/>
                  <a:gd name="T15" fmla="*/ 4 h 4"/>
                </a:gdLst>
                <a:ahLst/>
                <a:cxnLst>
                  <a:cxn ang="T8">
                    <a:pos x="T0" y="T1"/>
                  </a:cxn>
                  <a:cxn ang="T9">
                    <a:pos x="T2" y="T3"/>
                  </a:cxn>
                  <a:cxn ang="T10">
                    <a:pos x="T4" y="T5"/>
                  </a:cxn>
                  <a:cxn ang="T11">
                    <a:pos x="T6" y="T7"/>
                  </a:cxn>
                </a:cxnLst>
                <a:rect l="T12" t="T13" r="T14" b="T15"/>
                <a:pathLst>
                  <a:path w="1" h="4">
                    <a:moveTo>
                      <a:pt x="0" y="3"/>
                    </a:moveTo>
                    <a:lnTo>
                      <a:pt x="0" y="2"/>
                    </a:lnTo>
                    <a:lnTo>
                      <a:pt x="0" y="0"/>
                    </a:lnTo>
                    <a:lnTo>
                      <a:pt x="0" y="3"/>
                    </a:lnTo>
                  </a:path>
                </a:pathLst>
              </a:custGeom>
              <a:solidFill>
                <a:srgbClr val="000000"/>
              </a:solidFill>
              <a:ln w="127000" cap="rnd">
                <a:noFill/>
                <a:round/>
                <a:headEnd/>
                <a:tailEnd/>
              </a:ln>
            </p:spPr>
            <p:txBody>
              <a:bodyPr>
                <a:prstTxWarp prst="textNoShape">
                  <a:avLst/>
                </a:prstTxWarp>
              </a:bodyPr>
              <a:lstStyle/>
              <a:p>
                <a:endParaRPr lang="en-US"/>
              </a:p>
            </p:txBody>
          </p:sp>
          <p:sp>
            <p:nvSpPr>
              <p:cNvPr id="26428" name="Freeform 811"/>
              <p:cNvSpPr>
                <a:spLocks/>
              </p:cNvSpPr>
              <p:nvPr/>
            </p:nvSpPr>
            <p:spPr bwMode="auto">
              <a:xfrm>
                <a:off x="1020" y="3281"/>
                <a:ext cx="9" cy="4"/>
              </a:xfrm>
              <a:custGeom>
                <a:avLst/>
                <a:gdLst>
                  <a:gd name="T0" fmla="*/ 0 w 9"/>
                  <a:gd name="T1" fmla="*/ 0 h 4"/>
                  <a:gd name="T2" fmla="*/ 8 w 9"/>
                  <a:gd name="T3" fmla="*/ 0 h 4"/>
                  <a:gd name="T4" fmla="*/ 8 w 9"/>
                  <a:gd name="T5" fmla="*/ 2 h 4"/>
                  <a:gd name="T6" fmla="*/ 0 w 9"/>
                  <a:gd name="T7" fmla="*/ 3 h 4"/>
                  <a:gd name="T8" fmla="*/ 0 w 9"/>
                  <a:gd name="T9" fmla="*/ 0 h 4"/>
                  <a:gd name="T10" fmla="*/ 0 60000 65536"/>
                  <a:gd name="T11" fmla="*/ 0 60000 65536"/>
                  <a:gd name="T12" fmla="*/ 0 60000 65536"/>
                  <a:gd name="T13" fmla="*/ 0 60000 65536"/>
                  <a:gd name="T14" fmla="*/ 0 60000 65536"/>
                  <a:gd name="T15" fmla="*/ 0 w 9"/>
                  <a:gd name="T16" fmla="*/ 0 h 4"/>
                  <a:gd name="T17" fmla="*/ 9 w 9"/>
                  <a:gd name="T18" fmla="*/ 4 h 4"/>
                </a:gdLst>
                <a:ahLst/>
                <a:cxnLst>
                  <a:cxn ang="T10">
                    <a:pos x="T0" y="T1"/>
                  </a:cxn>
                  <a:cxn ang="T11">
                    <a:pos x="T2" y="T3"/>
                  </a:cxn>
                  <a:cxn ang="T12">
                    <a:pos x="T4" y="T5"/>
                  </a:cxn>
                  <a:cxn ang="T13">
                    <a:pos x="T6" y="T7"/>
                  </a:cxn>
                  <a:cxn ang="T14">
                    <a:pos x="T8" y="T9"/>
                  </a:cxn>
                </a:cxnLst>
                <a:rect l="T15" t="T16" r="T17" b="T18"/>
                <a:pathLst>
                  <a:path w="9" h="4">
                    <a:moveTo>
                      <a:pt x="0" y="0"/>
                    </a:moveTo>
                    <a:lnTo>
                      <a:pt x="8" y="0"/>
                    </a:lnTo>
                    <a:lnTo>
                      <a:pt x="8" y="2"/>
                    </a:lnTo>
                    <a:lnTo>
                      <a:pt x="0" y="3"/>
                    </a:lnTo>
                    <a:lnTo>
                      <a:pt x="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429" name="Freeform 812"/>
              <p:cNvSpPr>
                <a:spLocks/>
              </p:cNvSpPr>
              <p:nvPr/>
            </p:nvSpPr>
            <p:spPr bwMode="auto">
              <a:xfrm>
                <a:off x="655" y="3281"/>
                <a:ext cx="363" cy="4"/>
              </a:xfrm>
              <a:custGeom>
                <a:avLst/>
                <a:gdLst>
                  <a:gd name="T0" fmla="*/ 0 w 363"/>
                  <a:gd name="T1" fmla="*/ 2 h 4"/>
                  <a:gd name="T2" fmla="*/ 0 w 363"/>
                  <a:gd name="T3" fmla="*/ 0 h 4"/>
                  <a:gd name="T4" fmla="*/ 362 w 363"/>
                  <a:gd name="T5" fmla="*/ 0 h 4"/>
                  <a:gd name="T6" fmla="*/ 362 w 363"/>
                  <a:gd name="T7" fmla="*/ 3 h 4"/>
                  <a:gd name="T8" fmla="*/ 0 w 363"/>
                  <a:gd name="T9" fmla="*/ 3 h 4"/>
                  <a:gd name="T10" fmla="*/ 0 w 363"/>
                  <a:gd name="T11" fmla="*/ 2 h 4"/>
                  <a:gd name="T12" fmla="*/ 0 60000 65536"/>
                  <a:gd name="T13" fmla="*/ 0 60000 65536"/>
                  <a:gd name="T14" fmla="*/ 0 60000 65536"/>
                  <a:gd name="T15" fmla="*/ 0 60000 65536"/>
                  <a:gd name="T16" fmla="*/ 0 60000 65536"/>
                  <a:gd name="T17" fmla="*/ 0 60000 65536"/>
                  <a:gd name="T18" fmla="*/ 0 w 363"/>
                  <a:gd name="T19" fmla="*/ 0 h 4"/>
                  <a:gd name="T20" fmla="*/ 363 w 363"/>
                  <a:gd name="T21" fmla="*/ 4 h 4"/>
                </a:gdLst>
                <a:ahLst/>
                <a:cxnLst>
                  <a:cxn ang="T12">
                    <a:pos x="T0" y="T1"/>
                  </a:cxn>
                  <a:cxn ang="T13">
                    <a:pos x="T2" y="T3"/>
                  </a:cxn>
                  <a:cxn ang="T14">
                    <a:pos x="T4" y="T5"/>
                  </a:cxn>
                  <a:cxn ang="T15">
                    <a:pos x="T6" y="T7"/>
                  </a:cxn>
                  <a:cxn ang="T16">
                    <a:pos x="T8" y="T9"/>
                  </a:cxn>
                  <a:cxn ang="T17">
                    <a:pos x="T10" y="T11"/>
                  </a:cxn>
                </a:cxnLst>
                <a:rect l="T18" t="T19" r="T20" b="T21"/>
                <a:pathLst>
                  <a:path w="363" h="4">
                    <a:moveTo>
                      <a:pt x="0" y="2"/>
                    </a:moveTo>
                    <a:lnTo>
                      <a:pt x="0" y="0"/>
                    </a:lnTo>
                    <a:lnTo>
                      <a:pt x="362" y="0"/>
                    </a:lnTo>
                    <a:lnTo>
                      <a:pt x="362" y="3"/>
                    </a:lnTo>
                    <a:lnTo>
                      <a:pt x="0" y="3"/>
                    </a:lnTo>
                    <a:lnTo>
                      <a:pt x="0" y="2"/>
                    </a:lnTo>
                  </a:path>
                </a:pathLst>
              </a:custGeom>
              <a:solidFill>
                <a:srgbClr val="000000"/>
              </a:solidFill>
              <a:ln w="127000" cap="rnd">
                <a:noFill/>
                <a:round/>
                <a:headEnd/>
                <a:tailEnd/>
              </a:ln>
            </p:spPr>
            <p:txBody>
              <a:bodyPr>
                <a:prstTxWarp prst="textNoShape">
                  <a:avLst/>
                </a:prstTxWarp>
              </a:bodyPr>
              <a:lstStyle/>
              <a:p>
                <a:endParaRPr lang="en-US"/>
              </a:p>
            </p:txBody>
          </p:sp>
          <p:sp>
            <p:nvSpPr>
              <p:cNvPr id="26430" name="Freeform 813"/>
              <p:cNvSpPr>
                <a:spLocks/>
              </p:cNvSpPr>
              <p:nvPr/>
            </p:nvSpPr>
            <p:spPr bwMode="auto">
              <a:xfrm>
                <a:off x="644" y="3281"/>
                <a:ext cx="1" cy="4"/>
              </a:xfrm>
              <a:custGeom>
                <a:avLst/>
                <a:gdLst>
                  <a:gd name="T0" fmla="*/ 0 w 1"/>
                  <a:gd name="T1" fmla="*/ 3 h 4"/>
                  <a:gd name="T2" fmla="*/ 0 w 1"/>
                  <a:gd name="T3" fmla="*/ 2 h 4"/>
                  <a:gd name="T4" fmla="*/ 0 w 1"/>
                  <a:gd name="T5" fmla="*/ 0 h 4"/>
                  <a:gd name="T6" fmla="*/ 0 w 1"/>
                  <a:gd name="T7" fmla="*/ 3 h 4"/>
                  <a:gd name="T8" fmla="*/ 0 60000 65536"/>
                  <a:gd name="T9" fmla="*/ 0 60000 65536"/>
                  <a:gd name="T10" fmla="*/ 0 60000 65536"/>
                  <a:gd name="T11" fmla="*/ 0 60000 65536"/>
                  <a:gd name="T12" fmla="*/ 0 w 1"/>
                  <a:gd name="T13" fmla="*/ 0 h 4"/>
                  <a:gd name="T14" fmla="*/ 1 w 1"/>
                  <a:gd name="T15" fmla="*/ 4 h 4"/>
                </a:gdLst>
                <a:ahLst/>
                <a:cxnLst>
                  <a:cxn ang="T8">
                    <a:pos x="T0" y="T1"/>
                  </a:cxn>
                  <a:cxn ang="T9">
                    <a:pos x="T2" y="T3"/>
                  </a:cxn>
                  <a:cxn ang="T10">
                    <a:pos x="T4" y="T5"/>
                  </a:cxn>
                  <a:cxn ang="T11">
                    <a:pos x="T6" y="T7"/>
                  </a:cxn>
                </a:cxnLst>
                <a:rect l="T12" t="T13" r="T14" b="T15"/>
                <a:pathLst>
                  <a:path w="1" h="4">
                    <a:moveTo>
                      <a:pt x="0" y="3"/>
                    </a:moveTo>
                    <a:lnTo>
                      <a:pt x="0" y="2"/>
                    </a:lnTo>
                    <a:lnTo>
                      <a:pt x="0" y="0"/>
                    </a:lnTo>
                    <a:lnTo>
                      <a:pt x="0" y="3"/>
                    </a:lnTo>
                  </a:path>
                </a:pathLst>
              </a:custGeom>
              <a:solidFill>
                <a:srgbClr val="000000"/>
              </a:solidFill>
              <a:ln w="127000" cap="rnd">
                <a:noFill/>
                <a:round/>
                <a:headEnd/>
                <a:tailEnd/>
              </a:ln>
            </p:spPr>
            <p:txBody>
              <a:bodyPr>
                <a:prstTxWarp prst="textNoShape">
                  <a:avLst/>
                </a:prstTxWarp>
              </a:bodyPr>
              <a:lstStyle/>
              <a:p>
                <a:endParaRPr lang="en-US"/>
              </a:p>
            </p:txBody>
          </p:sp>
          <p:sp>
            <p:nvSpPr>
              <p:cNvPr id="26431" name="Freeform 814"/>
              <p:cNvSpPr>
                <a:spLocks/>
              </p:cNvSpPr>
              <p:nvPr/>
            </p:nvSpPr>
            <p:spPr bwMode="auto">
              <a:xfrm>
                <a:off x="1020" y="3290"/>
                <a:ext cx="9" cy="4"/>
              </a:xfrm>
              <a:custGeom>
                <a:avLst/>
                <a:gdLst>
                  <a:gd name="T0" fmla="*/ 0 w 9"/>
                  <a:gd name="T1" fmla="*/ 0 h 4"/>
                  <a:gd name="T2" fmla="*/ 8 w 9"/>
                  <a:gd name="T3" fmla="*/ 0 h 4"/>
                  <a:gd name="T4" fmla="*/ 8 w 9"/>
                  <a:gd name="T5" fmla="*/ 2 h 4"/>
                  <a:gd name="T6" fmla="*/ 0 w 9"/>
                  <a:gd name="T7" fmla="*/ 3 h 4"/>
                  <a:gd name="T8" fmla="*/ 0 w 9"/>
                  <a:gd name="T9" fmla="*/ 0 h 4"/>
                  <a:gd name="T10" fmla="*/ 0 60000 65536"/>
                  <a:gd name="T11" fmla="*/ 0 60000 65536"/>
                  <a:gd name="T12" fmla="*/ 0 60000 65536"/>
                  <a:gd name="T13" fmla="*/ 0 60000 65536"/>
                  <a:gd name="T14" fmla="*/ 0 60000 65536"/>
                  <a:gd name="T15" fmla="*/ 0 w 9"/>
                  <a:gd name="T16" fmla="*/ 0 h 4"/>
                  <a:gd name="T17" fmla="*/ 9 w 9"/>
                  <a:gd name="T18" fmla="*/ 4 h 4"/>
                </a:gdLst>
                <a:ahLst/>
                <a:cxnLst>
                  <a:cxn ang="T10">
                    <a:pos x="T0" y="T1"/>
                  </a:cxn>
                  <a:cxn ang="T11">
                    <a:pos x="T2" y="T3"/>
                  </a:cxn>
                  <a:cxn ang="T12">
                    <a:pos x="T4" y="T5"/>
                  </a:cxn>
                  <a:cxn ang="T13">
                    <a:pos x="T6" y="T7"/>
                  </a:cxn>
                  <a:cxn ang="T14">
                    <a:pos x="T8" y="T9"/>
                  </a:cxn>
                </a:cxnLst>
                <a:rect l="T15" t="T16" r="T17" b="T18"/>
                <a:pathLst>
                  <a:path w="9" h="4">
                    <a:moveTo>
                      <a:pt x="0" y="0"/>
                    </a:moveTo>
                    <a:lnTo>
                      <a:pt x="8" y="0"/>
                    </a:lnTo>
                    <a:lnTo>
                      <a:pt x="8" y="2"/>
                    </a:lnTo>
                    <a:lnTo>
                      <a:pt x="0" y="3"/>
                    </a:lnTo>
                    <a:lnTo>
                      <a:pt x="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432" name="Freeform 815"/>
              <p:cNvSpPr>
                <a:spLocks/>
              </p:cNvSpPr>
              <p:nvPr/>
            </p:nvSpPr>
            <p:spPr bwMode="auto">
              <a:xfrm>
                <a:off x="655" y="3290"/>
                <a:ext cx="363" cy="4"/>
              </a:xfrm>
              <a:custGeom>
                <a:avLst/>
                <a:gdLst>
                  <a:gd name="T0" fmla="*/ 0 w 363"/>
                  <a:gd name="T1" fmla="*/ 2 h 4"/>
                  <a:gd name="T2" fmla="*/ 0 w 363"/>
                  <a:gd name="T3" fmla="*/ 0 h 4"/>
                  <a:gd name="T4" fmla="*/ 362 w 363"/>
                  <a:gd name="T5" fmla="*/ 0 h 4"/>
                  <a:gd name="T6" fmla="*/ 362 w 363"/>
                  <a:gd name="T7" fmla="*/ 3 h 4"/>
                  <a:gd name="T8" fmla="*/ 0 w 363"/>
                  <a:gd name="T9" fmla="*/ 3 h 4"/>
                  <a:gd name="T10" fmla="*/ 0 w 363"/>
                  <a:gd name="T11" fmla="*/ 2 h 4"/>
                  <a:gd name="T12" fmla="*/ 0 60000 65536"/>
                  <a:gd name="T13" fmla="*/ 0 60000 65536"/>
                  <a:gd name="T14" fmla="*/ 0 60000 65536"/>
                  <a:gd name="T15" fmla="*/ 0 60000 65536"/>
                  <a:gd name="T16" fmla="*/ 0 60000 65536"/>
                  <a:gd name="T17" fmla="*/ 0 60000 65536"/>
                  <a:gd name="T18" fmla="*/ 0 w 363"/>
                  <a:gd name="T19" fmla="*/ 0 h 4"/>
                  <a:gd name="T20" fmla="*/ 363 w 363"/>
                  <a:gd name="T21" fmla="*/ 4 h 4"/>
                </a:gdLst>
                <a:ahLst/>
                <a:cxnLst>
                  <a:cxn ang="T12">
                    <a:pos x="T0" y="T1"/>
                  </a:cxn>
                  <a:cxn ang="T13">
                    <a:pos x="T2" y="T3"/>
                  </a:cxn>
                  <a:cxn ang="T14">
                    <a:pos x="T4" y="T5"/>
                  </a:cxn>
                  <a:cxn ang="T15">
                    <a:pos x="T6" y="T7"/>
                  </a:cxn>
                  <a:cxn ang="T16">
                    <a:pos x="T8" y="T9"/>
                  </a:cxn>
                  <a:cxn ang="T17">
                    <a:pos x="T10" y="T11"/>
                  </a:cxn>
                </a:cxnLst>
                <a:rect l="T18" t="T19" r="T20" b="T21"/>
                <a:pathLst>
                  <a:path w="363" h="4">
                    <a:moveTo>
                      <a:pt x="0" y="2"/>
                    </a:moveTo>
                    <a:lnTo>
                      <a:pt x="0" y="0"/>
                    </a:lnTo>
                    <a:lnTo>
                      <a:pt x="362" y="0"/>
                    </a:lnTo>
                    <a:lnTo>
                      <a:pt x="362" y="3"/>
                    </a:lnTo>
                    <a:lnTo>
                      <a:pt x="0" y="3"/>
                    </a:lnTo>
                    <a:lnTo>
                      <a:pt x="0" y="2"/>
                    </a:lnTo>
                  </a:path>
                </a:pathLst>
              </a:custGeom>
              <a:solidFill>
                <a:srgbClr val="000000"/>
              </a:solidFill>
              <a:ln w="127000" cap="rnd">
                <a:noFill/>
                <a:round/>
                <a:headEnd/>
                <a:tailEnd/>
              </a:ln>
            </p:spPr>
            <p:txBody>
              <a:bodyPr>
                <a:prstTxWarp prst="textNoShape">
                  <a:avLst/>
                </a:prstTxWarp>
              </a:bodyPr>
              <a:lstStyle/>
              <a:p>
                <a:endParaRPr lang="en-US"/>
              </a:p>
            </p:txBody>
          </p:sp>
          <p:sp>
            <p:nvSpPr>
              <p:cNvPr id="26433" name="Freeform 816"/>
              <p:cNvSpPr>
                <a:spLocks/>
              </p:cNvSpPr>
              <p:nvPr/>
            </p:nvSpPr>
            <p:spPr bwMode="auto">
              <a:xfrm>
                <a:off x="644" y="3290"/>
                <a:ext cx="1" cy="4"/>
              </a:xfrm>
              <a:custGeom>
                <a:avLst/>
                <a:gdLst>
                  <a:gd name="T0" fmla="*/ 0 w 1"/>
                  <a:gd name="T1" fmla="*/ 3 h 4"/>
                  <a:gd name="T2" fmla="*/ 0 w 1"/>
                  <a:gd name="T3" fmla="*/ 2 h 4"/>
                  <a:gd name="T4" fmla="*/ 0 w 1"/>
                  <a:gd name="T5" fmla="*/ 0 h 4"/>
                  <a:gd name="T6" fmla="*/ 0 w 1"/>
                  <a:gd name="T7" fmla="*/ 3 h 4"/>
                  <a:gd name="T8" fmla="*/ 0 60000 65536"/>
                  <a:gd name="T9" fmla="*/ 0 60000 65536"/>
                  <a:gd name="T10" fmla="*/ 0 60000 65536"/>
                  <a:gd name="T11" fmla="*/ 0 60000 65536"/>
                  <a:gd name="T12" fmla="*/ 0 w 1"/>
                  <a:gd name="T13" fmla="*/ 0 h 4"/>
                  <a:gd name="T14" fmla="*/ 1 w 1"/>
                  <a:gd name="T15" fmla="*/ 4 h 4"/>
                </a:gdLst>
                <a:ahLst/>
                <a:cxnLst>
                  <a:cxn ang="T8">
                    <a:pos x="T0" y="T1"/>
                  </a:cxn>
                  <a:cxn ang="T9">
                    <a:pos x="T2" y="T3"/>
                  </a:cxn>
                  <a:cxn ang="T10">
                    <a:pos x="T4" y="T5"/>
                  </a:cxn>
                  <a:cxn ang="T11">
                    <a:pos x="T6" y="T7"/>
                  </a:cxn>
                </a:cxnLst>
                <a:rect l="T12" t="T13" r="T14" b="T15"/>
                <a:pathLst>
                  <a:path w="1" h="4">
                    <a:moveTo>
                      <a:pt x="0" y="3"/>
                    </a:moveTo>
                    <a:lnTo>
                      <a:pt x="0" y="2"/>
                    </a:lnTo>
                    <a:lnTo>
                      <a:pt x="0" y="0"/>
                    </a:lnTo>
                    <a:lnTo>
                      <a:pt x="0" y="3"/>
                    </a:lnTo>
                  </a:path>
                </a:pathLst>
              </a:custGeom>
              <a:solidFill>
                <a:srgbClr val="000000"/>
              </a:solidFill>
              <a:ln w="127000" cap="rnd">
                <a:noFill/>
                <a:round/>
                <a:headEnd/>
                <a:tailEnd/>
              </a:ln>
            </p:spPr>
            <p:txBody>
              <a:bodyPr>
                <a:prstTxWarp prst="textNoShape">
                  <a:avLst/>
                </a:prstTxWarp>
              </a:bodyPr>
              <a:lstStyle/>
              <a:p>
                <a:endParaRPr lang="en-US"/>
              </a:p>
            </p:txBody>
          </p:sp>
          <p:sp>
            <p:nvSpPr>
              <p:cNvPr id="26434" name="Freeform 817"/>
              <p:cNvSpPr>
                <a:spLocks/>
              </p:cNvSpPr>
              <p:nvPr/>
            </p:nvSpPr>
            <p:spPr bwMode="auto">
              <a:xfrm>
                <a:off x="497" y="3130"/>
                <a:ext cx="681" cy="26"/>
              </a:xfrm>
              <a:custGeom>
                <a:avLst/>
                <a:gdLst>
                  <a:gd name="T0" fmla="*/ 0 w 681"/>
                  <a:gd name="T1" fmla="*/ 0 h 26"/>
                  <a:gd name="T2" fmla="*/ 662 w 681"/>
                  <a:gd name="T3" fmla="*/ 0 h 26"/>
                  <a:gd name="T4" fmla="*/ 680 w 681"/>
                  <a:gd name="T5" fmla="*/ 25 h 26"/>
                  <a:gd name="T6" fmla="*/ 0 w 681"/>
                  <a:gd name="T7" fmla="*/ 25 h 26"/>
                  <a:gd name="T8" fmla="*/ 0 w 681"/>
                  <a:gd name="T9" fmla="*/ 0 h 26"/>
                  <a:gd name="T10" fmla="*/ 0 60000 65536"/>
                  <a:gd name="T11" fmla="*/ 0 60000 65536"/>
                  <a:gd name="T12" fmla="*/ 0 60000 65536"/>
                  <a:gd name="T13" fmla="*/ 0 60000 65536"/>
                  <a:gd name="T14" fmla="*/ 0 60000 65536"/>
                  <a:gd name="T15" fmla="*/ 0 w 681"/>
                  <a:gd name="T16" fmla="*/ 0 h 26"/>
                  <a:gd name="T17" fmla="*/ 681 w 681"/>
                  <a:gd name="T18" fmla="*/ 26 h 26"/>
                </a:gdLst>
                <a:ahLst/>
                <a:cxnLst>
                  <a:cxn ang="T10">
                    <a:pos x="T0" y="T1"/>
                  </a:cxn>
                  <a:cxn ang="T11">
                    <a:pos x="T2" y="T3"/>
                  </a:cxn>
                  <a:cxn ang="T12">
                    <a:pos x="T4" y="T5"/>
                  </a:cxn>
                  <a:cxn ang="T13">
                    <a:pos x="T6" y="T7"/>
                  </a:cxn>
                  <a:cxn ang="T14">
                    <a:pos x="T8" y="T9"/>
                  </a:cxn>
                </a:cxnLst>
                <a:rect l="T15" t="T16" r="T17" b="T18"/>
                <a:pathLst>
                  <a:path w="681" h="26">
                    <a:moveTo>
                      <a:pt x="0" y="0"/>
                    </a:moveTo>
                    <a:lnTo>
                      <a:pt x="662" y="0"/>
                    </a:lnTo>
                    <a:lnTo>
                      <a:pt x="680" y="25"/>
                    </a:lnTo>
                    <a:lnTo>
                      <a:pt x="0" y="25"/>
                    </a:lnTo>
                    <a:lnTo>
                      <a:pt x="0" y="0"/>
                    </a:lnTo>
                  </a:path>
                </a:pathLst>
              </a:custGeom>
              <a:solidFill>
                <a:srgbClr val="FFFFFF"/>
              </a:solidFill>
              <a:ln w="127000" cap="rnd">
                <a:noFill/>
                <a:round/>
                <a:headEnd/>
                <a:tailEnd/>
              </a:ln>
            </p:spPr>
            <p:txBody>
              <a:bodyPr>
                <a:prstTxWarp prst="textNoShape">
                  <a:avLst/>
                </a:prstTxWarp>
              </a:bodyPr>
              <a:lstStyle/>
              <a:p>
                <a:endParaRPr lang="en-US"/>
              </a:p>
            </p:txBody>
          </p:sp>
          <p:sp>
            <p:nvSpPr>
              <p:cNvPr id="26435" name="Freeform 818"/>
              <p:cNvSpPr>
                <a:spLocks/>
              </p:cNvSpPr>
              <p:nvPr/>
            </p:nvSpPr>
            <p:spPr bwMode="auto">
              <a:xfrm>
                <a:off x="487" y="3130"/>
                <a:ext cx="691" cy="32"/>
              </a:xfrm>
              <a:custGeom>
                <a:avLst/>
                <a:gdLst>
                  <a:gd name="T0" fmla="*/ 0 w 691"/>
                  <a:gd name="T1" fmla="*/ 0 h 32"/>
                  <a:gd name="T2" fmla="*/ 671 w 691"/>
                  <a:gd name="T3" fmla="*/ 0 h 32"/>
                  <a:gd name="T4" fmla="*/ 690 w 691"/>
                  <a:gd name="T5" fmla="*/ 31 h 32"/>
                  <a:gd name="T6" fmla="*/ 0 w 691"/>
                  <a:gd name="T7" fmla="*/ 31 h 32"/>
                  <a:gd name="T8" fmla="*/ 0 w 691"/>
                  <a:gd name="T9" fmla="*/ 0 h 32"/>
                  <a:gd name="T10" fmla="*/ 0 60000 65536"/>
                  <a:gd name="T11" fmla="*/ 0 60000 65536"/>
                  <a:gd name="T12" fmla="*/ 0 60000 65536"/>
                  <a:gd name="T13" fmla="*/ 0 60000 65536"/>
                  <a:gd name="T14" fmla="*/ 0 60000 65536"/>
                  <a:gd name="T15" fmla="*/ 0 w 691"/>
                  <a:gd name="T16" fmla="*/ 0 h 32"/>
                  <a:gd name="T17" fmla="*/ 691 w 691"/>
                  <a:gd name="T18" fmla="*/ 32 h 32"/>
                </a:gdLst>
                <a:ahLst/>
                <a:cxnLst>
                  <a:cxn ang="T10">
                    <a:pos x="T0" y="T1"/>
                  </a:cxn>
                  <a:cxn ang="T11">
                    <a:pos x="T2" y="T3"/>
                  </a:cxn>
                  <a:cxn ang="T12">
                    <a:pos x="T4" y="T5"/>
                  </a:cxn>
                  <a:cxn ang="T13">
                    <a:pos x="T6" y="T7"/>
                  </a:cxn>
                  <a:cxn ang="T14">
                    <a:pos x="T8" y="T9"/>
                  </a:cxn>
                </a:cxnLst>
                <a:rect l="T15" t="T16" r="T17" b="T18"/>
                <a:pathLst>
                  <a:path w="691" h="32">
                    <a:moveTo>
                      <a:pt x="0" y="0"/>
                    </a:moveTo>
                    <a:lnTo>
                      <a:pt x="671" y="0"/>
                    </a:lnTo>
                    <a:lnTo>
                      <a:pt x="690" y="31"/>
                    </a:lnTo>
                    <a:lnTo>
                      <a:pt x="0" y="31"/>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36" name="Freeform 819"/>
              <p:cNvSpPr>
                <a:spLocks/>
              </p:cNvSpPr>
              <p:nvPr/>
            </p:nvSpPr>
            <p:spPr bwMode="auto">
              <a:xfrm>
                <a:off x="497" y="3161"/>
                <a:ext cx="681" cy="25"/>
              </a:xfrm>
              <a:custGeom>
                <a:avLst/>
                <a:gdLst>
                  <a:gd name="T0" fmla="*/ 680 w 681"/>
                  <a:gd name="T1" fmla="*/ 0 h 25"/>
                  <a:gd name="T2" fmla="*/ 0 w 681"/>
                  <a:gd name="T3" fmla="*/ 0 h 25"/>
                  <a:gd name="T4" fmla="*/ 0 w 681"/>
                  <a:gd name="T5" fmla="*/ 24 h 25"/>
                  <a:gd name="T6" fmla="*/ 680 w 681"/>
                  <a:gd name="T7" fmla="*/ 24 h 25"/>
                  <a:gd name="T8" fmla="*/ 680 w 681"/>
                  <a:gd name="T9" fmla="*/ 0 h 25"/>
                  <a:gd name="T10" fmla="*/ 0 60000 65536"/>
                  <a:gd name="T11" fmla="*/ 0 60000 65536"/>
                  <a:gd name="T12" fmla="*/ 0 60000 65536"/>
                  <a:gd name="T13" fmla="*/ 0 60000 65536"/>
                  <a:gd name="T14" fmla="*/ 0 60000 65536"/>
                  <a:gd name="T15" fmla="*/ 0 w 681"/>
                  <a:gd name="T16" fmla="*/ 0 h 25"/>
                  <a:gd name="T17" fmla="*/ 681 w 681"/>
                  <a:gd name="T18" fmla="*/ 25 h 25"/>
                </a:gdLst>
                <a:ahLst/>
                <a:cxnLst>
                  <a:cxn ang="T10">
                    <a:pos x="T0" y="T1"/>
                  </a:cxn>
                  <a:cxn ang="T11">
                    <a:pos x="T2" y="T3"/>
                  </a:cxn>
                  <a:cxn ang="T12">
                    <a:pos x="T4" y="T5"/>
                  </a:cxn>
                  <a:cxn ang="T13">
                    <a:pos x="T6" y="T7"/>
                  </a:cxn>
                  <a:cxn ang="T14">
                    <a:pos x="T8" y="T9"/>
                  </a:cxn>
                </a:cxnLst>
                <a:rect l="T15" t="T16" r="T17" b="T18"/>
                <a:pathLst>
                  <a:path w="681" h="25">
                    <a:moveTo>
                      <a:pt x="680" y="0"/>
                    </a:moveTo>
                    <a:lnTo>
                      <a:pt x="0" y="0"/>
                    </a:lnTo>
                    <a:lnTo>
                      <a:pt x="0" y="24"/>
                    </a:lnTo>
                    <a:lnTo>
                      <a:pt x="680" y="24"/>
                    </a:lnTo>
                    <a:lnTo>
                      <a:pt x="680" y="0"/>
                    </a:lnTo>
                  </a:path>
                </a:pathLst>
              </a:custGeom>
              <a:solidFill>
                <a:srgbClr val="0080FF"/>
              </a:solidFill>
              <a:ln w="127000" cap="rnd">
                <a:noFill/>
                <a:round/>
                <a:headEnd/>
                <a:tailEnd/>
              </a:ln>
            </p:spPr>
            <p:txBody>
              <a:bodyPr>
                <a:prstTxWarp prst="textNoShape">
                  <a:avLst/>
                </a:prstTxWarp>
              </a:bodyPr>
              <a:lstStyle/>
              <a:p>
                <a:endParaRPr lang="en-US"/>
              </a:p>
            </p:txBody>
          </p:sp>
          <p:sp>
            <p:nvSpPr>
              <p:cNvPr id="26437" name="Freeform 820"/>
              <p:cNvSpPr>
                <a:spLocks/>
              </p:cNvSpPr>
              <p:nvPr/>
            </p:nvSpPr>
            <p:spPr bwMode="auto">
              <a:xfrm>
                <a:off x="487" y="3161"/>
                <a:ext cx="691" cy="31"/>
              </a:xfrm>
              <a:custGeom>
                <a:avLst/>
                <a:gdLst>
                  <a:gd name="T0" fmla="*/ 690 w 691"/>
                  <a:gd name="T1" fmla="*/ 0 h 31"/>
                  <a:gd name="T2" fmla="*/ 0 w 691"/>
                  <a:gd name="T3" fmla="*/ 0 h 31"/>
                  <a:gd name="T4" fmla="*/ 0 w 691"/>
                  <a:gd name="T5" fmla="*/ 30 h 31"/>
                  <a:gd name="T6" fmla="*/ 690 w 691"/>
                  <a:gd name="T7" fmla="*/ 30 h 31"/>
                  <a:gd name="T8" fmla="*/ 690 w 691"/>
                  <a:gd name="T9" fmla="*/ 0 h 31"/>
                  <a:gd name="T10" fmla="*/ 0 60000 65536"/>
                  <a:gd name="T11" fmla="*/ 0 60000 65536"/>
                  <a:gd name="T12" fmla="*/ 0 60000 65536"/>
                  <a:gd name="T13" fmla="*/ 0 60000 65536"/>
                  <a:gd name="T14" fmla="*/ 0 60000 65536"/>
                  <a:gd name="T15" fmla="*/ 0 w 691"/>
                  <a:gd name="T16" fmla="*/ 0 h 31"/>
                  <a:gd name="T17" fmla="*/ 691 w 691"/>
                  <a:gd name="T18" fmla="*/ 31 h 31"/>
                </a:gdLst>
                <a:ahLst/>
                <a:cxnLst>
                  <a:cxn ang="T10">
                    <a:pos x="T0" y="T1"/>
                  </a:cxn>
                  <a:cxn ang="T11">
                    <a:pos x="T2" y="T3"/>
                  </a:cxn>
                  <a:cxn ang="T12">
                    <a:pos x="T4" y="T5"/>
                  </a:cxn>
                  <a:cxn ang="T13">
                    <a:pos x="T6" y="T7"/>
                  </a:cxn>
                  <a:cxn ang="T14">
                    <a:pos x="T8" y="T9"/>
                  </a:cxn>
                </a:cxnLst>
                <a:rect l="T15" t="T16" r="T17" b="T18"/>
                <a:pathLst>
                  <a:path w="691" h="31">
                    <a:moveTo>
                      <a:pt x="690" y="0"/>
                    </a:moveTo>
                    <a:lnTo>
                      <a:pt x="0" y="0"/>
                    </a:lnTo>
                    <a:lnTo>
                      <a:pt x="0" y="30"/>
                    </a:lnTo>
                    <a:lnTo>
                      <a:pt x="690" y="30"/>
                    </a:lnTo>
                    <a:lnTo>
                      <a:pt x="69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38" name="Freeform 821"/>
              <p:cNvSpPr>
                <a:spLocks/>
              </p:cNvSpPr>
              <p:nvPr/>
            </p:nvSpPr>
            <p:spPr bwMode="auto">
              <a:xfrm>
                <a:off x="887" y="3008"/>
                <a:ext cx="273" cy="147"/>
              </a:xfrm>
              <a:custGeom>
                <a:avLst/>
                <a:gdLst>
                  <a:gd name="T0" fmla="*/ 56 w 273"/>
                  <a:gd name="T1" fmla="*/ 0 h 147"/>
                  <a:gd name="T2" fmla="*/ 182 w 273"/>
                  <a:gd name="T3" fmla="*/ 0 h 147"/>
                  <a:gd name="T4" fmla="*/ 187 w 273"/>
                  <a:gd name="T5" fmla="*/ 0 h 147"/>
                  <a:gd name="T6" fmla="*/ 190 w 273"/>
                  <a:gd name="T7" fmla="*/ 1 h 147"/>
                  <a:gd name="T8" fmla="*/ 192 w 273"/>
                  <a:gd name="T9" fmla="*/ 3 h 147"/>
                  <a:gd name="T10" fmla="*/ 192 w 273"/>
                  <a:gd name="T11" fmla="*/ 4 h 147"/>
                  <a:gd name="T12" fmla="*/ 195 w 273"/>
                  <a:gd name="T13" fmla="*/ 6 h 147"/>
                  <a:gd name="T14" fmla="*/ 198 w 273"/>
                  <a:gd name="T15" fmla="*/ 7 h 147"/>
                  <a:gd name="T16" fmla="*/ 198 w 273"/>
                  <a:gd name="T17" fmla="*/ 9 h 147"/>
                  <a:gd name="T18" fmla="*/ 269 w 273"/>
                  <a:gd name="T19" fmla="*/ 139 h 147"/>
                  <a:gd name="T20" fmla="*/ 272 w 273"/>
                  <a:gd name="T21" fmla="*/ 140 h 147"/>
                  <a:gd name="T22" fmla="*/ 269 w 273"/>
                  <a:gd name="T23" fmla="*/ 143 h 147"/>
                  <a:gd name="T24" fmla="*/ 267 w 273"/>
                  <a:gd name="T25" fmla="*/ 145 h 147"/>
                  <a:gd name="T26" fmla="*/ 264 w 273"/>
                  <a:gd name="T27" fmla="*/ 146 h 147"/>
                  <a:gd name="T28" fmla="*/ 262 w 273"/>
                  <a:gd name="T29" fmla="*/ 146 h 147"/>
                  <a:gd name="T30" fmla="*/ 259 w 273"/>
                  <a:gd name="T31" fmla="*/ 146 h 147"/>
                  <a:gd name="T32" fmla="*/ 254 w 273"/>
                  <a:gd name="T33" fmla="*/ 146 h 147"/>
                  <a:gd name="T34" fmla="*/ 251 w 273"/>
                  <a:gd name="T35" fmla="*/ 146 h 147"/>
                  <a:gd name="T36" fmla="*/ 33 w 273"/>
                  <a:gd name="T37" fmla="*/ 78 h 147"/>
                  <a:gd name="T38" fmla="*/ 31 w 273"/>
                  <a:gd name="T39" fmla="*/ 77 h 147"/>
                  <a:gd name="T40" fmla="*/ 28 w 273"/>
                  <a:gd name="T41" fmla="*/ 75 h 147"/>
                  <a:gd name="T42" fmla="*/ 26 w 273"/>
                  <a:gd name="T43" fmla="*/ 75 h 147"/>
                  <a:gd name="T44" fmla="*/ 23 w 273"/>
                  <a:gd name="T45" fmla="*/ 74 h 147"/>
                  <a:gd name="T46" fmla="*/ 18 w 273"/>
                  <a:gd name="T47" fmla="*/ 74 h 147"/>
                  <a:gd name="T48" fmla="*/ 15 w 273"/>
                  <a:gd name="T49" fmla="*/ 72 h 147"/>
                  <a:gd name="T50" fmla="*/ 13 w 273"/>
                  <a:gd name="T51" fmla="*/ 71 h 147"/>
                  <a:gd name="T52" fmla="*/ 10 w 273"/>
                  <a:gd name="T53" fmla="*/ 69 h 147"/>
                  <a:gd name="T54" fmla="*/ 8 w 273"/>
                  <a:gd name="T55" fmla="*/ 69 h 147"/>
                  <a:gd name="T56" fmla="*/ 5 w 273"/>
                  <a:gd name="T57" fmla="*/ 68 h 147"/>
                  <a:gd name="T58" fmla="*/ 3 w 273"/>
                  <a:gd name="T59" fmla="*/ 66 h 147"/>
                  <a:gd name="T60" fmla="*/ 0 w 273"/>
                  <a:gd name="T61" fmla="*/ 65 h 147"/>
                  <a:gd name="T62" fmla="*/ 0 w 273"/>
                  <a:gd name="T63" fmla="*/ 64 h 147"/>
                  <a:gd name="T64" fmla="*/ 0 w 273"/>
                  <a:gd name="T65" fmla="*/ 62 h 147"/>
                  <a:gd name="T66" fmla="*/ 0 w 273"/>
                  <a:gd name="T67" fmla="*/ 61 h 147"/>
                  <a:gd name="T68" fmla="*/ 36 w 273"/>
                  <a:gd name="T69" fmla="*/ 9 h 147"/>
                  <a:gd name="T70" fmla="*/ 36 w 273"/>
                  <a:gd name="T71" fmla="*/ 7 h 147"/>
                  <a:gd name="T72" fmla="*/ 38 w 273"/>
                  <a:gd name="T73" fmla="*/ 6 h 147"/>
                  <a:gd name="T74" fmla="*/ 41 w 273"/>
                  <a:gd name="T75" fmla="*/ 3 h 147"/>
                  <a:gd name="T76" fmla="*/ 44 w 273"/>
                  <a:gd name="T77" fmla="*/ 1 h 147"/>
                  <a:gd name="T78" fmla="*/ 46 w 273"/>
                  <a:gd name="T79" fmla="*/ 1 h 147"/>
                  <a:gd name="T80" fmla="*/ 51 w 273"/>
                  <a:gd name="T81" fmla="*/ 0 h 147"/>
                  <a:gd name="T82" fmla="*/ 54 w 273"/>
                  <a:gd name="T83" fmla="*/ 0 h 147"/>
                  <a:gd name="T84" fmla="*/ 56 w 273"/>
                  <a:gd name="T85" fmla="*/ 0 h 14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3"/>
                  <a:gd name="T130" fmla="*/ 0 h 147"/>
                  <a:gd name="T131" fmla="*/ 273 w 273"/>
                  <a:gd name="T132" fmla="*/ 147 h 14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3" h="147">
                    <a:moveTo>
                      <a:pt x="56" y="0"/>
                    </a:moveTo>
                    <a:lnTo>
                      <a:pt x="182" y="0"/>
                    </a:lnTo>
                    <a:lnTo>
                      <a:pt x="187" y="0"/>
                    </a:lnTo>
                    <a:lnTo>
                      <a:pt x="190" y="1"/>
                    </a:lnTo>
                    <a:lnTo>
                      <a:pt x="192" y="3"/>
                    </a:lnTo>
                    <a:lnTo>
                      <a:pt x="192" y="4"/>
                    </a:lnTo>
                    <a:lnTo>
                      <a:pt x="195" y="6"/>
                    </a:lnTo>
                    <a:lnTo>
                      <a:pt x="198" y="7"/>
                    </a:lnTo>
                    <a:lnTo>
                      <a:pt x="198" y="9"/>
                    </a:lnTo>
                    <a:lnTo>
                      <a:pt x="269" y="139"/>
                    </a:lnTo>
                    <a:lnTo>
                      <a:pt x="272" y="140"/>
                    </a:lnTo>
                    <a:lnTo>
                      <a:pt x="269" y="143"/>
                    </a:lnTo>
                    <a:lnTo>
                      <a:pt x="267" y="145"/>
                    </a:lnTo>
                    <a:lnTo>
                      <a:pt x="264" y="146"/>
                    </a:lnTo>
                    <a:lnTo>
                      <a:pt x="262" y="146"/>
                    </a:lnTo>
                    <a:lnTo>
                      <a:pt x="259" y="146"/>
                    </a:lnTo>
                    <a:lnTo>
                      <a:pt x="254" y="146"/>
                    </a:lnTo>
                    <a:lnTo>
                      <a:pt x="251" y="146"/>
                    </a:lnTo>
                    <a:lnTo>
                      <a:pt x="33" y="78"/>
                    </a:lnTo>
                    <a:lnTo>
                      <a:pt x="31" y="77"/>
                    </a:lnTo>
                    <a:lnTo>
                      <a:pt x="28" y="75"/>
                    </a:lnTo>
                    <a:lnTo>
                      <a:pt x="26" y="75"/>
                    </a:lnTo>
                    <a:lnTo>
                      <a:pt x="23" y="74"/>
                    </a:lnTo>
                    <a:lnTo>
                      <a:pt x="18" y="74"/>
                    </a:lnTo>
                    <a:lnTo>
                      <a:pt x="15" y="72"/>
                    </a:lnTo>
                    <a:lnTo>
                      <a:pt x="13" y="71"/>
                    </a:lnTo>
                    <a:lnTo>
                      <a:pt x="10" y="69"/>
                    </a:lnTo>
                    <a:lnTo>
                      <a:pt x="8" y="69"/>
                    </a:lnTo>
                    <a:lnTo>
                      <a:pt x="5" y="68"/>
                    </a:lnTo>
                    <a:lnTo>
                      <a:pt x="3" y="66"/>
                    </a:lnTo>
                    <a:lnTo>
                      <a:pt x="0" y="65"/>
                    </a:lnTo>
                    <a:lnTo>
                      <a:pt x="0" y="64"/>
                    </a:lnTo>
                    <a:lnTo>
                      <a:pt x="0" y="62"/>
                    </a:lnTo>
                    <a:lnTo>
                      <a:pt x="0" y="61"/>
                    </a:lnTo>
                    <a:lnTo>
                      <a:pt x="36" y="9"/>
                    </a:lnTo>
                    <a:lnTo>
                      <a:pt x="36" y="7"/>
                    </a:lnTo>
                    <a:lnTo>
                      <a:pt x="38" y="6"/>
                    </a:lnTo>
                    <a:lnTo>
                      <a:pt x="41" y="3"/>
                    </a:lnTo>
                    <a:lnTo>
                      <a:pt x="44" y="1"/>
                    </a:lnTo>
                    <a:lnTo>
                      <a:pt x="46" y="1"/>
                    </a:lnTo>
                    <a:lnTo>
                      <a:pt x="51" y="0"/>
                    </a:lnTo>
                    <a:lnTo>
                      <a:pt x="54" y="0"/>
                    </a:lnTo>
                    <a:lnTo>
                      <a:pt x="56" y="0"/>
                    </a:lnTo>
                  </a:path>
                </a:pathLst>
              </a:custGeom>
              <a:solidFill>
                <a:srgbClr val="E6E6E6"/>
              </a:solidFill>
              <a:ln w="127000" cap="rnd">
                <a:noFill/>
                <a:round/>
                <a:headEnd/>
                <a:tailEnd/>
              </a:ln>
            </p:spPr>
            <p:txBody>
              <a:bodyPr>
                <a:prstTxWarp prst="textNoShape">
                  <a:avLst/>
                </a:prstTxWarp>
              </a:bodyPr>
              <a:lstStyle/>
              <a:p>
                <a:endParaRPr lang="en-US"/>
              </a:p>
            </p:txBody>
          </p:sp>
          <p:sp>
            <p:nvSpPr>
              <p:cNvPr id="26439" name="Freeform 822"/>
              <p:cNvSpPr>
                <a:spLocks/>
              </p:cNvSpPr>
              <p:nvPr/>
            </p:nvSpPr>
            <p:spPr bwMode="auto">
              <a:xfrm>
                <a:off x="876" y="3008"/>
                <a:ext cx="284" cy="153"/>
              </a:xfrm>
              <a:custGeom>
                <a:avLst/>
                <a:gdLst>
                  <a:gd name="T0" fmla="*/ 59 w 284"/>
                  <a:gd name="T1" fmla="*/ 0 h 153"/>
                  <a:gd name="T2" fmla="*/ 190 w 284"/>
                  <a:gd name="T3" fmla="*/ 0 h 153"/>
                  <a:gd name="T4" fmla="*/ 195 w 284"/>
                  <a:gd name="T5" fmla="*/ 0 h 153"/>
                  <a:gd name="T6" fmla="*/ 198 w 284"/>
                  <a:gd name="T7" fmla="*/ 2 h 153"/>
                  <a:gd name="T8" fmla="*/ 200 w 284"/>
                  <a:gd name="T9" fmla="*/ 3 h 153"/>
                  <a:gd name="T10" fmla="*/ 200 w 284"/>
                  <a:gd name="T11" fmla="*/ 5 h 153"/>
                  <a:gd name="T12" fmla="*/ 203 w 284"/>
                  <a:gd name="T13" fmla="*/ 6 h 153"/>
                  <a:gd name="T14" fmla="*/ 206 w 284"/>
                  <a:gd name="T15" fmla="*/ 8 h 153"/>
                  <a:gd name="T16" fmla="*/ 206 w 284"/>
                  <a:gd name="T17" fmla="*/ 9 h 153"/>
                  <a:gd name="T18" fmla="*/ 280 w 284"/>
                  <a:gd name="T19" fmla="*/ 144 h 153"/>
                  <a:gd name="T20" fmla="*/ 283 w 284"/>
                  <a:gd name="T21" fmla="*/ 146 h 153"/>
                  <a:gd name="T22" fmla="*/ 280 w 284"/>
                  <a:gd name="T23" fmla="*/ 149 h 153"/>
                  <a:gd name="T24" fmla="*/ 278 w 284"/>
                  <a:gd name="T25" fmla="*/ 150 h 153"/>
                  <a:gd name="T26" fmla="*/ 275 w 284"/>
                  <a:gd name="T27" fmla="*/ 152 h 153"/>
                  <a:gd name="T28" fmla="*/ 272 w 284"/>
                  <a:gd name="T29" fmla="*/ 152 h 153"/>
                  <a:gd name="T30" fmla="*/ 270 w 284"/>
                  <a:gd name="T31" fmla="*/ 152 h 153"/>
                  <a:gd name="T32" fmla="*/ 264 w 284"/>
                  <a:gd name="T33" fmla="*/ 152 h 153"/>
                  <a:gd name="T34" fmla="*/ 262 w 284"/>
                  <a:gd name="T35" fmla="*/ 152 h 153"/>
                  <a:gd name="T36" fmla="*/ 35 w 284"/>
                  <a:gd name="T37" fmla="*/ 81 h 153"/>
                  <a:gd name="T38" fmla="*/ 32 w 284"/>
                  <a:gd name="T39" fmla="*/ 80 h 153"/>
                  <a:gd name="T40" fmla="*/ 29 w 284"/>
                  <a:gd name="T41" fmla="*/ 78 h 153"/>
                  <a:gd name="T42" fmla="*/ 27 w 284"/>
                  <a:gd name="T43" fmla="*/ 78 h 153"/>
                  <a:gd name="T44" fmla="*/ 24 w 284"/>
                  <a:gd name="T45" fmla="*/ 77 h 153"/>
                  <a:gd name="T46" fmla="*/ 19 w 284"/>
                  <a:gd name="T47" fmla="*/ 77 h 153"/>
                  <a:gd name="T48" fmla="*/ 16 w 284"/>
                  <a:gd name="T49" fmla="*/ 75 h 153"/>
                  <a:gd name="T50" fmla="*/ 13 w 284"/>
                  <a:gd name="T51" fmla="*/ 74 h 153"/>
                  <a:gd name="T52" fmla="*/ 11 w 284"/>
                  <a:gd name="T53" fmla="*/ 72 h 153"/>
                  <a:gd name="T54" fmla="*/ 8 w 284"/>
                  <a:gd name="T55" fmla="*/ 72 h 153"/>
                  <a:gd name="T56" fmla="*/ 5 w 284"/>
                  <a:gd name="T57" fmla="*/ 71 h 153"/>
                  <a:gd name="T58" fmla="*/ 3 w 284"/>
                  <a:gd name="T59" fmla="*/ 69 h 153"/>
                  <a:gd name="T60" fmla="*/ 0 w 284"/>
                  <a:gd name="T61" fmla="*/ 68 h 153"/>
                  <a:gd name="T62" fmla="*/ 0 w 284"/>
                  <a:gd name="T63" fmla="*/ 66 h 153"/>
                  <a:gd name="T64" fmla="*/ 0 w 284"/>
                  <a:gd name="T65" fmla="*/ 65 h 153"/>
                  <a:gd name="T66" fmla="*/ 0 w 284"/>
                  <a:gd name="T67" fmla="*/ 63 h 153"/>
                  <a:gd name="T68" fmla="*/ 37 w 284"/>
                  <a:gd name="T69" fmla="*/ 9 h 153"/>
                  <a:gd name="T70" fmla="*/ 37 w 284"/>
                  <a:gd name="T71" fmla="*/ 8 h 153"/>
                  <a:gd name="T72" fmla="*/ 40 w 284"/>
                  <a:gd name="T73" fmla="*/ 6 h 153"/>
                  <a:gd name="T74" fmla="*/ 43 w 284"/>
                  <a:gd name="T75" fmla="*/ 3 h 153"/>
                  <a:gd name="T76" fmla="*/ 45 w 284"/>
                  <a:gd name="T77" fmla="*/ 2 h 153"/>
                  <a:gd name="T78" fmla="*/ 48 w 284"/>
                  <a:gd name="T79" fmla="*/ 2 h 153"/>
                  <a:gd name="T80" fmla="*/ 53 w 284"/>
                  <a:gd name="T81" fmla="*/ 0 h 153"/>
                  <a:gd name="T82" fmla="*/ 56 w 284"/>
                  <a:gd name="T83" fmla="*/ 0 h 153"/>
                  <a:gd name="T84" fmla="*/ 59 w 284"/>
                  <a:gd name="T85" fmla="*/ 0 h 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4"/>
                  <a:gd name="T130" fmla="*/ 0 h 153"/>
                  <a:gd name="T131" fmla="*/ 284 w 284"/>
                  <a:gd name="T132" fmla="*/ 153 h 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4" h="153">
                    <a:moveTo>
                      <a:pt x="59" y="0"/>
                    </a:moveTo>
                    <a:lnTo>
                      <a:pt x="190" y="0"/>
                    </a:lnTo>
                    <a:lnTo>
                      <a:pt x="195" y="0"/>
                    </a:lnTo>
                    <a:lnTo>
                      <a:pt x="198" y="2"/>
                    </a:lnTo>
                    <a:lnTo>
                      <a:pt x="200" y="3"/>
                    </a:lnTo>
                    <a:lnTo>
                      <a:pt x="200" y="5"/>
                    </a:lnTo>
                    <a:lnTo>
                      <a:pt x="203" y="6"/>
                    </a:lnTo>
                    <a:lnTo>
                      <a:pt x="206" y="8"/>
                    </a:lnTo>
                    <a:lnTo>
                      <a:pt x="206" y="9"/>
                    </a:lnTo>
                    <a:lnTo>
                      <a:pt x="280" y="144"/>
                    </a:lnTo>
                    <a:lnTo>
                      <a:pt x="283" y="146"/>
                    </a:lnTo>
                    <a:lnTo>
                      <a:pt x="280" y="149"/>
                    </a:lnTo>
                    <a:lnTo>
                      <a:pt x="278" y="150"/>
                    </a:lnTo>
                    <a:lnTo>
                      <a:pt x="275" y="152"/>
                    </a:lnTo>
                    <a:lnTo>
                      <a:pt x="272" y="152"/>
                    </a:lnTo>
                    <a:lnTo>
                      <a:pt x="270" y="152"/>
                    </a:lnTo>
                    <a:lnTo>
                      <a:pt x="264" y="152"/>
                    </a:lnTo>
                    <a:lnTo>
                      <a:pt x="262" y="152"/>
                    </a:lnTo>
                    <a:lnTo>
                      <a:pt x="35" y="81"/>
                    </a:lnTo>
                    <a:lnTo>
                      <a:pt x="32" y="80"/>
                    </a:lnTo>
                    <a:lnTo>
                      <a:pt x="29" y="78"/>
                    </a:lnTo>
                    <a:lnTo>
                      <a:pt x="27" y="78"/>
                    </a:lnTo>
                    <a:lnTo>
                      <a:pt x="24" y="77"/>
                    </a:lnTo>
                    <a:lnTo>
                      <a:pt x="19" y="77"/>
                    </a:lnTo>
                    <a:lnTo>
                      <a:pt x="16" y="75"/>
                    </a:lnTo>
                    <a:lnTo>
                      <a:pt x="13" y="74"/>
                    </a:lnTo>
                    <a:lnTo>
                      <a:pt x="11" y="72"/>
                    </a:lnTo>
                    <a:lnTo>
                      <a:pt x="8" y="72"/>
                    </a:lnTo>
                    <a:lnTo>
                      <a:pt x="5" y="71"/>
                    </a:lnTo>
                    <a:lnTo>
                      <a:pt x="3" y="69"/>
                    </a:lnTo>
                    <a:lnTo>
                      <a:pt x="0" y="68"/>
                    </a:lnTo>
                    <a:lnTo>
                      <a:pt x="0" y="66"/>
                    </a:lnTo>
                    <a:lnTo>
                      <a:pt x="0" y="65"/>
                    </a:lnTo>
                    <a:lnTo>
                      <a:pt x="0" y="63"/>
                    </a:lnTo>
                    <a:lnTo>
                      <a:pt x="37" y="9"/>
                    </a:lnTo>
                    <a:lnTo>
                      <a:pt x="37" y="8"/>
                    </a:lnTo>
                    <a:lnTo>
                      <a:pt x="40" y="6"/>
                    </a:lnTo>
                    <a:lnTo>
                      <a:pt x="43" y="3"/>
                    </a:lnTo>
                    <a:lnTo>
                      <a:pt x="45" y="2"/>
                    </a:lnTo>
                    <a:lnTo>
                      <a:pt x="48" y="2"/>
                    </a:lnTo>
                    <a:lnTo>
                      <a:pt x="53" y="0"/>
                    </a:lnTo>
                    <a:lnTo>
                      <a:pt x="56" y="0"/>
                    </a:lnTo>
                    <a:lnTo>
                      <a:pt x="59"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440" name="Freeform 823"/>
              <p:cNvSpPr>
                <a:spLocks/>
              </p:cNvSpPr>
              <p:nvPr/>
            </p:nvSpPr>
            <p:spPr bwMode="auto">
              <a:xfrm>
                <a:off x="887" y="3013"/>
                <a:ext cx="254" cy="139"/>
              </a:xfrm>
              <a:custGeom>
                <a:avLst/>
                <a:gdLst>
                  <a:gd name="T0" fmla="*/ 53 w 254"/>
                  <a:gd name="T1" fmla="*/ 0 h 139"/>
                  <a:gd name="T2" fmla="*/ 168 w 254"/>
                  <a:gd name="T3" fmla="*/ 0 h 139"/>
                  <a:gd name="T4" fmla="*/ 170 w 254"/>
                  <a:gd name="T5" fmla="*/ 0 h 139"/>
                  <a:gd name="T6" fmla="*/ 173 w 254"/>
                  <a:gd name="T7" fmla="*/ 0 h 139"/>
                  <a:gd name="T8" fmla="*/ 176 w 254"/>
                  <a:gd name="T9" fmla="*/ 2 h 139"/>
                  <a:gd name="T10" fmla="*/ 178 w 254"/>
                  <a:gd name="T11" fmla="*/ 3 h 139"/>
                  <a:gd name="T12" fmla="*/ 181 w 254"/>
                  <a:gd name="T13" fmla="*/ 5 h 139"/>
                  <a:gd name="T14" fmla="*/ 181 w 254"/>
                  <a:gd name="T15" fmla="*/ 6 h 139"/>
                  <a:gd name="T16" fmla="*/ 184 w 254"/>
                  <a:gd name="T17" fmla="*/ 8 h 139"/>
                  <a:gd name="T18" fmla="*/ 184 w 254"/>
                  <a:gd name="T19" fmla="*/ 9 h 139"/>
                  <a:gd name="T20" fmla="*/ 253 w 254"/>
                  <a:gd name="T21" fmla="*/ 131 h 139"/>
                  <a:gd name="T22" fmla="*/ 253 w 254"/>
                  <a:gd name="T23" fmla="*/ 132 h 139"/>
                  <a:gd name="T24" fmla="*/ 253 w 254"/>
                  <a:gd name="T25" fmla="*/ 134 h 139"/>
                  <a:gd name="T26" fmla="*/ 250 w 254"/>
                  <a:gd name="T27" fmla="*/ 135 h 139"/>
                  <a:gd name="T28" fmla="*/ 248 w 254"/>
                  <a:gd name="T29" fmla="*/ 137 h 139"/>
                  <a:gd name="T30" fmla="*/ 245 w 254"/>
                  <a:gd name="T31" fmla="*/ 137 h 139"/>
                  <a:gd name="T32" fmla="*/ 242 w 254"/>
                  <a:gd name="T33" fmla="*/ 138 h 139"/>
                  <a:gd name="T34" fmla="*/ 237 w 254"/>
                  <a:gd name="T35" fmla="*/ 137 h 139"/>
                  <a:gd name="T36" fmla="*/ 234 w 254"/>
                  <a:gd name="T37" fmla="*/ 137 h 139"/>
                  <a:gd name="T38" fmla="*/ 32 w 254"/>
                  <a:gd name="T39" fmla="*/ 74 h 139"/>
                  <a:gd name="T40" fmla="*/ 29 w 254"/>
                  <a:gd name="T41" fmla="*/ 72 h 139"/>
                  <a:gd name="T42" fmla="*/ 27 w 254"/>
                  <a:gd name="T43" fmla="*/ 72 h 139"/>
                  <a:gd name="T44" fmla="*/ 24 w 254"/>
                  <a:gd name="T45" fmla="*/ 71 h 139"/>
                  <a:gd name="T46" fmla="*/ 19 w 254"/>
                  <a:gd name="T47" fmla="*/ 69 h 139"/>
                  <a:gd name="T48" fmla="*/ 16 w 254"/>
                  <a:gd name="T49" fmla="*/ 69 h 139"/>
                  <a:gd name="T50" fmla="*/ 13 w 254"/>
                  <a:gd name="T51" fmla="*/ 68 h 139"/>
                  <a:gd name="T52" fmla="*/ 11 w 254"/>
                  <a:gd name="T53" fmla="*/ 66 h 139"/>
                  <a:gd name="T54" fmla="*/ 8 w 254"/>
                  <a:gd name="T55" fmla="*/ 66 h 139"/>
                  <a:gd name="T56" fmla="*/ 5 w 254"/>
                  <a:gd name="T57" fmla="*/ 65 h 139"/>
                  <a:gd name="T58" fmla="*/ 3 w 254"/>
                  <a:gd name="T59" fmla="*/ 65 h 139"/>
                  <a:gd name="T60" fmla="*/ 3 w 254"/>
                  <a:gd name="T61" fmla="*/ 63 h 139"/>
                  <a:gd name="T62" fmla="*/ 0 w 254"/>
                  <a:gd name="T63" fmla="*/ 62 h 139"/>
                  <a:gd name="T64" fmla="*/ 0 w 254"/>
                  <a:gd name="T65" fmla="*/ 60 h 139"/>
                  <a:gd name="T66" fmla="*/ 0 w 254"/>
                  <a:gd name="T67" fmla="*/ 59 h 139"/>
                  <a:gd name="T68" fmla="*/ 0 w 254"/>
                  <a:gd name="T69" fmla="*/ 57 h 139"/>
                  <a:gd name="T70" fmla="*/ 32 w 254"/>
                  <a:gd name="T71" fmla="*/ 9 h 139"/>
                  <a:gd name="T72" fmla="*/ 35 w 254"/>
                  <a:gd name="T73" fmla="*/ 8 h 139"/>
                  <a:gd name="T74" fmla="*/ 35 w 254"/>
                  <a:gd name="T75" fmla="*/ 5 h 139"/>
                  <a:gd name="T76" fmla="*/ 37 w 254"/>
                  <a:gd name="T77" fmla="*/ 3 h 139"/>
                  <a:gd name="T78" fmla="*/ 40 w 254"/>
                  <a:gd name="T79" fmla="*/ 2 h 139"/>
                  <a:gd name="T80" fmla="*/ 43 w 254"/>
                  <a:gd name="T81" fmla="*/ 2 h 139"/>
                  <a:gd name="T82" fmla="*/ 48 w 254"/>
                  <a:gd name="T83" fmla="*/ 0 h 139"/>
                  <a:gd name="T84" fmla="*/ 51 w 254"/>
                  <a:gd name="T85" fmla="*/ 0 h 139"/>
                  <a:gd name="T86" fmla="*/ 53 w 254"/>
                  <a:gd name="T87" fmla="*/ 0 h 1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54"/>
                  <a:gd name="T133" fmla="*/ 0 h 139"/>
                  <a:gd name="T134" fmla="*/ 254 w 254"/>
                  <a:gd name="T135" fmla="*/ 139 h 1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54" h="139">
                    <a:moveTo>
                      <a:pt x="53" y="0"/>
                    </a:moveTo>
                    <a:lnTo>
                      <a:pt x="168" y="0"/>
                    </a:lnTo>
                    <a:lnTo>
                      <a:pt x="170" y="0"/>
                    </a:lnTo>
                    <a:lnTo>
                      <a:pt x="173" y="0"/>
                    </a:lnTo>
                    <a:lnTo>
                      <a:pt x="176" y="2"/>
                    </a:lnTo>
                    <a:lnTo>
                      <a:pt x="178" y="3"/>
                    </a:lnTo>
                    <a:lnTo>
                      <a:pt x="181" y="5"/>
                    </a:lnTo>
                    <a:lnTo>
                      <a:pt x="181" y="6"/>
                    </a:lnTo>
                    <a:lnTo>
                      <a:pt x="184" y="8"/>
                    </a:lnTo>
                    <a:lnTo>
                      <a:pt x="184" y="9"/>
                    </a:lnTo>
                    <a:lnTo>
                      <a:pt x="253" y="131"/>
                    </a:lnTo>
                    <a:lnTo>
                      <a:pt x="253" y="132"/>
                    </a:lnTo>
                    <a:lnTo>
                      <a:pt x="253" y="134"/>
                    </a:lnTo>
                    <a:lnTo>
                      <a:pt x="250" y="135"/>
                    </a:lnTo>
                    <a:lnTo>
                      <a:pt x="248" y="137"/>
                    </a:lnTo>
                    <a:lnTo>
                      <a:pt x="245" y="137"/>
                    </a:lnTo>
                    <a:lnTo>
                      <a:pt x="242" y="138"/>
                    </a:lnTo>
                    <a:lnTo>
                      <a:pt x="237" y="137"/>
                    </a:lnTo>
                    <a:lnTo>
                      <a:pt x="234" y="137"/>
                    </a:lnTo>
                    <a:lnTo>
                      <a:pt x="32" y="74"/>
                    </a:lnTo>
                    <a:lnTo>
                      <a:pt x="29" y="72"/>
                    </a:lnTo>
                    <a:lnTo>
                      <a:pt x="27" y="72"/>
                    </a:lnTo>
                    <a:lnTo>
                      <a:pt x="24" y="71"/>
                    </a:lnTo>
                    <a:lnTo>
                      <a:pt x="19" y="69"/>
                    </a:lnTo>
                    <a:lnTo>
                      <a:pt x="16" y="69"/>
                    </a:lnTo>
                    <a:lnTo>
                      <a:pt x="13" y="68"/>
                    </a:lnTo>
                    <a:lnTo>
                      <a:pt x="11" y="66"/>
                    </a:lnTo>
                    <a:lnTo>
                      <a:pt x="8" y="66"/>
                    </a:lnTo>
                    <a:lnTo>
                      <a:pt x="5" y="65"/>
                    </a:lnTo>
                    <a:lnTo>
                      <a:pt x="3" y="65"/>
                    </a:lnTo>
                    <a:lnTo>
                      <a:pt x="3" y="63"/>
                    </a:lnTo>
                    <a:lnTo>
                      <a:pt x="0" y="62"/>
                    </a:lnTo>
                    <a:lnTo>
                      <a:pt x="0" y="60"/>
                    </a:lnTo>
                    <a:lnTo>
                      <a:pt x="0" y="59"/>
                    </a:lnTo>
                    <a:lnTo>
                      <a:pt x="0" y="57"/>
                    </a:lnTo>
                    <a:lnTo>
                      <a:pt x="32" y="9"/>
                    </a:lnTo>
                    <a:lnTo>
                      <a:pt x="35" y="8"/>
                    </a:lnTo>
                    <a:lnTo>
                      <a:pt x="35" y="5"/>
                    </a:lnTo>
                    <a:lnTo>
                      <a:pt x="37" y="3"/>
                    </a:lnTo>
                    <a:lnTo>
                      <a:pt x="40" y="2"/>
                    </a:lnTo>
                    <a:lnTo>
                      <a:pt x="43" y="2"/>
                    </a:lnTo>
                    <a:lnTo>
                      <a:pt x="48" y="0"/>
                    </a:lnTo>
                    <a:lnTo>
                      <a:pt x="51" y="0"/>
                    </a:lnTo>
                    <a:lnTo>
                      <a:pt x="53" y="0"/>
                    </a:lnTo>
                  </a:path>
                </a:pathLst>
              </a:custGeom>
              <a:solidFill>
                <a:srgbClr val="000000"/>
              </a:solidFill>
              <a:ln w="12700" cap="rnd">
                <a:solidFill>
                  <a:srgbClr val="000000"/>
                </a:solidFill>
                <a:round/>
                <a:headEnd/>
                <a:tailEnd/>
              </a:ln>
            </p:spPr>
            <p:txBody>
              <a:bodyPr>
                <a:prstTxWarp prst="textNoShape">
                  <a:avLst/>
                </a:prstTxWarp>
              </a:bodyPr>
              <a:lstStyle/>
              <a:p>
                <a:endParaRPr lang="en-US"/>
              </a:p>
            </p:txBody>
          </p:sp>
        </p:grpSp>
        <p:sp>
          <p:nvSpPr>
            <p:cNvPr id="26176" name="Rectangle 825"/>
            <p:cNvSpPr>
              <a:spLocks noChangeArrowheads="1"/>
            </p:cNvSpPr>
            <p:nvPr/>
          </p:nvSpPr>
          <p:spPr bwMode="auto">
            <a:xfrm>
              <a:off x="466" y="3289"/>
              <a:ext cx="451" cy="198"/>
            </a:xfrm>
            <a:prstGeom prst="rect">
              <a:avLst/>
            </a:prstGeom>
            <a:solidFill>
              <a:srgbClr val="FFFFFF"/>
            </a:solidFill>
            <a:ln w="12700">
              <a:noFill/>
              <a:miter lim="800000"/>
              <a:headEnd/>
              <a:tailEnd/>
            </a:ln>
          </p:spPr>
          <p:txBody>
            <a:bodyPr wrap="none" lIns="90487" tIns="44450" rIns="90487" bIns="44450">
              <a:prstTxWarp prst="textNoShape">
                <a:avLst/>
              </a:prstTxWarp>
              <a:spAutoFit/>
            </a:bodyPr>
            <a:lstStyle/>
            <a:p>
              <a:pPr algn="l"/>
              <a:r>
                <a:rPr lang="en-US" sz="1400" b="0">
                  <a:solidFill>
                    <a:schemeClr val="tx2"/>
                  </a:solidFill>
                </a:rPr>
                <a:t>Digger</a:t>
              </a:r>
            </a:p>
          </p:txBody>
        </p:sp>
      </p:grpSp>
      <p:grpSp>
        <p:nvGrpSpPr>
          <p:cNvPr id="13" name="Group 829"/>
          <p:cNvGrpSpPr>
            <a:grpSpLocks/>
          </p:cNvGrpSpPr>
          <p:nvPr/>
        </p:nvGrpSpPr>
        <p:grpSpPr bwMode="auto">
          <a:xfrm>
            <a:off x="3352800" y="5583238"/>
            <a:ext cx="1285875" cy="179387"/>
            <a:chOff x="2112" y="3517"/>
            <a:chExt cx="810" cy="113"/>
          </a:xfrm>
        </p:grpSpPr>
        <p:sp>
          <p:nvSpPr>
            <p:cNvPr id="26173" name="Freeform 827" descr="Light upward diagonal"/>
            <p:cNvSpPr>
              <a:spLocks/>
            </p:cNvSpPr>
            <p:nvPr/>
          </p:nvSpPr>
          <p:spPr bwMode="auto">
            <a:xfrm>
              <a:off x="2112" y="3517"/>
              <a:ext cx="806" cy="80"/>
            </a:xfrm>
            <a:custGeom>
              <a:avLst/>
              <a:gdLst>
                <a:gd name="T0" fmla="*/ 0 w 806"/>
                <a:gd name="T1" fmla="*/ 31 h 80"/>
                <a:gd name="T2" fmla="*/ 634 w 806"/>
                <a:gd name="T3" fmla="*/ 0 h 80"/>
                <a:gd name="T4" fmla="*/ 805 w 806"/>
                <a:gd name="T5" fmla="*/ 40 h 80"/>
                <a:gd name="T6" fmla="*/ 192 w 806"/>
                <a:gd name="T7" fmla="*/ 79 h 80"/>
                <a:gd name="T8" fmla="*/ 0 w 806"/>
                <a:gd name="T9" fmla="*/ 31 h 80"/>
                <a:gd name="T10" fmla="*/ 0 60000 65536"/>
                <a:gd name="T11" fmla="*/ 0 60000 65536"/>
                <a:gd name="T12" fmla="*/ 0 60000 65536"/>
                <a:gd name="T13" fmla="*/ 0 60000 65536"/>
                <a:gd name="T14" fmla="*/ 0 60000 65536"/>
                <a:gd name="T15" fmla="*/ 0 w 806"/>
                <a:gd name="T16" fmla="*/ 0 h 80"/>
                <a:gd name="T17" fmla="*/ 806 w 806"/>
                <a:gd name="T18" fmla="*/ 80 h 80"/>
              </a:gdLst>
              <a:ahLst/>
              <a:cxnLst>
                <a:cxn ang="T10">
                  <a:pos x="T0" y="T1"/>
                </a:cxn>
                <a:cxn ang="T11">
                  <a:pos x="T2" y="T3"/>
                </a:cxn>
                <a:cxn ang="T12">
                  <a:pos x="T4" y="T5"/>
                </a:cxn>
                <a:cxn ang="T13">
                  <a:pos x="T6" y="T7"/>
                </a:cxn>
                <a:cxn ang="T14">
                  <a:pos x="T8" y="T9"/>
                </a:cxn>
              </a:cxnLst>
              <a:rect l="T15" t="T16" r="T17" b="T18"/>
              <a:pathLst>
                <a:path w="806" h="80">
                  <a:moveTo>
                    <a:pt x="0" y="31"/>
                  </a:moveTo>
                  <a:lnTo>
                    <a:pt x="634" y="0"/>
                  </a:lnTo>
                  <a:lnTo>
                    <a:pt x="805" y="40"/>
                  </a:lnTo>
                  <a:lnTo>
                    <a:pt x="192" y="79"/>
                  </a:lnTo>
                  <a:lnTo>
                    <a:pt x="0" y="31"/>
                  </a:lnTo>
                </a:path>
              </a:pathLst>
            </a:custGeom>
            <a:pattFill prst="ltUpDiag">
              <a:fgClr>
                <a:srgbClr val="3E1403"/>
              </a:fgClr>
              <a:bgClr>
                <a:srgbClr val="FFFFFF"/>
              </a:bgClr>
            </a:pattFill>
            <a:ln w="12700" cap="rnd">
              <a:solidFill>
                <a:schemeClr val="tx2"/>
              </a:solidFill>
              <a:round/>
              <a:headEnd/>
              <a:tailEnd/>
            </a:ln>
          </p:spPr>
          <p:txBody>
            <a:bodyPr>
              <a:prstTxWarp prst="textNoShape">
                <a:avLst/>
              </a:prstTxWarp>
            </a:bodyPr>
            <a:lstStyle/>
            <a:p>
              <a:endParaRPr lang="en-US"/>
            </a:p>
          </p:txBody>
        </p:sp>
        <p:sp>
          <p:nvSpPr>
            <p:cNvPr id="26174" name="Freeform 828"/>
            <p:cNvSpPr>
              <a:spLocks/>
            </p:cNvSpPr>
            <p:nvPr/>
          </p:nvSpPr>
          <p:spPr bwMode="auto">
            <a:xfrm>
              <a:off x="2125" y="3554"/>
              <a:ext cx="797" cy="76"/>
            </a:xfrm>
            <a:custGeom>
              <a:avLst/>
              <a:gdLst>
                <a:gd name="T0" fmla="*/ 13 w 797"/>
                <a:gd name="T1" fmla="*/ 36 h 76"/>
                <a:gd name="T2" fmla="*/ 0 w 797"/>
                <a:gd name="T3" fmla="*/ 0 h 76"/>
                <a:gd name="T4" fmla="*/ 182 w 797"/>
                <a:gd name="T5" fmla="*/ 51 h 76"/>
                <a:gd name="T6" fmla="*/ 796 w 797"/>
                <a:gd name="T7" fmla="*/ 4 h 76"/>
                <a:gd name="T8" fmla="*/ 796 w 797"/>
                <a:gd name="T9" fmla="*/ 27 h 76"/>
                <a:gd name="T10" fmla="*/ 182 w 797"/>
                <a:gd name="T11" fmla="*/ 75 h 76"/>
                <a:gd name="T12" fmla="*/ 13 w 797"/>
                <a:gd name="T13" fmla="*/ 36 h 76"/>
                <a:gd name="T14" fmla="*/ 0 60000 65536"/>
                <a:gd name="T15" fmla="*/ 0 60000 65536"/>
                <a:gd name="T16" fmla="*/ 0 60000 65536"/>
                <a:gd name="T17" fmla="*/ 0 60000 65536"/>
                <a:gd name="T18" fmla="*/ 0 60000 65536"/>
                <a:gd name="T19" fmla="*/ 0 60000 65536"/>
                <a:gd name="T20" fmla="*/ 0 60000 65536"/>
                <a:gd name="T21" fmla="*/ 0 w 797"/>
                <a:gd name="T22" fmla="*/ 0 h 76"/>
                <a:gd name="T23" fmla="*/ 797 w 797"/>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7" h="76">
                  <a:moveTo>
                    <a:pt x="13" y="36"/>
                  </a:moveTo>
                  <a:lnTo>
                    <a:pt x="0" y="0"/>
                  </a:lnTo>
                  <a:lnTo>
                    <a:pt x="182" y="51"/>
                  </a:lnTo>
                  <a:lnTo>
                    <a:pt x="796" y="4"/>
                  </a:lnTo>
                  <a:lnTo>
                    <a:pt x="796" y="27"/>
                  </a:lnTo>
                  <a:lnTo>
                    <a:pt x="182" y="75"/>
                  </a:lnTo>
                  <a:lnTo>
                    <a:pt x="13" y="36"/>
                  </a:lnTo>
                </a:path>
              </a:pathLst>
            </a:custGeom>
            <a:gradFill rotWithShape="0">
              <a:gsLst>
                <a:gs pos="0">
                  <a:srgbClr val="FFFFFF"/>
                </a:gs>
                <a:gs pos="100000">
                  <a:srgbClr val="3E1403"/>
                </a:gs>
              </a:gsLst>
              <a:path path="rect">
                <a:fillToRect l="50000" t="50000" r="50000" b="50000"/>
              </a:path>
            </a:gradFill>
            <a:ln w="12700" cap="rnd">
              <a:solidFill>
                <a:schemeClr val="tx1"/>
              </a:solidFill>
              <a:round/>
              <a:headEnd/>
              <a:tailEnd/>
            </a:ln>
          </p:spPr>
          <p:txBody>
            <a:bodyPr>
              <a:prstTxWarp prst="textNoShape">
                <a:avLst/>
              </a:prstTxWarp>
            </a:bodyPr>
            <a:lstStyle/>
            <a:p>
              <a:endParaRPr lang="en-US"/>
            </a:p>
          </p:txBody>
        </p:sp>
      </p:grpSp>
      <p:grpSp>
        <p:nvGrpSpPr>
          <p:cNvPr id="14" name="Group 832"/>
          <p:cNvGrpSpPr>
            <a:grpSpLocks/>
          </p:cNvGrpSpPr>
          <p:nvPr/>
        </p:nvGrpSpPr>
        <p:grpSpPr bwMode="auto">
          <a:xfrm>
            <a:off x="3770313" y="5114925"/>
            <a:ext cx="1279525" cy="173038"/>
            <a:chOff x="2375" y="3222"/>
            <a:chExt cx="806" cy="109"/>
          </a:xfrm>
        </p:grpSpPr>
        <p:sp>
          <p:nvSpPr>
            <p:cNvPr id="26171" name="Freeform 830" descr="Light upward diagonal"/>
            <p:cNvSpPr>
              <a:spLocks/>
            </p:cNvSpPr>
            <p:nvPr/>
          </p:nvSpPr>
          <p:spPr bwMode="auto">
            <a:xfrm>
              <a:off x="2375" y="3222"/>
              <a:ext cx="806" cy="81"/>
            </a:xfrm>
            <a:custGeom>
              <a:avLst/>
              <a:gdLst>
                <a:gd name="T0" fmla="*/ 0 w 806"/>
                <a:gd name="T1" fmla="*/ 32 h 81"/>
                <a:gd name="T2" fmla="*/ 634 w 806"/>
                <a:gd name="T3" fmla="*/ 0 h 81"/>
                <a:gd name="T4" fmla="*/ 805 w 806"/>
                <a:gd name="T5" fmla="*/ 40 h 81"/>
                <a:gd name="T6" fmla="*/ 192 w 806"/>
                <a:gd name="T7" fmla="*/ 80 h 81"/>
                <a:gd name="T8" fmla="*/ 0 w 806"/>
                <a:gd name="T9" fmla="*/ 32 h 81"/>
                <a:gd name="T10" fmla="*/ 0 60000 65536"/>
                <a:gd name="T11" fmla="*/ 0 60000 65536"/>
                <a:gd name="T12" fmla="*/ 0 60000 65536"/>
                <a:gd name="T13" fmla="*/ 0 60000 65536"/>
                <a:gd name="T14" fmla="*/ 0 60000 65536"/>
                <a:gd name="T15" fmla="*/ 0 w 806"/>
                <a:gd name="T16" fmla="*/ 0 h 81"/>
                <a:gd name="T17" fmla="*/ 806 w 806"/>
                <a:gd name="T18" fmla="*/ 81 h 81"/>
              </a:gdLst>
              <a:ahLst/>
              <a:cxnLst>
                <a:cxn ang="T10">
                  <a:pos x="T0" y="T1"/>
                </a:cxn>
                <a:cxn ang="T11">
                  <a:pos x="T2" y="T3"/>
                </a:cxn>
                <a:cxn ang="T12">
                  <a:pos x="T4" y="T5"/>
                </a:cxn>
                <a:cxn ang="T13">
                  <a:pos x="T6" y="T7"/>
                </a:cxn>
                <a:cxn ang="T14">
                  <a:pos x="T8" y="T9"/>
                </a:cxn>
              </a:cxnLst>
              <a:rect l="T15" t="T16" r="T17" b="T18"/>
              <a:pathLst>
                <a:path w="806" h="81">
                  <a:moveTo>
                    <a:pt x="0" y="32"/>
                  </a:moveTo>
                  <a:lnTo>
                    <a:pt x="634" y="0"/>
                  </a:lnTo>
                  <a:lnTo>
                    <a:pt x="805" y="40"/>
                  </a:lnTo>
                  <a:lnTo>
                    <a:pt x="192" y="80"/>
                  </a:lnTo>
                  <a:lnTo>
                    <a:pt x="0" y="32"/>
                  </a:lnTo>
                </a:path>
              </a:pathLst>
            </a:custGeom>
            <a:pattFill prst="ltUpDiag">
              <a:fgClr>
                <a:srgbClr val="3E1403"/>
              </a:fgClr>
              <a:bgClr>
                <a:srgbClr val="FFFFFF"/>
              </a:bgClr>
            </a:pattFill>
            <a:ln w="12700" cap="rnd">
              <a:solidFill>
                <a:schemeClr val="tx1"/>
              </a:solidFill>
              <a:round/>
              <a:headEnd/>
              <a:tailEnd/>
            </a:ln>
          </p:spPr>
          <p:txBody>
            <a:bodyPr>
              <a:prstTxWarp prst="textNoShape">
                <a:avLst/>
              </a:prstTxWarp>
            </a:bodyPr>
            <a:lstStyle/>
            <a:p>
              <a:endParaRPr lang="en-US"/>
            </a:p>
          </p:txBody>
        </p:sp>
        <p:sp>
          <p:nvSpPr>
            <p:cNvPr id="26172" name="Freeform 831"/>
            <p:cNvSpPr>
              <a:spLocks/>
            </p:cNvSpPr>
            <p:nvPr/>
          </p:nvSpPr>
          <p:spPr bwMode="auto">
            <a:xfrm>
              <a:off x="2381" y="3255"/>
              <a:ext cx="797" cy="76"/>
            </a:xfrm>
            <a:custGeom>
              <a:avLst/>
              <a:gdLst>
                <a:gd name="T0" fmla="*/ 13 w 797"/>
                <a:gd name="T1" fmla="*/ 36 h 76"/>
                <a:gd name="T2" fmla="*/ 0 w 797"/>
                <a:gd name="T3" fmla="*/ 0 h 76"/>
                <a:gd name="T4" fmla="*/ 182 w 797"/>
                <a:gd name="T5" fmla="*/ 51 h 76"/>
                <a:gd name="T6" fmla="*/ 796 w 797"/>
                <a:gd name="T7" fmla="*/ 4 h 76"/>
                <a:gd name="T8" fmla="*/ 796 w 797"/>
                <a:gd name="T9" fmla="*/ 27 h 76"/>
                <a:gd name="T10" fmla="*/ 182 w 797"/>
                <a:gd name="T11" fmla="*/ 75 h 76"/>
                <a:gd name="T12" fmla="*/ 13 w 797"/>
                <a:gd name="T13" fmla="*/ 36 h 76"/>
                <a:gd name="T14" fmla="*/ 0 60000 65536"/>
                <a:gd name="T15" fmla="*/ 0 60000 65536"/>
                <a:gd name="T16" fmla="*/ 0 60000 65536"/>
                <a:gd name="T17" fmla="*/ 0 60000 65536"/>
                <a:gd name="T18" fmla="*/ 0 60000 65536"/>
                <a:gd name="T19" fmla="*/ 0 60000 65536"/>
                <a:gd name="T20" fmla="*/ 0 60000 65536"/>
                <a:gd name="T21" fmla="*/ 0 w 797"/>
                <a:gd name="T22" fmla="*/ 0 h 76"/>
                <a:gd name="T23" fmla="*/ 797 w 797"/>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7" h="76">
                  <a:moveTo>
                    <a:pt x="13" y="36"/>
                  </a:moveTo>
                  <a:lnTo>
                    <a:pt x="0" y="0"/>
                  </a:lnTo>
                  <a:lnTo>
                    <a:pt x="182" y="51"/>
                  </a:lnTo>
                  <a:lnTo>
                    <a:pt x="796" y="4"/>
                  </a:lnTo>
                  <a:lnTo>
                    <a:pt x="796" y="27"/>
                  </a:lnTo>
                  <a:lnTo>
                    <a:pt x="182" y="75"/>
                  </a:lnTo>
                  <a:lnTo>
                    <a:pt x="13" y="36"/>
                  </a:lnTo>
                </a:path>
              </a:pathLst>
            </a:custGeom>
            <a:gradFill rotWithShape="0">
              <a:gsLst>
                <a:gs pos="0">
                  <a:srgbClr val="FFFFFF"/>
                </a:gs>
                <a:gs pos="100000">
                  <a:srgbClr val="3E1403"/>
                </a:gs>
              </a:gsLst>
              <a:path path="rect">
                <a:fillToRect l="50000" t="50000" r="50000" b="50000"/>
              </a:path>
            </a:gradFill>
            <a:ln w="12700" cap="rnd">
              <a:solidFill>
                <a:schemeClr val="tx1"/>
              </a:solidFill>
              <a:round/>
              <a:headEnd/>
              <a:tailEnd/>
            </a:ln>
          </p:spPr>
          <p:txBody>
            <a:bodyPr>
              <a:prstTxWarp prst="textNoShape">
                <a:avLst/>
              </a:prstTxWarp>
            </a:bodyPr>
            <a:lstStyle/>
            <a:p>
              <a:endParaRPr lang="en-US"/>
            </a:p>
          </p:txBody>
        </p:sp>
      </p:grpSp>
      <p:grpSp>
        <p:nvGrpSpPr>
          <p:cNvPr id="15" name="Group 835"/>
          <p:cNvGrpSpPr>
            <a:grpSpLocks/>
          </p:cNvGrpSpPr>
          <p:nvPr/>
        </p:nvGrpSpPr>
        <p:grpSpPr bwMode="auto">
          <a:xfrm>
            <a:off x="4430713" y="5321300"/>
            <a:ext cx="1279525" cy="179388"/>
            <a:chOff x="2791" y="3352"/>
            <a:chExt cx="806" cy="113"/>
          </a:xfrm>
        </p:grpSpPr>
        <p:sp>
          <p:nvSpPr>
            <p:cNvPr id="26169" name="Freeform 833" descr="Light upward diagonal"/>
            <p:cNvSpPr>
              <a:spLocks/>
            </p:cNvSpPr>
            <p:nvPr/>
          </p:nvSpPr>
          <p:spPr bwMode="auto">
            <a:xfrm>
              <a:off x="2791" y="3352"/>
              <a:ext cx="806" cy="80"/>
            </a:xfrm>
            <a:custGeom>
              <a:avLst/>
              <a:gdLst>
                <a:gd name="T0" fmla="*/ 0 w 806"/>
                <a:gd name="T1" fmla="*/ 31 h 80"/>
                <a:gd name="T2" fmla="*/ 634 w 806"/>
                <a:gd name="T3" fmla="*/ 0 h 80"/>
                <a:gd name="T4" fmla="*/ 805 w 806"/>
                <a:gd name="T5" fmla="*/ 40 h 80"/>
                <a:gd name="T6" fmla="*/ 192 w 806"/>
                <a:gd name="T7" fmla="*/ 79 h 80"/>
                <a:gd name="T8" fmla="*/ 0 w 806"/>
                <a:gd name="T9" fmla="*/ 31 h 80"/>
                <a:gd name="T10" fmla="*/ 0 60000 65536"/>
                <a:gd name="T11" fmla="*/ 0 60000 65536"/>
                <a:gd name="T12" fmla="*/ 0 60000 65536"/>
                <a:gd name="T13" fmla="*/ 0 60000 65536"/>
                <a:gd name="T14" fmla="*/ 0 60000 65536"/>
                <a:gd name="T15" fmla="*/ 0 w 806"/>
                <a:gd name="T16" fmla="*/ 0 h 80"/>
                <a:gd name="T17" fmla="*/ 806 w 806"/>
                <a:gd name="T18" fmla="*/ 80 h 80"/>
              </a:gdLst>
              <a:ahLst/>
              <a:cxnLst>
                <a:cxn ang="T10">
                  <a:pos x="T0" y="T1"/>
                </a:cxn>
                <a:cxn ang="T11">
                  <a:pos x="T2" y="T3"/>
                </a:cxn>
                <a:cxn ang="T12">
                  <a:pos x="T4" y="T5"/>
                </a:cxn>
                <a:cxn ang="T13">
                  <a:pos x="T6" y="T7"/>
                </a:cxn>
                <a:cxn ang="T14">
                  <a:pos x="T8" y="T9"/>
                </a:cxn>
              </a:cxnLst>
              <a:rect l="T15" t="T16" r="T17" b="T18"/>
              <a:pathLst>
                <a:path w="806" h="80">
                  <a:moveTo>
                    <a:pt x="0" y="31"/>
                  </a:moveTo>
                  <a:lnTo>
                    <a:pt x="634" y="0"/>
                  </a:lnTo>
                  <a:lnTo>
                    <a:pt x="805" y="40"/>
                  </a:lnTo>
                  <a:lnTo>
                    <a:pt x="192" y="79"/>
                  </a:lnTo>
                  <a:lnTo>
                    <a:pt x="0" y="31"/>
                  </a:lnTo>
                </a:path>
              </a:pathLst>
            </a:custGeom>
            <a:pattFill prst="ltUpDiag">
              <a:fgClr>
                <a:srgbClr val="3E1403"/>
              </a:fgClr>
              <a:bgClr>
                <a:srgbClr val="FFFFFF"/>
              </a:bgClr>
            </a:pattFill>
            <a:ln w="12700" cap="rnd">
              <a:solidFill>
                <a:schemeClr val="tx2"/>
              </a:solidFill>
              <a:round/>
              <a:headEnd/>
              <a:tailEnd/>
            </a:ln>
          </p:spPr>
          <p:txBody>
            <a:bodyPr>
              <a:prstTxWarp prst="textNoShape">
                <a:avLst/>
              </a:prstTxWarp>
            </a:bodyPr>
            <a:lstStyle/>
            <a:p>
              <a:endParaRPr lang="en-US"/>
            </a:p>
          </p:txBody>
        </p:sp>
        <p:sp>
          <p:nvSpPr>
            <p:cNvPr id="26170" name="Freeform 834"/>
            <p:cNvSpPr>
              <a:spLocks/>
            </p:cNvSpPr>
            <p:nvPr/>
          </p:nvSpPr>
          <p:spPr bwMode="auto">
            <a:xfrm>
              <a:off x="2793" y="3389"/>
              <a:ext cx="797" cy="76"/>
            </a:xfrm>
            <a:custGeom>
              <a:avLst/>
              <a:gdLst>
                <a:gd name="T0" fmla="*/ 13 w 797"/>
                <a:gd name="T1" fmla="*/ 36 h 76"/>
                <a:gd name="T2" fmla="*/ 0 w 797"/>
                <a:gd name="T3" fmla="*/ 0 h 76"/>
                <a:gd name="T4" fmla="*/ 182 w 797"/>
                <a:gd name="T5" fmla="*/ 51 h 76"/>
                <a:gd name="T6" fmla="*/ 796 w 797"/>
                <a:gd name="T7" fmla="*/ 4 h 76"/>
                <a:gd name="T8" fmla="*/ 796 w 797"/>
                <a:gd name="T9" fmla="*/ 27 h 76"/>
                <a:gd name="T10" fmla="*/ 182 w 797"/>
                <a:gd name="T11" fmla="*/ 75 h 76"/>
                <a:gd name="T12" fmla="*/ 13 w 797"/>
                <a:gd name="T13" fmla="*/ 36 h 76"/>
                <a:gd name="T14" fmla="*/ 0 60000 65536"/>
                <a:gd name="T15" fmla="*/ 0 60000 65536"/>
                <a:gd name="T16" fmla="*/ 0 60000 65536"/>
                <a:gd name="T17" fmla="*/ 0 60000 65536"/>
                <a:gd name="T18" fmla="*/ 0 60000 65536"/>
                <a:gd name="T19" fmla="*/ 0 60000 65536"/>
                <a:gd name="T20" fmla="*/ 0 60000 65536"/>
                <a:gd name="T21" fmla="*/ 0 w 797"/>
                <a:gd name="T22" fmla="*/ 0 h 76"/>
                <a:gd name="T23" fmla="*/ 797 w 797"/>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7" h="76">
                  <a:moveTo>
                    <a:pt x="13" y="36"/>
                  </a:moveTo>
                  <a:lnTo>
                    <a:pt x="0" y="0"/>
                  </a:lnTo>
                  <a:lnTo>
                    <a:pt x="182" y="51"/>
                  </a:lnTo>
                  <a:lnTo>
                    <a:pt x="796" y="4"/>
                  </a:lnTo>
                  <a:lnTo>
                    <a:pt x="796" y="27"/>
                  </a:lnTo>
                  <a:lnTo>
                    <a:pt x="182" y="75"/>
                  </a:lnTo>
                  <a:lnTo>
                    <a:pt x="13" y="36"/>
                  </a:lnTo>
                </a:path>
              </a:pathLst>
            </a:custGeom>
            <a:gradFill rotWithShape="0">
              <a:gsLst>
                <a:gs pos="0">
                  <a:srgbClr val="FFFFFF"/>
                </a:gs>
                <a:gs pos="100000">
                  <a:srgbClr val="3E1403"/>
                </a:gs>
              </a:gsLst>
              <a:path path="rect">
                <a:fillToRect l="50000" t="50000" r="50000" b="50000"/>
              </a:path>
            </a:gradFill>
            <a:ln w="12700" cap="rnd">
              <a:solidFill>
                <a:schemeClr val="tx1"/>
              </a:solidFill>
              <a:round/>
              <a:headEnd/>
              <a:tailEnd/>
            </a:ln>
          </p:spPr>
          <p:txBody>
            <a:bodyPr>
              <a:prstTxWarp prst="textNoShape">
                <a:avLst/>
              </a:prstTxWarp>
            </a:bodyPr>
            <a:lstStyle/>
            <a:p>
              <a:endParaRPr lang="en-US"/>
            </a:p>
          </p:txBody>
        </p:sp>
      </p:grpSp>
      <p:grpSp>
        <p:nvGrpSpPr>
          <p:cNvPr id="16" name="Group 838"/>
          <p:cNvGrpSpPr>
            <a:grpSpLocks/>
          </p:cNvGrpSpPr>
          <p:nvPr/>
        </p:nvGrpSpPr>
        <p:grpSpPr bwMode="auto">
          <a:xfrm>
            <a:off x="5461000" y="4908550"/>
            <a:ext cx="1279525" cy="177800"/>
            <a:chOff x="3440" y="3092"/>
            <a:chExt cx="806" cy="112"/>
          </a:xfrm>
        </p:grpSpPr>
        <p:sp>
          <p:nvSpPr>
            <p:cNvPr id="26167" name="Freeform 836" descr="Light upward diagonal"/>
            <p:cNvSpPr>
              <a:spLocks/>
            </p:cNvSpPr>
            <p:nvPr/>
          </p:nvSpPr>
          <p:spPr bwMode="auto">
            <a:xfrm>
              <a:off x="3440" y="3092"/>
              <a:ext cx="806" cy="80"/>
            </a:xfrm>
            <a:custGeom>
              <a:avLst/>
              <a:gdLst>
                <a:gd name="T0" fmla="*/ 0 w 806"/>
                <a:gd name="T1" fmla="*/ 31 h 80"/>
                <a:gd name="T2" fmla="*/ 634 w 806"/>
                <a:gd name="T3" fmla="*/ 0 h 80"/>
                <a:gd name="T4" fmla="*/ 805 w 806"/>
                <a:gd name="T5" fmla="*/ 40 h 80"/>
                <a:gd name="T6" fmla="*/ 192 w 806"/>
                <a:gd name="T7" fmla="*/ 79 h 80"/>
                <a:gd name="T8" fmla="*/ 0 w 806"/>
                <a:gd name="T9" fmla="*/ 31 h 80"/>
                <a:gd name="T10" fmla="*/ 0 60000 65536"/>
                <a:gd name="T11" fmla="*/ 0 60000 65536"/>
                <a:gd name="T12" fmla="*/ 0 60000 65536"/>
                <a:gd name="T13" fmla="*/ 0 60000 65536"/>
                <a:gd name="T14" fmla="*/ 0 60000 65536"/>
                <a:gd name="T15" fmla="*/ 0 w 806"/>
                <a:gd name="T16" fmla="*/ 0 h 80"/>
                <a:gd name="T17" fmla="*/ 806 w 806"/>
                <a:gd name="T18" fmla="*/ 80 h 80"/>
              </a:gdLst>
              <a:ahLst/>
              <a:cxnLst>
                <a:cxn ang="T10">
                  <a:pos x="T0" y="T1"/>
                </a:cxn>
                <a:cxn ang="T11">
                  <a:pos x="T2" y="T3"/>
                </a:cxn>
                <a:cxn ang="T12">
                  <a:pos x="T4" y="T5"/>
                </a:cxn>
                <a:cxn ang="T13">
                  <a:pos x="T6" y="T7"/>
                </a:cxn>
                <a:cxn ang="T14">
                  <a:pos x="T8" y="T9"/>
                </a:cxn>
              </a:cxnLst>
              <a:rect l="T15" t="T16" r="T17" b="T18"/>
              <a:pathLst>
                <a:path w="806" h="80">
                  <a:moveTo>
                    <a:pt x="0" y="31"/>
                  </a:moveTo>
                  <a:lnTo>
                    <a:pt x="634" y="0"/>
                  </a:lnTo>
                  <a:lnTo>
                    <a:pt x="805" y="40"/>
                  </a:lnTo>
                  <a:lnTo>
                    <a:pt x="192" y="79"/>
                  </a:lnTo>
                  <a:lnTo>
                    <a:pt x="0" y="31"/>
                  </a:lnTo>
                </a:path>
              </a:pathLst>
            </a:custGeom>
            <a:pattFill prst="ltUpDiag">
              <a:fgClr>
                <a:srgbClr val="3E1403"/>
              </a:fgClr>
              <a:bgClr>
                <a:srgbClr val="FFFFFF"/>
              </a:bgClr>
            </a:pattFill>
            <a:ln w="12700" cap="rnd">
              <a:solidFill>
                <a:schemeClr val="tx2"/>
              </a:solidFill>
              <a:round/>
              <a:headEnd/>
              <a:tailEnd/>
            </a:ln>
          </p:spPr>
          <p:txBody>
            <a:bodyPr>
              <a:prstTxWarp prst="textNoShape">
                <a:avLst/>
              </a:prstTxWarp>
            </a:bodyPr>
            <a:lstStyle/>
            <a:p>
              <a:endParaRPr lang="en-US"/>
            </a:p>
          </p:txBody>
        </p:sp>
        <p:sp>
          <p:nvSpPr>
            <p:cNvPr id="26168" name="Freeform 837"/>
            <p:cNvSpPr>
              <a:spLocks/>
            </p:cNvSpPr>
            <p:nvPr/>
          </p:nvSpPr>
          <p:spPr bwMode="auto">
            <a:xfrm>
              <a:off x="3443" y="3128"/>
              <a:ext cx="797" cy="76"/>
            </a:xfrm>
            <a:custGeom>
              <a:avLst/>
              <a:gdLst>
                <a:gd name="T0" fmla="*/ 13 w 797"/>
                <a:gd name="T1" fmla="*/ 36 h 76"/>
                <a:gd name="T2" fmla="*/ 0 w 797"/>
                <a:gd name="T3" fmla="*/ 0 h 76"/>
                <a:gd name="T4" fmla="*/ 182 w 797"/>
                <a:gd name="T5" fmla="*/ 51 h 76"/>
                <a:gd name="T6" fmla="*/ 796 w 797"/>
                <a:gd name="T7" fmla="*/ 4 h 76"/>
                <a:gd name="T8" fmla="*/ 796 w 797"/>
                <a:gd name="T9" fmla="*/ 27 h 76"/>
                <a:gd name="T10" fmla="*/ 182 w 797"/>
                <a:gd name="T11" fmla="*/ 75 h 76"/>
                <a:gd name="T12" fmla="*/ 13 w 797"/>
                <a:gd name="T13" fmla="*/ 36 h 76"/>
                <a:gd name="T14" fmla="*/ 0 60000 65536"/>
                <a:gd name="T15" fmla="*/ 0 60000 65536"/>
                <a:gd name="T16" fmla="*/ 0 60000 65536"/>
                <a:gd name="T17" fmla="*/ 0 60000 65536"/>
                <a:gd name="T18" fmla="*/ 0 60000 65536"/>
                <a:gd name="T19" fmla="*/ 0 60000 65536"/>
                <a:gd name="T20" fmla="*/ 0 60000 65536"/>
                <a:gd name="T21" fmla="*/ 0 w 797"/>
                <a:gd name="T22" fmla="*/ 0 h 76"/>
                <a:gd name="T23" fmla="*/ 797 w 797"/>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7" h="76">
                  <a:moveTo>
                    <a:pt x="13" y="36"/>
                  </a:moveTo>
                  <a:lnTo>
                    <a:pt x="0" y="0"/>
                  </a:lnTo>
                  <a:lnTo>
                    <a:pt x="182" y="51"/>
                  </a:lnTo>
                  <a:lnTo>
                    <a:pt x="796" y="4"/>
                  </a:lnTo>
                  <a:lnTo>
                    <a:pt x="796" y="27"/>
                  </a:lnTo>
                  <a:lnTo>
                    <a:pt x="182" y="75"/>
                  </a:lnTo>
                  <a:lnTo>
                    <a:pt x="13" y="36"/>
                  </a:lnTo>
                </a:path>
              </a:pathLst>
            </a:custGeom>
            <a:gradFill rotWithShape="0">
              <a:gsLst>
                <a:gs pos="0">
                  <a:srgbClr val="FFFFFF"/>
                </a:gs>
                <a:gs pos="100000">
                  <a:srgbClr val="3E1403"/>
                </a:gs>
              </a:gsLst>
              <a:path path="rect">
                <a:fillToRect l="50000" t="50000" r="50000" b="50000"/>
              </a:path>
            </a:gradFill>
            <a:ln w="12700" cap="rnd">
              <a:solidFill>
                <a:schemeClr val="tx1"/>
              </a:solidFill>
              <a:round/>
              <a:headEnd/>
              <a:tailEnd/>
            </a:ln>
          </p:spPr>
          <p:txBody>
            <a:bodyPr>
              <a:prstTxWarp prst="textNoShape">
                <a:avLst/>
              </a:prstTxWarp>
            </a:bodyPr>
            <a:lstStyle/>
            <a:p>
              <a:endParaRPr lang="en-US"/>
            </a:p>
          </p:txBody>
        </p:sp>
      </p:grpSp>
      <p:grpSp>
        <p:nvGrpSpPr>
          <p:cNvPr id="17" name="Group 841"/>
          <p:cNvGrpSpPr>
            <a:grpSpLocks/>
          </p:cNvGrpSpPr>
          <p:nvPr/>
        </p:nvGrpSpPr>
        <p:grpSpPr bwMode="auto">
          <a:xfrm>
            <a:off x="5684838" y="5410200"/>
            <a:ext cx="1281112" cy="179388"/>
            <a:chOff x="3581" y="3408"/>
            <a:chExt cx="807" cy="113"/>
          </a:xfrm>
        </p:grpSpPr>
        <p:sp>
          <p:nvSpPr>
            <p:cNvPr id="26165" name="Freeform 839" descr="Light upward diagonal"/>
            <p:cNvSpPr>
              <a:spLocks/>
            </p:cNvSpPr>
            <p:nvPr/>
          </p:nvSpPr>
          <p:spPr bwMode="auto">
            <a:xfrm>
              <a:off x="3581" y="3408"/>
              <a:ext cx="807" cy="81"/>
            </a:xfrm>
            <a:custGeom>
              <a:avLst/>
              <a:gdLst>
                <a:gd name="T0" fmla="*/ 0 w 807"/>
                <a:gd name="T1" fmla="*/ 32 h 81"/>
                <a:gd name="T2" fmla="*/ 635 w 807"/>
                <a:gd name="T3" fmla="*/ 0 h 81"/>
                <a:gd name="T4" fmla="*/ 806 w 807"/>
                <a:gd name="T5" fmla="*/ 40 h 81"/>
                <a:gd name="T6" fmla="*/ 192 w 807"/>
                <a:gd name="T7" fmla="*/ 80 h 81"/>
                <a:gd name="T8" fmla="*/ 0 w 807"/>
                <a:gd name="T9" fmla="*/ 32 h 81"/>
                <a:gd name="T10" fmla="*/ 0 60000 65536"/>
                <a:gd name="T11" fmla="*/ 0 60000 65536"/>
                <a:gd name="T12" fmla="*/ 0 60000 65536"/>
                <a:gd name="T13" fmla="*/ 0 60000 65536"/>
                <a:gd name="T14" fmla="*/ 0 60000 65536"/>
                <a:gd name="T15" fmla="*/ 0 w 807"/>
                <a:gd name="T16" fmla="*/ 0 h 81"/>
                <a:gd name="T17" fmla="*/ 807 w 807"/>
                <a:gd name="T18" fmla="*/ 81 h 81"/>
              </a:gdLst>
              <a:ahLst/>
              <a:cxnLst>
                <a:cxn ang="T10">
                  <a:pos x="T0" y="T1"/>
                </a:cxn>
                <a:cxn ang="T11">
                  <a:pos x="T2" y="T3"/>
                </a:cxn>
                <a:cxn ang="T12">
                  <a:pos x="T4" y="T5"/>
                </a:cxn>
                <a:cxn ang="T13">
                  <a:pos x="T6" y="T7"/>
                </a:cxn>
                <a:cxn ang="T14">
                  <a:pos x="T8" y="T9"/>
                </a:cxn>
              </a:cxnLst>
              <a:rect l="T15" t="T16" r="T17" b="T18"/>
              <a:pathLst>
                <a:path w="807" h="81">
                  <a:moveTo>
                    <a:pt x="0" y="32"/>
                  </a:moveTo>
                  <a:lnTo>
                    <a:pt x="635" y="0"/>
                  </a:lnTo>
                  <a:lnTo>
                    <a:pt x="806" y="40"/>
                  </a:lnTo>
                  <a:lnTo>
                    <a:pt x="192" y="80"/>
                  </a:lnTo>
                  <a:lnTo>
                    <a:pt x="0" y="32"/>
                  </a:lnTo>
                </a:path>
              </a:pathLst>
            </a:custGeom>
            <a:pattFill prst="ltUpDiag">
              <a:fgClr>
                <a:srgbClr val="3E1403"/>
              </a:fgClr>
              <a:bgClr>
                <a:srgbClr val="FFFFFF"/>
              </a:bgClr>
            </a:pattFill>
            <a:ln w="12700" cap="rnd">
              <a:solidFill>
                <a:schemeClr val="tx2"/>
              </a:solidFill>
              <a:round/>
              <a:headEnd/>
              <a:tailEnd/>
            </a:ln>
          </p:spPr>
          <p:txBody>
            <a:bodyPr>
              <a:prstTxWarp prst="textNoShape">
                <a:avLst/>
              </a:prstTxWarp>
            </a:bodyPr>
            <a:lstStyle/>
            <a:p>
              <a:endParaRPr lang="en-US"/>
            </a:p>
          </p:txBody>
        </p:sp>
        <p:sp>
          <p:nvSpPr>
            <p:cNvPr id="26166" name="Freeform 840"/>
            <p:cNvSpPr>
              <a:spLocks/>
            </p:cNvSpPr>
            <p:nvPr/>
          </p:nvSpPr>
          <p:spPr bwMode="auto">
            <a:xfrm>
              <a:off x="3584" y="3445"/>
              <a:ext cx="797" cy="76"/>
            </a:xfrm>
            <a:custGeom>
              <a:avLst/>
              <a:gdLst>
                <a:gd name="T0" fmla="*/ 13 w 797"/>
                <a:gd name="T1" fmla="*/ 36 h 76"/>
                <a:gd name="T2" fmla="*/ 0 w 797"/>
                <a:gd name="T3" fmla="*/ 0 h 76"/>
                <a:gd name="T4" fmla="*/ 182 w 797"/>
                <a:gd name="T5" fmla="*/ 51 h 76"/>
                <a:gd name="T6" fmla="*/ 796 w 797"/>
                <a:gd name="T7" fmla="*/ 4 h 76"/>
                <a:gd name="T8" fmla="*/ 796 w 797"/>
                <a:gd name="T9" fmla="*/ 27 h 76"/>
                <a:gd name="T10" fmla="*/ 182 w 797"/>
                <a:gd name="T11" fmla="*/ 75 h 76"/>
                <a:gd name="T12" fmla="*/ 13 w 797"/>
                <a:gd name="T13" fmla="*/ 36 h 76"/>
                <a:gd name="T14" fmla="*/ 0 60000 65536"/>
                <a:gd name="T15" fmla="*/ 0 60000 65536"/>
                <a:gd name="T16" fmla="*/ 0 60000 65536"/>
                <a:gd name="T17" fmla="*/ 0 60000 65536"/>
                <a:gd name="T18" fmla="*/ 0 60000 65536"/>
                <a:gd name="T19" fmla="*/ 0 60000 65536"/>
                <a:gd name="T20" fmla="*/ 0 60000 65536"/>
                <a:gd name="T21" fmla="*/ 0 w 797"/>
                <a:gd name="T22" fmla="*/ 0 h 76"/>
                <a:gd name="T23" fmla="*/ 797 w 797"/>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7" h="76">
                  <a:moveTo>
                    <a:pt x="13" y="36"/>
                  </a:moveTo>
                  <a:lnTo>
                    <a:pt x="0" y="0"/>
                  </a:lnTo>
                  <a:lnTo>
                    <a:pt x="182" y="51"/>
                  </a:lnTo>
                  <a:lnTo>
                    <a:pt x="796" y="4"/>
                  </a:lnTo>
                  <a:lnTo>
                    <a:pt x="796" y="27"/>
                  </a:lnTo>
                  <a:lnTo>
                    <a:pt x="182" y="75"/>
                  </a:lnTo>
                  <a:lnTo>
                    <a:pt x="13" y="36"/>
                  </a:lnTo>
                </a:path>
              </a:pathLst>
            </a:custGeom>
            <a:gradFill rotWithShape="0">
              <a:gsLst>
                <a:gs pos="0">
                  <a:srgbClr val="FFFFFF"/>
                </a:gs>
                <a:gs pos="100000">
                  <a:srgbClr val="3E1403"/>
                </a:gs>
              </a:gsLst>
              <a:path path="rect">
                <a:fillToRect l="50000" t="50000" r="50000" b="50000"/>
              </a:path>
            </a:gradFill>
            <a:ln w="12700" cap="rnd">
              <a:solidFill>
                <a:schemeClr val="tx1"/>
              </a:solidFill>
              <a:round/>
              <a:headEnd/>
              <a:tailEnd/>
            </a:ln>
          </p:spPr>
          <p:txBody>
            <a:bodyPr>
              <a:prstTxWarp prst="textNoShape">
                <a:avLst/>
              </a:prstTxWarp>
            </a:bodyPr>
            <a:lstStyle/>
            <a:p>
              <a:endParaRPr lang="en-US"/>
            </a:p>
          </p:txBody>
        </p:sp>
      </p:grpSp>
      <p:grpSp>
        <p:nvGrpSpPr>
          <p:cNvPr id="18" name="Group 844"/>
          <p:cNvGrpSpPr>
            <a:grpSpLocks/>
          </p:cNvGrpSpPr>
          <p:nvPr/>
        </p:nvGrpSpPr>
        <p:grpSpPr bwMode="auto">
          <a:xfrm>
            <a:off x="5776913" y="5099050"/>
            <a:ext cx="1279525" cy="177800"/>
            <a:chOff x="3639" y="3212"/>
            <a:chExt cx="806" cy="112"/>
          </a:xfrm>
        </p:grpSpPr>
        <p:sp>
          <p:nvSpPr>
            <p:cNvPr id="26163" name="Freeform 842" descr="Light upward diagonal"/>
            <p:cNvSpPr>
              <a:spLocks/>
            </p:cNvSpPr>
            <p:nvPr/>
          </p:nvSpPr>
          <p:spPr bwMode="auto">
            <a:xfrm>
              <a:off x="3639" y="3212"/>
              <a:ext cx="806" cy="80"/>
            </a:xfrm>
            <a:custGeom>
              <a:avLst/>
              <a:gdLst>
                <a:gd name="T0" fmla="*/ 0 w 806"/>
                <a:gd name="T1" fmla="*/ 31 h 80"/>
                <a:gd name="T2" fmla="*/ 634 w 806"/>
                <a:gd name="T3" fmla="*/ 0 h 80"/>
                <a:gd name="T4" fmla="*/ 805 w 806"/>
                <a:gd name="T5" fmla="*/ 40 h 80"/>
                <a:gd name="T6" fmla="*/ 192 w 806"/>
                <a:gd name="T7" fmla="*/ 79 h 80"/>
                <a:gd name="T8" fmla="*/ 0 w 806"/>
                <a:gd name="T9" fmla="*/ 31 h 80"/>
                <a:gd name="T10" fmla="*/ 0 60000 65536"/>
                <a:gd name="T11" fmla="*/ 0 60000 65536"/>
                <a:gd name="T12" fmla="*/ 0 60000 65536"/>
                <a:gd name="T13" fmla="*/ 0 60000 65536"/>
                <a:gd name="T14" fmla="*/ 0 60000 65536"/>
                <a:gd name="T15" fmla="*/ 0 w 806"/>
                <a:gd name="T16" fmla="*/ 0 h 80"/>
                <a:gd name="T17" fmla="*/ 806 w 806"/>
                <a:gd name="T18" fmla="*/ 80 h 80"/>
              </a:gdLst>
              <a:ahLst/>
              <a:cxnLst>
                <a:cxn ang="T10">
                  <a:pos x="T0" y="T1"/>
                </a:cxn>
                <a:cxn ang="T11">
                  <a:pos x="T2" y="T3"/>
                </a:cxn>
                <a:cxn ang="T12">
                  <a:pos x="T4" y="T5"/>
                </a:cxn>
                <a:cxn ang="T13">
                  <a:pos x="T6" y="T7"/>
                </a:cxn>
                <a:cxn ang="T14">
                  <a:pos x="T8" y="T9"/>
                </a:cxn>
              </a:cxnLst>
              <a:rect l="T15" t="T16" r="T17" b="T18"/>
              <a:pathLst>
                <a:path w="806" h="80">
                  <a:moveTo>
                    <a:pt x="0" y="31"/>
                  </a:moveTo>
                  <a:lnTo>
                    <a:pt x="634" y="0"/>
                  </a:lnTo>
                  <a:lnTo>
                    <a:pt x="805" y="40"/>
                  </a:lnTo>
                  <a:lnTo>
                    <a:pt x="192" y="79"/>
                  </a:lnTo>
                  <a:lnTo>
                    <a:pt x="0" y="31"/>
                  </a:lnTo>
                </a:path>
              </a:pathLst>
            </a:custGeom>
            <a:pattFill prst="ltUpDiag">
              <a:fgClr>
                <a:srgbClr val="3E1403"/>
              </a:fgClr>
              <a:bgClr>
                <a:srgbClr val="FFFFFF"/>
              </a:bgClr>
            </a:pattFill>
            <a:ln w="12700" cap="rnd">
              <a:solidFill>
                <a:schemeClr val="tx2"/>
              </a:solidFill>
              <a:round/>
              <a:headEnd/>
              <a:tailEnd/>
            </a:ln>
          </p:spPr>
          <p:txBody>
            <a:bodyPr>
              <a:prstTxWarp prst="textNoShape">
                <a:avLst/>
              </a:prstTxWarp>
            </a:bodyPr>
            <a:lstStyle/>
            <a:p>
              <a:endParaRPr lang="en-US"/>
            </a:p>
          </p:txBody>
        </p:sp>
        <p:sp>
          <p:nvSpPr>
            <p:cNvPr id="26164" name="Freeform 843"/>
            <p:cNvSpPr>
              <a:spLocks/>
            </p:cNvSpPr>
            <p:nvPr/>
          </p:nvSpPr>
          <p:spPr bwMode="auto">
            <a:xfrm>
              <a:off x="3641" y="3248"/>
              <a:ext cx="797" cy="76"/>
            </a:xfrm>
            <a:custGeom>
              <a:avLst/>
              <a:gdLst>
                <a:gd name="T0" fmla="*/ 13 w 797"/>
                <a:gd name="T1" fmla="*/ 36 h 76"/>
                <a:gd name="T2" fmla="*/ 0 w 797"/>
                <a:gd name="T3" fmla="*/ 0 h 76"/>
                <a:gd name="T4" fmla="*/ 182 w 797"/>
                <a:gd name="T5" fmla="*/ 51 h 76"/>
                <a:gd name="T6" fmla="*/ 796 w 797"/>
                <a:gd name="T7" fmla="*/ 4 h 76"/>
                <a:gd name="T8" fmla="*/ 796 w 797"/>
                <a:gd name="T9" fmla="*/ 27 h 76"/>
                <a:gd name="T10" fmla="*/ 182 w 797"/>
                <a:gd name="T11" fmla="*/ 75 h 76"/>
                <a:gd name="T12" fmla="*/ 13 w 797"/>
                <a:gd name="T13" fmla="*/ 36 h 76"/>
                <a:gd name="T14" fmla="*/ 0 60000 65536"/>
                <a:gd name="T15" fmla="*/ 0 60000 65536"/>
                <a:gd name="T16" fmla="*/ 0 60000 65536"/>
                <a:gd name="T17" fmla="*/ 0 60000 65536"/>
                <a:gd name="T18" fmla="*/ 0 60000 65536"/>
                <a:gd name="T19" fmla="*/ 0 60000 65536"/>
                <a:gd name="T20" fmla="*/ 0 60000 65536"/>
                <a:gd name="T21" fmla="*/ 0 w 797"/>
                <a:gd name="T22" fmla="*/ 0 h 76"/>
                <a:gd name="T23" fmla="*/ 797 w 797"/>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7" h="76">
                  <a:moveTo>
                    <a:pt x="13" y="36"/>
                  </a:moveTo>
                  <a:lnTo>
                    <a:pt x="0" y="0"/>
                  </a:lnTo>
                  <a:lnTo>
                    <a:pt x="182" y="51"/>
                  </a:lnTo>
                  <a:lnTo>
                    <a:pt x="796" y="4"/>
                  </a:lnTo>
                  <a:lnTo>
                    <a:pt x="796" y="27"/>
                  </a:lnTo>
                  <a:lnTo>
                    <a:pt x="182" y="75"/>
                  </a:lnTo>
                  <a:lnTo>
                    <a:pt x="13" y="36"/>
                  </a:lnTo>
                </a:path>
              </a:pathLst>
            </a:custGeom>
            <a:gradFill rotWithShape="0">
              <a:gsLst>
                <a:gs pos="0">
                  <a:srgbClr val="FFFFFF"/>
                </a:gs>
                <a:gs pos="100000">
                  <a:srgbClr val="3E1403"/>
                </a:gs>
              </a:gsLst>
              <a:path path="rect">
                <a:fillToRect l="50000" t="50000" r="50000" b="50000"/>
              </a:path>
            </a:gradFill>
            <a:ln w="12700" cap="rnd">
              <a:solidFill>
                <a:schemeClr val="tx1"/>
              </a:solidFill>
              <a:round/>
              <a:headEnd/>
              <a:tailEnd/>
            </a:ln>
          </p:spPr>
          <p:txBody>
            <a:bodyPr>
              <a:prstTxWarp prst="textNoShape">
                <a:avLst/>
              </a:prstTxWarp>
            </a:bodyPr>
            <a:lstStyle/>
            <a:p>
              <a:endParaRPr lang="en-US"/>
            </a:p>
          </p:txBody>
        </p:sp>
      </p:grpSp>
      <p:sp>
        <p:nvSpPr>
          <p:cNvPr id="25631" name="Freeform 845"/>
          <p:cNvSpPr>
            <a:spLocks/>
          </p:cNvSpPr>
          <p:nvPr/>
        </p:nvSpPr>
        <p:spPr bwMode="auto">
          <a:xfrm>
            <a:off x="2032000" y="5283200"/>
            <a:ext cx="1355725" cy="296863"/>
          </a:xfrm>
          <a:custGeom>
            <a:avLst/>
            <a:gdLst>
              <a:gd name="T0" fmla="*/ 0 w 854"/>
              <a:gd name="T1" fmla="*/ 0 h 187"/>
              <a:gd name="T2" fmla="*/ 2147483647 w 854"/>
              <a:gd name="T3" fmla="*/ 2147483647 h 187"/>
              <a:gd name="T4" fmla="*/ 2147483647 w 854"/>
              <a:gd name="T5" fmla="*/ 2147483647 h 187"/>
              <a:gd name="T6" fmla="*/ 2147483647 w 854"/>
              <a:gd name="T7" fmla="*/ 2147483647 h 187"/>
              <a:gd name="T8" fmla="*/ 2147483647 w 854"/>
              <a:gd name="T9" fmla="*/ 2147483647 h 187"/>
              <a:gd name="T10" fmla="*/ 2147483647 w 854"/>
              <a:gd name="T11" fmla="*/ 2147483647 h 187"/>
              <a:gd name="T12" fmla="*/ 0 w 854"/>
              <a:gd name="T13" fmla="*/ 0 h 187"/>
              <a:gd name="T14" fmla="*/ 0 60000 65536"/>
              <a:gd name="T15" fmla="*/ 0 60000 65536"/>
              <a:gd name="T16" fmla="*/ 0 60000 65536"/>
              <a:gd name="T17" fmla="*/ 0 60000 65536"/>
              <a:gd name="T18" fmla="*/ 0 60000 65536"/>
              <a:gd name="T19" fmla="*/ 0 60000 65536"/>
              <a:gd name="T20" fmla="*/ 0 60000 65536"/>
              <a:gd name="T21" fmla="*/ 0 w 854"/>
              <a:gd name="T22" fmla="*/ 0 h 187"/>
              <a:gd name="T23" fmla="*/ 854 w 854"/>
              <a:gd name="T24" fmla="*/ 187 h 1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4" h="187">
                <a:moveTo>
                  <a:pt x="0" y="0"/>
                </a:moveTo>
                <a:lnTo>
                  <a:pt x="15" y="29"/>
                </a:lnTo>
                <a:lnTo>
                  <a:pt x="580" y="186"/>
                </a:lnTo>
                <a:lnTo>
                  <a:pt x="849" y="77"/>
                </a:lnTo>
                <a:lnTo>
                  <a:pt x="853" y="60"/>
                </a:lnTo>
                <a:lnTo>
                  <a:pt x="576" y="161"/>
                </a:lnTo>
                <a:lnTo>
                  <a:pt x="0" y="0"/>
                </a:lnTo>
              </a:path>
            </a:pathLst>
          </a:custGeom>
          <a:gradFill rotWithShape="0">
            <a:gsLst>
              <a:gs pos="0">
                <a:srgbClr val="FFFFFF"/>
              </a:gs>
              <a:gs pos="100000">
                <a:srgbClr val="3E1403"/>
              </a:gs>
            </a:gsLst>
            <a:path path="rect">
              <a:fillToRect l="50000" t="50000" r="50000" b="50000"/>
            </a:path>
          </a:gradFill>
          <a:ln w="12700" cap="rnd">
            <a:solidFill>
              <a:schemeClr val="tx1"/>
            </a:solidFill>
            <a:round/>
            <a:headEnd/>
            <a:tailEnd/>
          </a:ln>
        </p:spPr>
        <p:txBody>
          <a:bodyPr>
            <a:prstTxWarp prst="textNoShape">
              <a:avLst/>
            </a:prstTxWarp>
          </a:bodyPr>
          <a:lstStyle/>
          <a:p>
            <a:endParaRPr lang="en-US"/>
          </a:p>
        </p:txBody>
      </p:sp>
      <p:grpSp>
        <p:nvGrpSpPr>
          <p:cNvPr id="19" name="Group 78"/>
          <p:cNvGrpSpPr>
            <a:grpSpLocks/>
          </p:cNvGrpSpPr>
          <p:nvPr/>
        </p:nvGrpSpPr>
        <p:grpSpPr bwMode="auto">
          <a:xfrm>
            <a:off x="6884988" y="4735513"/>
            <a:ext cx="2087562" cy="676275"/>
            <a:chOff x="4337" y="2983"/>
            <a:chExt cx="1315" cy="426"/>
          </a:xfrm>
        </p:grpSpPr>
        <p:sp>
          <p:nvSpPr>
            <p:cNvPr id="25907" name="Freeform 846"/>
            <p:cNvSpPr>
              <a:spLocks/>
            </p:cNvSpPr>
            <p:nvPr/>
          </p:nvSpPr>
          <p:spPr bwMode="auto">
            <a:xfrm>
              <a:off x="5325" y="3107"/>
              <a:ext cx="24" cy="13"/>
            </a:xfrm>
            <a:custGeom>
              <a:avLst/>
              <a:gdLst>
                <a:gd name="T0" fmla="*/ 19 w 24"/>
                <a:gd name="T1" fmla="*/ 1 h 13"/>
                <a:gd name="T2" fmla="*/ 19 w 24"/>
                <a:gd name="T3" fmla="*/ 1 h 13"/>
                <a:gd name="T4" fmla="*/ 17 w 24"/>
                <a:gd name="T5" fmla="*/ 1 h 13"/>
                <a:gd name="T6" fmla="*/ 15 w 24"/>
                <a:gd name="T7" fmla="*/ 0 h 13"/>
                <a:gd name="T8" fmla="*/ 13 w 24"/>
                <a:gd name="T9" fmla="*/ 0 h 13"/>
                <a:gd name="T10" fmla="*/ 10 w 24"/>
                <a:gd name="T11" fmla="*/ 0 h 13"/>
                <a:gd name="T12" fmla="*/ 8 w 24"/>
                <a:gd name="T13" fmla="*/ 0 h 13"/>
                <a:gd name="T14" fmla="*/ 4 w 24"/>
                <a:gd name="T15" fmla="*/ 0 h 13"/>
                <a:gd name="T16" fmla="*/ 2 w 24"/>
                <a:gd name="T17" fmla="*/ 1 h 13"/>
                <a:gd name="T18" fmla="*/ 0 w 24"/>
                <a:gd name="T19" fmla="*/ 3 h 13"/>
                <a:gd name="T20" fmla="*/ 0 w 24"/>
                <a:gd name="T21" fmla="*/ 3 h 13"/>
                <a:gd name="T22" fmla="*/ 0 w 24"/>
                <a:gd name="T23" fmla="*/ 6 h 13"/>
                <a:gd name="T24" fmla="*/ 2 w 24"/>
                <a:gd name="T25" fmla="*/ 9 h 13"/>
                <a:gd name="T26" fmla="*/ 2 w 24"/>
                <a:gd name="T27" fmla="*/ 9 h 13"/>
                <a:gd name="T28" fmla="*/ 4 w 24"/>
                <a:gd name="T29" fmla="*/ 9 h 13"/>
                <a:gd name="T30" fmla="*/ 7 w 24"/>
                <a:gd name="T31" fmla="*/ 9 h 13"/>
                <a:gd name="T32" fmla="*/ 7 w 24"/>
                <a:gd name="T33" fmla="*/ 11 h 13"/>
                <a:gd name="T34" fmla="*/ 8 w 24"/>
                <a:gd name="T35" fmla="*/ 11 h 13"/>
                <a:gd name="T36" fmla="*/ 10 w 24"/>
                <a:gd name="T37" fmla="*/ 11 h 13"/>
                <a:gd name="T38" fmla="*/ 13 w 24"/>
                <a:gd name="T39" fmla="*/ 11 h 13"/>
                <a:gd name="T40" fmla="*/ 15 w 24"/>
                <a:gd name="T41" fmla="*/ 12 h 13"/>
                <a:gd name="T42" fmla="*/ 17 w 24"/>
                <a:gd name="T43" fmla="*/ 11 h 13"/>
                <a:gd name="T44" fmla="*/ 19 w 24"/>
                <a:gd name="T45" fmla="*/ 11 h 13"/>
                <a:gd name="T46" fmla="*/ 19 w 24"/>
                <a:gd name="T47" fmla="*/ 9 h 13"/>
                <a:gd name="T48" fmla="*/ 21 w 24"/>
                <a:gd name="T49" fmla="*/ 9 h 13"/>
                <a:gd name="T50" fmla="*/ 21 w 24"/>
                <a:gd name="T51" fmla="*/ 9 h 13"/>
                <a:gd name="T52" fmla="*/ 21 w 24"/>
                <a:gd name="T53" fmla="*/ 7 h 13"/>
                <a:gd name="T54" fmla="*/ 21 w 24"/>
                <a:gd name="T55" fmla="*/ 6 h 13"/>
                <a:gd name="T56" fmla="*/ 23 w 24"/>
                <a:gd name="T57" fmla="*/ 5 h 13"/>
                <a:gd name="T58" fmla="*/ 23 w 24"/>
                <a:gd name="T59" fmla="*/ 3 h 13"/>
                <a:gd name="T60" fmla="*/ 21 w 24"/>
                <a:gd name="T61" fmla="*/ 3 h 13"/>
                <a:gd name="T62" fmla="*/ 21 w 24"/>
                <a:gd name="T63" fmla="*/ 1 h 13"/>
                <a:gd name="T64" fmla="*/ 19 w 24"/>
                <a:gd name="T65" fmla="*/ 1 h 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
                <a:gd name="T100" fmla="*/ 0 h 13"/>
                <a:gd name="T101" fmla="*/ 24 w 24"/>
                <a:gd name="T102" fmla="*/ 13 h 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 h="13">
                  <a:moveTo>
                    <a:pt x="19" y="1"/>
                  </a:moveTo>
                  <a:lnTo>
                    <a:pt x="19" y="1"/>
                  </a:lnTo>
                  <a:lnTo>
                    <a:pt x="17" y="1"/>
                  </a:lnTo>
                  <a:lnTo>
                    <a:pt x="15" y="0"/>
                  </a:lnTo>
                  <a:lnTo>
                    <a:pt x="13" y="0"/>
                  </a:lnTo>
                  <a:lnTo>
                    <a:pt x="10" y="0"/>
                  </a:lnTo>
                  <a:lnTo>
                    <a:pt x="8" y="0"/>
                  </a:lnTo>
                  <a:lnTo>
                    <a:pt x="4" y="0"/>
                  </a:lnTo>
                  <a:lnTo>
                    <a:pt x="2" y="1"/>
                  </a:lnTo>
                  <a:lnTo>
                    <a:pt x="0" y="3"/>
                  </a:lnTo>
                  <a:lnTo>
                    <a:pt x="0" y="6"/>
                  </a:lnTo>
                  <a:lnTo>
                    <a:pt x="2" y="9"/>
                  </a:lnTo>
                  <a:lnTo>
                    <a:pt x="4" y="9"/>
                  </a:lnTo>
                  <a:lnTo>
                    <a:pt x="7" y="9"/>
                  </a:lnTo>
                  <a:lnTo>
                    <a:pt x="7" y="11"/>
                  </a:lnTo>
                  <a:lnTo>
                    <a:pt x="8" y="11"/>
                  </a:lnTo>
                  <a:lnTo>
                    <a:pt x="10" y="11"/>
                  </a:lnTo>
                  <a:lnTo>
                    <a:pt x="13" y="11"/>
                  </a:lnTo>
                  <a:lnTo>
                    <a:pt x="15" y="12"/>
                  </a:lnTo>
                  <a:lnTo>
                    <a:pt x="17" y="11"/>
                  </a:lnTo>
                  <a:lnTo>
                    <a:pt x="19" y="11"/>
                  </a:lnTo>
                  <a:lnTo>
                    <a:pt x="19" y="9"/>
                  </a:lnTo>
                  <a:lnTo>
                    <a:pt x="21" y="9"/>
                  </a:lnTo>
                  <a:lnTo>
                    <a:pt x="21" y="7"/>
                  </a:lnTo>
                  <a:lnTo>
                    <a:pt x="21" y="6"/>
                  </a:lnTo>
                  <a:lnTo>
                    <a:pt x="23" y="5"/>
                  </a:lnTo>
                  <a:lnTo>
                    <a:pt x="23" y="3"/>
                  </a:lnTo>
                  <a:lnTo>
                    <a:pt x="21" y="3"/>
                  </a:lnTo>
                  <a:lnTo>
                    <a:pt x="21" y="1"/>
                  </a:lnTo>
                  <a:lnTo>
                    <a:pt x="19" y="1"/>
                  </a:lnTo>
                </a:path>
              </a:pathLst>
            </a:custGeom>
            <a:solidFill>
              <a:srgbClr val="EBEBEB"/>
            </a:solidFill>
            <a:ln w="127000" cap="rnd">
              <a:noFill/>
              <a:round/>
              <a:headEnd/>
              <a:tailEnd/>
            </a:ln>
          </p:spPr>
          <p:txBody>
            <a:bodyPr>
              <a:prstTxWarp prst="textNoShape">
                <a:avLst/>
              </a:prstTxWarp>
            </a:bodyPr>
            <a:lstStyle/>
            <a:p>
              <a:endParaRPr lang="en-US"/>
            </a:p>
          </p:txBody>
        </p:sp>
        <p:sp>
          <p:nvSpPr>
            <p:cNvPr id="25908" name="Freeform 847"/>
            <p:cNvSpPr>
              <a:spLocks/>
            </p:cNvSpPr>
            <p:nvPr/>
          </p:nvSpPr>
          <p:spPr bwMode="auto">
            <a:xfrm>
              <a:off x="5325" y="3107"/>
              <a:ext cx="29" cy="16"/>
            </a:xfrm>
            <a:custGeom>
              <a:avLst/>
              <a:gdLst>
                <a:gd name="T0" fmla="*/ 25 w 29"/>
                <a:gd name="T1" fmla="*/ 2 h 16"/>
                <a:gd name="T2" fmla="*/ 23 w 29"/>
                <a:gd name="T3" fmla="*/ 0 h 16"/>
                <a:gd name="T4" fmla="*/ 20 w 29"/>
                <a:gd name="T5" fmla="*/ 0 h 16"/>
                <a:gd name="T6" fmla="*/ 17 w 29"/>
                <a:gd name="T7" fmla="*/ 0 h 16"/>
                <a:gd name="T8" fmla="*/ 14 w 29"/>
                <a:gd name="T9" fmla="*/ 0 h 16"/>
                <a:gd name="T10" fmla="*/ 9 w 29"/>
                <a:gd name="T11" fmla="*/ 0 h 16"/>
                <a:gd name="T12" fmla="*/ 6 w 29"/>
                <a:gd name="T13" fmla="*/ 0 h 16"/>
                <a:gd name="T14" fmla="*/ 3 w 29"/>
                <a:gd name="T15" fmla="*/ 0 h 16"/>
                <a:gd name="T16" fmla="*/ 0 w 29"/>
                <a:gd name="T17" fmla="*/ 2 h 16"/>
                <a:gd name="T18" fmla="*/ 0 w 29"/>
                <a:gd name="T19" fmla="*/ 5 h 16"/>
                <a:gd name="T20" fmla="*/ 0 w 29"/>
                <a:gd name="T21" fmla="*/ 8 h 16"/>
                <a:gd name="T22" fmla="*/ 0 w 29"/>
                <a:gd name="T23" fmla="*/ 12 h 16"/>
                <a:gd name="T24" fmla="*/ 3 w 29"/>
                <a:gd name="T25" fmla="*/ 12 h 16"/>
                <a:gd name="T26" fmla="*/ 3 w 29"/>
                <a:gd name="T27" fmla="*/ 13 h 16"/>
                <a:gd name="T28" fmla="*/ 6 w 29"/>
                <a:gd name="T29" fmla="*/ 13 h 16"/>
                <a:gd name="T30" fmla="*/ 9 w 29"/>
                <a:gd name="T31" fmla="*/ 13 h 16"/>
                <a:gd name="T32" fmla="*/ 11 w 29"/>
                <a:gd name="T33" fmla="*/ 15 h 16"/>
                <a:gd name="T34" fmla="*/ 14 w 29"/>
                <a:gd name="T35" fmla="*/ 15 h 16"/>
                <a:gd name="T36" fmla="*/ 17 w 29"/>
                <a:gd name="T37" fmla="*/ 15 h 16"/>
                <a:gd name="T38" fmla="*/ 20 w 29"/>
                <a:gd name="T39" fmla="*/ 15 h 16"/>
                <a:gd name="T40" fmla="*/ 23 w 29"/>
                <a:gd name="T41" fmla="*/ 15 h 16"/>
                <a:gd name="T42" fmla="*/ 25 w 29"/>
                <a:gd name="T43" fmla="*/ 13 h 16"/>
                <a:gd name="T44" fmla="*/ 25 w 29"/>
                <a:gd name="T45" fmla="*/ 12 h 16"/>
                <a:gd name="T46" fmla="*/ 28 w 29"/>
                <a:gd name="T47" fmla="*/ 12 h 16"/>
                <a:gd name="T48" fmla="*/ 28 w 29"/>
                <a:gd name="T49" fmla="*/ 10 h 16"/>
                <a:gd name="T50" fmla="*/ 28 w 29"/>
                <a:gd name="T51" fmla="*/ 8 h 16"/>
                <a:gd name="T52" fmla="*/ 28 w 29"/>
                <a:gd name="T53" fmla="*/ 7 h 16"/>
                <a:gd name="T54" fmla="*/ 28 w 29"/>
                <a:gd name="T55" fmla="*/ 5 h 16"/>
                <a:gd name="T56" fmla="*/ 28 w 29"/>
                <a:gd name="T57" fmla="*/ 4 h 16"/>
                <a:gd name="T58" fmla="*/ 25 w 29"/>
                <a:gd name="T59" fmla="*/ 2 h 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
                <a:gd name="T91" fmla="*/ 0 h 16"/>
                <a:gd name="T92" fmla="*/ 29 w 29"/>
                <a:gd name="T93" fmla="*/ 16 h 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 h="16">
                  <a:moveTo>
                    <a:pt x="25" y="2"/>
                  </a:moveTo>
                  <a:lnTo>
                    <a:pt x="23" y="0"/>
                  </a:lnTo>
                  <a:lnTo>
                    <a:pt x="20" y="0"/>
                  </a:lnTo>
                  <a:lnTo>
                    <a:pt x="17" y="0"/>
                  </a:lnTo>
                  <a:lnTo>
                    <a:pt x="14" y="0"/>
                  </a:lnTo>
                  <a:lnTo>
                    <a:pt x="9" y="0"/>
                  </a:lnTo>
                  <a:lnTo>
                    <a:pt x="6" y="0"/>
                  </a:lnTo>
                  <a:lnTo>
                    <a:pt x="3" y="0"/>
                  </a:lnTo>
                  <a:lnTo>
                    <a:pt x="0" y="2"/>
                  </a:lnTo>
                  <a:lnTo>
                    <a:pt x="0" y="5"/>
                  </a:lnTo>
                  <a:lnTo>
                    <a:pt x="0" y="8"/>
                  </a:lnTo>
                  <a:lnTo>
                    <a:pt x="0" y="12"/>
                  </a:lnTo>
                  <a:lnTo>
                    <a:pt x="3" y="12"/>
                  </a:lnTo>
                  <a:lnTo>
                    <a:pt x="3" y="13"/>
                  </a:lnTo>
                  <a:lnTo>
                    <a:pt x="6" y="13"/>
                  </a:lnTo>
                  <a:lnTo>
                    <a:pt x="9" y="13"/>
                  </a:lnTo>
                  <a:lnTo>
                    <a:pt x="11" y="15"/>
                  </a:lnTo>
                  <a:lnTo>
                    <a:pt x="14" y="15"/>
                  </a:lnTo>
                  <a:lnTo>
                    <a:pt x="17" y="15"/>
                  </a:lnTo>
                  <a:lnTo>
                    <a:pt x="20" y="15"/>
                  </a:lnTo>
                  <a:lnTo>
                    <a:pt x="23" y="15"/>
                  </a:lnTo>
                  <a:lnTo>
                    <a:pt x="25" y="13"/>
                  </a:lnTo>
                  <a:lnTo>
                    <a:pt x="25" y="12"/>
                  </a:lnTo>
                  <a:lnTo>
                    <a:pt x="28" y="12"/>
                  </a:lnTo>
                  <a:lnTo>
                    <a:pt x="28" y="10"/>
                  </a:lnTo>
                  <a:lnTo>
                    <a:pt x="28" y="8"/>
                  </a:lnTo>
                  <a:lnTo>
                    <a:pt x="28" y="7"/>
                  </a:lnTo>
                  <a:lnTo>
                    <a:pt x="28" y="5"/>
                  </a:lnTo>
                  <a:lnTo>
                    <a:pt x="28" y="4"/>
                  </a:lnTo>
                  <a:lnTo>
                    <a:pt x="25" y="2"/>
                  </a:lnTo>
                </a:path>
              </a:pathLst>
            </a:custGeom>
            <a:noFill/>
            <a:ln w="12700" cap="rnd">
              <a:solidFill>
                <a:srgbClr val="000000"/>
              </a:solidFill>
              <a:round/>
              <a:headEnd/>
              <a:tailEnd/>
            </a:ln>
          </p:spPr>
          <p:txBody>
            <a:bodyPr>
              <a:prstTxWarp prst="textNoShape">
                <a:avLst/>
              </a:prstTxWarp>
            </a:bodyPr>
            <a:lstStyle/>
            <a:p>
              <a:endParaRPr lang="en-US"/>
            </a:p>
          </p:txBody>
        </p:sp>
        <p:sp>
          <p:nvSpPr>
            <p:cNvPr id="25909" name="Freeform 848"/>
            <p:cNvSpPr>
              <a:spLocks/>
            </p:cNvSpPr>
            <p:nvPr/>
          </p:nvSpPr>
          <p:spPr bwMode="auto">
            <a:xfrm>
              <a:off x="5037" y="3135"/>
              <a:ext cx="47" cy="39"/>
            </a:xfrm>
            <a:custGeom>
              <a:avLst/>
              <a:gdLst>
                <a:gd name="T0" fmla="*/ 46 w 47"/>
                <a:gd name="T1" fmla="*/ 37 h 39"/>
                <a:gd name="T2" fmla="*/ 46 w 47"/>
                <a:gd name="T3" fmla="*/ 35 h 39"/>
                <a:gd name="T4" fmla="*/ 46 w 47"/>
                <a:gd name="T5" fmla="*/ 31 h 39"/>
                <a:gd name="T6" fmla="*/ 46 w 47"/>
                <a:gd name="T7" fmla="*/ 27 h 39"/>
                <a:gd name="T8" fmla="*/ 43 w 47"/>
                <a:gd name="T9" fmla="*/ 24 h 39"/>
                <a:gd name="T10" fmla="*/ 43 w 47"/>
                <a:gd name="T11" fmla="*/ 23 h 39"/>
                <a:gd name="T12" fmla="*/ 43 w 47"/>
                <a:gd name="T13" fmla="*/ 21 h 39"/>
                <a:gd name="T14" fmla="*/ 41 w 47"/>
                <a:gd name="T15" fmla="*/ 20 h 39"/>
                <a:gd name="T16" fmla="*/ 39 w 47"/>
                <a:gd name="T17" fmla="*/ 20 h 39"/>
                <a:gd name="T18" fmla="*/ 36 w 47"/>
                <a:gd name="T19" fmla="*/ 19 h 39"/>
                <a:gd name="T20" fmla="*/ 34 w 47"/>
                <a:gd name="T21" fmla="*/ 17 h 39"/>
                <a:gd name="T22" fmla="*/ 31 w 47"/>
                <a:gd name="T23" fmla="*/ 16 h 39"/>
                <a:gd name="T24" fmla="*/ 29 w 47"/>
                <a:gd name="T25" fmla="*/ 13 h 39"/>
                <a:gd name="T26" fmla="*/ 27 w 47"/>
                <a:gd name="T27" fmla="*/ 12 h 39"/>
                <a:gd name="T28" fmla="*/ 24 w 47"/>
                <a:gd name="T29" fmla="*/ 10 h 39"/>
                <a:gd name="T30" fmla="*/ 19 w 47"/>
                <a:gd name="T31" fmla="*/ 9 h 39"/>
                <a:gd name="T32" fmla="*/ 16 w 47"/>
                <a:gd name="T33" fmla="*/ 6 h 39"/>
                <a:gd name="T34" fmla="*/ 15 w 47"/>
                <a:gd name="T35" fmla="*/ 5 h 39"/>
                <a:gd name="T36" fmla="*/ 12 w 47"/>
                <a:gd name="T37" fmla="*/ 3 h 39"/>
                <a:gd name="T38" fmla="*/ 10 w 47"/>
                <a:gd name="T39" fmla="*/ 2 h 39"/>
                <a:gd name="T40" fmla="*/ 7 w 47"/>
                <a:gd name="T41" fmla="*/ 2 h 39"/>
                <a:gd name="T42" fmla="*/ 7 w 47"/>
                <a:gd name="T43" fmla="*/ 0 h 39"/>
                <a:gd name="T44" fmla="*/ 4 w 47"/>
                <a:gd name="T45" fmla="*/ 0 h 39"/>
                <a:gd name="T46" fmla="*/ 3 w 47"/>
                <a:gd name="T47" fmla="*/ 0 h 39"/>
                <a:gd name="T48" fmla="*/ 0 w 47"/>
                <a:gd name="T49" fmla="*/ 2 h 39"/>
                <a:gd name="T50" fmla="*/ 0 w 47"/>
                <a:gd name="T51" fmla="*/ 3 h 39"/>
                <a:gd name="T52" fmla="*/ 0 w 47"/>
                <a:gd name="T53" fmla="*/ 5 h 39"/>
                <a:gd name="T54" fmla="*/ 0 w 47"/>
                <a:gd name="T55" fmla="*/ 7 h 39"/>
                <a:gd name="T56" fmla="*/ 3 w 47"/>
                <a:gd name="T57" fmla="*/ 9 h 39"/>
                <a:gd name="T58" fmla="*/ 3 w 47"/>
                <a:gd name="T59" fmla="*/ 10 h 39"/>
                <a:gd name="T60" fmla="*/ 4 w 47"/>
                <a:gd name="T61" fmla="*/ 10 h 39"/>
                <a:gd name="T62" fmla="*/ 7 w 47"/>
                <a:gd name="T63" fmla="*/ 12 h 39"/>
                <a:gd name="T64" fmla="*/ 10 w 47"/>
                <a:gd name="T65" fmla="*/ 13 h 39"/>
                <a:gd name="T66" fmla="*/ 12 w 47"/>
                <a:gd name="T67" fmla="*/ 14 h 39"/>
                <a:gd name="T68" fmla="*/ 15 w 47"/>
                <a:gd name="T69" fmla="*/ 14 h 39"/>
                <a:gd name="T70" fmla="*/ 16 w 47"/>
                <a:gd name="T71" fmla="*/ 16 h 39"/>
                <a:gd name="T72" fmla="*/ 19 w 47"/>
                <a:gd name="T73" fmla="*/ 17 h 39"/>
                <a:gd name="T74" fmla="*/ 22 w 47"/>
                <a:gd name="T75" fmla="*/ 19 h 39"/>
                <a:gd name="T76" fmla="*/ 24 w 47"/>
                <a:gd name="T77" fmla="*/ 20 h 39"/>
                <a:gd name="T78" fmla="*/ 27 w 47"/>
                <a:gd name="T79" fmla="*/ 20 h 39"/>
                <a:gd name="T80" fmla="*/ 29 w 47"/>
                <a:gd name="T81" fmla="*/ 21 h 39"/>
                <a:gd name="T82" fmla="*/ 29 w 47"/>
                <a:gd name="T83" fmla="*/ 23 h 39"/>
                <a:gd name="T84" fmla="*/ 31 w 47"/>
                <a:gd name="T85" fmla="*/ 23 h 39"/>
                <a:gd name="T86" fmla="*/ 31 w 47"/>
                <a:gd name="T87" fmla="*/ 24 h 39"/>
                <a:gd name="T88" fmla="*/ 34 w 47"/>
                <a:gd name="T89" fmla="*/ 24 h 39"/>
                <a:gd name="T90" fmla="*/ 34 w 47"/>
                <a:gd name="T91" fmla="*/ 26 h 39"/>
                <a:gd name="T92" fmla="*/ 34 w 47"/>
                <a:gd name="T93" fmla="*/ 27 h 39"/>
                <a:gd name="T94" fmla="*/ 34 w 47"/>
                <a:gd name="T95" fmla="*/ 30 h 39"/>
                <a:gd name="T96" fmla="*/ 34 w 47"/>
                <a:gd name="T97" fmla="*/ 34 h 39"/>
                <a:gd name="T98" fmla="*/ 34 w 47"/>
                <a:gd name="T99" fmla="*/ 37 h 39"/>
                <a:gd name="T100" fmla="*/ 34 w 47"/>
                <a:gd name="T101" fmla="*/ 38 h 39"/>
                <a:gd name="T102" fmla="*/ 46 w 47"/>
                <a:gd name="T103" fmla="*/ 37 h 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
                <a:gd name="T157" fmla="*/ 0 h 39"/>
                <a:gd name="T158" fmla="*/ 47 w 47"/>
                <a:gd name="T159" fmla="*/ 39 h 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 h="39">
                  <a:moveTo>
                    <a:pt x="46" y="37"/>
                  </a:moveTo>
                  <a:lnTo>
                    <a:pt x="46" y="35"/>
                  </a:lnTo>
                  <a:lnTo>
                    <a:pt x="46" y="31"/>
                  </a:lnTo>
                  <a:lnTo>
                    <a:pt x="46" y="27"/>
                  </a:lnTo>
                  <a:lnTo>
                    <a:pt x="43" y="24"/>
                  </a:lnTo>
                  <a:lnTo>
                    <a:pt x="43" y="23"/>
                  </a:lnTo>
                  <a:lnTo>
                    <a:pt x="43" y="21"/>
                  </a:lnTo>
                  <a:lnTo>
                    <a:pt x="41" y="20"/>
                  </a:lnTo>
                  <a:lnTo>
                    <a:pt x="39" y="20"/>
                  </a:lnTo>
                  <a:lnTo>
                    <a:pt x="36" y="19"/>
                  </a:lnTo>
                  <a:lnTo>
                    <a:pt x="34" y="17"/>
                  </a:lnTo>
                  <a:lnTo>
                    <a:pt x="31" y="16"/>
                  </a:lnTo>
                  <a:lnTo>
                    <a:pt x="29" y="13"/>
                  </a:lnTo>
                  <a:lnTo>
                    <a:pt x="27" y="12"/>
                  </a:lnTo>
                  <a:lnTo>
                    <a:pt x="24" y="10"/>
                  </a:lnTo>
                  <a:lnTo>
                    <a:pt x="19" y="9"/>
                  </a:lnTo>
                  <a:lnTo>
                    <a:pt x="16" y="6"/>
                  </a:lnTo>
                  <a:lnTo>
                    <a:pt x="15" y="5"/>
                  </a:lnTo>
                  <a:lnTo>
                    <a:pt x="12" y="3"/>
                  </a:lnTo>
                  <a:lnTo>
                    <a:pt x="10" y="2"/>
                  </a:lnTo>
                  <a:lnTo>
                    <a:pt x="7" y="2"/>
                  </a:lnTo>
                  <a:lnTo>
                    <a:pt x="7" y="0"/>
                  </a:lnTo>
                  <a:lnTo>
                    <a:pt x="4" y="0"/>
                  </a:lnTo>
                  <a:lnTo>
                    <a:pt x="3" y="0"/>
                  </a:lnTo>
                  <a:lnTo>
                    <a:pt x="0" y="2"/>
                  </a:lnTo>
                  <a:lnTo>
                    <a:pt x="0" y="3"/>
                  </a:lnTo>
                  <a:lnTo>
                    <a:pt x="0" y="5"/>
                  </a:lnTo>
                  <a:lnTo>
                    <a:pt x="0" y="7"/>
                  </a:lnTo>
                  <a:lnTo>
                    <a:pt x="3" y="9"/>
                  </a:lnTo>
                  <a:lnTo>
                    <a:pt x="3" y="10"/>
                  </a:lnTo>
                  <a:lnTo>
                    <a:pt x="4" y="10"/>
                  </a:lnTo>
                  <a:lnTo>
                    <a:pt x="7" y="12"/>
                  </a:lnTo>
                  <a:lnTo>
                    <a:pt x="10" y="13"/>
                  </a:lnTo>
                  <a:lnTo>
                    <a:pt x="12" y="14"/>
                  </a:lnTo>
                  <a:lnTo>
                    <a:pt x="15" y="14"/>
                  </a:lnTo>
                  <a:lnTo>
                    <a:pt x="16" y="16"/>
                  </a:lnTo>
                  <a:lnTo>
                    <a:pt x="19" y="17"/>
                  </a:lnTo>
                  <a:lnTo>
                    <a:pt x="22" y="19"/>
                  </a:lnTo>
                  <a:lnTo>
                    <a:pt x="24" y="20"/>
                  </a:lnTo>
                  <a:lnTo>
                    <a:pt x="27" y="20"/>
                  </a:lnTo>
                  <a:lnTo>
                    <a:pt x="29" y="21"/>
                  </a:lnTo>
                  <a:lnTo>
                    <a:pt x="29" y="23"/>
                  </a:lnTo>
                  <a:lnTo>
                    <a:pt x="31" y="23"/>
                  </a:lnTo>
                  <a:lnTo>
                    <a:pt x="31" y="24"/>
                  </a:lnTo>
                  <a:lnTo>
                    <a:pt x="34" y="24"/>
                  </a:lnTo>
                  <a:lnTo>
                    <a:pt x="34" y="26"/>
                  </a:lnTo>
                  <a:lnTo>
                    <a:pt x="34" y="27"/>
                  </a:lnTo>
                  <a:lnTo>
                    <a:pt x="34" y="30"/>
                  </a:lnTo>
                  <a:lnTo>
                    <a:pt x="34" y="34"/>
                  </a:lnTo>
                  <a:lnTo>
                    <a:pt x="34" y="37"/>
                  </a:lnTo>
                  <a:lnTo>
                    <a:pt x="34" y="38"/>
                  </a:lnTo>
                  <a:lnTo>
                    <a:pt x="46" y="37"/>
                  </a:lnTo>
                </a:path>
              </a:pathLst>
            </a:custGeom>
            <a:solidFill>
              <a:srgbClr val="DFEBEB"/>
            </a:solidFill>
            <a:ln w="127000" cap="rnd">
              <a:noFill/>
              <a:round/>
              <a:headEnd/>
              <a:tailEnd/>
            </a:ln>
          </p:spPr>
          <p:txBody>
            <a:bodyPr>
              <a:prstTxWarp prst="textNoShape">
                <a:avLst/>
              </a:prstTxWarp>
            </a:bodyPr>
            <a:lstStyle/>
            <a:p>
              <a:endParaRPr lang="en-US"/>
            </a:p>
          </p:txBody>
        </p:sp>
        <p:sp>
          <p:nvSpPr>
            <p:cNvPr id="25910" name="Freeform 849"/>
            <p:cNvSpPr>
              <a:spLocks/>
            </p:cNvSpPr>
            <p:nvPr/>
          </p:nvSpPr>
          <p:spPr bwMode="auto">
            <a:xfrm>
              <a:off x="5037" y="3134"/>
              <a:ext cx="55" cy="45"/>
            </a:xfrm>
            <a:custGeom>
              <a:avLst/>
              <a:gdLst>
                <a:gd name="T0" fmla="*/ 54 w 55"/>
                <a:gd name="T1" fmla="*/ 42 h 45"/>
                <a:gd name="T2" fmla="*/ 51 w 55"/>
                <a:gd name="T3" fmla="*/ 41 h 45"/>
                <a:gd name="T4" fmla="*/ 51 w 55"/>
                <a:gd name="T5" fmla="*/ 36 h 45"/>
                <a:gd name="T6" fmla="*/ 51 w 55"/>
                <a:gd name="T7" fmla="*/ 32 h 45"/>
                <a:gd name="T8" fmla="*/ 51 w 55"/>
                <a:gd name="T9" fmla="*/ 28 h 45"/>
                <a:gd name="T10" fmla="*/ 51 w 55"/>
                <a:gd name="T11" fmla="*/ 27 h 45"/>
                <a:gd name="T12" fmla="*/ 51 w 55"/>
                <a:gd name="T13" fmla="*/ 25 h 45"/>
                <a:gd name="T14" fmla="*/ 48 w 55"/>
                <a:gd name="T15" fmla="*/ 24 h 45"/>
                <a:gd name="T16" fmla="*/ 46 w 55"/>
                <a:gd name="T17" fmla="*/ 24 h 45"/>
                <a:gd name="T18" fmla="*/ 46 w 55"/>
                <a:gd name="T19" fmla="*/ 22 h 45"/>
                <a:gd name="T20" fmla="*/ 43 w 55"/>
                <a:gd name="T21" fmla="*/ 22 h 45"/>
                <a:gd name="T22" fmla="*/ 40 w 55"/>
                <a:gd name="T23" fmla="*/ 19 h 45"/>
                <a:gd name="T24" fmla="*/ 37 w 55"/>
                <a:gd name="T25" fmla="*/ 17 h 45"/>
                <a:gd name="T26" fmla="*/ 34 w 55"/>
                <a:gd name="T27" fmla="*/ 16 h 45"/>
                <a:gd name="T28" fmla="*/ 32 w 55"/>
                <a:gd name="T29" fmla="*/ 14 h 45"/>
                <a:gd name="T30" fmla="*/ 25 w 55"/>
                <a:gd name="T31" fmla="*/ 12 h 45"/>
                <a:gd name="T32" fmla="*/ 22 w 55"/>
                <a:gd name="T33" fmla="*/ 9 h 45"/>
                <a:gd name="T34" fmla="*/ 19 w 55"/>
                <a:gd name="T35" fmla="*/ 8 h 45"/>
                <a:gd name="T36" fmla="*/ 17 w 55"/>
                <a:gd name="T37" fmla="*/ 6 h 45"/>
                <a:gd name="T38" fmla="*/ 14 w 55"/>
                <a:gd name="T39" fmla="*/ 5 h 45"/>
                <a:gd name="T40" fmla="*/ 11 w 55"/>
                <a:gd name="T41" fmla="*/ 3 h 45"/>
                <a:gd name="T42" fmla="*/ 8 w 55"/>
                <a:gd name="T43" fmla="*/ 1 h 45"/>
                <a:gd name="T44" fmla="*/ 5 w 55"/>
                <a:gd name="T45" fmla="*/ 1 h 45"/>
                <a:gd name="T46" fmla="*/ 5 w 55"/>
                <a:gd name="T47" fmla="*/ 0 h 45"/>
                <a:gd name="T48" fmla="*/ 3 w 55"/>
                <a:gd name="T49" fmla="*/ 0 h 45"/>
                <a:gd name="T50" fmla="*/ 3 w 55"/>
                <a:gd name="T51" fmla="*/ 1 h 45"/>
                <a:gd name="T52" fmla="*/ 0 w 55"/>
                <a:gd name="T53" fmla="*/ 3 h 45"/>
                <a:gd name="T54" fmla="*/ 0 w 55"/>
                <a:gd name="T55" fmla="*/ 5 h 45"/>
                <a:gd name="T56" fmla="*/ 0 w 55"/>
                <a:gd name="T57" fmla="*/ 6 h 45"/>
                <a:gd name="T58" fmla="*/ 0 w 55"/>
                <a:gd name="T59" fmla="*/ 9 h 45"/>
                <a:gd name="T60" fmla="*/ 0 w 55"/>
                <a:gd name="T61" fmla="*/ 11 h 45"/>
                <a:gd name="T62" fmla="*/ 3 w 55"/>
                <a:gd name="T63" fmla="*/ 11 h 45"/>
                <a:gd name="T64" fmla="*/ 5 w 55"/>
                <a:gd name="T65" fmla="*/ 12 h 45"/>
                <a:gd name="T66" fmla="*/ 5 w 55"/>
                <a:gd name="T67" fmla="*/ 14 h 45"/>
                <a:gd name="T68" fmla="*/ 8 w 55"/>
                <a:gd name="T69" fmla="*/ 14 h 45"/>
                <a:gd name="T70" fmla="*/ 11 w 55"/>
                <a:gd name="T71" fmla="*/ 16 h 45"/>
                <a:gd name="T72" fmla="*/ 14 w 55"/>
                <a:gd name="T73" fmla="*/ 16 h 45"/>
                <a:gd name="T74" fmla="*/ 17 w 55"/>
                <a:gd name="T75" fmla="*/ 17 h 45"/>
                <a:gd name="T76" fmla="*/ 19 w 55"/>
                <a:gd name="T77" fmla="*/ 19 h 45"/>
                <a:gd name="T78" fmla="*/ 22 w 55"/>
                <a:gd name="T79" fmla="*/ 20 h 45"/>
                <a:gd name="T80" fmla="*/ 25 w 55"/>
                <a:gd name="T81" fmla="*/ 22 h 45"/>
                <a:gd name="T82" fmla="*/ 29 w 55"/>
                <a:gd name="T83" fmla="*/ 24 h 45"/>
                <a:gd name="T84" fmla="*/ 32 w 55"/>
                <a:gd name="T85" fmla="*/ 24 h 45"/>
                <a:gd name="T86" fmla="*/ 32 w 55"/>
                <a:gd name="T87" fmla="*/ 25 h 45"/>
                <a:gd name="T88" fmla="*/ 34 w 55"/>
                <a:gd name="T89" fmla="*/ 27 h 45"/>
                <a:gd name="T90" fmla="*/ 37 w 55"/>
                <a:gd name="T91" fmla="*/ 27 h 45"/>
                <a:gd name="T92" fmla="*/ 37 w 55"/>
                <a:gd name="T93" fmla="*/ 28 h 45"/>
                <a:gd name="T94" fmla="*/ 40 w 55"/>
                <a:gd name="T95" fmla="*/ 28 h 45"/>
                <a:gd name="T96" fmla="*/ 40 w 55"/>
                <a:gd name="T97" fmla="*/ 30 h 45"/>
                <a:gd name="T98" fmla="*/ 40 w 55"/>
                <a:gd name="T99" fmla="*/ 34 h 45"/>
                <a:gd name="T100" fmla="*/ 40 w 55"/>
                <a:gd name="T101" fmla="*/ 39 h 45"/>
                <a:gd name="T102" fmla="*/ 40 w 55"/>
                <a:gd name="T103" fmla="*/ 42 h 45"/>
                <a:gd name="T104" fmla="*/ 40 w 55"/>
                <a:gd name="T105" fmla="*/ 44 h 45"/>
                <a:gd name="T106" fmla="*/ 54 w 55"/>
                <a:gd name="T107" fmla="*/ 42 h 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5"/>
                <a:gd name="T163" fmla="*/ 0 h 45"/>
                <a:gd name="T164" fmla="*/ 55 w 55"/>
                <a:gd name="T165" fmla="*/ 45 h 4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5" h="45">
                  <a:moveTo>
                    <a:pt x="54" y="42"/>
                  </a:moveTo>
                  <a:lnTo>
                    <a:pt x="51" y="41"/>
                  </a:lnTo>
                  <a:lnTo>
                    <a:pt x="51" y="36"/>
                  </a:lnTo>
                  <a:lnTo>
                    <a:pt x="51" y="32"/>
                  </a:lnTo>
                  <a:lnTo>
                    <a:pt x="51" y="28"/>
                  </a:lnTo>
                  <a:lnTo>
                    <a:pt x="51" y="27"/>
                  </a:lnTo>
                  <a:lnTo>
                    <a:pt x="51" y="25"/>
                  </a:lnTo>
                  <a:lnTo>
                    <a:pt x="48" y="24"/>
                  </a:lnTo>
                  <a:lnTo>
                    <a:pt x="46" y="24"/>
                  </a:lnTo>
                  <a:lnTo>
                    <a:pt x="46" y="22"/>
                  </a:lnTo>
                  <a:lnTo>
                    <a:pt x="43" y="22"/>
                  </a:lnTo>
                  <a:lnTo>
                    <a:pt x="40" y="19"/>
                  </a:lnTo>
                  <a:lnTo>
                    <a:pt x="37" y="17"/>
                  </a:lnTo>
                  <a:lnTo>
                    <a:pt x="34" y="16"/>
                  </a:lnTo>
                  <a:lnTo>
                    <a:pt x="32" y="14"/>
                  </a:lnTo>
                  <a:lnTo>
                    <a:pt x="25" y="12"/>
                  </a:lnTo>
                  <a:lnTo>
                    <a:pt x="22" y="9"/>
                  </a:lnTo>
                  <a:lnTo>
                    <a:pt x="19" y="8"/>
                  </a:lnTo>
                  <a:lnTo>
                    <a:pt x="17" y="6"/>
                  </a:lnTo>
                  <a:lnTo>
                    <a:pt x="14" y="5"/>
                  </a:lnTo>
                  <a:lnTo>
                    <a:pt x="11" y="3"/>
                  </a:lnTo>
                  <a:lnTo>
                    <a:pt x="8" y="1"/>
                  </a:lnTo>
                  <a:lnTo>
                    <a:pt x="5" y="1"/>
                  </a:lnTo>
                  <a:lnTo>
                    <a:pt x="5" y="0"/>
                  </a:lnTo>
                  <a:lnTo>
                    <a:pt x="3" y="0"/>
                  </a:lnTo>
                  <a:lnTo>
                    <a:pt x="3" y="1"/>
                  </a:lnTo>
                  <a:lnTo>
                    <a:pt x="0" y="3"/>
                  </a:lnTo>
                  <a:lnTo>
                    <a:pt x="0" y="5"/>
                  </a:lnTo>
                  <a:lnTo>
                    <a:pt x="0" y="6"/>
                  </a:lnTo>
                  <a:lnTo>
                    <a:pt x="0" y="9"/>
                  </a:lnTo>
                  <a:lnTo>
                    <a:pt x="0" y="11"/>
                  </a:lnTo>
                  <a:lnTo>
                    <a:pt x="3" y="11"/>
                  </a:lnTo>
                  <a:lnTo>
                    <a:pt x="5" y="12"/>
                  </a:lnTo>
                  <a:lnTo>
                    <a:pt x="5" y="14"/>
                  </a:lnTo>
                  <a:lnTo>
                    <a:pt x="8" y="14"/>
                  </a:lnTo>
                  <a:lnTo>
                    <a:pt x="11" y="16"/>
                  </a:lnTo>
                  <a:lnTo>
                    <a:pt x="14" y="16"/>
                  </a:lnTo>
                  <a:lnTo>
                    <a:pt x="17" y="17"/>
                  </a:lnTo>
                  <a:lnTo>
                    <a:pt x="19" y="19"/>
                  </a:lnTo>
                  <a:lnTo>
                    <a:pt x="22" y="20"/>
                  </a:lnTo>
                  <a:lnTo>
                    <a:pt x="25" y="22"/>
                  </a:lnTo>
                  <a:lnTo>
                    <a:pt x="29" y="24"/>
                  </a:lnTo>
                  <a:lnTo>
                    <a:pt x="32" y="24"/>
                  </a:lnTo>
                  <a:lnTo>
                    <a:pt x="32" y="25"/>
                  </a:lnTo>
                  <a:lnTo>
                    <a:pt x="34" y="27"/>
                  </a:lnTo>
                  <a:lnTo>
                    <a:pt x="37" y="27"/>
                  </a:lnTo>
                  <a:lnTo>
                    <a:pt x="37" y="28"/>
                  </a:lnTo>
                  <a:lnTo>
                    <a:pt x="40" y="28"/>
                  </a:lnTo>
                  <a:lnTo>
                    <a:pt x="40" y="30"/>
                  </a:lnTo>
                  <a:lnTo>
                    <a:pt x="40" y="34"/>
                  </a:lnTo>
                  <a:lnTo>
                    <a:pt x="40" y="39"/>
                  </a:lnTo>
                  <a:lnTo>
                    <a:pt x="40" y="42"/>
                  </a:lnTo>
                  <a:lnTo>
                    <a:pt x="40" y="44"/>
                  </a:lnTo>
                  <a:lnTo>
                    <a:pt x="54" y="42"/>
                  </a:lnTo>
                </a:path>
              </a:pathLst>
            </a:custGeom>
            <a:noFill/>
            <a:ln w="12700" cap="rnd">
              <a:solidFill>
                <a:srgbClr val="000000"/>
              </a:solidFill>
              <a:round/>
              <a:headEnd/>
              <a:tailEnd/>
            </a:ln>
          </p:spPr>
          <p:txBody>
            <a:bodyPr>
              <a:prstTxWarp prst="textNoShape">
                <a:avLst/>
              </a:prstTxWarp>
            </a:bodyPr>
            <a:lstStyle/>
            <a:p>
              <a:endParaRPr lang="en-US"/>
            </a:p>
          </p:txBody>
        </p:sp>
        <p:sp>
          <p:nvSpPr>
            <p:cNvPr id="25911" name="Freeform 850"/>
            <p:cNvSpPr>
              <a:spLocks/>
            </p:cNvSpPr>
            <p:nvPr/>
          </p:nvSpPr>
          <p:spPr bwMode="auto">
            <a:xfrm>
              <a:off x="5009" y="3145"/>
              <a:ext cx="49" cy="34"/>
            </a:xfrm>
            <a:custGeom>
              <a:avLst/>
              <a:gdLst>
                <a:gd name="T0" fmla="*/ 48 w 49"/>
                <a:gd name="T1" fmla="*/ 32 h 34"/>
                <a:gd name="T2" fmla="*/ 48 w 49"/>
                <a:gd name="T3" fmla="*/ 31 h 34"/>
                <a:gd name="T4" fmla="*/ 48 w 49"/>
                <a:gd name="T5" fmla="*/ 28 h 34"/>
                <a:gd name="T6" fmla="*/ 48 w 49"/>
                <a:gd name="T7" fmla="*/ 25 h 34"/>
                <a:gd name="T8" fmla="*/ 48 w 49"/>
                <a:gd name="T9" fmla="*/ 22 h 34"/>
                <a:gd name="T10" fmla="*/ 45 w 49"/>
                <a:gd name="T11" fmla="*/ 21 h 34"/>
                <a:gd name="T12" fmla="*/ 45 w 49"/>
                <a:gd name="T13" fmla="*/ 19 h 34"/>
                <a:gd name="T14" fmla="*/ 43 w 49"/>
                <a:gd name="T15" fmla="*/ 19 h 34"/>
                <a:gd name="T16" fmla="*/ 43 w 49"/>
                <a:gd name="T17" fmla="*/ 18 h 34"/>
                <a:gd name="T18" fmla="*/ 40 w 49"/>
                <a:gd name="T19" fmla="*/ 18 h 34"/>
                <a:gd name="T20" fmla="*/ 40 w 49"/>
                <a:gd name="T21" fmla="*/ 17 h 34"/>
                <a:gd name="T22" fmla="*/ 39 w 49"/>
                <a:gd name="T23" fmla="*/ 15 h 34"/>
                <a:gd name="T24" fmla="*/ 33 w 49"/>
                <a:gd name="T25" fmla="*/ 14 h 34"/>
                <a:gd name="T26" fmla="*/ 31 w 49"/>
                <a:gd name="T27" fmla="*/ 12 h 34"/>
                <a:gd name="T28" fmla="*/ 28 w 49"/>
                <a:gd name="T29" fmla="*/ 11 h 34"/>
                <a:gd name="T30" fmla="*/ 24 w 49"/>
                <a:gd name="T31" fmla="*/ 10 h 34"/>
                <a:gd name="T32" fmla="*/ 21 w 49"/>
                <a:gd name="T33" fmla="*/ 8 h 34"/>
                <a:gd name="T34" fmla="*/ 19 w 49"/>
                <a:gd name="T35" fmla="*/ 7 h 34"/>
                <a:gd name="T36" fmla="*/ 15 w 49"/>
                <a:gd name="T37" fmla="*/ 5 h 34"/>
                <a:gd name="T38" fmla="*/ 12 w 49"/>
                <a:gd name="T39" fmla="*/ 4 h 34"/>
                <a:gd name="T40" fmla="*/ 9 w 49"/>
                <a:gd name="T41" fmla="*/ 3 h 34"/>
                <a:gd name="T42" fmla="*/ 9 w 49"/>
                <a:gd name="T43" fmla="*/ 1 h 34"/>
                <a:gd name="T44" fmla="*/ 7 w 49"/>
                <a:gd name="T45" fmla="*/ 1 h 34"/>
                <a:gd name="T46" fmla="*/ 4 w 49"/>
                <a:gd name="T47" fmla="*/ 0 h 34"/>
                <a:gd name="T48" fmla="*/ 3 w 49"/>
                <a:gd name="T49" fmla="*/ 1 h 34"/>
                <a:gd name="T50" fmla="*/ 3 w 49"/>
                <a:gd name="T51" fmla="*/ 3 h 34"/>
                <a:gd name="T52" fmla="*/ 0 w 49"/>
                <a:gd name="T53" fmla="*/ 5 h 34"/>
                <a:gd name="T54" fmla="*/ 3 w 49"/>
                <a:gd name="T55" fmla="*/ 8 h 34"/>
                <a:gd name="T56" fmla="*/ 3 w 49"/>
                <a:gd name="T57" fmla="*/ 10 h 34"/>
                <a:gd name="T58" fmla="*/ 4 w 49"/>
                <a:gd name="T59" fmla="*/ 11 h 34"/>
                <a:gd name="T60" fmla="*/ 7 w 49"/>
                <a:gd name="T61" fmla="*/ 11 h 34"/>
                <a:gd name="T62" fmla="*/ 9 w 49"/>
                <a:gd name="T63" fmla="*/ 12 h 34"/>
                <a:gd name="T64" fmla="*/ 12 w 49"/>
                <a:gd name="T65" fmla="*/ 14 h 34"/>
                <a:gd name="T66" fmla="*/ 15 w 49"/>
                <a:gd name="T67" fmla="*/ 15 h 34"/>
                <a:gd name="T68" fmla="*/ 19 w 49"/>
                <a:gd name="T69" fmla="*/ 15 h 34"/>
                <a:gd name="T70" fmla="*/ 21 w 49"/>
                <a:gd name="T71" fmla="*/ 17 h 34"/>
                <a:gd name="T72" fmla="*/ 24 w 49"/>
                <a:gd name="T73" fmla="*/ 18 h 34"/>
                <a:gd name="T74" fmla="*/ 27 w 49"/>
                <a:gd name="T75" fmla="*/ 19 h 34"/>
                <a:gd name="T76" fmla="*/ 28 w 49"/>
                <a:gd name="T77" fmla="*/ 19 h 34"/>
                <a:gd name="T78" fmla="*/ 31 w 49"/>
                <a:gd name="T79" fmla="*/ 21 h 34"/>
                <a:gd name="T80" fmla="*/ 33 w 49"/>
                <a:gd name="T81" fmla="*/ 21 h 34"/>
                <a:gd name="T82" fmla="*/ 33 w 49"/>
                <a:gd name="T83" fmla="*/ 22 h 34"/>
                <a:gd name="T84" fmla="*/ 36 w 49"/>
                <a:gd name="T85" fmla="*/ 22 h 34"/>
                <a:gd name="T86" fmla="*/ 36 w 49"/>
                <a:gd name="T87" fmla="*/ 24 h 34"/>
                <a:gd name="T88" fmla="*/ 39 w 49"/>
                <a:gd name="T89" fmla="*/ 24 h 34"/>
                <a:gd name="T90" fmla="*/ 39 w 49"/>
                <a:gd name="T91" fmla="*/ 25 h 34"/>
                <a:gd name="T92" fmla="*/ 39 w 49"/>
                <a:gd name="T93" fmla="*/ 28 h 34"/>
                <a:gd name="T94" fmla="*/ 39 w 49"/>
                <a:gd name="T95" fmla="*/ 31 h 34"/>
                <a:gd name="T96" fmla="*/ 36 w 49"/>
                <a:gd name="T97" fmla="*/ 32 h 34"/>
                <a:gd name="T98" fmla="*/ 36 w 49"/>
                <a:gd name="T99" fmla="*/ 33 h 34"/>
                <a:gd name="T100" fmla="*/ 48 w 49"/>
                <a:gd name="T101" fmla="*/ 32 h 3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
                <a:gd name="T154" fmla="*/ 0 h 34"/>
                <a:gd name="T155" fmla="*/ 49 w 49"/>
                <a:gd name="T156" fmla="*/ 34 h 3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 h="34">
                  <a:moveTo>
                    <a:pt x="48" y="32"/>
                  </a:moveTo>
                  <a:lnTo>
                    <a:pt x="48" y="31"/>
                  </a:lnTo>
                  <a:lnTo>
                    <a:pt x="48" y="28"/>
                  </a:lnTo>
                  <a:lnTo>
                    <a:pt x="48" y="25"/>
                  </a:lnTo>
                  <a:lnTo>
                    <a:pt x="48" y="22"/>
                  </a:lnTo>
                  <a:lnTo>
                    <a:pt x="45" y="21"/>
                  </a:lnTo>
                  <a:lnTo>
                    <a:pt x="45" y="19"/>
                  </a:lnTo>
                  <a:lnTo>
                    <a:pt x="43" y="19"/>
                  </a:lnTo>
                  <a:lnTo>
                    <a:pt x="43" y="18"/>
                  </a:lnTo>
                  <a:lnTo>
                    <a:pt x="40" y="18"/>
                  </a:lnTo>
                  <a:lnTo>
                    <a:pt x="40" y="17"/>
                  </a:lnTo>
                  <a:lnTo>
                    <a:pt x="39" y="15"/>
                  </a:lnTo>
                  <a:lnTo>
                    <a:pt x="33" y="14"/>
                  </a:lnTo>
                  <a:lnTo>
                    <a:pt x="31" y="12"/>
                  </a:lnTo>
                  <a:lnTo>
                    <a:pt x="28" y="11"/>
                  </a:lnTo>
                  <a:lnTo>
                    <a:pt x="24" y="10"/>
                  </a:lnTo>
                  <a:lnTo>
                    <a:pt x="21" y="8"/>
                  </a:lnTo>
                  <a:lnTo>
                    <a:pt x="19" y="7"/>
                  </a:lnTo>
                  <a:lnTo>
                    <a:pt x="15" y="5"/>
                  </a:lnTo>
                  <a:lnTo>
                    <a:pt x="12" y="4"/>
                  </a:lnTo>
                  <a:lnTo>
                    <a:pt x="9" y="3"/>
                  </a:lnTo>
                  <a:lnTo>
                    <a:pt x="9" y="1"/>
                  </a:lnTo>
                  <a:lnTo>
                    <a:pt x="7" y="1"/>
                  </a:lnTo>
                  <a:lnTo>
                    <a:pt x="4" y="0"/>
                  </a:lnTo>
                  <a:lnTo>
                    <a:pt x="3" y="1"/>
                  </a:lnTo>
                  <a:lnTo>
                    <a:pt x="3" y="3"/>
                  </a:lnTo>
                  <a:lnTo>
                    <a:pt x="0" y="5"/>
                  </a:lnTo>
                  <a:lnTo>
                    <a:pt x="3" y="8"/>
                  </a:lnTo>
                  <a:lnTo>
                    <a:pt x="3" y="10"/>
                  </a:lnTo>
                  <a:lnTo>
                    <a:pt x="4" y="11"/>
                  </a:lnTo>
                  <a:lnTo>
                    <a:pt x="7" y="11"/>
                  </a:lnTo>
                  <a:lnTo>
                    <a:pt x="9" y="12"/>
                  </a:lnTo>
                  <a:lnTo>
                    <a:pt x="12" y="14"/>
                  </a:lnTo>
                  <a:lnTo>
                    <a:pt x="15" y="15"/>
                  </a:lnTo>
                  <a:lnTo>
                    <a:pt x="19" y="15"/>
                  </a:lnTo>
                  <a:lnTo>
                    <a:pt x="21" y="17"/>
                  </a:lnTo>
                  <a:lnTo>
                    <a:pt x="24" y="18"/>
                  </a:lnTo>
                  <a:lnTo>
                    <a:pt x="27" y="19"/>
                  </a:lnTo>
                  <a:lnTo>
                    <a:pt x="28" y="19"/>
                  </a:lnTo>
                  <a:lnTo>
                    <a:pt x="31" y="21"/>
                  </a:lnTo>
                  <a:lnTo>
                    <a:pt x="33" y="21"/>
                  </a:lnTo>
                  <a:lnTo>
                    <a:pt x="33" y="22"/>
                  </a:lnTo>
                  <a:lnTo>
                    <a:pt x="36" y="22"/>
                  </a:lnTo>
                  <a:lnTo>
                    <a:pt x="36" y="24"/>
                  </a:lnTo>
                  <a:lnTo>
                    <a:pt x="39" y="24"/>
                  </a:lnTo>
                  <a:lnTo>
                    <a:pt x="39" y="25"/>
                  </a:lnTo>
                  <a:lnTo>
                    <a:pt x="39" y="28"/>
                  </a:lnTo>
                  <a:lnTo>
                    <a:pt x="39" y="31"/>
                  </a:lnTo>
                  <a:lnTo>
                    <a:pt x="36" y="32"/>
                  </a:lnTo>
                  <a:lnTo>
                    <a:pt x="36" y="33"/>
                  </a:lnTo>
                  <a:lnTo>
                    <a:pt x="48" y="32"/>
                  </a:lnTo>
                </a:path>
              </a:pathLst>
            </a:custGeom>
            <a:solidFill>
              <a:srgbClr val="DFEBEB"/>
            </a:solidFill>
            <a:ln w="127000" cap="rnd">
              <a:noFill/>
              <a:round/>
              <a:headEnd/>
              <a:tailEnd/>
            </a:ln>
          </p:spPr>
          <p:txBody>
            <a:bodyPr>
              <a:prstTxWarp prst="textNoShape">
                <a:avLst/>
              </a:prstTxWarp>
            </a:bodyPr>
            <a:lstStyle/>
            <a:p>
              <a:endParaRPr lang="en-US"/>
            </a:p>
          </p:txBody>
        </p:sp>
        <p:sp>
          <p:nvSpPr>
            <p:cNvPr id="25912" name="Freeform 851"/>
            <p:cNvSpPr>
              <a:spLocks/>
            </p:cNvSpPr>
            <p:nvPr/>
          </p:nvSpPr>
          <p:spPr bwMode="auto">
            <a:xfrm>
              <a:off x="5009" y="3145"/>
              <a:ext cx="57" cy="38"/>
            </a:xfrm>
            <a:custGeom>
              <a:avLst/>
              <a:gdLst>
                <a:gd name="T0" fmla="*/ 56 w 57"/>
                <a:gd name="T1" fmla="*/ 36 h 38"/>
                <a:gd name="T2" fmla="*/ 56 w 57"/>
                <a:gd name="T3" fmla="*/ 34 h 38"/>
                <a:gd name="T4" fmla="*/ 56 w 57"/>
                <a:gd name="T5" fmla="*/ 31 h 38"/>
                <a:gd name="T6" fmla="*/ 56 w 57"/>
                <a:gd name="T7" fmla="*/ 27 h 38"/>
                <a:gd name="T8" fmla="*/ 53 w 57"/>
                <a:gd name="T9" fmla="*/ 25 h 38"/>
                <a:gd name="T10" fmla="*/ 53 w 57"/>
                <a:gd name="T11" fmla="*/ 23 h 38"/>
                <a:gd name="T12" fmla="*/ 53 w 57"/>
                <a:gd name="T13" fmla="*/ 22 h 38"/>
                <a:gd name="T14" fmla="*/ 50 w 57"/>
                <a:gd name="T15" fmla="*/ 20 h 38"/>
                <a:gd name="T16" fmla="*/ 47 w 57"/>
                <a:gd name="T17" fmla="*/ 20 h 38"/>
                <a:gd name="T18" fmla="*/ 45 w 57"/>
                <a:gd name="T19" fmla="*/ 19 h 38"/>
                <a:gd name="T20" fmla="*/ 42 w 57"/>
                <a:gd name="T21" fmla="*/ 17 h 38"/>
                <a:gd name="T22" fmla="*/ 39 w 57"/>
                <a:gd name="T23" fmla="*/ 15 h 38"/>
                <a:gd name="T24" fmla="*/ 36 w 57"/>
                <a:gd name="T25" fmla="*/ 14 h 38"/>
                <a:gd name="T26" fmla="*/ 33 w 57"/>
                <a:gd name="T27" fmla="*/ 13 h 38"/>
                <a:gd name="T28" fmla="*/ 28 w 57"/>
                <a:gd name="T29" fmla="*/ 11 h 38"/>
                <a:gd name="T30" fmla="*/ 25 w 57"/>
                <a:gd name="T31" fmla="*/ 9 h 38"/>
                <a:gd name="T32" fmla="*/ 19 w 57"/>
                <a:gd name="T33" fmla="*/ 6 h 38"/>
                <a:gd name="T34" fmla="*/ 17 w 57"/>
                <a:gd name="T35" fmla="*/ 5 h 38"/>
                <a:gd name="T36" fmla="*/ 14 w 57"/>
                <a:gd name="T37" fmla="*/ 3 h 38"/>
                <a:gd name="T38" fmla="*/ 11 w 57"/>
                <a:gd name="T39" fmla="*/ 3 h 38"/>
                <a:gd name="T40" fmla="*/ 8 w 57"/>
                <a:gd name="T41" fmla="*/ 2 h 38"/>
                <a:gd name="T42" fmla="*/ 8 w 57"/>
                <a:gd name="T43" fmla="*/ 0 h 38"/>
                <a:gd name="T44" fmla="*/ 5 w 57"/>
                <a:gd name="T45" fmla="*/ 0 h 38"/>
                <a:gd name="T46" fmla="*/ 3 w 57"/>
                <a:gd name="T47" fmla="*/ 0 h 38"/>
                <a:gd name="T48" fmla="*/ 3 w 57"/>
                <a:gd name="T49" fmla="*/ 2 h 38"/>
                <a:gd name="T50" fmla="*/ 0 w 57"/>
                <a:gd name="T51" fmla="*/ 3 h 38"/>
                <a:gd name="T52" fmla="*/ 0 w 57"/>
                <a:gd name="T53" fmla="*/ 6 h 38"/>
                <a:gd name="T54" fmla="*/ 0 w 57"/>
                <a:gd name="T55" fmla="*/ 9 h 38"/>
                <a:gd name="T56" fmla="*/ 3 w 57"/>
                <a:gd name="T57" fmla="*/ 9 h 38"/>
                <a:gd name="T58" fmla="*/ 3 w 57"/>
                <a:gd name="T59" fmla="*/ 11 h 38"/>
                <a:gd name="T60" fmla="*/ 5 w 57"/>
                <a:gd name="T61" fmla="*/ 13 h 38"/>
                <a:gd name="T62" fmla="*/ 8 w 57"/>
                <a:gd name="T63" fmla="*/ 13 h 38"/>
                <a:gd name="T64" fmla="*/ 11 w 57"/>
                <a:gd name="T65" fmla="*/ 13 h 38"/>
                <a:gd name="T66" fmla="*/ 11 w 57"/>
                <a:gd name="T67" fmla="*/ 14 h 38"/>
                <a:gd name="T68" fmla="*/ 14 w 57"/>
                <a:gd name="T69" fmla="*/ 15 h 38"/>
                <a:gd name="T70" fmla="*/ 17 w 57"/>
                <a:gd name="T71" fmla="*/ 15 h 38"/>
                <a:gd name="T72" fmla="*/ 19 w 57"/>
                <a:gd name="T73" fmla="*/ 17 h 38"/>
                <a:gd name="T74" fmla="*/ 25 w 57"/>
                <a:gd name="T75" fmla="*/ 19 h 38"/>
                <a:gd name="T76" fmla="*/ 28 w 57"/>
                <a:gd name="T77" fmla="*/ 20 h 38"/>
                <a:gd name="T78" fmla="*/ 31 w 57"/>
                <a:gd name="T79" fmla="*/ 20 h 38"/>
                <a:gd name="T80" fmla="*/ 33 w 57"/>
                <a:gd name="T81" fmla="*/ 22 h 38"/>
                <a:gd name="T82" fmla="*/ 36 w 57"/>
                <a:gd name="T83" fmla="*/ 22 h 38"/>
                <a:gd name="T84" fmla="*/ 36 w 57"/>
                <a:gd name="T85" fmla="*/ 23 h 38"/>
                <a:gd name="T86" fmla="*/ 39 w 57"/>
                <a:gd name="T87" fmla="*/ 23 h 38"/>
                <a:gd name="T88" fmla="*/ 39 w 57"/>
                <a:gd name="T89" fmla="*/ 25 h 38"/>
                <a:gd name="T90" fmla="*/ 42 w 57"/>
                <a:gd name="T91" fmla="*/ 25 h 38"/>
                <a:gd name="T92" fmla="*/ 42 w 57"/>
                <a:gd name="T93" fmla="*/ 27 h 38"/>
                <a:gd name="T94" fmla="*/ 42 w 57"/>
                <a:gd name="T95" fmla="*/ 28 h 38"/>
                <a:gd name="T96" fmla="*/ 42 w 57"/>
                <a:gd name="T97" fmla="*/ 31 h 38"/>
                <a:gd name="T98" fmla="*/ 42 w 57"/>
                <a:gd name="T99" fmla="*/ 34 h 38"/>
                <a:gd name="T100" fmla="*/ 42 w 57"/>
                <a:gd name="T101" fmla="*/ 36 h 38"/>
                <a:gd name="T102" fmla="*/ 42 w 57"/>
                <a:gd name="T103" fmla="*/ 37 h 38"/>
                <a:gd name="T104" fmla="*/ 56 w 57"/>
                <a:gd name="T105" fmla="*/ 36 h 3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
                <a:gd name="T160" fmla="*/ 0 h 38"/>
                <a:gd name="T161" fmla="*/ 57 w 57"/>
                <a:gd name="T162" fmla="*/ 38 h 3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 h="38">
                  <a:moveTo>
                    <a:pt x="56" y="36"/>
                  </a:moveTo>
                  <a:lnTo>
                    <a:pt x="56" y="34"/>
                  </a:lnTo>
                  <a:lnTo>
                    <a:pt x="56" y="31"/>
                  </a:lnTo>
                  <a:lnTo>
                    <a:pt x="56" y="27"/>
                  </a:lnTo>
                  <a:lnTo>
                    <a:pt x="53" y="25"/>
                  </a:lnTo>
                  <a:lnTo>
                    <a:pt x="53" y="23"/>
                  </a:lnTo>
                  <a:lnTo>
                    <a:pt x="53" y="22"/>
                  </a:lnTo>
                  <a:lnTo>
                    <a:pt x="50" y="20"/>
                  </a:lnTo>
                  <a:lnTo>
                    <a:pt x="47" y="20"/>
                  </a:lnTo>
                  <a:lnTo>
                    <a:pt x="45" y="19"/>
                  </a:lnTo>
                  <a:lnTo>
                    <a:pt x="42" y="17"/>
                  </a:lnTo>
                  <a:lnTo>
                    <a:pt x="39" y="15"/>
                  </a:lnTo>
                  <a:lnTo>
                    <a:pt x="36" y="14"/>
                  </a:lnTo>
                  <a:lnTo>
                    <a:pt x="33" y="13"/>
                  </a:lnTo>
                  <a:lnTo>
                    <a:pt x="28" y="11"/>
                  </a:lnTo>
                  <a:lnTo>
                    <a:pt x="25" y="9"/>
                  </a:lnTo>
                  <a:lnTo>
                    <a:pt x="19" y="6"/>
                  </a:lnTo>
                  <a:lnTo>
                    <a:pt x="17" y="5"/>
                  </a:lnTo>
                  <a:lnTo>
                    <a:pt x="14" y="3"/>
                  </a:lnTo>
                  <a:lnTo>
                    <a:pt x="11" y="3"/>
                  </a:lnTo>
                  <a:lnTo>
                    <a:pt x="8" y="2"/>
                  </a:lnTo>
                  <a:lnTo>
                    <a:pt x="8" y="0"/>
                  </a:lnTo>
                  <a:lnTo>
                    <a:pt x="5" y="0"/>
                  </a:lnTo>
                  <a:lnTo>
                    <a:pt x="3" y="0"/>
                  </a:lnTo>
                  <a:lnTo>
                    <a:pt x="3" y="2"/>
                  </a:lnTo>
                  <a:lnTo>
                    <a:pt x="0" y="3"/>
                  </a:lnTo>
                  <a:lnTo>
                    <a:pt x="0" y="6"/>
                  </a:lnTo>
                  <a:lnTo>
                    <a:pt x="0" y="9"/>
                  </a:lnTo>
                  <a:lnTo>
                    <a:pt x="3" y="9"/>
                  </a:lnTo>
                  <a:lnTo>
                    <a:pt x="3" y="11"/>
                  </a:lnTo>
                  <a:lnTo>
                    <a:pt x="5" y="13"/>
                  </a:lnTo>
                  <a:lnTo>
                    <a:pt x="8" y="13"/>
                  </a:lnTo>
                  <a:lnTo>
                    <a:pt x="11" y="13"/>
                  </a:lnTo>
                  <a:lnTo>
                    <a:pt x="11" y="14"/>
                  </a:lnTo>
                  <a:lnTo>
                    <a:pt x="14" y="15"/>
                  </a:lnTo>
                  <a:lnTo>
                    <a:pt x="17" y="15"/>
                  </a:lnTo>
                  <a:lnTo>
                    <a:pt x="19" y="17"/>
                  </a:lnTo>
                  <a:lnTo>
                    <a:pt x="25" y="19"/>
                  </a:lnTo>
                  <a:lnTo>
                    <a:pt x="28" y="20"/>
                  </a:lnTo>
                  <a:lnTo>
                    <a:pt x="31" y="20"/>
                  </a:lnTo>
                  <a:lnTo>
                    <a:pt x="33" y="22"/>
                  </a:lnTo>
                  <a:lnTo>
                    <a:pt x="36" y="22"/>
                  </a:lnTo>
                  <a:lnTo>
                    <a:pt x="36" y="23"/>
                  </a:lnTo>
                  <a:lnTo>
                    <a:pt x="39" y="23"/>
                  </a:lnTo>
                  <a:lnTo>
                    <a:pt x="39" y="25"/>
                  </a:lnTo>
                  <a:lnTo>
                    <a:pt x="42" y="25"/>
                  </a:lnTo>
                  <a:lnTo>
                    <a:pt x="42" y="27"/>
                  </a:lnTo>
                  <a:lnTo>
                    <a:pt x="42" y="28"/>
                  </a:lnTo>
                  <a:lnTo>
                    <a:pt x="42" y="31"/>
                  </a:lnTo>
                  <a:lnTo>
                    <a:pt x="42" y="34"/>
                  </a:lnTo>
                  <a:lnTo>
                    <a:pt x="42" y="36"/>
                  </a:lnTo>
                  <a:lnTo>
                    <a:pt x="42" y="37"/>
                  </a:lnTo>
                  <a:lnTo>
                    <a:pt x="56" y="36"/>
                  </a:lnTo>
                </a:path>
              </a:pathLst>
            </a:custGeom>
            <a:noFill/>
            <a:ln w="12700" cap="rnd">
              <a:solidFill>
                <a:srgbClr val="000000"/>
              </a:solidFill>
              <a:round/>
              <a:headEnd/>
              <a:tailEnd/>
            </a:ln>
          </p:spPr>
          <p:txBody>
            <a:bodyPr>
              <a:prstTxWarp prst="textNoShape">
                <a:avLst/>
              </a:prstTxWarp>
            </a:bodyPr>
            <a:lstStyle/>
            <a:p>
              <a:endParaRPr lang="en-US"/>
            </a:p>
          </p:txBody>
        </p:sp>
        <p:sp>
          <p:nvSpPr>
            <p:cNvPr id="25913" name="Freeform 852"/>
            <p:cNvSpPr>
              <a:spLocks/>
            </p:cNvSpPr>
            <p:nvPr/>
          </p:nvSpPr>
          <p:spPr bwMode="auto">
            <a:xfrm>
              <a:off x="5037" y="3139"/>
              <a:ext cx="39" cy="35"/>
            </a:xfrm>
            <a:custGeom>
              <a:avLst/>
              <a:gdLst>
                <a:gd name="T0" fmla="*/ 0 w 39"/>
                <a:gd name="T1" fmla="*/ 0 h 35"/>
                <a:gd name="T2" fmla="*/ 0 w 39"/>
                <a:gd name="T3" fmla="*/ 0 h 35"/>
                <a:gd name="T4" fmla="*/ 0 w 39"/>
                <a:gd name="T5" fmla="*/ 3 h 35"/>
                <a:gd name="T6" fmla="*/ 3 w 39"/>
                <a:gd name="T7" fmla="*/ 4 h 35"/>
                <a:gd name="T8" fmla="*/ 4 w 39"/>
                <a:gd name="T9" fmla="*/ 7 h 35"/>
                <a:gd name="T10" fmla="*/ 7 w 39"/>
                <a:gd name="T11" fmla="*/ 8 h 35"/>
                <a:gd name="T12" fmla="*/ 9 w 39"/>
                <a:gd name="T13" fmla="*/ 10 h 35"/>
                <a:gd name="T14" fmla="*/ 12 w 39"/>
                <a:gd name="T15" fmla="*/ 10 h 35"/>
                <a:gd name="T16" fmla="*/ 14 w 39"/>
                <a:gd name="T17" fmla="*/ 11 h 35"/>
                <a:gd name="T18" fmla="*/ 16 w 39"/>
                <a:gd name="T19" fmla="*/ 12 h 35"/>
                <a:gd name="T20" fmla="*/ 19 w 39"/>
                <a:gd name="T21" fmla="*/ 14 h 35"/>
                <a:gd name="T22" fmla="*/ 21 w 39"/>
                <a:gd name="T23" fmla="*/ 15 h 35"/>
                <a:gd name="T24" fmla="*/ 24 w 39"/>
                <a:gd name="T25" fmla="*/ 17 h 35"/>
                <a:gd name="T26" fmla="*/ 26 w 39"/>
                <a:gd name="T27" fmla="*/ 17 h 35"/>
                <a:gd name="T28" fmla="*/ 28 w 39"/>
                <a:gd name="T29" fmla="*/ 17 h 35"/>
                <a:gd name="T30" fmla="*/ 30 w 39"/>
                <a:gd name="T31" fmla="*/ 19 h 35"/>
                <a:gd name="T32" fmla="*/ 30 w 39"/>
                <a:gd name="T33" fmla="*/ 20 h 35"/>
                <a:gd name="T34" fmla="*/ 33 w 39"/>
                <a:gd name="T35" fmla="*/ 20 h 35"/>
                <a:gd name="T36" fmla="*/ 33 w 39"/>
                <a:gd name="T37" fmla="*/ 22 h 35"/>
                <a:gd name="T38" fmla="*/ 33 w 39"/>
                <a:gd name="T39" fmla="*/ 24 h 35"/>
                <a:gd name="T40" fmla="*/ 33 w 39"/>
                <a:gd name="T41" fmla="*/ 29 h 35"/>
                <a:gd name="T42" fmla="*/ 33 w 39"/>
                <a:gd name="T43" fmla="*/ 33 h 35"/>
                <a:gd name="T44" fmla="*/ 33 w 39"/>
                <a:gd name="T45" fmla="*/ 34 h 35"/>
                <a:gd name="T46" fmla="*/ 38 w 39"/>
                <a:gd name="T47" fmla="*/ 33 h 35"/>
                <a:gd name="T48" fmla="*/ 38 w 39"/>
                <a:gd name="T49" fmla="*/ 30 h 35"/>
                <a:gd name="T50" fmla="*/ 38 w 39"/>
                <a:gd name="T51" fmla="*/ 27 h 35"/>
                <a:gd name="T52" fmla="*/ 38 w 39"/>
                <a:gd name="T53" fmla="*/ 26 h 35"/>
                <a:gd name="T54" fmla="*/ 38 w 39"/>
                <a:gd name="T55" fmla="*/ 24 h 35"/>
                <a:gd name="T56" fmla="*/ 38 w 39"/>
                <a:gd name="T57" fmla="*/ 23 h 35"/>
                <a:gd name="T58" fmla="*/ 38 w 39"/>
                <a:gd name="T59" fmla="*/ 22 h 35"/>
                <a:gd name="T60" fmla="*/ 38 w 39"/>
                <a:gd name="T61" fmla="*/ 20 h 35"/>
                <a:gd name="T62" fmla="*/ 35 w 39"/>
                <a:gd name="T63" fmla="*/ 19 h 35"/>
                <a:gd name="T64" fmla="*/ 33 w 39"/>
                <a:gd name="T65" fmla="*/ 17 h 35"/>
                <a:gd name="T66" fmla="*/ 30 w 39"/>
                <a:gd name="T67" fmla="*/ 17 h 35"/>
                <a:gd name="T68" fmla="*/ 28 w 39"/>
                <a:gd name="T69" fmla="*/ 15 h 35"/>
                <a:gd name="T70" fmla="*/ 26 w 39"/>
                <a:gd name="T71" fmla="*/ 14 h 35"/>
                <a:gd name="T72" fmla="*/ 24 w 39"/>
                <a:gd name="T73" fmla="*/ 14 h 35"/>
                <a:gd name="T74" fmla="*/ 24 w 39"/>
                <a:gd name="T75" fmla="*/ 12 h 35"/>
                <a:gd name="T76" fmla="*/ 21 w 39"/>
                <a:gd name="T77" fmla="*/ 12 h 35"/>
                <a:gd name="T78" fmla="*/ 21 w 39"/>
                <a:gd name="T79" fmla="*/ 11 h 35"/>
                <a:gd name="T80" fmla="*/ 19 w 39"/>
                <a:gd name="T81" fmla="*/ 10 h 35"/>
                <a:gd name="T82" fmla="*/ 19 w 39"/>
                <a:gd name="T83" fmla="*/ 8 h 35"/>
                <a:gd name="T84" fmla="*/ 16 w 39"/>
                <a:gd name="T85" fmla="*/ 8 h 35"/>
                <a:gd name="T86" fmla="*/ 14 w 39"/>
                <a:gd name="T87" fmla="*/ 8 h 35"/>
                <a:gd name="T88" fmla="*/ 14 w 39"/>
                <a:gd name="T89" fmla="*/ 7 h 35"/>
                <a:gd name="T90" fmla="*/ 12 w 39"/>
                <a:gd name="T91" fmla="*/ 7 h 35"/>
                <a:gd name="T92" fmla="*/ 12 w 39"/>
                <a:gd name="T93" fmla="*/ 5 h 35"/>
                <a:gd name="T94" fmla="*/ 9 w 39"/>
                <a:gd name="T95" fmla="*/ 5 h 35"/>
                <a:gd name="T96" fmla="*/ 9 w 39"/>
                <a:gd name="T97" fmla="*/ 4 h 35"/>
                <a:gd name="T98" fmla="*/ 7 w 39"/>
                <a:gd name="T99" fmla="*/ 4 h 35"/>
                <a:gd name="T100" fmla="*/ 7 w 39"/>
                <a:gd name="T101" fmla="*/ 3 h 35"/>
                <a:gd name="T102" fmla="*/ 4 w 39"/>
                <a:gd name="T103" fmla="*/ 3 h 35"/>
                <a:gd name="T104" fmla="*/ 3 w 39"/>
                <a:gd name="T105" fmla="*/ 1 h 35"/>
                <a:gd name="T106" fmla="*/ 0 w 39"/>
                <a:gd name="T107" fmla="*/ 0 h 3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9"/>
                <a:gd name="T163" fmla="*/ 0 h 35"/>
                <a:gd name="T164" fmla="*/ 39 w 39"/>
                <a:gd name="T165" fmla="*/ 35 h 3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9" h="35">
                  <a:moveTo>
                    <a:pt x="0" y="0"/>
                  </a:moveTo>
                  <a:lnTo>
                    <a:pt x="0" y="0"/>
                  </a:lnTo>
                  <a:lnTo>
                    <a:pt x="0" y="3"/>
                  </a:lnTo>
                  <a:lnTo>
                    <a:pt x="3" y="4"/>
                  </a:lnTo>
                  <a:lnTo>
                    <a:pt x="4" y="7"/>
                  </a:lnTo>
                  <a:lnTo>
                    <a:pt x="7" y="8"/>
                  </a:lnTo>
                  <a:lnTo>
                    <a:pt x="9" y="10"/>
                  </a:lnTo>
                  <a:lnTo>
                    <a:pt x="12" y="10"/>
                  </a:lnTo>
                  <a:lnTo>
                    <a:pt x="14" y="11"/>
                  </a:lnTo>
                  <a:lnTo>
                    <a:pt x="16" y="12"/>
                  </a:lnTo>
                  <a:lnTo>
                    <a:pt x="19" y="14"/>
                  </a:lnTo>
                  <a:lnTo>
                    <a:pt x="21" y="15"/>
                  </a:lnTo>
                  <a:lnTo>
                    <a:pt x="24" y="17"/>
                  </a:lnTo>
                  <a:lnTo>
                    <a:pt x="26" y="17"/>
                  </a:lnTo>
                  <a:lnTo>
                    <a:pt x="28" y="17"/>
                  </a:lnTo>
                  <a:lnTo>
                    <a:pt x="30" y="19"/>
                  </a:lnTo>
                  <a:lnTo>
                    <a:pt x="30" y="20"/>
                  </a:lnTo>
                  <a:lnTo>
                    <a:pt x="33" y="20"/>
                  </a:lnTo>
                  <a:lnTo>
                    <a:pt x="33" y="22"/>
                  </a:lnTo>
                  <a:lnTo>
                    <a:pt x="33" y="24"/>
                  </a:lnTo>
                  <a:lnTo>
                    <a:pt x="33" y="29"/>
                  </a:lnTo>
                  <a:lnTo>
                    <a:pt x="33" y="33"/>
                  </a:lnTo>
                  <a:lnTo>
                    <a:pt x="33" y="34"/>
                  </a:lnTo>
                  <a:lnTo>
                    <a:pt x="38" y="33"/>
                  </a:lnTo>
                  <a:lnTo>
                    <a:pt x="38" y="30"/>
                  </a:lnTo>
                  <a:lnTo>
                    <a:pt x="38" y="27"/>
                  </a:lnTo>
                  <a:lnTo>
                    <a:pt x="38" y="26"/>
                  </a:lnTo>
                  <a:lnTo>
                    <a:pt x="38" y="24"/>
                  </a:lnTo>
                  <a:lnTo>
                    <a:pt x="38" y="23"/>
                  </a:lnTo>
                  <a:lnTo>
                    <a:pt x="38" y="22"/>
                  </a:lnTo>
                  <a:lnTo>
                    <a:pt x="38" y="20"/>
                  </a:lnTo>
                  <a:lnTo>
                    <a:pt x="35" y="19"/>
                  </a:lnTo>
                  <a:lnTo>
                    <a:pt x="33" y="17"/>
                  </a:lnTo>
                  <a:lnTo>
                    <a:pt x="30" y="17"/>
                  </a:lnTo>
                  <a:lnTo>
                    <a:pt x="28" y="15"/>
                  </a:lnTo>
                  <a:lnTo>
                    <a:pt x="26" y="14"/>
                  </a:lnTo>
                  <a:lnTo>
                    <a:pt x="24" y="14"/>
                  </a:lnTo>
                  <a:lnTo>
                    <a:pt x="24" y="12"/>
                  </a:lnTo>
                  <a:lnTo>
                    <a:pt x="21" y="12"/>
                  </a:lnTo>
                  <a:lnTo>
                    <a:pt x="21" y="11"/>
                  </a:lnTo>
                  <a:lnTo>
                    <a:pt x="19" y="10"/>
                  </a:lnTo>
                  <a:lnTo>
                    <a:pt x="19" y="8"/>
                  </a:lnTo>
                  <a:lnTo>
                    <a:pt x="16" y="8"/>
                  </a:lnTo>
                  <a:lnTo>
                    <a:pt x="14" y="8"/>
                  </a:lnTo>
                  <a:lnTo>
                    <a:pt x="14" y="7"/>
                  </a:lnTo>
                  <a:lnTo>
                    <a:pt x="12" y="7"/>
                  </a:lnTo>
                  <a:lnTo>
                    <a:pt x="12" y="5"/>
                  </a:lnTo>
                  <a:lnTo>
                    <a:pt x="9" y="5"/>
                  </a:lnTo>
                  <a:lnTo>
                    <a:pt x="9" y="4"/>
                  </a:lnTo>
                  <a:lnTo>
                    <a:pt x="7" y="4"/>
                  </a:lnTo>
                  <a:lnTo>
                    <a:pt x="7" y="3"/>
                  </a:lnTo>
                  <a:lnTo>
                    <a:pt x="4" y="3"/>
                  </a:lnTo>
                  <a:lnTo>
                    <a:pt x="3" y="1"/>
                  </a:lnTo>
                  <a:lnTo>
                    <a:pt x="0" y="0"/>
                  </a:lnTo>
                </a:path>
              </a:pathLst>
            </a:custGeom>
            <a:solidFill>
              <a:srgbClr val="B3CCCC"/>
            </a:solidFill>
            <a:ln w="127000" cap="rnd">
              <a:noFill/>
              <a:round/>
              <a:headEnd/>
              <a:tailEnd/>
            </a:ln>
          </p:spPr>
          <p:txBody>
            <a:bodyPr>
              <a:prstTxWarp prst="textNoShape">
                <a:avLst/>
              </a:prstTxWarp>
            </a:bodyPr>
            <a:lstStyle/>
            <a:p>
              <a:endParaRPr lang="en-US"/>
            </a:p>
          </p:txBody>
        </p:sp>
        <p:sp>
          <p:nvSpPr>
            <p:cNvPr id="25914" name="Freeform 853"/>
            <p:cNvSpPr>
              <a:spLocks/>
            </p:cNvSpPr>
            <p:nvPr/>
          </p:nvSpPr>
          <p:spPr bwMode="auto">
            <a:xfrm>
              <a:off x="5012" y="3150"/>
              <a:ext cx="37" cy="29"/>
            </a:xfrm>
            <a:custGeom>
              <a:avLst/>
              <a:gdLst>
                <a:gd name="T0" fmla="*/ 0 w 37"/>
                <a:gd name="T1" fmla="*/ 0 h 29"/>
                <a:gd name="T2" fmla="*/ 0 w 37"/>
                <a:gd name="T3" fmla="*/ 0 h 29"/>
                <a:gd name="T4" fmla="*/ 0 w 37"/>
                <a:gd name="T5" fmla="*/ 1 h 29"/>
                <a:gd name="T6" fmla="*/ 0 w 37"/>
                <a:gd name="T7" fmla="*/ 2 h 29"/>
                <a:gd name="T8" fmla="*/ 0 w 37"/>
                <a:gd name="T9" fmla="*/ 4 h 29"/>
                <a:gd name="T10" fmla="*/ 2 w 37"/>
                <a:gd name="T11" fmla="*/ 5 h 29"/>
                <a:gd name="T12" fmla="*/ 2 w 37"/>
                <a:gd name="T13" fmla="*/ 7 h 29"/>
                <a:gd name="T14" fmla="*/ 4 w 37"/>
                <a:gd name="T15" fmla="*/ 7 h 29"/>
                <a:gd name="T16" fmla="*/ 7 w 37"/>
                <a:gd name="T17" fmla="*/ 7 h 29"/>
                <a:gd name="T18" fmla="*/ 7 w 37"/>
                <a:gd name="T19" fmla="*/ 8 h 29"/>
                <a:gd name="T20" fmla="*/ 9 w 37"/>
                <a:gd name="T21" fmla="*/ 9 h 29"/>
                <a:gd name="T22" fmla="*/ 11 w 37"/>
                <a:gd name="T23" fmla="*/ 9 h 29"/>
                <a:gd name="T24" fmla="*/ 13 w 37"/>
                <a:gd name="T25" fmla="*/ 11 h 29"/>
                <a:gd name="T26" fmla="*/ 16 w 37"/>
                <a:gd name="T27" fmla="*/ 12 h 29"/>
                <a:gd name="T28" fmla="*/ 18 w 37"/>
                <a:gd name="T29" fmla="*/ 12 h 29"/>
                <a:gd name="T30" fmla="*/ 20 w 37"/>
                <a:gd name="T31" fmla="*/ 14 h 29"/>
                <a:gd name="T32" fmla="*/ 23 w 37"/>
                <a:gd name="T33" fmla="*/ 14 h 29"/>
                <a:gd name="T34" fmla="*/ 25 w 37"/>
                <a:gd name="T35" fmla="*/ 14 h 29"/>
                <a:gd name="T36" fmla="*/ 27 w 37"/>
                <a:gd name="T37" fmla="*/ 16 h 29"/>
                <a:gd name="T38" fmla="*/ 29 w 37"/>
                <a:gd name="T39" fmla="*/ 16 h 29"/>
                <a:gd name="T40" fmla="*/ 32 w 37"/>
                <a:gd name="T41" fmla="*/ 17 h 29"/>
                <a:gd name="T42" fmla="*/ 34 w 37"/>
                <a:gd name="T43" fmla="*/ 19 h 29"/>
                <a:gd name="T44" fmla="*/ 34 w 37"/>
                <a:gd name="T45" fmla="*/ 21 h 29"/>
                <a:gd name="T46" fmla="*/ 34 w 37"/>
                <a:gd name="T47" fmla="*/ 24 h 29"/>
                <a:gd name="T48" fmla="*/ 34 w 37"/>
                <a:gd name="T49" fmla="*/ 27 h 29"/>
                <a:gd name="T50" fmla="*/ 34 w 37"/>
                <a:gd name="T51" fmla="*/ 28 h 29"/>
                <a:gd name="T52" fmla="*/ 36 w 37"/>
                <a:gd name="T53" fmla="*/ 27 h 29"/>
                <a:gd name="T54" fmla="*/ 36 w 37"/>
                <a:gd name="T55" fmla="*/ 26 h 29"/>
                <a:gd name="T56" fmla="*/ 36 w 37"/>
                <a:gd name="T57" fmla="*/ 24 h 29"/>
                <a:gd name="T58" fmla="*/ 36 w 37"/>
                <a:gd name="T59" fmla="*/ 21 h 29"/>
                <a:gd name="T60" fmla="*/ 36 w 37"/>
                <a:gd name="T61" fmla="*/ 19 h 29"/>
                <a:gd name="T62" fmla="*/ 36 w 37"/>
                <a:gd name="T63" fmla="*/ 17 h 29"/>
                <a:gd name="T64" fmla="*/ 36 w 37"/>
                <a:gd name="T65" fmla="*/ 16 h 29"/>
                <a:gd name="T66" fmla="*/ 34 w 37"/>
                <a:gd name="T67" fmla="*/ 16 h 29"/>
                <a:gd name="T68" fmla="*/ 34 w 37"/>
                <a:gd name="T69" fmla="*/ 14 h 29"/>
                <a:gd name="T70" fmla="*/ 32 w 37"/>
                <a:gd name="T71" fmla="*/ 14 h 29"/>
                <a:gd name="T72" fmla="*/ 29 w 37"/>
                <a:gd name="T73" fmla="*/ 14 h 29"/>
                <a:gd name="T74" fmla="*/ 29 w 37"/>
                <a:gd name="T75" fmla="*/ 14 h 29"/>
                <a:gd name="T76" fmla="*/ 27 w 37"/>
                <a:gd name="T77" fmla="*/ 14 h 29"/>
                <a:gd name="T78" fmla="*/ 27 w 37"/>
                <a:gd name="T79" fmla="*/ 12 h 29"/>
                <a:gd name="T80" fmla="*/ 25 w 37"/>
                <a:gd name="T81" fmla="*/ 12 h 29"/>
                <a:gd name="T82" fmla="*/ 23 w 37"/>
                <a:gd name="T83" fmla="*/ 12 h 29"/>
                <a:gd name="T84" fmla="*/ 20 w 37"/>
                <a:gd name="T85" fmla="*/ 11 h 29"/>
                <a:gd name="T86" fmla="*/ 18 w 37"/>
                <a:gd name="T87" fmla="*/ 9 h 29"/>
                <a:gd name="T88" fmla="*/ 16 w 37"/>
                <a:gd name="T89" fmla="*/ 8 h 29"/>
                <a:gd name="T90" fmla="*/ 13 w 37"/>
                <a:gd name="T91" fmla="*/ 8 h 29"/>
                <a:gd name="T92" fmla="*/ 13 w 37"/>
                <a:gd name="T93" fmla="*/ 7 h 29"/>
                <a:gd name="T94" fmla="*/ 11 w 37"/>
                <a:gd name="T95" fmla="*/ 7 h 29"/>
                <a:gd name="T96" fmla="*/ 9 w 37"/>
                <a:gd name="T97" fmla="*/ 7 h 29"/>
                <a:gd name="T98" fmla="*/ 9 w 37"/>
                <a:gd name="T99" fmla="*/ 5 h 29"/>
                <a:gd name="T100" fmla="*/ 7 w 37"/>
                <a:gd name="T101" fmla="*/ 5 h 29"/>
                <a:gd name="T102" fmla="*/ 7 w 37"/>
                <a:gd name="T103" fmla="*/ 4 h 29"/>
                <a:gd name="T104" fmla="*/ 4 w 37"/>
                <a:gd name="T105" fmla="*/ 2 h 29"/>
                <a:gd name="T106" fmla="*/ 2 w 37"/>
                <a:gd name="T107" fmla="*/ 2 h 29"/>
                <a:gd name="T108" fmla="*/ 2 w 37"/>
                <a:gd name="T109" fmla="*/ 1 h 29"/>
                <a:gd name="T110" fmla="*/ 0 w 37"/>
                <a:gd name="T111" fmla="*/ 1 h 29"/>
                <a:gd name="T112" fmla="*/ 0 w 37"/>
                <a:gd name="T113" fmla="*/ 0 h 2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
                <a:gd name="T172" fmla="*/ 0 h 29"/>
                <a:gd name="T173" fmla="*/ 37 w 37"/>
                <a:gd name="T174" fmla="*/ 29 h 2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 h="29">
                  <a:moveTo>
                    <a:pt x="0" y="0"/>
                  </a:moveTo>
                  <a:lnTo>
                    <a:pt x="0" y="0"/>
                  </a:lnTo>
                  <a:lnTo>
                    <a:pt x="0" y="1"/>
                  </a:lnTo>
                  <a:lnTo>
                    <a:pt x="0" y="2"/>
                  </a:lnTo>
                  <a:lnTo>
                    <a:pt x="0" y="4"/>
                  </a:lnTo>
                  <a:lnTo>
                    <a:pt x="2" y="5"/>
                  </a:lnTo>
                  <a:lnTo>
                    <a:pt x="2" y="7"/>
                  </a:lnTo>
                  <a:lnTo>
                    <a:pt x="4" y="7"/>
                  </a:lnTo>
                  <a:lnTo>
                    <a:pt x="7" y="7"/>
                  </a:lnTo>
                  <a:lnTo>
                    <a:pt x="7" y="8"/>
                  </a:lnTo>
                  <a:lnTo>
                    <a:pt x="9" y="9"/>
                  </a:lnTo>
                  <a:lnTo>
                    <a:pt x="11" y="9"/>
                  </a:lnTo>
                  <a:lnTo>
                    <a:pt x="13" y="11"/>
                  </a:lnTo>
                  <a:lnTo>
                    <a:pt x="16" y="12"/>
                  </a:lnTo>
                  <a:lnTo>
                    <a:pt x="18" y="12"/>
                  </a:lnTo>
                  <a:lnTo>
                    <a:pt x="20" y="14"/>
                  </a:lnTo>
                  <a:lnTo>
                    <a:pt x="23" y="14"/>
                  </a:lnTo>
                  <a:lnTo>
                    <a:pt x="25" y="14"/>
                  </a:lnTo>
                  <a:lnTo>
                    <a:pt x="27" y="16"/>
                  </a:lnTo>
                  <a:lnTo>
                    <a:pt x="29" y="16"/>
                  </a:lnTo>
                  <a:lnTo>
                    <a:pt x="32" y="17"/>
                  </a:lnTo>
                  <a:lnTo>
                    <a:pt x="34" y="19"/>
                  </a:lnTo>
                  <a:lnTo>
                    <a:pt x="34" y="21"/>
                  </a:lnTo>
                  <a:lnTo>
                    <a:pt x="34" y="24"/>
                  </a:lnTo>
                  <a:lnTo>
                    <a:pt x="34" y="27"/>
                  </a:lnTo>
                  <a:lnTo>
                    <a:pt x="34" y="28"/>
                  </a:lnTo>
                  <a:lnTo>
                    <a:pt x="36" y="27"/>
                  </a:lnTo>
                  <a:lnTo>
                    <a:pt x="36" y="26"/>
                  </a:lnTo>
                  <a:lnTo>
                    <a:pt x="36" y="24"/>
                  </a:lnTo>
                  <a:lnTo>
                    <a:pt x="36" y="21"/>
                  </a:lnTo>
                  <a:lnTo>
                    <a:pt x="36" y="19"/>
                  </a:lnTo>
                  <a:lnTo>
                    <a:pt x="36" y="17"/>
                  </a:lnTo>
                  <a:lnTo>
                    <a:pt x="36" y="16"/>
                  </a:lnTo>
                  <a:lnTo>
                    <a:pt x="34" y="16"/>
                  </a:lnTo>
                  <a:lnTo>
                    <a:pt x="34" y="14"/>
                  </a:lnTo>
                  <a:lnTo>
                    <a:pt x="32" y="14"/>
                  </a:lnTo>
                  <a:lnTo>
                    <a:pt x="29" y="14"/>
                  </a:lnTo>
                  <a:lnTo>
                    <a:pt x="27" y="14"/>
                  </a:lnTo>
                  <a:lnTo>
                    <a:pt x="27" y="12"/>
                  </a:lnTo>
                  <a:lnTo>
                    <a:pt x="25" y="12"/>
                  </a:lnTo>
                  <a:lnTo>
                    <a:pt x="23" y="12"/>
                  </a:lnTo>
                  <a:lnTo>
                    <a:pt x="20" y="11"/>
                  </a:lnTo>
                  <a:lnTo>
                    <a:pt x="18" y="9"/>
                  </a:lnTo>
                  <a:lnTo>
                    <a:pt x="16" y="8"/>
                  </a:lnTo>
                  <a:lnTo>
                    <a:pt x="13" y="8"/>
                  </a:lnTo>
                  <a:lnTo>
                    <a:pt x="13" y="7"/>
                  </a:lnTo>
                  <a:lnTo>
                    <a:pt x="11" y="7"/>
                  </a:lnTo>
                  <a:lnTo>
                    <a:pt x="9" y="7"/>
                  </a:lnTo>
                  <a:lnTo>
                    <a:pt x="9" y="5"/>
                  </a:lnTo>
                  <a:lnTo>
                    <a:pt x="7" y="5"/>
                  </a:lnTo>
                  <a:lnTo>
                    <a:pt x="7" y="4"/>
                  </a:lnTo>
                  <a:lnTo>
                    <a:pt x="4" y="2"/>
                  </a:lnTo>
                  <a:lnTo>
                    <a:pt x="2" y="2"/>
                  </a:lnTo>
                  <a:lnTo>
                    <a:pt x="2" y="1"/>
                  </a:lnTo>
                  <a:lnTo>
                    <a:pt x="0" y="1"/>
                  </a:lnTo>
                  <a:lnTo>
                    <a:pt x="0" y="0"/>
                  </a:lnTo>
                </a:path>
              </a:pathLst>
            </a:custGeom>
            <a:solidFill>
              <a:srgbClr val="B3CCCC"/>
            </a:solidFill>
            <a:ln w="127000" cap="rnd">
              <a:noFill/>
              <a:round/>
              <a:headEnd/>
              <a:tailEnd/>
            </a:ln>
          </p:spPr>
          <p:txBody>
            <a:bodyPr>
              <a:prstTxWarp prst="textNoShape">
                <a:avLst/>
              </a:prstTxWarp>
            </a:bodyPr>
            <a:lstStyle/>
            <a:p>
              <a:endParaRPr lang="en-US"/>
            </a:p>
          </p:txBody>
        </p:sp>
        <p:sp>
          <p:nvSpPr>
            <p:cNvPr id="25915" name="Freeform 854"/>
            <p:cNvSpPr>
              <a:spLocks/>
            </p:cNvSpPr>
            <p:nvPr/>
          </p:nvSpPr>
          <p:spPr bwMode="auto">
            <a:xfrm>
              <a:off x="5012" y="3150"/>
              <a:ext cx="37" cy="28"/>
            </a:xfrm>
            <a:custGeom>
              <a:avLst/>
              <a:gdLst>
                <a:gd name="T0" fmla="*/ 0 w 37"/>
                <a:gd name="T1" fmla="*/ 0 h 28"/>
                <a:gd name="T2" fmla="*/ 0 w 37"/>
                <a:gd name="T3" fmla="*/ 2 h 28"/>
                <a:gd name="T4" fmla="*/ 4 w 37"/>
                <a:gd name="T5" fmla="*/ 4 h 28"/>
                <a:gd name="T6" fmla="*/ 7 w 37"/>
                <a:gd name="T7" fmla="*/ 5 h 28"/>
                <a:gd name="T8" fmla="*/ 9 w 37"/>
                <a:gd name="T9" fmla="*/ 7 h 28"/>
                <a:gd name="T10" fmla="*/ 11 w 37"/>
                <a:gd name="T11" fmla="*/ 8 h 28"/>
                <a:gd name="T12" fmla="*/ 16 w 37"/>
                <a:gd name="T13" fmla="*/ 8 h 28"/>
                <a:gd name="T14" fmla="*/ 18 w 37"/>
                <a:gd name="T15" fmla="*/ 9 h 28"/>
                <a:gd name="T16" fmla="*/ 20 w 37"/>
                <a:gd name="T17" fmla="*/ 11 h 28"/>
                <a:gd name="T18" fmla="*/ 23 w 37"/>
                <a:gd name="T19" fmla="*/ 12 h 28"/>
                <a:gd name="T20" fmla="*/ 27 w 37"/>
                <a:gd name="T21" fmla="*/ 14 h 28"/>
                <a:gd name="T22" fmla="*/ 29 w 37"/>
                <a:gd name="T23" fmla="*/ 14 h 28"/>
                <a:gd name="T24" fmla="*/ 32 w 37"/>
                <a:gd name="T25" fmla="*/ 16 h 28"/>
                <a:gd name="T26" fmla="*/ 34 w 37"/>
                <a:gd name="T27" fmla="*/ 17 h 28"/>
                <a:gd name="T28" fmla="*/ 36 w 37"/>
                <a:gd name="T29" fmla="*/ 19 h 28"/>
                <a:gd name="T30" fmla="*/ 36 w 37"/>
                <a:gd name="T31" fmla="*/ 23 h 28"/>
                <a:gd name="T32" fmla="*/ 36 w 37"/>
                <a:gd name="T33" fmla="*/ 27 h 28"/>
                <a:gd name="T34" fmla="*/ 36 w 37"/>
                <a:gd name="T35" fmla="*/ 23 h 28"/>
                <a:gd name="T36" fmla="*/ 36 w 37"/>
                <a:gd name="T37" fmla="*/ 17 h 28"/>
                <a:gd name="T38" fmla="*/ 34 w 37"/>
                <a:gd name="T39" fmla="*/ 16 h 28"/>
                <a:gd name="T40" fmla="*/ 32 w 37"/>
                <a:gd name="T41" fmla="*/ 14 h 28"/>
                <a:gd name="T42" fmla="*/ 29 w 37"/>
                <a:gd name="T43" fmla="*/ 14 h 28"/>
                <a:gd name="T44" fmla="*/ 25 w 37"/>
                <a:gd name="T45" fmla="*/ 12 h 28"/>
                <a:gd name="T46" fmla="*/ 20 w 37"/>
                <a:gd name="T47" fmla="*/ 12 h 28"/>
                <a:gd name="T48" fmla="*/ 18 w 37"/>
                <a:gd name="T49" fmla="*/ 9 h 28"/>
                <a:gd name="T50" fmla="*/ 16 w 37"/>
                <a:gd name="T51" fmla="*/ 8 h 28"/>
                <a:gd name="T52" fmla="*/ 11 w 37"/>
                <a:gd name="T53" fmla="*/ 7 h 28"/>
                <a:gd name="T54" fmla="*/ 9 w 37"/>
                <a:gd name="T55" fmla="*/ 5 h 28"/>
                <a:gd name="T56" fmla="*/ 7 w 37"/>
                <a:gd name="T57" fmla="*/ 4 h 28"/>
                <a:gd name="T58" fmla="*/ 4 w 37"/>
                <a:gd name="T59" fmla="*/ 2 h 28"/>
                <a:gd name="T60" fmla="*/ 2 w 37"/>
                <a:gd name="T61" fmla="*/ 1 h 28"/>
                <a:gd name="T62" fmla="*/ 0 w 37"/>
                <a:gd name="T63" fmla="*/ 0 h 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28"/>
                <a:gd name="T98" fmla="*/ 37 w 37"/>
                <a:gd name="T99" fmla="*/ 28 h 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28">
                  <a:moveTo>
                    <a:pt x="0" y="0"/>
                  </a:moveTo>
                  <a:lnTo>
                    <a:pt x="0" y="0"/>
                  </a:lnTo>
                  <a:lnTo>
                    <a:pt x="0" y="1"/>
                  </a:lnTo>
                  <a:lnTo>
                    <a:pt x="0" y="2"/>
                  </a:lnTo>
                  <a:lnTo>
                    <a:pt x="2" y="4"/>
                  </a:lnTo>
                  <a:lnTo>
                    <a:pt x="4" y="4"/>
                  </a:lnTo>
                  <a:lnTo>
                    <a:pt x="4" y="5"/>
                  </a:lnTo>
                  <a:lnTo>
                    <a:pt x="7" y="5"/>
                  </a:lnTo>
                  <a:lnTo>
                    <a:pt x="7" y="7"/>
                  </a:lnTo>
                  <a:lnTo>
                    <a:pt x="9" y="7"/>
                  </a:lnTo>
                  <a:lnTo>
                    <a:pt x="9" y="8"/>
                  </a:lnTo>
                  <a:lnTo>
                    <a:pt x="11" y="8"/>
                  </a:lnTo>
                  <a:lnTo>
                    <a:pt x="13" y="8"/>
                  </a:lnTo>
                  <a:lnTo>
                    <a:pt x="16" y="8"/>
                  </a:lnTo>
                  <a:lnTo>
                    <a:pt x="16" y="9"/>
                  </a:lnTo>
                  <a:lnTo>
                    <a:pt x="18" y="9"/>
                  </a:lnTo>
                  <a:lnTo>
                    <a:pt x="18" y="11"/>
                  </a:lnTo>
                  <a:lnTo>
                    <a:pt x="20" y="11"/>
                  </a:lnTo>
                  <a:lnTo>
                    <a:pt x="20" y="12"/>
                  </a:lnTo>
                  <a:lnTo>
                    <a:pt x="23" y="12"/>
                  </a:lnTo>
                  <a:lnTo>
                    <a:pt x="25" y="14"/>
                  </a:lnTo>
                  <a:lnTo>
                    <a:pt x="27" y="14"/>
                  </a:lnTo>
                  <a:lnTo>
                    <a:pt x="29" y="14"/>
                  </a:lnTo>
                  <a:lnTo>
                    <a:pt x="32" y="14"/>
                  </a:lnTo>
                  <a:lnTo>
                    <a:pt x="32" y="16"/>
                  </a:lnTo>
                  <a:lnTo>
                    <a:pt x="34" y="16"/>
                  </a:lnTo>
                  <a:lnTo>
                    <a:pt x="34" y="17"/>
                  </a:lnTo>
                  <a:lnTo>
                    <a:pt x="36" y="17"/>
                  </a:lnTo>
                  <a:lnTo>
                    <a:pt x="36" y="19"/>
                  </a:lnTo>
                  <a:lnTo>
                    <a:pt x="36" y="20"/>
                  </a:lnTo>
                  <a:lnTo>
                    <a:pt x="36" y="23"/>
                  </a:lnTo>
                  <a:lnTo>
                    <a:pt x="36" y="26"/>
                  </a:lnTo>
                  <a:lnTo>
                    <a:pt x="36" y="27"/>
                  </a:lnTo>
                  <a:lnTo>
                    <a:pt x="36" y="26"/>
                  </a:lnTo>
                  <a:lnTo>
                    <a:pt x="36" y="23"/>
                  </a:lnTo>
                  <a:lnTo>
                    <a:pt x="36" y="20"/>
                  </a:lnTo>
                  <a:lnTo>
                    <a:pt x="36" y="17"/>
                  </a:lnTo>
                  <a:lnTo>
                    <a:pt x="36" y="16"/>
                  </a:lnTo>
                  <a:lnTo>
                    <a:pt x="34" y="16"/>
                  </a:lnTo>
                  <a:lnTo>
                    <a:pt x="34" y="14"/>
                  </a:lnTo>
                  <a:lnTo>
                    <a:pt x="32" y="14"/>
                  </a:lnTo>
                  <a:lnTo>
                    <a:pt x="29" y="14"/>
                  </a:lnTo>
                  <a:lnTo>
                    <a:pt x="27" y="14"/>
                  </a:lnTo>
                  <a:lnTo>
                    <a:pt x="25" y="12"/>
                  </a:lnTo>
                  <a:lnTo>
                    <a:pt x="23" y="12"/>
                  </a:lnTo>
                  <a:lnTo>
                    <a:pt x="20" y="12"/>
                  </a:lnTo>
                  <a:lnTo>
                    <a:pt x="20" y="11"/>
                  </a:lnTo>
                  <a:lnTo>
                    <a:pt x="18" y="9"/>
                  </a:lnTo>
                  <a:lnTo>
                    <a:pt x="18" y="8"/>
                  </a:lnTo>
                  <a:lnTo>
                    <a:pt x="16" y="8"/>
                  </a:lnTo>
                  <a:lnTo>
                    <a:pt x="13" y="8"/>
                  </a:lnTo>
                  <a:lnTo>
                    <a:pt x="11" y="7"/>
                  </a:lnTo>
                  <a:lnTo>
                    <a:pt x="9" y="7"/>
                  </a:lnTo>
                  <a:lnTo>
                    <a:pt x="9" y="5"/>
                  </a:lnTo>
                  <a:lnTo>
                    <a:pt x="7" y="5"/>
                  </a:lnTo>
                  <a:lnTo>
                    <a:pt x="7" y="4"/>
                  </a:lnTo>
                  <a:lnTo>
                    <a:pt x="4" y="4"/>
                  </a:lnTo>
                  <a:lnTo>
                    <a:pt x="4" y="2"/>
                  </a:lnTo>
                  <a:lnTo>
                    <a:pt x="2" y="2"/>
                  </a:lnTo>
                  <a:lnTo>
                    <a:pt x="2" y="1"/>
                  </a:lnTo>
                  <a:lnTo>
                    <a:pt x="0" y="1"/>
                  </a:lnTo>
                  <a:lnTo>
                    <a:pt x="0" y="0"/>
                  </a:lnTo>
                </a:path>
              </a:pathLst>
            </a:custGeom>
            <a:solidFill>
              <a:srgbClr val="003333"/>
            </a:solidFill>
            <a:ln w="127000" cap="rnd">
              <a:noFill/>
              <a:round/>
              <a:headEnd/>
              <a:tailEnd/>
            </a:ln>
          </p:spPr>
          <p:txBody>
            <a:bodyPr>
              <a:prstTxWarp prst="textNoShape">
                <a:avLst/>
              </a:prstTxWarp>
            </a:bodyPr>
            <a:lstStyle/>
            <a:p>
              <a:endParaRPr lang="en-US"/>
            </a:p>
          </p:txBody>
        </p:sp>
        <p:sp>
          <p:nvSpPr>
            <p:cNvPr id="25916" name="Freeform 855"/>
            <p:cNvSpPr>
              <a:spLocks/>
            </p:cNvSpPr>
            <p:nvPr/>
          </p:nvSpPr>
          <p:spPr bwMode="auto">
            <a:xfrm>
              <a:off x="5037" y="3139"/>
              <a:ext cx="39" cy="34"/>
            </a:xfrm>
            <a:custGeom>
              <a:avLst/>
              <a:gdLst>
                <a:gd name="T0" fmla="*/ 0 w 39"/>
                <a:gd name="T1" fmla="*/ 0 h 34"/>
                <a:gd name="T2" fmla="*/ 0 w 39"/>
                <a:gd name="T3" fmla="*/ 0 h 34"/>
                <a:gd name="T4" fmla="*/ 3 w 39"/>
                <a:gd name="T5" fmla="*/ 1 h 34"/>
                <a:gd name="T6" fmla="*/ 3 w 39"/>
                <a:gd name="T7" fmla="*/ 3 h 34"/>
                <a:gd name="T8" fmla="*/ 4 w 39"/>
                <a:gd name="T9" fmla="*/ 4 h 34"/>
                <a:gd name="T10" fmla="*/ 7 w 39"/>
                <a:gd name="T11" fmla="*/ 4 h 34"/>
                <a:gd name="T12" fmla="*/ 9 w 39"/>
                <a:gd name="T13" fmla="*/ 5 h 34"/>
                <a:gd name="T14" fmla="*/ 9 w 39"/>
                <a:gd name="T15" fmla="*/ 7 h 34"/>
                <a:gd name="T16" fmla="*/ 12 w 39"/>
                <a:gd name="T17" fmla="*/ 7 h 34"/>
                <a:gd name="T18" fmla="*/ 12 w 39"/>
                <a:gd name="T19" fmla="*/ 8 h 34"/>
                <a:gd name="T20" fmla="*/ 14 w 39"/>
                <a:gd name="T21" fmla="*/ 8 h 34"/>
                <a:gd name="T22" fmla="*/ 16 w 39"/>
                <a:gd name="T23" fmla="*/ 8 h 34"/>
                <a:gd name="T24" fmla="*/ 16 w 39"/>
                <a:gd name="T25" fmla="*/ 10 h 34"/>
                <a:gd name="T26" fmla="*/ 19 w 39"/>
                <a:gd name="T27" fmla="*/ 10 h 34"/>
                <a:gd name="T28" fmla="*/ 19 w 39"/>
                <a:gd name="T29" fmla="*/ 11 h 34"/>
                <a:gd name="T30" fmla="*/ 21 w 39"/>
                <a:gd name="T31" fmla="*/ 12 h 34"/>
                <a:gd name="T32" fmla="*/ 21 w 39"/>
                <a:gd name="T33" fmla="*/ 14 h 34"/>
                <a:gd name="T34" fmla="*/ 24 w 39"/>
                <a:gd name="T35" fmla="*/ 14 h 34"/>
                <a:gd name="T36" fmla="*/ 26 w 39"/>
                <a:gd name="T37" fmla="*/ 14 h 34"/>
                <a:gd name="T38" fmla="*/ 26 w 39"/>
                <a:gd name="T39" fmla="*/ 15 h 34"/>
                <a:gd name="T40" fmla="*/ 28 w 39"/>
                <a:gd name="T41" fmla="*/ 15 h 34"/>
                <a:gd name="T42" fmla="*/ 28 w 39"/>
                <a:gd name="T43" fmla="*/ 17 h 34"/>
                <a:gd name="T44" fmla="*/ 30 w 39"/>
                <a:gd name="T45" fmla="*/ 17 h 34"/>
                <a:gd name="T46" fmla="*/ 33 w 39"/>
                <a:gd name="T47" fmla="*/ 18 h 34"/>
                <a:gd name="T48" fmla="*/ 33 w 39"/>
                <a:gd name="T49" fmla="*/ 19 h 34"/>
                <a:gd name="T50" fmla="*/ 35 w 39"/>
                <a:gd name="T51" fmla="*/ 19 h 34"/>
                <a:gd name="T52" fmla="*/ 35 w 39"/>
                <a:gd name="T53" fmla="*/ 21 h 34"/>
                <a:gd name="T54" fmla="*/ 38 w 39"/>
                <a:gd name="T55" fmla="*/ 21 h 34"/>
                <a:gd name="T56" fmla="*/ 38 w 39"/>
                <a:gd name="T57" fmla="*/ 22 h 34"/>
                <a:gd name="T58" fmla="*/ 38 w 39"/>
                <a:gd name="T59" fmla="*/ 25 h 34"/>
                <a:gd name="T60" fmla="*/ 38 w 39"/>
                <a:gd name="T61" fmla="*/ 28 h 34"/>
                <a:gd name="T62" fmla="*/ 38 w 39"/>
                <a:gd name="T63" fmla="*/ 32 h 34"/>
                <a:gd name="T64" fmla="*/ 38 w 39"/>
                <a:gd name="T65" fmla="*/ 33 h 34"/>
                <a:gd name="T66" fmla="*/ 38 w 39"/>
                <a:gd name="T67" fmla="*/ 32 h 34"/>
                <a:gd name="T68" fmla="*/ 38 w 39"/>
                <a:gd name="T69" fmla="*/ 28 h 34"/>
                <a:gd name="T70" fmla="*/ 38 w 39"/>
                <a:gd name="T71" fmla="*/ 25 h 34"/>
                <a:gd name="T72" fmla="*/ 38 w 39"/>
                <a:gd name="T73" fmla="*/ 22 h 34"/>
                <a:gd name="T74" fmla="*/ 38 w 39"/>
                <a:gd name="T75" fmla="*/ 21 h 34"/>
                <a:gd name="T76" fmla="*/ 35 w 39"/>
                <a:gd name="T77" fmla="*/ 19 h 34"/>
                <a:gd name="T78" fmla="*/ 33 w 39"/>
                <a:gd name="T79" fmla="*/ 18 h 34"/>
                <a:gd name="T80" fmla="*/ 33 w 39"/>
                <a:gd name="T81" fmla="*/ 17 h 34"/>
                <a:gd name="T82" fmla="*/ 30 w 39"/>
                <a:gd name="T83" fmla="*/ 17 h 34"/>
                <a:gd name="T84" fmla="*/ 30 w 39"/>
                <a:gd name="T85" fmla="*/ 15 h 34"/>
                <a:gd name="T86" fmla="*/ 28 w 39"/>
                <a:gd name="T87" fmla="*/ 15 h 34"/>
                <a:gd name="T88" fmla="*/ 26 w 39"/>
                <a:gd name="T89" fmla="*/ 15 h 34"/>
                <a:gd name="T90" fmla="*/ 26 w 39"/>
                <a:gd name="T91" fmla="*/ 14 h 34"/>
                <a:gd name="T92" fmla="*/ 24 w 39"/>
                <a:gd name="T93" fmla="*/ 14 h 34"/>
                <a:gd name="T94" fmla="*/ 24 w 39"/>
                <a:gd name="T95" fmla="*/ 12 h 34"/>
                <a:gd name="T96" fmla="*/ 21 w 39"/>
                <a:gd name="T97" fmla="*/ 12 h 34"/>
                <a:gd name="T98" fmla="*/ 21 w 39"/>
                <a:gd name="T99" fmla="*/ 11 h 34"/>
                <a:gd name="T100" fmla="*/ 19 w 39"/>
                <a:gd name="T101" fmla="*/ 10 h 34"/>
                <a:gd name="T102" fmla="*/ 16 w 39"/>
                <a:gd name="T103" fmla="*/ 8 h 34"/>
                <a:gd name="T104" fmla="*/ 14 w 39"/>
                <a:gd name="T105" fmla="*/ 8 h 34"/>
                <a:gd name="T106" fmla="*/ 14 w 39"/>
                <a:gd name="T107" fmla="*/ 7 h 34"/>
                <a:gd name="T108" fmla="*/ 12 w 39"/>
                <a:gd name="T109" fmla="*/ 7 h 34"/>
                <a:gd name="T110" fmla="*/ 12 w 39"/>
                <a:gd name="T111" fmla="*/ 5 h 34"/>
                <a:gd name="T112" fmla="*/ 9 w 39"/>
                <a:gd name="T113" fmla="*/ 4 h 34"/>
                <a:gd name="T114" fmla="*/ 7 w 39"/>
                <a:gd name="T115" fmla="*/ 3 h 34"/>
                <a:gd name="T116" fmla="*/ 4 w 39"/>
                <a:gd name="T117" fmla="*/ 3 h 34"/>
                <a:gd name="T118" fmla="*/ 3 w 39"/>
                <a:gd name="T119" fmla="*/ 1 h 34"/>
                <a:gd name="T120" fmla="*/ 3 w 39"/>
                <a:gd name="T121" fmla="*/ 0 h 34"/>
                <a:gd name="T122" fmla="*/ 0 w 39"/>
                <a:gd name="T123" fmla="*/ 0 h 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
                <a:gd name="T187" fmla="*/ 0 h 34"/>
                <a:gd name="T188" fmla="*/ 39 w 39"/>
                <a:gd name="T189" fmla="*/ 34 h 3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 h="34">
                  <a:moveTo>
                    <a:pt x="0" y="0"/>
                  </a:moveTo>
                  <a:lnTo>
                    <a:pt x="0" y="0"/>
                  </a:lnTo>
                  <a:lnTo>
                    <a:pt x="3" y="1"/>
                  </a:lnTo>
                  <a:lnTo>
                    <a:pt x="3" y="3"/>
                  </a:lnTo>
                  <a:lnTo>
                    <a:pt x="4" y="4"/>
                  </a:lnTo>
                  <a:lnTo>
                    <a:pt x="7" y="4"/>
                  </a:lnTo>
                  <a:lnTo>
                    <a:pt x="9" y="5"/>
                  </a:lnTo>
                  <a:lnTo>
                    <a:pt x="9" y="7"/>
                  </a:lnTo>
                  <a:lnTo>
                    <a:pt x="12" y="7"/>
                  </a:lnTo>
                  <a:lnTo>
                    <a:pt x="12" y="8"/>
                  </a:lnTo>
                  <a:lnTo>
                    <a:pt x="14" y="8"/>
                  </a:lnTo>
                  <a:lnTo>
                    <a:pt x="16" y="8"/>
                  </a:lnTo>
                  <a:lnTo>
                    <a:pt x="16" y="10"/>
                  </a:lnTo>
                  <a:lnTo>
                    <a:pt x="19" y="10"/>
                  </a:lnTo>
                  <a:lnTo>
                    <a:pt x="19" y="11"/>
                  </a:lnTo>
                  <a:lnTo>
                    <a:pt x="21" y="12"/>
                  </a:lnTo>
                  <a:lnTo>
                    <a:pt x="21" y="14"/>
                  </a:lnTo>
                  <a:lnTo>
                    <a:pt x="24" y="14"/>
                  </a:lnTo>
                  <a:lnTo>
                    <a:pt x="26" y="14"/>
                  </a:lnTo>
                  <a:lnTo>
                    <a:pt x="26" y="15"/>
                  </a:lnTo>
                  <a:lnTo>
                    <a:pt x="28" y="15"/>
                  </a:lnTo>
                  <a:lnTo>
                    <a:pt x="28" y="17"/>
                  </a:lnTo>
                  <a:lnTo>
                    <a:pt x="30" y="17"/>
                  </a:lnTo>
                  <a:lnTo>
                    <a:pt x="33" y="18"/>
                  </a:lnTo>
                  <a:lnTo>
                    <a:pt x="33" y="19"/>
                  </a:lnTo>
                  <a:lnTo>
                    <a:pt x="35" y="19"/>
                  </a:lnTo>
                  <a:lnTo>
                    <a:pt x="35" y="21"/>
                  </a:lnTo>
                  <a:lnTo>
                    <a:pt x="38" y="21"/>
                  </a:lnTo>
                  <a:lnTo>
                    <a:pt x="38" y="22"/>
                  </a:lnTo>
                  <a:lnTo>
                    <a:pt x="38" y="25"/>
                  </a:lnTo>
                  <a:lnTo>
                    <a:pt x="38" y="28"/>
                  </a:lnTo>
                  <a:lnTo>
                    <a:pt x="38" y="32"/>
                  </a:lnTo>
                  <a:lnTo>
                    <a:pt x="38" y="33"/>
                  </a:lnTo>
                  <a:lnTo>
                    <a:pt x="38" y="32"/>
                  </a:lnTo>
                  <a:lnTo>
                    <a:pt x="38" y="28"/>
                  </a:lnTo>
                  <a:lnTo>
                    <a:pt x="38" y="25"/>
                  </a:lnTo>
                  <a:lnTo>
                    <a:pt x="38" y="22"/>
                  </a:lnTo>
                  <a:lnTo>
                    <a:pt x="38" y="21"/>
                  </a:lnTo>
                  <a:lnTo>
                    <a:pt x="35" y="19"/>
                  </a:lnTo>
                  <a:lnTo>
                    <a:pt x="33" y="18"/>
                  </a:lnTo>
                  <a:lnTo>
                    <a:pt x="33" y="17"/>
                  </a:lnTo>
                  <a:lnTo>
                    <a:pt x="30" y="17"/>
                  </a:lnTo>
                  <a:lnTo>
                    <a:pt x="30" y="15"/>
                  </a:lnTo>
                  <a:lnTo>
                    <a:pt x="28" y="15"/>
                  </a:lnTo>
                  <a:lnTo>
                    <a:pt x="26" y="15"/>
                  </a:lnTo>
                  <a:lnTo>
                    <a:pt x="26" y="14"/>
                  </a:lnTo>
                  <a:lnTo>
                    <a:pt x="24" y="14"/>
                  </a:lnTo>
                  <a:lnTo>
                    <a:pt x="24" y="12"/>
                  </a:lnTo>
                  <a:lnTo>
                    <a:pt x="21" y="12"/>
                  </a:lnTo>
                  <a:lnTo>
                    <a:pt x="21" y="11"/>
                  </a:lnTo>
                  <a:lnTo>
                    <a:pt x="19" y="10"/>
                  </a:lnTo>
                  <a:lnTo>
                    <a:pt x="16" y="8"/>
                  </a:lnTo>
                  <a:lnTo>
                    <a:pt x="14" y="8"/>
                  </a:lnTo>
                  <a:lnTo>
                    <a:pt x="14" y="7"/>
                  </a:lnTo>
                  <a:lnTo>
                    <a:pt x="12" y="7"/>
                  </a:lnTo>
                  <a:lnTo>
                    <a:pt x="12" y="5"/>
                  </a:lnTo>
                  <a:lnTo>
                    <a:pt x="9" y="4"/>
                  </a:lnTo>
                  <a:lnTo>
                    <a:pt x="7" y="3"/>
                  </a:lnTo>
                  <a:lnTo>
                    <a:pt x="4" y="3"/>
                  </a:lnTo>
                  <a:lnTo>
                    <a:pt x="3" y="1"/>
                  </a:lnTo>
                  <a:lnTo>
                    <a:pt x="3" y="0"/>
                  </a:lnTo>
                  <a:lnTo>
                    <a:pt x="0" y="0"/>
                  </a:lnTo>
                </a:path>
              </a:pathLst>
            </a:custGeom>
            <a:solidFill>
              <a:srgbClr val="003333"/>
            </a:solidFill>
            <a:ln w="127000" cap="rnd">
              <a:noFill/>
              <a:round/>
              <a:headEnd/>
              <a:tailEnd/>
            </a:ln>
          </p:spPr>
          <p:txBody>
            <a:bodyPr>
              <a:prstTxWarp prst="textNoShape">
                <a:avLst/>
              </a:prstTxWarp>
            </a:bodyPr>
            <a:lstStyle/>
            <a:p>
              <a:endParaRPr lang="en-US"/>
            </a:p>
          </p:txBody>
        </p:sp>
        <p:sp>
          <p:nvSpPr>
            <p:cNvPr id="25917" name="Freeform 856"/>
            <p:cNvSpPr>
              <a:spLocks/>
            </p:cNvSpPr>
            <p:nvPr/>
          </p:nvSpPr>
          <p:spPr bwMode="auto">
            <a:xfrm>
              <a:off x="5012" y="3146"/>
              <a:ext cx="44" cy="22"/>
            </a:xfrm>
            <a:custGeom>
              <a:avLst/>
              <a:gdLst>
                <a:gd name="T0" fmla="*/ 0 w 44"/>
                <a:gd name="T1" fmla="*/ 1 h 22"/>
                <a:gd name="T2" fmla="*/ 0 w 44"/>
                <a:gd name="T3" fmla="*/ 0 h 22"/>
                <a:gd name="T4" fmla="*/ 2 w 44"/>
                <a:gd name="T5" fmla="*/ 0 h 22"/>
                <a:gd name="T6" fmla="*/ 4 w 44"/>
                <a:gd name="T7" fmla="*/ 0 h 22"/>
                <a:gd name="T8" fmla="*/ 4 w 44"/>
                <a:gd name="T9" fmla="*/ 1 h 22"/>
                <a:gd name="T10" fmla="*/ 7 w 44"/>
                <a:gd name="T11" fmla="*/ 1 h 22"/>
                <a:gd name="T12" fmla="*/ 9 w 44"/>
                <a:gd name="T13" fmla="*/ 3 h 22"/>
                <a:gd name="T14" fmla="*/ 12 w 44"/>
                <a:gd name="T15" fmla="*/ 4 h 22"/>
                <a:gd name="T16" fmla="*/ 16 w 44"/>
                <a:gd name="T17" fmla="*/ 5 h 22"/>
                <a:gd name="T18" fmla="*/ 19 w 44"/>
                <a:gd name="T19" fmla="*/ 7 h 22"/>
                <a:gd name="T20" fmla="*/ 22 w 44"/>
                <a:gd name="T21" fmla="*/ 8 h 22"/>
                <a:gd name="T22" fmla="*/ 26 w 44"/>
                <a:gd name="T23" fmla="*/ 9 h 22"/>
                <a:gd name="T24" fmla="*/ 28 w 44"/>
                <a:gd name="T25" fmla="*/ 12 h 22"/>
                <a:gd name="T26" fmla="*/ 31 w 44"/>
                <a:gd name="T27" fmla="*/ 13 h 22"/>
                <a:gd name="T28" fmla="*/ 36 w 44"/>
                <a:gd name="T29" fmla="*/ 14 h 22"/>
                <a:gd name="T30" fmla="*/ 38 w 44"/>
                <a:gd name="T31" fmla="*/ 16 h 22"/>
                <a:gd name="T32" fmla="*/ 40 w 44"/>
                <a:gd name="T33" fmla="*/ 17 h 22"/>
                <a:gd name="T34" fmla="*/ 43 w 44"/>
                <a:gd name="T35" fmla="*/ 18 h 22"/>
                <a:gd name="T36" fmla="*/ 43 w 44"/>
                <a:gd name="T37" fmla="*/ 20 h 22"/>
                <a:gd name="T38" fmla="*/ 43 w 44"/>
                <a:gd name="T39" fmla="*/ 21 h 22"/>
                <a:gd name="T40" fmla="*/ 43 w 44"/>
                <a:gd name="T41" fmla="*/ 20 h 22"/>
                <a:gd name="T42" fmla="*/ 40 w 44"/>
                <a:gd name="T43" fmla="*/ 18 h 22"/>
                <a:gd name="T44" fmla="*/ 40 w 44"/>
                <a:gd name="T45" fmla="*/ 17 h 22"/>
                <a:gd name="T46" fmla="*/ 38 w 44"/>
                <a:gd name="T47" fmla="*/ 17 h 22"/>
                <a:gd name="T48" fmla="*/ 36 w 44"/>
                <a:gd name="T49" fmla="*/ 16 h 22"/>
                <a:gd name="T50" fmla="*/ 34 w 44"/>
                <a:gd name="T51" fmla="*/ 14 h 22"/>
                <a:gd name="T52" fmla="*/ 31 w 44"/>
                <a:gd name="T53" fmla="*/ 13 h 22"/>
                <a:gd name="T54" fmla="*/ 26 w 44"/>
                <a:gd name="T55" fmla="*/ 12 h 22"/>
                <a:gd name="T56" fmla="*/ 22 w 44"/>
                <a:gd name="T57" fmla="*/ 10 h 22"/>
                <a:gd name="T58" fmla="*/ 19 w 44"/>
                <a:gd name="T59" fmla="*/ 9 h 22"/>
                <a:gd name="T60" fmla="*/ 16 w 44"/>
                <a:gd name="T61" fmla="*/ 8 h 22"/>
                <a:gd name="T62" fmla="*/ 12 w 44"/>
                <a:gd name="T63" fmla="*/ 7 h 22"/>
                <a:gd name="T64" fmla="*/ 9 w 44"/>
                <a:gd name="T65" fmla="*/ 4 h 22"/>
                <a:gd name="T66" fmla="*/ 4 w 44"/>
                <a:gd name="T67" fmla="*/ 4 h 22"/>
                <a:gd name="T68" fmla="*/ 2 w 44"/>
                <a:gd name="T69" fmla="*/ 3 h 22"/>
                <a:gd name="T70" fmla="*/ 2 w 44"/>
                <a:gd name="T71" fmla="*/ 1 h 22"/>
                <a:gd name="T72" fmla="*/ 0 w 44"/>
                <a:gd name="T73" fmla="*/ 1 h 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4"/>
                <a:gd name="T112" fmla="*/ 0 h 22"/>
                <a:gd name="T113" fmla="*/ 44 w 44"/>
                <a:gd name="T114" fmla="*/ 22 h 2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4" h="22">
                  <a:moveTo>
                    <a:pt x="0" y="1"/>
                  </a:moveTo>
                  <a:lnTo>
                    <a:pt x="0" y="0"/>
                  </a:lnTo>
                  <a:lnTo>
                    <a:pt x="2" y="0"/>
                  </a:lnTo>
                  <a:lnTo>
                    <a:pt x="4" y="0"/>
                  </a:lnTo>
                  <a:lnTo>
                    <a:pt x="4" y="1"/>
                  </a:lnTo>
                  <a:lnTo>
                    <a:pt x="7" y="1"/>
                  </a:lnTo>
                  <a:lnTo>
                    <a:pt x="9" y="3"/>
                  </a:lnTo>
                  <a:lnTo>
                    <a:pt x="12" y="4"/>
                  </a:lnTo>
                  <a:lnTo>
                    <a:pt x="16" y="5"/>
                  </a:lnTo>
                  <a:lnTo>
                    <a:pt x="19" y="7"/>
                  </a:lnTo>
                  <a:lnTo>
                    <a:pt x="22" y="8"/>
                  </a:lnTo>
                  <a:lnTo>
                    <a:pt x="26" y="9"/>
                  </a:lnTo>
                  <a:lnTo>
                    <a:pt x="28" y="12"/>
                  </a:lnTo>
                  <a:lnTo>
                    <a:pt x="31" y="13"/>
                  </a:lnTo>
                  <a:lnTo>
                    <a:pt x="36" y="14"/>
                  </a:lnTo>
                  <a:lnTo>
                    <a:pt x="38" y="16"/>
                  </a:lnTo>
                  <a:lnTo>
                    <a:pt x="40" y="17"/>
                  </a:lnTo>
                  <a:lnTo>
                    <a:pt x="43" y="18"/>
                  </a:lnTo>
                  <a:lnTo>
                    <a:pt x="43" y="20"/>
                  </a:lnTo>
                  <a:lnTo>
                    <a:pt x="43" y="21"/>
                  </a:lnTo>
                  <a:lnTo>
                    <a:pt x="43" y="20"/>
                  </a:lnTo>
                  <a:lnTo>
                    <a:pt x="40" y="18"/>
                  </a:lnTo>
                  <a:lnTo>
                    <a:pt x="40" y="17"/>
                  </a:lnTo>
                  <a:lnTo>
                    <a:pt x="38" y="17"/>
                  </a:lnTo>
                  <a:lnTo>
                    <a:pt x="36" y="16"/>
                  </a:lnTo>
                  <a:lnTo>
                    <a:pt x="34" y="14"/>
                  </a:lnTo>
                  <a:lnTo>
                    <a:pt x="31" y="13"/>
                  </a:lnTo>
                  <a:lnTo>
                    <a:pt x="26" y="12"/>
                  </a:lnTo>
                  <a:lnTo>
                    <a:pt x="22" y="10"/>
                  </a:lnTo>
                  <a:lnTo>
                    <a:pt x="19" y="9"/>
                  </a:lnTo>
                  <a:lnTo>
                    <a:pt x="16" y="8"/>
                  </a:lnTo>
                  <a:lnTo>
                    <a:pt x="12" y="7"/>
                  </a:lnTo>
                  <a:lnTo>
                    <a:pt x="9" y="4"/>
                  </a:lnTo>
                  <a:lnTo>
                    <a:pt x="4" y="4"/>
                  </a:lnTo>
                  <a:lnTo>
                    <a:pt x="2" y="3"/>
                  </a:lnTo>
                  <a:lnTo>
                    <a:pt x="2" y="1"/>
                  </a:lnTo>
                  <a:lnTo>
                    <a:pt x="0"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5918" name="Freeform 857"/>
            <p:cNvSpPr>
              <a:spLocks/>
            </p:cNvSpPr>
            <p:nvPr/>
          </p:nvSpPr>
          <p:spPr bwMode="auto">
            <a:xfrm>
              <a:off x="5040" y="3135"/>
              <a:ext cx="41" cy="27"/>
            </a:xfrm>
            <a:custGeom>
              <a:avLst/>
              <a:gdLst>
                <a:gd name="T0" fmla="*/ 0 w 41"/>
                <a:gd name="T1" fmla="*/ 1 h 27"/>
                <a:gd name="T2" fmla="*/ 0 w 41"/>
                <a:gd name="T3" fmla="*/ 0 h 27"/>
                <a:gd name="T4" fmla="*/ 2 w 41"/>
                <a:gd name="T5" fmla="*/ 0 h 27"/>
                <a:gd name="T6" fmla="*/ 4 w 41"/>
                <a:gd name="T7" fmla="*/ 1 h 27"/>
                <a:gd name="T8" fmla="*/ 7 w 41"/>
                <a:gd name="T9" fmla="*/ 3 h 27"/>
                <a:gd name="T10" fmla="*/ 9 w 41"/>
                <a:gd name="T11" fmla="*/ 3 h 27"/>
                <a:gd name="T12" fmla="*/ 12 w 41"/>
                <a:gd name="T13" fmla="*/ 6 h 27"/>
                <a:gd name="T14" fmla="*/ 14 w 41"/>
                <a:gd name="T15" fmla="*/ 7 h 27"/>
                <a:gd name="T16" fmla="*/ 16 w 41"/>
                <a:gd name="T17" fmla="*/ 8 h 27"/>
                <a:gd name="T18" fmla="*/ 21 w 41"/>
                <a:gd name="T19" fmla="*/ 11 h 27"/>
                <a:gd name="T20" fmla="*/ 24 w 41"/>
                <a:gd name="T21" fmla="*/ 13 h 27"/>
                <a:gd name="T22" fmla="*/ 26 w 41"/>
                <a:gd name="T23" fmla="*/ 13 h 27"/>
                <a:gd name="T24" fmla="*/ 28 w 41"/>
                <a:gd name="T25" fmla="*/ 15 h 27"/>
                <a:gd name="T26" fmla="*/ 33 w 41"/>
                <a:gd name="T27" fmla="*/ 18 h 27"/>
                <a:gd name="T28" fmla="*/ 36 w 41"/>
                <a:gd name="T29" fmla="*/ 19 h 27"/>
                <a:gd name="T30" fmla="*/ 37 w 41"/>
                <a:gd name="T31" fmla="*/ 20 h 27"/>
                <a:gd name="T32" fmla="*/ 40 w 41"/>
                <a:gd name="T33" fmla="*/ 22 h 27"/>
                <a:gd name="T34" fmla="*/ 40 w 41"/>
                <a:gd name="T35" fmla="*/ 23 h 27"/>
                <a:gd name="T36" fmla="*/ 40 w 41"/>
                <a:gd name="T37" fmla="*/ 25 h 27"/>
                <a:gd name="T38" fmla="*/ 40 w 41"/>
                <a:gd name="T39" fmla="*/ 26 h 27"/>
                <a:gd name="T40" fmla="*/ 40 w 41"/>
                <a:gd name="T41" fmla="*/ 25 h 27"/>
                <a:gd name="T42" fmla="*/ 37 w 41"/>
                <a:gd name="T43" fmla="*/ 23 h 27"/>
                <a:gd name="T44" fmla="*/ 37 w 41"/>
                <a:gd name="T45" fmla="*/ 22 h 27"/>
                <a:gd name="T46" fmla="*/ 37 w 41"/>
                <a:gd name="T47" fmla="*/ 20 h 27"/>
                <a:gd name="T48" fmla="*/ 36 w 41"/>
                <a:gd name="T49" fmla="*/ 20 h 27"/>
                <a:gd name="T50" fmla="*/ 36 w 41"/>
                <a:gd name="T51" fmla="*/ 19 h 27"/>
                <a:gd name="T52" fmla="*/ 33 w 41"/>
                <a:gd name="T53" fmla="*/ 19 h 27"/>
                <a:gd name="T54" fmla="*/ 31 w 41"/>
                <a:gd name="T55" fmla="*/ 18 h 27"/>
                <a:gd name="T56" fmla="*/ 28 w 41"/>
                <a:gd name="T57" fmla="*/ 16 h 27"/>
                <a:gd name="T58" fmla="*/ 26 w 41"/>
                <a:gd name="T59" fmla="*/ 13 h 27"/>
                <a:gd name="T60" fmla="*/ 21 w 41"/>
                <a:gd name="T61" fmla="*/ 13 h 27"/>
                <a:gd name="T62" fmla="*/ 19 w 41"/>
                <a:gd name="T63" fmla="*/ 11 h 27"/>
                <a:gd name="T64" fmla="*/ 14 w 41"/>
                <a:gd name="T65" fmla="*/ 8 h 27"/>
                <a:gd name="T66" fmla="*/ 12 w 41"/>
                <a:gd name="T67" fmla="*/ 7 h 27"/>
                <a:gd name="T68" fmla="*/ 7 w 41"/>
                <a:gd name="T69" fmla="*/ 6 h 27"/>
                <a:gd name="T70" fmla="*/ 4 w 41"/>
                <a:gd name="T71" fmla="*/ 4 h 27"/>
                <a:gd name="T72" fmla="*/ 2 w 41"/>
                <a:gd name="T73" fmla="*/ 3 h 27"/>
                <a:gd name="T74" fmla="*/ 0 w 41"/>
                <a:gd name="T75" fmla="*/ 1 h 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
                <a:gd name="T115" fmla="*/ 0 h 27"/>
                <a:gd name="T116" fmla="*/ 41 w 41"/>
                <a:gd name="T117" fmla="*/ 27 h 2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 h="27">
                  <a:moveTo>
                    <a:pt x="0" y="1"/>
                  </a:moveTo>
                  <a:lnTo>
                    <a:pt x="0" y="0"/>
                  </a:lnTo>
                  <a:lnTo>
                    <a:pt x="2" y="0"/>
                  </a:lnTo>
                  <a:lnTo>
                    <a:pt x="4" y="1"/>
                  </a:lnTo>
                  <a:lnTo>
                    <a:pt x="7" y="3"/>
                  </a:lnTo>
                  <a:lnTo>
                    <a:pt x="9" y="3"/>
                  </a:lnTo>
                  <a:lnTo>
                    <a:pt x="12" y="6"/>
                  </a:lnTo>
                  <a:lnTo>
                    <a:pt x="14" y="7"/>
                  </a:lnTo>
                  <a:lnTo>
                    <a:pt x="16" y="8"/>
                  </a:lnTo>
                  <a:lnTo>
                    <a:pt x="21" y="11"/>
                  </a:lnTo>
                  <a:lnTo>
                    <a:pt x="24" y="13"/>
                  </a:lnTo>
                  <a:lnTo>
                    <a:pt x="26" y="13"/>
                  </a:lnTo>
                  <a:lnTo>
                    <a:pt x="28" y="15"/>
                  </a:lnTo>
                  <a:lnTo>
                    <a:pt x="33" y="18"/>
                  </a:lnTo>
                  <a:lnTo>
                    <a:pt x="36" y="19"/>
                  </a:lnTo>
                  <a:lnTo>
                    <a:pt x="37" y="20"/>
                  </a:lnTo>
                  <a:lnTo>
                    <a:pt x="40" y="22"/>
                  </a:lnTo>
                  <a:lnTo>
                    <a:pt x="40" y="23"/>
                  </a:lnTo>
                  <a:lnTo>
                    <a:pt x="40" y="25"/>
                  </a:lnTo>
                  <a:lnTo>
                    <a:pt x="40" y="26"/>
                  </a:lnTo>
                  <a:lnTo>
                    <a:pt x="40" y="25"/>
                  </a:lnTo>
                  <a:lnTo>
                    <a:pt x="37" y="23"/>
                  </a:lnTo>
                  <a:lnTo>
                    <a:pt x="37" y="22"/>
                  </a:lnTo>
                  <a:lnTo>
                    <a:pt x="37" y="20"/>
                  </a:lnTo>
                  <a:lnTo>
                    <a:pt x="36" y="20"/>
                  </a:lnTo>
                  <a:lnTo>
                    <a:pt x="36" y="19"/>
                  </a:lnTo>
                  <a:lnTo>
                    <a:pt x="33" y="19"/>
                  </a:lnTo>
                  <a:lnTo>
                    <a:pt x="31" y="18"/>
                  </a:lnTo>
                  <a:lnTo>
                    <a:pt x="28" y="16"/>
                  </a:lnTo>
                  <a:lnTo>
                    <a:pt x="26" y="13"/>
                  </a:lnTo>
                  <a:lnTo>
                    <a:pt x="21" y="13"/>
                  </a:lnTo>
                  <a:lnTo>
                    <a:pt x="19" y="11"/>
                  </a:lnTo>
                  <a:lnTo>
                    <a:pt x="14" y="8"/>
                  </a:lnTo>
                  <a:lnTo>
                    <a:pt x="12" y="7"/>
                  </a:lnTo>
                  <a:lnTo>
                    <a:pt x="7" y="6"/>
                  </a:lnTo>
                  <a:lnTo>
                    <a:pt x="4" y="4"/>
                  </a:lnTo>
                  <a:lnTo>
                    <a:pt x="2" y="3"/>
                  </a:lnTo>
                  <a:lnTo>
                    <a:pt x="0"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5919" name="Freeform 858"/>
            <p:cNvSpPr>
              <a:spLocks/>
            </p:cNvSpPr>
            <p:nvPr/>
          </p:nvSpPr>
          <p:spPr bwMode="auto">
            <a:xfrm>
              <a:off x="5032" y="3175"/>
              <a:ext cx="97" cy="38"/>
            </a:xfrm>
            <a:custGeom>
              <a:avLst/>
              <a:gdLst>
                <a:gd name="T0" fmla="*/ 93 w 97"/>
                <a:gd name="T1" fmla="*/ 3 h 38"/>
                <a:gd name="T2" fmla="*/ 96 w 97"/>
                <a:gd name="T3" fmla="*/ 23 h 38"/>
                <a:gd name="T4" fmla="*/ 93 w 97"/>
                <a:gd name="T5" fmla="*/ 23 h 38"/>
                <a:gd name="T6" fmla="*/ 90 w 97"/>
                <a:gd name="T7" fmla="*/ 23 h 38"/>
                <a:gd name="T8" fmla="*/ 88 w 97"/>
                <a:gd name="T9" fmla="*/ 24 h 38"/>
                <a:gd name="T10" fmla="*/ 86 w 97"/>
                <a:gd name="T11" fmla="*/ 24 h 38"/>
                <a:gd name="T12" fmla="*/ 83 w 97"/>
                <a:gd name="T13" fmla="*/ 24 h 38"/>
                <a:gd name="T14" fmla="*/ 78 w 97"/>
                <a:gd name="T15" fmla="*/ 24 h 38"/>
                <a:gd name="T16" fmla="*/ 75 w 97"/>
                <a:gd name="T17" fmla="*/ 26 h 38"/>
                <a:gd name="T18" fmla="*/ 70 w 97"/>
                <a:gd name="T19" fmla="*/ 26 h 38"/>
                <a:gd name="T20" fmla="*/ 67 w 97"/>
                <a:gd name="T21" fmla="*/ 26 h 38"/>
                <a:gd name="T22" fmla="*/ 62 w 97"/>
                <a:gd name="T23" fmla="*/ 27 h 38"/>
                <a:gd name="T24" fmla="*/ 60 w 97"/>
                <a:gd name="T25" fmla="*/ 27 h 38"/>
                <a:gd name="T26" fmla="*/ 57 w 97"/>
                <a:gd name="T27" fmla="*/ 27 h 38"/>
                <a:gd name="T28" fmla="*/ 54 w 97"/>
                <a:gd name="T29" fmla="*/ 27 h 38"/>
                <a:gd name="T30" fmla="*/ 52 w 97"/>
                <a:gd name="T31" fmla="*/ 27 h 38"/>
                <a:gd name="T32" fmla="*/ 49 w 97"/>
                <a:gd name="T33" fmla="*/ 28 h 38"/>
                <a:gd name="T34" fmla="*/ 47 w 97"/>
                <a:gd name="T35" fmla="*/ 28 h 38"/>
                <a:gd name="T36" fmla="*/ 44 w 97"/>
                <a:gd name="T37" fmla="*/ 28 h 38"/>
                <a:gd name="T38" fmla="*/ 42 w 97"/>
                <a:gd name="T39" fmla="*/ 30 h 38"/>
                <a:gd name="T40" fmla="*/ 39 w 97"/>
                <a:gd name="T41" fmla="*/ 30 h 38"/>
                <a:gd name="T42" fmla="*/ 34 w 97"/>
                <a:gd name="T43" fmla="*/ 31 h 38"/>
                <a:gd name="T44" fmla="*/ 29 w 97"/>
                <a:gd name="T45" fmla="*/ 31 h 38"/>
                <a:gd name="T46" fmla="*/ 26 w 97"/>
                <a:gd name="T47" fmla="*/ 33 h 38"/>
                <a:gd name="T48" fmla="*/ 21 w 97"/>
                <a:gd name="T49" fmla="*/ 33 h 38"/>
                <a:gd name="T50" fmla="*/ 16 w 97"/>
                <a:gd name="T51" fmla="*/ 34 h 38"/>
                <a:gd name="T52" fmla="*/ 13 w 97"/>
                <a:gd name="T53" fmla="*/ 35 h 38"/>
                <a:gd name="T54" fmla="*/ 8 w 97"/>
                <a:gd name="T55" fmla="*/ 35 h 38"/>
                <a:gd name="T56" fmla="*/ 6 w 97"/>
                <a:gd name="T57" fmla="*/ 35 h 38"/>
                <a:gd name="T58" fmla="*/ 3 w 97"/>
                <a:gd name="T59" fmla="*/ 35 h 38"/>
                <a:gd name="T60" fmla="*/ 3 w 97"/>
                <a:gd name="T61" fmla="*/ 37 h 38"/>
                <a:gd name="T62" fmla="*/ 0 w 97"/>
                <a:gd name="T63" fmla="*/ 17 h 38"/>
                <a:gd name="T64" fmla="*/ 16 w 97"/>
                <a:gd name="T65" fmla="*/ 10 h 38"/>
                <a:gd name="T66" fmla="*/ 83 w 97"/>
                <a:gd name="T67" fmla="*/ 0 h 38"/>
                <a:gd name="T68" fmla="*/ 93 w 97"/>
                <a:gd name="T69" fmla="*/ 3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7"/>
                <a:gd name="T106" fmla="*/ 0 h 38"/>
                <a:gd name="T107" fmla="*/ 97 w 97"/>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7" h="38">
                  <a:moveTo>
                    <a:pt x="93" y="3"/>
                  </a:moveTo>
                  <a:lnTo>
                    <a:pt x="96" y="23"/>
                  </a:lnTo>
                  <a:lnTo>
                    <a:pt x="93" y="23"/>
                  </a:lnTo>
                  <a:lnTo>
                    <a:pt x="90" y="23"/>
                  </a:lnTo>
                  <a:lnTo>
                    <a:pt x="88" y="24"/>
                  </a:lnTo>
                  <a:lnTo>
                    <a:pt x="86" y="24"/>
                  </a:lnTo>
                  <a:lnTo>
                    <a:pt x="83" y="24"/>
                  </a:lnTo>
                  <a:lnTo>
                    <a:pt x="78" y="24"/>
                  </a:lnTo>
                  <a:lnTo>
                    <a:pt x="75" y="26"/>
                  </a:lnTo>
                  <a:lnTo>
                    <a:pt x="70" y="26"/>
                  </a:lnTo>
                  <a:lnTo>
                    <a:pt x="67" y="26"/>
                  </a:lnTo>
                  <a:lnTo>
                    <a:pt x="62" y="27"/>
                  </a:lnTo>
                  <a:lnTo>
                    <a:pt x="60" y="27"/>
                  </a:lnTo>
                  <a:lnTo>
                    <a:pt x="57" y="27"/>
                  </a:lnTo>
                  <a:lnTo>
                    <a:pt x="54" y="27"/>
                  </a:lnTo>
                  <a:lnTo>
                    <a:pt x="52" y="27"/>
                  </a:lnTo>
                  <a:lnTo>
                    <a:pt x="49" y="28"/>
                  </a:lnTo>
                  <a:lnTo>
                    <a:pt x="47" y="28"/>
                  </a:lnTo>
                  <a:lnTo>
                    <a:pt x="44" y="28"/>
                  </a:lnTo>
                  <a:lnTo>
                    <a:pt x="42" y="30"/>
                  </a:lnTo>
                  <a:lnTo>
                    <a:pt x="39" y="30"/>
                  </a:lnTo>
                  <a:lnTo>
                    <a:pt x="34" y="31"/>
                  </a:lnTo>
                  <a:lnTo>
                    <a:pt x="29" y="31"/>
                  </a:lnTo>
                  <a:lnTo>
                    <a:pt x="26" y="33"/>
                  </a:lnTo>
                  <a:lnTo>
                    <a:pt x="21" y="33"/>
                  </a:lnTo>
                  <a:lnTo>
                    <a:pt x="16" y="34"/>
                  </a:lnTo>
                  <a:lnTo>
                    <a:pt x="13" y="35"/>
                  </a:lnTo>
                  <a:lnTo>
                    <a:pt x="8" y="35"/>
                  </a:lnTo>
                  <a:lnTo>
                    <a:pt x="6" y="35"/>
                  </a:lnTo>
                  <a:lnTo>
                    <a:pt x="3" y="35"/>
                  </a:lnTo>
                  <a:lnTo>
                    <a:pt x="3" y="37"/>
                  </a:lnTo>
                  <a:lnTo>
                    <a:pt x="0" y="17"/>
                  </a:lnTo>
                  <a:lnTo>
                    <a:pt x="16" y="10"/>
                  </a:lnTo>
                  <a:lnTo>
                    <a:pt x="83" y="0"/>
                  </a:lnTo>
                  <a:lnTo>
                    <a:pt x="93" y="3"/>
                  </a:lnTo>
                </a:path>
              </a:pathLst>
            </a:custGeom>
            <a:solidFill>
              <a:srgbClr val="E6015A"/>
            </a:solidFill>
            <a:ln w="127000" cap="rnd">
              <a:noFill/>
              <a:round/>
              <a:headEnd/>
              <a:tailEnd/>
            </a:ln>
          </p:spPr>
          <p:txBody>
            <a:bodyPr>
              <a:prstTxWarp prst="textNoShape">
                <a:avLst/>
              </a:prstTxWarp>
            </a:bodyPr>
            <a:lstStyle/>
            <a:p>
              <a:endParaRPr lang="en-US"/>
            </a:p>
          </p:txBody>
        </p:sp>
        <p:sp>
          <p:nvSpPr>
            <p:cNvPr id="25920" name="Freeform 859"/>
            <p:cNvSpPr>
              <a:spLocks/>
            </p:cNvSpPr>
            <p:nvPr/>
          </p:nvSpPr>
          <p:spPr bwMode="auto">
            <a:xfrm>
              <a:off x="5032" y="3175"/>
              <a:ext cx="105" cy="42"/>
            </a:xfrm>
            <a:custGeom>
              <a:avLst/>
              <a:gdLst>
                <a:gd name="T0" fmla="*/ 98 w 105"/>
                <a:gd name="T1" fmla="*/ 3 h 42"/>
                <a:gd name="T2" fmla="*/ 104 w 105"/>
                <a:gd name="T3" fmla="*/ 25 h 42"/>
                <a:gd name="T4" fmla="*/ 101 w 105"/>
                <a:gd name="T5" fmla="*/ 25 h 42"/>
                <a:gd name="T6" fmla="*/ 98 w 105"/>
                <a:gd name="T7" fmla="*/ 25 h 42"/>
                <a:gd name="T8" fmla="*/ 95 w 105"/>
                <a:gd name="T9" fmla="*/ 25 h 42"/>
                <a:gd name="T10" fmla="*/ 93 w 105"/>
                <a:gd name="T11" fmla="*/ 27 h 42"/>
                <a:gd name="T12" fmla="*/ 90 w 105"/>
                <a:gd name="T13" fmla="*/ 27 h 42"/>
                <a:gd name="T14" fmla="*/ 84 w 105"/>
                <a:gd name="T15" fmla="*/ 27 h 42"/>
                <a:gd name="T16" fmla="*/ 79 w 105"/>
                <a:gd name="T17" fmla="*/ 27 h 42"/>
                <a:gd name="T18" fmla="*/ 76 w 105"/>
                <a:gd name="T19" fmla="*/ 29 h 42"/>
                <a:gd name="T20" fmla="*/ 70 w 105"/>
                <a:gd name="T21" fmla="*/ 29 h 42"/>
                <a:gd name="T22" fmla="*/ 67 w 105"/>
                <a:gd name="T23" fmla="*/ 29 h 42"/>
                <a:gd name="T24" fmla="*/ 62 w 105"/>
                <a:gd name="T25" fmla="*/ 30 h 42"/>
                <a:gd name="T26" fmla="*/ 59 w 105"/>
                <a:gd name="T27" fmla="*/ 30 h 42"/>
                <a:gd name="T28" fmla="*/ 56 w 105"/>
                <a:gd name="T29" fmla="*/ 30 h 42"/>
                <a:gd name="T30" fmla="*/ 53 w 105"/>
                <a:gd name="T31" fmla="*/ 30 h 42"/>
                <a:gd name="T32" fmla="*/ 51 w 105"/>
                <a:gd name="T33" fmla="*/ 31 h 42"/>
                <a:gd name="T34" fmla="*/ 48 w 105"/>
                <a:gd name="T35" fmla="*/ 31 h 42"/>
                <a:gd name="T36" fmla="*/ 45 w 105"/>
                <a:gd name="T37" fmla="*/ 31 h 42"/>
                <a:gd name="T38" fmla="*/ 39 w 105"/>
                <a:gd name="T39" fmla="*/ 33 h 42"/>
                <a:gd name="T40" fmla="*/ 37 w 105"/>
                <a:gd name="T41" fmla="*/ 33 h 42"/>
                <a:gd name="T42" fmla="*/ 31 w 105"/>
                <a:gd name="T43" fmla="*/ 35 h 42"/>
                <a:gd name="T44" fmla="*/ 25 w 105"/>
                <a:gd name="T45" fmla="*/ 37 h 42"/>
                <a:gd name="T46" fmla="*/ 23 w 105"/>
                <a:gd name="T47" fmla="*/ 37 h 42"/>
                <a:gd name="T48" fmla="*/ 17 w 105"/>
                <a:gd name="T49" fmla="*/ 38 h 42"/>
                <a:gd name="T50" fmla="*/ 11 w 105"/>
                <a:gd name="T51" fmla="*/ 38 h 42"/>
                <a:gd name="T52" fmla="*/ 9 w 105"/>
                <a:gd name="T53" fmla="*/ 39 h 42"/>
                <a:gd name="T54" fmla="*/ 6 w 105"/>
                <a:gd name="T55" fmla="*/ 39 h 42"/>
                <a:gd name="T56" fmla="*/ 3 w 105"/>
                <a:gd name="T57" fmla="*/ 39 h 42"/>
                <a:gd name="T58" fmla="*/ 0 w 105"/>
                <a:gd name="T59" fmla="*/ 41 h 42"/>
                <a:gd name="T60" fmla="*/ 0 w 105"/>
                <a:gd name="T61" fmla="*/ 17 h 42"/>
                <a:gd name="T62" fmla="*/ 14 w 105"/>
                <a:gd name="T63" fmla="*/ 11 h 42"/>
                <a:gd name="T64" fmla="*/ 90 w 105"/>
                <a:gd name="T65" fmla="*/ 0 h 42"/>
                <a:gd name="T66" fmla="*/ 98 w 105"/>
                <a:gd name="T67" fmla="*/ 3 h 4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5"/>
                <a:gd name="T103" fmla="*/ 0 h 42"/>
                <a:gd name="T104" fmla="*/ 105 w 105"/>
                <a:gd name="T105" fmla="*/ 42 h 4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5" h="42">
                  <a:moveTo>
                    <a:pt x="98" y="3"/>
                  </a:moveTo>
                  <a:lnTo>
                    <a:pt x="104" y="25"/>
                  </a:lnTo>
                  <a:lnTo>
                    <a:pt x="101" y="25"/>
                  </a:lnTo>
                  <a:lnTo>
                    <a:pt x="98" y="25"/>
                  </a:lnTo>
                  <a:lnTo>
                    <a:pt x="95" y="25"/>
                  </a:lnTo>
                  <a:lnTo>
                    <a:pt x="93" y="27"/>
                  </a:lnTo>
                  <a:lnTo>
                    <a:pt x="90" y="27"/>
                  </a:lnTo>
                  <a:lnTo>
                    <a:pt x="84" y="27"/>
                  </a:lnTo>
                  <a:lnTo>
                    <a:pt x="79" y="27"/>
                  </a:lnTo>
                  <a:lnTo>
                    <a:pt x="76" y="29"/>
                  </a:lnTo>
                  <a:lnTo>
                    <a:pt x="70" y="29"/>
                  </a:lnTo>
                  <a:lnTo>
                    <a:pt x="67" y="29"/>
                  </a:lnTo>
                  <a:lnTo>
                    <a:pt x="62" y="30"/>
                  </a:lnTo>
                  <a:lnTo>
                    <a:pt x="59" y="30"/>
                  </a:lnTo>
                  <a:lnTo>
                    <a:pt x="56" y="30"/>
                  </a:lnTo>
                  <a:lnTo>
                    <a:pt x="53" y="30"/>
                  </a:lnTo>
                  <a:lnTo>
                    <a:pt x="51" y="31"/>
                  </a:lnTo>
                  <a:lnTo>
                    <a:pt x="48" y="31"/>
                  </a:lnTo>
                  <a:lnTo>
                    <a:pt x="45" y="31"/>
                  </a:lnTo>
                  <a:lnTo>
                    <a:pt x="39" y="33"/>
                  </a:lnTo>
                  <a:lnTo>
                    <a:pt x="37" y="33"/>
                  </a:lnTo>
                  <a:lnTo>
                    <a:pt x="31" y="35"/>
                  </a:lnTo>
                  <a:lnTo>
                    <a:pt x="25" y="37"/>
                  </a:lnTo>
                  <a:lnTo>
                    <a:pt x="23" y="37"/>
                  </a:lnTo>
                  <a:lnTo>
                    <a:pt x="17" y="38"/>
                  </a:lnTo>
                  <a:lnTo>
                    <a:pt x="11" y="38"/>
                  </a:lnTo>
                  <a:lnTo>
                    <a:pt x="9" y="39"/>
                  </a:lnTo>
                  <a:lnTo>
                    <a:pt x="6" y="39"/>
                  </a:lnTo>
                  <a:lnTo>
                    <a:pt x="3" y="39"/>
                  </a:lnTo>
                  <a:lnTo>
                    <a:pt x="0" y="41"/>
                  </a:lnTo>
                  <a:lnTo>
                    <a:pt x="0" y="17"/>
                  </a:lnTo>
                  <a:lnTo>
                    <a:pt x="14" y="11"/>
                  </a:lnTo>
                  <a:lnTo>
                    <a:pt x="90" y="0"/>
                  </a:lnTo>
                  <a:lnTo>
                    <a:pt x="98" y="3"/>
                  </a:lnTo>
                </a:path>
              </a:pathLst>
            </a:custGeom>
            <a:noFill/>
            <a:ln w="12700" cap="rnd">
              <a:solidFill>
                <a:srgbClr val="000000"/>
              </a:solidFill>
              <a:round/>
              <a:headEnd/>
              <a:tailEnd/>
            </a:ln>
          </p:spPr>
          <p:txBody>
            <a:bodyPr>
              <a:prstTxWarp prst="textNoShape">
                <a:avLst/>
              </a:prstTxWarp>
            </a:bodyPr>
            <a:lstStyle/>
            <a:p>
              <a:endParaRPr lang="en-US"/>
            </a:p>
          </p:txBody>
        </p:sp>
        <p:sp>
          <p:nvSpPr>
            <p:cNvPr id="25921" name="Freeform 860"/>
            <p:cNvSpPr>
              <a:spLocks/>
            </p:cNvSpPr>
            <p:nvPr/>
          </p:nvSpPr>
          <p:spPr bwMode="auto">
            <a:xfrm>
              <a:off x="5111" y="3176"/>
              <a:ext cx="18" cy="22"/>
            </a:xfrm>
            <a:custGeom>
              <a:avLst/>
              <a:gdLst>
                <a:gd name="T0" fmla="*/ 13 w 18"/>
                <a:gd name="T1" fmla="*/ 1 h 22"/>
                <a:gd name="T2" fmla="*/ 17 w 18"/>
                <a:gd name="T3" fmla="*/ 20 h 22"/>
                <a:gd name="T4" fmla="*/ 1 w 18"/>
                <a:gd name="T5" fmla="*/ 21 h 22"/>
                <a:gd name="T6" fmla="*/ 0 w 18"/>
                <a:gd name="T7" fmla="*/ 1 h 22"/>
                <a:gd name="T8" fmla="*/ 1 w 18"/>
                <a:gd name="T9" fmla="*/ 0 h 22"/>
                <a:gd name="T10" fmla="*/ 5 w 18"/>
                <a:gd name="T11" fmla="*/ 0 h 22"/>
                <a:gd name="T12" fmla="*/ 7 w 18"/>
                <a:gd name="T13" fmla="*/ 0 h 22"/>
                <a:gd name="T14" fmla="*/ 10 w 18"/>
                <a:gd name="T15" fmla="*/ 0 h 22"/>
                <a:gd name="T16" fmla="*/ 11 w 18"/>
                <a:gd name="T17" fmla="*/ 1 h 22"/>
                <a:gd name="T18" fmla="*/ 13 w 18"/>
                <a:gd name="T19" fmla="*/ 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22"/>
                <a:gd name="T32" fmla="*/ 18 w 18"/>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22">
                  <a:moveTo>
                    <a:pt x="13" y="1"/>
                  </a:moveTo>
                  <a:lnTo>
                    <a:pt x="17" y="20"/>
                  </a:lnTo>
                  <a:lnTo>
                    <a:pt x="1" y="21"/>
                  </a:lnTo>
                  <a:lnTo>
                    <a:pt x="0" y="1"/>
                  </a:lnTo>
                  <a:lnTo>
                    <a:pt x="1" y="0"/>
                  </a:lnTo>
                  <a:lnTo>
                    <a:pt x="5" y="0"/>
                  </a:lnTo>
                  <a:lnTo>
                    <a:pt x="7" y="0"/>
                  </a:lnTo>
                  <a:lnTo>
                    <a:pt x="10" y="0"/>
                  </a:lnTo>
                  <a:lnTo>
                    <a:pt x="11" y="1"/>
                  </a:lnTo>
                  <a:lnTo>
                    <a:pt x="13" y="1"/>
                  </a:lnTo>
                </a:path>
              </a:pathLst>
            </a:custGeom>
            <a:solidFill>
              <a:srgbClr val="E6015A"/>
            </a:solidFill>
            <a:ln w="127000" cap="rnd">
              <a:noFill/>
              <a:round/>
              <a:headEnd/>
              <a:tailEnd/>
            </a:ln>
          </p:spPr>
          <p:txBody>
            <a:bodyPr>
              <a:prstTxWarp prst="textNoShape">
                <a:avLst/>
              </a:prstTxWarp>
            </a:bodyPr>
            <a:lstStyle/>
            <a:p>
              <a:endParaRPr lang="en-US"/>
            </a:p>
          </p:txBody>
        </p:sp>
        <p:sp>
          <p:nvSpPr>
            <p:cNvPr id="25922" name="Freeform 861"/>
            <p:cNvSpPr>
              <a:spLocks/>
            </p:cNvSpPr>
            <p:nvPr/>
          </p:nvSpPr>
          <p:spPr bwMode="auto">
            <a:xfrm>
              <a:off x="5112" y="3176"/>
              <a:ext cx="17" cy="22"/>
            </a:xfrm>
            <a:custGeom>
              <a:avLst/>
              <a:gdLst>
                <a:gd name="T0" fmla="*/ 2 w 17"/>
                <a:gd name="T1" fmla="*/ 21 h 22"/>
                <a:gd name="T2" fmla="*/ 0 w 17"/>
                <a:gd name="T3" fmla="*/ 1 h 22"/>
                <a:gd name="T4" fmla="*/ 2 w 17"/>
                <a:gd name="T5" fmla="*/ 0 h 22"/>
                <a:gd name="T6" fmla="*/ 4 w 17"/>
                <a:gd name="T7" fmla="*/ 0 h 22"/>
                <a:gd name="T8" fmla="*/ 6 w 17"/>
                <a:gd name="T9" fmla="*/ 0 h 22"/>
                <a:gd name="T10" fmla="*/ 8 w 17"/>
                <a:gd name="T11" fmla="*/ 0 h 22"/>
                <a:gd name="T12" fmla="*/ 10 w 17"/>
                <a:gd name="T13" fmla="*/ 1 h 22"/>
                <a:gd name="T14" fmla="*/ 12 w 17"/>
                <a:gd name="T15" fmla="*/ 1 h 22"/>
                <a:gd name="T16" fmla="*/ 16 w 17"/>
                <a:gd name="T17" fmla="*/ 20 h 22"/>
                <a:gd name="T18" fmla="*/ 2 w 17"/>
                <a:gd name="T19" fmla="*/ 2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2"/>
                <a:gd name="T32" fmla="*/ 17 w 17"/>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2">
                  <a:moveTo>
                    <a:pt x="2" y="21"/>
                  </a:moveTo>
                  <a:lnTo>
                    <a:pt x="0" y="1"/>
                  </a:lnTo>
                  <a:lnTo>
                    <a:pt x="2" y="0"/>
                  </a:lnTo>
                  <a:lnTo>
                    <a:pt x="4" y="0"/>
                  </a:lnTo>
                  <a:lnTo>
                    <a:pt x="6" y="0"/>
                  </a:lnTo>
                  <a:lnTo>
                    <a:pt x="8" y="0"/>
                  </a:lnTo>
                  <a:lnTo>
                    <a:pt x="10" y="1"/>
                  </a:lnTo>
                  <a:lnTo>
                    <a:pt x="12" y="1"/>
                  </a:lnTo>
                  <a:lnTo>
                    <a:pt x="16" y="20"/>
                  </a:lnTo>
                  <a:lnTo>
                    <a:pt x="2" y="21"/>
                  </a:lnTo>
                </a:path>
              </a:pathLst>
            </a:custGeom>
            <a:solidFill>
              <a:srgbClr val="E9186F"/>
            </a:solidFill>
            <a:ln w="127000" cap="rnd">
              <a:noFill/>
              <a:round/>
              <a:headEnd/>
              <a:tailEnd/>
            </a:ln>
          </p:spPr>
          <p:txBody>
            <a:bodyPr>
              <a:prstTxWarp prst="textNoShape">
                <a:avLst/>
              </a:prstTxWarp>
            </a:bodyPr>
            <a:lstStyle/>
            <a:p>
              <a:endParaRPr lang="en-US"/>
            </a:p>
          </p:txBody>
        </p:sp>
        <p:sp>
          <p:nvSpPr>
            <p:cNvPr id="25923" name="Freeform 862"/>
            <p:cNvSpPr>
              <a:spLocks/>
            </p:cNvSpPr>
            <p:nvPr/>
          </p:nvSpPr>
          <p:spPr bwMode="auto">
            <a:xfrm>
              <a:off x="5116" y="3176"/>
              <a:ext cx="13" cy="22"/>
            </a:xfrm>
            <a:custGeom>
              <a:avLst/>
              <a:gdLst>
                <a:gd name="T0" fmla="*/ 2 w 13"/>
                <a:gd name="T1" fmla="*/ 21 h 22"/>
                <a:gd name="T2" fmla="*/ 0 w 13"/>
                <a:gd name="T3" fmla="*/ 1 h 22"/>
                <a:gd name="T4" fmla="*/ 2 w 13"/>
                <a:gd name="T5" fmla="*/ 0 h 22"/>
                <a:gd name="T6" fmla="*/ 4 w 13"/>
                <a:gd name="T7" fmla="*/ 0 h 22"/>
                <a:gd name="T8" fmla="*/ 5 w 13"/>
                <a:gd name="T9" fmla="*/ 0 h 22"/>
                <a:gd name="T10" fmla="*/ 5 w 13"/>
                <a:gd name="T11" fmla="*/ 1 h 22"/>
                <a:gd name="T12" fmla="*/ 7 w 13"/>
                <a:gd name="T13" fmla="*/ 1 h 22"/>
                <a:gd name="T14" fmla="*/ 8 w 13"/>
                <a:gd name="T15" fmla="*/ 1 h 22"/>
                <a:gd name="T16" fmla="*/ 12 w 13"/>
                <a:gd name="T17" fmla="*/ 20 h 22"/>
                <a:gd name="T18" fmla="*/ 2 w 13"/>
                <a:gd name="T19" fmla="*/ 2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22"/>
                <a:gd name="T32" fmla="*/ 13 w 13"/>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22">
                  <a:moveTo>
                    <a:pt x="2" y="21"/>
                  </a:moveTo>
                  <a:lnTo>
                    <a:pt x="0" y="1"/>
                  </a:lnTo>
                  <a:lnTo>
                    <a:pt x="2" y="0"/>
                  </a:lnTo>
                  <a:lnTo>
                    <a:pt x="4" y="0"/>
                  </a:lnTo>
                  <a:lnTo>
                    <a:pt x="5" y="0"/>
                  </a:lnTo>
                  <a:lnTo>
                    <a:pt x="5" y="1"/>
                  </a:lnTo>
                  <a:lnTo>
                    <a:pt x="7" y="1"/>
                  </a:lnTo>
                  <a:lnTo>
                    <a:pt x="8" y="1"/>
                  </a:lnTo>
                  <a:lnTo>
                    <a:pt x="12" y="20"/>
                  </a:lnTo>
                  <a:lnTo>
                    <a:pt x="2" y="21"/>
                  </a:lnTo>
                </a:path>
              </a:pathLst>
            </a:custGeom>
            <a:solidFill>
              <a:srgbClr val="EE2F86"/>
            </a:solidFill>
            <a:ln w="127000" cap="rnd">
              <a:noFill/>
              <a:round/>
              <a:headEnd/>
              <a:tailEnd/>
            </a:ln>
          </p:spPr>
          <p:txBody>
            <a:bodyPr>
              <a:prstTxWarp prst="textNoShape">
                <a:avLst/>
              </a:prstTxWarp>
            </a:bodyPr>
            <a:lstStyle/>
            <a:p>
              <a:endParaRPr lang="en-US"/>
            </a:p>
          </p:txBody>
        </p:sp>
        <p:sp>
          <p:nvSpPr>
            <p:cNvPr id="25924" name="Freeform 863"/>
            <p:cNvSpPr>
              <a:spLocks/>
            </p:cNvSpPr>
            <p:nvPr/>
          </p:nvSpPr>
          <p:spPr bwMode="auto">
            <a:xfrm>
              <a:off x="5119" y="3178"/>
              <a:ext cx="10" cy="20"/>
            </a:xfrm>
            <a:custGeom>
              <a:avLst/>
              <a:gdLst>
                <a:gd name="T0" fmla="*/ 2 w 10"/>
                <a:gd name="T1" fmla="*/ 19 h 20"/>
                <a:gd name="T2" fmla="*/ 0 w 10"/>
                <a:gd name="T3" fmla="*/ 0 h 20"/>
                <a:gd name="T4" fmla="*/ 2 w 10"/>
                <a:gd name="T5" fmla="*/ 0 h 20"/>
                <a:gd name="T6" fmla="*/ 3 w 10"/>
                <a:gd name="T7" fmla="*/ 0 h 20"/>
                <a:gd name="T8" fmla="*/ 4 w 10"/>
                <a:gd name="T9" fmla="*/ 0 h 20"/>
                <a:gd name="T10" fmla="*/ 6 w 10"/>
                <a:gd name="T11" fmla="*/ 0 h 20"/>
                <a:gd name="T12" fmla="*/ 9 w 10"/>
                <a:gd name="T13" fmla="*/ 18 h 20"/>
                <a:gd name="T14" fmla="*/ 2 w 10"/>
                <a:gd name="T15" fmla="*/ 19 h 20"/>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20"/>
                <a:gd name="T26" fmla="*/ 10 w 10"/>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20">
                  <a:moveTo>
                    <a:pt x="2" y="19"/>
                  </a:moveTo>
                  <a:lnTo>
                    <a:pt x="0" y="0"/>
                  </a:lnTo>
                  <a:lnTo>
                    <a:pt x="2" y="0"/>
                  </a:lnTo>
                  <a:lnTo>
                    <a:pt x="3" y="0"/>
                  </a:lnTo>
                  <a:lnTo>
                    <a:pt x="4" y="0"/>
                  </a:lnTo>
                  <a:lnTo>
                    <a:pt x="6" y="0"/>
                  </a:lnTo>
                  <a:lnTo>
                    <a:pt x="9" y="18"/>
                  </a:lnTo>
                  <a:lnTo>
                    <a:pt x="2" y="19"/>
                  </a:lnTo>
                </a:path>
              </a:pathLst>
            </a:custGeom>
            <a:solidFill>
              <a:srgbClr val="F0469A"/>
            </a:solidFill>
            <a:ln w="127000" cap="rnd">
              <a:noFill/>
              <a:round/>
              <a:headEnd/>
              <a:tailEnd/>
            </a:ln>
          </p:spPr>
          <p:txBody>
            <a:bodyPr>
              <a:prstTxWarp prst="textNoShape">
                <a:avLst/>
              </a:prstTxWarp>
            </a:bodyPr>
            <a:lstStyle/>
            <a:p>
              <a:endParaRPr lang="en-US"/>
            </a:p>
          </p:txBody>
        </p:sp>
        <p:sp>
          <p:nvSpPr>
            <p:cNvPr id="25925" name="Freeform 864"/>
            <p:cNvSpPr>
              <a:spLocks/>
            </p:cNvSpPr>
            <p:nvPr/>
          </p:nvSpPr>
          <p:spPr bwMode="auto">
            <a:xfrm>
              <a:off x="5119" y="3178"/>
              <a:ext cx="10" cy="20"/>
            </a:xfrm>
            <a:custGeom>
              <a:avLst/>
              <a:gdLst>
                <a:gd name="T0" fmla="*/ 3 w 10"/>
                <a:gd name="T1" fmla="*/ 19 h 20"/>
                <a:gd name="T2" fmla="*/ 0 w 10"/>
                <a:gd name="T3" fmla="*/ 0 h 20"/>
                <a:gd name="T4" fmla="*/ 2 w 10"/>
                <a:gd name="T5" fmla="*/ 0 h 20"/>
                <a:gd name="T6" fmla="*/ 3 w 10"/>
                <a:gd name="T7" fmla="*/ 0 h 20"/>
                <a:gd name="T8" fmla="*/ 4 w 10"/>
                <a:gd name="T9" fmla="*/ 0 h 20"/>
                <a:gd name="T10" fmla="*/ 6 w 10"/>
                <a:gd name="T11" fmla="*/ 0 h 20"/>
                <a:gd name="T12" fmla="*/ 9 w 10"/>
                <a:gd name="T13" fmla="*/ 18 h 20"/>
                <a:gd name="T14" fmla="*/ 3 w 10"/>
                <a:gd name="T15" fmla="*/ 19 h 20"/>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20"/>
                <a:gd name="T26" fmla="*/ 10 w 10"/>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20">
                  <a:moveTo>
                    <a:pt x="3" y="19"/>
                  </a:moveTo>
                  <a:lnTo>
                    <a:pt x="0" y="0"/>
                  </a:lnTo>
                  <a:lnTo>
                    <a:pt x="2" y="0"/>
                  </a:lnTo>
                  <a:lnTo>
                    <a:pt x="3" y="0"/>
                  </a:lnTo>
                  <a:lnTo>
                    <a:pt x="4" y="0"/>
                  </a:lnTo>
                  <a:lnTo>
                    <a:pt x="6" y="0"/>
                  </a:lnTo>
                  <a:lnTo>
                    <a:pt x="9" y="18"/>
                  </a:lnTo>
                  <a:lnTo>
                    <a:pt x="3" y="19"/>
                  </a:lnTo>
                </a:path>
              </a:pathLst>
            </a:custGeom>
            <a:solidFill>
              <a:srgbClr val="F360AF"/>
            </a:solidFill>
            <a:ln w="127000" cap="rnd">
              <a:noFill/>
              <a:round/>
              <a:headEnd/>
              <a:tailEnd/>
            </a:ln>
          </p:spPr>
          <p:txBody>
            <a:bodyPr>
              <a:prstTxWarp prst="textNoShape">
                <a:avLst/>
              </a:prstTxWarp>
            </a:bodyPr>
            <a:lstStyle/>
            <a:p>
              <a:endParaRPr lang="en-US"/>
            </a:p>
          </p:txBody>
        </p:sp>
        <p:sp>
          <p:nvSpPr>
            <p:cNvPr id="25926" name="Freeform 865"/>
            <p:cNvSpPr>
              <a:spLocks/>
            </p:cNvSpPr>
            <p:nvPr/>
          </p:nvSpPr>
          <p:spPr bwMode="auto">
            <a:xfrm>
              <a:off x="5121" y="3178"/>
              <a:ext cx="8" cy="20"/>
            </a:xfrm>
            <a:custGeom>
              <a:avLst/>
              <a:gdLst>
                <a:gd name="T0" fmla="*/ 2 w 8"/>
                <a:gd name="T1" fmla="*/ 19 h 20"/>
                <a:gd name="T2" fmla="*/ 0 w 8"/>
                <a:gd name="T3" fmla="*/ 0 h 20"/>
                <a:gd name="T4" fmla="*/ 2 w 8"/>
                <a:gd name="T5" fmla="*/ 0 h 20"/>
                <a:gd name="T6" fmla="*/ 3 w 8"/>
                <a:gd name="T7" fmla="*/ 0 h 20"/>
                <a:gd name="T8" fmla="*/ 4 w 8"/>
                <a:gd name="T9" fmla="*/ 0 h 20"/>
                <a:gd name="T10" fmla="*/ 7 w 8"/>
                <a:gd name="T11" fmla="*/ 18 h 20"/>
                <a:gd name="T12" fmla="*/ 2 w 8"/>
                <a:gd name="T13" fmla="*/ 19 h 20"/>
                <a:gd name="T14" fmla="*/ 0 60000 65536"/>
                <a:gd name="T15" fmla="*/ 0 60000 65536"/>
                <a:gd name="T16" fmla="*/ 0 60000 65536"/>
                <a:gd name="T17" fmla="*/ 0 60000 65536"/>
                <a:gd name="T18" fmla="*/ 0 60000 65536"/>
                <a:gd name="T19" fmla="*/ 0 60000 65536"/>
                <a:gd name="T20" fmla="*/ 0 60000 65536"/>
                <a:gd name="T21" fmla="*/ 0 w 8"/>
                <a:gd name="T22" fmla="*/ 0 h 20"/>
                <a:gd name="T23" fmla="*/ 8 w 8"/>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20">
                  <a:moveTo>
                    <a:pt x="2" y="19"/>
                  </a:moveTo>
                  <a:lnTo>
                    <a:pt x="0" y="0"/>
                  </a:lnTo>
                  <a:lnTo>
                    <a:pt x="2" y="0"/>
                  </a:lnTo>
                  <a:lnTo>
                    <a:pt x="3" y="0"/>
                  </a:lnTo>
                  <a:lnTo>
                    <a:pt x="4" y="0"/>
                  </a:lnTo>
                  <a:lnTo>
                    <a:pt x="7" y="18"/>
                  </a:lnTo>
                  <a:lnTo>
                    <a:pt x="2" y="19"/>
                  </a:lnTo>
                </a:path>
              </a:pathLst>
            </a:custGeom>
            <a:solidFill>
              <a:srgbClr val="F876C5"/>
            </a:solidFill>
            <a:ln w="127000" cap="rnd">
              <a:noFill/>
              <a:round/>
              <a:headEnd/>
              <a:tailEnd/>
            </a:ln>
          </p:spPr>
          <p:txBody>
            <a:bodyPr>
              <a:prstTxWarp prst="textNoShape">
                <a:avLst/>
              </a:prstTxWarp>
            </a:bodyPr>
            <a:lstStyle/>
            <a:p>
              <a:endParaRPr lang="en-US"/>
            </a:p>
          </p:txBody>
        </p:sp>
        <p:sp>
          <p:nvSpPr>
            <p:cNvPr id="25927" name="Freeform 866"/>
            <p:cNvSpPr>
              <a:spLocks/>
            </p:cNvSpPr>
            <p:nvPr/>
          </p:nvSpPr>
          <p:spPr bwMode="auto">
            <a:xfrm>
              <a:off x="5124" y="3178"/>
              <a:ext cx="5" cy="19"/>
            </a:xfrm>
            <a:custGeom>
              <a:avLst/>
              <a:gdLst>
                <a:gd name="T0" fmla="*/ 2 w 5"/>
                <a:gd name="T1" fmla="*/ 0 h 19"/>
                <a:gd name="T2" fmla="*/ 4 w 5"/>
                <a:gd name="T3" fmla="*/ 18 h 19"/>
                <a:gd name="T4" fmla="*/ 1 w 5"/>
                <a:gd name="T5" fmla="*/ 18 h 19"/>
                <a:gd name="T6" fmla="*/ 0 w 5"/>
                <a:gd name="T7" fmla="*/ 0 h 19"/>
                <a:gd name="T8" fmla="*/ 1 w 5"/>
                <a:gd name="T9" fmla="*/ 0 h 19"/>
                <a:gd name="T10" fmla="*/ 2 w 5"/>
                <a:gd name="T11" fmla="*/ 0 h 19"/>
                <a:gd name="T12" fmla="*/ 0 60000 65536"/>
                <a:gd name="T13" fmla="*/ 0 60000 65536"/>
                <a:gd name="T14" fmla="*/ 0 60000 65536"/>
                <a:gd name="T15" fmla="*/ 0 60000 65536"/>
                <a:gd name="T16" fmla="*/ 0 60000 65536"/>
                <a:gd name="T17" fmla="*/ 0 60000 65536"/>
                <a:gd name="T18" fmla="*/ 0 w 5"/>
                <a:gd name="T19" fmla="*/ 0 h 19"/>
                <a:gd name="T20" fmla="*/ 5 w 5"/>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5" h="19">
                  <a:moveTo>
                    <a:pt x="2" y="0"/>
                  </a:moveTo>
                  <a:lnTo>
                    <a:pt x="4" y="18"/>
                  </a:lnTo>
                  <a:lnTo>
                    <a:pt x="1" y="18"/>
                  </a:lnTo>
                  <a:lnTo>
                    <a:pt x="0" y="0"/>
                  </a:lnTo>
                  <a:lnTo>
                    <a:pt x="1" y="0"/>
                  </a:lnTo>
                  <a:lnTo>
                    <a:pt x="2" y="0"/>
                  </a:lnTo>
                </a:path>
              </a:pathLst>
            </a:custGeom>
            <a:solidFill>
              <a:srgbClr val="FA8DD9"/>
            </a:solidFill>
            <a:ln w="127000" cap="rnd">
              <a:noFill/>
              <a:round/>
              <a:headEnd/>
              <a:tailEnd/>
            </a:ln>
          </p:spPr>
          <p:txBody>
            <a:bodyPr>
              <a:prstTxWarp prst="textNoShape">
                <a:avLst/>
              </a:prstTxWarp>
            </a:bodyPr>
            <a:lstStyle/>
            <a:p>
              <a:endParaRPr lang="en-US"/>
            </a:p>
          </p:txBody>
        </p:sp>
        <p:sp>
          <p:nvSpPr>
            <p:cNvPr id="25928" name="Freeform 867"/>
            <p:cNvSpPr>
              <a:spLocks/>
            </p:cNvSpPr>
            <p:nvPr/>
          </p:nvSpPr>
          <p:spPr bwMode="auto">
            <a:xfrm>
              <a:off x="5028" y="3172"/>
              <a:ext cx="101" cy="17"/>
            </a:xfrm>
            <a:custGeom>
              <a:avLst/>
              <a:gdLst>
                <a:gd name="T0" fmla="*/ 3 w 101"/>
                <a:gd name="T1" fmla="*/ 11 h 17"/>
                <a:gd name="T2" fmla="*/ 6 w 101"/>
                <a:gd name="T3" fmla="*/ 11 h 17"/>
                <a:gd name="T4" fmla="*/ 8 w 101"/>
                <a:gd name="T5" fmla="*/ 11 h 17"/>
                <a:gd name="T6" fmla="*/ 8 w 101"/>
                <a:gd name="T7" fmla="*/ 10 h 17"/>
                <a:gd name="T8" fmla="*/ 11 w 101"/>
                <a:gd name="T9" fmla="*/ 8 h 17"/>
                <a:gd name="T10" fmla="*/ 16 w 101"/>
                <a:gd name="T11" fmla="*/ 8 h 17"/>
                <a:gd name="T12" fmla="*/ 19 w 101"/>
                <a:gd name="T13" fmla="*/ 8 h 17"/>
                <a:gd name="T14" fmla="*/ 24 w 101"/>
                <a:gd name="T15" fmla="*/ 6 h 17"/>
                <a:gd name="T16" fmla="*/ 29 w 101"/>
                <a:gd name="T17" fmla="*/ 5 h 17"/>
                <a:gd name="T18" fmla="*/ 35 w 101"/>
                <a:gd name="T19" fmla="*/ 5 h 17"/>
                <a:gd name="T20" fmla="*/ 39 w 101"/>
                <a:gd name="T21" fmla="*/ 4 h 17"/>
                <a:gd name="T22" fmla="*/ 48 w 101"/>
                <a:gd name="T23" fmla="*/ 2 h 17"/>
                <a:gd name="T24" fmla="*/ 52 w 101"/>
                <a:gd name="T25" fmla="*/ 2 h 17"/>
                <a:gd name="T26" fmla="*/ 61 w 101"/>
                <a:gd name="T27" fmla="*/ 1 h 17"/>
                <a:gd name="T28" fmla="*/ 68 w 101"/>
                <a:gd name="T29" fmla="*/ 1 h 17"/>
                <a:gd name="T30" fmla="*/ 77 w 101"/>
                <a:gd name="T31" fmla="*/ 0 h 17"/>
                <a:gd name="T32" fmla="*/ 84 w 101"/>
                <a:gd name="T33" fmla="*/ 0 h 17"/>
                <a:gd name="T34" fmla="*/ 87 w 101"/>
                <a:gd name="T35" fmla="*/ 0 h 17"/>
                <a:gd name="T36" fmla="*/ 90 w 101"/>
                <a:gd name="T37" fmla="*/ 0 h 17"/>
                <a:gd name="T38" fmla="*/ 92 w 101"/>
                <a:gd name="T39" fmla="*/ 0 h 17"/>
                <a:gd name="T40" fmla="*/ 94 w 101"/>
                <a:gd name="T41" fmla="*/ 0 h 17"/>
                <a:gd name="T42" fmla="*/ 97 w 101"/>
                <a:gd name="T43" fmla="*/ 1 h 17"/>
                <a:gd name="T44" fmla="*/ 100 w 101"/>
                <a:gd name="T45" fmla="*/ 2 h 17"/>
                <a:gd name="T46" fmla="*/ 100 w 101"/>
                <a:gd name="T47" fmla="*/ 4 h 17"/>
                <a:gd name="T48" fmla="*/ 97 w 101"/>
                <a:gd name="T49" fmla="*/ 5 h 17"/>
                <a:gd name="T50" fmla="*/ 94 w 101"/>
                <a:gd name="T51" fmla="*/ 5 h 17"/>
                <a:gd name="T52" fmla="*/ 92 w 101"/>
                <a:gd name="T53" fmla="*/ 5 h 17"/>
                <a:gd name="T54" fmla="*/ 90 w 101"/>
                <a:gd name="T55" fmla="*/ 5 h 17"/>
                <a:gd name="T56" fmla="*/ 87 w 101"/>
                <a:gd name="T57" fmla="*/ 5 h 17"/>
                <a:gd name="T58" fmla="*/ 84 w 101"/>
                <a:gd name="T59" fmla="*/ 5 h 17"/>
                <a:gd name="T60" fmla="*/ 79 w 101"/>
                <a:gd name="T61" fmla="*/ 5 h 17"/>
                <a:gd name="T62" fmla="*/ 77 w 101"/>
                <a:gd name="T63" fmla="*/ 5 h 17"/>
                <a:gd name="T64" fmla="*/ 74 w 101"/>
                <a:gd name="T65" fmla="*/ 5 h 17"/>
                <a:gd name="T66" fmla="*/ 68 w 101"/>
                <a:gd name="T67" fmla="*/ 5 h 17"/>
                <a:gd name="T68" fmla="*/ 65 w 101"/>
                <a:gd name="T69" fmla="*/ 6 h 17"/>
                <a:gd name="T70" fmla="*/ 61 w 101"/>
                <a:gd name="T71" fmla="*/ 6 h 17"/>
                <a:gd name="T72" fmla="*/ 58 w 101"/>
                <a:gd name="T73" fmla="*/ 6 h 17"/>
                <a:gd name="T74" fmla="*/ 52 w 101"/>
                <a:gd name="T75" fmla="*/ 8 h 17"/>
                <a:gd name="T76" fmla="*/ 48 w 101"/>
                <a:gd name="T77" fmla="*/ 8 h 17"/>
                <a:gd name="T78" fmla="*/ 45 w 101"/>
                <a:gd name="T79" fmla="*/ 8 h 17"/>
                <a:gd name="T80" fmla="*/ 39 w 101"/>
                <a:gd name="T81" fmla="*/ 8 h 17"/>
                <a:gd name="T82" fmla="*/ 35 w 101"/>
                <a:gd name="T83" fmla="*/ 10 h 17"/>
                <a:gd name="T84" fmla="*/ 29 w 101"/>
                <a:gd name="T85" fmla="*/ 11 h 17"/>
                <a:gd name="T86" fmla="*/ 24 w 101"/>
                <a:gd name="T87" fmla="*/ 11 h 17"/>
                <a:gd name="T88" fmla="*/ 19 w 101"/>
                <a:gd name="T89" fmla="*/ 12 h 17"/>
                <a:gd name="T90" fmla="*/ 13 w 101"/>
                <a:gd name="T91" fmla="*/ 14 h 17"/>
                <a:gd name="T92" fmla="*/ 8 w 101"/>
                <a:gd name="T93" fmla="*/ 15 h 17"/>
                <a:gd name="T94" fmla="*/ 8 w 101"/>
                <a:gd name="T95" fmla="*/ 16 h 17"/>
                <a:gd name="T96" fmla="*/ 6 w 101"/>
                <a:gd name="T97" fmla="*/ 16 h 17"/>
                <a:gd name="T98" fmla="*/ 3 w 101"/>
                <a:gd name="T99" fmla="*/ 16 h 17"/>
                <a:gd name="T100" fmla="*/ 0 w 101"/>
                <a:gd name="T101" fmla="*/ 16 h 17"/>
                <a:gd name="T102" fmla="*/ 0 w 101"/>
                <a:gd name="T103" fmla="*/ 15 h 17"/>
                <a:gd name="T104" fmla="*/ 0 w 101"/>
                <a:gd name="T105" fmla="*/ 14 h 17"/>
                <a:gd name="T106" fmla="*/ 0 w 101"/>
                <a:gd name="T107" fmla="*/ 12 h 17"/>
                <a:gd name="T108" fmla="*/ 3 w 101"/>
                <a:gd name="T109" fmla="*/ 12 h 17"/>
                <a:gd name="T110" fmla="*/ 3 w 101"/>
                <a:gd name="T111" fmla="*/ 11 h 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1"/>
                <a:gd name="T169" fmla="*/ 0 h 17"/>
                <a:gd name="T170" fmla="*/ 101 w 101"/>
                <a:gd name="T171" fmla="*/ 17 h 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1" h="17">
                  <a:moveTo>
                    <a:pt x="3" y="11"/>
                  </a:moveTo>
                  <a:lnTo>
                    <a:pt x="6" y="11"/>
                  </a:lnTo>
                  <a:lnTo>
                    <a:pt x="8" y="11"/>
                  </a:lnTo>
                  <a:lnTo>
                    <a:pt x="8" y="10"/>
                  </a:lnTo>
                  <a:lnTo>
                    <a:pt x="11" y="8"/>
                  </a:lnTo>
                  <a:lnTo>
                    <a:pt x="16" y="8"/>
                  </a:lnTo>
                  <a:lnTo>
                    <a:pt x="19" y="8"/>
                  </a:lnTo>
                  <a:lnTo>
                    <a:pt x="24" y="6"/>
                  </a:lnTo>
                  <a:lnTo>
                    <a:pt x="29" y="5"/>
                  </a:lnTo>
                  <a:lnTo>
                    <a:pt x="35" y="5"/>
                  </a:lnTo>
                  <a:lnTo>
                    <a:pt x="39" y="4"/>
                  </a:lnTo>
                  <a:lnTo>
                    <a:pt x="48" y="2"/>
                  </a:lnTo>
                  <a:lnTo>
                    <a:pt x="52" y="2"/>
                  </a:lnTo>
                  <a:lnTo>
                    <a:pt x="61" y="1"/>
                  </a:lnTo>
                  <a:lnTo>
                    <a:pt x="68" y="1"/>
                  </a:lnTo>
                  <a:lnTo>
                    <a:pt x="77" y="0"/>
                  </a:lnTo>
                  <a:lnTo>
                    <a:pt x="84" y="0"/>
                  </a:lnTo>
                  <a:lnTo>
                    <a:pt x="87" y="0"/>
                  </a:lnTo>
                  <a:lnTo>
                    <a:pt x="90" y="0"/>
                  </a:lnTo>
                  <a:lnTo>
                    <a:pt x="92" y="0"/>
                  </a:lnTo>
                  <a:lnTo>
                    <a:pt x="94" y="0"/>
                  </a:lnTo>
                  <a:lnTo>
                    <a:pt x="97" y="1"/>
                  </a:lnTo>
                  <a:lnTo>
                    <a:pt x="100" y="2"/>
                  </a:lnTo>
                  <a:lnTo>
                    <a:pt x="100" y="4"/>
                  </a:lnTo>
                  <a:lnTo>
                    <a:pt x="97" y="5"/>
                  </a:lnTo>
                  <a:lnTo>
                    <a:pt x="94" y="5"/>
                  </a:lnTo>
                  <a:lnTo>
                    <a:pt x="92" y="5"/>
                  </a:lnTo>
                  <a:lnTo>
                    <a:pt x="90" y="5"/>
                  </a:lnTo>
                  <a:lnTo>
                    <a:pt x="87" y="5"/>
                  </a:lnTo>
                  <a:lnTo>
                    <a:pt x="84" y="5"/>
                  </a:lnTo>
                  <a:lnTo>
                    <a:pt x="79" y="5"/>
                  </a:lnTo>
                  <a:lnTo>
                    <a:pt x="77" y="5"/>
                  </a:lnTo>
                  <a:lnTo>
                    <a:pt x="74" y="5"/>
                  </a:lnTo>
                  <a:lnTo>
                    <a:pt x="68" y="5"/>
                  </a:lnTo>
                  <a:lnTo>
                    <a:pt x="65" y="6"/>
                  </a:lnTo>
                  <a:lnTo>
                    <a:pt x="61" y="6"/>
                  </a:lnTo>
                  <a:lnTo>
                    <a:pt x="58" y="6"/>
                  </a:lnTo>
                  <a:lnTo>
                    <a:pt x="52" y="8"/>
                  </a:lnTo>
                  <a:lnTo>
                    <a:pt x="48" y="8"/>
                  </a:lnTo>
                  <a:lnTo>
                    <a:pt x="45" y="8"/>
                  </a:lnTo>
                  <a:lnTo>
                    <a:pt x="39" y="8"/>
                  </a:lnTo>
                  <a:lnTo>
                    <a:pt x="35" y="10"/>
                  </a:lnTo>
                  <a:lnTo>
                    <a:pt x="29" y="11"/>
                  </a:lnTo>
                  <a:lnTo>
                    <a:pt x="24" y="11"/>
                  </a:lnTo>
                  <a:lnTo>
                    <a:pt x="19" y="12"/>
                  </a:lnTo>
                  <a:lnTo>
                    <a:pt x="13" y="14"/>
                  </a:lnTo>
                  <a:lnTo>
                    <a:pt x="8" y="15"/>
                  </a:lnTo>
                  <a:lnTo>
                    <a:pt x="8" y="16"/>
                  </a:lnTo>
                  <a:lnTo>
                    <a:pt x="6" y="16"/>
                  </a:lnTo>
                  <a:lnTo>
                    <a:pt x="3" y="16"/>
                  </a:lnTo>
                  <a:lnTo>
                    <a:pt x="0" y="16"/>
                  </a:lnTo>
                  <a:lnTo>
                    <a:pt x="0" y="15"/>
                  </a:lnTo>
                  <a:lnTo>
                    <a:pt x="0" y="14"/>
                  </a:lnTo>
                  <a:lnTo>
                    <a:pt x="0" y="12"/>
                  </a:lnTo>
                  <a:lnTo>
                    <a:pt x="3" y="12"/>
                  </a:lnTo>
                  <a:lnTo>
                    <a:pt x="3" y="11"/>
                  </a:lnTo>
                </a:path>
              </a:pathLst>
            </a:custGeom>
            <a:solidFill>
              <a:srgbClr val="F3F3F3"/>
            </a:solidFill>
            <a:ln w="127000" cap="rnd">
              <a:noFill/>
              <a:round/>
              <a:headEnd/>
              <a:tailEnd/>
            </a:ln>
          </p:spPr>
          <p:txBody>
            <a:bodyPr>
              <a:prstTxWarp prst="textNoShape">
                <a:avLst/>
              </a:prstTxWarp>
            </a:bodyPr>
            <a:lstStyle/>
            <a:p>
              <a:endParaRPr lang="en-US"/>
            </a:p>
          </p:txBody>
        </p:sp>
        <p:sp>
          <p:nvSpPr>
            <p:cNvPr id="25929" name="Freeform 868"/>
            <p:cNvSpPr>
              <a:spLocks/>
            </p:cNvSpPr>
            <p:nvPr/>
          </p:nvSpPr>
          <p:spPr bwMode="auto">
            <a:xfrm>
              <a:off x="5028" y="3172"/>
              <a:ext cx="105" cy="21"/>
            </a:xfrm>
            <a:custGeom>
              <a:avLst/>
              <a:gdLst>
                <a:gd name="T0" fmla="*/ 3 w 105"/>
                <a:gd name="T1" fmla="*/ 14 h 21"/>
                <a:gd name="T2" fmla="*/ 6 w 105"/>
                <a:gd name="T3" fmla="*/ 14 h 21"/>
                <a:gd name="T4" fmla="*/ 6 w 105"/>
                <a:gd name="T5" fmla="*/ 12 h 21"/>
                <a:gd name="T6" fmla="*/ 9 w 105"/>
                <a:gd name="T7" fmla="*/ 12 h 21"/>
                <a:gd name="T8" fmla="*/ 12 w 105"/>
                <a:gd name="T9" fmla="*/ 11 h 21"/>
                <a:gd name="T10" fmla="*/ 14 w 105"/>
                <a:gd name="T11" fmla="*/ 9 h 21"/>
                <a:gd name="T12" fmla="*/ 20 w 105"/>
                <a:gd name="T13" fmla="*/ 9 h 21"/>
                <a:gd name="T14" fmla="*/ 26 w 105"/>
                <a:gd name="T15" fmla="*/ 8 h 21"/>
                <a:gd name="T16" fmla="*/ 31 w 105"/>
                <a:gd name="T17" fmla="*/ 6 h 21"/>
                <a:gd name="T18" fmla="*/ 37 w 105"/>
                <a:gd name="T19" fmla="*/ 4 h 21"/>
                <a:gd name="T20" fmla="*/ 42 w 105"/>
                <a:gd name="T21" fmla="*/ 4 h 21"/>
                <a:gd name="T22" fmla="*/ 51 w 105"/>
                <a:gd name="T23" fmla="*/ 3 h 21"/>
                <a:gd name="T24" fmla="*/ 56 w 105"/>
                <a:gd name="T25" fmla="*/ 2 h 21"/>
                <a:gd name="T26" fmla="*/ 65 w 105"/>
                <a:gd name="T27" fmla="*/ 2 h 21"/>
                <a:gd name="T28" fmla="*/ 73 w 105"/>
                <a:gd name="T29" fmla="*/ 0 h 21"/>
                <a:gd name="T30" fmla="*/ 82 w 105"/>
                <a:gd name="T31" fmla="*/ 0 h 21"/>
                <a:gd name="T32" fmla="*/ 90 w 105"/>
                <a:gd name="T33" fmla="*/ 0 h 21"/>
                <a:gd name="T34" fmla="*/ 93 w 105"/>
                <a:gd name="T35" fmla="*/ 0 h 21"/>
                <a:gd name="T36" fmla="*/ 96 w 105"/>
                <a:gd name="T37" fmla="*/ 0 h 21"/>
                <a:gd name="T38" fmla="*/ 98 w 105"/>
                <a:gd name="T39" fmla="*/ 0 h 21"/>
                <a:gd name="T40" fmla="*/ 101 w 105"/>
                <a:gd name="T41" fmla="*/ 0 h 21"/>
                <a:gd name="T42" fmla="*/ 104 w 105"/>
                <a:gd name="T43" fmla="*/ 2 h 21"/>
                <a:gd name="T44" fmla="*/ 104 w 105"/>
                <a:gd name="T45" fmla="*/ 3 h 21"/>
                <a:gd name="T46" fmla="*/ 104 w 105"/>
                <a:gd name="T47" fmla="*/ 4 h 21"/>
                <a:gd name="T48" fmla="*/ 104 w 105"/>
                <a:gd name="T49" fmla="*/ 6 h 21"/>
                <a:gd name="T50" fmla="*/ 101 w 105"/>
                <a:gd name="T51" fmla="*/ 6 h 21"/>
                <a:gd name="T52" fmla="*/ 98 w 105"/>
                <a:gd name="T53" fmla="*/ 6 h 21"/>
                <a:gd name="T54" fmla="*/ 96 w 105"/>
                <a:gd name="T55" fmla="*/ 6 h 21"/>
                <a:gd name="T56" fmla="*/ 93 w 105"/>
                <a:gd name="T57" fmla="*/ 6 h 21"/>
                <a:gd name="T58" fmla="*/ 87 w 105"/>
                <a:gd name="T59" fmla="*/ 6 h 21"/>
                <a:gd name="T60" fmla="*/ 82 w 105"/>
                <a:gd name="T61" fmla="*/ 6 h 21"/>
                <a:gd name="T62" fmla="*/ 79 w 105"/>
                <a:gd name="T63" fmla="*/ 6 h 21"/>
                <a:gd name="T64" fmla="*/ 76 w 105"/>
                <a:gd name="T65" fmla="*/ 6 h 21"/>
                <a:gd name="T66" fmla="*/ 73 w 105"/>
                <a:gd name="T67" fmla="*/ 6 h 21"/>
                <a:gd name="T68" fmla="*/ 70 w 105"/>
                <a:gd name="T69" fmla="*/ 6 h 21"/>
                <a:gd name="T70" fmla="*/ 65 w 105"/>
                <a:gd name="T71" fmla="*/ 8 h 21"/>
                <a:gd name="T72" fmla="*/ 62 w 105"/>
                <a:gd name="T73" fmla="*/ 8 h 21"/>
                <a:gd name="T74" fmla="*/ 56 w 105"/>
                <a:gd name="T75" fmla="*/ 8 h 21"/>
                <a:gd name="T76" fmla="*/ 51 w 105"/>
                <a:gd name="T77" fmla="*/ 9 h 21"/>
                <a:gd name="T78" fmla="*/ 45 w 105"/>
                <a:gd name="T79" fmla="*/ 9 h 21"/>
                <a:gd name="T80" fmla="*/ 42 w 105"/>
                <a:gd name="T81" fmla="*/ 11 h 21"/>
                <a:gd name="T82" fmla="*/ 37 w 105"/>
                <a:gd name="T83" fmla="*/ 12 h 21"/>
                <a:gd name="T84" fmla="*/ 31 w 105"/>
                <a:gd name="T85" fmla="*/ 12 h 21"/>
                <a:gd name="T86" fmla="*/ 26 w 105"/>
                <a:gd name="T87" fmla="*/ 14 h 21"/>
                <a:gd name="T88" fmla="*/ 20 w 105"/>
                <a:gd name="T89" fmla="*/ 16 h 21"/>
                <a:gd name="T90" fmla="*/ 14 w 105"/>
                <a:gd name="T91" fmla="*/ 17 h 21"/>
                <a:gd name="T92" fmla="*/ 9 w 105"/>
                <a:gd name="T93" fmla="*/ 18 h 21"/>
                <a:gd name="T94" fmla="*/ 6 w 105"/>
                <a:gd name="T95" fmla="*/ 20 h 21"/>
                <a:gd name="T96" fmla="*/ 3 w 105"/>
                <a:gd name="T97" fmla="*/ 20 h 21"/>
                <a:gd name="T98" fmla="*/ 0 w 105"/>
                <a:gd name="T99" fmla="*/ 20 h 21"/>
                <a:gd name="T100" fmla="*/ 0 w 105"/>
                <a:gd name="T101" fmla="*/ 18 h 21"/>
                <a:gd name="T102" fmla="*/ 0 w 105"/>
                <a:gd name="T103" fmla="*/ 17 h 21"/>
                <a:gd name="T104" fmla="*/ 0 w 105"/>
                <a:gd name="T105" fmla="*/ 16 h 21"/>
                <a:gd name="T106" fmla="*/ 0 w 105"/>
                <a:gd name="T107" fmla="*/ 14 h 21"/>
                <a:gd name="T108" fmla="*/ 3 w 105"/>
                <a:gd name="T109" fmla="*/ 14 h 2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5"/>
                <a:gd name="T166" fmla="*/ 0 h 21"/>
                <a:gd name="T167" fmla="*/ 105 w 105"/>
                <a:gd name="T168" fmla="*/ 21 h 2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5" h="21">
                  <a:moveTo>
                    <a:pt x="3" y="14"/>
                  </a:moveTo>
                  <a:lnTo>
                    <a:pt x="6" y="14"/>
                  </a:lnTo>
                  <a:lnTo>
                    <a:pt x="6" y="12"/>
                  </a:lnTo>
                  <a:lnTo>
                    <a:pt x="9" y="12"/>
                  </a:lnTo>
                  <a:lnTo>
                    <a:pt x="12" y="11"/>
                  </a:lnTo>
                  <a:lnTo>
                    <a:pt x="14" y="9"/>
                  </a:lnTo>
                  <a:lnTo>
                    <a:pt x="20" y="9"/>
                  </a:lnTo>
                  <a:lnTo>
                    <a:pt x="26" y="8"/>
                  </a:lnTo>
                  <a:lnTo>
                    <a:pt x="31" y="6"/>
                  </a:lnTo>
                  <a:lnTo>
                    <a:pt x="37" y="4"/>
                  </a:lnTo>
                  <a:lnTo>
                    <a:pt x="42" y="4"/>
                  </a:lnTo>
                  <a:lnTo>
                    <a:pt x="51" y="3"/>
                  </a:lnTo>
                  <a:lnTo>
                    <a:pt x="56" y="2"/>
                  </a:lnTo>
                  <a:lnTo>
                    <a:pt x="65" y="2"/>
                  </a:lnTo>
                  <a:lnTo>
                    <a:pt x="73" y="0"/>
                  </a:lnTo>
                  <a:lnTo>
                    <a:pt x="82" y="0"/>
                  </a:lnTo>
                  <a:lnTo>
                    <a:pt x="90" y="0"/>
                  </a:lnTo>
                  <a:lnTo>
                    <a:pt x="93" y="0"/>
                  </a:lnTo>
                  <a:lnTo>
                    <a:pt x="96" y="0"/>
                  </a:lnTo>
                  <a:lnTo>
                    <a:pt x="98" y="0"/>
                  </a:lnTo>
                  <a:lnTo>
                    <a:pt x="101" y="0"/>
                  </a:lnTo>
                  <a:lnTo>
                    <a:pt x="104" y="2"/>
                  </a:lnTo>
                  <a:lnTo>
                    <a:pt x="104" y="3"/>
                  </a:lnTo>
                  <a:lnTo>
                    <a:pt x="104" y="4"/>
                  </a:lnTo>
                  <a:lnTo>
                    <a:pt x="104" y="6"/>
                  </a:lnTo>
                  <a:lnTo>
                    <a:pt x="101" y="6"/>
                  </a:lnTo>
                  <a:lnTo>
                    <a:pt x="98" y="6"/>
                  </a:lnTo>
                  <a:lnTo>
                    <a:pt x="96" y="6"/>
                  </a:lnTo>
                  <a:lnTo>
                    <a:pt x="93" y="6"/>
                  </a:lnTo>
                  <a:lnTo>
                    <a:pt x="87" y="6"/>
                  </a:lnTo>
                  <a:lnTo>
                    <a:pt x="82" y="6"/>
                  </a:lnTo>
                  <a:lnTo>
                    <a:pt x="79" y="6"/>
                  </a:lnTo>
                  <a:lnTo>
                    <a:pt x="76" y="6"/>
                  </a:lnTo>
                  <a:lnTo>
                    <a:pt x="73" y="6"/>
                  </a:lnTo>
                  <a:lnTo>
                    <a:pt x="70" y="6"/>
                  </a:lnTo>
                  <a:lnTo>
                    <a:pt x="65" y="8"/>
                  </a:lnTo>
                  <a:lnTo>
                    <a:pt x="62" y="8"/>
                  </a:lnTo>
                  <a:lnTo>
                    <a:pt x="56" y="8"/>
                  </a:lnTo>
                  <a:lnTo>
                    <a:pt x="51" y="9"/>
                  </a:lnTo>
                  <a:lnTo>
                    <a:pt x="45" y="9"/>
                  </a:lnTo>
                  <a:lnTo>
                    <a:pt x="42" y="11"/>
                  </a:lnTo>
                  <a:lnTo>
                    <a:pt x="37" y="12"/>
                  </a:lnTo>
                  <a:lnTo>
                    <a:pt x="31" y="12"/>
                  </a:lnTo>
                  <a:lnTo>
                    <a:pt x="26" y="14"/>
                  </a:lnTo>
                  <a:lnTo>
                    <a:pt x="20" y="16"/>
                  </a:lnTo>
                  <a:lnTo>
                    <a:pt x="14" y="17"/>
                  </a:lnTo>
                  <a:lnTo>
                    <a:pt x="9" y="18"/>
                  </a:lnTo>
                  <a:lnTo>
                    <a:pt x="6" y="20"/>
                  </a:lnTo>
                  <a:lnTo>
                    <a:pt x="3" y="20"/>
                  </a:lnTo>
                  <a:lnTo>
                    <a:pt x="0" y="20"/>
                  </a:lnTo>
                  <a:lnTo>
                    <a:pt x="0" y="18"/>
                  </a:lnTo>
                  <a:lnTo>
                    <a:pt x="0" y="17"/>
                  </a:lnTo>
                  <a:lnTo>
                    <a:pt x="0" y="16"/>
                  </a:lnTo>
                  <a:lnTo>
                    <a:pt x="0" y="14"/>
                  </a:lnTo>
                  <a:lnTo>
                    <a:pt x="3" y="14"/>
                  </a:lnTo>
                </a:path>
              </a:pathLst>
            </a:custGeom>
            <a:noFill/>
            <a:ln w="12700" cap="rnd">
              <a:solidFill>
                <a:srgbClr val="000000"/>
              </a:solidFill>
              <a:round/>
              <a:headEnd/>
              <a:tailEnd/>
            </a:ln>
          </p:spPr>
          <p:txBody>
            <a:bodyPr>
              <a:prstTxWarp prst="textNoShape">
                <a:avLst/>
              </a:prstTxWarp>
            </a:bodyPr>
            <a:lstStyle/>
            <a:p>
              <a:endParaRPr lang="en-US"/>
            </a:p>
          </p:txBody>
        </p:sp>
        <p:sp>
          <p:nvSpPr>
            <p:cNvPr id="25930" name="Freeform 869"/>
            <p:cNvSpPr>
              <a:spLocks/>
            </p:cNvSpPr>
            <p:nvPr/>
          </p:nvSpPr>
          <p:spPr bwMode="auto">
            <a:xfrm>
              <a:off x="5121" y="3172"/>
              <a:ext cx="4" cy="2"/>
            </a:xfrm>
            <a:custGeom>
              <a:avLst/>
              <a:gdLst>
                <a:gd name="T0" fmla="*/ 0 w 4"/>
                <a:gd name="T1" fmla="*/ 0 h 2"/>
                <a:gd name="T2" fmla="*/ 0 w 4"/>
                <a:gd name="T3" fmla="*/ 0 h 2"/>
                <a:gd name="T4" fmla="*/ 1 w 4"/>
                <a:gd name="T5" fmla="*/ 0 h 2"/>
                <a:gd name="T6" fmla="*/ 1 w 4"/>
                <a:gd name="T7" fmla="*/ 0 h 2"/>
                <a:gd name="T8" fmla="*/ 2 w 4"/>
                <a:gd name="T9" fmla="*/ 0 h 2"/>
                <a:gd name="T10" fmla="*/ 2 w 4"/>
                <a:gd name="T11" fmla="*/ 0 h 2"/>
                <a:gd name="T12" fmla="*/ 3 w 4"/>
                <a:gd name="T13" fmla="*/ 0 h 2"/>
                <a:gd name="T14" fmla="*/ 3 w 4"/>
                <a:gd name="T15" fmla="*/ 0 h 2"/>
                <a:gd name="T16" fmla="*/ 3 w 4"/>
                <a:gd name="T17" fmla="*/ 1 h 2"/>
                <a:gd name="T18" fmla="*/ 3 w 4"/>
                <a:gd name="T19" fmla="*/ 1 h 2"/>
                <a:gd name="T20" fmla="*/ 2 w 4"/>
                <a:gd name="T21" fmla="*/ 1 h 2"/>
                <a:gd name="T22" fmla="*/ 1 w 4"/>
                <a:gd name="T23" fmla="*/ 1 h 2"/>
                <a:gd name="T24" fmla="*/ 1 w 4"/>
                <a:gd name="T25" fmla="*/ 1 h 2"/>
                <a:gd name="T26" fmla="*/ 1 w 4"/>
                <a:gd name="T27" fmla="*/ 1 h 2"/>
                <a:gd name="T28" fmla="*/ 1 w 4"/>
                <a:gd name="T29" fmla="*/ 0 h 2"/>
                <a:gd name="T30" fmla="*/ 1 w 4"/>
                <a:gd name="T31" fmla="*/ 0 h 2"/>
                <a:gd name="T32" fmla="*/ 0 w 4"/>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
                <a:gd name="T52" fmla="*/ 0 h 2"/>
                <a:gd name="T53" fmla="*/ 4 w 4"/>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 h="2">
                  <a:moveTo>
                    <a:pt x="0" y="0"/>
                  </a:moveTo>
                  <a:lnTo>
                    <a:pt x="0" y="0"/>
                  </a:lnTo>
                  <a:lnTo>
                    <a:pt x="1" y="0"/>
                  </a:lnTo>
                  <a:lnTo>
                    <a:pt x="2" y="0"/>
                  </a:lnTo>
                  <a:lnTo>
                    <a:pt x="3" y="0"/>
                  </a:lnTo>
                  <a:lnTo>
                    <a:pt x="3" y="1"/>
                  </a:lnTo>
                  <a:lnTo>
                    <a:pt x="2" y="1"/>
                  </a:lnTo>
                  <a:lnTo>
                    <a:pt x="1" y="1"/>
                  </a:lnTo>
                  <a:lnTo>
                    <a:pt x="1" y="0"/>
                  </a:lnTo>
                  <a:lnTo>
                    <a:pt x="0" y="0"/>
                  </a:lnTo>
                </a:path>
              </a:pathLst>
            </a:custGeom>
            <a:solidFill>
              <a:srgbClr val="FFFFFF"/>
            </a:solidFill>
            <a:ln w="127000" cap="rnd">
              <a:noFill/>
              <a:round/>
              <a:headEnd/>
              <a:tailEnd/>
            </a:ln>
          </p:spPr>
          <p:txBody>
            <a:bodyPr>
              <a:prstTxWarp prst="textNoShape">
                <a:avLst/>
              </a:prstTxWarp>
            </a:bodyPr>
            <a:lstStyle/>
            <a:p>
              <a:endParaRPr lang="en-US"/>
            </a:p>
          </p:txBody>
        </p:sp>
        <p:sp>
          <p:nvSpPr>
            <p:cNvPr id="25931" name="Freeform 870"/>
            <p:cNvSpPr>
              <a:spLocks/>
            </p:cNvSpPr>
            <p:nvPr/>
          </p:nvSpPr>
          <p:spPr bwMode="auto">
            <a:xfrm>
              <a:off x="5035" y="3202"/>
              <a:ext cx="102" cy="67"/>
            </a:xfrm>
            <a:custGeom>
              <a:avLst/>
              <a:gdLst>
                <a:gd name="T0" fmla="*/ 0 w 102"/>
                <a:gd name="T1" fmla="*/ 15 h 67"/>
                <a:gd name="T2" fmla="*/ 3 w 102"/>
                <a:gd name="T3" fmla="*/ 66 h 67"/>
                <a:gd name="T4" fmla="*/ 101 w 102"/>
                <a:gd name="T5" fmla="*/ 57 h 67"/>
                <a:gd name="T6" fmla="*/ 94 w 102"/>
                <a:gd name="T7" fmla="*/ 0 h 67"/>
                <a:gd name="T8" fmla="*/ 91 w 102"/>
                <a:gd name="T9" fmla="*/ 0 h 67"/>
                <a:gd name="T10" fmla="*/ 85 w 102"/>
                <a:gd name="T11" fmla="*/ 0 h 67"/>
                <a:gd name="T12" fmla="*/ 81 w 102"/>
                <a:gd name="T13" fmla="*/ 2 h 67"/>
                <a:gd name="T14" fmla="*/ 75 w 102"/>
                <a:gd name="T15" fmla="*/ 2 h 67"/>
                <a:gd name="T16" fmla="*/ 68 w 102"/>
                <a:gd name="T17" fmla="*/ 3 h 67"/>
                <a:gd name="T18" fmla="*/ 59 w 102"/>
                <a:gd name="T19" fmla="*/ 3 h 67"/>
                <a:gd name="T20" fmla="*/ 52 w 102"/>
                <a:gd name="T21" fmla="*/ 4 h 67"/>
                <a:gd name="T22" fmla="*/ 44 w 102"/>
                <a:gd name="T23" fmla="*/ 6 h 67"/>
                <a:gd name="T24" fmla="*/ 36 w 102"/>
                <a:gd name="T25" fmla="*/ 6 h 67"/>
                <a:gd name="T26" fmla="*/ 29 w 102"/>
                <a:gd name="T27" fmla="*/ 7 h 67"/>
                <a:gd name="T28" fmla="*/ 20 w 102"/>
                <a:gd name="T29" fmla="*/ 9 h 67"/>
                <a:gd name="T30" fmla="*/ 16 w 102"/>
                <a:gd name="T31" fmla="*/ 10 h 67"/>
                <a:gd name="T32" fmla="*/ 7 w 102"/>
                <a:gd name="T33" fmla="*/ 12 h 67"/>
                <a:gd name="T34" fmla="*/ 3 w 102"/>
                <a:gd name="T35" fmla="*/ 13 h 67"/>
                <a:gd name="T36" fmla="*/ 0 w 102"/>
                <a:gd name="T37" fmla="*/ 15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
                <a:gd name="T58" fmla="*/ 0 h 67"/>
                <a:gd name="T59" fmla="*/ 102 w 102"/>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 h="67">
                  <a:moveTo>
                    <a:pt x="0" y="15"/>
                  </a:moveTo>
                  <a:lnTo>
                    <a:pt x="3" y="66"/>
                  </a:lnTo>
                  <a:lnTo>
                    <a:pt x="101" y="57"/>
                  </a:lnTo>
                  <a:lnTo>
                    <a:pt x="94" y="0"/>
                  </a:lnTo>
                  <a:lnTo>
                    <a:pt x="91" y="0"/>
                  </a:lnTo>
                  <a:lnTo>
                    <a:pt x="85" y="0"/>
                  </a:lnTo>
                  <a:lnTo>
                    <a:pt x="81" y="2"/>
                  </a:lnTo>
                  <a:lnTo>
                    <a:pt x="75" y="2"/>
                  </a:lnTo>
                  <a:lnTo>
                    <a:pt x="68" y="3"/>
                  </a:lnTo>
                  <a:lnTo>
                    <a:pt x="59" y="3"/>
                  </a:lnTo>
                  <a:lnTo>
                    <a:pt x="52" y="4"/>
                  </a:lnTo>
                  <a:lnTo>
                    <a:pt x="44" y="6"/>
                  </a:lnTo>
                  <a:lnTo>
                    <a:pt x="36" y="6"/>
                  </a:lnTo>
                  <a:lnTo>
                    <a:pt x="29" y="7"/>
                  </a:lnTo>
                  <a:lnTo>
                    <a:pt x="20" y="9"/>
                  </a:lnTo>
                  <a:lnTo>
                    <a:pt x="16" y="10"/>
                  </a:lnTo>
                  <a:lnTo>
                    <a:pt x="7" y="12"/>
                  </a:lnTo>
                  <a:lnTo>
                    <a:pt x="3" y="13"/>
                  </a:lnTo>
                  <a:lnTo>
                    <a:pt x="0" y="15"/>
                  </a:lnTo>
                </a:path>
              </a:pathLst>
            </a:custGeom>
            <a:solidFill>
              <a:srgbClr val="000000"/>
            </a:solidFill>
            <a:ln w="127000" cap="rnd">
              <a:noFill/>
              <a:round/>
              <a:headEnd/>
              <a:tailEnd/>
            </a:ln>
          </p:spPr>
          <p:txBody>
            <a:bodyPr>
              <a:prstTxWarp prst="textNoShape">
                <a:avLst/>
              </a:prstTxWarp>
            </a:bodyPr>
            <a:lstStyle/>
            <a:p>
              <a:endParaRPr lang="en-US"/>
            </a:p>
          </p:txBody>
        </p:sp>
        <p:sp>
          <p:nvSpPr>
            <p:cNvPr id="25932" name="Freeform 871"/>
            <p:cNvSpPr>
              <a:spLocks/>
            </p:cNvSpPr>
            <p:nvPr/>
          </p:nvSpPr>
          <p:spPr bwMode="auto">
            <a:xfrm>
              <a:off x="5028" y="3200"/>
              <a:ext cx="97" cy="16"/>
            </a:xfrm>
            <a:custGeom>
              <a:avLst/>
              <a:gdLst>
                <a:gd name="T0" fmla="*/ 6 w 97"/>
                <a:gd name="T1" fmla="*/ 10 h 16"/>
                <a:gd name="T2" fmla="*/ 6 w 97"/>
                <a:gd name="T3" fmla="*/ 10 h 16"/>
                <a:gd name="T4" fmla="*/ 8 w 97"/>
                <a:gd name="T5" fmla="*/ 10 h 16"/>
                <a:gd name="T6" fmla="*/ 11 w 97"/>
                <a:gd name="T7" fmla="*/ 9 h 16"/>
                <a:gd name="T8" fmla="*/ 13 w 97"/>
                <a:gd name="T9" fmla="*/ 9 h 16"/>
                <a:gd name="T10" fmla="*/ 16 w 97"/>
                <a:gd name="T11" fmla="*/ 8 h 16"/>
                <a:gd name="T12" fmla="*/ 21 w 97"/>
                <a:gd name="T13" fmla="*/ 8 h 16"/>
                <a:gd name="T14" fmla="*/ 24 w 97"/>
                <a:gd name="T15" fmla="*/ 6 h 16"/>
                <a:gd name="T16" fmla="*/ 29 w 97"/>
                <a:gd name="T17" fmla="*/ 5 h 16"/>
                <a:gd name="T18" fmla="*/ 34 w 97"/>
                <a:gd name="T19" fmla="*/ 5 h 16"/>
                <a:gd name="T20" fmla="*/ 39 w 97"/>
                <a:gd name="T21" fmla="*/ 4 h 16"/>
                <a:gd name="T22" fmla="*/ 44 w 97"/>
                <a:gd name="T23" fmla="*/ 4 h 16"/>
                <a:gd name="T24" fmla="*/ 52 w 97"/>
                <a:gd name="T25" fmla="*/ 3 h 16"/>
                <a:gd name="T26" fmla="*/ 57 w 97"/>
                <a:gd name="T27" fmla="*/ 3 h 16"/>
                <a:gd name="T28" fmla="*/ 65 w 97"/>
                <a:gd name="T29" fmla="*/ 1 h 16"/>
                <a:gd name="T30" fmla="*/ 73 w 97"/>
                <a:gd name="T31" fmla="*/ 0 h 16"/>
                <a:gd name="T32" fmla="*/ 76 w 97"/>
                <a:gd name="T33" fmla="*/ 0 h 16"/>
                <a:gd name="T34" fmla="*/ 80 w 97"/>
                <a:gd name="T35" fmla="*/ 0 h 16"/>
                <a:gd name="T36" fmla="*/ 83 w 97"/>
                <a:gd name="T37" fmla="*/ 0 h 16"/>
                <a:gd name="T38" fmla="*/ 86 w 97"/>
                <a:gd name="T39" fmla="*/ 0 h 16"/>
                <a:gd name="T40" fmla="*/ 90 w 97"/>
                <a:gd name="T41" fmla="*/ 0 h 16"/>
                <a:gd name="T42" fmla="*/ 93 w 97"/>
                <a:gd name="T43" fmla="*/ 0 h 16"/>
                <a:gd name="T44" fmla="*/ 96 w 97"/>
                <a:gd name="T45" fmla="*/ 0 h 16"/>
                <a:gd name="T46" fmla="*/ 93 w 97"/>
                <a:gd name="T47" fmla="*/ 1 h 16"/>
                <a:gd name="T48" fmla="*/ 90 w 97"/>
                <a:gd name="T49" fmla="*/ 3 h 16"/>
                <a:gd name="T50" fmla="*/ 89 w 97"/>
                <a:gd name="T51" fmla="*/ 4 h 16"/>
                <a:gd name="T52" fmla="*/ 83 w 97"/>
                <a:gd name="T53" fmla="*/ 4 h 16"/>
                <a:gd name="T54" fmla="*/ 80 w 97"/>
                <a:gd name="T55" fmla="*/ 4 h 16"/>
                <a:gd name="T56" fmla="*/ 78 w 97"/>
                <a:gd name="T57" fmla="*/ 4 h 16"/>
                <a:gd name="T58" fmla="*/ 76 w 97"/>
                <a:gd name="T59" fmla="*/ 5 h 16"/>
                <a:gd name="T60" fmla="*/ 73 w 97"/>
                <a:gd name="T61" fmla="*/ 5 h 16"/>
                <a:gd name="T62" fmla="*/ 67 w 97"/>
                <a:gd name="T63" fmla="*/ 5 h 16"/>
                <a:gd name="T64" fmla="*/ 65 w 97"/>
                <a:gd name="T65" fmla="*/ 5 h 16"/>
                <a:gd name="T66" fmla="*/ 60 w 97"/>
                <a:gd name="T67" fmla="*/ 6 h 16"/>
                <a:gd name="T68" fmla="*/ 57 w 97"/>
                <a:gd name="T69" fmla="*/ 6 h 16"/>
                <a:gd name="T70" fmla="*/ 52 w 97"/>
                <a:gd name="T71" fmla="*/ 6 h 16"/>
                <a:gd name="T72" fmla="*/ 47 w 97"/>
                <a:gd name="T73" fmla="*/ 8 h 16"/>
                <a:gd name="T74" fmla="*/ 42 w 97"/>
                <a:gd name="T75" fmla="*/ 8 h 16"/>
                <a:gd name="T76" fmla="*/ 37 w 97"/>
                <a:gd name="T77" fmla="*/ 9 h 16"/>
                <a:gd name="T78" fmla="*/ 31 w 97"/>
                <a:gd name="T79" fmla="*/ 10 h 16"/>
                <a:gd name="T80" fmla="*/ 26 w 97"/>
                <a:gd name="T81" fmla="*/ 10 h 16"/>
                <a:gd name="T82" fmla="*/ 21 w 97"/>
                <a:gd name="T83" fmla="*/ 11 h 16"/>
                <a:gd name="T84" fmla="*/ 13 w 97"/>
                <a:gd name="T85" fmla="*/ 12 h 16"/>
                <a:gd name="T86" fmla="*/ 8 w 97"/>
                <a:gd name="T87" fmla="*/ 14 h 16"/>
                <a:gd name="T88" fmla="*/ 6 w 97"/>
                <a:gd name="T89" fmla="*/ 15 h 16"/>
                <a:gd name="T90" fmla="*/ 3 w 97"/>
                <a:gd name="T91" fmla="*/ 15 h 16"/>
                <a:gd name="T92" fmla="*/ 0 w 97"/>
                <a:gd name="T93" fmla="*/ 14 h 16"/>
                <a:gd name="T94" fmla="*/ 0 w 97"/>
                <a:gd name="T95" fmla="*/ 12 h 16"/>
                <a:gd name="T96" fmla="*/ 0 w 97"/>
                <a:gd name="T97" fmla="*/ 11 h 16"/>
                <a:gd name="T98" fmla="*/ 3 w 97"/>
                <a:gd name="T99" fmla="*/ 11 h 16"/>
                <a:gd name="T100" fmla="*/ 3 w 97"/>
                <a:gd name="T101" fmla="*/ 10 h 16"/>
                <a:gd name="T102" fmla="*/ 6 w 97"/>
                <a:gd name="T103" fmla="*/ 10 h 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7"/>
                <a:gd name="T157" fmla="*/ 0 h 16"/>
                <a:gd name="T158" fmla="*/ 97 w 97"/>
                <a:gd name="T159" fmla="*/ 16 h 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7" h="16">
                  <a:moveTo>
                    <a:pt x="6" y="10"/>
                  </a:moveTo>
                  <a:lnTo>
                    <a:pt x="6" y="10"/>
                  </a:lnTo>
                  <a:lnTo>
                    <a:pt x="8" y="10"/>
                  </a:lnTo>
                  <a:lnTo>
                    <a:pt x="11" y="9"/>
                  </a:lnTo>
                  <a:lnTo>
                    <a:pt x="13" y="9"/>
                  </a:lnTo>
                  <a:lnTo>
                    <a:pt x="16" y="8"/>
                  </a:lnTo>
                  <a:lnTo>
                    <a:pt x="21" y="8"/>
                  </a:lnTo>
                  <a:lnTo>
                    <a:pt x="24" y="6"/>
                  </a:lnTo>
                  <a:lnTo>
                    <a:pt x="29" y="5"/>
                  </a:lnTo>
                  <a:lnTo>
                    <a:pt x="34" y="5"/>
                  </a:lnTo>
                  <a:lnTo>
                    <a:pt x="39" y="4"/>
                  </a:lnTo>
                  <a:lnTo>
                    <a:pt x="44" y="4"/>
                  </a:lnTo>
                  <a:lnTo>
                    <a:pt x="52" y="3"/>
                  </a:lnTo>
                  <a:lnTo>
                    <a:pt x="57" y="3"/>
                  </a:lnTo>
                  <a:lnTo>
                    <a:pt x="65" y="1"/>
                  </a:lnTo>
                  <a:lnTo>
                    <a:pt x="73" y="0"/>
                  </a:lnTo>
                  <a:lnTo>
                    <a:pt x="76" y="0"/>
                  </a:lnTo>
                  <a:lnTo>
                    <a:pt x="80" y="0"/>
                  </a:lnTo>
                  <a:lnTo>
                    <a:pt x="83" y="0"/>
                  </a:lnTo>
                  <a:lnTo>
                    <a:pt x="86" y="0"/>
                  </a:lnTo>
                  <a:lnTo>
                    <a:pt x="90" y="0"/>
                  </a:lnTo>
                  <a:lnTo>
                    <a:pt x="93" y="0"/>
                  </a:lnTo>
                  <a:lnTo>
                    <a:pt x="96" y="0"/>
                  </a:lnTo>
                  <a:lnTo>
                    <a:pt x="93" y="1"/>
                  </a:lnTo>
                  <a:lnTo>
                    <a:pt x="90" y="3"/>
                  </a:lnTo>
                  <a:lnTo>
                    <a:pt x="89" y="4"/>
                  </a:lnTo>
                  <a:lnTo>
                    <a:pt x="83" y="4"/>
                  </a:lnTo>
                  <a:lnTo>
                    <a:pt x="80" y="4"/>
                  </a:lnTo>
                  <a:lnTo>
                    <a:pt x="78" y="4"/>
                  </a:lnTo>
                  <a:lnTo>
                    <a:pt x="76" y="5"/>
                  </a:lnTo>
                  <a:lnTo>
                    <a:pt x="73" y="5"/>
                  </a:lnTo>
                  <a:lnTo>
                    <a:pt x="67" y="5"/>
                  </a:lnTo>
                  <a:lnTo>
                    <a:pt x="65" y="5"/>
                  </a:lnTo>
                  <a:lnTo>
                    <a:pt x="60" y="6"/>
                  </a:lnTo>
                  <a:lnTo>
                    <a:pt x="57" y="6"/>
                  </a:lnTo>
                  <a:lnTo>
                    <a:pt x="52" y="6"/>
                  </a:lnTo>
                  <a:lnTo>
                    <a:pt x="47" y="8"/>
                  </a:lnTo>
                  <a:lnTo>
                    <a:pt x="42" y="8"/>
                  </a:lnTo>
                  <a:lnTo>
                    <a:pt x="37" y="9"/>
                  </a:lnTo>
                  <a:lnTo>
                    <a:pt x="31" y="10"/>
                  </a:lnTo>
                  <a:lnTo>
                    <a:pt x="26" y="10"/>
                  </a:lnTo>
                  <a:lnTo>
                    <a:pt x="21" y="11"/>
                  </a:lnTo>
                  <a:lnTo>
                    <a:pt x="13" y="12"/>
                  </a:lnTo>
                  <a:lnTo>
                    <a:pt x="8" y="14"/>
                  </a:lnTo>
                  <a:lnTo>
                    <a:pt x="6" y="15"/>
                  </a:lnTo>
                  <a:lnTo>
                    <a:pt x="3" y="15"/>
                  </a:lnTo>
                  <a:lnTo>
                    <a:pt x="0" y="14"/>
                  </a:lnTo>
                  <a:lnTo>
                    <a:pt x="0" y="12"/>
                  </a:lnTo>
                  <a:lnTo>
                    <a:pt x="0" y="11"/>
                  </a:lnTo>
                  <a:lnTo>
                    <a:pt x="3" y="11"/>
                  </a:lnTo>
                  <a:lnTo>
                    <a:pt x="3" y="10"/>
                  </a:lnTo>
                  <a:lnTo>
                    <a:pt x="6" y="10"/>
                  </a:lnTo>
                </a:path>
              </a:pathLst>
            </a:custGeom>
            <a:solidFill>
              <a:srgbClr val="F3F3F3"/>
            </a:solidFill>
            <a:ln w="127000" cap="rnd">
              <a:noFill/>
              <a:round/>
              <a:headEnd/>
              <a:tailEnd/>
            </a:ln>
          </p:spPr>
          <p:txBody>
            <a:bodyPr>
              <a:prstTxWarp prst="textNoShape">
                <a:avLst/>
              </a:prstTxWarp>
            </a:bodyPr>
            <a:lstStyle/>
            <a:p>
              <a:endParaRPr lang="en-US"/>
            </a:p>
          </p:txBody>
        </p:sp>
        <p:sp>
          <p:nvSpPr>
            <p:cNvPr id="25933" name="Freeform 872"/>
            <p:cNvSpPr>
              <a:spLocks/>
            </p:cNvSpPr>
            <p:nvPr/>
          </p:nvSpPr>
          <p:spPr bwMode="auto">
            <a:xfrm>
              <a:off x="5028" y="3200"/>
              <a:ext cx="102" cy="20"/>
            </a:xfrm>
            <a:custGeom>
              <a:avLst/>
              <a:gdLst>
                <a:gd name="T0" fmla="*/ 3 w 102"/>
                <a:gd name="T1" fmla="*/ 13 h 20"/>
                <a:gd name="T2" fmla="*/ 6 w 102"/>
                <a:gd name="T3" fmla="*/ 13 h 20"/>
                <a:gd name="T4" fmla="*/ 9 w 102"/>
                <a:gd name="T5" fmla="*/ 11 h 20"/>
                <a:gd name="T6" fmla="*/ 12 w 102"/>
                <a:gd name="T7" fmla="*/ 11 h 20"/>
                <a:gd name="T8" fmla="*/ 14 w 102"/>
                <a:gd name="T9" fmla="*/ 10 h 20"/>
                <a:gd name="T10" fmla="*/ 17 w 102"/>
                <a:gd name="T11" fmla="*/ 10 h 20"/>
                <a:gd name="T12" fmla="*/ 20 w 102"/>
                <a:gd name="T13" fmla="*/ 8 h 20"/>
                <a:gd name="T14" fmla="*/ 26 w 102"/>
                <a:gd name="T15" fmla="*/ 8 h 20"/>
                <a:gd name="T16" fmla="*/ 31 w 102"/>
                <a:gd name="T17" fmla="*/ 6 h 20"/>
                <a:gd name="T18" fmla="*/ 37 w 102"/>
                <a:gd name="T19" fmla="*/ 5 h 20"/>
                <a:gd name="T20" fmla="*/ 42 w 102"/>
                <a:gd name="T21" fmla="*/ 5 h 20"/>
                <a:gd name="T22" fmla="*/ 48 w 102"/>
                <a:gd name="T23" fmla="*/ 3 h 20"/>
                <a:gd name="T24" fmla="*/ 56 w 102"/>
                <a:gd name="T25" fmla="*/ 3 h 20"/>
                <a:gd name="T26" fmla="*/ 62 w 102"/>
                <a:gd name="T27" fmla="*/ 2 h 20"/>
                <a:gd name="T28" fmla="*/ 70 w 102"/>
                <a:gd name="T29" fmla="*/ 2 h 20"/>
                <a:gd name="T30" fmla="*/ 79 w 102"/>
                <a:gd name="T31" fmla="*/ 0 h 20"/>
                <a:gd name="T32" fmla="*/ 82 w 102"/>
                <a:gd name="T33" fmla="*/ 0 h 20"/>
                <a:gd name="T34" fmla="*/ 84 w 102"/>
                <a:gd name="T35" fmla="*/ 0 h 20"/>
                <a:gd name="T36" fmla="*/ 90 w 102"/>
                <a:gd name="T37" fmla="*/ 0 h 20"/>
                <a:gd name="T38" fmla="*/ 93 w 102"/>
                <a:gd name="T39" fmla="*/ 0 h 20"/>
                <a:gd name="T40" fmla="*/ 96 w 102"/>
                <a:gd name="T41" fmla="*/ 0 h 20"/>
                <a:gd name="T42" fmla="*/ 98 w 102"/>
                <a:gd name="T43" fmla="*/ 0 h 20"/>
                <a:gd name="T44" fmla="*/ 101 w 102"/>
                <a:gd name="T45" fmla="*/ 0 h 20"/>
                <a:gd name="T46" fmla="*/ 101 w 102"/>
                <a:gd name="T47" fmla="*/ 2 h 20"/>
                <a:gd name="T48" fmla="*/ 98 w 102"/>
                <a:gd name="T49" fmla="*/ 2 h 20"/>
                <a:gd name="T50" fmla="*/ 96 w 102"/>
                <a:gd name="T51" fmla="*/ 3 h 20"/>
                <a:gd name="T52" fmla="*/ 90 w 102"/>
                <a:gd name="T53" fmla="*/ 5 h 20"/>
                <a:gd name="T54" fmla="*/ 87 w 102"/>
                <a:gd name="T55" fmla="*/ 5 h 20"/>
                <a:gd name="T56" fmla="*/ 84 w 102"/>
                <a:gd name="T57" fmla="*/ 5 h 20"/>
                <a:gd name="T58" fmla="*/ 82 w 102"/>
                <a:gd name="T59" fmla="*/ 5 h 20"/>
                <a:gd name="T60" fmla="*/ 79 w 102"/>
                <a:gd name="T61" fmla="*/ 5 h 20"/>
                <a:gd name="T62" fmla="*/ 76 w 102"/>
                <a:gd name="T63" fmla="*/ 6 h 20"/>
                <a:gd name="T64" fmla="*/ 73 w 102"/>
                <a:gd name="T65" fmla="*/ 6 h 20"/>
                <a:gd name="T66" fmla="*/ 70 w 102"/>
                <a:gd name="T67" fmla="*/ 6 h 20"/>
                <a:gd name="T68" fmla="*/ 65 w 102"/>
                <a:gd name="T69" fmla="*/ 6 h 20"/>
                <a:gd name="T70" fmla="*/ 62 w 102"/>
                <a:gd name="T71" fmla="*/ 8 h 20"/>
                <a:gd name="T72" fmla="*/ 56 w 102"/>
                <a:gd name="T73" fmla="*/ 8 h 20"/>
                <a:gd name="T74" fmla="*/ 51 w 102"/>
                <a:gd name="T75" fmla="*/ 10 h 20"/>
                <a:gd name="T76" fmla="*/ 45 w 102"/>
                <a:gd name="T77" fmla="*/ 10 h 20"/>
                <a:gd name="T78" fmla="*/ 40 w 102"/>
                <a:gd name="T79" fmla="*/ 11 h 20"/>
                <a:gd name="T80" fmla="*/ 34 w 102"/>
                <a:gd name="T81" fmla="*/ 13 h 20"/>
                <a:gd name="T82" fmla="*/ 28 w 102"/>
                <a:gd name="T83" fmla="*/ 13 h 20"/>
                <a:gd name="T84" fmla="*/ 23 w 102"/>
                <a:gd name="T85" fmla="*/ 14 h 20"/>
                <a:gd name="T86" fmla="*/ 14 w 102"/>
                <a:gd name="T87" fmla="*/ 16 h 20"/>
                <a:gd name="T88" fmla="*/ 9 w 102"/>
                <a:gd name="T89" fmla="*/ 17 h 20"/>
                <a:gd name="T90" fmla="*/ 6 w 102"/>
                <a:gd name="T91" fmla="*/ 17 h 20"/>
                <a:gd name="T92" fmla="*/ 6 w 102"/>
                <a:gd name="T93" fmla="*/ 19 h 20"/>
                <a:gd name="T94" fmla="*/ 3 w 102"/>
                <a:gd name="T95" fmla="*/ 19 h 20"/>
                <a:gd name="T96" fmla="*/ 0 w 102"/>
                <a:gd name="T97" fmla="*/ 17 h 20"/>
                <a:gd name="T98" fmla="*/ 0 w 102"/>
                <a:gd name="T99" fmla="*/ 16 h 20"/>
                <a:gd name="T100" fmla="*/ 0 w 102"/>
                <a:gd name="T101" fmla="*/ 14 h 20"/>
                <a:gd name="T102" fmla="*/ 3 w 102"/>
                <a:gd name="T103" fmla="*/ 14 h 20"/>
                <a:gd name="T104" fmla="*/ 3 w 102"/>
                <a:gd name="T105" fmla="*/ 13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2"/>
                <a:gd name="T160" fmla="*/ 0 h 20"/>
                <a:gd name="T161" fmla="*/ 102 w 102"/>
                <a:gd name="T162" fmla="*/ 20 h 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2" h="20">
                  <a:moveTo>
                    <a:pt x="3" y="13"/>
                  </a:moveTo>
                  <a:lnTo>
                    <a:pt x="6" y="13"/>
                  </a:lnTo>
                  <a:lnTo>
                    <a:pt x="9" y="11"/>
                  </a:lnTo>
                  <a:lnTo>
                    <a:pt x="12" y="11"/>
                  </a:lnTo>
                  <a:lnTo>
                    <a:pt x="14" y="10"/>
                  </a:lnTo>
                  <a:lnTo>
                    <a:pt x="17" y="10"/>
                  </a:lnTo>
                  <a:lnTo>
                    <a:pt x="20" y="8"/>
                  </a:lnTo>
                  <a:lnTo>
                    <a:pt x="26" y="8"/>
                  </a:lnTo>
                  <a:lnTo>
                    <a:pt x="31" y="6"/>
                  </a:lnTo>
                  <a:lnTo>
                    <a:pt x="37" y="5"/>
                  </a:lnTo>
                  <a:lnTo>
                    <a:pt x="42" y="5"/>
                  </a:lnTo>
                  <a:lnTo>
                    <a:pt x="48" y="3"/>
                  </a:lnTo>
                  <a:lnTo>
                    <a:pt x="56" y="3"/>
                  </a:lnTo>
                  <a:lnTo>
                    <a:pt x="62" y="2"/>
                  </a:lnTo>
                  <a:lnTo>
                    <a:pt x="70" y="2"/>
                  </a:lnTo>
                  <a:lnTo>
                    <a:pt x="79" y="0"/>
                  </a:lnTo>
                  <a:lnTo>
                    <a:pt x="82" y="0"/>
                  </a:lnTo>
                  <a:lnTo>
                    <a:pt x="84" y="0"/>
                  </a:lnTo>
                  <a:lnTo>
                    <a:pt x="90" y="0"/>
                  </a:lnTo>
                  <a:lnTo>
                    <a:pt x="93" y="0"/>
                  </a:lnTo>
                  <a:lnTo>
                    <a:pt x="96" y="0"/>
                  </a:lnTo>
                  <a:lnTo>
                    <a:pt x="98" y="0"/>
                  </a:lnTo>
                  <a:lnTo>
                    <a:pt x="101" y="0"/>
                  </a:lnTo>
                  <a:lnTo>
                    <a:pt x="101" y="2"/>
                  </a:lnTo>
                  <a:lnTo>
                    <a:pt x="98" y="2"/>
                  </a:lnTo>
                  <a:lnTo>
                    <a:pt x="96" y="3"/>
                  </a:lnTo>
                  <a:lnTo>
                    <a:pt x="90" y="5"/>
                  </a:lnTo>
                  <a:lnTo>
                    <a:pt x="87" y="5"/>
                  </a:lnTo>
                  <a:lnTo>
                    <a:pt x="84" y="5"/>
                  </a:lnTo>
                  <a:lnTo>
                    <a:pt x="82" y="5"/>
                  </a:lnTo>
                  <a:lnTo>
                    <a:pt x="79" y="5"/>
                  </a:lnTo>
                  <a:lnTo>
                    <a:pt x="76" y="6"/>
                  </a:lnTo>
                  <a:lnTo>
                    <a:pt x="73" y="6"/>
                  </a:lnTo>
                  <a:lnTo>
                    <a:pt x="70" y="6"/>
                  </a:lnTo>
                  <a:lnTo>
                    <a:pt x="65" y="6"/>
                  </a:lnTo>
                  <a:lnTo>
                    <a:pt x="62" y="8"/>
                  </a:lnTo>
                  <a:lnTo>
                    <a:pt x="56" y="8"/>
                  </a:lnTo>
                  <a:lnTo>
                    <a:pt x="51" y="10"/>
                  </a:lnTo>
                  <a:lnTo>
                    <a:pt x="45" y="10"/>
                  </a:lnTo>
                  <a:lnTo>
                    <a:pt x="40" y="11"/>
                  </a:lnTo>
                  <a:lnTo>
                    <a:pt x="34" y="13"/>
                  </a:lnTo>
                  <a:lnTo>
                    <a:pt x="28" y="13"/>
                  </a:lnTo>
                  <a:lnTo>
                    <a:pt x="23" y="14"/>
                  </a:lnTo>
                  <a:lnTo>
                    <a:pt x="14" y="16"/>
                  </a:lnTo>
                  <a:lnTo>
                    <a:pt x="9" y="17"/>
                  </a:lnTo>
                  <a:lnTo>
                    <a:pt x="6" y="17"/>
                  </a:lnTo>
                  <a:lnTo>
                    <a:pt x="6" y="19"/>
                  </a:lnTo>
                  <a:lnTo>
                    <a:pt x="3" y="19"/>
                  </a:lnTo>
                  <a:lnTo>
                    <a:pt x="0" y="17"/>
                  </a:lnTo>
                  <a:lnTo>
                    <a:pt x="0" y="16"/>
                  </a:lnTo>
                  <a:lnTo>
                    <a:pt x="0" y="14"/>
                  </a:lnTo>
                  <a:lnTo>
                    <a:pt x="3" y="14"/>
                  </a:lnTo>
                  <a:lnTo>
                    <a:pt x="3" y="13"/>
                  </a:lnTo>
                </a:path>
              </a:pathLst>
            </a:custGeom>
            <a:noFill/>
            <a:ln w="12700" cap="rnd">
              <a:solidFill>
                <a:srgbClr val="000000"/>
              </a:solidFill>
              <a:round/>
              <a:headEnd/>
              <a:tailEnd/>
            </a:ln>
          </p:spPr>
          <p:txBody>
            <a:bodyPr>
              <a:prstTxWarp prst="textNoShape">
                <a:avLst/>
              </a:prstTxWarp>
            </a:bodyPr>
            <a:lstStyle/>
            <a:p>
              <a:endParaRPr lang="en-US"/>
            </a:p>
          </p:txBody>
        </p:sp>
        <p:sp>
          <p:nvSpPr>
            <p:cNvPr id="25934" name="Freeform 873"/>
            <p:cNvSpPr>
              <a:spLocks/>
            </p:cNvSpPr>
            <p:nvPr/>
          </p:nvSpPr>
          <p:spPr bwMode="auto">
            <a:xfrm>
              <a:off x="5147" y="3131"/>
              <a:ext cx="70" cy="4"/>
            </a:xfrm>
            <a:custGeom>
              <a:avLst/>
              <a:gdLst>
                <a:gd name="T0" fmla="*/ 0 w 70"/>
                <a:gd name="T1" fmla="*/ 3 h 4"/>
                <a:gd name="T2" fmla="*/ 67 w 70"/>
                <a:gd name="T3" fmla="*/ 3 h 4"/>
                <a:gd name="T4" fmla="*/ 69 w 70"/>
                <a:gd name="T5" fmla="*/ 2 h 4"/>
                <a:gd name="T6" fmla="*/ 69 w 70"/>
                <a:gd name="T7" fmla="*/ 2 h 4"/>
                <a:gd name="T8" fmla="*/ 67 w 70"/>
                <a:gd name="T9" fmla="*/ 2 h 4"/>
                <a:gd name="T10" fmla="*/ 67 w 70"/>
                <a:gd name="T11" fmla="*/ 1 h 4"/>
                <a:gd name="T12" fmla="*/ 65 w 70"/>
                <a:gd name="T13" fmla="*/ 1 h 4"/>
                <a:gd name="T14" fmla="*/ 62 w 70"/>
                <a:gd name="T15" fmla="*/ 1 h 4"/>
                <a:gd name="T16" fmla="*/ 57 w 70"/>
                <a:gd name="T17" fmla="*/ 1 h 4"/>
                <a:gd name="T18" fmla="*/ 52 w 70"/>
                <a:gd name="T19" fmla="*/ 1 h 4"/>
                <a:gd name="T20" fmla="*/ 47 w 70"/>
                <a:gd name="T21" fmla="*/ 1 h 4"/>
                <a:gd name="T22" fmla="*/ 42 w 70"/>
                <a:gd name="T23" fmla="*/ 1 h 4"/>
                <a:gd name="T24" fmla="*/ 37 w 70"/>
                <a:gd name="T25" fmla="*/ 1 h 4"/>
                <a:gd name="T26" fmla="*/ 32 w 70"/>
                <a:gd name="T27" fmla="*/ 1 h 4"/>
                <a:gd name="T28" fmla="*/ 25 w 70"/>
                <a:gd name="T29" fmla="*/ 1 h 4"/>
                <a:gd name="T30" fmla="*/ 19 w 70"/>
                <a:gd name="T31" fmla="*/ 1 h 4"/>
                <a:gd name="T32" fmla="*/ 18 w 70"/>
                <a:gd name="T33" fmla="*/ 1 h 4"/>
                <a:gd name="T34" fmla="*/ 12 w 70"/>
                <a:gd name="T35" fmla="*/ 1 h 4"/>
                <a:gd name="T36" fmla="*/ 10 w 70"/>
                <a:gd name="T37" fmla="*/ 0 h 4"/>
                <a:gd name="T38" fmla="*/ 7 w 70"/>
                <a:gd name="T39" fmla="*/ 0 h 4"/>
                <a:gd name="T40" fmla="*/ 5 w 70"/>
                <a:gd name="T41" fmla="*/ 1 h 4"/>
                <a:gd name="T42" fmla="*/ 3 w 70"/>
                <a:gd name="T43" fmla="*/ 1 h 4"/>
                <a:gd name="T44" fmla="*/ 0 w 70"/>
                <a:gd name="T45" fmla="*/ 1 h 4"/>
                <a:gd name="T46" fmla="*/ 0 w 70"/>
                <a:gd name="T47" fmla="*/ 2 h 4"/>
                <a:gd name="T48" fmla="*/ 0 w 70"/>
                <a:gd name="T49" fmla="*/ 2 h 4"/>
                <a:gd name="T50" fmla="*/ 0 w 70"/>
                <a:gd name="T51" fmla="*/ 3 h 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4"/>
                <a:gd name="T80" fmla="*/ 70 w 70"/>
                <a:gd name="T81" fmla="*/ 4 h 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4">
                  <a:moveTo>
                    <a:pt x="0" y="3"/>
                  </a:moveTo>
                  <a:lnTo>
                    <a:pt x="67" y="3"/>
                  </a:lnTo>
                  <a:lnTo>
                    <a:pt x="69" y="2"/>
                  </a:lnTo>
                  <a:lnTo>
                    <a:pt x="67" y="2"/>
                  </a:lnTo>
                  <a:lnTo>
                    <a:pt x="67" y="1"/>
                  </a:lnTo>
                  <a:lnTo>
                    <a:pt x="65" y="1"/>
                  </a:lnTo>
                  <a:lnTo>
                    <a:pt x="62" y="1"/>
                  </a:lnTo>
                  <a:lnTo>
                    <a:pt x="57" y="1"/>
                  </a:lnTo>
                  <a:lnTo>
                    <a:pt x="52" y="1"/>
                  </a:lnTo>
                  <a:lnTo>
                    <a:pt x="47" y="1"/>
                  </a:lnTo>
                  <a:lnTo>
                    <a:pt x="42" y="1"/>
                  </a:lnTo>
                  <a:lnTo>
                    <a:pt x="37" y="1"/>
                  </a:lnTo>
                  <a:lnTo>
                    <a:pt x="32" y="1"/>
                  </a:lnTo>
                  <a:lnTo>
                    <a:pt x="25" y="1"/>
                  </a:lnTo>
                  <a:lnTo>
                    <a:pt x="19" y="1"/>
                  </a:lnTo>
                  <a:lnTo>
                    <a:pt x="18" y="1"/>
                  </a:lnTo>
                  <a:lnTo>
                    <a:pt x="12" y="1"/>
                  </a:lnTo>
                  <a:lnTo>
                    <a:pt x="10" y="0"/>
                  </a:lnTo>
                  <a:lnTo>
                    <a:pt x="7" y="0"/>
                  </a:lnTo>
                  <a:lnTo>
                    <a:pt x="5" y="1"/>
                  </a:lnTo>
                  <a:lnTo>
                    <a:pt x="3" y="1"/>
                  </a:lnTo>
                  <a:lnTo>
                    <a:pt x="0" y="1"/>
                  </a:lnTo>
                  <a:lnTo>
                    <a:pt x="0" y="2"/>
                  </a:lnTo>
                  <a:lnTo>
                    <a:pt x="0" y="3"/>
                  </a:lnTo>
                </a:path>
              </a:pathLst>
            </a:custGeom>
            <a:solidFill>
              <a:srgbClr val="F3F3F3"/>
            </a:solidFill>
            <a:ln w="127000" cap="rnd">
              <a:noFill/>
              <a:round/>
              <a:headEnd/>
              <a:tailEnd/>
            </a:ln>
          </p:spPr>
          <p:txBody>
            <a:bodyPr>
              <a:prstTxWarp prst="textNoShape">
                <a:avLst/>
              </a:prstTxWarp>
            </a:bodyPr>
            <a:lstStyle/>
            <a:p>
              <a:endParaRPr lang="en-US"/>
            </a:p>
          </p:txBody>
        </p:sp>
        <p:sp>
          <p:nvSpPr>
            <p:cNvPr id="25935" name="Freeform 874"/>
            <p:cNvSpPr>
              <a:spLocks/>
            </p:cNvSpPr>
            <p:nvPr/>
          </p:nvSpPr>
          <p:spPr bwMode="auto">
            <a:xfrm>
              <a:off x="5147" y="3131"/>
              <a:ext cx="77" cy="9"/>
            </a:xfrm>
            <a:custGeom>
              <a:avLst/>
              <a:gdLst>
                <a:gd name="T0" fmla="*/ 0 w 77"/>
                <a:gd name="T1" fmla="*/ 8 h 9"/>
                <a:gd name="T2" fmla="*/ 76 w 77"/>
                <a:gd name="T3" fmla="*/ 8 h 9"/>
                <a:gd name="T4" fmla="*/ 76 w 77"/>
                <a:gd name="T5" fmla="*/ 6 h 9"/>
                <a:gd name="T6" fmla="*/ 76 w 77"/>
                <a:gd name="T7" fmla="*/ 5 h 9"/>
                <a:gd name="T8" fmla="*/ 76 w 77"/>
                <a:gd name="T9" fmla="*/ 3 h 9"/>
                <a:gd name="T10" fmla="*/ 73 w 77"/>
                <a:gd name="T11" fmla="*/ 3 h 9"/>
                <a:gd name="T12" fmla="*/ 67 w 77"/>
                <a:gd name="T13" fmla="*/ 3 h 9"/>
                <a:gd name="T14" fmla="*/ 64 w 77"/>
                <a:gd name="T15" fmla="*/ 2 h 9"/>
                <a:gd name="T16" fmla="*/ 59 w 77"/>
                <a:gd name="T17" fmla="*/ 2 h 9"/>
                <a:gd name="T18" fmla="*/ 53 w 77"/>
                <a:gd name="T19" fmla="*/ 2 h 9"/>
                <a:gd name="T20" fmla="*/ 48 w 77"/>
                <a:gd name="T21" fmla="*/ 2 h 9"/>
                <a:gd name="T22" fmla="*/ 42 w 77"/>
                <a:gd name="T23" fmla="*/ 2 h 9"/>
                <a:gd name="T24" fmla="*/ 34 w 77"/>
                <a:gd name="T25" fmla="*/ 2 h 9"/>
                <a:gd name="T26" fmla="*/ 28 w 77"/>
                <a:gd name="T27" fmla="*/ 2 h 9"/>
                <a:gd name="T28" fmla="*/ 22 w 77"/>
                <a:gd name="T29" fmla="*/ 0 h 9"/>
                <a:gd name="T30" fmla="*/ 17 w 77"/>
                <a:gd name="T31" fmla="*/ 0 h 9"/>
                <a:gd name="T32" fmla="*/ 14 w 77"/>
                <a:gd name="T33" fmla="*/ 0 h 9"/>
                <a:gd name="T34" fmla="*/ 11 w 77"/>
                <a:gd name="T35" fmla="*/ 0 h 9"/>
                <a:gd name="T36" fmla="*/ 8 w 77"/>
                <a:gd name="T37" fmla="*/ 0 h 9"/>
                <a:gd name="T38" fmla="*/ 6 w 77"/>
                <a:gd name="T39" fmla="*/ 0 h 9"/>
                <a:gd name="T40" fmla="*/ 3 w 77"/>
                <a:gd name="T41" fmla="*/ 0 h 9"/>
                <a:gd name="T42" fmla="*/ 3 w 77"/>
                <a:gd name="T43" fmla="*/ 2 h 9"/>
                <a:gd name="T44" fmla="*/ 0 w 77"/>
                <a:gd name="T45" fmla="*/ 2 h 9"/>
                <a:gd name="T46" fmla="*/ 0 w 77"/>
                <a:gd name="T47" fmla="*/ 3 h 9"/>
                <a:gd name="T48" fmla="*/ 0 w 77"/>
                <a:gd name="T49" fmla="*/ 5 h 9"/>
                <a:gd name="T50" fmla="*/ 0 w 77"/>
                <a:gd name="T51" fmla="*/ 6 h 9"/>
                <a:gd name="T52" fmla="*/ 0 w 77"/>
                <a:gd name="T53" fmla="*/ 8 h 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7"/>
                <a:gd name="T82" fmla="*/ 0 h 9"/>
                <a:gd name="T83" fmla="*/ 77 w 77"/>
                <a:gd name="T84" fmla="*/ 9 h 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7" h="9">
                  <a:moveTo>
                    <a:pt x="0" y="8"/>
                  </a:moveTo>
                  <a:lnTo>
                    <a:pt x="76" y="8"/>
                  </a:lnTo>
                  <a:lnTo>
                    <a:pt x="76" y="6"/>
                  </a:lnTo>
                  <a:lnTo>
                    <a:pt x="76" y="5"/>
                  </a:lnTo>
                  <a:lnTo>
                    <a:pt x="76" y="3"/>
                  </a:lnTo>
                  <a:lnTo>
                    <a:pt x="73" y="3"/>
                  </a:lnTo>
                  <a:lnTo>
                    <a:pt x="67" y="3"/>
                  </a:lnTo>
                  <a:lnTo>
                    <a:pt x="64" y="2"/>
                  </a:lnTo>
                  <a:lnTo>
                    <a:pt x="59" y="2"/>
                  </a:lnTo>
                  <a:lnTo>
                    <a:pt x="53" y="2"/>
                  </a:lnTo>
                  <a:lnTo>
                    <a:pt x="48" y="2"/>
                  </a:lnTo>
                  <a:lnTo>
                    <a:pt x="42" y="2"/>
                  </a:lnTo>
                  <a:lnTo>
                    <a:pt x="34" y="2"/>
                  </a:lnTo>
                  <a:lnTo>
                    <a:pt x="28" y="2"/>
                  </a:lnTo>
                  <a:lnTo>
                    <a:pt x="22" y="0"/>
                  </a:lnTo>
                  <a:lnTo>
                    <a:pt x="17" y="0"/>
                  </a:lnTo>
                  <a:lnTo>
                    <a:pt x="14" y="0"/>
                  </a:lnTo>
                  <a:lnTo>
                    <a:pt x="11" y="0"/>
                  </a:lnTo>
                  <a:lnTo>
                    <a:pt x="8" y="0"/>
                  </a:lnTo>
                  <a:lnTo>
                    <a:pt x="6" y="0"/>
                  </a:lnTo>
                  <a:lnTo>
                    <a:pt x="3" y="0"/>
                  </a:lnTo>
                  <a:lnTo>
                    <a:pt x="3" y="2"/>
                  </a:lnTo>
                  <a:lnTo>
                    <a:pt x="0" y="2"/>
                  </a:lnTo>
                  <a:lnTo>
                    <a:pt x="0" y="3"/>
                  </a:lnTo>
                  <a:lnTo>
                    <a:pt x="0" y="5"/>
                  </a:lnTo>
                  <a:lnTo>
                    <a:pt x="0" y="6"/>
                  </a:lnTo>
                  <a:lnTo>
                    <a:pt x="0" y="8"/>
                  </a:lnTo>
                </a:path>
              </a:pathLst>
            </a:custGeom>
            <a:noFill/>
            <a:ln w="12700" cap="rnd">
              <a:solidFill>
                <a:srgbClr val="000000"/>
              </a:solidFill>
              <a:round/>
              <a:headEnd/>
              <a:tailEnd/>
            </a:ln>
          </p:spPr>
          <p:txBody>
            <a:bodyPr>
              <a:prstTxWarp prst="textNoShape">
                <a:avLst/>
              </a:prstTxWarp>
            </a:bodyPr>
            <a:lstStyle/>
            <a:p>
              <a:endParaRPr lang="en-US"/>
            </a:p>
          </p:txBody>
        </p:sp>
        <p:sp>
          <p:nvSpPr>
            <p:cNvPr id="25936" name="Freeform 875"/>
            <p:cNvSpPr>
              <a:spLocks/>
            </p:cNvSpPr>
            <p:nvPr/>
          </p:nvSpPr>
          <p:spPr bwMode="auto">
            <a:xfrm>
              <a:off x="5147" y="3133"/>
              <a:ext cx="1" cy="2"/>
            </a:xfrm>
            <a:custGeom>
              <a:avLst/>
              <a:gdLst>
                <a:gd name="T0" fmla="*/ 0 w 1"/>
                <a:gd name="T1" fmla="*/ 0 h 2"/>
                <a:gd name="T2" fmla="*/ 0 w 1"/>
                <a:gd name="T3" fmla="*/ 0 h 2"/>
                <a:gd name="T4" fmla="*/ 0 w 1"/>
                <a:gd name="T5" fmla="*/ 0 h 2"/>
                <a:gd name="T6" fmla="*/ 0 w 1"/>
                <a:gd name="T7" fmla="*/ 0 h 2"/>
                <a:gd name="T8" fmla="*/ 0 w 1"/>
                <a:gd name="T9" fmla="*/ 0 h 2"/>
                <a:gd name="T10" fmla="*/ 0 w 1"/>
                <a:gd name="T11" fmla="*/ 0 h 2"/>
                <a:gd name="T12" fmla="*/ 0 w 1"/>
                <a:gd name="T13" fmla="*/ 1 h 2"/>
                <a:gd name="T14" fmla="*/ 0 w 1"/>
                <a:gd name="T15" fmla="*/ 1 h 2"/>
                <a:gd name="T16" fmla="*/ 0 w 1"/>
                <a:gd name="T17" fmla="*/ 1 h 2"/>
                <a:gd name="T18" fmla="*/ 0 w 1"/>
                <a:gd name="T19" fmla="*/ 1 h 2"/>
                <a:gd name="T20" fmla="*/ 0 w 1"/>
                <a:gd name="T21" fmla="*/ 1 h 2"/>
                <a:gd name="T22" fmla="*/ 0 w 1"/>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
                <a:gd name="T37" fmla="*/ 0 h 2"/>
                <a:gd name="T38" fmla="*/ 1 w 1"/>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 h="2">
                  <a:moveTo>
                    <a:pt x="0" y="0"/>
                  </a:moveTo>
                  <a:lnTo>
                    <a:pt x="0" y="0"/>
                  </a:lnTo>
                  <a:lnTo>
                    <a:pt x="0" y="1"/>
                  </a:lnTo>
                  <a:lnTo>
                    <a:pt x="0" y="0"/>
                  </a:lnTo>
                </a:path>
              </a:pathLst>
            </a:custGeom>
            <a:solidFill>
              <a:srgbClr val="A6A6A6"/>
            </a:solidFill>
            <a:ln w="127000" cap="rnd">
              <a:noFill/>
              <a:round/>
              <a:headEnd/>
              <a:tailEnd/>
            </a:ln>
          </p:spPr>
          <p:txBody>
            <a:bodyPr>
              <a:prstTxWarp prst="textNoShape">
                <a:avLst/>
              </a:prstTxWarp>
            </a:bodyPr>
            <a:lstStyle/>
            <a:p>
              <a:endParaRPr lang="en-US"/>
            </a:p>
          </p:txBody>
        </p:sp>
        <p:sp>
          <p:nvSpPr>
            <p:cNvPr id="25937" name="Freeform 876"/>
            <p:cNvSpPr>
              <a:spLocks/>
            </p:cNvSpPr>
            <p:nvPr/>
          </p:nvSpPr>
          <p:spPr bwMode="auto">
            <a:xfrm>
              <a:off x="5155" y="3130"/>
              <a:ext cx="61" cy="2"/>
            </a:xfrm>
            <a:custGeom>
              <a:avLst/>
              <a:gdLst>
                <a:gd name="T0" fmla="*/ 0 w 61"/>
                <a:gd name="T1" fmla="*/ 0 h 2"/>
                <a:gd name="T2" fmla="*/ 0 w 61"/>
                <a:gd name="T3" fmla="*/ 0 h 2"/>
                <a:gd name="T4" fmla="*/ 3 w 61"/>
                <a:gd name="T5" fmla="*/ 1 h 2"/>
                <a:gd name="T6" fmla="*/ 5 w 61"/>
                <a:gd name="T7" fmla="*/ 1 h 2"/>
                <a:gd name="T8" fmla="*/ 8 w 61"/>
                <a:gd name="T9" fmla="*/ 1 h 2"/>
                <a:gd name="T10" fmla="*/ 12 w 61"/>
                <a:gd name="T11" fmla="*/ 1 h 2"/>
                <a:gd name="T12" fmla="*/ 18 w 61"/>
                <a:gd name="T13" fmla="*/ 1 h 2"/>
                <a:gd name="T14" fmla="*/ 23 w 61"/>
                <a:gd name="T15" fmla="*/ 1 h 2"/>
                <a:gd name="T16" fmla="*/ 27 w 61"/>
                <a:gd name="T17" fmla="*/ 1 h 2"/>
                <a:gd name="T18" fmla="*/ 35 w 61"/>
                <a:gd name="T19" fmla="*/ 1 h 2"/>
                <a:gd name="T20" fmla="*/ 40 w 61"/>
                <a:gd name="T21" fmla="*/ 1 h 2"/>
                <a:gd name="T22" fmla="*/ 45 w 61"/>
                <a:gd name="T23" fmla="*/ 1 h 2"/>
                <a:gd name="T24" fmla="*/ 49 w 61"/>
                <a:gd name="T25" fmla="*/ 1 h 2"/>
                <a:gd name="T26" fmla="*/ 52 w 61"/>
                <a:gd name="T27" fmla="*/ 1 h 2"/>
                <a:gd name="T28" fmla="*/ 57 w 61"/>
                <a:gd name="T29" fmla="*/ 1 h 2"/>
                <a:gd name="T30" fmla="*/ 60 w 61"/>
                <a:gd name="T31" fmla="*/ 1 h 2"/>
                <a:gd name="T32" fmla="*/ 0 w 61"/>
                <a:gd name="T33" fmla="*/ 1 h 2"/>
                <a:gd name="T34" fmla="*/ 0 w 61"/>
                <a:gd name="T35" fmla="*/ 0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1"/>
                <a:gd name="T55" fmla="*/ 0 h 2"/>
                <a:gd name="T56" fmla="*/ 61 w 61"/>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1" h="2">
                  <a:moveTo>
                    <a:pt x="0" y="0"/>
                  </a:moveTo>
                  <a:lnTo>
                    <a:pt x="0" y="0"/>
                  </a:lnTo>
                  <a:lnTo>
                    <a:pt x="3" y="1"/>
                  </a:lnTo>
                  <a:lnTo>
                    <a:pt x="5" y="1"/>
                  </a:lnTo>
                  <a:lnTo>
                    <a:pt x="8" y="1"/>
                  </a:lnTo>
                  <a:lnTo>
                    <a:pt x="12" y="1"/>
                  </a:lnTo>
                  <a:lnTo>
                    <a:pt x="18" y="1"/>
                  </a:lnTo>
                  <a:lnTo>
                    <a:pt x="23" y="1"/>
                  </a:lnTo>
                  <a:lnTo>
                    <a:pt x="27" y="1"/>
                  </a:lnTo>
                  <a:lnTo>
                    <a:pt x="35" y="1"/>
                  </a:lnTo>
                  <a:lnTo>
                    <a:pt x="40" y="1"/>
                  </a:lnTo>
                  <a:lnTo>
                    <a:pt x="45" y="1"/>
                  </a:lnTo>
                  <a:lnTo>
                    <a:pt x="49" y="1"/>
                  </a:lnTo>
                  <a:lnTo>
                    <a:pt x="52" y="1"/>
                  </a:lnTo>
                  <a:lnTo>
                    <a:pt x="57" y="1"/>
                  </a:lnTo>
                  <a:lnTo>
                    <a:pt x="60" y="1"/>
                  </a:lnTo>
                  <a:lnTo>
                    <a:pt x="0" y="1"/>
                  </a:lnTo>
                  <a:lnTo>
                    <a:pt x="0" y="0"/>
                  </a:lnTo>
                </a:path>
              </a:pathLst>
            </a:custGeom>
            <a:solidFill>
              <a:srgbClr val="FFFFFF"/>
            </a:solidFill>
            <a:ln w="127000" cap="rnd">
              <a:noFill/>
              <a:round/>
              <a:headEnd/>
              <a:tailEnd/>
            </a:ln>
          </p:spPr>
          <p:txBody>
            <a:bodyPr>
              <a:prstTxWarp prst="textNoShape">
                <a:avLst/>
              </a:prstTxWarp>
            </a:bodyPr>
            <a:lstStyle/>
            <a:p>
              <a:endParaRPr lang="en-US"/>
            </a:p>
          </p:txBody>
        </p:sp>
        <p:sp>
          <p:nvSpPr>
            <p:cNvPr id="25938" name="Freeform 877"/>
            <p:cNvSpPr>
              <a:spLocks/>
            </p:cNvSpPr>
            <p:nvPr/>
          </p:nvSpPr>
          <p:spPr bwMode="auto">
            <a:xfrm>
              <a:off x="5157" y="3134"/>
              <a:ext cx="11" cy="1"/>
            </a:xfrm>
            <a:custGeom>
              <a:avLst/>
              <a:gdLst>
                <a:gd name="T0" fmla="*/ 0 w 11"/>
                <a:gd name="T1" fmla="*/ 0 h 1"/>
                <a:gd name="T2" fmla="*/ 10 w 11"/>
                <a:gd name="T3" fmla="*/ 0 h 1"/>
                <a:gd name="T4" fmla="*/ 10 w 11"/>
                <a:gd name="T5" fmla="*/ 0 h 1"/>
                <a:gd name="T6" fmla="*/ 0 w 11"/>
                <a:gd name="T7" fmla="*/ 0 h 1"/>
                <a:gd name="T8" fmla="*/ 0 w 11"/>
                <a:gd name="T9" fmla="*/ 0 h 1"/>
                <a:gd name="T10" fmla="*/ 0 60000 65536"/>
                <a:gd name="T11" fmla="*/ 0 60000 65536"/>
                <a:gd name="T12" fmla="*/ 0 60000 65536"/>
                <a:gd name="T13" fmla="*/ 0 60000 65536"/>
                <a:gd name="T14" fmla="*/ 0 60000 65536"/>
                <a:gd name="T15" fmla="*/ 0 w 11"/>
                <a:gd name="T16" fmla="*/ 0 h 1"/>
                <a:gd name="T17" fmla="*/ 11 w 11"/>
                <a:gd name="T18" fmla="*/ 1 h 1"/>
              </a:gdLst>
              <a:ahLst/>
              <a:cxnLst>
                <a:cxn ang="T10">
                  <a:pos x="T0" y="T1"/>
                </a:cxn>
                <a:cxn ang="T11">
                  <a:pos x="T2" y="T3"/>
                </a:cxn>
                <a:cxn ang="T12">
                  <a:pos x="T4" y="T5"/>
                </a:cxn>
                <a:cxn ang="T13">
                  <a:pos x="T6" y="T7"/>
                </a:cxn>
                <a:cxn ang="T14">
                  <a:pos x="T8" y="T9"/>
                </a:cxn>
              </a:cxnLst>
              <a:rect l="T15" t="T16" r="T17" b="T18"/>
              <a:pathLst>
                <a:path w="11" h="1">
                  <a:moveTo>
                    <a:pt x="0" y="0"/>
                  </a:moveTo>
                  <a:lnTo>
                    <a:pt x="10" y="0"/>
                  </a:lnTo>
                  <a:lnTo>
                    <a:pt x="0" y="0"/>
                  </a:lnTo>
                </a:path>
              </a:pathLst>
            </a:custGeom>
            <a:solidFill>
              <a:srgbClr val="99E6FF"/>
            </a:solidFill>
            <a:ln w="127000" cap="rnd">
              <a:noFill/>
              <a:round/>
              <a:headEnd/>
              <a:tailEnd/>
            </a:ln>
          </p:spPr>
          <p:txBody>
            <a:bodyPr>
              <a:prstTxWarp prst="textNoShape">
                <a:avLst/>
              </a:prstTxWarp>
            </a:bodyPr>
            <a:lstStyle/>
            <a:p>
              <a:endParaRPr lang="en-US"/>
            </a:p>
          </p:txBody>
        </p:sp>
        <p:sp>
          <p:nvSpPr>
            <p:cNvPr id="25939" name="Freeform 878"/>
            <p:cNvSpPr>
              <a:spLocks/>
            </p:cNvSpPr>
            <p:nvPr/>
          </p:nvSpPr>
          <p:spPr bwMode="auto">
            <a:xfrm>
              <a:off x="5208" y="3134"/>
              <a:ext cx="8" cy="2"/>
            </a:xfrm>
            <a:custGeom>
              <a:avLst/>
              <a:gdLst>
                <a:gd name="T0" fmla="*/ 7 w 8"/>
                <a:gd name="T1" fmla="*/ 1 h 2"/>
                <a:gd name="T2" fmla="*/ 7 w 8"/>
                <a:gd name="T3" fmla="*/ 0 h 2"/>
                <a:gd name="T4" fmla="*/ 0 w 8"/>
                <a:gd name="T5" fmla="*/ 0 h 2"/>
                <a:gd name="T6" fmla="*/ 0 w 8"/>
                <a:gd name="T7" fmla="*/ 1 h 2"/>
                <a:gd name="T8" fmla="*/ 7 w 8"/>
                <a:gd name="T9" fmla="*/ 1 h 2"/>
                <a:gd name="T10" fmla="*/ 0 60000 65536"/>
                <a:gd name="T11" fmla="*/ 0 60000 65536"/>
                <a:gd name="T12" fmla="*/ 0 60000 65536"/>
                <a:gd name="T13" fmla="*/ 0 60000 65536"/>
                <a:gd name="T14" fmla="*/ 0 60000 65536"/>
                <a:gd name="T15" fmla="*/ 0 w 8"/>
                <a:gd name="T16" fmla="*/ 0 h 2"/>
                <a:gd name="T17" fmla="*/ 8 w 8"/>
                <a:gd name="T18" fmla="*/ 2 h 2"/>
              </a:gdLst>
              <a:ahLst/>
              <a:cxnLst>
                <a:cxn ang="T10">
                  <a:pos x="T0" y="T1"/>
                </a:cxn>
                <a:cxn ang="T11">
                  <a:pos x="T2" y="T3"/>
                </a:cxn>
                <a:cxn ang="T12">
                  <a:pos x="T4" y="T5"/>
                </a:cxn>
                <a:cxn ang="T13">
                  <a:pos x="T6" y="T7"/>
                </a:cxn>
                <a:cxn ang="T14">
                  <a:pos x="T8" y="T9"/>
                </a:cxn>
              </a:cxnLst>
              <a:rect l="T15" t="T16" r="T17" b="T18"/>
              <a:pathLst>
                <a:path w="8" h="2">
                  <a:moveTo>
                    <a:pt x="7" y="1"/>
                  </a:moveTo>
                  <a:lnTo>
                    <a:pt x="7" y="0"/>
                  </a:lnTo>
                  <a:lnTo>
                    <a:pt x="0" y="0"/>
                  </a:lnTo>
                  <a:lnTo>
                    <a:pt x="0" y="1"/>
                  </a:lnTo>
                  <a:lnTo>
                    <a:pt x="7" y="1"/>
                  </a:lnTo>
                </a:path>
              </a:pathLst>
            </a:custGeom>
            <a:solidFill>
              <a:srgbClr val="99E6FF"/>
            </a:solidFill>
            <a:ln w="127000" cap="rnd">
              <a:noFill/>
              <a:round/>
              <a:headEnd/>
              <a:tailEnd/>
            </a:ln>
          </p:spPr>
          <p:txBody>
            <a:bodyPr>
              <a:prstTxWarp prst="textNoShape">
                <a:avLst/>
              </a:prstTxWarp>
            </a:bodyPr>
            <a:lstStyle/>
            <a:p>
              <a:endParaRPr lang="en-US"/>
            </a:p>
          </p:txBody>
        </p:sp>
        <p:sp>
          <p:nvSpPr>
            <p:cNvPr id="25940" name="Freeform 879"/>
            <p:cNvSpPr>
              <a:spLocks/>
            </p:cNvSpPr>
            <p:nvPr/>
          </p:nvSpPr>
          <p:spPr bwMode="auto">
            <a:xfrm>
              <a:off x="5185" y="3153"/>
              <a:ext cx="8" cy="36"/>
            </a:xfrm>
            <a:custGeom>
              <a:avLst/>
              <a:gdLst>
                <a:gd name="T0" fmla="*/ 0 w 8"/>
                <a:gd name="T1" fmla="*/ 2 h 36"/>
                <a:gd name="T2" fmla="*/ 2 w 8"/>
                <a:gd name="T3" fmla="*/ 35 h 36"/>
                <a:gd name="T4" fmla="*/ 7 w 8"/>
                <a:gd name="T5" fmla="*/ 34 h 36"/>
                <a:gd name="T6" fmla="*/ 5 w 8"/>
                <a:gd name="T7" fmla="*/ 0 h 36"/>
                <a:gd name="T8" fmla="*/ 0 w 8"/>
                <a:gd name="T9" fmla="*/ 2 h 36"/>
                <a:gd name="T10" fmla="*/ 0 60000 65536"/>
                <a:gd name="T11" fmla="*/ 0 60000 65536"/>
                <a:gd name="T12" fmla="*/ 0 60000 65536"/>
                <a:gd name="T13" fmla="*/ 0 60000 65536"/>
                <a:gd name="T14" fmla="*/ 0 60000 65536"/>
                <a:gd name="T15" fmla="*/ 0 w 8"/>
                <a:gd name="T16" fmla="*/ 0 h 36"/>
                <a:gd name="T17" fmla="*/ 8 w 8"/>
                <a:gd name="T18" fmla="*/ 36 h 36"/>
              </a:gdLst>
              <a:ahLst/>
              <a:cxnLst>
                <a:cxn ang="T10">
                  <a:pos x="T0" y="T1"/>
                </a:cxn>
                <a:cxn ang="T11">
                  <a:pos x="T2" y="T3"/>
                </a:cxn>
                <a:cxn ang="T12">
                  <a:pos x="T4" y="T5"/>
                </a:cxn>
                <a:cxn ang="T13">
                  <a:pos x="T6" y="T7"/>
                </a:cxn>
                <a:cxn ang="T14">
                  <a:pos x="T8" y="T9"/>
                </a:cxn>
              </a:cxnLst>
              <a:rect l="T15" t="T16" r="T17" b="T18"/>
              <a:pathLst>
                <a:path w="8" h="36">
                  <a:moveTo>
                    <a:pt x="0" y="2"/>
                  </a:moveTo>
                  <a:lnTo>
                    <a:pt x="2" y="35"/>
                  </a:lnTo>
                  <a:lnTo>
                    <a:pt x="7" y="34"/>
                  </a:lnTo>
                  <a:lnTo>
                    <a:pt x="5" y="0"/>
                  </a:lnTo>
                  <a:lnTo>
                    <a:pt x="0" y="2"/>
                  </a:lnTo>
                </a:path>
              </a:pathLst>
            </a:custGeom>
            <a:solidFill>
              <a:srgbClr val="FFC027"/>
            </a:solidFill>
            <a:ln w="127000" cap="rnd">
              <a:noFill/>
              <a:round/>
              <a:headEnd/>
              <a:tailEnd/>
            </a:ln>
          </p:spPr>
          <p:txBody>
            <a:bodyPr>
              <a:prstTxWarp prst="textNoShape">
                <a:avLst/>
              </a:prstTxWarp>
            </a:bodyPr>
            <a:lstStyle/>
            <a:p>
              <a:endParaRPr lang="en-US"/>
            </a:p>
          </p:txBody>
        </p:sp>
        <p:sp>
          <p:nvSpPr>
            <p:cNvPr id="25941" name="Freeform 880"/>
            <p:cNvSpPr>
              <a:spLocks/>
            </p:cNvSpPr>
            <p:nvPr/>
          </p:nvSpPr>
          <p:spPr bwMode="auto">
            <a:xfrm>
              <a:off x="5185" y="3153"/>
              <a:ext cx="12" cy="39"/>
            </a:xfrm>
            <a:custGeom>
              <a:avLst/>
              <a:gdLst>
                <a:gd name="T0" fmla="*/ 0 w 12"/>
                <a:gd name="T1" fmla="*/ 0 h 39"/>
                <a:gd name="T2" fmla="*/ 3 w 12"/>
                <a:gd name="T3" fmla="*/ 38 h 39"/>
                <a:gd name="T4" fmla="*/ 11 w 12"/>
                <a:gd name="T5" fmla="*/ 38 h 39"/>
                <a:gd name="T6" fmla="*/ 9 w 12"/>
                <a:gd name="T7" fmla="*/ 0 h 39"/>
                <a:gd name="T8" fmla="*/ 0 w 12"/>
                <a:gd name="T9" fmla="*/ 0 h 39"/>
                <a:gd name="T10" fmla="*/ 0 60000 65536"/>
                <a:gd name="T11" fmla="*/ 0 60000 65536"/>
                <a:gd name="T12" fmla="*/ 0 60000 65536"/>
                <a:gd name="T13" fmla="*/ 0 60000 65536"/>
                <a:gd name="T14" fmla="*/ 0 60000 65536"/>
                <a:gd name="T15" fmla="*/ 0 w 12"/>
                <a:gd name="T16" fmla="*/ 0 h 39"/>
                <a:gd name="T17" fmla="*/ 12 w 12"/>
                <a:gd name="T18" fmla="*/ 39 h 39"/>
              </a:gdLst>
              <a:ahLst/>
              <a:cxnLst>
                <a:cxn ang="T10">
                  <a:pos x="T0" y="T1"/>
                </a:cxn>
                <a:cxn ang="T11">
                  <a:pos x="T2" y="T3"/>
                </a:cxn>
                <a:cxn ang="T12">
                  <a:pos x="T4" y="T5"/>
                </a:cxn>
                <a:cxn ang="T13">
                  <a:pos x="T6" y="T7"/>
                </a:cxn>
                <a:cxn ang="T14">
                  <a:pos x="T8" y="T9"/>
                </a:cxn>
              </a:cxnLst>
              <a:rect l="T15" t="T16" r="T17" b="T18"/>
              <a:pathLst>
                <a:path w="12" h="39">
                  <a:moveTo>
                    <a:pt x="0" y="0"/>
                  </a:moveTo>
                  <a:lnTo>
                    <a:pt x="3" y="38"/>
                  </a:lnTo>
                  <a:lnTo>
                    <a:pt x="11" y="38"/>
                  </a:lnTo>
                  <a:lnTo>
                    <a:pt x="9"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5942" name="Freeform 881"/>
            <p:cNvSpPr>
              <a:spLocks/>
            </p:cNvSpPr>
            <p:nvPr/>
          </p:nvSpPr>
          <p:spPr bwMode="auto">
            <a:xfrm>
              <a:off x="5172" y="3139"/>
              <a:ext cx="24" cy="12"/>
            </a:xfrm>
            <a:custGeom>
              <a:avLst/>
              <a:gdLst>
                <a:gd name="T0" fmla="*/ 2 w 24"/>
                <a:gd name="T1" fmla="*/ 1 h 12"/>
                <a:gd name="T2" fmla="*/ 2 w 24"/>
                <a:gd name="T3" fmla="*/ 2 h 12"/>
                <a:gd name="T4" fmla="*/ 0 w 24"/>
                <a:gd name="T5" fmla="*/ 2 h 12"/>
                <a:gd name="T6" fmla="*/ 0 w 24"/>
                <a:gd name="T7" fmla="*/ 3 h 12"/>
                <a:gd name="T8" fmla="*/ 2 w 24"/>
                <a:gd name="T9" fmla="*/ 4 h 12"/>
                <a:gd name="T10" fmla="*/ 2 w 24"/>
                <a:gd name="T11" fmla="*/ 6 h 12"/>
                <a:gd name="T12" fmla="*/ 2 w 24"/>
                <a:gd name="T13" fmla="*/ 7 h 12"/>
                <a:gd name="T14" fmla="*/ 2 w 24"/>
                <a:gd name="T15" fmla="*/ 8 h 12"/>
                <a:gd name="T16" fmla="*/ 4 w 24"/>
                <a:gd name="T17" fmla="*/ 9 h 12"/>
                <a:gd name="T18" fmla="*/ 4 w 24"/>
                <a:gd name="T19" fmla="*/ 10 h 12"/>
                <a:gd name="T20" fmla="*/ 7 w 24"/>
                <a:gd name="T21" fmla="*/ 11 h 12"/>
                <a:gd name="T22" fmla="*/ 8 w 24"/>
                <a:gd name="T23" fmla="*/ 11 h 12"/>
                <a:gd name="T24" fmla="*/ 13 w 24"/>
                <a:gd name="T25" fmla="*/ 11 h 12"/>
                <a:gd name="T26" fmla="*/ 15 w 24"/>
                <a:gd name="T27" fmla="*/ 11 h 12"/>
                <a:gd name="T28" fmla="*/ 17 w 24"/>
                <a:gd name="T29" fmla="*/ 11 h 12"/>
                <a:gd name="T30" fmla="*/ 19 w 24"/>
                <a:gd name="T31" fmla="*/ 10 h 12"/>
                <a:gd name="T32" fmla="*/ 21 w 24"/>
                <a:gd name="T33" fmla="*/ 10 h 12"/>
                <a:gd name="T34" fmla="*/ 21 w 24"/>
                <a:gd name="T35" fmla="*/ 9 h 12"/>
                <a:gd name="T36" fmla="*/ 21 w 24"/>
                <a:gd name="T37" fmla="*/ 8 h 12"/>
                <a:gd name="T38" fmla="*/ 23 w 24"/>
                <a:gd name="T39" fmla="*/ 8 h 12"/>
                <a:gd name="T40" fmla="*/ 23 w 24"/>
                <a:gd name="T41" fmla="*/ 7 h 12"/>
                <a:gd name="T42" fmla="*/ 23 w 24"/>
                <a:gd name="T43" fmla="*/ 6 h 12"/>
                <a:gd name="T44" fmla="*/ 23 w 24"/>
                <a:gd name="T45" fmla="*/ 3 h 12"/>
                <a:gd name="T46" fmla="*/ 23 w 24"/>
                <a:gd name="T47" fmla="*/ 2 h 12"/>
                <a:gd name="T48" fmla="*/ 23 w 24"/>
                <a:gd name="T49" fmla="*/ 1 h 12"/>
                <a:gd name="T50" fmla="*/ 21 w 24"/>
                <a:gd name="T51" fmla="*/ 1 h 12"/>
                <a:gd name="T52" fmla="*/ 19 w 24"/>
                <a:gd name="T53" fmla="*/ 1 h 12"/>
                <a:gd name="T54" fmla="*/ 17 w 24"/>
                <a:gd name="T55" fmla="*/ 1 h 12"/>
                <a:gd name="T56" fmla="*/ 13 w 24"/>
                <a:gd name="T57" fmla="*/ 1 h 12"/>
                <a:gd name="T58" fmla="*/ 10 w 24"/>
                <a:gd name="T59" fmla="*/ 0 h 12"/>
                <a:gd name="T60" fmla="*/ 8 w 24"/>
                <a:gd name="T61" fmla="*/ 1 h 12"/>
                <a:gd name="T62" fmla="*/ 4 w 24"/>
                <a:gd name="T63" fmla="*/ 1 h 12"/>
                <a:gd name="T64" fmla="*/ 2 w 24"/>
                <a:gd name="T65" fmla="*/ 1 h 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
                <a:gd name="T100" fmla="*/ 0 h 12"/>
                <a:gd name="T101" fmla="*/ 24 w 24"/>
                <a:gd name="T102" fmla="*/ 12 h 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 h="12">
                  <a:moveTo>
                    <a:pt x="2" y="1"/>
                  </a:moveTo>
                  <a:lnTo>
                    <a:pt x="2" y="2"/>
                  </a:lnTo>
                  <a:lnTo>
                    <a:pt x="0" y="2"/>
                  </a:lnTo>
                  <a:lnTo>
                    <a:pt x="0" y="3"/>
                  </a:lnTo>
                  <a:lnTo>
                    <a:pt x="2" y="4"/>
                  </a:lnTo>
                  <a:lnTo>
                    <a:pt x="2" y="6"/>
                  </a:lnTo>
                  <a:lnTo>
                    <a:pt x="2" y="7"/>
                  </a:lnTo>
                  <a:lnTo>
                    <a:pt x="2" y="8"/>
                  </a:lnTo>
                  <a:lnTo>
                    <a:pt x="4" y="9"/>
                  </a:lnTo>
                  <a:lnTo>
                    <a:pt x="4" y="10"/>
                  </a:lnTo>
                  <a:lnTo>
                    <a:pt x="7" y="11"/>
                  </a:lnTo>
                  <a:lnTo>
                    <a:pt x="8" y="11"/>
                  </a:lnTo>
                  <a:lnTo>
                    <a:pt x="13" y="11"/>
                  </a:lnTo>
                  <a:lnTo>
                    <a:pt x="15" y="11"/>
                  </a:lnTo>
                  <a:lnTo>
                    <a:pt x="17" y="11"/>
                  </a:lnTo>
                  <a:lnTo>
                    <a:pt x="19" y="10"/>
                  </a:lnTo>
                  <a:lnTo>
                    <a:pt x="21" y="10"/>
                  </a:lnTo>
                  <a:lnTo>
                    <a:pt x="21" y="9"/>
                  </a:lnTo>
                  <a:lnTo>
                    <a:pt x="21" y="8"/>
                  </a:lnTo>
                  <a:lnTo>
                    <a:pt x="23" y="8"/>
                  </a:lnTo>
                  <a:lnTo>
                    <a:pt x="23" y="7"/>
                  </a:lnTo>
                  <a:lnTo>
                    <a:pt x="23" y="6"/>
                  </a:lnTo>
                  <a:lnTo>
                    <a:pt x="23" y="3"/>
                  </a:lnTo>
                  <a:lnTo>
                    <a:pt x="23" y="2"/>
                  </a:lnTo>
                  <a:lnTo>
                    <a:pt x="23" y="1"/>
                  </a:lnTo>
                  <a:lnTo>
                    <a:pt x="21" y="1"/>
                  </a:lnTo>
                  <a:lnTo>
                    <a:pt x="19" y="1"/>
                  </a:lnTo>
                  <a:lnTo>
                    <a:pt x="17" y="1"/>
                  </a:lnTo>
                  <a:lnTo>
                    <a:pt x="13" y="1"/>
                  </a:lnTo>
                  <a:lnTo>
                    <a:pt x="10" y="0"/>
                  </a:lnTo>
                  <a:lnTo>
                    <a:pt x="8" y="1"/>
                  </a:lnTo>
                  <a:lnTo>
                    <a:pt x="4" y="1"/>
                  </a:lnTo>
                  <a:lnTo>
                    <a:pt x="2" y="1"/>
                  </a:lnTo>
                </a:path>
              </a:pathLst>
            </a:custGeom>
            <a:solidFill>
              <a:srgbClr val="F3F3F3"/>
            </a:solidFill>
            <a:ln w="127000" cap="rnd">
              <a:noFill/>
              <a:round/>
              <a:headEnd/>
              <a:tailEnd/>
            </a:ln>
          </p:spPr>
          <p:txBody>
            <a:bodyPr>
              <a:prstTxWarp prst="textNoShape">
                <a:avLst/>
              </a:prstTxWarp>
            </a:bodyPr>
            <a:lstStyle/>
            <a:p>
              <a:endParaRPr lang="en-US"/>
            </a:p>
          </p:txBody>
        </p:sp>
        <p:sp>
          <p:nvSpPr>
            <p:cNvPr id="25943" name="Freeform 882"/>
            <p:cNvSpPr>
              <a:spLocks/>
            </p:cNvSpPr>
            <p:nvPr/>
          </p:nvSpPr>
          <p:spPr bwMode="auto">
            <a:xfrm>
              <a:off x="5172" y="3139"/>
              <a:ext cx="32" cy="17"/>
            </a:xfrm>
            <a:custGeom>
              <a:avLst/>
              <a:gdLst>
                <a:gd name="T0" fmla="*/ 3 w 32"/>
                <a:gd name="T1" fmla="*/ 2 h 17"/>
                <a:gd name="T2" fmla="*/ 3 w 32"/>
                <a:gd name="T3" fmla="*/ 2 h 17"/>
                <a:gd name="T4" fmla="*/ 0 w 32"/>
                <a:gd name="T5" fmla="*/ 3 h 17"/>
                <a:gd name="T6" fmla="*/ 0 w 32"/>
                <a:gd name="T7" fmla="*/ 5 h 17"/>
                <a:gd name="T8" fmla="*/ 0 w 32"/>
                <a:gd name="T9" fmla="*/ 6 h 17"/>
                <a:gd name="T10" fmla="*/ 3 w 32"/>
                <a:gd name="T11" fmla="*/ 8 h 17"/>
                <a:gd name="T12" fmla="*/ 3 w 32"/>
                <a:gd name="T13" fmla="*/ 10 h 17"/>
                <a:gd name="T14" fmla="*/ 3 w 32"/>
                <a:gd name="T15" fmla="*/ 11 h 17"/>
                <a:gd name="T16" fmla="*/ 3 w 32"/>
                <a:gd name="T17" fmla="*/ 13 h 17"/>
                <a:gd name="T18" fmla="*/ 6 w 32"/>
                <a:gd name="T19" fmla="*/ 14 h 17"/>
                <a:gd name="T20" fmla="*/ 9 w 32"/>
                <a:gd name="T21" fmla="*/ 14 h 17"/>
                <a:gd name="T22" fmla="*/ 11 w 32"/>
                <a:gd name="T23" fmla="*/ 16 h 17"/>
                <a:gd name="T24" fmla="*/ 14 w 32"/>
                <a:gd name="T25" fmla="*/ 16 h 17"/>
                <a:gd name="T26" fmla="*/ 20 w 32"/>
                <a:gd name="T27" fmla="*/ 16 h 17"/>
                <a:gd name="T28" fmla="*/ 23 w 32"/>
                <a:gd name="T29" fmla="*/ 14 h 17"/>
                <a:gd name="T30" fmla="*/ 25 w 32"/>
                <a:gd name="T31" fmla="*/ 14 h 17"/>
                <a:gd name="T32" fmla="*/ 25 w 32"/>
                <a:gd name="T33" fmla="*/ 13 h 17"/>
                <a:gd name="T34" fmla="*/ 28 w 32"/>
                <a:gd name="T35" fmla="*/ 13 h 17"/>
                <a:gd name="T36" fmla="*/ 28 w 32"/>
                <a:gd name="T37" fmla="*/ 11 h 17"/>
                <a:gd name="T38" fmla="*/ 28 w 32"/>
                <a:gd name="T39" fmla="*/ 10 h 17"/>
                <a:gd name="T40" fmla="*/ 31 w 32"/>
                <a:gd name="T41" fmla="*/ 10 h 17"/>
                <a:gd name="T42" fmla="*/ 31 w 32"/>
                <a:gd name="T43" fmla="*/ 8 h 17"/>
                <a:gd name="T44" fmla="*/ 31 w 32"/>
                <a:gd name="T45" fmla="*/ 5 h 17"/>
                <a:gd name="T46" fmla="*/ 31 w 32"/>
                <a:gd name="T47" fmla="*/ 2 h 17"/>
                <a:gd name="T48" fmla="*/ 28 w 32"/>
                <a:gd name="T49" fmla="*/ 2 h 17"/>
                <a:gd name="T50" fmla="*/ 25 w 32"/>
                <a:gd name="T51" fmla="*/ 2 h 17"/>
                <a:gd name="T52" fmla="*/ 20 w 32"/>
                <a:gd name="T53" fmla="*/ 0 h 17"/>
                <a:gd name="T54" fmla="*/ 17 w 32"/>
                <a:gd name="T55" fmla="*/ 0 h 17"/>
                <a:gd name="T56" fmla="*/ 14 w 32"/>
                <a:gd name="T57" fmla="*/ 0 h 17"/>
                <a:gd name="T58" fmla="*/ 9 w 32"/>
                <a:gd name="T59" fmla="*/ 0 h 17"/>
                <a:gd name="T60" fmla="*/ 6 w 32"/>
                <a:gd name="T61" fmla="*/ 2 h 17"/>
                <a:gd name="T62" fmla="*/ 3 w 32"/>
                <a:gd name="T63" fmla="*/ 2 h 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
                <a:gd name="T97" fmla="*/ 0 h 17"/>
                <a:gd name="T98" fmla="*/ 32 w 32"/>
                <a:gd name="T99" fmla="*/ 17 h 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 h="17">
                  <a:moveTo>
                    <a:pt x="3" y="2"/>
                  </a:moveTo>
                  <a:lnTo>
                    <a:pt x="3" y="2"/>
                  </a:lnTo>
                  <a:lnTo>
                    <a:pt x="0" y="3"/>
                  </a:lnTo>
                  <a:lnTo>
                    <a:pt x="0" y="5"/>
                  </a:lnTo>
                  <a:lnTo>
                    <a:pt x="0" y="6"/>
                  </a:lnTo>
                  <a:lnTo>
                    <a:pt x="3" y="8"/>
                  </a:lnTo>
                  <a:lnTo>
                    <a:pt x="3" y="10"/>
                  </a:lnTo>
                  <a:lnTo>
                    <a:pt x="3" y="11"/>
                  </a:lnTo>
                  <a:lnTo>
                    <a:pt x="3" y="13"/>
                  </a:lnTo>
                  <a:lnTo>
                    <a:pt x="6" y="14"/>
                  </a:lnTo>
                  <a:lnTo>
                    <a:pt x="9" y="14"/>
                  </a:lnTo>
                  <a:lnTo>
                    <a:pt x="11" y="16"/>
                  </a:lnTo>
                  <a:lnTo>
                    <a:pt x="14" y="16"/>
                  </a:lnTo>
                  <a:lnTo>
                    <a:pt x="20" y="16"/>
                  </a:lnTo>
                  <a:lnTo>
                    <a:pt x="23" y="14"/>
                  </a:lnTo>
                  <a:lnTo>
                    <a:pt x="25" y="14"/>
                  </a:lnTo>
                  <a:lnTo>
                    <a:pt x="25" y="13"/>
                  </a:lnTo>
                  <a:lnTo>
                    <a:pt x="28" y="13"/>
                  </a:lnTo>
                  <a:lnTo>
                    <a:pt x="28" y="11"/>
                  </a:lnTo>
                  <a:lnTo>
                    <a:pt x="28" y="10"/>
                  </a:lnTo>
                  <a:lnTo>
                    <a:pt x="31" y="10"/>
                  </a:lnTo>
                  <a:lnTo>
                    <a:pt x="31" y="8"/>
                  </a:lnTo>
                  <a:lnTo>
                    <a:pt x="31" y="5"/>
                  </a:lnTo>
                  <a:lnTo>
                    <a:pt x="31" y="2"/>
                  </a:lnTo>
                  <a:lnTo>
                    <a:pt x="28" y="2"/>
                  </a:lnTo>
                  <a:lnTo>
                    <a:pt x="25" y="2"/>
                  </a:lnTo>
                  <a:lnTo>
                    <a:pt x="20" y="0"/>
                  </a:lnTo>
                  <a:lnTo>
                    <a:pt x="17" y="0"/>
                  </a:lnTo>
                  <a:lnTo>
                    <a:pt x="14" y="0"/>
                  </a:lnTo>
                  <a:lnTo>
                    <a:pt x="9" y="0"/>
                  </a:lnTo>
                  <a:lnTo>
                    <a:pt x="6" y="2"/>
                  </a:lnTo>
                  <a:lnTo>
                    <a:pt x="3" y="2"/>
                  </a:lnTo>
                </a:path>
              </a:pathLst>
            </a:custGeom>
            <a:noFill/>
            <a:ln w="12700" cap="rnd">
              <a:solidFill>
                <a:srgbClr val="000000"/>
              </a:solidFill>
              <a:round/>
              <a:headEnd/>
              <a:tailEnd/>
            </a:ln>
          </p:spPr>
          <p:txBody>
            <a:bodyPr>
              <a:prstTxWarp prst="textNoShape">
                <a:avLst/>
              </a:prstTxWarp>
            </a:bodyPr>
            <a:lstStyle/>
            <a:p>
              <a:endParaRPr lang="en-US"/>
            </a:p>
          </p:txBody>
        </p:sp>
        <p:sp>
          <p:nvSpPr>
            <p:cNvPr id="25944" name="Freeform 883"/>
            <p:cNvSpPr>
              <a:spLocks/>
            </p:cNvSpPr>
            <p:nvPr/>
          </p:nvSpPr>
          <p:spPr bwMode="auto">
            <a:xfrm>
              <a:off x="5175" y="3140"/>
              <a:ext cx="6" cy="11"/>
            </a:xfrm>
            <a:custGeom>
              <a:avLst/>
              <a:gdLst>
                <a:gd name="T0" fmla="*/ 0 w 6"/>
                <a:gd name="T1" fmla="*/ 0 h 11"/>
                <a:gd name="T2" fmla="*/ 0 w 6"/>
                <a:gd name="T3" fmla="*/ 0 h 11"/>
                <a:gd name="T4" fmla="*/ 0 w 6"/>
                <a:gd name="T5" fmla="*/ 1 h 11"/>
                <a:gd name="T6" fmla="*/ 0 w 6"/>
                <a:gd name="T7" fmla="*/ 2 h 11"/>
                <a:gd name="T8" fmla="*/ 0 w 6"/>
                <a:gd name="T9" fmla="*/ 3 h 11"/>
                <a:gd name="T10" fmla="*/ 0 w 6"/>
                <a:gd name="T11" fmla="*/ 4 h 11"/>
                <a:gd name="T12" fmla="*/ 0 w 6"/>
                <a:gd name="T13" fmla="*/ 6 h 11"/>
                <a:gd name="T14" fmla="*/ 1 w 6"/>
                <a:gd name="T15" fmla="*/ 7 h 11"/>
                <a:gd name="T16" fmla="*/ 1 w 6"/>
                <a:gd name="T17" fmla="*/ 8 h 11"/>
                <a:gd name="T18" fmla="*/ 2 w 6"/>
                <a:gd name="T19" fmla="*/ 9 h 11"/>
                <a:gd name="T20" fmla="*/ 3 w 6"/>
                <a:gd name="T21" fmla="*/ 10 h 11"/>
                <a:gd name="T22" fmla="*/ 4 w 6"/>
                <a:gd name="T23" fmla="*/ 10 h 11"/>
                <a:gd name="T24" fmla="*/ 5 w 6"/>
                <a:gd name="T25" fmla="*/ 10 h 11"/>
                <a:gd name="T26" fmla="*/ 4 w 6"/>
                <a:gd name="T27" fmla="*/ 9 h 11"/>
                <a:gd name="T28" fmla="*/ 3 w 6"/>
                <a:gd name="T29" fmla="*/ 8 h 11"/>
                <a:gd name="T30" fmla="*/ 3 w 6"/>
                <a:gd name="T31" fmla="*/ 7 h 11"/>
                <a:gd name="T32" fmla="*/ 2 w 6"/>
                <a:gd name="T33" fmla="*/ 4 h 11"/>
                <a:gd name="T34" fmla="*/ 2 w 6"/>
                <a:gd name="T35" fmla="*/ 3 h 11"/>
                <a:gd name="T36" fmla="*/ 2 w 6"/>
                <a:gd name="T37" fmla="*/ 1 h 11"/>
                <a:gd name="T38" fmla="*/ 2 w 6"/>
                <a:gd name="T39" fmla="*/ 0 h 11"/>
                <a:gd name="T40" fmla="*/ 1 w 6"/>
                <a:gd name="T41" fmla="*/ 0 h 11"/>
                <a:gd name="T42" fmla="*/ 0 w 6"/>
                <a:gd name="T43" fmla="*/ 0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
                <a:gd name="T67" fmla="*/ 0 h 11"/>
                <a:gd name="T68" fmla="*/ 6 w 6"/>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 h="11">
                  <a:moveTo>
                    <a:pt x="0" y="0"/>
                  </a:moveTo>
                  <a:lnTo>
                    <a:pt x="0" y="0"/>
                  </a:lnTo>
                  <a:lnTo>
                    <a:pt x="0" y="1"/>
                  </a:lnTo>
                  <a:lnTo>
                    <a:pt x="0" y="2"/>
                  </a:lnTo>
                  <a:lnTo>
                    <a:pt x="0" y="3"/>
                  </a:lnTo>
                  <a:lnTo>
                    <a:pt x="0" y="4"/>
                  </a:lnTo>
                  <a:lnTo>
                    <a:pt x="0" y="6"/>
                  </a:lnTo>
                  <a:lnTo>
                    <a:pt x="1" y="7"/>
                  </a:lnTo>
                  <a:lnTo>
                    <a:pt x="1" y="8"/>
                  </a:lnTo>
                  <a:lnTo>
                    <a:pt x="2" y="9"/>
                  </a:lnTo>
                  <a:lnTo>
                    <a:pt x="3" y="10"/>
                  </a:lnTo>
                  <a:lnTo>
                    <a:pt x="4" y="10"/>
                  </a:lnTo>
                  <a:lnTo>
                    <a:pt x="5" y="10"/>
                  </a:lnTo>
                  <a:lnTo>
                    <a:pt x="4" y="9"/>
                  </a:lnTo>
                  <a:lnTo>
                    <a:pt x="3" y="8"/>
                  </a:lnTo>
                  <a:lnTo>
                    <a:pt x="3" y="7"/>
                  </a:lnTo>
                  <a:lnTo>
                    <a:pt x="2" y="4"/>
                  </a:lnTo>
                  <a:lnTo>
                    <a:pt x="2" y="3"/>
                  </a:lnTo>
                  <a:lnTo>
                    <a:pt x="2" y="1"/>
                  </a:lnTo>
                  <a:lnTo>
                    <a:pt x="2" y="0"/>
                  </a:lnTo>
                  <a:lnTo>
                    <a:pt x="1" y="0"/>
                  </a:lnTo>
                  <a:lnTo>
                    <a:pt x="0" y="0"/>
                  </a:lnTo>
                </a:path>
              </a:pathLst>
            </a:custGeom>
            <a:solidFill>
              <a:srgbClr val="C0C0C0"/>
            </a:solidFill>
            <a:ln w="127000" cap="rnd">
              <a:noFill/>
              <a:round/>
              <a:headEnd/>
              <a:tailEnd/>
            </a:ln>
          </p:spPr>
          <p:txBody>
            <a:bodyPr>
              <a:prstTxWarp prst="textNoShape">
                <a:avLst/>
              </a:prstTxWarp>
            </a:bodyPr>
            <a:lstStyle/>
            <a:p>
              <a:endParaRPr lang="en-US"/>
            </a:p>
          </p:txBody>
        </p:sp>
        <p:sp>
          <p:nvSpPr>
            <p:cNvPr id="25945" name="Freeform 884"/>
            <p:cNvSpPr>
              <a:spLocks/>
            </p:cNvSpPr>
            <p:nvPr/>
          </p:nvSpPr>
          <p:spPr bwMode="auto">
            <a:xfrm>
              <a:off x="5185" y="3155"/>
              <a:ext cx="3" cy="34"/>
            </a:xfrm>
            <a:custGeom>
              <a:avLst/>
              <a:gdLst>
                <a:gd name="T0" fmla="*/ 0 w 3"/>
                <a:gd name="T1" fmla="*/ 0 h 34"/>
                <a:gd name="T2" fmla="*/ 1 w 3"/>
                <a:gd name="T3" fmla="*/ 0 h 34"/>
                <a:gd name="T4" fmla="*/ 1 w 3"/>
                <a:gd name="T5" fmla="*/ 0 h 34"/>
                <a:gd name="T6" fmla="*/ 2 w 3"/>
                <a:gd name="T7" fmla="*/ 32 h 34"/>
                <a:gd name="T8" fmla="*/ 1 w 3"/>
                <a:gd name="T9" fmla="*/ 33 h 34"/>
                <a:gd name="T10" fmla="*/ 0 w 3"/>
                <a:gd name="T11" fmla="*/ 0 h 34"/>
                <a:gd name="T12" fmla="*/ 0 60000 65536"/>
                <a:gd name="T13" fmla="*/ 0 60000 65536"/>
                <a:gd name="T14" fmla="*/ 0 60000 65536"/>
                <a:gd name="T15" fmla="*/ 0 60000 65536"/>
                <a:gd name="T16" fmla="*/ 0 60000 65536"/>
                <a:gd name="T17" fmla="*/ 0 60000 65536"/>
                <a:gd name="T18" fmla="*/ 0 w 3"/>
                <a:gd name="T19" fmla="*/ 0 h 34"/>
                <a:gd name="T20" fmla="*/ 3 w 3"/>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 h="34">
                  <a:moveTo>
                    <a:pt x="0" y="0"/>
                  </a:moveTo>
                  <a:lnTo>
                    <a:pt x="1" y="0"/>
                  </a:lnTo>
                  <a:lnTo>
                    <a:pt x="2" y="32"/>
                  </a:lnTo>
                  <a:lnTo>
                    <a:pt x="1" y="33"/>
                  </a:lnTo>
                  <a:lnTo>
                    <a:pt x="0" y="0"/>
                  </a:lnTo>
                </a:path>
              </a:pathLst>
            </a:custGeom>
            <a:solidFill>
              <a:srgbClr val="FFA600"/>
            </a:solidFill>
            <a:ln w="127000" cap="rnd">
              <a:noFill/>
              <a:round/>
              <a:headEnd/>
              <a:tailEnd/>
            </a:ln>
          </p:spPr>
          <p:txBody>
            <a:bodyPr>
              <a:prstTxWarp prst="textNoShape">
                <a:avLst/>
              </a:prstTxWarp>
            </a:bodyPr>
            <a:lstStyle/>
            <a:p>
              <a:endParaRPr lang="en-US"/>
            </a:p>
          </p:txBody>
        </p:sp>
        <p:sp>
          <p:nvSpPr>
            <p:cNvPr id="25946" name="Freeform 885"/>
            <p:cNvSpPr>
              <a:spLocks/>
            </p:cNvSpPr>
            <p:nvPr/>
          </p:nvSpPr>
          <p:spPr bwMode="auto">
            <a:xfrm>
              <a:off x="5195" y="3175"/>
              <a:ext cx="29" cy="9"/>
            </a:xfrm>
            <a:custGeom>
              <a:avLst/>
              <a:gdLst>
                <a:gd name="T0" fmla="*/ 0 w 29"/>
                <a:gd name="T1" fmla="*/ 1 h 9"/>
                <a:gd name="T2" fmla="*/ 22 w 29"/>
                <a:gd name="T3" fmla="*/ 8 h 9"/>
                <a:gd name="T4" fmla="*/ 28 w 29"/>
                <a:gd name="T5" fmla="*/ 7 h 9"/>
                <a:gd name="T6" fmla="*/ 26 w 29"/>
                <a:gd name="T7" fmla="*/ 7 h 9"/>
                <a:gd name="T8" fmla="*/ 23 w 29"/>
                <a:gd name="T9" fmla="*/ 6 h 9"/>
                <a:gd name="T10" fmla="*/ 22 w 29"/>
                <a:gd name="T11" fmla="*/ 6 h 9"/>
                <a:gd name="T12" fmla="*/ 19 w 29"/>
                <a:gd name="T13" fmla="*/ 5 h 9"/>
                <a:gd name="T14" fmla="*/ 17 w 29"/>
                <a:gd name="T15" fmla="*/ 5 h 9"/>
                <a:gd name="T16" fmla="*/ 15 w 29"/>
                <a:gd name="T17" fmla="*/ 4 h 9"/>
                <a:gd name="T18" fmla="*/ 12 w 29"/>
                <a:gd name="T19" fmla="*/ 3 h 9"/>
                <a:gd name="T20" fmla="*/ 11 w 29"/>
                <a:gd name="T21" fmla="*/ 3 h 9"/>
                <a:gd name="T22" fmla="*/ 9 w 29"/>
                <a:gd name="T23" fmla="*/ 2 h 9"/>
                <a:gd name="T24" fmla="*/ 6 w 29"/>
                <a:gd name="T25" fmla="*/ 1 h 9"/>
                <a:gd name="T26" fmla="*/ 4 w 29"/>
                <a:gd name="T27" fmla="*/ 1 h 9"/>
                <a:gd name="T28" fmla="*/ 2 w 29"/>
                <a:gd name="T29" fmla="*/ 1 h 9"/>
                <a:gd name="T30" fmla="*/ 2 w 29"/>
                <a:gd name="T31" fmla="*/ 0 h 9"/>
                <a:gd name="T32" fmla="*/ 0 w 29"/>
                <a:gd name="T33" fmla="*/ 0 h 9"/>
                <a:gd name="T34" fmla="*/ 0 w 29"/>
                <a:gd name="T35" fmla="*/ 1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
                <a:gd name="T55" fmla="*/ 0 h 9"/>
                <a:gd name="T56" fmla="*/ 29 w 2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 h="9">
                  <a:moveTo>
                    <a:pt x="0" y="1"/>
                  </a:moveTo>
                  <a:lnTo>
                    <a:pt x="22" y="8"/>
                  </a:lnTo>
                  <a:lnTo>
                    <a:pt x="28" y="7"/>
                  </a:lnTo>
                  <a:lnTo>
                    <a:pt x="26" y="7"/>
                  </a:lnTo>
                  <a:lnTo>
                    <a:pt x="23" y="6"/>
                  </a:lnTo>
                  <a:lnTo>
                    <a:pt x="22" y="6"/>
                  </a:lnTo>
                  <a:lnTo>
                    <a:pt x="19" y="5"/>
                  </a:lnTo>
                  <a:lnTo>
                    <a:pt x="17" y="5"/>
                  </a:lnTo>
                  <a:lnTo>
                    <a:pt x="15" y="4"/>
                  </a:lnTo>
                  <a:lnTo>
                    <a:pt x="12" y="3"/>
                  </a:lnTo>
                  <a:lnTo>
                    <a:pt x="11" y="3"/>
                  </a:lnTo>
                  <a:lnTo>
                    <a:pt x="9" y="2"/>
                  </a:lnTo>
                  <a:lnTo>
                    <a:pt x="6" y="1"/>
                  </a:lnTo>
                  <a:lnTo>
                    <a:pt x="4" y="1"/>
                  </a:lnTo>
                  <a:lnTo>
                    <a:pt x="2" y="1"/>
                  </a:lnTo>
                  <a:lnTo>
                    <a:pt x="2" y="0"/>
                  </a:lnTo>
                  <a:lnTo>
                    <a:pt x="0" y="0"/>
                  </a:lnTo>
                  <a:lnTo>
                    <a:pt x="0" y="1"/>
                  </a:lnTo>
                </a:path>
              </a:pathLst>
            </a:custGeom>
            <a:solidFill>
              <a:srgbClr val="FFA600"/>
            </a:solidFill>
            <a:ln w="127000" cap="rnd">
              <a:noFill/>
              <a:round/>
              <a:headEnd/>
              <a:tailEnd/>
            </a:ln>
          </p:spPr>
          <p:txBody>
            <a:bodyPr>
              <a:prstTxWarp prst="textNoShape">
                <a:avLst/>
              </a:prstTxWarp>
            </a:bodyPr>
            <a:lstStyle/>
            <a:p>
              <a:endParaRPr lang="en-US"/>
            </a:p>
          </p:txBody>
        </p:sp>
        <p:sp>
          <p:nvSpPr>
            <p:cNvPr id="25947" name="Freeform 886"/>
            <p:cNvSpPr>
              <a:spLocks/>
            </p:cNvSpPr>
            <p:nvPr/>
          </p:nvSpPr>
          <p:spPr bwMode="auto">
            <a:xfrm>
              <a:off x="5192" y="3175"/>
              <a:ext cx="40" cy="14"/>
            </a:xfrm>
            <a:custGeom>
              <a:avLst/>
              <a:gdLst>
                <a:gd name="T0" fmla="*/ 0 w 40"/>
                <a:gd name="T1" fmla="*/ 2 h 14"/>
                <a:gd name="T2" fmla="*/ 28 w 40"/>
                <a:gd name="T3" fmla="*/ 13 h 14"/>
                <a:gd name="T4" fmla="*/ 39 w 40"/>
                <a:gd name="T5" fmla="*/ 11 h 14"/>
                <a:gd name="T6" fmla="*/ 36 w 40"/>
                <a:gd name="T7" fmla="*/ 11 h 14"/>
                <a:gd name="T8" fmla="*/ 33 w 40"/>
                <a:gd name="T9" fmla="*/ 10 h 14"/>
                <a:gd name="T10" fmla="*/ 31 w 40"/>
                <a:gd name="T11" fmla="*/ 10 h 14"/>
                <a:gd name="T12" fmla="*/ 28 w 40"/>
                <a:gd name="T13" fmla="*/ 8 h 14"/>
                <a:gd name="T14" fmla="*/ 25 w 40"/>
                <a:gd name="T15" fmla="*/ 7 h 14"/>
                <a:gd name="T16" fmla="*/ 22 w 40"/>
                <a:gd name="T17" fmla="*/ 7 h 14"/>
                <a:gd name="T18" fmla="*/ 19 w 40"/>
                <a:gd name="T19" fmla="*/ 5 h 14"/>
                <a:gd name="T20" fmla="*/ 17 w 40"/>
                <a:gd name="T21" fmla="*/ 3 h 14"/>
                <a:gd name="T22" fmla="*/ 14 w 40"/>
                <a:gd name="T23" fmla="*/ 3 h 14"/>
                <a:gd name="T24" fmla="*/ 11 w 40"/>
                <a:gd name="T25" fmla="*/ 2 h 14"/>
                <a:gd name="T26" fmla="*/ 8 w 40"/>
                <a:gd name="T27" fmla="*/ 2 h 14"/>
                <a:gd name="T28" fmla="*/ 5 w 40"/>
                <a:gd name="T29" fmla="*/ 2 h 14"/>
                <a:gd name="T30" fmla="*/ 5 w 40"/>
                <a:gd name="T31" fmla="*/ 0 h 14"/>
                <a:gd name="T32" fmla="*/ 3 w 40"/>
                <a:gd name="T33" fmla="*/ 0 h 14"/>
                <a:gd name="T34" fmla="*/ 0 w 40"/>
                <a:gd name="T35" fmla="*/ 2 h 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14"/>
                <a:gd name="T56" fmla="*/ 40 w 40"/>
                <a:gd name="T57" fmla="*/ 14 h 1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14">
                  <a:moveTo>
                    <a:pt x="0" y="2"/>
                  </a:moveTo>
                  <a:lnTo>
                    <a:pt x="28" y="13"/>
                  </a:lnTo>
                  <a:lnTo>
                    <a:pt x="39" y="11"/>
                  </a:lnTo>
                  <a:lnTo>
                    <a:pt x="36" y="11"/>
                  </a:lnTo>
                  <a:lnTo>
                    <a:pt x="33" y="10"/>
                  </a:lnTo>
                  <a:lnTo>
                    <a:pt x="31" y="10"/>
                  </a:lnTo>
                  <a:lnTo>
                    <a:pt x="28" y="8"/>
                  </a:lnTo>
                  <a:lnTo>
                    <a:pt x="25" y="7"/>
                  </a:lnTo>
                  <a:lnTo>
                    <a:pt x="22" y="7"/>
                  </a:lnTo>
                  <a:lnTo>
                    <a:pt x="19" y="5"/>
                  </a:lnTo>
                  <a:lnTo>
                    <a:pt x="17" y="3"/>
                  </a:lnTo>
                  <a:lnTo>
                    <a:pt x="14" y="3"/>
                  </a:lnTo>
                  <a:lnTo>
                    <a:pt x="11" y="2"/>
                  </a:lnTo>
                  <a:lnTo>
                    <a:pt x="8" y="2"/>
                  </a:lnTo>
                  <a:lnTo>
                    <a:pt x="5" y="2"/>
                  </a:lnTo>
                  <a:lnTo>
                    <a:pt x="5" y="0"/>
                  </a:lnTo>
                  <a:lnTo>
                    <a:pt x="3" y="0"/>
                  </a:lnTo>
                  <a:lnTo>
                    <a:pt x="0" y="2"/>
                  </a:lnTo>
                </a:path>
              </a:pathLst>
            </a:custGeom>
            <a:noFill/>
            <a:ln w="12700" cap="rnd">
              <a:solidFill>
                <a:srgbClr val="000000"/>
              </a:solidFill>
              <a:round/>
              <a:headEnd/>
              <a:tailEnd/>
            </a:ln>
          </p:spPr>
          <p:txBody>
            <a:bodyPr>
              <a:prstTxWarp prst="textNoShape">
                <a:avLst/>
              </a:prstTxWarp>
            </a:bodyPr>
            <a:lstStyle/>
            <a:p>
              <a:endParaRPr lang="en-US"/>
            </a:p>
          </p:txBody>
        </p:sp>
        <p:sp>
          <p:nvSpPr>
            <p:cNvPr id="25948" name="Freeform 887"/>
            <p:cNvSpPr>
              <a:spLocks/>
            </p:cNvSpPr>
            <p:nvPr/>
          </p:nvSpPr>
          <p:spPr bwMode="auto">
            <a:xfrm>
              <a:off x="5323" y="3139"/>
              <a:ext cx="34" cy="17"/>
            </a:xfrm>
            <a:custGeom>
              <a:avLst/>
              <a:gdLst>
                <a:gd name="T0" fmla="*/ 27 w 34"/>
                <a:gd name="T1" fmla="*/ 1 h 17"/>
                <a:gd name="T2" fmla="*/ 24 w 34"/>
                <a:gd name="T3" fmla="*/ 1 h 17"/>
                <a:gd name="T4" fmla="*/ 24 w 34"/>
                <a:gd name="T5" fmla="*/ 3 h 17"/>
                <a:gd name="T6" fmla="*/ 22 w 34"/>
                <a:gd name="T7" fmla="*/ 3 h 17"/>
                <a:gd name="T8" fmla="*/ 20 w 34"/>
                <a:gd name="T9" fmla="*/ 4 h 17"/>
                <a:gd name="T10" fmla="*/ 18 w 34"/>
                <a:gd name="T11" fmla="*/ 4 h 17"/>
                <a:gd name="T12" fmla="*/ 16 w 34"/>
                <a:gd name="T13" fmla="*/ 4 h 17"/>
                <a:gd name="T14" fmla="*/ 13 w 34"/>
                <a:gd name="T15" fmla="*/ 4 h 17"/>
                <a:gd name="T16" fmla="*/ 11 w 34"/>
                <a:gd name="T17" fmla="*/ 4 h 17"/>
                <a:gd name="T18" fmla="*/ 9 w 34"/>
                <a:gd name="T19" fmla="*/ 5 h 17"/>
                <a:gd name="T20" fmla="*/ 7 w 34"/>
                <a:gd name="T21" fmla="*/ 5 h 17"/>
                <a:gd name="T22" fmla="*/ 5 w 34"/>
                <a:gd name="T23" fmla="*/ 6 h 17"/>
                <a:gd name="T24" fmla="*/ 2 w 34"/>
                <a:gd name="T25" fmla="*/ 6 h 17"/>
                <a:gd name="T26" fmla="*/ 0 w 34"/>
                <a:gd name="T27" fmla="*/ 8 h 17"/>
                <a:gd name="T28" fmla="*/ 0 w 34"/>
                <a:gd name="T29" fmla="*/ 9 h 17"/>
                <a:gd name="T30" fmla="*/ 0 w 34"/>
                <a:gd name="T31" fmla="*/ 10 h 17"/>
                <a:gd name="T32" fmla="*/ 0 w 34"/>
                <a:gd name="T33" fmla="*/ 11 h 17"/>
                <a:gd name="T34" fmla="*/ 0 w 34"/>
                <a:gd name="T35" fmla="*/ 12 h 17"/>
                <a:gd name="T36" fmla="*/ 2 w 34"/>
                <a:gd name="T37" fmla="*/ 14 h 17"/>
                <a:gd name="T38" fmla="*/ 5 w 34"/>
                <a:gd name="T39" fmla="*/ 14 h 17"/>
                <a:gd name="T40" fmla="*/ 5 w 34"/>
                <a:gd name="T41" fmla="*/ 15 h 17"/>
                <a:gd name="T42" fmla="*/ 9 w 34"/>
                <a:gd name="T43" fmla="*/ 15 h 17"/>
                <a:gd name="T44" fmla="*/ 11 w 34"/>
                <a:gd name="T45" fmla="*/ 15 h 17"/>
                <a:gd name="T46" fmla="*/ 13 w 34"/>
                <a:gd name="T47" fmla="*/ 15 h 17"/>
                <a:gd name="T48" fmla="*/ 16 w 34"/>
                <a:gd name="T49" fmla="*/ 15 h 17"/>
                <a:gd name="T50" fmla="*/ 18 w 34"/>
                <a:gd name="T51" fmla="*/ 15 h 17"/>
                <a:gd name="T52" fmla="*/ 20 w 34"/>
                <a:gd name="T53" fmla="*/ 15 h 17"/>
                <a:gd name="T54" fmla="*/ 22 w 34"/>
                <a:gd name="T55" fmla="*/ 15 h 17"/>
                <a:gd name="T56" fmla="*/ 24 w 34"/>
                <a:gd name="T57" fmla="*/ 15 h 17"/>
                <a:gd name="T58" fmla="*/ 27 w 34"/>
                <a:gd name="T59" fmla="*/ 15 h 17"/>
                <a:gd name="T60" fmla="*/ 27 w 34"/>
                <a:gd name="T61" fmla="*/ 16 h 17"/>
                <a:gd name="T62" fmla="*/ 29 w 34"/>
                <a:gd name="T63" fmla="*/ 16 h 17"/>
                <a:gd name="T64" fmla="*/ 31 w 34"/>
                <a:gd name="T65" fmla="*/ 16 h 17"/>
                <a:gd name="T66" fmla="*/ 33 w 34"/>
                <a:gd name="T67" fmla="*/ 15 h 17"/>
                <a:gd name="T68" fmla="*/ 33 w 34"/>
                <a:gd name="T69" fmla="*/ 12 h 17"/>
                <a:gd name="T70" fmla="*/ 33 w 34"/>
                <a:gd name="T71" fmla="*/ 9 h 17"/>
                <a:gd name="T72" fmla="*/ 33 w 34"/>
                <a:gd name="T73" fmla="*/ 6 h 17"/>
                <a:gd name="T74" fmla="*/ 31 w 34"/>
                <a:gd name="T75" fmla="*/ 4 h 17"/>
                <a:gd name="T76" fmla="*/ 31 w 34"/>
                <a:gd name="T77" fmla="*/ 3 h 17"/>
                <a:gd name="T78" fmla="*/ 31 w 34"/>
                <a:gd name="T79" fmla="*/ 1 h 17"/>
                <a:gd name="T80" fmla="*/ 29 w 34"/>
                <a:gd name="T81" fmla="*/ 0 h 17"/>
                <a:gd name="T82" fmla="*/ 27 w 34"/>
                <a:gd name="T83" fmla="*/ 0 h 17"/>
                <a:gd name="T84" fmla="*/ 27 w 34"/>
                <a:gd name="T85" fmla="*/ 1 h 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4"/>
                <a:gd name="T130" fmla="*/ 0 h 17"/>
                <a:gd name="T131" fmla="*/ 34 w 34"/>
                <a:gd name="T132" fmla="*/ 17 h 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4" h="17">
                  <a:moveTo>
                    <a:pt x="27" y="1"/>
                  </a:moveTo>
                  <a:lnTo>
                    <a:pt x="24" y="1"/>
                  </a:lnTo>
                  <a:lnTo>
                    <a:pt x="24" y="3"/>
                  </a:lnTo>
                  <a:lnTo>
                    <a:pt x="22" y="3"/>
                  </a:lnTo>
                  <a:lnTo>
                    <a:pt x="20" y="4"/>
                  </a:lnTo>
                  <a:lnTo>
                    <a:pt x="18" y="4"/>
                  </a:lnTo>
                  <a:lnTo>
                    <a:pt x="16" y="4"/>
                  </a:lnTo>
                  <a:lnTo>
                    <a:pt x="13" y="4"/>
                  </a:lnTo>
                  <a:lnTo>
                    <a:pt x="11" y="4"/>
                  </a:lnTo>
                  <a:lnTo>
                    <a:pt x="9" y="5"/>
                  </a:lnTo>
                  <a:lnTo>
                    <a:pt x="7" y="5"/>
                  </a:lnTo>
                  <a:lnTo>
                    <a:pt x="5" y="6"/>
                  </a:lnTo>
                  <a:lnTo>
                    <a:pt x="2" y="6"/>
                  </a:lnTo>
                  <a:lnTo>
                    <a:pt x="0" y="8"/>
                  </a:lnTo>
                  <a:lnTo>
                    <a:pt x="0" y="9"/>
                  </a:lnTo>
                  <a:lnTo>
                    <a:pt x="0" y="10"/>
                  </a:lnTo>
                  <a:lnTo>
                    <a:pt x="0" y="11"/>
                  </a:lnTo>
                  <a:lnTo>
                    <a:pt x="0" y="12"/>
                  </a:lnTo>
                  <a:lnTo>
                    <a:pt x="2" y="14"/>
                  </a:lnTo>
                  <a:lnTo>
                    <a:pt x="5" y="14"/>
                  </a:lnTo>
                  <a:lnTo>
                    <a:pt x="5" y="15"/>
                  </a:lnTo>
                  <a:lnTo>
                    <a:pt x="9" y="15"/>
                  </a:lnTo>
                  <a:lnTo>
                    <a:pt x="11" y="15"/>
                  </a:lnTo>
                  <a:lnTo>
                    <a:pt x="13" y="15"/>
                  </a:lnTo>
                  <a:lnTo>
                    <a:pt x="16" y="15"/>
                  </a:lnTo>
                  <a:lnTo>
                    <a:pt x="18" y="15"/>
                  </a:lnTo>
                  <a:lnTo>
                    <a:pt x="20" y="15"/>
                  </a:lnTo>
                  <a:lnTo>
                    <a:pt x="22" y="15"/>
                  </a:lnTo>
                  <a:lnTo>
                    <a:pt x="24" y="15"/>
                  </a:lnTo>
                  <a:lnTo>
                    <a:pt x="27" y="15"/>
                  </a:lnTo>
                  <a:lnTo>
                    <a:pt x="27" y="16"/>
                  </a:lnTo>
                  <a:lnTo>
                    <a:pt x="29" y="16"/>
                  </a:lnTo>
                  <a:lnTo>
                    <a:pt x="31" y="16"/>
                  </a:lnTo>
                  <a:lnTo>
                    <a:pt x="33" y="15"/>
                  </a:lnTo>
                  <a:lnTo>
                    <a:pt x="33" y="12"/>
                  </a:lnTo>
                  <a:lnTo>
                    <a:pt x="33" y="9"/>
                  </a:lnTo>
                  <a:lnTo>
                    <a:pt x="33" y="6"/>
                  </a:lnTo>
                  <a:lnTo>
                    <a:pt x="31" y="4"/>
                  </a:lnTo>
                  <a:lnTo>
                    <a:pt x="31" y="3"/>
                  </a:lnTo>
                  <a:lnTo>
                    <a:pt x="31" y="1"/>
                  </a:lnTo>
                  <a:lnTo>
                    <a:pt x="29" y="0"/>
                  </a:lnTo>
                  <a:lnTo>
                    <a:pt x="27" y="0"/>
                  </a:lnTo>
                  <a:lnTo>
                    <a:pt x="27" y="1"/>
                  </a:lnTo>
                </a:path>
              </a:pathLst>
            </a:custGeom>
            <a:solidFill>
              <a:srgbClr val="DFEBEB"/>
            </a:solidFill>
            <a:ln w="127000" cap="rnd">
              <a:noFill/>
              <a:round/>
              <a:headEnd/>
              <a:tailEnd/>
            </a:ln>
          </p:spPr>
          <p:txBody>
            <a:bodyPr>
              <a:prstTxWarp prst="textNoShape">
                <a:avLst/>
              </a:prstTxWarp>
            </a:bodyPr>
            <a:lstStyle/>
            <a:p>
              <a:endParaRPr lang="en-US"/>
            </a:p>
          </p:txBody>
        </p:sp>
        <p:sp>
          <p:nvSpPr>
            <p:cNvPr id="25949" name="Freeform 888"/>
            <p:cNvSpPr>
              <a:spLocks/>
            </p:cNvSpPr>
            <p:nvPr/>
          </p:nvSpPr>
          <p:spPr bwMode="auto">
            <a:xfrm>
              <a:off x="5320" y="3139"/>
              <a:ext cx="45" cy="21"/>
            </a:xfrm>
            <a:custGeom>
              <a:avLst/>
              <a:gdLst>
                <a:gd name="T0" fmla="*/ 33 w 45"/>
                <a:gd name="T1" fmla="*/ 2 h 21"/>
                <a:gd name="T2" fmla="*/ 33 w 45"/>
                <a:gd name="T3" fmla="*/ 2 h 21"/>
                <a:gd name="T4" fmla="*/ 30 w 45"/>
                <a:gd name="T5" fmla="*/ 3 h 21"/>
                <a:gd name="T6" fmla="*/ 28 w 45"/>
                <a:gd name="T7" fmla="*/ 3 h 21"/>
                <a:gd name="T8" fmla="*/ 25 w 45"/>
                <a:gd name="T9" fmla="*/ 4 h 21"/>
                <a:gd name="T10" fmla="*/ 22 w 45"/>
                <a:gd name="T11" fmla="*/ 4 h 21"/>
                <a:gd name="T12" fmla="*/ 19 w 45"/>
                <a:gd name="T13" fmla="*/ 4 h 21"/>
                <a:gd name="T14" fmla="*/ 16 w 45"/>
                <a:gd name="T15" fmla="*/ 4 h 21"/>
                <a:gd name="T16" fmla="*/ 14 w 45"/>
                <a:gd name="T17" fmla="*/ 6 h 21"/>
                <a:gd name="T18" fmla="*/ 11 w 45"/>
                <a:gd name="T19" fmla="*/ 6 h 21"/>
                <a:gd name="T20" fmla="*/ 8 w 45"/>
                <a:gd name="T21" fmla="*/ 6 h 21"/>
                <a:gd name="T22" fmla="*/ 5 w 45"/>
                <a:gd name="T23" fmla="*/ 8 h 21"/>
                <a:gd name="T24" fmla="*/ 2 w 45"/>
                <a:gd name="T25" fmla="*/ 9 h 21"/>
                <a:gd name="T26" fmla="*/ 0 w 45"/>
                <a:gd name="T27" fmla="*/ 12 h 21"/>
                <a:gd name="T28" fmla="*/ 2 w 45"/>
                <a:gd name="T29" fmla="*/ 14 h 21"/>
                <a:gd name="T30" fmla="*/ 2 w 45"/>
                <a:gd name="T31" fmla="*/ 16 h 21"/>
                <a:gd name="T32" fmla="*/ 5 w 45"/>
                <a:gd name="T33" fmla="*/ 17 h 21"/>
                <a:gd name="T34" fmla="*/ 8 w 45"/>
                <a:gd name="T35" fmla="*/ 19 h 21"/>
                <a:gd name="T36" fmla="*/ 11 w 45"/>
                <a:gd name="T37" fmla="*/ 19 h 21"/>
                <a:gd name="T38" fmla="*/ 16 w 45"/>
                <a:gd name="T39" fmla="*/ 19 h 21"/>
                <a:gd name="T40" fmla="*/ 19 w 45"/>
                <a:gd name="T41" fmla="*/ 19 h 21"/>
                <a:gd name="T42" fmla="*/ 22 w 45"/>
                <a:gd name="T43" fmla="*/ 19 h 21"/>
                <a:gd name="T44" fmla="*/ 25 w 45"/>
                <a:gd name="T45" fmla="*/ 19 h 21"/>
                <a:gd name="T46" fmla="*/ 28 w 45"/>
                <a:gd name="T47" fmla="*/ 19 h 21"/>
                <a:gd name="T48" fmla="*/ 30 w 45"/>
                <a:gd name="T49" fmla="*/ 19 h 21"/>
                <a:gd name="T50" fmla="*/ 33 w 45"/>
                <a:gd name="T51" fmla="*/ 19 h 21"/>
                <a:gd name="T52" fmla="*/ 36 w 45"/>
                <a:gd name="T53" fmla="*/ 19 h 21"/>
                <a:gd name="T54" fmla="*/ 39 w 45"/>
                <a:gd name="T55" fmla="*/ 20 h 21"/>
                <a:gd name="T56" fmla="*/ 42 w 45"/>
                <a:gd name="T57" fmla="*/ 20 h 21"/>
                <a:gd name="T58" fmla="*/ 42 w 45"/>
                <a:gd name="T59" fmla="*/ 19 h 21"/>
                <a:gd name="T60" fmla="*/ 44 w 45"/>
                <a:gd name="T61" fmla="*/ 17 h 21"/>
                <a:gd name="T62" fmla="*/ 44 w 45"/>
                <a:gd name="T63" fmla="*/ 16 h 21"/>
                <a:gd name="T64" fmla="*/ 44 w 45"/>
                <a:gd name="T65" fmla="*/ 11 h 21"/>
                <a:gd name="T66" fmla="*/ 44 w 45"/>
                <a:gd name="T67" fmla="*/ 8 h 21"/>
                <a:gd name="T68" fmla="*/ 42 w 45"/>
                <a:gd name="T69" fmla="*/ 3 h 21"/>
                <a:gd name="T70" fmla="*/ 42 w 45"/>
                <a:gd name="T71" fmla="*/ 2 h 21"/>
                <a:gd name="T72" fmla="*/ 39 w 45"/>
                <a:gd name="T73" fmla="*/ 2 h 21"/>
                <a:gd name="T74" fmla="*/ 39 w 45"/>
                <a:gd name="T75" fmla="*/ 0 h 21"/>
                <a:gd name="T76" fmla="*/ 36 w 45"/>
                <a:gd name="T77" fmla="*/ 0 h 21"/>
                <a:gd name="T78" fmla="*/ 36 w 45"/>
                <a:gd name="T79" fmla="*/ 2 h 21"/>
                <a:gd name="T80" fmla="*/ 33 w 45"/>
                <a:gd name="T81" fmla="*/ 2 h 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
                <a:gd name="T124" fmla="*/ 0 h 21"/>
                <a:gd name="T125" fmla="*/ 45 w 45"/>
                <a:gd name="T126" fmla="*/ 21 h 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 h="21">
                  <a:moveTo>
                    <a:pt x="33" y="2"/>
                  </a:moveTo>
                  <a:lnTo>
                    <a:pt x="33" y="2"/>
                  </a:lnTo>
                  <a:lnTo>
                    <a:pt x="30" y="3"/>
                  </a:lnTo>
                  <a:lnTo>
                    <a:pt x="28" y="3"/>
                  </a:lnTo>
                  <a:lnTo>
                    <a:pt x="25" y="4"/>
                  </a:lnTo>
                  <a:lnTo>
                    <a:pt x="22" y="4"/>
                  </a:lnTo>
                  <a:lnTo>
                    <a:pt x="19" y="4"/>
                  </a:lnTo>
                  <a:lnTo>
                    <a:pt x="16" y="4"/>
                  </a:lnTo>
                  <a:lnTo>
                    <a:pt x="14" y="6"/>
                  </a:lnTo>
                  <a:lnTo>
                    <a:pt x="11" y="6"/>
                  </a:lnTo>
                  <a:lnTo>
                    <a:pt x="8" y="6"/>
                  </a:lnTo>
                  <a:lnTo>
                    <a:pt x="5" y="8"/>
                  </a:lnTo>
                  <a:lnTo>
                    <a:pt x="2" y="9"/>
                  </a:lnTo>
                  <a:lnTo>
                    <a:pt x="0" y="12"/>
                  </a:lnTo>
                  <a:lnTo>
                    <a:pt x="2" y="14"/>
                  </a:lnTo>
                  <a:lnTo>
                    <a:pt x="2" y="16"/>
                  </a:lnTo>
                  <a:lnTo>
                    <a:pt x="5" y="17"/>
                  </a:lnTo>
                  <a:lnTo>
                    <a:pt x="8" y="19"/>
                  </a:lnTo>
                  <a:lnTo>
                    <a:pt x="11" y="19"/>
                  </a:lnTo>
                  <a:lnTo>
                    <a:pt x="16" y="19"/>
                  </a:lnTo>
                  <a:lnTo>
                    <a:pt x="19" y="19"/>
                  </a:lnTo>
                  <a:lnTo>
                    <a:pt x="22" y="19"/>
                  </a:lnTo>
                  <a:lnTo>
                    <a:pt x="25" y="19"/>
                  </a:lnTo>
                  <a:lnTo>
                    <a:pt x="28" y="19"/>
                  </a:lnTo>
                  <a:lnTo>
                    <a:pt x="30" y="19"/>
                  </a:lnTo>
                  <a:lnTo>
                    <a:pt x="33" y="19"/>
                  </a:lnTo>
                  <a:lnTo>
                    <a:pt x="36" y="19"/>
                  </a:lnTo>
                  <a:lnTo>
                    <a:pt x="39" y="20"/>
                  </a:lnTo>
                  <a:lnTo>
                    <a:pt x="42" y="20"/>
                  </a:lnTo>
                  <a:lnTo>
                    <a:pt x="42" y="19"/>
                  </a:lnTo>
                  <a:lnTo>
                    <a:pt x="44" y="17"/>
                  </a:lnTo>
                  <a:lnTo>
                    <a:pt x="44" y="16"/>
                  </a:lnTo>
                  <a:lnTo>
                    <a:pt x="44" y="11"/>
                  </a:lnTo>
                  <a:lnTo>
                    <a:pt x="44" y="8"/>
                  </a:lnTo>
                  <a:lnTo>
                    <a:pt x="42" y="3"/>
                  </a:lnTo>
                  <a:lnTo>
                    <a:pt x="42" y="2"/>
                  </a:lnTo>
                  <a:lnTo>
                    <a:pt x="39" y="2"/>
                  </a:lnTo>
                  <a:lnTo>
                    <a:pt x="39" y="0"/>
                  </a:lnTo>
                  <a:lnTo>
                    <a:pt x="36" y="0"/>
                  </a:lnTo>
                  <a:lnTo>
                    <a:pt x="36" y="2"/>
                  </a:lnTo>
                  <a:lnTo>
                    <a:pt x="33" y="2"/>
                  </a:lnTo>
                </a:path>
              </a:pathLst>
            </a:custGeom>
            <a:noFill/>
            <a:ln w="12700" cap="rnd">
              <a:solidFill>
                <a:srgbClr val="000000"/>
              </a:solidFill>
              <a:round/>
              <a:headEnd/>
              <a:tailEnd/>
            </a:ln>
          </p:spPr>
          <p:txBody>
            <a:bodyPr>
              <a:prstTxWarp prst="textNoShape">
                <a:avLst/>
              </a:prstTxWarp>
            </a:bodyPr>
            <a:lstStyle/>
            <a:p>
              <a:endParaRPr lang="en-US"/>
            </a:p>
          </p:txBody>
        </p:sp>
        <p:sp>
          <p:nvSpPr>
            <p:cNvPr id="25950" name="Freeform 889"/>
            <p:cNvSpPr>
              <a:spLocks/>
            </p:cNvSpPr>
            <p:nvPr/>
          </p:nvSpPr>
          <p:spPr bwMode="auto">
            <a:xfrm>
              <a:off x="5323" y="3151"/>
              <a:ext cx="33" cy="5"/>
            </a:xfrm>
            <a:custGeom>
              <a:avLst/>
              <a:gdLst>
                <a:gd name="T0" fmla="*/ 0 w 33"/>
                <a:gd name="T1" fmla="*/ 0 h 5"/>
                <a:gd name="T2" fmla="*/ 0 w 33"/>
                <a:gd name="T3" fmla="*/ 1 h 5"/>
                <a:gd name="T4" fmla="*/ 2 w 33"/>
                <a:gd name="T5" fmla="*/ 2 h 5"/>
                <a:gd name="T6" fmla="*/ 2 w 33"/>
                <a:gd name="T7" fmla="*/ 3 h 5"/>
                <a:gd name="T8" fmla="*/ 5 w 33"/>
                <a:gd name="T9" fmla="*/ 3 h 5"/>
                <a:gd name="T10" fmla="*/ 7 w 33"/>
                <a:gd name="T11" fmla="*/ 3 h 5"/>
                <a:gd name="T12" fmla="*/ 10 w 33"/>
                <a:gd name="T13" fmla="*/ 3 h 5"/>
                <a:gd name="T14" fmla="*/ 11 w 33"/>
                <a:gd name="T15" fmla="*/ 3 h 5"/>
                <a:gd name="T16" fmla="*/ 14 w 33"/>
                <a:gd name="T17" fmla="*/ 3 h 5"/>
                <a:gd name="T18" fmla="*/ 16 w 33"/>
                <a:gd name="T19" fmla="*/ 3 h 5"/>
                <a:gd name="T20" fmla="*/ 18 w 33"/>
                <a:gd name="T21" fmla="*/ 3 h 5"/>
                <a:gd name="T22" fmla="*/ 21 w 33"/>
                <a:gd name="T23" fmla="*/ 3 h 5"/>
                <a:gd name="T24" fmla="*/ 22 w 33"/>
                <a:gd name="T25" fmla="*/ 3 h 5"/>
                <a:gd name="T26" fmla="*/ 25 w 33"/>
                <a:gd name="T27" fmla="*/ 3 h 5"/>
                <a:gd name="T28" fmla="*/ 27 w 33"/>
                <a:gd name="T29" fmla="*/ 3 h 5"/>
                <a:gd name="T30" fmla="*/ 30 w 33"/>
                <a:gd name="T31" fmla="*/ 4 h 5"/>
                <a:gd name="T32" fmla="*/ 32 w 33"/>
                <a:gd name="T33" fmla="*/ 3 h 5"/>
                <a:gd name="T34" fmla="*/ 32 w 33"/>
                <a:gd name="T35" fmla="*/ 2 h 5"/>
                <a:gd name="T36" fmla="*/ 30 w 33"/>
                <a:gd name="T37" fmla="*/ 2 h 5"/>
                <a:gd name="T38" fmla="*/ 27 w 33"/>
                <a:gd name="T39" fmla="*/ 2 h 5"/>
                <a:gd name="T40" fmla="*/ 25 w 33"/>
                <a:gd name="T41" fmla="*/ 2 h 5"/>
                <a:gd name="T42" fmla="*/ 25 w 33"/>
                <a:gd name="T43" fmla="*/ 1 h 5"/>
                <a:gd name="T44" fmla="*/ 22 w 33"/>
                <a:gd name="T45" fmla="*/ 1 h 5"/>
                <a:gd name="T46" fmla="*/ 21 w 33"/>
                <a:gd name="T47" fmla="*/ 1 h 5"/>
                <a:gd name="T48" fmla="*/ 18 w 33"/>
                <a:gd name="T49" fmla="*/ 1 h 5"/>
                <a:gd name="T50" fmla="*/ 16 w 33"/>
                <a:gd name="T51" fmla="*/ 1 h 5"/>
                <a:gd name="T52" fmla="*/ 14 w 33"/>
                <a:gd name="T53" fmla="*/ 1 h 5"/>
                <a:gd name="T54" fmla="*/ 11 w 33"/>
                <a:gd name="T55" fmla="*/ 1 h 5"/>
                <a:gd name="T56" fmla="*/ 10 w 33"/>
                <a:gd name="T57" fmla="*/ 1 h 5"/>
                <a:gd name="T58" fmla="*/ 7 w 33"/>
                <a:gd name="T59" fmla="*/ 1 h 5"/>
                <a:gd name="T60" fmla="*/ 5 w 33"/>
                <a:gd name="T61" fmla="*/ 1 h 5"/>
                <a:gd name="T62" fmla="*/ 2 w 33"/>
                <a:gd name="T63" fmla="*/ 1 h 5"/>
                <a:gd name="T64" fmla="*/ 0 w 33"/>
                <a:gd name="T65" fmla="*/ 0 h 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5"/>
                <a:gd name="T101" fmla="*/ 33 w 33"/>
                <a:gd name="T102" fmla="*/ 5 h 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5">
                  <a:moveTo>
                    <a:pt x="0" y="0"/>
                  </a:moveTo>
                  <a:lnTo>
                    <a:pt x="0" y="1"/>
                  </a:lnTo>
                  <a:lnTo>
                    <a:pt x="2" y="2"/>
                  </a:lnTo>
                  <a:lnTo>
                    <a:pt x="2" y="3"/>
                  </a:lnTo>
                  <a:lnTo>
                    <a:pt x="5" y="3"/>
                  </a:lnTo>
                  <a:lnTo>
                    <a:pt x="7" y="3"/>
                  </a:lnTo>
                  <a:lnTo>
                    <a:pt x="10" y="3"/>
                  </a:lnTo>
                  <a:lnTo>
                    <a:pt x="11" y="3"/>
                  </a:lnTo>
                  <a:lnTo>
                    <a:pt x="14" y="3"/>
                  </a:lnTo>
                  <a:lnTo>
                    <a:pt x="16" y="3"/>
                  </a:lnTo>
                  <a:lnTo>
                    <a:pt x="18" y="3"/>
                  </a:lnTo>
                  <a:lnTo>
                    <a:pt x="21" y="3"/>
                  </a:lnTo>
                  <a:lnTo>
                    <a:pt x="22" y="3"/>
                  </a:lnTo>
                  <a:lnTo>
                    <a:pt x="25" y="3"/>
                  </a:lnTo>
                  <a:lnTo>
                    <a:pt x="27" y="3"/>
                  </a:lnTo>
                  <a:lnTo>
                    <a:pt x="30" y="4"/>
                  </a:lnTo>
                  <a:lnTo>
                    <a:pt x="32" y="3"/>
                  </a:lnTo>
                  <a:lnTo>
                    <a:pt x="32" y="2"/>
                  </a:lnTo>
                  <a:lnTo>
                    <a:pt x="30" y="2"/>
                  </a:lnTo>
                  <a:lnTo>
                    <a:pt x="27" y="2"/>
                  </a:lnTo>
                  <a:lnTo>
                    <a:pt x="25" y="2"/>
                  </a:lnTo>
                  <a:lnTo>
                    <a:pt x="25" y="1"/>
                  </a:lnTo>
                  <a:lnTo>
                    <a:pt x="22" y="1"/>
                  </a:lnTo>
                  <a:lnTo>
                    <a:pt x="21" y="1"/>
                  </a:lnTo>
                  <a:lnTo>
                    <a:pt x="18" y="1"/>
                  </a:lnTo>
                  <a:lnTo>
                    <a:pt x="16" y="1"/>
                  </a:lnTo>
                  <a:lnTo>
                    <a:pt x="14" y="1"/>
                  </a:lnTo>
                  <a:lnTo>
                    <a:pt x="11" y="1"/>
                  </a:lnTo>
                  <a:lnTo>
                    <a:pt x="10" y="1"/>
                  </a:lnTo>
                  <a:lnTo>
                    <a:pt x="7" y="1"/>
                  </a:lnTo>
                  <a:lnTo>
                    <a:pt x="5" y="1"/>
                  </a:lnTo>
                  <a:lnTo>
                    <a:pt x="2" y="1"/>
                  </a:lnTo>
                  <a:lnTo>
                    <a:pt x="0" y="0"/>
                  </a:lnTo>
                </a:path>
              </a:pathLst>
            </a:custGeom>
            <a:solidFill>
              <a:srgbClr val="B3CCCC"/>
            </a:solidFill>
            <a:ln w="127000" cap="rnd">
              <a:noFill/>
              <a:round/>
              <a:headEnd/>
              <a:tailEnd/>
            </a:ln>
          </p:spPr>
          <p:txBody>
            <a:bodyPr>
              <a:prstTxWarp prst="textNoShape">
                <a:avLst/>
              </a:prstTxWarp>
            </a:bodyPr>
            <a:lstStyle/>
            <a:p>
              <a:endParaRPr lang="en-US"/>
            </a:p>
          </p:txBody>
        </p:sp>
        <p:sp>
          <p:nvSpPr>
            <p:cNvPr id="25951" name="Freeform 890"/>
            <p:cNvSpPr>
              <a:spLocks/>
            </p:cNvSpPr>
            <p:nvPr/>
          </p:nvSpPr>
          <p:spPr bwMode="auto">
            <a:xfrm>
              <a:off x="5323" y="3151"/>
              <a:ext cx="30" cy="2"/>
            </a:xfrm>
            <a:custGeom>
              <a:avLst/>
              <a:gdLst>
                <a:gd name="T0" fmla="*/ 0 w 30"/>
                <a:gd name="T1" fmla="*/ 0 h 2"/>
                <a:gd name="T2" fmla="*/ 0 w 30"/>
                <a:gd name="T3" fmla="*/ 0 h 2"/>
                <a:gd name="T4" fmla="*/ 2 w 30"/>
                <a:gd name="T5" fmla="*/ 0 h 2"/>
                <a:gd name="T6" fmla="*/ 5 w 30"/>
                <a:gd name="T7" fmla="*/ 0 h 2"/>
                <a:gd name="T8" fmla="*/ 5 w 30"/>
                <a:gd name="T9" fmla="*/ 1 h 2"/>
                <a:gd name="T10" fmla="*/ 7 w 30"/>
                <a:gd name="T11" fmla="*/ 1 h 2"/>
                <a:gd name="T12" fmla="*/ 9 w 30"/>
                <a:gd name="T13" fmla="*/ 1 h 2"/>
                <a:gd name="T14" fmla="*/ 11 w 30"/>
                <a:gd name="T15" fmla="*/ 0 h 2"/>
                <a:gd name="T16" fmla="*/ 16 w 30"/>
                <a:gd name="T17" fmla="*/ 0 h 2"/>
                <a:gd name="T18" fmla="*/ 18 w 30"/>
                <a:gd name="T19" fmla="*/ 0 h 2"/>
                <a:gd name="T20" fmla="*/ 20 w 30"/>
                <a:gd name="T21" fmla="*/ 0 h 2"/>
                <a:gd name="T22" fmla="*/ 22 w 30"/>
                <a:gd name="T23" fmla="*/ 1 h 2"/>
                <a:gd name="T24" fmla="*/ 24 w 30"/>
                <a:gd name="T25" fmla="*/ 1 h 2"/>
                <a:gd name="T26" fmla="*/ 27 w 30"/>
                <a:gd name="T27" fmla="*/ 1 h 2"/>
                <a:gd name="T28" fmla="*/ 27 w 30"/>
                <a:gd name="T29" fmla="*/ 1 h 2"/>
                <a:gd name="T30" fmla="*/ 29 w 30"/>
                <a:gd name="T31" fmla="*/ 1 h 2"/>
                <a:gd name="T32" fmla="*/ 27 w 30"/>
                <a:gd name="T33" fmla="*/ 1 h 2"/>
                <a:gd name="T34" fmla="*/ 24 w 30"/>
                <a:gd name="T35" fmla="*/ 0 h 2"/>
                <a:gd name="T36" fmla="*/ 22 w 30"/>
                <a:gd name="T37" fmla="*/ 0 h 2"/>
                <a:gd name="T38" fmla="*/ 20 w 30"/>
                <a:gd name="T39" fmla="*/ 0 h 2"/>
                <a:gd name="T40" fmla="*/ 18 w 30"/>
                <a:gd name="T41" fmla="*/ 0 h 2"/>
                <a:gd name="T42" fmla="*/ 16 w 30"/>
                <a:gd name="T43" fmla="*/ 0 h 2"/>
                <a:gd name="T44" fmla="*/ 13 w 30"/>
                <a:gd name="T45" fmla="*/ 0 h 2"/>
                <a:gd name="T46" fmla="*/ 11 w 30"/>
                <a:gd name="T47" fmla="*/ 0 h 2"/>
                <a:gd name="T48" fmla="*/ 9 w 30"/>
                <a:gd name="T49" fmla="*/ 0 h 2"/>
                <a:gd name="T50" fmla="*/ 7 w 30"/>
                <a:gd name="T51" fmla="*/ 0 h 2"/>
                <a:gd name="T52" fmla="*/ 5 w 30"/>
                <a:gd name="T53" fmla="*/ 0 h 2"/>
                <a:gd name="T54" fmla="*/ 5 w 30"/>
                <a:gd name="T55" fmla="*/ 0 h 2"/>
                <a:gd name="T56" fmla="*/ 2 w 30"/>
                <a:gd name="T57" fmla="*/ 0 h 2"/>
                <a:gd name="T58" fmla="*/ 2 w 30"/>
                <a:gd name="T59" fmla="*/ 0 h 2"/>
                <a:gd name="T60" fmla="*/ 0 w 30"/>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0"/>
                <a:gd name="T94" fmla="*/ 0 h 2"/>
                <a:gd name="T95" fmla="*/ 30 w 30"/>
                <a:gd name="T96" fmla="*/ 2 h 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0" h="2">
                  <a:moveTo>
                    <a:pt x="0" y="0"/>
                  </a:moveTo>
                  <a:lnTo>
                    <a:pt x="0" y="0"/>
                  </a:lnTo>
                  <a:lnTo>
                    <a:pt x="2" y="0"/>
                  </a:lnTo>
                  <a:lnTo>
                    <a:pt x="5" y="0"/>
                  </a:lnTo>
                  <a:lnTo>
                    <a:pt x="5" y="1"/>
                  </a:lnTo>
                  <a:lnTo>
                    <a:pt x="7" y="1"/>
                  </a:lnTo>
                  <a:lnTo>
                    <a:pt x="9" y="1"/>
                  </a:lnTo>
                  <a:lnTo>
                    <a:pt x="11" y="0"/>
                  </a:lnTo>
                  <a:lnTo>
                    <a:pt x="16" y="0"/>
                  </a:lnTo>
                  <a:lnTo>
                    <a:pt x="18" y="0"/>
                  </a:lnTo>
                  <a:lnTo>
                    <a:pt x="20" y="0"/>
                  </a:lnTo>
                  <a:lnTo>
                    <a:pt x="22" y="1"/>
                  </a:lnTo>
                  <a:lnTo>
                    <a:pt x="24" y="1"/>
                  </a:lnTo>
                  <a:lnTo>
                    <a:pt x="27" y="1"/>
                  </a:lnTo>
                  <a:lnTo>
                    <a:pt x="29" y="1"/>
                  </a:lnTo>
                  <a:lnTo>
                    <a:pt x="27" y="1"/>
                  </a:lnTo>
                  <a:lnTo>
                    <a:pt x="24" y="0"/>
                  </a:lnTo>
                  <a:lnTo>
                    <a:pt x="22" y="0"/>
                  </a:lnTo>
                  <a:lnTo>
                    <a:pt x="20" y="0"/>
                  </a:lnTo>
                  <a:lnTo>
                    <a:pt x="18" y="0"/>
                  </a:lnTo>
                  <a:lnTo>
                    <a:pt x="16" y="0"/>
                  </a:lnTo>
                  <a:lnTo>
                    <a:pt x="13" y="0"/>
                  </a:lnTo>
                  <a:lnTo>
                    <a:pt x="11" y="0"/>
                  </a:lnTo>
                  <a:lnTo>
                    <a:pt x="9" y="0"/>
                  </a:lnTo>
                  <a:lnTo>
                    <a:pt x="7" y="0"/>
                  </a:lnTo>
                  <a:lnTo>
                    <a:pt x="5" y="0"/>
                  </a:lnTo>
                  <a:lnTo>
                    <a:pt x="2" y="0"/>
                  </a:lnTo>
                  <a:lnTo>
                    <a:pt x="0" y="0"/>
                  </a:lnTo>
                </a:path>
              </a:pathLst>
            </a:custGeom>
            <a:solidFill>
              <a:srgbClr val="001A1A"/>
            </a:solidFill>
            <a:ln w="127000" cap="rnd">
              <a:noFill/>
              <a:round/>
              <a:headEnd/>
              <a:tailEnd/>
            </a:ln>
          </p:spPr>
          <p:txBody>
            <a:bodyPr>
              <a:prstTxWarp prst="textNoShape">
                <a:avLst/>
              </a:prstTxWarp>
            </a:bodyPr>
            <a:lstStyle/>
            <a:p>
              <a:endParaRPr lang="en-US"/>
            </a:p>
          </p:txBody>
        </p:sp>
        <p:sp>
          <p:nvSpPr>
            <p:cNvPr id="25952" name="Freeform 891"/>
            <p:cNvSpPr>
              <a:spLocks/>
            </p:cNvSpPr>
            <p:nvPr/>
          </p:nvSpPr>
          <p:spPr bwMode="auto">
            <a:xfrm>
              <a:off x="5323" y="3142"/>
              <a:ext cx="26" cy="5"/>
            </a:xfrm>
            <a:custGeom>
              <a:avLst/>
              <a:gdLst>
                <a:gd name="T0" fmla="*/ 0 w 26"/>
                <a:gd name="T1" fmla="*/ 3 h 5"/>
                <a:gd name="T2" fmla="*/ 0 w 26"/>
                <a:gd name="T3" fmla="*/ 3 h 5"/>
                <a:gd name="T4" fmla="*/ 2 w 26"/>
                <a:gd name="T5" fmla="*/ 3 h 5"/>
                <a:gd name="T6" fmla="*/ 4 w 26"/>
                <a:gd name="T7" fmla="*/ 2 h 5"/>
                <a:gd name="T8" fmla="*/ 7 w 26"/>
                <a:gd name="T9" fmla="*/ 1 h 5"/>
                <a:gd name="T10" fmla="*/ 9 w 26"/>
                <a:gd name="T11" fmla="*/ 1 h 5"/>
                <a:gd name="T12" fmla="*/ 13 w 26"/>
                <a:gd name="T13" fmla="*/ 1 h 5"/>
                <a:gd name="T14" fmla="*/ 15 w 26"/>
                <a:gd name="T15" fmla="*/ 1 h 5"/>
                <a:gd name="T16" fmla="*/ 17 w 26"/>
                <a:gd name="T17" fmla="*/ 1 h 5"/>
                <a:gd name="T18" fmla="*/ 19 w 26"/>
                <a:gd name="T19" fmla="*/ 1 h 5"/>
                <a:gd name="T20" fmla="*/ 21 w 26"/>
                <a:gd name="T21" fmla="*/ 1 h 5"/>
                <a:gd name="T22" fmla="*/ 23 w 26"/>
                <a:gd name="T23" fmla="*/ 0 h 5"/>
                <a:gd name="T24" fmla="*/ 25 w 26"/>
                <a:gd name="T25" fmla="*/ 0 h 5"/>
                <a:gd name="T26" fmla="*/ 25 w 26"/>
                <a:gd name="T27" fmla="*/ 1 h 5"/>
                <a:gd name="T28" fmla="*/ 23 w 26"/>
                <a:gd name="T29" fmla="*/ 1 h 5"/>
                <a:gd name="T30" fmla="*/ 21 w 26"/>
                <a:gd name="T31" fmla="*/ 1 h 5"/>
                <a:gd name="T32" fmla="*/ 19 w 26"/>
                <a:gd name="T33" fmla="*/ 1 h 5"/>
                <a:gd name="T34" fmla="*/ 17 w 26"/>
                <a:gd name="T35" fmla="*/ 1 h 5"/>
                <a:gd name="T36" fmla="*/ 15 w 26"/>
                <a:gd name="T37" fmla="*/ 2 h 5"/>
                <a:gd name="T38" fmla="*/ 13 w 26"/>
                <a:gd name="T39" fmla="*/ 2 h 5"/>
                <a:gd name="T40" fmla="*/ 10 w 26"/>
                <a:gd name="T41" fmla="*/ 2 h 5"/>
                <a:gd name="T42" fmla="*/ 9 w 26"/>
                <a:gd name="T43" fmla="*/ 2 h 5"/>
                <a:gd name="T44" fmla="*/ 7 w 26"/>
                <a:gd name="T45" fmla="*/ 2 h 5"/>
                <a:gd name="T46" fmla="*/ 7 w 26"/>
                <a:gd name="T47" fmla="*/ 3 h 5"/>
                <a:gd name="T48" fmla="*/ 4 w 26"/>
                <a:gd name="T49" fmla="*/ 3 h 5"/>
                <a:gd name="T50" fmla="*/ 2 w 26"/>
                <a:gd name="T51" fmla="*/ 3 h 5"/>
                <a:gd name="T52" fmla="*/ 2 w 26"/>
                <a:gd name="T53" fmla="*/ 4 h 5"/>
                <a:gd name="T54" fmla="*/ 0 w 26"/>
                <a:gd name="T55" fmla="*/ 3 h 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
                <a:gd name="T85" fmla="*/ 0 h 5"/>
                <a:gd name="T86" fmla="*/ 26 w 26"/>
                <a:gd name="T87" fmla="*/ 5 h 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 h="5">
                  <a:moveTo>
                    <a:pt x="0" y="3"/>
                  </a:moveTo>
                  <a:lnTo>
                    <a:pt x="0" y="3"/>
                  </a:lnTo>
                  <a:lnTo>
                    <a:pt x="2" y="3"/>
                  </a:lnTo>
                  <a:lnTo>
                    <a:pt x="4" y="2"/>
                  </a:lnTo>
                  <a:lnTo>
                    <a:pt x="7" y="1"/>
                  </a:lnTo>
                  <a:lnTo>
                    <a:pt x="9" y="1"/>
                  </a:lnTo>
                  <a:lnTo>
                    <a:pt x="13" y="1"/>
                  </a:lnTo>
                  <a:lnTo>
                    <a:pt x="15" y="1"/>
                  </a:lnTo>
                  <a:lnTo>
                    <a:pt x="17" y="1"/>
                  </a:lnTo>
                  <a:lnTo>
                    <a:pt x="19" y="1"/>
                  </a:lnTo>
                  <a:lnTo>
                    <a:pt x="21" y="1"/>
                  </a:lnTo>
                  <a:lnTo>
                    <a:pt x="23" y="0"/>
                  </a:lnTo>
                  <a:lnTo>
                    <a:pt x="25" y="0"/>
                  </a:lnTo>
                  <a:lnTo>
                    <a:pt x="25" y="1"/>
                  </a:lnTo>
                  <a:lnTo>
                    <a:pt x="23" y="1"/>
                  </a:lnTo>
                  <a:lnTo>
                    <a:pt x="21" y="1"/>
                  </a:lnTo>
                  <a:lnTo>
                    <a:pt x="19" y="1"/>
                  </a:lnTo>
                  <a:lnTo>
                    <a:pt x="17" y="1"/>
                  </a:lnTo>
                  <a:lnTo>
                    <a:pt x="15" y="2"/>
                  </a:lnTo>
                  <a:lnTo>
                    <a:pt x="13" y="2"/>
                  </a:lnTo>
                  <a:lnTo>
                    <a:pt x="10" y="2"/>
                  </a:lnTo>
                  <a:lnTo>
                    <a:pt x="9" y="2"/>
                  </a:lnTo>
                  <a:lnTo>
                    <a:pt x="7" y="2"/>
                  </a:lnTo>
                  <a:lnTo>
                    <a:pt x="7" y="3"/>
                  </a:lnTo>
                  <a:lnTo>
                    <a:pt x="4" y="3"/>
                  </a:lnTo>
                  <a:lnTo>
                    <a:pt x="2" y="3"/>
                  </a:lnTo>
                  <a:lnTo>
                    <a:pt x="2" y="4"/>
                  </a:lnTo>
                  <a:lnTo>
                    <a:pt x="0" y="3"/>
                  </a:lnTo>
                </a:path>
              </a:pathLst>
            </a:custGeom>
            <a:solidFill>
              <a:srgbClr val="FFFFFF"/>
            </a:solidFill>
            <a:ln w="127000" cap="rnd">
              <a:noFill/>
              <a:round/>
              <a:headEnd/>
              <a:tailEnd/>
            </a:ln>
          </p:spPr>
          <p:txBody>
            <a:bodyPr>
              <a:prstTxWarp prst="textNoShape">
                <a:avLst/>
              </a:prstTxWarp>
            </a:bodyPr>
            <a:lstStyle/>
            <a:p>
              <a:endParaRPr lang="en-US"/>
            </a:p>
          </p:txBody>
        </p:sp>
        <p:sp>
          <p:nvSpPr>
            <p:cNvPr id="25953" name="Freeform 892"/>
            <p:cNvSpPr>
              <a:spLocks/>
            </p:cNvSpPr>
            <p:nvPr/>
          </p:nvSpPr>
          <p:spPr bwMode="auto">
            <a:xfrm>
              <a:off x="5353" y="3139"/>
              <a:ext cx="4" cy="17"/>
            </a:xfrm>
            <a:custGeom>
              <a:avLst/>
              <a:gdLst>
                <a:gd name="T0" fmla="*/ 0 w 4"/>
                <a:gd name="T1" fmla="*/ 6 h 17"/>
                <a:gd name="T2" fmla="*/ 0 w 4"/>
                <a:gd name="T3" fmla="*/ 5 h 17"/>
                <a:gd name="T4" fmla="*/ 0 w 4"/>
                <a:gd name="T5" fmla="*/ 4 h 17"/>
                <a:gd name="T6" fmla="*/ 1 w 4"/>
                <a:gd name="T7" fmla="*/ 3 h 17"/>
                <a:gd name="T8" fmla="*/ 1 w 4"/>
                <a:gd name="T9" fmla="*/ 1 h 17"/>
                <a:gd name="T10" fmla="*/ 2 w 4"/>
                <a:gd name="T11" fmla="*/ 0 h 17"/>
                <a:gd name="T12" fmla="*/ 2 w 4"/>
                <a:gd name="T13" fmla="*/ 1 h 17"/>
                <a:gd name="T14" fmla="*/ 2 w 4"/>
                <a:gd name="T15" fmla="*/ 1 h 17"/>
                <a:gd name="T16" fmla="*/ 2 w 4"/>
                <a:gd name="T17" fmla="*/ 4 h 17"/>
                <a:gd name="T18" fmla="*/ 3 w 4"/>
                <a:gd name="T19" fmla="*/ 5 h 17"/>
                <a:gd name="T20" fmla="*/ 3 w 4"/>
                <a:gd name="T21" fmla="*/ 6 h 17"/>
                <a:gd name="T22" fmla="*/ 3 w 4"/>
                <a:gd name="T23" fmla="*/ 8 h 17"/>
                <a:gd name="T24" fmla="*/ 3 w 4"/>
                <a:gd name="T25" fmla="*/ 9 h 17"/>
                <a:gd name="T26" fmla="*/ 3 w 4"/>
                <a:gd name="T27" fmla="*/ 10 h 17"/>
                <a:gd name="T28" fmla="*/ 3 w 4"/>
                <a:gd name="T29" fmla="*/ 11 h 17"/>
                <a:gd name="T30" fmla="*/ 3 w 4"/>
                <a:gd name="T31" fmla="*/ 12 h 17"/>
                <a:gd name="T32" fmla="*/ 3 w 4"/>
                <a:gd name="T33" fmla="*/ 15 h 17"/>
                <a:gd name="T34" fmla="*/ 2 w 4"/>
                <a:gd name="T35" fmla="*/ 15 h 17"/>
                <a:gd name="T36" fmla="*/ 2 w 4"/>
                <a:gd name="T37" fmla="*/ 16 h 17"/>
                <a:gd name="T38" fmla="*/ 2 w 4"/>
                <a:gd name="T39" fmla="*/ 16 h 17"/>
                <a:gd name="T40" fmla="*/ 2 w 4"/>
                <a:gd name="T41" fmla="*/ 15 h 17"/>
                <a:gd name="T42" fmla="*/ 1 w 4"/>
                <a:gd name="T43" fmla="*/ 14 h 17"/>
                <a:gd name="T44" fmla="*/ 1 w 4"/>
                <a:gd name="T45" fmla="*/ 12 h 17"/>
                <a:gd name="T46" fmla="*/ 0 w 4"/>
                <a:gd name="T47" fmla="*/ 11 h 17"/>
                <a:gd name="T48" fmla="*/ 0 w 4"/>
                <a:gd name="T49" fmla="*/ 9 h 17"/>
                <a:gd name="T50" fmla="*/ 0 w 4"/>
                <a:gd name="T51" fmla="*/ 8 h 17"/>
                <a:gd name="T52" fmla="*/ 0 w 4"/>
                <a:gd name="T53" fmla="*/ 6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
                <a:gd name="T82" fmla="*/ 0 h 17"/>
                <a:gd name="T83" fmla="*/ 4 w 4"/>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 h="17">
                  <a:moveTo>
                    <a:pt x="0" y="6"/>
                  </a:moveTo>
                  <a:lnTo>
                    <a:pt x="0" y="5"/>
                  </a:lnTo>
                  <a:lnTo>
                    <a:pt x="0" y="4"/>
                  </a:lnTo>
                  <a:lnTo>
                    <a:pt x="1" y="3"/>
                  </a:lnTo>
                  <a:lnTo>
                    <a:pt x="1" y="1"/>
                  </a:lnTo>
                  <a:lnTo>
                    <a:pt x="2" y="0"/>
                  </a:lnTo>
                  <a:lnTo>
                    <a:pt x="2" y="1"/>
                  </a:lnTo>
                  <a:lnTo>
                    <a:pt x="2" y="4"/>
                  </a:lnTo>
                  <a:lnTo>
                    <a:pt x="3" y="5"/>
                  </a:lnTo>
                  <a:lnTo>
                    <a:pt x="3" y="6"/>
                  </a:lnTo>
                  <a:lnTo>
                    <a:pt x="3" y="8"/>
                  </a:lnTo>
                  <a:lnTo>
                    <a:pt x="3" y="9"/>
                  </a:lnTo>
                  <a:lnTo>
                    <a:pt x="3" y="10"/>
                  </a:lnTo>
                  <a:lnTo>
                    <a:pt x="3" y="11"/>
                  </a:lnTo>
                  <a:lnTo>
                    <a:pt x="3" y="12"/>
                  </a:lnTo>
                  <a:lnTo>
                    <a:pt x="3" y="15"/>
                  </a:lnTo>
                  <a:lnTo>
                    <a:pt x="2" y="15"/>
                  </a:lnTo>
                  <a:lnTo>
                    <a:pt x="2" y="16"/>
                  </a:lnTo>
                  <a:lnTo>
                    <a:pt x="2" y="15"/>
                  </a:lnTo>
                  <a:lnTo>
                    <a:pt x="1" y="14"/>
                  </a:lnTo>
                  <a:lnTo>
                    <a:pt x="1" y="12"/>
                  </a:lnTo>
                  <a:lnTo>
                    <a:pt x="0" y="11"/>
                  </a:lnTo>
                  <a:lnTo>
                    <a:pt x="0" y="9"/>
                  </a:lnTo>
                  <a:lnTo>
                    <a:pt x="0" y="8"/>
                  </a:lnTo>
                  <a:lnTo>
                    <a:pt x="0" y="6"/>
                  </a:lnTo>
                </a:path>
              </a:pathLst>
            </a:custGeom>
            <a:solidFill>
              <a:srgbClr val="F3F3F3"/>
            </a:solidFill>
            <a:ln w="127000" cap="rnd">
              <a:noFill/>
              <a:round/>
              <a:headEnd/>
              <a:tailEnd/>
            </a:ln>
          </p:spPr>
          <p:txBody>
            <a:bodyPr>
              <a:prstTxWarp prst="textNoShape">
                <a:avLst/>
              </a:prstTxWarp>
            </a:bodyPr>
            <a:lstStyle/>
            <a:p>
              <a:endParaRPr lang="en-US"/>
            </a:p>
          </p:txBody>
        </p:sp>
        <p:sp>
          <p:nvSpPr>
            <p:cNvPr id="25954" name="Freeform 893"/>
            <p:cNvSpPr>
              <a:spLocks/>
            </p:cNvSpPr>
            <p:nvPr/>
          </p:nvSpPr>
          <p:spPr bwMode="auto">
            <a:xfrm>
              <a:off x="5356" y="3139"/>
              <a:ext cx="1" cy="4"/>
            </a:xfrm>
            <a:custGeom>
              <a:avLst/>
              <a:gdLst>
                <a:gd name="T0" fmla="*/ 0 w 1"/>
                <a:gd name="T1" fmla="*/ 3 h 4"/>
                <a:gd name="T2" fmla="*/ 0 w 1"/>
                <a:gd name="T3" fmla="*/ 3 h 4"/>
                <a:gd name="T4" fmla="*/ 0 w 1"/>
                <a:gd name="T5" fmla="*/ 3 h 4"/>
                <a:gd name="T6" fmla="*/ 0 w 1"/>
                <a:gd name="T7" fmla="*/ 3 h 4"/>
                <a:gd name="T8" fmla="*/ 0 w 1"/>
                <a:gd name="T9" fmla="*/ 2 h 4"/>
                <a:gd name="T10" fmla="*/ 0 w 1"/>
                <a:gd name="T11" fmla="*/ 2 h 4"/>
                <a:gd name="T12" fmla="*/ 0 w 1"/>
                <a:gd name="T13" fmla="*/ 2 h 4"/>
                <a:gd name="T14" fmla="*/ 0 w 1"/>
                <a:gd name="T15" fmla="*/ 1 h 4"/>
                <a:gd name="T16" fmla="*/ 0 w 1"/>
                <a:gd name="T17" fmla="*/ 1 h 4"/>
                <a:gd name="T18" fmla="*/ 0 w 1"/>
                <a:gd name="T19" fmla="*/ 1 h 4"/>
                <a:gd name="T20" fmla="*/ 0 w 1"/>
                <a:gd name="T21" fmla="*/ 0 h 4"/>
                <a:gd name="T22" fmla="*/ 0 w 1"/>
                <a:gd name="T23" fmla="*/ 1 h 4"/>
                <a:gd name="T24" fmla="*/ 0 w 1"/>
                <a:gd name="T25" fmla="*/ 1 h 4"/>
                <a:gd name="T26" fmla="*/ 0 w 1"/>
                <a:gd name="T27" fmla="*/ 2 h 4"/>
                <a:gd name="T28" fmla="*/ 0 w 1"/>
                <a:gd name="T29" fmla="*/ 2 h 4"/>
                <a:gd name="T30" fmla="*/ 0 w 1"/>
                <a:gd name="T31" fmla="*/ 3 h 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
                <a:gd name="T49" fmla="*/ 0 h 4"/>
                <a:gd name="T50" fmla="*/ 1 w 1"/>
                <a:gd name="T51" fmla="*/ 4 h 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 h="4">
                  <a:moveTo>
                    <a:pt x="0" y="3"/>
                  </a:moveTo>
                  <a:lnTo>
                    <a:pt x="0" y="3"/>
                  </a:lnTo>
                  <a:lnTo>
                    <a:pt x="0" y="2"/>
                  </a:lnTo>
                  <a:lnTo>
                    <a:pt x="0" y="1"/>
                  </a:lnTo>
                  <a:lnTo>
                    <a:pt x="0" y="0"/>
                  </a:lnTo>
                  <a:lnTo>
                    <a:pt x="0" y="1"/>
                  </a:lnTo>
                  <a:lnTo>
                    <a:pt x="0" y="2"/>
                  </a:lnTo>
                  <a:lnTo>
                    <a:pt x="0" y="3"/>
                  </a:lnTo>
                </a:path>
              </a:pathLst>
            </a:custGeom>
            <a:solidFill>
              <a:srgbClr val="C0D9D9"/>
            </a:solidFill>
            <a:ln w="127000" cap="rnd">
              <a:noFill/>
              <a:round/>
              <a:headEnd/>
              <a:tailEnd/>
            </a:ln>
          </p:spPr>
          <p:txBody>
            <a:bodyPr>
              <a:prstTxWarp prst="textNoShape">
                <a:avLst/>
              </a:prstTxWarp>
            </a:bodyPr>
            <a:lstStyle/>
            <a:p>
              <a:endParaRPr lang="en-US"/>
            </a:p>
          </p:txBody>
        </p:sp>
        <p:sp>
          <p:nvSpPr>
            <p:cNvPr id="25955" name="Freeform 894"/>
            <p:cNvSpPr>
              <a:spLocks/>
            </p:cNvSpPr>
            <p:nvPr/>
          </p:nvSpPr>
          <p:spPr bwMode="auto">
            <a:xfrm>
              <a:off x="5356" y="314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
                <a:gd name="T37" fmla="*/ 0 h 1"/>
                <a:gd name="T38" fmla="*/ 1 w 1"/>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 h="1">
                  <a:moveTo>
                    <a:pt x="0" y="0"/>
                  </a:moveTo>
                  <a:lnTo>
                    <a:pt x="0" y="0"/>
                  </a:lnTo>
                </a:path>
              </a:pathLst>
            </a:custGeom>
            <a:solidFill>
              <a:srgbClr val="001A1A"/>
            </a:solidFill>
            <a:ln w="127000" cap="rnd">
              <a:noFill/>
              <a:round/>
              <a:headEnd/>
              <a:tailEnd/>
            </a:ln>
          </p:spPr>
          <p:txBody>
            <a:bodyPr>
              <a:prstTxWarp prst="textNoShape">
                <a:avLst/>
              </a:prstTxWarp>
            </a:bodyPr>
            <a:lstStyle/>
            <a:p>
              <a:endParaRPr lang="en-US"/>
            </a:p>
          </p:txBody>
        </p:sp>
        <p:sp>
          <p:nvSpPr>
            <p:cNvPr id="25956" name="Freeform 895"/>
            <p:cNvSpPr>
              <a:spLocks/>
            </p:cNvSpPr>
            <p:nvPr/>
          </p:nvSpPr>
          <p:spPr bwMode="auto">
            <a:xfrm>
              <a:off x="5352" y="3146"/>
              <a:ext cx="5" cy="4"/>
            </a:xfrm>
            <a:custGeom>
              <a:avLst/>
              <a:gdLst>
                <a:gd name="T0" fmla="*/ 0 w 5"/>
                <a:gd name="T1" fmla="*/ 0 h 4"/>
                <a:gd name="T2" fmla="*/ 0 w 5"/>
                <a:gd name="T3" fmla="*/ 0 h 4"/>
                <a:gd name="T4" fmla="*/ 4 w 5"/>
                <a:gd name="T5" fmla="*/ 1 h 4"/>
                <a:gd name="T6" fmla="*/ 4 w 5"/>
                <a:gd name="T7" fmla="*/ 2 h 4"/>
                <a:gd name="T8" fmla="*/ 4 w 5"/>
                <a:gd name="T9" fmla="*/ 2 h 4"/>
                <a:gd name="T10" fmla="*/ 0 w 5"/>
                <a:gd name="T11" fmla="*/ 2 h 4"/>
                <a:gd name="T12" fmla="*/ 0 w 5"/>
                <a:gd name="T13" fmla="*/ 3 h 4"/>
                <a:gd name="T14" fmla="*/ 0 w 5"/>
                <a:gd name="T15" fmla="*/ 2 h 4"/>
                <a:gd name="T16" fmla="*/ 0 w 5"/>
                <a:gd name="T17" fmla="*/ 2 h 4"/>
                <a:gd name="T18" fmla="*/ 0 w 5"/>
                <a:gd name="T19" fmla="*/ 1 h 4"/>
                <a:gd name="T20" fmla="*/ 0 w 5"/>
                <a:gd name="T21" fmla="*/ 0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
                <a:gd name="T34" fmla="*/ 0 h 4"/>
                <a:gd name="T35" fmla="*/ 5 w 5"/>
                <a:gd name="T36" fmla="*/ 4 h 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 h="4">
                  <a:moveTo>
                    <a:pt x="0" y="0"/>
                  </a:moveTo>
                  <a:lnTo>
                    <a:pt x="0" y="0"/>
                  </a:lnTo>
                  <a:lnTo>
                    <a:pt x="4" y="1"/>
                  </a:lnTo>
                  <a:lnTo>
                    <a:pt x="4" y="2"/>
                  </a:lnTo>
                  <a:lnTo>
                    <a:pt x="0" y="2"/>
                  </a:lnTo>
                  <a:lnTo>
                    <a:pt x="0" y="3"/>
                  </a:lnTo>
                  <a:lnTo>
                    <a:pt x="0" y="2"/>
                  </a:lnTo>
                  <a:lnTo>
                    <a:pt x="0" y="1"/>
                  </a:lnTo>
                  <a:lnTo>
                    <a:pt x="0" y="0"/>
                  </a:lnTo>
                </a:path>
              </a:pathLst>
            </a:custGeom>
            <a:solidFill>
              <a:srgbClr val="B4C0C0"/>
            </a:solidFill>
            <a:ln w="127000" cap="rnd">
              <a:noFill/>
              <a:round/>
              <a:headEnd/>
              <a:tailEnd/>
            </a:ln>
          </p:spPr>
          <p:txBody>
            <a:bodyPr>
              <a:prstTxWarp prst="textNoShape">
                <a:avLst/>
              </a:prstTxWarp>
            </a:bodyPr>
            <a:lstStyle/>
            <a:p>
              <a:endParaRPr lang="en-US"/>
            </a:p>
          </p:txBody>
        </p:sp>
        <p:sp>
          <p:nvSpPr>
            <p:cNvPr id="25957" name="Freeform 896"/>
            <p:cNvSpPr>
              <a:spLocks/>
            </p:cNvSpPr>
            <p:nvPr/>
          </p:nvSpPr>
          <p:spPr bwMode="auto">
            <a:xfrm>
              <a:off x="5356" y="31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
                <a:gd name="T40" fmla="*/ 0 h 1"/>
                <a:gd name="T41" fmla="*/ 1 w 1"/>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 h="1">
                  <a:moveTo>
                    <a:pt x="0" y="0"/>
                  </a:moveTo>
                  <a:lnTo>
                    <a:pt x="0" y="0"/>
                  </a:lnTo>
                </a:path>
              </a:pathLst>
            </a:custGeom>
            <a:solidFill>
              <a:srgbClr val="FFFFFF"/>
            </a:solidFill>
            <a:ln w="127000" cap="rnd">
              <a:noFill/>
              <a:round/>
              <a:headEnd/>
              <a:tailEnd/>
            </a:ln>
          </p:spPr>
          <p:txBody>
            <a:bodyPr>
              <a:prstTxWarp prst="textNoShape">
                <a:avLst/>
              </a:prstTxWarp>
            </a:bodyPr>
            <a:lstStyle/>
            <a:p>
              <a:endParaRPr lang="en-US"/>
            </a:p>
          </p:txBody>
        </p:sp>
        <p:sp>
          <p:nvSpPr>
            <p:cNvPr id="25958" name="Freeform 897"/>
            <p:cNvSpPr>
              <a:spLocks/>
            </p:cNvSpPr>
            <p:nvPr/>
          </p:nvSpPr>
          <p:spPr bwMode="auto">
            <a:xfrm>
              <a:off x="5325" y="3112"/>
              <a:ext cx="16" cy="8"/>
            </a:xfrm>
            <a:custGeom>
              <a:avLst/>
              <a:gdLst>
                <a:gd name="T0" fmla="*/ 0 w 16"/>
                <a:gd name="T1" fmla="*/ 0 h 8"/>
                <a:gd name="T2" fmla="*/ 0 w 16"/>
                <a:gd name="T3" fmla="*/ 0 h 8"/>
                <a:gd name="T4" fmla="*/ 0 w 16"/>
                <a:gd name="T5" fmla="*/ 1 h 8"/>
                <a:gd name="T6" fmla="*/ 0 w 16"/>
                <a:gd name="T7" fmla="*/ 2 h 8"/>
                <a:gd name="T8" fmla="*/ 2 w 16"/>
                <a:gd name="T9" fmla="*/ 4 h 8"/>
                <a:gd name="T10" fmla="*/ 4 w 16"/>
                <a:gd name="T11" fmla="*/ 5 h 8"/>
                <a:gd name="T12" fmla="*/ 6 w 16"/>
                <a:gd name="T13" fmla="*/ 5 h 8"/>
                <a:gd name="T14" fmla="*/ 6 w 16"/>
                <a:gd name="T15" fmla="*/ 6 h 8"/>
                <a:gd name="T16" fmla="*/ 7 w 16"/>
                <a:gd name="T17" fmla="*/ 6 h 8"/>
                <a:gd name="T18" fmla="*/ 9 w 16"/>
                <a:gd name="T19" fmla="*/ 6 h 8"/>
                <a:gd name="T20" fmla="*/ 11 w 16"/>
                <a:gd name="T21" fmla="*/ 6 h 8"/>
                <a:gd name="T22" fmla="*/ 13 w 16"/>
                <a:gd name="T23" fmla="*/ 7 h 8"/>
                <a:gd name="T24" fmla="*/ 13 w 16"/>
                <a:gd name="T25" fmla="*/ 6 h 8"/>
                <a:gd name="T26" fmla="*/ 15 w 16"/>
                <a:gd name="T27" fmla="*/ 6 h 8"/>
                <a:gd name="T28" fmla="*/ 13 w 16"/>
                <a:gd name="T29" fmla="*/ 4 h 8"/>
                <a:gd name="T30" fmla="*/ 11 w 16"/>
                <a:gd name="T31" fmla="*/ 4 h 8"/>
                <a:gd name="T32" fmla="*/ 9 w 16"/>
                <a:gd name="T33" fmla="*/ 4 h 8"/>
                <a:gd name="T34" fmla="*/ 7 w 16"/>
                <a:gd name="T35" fmla="*/ 4 h 8"/>
                <a:gd name="T36" fmla="*/ 6 w 16"/>
                <a:gd name="T37" fmla="*/ 3 h 8"/>
                <a:gd name="T38" fmla="*/ 4 w 16"/>
                <a:gd name="T39" fmla="*/ 2 h 8"/>
                <a:gd name="T40" fmla="*/ 2 w 16"/>
                <a:gd name="T41" fmla="*/ 1 h 8"/>
                <a:gd name="T42" fmla="*/ 0 w 16"/>
                <a:gd name="T43" fmla="*/ 0 h 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
                <a:gd name="T67" fmla="*/ 0 h 8"/>
                <a:gd name="T68" fmla="*/ 16 w 16"/>
                <a:gd name="T69" fmla="*/ 8 h 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 h="8">
                  <a:moveTo>
                    <a:pt x="0" y="0"/>
                  </a:moveTo>
                  <a:lnTo>
                    <a:pt x="0" y="0"/>
                  </a:lnTo>
                  <a:lnTo>
                    <a:pt x="0" y="1"/>
                  </a:lnTo>
                  <a:lnTo>
                    <a:pt x="0" y="2"/>
                  </a:lnTo>
                  <a:lnTo>
                    <a:pt x="2" y="4"/>
                  </a:lnTo>
                  <a:lnTo>
                    <a:pt x="4" y="5"/>
                  </a:lnTo>
                  <a:lnTo>
                    <a:pt x="6" y="5"/>
                  </a:lnTo>
                  <a:lnTo>
                    <a:pt x="6" y="6"/>
                  </a:lnTo>
                  <a:lnTo>
                    <a:pt x="7" y="6"/>
                  </a:lnTo>
                  <a:lnTo>
                    <a:pt x="9" y="6"/>
                  </a:lnTo>
                  <a:lnTo>
                    <a:pt x="11" y="6"/>
                  </a:lnTo>
                  <a:lnTo>
                    <a:pt x="13" y="7"/>
                  </a:lnTo>
                  <a:lnTo>
                    <a:pt x="13" y="6"/>
                  </a:lnTo>
                  <a:lnTo>
                    <a:pt x="15" y="6"/>
                  </a:lnTo>
                  <a:lnTo>
                    <a:pt x="13" y="4"/>
                  </a:lnTo>
                  <a:lnTo>
                    <a:pt x="11" y="4"/>
                  </a:lnTo>
                  <a:lnTo>
                    <a:pt x="9" y="4"/>
                  </a:lnTo>
                  <a:lnTo>
                    <a:pt x="7" y="4"/>
                  </a:lnTo>
                  <a:lnTo>
                    <a:pt x="6" y="3"/>
                  </a:lnTo>
                  <a:lnTo>
                    <a:pt x="4" y="2"/>
                  </a:lnTo>
                  <a:lnTo>
                    <a:pt x="2" y="1"/>
                  </a:lnTo>
                  <a:lnTo>
                    <a:pt x="0" y="0"/>
                  </a:lnTo>
                </a:path>
              </a:pathLst>
            </a:custGeom>
            <a:solidFill>
              <a:srgbClr val="CCCCCC"/>
            </a:solidFill>
            <a:ln w="127000" cap="rnd">
              <a:noFill/>
              <a:round/>
              <a:headEnd/>
              <a:tailEnd/>
            </a:ln>
          </p:spPr>
          <p:txBody>
            <a:bodyPr>
              <a:prstTxWarp prst="textNoShape">
                <a:avLst/>
              </a:prstTxWarp>
            </a:bodyPr>
            <a:lstStyle/>
            <a:p>
              <a:endParaRPr lang="en-US"/>
            </a:p>
          </p:txBody>
        </p:sp>
        <p:sp>
          <p:nvSpPr>
            <p:cNvPr id="25959" name="Freeform 898"/>
            <p:cNvSpPr>
              <a:spLocks/>
            </p:cNvSpPr>
            <p:nvPr/>
          </p:nvSpPr>
          <p:spPr bwMode="auto">
            <a:xfrm>
              <a:off x="5328" y="3041"/>
              <a:ext cx="5" cy="126"/>
            </a:xfrm>
            <a:custGeom>
              <a:avLst/>
              <a:gdLst>
                <a:gd name="T0" fmla="*/ 4 w 5"/>
                <a:gd name="T1" fmla="*/ 125 h 126"/>
                <a:gd name="T2" fmla="*/ 4 w 5"/>
                <a:gd name="T3" fmla="*/ 113 h 126"/>
                <a:gd name="T4" fmla="*/ 3 w 5"/>
                <a:gd name="T5" fmla="*/ 85 h 126"/>
                <a:gd name="T6" fmla="*/ 2 w 5"/>
                <a:gd name="T7" fmla="*/ 55 h 126"/>
                <a:gd name="T8" fmla="*/ 2 w 5"/>
                <a:gd name="T9" fmla="*/ 37 h 126"/>
                <a:gd name="T10" fmla="*/ 2 w 5"/>
                <a:gd name="T11" fmla="*/ 28 h 126"/>
                <a:gd name="T12" fmla="*/ 2 w 5"/>
                <a:gd name="T13" fmla="*/ 15 h 126"/>
                <a:gd name="T14" fmla="*/ 1 w 5"/>
                <a:gd name="T15" fmla="*/ 5 h 126"/>
                <a:gd name="T16" fmla="*/ 0 w 5"/>
                <a:gd name="T17" fmla="*/ 0 h 126"/>
                <a:gd name="T18" fmla="*/ 0 w 5"/>
                <a:gd name="T19" fmla="*/ 5 h 126"/>
                <a:gd name="T20" fmla="*/ 0 w 5"/>
                <a:gd name="T21" fmla="*/ 20 h 126"/>
                <a:gd name="T22" fmla="*/ 0 w 5"/>
                <a:gd name="T23" fmla="*/ 40 h 126"/>
                <a:gd name="T24" fmla="*/ 1 w 5"/>
                <a:gd name="T25" fmla="*/ 63 h 126"/>
                <a:gd name="T26" fmla="*/ 1 w 5"/>
                <a:gd name="T27" fmla="*/ 85 h 126"/>
                <a:gd name="T28" fmla="*/ 2 w 5"/>
                <a:gd name="T29" fmla="*/ 105 h 126"/>
                <a:gd name="T30" fmla="*/ 2 w 5"/>
                <a:gd name="T31" fmla="*/ 121 h 126"/>
                <a:gd name="T32" fmla="*/ 2 w 5"/>
                <a:gd name="T33" fmla="*/ 125 h 126"/>
                <a:gd name="T34" fmla="*/ 4 w 5"/>
                <a:gd name="T35" fmla="*/ 125 h 1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
                <a:gd name="T55" fmla="*/ 0 h 126"/>
                <a:gd name="T56" fmla="*/ 5 w 5"/>
                <a:gd name="T57" fmla="*/ 126 h 1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 h="126">
                  <a:moveTo>
                    <a:pt x="4" y="125"/>
                  </a:moveTo>
                  <a:lnTo>
                    <a:pt x="4" y="113"/>
                  </a:lnTo>
                  <a:lnTo>
                    <a:pt x="3" y="85"/>
                  </a:lnTo>
                  <a:lnTo>
                    <a:pt x="2" y="55"/>
                  </a:lnTo>
                  <a:lnTo>
                    <a:pt x="2" y="37"/>
                  </a:lnTo>
                  <a:lnTo>
                    <a:pt x="2" y="28"/>
                  </a:lnTo>
                  <a:lnTo>
                    <a:pt x="2" y="15"/>
                  </a:lnTo>
                  <a:lnTo>
                    <a:pt x="1" y="5"/>
                  </a:lnTo>
                  <a:lnTo>
                    <a:pt x="0" y="0"/>
                  </a:lnTo>
                  <a:lnTo>
                    <a:pt x="0" y="5"/>
                  </a:lnTo>
                  <a:lnTo>
                    <a:pt x="0" y="20"/>
                  </a:lnTo>
                  <a:lnTo>
                    <a:pt x="0" y="40"/>
                  </a:lnTo>
                  <a:lnTo>
                    <a:pt x="1" y="63"/>
                  </a:lnTo>
                  <a:lnTo>
                    <a:pt x="1" y="85"/>
                  </a:lnTo>
                  <a:lnTo>
                    <a:pt x="2" y="105"/>
                  </a:lnTo>
                  <a:lnTo>
                    <a:pt x="2" y="121"/>
                  </a:lnTo>
                  <a:lnTo>
                    <a:pt x="2" y="125"/>
                  </a:lnTo>
                  <a:lnTo>
                    <a:pt x="4" y="125"/>
                  </a:lnTo>
                </a:path>
              </a:pathLst>
            </a:custGeom>
            <a:solidFill>
              <a:srgbClr val="000D0D"/>
            </a:solidFill>
            <a:ln w="127000" cap="rnd">
              <a:noFill/>
              <a:round/>
              <a:headEnd/>
              <a:tailEnd/>
            </a:ln>
          </p:spPr>
          <p:txBody>
            <a:bodyPr>
              <a:prstTxWarp prst="textNoShape">
                <a:avLst/>
              </a:prstTxWarp>
            </a:bodyPr>
            <a:lstStyle/>
            <a:p>
              <a:endParaRPr lang="en-US"/>
            </a:p>
          </p:txBody>
        </p:sp>
        <p:sp>
          <p:nvSpPr>
            <p:cNvPr id="25960" name="Freeform 899"/>
            <p:cNvSpPr>
              <a:spLocks/>
            </p:cNvSpPr>
            <p:nvPr/>
          </p:nvSpPr>
          <p:spPr bwMode="auto">
            <a:xfrm>
              <a:off x="5328" y="3040"/>
              <a:ext cx="13" cy="131"/>
            </a:xfrm>
            <a:custGeom>
              <a:avLst/>
              <a:gdLst>
                <a:gd name="T0" fmla="*/ 12 w 13"/>
                <a:gd name="T1" fmla="*/ 130 h 131"/>
                <a:gd name="T2" fmla="*/ 12 w 13"/>
                <a:gd name="T3" fmla="*/ 118 h 131"/>
                <a:gd name="T4" fmla="*/ 9 w 13"/>
                <a:gd name="T5" fmla="*/ 87 h 131"/>
                <a:gd name="T6" fmla="*/ 7 w 13"/>
                <a:gd name="T7" fmla="*/ 58 h 131"/>
                <a:gd name="T8" fmla="*/ 7 w 13"/>
                <a:gd name="T9" fmla="*/ 39 h 131"/>
                <a:gd name="T10" fmla="*/ 7 w 13"/>
                <a:gd name="T11" fmla="*/ 30 h 131"/>
                <a:gd name="T12" fmla="*/ 3 w 13"/>
                <a:gd name="T13" fmla="*/ 16 h 131"/>
                <a:gd name="T14" fmla="*/ 3 w 13"/>
                <a:gd name="T15" fmla="*/ 4 h 131"/>
                <a:gd name="T16" fmla="*/ 0 w 13"/>
                <a:gd name="T17" fmla="*/ 0 h 131"/>
                <a:gd name="T18" fmla="*/ 0 w 13"/>
                <a:gd name="T19" fmla="*/ 6 h 131"/>
                <a:gd name="T20" fmla="*/ 0 w 13"/>
                <a:gd name="T21" fmla="*/ 20 h 131"/>
                <a:gd name="T22" fmla="*/ 0 w 13"/>
                <a:gd name="T23" fmla="*/ 42 h 131"/>
                <a:gd name="T24" fmla="*/ 0 w 13"/>
                <a:gd name="T25" fmla="*/ 66 h 131"/>
                <a:gd name="T26" fmla="*/ 3 w 13"/>
                <a:gd name="T27" fmla="*/ 89 h 131"/>
                <a:gd name="T28" fmla="*/ 3 w 13"/>
                <a:gd name="T29" fmla="*/ 110 h 131"/>
                <a:gd name="T30" fmla="*/ 7 w 13"/>
                <a:gd name="T31" fmla="*/ 126 h 131"/>
                <a:gd name="T32" fmla="*/ 7 w 13"/>
                <a:gd name="T33" fmla="*/ 130 h 131"/>
                <a:gd name="T34" fmla="*/ 12 w 13"/>
                <a:gd name="T35" fmla="*/ 130 h 1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31"/>
                <a:gd name="T56" fmla="*/ 13 w 13"/>
                <a:gd name="T57" fmla="*/ 131 h 1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31">
                  <a:moveTo>
                    <a:pt x="12" y="130"/>
                  </a:moveTo>
                  <a:lnTo>
                    <a:pt x="12" y="118"/>
                  </a:lnTo>
                  <a:lnTo>
                    <a:pt x="9" y="87"/>
                  </a:lnTo>
                  <a:lnTo>
                    <a:pt x="7" y="58"/>
                  </a:lnTo>
                  <a:lnTo>
                    <a:pt x="7" y="39"/>
                  </a:lnTo>
                  <a:lnTo>
                    <a:pt x="7" y="30"/>
                  </a:lnTo>
                  <a:lnTo>
                    <a:pt x="3" y="16"/>
                  </a:lnTo>
                  <a:lnTo>
                    <a:pt x="3" y="4"/>
                  </a:lnTo>
                  <a:lnTo>
                    <a:pt x="0" y="0"/>
                  </a:lnTo>
                  <a:lnTo>
                    <a:pt x="0" y="6"/>
                  </a:lnTo>
                  <a:lnTo>
                    <a:pt x="0" y="20"/>
                  </a:lnTo>
                  <a:lnTo>
                    <a:pt x="0" y="42"/>
                  </a:lnTo>
                  <a:lnTo>
                    <a:pt x="0" y="66"/>
                  </a:lnTo>
                  <a:lnTo>
                    <a:pt x="3" y="89"/>
                  </a:lnTo>
                  <a:lnTo>
                    <a:pt x="3" y="110"/>
                  </a:lnTo>
                  <a:lnTo>
                    <a:pt x="7" y="126"/>
                  </a:lnTo>
                  <a:lnTo>
                    <a:pt x="7" y="130"/>
                  </a:lnTo>
                  <a:lnTo>
                    <a:pt x="12" y="130"/>
                  </a:lnTo>
                </a:path>
              </a:pathLst>
            </a:custGeom>
            <a:noFill/>
            <a:ln w="12700" cap="rnd">
              <a:solidFill>
                <a:srgbClr val="000000"/>
              </a:solidFill>
              <a:round/>
              <a:headEnd/>
              <a:tailEnd/>
            </a:ln>
          </p:spPr>
          <p:txBody>
            <a:bodyPr>
              <a:prstTxWarp prst="textNoShape">
                <a:avLst/>
              </a:prstTxWarp>
            </a:bodyPr>
            <a:lstStyle/>
            <a:p>
              <a:endParaRPr lang="en-US"/>
            </a:p>
          </p:txBody>
        </p:sp>
        <p:sp>
          <p:nvSpPr>
            <p:cNvPr id="25961" name="Freeform 900"/>
            <p:cNvSpPr>
              <a:spLocks/>
            </p:cNvSpPr>
            <p:nvPr/>
          </p:nvSpPr>
          <p:spPr bwMode="auto">
            <a:xfrm>
              <a:off x="5307" y="3155"/>
              <a:ext cx="17" cy="19"/>
            </a:xfrm>
            <a:custGeom>
              <a:avLst/>
              <a:gdLst>
                <a:gd name="T0" fmla="*/ 16 w 17"/>
                <a:gd name="T1" fmla="*/ 0 h 19"/>
                <a:gd name="T2" fmla="*/ 16 w 17"/>
                <a:gd name="T3" fmla="*/ 0 h 19"/>
                <a:gd name="T4" fmla="*/ 16 w 17"/>
                <a:gd name="T5" fmla="*/ 2 h 19"/>
                <a:gd name="T6" fmla="*/ 14 w 17"/>
                <a:gd name="T7" fmla="*/ 2 h 19"/>
                <a:gd name="T8" fmla="*/ 14 w 17"/>
                <a:gd name="T9" fmla="*/ 3 h 19"/>
                <a:gd name="T10" fmla="*/ 11 w 17"/>
                <a:gd name="T11" fmla="*/ 3 h 19"/>
                <a:gd name="T12" fmla="*/ 11 w 17"/>
                <a:gd name="T13" fmla="*/ 4 h 19"/>
                <a:gd name="T14" fmla="*/ 11 w 17"/>
                <a:gd name="T15" fmla="*/ 6 h 19"/>
                <a:gd name="T16" fmla="*/ 11 w 17"/>
                <a:gd name="T17" fmla="*/ 9 h 19"/>
                <a:gd name="T18" fmla="*/ 8 w 17"/>
                <a:gd name="T19" fmla="*/ 11 h 19"/>
                <a:gd name="T20" fmla="*/ 8 w 17"/>
                <a:gd name="T21" fmla="*/ 12 h 19"/>
                <a:gd name="T22" fmla="*/ 5 w 17"/>
                <a:gd name="T23" fmla="*/ 13 h 19"/>
                <a:gd name="T24" fmla="*/ 5 w 17"/>
                <a:gd name="T25" fmla="*/ 15 h 19"/>
                <a:gd name="T26" fmla="*/ 2 w 17"/>
                <a:gd name="T27" fmla="*/ 16 h 19"/>
                <a:gd name="T28" fmla="*/ 2 w 17"/>
                <a:gd name="T29" fmla="*/ 18 h 19"/>
                <a:gd name="T30" fmla="*/ 0 w 17"/>
                <a:gd name="T31" fmla="*/ 18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9"/>
                <a:gd name="T50" fmla="*/ 17 w 17"/>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9">
                  <a:moveTo>
                    <a:pt x="16" y="0"/>
                  </a:moveTo>
                  <a:lnTo>
                    <a:pt x="16" y="0"/>
                  </a:lnTo>
                  <a:lnTo>
                    <a:pt x="16" y="2"/>
                  </a:lnTo>
                  <a:lnTo>
                    <a:pt x="14" y="2"/>
                  </a:lnTo>
                  <a:lnTo>
                    <a:pt x="14" y="3"/>
                  </a:lnTo>
                  <a:lnTo>
                    <a:pt x="11" y="3"/>
                  </a:lnTo>
                  <a:lnTo>
                    <a:pt x="11" y="4"/>
                  </a:lnTo>
                  <a:lnTo>
                    <a:pt x="11" y="6"/>
                  </a:lnTo>
                  <a:lnTo>
                    <a:pt x="11" y="9"/>
                  </a:lnTo>
                  <a:lnTo>
                    <a:pt x="8" y="11"/>
                  </a:lnTo>
                  <a:lnTo>
                    <a:pt x="8" y="12"/>
                  </a:lnTo>
                  <a:lnTo>
                    <a:pt x="5" y="13"/>
                  </a:lnTo>
                  <a:lnTo>
                    <a:pt x="5" y="15"/>
                  </a:lnTo>
                  <a:lnTo>
                    <a:pt x="2" y="16"/>
                  </a:lnTo>
                  <a:lnTo>
                    <a:pt x="2" y="18"/>
                  </a:lnTo>
                  <a:lnTo>
                    <a:pt x="0" y="18"/>
                  </a:lnTo>
                </a:path>
              </a:pathLst>
            </a:custGeom>
            <a:noFill/>
            <a:ln w="12700" cap="rnd">
              <a:solidFill>
                <a:srgbClr val="000000"/>
              </a:solidFill>
              <a:round/>
              <a:headEnd/>
              <a:tailEnd/>
            </a:ln>
          </p:spPr>
          <p:txBody>
            <a:bodyPr>
              <a:prstTxWarp prst="textNoShape">
                <a:avLst/>
              </a:prstTxWarp>
            </a:bodyPr>
            <a:lstStyle/>
            <a:p>
              <a:endParaRPr lang="en-US"/>
            </a:p>
          </p:txBody>
        </p:sp>
        <p:sp>
          <p:nvSpPr>
            <p:cNvPr id="25962" name="Freeform 901"/>
            <p:cNvSpPr>
              <a:spLocks/>
            </p:cNvSpPr>
            <p:nvPr/>
          </p:nvSpPr>
          <p:spPr bwMode="auto">
            <a:xfrm>
              <a:off x="5312" y="3156"/>
              <a:ext cx="14" cy="18"/>
            </a:xfrm>
            <a:custGeom>
              <a:avLst/>
              <a:gdLst>
                <a:gd name="T0" fmla="*/ 13 w 14"/>
                <a:gd name="T1" fmla="*/ 0 h 18"/>
                <a:gd name="T2" fmla="*/ 10 w 14"/>
                <a:gd name="T3" fmla="*/ 0 h 18"/>
                <a:gd name="T4" fmla="*/ 10 w 14"/>
                <a:gd name="T5" fmla="*/ 2 h 18"/>
                <a:gd name="T6" fmla="*/ 8 w 14"/>
                <a:gd name="T7" fmla="*/ 3 h 18"/>
                <a:gd name="T8" fmla="*/ 8 w 14"/>
                <a:gd name="T9" fmla="*/ 4 h 18"/>
                <a:gd name="T10" fmla="*/ 8 w 14"/>
                <a:gd name="T11" fmla="*/ 6 h 18"/>
                <a:gd name="T12" fmla="*/ 6 w 14"/>
                <a:gd name="T13" fmla="*/ 8 h 18"/>
                <a:gd name="T14" fmla="*/ 6 w 14"/>
                <a:gd name="T15" fmla="*/ 10 h 18"/>
                <a:gd name="T16" fmla="*/ 3 w 14"/>
                <a:gd name="T17" fmla="*/ 12 h 18"/>
                <a:gd name="T18" fmla="*/ 3 w 14"/>
                <a:gd name="T19" fmla="*/ 14 h 18"/>
                <a:gd name="T20" fmla="*/ 3 w 14"/>
                <a:gd name="T21" fmla="*/ 15 h 18"/>
                <a:gd name="T22" fmla="*/ 0 w 14"/>
                <a:gd name="T23" fmla="*/ 1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3" y="0"/>
                  </a:moveTo>
                  <a:lnTo>
                    <a:pt x="10" y="0"/>
                  </a:lnTo>
                  <a:lnTo>
                    <a:pt x="10" y="2"/>
                  </a:lnTo>
                  <a:lnTo>
                    <a:pt x="8" y="3"/>
                  </a:lnTo>
                  <a:lnTo>
                    <a:pt x="8" y="4"/>
                  </a:lnTo>
                  <a:lnTo>
                    <a:pt x="8" y="6"/>
                  </a:lnTo>
                  <a:lnTo>
                    <a:pt x="6" y="8"/>
                  </a:lnTo>
                  <a:lnTo>
                    <a:pt x="6" y="10"/>
                  </a:lnTo>
                  <a:lnTo>
                    <a:pt x="3" y="12"/>
                  </a:lnTo>
                  <a:lnTo>
                    <a:pt x="3" y="14"/>
                  </a:lnTo>
                  <a:lnTo>
                    <a:pt x="3" y="15"/>
                  </a:lnTo>
                  <a:lnTo>
                    <a:pt x="0" y="17"/>
                  </a:lnTo>
                </a:path>
              </a:pathLst>
            </a:custGeom>
            <a:noFill/>
            <a:ln w="12700" cap="rnd">
              <a:solidFill>
                <a:srgbClr val="000000"/>
              </a:solidFill>
              <a:round/>
              <a:headEnd/>
              <a:tailEnd/>
            </a:ln>
          </p:spPr>
          <p:txBody>
            <a:bodyPr>
              <a:prstTxWarp prst="textNoShape">
                <a:avLst/>
              </a:prstTxWarp>
            </a:bodyPr>
            <a:lstStyle/>
            <a:p>
              <a:endParaRPr lang="en-US"/>
            </a:p>
          </p:txBody>
        </p:sp>
        <p:sp>
          <p:nvSpPr>
            <p:cNvPr id="25963" name="Line 902"/>
            <p:cNvSpPr>
              <a:spLocks noChangeShapeType="1"/>
            </p:cNvSpPr>
            <p:nvPr/>
          </p:nvSpPr>
          <p:spPr bwMode="auto">
            <a:xfrm>
              <a:off x="5324" y="3063"/>
              <a:ext cx="0" cy="16"/>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964" name="Line 903"/>
            <p:cNvSpPr>
              <a:spLocks noChangeShapeType="1"/>
            </p:cNvSpPr>
            <p:nvPr/>
          </p:nvSpPr>
          <p:spPr bwMode="auto">
            <a:xfrm>
              <a:off x="5320" y="3081"/>
              <a:ext cx="4" cy="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965" name="Freeform 904"/>
            <p:cNvSpPr>
              <a:spLocks/>
            </p:cNvSpPr>
            <p:nvPr/>
          </p:nvSpPr>
          <p:spPr bwMode="auto">
            <a:xfrm>
              <a:off x="5325" y="3082"/>
              <a:ext cx="19" cy="14"/>
            </a:xfrm>
            <a:custGeom>
              <a:avLst/>
              <a:gdLst>
                <a:gd name="T0" fmla="*/ 10 w 19"/>
                <a:gd name="T1" fmla="*/ 0 h 14"/>
                <a:gd name="T2" fmla="*/ 10 w 19"/>
                <a:gd name="T3" fmla="*/ 0 h 14"/>
                <a:gd name="T4" fmla="*/ 8 w 19"/>
                <a:gd name="T5" fmla="*/ 0 h 14"/>
                <a:gd name="T6" fmla="*/ 6 w 19"/>
                <a:gd name="T7" fmla="*/ 0 h 14"/>
                <a:gd name="T8" fmla="*/ 4 w 19"/>
                <a:gd name="T9" fmla="*/ 0 h 14"/>
                <a:gd name="T10" fmla="*/ 2 w 19"/>
                <a:gd name="T11" fmla="*/ 1 h 14"/>
                <a:gd name="T12" fmla="*/ 2 w 19"/>
                <a:gd name="T13" fmla="*/ 3 h 14"/>
                <a:gd name="T14" fmla="*/ 0 w 19"/>
                <a:gd name="T15" fmla="*/ 4 h 14"/>
                <a:gd name="T16" fmla="*/ 0 w 19"/>
                <a:gd name="T17" fmla="*/ 6 h 14"/>
                <a:gd name="T18" fmla="*/ 0 w 19"/>
                <a:gd name="T19" fmla="*/ 8 h 14"/>
                <a:gd name="T20" fmla="*/ 2 w 19"/>
                <a:gd name="T21" fmla="*/ 10 h 14"/>
                <a:gd name="T22" fmla="*/ 2 w 19"/>
                <a:gd name="T23" fmla="*/ 10 h 14"/>
                <a:gd name="T24" fmla="*/ 4 w 19"/>
                <a:gd name="T25" fmla="*/ 12 h 14"/>
                <a:gd name="T26" fmla="*/ 6 w 19"/>
                <a:gd name="T27" fmla="*/ 12 h 14"/>
                <a:gd name="T28" fmla="*/ 8 w 19"/>
                <a:gd name="T29" fmla="*/ 13 h 14"/>
                <a:gd name="T30" fmla="*/ 10 w 19"/>
                <a:gd name="T31" fmla="*/ 13 h 14"/>
                <a:gd name="T32" fmla="*/ 12 w 19"/>
                <a:gd name="T33" fmla="*/ 13 h 14"/>
                <a:gd name="T34" fmla="*/ 14 w 19"/>
                <a:gd name="T35" fmla="*/ 13 h 14"/>
                <a:gd name="T36" fmla="*/ 14 w 19"/>
                <a:gd name="T37" fmla="*/ 12 h 14"/>
                <a:gd name="T38" fmla="*/ 17 w 19"/>
                <a:gd name="T39" fmla="*/ 12 h 14"/>
                <a:gd name="T40" fmla="*/ 17 w 19"/>
                <a:gd name="T41" fmla="*/ 10 h 14"/>
                <a:gd name="T42" fmla="*/ 18 w 19"/>
                <a:gd name="T43" fmla="*/ 10 h 14"/>
                <a:gd name="T44" fmla="*/ 18 w 19"/>
                <a:gd name="T45" fmla="*/ 7 h 14"/>
                <a:gd name="T46" fmla="*/ 18 w 19"/>
                <a:gd name="T47" fmla="*/ 5 h 14"/>
                <a:gd name="T48" fmla="*/ 18 w 19"/>
                <a:gd name="T49" fmla="*/ 4 h 14"/>
                <a:gd name="T50" fmla="*/ 17 w 19"/>
                <a:gd name="T51" fmla="*/ 1 h 14"/>
                <a:gd name="T52" fmla="*/ 17 w 19"/>
                <a:gd name="T53" fmla="*/ 0 h 14"/>
                <a:gd name="T54" fmla="*/ 14 w 19"/>
                <a:gd name="T55" fmla="*/ 0 h 14"/>
                <a:gd name="T56" fmla="*/ 12 w 19"/>
                <a:gd name="T57" fmla="*/ 0 h 14"/>
                <a:gd name="T58" fmla="*/ 10 w 19"/>
                <a:gd name="T59" fmla="*/ 0 h 1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9"/>
                <a:gd name="T91" fmla="*/ 0 h 14"/>
                <a:gd name="T92" fmla="*/ 19 w 19"/>
                <a:gd name="T93" fmla="*/ 14 h 1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9" h="14">
                  <a:moveTo>
                    <a:pt x="10" y="0"/>
                  </a:moveTo>
                  <a:lnTo>
                    <a:pt x="10" y="0"/>
                  </a:lnTo>
                  <a:lnTo>
                    <a:pt x="8" y="0"/>
                  </a:lnTo>
                  <a:lnTo>
                    <a:pt x="6" y="0"/>
                  </a:lnTo>
                  <a:lnTo>
                    <a:pt x="4" y="0"/>
                  </a:lnTo>
                  <a:lnTo>
                    <a:pt x="2" y="1"/>
                  </a:lnTo>
                  <a:lnTo>
                    <a:pt x="2" y="3"/>
                  </a:lnTo>
                  <a:lnTo>
                    <a:pt x="0" y="4"/>
                  </a:lnTo>
                  <a:lnTo>
                    <a:pt x="0" y="6"/>
                  </a:lnTo>
                  <a:lnTo>
                    <a:pt x="0" y="8"/>
                  </a:lnTo>
                  <a:lnTo>
                    <a:pt x="2" y="10"/>
                  </a:lnTo>
                  <a:lnTo>
                    <a:pt x="4" y="12"/>
                  </a:lnTo>
                  <a:lnTo>
                    <a:pt x="6" y="12"/>
                  </a:lnTo>
                  <a:lnTo>
                    <a:pt x="8" y="13"/>
                  </a:lnTo>
                  <a:lnTo>
                    <a:pt x="10" y="13"/>
                  </a:lnTo>
                  <a:lnTo>
                    <a:pt x="12" y="13"/>
                  </a:lnTo>
                  <a:lnTo>
                    <a:pt x="14" y="13"/>
                  </a:lnTo>
                  <a:lnTo>
                    <a:pt x="14" y="12"/>
                  </a:lnTo>
                  <a:lnTo>
                    <a:pt x="17" y="12"/>
                  </a:lnTo>
                  <a:lnTo>
                    <a:pt x="17" y="10"/>
                  </a:lnTo>
                  <a:lnTo>
                    <a:pt x="18" y="10"/>
                  </a:lnTo>
                  <a:lnTo>
                    <a:pt x="18" y="7"/>
                  </a:lnTo>
                  <a:lnTo>
                    <a:pt x="18" y="5"/>
                  </a:lnTo>
                  <a:lnTo>
                    <a:pt x="18" y="4"/>
                  </a:lnTo>
                  <a:lnTo>
                    <a:pt x="17" y="1"/>
                  </a:lnTo>
                  <a:lnTo>
                    <a:pt x="17" y="0"/>
                  </a:lnTo>
                  <a:lnTo>
                    <a:pt x="14" y="0"/>
                  </a:lnTo>
                  <a:lnTo>
                    <a:pt x="12" y="0"/>
                  </a:lnTo>
                  <a:lnTo>
                    <a:pt x="10" y="0"/>
                  </a:lnTo>
                </a:path>
              </a:pathLst>
            </a:custGeom>
            <a:solidFill>
              <a:srgbClr val="DFEBEB"/>
            </a:solidFill>
            <a:ln w="127000" cap="rnd">
              <a:noFill/>
              <a:round/>
              <a:headEnd/>
              <a:tailEnd/>
            </a:ln>
          </p:spPr>
          <p:txBody>
            <a:bodyPr>
              <a:prstTxWarp prst="textNoShape">
                <a:avLst/>
              </a:prstTxWarp>
            </a:bodyPr>
            <a:lstStyle/>
            <a:p>
              <a:endParaRPr lang="en-US"/>
            </a:p>
          </p:txBody>
        </p:sp>
        <p:sp>
          <p:nvSpPr>
            <p:cNvPr id="25966" name="Freeform 905"/>
            <p:cNvSpPr>
              <a:spLocks/>
            </p:cNvSpPr>
            <p:nvPr/>
          </p:nvSpPr>
          <p:spPr bwMode="auto">
            <a:xfrm>
              <a:off x="5325" y="3080"/>
              <a:ext cx="27" cy="20"/>
            </a:xfrm>
            <a:custGeom>
              <a:avLst/>
              <a:gdLst>
                <a:gd name="T0" fmla="*/ 15 w 27"/>
                <a:gd name="T1" fmla="*/ 0 h 20"/>
                <a:gd name="T2" fmla="*/ 11 w 27"/>
                <a:gd name="T3" fmla="*/ 0 h 20"/>
                <a:gd name="T4" fmla="*/ 11 w 27"/>
                <a:gd name="T5" fmla="*/ 2 h 20"/>
                <a:gd name="T6" fmla="*/ 9 w 27"/>
                <a:gd name="T7" fmla="*/ 2 h 20"/>
                <a:gd name="T8" fmla="*/ 6 w 27"/>
                <a:gd name="T9" fmla="*/ 2 h 20"/>
                <a:gd name="T10" fmla="*/ 3 w 27"/>
                <a:gd name="T11" fmla="*/ 3 h 20"/>
                <a:gd name="T12" fmla="*/ 0 w 27"/>
                <a:gd name="T13" fmla="*/ 5 h 20"/>
                <a:gd name="T14" fmla="*/ 0 w 27"/>
                <a:gd name="T15" fmla="*/ 7 h 20"/>
                <a:gd name="T16" fmla="*/ 0 w 27"/>
                <a:gd name="T17" fmla="*/ 10 h 20"/>
                <a:gd name="T18" fmla="*/ 0 w 27"/>
                <a:gd name="T19" fmla="*/ 11 h 20"/>
                <a:gd name="T20" fmla="*/ 0 w 27"/>
                <a:gd name="T21" fmla="*/ 15 h 20"/>
                <a:gd name="T22" fmla="*/ 3 w 27"/>
                <a:gd name="T23" fmla="*/ 16 h 20"/>
                <a:gd name="T24" fmla="*/ 6 w 27"/>
                <a:gd name="T25" fmla="*/ 17 h 20"/>
                <a:gd name="T26" fmla="*/ 9 w 27"/>
                <a:gd name="T27" fmla="*/ 17 h 20"/>
                <a:gd name="T28" fmla="*/ 11 w 27"/>
                <a:gd name="T29" fmla="*/ 19 h 20"/>
                <a:gd name="T30" fmla="*/ 15 w 27"/>
                <a:gd name="T31" fmla="*/ 19 h 20"/>
                <a:gd name="T32" fmla="*/ 18 w 27"/>
                <a:gd name="T33" fmla="*/ 19 h 20"/>
                <a:gd name="T34" fmla="*/ 21 w 27"/>
                <a:gd name="T35" fmla="*/ 17 h 20"/>
                <a:gd name="T36" fmla="*/ 24 w 27"/>
                <a:gd name="T37" fmla="*/ 17 h 20"/>
                <a:gd name="T38" fmla="*/ 24 w 27"/>
                <a:gd name="T39" fmla="*/ 16 h 20"/>
                <a:gd name="T40" fmla="*/ 24 w 27"/>
                <a:gd name="T41" fmla="*/ 15 h 20"/>
                <a:gd name="T42" fmla="*/ 26 w 27"/>
                <a:gd name="T43" fmla="*/ 11 h 20"/>
                <a:gd name="T44" fmla="*/ 26 w 27"/>
                <a:gd name="T45" fmla="*/ 8 h 20"/>
                <a:gd name="T46" fmla="*/ 26 w 27"/>
                <a:gd name="T47" fmla="*/ 5 h 20"/>
                <a:gd name="T48" fmla="*/ 24 w 27"/>
                <a:gd name="T49" fmla="*/ 3 h 20"/>
                <a:gd name="T50" fmla="*/ 24 w 27"/>
                <a:gd name="T51" fmla="*/ 2 h 20"/>
                <a:gd name="T52" fmla="*/ 21 w 27"/>
                <a:gd name="T53" fmla="*/ 2 h 20"/>
                <a:gd name="T54" fmla="*/ 18 w 27"/>
                <a:gd name="T55" fmla="*/ 0 h 20"/>
                <a:gd name="T56" fmla="*/ 15 w 27"/>
                <a:gd name="T57" fmla="*/ 0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
                <a:gd name="T88" fmla="*/ 0 h 20"/>
                <a:gd name="T89" fmla="*/ 27 w 27"/>
                <a:gd name="T90" fmla="*/ 20 h 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 h="20">
                  <a:moveTo>
                    <a:pt x="15" y="0"/>
                  </a:moveTo>
                  <a:lnTo>
                    <a:pt x="11" y="0"/>
                  </a:lnTo>
                  <a:lnTo>
                    <a:pt x="11" y="2"/>
                  </a:lnTo>
                  <a:lnTo>
                    <a:pt x="9" y="2"/>
                  </a:lnTo>
                  <a:lnTo>
                    <a:pt x="6" y="2"/>
                  </a:lnTo>
                  <a:lnTo>
                    <a:pt x="3" y="3"/>
                  </a:lnTo>
                  <a:lnTo>
                    <a:pt x="0" y="5"/>
                  </a:lnTo>
                  <a:lnTo>
                    <a:pt x="0" y="7"/>
                  </a:lnTo>
                  <a:lnTo>
                    <a:pt x="0" y="10"/>
                  </a:lnTo>
                  <a:lnTo>
                    <a:pt x="0" y="11"/>
                  </a:lnTo>
                  <a:lnTo>
                    <a:pt x="0" y="15"/>
                  </a:lnTo>
                  <a:lnTo>
                    <a:pt x="3" y="16"/>
                  </a:lnTo>
                  <a:lnTo>
                    <a:pt x="6" y="17"/>
                  </a:lnTo>
                  <a:lnTo>
                    <a:pt x="9" y="17"/>
                  </a:lnTo>
                  <a:lnTo>
                    <a:pt x="11" y="19"/>
                  </a:lnTo>
                  <a:lnTo>
                    <a:pt x="15" y="19"/>
                  </a:lnTo>
                  <a:lnTo>
                    <a:pt x="18" y="19"/>
                  </a:lnTo>
                  <a:lnTo>
                    <a:pt x="21" y="17"/>
                  </a:lnTo>
                  <a:lnTo>
                    <a:pt x="24" y="17"/>
                  </a:lnTo>
                  <a:lnTo>
                    <a:pt x="24" y="16"/>
                  </a:lnTo>
                  <a:lnTo>
                    <a:pt x="24" y="15"/>
                  </a:lnTo>
                  <a:lnTo>
                    <a:pt x="26" y="11"/>
                  </a:lnTo>
                  <a:lnTo>
                    <a:pt x="26" y="8"/>
                  </a:lnTo>
                  <a:lnTo>
                    <a:pt x="26" y="5"/>
                  </a:lnTo>
                  <a:lnTo>
                    <a:pt x="24" y="3"/>
                  </a:lnTo>
                  <a:lnTo>
                    <a:pt x="24" y="2"/>
                  </a:lnTo>
                  <a:lnTo>
                    <a:pt x="21" y="2"/>
                  </a:lnTo>
                  <a:lnTo>
                    <a:pt x="18" y="0"/>
                  </a:lnTo>
                  <a:lnTo>
                    <a:pt x="15" y="0"/>
                  </a:lnTo>
                </a:path>
              </a:pathLst>
            </a:custGeom>
            <a:noFill/>
            <a:ln w="12700" cap="rnd">
              <a:solidFill>
                <a:srgbClr val="000000"/>
              </a:solidFill>
              <a:round/>
              <a:headEnd/>
              <a:tailEnd/>
            </a:ln>
          </p:spPr>
          <p:txBody>
            <a:bodyPr>
              <a:prstTxWarp prst="textNoShape">
                <a:avLst/>
              </a:prstTxWarp>
            </a:bodyPr>
            <a:lstStyle/>
            <a:p>
              <a:endParaRPr lang="en-US"/>
            </a:p>
          </p:txBody>
        </p:sp>
        <p:sp>
          <p:nvSpPr>
            <p:cNvPr id="25967" name="Freeform 906"/>
            <p:cNvSpPr>
              <a:spLocks/>
            </p:cNvSpPr>
            <p:nvPr/>
          </p:nvSpPr>
          <p:spPr bwMode="auto">
            <a:xfrm>
              <a:off x="5325" y="3090"/>
              <a:ext cx="13" cy="6"/>
            </a:xfrm>
            <a:custGeom>
              <a:avLst/>
              <a:gdLst>
                <a:gd name="T0" fmla="*/ 0 w 13"/>
                <a:gd name="T1" fmla="*/ 0 h 6"/>
                <a:gd name="T2" fmla="*/ 0 w 13"/>
                <a:gd name="T3" fmla="*/ 1 h 6"/>
                <a:gd name="T4" fmla="*/ 0 w 13"/>
                <a:gd name="T5" fmla="*/ 2 h 6"/>
                <a:gd name="T6" fmla="*/ 2 w 13"/>
                <a:gd name="T7" fmla="*/ 3 h 6"/>
                <a:gd name="T8" fmla="*/ 2 w 13"/>
                <a:gd name="T9" fmla="*/ 3 h 6"/>
                <a:gd name="T10" fmla="*/ 4 w 13"/>
                <a:gd name="T11" fmla="*/ 4 h 6"/>
                <a:gd name="T12" fmla="*/ 5 w 13"/>
                <a:gd name="T13" fmla="*/ 4 h 6"/>
                <a:gd name="T14" fmla="*/ 8 w 13"/>
                <a:gd name="T15" fmla="*/ 5 h 6"/>
                <a:gd name="T16" fmla="*/ 10 w 13"/>
                <a:gd name="T17" fmla="*/ 5 h 6"/>
                <a:gd name="T18" fmla="*/ 12 w 13"/>
                <a:gd name="T19" fmla="*/ 5 h 6"/>
                <a:gd name="T20" fmla="*/ 12 w 13"/>
                <a:gd name="T21" fmla="*/ 4 h 6"/>
                <a:gd name="T22" fmla="*/ 10 w 13"/>
                <a:gd name="T23" fmla="*/ 1 h 6"/>
                <a:gd name="T24" fmla="*/ 0 w 13"/>
                <a:gd name="T25" fmla="*/ 0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6"/>
                <a:gd name="T41" fmla="*/ 13 w 13"/>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6">
                  <a:moveTo>
                    <a:pt x="0" y="0"/>
                  </a:moveTo>
                  <a:lnTo>
                    <a:pt x="0" y="1"/>
                  </a:lnTo>
                  <a:lnTo>
                    <a:pt x="0" y="2"/>
                  </a:lnTo>
                  <a:lnTo>
                    <a:pt x="2" y="3"/>
                  </a:lnTo>
                  <a:lnTo>
                    <a:pt x="4" y="4"/>
                  </a:lnTo>
                  <a:lnTo>
                    <a:pt x="5" y="4"/>
                  </a:lnTo>
                  <a:lnTo>
                    <a:pt x="8" y="5"/>
                  </a:lnTo>
                  <a:lnTo>
                    <a:pt x="10" y="5"/>
                  </a:lnTo>
                  <a:lnTo>
                    <a:pt x="12" y="5"/>
                  </a:lnTo>
                  <a:lnTo>
                    <a:pt x="12" y="4"/>
                  </a:lnTo>
                  <a:lnTo>
                    <a:pt x="10" y="1"/>
                  </a:lnTo>
                  <a:lnTo>
                    <a:pt x="0" y="0"/>
                  </a:lnTo>
                </a:path>
              </a:pathLst>
            </a:custGeom>
            <a:solidFill>
              <a:srgbClr val="B4C0C0"/>
            </a:solidFill>
            <a:ln w="127000" cap="rnd">
              <a:noFill/>
              <a:round/>
              <a:headEnd/>
              <a:tailEnd/>
            </a:ln>
          </p:spPr>
          <p:txBody>
            <a:bodyPr>
              <a:prstTxWarp prst="textNoShape">
                <a:avLst/>
              </a:prstTxWarp>
            </a:bodyPr>
            <a:lstStyle/>
            <a:p>
              <a:endParaRPr lang="en-US"/>
            </a:p>
          </p:txBody>
        </p:sp>
        <p:sp>
          <p:nvSpPr>
            <p:cNvPr id="25968" name="Freeform 907"/>
            <p:cNvSpPr>
              <a:spLocks/>
            </p:cNvSpPr>
            <p:nvPr/>
          </p:nvSpPr>
          <p:spPr bwMode="auto">
            <a:xfrm>
              <a:off x="5325" y="3087"/>
              <a:ext cx="4" cy="4"/>
            </a:xfrm>
            <a:custGeom>
              <a:avLst/>
              <a:gdLst>
                <a:gd name="T0" fmla="*/ 0 w 4"/>
                <a:gd name="T1" fmla="*/ 0 h 4"/>
                <a:gd name="T2" fmla="*/ 0 w 4"/>
                <a:gd name="T3" fmla="*/ 0 h 4"/>
                <a:gd name="T4" fmla="*/ 1 w 4"/>
                <a:gd name="T5" fmla="*/ 0 h 4"/>
                <a:gd name="T6" fmla="*/ 2 w 4"/>
                <a:gd name="T7" fmla="*/ 0 h 4"/>
                <a:gd name="T8" fmla="*/ 2 w 4"/>
                <a:gd name="T9" fmla="*/ 3 h 4"/>
                <a:gd name="T10" fmla="*/ 2 w 4"/>
                <a:gd name="T11" fmla="*/ 3 h 4"/>
                <a:gd name="T12" fmla="*/ 3 w 4"/>
                <a:gd name="T13" fmla="*/ 0 h 4"/>
                <a:gd name="T14" fmla="*/ 3 w 4"/>
                <a:gd name="T15" fmla="*/ 3 h 4"/>
                <a:gd name="T16" fmla="*/ 2 w 4"/>
                <a:gd name="T17" fmla="*/ 3 h 4"/>
                <a:gd name="T18" fmla="*/ 2 w 4"/>
                <a:gd name="T19" fmla="*/ 3 h 4"/>
                <a:gd name="T20" fmla="*/ 1 w 4"/>
                <a:gd name="T21" fmla="*/ 3 h 4"/>
                <a:gd name="T22" fmla="*/ 0 w 4"/>
                <a:gd name="T23" fmla="*/ 3 h 4"/>
                <a:gd name="T24" fmla="*/ 0 w 4"/>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4"/>
                <a:gd name="T41" fmla="*/ 4 w 4"/>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4">
                  <a:moveTo>
                    <a:pt x="0" y="0"/>
                  </a:moveTo>
                  <a:lnTo>
                    <a:pt x="0" y="0"/>
                  </a:lnTo>
                  <a:lnTo>
                    <a:pt x="1" y="0"/>
                  </a:lnTo>
                  <a:lnTo>
                    <a:pt x="2" y="0"/>
                  </a:lnTo>
                  <a:lnTo>
                    <a:pt x="2" y="3"/>
                  </a:lnTo>
                  <a:lnTo>
                    <a:pt x="3" y="0"/>
                  </a:lnTo>
                  <a:lnTo>
                    <a:pt x="3" y="3"/>
                  </a:lnTo>
                  <a:lnTo>
                    <a:pt x="2" y="3"/>
                  </a:lnTo>
                  <a:lnTo>
                    <a:pt x="1" y="3"/>
                  </a:lnTo>
                  <a:lnTo>
                    <a:pt x="0" y="3"/>
                  </a:lnTo>
                  <a:lnTo>
                    <a:pt x="0" y="0"/>
                  </a:lnTo>
                </a:path>
              </a:pathLst>
            </a:custGeom>
            <a:solidFill>
              <a:srgbClr val="001A1A"/>
            </a:solidFill>
            <a:ln w="127000" cap="rnd">
              <a:noFill/>
              <a:round/>
              <a:headEnd/>
              <a:tailEnd/>
            </a:ln>
          </p:spPr>
          <p:txBody>
            <a:bodyPr>
              <a:prstTxWarp prst="textNoShape">
                <a:avLst/>
              </a:prstTxWarp>
            </a:bodyPr>
            <a:lstStyle/>
            <a:p>
              <a:endParaRPr lang="en-US"/>
            </a:p>
          </p:txBody>
        </p:sp>
        <p:sp>
          <p:nvSpPr>
            <p:cNvPr id="25969" name="Freeform 908"/>
            <p:cNvSpPr>
              <a:spLocks/>
            </p:cNvSpPr>
            <p:nvPr/>
          </p:nvSpPr>
          <p:spPr bwMode="auto">
            <a:xfrm>
              <a:off x="5328" y="3082"/>
              <a:ext cx="8" cy="2"/>
            </a:xfrm>
            <a:custGeom>
              <a:avLst/>
              <a:gdLst>
                <a:gd name="T0" fmla="*/ 0 w 8"/>
                <a:gd name="T1" fmla="*/ 1 h 2"/>
                <a:gd name="T2" fmla="*/ 0 w 8"/>
                <a:gd name="T3" fmla="*/ 1 h 2"/>
                <a:gd name="T4" fmla="*/ 0 w 8"/>
                <a:gd name="T5" fmla="*/ 1 h 2"/>
                <a:gd name="T6" fmla="*/ 0 w 8"/>
                <a:gd name="T7" fmla="*/ 0 h 2"/>
                <a:gd name="T8" fmla="*/ 2 w 8"/>
                <a:gd name="T9" fmla="*/ 0 h 2"/>
                <a:gd name="T10" fmla="*/ 3 w 8"/>
                <a:gd name="T11" fmla="*/ 0 h 2"/>
                <a:gd name="T12" fmla="*/ 4 w 8"/>
                <a:gd name="T13" fmla="*/ 0 h 2"/>
                <a:gd name="T14" fmla="*/ 6 w 8"/>
                <a:gd name="T15" fmla="*/ 0 h 2"/>
                <a:gd name="T16" fmla="*/ 7 w 8"/>
                <a:gd name="T17" fmla="*/ 0 h 2"/>
                <a:gd name="T18" fmla="*/ 7 w 8"/>
                <a:gd name="T19" fmla="*/ 0 h 2"/>
                <a:gd name="T20" fmla="*/ 7 w 8"/>
                <a:gd name="T21" fmla="*/ 1 h 2"/>
                <a:gd name="T22" fmla="*/ 6 w 8"/>
                <a:gd name="T23" fmla="*/ 1 h 2"/>
                <a:gd name="T24" fmla="*/ 4 w 8"/>
                <a:gd name="T25" fmla="*/ 1 h 2"/>
                <a:gd name="T26" fmla="*/ 3 w 8"/>
                <a:gd name="T27" fmla="*/ 1 h 2"/>
                <a:gd name="T28" fmla="*/ 2 w 8"/>
                <a:gd name="T29" fmla="*/ 1 h 2"/>
                <a:gd name="T30" fmla="*/ 0 w 8"/>
                <a:gd name="T31" fmla="*/ 1 h 2"/>
                <a:gd name="T32" fmla="*/ 0 w 8"/>
                <a:gd name="T33" fmla="*/ 1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2"/>
                <a:gd name="T53" fmla="*/ 8 w 8"/>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2">
                  <a:moveTo>
                    <a:pt x="0" y="1"/>
                  </a:moveTo>
                  <a:lnTo>
                    <a:pt x="0" y="1"/>
                  </a:lnTo>
                  <a:lnTo>
                    <a:pt x="0" y="0"/>
                  </a:lnTo>
                  <a:lnTo>
                    <a:pt x="2" y="0"/>
                  </a:lnTo>
                  <a:lnTo>
                    <a:pt x="3" y="0"/>
                  </a:lnTo>
                  <a:lnTo>
                    <a:pt x="4" y="0"/>
                  </a:lnTo>
                  <a:lnTo>
                    <a:pt x="6" y="0"/>
                  </a:lnTo>
                  <a:lnTo>
                    <a:pt x="7" y="0"/>
                  </a:lnTo>
                  <a:lnTo>
                    <a:pt x="7" y="1"/>
                  </a:lnTo>
                  <a:lnTo>
                    <a:pt x="6" y="1"/>
                  </a:lnTo>
                  <a:lnTo>
                    <a:pt x="4" y="1"/>
                  </a:lnTo>
                  <a:lnTo>
                    <a:pt x="3" y="1"/>
                  </a:lnTo>
                  <a:lnTo>
                    <a:pt x="2" y="1"/>
                  </a:lnTo>
                  <a:lnTo>
                    <a:pt x="0"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5970" name="Freeform 909"/>
            <p:cNvSpPr>
              <a:spLocks/>
            </p:cNvSpPr>
            <p:nvPr/>
          </p:nvSpPr>
          <p:spPr bwMode="auto">
            <a:xfrm>
              <a:off x="5335" y="3082"/>
              <a:ext cx="17" cy="18"/>
            </a:xfrm>
            <a:custGeom>
              <a:avLst/>
              <a:gdLst>
                <a:gd name="T0" fmla="*/ 0 w 17"/>
                <a:gd name="T1" fmla="*/ 8 h 18"/>
                <a:gd name="T2" fmla="*/ 0 w 17"/>
                <a:gd name="T3" fmla="*/ 5 h 18"/>
                <a:gd name="T4" fmla="*/ 2 w 17"/>
                <a:gd name="T5" fmla="*/ 3 h 18"/>
                <a:gd name="T6" fmla="*/ 2 w 17"/>
                <a:gd name="T7" fmla="*/ 2 h 18"/>
                <a:gd name="T8" fmla="*/ 2 w 17"/>
                <a:gd name="T9" fmla="*/ 0 h 18"/>
                <a:gd name="T10" fmla="*/ 5 w 17"/>
                <a:gd name="T11" fmla="*/ 0 h 18"/>
                <a:gd name="T12" fmla="*/ 8 w 17"/>
                <a:gd name="T13" fmla="*/ 0 h 18"/>
                <a:gd name="T14" fmla="*/ 11 w 17"/>
                <a:gd name="T15" fmla="*/ 0 h 18"/>
                <a:gd name="T16" fmla="*/ 14 w 17"/>
                <a:gd name="T17" fmla="*/ 2 h 18"/>
                <a:gd name="T18" fmla="*/ 16 w 17"/>
                <a:gd name="T19" fmla="*/ 3 h 18"/>
                <a:gd name="T20" fmla="*/ 16 w 17"/>
                <a:gd name="T21" fmla="*/ 6 h 18"/>
                <a:gd name="T22" fmla="*/ 16 w 17"/>
                <a:gd name="T23" fmla="*/ 8 h 18"/>
                <a:gd name="T24" fmla="*/ 16 w 17"/>
                <a:gd name="T25" fmla="*/ 9 h 18"/>
                <a:gd name="T26" fmla="*/ 16 w 17"/>
                <a:gd name="T27" fmla="*/ 11 h 18"/>
                <a:gd name="T28" fmla="*/ 14 w 17"/>
                <a:gd name="T29" fmla="*/ 13 h 18"/>
                <a:gd name="T30" fmla="*/ 14 w 17"/>
                <a:gd name="T31" fmla="*/ 14 h 18"/>
                <a:gd name="T32" fmla="*/ 14 w 17"/>
                <a:gd name="T33" fmla="*/ 15 h 18"/>
                <a:gd name="T34" fmla="*/ 11 w 17"/>
                <a:gd name="T35" fmla="*/ 15 h 18"/>
                <a:gd name="T36" fmla="*/ 8 w 17"/>
                <a:gd name="T37" fmla="*/ 17 h 18"/>
                <a:gd name="T38" fmla="*/ 8 w 17"/>
                <a:gd name="T39" fmla="*/ 15 h 18"/>
                <a:gd name="T40" fmla="*/ 5 w 17"/>
                <a:gd name="T41" fmla="*/ 15 h 18"/>
                <a:gd name="T42" fmla="*/ 2 w 17"/>
                <a:gd name="T43" fmla="*/ 15 h 18"/>
                <a:gd name="T44" fmla="*/ 2 w 17"/>
                <a:gd name="T45" fmla="*/ 14 h 18"/>
                <a:gd name="T46" fmla="*/ 2 w 17"/>
                <a:gd name="T47" fmla="*/ 13 h 18"/>
                <a:gd name="T48" fmla="*/ 2 w 17"/>
                <a:gd name="T49" fmla="*/ 9 h 18"/>
                <a:gd name="T50" fmla="*/ 0 w 17"/>
                <a:gd name="T51" fmla="*/ 8 h 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18"/>
                <a:gd name="T80" fmla="*/ 17 w 17"/>
                <a:gd name="T81" fmla="*/ 18 h 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18">
                  <a:moveTo>
                    <a:pt x="0" y="8"/>
                  </a:moveTo>
                  <a:lnTo>
                    <a:pt x="0" y="5"/>
                  </a:lnTo>
                  <a:lnTo>
                    <a:pt x="2" y="3"/>
                  </a:lnTo>
                  <a:lnTo>
                    <a:pt x="2" y="2"/>
                  </a:lnTo>
                  <a:lnTo>
                    <a:pt x="2" y="0"/>
                  </a:lnTo>
                  <a:lnTo>
                    <a:pt x="5" y="0"/>
                  </a:lnTo>
                  <a:lnTo>
                    <a:pt x="8" y="0"/>
                  </a:lnTo>
                  <a:lnTo>
                    <a:pt x="11" y="0"/>
                  </a:lnTo>
                  <a:lnTo>
                    <a:pt x="14" y="2"/>
                  </a:lnTo>
                  <a:lnTo>
                    <a:pt x="16" y="3"/>
                  </a:lnTo>
                  <a:lnTo>
                    <a:pt x="16" y="6"/>
                  </a:lnTo>
                  <a:lnTo>
                    <a:pt x="16" y="8"/>
                  </a:lnTo>
                  <a:lnTo>
                    <a:pt x="16" y="9"/>
                  </a:lnTo>
                  <a:lnTo>
                    <a:pt x="16" y="11"/>
                  </a:lnTo>
                  <a:lnTo>
                    <a:pt x="14" y="13"/>
                  </a:lnTo>
                  <a:lnTo>
                    <a:pt x="14" y="14"/>
                  </a:lnTo>
                  <a:lnTo>
                    <a:pt x="14" y="15"/>
                  </a:lnTo>
                  <a:lnTo>
                    <a:pt x="11" y="15"/>
                  </a:lnTo>
                  <a:lnTo>
                    <a:pt x="8" y="17"/>
                  </a:lnTo>
                  <a:lnTo>
                    <a:pt x="8" y="15"/>
                  </a:lnTo>
                  <a:lnTo>
                    <a:pt x="5" y="15"/>
                  </a:lnTo>
                  <a:lnTo>
                    <a:pt x="2" y="15"/>
                  </a:lnTo>
                  <a:lnTo>
                    <a:pt x="2" y="14"/>
                  </a:lnTo>
                  <a:lnTo>
                    <a:pt x="2" y="13"/>
                  </a:lnTo>
                  <a:lnTo>
                    <a:pt x="2" y="9"/>
                  </a:lnTo>
                  <a:lnTo>
                    <a:pt x="0" y="8"/>
                  </a:lnTo>
                </a:path>
              </a:pathLst>
            </a:custGeom>
            <a:solidFill>
              <a:srgbClr val="DFF3F3"/>
            </a:solidFill>
            <a:ln w="12700" cap="rnd">
              <a:solidFill>
                <a:srgbClr val="FFFFFF"/>
              </a:solidFill>
              <a:round/>
              <a:headEnd/>
              <a:tailEnd/>
            </a:ln>
          </p:spPr>
          <p:txBody>
            <a:bodyPr>
              <a:prstTxWarp prst="textNoShape">
                <a:avLst/>
              </a:prstTxWarp>
            </a:bodyPr>
            <a:lstStyle/>
            <a:p>
              <a:endParaRPr lang="en-US"/>
            </a:p>
          </p:txBody>
        </p:sp>
        <p:sp>
          <p:nvSpPr>
            <p:cNvPr id="25971" name="Freeform 910"/>
            <p:cNvSpPr>
              <a:spLocks/>
            </p:cNvSpPr>
            <p:nvPr/>
          </p:nvSpPr>
          <p:spPr bwMode="auto">
            <a:xfrm>
              <a:off x="5336" y="3083"/>
              <a:ext cx="1" cy="8"/>
            </a:xfrm>
            <a:custGeom>
              <a:avLst/>
              <a:gdLst>
                <a:gd name="T0" fmla="*/ 0 w 1"/>
                <a:gd name="T1" fmla="*/ 0 h 8"/>
                <a:gd name="T2" fmla="*/ 0 w 1"/>
                <a:gd name="T3" fmla="*/ 0 h 8"/>
                <a:gd name="T4" fmla="*/ 0 w 1"/>
                <a:gd name="T5" fmla="*/ 2 h 8"/>
                <a:gd name="T6" fmla="*/ 0 w 1"/>
                <a:gd name="T7" fmla="*/ 5 h 8"/>
                <a:gd name="T8" fmla="*/ 0 w 1"/>
                <a:gd name="T9" fmla="*/ 7 h 8"/>
                <a:gd name="T10" fmla="*/ 0 60000 65536"/>
                <a:gd name="T11" fmla="*/ 0 60000 65536"/>
                <a:gd name="T12" fmla="*/ 0 60000 65536"/>
                <a:gd name="T13" fmla="*/ 0 60000 65536"/>
                <a:gd name="T14" fmla="*/ 0 60000 65536"/>
                <a:gd name="T15" fmla="*/ 0 w 1"/>
                <a:gd name="T16" fmla="*/ 0 h 8"/>
                <a:gd name="T17" fmla="*/ 1 w 1"/>
                <a:gd name="T18" fmla="*/ 8 h 8"/>
              </a:gdLst>
              <a:ahLst/>
              <a:cxnLst>
                <a:cxn ang="T10">
                  <a:pos x="T0" y="T1"/>
                </a:cxn>
                <a:cxn ang="T11">
                  <a:pos x="T2" y="T3"/>
                </a:cxn>
                <a:cxn ang="T12">
                  <a:pos x="T4" y="T5"/>
                </a:cxn>
                <a:cxn ang="T13">
                  <a:pos x="T6" y="T7"/>
                </a:cxn>
                <a:cxn ang="T14">
                  <a:pos x="T8" y="T9"/>
                </a:cxn>
              </a:cxnLst>
              <a:rect l="T15" t="T16" r="T17" b="T18"/>
              <a:pathLst>
                <a:path w="1" h="8">
                  <a:moveTo>
                    <a:pt x="0" y="0"/>
                  </a:moveTo>
                  <a:lnTo>
                    <a:pt x="0" y="0"/>
                  </a:lnTo>
                  <a:lnTo>
                    <a:pt x="0" y="2"/>
                  </a:lnTo>
                  <a:lnTo>
                    <a:pt x="0" y="5"/>
                  </a:lnTo>
                  <a:lnTo>
                    <a:pt x="0" y="7"/>
                  </a:lnTo>
                </a:path>
              </a:pathLst>
            </a:custGeom>
            <a:noFill/>
            <a:ln w="12700" cap="rnd">
              <a:solidFill>
                <a:srgbClr val="C0D9D9"/>
              </a:solidFill>
              <a:round/>
              <a:headEnd/>
              <a:tailEnd/>
            </a:ln>
          </p:spPr>
          <p:txBody>
            <a:bodyPr>
              <a:prstTxWarp prst="textNoShape">
                <a:avLst/>
              </a:prstTxWarp>
            </a:bodyPr>
            <a:lstStyle/>
            <a:p>
              <a:endParaRPr lang="en-US"/>
            </a:p>
          </p:txBody>
        </p:sp>
        <p:sp>
          <p:nvSpPr>
            <p:cNvPr id="25972" name="Freeform 911"/>
            <p:cNvSpPr>
              <a:spLocks/>
            </p:cNvSpPr>
            <p:nvPr/>
          </p:nvSpPr>
          <p:spPr bwMode="auto">
            <a:xfrm>
              <a:off x="5340" y="3082"/>
              <a:ext cx="1" cy="9"/>
            </a:xfrm>
            <a:custGeom>
              <a:avLst/>
              <a:gdLst>
                <a:gd name="T0" fmla="*/ 0 w 1"/>
                <a:gd name="T1" fmla="*/ 0 h 9"/>
                <a:gd name="T2" fmla="*/ 0 w 1"/>
                <a:gd name="T3" fmla="*/ 2 h 9"/>
                <a:gd name="T4" fmla="*/ 0 w 1"/>
                <a:gd name="T5" fmla="*/ 3 h 9"/>
                <a:gd name="T6" fmla="*/ 0 w 1"/>
                <a:gd name="T7" fmla="*/ 5 h 9"/>
                <a:gd name="T8" fmla="*/ 0 w 1"/>
                <a:gd name="T9" fmla="*/ 8 h 9"/>
                <a:gd name="T10" fmla="*/ 0 60000 65536"/>
                <a:gd name="T11" fmla="*/ 0 60000 65536"/>
                <a:gd name="T12" fmla="*/ 0 60000 65536"/>
                <a:gd name="T13" fmla="*/ 0 60000 65536"/>
                <a:gd name="T14" fmla="*/ 0 60000 65536"/>
                <a:gd name="T15" fmla="*/ 0 w 1"/>
                <a:gd name="T16" fmla="*/ 0 h 9"/>
                <a:gd name="T17" fmla="*/ 1 w 1"/>
                <a:gd name="T18" fmla="*/ 9 h 9"/>
              </a:gdLst>
              <a:ahLst/>
              <a:cxnLst>
                <a:cxn ang="T10">
                  <a:pos x="T0" y="T1"/>
                </a:cxn>
                <a:cxn ang="T11">
                  <a:pos x="T2" y="T3"/>
                </a:cxn>
                <a:cxn ang="T12">
                  <a:pos x="T4" y="T5"/>
                </a:cxn>
                <a:cxn ang="T13">
                  <a:pos x="T6" y="T7"/>
                </a:cxn>
                <a:cxn ang="T14">
                  <a:pos x="T8" y="T9"/>
                </a:cxn>
              </a:cxnLst>
              <a:rect l="T15" t="T16" r="T17" b="T18"/>
              <a:pathLst>
                <a:path w="1" h="9">
                  <a:moveTo>
                    <a:pt x="0" y="0"/>
                  </a:moveTo>
                  <a:lnTo>
                    <a:pt x="0" y="2"/>
                  </a:lnTo>
                  <a:lnTo>
                    <a:pt x="0" y="3"/>
                  </a:lnTo>
                  <a:lnTo>
                    <a:pt x="0" y="5"/>
                  </a:lnTo>
                  <a:lnTo>
                    <a:pt x="0" y="8"/>
                  </a:lnTo>
                </a:path>
              </a:pathLst>
            </a:custGeom>
            <a:noFill/>
            <a:ln w="12700" cap="rnd">
              <a:solidFill>
                <a:srgbClr val="C0D9D9"/>
              </a:solidFill>
              <a:round/>
              <a:headEnd/>
              <a:tailEnd/>
            </a:ln>
          </p:spPr>
          <p:txBody>
            <a:bodyPr>
              <a:prstTxWarp prst="textNoShape">
                <a:avLst/>
              </a:prstTxWarp>
            </a:bodyPr>
            <a:lstStyle/>
            <a:p>
              <a:endParaRPr lang="en-US"/>
            </a:p>
          </p:txBody>
        </p:sp>
        <p:sp>
          <p:nvSpPr>
            <p:cNvPr id="25973" name="Freeform 912"/>
            <p:cNvSpPr>
              <a:spLocks/>
            </p:cNvSpPr>
            <p:nvPr/>
          </p:nvSpPr>
          <p:spPr bwMode="auto">
            <a:xfrm>
              <a:off x="5340" y="3082"/>
              <a:ext cx="4" cy="7"/>
            </a:xfrm>
            <a:custGeom>
              <a:avLst/>
              <a:gdLst>
                <a:gd name="T0" fmla="*/ 0 w 4"/>
                <a:gd name="T1" fmla="*/ 0 h 7"/>
                <a:gd name="T2" fmla="*/ 0 w 4"/>
                <a:gd name="T3" fmla="*/ 0 h 7"/>
                <a:gd name="T4" fmla="*/ 3 w 4"/>
                <a:gd name="T5" fmla="*/ 2 h 7"/>
                <a:gd name="T6" fmla="*/ 3 w 4"/>
                <a:gd name="T7" fmla="*/ 5 h 7"/>
                <a:gd name="T8" fmla="*/ 3 w 4"/>
                <a:gd name="T9" fmla="*/ 6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0"/>
                  </a:moveTo>
                  <a:lnTo>
                    <a:pt x="0" y="0"/>
                  </a:lnTo>
                  <a:lnTo>
                    <a:pt x="3" y="2"/>
                  </a:lnTo>
                  <a:lnTo>
                    <a:pt x="3" y="5"/>
                  </a:lnTo>
                  <a:lnTo>
                    <a:pt x="3" y="6"/>
                  </a:lnTo>
                </a:path>
              </a:pathLst>
            </a:custGeom>
            <a:noFill/>
            <a:ln w="12700" cap="rnd">
              <a:solidFill>
                <a:srgbClr val="C0D9D9"/>
              </a:solidFill>
              <a:round/>
              <a:headEnd/>
              <a:tailEnd/>
            </a:ln>
          </p:spPr>
          <p:txBody>
            <a:bodyPr>
              <a:prstTxWarp prst="textNoShape">
                <a:avLst/>
              </a:prstTxWarp>
            </a:bodyPr>
            <a:lstStyle/>
            <a:p>
              <a:endParaRPr lang="en-US"/>
            </a:p>
          </p:txBody>
        </p:sp>
        <p:sp>
          <p:nvSpPr>
            <p:cNvPr id="25974" name="Freeform 913"/>
            <p:cNvSpPr>
              <a:spLocks/>
            </p:cNvSpPr>
            <p:nvPr/>
          </p:nvSpPr>
          <p:spPr bwMode="auto">
            <a:xfrm>
              <a:off x="5343" y="3082"/>
              <a:ext cx="3" cy="7"/>
            </a:xfrm>
            <a:custGeom>
              <a:avLst/>
              <a:gdLst>
                <a:gd name="T0" fmla="*/ 0 w 3"/>
                <a:gd name="T1" fmla="*/ 0 h 7"/>
                <a:gd name="T2" fmla="*/ 0 w 3"/>
                <a:gd name="T3" fmla="*/ 0 h 7"/>
                <a:gd name="T4" fmla="*/ 2 w 3"/>
                <a:gd name="T5" fmla="*/ 2 h 7"/>
                <a:gd name="T6" fmla="*/ 2 w 3"/>
                <a:gd name="T7" fmla="*/ 5 h 7"/>
                <a:gd name="T8" fmla="*/ 2 w 3"/>
                <a:gd name="T9" fmla="*/ 6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0" y="0"/>
                  </a:moveTo>
                  <a:lnTo>
                    <a:pt x="0" y="0"/>
                  </a:lnTo>
                  <a:lnTo>
                    <a:pt x="2" y="2"/>
                  </a:lnTo>
                  <a:lnTo>
                    <a:pt x="2" y="5"/>
                  </a:lnTo>
                  <a:lnTo>
                    <a:pt x="2" y="6"/>
                  </a:lnTo>
                </a:path>
              </a:pathLst>
            </a:custGeom>
            <a:noFill/>
            <a:ln w="12700" cap="rnd">
              <a:solidFill>
                <a:srgbClr val="C0D9D9"/>
              </a:solidFill>
              <a:round/>
              <a:headEnd/>
              <a:tailEnd/>
            </a:ln>
          </p:spPr>
          <p:txBody>
            <a:bodyPr>
              <a:prstTxWarp prst="textNoShape">
                <a:avLst/>
              </a:prstTxWarp>
            </a:bodyPr>
            <a:lstStyle/>
            <a:p>
              <a:endParaRPr lang="en-US"/>
            </a:p>
          </p:txBody>
        </p:sp>
        <p:sp>
          <p:nvSpPr>
            <p:cNvPr id="25975" name="Freeform 914"/>
            <p:cNvSpPr>
              <a:spLocks/>
            </p:cNvSpPr>
            <p:nvPr/>
          </p:nvSpPr>
          <p:spPr bwMode="auto">
            <a:xfrm>
              <a:off x="5345" y="3082"/>
              <a:ext cx="1" cy="7"/>
            </a:xfrm>
            <a:custGeom>
              <a:avLst/>
              <a:gdLst>
                <a:gd name="T0" fmla="*/ 0 w 1"/>
                <a:gd name="T1" fmla="*/ 0 h 7"/>
                <a:gd name="T2" fmla="*/ 0 w 1"/>
                <a:gd name="T3" fmla="*/ 2 h 7"/>
                <a:gd name="T4" fmla="*/ 0 w 1"/>
                <a:gd name="T5" fmla="*/ 3 h 7"/>
                <a:gd name="T6" fmla="*/ 0 w 1"/>
                <a:gd name="T7" fmla="*/ 5 h 7"/>
                <a:gd name="T8" fmla="*/ 0 w 1"/>
                <a:gd name="T9" fmla="*/ 6 h 7"/>
                <a:gd name="T10" fmla="*/ 0 60000 65536"/>
                <a:gd name="T11" fmla="*/ 0 60000 65536"/>
                <a:gd name="T12" fmla="*/ 0 60000 65536"/>
                <a:gd name="T13" fmla="*/ 0 60000 65536"/>
                <a:gd name="T14" fmla="*/ 0 60000 65536"/>
                <a:gd name="T15" fmla="*/ 0 w 1"/>
                <a:gd name="T16" fmla="*/ 0 h 7"/>
                <a:gd name="T17" fmla="*/ 1 w 1"/>
                <a:gd name="T18" fmla="*/ 7 h 7"/>
              </a:gdLst>
              <a:ahLst/>
              <a:cxnLst>
                <a:cxn ang="T10">
                  <a:pos x="T0" y="T1"/>
                </a:cxn>
                <a:cxn ang="T11">
                  <a:pos x="T2" y="T3"/>
                </a:cxn>
                <a:cxn ang="T12">
                  <a:pos x="T4" y="T5"/>
                </a:cxn>
                <a:cxn ang="T13">
                  <a:pos x="T6" y="T7"/>
                </a:cxn>
                <a:cxn ang="T14">
                  <a:pos x="T8" y="T9"/>
                </a:cxn>
              </a:cxnLst>
              <a:rect l="T15" t="T16" r="T17" b="T18"/>
              <a:pathLst>
                <a:path w="1" h="7">
                  <a:moveTo>
                    <a:pt x="0" y="0"/>
                  </a:moveTo>
                  <a:lnTo>
                    <a:pt x="0" y="2"/>
                  </a:lnTo>
                  <a:lnTo>
                    <a:pt x="0" y="3"/>
                  </a:lnTo>
                  <a:lnTo>
                    <a:pt x="0" y="5"/>
                  </a:lnTo>
                  <a:lnTo>
                    <a:pt x="0" y="6"/>
                  </a:lnTo>
                </a:path>
              </a:pathLst>
            </a:custGeom>
            <a:noFill/>
            <a:ln w="12700" cap="rnd">
              <a:solidFill>
                <a:srgbClr val="C0D9D9"/>
              </a:solidFill>
              <a:round/>
              <a:headEnd/>
              <a:tailEnd/>
            </a:ln>
          </p:spPr>
          <p:txBody>
            <a:bodyPr>
              <a:prstTxWarp prst="textNoShape">
                <a:avLst/>
              </a:prstTxWarp>
            </a:bodyPr>
            <a:lstStyle/>
            <a:p>
              <a:endParaRPr lang="en-US"/>
            </a:p>
          </p:txBody>
        </p:sp>
        <p:sp>
          <p:nvSpPr>
            <p:cNvPr id="25976" name="Freeform 915"/>
            <p:cNvSpPr>
              <a:spLocks/>
            </p:cNvSpPr>
            <p:nvPr/>
          </p:nvSpPr>
          <p:spPr bwMode="auto">
            <a:xfrm>
              <a:off x="5343" y="3110"/>
              <a:ext cx="3" cy="8"/>
            </a:xfrm>
            <a:custGeom>
              <a:avLst/>
              <a:gdLst>
                <a:gd name="T0" fmla="*/ 1 w 3"/>
                <a:gd name="T1" fmla="*/ 0 h 8"/>
                <a:gd name="T2" fmla="*/ 1 w 3"/>
                <a:gd name="T3" fmla="*/ 0 h 8"/>
                <a:gd name="T4" fmla="*/ 1 w 3"/>
                <a:gd name="T5" fmla="*/ 0 h 8"/>
                <a:gd name="T6" fmla="*/ 1 w 3"/>
                <a:gd name="T7" fmla="*/ 1 h 8"/>
                <a:gd name="T8" fmla="*/ 0 w 3"/>
                <a:gd name="T9" fmla="*/ 1 h 8"/>
                <a:gd name="T10" fmla="*/ 0 w 3"/>
                <a:gd name="T11" fmla="*/ 2 h 8"/>
                <a:gd name="T12" fmla="*/ 0 w 3"/>
                <a:gd name="T13" fmla="*/ 3 h 8"/>
                <a:gd name="T14" fmla="*/ 0 w 3"/>
                <a:gd name="T15" fmla="*/ 5 h 8"/>
                <a:gd name="T16" fmla="*/ 0 w 3"/>
                <a:gd name="T17" fmla="*/ 6 h 8"/>
                <a:gd name="T18" fmla="*/ 0 w 3"/>
                <a:gd name="T19" fmla="*/ 7 h 8"/>
                <a:gd name="T20" fmla="*/ 1 w 3"/>
                <a:gd name="T21" fmla="*/ 7 h 8"/>
                <a:gd name="T22" fmla="*/ 1 w 3"/>
                <a:gd name="T23" fmla="*/ 7 h 8"/>
                <a:gd name="T24" fmla="*/ 1 w 3"/>
                <a:gd name="T25" fmla="*/ 7 h 8"/>
                <a:gd name="T26" fmla="*/ 1 w 3"/>
                <a:gd name="T27" fmla="*/ 6 h 8"/>
                <a:gd name="T28" fmla="*/ 1 w 3"/>
                <a:gd name="T29" fmla="*/ 5 h 8"/>
                <a:gd name="T30" fmla="*/ 2 w 3"/>
                <a:gd name="T31" fmla="*/ 5 h 8"/>
                <a:gd name="T32" fmla="*/ 2 w 3"/>
                <a:gd name="T33" fmla="*/ 3 h 8"/>
                <a:gd name="T34" fmla="*/ 2 w 3"/>
                <a:gd name="T35" fmla="*/ 2 h 8"/>
                <a:gd name="T36" fmla="*/ 2 w 3"/>
                <a:gd name="T37" fmla="*/ 1 h 8"/>
                <a:gd name="T38" fmla="*/ 2 w 3"/>
                <a:gd name="T39" fmla="*/ 0 h 8"/>
                <a:gd name="T40" fmla="*/ 1 w 3"/>
                <a:gd name="T41" fmla="*/ 0 h 8"/>
                <a:gd name="T42" fmla="*/ 1 w 3"/>
                <a:gd name="T43" fmla="*/ 0 h 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
                <a:gd name="T67" fmla="*/ 0 h 8"/>
                <a:gd name="T68" fmla="*/ 3 w 3"/>
                <a:gd name="T69" fmla="*/ 8 h 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 h="8">
                  <a:moveTo>
                    <a:pt x="1" y="0"/>
                  </a:moveTo>
                  <a:lnTo>
                    <a:pt x="1" y="0"/>
                  </a:lnTo>
                  <a:lnTo>
                    <a:pt x="1" y="1"/>
                  </a:lnTo>
                  <a:lnTo>
                    <a:pt x="0" y="1"/>
                  </a:lnTo>
                  <a:lnTo>
                    <a:pt x="0" y="2"/>
                  </a:lnTo>
                  <a:lnTo>
                    <a:pt x="0" y="3"/>
                  </a:lnTo>
                  <a:lnTo>
                    <a:pt x="0" y="5"/>
                  </a:lnTo>
                  <a:lnTo>
                    <a:pt x="0" y="6"/>
                  </a:lnTo>
                  <a:lnTo>
                    <a:pt x="0" y="7"/>
                  </a:lnTo>
                  <a:lnTo>
                    <a:pt x="1" y="7"/>
                  </a:lnTo>
                  <a:lnTo>
                    <a:pt x="1" y="6"/>
                  </a:lnTo>
                  <a:lnTo>
                    <a:pt x="1" y="5"/>
                  </a:lnTo>
                  <a:lnTo>
                    <a:pt x="2" y="5"/>
                  </a:lnTo>
                  <a:lnTo>
                    <a:pt x="2" y="3"/>
                  </a:lnTo>
                  <a:lnTo>
                    <a:pt x="2" y="2"/>
                  </a:lnTo>
                  <a:lnTo>
                    <a:pt x="2" y="1"/>
                  </a:lnTo>
                  <a:lnTo>
                    <a:pt x="2" y="0"/>
                  </a:lnTo>
                  <a:lnTo>
                    <a:pt x="1" y="0"/>
                  </a:lnTo>
                </a:path>
              </a:pathLst>
            </a:custGeom>
            <a:solidFill>
              <a:srgbClr val="FFFFFF"/>
            </a:solidFill>
            <a:ln w="127000" cap="rnd">
              <a:noFill/>
              <a:round/>
              <a:headEnd/>
              <a:tailEnd/>
            </a:ln>
          </p:spPr>
          <p:txBody>
            <a:bodyPr>
              <a:prstTxWarp prst="textNoShape">
                <a:avLst/>
              </a:prstTxWarp>
            </a:bodyPr>
            <a:lstStyle/>
            <a:p>
              <a:endParaRPr lang="en-US"/>
            </a:p>
          </p:txBody>
        </p:sp>
        <p:sp>
          <p:nvSpPr>
            <p:cNvPr id="25977" name="Freeform 916"/>
            <p:cNvSpPr>
              <a:spLocks/>
            </p:cNvSpPr>
            <p:nvPr/>
          </p:nvSpPr>
          <p:spPr bwMode="auto">
            <a:xfrm>
              <a:off x="5343" y="3110"/>
              <a:ext cx="11" cy="13"/>
            </a:xfrm>
            <a:custGeom>
              <a:avLst/>
              <a:gdLst>
                <a:gd name="T0" fmla="*/ 5 w 11"/>
                <a:gd name="T1" fmla="*/ 0 h 13"/>
                <a:gd name="T2" fmla="*/ 3 w 11"/>
                <a:gd name="T3" fmla="*/ 0 h 13"/>
                <a:gd name="T4" fmla="*/ 3 w 11"/>
                <a:gd name="T5" fmla="*/ 1 h 13"/>
                <a:gd name="T6" fmla="*/ 0 w 11"/>
                <a:gd name="T7" fmla="*/ 1 h 13"/>
                <a:gd name="T8" fmla="*/ 0 w 11"/>
                <a:gd name="T9" fmla="*/ 3 h 13"/>
                <a:gd name="T10" fmla="*/ 0 w 11"/>
                <a:gd name="T11" fmla="*/ 5 h 13"/>
                <a:gd name="T12" fmla="*/ 0 w 11"/>
                <a:gd name="T13" fmla="*/ 7 h 13"/>
                <a:gd name="T14" fmla="*/ 0 w 11"/>
                <a:gd name="T15" fmla="*/ 10 h 13"/>
                <a:gd name="T16" fmla="*/ 0 w 11"/>
                <a:gd name="T17" fmla="*/ 12 h 13"/>
                <a:gd name="T18" fmla="*/ 3 w 11"/>
                <a:gd name="T19" fmla="*/ 12 h 13"/>
                <a:gd name="T20" fmla="*/ 5 w 11"/>
                <a:gd name="T21" fmla="*/ 12 h 13"/>
                <a:gd name="T22" fmla="*/ 5 w 11"/>
                <a:gd name="T23" fmla="*/ 10 h 13"/>
                <a:gd name="T24" fmla="*/ 7 w 11"/>
                <a:gd name="T25" fmla="*/ 10 h 13"/>
                <a:gd name="T26" fmla="*/ 7 w 11"/>
                <a:gd name="T27" fmla="*/ 9 h 13"/>
                <a:gd name="T28" fmla="*/ 10 w 11"/>
                <a:gd name="T29" fmla="*/ 7 h 13"/>
                <a:gd name="T30" fmla="*/ 10 w 11"/>
                <a:gd name="T31" fmla="*/ 5 h 13"/>
                <a:gd name="T32" fmla="*/ 10 w 11"/>
                <a:gd name="T33" fmla="*/ 3 h 13"/>
                <a:gd name="T34" fmla="*/ 10 w 11"/>
                <a:gd name="T35" fmla="*/ 1 h 13"/>
                <a:gd name="T36" fmla="*/ 10 w 11"/>
                <a:gd name="T37" fmla="*/ 0 h 13"/>
                <a:gd name="T38" fmla="*/ 7 w 11"/>
                <a:gd name="T39" fmla="*/ 0 h 13"/>
                <a:gd name="T40" fmla="*/ 5 w 11"/>
                <a:gd name="T41" fmla="*/ 0 h 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3"/>
                <a:gd name="T65" fmla="*/ 11 w 11"/>
                <a:gd name="T66" fmla="*/ 13 h 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3">
                  <a:moveTo>
                    <a:pt x="5" y="0"/>
                  </a:moveTo>
                  <a:lnTo>
                    <a:pt x="3" y="0"/>
                  </a:lnTo>
                  <a:lnTo>
                    <a:pt x="3" y="1"/>
                  </a:lnTo>
                  <a:lnTo>
                    <a:pt x="0" y="1"/>
                  </a:lnTo>
                  <a:lnTo>
                    <a:pt x="0" y="3"/>
                  </a:lnTo>
                  <a:lnTo>
                    <a:pt x="0" y="5"/>
                  </a:lnTo>
                  <a:lnTo>
                    <a:pt x="0" y="7"/>
                  </a:lnTo>
                  <a:lnTo>
                    <a:pt x="0" y="10"/>
                  </a:lnTo>
                  <a:lnTo>
                    <a:pt x="0" y="12"/>
                  </a:lnTo>
                  <a:lnTo>
                    <a:pt x="3" y="12"/>
                  </a:lnTo>
                  <a:lnTo>
                    <a:pt x="5" y="12"/>
                  </a:lnTo>
                  <a:lnTo>
                    <a:pt x="5" y="10"/>
                  </a:lnTo>
                  <a:lnTo>
                    <a:pt x="7" y="10"/>
                  </a:lnTo>
                  <a:lnTo>
                    <a:pt x="7" y="9"/>
                  </a:lnTo>
                  <a:lnTo>
                    <a:pt x="10" y="7"/>
                  </a:lnTo>
                  <a:lnTo>
                    <a:pt x="10" y="5"/>
                  </a:lnTo>
                  <a:lnTo>
                    <a:pt x="10" y="3"/>
                  </a:lnTo>
                  <a:lnTo>
                    <a:pt x="10" y="1"/>
                  </a:lnTo>
                  <a:lnTo>
                    <a:pt x="10" y="0"/>
                  </a:lnTo>
                  <a:lnTo>
                    <a:pt x="7" y="0"/>
                  </a:lnTo>
                  <a:lnTo>
                    <a:pt x="5" y="0"/>
                  </a:lnTo>
                </a:path>
              </a:pathLst>
            </a:custGeom>
            <a:noFill/>
            <a:ln w="12700" cap="rnd">
              <a:solidFill>
                <a:srgbClr val="000000"/>
              </a:solidFill>
              <a:round/>
              <a:headEnd/>
              <a:tailEnd/>
            </a:ln>
          </p:spPr>
          <p:txBody>
            <a:bodyPr>
              <a:prstTxWarp prst="textNoShape">
                <a:avLst/>
              </a:prstTxWarp>
            </a:bodyPr>
            <a:lstStyle/>
            <a:p>
              <a:endParaRPr lang="en-US"/>
            </a:p>
          </p:txBody>
        </p:sp>
        <p:sp>
          <p:nvSpPr>
            <p:cNvPr id="25978" name="Freeform 917"/>
            <p:cNvSpPr>
              <a:spLocks/>
            </p:cNvSpPr>
            <p:nvPr/>
          </p:nvSpPr>
          <p:spPr bwMode="auto">
            <a:xfrm>
              <a:off x="5343" y="3109"/>
              <a:ext cx="3" cy="2"/>
            </a:xfrm>
            <a:custGeom>
              <a:avLst/>
              <a:gdLst>
                <a:gd name="T0" fmla="*/ 0 w 3"/>
                <a:gd name="T1" fmla="*/ 1 h 2"/>
                <a:gd name="T2" fmla="*/ 0 w 3"/>
                <a:gd name="T3" fmla="*/ 1 h 2"/>
                <a:gd name="T4" fmla="*/ 1 w 3"/>
                <a:gd name="T5" fmla="*/ 0 h 2"/>
                <a:gd name="T6" fmla="*/ 1 w 3"/>
                <a:gd name="T7" fmla="*/ 0 h 2"/>
                <a:gd name="T8" fmla="*/ 1 w 3"/>
                <a:gd name="T9" fmla="*/ 0 h 2"/>
                <a:gd name="T10" fmla="*/ 2 w 3"/>
                <a:gd name="T11" fmla="*/ 0 h 2"/>
                <a:gd name="T12" fmla="*/ 2 w 3"/>
                <a:gd name="T13" fmla="*/ 0 h 2"/>
                <a:gd name="T14" fmla="*/ 2 w 3"/>
                <a:gd name="T15" fmla="*/ 1 h 2"/>
                <a:gd name="T16" fmla="*/ 2 w 3"/>
                <a:gd name="T17" fmla="*/ 0 h 2"/>
                <a:gd name="T18" fmla="*/ 1 w 3"/>
                <a:gd name="T19" fmla="*/ 0 h 2"/>
                <a:gd name="T20" fmla="*/ 1 w 3"/>
                <a:gd name="T21" fmla="*/ 0 h 2"/>
                <a:gd name="T22" fmla="*/ 1 w 3"/>
                <a:gd name="T23" fmla="*/ 0 h 2"/>
                <a:gd name="T24" fmla="*/ 1 w 3"/>
                <a:gd name="T25" fmla="*/ 1 h 2"/>
                <a:gd name="T26" fmla="*/ 0 w 3"/>
                <a:gd name="T27" fmla="*/ 1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
                <a:gd name="T44" fmla="*/ 3 w 3"/>
                <a:gd name="T45" fmla="*/ 2 h 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
                  <a:moveTo>
                    <a:pt x="0" y="1"/>
                  </a:moveTo>
                  <a:lnTo>
                    <a:pt x="0" y="1"/>
                  </a:lnTo>
                  <a:lnTo>
                    <a:pt x="1" y="0"/>
                  </a:lnTo>
                  <a:lnTo>
                    <a:pt x="2" y="0"/>
                  </a:lnTo>
                  <a:lnTo>
                    <a:pt x="2" y="1"/>
                  </a:lnTo>
                  <a:lnTo>
                    <a:pt x="2" y="0"/>
                  </a:lnTo>
                  <a:lnTo>
                    <a:pt x="1" y="0"/>
                  </a:lnTo>
                  <a:lnTo>
                    <a:pt x="1" y="1"/>
                  </a:lnTo>
                  <a:lnTo>
                    <a:pt x="0" y="1"/>
                  </a:lnTo>
                </a:path>
              </a:pathLst>
            </a:custGeom>
            <a:solidFill>
              <a:srgbClr val="B3B3B3"/>
            </a:solidFill>
            <a:ln w="127000" cap="rnd">
              <a:noFill/>
              <a:round/>
              <a:headEnd/>
              <a:tailEnd/>
            </a:ln>
          </p:spPr>
          <p:txBody>
            <a:bodyPr>
              <a:prstTxWarp prst="textNoShape">
                <a:avLst/>
              </a:prstTxWarp>
            </a:bodyPr>
            <a:lstStyle/>
            <a:p>
              <a:endParaRPr lang="en-US"/>
            </a:p>
          </p:txBody>
        </p:sp>
        <p:sp>
          <p:nvSpPr>
            <p:cNvPr id="25979" name="Freeform 918"/>
            <p:cNvSpPr>
              <a:spLocks/>
            </p:cNvSpPr>
            <p:nvPr/>
          </p:nvSpPr>
          <p:spPr bwMode="auto">
            <a:xfrm>
              <a:off x="5343" y="3112"/>
              <a:ext cx="3" cy="8"/>
            </a:xfrm>
            <a:custGeom>
              <a:avLst/>
              <a:gdLst>
                <a:gd name="T0" fmla="*/ 2 w 3"/>
                <a:gd name="T1" fmla="*/ 0 h 8"/>
                <a:gd name="T2" fmla="*/ 2 w 3"/>
                <a:gd name="T3" fmla="*/ 2 h 8"/>
                <a:gd name="T4" fmla="*/ 2 w 3"/>
                <a:gd name="T5" fmla="*/ 4 h 8"/>
                <a:gd name="T6" fmla="*/ 2 w 3"/>
                <a:gd name="T7" fmla="*/ 5 h 8"/>
                <a:gd name="T8" fmla="*/ 0 w 3"/>
                <a:gd name="T9" fmla="*/ 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2" y="0"/>
                  </a:moveTo>
                  <a:lnTo>
                    <a:pt x="2" y="2"/>
                  </a:lnTo>
                  <a:lnTo>
                    <a:pt x="2" y="4"/>
                  </a:lnTo>
                  <a:lnTo>
                    <a:pt x="2" y="5"/>
                  </a:lnTo>
                  <a:lnTo>
                    <a:pt x="0" y="7"/>
                  </a:lnTo>
                </a:path>
              </a:pathLst>
            </a:custGeom>
            <a:noFill/>
            <a:ln w="12700" cap="rnd">
              <a:solidFill>
                <a:srgbClr val="B3B3B3"/>
              </a:solidFill>
              <a:round/>
              <a:headEnd/>
              <a:tailEnd/>
            </a:ln>
          </p:spPr>
          <p:txBody>
            <a:bodyPr>
              <a:prstTxWarp prst="textNoShape">
                <a:avLst/>
              </a:prstTxWarp>
            </a:bodyPr>
            <a:lstStyle/>
            <a:p>
              <a:endParaRPr lang="en-US"/>
            </a:p>
          </p:txBody>
        </p:sp>
        <p:sp>
          <p:nvSpPr>
            <p:cNvPr id="25980" name="Freeform 919"/>
            <p:cNvSpPr>
              <a:spLocks/>
            </p:cNvSpPr>
            <p:nvPr/>
          </p:nvSpPr>
          <p:spPr bwMode="auto">
            <a:xfrm>
              <a:off x="5345" y="3112"/>
              <a:ext cx="1" cy="8"/>
            </a:xfrm>
            <a:custGeom>
              <a:avLst/>
              <a:gdLst>
                <a:gd name="T0" fmla="*/ 0 w 1"/>
                <a:gd name="T1" fmla="*/ 0 h 8"/>
                <a:gd name="T2" fmla="*/ 0 w 1"/>
                <a:gd name="T3" fmla="*/ 0 h 8"/>
                <a:gd name="T4" fmla="*/ 0 w 1"/>
                <a:gd name="T5" fmla="*/ 2 h 8"/>
                <a:gd name="T6" fmla="*/ 0 w 1"/>
                <a:gd name="T7" fmla="*/ 5 h 8"/>
                <a:gd name="T8" fmla="*/ 0 w 1"/>
                <a:gd name="T9" fmla="*/ 7 h 8"/>
                <a:gd name="T10" fmla="*/ 0 60000 65536"/>
                <a:gd name="T11" fmla="*/ 0 60000 65536"/>
                <a:gd name="T12" fmla="*/ 0 60000 65536"/>
                <a:gd name="T13" fmla="*/ 0 60000 65536"/>
                <a:gd name="T14" fmla="*/ 0 60000 65536"/>
                <a:gd name="T15" fmla="*/ 0 w 1"/>
                <a:gd name="T16" fmla="*/ 0 h 8"/>
                <a:gd name="T17" fmla="*/ 1 w 1"/>
                <a:gd name="T18" fmla="*/ 8 h 8"/>
              </a:gdLst>
              <a:ahLst/>
              <a:cxnLst>
                <a:cxn ang="T10">
                  <a:pos x="T0" y="T1"/>
                </a:cxn>
                <a:cxn ang="T11">
                  <a:pos x="T2" y="T3"/>
                </a:cxn>
                <a:cxn ang="T12">
                  <a:pos x="T4" y="T5"/>
                </a:cxn>
                <a:cxn ang="T13">
                  <a:pos x="T6" y="T7"/>
                </a:cxn>
                <a:cxn ang="T14">
                  <a:pos x="T8" y="T9"/>
                </a:cxn>
              </a:cxnLst>
              <a:rect l="T15" t="T16" r="T17" b="T18"/>
              <a:pathLst>
                <a:path w="1" h="8">
                  <a:moveTo>
                    <a:pt x="0" y="0"/>
                  </a:moveTo>
                  <a:lnTo>
                    <a:pt x="0" y="0"/>
                  </a:lnTo>
                  <a:lnTo>
                    <a:pt x="0" y="2"/>
                  </a:lnTo>
                  <a:lnTo>
                    <a:pt x="0" y="5"/>
                  </a:lnTo>
                  <a:lnTo>
                    <a:pt x="0" y="7"/>
                  </a:lnTo>
                </a:path>
              </a:pathLst>
            </a:custGeom>
            <a:noFill/>
            <a:ln w="12700" cap="rnd">
              <a:solidFill>
                <a:srgbClr val="B3B3B3"/>
              </a:solidFill>
              <a:round/>
              <a:headEnd/>
              <a:tailEnd/>
            </a:ln>
          </p:spPr>
          <p:txBody>
            <a:bodyPr>
              <a:prstTxWarp prst="textNoShape">
                <a:avLst/>
              </a:prstTxWarp>
            </a:bodyPr>
            <a:lstStyle/>
            <a:p>
              <a:endParaRPr lang="en-US"/>
            </a:p>
          </p:txBody>
        </p:sp>
        <p:sp>
          <p:nvSpPr>
            <p:cNvPr id="25981" name="Freeform 920"/>
            <p:cNvSpPr>
              <a:spLocks/>
            </p:cNvSpPr>
            <p:nvPr/>
          </p:nvSpPr>
          <p:spPr bwMode="auto">
            <a:xfrm>
              <a:off x="5348" y="3112"/>
              <a:ext cx="1" cy="8"/>
            </a:xfrm>
            <a:custGeom>
              <a:avLst/>
              <a:gdLst>
                <a:gd name="T0" fmla="*/ 0 w 1"/>
                <a:gd name="T1" fmla="*/ 0 h 8"/>
                <a:gd name="T2" fmla="*/ 0 w 1"/>
                <a:gd name="T3" fmla="*/ 0 h 8"/>
                <a:gd name="T4" fmla="*/ 0 w 1"/>
                <a:gd name="T5" fmla="*/ 2 h 8"/>
                <a:gd name="T6" fmla="*/ 0 w 1"/>
                <a:gd name="T7" fmla="*/ 5 h 8"/>
                <a:gd name="T8" fmla="*/ 0 w 1"/>
                <a:gd name="T9" fmla="*/ 7 h 8"/>
                <a:gd name="T10" fmla="*/ 0 60000 65536"/>
                <a:gd name="T11" fmla="*/ 0 60000 65536"/>
                <a:gd name="T12" fmla="*/ 0 60000 65536"/>
                <a:gd name="T13" fmla="*/ 0 60000 65536"/>
                <a:gd name="T14" fmla="*/ 0 60000 65536"/>
                <a:gd name="T15" fmla="*/ 0 w 1"/>
                <a:gd name="T16" fmla="*/ 0 h 8"/>
                <a:gd name="T17" fmla="*/ 1 w 1"/>
                <a:gd name="T18" fmla="*/ 8 h 8"/>
              </a:gdLst>
              <a:ahLst/>
              <a:cxnLst>
                <a:cxn ang="T10">
                  <a:pos x="T0" y="T1"/>
                </a:cxn>
                <a:cxn ang="T11">
                  <a:pos x="T2" y="T3"/>
                </a:cxn>
                <a:cxn ang="T12">
                  <a:pos x="T4" y="T5"/>
                </a:cxn>
                <a:cxn ang="T13">
                  <a:pos x="T6" y="T7"/>
                </a:cxn>
                <a:cxn ang="T14">
                  <a:pos x="T8" y="T9"/>
                </a:cxn>
              </a:cxnLst>
              <a:rect l="T15" t="T16" r="T17" b="T18"/>
              <a:pathLst>
                <a:path w="1" h="8">
                  <a:moveTo>
                    <a:pt x="0" y="0"/>
                  </a:moveTo>
                  <a:lnTo>
                    <a:pt x="0" y="0"/>
                  </a:lnTo>
                  <a:lnTo>
                    <a:pt x="0" y="2"/>
                  </a:lnTo>
                  <a:lnTo>
                    <a:pt x="0" y="5"/>
                  </a:lnTo>
                  <a:lnTo>
                    <a:pt x="0" y="7"/>
                  </a:lnTo>
                </a:path>
              </a:pathLst>
            </a:custGeom>
            <a:noFill/>
            <a:ln w="12700" cap="rnd">
              <a:solidFill>
                <a:srgbClr val="B3B3B3"/>
              </a:solidFill>
              <a:round/>
              <a:headEnd/>
              <a:tailEnd/>
            </a:ln>
          </p:spPr>
          <p:txBody>
            <a:bodyPr>
              <a:prstTxWarp prst="textNoShape">
                <a:avLst/>
              </a:prstTxWarp>
            </a:bodyPr>
            <a:lstStyle/>
            <a:p>
              <a:endParaRPr lang="en-US"/>
            </a:p>
          </p:txBody>
        </p:sp>
        <p:sp>
          <p:nvSpPr>
            <p:cNvPr id="25982" name="Freeform 921"/>
            <p:cNvSpPr>
              <a:spLocks/>
            </p:cNvSpPr>
            <p:nvPr/>
          </p:nvSpPr>
          <p:spPr bwMode="auto">
            <a:xfrm>
              <a:off x="5351" y="3112"/>
              <a:ext cx="1" cy="8"/>
            </a:xfrm>
            <a:custGeom>
              <a:avLst/>
              <a:gdLst>
                <a:gd name="T0" fmla="*/ 0 w 1"/>
                <a:gd name="T1" fmla="*/ 0 h 8"/>
                <a:gd name="T2" fmla="*/ 0 w 1"/>
                <a:gd name="T3" fmla="*/ 0 h 8"/>
                <a:gd name="T4" fmla="*/ 0 w 1"/>
                <a:gd name="T5" fmla="*/ 2 h 8"/>
                <a:gd name="T6" fmla="*/ 0 w 1"/>
                <a:gd name="T7" fmla="*/ 4 h 8"/>
                <a:gd name="T8" fmla="*/ 0 w 1"/>
                <a:gd name="T9" fmla="*/ 7 h 8"/>
                <a:gd name="T10" fmla="*/ 0 60000 65536"/>
                <a:gd name="T11" fmla="*/ 0 60000 65536"/>
                <a:gd name="T12" fmla="*/ 0 60000 65536"/>
                <a:gd name="T13" fmla="*/ 0 60000 65536"/>
                <a:gd name="T14" fmla="*/ 0 60000 65536"/>
                <a:gd name="T15" fmla="*/ 0 w 1"/>
                <a:gd name="T16" fmla="*/ 0 h 8"/>
                <a:gd name="T17" fmla="*/ 1 w 1"/>
                <a:gd name="T18" fmla="*/ 8 h 8"/>
              </a:gdLst>
              <a:ahLst/>
              <a:cxnLst>
                <a:cxn ang="T10">
                  <a:pos x="T0" y="T1"/>
                </a:cxn>
                <a:cxn ang="T11">
                  <a:pos x="T2" y="T3"/>
                </a:cxn>
                <a:cxn ang="T12">
                  <a:pos x="T4" y="T5"/>
                </a:cxn>
                <a:cxn ang="T13">
                  <a:pos x="T6" y="T7"/>
                </a:cxn>
                <a:cxn ang="T14">
                  <a:pos x="T8" y="T9"/>
                </a:cxn>
              </a:cxnLst>
              <a:rect l="T15" t="T16" r="T17" b="T18"/>
              <a:pathLst>
                <a:path w="1" h="8">
                  <a:moveTo>
                    <a:pt x="0" y="0"/>
                  </a:moveTo>
                  <a:lnTo>
                    <a:pt x="0" y="0"/>
                  </a:lnTo>
                  <a:lnTo>
                    <a:pt x="0" y="2"/>
                  </a:lnTo>
                  <a:lnTo>
                    <a:pt x="0" y="4"/>
                  </a:lnTo>
                  <a:lnTo>
                    <a:pt x="0" y="7"/>
                  </a:lnTo>
                </a:path>
              </a:pathLst>
            </a:custGeom>
            <a:noFill/>
            <a:ln w="12700" cap="rnd">
              <a:solidFill>
                <a:srgbClr val="B3B3B3"/>
              </a:solidFill>
              <a:round/>
              <a:headEnd/>
              <a:tailEnd/>
            </a:ln>
          </p:spPr>
          <p:txBody>
            <a:bodyPr>
              <a:prstTxWarp prst="textNoShape">
                <a:avLst/>
              </a:prstTxWarp>
            </a:bodyPr>
            <a:lstStyle/>
            <a:p>
              <a:endParaRPr lang="en-US"/>
            </a:p>
          </p:txBody>
        </p:sp>
        <p:sp>
          <p:nvSpPr>
            <p:cNvPr id="25983" name="Freeform 922"/>
            <p:cNvSpPr>
              <a:spLocks/>
            </p:cNvSpPr>
            <p:nvPr/>
          </p:nvSpPr>
          <p:spPr bwMode="auto">
            <a:xfrm>
              <a:off x="5371" y="3137"/>
              <a:ext cx="29" cy="22"/>
            </a:xfrm>
            <a:custGeom>
              <a:avLst/>
              <a:gdLst>
                <a:gd name="T0" fmla="*/ 0 w 29"/>
                <a:gd name="T1" fmla="*/ 9 h 22"/>
                <a:gd name="T2" fmla="*/ 0 w 29"/>
                <a:gd name="T3" fmla="*/ 8 h 22"/>
                <a:gd name="T4" fmla="*/ 0 w 29"/>
                <a:gd name="T5" fmla="*/ 7 h 22"/>
                <a:gd name="T6" fmla="*/ 2 w 29"/>
                <a:gd name="T7" fmla="*/ 5 h 22"/>
                <a:gd name="T8" fmla="*/ 2 w 29"/>
                <a:gd name="T9" fmla="*/ 4 h 22"/>
                <a:gd name="T10" fmla="*/ 5 w 29"/>
                <a:gd name="T11" fmla="*/ 3 h 22"/>
                <a:gd name="T12" fmla="*/ 6 w 29"/>
                <a:gd name="T13" fmla="*/ 3 h 22"/>
                <a:gd name="T14" fmla="*/ 6 w 29"/>
                <a:gd name="T15" fmla="*/ 1 h 22"/>
                <a:gd name="T16" fmla="*/ 9 w 29"/>
                <a:gd name="T17" fmla="*/ 0 h 22"/>
                <a:gd name="T18" fmla="*/ 11 w 29"/>
                <a:gd name="T19" fmla="*/ 0 h 22"/>
                <a:gd name="T20" fmla="*/ 13 w 29"/>
                <a:gd name="T21" fmla="*/ 0 h 22"/>
                <a:gd name="T22" fmla="*/ 16 w 29"/>
                <a:gd name="T23" fmla="*/ 0 h 22"/>
                <a:gd name="T24" fmla="*/ 17 w 29"/>
                <a:gd name="T25" fmla="*/ 0 h 22"/>
                <a:gd name="T26" fmla="*/ 17 w 29"/>
                <a:gd name="T27" fmla="*/ 1 h 22"/>
                <a:gd name="T28" fmla="*/ 19 w 29"/>
                <a:gd name="T29" fmla="*/ 1 h 22"/>
                <a:gd name="T30" fmla="*/ 22 w 29"/>
                <a:gd name="T31" fmla="*/ 1 h 22"/>
                <a:gd name="T32" fmla="*/ 24 w 29"/>
                <a:gd name="T33" fmla="*/ 1 h 22"/>
                <a:gd name="T34" fmla="*/ 24 w 29"/>
                <a:gd name="T35" fmla="*/ 3 h 22"/>
                <a:gd name="T36" fmla="*/ 26 w 29"/>
                <a:gd name="T37" fmla="*/ 3 h 22"/>
                <a:gd name="T38" fmla="*/ 26 w 29"/>
                <a:gd name="T39" fmla="*/ 4 h 22"/>
                <a:gd name="T40" fmla="*/ 28 w 29"/>
                <a:gd name="T41" fmla="*/ 5 h 22"/>
                <a:gd name="T42" fmla="*/ 28 w 29"/>
                <a:gd name="T43" fmla="*/ 7 h 22"/>
                <a:gd name="T44" fmla="*/ 28 w 29"/>
                <a:gd name="T45" fmla="*/ 9 h 22"/>
                <a:gd name="T46" fmla="*/ 28 w 29"/>
                <a:gd name="T47" fmla="*/ 11 h 22"/>
                <a:gd name="T48" fmla="*/ 26 w 29"/>
                <a:gd name="T49" fmla="*/ 13 h 22"/>
                <a:gd name="T50" fmla="*/ 26 w 29"/>
                <a:gd name="T51" fmla="*/ 14 h 22"/>
                <a:gd name="T52" fmla="*/ 26 w 29"/>
                <a:gd name="T53" fmla="*/ 16 h 22"/>
                <a:gd name="T54" fmla="*/ 24 w 29"/>
                <a:gd name="T55" fmla="*/ 17 h 22"/>
                <a:gd name="T56" fmla="*/ 24 w 29"/>
                <a:gd name="T57" fmla="*/ 18 h 22"/>
                <a:gd name="T58" fmla="*/ 22 w 29"/>
                <a:gd name="T59" fmla="*/ 18 h 22"/>
                <a:gd name="T60" fmla="*/ 22 w 29"/>
                <a:gd name="T61" fmla="*/ 20 h 22"/>
                <a:gd name="T62" fmla="*/ 19 w 29"/>
                <a:gd name="T63" fmla="*/ 20 h 22"/>
                <a:gd name="T64" fmla="*/ 19 w 29"/>
                <a:gd name="T65" fmla="*/ 21 h 22"/>
                <a:gd name="T66" fmla="*/ 17 w 29"/>
                <a:gd name="T67" fmla="*/ 21 h 22"/>
                <a:gd name="T68" fmla="*/ 16 w 29"/>
                <a:gd name="T69" fmla="*/ 21 h 22"/>
                <a:gd name="T70" fmla="*/ 13 w 29"/>
                <a:gd name="T71" fmla="*/ 21 h 22"/>
                <a:gd name="T72" fmla="*/ 11 w 29"/>
                <a:gd name="T73" fmla="*/ 21 h 22"/>
                <a:gd name="T74" fmla="*/ 9 w 29"/>
                <a:gd name="T75" fmla="*/ 21 h 22"/>
                <a:gd name="T76" fmla="*/ 6 w 29"/>
                <a:gd name="T77" fmla="*/ 20 h 22"/>
                <a:gd name="T78" fmla="*/ 5 w 29"/>
                <a:gd name="T79" fmla="*/ 20 h 22"/>
                <a:gd name="T80" fmla="*/ 5 w 29"/>
                <a:gd name="T81" fmla="*/ 18 h 22"/>
                <a:gd name="T82" fmla="*/ 2 w 29"/>
                <a:gd name="T83" fmla="*/ 18 h 22"/>
                <a:gd name="T84" fmla="*/ 0 w 29"/>
                <a:gd name="T85" fmla="*/ 17 h 22"/>
                <a:gd name="T86" fmla="*/ 0 w 29"/>
                <a:gd name="T87" fmla="*/ 16 h 22"/>
                <a:gd name="T88" fmla="*/ 0 w 29"/>
                <a:gd name="T89" fmla="*/ 14 h 22"/>
                <a:gd name="T90" fmla="*/ 0 w 29"/>
                <a:gd name="T91" fmla="*/ 13 h 22"/>
                <a:gd name="T92" fmla="*/ 0 w 29"/>
                <a:gd name="T93" fmla="*/ 11 h 22"/>
                <a:gd name="T94" fmla="*/ 0 w 29"/>
                <a:gd name="T95" fmla="*/ 9 h 2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
                <a:gd name="T145" fmla="*/ 0 h 22"/>
                <a:gd name="T146" fmla="*/ 29 w 29"/>
                <a:gd name="T147" fmla="*/ 22 h 2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 h="22">
                  <a:moveTo>
                    <a:pt x="0" y="9"/>
                  </a:moveTo>
                  <a:lnTo>
                    <a:pt x="0" y="8"/>
                  </a:lnTo>
                  <a:lnTo>
                    <a:pt x="0" y="7"/>
                  </a:lnTo>
                  <a:lnTo>
                    <a:pt x="2" y="5"/>
                  </a:lnTo>
                  <a:lnTo>
                    <a:pt x="2" y="4"/>
                  </a:lnTo>
                  <a:lnTo>
                    <a:pt x="5" y="3"/>
                  </a:lnTo>
                  <a:lnTo>
                    <a:pt x="6" y="3"/>
                  </a:lnTo>
                  <a:lnTo>
                    <a:pt x="6" y="1"/>
                  </a:lnTo>
                  <a:lnTo>
                    <a:pt x="9" y="0"/>
                  </a:lnTo>
                  <a:lnTo>
                    <a:pt x="11" y="0"/>
                  </a:lnTo>
                  <a:lnTo>
                    <a:pt x="13" y="0"/>
                  </a:lnTo>
                  <a:lnTo>
                    <a:pt x="16" y="0"/>
                  </a:lnTo>
                  <a:lnTo>
                    <a:pt x="17" y="0"/>
                  </a:lnTo>
                  <a:lnTo>
                    <a:pt x="17" y="1"/>
                  </a:lnTo>
                  <a:lnTo>
                    <a:pt x="19" y="1"/>
                  </a:lnTo>
                  <a:lnTo>
                    <a:pt x="22" y="1"/>
                  </a:lnTo>
                  <a:lnTo>
                    <a:pt x="24" y="1"/>
                  </a:lnTo>
                  <a:lnTo>
                    <a:pt x="24" y="3"/>
                  </a:lnTo>
                  <a:lnTo>
                    <a:pt x="26" y="3"/>
                  </a:lnTo>
                  <a:lnTo>
                    <a:pt x="26" y="4"/>
                  </a:lnTo>
                  <a:lnTo>
                    <a:pt x="28" y="5"/>
                  </a:lnTo>
                  <a:lnTo>
                    <a:pt x="28" y="7"/>
                  </a:lnTo>
                  <a:lnTo>
                    <a:pt x="28" y="9"/>
                  </a:lnTo>
                  <a:lnTo>
                    <a:pt x="28" y="11"/>
                  </a:lnTo>
                  <a:lnTo>
                    <a:pt x="26" y="13"/>
                  </a:lnTo>
                  <a:lnTo>
                    <a:pt x="26" y="14"/>
                  </a:lnTo>
                  <a:lnTo>
                    <a:pt x="26" y="16"/>
                  </a:lnTo>
                  <a:lnTo>
                    <a:pt x="24" y="17"/>
                  </a:lnTo>
                  <a:lnTo>
                    <a:pt x="24" y="18"/>
                  </a:lnTo>
                  <a:lnTo>
                    <a:pt x="22" y="18"/>
                  </a:lnTo>
                  <a:lnTo>
                    <a:pt x="22" y="20"/>
                  </a:lnTo>
                  <a:lnTo>
                    <a:pt x="19" y="20"/>
                  </a:lnTo>
                  <a:lnTo>
                    <a:pt x="19" y="21"/>
                  </a:lnTo>
                  <a:lnTo>
                    <a:pt x="17" y="21"/>
                  </a:lnTo>
                  <a:lnTo>
                    <a:pt x="16" y="21"/>
                  </a:lnTo>
                  <a:lnTo>
                    <a:pt x="13" y="21"/>
                  </a:lnTo>
                  <a:lnTo>
                    <a:pt x="11" y="21"/>
                  </a:lnTo>
                  <a:lnTo>
                    <a:pt x="9" y="21"/>
                  </a:lnTo>
                  <a:lnTo>
                    <a:pt x="6" y="20"/>
                  </a:lnTo>
                  <a:lnTo>
                    <a:pt x="5" y="20"/>
                  </a:lnTo>
                  <a:lnTo>
                    <a:pt x="5" y="18"/>
                  </a:lnTo>
                  <a:lnTo>
                    <a:pt x="2" y="18"/>
                  </a:lnTo>
                  <a:lnTo>
                    <a:pt x="0" y="17"/>
                  </a:lnTo>
                  <a:lnTo>
                    <a:pt x="0" y="16"/>
                  </a:lnTo>
                  <a:lnTo>
                    <a:pt x="0" y="14"/>
                  </a:lnTo>
                  <a:lnTo>
                    <a:pt x="0" y="13"/>
                  </a:lnTo>
                  <a:lnTo>
                    <a:pt x="0" y="11"/>
                  </a:lnTo>
                  <a:lnTo>
                    <a:pt x="0" y="9"/>
                  </a:lnTo>
                </a:path>
              </a:pathLst>
            </a:custGeom>
            <a:solidFill>
              <a:srgbClr val="FFFFFF"/>
            </a:solidFill>
            <a:ln w="127000" cap="rnd">
              <a:noFill/>
              <a:round/>
              <a:headEnd/>
              <a:tailEnd/>
            </a:ln>
          </p:spPr>
          <p:txBody>
            <a:bodyPr>
              <a:prstTxWarp prst="textNoShape">
                <a:avLst/>
              </a:prstTxWarp>
            </a:bodyPr>
            <a:lstStyle/>
            <a:p>
              <a:endParaRPr lang="en-US"/>
            </a:p>
          </p:txBody>
        </p:sp>
        <p:sp>
          <p:nvSpPr>
            <p:cNvPr id="25984" name="Freeform 923"/>
            <p:cNvSpPr>
              <a:spLocks/>
            </p:cNvSpPr>
            <p:nvPr/>
          </p:nvSpPr>
          <p:spPr bwMode="auto">
            <a:xfrm>
              <a:off x="5368" y="3137"/>
              <a:ext cx="40" cy="26"/>
            </a:xfrm>
            <a:custGeom>
              <a:avLst/>
              <a:gdLst>
                <a:gd name="T0" fmla="*/ 3 w 40"/>
                <a:gd name="T1" fmla="*/ 9 h 26"/>
                <a:gd name="T2" fmla="*/ 3 w 40"/>
                <a:gd name="T3" fmla="*/ 9 h 26"/>
                <a:gd name="T4" fmla="*/ 3 w 40"/>
                <a:gd name="T5" fmla="*/ 8 h 26"/>
                <a:gd name="T6" fmla="*/ 6 w 40"/>
                <a:gd name="T7" fmla="*/ 6 h 26"/>
                <a:gd name="T8" fmla="*/ 6 w 40"/>
                <a:gd name="T9" fmla="*/ 5 h 26"/>
                <a:gd name="T10" fmla="*/ 9 w 40"/>
                <a:gd name="T11" fmla="*/ 3 h 26"/>
                <a:gd name="T12" fmla="*/ 9 w 40"/>
                <a:gd name="T13" fmla="*/ 2 h 26"/>
                <a:gd name="T14" fmla="*/ 11 w 40"/>
                <a:gd name="T15" fmla="*/ 2 h 26"/>
                <a:gd name="T16" fmla="*/ 14 w 40"/>
                <a:gd name="T17" fmla="*/ 0 h 26"/>
                <a:gd name="T18" fmla="*/ 17 w 40"/>
                <a:gd name="T19" fmla="*/ 0 h 26"/>
                <a:gd name="T20" fmla="*/ 20 w 40"/>
                <a:gd name="T21" fmla="*/ 0 h 26"/>
                <a:gd name="T22" fmla="*/ 23 w 40"/>
                <a:gd name="T23" fmla="*/ 0 h 26"/>
                <a:gd name="T24" fmla="*/ 25 w 40"/>
                <a:gd name="T25" fmla="*/ 0 h 26"/>
                <a:gd name="T26" fmla="*/ 28 w 40"/>
                <a:gd name="T27" fmla="*/ 0 h 26"/>
                <a:gd name="T28" fmla="*/ 31 w 40"/>
                <a:gd name="T29" fmla="*/ 2 h 26"/>
                <a:gd name="T30" fmla="*/ 34 w 40"/>
                <a:gd name="T31" fmla="*/ 2 h 26"/>
                <a:gd name="T32" fmla="*/ 34 w 40"/>
                <a:gd name="T33" fmla="*/ 3 h 26"/>
                <a:gd name="T34" fmla="*/ 37 w 40"/>
                <a:gd name="T35" fmla="*/ 3 h 26"/>
                <a:gd name="T36" fmla="*/ 37 w 40"/>
                <a:gd name="T37" fmla="*/ 5 h 26"/>
                <a:gd name="T38" fmla="*/ 37 w 40"/>
                <a:gd name="T39" fmla="*/ 6 h 26"/>
                <a:gd name="T40" fmla="*/ 39 w 40"/>
                <a:gd name="T41" fmla="*/ 8 h 26"/>
                <a:gd name="T42" fmla="*/ 39 w 40"/>
                <a:gd name="T43" fmla="*/ 9 h 26"/>
                <a:gd name="T44" fmla="*/ 39 w 40"/>
                <a:gd name="T45" fmla="*/ 13 h 26"/>
                <a:gd name="T46" fmla="*/ 37 w 40"/>
                <a:gd name="T47" fmla="*/ 16 h 26"/>
                <a:gd name="T48" fmla="*/ 37 w 40"/>
                <a:gd name="T49" fmla="*/ 17 h 26"/>
                <a:gd name="T50" fmla="*/ 34 w 40"/>
                <a:gd name="T51" fmla="*/ 19 h 26"/>
                <a:gd name="T52" fmla="*/ 34 w 40"/>
                <a:gd name="T53" fmla="*/ 21 h 26"/>
                <a:gd name="T54" fmla="*/ 31 w 40"/>
                <a:gd name="T55" fmla="*/ 21 h 26"/>
                <a:gd name="T56" fmla="*/ 31 w 40"/>
                <a:gd name="T57" fmla="*/ 22 h 26"/>
                <a:gd name="T58" fmla="*/ 28 w 40"/>
                <a:gd name="T59" fmla="*/ 23 h 26"/>
                <a:gd name="T60" fmla="*/ 25 w 40"/>
                <a:gd name="T61" fmla="*/ 23 h 26"/>
                <a:gd name="T62" fmla="*/ 23 w 40"/>
                <a:gd name="T63" fmla="*/ 25 h 26"/>
                <a:gd name="T64" fmla="*/ 20 w 40"/>
                <a:gd name="T65" fmla="*/ 25 h 26"/>
                <a:gd name="T66" fmla="*/ 17 w 40"/>
                <a:gd name="T67" fmla="*/ 25 h 26"/>
                <a:gd name="T68" fmla="*/ 14 w 40"/>
                <a:gd name="T69" fmla="*/ 23 h 26"/>
                <a:gd name="T70" fmla="*/ 11 w 40"/>
                <a:gd name="T71" fmla="*/ 23 h 26"/>
                <a:gd name="T72" fmla="*/ 9 w 40"/>
                <a:gd name="T73" fmla="*/ 23 h 26"/>
                <a:gd name="T74" fmla="*/ 6 w 40"/>
                <a:gd name="T75" fmla="*/ 22 h 26"/>
                <a:gd name="T76" fmla="*/ 6 w 40"/>
                <a:gd name="T77" fmla="*/ 21 h 26"/>
                <a:gd name="T78" fmla="*/ 3 w 40"/>
                <a:gd name="T79" fmla="*/ 21 h 26"/>
                <a:gd name="T80" fmla="*/ 3 w 40"/>
                <a:gd name="T81" fmla="*/ 19 h 26"/>
                <a:gd name="T82" fmla="*/ 3 w 40"/>
                <a:gd name="T83" fmla="*/ 17 h 26"/>
                <a:gd name="T84" fmla="*/ 0 w 40"/>
                <a:gd name="T85" fmla="*/ 16 h 26"/>
                <a:gd name="T86" fmla="*/ 0 w 40"/>
                <a:gd name="T87" fmla="*/ 13 h 26"/>
                <a:gd name="T88" fmla="*/ 3 w 40"/>
                <a:gd name="T89" fmla="*/ 9 h 2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
                <a:gd name="T136" fmla="*/ 0 h 26"/>
                <a:gd name="T137" fmla="*/ 40 w 40"/>
                <a:gd name="T138" fmla="*/ 26 h 2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 h="26">
                  <a:moveTo>
                    <a:pt x="3" y="9"/>
                  </a:moveTo>
                  <a:lnTo>
                    <a:pt x="3" y="9"/>
                  </a:lnTo>
                  <a:lnTo>
                    <a:pt x="3" y="8"/>
                  </a:lnTo>
                  <a:lnTo>
                    <a:pt x="6" y="6"/>
                  </a:lnTo>
                  <a:lnTo>
                    <a:pt x="6" y="5"/>
                  </a:lnTo>
                  <a:lnTo>
                    <a:pt x="9" y="3"/>
                  </a:lnTo>
                  <a:lnTo>
                    <a:pt x="9" y="2"/>
                  </a:lnTo>
                  <a:lnTo>
                    <a:pt x="11" y="2"/>
                  </a:lnTo>
                  <a:lnTo>
                    <a:pt x="14" y="0"/>
                  </a:lnTo>
                  <a:lnTo>
                    <a:pt x="17" y="0"/>
                  </a:lnTo>
                  <a:lnTo>
                    <a:pt x="20" y="0"/>
                  </a:lnTo>
                  <a:lnTo>
                    <a:pt x="23" y="0"/>
                  </a:lnTo>
                  <a:lnTo>
                    <a:pt x="25" y="0"/>
                  </a:lnTo>
                  <a:lnTo>
                    <a:pt x="28" y="0"/>
                  </a:lnTo>
                  <a:lnTo>
                    <a:pt x="31" y="2"/>
                  </a:lnTo>
                  <a:lnTo>
                    <a:pt x="34" y="2"/>
                  </a:lnTo>
                  <a:lnTo>
                    <a:pt x="34" y="3"/>
                  </a:lnTo>
                  <a:lnTo>
                    <a:pt x="37" y="3"/>
                  </a:lnTo>
                  <a:lnTo>
                    <a:pt x="37" y="5"/>
                  </a:lnTo>
                  <a:lnTo>
                    <a:pt x="37" y="6"/>
                  </a:lnTo>
                  <a:lnTo>
                    <a:pt x="39" y="8"/>
                  </a:lnTo>
                  <a:lnTo>
                    <a:pt x="39" y="9"/>
                  </a:lnTo>
                  <a:lnTo>
                    <a:pt x="39" y="13"/>
                  </a:lnTo>
                  <a:lnTo>
                    <a:pt x="37" y="16"/>
                  </a:lnTo>
                  <a:lnTo>
                    <a:pt x="37" y="17"/>
                  </a:lnTo>
                  <a:lnTo>
                    <a:pt x="34" y="19"/>
                  </a:lnTo>
                  <a:lnTo>
                    <a:pt x="34" y="21"/>
                  </a:lnTo>
                  <a:lnTo>
                    <a:pt x="31" y="21"/>
                  </a:lnTo>
                  <a:lnTo>
                    <a:pt x="31" y="22"/>
                  </a:lnTo>
                  <a:lnTo>
                    <a:pt x="28" y="23"/>
                  </a:lnTo>
                  <a:lnTo>
                    <a:pt x="25" y="23"/>
                  </a:lnTo>
                  <a:lnTo>
                    <a:pt x="23" y="25"/>
                  </a:lnTo>
                  <a:lnTo>
                    <a:pt x="20" y="25"/>
                  </a:lnTo>
                  <a:lnTo>
                    <a:pt x="17" y="25"/>
                  </a:lnTo>
                  <a:lnTo>
                    <a:pt x="14" y="23"/>
                  </a:lnTo>
                  <a:lnTo>
                    <a:pt x="11" y="23"/>
                  </a:lnTo>
                  <a:lnTo>
                    <a:pt x="9" y="23"/>
                  </a:lnTo>
                  <a:lnTo>
                    <a:pt x="6" y="22"/>
                  </a:lnTo>
                  <a:lnTo>
                    <a:pt x="6" y="21"/>
                  </a:lnTo>
                  <a:lnTo>
                    <a:pt x="3" y="21"/>
                  </a:lnTo>
                  <a:lnTo>
                    <a:pt x="3" y="19"/>
                  </a:lnTo>
                  <a:lnTo>
                    <a:pt x="3" y="17"/>
                  </a:lnTo>
                  <a:lnTo>
                    <a:pt x="0" y="16"/>
                  </a:lnTo>
                  <a:lnTo>
                    <a:pt x="0" y="13"/>
                  </a:lnTo>
                  <a:lnTo>
                    <a:pt x="3" y="9"/>
                  </a:lnTo>
                </a:path>
              </a:pathLst>
            </a:custGeom>
            <a:noFill/>
            <a:ln w="12700" cap="rnd">
              <a:solidFill>
                <a:srgbClr val="000000"/>
              </a:solidFill>
              <a:round/>
              <a:headEnd/>
              <a:tailEnd/>
            </a:ln>
          </p:spPr>
          <p:txBody>
            <a:bodyPr>
              <a:prstTxWarp prst="textNoShape">
                <a:avLst/>
              </a:prstTxWarp>
            </a:bodyPr>
            <a:lstStyle/>
            <a:p>
              <a:endParaRPr lang="en-US"/>
            </a:p>
          </p:txBody>
        </p:sp>
        <p:sp>
          <p:nvSpPr>
            <p:cNvPr id="25985" name="Freeform 924"/>
            <p:cNvSpPr>
              <a:spLocks/>
            </p:cNvSpPr>
            <p:nvPr/>
          </p:nvSpPr>
          <p:spPr bwMode="auto">
            <a:xfrm>
              <a:off x="5391" y="3139"/>
              <a:ext cx="11" cy="4"/>
            </a:xfrm>
            <a:custGeom>
              <a:avLst/>
              <a:gdLst>
                <a:gd name="T0" fmla="*/ 0 w 11"/>
                <a:gd name="T1" fmla="*/ 3 h 4"/>
                <a:gd name="T2" fmla="*/ 0 w 11"/>
                <a:gd name="T3" fmla="*/ 3 h 4"/>
                <a:gd name="T4" fmla="*/ 0 w 11"/>
                <a:gd name="T5" fmla="*/ 2 h 4"/>
                <a:gd name="T6" fmla="*/ 2 w 11"/>
                <a:gd name="T7" fmla="*/ 2 h 4"/>
                <a:gd name="T8" fmla="*/ 5 w 11"/>
                <a:gd name="T9" fmla="*/ 0 h 4"/>
                <a:gd name="T10" fmla="*/ 7 w 11"/>
                <a:gd name="T11" fmla="*/ 0 h 4"/>
                <a:gd name="T12" fmla="*/ 10 w 11"/>
                <a:gd name="T13" fmla="*/ 0 h 4"/>
                <a:gd name="T14" fmla="*/ 10 w 11"/>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11"/>
                <a:gd name="T25" fmla="*/ 0 h 4"/>
                <a:gd name="T26" fmla="*/ 11 w 11"/>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 h="4">
                  <a:moveTo>
                    <a:pt x="0" y="3"/>
                  </a:moveTo>
                  <a:lnTo>
                    <a:pt x="0" y="3"/>
                  </a:lnTo>
                  <a:lnTo>
                    <a:pt x="0" y="2"/>
                  </a:lnTo>
                  <a:lnTo>
                    <a:pt x="2" y="2"/>
                  </a:lnTo>
                  <a:lnTo>
                    <a:pt x="5" y="0"/>
                  </a:lnTo>
                  <a:lnTo>
                    <a:pt x="7" y="0"/>
                  </a:lnTo>
                  <a:lnTo>
                    <a:pt x="10" y="0"/>
                  </a:lnTo>
                  <a:lnTo>
                    <a:pt x="10" y="2"/>
                  </a:lnTo>
                </a:path>
              </a:pathLst>
            </a:custGeom>
            <a:noFill/>
            <a:ln w="12700" cap="rnd">
              <a:solidFill>
                <a:srgbClr val="000000"/>
              </a:solidFill>
              <a:round/>
              <a:headEnd/>
              <a:tailEnd/>
            </a:ln>
          </p:spPr>
          <p:txBody>
            <a:bodyPr>
              <a:prstTxWarp prst="textNoShape">
                <a:avLst/>
              </a:prstTxWarp>
            </a:bodyPr>
            <a:lstStyle/>
            <a:p>
              <a:endParaRPr lang="en-US"/>
            </a:p>
          </p:txBody>
        </p:sp>
        <p:sp>
          <p:nvSpPr>
            <p:cNvPr id="25986" name="Freeform 925"/>
            <p:cNvSpPr>
              <a:spLocks/>
            </p:cNvSpPr>
            <p:nvPr/>
          </p:nvSpPr>
          <p:spPr bwMode="auto">
            <a:xfrm>
              <a:off x="5381" y="3155"/>
              <a:ext cx="12" cy="8"/>
            </a:xfrm>
            <a:custGeom>
              <a:avLst/>
              <a:gdLst>
                <a:gd name="T0" fmla="*/ 0 w 12"/>
                <a:gd name="T1" fmla="*/ 0 h 8"/>
                <a:gd name="T2" fmla="*/ 0 w 12"/>
                <a:gd name="T3" fmla="*/ 0 h 8"/>
                <a:gd name="T4" fmla="*/ 0 w 12"/>
                <a:gd name="T5" fmla="*/ 2 h 8"/>
                <a:gd name="T6" fmla="*/ 3 w 12"/>
                <a:gd name="T7" fmla="*/ 3 h 8"/>
                <a:gd name="T8" fmla="*/ 3 w 12"/>
                <a:gd name="T9" fmla="*/ 6 h 8"/>
                <a:gd name="T10" fmla="*/ 6 w 12"/>
                <a:gd name="T11" fmla="*/ 6 h 8"/>
                <a:gd name="T12" fmla="*/ 9 w 12"/>
                <a:gd name="T13" fmla="*/ 6 h 8"/>
                <a:gd name="T14" fmla="*/ 9 w 12"/>
                <a:gd name="T15" fmla="*/ 7 h 8"/>
                <a:gd name="T16" fmla="*/ 9 w 12"/>
                <a:gd name="T17" fmla="*/ 6 h 8"/>
                <a:gd name="T18" fmla="*/ 11 w 12"/>
                <a:gd name="T19" fmla="*/ 6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8"/>
                <a:gd name="T32" fmla="*/ 12 w 12"/>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8">
                  <a:moveTo>
                    <a:pt x="0" y="0"/>
                  </a:moveTo>
                  <a:lnTo>
                    <a:pt x="0" y="0"/>
                  </a:lnTo>
                  <a:lnTo>
                    <a:pt x="0" y="2"/>
                  </a:lnTo>
                  <a:lnTo>
                    <a:pt x="3" y="3"/>
                  </a:lnTo>
                  <a:lnTo>
                    <a:pt x="3" y="6"/>
                  </a:lnTo>
                  <a:lnTo>
                    <a:pt x="6" y="6"/>
                  </a:lnTo>
                  <a:lnTo>
                    <a:pt x="9" y="6"/>
                  </a:lnTo>
                  <a:lnTo>
                    <a:pt x="9" y="7"/>
                  </a:lnTo>
                  <a:lnTo>
                    <a:pt x="9" y="6"/>
                  </a:lnTo>
                  <a:lnTo>
                    <a:pt x="11" y="6"/>
                  </a:lnTo>
                </a:path>
              </a:pathLst>
            </a:custGeom>
            <a:noFill/>
            <a:ln w="12700" cap="rnd">
              <a:solidFill>
                <a:srgbClr val="000000"/>
              </a:solidFill>
              <a:round/>
              <a:headEnd/>
              <a:tailEnd/>
            </a:ln>
          </p:spPr>
          <p:txBody>
            <a:bodyPr>
              <a:prstTxWarp prst="textNoShape">
                <a:avLst/>
              </a:prstTxWarp>
            </a:bodyPr>
            <a:lstStyle/>
            <a:p>
              <a:endParaRPr lang="en-US"/>
            </a:p>
          </p:txBody>
        </p:sp>
        <p:sp>
          <p:nvSpPr>
            <p:cNvPr id="25987" name="Freeform 926"/>
            <p:cNvSpPr>
              <a:spLocks/>
            </p:cNvSpPr>
            <p:nvPr/>
          </p:nvSpPr>
          <p:spPr bwMode="auto">
            <a:xfrm>
              <a:off x="5388" y="3143"/>
              <a:ext cx="6" cy="11"/>
            </a:xfrm>
            <a:custGeom>
              <a:avLst/>
              <a:gdLst>
                <a:gd name="T0" fmla="*/ 1 w 6"/>
                <a:gd name="T1" fmla="*/ 5 h 11"/>
                <a:gd name="T2" fmla="*/ 1 w 6"/>
                <a:gd name="T3" fmla="*/ 3 h 11"/>
                <a:gd name="T4" fmla="*/ 1 w 6"/>
                <a:gd name="T5" fmla="*/ 2 h 11"/>
                <a:gd name="T6" fmla="*/ 2 w 6"/>
                <a:gd name="T7" fmla="*/ 1 h 11"/>
                <a:gd name="T8" fmla="*/ 3 w 6"/>
                <a:gd name="T9" fmla="*/ 0 h 11"/>
                <a:gd name="T10" fmla="*/ 4 w 6"/>
                <a:gd name="T11" fmla="*/ 0 h 11"/>
                <a:gd name="T12" fmla="*/ 5 w 6"/>
                <a:gd name="T13" fmla="*/ 1 h 11"/>
                <a:gd name="T14" fmla="*/ 5 w 6"/>
                <a:gd name="T15" fmla="*/ 2 h 11"/>
                <a:gd name="T16" fmla="*/ 5 w 6"/>
                <a:gd name="T17" fmla="*/ 3 h 11"/>
                <a:gd name="T18" fmla="*/ 5 w 6"/>
                <a:gd name="T19" fmla="*/ 5 h 11"/>
                <a:gd name="T20" fmla="*/ 5 w 6"/>
                <a:gd name="T21" fmla="*/ 7 h 11"/>
                <a:gd name="T22" fmla="*/ 4 w 6"/>
                <a:gd name="T23" fmla="*/ 8 h 11"/>
                <a:gd name="T24" fmla="*/ 4 w 6"/>
                <a:gd name="T25" fmla="*/ 9 h 11"/>
                <a:gd name="T26" fmla="*/ 4 w 6"/>
                <a:gd name="T27" fmla="*/ 10 h 11"/>
                <a:gd name="T28" fmla="*/ 3 w 6"/>
                <a:gd name="T29" fmla="*/ 10 h 11"/>
                <a:gd name="T30" fmla="*/ 2 w 6"/>
                <a:gd name="T31" fmla="*/ 10 h 11"/>
                <a:gd name="T32" fmla="*/ 1 w 6"/>
                <a:gd name="T33" fmla="*/ 10 h 11"/>
                <a:gd name="T34" fmla="*/ 0 w 6"/>
                <a:gd name="T35" fmla="*/ 8 h 11"/>
                <a:gd name="T36" fmla="*/ 0 w 6"/>
                <a:gd name="T37" fmla="*/ 5 h 11"/>
                <a:gd name="T38" fmla="*/ 1 w 6"/>
                <a:gd name="T39" fmla="*/ 5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
                <a:gd name="T61" fmla="*/ 0 h 11"/>
                <a:gd name="T62" fmla="*/ 6 w 6"/>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 h="11">
                  <a:moveTo>
                    <a:pt x="1" y="5"/>
                  </a:moveTo>
                  <a:lnTo>
                    <a:pt x="1" y="3"/>
                  </a:lnTo>
                  <a:lnTo>
                    <a:pt x="1" y="2"/>
                  </a:lnTo>
                  <a:lnTo>
                    <a:pt x="2" y="1"/>
                  </a:lnTo>
                  <a:lnTo>
                    <a:pt x="3" y="0"/>
                  </a:lnTo>
                  <a:lnTo>
                    <a:pt x="4" y="0"/>
                  </a:lnTo>
                  <a:lnTo>
                    <a:pt x="5" y="1"/>
                  </a:lnTo>
                  <a:lnTo>
                    <a:pt x="5" y="2"/>
                  </a:lnTo>
                  <a:lnTo>
                    <a:pt x="5" y="3"/>
                  </a:lnTo>
                  <a:lnTo>
                    <a:pt x="5" y="5"/>
                  </a:lnTo>
                  <a:lnTo>
                    <a:pt x="5" y="7"/>
                  </a:lnTo>
                  <a:lnTo>
                    <a:pt x="4" y="8"/>
                  </a:lnTo>
                  <a:lnTo>
                    <a:pt x="4" y="9"/>
                  </a:lnTo>
                  <a:lnTo>
                    <a:pt x="4" y="10"/>
                  </a:lnTo>
                  <a:lnTo>
                    <a:pt x="3" y="10"/>
                  </a:lnTo>
                  <a:lnTo>
                    <a:pt x="2" y="10"/>
                  </a:lnTo>
                  <a:lnTo>
                    <a:pt x="1" y="10"/>
                  </a:lnTo>
                  <a:lnTo>
                    <a:pt x="0" y="8"/>
                  </a:lnTo>
                  <a:lnTo>
                    <a:pt x="0" y="5"/>
                  </a:lnTo>
                  <a:lnTo>
                    <a:pt x="1" y="5"/>
                  </a:lnTo>
                </a:path>
              </a:pathLst>
            </a:custGeom>
            <a:solidFill>
              <a:srgbClr val="C0C0C0"/>
            </a:solidFill>
            <a:ln w="127000" cap="rnd">
              <a:noFill/>
              <a:round/>
              <a:headEnd/>
              <a:tailEnd/>
            </a:ln>
          </p:spPr>
          <p:txBody>
            <a:bodyPr>
              <a:prstTxWarp prst="textNoShape">
                <a:avLst/>
              </a:prstTxWarp>
            </a:bodyPr>
            <a:lstStyle/>
            <a:p>
              <a:endParaRPr lang="en-US"/>
            </a:p>
          </p:txBody>
        </p:sp>
        <p:sp>
          <p:nvSpPr>
            <p:cNvPr id="25988" name="Freeform 927"/>
            <p:cNvSpPr>
              <a:spLocks/>
            </p:cNvSpPr>
            <p:nvPr/>
          </p:nvSpPr>
          <p:spPr bwMode="auto">
            <a:xfrm>
              <a:off x="5388" y="3143"/>
              <a:ext cx="14" cy="16"/>
            </a:xfrm>
            <a:custGeom>
              <a:avLst/>
              <a:gdLst>
                <a:gd name="T0" fmla="*/ 3 w 14"/>
                <a:gd name="T1" fmla="*/ 7 h 16"/>
                <a:gd name="T2" fmla="*/ 3 w 14"/>
                <a:gd name="T3" fmla="*/ 5 h 16"/>
                <a:gd name="T4" fmla="*/ 3 w 14"/>
                <a:gd name="T5" fmla="*/ 3 h 16"/>
                <a:gd name="T6" fmla="*/ 5 w 14"/>
                <a:gd name="T7" fmla="*/ 2 h 16"/>
                <a:gd name="T8" fmla="*/ 7 w 14"/>
                <a:gd name="T9" fmla="*/ 0 h 16"/>
                <a:gd name="T10" fmla="*/ 10 w 14"/>
                <a:gd name="T11" fmla="*/ 0 h 16"/>
                <a:gd name="T12" fmla="*/ 13 w 14"/>
                <a:gd name="T13" fmla="*/ 2 h 16"/>
                <a:gd name="T14" fmla="*/ 13 w 14"/>
                <a:gd name="T15" fmla="*/ 3 h 16"/>
                <a:gd name="T16" fmla="*/ 13 w 14"/>
                <a:gd name="T17" fmla="*/ 5 h 16"/>
                <a:gd name="T18" fmla="*/ 13 w 14"/>
                <a:gd name="T19" fmla="*/ 8 h 16"/>
                <a:gd name="T20" fmla="*/ 13 w 14"/>
                <a:gd name="T21" fmla="*/ 10 h 16"/>
                <a:gd name="T22" fmla="*/ 10 w 14"/>
                <a:gd name="T23" fmla="*/ 12 h 16"/>
                <a:gd name="T24" fmla="*/ 10 w 14"/>
                <a:gd name="T25" fmla="*/ 13 h 16"/>
                <a:gd name="T26" fmla="*/ 10 w 14"/>
                <a:gd name="T27" fmla="*/ 15 h 16"/>
                <a:gd name="T28" fmla="*/ 7 w 14"/>
                <a:gd name="T29" fmla="*/ 15 h 16"/>
                <a:gd name="T30" fmla="*/ 5 w 14"/>
                <a:gd name="T31" fmla="*/ 15 h 16"/>
                <a:gd name="T32" fmla="*/ 3 w 14"/>
                <a:gd name="T33" fmla="*/ 15 h 16"/>
                <a:gd name="T34" fmla="*/ 0 w 14"/>
                <a:gd name="T35" fmla="*/ 12 h 16"/>
                <a:gd name="T36" fmla="*/ 0 w 14"/>
                <a:gd name="T37" fmla="*/ 8 h 16"/>
                <a:gd name="T38" fmla="*/ 3 w 14"/>
                <a:gd name="T39" fmla="*/ 7 h 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
                <a:gd name="T61" fmla="*/ 0 h 16"/>
                <a:gd name="T62" fmla="*/ 14 w 14"/>
                <a:gd name="T63" fmla="*/ 16 h 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 h="16">
                  <a:moveTo>
                    <a:pt x="3" y="7"/>
                  </a:moveTo>
                  <a:lnTo>
                    <a:pt x="3" y="5"/>
                  </a:lnTo>
                  <a:lnTo>
                    <a:pt x="3" y="3"/>
                  </a:lnTo>
                  <a:lnTo>
                    <a:pt x="5" y="2"/>
                  </a:lnTo>
                  <a:lnTo>
                    <a:pt x="7" y="0"/>
                  </a:lnTo>
                  <a:lnTo>
                    <a:pt x="10" y="0"/>
                  </a:lnTo>
                  <a:lnTo>
                    <a:pt x="13" y="2"/>
                  </a:lnTo>
                  <a:lnTo>
                    <a:pt x="13" y="3"/>
                  </a:lnTo>
                  <a:lnTo>
                    <a:pt x="13" y="5"/>
                  </a:lnTo>
                  <a:lnTo>
                    <a:pt x="13" y="8"/>
                  </a:lnTo>
                  <a:lnTo>
                    <a:pt x="13" y="10"/>
                  </a:lnTo>
                  <a:lnTo>
                    <a:pt x="10" y="12"/>
                  </a:lnTo>
                  <a:lnTo>
                    <a:pt x="10" y="13"/>
                  </a:lnTo>
                  <a:lnTo>
                    <a:pt x="10" y="15"/>
                  </a:lnTo>
                  <a:lnTo>
                    <a:pt x="7" y="15"/>
                  </a:lnTo>
                  <a:lnTo>
                    <a:pt x="5" y="15"/>
                  </a:lnTo>
                  <a:lnTo>
                    <a:pt x="3" y="15"/>
                  </a:lnTo>
                  <a:lnTo>
                    <a:pt x="0" y="12"/>
                  </a:lnTo>
                  <a:lnTo>
                    <a:pt x="0" y="8"/>
                  </a:lnTo>
                  <a:lnTo>
                    <a:pt x="3" y="7"/>
                  </a:lnTo>
                </a:path>
              </a:pathLst>
            </a:custGeom>
            <a:noFill/>
            <a:ln w="12700" cap="rnd">
              <a:solidFill>
                <a:srgbClr val="000000"/>
              </a:solidFill>
              <a:round/>
              <a:headEnd/>
              <a:tailEnd/>
            </a:ln>
          </p:spPr>
          <p:txBody>
            <a:bodyPr>
              <a:prstTxWarp prst="textNoShape">
                <a:avLst/>
              </a:prstTxWarp>
            </a:bodyPr>
            <a:lstStyle/>
            <a:p>
              <a:endParaRPr lang="en-US"/>
            </a:p>
          </p:txBody>
        </p:sp>
        <p:sp>
          <p:nvSpPr>
            <p:cNvPr id="25989" name="Freeform 928"/>
            <p:cNvSpPr>
              <a:spLocks/>
            </p:cNvSpPr>
            <p:nvPr/>
          </p:nvSpPr>
          <p:spPr bwMode="auto">
            <a:xfrm>
              <a:off x="5391" y="3145"/>
              <a:ext cx="3" cy="2"/>
            </a:xfrm>
            <a:custGeom>
              <a:avLst/>
              <a:gdLst>
                <a:gd name="T0" fmla="*/ 0 w 3"/>
                <a:gd name="T1" fmla="*/ 1 h 2"/>
                <a:gd name="T2" fmla="*/ 0 w 3"/>
                <a:gd name="T3" fmla="*/ 1 h 2"/>
                <a:gd name="T4" fmla="*/ 0 w 3"/>
                <a:gd name="T5" fmla="*/ 1 h 2"/>
                <a:gd name="T6" fmla="*/ 0 w 3"/>
                <a:gd name="T7" fmla="*/ 0 h 2"/>
                <a:gd name="T8" fmla="*/ 1 w 3"/>
                <a:gd name="T9" fmla="*/ 0 h 2"/>
                <a:gd name="T10" fmla="*/ 1 w 3"/>
                <a:gd name="T11" fmla="*/ 0 h 2"/>
                <a:gd name="T12" fmla="*/ 2 w 3"/>
                <a:gd name="T13" fmla="*/ 0 h 2"/>
                <a:gd name="T14" fmla="*/ 2 w 3"/>
                <a:gd name="T15" fmla="*/ 1 h 2"/>
                <a:gd name="T16" fmla="*/ 2 w 3"/>
                <a:gd name="T17" fmla="*/ 1 h 2"/>
                <a:gd name="T18" fmla="*/ 1 w 3"/>
                <a:gd name="T19" fmla="*/ 1 h 2"/>
                <a:gd name="T20" fmla="*/ 1 w 3"/>
                <a:gd name="T21" fmla="*/ 1 h 2"/>
                <a:gd name="T22" fmla="*/ 2 w 3"/>
                <a:gd name="T23" fmla="*/ 1 h 2"/>
                <a:gd name="T24" fmla="*/ 2 w 3"/>
                <a:gd name="T25" fmla="*/ 1 h 2"/>
                <a:gd name="T26" fmla="*/ 1 w 3"/>
                <a:gd name="T27" fmla="*/ 1 h 2"/>
                <a:gd name="T28" fmla="*/ 1 w 3"/>
                <a:gd name="T29" fmla="*/ 1 h 2"/>
                <a:gd name="T30" fmla="*/ 1 w 3"/>
                <a:gd name="T31" fmla="*/ 1 h 2"/>
                <a:gd name="T32" fmla="*/ 1 w 3"/>
                <a:gd name="T33" fmla="*/ 1 h 2"/>
                <a:gd name="T34" fmla="*/ 1 w 3"/>
                <a:gd name="T35" fmla="*/ 1 h 2"/>
                <a:gd name="T36" fmla="*/ 1 w 3"/>
                <a:gd name="T37" fmla="*/ 0 h 2"/>
                <a:gd name="T38" fmla="*/ 1 w 3"/>
                <a:gd name="T39" fmla="*/ 1 h 2"/>
                <a:gd name="T40" fmla="*/ 1 w 3"/>
                <a:gd name="T41" fmla="*/ 1 h 2"/>
                <a:gd name="T42" fmla="*/ 1 w 3"/>
                <a:gd name="T43" fmla="*/ 1 h 2"/>
                <a:gd name="T44" fmla="*/ 1 w 3"/>
                <a:gd name="T45" fmla="*/ 1 h 2"/>
                <a:gd name="T46" fmla="*/ 1 w 3"/>
                <a:gd name="T47" fmla="*/ 1 h 2"/>
                <a:gd name="T48" fmla="*/ 1 w 3"/>
                <a:gd name="T49" fmla="*/ 1 h 2"/>
                <a:gd name="T50" fmla="*/ 0 w 3"/>
                <a:gd name="T51" fmla="*/ 1 h 2"/>
                <a:gd name="T52" fmla="*/ 0 w 3"/>
                <a:gd name="T53" fmla="*/ 1 h 2"/>
                <a:gd name="T54" fmla="*/ 0 w 3"/>
                <a:gd name="T55" fmla="*/ 1 h 2"/>
                <a:gd name="T56" fmla="*/ 0 w 3"/>
                <a:gd name="T57" fmla="*/ 1 h 2"/>
                <a:gd name="T58" fmla="*/ 0 w 3"/>
                <a:gd name="T59" fmla="*/ 1 h 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
                <a:gd name="T91" fmla="*/ 0 h 2"/>
                <a:gd name="T92" fmla="*/ 3 w 3"/>
                <a:gd name="T93" fmla="*/ 2 h 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 h="2">
                  <a:moveTo>
                    <a:pt x="0" y="1"/>
                  </a:moveTo>
                  <a:lnTo>
                    <a:pt x="0" y="1"/>
                  </a:lnTo>
                  <a:lnTo>
                    <a:pt x="0" y="0"/>
                  </a:lnTo>
                  <a:lnTo>
                    <a:pt x="1" y="0"/>
                  </a:lnTo>
                  <a:lnTo>
                    <a:pt x="2" y="0"/>
                  </a:lnTo>
                  <a:lnTo>
                    <a:pt x="2" y="1"/>
                  </a:lnTo>
                  <a:lnTo>
                    <a:pt x="1" y="1"/>
                  </a:lnTo>
                  <a:lnTo>
                    <a:pt x="2" y="1"/>
                  </a:lnTo>
                  <a:lnTo>
                    <a:pt x="1" y="1"/>
                  </a:lnTo>
                  <a:lnTo>
                    <a:pt x="1" y="0"/>
                  </a:lnTo>
                  <a:lnTo>
                    <a:pt x="1" y="1"/>
                  </a:lnTo>
                  <a:lnTo>
                    <a:pt x="0"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5990" name="Freeform 929"/>
            <p:cNvSpPr>
              <a:spLocks/>
            </p:cNvSpPr>
            <p:nvPr/>
          </p:nvSpPr>
          <p:spPr bwMode="auto">
            <a:xfrm>
              <a:off x="5376" y="3149"/>
              <a:ext cx="5" cy="13"/>
            </a:xfrm>
            <a:custGeom>
              <a:avLst/>
              <a:gdLst>
                <a:gd name="T0" fmla="*/ 0 w 5"/>
                <a:gd name="T1" fmla="*/ 1 h 13"/>
                <a:gd name="T2" fmla="*/ 1 w 5"/>
                <a:gd name="T3" fmla="*/ 0 h 13"/>
                <a:gd name="T4" fmla="*/ 2 w 5"/>
                <a:gd name="T5" fmla="*/ 0 h 13"/>
                <a:gd name="T6" fmla="*/ 2 w 5"/>
                <a:gd name="T7" fmla="*/ 1 h 13"/>
                <a:gd name="T8" fmla="*/ 2 w 5"/>
                <a:gd name="T9" fmla="*/ 3 h 13"/>
                <a:gd name="T10" fmla="*/ 2 w 5"/>
                <a:gd name="T11" fmla="*/ 5 h 13"/>
                <a:gd name="T12" fmla="*/ 2 w 5"/>
                <a:gd name="T13" fmla="*/ 7 h 13"/>
                <a:gd name="T14" fmla="*/ 2 w 5"/>
                <a:gd name="T15" fmla="*/ 10 h 13"/>
                <a:gd name="T16" fmla="*/ 2 w 5"/>
                <a:gd name="T17" fmla="*/ 11 h 13"/>
                <a:gd name="T18" fmla="*/ 3 w 5"/>
                <a:gd name="T19" fmla="*/ 11 h 13"/>
                <a:gd name="T20" fmla="*/ 4 w 5"/>
                <a:gd name="T21" fmla="*/ 11 h 13"/>
                <a:gd name="T22" fmla="*/ 3 w 5"/>
                <a:gd name="T23" fmla="*/ 11 h 13"/>
                <a:gd name="T24" fmla="*/ 2 w 5"/>
                <a:gd name="T25" fmla="*/ 11 h 13"/>
                <a:gd name="T26" fmla="*/ 2 w 5"/>
                <a:gd name="T27" fmla="*/ 12 h 13"/>
                <a:gd name="T28" fmla="*/ 1 w 5"/>
                <a:gd name="T29" fmla="*/ 11 h 13"/>
                <a:gd name="T30" fmla="*/ 0 w 5"/>
                <a:gd name="T31" fmla="*/ 10 h 13"/>
                <a:gd name="T32" fmla="*/ 0 w 5"/>
                <a:gd name="T33" fmla="*/ 7 h 13"/>
                <a:gd name="T34" fmla="*/ 0 w 5"/>
                <a:gd name="T35" fmla="*/ 5 h 13"/>
                <a:gd name="T36" fmla="*/ 0 w 5"/>
                <a:gd name="T37" fmla="*/ 1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
                <a:gd name="T58" fmla="*/ 0 h 13"/>
                <a:gd name="T59" fmla="*/ 5 w 5"/>
                <a:gd name="T60" fmla="*/ 13 h 1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 h="13">
                  <a:moveTo>
                    <a:pt x="0" y="1"/>
                  </a:moveTo>
                  <a:lnTo>
                    <a:pt x="1" y="0"/>
                  </a:lnTo>
                  <a:lnTo>
                    <a:pt x="2" y="0"/>
                  </a:lnTo>
                  <a:lnTo>
                    <a:pt x="2" y="1"/>
                  </a:lnTo>
                  <a:lnTo>
                    <a:pt x="2" y="3"/>
                  </a:lnTo>
                  <a:lnTo>
                    <a:pt x="2" y="5"/>
                  </a:lnTo>
                  <a:lnTo>
                    <a:pt x="2" y="7"/>
                  </a:lnTo>
                  <a:lnTo>
                    <a:pt x="2" y="10"/>
                  </a:lnTo>
                  <a:lnTo>
                    <a:pt x="2" y="11"/>
                  </a:lnTo>
                  <a:lnTo>
                    <a:pt x="3" y="11"/>
                  </a:lnTo>
                  <a:lnTo>
                    <a:pt x="4" y="11"/>
                  </a:lnTo>
                  <a:lnTo>
                    <a:pt x="3" y="11"/>
                  </a:lnTo>
                  <a:lnTo>
                    <a:pt x="2" y="11"/>
                  </a:lnTo>
                  <a:lnTo>
                    <a:pt x="2" y="12"/>
                  </a:lnTo>
                  <a:lnTo>
                    <a:pt x="1" y="11"/>
                  </a:lnTo>
                  <a:lnTo>
                    <a:pt x="0" y="10"/>
                  </a:lnTo>
                  <a:lnTo>
                    <a:pt x="0" y="7"/>
                  </a:lnTo>
                  <a:lnTo>
                    <a:pt x="0" y="5"/>
                  </a:lnTo>
                  <a:lnTo>
                    <a:pt x="0"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5991" name="Freeform 930"/>
            <p:cNvSpPr>
              <a:spLocks/>
            </p:cNvSpPr>
            <p:nvPr/>
          </p:nvSpPr>
          <p:spPr bwMode="auto">
            <a:xfrm>
              <a:off x="5376" y="3149"/>
              <a:ext cx="9" cy="16"/>
            </a:xfrm>
            <a:custGeom>
              <a:avLst/>
              <a:gdLst>
                <a:gd name="T0" fmla="*/ 0 w 9"/>
                <a:gd name="T1" fmla="*/ 2 h 16"/>
                <a:gd name="T2" fmla="*/ 0 w 9"/>
                <a:gd name="T3" fmla="*/ 0 h 16"/>
                <a:gd name="T4" fmla="*/ 2 w 9"/>
                <a:gd name="T5" fmla="*/ 0 h 16"/>
                <a:gd name="T6" fmla="*/ 5 w 9"/>
                <a:gd name="T7" fmla="*/ 0 h 16"/>
                <a:gd name="T8" fmla="*/ 5 w 9"/>
                <a:gd name="T9" fmla="*/ 2 h 16"/>
                <a:gd name="T10" fmla="*/ 5 w 9"/>
                <a:gd name="T11" fmla="*/ 4 h 16"/>
                <a:gd name="T12" fmla="*/ 2 w 9"/>
                <a:gd name="T13" fmla="*/ 8 h 16"/>
                <a:gd name="T14" fmla="*/ 2 w 9"/>
                <a:gd name="T15" fmla="*/ 9 h 16"/>
                <a:gd name="T16" fmla="*/ 5 w 9"/>
                <a:gd name="T17" fmla="*/ 12 h 16"/>
                <a:gd name="T18" fmla="*/ 5 w 9"/>
                <a:gd name="T19" fmla="*/ 13 h 16"/>
                <a:gd name="T20" fmla="*/ 8 w 9"/>
                <a:gd name="T21" fmla="*/ 15 h 16"/>
                <a:gd name="T22" fmla="*/ 5 w 9"/>
                <a:gd name="T23" fmla="*/ 15 h 16"/>
                <a:gd name="T24" fmla="*/ 2 w 9"/>
                <a:gd name="T25" fmla="*/ 15 h 16"/>
                <a:gd name="T26" fmla="*/ 0 w 9"/>
                <a:gd name="T27" fmla="*/ 13 h 16"/>
                <a:gd name="T28" fmla="*/ 0 w 9"/>
                <a:gd name="T29" fmla="*/ 12 h 16"/>
                <a:gd name="T30" fmla="*/ 0 w 9"/>
                <a:gd name="T31" fmla="*/ 10 h 16"/>
                <a:gd name="T32" fmla="*/ 0 w 9"/>
                <a:gd name="T33" fmla="*/ 8 h 16"/>
                <a:gd name="T34" fmla="*/ 0 w 9"/>
                <a:gd name="T35" fmla="*/ 2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16"/>
                <a:gd name="T56" fmla="*/ 9 w 9"/>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16">
                  <a:moveTo>
                    <a:pt x="0" y="2"/>
                  </a:moveTo>
                  <a:lnTo>
                    <a:pt x="0" y="0"/>
                  </a:lnTo>
                  <a:lnTo>
                    <a:pt x="2" y="0"/>
                  </a:lnTo>
                  <a:lnTo>
                    <a:pt x="5" y="0"/>
                  </a:lnTo>
                  <a:lnTo>
                    <a:pt x="5" y="2"/>
                  </a:lnTo>
                  <a:lnTo>
                    <a:pt x="5" y="4"/>
                  </a:lnTo>
                  <a:lnTo>
                    <a:pt x="2" y="8"/>
                  </a:lnTo>
                  <a:lnTo>
                    <a:pt x="2" y="9"/>
                  </a:lnTo>
                  <a:lnTo>
                    <a:pt x="5" y="12"/>
                  </a:lnTo>
                  <a:lnTo>
                    <a:pt x="5" y="13"/>
                  </a:lnTo>
                  <a:lnTo>
                    <a:pt x="8" y="15"/>
                  </a:lnTo>
                  <a:lnTo>
                    <a:pt x="5" y="15"/>
                  </a:lnTo>
                  <a:lnTo>
                    <a:pt x="2" y="15"/>
                  </a:lnTo>
                  <a:lnTo>
                    <a:pt x="0" y="13"/>
                  </a:lnTo>
                  <a:lnTo>
                    <a:pt x="0" y="12"/>
                  </a:lnTo>
                  <a:lnTo>
                    <a:pt x="0" y="10"/>
                  </a:lnTo>
                  <a:lnTo>
                    <a:pt x="0" y="8"/>
                  </a:lnTo>
                  <a:lnTo>
                    <a:pt x="0" y="2"/>
                  </a:lnTo>
                </a:path>
              </a:pathLst>
            </a:custGeom>
            <a:noFill/>
            <a:ln w="12700" cap="rnd">
              <a:solidFill>
                <a:srgbClr val="000000"/>
              </a:solidFill>
              <a:round/>
              <a:headEnd/>
              <a:tailEnd/>
            </a:ln>
          </p:spPr>
          <p:txBody>
            <a:bodyPr>
              <a:prstTxWarp prst="textNoShape">
                <a:avLst/>
              </a:prstTxWarp>
            </a:bodyPr>
            <a:lstStyle/>
            <a:p>
              <a:endParaRPr lang="en-US"/>
            </a:p>
          </p:txBody>
        </p:sp>
        <p:sp>
          <p:nvSpPr>
            <p:cNvPr id="25992" name="Freeform 931"/>
            <p:cNvSpPr>
              <a:spLocks/>
            </p:cNvSpPr>
            <p:nvPr/>
          </p:nvSpPr>
          <p:spPr bwMode="auto">
            <a:xfrm>
              <a:off x="5381" y="3151"/>
              <a:ext cx="3" cy="8"/>
            </a:xfrm>
            <a:custGeom>
              <a:avLst/>
              <a:gdLst>
                <a:gd name="T0" fmla="*/ 0 w 3"/>
                <a:gd name="T1" fmla="*/ 0 h 8"/>
                <a:gd name="T2" fmla="*/ 0 w 3"/>
                <a:gd name="T3" fmla="*/ 1 h 8"/>
                <a:gd name="T4" fmla="*/ 0 w 3"/>
                <a:gd name="T5" fmla="*/ 2 h 8"/>
                <a:gd name="T6" fmla="*/ 0 w 3"/>
                <a:gd name="T7" fmla="*/ 3 h 8"/>
                <a:gd name="T8" fmla="*/ 0 w 3"/>
                <a:gd name="T9" fmla="*/ 4 h 8"/>
                <a:gd name="T10" fmla="*/ 1 w 3"/>
                <a:gd name="T11" fmla="*/ 5 h 8"/>
                <a:gd name="T12" fmla="*/ 1 w 3"/>
                <a:gd name="T13" fmla="*/ 6 h 8"/>
                <a:gd name="T14" fmla="*/ 1 w 3"/>
                <a:gd name="T15" fmla="*/ 7 h 8"/>
                <a:gd name="T16" fmla="*/ 2 w 3"/>
                <a:gd name="T17" fmla="*/ 7 h 8"/>
                <a:gd name="T18" fmla="*/ 1 w 3"/>
                <a:gd name="T19" fmla="*/ 7 h 8"/>
                <a:gd name="T20" fmla="*/ 1 w 3"/>
                <a:gd name="T21" fmla="*/ 7 h 8"/>
                <a:gd name="T22" fmla="*/ 0 w 3"/>
                <a:gd name="T23" fmla="*/ 7 h 8"/>
                <a:gd name="T24" fmla="*/ 0 w 3"/>
                <a:gd name="T25" fmla="*/ 6 h 8"/>
                <a:gd name="T26" fmla="*/ 0 w 3"/>
                <a:gd name="T27" fmla="*/ 5 h 8"/>
                <a:gd name="T28" fmla="*/ 0 w 3"/>
                <a:gd name="T29" fmla="*/ 4 h 8"/>
                <a:gd name="T30" fmla="*/ 0 w 3"/>
                <a:gd name="T31" fmla="*/ 2 h 8"/>
                <a:gd name="T32" fmla="*/ 0 w 3"/>
                <a:gd name="T33" fmla="*/ 1 h 8"/>
                <a:gd name="T34" fmla="*/ 0 w 3"/>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
                <a:gd name="T55" fmla="*/ 0 h 8"/>
                <a:gd name="T56" fmla="*/ 3 w 3"/>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 h="8">
                  <a:moveTo>
                    <a:pt x="0" y="0"/>
                  </a:moveTo>
                  <a:lnTo>
                    <a:pt x="0" y="1"/>
                  </a:lnTo>
                  <a:lnTo>
                    <a:pt x="0" y="2"/>
                  </a:lnTo>
                  <a:lnTo>
                    <a:pt x="0" y="3"/>
                  </a:lnTo>
                  <a:lnTo>
                    <a:pt x="0" y="4"/>
                  </a:lnTo>
                  <a:lnTo>
                    <a:pt x="1" y="5"/>
                  </a:lnTo>
                  <a:lnTo>
                    <a:pt x="1" y="6"/>
                  </a:lnTo>
                  <a:lnTo>
                    <a:pt x="1" y="7"/>
                  </a:lnTo>
                  <a:lnTo>
                    <a:pt x="2" y="7"/>
                  </a:lnTo>
                  <a:lnTo>
                    <a:pt x="1" y="7"/>
                  </a:lnTo>
                  <a:lnTo>
                    <a:pt x="0" y="7"/>
                  </a:lnTo>
                  <a:lnTo>
                    <a:pt x="0" y="6"/>
                  </a:lnTo>
                  <a:lnTo>
                    <a:pt x="0" y="5"/>
                  </a:lnTo>
                  <a:lnTo>
                    <a:pt x="0" y="4"/>
                  </a:lnTo>
                  <a:lnTo>
                    <a:pt x="0" y="2"/>
                  </a:lnTo>
                  <a:lnTo>
                    <a:pt x="0" y="1"/>
                  </a:lnTo>
                  <a:lnTo>
                    <a:pt x="0" y="0"/>
                  </a:lnTo>
                </a:path>
              </a:pathLst>
            </a:custGeom>
            <a:solidFill>
              <a:srgbClr val="808080"/>
            </a:solidFill>
            <a:ln w="127000" cap="rnd">
              <a:noFill/>
              <a:round/>
              <a:headEnd/>
              <a:tailEnd/>
            </a:ln>
          </p:spPr>
          <p:txBody>
            <a:bodyPr>
              <a:prstTxWarp prst="textNoShape">
                <a:avLst/>
              </a:prstTxWarp>
            </a:bodyPr>
            <a:lstStyle/>
            <a:p>
              <a:endParaRPr lang="en-US"/>
            </a:p>
          </p:txBody>
        </p:sp>
        <p:sp>
          <p:nvSpPr>
            <p:cNvPr id="25993" name="Freeform 932"/>
            <p:cNvSpPr>
              <a:spLocks/>
            </p:cNvSpPr>
            <p:nvPr/>
          </p:nvSpPr>
          <p:spPr bwMode="auto">
            <a:xfrm>
              <a:off x="5363" y="3155"/>
              <a:ext cx="6" cy="12"/>
            </a:xfrm>
            <a:custGeom>
              <a:avLst/>
              <a:gdLst>
                <a:gd name="T0" fmla="*/ 5 w 6"/>
                <a:gd name="T1" fmla="*/ 0 h 12"/>
                <a:gd name="T2" fmla="*/ 5 w 6"/>
                <a:gd name="T3" fmla="*/ 0 h 12"/>
                <a:gd name="T4" fmla="*/ 5 w 6"/>
                <a:gd name="T5" fmla="*/ 2 h 12"/>
                <a:gd name="T6" fmla="*/ 2 w 6"/>
                <a:gd name="T7" fmla="*/ 2 h 12"/>
                <a:gd name="T8" fmla="*/ 2 w 6"/>
                <a:gd name="T9" fmla="*/ 3 h 12"/>
                <a:gd name="T10" fmla="*/ 0 w 6"/>
                <a:gd name="T11" fmla="*/ 4 h 12"/>
                <a:gd name="T12" fmla="*/ 0 w 6"/>
                <a:gd name="T13" fmla="*/ 8 h 12"/>
                <a:gd name="T14" fmla="*/ 0 w 6"/>
                <a:gd name="T15" fmla="*/ 11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5" y="0"/>
                  </a:moveTo>
                  <a:lnTo>
                    <a:pt x="5" y="0"/>
                  </a:lnTo>
                  <a:lnTo>
                    <a:pt x="5" y="2"/>
                  </a:lnTo>
                  <a:lnTo>
                    <a:pt x="2" y="2"/>
                  </a:lnTo>
                  <a:lnTo>
                    <a:pt x="2" y="3"/>
                  </a:lnTo>
                  <a:lnTo>
                    <a:pt x="0" y="4"/>
                  </a:lnTo>
                  <a:lnTo>
                    <a:pt x="0" y="8"/>
                  </a:lnTo>
                  <a:lnTo>
                    <a:pt x="0" y="11"/>
                  </a:lnTo>
                </a:path>
              </a:pathLst>
            </a:custGeom>
            <a:noFill/>
            <a:ln w="12700" cap="rnd">
              <a:solidFill>
                <a:srgbClr val="000000"/>
              </a:solidFill>
              <a:round/>
              <a:headEnd/>
              <a:tailEnd/>
            </a:ln>
          </p:spPr>
          <p:txBody>
            <a:bodyPr>
              <a:prstTxWarp prst="textNoShape">
                <a:avLst/>
              </a:prstTxWarp>
            </a:bodyPr>
            <a:lstStyle/>
            <a:p>
              <a:endParaRPr lang="en-US"/>
            </a:p>
          </p:txBody>
        </p:sp>
        <p:sp>
          <p:nvSpPr>
            <p:cNvPr id="25994" name="Freeform 933"/>
            <p:cNvSpPr>
              <a:spLocks/>
            </p:cNvSpPr>
            <p:nvPr/>
          </p:nvSpPr>
          <p:spPr bwMode="auto">
            <a:xfrm>
              <a:off x="4811" y="3328"/>
              <a:ext cx="41" cy="11"/>
            </a:xfrm>
            <a:custGeom>
              <a:avLst/>
              <a:gdLst>
                <a:gd name="T0" fmla="*/ 12 w 41"/>
                <a:gd name="T1" fmla="*/ 10 h 11"/>
                <a:gd name="T2" fmla="*/ 12 w 41"/>
                <a:gd name="T3" fmla="*/ 7 h 11"/>
                <a:gd name="T4" fmla="*/ 9 w 41"/>
                <a:gd name="T5" fmla="*/ 7 h 11"/>
                <a:gd name="T6" fmla="*/ 7 w 41"/>
                <a:gd name="T7" fmla="*/ 7 h 11"/>
                <a:gd name="T8" fmla="*/ 5 w 41"/>
                <a:gd name="T9" fmla="*/ 7 h 11"/>
                <a:gd name="T10" fmla="*/ 5 w 41"/>
                <a:gd name="T11" fmla="*/ 6 h 11"/>
                <a:gd name="T12" fmla="*/ 3 w 41"/>
                <a:gd name="T13" fmla="*/ 6 h 11"/>
                <a:gd name="T14" fmla="*/ 3 w 41"/>
                <a:gd name="T15" fmla="*/ 4 h 11"/>
                <a:gd name="T16" fmla="*/ 0 w 41"/>
                <a:gd name="T17" fmla="*/ 4 h 11"/>
                <a:gd name="T18" fmla="*/ 0 w 41"/>
                <a:gd name="T19" fmla="*/ 4 h 11"/>
                <a:gd name="T20" fmla="*/ 0 w 41"/>
                <a:gd name="T21" fmla="*/ 2 h 11"/>
                <a:gd name="T22" fmla="*/ 0 w 41"/>
                <a:gd name="T23" fmla="*/ 1 h 11"/>
                <a:gd name="T24" fmla="*/ 3 w 41"/>
                <a:gd name="T25" fmla="*/ 0 h 11"/>
                <a:gd name="T26" fmla="*/ 5 w 41"/>
                <a:gd name="T27" fmla="*/ 0 h 11"/>
                <a:gd name="T28" fmla="*/ 7 w 41"/>
                <a:gd name="T29" fmla="*/ 0 h 11"/>
                <a:gd name="T30" fmla="*/ 9 w 41"/>
                <a:gd name="T31" fmla="*/ 0 h 11"/>
                <a:gd name="T32" fmla="*/ 12 w 41"/>
                <a:gd name="T33" fmla="*/ 0 h 11"/>
                <a:gd name="T34" fmla="*/ 14 w 41"/>
                <a:gd name="T35" fmla="*/ 0 h 11"/>
                <a:gd name="T36" fmla="*/ 18 w 41"/>
                <a:gd name="T37" fmla="*/ 0 h 11"/>
                <a:gd name="T38" fmla="*/ 21 w 41"/>
                <a:gd name="T39" fmla="*/ 0 h 11"/>
                <a:gd name="T40" fmla="*/ 23 w 41"/>
                <a:gd name="T41" fmla="*/ 0 h 11"/>
                <a:gd name="T42" fmla="*/ 28 w 41"/>
                <a:gd name="T43" fmla="*/ 0 h 11"/>
                <a:gd name="T44" fmla="*/ 30 w 41"/>
                <a:gd name="T45" fmla="*/ 0 h 11"/>
                <a:gd name="T46" fmla="*/ 33 w 41"/>
                <a:gd name="T47" fmla="*/ 0 h 11"/>
                <a:gd name="T48" fmla="*/ 35 w 41"/>
                <a:gd name="T49" fmla="*/ 0 h 11"/>
                <a:gd name="T50" fmla="*/ 38 w 41"/>
                <a:gd name="T51" fmla="*/ 0 h 11"/>
                <a:gd name="T52" fmla="*/ 40 w 41"/>
                <a:gd name="T53" fmla="*/ 0 h 11"/>
                <a:gd name="T54" fmla="*/ 40 w 41"/>
                <a:gd name="T55" fmla="*/ 4 h 11"/>
                <a:gd name="T56" fmla="*/ 38 w 41"/>
                <a:gd name="T57" fmla="*/ 6 h 11"/>
                <a:gd name="T58" fmla="*/ 38 w 41"/>
                <a:gd name="T59" fmla="*/ 7 h 11"/>
                <a:gd name="T60" fmla="*/ 38 w 41"/>
                <a:gd name="T61" fmla="*/ 8 h 11"/>
                <a:gd name="T62" fmla="*/ 38 w 41"/>
                <a:gd name="T63" fmla="*/ 9 h 11"/>
                <a:gd name="T64" fmla="*/ 30 w 41"/>
                <a:gd name="T65" fmla="*/ 10 h 11"/>
                <a:gd name="T66" fmla="*/ 30 w 41"/>
                <a:gd name="T67" fmla="*/ 8 h 11"/>
                <a:gd name="T68" fmla="*/ 30 w 41"/>
                <a:gd name="T69" fmla="*/ 7 h 11"/>
                <a:gd name="T70" fmla="*/ 30 w 41"/>
                <a:gd name="T71" fmla="*/ 6 h 11"/>
                <a:gd name="T72" fmla="*/ 28 w 41"/>
                <a:gd name="T73" fmla="*/ 6 h 11"/>
                <a:gd name="T74" fmla="*/ 26 w 41"/>
                <a:gd name="T75" fmla="*/ 6 h 11"/>
                <a:gd name="T76" fmla="*/ 23 w 41"/>
                <a:gd name="T77" fmla="*/ 6 h 11"/>
                <a:gd name="T78" fmla="*/ 21 w 41"/>
                <a:gd name="T79" fmla="*/ 6 h 11"/>
                <a:gd name="T80" fmla="*/ 18 w 41"/>
                <a:gd name="T81" fmla="*/ 6 h 11"/>
                <a:gd name="T82" fmla="*/ 18 w 41"/>
                <a:gd name="T83" fmla="*/ 7 h 11"/>
                <a:gd name="T84" fmla="*/ 18 w 41"/>
                <a:gd name="T85" fmla="*/ 8 h 11"/>
                <a:gd name="T86" fmla="*/ 18 w 41"/>
                <a:gd name="T87" fmla="*/ 9 h 11"/>
                <a:gd name="T88" fmla="*/ 18 w 41"/>
                <a:gd name="T89" fmla="*/ 10 h 11"/>
                <a:gd name="T90" fmla="*/ 12 w 41"/>
                <a:gd name="T91" fmla="*/ 10 h 1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1"/>
                <a:gd name="T139" fmla="*/ 0 h 11"/>
                <a:gd name="T140" fmla="*/ 41 w 41"/>
                <a:gd name="T141" fmla="*/ 11 h 1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1" h="11">
                  <a:moveTo>
                    <a:pt x="12" y="10"/>
                  </a:moveTo>
                  <a:lnTo>
                    <a:pt x="12" y="7"/>
                  </a:lnTo>
                  <a:lnTo>
                    <a:pt x="9" y="7"/>
                  </a:lnTo>
                  <a:lnTo>
                    <a:pt x="7" y="7"/>
                  </a:lnTo>
                  <a:lnTo>
                    <a:pt x="5" y="7"/>
                  </a:lnTo>
                  <a:lnTo>
                    <a:pt x="5" y="6"/>
                  </a:lnTo>
                  <a:lnTo>
                    <a:pt x="3" y="6"/>
                  </a:lnTo>
                  <a:lnTo>
                    <a:pt x="3" y="4"/>
                  </a:lnTo>
                  <a:lnTo>
                    <a:pt x="0" y="4"/>
                  </a:lnTo>
                  <a:lnTo>
                    <a:pt x="0" y="2"/>
                  </a:lnTo>
                  <a:lnTo>
                    <a:pt x="0" y="1"/>
                  </a:lnTo>
                  <a:lnTo>
                    <a:pt x="3" y="0"/>
                  </a:lnTo>
                  <a:lnTo>
                    <a:pt x="5" y="0"/>
                  </a:lnTo>
                  <a:lnTo>
                    <a:pt x="7" y="0"/>
                  </a:lnTo>
                  <a:lnTo>
                    <a:pt x="9" y="0"/>
                  </a:lnTo>
                  <a:lnTo>
                    <a:pt x="12" y="0"/>
                  </a:lnTo>
                  <a:lnTo>
                    <a:pt x="14" y="0"/>
                  </a:lnTo>
                  <a:lnTo>
                    <a:pt x="18" y="0"/>
                  </a:lnTo>
                  <a:lnTo>
                    <a:pt x="21" y="0"/>
                  </a:lnTo>
                  <a:lnTo>
                    <a:pt x="23" y="0"/>
                  </a:lnTo>
                  <a:lnTo>
                    <a:pt x="28" y="0"/>
                  </a:lnTo>
                  <a:lnTo>
                    <a:pt x="30" y="0"/>
                  </a:lnTo>
                  <a:lnTo>
                    <a:pt x="33" y="0"/>
                  </a:lnTo>
                  <a:lnTo>
                    <a:pt x="35" y="0"/>
                  </a:lnTo>
                  <a:lnTo>
                    <a:pt x="38" y="0"/>
                  </a:lnTo>
                  <a:lnTo>
                    <a:pt x="40" y="0"/>
                  </a:lnTo>
                  <a:lnTo>
                    <a:pt x="40" y="4"/>
                  </a:lnTo>
                  <a:lnTo>
                    <a:pt x="38" y="6"/>
                  </a:lnTo>
                  <a:lnTo>
                    <a:pt x="38" y="7"/>
                  </a:lnTo>
                  <a:lnTo>
                    <a:pt x="38" y="8"/>
                  </a:lnTo>
                  <a:lnTo>
                    <a:pt x="38" y="9"/>
                  </a:lnTo>
                  <a:lnTo>
                    <a:pt x="30" y="10"/>
                  </a:lnTo>
                  <a:lnTo>
                    <a:pt x="30" y="8"/>
                  </a:lnTo>
                  <a:lnTo>
                    <a:pt x="30" y="7"/>
                  </a:lnTo>
                  <a:lnTo>
                    <a:pt x="30" y="6"/>
                  </a:lnTo>
                  <a:lnTo>
                    <a:pt x="28" y="6"/>
                  </a:lnTo>
                  <a:lnTo>
                    <a:pt x="26" y="6"/>
                  </a:lnTo>
                  <a:lnTo>
                    <a:pt x="23" y="6"/>
                  </a:lnTo>
                  <a:lnTo>
                    <a:pt x="21" y="6"/>
                  </a:lnTo>
                  <a:lnTo>
                    <a:pt x="18" y="6"/>
                  </a:lnTo>
                  <a:lnTo>
                    <a:pt x="18" y="7"/>
                  </a:lnTo>
                  <a:lnTo>
                    <a:pt x="18" y="8"/>
                  </a:lnTo>
                  <a:lnTo>
                    <a:pt x="18" y="9"/>
                  </a:lnTo>
                  <a:lnTo>
                    <a:pt x="18" y="10"/>
                  </a:lnTo>
                  <a:lnTo>
                    <a:pt x="12" y="10"/>
                  </a:lnTo>
                </a:path>
              </a:pathLst>
            </a:custGeom>
            <a:solidFill>
              <a:srgbClr val="406666"/>
            </a:solidFill>
            <a:ln w="127000" cap="rnd">
              <a:noFill/>
              <a:round/>
              <a:headEnd/>
              <a:tailEnd/>
            </a:ln>
          </p:spPr>
          <p:txBody>
            <a:bodyPr>
              <a:prstTxWarp prst="textNoShape">
                <a:avLst/>
              </a:prstTxWarp>
            </a:bodyPr>
            <a:lstStyle/>
            <a:p>
              <a:endParaRPr lang="en-US"/>
            </a:p>
          </p:txBody>
        </p:sp>
        <p:sp>
          <p:nvSpPr>
            <p:cNvPr id="25995" name="Freeform 934"/>
            <p:cNvSpPr>
              <a:spLocks/>
            </p:cNvSpPr>
            <p:nvPr/>
          </p:nvSpPr>
          <p:spPr bwMode="auto">
            <a:xfrm>
              <a:off x="4808" y="3326"/>
              <a:ext cx="52" cy="17"/>
            </a:xfrm>
            <a:custGeom>
              <a:avLst/>
              <a:gdLst>
                <a:gd name="T0" fmla="*/ 14 w 52"/>
                <a:gd name="T1" fmla="*/ 16 h 17"/>
                <a:gd name="T2" fmla="*/ 14 w 52"/>
                <a:gd name="T3" fmla="*/ 10 h 17"/>
                <a:gd name="T4" fmla="*/ 11 w 52"/>
                <a:gd name="T5" fmla="*/ 10 h 17"/>
                <a:gd name="T6" fmla="*/ 9 w 52"/>
                <a:gd name="T7" fmla="*/ 10 h 17"/>
                <a:gd name="T8" fmla="*/ 6 w 52"/>
                <a:gd name="T9" fmla="*/ 10 h 17"/>
                <a:gd name="T10" fmla="*/ 3 w 52"/>
                <a:gd name="T11" fmla="*/ 8 h 17"/>
                <a:gd name="T12" fmla="*/ 3 w 52"/>
                <a:gd name="T13" fmla="*/ 7 h 17"/>
                <a:gd name="T14" fmla="*/ 0 w 52"/>
                <a:gd name="T15" fmla="*/ 5 h 17"/>
                <a:gd name="T16" fmla="*/ 3 w 52"/>
                <a:gd name="T17" fmla="*/ 3 h 17"/>
                <a:gd name="T18" fmla="*/ 3 w 52"/>
                <a:gd name="T19" fmla="*/ 2 h 17"/>
                <a:gd name="T20" fmla="*/ 6 w 52"/>
                <a:gd name="T21" fmla="*/ 2 h 17"/>
                <a:gd name="T22" fmla="*/ 9 w 52"/>
                <a:gd name="T23" fmla="*/ 2 h 17"/>
                <a:gd name="T24" fmla="*/ 11 w 52"/>
                <a:gd name="T25" fmla="*/ 2 h 17"/>
                <a:gd name="T26" fmla="*/ 14 w 52"/>
                <a:gd name="T27" fmla="*/ 2 h 17"/>
                <a:gd name="T28" fmla="*/ 17 w 52"/>
                <a:gd name="T29" fmla="*/ 2 h 17"/>
                <a:gd name="T30" fmla="*/ 20 w 52"/>
                <a:gd name="T31" fmla="*/ 2 h 17"/>
                <a:gd name="T32" fmla="*/ 23 w 52"/>
                <a:gd name="T33" fmla="*/ 2 h 17"/>
                <a:gd name="T34" fmla="*/ 25 w 52"/>
                <a:gd name="T35" fmla="*/ 2 h 17"/>
                <a:gd name="T36" fmla="*/ 31 w 52"/>
                <a:gd name="T37" fmla="*/ 2 h 17"/>
                <a:gd name="T38" fmla="*/ 34 w 52"/>
                <a:gd name="T39" fmla="*/ 2 h 17"/>
                <a:gd name="T40" fmla="*/ 39 w 52"/>
                <a:gd name="T41" fmla="*/ 2 h 17"/>
                <a:gd name="T42" fmla="*/ 42 w 52"/>
                <a:gd name="T43" fmla="*/ 2 h 17"/>
                <a:gd name="T44" fmla="*/ 45 w 52"/>
                <a:gd name="T45" fmla="*/ 0 h 17"/>
                <a:gd name="T46" fmla="*/ 48 w 52"/>
                <a:gd name="T47" fmla="*/ 0 h 17"/>
                <a:gd name="T48" fmla="*/ 51 w 52"/>
                <a:gd name="T49" fmla="*/ 0 h 17"/>
                <a:gd name="T50" fmla="*/ 51 w 52"/>
                <a:gd name="T51" fmla="*/ 8 h 17"/>
                <a:gd name="T52" fmla="*/ 48 w 52"/>
                <a:gd name="T53" fmla="*/ 8 h 17"/>
                <a:gd name="T54" fmla="*/ 48 w 52"/>
                <a:gd name="T55" fmla="*/ 10 h 17"/>
                <a:gd name="T56" fmla="*/ 45 w 52"/>
                <a:gd name="T57" fmla="*/ 10 h 17"/>
                <a:gd name="T58" fmla="*/ 45 w 52"/>
                <a:gd name="T59" fmla="*/ 11 h 17"/>
                <a:gd name="T60" fmla="*/ 45 w 52"/>
                <a:gd name="T61" fmla="*/ 13 h 17"/>
                <a:gd name="T62" fmla="*/ 45 w 52"/>
                <a:gd name="T63" fmla="*/ 15 h 17"/>
                <a:gd name="T64" fmla="*/ 39 w 52"/>
                <a:gd name="T65" fmla="*/ 16 h 17"/>
                <a:gd name="T66" fmla="*/ 39 w 52"/>
                <a:gd name="T67" fmla="*/ 15 h 17"/>
                <a:gd name="T68" fmla="*/ 39 w 52"/>
                <a:gd name="T69" fmla="*/ 13 h 17"/>
                <a:gd name="T70" fmla="*/ 39 w 52"/>
                <a:gd name="T71" fmla="*/ 11 h 17"/>
                <a:gd name="T72" fmla="*/ 39 w 52"/>
                <a:gd name="T73" fmla="*/ 10 h 17"/>
                <a:gd name="T74" fmla="*/ 37 w 52"/>
                <a:gd name="T75" fmla="*/ 10 h 17"/>
                <a:gd name="T76" fmla="*/ 34 w 52"/>
                <a:gd name="T77" fmla="*/ 10 h 17"/>
                <a:gd name="T78" fmla="*/ 31 w 52"/>
                <a:gd name="T79" fmla="*/ 10 h 17"/>
                <a:gd name="T80" fmla="*/ 28 w 52"/>
                <a:gd name="T81" fmla="*/ 10 h 17"/>
                <a:gd name="T82" fmla="*/ 25 w 52"/>
                <a:gd name="T83" fmla="*/ 10 h 17"/>
                <a:gd name="T84" fmla="*/ 25 w 52"/>
                <a:gd name="T85" fmla="*/ 11 h 17"/>
                <a:gd name="T86" fmla="*/ 25 w 52"/>
                <a:gd name="T87" fmla="*/ 15 h 17"/>
                <a:gd name="T88" fmla="*/ 25 w 52"/>
                <a:gd name="T89" fmla="*/ 16 h 17"/>
                <a:gd name="T90" fmla="*/ 14 w 52"/>
                <a:gd name="T91" fmla="*/ 16 h 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2"/>
                <a:gd name="T139" fmla="*/ 0 h 17"/>
                <a:gd name="T140" fmla="*/ 52 w 52"/>
                <a:gd name="T141" fmla="*/ 17 h 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2" h="17">
                  <a:moveTo>
                    <a:pt x="14" y="16"/>
                  </a:moveTo>
                  <a:lnTo>
                    <a:pt x="14" y="10"/>
                  </a:lnTo>
                  <a:lnTo>
                    <a:pt x="11" y="10"/>
                  </a:lnTo>
                  <a:lnTo>
                    <a:pt x="9" y="10"/>
                  </a:lnTo>
                  <a:lnTo>
                    <a:pt x="6" y="10"/>
                  </a:lnTo>
                  <a:lnTo>
                    <a:pt x="3" y="8"/>
                  </a:lnTo>
                  <a:lnTo>
                    <a:pt x="3" y="7"/>
                  </a:lnTo>
                  <a:lnTo>
                    <a:pt x="0" y="5"/>
                  </a:lnTo>
                  <a:lnTo>
                    <a:pt x="3" y="3"/>
                  </a:lnTo>
                  <a:lnTo>
                    <a:pt x="3" y="2"/>
                  </a:lnTo>
                  <a:lnTo>
                    <a:pt x="6" y="2"/>
                  </a:lnTo>
                  <a:lnTo>
                    <a:pt x="9" y="2"/>
                  </a:lnTo>
                  <a:lnTo>
                    <a:pt x="11" y="2"/>
                  </a:lnTo>
                  <a:lnTo>
                    <a:pt x="14" y="2"/>
                  </a:lnTo>
                  <a:lnTo>
                    <a:pt x="17" y="2"/>
                  </a:lnTo>
                  <a:lnTo>
                    <a:pt x="20" y="2"/>
                  </a:lnTo>
                  <a:lnTo>
                    <a:pt x="23" y="2"/>
                  </a:lnTo>
                  <a:lnTo>
                    <a:pt x="25" y="2"/>
                  </a:lnTo>
                  <a:lnTo>
                    <a:pt x="31" y="2"/>
                  </a:lnTo>
                  <a:lnTo>
                    <a:pt x="34" y="2"/>
                  </a:lnTo>
                  <a:lnTo>
                    <a:pt x="39" y="2"/>
                  </a:lnTo>
                  <a:lnTo>
                    <a:pt x="42" y="2"/>
                  </a:lnTo>
                  <a:lnTo>
                    <a:pt x="45" y="0"/>
                  </a:lnTo>
                  <a:lnTo>
                    <a:pt x="48" y="0"/>
                  </a:lnTo>
                  <a:lnTo>
                    <a:pt x="51" y="0"/>
                  </a:lnTo>
                  <a:lnTo>
                    <a:pt x="51" y="8"/>
                  </a:lnTo>
                  <a:lnTo>
                    <a:pt x="48" y="8"/>
                  </a:lnTo>
                  <a:lnTo>
                    <a:pt x="48" y="10"/>
                  </a:lnTo>
                  <a:lnTo>
                    <a:pt x="45" y="10"/>
                  </a:lnTo>
                  <a:lnTo>
                    <a:pt x="45" y="11"/>
                  </a:lnTo>
                  <a:lnTo>
                    <a:pt x="45" y="13"/>
                  </a:lnTo>
                  <a:lnTo>
                    <a:pt x="45" y="15"/>
                  </a:lnTo>
                  <a:lnTo>
                    <a:pt x="39" y="16"/>
                  </a:lnTo>
                  <a:lnTo>
                    <a:pt x="39" y="15"/>
                  </a:lnTo>
                  <a:lnTo>
                    <a:pt x="39" y="13"/>
                  </a:lnTo>
                  <a:lnTo>
                    <a:pt x="39" y="11"/>
                  </a:lnTo>
                  <a:lnTo>
                    <a:pt x="39" y="10"/>
                  </a:lnTo>
                  <a:lnTo>
                    <a:pt x="37" y="10"/>
                  </a:lnTo>
                  <a:lnTo>
                    <a:pt x="34" y="10"/>
                  </a:lnTo>
                  <a:lnTo>
                    <a:pt x="31" y="10"/>
                  </a:lnTo>
                  <a:lnTo>
                    <a:pt x="28" y="10"/>
                  </a:lnTo>
                  <a:lnTo>
                    <a:pt x="25" y="10"/>
                  </a:lnTo>
                  <a:lnTo>
                    <a:pt x="25" y="11"/>
                  </a:lnTo>
                  <a:lnTo>
                    <a:pt x="25" y="15"/>
                  </a:lnTo>
                  <a:lnTo>
                    <a:pt x="25" y="16"/>
                  </a:lnTo>
                  <a:lnTo>
                    <a:pt x="14" y="16"/>
                  </a:lnTo>
                </a:path>
              </a:pathLst>
            </a:custGeom>
            <a:noFill/>
            <a:ln w="12700" cap="rnd">
              <a:solidFill>
                <a:srgbClr val="000000"/>
              </a:solidFill>
              <a:round/>
              <a:headEnd/>
              <a:tailEnd/>
            </a:ln>
          </p:spPr>
          <p:txBody>
            <a:bodyPr>
              <a:prstTxWarp prst="textNoShape">
                <a:avLst/>
              </a:prstTxWarp>
            </a:bodyPr>
            <a:lstStyle/>
            <a:p>
              <a:endParaRPr lang="en-US"/>
            </a:p>
          </p:txBody>
        </p:sp>
        <p:sp>
          <p:nvSpPr>
            <p:cNvPr id="25996" name="Freeform 935"/>
            <p:cNvSpPr>
              <a:spLocks/>
            </p:cNvSpPr>
            <p:nvPr/>
          </p:nvSpPr>
          <p:spPr bwMode="auto">
            <a:xfrm>
              <a:off x="4819" y="3325"/>
              <a:ext cx="33" cy="4"/>
            </a:xfrm>
            <a:custGeom>
              <a:avLst/>
              <a:gdLst>
                <a:gd name="T0" fmla="*/ 0 w 33"/>
                <a:gd name="T1" fmla="*/ 0 h 4"/>
                <a:gd name="T2" fmla="*/ 0 w 33"/>
                <a:gd name="T3" fmla="*/ 0 h 4"/>
                <a:gd name="T4" fmla="*/ 2 w 33"/>
                <a:gd name="T5" fmla="*/ 3 h 4"/>
                <a:gd name="T6" fmla="*/ 32 w 33"/>
                <a:gd name="T7" fmla="*/ 3 h 4"/>
                <a:gd name="T8" fmla="*/ 32 w 33"/>
                <a:gd name="T9" fmla="*/ 0 h 4"/>
                <a:gd name="T10" fmla="*/ 0 w 33"/>
                <a:gd name="T11" fmla="*/ 0 h 4"/>
                <a:gd name="T12" fmla="*/ 0 60000 65536"/>
                <a:gd name="T13" fmla="*/ 0 60000 65536"/>
                <a:gd name="T14" fmla="*/ 0 60000 65536"/>
                <a:gd name="T15" fmla="*/ 0 60000 65536"/>
                <a:gd name="T16" fmla="*/ 0 60000 65536"/>
                <a:gd name="T17" fmla="*/ 0 60000 65536"/>
                <a:gd name="T18" fmla="*/ 0 w 33"/>
                <a:gd name="T19" fmla="*/ 0 h 4"/>
                <a:gd name="T20" fmla="*/ 33 w 33"/>
                <a:gd name="T21" fmla="*/ 4 h 4"/>
              </a:gdLst>
              <a:ahLst/>
              <a:cxnLst>
                <a:cxn ang="T12">
                  <a:pos x="T0" y="T1"/>
                </a:cxn>
                <a:cxn ang="T13">
                  <a:pos x="T2" y="T3"/>
                </a:cxn>
                <a:cxn ang="T14">
                  <a:pos x="T4" y="T5"/>
                </a:cxn>
                <a:cxn ang="T15">
                  <a:pos x="T6" y="T7"/>
                </a:cxn>
                <a:cxn ang="T16">
                  <a:pos x="T8" y="T9"/>
                </a:cxn>
                <a:cxn ang="T17">
                  <a:pos x="T10" y="T11"/>
                </a:cxn>
              </a:cxnLst>
              <a:rect l="T18" t="T19" r="T20" b="T21"/>
              <a:pathLst>
                <a:path w="33" h="4">
                  <a:moveTo>
                    <a:pt x="0" y="0"/>
                  </a:moveTo>
                  <a:lnTo>
                    <a:pt x="0" y="0"/>
                  </a:lnTo>
                  <a:lnTo>
                    <a:pt x="2" y="3"/>
                  </a:lnTo>
                  <a:lnTo>
                    <a:pt x="32" y="3"/>
                  </a:lnTo>
                  <a:lnTo>
                    <a:pt x="32" y="0"/>
                  </a:lnTo>
                  <a:lnTo>
                    <a:pt x="0" y="0"/>
                  </a:lnTo>
                </a:path>
              </a:pathLst>
            </a:custGeom>
            <a:solidFill>
              <a:srgbClr val="B9C0C0"/>
            </a:solidFill>
            <a:ln w="127000" cap="rnd">
              <a:noFill/>
              <a:round/>
              <a:headEnd/>
              <a:tailEnd/>
            </a:ln>
          </p:spPr>
          <p:txBody>
            <a:bodyPr>
              <a:prstTxWarp prst="textNoShape">
                <a:avLst/>
              </a:prstTxWarp>
            </a:bodyPr>
            <a:lstStyle/>
            <a:p>
              <a:endParaRPr lang="en-US"/>
            </a:p>
          </p:txBody>
        </p:sp>
        <p:sp>
          <p:nvSpPr>
            <p:cNvPr id="25997" name="Freeform 936"/>
            <p:cNvSpPr>
              <a:spLocks/>
            </p:cNvSpPr>
            <p:nvPr/>
          </p:nvSpPr>
          <p:spPr bwMode="auto">
            <a:xfrm>
              <a:off x="4856" y="3296"/>
              <a:ext cx="68" cy="41"/>
            </a:xfrm>
            <a:custGeom>
              <a:avLst/>
              <a:gdLst>
                <a:gd name="T0" fmla="*/ 67 w 68"/>
                <a:gd name="T1" fmla="*/ 2 h 41"/>
                <a:gd name="T2" fmla="*/ 67 w 68"/>
                <a:gd name="T3" fmla="*/ 2 h 41"/>
                <a:gd name="T4" fmla="*/ 65 w 68"/>
                <a:gd name="T5" fmla="*/ 2 h 41"/>
                <a:gd name="T6" fmla="*/ 65 w 68"/>
                <a:gd name="T7" fmla="*/ 0 h 41"/>
                <a:gd name="T8" fmla="*/ 63 w 68"/>
                <a:gd name="T9" fmla="*/ 0 h 41"/>
                <a:gd name="T10" fmla="*/ 60 w 68"/>
                <a:gd name="T11" fmla="*/ 0 h 41"/>
                <a:gd name="T12" fmla="*/ 57 w 68"/>
                <a:gd name="T13" fmla="*/ 0 h 41"/>
                <a:gd name="T14" fmla="*/ 54 w 68"/>
                <a:gd name="T15" fmla="*/ 0 h 41"/>
                <a:gd name="T16" fmla="*/ 53 w 68"/>
                <a:gd name="T17" fmla="*/ 0 h 41"/>
                <a:gd name="T18" fmla="*/ 50 w 68"/>
                <a:gd name="T19" fmla="*/ 0 h 41"/>
                <a:gd name="T20" fmla="*/ 47 w 68"/>
                <a:gd name="T21" fmla="*/ 0 h 41"/>
                <a:gd name="T22" fmla="*/ 45 w 68"/>
                <a:gd name="T23" fmla="*/ 0 h 41"/>
                <a:gd name="T24" fmla="*/ 42 w 68"/>
                <a:gd name="T25" fmla="*/ 0 h 41"/>
                <a:gd name="T26" fmla="*/ 38 w 68"/>
                <a:gd name="T27" fmla="*/ 2 h 41"/>
                <a:gd name="T28" fmla="*/ 35 w 68"/>
                <a:gd name="T29" fmla="*/ 2 h 41"/>
                <a:gd name="T30" fmla="*/ 32 w 68"/>
                <a:gd name="T31" fmla="*/ 3 h 41"/>
                <a:gd name="T32" fmla="*/ 28 w 68"/>
                <a:gd name="T33" fmla="*/ 3 h 41"/>
                <a:gd name="T34" fmla="*/ 25 w 68"/>
                <a:gd name="T35" fmla="*/ 6 h 41"/>
                <a:gd name="T36" fmla="*/ 22 w 68"/>
                <a:gd name="T37" fmla="*/ 7 h 41"/>
                <a:gd name="T38" fmla="*/ 20 w 68"/>
                <a:gd name="T39" fmla="*/ 9 h 41"/>
                <a:gd name="T40" fmla="*/ 15 w 68"/>
                <a:gd name="T41" fmla="*/ 10 h 41"/>
                <a:gd name="T42" fmla="*/ 13 w 68"/>
                <a:gd name="T43" fmla="*/ 12 h 41"/>
                <a:gd name="T44" fmla="*/ 10 w 68"/>
                <a:gd name="T45" fmla="*/ 14 h 41"/>
                <a:gd name="T46" fmla="*/ 7 w 68"/>
                <a:gd name="T47" fmla="*/ 16 h 41"/>
                <a:gd name="T48" fmla="*/ 7 w 68"/>
                <a:gd name="T49" fmla="*/ 19 h 41"/>
                <a:gd name="T50" fmla="*/ 4 w 68"/>
                <a:gd name="T51" fmla="*/ 21 h 41"/>
                <a:gd name="T52" fmla="*/ 3 w 68"/>
                <a:gd name="T53" fmla="*/ 24 h 41"/>
                <a:gd name="T54" fmla="*/ 3 w 68"/>
                <a:gd name="T55" fmla="*/ 27 h 41"/>
                <a:gd name="T56" fmla="*/ 3 w 68"/>
                <a:gd name="T57" fmla="*/ 30 h 41"/>
                <a:gd name="T58" fmla="*/ 0 w 68"/>
                <a:gd name="T59" fmla="*/ 33 h 41"/>
                <a:gd name="T60" fmla="*/ 3 w 68"/>
                <a:gd name="T61" fmla="*/ 37 h 41"/>
                <a:gd name="T62" fmla="*/ 3 w 68"/>
                <a:gd name="T63" fmla="*/ 40 h 41"/>
                <a:gd name="T64" fmla="*/ 63 w 68"/>
                <a:gd name="T65" fmla="*/ 21 h 41"/>
                <a:gd name="T66" fmla="*/ 67 w 68"/>
                <a:gd name="T67" fmla="*/ 2 h 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8"/>
                <a:gd name="T103" fmla="*/ 0 h 41"/>
                <a:gd name="T104" fmla="*/ 68 w 68"/>
                <a:gd name="T105" fmla="*/ 41 h 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8" h="41">
                  <a:moveTo>
                    <a:pt x="67" y="2"/>
                  </a:moveTo>
                  <a:lnTo>
                    <a:pt x="67" y="2"/>
                  </a:lnTo>
                  <a:lnTo>
                    <a:pt x="65" y="2"/>
                  </a:lnTo>
                  <a:lnTo>
                    <a:pt x="65" y="0"/>
                  </a:lnTo>
                  <a:lnTo>
                    <a:pt x="63" y="0"/>
                  </a:lnTo>
                  <a:lnTo>
                    <a:pt x="60" y="0"/>
                  </a:lnTo>
                  <a:lnTo>
                    <a:pt x="57" y="0"/>
                  </a:lnTo>
                  <a:lnTo>
                    <a:pt x="54" y="0"/>
                  </a:lnTo>
                  <a:lnTo>
                    <a:pt x="53" y="0"/>
                  </a:lnTo>
                  <a:lnTo>
                    <a:pt x="50" y="0"/>
                  </a:lnTo>
                  <a:lnTo>
                    <a:pt x="47" y="0"/>
                  </a:lnTo>
                  <a:lnTo>
                    <a:pt x="45" y="0"/>
                  </a:lnTo>
                  <a:lnTo>
                    <a:pt x="42" y="0"/>
                  </a:lnTo>
                  <a:lnTo>
                    <a:pt x="38" y="2"/>
                  </a:lnTo>
                  <a:lnTo>
                    <a:pt x="35" y="2"/>
                  </a:lnTo>
                  <a:lnTo>
                    <a:pt x="32" y="3"/>
                  </a:lnTo>
                  <a:lnTo>
                    <a:pt x="28" y="3"/>
                  </a:lnTo>
                  <a:lnTo>
                    <a:pt x="25" y="6"/>
                  </a:lnTo>
                  <a:lnTo>
                    <a:pt x="22" y="7"/>
                  </a:lnTo>
                  <a:lnTo>
                    <a:pt x="20" y="9"/>
                  </a:lnTo>
                  <a:lnTo>
                    <a:pt x="15" y="10"/>
                  </a:lnTo>
                  <a:lnTo>
                    <a:pt x="13" y="12"/>
                  </a:lnTo>
                  <a:lnTo>
                    <a:pt x="10" y="14"/>
                  </a:lnTo>
                  <a:lnTo>
                    <a:pt x="7" y="16"/>
                  </a:lnTo>
                  <a:lnTo>
                    <a:pt x="7" y="19"/>
                  </a:lnTo>
                  <a:lnTo>
                    <a:pt x="4" y="21"/>
                  </a:lnTo>
                  <a:lnTo>
                    <a:pt x="3" y="24"/>
                  </a:lnTo>
                  <a:lnTo>
                    <a:pt x="3" y="27"/>
                  </a:lnTo>
                  <a:lnTo>
                    <a:pt x="3" y="30"/>
                  </a:lnTo>
                  <a:lnTo>
                    <a:pt x="0" y="33"/>
                  </a:lnTo>
                  <a:lnTo>
                    <a:pt x="3" y="37"/>
                  </a:lnTo>
                  <a:lnTo>
                    <a:pt x="3" y="40"/>
                  </a:lnTo>
                  <a:lnTo>
                    <a:pt x="63" y="21"/>
                  </a:lnTo>
                  <a:lnTo>
                    <a:pt x="67" y="2"/>
                  </a:lnTo>
                </a:path>
              </a:pathLst>
            </a:custGeom>
            <a:solidFill>
              <a:srgbClr val="8D9999"/>
            </a:solidFill>
            <a:ln w="127000" cap="rnd">
              <a:noFill/>
              <a:round/>
              <a:headEnd/>
              <a:tailEnd/>
            </a:ln>
          </p:spPr>
          <p:txBody>
            <a:bodyPr>
              <a:prstTxWarp prst="textNoShape">
                <a:avLst/>
              </a:prstTxWarp>
            </a:bodyPr>
            <a:lstStyle/>
            <a:p>
              <a:endParaRPr lang="en-US"/>
            </a:p>
          </p:txBody>
        </p:sp>
        <p:sp>
          <p:nvSpPr>
            <p:cNvPr id="25998" name="Freeform 937"/>
            <p:cNvSpPr>
              <a:spLocks/>
            </p:cNvSpPr>
            <p:nvPr/>
          </p:nvSpPr>
          <p:spPr bwMode="auto">
            <a:xfrm>
              <a:off x="4856" y="3295"/>
              <a:ext cx="76" cy="47"/>
            </a:xfrm>
            <a:custGeom>
              <a:avLst/>
              <a:gdLst>
                <a:gd name="T0" fmla="*/ 75 w 76"/>
                <a:gd name="T1" fmla="*/ 2 h 47"/>
                <a:gd name="T2" fmla="*/ 73 w 76"/>
                <a:gd name="T3" fmla="*/ 2 h 47"/>
                <a:gd name="T4" fmla="*/ 70 w 76"/>
                <a:gd name="T5" fmla="*/ 2 h 47"/>
                <a:gd name="T6" fmla="*/ 67 w 76"/>
                <a:gd name="T7" fmla="*/ 2 h 47"/>
                <a:gd name="T8" fmla="*/ 64 w 76"/>
                <a:gd name="T9" fmla="*/ 2 h 47"/>
                <a:gd name="T10" fmla="*/ 61 w 76"/>
                <a:gd name="T11" fmla="*/ 0 h 47"/>
                <a:gd name="T12" fmla="*/ 59 w 76"/>
                <a:gd name="T13" fmla="*/ 0 h 47"/>
                <a:gd name="T14" fmla="*/ 56 w 76"/>
                <a:gd name="T15" fmla="*/ 0 h 47"/>
                <a:gd name="T16" fmla="*/ 53 w 76"/>
                <a:gd name="T17" fmla="*/ 2 h 47"/>
                <a:gd name="T18" fmla="*/ 47 w 76"/>
                <a:gd name="T19" fmla="*/ 2 h 47"/>
                <a:gd name="T20" fmla="*/ 45 w 76"/>
                <a:gd name="T21" fmla="*/ 2 h 47"/>
                <a:gd name="T22" fmla="*/ 42 w 76"/>
                <a:gd name="T23" fmla="*/ 2 h 47"/>
                <a:gd name="T24" fmla="*/ 39 w 76"/>
                <a:gd name="T25" fmla="*/ 3 h 47"/>
                <a:gd name="T26" fmla="*/ 36 w 76"/>
                <a:gd name="T27" fmla="*/ 5 h 47"/>
                <a:gd name="T28" fmla="*/ 31 w 76"/>
                <a:gd name="T29" fmla="*/ 5 h 47"/>
                <a:gd name="T30" fmla="*/ 28 w 76"/>
                <a:gd name="T31" fmla="*/ 7 h 47"/>
                <a:gd name="T32" fmla="*/ 25 w 76"/>
                <a:gd name="T33" fmla="*/ 8 h 47"/>
                <a:gd name="T34" fmla="*/ 19 w 76"/>
                <a:gd name="T35" fmla="*/ 11 h 47"/>
                <a:gd name="T36" fmla="*/ 17 w 76"/>
                <a:gd name="T37" fmla="*/ 13 h 47"/>
                <a:gd name="T38" fmla="*/ 14 w 76"/>
                <a:gd name="T39" fmla="*/ 15 h 47"/>
                <a:gd name="T40" fmla="*/ 11 w 76"/>
                <a:gd name="T41" fmla="*/ 16 h 47"/>
                <a:gd name="T42" fmla="*/ 8 w 76"/>
                <a:gd name="T43" fmla="*/ 19 h 47"/>
                <a:gd name="T44" fmla="*/ 5 w 76"/>
                <a:gd name="T45" fmla="*/ 22 h 47"/>
                <a:gd name="T46" fmla="*/ 5 w 76"/>
                <a:gd name="T47" fmla="*/ 24 h 47"/>
                <a:gd name="T48" fmla="*/ 3 w 76"/>
                <a:gd name="T49" fmla="*/ 29 h 47"/>
                <a:gd name="T50" fmla="*/ 3 w 76"/>
                <a:gd name="T51" fmla="*/ 31 h 47"/>
                <a:gd name="T52" fmla="*/ 0 w 76"/>
                <a:gd name="T53" fmla="*/ 35 h 47"/>
                <a:gd name="T54" fmla="*/ 0 w 76"/>
                <a:gd name="T55" fmla="*/ 38 h 47"/>
                <a:gd name="T56" fmla="*/ 0 w 76"/>
                <a:gd name="T57" fmla="*/ 43 h 47"/>
                <a:gd name="T58" fmla="*/ 0 w 76"/>
                <a:gd name="T59" fmla="*/ 46 h 47"/>
                <a:gd name="T60" fmla="*/ 70 w 76"/>
                <a:gd name="T61" fmla="*/ 25 h 47"/>
                <a:gd name="T62" fmla="*/ 75 w 76"/>
                <a:gd name="T63" fmla="*/ 2 h 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6"/>
                <a:gd name="T97" fmla="*/ 0 h 47"/>
                <a:gd name="T98" fmla="*/ 76 w 76"/>
                <a:gd name="T99" fmla="*/ 47 h 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6" h="47">
                  <a:moveTo>
                    <a:pt x="75" y="2"/>
                  </a:moveTo>
                  <a:lnTo>
                    <a:pt x="73" y="2"/>
                  </a:lnTo>
                  <a:lnTo>
                    <a:pt x="70" y="2"/>
                  </a:lnTo>
                  <a:lnTo>
                    <a:pt x="67" y="2"/>
                  </a:lnTo>
                  <a:lnTo>
                    <a:pt x="64" y="2"/>
                  </a:lnTo>
                  <a:lnTo>
                    <a:pt x="61" y="0"/>
                  </a:lnTo>
                  <a:lnTo>
                    <a:pt x="59" y="0"/>
                  </a:lnTo>
                  <a:lnTo>
                    <a:pt x="56" y="0"/>
                  </a:lnTo>
                  <a:lnTo>
                    <a:pt x="53" y="2"/>
                  </a:lnTo>
                  <a:lnTo>
                    <a:pt x="47" y="2"/>
                  </a:lnTo>
                  <a:lnTo>
                    <a:pt x="45" y="2"/>
                  </a:lnTo>
                  <a:lnTo>
                    <a:pt x="42" y="2"/>
                  </a:lnTo>
                  <a:lnTo>
                    <a:pt x="39" y="3"/>
                  </a:lnTo>
                  <a:lnTo>
                    <a:pt x="36" y="5"/>
                  </a:lnTo>
                  <a:lnTo>
                    <a:pt x="31" y="5"/>
                  </a:lnTo>
                  <a:lnTo>
                    <a:pt x="28" y="7"/>
                  </a:lnTo>
                  <a:lnTo>
                    <a:pt x="25" y="8"/>
                  </a:lnTo>
                  <a:lnTo>
                    <a:pt x="19" y="11"/>
                  </a:lnTo>
                  <a:lnTo>
                    <a:pt x="17" y="13"/>
                  </a:lnTo>
                  <a:lnTo>
                    <a:pt x="14" y="15"/>
                  </a:lnTo>
                  <a:lnTo>
                    <a:pt x="11" y="16"/>
                  </a:lnTo>
                  <a:lnTo>
                    <a:pt x="8" y="19"/>
                  </a:lnTo>
                  <a:lnTo>
                    <a:pt x="5" y="22"/>
                  </a:lnTo>
                  <a:lnTo>
                    <a:pt x="5" y="24"/>
                  </a:lnTo>
                  <a:lnTo>
                    <a:pt x="3" y="29"/>
                  </a:lnTo>
                  <a:lnTo>
                    <a:pt x="3" y="31"/>
                  </a:lnTo>
                  <a:lnTo>
                    <a:pt x="0" y="35"/>
                  </a:lnTo>
                  <a:lnTo>
                    <a:pt x="0" y="38"/>
                  </a:lnTo>
                  <a:lnTo>
                    <a:pt x="0" y="43"/>
                  </a:lnTo>
                  <a:lnTo>
                    <a:pt x="0" y="46"/>
                  </a:lnTo>
                  <a:lnTo>
                    <a:pt x="70" y="25"/>
                  </a:lnTo>
                  <a:lnTo>
                    <a:pt x="75" y="2"/>
                  </a:lnTo>
                </a:path>
              </a:pathLst>
            </a:custGeom>
            <a:noFill/>
            <a:ln w="12700" cap="rnd">
              <a:solidFill>
                <a:srgbClr val="000000"/>
              </a:solidFill>
              <a:round/>
              <a:headEnd/>
              <a:tailEnd/>
            </a:ln>
          </p:spPr>
          <p:txBody>
            <a:bodyPr>
              <a:prstTxWarp prst="textNoShape">
                <a:avLst/>
              </a:prstTxWarp>
            </a:bodyPr>
            <a:lstStyle/>
            <a:p>
              <a:endParaRPr lang="en-US"/>
            </a:p>
          </p:txBody>
        </p:sp>
        <p:sp>
          <p:nvSpPr>
            <p:cNvPr id="25999" name="Freeform 938"/>
            <p:cNvSpPr>
              <a:spLocks/>
            </p:cNvSpPr>
            <p:nvPr/>
          </p:nvSpPr>
          <p:spPr bwMode="auto">
            <a:xfrm>
              <a:off x="4905" y="3299"/>
              <a:ext cx="13" cy="24"/>
            </a:xfrm>
            <a:custGeom>
              <a:avLst/>
              <a:gdLst>
                <a:gd name="T0" fmla="*/ 5 w 13"/>
                <a:gd name="T1" fmla="*/ 0 h 24"/>
                <a:gd name="T2" fmla="*/ 5 w 13"/>
                <a:gd name="T3" fmla="*/ 0 h 24"/>
                <a:gd name="T4" fmla="*/ 7 w 13"/>
                <a:gd name="T5" fmla="*/ 0 h 24"/>
                <a:gd name="T6" fmla="*/ 8 w 13"/>
                <a:gd name="T7" fmla="*/ 0 h 24"/>
                <a:gd name="T8" fmla="*/ 10 w 13"/>
                <a:gd name="T9" fmla="*/ 0 h 24"/>
                <a:gd name="T10" fmla="*/ 12 w 13"/>
                <a:gd name="T11" fmla="*/ 0 h 24"/>
                <a:gd name="T12" fmla="*/ 10 w 13"/>
                <a:gd name="T13" fmla="*/ 18 h 24"/>
                <a:gd name="T14" fmla="*/ 0 w 13"/>
                <a:gd name="T15" fmla="*/ 23 h 24"/>
                <a:gd name="T16" fmla="*/ 5 w 13"/>
                <a:gd name="T17" fmla="*/ 1 h 24"/>
                <a:gd name="T18" fmla="*/ 5 w 13"/>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24"/>
                <a:gd name="T32" fmla="*/ 13 w 13"/>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24">
                  <a:moveTo>
                    <a:pt x="5" y="0"/>
                  </a:moveTo>
                  <a:lnTo>
                    <a:pt x="5" y="0"/>
                  </a:lnTo>
                  <a:lnTo>
                    <a:pt x="7" y="0"/>
                  </a:lnTo>
                  <a:lnTo>
                    <a:pt x="8" y="0"/>
                  </a:lnTo>
                  <a:lnTo>
                    <a:pt x="10" y="0"/>
                  </a:lnTo>
                  <a:lnTo>
                    <a:pt x="12" y="0"/>
                  </a:lnTo>
                  <a:lnTo>
                    <a:pt x="10" y="18"/>
                  </a:lnTo>
                  <a:lnTo>
                    <a:pt x="0" y="23"/>
                  </a:lnTo>
                  <a:lnTo>
                    <a:pt x="5" y="1"/>
                  </a:lnTo>
                  <a:lnTo>
                    <a:pt x="5" y="0"/>
                  </a:lnTo>
                </a:path>
              </a:pathLst>
            </a:custGeom>
            <a:solidFill>
              <a:srgbClr val="406666"/>
            </a:solidFill>
            <a:ln w="127000" cap="rnd">
              <a:noFill/>
              <a:round/>
              <a:headEnd/>
              <a:tailEnd/>
            </a:ln>
          </p:spPr>
          <p:txBody>
            <a:bodyPr>
              <a:prstTxWarp prst="textNoShape">
                <a:avLst/>
              </a:prstTxWarp>
            </a:bodyPr>
            <a:lstStyle/>
            <a:p>
              <a:endParaRPr lang="en-US"/>
            </a:p>
          </p:txBody>
        </p:sp>
        <p:sp>
          <p:nvSpPr>
            <p:cNvPr id="26000" name="Freeform 939"/>
            <p:cNvSpPr>
              <a:spLocks/>
            </p:cNvSpPr>
            <p:nvPr/>
          </p:nvSpPr>
          <p:spPr bwMode="auto">
            <a:xfrm>
              <a:off x="4888" y="3325"/>
              <a:ext cx="2" cy="1"/>
            </a:xfrm>
            <a:custGeom>
              <a:avLst/>
              <a:gdLst>
                <a:gd name="T0" fmla="*/ 0 w 2"/>
                <a:gd name="T1" fmla="*/ 0 h 1"/>
                <a:gd name="T2" fmla="*/ 0 w 2"/>
                <a:gd name="T3" fmla="*/ 0 h 1"/>
                <a:gd name="T4" fmla="*/ 1 w 2"/>
                <a:gd name="T5" fmla="*/ 0 h 1"/>
                <a:gd name="T6" fmla="*/ 0 w 2"/>
                <a:gd name="T7" fmla="*/ 0 h 1"/>
                <a:gd name="T8" fmla="*/ 0 60000 65536"/>
                <a:gd name="T9" fmla="*/ 0 60000 65536"/>
                <a:gd name="T10" fmla="*/ 0 60000 65536"/>
                <a:gd name="T11" fmla="*/ 0 60000 65536"/>
                <a:gd name="T12" fmla="*/ 0 w 2"/>
                <a:gd name="T13" fmla="*/ 0 h 1"/>
                <a:gd name="T14" fmla="*/ 2 w 2"/>
                <a:gd name="T15" fmla="*/ 1 h 1"/>
              </a:gdLst>
              <a:ahLst/>
              <a:cxnLst>
                <a:cxn ang="T8">
                  <a:pos x="T0" y="T1"/>
                </a:cxn>
                <a:cxn ang="T9">
                  <a:pos x="T2" y="T3"/>
                </a:cxn>
                <a:cxn ang="T10">
                  <a:pos x="T4" y="T5"/>
                </a:cxn>
                <a:cxn ang="T11">
                  <a:pos x="T6" y="T7"/>
                </a:cxn>
              </a:cxnLst>
              <a:rect l="T12" t="T13" r="T14" b="T15"/>
              <a:pathLst>
                <a:path w="2" h="1">
                  <a:moveTo>
                    <a:pt x="0" y="0"/>
                  </a:moveTo>
                  <a:lnTo>
                    <a:pt x="0" y="0"/>
                  </a:lnTo>
                  <a:lnTo>
                    <a:pt x="1" y="0"/>
                  </a:lnTo>
                  <a:lnTo>
                    <a:pt x="0" y="0"/>
                  </a:lnTo>
                </a:path>
              </a:pathLst>
            </a:custGeom>
            <a:solidFill>
              <a:srgbClr val="406666"/>
            </a:solidFill>
            <a:ln w="127000" cap="rnd">
              <a:noFill/>
              <a:round/>
              <a:headEnd/>
              <a:tailEnd/>
            </a:ln>
          </p:spPr>
          <p:txBody>
            <a:bodyPr>
              <a:prstTxWarp prst="textNoShape">
                <a:avLst/>
              </a:prstTxWarp>
            </a:bodyPr>
            <a:lstStyle/>
            <a:p>
              <a:endParaRPr lang="en-US"/>
            </a:p>
          </p:txBody>
        </p:sp>
        <p:sp>
          <p:nvSpPr>
            <p:cNvPr id="26001" name="Freeform 940"/>
            <p:cNvSpPr>
              <a:spLocks/>
            </p:cNvSpPr>
            <p:nvPr/>
          </p:nvSpPr>
          <p:spPr bwMode="auto">
            <a:xfrm>
              <a:off x="4895" y="3322"/>
              <a:ext cx="3" cy="1"/>
            </a:xfrm>
            <a:custGeom>
              <a:avLst/>
              <a:gdLst>
                <a:gd name="T0" fmla="*/ 2 w 3"/>
                <a:gd name="T1" fmla="*/ 0 h 1"/>
                <a:gd name="T2" fmla="*/ 0 w 3"/>
                <a:gd name="T3" fmla="*/ 0 h 1"/>
                <a:gd name="T4" fmla="*/ 2 w 3"/>
                <a:gd name="T5" fmla="*/ 0 h 1"/>
                <a:gd name="T6" fmla="*/ 2 w 3"/>
                <a:gd name="T7" fmla="*/ 0 h 1"/>
                <a:gd name="T8" fmla="*/ 0 60000 65536"/>
                <a:gd name="T9" fmla="*/ 0 60000 65536"/>
                <a:gd name="T10" fmla="*/ 0 60000 65536"/>
                <a:gd name="T11" fmla="*/ 0 60000 65536"/>
                <a:gd name="T12" fmla="*/ 0 w 3"/>
                <a:gd name="T13" fmla="*/ 0 h 1"/>
                <a:gd name="T14" fmla="*/ 3 w 3"/>
                <a:gd name="T15" fmla="*/ 1 h 1"/>
              </a:gdLst>
              <a:ahLst/>
              <a:cxnLst>
                <a:cxn ang="T8">
                  <a:pos x="T0" y="T1"/>
                </a:cxn>
                <a:cxn ang="T9">
                  <a:pos x="T2" y="T3"/>
                </a:cxn>
                <a:cxn ang="T10">
                  <a:pos x="T4" y="T5"/>
                </a:cxn>
                <a:cxn ang="T11">
                  <a:pos x="T6" y="T7"/>
                </a:cxn>
              </a:cxnLst>
              <a:rect l="T12" t="T13" r="T14" b="T15"/>
              <a:pathLst>
                <a:path w="3" h="1">
                  <a:moveTo>
                    <a:pt x="2" y="0"/>
                  </a:moveTo>
                  <a:lnTo>
                    <a:pt x="0" y="0"/>
                  </a:lnTo>
                  <a:lnTo>
                    <a:pt x="2" y="0"/>
                  </a:lnTo>
                </a:path>
              </a:pathLst>
            </a:custGeom>
            <a:solidFill>
              <a:srgbClr val="406666"/>
            </a:solidFill>
            <a:ln w="127000" cap="rnd">
              <a:noFill/>
              <a:round/>
              <a:headEnd/>
              <a:tailEnd/>
            </a:ln>
          </p:spPr>
          <p:txBody>
            <a:bodyPr>
              <a:prstTxWarp prst="textNoShape">
                <a:avLst/>
              </a:prstTxWarp>
            </a:bodyPr>
            <a:lstStyle/>
            <a:p>
              <a:endParaRPr lang="en-US"/>
            </a:p>
          </p:txBody>
        </p:sp>
        <p:sp>
          <p:nvSpPr>
            <p:cNvPr id="26002" name="Freeform 941"/>
            <p:cNvSpPr>
              <a:spLocks/>
            </p:cNvSpPr>
            <p:nvPr/>
          </p:nvSpPr>
          <p:spPr bwMode="auto">
            <a:xfrm>
              <a:off x="4775" y="3318"/>
              <a:ext cx="141" cy="36"/>
            </a:xfrm>
            <a:custGeom>
              <a:avLst/>
              <a:gdLst>
                <a:gd name="T0" fmla="*/ 140 w 141"/>
                <a:gd name="T1" fmla="*/ 0 h 36"/>
                <a:gd name="T2" fmla="*/ 140 w 141"/>
                <a:gd name="T3" fmla="*/ 0 h 36"/>
                <a:gd name="T4" fmla="*/ 137 w 141"/>
                <a:gd name="T5" fmla="*/ 0 h 36"/>
                <a:gd name="T6" fmla="*/ 134 w 141"/>
                <a:gd name="T7" fmla="*/ 2 h 36"/>
                <a:gd name="T8" fmla="*/ 132 w 141"/>
                <a:gd name="T9" fmla="*/ 3 h 36"/>
                <a:gd name="T10" fmla="*/ 127 w 141"/>
                <a:gd name="T11" fmla="*/ 5 h 36"/>
                <a:gd name="T12" fmla="*/ 121 w 141"/>
                <a:gd name="T13" fmla="*/ 6 h 36"/>
                <a:gd name="T14" fmla="*/ 114 w 141"/>
                <a:gd name="T15" fmla="*/ 9 h 36"/>
                <a:gd name="T16" fmla="*/ 108 w 141"/>
                <a:gd name="T17" fmla="*/ 10 h 36"/>
                <a:gd name="T18" fmla="*/ 103 w 141"/>
                <a:gd name="T19" fmla="*/ 12 h 36"/>
                <a:gd name="T20" fmla="*/ 95 w 141"/>
                <a:gd name="T21" fmla="*/ 13 h 36"/>
                <a:gd name="T22" fmla="*/ 90 w 141"/>
                <a:gd name="T23" fmla="*/ 16 h 36"/>
                <a:gd name="T24" fmla="*/ 84 w 141"/>
                <a:gd name="T25" fmla="*/ 17 h 36"/>
                <a:gd name="T26" fmla="*/ 79 w 141"/>
                <a:gd name="T27" fmla="*/ 19 h 36"/>
                <a:gd name="T28" fmla="*/ 77 w 141"/>
                <a:gd name="T29" fmla="*/ 19 h 36"/>
                <a:gd name="T30" fmla="*/ 74 w 141"/>
                <a:gd name="T31" fmla="*/ 20 h 36"/>
                <a:gd name="T32" fmla="*/ 71 w 141"/>
                <a:gd name="T33" fmla="*/ 20 h 36"/>
                <a:gd name="T34" fmla="*/ 68 w 141"/>
                <a:gd name="T35" fmla="*/ 20 h 36"/>
                <a:gd name="T36" fmla="*/ 66 w 141"/>
                <a:gd name="T37" fmla="*/ 20 h 36"/>
                <a:gd name="T38" fmla="*/ 63 w 141"/>
                <a:gd name="T39" fmla="*/ 20 h 36"/>
                <a:gd name="T40" fmla="*/ 58 w 141"/>
                <a:gd name="T41" fmla="*/ 20 h 36"/>
                <a:gd name="T42" fmla="*/ 55 w 141"/>
                <a:gd name="T43" fmla="*/ 21 h 36"/>
                <a:gd name="T44" fmla="*/ 50 w 141"/>
                <a:gd name="T45" fmla="*/ 21 h 36"/>
                <a:gd name="T46" fmla="*/ 47 w 141"/>
                <a:gd name="T47" fmla="*/ 21 h 36"/>
                <a:gd name="T48" fmla="*/ 42 w 141"/>
                <a:gd name="T49" fmla="*/ 21 h 36"/>
                <a:gd name="T50" fmla="*/ 40 w 141"/>
                <a:gd name="T51" fmla="*/ 21 h 36"/>
                <a:gd name="T52" fmla="*/ 34 w 141"/>
                <a:gd name="T53" fmla="*/ 21 h 36"/>
                <a:gd name="T54" fmla="*/ 31 w 141"/>
                <a:gd name="T55" fmla="*/ 21 h 36"/>
                <a:gd name="T56" fmla="*/ 28 w 141"/>
                <a:gd name="T57" fmla="*/ 21 h 36"/>
                <a:gd name="T58" fmla="*/ 26 w 141"/>
                <a:gd name="T59" fmla="*/ 21 h 36"/>
                <a:gd name="T60" fmla="*/ 0 w 141"/>
                <a:gd name="T61" fmla="*/ 35 h 36"/>
                <a:gd name="T62" fmla="*/ 2 w 141"/>
                <a:gd name="T63" fmla="*/ 35 h 36"/>
                <a:gd name="T64" fmla="*/ 5 w 141"/>
                <a:gd name="T65" fmla="*/ 35 h 36"/>
                <a:gd name="T66" fmla="*/ 8 w 141"/>
                <a:gd name="T67" fmla="*/ 35 h 36"/>
                <a:gd name="T68" fmla="*/ 10 w 141"/>
                <a:gd name="T69" fmla="*/ 35 h 36"/>
                <a:gd name="T70" fmla="*/ 13 w 141"/>
                <a:gd name="T71" fmla="*/ 35 h 36"/>
                <a:gd name="T72" fmla="*/ 18 w 141"/>
                <a:gd name="T73" fmla="*/ 35 h 36"/>
                <a:gd name="T74" fmla="*/ 24 w 141"/>
                <a:gd name="T75" fmla="*/ 35 h 36"/>
                <a:gd name="T76" fmla="*/ 26 w 141"/>
                <a:gd name="T77" fmla="*/ 35 h 36"/>
                <a:gd name="T78" fmla="*/ 31 w 141"/>
                <a:gd name="T79" fmla="*/ 35 h 36"/>
                <a:gd name="T80" fmla="*/ 37 w 141"/>
                <a:gd name="T81" fmla="*/ 35 h 36"/>
                <a:gd name="T82" fmla="*/ 42 w 141"/>
                <a:gd name="T83" fmla="*/ 35 h 36"/>
                <a:gd name="T84" fmla="*/ 47 w 141"/>
                <a:gd name="T85" fmla="*/ 34 h 36"/>
                <a:gd name="T86" fmla="*/ 53 w 141"/>
                <a:gd name="T87" fmla="*/ 34 h 36"/>
                <a:gd name="T88" fmla="*/ 58 w 141"/>
                <a:gd name="T89" fmla="*/ 34 h 36"/>
                <a:gd name="T90" fmla="*/ 66 w 141"/>
                <a:gd name="T91" fmla="*/ 34 h 36"/>
                <a:gd name="T92" fmla="*/ 71 w 141"/>
                <a:gd name="T93" fmla="*/ 34 h 36"/>
                <a:gd name="T94" fmla="*/ 77 w 141"/>
                <a:gd name="T95" fmla="*/ 34 h 36"/>
                <a:gd name="T96" fmla="*/ 81 w 141"/>
                <a:gd name="T97" fmla="*/ 34 h 36"/>
                <a:gd name="T98" fmla="*/ 87 w 141"/>
                <a:gd name="T99" fmla="*/ 34 h 36"/>
                <a:gd name="T100" fmla="*/ 93 w 141"/>
                <a:gd name="T101" fmla="*/ 34 h 36"/>
                <a:gd name="T102" fmla="*/ 97 w 141"/>
                <a:gd name="T103" fmla="*/ 33 h 36"/>
                <a:gd name="T104" fmla="*/ 103 w 141"/>
                <a:gd name="T105" fmla="*/ 33 h 36"/>
                <a:gd name="T106" fmla="*/ 108 w 141"/>
                <a:gd name="T107" fmla="*/ 33 h 36"/>
                <a:gd name="T108" fmla="*/ 114 w 141"/>
                <a:gd name="T109" fmla="*/ 33 h 36"/>
                <a:gd name="T110" fmla="*/ 119 w 141"/>
                <a:gd name="T111" fmla="*/ 33 h 36"/>
                <a:gd name="T112" fmla="*/ 121 w 141"/>
                <a:gd name="T113" fmla="*/ 31 h 36"/>
                <a:gd name="T114" fmla="*/ 127 w 141"/>
                <a:gd name="T115" fmla="*/ 31 h 36"/>
                <a:gd name="T116" fmla="*/ 130 w 141"/>
                <a:gd name="T117" fmla="*/ 31 h 36"/>
                <a:gd name="T118" fmla="*/ 132 w 141"/>
                <a:gd name="T119" fmla="*/ 31 h 36"/>
                <a:gd name="T120" fmla="*/ 134 w 141"/>
                <a:gd name="T121" fmla="*/ 30 h 36"/>
                <a:gd name="T122" fmla="*/ 140 w 141"/>
                <a:gd name="T123" fmla="*/ 0 h 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1"/>
                <a:gd name="T187" fmla="*/ 0 h 36"/>
                <a:gd name="T188" fmla="*/ 141 w 141"/>
                <a:gd name="T189" fmla="*/ 36 h 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1" h="36">
                  <a:moveTo>
                    <a:pt x="140" y="0"/>
                  </a:moveTo>
                  <a:lnTo>
                    <a:pt x="140" y="0"/>
                  </a:lnTo>
                  <a:lnTo>
                    <a:pt x="137" y="0"/>
                  </a:lnTo>
                  <a:lnTo>
                    <a:pt x="134" y="2"/>
                  </a:lnTo>
                  <a:lnTo>
                    <a:pt x="132" y="3"/>
                  </a:lnTo>
                  <a:lnTo>
                    <a:pt x="127" y="5"/>
                  </a:lnTo>
                  <a:lnTo>
                    <a:pt x="121" y="6"/>
                  </a:lnTo>
                  <a:lnTo>
                    <a:pt x="114" y="9"/>
                  </a:lnTo>
                  <a:lnTo>
                    <a:pt x="108" y="10"/>
                  </a:lnTo>
                  <a:lnTo>
                    <a:pt x="103" y="12"/>
                  </a:lnTo>
                  <a:lnTo>
                    <a:pt x="95" y="13"/>
                  </a:lnTo>
                  <a:lnTo>
                    <a:pt x="90" y="16"/>
                  </a:lnTo>
                  <a:lnTo>
                    <a:pt x="84" y="17"/>
                  </a:lnTo>
                  <a:lnTo>
                    <a:pt x="79" y="19"/>
                  </a:lnTo>
                  <a:lnTo>
                    <a:pt x="77" y="19"/>
                  </a:lnTo>
                  <a:lnTo>
                    <a:pt x="74" y="20"/>
                  </a:lnTo>
                  <a:lnTo>
                    <a:pt x="71" y="20"/>
                  </a:lnTo>
                  <a:lnTo>
                    <a:pt x="68" y="20"/>
                  </a:lnTo>
                  <a:lnTo>
                    <a:pt x="66" y="20"/>
                  </a:lnTo>
                  <a:lnTo>
                    <a:pt x="63" y="20"/>
                  </a:lnTo>
                  <a:lnTo>
                    <a:pt x="58" y="20"/>
                  </a:lnTo>
                  <a:lnTo>
                    <a:pt x="55" y="21"/>
                  </a:lnTo>
                  <a:lnTo>
                    <a:pt x="50" y="21"/>
                  </a:lnTo>
                  <a:lnTo>
                    <a:pt x="47" y="21"/>
                  </a:lnTo>
                  <a:lnTo>
                    <a:pt x="42" y="21"/>
                  </a:lnTo>
                  <a:lnTo>
                    <a:pt x="40" y="21"/>
                  </a:lnTo>
                  <a:lnTo>
                    <a:pt x="34" y="21"/>
                  </a:lnTo>
                  <a:lnTo>
                    <a:pt x="31" y="21"/>
                  </a:lnTo>
                  <a:lnTo>
                    <a:pt x="28" y="21"/>
                  </a:lnTo>
                  <a:lnTo>
                    <a:pt x="26" y="21"/>
                  </a:lnTo>
                  <a:lnTo>
                    <a:pt x="0" y="35"/>
                  </a:lnTo>
                  <a:lnTo>
                    <a:pt x="2" y="35"/>
                  </a:lnTo>
                  <a:lnTo>
                    <a:pt x="5" y="35"/>
                  </a:lnTo>
                  <a:lnTo>
                    <a:pt x="8" y="35"/>
                  </a:lnTo>
                  <a:lnTo>
                    <a:pt x="10" y="35"/>
                  </a:lnTo>
                  <a:lnTo>
                    <a:pt x="13" y="35"/>
                  </a:lnTo>
                  <a:lnTo>
                    <a:pt x="18" y="35"/>
                  </a:lnTo>
                  <a:lnTo>
                    <a:pt x="24" y="35"/>
                  </a:lnTo>
                  <a:lnTo>
                    <a:pt x="26" y="35"/>
                  </a:lnTo>
                  <a:lnTo>
                    <a:pt x="31" y="35"/>
                  </a:lnTo>
                  <a:lnTo>
                    <a:pt x="37" y="35"/>
                  </a:lnTo>
                  <a:lnTo>
                    <a:pt x="42" y="35"/>
                  </a:lnTo>
                  <a:lnTo>
                    <a:pt x="47" y="34"/>
                  </a:lnTo>
                  <a:lnTo>
                    <a:pt x="53" y="34"/>
                  </a:lnTo>
                  <a:lnTo>
                    <a:pt x="58" y="34"/>
                  </a:lnTo>
                  <a:lnTo>
                    <a:pt x="66" y="34"/>
                  </a:lnTo>
                  <a:lnTo>
                    <a:pt x="71" y="34"/>
                  </a:lnTo>
                  <a:lnTo>
                    <a:pt x="77" y="34"/>
                  </a:lnTo>
                  <a:lnTo>
                    <a:pt x="81" y="34"/>
                  </a:lnTo>
                  <a:lnTo>
                    <a:pt x="87" y="34"/>
                  </a:lnTo>
                  <a:lnTo>
                    <a:pt x="93" y="34"/>
                  </a:lnTo>
                  <a:lnTo>
                    <a:pt x="97" y="33"/>
                  </a:lnTo>
                  <a:lnTo>
                    <a:pt x="103" y="33"/>
                  </a:lnTo>
                  <a:lnTo>
                    <a:pt x="108" y="33"/>
                  </a:lnTo>
                  <a:lnTo>
                    <a:pt x="114" y="33"/>
                  </a:lnTo>
                  <a:lnTo>
                    <a:pt x="119" y="33"/>
                  </a:lnTo>
                  <a:lnTo>
                    <a:pt x="121" y="31"/>
                  </a:lnTo>
                  <a:lnTo>
                    <a:pt x="127" y="31"/>
                  </a:lnTo>
                  <a:lnTo>
                    <a:pt x="130" y="31"/>
                  </a:lnTo>
                  <a:lnTo>
                    <a:pt x="132" y="31"/>
                  </a:lnTo>
                  <a:lnTo>
                    <a:pt x="134" y="30"/>
                  </a:lnTo>
                  <a:lnTo>
                    <a:pt x="140" y="0"/>
                  </a:lnTo>
                </a:path>
              </a:pathLst>
            </a:custGeom>
            <a:solidFill>
              <a:srgbClr val="FFFFFF"/>
            </a:solidFill>
            <a:ln w="127000" cap="rnd">
              <a:noFill/>
              <a:round/>
              <a:headEnd/>
              <a:tailEnd/>
            </a:ln>
          </p:spPr>
          <p:txBody>
            <a:bodyPr>
              <a:prstTxWarp prst="textNoShape">
                <a:avLst/>
              </a:prstTxWarp>
            </a:bodyPr>
            <a:lstStyle/>
            <a:p>
              <a:endParaRPr lang="en-US"/>
            </a:p>
          </p:txBody>
        </p:sp>
        <p:sp>
          <p:nvSpPr>
            <p:cNvPr id="26003" name="Freeform 942"/>
            <p:cNvSpPr>
              <a:spLocks/>
            </p:cNvSpPr>
            <p:nvPr/>
          </p:nvSpPr>
          <p:spPr bwMode="auto">
            <a:xfrm>
              <a:off x="4775" y="3318"/>
              <a:ext cx="149" cy="41"/>
            </a:xfrm>
            <a:custGeom>
              <a:avLst/>
              <a:gdLst>
                <a:gd name="T0" fmla="*/ 148 w 149"/>
                <a:gd name="T1" fmla="*/ 0 h 41"/>
                <a:gd name="T2" fmla="*/ 148 w 149"/>
                <a:gd name="T3" fmla="*/ 0 h 41"/>
                <a:gd name="T4" fmla="*/ 145 w 149"/>
                <a:gd name="T5" fmla="*/ 0 h 41"/>
                <a:gd name="T6" fmla="*/ 142 w 149"/>
                <a:gd name="T7" fmla="*/ 2 h 41"/>
                <a:gd name="T8" fmla="*/ 137 w 149"/>
                <a:gd name="T9" fmla="*/ 3 h 41"/>
                <a:gd name="T10" fmla="*/ 131 w 149"/>
                <a:gd name="T11" fmla="*/ 5 h 41"/>
                <a:gd name="T12" fmla="*/ 126 w 149"/>
                <a:gd name="T13" fmla="*/ 7 h 41"/>
                <a:gd name="T14" fmla="*/ 120 w 149"/>
                <a:gd name="T15" fmla="*/ 8 h 41"/>
                <a:gd name="T16" fmla="*/ 114 w 149"/>
                <a:gd name="T17" fmla="*/ 11 h 41"/>
                <a:gd name="T18" fmla="*/ 106 w 149"/>
                <a:gd name="T19" fmla="*/ 13 h 41"/>
                <a:gd name="T20" fmla="*/ 100 w 149"/>
                <a:gd name="T21" fmla="*/ 15 h 41"/>
                <a:gd name="T22" fmla="*/ 95 w 149"/>
                <a:gd name="T23" fmla="*/ 18 h 41"/>
                <a:gd name="T24" fmla="*/ 89 w 149"/>
                <a:gd name="T25" fmla="*/ 19 h 41"/>
                <a:gd name="T26" fmla="*/ 84 w 149"/>
                <a:gd name="T27" fmla="*/ 19 h 41"/>
                <a:gd name="T28" fmla="*/ 81 w 149"/>
                <a:gd name="T29" fmla="*/ 21 h 41"/>
                <a:gd name="T30" fmla="*/ 75 w 149"/>
                <a:gd name="T31" fmla="*/ 23 h 41"/>
                <a:gd name="T32" fmla="*/ 72 w 149"/>
                <a:gd name="T33" fmla="*/ 23 h 41"/>
                <a:gd name="T34" fmla="*/ 70 w 149"/>
                <a:gd name="T35" fmla="*/ 23 h 41"/>
                <a:gd name="T36" fmla="*/ 64 w 149"/>
                <a:gd name="T37" fmla="*/ 23 h 41"/>
                <a:gd name="T38" fmla="*/ 61 w 149"/>
                <a:gd name="T39" fmla="*/ 23 h 41"/>
                <a:gd name="T40" fmla="*/ 58 w 149"/>
                <a:gd name="T41" fmla="*/ 23 h 41"/>
                <a:gd name="T42" fmla="*/ 53 w 149"/>
                <a:gd name="T43" fmla="*/ 23 h 41"/>
                <a:gd name="T44" fmla="*/ 47 w 149"/>
                <a:gd name="T45" fmla="*/ 23 h 41"/>
                <a:gd name="T46" fmla="*/ 44 w 149"/>
                <a:gd name="T47" fmla="*/ 23 h 41"/>
                <a:gd name="T48" fmla="*/ 42 w 149"/>
                <a:gd name="T49" fmla="*/ 24 h 41"/>
                <a:gd name="T50" fmla="*/ 36 w 149"/>
                <a:gd name="T51" fmla="*/ 24 h 41"/>
                <a:gd name="T52" fmla="*/ 33 w 149"/>
                <a:gd name="T53" fmla="*/ 24 h 41"/>
                <a:gd name="T54" fmla="*/ 30 w 149"/>
                <a:gd name="T55" fmla="*/ 24 h 41"/>
                <a:gd name="T56" fmla="*/ 28 w 149"/>
                <a:gd name="T57" fmla="*/ 24 h 41"/>
                <a:gd name="T58" fmla="*/ 25 w 149"/>
                <a:gd name="T59" fmla="*/ 24 h 41"/>
                <a:gd name="T60" fmla="*/ 0 w 149"/>
                <a:gd name="T61" fmla="*/ 40 h 41"/>
                <a:gd name="T62" fmla="*/ 2 w 149"/>
                <a:gd name="T63" fmla="*/ 40 h 41"/>
                <a:gd name="T64" fmla="*/ 5 w 149"/>
                <a:gd name="T65" fmla="*/ 40 h 41"/>
                <a:gd name="T66" fmla="*/ 8 w 149"/>
                <a:gd name="T67" fmla="*/ 40 h 41"/>
                <a:gd name="T68" fmla="*/ 11 w 149"/>
                <a:gd name="T69" fmla="*/ 40 h 41"/>
                <a:gd name="T70" fmla="*/ 14 w 149"/>
                <a:gd name="T71" fmla="*/ 40 h 41"/>
                <a:gd name="T72" fmla="*/ 19 w 149"/>
                <a:gd name="T73" fmla="*/ 40 h 41"/>
                <a:gd name="T74" fmla="*/ 22 w 149"/>
                <a:gd name="T75" fmla="*/ 40 h 41"/>
                <a:gd name="T76" fmla="*/ 28 w 149"/>
                <a:gd name="T77" fmla="*/ 40 h 41"/>
                <a:gd name="T78" fmla="*/ 33 w 149"/>
                <a:gd name="T79" fmla="*/ 39 h 41"/>
                <a:gd name="T80" fmla="*/ 39 w 149"/>
                <a:gd name="T81" fmla="*/ 39 h 41"/>
                <a:gd name="T82" fmla="*/ 44 w 149"/>
                <a:gd name="T83" fmla="*/ 39 h 41"/>
                <a:gd name="T84" fmla="*/ 50 w 149"/>
                <a:gd name="T85" fmla="*/ 39 h 41"/>
                <a:gd name="T86" fmla="*/ 56 w 149"/>
                <a:gd name="T87" fmla="*/ 39 h 41"/>
                <a:gd name="T88" fmla="*/ 61 w 149"/>
                <a:gd name="T89" fmla="*/ 39 h 41"/>
                <a:gd name="T90" fmla="*/ 67 w 149"/>
                <a:gd name="T91" fmla="*/ 39 h 41"/>
                <a:gd name="T92" fmla="*/ 75 w 149"/>
                <a:gd name="T93" fmla="*/ 39 h 41"/>
                <a:gd name="T94" fmla="*/ 81 w 149"/>
                <a:gd name="T95" fmla="*/ 39 h 41"/>
                <a:gd name="T96" fmla="*/ 86 w 149"/>
                <a:gd name="T97" fmla="*/ 39 h 41"/>
                <a:gd name="T98" fmla="*/ 92 w 149"/>
                <a:gd name="T99" fmla="*/ 37 h 41"/>
                <a:gd name="T100" fmla="*/ 98 w 149"/>
                <a:gd name="T101" fmla="*/ 37 h 41"/>
                <a:gd name="T102" fmla="*/ 103 w 149"/>
                <a:gd name="T103" fmla="*/ 37 h 41"/>
                <a:gd name="T104" fmla="*/ 109 w 149"/>
                <a:gd name="T105" fmla="*/ 37 h 41"/>
                <a:gd name="T106" fmla="*/ 114 w 149"/>
                <a:gd name="T107" fmla="*/ 37 h 41"/>
                <a:gd name="T108" fmla="*/ 120 w 149"/>
                <a:gd name="T109" fmla="*/ 35 h 41"/>
                <a:gd name="T110" fmla="*/ 123 w 149"/>
                <a:gd name="T111" fmla="*/ 35 h 41"/>
                <a:gd name="T112" fmla="*/ 128 w 149"/>
                <a:gd name="T113" fmla="*/ 35 h 41"/>
                <a:gd name="T114" fmla="*/ 131 w 149"/>
                <a:gd name="T115" fmla="*/ 35 h 41"/>
                <a:gd name="T116" fmla="*/ 137 w 149"/>
                <a:gd name="T117" fmla="*/ 35 h 41"/>
                <a:gd name="T118" fmla="*/ 140 w 149"/>
                <a:gd name="T119" fmla="*/ 34 h 41"/>
                <a:gd name="T120" fmla="*/ 142 w 149"/>
                <a:gd name="T121" fmla="*/ 34 h 41"/>
                <a:gd name="T122" fmla="*/ 148 w 149"/>
                <a:gd name="T123" fmla="*/ 0 h 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9"/>
                <a:gd name="T187" fmla="*/ 0 h 41"/>
                <a:gd name="T188" fmla="*/ 149 w 149"/>
                <a:gd name="T189" fmla="*/ 41 h 4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9" h="41">
                  <a:moveTo>
                    <a:pt x="148" y="0"/>
                  </a:moveTo>
                  <a:lnTo>
                    <a:pt x="148" y="0"/>
                  </a:lnTo>
                  <a:lnTo>
                    <a:pt x="145" y="0"/>
                  </a:lnTo>
                  <a:lnTo>
                    <a:pt x="142" y="2"/>
                  </a:lnTo>
                  <a:lnTo>
                    <a:pt x="137" y="3"/>
                  </a:lnTo>
                  <a:lnTo>
                    <a:pt x="131" y="5"/>
                  </a:lnTo>
                  <a:lnTo>
                    <a:pt x="126" y="7"/>
                  </a:lnTo>
                  <a:lnTo>
                    <a:pt x="120" y="8"/>
                  </a:lnTo>
                  <a:lnTo>
                    <a:pt x="114" y="11"/>
                  </a:lnTo>
                  <a:lnTo>
                    <a:pt x="106" y="13"/>
                  </a:lnTo>
                  <a:lnTo>
                    <a:pt x="100" y="15"/>
                  </a:lnTo>
                  <a:lnTo>
                    <a:pt x="95" y="18"/>
                  </a:lnTo>
                  <a:lnTo>
                    <a:pt x="89" y="19"/>
                  </a:lnTo>
                  <a:lnTo>
                    <a:pt x="84" y="19"/>
                  </a:lnTo>
                  <a:lnTo>
                    <a:pt x="81" y="21"/>
                  </a:lnTo>
                  <a:lnTo>
                    <a:pt x="75" y="23"/>
                  </a:lnTo>
                  <a:lnTo>
                    <a:pt x="72" y="23"/>
                  </a:lnTo>
                  <a:lnTo>
                    <a:pt x="70" y="23"/>
                  </a:lnTo>
                  <a:lnTo>
                    <a:pt x="64" y="23"/>
                  </a:lnTo>
                  <a:lnTo>
                    <a:pt x="61" y="23"/>
                  </a:lnTo>
                  <a:lnTo>
                    <a:pt x="58" y="23"/>
                  </a:lnTo>
                  <a:lnTo>
                    <a:pt x="53" y="23"/>
                  </a:lnTo>
                  <a:lnTo>
                    <a:pt x="47" y="23"/>
                  </a:lnTo>
                  <a:lnTo>
                    <a:pt x="44" y="23"/>
                  </a:lnTo>
                  <a:lnTo>
                    <a:pt x="42" y="24"/>
                  </a:lnTo>
                  <a:lnTo>
                    <a:pt x="36" y="24"/>
                  </a:lnTo>
                  <a:lnTo>
                    <a:pt x="33" y="24"/>
                  </a:lnTo>
                  <a:lnTo>
                    <a:pt x="30" y="24"/>
                  </a:lnTo>
                  <a:lnTo>
                    <a:pt x="28" y="24"/>
                  </a:lnTo>
                  <a:lnTo>
                    <a:pt x="25" y="24"/>
                  </a:lnTo>
                  <a:lnTo>
                    <a:pt x="0" y="40"/>
                  </a:lnTo>
                  <a:lnTo>
                    <a:pt x="2" y="40"/>
                  </a:lnTo>
                  <a:lnTo>
                    <a:pt x="5" y="40"/>
                  </a:lnTo>
                  <a:lnTo>
                    <a:pt x="8" y="40"/>
                  </a:lnTo>
                  <a:lnTo>
                    <a:pt x="11" y="40"/>
                  </a:lnTo>
                  <a:lnTo>
                    <a:pt x="14" y="40"/>
                  </a:lnTo>
                  <a:lnTo>
                    <a:pt x="19" y="40"/>
                  </a:lnTo>
                  <a:lnTo>
                    <a:pt x="22" y="40"/>
                  </a:lnTo>
                  <a:lnTo>
                    <a:pt x="28" y="40"/>
                  </a:lnTo>
                  <a:lnTo>
                    <a:pt x="33" y="39"/>
                  </a:lnTo>
                  <a:lnTo>
                    <a:pt x="39" y="39"/>
                  </a:lnTo>
                  <a:lnTo>
                    <a:pt x="44" y="39"/>
                  </a:lnTo>
                  <a:lnTo>
                    <a:pt x="50" y="39"/>
                  </a:lnTo>
                  <a:lnTo>
                    <a:pt x="56" y="39"/>
                  </a:lnTo>
                  <a:lnTo>
                    <a:pt x="61" y="39"/>
                  </a:lnTo>
                  <a:lnTo>
                    <a:pt x="67" y="39"/>
                  </a:lnTo>
                  <a:lnTo>
                    <a:pt x="75" y="39"/>
                  </a:lnTo>
                  <a:lnTo>
                    <a:pt x="81" y="39"/>
                  </a:lnTo>
                  <a:lnTo>
                    <a:pt x="86" y="39"/>
                  </a:lnTo>
                  <a:lnTo>
                    <a:pt x="92" y="37"/>
                  </a:lnTo>
                  <a:lnTo>
                    <a:pt x="98" y="37"/>
                  </a:lnTo>
                  <a:lnTo>
                    <a:pt x="103" y="37"/>
                  </a:lnTo>
                  <a:lnTo>
                    <a:pt x="109" y="37"/>
                  </a:lnTo>
                  <a:lnTo>
                    <a:pt x="114" y="37"/>
                  </a:lnTo>
                  <a:lnTo>
                    <a:pt x="120" y="35"/>
                  </a:lnTo>
                  <a:lnTo>
                    <a:pt x="123" y="35"/>
                  </a:lnTo>
                  <a:lnTo>
                    <a:pt x="128" y="35"/>
                  </a:lnTo>
                  <a:lnTo>
                    <a:pt x="131" y="35"/>
                  </a:lnTo>
                  <a:lnTo>
                    <a:pt x="137" y="35"/>
                  </a:lnTo>
                  <a:lnTo>
                    <a:pt x="140" y="34"/>
                  </a:lnTo>
                  <a:lnTo>
                    <a:pt x="142" y="34"/>
                  </a:lnTo>
                  <a:lnTo>
                    <a:pt x="148"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004" name="Freeform 943"/>
            <p:cNvSpPr>
              <a:spLocks/>
            </p:cNvSpPr>
            <p:nvPr/>
          </p:nvSpPr>
          <p:spPr bwMode="auto">
            <a:xfrm>
              <a:off x="4903" y="3320"/>
              <a:ext cx="10" cy="30"/>
            </a:xfrm>
            <a:custGeom>
              <a:avLst/>
              <a:gdLst>
                <a:gd name="T0" fmla="*/ 9 w 10"/>
                <a:gd name="T1" fmla="*/ 0 h 30"/>
                <a:gd name="T2" fmla="*/ 3 w 10"/>
                <a:gd name="T3" fmla="*/ 3 h 30"/>
                <a:gd name="T4" fmla="*/ 0 w 10"/>
                <a:gd name="T5" fmla="*/ 29 h 30"/>
                <a:gd name="T6" fmla="*/ 6 w 10"/>
                <a:gd name="T7" fmla="*/ 28 h 30"/>
                <a:gd name="T8" fmla="*/ 9 w 10"/>
                <a:gd name="T9" fmla="*/ 0 h 30"/>
                <a:gd name="T10" fmla="*/ 0 60000 65536"/>
                <a:gd name="T11" fmla="*/ 0 60000 65536"/>
                <a:gd name="T12" fmla="*/ 0 60000 65536"/>
                <a:gd name="T13" fmla="*/ 0 60000 65536"/>
                <a:gd name="T14" fmla="*/ 0 60000 65536"/>
                <a:gd name="T15" fmla="*/ 0 w 10"/>
                <a:gd name="T16" fmla="*/ 0 h 30"/>
                <a:gd name="T17" fmla="*/ 10 w 10"/>
                <a:gd name="T18" fmla="*/ 30 h 30"/>
              </a:gdLst>
              <a:ahLst/>
              <a:cxnLst>
                <a:cxn ang="T10">
                  <a:pos x="T0" y="T1"/>
                </a:cxn>
                <a:cxn ang="T11">
                  <a:pos x="T2" y="T3"/>
                </a:cxn>
                <a:cxn ang="T12">
                  <a:pos x="T4" y="T5"/>
                </a:cxn>
                <a:cxn ang="T13">
                  <a:pos x="T6" y="T7"/>
                </a:cxn>
                <a:cxn ang="T14">
                  <a:pos x="T8" y="T9"/>
                </a:cxn>
              </a:cxnLst>
              <a:rect l="T15" t="T16" r="T17" b="T18"/>
              <a:pathLst>
                <a:path w="10" h="30">
                  <a:moveTo>
                    <a:pt x="9" y="0"/>
                  </a:moveTo>
                  <a:lnTo>
                    <a:pt x="3" y="3"/>
                  </a:lnTo>
                  <a:lnTo>
                    <a:pt x="0" y="29"/>
                  </a:lnTo>
                  <a:lnTo>
                    <a:pt x="6" y="28"/>
                  </a:lnTo>
                  <a:lnTo>
                    <a:pt x="9" y="0"/>
                  </a:lnTo>
                </a:path>
              </a:pathLst>
            </a:custGeom>
            <a:solidFill>
              <a:srgbClr val="F3F3F3"/>
            </a:solidFill>
            <a:ln w="127000" cap="rnd">
              <a:noFill/>
              <a:round/>
              <a:headEnd/>
              <a:tailEnd/>
            </a:ln>
          </p:spPr>
          <p:txBody>
            <a:bodyPr>
              <a:prstTxWarp prst="textNoShape">
                <a:avLst/>
              </a:prstTxWarp>
            </a:bodyPr>
            <a:lstStyle/>
            <a:p>
              <a:endParaRPr lang="en-US"/>
            </a:p>
          </p:txBody>
        </p:sp>
        <p:sp>
          <p:nvSpPr>
            <p:cNvPr id="26005" name="Freeform 944"/>
            <p:cNvSpPr>
              <a:spLocks/>
            </p:cNvSpPr>
            <p:nvPr/>
          </p:nvSpPr>
          <p:spPr bwMode="auto">
            <a:xfrm>
              <a:off x="4915" y="3166"/>
              <a:ext cx="510" cy="185"/>
            </a:xfrm>
            <a:custGeom>
              <a:avLst/>
              <a:gdLst>
                <a:gd name="T0" fmla="*/ 14 w 510"/>
                <a:gd name="T1" fmla="*/ 115 h 185"/>
                <a:gd name="T2" fmla="*/ 152 w 510"/>
                <a:gd name="T3" fmla="*/ 64 h 185"/>
                <a:gd name="T4" fmla="*/ 207 w 510"/>
                <a:gd name="T5" fmla="*/ 37 h 185"/>
                <a:gd name="T6" fmla="*/ 429 w 510"/>
                <a:gd name="T7" fmla="*/ 3 h 185"/>
                <a:gd name="T8" fmla="*/ 438 w 510"/>
                <a:gd name="T9" fmla="*/ 3 h 185"/>
                <a:gd name="T10" fmla="*/ 449 w 510"/>
                <a:gd name="T11" fmla="*/ 1 h 185"/>
                <a:gd name="T12" fmla="*/ 463 w 510"/>
                <a:gd name="T13" fmla="*/ 0 h 185"/>
                <a:gd name="T14" fmla="*/ 479 w 510"/>
                <a:gd name="T15" fmla="*/ 0 h 185"/>
                <a:gd name="T16" fmla="*/ 493 w 510"/>
                <a:gd name="T17" fmla="*/ 0 h 185"/>
                <a:gd name="T18" fmla="*/ 504 w 510"/>
                <a:gd name="T19" fmla="*/ 1 h 185"/>
                <a:gd name="T20" fmla="*/ 509 w 510"/>
                <a:gd name="T21" fmla="*/ 89 h 185"/>
                <a:gd name="T22" fmla="*/ 350 w 510"/>
                <a:gd name="T23" fmla="*/ 135 h 185"/>
                <a:gd name="T24" fmla="*/ 347 w 510"/>
                <a:gd name="T25" fmla="*/ 136 h 185"/>
                <a:gd name="T26" fmla="*/ 342 w 510"/>
                <a:gd name="T27" fmla="*/ 140 h 185"/>
                <a:gd name="T28" fmla="*/ 331 w 510"/>
                <a:gd name="T29" fmla="*/ 141 h 185"/>
                <a:gd name="T30" fmla="*/ 322 w 510"/>
                <a:gd name="T31" fmla="*/ 144 h 185"/>
                <a:gd name="T32" fmla="*/ 308 w 510"/>
                <a:gd name="T33" fmla="*/ 147 h 185"/>
                <a:gd name="T34" fmla="*/ 297 w 510"/>
                <a:gd name="T35" fmla="*/ 150 h 185"/>
                <a:gd name="T36" fmla="*/ 284 w 510"/>
                <a:gd name="T37" fmla="*/ 155 h 185"/>
                <a:gd name="T38" fmla="*/ 270 w 510"/>
                <a:gd name="T39" fmla="*/ 158 h 185"/>
                <a:gd name="T40" fmla="*/ 256 w 510"/>
                <a:gd name="T41" fmla="*/ 163 h 185"/>
                <a:gd name="T42" fmla="*/ 242 w 510"/>
                <a:gd name="T43" fmla="*/ 165 h 185"/>
                <a:gd name="T44" fmla="*/ 228 w 510"/>
                <a:gd name="T45" fmla="*/ 169 h 185"/>
                <a:gd name="T46" fmla="*/ 215 w 510"/>
                <a:gd name="T47" fmla="*/ 171 h 185"/>
                <a:gd name="T48" fmla="*/ 204 w 510"/>
                <a:gd name="T49" fmla="*/ 173 h 185"/>
                <a:gd name="T50" fmla="*/ 193 w 510"/>
                <a:gd name="T51" fmla="*/ 175 h 185"/>
                <a:gd name="T52" fmla="*/ 184 w 510"/>
                <a:gd name="T53" fmla="*/ 176 h 185"/>
                <a:gd name="T54" fmla="*/ 176 w 510"/>
                <a:gd name="T55" fmla="*/ 176 h 185"/>
                <a:gd name="T56" fmla="*/ 165 w 510"/>
                <a:gd name="T57" fmla="*/ 178 h 185"/>
                <a:gd name="T58" fmla="*/ 152 w 510"/>
                <a:gd name="T59" fmla="*/ 178 h 185"/>
                <a:gd name="T60" fmla="*/ 138 w 510"/>
                <a:gd name="T61" fmla="*/ 178 h 185"/>
                <a:gd name="T62" fmla="*/ 124 w 510"/>
                <a:gd name="T63" fmla="*/ 179 h 185"/>
                <a:gd name="T64" fmla="*/ 107 w 510"/>
                <a:gd name="T65" fmla="*/ 179 h 185"/>
                <a:gd name="T66" fmla="*/ 91 w 510"/>
                <a:gd name="T67" fmla="*/ 181 h 185"/>
                <a:gd name="T68" fmla="*/ 77 w 510"/>
                <a:gd name="T69" fmla="*/ 181 h 185"/>
                <a:gd name="T70" fmla="*/ 60 w 510"/>
                <a:gd name="T71" fmla="*/ 181 h 185"/>
                <a:gd name="T72" fmla="*/ 46 w 510"/>
                <a:gd name="T73" fmla="*/ 182 h 185"/>
                <a:gd name="T74" fmla="*/ 32 w 510"/>
                <a:gd name="T75" fmla="*/ 182 h 185"/>
                <a:gd name="T76" fmla="*/ 22 w 510"/>
                <a:gd name="T77" fmla="*/ 182 h 185"/>
                <a:gd name="T78" fmla="*/ 14 w 510"/>
                <a:gd name="T79" fmla="*/ 182 h 185"/>
                <a:gd name="T80" fmla="*/ 5 w 510"/>
                <a:gd name="T81" fmla="*/ 182 h 185"/>
                <a:gd name="T82" fmla="*/ 0 w 510"/>
                <a:gd name="T83" fmla="*/ 184 h 1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10"/>
                <a:gd name="T127" fmla="*/ 0 h 185"/>
                <a:gd name="T128" fmla="*/ 510 w 510"/>
                <a:gd name="T129" fmla="*/ 185 h 1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10" h="185">
                  <a:moveTo>
                    <a:pt x="0" y="184"/>
                  </a:moveTo>
                  <a:lnTo>
                    <a:pt x="14" y="115"/>
                  </a:lnTo>
                  <a:lnTo>
                    <a:pt x="149" y="101"/>
                  </a:lnTo>
                  <a:lnTo>
                    <a:pt x="152" y="64"/>
                  </a:lnTo>
                  <a:lnTo>
                    <a:pt x="207" y="58"/>
                  </a:lnTo>
                  <a:lnTo>
                    <a:pt x="207" y="37"/>
                  </a:lnTo>
                  <a:lnTo>
                    <a:pt x="424" y="4"/>
                  </a:lnTo>
                  <a:lnTo>
                    <a:pt x="429" y="3"/>
                  </a:lnTo>
                  <a:lnTo>
                    <a:pt x="432" y="3"/>
                  </a:lnTo>
                  <a:lnTo>
                    <a:pt x="438" y="3"/>
                  </a:lnTo>
                  <a:lnTo>
                    <a:pt x="443" y="1"/>
                  </a:lnTo>
                  <a:lnTo>
                    <a:pt x="449" y="1"/>
                  </a:lnTo>
                  <a:lnTo>
                    <a:pt x="457" y="1"/>
                  </a:lnTo>
                  <a:lnTo>
                    <a:pt x="463" y="0"/>
                  </a:lnTo>
                  <a:lnTo>
                    <a:pt x="471" y="0"/>
                  </a:lnTo>
                  <a:lnTo>
                    <a:pt x="479" y="0"/>
                  </a:lnTo>
                  <a:lnTo>
                    <a:pt x="484" y="0"/>
                  </a:lnTo>
                  <a:lnTo>
                    <a:pt x="493" y="0"/>
                  </a:lnTo>
                  <a:lnTo>
                    <a:pt x="498" y="0"/>
                  </a:lnTo>
                  <a:lnTo>
                    <a:pt x="504" y="1"/>
                  </a:lnTo>
                  <a:lnTo>
                    <a:pt x="509" y="1"/>
                  </a:lnTo>
                  <a:lnTo>
                    <a:pt x="509" y="89"/>
                  </a:lnTo>
                  <a:lnTo>
                    <a:pt x="352" y="135"/>
                  </a:lnTo>
                  <a:lnTo>
                    <a:pt x="350" y="135"/>
                  </a:lnTo>
                  <a:lnTo>
                    <a:pt x="350" y="136"/>
                  </a:lnTo>
                  <a:lnTo>
                    <a:pt x="347" y="136"/>
                  </a:lnTo>
                  <a:lnTo>
                    <a:pt x="345" y="138"/>
                  </a:lnTo>
                  <a:lnTo>
                    <a:pt x="342" y="140"/>
                  </a:lnTo>
                  <a:lnTo>
                    <a:pt x="336" y="140"/>
                  </a:lnTo>
                  <a:lnTo>
                    <a:pt x="331" y="141"/>
                  </a:lnTo>
                  <a:lnTo>
                    <a:pt x="328" y="142"/>
                  </a:lnTo>
                  <a:lnTo>
                    <a:pt x="322" y="144"/>
                  </a:lnTo>
                  <a:lnTo>
                    <a:pt x="317" y="146"/>
                  </a:lnTo>
                  <a:lnTo>
                    <a:pt x="308" y="147"/>
                  </a:lnTo>
                  <a:lnTo>
                    <a:pt x="303" y="148"/>
                  </a:lnTo>
                  <a:lnTo>
                    <a:pt x="297" y="150"/>
                  </a:lnTo>
                  <a:lnTo>
                    <a:pt x="289" y="153"/>
                  </a:lnTo>
                  <a:lnTo>
                    <a:pt x="284" y="155"/>
                  </a:lnTo>
                  <a:lnTo>
                    <a:pt x="276" y="156"/>
                  </a:lnTo>
                  <a:lnTo>
                    <a:pt x="270" y="158"/>
                  </a:lnTo>
                  <a:lnTo>
                    <a:pt x="262" y="159"/>
                  </a:lnTo>
                  <a:lnTo>
                    <a:pt x="256" y="163"/>
                  </a:lnTo>
                  <a:lnTo>
                    <a:pt x="248" y="164"/>
                  </a:lnTo>
                  <a:lnTo>
                    <a:pt x="242" y="165"/>
                  </a:lnTo>
                  <a:lnTo>
                    <a:pt x="234" y="167"/>
                  </a:lnTo>
                  <a:lnTo>
                    <a:pt x="228" y="169"/>
                  </a:lnTo>
                  <a:lnTo>
                    <a:pt x="223" y="170"/>
                  </a:lnTo>
                  <a:lnTo>
                    <a:pt x="215" y="171"/>
                  </a:lnTo>
                  <a:lnTo>
                    <a:pt x="209" y="173"/>
                  </a:lnTo>
                  <a:lnTo>
                    <a:pt x="204" y="173"/>
                  </a:lnTo>
                  <a:lnTo>
                    <a:pt x="198" y="175"/>
                  </a:lnTo>
                  <a:lnTo>
                    <a:pt x="193" y="175"/>
                  </a:lnTo>
                  <a:lnTo>
                    <a:pt x="190" y="176"/>
                  </a:lnTo>
                  <a:lnTo>
                    <a:pt x="184" y="176"/>
                  </a:lnTo>
                  <a:lnTo>
                    <a:pt x="179" y="176"/>
                  </a:lnTo>
                  <a:lnTo>
                    <a:pt x="176" y="176"/>
                  </a:lnTo>
                  <a:lnTo>
                    <a:pt x="170" y="178"/>
                  </a:lnTo>
                  <a:lnTo>
                    <a:pt x="165" y="178"/>
                  </a:lnTo>
                  <a:lnTo>
                    <a:pt x="159" y="178"/>
                  </a:lnTo>
                  <a:lnTo>
                    <a:pt x="152" y="178"/>
                  </a:lnTo>
                  <a:lnTo>
                    <a:pt x="146" y="178"/>
                  </a:lnTo>
                  <a:lnTo>
                    <a:pt x="138" y="178"/>
                  </a:lnTo>
                  <a:lnTo>
                    <a:pt x="132" y="179"/>
                  </a:lnTo>
                  <a:lnTo>
                    <a:pt x="124" y="179"/>
                  </a:lnTo>
                  <a:lnTo>
                    <a:pt x="115" y="179"/>
                  </a:lnTo>
                  <a:lnTo>
                    <a:pt x="107" y="179"/>
                  </a:lnTo>
                  <a:lnTo>
                    <a:pt x="98" y="179"/>
                  </a:lnTo>
                  <a:lnTo>
                    <a:pt x="91" y="181"/>
                  </a:lnTo>
                  <a:lnTo>
                    <a:pt x="85" y="181"/>
                  </a:lnTo>
                  <a:lnTo>
                    <a:pt x="77" y="181"/>
                  </a:lnTo>
                  <a:lnTo>
                    <a:pt x="69" y="181"/>
                  </a:lnTo>
                  <a:lnTo>
                    <a:pt x="60" y="181"/>
                  </a:lnTo>
                  <a:lnTo>
                    <a:pt x="55" y="182"/>
                  </a:lnTo>
                  <a:lnTo>
                    <a:pt x="46" y="182"/>
                  </a:lnTo>
                  <a:lnTo>
                    <a:pt x="38" y="182"/>
                  </a:lnTo>
                  <a:lnTo>
                    <a:pt x="32" y="182"/>
                  </a:lnTo>
                  <a:lnTo>
                    <a:pt x="28" y="182"/>
                  </a:lnTo>
                  <a:lnTo>
                    <a:pt x="22" y="182"/>
                  </a:lnTo>
                  <a:lnTo>
                    <a:pt x="16" y="182"/>
                  </a:lnTo>
                  <a:lnTo>
                    <a:pt x="14" y="182"/>
                  </a:lnTo>
                  <a:lnTo>
                    <a:pt x="8" y="182"/>
                  </a:lnTo>
                  <a:lnTo>
                    <a:pt x="5" y="182"/>
                  </a:lnTo>
                  <a:lnTo>
                    <a:pt x="2" y="184"/>
                  </a:lnTo>
                  <a:lnTo>
                    <a:pt x="0" y="184"/>
                  </a:lnTo>
                </a:path>
              </a:pathLst>
            </a:custGeom>
            <a:solidFill>
              <a:srgbClr val="FFFFFF"/>
            </a:solidFill>
            <a:ln w="127000" cap="rnd">
              <a:noFill/>
              <a:round/>
              <a:headEnd/>
              <a:tailEnd/>
            </a:ln>
          </p:spPr>
          <p:txBody>
            <a:bodyPr>
              <a:prstTxWarp prst="textNoShape">
                <a:avLst/>
              </a:prstTxWarp>
            </a:bodyPr>
            <a:lstStyle/>
            <a:p>
              <a:endParaRPr lang="en-US"/>
            </a:p>
          </p:txBody>
        </p:sp>
        <p:sp>
          <p:nvSpPr>
            <p:cNvPr id="26006" name="Freeform 945"/>
            <p:cNvSpPr>
              <a:spLocks/>
            </p:cNvSpPr>
            <p:nvPr/>
          </p:nvSpPr>
          <p:spPr bwMode="auto">
            <a:xfrm>
              <a:off x="4912" y="3164"/>
              <a:ext cx="521" cy="190"/>
            </a:xfrm>
            <a:custGeom>
              <a:avLst/>
              <a:gdLst>
                <a:gd name="T0" fmla="*/ 17 w 521"/>
                <a:gd name="T1" fmla="*/ 120 h 190"/>
                <a:gd name="T2" fmla="*/ 154 w 521"/>
                <a:gd name="T3" fmla="*/ 68 h 190"/>
                <a:gd name="T4" fmla="*/ 210 w 521"/>
                <a:gd name="T5" fmla="*/ 39 h 190"/>
                <a:gd name="T6" fmla="*/ 434 w 521"/>
                <a:gd name="T7" fmla="*/ 6 h 190"/>
                <a:gd name="T8" fmla="*/ 437 w 521"/>
                <a:gd name="T9" fmla="*/ 5 h 190"/>
                <a:gd name="T10" fmla="*/ 448 w 521"/>
                <a:gd name="T11" fmla="*/ 3 h 190"/>
                <a:gd name="T12" fmla="*/ 459 w 521"/>
                <a:gd name="T13" fmla="*/ 3 h 190"/>
                <a:gd name="T14" fmla="*/ 473 w 521"/>
                <a:gd name="T15" fmla="*/ 2 h 190"/>
                <a:gd name="T16" fmla="*/ 487 w 521"/>
                <a:gd name="T17" fmla="*/ 2 h 190"/>
                <a:gd name="T18" fmla="*/ 504 w 521"/>
                <a:gd name="T19" fmla="*/ 2 h 190"/>
                <a:gd name="T20" fmla="*/ 515 w 521"/>
                <a:gd name="T21" fmla="*/ 2 h 190"/>
                <a:gd name="T22" fmla="*/ 520 w 521"/>
                <a:gd name="T23" fmla="*/ 93 h 190"/>
                <a:gd name="T24" fmla="*/ 358 w 521"/>
                <a:gd name="T25" fmla="*/ 140 h 190"/>
                <a:gd name="T26" fmla="*/ 350 w 521"/>
                <a:gd name="T27" fmla="*/ 143 h 190"/>
                <a:gd name="T28" fmla="*/ 344 w 521"/>
                <a:gd name="T29" fmla="*/ 145 h 190"/>
                <a:gd name="T30" fmla="*/ 333 w 521"/>
                <a:gd name="T31" fmla="*/ 148 h 190"/>
                <a:gd name="T32" fmla="*/ 322 w 521"/>
                <a:gd name="T33" fmla="*/ 151 h 190"/>
                <a:gd name="T34" fmla="*/ 311 w 521"/>
                <a:gd name="T35" fmla="*/ 154 h 190"/>
                <a:gd name="T36" fmla="*/ 297 w 521"/>
                <a:gd name="T37" fmla="*/ 158 h 190"/>
                <a:gd name="T38" fmla="*/ 283 w 521"/>
                <a:gd name="T39" fmla="*/ 162 h 190"/>
                <a:gd name="T40" fmla="*/ 269 w 521"/>
                <a:gd name="T41" fmla="*/ 165 h 190"/>
                <a:gd name="T42" fmla="*/ 255 w 521"/>
                <a:gd name="T43" fmla="*/ 170 h 190"/>
                <a:gd name="T44" fmla="*/ 241 w 521"/>
                <a:gd name="T45" fmla="*/ 173 h 190"/>
                <a:gd name="T46" fmla="*/ 227 w 521"/>
                <a:gd name="T47" fmla="*/ 177 h 190"/>
                <a:gd name="T48" fmla="*/ 215 w 521"/>
                <a:gd name="T49" fmla="*/ 178 h 190"/>
                <a:gd name="T50" fmla="*/ 204 w 521"/>
                <a:gd name="T51" fmla="*/ 181 h 190"/>
                <a:gd name="T52" fmla="*/ 193 w 521"/>
                <a:gd name="T53" fmla="*/ 183 h 190"/>
                <a:gd name="T54" fmla="*/ 185 w 521"/>
                <a:gd name="T55" fmla="*/ 183 h 190"/>
                <a:gd name="T56" fmla="*/ 176 w 521"/>
                <a:gd name="T57" fmla="*/ 183 h 190"/>
                <a:gd name="T58" fmla="*/ 162 w 521"/>
                <a:gd name="T59" fmla="*/ 185 h 190"/>
                <a:gd name="T60" fmla="*/ 151 w 521"/>
                <a:gd name="T61" fmla="*/ 185 h 190"/>
                <a:gd name="T62" fmla="*/ 134 w 521"/>
                <a:gd name="T63" fmla="*/ 185 h 190"/>
                <a:gd name="T64" fmla="*/ 120 w 521"/>
                <a:gd name="T65" fmla="*/ 186 h 190"/>
                <a:gd name="T66" fmla="*/ 103 w 521"/>
                <a:gd name="T67" fmla="*/ 186 h 190"/>
                <a:gd name="T68" fmla="*/ 87 w 521"/>
                <a:gd name="T69" fmla="*/ 187 h 190"/>
                <a:gd name="T70" fmla="*/ 73 w 521"/>
                <a:gd name="T71" fmla="*/ 187 h 190"/>
                <a:gd name="T72" fmla="*/ 56 w 521"/>
                <a:gd name="T73" fmla="*/ 187 h 190"/>
                <a:gd name="T74" fmla="*/ 42 w 521"/>
                <a:gd name="T75" fmla="*/ 189 h 190"/>
                <a:gd name="T76" fmla="*/ 31 w 521"/>
                <a:gd name="T77" fmla="*/ 189 h 190"/>
                <a:gd name="T78" fmla="*/ 19 w 521"/>
                <a:gd name="T79" fmla="*/ 189 h 190"/>
                <a:gd name="T80" fmla="*/ 11 w 521"/>
                <a:gd name="T81" fmla="*/ 189 h 190"/>
                <a:gd name="T82" fmla="*/ 5 w 521"/>
                <a:gd name="T83" fmla="*/ 189 h 190"/>
                <a:gd name="T84" fmla="*/ 0 w 521"/>
                <a:gd name="T85" fmla="*/ 189 h 1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190"/>
                <a:gd name="T131" fmla="*/ 521 w 521"/>
                <a:gd name="T132" fmla="*/ 190 h 1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190">
                  <a:moveTo>
                    <a:pt x="0" y="189"/>
                  </a:moveTo>
                  <a:lnTo>
                    <a:pt x="17" y="120"/>
                  </a:lnTo>
                  <a:lnTo>
                    <a:pt x="154" y="106"/>
                  </a:lnTo>
                  <a:lnTo>
                    <a:pt x="154" y="68"/>
                  </a:lnTo>
                  <a:lnTo>
                    <a:pt x="213" y="60"/>
                  </a:lnTo>
                  <a:lnTo>
                    <a:pt x="210" y="39"/>
                  </a:lnTo>
                  <a:lnTo>
                    <a:pt x="431" y="6"/>
                  </a:lnTo>
                  <a:lnTo>
                    <a:pt x="434" y="6"/>
                  </a:lnTo>
                  <a:lnTo>
                    <a:pt x="434" y="5"/>
                  </a:lnTo>
                  <a:lnTo>
                    <a:pt x="437" y="5"/>
                  </a:lnTo>
                  <a:lnTo>
                    <a:pt x="442" y="5"/>
                  </a:lnTo>
                  <a:lnTo>
                    <a:pt x="448" y="3"/>
                  </a:lnTo>
                  <a:lnTo>
                    <a:pt x="453" y="3"/>
                  </a:lnTo>
                  <a:lnTo>
                    <a:pt x="459" y="3"/>
                  </a:lnTo>
                  <a:lnTo>
                    <a:pt x="467" y="2"/>
                  </a:lnTo>
                  <a:lnTo>
                    <a:pt x="473" y="2"/>
                  </a:lnTo>
                  <a:lnTo>
                    <a:pt x="481" y="2"/>
                  </a:lnTo>
                  <a:lnTo>
                    <a:pt x="487" y="2"/>
                  </a:lnTo>
                  <a:lnTo>
                    <a:pt x="495" y="0"/>
                  </a:lnTo>
                  <a:lnTo>
                    <a:pt x="504" y="2"/>
                  </a:lnTo>
                  <a:lnTo>
                    <a:pt x="509" y="2"/>
                  </a:lnTo>
                  <a:lnTo>
                    <a:pt x="515" y="2"/>
                  </a:lnTo>
                  <a:lnTo>
                    <a:pt x="520" y="3"/>
                  </a:lnTo>
                  <a:lnTo>
                    <a:pt x="520" y="93"/>
                  </a:lnTo>
                  <a:lnTo>
                    <a:pt x="361" y="140"/>
                  </a:lnTo>
                  <a:lnTo>
                    <a:pt x="358" y="140"/>
                  </a:lnTo>
                  <a:lnTo>
                    <a:pt x="355" y="142"/>
                  </a:lnTo>
                  <a:lnTo>
                    <a:pt x="350" y="143"/>
                  </a:lnTo>
                  <a:lnTo>
                    <a:pt x="347" y="143"/>
                  </a:lnTo>
                  <a:lnTo>
                    <a:pt x="344" y="145"/>
                  </a:lnTo>
                  <a:lnTo>
                    <a:pt x="339" y="146"/>
                  </a:lnTo>
                  <a:lnTo>
                    <a:pt x="333" y="148"/>
                  </a:lnTo>
                  <a:lnTo>
                    <a:pt x="330" y="150"/>
                  </a:lnTo>
                  <a:lnTo>
                    <a:pt x="322" y="151"/>
                  </a:lnTo>
                  <a:lnTo>
                    <a:pt x="316" y="153"/>
                  </a:lnTo>
                  <a:lnTo>
                    <a:pt x="311" y="154"/>
                  </a:lnTo>
                  <a:lnTo>
                    <a:pt x="305" y="156"/>
                  </a:lnTo>
                  <a:lnTo>
                    <a:pt x="297" y="158"/>
                  </a:lnTo>
                  <a:lnTo>
                    <a:pt x="291" y="161"/>
                  </a:lnTo>
                  <a:lnTo>
                    <a:pt x="283" y="162"/>
                  </a:lnTo>
                  <a:lnTo>
                    <a:pt x="277" y="164"/>
                  </a:lnTo>
                  <a:lnTo>
                    <a:pt x="269" y="165"/>
                  </a:lnTo>
                  <a:lnTo>
                    <a:pt x="263" y="167"/>
                  </a:lnTo>
                  <a:lnTo>
                    <a:pt x="255" y="170"/>
                  </a:lnTo>
                  <a:lnTo>
                    <a:pt x="246" y="172"/>
                  </a:lnTo>
                  <a:lnTo>
                    <a:pt x="241" y="173"/>
                  </a:lnTo>
                  <a:lnTo>
                    <a:pt x="232" y="175"/>
                  </a:lnTo>
                  <a:lnTo>
                    <a:pt x="227" y="177"/>
                  </a:lnTo>
                  <a:lnTo>
                    <a:pt x="221" y="178"/>
                  </a:lnTo>
                  <a:lnTo>
                    <a:pt x="215" y="178"/>
                  </a:lnTo>
                  <a:lnTo>
                    <a:pt x="210" y="179"/>
                  </a:lnTo>
                  <a:lnTo>
                    <a:pt x="204" y="181"/>
                  </a:lnTo>
                  <a:lnTo>
                    <a:pt x="199" y="181"/>
                  </a:lnTo>
                  <a:lnTo>
                    <a:pt x="193" y="183"/>
                  </a:lnTo>
                  <a:lnTo>
                    <a:pt x="190" y="183"/>
                  </a:lnTo>
                  <a:lnTo>
                    <a:pt x="185" y="183"/>
                  </a:lnTo>
                  <a:lnTo>
                    <a:pt x="182" y="183"/>
                  </a:lnTo>
                  <a:lnTo>
                    <a:pt x="176" y="183"/>
                  </a:lnTo>
                  <a:lnTo>
                    <a:pt x="171" y="183"/>
                  </a:lnTo>
                  <a:lnTo>
                    <a:pt x="162" y="185"/>
                  </a:lnTo>
                  <a:lnTo>
                    <a:pt x="157" y="185"/>
                  </a:lnTo>
                  <a:lnTo>
                    <a:pt x="151" y="185"/>
                  </a:lnTo>
                  <a:lnTo>
                    <a:pt x="143" y="185"/>
                  </a:lnTo>
                  <a:lnTo>
                    <a:pt x="134" y="185"/>
                  </a:lnTo>
                  <a:lnTo>
                    <a:pt x="126" y="186"/>
                  </a:lnTo>
                  <a:lnTo>
                    <a:pt x="120" y="186"/>
                  </a:lnTo>
                  <a:lnTo>
                    <a:pt x="112" y="186"/>
                  </a:lnTo>
                  <a:lnTo>
                    <a:pt x="103" y="186"/>
                  </a:lnTo>
                  <a:lnTo>
                    <a:pt x="95" y="186"/>
                  </a:lnTo>
                  <a:lnTo>
                    <a:pt x="87" y="187"/>
                  </a:lnTo>
                  <a:lnTo>
                    <a:pt x="78" y="187"/>
                  </a:lnTo>
                  <a:lnTo>
                    <a:pt x="73" y="187"/>
                  </a:lnTo>
                  <a:lnTo>
                    <a:pt x="64" y="187"/>
                  </a:lnTo>
                  <a:lnTo>
                    <a:pt x="56" y="187"/>
                  </a:lnTo>
                  <a:lnTo>
                    <a:pt x="50" y="187"/>
                  </a:lnTo>
                  <a:lnTo>
                    <a:pt x="42" y="189"/>
                  </a:lnTo>
                  <a:lnTo>
                    <a:pt x="36" y="189"/>
                  </a:lnTo>
                  <a:lnTo>
                    <a:pt x="31" y="189"/>
                  </a:lnTo>
                  <a:lnTo>
                    <a:pt x="25" y="189"/>
                  </a:lnTo>
                  <a:lnTo>
                    <a:pt x="19" y="189"/>
                  </a:lnTo>
                  <a:lnTo>
                    <a:pt x="14" y="189"/>
                  </a:lnTo>
                  <a:lnTo>
                    <a:pt x="11" y="189"/>
                  </a:lnTo>
                  <a:lnTo>
                    <a:pt x="8" y="189"/>
                  </a:lnTo>
                  <a:lnTo>
                    <a:pt x="5" y="189"/>
                  </a:lnTo>
                  <a:lnTo>
                    <a:pt x="3" y="189"/>
                  </a:lnTo>
                  <a:lnTo>
                    <a:pt x="0" y="189"/>
                  </a:lnTo>
                </a:path>
              </a:pathLst>
            </a:custGeom>
            <a:noFill/>
            <a:ln w="12700" cap="rnd">
              <a:solidFill>
                <a:srgbClr val="000000"/>
              </a:solidFill>
              <a:round/>
              <a:headEnd/>
              <a:tailEnd/>
            </a:ln>
          </p:spPr>
          <p:txBody>
            <a:bodyPr>
              <a:prstTxWarp prst="textNoShape">
                <a:avLst/>
              </a:prstTxWarp>
            </a:bodyPr>
            <a:lstStyle/>
            <a:p>
              <a:endParaRPr lang="en-US"/>
            </a:p>
          </p:txBody>
        </p:sp>
        <p:sp>
          <p:nvSpPr>
            <p:cNvPr id="26007" name="Freeform 946"/>
            <p:cNvSpPr>
              <a:spLocks/>
            </p:cNvSpPr>
            <p:nvPr/>
          </p:nvSpPr>
          <p:spPr bwMode="auto">
            <a:xfrm>
              <a:off x="5108" y="3205"/>
              <a:ext cx="5" cy="25"/>
            </a:xfrm>
            <a:custGeom>
              <a:avLst/>
              <a:gdLst>
                <a:gd name="T0" fmla="*/ 4 w 5"/>
                <a:gd name="T1" fmla="*/ 0 h 25"/>
                <a:gd name="T2" fmla="*/ 4 w 5"/>
                <a:gd name="T3" fmla="*/ 0 h 25"/>
                <a:gd name="T4" fmla="*/ 2 w 5"/>
                <a:gd name="T5" fmla="*/ 3 h 25"/>
                <a:gd name="T6" fmla="*/ 2 w 5"/>
                <a:gd name="T7" fmla="*/ 6 h 25"/>
                <a:gd name="T8" fmla="*/ 2 w 5"/>
                <a:gd name="T9" fmla="*/ 11 h 25"/>
                <a:gd name="T10" fmla="*/ 0 w 5"/>
                <a:gd name="T11" fmla="*/ 17 h 25"/>
                <a:gd name="T12" fmla="*/ 0 w 5"/>
                <a:gd name="T13" fmla="*/ 21 h 25"/>
                <a:gd name="T14" fmla="*/ 0 w 5"/>
                <a:gd name="T15" fmla="*/ 24 h 25"/>
                <a:gd name="T16" fmla="*/ 0 60000 65536"/>
                <a:gd name="T17" fmla="*/ 0 60000 65536"/>
                <a:gd name="T18" fmla="*/ 0 60000 65536"/>
                <a:gd name="T19" fmla="*/ 0 60000 65536"/>
                <a:gd name="T20" fmla="*/ 0 60000 65536"/>
                <a:gd name="T21" fmla="*/ 0 60000 65536"/>
                <a:gd name="T22" fmla="*/ 0 60000 65536"/>
                <a:gd name="T23" fmla="*/ 0 60000 65536"/>
                <a:gd name="T24" fmla="*/ 0 w 5"/>
                <a:gd name="T25" fmla="*/ 0 h 25"/>
                <a:gd name="T26" fmla="*/ 5 w 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 h="25">
                  <a:moveTo>
                    <a:pt x="4" y="0"/>
                  </a:moveTo>
                  <a:lnTo>
                    <a:pt x="4" y="0"/>
                  </a:lnTo>
                  <a:lnTo>
                    <a:pt x="2" y="3"/>
                  </a:lnTo>
                  <a:lnTo>
                    <a:pt x="2" y="6"/>
                  </a:lnTo>
                  <a:lnTo>
                    <a:pt x="2" y="11"/>
                  </a:lnTo>
                  <a:lnTo>
                    <a:pt x="0" y="17"/>
                  </a:lnTo>
                  <a:lnTo>
                    <a:pt x="0" y="21"/>
                  </a:lnTo>
                  <a:lnTo>
                    <a:pt x="0" y="24"/>
                  </a:lnTo>
                </a:path>
              </a:pathLst>
            </a:custGeom>
            <a:noFill/>
            <a:ln w="12700" cap="rnd">
              <a:solidFill>
                <a:srgbClr val="FFFFFF"/>
              </a:solidFill>
              <a:round/>
              <a:headEnd/>
              <a:tailEnd/>
            </a:ln>
          </p:spPr>
          <p:txBody>
            <a:bodyPr>
              <a:prstTxWarp prst="textNoShape">
                <a:avLst/>
              </a:prstTxWarp>
            </a:bodyPr>
            <a:lstStyle/>
            <a:p>
              <a:endParaRPr lang="en-US"/>
            </a:p>
          </p:txBody>
        </p:sp>
        <p:sp>
          <p:nvSpPr>
            <p:cNvPr id="26008" name="Freeform 947"/>
            <p:cNvSpPr>
              <a:spLocks/>
            </p:cNvSpPr>
            <p:nvPr/>
          </p:nvSpPr>
          <p:spPr bwMode="auto">
            <a:xfrm>
              <a:off x="5108" y="3162"/>
              <a:ext cx="325" cy="41"/>
            </a:xfrm>
            <a:custGeom>
              <a:avLst/>
              <a:gdLst>
                <a:gd name="T0" fmla="*/ 5 w 325"/>
                <a:gd name="T1" fmla="*/ 36 h 41"/>
                <a:gd name="T2" fmla="*/ 17 w 325"/>
                <a:gd name="T3" fmla="*/ 34 h 41"/>
                <a:gd name="T4" fmla="*/ 30 w 325"/>
                <a:gd name="T5" fmla="*/ 33 h 41"/>
                <a:gd name="T6" fmla="*/ 46 w 325"/>
                <a:gd name="T7" fmla="*/ 30 h 41"/>
                <a:gd name="T8" fmla="*/ 65 w 325"/>
                <a:gd name="T9" fmla="*/ 27 h 41"/>
                <a:gd name="T10" fmla="*/ 85 w 325"/>
                <a:gd name="T11" fmla="*/ 25 h 41"/>
                <a:gd name="T12" fmla="*/ 103 w 325"/>
                <a:gd name="T13" fmla="*/ 22 h 41"/>
                <a:gd name="T14" fmla="*/ 120 w 325"/>
                <a:gd name="T15" fmla="*/ 20 h 41"/>
                <a:gd name="T16" fmla="*/ 133 w 325"/>
                <a:gd name="T17" fmla="*/ 18 h 41"/>
                <a:gd name="T18" fmla="*/ 144 w 325"/>
                <a:gd name="T19" fmla="*/ 17 h 41"/>
                <a:gd name="T20" fmla="*/ 158 w 325"/>
                <a:gd name="T21" fmla="*/ 14 h 41"/>
                <a:gd name="T22" fmla="*/ 177 w 325"/>
                <a:gd name="T23" fmla="*/ 11 h 41"/>
                <a:gd name="T24" fmla="*/ 204 w 325"/>
                <a:gd name="T25" fmla="*/ 9 h 41"/>
                <a:gd name="T26" fmla="*/ 226 w 325"/>
                <a:gd name="T27" fmla="*/ 4 h 41"/>
                <a:gd name="T28" fmla="*/ 242 w 325"/>
                <a:gd name="T29" fmla="*/ 3 h 41"/>
                <a:gd name="T30" fmla="*/ 256 w 325"/>
                <a:gd name="T31" fmla="*/ 2 h 41"/>
                <a:gd name="T32" fmla="*/ 267 w 325"/>
                <a:gd name="T33" fmla="*/ 0 h 41"/>
                <a:gd name="T34" fmla="*/ 283 w 325"/>
                <a:gd name="T35" fmla="*/ 0 h 41"/>
                <a:gd name="T36" fmla="*/ 300 w 325"/>
                <a:gd name="T37" fmla="*/ 0 h 41"/>
                <a:gd name="T38" fmla="*/ 315 w 325"/>
                <a:gd name="T39" fmla="*/ 2 h 41"/>
                <a:gd name="T40" fmla="*/ 321 w 325"/>
                <a:gd name="T41" fmla="*/ 4 h 41"/>
                <a:gd name="T42" fmla="*/ 324 w 325"/>
                <a:gd name="T43" fmla="*/ 7 h 41"/>
                <a:gd name="T44" fmla="*/ 321 w 325"/>
                <a:gd name="T45" fmla="*/ 7 h 41"/>
                <a:gd name="T46" fmla="*/ 313 w 325"/>
                <a:gd name="T47" fmla="*/ 6 h 41"/>
                <a:gd name="T48" fmla="*/ 305 w 325"/>
                <a:gd name="T49" fmla="*/ 4 h 41"/>
                <a:gd name="T50" fmla="*/ 297 w 325"/>
                <a:gd name="T51" fmla="*/ 4 h 41"/>
                <a:gd name="T52" fmla="*/ 286 w 325"/>
                <a:gd name="T53" fmla="*/ 4 h 41"/>
                <a:gd name="T54" fmla="*/ 272 w 325"/>
                <a:gd name="T55" fmla="*/ 4 h 41"/>
                <a:gd name="T56" fmla="*/ 256 w 325"/>
                <a:gd name="T57" fmla="*/ 6 h 41"/>
                <a:gd name="T58" fmla="*/ 242 w 325"/>
                <a:gd name="T59" fmla="*/ 7 h 41"/>
                <a:gd name="T60" fmla="*/ 229 w 325"/>
                <a:gd name="T61" fmla="*/ 9 h 41"/>
                <a:gd name="T62" fmla="*/ 212 w 325"/>
                <a:gd name="T63" fmla="*/ 11 h 41"/>
                <a:gd name="T64" fmla="*/ 196 w 325"/>
                <a:gd name="T65" fmla="*/ 13 h 41"/>
                <a:gd name="T66" fmla="*/ 177 w 325"/>
                <a:gd name="T67" fmla="*/ 16 h 41"/>
                <a:gd name="T68" fmla="*/ 161 w 325"/>
                <a:gd name="T69" fmla="*/ 18 h 41"/>
                <a:gd name="T70" fmla="*/ 144 w 325"/>
                <a:gd name="T71" fmla="*/ 22 h 41"/>
                <a:gd name="T72" fmla="*/ 127 w 325"/>
                <a:gd name="T73" fmla="*/ 23 h 41"/>
                <a:gd name="T74" fmla="*/ 117 w 325"/>
                <a:gd name="T75" fmla="*/ 25 h 41"/>
                <a:gd name="T76" fmla="*/ 106 w 325"/>
                <a:gd name="T77" fmla="*/ 26 h 41"/>
                <a:gd name="T78" fmla="*/ 95 w 325"/>
                <a:gd name="T79" fmla="*/ 27 h 41"/>
                <a:gd name="T80" fmla="*/ 79 w 325"/>
                <a:gd name="T81" fmla="*/ 30 h 41"/>
                <a:gd name="T82" fmla="*/ 54 w 325"/>
                <a:gd name="T83" fmla="*/ 33 h 41"/>
                <a:gd name="T84" fmla="*/ 30 w 325"/>
                <a:gd name="T85" fmla="*/ 37 h 41"/>
                <a:gd name="T86" fmla="*/ 14 w 325"/>
                <a:gd name="T87" fmla="*/ 39 h 41"/>
                <a:gd name="T88" fmla="*/ 5 w 325"/>
                <a:gd name="T89" fmla="*/ 40 h 41"/>
                <a:gd name="T90" fmla="*/ 0 w 325"/>
                <a:gd name="T91" fmla="*/ 37 h 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25"/>
                <a:gd name="T139" fmla="*/ 0 h 41"/>
                <a:gd name="T140" fmla="*/ 325 w 325"/>
                <a:gd name="T141" fmla="*/ 41 h 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25" h="41">
                  <a:moveTo>
                    <a:pt x="3" y="37"/>
                  </a:moveTo>
                  <a:lnTo>
                    <a:pt x="3" y="37"/>
                  </a:lnTo>
                  <a:lnTo>
                    <a:pt x="5" y="36"/>
                  </a:lnTo>
                  <a:lnTo>
                    <a:pt x="8" y="36"/>
                  </a:lnTo>
                  <a:lnTo>
                    <a:pt x="11" y="36"/>
                  </a:lnTo>
                  <a:lnTo>
                    <a:pt x="17" y="34"/>
                  </a:lnTo>
                  <a:lnTo>
                    <a:pt x="18" y="34"/>
                  </a:lnTo>
                  <a:lnTo>
                    <a:pt x="24" y="33"/>
                  </a:lnTo>
                  <a:lnTo>
                    <a:pt x="30" y="33"/>
                  </a:lnTo>
                  <a:lnTo>
                    <a:pt x="35" y="32"/>
                  </a:lnTo>
                  <a:lnTo>
                    <a:pt x="41" y="32"/>
                  </a:lnTo>
                  <a:lnTo>
                    <a:pt x="46" y="30"/>
                  </a:lnTo>
                  <a:lnTo>
                    <a:pt x="52" y="30"/>
                  </a:lnTo>
                  <a:lnTo>
                    <a:pt x="59" y="29"/>
                  </a:lnTo>
                  <a:lnTo>
                    <a:pt x="65" y="27"/>
                  </a:lnTo>
                  <a:lnTo>
                    <a:pt x="71" y="27"/>
                  </a:lnTo>
                  <a:lnTo>
                    <a:pt x="79" y="26"/>
                  </a:lnTo>
                  <a:lnTo>
                    <a:pt x="85" y="25"/>
                  </a:lnTo>
                  <a:lnTo>
                    <a:pt x="92" y="25"/>
                  </a:lnTo>
                  <a:lnTo>
                    <a:pt x="98" y="23"/>
                  </a:lnTo>
                  <a:lnTo>
                    <a:pt x="103" y="22"/>
                  </a:lnTo>
                  <a:lnTo>
                    <a:pt x="109" y="22"/>
                  </a:lnTo>
                  <a:lnTo>
                    <a:pt x="114" y="22"/>
                  </a:lnTo>
                  <a:lnTo>
                    <a:pt x="120" y="20"/>
                  </a:lnTo>
                  <a:lnTo>
                    <a:pt x="126" y="20"/>
                  </a:lnTo>
                  <a:lnTo>
                    <a:pt x="130" y="18"/>
                  </a:lnTo>
                  <a:lnTo>
                    <a:pt x="133" y="18"/>
                  </a:lnTo>
                  <a:lnTo>
                    <a:pt x="136" y="17"/>
                  </a:lnTo>
                  <a:lnTo>
                    <a:pt x="141" y="17"/>
                  </a:lnTo>
                  <a:lnTo>
                    <a:pt x="144" y="17"/>
                  </a:lnTo>
                  <a:lnTo>
                    <a:pt x="147" y="16"/>
                  </a:lnTo>
                  <a:lnTo>
                    <a:pt x="153" y="16"/>
                  </a:lnTo>
                  <a:lnTo>
                    <a:pt x="158" y="14"/>
                  </a:lnTo>
                  <a:lnTo>
                    <a:pt x="163" y="14"/>
                  </a:lnTo>
                  <a:lnTo>
                    <a:pt x="168" y="13"/>
                  </a:lnTo>
                  <a:lnTo>
                    <a:pt x="177" y="11"/>
                  </a:lnTo>
                  <a:lnTo>
                    <a:pt x="185" y="10"/>
                  </a:lnTo>
                  <a:lnTo>
                    <a:pt x="194" y="10"/>
                  </a:lnTo>
                  <a:lnTo>
                    <a:pt x="204" y="9"/>
                  </a:lnTo>
                  <a:lnTo>
                    <a:pt x="212" y="7"/>
                  </a:lnTo>
                  <a:lnTo>
                    <a:pt x="221" y="6"/>
                  </a:lnTo>
                  <a:lnTo>
                    <a:pt x="226" y="4"/>
                  </a:lnTo>
                  <a:lnTo>
                    <a:pt x="234" y="4"/>
                  </a:lnTo>
                  <a:lnTo>
                    <a:pt x="239" y="3"/>
                  </a:lnTo>
                  <a:lnTo>
                    <a:pt x="242" y="3"/>
                  </a:lnTo>
                  <a:lnTo>
                    <a:pt x="248" y="3"/>
                  </a:lnTo>
                  <a:lnTo>
                    <a:pt x="250" y="2"/>
                  </a:lnTo>
                  <a:lnTo>
                    <a:pt x="256" y="2"/>
                  </a:lnTo>
                  <a:lnTo>
                    <a:pt x="259" y="2"/>
                  </a:lnTo>
                  <a:lnTo>
                    <a:pt x="264" y="0"/>
                  </a:lnTo>
                  <a:lnTo>
                    <a:pt x="267" y="0"/>
                  </a:lnTo>
                  <a:lnTo>
                    <a:pt x="272" y="0"/>
                  </a:lnTo>
                  <a:lnTo>
                    <a:pt x="277" y="0"/>
                  </a:lnTo>
                  <a:lnTo>
                    <a:pt x="283" y="0"/>
                  </a:lnTo>
                  <a:lnTo>
                    <a:pt x="289" y="0"/>
                  </a:lnTo>
                  <a:lnTo>
                    <a:pt x="294" y="0"/>
                  </a:lnTo>
                  <a:lnTo>
                    <a:pt x="300" y="0"/>
                  </a:lnTo>
                  <a:lnTo>
                    <a:pt x="305" y="0"/>
                  </a:lnTo>
                  <a:lnTo>
                    <a:pt x="310" y="0"/>
                  </a:lnTo>
                  <a:lnTo>
                    <a:pt x="315" y="2"/>
                  </a:lnTo>
                  <a:lnTo>
                    <a:pt x="318" y="3"/>
                  </a:lnTo>
                  <a:lnTo>
                    <a:pt x="321" y="3"/>
                  </a:lnTo>
                  <a:lnTo>
                    <a:pt x="321" y="4"/>
                  </a:lnTo>
                  <a:lnTo>
                    <a:pt x="324" y="4"/>
                  </a:lnTo>
                  <a:lnTo>
                    <a:pt x="324" y="6"/>
                  </a:lnTo>
                  <a:lnTo>
                    <a:pt x="324" y="7"/>
                  </a:lnTo>
                  <a:lnTo>
                    <a:pt x="324" y="9"/>
                  </a:lnTo>
                  <a:lnTo>
                    <a:pt x="321" y="9"/>
                  </a:lnTo>
                  <a:lnTo>
                    <a:pt x="321" y="7"/>
                  </a:lnTo>
                  <a:lnTo>
                    <a:pt x="318" y="7"/>
                  </a:lnTo>
                  <a:lnTo>
                    <a:pt x="315" y="6"/>
                  </a:lnTo>
                  <a:lnTo>
                    <a:pt x="313" y="6"/>
                  </a:lnTo>
                  <a:lnTo>
                    <a:pt x="310" y="4"/>
                  </a:lnTo>
                  <a:lnTo>
                    <a:pt x="307" y="4"/>
                  </a:lnTo>
                  <a:lnTo>
                    <a:pt x="305" y="4"/>
                  </a:lnTo>
                  <a:lnTo>
                    <a:pt x="302" y="4"/>
                  </a:lnTo>
                  <a:lnTo>
                    <a:pt x="300" y="4"/>
                  </a:lnTo>
                  <a:lnTo>
                    <a:pt x="297" y="4"/>
                  </a:lnTo>
                  <a:lnTo>
                    <a:pt x="294" y="4"/>
                  </a:lnTo>
                  <a:lnTo>
                    <a:pt x="289" y="3"/>
                  </a:lnTo>
                  <a:lnTo>
                    <a:pt x="286" y="4"/>
                  </a:lnTo>
                  <a:lnTo>
                    <a:pt x="283" y="4"/>
                  </a:lnTo>
                  <a:lnTo>
                    <a:pt x="277" y="4"/>
                  </a:lnTo>
                  <a:lnTo>
                    <a:pt x="272" y="4"/>
                  </a:lnTo>
                  <a:lnTo>
                    <a:pt x="267" y="4"/>
                  </a:lnTo>
                  <a:lnTo>
                    <a:pt x="262" y="4"/>
                  </a:lnTo>
                  <a:lnTo>
                    <a:pt x="256" y="6"/>
                  </a:lnTo>
                  <a:lnTo>
                    <a:pt x="250" y="6"/>
                  </a:lnTo>
                  <a:lnTo>
                    <a:pt x="245" y="7"/>
                  </a:lnTo>
                  <a:lnTo>
                    <a:pt x="242" y="7"/>
                  </a:lnTo>
                  <a:lnTo>
                    <a:pt x="236" y="7"/>
                  </a:lnTo>
                  <a:lnTo>
                    <a:pt x="234" y="9"/>
                  </a:lnTo>
                  <a:lnTo>
                    <a:pt x="229" y="9"/>
                  </a:lnTo>
                  <a:lnTo>
                    <a:pt x="223" y="10"/>
                  </a:lnTo>
                  <a:lnTo>
                    <a:pt x="218" y="10"/>
                  </a:lnTo>
                  <a:lnTo>
                    <a:pt x="212" y="11"/>
                  </a:lnTo>
                  <a:lnTo>
                    <a:pt x="207" y="11"/>
                  </a:lnTo>
                  <a:lnTo>
                    <a:pt x="201" y="13"/>
                  </a:lnTo>
                  <a:lnTo>
                    <a:pt x="196" y="13"/>
                  </a:lnTo>
                  <a:lnTo>
                    <a:pt x="191" y="14"/>
                  </a:lnTo>
                  <a:lnTo>
                    <a:pt x="182" y="14"/>
                  </a:lnTo>
                  <a:lnTo>
                    <a:pt x="177" y="16"/>
                  </a:lnTo>
                  <a:lnTo>
                    <a:pt x="171" y="17"/>
                  </a:lnTo>
                  <a:lnTo>
                    <a:pt x="166" y="17"/>
                  </a:lnTo>
                  <a:lnTo>
                    <a:pt x="161" y="18"/>
                  </a:lnTo>
                  <a:lnTo>
                    <a:pt x="155" y="18"/>
                  </a:lnTo>
                  <a:lnTo>
                    <a:pt x="150" y="20"/>
                  </a:lnTo>
                  <a:lnTo>
                    <a:pt x="144" y="22"/>
                  </a:lnTo>
                  <a:lnTo>
                    <a:pt x="139" y="22"/>
                  </a:lnTo>
                  <a:lnTo>
                    <a:pt x="133" y="22"/>
                  </a:lnTo>
                  <a:lnTo>
                    <a:pt x="127" y="23"/>
                  </a:lnTo>
                  <a:lnTo>
                    <a:pt x="126" y="23"/>
                  </a:lnTo>
                  <a:lnTo>
                    <a:pt x="120" y="25"/>
                  </a:lnTo>
                  <a:lnTo>
                    <a:pt x="117" y="25"/>
                  </a:lnTo>
                  <a:lnTo>
                    <a:pt x="114" y="25"/>
                  </a:lnTo>
                  <a:lnTo>
                    <a:pt x="109" y="26"/>
                  </a:lnTo>
                  <a:lnTo>
                    <a:pt x="106" y="26"/>
                  </a:lnTo>
                  <a:lnTo>
                    <a:pt x="103" y="26"/>
                  </a:lnTo>
                  <a:lnTo>
                    <a:pt x="100" y="27"/>
                  </a:lnTo>
                  <a:lnTo>
                    <a:pt x="95" y="27"/>
                  </a:lnTo>
                  <a:lnTo>
                    <a:pt x="90" y="29"/>
                  </a:lnTo>
                  <a:lnTo>
                    <a:pt x="85" y="29"/>
                  </a:lnTo>
                  <a:lnTo>
                    <a:pt x="79" y="30"/>
                  </a:lnTo>
                  <a:lnTo>
                    <a:pt x="71" y="30"/>
                  </a:lnTo>
                  <a:lnTo>
                    <a:pt x="62" y="32"/>
                  </a:lnTo>
                  <a:lnTo>
                    <a:pt x="54" y="33"/>
                  </a:lnTo>
                  <a:lnTo>
                    <a:pt x="46" y="34"/>
                  </a:lnTo>
                  <a:lnTo>
                    <a:pt x="38" y="36"/>
                  </a:lnTo>
                  <a:lnTo>
                    <a:pt x="30" y="37"/>
                  </a:lnTo>
                  <a:lnTo>
                    <a:pt x="24" y="37"/>
                  </a:lnTo>
                  <a:lnTo>
                    <a:pt x="18" y="39"/>
                  </a:lnTo>
                  <a:lnTo>
                    <a:pt x="14" y="39"/>
                  </a:lnTo>
                  <a:lnTo>
                    <a:pt x="11" y="39"/>
                  </a:lnTo>
                  <a:lnTo>
                    <a:pt x="8" y="40"/>
                  </a:lnTo>
                  <a:lnTo>
                    <a:pt x="5" y="40"/>
                  </a:lnTo>
                  <a:lnTo>
                    <a:pt x="3" y="40"/>
                  </a:lnTo>
                  <a:lnTo>
                    <a:pt x="0" y="39"/>
                  </a:lnTo>
                  <a:lnTo>
                    <a:pt x="0" y="37"/>
                  </a:lnTo>
                  <a:lnTo>
                    <a:pt x="3" y="37"/>
                  </a:lnTo>
                </a:path>
              </a:pathLst>
            </a:custGeom>
            <a:solidFill>
              <a:srgbClr val="FFC027"/>
            </a:solidFill>
            <a:ln w="127000" cap="rnd">
              <a:noFill/>
              <a:round/>
              <a:headEnd/>
              <a:tailEnd/>
            </a:ln>
          </p:spPr>
          <p:txBody>
            <a:bodyPr>
              <a:prstTxWarp prst="textNoShape">
                <a:avLst/>
              </a:prstTxWarp>
            </a:bodyPr>
            <a:lstStyle/>
            <a:p>
              <a:endParaRPr lang="en-US"/>
            </a:p>
          </p:txBody>
        </p:sp>
        <p:sp>
          <p:nvSpPr>
            <p:cNvPr id="26009" name="Freeform 948"/>
            <p:cNvSpPr>
              <a:spLocks/>
            </p:cNvSpPr>
            <p:nvPr/>
          </p:nvSpPr>
          <p:spPr bwMode="auto">
            <a:xfrm>
              <a:off x="5108" y="3161"/>
              <a:ext cx="333" cy="45"/>
            </a:xfrm>
            <a:custGeom>
              <a:avLst/>
              <a:gdLst>
                <a:gd name="T0" fmla="*/ 5 w 333"/>
                <a:gd name="T1" fmla="*/ 41 h 45"/>
                <a:gd name="T2" fmla="*/ 17 w 333"/>
                <a:gd name="T3" fmla="*/ 39 h 45"/>
                <a:gd name="T4" fmla="*/ 31 w 333"/>
                <a:gd name="T5" fmla="*/ 37 h 45"/>
                <a:gd name="T6" fmla="*/ 47 w 333"/>
                <a:gd name="T7" fmla="*/ 35 h 45"/>
                <a:gd name="T8" fmla="*/ 67 w 333"/>
                <a:gd name="T9" fmla="*/ 31 h 45"/>
                <a:gd name="T10" fmla="*/ 87 w 333"/>
                <a:gd name="T11" fmla="*/ 28 h 45"/>
                <a:gd name="T12" fmla="*/ 106 w 333"/>
                <a:gd name="T13" fmla="*/ 25 h 45"/>
                <a:gd name="T14" fmla="*/ 123 w 333"/>
                <a:gd name="T15" fmla="*/ 23 h 45"/>
                <a:gd name="T16" fmla="*/ 137 w 333"/>
                <a:gd name="T17" fmla="*/ 21 h 45"/>
                <a:gd name="T18" fmla="*/ 145 w 333"/>
                <a:gd name="T19" fmla="*/ 21 h 45"/>
                <a:gd name="T20" fmla="*/ 154 w 333"/>
                <a:gd name="T21" fmla="*/ 19 h 45"/>
                <a:gd name="T22" fmla="*/ 172 w 333"/>
                <a:gd name="T23" fmla="*/ 16 h 45"/>
                <a:gd name="T24" fmla="*/ 198 w 333"/>
                <a:gd name="T25" fmla="*/ 11 h 45"/>
                <a:gd name="T26" fmla="*/ 223 w 333"/>
                <a:gd name="T27" fmla="*/ 8 h 45"/>
                <a:gd name="T28" fmla="*/ 245 w 333"/>
                <a:gd name="T29" fmla="*/ 5 h 45"/>
                <a:gd name="T30" fmla="*/ 254 w 333"/>
                <a:gd name="T31" fmla="*/ 3 h 45"/>
                <a:gd name="T32" fmla="*/ 265 w 333"/>
                <a:gd name="T33" fmla="*/ 3 h 45"/>
                <a:gd name="T34" fmla="*/ 279 w 333"/>
                <a:gd name="T35" fmla="*/ 2 h 45"/>
                <a:gd name="T36" fmla="*/ 293 w 333"/>
                <a:gd name="T37" fmla="*/ 0 h 45"/>
                <a:gd name="T38" fmla="*/ 309 w 333"/>
                <a:gd name="T39" fmla="*/ 2 h 45"/>
                <a:gd name="T40" fmla="*/ 326 w 333"/>
                <a:gd name="T41" fmla="*/ 5 h 45"/>
                <a:gd name="T42" fmla="*/ 332 w 333"/>
                <a:gd name="T43" fmla="*/ 8 h 45"/>
                <a:gd name="T44" fmla="*/ 329 w 333"/>
                <a:gd name="T45" fmla="*/ 9 h 45"/>
                <a:gd name="T46" fmla="*/ 321 w 333"/>
                <a:gd name="T47" fmla="*/ 8 h 45"/>
                <a:gd name="T48" fmla="*/ 312 w 333"/>
                <a:gd name="T49" fmla="*/ 6 h 45"/>
                <a:gd name="T50" fmla="*/ 307 w 333"/>
                <a:gd name="T51" fmla="*/ 5 h 45"/>
                <a:gd name="T52" fmla="*/ 296 w 333"/>
                <a:gd name="T53" fmla="*/ 5 h 45"/>
                <a:gd name="T54" fmla="*/ 284 w 333"/>
                <a:gd name="T55" fmla="*/ 5 h 45"/>
                <a:gd name="T56" fmla="*/ 268 w 333"/>
                <a:gd name="T57" fmla="*/ 6 h 45"/>
                <a:gd name="T58" fmla="*/ 251 w 333"/>
                <a:gd name="T59" fmla="*/ 8 h 45"/>
                <a:gd name="T60" fmla="*/ 237 w 333"/>
                <a:gd name="T61" fmla="*/ 9 h 45"/>
                <a:gd name="T62" fmla="*/ 223 w 333"/>
                <a:gd name="T63" fmla="*/ 13 h 45"/>
                <a:gd name="T64" fmla="*/ 206 w 333"/>
                <a:gd name="T65" fmla="*/ 16 h 45"/>
                <a:gd name="T66" fmla="*/ 186 w 333"/>
                <a:gd name="T67" fmla="*/ 17 h 45"/>
                <a:gd name="T68" fmla="*/ 170 w 333"/>
                <a:gd name="T69" fmla="*/ 21 h 45"/>
                <a:gd name="T70" fmla="*/ 151 w 333"/>
                <a:gd name="T71" fmla="*/ 23 h 45"/>
                <a:gd name="T72" fmla="*/ 137 w 333"/>
                <a:gd name="T73" fmla="*/ 25 h 45"/>
                <a:gd name="T74" fmla="*/ 123 w 333"/>
                <a:gd name="T75" fmla="*/ 27 h 45"/>
                <a:gd name="T76" fmla="*/ 112 w 333"/>
                <a:gd name="T77" fmla="*/ 28 h 45"/>
                <a:gd name="T78" fmla="*/ 103 w 333"/>
                <a:gd name="T79" fmla="*/ 30 h 45"/>
                <a:gd name="T80" fmla="*/ 92 w 333"/>
                <a:gd name="T81" fmla="*/ 31 h 45"/>
                <a:gd name="T82" fmla="*/ 73 w 333"/>
                <a:gd name="T83" fmla="*/ 35 h 45"/>
                <a:gd name="T84" fmla="*/ 47 w 333"/>
                <a:gd name="T85" fmla="*/ 39 h 45"/>
                <a:gd name="T86" fmla="*/ 25 w 333"/>
                <a:gd name="T87" fmla="*/ 42 h 45"/>
                <a:gd name="T88" fmla="*/ 11 w 333"/>
                <a:gd name="T89" fmla="*/ 44 h 45"/>
                <a:gd name="T90" fmla="*/ 3 w 333"/>
                <a:gd name="T91" fmla="*/ 44 h 45"/>
                <a:gd name="T92" fmla="*/ 3 w 333"/>
                <a:gd name="T93" fmla="*/ 41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33"/>
                <a:gd name="T142" fmla="*/ 0 h 45"/>
                <a:gd name="T143" fmla="*/ 333 w 333"/>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33" h="45">
                  <a:moveTo>
                    <a:pt x="3" y="41"/>
                  </a:moveTo>
                  <a:lnTo>
                    <a:pt x="3" y="41"/>
                  </a:lnTo>
                  <a:lnTo>
                    <a:pt x="5" y="41"/>
                  </a:lnTo>
                  <a:lnTo>
                    <a:pt x="8" y="41"/>
                  </a:lnTo>
                  <a:lnTo>
                    <a:pt x="11" y="39"/>
                  </a:lnTo>
                  <a:lnTo>
                    <a:pt x="17" y="39"/>
                  </a:lnTo>
                  <a:lnTo>
                    <a:pt x="19" y="39"/>
                  </a:lnTo>
                  <a:lnTo>
                    <a:pt x="25" y="37"/>
                  </a:lnTo>
                  <a:lnTo>
                    <a:pt x="31" y="37"/>
                  </a:lnTo>
                  <a:lnTo>
                    <a:pt x="33" y="36"/>
                  </a:lnTo>
                  <a:lnTo>
                    <a:pt x="42" y="36"/>
                  </a:lnTo>
                  <a:lnTo>
                    <a:pt x="47" y="35"/>
                  </a:lnTo>
                  <a:lnTo>
                    <a:pt x="53" y="33"/>
                  </a:lnTo>
                  <a:lnTo>
                    <a:pt x="59" y="33"/>
                  </a:lnTo>
                  <a:lnTo>
                    <a:pt x="67" y="31"/>
                  </a:lnTo>
                  <a:lnTo>
                    <a:pt x="73" y="31"/>
                  </a:lnTo>
                  <a:lnTo>
                    <a:pt x="81" y="30"/>
                  </a:lnTo>
                  <a:lnTo>
                    <a:pt x="87" y="28"/>
                  </a:lnTo>
                  <a:lnTo>
                    <a:pt x="92" y="28"/>
                  </a:lnTo>
                  <a:lnTo>
                    <a:pt x="101" y="27"/>
                  </a:lnTo>
                  <a:lnTo>
                    <a:pt x="106" y="25"/>
                  </a:lnTo>
                  <a:lnTo>
                    <a:pt x="112" y="25"/>
                  </a:lnTo>
                  <a:lnTo>
                    <a:pt x="117" y="23"/>
                  </a:lnTo>
                  <a:lnTo>
                    <a:pt x="123" y="23"/>
                  </a:lnTo>
                  <a:lnTo>
                    <a:pt x="129" y="22"/>
                  </a:lnTo>
                  <a:lnTo>
                    <a:pt x="134" y="22"/>
                  </a:lnTo>
                  <a:lnTo>
                    <a:pt x="137" y="21"/>
                  </a:lnTo>
                  <a:lnTo>
                    <a:pt x="140" y="21"/>
                  </a:lnTo>
                  <a:lnTo>
                    <a:pt x="143" y="21"/>
                  </a:lnTo>
                  <a:lnTo>
                    <a:pt x="145" y="21"/>
                  </a:lnTo>
                  <a:lnTo>
                    <a:pt x="148" y="19"/>
                  </a:lnTo>
                  <a:lnTo>
                    <a:pt x="151" y="19"/>
                  </a:lnTo>
                  <a:lnTo>
                    <a:pt x="154" y="19"/>
                  </a:lnTo>
                  <a:lnTo>
                    <a:pt x="159" y="17"/>
                  </a:lnTo>
                  <a:lnTo>
                    <a:pt x="167" y="16"/>
                  </a:lnTo>
                  <a:lnTo>
                    <a:pt x="172" y="16"/>
                  </a:lnTo>
                  <a:lnTo>
                    <a:pt x="181" y="14"/>
                  </a:lnTo>
                  <a:lnTo>
                    <a:pt x="189" y="13"/>
                  </a:lnTo>
                  <a:lnTo>
                    <a:pt x="198" y="11"/>
                  </a:lnTo>
                  <a:lnTo>
                    <a:pt x="206" y="9"/>
                  </a:lnTo>
                  <a:lnTo>
                    <a:pt x="217" y="9"/>
                  </a:lnTo>
                  <a:lnTo>
                    <a:pt x="223" y="8"/>
                  </a:lnTo>
                  <a:lnTo>
                    <a:pt x="231" y="6"/>
                  </a:lnTo>
                  <a:lnTo>
                    <a:pt x="237" y="6"/>
                  </a:lnTo>
                  <a:lnTo>
                    <a:pt x="245" y="5"/>
                  </a:lnTo>
                  <a:lnTo>
                    <a:pt x="248" y="5"/>
                  </a:lnTo>
                  <a:lnTo>
                    <a:pt x="251" y="5"/>
                  </a:lnTo>
                  <a:lnTo>
                    <a:pt x="254" y="3"/>
                  </a:lnTo>
                  <a:lnTo>
                    <a:pt x="256" y="3"/>
                  </a:lnTo>
                  <a:lnTo>
                    <a:pt x="259" y="3"/>
                  </a:lnTo>
                  <a:lnTo>
                    <a:pt x="265" y="3"/>
                  </a:lnTo>
                  <a:lnTo>
                    <a:pt x="268" y="2"/>
                  </a:lnTo>
                  <a:lnTo>
                    <a:pt x="273" y="2"/>
                  </a:lnTo>
                  <a:lnTo>
                    <a:pt x="279" y="2"/>
                  </a:lnTo>
                  <a:lnTo>
                    <a:pt x="284" y="0"/>
                  </a:lnTo>
                  <a:lnTo>
                    <a:pt x="290" y="0"/>
                  </a:lnTo>
                  <a:lnTo>
                    <a:pt x="293" y="0"/>
                  </a:lnTo>
                  <a:lnTo>
                    <a:pt x="301" y="0"/>
                  </a:lnTo>
                  <a:lnTo>
                    <a:pt x="307" y="0"/>
                  </a:lnTo>
                  <a:lnTo>
                    <a:pt x="309" y="2"/>
                  </a:lnTo>
                  <a:lnTo>
                    <a:pt x="318" y="2"/>
                  </a:lnTo>
                  <a:lnTo>
                    <a:pt x="323" y="3"/>
                  </a:lnTo>
                  <a:lnTo>
                    <a:pt x="326" y="5"/>
                  </a:lnTo>
                  <a:lnTo>
                    <a:pt x="329" y="5"/>
                  </a:lnTo>
                  <a:lnTo>
                    <a:pt x="332" y="6"/>
                  </a:lnTo>
                  <a:lnTo>
                    <a:pt x="332" y="8"/>
                  </a:lnTo>
                  <a:lnTo>
                    <a:pt x="332" y="9"/>
                  </a:lnTo>
                  <a:lnTo>
                    <a:pt x="329" y="11"/>
                  </a:lnTo>
                  <a:lnTo>
                    <a:pt x="329" y="9"/>
                  </a:lnTo>
                  <a:lnTo>
                    <a:pt x="326" y="9"/>
                  </a:lnTo>
                  <a:lnTo>
                    <a:pt x="323" y="8"/>
                  </a:lnTo>
                  <a:lnTo>
                    <a:pt x="321" y="8"/>
                  </a:lnTo>
                  <a:lnTo>
                    <a:pt x="318" y="6"/>
                  </a:lnTo>
                  <a:lnTo>
                    <a:pt x="315" y="6"/>
                  </a:lnTo>
                  <a:lnTo>
                    <a:pt x="312" y="6"/>
                  </a:lnTo>
                  <a:lnTo>
                    <a:pt x="309" y="6"/>
                  </a:lnTo>
                  <a:lnTo>
                    <a:pt x="307" y="6"/>
                  </a:lnTo>
                  <a:lnTo>
                    <a:pt x="307" y="5"/>
                  </a:lnTo>
                  <a:lnTo>
                    <a:pt x="304" y="5"/>
                  </a:lnTo>
                  <a:lnTo>
                    <a:pt x="298" y="5"/>
                  </a:lnTo>
                  <a:lnTo>
                    <a:pt x="296" y="5"/>
                  </a:lnTo>
                  <a:lnTo>
                    <a:pt x="293" y="5"/>
                  </a:lnTo>
                  <a:lnTo>
                    <a:pt x="287" y="5"/>
                  </a:lnTo>
                  <a:lnTo>
                    <a:pt x="284" y="5"/>
                  </a:lnTo>
                  <a:lnTo>
                    <a:pt x="279" y="6"/>
                  </a:lnTo>
                  <a:lnTo>
                    <a:pt x="273" y="6"/>
                  </a:lnTo>
                  <a:lnTo>
                    <a:pt x="268" y="6"/>
                  </a:lnTo>
                  <a:lnTo>
                    <a:pt x="262" y="6"/>
                  </a:lnTo>
                  <a:lnTo>
                    <a:pt x="254" y="8"/>
                  </a:lnTo>
                  <a:lnTo>
                    <a:pt x="251" y="8"/>
                  </a:lnTo>
                  <a:lnTo>
                    <a:pt x="248" y="9"/>
                  </a:lnTo>
                  <a:lnTo>
                    <a:pt x="242" y="9"/>
                  </a:lnTo>
                  <a:lnTo>
                    <a:pt x="237" y="9"/>
                  </a:lnTo>
                  <a:lnTo>
                    <a:pt x="234" y="11"/>
                  </a:lnTo>
                  <a:lnTo>
                    <a:pt x="228" y="11"/>
                  </a:lnTo>
                  <a:lnTo>
                    <a:pt x="223" y="13"/>
                  </a:lnTo>
                  <a:lnTo>
                    <a:pt x="217" y="13"/>
                  </a:lnTo>
                  <a:lnTo>
                    <a:pt x="212" y="14"/>
                  </a:lnTo>
                  <a:lnTo>
                    <a:pt x="206" y="16"/>
                  </a:lnTo>
                  <a:lnTo>
                    <a:pt x="200" y="16"/>
                  </a:lnTo>
                  <a:lnTo>
                    <a:pt x="192" y="16"/>
                  </a:lnTo>
                  <a:lnTo>
                    <a:pt x="186" y="17"/>
                  </a:lnTo>
                  <a:lnTo>
                    <a:pt x="181" y="19"/>
                  </a:lnTo>
                  <a:lnTo>
                    <a:pt x="175" y="19"/>
                  </a:lnTo>
                  <a:lnTo>
                    <a:pt x="170" y="21"/>
                  </a:lnTo>
                  <a:lnTo>
                    <a:pt x="165" y="22"/>
                  </a:lnTo>
                  <a:lnTo>
                    <a:pt x="157" y="22"/>
                  </a:lnTo>
                  <a:lnTo>
                    <a:pt x="151" y="23"/>
                  </a:lnTo>
                  <a:lnTo>
                    <a:pt x="145" y="23"/>
                  </a:lnTo>
                  <a:lnTo>
                    <a:pt x="140" y="25"/>
                  </a:lnTo>
                  <a:lnTo>
                    <a:pt x="137" y="25"/>
                  </a:lnTo>
                  <a:lnTo>
                    <a:pt x="131" y="27"/>
                  </a:lnTo>
                  <a:lnTo>
                    <a:pt x="126" y="27"/>
                  </a:lnTo>
                  <a:lnTo>
                    <a:pt x="123" y="27"/>
                  </a:lnTo>
                  <a:lnTo>
                    <a:pt x="120" y="28"/>
                  </a:lnTo>
                  <a:lnTo>
                    <a:pt x="115" y="28"/>
                  </a:lnTo>
                  <a:lnTo>
                    <a:pt x="112" y="28"/>
                  </a:lnTo>
                  <a:lnTo>
                    <a:pt x="109" y="30"/>
                  </a:lnTo>
                  <a:lnTo>
                    <a:pt x="106" y="30"/>
                  </a:lnTo>
                  <a:lnTo>
                    <a:pt x="103" y="30"/>
                  </a:lnTo>
                  <a:lnTo>
                    <a:pt x="101" y="30"/>
                  </a:lnTo>
                  <a:lnTo>
                    <a:pt x="98" y="31"/>
                  </a:lnTo>
                  <a:lnTo>
                    <a:pt x="92" y="31"/>
                  </a:lnTo>
                  <a:lnTo>
                    <a:pt x="87" y="33"/>
                  </a:lnTo>
                  <a:lnTo>
                    <a:pt x="78" y="35"/>
                  </a:lnTo>
                  <a:lnTo>
                    <a:pt x="73" y="35"/>
                  </a:lnTo>
                  <a:lnTo>
                    <a:pt x="64" y="36"/>
                  </a:lnTo>
                  <a:lnTo>
                    <a:pt x="56" y="37"/>
                  </a:lnTo>
                  <a:lnTo>
                    <a:pt x="47" y="39"/>
                  </a:lnTo>
                  <a:lnTo>
                    <a:pt x="39" y="41"/>
                  </a:lnTo>
                  <a:lnTo>
                    <a:pt x="31" y="41"/>
                  </a:lnTo>
                  <a:lnTo>
                    <a:pt x="25" y="42"/>
                  </a:lnTo>
                  <a:lnTo>
                    <a:pt x="17" y="44"/>
                  </a:lnTo>
                  <a:lnTo>
                    <a:pt x="14" y="44"/>
                  </a:lnTo>
                  <a:lnTo>
                    <a:pt x="11" y="44"/>
                  </a:lnTo>
                  <a:lnTo>
                    <a:pt x="8" y="44"/>
                  </a:lnTo>
                  <a:lnTo>
                    <a:pt x="5" y="44"/>
                  </a:lnTo>
                  <a:lnTo>
                    <a:pt x="3" y="44"/>
                  </a:lnTo>
                  <a:lnTo>
                    <a:pt x="0" y="44"/>
                  </a:lnTo>
                  <a:lnTo>
                    <a:pt x="0" y="42"/>
                  </a:lnTo>
                  <a:lnTo>
                    <a:pt x="3" y="41"/>
                  </a:lnTo>
                </a:path>
              </a:pathLst>
            </a:custGeom>
            <a:noFill/>
            <a:ln w="12700" cap="rnd">
              <a:solidFill>
                <a:srgbClr val="000000"/>
              </a:solidFill>
              <a:round/>
              <a:headEnd/>
              <a:tailEnd/>
            </a:ln>
          </p:spPr>
          <p:txBody>
            <a:bodyPr>
              <a:prstTxWarp prst="textNoShape">
                <a:avLst/>
              </a:prstTxWarp>
            </a:bodyPr>
            <a:lstStyle/>
            <a:p>
              <a:endParaRPr lang="en-US"/>
            </a:p>
          </p:txBody>
        </p:sp>
        <p:sp>
          <p:nvSpPr>
            <p:cNvPr id="26010" name="Freeform 949"/>
            <p:cNvSpPr>
              <a:spLocks/>
            </p:cNvSpPr>
            <p:nvPr/>
          </p:nvSpPr>
          <p:spPr bwMode="auto">
            <a:xfrm>
              <a:off x="5116" y="3169"/>
              <a:ext cx="317" cy="37"/>
            </a:xfrm>
            <a:custGeom>
              <a:avLst/>
              <a:gdLst>
                <a:gd name="T0" fmla="*/ 9 w 317"/>
                <a:gd name="T1" fmla="*/ 36 h 37"/>
                <a:gd name="T2" fmla="*/ 240 w 317"/>
                <a:gd name="T3" fmla="*/ 5 h 37"/>
                <a:gd name="T4" fmla="*/ 245 w 317"/>
                <a:gd name="T5" fmla="*/ 5 h 37"/>
                <a:gd name="T6" fmla="*/ 256 w 317"/>
                <a:gd name="T7" fmla="*/ 4 h 37"/>
                <a:gd name="T8" fmla="*/ 269 w 317"/>
                <a:gd name="T9" fmla="*/ 3 h 37"/>
                <a:gd name="T10" fmla="*/ 281 w 317"/>
                <a:gd name="T11" fmla="*/ 3 h 37"/>
                <a:gd name="T12" fmla="*/ 294 w 317"/>
                <a:gd name="T13" fmla="*/ 4 h 37"/>
                <a:gd name="T14" fmla="*/ 305 w 317"/>
                <a:gd name="T15" fmla="*/ 5 h 37"/>
                <a:gd name="T16" fmla="*/ 307 w 317"/>
                <a:gd name="T17" fmla="*/ 8 h 37"/>
                <a:gd name="T18" fmla="*/ 313 w 317"/>
                <a:gd name="T19" fmla="*/ 7 h 37"/>
                <a:gd name="T20" fmla="*/ 316 w 317"/>
                <a:gd name="T21" fmla="*/ 5 h 37"/>
                <a:gd name="T22" fmla="*/ 313 w 317"/>
                <a:gd name="T23" fmla="*/ 4 h 37"/>
                <a:gd name="T24" fmla="*/ 307 w 317"/>
                <a:gd name="T25" fmla="*/ 3 h 37"/>
                <a:gd name="T26" fmla="*/ 302 w 317"/>
                <a:gd name="T27" fmla="*/ 1 h 37"/>
                <a:gd name="T28" fmla="*/ 294 w 317"/>
                <a:gd name="T29" fmla="*/ 1 h 37"/>
                <a:gd name="T30" fmla="*/ 289 w 317"/>
                <a:gd name="T31" fmla="*/ 0 h 37"/>
                <a:gd name="T32" fmla="*/ 283 w 317"/>
                <a:gd name="T33" fmla="*/ 0 h 37"/>
                <a:gd name="T34" fmla="*/ 275 w 317"/>
                <a:gd name="T35" fmla="*/ 0 h 37"/>
                <a:gd name="T36" fmla="*/ 269 w 317"/>
                <a:gd name="T37" fmla="*/ 1 h 37"/>
                <a:gd name="T38" fmla="*/ 259 w 317"/>
                <a:gd name="T39" fmla="*/ 1 h 37"/>
                <a:gd name="T40" fmla="*/ 251 w 317"/>
                <a:gd name="T41" fmla="*/ 3 h 37"/>
                <a:gd name="T42" fmla="*/ 240 w 317"/>
                <a:gd name="T43" fmla="*/ 4 h 37"/>
                <a:gd name="T44" fmla="*/ 231 w 317"/>
                <a:gd name="T45" fmla="*/ 5 h 37"/>
                <a:gd name="T46" fmla="*/ 218 w 317"/>
                <a:gd name="T47" fmla="*/ 7 h 37"/>
                <a:gd name="T48" fmla="*/ 204 w 317"/>
                <a:gd name="T49" fmla="*/ 8 h 37"/>
                <a:gd name="T50" fmla="*/ 188 w 317"/>
                <a:gd name="T51" fmla="*/ 11 h 37"/>
                <a:gd name="T52" fmla="*/ 169 w 317"/>
                <a:gd name="T53" fmla="*/ 12 h 37"/>
                <a:gd name="T54" fmla="*/ 147 w 317"/>
                <a:gd name="T55" fmla="*/ 15 h 37"/>
                <a:gd name="T56" fmla="*/ 128 w 317"/>
                <a:gd name="T57" fmla="*/ 18 h 37"/>
                <a:gd name="T58" fmla="*/ 106 w 317"/>
                <a:gd name="T59" fmla="*/ 21 h 37"/>
                <a:gd name="T60" fmla="*/ 88 w 317"/>
                <a:gd name="T61" fmla="*/ 24 h 37"/>
                <a:gd name="T62" fmla="*/ 65 w 317"/>
                <a:gd name="T63" fmla="*/ 26 h 37"/>
                <a:gd name="T64" fmla="*/ 50 w 317"/>
                <a:gd name="T65" fmla="*/ 29 h 37"/>
                <a:gd name="T66" fmla="*/ 33 w 317"/>
                <a:gd name="T67" fmla="*/ 32 h 37"/>
                <a:gd name="T68" fmla="*/ 19 w 317"/>
                <a:gd name="T69" fmla="*/ 33 h 37"/>
                <a:gd name="T70" fmla="*/ 9 w 317"/>
                <a:gd name="T71" fmla="*/ 35 h 37"/>
                <a:gd name="T72" fmla="*/ 3 w 317"/>
                <a:gd name="T73" fmla="*/ 36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17"/>
                <a:gd name="T112" fmla="*/ 0 h 37"/>
                <a:gd name="T113" fmla="*/ 317 w 317"/>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17" h="37">
                  <a:moveTo>
                    <a:pt x="0" y="36"/>
                  </a:moveTo>
                  <a:lnTo>
                    <a:pt x="9" y="36"/>
                  </a:lnTo>
                  <a:lnTo>
                    <a:pt x="234" y="7"/>
                  </a:lnTo>
                  <a:lnTo>
                    <a:pt x="240" y="5"/>
                  </a:lnTo>
                  <a:lnTo>
                    <a:pt x="242" y="5"/>
                  </a:lnTo>
                  <a:lnTo>
                    <a:pt x="245" y="5"/>
                  </a:lnTo>
                  <a:lnTo>
                    <a:pt x="251" y="4"/>
                  </a:lnTo>
                  <a:lnTo>
                    <a:pt x="256" y="4"/>
                  </a:lnTo>
                  <a:lnTo>
                    <a:pt x="262" y="4"/>
                  </a:lnTo>
                  <a:lnTo>
                    <a:pt x="269" y="3"/>
                  </a:lnTo>
                  <a:lnTo>
                    <a:pt x="275" y="3"/>
                  </a:lnTo>
                  <a:lnTo>
                    <a:pt x="281" y="3"/>
                  </a:lnTo>
                  <a:lnTo>
                    <a:pt x="289" y="3"/>
                  </a:lnTo>
                  <a:lnTo>
                    <a:pt x="294" y="4"/>
                  </a:lnTo>
                  <a:lnTo>
                    <a:pt x="299" y="4"/>
                  </a:lnTo>
                  <a:lnTo>
                    <a:pt x="305" y="5"/>
                  </a:lnTo>
                  <a:lnTo>
                    <a:pt x="307" y="7"/>
                  </a:lnTo>
                  <a:lnTo>
                    <a:pt x="307" y="8"/>
                  </a:lnTo>
                  <a:lnTo>
                    <a:pt x="310" y="8"/>
                  </a:lnTo>
                  <a:lnTo>
                    <a:pt x="313" y="7"/>
                  </a:lnTo>
                  <a:lnTo>
                    <a:pt x="316" y="7"/>
                  </a:lnTo>
                  <a:lnTo>
                    <a:pt x="316" y="5"/>
                  </a:lnTo>
                  <a:lnTo>
                    <a:pt x="313" y="5"/>
                  </a:lnTo>
                  <a:lnTo>
                    <a:pt x="313" y="4"/>
                  </a:lnTo>
                  <a:lnTo>
                    <a:pt x="310" y="4"/>
                  </a:lnTo>
                  <a:lnTo>
                    <a:pt x="307" y="3"/>
                  </a:lnTo>
                  <a:lnTo>
                    <a:pt x="305" y="3"/>
                  </a:lnTo>
                  <a:lnTo>
                    <a:pt x="302" y="1"/>
                  </a:lnTo>
                  <a:lnTo>
                    <a:pt x="297" y="1"/>
                  </a:lnTo>
                  <a:lnTo>
                    <a:pt x="294" y="1"/>
                  </a:lnTo>
                  <a:lnTo>
                    <a:pt x="292" y="1"/>
                  </a:lnTo>
                  <a:lnTo>
                    <a:pt x="289" y="0"/>
                  </a:lnTo>
                  <a:lnTo>
                    <a:pt x="286" y="0"/>
                  </a:lnTo>
                  <a:lnTo>
                    <a:pt x="283" y="0"/>
                  </a:lnTo>
                  <a:lnTo>
                    <a:pt x="278" y="0"/>
                  </a:lnTo>
                  <a:lnTo>
                    <a:pt x="275" y="0"/>
                  </a:lnTo>
                  <a:lnTo>
                    <a:pt x="272" y="0"/>
                  </a:lnTo>
                  <a:lnTo>
                    <a:pt x="269" y="1"/>
                  </a:lnTo>
                  <a:lnTo>
                    <a:pt x="264" y="1"/>
                  </a:lnTo>
                  <a:lnTo>
                    <a:pt x="259" y="1"/>
                  </a:lnTo>
                  <a:lnTo>
                    <a:pt x="256" y="1"/>
                  </a:lnTo>
                  <a:lnTo>
                    <a:pt x="251" y="3"/>
                  </a:lnTo>
                  <a:lnTo>
                    <a:pt x="245" y="3"/>
                  </a:lnTo>
                  <a:lnTo>
                    <a:pt x="240" y="4"/>
                  </a:lnTo>
                  <a:lnTo>
                    <a:pt x="234" y="4"/>
                  </a:lnTo>
                  <a:lnTo>
                    <a:pt x="231" y="5"/>
                  </a:lnTo>
                  <a:lnTo>
                    <a:pt x="227" y="5"/>
                  </a:lnTo>
                  <a:lnTo>
                    <a:pt x="218" y="7"/>
                  </a:lnTo>
                  <a:lnTo>
                    <a:pt x="213" y="7"/>
                  </a:lnTo>
                  <a:lnTo>
                    <a:pt x="204" y="8"/>
                  </a:lnTo>
                  <a:lnTo>
                    <a:pt x="196" y="10"/>
                  </a:lnTo>
                  <a:lnTo>
                    <a:pt x="188" y="11"/>
                  </a:lnTo>
                  <a:lnTo>
                    <a:pt x="177" y="11"/>
                  </a:lnTo>
                  <a:lnTo>
                    <a:pt x="169" y="12"/>
                  </a:lnTo>
                  <a:lnTo>
                    <a:pt x="158" y="14"/>
                  </a:lnTo>
                  <a:lnTo>
                    <a:pt x="147" y="15"/>
                  </a:lnTo>
                  <a:lnTo>
                    <a:pt x="139" y="17"/>
                  </a:lnTo>
                  <a:lnTo>
                    <a:pt x="128" y="18"/>
                  </a:lnTo>
                  <a:lnTo>
                    <a:pt x="118" y="19"/>
                  </a:lnTo>
                  <a:lnTo>
                    <a:pt x="106" y="21"/>
                  </a:lnTo>
                  <a:lnTo>
                    <a:pt x="95" y="24"/>
                  </a:lnTo>
                  <a:lnTo>
                    <a:pt x="88" y="24"/>
                  </a:lnTo>
                  <a:lnTo>
                    <a:pt x="77" y="25"/>
                  </a:lnTo>
                  <a:lnTo>
                    <a:pt x="65" y="26"/>
                  </a:lnTo>
                  <a:lnTo>
                    <a:pt x="57" y="28"/>
                  </a:lnTo>
                  <a:lnTo>
                    <a:pt x="50" y="29"/>
                  </a:lnTo>
                  <a:lnTo>
                    <a:pt x="41" y="31"/>
                  </a:lnTo>
                  <a:lnTo>
                    <a:pt x="33" y="32"/>
                  </a:lnTo>
                  <a:lnTo>
                    <a:pt x="24" y="32"/>
                  </a:lnTo>
                  <a:lnTo>
                    <a:pt x="19" y="33"/>
                  </a:lnTo>
                  <a:lnTo>
                    <a:pt x="14" y="33"/>
                  </a:lnTo>
                  <a:lnTo>
                    <a:pt x="9" y="35"/>
                  </a:lnTo>
                  <a:lnTo>
                    <a:pt x="6" y="35"/>
                  </a:lnTo>
                  <a:lnTo>
                    <a:pt x="3" y="36"/>
                  </a:lnTo>
                  <a:lnTo>
                    <a:pt x="0" y="36"/>
                  </a:lnTo>
                </a:path>
              </a:pathLst>
            </a:custGeom>
            <a:solidFill>
              <a:srgbClr val="B3B3B3"/>
            </a:solidFill>
            <a:ln w="127000" cap="rnd">
              <a:noFill/>
              <a:round/>
              <a:headEnd/>
              <a:tailEnd/>
            </a:ln>
          </p:spPr>
          <p:txBody>
            <a:bodyPr>
              <a:prstTxWarp prst="textNoShape">
                <a:avLst/>
              </a:prstTxWarp>
            </a:bodyPr>
            <a:lstStyle/>
            <a:p>
              <a:endParaRPr lang="en-US"/>
            </a:p>
          </p:txBody>
        </p:sp>
        <p:sp>
          <p:nvSpPr>
            <p:cNvPr id="26011" name="Freeform 950"/>
            <p:cNvSpPr>
              <a:spLocks/>
            </p:cNvSpPr>
            <p:nvPr/>
          </p:nvSpPr>
          <p:spPr bwMode="auto">
            <a:xfrm>
              <a:off x="5116" y="3205"/>
              <a:ext cx="4" cy="1"/>
            </a:xfrm>
            <a:custGeom>
              <a:avLst/>
              <a:gdLst>
                <a:gd name="T0" fmla="*/ 0 w 4"/>
                <a:gd name="T1" fmla="*/ 0 h 1"/>
                <a:gd name="T2" fmla="*/ 0 w 4"/>
                <a:gd name="T3" fmla="*/ 0 h 1"/>
                <a:gd name="T4" fmla="*/ 3 w 4"/>
                <a:gd name="T5" fmla="*/ 0 h 1"/>
                <a:gd name="T6" fmla="*/ 3 w 4"/>
                <a:gd name="T7" fmla="*/ 0 h 1"/>
                <a:gd name="T8" fmla="*/ 0 w 4"/>
                <a:gd name="T9" fmla="*/ 0 h 1"/>
                <a:gd name="T10" fmla="*/ 0 60000 65536"/>
                <a:gd name="T11" fmla="*/ 0 60000 65536"/>
                <a:gd name="T12" fmla="*/ 0 60000 65536"/>
                <a:gd name="T13" fmla="*/ 0 60000 65536"/>
                <a:gd name="T14" fmla="*/ 0 60000 65536"/>
                <a:gd name="T15" fmla="*/ 0 w 4"/>
                <a:gd name="T16" fmla="*/ 0 h 1"/>
                <a:gd name="T17" fmla="*/ 4 w 4"/>
                <a:gd name="T18" fmla="*/ 1 h 1"/>
              </a:gdLst>
              <a:ahLst/>
              <a:cxnLst>
                <a:cxn ang="T10">
                  <a:pos x="T0" y="T1"/>
                </a:cxn>
                <a:cxn ang="T11">
                  <a:pos x="T2" y="T3"/>
                </a:cxn>
                <a:cxn ang="T12">
                  <a:pos x="T4" y="T5"/>
                </a:cxn>
                <a:cxn ang="T13">
                  <a:pos x="T6" y="T7"/>
                </a:cxn>
                <a:cxn ang="T14">
                  <a:pos x="T8" y="T9"/>
                </a:cxn>
              </a:cxnLst>
              <a:rect l="T15" t="T16" r="T17" b="T18"/>
              <a:pathLst>
                <a:path w="4" h="1">
                  <a:moveTo>
                    <a:pt x="0" y="0"/>
                  </a:moveTo>
                  <a:lnTo>
                    <a:pt x="0" y="0"/>
                  </a:lnTo>
                  <a:lnTo>
                    <a:pt x="3" y="0"/>
                  </a:lnTo>
                  <a:lnTo>
                    <a:pt x="0" y="0"/>
                  </a:lnTo>
                </a:path>
              </a:pathLst>
            </a:custGeom>
            <a:solidFill>
              <a:srgbClr val="FFFFFF"/>
            </a:solidFill>
            <a:ln w="127000" cap="rnd">
              <a:noFill/>
              <a:round/>
              <a:headEnd/>
              <a:tailEnd/>
            </a:ln>
          </p:spPr>
          <p:txBody>
            <a:bodyPr>
              <a:prstTxWarp prst="textNoShape">
                <a:avLst/>
              </a:prstTxWarp>
            </a:bodyPr>
            <a:lstStyle/>
            <a:p>
              <a:endParaRPr lang="en-US"/>
            </a:p>
          </p:txBody>
        </p:sp>
        <p:sp>
          <p:nvSpPr>
            <p:cNvPr id="26012" name="Freeform 951"/>
            <p:cNvSpPr>
              <a:spLocks/>
            </p:cNvSpPr>
            <p:nvPr/>
          </p:nvSpPr>
          <p:spPr bwMode="auto">
            <a:xfrm>
              <a:off x="5429" y="3169"/>
              <a:ext cx="4" cy="2"/>
            </a:xfrm>
            <a:custGeom>
              <a:avLst/>
              <a:gdLst>
                <a:gd name="T0" fmla="*/ 0 w 4"/>
                <a:gd name="T1" fmla="*/ 0 h 2"/>
                <a:gd name="T2" fmla="*/ 1 w 4"/>
                <a:gd name="T3" fmla="*/ 0 h 2"/>
                <a:gd name="T4" fmla="*/ 1 w 4"/>
                <a:gd name="T5" fmla="*/ 0 h 2"/>
                <a:gd name="T6" fmla="*/ 2 w 4"/>
                <a:gd name="T7" fmla="*/ 0 h 2"/>
                <a:gd name="T8" fmla="*/ 2 w 4"/>
                <a:gd name="T9" fmla="*/ 1 h 2"/>
                <a:gd name="T10" fmla="*/ 3 w 4"/>
                <a:gd name="T11" fmla="*/ 1 h 2"/>
                <a:gd name="T12" fmla="*/ 3 w 4"/>
                <a:gd name="T13" fmla="*/ 1 h 2"/>
                <a:gd name="T14" fmla="*/ 2 w 4"/>
                <a:gd name="T15" fmla="*/ 1 h 2"/>
                <a:gd name="T16" fmla="*/ 2 w 4"/>
                <a:gd name="T17" fmla="*/ 1 h 2"/>
                <a:gd name="T18" fmla="*/ 1 w 4"/>
                <a:gd name="T19" fmla="*/ 1 h 2"/>
                <a:gd name="T20" fmla="*/ 1 w 4"/>
                <a:gd name="T21" fmla="*/ 1 h 2"/>
                <a:gd name="T22" fmla="*/ 0 w 4"/>
                <a:gd name="T23" fmla="*/ 1 h 2"/>
                <a:gd name="T24" fmla="*/ 0 w 4"/>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2"/>
                <a:gd name="T41" fmla="*/ 4 w 4"/>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2">
                  <a:moveTo>
                    <a:pt x="0" y="0"/>
                  </a:moveTo>
                  <a:lnTo>
                    <a:pt x="1" y="0"/>
                  </a:lnTo>
                  <a:lnTo>
                    <a:pt x="2" y="0"/>
                  </a:lnTo>
                  <a:lnTo>
                    <a:pt x="2" y="1"/>
                  </a:lnTo>
                  <a:lnTo>
                    <a:pt x="3" y="1"/>
                  </a:lnTo>
                  <a:lnTo>
                    <a:pt x="2" y="1"/>
                  </a:lnTo>
                  <a:lnTo>
                    <a:pt x="1" y="1"/>
                  </a:lnTo>
                  <a:lnTo>
                    <a:pt x="0" y="1"/>
                  </a:lnTo>
                  <a:lnTo>
                    <a:pt x="0" y="0"/>
                  </a:lnTo>
                </a:path>
              </a:pathLst>
            </a:custGeom>
            <a:solidFill>
              <a:srgbClr val="FFFFFF"/>
            </a:solidFill>
            <a:ln w="127000" cap="rnd">
              <a:noFill/>
              <a:round/>
              <a:headEnd/>
              <a:tailEnd/>
            </a:ln>
          </p:spPr>
          <p:txBody>
            <a:bodyPr>
              <a:prstTxWarp prst="textNoShape">
                <a:avLst/>
              </a:prstTxWarp>
            </a:bodyPr>
            <a:lstStyle/>
            <a:p>
              <a:endParaRPr lang="en-US"/>
            </a:p>
          </p:txBody>
        </p:sp>
        <p:sp>
          <p:nvSpPr>
            <p:cNvPr id="26013" name="Freeform 952"/>
            <p:cNvSpPr>
              <a:spLocks/>
            </p:cNvSpPr>
            <p:nvPr/>
          </p:nvSpPr>
          <p:spPr bwMode="auto">
            <a:xfrm>
              <a:off x="5432" y="3172"/>
              <a:ext cx="6" cy="7"/>
            </a:xfrm>
            <a:custGeom>
              <a:avLst/>
              <a:gdLst>
                <a:gd name="T0" fmla="*/ 5 w 6"/>
                <a:gd name="T1" fmla="*/ 0 h 7"/>
                <a:gd name="T2" fmla="*/ 5 w 6"/>
                <a:gd name="T3" fmla="*/ 3 h 7"/>
                <a:gd name="T4" fmla="*/ 5 w 6"/>
                <a:gd name="T5" fmla="*/ 4 h 7"/>
                <a:gd name="T6" fmla="*/ 3 w 6"/>
                <a:gd name="T7" fmla="*/ 4 h 7"/>
                <a:gd name="T8" fmla="*/ 0 w 6"/>
                <a:gd name="T9" fmla="*/ 6 h 7"/>
                <a:gd name="T10" fmla="*/ 0 60000 65536"/>
                <a:gd name="T11" fmla="*/ 0 60000 65536"/>
                <a:gd name="T12" fmla="*/ 0 60000 65536"/>
                <a:gd name="T13" fmla="*/ 0 60000 65536"/>
                <a:gd name="T14" fmla="*/ 0 60000 65536"/>
                <a:gd name="T15" fmla="*/ 0 w 6"/>
                <a:gd name="T16" fmla="*/ 0 h 7"/>
                <a:gd name="T17" fmla="*/ 6 w 6"/>
                <a:gd name="T18" fmla="*/ 7 h 7"/>
              </a:gdLst>
              <a:ahLst/>
              <a:cxnLst>
                <a:cxn ang="T10">
                  <a:pos x="T0" y="T1"/>
                </a:cxn>
                <a:cxn ang="T11">
                  <a:pos x="T2" y="T3"/>
                </a:cxn>
                <a:cxn ang="T12">
                  <a:pos x="T4" y="T5"/>
                </a:cxn>
                <a:cxn ang="T13">
                  <a:pos x="T6" y="T7"/>
                </a:cxn>
                <a:cxn ang="T14">
                  <a:pos x="T8" y="T9"/>
                </a:cxn>
              </a:cxnLst>
              <a:rect l="T15" t="T16" r="T17" b="T18"/>
              <a:pathLst>
                <a:path w="6" h="7">
                  <a:moveTo>
                    <a:pt x="5" y="0"/>
                  </a:moveTo>
                  <a:lnTo>
                    <a:pt x="5" y="3"/>
                  </a:lnTo>
                  <a:lnTo>
                    <a:pt x="5" y="4"/>
                  </a:lnTo>
                  <a:lnTo>
                    <a:pt x="3" y="4"/>
                  </a:lnTo>
                  <a:lnTo>
                    <a:pt x="0" y="6"/>
                  </a:lnTo>
                </a:path>
              </a:pathLst>
            </a:custGeom>
            <a:noFill/>
            <a:ln w="12700" cap="rnd">
              <a:solidFill>
                <a:srgbClr val="000000"/>
              </a:solidFill>
              <a:round/>
              <a:headEnd/>
              <a:tailEnd/>
            </a:ln>
          </p:spPr>
          <p:txBody>
            <a:bodyPr>
              <a:prstTxWarp prst="textNoShape">
                <a:avLst/>
              </a:prstTxWarp>
            </a:bodyPr>
            <a:lstStyle/>
            <a:p>
              <a:endParaRPr lang="en-US"/>
            </a:p>
          </p:txBody>
        </p:sp>
        <p:sp>
          <p:nvSpPr>
            <p:cNvPr id="26014" name="Freeform 953"/>
            <p:cNvSpPr>
              <a:spLocks/>
            </p:cNvSpPr>
            <p:nvPr/>
          </p:nvSpPr>
          <p:spPr bwMode="auto">
            <a:xfrm>
              <a:off x="5048" y="3233"/>
              <a:ext cx="13" cy="39"/>
            </a:xfrm>
            <a:custGeom>
              <a:avLst/>
              <a:gdLst>
                <a:gd name="T0" fmla="*/ 12 w 13"/>
                <a:gd name="T1" fmla="*/ 0 h 39"/>
                <a:gd name="T2" fmla="*/ 12 w 13"/>
                <a:gd name="T3" fmla="*/ 0 h 39"/>
                <a:gd name="T4" fmla="*/ 9 w 13"/>
                <a:gd name="T5" fmla="*/ 0 h 39"/>
                <a:gd name="T6" fmla="*/ 9 w 13"/>
                <a:gd name="T7" fmla="*/ 2 h 39"/>
                <a:gd name="T8" fmla="*/ 7 w 13"/>
                <a:gd name="T9" fmla="*/ 3 h 39"/>
                <a:gd name="T10" fmla="*/ 7 w 13"/>
                <a:gd name="T11" fmla="*/ 5 h 39"/>
                <a:gd name="T12" fmla="*/ 7 w 13"/>
                <a:gd name="T13" fmla="*/ 8 h 39"/>
                <a:gd name="T14" fmla="*/ 3 w 13"/>
                <a:gd name="T15" fmla="*/ 16 h 39"/>
                <a:gd name="T16" fmla="*/ 3 w 13"/>
                <a:gd name="T17" fmla="*/ 26 h 39"/>
                <a:gd name="T18" fmla="*/ 3 w 13"/>
                <a:gd name="T19" fmla="*/ 35 h 39"/>
                <a:gd name="T20" fmla="*/ 0 w 13"/>
                <a:gd name="T21" fmla="*/ 38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
                <a:gd name="T34" fmla="*/ 0 h 39"/>
                <a:gd name="T35" fmla="*/ 13 w 13"/>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 h="39">
                  <a:moveTo>
                    <a:pt x="12" y="0"/>
                  </a:moveTo>
                  <a:lnTo>
                    <a:pt x="12" y="0"/>
                  </a:lnTo>
                  <a:lnTo>
                    <a:pt x="9" y="0"/>
                  </a:lnTo>
                  <a:lnTo>
                    <a:pt x="9" y="2"/>
                  </a:lnTo>
                  <a:lnTo>
                    <a:pt x="7" y="3"/>
                  </a:lnTo>
                  <a:lnTo>
                    <a:pt x="7" y="5"/>
                  </a:lnTo>
                  <a:lnTo>
                    <a:pt x="7" y="8"/>
                  </a:lnTo>
                  <a:lnTo>
                    <a:pt x="3" y="16"/>
                  </a:lnTo>
                  <a:lnTo>
                    <a:pt x="3" y="26"/>
                  </a:lnTo>
                  <a:lnTo>
                    <a:pt x="3" y="35"/>
                  </a:lnTo>
                  <a:lnTo>
                    <a:pt x="0" y="38"/>
                  </a:lnTo>
                </a:path>
              </a:pathLst>
            </a:custGeom>
            <a:noFill/>
            <a:ln w="12700" cap="rnd">
              <a:solidFill>
                <a:srgbClr val="FFFFFF"/>
              </a:solidFill>
              <a:round/>
              <a:headEnd/>
              <a:tailEnd/>
            </a:ln>
          </p:spPr>
          <p:txBody>
            <a:bodyPr>
              <a:prstTxWarp prst="textNoShape">
                <a:avLst/>
              </a:prstTxWarp>
            </a:bodyPr>
            <a:lstStyle/>
            <a:p>
              <a:endParaRPr lang="en-US"/>
            </a:p>
          </p:txBody>
        </p:sp>
        <p:sp>
          <p:nvSpPr>
            <p:cNvPr id="26015" name="Freeform 954"/>
            <p:cNvSpPr>
              <a:spLocks/>
            </p:cNvSpPr>
            <p:nvPr/>
          </p:nvSpPr>
          <p:spPr bwMode="auto">
            <a:xfrm>
              <a:off x="5048" y="3221"/>
              <a:ext cx="84" cy="10"/>
            </a:xfrm>
            <a:custGeom>
              <a:avLst/>
              <a:gdLst>
                <a:gd name="T0" fmla="*/ 6 w 84"/>
                <a:gd name="T1" fmla="*/ 7 h 10"/>
                <a:gd name="T2" fmla="*/ 6 w 84"/>
                <a:gd name="T3" fmla="*/ 7 h 10"/>
                <a:gd name="T4" fmla="*/ 7 w 84"/>
                <a:gd name="T5" fmla="*/ 7 h 10"/>
                <a:gd name="T6" fmla="*/ 10 w 84"/>
                <a:gd name="T7" fmla="*/ 6 h 10"/>
                <a:gd name="T8" fmla="*/ 16 w 84"/>
                <a:gd name="T9" fmla="*/ 6 h 10"/>
                <a:gd name="T10" fmla="*/ 20 w 84"/>
                <a:gd name="T11" fmla="*/ 5 h 10"/>
                <a:gd name="T12" fmla="*/ 23 w 84"/>
                <a:gd name="T13" fmla="*/ 5 h 10"/>
                <a:gd name="T14" fmla="*/ 31 w 84"/>
                <a:gd name="T15" fmla="*/ 4 h 10"/>
                <a:gd name="T16" fmla="*/ 36 w 84"/>
                <a:gd name="T17" fmla="*/ 4 h 10"/>
                <a:gd name="T18" fmla="*/ 42 w 84"/>
                <a:gd name="T19" fmla="*/ 3 h 10"/>
                <a:gd name="T20" fmla="*/ 46 w 84"/>
                <a:gd name="T21" fmla="*/ 2 h 10"/>
                <a:gd name="T22" fmla="*/ 52 w 84"/>
                <a:gd name="T23" fmla="*/ 2 h 10"/>
                <a:gd name="T24" fmla="*/ 57 w 84"/>
                <a:gd name="T25" fmla="*/ 2 h 10"/>
                <a:gd name="T26" fmla="*/ 59 w 84"/>
                <a:gd name="T27" fmla="*/ 1 h 10"/>
                <a:gd name="T28" fmla="*/ 65 w 84"/>
                <a:gd name="T29" fmla="*/ 1 h 10"/>
                <a:gd name="T30" fmla="*/ 67 w 84"/>
                <a:gd name="T31" fmla="*/ 1 h 10"/>
                <a:gd name="T32" fmla="*/ 70 w 84"/>
                <a:gd name="T33" fmla="*/ 1 h 10"/>
                <a:gd name="T34" fmla="*/ 72 w 84"/>
                <a:gd name="T35" fmla="*/ 1 h 10"/>
                <a:gd name="T36" fmla="*/ 75 w 84"/>
                <a:gd name="T37" fmla="*/ 0 h 10"/>
                <a:gd name="T38" fmla="*/ 77 w 84"/>
                <a:gd name="T39" fmla="*/ 0 h 10"/>
                <a:gd name="T40" fmla="*/ 80 w 84"/>
                <a:gd name="T41" fmla="*/ 1 h 10"/>
                <a:gd name="T42" fmla="*/ 83 w 84"/>
                <a:gd name="T43" fmla="*/ 1 h 10"/>
                <a:gd name="T44" fmla="*/ 83 w 84"/>
                <a:gd name="T45" fmla="*/ 2 h 10"/>
                <a:gd name="T46" fmla="*/ 80 w 84"/>
                <a:gd name="T47" fmla="*/ 2 h 10"/>
                <a:gd name="T48" fmla="*/ 80 w 84"/>
                <a:gd name="T49" fmla="*/ 3 h 10"/>
                <a:gd name="T50" fmla="*/ 77 w 84"/>
                <a:gd name="T51" fmla="*/ 3 h 10"/>
                <a:gd name="T52" fmla="*/ 75 w 84"/>
                <a:gd name="T53" fmla="*/ 3 h 10"/>
                <a:gd name="T54" fmla="*/ 70 w 84"/>
                <a:gd name="T55" fmla="*/ 3 h 10"/>
                <a:gd name="T56" fmla="*/ 65 w 84"/>
                <a:gd name="T57" fmla="*/ 4 h 10"/>
                <a:gd name="T58" fmla="*/ 59 w 84"/>
                <a:gd name="T59" fmla="*/ 4 h 10"/>
                <a:gd name="T60" fmla="*/ 54 w 84"/>
                <a:gd name="T61" fmla="*/ 5 h 10"/>
                <a:gd name="T62" fmla="*/ 46 w 84"/>
                <a:gd name="T63" fmla="*/ 6 h 10"/>
                <a:gd name="T64" fmla="*/ 42 w 84"/>
                <a:gd name="T65" fmla="*/ 6 h 10"/>
                <a:gd name="T66" fmla="*/ 33 w 84"/>
                <a:gd name="T67" fmla="*/ 7 h 10"/>
                <a:gd name="T68" fmla="*/ 29 w 84"/>
                <a:gd name="T69" fmla="*/ 7 h 10"/>
                <a:gd name="T70" fmla="*/ 23 w 84"/>
                <a:gd name="T71" fmla="*/ 8 h 10"/>
                <a:gd name="T72" fmla="*/ 18 w 84"/>
                <a:gd name="T73" fmla="*/ 8 h 10"/>
                <a:gd name="T74" fmla="*/ 16 w 84"/>
                <a:gd name="T75" fmla="*/ 8 h 10"/>
                <a:gd name="T76" fmla="*/ 13 w 84"/>
                <a:gd name="T77" fmla="*/ 9 h 10"/>
                <a:gd name="T78" fmla="*/ 10 w 84"/>
                <a:gd name="T79" fmla="*/ 9 h 10"/>
                <a:gd name="T80" fmla="*/ 7 w 84"/>
                <a:gd name="T81" fmla="*/ 9 h 10"/>
                <a:gd name="T82" fmla="*/ 6 w 84"/>
                <a:gd name="T83" fmla="*/ 8 h 10"/>
                <a:gd name="T84" fmla="*/ 3 w 84"/>
                <a:gd name="T85" fmla="*/ 8 h 10"/>
                <a:gd name="T86" fmla="*/ 0 w 84"/>
                <a:gd name="T87" fmla="*/ 8 h 10"/>
                <a:gd name="T88" fmla="*/ 0 w 84"/>
                <a:gd name="T89" fmla="*/ 7 h 10"/>
                <a:gd name="T90" fmla="*/ 3 w 84"/>
                <a:gd name="T91" fmla="*/ 7 h 10"/>
                <a:gd name="T92" fmla="*/ 6 w 84"/>
                <a:gd name="T93" fmla="*/ 7 h 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4"/>
                <a:gd name="T142" fmla="*/ 0 h 10"/>
                <a:gd name="T143" fmla="*/ 84 w 84"/>
                <a:gd name="T144" fmla="*/ 10 h 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4" h="10">
                  <a:moveTo>
                    <a:pt x="6" y="7"/>
                  </a:moveTo>
                  <a:lnTo>
                    <a:pt x="6" y="7"/>
                  </a:lnTo>
                  <a:lnTo>
                    <a:pt x="7" y="7"/>
                  </a:lnTo>
                  <a:lnTo>
                    <a:pt x="10" y="6"/>
                  </a:lnTo>
                  <a:lnTo>
                    <a:pt x="16" y="6"/>
                  </a:lnTo>
                  <a:lnTo>
                    <a:pt x="20" y="5"/>
                  </a:lnTo>
                  <a:lnTo>
                    <a:pt x="23" y="5"/>
                  </a:lnTo>
                  <a:lnTo>
                    <a:pt x="31" y="4"/>
                  </a:lnTo>
                  <a:lnTo>
                    <a:pt x="36" y="4"/>
                  </a:lnTo>
                  <a:lnTo>
                    <a:pt x="42" y="3"/>
                  </a:lnTo>
                  <a:lnTo>
                    <a:pt x="46" y="2"/>
                  </a:lnTo>
                  <a:lnTo>
                    <a:pt x="52" y="2"/>
                  </a:lnTo>
                  <a:lnTo>
                    <a:pt x="57" y="2"/>
                  </a:lnTo>
                  <a:lnTo>
                    <a:pt x="59" y="1"/>
                  </a:lnTo>
                  <a:lnTo>
                    <a:pt x="65" y="1"/>
                  </a:lnTo>
                  <a:lnTo>
                    <a:pt x="67" y="1"/>
                  </a:lnTo>
                  <a:lnTo>
                    <a:pt x="70" y="1"/>
                  </a:lnTo>
                  <a:lnTo>
                    <a:pt x="72" y="1"/>
                  </a:lnTo>
                  <a:lnTo>
                    <a:pt x="75" y="0"/>
                  </a:lnTo>
                  <a:lnTo>
                    <a:pt x="77" y="0"/>
                  </a:lnTo>
                  <a:lnTo>
                    <a:pt x="80" y="1"/>
                  </a:lnTo>
                  <a:lnTo>
                    <a:pt x="83" y="1"/>
                  </a:lnTo>
                  <a:lnTo>
                    <a:pt x="83" y="2"/>
                  </a:lnTo>
                  <a:lnTo>
                    <a:pt x="80" y="2"/>
                  </a:lnTo>
                  <a:lnTo>
                    <a:pt x="80" y="3"/>
                  </a:lnTo>
                  <a:lnTo>
                    <a:pt x="77" y="3"/>
                  </a:lnTo>
                  <a:lnTo>
                    <a:pt x="75" y="3"/>
                  </a:lnTo>
                  <a:lnTo>
                    <a:pt x="70" y="3"/>
                  </a:lnTo>
                  <a:lnTo>
                    <a:pt x="65" y="4"/>
                  </a:lnTo>
                  <a:lnTo>
                    <a:pt x="59" y="4"/>
                  </a:lnTo>
                  <a:lnTo>
                    <a:pt x="54" y="5"/>
                  </a:lnTo>
                  <a:lnTo>
                    <a:pt x="46" y="6"/>
                  </a:lnTo>
                  <a:lnTo>
                    <a:pt x="42" y="6"/>
                  </a:lnTo>
                  <a:lnTo>
                    <a:pt x="33" y="7"/>
                  </a:lnTo>
                  <a:lnTo>
                    <a:pt x="29" y="7"/>
                  </a:lnTo>
                  <a:lnTo>
                    <a:pt x="23" y="8"/>
                  </a:lnTo>
                  <a:lnTo>
                    <a:pt x="18" y="8"/>
                  </a:lnTo>
                  <a:lnTo>
                    <a:pt x="16" y="8"/>
                  </a:lnTo>
                  <a:lnTo>
                    <a:pt x="13" y="9"/>
                  </a:lnTo>
                  <a:lnTo>
                    <a:pt x="10" y="9"/>
                  </a:lnTo>
                  <a:lnTo>
                    <a:pt x="7" y="9"/>
                  </a:lnTo>
                  <a:lnTo>
                    <a:pt x="6" y="8"/>
                  </a:lnTo>
                  <a:lnTo>
                    <a:pt x="3" y="8"/>
                  </a:lnTo>
                  <a:lnTo>
                    <a:pt x="0" y="8"/>
                  </a:lnTo>
                  <a:lnTo>
                    <a:pt x="0" y="7"/>
                  </a:lnTo>
                  <a:lnTo>
                    <a:pt x="3" y="7"/>
                  </a:lnTo>
                  <a:lnTo>
                    <a:pt x="6" y="7"/>
                  </a:lnTo>
                </a:path>
              </a:pathLst>
            </a:custGeom>
            <a:solidFill>
              <a:srgbClr val="FFC027"/>
            </a:solidFill>
            <a:ln w="127000" cap="rnd">
              <a:noFill/>
              <a:round/>
              <a:headEnd/>
              <a:tailEnd/>
            </a:ln>
          </p:spPr>
          <p:txBody>
            <a:bodyPr>
              <a:prstTxWarp prst="textNoShape">
                <a:avLst/>
              </a:prstTxWarp>
            </a:bodyPr>
            <a:lstStyle/>
            <a:p>
              <a:endParaRPr lang="en-US"/>
            </a:p>
          </p:txBody>
        </p:sp>
        <p:sp>
          <p:nvSpPr>
            <p:cNvPr id="26016" name="Freeform 955"/>
            <p:cNvSpPr>
              <a:spLocks/>
            </p:cNvSpPr>
            <p:nvPr/>
          </p:nvSpPr>
          <p:spPr bwMode="auto">
            <a:xfrm>
              <a:off x="5048" y="3221"/>
              <a:ext cx="89" cy="15"/>
            </a:xfrm>
            <a:custGeom>
              <a:avLst/>
              <a:gdLst>
                <a:gd name="T0" fmla="*/ 3 w 89"/>
                <a:gd name="T1" fmla="*/ 11 h 15"/>
                <a:gd name="T2" fmla="*/ 6 w 89"/>
                <a:gd name="T3" fmla="*/ 9 h 15"/>
                <a:gd name="T4" fmla="*/ 8 w 89"/>
                <a:gd name="T5" fmla="*/ 9 h 15"/>
                <a:gd name="T6" fmla="*/ 11 w 89"/>
                <a:gd name="T7" fmla="*/ 9 h 15"/>
                <a:gd name="T8" fmla="*/ 14 w 89"/>
                <a:gd name="T9" fmla="*/ 9 h 15"/>
                <a:gd name="T10" fmla="*/ 20 w 89"/>
                <a:gd name="T11" fmla="*/ 8 h 15"/>
                <a:gd name="T12" fmla="*/ 25 w 89"/>
                <a:gd name="T13" fmla="*/ 8 h 15"/>
                <a:gd name="T14" fmla="*/ 31 w 89"/>
                <a:gd name="T15" fmla="*/ 6 h 15"/>
                <a:gd name="T16" fmla="*/ 39 w 89"/>
                <a:gd name="T17" fmla="*/ 4 h 15"/>
                <a:gd name="T18" fmla="*/ 46 w 89"/>
                <a:gd name="T19" fmla="*/ 4 h 15"/>
                <a:gd name="T20" fmla="*/ 51 w 89"/>
                <a:gd name="T21" fmla="*/ 3 h 15"/>
                <a:gd name="T22" fmla="*/ 57 w 89"/>
                <a:gd name="T23" fmla="*/ 3 h 15"/>
                <a:gd name="T24" fmla="*/ 63 w 89"/>
                <a:gd name="T25" fmla="*/ 1 h 15"/>
                <a:gd name="T26" fmla="*/ 65 w 89"/>
                <a:gd name="T27" fmla="*/ 1 h 15"/>
                <a:gd name="T28" fmla="*/ 68 w 89"/>
                <a:gd name="T29" fmla="*/ 1 h 15"/>
                <a:gd name="T30" fmla="*/ 71 w 89"/>
                <a:gd name="T31" fmla="*/ 1 h 15"/>
                <a:gd name="T32" fmla="*/ 74 w 89"/>
                <a:gd name="T33" fmla="*/ 1 h 15"/>
                <a:gd name="T34" fmla="*/ 74 w 89"/>
                <a:gd name="T35" fmla="*/ 0 h 15"/>
                <a:gd name="T36" fmla="*/ 77 w 89"/>
                <a:gd name="T37" fmla="*/ 0 h 15"/>
                <a:gd name="T38" fmla="*/ 79 w 89"/>
                <a:gd name="T39" fmla="*/ 0 h 15"/>
                <a:gd name="T40" fmla="*/ 82 w 89"/>
                <a:gd name="T41" fmla="*/ 0 h 15"/>
                <a:gd name="T42" fmla="*/ 85 w 89"/>
                <a:gd name="T43" fmla="*/ 0 h 15"/>
                <a:gd name="T44" fmla="*/ 88 w 89"/>
                <a:gd name="T45" fmla="*/ 0 h 15"/>
                <a:gd name="T46" fmla="*/ 88 w 89"/>
                <a:gd name="T47" fmla="*/ 1 h 15"/>
                <a:gd name="T48" fmla="*/ 88 w 89"/>
                <a:gd name="T49" fmla="*/ 3 h 15"/>
                <a:gd name="T50" fmla="*/ 85 w 89"/>
                <a:gd name="T51" fmla="*/ 4 h 15"/>
                <a:gd name="T52" fmla="*/ 82 w 89"/>
                <a:gd name="T53" fmla="*/ 4 h 15"/>
                <a:gd name="T54" fmla="*/ 77 w 89"/>
                <a:gd name="T55" fmla="*/ 4 h 15"/>
                <a:gd name="T56" fmla="*/ 71 w 89"/>
                <a:gd name="T57" fmla="*/ 6 h 15"/>
                <a:gd name="T58" fmla="*/ 65 w 89"/>
                <a:gd name="T59" fmla="*/ 6 h 15"/>
                <a:gd name="T60" fmla="*/ 60 w 89"/>
                <a:gd name="T61" fmla="*/ 8 h 15"/>
                <a:gd name="T62" fmla="*/ 51 w 89"/>
                <a:gd name="T63" fmla="*/ 8 h 15"/>
                <a:gd name="T64" fmla="*/ 42 w 89"/>
                <a:gd name="T65" fmla="*/ 9 h 15"/>
                <a:gd name="T66" fmla="*/ 36 w 89"/>
                <a:gd name="T67" fmla="*/ 11 h 15"/>
                <a:gd name="T68" fmla="*/ 31 w 89"/>
                <a:gd name="T69" fmla="*/ 11 h 15"/>
                <a:gd name="T70" fmla="*/ 25 w 89"/>
                <a:gd name="T71" fmla="*/ 12 h 15"/>
                <a:gd name="T72" fmla="*/ 20 w 89"/>
                <a:gd name="T73" fmla="*/ 12 h 15"/>
                <a:gd name="T74" fmla="*/ 17 w 89"/>
                <a:gd name="T75" fmla="*/ 12 h 15"/>
                <a:gd name="T76" fmla="*/ 14 w 89"/>
                <a:gd name="T77" fmla="*/ 12 h 15"/>
                <a:gd name="T78" fmla="*/ 11 w 89"/>
                <a:gd name="T79" fmla="*/ 12 h 15"/>
                <a:gd name="T80" fmla="*/ 8 w 89"/>
                <a:gd name="T81" fmla="*/ 14 h 15"/>
                <a:gd name="T82" fmla="*/ 6 w 89"/>
                <a:gd name="T83" fmla="*/ 12 h 15"/>
                <a:gd name="T84" fmla="*/ 3 w 89"/>
                <a:gd name="T85" fmla="*/ 12 h 15"/>
                <a:gd name="T86" fmla="*/ 0 w 89"/>
                <a:gd name="T87" fmla="*/ 12 h 15"/>
                <a:gd name="T88" fmla="*/ 0 w 89"/>
                <a:gd name="T89" fmla="*/ 11 h 15"/>
                <a:gd name="T90" fmla="*/ 3 w 89"/>
                <a:gd name="T91" fmla="*/ 11 h 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
                <a:gd name="T139" fmla="*/ 0 h 15"/>
                <a:gd name="T140" fmla="*/ 89 w 89"/>
                <a:gd name="T141" fmla="*/ 15 h 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 h="15">
                  <a:moveTo>
                    <a:pt x="3" y="11"/>
                  </a:moveTo>
                  <a:lnTo>
                    <a:pt x="6" y="9"/>
                  </a:lnTo>
                  <a:lnTo>
                    <a:pt x="8" y="9"/>
                  </a:lnTo>
                  <a:lnTo>
                    <a:pt x="11" y="9"/>
                  </a:lnTo>
                  <a:lnTo>
                    <a:pt x="14" y="9"/>
                  </a:lnTo>
                  <a:lnTo>
                    <a:pt x="20" y="8"/>
                  </a:lnTo>
                  <a:lnTo>
                    <a:pt x="25" y="8"/>
                  </a:lnTo>
                  <a:lnTo>
                    <a:pt x="31" y="6"/>
                  </a:lnTo>
                  <a:lnTo>
                    <a:pt x="39" y="4"/>
                  </a:lnTo>
                  <a:lnTo>
                    <a:pt x="46" y="4"/>
                  </a:lnTo>
                  <a:lnTo>
                    <a:pt x="51" y="3"/>
                  </a:lnTo>
                  <a:lnTo>
                    <a:pt x="57" y="3"/>
                  </a:lnTo>
                  <a:lnTo>
                    <a:pt x="63" y="1"/>
                  </a:lnTo>
                  <a:lnTo>
                    <a:pt x="65" y="1"/>
                  </a:lnTo>
                  <a:lnTo>
                    <a:pt x="68" y="1"/>
                  </a:lnTo>
                  <a:lnTo>
                    <a:pt x="71" y="1"/>
                  </a:lnTo>
                  <a:lnTo>
                    <a:pt x="74" y="1"/>
                  </a:lnTo>
                  <a:lnTo>
                    <a:pt x="74" y="0"/>
                  </a:lnTo>
                  <a:lnTo>
                    <a:pt x="77" y="0"/>
                  </a:lnTo>
                  <a:lnTo>
                    <a:pt x="79" y="0"/>
                  </a:lnTo>
                  <a:lnTo>
                    <a:pt x="82" y="0"/>
                  </a:lnTo>
                  <a:lnTo>
                    <a:pt x="85" y="0"/>
                  </a:lnTo>
                  <a:lnTo>
                    <a:pt x="88" y="0"/>
                  </a:lnTo>
                  <a:lnTo>
                    <a:pt x="88" y="1"/>
                  </a:lnTo>
                  <a:lnTo>
                    <a:pt x="88" y="3"/>
                  </a:lnTo>
                  <a:lnTo>
                    <a:pt x="85" y="4"/>
                  </a:lnTo>
                  <a:lnTo>
                    <a:pt x="82" y="4"/>
                  </a:lnTo>
                  <a:lnTo>
                    <a:pt x="77" y="4"/>
                  </a:lnTo>
                  <a:lnTo>
                    <a:pt x="71" y="6"/>
                  </a:lnTo>
                  <a:lnTo>
                    <a:pt x="65" y="6"/>
                  </a:lnTo>
                  <a:lnTo>
                    <a:pt x="60" y="8"/>
                  </a:lnTo>
                  <a:lnTo>
                    <a:pt x="51" y="8"/>
                  </a:lnTo>
                  <a:lnTo>
                    <a:pt x="42" y="9"/>
                  </a:lnTo>
                  <a:lnTo>
                    <a:pt x="36" y="11"/>
                  </a:lnTo>
                  <a:lnTo>
                    <a:pt x="31" y="11"/>
                  </a:lnTo>
                  <a:lnTo>
                    <a:pt x="25" y="12"/>
                  </a:lnTo>
                  <a:lnTo>
                    <a:pt x="20" y="12"/>
                  </a:lnTo>
                  <a:lnTo>
                    <a:pt x="17" y="12"/>
                  </a:lnTo>
                  <a:lnTo>
                    <a:pt x="14" y="12"/>
                  </a:lnTo>
                  <a:lnTo>
                    <a:pt x="11" y="12"/>
                  </a:lnTo>
                  <a:lnTo>
                    <a:pt x="8" y="14"/>
                  </a:lnTo>
                  <a:lnTo>
                    <a:pt x="6" y="12"/>
                  </a:lnTo>
                  <a:lnTo>
                    <a:pt x="3" y="12"/>
                  </a:lnTo>
                  <a:lnTo>
                    <a:pt x="0" y="12"/>
                  </a:lnTo>
                  <a:lnTo>
                    <a:pt x="0" y="11"/>
                  </a:lnTo>
                  <a:lnTo>
                    <a:pt x="3" y="11"/>
                  </a:lnTo>
                </a:path>
              </a:pathLst>
            </a:custGeom>
            <a:noFill/>
            <a:ln w="12700" cap="rnd">
              <a:solidFill>
                <a:srgbClr val="000000"/>
              </a:solidFill>
              <a:round/>
              <a:headEnd/>
              <a:tailEnd/>
            </a:ln>
          </p:spPr>
          <p:txBody>
            <a:bodyPr>
              <a:prstTxWarp prst="textNoShape">
                <a:avLst/>
              </a:prstTxWarp>
            </a:bodyPr>
            <a:lstStyle/>
            <a:p>
              <a:endParaRPr lang="en-US"/>
            </a:p>
          </p:txBody>
        </p:sp>
        <p:sp>
          <p:nvSpPr>
            <p:cNvPr id="26017" name="Freeform 956"/>
            <p:cNvSpPr>
              <a:spLocks/>
            </p:cNvSpPr>
            <p:nvPr/>
          </p:nvSpPr>
          <p:spPr bwMode="auto">
            <a:xfrm>
              <a:off x="5060" y="3230"/>
              <a:ext cx="69" cy="4"/>
            </a:xfrm>
            <a:custGeom>
              <a:avLst/>
              <a:gdLst>
                <a:gd name="T0" fmla="*/ 0 w 69"/>
                <a:gd name="T1" fmla="*/ 3 h 4"/>
                <a:gd name="T2" fmla="*/ 8 w 69"/>
                <a:gd name="T3" fmla="*/ 3 h 4"/>
                <a:gd name="T4" fmla="*/ 68 w 69"/>
                <a:gd name="T5" fmla="*/ 0 h 4"/>
                <a:gd name="T6" fmla="*/ 65 w 69"/>
                <a:gd name="T7" fmla="*/ 0 h 4"/>
                <a:gd name="T8" fmla="*/ 63 w 69"/>
                <a:gd name="T9" fmla="*/ 0 h 4"/>
                <a:gd name="T10" fmla="*/ 60 w 69"/>
                <a:gd name="T11" fmla="*/ 0 h 4"/>
                <a:gd name="T12" fmla="*/ 58 w 69"/>
                <a:gd name="T13" fmla="*/ 0 h 4"/>
                <a:gd name="T14" fmla="*/ 55 w 69"/>
                <a:gd name="T15" fmla="*/ 0 h 4"/>
                <a:gd name="T16" fmla="*/ 53 w 69"/>
                <a:gd name="T17" fmla="*/ 0 h 4"/>
                <a:gd name="T18" fmla="*/ 50 w 69"/>
                <a:gd name="T19" fmla="*/ 0 h 4"/>
                <a:gd name="T20" fmla="*/ 46 w 69"/>
                <a:gd name="T21" fmla="*/ 1 h 4"/>
                <a:gd name="T22" fmla="*/ 43 w 69"/>
                <a:gd name="T23" fmla="*/ 1 h 4"/>
                <a:gd name="T24" fmla="*/ 38 w 69"/>
                <a:gd name="T25" fmla="*/ 1 h 4"/>
                <a:gd name="T26" fmla="*/ 33 w 69"/>
                <a:gd name="T27" fmla="*/ 1 h 4"/>
                <a:gd name="T28" fmla="*/ 28 w 69"/>
                <a:gd name="T29" fmla="*/ 1 h 4"/>
                <a:gd name="T30" fmla="*/ 25 w 69"/>
                <a:gd name="T31" fmla="*/ 1 h 4"/>
                <a:gd name="T32" fmla="*/ 21 w 69"/>
                <a:gd name="T33" fmla="*/ 2 h 4"/>
                <a:gd name="T34" fmla="*/ 15 w 69"/>
                <a:gd name="T35" fmla="*/ 2 h 4"/>
                <a:gd name="T36" fmla="*/ 13 w 69"/>
                <a:gd name="T37" fmla="*/ 2 h 4"/>
                <a:gd name="T38" fmla="*/ 8 w 69"/>
                <a:gd name="T39" fmla="*/ 3 h 4"/>
                <a:gd name="T40" fmla="*/ 5 w 69"/>
                <a:gd name="T41" fmla="*/ 3 h 4"/>
                <a:gd name="T42" fmla="*/ 3 w 69"/>
                <a:gd name="T43" fmla="*/ 3 h 4"/>
                <a:gd name="T44" fmla="*/ 0 w 69"/>
                <a:gd name="T45" fmla="*/ 3 h 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9"/>
                <a:gd name="T70" fmla="*/ 0 h 4"/>
                <a:gd name="T71" fmla="*/ 69 w 69"/>
                <a:gd name="T72" fmla="*/ 4 h 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9" h="4">
                  <a:moveTo>
                    <a:pt x="0" y="3"/>
                  </a:moveTo>
                  <a:lnTo>
                    <a:pt x="8" y="3"/>
                  </a:lnTo>
                  <a:lnTo>
                    <a:pt x="68" y="0"/>
                  </a:lnTo>
                  <a:lnTo>
                    <a:pt x="65" y="0"/>
                  </a:lnTo>
                  <a:lnTo>
                    <a:pt x="63" y="0"/>
                  </a:lnTo>
                  <a:lnTo>
                    <a:pt x="60" y="0"/>
                  </a:lnTo>
                  <a:lnTo>
                    <a:pt x="58" y="0"/>
                  </a:lnTo>
                  <a:lnTo>
                    <a:pt x="55" y="0"/>
                  </a:lnTo>
                  <a:lnTo>
                    <a:pt x="53" y="0"/>
                  </a:lnTo>
                  <a:lnTo>
                    <a:pt x="50" y="0"/>
                  </a:lnTo>
                  <a:lnTo>
                    <a:pt x="46" y="1"/>
                  </a:lnTo>
                  <a:lnTo>
                    <a:pt x="43" y="1"/>
                  </a:lnTo>
                  <a:lnTo>
                    <a:pt x="38" y="1"/>
                  </a:lnTo>
                  <a:lnTo>
                    <a:pt x="33" y="1"/>
                  </a:lnTo>
                  <a:lnTo>
                    <a:pt x="28" y="1"/>
                  </a:lnTo>
                  <a:lnTo>
                    <a:pt x="25" y="1"/>
                  </a:lnTo>
                  <a:lnTo>
                    <a:pt x="21" y="2"/>
                  </a:lnTo>
                  <a:lnTo>
                    <a:pt x="15" y="2"/>
                  </a:lnTo>
                  <a:lnTo>
                    <a:pt x="13" y="2"/>
                  </a:lnTo>
                  <a:lnTo>
                    <a:pt x="8" y="3"/>
                  </a:lnTo>
                  <a:lnTo>
                    <a:pt x="5" y="3"/>
                  </a:lnTo>
                  <a:lnTo>
                    <a:pt x="3" y="3"/>
                  </a:lnTo>
                  <a:lnTo>
                    <a:pt x="0" y="3"/>
                  </a:lnTo>
                </a:path>
              </a:pathLst>
            </a:custGeom>
            <a:solidFill>
              <a:srgbClr val="B3B3B3"/>
            </a:solidFill>
            <a:ln w="127000" cap="rnd">
              <a:noFill/>
              <a:round/>
              <a:headEnd/>
              <a:tailEnd/>
            </a:ln>
          </p:spPr>
          <p:txBody>
            <a:bodyPr>
              <a:prstTxWarp prst="textNoShape">
                <a:avLst/>
              </a:prstTxWarp>
            </a:bodyPr>
            <a:lstStyle/>
            <a:p>
              <a:endParaRPr lang="en-US"/>
            </a:p>
          </p:txBody>
        </p:sp>
        <p:sp>
          <p:nvSpPr>
            <p:cNvPr id="26018" name="Freeform 957"/>
            <p:cNvSpPr>
              <a:spLocks/>
            </p:cNvSpPr>
            <p:nvPr/>
          </p:nvSpPr>
          <p:spPr bwMode="auto">
            <a:xfrm>
              <a:off x="5060" y="3232"/>
              <a:ext cx="4" cy="2"/>
            </a:xfrm>
            <a:custGeom>
              <a:avLst/>
              <a:gdLst>
                <a:gd name="T0" fmla="*/ 0 w 4"/>
                <a:gd name="T1" fmla="*/ 1 h 2"/>
                <a:gd name="T2" fmla="*/ 0 w 4"/>
                <a:gd name="T3" fmla="*/ 1 h 2"/>
                <a:gd name="T4" fmla="*/ 3 w 4"/>
                <a:gd name="T5" fmla="*/ 0 h 2"/>
                <a:gd name="T6" fmla="*/ 3 w 4"/>
                <a:gd name="T7" fmla="*/ 1 h 2"/>
                <a:gd name="T8" fmla="*/ 0 w 4"/>
                <a:gd name="T9" fmla="*/ 1 h 2"/>
                <a:gd name="T10" fmla="*/ 0 60000 65536"/>
                <a:gd name="T11" fmla="*/ 0 60000 65536"/>
                <a:gd name="T12" fmla="*/ 0 60000 65536"/>
                <a:gd name="T13" fmla="*/ 0 60000 65536"/>
                <a:gd name="T14" fmla="*/ 0 60000 65536"/>
                <a:gd name="T15" fmla="*/ 0 w 4"/>
                <a:gd name="T16" fmla="*/ 0 h 2"/>
                <a:gd name="T17" fmla="*/ 4 w 4"/>
                <a:gd name="T18" fmla="*/ 2 h 2"/>
              </a:gdLst>
              <a:ahLst/>
              <a:cxnLst>
                <a:cxn ang="T10">
                  <a:pos x="T0" y="T1"/>
                </a:cxn>
                <a:cxn ang="T11">
                  <a:pos x="T2" y="T3"/>
                </a:cxn>
                <a:cxn ang="T12">
                  <a:pos x="T4" y="T5"/>
                </a:cxn>
                <a:cxn ang="T13">
                  <a:pos x="T6" y="T7"/>
                </a:cxn>
                <a:cxn ang="T14">
                  <a:pos x="T8" y="T9"/>
                </a:cxn>
              </a:cxnLst>
              <a:rect l="T15" t="T16" r="T17" b="T18"/>
              <a:pathLst>
                <a:path w="4" h="2">
                  <a:moveTo>
                    <a:pt x="0" y="1"/>
                  </a:moveTo>
                  <a:lnTo>
                    <a:pt x="0" y="1"/>
                  </a:lnTo>
                  <a:lnTo>
                    <a:pt x="3" y="0"/>
                  </a:lnTo>
                  <a:lnTo>
                    <a:pt x="3" y="1"/>
                  </a:lnTo>
                  <a:lnTo>
                    <a:pt x="0"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6019" name="Freeform 958"/>
            <p:cNvSpPr>
              <a:spLocks/>
            </p:cNvSpPr>
            <p:nvPr/>
          </p:nvSpPr>
          <p:spPr bwMode="auto">
            <a:xfrm>
              <a:off x="4920" y="3266"/>
              <a:ext cx="149" cy="16"/>
            </a:xfrm>
            <a:custGeom>
              <a:avLst/>
              <a:gdLst>
                <a:gd name="T0" fmla="*/ 6 w 149"/>
                <a:gd name="T1" fmla="*/ 15 h 16"/>
                <a:gd name="T2" fmla="*/ 0 w 149"/>
                <a:gd name="T3" fmla="*/ 15 h 16"/>
                <a:gd name="T4" fmla="*/ 0 w 149"/>
                <a:gd name="T5" fmla="*/ 12 h 16"/>
                <a:gd name="T6" fmla="*/ 6 w 149"/>
                <a:gd name="T7" fmla="*/ 12 h 16"/>
                <a:gd name="T8" fmla="*/ 10 w 149"/>
                <a:gd name="T9" fmla="*/ 11 h 16"/>
                <a:gd name="T10" fmla="*/ 19 w 149"/>
                <a:gd name="T11" fmla="*/ 11 h 16"/>
                <a:gd name="T12" fmla="*/ 29 w 149"/>
                <a:gd name="T13" fmla="*/ 10 h 16"/>
                <a:gd name="T14" fmla="*/ 40 w 149"/>
                <a:gd name="T15" fmla="*/ 9 h 16"/>
                <a:gd name="T16" fmla="*/ 50 w 149"/>
                <a:gd name="T17" fmla="*/ 8 h 16"/>
                <a:gd name="T18" fmla="*/ 63 w 149"/>
                <a:gd name="T19" fmla="*/ 6 h 16"/>
                <a:gd name="T20" fmla="*/ 74 w 149"/>
                <a:gd name="T21" fmla="*/ 5 h 16"/>
                <a:gd name="T22" fmla="*/ 85 w 149"/>
                <a:gd name="T23" fmla="*/ 4 h 16"/>
                <a:gd name="T24" fmla="*/ 95 w 149"/>
                <a:gd name="T25" fmla="*/ 4 h 16"/>
                <a:gd name="T26" fmla="*/ 106 w 149"/>
                <a:gd name="T27" fmla="*/ 3 h 16"/>
                <a:gd name="T28" fmla="*/ 114 w 149"/>
                <a:gd name="T29" fmla="*/ 1 h 16"/>
                <a:gd name="T30" fmla="*/ 122 w 149"/>
                <a:gd name="T31" fmla="*/ 1 h 16"/>
                <a:gd name="T32" fmla="*/ 127 w 149"/>
                <a:gd name="T33" fmla="*/ 0 h 16"/>
                <a:gd name="T34" fmla="*/ 132 w 149"/>
                <a:gd name="T35" fmla="*/ 0 h 16"/>
                <a:gd name="T36" fmla="*/ 138 w 149"/>
                <a:gd name="T37" fmla="*/ 0 h 16"/>
                <a:gd name="T38" fmla="*/ 142 w 149"/>
                <a:gd name="T39" fmla="*/ 0 h 16"/>
                <a:gd name="T40" fmla="*/ 148 w 149"/>
                <a:gd name="T41" fmla="*/ 1 h 16"/>
                <a:gd name="T42" fmla="*/ 145 w 149"/>
                <a:gd name="T43" fmla="*/ 4 h 16"/>
                <a:gd name="T44" fmla="*/ 140 w 149"/>
                <a:gd name="T45" fmla="*/ 4 h 16"/>
                <a:gd name="T46" fmla="*/ 135 w 149"/>
                <a:gd name="T47" fmla="*/ 4 h 16"/>
                <a:gd name="T48" fmla="*/ 129 w 149"/>
                <a:gd name="T49" fmla="*/ 4 h 16"/>
                <a:gd name="T50" fmla="*/ 124 w 149"/>
                <a:gd name="T51" fmla="*/ 4 h 16"/>
                <a:gd name="T52" fmla="*/ 111 w 149"/>
                <a:gd name="T53" fmla="*/ 5 h 16"/>
                <a:gd name="T54" fmla="*/ 95 w 149"/>
                <a:gd name="T55" fmla="*/ 8 h 16"/>
                <a:gd name="T56" fmla="*/ 74 w 149"/>
                <a:gd name="T57" fmla="*/ 9 h 16"/>
                <a:gd name="T58" fmla="*/ 53 w 149"/>
                <a:gd name="T59" fmla="*/ 11 h 16"/>
                <a:gd name="T60" fmla="*/ 32 w 149"/>
                <a:gd name="T61" fmla="*/ 12 h 16"/>
                <a:gd name="T62" fmla="*/ 16 w 149"/>
                <a:gd name="T63" fmla="*/ 14 h 16"/>
                <a:gd name="T64" fmla="*/ 8 w 149"/>
                <a:gd name="T65" fmla="*/ 15 h 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9"/>
                <a:gd name="T100" fmla="*/ 0 h 16"/>
                <a:gd name="T101" fmla="*/ 149 w 149"/>
                <a:gd name="T102" fmla="*/ 16 h 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9" h="16">
                  <a:moveTo>
                    <a:pt x="6" y="15"/>
                  </a:moveTo>
                  <a:lnTo>
                    <a:pt x="6" y="15"/>
                  </a:lnTo>
                  <a:lnTo>
                    <a:pt x="3" y="15"/>
                  </a:lnTo>
                  <a:lnTo>
                    <a:pt x="0" y="15"/>
                  </a:lnTo>
                  <a:lnTo>
                    <a:pt x="0" y="14"/>
                  </a:lnTo>
                  <a:lnTo>
                    <a:pt x="0" y="12"/>
                  </a:lnTo>
                  <a:lnTo>
                    <a:pt x="3" y="12"/>
                  </a:lnTo>
                  <a:lnTo>
                    <a:pt x="6" y="12"/>
                  </a:lnTo>
                  <a:lnTo>
                    <a:pt x="8" y="11"/>
                  </a:lnTo>
                  <a:lnTo>
                    <a:pt x="10" y="11"/>
                  </a:lnTo>
                  <a:lnTo>
                    <a:pt x="16" y="11"/>
                  </a:lnTo>
                  <a:lnTo>
                    <a:pt x="19" y="11"/>
                  </a:lnTo>
                  <a:lnTo>
                    <a:pt x="24" y="10"/>
                  </a:lnTo>
                  <a:lnTo>
                    <a:pt x="29" y="10"/>
                  </a:lnTo>
                  <a:lnTo>
                    <a:pt x="35" y="10"/>
                  </a:lnTo>
                  <a:lnTo>
                    <a:pt x="40" y="9"/>
                  </a:lnTo>
                  <a:lnTo>
                    <a:pt x="45" y="9"/>
                  </a:lnTo>
                  <a:lnTo>
                    <a:pt x="50" y="8"/>
                  </a:lnTo>
                  <a:lnTo>
                    <a:pt x="56" y="8"/>
                  </a:lnTo>
                  <a:lnTo>
                    <a:pt x="63" y="6"/>
                  </a:lnTo>
                  <a:lnTo>
                    <a:pt x="69" y="6"/>
                  </a:lnTo>
                  <a:lnTo>
                    <a:pt x="74" y="5"/>
                  </a:lnTo>
                  <a:lnTo>
                    <a:pt x="79" y="5"/>
                  </a:lnTo>
                  <a:lnTo>
                    <a:pt x="85" y="4"/>
                  </a:lnTo>
                  <a:lnTo>
                    <a:pt x="90" y="4"/>
                  </a:lnTo>
                  <a:lnTo>
                    <a:pt x="95" y="4"/>
                  </a:lnTo>
                  <a:lnTo>
                    <a:pt x="101" y="3"/>
                  </a:lnTo>
                  <a:lnTo>
                    <a:pt x="106" y="3"/>
                  </a:lnTo>
                  <a:lnTo>
                    <a:pt x="111" y="3"/>
                  </a:lnTo>
                  <a:lnTo>
                    <a:pt x="114" y="1"/>
                  </a:lnTo>
                  <a:lnTo>
                    <a:pt x="119" y="1"/>
                  </a:lnTo>
                  <a:lnTo>
                    <a:pt x="122" y="1"/>
                  </a:lnTo>
                  <a:lnTo>
                    <a:pt x="124" y="1"/>
                  </a:lnTo>
                  <a:lnTo>
                    <a:pt x="127" y="0"/>
                  </a:lnTo>
                  <a:lnTo>
                    <a:pt x="129" y="0"/>
                  </a:lnTo>
                  <a:lnTo>
                    <a:pt x="132" y="0"/>
                  </a:lnTo>
                  <a:lnTo>
                    <a:pt x="135" y="0"/>
                  </a:lnTo>
                  <a:lnTo>
                    <a:pt x="138" y="0"/>
                  </a:lnTo>
                  <a:lnTo>
                    <a:pt x="140" y="0"/>
                  </a:lnTo>
                  <a:lnTo>
                    <a:pt x="142" y="0"/>
                  </a:lnTo>
                  <a:lnTo>
                    <a:pt x="145" y="1"/>
                  </a:lnTo>
                  <a:lnTo>
                    <a:pt x="148" y="1"/>
                  </a:lnTo>
                  <a:lnTo>
                    <a:pt x="148" y="4"/>
                  </a:lnTo>
                  <a:lnTo>
                    <a:pt x="145" y="4"/>
                  </a:lnTo>
                  <a:lnTo>
                    <a:pt x="142" y="4"/>
                  </a:lnTo>
                  <a:lnTo>
                    <a:pt x="140" y="4"/>
                  </a:lnTo>
                  <a:lnTo>
                    <a:pt x="138" y="4"/>
                  </a:lnTo>
                  <a:lnTo>
                    <a:pt x="135" y="4"/>
                  </a:lnTo>
                  <a:lnTo>
                    <a:pt x="132" y="4"/>
                  </a:lnTo>
                  <a:lnTo>
                    <a:pt x="129" y="4"/>
                  </a:lnTo>
                  <a:lnTo>
                    <a:pt x="127" y="4"/>
                  </a:lnTo>
                  <a:lnTo>
                    <a:pt x="124" y="4"/>
                  </a:lnTo>
                  <a:lnTo>
                    <a:pt x="119" y="5"/>
                  </a:lnTo>
                  <a:lnTo>
                    <a:pt x="111" y="5"/>
                  </a:lnTo>
                  <a:lnTo>
                    <a:pt x="103" y="6"/>
                  </a:lnTo>
                  <a:lnTo>
                    <a:pt x="95" y="8"/>
                  </a:lnTo>
                  <a:lnTo>
                    <a:pt x="85" y="8"/>
                  </a:lnTo>
                  <a:lnTo>
                    <a:pt x="74" y="9"/>
                  </a:lnTo>
                  <a:lnTo>
                    <a:pt x="63" y="10"/>
                  </a:lnTo>
                  <a:lnTo>
                    <a:pt x="53" y="11"/>
                  </a:lnTo>
                  <a:lnTo>
                    <a:pt x="42" y="11"/>
                  </a:lnTo>
                  <a:lnTo>
                    <a:pt x="32" y="12"/>
                  </a:lnTo>
                  <a:lnTo>
                    <a:pt x="24" y="14"/>
                  </a:lnTo>
                  <a:lnTo>
                    <a:pt x="16" y="14"/>
                  </a:lnTo>
                  <a:lnTo>
                    <a:pt x="10" y="15"/>
                  </a:lnTo>
                  <a:lnTo>
                    <a:pt x="8" y="15"/>
                  </a:lnTo>
                  <a:lnTo>
                    <a:pt x="6" y="15"/>
                  </a:lnTo>
                </a:path>
              </a:pathLst>
            </a:custGeom>
            <a:solidFill>
              <a:srgbClr val="FFC027"/>
            </a:solidFill>
            <a:ln w="127000" cap="rnd">
              <a:noFill/>
              <a:round/>
              <a:headEnd/>
              <a:tailEnd/>
            </a:ln>
          </p:spPr>
          <p:txBody>
            <a:bodyPr>
              <a:prstTxWarp prst="textNoShape">
                <a:avLst/>
              </a:prstTxWarp>
            </a:bodyPr>
            <a:lstStyle/>
            <a:p>
              <a:endParaRPr lang="en-US"/>
            </a:p>
          </p:txBody>
        </p:sp>
        <p:sp>
          <p:nvSpPr>
            <p:cNvPr id="26020" name="Freeform 959"/>
            <p:cNvSpPr>
              <a:spLocks/>
            </p:cNvSpPr>
            <p:nvPr/>
          </p:nvSpPr>
          <p:spPr bwMode="auto">
            <a:xfrm>
              <a:off x="4920" y="3266"/>
              <a:ext cx="157" cy="21"/>
            </a:xfrm>
            <a:custGeom>
              <a:avLst/>
              <a:gdLst>
                <a:gd name="T0" fmla="*/ 3 w 157"/>
                <a:gd name="T1" fmla="*/ 20 h 21"/>
                <a:gd name="T2" fmla="*/ 0 w 157"/>
                <a:gd name="T3" fmla="*/ 18 h 21"/>
                <a:gd name="T4" fmla="*/ 3 w 157"/>
                <a:gd name="T5" fmla="*/ 16 h 21"/>
                <a:gd name="T6" fmla="*/ 9 w 157"/>
                <a:gd name="T7" fmla="*/ 15 h 21"/>
                <a:gd name="T8" fmla="*/ 17 w 157"/>
                <a:gd name="T9" fmla="*/ 15 h 21"/>
                <a:gd name="T10" fmla="*/ 25 w 157"/>
                <a:gd name="T11" fmla="*/ 13 h 21"/>
                <a:gd name="T12" fmla="*/ 37 w 157"/>
                <a:gd name="T13" fmla="*/ 12 h 21"/>
                <a:gd name="T14" fmla="*/ 48 w 157"/>
                <a:gd name="T15" fmla="*/ 10 h 21"/>
                <a:gd name="T16" fmla="*/ 59 w 157"/>
                <a:gd name="T17" fmla="*/ 8 h 21"/>
                <a:gd name="T18" fmla="*/ 70 w 157"/>
                <a:gd name="T19" fmla="*/ 8 h 21"/>
                <a:gd name="T20" fmla="*/ 83 w 157"/>
                <a:gd name="T21" fmla="*/ 6 h 21"/>
                <a:gd name="T22" fmla="*/ 94 w 157"/>
                <a:gd name="T23" fmla="*/ 5 h 21"/>
                <a:gd name="T24" fmla="*/ 106 w 157"/>
                <a:gd name="T25" fmla="*/ 4 h 21"/>
                <a:gd name="T26" fmla="*/ 117 w 157"/>
                <a:gd name="T27" fmla="*/ 2 h 21"/>
                <a:gd name="T28" fmla="*/ 122 w 157"/>
                <a:gd name="T29" fmla="*/ 2 h 21"/>
                <a:gd name="T30" fmla="*/ 131 w 157"/>
                <a:gd name="T31" fmla="*/ 0 h 21"/>
                <a:gd name="T32" fmla="*/ 136 w 157"/>
                <a:gd name="T33" fmla="*/ 0 h 21"/>
                <a:gd name="T34" fmla="*/ 142 w 157"/>
                <a:gd name="T35" fmla="*/ 0 h 21"/>
                <a:gd name="T36" fmla="*/ 148 w 157"/>
                <a:gd name="T37" fmla="*/ 0 h 21"/>
                <a:gd name="T38" fmla="*/ 153 w 157"/>
                <a:gd name="T39" fmla="*/ 0 h 21"/>
                <a:gd name="T40" fmla="*/ 156 w 157"/>
                <a:gd name="T41" fmla="*/ 5 h 21"/>
                <a:gd name="T42" fmla="*/ 150 w 157"/>
                <a:gd name="T43" fmla="*/ 5 h 21"/>
                <a:gd name="T44" fmla="*/ 145 w 157"/>
                <a:gd name="T45" fmla="*/ 5 h 21"/>
                <a:gd name="T46" fmla="*/ 139 w 157"/>
                <a:gd name="T47" fmla="*/ 5 h 21"/>
                <a:gd name="T48" fmla="*/ 134 w 157"/>
                <a:gd name="T49" fmla="*/ 5 h 21"/>
                <a:gd name="T50" fmla="*/ 128 w 157"/>
                <a:gd name="T51" fmla="*/ 5 h 21"/>
                <a:gd name="T52" fmla="*/ 117 w 157"/>
                <a:gd name="T53" fmla="*/ 6 h 21"/>
                <a:gd name="T54" fmla="*/ 100 w 157"/>
                <a:gd name="T55" fmla="*/ 8 h 21"/>
                <a:gd name="T56" fmla="*/ 78 w 157"/>
                <a:gd name="T57" fmla="*/ 12 h 21"/>
                <a:gd name="T58" fmla="*/ 56 w 157"/>
                <a:gd name="T59" fmla="*/ 15 h 21"/>
                <a:gd name="T60" fmla="*/ 34 w 157"/>
                <a:gd name="T61" fmla="*/ 16 h 21"/>
                <a:gd name="T62" fmla="*/ 17 w 157"/>
                <a:gd name="T63" fmla="*/ 18 h 21"/>
                <a:gd name="T64" fmla="*/ 9 w 157"/>
                <a:gd name="T65" fmla="*/ 20 h 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7"/>
                <a:gd name="T100" fmla="*/ 0 h 21"/>
                <a:gd name="T101" fmla="*/ 157 w 157"/>
                <a:gd name="T102" fmla="*/ 21 h 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7" h="21">
                  <a:moveTo>
                    <a:pt x="6" y="20"/>
                  </a:moveTo>
                  <a:lnTo>
                    <a:pt x="3" y="20"/>
                  </a:lnTo>
                  <a:lnTo>
                    <a:pt x="0" y="20"/>
                  </a:lnTo>
                  <a:lnTo>
                    <a:pt x="0" y="18"/>
                  </a:lnTo>
                  <a:lnTo>
                    <a:pt x="0" y="16"/>
                  </a:lnTo>
                  <a:lnTo>
                    <a:pt x="3" y="16"/>
                  </a:lnTo>
                  <a:lnTo>
                    <a:pt x="6" y="15"/>
                  </a:lnTo>
                  <a:lnTo>
                    <a:pt x="9" y="15"/>
                  </a:lnTo>
                  <a:lnTo>
                    <a:pt x="11" y="15"/>
                  </a:lnTo>
                  <a:lnTo>
                    <a:pt x="17" y="15"/>
                  </a:lnTo>
                  <a:lnTo>
                    <a:pt x="20" y="15"/>
                  </a:lnTo>
                  <a:lnTo>
                    <a:pt x="25" y="13"/>
                  </a:lnTo>
                  <a:lnTo>
                    <a:pt x="31" y="13"/>
                  </a:lnTo>
                  <a:lnTo>
                    <a:pt x="37" y="12"/>
                  </a:lnTo>
                  <a:lnTo>
                    <a:pt x="42" y="12"/>
                  </a:lnTo>
                  <a:lnTo>
                    <a:pt x="48" y="10"/>
                  </a:lnTo>
                  <a:lnTo>
                    <a:pt x="53" y="10"/>
                  </a:lnTo>
                  <a:lnTo>
                    <a:pt x="59" y="8"/>
                  </a:lnTo>
                  <a:lnTo>
                    <a:pt x="65" y="8"/>
                  </a:lnTo>
                  <a:lnTo>
                    <a:pt x="70" y="8"/>
                  </a:lnTo>
                  <a:lnTo>
                    <a:pt x="78" y="6"/>
                  </a:lnTo>
                  <a:lnTo>
                    <a:pt x="83" y="6"/>
                  </a:lnTo>
                  <a:lnTo>
                    <a:pt x="89" y="5"/>
                  </a:lnTo>
                  <a:lnTo>
                    <a:pt x="94" y="5"/>
                  </a:lnTo>
                  <a:lnTo>
                    <a:pt x="100" y="5"/>
                  </a:lnTo>
                  <a:lnTo>
                    <a:pt x="106" y="4"/>
                  </a:lnTo>
                  <a:lnTo>
                    <a:pt x="111" y="4"/>
                  </a:lnTo>
                  <a:lnTo>
                    <a:pt x="117" y="2"/>
                  </a:lnTo>
                  <a:lnTo>
                    <a:pt x="120" y="2"/>
                  </a:lnTo>
                  <a:lnTo>
                    <a:pt x="122" y="2"/>
                  </a:lnTo>
                  <a:lnTo>
                    <a:pt x="128" y="0"/>
                  </a:lnTo>
                  <a:lnTo>
                    <a:pt x="131" y="0"/>
                  </a:lnTo>
                  <a:lnTo>
                    <a:pt x="134" y="0"/>
                  </a:lnTo>
                  <a:lnTo>
                    <a:pt x="136" y="0"/>
                  </a:lnTo>
                  <a:lnTo>
                    <a:pt x="139" y="0"/>
                  </a:lnTo>
                  <a:lnTo>
                    <a:pt x="142" y="0"/>
                  </a:lnTo>
                  <a:lnTo>
                    <a:pt x="145" y="0"/>
                  </a:lnTo>
                  <a:lnTo>
                    <a:pt x="148" y="0"/>
                  </a:lnTo>
                  <a:lnTo>
                    <a:pt x="150" y="0"/>
                  </a:lnTo>
                  <a:lnTo>
                    <a:pt x="153" y="0"/>
                  </a:lnTo>
                  <a:lnTo>
                    <a:pt x="153" y="2"/>
                  </a:lnTo>
                  <a:lnTo>
                    <a:pt x="156" y="5"/>
                  </a:lnTo>
                  <a:lnTo>
                    <a:pt x="153" y="5"/>
                  </a:lnTo>
                  <a:lnTo>
                    <a:pt x="150" y="5"/>
                  </a:lnTo>
                  <a:lnTo>
                    <a:pt x="148" y="5"/>
                  </a:lnTo>
                  <a:lnTo>
                    <a:pt x="145" y="5"/>
                  </a:lnTo>
                  <a:lnTo>
                    <a:pt x="142" y="5"/>
                  </a:lnTo>
                  <a:lnTo>
                    <a:pt x="139" y="5"/>
                  </a:lnTo>
                  <a:lnTo>
                    <a:pt x="136" y="5"/>
                  </a:lnTo>
                  <a:lnTo>
                    <a:pt x="134" y="5"/>
                  </a:lnTo>
                  <a:lnTo>
                    <a:pt x="131" y="5"/>
                  </a:lnTo>
                  <a:lnTo>
                    <a:pt x="128" y="5"/>
                  </a:lnTo>
                  <a:lnTo>
                    <a:pt x="122" y="6"/>
                  </a:lnTo>
                  <a:lnTo>
                    <a:pt x="117" y="6"/>
                  </a:lnTo>
                  <a:lnTo>
                    <a:pt x="108" y="8"/>
                  </a:lnTo>
                  <a:lnTo>
                    <a:pt x="100" y="8"/>
                  </a:lnTo>
                  <a:lnTo>
                    <a:pt x="89" y="10"/>
                  </a:lnTo>
                  <a:lnTo>
                    <a:pt x="78" y="12"/>
                  </a:lnTo>
                  <a:lnTo>
                    <a:pt x="67" y="13"/>
                  </a:lnTo>
                  <a:lnTo>
                    <a:pt x="56" y="15"/>
                  </a:lnTo>
                  <a:lnTo>
                    <a:pt x="45" y="15"/>
                  </a:lnTo>
                  <a:lnTo>
                    <a:pt x="34" y="16"/>
                  </a:lnTo>
                  <a:lnTo>
                    <a:pt x="25" y="18"/>
                  </a:lnTo>
                  <a:lnTo>
                    <a:pt x="17" y="18"/>
                  </a:lnTo>
                  <a:lnTo>
                    <a:pt x="11" y="20"/>
                  </a:lnTo>
                  <a:lnTo>
                    <a:pt x="9" y="20"/>
                  </a:lnTo>
                  <a:lnTo>
                    <a:pt x="6" y="20"/>
                  </a:lnTo>
                </a:path>
              </a:pathLst>
            </a:custGeom>
            <a:noFill/>
            <a:ln w="12700" cap="rnd">
              <a:solidFill>
                <a:srgbClr val="000000"/>
              </a:solidFill>
              <a:round/>
              <a:headEnd/>
              <a:tailEnd/>
            </a:ln>
          </p:spPr>
          <p:txBody>
            <a:bodyPr>
              <a:prstTxWarp prst="textNoShape">
                <a:avLst/>
              </a:prstTxWarp>
            </a:bodyPr>
            <a:lstStyle/>
            <a:p>
              <a:endParaRPr lang="en-US"/>
            </a:p>
          </p:txBody>
        </p:sp>
        <p:sp>
          <p:nvSpPr>
            <p:cNvPr id="26021" name="Freeform 960"/>
            <p:cNvSpPr>
              <a:spLocks/>
            </p:cNvSpPr>
            <p:nvPr/>
          </p:nvSpPr>
          <p:spPr bwMode="auto">
            <a:xfrm>
              <a:off x="4925" y="3271"/>
              <a:ext cx="144" cy="16"/>
            </a:xfrm>
            <a:custGeom>
              <a:avLst/>
              <a:gdLst>
                <a:gd name="T0" fmla="*/ 3 w 144"/>
                <a:gd name="T1" fmla="*/ 11 h 16"/>
                <a:gd name="T2" fmla="*/ 8 w 144"/>
                <a:gd name="T3" fmla="*/ 11 h 16"/>
                <a:gd name="T4" fmla="*/ 16 w 144"/>
                <a:gd name="T5" fmla="*/ 10 h 16"/>
                <a:gd name="T6" fmla="*/ 24 w 144"/>
                <a:gd name="T7" fmla="*/ 9 h 16"/>
                <a:gd name="T8" fmla="*/ 34 w 144"/>
                <a:gd name="T9" fmla="*/ 9 h 16"/>
                <a:gd name="T10" fmla="*/ 45 w 144"/>
                <a:gd name="T11" fmla="*/ 8 h 16"/>
                <a:gd name="T12" fmla="*/ 58 w 144"/>
                <a:gd name="T13" fmla="*/ 6 h 16"/>
                <a:gd name="T14" fmla="*/ 69 w 144"/>
                <a:gd name="T15" fmla="*/ 5 h 16"/>
                <a:gd name="T16" fmla="*/ 80 w 144"/>
                <a:gd name="T17" fmla="*/ 4 h 16"/>
                <a:gd name="T18" fmla="*/ 90 w 144"/>
                <a:gd name="T19" fmla="*/ 4 h 16"/>
                <a:gd name="T20" fmla="*/ 100 w 144"/>
                <a:gd name="T21" fmla="*/ 3 h 16"/>
                <a:gd name="T22" fmla="*/ 109 w 144"/>
                <a:gd name="T23" fmla="*/ 1 h 16"/>
                <a:gd name="T24" fmla="*/ 116 w 144"/>
                <a:gd name="T25" fmla="*/ 1 h 16"/>
                <a:gd name="T26" fmla="*/ 122 w 144"/>
                <a:gd name="T27" fmla="*/ 0 h 16"/>
                <a:gd name="T28" fmla="*/ 127 w 144"/>
                <a:gd name="T29" fmla="*/ 0 h 16"/>
                <a:gd name="T30" fmla="*/ 133 w 144"/>
                <a:gd name="T31" fmla="*/ 0 h 16"/>
                <a:gd name="T32" fmla="*/ 137 w 144"/>
                <a:gd name="T33" fmla="*/ 0 h 16"/>
                <a:gd name="T34" fmla="*/ 143 w 144"/>
                <a:gd name="T35" fmla="*/ 0 h 16"/>
                <a:gd name="T36" fmla="*/ 143 w 144"/>
                <a:gd name="T37" fmla="*/ 3 h 16"/>
                <a:gd name="T38" fmla="*/ 137 w 144"/>
                <a:gd name="T39" fmla="*/ 3 h 16"/>
                <a:gd name="T40" fmla="*/ 133 w 144"/>
                <a:gd name="T41" fmla="*/ 4 h 16"/>
                <a:gd name="T42" fmla="*/ 124 w 144"/>
                <a:gd name="T43" fmla="*/ 4 h 16"/>
                <a:gd name="T44" fmla="*/ 114 w 144"/>
                <a:gd name="T45" fmla="*/ 5 h 16"/>
                <a:gd name="T46" fmla="*/ 103 w 144"/>
                <a:gd name="T47" fmla="*/ 6 h 16"/>
                <a:gd name="T48" fmla="*/ 93 w 144"/>
                <a:gd name="T49" fmla="*/ 6 h 16"/>
                <a:gd name="T50" fmla="*/ 80 w 144"/>
                <a:gd name="T51" fmla="*/ 8 h 16"/>
                <a:gd name="T52" fmla="*/ 66 w 144"/>
                <a:gd name="T53" fmla="*/ 9 h 16"/>
                <a:gd name="T54" fmla="*/ 56 w 144"/>
                <a:gd name="T55" fmla="*/ 10 h 16"/>
                <a:gd name="T56" fmla="*/ 43 w 144"/>
                <a:gd name="T57" fmla="*/ 11 h 16"/>
                <a:gd name="T58" fmla="*/ 31 w 144"/>
                <a:gd name="T59" fmla="*/ 11 h 16"/>
                <a:gd name="T60" fmla="*/ 24 w 144"/>
                <a:gd name="T61" fmla="*/ 12 h 16"/>
                <a:gd name="T62" fmla="*/ 16 w 144"/>
                <a:gd name="T63" fmla="*/ 14 h 16"/>
                <a:gd name="T64" fmla="*/ 8 w 144"/>
                <a:gd name="T65" fmla="*/ 14 h 16"/>
                <a:gd name="T66" fmla="*/ 0 w 144"/>
                <a:gd name="T67" fmla="*/ 15 h 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4"/>
                <a:gd name="T103" fmla="*/ 0 h 16"/>
                <a:gd name="T104" fmla="*/ 144 w 144"/>
                <a:gd name="T105" fmla="*/ 16 h 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4" h="16">
                  <a:moveTo>
                    <a:pt x="0" y="11"/>
                  </a:moveTo>
                  <a:lnTo>
                    <a:pt x="3" y="11"/>
                  </a:lnTo>
                  <a:lnTo>
                    <a:pt x="5" y="11"/>
                  </a:lnTo>
                  <a:lnTo>
                    <a:pt x="8" y="11"/>
                  </a:lnTo>
                  <a:lnTo>
                    <a:pt x="10" y="10"/>
                  </a:lnTo>
                  <a:lnTo>
                    <a:pt x="16" y="10"/>
                  </a:lnTo>
                  <a:lnTo>
                    <a:pt x="21" y="10"/>
                  </a:lnTo>
                  <a:lnTo>
                    <a:pt x="24" y="9"/>
                  </a:lnTo>
                  <a:lnTo>
                    <a:pt x="29" y="9"/>
                  </a:lnTo>
                  <a:lnTo>
                    <a:pt x="34" y="9"/>
                  </a:lnTo>
                  <a:lnTo>
                    <a:pt x="40" y="8"/>
                  </a:lnTo>
                  <a:lnTo>
                    <a:pt x="45" y="8"/>
                  </a:lnTo>
                  <a:lnTo>
                    <a:pt x="50" y="8"/>
                  </a:lnTo>
                  <a:lnTo>
                    <a:pt x="58" y="6"/>
                  </a:lnTo>
                  <a:lnTo>
                    <a:pt x="63" y="6"/>
                  </a:lnTo>
                  <a:lnTo>
                    <a:pt x="69" y="5"/>
                  </a:lnTo>
                  <a:lnTo>
                    <a:pt x="74" y="5"/>
                  </a:lnTo>
                  <a:lnTo>
                    <a:pt x="80" y="4"/>
                  </a:lnTo>
                  <a:lnTo>
                    <a:pt x="84" y="4"/>
                  </a:lnTo>
                  <a:lnTo>
                    <a:pt x="90" y="4"/>
                  </a:lnTo>
                  <a:lnTo>
                    <a:pt x="96" y="3"/>
                  </a:lnTo>
                  <a:lnTo>
                    <a:pt x="100" y="3"/>
                  </a:lnTo>
                  <a:lnTo>
                    <a:pt x="106" y="1"/>
                  </a:lnTo>
                  <a:lnTo>
                    <a:pt x="109" y="1"/>
                  </a:lnTo>
                  <a:lnTo>
                    <a:pt x="114" y="1"/>
                  </a:lnTo>
                  <a:lnTo>
                    <a:pt x="116" y="1"/>
                  </a:lnTo>
                  <a:lnTo>
                    <a:pt x="119" y="0"/>
                  </a:lnTo>
                  <a:lnTo>
                    <a:pt x="122" y="0"/>
                  </a:lnTo>
                  <a:lnTo>
                    <a:pt x="124" y="0"/>
                  </a:lnTo>
                  <a:lnTo>
                    <a:pt x="127" y="0"/>
                  </a:lnTo>
                  <a:lnTo>
                    <a:pt x="130" y="0"/>
                  </a:lnTo>
                  <a:lnTo>
                    <a:pt x="133" y="0"/>
                  </a:lnTo>
                  <a:lnTo>
                    <a:pt x="135" y="0"/>
                  </a:lnTo>
                  <a:lnTo>
                    <a:pt x="137" y="0"/>
                  </a:lnTo>
                  <a:lnTo>
                    <a:pt x="140" y="0"/>
                  </a:lnTo>
                  <a:lnTo>
                    <a:pt x="143" y="0"/>
                  </a:lnTo>
                  <a:lnTo>
                    <a:pt x="143" y="1"/>
                  </a:lnTo>
                  <a:lnTo>
                    <a:pt x="143" y="3"/>
                  </a:lnTo>
                  <a:lnTo>
                    <a:pt x="140" y="3"/>
                  </a:lnTo>
                  <a:lnTo>
                    <a:pt x="137" y="3"/>
                  </a:lnTo>
                  <a:lnTo>
                    <a:pt x="135" y="3"/>
                  </a:lnTo>
                  <a:lnTo>
                    <a:pt x="133" y="4"/>
                  </a:lnTo>
                  <a:lnTo>
                    <a:pt x="130" y="4"/>
                  </a:lnTo>
                  <a:lnTo>
                    <a:pt x="124" y="4"/>
                  </a:lnTo>
                  <a:lnTo>
                    <a:pt x="119" y="4"/>
                  </a:lnTo>
                  <a:lnTo>
                    <a:pt x="114" y="5"/>
                  </a:lnTo>
                  <a:lnTo>
                    <a:pt x="109" y="5"/>
                  </a:lnTo>
                  <a:lnTo>
                    <a:pt x="103" y="6"/>
                  </a:lnTo>
                  <a:lnTo>
                    <a:pt x="98" y="6"/>
                  </a:lnTo>
                  <a:lnTo>
                    <a:pt x="93" y="6"/>
                  </a:lnTo>
                  <a:lnTo>
                    <a:pt x="87" y="8"/>
                  </a:lnTo>
                  <a:lnTo>
                    <a:pt x="80" y="8"/>
                  </a:lnTo>
                  <a:lnTo>
                    <a:pt x="74" y="8"/>
                  </a:lnTo>
                  <a:lnTo>
                    <a:pt x="66" y="9"/>
                  </a:lnTo>
                  <a:lnTo>
                    <a:pt x="61" y="9"/>
                  </a:lnTo>
                  <a:lnTo>
                    <a:pt x="56" y="10"/>
                  </a:lnTo>
                  <a:lnTo>
                    <a:pt x="47" y="10"/>
                  </a:lnTo>
                  <a:lnTo>
                    <a:pt x="43" y="11"/>
                  </a:lnTo>
                  <a:lnTo>
                    <a:pt x="37" y="11"/>
                  </a:lnTo>
                  <a:lnTo>
                    <a:pt x="31" y="11"/>
                  </a:lnTo>
                  <a:lnTo>
                    <a:pt x="27" y="12"/>
                  </a:lnTo>
                  <a:lnTo>
                    <a:pt x="24" y="12"/>
                  </a:lnTo>
                  <a:lnTo>
                    <a:pt x="18" y="12"/>
                  </a:lnTo>
                  <a:lnTo>
                    <a:pt x="16" y="14"/>
                  </a:lnTo>
                  <a:lnTo>
                    <a:pt x="10" y="14"/>
                  </a:lnTo>
                  <a:lnTo>
                    <a:pt x="8" y="14"/>
                  </a:lnTo>
                  <a:lnTo>
                    <a:pt x="5" y="14"/>
                  </a:lnTo>
                  <a:lnTo>
                    <a:pt x="0" y="15"/>
                  </a:lnTo>
                  <a:lnTo>
                    <a:pt x="0" y="11"/>
                  </a:lnTo>
                </a:path>
              </a:pathLst>
            </a:custGeom>
            <a:solidFill>
              <a:srgbClr val="E69A0E"/>
            </a:solidFill>
            <a:ln w="127000" cap="rnd">
              <a:noFill/>
              <a:round/>
              <a:headEnd/>
              <a:tailEnd/>
            </a:ln>
          </p:spPr>
          <p:txBody>
            <a:bodyPr>
              <a:prstTxWarp prst="textNoShape">
                <a:avLst/>
              </a:prstTxWarp>
            </a:bodyPr>
            <a:lstStyle/>
            <a:p>
              <a:endParaRPr lang="en-US"/>
            </a:p>
          </p:txBody>
        </p:sp>
        <p:sp>
          <p:nvSpPr>
            <p:cNvPr id="26022" name="Freeform 961"/>
            <p:cNvSpPr>
              <a:spLocks/>
            </p:cNvSpPr>
            <p:nvPr/>
          </p:nvSpPr>
          <p:spPr bwMode="auto">
            <a:xfrm>
              <a:off x="4925" y="3271"/>
              <a:ext cx="152" cy="18"/>
            </a:xfrm>
            <a:custGeom>
              <a:avLst/>
              <a:gdLst>
                <a:gd name="T0" fmla="*/ 3 w 152"/>
                <a:gd name="T1" fmla="*/ 14 h 18"/>
                <a:gd name="T2" fmla="*/ 8 w 152"/>
                <a:gd name="T3" fmla="*/ 13 h 18"/>
                <a:gd name="T4" fmla="*/ 17 w 152"/>
                <a:gd name="T5" fmla="*/ 13 h 18"/>
                <a:gd name="T6" fmla="*/ 25 w 152"/>
                <a:gd name="T7" fmla="*/ 11 h 18"/>
                <a:gd name="T8" fmla="*/ 36 w 152"/>
                <a:gd name="T9" fmla="*/ 9 h 18"/>
                <a:gd name="T10" fmla="*/ 47 w 152"/>
                <a:gd name="T11" fmla="*/ 9 h 18"/>
                <a:gd name="T12" fmla="*/ 59 w 152"/>
                <a:gd name="T13" fmla="*/ 8 h 18"/>
                <a:gd name="T14" fmla="*/ 73 w 152"/>
                <a:gd name="T15" fmla="*/ 7 h 18"/>
                <a:gd name="T16" fmla="*/ 84 w 152"/>
                <a:gd name="T17" fmla="*/ 5 h 18"/>
                <a:gd name="T18" fmla="*/ 95 w 152"/>
                <a:gd name="T19" fmla="*/ 3 h 18"/>
                <a:gd name="T20" fmla="*/ 106 w 152"/>
                <a:gd name="T21" fmla="*/ 3 h 18"/>
                <a:gd name="T22" fmla="*/ 115 w 152"/>
                <a:gd name="T23" fmla="*/ 2 h 18"/>
                <a:gd name="T24" fmla="*/ 123 w 152"/>
                <a:gd name="T25" fmla="*/ 0 h 18"/>
                <a:gd name="T26" fmla="*/ 129 w 152"/>
                <a:gd name="T27" fmla="*/ 0 h 18"/>
                <a:gd name="T28" fmla="*/ 134 w 152"/>
                <a:gd name="T29" fmla="*/ 0 h 18"/>
                <a:gd name="T30" fmla="*/ 140 w 152"/>
                <a:gd name="T31" fmla="*/ 0 h 18"/>
                <a:gd name="T32" fmla="*/ 145 w 152"/>
                <a:gd name="T33" fmla="*/ 0 h 18"/>
                <a:gd name="T34" fmla="*/ 151 w 152"/>
                <a:gd name="T35" fmla="*/ 0 h 18"/>
                <a:gd name="T36" fmla="*/ 151 w 152"/>
                <a:gd name="T37" fmla="*/ 3 h 18"/>
                <a:gd name="T38" fmla="*/ 145 w 152"/>
                <a:gd name="T39" fmla="*/ 3 h 18"/>
                <a:gd name="T40" fmla="*/ 140 w 152"/>
                <a:gd name="T41" fmla="*/ 3 h 18"/>
                <a:gd name="T42" fmla="*/ 131 w 152"/>
                <a:gd name="T43" fmla="*/ 5 h 18"/>
                <a:gd name="T44" fmla="*/ 120 w 152"/>
                <a:gd name="T45" fmla="*/ 7 h 18"/>
                <a:gd name="T46" fmla="*/ 109 w 152"/>
                <a:gd name="T47" fmla="*/ 7 h 18"/>
                <a:gd name="T48" fmla="*/ 95 w 152"/>
                <a:gd name="T49" fmla="*/ 8 h 18"/>
                <a:gd name="T50" fmla="*/ 84 w 152"/>
                <a:gd name="T51" fmla="*/ 9 h 18"/>
                <a:gd name="T52" fmla="*/ 70 w 152"/>
                <a:gd name="T53" fmla="*/ 11 h 18"/>
                <a:gd name="T54" fmla="*/ 56 w 152"/>
                <a:gd name="T55" fmla="*/ 13 h 18"/>
                <a:gd name="T56" fmla="*/ 45 w 152"/>
                <a:gd name="T57" fmla="*/ 13 h 18"/>
                <a:gd name="T58" fmla="*/ 33 w 152"/>
                <a:gd name="T59" fmla="*/ 14 h 18"/>
                <a:gd name="T60" fmla="*/ 22 w 152"/>
                <a:gd name="T61" fmla="*/ 15 h 18"/>
                <a:gd name="T62" fmla="*/ 14 w 152"/>
                <a:gd name="T63" fmla="*/ 15 h 18"/>
                <a:gd name="T64" fmla="*/ 8 w 152"/>
                <a:gd name="T65" fmla="*/ 17 h 18"/>
                <a:gd name="T66" fmla="*/ 0 w 152"/>
                <a:gd name="T67" fmla="*/ 17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8"/>
                <a:gd name="T104" fmla="*/ 152 w 152"/>
                <a:gd name="T105" fmla="*/ 18 h 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8">
                  <a:moveTo>
                    <a:pt x="0" y="14"/>
                  </a:moveTo>
                  <a:lnTo>
                    <a:pt x="3" y="14"/>
                  </a:lnTo>
                  <a:lnTo>
                    <a:pt x="5" y="14"/>
                  </a:lnTo>
                  <a:lnTo>
                    <a:pt x="8" y="13"/>
                  </a:lnTo>
                  <a:lnTo>
                    <a:pt x="11" y="13"/>
                  </a:lnTo>
                  <a:lnTo>
                    <a:pt x="17" y="13"/>
                  </a:lnTo>
                  <a:lnTo>
                    <a:pt x="19" y="11"/>
                  </a:lnTo>
                  <a:lnTo>
                    <a:pt x="25" y="11"/>
                  </a:lnTo>
                  <a:lnTo>
                    <a:pt x="31" y="11"/>
                  </a:lnTo>
                  <a:lnTo>
                    <a:pt x="36" y="9"/>
                  </a:lnTo>
                  <a:lnTo>
                    <a:pt x="42" y="9"/>
                  </a:lnTo>
                  <a:lnTo>
                    <a:pt x="47" y="9"/>
                  </a:lnTo>
                  <a:lnTo>
                    <a:pt x="53" y="8"/>
                  </a:lnTo>
                  <a:lnTo>
                    <a:pt x="59" y="8"/>
                  </a:lnTo>
                  <a:lnTo>
                    <a:pt x="64" y="7"/>
                  </a:lnTo>
                  <a:lnTo>
                    <a:pt x="73" y="7"/>
                  </a:lnTo>
                  <a:lnTo>
                    <a:pt x="78" y="7"/>
                  </a:lnTo>
                  <a:lnTo>
                    <a:pt x="84" y="5"/>
                  </a:lnTo>
                  <a:lnTo>
                    <a:pt x="89" y="5"/>
                  </a:lnTo>
                  <a:lnTo>
                    <a:pt x="95" y="3"/>
                  </a:lnTo>
                  <a:lnTo>
                    <a:pt x="101" y="3"/>
                  </a:lnTo>
                  <a:lnTo>
                    <a:pt x="106" y="3"/>
                  </a:lnTo>
                  <a:lnTo>
                    <a:pt x="112" y="2"/>
                  </a:lnTo>
                  <a:lnTo>
                    <a:pt x="115" y="2"/>
                  </a:lnTo>
                  <a:lnTo>
                    <a:pt x="117" y="2"/>
                  </a:lnTo>
                  <a:lnTo>
                    <a:pt x="123" y="0"/>
                  </a:lnTo>
                  <a:lnTo>
                    <a:pt x="126" y="0"/>
                  </a:lnTo>
                  <a:lnTo>
                    <a:pt x="129" y="0"/>
                  </a:lnTo>
                  <a:lnTo>
                    <a:pt x="131" y="0"/>
                  </a:lnTo>
                  <a:lnTo>
                    <a:pt x="134" y="0"/>
                  </a:lnTo>
                  <a:lnTo>
                    <a:pt x="137" y="0"/>
                  </a:lnTo>
                  <a:lnTo>
                    <a:pt x="140" y="0"/>
                  </a:lnTo>
                  <a:lnTo>
                    <a:pt x="143" y="0"/>
                  </a:lnTo>
                  <a:lnTo>
                    <a:pt x="145" y="0"/>
                  </a:lnTo>
                  <a:lnTo>
                    <a:pt x="148" y="0"/>
                  </a:lnTo>
                  <a:lnTo>
                    <a:pt x="151" y="0"/>
                  </a:lnTo>
                  <a:lnTo>
                    <a:pt x="151" y="2"/>
                  </a:lnTo>
                  <a:lnTo>
                    <a:pt x="151" y="3"/>
                  </a:lnTo>
                  <a:lnTo>
                    <a:pt x="148" y="3"/>
                  </a:lnTo>
                  <a:lnTo>
                    <a:pt x="145" y="3"/>
                  </a:lnTo>
                  <a:lnTo>
                    <a:pt x="143" y="3"/>
                  </a:lnTo>
                  <a:lnTo>
                    <a:pt x="140" y="3"/>
                  </a:lnTo>
                  <a:lnTo>
                    <a:pt x="134" y="3"/>
                  </a:lnTo>
                  <a:lnTo>
                    <a:pt x="131" y="5"/>
                  </a:lnTo>
                  <a:lnTo>
                    <a:pt x="126" y="5"/>
                  </a:lnTo>
                  <a:lnTo>
                    <a:pt x="120" y="7"/>
                  </a:lnTo>
                  <a:lnTo>
                    <a:pt x="115" y="7"/>
                  </a:lnTo>
                  <a:lnTo>
                    <a:pt x="109" y="7"/>
                  </a:lnTo>
                  <a:lnTo>
                    <a:pt x="103" y="8"/>
                  </a:lnTo>
                  <a:lnTo>
                    <a:pt x="95" y="8"/>
                  </a:lnTo>
                  <a:lnTo>
                    <a:pt x="89" y="9"/>
                  </a:lnTo>
                  <a:lnTo>
                    <a:pt x="84" y="9"/>
                  </a:lnTo>
                  <a:lnTo>
                    <a:pt x="75" y="9"/>
                  </a:lnTo>
                  <a:lnTo>
                    <a:pt x="70" y="11"/>
                  </a:lnTo>
                  <a:lnTo>
                    <a:pt x="64" y="11"/>
                  </a:lnTo>
                  <a:lnTo>
                    <a:pt x="56" y="13"/>
                  </a:lnTo>
                  <a:lnTo>
                    <a:pt x="50" y="13"/>
                  </a:lnTo>
                  <a:lnTo>
                    <a:pt x="45" y="13"/>
                  </a:lnTo>
                  <a:lnTo>
                    <a:pt x="39" y="14"/>
                  </a:lnTo>
                  <a:lnTo>
                    <a:pt x="33" y="14"/>
                  </a:lnTo>
                  <a:lnTo>
                    <a:pt x="28" y="14"/>
                  </a:lnTo>
                  <a:lnTo>
                    <a:pt x="22" y="15"/>
                  </a:lnTo>
                  <a:lnTo>
                    <a:pt x="19" y="15"/>
                  </a:lnTo>
                  <a:lnTo>
                    <a:pt x="14" y="15"/>
                  </a:lnTo>
                  <a:lnTo>
                    <a:pt x="11" y="17"/>
                  </a:lnTo>
                  <a:lnTo>
                    <a:pt x="8" y="17"/>
                  </a:lnTo>
                  <a:lnTo>
                    <a:pt x="5" y="17"/>
                  </a:lnTo>
                  <a:lnTo>
                    <a:pt x="0" y="17"/>
                  </a:lnTo>
                  <a:lnTo>
                    <a:pt x="0" y="14"/>
                  </a:lnTo>
                </a:path>
              </a:pathLst>
            </a:custGeom>
            <a:noFill/>
            <a:ln w="12700" cap="rnd">
              <a:solidFill>
                <a:srgbClr val="000000"/>
              </a:solidFill>
              <a:round/>
              <a:headEnd/>
              <a:tailEnd/>
            </a:ln>
          </p:spPr>
          <p:txBody>
            <a:bodyPr>
              <a:prstTxWarp prst="textNoShape">
                <a:avLst/>
              </a:prstTxWarp>
            </a:bodyPr>
            <a:lstStyle/>
            <a:p>
              <a:endParaRPr lang="en-US"/>
            </a:p>
          </p:txBody>
        </p:sp>
        <p:sp>
          <p:nvSpPr>
            <p:cNvPr id="26023" name="Freeform 962"/>
            <p:cNvSpPr>
              <a:spLocks/>
            </p:cNvSpPr>
            <p:nvPr/>
          </p:nvSpPr>
          <p:spPr bwMode="auto">
            <a:xfrm>
              <a:off x="5076" y="3233"/>
              <a:ext cx="46" cy="101"/>
            </a:xfrm>
            <a:custGeom>
              <a:avLst/>
              <a:gdLst>
                <a:gd name="T0" fmla="*/ 0 w 46"/>
                <a:gd name="T1" fmla="*/ 6 h 101"/>
                <a:gd name="T2" fmla="*/ 41 w 46"/>
                <a:gd name="T3" fmla="*/ 0 h 101"/>
                <a:gd name="T4" fmla="*/ 45 w 46"/>
                <a:gd name="T5" fmla="*/ 96 h 101"/>
                <a:gd name="T6" fmla="*/ 3 w 46"/>
                <a:gd name="T7" fmla="*/ 100 h 101"/>
                <a:gd name="T8" fmla="*/ 0 w 46"/>
                <a:gd name="T9" fmla="*/ 6 h 101"/>
                <a:gd name="T10" fmla="*/ 0 60000 65536"/>
                <a:gd name="T11" fmla="*/ 0 60000 65536"/>
                <a:gd name="T12" fmla="*/ 0 60000 65536"/>
                <a:gd name="T13" fmla="*/ 0 60000 65536"/>
                <a:gd name="T14" fmla="*/ 0 60000 65536"/>
                <a:gd name="T15" fmla="*/ 0 w 46"/>
                <a:gd name="T16" fmla="*/ 0 h 101"/>
                <a:gd name="T17" fmla="*/ 46 w 46"/>
                <a:gd name="T18" fmla="*/ 101 h 101"/>
              </a:gdLst>
              <a:ahLst/>
              <a:cxnLst>
                <a:cxn ang="T10">
                  <a:pos x="T0" y="T1"/>
                </a:cxn>
                <a:cxn ang="T11">
                  <a:pos x="T2" y="T3"/>
                </a:cxn>
                <a:cxn ang="T12">
                  <a:pos x="T4" y="T5"/>
                </a:cxn>
                <a:cxn ang="T13">
                  <a:pos x="T6" y="T7"/>
                </a:cxn>
                <a:cxn ang="T14">
                  <a:pos x="T8" y="T9"/>
                </a:cxn>
              </a:cxnLst>
              <a:rect l="T15" t="T16" r="T17" b="T18"/>
              <a:pathLst>
                <a:path w="46" h="101">
                  <a:moveTo>
                    <a:pt x="0" y="6"/>
                  </a:moveTo>
                  <a:lnTo>
                    <a:pt x="41" y="0"/>
                  </a:lnTo>
                  <a:lnTo>
                    <a:pt x="45" y="96"/>
                  </a:lnTo>
                  <a:lnTo>
                    <a:pt x="3" y="100"/>
                  </a:lnTo>
                  <a:lnTo>
                    <a:pt x="0" y="6"/>
                  </a:lnTo>
                </a:path>
              </a:pathLst>
            </a:custGeom>
            <a:solidFill>
              <a:srgbClr val="B3801A"/>
            </a:solidFill>
            <a:ln w="127000" cap="rnd">
              <a:noFill/>
              <a:round/>
              <a:headEnd/>
              <a:tailEnd/>
            </a:ln>
          </p:spPr>
          <p:txBody>
            <a:bodyPr>
              <a:prstTxWarp prst="textNoShape">
                <a:avLst/>
              </a:prstTxWarp>
            </a:bodyPr>
            <a:lstStyle/>
            <a:p>
              <a:endParaRPr lang="en-US"/>
            </a:p>
          </p:txBody>
        </p:sp>
        <p:sp>
          <p:nvSpPr>
            <p:cNvPr id="26024" name="Freeform 963"/>
            <p:cNvSpPr>
              <a:spLocks/>
            </p:cNvSpPr>
            <p:nvPr/>
          </p:nvSpPr>
          <p:spPr bwMode="auto">
            <a:xfrm>
              <a:off x="5076" y="3233"/>
              <a:ext cx="54" cy="103"/>
            </a:xfrm>
            <a:custGeom>
              <a:avLst/>
              <a:gdLst>
                <a:gd name="T0" fmla="*/ 0 w 54"/>
                <a:gd name="T1" fmla="*/ 6 h 103"/>
                <a:gd name="T2" fmla="*/ 48 w 54"/>
                <a:gd name="T3" fmla="*/ 0 h 103"/>
                <a:gd name="T4" fmla="*/ 53 w 54"/>
                <a:gd name="T5" fmla="*/ 99 h 103"/>
                <a:gd name="T6" fmla="*/ 3 w 54"/>
                <a:gd name="T7" fmla="*/ 102 h 103"/>
                <a:gd name="T8" fmla="*/ 0 w 54"/>
                <a:gd name="T9" fmla="*/ 6 h 103"/>
                <a:gd name="T10" fmla="*/ 0 60000 65536"/>
                <a:gd name="T11" fmla="*/ 0 60000 65536"/>
                <a:gd name="T12" fmla="*/ 0 60000 65536"/>
                <a:gd name="T13" fmla="*/ 0 60000 65536"/>
                <a:gd name="T14" fmla="*/ 0 60000 65536"/>
                <a:gd name="T15" fmla="*/ 0 w 54"/>
                <a:gd name="T16" fmla="*/ 0 h 103"/>
                <a:gd name="T17" fmla="*/ 54 w 54"/>
                <a:gd name="T18" fmla="*/ 103 h 103"/>
              </a:gdLst>
              <a:ahLst/>
              <a:cxnLst>
                <a:cxn ang="T10">
                  <a:pos x="T0" y="T1"/>
                </a:cxn>
                <a:cxn ang="T11">
                  <a:pos x="T2" y="T3"/>
                </a:cxn>
                <a:cxn ang="T12">
                  <a:pos x="T4" y="T5"/>
                </a:cxn>
                <a:cxn ang="T13">
                  <a:pos x="T6" y="T7"/>
                </a:cxn>
                <a:cxn ang="T14">
                  <a:pos x="T8" y="T9"/>
                </a:cxn>
              </a:cxnLst>
              <a:rect l="T15" t="T16" r="T17" b="T18"/>
              <a:pathLst>
                <a:path w="54" h="103">
                  <a:moveTo>
                    <a:pt x="0" y="6"/>
                  </a:moveTo>
                  <a:lnTo>
                    <a:pt x="48" y="0"/>
                  </a:lnTo>
                  <a:lnTo>
                    <a:pt x="53" y="99"/>
                  </a:lnTo>
                  <a:lnTo>
                    <a:pt x="3" y="102"/>
                  </a:lnTo>
                  <a:lnTo>
                    <a:pt x="0" y="6"/>
                  </a:lnTo>
                </a:path>
              </a:pathLst>
            </a:custGeom>
            <a:noFill/>
            <a:ln w="12700" cap="rnd">
              <a:solidFill>
                <a:srgbClr val="000000"/>
              </a:solidFill>
              <a:round/>
              <a:headEnd/>
              <a:tailEnd/>
            </a:ln>
          </p:spPr>
          <p:txBody>
            <a:bodyPr>
              <a:prstTxWarp prst="textNoShape">
                <a:avLst/>
              </a:prstTxWarp>
            </a:bodyPr>
            <a:lstStyle/>
            <a:p>
              <a:endParaRPr lang="en-US"/>
            </a:p>
          </p:txBody>
        </p:sp>
        <p:sp>
          <p:nvSpPr>
            <p:cNvPr id="26025" name="Freeform 964"/>
            <p:cNvSpPr>
              <a:spLocks/>
            </p:cNvSpPr>
            <p:nvPr/>
          </p:nvSpPr>
          <p:spPr bwMode="auto">
            <a:xfrm>
              <a:off x="5088" y="3286"/>
              <a:ext cx="32" cy="46"/>
            </a:xfrm>
            <a:custGeom>
              <a:avLst/>
              <a:gdLst>
                <a:gd name="T0" fmla="*/ 0 w 32"/>
                <a:gd name="T1" fmla="*/ 1 h 46"/>
                <a:gd name="T2" fmla="*/ 0 w 32"/>
                <a:gd name="T3" fmla="*/ 45 h 46"/>
                <a:gd name="T4" fmla="*/ 31 w 32"/>
                <a:gd name="T5" fmla="*/ 42 h 46"/>
                <a:gd name="T6" fmla="*/ 28 w 32"/>
                <a:gd name="T7" fmla="*/ 0 h 46"/>
                <a:gd name="T8" fmla="*/ 0 w 32"/>
                <a:gd name="T9" fmla="*/ 1 h 46"/>
                <a:gd name="T10" fmla="*/ 0 60000 65536"/>
                <a:gd name="T11" fmla="*/ 0 60000 65536"/>
                <a:gd name="T12" fmla="*/ 0 60000 65536"/>
                <a:gd name="T13" fmla="*/ 0 60000 65536"/>
                <a:gd name="T14" fmla="*/ 0 60000 65536"/>
                <a:gd name="T15" fmla="*/ 0 w 32"/>
                <a:gd name="T16" fmla="*/ 0 h 46"/>
                <a:gd name="T17" fmla="*/ 32 w 32"/>
                <a:gd name="T18" fmla="*/ 46 h 46"/>
              </a:gdLst>
              <a:ahLst/>
              <a:cxnLst>
                <a:cxn ang="T10">
                  <a:pos x="T0" y="T1"/>
                </a:cxn>
                <a:cxn ang="T11">
                  <a:pos x="T2" y="T3"/>
                </a:cxn>
                <a:cxn ang="T12">
                  <a:pos x="T4" y="T5"/>
                </a:cxn>
                <a:cxn ang="T13">
                  <a:pos x="T6" y="T7"/>
                </a:cxn>
                <a:cxn ang="T14">
                  <a:pos x="T8" y="T9"/>
                </a:cxn>
              </a:cxnLst>
              <a:rect l="T15" t="T16" r="T17" b="T18"/>
              <a:pathLst>
                <a:path w="32" h="46">
                  <a:moveTo>
                    <a:pt x="0" y="1"/>
                  </a:moveTo>
                  <a:lnTo>
                    <a:pt x="0" y="45"/>
                  </a:lnTo>
                  <a:lnTo>
                    <a:pt x="31" y="42"/>
                  </a:lnTo>
                  <a:lnTo>
                    <a:pt x="28" y="0"/>
                  </a:lnTo>
                  <a:lnTo>
                    <a:pt x="0" y="1"/>
                  </a:lnTo>
                </a:path>
              </a:pathLst>
            </a:custGeom>
            <a:noFill/>
            <a:ln w="12700" cap="rnd">
              <a:solidFill>
                <a:srgbClr val="000000"/>
              </a:solidFill>
              <a:round/>
              <a:headEnd/>
              <a:tailEnd/>
            </a:ln>
          </p:spPr>
          <p:txBody>
            <a:bodyPr>
              <a:prstTxWarp prst="textNoShape">
                <a:avLst/>
              </a:prstTxWarp>
            </a:bodyPr>
            <a:lstStyle/>
            <a:p>
              <a:endParaRPr lang="en-US"/>
            </a:p>
          </p:txBody>
        </p:sp>
        <p:sp>
          <p:nvSpPr>
            <p:cNvPr id="26026" name="Line 965"/>
            <p:cNvSpPr>
              <a:spLocks noChangeShapeType="1"/>
            </p:cNvSpPr>
            <p:nvPr/>
          </p:nvSpPr>
          <p:spPr bwMode="auto">
            <a:xfrm flipV="1">
              <a:off x="5092" y="3305"/>
              <a:ext cx="15" cy="3"/>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027" name="Line 966"/>
            <p:cNvSpPr>
              <a:spLocks noChangeShapeType="1"/>
            </p:cNvSpPr>
            <p:nvPr/>
          </p:nvSpPr>
          <p:spPr bwMode="auto">
            <a:xfrm flipV="1">
              <a:off x="5092" y="3311"/>
              <a:ext cx="17" cy="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028" name="Freeform 967"/>
            <p:cNvSpPr>
              <a:spLocks/>
            </p:cNvSpPr>
            <p:nvPr/>
          </p:nvSpPr>
          <p:spPr bwMode="auto">
            <a:xfrm>
              <a:off x="5088" y="3286"/>
              <a:ext cx="29" cy="19"/>
            </a:xfrm>
            <a:custGeom>
              <a:avLst/>
              <a:gdLst>
                <a:gd name="T0" fmla="*/ 0 w 29"/>
                <a:gd name="T1" fmla="*/ 18 h 19"/>
                <a:gd name="T2" fmla="*/ 0 w 29"/>
                <a:gd name="T3" fmla="*/ 3 h 19"/>
                <a:gd name="T4" fmla="*/ 28 w 29"/>
                <a:gd name="T5" fmla="*/ 0 h 19"/>
                <a:gd name="T6" fmla="*/ 0 60000 65536"/>
                <a:gd name="T7" fmla="*/ 0 60000 65536"/>
                <a:gd name="T8" fmla="*/ 0 60000 65536"/>
                <a:gd name="T9" fmla="*/ 0 w 29"/>
                <a:gd name="T10" fmla="*/ 0 h 19"/>
                <a:gd name="T11" fmla="*/ 29 w 29"/>
                <a:gd name="T12" fmla="*/ 19 h 19"/>
              </a:gdLst>
              <a:ahLst/>
              <a:cxnLst>
                <a:cxn ang="T6">
                  <a:pos x="T0" y="T1"/>
                </a:cxn>
                <a:cxn ang="T7">
                  <a:pos x="T2" y="T3"/>
                </a:cxn>
                <a:cxn ang="T8">
                  <a:pos x="T4" y="T5"/>
                </a:cxn>
              </a:cxnLst>
              <a:rect l="T9" t="T10" r="T11" b="T12"/>
              <a:pathLst>
                <a:path w="29" h="19">
                  <a:moveTo>
                    <a:pt x="0" y="18"/>
                  </a:moveTo>
                  <a:lnTo>
                    <a:pt x="0" y="3"/>
                  </a:lnTo>
                  <a:lnTo>
                    <a:pt x="28"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029" name="Freeform 968"/>
            <p:cNvSpPr>
              <a:spLocks/>
            </p:cNvSpPr>
            <p:nvPr/>
          </p:nvSpPr>
          <p:spPr bwMode="auto">
            <a:xfrm>
              <a:off x="5088" y="3309"/>
              <a:ext cx="32" cy="23"/>
            </a:xfrm>
            <a:custGeom>
              <a:avLst/>
              <a:gdLst>
                <a:gd name="T0" fmla="*/ 3 w 32"/>
                <a:gd name="T1" fmla="*/ 22 h 23"/>
                <a:gd name="T2" fmla="*/ 0 w 32"/>
                <a:gd name="T3" fmla="*/ 1 h 23"/>
                <a:gd name="T4" fmla="*/ 31 w 32"/>
                <a:gd name="T5" fmla="*/ 0 h 23"/>
                <a:gd name="T6" fmla="*/ 0 60000 65536"/>
                <a:gd name="T7" fmla="*/ 0 60000 65536"/>
                <a:gd name="T8" fmla="*/ 0 60000 65536"/>
                <a:gd name="T9" fmla="*/ 0 w 32"/>
                <a:gd name="T10" fmla="*/ 0 h 23"/>
                <a:gd name="T11" fmla="*/ 32 w 32"/>
                <a:gd name="T12" fmla="*/ 23 h 23"/>
              </a:gdLst>
              <a:ahLst/>
              <a:cxnLst>
                <a:cxn ang="T6">
                  <a:pos x="T0" y="T1"/>
                </a:cxn>
                <a:cxn ang="T7">
                  <a:pos x="T2" y="T3"/>
                </a:cxn>
                <a:cxn ang="T8">
                  <a:pos x="T4" y="T5"/>
                </a:cxn>
              </a:cxnLst>
              <a:rect l="T9" t="T10" r="T11" b="T12"/>
              <a:pathLst>
                <a:path w="32" h="23">
                  <a:moveTo>
                    <a:pt x="3" y="22"/>
                  </a:moveTo>
                  <a:lnTo>
                    <a:pt x="0" y="1"/>
                  </a:lnTo>
                  <a:lnTo>
                    <a:pt x="31"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030" name="Line 969"/>
            <p:cNvSpPr>
              <a:spLocks noChangeShapeType="1"/>
            </p:cNvSpPr>
            <p:nvPr/>
          </p:nvSpPr>
          <p:spPr bwMode="auto">
            <a:xfrm flipV="1">
              <a:off x="5084" y="3280"/>
              <a:ext cx="32" cy="4"/>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031" name="Freeform 970"/>
            <p:cNvSpPr>
              <a:spLocks/>
            </p:cNvSpPr>
            <p:nvPr/>
          </p:nvSpPr>
          <p:spPr bwMode="auto">
            <a:xfrm>
              <a:off x="5088" y="3239"/>
              <a:ext cx="29" cy="37"/>
            </a:xfrm>
            <a:custGeom>
              <a:avLst/>
              <a:gdLst>
                <a:gd name="T0" fmla="*/ 0 w 29"/>
                <a:gd name="T1" fmla="*/ 36 h 37"/>
                <a:gd name="T2" fmla="*/ 28 w 29"/>
                <a:gd name="T3" fmla="*/ 34 h 37"/>
                <a:gd name="T4" fmla="*/ 28 w 29"/>
                <a:gd name="T5" fmla="*/ 0 h 37"/>
                <a:gd name="T6" fmla="*/ 0 w 29"/>
                <a:gd name="T7" fmla="*/ 3 h 37"/>
                <a:gd name="T8" fmla="*/ 0 w 29"/>
                <a:gd name="T9" fmla="*/ 36 h 37"/>
                <a:gd name="T10" fmla="*/ 0 60000 65536"/>
                <a:gd name="T11" fmla="*/ 0 60000 65536"/>
                <a:gd name="T12" fmla="*/ 0 60000 65536"/>
                <a:gd name="T13" fmla="*/ 0 60000 65536"/>
                <a:gd name="T14" fmla="*/ 0 60000 65536"/>
                <a:gd name="T15" fmla="*/ 0 w 29"/>
                <a:gd name="T16" fmla="*/ 0 h 37"/>
                <a:gd name="T17" fmla="*/ 29 w 29"/>
                <a:gd name="T18" fmla="*/ 37 h 37"/>
              </a:gdLst>
              <a:ahLst/>
              <a:cxnLst>
                <a:cxn ang="T10">
                  <a:pos x="T0" y="T1"/>
                </a:cxn>
                <a:cxn ang="T11">
                  <a:pos x="T2" y="T3"/>
                </a:cxn>
                <a:cxn ang="T12">
                  <a:pos x="T4" y="T5"/>
                </a:cxn>
                <a:cxn ang="T13">
                  <a:pos x="T6" y="T7"/>
                </a:cxn>
                <a:cxn ang="T14">
                  <a:pos x="T8" y="T9"/>
                </a:cxn>
              </a:cxnLst>
              <a:rect l="T15" t="T16" r="T17" b="T18"/>
              <a:pathLst>
                <a:path w="29" h="37">
                  <a:moveTo>
                    <a:pt x="0" y="36"/>
                  </a:moveTo>
                  <a:lnTo>
                    <a:pt x="28" y="34"/>
                  </a:lnTo>
                  <a:lnTo>
                    <a:pt x="28" y="0"/>
                  </a:lnTo>
                  <a:lnTo>
                    <a:pt x="0" y="3"/>
                  </a:lnTo>
                  <a:lnTo>
                    <a:pt x="0" y="36"/>
                  </a:lnTo>
                </a:path>
              </a:pathLst>
            </a:custGeom>
            <a:noFill/>
            <a:ln w="12700" cap="rnd">
              <a:solidFill>
                <a:srgbClr val="000000"/>
              </a:solidFill>
              <a:round/>
              <a:headEnd/>
              <a:tailEnd/>
            </a:ln>
          </p:spPr>
          <p:txBody>
            <a:bodyPr>
              <a:prstTxWarp prst="textNoShape">
                <a:avLst/>
              </a:prstTxWarp>
            </a:bodyPr>
            <a:lstStyle/>
            <a:p>
              <a:endParaRPr lang="en-US"/>
            </a:p>
          </p:txBody>
        </p:sp>
        <p:sp>
          <p:nvSpPr>
            <p:cNvPr id="26032" name="Line 971"/>
            <p:cNvSpPr>
              <a:spLocks noChangeShapeType="1"/>
            </p:cNvSpPr>
            <p:nvPr/>
          </p:nvSpPr>
          <p:spPr bwMode="auto">
            <a:xfrm flipV="1">
              <a:off x="5092" y="3259"/>
              <a:ext cx="15" cy="4"/>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033" name="Freeform 972"/>
            <p:cNvSpPr>
              <a:spLocks/>
            </p:cNvSpPr>
            <p:nvPr/>
          </p:nvSpPr>
          <p:spPr bwMode="auto">
            <a:xfrm>
              <a:off x="5088" y="3252"/>
              <a:ext cx="29" cy="4"/>
            </a:xfrm>
            <a:custGeom>
              <a:avLst/>
              <a:gdLst>
                <a:gd name="T0" fmla="*/ 28 w 29"/>
                <a:gd name="T1" fmla="*/ 0 h 4"/>
                <a:gd name="T2" fmla="*/ 28 w 29"/>
                <a:gd name="T3" fmla="*/ 0 h 4"/>
                <a:gd name="T4" fmla="*/ 23 w 29"/>
                <a:gd name="T5" fmla="*/ 0 h 4"/>
                <a:gd name="T6" fmla="*/ 20 w 29"/>
                <a:gd name="T7" fmla="*/ 0 h 4"/>
                <a:gd name="T8" fmla="*/ 14 w 29"/>
                <a:gd name="T9" fmla="*/ 1 h 4"/>
                <a:gd name="T10" fmla="*/ 9 w 29"/>
                <a:gd name="T11" fmla="*/ 1 h 4"/>
                <a:gd name="T12" fmla="*/ 6 w 29"/>
                <a:gd name="T13" fmla="*/ 1 h 4"/>
                <a:gd name="T14" fmla="*/ 3 w 29"/>
                <a:gd name="T15" fmla="*/ 3 h 4"/>
                <a:gd name="T16" fmla="*/ 0 w 29"/>
                <a:gd name="T17" fmla="*/ 3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4"/>
                <a:gd name="T29" fmla="*/ 29 w 29"/>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4">
                  <a:moveTo>
                    <a:pt x="28" y="0"/>
                  </a:moveTo>
                  <a:lnTo>
                    <a:pt x="28" y="0"/>
                  </a:lnTo>
                  <a:lnTo>
                    <a:pt x="23" y="0"/>
                  </a:lnTo>
                  <a:lnTo>
                    <a:pt x="20" y="0"/>
                  </a:lnTo>
                  <a:lnTo>
                    <a:pt x="14" y="1"/>
                  </a:lnTo>
                  <a:lnTo>
                    <a:pt x="9" y="1"/>
                  </a:lnTo>
                  <a:lnTo>
                    <a:pt x="6" y="1"/>
                  </a:lnTo>
                  <a:lnTo>
                    <a:pt x="3" y="3"/>
                  </a:lnTo>
                  <a:lnTo>
                    <a:pt x="0" y="3"/>
                  </a:lnTo>
                </a:path>
              </a:pathLst>
            </a:custGeom>
            <a:noFill/>
            <a:ln w="12700" cap="rnd">
              <a:solidFill>
                <a:srgbClr val="000000"/>
              </a:solidFill>
              <a:round/>
              <a:headEnd/>
              <a:tailEnd/>
            </a:ln>
          </p:spPr>
          <p:txBody>
            <a:bodyPr>
              <a:prstTxWarp prst="textNoShape">
                <a:avLst/>
              </a:prstTxWarp>
            </a:bodyPr>
            <a:lstStyle/>
            <a:p>
              <a:endParaRPr lang="en-US"/>
            </a:p>
          </p:txBody>
        </p:sp>
        <p:sp>
          <p:nvSpPr>
            <p:cNvPr id="26034" name="Freeform 973"/>
            <p:cNvSpPr>
              <a:spLocks/>
            </p:cNvSpPr>
            <p:nvPr/>
          </p:nvSpPr>
          <p:spPr bwMode="auto">
            <a:xfrm>
              <a:off x="5088" y="3257"/>
              <a:ext cx="29" cy="19"/>
            </a:xfrm>
            <a:custGeom>
              <a:avLst/>
              <a:gdLst>
                <a:gd name="T0" fmla="*/ 0 w 29"/>
                <a:gd name="T1" fmla="*/ 18 h 19"/>
                <a:gd name="T2" fmla="*/ 0 w 29"/>
                <a:gd name="T3" fmla="*/ 3 h 19"/>
                <a:gd name="T4" fmla="*/ 28 w 29"/>
                <a:gd name="T5" fmla="*/ 0 h 19"/>
                <a:gd name="T6" fmla="*/ 0 60000 65536"/>
                <a:gd name="T7" fmla="*/ 0 60000 65536"/>
                <a:gd name="T8" fmla="*/ 0 60000 65536"/>
                <a:gd name="T9" fmla="*/ 0 w 29"/>
                <a:gd name="T10" fmla="*/ 0 h 19"/>
                <a:gd name="T11" fmla="*/ 29 w 29"/>
                <a:gd name="T12" fmla="*/ 19 h 19"/>
              </a:gdLst>
              <a:ahLst/>
              <a:cxnLst>
                <a:cxn ang="T6">
                  <a:pos x="T0" y="T1"/>
                </a:cxn>
                <a:cxn ang="T7">
                  <a:pos x="T2" y="T3"/>
                </a:cxn>
                <a:cxn ang="T8">
                  <a:pos x="T4" y="T5"/>
                </a:cxn>
              </a:cxnLst>
              <a:rect l="T9" t="T10" r="T11" b="T12"/>
              <a:pathLst>
                <a:path w="29" h="19">
                  <a:moveTo>
                    <a:pt x="0" y="18"/>
                  </a:moveTo>
                  <a:lnTo>
                    <a:pt x="0" y="3"/>
                  </a:lnTo>
                  <a:lnTo>
                    <a:pt x="28"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035" name="Freeform 974"/>
            <p:cNvSpPr>
              <a:spLocks/>
            </p:cNvSpPr>
            <p:nvPr/>
          </p:nvSpPr>
          <p:spPr bwMode="auto">
            <a:xfrm>
              <a:off x="5088" y="3239"/>
              <a:ext cx="29" cy="16"/>
            </a:xfrm>
            <a:custGeom>
              <a:avLst/>
              <a:gdLst>
                <a:gd name="T0" fmla="*/ 0 w 29"/>
                <a:gd name="T1" fmla="*/ 15 h 16"/>
                <a:gd name="T2" fmla="*/ 0 w 29"/>
                <a:gd name="T3" fmla="*/ 4 h 16"/>
                <a:gd name="T4" fmla="*/ 28 w 29"/>
                <a:gd name="T5" fmla="*/ 0 h 16"/>
                <a:gd name="T6" fmla="*/ 0 60000 65536"/>
                <a:gd name="T7" fmla="*/ 0 60000 65536"/>
                <a:gd name="T8" fmla="*/ 0 60000 65536"/>
                <a:gd name="T9" fmla="*/ 0 w 29"/>
                <a:gd name="T10" fmla="*/ 0 h 16"/>
                <a:gd name="T11" fmla="*/ 29 w 29"/>
                <a:gd name="T12" fmla="*/ 16 h 16"/>
              </a:gdLst>
              <a:ahLst/>
              <a:cxnLst>
                <a:cxn ang="T6">
                  <a:pos x="T0" y="T1"/>
                </a:cxn>
                <a:cxn ang="T7">
                  <a:pos x="T2" y="T3"/>
                </a:cxn>
                <a:cxn ang="T8">
                  <a:pos x="T4" y="T5"/>
                </a:cxn>
              </a:cxnLst>
              <a:rect l="T9" t="T10" r="T11" b="T12"/>
              <a:pathLst>
                <a:path w="29" h="16">
                  <a:moveTo>
                    <a:pt x="0" y="15"/>
                  </a:moveTo>
                  <a:lnTo>
                    <a:pt x="0" y="4"/>
                  </a:lnTo>
                  <a:lnTo>
                    <a:pt x="28"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036" name="Freeform 975"/>
            <p:cNvSpPr>
              <a:spLocks/>
            </p:cNvSpPr>
            <p:nvPr/>
          </p:nvSpPr>
          <p:spPr bwMode="auto">
            <a:xfrm>
              <a:off x="5216" y="3189"/>
              <a:ext cx="61" cy="105"/>
            </a:xfrm>
            <a:custGeom>
              <a:avLst/>
              <a:gdLst>
                <a:gd name="T0" fmla="*/ 0 w 61"/>
                <a:gd name="T1" fmla="*/ 8 h 105"/>
                <a:gd name="T2" fmla="*/ 54 w 61"/>
                <a:gd name="T3" fmla="*/ 0 h 105"/>
                <a:gd name="T4" fmla="*/ 60 w 61"/>
                <a:gd name="T5" fmla="*/ 97 h 105"/>
                <a:gd name="T6" fmla="*/ 6 w 61"/>
                <a:gd name="T7" fmla="*/ 104 h 105"/>
                <a:gd name="T8" fmla="*/ 0 w 61"/>
                <a:gd name="T9" fmla="*/ 8 h 105"/>
                <a:gd name="T10" fmla="*/ 0 60000 65536"/>
                <a:gd name="T11" fmla="*/ 0 60000 65536"/>
                <a:gd name="T12" fmla="*/ 0 60000 65536"/>
                <a:gd name="T13" fmla="*/ 0 60000 65536"/>
                <a:gd name="T14" fmla="*/ 0 60000 65536"/>
                <a:gd name="T15" fmla="*/ 0 w 61"/>
                <a:gd name="T16" fmla="*/ 0 h 105"/>
                <a:gd name="T17" fmla="*/ 61 w 61"/>
                <a:gd name="T18" fmla="*/ 105 h 105"/>
              </a:gdLst>
              <a:ahLst/>
              <a:cxnLst>
                <a:cxn ang="T10">
                  <a:pos x="T0" y="T1"/>
                </a:cxn>
                <a:cxn ang="T11">
                  <a:pos x="T2" y="T3"/>
                </a:cxn>
                <a:cxn ang="T12">
                  <a:pos x="T4" y="T5"/>
                </a:cxn>
                <a:cxn ang="T13">
                  <a:pos x="T6" y="T7"/>
                </a:cxn>
                <a:cxn ang="T14">
                  <a:pos x="T8" y="T9"/>
                </a:cxn>
              </a:cxnLst>
              <a:rect l="T15" t="T16" r="T17" b="T18"/>
              <a:pathLst>
                <a:path w="61" h="105">
                  <a:moveTo>
                    <a:pt x="0" y="8"/>
                  </a:moveTo>
                  <a:lnTo>
                    <a:pt x="54" y="0"/>
                  </a:lnTo>
                  <a:lnTo>
                    <a:pt x="60" y="97"/>
                  </a:lnTo>
                  <a:lnTo>
                    <a:pt x="6" y="104"/>
                  </a:lnTo>
                  <a:lnTo>
                    <a:pt x="0" y="8"/>
                  </a:lnTo>
                </a:path>
              </a:pathLst>
            </a:custGeom>
            <a:solidFill>
              <a:srgbClr val="B3801A"/>
            </a:solidFill>
            <a:ln w="12700" cap="rnd">
              <a:solidFill>
                <a:srgbClr val="000000"/>
              </a:solidFill>
              <a:round/>
              <a:headEnd/>
              <a:tailEnd/>
            </a:ln>
          </p:spPr>
          <p:txBody>
            <a:bodyPr>
              <a:prstTxWarp prst="textNoShape">
                <a:avLst/>
              </a:prstTxWarp>
            </a:bodyPr>
            <a:lstStyle/>
            <a:p>
              <a:endParaRPr lang="en-US"/>
            </a:p>
          </p:txBody>
        </p:sp>
        <p:sp>
          <p:nvSpPr>
            <p:cNvPr id="26037" name="Freeform 976"/>
            <p:cNvSpPr>
              <a:spLocks/>
            </p:cNvSpPr>
            <p:nvPr/>
          </p:nvSpPr>
          <p:spPr bwMode="auto">
            <a:xfrm>
              <a:off x="5228" y="3197"/>
              <a:ext cx="37" cy="90"/>
            </a:xfrm>
            <a:custGeom>
              <a:avLst/>
              <a:gdLst>
                <a:gd name="T0" fmla="*/ 0 w 37"/>
                <a:gd name="T1" fmla="*/ 5 h 90"/>
                <a:gd name="T2" fmla="*/ 30 w 37"/>
                <a:gd name="T3" fmla="*/ 0 h 90"/>
                <a:gd name="T4" fmla="*/ 36 w 37"/>
                <a:gd name="T5" fmla="*/ 84 h 90"/>
                <a:gd name="T6" fmla="*/ 3 w 37"/>
                <a:gd name="T7" fmla="*/ 89 h 90"/>
                <a:gd name="T8" fmla="*/ 0 w 37"/>
                <a:gd name="T9" fmla="*/ 5 h 90"/>
                <a:gd name="T10" fmla="*/ 0 60000 65536"/>
                <a:gd name="T11" fmla="*/ 0 60000 65536"/>
                <a:gd name="T12" fmla="*/ 0 60000 65536"/>
                <a:gd name="T13" fmla="*/ 0 60000 65536"/>
                <a:gd name="T14" fmla="*/ 0 60000 65536"/>
                <a:gd name="T15" fmla="*/ 0 w 37"/>
                <a:gd name="T16" fmla="*/ 0 h 90"/>
                <a:gd name="T17" fmla="*/ 37 w 37"/>
                <a:gd name="T18" fmla="*/ 90 h 90"/>
              </a:gdLst>
              <a:ahLst/>
              <a:cxnLst>
                <a:cxn ang="T10">
                  <a:pos x="T0" y="T1"/>
                </a:cxn>
                <a:cxn ang="T11">
                  <a:pos x="T2" y="T3"/>
                </a:cxn>
                <a:cxn ang="T12">
                  <a:pos x="T4" y="T5"/>
                </a:cxn>
                <a:cxn ang="T13">
                  <a:pos x="T6" y="T7"/>
                </a:cxn>
                <a:cxn ang="T14">
                  <a:pos x="T8" y="T9"/>
                </a:cxn>
              </a:cxnLst>
              <a:rect l="T15" t="T16" r="T17" b="T18"/>
              <a:pathLst>
                <a:path w="37" h="90">
                  <a:moveTo>
                    <a:pt x="0" y="5"/>
                  </a:moveTo>
                  <a:lnTo>
                    <a:pt x="30" y="0"/>
                  </a:lnTo>
                  <a:lnTo>
                    <a:pt x="36" y="84"/>
                  </a:lnTo>
                  <a:lnTo>
                    <a:pt x="3" y="89"/>
                  </a:lnTo>
                  <a:lnTo>
                    <a:pt x="0" y="5"/>
                  </a:lnTo>
                </a:path>
              </a:pathLst>
            </a:custGeom>
            <a:noFill/>
            <a:ln w="12700" cap="rnd">
              <a:solidFill>
                <a:srgbClr val="000000"/>
              </a:solidFill>
              <a:round/>
              <a:headEnd/>
              <a:tailEnd/>
            </a:ln>
          </p:spPr>
          <p:txBody>
            <a:bodyPr>
              <a:prstTxWarp prst="textNoShape">
                <a:avLst/>
              </a:prstTxWarp>
            </a:bodyPr>
            <a:lstStyle/>
            <a:p>
              <a:endParaRPr lang="en-US"/>
            </a:p>
          </p:txBody>
        </p:sp>
        <p:sp>
          <p:nvSpPr>
            <p:cNvPr id="26038" name="Line 977"/>
            <p:cNvSpPr>
              <a:spLocks noChangeShapeType="1"/>
            </p:cNvSpPr>
            <p:nvPr/>
          </p:nvSpPr>
          <p:spPr bwMode="auto">
            <a:xfrm flipV="1">
              <a:off x="5235" y="3226"/>
              <a:ext cx="17" cy="5"/>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039" name="Line 978"/>
            <p:cNvSpPr>
              <a:spLocks noChangeShapeType="1"/>
            </p:cNvSpPr>
            <p:nvPr/>
          </p:nvSpPr>
          <p:spPr bwMode="auto">
            <a:xfrm flipV="1">
              <a:off x="5235" y="3253"/>
              <a:ext cx="17" cy="4"/>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040" name="Line 979"/>
            <p:cNvSpPr>
              <a:spLocks noChangeShapeType="1"/>
            </p:cNvSpPr>
            <p:nvPr/>
          </p:nvSpPr>
          <p:spPr bwMode="auto">
            <a:xfrm flipV="1">
              <a:off x="5235" y="3261"/>
              <a:ext cx="17" cy="5"/>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041" name="Freeform 980"/>
            <p:cNvSpPr>
              <a:spLocks/>
            </p:cNvSpPr>
            <p:nvPr/>
          </p:nvSpPr>
          <p:spPr bwMode="auto">
            <a:xfrm>
              <a:off x="5231" y="3232"/>
              <a:ext cx="31" cy="24"/>
            </a:xfrm>
            <a:custGeom>
              <a:avLst/>
              <a:gdLst>
                <a:gd name="T0" fmla="*/ 0 w 31"/>
                <a:gd name="T1" fmla="*/ 3 h 24"/>
                <a:gd name="T2" fmla="*/ 30 w 31"/>
                <a:gd name="T3" fmla="*/ 0 h 24"/>
                <a:gd name="T4" fmla="*/ 0 w 31"/>
                <a:gd name="T5" fmla="*/ 5 h 24"/>
                <a:gd name="T6" fmla="*/ 0 w 31"/>
                <a:gd name="T7" fmla="*/ 23 h 24"/>
                <a:gd name="T8" fmla="*/ 0 60000 65536"/>
                <a:gd name="T9" fmla="*/ 0 60000 65536"/>
                <a:gd name="T10" fmla="*/ 0 60000 65536"/>
                <a:gd name="T11" fmla="*/ 0 60000 65536"/>
                <a:gd name="T12" fmla="*/ 0 w 31"/>
                <a:gd name="T13" fmla="*/ 0 h 24"/>
                <a:gd name="T14" fmla="*/ 31 w 31"/>
                <a:gd name="T15" fmla="*/ 24 h 24"/>
              </a:gdLst>
              <a:ahLst/>
              <a:cxnLst>
                <a:cxn ang="T8">
                  <a:pos x="T0" y="T1"/>
                </a:cxn>
                <a:cxn ang="T9">
                  <a:pos x="T2" y="T3"/>
                </a:cxn>
                <a:cxn ang="T10">
                  <a:pos x="T4" y="T5"/>
                </a:cxn>
                <a:cxn ang="T11">
                  <a:pos x="T6" y="T7"/>
                </a:cxn>
              </a:cxnLst>
              <a:rect l="T12" t="T13" r="T14" b="T15"/>
              <a:pathLst>
                <a:path w="31" h="24">
                  <a:moveTo>
                    <a:pt x="0" y="3"/>
                  </a:moveTo>
                  <a:lnTo>
                    <a:pt x="30" y="0"/>
                  </a:lnTo>
                  <a:lnTo>
                    <a:pt x="0" y="5"/>
                  </a:lnTo>
                  <a:lnTo>
                    <a:pt x="0" y="23"/>
                  </a:lnTo>
                </a:path>
              </a:pathLst>
            </a:custGeom>
            <a:noFill/>
            <a:ln w="12700" cap="rnd">
              <a:solidFill>
                <a:srgbClr val="000000"/>
              </a:solidFill>
              <a:round/>
              <a:headEnd/>
              <a:tailEnd/>
            </a:ln>
          </p:spPr>
          <p:txBody>
            <a:bodyPr>
              <a:prstTxWarp prst="textNoShape">
                <a:avLst/>
              </a:prstTxWarp>
            </a:bodyPr>
            <a:lstStyle/>
            <a:p>
              <a:endParaRPr lang="en-US"/>
            </a:p>
          </p:txBody>
        </p:sp>
        <p:sp>
          <p:nvSpPr>
            <p:cNvPr id="26042" name="Freeform 981"/>
            <p:cNvSpPr>
              <a:spLocks/>
            </p:cNvSpPr>
            <p:nvPr/>
          </p:nvSpPr>
          <p:spPr bwMode="auto">
            <a:xfrm>
              <a:off x="5231" y="3259"/>
              <a:ext cx="31" cy="28"/>
            </a:xfrm>
            <a:custGeom>
              <a:avLst/>
              <a:gdLst>
                <a:gd name="T0" fmla="*/ 30 w 31"/>
                <a:gd name="T1" fmla="*/ 0 h 28"/>
                <a:gd name="T2" fmla="*/ 0 w 31"/>
                <a:gd name="T3" fmla="*/ 5 h 28"/>
                <a:gd name="T4" fmla="*/ 3 w 31"/>
                <a:gd name="T5" fmla="*/ 27 h 28"/>
                <a:gd name="T6" fmla="*/ 0 60000 65536"/>
                <a:gd name="T7" fmla="*/ 0 60000 65536"/>
                <a:gd name="T8" fmla="*/ 0 60000 65536"/>
                <a:gd name="T9" fmla="*/ 0 w 31"/>
                <a:gd name="T10" fmla="*/ 0 h 28"/>
                <a:gd name="T11" fmla="*/ 31 w 31"/>
                <a:gd name="T12" fmla="*/ 28 h 28"/>
              </a:gdLst>
              <a:ahLst/>
              <a:cxnLst>
                <a:cxn ang="T6">
                  <a:pos x="T0" y="T1"/>
                </a:cxn>
                <a:cxn ang="T7">
                  <a:pos x="T2" y="T3"/>
                </a:cxn>
                <a:cxn ang="T8">
                  <a:pos x="T4" y="T5"/>
                </a:cxn>
              </a:cxnLst>
              <a:rect l="T9" t="T10" r="T11" b="T12"/>
              <a:pathLst>
                <a:path w="31" h="28">
                  <a:moveTo>
                    <a:pt x="30" y="0"/>
                  </a:moveTo>
                  <a:lnTo>
                    <a:pt x="0" y="5"/>
                  </a:lnTo>
                  <a:lnTo>
                    <a:pt x="3" y="27"/>
                  </a:lnTo>
                </a:path>
              </a:pathLst>
            </a:custGeom>
            <a:noFill/>
            <a:ln w="12700" cap="rnd">
              <a:solidFill>
                <a:srgbClr val="000000"/>
              </a:solidFill>
              <a:round/>
              <a:headEnd/>
              <a:tailEnd/>
            </a:ln>
          </p:spPr>
          <p:txBody>
            <a:bodyPr>
              <a:prstTxWarp prst="textNoShape">
                <a:avLst/>
              </a:prstTxWarp>
            </a:bodyPr>
            <a:lstStyle/>
            <a:p>
              <a:endParaRPr lang="en-US"/>
            </a:p>
          </p:txBody>
        </p:sp>
        <p:sp>
          <p:nvSpPr>
            <p:cNvPr id="26043" name="Freeform 982"/>
            <p:cNvSpPr>
              <a:spLocks/>
            </p:cNvSpPr>
            <p:nvPr/>
          </p:nvSpPr>
          <p:spPr bwMode="auto">
            <a:xfrm>
              <a:off x="5228" y="3197"/>
              <a:ext cx="26" cy="28"/>
            </a:xfrm>
            <a:custGeom>
              <a:avLst/>
              <a:gdLst>
                <a:gd name="T0" fmla="*/ 0 w 26"/>
                <a:gd name="T1" fmla="*/ 4 h 28"/>
                <a:gd name="T2" fmla="*/ 23 w 26"/>
                <a:gd name="T3" fmla="*/ 0 h 28"/>
                <a:gd name="T4" fmla="*/ 25 w 26"/>
                <a:gd name="T5" fmla="*/ 23 h 28"/>
                <a:gd name="T6" fmla="*/ 2 w 26"/>
                <a:gd name="T7" fmla="*/ 27 h 28"/>
                <a:gd name="T8" fmla="*/ 0 w 26"/>
                <a:gd name="T9" fmla="*/ 4 h 28"/>
                <a:gd name="T10" fmla="*/ 0 60000 65536"/>
                <a:gd name="T11" fmla="*/ 0 60000 65536"/>
                <a:gd name="T12" fmla="*/ 0 60000 65536"/>
                <a:gd name="T13" fmla="*/ 0 60000 65536"/>
                <a:gd name="T14" fmla="*/ 0 60000 65536"/>
                <a:gd name="T15" fmla="*/ 0 w 26"/>
                <a:gd name="T16" fmla="*/ 0 h 28"/>
                <a:gd name="T17" fmla="*/ 26 w 26"/>
                <a:gd name="T18" fmla="*/ 28 h 28"/>
              </a:gdLst>
              <a:ahLst/>
              <a:cxnLst>
                <a:cxn ang="T10">
                  <a:pos x="T0" y="T1"/>
                </a:cxn>
                <a:cxn ang="T11">
                  <a:pos x="T2" y="T3"/>
                </a:cxn>
                <a:cxn ang="T12">
                  <a:pos x="T4" y="T5"/>
                </a:cxn>
                <a:cxn ang="T13">
                  <a:pos x="T6" y="T7"/>
                </a:cxn>
                <a:cxn ang="T14">
                  <a:pos x="T8" y="T9"/>
                </a:cxn>
              </a:cxnLst>
              <a:rect l="T15" t="T16" r="T17" b="T18"/>
              <a:pathLst>
                <a:path w="26" h="28">
                  <a:moveTo>
                    <a:pt x="0" y="4"/>
                  </a:moveTo>
                  <a:lnTo>
                    <a:pt x="23" y="0"/>
                  </a:lnTo>
                  <a:lnTo>
                    <a:pt x="25" y="23"/>
                  </a:lnTo>
                  <a:lnTo>
                    <a:pt x="2" y="27"/>
                  </a:lnTo>
                  <a:lnTo>
                    <a:pt x="0" y="4"/>
                  </a:lnTo>
                </a:path>
              </a:pathLst>
            </a:custGeom>
            <a:solidFill>
              <a:srgbClr val="330000"/>
            </a:solidFill>
            <a:ln w="127000" cap="rnd">
              <a:noFill/>
              <a:round/>
              <a:headEnd/>
              <a:tailEnd/>
            </a:ln>
          </p:spPr>
          <p:txBody>
            <a:bodyPr>
              <a:prstTxWarp prst="textNoShape">
                <a:avLst/>
              </a:prstTxWarp>
            </a:bodyPr>
            <a:lstStyle/>
            <a:p>
              <a:endParaRPr lang="en-US"/>
            </a:p>
          </p:txBody>
        </p:sp>
        <p:sp>
          <p:nvSpPr>
            <p:cNvPr id="26044" name="Freeform 983"/>
            <p:cNvSpPr>
              <a:spLocks/>
            </p:cNvSpPr>
            <p:nvPr/>
          </p:nvSpPr>
          <p:spPr bwMode="auto">
            <a:xfrm>
              <a:off x="5228" y="3197"/>
              <a:ext cx="32" cy="33"/>
            </a:xfrm>
            <a:custGeom>
              <a:avLst/>
              <a:gdLst>
                <a:gd name="T0" fmla="*/ 0 w 32"/>
                <a:gd name="T1" fmla="*/ 5 h 33"/>
                <a:gd name="T2" fmla="*/ 31 w 32"/>
                <a:gd name="T3" fmla="*/ 0 h 33"/>
                <a:gd name="T4" fmla="*/ 31 w 32"/>
                <a:gd name="T5" fmla="*/ 27 h 33"/>
                <a:gd name="T6" fmla="*/ 3 w 32"/>
                <a:gd name="T7" fmla="*/ 32 h 33"/>
                <a:gd name="T8" fmla="*/ 0 w 32"/>
                <a:gd name="T9" fmla="*/ 5 h 33"/>
                <a:gd name="T10" fmla="*/ 0 60000 65536"/>
                <a:gd name="T11" fmla="*/ 0 60000 65536"/>
                <a:gd name="T12" fmla="*/ 0 60000 65536"/>
                <a:gd name="T13" fmla="*/ 0 60000 65536"/>
                <a:gd name="T14" fmla="*/ 0 60000 65536"/>
                <a:gd name="T15" fmla="*/ 0 w 32"/>
                <a:gd name="T16" fmla="*/ 0 h 33"/>
                <a:gd name="T17" fmla="*/ 32 w 32"/>
                <a:gd name="T18" fmla="*/ 33 h 33"/>
              </a:gdLst>
              <a:ahLst/>
              <a:cxnLst>
                <a:cxn ang="T10">
                  <a:pos x="T0" y="T1"/>
                </a:cxn>
                <a:cxn ang="T11">
                  <a:pos x="T2" y="T3"/>
                </a:cxn>
                <a:cxn ang="T12">
                  <a:pos x="T4" y="T5"/>
                </a:cxn>
                <a:cxn ang="T13">
                  <a:pos x="T6" y="T7"/>
                </a:cxn>
                <a:cxn ang="T14">
                  <a:pos x="T8" y="T9"/>
                </a:cxn>
              </a:cxnLst>
              <a:rect l="T15" t="T16" r="T17" b="T18"/>
              <a:pathLst>
                <a:path w="32" h="33">
                  <a:moveTo>
                    <a:pt x="0" y="5"/>
                  </a:moveTo>
                  <a:lnTo>
                    <a:pt x="31" y="0"/>
                  </a:lnTo>
                  <a:lnTo>
                    <a:pt x="31" y="27"/>
                  </a:lnTo>
                  <a:lnTo>
                    <a:pt x="3" y="32"/>
                  </a:lnTo>
                  <a:lnTo>
                    <a:pt x="0" y="5"/>
                  </a:lnTo>
                </a:path>
              </a:pathLst>
            </a:custGeom>
            <a:noFill/>
            <a:ln w="12700" cap="rnd">
              <a:solidFill>
                <a:srgbClr val="000000"/>
              </a:solidFill>
              <a:round/>
              <a:headEnd/>
              <a:tailEnd/>
            </a:ln>
          </p:spPr>
          <p:txBody>
            <a:bodyPr>
              <a:prstTxWarp prst="textNoShape">
                <a:avLst/>
              </a:prstTxWarp>
            </a:bodyPr>
            <a:lstStyle/>
            <a:p>
              <a:endParaRPr lang="en-US"/>
            </a:p>
          </p:txBody>
        </p:sp>
        <p:sp>
          <p:nvSpPr>
            <p:cNvPr id="26045" name="Freeform 984"/>
            <p:cNvSpPr>
              <a:spLocks/>
            </p:cNvSpPr>
            <p:nvPr/>
          </p:nvSpPr>
          <p:spPr bwMode="auto">
            <a:xfrm>
              <a:off x="5116" y="3235"/>
              <a:ext cx="13" cy="2"/>
            </a:xfrm>
            <a:custGeom>
              <a:avLst/>
              <a:gdLst>
                <a:gd name="T0" fmla="*/ 0 w 13"/>
                <a:gd name="T1" fmla="*/ 1 h 2"/>
                <a:gd name="T2" fmla="*/ 0 w 13"/>
                <a:gd name="T3" fmla="*/ 0 h 2"/>
                <a:gd name="T4" fmla="*/ 2 w 13"/>
                <a:gd name="T5" fmla="*/ 0 h 2"/>
                <a:gd name="T6" fmla="*/ 4 w 13"/>
                <a:gd name="T7" fmla="*/ 0 h 2"/>
                <a:gd name="T8" fmla="*/ 5 w 13"/>
                <a:gd name="T9" fmla="*/ 0 h 2"/>
                <a:gd name="T10" fmla="*/ 7 w 13"/>
                <a:gd name="T11" fmla="*/ 0 h 2"/>
                <a:gd name="T12" fmla="*/ 8 w 13"/>
                <a:gd name="T13" fmla="*/ 0 h 2"/>
                <a:gd name="T14" fmla="*/ 10 w 13"/>
                <a:gd name="T15" fmla="*/ 0 h 2"/>
                <a:gd name="T16" fmla="*/ 12 w 13"/>
                <a:gd name="T17" fmla="*/ 0 h 2"/>
                <a:gd name="T18" fmla="*/ 12 w 13"/>
                <a:gd name="T19" fmla="*/ 0 h 2"/>
                <a:gd name="T20" fmla="*/ 10 w 13"/>
                <a:gd name="T21" fmla="*/ 0 h 2"/>
                <a:gd name="T22" fmla="*/ 8 w 13"/>
                <a:gd name="T23" fmla="*/ 0 h 2"/>
                <a:gd name="T24" fmla="*/ 7 w 13"/>
                <a:gd name="T25" fmla="*/ 0 h 2"/>
                <a:gd name="T26" fmla="*/ 7 w 13"/>
                <a:gd name="T27" fmla="*/ 1 h 2"/>
                <a:gd name="T28" fmla="*/ 5 w 13"/>
                <a:gd name="T29" fmla="*/ 1 h 2"/>
                <a:gd name="T30" fmla="*/ 5 w 13"/>
                <a:gd name="T31" fmla="*/ 0 h 2"/>
                <a:gd name="T32" fmla="*/ 5 w 13"/>
                <a:gd name="T33" fmla="*/ 1 h 2"/>
                <a:gd name="T34" fmla="*/ 4 w 13"/>
                <a:gd name="T35" fmla="*/ 1 h 2"/>
                <a:gd name="T36" fmla="*/ 2 w 13"/>
                <a:gd name="T37" fmla="*/ 1 h 2"/>
                <a:gd name="T38" fmla="*/ 0 w 13"/>
                <a:gd name="T39" fmla="*/ 1 h 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
                <a:gd name="T61" fmla="*/ 0 h 2"/>
                <a:gd name="T62" fmla="*/ 13 w 13"/>
                <a:gd name="T63" fmla="*/ 2 h 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 h="2">
                  <a:moveTo>
                    <a:pt x="0" y="1"/>
                  </a:moveTo>
                  <a:lnTo>
                    <a:pt x="0" y="0"/>
                  </a:lnTo>
                  <a:lnTo>
                    <a:pt x="2" y="0"/>
                  </a:lnTo>
                  <a:lnTo>
                    <a:pt x="4" y="0"/>
                  </a:lnTo>
                  <a:lnTo>
                    <a:pt x="5" y="0"/>
                  </a:lnTo>
                  <a:lnTo>
                    <a:pt x="7" y="0"/>
                  </a:lnTo>
                  <a:lnTo>
                    <a:pt x="8" y="0"/>
                  </a:lnTo>
                  <a:lnTo>
                    <a:pt x="10" y="0"/>
                  </a:lnTo>
                  <a:lnTo>
                    <a:pt x="12" y="0"/>
                  </a:lnTo>
                  <a:lnTo>
                    <a:pt x="10" y="0"/>
                  </a:lnTo>
                  <a:lnTo>
                    <a:pt x="8" y="0"/>
                  </a:lnTo>
                  <a:lnTo>
                    <a:pt x="7" y="0"/>
                  </a:lnTo>
                  <a:lnTo>
                    <a:pt x="7" y="1"/>
                  </a:lnTo>
                  <a:lnTo>
                    <a:pt x="5" y="1"/>
                  </a:lnTo>
                  <a:lnTo>
                    <a:pt x="5" y="0"/>
                  </a:lnTo>
                  <a:lnTo>
                    <a:pt x="5" y="1"/>
                  </a:lnTo>
                  <a:lnTo>
                    <a:pt x="4" y="1"/>
                  </a:lnTo>
                  <a:lnTo>
                    <a:pt x="2" y="1"/>
                  </a:lnTo>
                  <a:lnTo>
                    <a:pt x="0" y="1"/>
                  </a:lnTo>
                </a:path>
              </a:pathLst>
            </a:custGeom>
            <a:solidFill>
              <a:srgbClr val="003333"/>
            </a:solidFill>
            <a:ln w="127000" cap="rnd">
              <a:noFill/>
              <a:round/>
              <a:headEnd/>
              <a:tailEnd/>
            </a:ln>
          </p:spPr>
          <p:txBody>
            <a:bodyPr>
              <a:prstTxWarp prst="textNoShape">
                <a:avLst/>
              </a:prstTxWarp>
            </a:bodyPr>
            <a:lstStyle/>
            <a:p>
              <a:endParaRPr lang="en-US"/>
            </a:p>
          </p:txBody>
        </p:sp>
        <p:sp>
          <p:nvSpPr>
            <p:cNvPr id="26046" name="Freeform 985"/>
            <p:cNvSpPr>
              <a:spLocks/>
            </p:cNvSpPr>
            <p:nvPr/>
          </p:nvSpPr>
          <p:spPr bwMode="auto">
            <a:xfrm>
              <a:off x="5116" y="3236"/>
              <a:ext cx="21" cy="4"/>
            </a:xfrm>
            <a:custGeom>
              <a:avLst/>
              <a:gdLst>
                <a:gd name="T0" fmla="*/ 0 w 21"/>
                <a:gd name="T1" fmla="*/ 3 h 4"/>
                <a:gd name="T2" fmla="*/ 0 w 21"/>
                <a:gd name="T3" fmla="*/ 1 h 4"/>
                <a:gd name="T4" fmla="*/ 3 w 21"/>
                <a:gd name="T5" fmla="*/ 1 h 4"/>
                <a:gd name="T6" fmla="*/ 6 w 21"/>
                <a:gd name="T7" fmla="*/ 1 h 4"/>
                <a:gd name="T8" fmla="*/ 9 w 21"/>
                <a:gd name="T9" fmla="*/ 0 h 4"/>
                <a:gd name="T10" fmla="*/ 11 w 21"/>
                <a:gd name="T11" fmla="*/ 0 h 4"/>
                <a:gd name="T12" fmla="*/ 14 w 21"/>
                <a:gd name="T13" fmla="*/ 0 h 4"/>
                <a:gd name="T14" fmla="*/ 17 w 21"/>
                <a:gd name="T15" fmla="*/ 0 h 4"/>
                <a:gd name="T16" fmla="*/ 20 w 21"/>
                <a:gd name="T17" fmla="*/ 0 h 4"/>
                <a:gd name="T18" fmla="*/ 20 w 21"/>
                <a:gd name="T19" fmla="*/ 1 h 4"/>
                <a:gd name="T20" fmla="*/ 17 w 21"/>
                <a:gd name="T21" fmla="*/ 1 h 4"/>
                <a:gd name="T22" fmla="*/ 14 w 21"/>
                <a:gd name="T23" fmla="*/ 1 h 4"/>
                <a:gd name="T24" fmla="*/ 11 w 21"/>
                <a:gd name="T25" fmla="*/ 1 h 4"/>
                <a:gd name="T26" fmla="*/ 9 w 21"/>
                <a:gd name="T27" fmla="*/ 1 h 4"/>
                <a:gd name="T28" fmla="*/ 6 w 21"/>
                <a:gd name="T29" fmla="*/ 1 h 4"/>
                <a:gd name="T30" fmla="*/ 3 w 21"/>
                <a:gd name="T31" fmla="*/ 1 h 4"/>
                <a:gd name="T32" fmla="*/ 3 w 21"/>
                <a:gd name="T33" fmla="*/ 3 h 4"/>
                <a:gd name="T34" fmla="*/ 0 w 21"/>
                <a:gd name="T35" fmla="*/ 3 h 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4"/>
                <a:gd name="T56" fmla="*/ 21 w 21"/>
                <a:gd name="T57" fmla="*/ 4 h 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4">
                  <a:moveTo>
                    <a:pt x="0" y="3"/>
                  </a:moveTo>
                  <a:lnTo>
                    <a:pt x="0" y="1"/>
                  </a:lnTo>
                  <a:lnTo>
                    <a:pt x="3" y="1"/>
                  </a:lnTo>
                  <a:lnTo>
                    <a:pt x="6" y="1"/>
                  </a:lnTo>
                  <a:lnTo>
                    <a:pt x="9" y="0"/>
                  </a:lnTo>
                  <a:lnTo>
                    <a:pt x="11" y="0"/>
                  </a:lnTo>
                  <a:lnTo>
                    <a:pt x="14" y="0"/>
                  </a:lnTo>
                  <a:lnTo>
                    <a:pt x="17" y="0"/>
                  </a:lnTo>
                  <a:lnTo>
                    <a:pt x="20" y="0"/>
                  </a:lnTo>
                  <a:lnTo>
                    <a:pt x="20" y="1"/>
                  </a:lnTo>
                  <a:lnTo>
                    <a:pt x="17" y="1"/>
                  </a:lnTo>
                  <a:lnTo>
                    <a:pt x="14" y="1"/>
                  </a:lnTo>
                  <a:lnTo>
                    <a:pt x="11" y="1"/>
                  </a:lnTo>
                  <a:lnTo>
                    <a:pt x="9" y="1"/>
                  </a:lnTo>
                  <a:lnTo>
                    <a:pt x="6" y="1"/>
                  </a:lnTo>
                  <a:lnTo>
                    <a:pt x="3" y="1"/>
                  </a:lnTo>
                  <a:lnTo>
                    <a:pt x="3" y="3"/>
                  </a:lnTo>
                  <a:lnTo>
                    <a:pt x="0" y="3"/>
                  </a:lnTo>
                </a:path>
              </a:pathLst>
            </a:custGeom>
            <a:noFill/>
            <a:ln w="12700" cap="rnd">
              <a:solidFill>
                <a:srgbClr val="000000"/>
              </a:solidFill>
              <a:round/>
              <a:headEnd/>
              <a:tailEnd/>
            </a:ln>
          </p:spPr>
          <p:txBody>
            <a:bodyPr>
              <a:prstTxWarp prst="textNoShape">
                <a:avLst/>
              </a:prstTxWarp>
            </a:bodyPr>
            <a:lstStyle/>
            <a:p>
              <a:endParaRPr lang="en-US"/>
            </a:p>
          </p:txBody>
        </p:sp>
        <p:sp>
          <p:nvSpPr>
            <p:cNvPr id="26047" name="Freeform 986"/>
            <p:cNvSpPr>
              <a:spLocks/>
            </p:cNvSpPr>
            <p:nvPr/>
          </p:nvSpPr>
          <p:spPr bwMode="auto">
            <a:xfrm>
              <a:off x="5119" y="3270"/>
              <a:ext cx="13" cy="2"/>
            </a:xfrm>
            <a:custGeom>
              <a:avLst/>
              <a:gdLst>
                <a:gd name="T0" fmla="*/ 0 w 13"/>
                <a:gd name="T1" fmla="*/ 1 h 2"/>
                <a:gd name="T2" fmla="*/ 0 w 13"/>
                <a:gd name="T3" fmla="*/ 1 h 2"/>
                <a:gd name="T4" fmla="*/ 2 w 13"/>
                <a:gd name="T5" fmla="*/ 1 h 2"/>
                <a:gd name="T6" fmla="*/ 4 w 13"/>
                <a:gd name="T7" fmla="*/ 1 h 2"/>
                <a:gd name="T8" fmla="*/ 5 w 13"/>
                <a:gd name="T9" fmla="*/ 0 h 2"/>
                <a:gd name="T10" fmla="*/ 7 w 13"/>
                <a:gd name="T11" fmla="*/ 0 h 2"/>
                <a:gd name="T12" fmla="*/ 8 w 13"/>
                <a:gd name="T13" fmla="*/ 0 h 2"/>
                <a:gd name="T14" fmla="*/ 10 w 13"/>
                <a:gd name="T15" fmla="*/ 0 h 2"/>
                <a:gd name="T16" fmla="*/ 12 w 13"/>
                <a:gd name="T17" fmla="*/ 0 h 2"/>
                <a:gd name="T18" fmla="*/ 12 w 13"/>
                <a:gd name="T19" fmla="*/ 1 h 2"/>
                <a:gd name="T20" fmla="*/ 10 w 13"/>
                <a:gd name="T21" fmla="*/ 1 h 2"/>
                <a:gd name="T22" fmla="*/ 8 w 13"/>
                <a:gd name="T23" fmla="*/ 1 h 2"/>
                <a:gd name="T24" fmla="*/ 7 w 13"/>
                <a:gd name="T25" fmla="*/ 1 h 2"/>
                <a:gd name="T26" fmla="*/ 5 w 13"/>
                <a:gd name="T27" fmla="*/ 1 h 2"/>
                <a:gd name="T28" fmla="*/ 4 w 13"/>
                <a:gd name="T29" fmla="*/ 1 h 2"/>
                <a:gd name="T30" fmla="*/ 4 w 13"/>
                <a:gd name="T31" fmla="*/ 1 h 2"/>
                <a:gd name="T32" fmla="*/ 2 w 13"/>
                <a:gd name="T33" fmla="*/ 1 h 2"/>
                <a:gd name="T34" fmla="*/ 0 w 13"/>
                <a:gd name="T35" fmla="*/ 1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2"/>
                <a:gd name="T56" fmla="*/ 13 w 13"/>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2">
                  <a:moveTo>
                    <a:pt x="0" y="1"/>
                  </a:moveTo>
                  <a:lnTo>
                    <a:pt x="0" y="1"/>
                  </a:lnTo>
                  <a:lnTo>
                    <a:pt x="2" y="1"/>
                  </a:lnTo>
                  <a:lnTo>
                    <a:pt x="4" y="1"/>
                  </a:lnTo>
                  <a:lnTo>
                    <a:pt x="5" y="0"/>
                  </a:lnTo>
                  <a:lnTo>
                    <a:pt x="7" y="0"/>
                  </a:lnTo>
                  <a:lnTo>
                    <a:pt x="8" y="0"/>
                  </a:lnTo>
                  <a:lnTo>
                    <a:pt x="10" y="0"/>
                  </a:lnTo>
                  <a:lnTo>
                    <a:pt x="12" y="0"/>
                  </a:lnTo>
                  <a:lnTo>
                    <a:pt x="12" y="1"/>
                  </a:lnTo>
                  <a:lnTo>
                    <a:pt x="10" y="1"/>
                  </a:lnTo>
                  <a:lnTo>
                    <a:pt x="8" y="1"/>
                  </a:lnTo>
                  <a:lnTo>
                    <a:pt x="7" y="1"/>
                  </a:lnTo>
                  <a:lnTo>
                    <a:pt x="5" y="1"/>
                  </a:lnTo>
                  <a:lnTo>
                    <a:pt x="4" y="1"/>
                  </a:lnTo>
                  <a:lnTo>
                    <a:pt x="2" y="1"/>
                  </a:lnTo>
                  <a:lnTo>
                    <a:pt x="0" y="1"/>
                  </a:lnTo>
                </a:path>
              </a:pathLst>
            </a:custGeom>
            <a:solidFill>
              <a:srgbClr val="003333"/>
            </a:solidFill>
            <a:ln w="127000" cap="rnd">
              <a:noFill/>
              <a:round/>
              <a:headEnd/>
              <a:tailEnd/>
            </a:ln>
          </p:spPr>
          <p:txBody>
            <a:bodyPr>
              <a:prstTxWarp prst="textNoShape">
                <a:avLst/>
              </a:prstTxWarp>
            </a:bodyPr>
            <a:lstStyle/>
            <a:p>
              <a:endParaRPr lang="en-US"/>
            </a:p>
          </p:txBody>
        </p:sp>
        <p:sp>
          <p:nvSpPr>
            <p:cNvPr id="26048" name="Freeform 987"/>
            <p:cNvSpPr>
              <a:spLocks/>
            </p:cNvSpPr>
            <p:nvPr/>
          </p:nvSpPr>
          <p:spPr bwMode="auto">
            <a:xfrm>
              <a:off x="5119" y="3271"/>
              <a:ext cx="21" cy="5"/>
            </a:xfrm>
            <a:custGeom>
              <a:avLst/>
              <a:gdLst>
                <a:gd name="T0" fmla="*/ 0 w 21"/>
                <a:gd name="T1" fmla="*/ 4 h 5"/>
                <a:gd name="T2" fmla="*/ 0 w 21"/>
                <a:gd name="T3" fmla="*/ 2 h 5"/>
                <a:gd name="T4" fmla="*/ 3 w 21"/>
                <a:gd name="T5" fmla="*/ 2 h 5"/>
                <a:gd name="T6" fmla="*/ 6 w 21"/>
                <a:gd name="T7" fmla="*/ 0 h 5"/>
                <a:gd name="T8" fmla="*/ 8 w 21"/>
                <a:gd name="T9" fmla="*/ 0 h 5"/>
                <a:gd name="T10" fmla="*/ 11 w 21"/>
                <a:gd name="T11" fmla="*/ 0 h 5"/>
                <a:gd name="T12" fmla="*/ 14 w 21"/>
                <a:gd name="T13" fmla="*/ 0 h 5"/>
                <a:gd name="T14" fmla="*/ 17 w 21"/>
                <a:gd name="T15" fmla="*/ 0 h 5"/>
                <a:gd name="T16" fmla="*/ 20 w 21"/>
                <a:gd name="T17" fmla="*/ 0 h 5"/>
                <a:gd name="T18" fmla="*/ 17 w 21"/>
                <a:gd name="T19" fmla="*/ 0 h 5"/>
                <a:gd name="T20" fmla="*/ 17 w 21"/>
                <a:gd name="T21" fmla="*/ 2 h 5"/>
                <a:gd name="T22" fmla="*/ 14 w 21"/>
                <a:gd name="T23" fmla="*/ 2 h 5"/>
                <a:gd name="T24" fmla="*/ 11 w 21"/>
                <a:gd name="T25" fmla="*/ 2 h 5"/>
                <a:gd name="T26" fmla="*/ 8 w 21"/>
                <a:gd name="T27" fmla="*/ 2 h 5"/>
                <a:gd name="T28" fmla="*/ 6 w 21"/>
                <a:gd name="T29" fmla="*/ 2 h 5"/>
                <a:gd name="T30" fmla="*/ 3 w 21"/>
                <a:gd name="T31" fmla="*/ 2 h 5"/>
                <a:gd name="T32" fmla="*/ 0 w 21"/>
                <a:gd name="T33" fmla="*/ 2 h 5"/>
                <a:gd name="T34" fmla="*/ 0 w 21"/>
                <a:gd name="T35" fmla="*/ 4 h 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5"/>
                <a:gd name="T56" fmla="*/ 21 w 21"/>
                <a:gd name="T57" fmla="*/ 5 h 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5">
                  <a:moveTo>
                    <a:pt x="0" y="4"/>
                  </a:moveTo>
                  <a:lnTo>
                    <a:pt x="0" y="2"/>
                  </a:lnTo>
                  <a:lnTo>
                    <a:pt x="3" y="2"/>
                  </a:lnTo>
                  <a:lnTo>
                    <a:pt x="6" y="0"/>
                  </a:lnTo>
                  <a:lnTo>
                    <a:pt x="8" y="0"/>
                  </a:lnTo>
                  <a:lnTo>
                    <a:pt x="11" y="0"/>
                  </a:lnTo>
                  <a:lnTo>
                    <a:pt x="14" y="0"/>
                  </a:lnTo>
                  <a:lnTo>
                    <a:pt x="17" y="0"/>
                  </a:lnTo>
                  <a:lnTo>
                    <a:pt x="20" y="0"/>
                  </a:lnTo>
                  <a:lnTo>
                    <a:pt x="17" y="0"/>
                  </a:lnTo>
                  <a:lnTo>
                    <a:pt x="17" y="2"/>
                  </a:lnTo>
                  <a:lnTo>
                    <a:pt x="14" y="2"/>
                  </a:lnTo>
                  <a:lnTo>
                    <a:pt x="11" y="2"/>
                  </a:lnTo>
                  <a:lnTo>
                    <a:pt x="8" y="2"/>
                  </a:lnTo>
                  <a:lnTo>
                    <a:pt x="6" y="2"/>
                  </a:lnTo>
                  <a:lnTo>
                    <a:pt x="3" y="2"/>
                  </a:lnTo>
                  <a:lnTo>
                    <a:pt x="0" y="2"/>
                  </a:lnTo>
                  <a:lnTo>
                    <a:pt x="0" y="4"/>
                  </a:lnTo>
                </a:path>
              </a:pathLst>
            </a:custGeom>
            <a:noFill/>
            <a:ln w="12700" cap="rnd">
              <a:solidFill>
                <a:srgbClr val="000000"/>
              </a:solidFill>
              <a:round/>
              <a:headEnd/>
              <a:tailEnd/>
            </a:ln>
          </p:spPr>
          <p:txBody>
            <a:bodyPr>
              <a:prstTxWarp prst="textNoShape">
                <a:avLst/>
              </a:prstTxWarp>
            </a:bodyPr>
            <a:lstStyle/>
            <a:p>
              <a:endParaRPr lang="en-US"/>
            </a:p>
          </p:txBody>
        </p:sp>
        <p:sp>
          <p:nvSpPr>
            <p:cNvPr id="26049" name="Freeform 988"/>
            <p:cNvSpPr>
              <a:spLocks/>
            </p:cNvSpPr>
            <p:nvPr/>
          </p:nvSpPr>
          <p:spPr bwMode="auto">
            <a:xfrm>
              <a:off x="5119" y="3279"/>
              <a:ext cx="13" cy="4"/>
            </a:xfrm>
            <a:custGeom>
              <a:avLst/>
              <a:gdLst>
                <a:gd name="T0" fmla="*/ 0 w 13"/>
                <a:gd name="T1" fmla="*/ 3 h 4"/>
                <a:gd name="T2" fmla="*/ 0 w 13"/>
                <a:gd name="T3" fmla="*/ 3 h 4"/>
                <a:gd name="T4" fmla="*/ 2 w 13"/>
                <a:gd name="T5" fmla="*/ 3 h 4"/>
                <a:gd name="T6" fmla="*/ 4 w 13"/>
                <a:gd name="T7" fmla="*/ 0 h 4"/>
                <a:gd name="T8" fmla="*/ 5 w 13"/>
                <a:gd name="T9" fmla="*/ 0 h 4"/>
                <a:gd name="T10" fmla="*/ 7 w 13"/>
                <a:gd name="T11" fmla="*/ 0 h 4"/>
                <a:gd name="T12" fmla="*/ 8 w 13"/>
                <a:gd name="T13" fmla="*/ 0 h 4"/>
                <a:gd name="T14" fmla="*/ 10 w 13"/>
                <a:gd name="T15" fmla="*/ 0 h 4"/>
                <a:gd name="T16" fmla="*/ 12 w 13"/>
                <a:gd name="T17" fmla="*/ 0 h 4"/>
                <a:gd name="T18" fmla="*/ 10 w 13"/>
                <a:gd name="T19" fmla="*/ 0 h 4"/>
                <a:gd name="T20" fmla="*/ 10 w 13"/>
                <a:gd name="T21" fmla="*/ 3 h 4"/>
                <a:gd name="T22" fmla="*/ 8 w 13"/>
                <a:gd name="T23" fmla="*/ 3 h 4"/>
                <a:gd name="T24" fmla="*/ 7 w 13"/>
                <a:gd name="T25" fmla="*/ 3 h 4"/>
                <a:gd name="T26" fmla="*/ 5 w 13"/>
                <a:gd name="T27" fmla="*/ 3 h 4"/>
                <a:gd name="T28" fmla="*/ 4 w 13"/>
                <a:gd name="T29" fmla="*/ 3 h 4"/>
                <a:gd name="T30" fmla="*/ 2 w 13"/>
                <a:gd name="T31" fmla="*/ 3 h 4"/>
                <a:gd name="T32" fmla="*/ 0 w 13"/>
                <a:gd name="T33" fmla="*/ 3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4"/>
                <a:gd name="T53" fmla="*/ 13 w 13"/>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4">
                  <a:moveTo>
                    <a:pt x="0" y="3"/>
                  </a:moveTo>
                  <a:lnTo>
                    <a:pt x="0" y="3"/>
                  </a:lnTo>
                  <a:lnTo>
                    <a:pt x="2" y="3"/>
                  </a:lnTo>
                  <a:lnTo>
                    <a:pt x="4" y="0"/>
                  </a:lnTo>
                  <a:lnTo>
                    <a:pt x="5" y="0"/>
                  </a:lnTo>
                  <a:lnTo>
                    <a:pt x="7" y="0"/>
                  </a:lnTo>
                  <a:lnTo>
                    <a:pt x="8" y="0"/>
                  </a:lnTo>
                  <a:lnTo>
                    <a:pt x="10" y="0"/>
                  </a:lnTo>
                  <a:lnTo>
                    <a:pt x="12" y="0"/>
                  </a:lnTo>
                  <a:lnTo>
                    <a:pt x="10" y="0"/>
                  </a:lnTo>
                  <a:lnTo>
                    <a:pt x="10" y="3"/>
                  </a:lnTo>
                  <a:lnTo>
                    <a:pt x="8" y="3"/>
                  </a:lnTo>
                  <a:lnTo>
                    <a:pt x="7" y="3"/>
                  </a:lnTo>
                  <a:lnTo>
                    <a:pt x="5" y="3"/>
                  </a:lnTo>
                  <a:lnTo>
                    <a:pt x="4" y="3"/>
                  </a:lnTo>
                  <a:lnTo>
                    <a:pt x="2" y="3"/>
                  </a:lnTo>
                  <a:lnTo>
                    <a:pt x="0" y="3"/>
                  </a:lnTo>
                </a:path>
              </a:pathLst>
            </a:custGeom>
            <a:solidFill>
              <a:srgbClr val="003333"/>
            </a:solidFill>
            <a:ln w="127000" cap="rnd">
              <a:noFill/>
              <a:round/>
              <a:headEnd/>
              <a:tailEnd/>
            </a:ln>
          </p:spPr>
          <p:txBody>
            <a:bodyPr>
              <a:prstTxWarp prst="textNoShape">
                <a:avLst/>
              </a:prstTxWarp>
            </a:bodyPr>
            <a:lstStyle/>
            <a:p>
              <a:endParaRPr lang="en-US"/>
            </a:p>
          </p:txBody>
        </p:sp>
        <p:sp>
          <p:nvSpPr>
            <p:cNvPr id="26050" name="Freeform 989"/>
            <p:cNvSpPr>
              <a:spLocks/>
            </p:cNvSpPr>
            <p:nvPr/>
          </p:nvSpPr>
          <p:spPr bwMode="auto">
            <a:xfrm>
              <a:off x="5119" y="3282"/>
              <a:ext cx="21" cy="3"/>
            </a:xfrm>
            <a:custGeom>
              <a:avLst/>
              <a:gdLst>
                <a:gd name="T0" fmla="*/ 0 w 21"/>
                <a:gd name="T1" fmla="*/ 2 h 3"/>
                <a:gd name="T2" fmla="*/ 0 w 21"/>
                <a:gd name="T3" fmla="*/ 2 h 3"/>
                <a:gd name="T4" fmla="*/ 0 w 21"/>
                <a:gd name="T5" fmla="*/ 0 h 3"/>
                <a:gd name="T6" fmla="*/ 3 w 21"/>
                <a:gd name="T7" fmla="*/ 0 h 3"/>
                <a:gd name="T8" fmla="*/ 6 w 21"/>
                <a:gd name="T9" fmla="*/ 0 h 3"/>
                <a:gd name="T10" fmla="*/ 8 w 21"/>
                <a:gd name="T11" fmla="*/ 0 h 3"/>
                <a:gd name="T12" fmla="*/ 11 w 21"/>
                <a:gd name="T13" fmla="*/ 0 h 3"/>
                <a:gd name="T14" fmla="*/ 14 w 21"/>
                <a:gd name="T15" fmla="*/ 0 h 3"/>
                <a:gd name="T16" fmla="*/ 17 w 21"/>
                <a:gd name="T17" fmla="*/ 0 h 3"/>
                <a:gd name="T18" fmla="*/ 20 w 21"/>
                <a:gd name="T19" fmla="*/ 0 h 3"/>
                <a:gd name="T20" fmla="*/ 17 w 21"/>
                <a:gd name="T21" fmla="*/ 0 h 3"/>
                <a:gd name="T22" fmla="*/ 14 w 21"/>
                <a:gd name="T23" fmla="*/ 0 h 3"/>
                <a:gd name="T24" fmla="*/ 11 w 21"/>
                <a:gd name="T25" fmla="*/ 2 h 3"/>
                <a:gd name="T26" fmla="*/ 8 w 21"/>
                <a:gd name="T27" fmla="*/ 2 h 3"/>
                <a:gd name="T28" fmla="*/ 6 w 21"/>
                <a:gd name="T29" fmla="*/ 2 h 3"/>
                <a:gd name="T30" fmla="*/ 3 w 21"/>
                <a:gd name="T31" fmla="*/ 2 h 3"/>
                <a:gd name="T32" fmla="*/ 0 w 21"/>
                <a:gd name="T33" fmla="*/ 2 h 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3"/>
                <a:gd name="T53" fmla="*/ 21 w 21"/>
                <a:gd name="T54" fmla="*/ 3 h 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3">
                  <a:moveTo>
                    <a:pt x="0" y="2"/>
                  </a:moveTo>
                  <a:lnTo>
                    <a:pt x="0" y="2"/>
                  </a:lnTo>
                  <a:lnTo>
                    <a:pt x="0" y="0"/>
                  </a:lnTo>
                  <a:lnTo>
                    <a:pt x="3" y="0"/>
                  </a:lnTo>
                  <a:lnTo>
                    <a:pt x="6" y="0"/>
                  </a:lnTo>
                  <a:lnTo>
                    <a:pt x="8" y="0"/>
                  </a:lnTo>
                  <a:lnTo>
                    <a:pt x="11" y="0"/>
                  </a:lnTo>
                  <a:lnTo>
                    <a:pt x="14" y="0"/>
                  </a:lnTo>
                  <a:lnTo>
                    <a:pt x="17" y="0"/>
                  </a:lnTo>
                  <a:lnTo>
                    <a:pt x="20" y="0"/>
                  </a:lnTo>
                  <a:lnTo>
                    <a:pt x="17" y="0"/>
                  </a:lnTo>
                  <a:lnTo>
                    <a:pt x="14" y="0"/>
                  </a:lnTo>
                  <a:lnTo>
                    <a:pt x="11" y="2"/>
                  </a:lnTo>
                  <a:lnTo>
                    <a:pt x="8" y="2"/>
                  </a:lnTo>
                  <a:lnTo>
                    <a:pt x="6" y="2"/>
                  </a:lnTo>
                  <a:lnTo>
                    <a:pt x="3" y="2"/>
                  </a:lnTo>
                  <a:lnTo>
                    <a:pt x="0" y="2"/>
                  </a:lnTo>
                </a:path>
              </a:pathLst>
            </a:custGeom>
            <a:noFill/>
            <a:ln w="12700" cap="rnd">
              <a:solidFill>
                <a:srgbClr val="000000"/>
              </a:solidFill>
              <a:round/>
              <a:headEnd/>
              <a:tailEnd/>
            </a:ln>
          </p:spPr>
          <p:txBody>
            <a:bodyPr>
              <a:prstTxWarp prst="textNoShape">
                <a:avLst/>
              </a:prstTxWarp>
            </a:bodyPr>
            <a:lstStyle/>
            <a:p>
              <a:endParaRPr lang="en-US"/>
            </a:p>
          </p:txBody>
        </p:sp>
        <p:sp>
          <p:nvSpPr>
            <p:cNvPr id="26051" name="Freeform 990"/>
            <p:cNvSpPr>
              <a:spLocks/>
            </p:cNvSpPr>
            <p:nvPr/>
          </p:nvSpPr>
          <p:spPr bwMode="auto">
            <a:xfrm>
              <a:off x="5121" y="3325"/>
              <a:ext cx="12" cy="4"/>
            </a:xfrm>
            <a:custGeom>
              <a:avLst/>
              <a:gdLst>
                <a:gd name="T0" fmla="*/ 0 w 12"/>
                <a:gd name="T1" fmla="*/ 3 h 4"/>
                <a:gd name="T2" fmla="*/ 0 w 12"/>
                <a:gd name="T3" fmla="*/ 3 h 4"/>
                <a:gd name="T4" fmla="*/ 0 w 12"/>
                <a:gd name="T5" fmla="*/ 0 h 4"/>
                <a:gd name="T6" fmla="*/ 2 w 12"/>
                <a:gd name="T7" fmla="*/ 0 h 4"/>
                <a:gd name="T8" fmla="*/ 3 w 12"/>
                <a:gd name="T9" fmla="*/ 0 h 4"/>
                <a:gd name="T10" fmla="*/ 5 w 12"/>
                <a:gd name="T11" fmla="*/ 0 h 4"/>
                <a:gd name="T12" fmla="*/ 6 w 12"/>
                <a:gd name="T13" fmla="*/ 0 h 4"/>
                <a:gd name="T14" fmla="*/ 8 w 12"/>
                <a:gd name="T15" fmla="*/ 0 h 4"/>
                <a:gd name="T16" fmla="*/ 10 w 12"/>
                <a:gd name="T17" fmla="*/ 0 h 4"/>
                <a:gd name="T18" fmla="*/ 11 w 12"/>
                <a:gd name="T19" fmla="*/ 0 h 4"/>
                <a:gd name="T20" fmla="*/ 10 w 12"/>
                <a:gd name="T21" fmla="*/ 0 h 4"/>
                <a:gd name="T22" fmla="*/ 10 w 12"/>
                <a:gd name="T23" fmla="*/ 3 h 4"/>
                <a:gd name="T24" fmla="*/ 8 w 12"/>
                <a:gd name="T25" fmla="*/ 3 h 4"/>
                <a:gd name="T26" fmla="*/ 6 w 12"/>
                <a:gd name="T27" fmla="*/ 3 h 4"/>
                <a:gd name="T28" fmla="*/ 5 w 12"/>
                <a:gd name="T29" fmla="*/ 3 h 4"/>
                <a:gd name="T30" fmla="*/ 3 w 12"/>
                <a:gd name="T31" fmla="*/ 3 h 4"/>
                <a:gd name="T32" fmla="*/ 2 w 12"/>
                <a:gd name="T33" fmla="*/ 3 h 4"/>
                <a:gd name="T34" fmla="*/ 0 w 12"/>
                <a:gd name="T35" fmla="*/ 3 h 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4"/>
                <a:gd name="T56" fmla="*/ 12 w 12"/>
                <a:gd name="T57" fmla="*/ 4 h 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4">
                  <a:moveTo>
                    <a:pt x="0" y="3"/>
                  </a:moveTo>
                  <a:lnTo>
                    <a:pt x="0" y="3"/>
                  </a:lnTo>
                  <a:lnTo>
                    <a:pt x="0" y="0"/>
                  </a:lnTo>
                  <a:lnTo>
                    <a:pt x="2" y="0"/>
                  </a:lnTo>
                  <a:lnTo>
                    <a:pt x="3" y="0"/>
                  </a:lnTo>
                  <a:lnTo>
                    <a:pt x="5" y="0"/>
                  </a:lnTo>
                  <a:lnTo>
                    <a:pt x="6" y="0"/>
                  </a:lnTo>
                  <a:lnTo>
                    <a:pt x="8" y="0"/>
                  </a:lnTo>
                  <a:lnTo>
                    <a:pt x="10" y="0"/>
                  </a:lnTo>
                  <a:lnTo>
                    <a:pt x="11" y="0"/>
                  </a:lnTo>
                  <a:lnTo>
                    <a:pt x="10" y="0"/>
                  </a:lnTo>
                  <a:lnTo>
                    <a:pt x="10" y="3"/>
                  </a:lnTo>
                  <a:lnTo>
                    <a:pt x="8" y="3"/>
                  </a:lnTo>
                  <a:lnTo>
                    <a:pt x="6" y="3"/>
                  </a:lnTo>
                  <a:lnTo>
                    <a:pt x="5" y="3"/>
                  </a:lnTo>
                  <a:lnTo>
                    <a:pt x="3" y="3"/>
                  </a:lnTo>
                  <a:lnTo>
                    <a:pt x="2" y="3"/>
                  </a:lnTo>
                  <a:lnTo>
                    <a:pt x="0" y="3"/>
                  </a:lnTo>
                </a:path>
              </a:pathLst>
            </a:custGeom>
            <a:solidFill>
              <a:srgbClr val="003333"/>
            </a:solidFill>
            <a:ln w="127000" cap="rnd">
              <a:noFill/>
              <a:round/>
              <a:headEnd/>
              <a:tailEnd/>
            </a:ln>
          </p:spPr>
          <p:txBody>
            <a:bodyPr>
              <a:prstTxWarp prst="textNoShape">
                <a:avLst/>
              </a:prstTxWarp>
            </a:bodyPr>
            <a:lstStyle/>
            <a:p>
              <a:endParaRPr lang="en-US"/>
            </a:p>
          </p:txBody>
        </p:sp>
        <p:sp>
          <p:nvSpPr>
            <p:cNvPr id="26052" name="Freeform 991"/>
            <p:cNvSpPr>
              <a:spLocks/>
            </p:cNvSpPr>
            <p:nvPr/>
          </p:nvSpPr>
          <p:spPr bwMode="auto">
            <a:xfrm>
              <a:off x="5121" y="3328"/>
              <a:ext cx="19" cy="2"/>
            </a:xfrm>
            <a:custGeom>
              <a:avLst/>
              <a:gdLst>
                <a:gd name="T0" fmla="*/ 0 w 19"/>
                <a:gd name="T1" fmla="*/ 1 h 2"/>
                <a:gd name="T2" fmla="*/ 0 w 19"/>
                <a:gd name="T3" fmla="*/ 0 h 2"/>
                <a:gd name="T4" fmla="*/ 3 w 19"/>
                <a:gd name="T5" fmla="*/ 0 h 2"/>
                <a:gd name="T6" fmla="*/ 5 w 19"/>
                <a:gd name="T7" fmla="*/ 0 h 2"/>
                <a:gd name="T8" fmla="*/ 8 w 19"/>
                <a:gd name="T9" fmla="*/ 0 h 2"/>
                <a:gd name="T10" fmla="*/ 12 w 19"/>
                <a:gd name="T11" fmla="*/ 0 h 2"/>
                <a:gd name="T12" fmla="*/ 15 w 19"/>
                <a:gd name="T13" fmla="*/ 0 h 2"/>
                <a:gd name="T14" fmla="*/ 18 w 19"/>
                <a:gd name="T15" fmla="*/ 0 h 2"/>
                <a:gd name="T16" fmla="*/ 15 w 19"/>
                <a:gd name="T17" fmla="*/ 0 h 2"/>
                <a:gd name="T18" fmla="*/ 15 w 19"/>
                <a:gd name="T19" fmla="*/ 1 h 2"/>
                <a:gd name="T20" fmla="*/ 12 w 19"/>
                <a:gd name="T21" fmla="*/ 1 h 2"/>
                <a:gd name="T22" fmla="*/ 8 w 19"/>
                <a:gd name="T23" fmla="*/ 1 h 2"/>
                <a:gd name="T24" fmla="*/ 5 w 19"/>
                <a:gd name="T25" fmla="*/ 1 h 2"/>
                <a:gd name="T26" fmla="*/ 3 w 19"/>
                <a:gd name="T27" fmla="*/ 1 h 2"/>
                <a:gd name="T28" fmla="*/ 0 w 19"/>
                <a:gd name="T29" fmla="*/ 1 h 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
                <a:gd name="T46" fmla="*/ 0 h 2"/>
                <a:gd name="T47" fmla="*/ 19 w 19"/>
                <a:gd name="T48" fmla="*/ 2 h 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 h="2">
                  <a:moveTo>
                    <a:pt x="0" y="1"/>
                  </a:moveTo>
                  <a:lnTo>
                    <a:pt x="0" y="0"/>
                  </a:lnTo>
                  <a:lnTo>
                    <a:pt x="3" y="0"/>
                  </a:lnTo>
                  <a:lnTo>
                    <a:pt x="5" y="0"/>
                  </a:lnTo>
                  <a:lnTo>
                    <a:pt x="8" y="0"/>
                  </a:lnTo>
                  <a:lnTo>
                    <a:pt x="12" y="0"/>
                  </a:lnTo>
                  <a:lnTo>
                    <a:pt x="15" y="0"/>
                  </a:lnTo>
                  <a:lnTo>
                    <a:pt x="18" y="0"/>
                  </a:lnTo>
                  <a:lnTo>
                    <a:pt x="15" y="0"/>
                  </a:lnTo>
                  <a:lnTo>
                    <a:pt x="15" y="1"/>
                  </a:lnTo>
                  <a:lnTo>
                    <a:pt x="12" y="1"/>
                  </a:lnTo>
                  <a:lnTo>
                    <a:pt x="8" y="1"/>
                  </a:lnTo>
                  <a:lnTo>
                    <a:pt x="5" y="1"/>
                  </a:lnTo>
                  <a:lnTo>
                    <a:pt x="3" y="1"/>
                  </a:lnTo>
                  <a:lnTo>
                    <a:pt x="0" y="1"/>
                  </a:lnTo>
                </a:path>
              </a:pathLst>
            </a:custGeom>
            <a:noFill/>
            <a:ln w="12700" cap="rnd">
              <a:solidFill>
                <a:srgbClr val="000000"/>
              </a:solidFill>
              <a:round/>
              <a:headEnd/>
              <a:tailEnd/>
            </a:ln>
          </p:spPr>
          <p:txBody>
            <a:bodyPr>
              <a:prstTxWarp prst="textNoShape">
                <a:avLst/>
              </a:prstTxWarp>
            </a:bodyPr>
            <a:lstStyle/>
            <a:p>
              <a:endParaRPr lang="en-US"/>
            </a:p>
          </p:txBody>
        </p:sp>
        <p:sp>
          <p:nvSpPr>
            <p:cNvPr id="26053" name="Freeform 992"/>
            <p:cNvSpPr>
              <a:spLocks/>
            </p:cNvSpPr>
            <p:nvPr/>
          </p:nvSpPr>
          <p:spPr bwMode="auto">
            <a:xfrm>
              <a:off x="5261" y="3191"/>
              <a:ext cx="12" cy="4"/>
            </a:xfrm>
            <a:custGeom>
              <a:avLst/>
              <a:gdLst>
                <a:gd name="T0" fmla="*/ 0 w 12"/>
                <a:gd name="T1" fmla="*/ 3 h 4"/>
                <a:gd name="T2" fmla="*/ 0 w 12"/>
                <a:gd name="T3" fmla="*/ 3 h 4"/>
                <a:gd name="T4" fmla="*/ 2 w 12"/>
                <a:gd name="T5" fmla="*/ 3 h 4"/>
                <a:gd name="T6" fmla="*/ 3 w 12"/>
                <a:gd name="T7" fmla="*/ 3 h 4"/>
                <a:gd name="T8" fmla="*/ 3 w 12"/>
                <a:gd name="T9" fmla="*/ 0 h 4"/>
                <a:gd name="T10" fmla="*/ 5 w 12"/>
                <a:gd name="T11" fmla="*/ 0 h 4"/>
                <a:gd name="T12" fmla="*/ 6 w 12"/>
                <a:gd name="T13" fmla="*/ 0 h 4"/>
                <a:gd name="T14" fmla="*/ 8 w 12"/>
                <a:gd name="T15" fmla="*/ 0 h 4"/>
                <a:gd name="T16" fmla="*/ 10 w 12"/>
                <a:gd name="T17" fmla="*/ 0 h 4"/>
                <a:gd name="T18" fmla="*/ 11 w 12"/>
                <a:gd name="T19" fmla="*/ 0 h 4"/>
                <a:gd name="T20" fmla="*/ 10 w 12"/>
                <a:gd name="T21" fmla="*/ 3 h 4"/>
                <a:gd name="T22" fmla="*/ 8 w 12"/>
                <a:gd name="T23" fmla="*/ 3 h 4"/>
                <a:gd name="T24" fmla="*/ 6 w 12"/>
                <a:gd name="T25" fmla="*/ 3 h 4"/>
                <a:gd name="T26" fmla="*/ 5 w 12"/>
                <a:gd name="T27" fmla="*/ 3 h 4"/>
                <a:gd name="T28" fmla="*/ 3 w 12"/>
                <a:gd name="T29" fmla="*/ 3 h 4"/>
                <a:gd name="T30" fmla="*/ 2 w 12"/>
                <a:gd name="T31" fmla="*/ 3 h 4"/>
                <a:gd name="T32" fmla="*/ 0 w 12"/>
                <a:gd name="T33" fmla="*/ 3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
                <a:gd name="T52" fmla="*/ 0 h 4"/>
                <a:gd name="T53" fmla="*/ 12 w 12"/>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 h="4">
                  <a:moveTo>
                    <a:pt x="0" y="3"/>
                  </a:moveTo>
                  <a:lnTo>
                    <a:pt x="0" y="3"/>
                  </a:lnTo>
                  <a:lnTo>
                    <a:pt x="2" y="3"/>
                  </a:lnTo>
                  <a:lnTo>
                    <a:pt x="3" y="3"/>
                  </a:lnTo>
                  <a:lnTo>
                    <a:pt x="3" y="0"/>
                  </a:lnTo>
                  <a:lnTo>
                    <a:pt x="5" y="0"/>
                  </a:lnTo>
                  <a:lnTo>
                    <a:pt x="6" y="0"/>
                  </a:lnTo>
                  <a:lnTo>
                    <a:pt x="8" y="0"/>
                  </a:lnTo>
                  <a:lnTo>
                    <a:pt x="10" y="0"/>
                  </a:lnTo>
                  <a:lnTo>
                    <a:pt x="11" y="0"/>
                  </a:lnTo>
                  <a:lnTo>
                    <a:pt x="10" y="3"/>
                  </a:lnTo>
                  <a:lnTo>
                    <a:pt x="8" y="3"/>
                  </a:lnTo>
                  <a:lnTo>
                    <a:pt x="6" y="3"/>
                  </a:lnTo>
                  <a:lnTo>
                    <a:pt x="5" y="3"/>
                  </a:lnTo>
                  <a:lnTo>
                    <a:pt x="3" y="3"/>
                  </a:lnTo>
                  <a:lnTo>
                    <a:pt x="2" y="3"/>
                  </a:lnTo>
                  <a:lnTo>
                    <a:pt x="0" y="3"/>
                  </a:lnTo>
                </a:path>
              </a:pathLst>
            </a:custGeom>
            <a:solidFill>
              <a:srgbClr val="003333"/>
            </a:solidFill>
            <a:ln w="127000" cap="rnd">
              <a:noFill/>
              <a:round/>
              <a:headEnd/>
              <a:tailEnd/>
            </a:ln>
          </p:spPr>
          <p:txBody>
            <a:bodyPr>
              <a:prstTxWarp prst="textNoShape">
                <a:avLst/>
              </a:prstTxWarp>
            </a:bodyPr>
            <a:lstStyle/>
            <a:p>
              <a:endParaRPr lang="en-US"/>
            </a:p>
          </p:txBody>
        </p:sp>
        <p:sp>
          <p:nvSpPr>
            <p:cNvPr id="26054" name="Freeform 993"/>
            <p:cNvSpPr>
              <a:spLocks/>
            </p:cNvSpPr>
            <p:nvPr/>
          </p:nvSpPr>
          <p:spPr bwMode="auto">
            <a:xfrm>
              <a:off x="5261" y="3194"/>
              <a:ext cx="20" cy="3"/>
            </a:xfrm>
            <a:custGeom>
              <a:avLst/>
              <a:gdLst>
                <a:gd name="T0" fmla="*/ 0 w 20"/>
                <a:gd name="T1" fmla="*/ 2 h 3"/>
                <a:gd name="T2" fmla="*/ 0 w 20"/>
                <a:gd name="T3" fmla="*/ 2 h 3"/>
                <a:gd name="T4" fmla="*/ 3 w 20"/>
                <a:gd name="T5" fmla="*/ 0 h 3"/>
                <a:gd name="T6" fmla="*/ 5 w 20"/>
                <a:gd name="T7" fmla="*/ 0 h 3"/>
                <a:gd name="T8" fmla="*/ 8 w 20"/>
                <a:gd name="T9" fmla="*/ 0 h 3"/>
                <a:gd name="T10" fmla="*/ 11 w 20"/>
                <a:gd name="T11" fmla="*/ 0 h 3"/>
                <a:gd name="T12" fmla="*/ 14 w 20"/>
                <a:gd name="T13" fmla="*/ 0 h 3"/>
                <a:gd name="T14" fmla="*/ 17 w 20"/>
                <a:gd name="T15" fmla="*/ 0 h 3"/>
                <a:gd name="T16" fmla="*/ 19 w 20"/>
                <a:gd name="T17" fmla="*/ 0 h 3"/>
                <a:gd name="T18" fmla="*/ 17 w 20"/>
                <a:gd name="T19" fmla="*/ 0 h 3"/>
                <a:gd name="T20" fmla="*/ 14 w 20"/>
                <a:gd name="T21" fmla="*/ 2 h 3"/>
                <a:gd name="T22" fmla="*/ 11 w 20"/>
                <a:gd name="T23" fmla="*/ 2 h 3"/>
                <a:gd name="T24" fmla="*/ 8 w 20"/>
                <a:gd name="T25" fmla="*/ 2 h 3"/>
                <a:gd name="T26" fmla="*/ 5 w 20"/>
                <a:gd name="T27" fmla="*/ 2 h 3"/>
                <a:gd name="T28" fmla="*/ 3 w 20"/>
                <a:gd name="T29" fmla="*/ 2 h 3"/>
                <a:gd name="T30" fmla="*/ 0 w 20"/>
                <a:gd name="T31" fmla="*/ 2 h 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3"/>
                <a:gd name="T50" fmla="*/ 20 w 20"/>
                <a:gd name="T51" fmla="*/ 3 h 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3">
                  <a:moveTo>
                    <a:pt x="0" y="2"/>
                  </a:moveTo>
                  <a:lnTo>
                    <a:pt x="0" y="2"/>
                  </a:lnTo>
                  <a:lnTo>
                    <a:pt x="3" y="0"/>
                  </a:lnTo>
                  <a:lnTo>
                    <a:pt x="5" y="0"/>
                  </a:lnTo>
                  <a:lnTo>
                    <a:pt x="8" y="0"/>
                  </a:lnTo>
                  <a:lnTo>
                    <a:pt x="11" y="0"/>
                  </a:lnTo>
                  <a:lnTo>
                    <a:pt x="14" y="0"/>
                  </a:lnTo>
                  <a:lnTo>
                    <a:pt x="17" y="0"/>
                  </a:lnTo>
                  <a:lnTo>
                    <a:pt x="19" y="0"/>
                  </a:lnTo>
                  <a:lnTo>
                    <a:pt x="17" y="0"/>
                  </a:lnTo>
                  <a:lnTo>
                    <a:pt x="14" y="2"/>
                  </a:lnTo>
                  <a:lnTo>
                    <a:pt x="11" y="2"/>
                  </a:lnTo>
                  <a:lnTo>
                    <a:pt x="8" y="2"/>
                  </a:lnTo>
                  <a:lnTo>
                    <a:pt x="5" y="2"/>
                  </a:lnTo>
                  <a:lnTo>
                    <a:pt x="3" y="2"/>
                  </a:lnTo>
                  <a:lnTo>
                    <a:pt x="0" y="2"/>
                  </a:lnTo>
                </a:path>
              </a:pathLst>
            </a:custGeom>
            <a:noFill/>
            <a:ln w="12700" cap="rnd">
              <a:solidFill>
                <a:srgbClr val="000000"/>
              </a:solidFill>
              <a:round/>
              <a:headEnd/>
              <a:tailEnd/>
            </a:ln>
          </p:spPr>
          <p:txBody>
            <a:bodyPr>
              <a:prstTxWarp prst="textNoShape">
                <a:avLst/>
              </a:prstTxWarp>
            </a:bodyPr>
            <a:lstStyle/>
            <a:p>
              <a:endParaRPr lang="en-US"/>
            </a:p>
          </p:txBody>
        </p:sp>
        <p:sp>
          <p:nvSpPr>
            <p:cNvPr id="26055" name="Freeform 994"/>
            <p:cNvSpPr>
              <a:spLocks/>
            </p:cNvSpPr>
            <p:nvPr/>
          </p:nvSpPr>
          <p:spPr bwMode="auto">
            <a:xfrm>
              <a:off x="5264" y="3225"/>
              <a:ext cx="13" cy="5"/>
            </a:xfrm>
            <a:custGeom>
              <a:avLst/>
              <a:gdLst>
                <a:gd name="T0" fmla="*/ 0 w 13"/>
                <a:gd name="T1" fmla="*/ 4 h 5"/>
                <a:gd name="T2" fmla="*/ 0 w 13"/>
                <a:gd name="T3" fmla="*/ 0 h 5"/>
                <a:gd name="T4" fmla="*/ 1 w 13"/>
                <a:gd name="T5" fmla="*/ 0 h 5"/>
                <a:gd name="T6" fmla="*/ 3 w 13"/>
                <a:gd name="T7" fmla="*/ 0 h 5"/>
                <a:gd name="T8" fmla="*/ 5 w 13"/>
                <a:gd name="T9" fmla="*/ 0 h 5"/>
                <a:gd name="T10" fmla="*/ 7 w 13"/>
                <a:gd name="T11" fmla="*/ 0 h 5"/>
                <a:gd name="T12" fmla="*/ 9 w 13"/>
                <a:gd name="T13" fmla="*/ 0 h 5"/>
                <a:gd name="T14" fmla="*/ 10 w 13"/>
                <a:gd name="T15" fmla="*/ 0 h 5"/>
                <a:gd name="T16" fmla="*/ 12 w 13"/>
                <a:gd name="T17" fmla="*/ 0 h 5"/>
                <a:gd name="T18" fmla="*/ 10 w 13"/>
                <a:gd name="T19" fmla="*/ 0 h 5"/>
                <a:gd name="T20" fmla="*/ 9 w 13"/>
                <a:gd name="T21" fmla="*/ 0 h 5"/>
                <a:gd name="T22" fmla="*/ 7 w 13"/>
                <a:gd name="T23" fmla="*/ 4 h 5"/>
                <a:gd name="T24" fmla="*/ 5 w 13"/>
                <a:gd name="T25" fmla="*/ 4 h 5"/>
                <a:gd name="T26" fmla="*/ 3 w 13"/>
                <a:gd name="T27" fmla="*/ 4 h 5"/>
                <a:gd name="T28" fmla="*/ 1 w 13"/>
                <a:gd name="T29" fmla="*/ 4 h 5"/>
                <a:gd name="T30" fmla="*/ 0 w 13"/>
                <a:gd name="T31" fmla="*/ 4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
                <a:gd name="T49" fmla="*/ 0 h 5"/>
                <a:gd name="T50" fmla="*/ 13 w 13"/>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 h="5">
                  <a:moveTo>
                    <a:pt x="0" y="4"/>
                  </a:moveTo>
                  <a:lnTo>
                    <a:pt x="0" y="0"/>
                  </a:lnTo>
                  <a:lnTo>
                    <a:pt x="1" y="0"/>
                  </a:lnTo>
                  <a:lnTo>
                    <a:pt x="3" y="0"/>
                  </a:lnTo>
                  <a:lnTo>
                    <a:pt x="5" y="0"/>
                  </a:lnTo>
                  <a:lnTo>
                    <a:pt x="7" y="0"/>
                  </a:lnTo>
                  <a:lnTo>
                    <a:pt x="9" y="0"/>
                  </a:lnTo>
                  <a:lnTo>
                    <a:pt x="10" y="0"/>
                  </a:lnTo>
                  <a:lnTo>
                    <a:pt x="12" y="0"/>
                  </a:lnTo>
                  <a:lnTo>
                    <a:pt x="10" y="0"/>
                  </a:lnTo>
                  <a:lnTo>
                    <a:pt x="9" y="0"/>
                  </a:lnTo>
                  <a:lnTo>
                    <a:pt x="7" y="4"/>
                  </a:lnTo>
                  <a:lnTo>
                    <a:pt x="5" y="4"/>
                  </a:lnTo>
                  <a:lnTo>
                    <a:pt x="3" y="4"/>
                  </a:lnTo>
                  <a:lnTo>
                    <a:pt x="1" y="4"/>
                  </a:lnTo>
                  <a:lnTo>
                    <a:pt x="0" y="4"/>
                  </a:lnTo>
                </a:path>
              </a:pathLst>
            </a:custGeom>
            <a:solidFill>
              <a:srgbClr val="003333"/>
            </a:solidFill>
            <a:ln w="127000" cap="rnd">
              <a:noFill/>
              <a:round/>
              <a:headEnd/>
              <a:tailEnd/>
            </a:ln>
          </p:spPr>
          <p:txBody>
            <a:bodyPr>
              <a:prstTxWarp prst="textNoShape">
                <a:avLst/>
              </a:prstTxWarp>
            </a:bodyPr>
            <a:lstStyle/>
            <a:p>
              <a:endParaRPr lang="en-US"/>
            </a:p>
          </p:txBody>
        </p:sp>
        <p:sp>
          <p:nvSpPr>
            <p:cNvPr id="26056" name="Freeform 995"/>
            <p:cNvSpPr>
              <a:spLocks/>
            </p:cNvSpPr>
            <p:nvPr/>
          </p:nvSpPr>
          <p:spPr bwMode="auto">
            <a:xfrm>
              <a:off x="5264" y="3227"/>
              <a:ext cx="17" cy="4"/>
            </a:xfrm>
            <a:custGeom>
              <a:avLst/>
              <a:gdLst>
                <a:gd name="T0" fmla="*/ 0 w 17"/>
                <a:gd name="T1" fmla="*/ 3 h 4"/>
                <a:gd name="T2" fmla="*/ 0 w 17"/>
                <a:gd name="T3" fmla="*/ 2 h 4"/>
                <a:gd name="T4" fmla="*/ 2 w 17"/>
                <a:gd name="T5" fmla="*/ 2 h 4"/>
                <a:gd name="T6" fmla="*/ 5 w 17"/>
                <a:gd name="T7" fmla="*/ 2 h 4"/>
                <a:gd name="T8" fmla="*/ 8 w 17"/>
                <a:gd name="T9" fmla="*/ 2 h 4"/>
                <a:gd name="T10" fmla="*/ 11 w 17"/>
                <a:gd name="T11" fmla="*/ 0 h 4"/>
                <a:gd name="T12" fmla="*/ 14 w 17"/>
                <a:gd name="T13" fmla="*/ 0 h 4"/>
                <a:gd name="T14" fmla="*/ 16 w 17"/>
                <a:gd name="T15" fmla="*/ 0 h 4"/>
                <a:gd name="T16" fmla="*/ 16 w 17"/>
                <a:gd name="T17" fmla="*/ 2 h 4"/>
                <a:gd name="T18" fmla="*/ 14 w 17"/>
                <a:gd name="T19" fmla="*/ 2 h 4"/>
                <a:gd name="T20" fmla="*/ 11 w 17"/>
                <a:gd name="T21" fmla="*/ 2 h 4"/>
                <a:gd name="T22" fmla="*/ 8 w 17"/>
                <a:gd name="T23" fmla="*/ 2 h 4"/>
                <a:gd name="T24" fmla="*/ 5 w 17"/>
                <a:gd name="T25" fmla="*/ 2 h 4"/>
                <a:gd name="T26" fmla="*/ 5 w 17"/>
                <a:gd name="T27" fmla="*/ 3 h 4"/>
                <a:gd name="T28" fmla="*/ 2 w 17"/>
                <a:gd name="T29" fmla="*/ 3 h 4"/>
                <a:gd name="T30" fmla="*/ 0 w 17"/>
                <a:gd name="T31" fmla="*/ 3 h 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4"/>
                <a:gd name="T50" fmla="*/ 17 w 17"/>
                <a:gd name="T51" fmla="*/ 4 h 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4">
                  <a:moveTo>
                    <a:pt x="0" y="3"/>
                  </a:moveTo>
                  <a:lnTo>
                    <a:pt x="0" y="2"/>
                  </a:lnTo>
                  <a:lnTo>
                    <a:pt x="2" y="2"/>
                  </a:lnTo>
                  <a:lnTo>
                    <a:pt x="5" y="2"/>
                  </a:lnTo>
                  <a:lnTo>
                    <a:pt x="8" y="2"/>
                  </a:lnTo>
                  <a:lnTo>
                    <a:pt x="11" y="0"/>
                  </a:lnTo>
                  <a:lnTo>
                    <a:pt x="14" y="0"/>
                  </a:lnTo>
                  <a:lnTo>
                    <a:pt x="16" y="0"/>
                  </a:lnTo>
                  <a:lnTo>
                    <a:pt x="16" y="2"/>
                  </a:lnTo>
                  <a:lnTo>
                    <a:pt x="14" y="2"/>
                  </a:lnTo>
                  <a:lnTo>
                    <a:pt x="11" y="2"/>
                  </a:lnTo>
                  <a:lnTo>
                    <a:pt x="8" y="2"/>
                  </a:lnTo>
                  <a:lnTo>
                    <a:pt x="5" y="2"/>
                  </a:lnTo>
                  <a:lnTo>
                    <a:pt x="5" y="3"/>
                  </a:lnTo>
                  <a:lnTo>
                    <a:pt x="2" y="3"/>
                  </a:lnTo>
                  <a:lnTo>
                    <a:pt x="0" y="3"/>
                  </a:lnTo>
                </a:path>
              </a:pathLst>
            </a:custGeom>
            <a:noFill/>
            <a:ln w="12700" cap="rnd">
              <a:solidFill>
                <a:srgbClr val="000000"/>
              </a:solidFill>
              <a:round/>
              <a:headEnd/>
              <a:tailEnd/>
            </a:ln>
          </p:spPr>
          <p:txBody>
            <a:bodyPr>
              <a:prstTxWarp prst="textNoShape">
                <a:avLst/>
              </a:prstTxWarp>
            </a:bodyPr>
            <a:lstStyle/>
            <a:p>
              <a:endParaRPr lang="en-US"/>
            </a:p>
          </p:txBody>
        </p:sp>
        <p:sp>
          <p:nvSpPr>
            <p:cNvPr id="26057" name="Freeform 996"/>
            <p:cNvSpPr>
              <a:spLocks/>
            </p:cNvSpPr>
            <p:nvPr/>
          </p:nvSpPr>
          <p:spPr bwMode="auto">
            <a:xfrm>
              <a:off x="5267" y="3278"/>
              <a:ext cx="13" cy="4"/>
            </a:xfrm>
            <a:custGeom>
              <a:avLst/>
              <a:gdLst>
                <a:gd name="T0" fmla="*/ 0 w 13"/>
                <a:gd name="T1" fmla="*/ 3 h 4"/>
                <a:gd name="T2" fmla="*/ 0 w 13"/>
                <a:gd name="T3" fmla="*/ 0 h 4"/>
                <a:gd name="T4" fmla="*/ 2 w 13"/>
                <a:gd name="T5" fmla="*/ 0 h 4"/>
                <a:gd name="T6" fmla="*/ 4 w 13"/>
                <a:gd name="T7" fmla="*/ 0 h 4"/>
                <a:gd name="T8" fmla="*/ 5 w 13"/>
                <a:gd name="T9" fmla="*/ 0 h 4"/>
                <a:gd name="T10" fmla="*/ 7 w 13"/>
                <a:gd name="T11" fmla="*/ 0 h 4"/>
                <a:gd name="T12" fmla="*/ 8 w 13"/>
                <a:gd name="T13" fmla="*/ 0 h 4"/>
                <a:gd name="T14" fmla="*/ 10 w 13"/>
                <a:gd name="T15" fmla="*/ 0 h 4"/>
                <a:gd name="T16" fmla="*/ 12 w 13"/>
                <a:gd name="T17" fmla="*/ 0 h 4"/>
                <a:gd name="T18" fmla="*/ 10 w 13"/>
                <a:gd name="T19" fmla="*/ 0 h 4"/>
                <a:gd name="T20" fmla="*/ 8 w 13"/>
                <a:gd name="T21" fmla="*/ 0 h 4"/>
                <a:gd name="T22" fmla="*/ 7 w 13"/>
                <a:gd name="T23" fmla="*/ 0 h 4"/>
                <a:gd name="T24" fmla="*/ 7 w 13"/>
                <a:gd name="T25" fmla="*/ 3 h 4"/>
                <a:gd name="T26" fmla="*/ 5 w 13"/>
                <a:gd name="T27" fmla="*/ 3 h 4"/>
                <a:gd name="T28" fmla="*/ 5 w 13"/>
                <a:gd name="T29" fmla="*/ 0 h 4"/>
                <a:gd name="T30" fmla="*/ 5 w 13"/>
                <a:gd name="T31" fmla="*/ 3 h 4"/>
                <a:gd name="T32" fmla="*/ 4 w 13"/>
                <a:gd name="T33" fmla="*/ 3 h 4"/>
                <a:gd name="T34" fmla="*/ 2 w 13"/>
                <a:gd name="T35" fmla="*/ 3 h 4"/>
                <a:gd name="T36" fmla="*/ 0 w 13"/>
                <a:gd name="T37" fmla="*/ 3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
                <a:gd name="T58" fmla="*/ 0 h 4"/>
                <a:gd name="T59" fmla="*/ 13 w 13"/>
                <a:gd name="T60" fmla="*/ 4 h 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 h="4">
                  <a:moveTo>
                    <a:pt x="0" y="3"/>
                  </a:moveTo>
                  <a:lnTo>
                    <a:pt x="0" y="0"/>
                  </a:lnTo>
                  <a:lnTo>
                    <a:pt x="2" y="0"/>
                  </a:lnTo>
                  <a:lnTo>
                    <a:pt x="4" y="0"/>
                  </a:lnTo>
                  <a:lnTo>
                    <a:pt x="5" y="0"/>
                  </a:lnTo>
                  <a:lnTo>
                    <a:pt x="7" y="0"/>
                  </a:lnTo>
                  <a:lnTo>
                    <a:pt x="8" y="0"/>
                  </a:lnTo>
                  <a:lnTo>
                    <a:pt x="10" y="0"/>
                  </a:lnTo>
                  <a:lnTo>
                    <a:pt x="12" y="0"/>
                  </a:lnTo>
                  <a:lnTo>
                    <a:pt x="10" y="0"/>
                  </a:lnTo>
                  <a:lnTo>
                    <a:pt x="8" y="0"/>
                  </a:lnTo>
                  <a:lnTo>
                    <a:pt x="7" y="0"/>
                  </a:lnTo>
                  <a:lnTo>
                    <a:pt x="7" y="3"/>
                  </a:lnTo>
                  <a:lnTo>
                    <a:pt x="5" y="3"/>
                  </a:lnTo>
                  <a:lnTo>
                    <a:pt x="5" y="0"/>
                  </a:lnTo>
                  <a:lnTo>
                    <a:pt x="5" y="3"/>
                  </a:lnTo>
                  <a:lnTo>
                    <a:pt x="4" y="3"/>
                  </a:lnTo>
                  <a:lnTo>
                    <a:pt x="2" y="3"/>
                  </a:lnTo>
                  <a:lnTo>
                    <a:pt x="0" y="3"/>
                  </a:lnTo>
                </a:path>
              </a:pathLst>
            </a:custGeom>
            <a:solidFill>
              <a:srgbClr val="003333"/>
            </a:solidFill>
            <a:ln w="127000" cap="rnd">
              <a:noFill/>
              <a:round/>
              <a:headEnd/>
              <a:tailEnd/>
            </a:ln>
          </p:spPr>
          <p:txBody>
            <a:bodyPr>
              <a:prstTxWarp prst="textNoShape">
                <a:avLst/>
              </a:prstTxWarp>
            </a:bodyPr>
            <a:lstStyle/>
            <a:p>
              <a:endParaRPr lang="en-US"/>
            </a:p>
          </p:txBody>
        </p:sp>
        <p:sp>
          <p:nvSpPr>
            <p:cNvPr id="26058" name="Freeform 997"/>
            <p:cNvSpPr>
              <a:spLocks/>
            </p:cNvSpPr>
            <p:nvPr/>
          </p:nvSpPr>
          <p:spPr bwMode="auto">
            <a:xfrm>
              <a:off x="5267" y="3281"/>
              <a:ext cx="21" cy="2"/>
            </a:xfrm>
            <a:custGeom>
              <a:avLst/>
              <a:gdLst>
                <a:gd name="T0" fmla="*/ 0 w 21"/>
                <a:gd name="T1" fmla="*/ 1 h 2"/>
                <a:gd name="T2" fmla="*/ 0 w 21"/>
                <a:gd name="T3" fmla="*/ 0 h 2"/>
                <a:gd name="T4" fmla="*/ 3 w 21"/>
                <a:gd name="T5" fmla="*/ 0 h 2"/>
                <a:gd name="T6" fmla="*/ 6 w 21"/>
                <a:gd name="T7" fmla="*/ 0 h 2"/>
                <a:gd name="T8" fmla="*/ 9 w 21"/>
                <a:gd name="T9" fmla="*/ 0 h 2"/>
                <a:gd name="T10" fmla="*/ 12 w 21"/>
                <a:gd name="T11" fmla="*/ 0 h 2"/>
                <a:gd name="T12" fmla="*/ 14 w 21"/>
                <a:gd name="T13" fmla="*/ 0 h 2"/>
                <a:gd name="T14" fmla="*/ 17 w 21"/>
                <a:gd name="T15" fmla="*/ 0 h 2"/>
                <a:gd name="T16" fmla="*/ 20 w 21"/>
                <a:gd name="T17" fmla="*/ 0 h 2"/>
                <a:gd name="T18" fmla="*/ 17 w 21"/>
                <a:gd name="T19" fmla="*/ 0 h 2"/>
                <a:gd name="T20" fmla="*/ 14 w 21"/>
                <a:gd name="T21" fmla="*/ 0 h 2"/>
                <a:gd name="T22" fmla="*/ 12 w 21"/>
                <a:gd name="T23" fmla="*/ 0 h 2"/>
                <a:gd name="T24" fmla="*/ 9 w 21"/>
                <a:gd name="T25" fmla="*/ 0 h 2"/>
                <a:gd name="T26" fmla="*/ 6 w 21"/>
                <a:gd name="T27" fmla="*/ 0 h 2"/>
                <a:gd name="T28" fmla="*/ 6 w 21"/>
                <a:gd name="T29" fmla="*/ 1 h 2"/>
                <a:gd name="T30" fmla="*/ 3 w 21"/>
                <a:gd name="T31" fmla="*/ 1 h 2"/>
                <a:gd name="T32" fmla="*/ 0 w 21"/>
                <a:gd name="T33" fmla="*/ 1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2"/>
                <a:gd name="T53" fmla="*/ 21 w 21"/>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2">
                  <a:moveTo>
                    <a:pt x="0" y="1"/>
                  </a:moveTo>
                  <a:lnTo>
                    <a:pt x="0" y="0"/>
                  </a:lnTo>
                  <a:lnTo>
                    <a:pt x="3" y="0"/>
                  </a:lnTo>
                  <a:lnTo>
                    <a:pt x="6" y="0"/>
                  </a:lnTo>
                  <a:lnTo>
                    <a:pt x="9" y="0"/>
                  </a:lnTo>
                  <a:lnTo>
                    <a:pt x="12" y="0"/>
                  </a:lnTo>
                  <a:lnTo>
                    <a:pt x="14" y="0"/>
                  </a:lnTo>
                  <a:lnTo>
                    <a:pt x="17" y="0"/>
                  </a:lnTo>
                  <a:lnTo>
                    <a:pt x="20" y="0"/>
                  </a:lnTo>
                  <a:lnTo>
                    <a:pt x="17" y="0"/>
                  </a:lnTo>
                  <a:lnTo>
                    <a:pt x="14" y="0"/>
                  </a:lnTo>
                  <a:lnTo>
                    <a:pt x="12" y="0"/>
                  </a:lnTo>
                  <a:lnTo>
                    <a:pt x="9" y="0"/>
                  </a:lnTo>
                  <a:lnTo>
                    <a:pt x="6" y="0"/>
                  </a:lnTo>
                  <a:lnTo>
                    <a:pt x="6" y="1"/>
                  </a:lnTo>
                  <a:lnTo>
                    <a:pt x="3" y="1"/>
                  </a:lnTo>
                  <a:lnTo>
                    <a:pt x="0" y="1"/>
                  </a:lnTo>
                </a:path>
              </a:pathLst>
            </a:custGeom>
            <a:noFill/>
            <a:ln w="12700" cap="rnd">
              <a:solidFill>
                <a:srgbClr val="000000"/>
              </a:solidFill>
              <a:round/>
              <a:headEnd/>
              <a:tailEnd/>
            </a:ln>
          </p:spPr>
          <p:txBody>
            <a:bodyPr>
              <a:prstTxWarp prst="textNoShape">
                <a:avLst/>
              </a:prstTxWarp>
            </a:bodyPr>
            <a:lstStyle/>
            <a:p>
              <a:endParaRPr lang="en-US"/>
            </a:p>
          </p:txBody>
        </p:sp>
        <p:sp>
          <p:nvSpPr>
            <p:cNvPr id="26059" name="Freeform 998"/>
            <p:cNvSpPr>
              <a:spLocks/>
            </p:cNvSpPr>
            <p:nvPr/>
          </p:nvSpPr>
          <p:spPr bwMode="auto">
            <a:xfrm>
              <a:off x="5292" y="3180"/>
              <a:ext cx="41" cy="45"/>
            </a:xfrm>
            <a:custGeom>
              <a:avLst/>
              <a:gdLst>
                <a:gd name="T0" fmla="*/ 0 w 41"/>
                <a:gd name="T1" fmla="*/ 7 h 45"/>
                <a:gd name="T2" fmla="*/ 37 w 41"/>
                <a:gd name="T3" fmla="*/ 0 h 45"/>
                <a:gd name="T4" fmla="*/ 40 w 41"/>
                <a:gd name="T5" fmla="*/ 38 h 45"/>
                <a:gd name="T6" fmla="*/ 2 w 41"/>
                <a:gd name="T7" fmla="*/ 44 h 45"/>
                <a:gd name="T8" fmla="*/ 0 w 41"/>
                <a:gd name="T9" fmla="*/ 7 h 45"/>
                <a:gd name="T10" fmla="*/ 0 60000 65536"/>
                <a:gd name="T11" fmla="*/ 0 60000 65536"/>
                <a:gd name="T12" fmla="*/ 0 60000 65536"/>
                <a:gd name="T13" fmla="*/ 0 60000 65536"/>
                <a:gd name="T14" fmla="*/ 0 60000 65536"/>
                <a:gd name="T15" fmla="*/ 0 w 41"/>
                <a:gd name="T16" fmla="*/ 0 h 45"/>
                <a:gd name="T17" fmla="*/ 41 w 41"/>
                <a:gd name="T18" fmla="*/ 45 h 45"/>
              </a:gdLst>
              <a:ahLst/>
              <a:cxnLst>
                <a:cxn ang="T10">
                  <a:pos x="T0" y="T1"/>
                </a:cxn>
                <a:cxn ang="T11">
                  <a:pos x="T2" y="T3"/>
                </a:cxn>
                <a:cxn ang="T12">
                  <a:pos x="T4" y="T5"/>
                </a:cxn>
                <a:cxn ang="T13">
                  <a:pos x="T6" y="T7"/>
                </a:cxn>
                <a:cxn ang="T14">
                  <a:pos x="T8" y="T9"/>
                </a:cxn>
              </a:cxnLst>
              <a:rect l="T15" t="T16" r="T17" b="T18"/>
              <a:pathLst>
                <a:path w="41" h="45">
                  <a:moveTo>
                    <a:pt x="0" y="7"/>
                  </a:moveTo>
                  <a:lnTo>
                    <a:pt x="37" y="0"/>
                  </a:lnTo>
                  <a:lnTo>
                    <a:pt x="40" y="38"/>
                  </a:lnTo>
                  <a:lnTo>
                    <a:pt x="2" y="44"/>
                  </a:lnTo>
                  <a:lnTo>
                    <a:pt x="0" y="7"/>
                  </a:lnTo>
                </a:path>
              </a:pathLst>
            </a:custGeom>
            <a:solidFill>
              <a:srgbClr val="B3801A"/>
            </a:solidFill>
            <a:ln w="127000" cap="rnd">
              <a:noFill/>
              <a:round/>
              <a:headEnd/>
              <a:tailEnd/>
            </a:ln>
          </p:spPr>
          <p:txBody>
            <a:bodyPr>
              <a:prstTxWarp prst="textNoShape">
                <a:avLst/>
              </a:prstTxWarp>
            </a:bodyPr>
            <a:lstStyle/>
            <a:p>
              <a:endParaRPr lang="en-US"/>
            </a:p>
          </p:txBody>
        </p:sp>
        <p:sp>
          <p:nvSpPr>
            <p:cNvPr id="26060" name="Freeform 999"/>
            <p:cNvSpPr>
              <a:spLocks/>
            </p:cNvSpPr>
            <p:nvPr/>
          </p:nvSpPr>
          <p:spPr bwMode="auto">
            <a:xfrm>
              <a:off x="5292" y="3180"/>
              <a:ext cx="49" cy="48"/>
            </a:xfrm>
            <a:custGeom>
              <a:avLst/>
              <a:gdLst>
                <a:gd name="T0" fmla="*/ 0 w 49"/>
                <a:gd name="T1" fmla="*/ 6 h 48"/>
                <a:gd name="T2" fmla="*/ 43 w 49"/>
                <a:gd name="T3" fmla="*/ 0 h 48"/>
                <a:gd name="T4" fmla="*/ 48 w 49"/>
                <a:gd name="T5" fmla="*/ 41 h 48"/>
                <a:gd name="T6" fmla="*/ 2 w 49"/>
                <a:gd name="T7" fmla="*/ 47 h 48"/>
                <a:gd name="T8" fmla="*/ 0 w 49"/>
                <a:gd name="T9" fmla="*/ 6 h 48"/>
                <a:gd name="T10" fmla="*/ 0 60000 65536"/>
                <a:gd name="T11" fmla="*/ 0 60000 65536"/>
                <a:gd name="T12" fmla="*/ 0 60000 65536"/>
                <a:gd name="T13" fmla="*/ 0 60000 65536"/>
                <a:gd name="T14" fmla="*/ 0 60000 65536"/>
                <a:gd name="T15" fmla="*/ 0 w 49"/>
                <a:gd name="T16" fmla="*/ 0 h 48"/>
                <a:gd name="T17" fmla="*/ 49 w 49"/>
                <a:gd name="T18" fmla="*/ 48 h 48"/>
              </a:gdLst>
              <a:ahLst/>
              <a:cxnLst>
                <a:cxn ang="T10">
                  <a:pos x="T0" y="T1"/>
                </a:cxn>
                <a:cxn ang="T11">
                  <a:pos x="T2" y="T3"/>
                </a:cxn>
                <a:cxn ang="T12">
                  <a:pos x="T4" y="T5"/>
                </a:cxn>
                <a:cxn ang="T13">
                  <a:pos x="T6" y="T7"/>
                </a:cxn>
                <a:cxn ang="T14">
                  <a:pos x="T8" y="T9"/>
                </a:cxn>
              </a:cxnLst>
              <a:rect l="T15" t="T16" r="T17" b="T18"/>
              <a:pathLst>
                <a:path w="49" h="48">
                  <a:moveTo>
                    <a:pt x="0" y="6"/>
                  </a:moveTo>
                  <a:lnTo>
                    <a:pt x="43" y="0"/>
                  </a:lnTo>
                  <a:lnTo>
                    <a:pt x="48" y="41"/>
                  </a:lnTo>
                  <a:lnTo>
                    <a:pt x="2" y="47"/>
                  </a:lnTo>
                  <a:lnTo>
                    <a:pt x="0" y="6"/>
                  </a:lnTo>
                </a:path>
              </a:pathLst>
            </a:custGeom>
            <a:noFill/>
            <a:ln w="12700" cap="rnd">
              <a:solidFill>
                <a:srgbClr val="000000"/>
              </a:solidFill>
              <a:round/>
              <a:headEnd/>
              <a:tailEnd/>
            </a:ln>
          </p:spPr>
          <p:txBody>
            <a:bodyPr>
              <a:prstTxWarp prst="textNoShape">
                <a:avLst/>
              </a:prstTxWarp>
            </a:bodyPr>
            <a:lstStyle/>
            <a:p>
              <a:endParaRPr lang="en-US"/>
            </a:p>
          </p:txBody>
        </p:sp>
        <p:sp>
          <p:nvSpPr>
            <p:cNvPr id="26061" name="Freeform 1000"/>
            <p:cNvSpPr>
              <a:spLocks/>
            </p:cNvSpPr>
            <p:nvPr/>
          </p:nvSpPr>
          <p:spPr bwMode="auto">
            <a:xfrm>
              <a:off x="5353" y="3175"/>
              <a:ext cx="32" cy="41"/>
            </a:xfrm>
            <a:custGeom>
              <a:avLst/>
              <a:gdLst>
                <a:gd name="T0" fmla="*/ 0 w 32"/>
                <a:gd name="T1" fmla="*/ 3 h 41"/>
                <a:gd name="T2" fmla="*/ 2 w 32"/>
                <a:gd name="T3" fmla="*/ 40 h 41"/>
                <a:gd name="T4" fmla="*/ 31 w 32"/>
                <a:gd name="T5" fmla="*/ 37 h 41"/>
                <a:gd name="T6" fmla="*/ 31 w 32"/>
                <a:gd name="T7" fmla="*/ 0 h 41"/>
                <a:gd name="T8" fmla="*/ 29 w 32"/>
                <a:gd name="T9" fmla="*/ 0 h 41"/>
                <a:gd name="T10" fmla="*/ 27 w 32"/>
                <a:gd name="T11" fmla="*/ 0 h 41"/>
                <a:gd name="T12" fmla="*/ 25 w 32"/>
                <a:gd name="T13" fmla="*/ 0 h 41"/>
                <a:gd name="T14" fmla="*/ 22 w 32"/>
                <a:gd name="T15" fmla="*/ 0 h 41"/>
                <a:gd name="T16" fmla="*/ 20 w 32"/>
                <a:gd name="T17" fmla="*/ 0 h 41"/>
                <a:gd name="T18" fmla="*/ 18 w 32"/>
                <a:gd name="T19" fmla="*/ 0 h 41"/>
                <a:gd name="T20" fmla="*/ 16 w 32"/>
                <a:gd name="T21" fmla="*/ 0 h 41"/>
                <a:gd name="T22" fmla="*/ 14 w 32"/>
                <a:gd name="T23" fmla="*/ 0 h 41"/>
                <a:gd name="T24" fmla="*/ 9 w 32"/>
                <a:gd name="T25" fmla="*/ 2 h 41"/>
                <a:gd name="T26" fmla="*/ 7 w 32"/>
                <a:gd name="T27" fmla="*/ 2 h 41"/>
                <a:gd name="T28" fmla="*/ 2 w 32"/>
                <a:gd name="T29" fmla="*/ 2 h 41"/>
                <a:gd name="T30" fmla="*/ 0 w 32"/>
                <a:gd name="T31" fmla="*/ 3 h 4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2"/>
                <a:gd name="T49" fmla="*/ 0 h 41"/>
                <a:gd name="T50" fmla="*/ 32 w 32"/>
                <a:gd name="T51" fmla="*/ 41 h 4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2" h="41">
                  <a:moveTo>
                    <a:pt x="0" y="3"/>
                  </a:moveTo>
                  <a:lnTo>
                    <a:pt x="2" y="40"/>
                  </a:lnTo>
                  <a:lnTo>
                    <a:pt x="31" y="37"/>
                  </a:lnTo>
                  <a:lnTo>
                    <a:pt x="31" y="0"/>
                  </a:lnTo>
                  <a:lnTo>
                    <a:pt x="29" y="0"/>
                  </a:lnTo>
                  <a:lnTo>
                    <a:pt x="27" y="0"/>
                  </a:lnTo>
                  <a:lnTo>
                    <a:pt x="25" y="0"/>
                  </a:lnTo>
                  <a:lnTo>
                    <a:pt x="22" y="0"/>
                  </a:lnTo>
                  <a:lnTo>
                    <a:pt x="20" y="0"/>
                  </a:lnTo>
                  <a:lnTo>
                    <a:pt x="18" y="0"/>
                  </a:lnTo>
                  <a:lnTo>
                    <a:pt x="16" y="0"/>
                  </a:lnTo>
                  <a:lnTo>
                    <a:pt x="14" y="0"/>
                  </a:lnTo>
                  <a:lnTo>
                    <a:pt x="9" y="2"/>
                  </a:lnTo>
                  <a:lnTo>
                    <a:pt x="7" y="2"/>
                  </a:lnTo>
                  <a:lnTo>
                    <a:pt x="2" y="2"/>
                  </a:lnTo>
                  <a:lnTo>
                    <a:pt x="0" y="3"/>
                  </a:lnTo>
                </a:path>
              </a:pathLst>
            </a:custGeom>
            <a:solidFill>
              <a:srgbClr val="B3801A"/>
            </a:solidFill>
            <a:ln w="127000" cap="rnd">
              <a:noFill/>
              <a:round/>
              <a:headEnd/>
              <a:tailEnd/>
            </a:ln>
          </p:spPr>
          <p:txBody>
            <a:bodyPr>
              <a:prstTxWarp prst="textNoShape">
                <a:avLst/>
              </a:prstTxWarp>
            </a:bodyPr>
            <a:lstStyle/>
            <a:p>
              <a:endParaRPr lang="en-US"/>
            </a:p>
          </p:txBody>
        </p:sp>
        <p:sp>
          <p:nvSpPr>
            <p:cNvPr id="26062" name="Freeform 1001"/>
            <p:cNvSpPr>
              <a:spLocks/>
            </p:cNvSpPr>
            <p:nvPr/>
          </p:nvSpPr>
          <p:spPr bwMode="auto">
            <a:xfrm>
              <a:off x="5353" y="3173"/>
              <a:ext cx="40" cy="47"/>
            </a:xfrm>
            <a:custGeom>
              <a:avLst/>
              <a:gdLst>
                <a:gd name="T0" fmla="*/ 0 w 40"/>
                <a:gd name="T1" fmla="*/ 3 h 47"/>
                <a:gd name="T2" fmla="*/ 0 w 40"/>
                <a:gd name="T3" fmla="*/ 46 h 47"/>
                <a:gd name="T4" fmla="*/ 39 w 40"/>
                <a:gd name="T5" fmla="*/ 43 h 47"/>
                <a:gd name="T6" fmla="*/ 37 w 40"/>
                <a:gd name="T7" fmla="*/ 0 h 47"/>
                <a:gd name="T8" fmla="*/ 34 w 40"/>
                <a:gd name="T9" fmla="*/ 0 h 47"/>
                <a:gd name="T10" fmla="*/ 31 w 40"/>
                <a:gd name="T11" fmla="*/ 0 h 47"/>
                <a:gd name="T12" fmla="*/ 28 w 40"/>
                <a:gd name="T13" fmla="*/ 0 h 47"/>
                <a:gd name="T14" fmla="*/ 25 w 40"/>
                <a:gd name="T15" fmla="*/ 1 h 47"/>
                <a:gd name="T16" fmla="*/ 23 w 40"/>
                <a:gd name="T17" fmla="*/ 1 h 47"/>
                <a:gd name="T18" fmla="*/ 20 w 40"/>
                <a:gd name="T19" fmla="*/ 1 h 47"/>
                <a:gd name="T20" fmla="*/ 14 w 40"/>
                <a:gd name="T21" fmla="*/ 1 h 47"/>
                <a:gd name="T22" fmla="*/ 11 w 40"/>
                <a:gd name="T23" fmla="*/ 1 h 47"/>
                <a:gd name="T24" fmla="*/ 9 w 40"/>
                <a:gd name="T25" fmla="*/ 3 h 47"/>
                <a:gd name="T26" fmla="*/ 3 w 40"/>
                <a:gd name="T27" fmla="*/ 3 h 47"/>
                <a:gd name="T28" fmla="*/ 0 w 40"/>
                <a:gd name="T29" fmla="*/ 3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47"/>
                <a:gd name="T47" fmla="*/ 40 w 40"/>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47">
                  <a:moveTo>
                    <a:pt x="0" y="3"/>
                  </a:moveTo>
                  <a:lnTo>
                    <a:pt x="0" y="46"/>
                  </a:lnTo>
                  <a:lnTo>
                    <a:pt x="39" y="43"/>
                  </a:lnTo>
                  <a:lnTo>
                    <a:pt x="37" y="0"/>
                  </a:lnTo>
                  <a:lnTo>
                    <a:pt x="34" y="0"/>
                  </a:lnTo>
                  <a:lnTo>
                    <a:pt x="31" y="0"/>
                  </a:lnTo>
                  <a:lnTo>
                    <a:pt x="28" y="0"/>
                  </a:lnTo>
                  <a:lnTo>
                    <a:pt x="25" y="1"/>
                  </a:lnTo>
                  <a:lnTo>
                    <a:pt x="23" y="1"/>
                  </a:lnTo>
                  <a:lnTo>
                    <a:pt x="20" y="1"/>
                  </a:lnTo>
                  <a:lnTo>
                    <a:pt x="14" y="1"/>
                  </a:lnTo>
                  <a:lnTo>
                    <a:pt x="11" y="1"/>
                  </a:lnTo>
                  <a:lnTo>
                    <a:pt x="9" y="3"/>
                  </a:lnTo>
                  <a:lnTo>
                    <a:pt x="3" y="3"/>
                  </a:lnTo>
                  <a:lnTo>
                    <a:pt x="0" y="3"/>
                  </a:lnTo>
                </a:path>
              </a:pathLst>
            </a:custGeom>
            <a:noFill/>
            <a:ln w="12700" cap="rnd">
              <a:solidFill>
                <a:srgbClr val="000000"/>
              </a:solidFill>
              <a:round/>
              <a:headEnd/>
              <a:tailEnd/>
            </a:ln>
          </p:spPr>
          <p:txBody>
            <a:bodyPr>
              <a:prstTxWarp prst="textNoShape">
                <a:avLst/>
              </a:prstTxWarp>
            </a:bodyPr>
            <a:lstStyle/>
            <a:p>
              <a:endParaRPr lang="en-US"/>
            </a:p>
          </p:txBody>
        </p:sp>
        <p:sp>
          <p:nvSpPr>
            <p:cNvPr id="26063" name="Freeform 1002"/>
            <p:cNvSpPr>
              <a:spLocks/>
            </p:cNvSpPr>
            <p:nvPr/>
          </p:nvSpPr>
          <p:spPr bwMode="auto">
            <a:xfrm>
              <a:off x="5399" y="3173"/>
              <a:ext cx="23" cy="41"/>
            </a:xfrm>
            <a:custGeom>
              <a:avLst/>
              <a:gdLst>
                <a:gd name="T0" fmla="*/ 22 w 23"/>
                <a:gd name="T1" fmla="*/ 3 h 41"/>
                <a:gd name="T2" fmla="*/ 22 w 23"/>
                <a:gd name="T3" fmla="*/ 40 h 41"/>
                <a:gd name="T4" fmla="*/ 18 w 23"/>
                <a:gd name="T5" fmla="*/ 38 h 41"/>
                <a:gd name="T6" fmla="*/ 16 w 23"/>
                <a:gd name="T7" fmla="*/ 38 h 41"/>
                <a:gd name="T8" fmla="*/ 12 w 23"/>
                <a:gd name="T9" fmla="*/ 38 h 41"/>
                <a:gd name="T10" fmla="*/ 10 w 23"/>
                <a:gd name="T11" fmla="*/ 38 h 41"/>
                <a:gd name="T12" fmla="*/ 6 w 23"/>
                <a:gd name="T13" fmla="*/ 38 h 41"/>
                <a:gd name="T14" fmla="*/ 2 w 23"/>
                <a:gd name="T15" fmla="*/ 38 h 41"/>
                <a:gd name="T16" fmla="*/ 0 w 23"/>
                <a:gd name="T17" fmla="*/ 0 h 41"/>
                <a:gd name="T18" fmla="*/ 2 w 23"/>
                <a:gd name="T19" fmla="*/ 0 h 41"/>
                <a:gd name="T20" fmla="*/ 4 w 23"/>
                <a:gd name="T21" fmla="*/ 0 h 41"/>
                <a:gd name="T22" fmla="*/ 6 w 23"/>
                <a:gd name="T23" fmla="*/ 0 h 41"/>
                <a:gd name="T24" fmla="*/ 10 w 23"/>
                <a:gd name="T25" fmla="*/ 0 h 41"/>
                <a:gd name="T26" fmla="*/ 13 w 23"/>
                <a:gd name="T27" fmla="*/ 0 h 41"/>
                <a:gd name="T28" fmla="*/ 18 w 23"/>
                <a:gd name="T29" fmla="*/ 1 h 41"/>
                <a:gd name="T30" fmla="*/ 20 w 23"/>
                <a:gd name="T31" fmla="*/ 1 h 41"/>
                <a:gd name="T32" fmla="*/ 22 w 23"/>
                <a:gd name="T33" fmla="*/ 3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41"/>
                <a:gd name="T53" fmla="*/ 23 w 23"/>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41">
                  <a:moveTo>
                    <a:pt x="22" y="3"/>
                  </a:moveTo>
                  <a:lnTo>
                    <a:pt x="22" y="40"/>
                  </a:lnTo>
                  <a:lnTo>
                    <a:pt x="18" y="38"/>
                  </a:lnTo>
                  <a:lnTo>
                    <a:pt x="16" y="38"/>
                  </a:lnTo>
                  <a:lnTo>
                    <a:pt x="12" y="38"/>
                  </a:lnTo>
                  <a:lnTo>
                    <a:pt x="10" y="38"/>
                  </a:lnTo>
                  <a:lnTo>
                    <a:pt x="6" y="38"/>
                  </a:lnTo>
                  <a:lnTo>
                    <a:pt x="2" y="38"/>
                  </a:lnTo>
                  <a:lnTo>
                    <a:pt x="0" y="0"/>
                  </a:lnTo>
                  <a:lnTo>
                    <a:pt x="2" y="0"/>
                  </a:lnTo>
                  <a:lnTo>
                    <a:pt x="4" y="0"/>
                  </a:lnTo>
                  <a:lnTo>
                    <a:pt x="6" y="0"/>
                  </a:lnTo>
                  <a:lnTo>
                    <a:pt x="10" y="0"/>
                  </a:lnTo>
                  <a:lnTo>
                    <a:pt x="13" y="0"/>
                  </a:lnTo>
                  <a:lnTo>
                    <a:pt x="18" y="1"/>
                  </a:lnTo>
                  <a:lnTo>
                    <a:pt x="20" y="1"/>
                  </a:lnTo>
                  <a:lnTo>
                    <a:pt x="22" y="3"/>
                  </a:lnTo>
                </a:path>
              </a:pathLst>
            </a:custGeom>
            <a:solidFill>
              <a:srgbClr val="B3801A"/>
            </a:solidFill>
            <a:ln w="127000" cap="rnd">
              <a:noFill/>
              <a:round/>
              <a:headEnd/>
              <a:tailEnd/>
            </a:ln>
          </p:spPr>
          <p:txBody>
            <a:bodyPr>
              <a:prstTxWarp prst="textNoShape">
                <a:avLst/>
              </a:prstTxWarp>
            </a:bodyPr>
            <a:lstStyle/>
            <a:p>
              <a:endParaRPr lang="en-US"/>
            </a:p>
          </p:txBody>
        </p:sp>
        <p:sp>
          <p:nvSpPr>
            <p:cNvPr id="26064" name="Freeform 1003"/>
            <p:cNvSpPr>
              <a:spLocks/>
            </p:cNvSpPr>
            <p:nvPr/>
          </p:nvSpPr>
          <p:spPr bwMode="auto">
            <a:xfrm>
              <a:off x="5399" y="3173"/>
              <a:ext cx="31" cy="46"/>
            </a:xfrm>
            <a:custGeom>
              <a:avLst/>
              <a:gdLst>
                <a:gd name="T0" fmla="*/ 30 w 31"/>
                <a:gd name="T1" fmla="*/ 3 h 46"/>
                <a:gd name="T2" fmla="*/ 30 w 31"/>
                <a:gd name="T3" fmla="*/ 45 h 46"/>
                <a:gd name="T4" fmla="*/ 30 w 31"/>
                <a:gd name="T5" fmla="*/ 43 h 46"/>
                <a:gd name="T6" fmla="*/ 27 w 31"/>
                <a:gd name="T7" fmla="*/ 43 h 46"/>
                <a:gd name="T8" fmla="*/ 24 w 31"/>
                <a:gd name="T9" fmla="*/ 43 h 46"/>
                <a:gd name="T10" fmla="*/ 21 w 31"/>
                <a:gd name="T11" fmla="*/ 43 h 46"/>
                <a:gd name="T12" fmla="*/ 16 w 31"/>
                <a:gd name="T13" fmla="*/ 43 h 46"/>
                <a:gd name="T14" fmla="*/ 11 w 31"/>
                <a:gd name="T15" fmla="*/ 43 h 46"/>
                <a:gd name="T16" fmla="*/ 6 w 31"/>
                <a:gd name="T17" fmla="*/ 43 h 46"/>
                <a:gd name="T18" fmla="*/ 0 w 31"/>
                <a:gd name="T19" fmla="*/ 43 h 46"/>
                <a:gd name="T20" fmla="*/ 0 w 31"/>
                <a:gd name="T21" fmla="*/ 0 h 46"/>
                <a:gd name="T22" fmla="*/ 3 w 31"/>
                <a:gd name="T23" fmla="*/ 0 h 46"/>
                <a:gd name="T24" fmla="*/ 6 w 31"/>
                <a:gd name="T25" fmla="*/ 0 h 46"/>
                <a:gd name="T26" fmla="*/ 8 w 31"/>
                <a:gd name="T27" fmla="*/ 0 h 46"/>
                <a:gd name="T28" fmla="*/ 14 w 31"/>
                <a:gd name="T29" fmla="*/ 0 h 46"/>
                <a:gd name="T30" fmla="*/ 18 w 31"/>
                <a:gd name="T31" fmla="*/ 0 h 46"/>
                <a:gd name="T32" fmla="*/ 21 w 31"/>
                <a:gd name="T33" fmla="*/ 0 h 46"/>
                <a:gd name="T34" fmla="*/ 27 w 31"/>
                <a:gd name="T35" fmla="*/ 1 h 46"/>
                <a:gd name="T36" fmla="*/ 30 w 31"/>
                <a:gd name="T37" fmla="*/ 3 h 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46"/>
                <a:gd name="T59" fmla="*/ 31 w 31"/>
                <a:gd name="T60" fmla="*/ 46 h 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46">
                  <a:moveTo>
                    <a:pt x="30" y="3"/>
                  </a:moveTo>
                  <a:lnTo>
                    <a:pt x="30" y="45"/>
                  </a:lnTo>
                  <a:lnTo>
                    <a:pt x="30" y="43"/>
                  </a:lnTo>
                  <a:lnTo>
                    <a:pt x="27" y="43"/>
                  </a:lnTo>
                  <a:lnTo>
                    <a:pt x="24" y="43"/>
                  </a:lnTo>
                  <a:lnTo>
                    <a:pt x="21" y="43"/>
                  </a:lnTo>
                  <a:lnTo>
                    <a:pt x="16" y="43"/>
                  </a:lnTo>
                  <a:lnTo>
                    <a:pt x="11" y="43"/>
                  </a:lnTo>
                  <a:lnTo>
                    <a:pt x="6" y="43"/>
                  </a:lnTo>
                  <a:lnTo>
                    <a:pt x="0" y="43"/>
                  </a:lnTo>
                  <a:lnTo>
                    <a:pt x="0" y="0"/>
                  </a:lnTo>
                  <a:lnTo>
                    <a:pt x="3" y="0"/>
                  </a:lnTo>
                  <a:lnTo>
                    <a:pt x="6" y="0"/>
                  </a:lnTo>
                  <a:lnTo>
                    <a:pt x="8" y="0"/>
                  </a:lnTo>
                  <a:lnTo>
                    <a:pt x="14" y="0"/>
                  </a:lnTo>
                  <a:lnTo>
                    <a:pt x="18" y="0"/>
                  </a:lnTo>
                  <a:lnTo>
                    <a:pt x="21" y="0"/>
                  </a:lnTo>
                  <a:lnTo>
                    <a:pt x="27" y="1"/>
                  </a:lnTo>
                  <a:lnTo>
                    <a:pt x="30" y="3"/>
                  </a:lnTo>
                </a:path>
              </a:pathLst>
            </a:custGeom>
            <a:noFill/>
            <a:ln w="12700" cap="rnd">
              <a:solidFill>
                <a:srgbClr val="000000"/>
              </a:solidFill>
              <a:round/>
              <a:headEnd/>
              <a:tailEnd/>
            </a:ln>
          </p:spPr>
          <p:txBody>
            <a:bodyPr>
              <a:prstTxWarp prst="textNoShape">
                <a:avLst/>
              </a:prstTxWarp>
            </a:bodyPr>
            <a:lstStyle/>
            <a:p>
              <a:endParaRPr lang="en-US"/>
            </a:p>
          </p:txBody>
        </p:sp>
        <p:sp>
          <p:nvSpPr>
            <p:cNvPr id="26065" name="Freeform 1004"/>
            <p:cNvSpPr>
              <a:spLocks/>
            </p:cNvSpPr>
            <p:nvPr/>
          </p:nvSpPr>
          <p:spPr bwMode="auto">
            <a:xfrm>
              <a:off x="5300" y="3185"/>
              <a:ext cx="28" cy="35"/>
            </a:xfrm>
            <a:custGeom>
              <a:avLst/>
              <a:gdLst>
                <a:gd name="T0" fmla="*/ 0 w 28"/>
                <a:gd name="T1" fmla="*/ 4 h 35"/>
                <a:gd name="T2" fmla="*/ 25 w 28"/>
                <a:gd name="T3" fmla="*/ 0 h 35"/>
                <a:gd name="T4" fmla="*/ 27 w 28"/>
                <a:gd name="T5" fmla="*/ 30 h 35"/>
                <a:gd name="T6" fmla="*/ 2 w 28"/>
                <a:gd name="T7" fmla="*/ 34 h 35"/>
                <a:gd name="T8" fmla="*/ 0 w 28"/>
                <a:gd name="T9" fmla="*/ 4 h 35"/>
                <a:gd name="T10" fmla="*/ 0 60000 65536"/>
                <a:gd name="T11" fmla="*/ 0 60000 65536"/>
                <a:gd name="T12" fmla="*/ 0 60000 65536"/>
                <a:gd name="T13" fmla="*/ 0 60000 65536"/>
                <a:gd name="T14" fmla="*/ 0 60000 65536"/>
                <a:gd name="T15" fmla="*/ 0 w 28"/>
                <a:gd name="T16" fmla="*/ 0 h 35"/>
                <a:gd name="T17" fmla="*/ 28 w 28"/>
                <a:gd name="T18" fmla="*/ 35 h 35"/>
              </a:gdLst>
              <a:ahLst/>
              <a:cxnLst>
                <a:cxn ang="T10">
                  <a:pos x="T0" y="T1"/>
                </a:cxn>
                <a:cxn ang="T11">
                  <a:pos x="T2" y="T3"/>
                </a:cxn>
                <a:cxn ang="T12">
                  <a:pos x="T4" y="T5"/>
                </a:cxn>
                <a:cxn ang="T13">
                  <a:pos x="T6" y="T7"/>
                </a:cxn>
                <a:cxn ang="T14">
                  <a:pos x="T8" y="T9"/>
                </a:cxn>
              </a:cxnLst>
              <a:rect l="T15" t="T16" r="T17" b="T18"/>
              <a:pathLst>
                <a:path w="28" h="35">
                  <a:moveTo>
                    <a:pt x="0" y="4"/>
                  </a:moveTo>
                  <a:lnTo>
                    <a:pt x="25" y="0"/>
                  </a:lnTo>
                  <a:lnTo>
                    <a:pt x="27" y="30"/>
                  </a:lnTo>
                  <a:lnTo>
                    <a:pt x="2" y="34"/>
                  </a:lnTo>
                  <a:lnTo>
                    <a:pt x="0" y="4"/>
                  </a:lnTo>
                </a:path>
              </a:pathLst>
            </a:custGeom>
            <a:solidFill>
              <a:srgbClr val="330000"/>
            </a:solidFill>
            <a:ln w="127000" cap="rnd">
              <a:noFill/>
              <a:round/>
              <a:headEnd/>
              <a:tailEnd/>
            </a:ln>
          </p:spPr>
          <p:txBody>
            <a:bodyPr>
              <a:prstTxWarp prst="textNoShape">
                <a:avLst/>
              </a:prstTxWarp>
            </a:bodyPr>
            <a:lstStyle/>
            <a:p>
              <a:endParaRPr lang="en-US"/>
            </a:p>
          </p:txBody>
        </p:sp>
        <p:sp>
          <p:nvSpPr>
            <p:cNvPr id="26066" name="Freeform 1005"/>
            <p:cNvSpPr>
              <a:spLocks/>
            </p:cNvSpPr>
            <p:nvPr/>
          </p:nvSpPr>
          <p:spPr bwMode="auto">
            <a:xfrm>
              <a:off x="5300" y="3185"/>
              <a:ext cx="36" cy="40"/>
            </a:xfrm>
            <a:custGeom>
              <a:avLst/>
              <a:gdLst>
                <a:gd name="T0" fmla="*/ 0 w 36"/>
                <a:gd name="T1" fmla="*/ 5 h 40"/>
                <a:gd name="T2" fmla="*/ 32 w 36"/>
                <a:gd name="T3" fmla="*/ 0 h 40"/>
                <a:gd name="T4" fmla="*/ 35 w 36"/>
                <a:gd name="T5" fmla="*/ 35 h 40"/>
                <a:gd name="T6" fmla="*/ 0 w 36"/>
                <a:gd name="T7" fmla="*/ 39 h 40"/>
                <a:gd name="T8" fmla="*/ 0 w 36"/>
                <a:gd name="T9" fmla="*/ 5 h 40"/>
                <a:gd name="T10" fmla="*/ 0 60000 65536"/>
                <a:gd name="T11" fmla="*/ 0 60000 65536"/>
                <a:gd name="T12" fmla="*/ 0 60000 65536"/>
                <a:gd name="T13" fmla="*/ 0 60000 65536"/>
                <a:gd name="T14" fmla="*/ 0 60000 65536"/>
                <a:gd name="T15" fmla="*/ 0 w 36"/>
                <a:gd name="T16" fmla="*/ 0 h 40"/>
                <a:gd name="T17" fmla="*/ 36 w 36"/>
                <a:gd name="T18" fmla="*/ 40 h 40"/>
              </a:gdLst>
              <a:ahLst/>
              <a:cxnLst>
                <a:cxn ang="T10">
                  <a:pos x="T0" y="T1"/>
                </a:cxn>
                <a:cxn ang="T11">
                  <a:pos x="T2" y="T3"/>
                </a:cxn>
                <a:cxn ang="T12">
                  <a:pos x="T4" y="T5"/>
                </a:cxn>
                <a:cxn ang="T13">
                  <a:pos x="T6" y="T7"/>
                </a:cxn>
                <a:cxn ang="T14">
                  <a:pos x="T8" y="T9"/>
                </a:cxn>
              </a:cxnLst>
              <a:rect l="T15" t="T16" r="T17" b="T18"/>
              <a:pathLst>
                <a:path w="36" h="40">
                  <a:moveTo>
                    <a:pt x="0" y="5"/>
                  </a:moveTo>
                  <a:lnTo>
                    <a:pt x="32" y="0"/>
                  </a:lnTo>
                  <a:lnTo>
                    <a:pt x="35" y="35"/>
                  </a:lnTo>
                  <a:lnTo>
                    <a:pt x="0" y="39"/>
                  </a:lnTo>
                  <a:lnTo>
                    <a:pt x="0" y="5"/>
                  </a:lnTo>
                </a:path>
              </a:pathLst>
            </a:custGeom>
            <a:noFill/>
            <a:ln w="12700" cap="rnd">
              <a:solidFill>
                <a:srgbClr val="000000"/>
              </a:solidFill>
              <a:round/>
              <a:headEnd/>
              <a:tailEnd/>
            </a:ln>
          </p:spPr>
          <p:txBody>
            <a:bodyPr>
              <a:prstTxWarp prst="textNoShape">
                <a:avLst/>
              </a:prstTxWarp>
            </a:bodyPr>
            <a:lstStyle/>
            <a:p>
              <a:endParaRPr lang="en-US"/>
            </a:p>
          </p:txBody>
        </p:sp>
        <p:sp>
          <p:nvSpPr>
            <p:cNvPr id="26067" name="Freeform 1006"/>
            <p:cNvSpPr>
              <a:spLocks/>
            </p:cNvSpPr>
            <p:nvPr/>
          </p:nvSpPr>
          <p:spPr bwMode="auto">
            <a:xfrm>
              <a:off x="5360" y="3178"/>
              <a:ext cx="21" cy="36"/>
            </a:xfrm>
            <a:custGeom>
              <a:avLst/>
              <a:gdLst>
                <a:gd name="T0" fmla="*/ 0 w 21"/>
                <a:gd name="T1" fmla="*/ 3 h 36"/>
                <a:gd name="T2" fmla="*/ 0 w 21"/>
                <a:gd name="T3" fmla="*/ 3 h 36"/>
                <a:gd name="T4" fmla="*/ 2 w 21"/>
                <a:gd name="T5" fmla="*/ 3 h 36"/>
                <a:gd name="T6" fmla="*/ 4 w 21"/>
                <a:gd name="T7" fmla="*/ 2 h 36"/>
                <a:gd name="T8" fmla="*/ 6 w 21"/>
                <a:gd name="T9" fmla="*/ 2 h 36"/>
                <a:gd name="T10" fmla="*/ 10 w 21"/>
                <a:gd name="T11" fmla="*/ 2 h 36"/>
                <a:gd name="T12" fmla="*/ 14 w 21"/>
                <a:gd name="T13" fmla="*/ 0 h 36"/>
                <a:gd name="T14" fmla="*/ 16 w 21"/>
                <a:gd name="T15" fmla="*/ 0 h 36"/>
                <a:gd name="T16" fmla="*/ 18 w 21"/>
                <a:gd name="T17" fmla="*/ 0 h 36"/>
                <a:gd name="T18" fmla="*/ 20 w 21"/>
                <a:gd name="T19" fmla="*/ 32 h 36"/>
                <a:gd name="T20" fmla="*/ 2 w 21"/>
                <a:gd name="T21" fmla="*/ 35 h 36"/>
                <a:gd name="T22" fmla="*/ 0 w 21"/>
                <a:gd name="T23" fmla="*/ 3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
                <a:gd name="T37" fmla="*/ 0 h 36"/>
                <a:gd name="T38" fmla="*/ 21 w 21"/>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 h="36">
                  <a:moveTo>
                    <a:pt x="0" y="3"/>
                  </a:moveTo>
                  <a:lnTo>
                    <a:pt x="0" y="3"/>
                  </a:lnTo>
                  <a:lnTo>
                    <a:pt x="2" y="3"/>
                  </a:lnTo>
                  <a:lnTo>
                    <a:pt x="4" y="2"/>
                  </a:lnTo>
                  <a:lnTo>
                    <a:pt x="6" y="2"/>
                  </a:lnTo>
                  <a:lnTo>
                    <a:pt x="10" y="2"/>
                  </a:lnTo>
                  <a:lnTo>
                    <a:pt x="14" y="0"/>
                  </a:lnTo>
                  <a:lnTo>
                    <a:pt x="16" y="0"/>
                  </a:lnTo>
                  <a:lnTo>
                    <a:pt x="18" y="0"/>
                  </a:lnTo>
                  <a:lnTo>
                    <a:pt x="20" y="32"/>
                  </a:lnTo>
                  <a:lnTo>
                    <a:pt x="2" y="35"/>
                  </a:lnTo>
                  <a:lnTo>
                    <a:pt x="0" y="3"/>
                  </a:lnTo>
                </a:path>
              </a:pathLst>
            </a:custGeom>
            <a:solidFill>
              <a:srgbClr val="330000"/>
            </a:solidFill>
            <a:ln w="127000" cap="rnd">
              <a:noFill/>
              <a:round/>
              <a:headEnd/>
              <a:tailEnd/>
            </a:ln>
          </p:spPr>
          <p:txBody>
            <a:bodyPr>
              <a:prstTxWarp prst="textNoShape">
                <a:avLst/>
              </a:prstTxWarp>
            </a:bodyPr>
            <a:lstStyle/>
            <a:p>
              <a:endParaRPr lang="en-US"/>
            </a:p>
          </p:txBody>
        </p:sp>
        <p:sp>
          <p:nvSpPr>
            <p:cNvPr id="26068" name="Freeform 1007"/>
            <p:cNvSpPr>
              <a:spLocks/>
            </p:cNvSpPr>
            <p:nvPr/>
          </p:nvSpPr>
          <p:spPr bwMode="auto">
            <a:xfrm>
              <a:off x="5356" y="3178"/>
              <a:ext cx="29" cy="41"/>
            </a:xfrm>
            <a:custGeom>
              <a:avLst/>
              <a:gdLst>
                <a:gd name="T0" fmla="*/ 0 w 29"/>
                <a:gd name="T1" fmla="*/ 3 h 41"/>
                <a:gd name="T2" fmla="*/ 3 w 29"/>
                <a:gd name="T3" fmla="*/ 3 h 41"/>
                <a:gd name="T4" fmla="*/ 6 w 29"/>
                <a:gd name="T5" fmla="*/ 2 h 41"/>
                <a:gd name="T6" fmla="*/ 8 w 29"/>
                <a:gd name="T7" fmla="*/ 2 h 41"/>
                <a:gd name="T8" fmla="*/ 11 w 29"/>
                <a:gd name="T9" fmla="*/ 2 h 41"/>
                <a:gd name="T10" fmla="*/ 17 w 29"/>
                <a:gd name="T11" fmla="*/ 0 h 41"/>
                <a:gd name="T12" fmla="*/ 22 w 29"/>
                <a:gd name="T13" fmla="*/ 0 h 41"/>
                <a:gd name="T14" fmla="*/ 25 w 29"/>
                <a:gd name="T15" fmla="*/ 0 h 41"/>
                <a:gd name="T16" fmla="*/ 28 w 29"/>
                <a:gd name="T17" fmla="*/ 0 h 41"/>
                <a:gd name="T18" fmla="*/ 28 w 29"/>
                <a:gd name="T19" fmla="*/ 37 h 41"/>
                <a:gd name="T20" fmla="*/ 3 w 29"/>
                <a:gd name="T21" fmla="*/ 40 h 41"/>
                <a:gd name="T22" fmla="*/ 0 w 29"/>
                <a:gd name="T23" fmla="*/ 3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
                <a:gd name="T37" fmla="*/ 0 h 41"/>
                <a:gd name="T38" fmla="*/ 29 w 29"/>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 h="41">
                  <a:moveTo>
                    <a:pt x="0" y="3"/>
                  </a:moveTo>
                  <a:lnTo>
                    <a:pt x="3" y="3"/>
                  </a:lnTo>
                  <a:lnTo>
                    <a:pt x="6" y="2"/>
                  </a:lnTo>
                  <a:lnTo>
                    <a:pt x="8" y="2"/>
                  </a:lnTo>
                  <a:lnTo>
                    <a:pt x="11" y="2"/>
                  </a:lnTo>
                  <a:lnTo>
                    <a:pt x="17" y="0"/>
                  </a:lnTo>
                  <a:lnTo>
                    <a:pt x="22" y="0"/>
                  </a:lnTo>
                  <a:lnTo>
                    <a:pt x="25" y="0"/>
                  </a:lnTo>
                  <a:lnTo>
                    <a:pt x="28" y="0"/>
                  </a:lnTo>
                  <a:lnTo>
                    <a:pt x="28" y="37"/>
                  </a:lnTo>
                  <a:lnTo>
                    <a:pt x="3" y="40"/>
                  </a:lnTo>
                  <a:lnTo>
                    <a:pt x="0" y="3"/>
                  </a:lnTo>
                </a:path>
              </a:pathLst>
            </a:custGeom>
            <a:noFill/>
            <a:ln w="12700" cap="rnd">
              <a:solidFill>
                <a:srgbClr val="000000"/>
              </a:solidFill>
              <a:round/>
              <a:headEnd/>
              <a:tailEnd/>
            </a:ln>
          </p:spPr>
          <p:txBody>
            <a:bodyPr>
              <a:prstTxWarp prst="textNoShape">
                <a:avLst/>
              </a:prstTxWarp>
            </a:bodyPr>
            <a:lstStyle/>
            <a:p>
              <a:endParaRPr lang="en-US"/>
            </a:p>
          </p:txBody>
        </p:sp>
        <p:sp>
          <p:nvSpPr>
            <p:cNvPr id="26069" name="Freeform 1008"/>
            <p:cNvSpPr>
              <a:spLocks/>
            </p:cNvSpPr>
            <p:nvPr/>
          </p:nvSpPr>
          <p:spPr bwMode="auto">
            <a:xfrm>
              <a:off x="5401" y="3178"/>
              <a:ext cx="16" cy="32"/>
            </a:xfrm>
            <a:custGeom>
              <a:avLst/>
              <a:gdLst>
                <a:gd name="T0" fmla="*/ 0 w 16"/>
                <a:gd name="T1" fmla="*/ 0 h 32"/>
                <a:gd name="T2" fmla="*/ 2 w 16"/>
                <a:gd name="T3" fmla="*/ 0 h 32"/>
                <a:gd name="T4" fmla="*/ 3 w 16"/>
                <a:gd name="T5" fmla="*/ 0 h 32"/>
                <a:gd name="T6" fmla="*/ 8 w 16"/>
                <a:gd name="T7" fmla="*/ 0 h 32"/>
                <a:gd name="T8" fmla="*/ 10 w 16"/>
                <a:gd name="T9" fmla="*/ 0 h 32"/>
                <a:gd name="T10" fmla="*/ 11 w 16"/>
                <a:gd name="T11" fmla="*/ 0 h 32"/>
                <a:gd name="T12" fmla="*/ 13 w 16"/>
                <a:gd name="T13" fmla="*/ 0 h 32"/>
                <a:gd name="T14" fmla="*/ 15 w 16"/>
                <a:gd name="T15" fmla="*/ 1 h 32"/>
                <a:gd name="T16" fmla="*/ 15 w 16"/>
                <a:gd name="T17" fmla="*/ 31 h 32"/>
                <a:gd name="T18" fmla="*/ 2 w 16"/>
                <a:gd name="T19" fmla="*/ 31 h 32"/>
                <a:gd name="T20" fmla="*/ 0 w 1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32"/>
                <a:gd name="T35" fmla="*/ 16 w 1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32">
                  <a:moveTo>
                    <a:pt x="0" y="0"/>
                  </a:moveTo>
                  <a:lnTo>
                    <a:pt x="2" y="0"/>
                  </a:lnTo>
                  <a:lnTo>
                    <a:pt x="3" y="0"/>
                  </a:lnTo>
                  <a:lnTo>
                    <a:pt x="8" y="0"/>
                  </a:lnTo>
                  <a:lnTo>
                    <a:pt x="10" y="0"/>
                  </a:lnTo>
                  <a:lnTo>
                    <a:pt x="11" y="0"/>
                  </a:lnTo>
                  <a:lnTo>
                    <a:pt x="13" y="0"/>
                  </a:lnTo>
                  <a:lnTo>
                    <a:pt x="15" y="1"/>
                  </a:lnTo>
                  <a:lnTo>
                    <a:pt x="15" y="31"/>
                  </a:lnTo>
                  <a:lnTo>
                    <a:pt x="2" y="31"/>
                  </a:lnTo>
                  <a:lnTo>
                    <a:pt x="0" y="0"/>
                  </a:lnTo>
                </a:path>
              </a:pathLst>
            </a:custGeom>
            <a:solidFill>
              <a:srgbClr val="330000"/>
            </a:solidFill>
            <a:ln w="127000" cap="rnd">
              <a:noFill/>
              <a:round/>
              <a:headEnd/>
              <a:tailEnd/>
            </a:ln>
          </p:spPr>
          <p:txBody>
            <a:bodyPr>
              <a:prstTxWarp prst="textNoShape">
                <a:avLst/>
              </a:prstTxWarp>
            </a:bodyPr>
            <a:lstStyle/>
            <a:p>
              <a:endParaRPr lang="en-US"/>
            </a:p>
          </p:txBody>
        </p:sp>
        <p:sp>
          <p:nvSpPr>
            <p:cNvPr id="26070" name="Freeform 1009"/>
            <p:cNvSpPr>
              <a:spLocks/>
            </p:cNvSpPr>
            <p:nvPr/>
          </p:nvSpPr>
          <p:spPr bwMode="auto">
            <a:xfrm>
              <a:off x="5401" y="3178"/>
              <a:ext cx="24" cy="37"/>
            </a:xfrm>
            <a:custGeom>
              <a:avLst/>
              <a:gdLst>
                <a:gd name="T0" fmla="*/ 0 w 24"/>
                <a:gd name="T1" fmla="*/ 0 h 37"/>
                <a:gd name="T2" fmla="*/ 0 w 24"/>
                <a:gd name="T3" fmla="*/ 0 h 37"/>
                <a:gd name="T4" fmla="*/ 3 w 24"/>
                <a:gd name="T5" fmla="*/ 0 h 37"/>
                <a:gd name="T6" fmla="*/ 5 w 24"/>
                <a:gd name="T7" fmla="*/ 0 h 37"/>
                <a:gd name="T8" fmla="*/ 8 w 24"/>
                <a:gd name="T9" fmla="*/ 0 h 37"/>
                <a:gd name="T10" fmla="*/ 15 w 24"/>
                <a:gd name="T11" fmla="*/ 0 h 37"/>
                <a:gd name="T12" fmla="*/ 17 w 24"/>
                <a:gd name="T13" fmla="*/ 0 h 37"/>
                <a:gd name="T14" fmla="*/ 20 w 24"/>
                <a:gd name="T15" fmla="*/ 0 h 37"/>
                <a:gd name="T16" fmla="*/ 23 w 24"/>
                <a:gd name="T17" fmla="*/ 2 h 37"/>
                <a:gd name="T18" fmla="*/ 23 w 24"/>
                <a:gd name="T19" fmla="*/ 36 h 37"/>
                <a:gd name="T20" fmla="*/ 0 w 24"/>
                <a:gd name="T21" fmla="*/ 36 h 37"/>
                <a:gd name="T22" fmla="*/ 0 w 24"/>
                <a:gd name="T23" fmla="*/ 0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37"/>
                <a:gd name="T38" fmla="*/ 24 w 24"/>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37">
                  <a:moveTo>
                    <a:pt x="0" y="0"/>
                  </a:moveTo>
                  <a:lnTo>
                    <a:pt x="0" y="0"/>
                  </a:lnTo>
                  <a:lnTo>
                    <a:pt x="3" y="0"/>
                  </a:lnTo>
                  <a:lnTo>
                    <a:pt x="5" y="0"/>
                  </a:lnTo>
                  <a:lnTo>
                    <a:pt x="8" y="0"/>
                  </a:lnTo>
                  <a:lnTo>
                    <a:pt x="15" y="0"/>
                  </a:lnTo>
                  <a:lnTo>
                    <a:pt x="17" y="0"/>
                  </a:lnTo>
                  <a:lnTo>
                    <a:pt x="20" y="0"/>
                  </a:lnTo>
                  <a:lnTo>
                    <a:pt x="23" y="2"/>
                  </a:lnTo>
                  <a:lnTo>
                    <a:pt x="23" y="36"/>
                  </a:lnTo>
                  <a:lnTo>
                    <a:pt x="0" y="36"/>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071" name="Freeform 1010"/>
            <p:cNvSpPr>
              <a:spLocks/>
            </p:cNvSpPr>
            <p:nvPr/>
          </p:nvSpPr>
          <p:spPr bwMode="auto">
            <a:xfrm>
              <a:off x="5287" y="3214"/>
              <a:ext cx="141" cy="14"/>
            </a:xfrm>
            <a:custGeom>
              <a:avLst/>
              <a:gdLst>
                <a:gd name="T0" fmla="*/ 3 w 141"/>
                <a:gd name="T1" fmla="*/ 11 h 14"/>
                <a:gd name="T2" fmla="*/ 6 w 141"/>
                <a:gd name="T3" fmla="*/ 11 h 14"/>
                <a:gd name="T4" fmla="*/ 8 w 141"/>
                <a:gd name="T5" fmla="*/ 10 h 14"/>
                <a:gd name="T6" fmla="*/ 10 w 141"/>
                <a:gd name="T7" fmla="*/ 10 h 14"/>
                <a:gd name="T8" fmla="*/ 16 w 141"/>
                <a:gd name="T9" fmla="*/ 10 h 14"/>
                <a:gd name="T10" fmla="*/ 21 w 141"/>
                <a:gd name="T11" fmla="*/ 8 h 14"/>
                <a:gd name="T12" fmla="*/ 26 w 141"/>
                <a:gd name="T13" fmla="*/ 7 h 14"/>
                <a:gd name="T14" fmla="*/ 32 w 141"/>
                <a:gd name="T15" fmla="*/ 7 h 14"/>
                <a:gd name="T16" fmla="*/ 37 w 141"/>
                <a:gd name="T17" fmla="*/ 7 h 14"/>
                <a:gd name="T18" fmla="*/ 45 w 141"/>
                <a:gd name="T19" fmla="*/ 6 h 14"/>
                <a:gd name="T20" fmla="*/ 50 w 141"/>
                <a:gd name="T21" fmla="*/ 5 h 14"/>
                <a:gd name="T22" fmla="*/ 56 w 141"/>
                <a:gd name="T23" fmla="*/ 5 h 14"/>
                <a:gd name="T24" fmla="*/ 61 w 141"/>
                <a:gd name="T25" fmla="*/ 4 h 14"/>
                <a:gd name="T26" fmla="*/ 66 w 141"/>
                <a:gd name="T27" fmla="*/ 4 h 14"/>
                <a:gd name="T28" fmla="*/ 69 w 141"/>
                <a:gd name="T29" fmla="*/ 4 h 14"/>
                <a:gd name="T30" fmla="*/ 72 w 141"/>
                <a:gd name="T31" fmla="*/ 3 h 14"/>
                <a:gd name="T32" fmla="*/ 74 w 141"/>
                <a:gd name="T33" fmla="*/ 3 h 14"/>
                <a:gd name="T34" fmla="*/ 79 w 141"/>
                <a:gd name="T35" fmla="*/ 3 h 14"/>
                <a:gd name="T36" fmla="*/ 82 w 141"/>
                <a:gd name="T37" fmla="*/ 1 h 14"/>
                <a:gd name="T38" fmla="*/ 87 w 141"/>
                <a:gd name="T39" fmla="*/ 1 h 14"/>
                <a:gd name="T40" fmla="*/ 93 w 141"/>
                <a:gd name="T41" fmla="*/ 1 h 14"/>
                <a:gd name="T42" fmla="*/ 96 w 141"/>
                <a:gd name="T43" fmla="*/ 1 h 14"/>
                <a:gd name="T44" fmla="*/ 100 w 141"/>
                <a:gd name="T45" fmla="*/ 0 h 14"/>
                <a:gd name="T46" fmla="*/ 106 w 141"/>
                <a:gd name="T47" fmla="*/ 0 h 14"/>
                <a:gd name="T48" fmla="*/ 112 w 141"/>
                <a:gd name="T49" fmla="*/ 0 h 14"/>
                <a:gd name="T50" fmla="*/ 116 w 141"/>
                <a:gd name="T51" fmla="*/ 0 h 14"/>
                <a:gd name="T52" fmla="*/ 122 w 141"/>
                <a:gd name="T53" fmla="*/ 0 h 14"/>
                <a:gd name="T54" fmla="*/ 124 w 141"/>
                <a:gd name="T55" fmla="*/ 0 h 14"/>
                <a:gd name="T56" fmla="*/ 130 w 141"/>
                <a:gd name="T57" fmla="*/ 1 h 14"/>
                <a:gd name="T58" fmla="*/ 135 w 141"/>
                <a:gd name="T59" fmla="*/ 1 h 14"/>
                <a:gd name="T60" fmla="*/ 137 w 141"/>
                <a:gd name="T61" fmla="*/ 1 h 14"/>
                <a:gd name="T62" fmla="*/ 140 w 141"/>
                <a:gd name="T63" fmla="*/ 3 h 14"/>
                <a:gd name="T64" fmla="*/ 140 w 141"/>
                <a:gd name="T65" fmla="*/ 4 h 14"/>
                <a:gd name="T66" fmla="*/ 137 w 141"/>
                <a:gd name="T67" fmla="*/ 5 h 14"/>
                <a:gd name="T68" fmla="*/ 137 w 141"/>
                <a:gd name="T69" fmla="*/ 4 h 14"/>
                <a:gd name="T70" fmla="*/ 135 w 141"/>
                <a:gd name="T71" fmla="*/ 4 h 14"/>
                <a:gd name="T72" fmla="*/ 132 w 141"/>
                <a:gd name="T73" fmla="*/ 4 h 14"/>
                <a:gd name="T74" fmla="*/ 130 w 141"/>
                <a:gd name="T75" fmla="*/ 4 h 14"/>
                <a:gd name="T76" fmla="*/ 127 w 141"/>
                <a:gd name="T77" fmla="*/ 3 h 14"/>
                <a:gd name="T78" fmla="*/ 124 w 141"/>
                <a:gd name="T79" fmla="*/ 3 h 14"/>
                <a:gd name="T80" fmla="*/ 122 w 141"/>
                <a:gd name="T81" fmla="*/ 3 h 14"/>
                <a:gd name="T82" fmla="*/ 119 w 141"/>
                <a:gd name="T83" fmla="*/ 3 h 14"/>
                <a:gd name="T84" fmla="*/ 114 w 141"/>
                <a:gd name="T85" fmla="*/ 3 h 14"/>
                <a:gd name="T86" fmla="*/ 112 w 141"/>
                <a:gd name="T87" fmla="*/ 3 h 14"/>
                <a:gd name="T88" fmla="*/ 106 w 141"/>
                <a:gd name="T89" fmla="*/ 3 h 14"/>
                <a:gd name="T90" fmla="*/ 100 w 141"/>
                <a:gd name="T91" fmla="*/ 3 h 14"/>
                <a:gd name="T92" fmla="*/ 93 w 141"/>
                <a:gd name="T93" fmla="*/ 4 h 14"/>
                <a:gd name="T94" fmla="*/ 85 w 141"/>
                <a:gd name="T95" fmla="*/ 4 h 14"/>
                <a:gd name="T96" fmla="*/ 77 w 141"/>
                <a:gd name="T97" fmla="*/ 5 h 14"/>
                <a:gd name="T98" fmla="*/ 69 w 141"/>
                <a:gd name="T99" fmla="*/ 6 h 14"/>
                <a:gd name="T100" fmla="*/ 61 w 141"/>
                <a:gd name="T101" fmla="*/ 6 h 14"/>
                <a:gd name="T102" fmla="*/ 53 w 141"/>
                <a:gd name="T103" fmla="*/ 7 h 14"/>
                <a:gd name="T104" fmla="*/ 43 w 141"/>
                <a:gd name="T105" fmla="*/ 8 h 14"/>
                <a:gd name="T106" fmla="*/ 34 w 141"/>
                <a:gd name="T107" fmla="*/ 8 h 14"/>
                <a:gd name="T108" fmla="*/ 26 w 141"/>
                <a:gd name="T109" fmla="*/ 10 h 14"/>
                <a:gd name="T110" fmla="*/ 21 w 141"/>
                <a:gd name="T111" fmla="*/ 11 h 14"/>
                <a:gd name="T112" fmla="*/ 13 w 141"/>
                <a:gd name="T113" fmla="*/ 12 h 14"/>
                <a:gd name="T114" fmla="*/ 8 w 141"/>
                <a:gd name="T115" fmla="*/ 12 h 14"/>
                <a:gd name="T116" fmla="*/ 6 w 141"/>
                <a:gd name="T117" fmla="*/ 13 h 14"/>
                <a:gd name="T118" fmla="*/ 3 w 141"/>
                <a:gd name="T119" fmla="*/ 13 h 14"/>
                <a:gd name="T120" fmla="*/ 0 w 141"/>
                <a:gd name="T121" fmla="*/ 12 h 14"/>
                <a:gd name="T122" fmla="*/ 3 w 141"/>
                <a:gd name="T123" fmla="*/ 11 h 1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1"/>
                <a:gd name="T187" fmla="*/ 0 h 14"/>
                <a:gd name="T188" fmla="*/ 141 w 141"/>
                <a:gd name="T189" fmla="*/ 14 h 1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1" h="14">
                  <a:moveTo>
                    <a:pt x="3" y="11"/>
                  </a:moveTo>
                  <a:lnTo>
                    <a:pt x="6" y="11"/>
                  </a:lnTo>
                  <a:lnTo>
                    <a:pt x="8" y="10"/>
                  </a:lnTo>
                  <a:lnTo>
                    <a:pt x="10" y="10"/>
                  </a:lnTo>
                  <a:lnTo>
                    <a:pt x="16" y="10"/>
                  </a:lnTo>
                  <a:lnTo>
                    <a:pt x="21" y="8"/>
                  </a:lnTo>
                  <a:lnTo>
                    <a:pt x="26" y="7"/>
                  </a:lnTo>
                  <a:lnTo>
                    <a:pt x="32" y="7"/>
                  </a:lnTo>
                  <a:lnTo>
                    <a:pt x="37" y="7"/>
                  </a:lnTo>
                  <a:lnTo>
                    <a:pt x="45" y="6"/>
                  </a:lnTo>
                  <a:lnTo>
                    <a:pt x="50" y="5"/>
                  </a:lnTo>
                  <a:lnTo>
                    <a:pt x="56" y="5"/>
                  </a:lnTo>
                  <a:lnTo>
                    <a:pt x="61" y="4"/>
                  </a:lnTo>
                  <a:lnTo>
                    <a:pt x="66" y="4"/>
                  </a:lnTo>
                  <a:lnTo>
                    <a:pt x="69" y="4"/>
                  </a:lnTo>
                  <a:lnTo>
                    <a:pt x="72" y="3"/>
                  </a:lnTo>
                  <a:lnTo>
                    <a:pt x="74" y="3"/>
                  </a:lnTo>
                  <a:lnTo>
                    <a:pt x="79" y="3"/>
                  </a:lnTo>
                  <a:lnTo>
                    <a:pt x="82" y="1"/>
                  </a:lnTo>
                  <a:lnTo>
                    <a:pt x="87" y="1"/>
                  </a:lnTo>
                  <a:lnTo>
                    <a:pt x="93" y="1"/>
                  </a:lnTo>
                  <a:lnTo>
                    <a:pt x="96" y="1"/>
                  </a:lnTo>
                  <a:lnTo>
                    <a:pt x="100" y="0"/>
                  </a:lnTo>
                  <a:lnTo>
                    <a:pt x="106" y="0"/>
                  </a:lnTo>
                  <a:lnTo>
                    <a:pt x="112" y="0"/>
                  </a:lnTo>
                  <a:lnTo>
                    <a:pt x="116" y="0"/>
                  </a:lnTo>
                  <a:lnTo>
                    <a:pt x="122" y="0"/>
                  </a:lnTo>
                  <a:lnTo>
                    <a:pt x="124" y="0"/>
                  </a:lnTo>
                  <a:lnTo>
                    <a:pt x="130" y="1"/>
                  </a:lnTo>
                  <a:lnTo>
                    <a:pt x="135" y="1"/>
                  </a:lnTo>
                  <a:lnTo>
                    <a:pt x="137" y="1"/>
                  </a:lnTo>
                  <a:lnTo>
                    <a:pt x="140" y="3"/>
                  </a:lnTo>
                  <a:lnTo>
                    <a:pt x="140" y="4"/>
                  </a:lnTo>
                  <a:lnTo>
                    <a:pt x="137" y="5"/>
                  </a:lnTo>
                  <a:lnTo>
                    <a:pt x="137" y="4"/>
                  </a:lnTo>
                  <a:lnTo>
                    <a:pt x="135" y="4"/>
                  </a:lnTo>
                  <a:lnTo>
                    <a:pt x="132" y="4"/>
                  </a:lnTo>
                  <a:lnTo>
                    <a:pt x="130" y="4"/>
                  </a:lnTo>
                  <a:lnTo>
                    <a:pt x="127" y="3"/>
                  </a:lnTo>
                  <a:lnTo>
                    <a:pt x="124" y="3"/>
                  </a:lnTo>
                  <a:lnTo>
                    <a:pt x="122" y="3"/>
                  </a:lnTo>
                  <a:lnTo>
                    <a:pt x="119" y="3"/>
                  </a:lnTo>
                  <a:lnTo>
                    <a:pt x="114" y="3"/>
                  </a:lnTo>
                  <a:lnTo>
                    <a:pt x="112" y="3"/>
                  </a:lnTo>
                  <a:lnTo>
                    <a:pt x="106" y="3"/>
                  </a:lnTo>
                  <a:lnTo>
                    <a:pt x="100" y="3"/>
                  </a:lnTo>
                  <a:lnTo>
                    <a:pt x="93" y="4"/>
                  </a:lnTo>
                  <a:lnTo>
                    <a:pt x="85" y="4"/>
                  </a:lnTo>
                  <a:lnTo>
                    <a:pt x="77" y="5"/>
                  </a:lnTo>
                  <a:lnTo>
                    <a:pt x="69" y="6"/>
                  </a:lnTo>
                  <a:lnTo>
                    <a:pt x="61" y="6"/>
                  </a:lnTo>
                  <a:lnTo>
                    <a:pt x="53" y="7"/>
                  </a:lnTo>
                  <a:lnTo>
                    <a:pt x="43" y="8"/>
                  </a:lnTo>
                  <a:lnTo>
                    <a:pt x="34" y="8"/>
                  </a:lnTo>
                  <a:lnTo>
                    <a:pt x="26" y="10"/>
                  </a:lnTo>
                  <a:lnTo>
                    <a:pt x="21" y="11"/>
                  </a:lnTo>
                  <a:lnTo>
                    <a:pt x="13" y="12"/>
                  </a:lnTo>
                  <a:lnTo>
                    <a:pt x="8" y="12"/>
                  </a:lnTo>
                  <a:lnTo>
                    <a:pt x="6" y="13"/>
                  </a:lnTo>
                  <a:lnTo>
                    <a:pt x="3" y="13"/>
                  </a:lnTo>
                  <a:lnTo>
                    <a:pt x="0" y="12"/>
                  </a:lnTo>
                  <a:lnTo>
                    <a:pt x="3" y="11"/>
                  </a:lnTo>
                </a:path>
              </a:pathLst>
            </a:custGeom>
            <a:solidFill>
              <a:srgbClr val="FFC027"/>
            </a:solidFill>
            <a:ln w="127000" cap="rnd">
              <a:noFill/>
              <a:round/>
              <a:headEnd/>
              <a:tailEnd/>
            </a:ln>
          </p:spPr>
          <p:txBody>
            <a:bodyPr>
              <a:prstTxWarp prst="textNoShape">
                <a:avLst/>
              </a:prstTxWarp>
            </a:bodyPr>
            <a:lstStyle/>
            <a:p>
              <a:endParaRPr lang="en-US"/>
            </a:p>
          </p:txBody>
        </p:sp>
        <p:sp>
          <p:nvSpPr>
            <p:cNvPr id="26072" name="Freeform 1011"/>
            <p:cNvSpPr>
              <a:spLocks/>
            </p:cNvSpPr>
            <p:nvPr/>
          </p:nvSpPr>
          <p:spPr bwMode="auto">
            <a:xfrm>
              <a:off x="5287" y="3214"/>
              <a:ext cx="149" cy="19"/>
            </a:xfrm>
            <a:custGeom>
              <a:avLst/>
              <a:gdLst>
                <a:gd name="T0" fmla="*/ 3 w 149"/>
                <a:gd name="T1" fmla="*/ 15 h 19"/>
                <a:gd name="T2" fmla="*/ 3 w 149"/>
                <a:gd name="T3" fmla="*/ 13 h 19"/>
                <a:gd name="T4" fmla="*/ 8 w 149"/>
                <a:gd name="T5" fmla="*/ 13 h 19"/>
                <a:gd name="T6" fmla="*/ 11 w 149"/>
                <a:gd name="T7" fmla="*/ 13 h 19"/>
                <a:gd name="T8" fmla="*/ 17 w 149"/>
                <a:gd name="T9" fmla="*/ 12 h 19"/>
                <a:gd name="T10" fmla="*/ 22 w 149"/>
                <a:gd name="T11" fmla="*/ 12 h 19"/>
                <a:gd name="T12" fmla="*/ 28 w 149"/>
                <a:gd name="T13" fmla="*/ 10 h 19"/>
                <a:gd name="T14" fmla="*/ 34 w 149"/>
                <a:gd name="T15" fmla="*/ 10 h 19"/>
                <a:gd name="T16" fmla="*/ 39 w 149"/>
                <a:gd name="T17" fmla="*/ 8 h 19"/>
                <a:gd name="T18" fmla="*/ 45 w 149"/>
                <a:gd name="T19" fmla="*/ 8 h 19"/>
                <a:gd name="T20" fmla="*/ 53 w 149"/>
                <a:gd name="T21" fmla="*/ 7 h 19"/>
                <a:gd name="T22" fmla="*/ 59 w 149"/>
                <a:gd name="T23" fmla="*/ 7 h 19"/>
                <a:gd name="T24" fmla="*/ 64 w 149"/>
                <a:gd name="T25" fmla="*/ 5 h 19"/>
                <a:gd name="T26" fmla="*/ 67 w 149"/>
                <a:gd name="T27" fmla="*/ 5 h 19"/>
                <a:gd name="T28" fmla="*/ 73 w 149"/>
                <a:gd name="T29" fmla="*/ 3 h 19"/>
                <a:gd name="T30" fmla="*/ 76 w 149"/>
                <a:gd name="T31" fmla="*/ 3 h 19"/>
                <a:gd name="T32" fmla="*/ 78 w 149"/>
                <a:gd name="T33" fmla="*/ 3 h 19"/>
                <a:gd name="T34" fmla="*/ 81 w 149"/>
                <a:gd name="T35" fmla="*/ 3 h 19"/>
                <a:gd name="T36" fmla="*/ 87 w 149"/>
                <a:gd name="T37" fmla="*/ 2 h 19"/>
                <a:gd name="T38" fmla="*/ 92 w 149"/>
                <a:gd name="T39" fmla="*/ 2 h 19"/>
                <a:gd name="T40" fmla="*/ 95 w 149"/>
                <a:gd name="T41" fmla="*/ 2 h 19"/>
                <a:gd name="T42" fmla="*/ 101 w 149"/>
                <a:gd name="T43" fmla="*/ 0 h 19"/>
                <a:gd name="T44" fmla="*/ 106 w 149"/>
                <a:gd name="T45" fmla="*/ 0 h 19"/>
                <a:gd name="T46" fmla="*/ 112 w 149"/>
                <a:gd name="T47" fmla="*/ 0 h 19"/>
                <a:gd name="T48" fmla="*/ 118 w 149"/>
                <a:gd name="T49" fmla="*/ 0 h 19"/>
                <a:gd name="T50" fmla="*/ 123 w 149"/>
                <a:gd name="T51" fmla="*/ 0 h 19"/>
                <a:gd name="T52" fmla="*/ 126 w 149"/>
                <a:gd name="T53" fmla="*/ 0 h 19"/>
                <a:gd name="T54" fmla="*/ 131 w 149"/>
                <a:gd name="T55" fmla="*/ 0 h 19"/>
                <a:gd name="T56" fmla="*/ 137 w 149"/>
                <a:gd name="T57" fmla="*/ 0 h 19"/>
                <a:gd name="T58" fmla="*/ 140 w 149"/>
                <a:gd name="T59" fmla="*/ 2 h 19"/>
                <a:gd name="T60" fmla="*/ 145 w 149"/>
                <a:gd name="T61" fmla="*/ 2 h 19"/>
                <a:gd name="T62" fmla="*/ 148 w 149"/>
                <a:gd name="T63" fmla="*/ 3 h 19"/>
                <a:gd name="T64" fmla="*/ 148 w 149"/>
                <a:gd name="T65" fmla="*/ 5 h 19"/>
                <a:gd name="T66" fmla="*/ 145 w 149"/>
                <a:gd name="T67" fmla="*/ 5 h 19"/>
                <a:gd name="T68" fmla="*/ 143 w 149"/>
                <a:gd name="T69" fmla="*/ 5 h 19"/>
                <a:gd name="T70" fmla="*/ 140 w 149"/>
                <a:gd name="T71" fmla="*/ 5 h 19"/>
                <a:gd name="T72" fmla="*/ 140 w 149"/>
                <a:gd name="T73" fmla="*/ 3 h 19"/>
                <a:gd name="T74" fmla="*/ 137 w 149"/>
                <a:gd name="T75" fmla="*/ 3 h 19"/>
                <a:gd name="T76" fmla="*/ 134 w 149"/>
                <a:gd name="T77" fmla="*/ 3 h 19"/>
                <a:gd name="T78" fmla="*/ 131 w 149"/>
                <a:gd name="T79" fmla="*/ 3 h 19"/>
                <a:gd name="T80" fmla="*/ 129 w 149"/>
                <a:gd name="T81" fmla="*/ 3 h 19"/>
                <a:gd name="T82" fmla="*/ 126 w 149"/>
                <a:gd name="T83" fmla="*/ 3 h 19"/>
                <a:gd name="T84" fmla="*/ 120 w 149"/>
                <a:gd name="T85" fmla="*/ 3 h 19"/>
                <a:gd name="T86" fmla="*/ 115 w 149"/>
                <a:gd name="T87" fmla="*/ 3 h 19"/>
                <a:gd name="T88" fmla="*/ 112 w 149"/>
                <a:gd name="T89" fmla="*/ 3 h 19"/>
                <a:gd name="T90" fmla="*/ 104 w 149"/>
                <a:gd name="T91" fmla="*/ 3 h 19"/>
                <a:gd name="T92" fmla="*/ 98 w 149"/>
                <a:gd name="T93" fmla="*/ 5 h 19"/>
                <a:gd name="T94" fmla="*/ 90 w 149"/>
                <a:gd name="T95" fmla="*/ 5 h 19"/>
                <a:gd name="T96" fmla="*/ 81 w 149"/>
                <a:gd name="T97" fmla="*/ 7 h 19"/>
                <a:gd name="T98" fmla="*/ 73 w 149"/>
                <a:gd name="T99" fmla="*/ 7 h 19"/>
                <a:gd name="T100" fmla="*/ 64 w 149"/>
                <a:gd name="T101" fmla="*/ 8 h 19"/>
                <a:gd name="T102" fmla="*/ 53 w 149"/>
                <a:gd name="T103" fmla="*/ 10 h 19"/>
                <a:gd name="T104" fmla="*/ 45 w 149"/>
                <a:gd name="T105" fmla="*/ 10 h 19"/>
                <a:gd name="T106" fmla="*/ 36 w 149"/>
                <a:gd name="T107" fmla="*/ 12 h 19"/>
                <a:gd name="T108" fmla="*/ 28 w 149"/>
                <a:gd name="T109" fmla="*/ 13 h 19"/>
                <a:gd name="T110" fmla="*/ 22 w 149"/>
                <a:gd name="T111" fmla="*/ 15 h 19"/>
                <a:gd name="T112" fmla="*/ 14 w 149"/>
                <a:gd name="T113" fmla="*/ 15 h 19"/>
                <a:gd name="T114" fmla="*/ 8 w 149"/>
                <a:gd name="T115" fmla="*/ 16 h 19"/>
                <a:gd name="T116" fmla="*/ 6 w 149"/>
                <a:gd name="T117" fmla="*/ 16 h 19"/>
                <a:gd name="T118" fmla="*/ 3 w 149"/>
                <a:gd name="T119" fmla="*/ 18 h 19"/>
                <a:gd name="T120" fmla="*/ 0 w 149"/>
                <a:gd name="T121" fmla="*/ 16 h 19"/>
                <a:gd name="T122" fmla="*/ 0 w 149"/>
                <a:gd name="T123" fmla="*/ 15 h 19"/>
                <a:gd name="T124" fmla="*/ 3 w 149"/>
                <a:gd name="T125" fmla="*/ 15 h 1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9"/>
                <a:gd name="T190" fmla="*/ 0 h 19"/>
                <a:gd name="T191" fmla="*/ 149 w 149"/>
                <a:gd name="T192" fmla="*/ 19 h 1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9" h="19">
                  <a:moveTo>
                    <a:pt x="3" y="15"/>
                  </a:moveTo>
                  <a:lnTo>
                    <a:pt x="3" y="13"/>
                  </a:lnTo>
                  <a:lnTo>
                    <a:pt x="8" y="13"/>
                  </a:lnTo>
                  <a:lnTo>
                    <a:pt x="11" y="13"/>
                  </a:lnTo>
                  <a:lnTo>
                    <a:pt x="17" y="12"/>
                  </a:lnTo>
                  <a:lnTo>
                    <a:pt x="22" y="12"/>
                  </a:lnTo>
                  <a:lnTo>
                    <a:pt x="28" y="10"/>
                  </a:lnTo>
                  <a:lnTo>
                    <a:pt x="34" y="10"/>
                  </a:lnTo>
                  <a:lnTo>
                    <a:pt x="39" y="8"/>
                  </a:lnTo>
                  <a:lnTo>
                    <a:pt x="45" y="8"/>
                  </a:lnTo>
                  <a:lnTo>
                    <a:pt x="53" y="7"/>
                  </a:lnTo>
                  <a:lnTo>
                    <a:pt x="59" y="7"/>
                  </a:lnTo>
                  <a:lnTo>
                    <a:pt x="64" y="5"/>
                  </a:lnTo>
                  <a:lnTo>
                    <a:pt x="67" y="5"/>
                  </a:lnTo>
                  <a:lnTo>
                    <a:pt x="73" y="3"/>
                  </a:lnTo>
                  <a:lnTo>
                    <a:pt x="76" y="3"/>
                  </a:lnTo>
                  <a:lnTo>
                    <a:pt x="78" y="3"/>
                  </a:lnTo>
                  <a:lnTo>
                    <a:pt x="81" y="3"/>
                  </a:lnTo>
                  <a:lnTo>
                    <a:pt x="87" y="2"/>
                  </a:lnTo>
                  <a:lnTo>
                    <a:pt x="92" y="2"/>
                  </a:lnTo>
                  <a:lnTo>
                    <a:pt x="95" y="2"/>
                  </a:lnTo>
                  <a:lnTo>
                    <a:pt x="101" y="0"/>
                  </a:lnTo>
                  <a:lnTo>
                    <a:pt x="106" y="0"/>
                  </a:lnTo>
                  <a:lnTo>
                    <a:pt x="112" y="0"/>
                  </a:lnTo>
                  <a:lnTo>
                    <a:pt x="118" y="0"/>
                  </a:lnTo>
                  <a:lnTo>
                    <a:pt x="123" y="0"/>
                  </a:lnTo>
                  <a:lnTo>
                    <a:pt x="126" y="0"/>
                  </a:lnTo>
                  <a:lnTo>
                    <a:pt x="131" y="0"/>
                  </a:lnTo>
                  <a:lnTo>
                    <a:pt x="137" y="0"/>
                  </a:lnTo>
                  <a:lnTo>
                    <a:pt x="140" y="2"/>
                  </a:lnTo>
                  <a:lnTo>
                    <a:pt x="145" y="2"/>
                  </a:lnTo>
                  <a:lnTo>
                    <a:pt x="148" y="3"/>
                  </a:lnTo>
                  <a:lnTo>
                    <a:pt x="148" y="5"/>
                  </a:lnTo>
                  <a:lnTo>
                    <a:pt x="145" y="5"/>
                  </a:lnTo>
                  <a:lnTo>
                    <a:pt x="143" y="5"/>
                  </a:lnTo>
                  <a:lnTo>
                    <a:pt x="140" y="5"/>
                  </a:lnTo>
                  <a:lnTo>
                    <a:pt x="140" y="3"/>
                  </a:lnTo>
                  <a:lnTo>
                    <a:pt x="137" y="3"/>
                  </a:lnTo>
                  <a:lnTo>
                    <a:pt x="134" y="3"/>
                  </a:lnTo>
                  <a:lnTo>
                    <a:pt x="131" y="3"/>
                  </a:lnTo>
                  <a:lnTo>
                    <a:pt x="129" y="3"/>
                  </a:lnTo>
                  <a:lnTo>
                    <a:pt x="126" y="3"/>
                  </a:lnTo>
                  <a:lnTo>
                    <a:pt x="120" y="3"/>
                  </a:lnTo>
                  <a:lnTo>
                    <a:pt x="115" y="3"/>
                  </a:lnTo>
                  <a:lnTo>
                    <a:pt x="112" y="3"/>
                  </a:lnTo>
                  <a:lnTo>
                    <a:pt x="104" y="3"/>
                  </a:lnTo>
                  <a:lnTo>
                    <a:pt x="98" y="5"/>
                  </a:lnTo>
                  <a:lnTo>
                    <a:pt x="90" y="5"/>
                  </a:lnTo>
                  <a:lnTo>
                    <a:pt x="81" y="7"/>
                  </a:lnTo>
                  <a:lnTo>
                    <a:pt x="73" y="7"/>
                  </a:lnTo>
                  <a:lnTo>
                    <a:pt x="64" y="8"/>
                  </a:lnTo>
                  <a:lnTo>
                    <a:pt x="53" y="10"/>
                  </a:lnTo>
                  <a:lnTo>
                    <a:pt x="45" y="10"/>
                  </a:lnTo>
                  <a:lnTo>
                    <a:pt x="36" y="12"/>
                  </a:lnTo>
                  <a:lnTo>
                    <a:pt x="28" y="13"/>
                  </a:lnTo>
                  <a:lnTo>
                    <a:pt x="22" y="15"/>
                  </a:lnTo>
                  <a:lnTo>
                    <a:pt x="14" y="15"/>
                  </a:lnTo>
                  <a:lnTo>
                    <a:pt x="8" y="16"/>
                  </a:lnTo>
                  <a:lnTo>
                    <a:pt x="6" y="16"/>
                  </a:lnTo>
                  <a:lnTo>
                    <a:pt x="3" y="18"/>
                  </a:lnTo>
                  <a:lnTo>
                    <a:pt x="0" y="16"/>
                  </a:lnTo>
                  <a:lnTo>
                    <a:pt x="0" y="15"/>
                  </a:lnTo>
                  <a:lnTo>
                    <a:pt x="3" y="15"/>
                  </a:lnTo>
                </a:path>
              </a:pathLst>
            </a:custGeom>
            <a:noFill/>
            <a:ln w="12700" cap="rnd">
              <a:solidFill>
                <a:srgbClr val="000000"/>
              </a:solidFill>
              <a:round/>
              <a:headEnd/>
              <a:tailEnd/>
            </a:ln>
          </p:spPr>
          <p:txBody>
            <a:bodyPr>
              <a:prstTxWarp prst="textNoShape">
                <a:avLst/>
              </a:prstTxWarp>
            </a:bodyPr>
            <a:lstStyle/>
            <a:p>
              <a:endParaRPr lang="en-US"/>
            </a:p>
          </p:txBody>
        </p:sp>
        <p:sp>
          <p:nvSpPr>
            <p:cNvPr id="26073" name="Freeform 1012"/>
            <p:cNvSpPr>
              <a:spLocks/>
            </p:cNvSpPr>
            <p:nvPr/>
          </p:nvSpPr>
          <p:spPr bwMode="auto">
            <a:xfrm>
              <a:off x="5289" y="3241"/>
              <a:ext cx="147" cy="15"/>
            </a:xfrm>
            <a:custGeom>
              <a:avLst/>
              <a:gdLst>
                <a:gd name="T0" fmla="*/ 0 w 147"/>
                <a:gd name="T1" fmla="*/ 14 h 15"/>
                <a:gd name="T2" fmla="*/ 0 w 147"/>
                <a:gd name="T3" fmla="*/ 14 h 15"/>
                <a:gd name="T4" fmla="*/ 3 w 147"/>
                <a:gd name="T5" fmla="*/ 14 h 15"/>
                <a:gd name="T6" fmla="*/ 5 w 147"/>
                <a:gd name="T7" fmla="*/ 14 h 15"/>
                <a:gd name="T8" fmla="*/ 14 w 147"/>
                <a:gd name="T9" fmla="*/ 12 h 15"/>
                <a:gd name="T10" fmla="*/ 19 w 147"/>
                <a:gd name="T11" fmla="*/ 11 h 15"/>
                <a:gd name="T12" fmla="*/ 28 w 147"/>
                <a:gd name="T13" fmla="*/ 11 h 15"/>
                <a:gd name="T14" fmla="*/ 36 w 147"/>
                <a:gd name="T15" fmla="*/ 10 h 15"/>
                <a:gd name="T16" fmla="*/ 45 w 147"/>
                <a:gd name="T17" fmla="*/ 8 h 15"/>
                <a:gd name="T18" fmla="*/ 53 w 147"/>
                <a:gd name="T19" fmla="*/ 8 h 15"/>
                <a:gd name="T20" fmla="*/ 61 w 147"/>
                <a:gd name="T21" fmla="*/ 6 h 15"/>
                <a:gd name="T22" fmla="*/ 70 w 147"/>
                <a:gd name="T23" fmla="*/ 4 h 15"/>
                <a:gd name="T24" fmla="*/ 79 w 147"/>
                <a:gd name="T25" fmla="*/ 3 h 15"/>
                <a:gd name="T26" fmla="*/ 88 w 147"/>
                <a:gd name="T27" fmla="*/ 3 h 15"/>
                <a:gd name="T28" fmla="*/ 93 w 147"/>
                <a:gd name="T29" fmla="*/ 2 h 15"/>
                <a:gd name="T30" fmla="*/ 99 w 147"/>
                <a:gd name="T31" fmla="*/ 2 h 15"/>
                <a:gd name="T32" fmla="*/ 104 w 147"/>
                <a:gd name="T33" fmla="*/ 2 h 15"/>
                <a:gd name="T34" fmla="*/ 107 w 147"/>
                <a:gd name="T35" fmla="*/ 2 h 15"/>
                <a:gd name="T36" fmla="*/ 110 w 147"/>
                <a:gd name="T37" fmla="*/ 0 h 15"/>
                <a:gd name="T38" fmla="*/ 113 w 147"/>
                <a:gd name="T39" fmla="*/ 0 h 15"/>
                <a:gd name="T40" fmla="*/ 116 w 147"/>
                <a:gd name="T41" fmla="*/ 0 h 15"/>
                <a:gd name="T42" fmla="*/ 118 w 147"/>
                <a:gd name="T43" fmla="*/ 0 h 15"/>
                <a:gd name="T44" fmla="*/ 121 w 147"/>
                <a:gd name="T45" fmla="*/ 0 h 15"/>
                <a:gd name="T46" fmla="*/ 124 w 147"/>
                <a:gd name="T47" fmla="*/ 0 h 15"/>
                <a:gd name="T48" fmla="*/ 127 w 147"/>
                <a:gd name="T49" fmla="*/ 0 h 15"/>
                <a:gd name="T50" fmla="*/ 129 w 147"/>
                <a:gd name="T51" fmla="*/ 0 h 15"/>
                <a:gd name="T52" fmla="*/ 132 w 147"/>
                <a:gd name="T53" fmla="*/ 0 h 15"/>
                <a:gd name="T54" fmla="*/ 135 w 147"/>
                <a:gd name="T55" fmla="*/ 0 h 15"/>
                <a:gd name="T56" fmla="*/ 138 w 147"/>
                <a:gd name="T57" fmla="*/ 0 h 15"/>
                <a:gd name="T58" fmla="*/ 141 w 147"/>
                <a:gd name="T59" fmla="*/ 0 h 15"/>
                <a:gd name="T60" fmla="*/ 141 w 147"/>
                <a:gd name="T61" fmla="*/ 2 h 15"/>
                <a:gd name="T62" fmla="*/ 143 w 147"/>
                <a:gd name="T63" fmla="*/ 2 h 15"/>
                <a:gd name="T64" fmla="*/ 146 w 147"/>
                <a:gd name="T65" fmla="*/ 2 h 15"/>
                <a:gd name="T66" fmla="*/ 143 w 147"/>
                <a:gd name="T67" fmla="*/ 3 h 1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7"/>
                <a:gd name="T103" fmla="*/ 0 h 15"/>
                <a:gd name="T104" fmla="*/ 147 w 147"/>
                <a:gd name="T105" fmla="*/ 15 h 1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7" h="15">
                  <a:moveTo>
                    <a:pt x="0" y="14"/>
                  </a:moveTo>
                  <a:lnTo>
                    <a:pt x="0" y="14"/>
                  </a:lnTo>
                  <a:lnTo>
                    <a:pt x="3" y="14"/>
                  </a:lnTo>
                  <a:lnTo>
                    <a:pt x="5" y="14"/>
                  </a:lnTo>
                  <a:lnTo>
                    <a:pt x="14" y="12"/>
                  </a:lnTo>
                  <a:lnTo>
                    <a:pt x="19" y="11"/>
                  </a:lnTo>
                  <a:lnTo>
                    <a:pt x="28" y="11"/>
                  </a:lnTo>
                  <a:lnTo>
                    <a:pt x="36" y="10"/>
                  </a:lnTo>
                  <a:lnTo>
                    <a:pt x="45" y="8"/>
                  </a:lnTo>
                  <a:lnTo>
                    <a:pt x="53" y="8"/>
                  </a:lnTo>
                  <a:lnTo>
                    <a:pt x="61" y="6"/>
                  </a:lnTo>
                  <a:lnTo>
                    <a:pt x="70" y="4"/>
                  </a:lnTo>
                  <a:lnTo>
                    <a:pt x="79" y="3"/>
                  </a:lnTo>
                  <a:lnTo>
                    <a:pt x="88" y="3"/>
                  </a:lnTo>
                  <a:lnTo>
                    <a:pt x="93" y="2"/>
                  </a:lnTo>
                  <a:lnTo>
                    <a:pt x="99" y="2"/>
                  </a:lnTo>
                  <a:lnTo>
                    <a:pt x="104" y="2"/>
                  </a:lnTo>
                  <a:lnTo>
                    <a:pt x="107" y="2"/>
                  </a:lnTo>
                  <a:lnTo>
                    <a:pt x="110" y="0"/>
                  </a:lnTo>
                  <a:lnTo>
                    <a:pt x="113" y="0"/>
                  </a:lnTo>
                  <a:lnTo>
                    <a:pt x="116" y="0"/>
                  </a:lnTo>
                  <a:lnTo>
                    <a:pt x="118" y="0"/>
                  </a:lnTo>
                  <a:lnTo>
                    <a:pt x="121" y="0"/>
                  </a:lnTo>
                  <a:lnTo>
                    <a:pt x="124" y="0"/>
                  </a:lnTo>
                  <a:lnTo>
                    <a:pt x="127" y="0"/>
                  </a:lnTo>
                  <a:lnTo>
                    <a:pt x="129" y="0"/>
                  </a:lnTo>
                  <a:lnTo>
                    <a:pt x="132" y="0"/>
                  </a:lnTo>
                  <a:lnTo>
                    <a:pt x="135" y="0"/>
                  </a:lnTo>
                  <a:lnTo>
                    <a:pt x="138" y="0"/>
                  </a:lnTo>
                  <a:lnTo>
                    <a:pt x="141" y="0"/>
                  </a:lnTo>
                  <a:lnTo>
                    <a:pt x="141" y="2"/>
                  </a:lnTo>
                  <a:lnTo>
                    <a:pt x="143" y="2"/>
                  </a:lnTo>
                  <a:lnTo>
                    <a:pt x="146" y="2"/>
                  </a:lnTo>
                  <a:lnTo>
                    <a:pt x="143" y="3"/>
                  </a:lnTo>
                </a:path>
              </a:pathLst>
            </a:custGeom>
            <a:noFill/>
            <a:ln w="12700" cap="rnd">
              <a:solidFill>
                <a:srgbClr val="000000"/>
              </a:solidFill>
              <a:round/>
              <a:headEnd/>
              <a:tailEnd/>
            </a:ln>
          </p:spPr>
          <p:txBody>
            <a:bodyPr>
              <a:prstTxWarp prst="textNoShape">
                <a:avLst/>
              </a:prstTxWarp>
            </a:bodyPr>
            <a:lstStyle/>
            <a:p>
              <a:endParaRPr lang="en-US"/>
            </a:p>
          </p:txBody>
        </p:sp>
        <p:sp>
          <p:nvSpPr>
            <p:cNvPr id="26074" name="Line 1013"/>
            <p:cNvSpPr>
              <a:spLocks noChangeShapeType="1"/>
            </p:cNvSpPr>
            <p:nvPr/>
          </p:nvSpPr>
          <p:spPr bwMode="auto">
            <a:xfrm flipV="1">
              <a:off x="5293" y="3254"/>
              <a:ext cx="0" cy="1"/>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075" name="Freeform 1014"/>
            <p:cNvSpPr>
              <a:spLocks/>
            </p:cNvSpPr>
            <p:nvPr/>
          </p:nvSpPr>
          <p:spPr bwMode="auto">
            <a:xfrm>
              <a:off x="5205" y="3229"/>
              <a:ext cx="9" cy="29"/>
            </a:xfrm>
            <a:custGeom>
              <a:avLst/>
              <a:gdLst>
                <a:gd name="T0" fmla="*/ 5 w 9"/>
                <a:gd name="T1" fmla="*/ 0 h 29"/>
                <a:gd name="T2" fmla="*/ 5 w 9"/>
                <a:gd name="T3" fmla="*/ 0 h 29"/>
                <a:gd name="T4" fmla="*/ 3 w 9"/>
                <a:gd name="T5" fmla="*/ 1 h 29"/>
                <a:gd name="T6" fmla="*/ 3 w 9"/>
                <a:gd name="T7" fmla="*/ 3 h 29"/>
                <a:gd name="T8" fmla="*/ 0 w 9"/>
                <a:gd name="T9" fmla="*/ 4 h 29"/>
                <a:gd name="T10" fmla="*/ 0 w 9"/>
                <a:gd name="T11" fmla="*/ 9 h 29"/>
                <a:gd name="T12" fmla="*/ 0 w 9"/>
                <a:gd name="T13" fmla="*/ 16 h 29"/>
                <a:gd name="T14" fmla="*/ 0 w 9"/>
                <a:gd name="T15" fmla="*/ 22 h 29"/>
                <a:gd name="T16" fmla="*/ 0 w 9"/>
                <a:gd name="T17" fmla="*/ 24 h 29"/>
                <a:gd name="T18" fmla="*/ 3 w 9"/>
                <a:gd name="T19" fmla="*/ 25 h 29"/>
                <a:gd name="T20" fmla="*/ 3 w 9"/>
                <a:gd name="T21" fmla="*/ 26 h 29"/>
                <a:gd name="T22" fmla="*/ 5 w 9"/>
                <a:gd name="T23" fmla="*/ 26 h 29"/>
                <a:gd name="T24" fmla="*/ 8 w 9"/>
                <a:gd name="T25" fmla="*/ 28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9"/>
                <a:gd name="T41" fmla="*/ 9 w 9"/>
                <a:gd name="T42" fmla="*/ 29 h 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9">
                  <a:moveTo>
                    <a:pt x="5" y="0"/>
                  </a:moveTo>
                  <a:lnTo>
                    <a:pt x="5" y="0"/>
                  </a:lnTo>
                  <a:lnTo>
                    <a:pt x="3" y="1"/>
                  </a:lnTo>
                  <a:lnTo>
                    <a:pt x="3" y="3"/>
                  </a:lnTo>
                  <a:lnTo>
                    <a:pt x="0" y="4"/>
                  </a:lnTo>
                  <a:lnTo>
                    <a:pt x="0" y="9"/>
                  </a:lnTo>
                  <a:lnTo>
                    <a:pt x="0" y="16"/>
                  </a:lnTo>
                  <a:lnTo>
                    <a:pt x="0" y="22"/>
                  </a:lnTo>
                  <a:lnTo>
                    <a:pt x="0" y="24"/>
                  </a:lnTo>
                  <a:lnTo>
                    <a:pt x="3" y="25"/>
                  </a:lnTo>
                  <a:lnTo>
                    <a:pt x="3" y="26"/>
                  </a:lnTo>
                  <a:lnTo>
                    <a:pt x="5" y="26"/>
                  </a:lnTo>
                  <a:lnTo>
                    <a:pt x="8" y="28"/>
                  </a:lnTo>
                </a:path>
              </a:pathLst>
            </a:custGeom>
            <a:noFill/>
            <a:ln w="12700" cap="rnd">
              <a:solidFill>
                <a:srgbClr val="000000"/>
              </a:solidFill>
              <a:round/>
              <a:headEnd/>
              <a:tailEnd/>
            </a:ln>
          </p:spPr>
          <p:txBody>
            <a:bodyPr>
              <a:prstTxWarp prst="textNoShape">
                <a:avLst/>
              </a:prstTxWarp>
            </a:bodyPr>
            <a:lstStyle/>
            <a:p>
              <a:endParaRPr lang="en-US"/>
            </a:p>
          </p:txBody>
        </p:sp>
        <p:sp>
          <p:nvSpPr>
            <p:cNvPr id="26076" name="Line 1015"/>
            <p:cNvSpPr>
              <a:spLocks noChangeShapeType="1"/>
            </p:cNvSpPr>
            <p:nvPr/>
          </p:nvSpPr>
          <p:spPr bwMode="auto">
            <a:xfrm flipH="1">
              <a:off x="5132" y="3271"/>
              <a:ext cx="73" cy="3"/>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077" name="Line 1016"/>
            <p:cNvSpPr>
              <a:spLocks noChangeShapeType="1"/>
            </p:cNvSpPr>
            <p:nvPr/>
          </p:nvSpPr>
          <p:spPr bwMode="auto">
            <a:xfrm>
              <a:off x="5340" y="3248"/>
              <a:ext cx="0" cy="0"/>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078" name="Line 1017"/>
            <p:cNvSpPr>
              <a:spLocks noChangeShapeType="1"/>
            </p:cNvSpPr>
            <p:nvPr/>
          </p:nvSpPr>
          <p:spPr bwMode="auto">
            <a:xfrm flipV="1">
              <a:off x="5403" y="3240"/>
              <a:ext cx="0" cy="1"/>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079" name="Line 1018"/>
            <p:cNvSpPr>
              <a:spLocks noChangeShapeType="1"/>
            </p:cNvSpPr>
            <p:nvPr/>
          </p:nvSpPr>
          <p:spPr bwMode="auto">
            <a:xfrm>
              <a:off x="5215" y="3263"/>
              <a:ext cx="0" cy="0"/>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080" name="Line 1019"/>
            <p:cNvSpPr>
              <a:spLocks noChangeShapeType="1"/>
            </p:cNvSpPr>
            <p:nvPr/>
          </p:nvSpPr>
          <p:spPr bwMode="auto">
            <a:xfrm flipV="1">
              <a:off x="5176" y="3268"/>
              <a:ext cx="0" cy="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081" name="Line 1020"/>
            <p:cNvSpPr>
              <a:spLocks noChangeShapeType="1"/>
            </p:cNvSpPr>
            <p:nvPr/>
          </p:nvSpPr>
          <p:spPr bwMode="auto">
            <a:xfrm>
              <a:off x="5136" y="3275"/>
              <a:ext cx="0" cy="0"/>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082" name="Freeform 1021"/>
            <p:cNvSpPr>
              <a:spLocks/>
            </p:cNvSpPr>
            <p:nvPr/>
          </p:nvSpPr>
          <p:spPr bwMode="auto">
            <a:xfrm>
              <a:off x="4981" y="3298"/>
              <a:ext cx="29" cy="25"/>
            </a:xfrm>
            <a:custGeom>
              <a:avLst/>
              <a:gdLst>
                <a:gd name="T0" fmla="*/ 15 w 29"/>
                <a:gd name="T1" fmla="*/ 24 h 25"/>
                <a:gd name="T2" fmla="*/ 17 w 29"/>
                <a:gd name="T3" fmla="*/ 24 h 25"/>
                <a:gd name="T4" fmla="*/ 19 w 29"/>
                <a:gd name="T5" fmla="*/ 23 h 25"/>
                <a:gd name="T6" fmla="*/ 22 w 29"/>
                <a:gd name="T7" fmla="*/ 22 h 25"/>
                <a:gd name="T8" fmla="*/ 24 w 29"/>
                <a:gd name="T9" fmla="*/ 20 h 25"/>
                <a:gd name="T10" fmla="*/ 26 w 29"/>
                <a:gd name="T11" fmla="*/ 19 h 25"/>
                <a:gd name="T12" fmla="*/ 28 w 29"/>
                <a:gd name="T13" fmla="*/ 17 h 25"/>
                <a:gd name="T14" fmla="*/ 28 w 29"/>
                <a:gd name="T15" fmla="*/ 15 h 25"/>
                <a:gd name="T16" fmla="*/ 28 w 29"/>
                <a:gd name="T17" fmla="*/ 12 h 25"/>
                <a:gd name="T18" fmla="*/ 28 w 29"/>
                <a:gd name="T19" fmla="*/ 10 h 25"/>
                <a:gd name="T20" fmla="*/ 28 w 29"/>
                <a:gd name="T21" fmla="*/ 8 h 25"/>
                <a:gd name="T22" fmla="*/ 26 w 29"/>
                <a:gd name="T23" fmla="*/ 5 h 25"/>
                <a:gd name="T24" fmla="*/ 24 w 29"/>
                <a:gd name="T25" fmla="*/ 4 h 25"/>
                <a:gd name="T26" fmla="*/ 22 w 29"/>
                <a:gd name="T27" fmla="*/ 3 h 25"/>
                <a:gd name="T28" fmla="*/ 19 w 29"/>
                <a:gd name="T29" fmla="*/ 1 h 25"/>
                <a:gd name="T30" fmla="*/ 17 w 29"/>
                <a:gd name="T31" fmla="*/ 0 h 25"/>
                <a:gd name="T32" fmla="*/ 15 w 29"/>
                <a:gd name="T33" fmla="*/ 0 h 25"/>
                <a:gd name="T34" fmla="*/ 11 w 29"/>
                <a:gd name="T35" fmla="*/ 0 h 25"/>
                <a:gd name="T36" fmla="*/ 9 w 29"/>
                <a:gd name="T37" fmla="*/ 1 h 25"/>
                <a:gd name="T38" fmla="*/ 6 w 29"/>
                <a:gd name="T39" fmla="*/ 3 h 25"/>
                <a:gd name="T40" fmla="*/ 4 w 29"/>
                <a:gd name="T41" fmla="*/ 4 h 25"/>
                <a:gd name="T42" fmla="*/ 2 w 29"/>
                <a:gd name="T43" fmla="*/ 5 h 25"/>
                <a:gd name="T44" fmla="*/ 2 w 29"/>
                <a:gd name="T45" fmla="*/ 8 h 25"/>
                <a:gd name="T46" fmla="*/ 0 w 29"/>
                <a:gd name="T47" fmla="*/ 10 h 25"/>
                <a:gd name="T48" fmla="*/ 0 w 29"/>
                <a:gd name="T49" fmla="*/ 12 h 25"/>
                <a:gd name="T50" fmla="*/ 0 w 29"/>
                <a:gd name="T51" fmla="*/ 15 h 25"/>
                <a:gd name="T52" fmla="*/ 2 w 29"/>
                <a:gd name="T53" fmla="*/ 17 h 25"/>
                <a:gd name="T54" fmla="*/ 2 w 29"/>
                <a:gd name="T55" fmla="*/ 19 h 25"/>
                <a:gd name="T56" fmla="*/ 4 w 29"/>
                <a:gd name="T57" fmla="*/ 20 h 25"/>
                <a:gd name="T58" fmla="*/ 6 w 29"/>
                <a:gd name="T59" fmla="*/ 22 h 25"/>
                <a:gd name="T60" fmla="*/ 9 w 29"/>
                <a:gd name="T61" fmla="*/ 23 h 25"/>
                <a:gd name="T62" fmla="*/ 11 w 29"/>
                <a:gd name="T63" fmla="*/ 24 h 25"/>
                <a:gd name="T64" fmla="*/ 15 w 29"/>
                <a:gd name="T65" fmla="*/ 24 h 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
                <a:gd name="T100" fmla="*/ 0 h 25"/>
                <a:gd name="T101" fmla="*/ 29 w 29"/>
                <a:gd name="T102" fmla="*/ 25 h 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 h="25">
                  <a:moveTo>
                    <a:pt x="15" y="24"/>
                  </a:moveTo>
                  <a:lnTo>
                    <a:pt x="17" y="24"/>
                  </a:lnTo>
                  <a:lnTo>
                    <a:pt x="19" y="23"/>
                  </a:lnTo>
                  <a:lnTo>
                    <a:pt x="22" y="22"/>
                  </a:lnTo>
                  <a:lnTo>
                    <a:pt x="24" y="20"/>
                  </a:lnTo>
                  <a:lnTo>
                    <a:pt x="26" y="19"/>
                  </a:lnTo>
                  <a:lnTo>
                    <a:pt x="28" y="17"/>
                  </a:lnTo>
                  <a:lnTo>
                    <a:pt x="28" y="15"/>
                  </a:lnTo>
                  <a:lnTo>
                    <a:pt x="28" y="12"/>
                  </a:lnTo>
                  <a:lnTo>
                    <a:pt x="28" y="10"/>
                  </a:lnTo>
                  <a:lnTo>
                    <a:pt x="28" y="8"/>
                  </a:lnTo>
                  <a:lnTo>
                    <a:pt x="26" y="5"/>
                  </a:lnTo>
                  <a:lnTo>
                    <a:pt x="24" y="4"/>
                  </a:lnTo>
                  <a:lnTo>
                    <a:pt x="22" y="3"/>
                  </a:lnTo>
                  <a:lnTo>
                    <a:pt x="19" y="1"/>
                  </a:lnTo>
                  <a:lnTo>
                    <a:pt x="17" y="0"/>
                  </a:lnTo>
                  <a:lnTo>
                    <a:pt x="15" y="0"/>
                  </a:lnTo>
                  <a:lnTo>
                    <a:pt x="11" y="0"/>
                  </a:lnTo>
                  <a:lnTo>
                    <a:pt x="9" y="1"/>
                  </a:lnTo>
                  <a:lnTo>
                    <a:pt x="6" y="3"/>
                  </a:lnTo>
                  <a:lnTo>
                    <a:pt x="4" y="4"/>
                  </a:lnTo>
                  <a:lnTo>
                    <a:pt x="2" y="5"/>
                  </a:lnTo>
                  <a:lnTo>
                    <a:pt x="2" y="8"/>
                  </a:lnTo>
                  <a:lnTo>
                    <a:pt x="0" y="10"/>
                  </a:lnTo>
                  <a:lnTo>
                    <a:pt x="0" y="12"/>
                  </a:lnTo>
                  <a:lnTo>
                    <a:pt x="0" y="15"/>
                  </a:lnTo>
                  <a:lnTo>
                    <a:pt x="2" y="17"/>
                  </a:lnTo>
                  <a:lnTo>
                    <a:pt x="2" y="19"/>
                  </a:lnTo>
                  <a:lnTo>
                    <a:pt x="4" y="20"/>
                  </a:lnTo>
                  <a:lnTo>
                    <a:pt x="6" y="22"/>
                  </a:lnTo>
                  <a:lnTo>
                    <a:pt x="9" y="23"/>
                  </a:lnTo>
                  <a:lnTo>
                    <a:pt x="11" y="24"/>
                  </a:lnTo>
                  <a:lnTo>
                    <a:pt x="15" y="24"/>
                  </a:lnTo>
                </a:path>
              </a:pathLst>
            </a:custGeom>
            <a:solidFill>
              <a:srgbClr val="000000"/>
            </a:solidFill>
            <a:ln w="127000" cap="rnd">
              <a:noFill/>
              <a:round/>
              <a:headEnd/>
              <a:tailEnd/>
            </a:ln>
          </p:spPr>
          <p:txBody>
            <a:bodyPr>
              <a:prstTxWarp prst="textNoShape">
                <a:avLst/>
              </a:prstTxWarp>
            </a:bodyPr>
            <a:lstStyle/>
            <a:p>
              <a:endParaRPr lang="en-US"/>
            </a:p>
          </p:txBody>
        </p:sp>
        <p:sp>
          <p:nvSpPr>
            <p:cNvPr id="26083" name="Freeform 1022"/>
            <p:cNvSpPr>
              <a:spLocks/>
            </p:cNvSpPr>
            <p:nvPr/>
          </p:nvSpPr>
          <p:spPr bwMode="auto">
            <a:xfrm>
              <a:off x="4936" y="3302"/>
              <a:ext cx="33" cy="24"/>
            </a:xfrm>
            <a:custGeom>
              <a:avLst/>
              <a:gdLst>
                <a:gd name="T0" fmla="*/ 16 w 33"/>
                <a:gd name="T1" fmla="*/ 23 h 24"/>
                <a:gd name="T2" fmla="*/ 18 w 33"/>
                <a:gd name="T3" fmla="*/ 23 h 24"/>
                <a:gd name="T4" fmla="*/ 23 w 33"/>
                <a:gd name="T5" fmla="*/ 22 h 24"/>
                <a:gd name="T6" fmla="*/ 25 w 33"/>
                <a:gd name="T7" fmla="*/ 22 h 24"/>
                <a:gd name="T8" fmla="*/ 28 w 33"/>
                <a:gd name="T9" fmla="*/ 20 h 24"/>
                <a:gd name="T10" fmla="*/ 28 w 33"/>
                <a:gd name="T11" fmla="*/ 18 h 24"/>
                <a:gd name="T12" fmla="*/ 30 w 33"/>
                <a:gd name="T13" fmla="*/ 16 h 24"/>
                <a:gd name="T14" fmla="*/ 30 w 33"/>
                <a:gd name="T15" fmla="*/ 13 h 24"/>
                <a:gd name="T16" fmla="*/ 32 w 33"/>
                <a:gd name="T17" fmla="*/ 12 h 24"/>
                <a:gd name="T18" fmla="*/ 30 w 33"/>
                <a:gd name="T19" fmla="*/ 10 h 24"/>
                <a:gd name="T20" fmla="*/ 30 w 33"/>
                <a:gd name="T21" fmla="*/ 7 h 24"/>
                <a:gd name="T22" fmla="*/ 28 w 33"/>
                <a:gd name="T23" fmla="*/ 6 h 24"/>
                <a:gd name="T24" fmla="*/ 28 w 33"/>
                <a:gd name="T25" fmla="*/ 3 h 24"/>
                <a:gd name="T26" fmla="*/ 25 w 33"/>
                <a:gd name="T27" fmla="*/ 1 h 24"/>
                <a:gd name="T28" fmla="*/ 23 w 33"/>
                <a:gd name="T29" fmla="*/ 0 h 24"/>
                <a:gd name="T30" fmla="*/ 18 w 33"/>
                <a:gd name="T31" fmla="*/ 0 h 24"/>
                <a:gd name="T32" fmla="*/ 16 w 33"/>
                <a:gd name="T33" fmla="*/ 0 h 24"/>
                <a:gd name="T34" fmla="*/ 14 w 33"/>
                <a:gd name="T35" fmla="*/ 0 h 24"/>
                <a:gd name="T36" fmla="*/ 11 w 33"/>
                <a:gd name="T37" fmla="*/ 0 h 24"/>
                <a:gd name="T38" fmla="*/ 7 w 33"/>
                <a:gd name="T39" fmla="*/ 1 h 24"/>
                <a:gd name="T40" fmla="*/ 5 w 33"/>
                <a:gd name="T41" fmla="*/ 3 h 24"/>
                <a:gd name="T42" fmla="*/ 5 w 33"/>
                <a:gd name="T43" fmla="*/ 6 h 24"/>
                <a:gd name="T44" fmla="*/ 2 w 33"/>
                <a:gd name="T45" fmla="*/ 7 h 24"/>
                <a:gd name="T46" fmla="*/ 0 w 33"/>
                <a:gd name="T47" fmla="*/ 10 h 24"/>
                <a:gd name="T48" fmla="*/ 0 w 33"/>
                <a:gd name="T49" fmla="*/ 12 h 24"/>
                <a:gd name="T50" fmla="*/ 0 w 33"/>
                <a:gd name="T51" fmla="*/ 13 h 24"/>
                <a:gd name="T52" fmla="*/ 2 w 33"/>
                <a:gd name="T53" fmla="*/ 16 h 24"/>
                <a:gd name="T54" fmla="*/ 5 w 33"/>
                <a:gd name="T55" fmla="*/ 18 h 24"/>
                <a:gd name="T56" fmla="*/ 5 w 33"/>
                <a:gd name="T57" fmla="*/ 20 h 24"/>
                <a:gd name="T58" fmla="*/ 7 w 33"/>
                <a:gd name="T59" fmla="*/ 22 h 24"/>
                <a:gd name="T60" fmla="*/ 11 w 33"/>
                <a:gd name="T61" fmla="*/ 22 h 24"/>
                <a:gd name="T62" fmla="*/ 14 w 33"/>
                <a:gd name="T63" fmla="*/ 23 h 24"/>
                <a:gd name="T64" fmla="*/ 16 w 33"/>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24"/>
                <a:gd name="T101" fmla="*/ 33 w 33"/>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24">
                  <a:moveTo>
                    <a:pt x="16" y="23"/>
                  </a:moveTo>
                  <a:lnTo>
                    <a:pt x="18" y="23"/>
                  </a:lnTo>
                  <a:lnTo>
                    <a:pt x="23" y="22"/>
                  </a:lnTo>
                  <a:lnTo>
                    <a:pt x="25" y="22"/>
                  </a:lnTo>
                  <a:lnTo>
                    <a:pt x="28" y="20"/>
                  </a:lnTo>
                  <a:lnTo>
                    <a:pt x="28" y="18"/>
                  </a:lnTo>
                  <a:lnTo>
                    <a:pt x="30" y="16"/>
                  </a:lnTo>
                  <a:lnTo>
                    <a:pt x="30" y="13"/>
                  </a:lnTo>
                  <a:lnTo>
                    <a:pt x="32" y="12"/>
                  </a:lnTo>
                  <a:lnTo>
                    <a:pt x="30" y="10"/>
                  </a:lnTo>
                  <a:lnTo>
                    <a:pt x="30" y="7"/>
                  </a:lnTo>
                  <a:lnTo>
                    <a:pt x="28" y="6"/>
                  </a:lnTo>
                  <a:lnTo>
                    <a:pt x="28" y="3"/>
                  </a:lnTo>
                  <a:lnTo>
                    <a:pt x="25" y="1"/>
                  </a:lnTo>
                  <a:lnTo>
                    <a:pt x="23" y="0"/>
                  </a:lnTo>
                  <a:lnTo>
                    <a:pt x="18" y="0"/>
                  </a:lnTo>
                  <a:lnTo>
                    <a:pt x="16" y="0"/>
                  </a:lnTo>
                  <a:lnTo>
                    <a:pt x="14" y="0"/>
                  </a:lnTo>
                  <a:lnTo>
                    <a:pt x="11" y="0"/>
                  </a:lnTo>
                  <a:lnTo>
                    <a:pt x="7" y="1"/>
                  </a:lnTo>
                  <a:lnTo>
                    <a:pt x="5" y="3"/>
                  </a:lnTo>
                  <a:lnTo>
                    <a:pt x="5" y="6"/>
                  </a:lnTo>
                  <a:lnTo>
                    <a:pt x="2" y="7"/>
                  </a:lnTo>
                  <a:lnTo>
                    <a:pt x="0" y="10"/>
                  </a:lnTo>
                  <a:lnTo>
                    <a:pt x="0" y="12"/>
                  </a:lnTo>
                  <a:lnTo>
                    <a:pt x="0" y="13"/>
                  </a:lnTo>
                  <a:lnTo>
                    <a:pt x="2" y="16"/>
                  </a:lnTo>
                  <a:lnTo>
                    <a:pt x="5" y="18"/>
                  </a:lnTo>
                  <a:lnTo>
                    <a:pt x="5" y="20"/>
                  </a:lnTo>
                  <a:lnTo>
                    <a:pt x="7" y="22"/>
                  </a:lnTo>
                  <a:lnTo>
                    <a:pt x="11" y="22"/>
                  </a:lnTo>
                  <a:lnTo>
                    <a:pt x="14" y="23"/>
                  </a:lnTo>
                  <a:lnTo>
                    <a:pt x="16" y="23"/>
                  </a:lnTo>
                </a:path>
              </a:pathLst>
            </a:custGeom>
            <a:solidFill>
              <a:srgbClr val="000000"/>
            </a:solidFill>
            <a:ln w="127000" cap="rnd">
              <a:noFill/>
              <a:round/>
              <a:headEnd/>
              <a:tailEnd/>
            </a:ln>
          </p:spPr>
          <p:txBody>
            <a:bodyPr>
              <a:prstTxWarp prst="textNoShape">
                <a:avLst/>
              </a:prstTxWarp>
            </a:bodyPr>
            <a:lstStyle/>
            <a:p>
              <a:endParaRPr lang="en-US"/>
            </a:p>
          </p:txBody>
        </p:sp>
        <p:sp>
          <p:nvSpPr>
            <p:cNvPr id="26084" name="Freeform 1023"/>
            <p:cNvSpPr>
              <a:spLocks/>
            </p:cNvSpPr>
            <p:nvPr/>
          </p:nvSpPr>
          <p:spPr bwMode="auto">
            <a:xfrm>
              <a:off x="5024" y="3295"/>
              <a:ext cx="32" cy="23"/>
            </a:xfrm>
            <a:custGeom>
              <a:avLst/>
              <a:gdLst>
                <a:gd name="T0" fmla="*/ 15 w 32"/>
                <a:gd name="T1" fmla="*/ 22 h 23"/>
                <a:gd name="T2" fmla="*/ 17 w 32"/>
                <a:gd name="T3" fmla="*/ 22 h 23"/>
                <a:gd name="T4" fmla="*/ 22 w 32"/>
                <a:gd name="T5" fmla="*/ 22 h 23"/>
                <a:gd name="T6" fmla="*/ 25 w 32"/>
                <a:gd name="T7" fmla="*/ 21 h 23"/>
                <a:gd name="T8" fmla="*/ 26 w 32"/>
                <a:gd name="T9" fmla="*/ 19 h 23"/>
                <a:gd name="T10" fmla="*/ 26 w 32"/>
                <a:gd name="T11" fmla="*/ 18 h 23"/>
                <a:gd name="T12" fmla="*/ 29 w 32"/>
                <a:gd name="T13" fmla="*/ 16 h 23"/>
                <a:gd name="T14" fmla="*/ 29 w 32"/>
                <a:gd name="T15" fmla="*/ 13 h 23"/>
                <a:gd name="T16" fmla="*/ 31 w 32"/>
                <a:gd name="T17" fmla="*/ 12 h 23"/>
                <a:gd name="T18" fmla="*/ 29 w 32"/>
                <a:gd name="T19" fmla="*/ 9 h 23"/>
                <a:gd name="T20" fmla="*/ 29 w 32"/>
                <a:gd name="T21" fmla="*/ 6 h 23"/>
                <a:gd name="T22" fmla="*/ 26 w 32"/>
                <a:gd name="T23" fmla="*/ 6 h 23"/>
                <a:gd name="T24" fmla="*/ 26 w 32"/>
                <a:gd name="T25" fmla="*/ 3 h 23"/>
                <a:gd name="T26" fmla="*/ 25 w 32"/>
                <a:gd name="T27" fmla="*/ 1 h 23"/>
                <a:gd name="T28" fmla="*/ 22 w 32"/>
                <a:gd name="T29" fmla="*/ 1 h 23"/>
                <a:gd name="T30" fmla="*/ 17 w 32"/>
                <a:gd name="T31" fmla="*/ 0 h 23"/>
                <a:gd name="T32" fmla="*/ 15 w 32"/>
                <a:gd name="T33" fmla="*/ 0 h 23"/>
                <a:gd name="T34" fmla="*/ 14 w 32"/>
                <a:gd name="T35" fmla="*/ 0 h 23"/>
                <a:gd name="T36" fmla="*/ 11 w 32"/>
                <a:gd name="T37" fmla="*/ 1 h 23"/>
                <a:gd name="T38" fmla="*/ 6 w 32"/>
                <a:gd name="T39" fmla="*/ 1 h 23"/>
                <a:gd name="T40" fmla="*/ 4 w 32"/>
                <a:gd name="T41" fmla="*/ 3 h 23"/>
                <a:gd name="T42" fmla="*/ 4 w 32"/>
                <a:gd name="T43" fmla="*/ 6 h 23"/>
                <a:gd name="T44" fmla="*/ 2 w 32"/>
                <a:gd name="T45" fmla="*/ 6 h 23"/>
                <a:gd name="T46" fmla="*/ 0 w 32"/>
                <a:gd name="T47" fmla="*/ 9 h 23"/>
                <a:gd name="T48" fmla="*/ 0 w 32"/>
                <a:gd name="T49" fmla="*/ 12 h 23"/>
                <a:gd name="T50" fmla="*/ 0 w 32"/>
                <a:gd name="T51" fmla="*/ 13 h 23"/>
                <a:gd name="T52" fmla="*/ 2 w 32"/>
                <a:gd name="T53" fmla="*/ 16 h 23"/>
                <a:gd name="T54" fmla="*/ 4 w 32"/>
                <a:gd name="T55" fmla="*/ 18 h 23"/>
                <a:gd name="T56" fmla="*/ 4 w 32"/>
                <a:gd name="T57" fmla="*/ 19 h 23"/>
                <a:gd name="T58" fmla="*/ 6 w 32"/>
                <a:gd name="T59" fmla="*/ 21 h 23"/>
                <a:gd name="T60" fmla="*/ 11 w 32"/>
                <a:gd name="T61" fmla="*/ 22 h 23"/>
                <a:gd name="T62" fmla="*/ 14 w 32"/>
                <a:gd name="T63" fmla="*/ 22 h 23"/>
                <a:gd name="T64" fmla="*/ 15 w 32"/>
                <a:gd name="T65" fmla="*/ 22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23"/>
                <a:gd name="T101" fmla="*/ 32 w 32"/>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23">
                  <a:moveTo>
                    <a:pt x="15" y="22"/>
                  </a:moveTo>
                  <a:lnTo>
                    <a:pt x="17" y="22"/>
                  </a:lnTo>
                  <a:lnTo>
                    <a:pt x="22" y="22"/>
                  </a:lnTo>
                  <a:lnTo>
                    <a:pt x="25" y="21"/>
                  </a:lnTo>
                  <a:lnTo>
                    <a:pt x="26" y="19"/>
                  </a:lnTo>
                  <a:lnTo>
                    <a:pt x="26" y="18"/>
                  </a:lnTo>
                  <a:lnTo>
                    <a:pt x="29" y="16"/>
                  </a:lnTo>
                  <a:lnTo>
                    <a:pt x="29" y="13"/>
                  </a:lnTo>
                  <a:lnTo>
                    <a:pt x="31" y="12"/>
                  </a:lnTo>
                  <a:lnTo>
                    <a:pt x="29" y="9"/>
                  </a:lnTo>
                  <a:lnTo>
                    <a:pt x="29" y="6"/>
                  </a:lnTo>
                  <a:lnTo>
                    <a:pt x="26" y="6"/>
                  </a:lnTo>
                  <a:lnTo>
                    <a:pt x="26" y="3"/>
                  </a:lnTo>
                  <a:lnTo>
                    <a:pt x="25" y="1"/>
                  </a:lnTo>
                  <a:lnTo>
                    <a:pt x="22" y="1"/>
                  </a:lnTo>
                  <a:lnTo>
                    <a:pt x="17" y="0"/>
                  </a:lnTo>
                  <a:lnTo>
                    <a:pt x="15" y="0"/>
                  </a:lnTo>
                  <a:lnTo>
                    <a:pt x="14" y="0"/>
                  </a:lnTo>
                  <a:lnTo>
                    <a:pt x="11" y="1"/>
                  </a:lnTo>
                  <a:lnTo>
                    <a:pt x="6" y="1"/>
                  </a:lnTo>
                  <a:lnTo>
                    <a:pt x="4" y="3"/>
                  </a:lnTo>
                  <a:lnTo>
                    <a:pt x="4" y="6"/>
                  </a:lnTo>
                  <a:lnTo>
                    <a:pt x="2" y="6"/>
                  </a:lnTo>
                  <a:lnTo>
                    <a:pt x="0" y="9"/>
                  </a:lnTo>
                  <a:lnTo>
                    <a:pt x="0" y="12"/>
                  </a:lnTo>
                  <a:lnTo>
                    <a:pt x="0" y="13"/>
                  </a:lnTo>
                  <a:lnTo>
                    <a:pt x="2" y="16"/>
                  </a:lnTo>
                  <a:lnTo>
                    <a:pt x="4" y="18"/>
                  </a:lnTo>
                  <a:lnTo>
                    <a:pt x="4" y="19"/>
                  </a:lnTo>
                  <a:lnTo>
                    <a:pt x="6" y="21"/>
                  </a:lnTo>
                  <a:lnTo>
                    <a:pt x="11" y="22"/>
                  </a:lnTo>
                  <a:lnTo>
                    <a:pt x="14" y="22"/>
                  </a:lnTo>
                  <a:lnTo>
                    <a:pt x="15" y="22"/>
                  </a:lnTo>
                </a:path>
              </a:pathLst>
            </a:custGeom>
            <a:solidFill>
              <a:srgbClr val="000000"/>
            </a:solidFill>
            <a:ln w="127000" cap="rnd">
              <a:noFill/>
              <a:round/>
              <a:headEnd/>
              <a:tailEnd/>
            </a:ln>
          </p:spPr>
          <p:txBody>
            <a:bodyPr>
              <a:prstTxWarp prst="textNoShape">
                <a:avLst/>
              </a:prstTxWarp>
            </a:bodyPr>
            <a:lstStyle/>
            <a:p>
              <a:endParaRPr lang="en-US"/>
            </a:p>
          </p:txBody>
        </p:sp>
        <p:sp>
          <p:nvSpPr>
            <p:cNvPr id="26085" name="Freeform 0"/>
            <p:cNvSpPr>
              <a:spLocks/>
            </p:cNvSpPr>
            <p:nvPr/>
          </p:nvSpPr>
          <p:spPr bwMode="auto">
            <a:xfrm>
              <a:off x="4992" y="3299"/>
              <a:ext cx="16" cy="7"/>
            </a:xfrm>
            <a:custGeom>
              <a:avLst/>
              <a:gdLst>
                <a:gd name="T0" fmla="*/ 0 w 16"/>
                <a:gd name="T1" fmla="*/ 1 h 7"/>
                <a:gd name="T2" fmla="*/ 2 w 16"/>
                <a:gd name="T3" fmla="*/ 1 h 7"/>
                <a:gd name="T4" fmla="*/ 2 w 16"/>
                <a:gd name="T5" fmla="*/ 0 h 7"/>
                <a:gd name="T6" fmla="*/ 4 w 16"/>
                <a:gd name="T7" fmla="*/ 0 h 7"/>
                <a:gd name="T8" fmla="*/ 5 w 16"/>
                <a:gd name="T9" fmla="*/ 0 h 7"/>
                <a:gd name="T10" fmla="*/ 8 w 16"/>
                <a:gd name="T11" fmla="*/ 0 h 7"/>
                <a:gd name="T12" fmla="*/ 10 w 16"/>
                <a:gd name="T13" fmla="*/ 1 h 7"/>
                <a:gd name="T14" fmla="*/ 12 w 16"/>
                <a:gd name="T15" fmla="*/ 1 h 7"/>
                <a:gd name="T16" fmla="*/ 12 w 16"/>
                <a:gd name="T17" fmla="*/ 2 h 7"/>
                <a:gd name="T18" fmla="*/ 14 w 16"/>
                <a:gd name="T19" fmla="*/ 3 h 7"/>
                <a:gd name="T20" fmla="*/ 14 w 16"/>
                <a:gd name="T21" fmla="*/ 4 h 7"/>
                <a:gd name="T22" fmla="*/ 15 w 16"/>
                <a:gd name="T23" fmla="*/ 5 h 7"/>
                <a:gd name="T24" fmla="*/ 15 w 16"/>
                <a:gd name="T25" fmla="*/ 6 h 7"/>
                <a:gd name="T26" fmla="*/ 15 w 16"/>
                <a:gd name="T27" fmla="*/ 5 h 7"/>
                <a:gd name="T28" fmla="*/ 14 w 16"/>
                <a:gd name="T29" fmla="*/ 4 h 7"/>
                <a:gd name="T30" fmla="*/ 14 w 16"/>
                <a:gd name="T31" fmla="*/ 3 h 7"/>
                <a:gd name="T32" fmla="*/ 12 w 16"/>
                <a:gd name="T33" fmla="*/ 3 h 7"/>
                <a:gd name="T34" fmla="*/ 10 w 16"/>
                <a:gd name="T35" fmla="*/ 2 h 7"/>
                <a:gd name="T36" fmla="*/ 8 w 16"/>
                <a:gd name="T37" fmla="*/ 1 h 7"/>
                <a:gd name="T38" fmla="*/ 5 w 16"/>
                <a:gd name="T39" fmla="*/ 1 h 7"/>
                <a:gd name="T40" fmla="*/ 4 w 16"/>
                <a:gd name="T41" fmla="*/ 1 h 7"/>
                <a:gd name="T42" fmla="*/ 2 w 16"/>
                <a:gd name="T43" fmla="*/ 1 h 7"/>
                <a:gd name="T44" fmla="*/ 0 w 16"/>
                <a:gd name="T45" fmla="*/ 1 h 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
                <a:gd name="T70" fmla="*/ 0 h 7"/>
                <a:gd name="T71" fmla="*/ 16 w 16"/>
                <a:gd name="T72" fmla="*/ 7 h 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 h="7">
                  <a:moveTo>
                    <a:pt x="0" y="1"/>
                  </a:moveTo>
                  <a:lnTo>
                    <a:pt x="2" y="1"/>
                  </a:lnTo>
                  <a:lnTo>
                    <a:pt x="2" y="0"/>
                  </a:lnTo>
                  <a:lnTo>
                    <a:pt x="4" y="0"/>
                  </a:lnTo>
                  <a:lnTo>
                    <a:pt x="5" y="0"/>
                  </a:lnTo>
                  <a:lnTo>
                    <a:pt x="8" y="0"/>
                  </a:lnTo>
                  <a:lnTo>
                    <a:pt x="10" y="1"/>
                  </a:lnTo>
                  <a:lnTo>
                    <a:pt x="12" y="1"/>
                  </a:lnTo>
                  <a:lnTo>
                    <a:pt x="12" y="2"/>
                  </a:lnTo>
                  <a:lnTo>
                    <a:pt x="14" y="3"/>
                  </a:lnTo>
                  <a:lnTo>
                    <a:pt x="14" y="4"/>
                  </a:lnTo>
                  <a:lnTo>
                    <a:pt x="15" y="5"/>
                  </a:lnTo>
                  <a:lnTo>
                    <a:pt x="15" y="6"/>
                  </a:lnTo>
                  <a:lnTo>
                    <a:pt x="15" y="5"/>
                  </a:lnTo>
                  <a:lnTo>
                    <a:pt x="14" y="4"/>
                  </a:lnTo>
                  <a:lnTo>
                    <a:pt x="14" y="3"/>
                  </a:lnTo>
                  <a:lnTo>
                    <a:pt x="12" y="3"/>
                  </a:lnTo>
                  <a:lnTo>
                    <a:pt x="10" y="2"/>
                  </a:lnTo>
                  <a:lnTo>
                    <a:pt x="8" y="1"/>
                  </a:lnTo>
                  <a:lnTo>
                    <a:pt x="5" y="1"/>
                  </a:lnTo>
                  <a:lnTo>
                    <a:pt x="4" y="1"/>
                  </a:lnTo>
                  <a:lnTo>
                    <a:pt x="2" y="1"/>
                  </a:lnTo>
                  <a:lnTo>
                    <a:pt x="0"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6086" name="Freeform 1"/>
            <p:cNvSpPr>
              <a:spLocks/>
            </p:cNvSpPr>
            <p:nvPr/>
          </p:nvSpPr>
          <p:spPr bwMode="auto">
            <a:xfrm>
              <a:off x="5037" y="3296"/>
              <a:ext cx="12" cy="7"/>
            </a:xfrm>
            <a:custGeom>
              <a:avLst/>
              <a:gdLst>
                <a:gd name="T0" fmla="*/ 0 w 12"/>
                <a:gd name="T1" fmla="*/ 1 h 7"/>
                <a:gd name="T2" fmla="*/ 0 w 12"/>
                <a:gd name="T3" fmla="*/ 1 h 7"/>
                <a:gd name="T4" fmla="*/ 2 w 12"/>
                <a:gd name="T5" fmla="*/ 0 h 7"/>
                <a:gd name="T6" fmla="*/ 3 w 12"/>
                <a:gd name="T7" fmla="*/ 0 h 7"/>
                <a:gd name="T8" fmla="*/ 5 w 12"/>
                <a:gd name="T9" fmla="*/ 0 h 7"/>
                <a:gd name="T10" fmla="*/ 6 w 12"/>
                <a:gd name="T11" fmla="*/ 0 h 7"/>
                <a:gd name="T12" fmla="*/ 6 w 12"/>
                <a:gd name="T13" fmla="*/ 1 h 7"/>
                <a:gd name="T14" fmla="*/ 8 w 12"/>
                <a:gd name="T15" fmla="*/ 1 h 7"/>
                <a:gd name="T16" fmla="*/ 10 w 12"/>
                <a:gd name="T17" fmla="*/ 2 h 7"/>
                <a:gd name="T18" fmla="*/ 11 w 12"/>
                <a:gd name="T19" fmla="*/ 3 h 7"/>
                <a:gd name="T20" fmla="*/ 11 w 12"/>
                <a:gd name="T21" fmla="*/ 4 h 7"/>
                <a:gd name="T22" fmla="*/ 11 w 12"/>
                <a:gd name="T23" fmla="*/ 5 h 7"/>
                <a:gd name="T24" fmla="*/ 11 w 12"/>
                <a:gd name="T25" fmla="*/ 6 h 7"/>
                <a:gd name="T26" fmla="*/ 11 w 12"/>
                <a:gd name="T27" fmla="*/ 5 h 7"/>
                <a:gd name="T28" fmla="*/ 11 w 12"/>
                <a:gd name="T29" fmla="*/ 4 h 7"/>
                <a:gd name="T30" fmla="*/ 10 w 12"/>
                <a:gd name="T31" fmla="*/ 3 h 7"/>
                <a:gd name="T32" fmla="*/ 8 w 12"/>
                <a:gd name="T33" fmla="*/ 2 h 7"/>
                <a:gd name="T34" fmla="*/ 6 w 12"/>
                <a:gd name="T35" fmla="*/ 1 h 7"/>
                <a:gd name="T36" fmla="*/ 5 w 12"/>
                <a:gd name="T37" fmla="*/ 1 h 7"/>
                <a:gd name="T38" fmla="*/ 3 w 12"/>
                <a:gd name="T39" fmla="*/ 1 h 7"/>
                <a:gd name="T40" fmla="*/ 2 w 12"/>
                <a:gd name="T41" fmla="*/ 1 h 7"/>
                <a:gd name="T42" fmla="*/ 0 w 12"/>
                <a:gd name="T43" fmla="*/ 1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
                <a:gd name="T67" fmla="*/ 0 h 7"/>
                <a:gd name="T68" fmla="*/ 12 w 12"/>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 h="7">
                  <a:moveTo>
                    <a:pt x="0" y="1"/>
                  </a:moveTo>
                  <a:lnTo>
                    <a:pt x="0" y="1"/>
                  </a:lnTo>
                  <a:lnTo>
                    <a:pt x="2" y="0"/>
                  </a:lnTo>
                  <a:lnTo>
                    <a:pt x="3" y="0"/>
                  </a:lnTo>
                  <a:lnTo>
                    <a:pt x="5" y="0"/>
                  </a:lnTo>
                  <a:lnTo>
                    <a:pt x="6" y="0"/>
                  </a:lnTo>
                  <a:lnTo>
                    <a:pt x="6" y="1"/>
                  </a:lnTo>
                  <a:lnTo>
                    <a:pt x="8" y="1"/>
                  </a:lnTo>
                  <a:lnTo>
                    <a:pt x="10" y="2"/>
                  </a:lnTo>
                  <a:lnTo>
                    <a:pt x="11" y="3"/>
                  </a:lnTo>
                  <a:lnTo>
                    <a:pt x="11" y="4"/>
                  </a:lnTo>
                  <a:lnTo>
                    <a:pt x="11" y="5"/>
                  </a:lnTo>
                  <a:lnTo>
                    <a:pt x="11" y="6"/>
                  </a:lnTo>
                  <a:lnTo>
                    <a:pt x="11" y="5"/>
                  </a:lnTo>
                  <a:lnTo>
                    <a:pt x="11" y="4"/>
                  </a:lnTo>
                  <a:lnTo>
                    <a:pt x="10" y="3"/>
                  </a:lnTo>
                  <a:lnTo>
                    <a:pt x="8" y="2"/>
                  </a:lnTo>
                  <a:lnTo>
                    <a:pt x="6" y="1"/>
                  </a:lnTo>
                  <a:lnTo>
                    <a:pt x="5" y="1"/>
                  </a:lnTo>
                  <a:lnTo>
                    <a:pt x="3" y="1"/>
                  </a:lnTo>
                  <a:lnTo>
                    <a:pt x="2" y="1"/>
                  </a:lnTo>
                  <a:lnTo>
                    <a:pt x="0"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6087" name="Freeform 2"/>
            <p:cNvSpPr>
              <a:spLocks/>
            </p:cNvSpPr>
            <p:nvPr/>
          </p:nvSpPr>
          <p:spPr bwMode="auto">
            <a:xfrm>
              <a:off x="4951" y="3304"/>
              <a:ext cx="13" cy="6"/>
            </a:xfrm>
            <a:custGeom>
              <a:avLst/>
              <a:gdLst>
                <a:gd name="T0" fmla="*/ 0 w 13"/>
                <a:gd name="T1" fmla="*/ 1 h 6"/>
                <a:gd name="T2" fmla="*/ 0 w 13"/>
                <a:gd name="T3" fmla="*/ 0 h 6"/>
                <a:gd name="T4" fmla="*/ 2 w 13"/>
                <a:gd name="T5" fmla="*/ 0 h 6"/>
                <a:gd name="T6" fmla="*/ 4 w 13"/>
                <a:gd name="T7" fmla="*/ 0 h 6"/>
                <a:gd name="T8" fmla="*/ 5 w 13"/>
                <a:gd name="T9" fmla="*/ 0 h 6"/>
                <a:gd name="T10" fmla="*/ 7 w 13"/>
                <a:gd name="T11" fmla="*/ 0 h 6"/>
                <a:gd name="T12" fmla="*/ 8 w 13"/>
                <a:gd name="T13" fmla="*/ 1 h 6"/>
                <a:gd name="T14" fmla="*/ 10 w 13"/>
                <a:gd name="T15" fmla="*/ 1 h 6"/>
                <a:gd name="T16" fmla="*/ 10 w 13"/>
                <a:gd name="T17" fmla="*/ 2 h 6"/>
                <a:gd name="T18" fmla="*/ 12 w 13"/>
                <a:gd name="T19" fmla="*/ 3 h 6"/>
                <a:gd name="T20" fmla="*/ 12 w 13"/>
                <a:gd name="T21" fmla="*/ 3 h 6"/>
                <a:gd name="T22" fmla="*/ 12 w 13"/>
                <a:gd name="T23" fmla="*/ 4 h 6"/>
                <a:gd name="T24" fmla="*/ 12 w 13"/>
                <a:gd name="T25" fmla="*/ 5 h 6"/>
                <a:gd name="T26" fmla="*/ 12 w 13"/>
                <a:gd name="T27" fmla="*/ 4 h 6"/>
                <a:gd name="T28" fmla="*/ 12 w 13"/>
                <a:gd name="T29" fmla="*/ 3 h 6"/>
                <a:gd name="T30" fmla="*/ 10 w 13"/>
                <a:gd name="T31" fmla="*/ 3 h 6"/>
                <a:gd name="T32" fmla="*/ 10 w 13"/>
                <a:gd name="T33" fmla="*/ 2 h 6"/>
                <a:gd name="T34" fmla="*/ 8 w 13"/>
                <a:gd name="T35" fmla="*/ 1 h 6"/>
                <a:gd name="T36" fmla="*/ 7 w 13"/>
                <a:gd name="T37" fmla="*/ 1 h 6"/>
                <a:gd name="T38" fmla="*/ 5 w 13"/>
                <a:gd name="T39" fmla="*/ 0 h 6"/>
                <a:gd name="T40" fmla="*/ 4 w 13"/>
                <a:gd name="T41" fmla="*/ 0 h 6"/>
                <a:gd name="T42" fmla="*/ 2 w 13"/>
                <a:gd name="T43" fmla="*/ 0 h 6"/>
                <a:gd name="T44" fmla="*/ 0 w 13"/>
                <a:gd name="T45" fmla="*/ 1 h 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
                <a:gd name="T70" fmla="*/ 0 h 6"/>
                <a:gd name="T71" fmla="*/ 13 w 13"/>
                <a:gd name="T72" fmla="*/ 6 h 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 h="6">
                  <a:moveTo>
                    <a:pt x="0" y="1"/>
                  </a:moveTo>
                  <a:lnTo>
                    <a:pt x="0" y="0"/>
                  </a:lnTo>
                  <a:lnTo>
                    <a:pt x="2" y="0"/>
                  </a:lnTo>
                  <a:lnTo>
                    <a:pt x="4" y="0"/>
                  </a:lnTo>
                  <a:lnTo>
                    <a:pt x="5" y="0"/>
                  </a:lnTo>
                  <a:lnTo>
                    <a:pt x="7" y="0"/>
                  </a:lnTo>
                  <a:lnTo>
                    <a:pt x="8" y="1"/>
                  </a:lnTo>
                  <a:lnTo>
                    <a:pt x="10" y="1"/>
                  </a:lnTo>
                  <a:lnTo>
                    <a:pt x="10" y="2"/>
                  </a:lnTo>
                  <a:lnTo>
                    <a:pt x="12" y="3"/>
                  </a:lnTo>
                  <a:lnTo>
                    <a:pt x="12" y="4"/>
                  </a:lnTo>
                  <a:lnTo>
                    <a:pt x="12" y="5"/>
                  </a:lnTo>
                  <a:lnTo>
                    <a:pt x="12" y="4"/>
                  </a:lnTo>
                  <a:lnTo>
                    <a:pt x="12" y="3"/>
                  </a:lnTo>
                  <a:lnTo>
                    <a:pt x="10" y="3"/>
                  </a:lnTo>
                  <a:lnTo>
                    <a:pt x="10" y="2"/>
                  </a:lnTo>
                  <a:lnTo>
                    <a:pt x="8" y="1"/>
                  </a:lnTo>
                  <a:lnTo>
                    <a:pt x="7" y="1"/>
                  </a:lnTo>
                  <a:lnTo>
                    <a:pt x="5" y="0"/>
                  </a:lnTo>
                  <a:lnTo>
                    <a:pt x="4" y="0"/>
                  </a:lnTo>
                  <a:lnTo>
                    <a:pt x="2" y="0"/>
                  </a:lnTo>
                  <a:lnTo>
                    <a:pt x="0"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6088" name="Freeform 3"/>
            <p:cNvSpPr>
              <a:spLocks/>
            </p:cNvSpPr>
            <p:nvPr/>
          </p:nvSpPr>
          <p:spPr bwMode="auto">
            <a:xfrm>
              <a:off x="4944" y="3314"/>
              <a:ext cx="13" cy="9"/>
            </a:xfrm>
            <a:custGeom>
              <a:avLst/>
              <a:gdLst>
                <a:gd name="T0" fmla="*/ 0 w 13"/>
                <a:gd name="T1" fmla="*/ 0 h 9"/>
                <a:gd name="T2" fmla="*/ 0 w 13"/>
                <a:gd name="T3" fmla="*/ 0 h 9"/>
                <a:gd name="T4" fmla="*/ 0 w 13"/>
                <a:gd name="T5" fmla="*/ 1 h 9"/>
                <a:gd name="T6" fmla="*/ 0 w 13"/>
                <a:gd name="T7" fmla="*/ 2 h 9"/>
                <a:gd name="T8" fmla="*/ 0 w 13"/>
                <a:gd name="T9" fmla="*/ 3 h 9"/>
                <a:gd name="T10" fmla="*/ 0 w 13"/>
                <a:gd name="T11" fmla="*/ 4 h 9"/>
                <a:gd name="T12" fmla="*/ 2 w 13"/>
                <a:gd name="T13" fmla="*/ 6 h 9"/>
                <a:gd name="T14" fmla="*/ 4 w 13"/>
                <a:gd name="T15" fmla="*/ 7 h 9"/>
                <a:gd name="T16" fmla="*/ 5 w 13"/>
                <a:gd name="T17" fmla="*/ 8 h 9"/>
                <a:gd name="T18" fmla="*/ 7 w 13"/>
                <a:gd name="T19" fmla="*/ 8 h 9"/>
                <a:gd name="T20" fmla="*/ 8 w 13"/>
                <a:gd name="T21" fmla="*/ 8 h 9"/>
                <a:gd name="T22" fmla="*/ 10 w 13"/>
                <a:gd name="T23" fmla="*/ 7 h 9"/>
                <a:gd name="T24" fmla="*/ 12 w 13"/>
                <a:gd name="T25" fmla="*/ 7 h 9"/>
                <a:gd name="T26" fmla="*/ 12 w 13"/>
                <a:gd name="T27" fmla="*/ 6 h 9"/>
                <a:gd name="T28" fmla="*/ 10 w 13"/>
                <a:gd name="T29" fmla="*/ 7 h 9"/>
                <a:gd name="T30" fmla="*/ 8 w 13"/>
                <a:gd name="T31" fmla="*/ 7 h 9"/>
                <a:gd name="T32" fmla="*/ 7 w 13"/>
                <a:gd name="T33" fmla="*/ 7 h 9"/>
                <a:gd name="T34" fmla="*/ 5 w 13"/>
                <a:gd name="T35" fmla="*/ 7 h 9"/>
                <a:gd name="T36" fmla="*/ 4 w 13"/>
                <a:gd name="T37" fmla="*/ 6 h 9"/>
                <a:gd name="T38" fmla="*/ 2 w 13"/>
                <a:gd name="T39" fmla="*/ 5 h 9"/>
                <a:gd name="T40" fmla="*/ 2 w 13"/>
                <a:gd name="T41" fmla="*/ 4 h 9"/>
                <a:gd name="T42" fmla="*/ 0 w 13"/>
                <a:gd name="T43" fmla="*/ 3 h 9"/>
                <a:gd name="T44" fmla="*/ 0 w 13"/>
                <a:gd name="T45" fmla="*/ 2 h 9"/>
                <a:gd name="T46" fmla="*/ 0 w 13"/>
                <a:gd name="T47" fmla="*/ 0 h 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
                <a:gd name="T73" fmla="*/ 0 h 9"/>
                <a:gd name="T74" fmla="*/ 13 w 13"/>
                <a:gd name="T75" fmla="*/ 9 h 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 h="9">
                  <a:moveTo>
                    <a:pt x="0" y="0"/>
                  </a:moveTo>
                  <a:lnTo>
                    <a:pt x="0" y="0"/>
                  </a:lnTo>
                  <a:lnTo>
                    <a:pt x="0" y="1"/>
                  </a:lnTo>
                  <a:lnTo>
                    <a:pt x="0" y="2"/>
                  </a:lnTo>
                  <a:lnTo>
                    <a:pt x="0" y="3"/>
                  </a:lnTo>
                  <a:lnTo>
                    <a:pt x="0" y="4"/>
                  </a:lnTo>
                  <a:lnTo>
                    <a:pt x="2" y="6"/>
                  </a:lnTo>
                  <a:lnTo>
                    <a:pt x="4" y="7"/>
                  </a:lnTo>
                  <a:lnTo>
                    <a:pt x="5" y="8"/>
                  </a:lnTo>
                  <a:lnTo>
                    <a:pt x="7" y="8"/>
                  </a:lnTo>
                  <a:lnTo>
                    <a:pt x="8" y="8"/>
                  </a:lnTo>
                  <a:lnTo>
                    <a:pt x="10" y="7"/>
                  </a:lnTo>
                  <a:lnTo>
                    <a:pt x="12" y="7"/>
                  </a:lnTo>
                  <a:lnTo>
                    <a:pt x="12" y="6"/>
                  </a:lnTo>
                  <a:lnTo>
                    <a:pt x="10" y="7"/>
                  </a:lnTo>
                  <a:lnTo>
                    <a:pt x="8" y="7"/>
                  </a:lnTo>
                  <a:lnTo>
                    <a:pt x="7" y="7"/>
                  </a:lnTo>
                  <a:lnTo>
                    <a:pt x="5" y="7"/>
                  </a:lnTo>
                  <a:lnTo>
                    <a:pt x="4" y="6"/>
                  </a:lnTo>
                  <a:lnTo>
                    <a:pt x="2" y="5"/>
                  </a:lnTo>
                  <a:lnTo>
                    <a:pt x="2" y="4"/>
                  </a:lnTo>
                  <a:lnTo>
                    <a:pt x="0" y="3"/>
                  </a:lnTo>
                  <a:lnTo>
                    <a:pt x="0" y="2"/>
                  </a:lnTo>
                  <a:lnTo>
                    <a:pt x="0" y="0"/>
                  </a:lnTo>
                </a:path>
              </a:pathLst>
            </a:custGeom>
            <a:solidFill>
              <a:srgbClr val="8D8D8D"/>
            </a:solidFill>
            <a:ln w="127000" cap="rnd">
              <a:noFill/>
              <a:round/>
              <a:headEnd/>
              <a:tailEnd/>
            </a:ln>
          </p:spPr>
          <p:txBody>
            <a:bodyPr>
              <a:prstTxWarp prst="textNoShape">
                <a:avLst/>
              </a:prstTxWarp>
            </a:bodyPr>
            <a:lstStyle/>
            <a:p>
              <a:endParaRPr lang="en-US"/>
            </a:p>
          </p:txBody>
        </p:sp>
        <p:sp>
          <p:nvSpPr>
            <p:cNvPr id="26089" name="Freeform 4"/>
            <p:cNvSpPr>
              <a:spLocks/>
            </p:cNvSpPr>
            <p:nvPr/>
          </p:nvSpPr>
          <p:spPr bwMode="auto">
            <a:xfrm>
              <a:off x="4987" y="3311"/>
              <a:ext cx="13" cy="7"/>
            </a:xfrm>
            <a:custGeom>
              <a:avLst/>
              <a:gdLst>
                <a:gd name="T0" fmla="*/ 2 w 13"/>
                <a:gd name="T1" fmla="*/ 0 h 7"/>
                <a:gd name="T2" fmla="*/ 0 w 13"/>
                <a:gd name="T3" fmla="*/ 0 h 7"/>
                <a:gd name="T4" fmla="*/ 0 w 13"/>
                <a:gd name="T5" fmla="*/ 1 h 7"/>
                <a:gd name="T6" fmla="*/ 0 w 13"/>
                <a:gd name="T7" fmla="*/ 2 h 7"/>
                <a:gd name="T8" fmla="*/ 2 w 13"/>
                <a:gd name="T9" fmla="*/ 3 h 7"/>
                <a:gd name="T10" fmla="*/ 2 w 13"/>
                <a:gd name="T11" fmla="*/ 4 h 7"/>
                <a:gd name="T12" fmla="*/ 4 w 13"/>
                <a:gd name="T13" fmla="*/ 4 h 7"/>
                <a:gd name="T14" fmla="*/ 5 w 13"/>
                <a:gd name="T15" fmla="*/ 5 h 7"/>
                <a:gd name="T16" fmla="*/ 5 w 13"/>
                <a:gd name="T17" fmla="*/ 6 h 7"/>
                <a:gd name="T18" fmla="*/ 7 w 13"/>
                <a:gd name="T19" fmla="*/ 6 h 7"/>
                <a:gd name="T20" fmla="*/ 8 w 13"/>
                <a:gd name="T21" fmla="*/ 6 h 7"/>
                <a:gd name="T22" fmla="*/ 10 w 13"/>
                <a:gd name="T23" fmla="*/ 6 h 7"/>
                <a:gd name="T24" fmla="*/ 12 w 13"/>
                <a:gd name="T25" fmla="*/ 6 h 7"/>
                <a:gd name="T26" fmla="*/ 12 w 13"/>
                <a:gd name="T27" fmla="*/ 5 h 7"/>
                <a:gd name="T28" fmla="*/ 10 w 13"/>
                <a:gd name="T29" fmla="*/ 6 h 7"/>
                <a:gd name="T30" fmla="*/ 8 w 13"/>
                <a:gd name="T31" fmla="*/ 6 h 7"/>
                <a:gd name="T32" fmla="*/ 7 w 13"/>
                <a:gd name="T33" fmla="*/ 6 h 7"/>
                <a:gd name="T34" fmla="*/ 7 w 13"/>
                <a:gd name="T35" fmla="*/ 5 h 7"/>
                <a:gd name="T36" fmla="*/ 5 w 13"/>
                <a:gd name="T37" fmla="*/ 5 h 7"/>
                <a:gd name="T38" fmla="*/ 4 w 13"/>
                <a:gd name="T39" fmla="*/ 4 h 7"/>
                <a:gd name="T40" fmla="*/ 2 w 13"/>
                <a:gd name="T41" fmla="*/ 4 h 7"/>
                <a:gd name="T42" fmla="*/ 2 w 13"/>
                <a:gd name="T43" fmla="*/ 3 h 7"/>
                <a:gd name="T44" fmla="*/ 2 w 13"/>
                <a:gd name="T45" fmla="*/ 2 h 7"/>
                <a:gd name="T46" fmla="*/ 2 w 13"/>
                <a:gd name="T47" fmla="*/ 1 h 7"/>
                <a:gd name="T48" fmla="*/ 2 w 13"/>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
                <a:gd name="T76" fmla="*/ 0 h 7"/>
                <a:gd name="T77" fmla="*/ 13 w 13"/>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 h="7">
                  <a:moveTo>
                    <a:pt x="2" y="0"/>
                  </a:moveTo>
                  <a:lnTo>
                    <a:pt x="0" y="0"/>
                  </a:lnTo>
                  <a:lnTo>
                    <a:pt x="0" y="1"/>
                  </a:lnTo>
                  <a:lnTo>
                    <a:pt x="0" y="2"/>
                  </a:lnTo>
                  <a:lnTo>
                    <a:pt x="2" y="3"/>
                  </a:lnTo>
                  <a:lnTo>
                    <a:pt x="2" y="4"/>
                  </a:lnTo>
                  <a:lnTo>
                    <a:pt x="4" y="4"/>
                  </a:lnTo>
                  <a:lnTo>
                    <a:pt x="5" y="5"/>
                  </a:lnTo>
                  <a:lnTo>
                    <a:pt x="5" y="6"/>
                  </a:lnTo>
                  <a:lnTo>
                    <a:pt x="7" y="6"/>
                  </a:lnTo>
                  <a:lnTo>
                    <a:pt x="8" y="6"/>
                  </a:lnTo>
                  <a:lnTo>
                    <a:pt x="10" y="6"/>
                  </a:lnTo>
                  <a:lnTo>
                    <a:pt x="12" y="6"/>
                  </a:lnTo>
                  <a:lnTo>
                    <a:pt x="12" y="5"/>
                  </a:lnTo>
                  <a:lnTo>
                    <a:pt x="10" y="6"/>
                  </a:lnTo>
                  <a:lnTo>
                    <a:pt x="8" y="6"/>
                  </a:lnTo>
                  <a:lnTo>
                    <a:pt x="7" y="6"/>
                  </a:lnTo>
                  <a:lnTo>
                    <a:pt x="7" y="5"/>
                  </a:lnTo>
                  <a:lnTo>
                    <a:pt x="5" y="5"/>
                  </a:lnTo>
                  <a:lnTo>
                    <a:pt x="4" y="4"/>
                  </a:lnTo>
                  <a:lnTo>
                    <a:pt x="2" y="4"/>
                  </a:lnTo>
                  <a:lnTo>
                    <a:pt x="2" y="3"/>
                  </a:lnTo>
                  <a:lnTo>
                    <a:pt x="2" y="2"/>
                  </a:lnTo>
                  <a:lnTo>
                    <a:pt x="2" y="1"/>
                  </a:lnTo>
                  <a:lnTo>
                    <a:pt x="2" y="0"/>
                  </a:lnTo>
                </a:path>
              </a:pathLst>
            </a:custGeom>
            <a:solidFill>
              <a:srgbClr val="8D8D8D"/>
            </a:solidFill>
            <a:ln w="127000" cap="rnd">
              <a:noFill/>
              <a:round/>
              <a:headEnd/>
              <a:tailEnd/>
            </a:ln>
          </p:spPr>
          <p:txBody>
            <a:bodyPr>
              <a:prstTxWarp prst="textNoShape">
                <a:avLst/>
              </a:prstTxWarp>
            </a:bodyPr>
            <a:lstStyle/>
            <a:p>
              <a:endParaRPr lang="en-US"/>
            </a:p>
          </p:txBody>
        </p:sp>
        <p:sp>
          <p:nvSpPr>
            <p:cNvPr id="26090" name="Freeform 5"/>
            <p:cNvSpPr>
              <a:spLocks/>
            </p:cNvSpPr>
            <p:nvPr/>
          </p:nvSpPr>
          <p:spPr bwMode="auto">
            <a:xfrm>
              <a:off x="5032" y="3306"/>
              <a:ext cx="13" cy="9"/>
            </a:xfrm>
            <a:custGeom>
              <a:avLst/>
              <a:gdLst>
                <a:gd name="T0" fmla="*/ 0 w 13"/>
                <a:gd name="T1" fmla="*/ 0 h 9"/>
                <a:gd name="T2" fmla="*/ 0 w 13"/>
                <a:gd name="T3" fmla="*/ 1 h 9"/>
                <a:gd name="T4" fmla="*/ 0 w 13"/>
                <a:gd name="T5" fmla="*/ 2 h 9"/>
                <a:gd name="T6" fmla="*/ 0 w 13"/>
                <a:gd name="T7" fmla="*/ 3 h 9"/>
                <a:gd name="T8" fmla="*/ 0 w 13"/>
                <a:gd name="T9" fmla="*/ 4 h 9"/>
                <a:gd name="T10" fmla="*/ 0 w 13"/>
                <a:gd name="T11" fmla="*/ 5 h 9"/>
                <a:gd name="T12" fmla="*/ 2 w 13"/>
                <a:gd name="T13" fmla="*/ 6 h 9"/>
                <a:gd name="T14" fmla="*/ 4 w 13"/>
                <a:gd name="T15" fmla="*/ 7 h 9"/>
                <a:gd name="T16" fmla="*/ 5 w 13"/>
                <a:gd name="T17" fmla="*/ 8 h 9"/>
                <a:gd name="T18" fmla="*/ 7 w 13"/>
                <a:gd name="T19" fmla="*/ 8 h 9"/>
                <a:gd name="T20" fmla="*/ 8 w 13"/>
                <a:gd name="T21" fmla="*/ 8 h 9"/>
                <a:gd name="T22" fmla="*/ 10 w 13"/>
                <a:gd name="T23" fmla="*/ 8 h 9"/>
                <a:gd name="T24" fmla="*/ 10 w 13"/>
                <a:gd name="T25" fmla="*/ 7 h 9"/>
                <a:gd name="T26" fmla="*/ 12 w 13"/>
                <a:gd name="T27" fmla="*/ 7 h 9"/>
                <a:gd name="T28" fmla="*/ 10 w 13"/>
                <a:gd name="T29" fmla="*/ 7 h 9"/>
                <a:gd name="T30" fmla="*/ 8 w 13"/>
                <a:gd name="T31" fmla="*/ 7 h 9"/>
                <a:gd name="T32" fmla="*/ 8 w 13"/>
                <a:gd name="T33" fmla="*/ 8 h 9"/>
                <a:gd name="T34" fmla="*/ 7 w 13"/>
                <a:gd name="T35" fmla="*/ 8 h 9"/>
                <a:gd name="T36" fmla="*/ 5 w 13"/>
                <a:gd name="T37" fmla="*/ 7 h 9"/>
                <a:gd name="T38" fmla="*/ 4 w 13"/>
                <a:gd name="T39" fmla="*/ 6 h 9"/>
                <a:gd name="T40" fmla="*/ 2 w 13"/>
                <a:gd name="T41" fmla="*/ 5 h 9"/>
                <a:gd name="T42" fmla="*/ 2 w 13"/>
                <a:gd name="T43" fmla="*/ 4 h 9"/>
                <a:gd name="T44" fmla="*/ 0 w 13"/>
                <a:gd name="T45" fmla="*/ 4 h 9"/>
                <a:gd name="T46" fmla="*/ 0 w 13"/>
                <a:gd name="T47" fmla="*/ 3 h 9"/>
                <a:gd name="T48" fmla="*/ 0 w 13"/>
                <a:gd name="T49" fmla="*/ 2 h 9"/>
                <a:gd name="T50" fmla="*/ 0 w 13"/>
                <a:gd name="T51" fmla="*/ 0 h 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9"/>
                <a:gd name="T80" fmla="*/ 13 w 13"/>
                <a:gd name="T81" fmla="*/ 9 h 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9">
                  <a:moveTo>
                    <a:pt x="0" y="0"/>
                  </a:moveTo>
                  <a:lnTo>
                    <a:pt x="0" y="1"/>
                  </a:lnTo>
                  <a:lnTo>
                    <a:pt x="0" y="2"/>
                  </a:lnTo>
                  <a:lnTo>
                    <a:pt x="0" y="3"/>
                  </a:lnTo>
                  <a:lnTo>
                    <a:pt x="0" y="4"/>
                  </a:lnTo>
                  <a:lnTo>
                    <a:pt x="0" y="5"/>
                  </a:lnTo>
                  <a:lnTo>
                    <a:pt x="2" y="6"/>
                  </a:lnTo>
                  <a:lnTo>
                    <a:pt x="4" y="7"/>
                  </a:lnTo>
                  <a:lnTo>
                    <a:pt x="5" y="8"/>
                  </a:lnTo>
                  <a:lnTo>
                    <a:pt x="7" y="8"/>
                  </a:lnTo>
                  <a:lnTo>
                    <a:pt x="8" y="8"/>
                  </a:lnTo>
                  <a:lnTo>
                    <a:pt x="10" y="8"/>
                  </a:lnTo>
                  <a:lnTo>
                    <a:pt x="10" y="7"/>
                  </a:lnTo>
                  <a:lnTo>
                    <a:pt x="12" y="7"/>
                  </a:lnTo>
                  <a:lnTo>
                    <a:pt x="10" y="7"/>
                  </a:lnTo>
                  <a:lnTo>
                    <a:pt x="8" y="7"/>
                  </a:lnTo>
                  <a:lnTo>
                    <a:pt x="8" y="8"/>
                  </a:lnTo>
                  <a:lnTo>
                    <a:pt x="7" y="8"/>
                  </a:lnTo>
                  <a:lnTo>
                    <a:pt x="5" y="7"/>
                  </a:lnTo>
                  <a:lnTo>
                    <a:pt x="4" y="6"/>
                  </a:lnTo>
                  <a:lnTo>
                    <a:pt x="2" y="5"/>
                  </a:lnTo>
                  <a:lnTo>
                    <a:pt x="2" y="4"/>
                  </a:lnTo>
                  <a:lnTo>
                    <a:pt x="0" y="4"/>
                  </a:lnTo>
                  <a:lnTo>
                    <a:pt x="0" y="3"/>
                  </a:lnTo>
                  <a:lnTo>
                    <a:pt x="0" y="2"/>
                  </a:lnTo>
                  <a:lnTo>
                    <a:pt x="0" y="0"/>
                  </a:lnTo>
                </a:path>
              </a:pathLst>
            </a:custGeom>
            <a:solidFill>
              <a:srgbClr val="8D8D8D"/>
            </a:solidFill>
            <a:ln w="127000" cap="rnd">
              <a:noFill/>
              <a:round/>
              <a:headEnd/>
              <a:tailEnd/>
            </a:ln>
          </p:spPr>
          <p:txBody>
            <a:bodyPr>
              <a:prstTxWarp prst="textNoShape">
                <a:avLst/>
              </a:prstTxWarp>
            </a:bodyPr>
            <a:lstStyle/>
            <a:p>
              <a:endParaRPr lang="en-US"/>
            </a:p>
          </p:txBody>
        </p:sp>
        <p:sp>
          <p:nvSpPr>
            <p:cNvPr id="26091" name="Freeform 6"/>
            <p:cNvSpPr>
              <a:spLocks/>
            </p:cNvSpPr>
            <p:nvPr/>
          </p:nvSpPr>
          <p:spPr bwMode="auto">
            <a:xfrm>
              <a:off x="5129" y="3281"/>
              <a:ext cx="184" cy="25"/>
            </a:xfrm>
            <a:custGeom>
              <a:avLst/>
              <a:gdLst>
                <a:gd name="T0" fmla="*/ 0 w 184"/>
                <a:gd name="T1" fmla="*/ 21 h 25"/>
                <a:gd name="T2" fmla="*/ 3 w 184"/>
                <a:gd name="T3" fmla="*/ 20 h 25"/>
                <a:gd name="T4" fmla="*/ 6 w 184"/>
                <a:gd name="T5" fmla="*/ 20 h 25"/>
                <a:gd name="T6" fmla="*/ 9 w 184"/>
                <a:gd name="T7" fmla="*/ 20 h 25"/>
                <a:gd name="T8" fmla="*/ 11 w 184"/>
                <a:gd name="T9" fmla="*/ 20 h 25"/>
                <a:gd name="T10" fmla="*/ 16 w 184"/>
                <a:gd name="T11" fmla="*/ 18 h 25"/>
                <a:gd name="T12" fmla="*/ 19 w 184"/>
                <a:gd name="T13" fmla="*/ 18 h 25"/>
                <a:gd name="T14" fmla="*/ 24 w 184"/>
                <a:gd name="T15" fmla="*/ 17 h 25"/>
                <a:gd name="T16" fmla="*/ 30 w 184"/>
                <a:gd name="T17" fmla="*/ 17 h 25"/>
                <a:gd name="T18" fmla="*/ 37 w 184"/>
                <a:gd name="T19" fmla="*/ 16 h 25"/>
                <a:gd name="T20" fmla="*/ 43 w 184"/>
                <a:gd name="T21" fmla="*/ 16 h 25"/>
                <a:gd name="T22" fmla="*/ 51 w 184"/>
                <a:gd name="T23" fmla="*/ 15 h 25"/>
                <a:gd name="T24" fmla="*/ 57 w 184"/>
                <a:gd name="T25" fmla="*/ 15 h 25"/>
                <a:gd name="T26" fmla="*/ 64 w 184"/>
                <a:gd name="T27" fmla="*/ 13 h 25"/>
                <a:gd name="T28" fmla="*/ 73 w 184"/>
                <a:gd name="T29" fmla="*/ 13 h 25"/>
                <a:gd name="T30" fmla="*/ 80 w 184"/>
                <a:gd name="T31" fmla="*/ 12 h 25"/>
                <a:gd name="T32" fmla="*/ 89 w 184"/>
                <a:gd name="T33" fmla="*/ 11 h 25"/>
                <a:gd name="T34" fmla="*/ 97 w 184"/>
                <a:gd name="T35" fmla="*/ 9 h 25"/>
                <a:gd name="T36" fmla="*/ 104 w 184"/>
                <a:gd name="T37" fmla="*/ 9 h 25"/>
                <a:gd name="T38" fmla="*/ 113 w 184"/>
                <a:gd name="T39" fmla="*/ 8 h 25"/>
                <a:gd name="T40" fmla="*/ 118 w 184"/>
                <a:gd name="T41" fmla="*/ 8 h 25"/>
                <a:gd name="T42" fmla="*/ 126 w 184"/>
                <a:gd name="T43" fmla="*/ 7 h 25"/>
                <a:gd name="T44" fmla="*/ 134 w 184"/>
                <a:gd name="T45" fmla="*/ 5 h 25"/>
                <a:gd name="T46" fmla="*/ 143 w 184"/>
                <a:gd name="T47" fmla="*/ 5 h 25"/>
                <a:gd name="T48" fmla="*/ 148 w 184"/>
                <a:gd name="T49" fmla="*/ 4 h 25"/>
                <a:gd name="T50" fmla="*/ 156 w 184"/>
                <a:gd name="T51" fmla="*/ 3 h 25"/>
                <a:gd name="T52" fmla="*/ 161 w 184"/>
                <a:gd name="T53" fmla="*/ 3 h 25"/>
                <a:gd name="T54" fmla="*/ 167 w 184"/>
                <a:gd name="T55" fmla="*/ 1 h 25"/>
                <a:gd name="T56" fmla="*/ 172 w 184"/>
                <a:gd name="T57" fmla="*/ 1 h 25"/>
                <a:gd name="T58" fmla="*/ 174 w 184"/>
                <a:gd name="T59" fmla="*/ 1 h 25"/>
                <a:gd name="T60" fmla="*/ 180 w 184"/>
                <a:gd name="T61" fmla="*/ 0 h 25"/>
                <a:gd name="T62" fmla="*/ 183 w 184"/>
                <a:gd name="T63" fmla="*/ 0 h 25"/>
                <a:gd name="T64" fmla="*/ 183 w 184"/>
                <a:gd name="T65" fmla="*/ 3 h 25"/>
                <a:gd name="T66" fmla="*/ 0 w 184"/>
                <a:gd name="T67" fmla="*/ 24 h 25"/>
                <a:gd name="T68" fmla="*/ 0 w 184"/>
                <a:gd name="T69" fmla="*/ 23 h 25"/>
                <a:gd name="T70" fmla="*/ 0 w 184"/>
                <a:gd name="T71" fmla="*/ 21 h 2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4"/>
                <a:gd name="T109" fmla="*/ 0 h 25"/>
                <a:gd name="T110" fmla="*/ 184 w 184"/>
                <a:gd name="T111" fmla="*/ 25 h 2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4" h="25">
                  <a:moveTo>
                    <a:pt x="0" y="21"/>
                  </a:moveTo>
                  <a:lnTo>
                    <a:pt x="3" y="20"/>
                  </a:lnTo>
                  <a:lnTo>
                    <a:pt x="6" y="20"/>
                  </a:lnTo>
                  <a:lnTo>
                    <a:pt x="9" y="20"/>
                  </a:lnTo>
                  <a:lnTo>
                    <a:pt x="11" y="20"/>
                  </a:lnTo>
                  <a:lnTo>
                    <a:pt x="16" y="18"/>
                  </a:lnTo>
                  <a:lnTo>
                    <a:pt x="19" y="18"/>
                  </a:lnTo>
                  <a:lnTo>
                    <a:pt x="24" y="17"/>
                  </a:lnTo>
                  <a:lnTo>
                    <a:pt x="30" y="17"/>
                  </a:lnTo>
                  <a:lnTo>
                    <a:pt x="37" y="16"/>
                  </a:lnTo>
                  <a:lnTo>
                    <a:pt x="43" y="16"/>
                  </a:lnTo>
                  <a:lnTo>
                    <a:pt x="51" y="15"/>
                  </a:lnTo>
                  <a:lnTo>
                    <a:pt x="57" y="15"/>
                  </a:lnTo>
                  <a:lnTo>
                    <a:pt x="64" y="13"/>
                  </a:lnTo>
                  <a:lnTo>
                    <a:pt x="73" y="13"/>
                  </a:lnTo>
                  <a:lnTo>
                    <a:pt x="80" y="12"/>
                  </a:lnTo>
                  <a:lnTo>
                    <a:pt x="89" y="11"/>
                  </a:lnTo>
                  <a:lnTo>
                    <a:pt x="97" y="9"/>
                  </a:lnTo>
                  <a:lnTo>
                    <a:pt x="104" y="9"/>
                  </a:lnTo>
                  <a:lnTo>
                    <a:pt x="113" y="8"/>
                  </a:lnTo>
                  <a:lnTo>
                    <a:pt x="118" y="8"/>
                  </a:lnTo>
                  <a:lnTo>
                    <a:pt x="126" y="7"/>
                  </a:lnTo>
                  <a:lnTo>
                    <a:pt x="134" y="5"/>
                  </a:lnTo>
                  <a:lnTo>
                    <a:pt x="143" y="5"/>
                  </a:lnTo>
                  <a:lnTo>
                    <a:pt x="148" y="4"/>
                  </a:lnTo>
                  <a:lnTo>
                    <a:pt x="156" y="3"/>
                  </a:lnTo>
                  <a:lnTo>
                    <a:pt x="161" y="3"/>
                  </a:lnTo>
                  <a:lnTo>
                    <a:pt x="167" y="1"/>
                  </a:lnTo>
                  <a:lnTo>
                    <a:pt x="172" y="1"/>
                  </a:lnTo>
                  <a:lnTo>
                    <a:pt x="174" y="1"/>
                  </a:lnTo>
                  <a:lnTo>
                    <a:pt x="180" y="0"/>
                  </a:lnTo>
                  <a:lnTo>
                    <a:pt x="183" y="0"/>
                  </a:lnTo>
                  <a:lnTo>
                    <a:pt x="183" y="3"/>
                  </a:lnTo>
                  <a:lnTo>
                    <a:pt x="0" y="24"/>
                  </a:lnTo>
                  <a:lnTo>
                    <a:pt x="0" y="23"/>
                  </a:lnTo>
                  <a:lnTo>
                    <a:pt x="0" y="21"/>
                  </a:lnTo>
                </a:path>
              </a:pathLst>
            </a:custGeom>
            <a:solidFill>
              <a:srgbClr val="734D0D"/>
            </a:solidFill>
            <a:ln w="127000" cap="rnd">
              <a:noFill/>
              <a:round/>
              <a:headEnd/>
              <a:tailEnd/>
            </a:ln>
          </p:spPr>
          <p:txBody>
            <a:bodyPr>
              <a:prstTxWarp prst="textNoShape">
                <a:avLst/>
              </a:prstTxWarp>
            </a:bodyPr>
            <a:lstStyle/>
            <a:p>
              <a:endParaRPr lang="en-US"/>
            </a:p>
          </p:txBody>
        </p:sp>
        <p:sp>
          <p:nvSpPr>
            <p:cNvPr id="26092" name="Freeform 7"/>
            <p:cNvSpPr>
              <a:spLocks/>
            </p:cNvSpPr>
            <p:nvPr/>
          </p:nvSpPr>
          <p:spPr bwMode="auto">
            <a:xfrm>
              <a:off x="5127" y="3281"/>
              <a:ext cx="194" cy="28"/>
            </a:xfrm>
            <a:custGeom>
              <a:avLst/>
              <a:gdLst>
                <a:gd name="T0" fmla="*/ 3 w 194"/>
                <a:gd name="T1" fmla="*/ 24 h 28"/>
                <a:gd name="T2" fmla="*/ 6 w 194"/>
                <a:gd name="T3" fmla="*/ 24 h 28"/>
                <a:gd name="T4" fmla="*/ 12 w 194"/>
                <a:gd name="T5" fmla="*/ 24 h 28"/>
                <a:gd name="T6" fmla="*/ 14 w 194"/>
                <a:gd name="T7" fmla="*/ 22 h 28"/>
                <a:gd name="T8" fmla="*/ 17 w 194"/>
                <a:gd name="T9" fmla="*/ 22 h 28"/>
                <a:gd name="T10" fmla="*/ 23 w 194"/>
                <a:gd name="T11" fmla="*/ 22 h 28"/>
                <a:gd name="T12" fmla="*/ 28 w 194"/>
                <a:gd name="T13" fmla="*/ 21 h 28"/>
                <a:gd name="T14" fmla="*/ 34 w 194"/>
                <a:gd name="T15" fmla="*/ 21 h 28"/>
                <a:gd name="T16" fmla="*/ 40 w 194"/>
                <a:gd name="T17" fmla="*/ 19 h 28"/>
                <a:gd name="T18" fmla="*/ 48 w 194"/>
                <a:gd name="T19" fmla="*/ 19 h 28"/>
                <a:gd name="T20" fmla="*/ 54 w 194"/>
                <a:gd name="T21" fmla="*/ 17 h 28"/>
                <a:gd name="T22" fmla="*/ 62 w 194"/>
                <a:gd name="T23" fmla="*/ 17 h 28"/>
                <a:gd name="T24" fmla="*/ 70 w 194"/>
                <a:gd name="T25" fmla="*/ 16 h 28"/>
                <a:gd name="T26" fmla="*/ 79 w 194"/>
                <a:gd name="T27" fmla="*/ 14 h 28"/>
                <a:gd name="T28" fmla="*/ 87 w 194"/>
                <a:gd name="T29" fmla="*/ 14 h 28"/>
                <a:gd name="T30" fmla="*/ 96 w 194"/>
                <a:gd name="T31" fmla="*/ 13 h 28"/>
                <a:gd name="T32" fmla="*/ 100 w 194"/>
                <a:gd name="T33" fmla="*/ 11 h 28"/>
                <a:gd name="T34" fmla="*/ 109 w 194"/>
                <a:gd name="T35" fmla="*/ 10 h 28"/>
                <a:gd name="T36" fmla="*/ 117 w 194"/>
                <a:gd name="T37" fmla="*/ 10 h 28"/>
                <a:gd name="T38" fmla="*/ 125 w 194"/>
                <a:gd name="T39" fmla="*/ 8 h 28"/>
                <a:gd name="T40" fmla="*/ 134 w 194"/>
                <a:gd name="T41" fmla="*/ 8 h 28"/>
                <a:gd name="T42" fmla="*/ 142 w 194"/>
                <a:gd name="T43" fmla="*/ 6 h 28"/>
                <a:gd name="T44" fmla="*/ 148 w 194"/>
                <a:gd name="T45" fmla="*/ 5 h 28"/>
                <a:gd name="T46" fmla="*/ 156 w 194"/>
                <a:gd name="T47" fmla="*/ 5 h 28"/>
                <a:gd name="T48" fmla="*/ 162 w 194"/>
                <a:gd name="T49" fmla="*/ 3 h 28"/>
                <a:gd name="T50" fmla="*/ 167 w 194"/>
                <a:gd name="T51" fmla="*/ 3 h 28"/>
                <a:gd name="T52" fmla="*/ 176 w 194"/>
                <a:gd name="T53" fmla="*/ 2 h 28"/>
                <a:gd name="T54" fmla="*/ 181 w 194"/>
                <a:gd name="T55" fmla="*/ 2 h 28"/>
                <a:gd name="T56" fmla="*/ 184 w 194"/>
                <a:gd name="T57" fmla="*/ 0 h 28"/>
                <a:gd name="T58" fmla="*/ 190 w 194"/>
                <a:gd name="T59" fmla="*/ 0 h 28"/>
                <a:gd name="T60" fmla="*/ 193 w 194"/>
                <a:gd name="T61" fmla="*/ 0 h 28"/>
                <a:gd name="T62" fmla="*/ 193 w 194"/>
                <a:gd name="T63" fmla="*/ 3 h 28"/>
                <a:gd name="T64" fmla="*/ 3 w 194"/>
                <a:gd name="T65" fmla="*/ 27 h 28"/>
                <a:gd name="T66" fmla="*/ 0 w 194"/>
                <a:gd name="T67" fmla="*/ 27 h 28"/>
                <a:gd name="T68" fmla="*/ 0 w 194"/>
                <a:gd name="T69" fmla="*/ 25 h 28"/>
                <a:gd name="T70" fmla="*/ 3 w 194"/>
                <a:gd name="T71" fmla="*/ 24 h 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4"/>
                <a:gd name="T109" fmla="*/ 0 h 28"/>
                <a:gd name="T110" fmla="*/ 194 w 194"/>
                <a:gd name="T111" fmla="*/ 28 h 2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4" h="28">
                  <a:moveTo>
                    <a:pt x="3" y="24"/>
                  </a:moveTo>
                  <a:lnTo>
                    <a:pt x="6" y="24"/>
                  </a:lnTo>
                  <a:lnTo>
                    <a:pt x="12" y="24"/>
                  </a:lnTo>
                  <a:lnTo>
                    <a:pt x="14" y="22"/>
                  </a:lnTo>
                  <a:lnTo>
                    <a:pt x="17" y="22"/>
                  </a:lnTo>
                  <a:lnTo>
                    <a:pt x="23" y="22"/>
                  </a:lnTo>
                  <a:lnTo>
                    <a:pt x="28" y="21"/>
                  </a:lnTo>
                  <a:lnTo>
                    <a:pt x="34" y="21"/>
                  </a:lnTo>
                  <a:lnTo>
                    <a:pt x="40" y="19"/>
                  </a:lnTo>
                  <a:lnTo>
                    <a:pt x="48" y="19"/>
                  </a:lnTo>
                  <a:lnTo>
                    <a:pt x="54" y="17"/>
                  </a:lnTo>
                  <a:lnTo>
                    <a:pt x="62" y="17"/>
                  </a:lnTo>
                  <a:lnTo>
                    <a:pt x="70" y="16"/>
                  </a:lnTo>
                  <a:lnTo>
                    <a:pt x="79" y="14"/>
                  </a:lnTo>
                  <a:lnTo>
                    <a:pt x="87" y="14"/>
                  </a:lnTo>
                  <a:lnTo>
                    <a:pt x="96" y="13"/>
                  </a:lnTo>
                  <a:lnTo>
                    <a:pt x="100" y="11"/>
                  </a:lnTo>
                  <a:lnTo>
                    <a:pt x="109" y="10"/>
                  </a:lnTo>
                  <a:lnTo>
                    <a:pt x="117" y="10"/>
                  </a:lnTo>
                  <a:lnTo>
                    <a:pt x="125" y="8"/>
                  </a:lnTo>
                  <a:lnTo>
                    <a:pt x="134" y="8"/>
                  </a:lnTo>
                  <a:lnTo>
                    <a:pt x="142" y="6"/>
                  </a:lnTo>
                  <a:lnTo>
                    <a:pt x="148" y="5"/>
                  </a:lnTo>
                  <a:lnTo>
                    <a:pt x="156" y="5"/>
                  </a:lnTo>
                  <a:lnTo>
                    <a:pt x="162" y="3"/>
                  </a:lnTo>
                  <a:lnTo>
                    <a:pt x="167" y="3"/>
                  </a:lnTo>
                  <a:lnTo>
                    <a:pt x="176" y="2"/>
                  </a:lnTo>
                  <a:lnTo>
                    <a:pt x="181" y="2"/>
                  </a:lnTo>
                  <a:lnTo>
                    <a:pt x="184" y="0"/>
                  </a:lnTo>
                  <a:lnTo>
                    <a:pt x="190" y="0"/>
                  </a:lnTo>
                  <a:lnTo>
                    <a:pt x="193" y="0"/>
                  </a:lnTo>
                  <a:lnTo>
                    <a:pt x="193" y="3"/>
                  </a:lnTo>
                  <a:lnTo>
                    <a:pt x="3" y="27"/>
                  </a:lnTo>
                  <a:lnTo>
                    <a:pt x="0" y="27"/>
                  </a:lnTo>
                  <a:lnTo>
                    <a:pt x="0" y="25"/>
                  </a:lnTo>
                  <a:lnTo>
                    <a:pt x="3" y="24"/>
                  </a:lnTo>
                </a:path>
              </a:pathLst>
            </a:custGeom>
            <a:noFill/>
            <a:ln w="12700" cap="rnd">
              <a:solidFill>
                <a:srgbClr val="000000"/>
              </a:solidFill>
              <a:round/>
              <a:headEnd/>
              <a:tailEnd/>
            </a:ln>
          </p:spPr>
          <p:txBody>
            <a:bodyPr>
              <a:prstTxWarp prst="textNoShape">
                <a:avLst/>
              </a:prstTxWarp>
            </a:bodyPr>
            <a:lstStyle/>
            <a:p>
              <a:endParaRPr lang="en-US"/>
            </a:p>
          </p:txBody>
        </p:sp>
        <p:sp>
          <p:nvSpPr>
            <p:cNvPr id="26093" name="Freeform 8"/>
            <p:cNvSpPr>
              <a:spLocks/>
            </p:cNvSpPr>
            <p:nvPr/>
          </p:nvSpPr>
          <p:spPr bwMode="auto">
            <a:xfrm>
              <a:off x="5157" y="3308"/>
              <a:ext cx="31" cy="24"/>
            </a:xfrm>
            <a:custGeom>
              <a:avLst/>
              <a:gdLst>
                <a:gd name="T0" fmla="*/ 14 w 31"/>
                <a:gd name="T1" fmla="*/ 23 h 24"/>
                <a:gd name="T2" fmla="*/ 19 w 31"/>
                <a:gd name="T3" fmla="*/ 23 h 24"/>
                <a:gd name="T4" fmla="*/ 20 w 31"/>
                <a:gd name="T5" fmla="*/ 22 h 24"/>
                <a:gd name="T6" fmla="*/ 23 w 31"/>
                <a:gd name="T7" fmla="*/ 21 h 24"/>
                <a:gd name="T8" fmla="*/ 25 w 31"/>
                <a:gd name="T9" fmla="*/ 19 h 24"/>
                <a:gd name="T10" fmla="*/ 28 w 31"/>
                <a:gd name="T11" fmla="*/ 18 h 24"/>
                <a:gd name="T12" fmla="*/ 30 w 31"/>
                <a:gd name="T13" fmla="*/ 17 h 24"/>
                <a:gd name="T14" fmla="*/ 30 w 31"/>
                <a:gd name="T15" fmla="*/ 14 h 24"/>
                <a:gd name="T16" fmla="*/ 30 w 31"/>
                <a:gd name="T17" fmla="*/ 12 h 24"/>
                <a:gd name="T18" fmla="*/ 30 w 31"/>
                <a:gd name="T19" fmla="*/ 9 h 24"/>
                <a:gd name="T20" fmla="*/ 30 w 31"/>
                <a:gd name="T21" fmla="*/ 8 h 24"/>
                <a:gd name="T22" fmla="*/ 28 w 31"/>
                <a:gd name="T23" fmla="*/ 5 h 24"/>
                <a:gd name="T24" fmla="*/ 25 w 31"/>
                <a:gd name="T25" fmla="*/ 4 h 24"/>
                <a:gd name="T26" fmla="*/ 23 w 31"/>
                <a:gd name="T27" fmla="*/ 2 h 24"/>
                <a:gd name="T28" fmla="*/ 20 w 31"/>
                <a:gd name="T29" fmla="*/ 1 h 24"/>
                <a:gd name="T30" fmla="*/ 19 w 31"/>
                <a:gd name="T31" fmla="*/ 0 h 24"/>
                <a:gd name="T32" fmla="*/ 14 w 31"/>
                <a:gd name="T33" fmla="*/ 0 h 24"/>
                <a:gd name="T34" fmla="*/ 11 w 31"/>
                <a:gd name="T35" fmla="*/ 0 h 24"/>
                <a:gd name="T36" fmla="*/ 9 w 31"/>
                <a:gd name="T37" fmla="*/ 1 h 24"/>
                <a:gd name="T38" fmla="*/ 7 w 31"/>
                <a:gd name="T39" fmla="*/ 2 h 24"/>
                <a:gd name="T40" fmla="*/ 5 w 31"/>
                <a:gd name="T41" fmla="*/ 4 h 24"/>
                <a:gd name="T42" fmla="*/ 2 w 31"/>
                <a:gd name="T43" fmla="*/ 5 h 24"/>
                <a:gd name="T44" fmla="*/ 0 w 31"/>
                <a:gd name="T45" fmla="*/ 8 h 24"/>
                <a:gd name="T46" fmla="*/ 0 w 31"/>
                <a:gd name="T47" fmla="*/ 9 h 24"/>
                <a:gd name="T48" fmla="*/ 0 w 31"/>
                <a:gd name="T49" fmla="*/ 12 h 24"/>
                <a:gd name="T50" fmla="*/ 0 w 31"/>
                <a:gd name="T51" fmla="*/ 14 h 24"/>
                <a:gd name="T52" fmla="*/ 0 w 31"/>
                <a:gd name="T53" fmla="*/ 17 h 24"/>
                <a:gd name="T54" fmla="*/ 2 w 31"/>
                <a:gd name="T55" fmla="*/ 18 h 24"/>
                <a:gd name="T56" fmla="*/ 5 w 31"/>
                <a:gd name="T57" fmla="*/ 19 h 24"/>
                <a:gd name="T58" fmla="*/ 7 w 31"/>
                <a:gd name="T59" fmla="*/ 21 h 24"/>
                <a:gd name="T60" fmla="*/ 9 w 31"/>
                <a:gd name="T61" fmla="*/ 22 h 24"/>
                <a:gd name="T62" fmla="*/ 11 w 31"/>
                <a:gd name="T63" fmla="*/ 23 h 24"/>
                <a:gd name="T64" fmla="*/ 14 w 31"/>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
                <a:gd name="T100" fmla="*/ 0 h 24"/>
                <a:gd name="T101" fmla="*/ 31 w 31"/>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 h="24">
                  <a:moveTo>
                    <a:pt x="14" y="23"/>
                  </a:moveTo>
                  <a:lnTo>
                    <a:pt x="19" y="23"/>
                  </a:lnTo>
                  <a:lnTo>
                    <a:pt x="20" y="22"/>
                  </a:lnTo>
                  <a:lnTo>
                    <a:pt x="23" y="21"/>
                  </a:lnTo>
                  <a:lnTo>
                    <a:pt x="25" y="19"/>
                  </a:lnTo>
                  <a:lnTo>
                    <a:pt x="28" y="18"/>
                  </a:lnTo>
                  <a:lnTo>
                    <a:pt x="30" y="17"/>
                  </a:lnTo>
                  <a:lnTo>
                    <a:pt x="30" y="14"/>
                  </a:lnTo>
                  <a:lnTo>
                    <a:pt x="30" y="12"/>
                  </a:lnTo>
                  <a:lnTo>
                    <a:pt x="30" y="9"/>
                  </a:lnTo>
                  <a:lnTo>
                    <a:pt x="30" y="8"/>
                  </a:lnTo>
                  <a:lnTo>
                    <a:pt x="28" y="5"/>
                  </a:lnTo>
                  <a:lnTo>
                    <a:pt x="25" y="4"/>
                  </a:lnTo>
                  <a:lnTo>
                    <a:pt x="23" y="2"/>
                  </a:lnTo>
                  <a:lnTo>
                    <a:pt x="20" y="1"/>
                  </a:lnTo>
                  <a:lnTo>
                    <a:pt x="19" y="0"/>
                  </a:lnTo>
                  <a:lnTo>
                    <a:pt x="14" y="0"/>
                  </a:lnTo>
                  <a:lnTo>
                    <a:pt x="11" y="0"/>
                  </a:lnTo>
                  <a:lnTo>
                    <a:pt x="9" y="1"/>
                  </a:lnTo>
                  <a:lnTo>
                    <a:pt x="7" y="2"/>
                  </a:lnTo>
                  <a:lnTo>
                    <a:pt x="5" y="4"/>
                  </a:lnTo>
                  <a:lnTo>
                    <a:pt x="2" y="5"/>
                  </a:lnTo>
                  <a:lnTo>
                    <a:pt x="0" y="8"/>
                  </a:lnTo>
                  <a:lnTo>
                    <a:pt x="0" y="9"/>
                  </a:lnTo>
                  <a:lnTo>
                    <a:pt x="0" y="12"/>
                  </a:lnTo>
                  <a:lnTo>
                    <a:pt x="0" y="14"/>
                  </a:lnTo>
                  <a:lnTo>
                    <a:pt x="0" y="17"/>
                  </a:lnTo>
                  <a:lnTo>
                    <a:pt x="2" y="18"/>
                  </a:lnTo>
                  <a:lnTo>
                    <a:pt x="5" y="19"/>
                  </a:lnTo>
                  <a:lnTo>
                    <a:pt x="7" y="21"/>
                  </a:lnTo>
                  <a:lnTo>
                    <a:pt x="9" y="22"/>
                  </a:lnTo>
                  <a:lnTo>
                    <a:pt x="11" y="23"/>
                  </a:lnTo>
                  <a:lnTo>
                    <a:pt x="14" y="23"/>
                  </a:lnTo>
                </a:path>
              </a:pathLst>
            </a:custGeom>
            <a:solidFill>
              <a:srgbClr val="000000"/>
            </a:solidFill>
            <a:ln w="127000" cap="rnd">
              <a:noFill/>
              <a:round/>
              <a:headEnd/>
              <a:tailEnd/>
            </a:ln>
          </p:spPr>
          <p:txBody>
            <a:bodyPr>
              <a:prstTxWarp prst="textNoShape">
                <a:avLst/>
              </a:prstTxWarp>
            </a:bodyPr>
            <a:lstStyle/>
            <a:p>
              <a:endParaRPr lang="en-US"/>
            </a:p>
          </p:txBody>
        </p:sp>
        <p:sp>
          <p:nvSpPr>
            <p:cNvPr id="26094" name="Freeform 9"/>
            <p:cNvSpPr>
              <a:spLocks/>
            </p:cNvSpPr>
            <p:nvPr/>
          </p:nvSpPr>
          <p:spPr bwMode="auto">
            <a:xfrm>
              <a:off x="5168" y="3309"/>
              <a:ext cx="17" cy="6"/>
            </a:xfrm>
            <a:custGeom>
              <a:avLst/>
              <a:gdLst>
                <a:gd name="T0" fmla="*/ 0 w 17"/>
                <a:gd name="T1" fmla="*/ 1 h 6"/>
                <a:gd name="T2" fmla="*/ 0 w 17"/>
                <a:gd name="T3" fmla="*/ 1 h 6"/>
                <a:gd name="T4" fmla="*/ 2 w 17"/>
                <a:gd name="T5" fmla="*/ 1 h 6"/>
                <a:gd name="T6" fmla="*/ 4 w 17"/>
                <a:gd name="T7" fmla="*/ 0 h 6"/>
                <a:gd name="T8" fmla="*/ 6 w 17"/>
                <a:gd name="T9" fmla="*/ 0 h 6"/>
                <a:gd name="T10" fmla="*/ 8 w 17"/>
                <a:gd name="T11" fmla="*/ 0 h 6"/>
                <a:gd name="T12" fmla="*/ 10 w 17"/>
                <a:gd name="T13" fmla="*/ 1 h 6"/>
                <a:gd name="T14" fmla="*/ 12 w 17"/>
                <a:gd name="T15" fmla="*/ 1 h 6"/>
                <a:gd name="T16" fmla="*/ 12 w 17"/>
                <a:gd name="T17" fmla="*/ 2 h 6"/>
                <a:gd name="T18" fmla="*/ 14 w 17"/>
                <a:gd name="T19" fmla="*/ 3 h 6"/>
                <a:gd name="T20" fmla="*/ 14 w 17"/>
                <a:gd name="T21" fmla="*/ 3 h 6"/>
                <a:gd name="T22" fmla="*/ 16 w 17"/>
                <a:gd name="T23" fmla="*/ 4 h 6"/>
                <a:gd name="T24" fmla="*/ 16 w 17"/>
                <a:gd name="T25" fmla="*/ 5 h 6"/>
                <a:gd name="T26" fmla="*/ 16 w 17"/>
                <a:gd name="T27" fmla="*/ 4 h 6"/>
                <a:gd name="T28" fmla="*/ 14 w 17"/>
                <a:gd name="T29" fmla="*/ 3 h 6"/>
                <a:gd name="T30" fmla="*/ 14 w 17"/>
                <a:gd name="T31" fmla="*/ 3 h 6"/>
                <a:gd name="T32" fmla="*/ 12 w 17"/>
                <a:gd name="T33" fmla="*/ 3 h 6"/>
                <a:gd name="T34" fmla="*/ 10 w 17"/>
                <a:gd name="T35" fmla="*/ 2 h 6"/>
                <a:gd name="T36" fmla="*/ 8 w 17"/>
                <a:gd name="T37" fmla="*/ 1 h 6"/>
                <a:gd name="T38" fmla="*/ 6 w 17"/>
                <a:gd name="T39" fmla="*/ 1 h 6"/>
                <a:gd name="T40" fmla="*/ 4 w 17"/>
                <a:gd name="T41" fmla="*/ 1 h 6"/>
                <a:gd name="T42" fmla="*/ 2 w 17"/>
                <a:gd name="T43" fmla="*/ 1 h 6"/>
                <a:gd name="T44" fmla="*/ 0 w 17"/>
                <a:gd name="T45" fmla="*/ 1 h 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6"/>
                <a:gd name="T71" fmla="*/ 17 w 17"/>
                <a:gd name="T72" fmla="*/ 6 h 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6">
                  <a:moveTo>
                    <a:pt x="0" y="1"/>
                  </a:moveTo>
                  <a:lnTo>
                    <a:pt x="0" y="1"/>
                  </a:lnTo>
                  <a:lnTo>
                    <a:pt x="2" y="1"/>
                  </a:lnTo>
                  <a:lnTo>
                    <a:pt x="4" y="0"/>
                  </a:lnTo>
                  <a:lnTo>
                    <a:pt x="6" y="0"/>
                  </a:lnTo>
                  <a:lnTo>
                    <a:pt x="8" y="0"/>
                  </a:lnTo>
                  <a:lnTo>
                    <a:pt x="10" y="1"/>
                  </a:lnTo>
                  <a:lnTo>
                    <a:pt x="12" y="1"/>
                  </a:lnTo>
                  <a:lnTo>
                    <a:pt x="12" y="2"/>
                  </a:lnTo>
                  <a:lnTo>
                    <a:pt x="14" y="3"/>
                  </a:lnTo>
                  <a:lnTo>
                    <a:pt x="16" y="4"/>
                  </a:lnTo>
                  <a:lnTo>
                    <a:pt x="16" y="5"/>
                  </a:lnTo>
                  <a:lnTo>
                    <a:pt x="16" y="4"/>
                  </a:lnTo>
                  <a:lnTo>
                    <a:pt x="14" y="3"/>
                  </a:lnTo>
                  <a:lnTo>
                    <a:pt x="12" y="3"/>
                  </a:lnTo>
                  <a:lnTo>
                    <a:pt x="10" y="2"/>
                  </a:lnTo>
                  <a:lnTo>
                    <a:pt x="8" y="1"/>
                  </a:lnTo>
                  <a:lnTo>
                    <a:pt x="6" y="1"/>
                  </a:lnTo>
                  <a:lnTo>
                    <a:pt x="4" y="1"/>
                  </a:lnTo>
                  <a:lnTo>
                    <a:pt x="2" y="1"/>
                  </a:lnTo>
                  <a:lnTo>
                    <a:pt x="0"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6095" name="Freeform 10"/>
            <p:cNvSpPr>
              <a:spLocks/>
            </p:cNvSpPr>
            <p:nvPr/>
          </p:nvSpPr>
          <p:spPr bwMode="auto">
            <a:xfrm>
              <a:off x="5203" y="3302"/>
              <a:ext cx="31" cy="24"/>
            </a:xfrm>
            <a:custGeom>
              <a:avLst/>
              <a:gdLst>
                <a:gd name="T0" fmla="*/ 15 w 31"/>
                <a:gd name="T1" fmla="*/ 23 h 24"/>
                <a:gd name="T2" fmla="*/ 17 w 31"/>
                <a:gd name="T3" fmla="*/ 23 h 24"/>
                <a:gd name="T4" fmla="*/ 19 w 31"/>
                <a:gd name="T5" fmla="*/ 22 h 24"/>
                <a:gd name="T6" fmla="*/ 24 w 31"/>
                <a:gd name="T7" fmla="*/ 22 h 24"/>
                <a:gd name="T8" fmla="*/ 26 w 31"/>
                <a:gd name="T9" fmla="*/ 20 h 24"/>
                <a:gd name="T10" fmla="*/ 28 w 31"/>
                <a:gd name="T11" fmla="*/ 18 h 24"/>
                <a:gd name="T12" fmla="*/ 28 w 31"/>
                <a:gd name="T13" fmla="*/ 16 h 24"/>
                <a:gd name="T14" fmla="*/ 30 w 31"/>
                <a:gd name="T15" fmla="*/ 13 h 24"/>
                <a:gd name="T16" fmla="*/ 30 w 31"/>
                <a:gd name="T17" fmla="*/ 12 h 24"/>
                <a:gd name="T18" fmla="*/ 30 w 31"/>
                <a:gd name="T19" fmla="*/ 10 h 24"/>
                <a:gd name="T20" fmla="*/ 28 w 31"/>
                <a:gd name="T21" fmla="*/ 7 h 24"/>
                <a:gd name="T22" fmla="*/ 28 w 31"/>
                <a:gd name="T23" fmla="*/ 6 h 24"/>
                <a:gd name="T24" fmla="*/ 26 w 31"/>
                <a:gd name="T25" fmla="*/ 3 h 24"/>
                <a:gd name="T26" fmla="*/ 24 w 31"/>
                <a:gd name="T27" fmla="*/ 1 h 24"/>
                <a:gd name="T28" fmla="*/ 19 w 31"/>
                <a:gd name="T29" fmla="*/ 0 h 24"/>
                <a:gd name="T30" fmla="*/ 17 w 31"/>
                <a:gd name="T31" fmla="*/ 0 h 24"/>
                <a:gd name="T32" fmla="*/ 15 w 31"/>
                <a:gd name="T33" fmla="*/ 0 h 24"/>
                <a:gd name="T34" fmla="*/ 13 w 31"/>
                <a:gd name="T35" fmla="*/ 0 h 24"/>
                <a:gd name="T36" fmla="*/ 8 w 31"/>
                <a:gd name="T37" fmla="*/ 0 h 24"/>
                <a:gd name="T38" fmla="*/ 6 w 31"/>
                <a:gd name="T39" fmla="*/ 1 h 24"/>
                <a:gd name="T40" fmla="*/ 5 w 31"/>
                <a:gd name="T41" fmla="*/ 3 h 24"/>
                <a:gd name="T42" fmla="*/ 5 w 31"/>
                <a:gd name="T43" fmla="*/ 6 h 24"/>
                <a:gd name="T44" fmla="*/ 2 w 31"/>
                <a:gd name="T45" fmla="*/ 7 h 24"/>
                <a:gd name="T46" fmla="*/ 2 w 31"/>
                <a:gd name="T47" fmla="*/ 10 h 24"/>
                <a:gd name="T48" fmla="*/ 0 w 31"/>
                <a:gd name="T49" fmla="*/ 12 h 24"/>
                <a:gd name="T50" fmla="*/ 2 w 31"/>
                <a:gd name="T51" fmla="*/ 13 h 24"/>
                <a:gd name="T52" fmla="*/ 2 w 31"/>
                <a:gd name="T53" fmla="*/ 16 h 24"/>
                <a:gd name="T54" fmla="*/ 5 w 31"/>
                <a:gd name="T55" fmla="*/ 18 h 24"/>
                <a:gd name="T56" fmla="*/ 5 w 31"/>
                <a:gd name="T57" fmla="*/ 20 h 24"/>
                <a:gd name="T58" fmla="*/ 6 w 31"/>
                <a:gd name="T59" fmla="*/ 22 h 24"/>
                <a:gd name="T60" fmla="*/ 8 w 31"/>
                <a:gd name="T61" fmla="*/ 22 h 24"/>
                <a:gd name="T62" fmla="*/ 13 w 31"/>
                <a:gd name="T63" fmla="*/ 23 h 24"/>
                <a:gd name="T64" fmla="*/ 15 w 31"/>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
                <a:gd name="T100" fmla="*/ 0 h 24"/>
                <a:gd name="T101" fmla="*/ 31 w 31"/>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 h="24">
                  <a:moveTo>
                    <a:pt x="15" y="23"/>
                  </a:moveTo>
                  <a:lnTo>
                    <a:pt x="17" y="23"/>
                  </a:lnTo>
                  <a:lnTo>
                    <a:pt x="19" y="22"/>
                  </a:lnTo>
                  <a:lnTo>
                    <a:pt x="24" y="22"/>
                  </a:lnTo>
                  <a:lnTo>
                    <a:pt x="26" y="20"/>
                  </a:lnTo>
                  <a:lnTo>
                    <a:pt x="28" y="18"/>
                  </a:lnTo>
                  <a:lnTo>
                    <a:pt x="28" y="16"/>
                  </a:lnTo>
                  <a:lnTo>
                    <a:pt x="30" y="13"/>
                  </a:lnTo>
                  <a:lnTo>
                    <a:pt x="30" y="12"/>
                  </a:lnTo>
                  <a:lnTo>
                    <a:pt x="30" y="10"/>
                  </a:lnTo>
                  <a:lnTo>
                    <a:pt x="28" y="7"/>
                  </a:lnTo>
                  <a:lnTo>
                    <a:pt x="28" y="6"/>
                  </a:lnTo>
                  <a:lnTo>
                    <a:pt x="26" y="3"/>
                  </a:lnTo>
                  <a:lnTo>
                    <a:pt x="24" y="1"/>
                  </a:lnTo>
                  <a:lnTo>
                    <a:pt x="19" y="0"/>
                  </a:lnTo>
                  <a:lnTo>
                    <a:pt x="17" y="0"/>
                  </a:lnTo>
                  <a:lnTo>
                    <a:pt x="15" y="0"/>
                  </a:lnTo>
                  <a:lnTo>
                    <a:pt x="13" y="0"/>
                  </a:lnTo>
                  <a:lnTo>
                    <a:pt x="8" y="0"/>
                  </a:lnTo>
                  <a:lnTo>
                    <a:pt x="6" y="1"/>
                  </a:lnTo>
                  <a:lnTo>
                    <a:pt x="5" y="3"/>
                  </a:lnTo>
                  <a:lnTo>
                    <a:pt x="5" y="6"/>
                  </a:lnTo>
                  <a:lnTo>
                    <a:pt x="2" y="7"/>
                  </a:lnTo>
                  <a:lnTo>
                    <a:pt x="2" y="10"/>
                  </a:lnTo>
                  <a:lnTo>
                    <a:pt x="0" y="12"/>
                  </a:lnTo>
                  <a:lnTo>
                    <a:pt x="2" y="13"/>
                  </a:lnTo>
                  <a:lnTo>
                    <a:pt x="2" y="16"/>
                  </a:lnTo>
                  <a:lnTo>
                    <a:pt x="5" y="18"/>
                  </a:lnTo>
                  <a:lnTo>
                    <a:pt x="5" y="20"/>
                  </a:lnTo>
                  <a:lnTo>
                    <a:pt x="6" y="22"/>
                  </a:lnTo>
                  <a:lnTo>
                    <a:pt x="8" y="22"/>
                  </a:lnTo>
                  <a:lnTo>
                    <a:pt x="13" y="23"/>
                  </a:lnTo>
                  <a:lnTo>
                    <a:pt x="15" y="23"/>
                  </a:lnTo>
                </a:path>
              </a:pathLst>
            </a:custGeom>
            <a:solidFill>
              <a:srgbClr val="000000"/>
            </a:solidFill>
            <a:ln w="127000" cap="rnd">
              <a:noFill/>
              <a:round/>
              <a:headEnd/>
              <a:tailEnd/>
            </a:ln>
          </p:spPr>
          <p:txBody>
            <a:bodyPr>
              <a:prstTxWarp prst="textNoShape">
                <a:avLst/>
              </a:prstTxWarp>
            </a:bodyPr>
            <a:lstStyle/>
            <a:p>
              <a:endParaRPr lang="en-US"/>
            </a:p>
          </p:txBody>
        </p:sp>
        <p:sp>
          <p:nvSpPr>
            <p:cNvPr id="26096" name="Freeform 11"/>
            <p:cNvSpPr>
              <a:spLocks/>
            </p:cNvSpPr>
            <p:nvPr/>
          </p:nvSpPr>
          <p:spPr bwMode="auto">
            <a:xfrm>
              <a:off x="5213" y="3304"/>
              <a:ext cx="16" cy="6"/>
            </a:xfrm>
            <a:custGeom>
              <a:avLst/>
              <a:gdLst>
                <a:gd name="T0" fmla="*/ 0 w 16"/>
                <a:gd name="T1" fmla="*/ 1 h 6"/>
                <a:gd name="T2" fmla="*/ 0 w 16"/>
                <a:gd name="T3" fmla="*/ 1 h 6"/>
                <a:gd name="T4" fmla="*/ 2 w 16"/>
                <a:gd name="T5" fmla="*/ 1 h 6"/>
                <a:gd name="T6" fmla="*/ 2 w 16"/>
                <a:gd name="T7" fmla="*/ 0 h 6"/>
                <a:gd name="T8" fmla="*/ 4 w 16"/>
                <a:gd name="T9" fmla="*/ 0 h 6"/>
                <a:gd name="T10" fmla="*/ 6 w 16"/>
                <a:gd name="T11" fmla="*/ 0 h 6"/>
                <a:gd name="T12" fmla="*/ 7 w 16"/>
                <a:gd name="T13" fmla="*/ 0 h 6"/>
                <a:gd name="T14" fmla="*/ 9 w 16"/>
                <a:gd name="T15" fmla="*/ 0 h 6"/>
                <a:gd name="T16" fmla="*/ 11 w 16"/>
                <a:gd name="T17" fmla="*/ 1 h 6"/>
                <a:gd name="T18" fmla="*/ 13 w 16"/>
                <a:gd name="T19" fmla="*/ 2 h 6"/>
                <a:gd name="T20" fmla="*/ 15 w 16"/>
                <a:gd name="T21" fmla="*/ 3 h 6"/>
                <a:gd name="T22" fmla="*/ 15 w 16"/>
                <a:gd name="T23" fmla="*/ 3 h 6"/>
                <a:gd name="T24" fmla="*/ 15 w 16"/>
                <a:gd name="T25" fmla="*/ 4 h 6"/>
                <a:gd name="T26" fmla="*/ 15 w 16"/>
                <a:gd name="T27" fmla="*/ 5 h 6"/>
                <a:gd name="T28" fmla="*/ 15 w 16"/>
                <a:gd name="T29" fmla="*/ 4 h 6"/>
                <a:gd name="T30" fmla="*/ 15 w 16"/>
                <a:gd name="T31" fmla="*/ 3 h 6"/>
                <a:gd name="T32" fmla="*/ 13 w 16"/>
                <a:gd name="T33" fmla="*/ 3 h 6"/>
                <a:gd name="T34" fmla="*/ 11 w 16"/>
                <a:gd name="T35" fmla="*/ 2 h 6"/>
                <a:gd name="T36" fmla="*/ 11 w 16"/>
                <a:gd name="T37" fmla="*/ 1 h 6"/>
                <a:gd name="T38" fmla="*/ 9 w 16"/>
                <a:gd name="T39" fmla="*/ 1 h 6"/>
                <a:gd name="T40" fmla="*/ 7 w 16"/>
                <a:gd name="T41" fmla="*/ 0 h 6"/>
                <a:gd name="T42" fmla="*/ 6 w 16"/>
                <a:gd name="T43" fmla="*/ 0 h 6"/>
                <a:gd name="T44" fmla="*/ 4 w 16"/>
                <a:gd name="T45" fmla="*/ 0 h 6"/>
                <a:gd name="T46" fmla="*/ 2 w 16"/>
                <a:gd name="T47" fmla="*/ 0 h 6"/>
                <a:gd name="T48" fmla="*/ 2 w 16"/>
                <a:gd name="T49" fmla="*/ 1 h 6"/>
                <a:gd name="T50" fmla="*/ 0 w 16"/>
                <a:gd name="T51" fmla="*/ 1 h 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6"/>
                <a:gd name="T80" fmla="*/ 16 w 16"/>
                <a:gd name="T81" fmla="*/ 6 h 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6">
                  <a:moveTo>
                    <a:pt x="0" y="1"/>
                  </a:moveTo>
                  <a:lnTo>
                    <a:pt x="0" y="1"/>
                  </a:lnTo>
                  <a:lnTo>
                    <a:pt x="2" y="1"/>
                  </a:lnTo>
                  <a:lnTo>
                    <a:pt x="2" y="0"/>
                  </a:lnTo>
                  <a:lnTo>
                    <a:pt x="4" y="0"/>
                  </a:lnTo>
                  <a:lnTo>
                    <a:pt x="6" y="0"/>
                  </a:lnTo>
                  <a:lnTo>
                    <a:pt x="7" y="0"/>
                  </a:lnTo>
                  <a:lnTo>
                    <a:pt x="9" y="0"/>
                  </a:lnTo>
                  <a:lnTo>
                    <a:pt x="11" y="1"/>
                  </a:lnTo>
                  <a:lnTo>
                    <a:pt x="13" y="2"/>
                  </a:lnTo>
                  <a:lnTo>
                    <a:pt x="15" y="3"/>
                  </a:lnTo>
                  <a:lnTo>
                    <a:pt x="15" y="4"/>
                  </a:lnTo>
                  <a:lnTo>
                    <a:pt x="15" y="5"/>
                  </a:lnTo>
                  <a:lnTo>
                    <a:pt x="15" y="4"/>
                  </a:lnTo>
                  <a:lnTo>
                    <a:pt x="15" y="3"/>
                  </a:lnTo>
                  <a:lnTo>
                    <a:pt x="13" y="3"/>
                  </a:lnTo>
                  <a:lnTo>
                    <a:pt x="11" y="2"/>
                  </a:lnTo>
                  <a:lnTo>
                    <a:pt x="11" y="1"/>
                  </a:lnTo>
                  <a:lnTo>
                    <a:pt x="9" y="1"/>
                  </a:lnTo>
                  <a:lnTo>
                    <a:pt x="7" y="0"/>
                  </a:lnTo>
                  <a:lnTo>
                    <a:pt x="6" y="0"/>
                  </a:lnTo>
                  <a:lnTo>
                    <a:pt x="4" y="0"/>
                  </a:lnTo>
                  <a:lnTo>
                    <a:pt x="2" y="0"/>
                  </a:lnTo>
                  <a:lnTo>
                    <a:pt x="2" y="1"/>
                  </a:lnTo>
                  <a:lnTo>
                    <a:pt x="0"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6097" name="Freeform 12"/>
            <p:cNvSpPr>
              <a:spLocks/>
            </p:cNvSpPr>
            <p:nvPr/>
          </p:nvSpPr>
          <p:spPr bwMode="auto">
            <a:xfrm>
              <a:off x="4908" y="3325"/>
              <a:ext cx="153" cy="11"/>
            </a:xfrm>
            <a:custGeom>
              <a:avLst/>
              <a:gdLst>
                <a:gd name="T0" fmla="*/ 6 w 153"/>
                <a:gd name="T1" fmla="*/ 9 h 11"/>
                <a:gd name="T2" fmla="*/ 8 w 153"/>
                <a:gd name="T3" fmla="*/ 8 h 11"/>
                <a:gd name="T4" fmla="*/ 13 w 153"/>
                <a:gd name="T5" fmla="*/ 8 h 11"/>
                <a:gd name="T6" fmla="*/ 21 w 153"/>
                <a:gd name="T7" fmla="*/ 8 h 11"/>
                <a:gd name="T8" fmla="*/ 32 w 153"/>
                <a:gd name="T9" fmla="*/ 6 h 11"/>
                <a:gd name="T10" fmla="*/ 43 w 153"/>
                <a:gd name="T11" fmla="*/ 6 h 11"/>
                <a:gd name="T12" fmla="*/ 53 w 153"/>
                <a:gd name="T13" fmla="*/ 6 h 11"/>
                <a:gd name="T14" fmla="*/ 67 w 153"/>
                <a:gd name="T15" fmla="*/ 4 h 11"/>
                <a:gd name="T16" fmla="*/ 80 w 153"/>
                <a:gd name="T17" fmla="*/ 3 h 11"/>
                <a:gd name="T18" fmla="*/ 93 w 153"/>
                <a:gd name="T19" fmla="*/ 3 h 11"/>
                <a:gd name="T20" fmla="*/ 106 w 153"/>
                <a:gd name="T21" fmla="*/ 2 h 11"/>
                <a:gd name="T22" fmla="*/ 117 w 153"/>
                <a:gd name="T23" fmla="*/ 2 h 11"/>
                <a:gd name="T24" fmla="*/ 127 w 153"/>
                <a:gd name="T25" fmla="*/ 1 h 11"/>
                <a:gd name="T26" fmla="*/ 136 w 153"/>
                <a:gd name="T27" fmla="*/ 1 h 11"/>
                <a:gd name="T28" fmla="*/ 143 w 153"/>
                <a:gd name="T29" fmla="*/ 0 h 11"/>
                <a:gd name="T30" fmla="*/ 149 w 153"/>
                <a:gd name="T31" fmla="*/ 0 h 11"/>
                <a:gd name="T32" fmla="*/ 152 w 153"/>
                <a:gd name="T33" fmla="*/ 1 h 11"/>
                <a:gd name="T34" fmla="*/ 149 w 153"/>
                <a:gd name="T35" fmla="*/ 2 h 11"/>
                <a:gd name="T36" fmla="*/ 143 w 153"/>
                <a:gd name="T37" fmla="*/ 2 h 11"/>
                <a:gd name="T38" fmla="*/ 136 w 153"/>
                <a:gd name="T39" fmla="*/ 2 h 11"/>
                <a:gd name="T40" fmla="*/ 127 w 153"/>
                <a:gd name="T41" fmla="*/ 3 h 11"/>
                <a:gd name="T42" fmla="*/ 120 w 153"/>
                <a:gd name="T43" fmla="*/ 3 h 11"/>
                <a:gd name="T44" fmla="*/ 106 w 153"/>
                <a:gd name="T45" fmla="*/ 4 h 11"/>
                <a:gd name="T46" fmla="*/ 96 w 153"/>
                <a:gd name="T47" fmla="*/ 6 h 11"/>
                <a:gd name="T48" fmla="*/ 83 w 153"/>
                <a:gd name="T49" fmla="*/ 6 h 11"/>
                <a:gd name="T50" fmla="*/ 69 w 153"/>
                <a:gd name="T51" fmla="*/ 6 h 11"/>
                <a:gd name="T52" fmla="*/ 56 w 153"/>
                <a:gd name="T53" fmla="*/ 8 h 11"/>
                <a:gd name="T54" fmla="*/ 46 w 153"/>
                <a:gd name="T55" fmla="*/ 8 h 11"/>
                <a:gd name="T56" fmla="*/ 34 w 153"/>
                <a:gd name="T57" fmla="*/ 9 h 11"/>
                <a:gd name="T58" fmla="*/ 24 w 153"/>
                <a:gd name="T59" fmla="*/ 9 h 11"/>
                <a:gd name="T60" fmla="*/ 16 w 153"/>
                <a:gd name="T61" fmla="*/ 10 h 11"/>
                <a:gd name="T62" fmla="*/ 10 w 153"/>
                <a:gd name="T63" fmla="*/ 10 h 11"/>
                <a:gd name="T64" fmla="*/ 6 w 153"/>
                <a:gd name="T65" fmla="*/ 10 h 11"/>
                <a:gd name="T66" fmla="*/ 0 w 153"/>
                <a:gd name="T67" fmla="*/ 9 h 11"/>
                <a:gd name="T68" fmla="*/ 6 w 153"/>
                <a:gd name="T69" fmla="*/ 9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3"/>
                <a:gd name="T106" fmla="*/ 0 h 11"/>
                <a:gd name="T107" fmla="*/ 153 w 153"/>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3" h="11">
                  <a:moveTo>
                    <a:pt x="6" y="9"/>
                  </a:moveTo>
                  <a:lnTo>
                    <a:pt x="6" y="9"/>
                  </a:lnTo>
                  <a:lnTo>
                    <a:pt x="6" y="8"/>
                  </a:lnTo>
                  <a:lnTo>
                    <a:pt x="8" y="8"/>
                  </a:lnTo>
                  <a:lnTo>
                    <a:pt x="10" y="8"/>
                  </a:lnTo>
                  <a:lnTo>
                    <a:pt x="13" y="8"/>
                  </a:lnTo>
                  <a:lnTo>
                    <a:pt x="16" y="8"/>
                  </a:lnTo>
                  <a:lnTo>
                    <a:pt x="21" y="8"/>
                  </a:lnTo>
                  <a:lnTo>
                    <a:pt x="27" y="6"/>
                  </a:lnTo>
                  <a:lnTo>
                    <a:pt x="32" y="6"/>
                  </a:lnTo>
                  <a:lnTo>
                    <a:pt x="37" y="6"/>
                  </a:lnTo>
                  <a:lnTo>
                    <a:pt x="43" y="6"/>
                  </a:lnTo>
                  <a:lnTo>
                    <a:pt x="48" y="6"/>
                  </a:lnTo>
                  <a:lnTo>
                    <a:pt x="53" y="6"/>
                  </a:lnTo>
                  <a:lnTo>
                    <a:pt x="61" y="4"/>
                  </a:lnTo>
                  <a:lnTo>
                    <a:pt x="67" y="4"/>
                  </a:lnTo>
                  <a:lnTo>
                    <a:pt x="74" y="4"/>
                  </a:lnTo>
                  <a:lnTo>
                    <a:pt x="80" y="3"/>
                  </a:lnTo>
                  <a:lnTo>
                    <a:pt x="87" y="3"/>
                  </a:lnTo>
                  <a:lnTo>
                    <a:pt x="93" y="3"/>
                  </a:lnTo>
                  <a:lnTo>
                    <a:pt x="99" y="2"/>
                  </a:lnTo>
                  <a:lnTo>
                    <a:pt x="106" y="2"/>
                  </a:lnTo>
                  <a:lnTo>
                    <a:pt x="112" y="2"/>
                  </a:lnTo>
                  <a:lnTo>
                    <a:pt x="117" y="2"/>
                  </a:lnTo>
                  <a:lnTo>
                    <a:pt x="123" y="1"/>
                  </a:lnTo>
                  <a:lnTo>
                    <a:pt x="127" y="1"/>
                  </a:lnTo>
                  <a:lnTo>
                    <a:pt x="133" y="1"/>
                  </a:lnTo>
                  <a:lnTo>
                    <a:pt x="136" y="1"/>
                  </a:lnTo>
                  <a:lnTo>
                    <a:pt x="141" y="0"/>
                  </a:lnTo>
                  <a:lnTo>
                    <a:pt x="143" y="0"/>
                  </a:lnTo>
                  <a:lnTo>
                    <a:pt x="146" y="0"/>
                  </a:lnTo>
                  <a:lnTo>
                    <a:pt x="149" y="0"/>
                  </a:lnTo>
                  <a:lnTo>
                    <a:pt x="152" y="0"/>
                  </a:lnTo>
                  <a:lnTo>
                    <a:pt x="152" y="1"/>
                  </a:lnTo>
                  <a:lnTo>
                    <a:pt x="152" y="2"/>
                  </a:lnTo>
                  <a:lnTo>
                    <a:pt x="149" y="2"/>
                  </a:lnTo>
                  <a:lnTo>
                    <a:pt x="146" y="2"/>
                  </a:lnTo>
                  <a:lnTo>
                    <a:pt x="143" y="2"/>
                  </a:lnTo>
                  <a:lnTo>
                    <a:pt x="141" y="2"/>
                  </a:lnTo>
                  <a:lnTo>
                    <a:pt x="136" y="2"/>
                  </a:lnTo>
                  <a:lnTo>
                    <a:pt x="133" y="3"/>
                  </a:lnTo>
                  <a:lnTo>
                    <a:pt x="127" y="3"/>
                  </a:lnTo>
                  <a:lnTo>
                    <a:pt x="123" y="3"/>
                  </a:lnTo>
                  <a:lnTo>
                    <a:pt x="120" y="3"/>
                  </a:lnTo>
                  <a:lnTo>
                    <a:pt x="112" y="4"/>
                  </a:lnTo>
                  <a:lnTo>
                    <a:pt x="106" y="4"/>
                  </a:lnTo>
                  <a:lnTo>
                    <a:pt x="101" y="4"/>
                  </a:lnTo>
                  <a:lnTo>
                    <a:pt x="96" y="6"/>
                  </a:lnTo>
                  <a:lnTo>
                    <a:pt x="90" y="6"/>
                  </a:lnTo>
                  <a:lnTo>
                    <a:pt x="83" y="6"/>
                  </a:lnTo>
                  <a:lnTo>
                    <a:pt x="74" y="6"/>
                  </a:lnTo>
                  <a:lnTo>
                    <a:pt x="69" y="6"/>
                  </a:lnTo>
                  <a:lnTo>
                    <a:pt x="64" y="6"/>
                  </a:lnTo>
                  <a:lnTo>
                    <a:pt x="56" y="8"/>
                  </a:lnTo>
                  <a:lnTo>
                    <a:pt x="50" y="8"/>
                  </a:lnTo>
                  <a:lnTo>
                    <a:pt x="46" y="8"/>
                  </a:lnTo>
                  <a:lnTo>
                    <a:pt x="40" y="9"/>
                  </a:lnTo>
                  <a:lnTo>
                    <a:pt x="34" y="9"/>
                  </a:lnTo>
                  <a:lnTo>
                    <a:pt x="29" y="9"/>
                  </a:lnTo>
                  <a:lnTo>
                    <a:pt x="24" y="9"/>
                  </a:lnTo>
                  <a:lnTo>
                    <a:pt x="19" y="9"/>
                  </a:lnTo>
                  <a:lnTo>
                    <a:pt x="16" y="10"/>
                  </a:lnTo>
                  <a:lnTo>
                    <a:pt x="13" y="10"/>
                  </a:lnTo>
                  <a:lnTo>
                    <a:pt x="10" y="10"/>
                  </a:lnTo>
                  <a:lnTo>
                    <a:pt x="8" y="10"/>
                  </a:lnTo>
                  <a:lnTo>
                    <a:pt x="6" y="10"/>
                  </a:lnTo>
                  <a:lnTo>
                    <a:pt x="3" y="10"/>
                  </a:lnTo>
                  <a:lnTo>
                    <a:pt x="0" y="9"/>
                  </a:lnTo>
                  <a:lnTo>
                    <a:pt x="3" y="9"/>
                  </a:lnTo>
                  <a:lnTo>
                    <a:pt x="6" y="9"/>
                  </a:lnTo>
                </a:path>
              </a:pathLst>
            </a:custGeom>
            <a:solidFill>
              <a:srgbClr val="734D0D"/>
            </a:solidFill>
            <a:ln w="127000" cap="rnd">
              <a:noFill/>
              <a:round/>
              <a:headEnd/>
              <a:tailEnd/>
            </a:ln>
          </p:spPr>
          <p:txBody>
            <a:bodyPr>
              <a:prstTxWarp prst="textNoShape">
                <a:avLst/>
              </a:prstTxWarp>
            </a:bodyPr>
            <a:lstStyle/>
            <a:p>
              <a:endParaRPr lang="en-US"/>
            </a:p>
          </p:txBody>
        </p:sp>
        <p:sp>
          <p:nvSpPr>
            <p:cNvPr id="26098" name="Freeform 13"/>
            <p:cNvSpPr>
              <a:spLocks/>
            </p:cNvSpPr>
            <p:nvPr/>
          </p:nvSpPr>
          <p:spPr bwMode="auto">
            <a:xfrm>
              <a:off x="4908" y="3325"/>
              <a:ext cx="161" cy="15"/>
            </a:xfrm>
            <a:custGeom>
              <a:avLst/>
              <a:gdLst>
                <a:gd name="T0" fmla="*/ 6 w 161"/>
                <a:gd name="T1" fmla="*/ 11 h 15"/>
                <a:gd name="T2" fmla="*/ 11 w 161"/>
                <a:gd name="T3" fmla="*/ 11 h 15"/>
                <a:gd name="T4" fmla="*/ 17 w 161"/>
                <a:gd name="T5" fmla="*/ 11 h 15"/>
                <a:gd name="T6" fmla="*/ 28 w 161"/>
                <a:gd name="T7" fmla="*/ 9 h 15"/>
                <a:gd name="T8" fmla="*/ 36 w 161"/>
                <a:gd name="T9" fmla="*/ 8 h 15"/>
                <a:gd name="T10" fmla="*/ 50 w 161"/>
                <a:gd name="T11" fmla="*/ 8 h 15"/>
                <a:gd name="T12" fmla="*/ 62 w 161"/>
                <a:gd name="T13" fmla="*/ 6 h 15"/>
                <a:gd name="T14" fmla="*/ 78 w 161"/>
                <a:gd name="T15" fmla="*/ 4 h 15"/>
                <a:gd name="T16" fmla="*/ 90 w 161"/>
                <a:gd name="T17" fmla="*/ 4 h 15"/>
                <a:gd name="T18" fmla="*/ 104 w 161"/>
                <a:gd name="T19" fmla="*/ 3 h 15"/>
                <a:gd name="T20" fmla="*/ 118 w 161"/>
                <a:gd name="T21" fmla="*/ 3 h 15"/>
                <a:gd name="T22" fmla="*/ 129 w 161"/>
                <a:gd name="T23" fmla="*/ 1 h 15"/>
                <a:gd name="T24" fmla="*/ 137 w 161"/>
                <a:gd name="T25" fmla="*/ 1 h 15"/>
                <a:gd name="T26" fmla="*/ 146 w 161"/>
                <a:gd name="T27" fmla="*/ 0 h 15"/>
                <a:gd name="T28" fmla="*/ 151 w 161"/>
                <a:gd name="T29" fmla="*/ 0 h 15"/>
                <a:gd name="T30" fmla="*/ 157 w 161"/>
                <a:gd name="T31" fmla="*/ 0 h 15"/>
                <a:gd name="T32" fmla="*/ 160 w 161"/>
                <a:gd name="T33" fmla="*/ 1 h 15"/>
                <a:gd name="T34" fmla="*/ 154 w 161"/>
                <a:gd name="T35" fmla="*/ 3 h 15"/>
                <a:gd name="T36" fmla="*/ 148 w 161"/>
                <a:gd name="T37" fmla="*/ 3 h 15"/>
                <a:gd name="T38" fmla="*/ 143 w 161"/>
                <a:gd name="T39" fmla="*/ 3 h 15"/>
                <a:gd name="T40" fmla="*/ 134 w 161"/>
                <a:gd name="T41" fmla="*/ 4 h 15"/>
                <a:gd name="T42" fmla="*/ 123 w 161"/>
                <a:gd name="T43" fmla="*/ 4 h 15"/>
                <a:gd name="T44" fmla="*/ 112 w 161"/>
                <a:gd name="T45" fmla="*/ 6 h 15"/>
                <a:gd name="T46" fmla="*/ 98 w 161"/>
                <a:gd name="T47" fmla="*/ 6 h 15"/>
                <a:gd name="T48" fmla="*/ 87 w 161"/>
                <a:gd name="T49" fmla="*/ 8 h 15"/>
                <a:gd name="T50" fmla="*/ 73 w 161"/>
                <a:gd name="T51" fmla="*/ 9 h 15"/>
                <a:gd name="T52" fmla="*/ 59 w 161"/>
                <a:gd name="T53" fmla="*/ 9 h 15"/>
                <a:gd name="T54" fmla="*/ 48 w 161"/>
                <a:gd name="T55" fmla="*/ 11 h 15"/>
                <a:gd name="T56" fmla="*/ 34 w 161"/>
                <a:gd name="T57" fmla="*/ 12 h 15"/>
                <a:gd name="T58" fmla="*/ 25 w 161"/>
                <a:gd name="T59" fmla="*/ 12 h 15"/>
                <a:gd name="T60" fmla="*/ 17 w 161"/>
                <a:gd name="T61" fmla="*/ 12 h 15"/>
                <a:gd name="T62" fmla="*/ 8 w 161"/>
                <a:gd name="T63" fmla="*/ 14 h 15"/>
                <a:gd name="T64" fmla="*/ 0 w 161"/>
                <a:gd name="T65" fmla="*/ 12 h 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15"/>
                <a:gd name="T101" fmla="*/ 161 w 161"/>
                <a:gd name="T102" fmla="*/ 15 h 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15">
                  <a:moveTo>
                    <a:pt x="3" y="11"/>
                  </a:moveTo>
                  <a:lnTo>
                    <a:pt x="6" y="11"/>
                  </a:lnTo>
                  <a:lnTo>
                    <a:pt x="8" y="11"/>
                  </a:lnTo>
                  <a:lnTo>
                    <a:pt x="11" y="11"/>
                  </a:lnTo>
                  <a:lnTo>
                    <a:pt x="14" y="11"/>
                  </a:lnTo>
                  <a:lnTo>
                    <a:pt x="17" y="11"/>
                  </a:lnTo>
                  <a:lnTo>
                    <a:pt x="22" y="9"/>
                  </a:lnTo>
                  <a:lnTo>
                    <a:pt x="28" y="9"/>
                  </a:lnTo>
                  <a:lnTo>
                    <a:pt x="31" y="9"/>
                  </a:lnTo>
                  <a:lnTo>
                    <a:pt x="36" y="8"/>
                  </a:lnTo>
                  <a:lnTo>
                    <a:pt x="45" y="8"/>
                  </a:lnTo>
                  <a:lnTo>
                    <a:pt x="50" y="8"/>
                  </a:lnTo>
                  <a:lnTo>
                    <a:pt x="56" y="6"/>
                  </a:lnTo>
                  <a:lnTo>
                    <a:pt x="62" y="6"/>
                  </a:lnTo>
                  <a:lnTo>
                    <a:pt x="70" y="6"/>
                  </a:lnTo>
                  <a:lnTo>
                    <a:pt x="78" y="4"/>
                  </a:lnTo>
                  <a:lnTo>
                    <a:pt x="84" y="4"/>
                  </a:lnTo>
                  <a:lnTo>
                    <a:pt x="90" y="4"/>
                  </a:lnTo>
                  <a:lnTo>
                    <a:pt x="98" y="3"/>
                  </a:lnTo>
                  <a:lnTo>
                    <a:pt x="104" y="3"/>
                  </a:lnTo>
                  <a:lnTo>
                    <a:pt x="112" y="3"/>
                  </a:lnTo>
                  <a:lnTo>
                    <a:pt x="118" y="3"/>
                  </a:lnTo>
                  <a:lnTo>
                    <a:pt x="123" y="1"/>
                  </a:lnTo>
                  <a:lnTo>
                    <a:pt x="129" y="1"/>
                  </a:lnTo>
                  <a:lnTo>
                    <a:pt x="134" y="1"/>
                  </a:lnTo>
                  <a:lnTo>
                    <a:pt x="137" y="1"/>
                  </a:lnTo>
                  <a:lnTo>
                    <a:pt x="143" y="0"/>
                  </a:lnTo>
                  <a:lnTo>
                    <a:pt x="146" y="0"/>
                  </a:lnTo>
                  <a:lnTo>
                    <a:pt x="148" y="0"/>
                  </a:lnTo>
                  <a:lnTo>
                    <a:pt x="151" y="0"/>
                  </a:lnTo>
                  <a:lnTo>
                    <a:pt x="154" y="0"/>
                  </a:lnTo>
                  <a:lnTo>
                    <a:pt x="157" y="0"/>
                  </a:lnTo>
                  <a:lnTo>
                    <a:pt x="160" y="0"/>
                  </a:lnTo>
                  <a:lnTo>
                    <a:pt x="160" y="1"/>
                  </a:lnTo>
                  <a:lnTo>
                    <a:pt x="157" y="3"/>
                  </a:lnTo>
                  <a:lnTo>
                    <a:pt x="154" y="3"/>
                  </a:lnTo>
                  <a:lnTo>
                    <a:pt x="151" y="3"/>
                  </a:lnTo>
                  <a:lnTo>
                    <a:pt x="148" y="3"/>
                  </a:lnTo>
                  <a:lnTo>
                    <a:pt x="146" y="3"/>
                  </a:lnTo>
                  <a:lnTo>
                    <a:pt x="143" y="3"/>
                  </a:lnTo>
                  <a:lnTo>
                    <a:pt x="140" y="3"/>
                  </a:lnTo>
                  <a:lnTo>
                    <a:pt x="134" y="4"/>
                  </a:lnTo>
                  <a:lnTo>
                    <a:pt x="129" y="4"/>
                  </a:lnTo>
                  <a:lnTo>
                    <a:pt x="123" y="4"/>
                  </a:lnTo>
                  <a:lnTo>
                    <a:pt x="118" y="4"/>
                  </a:lnTo>
                  <a:lnTo>
                    <a:pt x="112" y="6"/>
                  </a:lnTo>
                  <a:lnTo>
                    <a:pt x="106" y="6"/>
                  </a:lnTo>
                  <a:lnTo>
                    <a:pt x="98" y="6"/>
                  </a:lnTo>
                  <a:lnTo>
                    <a:pt x="92" y="8"/>
                  </a:lnTo>
                  <a:lnTo>
                    <a:pt x="87" y="8"/>
                  </a:lnTo>
                  <a:lnTo>
                    <a:pt x="78" y="8"/>
                  </a:lnTo>
                  <a:lnTo>
                    <a:pt x="73" y="9"/>
                  </a:lnTo>
                  <a:lnTo>
                    <a:pt x="64" y="9"/>
                  </a:lnTo>
                  <a:lnTo>
                    <a:pt x="59" y="9"/>
                  </a:lnTo>
                  <a:lnTo>
                    <a:pt x="53" y="11"/>
                  </a:lnTo>
                  <a:lnTo>
                    <a:pt x="48" y="11"/>
                  </a:lnTo>
                  <a:lnTo>
                    <a:pt x="42" y="11"/>
                  </a:lnTo>
                  <a:lnTo>
                    <a:pt x="34" y="12"/>
                  </a:lnTo>
                  <a:lnTo>
                    <a:pt x="28" y="12"/>
                  </a:lnTo>
                  <a:lnTo>
                    <a:pt x="25" y="12"/>
                  </a:lnTo>
                  <a:lnTo>
                    <a:pt x="20" y="12"/>
                  </a:lnTo>
                  <a:lnTo>
                    <a:pt x="17" y="12"/>
                  </a:lnTo>
                  <a:lnTo>
                    <a:pt x="11" y="12"/>
                  </a:lnTo>
                  <a:lnTo>
                    <a:pt x="8" y="14"/>
                  </a:lnTo>
                  <a:lnTo>
                    <a:pt x="6" y="14"/>
                  </a:lnTo>
                  <a:lnTo>
                    <a:pt x="0" y="12"/>
                  </a:lnTo>
                  <a:lnTo>
                    <a:pt x="3" y="11"/>
                  </a:lnTo>
                </a:path>
              </a:pathLst>
            </a:custGeom>
            <a:noFill/>
            <a:ln w="12700" cap="rnd">
              <a:solidFill>
                <a:srgbClr val="000000"/>
              </a:solidFill>
              <a:round/>
              <a:headEnd/>
              <a:tailEnd/>
            </a:ln>
          </p:spPr>
          <p:txBody>
            <a:bodyPr>
              <a:prstTxWarp prst="textNoShape">
                <a:avLst/>
              </a:prstTxWarp>
            </a:bodyPr>
            <a:lstStyle/>
            <a:p>
              <a:endParaRPr lang="en-US"/>
            </a:p>
          </p:txBody>
        </p:sp>
        <p:sp>
          <p:nvSpPr>
            <p:cNvPr id="26099" name="Freeform 14"/>
            <p:cNvSpPr>
              <a:spLocks/>
            </p:cNvSpPr>
            <p:nvPr/>
          </p:nvSpPr>
          <p:spPr bwMode="auto">
            <a:xfrm>
              <a:off x="5040" y="3331"/>
              <a:ext cx="37" cy="15"/>
            </a:xfrm>
            <a:custGeom>
              <a:avLst/>
              <a:gdLst>
                <a:gd name="T0" fmla="*/ 0 w 37"/>
                <a:gd name="T1" fmla="*/ 14 h 15"/>
                <a:gd name="T2" fmla="*/ 0 w 37"/>
                <a:gd name="T3" fmla="*/ 12 h 15"/>
                <a:gd name="T4" fmla="*/ 0 w 37"/>
                <a:gd name="T5" fmla="*/ 11 h 15"/>
                <a:gd name="T6" fmla="*/ 0 w 37"/>
                <a:gd name="T7" fmla="*/ 10 h 15"/>
                <a:gd name="T8" fmla="*/ 2 w 37"/>
                <a:gd name="T9" fmla="*/ 6 h 15"/>
                <a:gd name="T10" fmla="*/ 5 w 37"/>
                <a:gd name="T11" fmla="*/ 4 h 15"/>
                <a:gd name="T12" fmla="*/ 8 w 37"/>
                <a:gd name="T13" fmla="*/ 2 h 15"/>
                <a:gd name="T14" fmla="*/ 11 w 37"/>
                <a:gd name="T15" fmla="*/ 0 h 15"/>
                <a:gd name="T16" fmla="*/ 16 w 37"/>
                <a:gd name="T17" fmla="*/ 0 h 15"/>
                <a:gd name="T18" fmla="*/ 22 w 37"/>
                <a:gd name="T19" fmla="*/ 0 h 15"/>
                <a:gd name="T20" fmla="*/ 25 w 37"/>
                <a:gd name="T21" fmla="*/ 2 h 15"/>
                <a:gd name="T22" fmla="*/ 28 w 37"/>
                <a:gd name="T23" fmla="*/ 3 h 15"/>
                <a:gd name="T24" fmla="*/ 30 w 37"/>
                <a:gd name="T25" fmla="*/ 4 h 15"/>
                <a:gd name="T26" fmla="*/ 33 w 37"/>
                <a:gd name="T27" fmla="*/ 6 h 15"/>
                <a:gd name="T28" fmla="*/ 33 w 37"/>
                <a:gd name="T29" fmla="*/ 10 h 15"/>
                <a:gd name="T30" fmla="*/ 36 w 37"/>
                <a:gd name="T31" fmla="*/ 10 h 15"/>
                <a:gd name="T32" fmla="*/ 36 w 37"/>
                <a:gd name="T33" fmla="*/ 11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15"/>
                <a:gd name="T53" fmla="*/ 37 w 37"/>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15">
                  <a:moveTo>
                    <a:pt x="0" y="14"/>
                  </a:moveTo>
                  <a:lnTo>
                    <a:pt x="0" y="12"/>
                  </a:lnTo>
                  <a:lnTo>
                    <a:pt x="0" y="11"/>
                  </a:lnTo>
                  <a:lnTo>
                    <a:pt x="0" y="10"/>
                  </a:lnTo>
                  <a:lnTo>
                    <a:pt x="2" y="6"/>
                  </a:lnTo>
                  <a:lnTo>
                    <a:pt x="5" y="4"/>
                  </a:lnTo>
                  <a:lnTo>
                    <a:pt x="8" y="2"/>
                  </a:lnTo>
                  <a:lnTo>
                    <a:pt x="11" y="0"/>
                  </a:lnTo>
                  <a:lnTo>
                    <a:pt x="16" y="0"/>
                  </a:lnTo>
                  <a:lnTo>
                    <a:pt x="22" y="0"/>
                  </a:lnTo>
                  <a:lnTo>
                    <a:pt x="25" y="2"/>
                  </a:lnTo>
                  <a:lnTo>
                    <a:pt x="28" y="3"/>
                  </a:lnTo>
                  <a:lnTo>
                    <a:pt x="30" y="4"/>
                  </a:lnTo>
                  <a:lnTo>
                    <a:pt x="33" y="6"/>
                  </a:lnTo>
                  <a:lnTo>
                    <a:pt x="33" y="10"/>
                  </a:lnTo>
                  <a:lnTo>
                    <a:pt x="36" y="10"/>
                  </a:lnTo>
                  <a:lnTo>
                    <a:pt x="36" y="11"/>
                  </a:lnTo>
                </a:path>
              </a:pathLst>
            </a:custGeom>
            <a:noFill/>
            <a:ln w="12700" cap="rnd">
              <a:solidFill>
                <a:srgbClr val="000000"/>
              </a:solidFill>
              <a:round/>
              <a:headEnd/>
              <a:tailEnd/>
            </a:ln>
          </p:spPr>
          <p:txBody>
            <a:bodyPr>
              <a:prstTxWarp prst="textNoShape">
                <a:avLst/>
              </a:prstTxWarp>
            </a:bodyPr>
            <a:lstStyle/>
            <a:p>
              <a:endParaRPr lang="en-US"/>
            </a:p>
          </p:txBody>
        </p:sp>
        <p:sp>
          <p:nvSpPr>
            <p:cNvPr id="26100" name="Freeform 15"/>
            <p:cNvSpPr>
              <a:spLocks/>
            </p:cNvSpPr>
            <p:nvPr/>
          </p:nvSpPr>
          <p:spPr bwMode="auto">
            <a:xfrm>
              <a:off x="5040" y="3331"/>
              <a:ext cx="34" cy="14"/>
            </a:xfrm>
            <a:custGeom>
              <a:avLst/>
              <a:gdLst>
                <a:gd name="T0" fmla="*/ 0 w 34"/>
                <a:gd name="T1" fmla="*/ 13 h 14"/>
                <a:gd name="T2" fmla="*/ 2 w 34"/>
                <a:gd name="T3" fmla="*/ 13 h 14"/>
                <a:gd name="T4" fmla="*/ 2 w 34"/>
                <a:gd name="T5" fmla="*/ 11 h 14"/>
                <a:gd name="T6" fmla="*/ 2 w 34"/>
                <a:gd name="T7" fmla="*/ 10 h 14"/>
                <a:gd name="T8" fmla="*/ 5 w 34"/>
                <a:gd name="T9" fmla="*/ 7 h 14"/>
                <a:gd name="T10" fmla="*/ 8 w 34"/>
                <a:gd name="T11" fmla="*/ 5 h 14"/>
                <a:gd name="T12" fmla="*/ 11 w 34"/>
                <a:gd name="T13" fmla="*/ 2 h 14"/>
                <a:gd name="T14" fmla="*/ 14 w 34"/>
                <a:gd name="T15" fmla="*/ 0 h 14"/>
                <a:gd name="T16" fmla="*/ 16 w 34"/>
                <a:gd name="T17" fmla="*/ 0 h 14"/>
                <a:gd name="T18" fmla="*/ 19 w 34"/>
                <a:gd name="T19" fmla="*/ 2 h 14"/>
                <a:gd name="T20" fmla="*/ 25 w 34"/>
                <a:gd name="T21" fmla="*/ 2 h 14"/>
                <a:gd name="T22" fmla="*/ 28 w 34"/>
                <a:gd name="T23" fmla="*/ 5 h 14"/>
                <a:gd name="T24" fmla="*/ 28 w 34"/>
                <a:gd name="T25" fmla="*/ 7 h 14"/>
                <a:gd name="T26" fmla="*/ 30 w 34"/>
                <a:gd name="T27" fmla="*/ 8 h 14"/>
                <a:gd name="T28" fmla="*/ 33 w 34"/>
                <a:gd name="T29" fmla="*/ 10 h 14"/>
                <a:gd name="T30" fmla="*/ 33 w 34"/>
                <a:gd name="T31" fmla="*/ 11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4"/>
                <a:gd name="T49" fmla="*/ 0 h 14"/>
                <a:gd name="T50" fmla="*/ 34 w 34"/>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4" h="14">
                  <a:moveTo>
                    <a:pt x="0" y="13"/>
                  </a:moveTo>
                  <a:lnTo>
                    <a:pt x="2" y="13"/>
                  </a:lnTo>
                  <a:lnTo>
                    <a:pt x="2" y="11"/>
                  </a:lnTo>
                  <a:lnTo>
                    <a:pt x="2" y="10"/>
                  </a:lnTo>
                  <a:lnTo>
                    <a:pt x="5" y="7"/>
                  </a:lnTo>
                  <a:lnTo>
                    <a:pt x="8" y="5"/>
                  </a:lnTo>
                  <a:lnTo>
                    <a:pt x="11" y="2"/>
                  </a:lnTo>
                  <a:lnTo>
                    <a:pt x="14" y="0"/>
                  </a:lnTo>
                  <a:lnTo>
                    <a:pt x="16" y="0"/>
                  </a:lnTo>
                  <a:lnTo>
                    <a:pt x="19" y="2"/>
                  </a:lnTo>
                  <a:lnTo>
                    <a:pt x="25" y="2"/>
                  </a:lnTo>
                  <a:lnTo>
                    <a:pt x="28" y="5"/>
                  </a:lnTo>
                  <a:lnTo>
                    <a:pt x="28" y="7"/>
                  </a:lnTo>
                  <a:lnTo>
                    <a:pt x="30" y="8"/>
                  </a:lnTo>
                  <a:lnTo>
                    <a:pt x="33" y="10"/>
                  </a:lnTo>
                  <a:lnTo>
                    <a:pt x="33" y="11"/>
                  </a:lnTo>
                </a:path>
              </a:pathLst>
            </a:custGeom>
            <a:noFill/>
            <a:ln w="12700" cap="rnd">
              <a:solidFill>
                <a:srgbClr val="000000"/>
              </a:solidFill>
              <a:round/>
              <a:headEnd/>
              <a:tailEnd/>
            </a:ln>
          </p:spPr>
          <p:txBody>
            <a:bodyPr>
              <a:prstTxWarp prst="textNoShape">
                <a:avLst/>
              </a:prstTxWarp>
            </a:bodyPr>
            <a:lstStyle/>
            <a:p>
              <a:endParaRPr lang="en-US"/>
            </a:p>
          </p:txBody>
        </p:sp>
        <p:sp>
          <p:nvSpPr>
            <p:cNvPr id="26101" name="Freeform 16"/>
            <p:cNvSpPr>
              <a:spLocks/>
            </p:cNvSpPr>
            <p:nvPr/>
          </p:nvSpPr>
          <p:spPr bwMode="auto">
            <a:xfrm>
              <a:off x="5045" y="3334"/>
              <a:ext cx="27" cy="11"/>
            </a:xfrm>
            <a:custGeom>
              <a:avLst/>
              <a:gdLst>
                <a:gd name="T0" fmla="*/ 0 w 27"/>
                <a:gd name="T1" fmla="*/ 10 h 11"/>
                <a:gd name="T2" fmla="*/ 0 w 27"/>
                <a:gd name="T3" fmla="*/ 10 h 11"/>
                <a:gd name="T4" fmla="*/ 0 w 27"/>
                <a:gd name="T5" fmla="*/ 8 h 11"/>
                <a:gd name="T6" fmla="*/ 0 w 27"/>
                <a:gd name="T7" fmla="*/ 7 h 11"/>
                <a:gd name="T8" fmla="*/ 3 w 27"/>
                <a:gd name="T9" fmla="*/ 5 h 11"/>
                <a:gd name="T10" fmla="*/ 3 w 27"/>
                <a:gd name="T11" fmla="*/ 4 h 11"/>
                <a:gd name="T12" fmla="*/ 6 w 27"/>
                <a:gd name="T13" fmla="*/ 2 h 11"/>
                <a:gd name="T14" fmla="*/ 9 w 27"/>
                <a:gd name="T15" fmla="*/ 0 h 11"/>
                <a:gd name="T16" fmla="*/ 11 w 27"/>
                <a:gd name="T17" fmla="*/ 0 h 11"/>
                <a:gd name="T18" fmla="*/ 15 w 27"/>
                <a:gd name="T19" fmla="*/ 0 h 11"/>
                <a:gd name="T20" fmla="*/ 18 w 27"/>
                <a:gd name="T21" fmla="*/ 0 h 11"/>
                <a:gd name="T22" fmla="*/ 21 w 27"/>
                <a:gd name="T23" fmla="*/ 2 h 11"/>
                <a:gd name="T24" fmla="*/ 21 w 27"/>
                <a:gd name="T25" fmla="*/ 4 h 11"/>
                <a:gd name="T26" fmla="*/ 24 w 27"/>
                <a:gd name="T27" fmla="*/ 5 h 11"/>
                <a:gd name="T28" fmla="*/ 24 w 27"/>
                <a:gd name="T29" fmla="*/ 7 h 11"/>
                <a:gd name="T30" fmla="*/ 26 w 27"/>
                <a:gd name="T31" fmla="*/ 8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11"/>
                <a:gd name="T50" fmla="*/ 27 w 27"/>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11">
                  <a:moveTo>
                    <a:pt x="0" y="10"/>
                  </a:moveTo>
                  <a:lnTo>
                    <a:pt x="0" y="10"/>
                  </a:lnTo>
                  <a:lnTo>
                    <a:pt x="0" y="8"/>
                  </a:lnTo>
                  <a:lnTo>
                    <a:pt x="0" y="7"/>
                  </a:lnTo>
                  <a:lnTo>
                    <a:pt x="3" y="5"/>
                  </a:lnTo>
                  <a:lnTo>
                    <a:pt x="3" y="4"/>
                  </a:lnTo>
                  <a:lnTo>
                    <a:pt x="6" y="2"/>
                  </a:lnTo>
                  <a:lnTo>
                    <a:pt x="9" y="0"/>
                  </a:lnTo>
                  <a:lnTo>
                    <a:pt x="11" y="0"/>
                  </a:lnTo>
                  <a:lnTo>
                    <a:pt x="15" y="0"/>
                  </a:lnTo>
                  <a:lnTo>
                    <a:pt x="18" y="0"/>
                  </a:lnTo>
                  <a:lnTo>
                    <a:pt x="21" y="2"/>
                  </a:lnTo>
                  <a:lnTo>
                    <a:pt x="21" y="4"/>
                  </a:lnTo>
                  <a:lnTo>
                    <a:pt x="24" y="5"/>
                  </a:lnTo>
                  <a:lnTo>
                    <a:pt x="24" y="7"/>
                  </a:lnTo>
                  <a:lnTo>
                    <a:pt x="26" y="8"/>
                  </a:lnTo>
                </a:path>
              </a:pathLst>
            </a:custGeom>
            <a:noFill/>
            <a:ln w="12700" cap="rnd">
              <a:solidFill>
                <a:srgbClr val="000000"/>
              </a:solidFill>
              <a:round/>
              <a:headEnd/>
              <a:tailEnd/>
            </a:ln>
          </p:spPr>
          <p:txBody>
            <a:bodyPr>
              <a:prstTxWarp prst="textNoShape">
                <a:avLst/>
              </a:prstTxWarp>
            </a:bodyPr>
            <a:lstStyle/>
            <a:p>
              <a:endParaRPr lang="en-US"/>
            </a:p>
          </p:txBody>
        </p:sp>
        <p:sp>
          <p:nvSpPr>
            <p:cNvPr id="26102" name="Freeform 17"/>
            <p:cNvSpPr>
              <a:spLocks/>
            </p:cNvSpPr>
            <p:nvPr/>
          </p:nvSpPr>
          <p:spPr bwMode="auto">
            <a:xfrm>
              <a:off x="5048" y="3333"/>
              <a:ext cx="21" cy="12"/>
            </a:xfrm>
            <a:custGeom>
              <a:avLst/>
              <a:gdLst>
                <a:gd name="T0" fmla="*/ 20 w 21"/>
                <a:gd name="T1" fmla="*/ 9 h 12"/>
                <a:gd name="T2" fmla="*/ 20 w 21"/>
                <a:gd name="T3" fmla="*/ 9 h 12"/>
                <a:gd name="T4" fmla="*/ 20 w 21"/>
                <a:gd name="T5" fmla="*/ 8 h 12"/>
                <a:gd name="T6" fmla="*/ 17 w 21"/>
                <a:gd name="T7" fmla="*/ 6 h 12"/>
                <a:gd name="T8" fmla="*/ 17 w 21"/>
                <a:gd name="T9" fmla="*/ 5 h 12"/>
                <a:gd name="T10" fmla="*/ 14 w 21"/>
                <a:gd name="T11" fmla="*/ 3 h 12"/>
                <a:gd name="T12" fmla="*/ 14 w 21"/>
                <a:gd name="T13" fmla="*/ 1 h 12"/>
                <a:gd name="T14" fmla="*/ 11 w 21"/>
                <a:gd name="T15" fmla="*/ 0 h 12"/>
                <a:gd name="T16" fmla="*/ 8 w 21"/>
                <a:gd name="T17" fmla="*/ 0 h 12"/>
                <a:gd name="T18" fmla="*/ 6 w 21"/>
                <a:gd name="T19" fmla="*/ 1 h 12"/>
                <a:gd name="T20" fmla="*/ 6 w 21"/>
                <a:gd name="T21" fmla="*/ 3 h 12"/>
                <a:gd name="T22" fmla="*/ 3 w 21"/>
                <a:gd name="T23" fmla="*/ 5 h 12"/>
                <a:gd name="T24" fmla="*/ 3 w 21"/>
                <a:gd name="T25" fmla="*/ 6 h 12"/>
                <a:gd name="T26" fmla="*/ 0 w 21"/>
                <a:gd name="T27" fmla="*/ 8 h 12"/>
                <a:gd name="T28" fmla="*/ 0 w 21"/>
                <a:gd name="T29" fmla="*/ 9 h 12"/>
                <a:gd name="T30" fmla="*/ 0 w 21"/>
                <a:gd name="T31" fmla="*/ 11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
                <a:gd name="T49" fmla="*/ 0 h 12"/>
                <a:gd name="T50" fmla="*/ 21 w 21"/>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 h="12">
                  <a:moveTo>
                    <a:pt x="20" y="9"/>
                  </a:moveTo>
                  <a:lnTo>
                    <a:pt x="20" y="9"/>
                  </a:lnTo>
                  <a:lnTo>
                    <a:pt x="20" y="8"/>
                  </a:lnTo>
                  <a:lnTo>
                    <a:pt x="17" y="6"/>
                  </a:lnTo>
                  <a:lnTo>
                    <a:pt x="17" y="5"/>
                  </a:lnTo>
                  <a:lnTo>
                    <a:pt x="14" y="3"/>
                  </a:lnTo>
                  <a:lnTo>
                    <a:pt x="14" y="1"/>
                  </a:lnTo>
                  <a:lnTo>
                    <a:pt x="11" y="0"/>
                  </a:lnTo>
                  <a:lnTo>
                    <a:pt x="8" y="0"/>
                  </a:lnTo>
                  <a:lnTo>
                    <a:pt x="6" y="1"/>
                  </a:lnTo>
                  <a:lnTo>
                    <a:pt x="6" y="3"/>
                  </a:lnTo>
                  <a:lnTo>
                    <a:pt x="3" y="5"/>
                  </a:lnTo>
                  <a:lnTo>
                    <a:pt x="3" y="6"/>
                  </a:lnTo>
                  <a:lnTo>
                    <a:pt x="0" y="8"/>
                  </a:lnTo>
                  <a:lnTo>
                    <a:pt x="0" y="9"/>
                  </a:lnTo>
                  <a:lnTo>
                    <a:pt x="0" y="11"/>
                  </a:lnTo>
                </a:path>
              </a:pathLst>
            </a:custGeom>
            <a:noFill/>
            <a:ln w="12700" cap="rnd">
              <a:solidFill>
                <a:srgbClr val="000000"/>
              </a:solidFill>
              <a:round/>
              <a:headEnd/>
              <a:tailEnd/>
            </a:ln>
          </p:spPr>
          <p:txBody>
            <a:bodyPr>
              <a:prstTxWarp prst="textNoShape">
                <a:avLst/>
              </a:prstTxWarp>
            </a:bodyPr>
            <a:lstStyle/>
            <a:p>
              <a:endParaRPr lang="en-US"/>
            </a:p>
          </p:txBody>
        </p:sp>
        <p:sp>
          <p:nvSpPr>
            <p:cNvPr id="26103" name="Freeform 18"/>
            <p:cNvSpPr>
              <a:spLocks/>
            </p:cNvSpPr>
            <p:nvPr/>
          </p:nvSpPr>
          <p:spPr bwMode="auto">
            <a:xfrm>
              <a:off x="5055" y="3334"/>
              <a:ext cx="6" cy="1"/>
            </a:xfrm>
            <a:custGeom>
              <a:avLst/>
              <a:gdLst>
                <a:gd name="T0" fmla="*/ 0 w 6"/>
                <a:gd name="T1" fmla="*/ 0 h 1"/>
                <a:gd name="T2" fmla="*/ 2 w 6"/>
                <a:gd name="T3" fmla="*/ 0 h 1"/>
                <a:gd name="T4" fmla="*/ 5 w 6"/>
                <a:gd name="T5" fmla="*/ 0 h 1"/>
                <a:gd name="T6" fmla="*/ 0 60000 65536"/>
                <a:gd name="T7" fmla="*/ 0 60000 65536"/>
                <a:gd name="T8" fmla="*/ 0 60000 65536"/>
                <a:gd name="T9" fmla="*/ 0 w 6"/>
                <a:gd name="T10" fmla="*/ 0 h 1"/>
                <a:gd name="T11" fmla="*/ 6 w 6"/>
                <a:gd name="T12" fmla="*/ 1 h 1"/>
              </a:gdLst>
              <a:ahLst/>
              <a:cxnLst>
                <a:cxn ang="T6">
                  <a:pos x="T0" y="T1"/>
                </a:cxn>
                <a:cxn ang="T7">
                  <a:pos x="T2" y="T3"/>
                </a:cxn>
                <a:cxn ang="T8">
                  <a:pos x="T4" y="T5"/>
                </a:cxn>
              </a:cxnLst>
              <a:rect l="T9" t="T10" r="T11" b="T12"/>
              <a:pathLst>
                <a:path w="6" h="1">
                  <a:moveTo>
                    <a:pt x="0" y="0"/>
                  </a:moveTo>
                  <a:lnTo>
                    <a:pt x="2" y="0"/>
                  </a:lnTo>
                  <a:lnTo>
                    <a:pt x="5" y="0"/>
                  </a:lnTo>
                </a:path>
              </a:pathLst>
            </a:custGeom>
            <a:noFill/>
            <a:ln w="12700" cap="rnd">
              <a:solidFill>
                <a:srgbClr val="000000"/>
              </a:solidFill>
              <a:round/>
              <a:headEnd/>
              <a:tailEnd/>
            </a:ln>
          </p:spPr>
          <p:txBody>
            <a:bodyPr>
              <a:prstTxWarp prst="textNoShape">
                <a:avLst/>
              </a:prstTxWarp>
            </a:bodyPr>
            <a:lstStyle/>
            <a:p>
              <a:endParaRPr lang="en-US"/>
            </a:p>
          </p:txBody>
        </p:sp>
        <p:sp>
          <p:nvSpPr>
            <p:cNvPr id="26104" name="Freeform 19"/>
            <p:cNvSpPr>
              <a:spLocks/>
            </p:cNvSpPr>
            <p:nvPr/>
          </p:nvSpPr>
          <p:spPr bwMode="auto">
            <a:xfrm>
              <a:off x="4485" y="3224"/>
              <a:ext cx="1156" cy="176"/>
            </a:xfrm>
            <a:custGeom>
              <a:avLst/>
              <a:gdLst>
                <a:gd name="T0" fmla="*/ 278 w 1156"/>
                <a:gd name="T1" fmla="*/ 124 h 176"/>
                <a:gd name="T2" fmla="*/ 243 w 1156"/>
                <a:gd name="T3" fmla="*/ 124 h 176"/>
                <a:gd name="T4" fmla="*/ 195 w 1156"/>
                <a:gd name="T5" fmla="*/ 124 h 176"/>
                <a:gd name="T6" fmla="*/ 142 w 1156"/>
                <a:gd name="T7" fmla="*/ 126 h 176"/>
                <a:gd name="T8" fmla="*/ 97 w 1156"/>
                <a:gd name="T9" fmla="*/ 126 h 176"/>
                <a:gd name="T10" fmla="*/ 79 w 1156"/>
                <a:gd name="T11" fmla="*/ 126 h 176"/>
                <a:gd name="T12" fmla="*/ 59 w 1156"/>
                <a:gd name="T13" fmla="*/ 129 h 176"/>
                <a:gd name="T14" fmla="*/ 45 w 1156"/>
                <a:gd name="T15" fmla="*/ 132 h 176"/>
                <a:gd name="T16" fmla="*/ 26 w 1156"/>
                <a:gd name="T17" fmla="*/ 132 h 176"/>
                <a:gd name="T18" fmla="*/ 3 w 1156"/>
                <a:gd name="T19" fmla="*/ 135 h 176"/>
                <a:gd name="T20" fmla="*/ 12 w 1156"/>
                <a:gd name="T21" fmla="*/ 161 h 176"/>
                <a:gd name="T22" fmla="*/ 42 w 1156"/>
                <a:gd name="T23" fmla="*/ 164 h 176"/>
                <a:gd name="T24" fmla="*/ 89 w 1156"/>
                <a:gd name="T25" fmla="*/ 167 h 176"/>
                <a:gd name="T26" fmla="*/ 145 w 1156"/>
                <a:gd name="T27" fmla="*/ 170 h 176"/>
                <a:gd name="T28" fmla="*/ 198 w 1156"/>
                <a:gd name="T29" fmla="*/ 173 h 176"/>
                <a:gd name="T30" fmla="*/ 243 w 1156"/>
                <a:gd name="T31" fmla="*/ 175 h 176"/>
                <a:gd name="T32" fmla="*/ 306 w 1156"/>
                <a:gd name="T33" fmla="*/ 173 h 176"/>
                <a:gd name="T34" fmla="*/ 393 w 1156"/>
                <a:gd name="T35" fmla="*/ 170 h 176"/>
                <a:gd name="T36" fmla="*/ 484 w 1156"/>
                <a:gd name="T37" fmla="*/ 168 h 176"/>
                <a:gd name="T38" fmla="*/ 571 w 1156"/>
                <a:gd name="T39" fmla="*/ 166 h 176"/>
                <a:gd name="T40" fmla="*/ 629 w 1156"/>
                <a:gd name="T41" fmla="*/ 162 h 176"/>
                <a:gd name="T42" fmla="*/ 685 w 1156"/>
                <a:gd name="T43" fmla="*/ 158 h 176"/>
                <a:gd name="T44" fmla="*/ 779 w 1156"/>
                <a:gd name="T45" fmla="*/ 150 h 176"/>
                <a:gd name="T46" fmla="*/ 894 w 1156"/>
                <a:gd name="T47" fmla="*/ 141 h 176"/>
                <a:gd name="T48" fmla="*/ 999 w 1156"/>
                <a:gd name="T49" fmla="*/ 132 h 176"/>
                <a:gd name="T50" fmla="*/ 1072 w 1156"/>
                <a:gd name="T51" fmla="*/ 127 h 176"/>
                <a:gd name="T52" fmla="*/ 1107 w 1156"/>
                <a:gd name="T53" fmla="*/ 100 h 176"/>
                <a:gd name="T54" fmla="*/ 1121 w 1156"/>
                <a:gd name="T55" fmla="*/ 92 h 176"/>
                <a:gd name="T56" fmla="*/ 1138 w 1156"/>
                <a:gd name="T57" fmla="*/ 75 h 176"/>
                <a:gd name="T58" fmla="*/ 1152 w 1156"/>
                <a:gd name="T59" fmla="*/ 45 h 176"/>
                <a:gd name="T60" fmla="*/ 1155 w 1156"/>
                <a:gd name="T61" fmla="*/ 15 h 176"/>
                <a:gd name="T62" fmla="*/ 1147 w 1156"/>
                <a:gd name="T63" fmla="*/ 5 h 176"/>
                <a:gd name="T64" fmla="*/ 1127 w 1156"/>
                <a:gd name="T65" fmla="*/ 0 h 176"/>
                <a:gd name="T66" fmla="*/ 1107 w 1156"/>
                <a:gd name="T67" fmla="*/ 0 h 176"/>
                <a:gd name="T68" fmla="*/ 1088 w 1156"/>
                <a:gd name="T69" fmla="*/ 9 h 176"/>
                <a:gd name="T70" fmla="*/ 1064 w 1156"/>
                <a:gd name="T71" fmla="*/ 13 h 176"/>
                <a:gd name="T72" fmla="*/ 1027 w 1156"/>
                <a:gd name="T73" fmla="*/ 17 h 176"/>
                <a:gd name="T74" fmla="*/ 988 w 1156"/>
                <a:gd name="T75" fmla="*/ 21 h 176"/>
                <a:gd name="T76" fmla="*/ 952 w 1156"/>
                <a:gd name="T77" fmla="*/ 28 h 176"/>
                <a:gd name="T78" fmla="*/ 924 w 1156"/>
                <a:gd name="T79" fmla="*/ 32 h 176"/>
                <a:gd name="T80" fmla="*/ 897 w 1156"/>
                <a:gd name="T81" fmla="*/ 37 h 176"/>
                <a:gd name="T82" fmla="*/ 874 w 1156"/>
                <a:gd name="T83" fmla="*/ 42 h 176"/>
                <a:gd name="T84" fmla="*/ 849 w 1156"/>
                <a:gd name="T85" fmla="*/ 48 h 176"/>
                <a:gd name="T86" fmla="*/ 821 w 1156"/>
                <a:gd name="T87" fmla="*/ 55 h 176"/>
                <a:gd name="T88" fmla="*/ 788 w 1156"/>
                <a:gd name="T89" fmla="*/ 66 h 176"/>
                <a:gd name="T90" fmla="*/ 751 w 1156"/>
                <a:gd name="T91" fmla="*/ 77 h 176"/>
                <a:gd name="T92" fmla="*/ 719 w 1156"/>
                <a:gd name="T93" fmla="*/ 88 h 176"/>
                <a:gd name="T94" fmla="*/ 685 w 1156"/>
                <a:gd name="T95" fmla="*/ 95 h 176"/>
                <a:gd name="T96" fmla="*/ 660 w 1156"/>
                <a:gd name="T97" fmla="*/ 103 h 176"/>
                <a:gd name="T98" fmla="*/ 637 w 1156"/>
                <a:gd name="T99" fmla="*/ 107 h 176"/>
                <a:gd name="T100" fmla="*/ 607 w 1156"/>
                <a:gd name="T101" fmla="*/ 110 h 176"/>
                <a:gd name="T102" fmla="*/ 552 w 1156"/>
                <a:gd name="T103" fmla="*/ 115 h 176"/>
                <a:gd name="T104" fmla="*/ 482 w 1156"/>
                <a:gd name="T105" fmla="*/ 120 h 176"/>
                <a:gd name="T106" fmla="*/ 414 w 1156"/>
                <a:gd name="T107" fmla="*/ 124 h 176"/>
                <a:gd name="T108" fmla="*/ 371 w 1156"/>
                <a:gd name="T109" fmla="*/ 127 h 176"/>
                <a:gd name="T110" fmla="*/ 351 w 1156"/>
                <a:gd name="T111" fmla="*/ 129 h 176"/>
                <a:gd name="T112" fmla="*/ 315 w 1156"/>
                <a:gd name="T113" fmla="*/ 129 h 176"/>
                <a:gd name="T114" fmla="*/ 289 w 1156"/>
                <a:gd name="T115" fmla="*/ 12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56"/>
                <a:gd name="T175" fmla="*/ 0 h 176"/>
                <a:gd name="T176" fmla="*/ 1156 w 1156"/>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56" h="176">
                  <a:moveTo>
                    <a:pt x="298" y="124"/>
                  </a:moveTo>
                  <a:lnTo>
                    <a:pt x="295" y="124"/>
                  </a:lnTo>
                  <a:lnTo>
                    <a:pt x="292" y="124"/>
                  </a:lnTo>
                  <a:lnTo>
                    <a:pt x="287" y="124"/>
                  </a:lnTo>
                  <a:lnTo>
                    <a:pt x="284" y="124"/>
                  </a:lnTo>
                  <a:lnTo>
                    <a:pt x="278" y="124"/>
                  </a:lnTo>
                  <a:lnTo>
                    <a:pt x="275" y="124"/>
                  </a:lnTo>
                  <a:lnTo>
                    <a:pt x="270" y="124"/>
                  </a:lnTo>
                  <a:lnTo>
                    <a:pt x="261" y="124"/>
                  </a:lnTo>
                  <a:lnTo>
                    <a:pt x="256" y="124"/>
                  </a:lnTo>
                  <a:lnTo>
                    <a:pt x="250" y="124"/>
                  </a:lnTo>
                  <a:lnTo>
                    <a:pt x="243" y="124"/>
                  </a:lnTo>
                  <a:lnTo>
                    <a:pt x="234" y="124"/>
                  </a:lnTo>
                  <a:lnTo>
                    <a:pt x="226" y="124"/>
                  </a:lnTo>
                  <a:lnTo>
                    <a:pt x="220" y="124"/>
                  </a:lnTo>
                  <a:lnTo>
                    <a:pt x="212" y="124"/>
                  </a:lnTo>
                  <a:lnTo>
                    <a:pt x="204" y="124"/>
                  </a:lnTo>
                  <a:lnTo>
                    <a:pt x="195" y="124"/>
                  </a:lnTo>
                  <a:lnTo>
                    <a:pt x="187" y="126"/>
                  </a:lnTo>
                  <a:lnTo>
                    <a:pt x="176" y="126"/>
                  </a:lnTo>
                  <a:lnTo>
                    <a:pt x="170" y="126"/>
                  </a:lnTo>
                  <a:lnTo>
                    <a:pt x="159" y="126"/>
                  </a:lnTo>
                  <a:lnTo>
                    <a:pt x="151" y="126"/>
                  </a:lnTo>
                  <a:lnTo>
                    <a:pt x="142" y="126"/>
                  </a:lnTo>
                  <a:lnTo>
                    <a:pt x="134" y="126"/>
                  </a:lnTo>
                  <a:lnTo>
                    <a:pt x="125" y="126"/>
                  </a:lnTo>
                  <a:lnTo>
                    <a:pt x="120" y="126"/>
                  </a:lnTo>
                  <a:lnTo>
                    <a:pt x="111" y="126"/>
                  </a:lnTo>
                  <a:lnTo>
                    <a:pt x="106" y="126"/>
                  </a:lnTo>
                  <a:lnTo>
                    <a:pt x="97" y="126"/>
                  </a:lnTo>
                  <a:lnTo>
                    <a:pt x="92" y="126"/>
                  </a:lnTo>
                  <a:lnTo>
                    <a:pt x="89" y="126"/>
                  </a:lnTo>
                  <a:lnTo>
                    <a:pt x="86" y="126"/>
                  </a:lnTo>
                  <a:lnTo>
                    <a:pt x="83" y="126"/>
                  </a:lnTo>
                  <a:lnTo>
                    <a:pt x="82" y="126"/>
                  </a:lnTo>
                  <a:lnTo>
                    <a:pt x="79" y="126"/>
                  </a:lnTo>
                  <a:lnTo>
                    <a:pt x="76" y="126"/>
                  </a:lnTo>
                  <a:lnTo>
                    <a:pt x="73" y="126"/>
                  </a:lnTo>
                  <a:lnTo>
                    <a:pt x="68" y="127"/>
                  </a:lnTo>
                  <a:lnTo>
                    <a:pt x="65" y="127"/>
                  </a:lnTo>
                  <a:lnTo>
                    <a:pt x="62" y="127"/>
                  </a:lnTo>
                  <a:lnTo>
                    <a:pt x="59" y="129"/>
                  </a:lnTo>
                  <a:lnTo>
                    <a:pt x="56" y="130"/>
                  </a:lnTo>
                  <a:lnTo>
                    <a:pt x="56" y="132"/>
                  </a:lnTo>
                  <a:lnTo>
                    <a:pt x="54" y="132"/>
                  </a:lnTo>
                  <a:lnTo>
                    <a:pt x="51" y="132"/>
                  </a:lnTo>
                  <a:lnTo>
                    <a:pt x="48" y="132"/>
                  </a:lnTo>
                  <a:lnTo>
                    <a:pt x="45" y="132"/>
                  </a:lnTo>
                  <a:lnTo>
                    <a:pt x="42" y="132"/>
                  </a:lnTo>
                  <a:lnTo>
                    <a:pt x="40" y="132"/>
                  </a:lnTo>
                  <a:lnTo>
                    <a:pt x="37" y="132"/>
                  </a:lnTo>
                  <a:lnTo>
                    <a:pt x="34" y="132"/>
                  </a:lnTo>
                  <a:lnTo>
                    <a:pt x="28" y="132"/>
                  </a:lnTo>
                  <a:lnTo>
                    <a:pt x="26" y="132"/>
                  </a:lnTo>
                  <a:lnTo>
                    <a:pt x="23" y="132"/>
                  </a:lnTo>
                  <a:lnTo>
                    <a:pt x="20" y="132"/>
                  </a:lnTo>
                  <a:lnTo>
                    <a:pt x="17" y="132"/>
                  </a:lnTo>
                  <a:lnTo>
                    <a:pt x="12" y="132"/>
                  </a:lnTo>
                  <a:lnTo>
                    <a:pt x="6" y="133"/>
                  </a:lnTo>
                  <a:lnTo>
                    <a:pt x="3" y="135"/>
                  </a:lnTo>
                  <a:lnTo>
                    <a:pt x="0" y="138"/>
                  </a:lnTo>
                  <a:lnTo>
                    <a:pt x="0" y="141"/>
                  </a:lnTo>
                  <a:lnTo>
                    <a:pt x="0" y="145"/>
                  </a:lnTo>
                  <a:lnTo>
                    <a:pt x="3" y="152"/>
                  </a:lnTo>
                  <a:lnTo>
                    <a:pt x="9" y="161"/>
                  </a:lnTo>
                  <a:lnTo>
                    <a:pt x="12" y="161"/>
                  </a:lnTo>
                  <a:lnTo>
                    <a:pt x="17" y="161"/>
                  </a:lnTo>
                  <a:lnTo>
                    <a:pt x="20" y="161"/>
                  </a:lnTo>
                  <a:lnTo>
                    <a:pt x="23" y="162"/>
                  </a:lnTo>
                  <a:lnTo>
                    <a:pt x="28" y="162"/>
                  </a:lnTo>
                  <a:lnTo>
                    <a:pt x="34" y="162"/>
                  </a:lnTo>
                  <a:lnTo>
                    <a:pt x="42" y="164"/>
                  </a:lnTo>
                  <a:lnTo>
                    <a:pt x="48" y="164"/>
                  </a:lnTo>
                  <a:lnTo>
                    <a:pt x="56" y="164"/>
                  </a:lnTo>
                  <a:lnTo>
                    <a:pt x="65" y="166"/>
                  </a:lnTo>
                  <a:lnTo>
                    <a:pt x="73" y="166"/>
                  </a:lnTo>
                  <a:lnTo>
                    <a:pt x="79" y="166"/>
                  </a:lnTo>
                  <a:lnTo>
                    <a:pt x="89" y="167"/>
                  </a:lnTo>
                  <a:lnTo>
                    <a:pt x="97" y="167"/>
                  </a:lnTo>
                  <a:lnTo>
                    <a:pt x="106" y="168"/>
                  </a:lnTo>
                  <a:lnTo>
                    <a:pt x="117" y="168"/>
                  </a:lnTo>
                  <a:lnTo>
                    <a:pt x="125" y="170"/>
                  </a:lnTo>
                  <a:lnTo>
                    <a:pt x="134" y="170"/>
                  </a:lnTo>
                  <a:lnTo>
                    <a:pt x="145" y="170"/>
                  </a:lnTo>
                  <a:lnTo>
                    <a:pt x="153" y="172"/>
                  </a:lnTo>
                  <a:lnTo>
                    <a:pt x="162" y="172"/>
                  </a:lnTo>
                  <a:lnTo>
                    <a:pt x="173" y="172"/>
                  </a:lnTo>
                  <a:lnTo>
                    <a:pt x="181" y="173"/>
                  </a:lnTo>
                  <a:lnTo>
                    <a:pt x="190" y="173"/>
                  </a:lnTo>
                  <a:lnTo>
                    <a:pt x="198" y="173"/>
                  </a:lnTo>
                  <a:lnTo>
                    <a:pt x="207" y="173"/>
                  </a:lnTo>
                  <a:lnTo>
                    <a:pt x="215" y="175"/>
                  </a:lnTo>
                  <a:lnTo>
                    <a:pt x="223" y="175"/>
                  </a:lnTo>
                  <a:lnTo>
                    <a:pt x="229" y="175"/>
                  </a:lnTo>
                  <a:lnTo>
                    <a:pt x="237" y="175"/>
                  </a:lnTo>
                  <a:lnTo>
                    <a:pt x="243" y="175"/>
                  </a:lnTo>
                  <a:lnTo>
                    <a:pt x="250" y="175"/>
                  </a:lnTo>
                  <a:lnTo>
                    <a:pt x="259" y="173"/>
                  </a:lnTo>
                  <a:lnTo>
                    <a:pt x="270" y="173"/>
                  </a:lnTo>
                  <a:lnTo>
                    <a:pt x="281" y="173"/>
                  </a:lnTo>
                  <a:lnTo>
                    <a:pt x="292" y="173"/>
                  </a:lnTo>
                  <a:lnTo>
                    <a:pt x="306" y="173"/>
                  </a:lnTo>
                  <a:lnTo>
                    <a:pt x="317" y="173"/>
                  </a:lnTo>
                  <a:lnTo>
                    <a:pt x="331" y="172"/>
                  </a:lnTo>
                  <a:lnTo>
                    <a:pt x="345" y="172"/>
                  </a:lnTo>
                  <a:lnTo>
                    <a:pt x="362" y="172"/>
                  </a:lnTo>
                  <a:lnTo>
                    <a:pt x="376" y="172"/>
                  </a:lnTo>
                  <a:lnTo>
                    <a:pt x="393" y="170"/>
                  </a:lnTo>
                  <a:lnTo>
                    <a:pt x="407" y="170"/>
                  </a:lnTo>
                  <a:lnTo>
                    <a:pt x="423" y="170"/>
                  </a:lnTo>
                  <a:lnTo>
                    <a:pt x="437" y="170"/>
                  </a:lnTo>
                  <a:lnTo>
                    <a:pt x="454" y="168"/>
                  </a:lnTo>
                  <a:lnTo>
                    <a:pt x="470" y="168"/>
                  </a:lnTo>
                  <a:lnTo>
                    <a:pt x="484" y="168"/>
                  </a:lnTo>
                  <a:lnTo>
                    <a:pt x="501" y="167"/>
                  </a:lnTo>
                  <a:lnTo>
                    <a:pt x="515" y="167"/>
                  </a:lnTo>
                  <a:lnTo>
                    <a:pt x="529" y="167"/>
                  </a:lnTo>
                  <a:lnTo>
                    <a:pt x="543" y="166"/>
                  </a:lnTo>
                  <a:lnTo>
                    <a:pt x="557" y="166"/>
                  </a:lnTo>
                  <a:lnTo>
                    <a:pt x="571" y="166"/>
                  </a:lnTo>
                  <a:lnTo>
                    <a:pt x="581" y="166"/>
                  </a:lnTo>
                  <a:lnTo>
                    <a:pt x="593" y="164"/>
                  </a:lnTo>
                  <a:lnTo>
                    <a:pt x="604" y="164"/>
                  </a:lnTo>
                  <a:lnTo>
                    <a:pt x="615" y="164"/>
                  </a:lnTo>
                  <a:lnTo>
                    <a:pt x="623" y="162"/>
                  </a:lnTo>
                  <a:lnTo>
                    <a:pt x="629" y="162"/>
                  </a:lnTo>
                  <a:lnTo>
                    <a:pt x="637" y="162"/>
                  </a:lnTo>
                  <a:lnTo>
                    <a:pt x="643" y="161"/>
                  </a:lnTo>
                  <a:lnTo>
                    <a:pt x="651" y="161"/>
                  </a:lnTo>
                  <a:lnTo>
                    <a:pt x="663" y="160"/>
                  </a:lnTo>
                  <a:lnTo>
                    <a:pt x="671" y="160"/>
                  </a:lnTo>
                  <a:lnTo>
                    <a:pt x="685" y="158"/>
                  </a:lnTo>
                  <a:lnTo>
                    <a:pt x="699" y="156"/>
                  </a:lnTo>
                  <a:lnTo>
                    <a:pt x="713" y="155"/>
                  </a:lnTo>
                  <a:lnTo>
                    <a:pt x="730" y="155"/>
                  </a:lnTo>
                  <a:lnTo>
                    <a:pt x="746" y="153"/>
                  </a:lnTo>
                  <a:lnTo>
                    <a:pt x="762" y="152"/>
                  </a:lnTo>
                  <a:lnTo>
                    <a:pt x="779" y="150"/>
                  </a:lnTo>
                  <a:lnTo>
                    <a:pt x="799" y="149"/>
                  </a:lnTo>
                  <a:lnTo>
                    <a:pt x="818" y="147"/>
                  </a:lnTo>
                  <a:lnTo>
                    <a:pt x="835" y="145"/>
                  </a:lnTo>
                  <a:lnTo>
                    <a:pt x="855" y="144"/>
                  </a:lnTo>
                  <a:lnTo>
                    <a:pt x="874" y="143"/>
                  </a:lnTo>
                  <a:lnTo>
                    <a:pt x="894" y="141"/>
                  </a:lnTo>
                  <a:lnTo>
                    <a:pt x="910" y="138"/>
                  </a:lnTo>
                  <a:lnTo>
                    <a:pt x="929" y="138"/>
                  </a:lnTo>
                  <a:lnTo>
                    <a:pt x="949" y="137"/>
                  </a:lnTo>
                  <a:lnTo>
                    <a:pt x="966" y="135"/>
                  </a:lnTo>
                  <a:lnTo>
                    <a:pt x="982" y="133"/>
                  </a:lnTo>
                  <a:lnTo>
                    <a:pt x="999" y="132"/>
                  </a:lnTo>
                  <a:lnTo>
                    <a:pt x="1013" y="130"/>
                  </a:lnTo>
                  <a:lnTo>
                    <a:pt x="1027" y="129"/>
                  </a:lnTo>
                  <a:lnTo>
                    <a:pt x="1041" y="129"/>
                  </a:lnTo>
                  <a:lnTo>
                    <a:pt x="1052" y="127"/>
                  </a:lnTo>
                  <a:lnTo>
                    <a:pt x="1064" y="127"/>
                  </a:lnTo>
                  <a:lnTo>
                    <a:pt x="1072" y="127"/>
                  </a:lnTo>
                  <a:lnTo>
                    <a:pt x="1077" y="126"/>
                  </a:lnTo>
                  <a:lnTo>
                    <a:pt x="1082" y="126"/>
                  </a:lnTo>
                  <a:lnTo>
                    <a:pt x="1088" y="126"/>
                  </a:lnTo>
                  <a:lnTo>
                    <a:pt x="1102" y="100"/>
                  </a:lnTo>
                  <a:lnTo>
                    <a:pt x="1105" y="100"/>
                  </a:lnTo>
                  <a:lnTo>
                    <a:pt x="1107" y="100"/>
                  </a:lnTo>
                  <a:lnTo>
                    <a:pt x="1110" y="100"/>
                  </a:lnTo>
                  <a:lnTo>
                    <a:pt x="1110" y="98"/>
                  </a:lnTo>
                  <a:lnTo>
                    <a:pt x="1113" y="98"/>
                  </a:lnTo>
                  <a:lnTo>
                    <a:pt x="1116" y="97"/>
                  </a:lnTo>
                  <a:lnTo>
                    <a:pt x="1119" y="95"/>
                  </a:lnTo>
                  <a:lnTo>
                    <a:pt x="1121" y="92"/>
                  </a:lnTo>
                  <a:lnTo>
                    <a:pt x="1124" y="91"/>
                  </a:lnTo>
                  <a:lnTo>
                    <a:pt x="1127" y="88"/>
                  </a:lnTo>
                  <a:lnTo>
                    <a:pt x="1130" y="84"/>
                  </a:lnTo>
                  <a:lnTo>
                    <a:pt x="1133" y="81"/>
                  </a:lnTo>
                  <a:lnTo>
                    <a:pt x="1135" y="78"/>
                  </a:lnTo>
                  <a:lnTo>
                    <a:pt x="1138" y="75"/>
                  </a:lnTo>
                  <a:lnTo>
                    <a:pt x="1141" y="71"/>
                  </a:lnTo>
                  <a:lnTo>
                    <a:pt x="1144" y="66"/>
                  </a:lnTo>
                  <a:lnTo>
                    <a:pt x="1147" y="63"/>
                  </a:lnTo>
                  <a:lnTo>
                    <a:pt x="1149" y="59"/>
                  </a:lnTo>
                  <a:lnTo>
                    <a:pt x="1149" y="54"/>
                  </a:lnTo>
                  <a:lnTo>
                    <a:pt x="1152" y="45"/>
                  </a:lnTo>
                  <a:lnTo>
                    <a:pt x="1155" y="37"/>
                  </a:lnTo>
                  <a:lnTo>
                    <a:pt x="1155" y="31"/>
                  </a:lnTo>
                  <a:lnTo>
                    <a:pt x="1155" y="26"/>
                  </a:lnTo>
                  <a:lnTo>
                    <a:pt x="1155" y="21"/>
                  </a:lnTo>
                  <a:lnTo>
                    <a:pt x="1155" y="19"/>
                  </a:lnTo>
                  <a:lnTo>
                    <a:pt x="1155" y="15"/>
                  </a:lnTo>
                  <a:lnTo>
                    <a:pt x="1152" y="13"/>
                  </a:lnTo>
                  <a:lnTo>
                    <a:pt x="1152" y="11"/>
                  </a:lnTo>
                  <a:lnTo>
                    <a:pt x="1152" y="9"/>
                  </a:lnTo>
                  <a:lnTo>
                    <a:pt x="1149" y="8"/>
                  </a:lnTo>
                  <a:lnTo>
                    <a:pt x="1149" y="6"/>
                  </a:lnTo>
                  <a:lnTo>
                    <a:pt x="1147" y="5"/>
                  </a:lnTo>
                  <a:lnTo>
                    <a:pt x="1144" y="3"/>
                  </a:lnTo>
                  <a:lnTo>
                    <a:pt x="1138" y="3"/>
                  </a:lnTo>
                  <a:lnTo>
                    <a:pt x="1135" y="2"/>
                  </a:lnTo>
                  <a:lnTo>
                    <a:pt x="1133" y="2"/>
                  </a:lnTo>
                  <a:lnTo>
                    <a:pt x="1130" y="2"/>
                  </a:lnTo>
                  <a:lnTo>
                    <a:pt x="1127" y="0"/>
                  </a:lnTo>
                  <a:lnTo>
                    <a:pt x="1124" y="0"/>
                  </a:lnTo>
                  <a:lnTo>
                    <a:pt x="1119" y="0"/>
                  </a:lnTo>
                  <a:lnTo>
                    <a:pt x="1116" y="0"/>
                  </a:lnTo>
                  <a:lnTo>
                    <a:pt x="1113" y="0"/>
                  </a:lnTo>
                  <a:lnTo>
                    <a:pt x="1110" y="0"/>
                  </a:lnTo>
                  <a:lnTo>
                    <a:pt x="1107" y="0"/>
                  </a:lnTo>
                  <a:lnTo>
                    <a:pt x="1105" y="0"/>
                  </a:lnTo>
                  <a:lnTo>
                    <a:pt x="1102" y="0"/>
                  </a:lnTo>
                  <a:lnTo>
                    <a:pt x="1099" y="0"/>
                  </a:lnTo>
                  <a:lnTo>
                    <a:pt x="1093" y="9"/>
                  </a:lnTo>
                  <a:lnTo>
                    <a:pt x="1091" y="9"/>
                  </a:lnTo>
                  <a:lnTo>
                    <a:pt x="1088" y="9"/>
                  </a:lnTo>
                  <a:lnTo>
                    <a:pt x="1085" y="9"/>
                  </a:lnTo>
                  <a:lnTo>
                    <a:pt x="1079" y="11"/>
                  </a:lnTo>
                  <a:lnTo>
                    <a:pt x="1077" y="11"/>
                  </a:lnTo>
                  <a:lnTo>
                    <a:pt x="1074" y="11"/>
                  </a:lnTo>
                  <a:lnTo>
                    <a:pt x="1069" y="13"/>
                  </a:lnTo>
                  <a:lnTo>
                    <a:pt x="1064" y="13"/>
                  </a:lnTo>
                  <a:lnTo>
                    <a:pt x="1058" y="13"/>
                  </a:lnTo>
                  <a:lnTo>
                    <a:pt x="1052" y="14"/>
                  </a:lnTo>
                  <a:lnTo>
                    <a:pt x="1047" y="14"/>
                  </a:lnTo>
                  <a:lnTo>
                    <a:pt x="1041" y="15"/>
                  </a:lnTo>
                  <a:lnTo>
                    <a:pt x="1036" y="15"/>
                  </a:lnTo>
                  <a:lnTo>
                    <a:pt x="1027" y="17"/>
                  </a:lnTo>
                  <a:lnTo>
                    <a:pt x="1022" y="17"/>
                  </a:lnTo>
                  <a:lnTo>
                    <a:pt x="1016" y="19"/>
                  </a:lnTo>
                  <a:lnTo>
                    <a:pt x="1008" y="19"/>
                  </a:lnTo>
                  <a:lnTo>
                    <a:pt x="1002" y="20"/>
                  </a:lnTo>
                  <a:lnTo>
                    <a:pt x="996" y="20"/>
                  </a:lnTo>
                  <a:lnTo>
                    <a:pt x="988" y="21"/>
                  </a:lnTo>
                  <a:lnTo>
                    <a:pt x="982" y="23"/>
                  </a:lnTo>
                  <a:lnTo>
                    <a:pt x="977" y="23"/>
                  </a:lnTo>
                  <a:lnTo>
                    <a:pt x="971" y="25"/>
                  </a:lnTo>
                  <a:lnTo>
                    <a:pt x="963" y="25"/>
                  </a:lnTo>
                  <a:lnTo>
                    <a:pt x="957" y="26"/>
                  </a:lnTo>
                  <a:lnTo>
                    <a:pt x="952" y="28"/>
                  </a:lnTo>
                  <a:lnTo>
                    <a:pt x="946" y="28"/>
                  </a:lnTo>
                  <a:lnTo>
                    <a:pt x="940" y="29"/>
                  </a:lnTo>
                  <a:lnTo>
                    <a:pt x="935" y="29"/>
                  </a:lnTo>
                  <a:lnTo>
                    <a:pt x="932" y="31"/>
                  </a:lnTo>
                  <a:lnTo>
                    <a:pt x="926" y="31"/>
                  </a:lnTo>
                  <a:lnTo>
                    <a:pt x="924" y="32"/>
                  </a:lnTo>
                  <a:lnTo>
                    <a:pt x="918" y="32"/>
                  </a:lnTo>
                  <a:lnTo>
                    <a:pt x="913" y="34"/>
                  </a:lnTo>
                  <a:lnTo>
                    <a:pt x="910" y="36"/>
                  </a:lnTo>
                  <a:lnTo>
                    <a:pt x="905" y="36"/>
                  </a:lnTo>
                  <a:lnTo>
                    <a:pt x="902" y="37"/>
                  </a:lnTo>
                  <a:lnTo>
                    <a:pt x="897" y="37"/>
                  </a:lnTo>
                  <a:lnTo>
                    <a:pt x="894" y="37"/>
                  </a:lnTo>
                  <a:lnTo>
                    <a:pt x="891" y="38"/>
                  </a:lnTo>
                  <a:lnTo>
                    <a:pt x="886" y="40"/>
                  </a:lnTo>
                  <a:lnTo>
                    <a:pt x="883" y="40"/>
                  </a:lnTo>
                  <a:lnTo>
                    <a:pt x="877" y="42"/>
                  </a:lnTo>
                  <a:lnTo>
                    <a:pt x="874" y="42"/>
                  </a:lnTo>
                  <a:lnTo>
                    <a:pt x="869" y="43"/>
                  </a:lnTo>
                  <a:lnTo>
                    <a:pt x="866" y="45"/>
                  </a:lnTo>
                  <a:lnTo>
                    <a:pt x="860" y="45"/>
                  </a:lnTo>
                  <a:lnTo>
                    <a:pt x="858" y="46"/>
                  </a:lnTo>
                  <a:lnTo>
                    <a:pt x="852" y="46"/>
                  </a:lnTo>
                  <a:lnTo>
                    <a:pt x="849" y="48"/>
                  </a:lnTo>
                  <a:lnTo>
                    <a:pt x="844" y="49"/>
                  </a:lnTo>
                  <a:lnTo>
                    <a:pt x="838" y="51"/>
                  </a:lnTo>
                  <a:lnTo>
                    <a:pt x="835" y="53"/>
                  </a:lnTo>
                  <a:lnTo>
                    <a:pt x="830" y="54"/>
                  </a:lnTo>
                  <a:lnTo>
                    <a:pt x="824" y="55"/>
                  </a:lnTo>
                  <a:lnTo>
                    <a:pt x="821" y="55"/>
                  </a:lnTo>
                  <a:lnTo>
                    <a:pt x="816" y="57"/>
                  </a:lnTo>
                  <a:lnTo>
                    <a:pt x="810" y="60"/>
                  </a:lnTo>
                  <a:lnTo>
                    <a:pt x="804" y="61"/>
                  </a:lnTo>
                  <a:lnTo>
                    <a:pt x="799" y="63"/>
                  </a:lnTo>
                  <a:lnTo>
                    <a:pt x="793" y="65"/>
                  </a:lnTo>
                  <a:lnTo>
                    <a:pt x="788" y="66"/>
                  </a:lnTo>
                  <a:lnTo>
                    <a:pt x="782" y="68"/>
                  </a:lnTo>
                  <a:lnTo>
                    <a:pt x="774" y="71"/>
                  </a:lnTo>
                  <a:lnTo>
                    <a:pt x="768" y="72"/>
                  </a:lnTo>
                  <a:lnTo>
                    <a:pt x="762" y="74"/>
                  </a:lnTo>
                  <a:lnTo>
                    <a:pt x="757" y="75"/>
                  </a:lnTo>
                  <a:lnTo>
                    <a:pt x="751" y="77"/>
                  </a:lnTo>
                  <a:lnTo>
                    <a:pt x="746" y="80"/>
                  </a:lnTo>
                  <a:lnTo>
                    <a:pt x="741" y="81"/>
                  </a:lnTo>
                  <a:lnTo>
                    <a:pt x="735" y="83"/>
                  </a:lnTo>
                  <a:lnTo>
                    <a:pt x="730" y="84"/>
                  </a:lnTo>
                  <a:lnTo>
                    <a:pt x="724" y="86"/>
                  </a:lnTo>
                  <a:lnTo>
                    <a:pt x="719" y="88"/>
                  </a:lnTo>
                  <a:lnTo>
                    <a:pt x="713" y="89"/>
                  </a:lnTo>
                  <a:lnTo>
                    <a:pt x="707" y="91"/>
                  </a:lnTo>
                  <a:lnTo>
                    <a:pt x="702" y="92"/>
                  </a:lnTo>
                  <a:lnTo>
                    <a:pt x="696" y="94"/>
                  </a:lnTo>
                  <a:lnTo>
                    <a:pt x="691" y="94"/>
                  </a:lnTo>
                  <a:lnTo>
                    <a:pt x="685" y="95"/>
                  </a:lnTo>
                  <a:lnTo>
                    <a:pt x="682" y="97"/>
                  </a:lnTo>
                  <a:lnTo>
                    <a:pt x="677" y="98"/>
                  </a:lnTo>
                  <a:lnTo>
                    <a:pt x="671" y="100"/>
                  </a:lnTo>
                  <a:lnTo>
                    <a:pt x="668" y="101"/>
                  </a:lnTo>
                  <a:lnTo>
                    <a:pt x="665" y="101"/>
                  </a:lnTo>
                  <a:lnTo>
                    <a:pt x="660" y="103"/>
                  </a:lnTo>
                  <a:lnTo>
                    <a:pt x="657" y="103"/>
                  </a:lnTo>
                  <a:lnTo>
                    <a:pt x="651" y="104"/>
                  </a:lnTo>
                  <a:lnTo>
                    <a:pt x="649" y="104"/>
                  </a:lnTo>
                  <a:lnTo>
                    <a:pt x="646" y="106"/>
                  </a:lnTo>
                  <a:lnTo>
                    <a:pt x="640" y="106"/>
                  </a:lnTo>
                  <a:lnTo>
                    <a:pt x="637" y="107"/>
                  </a:lnTo>
                  <a:lnTo>
                    <a:pt x="635" y="107"/>
                  </a:lnTo>
                  <a:lnTo>
                    <a:pt x="632" y="107"/>
                  </a:lnTo>
                  <a:lnTo>
                    <a:pt x="629" y="109"/>
                  </a:lnTo>
                  <a:lnTo>
                    <a:pt x="621" y="109"/>
                  </a:lnTo>
                  <a:lnTo>
                    <a:pt x="615" y="110"/>
                  </a:lnTo>
                  <a:lnTo>
                    <a:pt x="607" y="110"/>
                  </a:lnTo>
                  <a:lnTo>
                    <a:pt x="601" y="110"/>
                  </a:lnTo>
                  <a:lnTo>
                    <a:pt x="590" y="112"/>
                  </a:lnTo>
                  <a:lnTo>
                    <a:pt x="581" y="112"/>
                  </a:lnTo>
                  <a:lnTo>
                    <a:pt x="571" y="114"/>
                  </a:lnTo>
                  <a:lnTo>
                    <a:pt x="563" y="114"/>
                  </a:lnTo>
                  <a:lnTo>
                    <a:pt x="552" y="115"/>
                  </a:lnTo>
                  <a:lnTo>
                    <a:pt x="540" y="116"/>
                  </a:lnTo>
                  <a:lnTo>
                    <a:pt x="529" y="116"/>
                  </a:lnTo>
                  <a:lnTo>
                    <a:pt x="515" y="118"/>
                  </a:lnTo>
                  <a:lnTo>
                    <a:pt x="504" y="118"/>
                  </a:lnTo>
                  <a:lnTo>
                    <a:pt x="493" y="120"/>
                  </a:lnTo>
                  <a:lnTo>
                    <a:pt x="482" y="120"/>
                  </a:lnTo>
                  <a:lnTo>
                    <a:pt x="468" y="121"/>
                  </a:lnTo>
                  <a:lnTo>
                    <a:pt x="456" y="121"/>
                  </a:lnTo>
                  <a:lnTo>
                    <a:pt x="445" y="123"/>
                  </a:lnTo>
                  <a:lnTo>
                    <a:pt x="434" y="123"/>
                  </a:lnTo>
                  <a:lnTo>
                    <a:pt x="426" y="124"/>
                  </a:lnTo>
                  <a:lnTo>
                    <a:pt x="414" y="124"/>
                  </a:lnTo>
                  <a:lnTo>
                    <a:pt x="407" y="124"/>
                  </a:lnTo>
                  <a:lnTo>
                    <a:pt x="399" y="126"/>
                  </a:lnTo>
                  <a:lnTo>
                    <a:pt x="390" y="126"/>
                  </a:lnTo>
                  <a:lnTo>
                    <a:pt x="382" y="126"/>
                  </a:lnTo>
                  <a:lnTo>
                    <a:pt x="376" y="127"/>
                  </a:lnTo>
                  <a:lnTo>
                    <a:pt x="371" y="127"/>
                  </a:lnTo>
                  <a:lnTo>
                    <a:pt x="368" y="127"/>
                  </a:lnTo>
                  <a:lnTo>
                    <a:pt x="365" y="127"/>
                  </a:lnTo>
                  <a:lnTo>
                    <a:pt x="362" y="127"/>
                  </a:lnTo>
                  <a:lnTo>
                    <a:pt x="359" y="127"/>
                  </a:lnTo>
                  <a:lnTo>
                    <a:pt x="357" y="127"/>
                  </a:lnTo>
                  <a:lnTo>
                    <a:pt x="351" y="129"/>
                  </a:lnTo>
                  <a:lnTo>
                    <a:pt x="345" y="129"/>
                  </a:lnTo>
                  <a:lnTo>
                    <a:pt x="340" y="129"/>
                  </a:lnTo>
                  <a:lnTo>
                    <a:pt x="334" y="129"/>
                  </a:lnTo>
                  <a:lnTo>
                    <a:pt x="329" y="129"/>
                  </a:lnTo>
                  <a:lnTo>
                    <a:pt x="320" y="129"/>
                  </a:lnTo>
                  <a:lnTo>
                    <a:pt x="315" y="129"/>
                  </a:lnTo>
                  <a:lnTo>
                    <a:pt x="309" y="129"/>
                  </a:lnTo>
                  <a:lnTo>
                    <a:pt x="303" y="129"/>
                  </a:lnTo>
                  <a:lnTo>
                    <a:pt x="298" y="129"/>
                  </a:lnTo>
                  <a:lnTo>
                    <a:pt x="295" y="129"/>
                  </a:lnTo>
                  <a:lnTo>
                    <a:pt x="292" y="129"/>
                  </a:lnTo>
                  <a:lnTo>
                    <a:pt x="289" y="129"/>
                  </a:lnTo>
                  <a:lnTo>
                    <a:pt x="298" y="124"/>
                  </a:lnTo>
                </a:path>
              </a:pathLst>
            </a:custGeom>
            <a:solidFill>
              <a:srgbClr val="000000"/>
            </a:solidFill>
            <a:ln w="127000" cap="rnd">
              <a:noFill/>
              <a:round/>
              <a:headEnd/>
              <a:tailEnd/>
            </a:ln>
          </p:spPr>
          <p:txBody>
            <a:bodyPr>
              <a:prstTxWarp prst="textNoShape">
                <a:avLst/>
              </a:prstTxWarp>
            </a:bodyPr>
            <a:lstStyle/>
            <a:p>
              <a:endParaRPr lang="en-US"/>
            </a:p>
          </p:txBody>
        </p:sp>
        <p:sp>
          <p:nvSpPr>
            <p:cNvPr id="26105" name="Freeform 20"/>
            <p:cNvSpPr>
              <a:spLocks/>
            </p:cNvSpPr>
            <p:nvPr/>
          </p:nvSpPr>
          <p:spPr bwMode="auto">
            <a:xfrm>
              <a:off x="5613" y="3225"/>
              <a:ext cx="28" cy="19"/>
            </a:xfrm>
            <a:custGeom>
              <a:avLst/>
              <a:gdLst>
                <a:gd name="T0" fmla="*/ 0 w 28"/>
                <a:gd name="T1" fmla="*/ 0 h 19"/>
                <a:gd name="T2" fmla="*/ 0 w 28"/>
                <a:gd name="T3" fmla="*/ 0 h 19"/>
                <a:gd name="T4" fmla="*/ 2 w 28"/>
                <a:gd name="T5" fmla="*/ 0 h 19"/>
                <a:gd name="T6" fmla="*/ 5 w 28"/>
                <a:gd name="T7" fmla="*/ 0 h 19"/>
                <a:gd name="T8" fmla="*/ 10 w 28"/>
                <a:gd name="T9" fmla="*/ 1 h 19"/>
                <a:gd name="T10" fmla="*/ 14 w 28"/>
                <a:gd name="T11" fmla="*/ 1 h 19"/>
                <a:gd name="T12" fmla="*/ 16 w 28"/>
                <a:gd name="T13" fmla="*/ 3 h 19"/>
                <a:gd name="T14" fmla="*/ 21 w 28"/>
                <a:gd name="T15" fmla="*/ 4 h 19"/>
                <a:gd name="T16" fmla="*/ 22 w 28"/>
                <a:gd name="T17" fmla="*/ 5 h 19"/>
                <a:gd name="T18" fmla="*/ 25 w 28"/>
                <a:gd name="T19" fmla="*/ 8 h 19"/>
                <a:gd name="T20" fmla="*/ 25 w 28"/>
                <a:gd name="T21" fmla="*/ 12 h 19"/>
                <a:gd name="T22" fmla="*/ 25 w 28"/>
                <a:gd name="T23" fmla="*/ 17 h 19"/>
                <a:gd name="T24" fmla="*/ 25 w 28"/>
                <a:gd name="T25" fmla="*/ 18 h 19"/>
                <a:gd name="T26" fmla="*/ 27 w 28"/>
                <a:gd name="T27" fmla="*/ 18 h 19"/>
                <a:gd name="T28" fmla="*/ 27 w 28"/>
                <a:gd name="T29" fmla="*/ 17 h 19"/>
                <a:gd name="T30" fmla="*/ 25 w 28"/>
                <a:gd name="T31" fmla="*/ 16 h 19"/>
                <a:gd name="T32" fmla="*/ 25 w 28"/>
                <a:gd name="T33" fmla="*/ 14 h 19"/>
                <a:gd name="T34" fmla="*/ 22 w 28"/>
                <a:gd name="T35" fmla="*/ 13 h 19"/>
                <a:gd name="T36" fmla="*/ 21 w 28"/>
                <a:gd name="T37" fmla="*/ 12 h 19"/>
                <a:gd name="T38" fmla="*/ 18 w 28"/>
                <a:gd name="T39" fmla="*/ 10 h 19"/>
                <a:gd name="T40" fmla="*/ 14 w 28"/>
                <a:gd name="T41" fmla="*/ 10 h 19"/>
                <a:gd name="T42" fmla="*/ 11 w 28"/>
                <a:gd name="T43" fmla="*/ 10 h 19"/>
                <a:gd name="T44" fmla="*/ 10 w 28"/>
                <a:gd name="T45" fmla="*/ 12 h 19"/>
                <a:gd name="T46" fmla="*/ 7 w 28"/>
                <a:gd name="T47" fmla="*/ 12 h 19"/>
                <a:gd name="T48" fmla="*/ 7 w 28"/>
                <a:gd name="T49" fmla="*/ 13 h 19"/>
                <a:gd name="T50" fmla="*/ 7 w 28"/>
                <a:gd name="T51" fmla="*/ 14 h 19"/>
                <a:gd name="T52" fmla="*/ 7 w 28"/>
                <a:gd name="T53" fmla="*/ 16 h 19"/>
                <a:gd name="T54" fmla="*/ 7 w 28"/>
                <a:gd name="T55" fmla="*/ 14 h 19"/>
                <a:gd name="T56" fmla="*/ 7 w 28"/>
                <a:gd name="T57" fmla="*/ 12 h 19"/>
                <a:gd name="T58" fmla="*/ 7 w 28"/>
                <a:gd name="T59" fmla="*/ 9 h 19"/>
                <a:gd name="T60" fmla="*/ 7 w 28"/>
                <a:gd name="T61" fmla="*/ 6 h 19"/>
                <a:gd name="T62" fmla="*/ 5 w 28"/>
                <a:gd name="T63" fmla="*/ 4 h 19"/>
                <a:gd name="T64" fmla="*/ 2 w 28"/>
                <a:gd name="T65" fmla="*/ 1 h 19"/>
                <a:gd name="T66" fmla="*/ 0 w 28"/>
                <a:gd name="T67" fmla="*/ 0 h 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
                <a:gd name="T103" fmla="*/ 0 h 19"/>
                <a:gd name="T104" fmla="*/ 28 w 28"/>
                <a:gd name="T105" fmla="*/ 19 h 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 h="19">
                  <a:moveTo>
                    <a:pt x="0" y="0"/>
                  </a:moveTo>
                  <a:lnTo>
                    <a:pt x="0" y="0"/>
                  </a:lnTo>
                  <a:lnTo>
                    <a:pt x="2" y="0"/>
                  </a:lnTo>
                  <a:lnTo>
                    <a:pt x="5" y="0"/>
                  </a:lnTo>
                  <a:lnTo>
                    <a:pt x="10" y="1"/>
                  </a:lnTo>
                  <a:lnTo>
                    <a:pt x="14" y="1"/>
                  </a:lnTo>
                  <a:lnTo>
                    <a:pt x="16" y="3"/>
                  </a:lnTo>
                  <a:lnTo>
                    <a:pt x="21" y="4"/>
                  </a:lnTo>
                  <a:lnTo>
                    <a:pt x="22" y="5"/>
                  </a:lnTo>
                  <a:lnTo>
                    <a:pt x="25" y="8"/>
                  </a:lnTo>
                  <a:lnTo>
                    <a:pt x="25" y="12"/>
                  </a:lnTo>
                  <a:lnTo>
                    <a:pt x="25" y="17"/>
                  </a:lnTo>
                  <a:lnTo>
                    <a:pt x="25" y="18"/>
                  </a:lnTo>
                  <a:lnTo>
                    <a:pt x="27" y="18"/>
                  </a:lnTo>
                  <a:lnTo>
                    <a:pt x="27" y="17"/>
                  </a:lnTo>
                  <a:lnTo>
                    <a:pt x="25" y="16"/>
                  </a:lnTo>
                  <a:lnTo>
                    <a:pt x="25" y="14"/>
                  </a:lnTo>
                  <a:lnTo>
                    <a:pt x="22" y="13"/>
                  </a:lnTo>
                  <a:lnTo>
                    <a:pt x="21" y="12"/>
                  </a:lnTo>
                  <a:lnTo>
                    <a:pt x="18" y="10"/>
                  </a:lnTo>
                  <a:lnTo>
                    <a:pt x="14" y="10"/>
                  </a:lnTo>
                  <a:lnTo>
                    <a:pt x="11" y="10"/>
                  </a:lnTo>
                  <a:lnTo>
                    <a:pt x="10" y="12"/>
                  </a:lnTo>
                  <a:lnTo>
                    <a:pt x="7" y="12"/>
                  </a:lnTo>
                  <a:lnTo>
                    <a:pt x="7" y="13"/>
                  </a:lnTo>
                  <a:lnTo>
                    <a:pt x="7" y="14"/>
                  </a:lnTo>
                  <a:lnTo>
                    <a:pt x="7" y="16"/>
                  </a:lnTo>
                  <a:lnTo>
                    <a:pt x="7" y="14"/>
                  </a:lnTo>
                  <a:lnTo>
                    <a:pt x="7" y="12"/>
                  </a:lnTo>
                  <a:lnTo>
                    <a:pt x="7" y="9"/>
                  </a:lnTo>
                  <a:lnTo>
                    <a:pt x="7" y="6"/>
                  </a:lnTo>
                  <a:lnTo>
                    <a:pt x="5" y="4"/>
                  </a:lnTo>
                  <a:lnTo>
                    <a:pt x="2" y="1"/>
                  </a:lnTo>
                  <a:lnTo>
                    <a:pt x="0" y="0"/>
                  </a:lnTo>
                </a:path>
              </a:pathLst>
            </a:custGeom>
            <a:solidFill>
              <a:srgbClr val="2F8080"/>
            </a:solidFill>
            <a:ln w="127000" cap="rnd">
              <a:noFill/>
              <a:round/>
              <a:headEnd/>
              <a:tailEnd/>
            </a:ln>
          </p:spPr>
          <p:txBody>
            <a:bodyPr>
              <a:prstTxWarp prst="textNoShape">
                <a:avLst/>
              </a:prstTxWarp>
            </a:bodyPr>
            <a:lstStyle/>
            <a:p>
              <a:endParaRPr lang="en-US"/>
            </a:p>
          </p:txBody>
        </p:sp>
        <p:sp>
          <p:nvSpPr>
            <p:cNvPr id="26106" name="Freeform 21"/>
            <p:cNvSpPr>
              <a:spLocks/>
            </p:cNvSpPr>
            <p:nvPr/>
          </p:nvSpPr>
          <p:spPr bwMode="auto">
            <a:xfrm>
              <a:off x="5300" y="3292"/>
              <a:ext cx="289" cy="35"/>
            </a:xfrm>
            <a:custGeom>
              <a:avLst/>
              <a:gdLst>
                <a:gd name="T0" fmla="*/ 288 w 289"/>
                <a:gd name="T1" fmla="*/ 0 h 35"/>
                <a:gd name="T2" fmla="*/ 288 w 289"/>
                <a:gd name="T3" fmla="*/ 0 h 35"/>
                <a:gd name="T4" fmla="*/ 285 w 289"/>
                <a:gd name="T5" fmla="*/ 0 h 35"/>
                <a:gd name="T6" fmla="*/ 280 w 289"/>
                <a:gd name="T7" fmla="*/ 0 h 35"/>
                <a:gd name="T8" fmla="*/ 274 w 289"/>
                <a:gd name="T9" fmla="*/ 0 h 35"/>
                <a:gd name="T10" fmla="*/ 269 w 289"/>
                <a:gd name="T11" fmla="*/ 0 h 35"/>
                <a:gd name="T12" fmla="*/ 263 w 289"/>
                <a:gd name="T13" fmla="*/ 0 h 35"/>
                <a:gd name="T14" fmla="*/ 255 w 289"/>
                <a:gd name="T15" fmla="*/ 2 h 35"/>
                <a:gd name="T16" fmla="*/ 246 w 289"/>
                <a:gd name="T17" fmla="*/ 2 h 35"/>
                <a:gd name="T18" fmla="*/ 235 w 289"/>
                <a:gd name="T19" fmla="*/ 3 h 35"/>
                <a:gd name="T20" fmla="*/ 227 w 289"/>
                <a:gd name="T21" fmla="*/ 3 h 35"/>
                <a:gd name="T22" fmla="*/ 215 w 289"/>
                <a:gd name="T23" fmla="*/ 4 h 35"/>
                <a:gd name="T24" fmla="*/ 204 w 289"/>
                <a:gd name="T25" fmla="*/ 4 h 35"/>
                <a:gd name="T26" fmla="*/ 193 w 289"/>
                <a:gd name="T27" fmla="*/ 6 h 35"/>
                <a:gd name="T28" fmla="*/ 179 w 289"/>
                <a:gd name="T29" fmla="*/ 8 h 35"/>
                <a:gd name="T30" fmla="*/ 168 w 289"/>
                <a:gd name="T31" fmla="*/ 9 h 35"/>
                <a:gd name="T32" fmla="*/ 159 w 289"/>
                <a:gd name="T33" fmla="*/ 9 h 35"/>
                <a:gd name="T34" fmla="*/ 154 w 289"/>
                <a:gd name="T35" fmla="*/ 11 h 35"/>
                <a:gd name="T36" fmla="*/ 148 w 289"/>
                <a:gd name="T37" fmla="*/ 12 h 35"/>
                <a:gd name="T38" fmla="*/ 143 w 289"/>
                <a:gd name="T39" fmla="*/ 12 h 35"/>
                <a:gd name="T40" fmla="*/ 137 w 289"/>
                <a:gd name="T41" fmla="*/ 14 h 35"/>
                <a:gd name="T42" fmla="*/ 131 w 289"/>
                <a:gd name="T43" fmla="*/ 14 h 35"/>
                <a:gd name="T44" fmla="*/ 123 w 289"/>
                <a:gd name="T45" fmla="*/ 16 h 35"/>
                <a:gd name="T46" fmla="*/ 117 w 289"/>
                <a:gd name="T47" fmla="*/ 16 h 35"/>
                <a:gd name="T48" fmla="*/ 112 w 289"/>
                <a:gd name="T49" fmla="*/ 17 h 35"/>
                <a:gd name="T50" fmla="*/ 106 w 289"/>
                <a:gd name="T51" fmla="*/ 17 h 35"/>
                <a:gd name="T52" fmla="*/ 101 w 289"/>
                <a:gd name="T53" fmla="*/ 18 h 35"/>
                <a:gd name="T54" fmla="*/ 95 w 289"/>
                <a:gd name="T55" fmla="*/ 18 h 35"/>
                <a:gd name="T56" fmla="*/ 90 w 289"/>
                <a:gd name="T57" fmla="*/ 20 h 35"/>
                <a:gd name="T58" fmla="*/ 84 w 289"/>
                <a:gd name="T59" fmla="*/ 22 h 35"/>
                <a:gd name="T60" fmla="*/ 81 w 289"/>
                <a:gd name="T61" fmla="*/ 22 h 35"/>
                <a:gd name="T62" fmla="*/ 76 w 289"/>
                <a:gd name="T63" fmla="*/ 23 h 35"/>
                <a:gd name="T64" fmla="*/ 70 w 289"/>
                <a:gd name="T65" fmla="*/ 23 h 35"/>
                <a:gd name="T66" fmla="*/ 64 w 289"/>
                <a:gd name="T67" fmla="*/ 25 h 35"/>
                <a:gd name="T68" fmla="*/ 59 w 289"/>
                <a:gd name="T69" fmla="*/ 25 h 35"/>
                <a:gd name="T70" fmla="*/ 56 w 289"/>
                <a:gd name="T71" fmla="*/ 26 h 35"/>
                <a:gd name="T72" fmla="*/ 50 w 289"/>
                <a:gd name="T73" fmla="*/ 26 h 35"/>
                <a:gd name="T74" fmla="*/ 45 w 289"/>
                <a:gd name="T75" fmla="*/ 26 h 35"/>
                <a:gd name="T76" fmla="*/ 42 w 289"/>
                <a:gd name="T77" fmla="*/ 28 h 35"/>
                <a:gd name="T78" fmla="*/ 36 w 289"/>
                <a:gd name="T79" fmla="*/ 28 h 35"/>
                <a:gd name="T80" fmla="*/ 31 w 289"/>
                <a:gd name="T81" fmla="*/ 30 h 35"/>
                <a:gd name="T82" fmla="*/ 28 w 289"/>
                <a:gd name="T83" fmla="*/ 30 h 35"/>
                <a:gd name="T84" fmla="*/ 22 w 289"/>
                <a:gd name="T85" fmla="*/ 31 h 35"/>
                <a:gd name="T86" fmla="*/ 17 w 289"/>
                <a:gd name="T87" fmla="*/ 31 h 35"/>
                <a:gd name="T88" fmla="*/ 14 w 289"/>
                <a:gd name="T89" fmla="*/ 33 h 35"/>
                <a:gd name="T90" fmla="*/ 11 w 289"/>
                <a:gd name="T91" fmla="*/ 33 h 35"/>
                <a:gd name="T92" fmla="*/ 6 w 289"/>
                <a:gd name="T93" fmla="*/ 33 h 35"/>
                <a:gd name="T94" fmla="*/ 0 w 289"/>
                <a:gd name="T95" fmla="*/ 34 h 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9"/>
                <a:gd name="T145" fmla="*/ 0 h 35"/>
                <a:gd name="T146" fmla="*/ 289 w 289"/>
                <a:gd name="T147" fmla="*/ 35 h 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9" h="35">
                  <a:moveTo>
                    <a:pt x="288" y="0"/>
                  </a:moveTo>
                  <a:lnTo>
                    <a:pt x="288" y="0"/>
                  </a:lnTo>
                  <a:lnTo>
                    <a:pt x="285" y="0"/>
                  </a:lnTo>
                  <a:lnTo>
                    <a:pt x="280" y="0"/>
                  </a:lnTo>
                  <a:lnTo>
                    <a:pt x="274" y="0"/>
                  </a:lnTo>
                  <a:lnTo>
                    <a:pt x="269" y="0"/>
                  </a:lnTo>
                  <a:lnTo>
                    <a:pt x="263" y="0"/>
                  </a:lnTo>
                  <a:lnTo>
                    <a:pt x="255" y="2"/>
                  </a:lnTo>
                  <a:lnTo>
                    <a:pt x="246" y="2"/>
                  </a:lnTo>
                  <a:lnTo>
                    <a:pt x="235" y="3"/>
                  </a:lnTo>
                  <a:lnTo>
                    <a:pt x="227" y="3"/>
                  </a:lnTo>
                  <a:lnTo>
                    <a:pt x="215" y="4"/>
                  </a:lnTo>
                  <a:lnTo>
                    <a:pt x="204" y="4"/>
                  </a:lnTo>
                  <a:lnTo>
                    <a:pt x="193" y="6"/>
                  </a:lnTo>
                  <a:lnTo>
                    <a:pt x="179" y="8"/>
                  </a:lnTo>
                  <a:lnTo>
                    <a:pt x="168" y="9"/>
                  </a:lnTo>
                  <a:lnTo>
                    <a:pt x="159" y="9"/>
                  </a:lnTo>
                  <a:lnTo>
                    <a:pt x="154" y="11"/>
                  </a:lnTo>
                  <a:lnTo>
                    <a:pt x="148" y="12"/>
                  </a:lnTo>
                  <a:lnTo>
                    <a:pt x="143" y="12"/>
                  </a:lnTo>
                  <a:lnTo>
                    <a:pt x="137" y="14"/>
                  </a:lnTo>
                  <a:lnTo>
                    <a:pt x="131" y="14"/>
                  </a:lnTo>
                  <a:lnTo>
                    <a:pt x="123" y="16"/>
                  </a:lnTo>
                  <a:lnTo>
                    <a:pt x="117" y="16"/>
                  </a:lnTo>
                  <a:lnTo>
                    <a:pt x="112" y="17"/>
                  </a:lnTo>
                  <a:lnTo>
                    <a:pt x="106" y="17"/>
                  </a:lnTo>
                  <a:lnTo>
                    <a:pt x="101" y="18"/>
                  </a:lnTo>
                  <a:lnTo>
                    <a:pt x="95" y="18"/>
                  </a:lnTo>
                  <a:lnTo>
                    <a:pt x="90" y="20"/>
                  </a:lnTo>
                  <a:lnTo>
                    <a:pt x="84" y="22"/>
                  </a:lnTo>
                  <a:lnTo>
                    <a:pt x="81" y="22"/>
                  </a:lnTo>
                  <a:lnTo>
                    <a:pt x="76" y="23"/>
                  </a:lnTo>
                  <a:lnTo>
                    <a:pt x="70" y="23"/>
                  </a:lnTo>
                  <a:lnTo>
                    <a:pt x="64" y="25"/>
                  </a:lnTo>
                  <a:lnTo>
                    <a:pt x="59" y="25"/>
                  </a:lnTo>
                  <a:lnTo>
                    <a:pt x="56" y="26"/>
                  </a:lnTo>
                  <a:lnTo>
                    <a:pt x="50" y="26"/>
                  </a:lnTo>
                  <a:lnTo>
                    <a:pt x="45" y="26"/>
                  </a:lnTo>
                  <a:lnTo>
                    <a:pt x="42" y="28"/>
                  </a:lnTo>
                  <a:lnTo>
                    <a:pt x="36" y="28"/>
                  </a:lnTo>
                  <a:lnTo>
                    <a:pt x="31" y="30"/>
                  </a:lnTo>
                  <a:lnTo>
                    <a:pt x="28" y="30"/>
                  </a:lnTo>
                  <a:lnTo>
                    <a:pt x="22" y="31"/>
                  </a:lnTo>
                  <a:lnTo>
                    <a:pt x="17" y="31"/>
                  </a:lnTo>
                  <a:lnTo>
                    <a:pt x="14" y="33"/>
                  </a:lnTo>
                  <a:lnTo>
                    <a:pt x="11" y="33"/>
                  </a:lnTo>
                  <a:lnTo>
                    <a:pt x="6" y="33"/>
                  </a:lnTo>
                  <a:lnTo>
                    <a:pt x="0" y="34"/>
                  </a:lnTo>
                </a:path>
              </a:pathLst>
            </a:custGeom>
            <a:noFill/>
            <a:ln w="12700" cap="rnd">
              <a:solidFill>
                <a:srgbClr val="2F8080"/>
              </a:solidFill>
              <a:round/>
              <a:headEnd/>
              <a:tailEnd/>
            </a:ln>
          </p:spPr>
          <p:txBody>
            <a:bodyPr>
              <a:prstTxWarp prst="textNoShape">
                <a:avLst/>
              </a:prstTxWarp>
            </a:bodyPr>
            <a:lstStyle/>
            <a:p>
              <a:endParaRPr lang="en-US"/>
            </a:p>
          </p:txBody>
        </p:sp>
        <p:sp>
          <p:nvSpPr>
            <p:cNvPr id="26107" name="Freeform 22"/>
            <p:cNvSpPr>
              <a:spLocks/>
            </p:cNvSpPr>
            <p:nvPr/>
          </p:nvSpPr>
          <p:spPr bwMode="auto">
            <a:xfrm>
              <a:off x="5556" y="3257"/>
              <a:ext cx="42" cy="4"/>
            </a:xfrm>
            <a:custGeom>
              <a:avLst/>
              <a:gdLst>
                <a:gd name="T0" fmla="*/ 41 w 42"/>
                <a:gd name="T1" fmla="*/ 0 h 4"/>
                <a:gd name="T2" fmla="*/ 41 w 42"/>
                <a:gd name="T3" fmla="*/ 0 h 4"/>
                <a:gd name="T4" fmla="*/ 38 w 42"/>
                <a:gd name="T5" fmla="*/ 0 h 4"/>
                <a:gd name="T6" fmla="*/ 35 w 42"/>
                <a:gd name="T7" fmla="*/ 0 h 4"/>
                <a:gd name="T8" fmla="*/ 32 w 42"/>
                <a:gd name="T9" fmla="*/ 0 h 4"/>
                <a:gd name="T10" fmla="*/ 29 w 42"/>
                <a:gd name="T11" fmla="*/ 0 h 4"/>
                <a:gd name="T12" fmla="*/ 27 w 42"/>
                <a:gd name="T13" fmla="*/ 0 h 4"/>
                <a:gd name="T14" fmla="*/ 21 w 42"/>
                <a:gd name="T15" fmla="*/ 2 h 4"/>
                <a:gd name="T16" fmla="*/ 19 w 42"/>
                <a:gd name="T17" fmla="*/ 2 h 4"/>
                <a:gd name="T18" fmla="*/ 16 w 42"/>
                <a:gd name="T19" fmla="*/ 2 h 4"/>
                <a:gd name="T20" fmla="*/ 14 w 42"/>
                <a:gd name="T21" fmla="*/ 2 h 4"/>
                <a:gd name="T22" fmla="*/ 8 w 42"/>
                <a:gd name="T23" fmla="*/ 3 h 4"/>
                <a:gd name="T24" fmla="*/ 5 w 42"/>
                <a:gd name="T25" fmla="*/ 3 h 4"/>
                <a:gd name="T26" fmla="*/ 2 w 42"/>
                <a:gd name="T27" fmla="*/ 3 h 4"/>
                <a:gd name="T28" fmla="*/ 0 w 42"/>
                <a:gd name="T29" fmla="*/ 3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4"/>
                <a:gd name="T47" fmla="*/ 42 w 42"/>
                <a:gd name="T48" fmla="*/ 4 h 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4">
                  <a:moveTo>
                    <a:pt x="41" y="0"/>
                  </a:moveTo>
                  <a:lnTo>
                    <a:pt x="41" y="0"/>
                  </a:lnTo>
                  <a:lnTo>
                    <a:pt x="38" y="0"/>
                  </a:lnTo>
                  <a:lnTo>
                    <a:pt x="35" y="0"/>
                  </a:lnTo>
                  <a:lnTo>
                    <a:pt x="32" y="0"/>
                  </a:lnTo>
                  <a:lnTo>
                    <a:pt x="29" y="0"/>
                  </a:lnTo>
                  <a:lnTo>
                    <a:pt x="27" y="0"/>
                  </a:lnTo>
                  <a:lnTo>
                    <a:pt x="21" y="2"/>
                  </a:lnTo>
                  <a:lnTo>
                    <a:pt x="19" y="2"/>
                  </a:lnTo>
                  <a:lnTo>
                    <a:pt x="16" y="2"/>
                  </a:lnTo>
                  <a:lnTo>
                    <a:pt x="14" y="2"/>
                  </a:lnTo>
                  <a:lnTo>
                    <a:pt x="8" y="3"/>
                  </a:lnTo>
                  <a:lnTo>
                    <a:pt x="5" y="3"/>
                  </a:lnTo>
                  <a:lnTo>
                    <a:pt x="2" y="3"/>
                  </a:lnTo>
                  <a:lnTo>
                    <a:pt x="0" y="3"/>
                  </a:lnTo>
                </a:path>
              </a:pathLst>
            </a:custGeom>
            <a:noFill/>
            <a:ln w="12700" cap="rnd">
              <a:solidFill>
                <a:srgbClr val="2F8080"/>
              </a:solidFill>
              <a:round/>
              <a:headEnd/>
              <a:tailEnd/>
            </a:ln>
          </p:spPr>
          <p:txBody>
            <a:bodyPr>
              <a:prstTxWarp prst="textNoShape">
                <a:avLst/>
              </a:prstTxWarp>
            </a:bodyPr>
            <a:lstStyle/>
            <a:p>
              <a:endParaRPr lang="en-US"/>
            </a:p>
          </p:txBody>
        </p:sp>
        <p:sp>
          <p:nvSpPr>
            <p:cNvPr id="26108" name="Freeform 23"/>
            <p:cNvSpPr>
              <a:spLocks/>
            </p:cNvSpPr>
            <p:nvPr/>
          </p:nvSpPr>
          <p:spPr bwMode="auto">
            <a:xfrm>
              <a:off x="5353" y="3233"/>
              <a:ext cx="245" cy="39"/>
            </a:xfrm>
            <a:custGeom>
              <a:avLst/>
              <a:gdLst>
                <a:gd name="T0" fmla="*/ 244 w 245"/>
                <a:gd name="T1" fmla="*/ 0 h 39"/>
                <a:gd name="T2" fmla="*/ 244 w 245"/>
                <a:gd name="T3" fmla="*/ 0 h 39"/>
                <a:gd name="T4" fmla="*/ 241 w 245"/>
                <a:gd name="T5" fmla="*/ 0 h 39"/>
                <a:gd name="T6" fmla="*/ 238 w 245"/>
                <a:gd name="T7" fmla="*/ 0 h 39"/>
                <a:gd name="T8" fmla="*/ 235 w 245"/>
                <a:gd name="T9" fmla="*/ 0 h 39"/>
                <a:gd name="T10" fmla="*/ 230 w 245"/>
                <a:gd name="T11" fmla="*/ 2 h 39"/>
                <a:gd name="T12" fmla="*/ 224 w 245"/>
                <a:gd name="T13" fmla="*/ 2 h 39"/>
                <a:gd name="T14" fmla="*/ 218 w 245"/>
                <a:gd name="T15" fmla="*/ 2 h 39"/>
                <a:gd name="T16" fmla="*/ 213 w 245"/>
                <a:gd name="T17" fmla="*/ 3 h 39"/>
                <a:gd name="T18" fmla="*/ 204 w 245"/>
                <a:gd name="T19" fmla="*/ 3 h 39"/>
                <a:gd name="T20" fmla="*/ 196 w 245"/>
                <a:gd name="T21" fmla="*/ 5 h 39"/>
                <a:gd name="T22" fmla="*/ 188 w 245"/>
                <a:gd name="T23" fmla="*/ 6 h 39"/>
                <a:gd name="T24" fmla="*/ 179 w 245"/>
                <a:gd name="T25" fmla="*/ 6 h 39"/>
                <a:gd name="T26" fmla="*/ 168 w 245"/>
                <a:gd name="T27" fmla="*/ 8 h 39"/>
                <a:gd name="T28" fmla="*/ 160 w 245"/>
                <a:gd name="T29" fmla="*/ 10 h 39"/>
                <a:gd name="T30" fmla="*/ 148 w 245"/>
                <a:gd name="T31" fmla="*/ 11 h 39"/>
                <a:gd name="T32" fmla="*/ 140 w 245"/>
                <a:gd name="T33" fmla="*/ 11 h 39"/>
                <a:gd name="T34" fmla="*/ 134 w 245"/>
                <a:gd name="T35" fmla="*/ 12 h 39"/>
                <a:gd name="T36" fmla="*/ 129 w 245"/>
                <a:gd name="T37" fmla="*/ 12 h 39"/>
                <a:gd name="T38" fmla="*/ 126 w 245"/>
                <a:gd name="T39" fmla="*/ 14 h 39"/>
                <a:gd name="T40" fmla="*/ 120 w 245"/>
                <a:gd name="T41" fmla="*/ 14 h 39"/>
                <a:gd name="T42" fmla="*/ 115 w 245"/>
                <a:gd name="T43" fmla="*/ 16 h 39"/>
                <a:gd name="T44" fmla="*/ 112 w 245"/>
                <a:gd name="T45" fmla="*/ 16 h 39"/>
                <a:gd name="T46" fmla="*/ 106 w 245"/>
                <a:gd name="T47" fmla="*/ 18 h 39"/>
                <a:gd name="T48" fmla="*/ 104 w 245"/>
                <a:gd name="T49" fmla="*/ 18 h 39"/>
                <a:gd name="T50" fmla="*/ 98 w 245"/>
                <a:gd name="T51" fmla="*/ 19 h 39"/>
                <a:gd name="T52" fmla="*/ 95 w 245"/>
                <a:gd name="T53" fmla="*/ 19 h 39"/>
                <a:gd name="T54" fmla="*/ 90 w 245"/>
                <a:gd name="T55" fmla="*/ 19 h 39"/>
                <a:gd name="T56" fmla="*/ 84 w 245"/>
                <a:gd name="T57" fmla="*/ 20 h 39"/>
                <a:gd name="T58" fmla="*/ 81 w 245"/>
                <a:gd name="T59" fmla="*/ 20 h 39"/>
                <a:gd name="T60" fmla="*/ 78 w 245"/>
                <a:gd name="T61" fmla="*/ 22 h 39"/>
                <a:gd name="T62" fmla="*/ 73 w 245"/>
                <a:gd name="T63" fmla="*/ 22 h 39"/>
                <a:gd name="T64" fmla="*/ 67 w 245"/>
                <a:gd name="T65" fmla="*/ 24 h 39"/>
                <a:gd name="T66" fmla="*/ 64 w 245"/>
                <a:gd name="T67" fmla="*/ 24 h 39"/>
                <a:gd name="T68" fmla="*/ 59 w 245"/>
                <a:gd name="T69" fmla="*/ 26 h 39"/>
                <a:gd name="T70" fmla="*/ 56 w 245"/>
                <a:gd name="T71" fmla="*/ 26 h 39"/>
                <a:gd name="T72" fmla="*/ 51 w 245"/>
                <a:gd name="T73" fmla="*/ 27 h 39"/>
                <a:gd name="T74" fmla="*/ 48 w 245"/>
                <a:gd name="T75" fmla="*/ 29 h 39"/>
                <a:gd name="T76" fmla="*/ 42 w 245"/>
                <a:gd name="T77" fmla="*/ 29 h 39"/>
                <a:gd name="T78" fmla="*/ 39 w 245"/>
                <a:gd name="T79" fmla="*/ 29 h 39"/>
                <a:gd name="T80" fmla="*/ 34 w 245"/>
                <a:gd name="T81" fmla="*/ 30 h 39"/>
                <a:gd name="T82" fmla="*/ 31 w 245"/>
                <a:gd name="T83" fmla="*/ 32 h 39"/>
                <a:gd name="T84" fmla="*/ 25 w 245"/>
                <a:gd name="T85" fmla="*/ 32 h 39"/>
                <a:gd name="T86" fmla="*/ 23 w 245"/>
                <a:gd name="T87" fmla="*/ 33 h 39"/>
                <a:gd name="T88" fmla="*/ 17 w 245"/>
                <a:gd name="T89" fmla="*/ 35 h 39"/>
                <a:gd name="T90" fmla="*/ 11 w 245"/>
                <a:gd name="T91" fmla="*/ 35 h 39"/>
                <a:gd name="T92" fmla="*/ 9 w 245"/>
                <a:gd name="T93" fmla="*/ 37 h 39"/>
                <a:gd name="T94" fmla="*/ 6 w 245"/>
                <a:gd name="T95" fmla="*/ 38 h 39"/>
                <a:gd name="T96" fmla="*/ 0 w 245"/>
                <a:gd name="T97" fmla="*/ 38 h 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5"/>
                <a:gd name="T148" fmla="*/ 0 h 39"/>
                <a:gd name="T149" fmla="*/ 245 w 245"/>
                <a:gd name="T150" fmla="*/ 39 h 3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5" h="39">
                  <a:moveTo>
                    <a:pt x="244" y="0"/>
                  </a:moveTo>
                  <a:lnTo>
                    <a:pt x="244" y="0"/>
                  </a:lnTo>
                  <a:lnTo>
                    <a:pt x="241" y="0"/>
                  </a:lnTo>
                  <a:lnTo>
                    <a:pt x="238" y="0"/>
                  </a:lnTo>
                  <a:lnTo>
                    <a:pt x="235" y="0"/>
                  </a:lnTo>
                  <a:lnTo>
                    <a:pt x="230" y="2"/>
                  </a:lnTo>
                  <a:lnTo>
                    <a:pt x="224" y="2"/>
                  </a:lnTo>
                  <a:lnTo>
                    <a:pt x="218" y="2"/>
                  </a:lnTo>
                  <a:lnTo>
                    <a:pt x="213" y="3"/>
                  </a:lnTo>
                  <a:lnTo>
                    <a:pt x="204" y="3"/>
                  </a:lnTo>
                  <a:lnTo>
                    <a:pt x="196" y="5"/>
                  </a:lnTo>
                  <a:lnTo>
                    <a:pt x="188" y="6"/>
                  </a:lnTo>
                  <a:lnTo>
                    <a:pt x="179" y="6"/>
                  </a:lnTo>
                  <a:lnTo>
                    <a:pt x="168" y="8"/>
                  </a:lnTo>
                  <a:lnTo>
                    <a:pt x="160" y="10"/>
                  </a:lnTo>
                  <a:lnTo>
                    <a:pt x="148" y="11"/>
                  </a:lnTo>
                  <a:lnTo>
                    <a:pt x="140" y="11"/>
                  </a:lnTo>
                  <a:lnTo>
                    <a:pt x="134" y="12"/>
                  </a:lnTo>
                  <a:lnTo>
                    <a:pt x="129" y="12"/>
                  </a:lnTo>
                  <a:lnTo>
                    <a:pt x="126" y="14"/>
                  </a:lnTo>
                  <a:lnTo>
                    <a:pt x="120" y="14"/>
                  </a:lnTo>
                  <a:lnTo>
                    <a:pt x="115" y="16"/>
                  </a:lnTo>
                  <a:lnTo>
                    <a:pt x="112" y="16"/>
                  </a:lnTo>
                  <a:lnTo>
                    <a:pt x="106" y="18"/>
                  </a:lnTo>
                  <a:lnTo>
                    <a:pt x="104" y="18"/>
                  </a:lnTo>
                  <a:lnTo>
                    <a:pt x="98" y="19"/>
                  </a:lnTo>
                  <a:lnTo>
                    <a:pt x="95" y="19"/>
                  </a:lnTo>
                  <a:lnTo>
                    <a:pt x="90" y="19"/>
                  </a:lnTo>
                  <a:lnTo>
                    <a:pt x="84" y="20"/>
                  </a:lnTo>
                  <a:lnTo>
                    <a:pt x="81" y="20"/>
                  </a:lnTo>
                  <a:lnTo>
                    <a:pt x="78" y="22"/>
                  </a:lnTo>
                  <a:lnTo>
                    <a:pt x="73" y="22"/>
                  </a:lnTo>
                  <a:lnTo>
                    <a:pt x="67" y="24"/>
                  </a:lnTo>
                  <a:lnTo>
                    <a:pt x="64" y="24"/>
                  </a:lnTo>
                  <a:lnTo>
                    <a:pt x="59" y="26"/>
                  </a:lnTo>
                  <a:lnTo>
                    <a:pt x="56" y="26"/>
                  </a:lnTo>
                  <a:lnTo>
                    <a:pt x="51" y="27"/>
                  </a:lnTo>
                  <a:lnTo>
                    <a:pt x="48" y="29"/>
                  </a:lnTo>
                  <a:lnTo>
                    <a:pt x="42" y="29"/>
                  </a:lnTo>
                  <a:lnTo>
                    <a:pt x="39" y="29"/>
                  </a:lnTo>
                  <a:lnTo>
                    <a:pt x="34" y="30"/>
                  </a:lnTo>
                  <a:lnTo>
                    <a:pt x="31" y="32"/>
                  </a:lnTo>
                  <a:lnTo>
                    <a:pt x="25" y="32"/>
                  </a:lnTo>
                  <a:lnTo>
                    <a:pt x="23" y="33"/>
                  </a:lnTo>
                  <a:lnTo>
                    <a:pt x="17" y="35"/>
                  </a:lnTo>
                  <a:lnTo>
                    <a:pt x="11" y="35"/>
                  </a:lnTo>
                  <a:lnTo>
                    <a:pt x="9" y="37"/>
                  </a:lnTo>
                  <a:lnTo>
                    <a:pt x="6" y="38"/>
                  </a:lnTo>
                  <a:lnTo>
                    <a:pt x="0" y="38"/>
                  </a:lnTo>
                </a:path>
              </a:pathLst>
            </a:custGeom>
            <a:noFill/>
            <a:ln w="12700" cap="rnd">
              <a:solidFill>
                <a:srgbClr val="2F8080"/>
              </a:solidFill>
              <a:round/>
              <a:headEnd/>
              <a:tailEnd/>
            </a:ln>
          </p:spPr>
          <p:txBody>
            <a:bodyPr>
              <a:prstTxWarp prst="textNoShape">
                <a:avLst/>
              </a:prstTxWarp>
            </a:bodyPr>
            <a:lstStyle/>
            <a:p>
              <a:endParaRPr lang="en-US"/>
            </a:p>
          </p:txBody>
        </p:sp>
        <p:sp>
          <p:nvSpPr>
            <p:cNvPr id="26109" name="Freeform 24"/>
            <p:cNvSpPr>
              <a:spLocks/>
            </p:cNvSpPr>
            <p:nvPr/>
          </p:nvSpPr>
          <p:spPr bwMode="auto">
            <a:xfrm>
              <a:off x="4964" y="3331"/>
              <a:ext cx="298" cy="23"/>
            </a:xfrm>
            <a:custGeom>
              <a:avLst/>
              <a:gdLst>
                <a:gd name="T0" fmla="*/ 297 w 298"/>
                <a:gd name="T1" fmla="*/ 0 h 23"/>
                <a:gd name="T2" fmla="*/ 294 w 298"/>
                <a:gd name="T3" fmla="*/ 0 h 23"/>
                <a:gd name="T4" fmla="*/ 291 w 298"/>
                <a:gd name="T5" fmla="*/ 0 h 23"/>
                <a:gd name="T6" fmla="*/ 288 w 298"/>
                <a:gd name="T7" fmla="*/ 0 h 23"/>
                <a:gd name="T8" fmla="*/ 283 w 298"/>
                <a:gd name="T9" fmla="*/ 2 h 23"/>
                <a:gd name="T10" fmla="*/ 274 w 298"/>
                <a:gd name="T11" fmla="*/ 2 h 23"/>
                <a:gd name="T12" fmla="*/ 269 w 298"/>
                <a:gd name="T13" fmla="*/ 3 h 23"/>
                <a:gd name="T14" fmla="*/ 260 w 298"/>
                <a:gd name="T15" fmla="*/ 3 h 23"/>
                <a:gd name="T16" fmla="*/ 249 w 298"/>
                <a:gd name="T17" fmla="*/ 5 h 23"/>
                <a:gd name="T18" fmla="*/ 241 w 298"/>
                <a:gd name="T19" fmla="*/ 5 h 23"/>
                <a:gd name="T20" fmla="*/ 232 w 298"/>
                <a:gd name="T21" fmla="*/ 6 h 23"/>
                <a:gd name="T22" fmla="*/ 224 w 298"/>
                <a:gd name="T23" fmla="*/ 6 h 23"/>
                <a:gd name="T24" fmla="*/ 216 w 298"/>
                <a:gd name="T25" fmla="*/ 8 h 23"/>
                <a:gd name="T26" fmla="*/ 207 w 298"/>
                <a:gd name="T27" fmla="*/ 8 h 23"/>
                <a:gd name="T28" fmla="*/ 199 w 298"/>
                <a:gd name="T29" fmla="*/ 10 h 23"/>
                <a:gd name="T30" fmla="*/ 193 w 298"/>
                <a:gd name="T31" fmla="*/ 10 h 23"/>
                <a:gd name="T32" fmla="*/ 188 w 298"/>
                <a:gd name="T33" fmla="*/ 10 h 23"/>
                <a:gd name="T34" fmla="*/ 185 w 298"/>
                <a:gd name="T35" fmla="*/ 10 h 23"/>
                <a:gd name="T36" fmla="*/ 182 w 298"/>
                <a:gd name="T37" fmla="*/ 10 h 23"/>
                <a:gd name="T38" fmla="*/ 179 w 298"/>
                <a:gd name="T39" fmla="*/ 11 h 23"/>
                <a:gd name="T40" fmla="*/ 174 w 298"/>
                <a:gd name="T41" fmla="*/ 11 h 23"/>
                <a:gd name="T42" fmla="*/ 171 w 298"/>
                <a:gd name="T43" fmla="*/ 11 h 23"/>
                <a:gd name="T44" fmla="*/ 165 w 298"/>
                <a:gd name="T45" fmla="*/ 11 h 23"/>
                <a:gd name="T46" fmla="*/ 160 w 298"/>
                <a:gd name="T47" fmla="*/ 11 h 23"/>
                <a:gd name="T48" fmla="*/ 151 w 298"/>
                <a:gd name="T49" fmla="*/ 12 h 23"/>
                <a:gd name="T50" fmla="*/ 146 w 298"/>
                <a:gd name="T51" fmla="*/ 12 h 23"/>
                <a:gd name="T52" fmla="*/ 140 w 298"/>
                <a:gd name="T53" fmla="*/ 12 h 23"/>
                <a:gd name="T54" fmla="*/ 132 w 298"/>
                <a:gd name="T55" fmla="*/ 14 h 23"/>
                <a:gd name="T56" fmla="*/ 123 w 298"/>
                <a:gd name="T57" fmla="*/ 14 h 23"/>
                <a:gd name="T58" fmla="*/ 118 w 298"/>
                <a:gd name="T59" fmla="*/ 14 h 23"/>
                <a:gd name="T60" fmla="*/ 109 w 298"/>
                <a:gd name="T61" fmla="*/ 16 h 23"/>
                <a:gd name="T62" fmla="*/ 101 w 298"/>
                <a:gd name="T63" fmla="*/ 16 h 23"/>
                <a:gd name="T64" fmla="*/ 92 w 298"/>
                <a:gd name="T65" fmla="*/ 16 h 23"/>
                <a:gd name="T66" fmla="*/ 84 w 298"/>
                <a:gd name="T67" fmla="*/ 16 h 23"/>
                <a:gd name="T68" fmla="*/ 78 w 298"/>
                <a:gd name="T69" fmla="*/ 17 h 23"/>
                <a:gd name="T70" fmla="*/ 70 w 298"/>
                <a:gd name="T71" fmla="*/ 17 h 23"/>
                <a:gd name="T72" fmla="*/ 62 w 298"/>
                <a:gd name="T73" fmla="*/ 17 h 23"/>
                <a:gd name="T74" fmla="*/ 56 w 298"/>
                <a:gd name="T75" fmla="*/ 19 h 23"/>
                <a:gd name="T76" fmla="*/ 48 w 298"/>
                <a:gd name="T77" fmla="*/ 19 h 23"/>
                <a:gd name="T78" fmla="*/ 39 w 298"/>
                <a:gd name="T79" fmla="*/ 19 h 23"/>
                <a:gd name="T80" fmla="*/ 34 w 298"/>
                <a:gd name="T81" fmla="*/ 20 h 23"/>
                <a:gd name="T82" fmla="*/ 28 w 298"/>
                <a:gd name="T83" fmla="*/ 20 h 23"/>
                <a:gd name="T84" fmla="*/ 22 w 298"/>
                <a:gd name="T85" fmla="*/ 20 h 23"/>
                <a:gd name="T86" fmla="*/ 17 w 298"/>
                <a:gd name="T87" fmla="*/ 20 h 23"/>
                <a:gd name="T88" fmla="*/ 14 w 298"/>
                <a:gd name="T89" fmla="*/ 20 h 23"/>
                <a:gd name="T90" fmla="*/ 8 w 298"/>
                <a:gd name="T91" fmla="*/ 22 h 23"/>
                <a:gd name="T92" fmla="*/ 6 w 298"/>
                <a:gd name="T93" fmla="*/ 22 h 23"/>
                <a:gd name="T94" fmla="*/ 3 w 298"/>
                <a:gd name="T95" fmla="*/ 22 h 23"/>
                <a:gd name="T96" fmla="*/ 0 w 298"/>
                <a:gd name="T97" fmla="*/ 22 h 2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98"/>
                <a:gd name="T148" fmla="*/ 0 h 23"/>
                <a:gd name="T149" fmla="*/ 298 w 298"/>
                <a:gd name="T150" fmla="*/ 23 h 2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98" h="23">
                  <a:moveTo>
                    <a:pt x="297" y="0"/>
                  </a:moveTo>
                  <a:lnTo>
                    <a:pt x="294" y="0"/>
                  </a:lnTo>
                  <a:lnTo>
                    <a:pt x="291" y="0"/>
                  </a:lnTo>
                  <a:lnTo>
                    <a:pt x="288" y="0"/>
                  </a:lnTo>
                  <a:lnTo>
                    <a:pt x="283" y="2"/>
                  </a:lnTo>
                  <a:lnTo>
                    <a:pt x="274" y="2"/>
                  </a:lnTo>
                  <a:lnTo>
                    <a:pt x="269" y="3"/>
                  </a:lnTo>
                  <a:lnTo>
                    <a:pt x="260" y="3"/>
                  </a:lnTo>
                  <a:lnTo>
                    <a:pt x="249" y="5"/>
                  </a:lnTo>
                  <a:lnTo>
                    <a:pt x="241" y="5"/>
                  </a:lnTo>
                  <a:lnTo>
                    <a:pt x="232" y="6"/>
                  </a:lnTo>
                  <a:lnTo>
                    <a:pt x="224" y="6"/>
                  </a:lnTo>
                  <a:lnTo>
                    <a:pt x="216" y="8"/>
                  </a:lnTo>
                  <a:lnTo>
                    <a:pt x="207" y="8"/>
                  </a:lnTo>
                  <a:lnTo>
                    <a:pt x="199" y="10"/>
                  </a:lnTo>
                  <a:lnTo>
                    <a:pt x="193" y="10"/>
                  </a:lnTo>
                  <a:lnTo>
                    <a:pt x="188" y="10"/>
                  </a:lnTo>
                  <a:lnTo>
                    <a:pt x="185" y="10"/>
                  </a:lnTo>
                  <a:lnTo>
                    <a:pt x="182" y="10"/>
                  </a:lnTo>
                  <a:lnTo>
                    <a:pt x="179" y="11"/>
                  </a:lnTo>
                  <a:lnTo>
                    <a:pt x="174" y="11"/>
                  </a:lnTo>
                  <a:lnTo>
                    <a:pt x="171" y="11"/>
                  </a:lnTo>
                  <a:lnTo>
                    <a:pt x="165" y="11"/>
                  </a:lnTo>
                  <a:lnTo>
                    <a:pt x="160" y="11"/>
                  </a:lnTo>
                  <a:lnTo>
                    <a:pt x="151" y="12"/>
                  </a:lnTo>
                  <a:lnTo>
                    <a:pt x="146" y="12"/>
                  </a:lnTo>
                  <a:lnTo>
                    <a:pt x="140" y="12"/>
                  </a:lnTo>
                  <a:lnTo>
                    <a:pt x="132" y="14"/>
                  </a:lnTo>
                  <a:lnTo>
                    <a:pt x="123" y="14"/>
                  </a:lnTo>
                  <a:lnTo>
                    <a:pt x="118" y="14"/>
                  </a:lnTo>
                  <a:lnTo>
                    <a:pt x="109" y="16"/>
                  </a:lnTo>
                  <a:lnTo>
                    <a:pt x="101" y="16"/>
                  </a:lnTo>
                  <a:lnTo>
                    <a:pt x="92" y="16"/>
                  </a:lnTo>
                  <a:lnTo>
                    <a:pt x="84" y="16"/>
                  </a:lnTo>
                  <a:lnTo>
                    <a:pt x="78" y="17"/>
                  </a:lnTo>
                  <a:lnTo>
                    <a:pt x="70" y="17"/>
                  </a:lnTo>
                  <a:lnTo>
                    <a:pt x="62" y="17"/>
                  </a:lnTo>
                  <a:lnTo>
                    <a:pt x="56" y="19"/>
                  </a:lnTo>
                  <a:lnTo>
                    <a:pt x="48" y="19"/>
                  </a:lnTo>
                  <a:lnTo>
                    <a:pt x="39" y="19"/>
                  </a:lnTo>
                  <a:lnTo>
                    <a:pt x="34" y="20"/>
                  </a:lnTo>
                  <a:lnTo>
                    <a:pt x="28" y="20"/>
                  </a:lnTo>
                  <a:lnTo>
                    <a:pt x="22" y="20"/>
                  </a:lnTo>
                  <a:lnTo>
                    <a:pt x="17" y="20"/>
                  </a:lnTo>
                  <a:lnTo>
                    <a:pt x="14" y="20"/>
                  </a:lnTo>
                  <a:lnTo>
                    <a:pt x="8" y="22"/>
                  </a:lnTo>
                  <a:lnTo>
                    <a:pt x="6" y="22"/>
                  </a:lnTo>
                  <a:lnTo>
                    <a:pt x="3" y="22"/>
                  </a:lnTo>
                  <a:lnTo>
                    <a:pt x="0" y="22"/>
                  </a:lnTo>
                </a:path>
              </a:pathLst>
            </a:custGeom>
            <a:noFill/>
            <a:ln w="12700" cap="rnd">
              <a:solidFill>
                <a:srgbClr val="2F8080"/>
              </a:solidFill>
              <a:round/>
              <a:headEnd/>
              <a:tailEnd/>
            </a:ln>
          </p:spPr>
          <p:txBody>
            <a:bodyPr>
              <a:prstTxWarp prst="textNoShape">
                <a:avLst/>
              </a:prstTxWarp>
            </a:bodyPr>
            <a:lstStyle/>
            <a:p>
              <a:endParaRPr lang="en-US"/>
            </a:p>
          </p:txBody>
        </p:sp>
        <p:sp>
          <p:nvSpPr>
            <p:cNvPr id="26110" name="Freeform 25"/>
            <p:cNvSpPr>
              <a:spLocks/>
            </p:cNvSpPr>
            <p:nvPr/>
          </p:nvSpPr>
          <p:spPr bwMode="auto">
            <a:xfrm>
              <a:off x="4497" y="3359"/>
              <a:ext cx="113" cy="2"/>
            </a:xfrm>
            <a:custGeom>
              <a:avLst/>
              <a:gdLst>
                <a:gd name="T0" fmla="*/ 0 w 113"/>
                <a:gd name="T1" fmla="*/ 0 h 2"/>
                <a:gd name="T2" fmla="*/ 5 w 113"/>
                <a:gd name="T3" fmla="*/ 0 h 2"/>
                <a:gd name="T4" fmla="*/ 10 w 113"/>
                <a:gd name="T5" fmla="*/ 0 h 2"/>
                <a:gd name="T6" fmla="*/ 15 w 113"/>
                <a:gd name="T7" fmla="*/ 0 h 2"/>
                <a:gd name="T8" fmla="*/ 23 w 113"/>
                <a:gd name="T9" fmla="*/ 0 h 2"/>
                <a:gd name="T10" fmla="*/ 28 w 113"/>
                <a:gd name="T11" fmla="*/ 0 h 2"/>
                <a:gd name="T12" fmla="*/ 39 w 113"/>
                <a:gd name="T13" fmla="*/ 0 h 2"/>
                <a:gd name="T14" fmla="*/ 41 w 113"/>
                <a:gd name="T15" fmla="*/ 0 h 2"/>
                <a:gd name="T16" fmla="*/ 47 w 113"/>
                <a:gd name="T17" fmla="*/ 0 h 2"/>
                <a:gd name="T18" fmla="*/ 54 w 113"/>
                <a:gd name="T19" fmla="*/ 0 h 2"/>
                <a:gd name="T20" fmla="*/ 60 w 113"/>
                <a:gd name="T21" fmla="*/ 1 h 2"/>
                <a:gd name="T22" fmla="*/ 70 w 113"/>
                <a:gd name="T23" fmla="*/ 1 h 2"/>
                <a:gd name="T24" fmla="*/ 80 w 113"/>
                <a:gd name="T25" fmla="*/ 1 h 2"/>
                <a:gd name="T26" fmla="*/ 91 w 113"/>
                <a:gd name="T27" fmla="*/ 1 h 2"/>
                <a:gd name="T28" fmla="*/ 102 w 113"/>
                <a:gd name="T29" fmla="*/ 1 h 2"/>
                <a:gd name="T30" fmla="*/ 106 w 113"/>
                <a:gd name="T31" fmla="*/ 1 h 2"/>
                <a:gd name="T32" fmla="*/ 112 w 113"/>
                <a:gd name="T33" fmla="*/ 1 h 2"/>
                <a:gd name="T34" fmla="*/ 102 w 113"/>
                <a:gd name="T35" fmla="*/ 1 h 2"/>
                <a:gd name="T36" fmla="*/ 96 w 113"/>
                <a:gd name="T37" fmla="*/ 1 h 2"/>
                <a:gd name="T38" fmla="*/ 89 w 113"/>
                <a:gd name="T39" fmla="*/ 1 h 2"/>
                <a:gd name="T40" fmla="*/ 78 w 113"/>
                <a:gd name="T41" fmla="*/ 1 h 2"/>
                <a:gd name="T42" fmla="*/ 67 w 113"/>
                <a:gd name="T43" fmla="*/ 1 h 2"/>
                <a:gd name="T44" fmla="*/ 57 w 113"/>
                <a:gd name="T45" fmla="*/ 1 h 2"/>
                <a:gd name="T46" fmla="*/ 47 w 113"/>
                <a:gd name="T47" fmla="*/ 1 h 2"/>
                <a:gd name="T48" fmla="*/ 41 w 113"/>
                <a:gd name="T49" fmla="*/ 1 h 2"/>
                <a:gd name="T50" fmla="*/ 36 w 113"/>
                <a:gd name="T51" fmla="*/ 1 h 2"/>
                <a:gd name="T52" fmla="*/ 31 w 113"/>
                <a:gd name="T53" fmla="*/ 1 h 2"/>
                <a:gd name="T54" fmla="*/ 23 w 113"/>
                <a:gd name="T55" fmla="*/ 1 h 2"/>
                <a:gd name="T56" fmla="*/ 18 w 113"/>
                <a:gd name="T57" fmla="*/ 1 h 2"/>
                <a:gd name="T58" fmla="*/ 10 w 113"/>
                <a:gd name="T59" fmla="*/ 1 h 2"/>
                <a:gd name="T60" fmla="*/ 5 w 113"/>
                <a:gd name="T61" fmla="*/ 1 h 2"/>
                <a:gd name="T62" fmla="*/ 0 w 113"/>
                <a:gd name="T63" fmla="*/ 0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3"/>
                <a:gd name="T97" fmla="*/ 0 h 2"/>
                <a:gd name="T98" fmla="*/ 113 w 113"/>
                <a:gd name="T99" fmla="*/ 2 h 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3" h="2">
                  <a:moveTo>
                    <a:pt x="0" y="0"/>
                  </a:moveTo>
                  <a:lnTo>
                    <a:pt x="0" y="0"/>
                  </a:lnTo>
                  <a:lnTo>
                    <a:pt x="2" y="0"/>
                  </a:lnTo>
                  <a:lnTo>
                    <a:pt x="5" y="0"/>
                  </a:lnTo>
                  <a:lnTo>
                    <a:pt x="7" y="0"/>
                  </a:lnTo>
                  <a:lnTo>
                    <a:pt x="10" y="0"/>
                  </a:lnTo>
                  <a:lnTo>
                    <a:pt x="13" y="0"/>
                  </a:lnTo>
                  <a:lnTo>
                    <a:pt x="15" y="0"/>
                  </a:lnTo>
                  <a:lnTo>
                    <a:pt x="18" y="0"/>
                  </a:lnTo>
                  <a:lnTo>
                    <a:pt x="23" y="0"/>
                  </a:lnTo>
                  <a:lnTo>
                    <a:pt x="26" y="0"/>
                  </a:lnTo>
                  <a:lnTo>
                    <a:pt x="28" y="0"/>
                  </a:lnTo>
                  <a:lnTo>
                    <a:pt x="34" y="0"/>
                  </a:lnTo>
                  <a:lnTo>
                    <a:pt x="39" y="0"/>
                  </a:lnTo>
                  <a:lnTo>
                    <a:pt x="41" y="0"/>
                  </a:lnTo>
                  <a:lnTo>
                    <a:pt x="44" y="0"/>
                  </a:lnTo>
                  <a:lnTo>
                    <a:pt x="47" y="0"/>
                  </a:lnTo>
                  <a:lnTo>
                    <a:pt x="52" y="0"/>
                  </a:lnTo>
                  <a:lnTo>
                    <a:pt x="54" y="0"/>
                  </a:lnTo>
                  <a:lnTo>
                    <a:pt x="57" y="0"/>
                  </a:lnTo>
                  <a:lnTo>
                    <a:pt x="60" y="1"/>
                  </a:lnTo>
                  <a:lnTo>
                    <a:pt x="65" y="1"/>
                  </a:lnTo>
                  <a:lnTo>
                    <a:pt x="70" y="1"/>
                  </a:lnTo>
                  <a:lnTo>
                    <a:pt x="76" y="1"/>
                  </a:lnTo>
                  <a:lnTo>
                    <a:pt x="80" y="1"/>
                  </a:lnTo>
                  <a:lnTo>
                    <a:pt x="86" y="1"/>
                  </a:lnTo>
                  <a:lnTo>
                    <a:pt x="91" y="1"/>
                  </a:lnTo>
                  <a:lnTo>
                    <a:pt x="96" y="1"/>
                  </a:lnTo>
                  <a:lnTo>
                    <a:pt x="102" y="1"/>
                  </a:lnTo>
                  <a:lnTo>
                    <a:pt x="105" y="1"/>
                  </a:lnTo>
                  <a:lnTo>
                    <a:pt x="106" y="1"/>
                  </a:lnTo>
                  <a:lnTo>
                    <a:pt x="109" y="1"/>
                  </a:lnTo>
                  <a:lnTo>
                    <a:pt x="112" y="1"/>
                  </a:lnTo>
                  <a:lnTo>
                    <a:pt x="105" y="1"/>
                  </a:lnTo>
                  <a:lnTo>
                    <a:pt x="102" y="1"/>
                  </a:lnTo>
                  <a:lnTo>
                    <a:pt x="99" y="1"/>
                  </a:lnTo>
                  <a:lnTo>
                    <a:pt x="96" y="1"/>
                  </a:lnTo>
                  <a:lnTo>
                    <a:pt x="91" y="1"/>
                  </a:lnTo>
                  <a:lnTo>
                    <a:pt x="89" y="1"/>
                  </a:lnTo>
                  <a:lnTo>
                    <a:pt x="83" y="1"/>
                  </a:lnTo>
                  <a:lnTo>
                    <a:pt x="78" y="1"/>
                  </a:lnTo>
                  <a:lnTo>
                    <a:pt x="73" y="1"/>
                  </a:lnTo>
                  <a:lnTo>
                    <a:pt x="67" y="1"/>
                  </a:lnTo>
                  <a:lnTo>
                    <a:pt x="63" y="1"/>
                  </a:lnTo>
                  <a:lnTo>
                    <a:pt x="57" y="1"/>
                  </a:lnTo>
                  <a:lnTo>
                    <a:pt x="52" y="1"/>
                  </a:lnTo>
                  <a:lnTo>
                    <a:pt x="47" y="1"/>
                  </a:lnTo>
                  <a:lnTo>
                    <a:pt x="44" y="1"/>
                  </a:lnTo>
                  <a:lnTo>
                    <a:pt x="41" y="1"/>
                  </a:lnTo>
                  <a:lnTo>
                    <a:pt x="39" y="1"/>
                  </a:lnTo>
                  <a:lnTo>
                    <a:pt x="36" y="1"/>
                  </a:lnTo>
                  <a:lnTo>
                    <a:pt x="34" y="1"/>
                  </a:lnTo>
                  <a:lnTo>
                    <a:pt x="31" y="1"/>
                  </a:lnTo>
                  <a:lnTo>
                    <a:pt x="26" y="1"/>
                  </a:lnTo>
                  <a:lnTo>
                    <a:pt x="23" y="1"/>
                  </a:lnTo>
                  <a:lnTo>
                    <a:pt x="21" y="1"/>
                  </a:lnTo>
                  <a:lnTo>
                    <a:pt x="18" y="1"/>
                  </a:lnTo>
                  <a:lnTo>
                    <a:pt x="15" y="1"/>
                  </a:lnTo>
                  <a:lnTo>
                    <a:pt x="10" y="1"/>
                  </a:lnTo>
                  <a:lnTo>
                    <a:pt x="7" y="1"/>
                  </a:lnTo>
                  <a:lnTo>
                    <a:pt x="5" y="1"/>
                  </a:lnTo>
                  <a:lnTo>
                    <a:pt x="2" y="0"/>
                  </a:lnTo>
                  <a:lnTo>
                    <a:pt x="0" y="0"/>
                  </a:lnTo>
                </a:path>
              </a:pathLst>
            </a:custGeom>
            <a:solidFill>
              <a:srgbClr val="2F8080"/>
            </a:solidFill>
            <a:ln w="127000" cap="rnd">
              <a:noFill/>
              <a:round/>
              <a:headEnd/>
              <a:tailEnd/>
            </a:ln>
          </p:spPr>
          <p:txBody>
            <a:bodyPr>
              <a:prstTxWarp prst="textNoShape">
                <a:avLst/>
              </a:prstTxWarp>
            </a:bodyPr>
            <a:lstStyle/>
            <a:p>
              <a:endParaRPr lang="en-US"/>
            </a:p>
          </p:txBody>
        </p:sp>
        <p:sp>
          <p:nvSpPr>
            <p:cNvPr id="26111" name="Freeform 26"/>
            <p:cNvSpPr>
              <a:spLocks/>
            </p:cNvSpPr>
            <p:nvPr/>
          </p:nvSpPr>
          <p:spPr bwMode="auto">
            <a:xfrm>
              <a:off x="4488" y="3374"/>
              <a:ext cx="133" cy="15"/>
            </a:xfrm>
            <a:custGeom>
              <a:avLst/>
              <a:gdLst>
                <a:gd name="T0" fmla="*/ 3 w 133"/>
                <a:gd name="T1" fmla="*/ 1 h 15"/>
                <a:gd name="T2" fmla="*/ 8 w 133"/>
                <a:gd name="T3" fmla="*/ 1 h 15"/>
                <a:gd name="T4" fmla="*/ 13 w 133"/>
                <a:gd name="T5" fmla="*/ 2 h 15"/>
                <a:gd name="T6" fmla="*/ 19 w 133"/>
                <a:gd name="T7" fmla="*/ 2 h 15"/>
                <a:gd name="T8" fmla="*/ 24 w 133"/>
                <a:gd name="T9" fmla="*/ 4 h 15"/>
                <a:gd name="T10" fmla="*/ 29 w 133"/>
                <a:gd name="T11" fmla="*/ 4 h 15"/>
                <a:gd name="T12" fmla="*/ 32 w 133"/>
                <a:gd name="T13" fmla="*/ 2 h 15"/>
                <a:gd name="T14" fmla="*/ 37 w 133"/>
                <a:gd name="T15" fmla="*/ 4 h 15"/>
                <a:gd name="T16" fmla="*/ 42 w 133"/>
                <a:gd name="T17" fmla="*/ 5 h 15"/>
                <a:gd name="T18" fmla="*/ 48 w 133"/>
                <a:gd name="T19" fmla="*/ 5 h 15"/>
                <a:gd name="T20" fmla="*/ 53 w 133"/>
                <a:gd name="T21" fmla="*/ 4 h 15"/>
                <a:gd name="T22" fmla="*/ 56 w 133"/>
                <a:gd name="T23" fmla="*/ 5 h 15"/>
                <a:gd name="T24" fmla="*/ 61 w 133"/>
                <a:gd name="T25" fmla="*/ 5 h 15"/>
                <a:gd name="T26" fmla="*/ 66 w 133"/>
                <a:gd name="T27" fmla="*/ 5 h 15"/>
                <a:gd name="T28" fmla="*/ 74 w 133"/>
                <a:gd name="T29" fmla="*/ 6 h 15"/>
                <a:gd name="T30" fmla="*/ 79 w 133"/>
                <a:gd name="T31" fmla="*/ 6 h 15"/>
                <a:gd name="T32" fmla="*/ 88 w 133"/>
                <a:gd name="T33" fmla="*/ 6 h 15"/>
                <a:gd name="T34" fmla="*/ 92 w 133"/>
                <a:gd name="T35" fmla="*/ 6 h 15"/>
                <a:gd name="T36" fmla="*/ 98 w 133"/>
                <a:gd name="T37" fmla="*/ 6 h 15"/>
                <a:gd name="T38" fmla="*/ 103 w 133"/>
                <a:gd name="T39" fmla="*/ 7 h 15"/>
                <a:gd name="T40" fmla="*/ 111 w 133"/>
                <a:gd name="T41" fmla="*/ 6 h 15"/>
                <a:gd name="T42" fmla="*/ 132 w 133"/>
                <a:gd name="T43" fmla="*/ 5 h 15"/>
                <a:gd name="T44" fmla="*/ 132 w 133"/>
                <a:gd name="T45" fmla="*/ 11 h 15"/>
                <a:gd name="T46" fmla="*/ 129 w 133"/>
                <a:gd name="T47" fmla="*/ 12 h 15"/>
                <a:gd name="T48" fmla="*/ 124 w 133"/>
                <a:gd name="T49" fmla="*/ 13 h 15"/>
                <a:gd name="T50" fmla="*/ 116 w 133"/>
                <a:gd name="T51" fmla="*/ 14 h 15"/>
                <a:gd name="T52" fmla="*/ 111 w 133"/>
                <a:gd name="T53" fmla="*/ 14 h 15"/>
                <a:gd name="T54" fmla="*/ 103 w 133"/>
                <a:gd name="T55" fmla="*/ 14 h 15"/>
                <a:gd name="T56" fmla="*/ 98 w 133"/>
                <a:gd name="T57" fmla="*/ 14 h 15"/>
                <a:gd name="T58" fmla="*/ 92 w 133"/>
                <a:gd name="T59" fmla="*/ 14 h 15"/>
                <a:gd name="T60" fmla="*/ 8 w 133"/>
                <a:gd name="T61" fmla="*/ 9 h 15"/>
                <a:gd name="T62" fmla="*/ 6 w 133"/>
                <a:gd name="T63" fmla="*/ 8 h 15"/>
                <a:gd name="T64" fmla="*/ 3 w 133"/>
                <a:gd name="T65" fmla="*/ 5 h 15"/>
                <a:gd name="T66" fmla="*/ 0 w 133"/>
                <a:gd name="T67" fmla="*/ 1 h 1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3"/>
                <a:gd name="T103" fmla="*/ 0 h 15"/>
                <a:gd name="T104" fmla="*/ 133 w 133"/>
                <a:gd name="T105" fmla="*/ 15 h 1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3" h="15">
                  <a:moveTo>
                    <a:pt x="3" y="0"/>
                  </a:moveTo>
                  <a:lnTo>
                    <a:pt x="3" y="1"/>
                  </a:lnTo>
                  <a:lnTo>
                    <a:pt x="6" y="1"/>
                  </a:lnTo>
                  <a:lnTo>
                    <a:pt x="8" y="1"/>
                  </a:lnTo>
                  <a:lnTo>
                    <a:pt x="10" y="2"/>
                  </a:lnTo>
                  <a:lnTo>
                    <a:pt x="13" y="2"/>
                  </a:lnTo>
                  <a:lnTo>
                    <a:pt x="16" y="2"/>
                  </a:lnTo>
                  <a:lnTo>
                    <a:pt x="19" y="2"/>
                  </a:lnTo>
                  <a:lnTo>
                    <a:pt x="22" y="2"/>
                  </a:lnTo>
                  <a:lnTo>
                    <a:pt x="24" y="4"/>
                  </a:lnTo>
                  <a:lnTo>
                    <a:pt x="26" y="4"/>
                  </a:lnTo>
                  <a:lnTo>
                    <a:pt x="29" y="4"/>
                  </a:lnTo>
                  <a:lnTo>
                    <a:pt x="32" y="4"/>
                  </a:lnTo>
                  <a:lnTo>
                    <a:pt x="32" y="2"/>
                  </a:lnTo>
                  <a:lnTo>
                    <a:pt x="35" y="4"/>
                  </a:lnTo>
                  <a:lnTo>
                    <a:pt x="37" y="4"/>
                  </a:lnTo>
                  <a:lnTo>
                    <a:pt x="40" y="5"/>
                  </a:lnTo>
                  <a:lnTo>
                    <a:pt x="42" y="5"/>
                  </a:lnTo>
                  <a:lnTo>
                    <a:pt x="45" y="5"/>
                  </a:lnTo>
                  <a:lnTo>
                    <a:pt x="48" y="5"/>
                  </a:lnTo>
                  <a:lnTo>
                    <a:pt x="50" y="4"/>
                  </a:lnTo>
                  <a:lnTo>
                    <a:pt x="53" y="4"/>
                  </a:lnTo>
                  <a:lnTo>
                    <a:pt x="53" y="5"/>
                  </a:lnTo>
                  <a:lnTo>
                    <a:pt x="56" y="5"/>
                  </a:lnTo>
                  <a:lnTo>
                    <a:pt x="58" y="5"/>
                  </a:lnTo>
                  <a:lnTo>
                    <a:pt x="61" y="5"/>
                  </a:lnTo>
                  <a:lnTo>
                    <a:pt x="63" y="5"/>
                  </a:lnTo>
                  <a:lnTo>
                    <a:pt x="66" y="5"/>
                  </a:lnTo>
                  <a:lnTo>
                    <a:pt x="72" y="5"/>
                  </a:lnTo>
                  <a:lnTo>
                    <a:pt x="74" y="6"/>
                  </a:lnTo>
                  <a:lnTo>
                    <a:pt x="76" y="6"/>
                  </a:lnTo>
                  <a:lnTo>
                    <a:pt x="79" y="6"/>
                  </a:lnTo>
                  <a:lnTo>
                    <a:pt x="85" y="6"/>
                  </a:lnTo>
                  <a:lnTo>
                    <a:pt x="88" y="6"/>
                  </a:lnTo>
                  <a:lnTo>
                    <a:pt x="90" y="5"/>
                  </a:lnTo>
                  <a:lnTo>
                    <a:pt x="92" y="6"/>
                  </a:lnTo>
                  <a:lnTo>
                    <a:pt x="95" y="6"/>
                  </a:lnTo>
                  <a:lnTo>
                    <a:pt x="98" y="6"/>
                  </a:lnTo>
                  <a:lnTo>
                    <a:pt x="101" y="7"/>
                  </a:lnTo>
                  <a:lnTo>
                    <a:pt x="103" y="7"/>
                  </a:lnTo>
                  <a:lnTo>
                    <a:pt x="108" y="7"/>
                  </a:lnTo>
                  <a:lnTo>
                    <a:pt x="111" y="6"/>
                  </a:lnTo>
                  <a:lnTo>
                    <a:pt x="132" y="4"/>
                  </a:lnTo>
                  <a:lnTo>
                    <a:pt x="132" y="5"/>
                  </a:lnTo>
                  <a:lnTo>
                    <a:pt x="132" y="7"/>
                  </a:lnTo>
                  <a:lnTo>
                    <a:pt x="132" y="11"/>
                  </a:lnTo>
                  <a:lnTo>
                    <a:pt x="132" y="12"/>
                  </a:lnTo>
                  <a:lnTo>
                    <a:pt x="129" y="12"/>
                  </a:lnTo>
                  <a:lnTo>
                    <a:pt x="127" y="13"/>
                  </a:lnTo>
                  <a:lnTo>
                    <a:pt x="124" y="13"/>
                  </a:lnTo>
                  <a:lnTo>
                    <a:pt x="122" y="14"/>
                  </a:lnTo>
                  <a:lnTo>
                    <a:pt x="116" y="14"/>
                  </a:lnTo>
                  <a:lnTo>
                    <a:pt x="114" y="14"/>
                  </a:lnTo>
                  <a:lnTo>
                    <a:pt x="111" y="14"/>
                  </a:lnTo>
                  <a:lnTo>
                    <a:pt x="106" y="14"/>
                  </a:lnTo>
                  <a:lnTo>
                    <a:pt x="103" y="14"/>
                  </a:lnTo>
                  <a:lnTo>
                    <a:pt x="101" y="14"/>
                  </a:lnTo>
                  <a:lnTo>
                    <a:pt x="98" y="14"/>
                  </a:lnTo>
                  <a:lnTo>
                    <a:pt x="95" y="14"/>
                  </a:lnTo>
                  <a:lnTo>
                    <a:pt x="92" y="14"/>
                  </a:lnTo>
                  <a:lnTo>
                    <a:pt x="90" y="14"/>
                  </a:lnTo>
                  <a:lnTo>
                    <a:pt x="8" y="9"/>
                  </a:lnTo>
                  <a:lnTo>
                    <a:pt x="6" y="9"/>
                  </a:lnTo>
                  <a:lnTo>
                    <a:pt x="6" y="8"/>
                  </a:lnTo>
                  <a:lnTo>
                    <a:pt x="3" y="7"/>
                  </a:lnTo>
                  <a:lnTo>
                    <a:pt x="3" y="5"/>
                  </a:lnTo>
                  <a:lnTo>
                    <a:pt x="0" y="4"/>
                  </a:lnTo>
                  <a:lnTo>
                    <a:pt x="0" y="1"/>
                  </a:lnTo>
                  <a:lnTo>
                    <a:pt x="3" y="0"/>
                  </a:lnTo>
                </a:path>
              </a:pathLst>
            </a:custGeom>
            <a:solidFill>
              <a:srgbClr val="004D4D"/>
            </a:solidFill>
            <a:ln w="127000" cap="rnd">
              <a:noFill/>
              <a:round/>
              <a:headEnd/>
              <a:tailEnd/>
            </a:ln>
          </p:spPr>
          <p:txBody>
            <a:bodyPr>
              <a:prstTxWarp prst="textNoShape">
                <a:avLst/>
              </a:prstTxWarp>
            </a:bodyPr>
            <a:lstStyle/>
            <a:p>
              <a:endParaRPr lang="en-US"/>
            </a:p>
          </p:txBody>
        </p:sp>
        <p:sp>
          <p:nvSpPr>
            <p:cNvPr id="26112" name="Freeform 27"/>
            <p:cNvSpPr>
              <a:spLocks/>
            </p:cNvSpPr>
            <p:nvPr/>
          </p:nvSpPr>
          <p:spPr bwMode="auto">
            <a:xfrm>
              <a:off x="5577" y="3225"/>
              <a:ext cx="36" cy="95"/>
            </a:xfrm>
            <a:custGeom>
              <a:avLst/>
              <a:gdLst>
                <a:gd name="T0" fmla="*/ 9 w 36"/>
                <a:gd name="T1" fmla="*/ 6 h 95"/>
                <a:gd name="T2" fmla="*/ 14 w 36"/>
                <a:gd name="T3" fmla="*/ 0 h 95"/>
                <a:gd name="T4" fmla="*/ 17 w 36"/>
                <a:gd name="T5" fmla="*/ 0 h 95"/>
                <a:gd name="T6" fmla="*/ 18 w 36"/>
                <a:gd name="T7" fmla="*/ 0 h 95"/>
                <a:gd name="T8" fmla="*/ 21 w 36"/>
                <a:gd name="T9" fmla="*/ 0 h 95"/>
                <a:gd name="T10" fmla="*/ 23 w 36"/>
                <a:gd name="T11" fmla="*/ 0 h 95"/>
                <a:gd name="T12" fmla="*/ 26 w 36"/>
                <a:gd name="T13" fmla="*/ 0 h 95"/>
                <a:gd name="T14" fmla="*/ 28 w 36"/>
                <a:gd name="T15" fmla="*/ 0 h 95"/>
                <a:gd name="T16" fmla="*/ 28 w 36"/>
                <a:gd name="T17" fmla="*/ 2 h 95"/>
                <a:gd name="T18" fmla="*/ 30 w 36"/>
                <a:gd name="T19" fmla="*/ 2 h 95"/>
                <a:gd name="T20" fmla="*/ 33 w 36"/>
                <a:gd name="T21" fmla="*/ 3 h 95"/>
                <a:gd name="T22" fmla="*/ 33 w 36"/>
                <a:gd name="T23" fmla="*/ 4 h 95"/>
                <a:gd name="T24" fmla="*/ 35 w 36"/>
                <a:gd name="T25" fmla="*/ 8 h 95"/>
                <a:gd name="T26" fmla="*/ 35 w 36"/>
                <a:gd name="T27" fmla="*/ 11 h 95"/>
                <a:gd name="T28" fmla="*/ 35 w 36"/>
                <a:gd name="T29" fmla="*/ 14 h 95"/>
                <a:gd name="T30" fmla="*/ 35 w 36"/>
                <a:gd name="T31" fmla="*/ 19 h 95"/>
                <a:gd name="T32" fmla="*/ 35 w 36"/>
                <a:gd name="T33" fmla="*/ 26 h 95"/>
                <a:gd name="T34" fmla="*/ 35 w 36"/>
                <a:gd name="T35" fmla="*/ 33 h 95"/>
                <a:gd name="T36" fmla="*/ 33 w 36"/>
                <a:gd name="T37" fmla="*/ 41 h 95"/>
                <a:gd name="T38" fmla="*/ 33 w 36"/>
                <a:gd name="T39" fmla="*/ 49 h 95"/>
                <a:gd name="T40" fmla="*/ 30 w 36"/>
                <a:gd name="T41" fmla="*/ 58 h 95"/>
                <a:gd name="T42" fmla="*/ 26 w 36"/>
                <a:gd name="T43" fmla="*/ 66 h 95"/>
                <a:gd name="T44" fmla="*/ 21 w 36"/>
                <a:gd name="T45" fmla="*/ 76 h 95"/>
                <a:gd name="T46" fmla="*/ 12 w 36"/>
                <a:gd name="T47" fmla="*/ 85 h 95"/>
                <a:gd name="T48" fmla="*/ 12 w 36"/>
                <a:gd name="T49" fmla="*/ 86 h 95"/>
                <a:gd name="T50" fmla="*/ 9 w 36"/>
                <a:gd name="T51" fmla="*/ 88 h 95"/>
                <a:gd name="T52" fmla="*/ 7 w 36"/>
                <a:gd name="T53" fmla="*/ 89 h 95"/>
                <a:gd name="T54" fmla="*/ 7 w 36"/>
                <a:gd name="T55" fmla="*/ 91 h 95"/>
                <a:gd name="T56" fmla="*/ 5 w 36"/>
                <a:gd name="T57" fmla="*/ 92 h 95"/>
                <a:gd name="T58" fmla="*/ 5 w 36"/>
                <a:gd name="T59" fmla="*/ 94 h 95"/>
                <a:gd name="T60" fmla="*/ 3 w 36"/>
                <a:gd name="T61" fmla="*/ 94 h 95"/>
                <a:gd name="T62" fmla="*/ 0 w 36"/>
                <a:gd name="T63" fmla="*/ 94 h 95"/>
                <a:gd name="T64" fmla="*/ 0 w 36"/>
                <a:gd name="T65" fmla="*/ 92 h 95"/>
                <a:gd name="T66" fmla="*/ 0 w 36"/>
                <a:gd name="T67" fmla="*/ 91 h 95"/>
                <a:gd name="T68" fmla="*/ 3 w 36"/>
                <a:gd name="T69" fmla="*/ 88 h 95"/>
                <a:gd name="T70" fmla="*/ 3 w 36"/>
                <a:gd name="T71" fmla="*/ 86 h 95"/>
                <a:gd name="T72" fmla="*/ 3 w 36"/>
                <a:gd name="T73" fmla="*/ 83 h 95"/>
                <a:gd name="T74" fmla="*/ 5 w 36"/>
                <a:gd name="T75" fmla="*/ 80 h 95"/>
                <a:gd name="T76" fmla="*/ 7 w 36"/>
                <a:gd name="T77" fmla="*/ 77 h 95"/>
                <a:gd name="T78" fmla="*/ 7 w 36"/>
                <a:gd name="T79" fmla="*/ 74 h 95"/>
                <a:gd name="T80" fmla="*/ 7 w 36"/>
                <a:gd name="T81" fmla="*/ 71 h 95"/>
                <a:gd name="T82" fmla="*/ 9 w 36"/>
                <a:gd name="T83" fmla="*/ 70 h 95"/>
                <a:gd name="T84" fmla="*/ 9 w 36"/>
                <a:gd name="T85" fmla="*/ 68 h 95"/>
                <a:gd name="T86" fmla="*/ 12 w 36"/>
                <a:gd name="T87" fmla="*/ 66 h 95"/>
                <a:gd name="T88" fmla="*/ 14 w 36"/>
                <a:gd name="T89" fmla="*/ 66 h 95"/>
                <a:gd name="T90" fmla="*/ 14 w 36"/>
                <a:gd name="T91" fmla="*/ 64 h 95"/>
                <a:gd name="T92" fmla="*/ 9 w 36"/>
                <a:gd name="T93" fmla="*/ 64 h 95"/>
                <a:gd name="T94" fmla="*/ 17 w 36"/>
                <a:gd name="T95" fmla="*/ 35 h 95"/>
                <a:gd name="T96" fmla="*/ 21 w 36"/>
                <a:gd name="T97" fmla="*/ 35 h 95"/>
                <a:gd name="T98" fmla="*/ 21 w 36"/>
                <a:gd name="T99" fmla="*/ 29 h 95"/>
                <a:gd name="T100" fmla="*/ 17 w 36"/>
                <a:gd name="T101" fmla="*/ 30 h 95"/>
                <a:gd name="T102" fmla="*/ 17 w 36"/>
                <a:gd name="T103" fmla="*/ 12 h 95"/>
                <a:gd name="T104" fmla="*/ 21 w 36"/>
                <a:gd name="T105" fmla="*/ 9 h 95"/>
                <a:gd name="T106" fmla="*/ 18 w 36"/>
                <a:gd name="T107" fmla="*/ 6 h 95"/>
                <a:gd name="T108" fmla="*/ 9 w 36"/>
                <a:gd name="T109" fmla="*/ 6 h 9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6"/>
                <a:gd name="T166" fmla="*/ 0 h 95"/>
                <a:gd name="T167" fmla="*/ 36 w 36"/>
                <a:gd name="T168" fmla="*/ 95 h 9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6" h="95">
                  <a:moveTo>
                    <a:pt x="9" y="6"/>
                  </a:moveTo>
                  <a:lnTo>
                    <a:pt x="14" y="0"/>
                  </a:lnTo>
                  <a:lnTo>
                    <a:pt x="17" y="0"/>
                  </a:lnTo>
                  <a:lnTo>
                    <a:pt x="18" y="0"/>
                  </a:lnTo>
                  <a:lnTo>
                    <a:pt x="21" y="0"/>
                  </a:lnTo>
                  <a:lnTo>
                    <a:pt x="23" y="0"/>
                  </a:lnTo>
                  <a:lnTo>
                    <a:pt x="26" y="0"/>
                  </a:lnTo>
                  <a:lnTo>
                    <a:pt x="28" y="0"/>
                  </a:lnTo>
                  <a:lnTo>
                    <a:pt x="28" y="2"/>
                  </a:lnTo>
                  <a:lnTo>
                    <a:pt x="30" y="2"/>
                  </a:lnTo>
                  <a:lnTo>
                    <a:pt x="33" y="3"/>
                  </a:lnTo>
                  <a:lnTo>
                    <a:pt x="33" y="4"/>
                  </a:lnTo>
                  <a:lnTo>
                    <a:pt x="35" y="8"/>
                  </a:lnTo>
                  <a:lnTo>
                    <a:pt x="35" y="11"/>
                  </a:lnTo>
                  <a:lnTo>
                    <a:pt x="35" y="14"/>
                  </a:lnTo>
                  <a:lnTo>
                    <a:pt x="35" y="19"/>
                  </a:lnTo>
                  <a:lnTo>
                    <a:pt x="35" y="26"/>
                  </a:lnTo>
                  <a:lnTo>
                    <a:pt x="35" y="33"/>
                  </a:lnTo>
                  <a:lnTo>
                    <a:pt x="33" y="41"/>
                  </a:lnTo>
                  <a:lnTo>
                    <a:pt x="33" y="49"/>
                  </a:lnTo>
                  <a:lnTo>
                    <a:pt x="30" y="58"/>
                  </a:lnTo>
                  <a:lnTo>
                    <a:pt x="26" y="66"/>
                  </a:lnTo>
                  <a:lnTo>
                    <a:pt x="21" y="76"/>
                  </a:lnTo>
                  <a:lnTo>
                    <a:pt x="12" y="85"/>
                  </a:lnTo>
                  <a:lnTo>
                    <a:pt x="12" y="86"/>
                  </a:lnTo>
                  <a:lnTo>
                    <a:pt x="9" y="88"/>
                  </a:lnTo>
                  <a:lnTo>
                    <a:pt x="7" y="89"/>
                  </a:lnTo>
                  <a:lnTo>
                    <a:pt x="7" y="91"/>
                  </a:lnTo>
                  <a:lnTo>
                    <a:pt x="5" y="92"/>
                  </a:lnTo>
                  <a:lnTo>
                    <a:pt x="5" y="94"/>
                  </a:lnTo>
                  <a:lnTo>
                    <a:pt x="3" y="94"/>
                  </a:lnTo>
                  <a:lnTo>
                    <a:pt x="0" y="94"/>
                  </a:lnTo>
                  <a:lnTo>
                    <a:pt x="0" y="92"/>
                  </a:lnTo>
                  <a:lnTo>
                    <a:pt x="0" y="91"/>
                  </a:lnTo>
                  <a:lnTo>
                    <a:pt x="3" y="88"/>
                  </a:lnTo>
                  <a:lnTo>
                    <a:pt x="3" y="86"/>
                  </a:lnTo>
                  <a:lnTo>
                    <a:pt x="3" y="83"/>
                  </a:lnTo>
                  <a:lnTo>
                    <a:pt x="5" y="80"/>
                  </a:lnTo>
                  <a:lnTo>
                    <a:pt x="7" y="77"/>
                  </a:lnTo>
                  <a:lnTo>
                    <a:pt x="7" y="74"/>
                  </a:lnTo>
                  <a:lnTo>
                    <a:pt x="7" y="71"/>
                  </a:lnTo>
                  <a:lnTo>
                    <a:pt x="9" y="70"/>
                  </a:lnTo>
                  <a:lnTo>
                    <a:pt x="9" y="68"/>
                  </a:lnTo>
                  <a:lnTo>
                    <a:pt x="12" y="66"/>
                  </a:lnTo>
                  <a:lnTo>
                    <a:pt x="14" y="66"/>
                  </a:lnTo>
                  <a:lnTo>
                    <a:pt x="14" y="64"/>
                  </a:lnTo>
                  <a:lnTo>
                    <a:pt x="9" y="64"/>
                  </a:lnTo>
                  <a:lnTo>
                    <a:pt x="17" y="35"/>
                  </a:lnTo>
                  <a:lnTo>
                    <a:pt x="21" y="35"/>
                  </a:lnTo>
                  <a:lnTo>
                    <a:pt x="21" y="29"/>
                  </a:lnTo>
                  <a:lnTo>
                    <a:pt x="17" y="30"/>
                  </a:lnTo>
                  <a:lnTo>
                    <a:pt x="17" y="12"/>
                  </a:lnTo>
                  <a:lnTo>
                    <a:pt x="21" y="9"/>
                  </a:lnTo>
                  <a:lnTo>
                    <a:pt x="18" y="6"/>
                  </a:lnTo>
                  <a:lnTo>
                    <a:pt x="9" y="6"/>
                  </a:lnTo>
                </a:path>
              </a:pathLst>
            </a:custGeom>
            <a:solidFill>
              <a:srgbClr val="003333"/>
            </a:solidFill>
            <a:ln w="127000" cap="rnd">
              <a:noFill/>
              <a:round/>
              <a:headEnd/>
              <a:tailEnd/>
            </a:ln>
          </p:spPr>
          <p:txBody>
            <a:bodyPr>
              <a:prstTxWarp prst="textNoShape">
                <a:avLst/>
              </a:prstTxWarp>
            </a:bodyPr>
            <a:lstStyle/>
            <a:p>
              <a:endParaRPr lang="en-US"/>
            </a:p>
          </p:txBody>
        </p:sp>
        <p:sp>
          <p:nvSpPr>
            <p:cNvPr id="26113" name="Freeform 28"/>
            <p:cNvSpPr>
              <a:spLocks/>
            </p:cNvSpPr>
            <p:nvPr/>
          </p:nvSpPr>
          <p:spPr bwMode="auto">
            <a:xfrm>
              <a:off x="5256" y="3295"/>
              <a:ext cx="6" cy="1"/>
            </a:xfrm>
            <a:custGeom>
              <a:avLst/>
              <a:gdLst>
                <a:gd name="T0" fmla="*/ 0 w 6"/>
                <a:gd name="T1" fmla="*/ 0 h 1"/>
                <a:gd name="T2" fmla="*/ 0 w 6"/>
                <a:gd name="T3" fmla="*/ 0 h 1"/>
                <a:gd name="T4" fmla="*/ 1 w 6"/>
                <a:gd name="T5" fmla="*/ 0 h 1"/>
                <a:gd name="T6" fmla="*/ 1 w 6"/>
                <a:gd name="T7" fmla="*/ 0 h 1"/>
                <a:gd name="T8" fmla="*/ 2 w 6"/>
                <a:gd name="T9" fmla="*/ 0 h 1"/>
                <a:gd name="T10" fmla="*/ 2 w 6"/>
                <a:gd name="T11" fmla="*/ 0 h 1"/>
                <a:gd name="T12" fmla="*/ 3 w 6"/>
                <a:gd name="T13" fmla="*/ 0 h 1"/>
                <a:gd name="T14" fmla="*/ 4 w 6"/>
                <a:gd name="T15" fmla="*/ 0 h 1"/>
                <a:gd name="T16" fmla="*/ 5 w 6"/>
                <a:gd name="T17" fmla="*/ 0 h 1"/>
                <a:gd name="T18" fmla="*/ 4 w 6"/>
                <a:gd name="T19" fmla="*/ 0 h 1"/>
                <a:gd name="T20" fmla="*/ 3 w 6"/>
                <a:gd name="T21" fmla="*/ 0 h 1"/>
                <a:gd name="T22" fmla="*/ 2 w 6"/>
                <a:gd name="T23" fmla="*/ 0 h 1"/>
                <a:gd name="T24" fmla="*/ 2 w 6"/>
                <a:gd name="T25" fmla="*/ 0 h 1"/>
                <a:gd name="T26" fmla="*/ 1 w 6"/>
                <a:gd name="T27" fmla="*/ 0 h 1"/>
                <a:gd name="T28" fmla="*/ 0 w 6"/>
                <a:gd name="T29" fmla="*/ 0 h 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1"/>
                <a:gd name="T47" fmla="*/ 6 w 6"/>
                <a:gd name="T48" fmla="*/ 1 h 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1">
                  <a:moveTo>
                    <a:pt x="0" y="0"/>
                  </a:moveTo>
                  <a:lnTo>
                    <a:pt x="0" y="0"/>
                  </a:lnTo>
                  <a:lnTo>
                    <a:pt x="1" y="0"/>
                  </a:lnTo>
                  <a:lnTo>
                    <a:pt x="2" y="0"/>
                  </a:lnTo>
                  <a:lnTo>
                    <a:pt x="3" y="0"/>
                  </a:lnTo>
                  <a:lnTo>
                    <a:pt x="4" y="0"/>
                  </a:lnTo>
                  <a:lnTo>
                    <a:pt x="5" y="0"/>
                  </a:lnTo>
                  <a:lnTo>
                    <a:pt x="4" y="0"/>
                  </a:lnTo>
                  <a:lnTo>
                    <a:pt x="3" y="0"/>
                  </a:lnTo>
                  <a:lnTo>
                    <a:pt x="2" y="0"/>
                  </a:lnTo>
                  <a:lnTo>
                    <a:pt x="1" y="0"/>
                  </a:lnTo>
                  <a:lnTo>
                    <a:pt x="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114" name="Freeform 29"/>
            <p:cNvSpPr>
              <a:spLocks/>
            </p:cNvSpPr>
            <p:nvPr/>
          </p:nvSpPr>
          <p:spPr bwMode="auto">
            <a:xfrm>
              <a:off x="5259" y="3314"/>
              <a:ext cx="13" cy="7"/>
            </a:xfrm>
            <a:custGeom>
              <a:avLst/>
              <a:gdLst>
                <a:gd name="T0" fmla="*/ 0 w 13"/>
                <a:gd name="T1" fmla="*/ 1 h 7"/>
                <a:gd name="T2" fmla="*/ 0 w 13"/>
                <a:gd name="T3" fmla="*/ 1 h 7"/>
                <a:gd name="T4" fmla="*/ 0 w 13"/>
                <a:gd name="T5" fmla="*/ 0 h 7"/>
                <a:gd name="T6" fmla="*/ 2 w 13"/>
                <a:gd name="T7" fmla="*/ 0 h 7"/>
                <a:gd name="T8" fmla="*/ 4 w 13"/>
                <a:gd name="T9" fmla="*/ 0 h 7"/>
                <a:gd name="T10" fmla="*/ 5 w 13"/>
                <a:gd name="T11" fmla="*/ 1 h 7"/>
                <a:gd name="T12" fmla="*/ 5 w 13"/>
                <a:gd name="T13" fmla="*/ 2 h 7"/>
                <a:gd name="T14" fmla="*/ 7 w 13"/>
                <a:gd name="T15" fmla="*/ 2 h 7"/>
                <a:gd name="T16" fmla="*/ 7 w 13"/>
                <a:gd name="T17" fmla="*/ 3 h 7"/>
                <a:gd name="T18" fmla="*/ 8 w 13"/>
                <a:gd name="T19" fmla="*/ 4 h 7"/>
                <a:gd name="T20" fmla="*/ 10 w 13"/>
                <a:gd name="T21" fmla="*/ 5 h 7"/>
                <a:gd name="T22" fmla="*/ 12 w 13"/>
                <a:gd name="T23" fmla="*/ 5 h 7"/>
                <a:gd name="T24" fmla="*/ 10 w 13"/>
                <a:gd name="T25" fmla="*/ 6 h 7"/>
                <a:gd name="T26" fmla="*/ 8 w 13"/>
                <a:gd name="T27" fmla="*/ 6 h 7"/>
                <a:gd name="T28" fmla="*/ 7 w 13"/>
                <a:gd name="T29" fmla="*/ 6 h 7"/>
                <a:gd name="T30" fmla="*/ 5 w 13"/>
                <a:gd name="T31" fmla="*/ 5 h 7"/>
                <a:gd name="T32" fmla="*/ 2 w 13"/>
                <a:gd name="T33" fmla="*/ 4 h 7"/>
                <a:gd name="T34" fmla="*/ 2 w 13"/>
                <a:gd name="T35" fmla="*/ 2 h 7"/>
                <a:gd name="T36" fmla="*/ 0 w 13"/>
                <a:gd name="T37" fmla="*/ 1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
                <a:gd name="T58" fmla="*/ 0 h 7"/>
                <a:gd name="T59" fmla="*/ 13 w 13"/>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 h="7">
                  <a:moveTo>
                    <a:pt x="0" y="1"/>
                  </a:moveTo>
                  <a:lnTo>
                    <a:pt x="0" y="1"/>
                  </a:lnTo>
                  <a:lnTo>
                    <a:pt x="0" y="0"/>
                  </a:lnTo>
                  <a:lnTo>
                    <a:pt x="2" y="0"/>
                  </a:lnTo>
                  <a:lnTo>
                    <a:pt x="4" y="0"/>
                  </a:lnTo>
                  <a:lnTo>
                    <a:pt x="5" y="1"/>
                  </a:lnTo>
                  <a:lnTo>
                    <a:pt x="5" y="2"/>
                  </a:lnTo>
                  <a:lnTo>
                    <a:pt x="7" y="2"/>
                  </a:lnTo>
                  <a:lnTo>
                    <a:pt x="7" y="3"/>
                  </a:lnTo>
                  <a:lnTo>
                    <a:pt x="8" y="4"/>
                  </a:lnTo>
                  <a:lnTo>
                    <a:pt x="10" y="5"/>
                  </a:lnTo>
                  <a:lnTo>
                    <a:pt x="12" y="5"/>
                  </a:lnTo>
                  <a:lnTo>
                    <a:pt x="10" y="6"/>
                  </a:lnTo>
                  <a:lnTo>
                    <a:pt x="8" y="6"/>
                  </a:lnTo>
                  <a:lnTo>
                    <a:pt x="7" y="6"/>
                  </a:lnTo>
                  <a:lnTo>
                    <a:pt x="5" y="5"/>
                  </a:lnTo>
                  <a:lnTo>
                    <a:pt x="2" y="4"/>
                  </a:lnTo>
                  <a:lnTo>
                    <a:pt x="2" y="2"/>
                  </a:lnTo>
                  <a:lnTo>
                    <a:pt x="0" y="1"/>
                  </a:lnTo>
                </a:path>
              </a:pathLst>
            </a:custGeom>
            <a:solidFill>
              <a:srgbClr val="003333"/>
            </a:solidFill>
            <a:ln w="127000" cap="rnd">
              <a:noFill/>
              <a:round/>
              <a:headEnd/>
              <a:tailEnd/>
            </a:ln>
          </p:spPr>
          <p:txBody>
            <a:bodyPr>
              <a:prstTxWarp prst="textNoShape">
                <a:avLst/>
              </a:prstTxWarp>
            </a:bodyPr>
            <a:lstStyle/>
            <a:p>
              <a:endParaRPr lang="en-US"/>
            </a:p>
          </p:txBody>
        </p:sp>
        <p:sp>
          <p:nvSpPr>
            <p:cNvPr id="26115" name="Freeform 30"/>
            <p:cNvSpPr>
              <a:spLocks/>
            </p:cNvSpPr>
            <p:nvPr/>
          </p:nvSpPr>
          <p:spPr bwMode="auto">
            <a:xfrm>
              <a:off x="5276" y="3293"/>
              <a:ext cx="25" cy="19"/>
            </a:xfrm>
            <a:custGeom>
              <a:avLst/>
              <a:gdLst>
                <a:gd name="T0" fmla="*/ 0 w 25"/>
                <a:gd name="T1" fmla="*/ 0 h 19"/>
                <a:gd name="T2" fmla="*/ 2 w 25"/>
                <a:gd name="T3" fmla="*/ 0 h 19"/>
                <a:gd name="T4" fmla="*/ 6 w 25"/>
                <a:gd name="T5" fmla="*/ 1 h 19"/>
                <a:gd name="T6" fmla="*/ 10 w 25"/>
                <a:gd name="T7" fmla="*/ 1 h 19"/>
                <a:gd name="T8" fmla="*/ 14 w 25"/>
                <a:gd name="T9" fmla="*/ 2 h 19"/>
                <a:gd name="T10" fmla="*/ 18 w 25"/>
                <a:gd name="T11" fmla="*/ 5 h 19"/>
                <a:gd name="T12" fmla="*/ 20 w 25"/>
                <a:gd name="T13" fmla="*/ 7 h 19"/>
                <a:gd name="T14" fmla="*/ 23 w 25"/>
                <a:gd name="T15" fmla="*/ 13 h 19"/>
                <a:gd name="T16" fmla="*/ 23 w 25"/>
                <a:gd name="T17" fmla="*/ 14 h 19"/>
                <a:gd name="T18" fmla="*/ 24 w 25"/>
                <a:gd name="T19" fmla="*/ 15 h 19"/>
                <a:gd name="T20" fmla="*/ 24 w 25"/>
                <a:gd name="T21" fmla="*/ 17 h 19"/>
                <a:gd name="T22" fmla="*/ 23 w 25"/>
                <a:gd name="T23" fmla="*/ 17 h 19"/>
                <a:gd name="T24" fmla="*/ 23 w 25"/>
                <a:gd name="T25" fmla="*/ 15 h 19"/>
                <a:gd name="T26" fmla="*/ 23 w 25"/>
                <a:gd name="T27" fmla="*/ 14 h 19"/>
                <a:gd name="T28" fmla="*/ 20 w 25"/>
                <a:gd name="T29" fmla="*/ 14 h 19"/>
                <a:gd name="T30" fmla="*/ 20 w 25"/>
                <a:gd name="T31" fmla="*/ 15 h 19"/>
                <a:gd name="T32" fmla="*/ 20 w 25"/>
                <a:gd name="T33" fmla="*/ 17 h 19"/>
                <a:gd name="T34" fmla="*/ 20 w 25"/>
                <a:gd name="T35" fmla="*/ 18 h 19"/>
                <a:gd name="T36" fmla="*/ 18 w 25"/>
                <a:gd name="T37" fmla="*/ 14 h 19"/>
                <a:gd name="T38" fmla="*/ 18 w 25"/>
                <a:gd name="T39" fmla="*/ 18 h 19"/>
                <a:gd name="T40" fmla="*/ 16 w 25"/>
                <a:gd name="T41" fmla="*/ 18 h 19"/>
                <a:gd name="T42" fmla="*/ 16 w 25"/>
                <a:gd name="T43" fmla="*/ 15 h 19"/>
                <a:gd name="T44" fmla="*/ 16 w 25"/>
                <a:gd name="T45" fmla="*/ 13 h 19"/>
                <a:gd name="T46" fmla="*/ 16 w 25"/>
                <a:gd name="T47" fmla="*/ 10 h 19"/>
                <a:gd name="T48" fmla="*/ 14 w 25"/>
                <a:gd name="T49" fmla="*/ 6 h 19"/>
                <a:gd name="T50" fmla="*/ 10 w 25"/>
                <a:gd name="T51" fmla="*/ 4 h 19"/>
                <a:gd name="T52" fmla="*/ 6 w 25"/>
                <a:gd name="T53" fmla="*/ 2 h 19"/>
                <a:gd name="T54" fmla="*/ 0 w 25"/>
                <a:gd name="T55" fmla="*/ 0 h 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5"/>
                <a:gd name="T85" fmla="*/ 0 h 19"/>
                <a:gd name="T86" fmla="*/ 25 w 25"/>
                <a:gd name="T87" fmla="*/ 19 h 1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5" h="19">
                  <a:moveTo>
                    <a:pt x="0" y="0"/>
                  </a:moveTo>
                  <a:lnTo>
                    <a:pt x="2" y="0"/>
                  </a:lnTo>
                  <a:lnTo>
                    <a:pt x="6" y="1"/>
                  </a:lnTo>
                  <a:lnTo>
                    <a:pt x="10" y="1"/>
                  </a:lnTo>
                  <a:lnTo>
                    <a:pt x="14" y="2"/>
                  </a:lnTo>
                  <a:lnTo>
                    <a:pt x="18" y="5"/>
                  </a:lnTo>
                  <a:lnTo>
                    <a:pt x="20" y="7"/>
                  </a:lnTo>
                  <a:lnTo>
                    <a:pt x="23" y="13"/>
                  </a:lnTo>
                  <a:lnTo>
                    <a:pt x="23" y="14"/>
                  </a:lnTo>
                  <a:lnTo>
                    <a:pt x="24" y="15"/>
                  </a:lnTo>
                  <a:lnTo>
                    <a:pt x="24" y="17"/>
                  </a:lnTo>
                  <a:lnTo>
                    <a:pt x="23" y="17"/>
                  </a:lnTo>
                  <a:lnTo>
                    <a:pt x="23" y="15"/>
                  </a:lnTo>
                  <a:lnTo>
                    <a:pt x="23" y="14"/>
                  </a:lnTo>
                  <a:lnTo>
                    <a:pt x="20" y="14"/>
                  </a:lnTo>
                  <a:lnTo>
                    <a:pt x="20" y="15"/>
                  </a:lnTo>
                  <a:lnTo>
                    <a:pt x="20" y="17"/>
                  </a:lnTo>
                  <a:lnTo>
                    <a:pt x="20" y="18"/>
                  </a:lnTo>
                  <a:lnTo>
                    <a:pt x="18" y="14"/>
                  </a:lnTo>
                  <a:lnTo>
                    <a:pt x="18" y="18"/>
                  </a:lnTo>
                  <a:lnTo>
                    <a:pt x="16" y="18"/>
                  </a:lnTo>
                  <a:lnTo>
                    <a:pt x="16" y="15"/>
                  </a:lnTo>
                  <a:lnTo>
                    <a:pt x="16" y="13"/>
                  </a:lnTo>
                  <a:lnTo>
                    <a:pt x="16" y="10"/>
                  </a:lnTo>
                  <a:lnTo>
                    <a:pt x="14" y="6"/>
                  </a:lnTo>
                  <a:lnTo>
                    <a:pt x="10" y="4"/>
                  </a:lnTo>
                  <a:lnTo>
                    <a:pt x="6" y="2"/>
                  </a:lnTo>
                  <a:lnTo>
                    <a:pt x="0" y="0"/>
                  </a:lnTo>
                </a:path>
              </a:pathLst>
            </a:custGeom>
            <a:solidFill>
              <a:srgbClr val="2F8080"/>
            </a:solidFill>
            <a:ln w="127000" cap="rnd">
              <a:noFill/>
              <a:round/>
              <a:headEnd/>
              <a:tailEnd/>
            </a:ln>
          </p:spPr>
          <p:txBody>
            <a:bodyPr>
              <a:prstTxWarp prst="textNoShape">
                <a:avLst/>
              </a:prstTxWarp>
            </a:bodyPr>
            <a:lstStyle/>
            <a:p>
              <a:endParaRPr lang="en-US"/>
            </a:p>
          </p:txBody>
        </p:sp>
        <p:sp>
          <p:nvSpPr>
            <p:cNvPr id="26116" name="Freeform 31"/>
            <p:cNvSpPr>
              <a:spLocks/>
            </p:cNvSpPr>
            <p:nvPr/>
          </p:nvSpPr>
          <p:spPr bwMode="auto">
            <a:xfrm>
              <a:off x="5248" y="3293"/>
              <a:ext cx="48" cy="39"/>
            </a:xfrm>
            <a:custGeom>
              <a:avLst/>
              <a:gdLst>
                <a:gd name="T0" fmla="*/ 22 w 48"/>
                <a:gd name="T1" fmla="*/ 0 h 39"/>
                <a:gd name="T2" fmla="*/ 19 w 48"/>
                <a:gd name="T3" fmla="*/ 0 h 39"/>
                <a:gd name="T4" fmla="*/ 17 w 48"/>
                <a:gd name="T5" fmla="*/ 1 h 39"/>
                <a:gd name="T6" fmla="*/ 14 w 48"/>
                <a:gd name="T7" fmla="*/ 1 h 39"/>
                <a:gd name="T8" fmla="*/ 11 w 48"/>
                <a:gd name="T9" fmla="*/ 3 h 39"/>
                <a:gd name="T10" fmla="*/ 8 w 48"/>
                <a:gd name="T11" fmla="*/ 5 h 39"/>
                <a:gd name="T12" fmla="*/ 5 w 48"/>
                <a:gd name="T13" fmla="*/ 8 h 39"/>
                <a:gd name="T14" fmla="*/ 3 w 48"/>
                <a:gd name="T15" fmla="*/ 11 h 39"/>
                <a:gd name="T16" fmla="*/ 0 w 48"/>
                <a:gd name="T17" fmla="*/ 14 h 39"/>
                <a:gd name="T18" fmla="*/ 0 w 48"/>
                <a:gd name="T19" fmla="*/ 17 h 39"/>
                <a:gd name="T20" fmla="*/ 0 w 48"/>
                <a:gd name="T21" fmla="*/ 20 h 39"/>
                <a:gd name="T22" fmla="*/ 0 w 48"/>
                <a:gd name="T23" fmla="*/ 25 h 39"/>
                <a:gd name="T24" fmla="*/ 3 w 48"/>
                <a:gd name="T25" fmla="*/ 27 h 39"/>
                <a:gd name="T26" fmla="*/ 5 w 48"/>
                <a:gd name="T27" fmla="*/ 30 h 39"/>
                <a:gd name="T28" fmla="*/ 8 w 48"/>
                <a:gd name="T29" fmla="*/ 33 h 39"/>
                <a:gd name="T30" fmla="*/ 11 w 48"/>
                <a:gd name="T31" fmla="*/ 35 h 39"/>
                <a:gd name="T32" fmla="*/ 14 w 48"/>
                <a:gd name="T33" fmla="*/ 36 h 39"/>
                <a:gd name="T34" fmla="*/ 19 w 48"/>
                <a:gd name="T35" fmla="*/ 36 h 39"/>
                <a:gd name="T36" fmla="*/ 22 w 48"/>
                <a:gd name="T37" fmla="*/ 38 h 39"/>
                <a:gd name="T38" fmla="*/ 25 w 48"/>
                <a:gd name="T39" fmla="*/ 38 h 39"/>
                <a:gd name="T40" fmla="*/ 31 w 48"/>
                <a:gd name="T41" fmla="*/ 38 h 39"/>
                <a:gd name="T42" fmla="*/ 33 w 48"/>
                <a:gd name="T43" fmla="*/ 36 h 39"/>
                <a:gd name="T44" fmla="*/ 39 w 48"/>
                <a:gd name="T45" fmla="*/ 36 h 39"/>
                <a:gd name="T46" fmla="*/ 42 w 48"/>
                <a:gd name="T47" fmla="*/ 35 h 39"/>
                <a:gd name="T48" fmla="*/ 45 w 48"/>
                <a:gd name="T49" fmla="*/ 33 h 39"/>
                <a:gd name="T50" fmla="*/ 45 w 48"/>
                <a:gd name="T51" fmla="*/ 32 h 39"/>
                <a:gd name="T52" fmla="*/ 47 w 48"/>
                <a:gd name="T53" fmla="*/ 30 h 39"/>
                <a:gd name="T54" fmla="*/ 47 w 48"/>
                <a:gd name="T55" fmla="*/ 28 h 39"/>
                <a:gd name="T56" fmla="*/ 47 w 48"/>
                <a:gd name="T57" fmla="*/ 27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22" y="0"/>
                  </a:moveTo>
                  <a:lnTo>
                    <a:pt x="19" y="0"/>
                  </a:lnTo>
                  <a:lnTo>
                    <a:pt x="17" y="1"/>
                  </a:lnTo>
                  <a:lnTo>
                    <a:pt x="14" y="1"/>
                  </a:lnTo>
                  <a:lnTo>
                    <a:pt x="11" y="3"/>
                  </a:lnTo>
                  <a:lnTo>
                    <a:pt x="8" y="5"/>
                  </a:lnTo>
                  <a:lnTo>
                    <a:pt x="5" y="8"/>
                  </a:lnTo>
                  <a:lnTo>
                    <a:pt x="3" y="11"/>
                  </a:lnTo>
                  <a:lnTo>
                    <a:pt x="0" y="14"/>
                  </a:lnTo>
                  <a:lnTo>
                    <a:pt x="0" y="17"/>
                  </a:lnTo>
                  <a:lnTo>
                    <a:pt x="0" y="20"/>
                  </a:lnTo>
                  <a:lnTo>
                    <a:pt x="0" y="25"/>
                  </a:lnTo>
                  <a:lnTo>
                    <a:pt x="3" y="27"/>
                  </a:lnTo>
                  <a:lnTo>
                    <a:pt x="5" y="30"/>
                  </a:lnTo>
                  <a:lnTo>
                    <a:pt x="8" y="33"/>
                  </a:lnTo>
                  <a:lnTo>
                    <a:pt x="11" y="35"/>
                  </a:lnTo>
                  <a:lnTo>
                    <a:pt x="14" y="36"/>
                  </a:lnTo>
                  <a:lnTo>
                    <a:pt x="19" y="36"/>
                  </a:lnTo>
                  <a:lnTo>
                    <a:pt x="22" y="38"/>
                  </a:lnTo>
                  <a:lnTo>
                    <a:pt x="25" y="38"/>
                  </a:lnTo>
                  <a:lnTo>
                    <a:pt x="31" y="38"/>
                  </a:lnTo>
                  <a:lnTo>
                    <a:pt x="33" y="36"/>
                  </a:lnTo>
                  <a:lnTo>
                    <a:pt x="39" y="36"/>
                  </a:lnTo>
                  <a:lnTo>
                    <a:pt x="42" y="35"/>
                  </a:lnTo>
                  <a:lnTo>
                    <a:pt x="45" y="33"/>
                  </a:lnTo>
                  <a:lnTo>
                    <a:pt x="45" y="32"/>
                  </a:lnTo>
                  <a:lnTo>
                    <a:pt x="47" y="30"/>
                  </a:lnTo>
                  <a:lnTo>
                    <a:pt x="47" y="28"/>
                  </a:lnTo>
                  <a:lnTo>
                    <a:pt x="47" y="27"/>
                  </a:lnTo>
                </a:path>
              </a:pathLst>
            </a:custGeom>
            <a:noFill/>
            <a:ln w="12700" cap="rnd">
              <a:solidFill>
                <a:srgbClr val="003333"/>
              </a:solidFill>
              <a:round/>
              <a:headEnd/>
              <a:tailEnd/>
            </a:ln>
          </p:spPr>
          <p:txBody>
            <a:bodyPr>
              <a:prstTxWarp prst="textNoShape">
                <a:avLst/>
              </a:prstTxWarp>
            </a:bodyPr>
            <a:lstStyle/>
            <a:p>
              <a:endParaRPr lang="en-US"/>
            </a:p>
          </p:txBody>
        </p:sp>
        <p:sp>
          <p:nvSpPr>
            <p:cNvPr id="26117" name="Freeform 32"/>
            <p:cNvSpPr>
              <a:spLocks/>
            </p:cNvSpPr>
            <p:nvPr/>
          </p:nvSpPr>
          <p:spPr bwMode="auto">
            <a:xfrm>
              <a:off x="5295" y="3318"/>
              <a:ext cx="13" cy="9"/>
            </a:xfrm>
            <a:custGeom>
              <a:avLst/>
              <a:gdLst>
                <a:gd name="T0" fmla="*/ 3 w 13"/>
                <a:gd name="T1" fmla="*/ 2 h 9"/>
                <a:gd name="T2" fmla="*/ 3 w 13"/>
                <a:gd name="T3" fmla="*/ 3 h 9"/>
                <a:gd name="T4" fmla="*/ 0 w 13"/>
                <a:gd name="T5" fmla="*/ 5 h 9"/>
                <a:gd name="T6" fmla="*/ 0 w 13"/>
                <a:gd name="T7" fmla="*/ 7 h 9"/>
                <a:gd name="T8" fmla="*/ 0 w 13"/>
                <a:gd name="T9" fmla="*/ 8 h 9"/>
                <a:gd name="T10" fmla="*/ 0 w 13"/>
                <a:gd name="T11" fmla="*/ 7 h 9"/>
                <a:gd name="T12" fmla="*/ 3 w 13"/>
                <a:gd name="T13" fmla="*/ 7 h 9"/>
                <a:gd name="T14" fmla="*/ 3 w 13"/>
                <a:gd name="T15" fmla="*/ 5 h 9"/>
                <a:gd name="T16" fmla="*/ 3 w 13"/>
                <a:gd name="T17" fmla="*/ 3 h 9"/>
                <a:gd name="T18" fmla="*/ 6 w 13"/>
                <a:gd name="T19" fmla="*/ 2 h 9"/>
                <a:gd name="T20" fmla="*/ 6 w 13"/>
                <a:gd name="T21" fmla="*/ 3 h 9"/>
                <a:gd name="T22" fmla="*/ 6 w 13"/>
                <a:gd name="T23" fmla="*/ 5 h 9"/>
                <a:gd name="T24" fmla="*/ 3 w 13"/>
                <a:gd name="T25" fmla="*/ 7 h 9"/>
                <a:gd name="T26" fmla="*/ 3 w 13"/>
                <a:gd name="T27" fmla="*/ 8 h 9"/>
                <a:gd name="T28" fmla="*/ 3 w 13"/>
                <a:gd name="T29" fmla="*/ 7 h 9"/>
                <a:gd name="T30" fmla="*/ 6 w 13"/>
                <a:gd name="T31" fmla="*/ 7 h 9"/>
                <a:gd name="T32" fmla="*/ 6 w 13"/>
                <a:gd name="T33" fmla="*/ 5 h 9"/>
                <a:gd name="T34" fmla="*/ 9 w 13"/>
                <a:gd name="T35" fmla="*/ 2 h 9"/>
                <a:gd name="T36" fmla="*/ 9 w 13"/>
                <a:gd name="T37" fmla="*/ 3 h 9"/>
                <a:gd name="T38" fmla="*/ 6 w 13"/>
                <a:gd name="T39" fmla="*/ 5 h 9"/>
                <a:gd name="T40" fmla="*/ 6 w 13"/>
                <a:gd name="T41" fmla="*/ 7 h 9"/>
                <a:gd name="T42" fmla="*/ 9 w 13"/>
                <a:gd name="T43" fmla="*/ 5 h 9"/>
                <a:gd name="T44" fmla="*/ 9 w 13"/>
                <a:gd name="T45" fmla="*/ 3 h 9"/>
                <a:gd name="T46" fmla="*/ 12 w 13"/>
                <a:gd name="T47" fmla="*/ 0 h 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
                <a:gd name="T73" fmla="*/ 0 h 9"/>
                <a:gd name="T74" fmla="*/ 13 w 13"/>
                <a:gd name="T75" fmla="*/ 9 h 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 h="9">
                  <a:moveTo>
                    <a:pt x="3" y="2"/>
                  </a:moveTo>
                  <a:lnTo>
                    <a:pt x="3" y="3"/>
                  </a:lnTo>
                  <a:lnTo>
                    <a:pt x="0" y="5"/>
                  </a:lnTo>
                  <a:lnTo>
                    <a:pt x="0" y="7"/>
                  </a:lnTo>
                  <a:lnTo>
                    <a:pt x="0" y="8"/>
                  </a:lnTo>
                  <a:lnTo>
                    <a:pt x="0" y="7"/>
                  </a:lnTo>
                  <a:lnTo>
                    <a:pt x="3" y="7"/>
                  </a:lnTo>
                  <a:lnTo>
                    <a:pt x="3" y="5"/>
                  </a:lnTo>
                  <a:lnTo>
                    <a:pt x="3" y="3"/>
                  </a:lnTo>
                  <a:lnTo>
                    <a:pt x="6" y="2"/>
                  </a:lnTo>
                  <a:lnTo>
                    <a:pt x="6" y="3"/>
                  </a:lnTo>
                  <a:lnTo>
                    <a:pt x="6" y="5"/>
                  </a:lnTo>
                  <a:lnTo>
                    <a:pt x="3" y="7"/>
                  </a:lnTo>
                  <a:lnTo>
                    <a:pt x="3" y="8"/>
                  </a:lnTo>
                  <a:lnTo>
                    <a:pt x="3" y="7"/>
                  </a:lnTo>
                  <a:lnTo>
                    <a:pt x="6" y="7"/>
                  </a:lnTo>
                  <a:lnTo>
                    <a:pt x="6" y="5"/>
                  </a:lnTo>
                  <a:lnTo>
                    <a:pt x="9" y="2"/>
                  </a:lnTo>
                  <a:lnTo>
                    <a:pt x="9" y="3"/>
                  </a:lnTo>
                  <a:lnTo>
                    <a:pt x="6" y="5"/>
                  </a:lnTo>
                  <a:lnTo>
                    <a:pt x="6" y="7"/>
                  </a:lnTo>
                  <a:lnTo>
                    <a:pt x="9" y="5"/>
                  </a:lnTo>
                  <a:lnTo>
                    <a:pt x="9" y="3"/>
                  </a:lnTo>
                  <a:lnTo>
                    <a:pt x="12" y="0"/>
                  </a:lnTo>
                </a:path>
              </a:pathLst>
            </a:custGeom>
            <a:noFill/>
            <a:ln w="12700" cap="rnd">
              <a:solidFill>
                <a:srgbClr val="003333"/>
              </a:solidFill>
              <a:round/>
              <a:headEnd/>
              <a:tailEnd/>
            </a:ln>
          </p:spPr>
          <p:txBody>
            <a:bodyPr>
              <a:prstTxWarp prst="textNoShape">
                <a:avLst/>
              </a:prstTxWarp>
            </a:bodyPr>
            <a:lstStyle/>
            <a:p>
              <a:endParaRPr lang="en-US"/>
            </a:p>
          </p:txBody>
        </p:sp>
        <p:sp>
          <p:nvSpPr>
            <p:cNvPr id="26118" name="Freeform 33"/>
            <p:cNvSpPr>
              <a:spLocks/>
            </p:cNvSpPr>
            <p:nvPr/>
          </p:nvSpPr>
          <p:spPr bwMode="auto">
            <a:xfrm>
              <a:off x="4923" y="3372"/>
              <a:ext cx="10" cy="6"/>
            </a:xfrm>
            <a:custGeom>
              <a:avLst/>
              <a:gdLst>
                <a:gd name="T0" fmla="*/ 0 w 10"/>
                <a:gd name="T1" fmla="*/ 0 h 6"/>
                <a:gd name="T2" fmla="*/ 0 w 10"/>
                <a:gd name="T3" fmla="*/ 0 h 6"/>
                <a:gd name="T4" fmla="*/ 2 w 10"/>
                <a:gd name="T5" fmla="*/ 0 h 6"/>
                <a:gd name="T6" fmla="*/ 3 w 10"/>
                <a:gd name="T7" fmla="*/ 0 h 6"/>
                <a:gd name="T8" fmla="*/ 4 w 10"/>
                <a:gd name="T9" fmla="*/ 0 h 6"/>
                <a:gd name="T10" fmla="*/ 4 w 10"/>
                <a:gd name="T11" fmla="*/ 1 h 6"/>
                <a:gd name="T12" fmla="*/ 4 w 10"/>
                <a:gd name="T13" fmla="*/ 2 h 6"/>
                <a:gd name="T14" fmla="*/ 4 w 10"/>
                <a:gd name="T15" fmla="*/ 3 h 6"/>
                <a:gd name="T16" fmla="*/ 6 w 10"/>
                <a:gd name="T17" fmla="*/ 3 h 6"/>
                <a:gd name="T18" fmla="*/ 6 w 10"/>
                <a:gd name="T19" fmla="*/ 4 h 6"/>
                <a:gd name="T20" fmla="*/ 7 w 10"/>
                <a:gd name="T21" fmla="*/ 4 h 6"/>
                <a:gd name="T22" fmla="*/ 9 w 10"/>
                <a:gd name="T23" fmla="*/ 5 h 6"/>
                <a:gd name="T24" fmla="*/ 7 w 10"/>
                <a:gd name="T25" fmla="*/ 5 h 6"/>
                <a:gd name="T26" fmla="*/ 6 w 10"/>
                <a:gd name="T27" fmla="*/ 5 h 6"/>
                <a:gd name="T28" fmla="*/ 4 w 10"/>
                <a:gd name="T29" fmla="*/ 5 h 6"/>
                <a:gd name="T30" fmla="*/ 3 w 10"/>
                <a:gd name="T31" fmla="*/ 4 h 6"/>
                <a:gd name="T32" fmla="*/ 2 w 10"/>
                <a:gd name="T33" fmla="*/ 3 h 6"/>
                <a:gd name="T34" fmla="*/ 0 w 10"/>
                <a:gd name="T35" fmla="*/ 2 h 6"/>
                <a:gd name="T36" fmla="*/ 0 w 10"/>
                <a:gd name="T37" fmla="*/ 0 h 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
                <a:gd name="T58" fmla="*/ 0 h 6"/>
                <a:gd name="T59" fmla="*/ 10 w 10"/>
                <a:gd name="T60" fmla="*/ 6 h 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 h="6">
                  <a:moveTo>
                    <a:pt x="0" y="0"/>
                  </a:moveTo>
                  <a:lnTo>
                    <a:pt x="0" y="0"/>
                  </a:lnTo>
                  <a:lnTo>
                    <a:pt x="2" y="0"/>
                  </a:lnTo>
                  <a:lnTo>
                    <a:pt x="3" y="0"/>
                  </a:lnTo>
                  <a:lnTo>
                    <a:pt x="4" y="0"/>
                  </a:lnTo>
                  <a:lnTo>
                    <a:pt x="4" y="1"/>
                  </a:lnTo>
                  <a:lnTo>
                    <a:pt x="4" y="2"/>
                  </a:lnTo>
                  <a:lnTo>
                    <a:pt x="4" y="3"/>
                  </a:lnTo>
                  <a:lnTo>
                    <a:pt x="6" y="3"/>
                  </a:lnTo>
                  <a:lnTo>
                    <a:pt x="6" y="4"/>
                  </a:lnTo>
                  <a:lnTo>
                    <a:pt x="7" y="4"/>
                  </a:lnTo>
                  <a:lnTo>
                    <a:pt x="9" y="5"/>
                  </a:lnTo>
                  <a:lnTo>
                    <a:pt x="7" y="5"/>
                  </a:lnTo>
                  <a:lnTo>
                    <a:pt x="6" y="5"/>
                  </a:lnTo>
                  <a:lnTo>
                    <a:pt x="4" y="5"/>
                  </a:lnTo>
                  <a:lnTo>
                    <a:pt x="3" y="4"/>
                  </a:lnTo>
                  <a:lnTo>
                    <a:pt x="2" y="3"/>
                  </a:lnTo>
                  <a:lnTo>
                    <a:pt x="0" y="2"/>
                  </a:lnTo>
                  <a:lnTo>
                    <a:pt x="0" y="0"/>
                  </a:lnTo>
                </a:path>
              </a:pathLst>
            </a:custGeom>
            <a:solidFill>
              <a:srgbClr val="003333"/>
            </a:solidFill>
            <a:ln w="127000" cap="rnd">
              <a:noFill/>
              <a:round/>
              <a:headEnd/>
              <a:tailEnd/>
            </a:ln>
          </p:spPr>
          <p:txBody>
            <a:bodyPr>
              <a:prstTxWarp prst="textNoShape">
                <a:avLst/>
              </a:prstTxWarp>
            </a:bodyPr>
            <a:lstStyle/>
            <a:p>
              <a:endParaRPr lang="en-US"/>
            </a:p>
          </p:txBody>
        </p:sp>
        <p:sp>
          <p:nvSpPr>
            <p:cNvPr id="26119" name="Freeform 34"/>
            <p:cNvSpPr>
              <a:spLocks/>
            </p:cNvSpPr>
            <p:nvPr/>
          </p:nvSpPr>
          <p:spPr bwMode="auto">
            <a:xfrm>
              <a:off x="4940" y="3351"/>
              <a:ext cx="24" cy="18"/>
            </a:xfrm>
            <a:custGeom>
              <a:avLst/>
              <a:gdLst>
                <a:gd name="T0" fmla="*/ 0 w 24"/>
                <a:gd name="T1" fmla="*/ 0 h 18"/>
                <a:gd name="T2" fmla="*/ 0 w 24"/>
                <a:gd name="T3" fmla="*/ 0 h 18"/>
                <a:gd name="T4" fmla="*/ 2 w 24"/>
                <a:gd name="T5" fmla="*/ 0 h 18"/>
                <a:gd name="T6" fmla="*/ 6 w 24"/>
                <a:gd name="T7" fmla="*/ 0 h 18"/>
                <a:gd name="T8" fmla="*/ 10 w 24"/>
                <a:gd name="T9" fmla="*/ 1 h 18"/>
                <a:gd name="T10" fmla="*/ 13 w 24"/>
                <a:gd name="T11" fmla="*/ 3 h 18"/>
                <a:gd name="T12" fmla="*/ 16 w 24"/>
                <a:gd name="T13" fmla="*/ 4 h 18"/>
                <a:gd name="T14" fmla="*/ 21 w 24"/>
                <a:gd name="T15" fmla="*/ 8 h 18"/>
                <a:gd name="T16" fmla="*/ 23 w 24"/>
                <a:gd name="T17" fmla="*/ 11 h 18"/>
                <a:gd name="T18" fmla="*/ 23 w 24"/>
                <a:gd name="T19" fmla="*/ 13 h 18"/>
                <a:gd name="T20" fmla="*/ 23 w 24"/>
                <a:gd name="T21" fmla="*/ 14 h 18"/>
                <a:gd name="T22" fmla="*/ 23 w 24"/>
                <a:gd name="T23" fmla="*/ 17 h 18"/>
                <a:gd name="T24" fmla="*/ 23 w 24"/>
                <a:gd name="T25" fmla="*/ 16 h 18"/>
                <a:gd name="T26" fmla="*/ 21 w 24"/>
                <a:gd name="T27" fmla="*/ 14 h 18"/>
                <a:gd name="T28" fmla="*/ 21 w 24"/>
                <a:gd name="T29" fmla="*/ 13 h 18"/>
                <a:gd name="T30" fmla="*/ 21 w 24"/>
                <a:gd name="T31" fmla="*/ 14 h 18"/>
                <a:gd name="T32" fmla="*/ 21 w 24"/>
                <a:gd name="T33" fmla="*/ 16 h 18"/>
                <a:gd name="T34" fmla="*/ 21 w 24"/>
                <a:gd name="T35" fmla="*/ 17 h 18"/>
                <a:gd name="T36" fmla="*/ 19 w 24"/>
                <a:gd name="T37" fmla="*/ 17 h 18"/>
                <a:gd name="T38" fmla="*/ 19 w 24"/>
                <a:gd name="T39" fmla="*/ 13 h 18"/>
                <a:gd name="T40" fmla="*/ 19 w 24"/>
                <a:gd name="T41" fmla="*/ 17 h 18"/>
                <a:gd name="T42" fmla="*/ 16 w 24"/>
                <a:gd name="T43" fmla="*/ 17 h 18"/>
                <a:gd name="T44" fmla="*/ 16 w 24"/>
                <a:gd name="T45" fmla="*/ 14 h 18"/>
                <a:gd name="T46" fmla="*/ 16 w 24"/>
                <a:gd name="T47" fmla="*/ 11 h 18"/>
                <a:gd name="T48" fmla="*/ 14 w 24"/>
                <a:gd name="T49" fmla="*/ 9 h 18"/>
                <a:gd name="T50" fmla="*/ 13 w 24"/>
                <a:gd name="T51" fmla="*/ 6 h 18"/>
                <a:gd name="T52" fmla="*/ 10 w 24"/>
                <a:gd name="T53" fmla="*/ 4 h 18"/>
                <a:gd name="T54" fmla="*/ 6 w 24"/>
                <a:gd name="T55" fmla="*/ 1 h 18"/>
                <a:gd name="T56" fmla="*/ 0 w 24"/>
                <a:gd name="T57" fmla="*/ 0 h 1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
                <a:gd name="T88" fmla="*/ 0 h 18"/>
                <a:gd name="T89" fmla="*/ 24 w 24"/>
                <a:gd name="T90" fmla="*/ 18 h 1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 h="18">
                  <a:moveTo>
                    <a:pt x="0" y="0"/>
                  </a:moveTo>
                  <a:lnTo>
                    <a:pt x="0" y="0"/>
                  </a:lnTo>
                  <a:lnTo>
                    <a:pt x="2" y="0"/>
                  </a:lnTo>
                  <a:lnTo>
                    <a:pt x="6" y="0"/>
                  </a:lnTo>
                  <a:lnTo>
                    <a:pt x="10" y="1"/>
                  </a:lnTo>
                  <a:lnTo>
                    <a:pt x="13" y="3"/>
                  </a:lnTo>
                  <a:lnTo>
                    <a:pt x="16" y="4"/>
                  </a:lnTo>
                  <a:lnTo>
                    <a:pt x="21" y="8"/>
                  </a:lnTo>
                  <a:lnTo>
                    <a:pt x="23" y="11"/>
                  </a:lnTo>
                  <a:lnTo>
                    <a:pt x="23" y="13"/>
                  </a:lnTo>
                  <a:lnTo>
                    <a:pt x="23" y="14"/>
                  </a:lnTo>
                  <a:lnTo>
                    <a:pt x="23" y="17"/>
                  </a:lnTo>
                  <a:lnTo>
                    <a:pt x="23" y="16"/>
                  </a:lnTo>
                  <a:lnTo>
                    <a:pt x="21" y="14"/>
                  </a:lnTo>
                  <a:lnTo>
                    <a:pt x="21" y="13"/>
                  </a:lnTo>
                  <a:lnTo>
                    <a:pt x="21" y="14"/>
                  </a:lnTo>
                  <a:lnTo>
                    <a:pt x="21" y="16"/>
                  </a:lnTo>
                  <a:lnTo>
                    <a:pt x="21" y="17"/>
                  </a:lnTo>
                  <a:lnTo>
                    <a:pt x="19" y="17"/>
                  </a:lnTo>
                  <a:lnTo>
                    <a:pt x="19" y="13"/>
                  </a:lnTo>
                  <a:lnTo>
                    <a:pt x="19" y="17"/>
                  </a:lnTo>
                  <a:lnTo>
                    <a:pt x="16" y="17"/>
                  </a:lnTo>
                  <a:lnTo>
                    <a:pt x="16" y="14"/>
                  </a:lnTo>
                  <a:lnTo>
                    <a:pt x="16" y="11"/>
                  </a:lnTo>
                  <a:lnTo>
                    <a:pt x="14" y="9"/>
                  </a:lnTo>
                  <a:lnTo>
                    <a:pt x="13" y="6"/>
                  </a:lnTo>
                  <a:lnTo>
                    <a:pt x="10" y="4"/>
                  </a:lnTo>
                  <a:lnTo>
                    <a:pt x="6" y="1"/>
                  </a:lnTo>
                  <a:lnTo>
                    <a:pt x="0" y="0"/>
                  </a:lnTo>
                </a:path>
              </a:pathLst>
            </a:custGeom>
            <a:solidFill>
              <a:srgbClr val="2F8080"/>
            </a:solidFill>
            <a:ln w="127000" cap="rnd">
              <a:noFill/>
              <a:round/>
              <a:headEnd/>
              <a:tailEnd/>
            </a:ln>
          </p:spPr>
          <p:txBody>
            <a:bodyPr>
              <a:prstTxWarp prst="textNoShape">
                <a:avLst/>
              </a:prstTxWarp>
            </a:bodyPr>
            <a:lstStyle/>
            <a:p>
              <a:endParaRPr lang="en-US"/>
            </a:p>
          </p:txBody>
        </p:sp>
        <p:sp>
          <p:nvSpPr>
            <p:cNvPr id="26120" name="Freeform 35"/>
            <p:cNvSpPr>
              <a:spLocks/>
            </p:cNvSpPr>
            <p:nvPr/>
          </p:nvSpPr>
          <p:spPr bwMode="auto">
            <a:xfrm>
              <a:off x="4912" y="3351"/>
              <a:ext cx="48" cy="38"/>
            </a:xfrm>
            <a:custGeom>
              <a:avLst/>
              <a:gdLst>
                <a:gd name="T0" fmla="*/ 22 w 48"/>
                <a:gd name="T1" fmla="*/ 0 h 38"/>
                <a:gd name="T2" fmla="*/ 22 w 48"/>
                <a:gd name="T3" fmla="*/ 0 h 38"/>
                <a:gd name="T4" fmla="*/ 19 w 48"/>
                <a:gd name="T5" fmla="*/ 0 h 38"/>
                <a:gd name="T6" fmla="*/ 17 w 48"/>
                <a:gd name="T7" fmla="*/ 0 h 38"/>
                <a:gd name="T8" fmla="*/ 14 w 48"/>
                <a:gd name="T9" fmla="*/ 2 h 38"/>
                <a:gd name="T10" fmla="*/ 11 w 48"/>
                <a:gd name="T11" fmla="*/ 2 h 38"/>
                <a:gd name="T12" fmla="*/ 8 w 48"/>
                <a:gd name="T13" fmla="*/ 5 h 38"/>
                <a:gd name="T14" fmla="*/ 3 w 48"/>
                <a:gd name="T15" fmla="*/ 6 h 38"/>
                <a:gd name="T16" fmla="*/ 3 w 48"/>
                <a:gd name="T17" fmla="*/ 10 h 38"/>
                <a:gd name="T18" fmla="*/ 0 w 48"/>
                <a:gd name="T19" fmla="*/ 13 h 38"/>
                <a:gd name="T20" fmla="*/ 0 w 48"/>
                <a:gd name="T21" fmla="*/ 16 h 38"/>
                <a:gd name="T22" fmla="*/ 0 w 48"/>
                <a:gd name="T23" fmla="*/ 21 h 38"/>
                <a:gd name="T24" fmla="*/ 0 w 48"/>
                <a:gd name="T25" fmla="*/ 24 h 38"/>
                <a:gd name="T26" fmla="*/ 3 w 48"/>
                <a:gd name="T27" fmla="*/ 27 h 38"/>
                <a:gd name="T28" fmla="*/ 3 w 48"/>
                <a:gd name="T29" fmla="*/ 30 h 38"/>
                <a:gd name="T30" fmla="*/ 5 w 48"/>
                <a:gd name="T31" fmla="*/ 32 h 38"/>
                <a:gd name="T32" fmla="*/ 11 w 48"/>
                <a:gd name="T33" fmla="*/ 34 h 38"/>
                <a:gd name="T34" fmla="*/ 14 w 48"/>
                <a:gd name="T35" fmla="*/ 35 h 38"/>
                <a:gd name="T36" fmla="*/ 17 w 48"/>
                <a:gd name="T37" fmla="*/ 37 h 38"/>
                <a:gd name="T38" fmla="*/ 22 w 48"/>
                <a:gd name="T39" fmla="*/ 37 h 38"/>
                <a:gd name="T40" fmla="*/ 25 w 48"/>
                <a:gd name="T41" fmla="*/ 37 h 38"/>
                <a:gd name="T42" fmla="*/ 28 w 48"/>
                <a:gd name="T43" fmla="*/ 37 h 38"/>
                <a:gd name="T44" fmla="*/ 33 w 48"/>
                <a:gd name="T45" fmla="*/ 37 h 38"/>
                <a:gd name="T46" fmla="*/ 36 w 48"/>
                <a:gd name="T47" fmla="*/ 35 h 38"/>
                <a:gd name="T48" fmla="*/ 42 w 48"/>
                <a:gd name="T49" fmla="*/ 34 h 38"/>
                <a:gd name="T50" fmla="*/ 42 w 48"/>
                <a:gd name="T51" fmla="*/ 32 h 38"/>
                <a:gd name="T52" fmla="*/ 45 w 48"/>
                <a:gd name="T53" fmla="*/ 32 h 38"/>
                <a:gd name="T54" fmla="*/ 45 w 48"/>
                <a:gd name="T55" fmla="*/ 30 h 38"/>
                <a:gd name="T56" fmla="*/ 47 w 48"/>
                <a:gd name="T57" fmla="*/ 29 h 38"/>
                <a:gd name="T58" fmla="*/ 47 w 48"/>
                <a:gd name="T59" fmla="*/ 27 h 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8"/>
                <a:gd name="T91" fmla="*/ 0 h 38"/>
                <a:gd name="T92" fmla="*/ 48 w 48"/>
                <a:gd name="T93" fmla="*/ 38 h 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8" h="38">
                  <a:moveTo>
                    <a:pt x="22" y="0"/>
                  </a:moveTo>
                  <a:lnTo>
                    <a:pt x="22" y="0"/>
                  </a:lnTo>
                  <a:lnTo>
                    <a:pt x="19" y="0"/>
                  </a:lnTo>
                  <a:lnTo>
                    <a:pt x="17" y="0"/>
                  </a:lnTo>
                  <a:lnTo>
                    <a:pt x="14" y="2"/>
                  </a:lnTo>
                  <a:lnTo>
                    <a:pt x="11" y="2"/>
                  </a:lnTo>
                  <a:lnTo>
                    <a:pt x="8" y="5"/>
                  </a:lnTo>
                  <a:lnTo>
                    <a:pt x="3" y="6"/>
                  </a:lnTo>
                  <a:lnTo>
                    <a:pt x="3" y="10"/>
                  </a:lnTo>
                  <a:lnTo>
                    <a:pt x="0" y="13"/>
                  </a:lnTo>
                  <a:lnTo>
                    <a:pt x="0" y="16"/>
                  </a:lnTo>
                  <a:lnTo>
                    <a:pt x="0" y="21"/>
                  </a:lnTo>
                  <a:lnTo>
                    <a:pt x="0" y="24"/>
                  </a:lnTo>
                  <a:lnTo>
                    <a:pt x="3" y="27"/>
                  </a:lnTo>
                  <a:lnTo>
                    <a:pt x="3" y="30"/>
                  </a:lnTo>
                  <a:lnTo>
                    <a:pt x="5" y="32"/>
                  </a:lnTo>
                  <a:lnTo>
                    <a:pt x="11" y="34"/>
                  </a:lnTo>
                  <a:lnTo>
                    <a:pt x="14" y="35"/>
                  </a:lnTo>
                  <a:lnTo>
                    <a:pt x="17" y="37"/>
                  </a:lnTo>
                  <a:lnTo>
                    <a:pt x="22" y="37"/>
                  </a:lnTo>
                  <a:lnTo>
                    <a:pt x="25" y="37"/>
                  </a:lnTo>
                  <a:lnTo>
                    <a:pt x="28" y="37"/>
                  </a:lnTo>
                  <a:lnTo>
                    <a:pt x="33" y="37"/>
                  </a:lnTo>
                  <a:lnTo>
                    <a:pt x="36" y="35"/>
                  </a:lnTo>
                  <a:lnTo>
                    <a:pt x="42" y="34"/>
                  </a:lnTo>
                  <a:lnTo>
                    <a:pt x="42" y="32"/>
                  </a:lnTo>
                  <a:lnTo>
                    <a:pt x="45" y="32"/>
                  </a:lnTo>
                  <a:lnTo>
                    <a:pt x="45" y="30"/>
                  </a:lnTo>
                  <a:lnTo>
                    <a:pt x="47" y="29"/>
                  </a:lnTo>
                  <a:lnTo>
                    <a:pt x="47" y="27"/>
                  </a:lnTo>
                </a:path>
              </a:pathLst>
            </a:custGeom>
            <a:noFill/>
            <a:ln w="12700" cap="rnd">
              <a:solidFill>
                <a:srgbClr val="003333"/>
              </a:solidFill>
              <a:round/>
              <a:headEnd/>
              <a:tailEnd/>
            </a:ln>
          </p:spPr>
          <p:txBody>
            <a:bodyPr>
              <a:prstTxWarp prst="textNoShape">
                <a:avLst/>
              </a:prstTxWarp>
            </a:bodyPr>
            <a:lstStyle/>
            <a:p>
              <a:endParaRPr lang="en-US"/>
            </a:p>
          </p:txBody>
        </p:sp>
        <p:sp>
          <p:nvSpPr>
            <p:cNvPr id="26121" name="Freeform 36"/>
            <p:cNvSpPr>
              <a:spLocks/>
            </p:cNvSpPr>
            <p:nvPr/>
          </p:nvSpPr>
          <p:spPr bwMode="auto">
            <a:xfrm>
              <a:off x="4956" y="3377"/>
              <a:ext cx="16" cy="7"/>
            </a:xfrm>
            <a:custGeom>
              <a:avLst/>
              <a:gdLst>
                <a:gd name="T0" fmla="*/ 5 w 16"/>
                <a:gd name="T1" fmla="*/ 2 h 7"/>
                <a:gd name="T2" fmla="*/ 5 w 16"/>
                <a:gd name="T3" fmla="*/ 2 h 7"/>
                <a:gd name="T4" fmla="*/ 2 w 16"/>
                <a:gd name="T5" fmla="*/ 3 h 7"/>
                <a:gd name="T6" fmla="*/ 2 w 16"/>
                <a:gd name="T7" fmla="*/ 4 h 7"/>
                <a:gd name="T8" fmla="*/ 0 w 16"/>
                <a:gd name="T9" fmla="*/ 6 h 7"/>
                <a:gd name="T10" fmla="*/ 2 w 16"/>
                <a:gd name="T11" fmla="*/ 6 h 7"/>
                <a:gd name="T12" fmla="*/ 2 w 16"/>
                <a:gd name="T13" fmla="*/ 4 h 7"/>
                <a:gd name="T14" fmla="*/ 5 w 16"/>
                <a:gd name="T15" fmla="*/ 4 h 7"/>
                <a:gd name="T16" fmla="*/ 5 w 16"/>
                <a:gd name="T17" fmla="*/ 3 h 7"/>
                <a:gd name="T18" fmla="*/ 9 w 16"/>
                <a:gd name="T19" fmla="*/ 2 h 7"/>
                <a:gd name="T20" fmla="*/ 5 w 16"/>
                <a:gd name="T21" fmla="*/ 3 h 7"/>
                <a:gd name="T22" fmla="*/ 5 w 16"/>
                <a:gd name="T23" fmla="*/ 4 h 7"/>
                <a:gd name="T24" fmla="*/ 5 w 16"/>
                <a:gd name="T25" fmla="*/ 6 h 7"/>
                <a:gd name="T26" fmla="*/ 5 w 16"/>
                <a:gd name="T27" fmla="*/ 4 h 7"/>
                <a:gd name="T28" fmla="*/ 9 w 16"/>
                <a:gd name="T29" fmla="*/ 3 h 7"/>
                <a:gd name="T30" fmla="*/ 12 w 16"/>
                <a:gd name="T31" fmla="*/ 0 h 7"/>
                <a:gd name="T32" fmla="*/ 12 w 16"/>
                <a:gd name="T33" fmla="*/ 2 h 7"/>
                <a:gd name="T34" fmla="*/ 9 w 16"/>
                <a:gd name="T35" fmla="*/ 3 h 7"/>
                <a:gd name="T36" fmla="*/ 9 w 16"/>
                <a:gd name="T37" fmla="*/ 4 h 7"/>
                <a:gd name="T38" fmla="*/ 9 w 16"/>
                <a:gd name="T39" fmla="*/ 6 h 7"/>
                <a:gd name="T40" fmla="*/ 9 w 16"/>
                <a:gd name="T41" fmla="*/ 4 h 7"/>
                <a:gd name="T42" fmla="*/ 9 w 16"/>
                <a:gd name="T43" fmla="*/ 3 h 7"/>
                <a:gd name="T44" fmla="*/ 12 w 16"/>
                <a:gd name="T45" fmla="*/ 2 h 7"/>
                <a:gd name="T46" fmla="*/ 15 w 16"/>
                <a:gd name="T47" fmla="*/ 0 h 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
                <a:gd name="T73" fmla="*/ 0 h 7"/>
                <a:gd name="T74" fmla="*/ 16 w 16"/>
                <a:gd name="T75" fmla="*/ 7 h 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 h="7">
                  <a:moveTo>
                    <a:pt x="5" y="2"/>
                  </a:moveTo>
                  <a:lnTo>
                    <a:pt x="5" y="2"/>
                  </a:lnTo>
                  <a:lnTo>
                    <a:pt x="2" y="3"/>
                  </a:lnTo>
                  <a:lnTo>
                    <a:pt x="2" y="4"/>
                  </a:lnTo>
                  <a:lnTo>
                    <a:pt x="0" y="6"/>
                  </a:lnTo>
                  <a:lnTo>
                    <a:pt x="2" y="6"/>
                  </a:lnTo>
                  <a:lnTo>
                    <a:pt x="2" y="4"/>
                  </a:lnTo>
                  <a:lnTo>
                    <a:pt x="5" y="4"/>
                  </a:lnTo>
                  <a:lnTo>
                    <a:pt x="5" y="3"/>
                  </a:lnTo>
                  <a:lnTo>
                    <a:pt x="9" y="2"/>
                  </a:lnTo>
                  <a:lnTo>
                    <a:pt x="5" y="3"/>
                  </a:lnTo>
                  <a:lnTo>
                    <a:pt x="5" y="4"/>
                  </a:lnTo>
                  <a:lnTo>
                    <a:pt x="5" y="6"/>
                  </a:lnTo>
                  <a:lnTo>
                    <a:pt x="5" y="4"/>
                  </a:lnTo>
                  <a:lnTo>
                    <a:pt x="9" y="3"/>
                  </a:lnTo>
                  <a:lnTo>
                    <a:pt x="12" y="0"/>
                  </a:lnTo>
                  <a:lnTo>
                    <a:pt x="12" y="2"/>
                  </a:lnTo>
                  <a:lnTo>
                    <a:pt x="9" y="3"/>
                  </a:lnTo>
                  <a:lnTo>
                    <a:pt x="9" y="4"/>
                  </a:lnTo>
                  <a:lnTo>
                    <a:pt x="9" y="6"/>
                  </a:lnTo>
                  <a:lnTo>
                    <a:pt x="9" y="4"/>
                  </a:lnTo>
                  <a:lnTo>
                    <a:pt x="9" y="3"/>
                  </a:lnTo>
                  <a:lnTo>
                    <a:pt x="12" y="2"/>
                  </a:lnTo>
                  <a:lnTo>
                    <a:pt x="15" y="0"/>
                  </a:lnTo>
                </a:path>
              </a:pathLst>
            </a:custGeom>
            <a:noFill/>
            <a:ln w="12700" cap="rnd">
              <a:solidFill>
                <a:srgbClr val="003333"/>
              </a:solidFill>
              <a:round/>
              <a:headEnd/>
              <a:tailEnd/>
            </a:ln>
          </p:spPr>
          <p:txBody>
            <a:bodyPr>
              <a:prstTxWarp prst="textNoShape">
                <a:avLst/>
              </a:prstTxWarp>
            </a:bodyPr>
            <a:lstStyle/>
            <a:p>
              <a:endParaRPr lang="en-US"/>
            </a:p>
          </p:txBody>
        </p:sp>
        <p:sp>
          <p:nvSpPr>
            <p:cNvPr id="26122" name="Freeform 37"/>
            <p:cNvSpPr>
              <a:spLocks/>
            </p:cNvSpPr>
            <p:nvPr/>
          </p:nvSpPr>
          <p:spPr bwMode="auto">
            <a:xfrm>
              <a:off x="4841" y="3377"/>
              <a:ext cx="12" cy="7"/>
            </a:xfrm>
            <a:custGeom>
              <a:avLst/>
              <a:gdLst>
                <a:gd name="T0" fmla="*/ 0 w 12"/>
                <a:gd name="T1" fmla="*/ 0 h 7"/>
                <a:gd name="T2" fmla="*/ 2 w 12"/>
                <a:gd name="T3" fmla="*/ 0 h 7"/>
                <a:gd name="T4" fmla="*/ 3 w 12"/>
                <a:gd name="T5" fmla="*/ 0 h 7"/>
                <a:gd name="T6" fmla="*/ 5 w 12"/>
                <a:gd name="T7" fmla="*/ 0 h 7"/>
                <a:gd name="T8" fmla="*/ 5 w 12"/>
                <a:gd name="T9" fmla="*/ 1 h 7"/>
                <a:gd name="T10" fmla="*/ 5 w 12"/>
                <a:gd name="T11" fmla="*/ 2 h 7"/>
                <a:gd name="T12" fmla="*/ 6 w 12"/>
                <a:gd name="T13" fmla="*/ 2 h 7"/>
                <a:gd name="T14" fmla="*/ 6 w 12"/>
                <a:gd name="T15" fmla="*/ 3 h 7"/>
                <a:gd name="T16" fmla="*/ 8 w 12"/>
                <a:gd name="T17" fmla="*/ 4 h 7"/>
                <a:gd name="T18" fmla="*/ 10 w 12"/>
                <a:gd name="T19" fmla="*/ 5 h 7"/>
                <a:gd name="T20" fmla="*/ 11 w 12"/>
                <a:gd name="T21" fmla="*/ 5 h 7"/>
                <a:gd name="T22" fmla="*/ 10 w 12"/>
                <a:gd name="T23" fmla="*/ 5 h 7"/>
                <a:gd name="T24" fmla="*/ 10 w 12"/>
                <a:gd name="T25" fmla="*/ 6 h 7"/>
                <a:gd name="T26" fmla="*/ 8 w 12"/>
                <a:gd name="T27" fmla="*/ 6 h 7"/>
                <a:gd name="T28" fmla="*/ 6 w 12"/>
                <a:gd name="T29" fmla="*/ 5 h 7"/>
                <a:gd name="T30" fmla="*/ 5 w 12"/>
                <a:gd name="T31" fmla="*/ 5 h 7"/>
                <a:gd name="T32" fmla="*/ 3 w 12"/>
                <a:gd name="T33" fmla="*/ 4 h 7"/>
                <a:gd name="T34" fmla="*/ 2 w 12"/>
                <a:gd name="T35" fmla="*/ 2 h 7"/>
                <a:gd name="T36" fmla="*/ 0 w 12"/>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7"/>
                <a:gd name="T59" fmla="*/ 12 w 12"/>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7">
                  <a:moveTo>
                    <a:pt x="0" y="0"/>
                  </a:moveTo>
                  <a:lnTo>
                    <a:pt x="2" y="0"/>
                  </a:lnTo>
                  <a:lnTo>
                    <a:pt x="3" y="0"/>
                  </a:lnTo>
                  <a:lnTo>
                    <a:pt x="5" y="0"/>
                  </a:lnTo>
                  <a:lnTo>
                    <a:pt x="5" y="1"/>
                  </a:lnTo>
                  <a:lnTo>
                    <a:pt x="5" y="2"/>
                  </a:lnTo>
                  <a:lnTo>
                    <a:pt x="6" y="2"/>
                  </a:lnTo>
                  <a:lnTo>
                    <a:pt x="6" y="3"/>
                  </a:lnTo>
                  <a:lnTo>
                    <a:pt x="8" y="4"/>
                  </a:lnTo>
                  <a:lnTo>
                    <a:pt x="10" y="5"/>
                  </a:lnTo>
                  <a:lnTo>
                    <a:pt x="11" y="5"/>
                  </a:lnTo>
                  <a:lnTo>
                    <a:pt x="10" y="5"/>
                  </a:lnTo>
                  <a:lnTo>
                    <a:pt x="10" y="6"/>
                  </a:lnTo>
                  <a:lnTo>
                    <a:pt x="8" y="6"/>
                  </a:lnTo>
                  <a:lnTo>
                    <a:pt x="6" y="5"/>
                  </a:lnTo>
                  <a:lnTo>
                    <a:pt x="5" y="5"/>
                  </a:lnTo>
                  <a:lnTo>
                    <a:pt x="3" y="4"/>
                  </a:lnTo>
                  <a:lnTo>
                    <a:pt x="2" y="2"/>
                  </a:lnTo>
                  <a:lnTo>
                    <a:pt x="0" y="0"/>
                  </a:lnTo>
                </a:path>
              </a:pathLst>
            </a:custGeom>
            <a:solidFill>
              <a:srgbClr val="003333"/>
            </a:solidFill>
            <a:ln w="127000" cap="rnd">
              <a:noFill/>
              <a:round/>
              <a:headEnd/>
              <a:tailEnd/>
            </a:ln>
          </p:spPr>
          <p:txBody>
            <a:bodyPr>
              <a:prstTxWarp prst="textNoShape">
                <a:avLst/>
              </a:prstTxWarp>
            </a:bodyPr>
            <a:lstStyle/>
            <a:p>
              <a:endParaRPr lang="en-US"/>
            </a:p>
          </p:txBody>
        </p:sp>
        <p:sp>
          <p:nvSpPr>
            <p:cNvPr id="26123" name="Freeform 38"/>
            <p:cNvSpPr>
              <a:spLocks/>
            </p:cNvSpPr>
            <p:nvPr/>
          </p:nvSpPr>
          <p:spPr bwMode="auto">
            <a:xfrm>
              <a:off x="4859" y="3356"/>
              <a:ext cx="26" cy="19"/>
            </a:xfrm>
            <a:custGeom>
              <a:avLst/>
              <a:gdLst>
                <a:gd name="T0" fmla="*/ 0 w 26"/>
                <a:gd name="T1" fmla="*/ 0 h 19"/>
                <a:gd name="T2" fmla="*/ 2 w 26"/>
                <a:gd name="T3" fmla="*/ 0 h 19"/>
                <a:gd name="T4" fmla="*/ 4 w 26"/>
                <a:gd name="T5" fmla="*/ 0 h 19"/>
                <a:gd name="T6" fmla="*/ 6 w 26"/>
                <a:gd name="T7" fmla="*/ 0 h 19"/>
                <a:gd name="T8" fmla="*/ 11 w 26"/>
                <a:gd name="T9" fmla="*/ 1 h 19"/>
                <a:gd name="T10" fmla="*/ 14 w 26"/>
                <a:gd name="T11" fmla="*/ 2 h 19"/>
                <a:gd name="T12" fmla="*/ 19 w 26"/>
                <a:gd name="T13" fmla="*/ 5 h 19"/>
                <a:gd name="T14" fmla="*/ 21 w 26"/>
                <a:gd name="T15" fmla="*/ 7 h 19"/>
                <a:gd name="T16" fmla="*/ 23 w 26"/>
                <a:gd name="T17" fmla="*/ 12 h 19"/>
                <a:gd name="T18" fmla="*/ 23 w 26"/>
                <a:gd name="T19" fmla="*/ 13 h 19"/>
                <a:gd name="T20" fmla="*/ 25 w 26"/>
                <a:gd name="T21" fmla="*/ 14 h 19"/>
                <a:gd name="T22" fmla="*/ 25 w 26"/>
                <a:gd name="T23" fmla="*/ 15 h 19"/>
                <a:gd name="T24" fmla="*/ 25 w 26"/>
                <a:gd name="T25" fmla="*/ 17 h 19"/>
                <a:gd name="T26" fmla="*/ 23 w 26"/>
                <a:gd name="T27" fmla="*/ 17 h 19"/>
                <a:gd name="T28" fmla="*/ 23 w 26"/>
                <a:gd name="T29" fmla="*/ 15 h 19"/>
                <a:gd name="T30" fmla="*/ 23 w 26"/>
                <a:gd name="T31" fmla="*/ 14 h 19"/>
                <a:gd name="T32" fmla="*/ 23 w 26"/>
                <a:gd name="T33" fmla="*/ 15 h 19"/>
                <a:gd name="T34" fmla="*/ 23 w 26"/>
                <a:gd name="T35" fmla="*/ 17 h 19"/>
                <a:gd name="T36" fmla="*/ 21 w 26"/>
                <a:gd name="T37" fmla="*/ 18 h 19"/>
                <a:gd name="T38" fmla="*/ 19 w 26"/>
                <a:gd name="T39" fmla="*/ 14 h 19"/>
                <a:gd name="T40" fmla="*/ 19 w 26"/>
                <a:gd name="T41" fmla="*/ 18 h 19"/>
                <a:gd name="T42" fmla="*/ 19 w 26"/>
                <a:gd name="T43" fmla="*/ 17 h 19"/>
                <a:gd name="T44" fmla="*/ 19 w 26"/>
                <a:gd name="T45" fmla="*/ 15 h 19"/>
                <a:gd name="T46" fmla="*/ 19 w 26"/>
                <a:gd name="T47" fmla="*/ 13 h 19"/>
                <a:gd name="T48" fmla="*/ 17 w 26"/>
                <a:gd name="T49" fmla="*/ 10 h 19"/>
                <a:gd name="T50" fmla="*/ 14 w 26"/>
                <a:gd name="T51" fmla="*/ 7 h 19"/>
                <a:gd name="T52" fmla="*/ 11 w 26"/>
                <a:gd name="T53" fmla="*/ 4 h 19"/>
                <a:gd name="T54" fmla="*/ 6 w 26"/>
                <a:gd name="T55" fmla="*/ 1 h 19"/>
                <a:gd name="T56" fmla="*/ 0 w 26"/>
                <a:gd name="T57" fmla="*/ 0 h 1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6"/>
                <a:gd name="T88" fmla="*/ 0 h 19"/>
                <a:gd name="T89" fmla="*/ 26 w 26"/>
                <a:gd name="T90" fmla="*/ 19 h 1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6" h="19">
                  <a:moveTo>
                    <a:pt x="0" y="0"/>
                  </a:moveTo>
                  <a:lnTo>
                    <a:pt x="2" y="0"/>
                  </a:lnTo>
                  <a:lnTo>
                    <a:pt x="4" y="0"/>
                  </a:lnTo>
                  <a:lnTo>
                    <a:pt x="6" y="0"/>
                  </a:lnTo>
                  <a:lnTo>
                    <a:pt x="11" y="1"/>
                  </a:lnTo>
                  <a:lnTo>
                    <a:pt x="14" y="2"/>
                  </a:lnTo>
                  <a:lnTo>
                    <a:pt x="19" y="5"/>
                  </a:lnTo>
                  <a:lnTo>
                    <a:pt x="21" y="7"/>
                  </a:lnTo>
                  <a:lnTo>
                    <a:pt x="23" y="12"/>
                  </a:lnTo>
                  <a:lnTo>
                    <a:pt x="23" y="13"/>
                  </a:lnTo>
                  <a:lnTo>
                    <a:pt x="25" y="14"/>
                  </a:lnTo>
                  <a:lnTo>
                    <a:pt x="25" y="15"/>
                  </a:lnTo>
                  <a:lnTo>
                    <a:pt x="25" y="17"/>
                  </a:lnTo>
                  <a:lnTo>
                    <a:pt x="23" y="17"/>
                  </a:lnTo>
                  <a:lnTo>
                    <a:pt x="23" y="15"/>
                  </a:lnTo>
                  <a:lnTo>
                    <a:pt x="23" y="14"/>
                  </a:lnTo>
                  <a:lnTo>
                    <a:pt x="23" y="15"/>
                  </a:lnTo>
                  <a:lnTo>
                    <a:pt x="23" y="17"/>
                  </a:lnTo>
                  <a:lnTo>
                    <a:pt x="21" y="18"/>
                  </a:lnTo>
                  <a:lnTo>
                    <a:pt x="19" y="14"/>
                  </a:lnTo>
                  <a:lnTo>
                    <a:pt x="19" y="18"/>
                  </a:lnTo>
                  <a:lnTo>
                    <a:pt x="19" y="17"/>
                  </a:lnTo>
                  <a:lnTo>
                    <a:pt x="19" y="15"/>
                  </a:lnTo>
                  <a:lnTo>
                    <a:pt x="19" y="13"/>
                  </a:lnTo>
                  <a:lnTo>
                    <a:pt x="17" y="10"/>
                  </a:lnTo>
                  <a:lnTo>
                    <a:pt x="14" y="7"/>
                  </a:lnTo>
                  <a:lnTo>
                    <a:pt x="11" y="4"/>
                  </a:lnTo>
                  <a:lnTo>
                    <a:pt x="6" y="1"/>
                  </a:lnTo>
                  <a:lnTo>
                    <a:pt x="0" y="0"/>
                  </a:lnTo>
                </a:path>
              </a:pathLst>
            </a:custGeom>
            <a:solidFill>
              <a:srgbClr val="2F8080"/>
            </a:solidFill>
            <a:ln w="127000" cap="rnd">
              <a:noFill/>
              <a:round/>
              <a:headEnd/>
              <a:tailEnd/>
            </a:ln>
          </p:spPr>
          <p:txBody>
            <a:bodyPr>
              <a:prstTxWarp prst="textNoShape">
                <a:avLst/>
              </a:prstTxWarp>
            </a:bodyPr>
            <a:lstStyle/>
            <a:p>
              <a:endParaRPr lang="en-US"/>
            </a:p>
          </p:txBody>
        </p:sp>
        <p:sp>
          <p:nvSpPr>
            <p:cNvPr id="26124" name="Freeform 39"/>
            <p:cNvSpPr>
              <a:spLocks/>
            </p:cNvSpPr>
            <p:nvPr/>
          </p:nvSpPr>
          <p:spPr bwMode="auto">
            <a:xfrm>
              <a:off x="4831" y="3356"/>
              <a:ext cx="58" cy="39"/>
            </a:xfrm>
            <a:custGeom>
              <a:avLst/>
              <a:gdLst>
                <a:gd name="T0" fmla="*/ 22 w 58"/>
                <a:gd name="T1" fmla="*/ 0 h 39"/>
                <a:gd name="T2" fmla="*/ 22 w 58"/>
                <a:gd name="T3" fmla="*/ 0 h 39"/>
                <a:gd name="T4" fmla="*/ 19 w 58"/>
                <a:gd name="T5" fmla="*/ 0 h 39"/>
                <a:gd name="T6" fmla="*/ 19 w 58"/>
                <a:gd name="T7" fmla="*/ 1 h 39"/>
                <a:gd name="T8" fmla="*/ 14 w 58"/>
                <a:gd name="T9" fmla="*/ 1 h 39"/>
                <a:gd name="T10" fmla="*/ 11 w 58"/>
                <a:gd name="T11" fmla="*/ 3 h 39"/>
                <a:gd name="T12" fmla="*/ 8 w 58"/>
                <a:gd name="T13" fmla="*/ 5 h 39"/>
                <a:gd name="T14" fmla="*/ 5 w 58"/>
                <a:gd name="T15" fmla="*/ 8 h 39"/>
                <a:gd name="T16" fmla="*/ 2 w 58"/>
                <a:gd name="T17" fmla="*/ 11 h 39"/>
                <a:gd name="T18" fmla="*/ 2 w 58"/>
                <a:gd name="T19" fmla="*/ 14 h 39"/>
                <a:gd name="T20" fmla="*/ 0 w 58"/>
                <a:gd name="T21" fmla="*/ 17 h 39"/>
                <a:gd name="T22" fmla="*/ 0 w 58"/>
                <a:gd name="T23" fmla="*/ 20 h 39"/>
                <a:gd name="T24" fmla="*/ 2 w 58"/>
                <a:gd name="T25" fmla="*/ 24 h 39"/>
                <a:gd name="T26" fmla="*/ 2 w 58"/>
                <a:gd name="T27" fmla="*/ 28 h 39"/>
                <a:gd name="T28" fmla="*/ 5 w 58"/>
                <a:gd name="T29" fmla="*/ 30 h 39"/>
                <a:gd name="T30" fmla="*/ 8 w 58"/>
                <a:gd name="T31" fmla="*/ 33 h 39"/>
                <a:gd name="T32" fmla="*/ 11 w 58"/>
                <a:gd name="T33" fmla="*/ 35 h 39"/>
                <a:gd name="T34" fmla="*/ 14 w 58"/>
                <a:gd name="T35" fmla="*/ 36 h 39"/>
                <a:gd name="T36" fmla="*/ 19 w 58"/>
                <a:gd name="T37" fmla="*/ 38 h 39"/>
                <a:gd name="T38" fmla="*/ 22 w 58"/>
                <a:gd name="T39" fmla="*/ 38 h 39"/>
                <a:gd name="T40" fmla="*/ 25 w 58"/>
                <a:gd name="T41" fmla="*/ 38 h 39"/>
                <a:gd name="T42" fmla="*/ 29 w 58"/>
                <a:gd name="T43" fmla="*/ 38 h 39"/>
                <a:gd name="T44" fmla="*/ 32 w 58"/>
                <a:gd name="T45" fmla="*/ 38 h 39"/>
                <a:gd name="T46" fmla="*/ 38 w 58"/>
                <a:gd name="T47" fmla="*/ 36 h 39"/>
                <a:gd name="T48" fmla="*/ 41 w 58"/>
                <a:gd name="T49" fmla="*/ 35 h 39"/>
                <a:gd name="T50" fmla="*/ 43 w 58"/>
                <a:gd name="T51" fmla="*/ 33 h 39"/>
                <a:gd name="T52" fmla="*/ 46 w 58"/>
                <a:gd name="T53" fmla="*/ 32 h 39"/>
                <a:gd name="T54" fmla="*/ 46 w 58"/>
                <a:gd name="T55" fmla="*/ 30 h 39"/>
                <a:gd name="T56" fmla="*/ 46 w 58"/>
                <a:gd name="T57" fmla="*/ 28 h 39"/>
                <a:gd name="T58" fmla="*/ 49 w 58"/>
                <a:gd name="T59" fmla="*/ 28 h 39"/>
                <a:gd name="T60" fmla="*/ 49 w 58"/>
                <a:gd name="T61" fmla="*/ 27 h 39"/>
                <a:gd name="T62" fmla="*/ 49 w 58"/>
                <a:gd name="T63" fmla="*/ 28 h 39"/>
                <a:gd name="T64" fmla="*/ 49 w 58"/>
                <a:gd name="T65" fmla="*/ 30 h 39"/>
                <a:gd name="T66" fmla="*/ 46 w 58"/>
                <a:gd name="T67" fmla="*/ 32 h 39"/>
                <a:gd name="T68" fmla="*/ 46 w 58"/>
                <a:gd name="T69" fmla="*/ 33 h 39"/>
                <a:gd name="T70" fmla="*/ 49 w 58"/>
                <a:gd name="T71" fmla="*/ 32 h 39"/>
                <a:gd name="T72" fmla="*/ 49 w 58"/>
                <a:gd name="T73" fmla="*/ 30 h 39"/>
                <a:gd name="T74" fmla="*/ 52 w 58"/>
                <a:gd name="T75" fmla="*/ 28 h 39"/>
                <a:gd name="T76" fmla="*/ 52 w 58"/>
                <a:gd name="T77" fmla="*/ 27 h 39"/>
                <a:gd name="T78" fmla="*/ 52 w 58"/>
                <a:gd name="T79" fmla="*/ 28 h 39"/>
                <a:gd name="T80" fmla="*/ 52 w 58"/>
                <a:gd name="T81" fmla="*/ 30 h 39"/>
                <a:gd name="T82" fmla="*/ 52 w 58"/>
                <a:gd name="T83" fmla="*/ 32 h 39"/>
                <a:gd name="T84" fmla="*/ 49 w 58"/>
                <a:gd name="T85" fmla="*/ 33 h 39"/>
                <a:gd name="T86" fmla="*/ 52 w 58"/>
                <a:gd name="T87" fmla="*/ 32 h 39"/>
                <a:gd name="T88" fmla="*/ 52 w 58"/>
                <a:gd name="T89" fmla="*/ 30 h 39"/>
                <a:gd name="T90" fmla="*/ 55 w 58"/>
                <a:gd name="T91" fmla="*/ 27 h 39"/>
                <a:gd name="T92" fmla="*/ 55 w 58"/>
                <a:gd name="T93" fmla="*/ 28 h 39"/>
                <a:gd name="T94" fmla="*/ 55 w 58"/>
                <a:gd name="T95" fmla="*/ 30 h 39"/>
                <a:gd name="T96" fmla="*/ 52 w 58"/>
                <a:gd name="T97" fmla="*/ 32 h 39"/>
                <a:gd name="T98" fmla="*/ 55 w 58"/>
                <a:gd name="T99" fmla="*/ 30 h 39"/>
                <a:gd name="T100" fmla="*/ 57 w 58"/>
                <a:gd name="T101" fmla="*/ 28 h 39"/>
                <a:gd name="T102" fmla="*/ 57 w 58"/>
                <a:gd name="T103" fmla="*/ 27 h 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8"/>
                <a:gd name="T157" fmla="*/ 0 h 39"/>
                <a:gd name="T158" fmla="*/ 58 w 58"/>
                <a:gd name="T159" fmla="*/ 39 h 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8" h="39">
                  <a:moveTo>
                    <a:pt x="22" y="0"/>
                  </a:moveTo>
                  <a:lnTo>
                    <a:pt x="22" y="0"/>
                  </a:lnTo>
                  <a:lnTo>
                    <a:pt x="19" y="0"/>
                  </a:lnTo>
                  <a:lnTo>
                    <a:pt x="19" y="1"/>
                  </a:lnTo>
                  <a:lnTo>
                    <a:pt x="14" y="1"/>
                  </a:lnTo>
                  <a:lnTo>
                    <a:pt x="11" y="3"/>
                  </a:lnTo>
                  <a:lnTo>
                    <a:pt x="8" y="5"/>
                  </a:lnTo>
                  <a:lnTo>
                    <a:pt x="5" y="8"/>
                  </a:lnTo>
                  <a:lnTo>
                    <a:pt x="2" y="11"/>
                  </a:lnTo>
                  <a:lnTo>
                    <a:pt x="2" y="14"/>
                  </a:lnTo>
                  <a:lnTo>
                    <a:pt x="0" y="17"/>
                  </a:lnTo>
                  <a:lnTo>
                    <a:pt x="0" y="20"/>
                  </a:lnTo>
                  <a:lnTo>
                    <a:pt x="2" y="24"/>
                  </a:lnTo>
                  <a:lnTo>
                    <a:pt x="2" y="28"/>
                  </a:lnTo>
                  <a:lnTo>
                    <a:pt x="5" y="30"/>
                  </a:lnTo>
                  <a:lnTo>
                    <a:pt x="8" y="33"/>
                  </a:lnTo>
                  <a:lnTo>
                    <a:pt x="11" y="35"/>
                  </a:lnTo>
                  <a:lnTo>
                    <a:pt x="14" y="36"/>
                  </a:lnTo>
                  <a:lnTo>
                    <a:pt x="19" y="38"/>
                  </a:lnTo>
                  <a:lnTo>
                    <a:pt x="22" y="38"/>
                  </a:lnTo>
                  <a:lnTo>
                    <a:pt x="25" y="38"/>
                  </a:lnTo>
                  <a:lnTo>
                    <a:pt x="29" y="38"/>
                  </a:lnTo>
                  <a:lnTo>
                    <a:pt x="32" y="38"/>
                  </a:lnTo>
                  <a:lnTo>
                    <a:pt x="38" y="36"/>
                  </a:lnTo>
                  <a:lnTo>
                    <a:pt x="41" y="35"/>
                  </a:lnTo>
                  <a:lnTo>
                    <a:pt x="43" y="33"/>
                  </a:lnTo>
                  <a:lnTo>
                    <a:pt x="46" y="32"/>
                  </a:lnTo>
                  <a:lnTo>
                    <a:pt x="46" y="30"/>
                  </a:lnTo>
                  <a:lnTo>
                    <a:pt x="46" y="28"/>
                  </a:lnTo>
                  <a:lnTo>
                    <a:pt x="49" y="28"/>
                  </a:lnTo>
                  <a:lnTo>
                    <a:pt x="49" y="27"/>
                  </a:lnTo>
                  <a:lnTo>
                    <a:pt x="49" y="28"/>
                  </a:lnTo>
                  <a:lnTo>
                    <a:pt x="49" y="30"/>
                  </a:lnTo>
                  <a:lnTo>
                    <a:pt x="46" y="32"/>
                  </a:lnTo>
                  <a:lnTo>
                    <a:pt x="46" y="33"/>
                  </a:lnTo>
                  <a:lnTo>
                    <a:pt x="49" y="32"/>
                  </a:lnTo>
                  <a:lnTo>
                    <a:pt x="49" y="30"/>
                  </a:lnTo>
                  <a:lnTo>
                    <a:pt x="52" y="28"/>
                  </a:lnTo>
                  <a:lnTo>
                    <a:pt x="52" y="27"/>
                  </a:lnTo>
                  <a:lnTo>
                    <a:pt x="52" y="28"/>
                  </a:lnTo>
                  <a:lnTo>
                    <a:pt x="52" y="30"/>
                  </a:lnTo>
                  <a:lnTo>
                    <a:pt x="52" y="32"/>
                  </a:lnTo>
                  <a:lnTo>
                    <a:pt x="49" y="33"/>
                  </a:lnTo>
                  <a:lnTo>
                    <a:pt x="52" y="32"/>
                  </a:lnTo>
                  <a:lnTo>
                    <a:pt x="52" y="30"/>
                  </a:lnTo>
                  <a:lnTo>
                    <a:pt x="55" y="27"/>
                  </a:lnTo>
                  <a:lnTo>
                    <a:pt x="55" y="28"/>
                  </a:lnTo>
                  <a:lnTo>
                    <a:pt x="55" y="30"/>
                  </a:lnTo>
                  <a:lnTo>
                    <a:pt x="52" y="32"/>
                  </a:lnTo>
                  <a:lnTo>
                    <a:pt x="55" y="30"/>
                  </a:lnTo>
                  <a:lnTo>
                    <a:pt x="57" y="28"/>
                  </a:lnTo>
                  <a:lnTo>
                    <a:pt x="57" y="27"/>
                  </a:lnTo>
                </a:path>
              </a:pathLst>
            </a:custGeom>
            <a:noFill/>
            <a:ln w="12700" cap="rnd">
              <a:solidFill>
                <a:srgbClr val="003333"/>
              </a:solidFill>
              <a:round/>
              <a:headEnd/>
              <a:tailEnd/>
            </a:ln>
          </p:spPr>
          <p:txBody>
            <a:bodyPr>
              <a:prstTxWarp prst="textNoShape">
                <a:avLst/>
              </a:prstTxWarp>
            </a:bodyPr>
            <a:lstStyle/>
            <a:p>
              <a:endParaRPr lang="en-US"/>
            </a:p>
          </p:txBody>
        </p:sp>
        <p:sp>
          <p:nvSpPr>
            <p:cNvPr id="26125" name="Freeform 40"/>
            <p:cNvSpPr>
              <a:spLocks/>
            </p:cNvSpPr>
            <p:nvPr/>
          </p:nvSpPr>
          <p:spPr bwMode="auto">
            <a:xfrm>
              <a:off x="4587" y="3353"/>
              <a:ext cx="189" cy="1"/>
            </a:xfrm>
            <a:custGeom>
              <a:avLst/>
              <a:gdLst>
                <a:gd name="T0" fmla="*/ 188 w 189"/>
                <a:gd name="T1" fmla="*/ 0 h 1"/>
                <a:gd name="T2" fmla="*/ 182 w 189"/>
                <a:gd name="T3" fmla="*/ 0 h 1"/>
                <a:gd name="T4" fmla="*/ 177 w 189"/>
                <a:gd name="T5" fmla="*/ 0 h 1"/>
                <a:gd name="T6" fmla="*/ 169 w 189"/>
                <a:gd name="T7" fmla="*/ 0 h 1"/>
                <a:gd name="T8" fmla="*/ 158 w 189"/>
                <a:gd name="T9" fmla="*/ 0 h 1"/>
                <a:gd name="T10" fmla="*/ 148 w 189"/>
                <a:gd name="T11" fmla="*/ 0 h 1"/>
                <a:gd name="T12" fmla="*/ 137 w 189"/>
                <a:gd name="T13" fmla="*/ 0 h 1"/>
                <a:gd name="T14" fmla="*/ 121 w 189"/>
                <a:gd name="T15" fmla="*/ 0 h 1"/>
                <a:gd name="T16" fmla="*/ 107 w 189"/>
                <a:gd name="T17" fmla="*/ 0 h 1"/>
                <a:gd name="T18" fmla="*/ 91 w 189"/>
                <a:gd name="T19" fmla="*/ 0 h 1"/>
                <a:gd name="T20" fmla="*/ 78 w 189"/>
                <a:gd name="T21" fmla="*/ 0 h 1"/>
                <a:gd name="T22" fmla="*/ 62 w 189"/>
                <a:gd name="T23" fmla="*/ 0 h 1"/>
                <a:gd name="T24" fmla="*/ 46 w 189"/>
                <a:gd name="T25" fmla="*/ 0 h 1"/>
                <a:gd name="T26" fmla="*/ 33 w 189"/>
                <a:gd name="T27" fmla="*/ 0 h 1"/>
                <a:gd name="T28" fmla="*/ 16 w 189"/>
                <a:gd name="T29" fmla="*/ 0 h 1"/>
                <a:gd name="T30" fmla="*/ 3 w 189"/>
                <a:gd name="T31" fmla="*/ 0 h 1"/>
                <a:gd name="T32" fmla="*/ 0 w 189"/>
                <a:gd name="T33" fmla="*/ 0 h 1"/>
                <a:gd name="T34" fmla="*/ 6 w 189"/>
                <a:gd name="T35" fmla="*/ 0 h 1"/>
                <a:gd name="T36" fmla="*/ 13 w 189"/>
                <a:gd name="T37" fmla="*/ 0 h 1"/>
                <a:gd name="T38" fmla="*/ 19 w 189"/>
                <a:gd name="T39" fmla="*/ 0 h 1"/>
                <a:gd name="T40" fmla="*/ 27 w 189"/>
                <a:gd name="T41" fmla="*/ 0 h 1"/>
                <a:gd name="T42" fmla="*/ 37 w 189"/>
                <a:gd name="T43" fmla="*/ 0 h 1"/>
                <a:gd name="T44" fmla="*/ 49 w 189"/>
                <a:gd name="T45" fmla="*/ 0 h 1"/>
                <a:gd name="T46" fmla="*/ 59 w 189"/>
                <a:gd name="T47" fmla="*/ 0 h 1"/>
                <a:gd name="T48" fmla="*/ 73 w 189"/>
                <a:gd name="T49" fmla="*/ 0 h 1"/>
                <a:gd name="T50" fmla="*/ 89 w 189"/>
                <a:gd name="T51" fmla="*/ 0 h 1"/>
                <a:gd name="T52" fmla="*/ 103 w 189"/>
                <a:gd name="T53" fmla="*/ 0 h 1"/>
                <a:gd name="T54" fmla="*/ 115 w 189"/>
                <a:gd name="T55" fmla="*/ 0 h 1"/>
                <a:gd name="T56" fmla="*/ 129 w 189"/>
                <a:gd name="T57" fmla="*/ 0 h 1"/>
                <a:gd name="T58" fmla="*/ 142 w 189"/>
                <a:gd name="T59" fmla="*/ 0 h 1"/>
                <a:gd name="T60" fmla="*/ 153 w 189"/>
                <a:gd name="T61" fmla="*/ 0 h 1"/>
                <a:gd name="T62" fmla="*/ 164 w 189"/>
                <a:gd name="T63" fmla="*/ 0 h 1"/>
                <a:gd name="T64" fmla="*/ 172 w 189"/>
                <a:gd name="T65" fmla="*/ 0 h 1"/>
                <a:gd name="T66" fmla="*/ 180 w 189"/>
                <a:gd name="T67" fmla="*/ 0 h 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9"/>
                <a:gd name="T103" fmla="*/ 0 h 1"/>
                <a:gd name="T104" fmla="*/ 189 w 189"/>
                <a:gd name="T105" fmla="*/ 1 h 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9" h="1">
                  <a:moveTo>
                    <a:pt x="188" y="0"/>
                  </a:moveTo>
                  <a:lnTo>
                    <a:pt x="188" y="0"/>
                  </a:lnTo>
                  <a:lnTo>
                    <a:pt x="185" y="0"/>
                  </a:lnTo>
                  <a:lnTo>
                    <a:pt x="182" y="0"/>
                  </a:lnTo>
                  <a:lnTo>
                    <a:pt x="180" y="0"/>
                  </a:lnTo>
                  <a:lnTo>
                    <a:pt x="177" y="0"/>
                  </a:lnTo>
                  <a:lnTo>
                    <a:pt x="172" y="0"/>
                  </a:lnTo>
                  <a:lnTo>
                    <a:pt x="169" y="0"/>
                  </a:lnTo>
                  <a:lnTo>
                    <a:pt x="164" y="0"/>
                  </a:lnTo>
                  <a:lnTo>
                    <a:pt x="158" y="0"/>
                  </a:lnTo>
                  <a:lnTo>
                    <a:pt x="153" y="0"/>
                  </a:lnTo>
                  <a:lnTo>
                    <a:pt x="148" y="0"/>
                  </a:lnTo>
                  <a:lnTo>
                    <a:pt x="142" y="0"/>
                  </a:lnTo>
                  <a:lnTo>
                    <a:pt x="137" y="0"/>
                  </a:lnTo>
                  <a:lnTo>
                    <a:pt x="129" y="0"/>
                  </a:lnTo>
                  <a:lnTo>
                    <a:pt x="121" y="0"/>
                  </a:lnTo>
                  <a:lnTo>
                    <a:pt x="115" y="0"/>
                  </a:lnTo>
                  <a:lnTo>
                    <a:pt x="107" y="0"/>
                  </a:lnTo>
                  <a:lnTo>
                    <a:pt x="100" y="0"/>
                  </a:lnTo>
                  <a:lnTo>
                    <a:pt x="91" y="0"/>
                  </a:lnTo>
                  <a:lnTo>
                    <a:pt x="86" y="0"/>
                  </a:lnTo>
                  <a:lnTo>
                    <a:pt x="78" y="0"/>
                  </a:lnTo>
                  <a:lnTo>
                    <a:pt x="70" y="0"/>
                  </a:lnTo>
                  <a:lnTo>
                    <a:pt x="62" y="0"/>
                  </a:lnTo>
                  <a:lnTo>
                    <a:pt x="54" y="0"/>
                  </a:lnTo>
                  <a:lnTo>
                    <a:pt x="46" y="0"/>
                  </a:lnTo>
                  <a:lnTo>
                    <a:pt x="40" y="0"/>
                  </a:lnTo>
                  <a:lnTo>
                    <a:pt x="33" y="0"/>
                  </a:lnTo>
                  <a:lnTo>
                    <a:pt x="24" y="0"/>
                  </a:lnTo>
                  <a:lnTo>
                    <a:pt x="16" y="0"/>
                  </a:lnTo>
                  <a:lnTo>
                    <a:pt x="11" y="0"/>
                  </a:lnTo>
                  <a:lnTo>
                    <a:pt x="3" y="0"/>
                  </a:lnTo>
                  <a:lnTo>
                    <a:pt x="0" y="0"/>
                  </a:lnTo>
                  <a:lnTo>
                    <a:pt x="3" y="0"/>
                  </a:lnTo>
                  <a:lnTo>
                    <a:pt x="6" y="0"/>
                  </a:lnTo>
                  <a:lnTo>
                    <a:pt x="11" y="0"/>
                  </a:lnTo>
                  <a:lnTo>
                    <a:pt x="13" y="0"/>
                  </a:lnTo>
                  <a:lnTo>
                    <a:pt x="16" y="0"/>
                  </a:lnTo>
                  <a:lnTo>
                    <a:pt x="19" y="0"/>
                  </a:lnTo>
                  <a:lnTo>
                    <a:pt x="22" y="0"/>
                  </a:lnTo>
                  <a:lnTo>
                    <a:pt x="27" y="0"/>
                  </a:lnTo>
                  <a:lnTo>
                    <a:pt x="33" y="0"/>
                  </a:lnTo>
                  <a:lnTo>
                    <a:pt x="37" y="0"/>
                  </a:lnTo>
                  <a:lnTo>
                    <a:pt x="43" y="0"/>
                  </a:lnTo>
                  <a:lnTo>
                    <a:pt x="49" y="0"/>
                  </a:lnTo>
                  <a:lnTo>
                    <a:pt x="54" y="0"/>
                  </a:lnTo>
                  <a:lnTo>
                    <a:pt x="59" y="0"/>
                  </a:lnTo>
                  <a:lnTo>
                    <a:pt x="67" y="0"/>
                  </a:lnTo>
                  <a:lnTo>
                    <a:pt x="73" y="0"/>
                  </a:lnTo>
                  <a:lnTo>
                    <a:pt x="81" y="0"/>
                  </a:lnTo>
                  <a:lnTo>
                    <a:pt x="89" y="0"/>
                  </a:lnTo>
                  <a:lnTo>
                    <a:pt x="94" y="0"/>
                  </a:lnTo>
                  <a:lnTo>
                    <a:pt x="103" y="0"/>
                  </a:lnTo>
                  <a:lnTo>
                    <a:pt x="107" y="0"/>
                  </a:lnTo>
                  <a:lnTo>
                    <a:pt x="115" y="0"/>
                  </a:lnTo>
                  <a:lnTo>
                    <a:pt x="121" y="0"/>
                  </a:lnTo>
                  <a:lnTo>
                    <a:pt x="129" y="0"/>
                  </a:lnTo>
                  <a:lnTo>
                    <a:pt x="137" y="0"/>
                  </a:lnTo>
                  <a:lnTo>
                    <a:pt x="142" y="0"/>
                  </a:lnTo>
                  <a:lnTo>
                    <a:pt x="148" y="0"/>
                  </a:lnTo>
                  <a:lnTo>
                    <a:pt x="153" y="0"/>
                  </a:lnTo>
                  <a:lnTo>
                    <a:pt x="158" y="0"/>
                  </a:lnTo>
                  <a:lnTo>
                    <a:pt x="164" y="0"/>
                  </a:lnTo>
                  <a:lnTo>
                    <a:pt x="169" y="0"/>
                  </a:lnTo>
                  <a:lnTo>
                    <a:pt x="172" y="0"/>
                  </a:lnTo>
                  <a:lnTo>
                    <a:pt x="175" y="0"/>
                  </a:lnTo>
                  <a:lnTo>
                    <a:pt x="180" y="0"/>
                  </a:lnTo>
                  <a:lnTo>
                    <a:pt x="188" y="0"/>
                  </a:lnTo>
                </a:path>
              </a:pathLst>
            </a:custGeom>
            <a:solidFill>
              <a:srgbClr val="003333"/>
            </a:solidFill>
            <a:ln w="127000" cap="rnd">
              <a:noFill/>
              <a:round/>
              <a:headEnd/>
              <a:tailEnd/>
            </a:ln>
          </p:spPr>
          <p:txBody>
            <a:bodyPr>
              <a:prstTxWarp prst="textNoShape">
                <a:avLst/>
              </a:prstTxWarp>
            </a:bodyPr>
            <a:lstStyle/>
            <a:p>
              <a:endParaRPr lang="en-US"/>
            </a:p>
          </p:txBody>
        </p:sp>
        <p:sp>
          <p:nvSpPr>
            <p:cNvPr id="26126" name="Freeform 41"/>
            <p:cNvSpPr>
              <a:spLocks/>
            </p:cNvSpPr>
            <p:nvPr/>
          </p:nvSpPr>
          <p:spPr bwMode="auto">
            <a:xfrm>
              <a:off x="4668" y="3341"/>
              <a:ext cx="49" cy="12"/>
            </a:xfrm>
            <a:custGeom>
              <a:avLst/>
              <a:gdLst>
                <a:gd name="T0" fmla="*/ 10 w 49"/>
                <a:gd name="T1" fmla="*/ 11 h 12"/>
                <a:gd name="T2" fmla="*/ 10 w 49"/>
                <a:gd name="T3" fmla="*/ 11 h 12"/>
                <a:gd name="T4" fmla="*/ 10 w 49"/>
                <a:gd name="T5" fmla="*/ 9 h 12"/>
                <a:gd name="T6" fmla="*/ 10 w 49"/>
                <a:gd name="T7" fmla="*/ 6 h 12"/>
                <a:gd name="T8" fmla="*/ 10 w 49"/>
                <a:gd name="T9" fmla="*/ 6 h 12"/>
                <a:gd name="T10" fmla="*/ 10 w 49"/>
                <a:gd name="T11" fmla="*/ 4 h 12"/>
                <a:gd name="T12" fmla="*/ 8 w 49"/>
                <a:gd name="T13" fmla="*/ 4 h 12"/>
                <a:gd name="T14" fmla="*/ 8 w 49"/>
                <a:gd name="T15" fmla="*/ 3 h 12"/>
                <a:gd name="T16" fmla="*/ 5 w 49"/>
                <a:gd name="T17" fmla="*/ 3 h 12"/>
                <a:gd name="T18" fmla="*/ 3 w 49"/>
                <a:gd name="T19" fmla="*/ 3 h 12"/>
                <a:gd name="T20" fmla="*/ 0 w 49"/>
                <a:gd name="T21" fmla="*/ 2 h 12"/>
                <a:gd name="T22" fmla="*/ 0 w 49"/>
                <a:gd name="T23" fmla="*/ 1 h 12"/>
                <a:gd name="T24" fmla="*/ 3 w 49"/>
                <a:gd name="T25" fmla="*/ 0 h 12"/>
                <a:gd name="T26" fmla="*/ 5 w 49"/>
                <a:gd name="T27" fmla="*/ 0 h 12"/>
                <a:gd name="T28" fmla="*/ 8 w 49"/>
                <a:gd name="T29" fmla="*/ 0 h 12"/>
                <a:gd name="T30" fmla="*/ 10 w 49"/>
                <a:gd name="T31" fmla="*/ 0 h 12"/>
                <a:gd name="T32" fmla="*/ 12 w 49"/>
                <a:gd name="T33" fmla="*/ 0 h 12"/>
                <a:gd name="T34" fmla="*/ 15 w 49"/>
                <a:gd name="T35" fmla="*/ 0 h 12"/>
                <a:gd name="T36" fmla="*/ 20 w 49"/>
                <a:gd name="T37" fmla="*/ 0 h 12"/>
                <a:gd name="T38" fmla="*/ 22 w 49"/>
                <a:gd name="T39" fmla="*/ 0 h 12"/>
                <a:gd name="T40" fmla="*/ 24 w 49"/>
                <a:gd name="T41" fmla="*/ 0 h 12"/>
                <a:gd name="T42" fmla="*/ 29 w 49"/>
                <a:gd name="T43" fmla="*/ 0 h 12"/>
                <a:gd name="T44" fmla="*/ 32 w 49"/>
                <a:gd name="T45" fmla="*/ 0 h 12"/>
                <a:gd name="T46" fmla="*/ 33 w 49"/>
                <a:gd name="T47" fmla="*/ 0 h 12"/>
                <a:gd name="T48" fmla="*/ 36 w 49"/>
                <a:gd name="T49" fmla="*/ 0 h 12"/>
                <a:gd name="T50" fmla="*/ 39 w 49"/>
                <a:gd name="T51" fmla="*/ 0 h 12"/>
                <a:gd name="T52" fmla="*/ 41 w 49"/>
                <a:gd name="T53" fmla="*/ 0 h 12"/>
                <a:gd name="T54" fmla="*/ 44 w 49"/>
                <a:gd name="T55" fmla="*/ 0 h 12"/>
                <a:gd name="T56" fmla="*/ 45 w 49"/>
                <a:gd name="T57" fmla="*/ 1 h 12"/>
                <a:gd name="T58" fmla="*/ 48 w 49"/>
                <a:gd name="T59" fmla="*/ 1 h 12"/>
                <a:gd name="T60" fmla="*/ 48 w 49"/>
                <a:gd name="T61" fmla="*/ 2 h 12"/>
                <a:gd name="T62" fmla="*/ 45 w 49"/>
                <a:gd name="T63" fmla="*/ 2 h 12"/>
                <a:gd name="T64" fmla="*/ 45 w 49"/>
                <a:gd name="T65" fmla="*/ 3 h 12"/>
                <a:gd name="T66" fmla="*/ 44 w 49"/>
                <a:gd name="T67" fmla="*/ 3 h 12"/>
                <a:gd name="T68" fmla="*/ 41 w 49"/>
                <a:gd name="T69" fmla="*/ 3 h 12"/>
                <a:gd name="T70" fmla="*/ 39 w 49"/>
                <a:gd name="T71" fmla="*/ 4 h 12"/>
                <a:gd name="T72" fmla="*/ 39 w 49"/>
                <a:gd name="T73" fmla="*/ 6 h 12"/>
                <a:gd name="T74" fmla="*/ 39 w 49"/>
                <a:gd name="T75" fmla="*/ 6 h 12"/>
                <a:gd name="T76" fmla="*/ 39 w 49"/>
                <a:gd name="T77" fmla="*/ 11 h 12"/>
                <a:gd name="T78" fmla="*/ 36 w 49"/>
                <a:gd name="T79" fmla="*/ 11 h 12"/>
                <a:gd name="T80" fmla="*/ 33 w 49"/>
                <a:gd name="T81" fmla="*/ 11 h 12"/>
                <a:gd name="T82" fmla="*/ 32 w 49"/>
                <a:gd name="T83" fmla="*/ 11 h 12"/>
                <a:gd name="T84" fmla="*/ 29 w 49"/>
                <a:gd name="T85" fmla="*/ 11 h 12"/>
                <a:gd name="T86" fmla="*/ 27 w 49"/>
                <a:gd name="T87" fmla="*/ 11 h 12"/>
                <a:gd name="T88" fmla="*/ 24 w 49"/>
                <a:gd name="T89" fmla="*/ 11 h 12"/>
                <a:gd name="T90" fmla="*/ 22 w 49"/>
                <a:gd name="T91" fmla="*/ 11 h 12"/>
                <a:gd name="T92" fmla="*/ 20 w 49"/>
                <a:gd name="T93" fmla="*/ 11 h 12"/>
                <a:gd name="T94" fmla="*/ 17 w 49"/>
                <a:gd name="T95" fmla="*/ 11 h 12"/>
                <a:gd name="T96" fmla="*/ 15 w 49"/>
                <a:gd name="T97" fmla="*/ 11 h 12"/>
                <a:gd name="T98" fmla="*/ 12 w 49"/>
                <a:gd name="T99" fmla="*/ 11 h 12"/>
                <a:gd name="T100" fmla="*/ 10 w 49"/>
                <a:gd name="T101" fmla="*/ 11 h 1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
                <a:gd name="T154" fmla="*/ 0 h 12"/>
                <a:gd name="T155" fmla="*/ 49 w 49"/>
                <a:gd name="T156" fmla="*/ 12 h 1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 h="12">
                  <a:moveTo>
                    <a:pt x="10" y="11"/>
                  </a:moveTo>
                  <a:lnTo>
                    <a:pt x="10" y="11"/>
                  </a:lnTo>
                  <a:lnTo>
                    <a:pt x="10" y="9"/>
                  </a:lnTo>
                  <a:lnTo>
                    <a:pt x="10" y="6"/>
                  </a:lnTo>
                  <a:lnTo>
                    <a:pt x="10" y="4"/>
                  </a:lnTo>
                  <a:lnTo>
                    <a:pt x="8" y="4"/>
                  </a:lnTo>
                  <a:lnTo>
                    <a:pt x="8" y="3"/>
                  </a:lnTo>
                  <a:lnTo>
                    <a:pt x="5" y="3"/>
                  </a:lnTo>
                  <a:lnTo>
                    <a:pt x="3" y="3"/>
                  </a:lnTo>
                  <a:lnTo>
                    <a:pt x="0" y="2"/>
                  </a:lnTo>
                  <a:lnTo>
                    <a:pt x="0" y="1"/>
                  </a:lnTo>
                  <a:lnTo>
                    <a:pt x="3" y="0"/>
                  </a:lnTo>
                  <a:lnTo>
                    <a:pt x="5" y="0"/>
                  </a:lnTo>
                  <a:lnTo>
                    <a:pt x="8" y="0"/>
                  </a:lnTo>
                  <a:lnTo>
                    <a:pt x="10" y="0"/>
                  </a:lnTo>
                  <a:lnTo>
                    <a:pt x="12" y="0"/>
                  </a:lnTo>
                  <a:lnTo>
                    <a:pt x="15" y="0"/>
                  </a:lnTo>
                  <a:lnTo>
                    <a:pt x="20" y="0"/>
                  </a:lnTo>
                  <a:lnTo>
                    <a:pt x="22" y="0"/>
                  </a:lnTo>
                  <a:lnTo>
                    <a:pt x="24" y="0"/>
                  </a:lnTo>
                  <a:lnTo>
                    <a:pt x="29" y="0"/>
                  </a:lnTo>
                  <a:lnTo>
                    <a:pt x="32" y="0"/>
                  </a:lnTo>
                  <a:lnTo>
                    <a:pt x="33" y="0"/>
                  </a:lnTo>
                  <a:lnTo>
                    <a:pt x="36" y="0"/>
                  </a:lnTo>
                  <a:lnTo>
                    <a:pt x="39" y="0"/>
                  </a:lnTo>
                  <a:lnTo>
                    <a:pt x="41" y="0"/>
                  </a:lnTo>
                  <a:lnTo>
                    <a:pt x="44" y="0"/>
                  </a:lnTo>
                  <a:lnTo>
                    <a:pt x="45" y="1"/>
                  </a:lnTo>
                  <a:lnTo>
                    <a:pt x="48" y="1"/>
                  </a:lnTo>
                  <a:lnTo>
                    <a:pt x="48" y="2"/>
                  </a:lnTo>
                  <a:lnTo>
                    <a:pt x="45" y="2"/>
                  </a:lnTo>
                  <a:lnTo>
                    <a:pt x="45" y="3"/>
                  </a:lnTo>
                  <a:lnTo>
                    <a:pt x="44" y="3"/>
                  </a:lnTo>
                  <a:lnTo>
                    <a:pt x="41" y="3"/>
                  </a:lnTo>
                  <a:lnTo>
                    <a:pt x="39" y="4"/>
                  </a:lnTo>
                  <a:lnTo>
                    <a:pt x="39" y="6"/>
                  </a:lnTo>
                  <a:lnTo>
                    <a:pt x="39" y="11"/>
                  </a:lnTo>
                  <a:lnTo>
                    <a:pt x="36" y="11"/>
                  </a:lnTo>
                  <a:lnTo>
                    <a:pt x="33" y="11"/>
                  </a:lnTo>
                  <a:lnTo>
                    <a:pt x="32" y="11"/>
                  </a:lnTo>
                  <a:lnTo>
                    <a:pt x="29" y="11"/>
                  </a:lnTo>
                  <a:lnTo>
                    <a:pt x="27" y="11"/>
                  </a:lnTo>
                  <a:lnTo>
                    <a:pt x="24" y="11"/>
                  </a:lnTo>
                  <a:lnTo>
                    <a:pt x="22" y="11"/>
                  </a:lnTo>
                  <a:lnTo>
                    <a:pt x="20" y="11"/>
                  </a:lnTo>
                  <a:lnTo>
                    <a:pt x="17" y="11"/>
                  </a:lnTo>
                  <a:lnTo>
                    <a:pt x="15" y="11"/>
                  </a:lnTo>
                  <a:lnTo>
                    <a:pt x="12" y="11"/>
                  </a:lnTo>
                  <a:lnTo>
                    <a:pt x="10" y="11"/>
                  </a:lnTo>
                </a:path>
              </a:pathLst>
            </a:custGeom>
            <a:solidFill>
              <a:srgbClr val="000000"/>
            </a:solidFill>
            <a:ln w="127000" cap="rnd">
              <a:noFill/>
              <a:round/>
              <a:headEnd/>
              <a:tailEnd/>
            </a:ln>
          </p:spPr>
          <p:txBody>
            <a:bodyPr>
              <a:prstTxWarp prst="textNoShape">
                <a:avLst/>
              </a:prstTxWarp>
            </a:bodyPr>
            <a:lstStyle/>
            <a:p>
              <a:endParaRPr lang="en-US"/>
            </a:p>
          </p:txBody>
        </p:sp>
        <p:sp>
          <p:nvSpPr>
            <p:cNvPr id="26127" name="Freeform 42"/>
            <p:cNvSpPr>
              <a:spLocks/>
            </p:cNvSpPr>
            <p:nvPr/>
          </p:nvSpPr>
          <p:spPr bwMode="auto">
            <a:xfrm>
              <a:off x="4699" y="3345"/>
              <a:ext cx="6" cy="8"/>
            </a:xfrm>
            <a:custGeom>
              <a:avLst/>
              <a:gdLst>
                <a:gd name="T0" fmla="*/ 5 w 6"/>
                <a:gd name="T1" fmla="*/ 0 h 8"/>
                <a:gd name="T2" fmla="*/ 5 w 6"/>
                <a:gd name="T3" fmla="*/ 0 h 8"/>
                <a:gd name="T4" fmla="*/ 4 w 6"/>
                <a:gd name="T5" fmla="*/ 0 h 8"/>
                <a:gd name="T6" fmla="*/ 3 w 6"/>
                <a:gd name="T7" fmla="*/ 0 h 8"/>
                <a:gd name="T8" fmla="*/ 2 w 6"/>
                <a:gd name="T9" fmla="*/ 1 h 8"/>
                <a:gd name="T10" fmla="*/ 1 w 6"/>
                <a:gd name="T11" fmla="*/ 1 h 8"/>
                <a:gd name="T12" fmla="*/ 0 w 6"/>
                <a:gd name="T13" fmla="*/ 1 h 8"/>
                <a:gd name="T14" fmla="*/ 0 w 6"/>
                <a:gd name="T15" fmla="*/ 2 h 8"/>
                <a:gd name="T16" fmla="*/ 0 w 6"/>
                <a:gd name="T17" fmla="*/ 3 h 8"/>
                <a:gd name="T18" fmla="*/ 0 w 6"/>
                <a:gd name="T19" fmla="*/ 5 h 8"/>
                <a:gd name="T20" fmla="*/ 0 w 6"/>
                <a:gd name="T21" fmla="*/ 7 h 8"/>
                <a:gd name="T22" fmla="*/ 4 w 6"/>
                <a:gd name="T23" fmla="*/ 7 h 8"/>
                <a:gd name="T24" fmla="*/ 4 w 6"/>
                <a:gd name="T25" fmla="*/ 6 h 8"/>
                <a:gd name="T26" fmla="*/ 4 w 6"/>
                <a:gd name="T27" fmla="*/ 4 h 8"/>
                <a:gd name="T28" fmla="*/ 4 w 6"/>
                <a:gd name="T29" fmla="*/ 1 h 8"/>
                <a:gd name="T30" fmla="*/ 5 w 6"/>
                <a:gd name="T31" fmla="*/ 0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
                <a:gd name="T49" fmla="*/ 0 h 8"/>
                <a:gd name="T50" fmla="*/ 6 w 6"/>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 h="8">
                  <a:moveTo>
                    <a:pt x="5" y="0"/>
                  </a:moveTo>
                  <a:lnTo>
                    <a:pt x="5" y="0"/>
                  </a:lnTo>
                  <a:lnTo>
                    <a:pt x="4" y="0"/>
                  </a:lnTo>
                  <a:lnTo>
                    <a:pt x="3" y="0"/>
                  </a:lnTo>
                  <a:lnTo>
                    <a:pt x="2" y="1"/>
                  </a:lnTo>
                  <a:lnTo>
                    <a:pt x="1" y="1"/>
                  </a:lnTo>
                  <a:lnTo>
                    <a:pt x="0" y="1"/>
                  </a:lnTo>
                  <a:lnTo>
                    <a:pt x="0" y="2"/>
                  </a:lnTo>
                  <a:lnTo>
                    <a:pt x="0" y="3"/>
                  </a:lnTo>
                  <a:lnTo>
                    <a:pt x="0" y="5"/>
                  </a:lnTo>
                  <a:lnTo>
                    <a:pt x="0" y="7"/>
                  </a:lnTo>
                  <a:lnTo>
                    <a:pt x="4" y="7"/>
                  </a:lnTo>
                  <a:lnTo>
                    <a:pt x="4" y="6"/>
                  </a:lnTo>
                  <a:lnTo>
                    <a:pt x="4" y="4"/>
                  </a:lnTo>
                  <a:lnTo>
                    <a:pt x="4" y="1"/>
                  </a:lnTo>
                  <a:lnTo>
                    <a:pt x="5" y="0"/>
                  </a:lnTo>
                </a:path>
              </a:pathLst>
            </a:custGeom>
            <a:solidFill>
              <a:srgbClr val="2F8080"/>
            </a:solidFill>
            <a:ln w="127000" cap="rnd">
              <a:noFill/>
              <a:round/>
              <a:headEnd/>
              <a:tailEnd/>
            </a:ln>
          </p:spPr>
          <p:txBody>
            <a:bodyPr>
              <a:prstTxWarp prst="textNoShape">
                <a:avLst/>
              </a:prstTxWarp>
            </a:bodyPr>
            <a:lstStyle/>
            <a:p>
              <a:endParaRPr lang="en-US"/>
            </a:p>
          </p:txBody>
        </p:sp>
        <p:sp>
          <p:nvSpPr>
            <p:cNvPr id="26128" name="Freeform 43"/>
            <p:cNvSpPr>
              <a:spLocks/>
            </p:cNvSpPr>
            <p:nvPr/>
          </p:nvSpPr>
          <p:spPr bwMode="auto">
            <a:xfrm>
              <a:off x="4860" y="3311"/>
              <a:ext cx="17" cy="23"/>
            </a:xfrm>
            <a:custGeom>
              <a:avLst/>
              <a:gdLst>
                <a:gd name="T0" fmla="*/ 16 w 17"/>
                <a:gd name="T1" fmla="*/ 6 h 23"/>
                <a:gd name="T2" fmla="*/ 16 w 17"/>
                <a:gd name="T3" fmla="*/ 6 h 23"/>
                <a:gd name="T4" fmla="*/ 16 w 17"/>
                <a:gd name="T5" fmla="*/ 4 h 23"/>
                <a:gd name="T6" fmla="*/ 14 w 17"/>
                <a:gd name="T7" fmla="*/ 3 h 23"/>
                <a:gd name="T8" fmla="*/ 14 w 17"/>
                <a:gd name="T9" fmla="*/ 1 h 23"/>
                <a:gd name="T10" fmla="*/ 12 w 17"/>
                <a:gd name="T11" fmla="*/ 1 h 23"/>
                <a:gd name="T12" fmla="*/ 12 w 17"/>
                <a:gd name="T13" fmla="*/ 0 h 23"/>
                <a:gd name="T14" fmla="*/ 10 w 17"/>
                <a:gd name="T15" fmla="*/ 1 h 23"/>
                <a:gd name="T16" fmla="*/ 8 w 17"/>
                <a:gd name="T17" fmla="*/ 1 h 23"/>
                <a:gd name="T18" fmla="*/ 8 w 17"/>
                <a:gd name="T19" fmla="*/ 3 h 23"/>
                <a:gd name="T20" fmla="*/ 6 w 17"/>
                <a:gd name="T21" fmla="*/ 4 h 23"/>
                <a:gd name="T22" fmla="*/ 4 w 17"/>
                <a:gd name="T23" fmla="*/ 6 h 23"/>
                <a:gd name="T24" fmla="*/ 4 w 17"/>
                <a:gd name="T25" fmla="*/ 8 h 23"/>
                <a:gd name="T26" fmla="*/ 2 w 17"/>
                <a:gd name="T27" fmla="*/ 11 h 23"/>
                <a:gd name="T28" fmla="*/ 0 w 17"/>
                <a:gd name="T29" fmla="*/ 14 h 23"/>
                <a:gd name="T30" fmla="*/ 0 w 17"/>
                <a:gd name="T31" fmla="*/ 18 h 23"/>
                <a:gd name="T32" fmla="*/ 0 w 17"/>
                <a:gd name="T33" fmla="*/ 22 h 23"/>
                <a:gd name="T34" fmla="*/ 4 w 17"/>
                <a:gd name="T35" fmla="*/ 22 h 23"/>
                <a:gd name="T36" fmla="*/ 4 w 17"/>
                <a:gd name="T37" fmla="*/ 21 h 23"/>
                <a:gd name="T38" fmla="*/ 4 w 17"/>
                <a:gd name="T39" fmla="*/ 18 h 23"/>
                <a:gd name="T40" fmla="*/ 4 w 17"/>
                <a:gd name="T41" fmla="*/ 17 h 23"/>
                <a:gd name="T42" fmla="*/ 4 w 17"/>
                <a:gd name="T43" fmla="*/ 14 h 23"/>
                <a:gd name="T44" fmla="*/ 4 w 17"/>
                <a:gd name="T45" fmla="*/ 12 h 23"/>
                <a:gd name="T46" fmla="*/ 6 w 17"/>
                <a:gd name="T47" fmla="*/ 8 h 23"/>
                <a:gd name="T48" fmla="*/ 10 w 17"/>
                <a:gd name="T49" fmla="*/ 6 h 23"/>
                <a:gd name="T50" fmla="*/ 10 w 17"/>
                <a:gd name="T51" fmla="*/ 4 h 23"/>
                <a:gd name="T52" fmla="*/ 12 w 17"/>
                <a:gd name="T53" fmla="*/ 4 h 23"/>
                <a:gd name="T54" fmla="*/ 14 w 17"/>
                <a:gd name="T55" fmla="*/ 6 h 23"/>
                <a:gd name="T56" fmla="*/ 16 w 17"/>
                <a:gd name="T57" fmla="*/ 6 h 23"/>
                <a:gd name="T58" fmla="*/ 16 w 17"/>
                <a:gd name="T59" fmla="*/ 6 h 2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
                <a:gd name="T91" fmla="*/ 0 h 23"/>
                <a:gd name="T92" fmla="*/ 17 w 17"/>
                <a:gd name="T93" fmla="*/ 23 h 2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 h="23">
                  <a:moveTo>
                    <a:pt x="16" y="6"/>
                  </a:moveTo>
                  <a:lnTo>
                    <a:pt x="16" y="6"/>
                  </a:lnTo>
                  <a:lnTo>
                    <a:pt x="16" y="4"/>
                  </a:lnTo>
                  <a:lnTo>
                    <a:pt x="14" y="3"/>
                  </a:lnTo>
                  <a:lnTo>
                    <a:pt x="14" y="1"/>
                  </a:lnTo>
                  <a:lnTo>
                    <a:pt x="12" y="1"/>
                  </a:lnTo>
                  <a:lnTo>
                    <a:pt x="12" y="0"/>
                  </a:lnTo>
                  <a:lnTo>
                    <a:pt x="10" y="1"/>
                  </a:lnTo>
                  <a:lnTo>
                    <a:pt x="8" y="1"/>
                  </a:lnTo>
                  <a:lnTo>
                    <a:pt x="8" y="3"/>
                  </a:lnTo>
                  <a:lnTo>
                    <a:pt x="6" y="4"/>
                  </a:lnTo>
                  <a:lnTo>
                    <a:pt x="4" y="6"/>
                  </a:lnTo>
                  <a:lnTo>
                    <a:pt x="4" y="8"/>
                  </a:lnTo>
                  <a:lnTo>
                    <a:pt x="2" y="11"/>
                  </a:lnTo>
                  <a:lnTo>
                    <a:pt x="0" y="14"/>
                  </a:lnTo>
                  <a:lnTo>
                    <a:pt x="0" y="18"/>
                  </a:lnTo>
                  <a:lnTo>
                    <a:pt x="0" y="22"/>
                  </a:lnTo>
                  <a:lnTo>
                    <a:pt x="4" y="22"/>
                  </a:lnTo>
                  <a:lnTo>
                    <a:pt x="4" y="21"/>
                  </a:lnTo>
                  <a:lnTo>
                    <a:pt x="4" y="18"/>
                  </a:lnTo>
                  <a:lnTo>
                    <a:pt x="4" y="17"/>
                  </a:lnTo>
                  <a:lnTo>
                    <a:pt x="4" y="14"/>
                  </a:lnTo>
                  <a:lnTo>
                    <a:pt x="4" y="12"/>
                  </a:lnTo>
                  <a:lnTo>
                    <a:pt x="6" y="8"/>
                  </a:lnTo>
                  <a:lnTo>
                    <a:pt x="10" y="6"/>
                  </a:lnTo>
                  <a:lnTo>
                    <a:pt x="10" y="4"/>
                  </a:lnTo>
                  <a:lnTo>
                    <a:pt x="12" y="4"/>
                  </a:lnTo>
                  <a:lnTo>
                    <a:pt x="14" y="6"/>
                  </a:lnTo>
                  <a:lnTo>
                    <a:pt x="16" y="6"/>
                  </a:lnTo>
                </a:path>
              </a:pathLst>
            </a:custGeom>
            <a:solidFill>
              <a:srgbClr val="406666"/>
            </a:solidFill>
            <a:ln w="127000" cap="rnd">
              <a:noFill/>
              <a:round/>
              <a:headEnd/>
              <a:tailEnd/>
            </a:ln>
          </p:spPr>
          <p:txBody>
            <a:bodyPr>
              <a:prstTxWarp prst="textNoShape">
                <a:avLst/>
              </a:prstTxWarp>
            </a:bodyPr>
            <a:lstStyle/>
            <a:p>
              <a:endParaRPr lang="en-US"/>
            </a:p>
          </p:txBody>
        </p:sp>
        <p:sp>
          <p:nvSpPr>
            <p:cNvPr id="26129" name="Freeform 44"/>
            <p:cNvSpPr>
              <a:spLocks/>
            </p:cNvSpPr>
            <p:nvPr/>
          </p:nvSpPr>
          <p:spPr bwMode="auto">
            <a:xfrm>
              <a:off x="4884" y="3299"/>
              <a:ext cx="12" cy="13"/>
            </a:xfrm>
            <a:custGeom>
              <a:avLst/>
              <a:gdLst>
                <a:gd name="T0" fmla="*/ 3 w 12"/>
                <a:gd name="T1" fmla="*/ 12 h 13"/>
                <a:gd name="T2" fmla="*/ 3 w 12"/>
                <a:gd name="T3" fmla="*/ 12 h 13"/>
                <a:gd name="T4" fmla="*/ 3 w 12"/>
                <a:gd name="T5" fmla="*/ 11 h 13"/>
                <a:gd name="T6" fmla="*/ 2 w 12"/>
                <a:gd name="T7" fmla="*/ 11 h 13"/>
                <a:gd name="T8" fmla="*/ 2 w 12"/>
                <a:gd name="T9" fmla="*/ 9 h 13"/>
                <a:gd name="T10" fmla="*/ 2 w 12"/>
                <a:gd name="T11" fmla="*/ 8 h 13"/>
                <a:gd name="T12" fmla="*/ 0 w 12"/>
                <a:gd name="T13" fmla="*/ 8 h 13"/>
                <a:gd name="T14" fmla="*/ 0 w 12"/>
                <a:gd name="T15" fmla="*/ 7 h 13"/>
                <a:gd name="T16" fmla="*/ 0 w 12"/>
                <a:gd name="T17" fmla="*/ 6 h 13"/>
                <a:gd name="T18" fmla="*/ 0 w 12"/>
                <a:gd name="T19" fmla="*/ 5 h 13"/>
                <a:gd name="T20" fmla="*/ 2 w 12"/>
                <a:gd name="T21" fmla="*/ 5 h 13"/>
                <a:gd name="T22" fmla="*/ 3 w 12"/>
                <a:gd name="T23" fmla="*/ 3 h 13"/>
                <a:gd name="T24" fmla="*/ 5 w 12"/>
                <a:gd name="T25" fmla="*/ 2 h 13"/>
                <a:gd name="T26" fmla="*/ 6 w 12"/>
                <a:gd name="T27" fmla="*/ 2 h 13"/>
                <a:gd name="T28" fmla="*/ 8 w 12"/>
                <a:gd name="T29" fmla="*/ 1 h 13"/>
                <a:gd name="T30" fmla="*/ 10 w 12"/>
                <a:gd name="T31" fmla="*/ 1 h 13"/>
                <a:gd name="T32" fmla="*/ 11 w 12"/>
                <a:gd name="T33" fmla="*/ 0 h 13"/>
                <a:gd name="T34" fmla="*/ 11 w 12"/>
                <a:gd name="T35" fmla="*/ 1 h 13"/>
                <a:gd name="T36" fmla="*/ 10 w 12"/>
                <a:gd name="T37" fmla="*/ 1 h 13"/>
                <a:gd name="T38" fmla="*/ 8 w 12"/>
                <a:gd name="T39" fmla="*/ 2 h 13"/>
                <a:gd name="T40" fmla="*/ 6 w 12"/>
                <a:gd name="T41" fmla="*/ 3 h 13"/>
                <a:gd name="T42" fmla="*/ 5 w 12"/>
                <a:gd name="T43" fmla="*/ 3 h 13"/>
                <a:gd name="T44" fmla="*/ 3 w 12"/>
                <a:gd name="T45" fmla="*/ 5 h 13"/>
                <a:gd name="T46" fmla="*/ 3 w 12"/>
                <a:gd name="T47" fmla="*/ 6 h 13"/>
                <a:gd name="T48" fmla="*/ 2 w 12"/>
                <a:gd name="T49" fmla="*/ 7 h 13"/>
                <a:gd name="T50" fmla="*/ 2 w 12"/>
                <a:gd name="T51" fmla="*/ 8 h 13"/>
                <a:gd name="T52" fmla="*/ 3 w 12"/>
                <a:gd name="T53" fmla="*/ 9 h 13"/>
                <a:gd name="T54" fmla="*/ 3 w 12"/>
                <a:gd name="T55" fmla="*/ 11 h 13"/>
                <a:gd name="T56" fmla="*/ 3 w 12"/>
                <a:gd name="T57" fmla="*/ 12 h 1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
                <a:gd name="T88" fmla="*/ 0 h 13"/>
                <a:gd name="T89" fmla="*/ 12 w 12"/>
                <a:gd name="T90" fmla="*/ 13 h 1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 h="13">
                  <a:moveTo>
                    <a:pt x="3" y="12"/>
                  </a:moveTo>
                  <a:lnTo>
                    <a:pt x="3" y="12"/>
                  </a:lnTo>
                  <a:lnTo>
                    <a:pt x="3" y="11"/>
                  </a:lnTo>
                  <a:lnTo>
                    <a:pt x="2" y="11"/>
                  </a:lnTo>
                  <a:lnTo>
                    <a:pt x="2" y="9"/>
                  </a:lnTo>
                  <a:lnTo>
                    <a:pt x="2" y="8"/>
                  </a:lnTo>
                  <a:lnTo>
                    <a:pt x="0" y="8"/>
                  </a:lnTo>
                  <a:lnTo>
                    <a:pt x="0" y="7"/>
                  </a:lnTo>
                  <a:lnTo>
                    <a:pt x="0" y="6"/>
                  </a:lnTo>
                  <a:lnTo>
                    <a:pt x="0" y="5"/>
                  </a:lnTo>
                  <a:lnTo>
                    <a:pt x="2" y="5"/>
                  </a:lnTo>
                  <a:lnTo>
                    <a:pt x="3" y="3"/>
                  </a:lnTo>
                  <a:lnTo>
                    <a:pt x="5" y="2"/>
                  </a:lnTo>
                  <a:lnTo>
                    <a:pt x="6" y="2"/>
                  </a:lnTo>
                  <a:lnTo>
                    <a:pt x="8" y="1"/>
                  </a:lnTo>
                  <a:lnTo>
                    <a:pt x="10" y="1"/>
                  </a:lnTo>
                  <a:lnTo>
                    <a:pt x="11" y="0"/>
                  </a:lnTo>
                  <a:lnTo>
                    <a:pt x="11" y="1"/>
                  </a:lnTo>
                  <a:lnTo>
                    <a:pt x="10" y="1"/>
                  </a:lnTo>
                  <a:lnTo>
                    <a:pt x="8" y="2"/>
                  </a:lnTo>
                  <a:lnTo>
                    <a:pt x="6" y="3"/>
                  </a:lnTo>
                  <a:lnTo>
                    <a:pt x="5" y="3"/>
                  </a:lnTo>
                  <a:lnTo>
                    <a:pt x="3" y="5"/>
                  </a:lnTo>
                  <a:lnTo>
                    <a:pt x="3" y="6"/>
                  </a:lnTo>
                  <a:lnTo>
                    <a:pt x="2" y="7"/>
                  </a:lnTo>
                  <a:lnTo>
                    <a:pt x="2" y="8"/>
                  </a:lnTo>
                  <a:lnTo>
                    <a:pt x="3" y="9"/>
                  </a:lnTo>
                  <a:lnTo>
                    <a:pt x="3" y="11"/>
                  </a:lnTo>
                  <a:lnTo>
                    <a:pt x="3" y="12"/>
                  </a:lnTo>
                </a:path>
              </a:pathLst>
            </a:custGeom>
            <a:solidFill>
              <a:srgbClr val="406666"/>
            </a:solidFill>
            <a:ln w="127000" cap="rnd">
              <a:noFill/>
              <a:round/>
              <a:headEnd/>
              <a:tailEnd/>
            </a:ln>
          </p:spPr>
          <p:txBody>
            <a:bodyPr>
              <a:prstTxWarp prst="textNoShape">
                <a:avLst/>
              </a:prstTxWarp>
            </a:bodyPr>
            <a:lstStyle/>
            <a:p>
              <a:endParaRPr lang="en-US"/>
            </a:p>
          </p:txBody>
        </p:sp>
        <p:sp>
          <p:nvSpPr>
            <p:cNvPr id="26130" name="Freeform 45"/>
            <p:cNvSpPr>
              <a:spLocks/>
            </p:cNvSpPr>
            <p:nvPr/>
          </p:nvSpPr>
          <p:spPr bwMode="auto">
            <a:xfrm>
              <a:off x="4897" y="3328"/>
              <a:ext cx="4" cy="2"/>
            </a:xfrm>
            <a:custGeom>
              <a:avLst/>
              <a:gdLst>
                <a:gd name="T0" fmla="*/ 1 w 4"/>
                <a:gd name="T1" fmla="*/ 1 h 2"/>
                <a:gd name="T2" fmla="*/ 2 w 4"/>
                <a:gd name="T3" fmla="*/ 1 h 2"/>
                <a:gd name="T4" fmla="*/ 3 w 4"/>
                <a:gd name="T5" fmla="*/ 1 h 2"/>
                <a:gd name="T6" fmla="*/ 3 w 4"/>
                <a:gd name="T7" fmla="*/ 1 h 2"/>
                <a:gd name="T8" fmla="*/ 3 w 4"/>
                <a:gd name="T9" fmla="*/ 0 h 2"/>
                <a:gd name="T10" fmla="*/ 2 w 4"/>
                <a:gd name="T11" fmla="*/ 0 h 2"/>
                <a:gd name="T12" fmla="*/ 1 w 4"/>
                <a:gd name="T13" fmla="*/ 0 h 2"/>
                <a:gd name="T14" fmla="*/ 1 w 4"/>
                <a:gd name="T15" fmla="*/ 0 h 2"/>
                <a:gd name="T16" fmla="*/ 0 w 4"/>
                <a:gd name="T17" fmla="*/ 0 h 2"/>
                <a:gd name="T18" fmla="*/ 0 w 4"/>
                <a:gd name="T19" fmla="*/ 1 h 2"/>
                <a:gd name="T20" fmla="*/ 0 w 4"/>
                <a:gd name="T21" fmla="*/ 1 h 2"/>
                <a:gd name="T22" fmla="*/ 1 w 4"/>
                <a:gd name="T23" fmla="*/ 1 h 2"/>
                <a:gd name="T24" fmla="*/ 1 w 4"/>
                <a:gd name="T25" fmla="*/ 1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2"/>
                <a:gd name="T41" fmla="*/ 4 w 4"/>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2">
                  <a:moveTo>
                    <a:pt x="1" y="1"/>
                  </a:moveTo>
                  <a:lnTo>
                    <a:pt x="2" y="1"/>
                  </a:lnTo>
                  <a:lnTo>
                    <a:pt x="3" y="1"/>
                  </a:lnTo>
                  <a:lnTo>
                    <a:pt x="3" y="0"/>
                  </a:lnTo>
                  <a:lnTo>
                    <a:pt x="2" y="0"/>
                  </a:lnTo>
                  <a:lnTo>
                    <a:pt x="1" y="0"/>
                  </a:lnTo>
                  <a:lnTo>
                    <a:pt x="0" y="0"/>
                  </a:lnTo>
                  <a:lnTo>
                    <a:pt x="0" y="1"/>
                  </a:lnTo>
                  <a:lnTo>
                    <a:pt x="1" y="1"/>
                  </a:lnTo>
                </a:path>
              </a:pathLst>
            </a:custGeom>
            <a:solidFill>
              <a:srgbClr val="8D9999"/>
            </a:solidFill>
            <a:ln w="127000" cap="rnd">
              <a:noFill/>
              <a:round/>
              <a:headEnd/>
              <a:tailEnd/>
            </a:ln>
          </p:spPr>
          <p:txBody>
            <a:bodyPr>
              <a:prstTxWarp prst="textNoShape">
                <a:avLst/>
              </a:prstTxWarp>
            </a:bodyPr>
            <a:lstStyle/>
            <a:p>
              <a:endParaRPr lang="en-US"/>
            </a:p>
          </p:txBody>
        </p:sp>
        <p:sp>
          <p:nvSpPr>
            <p:cNvPr id="26131" name="Freeform 46"/>
            <p:cNvSpPr>
              <a:spLocks/>
            </p:cNvSpPr>
            <p:nvPr/>
          </p:nvSpPr>
          <p:spPr bwMode="auto">
            <a:xfrm>
              <a:off x="4900" y="3328"/>
              <a:ext cx="4" cy="2"/>
            </a:xfrm>
            <a:custGeom>
              <a:avLst/>
              <a:gdLst>
                <a:gd name="T0" fmla="*/ 0 w 4"/>
                <a:gd name="T1" fmla="*/ 0 h 2"/>
                <a:gd name="T2" fmla="*/ 0 w 4"/>
                <a:gd name="T3" fmla="*/ 0 h 2"/>
                <a:gd name="T4" fmla="*/ 2 w 4"/>
                <a:gd name="T5" fmla="*/ 0 h 2"/>
                <a:gd name="T6" fmla="*/ 3 w 4"/>
                <a:gd name="T7" fmla="*/ 0 h 2"/>
                <a:gd name="T8" fmla="*/ 3 w 4"/>
                <a:gd name="T9" fmla="*/ 0 h 2"/>
                <a:gd name="T10" fmla="*/ 3 w 4"/>
                <a:gd name="T11" fmla="*/ 1 h 2"/>
                <a:gd name="T12" fmla="*/ 3 w 4"/>
                <a:gd name="T13" fmla="*/ 1 h 2"/>
                <a:gd name="T14" fmla="*/ 3 w 4"/>
                <a:gd name="T15" fmla="*/ 1 h 2"/>
                <a:gd name="T16" fmla="*/ 2 w 4"/>
                <a:gd name="T17" fmla="*/ 1 h 2"/>
                <a:gd name="T18" fmla="*/ 0 w 4"/>
                <a:gd name="T19" fmla="*/ 1 h 2"/>
                <a:gd name="T20" fmla="*/ 2 w 4"/>
                <a:gd name="T21" fmla="*/ 1 h 2"/>
                <a:gd name="T22" fmla="*/ 3 w 4"/>
                <a:gd name="T23" fmla="*/ 1 h 2"/>
                <a:gd name="T24" fmla="*/ 3 w 4"/>
                <a:gd name="T25" fmla="*/ 1 h 2"/>
                <a:gd name="T26" fmla="*/ 3 w 4"/>
                <a:gd name="T27" fmla="*/ 1 h 2"/>
                <a:gd name="T28" fmla="*/ 3 w 4"/>
                <a:gd name="T29" fmla="*/ 0 h 2"/>
                <a:gd name="T30" fmla="*/ 2 w 4"/>
                <a:gd name="T31" fmla="*/ 0 h 2"/>
                <a:gd name="T32" fmla="*/ 0 w 4"/>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
                <a:gd name="T52" fmla="*/ 0 h 2"/>
                <a:gd name="T53" fmla="*/ 4 w 4"/>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 h="2">
                  <a:moveTo>
                    <a:pt x="0" y="0"/>
                  </a:moveTo>
                  <a:lnTo>
                    <a:pt x="0" y="0"/>
                  </a:lnTo>
                  <a:lnTo>
                    <a:pt x="2" y="0"/>
                  </a:lnTo>
                  <a:lnTo>
                    <a:pt x="3" y="0"/>
                  </a:lnTo>
                  <a:lnTo>
                    <a:pt x="3" y="1"/>
                  </a:lnTo>
                  <a:lnTo>
                    <a:pt x="2" y="1"/>
                  </a:lnTo>
                  <a:lnTo>
                    <a:pt x="0" y="1"/>
                  </a:lnTo>
                  <a:lnTo>
                    <a:pt x="2" y="1"/>
                  </a:lnTo>
                  <a:lnTo>
                    <a:pt x="3" y="1"/>
                  </a:lnTo>
                  <a:lnTo>
                    <a:pt x="3" y="0"/>
                  </a:lnTo>
                  <a:lnTo>
                    <a:pt x="2" y="0"/>
                  </a:lnTo>
                  <a:lnTo>
                    <a:pt x="0" y="0"/>
                  </a:lnTo>
                </a:path>
              </a:pathLst>
            </a:custGeom>
            <a:solidFill>
              <a:srgbClr val="4D6666"/>
            </a:solidFill>
            <a:ln w="127000" cap="rnd">
              <a:noFill/>
              <a:round/>
              <a:headEnd/>
              <a:tailEnd/>
            </a:ln>
          </p:spPr>
          <p:txBody>
            <a:bodyPr>
              <a:prstTxWarp prst="textNoShape">
                <a:avLst/>
              </a:prstTxWarp>
            </a:bodyPr>
            <a:lstStyle/>
            <a:p>
              <a:endParaRPr lang="en-US"/>
            </a:p>
          </p:txBody>
        </p:sp>
        <p:sp>
          <p:nvSpPr>
            <p:cNvPr id="26132" name="Freeform 47"/>
            <p:cNvSpPr>
              <a:spLocks/>
            </p:cNvSpPr>
            <p:nvPr/>
          </p:nvSpPr>
          <p:spPr bwMode="auto">
            <a:xfrm>
              <a:off x="4900" y="3325"/>
              <a:ext cx="6" cy="4"/>
            </a:xfrm>
            <a:custGeom>
              <a:avLst/>
              <a:gdLst>
                <a:gd name="T0" fmla="*/ 0 w 6"/>
                <a:gd name="T1" fmla="*/ 0 h 4"/>
                <a:gd name="T2" fmla="*/ 0 w 6"/>
                <a:gd name="T3" fmla="*/ 0 h 4"/>
                <a:gd name="T4" fmla="*/ 5 w 6"/>
                <a:gd name="T5" fmla="*/ 0 h 4"/>
                <a:gd name="T6" fmla="*/ 5 w 6"/>
                <a:gd name="T7" fmla="*/ 3 h 4"/>
                <a:gd name="T8" fmla="*/ 0 w 6"/>
                <a:gd name="T9" fmla="*/ 0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0"/>
                  </a:moveTo>
                  <a:lnTo>
                    <a:pt x="0" y="0"/>
                  </a:lnTo>
                  <a:lnTo>
                    <a:pt x="5" y="0"/>
                  </a:lnTo>
                  <a:lnTo>
                    <a:pt x="5" y="3"/>
                  </a:lnTo>
                  <a:lnTo>
                    <a:pt x="0" y="0"/>
                  </a:lnTo>
                </a:path>
              </a:pathLst>
            </a:custGeom>
            <a:solidFill>
              <a:srgbClr val="C7CCCC"/>
            </a:solidFill>
            <a:ln w="127000" cap="rnd">
              <a:noFill/>
              <a:round/>
              <a:headEnd/>
              <a:tailEnd/>
            </a:ln>
          </p:spPr>
          <p:txBody>
            <a:bodyPr>
              <a:prstTxWarp prst="textNoShape">
                <a:avLst/>
              </a:prstTxWarp>
            </a:bodyPr>
            <a:lstStyle/>
            <a:p>
              <a:endParaRPr lang="en-US"/>
            </a:p>
          </p:txBody>
        </p:sp>
        <p:sp>
          <p:nvSpPr>
            <p:cNvPr id="26133" name="Freeform 48"/>
            <p:cNvSpPr>
              <a:spLocks/>
            </p:cNvSpPr>
            <p:nvPr/>
          </p:nvSpPr>
          <p:spPr bwMode="auto">
            <a:xfrm>
              <a:off x="4816" y="333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path>
              </a:pathLst>
            </a:custGeom>
            <a:solidFill>
              <a:srgbClr val="003333"/>
            </a:solidFill>
            <a:ln w="127000" cap="rnd">
              <a:noFill/>
              <a:round/>
              <a:headEnd/>
              <a:tailEnd/>
            </a:ln>
          </p:spPr>
          <p:txBody>
            <a:bodyPr>
              <a:prstTxWarp prst="textNoShape">
                <a:avLst/>
              </a:prstTxWarp>
            </a:bodyPr>
            <a:lstStyle/>
            <a:p>
              <a:endParaRPr lang="en-US"/>
            </a:p>
          </p:txBody>
        </p:sp>
        <p:sp>
          <p:nvSpPr>
            <p:cNvPr id="26134" name="Freeform 49"/>
            <p:cNvSpPr>
              <a:spLocks/>
            </p:cNvSpPr>
            <p:nvPr/>
          </p:nvSpPr>
          <p:spPr bwMode="auto">
            <a:xfrm>
              <a:off x="4832" y="3331"/>
              <a:ext cx="8" cy="4"/>
            </a:xfrm>
            <a:custGeom>
              <a:avLst/>
              <a:gdLst>
                <a:gd name="T0" fmla="*/ 0 w 8"/>
                <a:gd name="T1" fmla="*/ 3 h 4"/>
                <a:gd name="T2" fmla="*/ 0 w 8"/>
                <a:gd name="T3" fmla="*/ 3 h 4"/>
                <a:gd name="T4" fmla="*/ 2 w 8"/>
                <a:gd name="T5" fmla="*/ 0 h 4"/>
                <a:gd name="T6" fmla="*/ 3 w 8"/>
                <a:gd name="T7" fmla="*/ 0 h 4"/>
                <a:gd name="T8" fmla="*/ 5 w 8"/>
                <a:gd name="T9" fmla="*/ 0 h 4"/>
                <a:gd name="T10" fmla="*/ 6 w 8"/>
                <a:gd name="T11" fmla="*/ 0 h 4"/>
                <a:gd name="T12" fmla="*/ 7 w 8"/>
                <a:gd name="T13" fmla="*/ 0 h 4"/>
                <a:gd name="T14" fmla="*/ 7 w 8"/>
                <a:gd name="T15" fmla="*/ 3 h 4"/>
                <a:gd name="T16" fmla="*/ 6 w 8"/>
                <a:gd name="T17" fmla="*/ 3 h 4"/>
                <a:gd name="T18" fmla="*/ 5 w 8"/>
                <a:gd name="T19" fmla="*/ 3 h 4"/>
                <a:gd name="T20" fmla="*/ 3 w 8"/>
                <a:gd name="T21" fmla="*/ 3 h 4"/>
                <a:gd name="T22" fmla="*/ 2 w 8"/>
                <a:gd name="T23" fmla="*/ 3 h 4"/>
                <a:gd name="T24" fmla="*/ 0 w 8"/>
                <a:gd name="T25" fmla="*/ 3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
                <a:gd name="T40" fmla="*/ 0 h 4"/>
                <a:gd name="T41" fmla="*/ 8 w 8"/>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 h="4">
                  <a:moveTo>
                    <a:pt x="0" y="3"/>
                  </a:moveTo>
                  <a:lnTo>
                    <a:pt x="0" y="3"/>
                  </a:lnTo>
                  <a:lnTo>
                    <a:pt x="2" y="0"/>
                  </a:lnTo>
                  <a:lnTo>
                    <a:pt x="3" y="0"/>
                  </a:lnTo>
                  <a:lnTo>
                    <a:pt x="5" y="0"/>
                  </a:lnTo>
                  <a:lnTo>
                    <a:pt x="6" y="0"/>
                  </a:lnTo>
                  <a:lnTo>
                    <a:pt x="7" y="0"/>
                  </a:lnTo>
                  <a:lnTo>
                    <a:pt x="7" y="3"/>
                  </a:lnTo>
                  <a:lnTo>
                    <a:pt x="6" y="3"/>
                  </a:lnTo>
                  <a:lnTo>
                    <a:pt x="5" y="3"/>
                  </a:lnTo>
                  <a:lnTo>
                    <a:pt x="3" y="3"/>
                  </a:lnTo>
                  <a:lnTo>
                    <a:pt x="2" y="3"/>
                  </a:lnTo>
                  <a:lnTo>
                    <a:pt x="0" y="3"/>
                  </a:lnTo>
                </a:path>
              </a:pathLst>
            </a:custGeom>
            <a:solidFill>
              <a:srgbClr val="003333"/>
            </a:solidFill>
            <a:ln w="127000" cap="rnd">
              <a:noFill/>
              <a:round/>
              <a:headEnd/>
              <a:tailEnd/>
            </a:ln>
          </p:spPr>
          <p:txBody>
            <a:bodyPr>
              <a:prstTxWarp prst="textNoShape">
                <a:avLst/>
              </a:prstTxWarp>
            </a:bodyPr>
            <a:lstStyle/>
            <a:p>
              <a:endParaRPr lang="en-US"/>
            </a:p>
          </p:txBody>
        </p:sp>
        <p:sp>
          <p:nvSpPr>
            <p:cNvPr id="26135" name="Freeform 50"/>
            <p:cNvSpPr>
              <a:spLocks/>
            </p:cNvSpPr>
            <p:nvPr/>
          </p:nvSpPr>
          <p:spPr bwMode="auto">
            <a:xfrm>
              <a:off x="5312" y="3245"/>
              <a:ext cx="233" cy="59"/>
            </a:xfrm>
            <a:custGeom>
              <a:avLst/>
              <a:gdLst>
                <a:gd name="T0" fmla="*/ 0 w 233"/>
                <a:gd name="T1" fmla="*/ 29 h 59"/>
                <a:gd name="T2" fmla="*/ 229 w 233"/>
                <a:gd name="T3" fmla="*/ 0 h 59"/>
                <a:gd name="T4" fmla="*/ 232 w 233"/>
                <a:gd name="T5" fmla="*/ 29 h 59"/>
                <a:gd name="T6" fmla="*/ 0 w 233"/>
                <a:gd name="T7" fmla="*/ 58 h 59"/>
                <a:gd name="T8" fmla="*/ 0 w 233"/>
                <a:gd name="T9" fmla="*/ 29 h 59"/>
                <a:gd name="T10" fmla="*/ 0 60000 65536"/>
                <a:gd name="T11" fmla="*/ 0 60000 65536"/>
                <a:gd name="T12" fmla="*/ 0 60000 65536"/>
                <a:gd name="T13" fmla="*/ 0 60000 65536"/>
                <a:gd name="T14" fmla="*/ 0 60000 65536"/>
                <a:gd name="T15" fmla="*/ 0 w 233"/>
                <a:gd name="T16" fmla="*/ 0 h 59"/>
                <a:gd name="T17" fmla="*/ 233 w 233"/>
                <a:gd name="T18" fmla="*/ 59 h 59"/>
              </a:gdLst>
              <a:ahLst/>
              <a:cxnLst>
                <a:cxn ang="T10">
                  <a:pos x="T0" y="T1"/>
                </a:cxn>
                <a:cxn ang="T11">
                  <a:pos x="T2" y="T3"/>
                </a:cxn>
                <a:cxn ang="T12">
                  <a:pos x="T4" y="T5"/>
                </a:cxn>
                <a:cxn ang="T13">
                  <a:pos x="T6" y="T7"/>
                </a:cxn>
                <a:cxn ang="T14">
                  <a:pos x="T8" y="T9"/>
                </a:cxn>
              </a:cxnLst>
              <a:rect l="T15" t="T16" r="T17" b="T18"/>
              <a:pathLst>
                <a:path w="233" h="59">
                  <a:moveTo>
                    <a:pt x="0" y="29"/>
                  </a:moveTo>
                  <a:lnTo>
                    <a:pt x="229" y="0"/>
                  </a:lnTo>
                  <a:lnTo>
                    <a:pt x="232" y="29"/>
                  </a:lnTo>
                  <a:lnTo>
                    <a:pt x="0" y="58"/>
                  </a:lnTo>
                  <a:lnTo>
                    <a:pt x="0" y="29"/>
                  </a:lnTo>
                </a:path>
              </a:pathLst>
            </a:custGeom>
            <a:solidFill>
              <a:srgbClr val="000000"/>
            </a:solidFill>
            <a:ln w="127000" cap="rnd">
              <a:noFill/>
              <a:round/>
              <a:headEnd/>
              <a:tailEnd/>
            </a:ln>
          </p:spPr>
          <p:txBody>
            <a:bodyPr>
              <a:prstTxWarp prst="textNoShape">
                <a:avLst/>
              </a:prstTxWarp>
            </a:bodyPr>
            <a:lstStyle/>
            <a:p>
              <a:endParaRPr lang="en-US"/>
            </a:p>
          </p:txBody>
        </p:sp>
        <p:sp>
          <p:nvSpPr>
            <p:cNvPr id="26136" name="Line 51"/>
            <p:cNvSpPr>
              <a:spLocks noChangeShapeType="1"/>
            </p:cNvSpPr>
            <p:nvPr/>
          </p:nvSpPr>
          <p:spPr bwMode="auto">
            <a:xfrm flipV="1">
              <a:off x="5316" y="3245"/>
              <a:ext cx="224" cy="33"/>
            </a:xfrm>
            <a:prstGeom prst="line">
              <a:avLst/>
            </a:prstGeom>
            <a:noFill/>
            <a:ln w="12700">
              <a:solidFill>
                <a:srgbClr val="003333"/>
              </a:solidFill>
              <a:round/>
              <a:headEnd/>
              <a:tailEnd/>
            </a:ln>
          </p:spPr>
          <p:txBody>
            <a:bodyPr wrap="none" anchor="ctr">
              <a:prstTxWarp prst="textNoShape">
                <a:avLst/>
              </a:prstTxWarp>
            </a:bodyPr>
            <a:lstStyle/>
            <a:p>
              <a:endParaRPr lang="en-US"/>
            </a:p>
          </p:txBody>
        </p:sp>
        <p:sp>
          <p:nvSpPr>
            <p:cNvPr id="26137" name="Freeform 52"/>
            <p:cNvSpPr>
              <a:spLocks/>
            </p:cNvSpPr>
            <p:nvPr/>
          </p:nvSpPr>
          <p:spPr bwMode="auto">
            <a:xfrm>
              <a:off x="5549" y="3245"/>
              <a:ext cx="4" cy="28"/>
            </a:xfrm>
            <a:custGeom>
              <a:avLst/>
              <a:gdLst>
                <a:gd name="T0" fmla="*/ 0 w 4"/>
                <a:gd name="T1" fmla="*/ 0 h 28"/>
                <a:gd name="T2" fmla="*/ 2 w 4"/>
                <a:gd name="T3" fmla="*/ 4 h 28"/>
                <a:gd name="T4" fmla="*/ 2 w 4"/>
                <a:gd name="T5" fmla="*/ 5 h 28"/>
                <a:gd name="T6" fmla="*/ 2 w 4"/>
                <a:gd name="T7" fmla="*/ 7 h 28"/>
                <a:gd name="T8" fmla="*/ 2 w 4"/>
                <a:gd name="T9" fmla="*/ 9 h 28"/>
                <a:gd name="T10" fmla="*/ 2 w 4"/>
                <a:gd name="T11" fmla="*/ 14 h 28"/>
                <a:gd name="T12" fmla="*/ 2 w 4"/>
                <a:gd name="T13" fmla="*/ 16 h 28"/>
                <a:gd name="T14" fmla="*/ 2 w 4"/>
                <a:gd name="T15" fmla="*/ 19 h 28"/>
                <a:gd name="T16" fmla="*/ 3 w 4"/>
                <a:gd name="T17" fmla="*/ 23 h 28"/>
                <a:gd name="T18" fmla="*/ 0 w 4"/>
                <a:gd name="T19" fmla="*/ 27 h 28"/>
                <a:gd name="T20" fmla="*/ 0 w 4"/>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
                <a:gd name="T34" fmla="*/ 0 h 28"/>
                <a:gd name="T35" fmla="*/ 4 w 4"/>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 h="28">
                  <a:moveTo>
                    <a:pt x="0" y="0"/>
                  </a:moveTo>
                  <a:lnTo>
                    <a:pt x="2" y="4"/>
                  </a:lnTo>
                  <a:lnTo>
                    <a:pt x="2" y="5"/>
                  </a:lnTo>
                  <a:lnTo>
                    <a:pt x="2" y="7"/>
                  </a:lnTo>
                  <a:lnTo>
                    <a:pt x="2" y="9"/>
                  </a:lnTo>
                  <a:lnTo>
                    <a:pt x="2" y="14"/>
                  </a:lnTo>
                  <a:lnTo>
                    <a:pt x="2" y="16"/>
                  </a:lnTo>
                  <a:lnTo>
                    <a:pt x="2" y="19"/>
                  </a:lnTo>
                  <a:lnTo>
                    <a:pt x="3" y="23"/>
                  </a:lnTo>
                  <a:lnTo>
                    <a:pt x="0" y="27"/>
                  </a:lnTo>
                  <a:lnTo>
                    <a:pt x="0" y="0"/>
                  </a:lnTo>
                </a:path>
              </a:pathLst>
            </a:custGeom>
            <a:solidFill>
              <a:srgbClr val="003333"/>
            </a:solidFill>
            <a:ln w="127000" cap="rnd">
              <a:noFill/>
              <a:round/>
              <a:headEnd/>
              <a:tailEnd/>
            </a:ln>
          </p:spPr>
          <p:txBody>
            <a:bodyPr>
              <a:prstTxWarp prst="textNoShape">
                <a:avLst/>
              </a:prstTxWarp>
            </a:bodyPr>
            <a:lstStyle/>
            <a:p>
              <a:endParaRPr lang="en-US"/>
            </a:p>
          </p:txBody>
        </p:sp>
        <p:sp>
          <p:nvSpPr>
            <p:cNvPr id="26138" name="Freeform 53"/>
            <p:cNvSpPr>
              <a:spLocks/>
            </p:cNvSpPr>
            <p:nvPr/>
          </p:nvSpPr>
          <p:spPr bwMode="auto">
            <a:xfrm>
              <a:off x="5332" y="3278"/>
              <a:ext cx="21" cy="16"/>
            </a:xfrm>
            <a:custGeom>
              <a:avLst/>
              <a:gdLst>
                <a:gd name="T0" fmla="*/ 16 w 21"/>
                <a:gd name="T1" fmla="*/ 14 h 16"/>
                <a:gd name="T2" fmla="*/ 4 w 21"/>
                <a:gd name="T3" fmla="*/ 15 h 16"/>
                <a:gd name="T4" fmla="*/ 6 w 21"/>
                <a:gd name="T5" fmla="*/ 14 h 16"/>
                <a:gd name="T6" fmla="*/ 8 w 21"/>
                <a:gd name="T7" fmla="*/ 14 h 16"/>
                <a:gd name="T8" fmla="*/ 8 w 21"/>
                <a:gd name="T9" fmla="*/ 13 h 16"/>
                <a:gd name="T10" fmla="*/ 8 w 21"/>
                <a:gd name="T11" fmla="*/ 2 h 16"/>
                <a:gd name="T12" fmla="*/ 6 w 21"/>
                <a:gd name="T13" fmla="*/ 2 h 16"/>
                <a:gd name="T14" fmla="*/ 4 w 21"/>
                <a:gd name="T15" fmla="*/ 2 h 16"/>
                <a:gd name="T16" fmla="*/ 2 w 21"/>
                <a:gd name="T17" fmla="*/ 3 h 16"/>
                <a:gd name="T18" fmla="*/ 0 w 21"/>
                <a:gd name="T19" fmla="*/ 5 h 16"/>
                <a:gd name="T20" fmla="*/ 0 w 21"/>
                <a:gd name="T21" fmla="*/ 6 h 16"/>
                <a:gd name="T22" fmla="*/ 0 w 21"/>
                <a:gd name="T23" fmla="*/ 2 h 16"/>
                <a:gd name="T24" fmla="*/ 20 w 21"/>
                <a:gd name="T25" fmla="*/ 0 h 16"/>
                <a:gd name="T26" fmla="*/ 20 w 21"/>
                <a:gd name="T27" fmla="*/ 3 h 16"/>
                <a:gd name="T28" fmla="*/ 20 w 21"/>
                <a:gd name="T29" fmla="*/ 2 h 16"/>
                <a:gd name="T30" fmla="*/ 18 w 21"/>
                <a:gd name="T31" fmla="*/ 2 h 16"/>
                <a:gd name="T32" fmla="*/ 18 w 21"/>
                <a:gd name="T33" fmla="*/ 1 h 16"/>
                <a:gd name="T34" fmla="*/ 16 w 21"/>
                <a:gd name="T35" fmla="*/ 1 h 16"/>
                <a:gd name="T36" fmla="*/ 14 w 21"/>
                <a:gd name="T37" fmla="*/ 1 h 16"/>
                <a:gd name="T38" fmla="*/ 12 w 21"/>
                <a:gd name="T39" fmla="*/ 2 h 16"/>
                <a:gd name="T40" fmla="*/ 12 w 21"/>
                <a:gd name="T41" fmla="*/ 12 h 16"/>
                <a:gd name="T42" fmla="*/ 12 w 21"/>
                <a:gd name="T43" fmla="*/ 13 h 16"/>
                <a:gd name="T44" fmla="*/ 12 w 21"/>
                <a:gd name="T45" fmla="*/ 14 h 16"/>
                <a:gd name="T46" fmla="*/ 14 w 21"/>
                <a:gd name="T47" fmla="*/ 14 h 16"/>
                <a:gd name="T48" fmla="*/ 16 w 21"/>
                <a:gd name="T49" fmla="*/ 14 h 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
                <a:gd name="T76" fmla="*/ 0 h 16"/>
                <a:gd name="T77" fmla="*/ 21 w 21"/>
                <a:gd name="T78" fmla="*/ 16 h 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 h="16">
                  <a:moveTo>
                    <a:pt x="16" y="14"/>
                  </a:moveTo>
                  <a:lnTo>
                    <a:pt x="4" y="15"/>
                  </a:lnTo>
                  <a:lnTo>
                    <a:pt x="6" y="14"/>
                  </a:lnTo>
                  <a:lnTo>
                    <a:pt x="8" y="14"/>
                  </a:lnTo>
                  <a:lnTo>
                    <a:pt x="8" y="13"/>
                  </a:lnTo>
                  <a:lnTo>
                    <a:pt x="8" y="2"/>
                  </a:lnTo>
                  <a:lnTo>
                    <a:pt x="6" y="2"/>
                  </a:lnTo>
                  <a:lnTo>
                    <a:pt x="4" y="2"/>
                  </a:lnTo>
                  <a:lnTo>
                    <a:pt x="2" y="3"/>
                  </a:lnTo>
                  <a:lnTo>
                    <a:pt x="0" y="5"/>
                  </a:lnTo>
                  <a:lnTo>
                    <a:pt x="0" y="6"/>
                  </a:lnTo>
                  <a:lnTo>
                    <a:pt x="0" y="2"/>
                  </a:lnTo>
                  <a:lnTo>
                    <a:pt x="20" y="0"/>
                  </a:lnTo>
                  <a:lnTo>
                    <a:pt x="20" y="3"/>
                  </a:lnTo>
                  <a:lnTo>
                    <a:pt x="20" y="2"/>
                  </a:lnTo>
                  <a:lnTo>
                    <a:pt x="18" y="2"/>
                  </a:lnTo>
                  <a:lnTo>
                    <a:pt x="18" y="1"/>
                  </a:lnTo>
                  <a:lnTo>
                    <a:pt x="16" y="1"/>
                  </a:lnTo>
                  <a:lnTo>
                    <a:pt x="14" y="1"/>
                  </a:lnTo>
                  <a:lnTo>
                    <a:pt x="12" y="2"/>
                  </a:lnTo>
                  <a:lnTo>
                    <a:pt x="12" y="12"/>
                  </a:lnTo>
                  <a:lnTo>
                    <a:pt x="12" y="13"/>
                  </a:lnTo>
                  <a:lnTo>
                    <a:pt x="12" y="14"/>
                  </a:lnTo>
                  <a:lnTo>
                    <a:pt x="14" y="14"/>
                  </a:lnTo>
                  <a:lnTo>
                    <a:pt x="16" y="14"/>
                  </a:lnTo>
                </a:path>
              </a:pathLst>
            </a:custGeom>
            <a:solidFill>
              <a:srgbClr val="FFFFFF"/>
            </a:solidFill>
            <a:ln w="127000" cap="rnd">
              <a:noFill/>
              <a:round/>
              <a:headEnd/>
              <a:tailEnd/>
            </a:ln>
          </p:spPr>
          <p:txBody>
            <a:bodyPr>
              <a:prstTxWarp prst="textNoShape">
                <a:avLst/>
              </a:prstTxWarp>
            </a:bodyPr>
            <a:lstStyle/>
            <a:p>
              <a:endParaRPr lang="en-US"/>
            </a:p>
          </p:txBody>
        </p:sp>
        <p:sp>
          <p:nvSpPr>
            <p:cNvPr id="26139" name="Freeform 54"/>
            <p:cNvSpPr>
              <a:spLocks/>
            </p:cNvSpPr>
            <p:nvPr/>
          </p:nvSpPr>
          <p:spPr bwMode="auto">
            <a:xfrm>
              <a:off x="5368" y="3272"/>
              <a:ext cx="26" cy="18"/>
            </a:xfrm>
            <a:custGeom>
              <a:avLst/>
              <a:gdLst>
                <a:gd name="T0" fmla="*/ 0 w 26"/>
                <a:gd name="T1" fmla="*/ 11 h 18"/>
                <a:gd name="T2" fmla="*/ 0 w 26"/>
                <a:gd name="T3" fmla="*/ 8 h 18"/>
                <a:gd name="T4" fmla="*/ 2 w 26"/>
                <a:gd name="T5" fmla="*/ 6 h 18"/>
                <a:gd name="T6" fmla="*/ 2 w 26"/>
                <a:gd name="T7" fmla="*/ 5 h 18"/>
                <a:gd name="T8" fmla="*/ 4 w 26"/>
                <a:gd name="T9" fmla="*/ 4 h 18"/>
                <a:gd name="T10" fmla="*/ 7 w 26"/>
                <a:gd name="T11" fmla="*/ 3 h 18"/>
                <a:gd name="T12" fmla="*/ 8 w 26"/>
                <a:gd name="T13" fmla="*/ 1 h 18"/>
                <a:gd name="T14" fmla="*/ 10 w 26"/>
                <a:gd name="T15" fmla="*/ 1 h 18"/>
                <a:gd name="T16" fmla="*/ 13 w 26"/>
                <a:gd name="T17" fmla="*/ 0 h 18"/>
                <a:gd name="T18" fmla="*/ 15 w 26"/>
                <a:gd name="T19" fmla="*/ 0 h 18"/>
                <a:gd name="T20" fmla="*/ 17 w 26"/>
                <a:gd name="T21" fmla="*/ 0 h 18"/>
                <a:gd name="T22" fmla="*/ 18 w 26"/>
                <a:gd name="T23" fmla="*/ 1 h 18"/>
                <a:gd name="T24" fmla="*/ 21 w 26"/>
                <a:gd name="T25" fmla="*/ 1 h 18"/>
                <a:gd name="T26" fmla="*/ 23 w 26"/>
                <a:gd name="T27" fmla="*/ 3 h 18"/>
                <a:gd name="T28" fmla="*/ 23 w 26"/>
                <a:gd name="T29" fmla="*/ 4 h 18"/>
                <a:gd name="T30" fmla="*/ 25 w 26"/>
                <a:gd name="T31" fmla="*/ 5 h 18"/>
                <a:gd name="T32" fmla="*/ 25 w 26"/>
                <a:gd name="T33" fmla="*/ 6 h 18"/>
                <a:gd name="T34" fmla="*/ 25 w 26"/>
                <a:gd name="T35" fmla="*/ 8 h 18"/>
                <a:gd name="T36" fmla="*/ 25 w 26"/>
                <a:gd name="T37" fmla="*/ 11 h 18"/>
                <a:gd name="T38" fmla="*/ 23 w 26"/>
                <a:gd name="T39" fmla="*/ 11 h 18"/>
                <a:gd name="T40" fmla="*/ 21 w 26"/>
                <a:gd name="T41" fmla="*/ 13 h 18"/>
                <a:gd name="T42" fmla="*/ 21 w 26"/>
                <a:gd name="T43" fmla="*/ 14 h 18"/>
                <a:gd name="T44" fmla="*/ 18 w 26"/>
                <a:gd name="T45" fmla="*/ 14 h 18"/>
                <a:gd name="T46" fmla="*/ 15 w 26"/>
                <a:gd name="T47" fmla="*/ 16 h 18"/>
                <a:gd name="T48" fmla="*/ 13 w 26"/>
                <a:gd name="T49" fmla="*/ 16 h 18"/>
                <a:gd name="T50" fmla="*/ 10 w 26"/>
                <a:gd name="T51" fmla="*/ 17 h 18"/>
                <a:gd name="T52" fmla="*/ 8 w 26"/>
                <a:gd name="T53" fmla="*/ 17 h 18"/>
                <a:gd name="T54" fmla="*/ 7 w 26"/>
                <a:gd name="T55" fmla="*/ 16 h 18"/>
                <a:gd name="T56" fmla="*/ 4 w 26"/>
                <a:gd name="T57" fmla="*/ 16 h 18"/>
                <a:gd name="T58" fmla="*/ 2 w 26"/>
                <a:gd name="T59" fmla="*/ 14 h 18"/>
                <a:gd name="T60" fmla="*/ 2 w 26"/>
                <a:gd name="T61" fmla="*/ 13 h 18"/>
                <a:gd name="T62" fmla="*/ 0 w 26"/>
                <a:gd name="T63" fmla="*/ 11 h 18"/>
                <a:gd name="T64" fmla="*/ 0 w 26"/>
                <a:gd name="T65" fmla="*/ 11 h 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18"/>
                <a:gd name="T101" fmla="*/ 26 w 26"/>
                <a:gd name="T102" fmla="*/ 18 h 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18">
                  <a:moveTo>
                    <a:pt x="0" y="11"/>
                  </a:moveTo>
                  <a:lnTo>
                    <a:pt x="0" y="8"/>
                  </a:lnTo>
                  <a:lnTo>
                    <a:pt x="2" y="6"/>
                  </a:lnTo>
                  <a:lnTo>
                    <a:pt x="2" y="5"/>
                  </a:lnTo>
                  <a:lnTo>
                    <a:pt x="4" y="4"/>
                  </a:lnTo>
                  <a:lnTo>
                    <a:pt x="7" y="3"/>
                  </a:lnTo>
                  <a:lnTo>
                    <a:pt x="8" y="1"/>
                  </a:lnTo>
                  <a:lnTo>
                    <a:pt x="10" y="1"/>
                  </a:lnTo>
                  <a:lnTo>
                    <a:pt x="13" y="0"/>
                  </a:lnTo>
                  <a:lnTo>
                    <a:pt x="15" y="0"/>
                  </a:lnTo>
                  <a:lnTo>
                    <a:pt x="17" y="0"/>
                  </a:lnTo>
                  <a:lnTo>
                    <a:pt x="18" y="1"/>
                  </a:lnTo>
                  <a:lnTo>
                    <a:pt x="21" y="1"/>
                  </a:lnTo>
                  <a:lnTo>
                    <a:pt x="23" y="3"/>
                  </a:lnTo>
                  <a:lnTo>
                    <a:pt x="23" y="4"/>
                  </a:lnTo>
                  <a:lnTo>
                    <a:pt x="25" y="5"/>
                  </a:lnTo>
                  <a:lnTo>
                    <a:pt x="25" y="6"/>
                  </a:lnTo>
                  <a:lnTo>
                    <a:pt x="25" y="8"/>
                  </a:lnTo>
                  <a:lnTo>
                    <a:pt x="25" y="11"/>
                  </a:lnTo>
                  <a:lnTo>
                    <a:pt x="23" y="11"/>
                  </a:lnTo>
                  <a:lnTo>
                    <a:pt x="21" y="13"/>
                  </a:lnTo>
                  <a:lnTo>
                    <a:pt x="21" y="14"/>
                  </a:lnTo>
                  <a:lnTo>
                    <a:pt x="18" y="14"/>
                  </a:lnTo>
                  <a:lnTo>
                    <a:pt x="15" y="16"/>
                  </a:lnTo>
                  <a:lnTo>
                    <a:pt x="13" y="16"/>
                  </a:lnTo>
                  <a:lnTo>
                    <a:pt x="10" y="17"/>
                  </a:lnTo>
                  <a:lnTo>
                    <a:pt x="8" y="17"/>
                  </a:lnTo>
                  <a:lnTo>
                    <a:pt x="7" y="16"/>
                  </a:lnTo>
                  <a:lnTo>
                    <a:pt x="4" y="16"/>
                  </a:lnTo>
                  <a:lnTo>
                    <a:pt x="2" y="14"/>
                  </a:lnTo>
                  <a:lnTo>
                    <a:pt x="2" y="13"/>
                  </a:lnTo>
                  <a:lnTo>
                    <a:pt x="0" y="11"/>
                  </a:lnTo>
                </a:path>
              </a:pathLst>
            </a:custGeom>
            <a:solidFill>
              <a:srgbClr val="FFFFFF"/>
            </a:solidFill>
            <a:ln w="127000" cap="rnd">
              <a:noFill/>
              <a:round/>
              <a:headEnd/>
              <a:tailEnd/>
            </a:ln>
          </p:spPr>
          <p:txBody>
            <a:bodyPr>
              <a:prstTxWarp prst="textNoShape">
                <a:avLst/>
              </a:prstTxWarp>
            </a:bodyPr>
            <a:lstStyle/>
            <a:p>
              <a:endParaRPr lang="en-US"/>
            </a:p>
          </p:txBody>
        </p:sp>
        <p:sp>
          <p:nvSpPr>
            <p:cNvPr id="26140" name="Freeform 55"/>
            <p:cNvSpPr>
              <a:spLocks/>
            </p:cNvSpPr>
            <p:nvPr/>
          </p:nvSpPr>
          <p:spPr bwMode="auto">
            <a:xfrm>
              <a:off x="5409" y="3266"/>
              <a:ext cx="21" cy="19"/>
            </a:xfrm>
            <a:custGeom>
              <a:avLst/>
              <a:gdLst>
                <a:gd name="T0" fmla="*/ 16 w 21"/>
                <a:gd name="T1" fmla="*/ 16 h 19"/>
                <a:gd name="T2" fmla="*/ 4 w 21"/>
                <a:gd name="T3" fmla="*/ 18 h 19"/>
                <a:gd name="T4" fmla="*/ 4 w 21"/>
                <a:gd name="T5" fmla="*/ 17 h 19"/>
                <a:gd name="T6" fmla="*/ 6 w 21"/>
                <a:gd name="T7" fmla="*/ 17 h 19"/>
                <a:gd name="T8" fmla="*/ 8 w 21"/>
                <a:gd name="T9" fmla="*/ 17 h 19"/>
                <a:gd name="T10" fmla="*/ 8 w 21"/>
                <a:gd name="T11" fmla="*/ 16 h 19"/>
                <a:gd name="T12" fmla="*/ 8 w 21"/>
                <a:gd name="T13" fmla="*/ 14 h 19"/>
                <a:gd name="T14" fmla="*/ 8 w 21"/>
                <a:gd name="T15" fmla="*/ 4 h 19"/>
                <a:gd name="T16" fmla="*/ 6 w 21"/>
                <a:gd name="T17" fmla="*/ 4 h 19"/>
                <a:gd name="T18" fmla="*/ 4 w 21"/>
                <a:gd name="T19" fmla="*/ 4 h 19"/>
                <a:gd name="T20" fmla="*/ 2 w 21"/>
                <a:gd name="T21" fmla="*/ 4 h 19"/>
                <a:gd name="T22" fmla="*/ 2 w 21"/>
                <a:gd name="T23" fmla="*/ 5 h 19"/>
                <a:gd name="T24" fmla="*/ 0 w 21"/>
                <a:gd name="T25" fmla="*/ 6 h 19"/>
                <a:gd name="T26" fmla="*/ 0 w 21"/>
                <a:gd name="T27" fmla="*/ 8 h 19"/>
                <a:gd name="T28" fmla="*/ 0 w 21"/>
                <a:gd name="T29" fmla="*/ 4 h 19"/>
                <a:gd name="T30" fmla="*/ 20 w 21"/>
                <a:gd name="T31" fmla="*/ 0 h 19"/>
                <a:gd name="T32" fmla="*/ 20 w 21"/>
                <a:gd name="T33" fmla="*/ 4 h 19"/>
                <a:gd name="T34" fmla="*/ 20 w 21"/>
                <a:gd name="T35" fmla="*/ 3 h 19"/>
                <a:gd name="T36" fmla="*/ 18 w 21"/>
                <a:gd name="T37" fmla="*/ 3 h 19"/>
                <a:gd name="T38" fmla="*/ 16 w 21"/>
                <a:gd name="T39" fmla="*/ 3 h 19"/>
                <a:gd name="T40" fmla="*/ 14 w 21"/>
                <a:gd name="T41" fmla="*/ 3 h 19"/>
                <a:gd name="T42" fmla="*/ 12 w 21"/>
                <a:gd name="T43" fmla="*/ 3 h 19"/>
                <a:gd name="T44" fmla="*/ 12 w 21"/>
                <a:gd name="T45" fmla="*/ 14 h 19"/>
                <a:gd name="T46" fmla="*/ 12 w 21"/>
                <a:gd name="T47" fmla="*/ 16 h 19"/>
                <a:gd name="T48" fmla="*/ 14 w 21"/>
                <a:gd name="T49" fmla="*/ 16 h 19"/>
                <a:gd name="T50" fmla="*/ 16 w 21"/>
                <a:gd name="T51" fmla="*/ 16 h 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19"/>
                <a:gd name="T80" fmla="*/ 21 w 21"/>
                <a:gd name="T81" fmla="*/ 19 h 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19">
                  <a:moveTo>
                    <a:pt x="16" y="16"/>
                  </a:moveTo>
                  <a:lnTo>
                    <a:pt x="4" y="18"/>
                  </a:lnTo>
                  <a:lnTo>
                    <a:pt x="4" y="17"/>
                  </a:lnTo>
                  <a:lnTo>
                    <a:pt x="6" y="17"/>
                  </a:lnTo>
                  <a:lnTo>
                    <a:pt x="8" y="17"/>
                  </a:lnTo>
                  <a:lnTo>
                    <a:pt x="8" y="16"/>
                  </a:lnTo>
                  <a:lnTo>
                    <a:pt x="8" y="14"/>
                  </a:lnTo>
                  <a:lnTo>
                    <a:pt x="8" y="4"/>
                  </a:lnTo>
                  <a:lnTo>
                    <a:pt x="6" y="4"/>
                  </a:lnTo>
                  <a:lnTo>
                    <a:pt x="4" y="4"/>
                  </a:lnTo>
                  <a:lnTo>
                    <a:pt x="2" y="4"/>
                  </a:lnTo>
                  <a:lnTo>
                    <a:pt x="2" y="5"/>
                  </a:lnTo>
                  <a:lnTo>
                    <a:pt x="0" y="6"/>
                  </a:lnTo>
                  <a:lnTo>
                    <a:pt x="0" y="8"/>
                  </a:lnTo>
                  <a:lnTo>
                    <a:pt x="0" y="4"/>
                  </a:lnTo>
                  <a:lnTo>
                    <a:pt x="20" y="0"/>
                  </a:lnTo>
                  <a:lnTo>
                    <a:pt x="20" y="4"/>
                  </a:lnTo>
                  <a:lnTo>
                    <a:pt x="20" y="3"/>
                  </a:lnTo>
                  <a:lnTo>
                    <a:pt x="18" y="3"/>
                  </a:lnTo>
                  <a:lnTo>
                    <a:pt x="16" y="3"/>
                  </a:lnTo>
                  <a:lnTo>
                    <a:pt x="14" y="3"/>
                  </a:lnTo>
                  <a:lnTo>
                    <a:pt x="12" y="3"/>
                  </a:lnTo>
                  <a:lnTo>
                    <a:pt x="12" y="14"/>
                  </a:lnTo>
                  <a:lnTo>
                    <a:pt x="12" y="16"/>
                  </a:lnTo>
                  <a:lnTo>
                    <a:pt x="14" y="16"/>
                  </a:lnTo>
                  <a:lnTo>
                    <a:pt x="16" y="16"/>
                  </a:lnTo>
                </a:path>
              </a:pathLst>
            </a:custGeom>
            <a:solidFill>
              <a:srgbClr val="FFFFFF"/>
            </a:solidFill>
            <a:ln w="127000" cap="rnd">
              <a:noFill/>
              <a:round/>
              <a:headEnd/>
              <a:tailEnd/>
            </a:ln>
          </p:spPr>
          <p:txBody>
            <a:bodyPr>
              <a:prstTxWarp prst="textNoShape">
                <a:avLst/>
              </a:prstTxWarp>
            </a:bodyPr>
            <a:lstStyle/>
            <a:p>
              <a:endParaRPr lang="en-US"/>
            </a:p>
          </p:txBody>
        </p:sp>
        <p:sp>
          <p:nvSpPr>
            <p:cNvPr id="26141" name="Freeform 56"/>
            <p:cNvSpPr>
              <a:spLocks/>
            </p:cNvSpPr>
            <p:nvPr/>
          </p:nvSpPr>
          <p:spPr bwMode="auto">
            <a:xfrm>
              <a:off x="5445" y="3262"/>
              <a:ext cx="21" cy="18"/>
            </a:xfrm>
            <a:custGeom>
              <a:avLst/>
              <a:gdLst>
                <a:gd name="T0" fmla="*/ 20 w 21"/>
                <a:gd name="T1" fmla="*/ 14 h 18"/>
                <a:gd name="T2" fmla="*/ 0 w 21"/>
                <a:gd name="T3" fmla="*/ 17 h 18"/>
                <a:gd name="T4" fmla="*/ 2 w 21"/>
                <a:gd name="T5" fmla="*/ 16 h 18"/>
                <a:gd name="T6" fmla="*/ 2 w 21"/>
                <a:gd name="T7" fmla="*/ 14 h 18"/>
                <a:gd name="T8" fmla="*/ 2 w 21"/>
                <a:gd name="T9" fmla="*/ 5 h 18"/>
                <a:gd name="T10" fmla="*/ 2 w 21"/>
                <a:gd name="T11" fmla="*/ 3 h 18"/>
                <a:gd name="T12" fmla="*/ 0 w 21"/>
                <a:gd name="T13" fmla="*/ 3 h 18"/>
                <a:gd name="T14" fmla="*/ 19 w 21"/>
                <a:gd name="T15" fmla="*/ 0 h 18"/>
                <a:gd name="T16" fmla="*/ 19 w 21"/>
                <a:gd name="T17" fmla="*/ 3 h 18"/>
                <a:gd name="T18" fmla="*/ 19 w 21"/>
                <a:gd name="T19" fmla="*/ 2 h 18"/>
                <a:gd name="T20" fmla="*/ 16 w 21"/>
                <a:gd name="T21" fmla="*/ 2 h 18"/>
                <a:gd name="T22" fmla="*/ 14 w 21"/>
                <a:gd name="T23" fmla="*/ 2 h 18"/>
                <a:gd name="T24" fmla="*/ 12 w 21"/>
                <a:gd name="T25" fmla="*/ 2 h 18"/>
                <a:gd name="T26" fmla="*/ 9 w 21"/>
                <a:gd name="T27" fmla="*/ 2 h 18"/>
                <a:gd name="T28" fmla="*/ 6 w 21"/>
                <a:gd name="T29" fmla="*/ 2 h 18"/>
                <a:gd name="T30" fmla="*/ 6 w 21"/>
                <a:gd name="T31" fmla="*/ 3 h 18"/>
                <a:gd name="T32" fmla="*/ 6 w 21"/>
                <a:gd name="T33" fmla="*/ 8 h 18"/>
                <a:gd name="T34" fmla="*/ 12 w 21"/>
                <a:gd name="T35" fmla="*/ 7 h 18"/>
                <a:gd name="T36" fmla="*/ 14 w 21"/>
                <a:gd name="T37" fmla="*/ 7 h 18"/>
                <a:gd name="T38" fmla="*/ 16 w 21"/>
                <a:gd name="T39" fmla="*/ 6 h 18"/>
                <a:gd name="T40" fmla="*/ 16 w 21"/>
                <a:gd name="T41" fmla="*/ 5 h 18"/>
                <a:gd name="T42" fmla="*/ 16 w 21"/>
                <a:gd name="T43" fmla="*/ 10 h 18"/>
                <a:gd name="T44" fmla="*/ 16 w 21"/>
                <a:gd name="T45" fmla="*/ 8 h 18"/>
                <a:gd name="T46" fmla="*/ 14 w 21"/>
                <a:gd name="T47" fmla="*/ 8 h 18"/>
                <a:gd name="T48" fmla="*/ 12 w 21"/>
                <a:gd name="T49" fmla="*/ 8 h 18"/>
                <a:gd name="T50" fmla="*/ 6 w 21"/>
                <a:gd name="T51" fmla="*/ 10 h 18"/>
                <a:gd name="T52" fmla="*/ 6 w 21"/>
                <a:gd name="T53" fmla="*/ 14 h 18"/>
                <a:gd name="T54" fmla="*/ 9 w 21"/>
                <a:gd name="T55" fmla="*/ 14 h 18"/>
                <a:gd name="T56" fmla="*/ 10 w 21"/>
                <a:gd name="T57" fmla="*/ 14 h 18"/>
                <a:gd name="T58" fmla="*/ 12 w 21"/>
                <a:gd name="T59" fmla="*/ 14 h 18"/>
                <a:gd name="T60" fmla="*/ 14 w 21"/>
                <a:gd name="T61" fmla="*/ 14 h 18"/>
                <a:gd name="T62" fmla="*/ 16 w 21"/>
                <a:gd name="T63" fmla="*/ 14 h 18"/>
                <a:gd name="T64" fmla="*/ 16 w 21"/>
                <a:gd name="T65" fmla="*/ 13 h 18"/>
                <a:gd name="T66" fmla="*/ 19 w 21"/>
                <a:gd name="T67" fmla="*/ 13 h 18"/>
                <a:gd name="T68" fmla="*/ 19 w 21"/>
                <a:gd name="T69" fmla="*/ 12 h 18"/>
                <a:gd name="T70" fmla="*/ 20 w 21"/>
                <a:gd name="T71" fmla="*/ 12 h 18"/>
                <a:gd name="T72" fmla="*/ 20 w 21"/>
                <a:gd name="T73" fmla="*/ 11 h 18"/>
                <a:gd name="T74" fmla="*/ 20 w 21"/>
                <a:gd name="T75" fmla="*/ 14 h 1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18"/>
                <a:gd name="T116" fmla="*/ 21 w 21"/>
                <a:gd name="T117" fmla="*/ 18 h 1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18">
                  <a:moveTo>
                    <a:pt x="20" y="14"/>
                  </a:moveTo>
                  <a:lnTo>
                    <a:pt x="0" y="17"/>
                  </a:lnTo>
                  <a:lnTo>
                    <a:pt x="2" y="16"/>
                  </a:lnTo>
                  <a:lnTo>
                    <a:pt x="2" y="14"/>
                  </a:lnTo>
                  <a:lnTo>
                    <a:pt x="2" y="5"/>
                  </a:lnTo>
                  <a:lnTo>
                    <a:pt x="2" y="3"/>
                  </a:lnTo>
                  <a:lnTo>
                    <a:pt x="0" y="3"/>
                  </a:lnTo>
                  <a:lnTo>
                    <a:pt x="19" y="0"/>
                  </a:lnTo>
                  <a:lnTo>
                    <a:pt x="19" y="3"/>
                  </a:lnTo>
                  <a:lnTo>
                    <a:pt x="19" y="2"/>
                  </a:lnTo>
                  <a:lnTo>
                    <a:pt x="16" y="2"/>
                  </a:lnTo>
                  <a:lnTo>
                    <a:pt x="14" y="2"/>
                  </a:lnTo>
                  <a:lnTo>
                    <a:pt x="12" y="2"/>
                  </a:lnTo>
                  <a:lnTo>
                    <a:pt x="9" y="2"/>
                  </a:lnTo>
                  <a:lnTo>
                    <a:pt x="6" y="2"/>
                  </a:lnTo>
                  <a:lnTo>
                    <a:pt x="6" y="3"/>
                  </a:lnTo>
                  <a:lnTo>
                    <a:pt x="6" y="8"/>
                  </a:lnTo>
                  <a:lnTo>
                    <a:pt x="12" y="7"/>
                  </a:lnTo>
                  <a:lnTo>
                    <a:pt x="14" y="7"/>
                  </a:lnTo>
                  <a:lnTo>
                    <a:pt x="16" y="6"/>
                  </a:lnTo>
                  <a:lnTo>
                    <a:pt x="16" y="5"/>
                  </a:lnTo>
                  <a:lnTo>
                    <a:pt x="16" y="10"/>
                  </a:lnTo>
                  <a:lnTo>
                    <a:pt x="16" y="8"/>
                  </a:lnTo>
                  <a:lnTo>
                    <a:pt x="14" y="8"/>
                  </a:lnTo>
                  <a:lnTo>
                    <a:pt x="12" y="8"/>
                  </a:lnTo>
                  <a:lnTo>
                    <a:pt x="6" y="10"/>
                  </a:lnTo>
                  <a:lnTo>
                    <a:pt x="6" y="14"/>
                  </a:lnTo>
                  <a:lnTo>
                    <a:pt x="9" y="14"/>
                  </a:lnTo>
                  <a:lnTo>
                    <a:pt x="10" y="14"/>
                  </a:lnTo>
                  <a:lnTo>
                    <a:pt x="12" y="14"/>
                  </a:lnTo>
                  <a:lnTo>
                    <a:pt x="14" y="14"/>
                  </a:lnTo>
                  <a:lnTo>
                    <a:pt x="16" y="14"/>
                  </a:lnTo>
                  <a:lnTo>
                    <a:pt x="16" y="13"/>
                  </a:lnTo>
                  <a:lnTo>
                    <a:pt x="19" y="13"/>
                  </a:lnTo>
                  <a:lnTo>
                    <a:pt x="19" y="12"/>
                  </a:lnTo>
                  <a:lnTo>
                    <a:pt x="20" y="12"/>
                  </a:lnTo>
                  <a:lnTo>
                    <a:pt x="20" y="11"/>
                  </a:lnTo>
                  <a:lnTo>
                    <a:pt x="20" y="14"/>
                  </a:lnTo>
                </a:path>
              </a:pathLst>
            </a:custGeom>
            <a:solidFill>
              <a:srgbClr val="FFFFFF"/>
            </a:solidFill>
            <a:ln w="127000" cap="rnd">
              <a:noFill/>
              <a:round/>
              <a:headEnd/>
              <a:tailEnd/>
            </a:ln>
          </p:spPr>
          <p:txBody>
            <a:bodyPr>
              <a:prstTxWarp prst="textNoShape">
                <a:avLst/>
              </a:prstTxWarp>
            </a:bodyPr>
            <a:lstStyle/>
            <a:p>
              <a:endParaRPr lang="en-US"/>
            </a:p>
          </p:txBody>
        </p:sp>
        <p:sp>
          <p:nvSpPr>
            <p:cNvPr id="26142" name="Freeform 57"/>
            <p:cNvSpPr>
              <a:spLocks/>
            </p:cNvSpPr>
            <p:nvPr/>
          </p:nvSpPr>
          <p:spPr bwMode="auto">
            <a:xfrm>
              <a:off x="5483" y="3255"/>
              <a:ext cx="34" cy="21"/>
            </a:xfrm>
            <a:custGeom>
              <a:avLst/>
              <a:gdLst>
                <a:gd name="T0" fmla="*/ 33 w 34"/>
                <a:gd name="T1" fmla="*/ 0 h 21"/>
                <a:gd name="T2" fmla="*/ 31 w 34"/>
                <a:gd name="T3" fmla="*/ 1 h 21"/>
                <a:gd name="T4" fmla="*/ 31 w 34"/>
                <a:gd name="T5" fmla="*/ 3 h 21"/>
                <a:gd name="T6" fmla="*/ 31 w 34"/>
                <a:gd name="T7" fmla="*/ 13 h 21"/>
                <a:gd name="T8" fmla="*/ 31 w 34"/>
                <a:gd name="T9" fmla="*/ 15 h 21"/>
                <a:gd name="T10" fmla="*/ 33 w 34"/>
                <a:gd name="T11" fmla="*/ 15 h 21"/>
                <a:gd name="T12" fmla="*/ 33 w 34"/>
                <a:gd name="T13" fmla="*/ 16 h 21"/>
                <a:gd name="T14" fmla="*/ 22 w 34"/>
                <a:gd name="T15" fmla="*/ 18 h 21"/>
                <a:gd name="T16" fmla="*/ 24 w 34"/>
                <a:gd name="T17" fmla="*/ 16 h 21"/>
                <a:gd name="T18" fmla="*/ 26 w 34"/>
                <a:gd name="T19" fmla="*/ 16 h 21"/>
                <a:gd name="T20" fmla="*/ 26 w 34"/>
                <a:gd name="T21" fmla="*/ 15 h 21"/>
                <a:gd name="T22" fmla="*/ 26 w 34"/>
                <a:gd name="T23" fmla="*/ 13 h 21"/>
                <a:gd name="T24" fmla="*/ 26 w 34"/>
                <a:gd name="T25" fmla="*/ 4 h 21"/>
                <a:gd name="T26" fmla="*/ 15 w 34"/>
                <a:gd name="T27" fmla="*/ 19 h 21"/>
                <a:gd name="T28" fmla="*/ 4 w 34"/>
                <a:gd name="T29" fmla="*/ 7 h 21"/>
                <a:gd name="T30" fmla="*/ 4 w 34"/>
                <a:gd name="T31" fmla="*/ 16 h 21"/>
                <a:gd name="T32" fmla="*/ 4 w 34"/>
                <a:gd name="T33" fmla="*/ 18 h 21"/>
                <a:gd name="T34" fmla="*/ 6 w 34"/>
                <a:gd name="T35" fmla="*/ 19 h 21"/>
                <a:gd name="T36" fmla="*/ 9 w 34"/>
                <a:gd name="T37" fmla="*/ 19 h 21"/>
                <a:gd name="T38" fmla="*/ 0 w 34"/>
                <a:gd name="T39" fmla="*/ 20 h 21"/>
                <a:gd name="T40" fmla="*/ 2 w 34"/>
                <a:gd name="T41" fmla="*/ 19 h 21"/>
                <a:gd name="T42" fmla="*/ 2 w 34"/>
                <a:gd name="T43" fmla="*/ 18 h 21"/>
                <a:gd name="T44" fmla="*/ 2 w 34"/>
                <a:gd name="T45" fmla="*/ 16 h 21"/>
                <a:gd name="T46" fmla="*/ 2 w 34"/>
                <a:gd name="T47" fmla="*/ 7 h 21"/>
                <a:gd name="T48" fmla="*/ 2 w 34"/>
                <a:gd name="T49" fmla="*/ 6 h 21"/>
                <a:gd name="T50" fmla="*/ 0 w 34"/>
                <a:gd name="T51" fmla="*/ 6 h 21"/>
                <a:gd name="T52" fmla="*/ 6 w 34"/>
                <a:gd name="T53" fmla="*/ 4 h 21"/>
                <a:gd name="T54" fmla="*/ 15 w 34"/>
                <a:gd name="T55" fmla="*/ 15 h 21"/>
                <a:gd name="T56" fmla="*/ 26 w 34"/>
                <a:gd name="T57" fmla="*/ 1 h 21"/>
                <a:gd name="T58" fmla="*/ 33 w 34"/>
                <a:gd name="T59" fmla="*/ 0 h 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4"/>
                <a:gd name="T91" fmla="*/ 0 h 21"/>
                <a:gd name="T92" fmla="*/ 34 w 34"/>
                <a:gd name="T93" fmla="*/ 21 h 2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4" h="21">
                  <a:moveTo>
                    <a:pt x="33" y="0"/>
                  </a:moveTo>
                  <a:lnTo>
                    <a:pt x="31" y="1"/>
                  </a:lnTo>
                  <a:lnTo>
                    <a:pt x="31" y="3"/>
                  </a:lnTo>
                  <a:lnTo>
                    <a:pt x="31" y="13"/>
                  </a:lnTo>
                  <a:lnTo>
                    <a:pt x="31" y="15"/>
                  </a:lnTo>
                  <a:lnTo>
                    <a:pt x="33" y="15"/>
                  </a:lnTo>
                  <a:lnTo>
                    <a:pt x="33" y="16"/>
                  </a:lnTo>
                  <a:lnTo>
                    <a:pt x="22" y="18"/>
                  </a:lnTo>
                  <a:lnTo>
                    <a:pt x="24" y="16"/>
                  </a:lnTo>
                  <a:lnTo>
                    <a:pt x="26" y="16"/>
                  </a:lnTo>
                  <a:lnTo>
                    <a:pt x="26" y="15"/>
                  </a:lnTo>
                  <a:lnTo>
                    <a:pt x="26" y="13"/>
                  </a:lnTo>
                  <a:lnTo>
                    <a:pt x="26" y="4"/>
                  </a:lnTo>
                  <a:lnTo>
                    <a:pt x="15" y="19"/>
                  </a:lnTo>
                  <a:lnTo>
                    <a:pt x="4" y="7"/>
                  </a:lnTo>
                  <a:lnTo>
                    <a:pt x="4" y="16"/>
                  </a:lnTo>
                  <a:lnTo>
                    <a:pt x="4" y="18"/>
                  </a:lnTo>
                  <a:lnTo>
                    <a:pt x="6" y="19"/>
                  </a:lnTo>
                  <a:lnTo>
                    <a:pt x="9" y="19"/>
                  </a:lnTo>
                  <a:lnTo>
                    <a:pt x="0" y="20"/>
                  </a:lnTo>
                  <a:lnTo>
                    <a:pt x="2" y="19"/>
                  </a:lnTo>
                  <a:lnTo>
                    <a:pt x="2" y="18"/>
                  </a:lnTo>
                  <a:lnTo>
                    <a:pt x="2" y="16"/>
                  </a:lnTo>
                  <a:lnTo>
                    <a:pt x="2" y="7"/>
                  </a:lnTo>
                  <a:lnTo>
                    <a:pt x="2" y="6"/>
                  </a:lnTo>
                  <a:lnTo>
                    <a:pt x="0" y="6"/>
                  </a:lnTo>
                  <a:lnTo>
                    <a:pt x="6" y="4"/>
                  </a:lnTo>
                  <a:lnTo>
                    <a:pt x="15" y="15"/>
                  </a:lnTo>
                  <a:lnTo>
                    <a:pt x="26" y="1"/>
                  </a:lnTo>
                  <a:lnTo>
                    <a:pt x="33" y="0"/>
                  </a:lnTo>
                </a:path>
              </a:pathLst>
            </a:custGeom>
            <a:solidFill>
              <a:srgbClr val="FFFFFF"/>
            </a:solidFill>
            <a:ln w="127000" cap="rnd">
              <a:noFill/>
              <a:round/>
              <a:headEnd/>
              <a:tailEnd/>
            </a:ln>
          </p:spPr>
          <p:txBody>
            <a:bodyPr>
              <a:prstTxWarp prst="textNoShape">
                <a:avLst/>
              </a:prstTxWarp>
            </a:bodyPr>
            <a:lstStyle/>
            <a:p>
              <a:endParaRPr lang="en-US"/>
            </a:p>
          </p:txBody>
        </p:sp>
        <p:sp>
          <p:nvSpPr>
            <p:cNvPr id="26143" name="Freeform 58"/>
            <p:cNvSpPr>
              <a:spLocks/>
            </p:cNvSpPr>
            <p:nvPr/>
          </p:nvSpPr>
          <p:spPr bwMode="auto">
            <a:xfrm>
              <a:off x="5521" y="3350"/>
              <a:ext cx="52" cy="25"/>
            </a:xfrm>
            <a:custGeom>
              <a:avLst/>
              <a:gdLst>
                <a:gd name="T0" fmla="*/ 51 w 52"/>
                <a:gd name="T1" fmla="*/ 0 h 25"/>
                <a:gd name="T2" fmla="*/ 51 w 52"/>
                <a:gd name="T3" fmla="*/ 1 h 25"/>
                <a:gd name="T4" fmla="*/ 51 w 52"/>
                <a:gd name="T5" fmla="*/ 4 h 25"/>
                <a:gd name="T6" fmla="*/ 48 w 52"/>
                <a:gd name="T7" fmla="*/ 8 h 25"/>
                <a:gd name="T8" fmla="*/ 46 w 52"/>
                <a:gd name="T9" fmla="*/ 12 h 25"/>
                <a:gd name="T10" fmla="*/ 43 w 52"/>
                <a:gd name="T11" fmla="*/ 16 h 25"/>
                <a:gd name="T12" fmla="*/ 41 w 52"/>
                <a:gd name="T13" fmla="*/ 20 h 25"/>
                <a:gd name="T14" fmla="*/ 39 w 52"/>
                <a:gd name="T15" fmla="*/ 23 h 25"/>
                <a:gd name="T16" fmla="*/ 39 w 52"/>
                <a:gd name="T17" fmla="*/ 24 h 25"/>
                <a:gd name="T18" fmla="*/ 36 w 52"/>
                <a:gd name="T19" fmla="*/ 24 h 25"/>
                <a:gd name="T20" fmla="*/ 34 w 52"/>
                <a:gd name="T21" fmla="*/ 23 h 25"/>
                <a:gd name="T22" fmla="*/ 31 w 52"/>
                <a:gd name="T23" fmla="*/ 21 h 25"/>
                <a:gd name="T24" fmla="*/ 29 w 52"/>
                <a:gd name="T25" fmla="*/ 20 h 25"/>
                <a:gd name="T26" fmla="*/ 27 w 52"/>
                <a:gd name="T27" fmla="*/ 19 h 25"/>
                <a:gd name="T28" fmla="*/ 22 w 52"/>
                <a:gd name="T29" fmla="*/ 16 h 25"/>
                <a:gd name="T30" fmla="*/ 19 w 52"/>
                <a:gd name="T31" fmla="*/ 15 h 25"/>
                <a:gd name="T32" fmla="*/ 15 w 52"/>
                <a:gd name="T33" fmla="*/ 12 h 25"/>
                <a:gd name="T34" fmla="*/ 12 w 52"/>
                <a:gd name="T35" fmla="*/ 11 h 25"/>
                <a:gd name="T36" fmla="*/ 7 w 52"/>
                <a:gd name="T37" fmla="*/ 8 h 25"/>
                <a:gd name="T38" fmla="*/ 5 w 52"/>
                <a:gd name="T39" fmla="*/ 7 h 25"/>
                <a:gd name="T40" fmla="*/ 3 w 52"/>
                <a:gd name="T41" fmla="*/ 6 h 25"/>
                <a:gd name="T42" fmla="*/ 0 w 52"/>
                <a:gd name="T43" fmla="*/ 4 h 25"/>
                <a:gd name="T44" fmla="*/ 3 w 52"/>
                <a:gd name="T45" fmla="*/ 3 h 25"/>
                <a:gd name="T46" fmla="*/ 5 w 52"/>
                <a:gd name="T47" fmla="*/ 3 h 25"/>
                <a:gd name="T48" fmla="*/ 7 w 52"/>
                <a:gd name="T49" fmla="*/ 3 h 25"/>
                <a:gd name="T50" fmla="*/ 10 w 52"/>
                <a:gd name="T51" fmla="*/ 3 h 25"/>
                <a:gd name="T52" fmla="*/ 15 w 52"/>
                <a:gd name="T53" fmla="*/ 1 h 25"/>
                <a:gd name="T54" fmla="*/ 17 w 52"/>
                <a:gd name="T55" fmla="*/ 1 h 25"/>
                <a:gd name="T56" fmla="*/ 22 w 52"/>
                <a:gd name="T57" fmla="*/ 1 h 25"/>
                <a:gd name="T58" fmla="*/ 27 w 52"/>
                <a:gd name="T59" fmla="*/ 1 h 25"/>
                <a:gd name="T60" fmla="*/ 31 w 52"/>
                <a:gd name="T61" fmla="*/ 0 h 25"/>
                <a:gd name="T62" fmla="*/ 36 w 52"/>
                <a:gd name="T63" fmla="*/ 0 h 25"/>
                <a:gd name="T64" fmla="*/ 41 w 52"/>
                <a:gd name="T65" fmla="*/ 0 h 25"/>
                <a:gd name="T66" fmla="*/ 43 w 52"/>
                <a:gd name="T67" fmla="*/ 0 h 25"/>
                <a:gd name="T68" fmla="*/ 46 w 52"/>
                <a:gd name="T69" fmla="*/ 0 h 25"/>
                <a:gd name="T70" fmla="*/ 51 w 52"/>
                <a:gd name="T71" fmla="*/ 0 h 2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
                <a:gd name="T109" fmla="*/ 0 h 25"/>
                <a:gd name="T110" fmla="*/ 52 w 52"/>
                <a:gd name="T111" fmla="*/ 25 h 2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 h="25">
                  <a:moveTo>
                    <a:pt x="51" y="0"/>
                  </a:moveTo>
                  <a:lnTo>
                    <a:pt x="51" y="1"/>
                  </a:lnTo>
                  <a:lnTo>
                    <a:pt x="51" y="4"/>
                  </a:lnTo>
                  <a:lnTo>
                    <a:pt x="48" y="8"/>
                  </a:lnTo>
                  <a:lnTo>
                    <a:pt x="46" y="12"/>
                  </a:lnTo>
                  <a:lnTo>
                    <a:pt x="43" y="16"/>
                  </a:lnTo>
                  <a:lnTo>
                    <a:pt x="41" y="20"/>
                  </a:lnTo>
                  <a:lnTo>
                    <a:pt x="39" y="23"/>
                  </a:lnTo>
                  <a:lnTo>
                    <a:pt x="39" y="24"/>
                  </a:lnTo>
                  <a:lnTo>
                    <a:pt x="36" y="24"/>
                  </a:lnTo>
                  <a:lnTo>
                    <a:pt x="34" y="23"/>
                  </a:lnTo>
                  <a:lnTo>
                    <a:pt x="31" y="21"/>
                  </a:lnTo>
                  <a:lnTo>
                    <a:pt x="29" y="20"/>
                  </a:lnTo>
                  <a:lnTo>
                    <a:pt x="27" y="19"/>
                  </a:lnTo>
                  <a:lnTo>
                    <a:pt x="22" y="16"/>
                  </a:lnTo>
                  <a:lnTo>
                    <a:pt x="19" y="15"/>
                  </a:lnTo>
                  <a:lnTo>
                    <a:pt x="15" y="12"/>
                  </a:lnTo>
                  <a:lnTo>
                    <a:pt x="12" y="11"/>
                  </a:lnTo>
                  <a:lnTo>
                    <a:pt x="7" y="8"/>
                  </a:lnTo>
                  <a:lnTo>
                    <a:pt x="5" y="7"/>
                  </a:lnTo>
                  <a:lnTo>
                    <a:pt x="3" y="6"/>
                  </a:lnTo>
                  <a:lnTo>
                    <a:pt x="0" y="4"/>
                  </a:lnTo>
                  <a:lnTo>
                    <a:pt x="3" y="3"/>
                  </a:lnTo>
                  <a:lnTo>
                    <a:pt x="5" y="3"/>
                  </a:lnTo>
                  <a:lnTo>
                    <a:pt x="7" y="3"/>
                  </a:lnTo>
                  <a:lnTo>
                    <a:pt x="10" y="3"/>
                  </a:lnTo>
                  <a:lnTo>
                    <a:pt x="15" y="1"/>
                  </a:lnTo>
                  <a:lnTo>
                    <a:pt x="17" y="1"/>
                  </a:lnTo>
                  <a:lnTo>
                    <a:pt x="22" y="1"/>
                  </a:lnTo>
                  <a:lnTo>
                    <a:pt x="27" y="1"/>
                  </a:lnTo>
                  <a:lnTo>
                    <a:pt x="31" y="0"/>
                  </a:lnTo>
                  <a:lnTo>
                    <a:pt x="36" y="0"/>
                  </a:lnTo>
                  <a:lnTo>
                    <a:pt x="41" y="0"/>
                  </a:lnTo>
                  <a:lnTo>
                    <a:pt x="43" y="0"/>
                  </a:lnTo>
                  <a:lnTo>
                    <a:pt x="46" y="0"/>
                  </a:lnTo>
                  <a:lnTo>
                    <a:pt x="51" y="0"/>
                  </a:lnTo>
                </a:path>
              </a:pathLst>
            </a:custGeom>
            <a:solidFill>
              <a:srgbClr val="800001"/>
            </a:solidFill>
            <a:ln w="127000" cap="rnd">
              <a:noFill/>
              <a:round/>
              <a:headEnd/>
              <a:tailEnd/>
            </a:ln>
          </p:spPr>
          <p:txBody>
            <a:bodyPr>
              <a:prstTxWarp prst="textNoShape">
                <a:avLst/>
              </a:prstTxWarp>
            </a:bodyPr>
            <a:lstStyle/>
            <a:p>
              <a:endParaRPr lang="en-US"/>
            </a:p>
          </p:txBody>
        </p:sp>
        <p:sp>
          <p:nvSpPr>
            <p:cNvPr id="26144" name="Freeform 59"/>
            <p:cNvSpPr>
              <a:spLocks/>
            </p:cNvSpPr>
            <p:nvPr/>
          </p:nvSpPr>
          <p:spPr bwMode="auto">
            <a:xfrm>
              <a:off x="4984" y="3367"/>
              <a:ext cx="360" cy="28"/>
            </a:xfrm>
            <a:custGeom>
              <a:avLst/>
              <a:gdLst>
                <a:gd name="T0" fmla="*/ 359 w 360"/>
                <a:gd name="T1" fmla="*/ 0 h 28"/>
                <a:gd name="T2" fmla="*/ 354 w 360"/>
                <a:gd name="T3" fmla="*/ 0 h 28"/>
                <a:gd name="T4" fmla="*/ 348 w 360"/>
                <a:gd name="T5" fmla="*/ 1 h 28"/>
                <a:gd name="T6" fmla="*/ 343 w 360"/>
                <a:gd name="T7" fmla="*/ 1 h 28"/>
                <a:gd name="T8" fmla="*/ 334 w 360"/>
                <a:gd name="T9" fmla="*/ 1 h 28"/>
                <a:gd name="T10" fmla="*/ 327 w 360"/>
                <a:gd name="T11" fmla="*/ 3 h 28"/>
                <a:gd name="T12" fmla="*/ 313 w 360"/>
                <a:gd name="T13" fmla="*/ 3 h 28"/>
                <a:gd name="T14" fmla="*/ 299 w 360"/>
                <a:gd name="T15" fmla="*/ 4 h 28"/>
                <a:gd name="T16" fmla="*/ 280 w 360"/>
                <a:gd name="T17" fmla="*/ 5 h 28"/>
                <a:gd name="T18" fmla="*/ 261 w 360"/>
                <a:gd name="T19" fmla="*/ 7 h 28"/>
                <a:gd name="T20" fmla="*/ 235 w 360"/>
                <a:gd name="T21" fmla="*/ 8 h 28"/>
                <a:gd name="T22" fmla="*/ 211 w 360"/>
                <a:gd name="T23" fmla="*/ 11 h 28"/>
                <a:gd name="T24" fmla="*/ 189 w 360"/>
                <a:gd name="T25" fmla="*/ 12 h 28"/>
                <a:gd name="T26" fmla="*/ 165 w 360"/>
                <a:gd name="T27" fmla="*/ 14 h 28"/>
                <a:gd name="T28" fmla="*/ 142 w 360"/>
                <a:gd name="T29" fmla="*/ 15 h 28"/>
                <a:gd name="T30" fmla="*/ 124 w 360"/>
                <a:gd name="T31" fmla="*/ 16 h 28"/>
                <a:gd name="T32" fmla="*/ 104 w 360"/>
                <a:gd name="T33" fmla="*/ 18 h 28"/>
                <a:gd name="T34" fmla="*/ 84 w 360"/>
                <a:gd name="T35" fmla="*/ 19 h 28"/>
                <a:gd name="T36" fmla="*/ 66 w 360"/>
                <a:gd name="T37" fmla="*/ 19 h 28"/>
                <a:gd name="T38" fmla="*/ 52 w 360"/>
                <a:gd name="T39" fmla="*/ 20 h 28"/>
                <a:gd name="T40" fmla="*/ 38 w 360"/>
                <a:gd name="T41" fmla="*/ 22 h 28"/>
                <a:gd name="T42" fmla="*/ 25 w 360"/>
                <a:gd name="T43" fmla="*/ 22 h 28"/>
                <a:gd name="T44" fmla="*/ 16 w 360"/>
                <a:gd name="T45" fmla="*/ 23 h 28"/>
                <a:gd name="T46" fmla="*/ 8 w 360"/>
                <a:gd name="T47" fmla="*/ 23 h 28"/>
                <a:gd name="T48" fmla="*/ 2 w 360"/>
                <a:gd name="T49" fmla="*/ 23 h 28"/>
                <a:gd name="T50" fmla="*/ 2 w 360"/>
                <a:gd name="T51" fmla="*/ 23 h 28"/>
                <a:gd name="T52" fmla="*/ 11 w 360"/>
                <a:gd name="T53" fmla="*/ 25 h 28"/>
                <a:gd name="T54" fmla="*/ 22 w 360"/>
                <a:gd name="T55" fmla="*/ 25 h 28"/>
                <a:gd name="T56" fmla="*/ 35 w 360"/>
                <a:gd name="T57" fmla="*/ 26 h 28"/>
                <a:gd name="T58" fmla="*/ 55 w 360"/>
                <a:gd name="T59" fmla="*/ 26 h 28"/>
                <a:gd name="T60" fmla="*/ 77 w 360"/>
                <a:gd name="T61" fmla="*/ 26 h 28"/>
                <a:gd name="T62" fmla="*/ 101 w 360"/>
                <a:gd name="T63" fmla="*/ 25 h 28"/>
                <a:gd name="T64" fmla="*/ 167 w 360"/>
                <a:gd name="T65" fmla="*/ 27 h 28"/>
                <a:gd name="T66" fmla="*/ 313 w 360"/>
                <a:gd name="T67" fmla="*/ 14 h 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60"/>
                <a:gd name="T103" fmla="*/ 0 h 28"/>
                <a:gd name="T104" fmla="*/ 360 w 360"/>
                <a:gd name="T105" fmla="*/ 28 h 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60" h="28">
                  <a:moveTo>
                    <a:pt x="357" y="0"/>
                  </a:moveTo>
                  <a:lnTo>
                    <a:pt x="359" y="0"/>
                  </a:lnTo>
                  <a:lnTo>
                    <a:pt x="357" y="0"/>
                  </a:lnTo>
                  <a:lnTo>
                    <a:pt x="354" y="0"/>
                  </a:lnTo>
                  <a:lnTo>
                    <a:pt x="351" y="0"/>
                  </a:lnTo>
                  <a:lnTo>
                    <a:pt x="348" y="1"/>
                  </a:lnTo>
                  <a:lnTo>
                    <a:pt x="345" y="1"/>
                  </a:lnTo>
                  <a:lnTo>
                    <a:pt x="343" y="1"/>
                  </a:lnTo>
                  <a:lnTo>
                    <a:pt x="340" y="1"/>
                  </a:lnTo>
                  <a:lnTo>
                    <a:pt x="334" y="1"/>
                  </a:lnTo>
                  <a:lnTo>
                    <a:pt x="332" y="1"/>
                  </a:lnTo>
                  <a:lnTo>
                    <a:pt x="327" y="3"/>
                  </a:lnTo>
                  <a:lnTo>
                    <a:pt x="321" y="3"/>
                  </a:lnTo>
                  <a:lnTo>
                    <a:pt x="313" y="3"/>
                  </a:lnTo>
                  <a:lnTo>
                    <a:pt x="304" y="4"/>
                  </a:lnTo>
                  <a:lnTo>
                    <a:pt x="299" y="4"/>
                  </a:lnTo>
                  <a:lnTo>
                    <a:pt x="290" y="5"/>
                  </a:lnTo>
                  <a:lnTo>
                    <a:pt x="280" y="5"/>
                  </a:lnTo>
                  <a:lnTo>
                    <a:pt x="272" y="7"/>
                  </a:lnTo>
                  <a:lnTo>
                    <a:pt x="261" y="7"/>
                  </a:lnTo>
                  <a:lnTo>
                    <a:pt x="247" y="8"/>
                  </a:lnTo>
                  <a:lnTo>
                    <a:pt x="235" y="8"/>
                  </a:lnTo>
                  <a:lnTo>
                    <a:pt x="222" y="10"/>
                  </a:lnTo>
                  <a:lnTo>
                    <a:pt x="211" y="11"/>
                  </a:lnTo>
                  <a:lnTo>
                    <a:pt x="200" y="11"/>
                  </a:lnTo>
                  <a:lnTo>
                    <a:pt x="189" y="12"/>
                  </a:lnTo>
                  <a:lnTo>
                    <a:pt x="176" y="12"/>
                  </a:lnTo>
                  <a:lnTo>
                    <a:pt x="165" y="14"/>
                  </a:lnTo>
                  <a:lnTo>
                    <a:pt x="153" y="15"/>
                  </a:lnTo>
                  <a:lnTo>
                    <a:pt x="142" y="15"/>
                  </a:lnTo>
                  <a:lnTo>
                    <a:pt x="131" y="15"/>
                  </a:lnTo>
                  <a:lnTo>
                    <a:pt x="124" y="16"/>
                  </a:lnTo>
                  <a:lnTo>
                    <a:pt x="112" y="16"/>
                  </a:lnTo>
                  <a:lnTo>
                    <a:pt x="104" y="18"/>
                  </a:lnTo>
                  <a:lnTo>
                    <a:pt x="93" y="18"/>
                  </a:lnTo>
                  <a:lnTo>
                    <a:pt x="84" y="19"/>
                  </a:lnTo>
                  <a:lnTo>
                    <a:pt x="74" y="19"/>
                  </a:lnTo>
                  <a:lnTo>
                    <a:pt x="66" y="19"/>
                  </a:lnTo>
                  <a:lnTo>
                    <a:pt x="57" y="20"/>
                  </a:lnTo>
                  <a:lnTo>
                    <a:pt x="52" y="20"/>
                  </a:lnTo>
                  <a:lnTo>
                    <a:pt x="43" y="22"/>
                  </a:lnTo>
                  <a:lnTo>
                    <a:pt x="38" y="22"/>
                  </a:lnTo>
                  <a:lnTo>
                    <a:pt x="29" y="22"/>
                  </a:lnTo>
                  <a:lnTo>
                    <a:pt x="25" y="22"/>
                  </a:lnTo>
                  <a:lnTo>
                    <a:pt x="19" y="23"/>
                  </a:lnTo>
                  <a:lnTo>
                    <a:pt x="16" y="23"/>
                  </a:lnTo>
                  <a:lnTo>
                    <a:pt x="11" y="23"/>
                  </a:lnTo>
                  <a:lnTo>
                    <a:pt x="8" y="23"/>
                  </a:lnTo>
                  <a:lnTo>
                    <a:pt x="5" y="23"/>
                  </a:lnTo>
                  <a:lnTo>
                    <a:pt x="2" y="23"/>
                  </a:lnTo>
                  <a:lnTo>
                    <a:pt x="0" y="23"/>
                  </a:lnTo>
                  <a:lnTo>
                    <a:pt x="2" y="23"/>
                  </a:lnTo>
                  <a:lnTo>
                    <a:pt x="5" y="25"/>
                  </a:lnTo>
                  <a:lnTo>
                    <a:pt x="11" y="25"/>
                  </a:lnTo>
                  <a:lnTo>
                    <a:pt x="16" y="25"/>
                  </a:lnTo>
                  <a:lnTo>
                    <a:pt x="22" y="25"/>
                  </a:lnTo>
                  <a:lnTo>
                    <a:pt x="29" y="25"/>
                  </a:lnTo>
                  <a:lnTo>
                    <a:pt x="35" y="26"/>
                  </a:lnTo>
                  <a:lnTo>
                    <a:pt x="46" y="26"/>
                  </a:lnTo>
                  <a:lnTo>
                    <a:pt x="55" y="26"/>
                  </a:lnTo>
                  <a:lnTo>
                    <a:pt x="66" y="26"/>
                  </a:lnTo>
                  <a:lnTo>
                    <a:pt x="77" y="26"/>
                  </a:lnTo>
                  <a:lnTo>
                    <a:pt x="87" y="26"/>
                  </a:lnTo>
                  <a:lnTo>
                    <a:pt x="101" y="25"/>
                  </a:lnTo>
                  <a:lnTo>
                    <a:pt x="115" y="25"/>
                  </a:lnTo>
                  <a:lnTo>
                    <a:pt x="167" y="27"/>
                  </a:lnTo>
                  <a:lnTo>
                    <a:pt x="217" y="20"/>
                  </a:lnTo>
                  <a:lnTo>
                    <a:pt x="313" y="14"/>
                  </a:lnTo>
                  <a:lnTo>
                    <a:pt x="357" y="0"/>
                  </a:lnTo>
                </a:path>
              </a:pathLst>
            </a:custGeom>
            <a:solidFill>
              <a:srgbClr val="800001"/>
            </a:solidFill>
            <a:ln w="127000" cap="rnd">
              <a:noFill/>
              <a:round/>
              <a:headEnd/>
              <a:tailEnd/>
            </a:ln>
          </p:spPr>
          <p:txBody>
            <a:bodyPr>
              <a:prstTxWarp prst="textNoShape">
                <a:avLst/>
              </a:prstTxWarp>
            </a:bodyPr>
            <a:lstStyle/>
            <a:p>
              <a:endParaRPr lang="en-US"/>
            </a:p>
          </p:txBody>
        </p:sp>
        <p:sp>
          <p:nvSpPr>
            <p:cNvPr id="26145" name="Freeform 60"/>
            <p:cNvSpPr>
              <a:spLocks/>
            </p:cNvSpPr>
            <p:nvPr/>
          </p:nvSpPr>
          <p:spPr bwMode="auto">
            <a:xfrm>
              <a:off x="4337" y="3341"/>
              <a:ext cx="1315" cy="68"/>
            </a:xfrm>
            <a:custGeom>
              <a:avLst/>
              <a:gdLst>
                <a:gd name="T0" fmla="*/ 36 w 1315"/>
                <a:gd name="T1" fmla="*/ 42 h 68"/>
                <a:gd name="T2" fmla="*/ 81 w 1315"/>
                <a:gd name="T3" fmla="*/ 37 h 68"/>
                <a:gd name="T4" fmla="*/ 117 w 1315"/>
                <a:gd name="T5" fmla="*/ 35 h 68"/>
                <a:gd name="T6" fmla="*/ 159 w 1315"/>
                <a:gd name="T7" fmla="*/ 35 h 68"/>
                <a:gd name="T8" fmla="*/ 195 w 1315"/>
                <a:gd name="T9" fmla="*/ 42 h 68"/>
                <a:gd name="T10" fmla="*/ 234 w 1315"/>
                <a:gd name="T11" fmla="*/ 42 h 68"/>
                <a:gd name="T12" fmla="*/ 271 w 1315"/>
                <a:gd name="T13" fmla="*/ 45 h 68"/>
                <a:gd name="T14" fmla="*/ 309 w 1315"/>
                <a:gd name="T15" fmla="*/ 39 h 68"/>
                <a:gd name="T16" fmla="*/ 356 w 1315"/>
                <a:gd name="T17" fmla="*/ 51 h 68"/>
                <a:gd name="T18" fmla="*/ 398 w 1315"/>
                <a:gd name="T19" fmla="*/ 51 h 68"/>
                <a:gd name="T20" fmla="*/ 443 w 1315"/>
                <a:gd name="T21" fmla="*/ 48 h 68"/>
                <a:gd name="T22" fmla="*/ 478 w 1315"/>
                <a:gd name="T23" fmla="*/ 50 h 68"/>
                <a:gd name="T24" fmla="*/ 526 w 1315"/>
                <a:gd name="T25" fmla="*/ 51 h 68"/>
                <a:gd name="T26" fmla="*/ 571 w 1315"/>
                <a:gd name="T27" fmla="*/ 50 h 68"/>
                <a:gd name="T28" fmla="*/ 613 w 1315"/>
                <a:gd name="T29" fmla="*/ 51 h 68"/>
                <a:gd name="T30" fmla="*/ 657 w 1315"/>
                <a:gd name="T31" fmla="*/ 48 h 68"/>
                <a:gd name="T32" fmla="*/ 699 w 1315"/>
                <a:gd name="T33" fmla="*/ 47 h 68"/>
                <a:gd name="T34" fmla="*/ 746 w 1315"/>
                <a:gd name="T35" fmla="*/ 47 h 68"/>
                <a:gd name="T36" fmla="*/ 780 w 1315"/>
                <a:gd name="T37" fmla="*/ 48 h 68"/>
                <a:gd name="T38" fmla="*/ 830 w 1315"/>
                <a:gd name="T39" fmla="*/ 47 h 68"/>
                <a:gd name="T40" fmla="*/ 871 w 1315"/>
                <a:gd name="T41" fmla="*/ 41 h 68"/>
                <a:gd name="T42" fmla="*/ 910 w 1315"/>
                <a:gd name="T43" fmla="*/ 34 h 68"/>
                <a:gd name="T44" fmla="*/ 958 w 1315"/>
                <a:gd name="T45" fmla="*/ 34 h 68"/>
                <a:gd name="T46" fmla="*/ 986 w 1315"/>
                <a:gd name="T47" fmla="*/ 25 h 68"/>
                <a:gd name="T48" fmla="*/ 1035 w 1315"/>
                <a:gd name="T49" fmla="*/ 15 h 68"/>
                <a:gd name="T50" fmla="*/ 1094 w 1315"/>
                <a:gd name="T51" fmla="*/ 6 h 68"/>
                <a:gd name="T52" fmla="*/ 1136 w 1315"/>
                <a:gd name="T53" fmla="*/ 0 h 68"/>
                <a:gd name="T54" fmla="*/ 1184 w 1315"/>
                <a:gd name="T55" fmla="*/ 10 h 68"/>
                <a:gd name="T56" fmla="*/ 1247 w 1315"/>
                <a:gd name="T57" fmla="*/ 4 h 68"/>
                <a:gd name="T58" fmla="*/ 1278 w 1315"/>
                <a:gd name="T59" fmla="*/ 17 h 68"/>
                <a:gd name="T60" fmla="*/ 1303 w 1315"/>
                <a:gd name="T61" fmla="*/ 34 h 68"/>
                <a:gd name="T62" fmla="*/ 1278 w 1315"/>
                <a:gd name="T63" fmla="*/ 39 h 68"/>
                <a:gd name="T64" fmla="*/ 1255 w 1315"/>
                <a:gd name="T65" fmla="*/ 44 h 68"/>
                <a:gd name="T66" fmla="*/ 1206 w 1315"/>
                <a:gd name="T67" fmla="*/ 42 h 68"/>
                <a:gd name="T68" fmla="*/ 1170 w 1315"/>
                <a:gd name="T69" fmla="*/ 44 h 68"/>
                <a:gd name="T70" fmla="*/ 1114 w 1315"/>
                <a:gd name="T71" fmla="*/ 38 h 68"/>
                <a:gd name="T72" fmla="*/ 1088 w 1315"/>
                <a:gd name="T73" fmla="*/ 41 h 68"/>
                <a:gd name="T74" fmla="*/ 1063 w 1315"/>
                <a:gd name="T75" fmla="*/ 45 h 68"/>
                <a:gd name="T76" fmla="*/ 1006 w 1315"/>
                <a:gd name="T77" fmla="*/ 48 h 68"/>
                <a:gd name="T78" fmla="*/ 964 w 1315"/>
                <a:gd name="T79" fmla="*/ 50 h 68"/>
                <a:gd name="T80" fmla="*/ 930 w 1315"/>
                <a:gd name="T81" fmla="*/ 45 h 68"/>
                <a:gd name="T82" fmla="*/ 896 w 1315"/>
                <a:gd name="T83" fmla="*/ 50 h 68"/>
                <a:gd name="T84" fmla="*/ 854 w 1315"/>
                <a:gd name="T85" fmla="*/ 51 h 68"/>
                <a:gd name="T86" fmla="*/ 816 w 1315"/>
                <a:gd name="T87" fmla="*/ 59 h 68"/>
                <a:gd name="T88" fmla="*/ 769 w 1315"/>
                <a:gd name="T89" fmla="*/ 55 h 68"/>
                <a:gd name="T90" fmla="*/ 715 w 1315"/>
                <a:gd name="T91" fmla="*/ 55 h 68"/>
                <a:gd name="T92" fmla="*/ 671 w 1315"/>
                <a:gd name="T93" fmla="*/ 55 h 68"/>
                <a:gd name="T94" fmla="*/ 630 w 1315"/>
                <a:gd name="T95" fmla="*/ 57 h 68"/>
                <a:gd name="T96" fmla="*/ 576 w 1315"/>
                <a:gd name="T97" fmla="*/ 59 h 68"/>
                <a:gd name="T98" fmla="*/ 529 w 1315"/>
                <a:gd name="T99" fmla="*/ 60 h 68"/>
                <a:gd name="T100" fmla="*/ 487 w 1315"/>
                <a:gd name="T101" fmla="*/ 63 h 68"/>
                <a:gd name="T102" fmla="*/ 432 w 1315"/>
                <a:gd name="T103" fmla="*/ 63 h 68"/>
                <a:gd name="T104" fmla="*/ 379 w 1315"/>
                <a:gd name="T105" fmla="*/ 64 h 68"/>
                <a:gd name="T106" fmla="*/ 317 w 1315"/>
                <a:gd name="T107" fmla="*/ 63 h 68"/>
                <a:gd name="T108" fmla="*/ 273 w 1315"/>
                <a:gd name="T109" fmla="*/ 61 h 68"/>
                <a:gd name="T110" fmla="*/ 231 w 1315"/>
                <a:gd name="T111" fmla="*/ 64 h 68"/>
                <a:gd name="T112" fmla="*/ 175 w 1315"/>
                <a:gd name="T113" fmla="*/ 63 h 68"/>
                <a:gd name="T114" fmla="*/ 136 w 1315"/>
                <a:gd name="T115" fmla="*/ 57 h 68"/>
                <a:gd name="T116" fmla="*/ 103 w 1315"/>
                <a:gd name="T117" fmla="*/ 55 h 68"/>
                <a:gd name="T118" fmla="*/ 53 w 1315"/>
                <a:gd name="T119" fmla="*/ 59 h 68"/>
                <a:gd name="T120" fmla="*/ 3 w 1315"/>
                <a:gd name="T121" fmla="*/ 60 h 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15"/>
                <a:gd name="T184" fmla="*/ 0 h 68"/>
                <a:gd name="T185" fmla="*/ 1315 w 1315"/>
                <a:gd name="T186" fmla="*/ 68 h 6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15" h="68">
                  <a:moveTo>
                    <a:pt x="0" y="42"/>
                  </a:moveTo>
                  <a:lnTo>
                    <a:pt x="3" y="42"/>
                  </a:lnTo>
                  <a:lnTo>
                    <a:pt x="6" y="42"/>
                  </a:lnTo>
                  <a:lnTo>
                    <a:pt x="8" y="42"/>
                  </a:lnTo>
                  <a:lnTo>
                    <a:pt x="11" y="44"/>
                  </a:lnTo>
                  <a:lnTo>
                    <a:pt x="14" y="44"/>
                  </a:lnTo>
                  <a:lnTo>
                    <a:pt x="17" y="44"/>
                  </a:lnTo>
                  <a:lnTo>
                    <a:pt x="17" y="45"/>
                  </a:lnTo>
                  <a:lnTo>
                    <a:pt x="20" y="44"/>
                  </a:lnTo>
                  <a:lnTo>
                    <a:pt x="22" y="42"/>
                  </a:lnTo>
                  <a:lnTo>
                    <a:pt x="25" y="42"/>
                  </a:lnTo>
                  <a:lnTo>
                    <a:pt x="28" y="42"/>
                  </a:lnTo>
                  <a:lnTo>
                    <a:pt x="31" y="42"/>
                  </a:lnTo>
                  <a:lnTo>
                    <a:pt x="34" y="44"/>
                  </a:lnTo>
                  <a:lnTo>
                    <a:pt x="34" y="42"/>
                  </a:lnTo>
                  <a:lnTo>
                    <a:pt x="36" y="42"/>
                  </a:lnTo>
                  <a:lnTo>
                    <a:pt x="39" y="41"/>
                  </a:lnTo>
                  <a:lnTo>
                    <a:pt x="42" y="41"/>
                  </a:lnTo>
                  <a:lnTo>
                    <a:pt x="45" y="41"/>
                  </a:lnTo>
                  <a:lnTo>
                    <a:pt x="48" y="42"/>
                  </a:lnTo>
                  <a:lnTo>
                    <a:pt x="50" y="42"/>
                  </a:lnTo>
                  <a:lnTo>
                    <a:pt x="53" y="42"/>
                  </a:lnTo>
                  <a:lnTo>
                    <a:pt x="56" y="42"/>
                  </a:lnTo>
                  <a:lnTo>
                    <a:pt x="59" y="44"/>
                  </a:lnTo>
                  <a:lnTo>
                    <a:pt x="64" y="42"/>
                  </a:lnTo>
                  <a:lnTo>
                    <a:pt x="67" y="42"/>
                  </a:lnTo>
                  <a:lnTo>
                    <a:pt x="67" y="41"/>
                  </a:lnTo>
                  <a:lnTo>
                    <a:pt x="70" y="41"/>
                  </a:lnTo>
                  <a:lnTo>
                    <a:pt x="73" y="39"/>
                  </a:lnTo>
                  <a:lnTo>
                    <a:pt x="76" y="38"/>
                  </a:lnTo>
                  <a:lnTo>
                    <a:pt x="78" y="38"/>
                  </a:lnTo>
                  <a:lnTo>
                    <a:pt x="81" y="37"/>
                  </a:lnTo>
                  <a:lnTo>
                    <a:pt x="84" y="37"/>
                  </a:lnTo>
                  <a:lnTo>
                    <a:pt x="87" y="37"/>
                  </a:lnTo>
                  <a:lnTo>
                    <a:pt x="87" y="38"/>
                  </a:lnTo>
                  <a:lnTo>
                    <a:pt x="90" y="38"/>
                  </a:lnTo>
                  <a:lnTo>
                    <a:pt x="92" y="38"/>
                  </a:lnTo>
                  <a:lnTo>
                    <a:pt x="94" y="38"/>
                  </a:lnTo>
                  <a:lnTo>
                    <a:pt x="94" y="39"/>
                  </a:lnTo>
                  <a:lnTo>
                    <a:pt x="97" y="38"/>
                  </a:lnTo>
                  <a:lnTo>
                    <a:pt x="100" y="38"/>
                  </a:lnTo>
                  <a:lnTo>
                    <a:pt x="103" y="38"/>
                  </a:lnTo>
                  <a:lnTo>
                    <a:pt x="105" y="38"/>
                  </a:lnTo>
                  <a:lnTo>
                    <a:pt x="108" y="38"/>
                  </a:lnTo>
                  <a:lnTo>
                    <a:pt x="111" y="38"/>
                  </a:lnTo>
                  <a:lnTo>
                    <a:pt x="114" y="38"/>
                  </a:lnTo>
                  <a:lnTo>
                    <a:pt x="114" y="37"/>
                  </a:lnTo>
                  <a:lnTo>
                    <a:pt x="117" y="35"/>
                  </a:lnTo>
                  <a:lnTo>
                    <a:pt x="119" y="34"/>
                  </a:lnTo>
                  <a:lnTo>
                    <a:pt x="122" y="34"/>
                  </a:lnTo>
                  <a:lnTo>
                    <a:pt x="125" y="34"/>
                  </a:lnTo>
                  <a:lnTo>
                    <a:pt x="128" y="32"/>
                  </a:lnTo>
                  <a:lnTo>
                    <a:pt x="131" y="32"/>
                  </a:lnTo>
                  <a:lnTo>
                    <a:pt x="133" y="32"/>
                  </a:lnTo>
                  <a:lnTo>
                    <a:pt x="136" y="30"/>
                  </a:lnTo>
                  <a:lnTo>
                    <a:pt x="139" y="32"/>
                  </a:lnTo>
                  <a:lnTo>
                    <a:pt x="142" y="32"/>
                  </a:lnTo>
                  <a:lnTo>
                    <a:pt x="142" y="34"/>
                  </a:lnTo>
                  <a:lnTo>
                    <a:pt x="145" y="35"/>
                  </a:lnTo>
                  <a:lnTo>
                    <a:pt x="145" y="37"/>
                  </a:lnTo>
                  <a:lnTo>
                    <a:pt x="150" y="37"/>
                  </a:lnTo>
                  <a:lnTo>
                    <a:pt x="153" y="37"/>
                  </a:lnTo>
                  <a:lnTo>
                    <a:pt x="156" y="37"/>
                  </a:lnTo>
                  <a:lnTo>
                    <a:pt x="159" y="35"/>
                  </a:lnTo>
                  <a:lnTo>
                    <a:pt x="161" y="37"/>
                  </a:lnTo>
                  <a:lnTo>
                    <a:pt x="164" y="37"/>
                  </a:lnTo>
                  <a:lnTo>
                    <a:pt x="167" y="38"/>
                  </a:lnTo>
                  <a:lnTo>
                    <a:pt x="170" y="38"/>
                  </a:lnTo>
                  <a:lnTo>
                    <a:pt x="173" y="38"/>
                  </a:lnTo>
                  <a:lnTo>
                    <a:pt x="173" y="37"/>
                  </a:lnTo>
                  <a:lnTo>
                    <a:pt x="175" y="37"/>
                  </a:lnTo>
                  <a:lnTo>
                    <a:pt x="178" y="37"/>
                  </a:lnTo>
                  <a:lnTo>
                    <a:pt x="181" y="38"/>
                  </a:lnTo>
                  <a:lnTo>
                    <a:pt x="181" y="39"/>
                  </a:lnTo>
                  <a:lnTo>
                    <a:pt x="184" y="39"/>
                  </a:lnTo>
                  <a:lnTo>
                    <a:pt x="187" y="38"/>
                  </a:lnTo>
                  <a:lnTo>
                    <a:pt x="189" y="39"/>
                  </a:lnTo>
                  <a:lnTo>
                    <a:pt x="192" y="41"/>
                  </a:lnTo>
                  <a:lnTo>
                    <a:pt x="192" y="42"/>
                  </a:lnTo>
                  <a:lnTo>
                    <a:pt x="195" y="42"/>
                  </a:lnTo>
                  <a:lnTo>
                    <a:pt x="198" y="42"/>
                  </a:lnTo>
                  <a:lnTo>
                    <a:pt x="201" y="41"/>
                  </a:lnTo>
                  <a:lnTo>
                    <a:pt x="203" y="41"/>
                  </a:lnTo>
                  <a:lnTo>
                    <a:pt x="206" y="41"/>
                  </a:lnTo>
                  <a:lnTo>
                    <a:pt x="209" y="41"/>
                  </a:lnTo>
                  <a:lnTo>
                    <a:pt x="215" y="41"/>
                  </a:lnTo>
                  <a:lnTo>
                    <a:pt x="217" y="41"/>
                  </a:lnTo>
                  <a:lnTo>
                    <a:pt x="220" y="42"/>
                  </a:lnTo>
                  <a:lnTo>
                    <a:pt x="220" y="44"/>
                  </a:lnTo>
                  <a:lnTo>
                    <a:pt x="223" y="44"/>
                  </a:lnTo>
                  <a:lnTo>
                    <a:pt x="223" y="45"/>
                  </a:lnTo>
                  <a:lnTo>
                    <a:pt x="226" y="45"/>
                  </a:lnTo>
                  <a:lnTo>
                    <a:pt x="229" y="45"/>
                  </a:lnTo>
                  <a:lnTo>
                    <a:pt x="231" y="45"/>
                  </a:lnTo>
                  <a:lnTo>
                    <a:pt x="234" y="44"/>
                  </a:lnTo>
                  <a:lnTo>
                    <a:pt x="234" y="42"/>
                  </a:lnTo>
                  <a:lnTo>
                    <a:pt x="237" y="42"/>
                  </a:lnTo>
                  <a:lnTo>
                    <a:pt x="237" y="41"/>
                  </a:lnTo>
                  <a:lnTo>
                    <a:pt x="240" y="41"/>
                  </a:lnTo>
                  <a:lnTo>
                    <a:pt x="243" y="41"/>
                  </a:lnTo>
                  <a:lnTo>
                    <a:pt x="245" y="41"/>
                  </a:lnTo>
                  <a:lnTo>
                    <a:pt x="248" y="41"/>
                  </a:lnTo>
                  <a:lnTo>
                    <a:pt x="251" y="41"/>
                  </a:lnTo>
                  <a:lnTo>
                    <a:pt x="254" y="41"/>
                  </a:lnTo>
                  <a:lnTo>
                    <a:pt x="257" y="41"/>
                  </a:lnTo>
                  <a:lnTo>
                    <a:pt x="259" y="41"/>
                  </a:lnTo>
                  <a:lnTo>
                    <a:pt x="259" y="42"/>
                  </a:lnTo>
                  <a:lnTo>
                    <a:pt x="262" y="44"/>
                  </a:lnTo>
                  <a:lnTo>
                    <a:pt x="265" y="44"/>
                  </a:lnTo>
                  <a:lnTo>
                    <a:pt x="265" y="45"/>
                  </a:lnTo>
                  <a:lnTo>
                    <a:pt x="268" y="45"/>
                  </a:lnTo>
                  <a:lnTo>
                    <a:pt x="271" y="45"/>
                  </a:lnTo>
                  <a:lnTo>
                    <a:pt x="273" y="45"/>
                  </a:lnTo>
                  <a:lnTo>
                    <a:pt x="276" y="44"/>
                  </a:lnTo>
                  <a:lnTo>
                    <a:pt x="279" y="44"/>
                  </a:lnTo>
                  <a:lnTo>
                    <a:pt x="282" y="44"/>
                  </a:lnTo>
                  <a:lnTo>
                    <a:pt x="282" y="45"/>
                  </a:lnTo>
                  <a:lnTo>
                    <a:pt x="284" y="44"/>
                  </a:lnTo>
                  <a:lnTo>
                    <a:pt x="286" y="44"/>
                  </a:lnTo>
                  <a:lnTo>
                    <a:pt x="289" y="42"/>
                  </a:lnTo>
                  <a:lnTo>
                    <a:pt x="292" y="42"/>
                  </a:lnTo>
                  <a:lnTo>
                    <a:pt x="292" y="44"/>
                  </a:lnTo>
                  <a:lnTo>
                    <a:pt x="295" y="42"/>
                  </a:lnTo>
                  <a:lnTo>
                    <a:pt x="298" y="41"/>
                  </a:lnTo>
                  <a:lnTo>
                    <a:pt x="300" y="41"/>
                  </a:lnTo>
                  <a:lnTo>
                    <a:pt x="303" y="41"/>
                  </a:lnTo>
                  <a:lnTo>
                    <a:pt x="306" y="39"/>
                  </a:lnTo>
                  <a:lnTo>
                    <a:pt x="309" y="39"/>
                  </a:lnTo>
                  <a:lnTo>
                    <a:pt x="312" y="41"/>
                  </a:lnTo>
                  <a:lnTo>
                    <a:pt x="314" y="41"/>
                  </a:lnTo>
                  <a:lnTo>
                    <a:pt x="317" y="41"/>
                  </a:lnTo>
                  <a:lnTo>
                    <a:pt x="320" y="41"/>
                  </a:lnTo>
                  <a:lnTo>
                    <a:pt x="323" y="42"/>
                  </a:lnTo>
                  <a:lnTo>
                    <a:pt x="326" y="44"/>
                  </a:lnTo>
                  <a:lnTo>
                    <a:pt x="328" y="45"/>
                  </a:lnTo>
                  <a:lnTo>
                    <a:pt x="331" y="48"/>
                  </a:lnTo>
                  <a:lnTo>
                    <a:pt x="337" y="50"/>
                  </a:lnTo>
                  <a:lnTo>
                    <a:pt x="340" y="51"/>
                  </a:lnTo>
                  <a:lnTo>
                    <a:pt x="342" y="52"/>
                  </a:lnTo>
                  <a:lnTo>
                    <a:pt x="345" y="51"/>
                  </a:lnTo>
                  <a:lnTo>
                    <a:pt x="348" y="51"/>
                  </a:lnTo>
                  <a:lnTo>
                    <a:pt x="351" y="51"/>
                  </a:lnTo>
                  <a:lnTo>
                    <a:pt x="354" y="51"/>
                  </a:lnTo>
                  <a:lnTo>
                    <a:pt x="356" y="51"/>
                  </a:lnTo>
                  <a:lnTo>
                    <a:pt x="356" y="50"/>
                  </a:lnTo>
                  <a:lnTo>
                    <a:pt x="359" y="50"/>
                  </a:lnTo>
                  <a:lnTo>
                    <a:pt x="362" y="50"/>
                  </a:lnTo>
                  <a:lnTo>
                    <a:pt x="365" y="50"/>
                  </a:lnTo>
                  <a:lnTo>
                    <a:pt x="365" y="51"/>
                  </a:lnTo>
                  <a:lnTo>
                    <a:pt x="367" y="51"/>
                  </a:lnTo>
                  <a:lnTo>
                    <a:pt x="370" y="51"/>
                  </a:lnTo>
                  <a:lnTo>
                    <a:pt x="373" y="51"/>
                  </a:lnTo>
                  <a:lnTo>
                    <a:pt x="379" y="51"/>
                  </a:lnTo>
                  <a:lnTo>
                    <a:pt x="381" y="50"/>
                  </a:lnTo>
                  <a:lnTo>
                    <a:pt x="384" y="51"/>
                  </a:lnTo>
                  <a:lnTo>
                    <a:pt x="387" y="51"/>
                  </a:lnTo>
                  <a:lnTo>
                    <a:pt x="390" y="51"/>
                  </a:lnTo>
                  <a:lnTo>
                    <a:pt x="393" y="51"/>
                  </a:lnTo>
                  <a:lnTo>
                    <a:pt x="395" y="51"/>
                  </a:lnTo>
                  <a:lnTo>
                    <a:pt x="398" y="51"/>
                  </a:lnTo>
                  <a:lnTo>
                    <a:pt x="401" y="50"/>
                  </a:lnTo>
                  <a:lnTo>
                    <a:pt x="404" y="50"/>
                  </a:lnTo>
                  <a:lnTo>
                    <a:pt x="407" y="50"/>
                  </a:lnTo>
                  <a:lnTo>
                    <a:pt x="409" y="48"/>
                  </a:lnTo>
                  <a:lnTo>
                    <a:pt x="412" y="48"/>
                  </a:lnTo>
                  <a:lnTo>
                    <a:pt x="415" y="48"/>
                  </a:lnTo>
                  <a:lnTo>
                    <a:pt x="418" y="48"/>
                  </a:lnTo>
                  <a:lnTo>
                    <a:pt x="421" y="48"/>
                  </a:lnTo>
                  <a:lnTo>
                    <a:pt x="423" y="48"/>
                  </a:lnTo>
                  <a:lnTo>
                    <a:pt x="426" y="48"/>
                  </a:lnTo>
                  <a:lnTo>
                    <a:pt x="429" y="48"/>
                  </a:lnTo>
                  <a:lnTo>
                    <a:pt x="432" y="48"/>
                  </a:lnTo>
                  <a:lnTo>
                    <a:pt x="435" y="48"/>
                  </a:lnTo>
                  <a:lnTo>
                    <a:pt x="437" y="48"/>
                  </a:lnTo>
                  <a:lnTo>
                    <a:pt x="440" y="48"/>
                  </a:lnTo>
                  <a:lnTo>
                    <a:pt x="443" y="48"/>
                  </a:lnTo>
                  <a:lnTo>
                    <a:pt x="443" y="50"/>
                  </a:lnTo>
                  <a:lnTo>
                    <a:pt x="446" y="50"/>
                  </a:lnTo>
                  <a:lnTo>
                    <a:pt x="449" y="50"/>
                  </a:lnTo>
                  <a:lnTo>
                    <a:pt x="451" y="50"/>
                  </a:lnTo>
                  <a:lnTo>
                    <a:pt x="454" y="50"/>
                  </a:lnTo>
                  <a:lnTo>
                    <a:pt x="457" y="50"/>
                  </a:lnTo>
                  <a:lnTo>
                    <a:pt x="460" y="50"/>
                  </a:lnTo>
                  <a:lnTo>
                    <a:pt x="463" y="50"/>
                  </a:lnTo>
                  <a:lnTo>
                    <a:pt x="465" y="50"/>
                  </a:lnTo>
                  <a:lnTo>
                    <a:pt x="468" y="50"/>
                  </a:lnTo>
                  <a:lnTo>
                    <a:pt x="468" y="51"/>
                  </a:lnTo>
                  <a:lnTo>
                    <a:pt x="470" y="51"/>
                  </a:lnTo>
                  <a:lnTo>
                    <a:pt x="473" y="51"/>
                  </a:lnTo>
                  <a:lnTo>
                    <a:pt x="476" y="51"/>
                  </a:lnTo>
                  <a:lnTo>
                    <a:pt x="476" y="50"/>
                  </a:lnTo>
                  <a:lnTo>
                    <a:pt x="478" y="50"/>
                  </a:lnTo>
                  <a:lnTo>
                    <a:pt x="481" y="50"/>
                  </a:lnTo>
                  <a:lnTo>
                    <a:pt x="484" y="50"/>
                  </a:lnTo>
                  <a:lnTo>
                    <a:pt x="487" y="50"/>
                  </a:lnTo>
                  <a:lnTo>
                    <a:pt x="492" y="48"/>
                  </a:lnTo>
                  <a:lnTo>
                    <a:pt x="495" y="50"/>
                  </a:lnTo>
                  <a:lnTo>
                    <a:pt x="498" y="50"/>
                  </a:lnTo>
                  <a:lnTo>
                    <a:pt x="501" y="50"/>
                  </a:lnTo>
                  <a:lnTo>
                    <a:pt x="504" y="50"/>
                  </a:lnTo>
                  <a:lnTo>
                    <a:pt x="506" y="50"/>
                  </a:lnTo>
                  <a:lnTo>
                    <a:pt x="509" y="51"/>
                  </a:lnTo>
                  <a:lnTo>
                    <a:pt x="512" y="51"/>
                  </a:lnTo>
                  <a:lnTo>
                    <a:pt x="515" y="51"/>
                  </a:lnTo>
                  <a:lnTo>
                    <a:pt x="518" y="51"/>
                  </a:lnTo>
                  <a:lnTo>
                    <a:pt x="520" y="51"/>
                  </a:lnTo>
                  <a:lnTo>
                    <a:pt x="523" y="51"/>
                  </a:lnTo>
                  <a:lnTo>
                    <a:pt x="526" y="51"/>
                  </a:lnTo>
                  <a:lnTo>
                    <a:pt x="529" y="51"/>
                  </a:lnTo>
                  <a:lnTo>
                    <a:pt x="532" y="51"/>
                  </a:lnTo>
                  <a:lnTo>
                    <a:pt x="534" y="51"/>
                  </a:lnTo>
                  <a:lnTo>
                    <a:pt x="537" y="51"/>
                  </a:lnTo>
                  <a:lnTo>
                    <a:pt x="537" y="50"/>
                  </a:lnTo>
                  <a:lnTo>
                    <a:pt x="540" y="50"/>
                  </a:lnTo>
                  <a:lnTo>
                    <a:pt x="543" y="50"/>
                  </a:lnTo>
                  <a:lnTo>
                    <a:pt x="546" y="48"/>
                  </a:lnTo>
                  <a:lnTo>
                    <a:pt x="548" y="48"/>
                  </a:lnTo>
                  <a:lnTo>
                    <a:pt x="551" y="48"/>
                  </a:lnTo>
                  <a:lnTo>
                    <a:pt x="554" y="48"/>
                  </a:lnTo>
                  <a:lnTo>
                    <a:pt x="557" y="48"/>
                  </a:lnTo>
                  <a:lnTo>
                    <a:pt x="562" y="50"/>
                  </a:lnTo>
                  <a:lnTo>
                    <a:pt x="565" y="50"/>
                  </a:lnTo>
                  <a:lnTo>
                    <a:pt x="568" y="50"/>
                  </a:lnTo>
                  <a:lnTo>
                    <a:pt x="571" y="50"/>
                  </a:lnTo>
                  <a:lnTo>
                    <a:pt x="574" y="50"/>
                  </a:lnTo>
                  <a:lnTo>
                    <a:pt x="576" y="50"/>
                  </a:lnTo>
                  <a:lnTo>
                    <a:pt x="579" y="50"/>
                  </a:lnTo>
                  <a:lnTo>
                    <a:pt x="582" y="50"/>
                  </a:lnTo>
                  <a:lnTo>
                    <a:pt x="582" y="48"/>
                  </a:lnTo>
                  <a:lnTo>
                    <a:pt x="585" y="48"/>
                  </a:lnTo>
                  <a:lnTo>
                    <a:pt x="588" y="48"/>
                  </a:lnTo>
                  <a:lnTo>
                    <a:pt x="590" y="48"/>
                  </a:lnTo>
                  <a:lnTo>
                    <a:pt x="593" y="50"/>
                  </a:lnTo>
                  <a:lnTo>
                    <a:pt x="596" y="50"/>
                  </a:lnTo>
                  <a:lnTo>
                    <a:pt x="599" y="50"/>
                  </a:lnTo>
                  <a:lnTo>
                    <a:pt x="602" y="50"/>
                  </a:lnTo>
                  <a:lnTo>
                    <a:pt x="604" y="51"/>
                  </a:lnTo>
                  <a:lnTo>
                    <a:pt x="607" y="51"/>
                  </a:lnTo>
                  <a:lnTo>
                    <a:pt x="610" y="51"/>
                  </a:lnTo>
                  <a:lnTo>
                    <a:pt x="613" y="51"/>
                  </a:lnTo>
                  <a:lnTo>
                    <a:pt x="616" y="50"/>
                  </a:lnTo>
                  <a:lnTo>
                    <a:pt x="618" y="50"/>
                  </a:lnTo>
                  <a:lnTo>
                    <a:pt x="621" y="50"/>
                  </a:lnTo>
                  <a:lnTo>
                    <a:pt x="624" y="50"/>
                  </a:lnTo>
                  <a:lnTo>
                    <a:pt x="627" y="50"/>
                  </a:lnTo>
                  <a:lnTo>
                    <a:pt x="630" y="50"/>
                  </a:lnTo>
                  <a:lnTo>
                    <a:pt x="632" y="50"/>
                  </a:lnTo>
                  <a:lnTo>
                    <a:pt x="635" y="50"/>
                  </a:lnTo>
                  <a:lnTo>
                    <a:pt x="638" y="48"/>
                  </a:lnTo>
                  <a:lnTo>
                    <a:pt x="641" y="48"/>
                  </a:lnTo>
                  <a:lnTo>
                    <a:pt x="644" y="48"/>
                  </a:lnTo>
                  <a:lnTo>
                    <a:pt x="646" y="48"/>
                  </a:lnTo>
                  <a:lnTo>
                    <a:pt x="649" y="48"/>
                  </a:lnTo>
                  <a:lnTo>
                    <a:pt x="652" y="48"/>
                  </a:lnTo>
                  <a:lnTo>
                    <a:pt x="655" y="48"/>
                  </a:lnTo>
                  <a:lnTo>
                    <a:pt x="657" y="48"/>
                  </a:lnTo>
                  <a:lnTo>
                    <a:pt x="659" y="48"/>
                  </a:lnTo>
                  <a:lnTo>
                    <a:pt x="662" y="48"/>
                  </a:lnTo>
                  <a:lnTo>
                    <a:pt x="665" y="48"/>
                  </a:lnTo>
                  <a:lnTo>
                    <a:pt x="668" y="48"/>
                  </a:lnTo>
                  <a:lnTo>
                    <a:pt x="671" y="48"/>
                  </a:lnTo>
                  <a:lnTo>
                    <a:pt x="673" y="48"/>
                  </a:lnTo>
                  <a:lnTo>
                    <a:pt x="676" y="48"/>
                  </a:lnTo>
                  <a:lnTo>
                    <a:pt x="676" y="50"/>
                  </a:lnTo>
                  <a:lnTo>
                    <a:pt x="679" y="50"/>
                  </a:lnTo>
                  <a:lnTo>
                    <a:pt x="682" y="50"/>
                  </a:lnTo>
                  <a:lnTo>
                    <a:pt x="685" y="50"/>
                  </a:lnTo>
                  <a:lnTo>
                    <a:pt x="687" y="50"/>
                  </a:lnTo>
                  <a:lnTo>
                    <a:pt x="690" y="48"/>
                  </a:lnTo>
                  <a:lnTo>
                    <a:pt x="693" y="48"/>
                  </a:lnTo>
                  <a:lnTo>
                    <a:pt x="696" y="47"/>
                  </a:lnTo>
                  <a:lnTo>
                    <a:pt x="699" y="47"/>
                  </a:lnTo>
                  <a:lnTo>
                    <a:pt x="701" y="45"/>
                  </a:lnTo>
                  <a:lnTo>
                    <a:pt x="704" y="45"/>
                  </a:lnTo>
                  <a:lnTo>
                    <a:pt x="704" y="47"/>
                  </a:lnTo>
                  <a:lnTo>
                    <a:pt x="707" y="47"/>
                  </a:lnTo>
                  <a:lnTo>
                    <a:pt x="713" y="48"/>
                  </a:lnTo>
                  <a:lnTo>
                    <a:pt x="715" y="48"/>
                  </a:lnTo>
                  <a:lnTo>
                    <a:pt x="718" y="50"/>
                  </a:lnTo>
                  <a:lnTo>
                    <a:pt x="721" y="50"/>
                  </a:lnTo>
                  <a:lnTo>
                    <a:pt x="724" y="50"/>
                  </a:lnTo>
                  <a:lnTo>
                    <a:pt x="727" y="50"/>
                  </a:lnTo>
                  <a:lnTo>
                    <a:pt x="732" y="50"/>
                  </a:lnTo>
                  <a:lnTo>
                    <a:pt x="735" y="48"/>
                  </a:lnTo>
                  <a:lnTo>
                    <a:pt x="738" y="47"/>
                  </a:lnTo>
                  <a:lnTo>
                    <a:pt x="741" y="47"/>
                  </a:lnTo>
                  <a:lnTo>
                    <a:pt x="743" y="47"/>
                  </a:lnTo>
                  <a:lnTo>
                    <a:pt x="746" y="47"/>
                  </a:lnTo>
                  <a:lnTo>
                    <a:pt x="749" y="47"/>
                  </a:lnTo>
                  <a:lnTo>
                    <a:pt x="752" y="48"/>
                  </a:lnTo>
                  <a:lnTo>
                    <a:pt x="755" y="48"/>
                  </a:lnTo>
                  <a:lnTo>
                    <a:pt x="757" y="47"/>
                  </a:lnTo>
                  <a:lnTo>
                    <a:pt x="760" y="47"/>
                  </a:lnTo>
                  <a:lnTo>
                    <a:pt x="760" y="45"/>
                  </a:lnTo>
                  <a:lnTo>
                    <a:pt x="763" y="45"/>
                  </a:lnTo>
                  <a:lnTo>
                    <a:pt x="766" y="47"/>
                  </a:lnTo>
                  <a:lnTo>
                    <a:pt x="769" y="48"/>
                  </a:lnTo>
                  <a:lnTo>
                    <a:pt x="771" y="50"/>
                  </a:lnTo>
                  <a:lnTo>
                    <a:pt x="774" y="50"/>
                  </a:lnTo>
                  <a:lnTo>
                    <a:pt x="774" y="51"/>
                  </a:lnTo>
                  <a:lnTo>
                    <a:pt x="777" y="51"/>
                  </a:lnTo>
                  <a:lnTo>
                    <a:pt x="777" y="50"/>
                  </a:lnTo>
                  <a:lnTo>
                    <a:pt x="780" y="50"/>
                  </a:lnTo>
                  <a:lnTo>
                    <a:pt x="780" y="48"/>
                  </a:lnTo>
                  <a:lnTo>
                    <a:pt x="783" y="48"/>
                  </a:lnTo>
                  <a:lnTo>
                    <a:pt x="785" y="48"/>
                  </a:lnTo>
                  <a:lnTo>
                    <a:pt x="788" y="48"/>
                  </a:lnTo>
                  <a:lnTo>
                    <a:pt x="791" y="48"/>
                  </a:lnTo>
                  <a:lnTo>
                    <a:pt x="794" y="48"/>
                  </a:lnTo>
                  <a:lnTo>
                    <a:pt x="797" y="48"/>
                  </a:lnTo>
                  <a:lnTo>
                    <a:pt x="799" y="48"/>
                  </a:lnTo>
                  <a:lnTo>
                    <a:pt x="802" y="48"/>
                  </a:lnTo>
                  <a:lnTo>
                    <a:pt x="805" y="50"/>
                  </a:lnTo>
                  <a:lnTo>
                    <a:pt x="808" y="50"/>
                  </a:lnTo>
                  <a:lnTo>
                    <a:pt x="811" y="50"/>
                  </a:lnTo>
                  <a:lnTo>
                    <a:pt x="813" y="50"/>
                  </a:lnTo>
                  <a:lnTo>
                    <a:pt x="819" y="50"/>
                  </a:lnTo>
                  <a:lnTo>
                    <a:pt x="822" y="48"/>
                  </a:lnTo>
                  <a:lnTo>
                    <a:pt x="827" y="48"/>
                  </a:lnTo>
                  <a:lnTo>
                    <a:pt x="830" y="47"/>
                  </a:lnTo>
                  <a:lnTo>
                    <a:pt x="833" y="47"/>
                  </a:lnTo>
                  <a:lnTo>
                    <a:pt x="836" y="47"/>
                  </a:lnTo>
                  <a:lnTo>
                    <a:pt x="839" y="45"/>
                  </a:lnTo>
                  <a:lnTo>
                    <a:pt x="839" y="44"/>
                  </a:lnTo>
                  <a:lnTo>
                    <a:pt x="841" y="44"/>
                  </a:lnTo>
                  <a:lnTo>
                    <a:pt x="844" y="42"/>
                  </a:lnTo>
                  <a:lnTo>
                    <a:pt x="846" y="42"/>
                  </a:lnTo>
                  <a:lnTo>
                    <a:pt x="849" y="42"/>
                  </a:lnTo>
                  <a:lnTo>
                    <a:pt x="852" y="42"/>
                  </a:lnTo>
                  <a:lnTo>
                    <a:pt x="854" y="42"/>
                  </a:lnTo>
                  <a:lnTo>
                    <a:pt x="857" y="42"/>
                  </a:lnTo>
                  <a:lnTo>
                    <a:pt x="860" y="41"/>
                  </a:lnTo>
                  <a:lnTo>
                    <a:pt x="863" y="41"/>
                  </a:lnTo>
                  <a:lnTo>
                    <a:pt x="866" y="41"/>
                  </a:lnTo>
                  <a:lnTo>
                    <a:pt x="868" y="41"/>
                  </a:lnTo>
                  <a:lnTo>
                    <a:pt x="871" y="41"/>
                  </a:lnTo>
                  <a:lnTo>
                    <a:pt x="874" y="42"/>
                  </a:lnTo>
                  <a:lnTo>
                    <a:pt x="877" y="42"/>
                  </a:lnTo>
                  <a:lnTo>
                    <a:pt x="880" y="41"/>
                  </a:lnTo>
                  <a:lnTo>
                    <a:pt x="882" y="39"/>
                  </a:lnTo>
                  <a:lnTo>
                    <a:pt x="885" y="39"/>
                  </a:lnTo>
                  <a:lnTo>
                    <a:pt x="888" y="39"/>
                  </a:lnTo>
                  <a:lnTo>
                    <a:pt x="891" y="38"/>
                  </a:lnTo>
                  <a:lnTo>
                    <a:pt x="894" y="38"/>
                  </a:lnTo>
                  <a:lnTo>
                    <a:pt x="894" y="37"/>
                  </a:lnTo>
                  <a:lnTo>
                    <a:pt x="896" y="37"/>
                  </a:lnTo>
                  <a:lnTo>
                    <a:pt x="899" y="37"/>
                  </a:lnTo>
                  <a:lnTo>
                    <a:pt x="899" y="35"/>
                  </a:lnTo>
                  <a:lnTo>
                    <a:pt x="902" y="37"/>
                  </a:lnTo>
                  <a:lnTo>
                    <a:pt x="905" y="35"/>
                  </a:lnTo>
                  <a:lnTo>
                    <a:pt x="908" y="34"/>
                  </a:lnTo>
                  <a:lnTo>
                    <a:pt x="910" y="34"/>
                  </a:lnTo>
                  <a:lnTo>
                    <a:pt x="913" y="34"/>
                  </a:lnTo>
                  <a:lnTo>
                    <a:pt x="916" y="34"/>
                  </a:lnTo>
                  <a:lnTo>
                    <a:pt x="919" y="34"/>
                  </a:lnTo>
                  <a:lnTo>
                    <a:pt x="924" y="35"/>
                  </a:lnTo>
                  <a:lnTo>
                    <a:pt x="927" y="37"/>
                  </a:lnTo>
                  <a:lnTo>
                    <a:pt x="930" y="37"/>
                  </a:lnTo>
                  <a:lnTo>
                    <a:pt x="933" y="38"/>
                  </a:lnTo>
                  <a:lnTo>
                    <a:pt x="936" y="38"/>
                  </a:lnTo>
                  <a:lnTo>
                    <a:pt x="938" y="38"/>
                  </a:lnTo>
                  <a:lnTo>
                    <a:pt x="941" y="37"/>
                  </a:lnTo>
                  <a:lnTo>
                    <a:pt x="944" y="35"/>
                  </a:lnTo>
                  <a:lnTo>
                    <a:pt x="947" y="35"/>
                  </a:lnTo>
                  <a:lnTo>
                    <a:pt x="950" y="35"/>
                  </a:lnTo>
                  <a:lnTo>
                    <a:pt x="952" y="35"/>
                  </a:lnTo>
                  <a:lnTo>
                    <a:pt x="955" y="35"/>
                  </a:lnTo>
                  <a:lnTo>
                    <a:pt x="958" y="34"/>
                  </a:lnTo>
                  <a:lnTo>
                    <a:pt x="961" y="34"/>
                  </a:lnTo>
                  <a:lnTo>
                    <a:pt x="961" y="32"/>
                  </a:lnTo>
                  <a:lnTo>
                    <a:pt x="958" y="32"/>
                  </a:lnTo>
                  <a:lnTo>
                    <a:pt x="955" y="32"/>
                  </a:lnTo>
                  <a:lnTo>
                    <a:pt x="955" y="30"/>
                  </a:lnTo>
                  <a:lnTo>
                    <a:pt x="958" y="29"/>
                  </a:lnTo>
                  <a:lnTo>
                    <a:pt x="961" y="28"/>
                  </a:lnTo>
                  <a:lnTo>
                    <a:pt x="964" y="28"/>
                  </a:lnTo>
                  <a:lnTo>
                    <a:pt x="969" y="26"/>
                  </a:lnTo>
                  <a:lnTo>
                    <a:pt x="969" y="28"/>
                  </a:lnTo>
                  <a:lnTo>
                    <a:pt x="972" y="28"/>
                  </a:lnTo>
                  <a:lnTo>
                    <a:pt x="975" y="28"/>
                  </a:lnTo>
                  <a:lnTo>
                    <a:pt x="978" y="29"/>
                  </a:lnTo>
                  <a:lnTo>
                    <a:pt x="980" y="28"/>
                  </a:lnTo>
                  <a:lnTo>
                    <a:pt x="983" y="26"/>
                  </a:lnTo>
                  <a:lnTo>
                    <a:pt x="986" y="25"/>
                  </a:lnTo>
                  <a:lnTo>
                    <a:pt x="989" y="23"/>
                  </a:lnTo>
                  <a:lnTo>
                    <a:pt x="992" y="23"/>
                  </a:lnTo>
                  <a:lnTo>
                    <a:pt x="994" y="23"/>
                  </a:lnTo>
                  <a:lnTo>
                    <a:pt x="1000" y="22"/>
                  </a:lnTo>
                  <a:lnTo>
                    <a:pt x="1003" y="22"/>
                  </a:lnTo>
                  <a:lnTo>
                    <a:pt x="1008" y="22"/>
                  </a:lnTo>
                  <a:lnTo>
                    <a:pt x="1011" y="22"/>
                  </a:lnTo>
                  <a:lnTo>
                    <a:pt x="1014" y="22"/>
                  </a:lnTo>
                  <a:lnTo>
                    <a:pt x="1017" y="22"/>
                  </a:lnTo>
                  <a:lnTo>
                    <a:pt x="1020" y="20"/>
                  </a:lnTo>
                  <a:lnTo>
                    <a:pt x="1022" y="20"/>
                  </a:lnTo>
                  <a:lnTo>
                    <a:pt x="1025" y="19"/>
                  </a:lnTo>
                  <a:lnTo>
                    <a:pt x="1025" y="17"/>
                  </a:lnTo>
                  <a:lnTo>
                    <a:pt x="1028" y="16"/>
                  </a:lnTo>
                  <a:lnTo>
                    <a:pt x="1033" y="15"/>
                  </a:lnTo>
                  <a:lnTo>
                    <a:pt x="1035" y="15"/>
                  </a:lnTo>
                  <a:lnTo>
                    <a:pt x="1038" y="13"/>
                  </a:lnTo>
                  <a:lnTo>
                    <a:pt x="1044" y="12"/>
                  </a:lnTo>
                  <a:lnTo>
                    <a:pt x="1047" y="12"/>
                  </a:lnTo>
                  <a:lnTo>
                    <a:pt x="1049" y="10"/>
                  </a:lnTo>
                  <a:lnTo>
                    <a:pt x="1055" y="10"/>
                  </a:lnTo>
                  <a:lnTo>
                    <a:pt x="1058" y="10"/>
                  </a:lnTo>
                  <a:lnTo>
                    <a:pt x="1058" y="8"/>
                  </a:lnTo>
                  <a:lnTo>
                    <a:pt x="1061" y="7"/>
                  </a:lnTo>
                  <a:lnTo>
                    <a:pt x="1066" y="7"/>
                  </a:lnTo>
                  <a:lnTo>
                    <a:pt x="1072" y="6"/>
                  </a:lnTo>
                  <a:lnTo>
                    <a:pt x="1077" y="6"/>
                  </a:lnTo>
                  <a:lnTo>
                    <a:pt x="1080" y="6"/>
                  </a:lnTo>
                  <a:lnTo>
                    <a:pt x="1083" y="6"/>
                  </a:lnTo>
                  <a:lnTo>
                    <a:pt x="1088" y="6"/>
                  </a:lnTo>
                  <a:lnTo>
                    <a:pt x="1091" y="6"/>
                  </a:lnTo>
                  <a:lnTo>
                    <a:pt x="1094" y="6"/>
                  </a:lnTo>
                  <a:lnTo>
                    <a:pt x="1097" y="6"/>
                  </a:lnTo>
                  <a:lnTo>
                    <a:pt x="1100" y="6"/>
                  </a:lnTo>
                  <a:lnTo>
                    <a:pt x="1102" y="6"/>
                  </a:lnTo>
                  <a:lnTo>
                    <a:pt x="1105" y="6"/>
                  </a:lnTo>
                  <a:lnTo>
                    <a:pt x="1108" y="7"/>
                  </a:lnTo>
                  <a:lnTo>
                    <a:pt x="1111" y="7"/>
                  </a:lnTo>
                  <a:lnTo>
                    <a:pt x="1114" y="7"/>
                  </a:lnTo>
                  <a:lnTo>
                    <a:pt x="1116" y="6"/>
                  </a:lnTo>
                  <a:lnTo>
                    <a:pt x="1119" y="6"/>
                  </a:lnTo>
                  <a:lnTo>
                    <a:pt x="1122" y="6"/>
                  </a:lnTo>
                  <a:lnTo>
                    <a:pt x="1122" y="4"/>
                  </a:lnTo>
                  <a:lnTo>
                    <a:pt x="1125" y="3"/>
                  </a:lnTo>
                  <a:lnTo>
                    <a:pt x="1125" y="1"/>
                  </a:lnTo>
                  <a:lnTo>
                    <a:pt x="1128" y="1"/>
                  </a:lnTo>
                  <a:lnTo>
                    <a:pt x="1130" y="0"/>
                  </a:lnTo>
                  <a:lnTo>
                    <a:pt x="1136" y="0"/>
                  </a:lnTo>
                  <a:lnTo>
                    <a:pt x="1139" y="0"/>
                  </a:lnTo>
                  <a:lnTo>
                    <a:pt x="1142" y="0"/>
                  </a:lnTo>
                  <a:lnTo>
                    <a:pt x="1144" y="0"/>
                  </a:lnTo>
                  <a:lnTo>
                    <a:pt x="1147" y="1"/>
                  </a:lnTo>
                  <a:lnTo>
                    <a:pt x="1150" y="1"/>
                  </a:lnTo>
                  <a:lnTo>
                    <a:pt x="1153" y="3"/>
                  </a:lnTo>
                  <a:lnTo>
                    <a:pt x="1156" y="3"/>
                  </a:lnTo>
                  <a:lnTo>
                    <a:pt x="1158" y="4"/>
                  </a:lnTo>
                  <a:lnTo>
                    <a:pt x="1161" y="4"/>
                  </a:lnTo>
                  <a:lnTo>
                    <a:pt x="1164" y="6"/>
                  </a:lnTo>
                  <a:lnTo>
                    <a:pt x="1170" y="6"/>
                  </a:lnTo>
                  <a:lnTo>
                    <a:pt x="1172" y="6"/>
                  </a:lnTo>
                  <a:lnTo>
                    <a:pt x="1175" y="7"/>
                  </a:lnTo>
                  <a:lnTo>
                    <a:pt x="1178" y="8"/>
                  </a:lnTo>
                  <a:lnTo>
                    <a:pt x="1181" y="8"/>
                  </a:lnTo>
                  <a:lnTo>
                    <a:pt x="1184" y="10"/>
                  </a:lnTo>
                  <a:lnTo>
                    <a:pt x="1186" y="12"/>
                  </a:lnTo>
                  <a:lnTo>
                    <a:pt x="1189" y="13"/>
                  </a:lnTo>
                  <a:lnTo>
                    <a:pt x="1192" y="15"/>
                  </a:lnTo>
                  <a:lnTo>
                    <a:pt x="1198" y="17"/>
                  </a:lnTo>
                  <a:lnTo>
                    <a:pt x="1203" y="22"/>
                  </a:lnTo>
                  <a:lnTo>
                    <a:pt x="1209" y="25"/>
                  </a:lnTo>
                  <a:lnTo>
                    <a:pt x="1212" y="28"/>
                  </a:lnTo>
                  <a:lnTo>
                    <a:pt x="1217" y="29"/>
                  </a:lnTo>
                  <a:lnTo>
                    <a:pt x="1220" y="32"/>
                  </a:lnTo>
                  <a:lnTo>
                    <a:pt x="1222" y="32"/>
                  </a:lnTo>
                  <a:lnTo>
                    <a:pt x="1225" y="34"/>
                  </a:lnTo>
                  <a:lnTo>
                    <a:pt x="1239" y="8"/>
                  </a:lnTo>
                  <a:lnTo>
                    <a:pt x="1239" y="7"/>
                  </a:lnTo>
                  <a:lnTo>
                    <a:pt x="1241" y="6"/>
                  </a:lnTo>
                  <a:lnTo>
                    <a:pt x="1244" y="6"/>
                  </a:lnTo>
                  <a:lnTo>
                    <a:pt x="1247" y="4"/>
                  </a:lnTo>
                  <a:lnTo>
                    <a:pt x="1250" y="4"/>
                  </a:lnTo>
                  <a:lnTo>
                    <a:pt x="1253" y="4"/>
                  </a:lnTo>
                  <a:lnTo>
                    <a:pt x="1255" y="6"/>
                  </a:lnTo>
                  <a:lnTo>
                    <a:pt x="1258" y="6"/>
                  </a:lnTo>
                  <a:lnTo>
                    <a:pt x="1258" y="7"/>
                  </a:lnTo>
                  <a:lnTo>
                    <a:pt x="1261" y="8"/>
                  </a:lnTo>
                  <a:lnTo>
                    <a:pt x="1264" y="8"/>
                  </a:lnTo>
                  <a:lnTo>
                    <a:pt x="1264" y="7"/>
                  </a:lnTo>
                  <a:lnTo>
                    <a:pt x="1267" y="7"/>
                  </a:lnTo>
                  <a:lnTo>
                    <a:pt x="1269" y="7"/>
                  </a:lnTo>
                  <a:lnTo>
                    <a:pt x="1272" y="8"/>
                  </a:lnTo>
                  <a:lnTo>
                    <a:pt x="1275" y="8"/>
                  </a:lnTo>
                  <a:lnTo>
                    <a:pt x="1275" y="10"/>
                  </a:lnTo>
                  <a:lnTo>
                    <a:pt x="1278" y="15"/>
                  </a:lnTo>
                  <a:lnTo>
                    <a:pt x="1278" y="16"/>
                  </a:lnTo>
                  <a:lnTo>
                    <a:pt x="1278" y="17"/>
                  </a:lnTo>
                  <a:lnTo>
                    <a:pt x="1281" y="19"/>
                  </a:lnTo>
                  <a:lnTo>
                    <a:pt x="1283" y="20"/>
                  </a:lnTo>
                  <a:lnTo>
                    <a:pt x="1283" y="22"/>
                  </a:lnTo>
                  <a:lnTo>
                    <a:pt x="1286" y="23"/>
                  </a:lnTo>
                  <a:lnTo>
                    <a:pt x="1283" y="23"/>
                  </a:lnTo>
                  <a:lnTo>
                    <a:pt x="1286" y="23"/>
                  </a:lnTo>
                  <a:lnTo>
                    <a:pt x="1289" y="25"/>
                  </a:lnTo>
                  <a:lnTo>
                    <a:pt x="1289" y="26"/>
                  </a:lnTo>
                  <a:lnTo>
                    <a:pt x="1289" y="28"/>
                  </a:lnTo>
                  <a:lnTo>
                    <a:pt x="1289" y="29"/>
                  </a:lnTo>
                  <a:lnTo>
                    <a:pt x="1289" y="30"/>
                  </a:lnTo>
                  <a:lnTo>
                    <a:pt x="1292" y="30"/>
                  </a:lnTo>
                  <a:lnTo>
                    <a:pt x="1292" y="32"/>
                  </a:lnTo>
                  <a:lnTo>
                    <a:pt x="1295" y="32"/>
                  </a:lnTo>
                  <a:lnTo>
                    <a:pt x="1300" y="34"/>
                  </a:lnTo>
                  <a:lnTo>
                    <a:pt x="1303" y="34"/>
                  </a:lnTo>
                  <a:lnTo>
                    <a:pt x="1306" y="34"/>
                  </a:lnTo>
                  <a:lnTo>
                    <a:pt x="1309" y="34"/>
                  </a:lnTo>
                  <a:lnTo>
                    <a:pt x="1311" y="34"/>
                  </a:lnTo>
                  <a:lnTo>
                    <a:pt x="1314" y="34"/>
                  </a:lnTo>
                  <a:lnTo>
                    <a:pt x="1314" y="35"/>
                  </a:lnTo>
                  <a:lnTo>
                    <a:pt x="1314" y="37"/>
                  </a:lnTo>
                  <a:lnTo>
                    <a:pt x="1311" y="37"/>
                  </a:lnTo>
                  <a:lnTo>
                    <a:pt x="1309" y="37"/>
                  </a:lnTo>
                  <a:lnTo>
                    <a:pt x="1306" y="38"/>
                  </a:lnTo>
                  <a:lnTo>
                    <a:pt x="1303" y="38"/>
                  </a:lnTo>
                  <a:lnTo>
                    <a:pt x="1297" y="38"/>
                  </a:lnTo>
                  <a:lnTo>
                    <a:pt x="1295" y="39"/>
                  </a:lnTo>
                  <a:lnTo>
                    <a:pt x="1292" y="39"/>
                  </a:lnTo>
                  <a:lnTo>
                    <a:pt x="1286" y="39"/>
                  </a:lnTo>
                  <a:lnTo>
                    <a:pt x="1281" y="39"/>
                  </a:lnTo>
                  <a:lnTo>
                    <a:pt x="1278" y="39"/>
                  </a:lnTo>
                  <a:lnTo>
                    <a:pt x="1275" y="39"/>
                  </a:lnTo>
                  <a:lnTo>
                    <a:pt x="1272" y="39"/>
                  </a:lnTo>
                  <a:lnTo>
                    <a:pt x="1269" y="39"/>
                  </a:lnTo>
                  <a:lnTo>
                    <a:pt x="1267" y="39"/>
                  </a:lnTo>
                  <a:lnTo>
                    <a:pt x="1264" y="39"/>
                  </a:lnTo>
                  <a:lnTo>
                    <a:pt x="1261" y="39"/>
                  </a:lnTo>
                  <a:lnTo>
                    <a:pt x="1258" y="39"/>
                  </a:lnTo>
                  <a:lnTo>
                    <a:pt x="1255" y="39"/>
                  </a:lnTo>
                  <a:lnTo>
                    <a:pt x="1253" y="39"/>
                  </a:lnTo>
                  <a:lnTo>
                    <a:pt x="1250" y="41"/>
                  </a:lnTo>
                  <a:lnTo>
                    <a:pt x="1253" y="41"/>
                  </a:lnTo>
                  <a:lnTo>
                    <a:pt x="1255" y="42"/>
                  </a:lnTo>
                  <a:lnTo>
                    <a:pt x="1258" y="42"/>
                  </a:lnTo>
                  <a:lnTo>
                    <a:pt x="1261" y="42"/>
                  </a:lnTo>
                  <a:lnTo>
                    <a:pt x="1258" y="44"/>
                  </a:lnTo>
                  <a:lnTo>
                    <a:pt x="1255" y="44"/>
                  </a:lnTo>
                  <a:lnTo>
                    <a:pt x="1250" y="44"/>
                  </a:lnTo>
                  <a:lnTo>
                    <a:pt x="1247" y="44"/>
                  </a:lnTo>
                  <a:lnTo>
                    <a:pt x="1241" y="44"/>
                  </a:lnTo>
                  <a:lnTo>
                    <a:pt x="1239" y="42"/>
                  </a:lnTo>
                  <a:lnTo>
                    <a:pt x="1236" y="42"/>
                  </a:lnTo>
                  <a:lnTo>
                    <a:pt x="1233" y="42"/>
                  </a:lnTo>
                  <a:lnTo>
                    <a:pt x="1230" y="42"/>
                  </a:lnTo>
                  <a:lnTo>
                    <a:pt x="1227" y="44"/>
                  </a:lnTo>
                  <a:lnTo>
                    <a:pt x="1225" y="44"/>
                  </a:lnTo>
                  <a:lnTo>
                    <a:pt x="1222" y="44"/>
                  </a:lnTo>
                  <a:lnTo>
                    <a:pt x="1220" y="44"/>
                  </a:lnTo>
                  <a:lnTo>
                    <a:pt x="1217" y="44"/>
                  </a:lnTo>
                  <a:lnTo>
                    <a:pt x="1214" y="42"/>
                  </a:lnTo>
                  <a:lnTo>
                    <a:pt x="1212" y="42"/>
                  </a:lnTo>
                  <a:lnTo>
                    <a:pt x="1209" y="42"/>
                  </a:lnTo>
                  <a:lnTo>
                    <a:pt x="1206" y="42"/>
                  </a:lnTo>
                  <a:lnTo>
                    <a:pt x="1200" y="42"/>
                  </a:lnTo>
                  <a:lnTo>
                    <a:pt x="1195" y="42"/>
                  </a:lnTo>
                  <a:lnTo>
                    <a:pt x="1189" y="42"/>
                  </a:lnTo>
                  <a:lnTo>
                    <a:pt x="1186" y="41"/>
                  </a:lnTo>
                  <a:lnTo>
                    <a:pt x="1184" y="41"/>
                  </a:lnTo>
                  <a:lnTo>
                    <a:pt x="1181" y="41"/>
                  </a:lnTo>
                  <a:lnTo>
                    <a:pt x="1184" y="41"/>
                  </a:lnTo>
                  <a:lnTo>
                    <a:pt x="1184" y="42"/>
                  </a:lnTo>
                  <a:lnTo>
                    <a:pt x="1186" y="42"/>
                  </a:lnTo>
                  <a:lnTo>
                    <a:pt x="1189" y="44"/>
                  </a:lnTo>
                  <a:lnTo>
                    <a:pt x="1192" y="45"/>
                  </a:lnTo>
                  <a:lnTo>
                    <a:pt x="1189" y="45"/>
                  </a:lnTo>
                  <a:lnTo>
                    <a:pt x="1184" y="45"/>
                  </a:lnTo>
                  <a:lnTo>
                    <a:pt x="1181" y="44"/>
                  </a:lnTo>
                  <a:lnTo>
                    <a:pt x="1175" y="44"/>
                  </a:lnTo>
                  <a:lnTo>
                    <a:pt x="1170" y="44"/>
                  </a:lnTo>
                  <a:lnTo>
                    <a:pt x="1167" y="42"/>
                  </a:lnTo>
                  <a:lnTo>
                    <a:pt x="1161" y="42"/>
                  </a:lnTo>
                  <a:lnTo>
                    <a:pt x="1158" y="41"/>
                  </a:lnTo>
                  <a:lnTo>
                    <a:pt x="1156" y="41"/>
                  </a:lnTo>
                  <a:lnTo>
                    <a:pt x="1150" y="41"/>
                  </a:lnTo>
                  <a:lnTo>
                    <a:pt x="1147" y="39"/>
                  </a:lnTo>
                  <a:lnTo>
                    <a:pt x="1142" y="39"/>
                  </a:lnTo>
                  <a:lnTo>
                    <a:pt x="1139" y="39"/>
                  </a:lnTo>
                  <a:lnTo>
                    <a:pt x="1136" y="39"/>
                  </a:lnTo>
                  <a:lnTo>
                    <a:pt x="1133" y="39"/>
                  </a:lnTo>
                  <a:lnTo>
                    <a:pt x="1130" y="39"/>
                  </a:lnTo>
                  <a:lnTo>
                    <a:pt x="1128" y="39"/>
                  </a:lnTo>
                  <a:lnTo>
                    <a:pt x="1125" y="39"/>
                  </a:lnTo>
                  <a:lnTo>
                    <a:pt x="1122" y="39"/>
                  </a:lnTo>
                  <a:lnTo>
                    <a:pt x="1119" y="38"/>
                  </a:lnTo>
                  <a:lnTo>
                    <a:pt x="1114" y="38"/>
                  </a:lnTo>
                  <a:lnTo>
                    <a:pt x="1108" y="38"/>
                  </a:lnTo>
                  <a:lnTo>
                    <a:pt x="1105" y="38"/>
                  </a:lnTo>
                  <a:lnTo>
                    <a:pt x="1100" y="38"/>
                  </a:lnTo>
                  <a:lnTo>
                    <a:pt x="1097" y="38"/>
                  </a:lnTo>
                  <a:lnTo>
                    <a:pt x="1094" y="38"/>
                  </a:lnTo>
                  <a:lnTo>
                    <a:pt x="1088" y="38"/>
                  </a:lnTo>
                  <a:lnTo>
                    <a:pt x="1086" y="38"/>
                  </a:lnTo>
                  <a:lnTo>
                    <a:pt x="1083" y="38"/>
                  </a:lnTo>
                  <a:lnTo>
                    <a:pt x="1086" y="38"/>
                  </a:lnTo>
                  <a:lnTo>
                    <a:pt x="1088" y="39"/>
                  </a:lnTo>
                  <a:lnTo>
                    <a:pt x="1091" y="39"/>
                  </a:lnTo>
                  <a:lnTo>
                    <a:pt x="1094" y="41"/>
                  </a:lnTo>
                  <a:lnTo>
                    <a:pt x="1097" y="41"/>
                  </a:lnTo>
                  <a:lnTo>
                    <a:pt x="1094" y="41"/>
                  </a:lnTo>
                  <a:lnTo>
                    <a:pt x="1091" y="41"/>
                  </a:lnTo>
                  <a:lnTo>
                    <a:pt x="1088" y="41"/>
                  </a:lnTo>
                  <a:lnTo>
                    <a:pt x="1086" y="41"/>
                  </a:lnTo>
                  <a:lnTo>
                    <a:pt x="1083" y="41"/>
                  </a:lnTo>
                  <a:lnTo>
                    <a:pt x="1080" y="41"/>
                  </a:lnTo>
                  <a:lnTo>
                    <a:pt x="1077" y="41"/>
                  </a:lnTo>
                  <a:lnTo>
                    <a:pt x="1074" y="41"/>
                  </a:lnTo>
                  <a:lnTo>
                    <a:pt x="1072" y="41"/>
                  </a:lnTo>
                  <a:lnTo>
                    <a:pt x="1069" y="41"/>
                  </a:lnTo>
                  <a:lnTo>
                    <a:pt x="1066" y="41"/>
                  </a:lnTo>
                  <a:lnTo>
                    <a:pt x="1069" y="42"/>
                  </a:lnTo>
                  <a:lnTo>
                    <a:pt x="1072" y="42"/>
                  </a:lnTo>
                  <a:lnTo>
                    <a:pt x="1072" y="44"/>
                  </a:lnTo>
                  <a:lnTo>
                    <a:pt x="1074" y="44"/>
                  </a:lnTo>
                  <a:lnTo>
                    <a:pt x="1074" y="45"/>
                  </a:lnTo>
                  <a:lnTo>
                    <a:pt x="1072" y="45"/>
                  </a:lnTo>
                  <a:lnTo>
                    <a:pt x="1066" y="45"/>
                  </a:lnTo>
                  <a:lnTo>
                    <a:pt x="1063" y="45"/>
                  </a:lnTo>
                  <a:lnTo>
                    <a:pt x="1061" y="45"/>
                  </a:lnTo>
                  <a:lnTo>
                    <a:pt x="1055" y="45"/>
                  </a:lnTo>
                  <a:lnTo>
                    <a:pt x="1052" y="45"/>
                  </a:lnTo>
                  <a:lnTo>
                    <a:pt x="1047" y="45"/>
                  </a:lnTo>
                  <a:lnTo>
                    <a:pt x="1044" y="45"/>
                  </a:lnTo>
                  <a:lnTo>
                    <a:pt x="1038" y="45"/>
                  </a:lnTo>
                  <a:lnTo>
                    <a:pt x="1035" y="45"/>
                  </a:lnTo>
                  <a:lnTo>
                    <a:pt x="1033" y="47"/>
                  </a:lnTo>
                  <a:lnTo>
                    <a:pt x="1028" y="47"/>
                  </a:lnTo>
                  <a:lnTo>
                    <a:pt x="1025" y="47"/>
                  </a:lnTo>
                  <a:lnTo>
                    <a:pt x="1022" y="47"/>
                  </a:lnTo>
                  <a:lnTo>
                    <a:pt x="1020" y="47"/>
                  </a:lnTo>
                  <a:lnTo>
                    <a:pt x="1017" y="47"/>
                  </a:lnTo>
                  <a:lnTo>
                    <a:pt x="1014" y="47"/>
                  </a:lnTo>
                  <a:lnTo>
                    <a:pt x="1011" y="47"/>
                  </a:lnTo>
                  <a:lnTo>
                    <a:pt x="1006" y="48"/>
                  </a:lnTo>
                  <a:lnTo>
                    <a:pt x="1003" y="48"/>
                  </a:lnTo>
                  <a:lnTo>
                    <a:pt x="1000" y="48"/>
                  </a:lnTo>
                  <a:lnTo>
                    <a:pt x="997" y="48"/>
                  </a:lnTo>
                  <a:lnTo>
                    <a:pt x="994" y="48"/>
                  </a:lnTo>
                  <a:lnTo>
                    <a:pt x="992" y="48"/>
                  </a:lnTo>
                  <a:lnTo>
                    <a:pt x="989" y="48"/>
                  </a:lnTo>
                  <a:lnTo>
                    <a:pt x="989" y="47"/>
                  </a:lnTo>
                  <a:lnTo>
                    <a:pt x="986" y="47"/>
                  </a:lnTo>
                  <a:lnTo>
                    <a:pt x="986" y="48"/>
                  </a:lnTo>
                  <a:lnTo>
                    <a:pt x="983" y="48"/>
                  </a:lnTo>
                  <a:lnTo>
                    <a:pt x="980" y="50"/>
                  </a:lnTo>
                  <a:lnTo>
                    <a:pt x="978" y="50"/>
                  </a:lnTo>
                  <a:lnTo>
                    <a:pt x="975" y="50"/>
                  </a:lnTo>
                  <a:lnTo>
                    <a:pt x="972" y="50"/>
                  </a:lnTo>
                  <a:lnTo>
                    <a:pt x="969" y="50"/>
                  </a:lnTo>
                  <a:lnTo>
                    <a:pt x="964" y="50"/>
                  </a:lnTo>
                  <a:lnTo>
                    <a:pt x="961" y="50"/>
                  </a:lnTo>
                  <a:lnTo>
                    <a:pt x="958" y="50"/>
                  </a:lnTo>
                  <a:lnTo>
                    <a:pt x="952" y="50"/>
                  </a:lnTo>
                  <a:lnTo>
                    <a:pt x="950" y="50"/>
                  </a:lnTo>
                  <a:lnTo>
                    <a:pt x="947" y="48"/>
                  </a:lnTo>
                  <a:lnTo>
                    <a:pt x="941" y="48"/>
                  </a:lnTo>
                  <a:lnTo>
                    <a:pt x="938" y="48"/>
                  </a:lnTo>
                  <a:lnTo>
                    <a:pt x="938" y="47"/>
                  </a:lnTo>
                  <a:lnTo>
                    <a:pt x="936" y="47"/>
                  </a:lnTo>
                  <a:lnTo>
                    <a:pt x="938" y="47"/>
                  </a:lnTo>
                  <a:lnTo>
                    <a:pt x="941" y="45"/>
                  </a:lnTo>
                  <a:lnTo>
                    <a:pt x="941" y="44"/>
                  </a:lnTo>
                  <a:lnTo>
                    <a:pt x="938" y="44"/>
                  </a:lnTo>
                  <a:lnTo>
                    <a:pt x="936" y="44"/>
                  </a:lnTo>
                  <a:lnTo>
                    <a:pt x="933" y="44"/>
                  </a:lnTo>
                  <a:lnTo>
                    <a:pt x="930" y="45"/>
                  </a:lnTo>
                  <a:lnTo>
                    <a:pt x="927" y="45"/>
                  </a:lnTo>
                  <a:lnTo>
                    <a:pt x="922" y="45"/>
                  </a:lnTo>
                  <a:lnTo>
                    <a:pt x="919" y="45"/>
                  </a:lnTo>
                  <a:lnTo>
                    <a:pt x="916" y="45"/>
                  </a:lnTo>
                  <a:lnTo>
                    <a:pt x="913" y="45"/>
                  </a:lnTo>
                  <a:lnTo>
                    <a:pt x="913" y="47"/>
                  </a:lnTo>
                  <a:lnTo>
                    <a:pt x="913" y="48"/>
                  </a:lnTo>
                  <a:lnTo>
                    <a:pt x="913" y="50"/>
                  </a:lnTo>
                  <a:lnTo>
                    <a:pt x="910" y="50"/>
                  </a:lnTo>
                  <a:lnTo>
                    <a:pt x="908" y="50"/>
                  </a:lnTo>
                  <a:lnTo>
                    <a:pt x="908" y="48"/>
                  </a:lnTo>
                  <a:lnTo>
                    <a:pt x="905" y="48"/>
                  </a:lnTo>
                  <a:lnTo>
                    <a:pt x="902" y="48"/>
                  </a:lnTo>
                  <a:lnTo>
                    <a:pt x="899" y="48"/>
                  </a:lnTo>
                  <a:lnTo>
                    <a:pt x="899" y="50"/>
                  </a:lnTo>
                  <a:lnTo>
                    <a:pt x="896" y="50"/>
                  </a:lnTo>
                  <a:lnTo>
                    <a:pt x="894" y="50"/>
                  </a:lnTo>
                  <a:lnTo>
                    <a:pt x="891" y="50"/>
                  </a:lnTo>
                  <a:lnTo>
                    <a:pt x="888" y="50"/>
                  </a:lnTo>
                  <a:lnTo>
                    <a:pt x="885" y="50"/>
                  </a:lnTo>
                  <a:lnTo>
                    <a:pt x="882" y="50"/>
                  </a:lnTo>
                  <a:lnTo>
                    <a:pt x="880" y="50"/>
                  </a:lnTo>
                  <a:lnTo>
                    <a:pt x="877" y="51"/>
                  </a:lnTo>
                  <a:lnTo>
                    <a:pt x="874" y="51"/>
                  </a:lnTo>
                  <a:lnTo>
                    <a:pt x="871" y="51"/>
                  </a:lnTo>
                  <a:lnTo>
                    <a:pt x="868" y="52"/>
                  </a:lnTo>
                  <a:lnTo>
                    <a:pt x="866" y="52"/>
                  </a:lnTo>
                  <a:lnTo>
                    <a:pt x="863" y="52"/>
                  </a:lnTo>
                  <a:lnTo>
                    <a:pt x="863" y="51"/>
                  </a:lnTo>
                  <a:lnTo>
                    <a:pt x="860" y="51"/>
                  </a:lnTo>
                  <a:lnTo>
                    <a:pt x="857" y="51"/>
                  </a:lnTo>
                  <a:lnTo>
                    <a:pt x="854" y="51"/>
                  </a:lnTo>
                  <a:lnTo>
                    <a:pt x="854" y="52"/>
                  </a:lnTo>
                  <a:lnTo>
                    <a:pt x="852" y="52"/>
                  </a:lnTo>
                  <a:lnTo>
                    <a:pt x="852" y="54"/>
                  </a:lnTo>
                  <a:lnTo>
                    <a:pt x="849" y="54"/>
                  </a:lnTo>
                  <a:lnTo>
                    <a:pt x="846" y="55"/>
                  </a:lnTo>
                  <a:lnTo>
                    <a:pt x="844" y="55"/>
                  </a:lnTo>
                  <a:lnTo>
                    <a:pt x="841" y="55"/>
                  </a:lnTo>
                  <a:lnTo>
                    <a:pt x="836" y="57"/>
                  </a:lnTo>
                  <a:lnTo>
                    <a:pt x="833" y="57"/>
                  </a:lnTo>
                  <a:lnTo>
                    <a:pt x="830" y="57"/>
                  </a:lnTo>
                  <a:lnTo>
                    <a:pt x="827" y="57"/>
                  </a:lnTo>
                  <a:lnTo>
                    <a:pt x="825" y="57"/>
                  </a:lnTo>
                  <a:lnTo>
                    <a:pt x="822" y="57"/>
                  </a:lnTo>
                  <a:lnTo>
                    <a:pt x="822" y="59"/>
                  </a:lnTo>
                  <a:lnTo>
                    <a:pt x="819" y="59"/>
                  </a:lnTo>
                  <a:lnTo>
                    <a:pt x="816" y="59"/>
                  </a:lnTo>
                  <a:lnTo>
                    <a:pt x="813" y="59"/>
                  </a:lnTo>
                  <a:lnTo>
                    <a:pt x="808" y="59"/>
                  </a:lnTo>
                  <a:lnTo>
                    <a:pt x="805" y="59"/>
                  </a:lnTo>
                  <a:lnTo>
                    <a:pt x="799" y="59"/>
                  </a:lnTo>
                  <a:lnTo>
                    <a:pt x="797" y="59"/>
                  </a:lnTo>
                  <a:lnTo>
                    <a:pt x="791" y="59"/>
                  </a:lnTo>
                  <a:lnTo>
                    <a:pt x="788" y="59"/>
                  </a:lnTo>
                  <a:lnTo>
                    <a:pt x="788" y="57"/>
                  </a:lnTo>
                  <a:lnTo>
                    <a:pt x="785" y="57"/>
                  </a:lnTo>
                  <a:lnTo>
                    <a:pt x="783" y="57"/>
                  </a:lnTo>
                  <a:lnTo>
                    <a:pt x="780" y="57"/>
                  </a:lnTo>
                  <a:lnTo>
                    <a:pt x="777" y="57"/>
                  </a:lnTo>
                  <a:lnTo>
                    <a:pt x="777" y="55"/>
                  </a:lnTo>
                  <a:lnTo>
                    <a:pt x="774" y="55"/>
                  </a:lnTo>
                  <a:lnTo>
                    <a:pt x="771" y="55"/>
                  </a:lnTo>
                  <a:lnTo>
                    <a:pt x="769" y="55"/>
                  </a:lnTo>
                  <a:lnTo>
                    <a:pt x="766" y="55"/>
                  </a:lnTo>
                  <a:lnTo>
                    <a:pt x="763" y="55"/>
                  </a:lnTo>
                  <a:lnTo>
                    <a:pt x="760" y="55"/>
                  </a:lnTo>
                  <a:lnTo>
                    <a:pt x="757" y="55"/>
                  </a:lnTo>
                  <a:lnTo>
                    <a:pt x="752" y="55"/>
                  </a:lnTo>
                  <a:lnTo>
                    <a:pt x="749" y="55"/>
                  </a:lnTo>
                  <a:lnTo>
                    <a:pt x="743" y="57"/>
                  </a:lnTo>
                  <a:lnTo>
                    <a:pt x="738" y="57"/>
                  </a:lnTo>
                  <a:lnTo>
                    <a:pt x="735" y="57"/>
                  </a:lnTo>
                  <a:lnTo>
                    <a:pt x="732" y="57"/>
                  </a:lnTo>
                  <a:lnTo>
                    <a:pt x="729" y="57"/>
                  </a:lnTo>
                  <a:lnTo>
                    <a:pt x="727" y="57"/>
                  </a:lnTo>
                  <a:lnTo>
                    <a:pt x="724" y="57"/>
                  </a:lnTo>
                  <a:lnTo>
                    <a:pt x="721" y="57"/>
                  </a:lnTo>
                  <a:lnTo>
                    <a:pt x="718" y="57"/>
                  </a:lnTo>
                  <a:lnTo>
                    <a:pt x="715" y="55"/>
                  </a:lnTo>
                  <a:lnTo>
                    <a:pt x="713" y="55"/>
                  </a:lnTo>
                  <a:lnTo>
                    <a:pt x="710" y="55"/>
                  </a:lnTo>
                  <a:lnTo>
                    <a:pt x="707" y="55"/>
                  </a:lnTo>
                  <a:lnTo>
                    <a:pt x="704" y="55"/>
                  </a:lnTo>
                  <a:lnTo>
                    <a:pt x="701" y="55"/>
                  </a:lnTo>
                  <a:lnTo>
                    <a:pt x="699" y="55"/>
                  </a:lnTo>
                  <a:lnTo>
                    <a:pt x="696" y="55"/>
                  </a:lnTo>
                  <a:lnTo>
                    <a:pt x="693" y="55"/>
                  </a:lnTo>
                  <a:lnTo>
                    <a:pt x="690" y="55"/>
                  </a:lnTo>
                  <a:lnTo>
                    <a:pt x="687" y="55"/>
                  </a:lnTo>
                  <a:lnTo>
                    <a:pt x="685" y="55"/>
                  </a:lnTo>
                  <a:lnTo>
                    <a:pt x="682" y="55"/>
                  </a:lnTo>
                  <a:lnTo>
                    <a:pt x="679" y="55"/>
                  </a:lnTo>
                  <a:lnTo>
                    <a:pt x="676" y="55"/>
                  </a:lnTo>
                  <a:lnTo>
                    <a:pt x="673" y="55"/>
                  </a:lnTo>
                  <a:lnTo>
                    <a:pt x="671" y="55"/>
                  </a:lnTo>
                  <a:lnTo>
                    <a:pt x="668" y="55"/>
                  </a:lnTo>
                  <a:lnTo>
                    <a:pt x="665" y="54"/>
                  </a:lnTo>
                  <a:lnTo>
                    <a:pt x="662" y="54"/>
                  </a:lnTo>
                  <a:lnTo>
                    <a:pt x="659" y="54"/>
                  </a:lnTo>
                  <a:lnTo>
                    <a:pt x="657" y="54"/>
                  </a:lnTo>
                  <a:lnTo>
                    <a:pt x="655" y="54"/>
                  </a:lnTo>
                  <a:lnTo>
                    <a:pt x="652" y="54"/>
                  </a:lnTo>
                  <a:lnTo>
                    <a:pt x="649" y="54"/>
                  </a:lnTo>
                  <a:lnTo>
                    <a:pt x="646" y="54"/>
                  </a:lnTo>
                  <a:lnTo>
                    <a:pt x="644" y="55"/>
                  </a:lnTo>
                  <a:lnTo>
                    <a:pt x="641" y="55"/>
                  </a:lnTo>
                  <a:lnTo>
                    <a:pt x="638" y="55"/>
                  </a:lnTo>
                  <a:lnTo>
                    <a:pt x="638" y="57"/>
                  </a:lnTo>
                  <a:lnTo>
                    <a:pt x="635" y="57"/>
                  </a:lnTo>
                  <a:lnTo>
                    <a:pt x="632" y="57"/>
                  </a:lnTo>
                  <a:lnTo>
                    <a:pt x="630" y="57"/>
                  </a:lnTo>
                  <a:lnTo>
                    <a:pt x="627" y="57"/>
                  </a:lnTo>
                  <a:lnTo>
                    <a:pt x="624" y="57"/>
                  </a:lnTo>
                  <a:lnTo>
                    <a:pt x="621" y="59"/>
                  </a:lnTo>
                  <a:lnTo>
                    <a:pt x="618" y="59"/>
                  </a:lnTo>
                  <a:lnTo>
                    <a:pt x="616" y="59"/>
                  </a:lnTo>
                  <a:lnTo>
                    <a:pt x="613" y="59"/>
                  </a:lnTo>
                  <a:lnTo>
                    <a:pt x="607" y="59"/>
                  </a:lnTo>
                  <a:lnTo>
                    <a:pt x="604" y="59"/>
                  </a:lnTo>
                  <a:lnTo>
                    <a:pt x="602" y="59"/>
                  </a:lnTo>
                  <a:lnTo>
                    <a:pt x="599" y="59"/>
                  </a:lnTo>
                  <a:lnTo>
                    <a:pt x="596" y="59"/>
                  </a:lnTo>
                  <a:lnTo>
                    <a:pt x="590" y="59"/>
                  </a:lnTo>
                  <a:lnTo>
                    <a:pt x="588" y="59"/>
                  </a:lnTo>
                  <a:lnTo>
                    <a:pt x="582" y="59"/>
                  </a:lnTo>
                  <a:lnTo>
                    <a:pt x="579" y="59"/>
                  </a:lnTo>
                  <a:lnTo>
                    <a:pt x="576" y="59"/>
                  </a:lnTo>
                  <a:lnTo>
                    <a:pt x="571" y="59"/>
                  </a:lnTo>
                  <a:lnTo>
                    <a:pt x="568" y="59"/>
                  </a:lnTo>
                  <a:lnTo>
                    <a:pt x="565" y="59"/>
                  </a:lnTo>
                  <a:lnTo>
                    <a:pt x="562" y="59"/>
                  </a:lnTo>
                  <a:lnTo>
                    <a:pt x="560" y="59"/>
                  </a:lnTo>
                  <a:lnTo>
                    <a:pt x="557" y="59"/>
                  </a:lnTo>
                  <a:lnTo>
                    <a:pt x="554" y="59"/>
                  </a:lnTo>
                  <a:lnTo>
                    <a:pt x="551" y="59"/>
                  </a:lnTo>
                  <a:lnTo>
                    <a:pt x="548" y="59"/>
                  </a:lnTo>
                  <a:lnTo>
                    <a:pt x="546" y="59"/>
                  </a:lnTo>
                  <a:lnTo>
                    <a:pt x="543" y="59"/>
                  </a:lnTo>
                  <a:lnTo>
                    <a:pt x="540" y="60"/>
                  </a:lnTo>
                  <a:lnTo>
                    <a:pt x="537" y="60"/>
                  </a:lnTo>
                  <a:lnTo>
                    <a:pt x="534" y="60"/>
                  </a:lnTo>
                  <a:lnTo>
                    <a:pt x="532" y="60"/>
                  </a:lnTo>
                  <a:lnTo>
                    <a:pt x="529" y="60"/>
                  </a:lnTo>
                  <a:lnTo>
                    <a:pt x="526" y="60"/>
                  </a:lnTo>
                  <a:lnTo>
                    <a:pt x="523" y="61"/>
                  </a:lnTo>
                  <a:lnTo>
                    <a:pt x="520" y="61"/>
                  </a:lnTo>
                  <a:lnTo>
                    <a:pt x="518" y="61"/>
                  </a:lnTo>
                  <a:lnTo>
                    <a:pt x="515" y="61"/>
                  </a:lnTo>
                  <a:lnTo>
                    <a:pt x="512" y="61"/>
                  </a:lnTo>
                  <a:lnTo>
                    <a:pt x="509" y="61"/>
                  </a:lnTo>
                  <a:lnTo>
                    <a:pt x="506" y="61"/>
                  </a:lnTo>
                  <a:lnTo>
                    <a:pt x="506" y="60"/>
                  </a:lnTo>
                  <a:lnTo>
                    <a:pt x="506" y="61"/>
                  </a:lnTo>
                  <a:lnTo>
                    <a:pt x="504" y="61"/>
                  </a:lnTo>
                  <a:lnTo>
                    <a:pt x="501" y="61"/>
                  </a:lnTo>
                  <a:lnTo>
                    <a:pt x="498" y="63"/>
                  </a:lnTo>
                  <a:lnTo>
                    <a:pt x="495" y="63"/>
                  </a:lnTo>
                  <a:lnTo>
                    <a:pt x="492" y="63"/>
                  </a:lnTo>
                  <a:lnTo>
                    <a:pt x="487" y="63"/>
                  </a:lnTo>
                  <a:lnTo>
                    <a:pt x="484" y="63"/>
                  </a:lnTo>
                  <a:lnTo>
                    <a:pt x="481" y="61"/>
                  </a:lnTo>
                  <a:lnTo>
                    <a:pt x="478" y="61"/>
                  </a:lnTo>
                  <a:lnTo>
                    <a:pt x="476" y="61"/>
                  </a:lnTo>
                  <a:lnTo>
                    <a:pt x="473" y="63"/>
                  </a:lnTo>
                  <a:lnTo>
                    <a:pt x="468" y="63"/>
                  </a:lnTo>
                  <a:lnTo>
                    <a:pt x="465" y="63"/>
                  </a:lnTo>
                  <a:lnTo>
                    <a:pt x="460" y="63"/>
                  </a:lnTo>
                  <a:lnTo>
                    <a:pt x="454" y="63"/>
                  </a:lnTo>
                  <a:lnTo>
                    <a:pt x="449" y="63"/>
                  </a:lnTo>
                  <a:lnTo>
                    <a:pt x="446" y="63"/>
                  </a:lnTo>
                  <a:lnTo>
                    <a:pt x="443" y="63"/>
                  </a:lnTo>
                  <a:lnTo>
                    <a:pt x="440" y="63"/>
                  </a:lnTo>
                  <a:lnTo>
                    <a:pt x="437" y="63"/>
                  </a:lnTo>
                  <a:lnTo>
                    <a:pt x="435" y="63"/>
                  </a:lnTo>
                  <a:lnTo>
                    <a:pt x="432" y="63"/>
                  </a:lnTo>
                  <a:lnTo>
                    <a:pt x="429" y="63"/>
                  </a:lnTo>
                  <a:lnTo>
                    <a:pt x="429" y="64"/>
                  </a:lnTo>
                  <a:lnTo>
                    <a:pt x="426" y="64"/>
                  </a:lnTo>
                  <a:lnTo>
                    <a:pt x="423" y="64"/>
                  </a:lnTo>
                  <a:lnTo>
                    <a:pt x="421" y="66"/>
                  </a:lnTo>
                  <a:lnTo>
                    <a:pt x="418" y="66"/>
                  </a:lnTo>
                  <a:lnTo>
                    <a:pt x="415" y="66"/>
                  </a:lnTo>
                  <a:lnTo>
                    <a:pt x="412" y="67"/>
                  </a:lnTo>
                  <a:lnTo>
                    <a:pt x="409" y="67"/>
                  </a:lnTo>
                  <a:lnTo>
                    <a:pt x="404" y="67"/>
                  </a:lnTo>
                  <a:lnTo>
                    <a:pt x="401" y="67"/>
                  </a:lnTo>
                  <a:lnTo>
                    <a:pt x="395" y="66"/>
                  </a:lnTo>
                  <a:lnTo>
                    <a:pt x="390" y="66"/>
                  </a:lnTo>
                  <a:lnTo>
                    <a:pt x="387" y="66"/>
                  </a:lnTo>
                  <a:lnTo>
                    <a:pt x="381" y="64"/>
                  </a:lnTo>
                  <a:lnTo>
                    <a:pt x="379" y="64"/>
                  </a:lnTo>
                  <a:lnTo>
                    <a:pt x="373" y="63"/>
                  </a:lnTo>
                  <a:lnTo>
                    <a:pt x="370" y="63"/>
                  </a:lnTo>
                  <a:lnTo>
                    <a:pt x="367" y="63"/>
                  </a:lnTo>
                  <a:lnTo>
                    <a:pt x="365" y="63"/>
                  </a:lnTo>
                  <a:lnTo>
                    <a:pt x="359" y="63"/>
                  </a:lnTo>
                  <a:lnTo>
                    <a:pt x="356" y="63"/>
                  </a:lnTo>
                  <a:lnTo>
                    <a:pt x="354" y="63"/>
                  </a:lnTo>
                  <a:lnTo>
                    <a:pt x="348" y="63"/>
                  </a:lnTo>
                  <a:lnTo>
                    <a:pt x="345" y="64"/>
                  </a:lnTo>
                  <a:lnTo>
                    <a:pt x="340" y="63"/>
                  </a:lnTo>
                  <a:lnTo>
                    <a:pt x="337" y="63"/>
                  </a:lnTo>
                  <a:lnTo>
                    <a:pt x="334" y="63"/>
                  </a:lnTo>
                  <a:lnTo>
                    <a:pt x="328" y="63"/>
                  </a:lnTo>
                  <a:lnTo>
                    <a:pt x="326" y="63"/>
                  </a:lnTo>
                  <a:lnTo>
                    <a:pt x="320" y="63"/>
                  </a:lnTo>
                  <a:lnTo>
                    <a:pt x="317" y="63"/>
                  </a:lnTo>
                  <a:lnTo>
                    <a:pt x="312" y="63"/>
                  </a:lnTo>
                  <a:lnTo>
                    <a:pt x="309" y="63"/>
                  </a:lnTo>
                  <a:lnTo>
                    <a:pt x="306" y="64"/>
                  </a:lnTo>
                  <a:lnTo>
                    <a:pt x="312" y="61"/>
                  </a:lnTo>
                  <a:lnTo>
                    <a:pt x="309" y="61"/>
                  </a:lnTo>
                  <a:lnTo>
                    <a:pt x="309" y="60"/>
                  </a:lnTo>
                  <a:lnTo>
                    <a:pt x="306" y="60"/>
                  </a:lnTo>
                  <a:lnTo>
                    <a:pt x="303" y="60"/>
                  </a:lnTo>
                  <a:lnTo>
                    <a:pt x="298" y="60"/>
                  </a:lnTo>
                  <a:lnTo>
                    <a:pt x="292" y="60"/>
                  </a:lnTo>
                  <a:lnTo>
                    <a:pt x="286" y="60"/>
                  </a:lnTo>
                  <a:lnTo>
                    <a:pt x="284" y="60"/>
                  </a:lnTo>
                  <a:lnTo>
                    <a:pt x="282" y="61"/>
                  </a:lnTo>
                  <a:lnTo>
                    <a:pt x="279" y="61"/>
                  </a:lnTo>
                  <a:lnTo>
                    <a:pt x="276" y="61"/>
                  </a:lnTo>
                  <a:lnTo>
                    <a:pt x="273" y="61"/>
                  </a:lnTo>
                  <a:lnTo>
                    <a:pt x="268" y="61"/>
                  </a:lnTo>
                  <a:lnTo>
                    <a:pt x="265" y="61"/>
                  </a:lnTo>
                  <a:lnTo>
                    <a:pt x="262" y="61"/>
                  </a:lnTo>
                  <a:lnTo>
                    <a:pt x="259" y="61"/>
                  </a:lnTo>
                  <a:lnTo>
                    <a:pt x="257" y="61"/>
                  </a:lnTo>
                  <a:lnTo>
                    <a:pt x="254" y="61"/>
                  </a:lnTo>
                  <a:lnTo>
                    <a:pt x="251" y="61"/>
                  </a:lnTo>
                  <a:lnTo>
                    <a:pt x="248" y="61"/>
                  </a:lnTo>
                  <a:lnTo>
                    <a:pt x="245" y="61"/>
                  </a:lnTo>
                  <a:lnTo>
                    <a:pt x="243" y="61"/>
                  </a:lnTo>
                  <a:lnTo>
                    <a:pt x="240" y="61"/>
                  </a:lnTo>
                  <a:lnTo>
                    <a:pt x="237" y="61"/>
                  </a:lnTo>
                  <a:lnTo>
                    <a:pt x="237" y="63"/>
                  </a:lnTo>
                  <a:lnTo>
                    <a:pt x="234" y="63"/>
                  </a:lnTo>
                  <a:lnTo>
                    <a:pt x="234" y="64"/>
                  </a:lnTo>
                  <a:lnTo>
                    <a:pt x="231" y="64"/>
                  </a:lnTo>
                  <a:lnTo>
                    <a:pt x="229" y="64"/>
                  </a:lnTo>
                  <a:lnTo>
                    <a:pt x="226" y="64"/>
                  </a:lnTo>
                  <a:lnTo>
                    <a:pt x="223" y="64"/>
                  </a:lnTo>
                  <a:lnTo>
                    <a:pt x="220" y="64"/>
                  </a:lnTo>
                  <a:lnTo>
                    <a:pt x="215" y="63"/>
                  </a:lnTo>
                  <a:lnTo>
                    <a:pt x="212" y="63"/>
                  </a:lnTo>
                  <a:lnTo>
                    <a:pt x="209" y="63"/>
                  </a:lnTo>
                  <a:lnTo>
                    <a:pt x="203" y="63"/>
                  </a:lnTo>
                  <a:lnTo>
                    <a:pt x="201" y="63"/>
                  </a:lnTo>
                  <a:lnTo>
                    <a:pt x="198" y="63"/>
                  </a:lnTo>
                  <a:lnTo>
                    <a:pt x="195" y="63"/>
                  </a:lnTo>
                  <a:lnTo>
                    <a:pt x="192" y="63"/>
                  </a:lnTo>
                  <a:lnTo>
                    <a:pt x="187" y="63"/>
                  </a:lnTo>
                  <a:lnTo>
                    <a:pt x="181" y="63"/>
                  </a:lnTo>
                  <a:lnTo>
                    <a:pt x="178" y="63"/>
                  </a:lnTo>
                  <a:lnTo>
                    <a:pt x="175" y="63"/>
                  </a:lnTo>
                  <a:lnTo>
                    <a:pt x="173" y="63"/>
                  </a:lnTo>
                  <a:lnTo>
                    <a:pt x="173" y="61"/>
                  </a:lnTo>
                  <a:lnTo>
                    <a:pt x="173" y="60"/>
                  </a:lnTo>
                  <a:lnTo>
                    <a:pt x="175" y="59"/>
                  </a:lnTo>
                  <a:lnTo>
                    <a:pt x="173" y="59"/>
                  </a:lnTo>
                  <a:lnTo>
                    <a:pt x="170" y="59"/>
                  </a:lnTo>
                  <a:lnTo>
                    <a:pt x="167" y="57"/>
                  </a:lnTo>
                  <a:lnTo>
                    <a:pt x="164" y="57"/>
                  </a:lnTo>
                  <a:lnTo>
                    <a:pt x="161" y="57"/>
                  </a:lnTo>
                  <a:lnTo>
                    <a:pt x="159" y="57"/>
                  </a:lnTo>
                  <a:lnTo>
                    <a:pt x="156" y="55"/>
                  </a:lnTo>
                  <a:lnTo>
                    <a:pt x="150" y="55"/>
                  </a:lnTo>
                  <a:lnTo>
                    <a:pt x="145" y="55"/>
                  </a:lnTo>
                  <a:lnTo>
                    <a:pt x="142" y="55"/>
                  </a:lnTo>
                  <a:lnTo>
                    <a:pt x="139" y="57"/>
                  </a:lnTo>
                  <a:lnTo>
                    <a:pt x="136" y="57"/>
                  </a:lnTo>
                  <a:lnTo>
                    <a:pt x="133" y="57"/>
                  </a:lnTo>
                  <a:lnTo>
                    <a:pt x="133" y="55"/>
                  </a:lnTo>
                  <a:lnTo>
                    <a:pt x="131" y="55"/>
                  </a:lnTo>
                  <a:lnTo>
                    <a:pt x="128" y="55"/>
                  </a:lnTo>
                  <a:lnTo>
                    <a:pt x="128" y="57"/>
                  </a:lnTo>
                  <a:lnTo>
                    <a:pt x="128" y="55"/>
                  </a:lnTo>
                  <a:lnTo>
                    <a:pt x="128" y="54"/>
                  </a:lnTo>
                  <a:lnTo>
                    <a:pt x="125" y="54"/>
                  </a:lnTo>
                  <a:lnTo>
                    <a:pt x="122" y="54"/>
                  </a:lnTo>
                  <a:lnTo>
                    <a:pt x="119" y="54"/>
                  </a:lnTo>
                  <a:lnTo>
                    <a:pt x="117" y="54"/>
                  </a:lnTo>
                  <a:lnTo>
                    <a:pt x="114" y="54"/>
                  </a:lnTo>
                  <a:lnTo>
                    <a:pt x="111" y="55"/>
                  </a:lnTo>
                  <a:lnTo>
                    <a:pt x="108" y="55"/>
                  </a:lnTo>
                  <a:lnTo>
                    <a:pt x="105" y="55"/>
                  </a:lnTo>
                  <a:lnTo>
                    <a:pt x="103" y="55"/>
                  </a:lnTo>
                  <a:lnTo>
                    <a:pt x="100" y="55"/>
                  </a:lnTo>
                  <a:lnTo>
                    <a:pt x="97" y="55"/>
                  </a:lnTo>
                  <a:lnTo>
                    <a:pt x="94" y="55"/>
                  </a:lnTo>
                  <a:lnTo>
                    <a:pt x="92" y="55"/>
                  </a:lnTo>
                  <a:lnTo>
                    <a:pt x="90" y="55"/>
                  </a:lnTo>
                  <a:lnTo>
                    <a:pt x="87" y="55"/>
                  </a:lnTo>
                  <a:lnTo>
                    <a:pt x="81" y="57"/>
                  </a:lnTo>
                  <a:lnTo>
                    <a:pt x="78" y="57"/>
                  </a:lnTo>
                  <a:lnTo>
                    <a:pt x="76" y="57"/>
                  </a:lnTo>
                  <a:lnTo>
                    <a:pt x="73" y="57"/>
                  </a:lnTo>
                  <a:lnTo>
                    <a:pt x="70" y="59"/>
                  </a:lnTo>
                  <a:lnTo>
                    <a:pt x="67" y="59"/>
                  </a:lnTo>
                  <a:lnTo>
                    <a:pt x="64" y="59"/>
                  </a:lnTo>
                  <a:lnTo>
                    <a:pt x="59" y="59"/>
                  </a:lnTo>
                  <a:lnTo>
                    <a:pt x="56" y="59"/>
                  </a:lnTo>
                  <a:lnTo>
                    <a:pt x="53" y="59"/>
                  </a:lnTo>
                  <a:lnTo>
                    <a:pt x="50" y="59"/>
                  </a:lnTo>
                  <a:lnTo>
                    <a:pt x="45" y="59"/>
                  </a:lnTo>
                  <a:lnTo>
                    <a:pt x="42" y="59"/>
                  </a:lnTo>
                  <a:lnTo>
                    <a:pt x="39" y="59"/>
                  </a:lnTo>
                  <a:lnTo>
                    <a:pt x="36" y="59"/>
                  </a:lnTo>
                  <a:lnTo>
                    <a:pt x="34" y="59"/>
                  </a:lnTo>
                  <a:lnTo>
                    <a:pt x="31" y="59"/>
                  </a:lnTo>
                  <a:lnTo>
                    <a:pt x="28" y="59"/>
                  </a:lnTo>
                  <a:lnTo>
                    <a:pt x="25" y="59"/>
                  </a:lnTo>
                  <a:lnTo>
                    <a:pt x="22" y="59"/>
                  </a:lnTo>
                  <a:lnTo>
                    <a:pt x="20" y="59"/>
                  </a:lnTo>
                  <a:lnTo>
                    <a:pt x="17" y="59"/>
                  </a:lnTo>
                  <a:lnTo>
                    <a:pt x="11" y="59"/>
                  </a:lnTo>
                  <a:lnTo>
                    <a:pt x="8" y="59"/>
                  </a:lnTo>
                  <a:lnTo>
                    <a:pt x="6" y="60"/>
                  </a:lnTo>
                  <a:lnTo>
                    <a:pt x="3" y="60"/>
                  </a:lnTo>
                  <a:lnTo>
                    <a:pt x="0" y="42"/>
                  </a:lnTo>
                </a:path>
              </a:pathLst>
            </a:custGeom>
            <a:solidFill>
              <a:srgbClr val="FFFFFF"/>
            </a:solidFill>
            <a:ln w="127000" cap="rnd">
              <a:noFill/>
              <a:round/>
              <a:headEnd/>
              <a:tailEnd/>
            </a:ln>
          </p:spPr>
          <p:txBody>
            <a:bodyPr>
              <a:prstTxWarp prst="textNoShape">
                <a:avLst/>
              </a:prstTxWarp>
            </a:bodyPr>
            <a:lstStyle/>
            <a:p>
              <a:endParaRPr lang="en-US"/>
            </a:p>
          </p:txBody>
        </p:sp>
        <p:sp>
          <p:nvSpPr>
            <p:cNvPr id="26146" name="Freeform 61"/>
            <p:cNvSpPr>
              <a:spLocks/>
            </p:cNvSpPr>
            <p:nvPr/>
          </p:nvSpPr>
          <p:spPr bwMode="auto">
            <a:xfrm>
              <a:off x="5384" y="3365"/>
              <a:ext cx="161" cy="8"/>
            </a:xfrm>
            <a:custGeom>
              <a:avLst/>
              <a:gdLst>
                <a:gd name="T0" fmla="*/ 160 w 161"/>
                <a:gd name="T1" fmla="*/ 7 h 8"/>
                <a:gd name="T2" fmla="*/ 154 w 161"/>
                <a:gd name="T3" fmla="*/ 6 h 8"/>
                <a:gd name="T4" fmla="*/ 147 w 161"/>
                <a:gd name="T5" fmla="*/ 6 h 8"/>
                <a:gd name="T6" fmla="*/ 138 w 161"/>
                <a:gd name="T7" fmla="*/ 4 h 8"/>
                <a:gd name="T8" fmla="*/ 133 w 161"/>
                <a:gd name="T9" fmla="*/ 3 h 8"/>
                <a:gd name="T10" fmla="*/ 125 w 161"/>
                <a:gd name="T11" fmla="*/ 3 h 8"/>
                <a:gd name="T12" fmla="*/ 117 w 161"/>
                <a:gd name="T13" fmla="*/ 3 h 8"/>
                <a:gd name="T14" fmla="*/ 111 w 161"/>
                <a:gd name="T15" fmla="*/ 3 h 8"/>
                <a:gd name="T16" fmla="*/ 111 w 161"/>
                <a:gd name="T17" fmla="*/ 1 h 8"/>
                <a:gd name="T18" fmla="*/ 104 w 161"/>
                <a:gd name="T19" fmla="*/ 1 h 8"/>
                <a:gd name="T20" fmla="*/ 96 w 161"/>
                <a:gd name="T21" fmla="*/ 2 h 8"/>
                <a:gd name="T22" fmla="*/ 88 w 161"/>
                <a:gd name="T23" fmla="*/ 3 h 8"/>
                <a:gd name="T24" fmla="*/ 83 w 161"/>
                <a:gd name="T25" fmla="*/ 3 h 8"/>
                <a:gd name="T26" fmla="*/ 77 w 161"/>
                <a:gd name="T27" fmla="*/ 2 h 8"/>
                <a:gd name="T28" fmla="*/ 80 w 161"/>
                <a:gd name="T29" fmla="*/ 0 h 8"/>
                <a:gd name="T30" fmla="*/ 71 w 161"/>
                <a:gd name="T31" fmla="*/ 0 h 8"/>
                <a:gd name="T32" fmla="*/ 64 w 161"/>
                <a:gd name="T33" fmla="*/ 1 h 8"/>
                <a:gd name="T34" fmla="*/ 53 w 161"/>
                <a:gd name="T35" fmla="*/ 2 h 8"/>
                <a:gd name="T36" fmla="*/ 45 w 161"/>
                <a:gd name="T37" fmla="*/ 3 h 8"/>
                <a:gd name="T38" fmla="*/ 37 w 161"/>
                <a:gd name="T39" fmla="*/ 4 h 8"/>
                <a:gd name="T40" fmla="*/ 31 w 161"/>
                <a:gd name="T41" fmla="*/ 3 h 8"/>
                <a:gd name="T42" fmla="*/ 24 w 161"/>
                <a:gd name="T43" fmla="*/ 3 h 8"/>
                <a:gd name="T44" fmla="*/ 19 w 161"/>
                <a:gd name="T45" fmla="*/ 3 h 8"/>
                <a:gd name="T46" fmla="*/ 13 w 161"/>
                <a:gd name="T47" fmla="*/ 4 h 8"/>
                <a:gd name="T48" fmla="*/ 6 w 161"/>
                <a:gd name="T49" fmla="*/ 6 h 8"/>
                <a:gd name="T50" fmla="*/ 0 w 161"/>
                <a:gd name="T51" fmla="*/ 7 h 8"/>
                <a:gd name="T52" fmla="*/ 6 w 161"/>
                <a:gd name="T53" fmla="*/ 7 h 8"/>
                <a:gd name="T54" fmla="*/ 10 w 161"/>
                <a:gd name="T55" fmla="*/ 6 h 8"/>
                <a:gd name="T56" fmla="*/ 19 w 161"/>
                <a:gd name="T57" fmla="*/ 6 h 8"/>
                <a:gd name="T58" fmla="*/ 27 w 161"/>
                <a:gd name="T59" fmla="*/ 5 h 8"/>
                <a:gd name="T60" fmla="*/ 31 w 161"/>
                <a:gd name="T61" fmla="*/ 5 h 8"/>
                <a:gd name="T62" fmla="*/ 37 w 161"/>
                <a:gd name="T63" fmla="*/ 5 h 8"/>
                <a:gd name="T64" fmla="*/ 43 w 161"/>
                <a:gd name="T65" fmla="*/ 5 h 8"/>
                <a:gd name="T66" fmla="*/ 48 w 161"/>
                <a:gd name="T67" fmla="*/ 4 h 8"/>
                <a:gd name="T68" fmla="*/ 53 w 161"/>
                <a:gd name="T69" fmla="*/ 5 h 8"/>
                <a:gd name="T70" fmla="*/ 58 w 161"/>
                <a:gd name="T71" fmla="*/ 5 h 8"/>
                <a:gd name="T72" fmla="*/ 58 w 161"/>
                <a:gd name="T73" fmla="*/ 4 h 8"/>
                <a:gd name="T74" fmla="*/ 61 w 161"/>
                <a:gd name="T75" fmla="*/ 3 h 8"/>
                <a:gd name="T76" fmla="*/ 64 w 161"/>
                <a:gd name="T77" fmla="*/ 4 h 8"/>
                <a:gd name="T78" fmla="*/ 70 w 161"/>
                <a:gd name="T79" fmla="*/ 4 h 8"/>
                <a:gd name="T80" fmla="*/ 74 w 161"/>
                <a:gd name="T81" fmla="*/ 5 h 8"/>
                <a:gd name="T82" fmla="*/ 80 w 161"/>
                <a:gd name="T83" fmla="*/ 5 h 8"/>
                <a:gd name="T84" fmla="*/ 88 w 161"/>
                <a:gd name="T85" fmla="*/ 5 h 8"/>
                <a:gd name="T86" fmla="*/ 93 w 161"/>
                <a:gd name="T87" fmla="*/ 4 h 8"/>
                <a:gd name="T88" fmla="*/ 98 w 161"/>
                <a:gd name="T89" fmla="*/ 5 h 8"/>
                <a:gd name="T90" fmla="*/ 107 w 161"/>
                <a:gd name="T91" fmla="*/ 5 h 8"/>
                <a:gd name="T92" fmla="*/ 111 w 161"/>
                <a:gd name="T93" fmla="*/ 5 h 8"/>
                <a:gd name="T94" fmla="*/ 120 w 161"/>
                <a:gd name="T95" fmla="*/ 5 h 8"/>
                <a:gd name="T96" fmla="*/ 125 w 161"/>
                <a:gd name="T97" fmla="*/ 5 h 8"/>
                <a:gd name="T98" fmla="*/ 130 w 161"/>
                <a:gd name="T99" fmla="*/ 5 h 8"/>
                <a:gd name="T100" fmla="*/ 138 w 161"/>
                <a:gd name="T101" fmla="*/ 6 h 8"/>
                <a:gd name="T102" fmla="*/ 144 w 161"/>
                <a:gd name="T103" fmla="*/ 6 h 8"/>
                <a:gd name="T104" fmla="*/ 151 w 161"/>
                <a:gd name="T105" fmla="*/ 6 h 8"/>
                <a:gd name="T106" fmla="*/ 157 w 161"/>
                <a:gd name="T107" fmla="*/ 7 h 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1"/>
                <a:gd name="T163" fmla="*/ 0 h 8"/>
                <a:gd name="T164" fmla="*/ 161 w 161"/>
                <a:gd name="T165" fmla="*/ 8 h 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1" h="8">
                  <a:moveTo>
                    <a:pt x="160" y="7"/>
                  </a:moveTo>
                  <a:lnTo>
                    <a:pt x="160" y="7"/>
                  </a:lnTo>
                  <a:lnTo>
                    <a:pt x="157" y="7"/>
                  </a:lnTo>
                  <a:lnTo>
                    <a:pt x="154" y="6"/>
                  </a:lnTo>
                  <a:lnTo>
                    <a:pt x="151" y="6"/>
                  </a:lnTo>
                  <a:lnTo>
                    <a:pt x="147" y="6"/>
                  </a:lnTo>
                  <a:lnTo>
                    <a:pt x="144" y="5"/>
                  </a:lnTo>
                  <a:lnTo>
                    <a:pt x="138" y="4"/>
                  </a:lnTo>
                  <a:lnTo>
                    <a:pt x="136" y="4"/>
                  </a:lnTo>
                  <a:lnTo>
                    <a:pt x="133" y="3"/>
                  </a:lnTo>
                  <a:lnTo>
                    <a:pt x="130" y="3"/>
                  </a:lnTo>
                  <a:lnTo>
                    <a:pt x="125" y="3"/>
                  </a:lnTo>
                  <a:lnTo>
                    <a:pt x="123" y="3"/>
                  </a:lnTo>
                  <a:lnTo>
                    <a:pt x="117" y="3"/>
                  </a:lnTo>
                  <a:lnTo>
                    <a:pt x="114" y="3"/>
                  </a:lnTo>
                  <a:lnTo>
                    <a:pt x="111" y="3"/>
                  </a:lnTo>
                  <a:lnTo>
                    <a:pt x="114" y="1"/>
                  </a:lnTo>
                  <a:lnTo>
                    <a:pt x="111" y="1"/>
                  </a:lnTo>
                  <a:lnTo>
                    <a:pt x="110" y="1"/>
                  </a:lnTo>
                  <a:lnTo>
                    <a:pt x="104" y="1"/>
                  </a:lnTo>
                  <a:lnTo>
                    <a:pt x="101" y="2"/>
                  </a:lnTo>
                  <a:lnTo>
                    <a:pt x="96" y="2"/>
                  </a:lnTo>
                  <a:lnTo>
                    <a:pt x="93" y="2"/>
                  </a:lnTo>
                  <a:lnTo>
                    <a:pt x="88" y="3"/>
                  </a:lnTo>
                  <a:lnTo>
                    <a:pt x="85" y="3"/>
                  </a:lnTo>
                  <a:lnTo>
                    <a:pt x="83" y="3"/>
                  </a:lnTo>
                  <a:lnTo>
                    <a:pt x="80" y="3"/>
                  </a:lnTo>
                  <a:lnTo>
                    <a:pt x="77" y="2"/>
                  </a:lnTo>
                  <a:lnTo>
                    <a:pt x="77" y="1"/>
                  </a:lnTo>
                  <a:lnTo>
                    <a:pt x="80" y="0"/>
                  </a:lnTo>
                  <a:lnTo>
                    <a:pt x="77" y="0"/>
                  </a:lnTo>
                  <a:lnTo>
                    <a:pt x="71" y="0"/>
                  </a:lnTo>
                  <a:lnTo>
                    <a:pt x="70" y="0"/>
                  </a:lnTo>
                  <a:lnTo>
                    <a:pt x="64" y="1"/>
                  </a:lnTo>
                  <a:lnTo>
                    <a:pt x="58" y="1"/>
                  </a:lnTo>
                  <a:lnTo>
                    <a:pt x="53" y="2"/>
                  </a:lnTo>
                  <a:lnTo>
                    <a:pt x="50" y="3"/>
                  </a:lnTo>
                  <a:lnTo>
                    <a:pt x="45" y="3"/>
                  </a:lnTo>
                  <a:lnTo>
                    <a:pt x="43" y="4"/>
                  </a:lnTo>
                  <a:lnTo>
                    <a:pt x="37" y="4"/>
                  </a:lnTo>
                  <a:lnTo>
                    <a:pt x="34" y="4"/>
                  </a:lnTo>
                  <a:lnTo>
                    <a:pt x="31" y="3"/>
                  </a:lnTo>
                  <a:lnTo>
                    <a:pt x="30" y="3"/>
                  </a:lnTo>
                  <a:lnTo>
                    <a:pt x="24" y="3"/>
                  </a:lnTo>
                  <a:lnTo>
                    <a:pt x="21" y="3"/>
                  </a:lnTo>
                  <a:lnTo>
                    <a:pt x="19" y="3"/>
                  </a:lnTo>
                  <a:lnTo>
                    <a:pt x="16" y="4"/>
                  </a:lnTo>
                  <a:lnTo>
                    <a:pt x="13" y="4"/>
                  </a:lnTo>
                  <a:lnTo>
                    <a:pt x="8" y="5"/>
                  </a:lnTo>
                  <a:lnTo>
                    <a:pt x="6" y="6"/>
                  </a:lnTo>
                  <a:lnTo>
                    <a:pt x="3" y="7"/>
                  </a:lnTo>
                  <a:lnTo>
                    <a:pt x="0" y="7"/>
                  </a:lnTo>
                  <a:lnTo>
                    <a:pt x="3" y="7"/>
                  </a:lnTo>
                  <a:lnTo>
                    <a:pt x="6" y="7"/>
                  </a:lnTo>
                  <a:lnTo>
                    <a:pt x="8" y="7"/>
                  </a:lnTo>
                  <a:lnTo>
                    <a:pt x="10" y="6"/>
                  </a:lnTo>
                  <a:lnTo>
                    <a:pt x="13" y="6"/>
                  </a:lnTo>
                  <a:lnTo>
                    <a:pt x="19" y="6"/>
                  </a:lnTo>
                  <a:lnTo>
                    <a:pt x="24" y="5"/>
                  </a:lnTo>
                  <a:lnTo>
                    <a:pt x="27" y="5"/>
                  </a:lnTo>
                  <a:lnTo>
                    <a:pt x="30" y="5"/>
                  </a:lnTo>
                  <a:lnTo>
                    <a:pt x="31" y="5"/>
                  </a:lnTo>
                  <a:lnTo>
                    <a:pt x="34" y="5"/>
                  </a:lnTo>
                  <a:lnTo>
                    <a:pt x="37" y="5"/>
                  </a:lnTo>
                  <a:lnTo>
                    <a:pt x="40" y="5"/>
                  </a:lnTo>
                  <a:lnTo>
                    <a:pt x="43" y="5"/>
                  </a:lnTo>
                  <a:lnTo>
                    <a:pt x="45" y="4"/>
                  </a:lnTo>
                  <a:lnTo>
                    <a:pt x="48" y="4"/>
                  </a:lnTo>
                  <a:lnTo>
                    <a:pt x="50" y="5"/>
                  </a:lnTo>
                  <a:lnTo>
                    <a:pt x="53" y="5"/>
                  </a:lnTo>
                  <a:lnTo>
                    <a:pt x="56" y="5"/>
                  </a:lnTo>
                  <a:lnTo>
                    <a:pt x="58" y="5"/>
                  </a:lnTo>
                  <a:lnTo>
                    <a:pt x="58" y="4"/>
                  </a:lnTo>
                  <a:lnTo>
                    <a:pt x="58" y="3"/>
                  </a:lnTo>
                  <a:lnTo>
                    <a:pt x="61" y="3"/>
                  </a:lnTo>
                  <a:lnTo>
                    <a:pt x="61" y="4"/>
                  </a:lnTo>
                  <a:lnTo>
                    <a:pt x="64" y="4"/>
                  </a:lnTo>
                  <a:lnTo>
                    <a:pt x="67" y="4"/>
                  </a:lnTo>
                  <a:lnTo>
                    <a:pt x="70" y="4"/>
                  </a:lnTo>
                  <a:lnTo>
                    <a:pt x="71" y="4"/>
                  </a:lnTo>
                  <a:lnTo>
                    <a:pt x="74" y="5"/>
                  </a:lnTo>
                  <a:lnTo>
                    <a:pt x="77" y="5"/>
                  </a:lnTo>
                  <a:lnTo>
                    <a:pt x="80" y="5"/>
                  </a:lnTo>
                  <a:lnTo>
                    <a:pt x="85" y="5"/>
                  </a:lnTo>
                  <a:lnTo>
                    <a:pt x="88" y="5"/>
                  </a:lnTo>
                  <a:lnTo>
                    <a:pt x="90" y="5"/>
                  </a:lnTo>
                  <a:lnTo>
                    <a:pt x="93" y="4"/>
                  </a:lnTo>
                  <a:lnTo>
                    <a:pt x="96" y="4"/>
                  </a:lnTo>
                  <a:lnTo>
                    <a:pt x="98" y="5"/>
                  </a:lnTo>
                  <a:lnTo>
                    <a:pt x="101" y="5"/>
                  </a:lnTo>
                  <a:lnTo>
                    <a:pt x="107" y="5"/>
                  </a:lnTo>
                  <a:lnTo>
                    <a:pt x="110" y="5"/>
                  </a:lnTo>
                  <a:lnTo>
                    <a:pt x="111" y="5"/>
                  </a:lnTo>
                  <a:lnTo>
                    <a:pt x="114" y="5"/>
                  </a:lnTo>
                  <a:lnTo>
                    <a:pt x="120" y="5"/>
                  </a:lnTo>
                  <a:lnTo>
                    <a:pt x="123" y="5"/>
                  </a:lnTo>
                  <a:lnTo>
                    <a:pt x="125" y="5"/>
                  </a:lnTo>
                  <a:lnTo>
                    <a:pt x="128" y="5"/>
                  </a:lnTo>
                  <a:lnTo>
                    <a:pt x="130" y="5"/>
                  </a:lnTo>
                  <a:lnTo>
                    <a:pt x="136" y="6"/>
                  </a:lnTo>
                  <a:lnTo>
                    <a:pt x="138" y="6"/>
                  </a:lnTo>
                  <a:lnTo>
                    <a:pt x="141" y="6"/>
                  </a:lnTo>
                  <a:lnTo>
                    <a:pt x="144" y="6"/>
                  </a:lnTo>
                  <a:lnTo>
                    <a:pt x="150" y="6"/>
                  </a:lnTo>
                  <a:lnTo>
                    <a:pt x="151" y="6"/>
                  </a:lnTo>
                  <a:lnTo>
                    <a:pt x="154" y="7"/>
                  </a:lnTo>
                  <a:lnTo>
                    <a:pt x="157" y="7"/>
                  </a:lnTo>
                  <a:lnTo>
                    <a:pt x="160" y="7"/>
                  </a:lnTo>
                </a:path>
              </a:pathLst>
            </a:custGeom>
            <a:solidFill>
              <a:srgbClr val="34B3B3"/>
            </a:solidFill>
            <a:ln w="127000" cap="rnd">
              <a:noFill/>
              <a:round/>
              <a:headEnd/>
              <a:tailEnd/>
            </a:ln>
          </p:spPr>
          <p:txBody>
            <a:bodyPr>
              <a:prstTxWarp prst="textNoShape">
                <a:avLst/>
              </a:prstTxWarp>
            </a:bodyPr>
            <a:lstStyle/>
            <a:p>
              <a:endParaRPr lang="en-US"/>
            </a:p>
          </p:txBody>
        </p:sp>
        <p:sp>
          <p:nvSpPr>
            <p:cNvPr id="26147" name="Freeform 62"/>
            <p:cNvSpPr>
              <a:spLocks/>
            </p:cNvSpPr>
            <p:nvPr/>
          </p:nvSpPr>
          <p:spPr bwMode="auto">
            <a:xfrm>
              <a:off x="5584" y="3356"/>
              <a:ext cx="17" cy="16"/>
            </a:xfrm>
            <a:custGeom>
              <a:avLst/>
              <a:gdLst>
                <a:gd name="T0" fmla="*/ 0 w 17"/>
                <a:gd name="T1" fmla="*/ 15 h 16"/>
                <a:gd name="T2" fmla="*/ 0 w 17"/>
                <a:gd name="T3" fmla="*/ 15 h 16"/>
                <a:gd name="T4" fmla="*/ 1 w 17"/>
                <a:gd name="T5" fmla="*/ 14 h 16"/>
                <a:gd name="T6" fmla="*/ 5 w 17"/>
                <a:gd name="T7" fmla="*/ 13 h 16"/>
                <a:gd name="T8" fmla="*/ 7 w 17"/>
                <a:gd name="T9" fmla="*/ 13 h 16"/>
                <a:gd name="T10" fmla="*/ 9 w 17"/>
                <a:gd name="T11" fmla="*/ 11 h 16"/>
                <a:gd name="T12" fmla="*/ 9 w 17"/>
                <a:gd name="T13" fmla="*/ 10 h 16"/>
                <a:gd name="T14" fmla="*/ 9 w 17"/>
                <a:gd name="T15" fmla="*/ 9 h 16"/>
                <a:gd name="T16" fmla="*/ 7 w 17"/>
                <a:gd name="T17" fmla="*/ 7 h 16"/>
                <a:gd name="T18" fmla="*/ 9 w 17"/>
                <a:gd name="T19" fmla="*/ 6 h 16"/>
                <a:gd name="T20" fmla="*/ 10 w 17"/>
                <a:gd name="T21" fmla="*/ 5 h 16"/>
                <a:gd name="T22" fmla="*/ 12 w 17"/>
                <a:gd name="T23" fmla="*/ 4 h 16"/>
                <a:gd name="T24" fmla="*/ 12 w 17"/>
                <a:gd name="T25" fmla="*/ 2 h 16"/>
                <a:gd name="T26" fmla="*/ 14 w 17"/>
                <a:gd name="T27" fmla="*/ 2 h 16"/>
                <a:gd name="T28" fmla="*/ 14 w 17"/>
                <a:gd name="T29" fmla="*/ 1 h 16"/>
                <a:gd name="T30" fmla="*/ 14 w 17"/>
                <a:gd name="T31" fmla="*/ 0 h 16"/>
                <a:gd name="T32" fmla="*/ 14 w 17"/>
                <a:gd name="T33" fmla="*/ 1 h 16"/>
                <a:gd name="T34" fmla="*/ 14 w 17"/>
                <a:gd name="T35" fmla="*/ 2 h 16"/>
                <a:gd name="T36" fmla="*/ 16 w 17"/>
                <a:gd name="T37" fmla="*/ 4 h 16"/>
                <a:gd name="T38" fmla="*/ 16 w 17"/>
                <a:gd name="T39" fmla="*/ 5 h 16"/>
                <a:gd name="T40" fmla="*/ 16 w 17"/>
                <a:gd name="T41" fmla="*/ 6 h 16"/>
                <a:gd name="T42" fmla="*/ 16 w 17"/>
                <a:gd name="T43" fmla="*/ 7 h 16"/>
                <a:gd name="T44" fmla="*/ 14 w 17"/>
                <a:gd name="T45" fmla="*/ 7 h 16"/>
                <a:gd name="T46" fmla="*/ 14 w 17"/>
                <a:gd name="T47" fmla="*/ 9 h 16"/>
                <a:gd name="T48" fmla="*/ 12 w 17"/>
                <a:gd name="T49" fmla="*/ 9 h 16"/>
                <a:gd name="T50" fmla="*/ 12 w 17"/>
                <a:gd name="T51" fmla="*/ 10 h 16"/>
                <a:gd name="T52" fmla="*/ 12 w 17"/>
                <a:gd name="T53" fmla="*/ 11 h 16"/>
                <a:gd name="T54" fmla="*/ 10 w 17"/>
                <a:gd name="T55" fmla="*/ 11 h 16"/>
                <a:gd name="T56" fmla="*/ 10 w 17"/>
                <a:gd name="T57" fmla="*/ 13 h 16"/>
                <a:gd name="T58" fmla="*/ 9 w 17"/>
                <a:gd name="T59" fmla="*/ 14 h 16"/>
                <a:gd name="T60" fmla="*/ 7 w 17"/>
                <a:gd name="T61" fmla="*/ 14 h 16"/>
                <a:gd name="T62" fmla="*/ 5 w 17"/>
                <a:gd name="T63" fmla="*/ 14 h 16"/>
                <a:gd name="T64" fmla="*/ 1 w 17"/>
                <a:gd name="T65" fmla="*/ 15 h 16"/>
                <a:gd name="T66" fmla="*/ 0 w 17"/>
                <a:gd name="T67" fmla="*/ 15 h 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
                <a:gd name="T103" fmla="*/ 0 h 16"/>
                <a:gd name="T104" fmla="*/ 17 w 17"/>
                <a:gd name="T105" fmla="*/ 16 h 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 h="16">
                  <a:moveTo>
                    <a:pt x="0" y="15"/>
                  </a:moveTo>
                  <a:lnTo>
                    <a:pt x="0" y="15"/>
                  </a:lnTo>
                  <a:lnTo>
                    <a:pt x="1" y="14"/>
                  </a:lnTo>
                  <a:lnTo>
                    <a:pt x="5" y="13"/>
                  </a:lnTo>
                  <a:lnTo>
                    <a:pt x="7" y="13"/>
                  </a:lnTo>
                  <a:lnTo>
                    <a:pt x="9" y="11"/>
                  </a:lnTo>
                  <a:lnTo>
                    <a:pt x="9" y="10"/>
                  </a:lnTo>
                  <a:lnTo>
                    <a:pt x="9" y="9"/>
                  </a:lnTo>
                  <a:lnTo>
                    <a:pt x="7" y="7"/>
                  </a:lnTo>
                  <a:lnTo>
                    <a:pt x="9" y="6"/>
                  </a:lnTo>
                  <a:lnTo>
                    <a:pt x="10" y="5"/>
                  </a:lnTo>
                  <a:lnTo>
                    <a:pt x="12" y="4"/>
                  </a:lnTo>
                  <a:lnTo>
                    <a:pt x="12" y="2"/>
                  </a:lnTo>
                  <a:lnTo>
                    <a:pt x="14" y="2"/>
                  </a:lnTo>
                  <a:lnTo>
                    <a:pt x="14" y="1"/>
                  </a:lnTo>
                  <a:lnTo>
                    <a:pt x="14" y="0"/>
                  </a:lnTo>
                  <a:lnTo>
                    <a:pt x="14" y="1"/>
                  </a:lnTo>
                  <a:lnTo>
                    <a:pt x="14" y="2"/>
                  </a:lnTo>
                  <a:lnTo>
                    <a:pt x="16" y="4"/>
                  </a:lnTo>
                  <a:lnTo>
                    <a:pt x="16" y="5"/>
                  </a:lnTo>
                  <a:lnTo>
                    <a:pt x="16" y="6"/>
                  </a:lnTo>
                  <a:lnTo>
                    <a:pt x="16" y="7"/>
                  </a:lnTo>
                  <a:lnTo>
                    <a:pt x="14" y="7"/>
                  </a:lnTo>
                  <a:lnTo>
                    <a:pt x="14" y="9"/>
                  </a:lnTo>
                  <a:lnTo>
                    <a:pt x="12" y="9"/>
                  </a:lnTo>
                  <a:lnTo>
                    <a:pt x="12" y="10"/>
                  </a:lnTo>
                  <a:lnTo>
                    <a:pt x="12" y="11"/>
                  </a:lnTo>
                  <a:lnTo>
                    <a:pt x="10" y="11"/>
                  </a:lnTo>
                  <a:lnTo>
                    <a:pt x="10" y="13"/>
                  </a:lnTo>
                  <a:lnTo>
                    <a:pt x="9" y="14"/>
                  </a:lnTo>
                  <a:lnTo>
                    <a:pt x="7" y="14"/>
                  </a:lnTo>
                  <a:lnTo>
                    <a:pt x="5" y="14"/>
                  </a:lnTo>
                  <a:lnTo>
                    <a:pt x="1" y="15"/>
                  </a:lnTo>
                  <a:lnTo>
                    <a:pt x="0" y="15"/>
                  </a:lnTo>
                </a:path>
              </a:pathLst>
            </a:custGeom>
            <a:solidFill>
              <a:srgbClr val="34B3B3"/>
            </a:solidFill>
            <a:ln w="127000" cap="rnd">
              <a:noFill/>
              <a:round/>
              <a:headEnd/>
              <a:tailEnd/>
            </a:ln>
          </p:spPr>
          <p:txBody>
            <a:bodyPr>
              <a:prstTxWarp prst="textNoShape">
                <a:avLst/>
              </a:prstTxWarp>
            </a:bodyPr>
            <a:lstStyle/>
            <a:p>
              <a:endParaRPr lang="en-US"/>
            </a:p>
          </p:txBody>
        </p:sp>
        <p:sp>
          <p:nvSpPr>
            <p:cNvPr id="26148" name="Freeform 63"/>
            <p:cNvSpPr>
              <a:spLocks/>
            </p:cNvSpPr>
            <p:nvPr/>
          </p:nvSpPr>
          <p:spPr bwMode="auto">
            <a:xfrm>
              <a:off x="5577" y="3326"/>
              <a:ext cx="11" cy="20"/>
            </a:xfrm>
            <a:custGeom>
              <a:avLst/>
              <a:gdLst>
                <a:gd name="T0" fmla="*/ 10 w 11"/>
                <a:gd name="T1" fmla="*/ 0 h 20"/>
                <a:gd name="T2" fmla="*/ 8 w 11"/>
                <a:gd name="T3" fmla="*/ 0 h 20"/>
                <a:gd name="T4" fmla="*/ 0 w 11"/>
                <a:gd name="T5" fmla="*/ 19 h 20"/>
                <a:gd name="T6" fmla="*/ 2 w 11"/>
                <a:gd name="T7" fmla="*/ 19 h 20"/>
                <a:gd name="T8" fmla="*/ 10 w 11"/>
                <a:gd name="T9" fmla="*/ 0 h 20"/>
                <a:gd name="T10" fmla="*/ 0 60000 65536"/>
                <a:gd name="T11" fmla="*/ 0 60000 65536"/>
                <a:gd name="T12" fmla="*/ 0 60000 65536"/>
                <a:gd name="T13" fmla="*/ 0 60000 65536"/>
                <a:gd name="T14" fmla="*/ 0 60000 65536"/>
                <a:gd name="T15" fmla="*/ 0 w 11"/>
                <a:gd name="T16" fmla="*/ 0 h 20"/>
                <a:gd name="T17" fmla="*/ 11 w 11"/>
                <a:gd name="T18" fmla="*/ 20 h 20"/>
              </a:gdLst>
              <a:ahLst/>
              <a:cxnLst>
                <a:cxn ang="T10">
                  <a:pos x="T0" y="T1"/>
                </a:cxn>
                <a:cxn ang="T11">
                  <a:pos x="T2" y="T3"/>
                </a:cxn>
                <a:cxn ang="T12">
                  <a:pos x="T4" y="T5"/>
                </a:cxn>
                <a:cxn ang="T13">
                  <a:pos x="T6" y="T7"/>
                </a:cxn>
                <a:cxn ang="T14">
                  <a:pos x="T8" y="T9"/>
                </a:cxn>
              </a:cxnLst>
              <a:rect l="T15" t="T16" r="T17" b="T18"/>
              <a:pathLst>
                <a:path w="11" h="20">
                  <a:moveTo>
                    <a:pt x="10" y="0"/>
                  </a:moveTo>
                  <a:lnTo>
                    <a:pt x="8" y="0"/>
                  </a:lnTo>
                  <a:lnTo>
                    <a:pt x="0" y="19"/>
                  </a:lnTo>
                  <a:lnTo>
                    <a:pt x="2" y="19"/>
                  </a:lnTo>
                  <a:lnTo>
                    <a:pt x="10" y="0"/>
                  </a:lnTo>
                </a:path>
              </a:pathLst>
            </a:custGeom>
            <a:solidFill>
              <a:srgbClr val="2F8080"/>
            </a:solidFill>
            <a:ln w="127000" cap="rnd">
              <a:noFill/>
              <a:round/>
              <a:headEnd/>
              <a:tailEnd/>
            </a:ln>
          </p:spPr>
          <p:txBody>
            <a:bodyPr>
              <a:prstTxWarp prst="textNoShape">
                <a:avLst/>
              </a:prstTxWarp>
            </a:bodyPr>
            <a:lstStyle/>
            <a:p>
              <a:endParaRPr lang="en-US"/>
            </a:p>
          </p:txBody>
        </p:sp>
        <p:sp>
          <p:nvSpPr>
            <p:cNvPr id="26149" name="Freeform 64"/>
            <p:cNvSpPr>
              <a:spLocks/>
            </p:cNvSpPr>
            <p:nvPr/>
          </p:nvSpPr>
          <p:spPr bwMode="auto">
            <a:xfrm>
              <a:off x="5567" y="3350"/>
              <a:ext cx="6" cy="22"/>
            </a:xfrm>
            <a:custGeom>
              <a:avLst/>
              <a:gdLst>
                <a:gd name="T0" fmla="*/ 5 w 6"/>
                <a:gd name="T1" fmla="*/ 0 h 22"/>
                <a:gd name="T2" fmla="*/ 0 w 6"/>
                <a:gd name="T3" fmla="*/ 21 h 22"/>
                <a:gd name="T4" fmla="*/ 5 w 6"/>
                <a:gd name="T5" fmla="*/ 0 h 22"/>
                <a:gd name="T6" fmla="*/ 0 60000 65536"/>
                <a:gd name="T7" fmla="*/ 0 60000 65536"/>
                <a:gd name="T8" fmla="*/ 0 60000 65536"/>
                <a:gd name="T9" fmla="*/ 0 w 6"/>
                <a:gd name="T10" fmla="*/ 0 h 22"/>
                <a:gd name="T11" fmla="*/ 6 w 6"/>
                <a:gd name="T12" fmla="*/ 22 h 22"/>
              </a:gdLst>
              <a:ahLst/>
              <a:cxnLst>
                <a:cxn ang="T6">
                  <a:pos x="T0" y="T1"/>
                </a:cxn>
                <a:cxn ang="T7">
                  <a:pos x="T2" y="T3"/>
                </a:cxn>
                <a:cxn ang="T8">
                  <a:pos x="T4" y="T5"/>
                </a:cxn>
              </a:cxnLst>
              <a:rect l="T9" t="T10" r="T11" b="T12"/>
              <a:pathLst>
                <a:path w="6" h="22">
                  <a:moveTo>
                    <a:pt x="5" y="0"/>
                  </a:moveTo>
                  <a:lnTo>
                    <a:pt x="0" y="21"/>
                  </a:lnTo>
                  <a:lnTo>
                    <a:pt x="5" y="0"/>
                  </a:lnTo>
                </a:path>
              </a:pathLst>
            </a:custGeom>
            <a:solidFill>
              <a:srgbClr val="EB679A"/>
            </a:solidFill>
            <a:ln w="127000" cap="rnd">
              <a:noFill/>
              <a:round/>
              <a:headEnd/>
              <a:tailEnd/>
            </a:ln>
          </p:spPr>
          <p:txBody>
            <a:bodyPr>
              <a:prstTxWarp prst="textNoShape">
                <a:avLst/>
              </a:prstTxWarp>
            </a:bodyPr>
            <a:lstStyle/>
            <a:p>
              <a:endParaRPr lang="en-US"/>
            </a:p>
          </p:txBody>
        </p:sp>
        <p:sp>
          <p:nvSpPr>
            <p:cNvPr id="26150" name="Freeform 65"/>
            <p:cNvSpPr>
              <a:spLocks/>
            </p:cNvSpPr>
            <p:nvPr/>
          </p:nvSpPr>
          <p:spPr bwMode="auto">
            <a:xfrm>
              <a:off x="4691" y="2983"/>
              <a:ext cx="681" cy="48"/>
            </a:xfrm>
            <a:custGeom>
              <a:avLst/>
              <a:gdLst>
                <a:gd name="T0" fmla="*/ 675 w 681"/>
                <a:gd name="T1" fmla="*/ 34 h 48"/>
                <a:gd name="T2" fmla="*/ 664 w 681"/>
                <a:gd name="T3" fmla="*/ 36 h 48"/>
                <a:gd name="T4" fmla="*/ 644 w 681"/>
                <a:gd name="T5" fmla="*/ 37 h 48"/>
                <a:gd name="T6" fmla="*/ 617 w 681"/>
                <a:gd name="T7" fmla="*/ 40 h 48"/>
                <a:gd name="T8" fmla="*/ 589 w 681"/>
                <a:gd name="T9" fmla="*/ 41 h 48"/>
                <a:gd name="T10" fmla="*/ 555 w 681"/>
                <a:gd name="T11" fmla="*/ 44 h 48"/>
                <a:gd name="T12" fmla="*/ 523 w 681"/>
                <a:gd name="T13" fmla="*/ 45 h 48"/>
                <a:gd name="T14" fmla="*/ 486 w 681"/>
                <a:gd name="T15" fmla="*/ 47 h 48"/>
                <a:gd name="T16" fmla="*/ 454 w 681"/>
                <a:gd name="T17" fmla="*/ 47 h 48"/>
                <a:gd name="T18" fmla="*/ 423 w 681"/>
                <a:gd name="T19" fmla="*/ 45 h 48"/>
                <a:gd name="T20" fmla="*/ 395 w 681"/>
                <a:gd name="T21" fmla="*/ 44 h 48"/>
                <a:gd name="T22" fmla="*/ 371 w 681"/>
                <a:gd name="T23" fmla="*/ 41 h 48"/>
                <a:gd name="T24" fmla="*/ 346 w 681"/>
                <a:gd name="T25" fmla="*/ 38 h 48"/>
                <a:gd name="T26" fmla="*/ 323 w 681"/>
                <a:gd name="T27" fmla="*/ 37 h 48"/>
                <a:gd name="T28" fmla="*/ 298 w 681"/>
                <a:gd name="T29" fmla="*/ 37 h 48"/>
                <a:gd name="T30" fmla="*/ 277 w 681"/>
                <a:gd name="T31" fmla="*/ 38 h 48"/>
                <a:gd name="T32" fmla="*/ 246 w 681"/>
                <a:gd name="T33" fmla="*/ 40 h 48"/>
                <a:gd name="T34" fmla="*/ 210 w 681"/>
                <a:gd name="T35" fmla="*/ 38 h 48"/>
                <a:gd name="T36" fmla="*/ 166 w 681"/>
                <a:gd name="T37" fmla="*/ 37 h 48"/>
                <a:gd name="T38" fmla="*/ 119 w 681"/>
                <a:gd name="T39" fmla="*/ 36 h 48"/>
                <a:gd name="T40" fmla="*/ 77 w 681"/>
                <a:gd name="T41" fmla="*/ 33 h 48"/>
                <a:gd name="T42" fmla="*/ 39 w 681"/>
                <a:gd name="T43" fmla="*/ 31 h 48"/>
                <a:gd name="T44" fmla="*/ 14 w 681"/>
                <a:gd name="T45" fmla="*/ 30 h 48"/>
                <a:gd name="T46" fmla="*/ 3 w 681"/>
                <a:gd name="T47" fmla="*/ 31 h 48"/>
                <a:gd name="T48" fmla="*/ 22 w 681"/>
                <a:gd name="T49" fmla="*/ 30 h 48"/>
                <a:gd name="T50" fmla="*/ 55 w 681"/>
                <a:gd name="T51" fmla="*/ 29 h 48"/>
                <a:gd name="T52" fmla="*/ 94 w 681"/>
                <a:gd name="T53" fmla="*/ 27 h 48"/>
                <a:gd name="T54" fmla="*/ 138 w 681"/>
                <a:gd name="T55" fmla="*/ 23 h 48"/>
                <a:gd name="T56" fmla="*/ 182 w 681"/>
                <a:gd name="T57" fmla="*/ 20 h 48"/>
                <a:gd name="T58" fmla="*/ 226 w 681"/>
                <a:gd name="T59" fmla="*/ 14 h 48"/>
                <a:gd name="T60" fmla="*/ 263 w 681"/>
                <a:gd name="T61" fmla="*/ 10 h 48"/>
                <a:gd name="T62" fmla="*/ 293 w 681"/>
                <a:gd name="T63" fmla="*/ 4 h 48"/>
                <a:gd name="T64" fmla="*/ 315 w 681"/>
                <a:gd name="T65" fmla="*/ 2 h 48"/>
                <a:gd name="T66" fmla="*/ 334 w 681"/>
                <a:gd name="T67" fmla="*/ 0 h 48"/>
                <a:gd name="T68" fmla="*/ 346 w 681"/>
                <a:gd name="T69" fmla="*/ 0 h 48"/>
                <a:gd name="T70" fmla="*/ 360 w 681"/>
                <a:gd name="T71" fmla="*/ 3 h 48"/>
                <a:gd name="T72" fmla="*/ 371 w 681"/>
                <a:gd name="T73" fmla="*/ 4 h 48"/>
                <a:gd name="T74" fmla="*/ 384 w 681"/>
                <a:gd name="T75" fmla="*/ 9 h 48"/>
                <a:gd name="T76" fmla="*/ 401 w 681"/>
                <a:gd name="T77" fmla="*/ 13 h 48"/>
                <a:gd name="T78" fmla="*/ 423 w 681"/>
                <a:gd name="T79" fmla="*/ 18 h 48"/>
                <a:gd name="T80" fmla="*/ 445 w 681"/>
                <a:gd name="T81" fmla="*/ 21 h 48"/>
                <a:gd name="T82" fmla="*/ 468 w 681"/>
                <a:gd name="T83" fmla="*/ 21 h 48"/>
                <a:gd name="T84" fmla="*/ 492 w 681"/>
                <a:gd name="T85" fmla="*/ 21 h 48"/>
                <a:gd name="T86" fmla="*/ 514 w 681"/>
                <a:gd name="T87" fmla="*/ 21 h 48"/>
                <a:gd name="T88" fmla="*/ 537 w 681"/>
                <a:gd name="T89" fmla="*/ 20 h 48"/>
                <a:gd name="T90" fmla="*/ 558 w 681"/>
                <a:gd name="T91" fmla="*/ 17 h 48"/>
                <a:gd name="T92" fmla="*/ 575 w 681"/>
                <a:gd name="T93" fmla="*/ 16 h 48"/>
                <a:gd name="T94" fmla="*/ 603 w 681"/>
                <a:gd name="T95" fmla="*/ 14 h 48"/>
                <a:gd name="T96" fmla="*/ 637 w 681"/>
                <a:gd name="T97" fmla="*/ 20 h 48"/>
                <a:gd name="T98" fmla="*/ 664 w 681"/>
                <a:gd name="T99" fmla="*/ 29 h 48"/>
                <a:gd name="T100" fmla="*/ 680 w 681"/>
                <a:gd name="T101" fmla="*/ 34 h 4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81"/>
                <a:gd name="T154" fmla="*/ 0 h 48"/>
                <a:gd name="T155" fmla="*/ 681 w 681"/>
                <a:gd name="T156" fmla="*/ 48 h 4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81" h="48">
                  <a:moveTo>
                    <a:pt x="680" y="34"/>
                  </a:moveTo>
                  <a:lnTo>
                    <a:pt x="680" y="34"/>
                  </a:lnTo>
                  <a:lnTo>
                    <a:pt x="678" y="34"/>
                  </a:lnTo>
                  <a:lnTo>
                    <a:pt x="675" y="34"/>
                  </a:lnTo>
                  <a:lnTo>
                    <a:pt x="672" y="34"/>
                  </a:lnTo>
                  <a:lnTo>
                    <a:pt x="669" y="36"/>
                  </a:lnTo>
                  <a:lnTo>
                    <a:pt x="666" y="36"/>
                  </a:lnTo>
                  <a:lnTo>
                    <a:pt x="664" y="36"/>
                  </a:lnTo>
                  <a:lnTo>
                    <a:pt x="658" y="36"/>
                  </a:lnTo>
                  <a:lnTo>
                    <a:pt x="652" y="37"/>
                  </a:lnTo>
                  <a:lnTo>
                    <a:pt x="647" y="37"/>
                  </a:lnTo>
                  <a:lnTo>
                    <a:pt x="644" y="37"/>
                  </a:lnTo>
                  <a:lnTo>
                    <a:pt x="637" y="38"/>
                  </a:lnTo>
                  <a:lnTo>
                    <a:pt x="631" y="38"/>
                  </a:lnTo>
                  <a:lnTo>
                    <a:pt x="625" y="38"/>
                  </a:lnTo>
                  <a:lnTo>
                    <a:pt x="617" y="40"/>
                  </a:lnTo>
                  <a:lnTo>
                    <a:pt x="611" y="40"/>
                  </a:lnTo>
                  <a:lnTo>
                    <a:pt x="603" y="41"/>
                  </a:lnTo>
                  <a:lnTo>
                    <a:pt x="597" y="41"/>
                  </a:lnTo>
                  <a:lnTo>
                    <a:pt x="589" y="41"/>
                  </a:lnTo>
                  <a:lnTo>
                    <a:pt x="581" y="43"/>
                  </a:lnTo>
                  <a:lnTo>
                    <a:pt x="572" y="43"/>
                  </a:lnTo>
                  <a:lnTo>
                    <a:pt x="564" y="44"/>
                  </a:lnTo>
                  <a:lnTo>
                    <a:pt x="555" y="44"/>
                  </a:lnTo>
                  <a:lnTo>
                    <a:pt x="548" y="44"/>
                  </a:lnTo>
                  <a:lnTo>
                    <a:pt x="540" y="45"/>
                  </a:lnTo>
                  <a:lnTo>
                    <a:pt x="531" y="45"/>
                  </a:lnTo>
                  <a:lnTo>
                    <a:pt x="523" y="45"/>
                  </a:lnTo>
                  <a:lnTo>
                    <a:pt x="512" y="45"/>
                  </a:lnTo>
                  <a:lnTo>
                    <a:pt x="503" y="47"/>
                  </a:lnTo>
                  <a:lnTo>
                    <a:pt x="495" y="47"/>
                  </a:lnTo>
                  <a:lnTo>
                    <a:pt x="486" y="47"/>
                  </a:lnTo>
                  <a:lnTo>
                    <a:pt x="478" y="47"/>
                  </a:lnTo>
                  <a:lnTo>
                    <a:pt x="470" y="47"/>
                  </a:lnTo>
                  <a:lnTo>
                    <a:pt x="462" y="47"/>
                  </a:lnTo>
                  <a:lnTo>
                    <a:pt x="454" y="47"/>
                  </a:lnTo>
                  <a:lnTo>
                    <a:pt x="445" y="47"/>
                  </a:lnTo>
                  <a:lnTo>
                    <a:pt x="437" y="47"/>
                  </a:lnTo>
                  <a:lnTo>
                    <a:pt x="431" y="45"/>
                  </a:lnTo>
                  <a:lnTo>
                    <a:pt x="423" y="45"/>
                  </a:lnTo>
                  <a:lnTo>
                    <a:pt x="415" y="45"/>
                  </a:lnTo>
                  <a:lnTo>
                    <a:pt x="409" y="44"/>
                  </a:lnTo>
                  <a:lnTo>
                    <a:pt x="403" y="44"/>
                  </a:lnTo>
                  <a:lnTo>
                    <a:pt x="395" y="44"/>
                  </a:lnTo>
                  <a:lnTo>
                    <a:pt x="389" y="43"/>
                  </a:lnTo>
                  <a:lnTo>
                    <a:pt x="382" y="43"/>
                  </a:lnTo>
                  <a:lnTo>
                    <a:pt x="376" y="41"/>
                  </a:lnTo>
                  <a:lnTo>
                    <a:pt x="371" y="41"/>
                  </a:lnTo>
                  <a:lnTo>
                    <a:pt x="365" y="40"/>
                  </a:lnTo>
                  <a:lnTo>
                    <a:pt x="360" y="40"/>
                  </a:lnTo>
                  <a:lnTo>
                    <a:pt x="351" y="38"/>
                  </a:lnTo>
                  <a:lnTo>
                    <a:pt x="346" y="38"/>
                  </a:lnTo>
                  <a:lnTo>
                    <a:pt x="340" y="38"/>
                  </a:lnTo>
                  <a:lnTo>
                    <a:pt x="334" y="38"/>
                  </a:lnTo>
                  <a:lnTo>
                    <a:pt x="329" y="37"/>
                  </a:lnTo>
                  <a:lnTo>
                    <a:pt x="323" y="37"/>
                  </a:lnTo>
                  <a:lnTo>
                    <a:pt x="318" y="37"/>
                  </a:lnTo>
                  <a:lnTo>
                    <a:pt x="309" y="37"/>
                  </a:lnTo>
                  <a:lnTo>
                    <a:pt x="304" y="37"/>
                  </a:lnTo>
                  <a:lnTo>
                    <a:pt x="298" y="37"/>
                  </a:lnTo>
                  <a:lnTo>
                    <a:pt x="293" y="37"/>
                  </a:lnTo>
                  <a:lnTo>
                    <a:pt x="288" y="37"/>
                  </a:lnTo>
                  <a:lnTo>
                    <a:pt x="282" y="38"/>
                  </a:lnTo>
                  <a:lnTo>
                    <a:pt x="277" y="38"/>
                  </a:lnTo>
                  <a:lnTo>
                    <a:pt x="271" y="38"/>
                  </a:lnTo>
                  <a:lnTo>
                    <a:pt x="263" y="38"/>
                  </a:lnTo>
                  <a:lnTo>
                    <a:pt x="254" y="40"/>
                  </a:lnTo>
                  <a:lnTo>
                    <a:pt x="246" y="40"/>
                  </a:lnTo>
                  <a:lnTo>
                    <a:pt x="237" y="40"/>
                  </a:lnTo>
                  <a:lnTo>
                    <a:pt x="229" y="40"/>
                  </a:lnTo>
                  <a:lnTo>
                    <a:pt x="218" y="40"/>
                  </a:lnTo>
                  <a:lnTo>
                    <a:pt x="210" y="38"/>
                  </a:lnTo>
                  <a:lnTo>
                    <a:pt x="199" y="38"/>
                  </a:lnTo>
                  <a:lnTo>
                    <a:pt x="188" y="38"/>
                  </a:lnTo>
                  <a:lnTo>
                    <a:pt x="177" y="38"/>
                  </a:lnTo>
                  <a:lnTo>
                    <a:pt x="166" y="37"/>
                  </a:lnTo>
                  <a:lnTo>
                    <a:pt x="154" y="37"/>
                  </a:lnTo>
                  <a:lnTo>
                    <a:pt x="140" y="37"/>
                  </a:lnTo>
                  <a:lnTo>
                    <a:pt x="129" y="36"/>
                  </a:lnTo>
                  <a:lnTo>
                    <a:pt x="119" y="36"/>
                  </a:lnTo>
                  <a:lnTo>
                    <a:pt x="108" y="34"/>
                  </a:lnTo>
                  <a:lnTo>
                    <a:pt x="97" y="34"/>
                  </a:lnTo>
                  <a:lnTo>
                    <a:pt x="88" y="33"/>
                  </a:lnTo>
                  <a:lnTo>
                    <a:pt x="77" y="33"/>
                  </a:lnTo>
                  <a:lnTo>
                    <a:pt x="66" y="33"/>
                  </a:lnTo>
                  <a:lnTo>
                    <a:pt x="57" y="31"/>
                  </a:lnTo>
                  <a:lnTo>
                    <a:pt x="49" y="31"/>
                  </a:lnTo>
                  <a:lnTo>
                    <a:pt x="39" y="31"/>
                  </a:lnTo>
                  <a:lnTo>
                    <a:pt x="33" y="31"/>
                  </a:lnTo>
                  <a:lnTo>
                    <a:pt x="25" y="30"/>
                  </a:lnTo>
                  <a:lnTo>
                    <a:pt x="19" y="30"/>
                  </a:lnTo>
                  <a:lnTo>
                    <a:pt x="14" y="30"/>
                  </a:lnTo>
                  <a:lnTo>
                    <a:pt x="8" y="30"/>
                  </a:lnTo>
                  <a:lnTo>
                    <a:pt x="3" y="31"/>
                  </a:lnTo>
                  <a:lnTo>
                    <a:pt x="0" y="31"/>
                  </a:lnTo>
                  <a:lnTo>
                    <a:pt x="3" y="31"/>
                  </a:lnTo>
                  <a:lnTo>
                    <a:pt x="5" y="31"/>
                  </a:lnTo>
                  <a:lnTo>
                    <a:pt x="11" y="31"/>
                  </a:lnTo>
                  <a:lnTo>
                    <a:pt x="16" y="31"/>
                  </a:lnTo>
                  <a:lnTo>
                    <a:pt x="22" y="30"/>
                  </a:lnTo>
                  <a:lnTo>
                    <a:pt x="30" y="30"/>
                  </a:lnTo>
                  <a:lnTo>
                    <a:pt x="39" y="30"/>
                  </a:lnTo>
                  <a:lnTo>
                    <a:pt x="43" y="30"/>
                  </a:lnTo>
                  <a:lnTo>
                    <a:pt x="55" y="29"/>
                  </a:lnTo>
                  <a:lnTo>
                    <a:pt x="63" y="29"/>
                  </a:lnTo>
                  <a:lnTo>
                    <a:pt x="71" y="29"/>
                  </a:lnTo>
                  <a:lnTo>
                    <a:pt x="83" y="27"/>
                  </a:lnTo>
                  <a:lnTo>
                    <a:pt x="94" y="27"/>
                  </a:lnTo>
                  <a:lnTo>
                    <a:pt x="105" y="26"/>
                  </a:lnTo>
                  <a:lnTo>
                    <a:pt x="116" y="24"/>
                  </a:lnTo>
                  <a:lnTo>
                    <a:pt x="125" y="24"/>
                  </a:lnTo>
                  <a:lnTo>
                    <a:pt x="138" y="23"/>
                  </a:lnTo>
                  <a:lnTo>
                    <a:pt x="149" y="23"/>
                  </a:lnTo>
                  <a:lnTo>
                    <a:pt x="160" y="21"/>
                  </a:lnTo>
                  <a:lnTo>
                    <a:pt x="171" y="20"/>
                  </a:lnTo>
                  <a:lnTo>
                    <a:pt x="182" y="20"/>
                  </a:lnTo>
                  <a:lnTo>
                    <a:pt x="194" y="18"/>
                  </a:lnTo>
                  <a:lnTo>
                    <a:pt x="205" y="17"/>
                  </a:lnTo>
                  <a:lnTo>
                    <a:pt x="215" y="16"/>
                  </a:lnTo>
                  <a:lnTo>
                    <a:pt x="226" y="14"/>
                  </a:lnTo>
                  <a:lnTo>
                    <a:pt x="235" y="13"/>
                  </a:lnTo>
                  <a:lnTo>
                    <a:pt x="246" y="13"/>
                  </a:lnTo>
                  <a:lnTo>
                    <a:pt x="254" y="11"/>
                  </a:lnTo>
                  <a:lnTo>
                    <a:pt x="263" y="10"/>
                  </a:lnTo>
                  <a:lnTo>
                    <a:pt x="271" y="9"/>
                  </a:lnTo>
                  <a:lnTo>
                    <a:pt x="279" y="7"/>
                  </a:lnTo>
                  <a:lnTo>
                    <a:pt x="288" y="6"/>
                  </a:lnTo>
                  <a:lnTo>
                    <a:pt x="293" y="4"/>
                  </a:lnTo>
                  <a:lnTo>
                    <a:pt x="298" y="4"/>
                  </a:lnTo>
                  <a:lnTo>
                    <a:pt x="306" y="3"/>
                  </a:lnTo>
                  <a:lnTo>
                    <a:pt x="309" y="2"/>
                  </a:lnTo>
                  <a:lnTo>
                    <a:pt x="315" y="2"/>
                  </a:lnTo>
                  <a:lnTo>
                    <a:pt x="320" y="2"/>
                  </a:lnTo>
                  <a:lnTo>
                    <a:pt x="326" y="0"/>
                  </a:lnTo>
                  <a:lnTo>
                    <a:pt x="329" y="0"/>
                  </a:lnTo>
                  <a:lnTo>
                    <a:pt x="334" y="0"/>
                  </a:lnTo>
                  <a:lnTo>
                    <a:pt x="337" y="0"/>
                  </a:lnTo>
                  <a:lnTo>
                    <a:pt x="340" y="0"/>
                  </a:lnTo>
                  <a:lnTo>
                    <a:pt x="343" y="0"/>
                  </a:lnTo>
                  <a:lnTo>
                    <a:pt x="346" y="0"/>
                  </a:lnTo>
                  <a:lnTo>
                    <a:pt x="351" y="2"/>
                  </a:lnTo>
                  <a:lnTo>
                    <a:pt x="354" y="2"/>
                  </a:lnTo>
                  <a:lnTo>
                    <a:pt x="357" y="2"/>
                  </a:lnTo>
                  <a:lnTo>
                    <a:pt x="360" y="3"/>
                  </a:lnTo>
                  <a:lnTo>
                    <a:pt x="362" y="3"/>
                  </a:lnTo>
                  <a:lnTo>
                    <a:pt x="365" y="4"/>
                  </a:lnTo>
                  <a:lnTo>
                    <a:pt x="368" y="4"/>
                  </a:lnTo>
                  <a:lnTo>
                    <a:pt x="371" y="4"/>
                  </a:lnTo>
                  <a:lnTo>
                    <a:pt x="374" y="6"/>
                  </a:lnTo>
                  <a:lnTo>
                    <a:pt x="379" y="7"/>
                  </a:lnTo>
                  <a:lnTo>
                    <a:pt x="382" y="9"/>
                  </a:lnTo>
                  <a:lnTo>
                    <a:pt x="384" y="9"/>
                  </a:lnTo>
                  <a:lnTo>
                    <a:pt x="389" y="10"/>
                  </a:lnTo>
                  <a:lnTo>
                    <a:pt x="392" y="11"/>
                  </a:lnTo>
                  <a:lnTo>
                    <a:pt x="395" y="13"/>
                  </a:lnTo>
                  <a:lnTo>
                    <a:pt x="401" y="13"/>
                  </a:lnTo>
                  <a:lnTo>
                    <a:pt x="406" y="14"/>
                  </a:lnTo>
                  <a:lnTo>
                    <a:pt x="412" y="16"/>
                  </a:lnTo>
                  <a:lnTo>
                    <a:pt x="417" y="17"/>
                  </a:lnTo>
                  <a:lnTo>
                    <a:pt x="423" y="18"/>
                  </a:lnTo>
                  <a:lnTo>
                    <a:pt x="429" y="18"/>
                  </a:lnTo>
                  <a:lnTo>
                    <a:pt x="434" y="20"/>
                  </a:lnTo>
                  <a:lnTo>
                    <a:pt x="440" y="20"/>
                  </a:lnTo>
                  <a:lnTo>
                    <a:pt x="445" y="21"/>
                  </a:lnTo>
                  <a:lnTo>
                    <a:pt x="451" y="21"/>
                  </a:lnTo>
                  <a:lnTo>
                    <a:pt x="457" y="21"/>
                  </a:lnTo>
                  <a:lnTo>
                    <a:pt x="462" y="21"/>
                  </a:lnTo>
                  <a:lnTo>
                    <a:pt x="468" y="21"/>
                  </a:lnTo>
                  <a:lnTo>
                    <a:pt x="472" y="21"/>
                  </a:lnTo>
                  <a:lnTo>
                    <a:pt x="478" y="21"/>
                  </a:lnTo>
                  <a:lnTo>
                    <a:pt x="486" y="21"/>
                  </a:lnTo>
                  <a:lnTo>
                    <a:pt x="492" y="21"/>
                  </a:lnTo>
                  <a:lnTo>
                    <a:pt x="498" y="21"/>
                  </a:lnTo>
                  <a:lnTo>
                    <a:pt x="503" y="21"/>
                  </a:lnTo>
                  <a:lnTo>
                    <a:pt x="509" y="21"/>
                  </a:lnTo>
                  <a:lnTo>
                    <a:pt x="514" y="21"/>
                  </a:lnTo>
                  <a:lnTo>
                    <a:pt x="520" y="21"/>
                  </a:lnTo>
                  <a:lnTo>
                    <a:pt x="526" y="20"/>
                  </a:lnTo>
                  <a:lnTo>
                    <a:pt x="531" y="20"/>
                  </a:lnTo>
                  <a:lnTo>
                    <a:pt x="537" y="20"/>
                  </a:lnTo>
                  <a:lnTo>
                    <a:pt x="542" y="20"/>
                  </a:lnTo>
                  <a:lnTo>
                    <a:pt x="548" y="18"/>
                  </a:lnTo>
                  <a:lnTo>
                    <a:pt x="553" y="18"/>
                  </a:lnTo>
                  <a:lnTo>
                    <a:pt x="558" y="17"/>
                  </a:lnTo>
                  <a:lnTo>
                    <a:pt x="561" y="17"/>
                  </a:lnTo>
                  <a:lnTo>
                    <a:pt x="567" y="17"/>
                  </a:lnTo>
                  <a:lnTo>
                    <a:pt x="569" y="16"/>
                  </a:lnTo>
                  <a:lnTo>
                    <a:pt x="575" y="16"/>
                  </a:lnTo>
                  <a:lnTo>
                    <a:pt x="581" y="14"/>
                  </a:lnTo>
                  <a:lnTo>
                    <a:pt x="586" y="14"/>
                  </a:lnTo>
                  <a:lnTo>
                    <a:pt x="595" y="13"/>
                  </a:lnTo>
                  <a:lnTo>
                    <a:pt x="603" y="14"/>
                  </a:lnTo>
                  <a:lnTo>
                    <a:pt x="614" y="14"/>
                  </a:lnTo>
                  <a:lnTo>
                    <a:pt x="623" y="16"/>
                  </a:lnTo>
                  <a:lnTo>
                    <a:pt x="631" y="18"/>
                  </a:lnTo>
                  <a:lnTo>
                    <a:pt x="637" y="20"/>
                  </a:lnTo>
                  <a:lnTo>
                    <a:pt x="644" y="21"/>
                  </a:lnTo>
                  <a:lnTo>
                    <a:pt x="652" y="24"/>
                  </a:lnTo>
                  <a:lnTo>
                    <a:pt x="658" y="26"/>
                  </a:lnTo>
                  <a:lnTo>
                    <a:pt x="664" y="29"/>
                  </a:lnTo>
                  <a:lnTo>
                    <a:pt x="669" y="30"/>
                  </a:lnTo>
                  <a:lnTo>
                    <a:pt x="675" y="31"/>
                  </a:lnTo>
                  <a:lnTo>
                    <a:pt x="678" y="33"/>
                  </a:lnTo>
                  <a:lnTo>
                    <a:pt x="680" y="34"/>
                  </a:lnTo>
                </a:path>
              </a:pathLst>
            </a:custGeom>
            <a:solidFill>
              <a:srgbClr val="8BF3FD"/>
            </a:solidFill>
            <a:ln w="127000" cap="rnd">
              <a:noFill/>
              <a:round/>
              <a:headEnd/>
              <a:tailEnd/>
            </a:ln>
          </p:spPr>
          <p:txBody>
            <a:bodyPr>
              <a:prstTxWarp prst="textNoShape">
                <a:avLst/>
              </a:prstTxWarp>
            </a:bodyPr>
            <a:lstStyle/>
            <a:p>
              <a:endParaRPr lang="en-US"/>
            </a:p>
          </p:txBody>
        </p:sp>
        <p:sp>
          <p:nvSpPr>
            <p:cNvPr id="26151" name="Freeform 66"/>
            <p:cNvSpPr>
              <a:spLocks/>
            </p:cNvSpPr>
            <p:nvPr/>
          </p:nvSpPr>
          <p:spPr bwMode="auto">
            <a:xfrm>
              <a:off x="4709" y="2984"/>
              <a:ext cx="647" cy="46"/>
            </a:xfrm>
            <a:custGeom>
              <a:avLst/>
              <a:gdLst>
                <a:gd name="T0" fmla="*/ 646 w 647"/>
                <a:gd name="T1" fmla="*/ 33 h 46"/>
                <a:gd name="T2" fmla="*/ 637 w 647"/>
                <a:gd name="T3" fmla="*/ 33 h 46"/>
                <a:gd name="T4" fmla="*/ 626 w 647"/>
                <a:gd name="T5" fmla="*/ 35 h 46"/>
                <a:gd name="T6" fmla="*/ 609 w 647"/>
                <a:gd name="T7" fmla="*/ 37 h 46"/>
                <a:gd name="T8" fmla="*/ 593 w 647"/>
                <a:gd name="T9" fmla="*/ 38 h 46"/>
                <a:gd name="T10" fmla="*/ 574 w 647"/>
                <a:gd name="T11" fmla="*/ 39 h 46"/>
                <a:gd name="T12" fmla="*/ 551 w 647"/>
                <a:gd name="T13" fmla="*/ 41 h 46"/>
                <a:gd name="T14" fmla="*/ 529 w 647"/>
                <a:gd name="T15" fmla="*/ 42 h 46"/>
                <a:gd name="T16" fmla="*/ 505 w 647"/>
                <a:gd name="T17" fmla="*/ 44 h 46"/>
                <a:gd name="T18" fmla="*/ 480 w 647"/>
                <a:gd name="T19" fmla="*/ 45 h 46"/>
                <a:gd name="T20" fmla="*/ 454 w 647"/>
                <a:gd name="T21" fmla="*/ 45 h 46"/>
                <a:gd name="T22" fmla="*/ 429 w 647"/>
                <a:gd name="T23" fmla="*/ 45 h 46"/>
                <a:gd name="T24" fmla="*/ 411 w 647"/>
                <a:gd name="T25" fmla="*/ 45 h 46"/>
                <a:gd name="T26" fmla="*/ 388 w 647"/>
                <a:gd name="T27" fmla="*/ 42 h 46"/>
                <a:gd name="T28" fmla="*/ 369 w 647"/>
                <a:gd name="T29" fmla="*/ 41 h 46"/>
                <a:gd name="T30" fmla="*/ 352 w 647"/>
                <a:gd name="T31" fmla="*/ 39 h 46"/>
                <a:gd name="T32" fmla="*/ 335 w 647"/>
                <a:gd name="T33" fmla="*/ 38 h 46"/>
                <a:gd name="T34" fmla="*/ 319 w 647"/>
                <a:gd name="T35" fmla="*/ 37 h 46"/>
                <a:gd name="T36" fmla="*/ 302 w 647"/>
                <a:gd name="T37" fmla="*/ 35 h 46"/>
                <a:gd name="T38" fmla="*/ 286 w 647"/>
                <a:gd name="T39" fmla="*/ 35 h 46"/>
                <a:gd name="T40" fmla="*/ 269 w 647"/>
                <a:gd name="T41" fmla="*/ 37 h 46"/>
                <a:gd name="T42" fmla="*/ 249 w 647"/>
                <a:gd name="T43" fmla="*/ 38 h 46"/>
                <a:gd name="T44" fmla="*/ 225 w 647"/>
                <a:gd name="T45" fmla="*/ 38 h 46"/>
                <a:gd name="T46" fmla="*/ 197 w 647"/>
                <a:gd name="T47" fmla="*/ 38 h 46"/>
                <a:gd name="T48" fmla="*/ 169 w 647"/>
                <a:gd name="T49" fmla="*/ 37 h 46"/>
                <a:gd name="T50" fmla="*/ 136 w 647"/>
                <a:gd name="T51" fmla="*/ 35 h 46"/>
                <a:gd name="T52" fmla="*/ 106 w 647"/>
                <a:gd name="T53" fmla="*/ 33 h 46"/>
                <a:gd name="T54" fmla="*/ 72 w 647"/>
                <a:gd name="T55" fmla="*/ 32 h 46"/>
                <a:gd name="T56" fmla="*/ 47 w 647"/>
                <a:gd name="T57" fmla="*/ 30 h 46"/>
                <a:gd name="T58" fmla="*/ 25 w 647"/>
                <a:gd name="T59" fmla="*/ 29 h 46"/>
                <a:gd name="T60" fmla="*/ 9 w 647"/>
                <a:gd name="T61" fmla="*/ 29 h 46"/>
                <a:gd name="T62" fmla="*/ 3 w 647"/>
                <a:gd name="T63" fmla="*/ 30 h 46"/>
                <a:gd name="T64" fmla="*/ 17 w 647"/>
                <a:gd name="T65" fmla="*/ 29 h 46"/>
                <a:gd name="T66" fmla="*/ 37 w 647"/>
                <a:gd name="T67" fmla="*/ 29 h 46"/>
                <a:gd name="T68" fmla="*/ 61 w 647"/>
                <a:gd name="T69" fmla="*/ 28 h 46"/>
                <a:gd name="T70" fmla="*/ 89 w 647"/>
                <a:gd name="T71" fmla="*/ 25 h 46"/>
                <a:gd name="T72" fmla="*/ 120 w 647"/>
                <a:gd name="T73" fmla="*/ 23 h 46"/>
                <a:gd name="T74" fmla="*/ 152 w 647"/>
                <a:gd name="T75" fmla="*/ 20 h 46"/>
                <a:gd name="T76" fmla="*/ 183 w 647"/>
                <a:gd name="T77" fmla="*/ 17 h 46"/>
                <a:gd name="T78" fmla="*/ 214 w 647"/>
                <a:gd name="T79" fmla="*/ 15 h 46"/>
                <a:gd name="T80" fmla="*/ 241 w 647"/>
                <a:gd name="T81" fmla="*/ 10 h 46"/>
                <a:gd name="T82" fmla="*/ 272 w 647"/>
                <a:gd name="T83" fmla="*/ 4 h 46"/>
                <a:gd name="T84" fmla="*/ 305 w 647"/>
                <a:gd name="T85" fmla="*/ 0 h 46"/>
                <a:gd name="T86" fmla="*/ 327 w 647"/>
                <a:gd name="T87" fmla="*/ 0 h 46"/>
                <a:gd name="T88" fmla="*/ 343 w 647"/>
                <a:gd name="T89" fmla="*/ 3 h 46"/>
                <a:gd name="T90" fmla="*/ 363 w 647"/>
                <a:gd name="T91" fmla="*/ 7 h 46"/>
                <a:gd name="T92" fmla="*/ 385 w 647"/>
                <a:gd name="T93" fmla="*/ 13 h 46"/>
                <a:gd name="T94" fmla="*/ 402 w 647"/>
                <a:gd name="T95" fmla="*/ 17 h 46"/>
                <a:gd name="T96" fmla="*/ 418 w 647"/>
                <a:gd name="T97" fmla="*/ 19 h 46"/>
                <a:gd name="T98" fmla="*/ 432 w 647"/>
                <a:gd name="T99" fmla="*/ 20 h 46"/>
                <a:gd name="T100" fmla="*/ 449 w 647"/>
                <a:gd name="T101" fmla="*/ 20 h 46"/>
                <a:gd name="T102" fmla="*/ 466 w 647"/>
                <a:gd name="T103" fmla="*/ 20 h 46"/>
                <a:gd name="T104" fmla="*/ 482 w 647"/>
                <a:gd name="T105" fmla="*/ 20 h 46"/>
                <a:gd name="T106" fmla="*/ 499 w 647"/>
                <a:gd name="T107" fmla="*/ 20 h 46"/>
                <a:gd name="T108" fmla="*/ 515 w 647"/>
                <a:gd name="T109" fmla="*/ 19 h 46"/>
                <a:gd name="T110" fmla="*/ 529 w 647"/>
                <a:gd name="T111" fmla="*/ 16 h 46"/>
                <a:gd name="T112" fmla="*/ 543 w 647"/>
                <a:gd name="T113" fmla="*/ 15 h 46"/>
                <a:gd name="T114" fmla="*/ 557 w 647"/>
                <a:gd name="T115" fmla="*/ 13 h 46"/>
                <a:gd name="T116" fmla="*/ 582 w 647"/>
                <a:gd name="T117" fmla="*/ 15 h 46"/>
                <a:gd name="T118" fmla="*/ 604 w 647"/>
                <a:gd name="T119" fmla="*/ 19 h 46"/>
                <a:gd name="T120" fmla="*/ 626 w 647"/>
                <a:gd name="T121" fmla="*/ 25 h 46"/>
                <a:gd name="T122" fmla="*/ 640 w 647"/>
                <a:gd name="T123" fmla="*/ 30 h 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47"/>
                <a:gd name="T187" fmla="*/ 0 h 46"/>
                <a:gd name="T188" fmla="*/ 647 w 647"/>
                <a:gd name="T189" fmla="*/ 46 h 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47" h="46">
                  <a:moveTo>
                    <a:pt x="646" y="32"/>
                  </a:moveTo>
                  <a:lnTo>
                    <a:pt x="646" y="32"/>
                  </a:lnTo>
                  <a:lnTo>
                    <a:pt x="646" y="33"/>
                  </a:lnTo>
                  <a:lnTo>
                    <a:pt x="643" y="33"/>
                  </a:lnTo>
                  <a:lnTo>
                    <a:pt x="640" y="33"/>
                  </a:lnTo>
                  <a:lnTo>
                    <a:pt x="637" y="33"/>
                  </a:lnTo>
                  <a:lnTo>
                    <a:pt x="632" y="33"/>
                  </a:lnTo>
                  <a:lnTo>
                    <a:pt x="629" y="35"/>
                  </a:lnTo>
                  <a:lnTo>
                    <a:pt x="626" y="35"/>
                  </a:lnTo>
                  <a:lnTo>
                    <a:pt x="620" y="35"/>
                  </a:lnTo>
                  <a:lnTo>
                    <a:pt x="615" y="37"/>
                  </a:lnTo>
                  <a:lnTo>
                    <a:pt x="609" y="37"/>
                  </a:lnTo>
                  <a:lnTo>
                    <a:pt x="604" y="37"/>
                  </a:lnTo>
                  <a:lnTo>
                    <a:pt x="599" y="38"/>
                  </a:lnTo>
                  <a:lnTo>
                    <a:pt x="593" y="38"/>
                  </a:lnTo>
                  <a:lnTo>
                    <a:pt x="588" y="38"/>
                  </a:lnTo>
                  <a:lnTo>
                    <a:pt x="579" y="38"/>
                  </a:lnTo>
                  <a:lnTo>
                    <a:pt x="574" y="39"/>
                  </a:lnTo>
                  <a:lnTo>
                    <a:pt x="565" y="39"/>
                  </a:lnTo>
                  <a:lnTo>
                    <a:pt x="560" y="41"/>
                  </a:lnTo>
                  <a:lnTo>
                    <a:pt x="551" y="41"/>
                  </a:lnTo>
                  <a:lnTo>
                    <a:pt x="543" y="41"/>
                  </a:lnTo>
                  <a:lnTo>
                    <a:pt x="535" y="42"/>
                  </a:lnTo>
                  <a:lnTo>
                    <a:pt x="529" y="42"/>
                  </a:lnTo>
                  <a:lnTo>
                    <a:pt x="521" y="42"/>
                  </a:lnTo>
                  <a:lnTo>
                    <a:pt x="512" y="44"/>
                  </a:lnTo>
                  <a:lnTo>
                    <a:pt x="505" y="44"/>
                  </a:lnTo>
                  <a:lnTo>
                    <a:pt x="496" y="44"/>
                  </a:lnTo>
                  <a:lnTo>
                    <a:pt x="488" y="45"/>
                  </a:lnTo>
                  <a:lnTo>
                    <a:pt x="480" y="45"/>
                  </a:lnTo>
                  <a:lnTo>
                    <a:pt x="471" y="45"/>
                  </a:lnTo>
                  <a:lnTo>
                    <a:pt x="463" y="45"/>
                  </a:lnTo>
                  <a:lnTo>
                    <a:pt x="454" y="45"/>
                  </a:lnTo>
                  <a:lnTo>
                    <a:pt x="446" y="45"/>
                  </a:lnTo>
                  <a:lnTo>
                    <a:pt x="438" y="45"/>
                  </a:lnTo>
                  <a:lnTo>
                    <a:pt x="429" y="45"/>
                  </a:lnTo>
                  <a:lnTo>
                    <a:pt x="424" y="45"/>
                  </a:lnTo>
                  <a:lnTo>
                    <a:pt x="415" y="45"/>
                  </a:lnTo>
                  <a:lnTo>
                    <a:pt x="411" y="45"/>
                  </a:lnTo>
                  <a:lnTo>
                    <a:pt x="402" y="44"/>
                  </a:lnTo>
                  <a:lnTo>
                    <a:pt x="397" y="44"/>
                  </a:lnTo>
                  <a:lnTo>
                    <a:pt x="388" y="42"/>
                  </a:lnTo>
                  <a:lnTo>
                    <a:pt x="383" y="42"/>
                  </a:lnTo>
                  <a:lnTo>
                    <a:pt x="377" y="42"/>
                  </a:lnTo>
                  <a:lnTo>
                    <a:pt x="369" y="41"/>
                  </a:lnTo>
                  <a:lnTo>
                    <a:pt x="363" y="41"/>
                  </a:lnTo>
                  <a:lnTo>
                    <a:pt x="357" y="39"/>
                  </a:lnTo>
                  <a:lnTo>
                    <a:pt x="352" y="39"/>
                  </a:lnTo>
                  <a:lnTo>
                    <a:pt x="346" y="39"/>
                  </a:lnTo>
                  <a:lnTo>
                    <a:pt x="341" y="38"/>
                  </a:lnTo>
                  <a:lnTo>
                    <a:pt x="335" y="38"/>
                  </a:lnTo>
                  <a:lnTo>
                    <a:pt x="329" y="38"/>
                  </a:lnTo>
                  <a:lnTo>
                    <a:pt x="324" y="37"/>
                  </a:lnTo>
                  <a:lnTo>
                    <a:pt x="319" y="37"/>
                  </a:lnTo>
                  <a:lnTo>
                    <a:pt x="314" y="37"/>
                  </a:lnTo>
                  <a:lnTo>
                    <a:pt x="308" y="37"/>
                  </a:lnTo>
                  <a:lnTo>
                    <a:pt x="302" y="35"/>
                  </a:lnTo>
                  <a:lnTo>
                    <a:pt x="297" y="35"/>
                  </a:lnTo>
                  <a:lnTo>
                    <a:pt x="291" y="35"/>
                  </a:lnTo>
                  <a:lnTo>
                    <a:pt x="286" y="35"/>
                  </a:lnTo>
                  <a:lnTo>
                    <a:pt x="280" y="37"/>
                  </a:lnTo>
                  <a:lnTo>
                    <a:pt x="274" y="37"/>
                  </a:lnTo>
                  <a:lnTo>
                    <a:pt x="269" y="37"/>
                  </a:lnTo>
                  <a:lnTo>
                    <a:pt x="263" y="37"/>
                  </a:lnTo>
                  <a:lnTo>
                    <a:pt x="258" y="38"/>
                  </a:lnTo>
                  <a:lnTo>
                    <a:pt x="249" y="38"/>
                  </a:lnTo>
                  <a:lnTo>
                    <a:pt x="241" y="38"/>
                  </a:lnTo>
                  <a:lnTo>
                    <a:pt x="235" y="38"/>
                  </a:lnTo>
                  <a:lnTo>
                    <a:pt x="225" y="38"/>
                  </a:lnTo>
                  <a:lnTo>
                    <a:pt x="217" y="38"/>
                  </a:lnTo>
                  <a:lnTo>
                    <a:pt x="208" y="38"/>
                  </a:lnTo>
                  <a:lnTo>
                    <a:pt x="197" y="38"/>
                  </a:lnTo>
                  <a:lnTo>
                    <a:pt x="189" y="38"/>
                  </a:lnTo>
                  <a:lnTo>
                    <a:pt x="177" y="37"/>
                  </a:lnTo>
                  <a:lnTo>
                    <a:pt x="169" y="37"/>
                  </a:lnTo>
                  <a:lnTo>
                    <a:pt x="158" y="37"/>
                  </a:lnTo>
                  <a:lnTo>
                    <a:pt x="147" y="35"/>
                  </a:lnTo>
                  <a:lnTo>
                    <a:pt x="136" y="35"/>
                  </a:lnTo>
                  <a:lnTo>
                    <a:pt x="125" y="35"/>
                  </a:lnTo>
                  <a:lnTo>
                    <a:pt x="114" y="33"/>
                  </a:lnTo>
                  <a:lnTo>
                    <a:pt x="106" y="33"/>
                  </a:lnTo>
                  <a:lnTo>
                    <a:pt x="94" y="32"/>
                  </a:lnTo>
                  <a:lnTo>
                    <a:pt x="83" y="32"/>
                  </a:lnTo>
                  <a:lnTo>
                    <a:pt x="72" y="32"/>
                  </a:lnTo>
                  <a:lnTo>
                    <a:pt x="64" y="30"/>
                  </a:lnTo>
                  <a:lnTo>
                    <a:pt x="55" y="30"/>
                  </a:lnTo>
                  <a:lnTo>
                    <a:pt x="47" y="30"/>
                  </a:lnTo>
                  <a:lnTo>
                    <a:pt x="39" y="29"/>
                  </a:lnTo>
                  <a:lnTo>
                    <a:pt x="31" y="29"/>
                  </a:lnTo>
                  <a:lnTo>
                    <a:pt x="25" y="29"/>
                  </a:lnTo>
                  <a:lnTo>
                    <a:pt x="20" y="29"/>
                  </a:lnTo>
                  <a:lnTo>
                    <a:pt x="11" y="29"/>
                  </a:lnTo>
                  <a:lnTo>
                    <a:pt x="9" y="29"/>
                  </a:lnTo>
                  <a:lnTo>
                    <a:pt x="3" y="29"/>
                  </a:lnTo>
                  <a:lnTo>
                    <a:pt x="0" y="30"/>
                  </a:lnTo>
                  <a:lnTo>
                    <a:pt x="3" y="30"/>
                  </a:lnTo>
                  <a:lnTo>
                    <a:pt x="6" y="30"/>
                  </a:lnTo>
                  <a:lnTo>
                    <a:pt x="11" y="29"/>
                  </a:lnTo>
                  <a:lnTo>
                    <a:pt x="17" y="29"/>
                  </a:lnTo>
                  <a:lnTo>
                    <a:pt x="23" y="29"/>
                  </a:lnTo>
                  <a:lnTo>
                    <a:pt x="28" y="29"/>
                  </a:lnTo>
                  <a:lnTo>
                    <a:pt x="37" y="29"/>
                  </a:lnTo>
                  <a:lnTo>
                    <a:pt x="42" y="28"/>
                  </a:lnTo>
                  <a:lnTo>
                    <a:pt x="52" y="28"/>
                  </a:lnTo>
                  <a:lnTo>
                    <a:pt x="61" y="28"/>
                  </a:lnTo>
                  <a:lnTo>
                    <a:pt x="69" y="26"/>
                  </a:lnTo>
                  <a:lnTo>
                    <a:pt x="78" y="26"/>
                  </a:lnTo>
                  <a:lnTo>
                    <a:pt x="89" y="25"/>
                  </a:lnTo>
                  <a:lnTo>
                    <a:pt x="100" y="25"/>
                  </a:lnTo>
                  <a:lnTo>
                    <a:pt x="108" y="23"/>
                  </a:lnTo>
                  <a:lnTo>
                    <a:pt x="120" y="23"/>
                  </a:lnTo>
                  <a:lnTo>
                    <a:pt x="131" y="22"/>
                  </a:lnTo>
                  <a:lnTo>
                    <a:pt x="141" y="22"/>
                  </a:lnTo>
                  <a:lnTo>
                    <a:pt x="152" y="20"/>
                  </a:lnTo>
                  <a:lnTo>
                    <a:pt x="163" y="19"/>
                  </a:lnTo>
                  <a:lnTo>
                    <a:pt x="175" y="19"/>
                  </a:lnTo>
                  <a:lnTo>
                    <a:pt x="183" y="17"/>
                  </a:lnTo>
                  <a:lnTo>
                    <a:pt x="194" y="16"/>
                  </a:lnTo>
                  <a:lnTo>
                    <a:pt x="205" y="15"/>
                  </a:lnTo>
                  <a:lnTo>
                    <a:pt x="214" y="15"/>
                  </a:lnTo>
                  <a:lnTo>
                    <a:pt x="225" y="13"/>
                  </a:lnTo>
                  <a:lnTo>
                    <a:pt x="232" y="12"/>
                  </a:lnTo>
                  <a:lnTo>
                    <a:pt x="241" y="10"/>
                  </a:lnTo>
                  <a:lnTo>
                    <a:pt x="249" y="8"/>
                  </a:lnTo>
                  <a:lnTo>
                    <a:pt x="258" y="7"/>
                  </a:lnTo>
                  <a:lnTo>
                    <a:pt x="272" y="4"/>
                  </a:lnTo>
                  <a:lnTo>
                    <a:pt x="286" y="3"/>
                  </a:lnTo>
                  <a:lnTo>
                    <a:pt x="297" y="1"/>
                  </a:lnTo>
                  <a:lnTo>
                    <a:pt x="305" y="0"/>
                  </a:lnTo>
                  <a:lnTo>
                    <a:pt x="314" y="0"/>
                  </a:lnTo>
                  <a:lnTo>
                    <a:pt x="322" y="0"/>
                  </a:lnTo>
                  <a:lnTo>
                    <a:pt x="327" y="0"/>
                  </a:lnTo>
                  <a:lnTo>
                    <a:pt x="332" y="0"/>
                  </a:lnTo>
                  <a:lnTo>
                    <a:pt x="338" y="1"/>
                  </a:lnTo>
                  <a:lnTo>
                    <a:pt x="343" y="3"/>
                  </a:lnTo>
                  <a:lnTo>
                    <a:pt x="349" y="4"/>
                  </a:lnTo>
                  <a:lnTo>
                    <a:pt x="355" y="6"/>
                  </a:lnTo>
                  <a:lnTo>
                    <a:pt x="363" y="7"/>
                  </a:lnTo>
                  <a:lnTo>
                    <a:pt x="369" y="8"/>
                  </a:lnTo>
                  <a:lnTo>
                    <a:pt x="377" y="12"/>
                  </a:lnTo>
                  <a:lnTo>
                    <a:pt x="385" y="13"/>
                  </a:lnTo>
                  <a:lnTo>
                    <a:pt x="391" y="15"/>
                  </a:lnTo>
                  <a:lnTo>
                    <a:pt x="397" y="16"/>
                  </a:lnTo>
                  <a:lnTo>
                    <a:pt x="402" y="17"/>
                  </a:lnTo>
                  <a:lnTo>
                    <a:pt x="408" y="17"/>
                  </a:lnTo>
                  <a:lnTo>
                    <a:pt x="411" y="19"/>
                  </a:lnTo>
                  <a:lnTo>
                    <a:pt x="418" y="19"/>
                  </a:lnTo>
                  <a:lnTo>
                    <a:pt x="424" y="20"/>
                  </a:lnTo>
                  <a:lnTo>
                    <a:pt x="426" y="20"/>
                  </a:lnTo>
                  <a:lnTo>
                    <a:pt x="432" y="20"/>
                  </a:lnTo>
                  <a:lnTo>
                    <a:pt x="440" y="20"/>
                  </a:lnTo>
                  <a:lnTo>
                    <a:pt x="443" y="20"/>
                  </a:lnTo>
                  <a:lnTo>
                    <a:pt x="449" y="20"/>
                  </a:lnTo>
                  <a:lnTo>
                    <a:pt x="457" y="20"/>
                  </a:lnTo>
                  <a:lnTo>
                    <a:pt x="460" y="20"/>
                  </a:lnTo>
                  <a:lnTo>
                    <a:pt x="466" y="20"/>
                  </a:lnTo>
                  <a:lnTo>
                    <a:pt x="474" y="20"/>
                  </a:lnTo>
                  <a:lnTo>
                    <a:pt x="477" y="20"/>
                  </a:lnTo>
                  <a:lnTo>
                    <a:pt x="482" y="20"/>
                  </a:lnTo>
                  <a:lnTo>
                    <a:pt x="488" y="20"/>
                  </a:lnTo>
                  <a:lnTo>
                    <a:pt x="494" y="20"/>
                  </a:lnTo>
                  <a:lnTo>
                    <a:pt x="499" y="20"/>
                  </a:lnTo>
                  <a:lnTo>
                    <a:pt x="505" y="19"/>
                  </a:lnTo>
                  <a:lnTo>
                    <a:pt x="509" y="19"/>
                  </a:lnTo>
                  <a:lnTo>
                    <a:pt x="515" y="19"/>
                  </a:lnTo>
                  <a:lnTo>
                    <a:pt x="518" y="17"/>
                  </a:lnTo>
                  <a:lnTo>
                    <a:pt x="523" y="17"/>
                  </a:lnTo>
                  <a:lnTo>
                    <a:pt x="529" y="16"/>
                  </a:lnTo>
                  <a:lnTo>
                    <a:pt x="532" y="16"/>
                  </a:lnTo>
                  <a:lnTo>
                    <a:pt x="537" y="16"/>
                  </a:lnTo>
                  <a:lnTo>
                    <a:pt x="543" y="15"/>
                  </a:lnTo>
                  <a:lnTo>
                    <a:pt x="546" y="15"/>
                  </a:lnTo>
                  <a:lnTo>
                    <a:pt x="549" y="13"/>
                  </a:lnTo>
                  <a:lnTo>
                    <a:pt x="557" y="13"/>
                  </a:lnTo>
                  <a:lnTo>
                    <a:pt x="565" y="13"/>
                  </a:lnTo>
                  <a:lnTo>
                    <a:pt x="574" y="13"/>
                  </a:lnTo>
                  <a:lnTo>
                    <a:pt x="582" y="15"/>
                  </a:lnTo>
                  <a:lnTo>
                    <a:pt x="591" y="16"/>
                  </a:lnTo>
                  <a:lnTo>
                    <a:pt x="599" y="17"/>
                  </a:lnTo>
                  <a:lnTo>
                    <a:pt x="604" y="19"/>
                  </a:lnTo>
                  <a:lnTo>
                    <a:pt x="612" y="20"/>
                  </a:lnTo>
                  <a:lnTo>
                    <a:pt x="618" y="23"/>
                  </a:lnTo>
                  <a:lnTo>
                    <a:pt x="626" y="25"/>
                  </a:lnTo>
                  <a:lnTo>
                    <a:pt x="632" y="28"/>
                  </a:lnTo>
                  <a:lnTo>
                    <a:pt x="637" y="29"/>
                  </a:lnTo>
                  <a:lnTo>
                    <a:pt x="640" y="30"/>
                  </a:lnTo>
                  <a:lnTo>
                    <a:pt x="643" y="32"/>
                  </a:lnTo>
                  <a:lnTo>
                    <a:pt x="646" y="32"/>
                  </a:lnTo>
                </a:path>
              </a:pathLst>
            </a:custGeom>
            <a:solidFill>
              <a:srgbClr val="ACF1F8"/>
            </a:solidFill>
            <a:ln w="127000" cap="rnd">
              <a:noFill/>
              <a:round/>
              <a:headEnd/>
              <a:tailEnd/>
            </a:ln>
          </p:spPr>
          <p:txBody>
            <a:bodyPr>
              <a:prstTxWarp prst="textNoShape">
                <a:avLst/>
              </a:prstTxWarp>
            </a:bodyPr>
            <a:lstStyle/>
            <a:p>
              <a:endParaRPr lang="en-US"/>
            </a:p>
          </p:txBody>
        </p:sp>
        <p:sp>
          <p:nvSpPr>
            <p:cNvPr id="26152" name="Freeform 67"/>
            <p:cNvSpPr>
              <a:spLocks/>
            </p:cNvSpPr>
            <p:nvPr/>
          </p:nvSpPr>
          <p:spPr bwMode="auto">
            <a:xfrm>
              <a:off x="4729" y="2986"/>
              <a:ext cx="609" cy="42"/>
            </a:xfrm>
            <a:custGeom>
              <a:avLst/>
              <a:gdLst>
                <a:gd name="T0" fmla="*/ 605 w 609"/>
                <a:gd name="T1" fmla="*/ 30 h 42"/>
                <a:gd name="T2" fmla="*/ 597 w 609"/>
                <a:gd name="T3" fmla="*/ 31 h 42"/>
                <a:gd name="T4" fmla="*/ 583 w 609"/>
                <a:gd name="T5" fmla="*/ 33 h 42"/>
                <a:gd name="T6" fmla="*/ 570 w 609"/>
                <a:gd name="T7" fmla="*/ 34 h 42"/>
                <a:gd name="T8" fmla="*/ 553 w 609"/>
                <a:gd name="T9" fmla="*/ 35 h 42"/>
                <a:gd name="T10" fmla="*/ 533 w 609"/>
                <a:gd name="T11" fmla="*/ 37 h 42"/>
                <a:gd name="T12" fmla="*/ 511 w 609"/>
                <a:gd name="T13" fmla="*/ 38 h 42"/>
                <a:gd name="T14" fmla="*/ 489 w 609"/>
                <a:gd name="T15" fmla="*/ 40 h 42"/>
                <a:gd name="T16" fmla="*/ 467 w 609"/>
                <a:gd name="T17" fmla="*/ 40 h 42"/>
                <a:gd name="T18" fmla="*/ 442 w 609"/>
                <a:gd name="T19" fmla="*/ 41 h 42"/>
                <a:gd name="T20" fmla="*/ 419 w 609"/>
                <a:gd name="T21" fmla="*/ 41 h 42"/>
                <a:gd name="T22" fmla="*/ 398 w 609"/>
                <a:gd name="T23" fmla="*/ 41 h 42"/>
                <a:gd name="T24" fmla="*/ 378 w 609"/>
                <a:gd name="T25" fmla="*/ 40 h 42"/>
                <a:gd name="T26" fmla="*/ 359 w 609"/>
                <a:gd name="T27" fmla="*/ 38 h 42"/>
                <a:gd name="T28" fmla="*/ 342 w 609"/>
                <a:gd name="T29" fmla="*/ 37 h 42"/>
                <a:gd name="T30" fmla="*/ 326 w 609"/>
                <a:gd name="T31" fmla="*/ 35 h 42"/>
                <a:gd name="T32" fmla="*/ 309 w 609"/>
                <a:gd name="T33" fmla="*/ 34 h 42"/>
                <a:gd name="T34" fmla="*/ 293 w 609"/>
                <a:gd name="T35" fmla="*/ 33 h 42"/>
                <a:gd name="T36" fmla="*/ 279 w 609"/>
                <a:gd name="T37" fmla="*/ 33 h 42"/>
                <a:gd name="T38" fmla="*/ 263 w 609"/>
                <a:gd name="T39" fmla="*/ 33 h 42"/>
                <a:gd name="T40" fmla="*/ 246 w 609"/>
                <a:gd name="T41" fmla="*/ 34 h 42"/>
                <a:gd name="T42" fmla="*/ 229 w 609"/>
                <a:gd name="T43" fmla="*/ 35 h 42"/>
                <a:gd name="T44" fmla="*/ 204 w 609"/>
                <a:gd name="T45" fmla="*/ 35 h 42"/>
                <a:gd name="T46" fmla="*/ 177 w 609"/>
                <a:gd name="T47" fmla="*/ 34 h 42"/>
                <a:gd name="T48" fmla="*/ 146 w 609"/>
                <a:gd name="T49" fmla="*/ 33 h 42"/>
                <a:gd name="T50" fmla="*/ 118 w 609"/>
                <a:gd name="T51" fmla="*/ 31 h 42"/>
                <a:gd name="T52" fmla="*/ 88 w 609"/>
                <a:gd name="T53" fmla="*/ 30 h 42"/>
                <a:gd name="T54" fmla="*/ 60 w 609"/>
                <a:gd name="T55" fmla="*/ 28 h 42"/>
                <a:gd name="T56" fmla="*/ 36 w 609"/>
                <a:gd name="T57" fmla="*/ 27 h 42"/>
                <a:gd name="T58" fmla="*/ 17 w 609"/>
                <a:gd name="T59" fmla="*/ 27 h 42"/>
                <a:gd name="T60" fmla="*/ 3 w 609"/>
                <a:gd name="T61" fmla="*/ 27 h 42"/>
                <a:gd name="T62" fmla="*/ 3 w 609"/>
                <a:gd name="T63" fmla="*/ 27 h 42"/>
                <a:gd name="T64" fmla="*/ 14 w 609"/>
                <a:gd name="T65" fmla="*/ 27 h 42"/>
                <a:gd name="T66" fmla="*/ 33 w 609"/>
                <a:gd name="T67" fmla="*/ 27 h 42"/>
                <a:gd name="T68" fmla="*/ 55 w 609"/>
                <a:gd name="T69" fmla="*/ 26 h 42"/>
                <a:gd name="T70" fmla="*/ 83 w 609"/>
                <a:gd name="T71" fmla="*/ 23 h 42"/>
                <a:gd name="T72" fmla="*/ 114 w 609"/>
                <a:gd name="T73" fmla="*/ 21 h 42"/>
                <a:gd name="T74" fmla="*/ 143 w 609"/>
                <a:gd name="T75" fmla="*/ 19 h 42"/>
                <a:gd name="T76" fmla="*/ 174 w 609"/>
                <a:gd name="T77" fmla="*/ 16 h 42"/>
                <a:gd name="T78" fmla="*/ 201 w 609"/>
                <a:gd name="T79" fmla="*/ 13 h 42"/>
                <a:gd name="T80" fmla="*/ 226 w 609"/>
                <a:gd name="T81" fmla="*/ 10 h 42"/>
                <a:gd name="T82" fmla="*/ 257 w 609"/>
                <a:gd name="T83" fmla="*/ 5 h 42"/>
                <a:gd name="T84" fmla="*/ 287 w 609"/>
                <a:gd name="T85" fmla="*/ 0 h 42"/>
                <a:gd name="T86" fmla="*/ 307 w 609"/>
                <a:gd name="T87" fmla="*/ 0 h 42"/>
                <a:gd name="T88" fmla="*/ 323 w 609"/>
                <a:gd name="T89" fmla="*/ 2 h 42"/>
                <a:gd name="T90" fmla="*/ 340 w 609"/>
                <a:gd name="T91" fmla="*/ 7 h 42"/>
                <a:gd name="T92" fmla="*/ 364 w 609"/>
                <a:gd name="T93" fmla="*/ 13 h 42"/>
                <a:gd name="T94" fmla="*/ 378 w 609"/>
                <a:gd name="T95" fmla="*/ 16 h 42"/>
                <a:gd name="T96" fmla="*/ 392 w 609"/>
                <a:gd name="T97" fmla="*/ 17 h 42"/>
                <a:gd name="T98" fmla="*/ 409 w 609"/>
                <a:gd name="T99" fmla="*/ 19 h 42"/>
                <a:gd name="T100" fmla="*/ 422 w 609"/>
                <a:gd name="T101" fmla="*/ 19 h 42"/>
                <a:gd name="T102" fmla="*/ 439 w 609"/>
                <a:gd name="T103" fmla="*/ 19 h 42"/>
                <a:gd name="T104" fmla="*/ 456 w 609"/>
                <a:gd name="T105" fmla="*/ 19 h 42"/>
                <a:gd name="T106" fmla="*/ 470 w 609"/>
                <a:gd name="T107" fmla="*/ 19 h 42"/>
                <a:gd name="T108" fmla="*/ 484 w 609"/>
                <a:gd name="T109" fmla="*/ 17 h 42"/>
                <a:gd name="T110" fmla="*/ 497 w 609"/>
                <a:gd name="T111" fmla="*/ 16 h 42"/>
                <a:gd name="T112" fmla="*/ 511 w 609"/>
                <a:gd name="T113" fmla="*/ 14 h 42"/>
                <a:gd name="T114" fmla="*/ 525 w 609"/>
                <a:gd name="T115" fmla="*/ 12 h 42"/>
                <a:gd name="T116" fmla="*/ 547 w 609"/>
                <a:gd name="T117" fmla="*/ 13 h 42"/>
                <a:gd name="T118" fmla="*/ 570 w 609"/>
                <a:gd name="T119" fmla="*/ 17 h 42"/>
                <a:gd name="T120" fmla="*/ 588 w 609"/>
                <a:gd name="T121" fmla="*/ 23 h 42"/>
                <a:gd name="T122" fmla="*/ 602 w 609"/>
                <a:gd name="T123" fmla="*/ 27 h 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9"/>
                <a:gd name="T187" fmla="*/ 0 h 42"/>
                <a:gd name="T188" fmla="*/ 609 w 609"/>
                <a:gd name="T189" fmla="*/ 42 h 4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9" h="42">
                  <a:moveTo>
                    <a:pt x="608" y="30"/>
                  </a:moveTo>
                  <a:lnTo>
                    <a:pt x="608" y="30"/>
                  </a:lnTo>
                  <a:lnTo>
                    <a:pt x="605" y="30"/>
                  </a:lnTo>
                  <a:lnTo>
                    <a:pt x="602" y="30"/>
                  </a:lnTo>
                  <a:lnTo>
                    <a:pt x="599" y="31"/>
                  </a:lnTo>
                  <a:lnTo>
                    <a:pt x="597" y="31"/>
                  </a:lnTo>
                  <a:lnTo>
                    <a:pt x="591" y="31"/>
                  </a:lnTo>
                  <a:lnTo>
                    <a:pt x="588" y="31"/>
                  </a:lnTo>
                  <a:lnTo>
                    <a:pt x="583" y="33"/>
                  </a:lnTo>
                  <a:lnTo>
                    <a:pt x="580" y="33"/>
                  </a:lnTo>
                  <a:lnTo>
                    <a:pt x="574" y="33"/>
                  </a:lnTo>
                  <a:lnTo>
                    <a:pt x="570" y="34"/>
                  </a:lnTo>
                  <a:lnTo>
                    <a:pt x="564" y="34"/>
                  </a:lnTo>
                  <a:lnTo>
                    <a:pt x="558" y="34"/>
                  </a:lnTo>
                  <a:lnTo>
                    <a:pt x="553" y="35"/>
                  </a:lnTo>
                  <a:lnTo>
                    <a:pt x="547" y="35"/>
                  </a:lnTo>
                  <a:lnTo>
                    <a:pt x="539" y="35"/>
                  </a:lnTo>
                  <a:lnTo>
                    <a:pt x="533" y="37"/>
                  </a:lnTo>
                  <a:lnTo>
                    <a:pt x="525" y="37"/>
                  </a:lnTo>
                  <a:lnTo>
                    <a:pt x="519" y="37"/>
                  </a:lnTo>
                  <a:lnTo>
                    <a:pt x="511" y="38"/>
                  </a:lnTo>
                  <a:lnTo>
                    <a:pt x="505" y="38"/>
                  </a:lnTo>
                  <a:lnTo>
                    <a:pt x="497" y="38"/>
                  </a:lnTo>
                  <a:lnTo>
                    <a:pt x="489" y="40"/>
                  </a:lnTo>
                  <a:lnTo>
                    <a:pt x="481" y="40"/>
                  </a:lnTo>
                  <a:lnTo>
                    <a:pt x="473" y="40"/>
                  </a:lnTo>
                  <a:lnTo>
                    <a:pt x="467" y="40"/>
                  </a:lnTo>
                  <a:lnTo>
                    <a:pt x="459" y="41"/>
                  </a:lnTo>
                  <a:lnTo>
                    <a:pt x="450" y="41"/>
                  </a:lnTo>
                  <a:lnTo>
                    <a:pt x="442" y="41"/>
                  </a:lnTo>
                  <a:lnTo>
                    <a:pt x="433" y="41"/>
                  </a:lnTo>
                  <a:lnTo>
                    <a:pt x="428" y="41"/>
                  </a:lnTo>
                  <a:lnTo>
                    <a:pt x="419" y="41"/>
                  </a:lnTo>
                  <a:lnTo>
                    <a:pt x="412" y="41"/>
                  </a:lnTo>
                  <a:lnTo>
                    <a:pt x="406" y="41"/>
                  </a:lnTo>
                  <a:lnTo>
                    <a:pt x="398" y="41"/>
                  </a:lnTo>
                  <a:lnTo>
                    <a:pt x="392" y="41"/>
                  </a:lnTo>
                  <a:lnTo>
                    <a:pt x="384" y="41"/>
                  </a:lnTo>
                  <a:lnTo>
                    <a:pt x="378" y="40"/>
                  </a:lnTo>
                  <a:lnTo>
                    <a:pt x="373" y="40"/>
                  </a:lnTo>
                  <a:lnTo>
                    <a:pt x="367" y="40"/>
                  </a:lnTo>
                  <a:lnTo>
                    <a:pt x="359" y="38"/>
                  </a:lnTo>
                  <a:lnTo>
                    <a:pt x="353" y="38"/>
                  </a:lnTo>
                  <a:lnTo>
                    <a:pt x="348" y="38"/>
                  </a:lnTo>
                  <a:lnTo>
                    <a:pt x="342" y="37"/>
                  </a:lnTo>
                  <a:lnTo>
                    <a:pt x="337" y="37"/>
                  </a:lnTo>
                  <a:lnTo>
                    <a:pt x="332" y="35"/>
                  </a:lnTo>
                  <a:lnTo>
                    <a:pt x="326" y="35"/>
                  </a:lnTo>
                  <a:lnTo>
                    <a:pt x="321" y="35"/>
                  </a:lnTo>
                  <a:lnTo>
                    <a:pt x="315" y="34"/>
                  </a:lnTo>
                  <a:lnTo>
                    <a:pt x="309" y="34"/>
                  </a:lnTo>
                  <a:lnTo>
                    <a:pt x="304" y="34"/>
                  </a:lnTo>
                  <a:lnTo>
                    <a:pt x="298" y="34"/>
                  </a:lnTo>
                  <a:lnTo>
                    <a:pt x="293" y="33"/>
                  </a:lnTo>
                  <a:lnTo>
                    <a:pt x="287" y="33"/>
                  </a:lnTo>
                  <a:lnTo>
                    <a:pt x="284" y="33"/>
                  </a:lnTo>
                  <a:lnTo>
                    <a:pt x="279" y="33"/>
                  </a:lnTo>
                  <a:lnTo>
                    <a:pt x="273" y="33"/>
                  </a:lnTo>
                  <a:lnTo>
                    <a:pt x="267" y="33"/>
                  </a:lnTo>
                  <a:lnTo>
                    <a:pt x="263" y="33"/>
                  </a:lnTo>
                  <a:lnTo>
                    <a:pt x="257" y="33"/>
                  </a:lnTo>
                  <a:lnTo>
                    <a:pt x="252" y="33"/>
                  </a:lnTo>
                  <a:lnTo>
                    <a:pt x="246" y="34"/>
                  </a:lnTo>
                  <a:lnTo>
                    <a:pt x="240" y="34"/>
                  </a:lnTo>
                  <a:lnTo>
                    <a:pt x="235" y="34"/>
                  </a:lnTo>
                  <a:lnTo>
                    <a:pt x="229" y="35"/>
                  </a:lnTo>
                  <a:lnTo>
                    <a:pt x="221" y="35"/>
                  </a:lnTo>
                  <a:lnTo>
                    <a:pt x="212" y="35"/>
                  </a:lnTo>
                  <a:lnTo>
                    <a:pt x="204" y="35"/>
                  </a:lnTo>
                  <a:lnTo>
                    <a:pt x="196" y="35"/>
                  </a:lnTo>
                  <a:lnTo>
                    <a:pt x="188" y="34"/>
                  </a:lnTo>
                  <a:lnTo>
                    <a:pt x="177" y="34"/>
                  </a:lnTo>
                  <a:lnTo>
                    <a:pt x="169" y="34"/>
                  </a:lnTo>
                  <a:lnTo>
                    <a:pt x="157" y="34"/>
                  </a:lnTo>
                  <a:lnTo>
                    <a:pt x="146" y="33"/>
                  </a:lnTo>
                  <a:lnTo>
                    <a:pt x="138" y="33"/>
                  </a:lnTo>
                  <a:lnTo>
                    <a:pt x="127" y="31"/>
                  </a:lnTo>
                  <a:lnTo>
                    <a:pt x="118" y="31"/>
                  </a:lnTo>
                  <a:lnTo>
                    <a:pt x="108" y="31"/>
                  </a:lnTo>
                  <a:lnTo>
                    <a:pt x="97" y="30"/>
                  </a:lnTo>
                  <a:lnTo>
                    <a:pt x="88" y="30"/>
                  </a:lnTo>
                  <a:lnTo>
                    <a:pt x="77" y="30"/>
                  </a:lnTo>
                  <a:lnTo>
                    <a:pt x="69" y="28"/>
                  </a:lnTo>
                  <a:lnTo>
                    <a:pt x="60" y="28"/>
                  </a:lnTo>
                  <a:lnTo>
                    <a:pt x="52" y="28"/>
                  </a:lnTo>
                  <a:lnTo>
                    <a:pt x="44" y="27"/>
                  </a:lnTo>
                  <a:lnTo>
                    <a:pt x="36" y="27"/>
                  </a:lnTo>
                  <a:lnTo>
                    <a:pt x="28" y="27"/>
                  </a:lnTo>
                  <a:lnTo>
                    <a:pt x="22" y="27"/>
                  </a:lnTo>
                  <a:lnTo>
                    <a:pt x="17" y="27"/>
                  </a:lnTo>
                  <a:lnTo>
                    <a:pt x="11" y="27"/>
                  </a:lnTo>
                  <a:lnTo>
                    <a:pt x="5" y="27"/>
                  </a:lnTo>
                  <a:lnTo>
                    <a:pt x="3" y="27"/>
                  </a:lnTo>
                  <a:lnTo>
                    <a:pt x="0" y="27"/>
                  </a:lnTo>
                  <a:lnTo>
                    <a:pt x="0" y="28"/>
                  </a:lnTo>
                  <a:lnTo>
                    <a:pt x="3" y="27"/>
                  </a:lnTo>
                  <a:lnTo>
                    <a:pt x="5" y="27"/>
                  </a:lnTo>
                  <a:lnTo>
                    <a:pt x="11" y="27"/>
                  </a:lnTo>
                  <a:lnTo>
                    <a:pt x="14" y="27"/>
                  </a:lnTo>
                  <a:lnTo>
                    <a:pt x="19" y="27"/>
                  </a:lnTo>
                  <a:lnTo>
                    <a:pt x="28" y="27"/>
                  </a:lnTo>
                  <a:lnTo>
                    <a:pt x="33" y="27"/>
                  </a:lnTo>
                  <a:lnTo>
                    <a:pt x="41" y="26"/>
                  </a:lnTo>
                  <a:lnTo>
                    <a:pt x="49" y="26"/>
                  </a:lnTo>
                  <a:lnTo>
                    <a:pt x="55" y="26"/>
                  </a:lnTo>
                  <a:lnTo>
                    <a:pt x="66" y="24"/>
                  </a:lnTo>
                  <a:lnTo>
                    <a:pt x="74" y="24"/>
                  </a:lnTo>
                  <a:lnTo>
                    <a:pt x="83" y="23"/>
                  </a:lnTo>
                  <a:lnTo>
                    <a:pt x="94" y="23"/>
                  </a:lnTo>
                  <a:lnTo>
                    <a:pt x="102" y="21"/>
                  </a:lnTo>
                  <a:lnTo>
                    <a:pt x="114" y="21"/>
                  </a:lnTo>
                  <a:lnTo>
                    <a:pt x="121" y="20"/>
                  </a:lnTo>
                  <a:lnTo>
                    <a:pt x="132" y="20"/>
                  </a:lnTo>
                  <a:lnTo>
                    <a:pt x="143" y="19"/>
                  </a:lnTo>
                  <a:lnTo>
                    <a:pt x="152" y="19"/>
                  </a:lnTo>
                  <a:lnTo>
                    <a:pt x="163" y="17"/>
                  </a:lnTo>
                  <a:lnTo>
                    <a:pt x="174" y="16"/>
                  </a:lnTo>
                  <a:lnTo>
                    <a:pt x="183" y="14"/>
                  </a:lnTo>
                  <a:lnTo>
                    <a:pt x="193" y="14"/>
                  </a:lnTo>
                  <a:lnTo>
                    <a:pt x="201" y="13"/>
                  </a:lnTo>
                  <a:lnTo>
                    <a:pt x="210" y="12"/>
                  </a:lnTo>
                  <a:lnTo>
                    <a:pt x="221" y="10"/>
                  </a:lnTo>
                  <a:lnTo>
                    <a:pt x="226" y="10"/>
                  </a:lnTo>
                  <a:lnTo>
                    <a:pt x="235" y="9"/>
                  </a:lnTo>
                  <a:lnTo>
                    <a:pt x="243" y="7"/>
                  </a:lnTo>
                  <a:lnTo>
                    <a:pt x="257" y="5"/>
                  </a:lnTo>
                  <a:lnTo>
                    <a:pt x="267" y="3"/>
                  </a:lnTo>
                  <a:lnTo>
                    <a:pt x="279" y="2"/>
                  </a:lnTo>
                  <a:lnTo>
                    <a:pt x="287" y="0"/>
                  </a:lnTo>
                  <a:lnTo>
                    <a:pt x="295" y="0"/>
                  </a:lnTo>
                  <a:lnTo>
                    <a:pt x="301" y="0"/>
                  </a:lnTo>
                  <a:lnTo>
                    <a:pt x="307" y="0"/>
                  </a:lnTo>
                  <a:lnTo>
                    <a:pt x="312" y="0"/>
                  </a:lnTo>
                  <a:lnTo>
                    <a:pt x="318" y="2"/>
                  </a:lnTo>
                  <a:lnTo>
                    <a:pt x="323" y="2"/>
                  </a:lnTo>
                  <a:lnTo>
                    <a:pt x="329" y="3"/>
                  </a:lnTo>
                  <a:lnTo>
                    <a:pt x="335" y="5"/>
                  </a:lnTo>
                  <a:lnTo>
                    <a:pt x="340" y="7"/>
                  </a:lnTo>
                  <a:lnTo>
                    <a:pt x="348" y="9"/>
                  </a:lnTo>
                  <a:lnTo>
                    <a:pt x="356" y="10"/>
                  </a:lnTo>
                  <a:lnTo>
                    <a:pt x="364" y="13"/>
                  </a:lnTo>
                  <a:lnTo>
                    <a:pt x="367" y="13"/>
                  </a:lnTo>
                  <a:lnTo>
                    <a:pt x="373" y="14"/>
                  </a:lnTo>
                  <a:lnTo>
                    <a:pt x="378" y="16"/>
                  </a:lnTo>
                  <a:lnTo>
                    <a:pt x="384" y="16"/>
                  </a:lnTo>
                  <a:lnTo>
                    <a:pt x="387" y="17"/>
                  </a:lnTo>
                  <a:lnTo>
                    <a:pt x="392" y="17"/>
                  </a:lnTo>
                  <a:lnTo>
                    <a:pt x="398" y="19"/>
                  </a:lnTo>
                  <a:lnTo>
                    <a:pt x="404" y="19"/>
                  </a:lnTo>
                  <a:lnTo>
                    <a:pt x="409" y="19"/>
                  </a:lnTo>
                  <a:lnTo>
                    <a:pt x="415" y="19"/>
                  </a:lnTo>
                  <a:lnTo>
                    <a:pt x="419" y="19"/>
                  </a:lnTo>
                  <a:lnTo>
                    <a:pt x="422" y="19"/>
                  </a:lnTo>
                  <a:lnTo>
                    <a:pt x="428" y="19"/>
                  </a:lnTo>
                  <a:lnTo>
                    <a:pt x="433" y="19"/>
                  </a:lnTo>
                  <a:lnTo>
                    <a:pt x="439" y="19"/>
                  </a:lnTo>
                  <a:lnTo>
                    <a:pt x="445" y="19"/>
                  </a:lnTo>
                  <a:lnTo>
                    <a:pt x="450" y="19"/>
                  </a:lnTo>
                  <a:lnTo>
                    <a:pt x="456" y="19"/>
                  </a:lnTo>
                  <a:lnTo>
                    <a:pt x="459" y="19"/>
                  </a:lnTo>
                  <a:lnTo>
                    <a:pt x="464" y="19"/>
                  </a:lnTo>
                  <a:lnTo>
                    <a:pt x="470" y="19"/>
                  </a:lnTo>
                  <a:lnTo>
                    <a:pt x="475" y="17"/>
                  </a:lnTo>
                  <a:lnTo>
                    <a:pt x="481" y="17"/>
                  </a:lnTo>
                  <a:lnTo>
                    <a:pt x="484" y="17"/>
                  </a:lnTo>
                  <a:lnTo>
                    <a:pt x="489" y="16"/>
                  </a:lnTo>
                  <a:lnTo>
                    <a:pt x="494" y="16"/>
                  </a:lnTo>
                  <a:lnTo>
                    <a:pt x="497" y="16"/>
                  </a:lnTo>
                  <a:lnTo>
                    <a:pt x="502" y="14"/>
                  </a:lnTo>
                  <a:lnTo>
                    <a:pt x="505" y="14"/>
                  </a:lnTo>
                  <a:lnTo>
                    <a:pt x="511" y="14"/>
                  </a:lnTo>
                  <a:lnTo>
                    <a:pt x="514" y="13"/>
                  </a:lnTo>
                  <a:lnTo>
                    <a:pt x="516" y="13"/>
                  </a:lnTo>
                  <a:lnTo>
                    <a:pt x="525" y="12"/>
                  </a:lnTo>
                  <a:lnTo>
                    <a:pt x="533" y="12"/>
                  </a:lnTo>
                  <a:lnTo>
                    <a:pt x="542" y="12"/>
                  </a:lnTo>
                  <a:lnTo>
                    <a:pt x="547" y="13"/>
                  </a:lnTo>
                  <a:lnTo>
                    <a:pt x="556" y="14"/>
                  </a:lnTo>
                  <a:lnTo>
                    <a:pt x="564" y="16"/>
                  </a:lnTo>
                  <a:lnTo>
                    <a:pt x="570" y="17"/>
                  </a:lnTo>
                  <a:lnTo>
                    <a:pt x="577" y="19"/>
                  </a:lnTo>
                  <a:lnTo>
                    <a:pt x="583" y="21"/>
                  </a:lnTo>
                  <a:lnTo>
                    <a:pt x="588" y="23"/>
                  </a:lnTo>
                  <a:lnTo>
                    <a:pt x="594" y="24"/>
                  </a:lnTo>
                  <a:lnTo>
                    <a:pt x="599" y="27"/>
                  </a:lnTo>
                  <a:lnTo>
                    <a:pt x="602" y="27"/>
                  </a:lnTo>
                  <a:lnTo>
                    <a:pt x="605" y="28"/>
                  </a:lnTo>
                  <a:lnTo>
                    <a:pt x="608" y="30"/>
                  </a:lnTo>
                </a:path>
              </a:pathLst>
            </a:custGeom>
            <a:solidFill>
              <a:srgbClr val="CFF3F5"/>
            </a:solidFill>
            <a:ln w="127000" cap="rnd">
              <a:noFill/>
              <a:round/>
              <a:headEnd/>
              <a:tailEnd/>
            </a:ln>
          </p:spPr>
          <p:txBody>
            <a:bodyPr>
              <a:prstTxWarp prst="textNoShape">
                <a:avLst/>
              </a:prstTxWarp>
            </a:bodyPr>
            <a:lstStyle/>
            <a:p>
              <a:endParaRPr lang="en-US"/>
            </a:p>
          </p:txBody>
        </p:sp>
        <p:sp>
          <p:nvSpPr>
            <p:cNvPr id="26153" name="Freeform 68"/>
            <p:cNvSpPr>
              <a:spLocks/>
            </p:cNvSpPr>
            <p:nvPr/>
          </p:nvSpPr>
          <p:spPr bwMode="auto">
            <a:xfrm>
              <a:off x="4748" y="2987"/>
              <a:ext cx="573" cy="40"/>
            </a:xfrm>
            <a:custGeom>
              <a:avLst/>
              <a:gdLst>
                <a:gd name="T0" fmla="*/ 3 w 573"/>
                <a:gd name="T1" fmla="*/ 26 h 40"/>
                <a:gd name="T2" fmla="*/ 14 w 573"/>
                <a:gd name="T3" fmla="*/ 26 h 40"/>
                <a:gd name="T4" fmla="*/ 31 w 573"/>
                <a:gd name="T5" fmla="*/ 25 h 40"/>
                <a:gd name="T6" fmla="*/ 53 w 573"/>
                <a:gd name="T7" fmla="*/ 23 h 40"/>
                <a:gd name="T8" fmla="*/ 78 w 573"/>
                <a:gd name="T9" fmla="*/ 22 h 40"/>
                <a:gd name="T10" fmla="*/ 106 w 573"/>
                <a:gd name="T11" fmla="*/ 20 h 40"/>
                <a:gd name="T12" fmla="*/ 136 w 573"/>
                <a:gd name="T13" fmla="*/ 17 h 40"/>
                <a:gd name="T14" fmla="*/ 164 w 573"/>
                <a:gd name="T15" fmla="*/ 14 h 40"/>
                <a:gd name="T16" fmla="*/ 191 w 573"/>
                <a:gd name="T17" fmla="*/ 12 h 40"/>
                <a:gd name="T18" fmla="*/ 216 w 573"/>
                <a:gd name="T19" fmla="*/ 9 h 40"/>
                <a:gd name="T20" fmla="*/ 241 w 573"/>
                <a:gd name="T21" fmla="*/ 5 h 40"/>
                <a:gd name="T22" fmla="*/ 271 w 573"/>
                <a:gd name="T23" fmla="*/ 0 h 40"/>
                <a:gd name="T24" fmla="*/ 290 w 573"/>
                <a:gd name="T25" fmla="*/ 0 h 40"/>
                <a:gd name="T26" fmla="*/ 304 w 573"/>
                <a:gd name="T27" fmla="*/ 2 h 40"/>
                <a:gd name="T28" fmla="*/ 321 w 573"/>
                <a:gd name="T29" fmla="*/ 6 h 40"/>
                <a:gd name="T30" fmla="*/ 343 w 573"/>
                <a:gd name="T31" fmla="*/ 12 h 40"/>
                <a:gd name="T32" fmla="*/ 357 w 573"/>
                <a:gd name="T33" fmla="*/ 14 h 40"/>
                <a:gd name="T34" fmla="*/ 371 w 573"/>
                <a:gd name="T35" fmla="*/ 16 h 40"/>
                <a:gd name="T36" fmla="*/ 385 w 573"/>
                <a:gd name="T37" fmla="*/ 17 h 40"/>
                <a:gd name="T38" fmla="*/ 398 w 573"/>
                <a:gd name="T39" fmla="*/ 17 h 40"/>
                <a:gd name="T40" fmla="*/ 414 w 573"/>
                <a:gd name="T41" fmla="*/ 17 h 40"/>
                <a:gd name="T42" fmla="*/ 428 w 573"/>
                <a:gd name="T43" fmla="*/ 17 h 40"/>
                <a:gd name="T44" fmla="*/ 442 w 573"/>
                <a:gd name="T45" fmla="*/ 17 h 40"/>
                <a:gd name="T46" fmla="*/ 456 w 573"/>
                <a:gd name="T47" fmla="*/ 16 h 40"/>
                <a:gd name="T48" fmla="*/ 469 w 573"/>
                <a:gd name="T49" fmla="*/ 14 h 40"/>
                <a:gd name="T50" fmla="*/ 481 w 573"/>
                <a:gd name="T51" fmla="*/ 13 h 40"/>
                <a:gd name="T52" fmla="*/ 495 w 573"/>
                <a:gd name="T53" fmla="*/ 12 h 40"/>
                <a:gd name="T54" fmla="*/ 517 w 573"/>
                <a:gd name="T55" fmla="*/ 12 h 40"/>
                <a:gd name="T56" fmla="*/ 536 w 573"/>
                <a:gd name="T57" fmla="*/ 16 h 40"/>
                <a:gd name="T58" fmla="*/ 555 w 573"/>
                <a:gd name="T59" fmla="*/ 22 h 40"/>
                <a:gd name="T60" fmla="*/ 566 w 573"/>
                <a:gd name="T61" fmla="*/ 26 h 40"/>
                <a:gd name="T62" fmla="*/ 572 w 573"/>
                <a:gd name="T63" fmla="*/ 29 h 40"/>
                <a:gd name="T64" fmla="*/ 564 w 573"/>
                <a:gd name="T65" fmla="*/ 29 h 40"/>
                <a:gd name="T66" fmla="*/ 555 w 573"/>
                <a:gd name="T67" fmla="*/ 30 h 40"/>
                <a:gd name="T68" fmla="*/ 541 w 573"/>
                <a:gd name="T69" fmla="*/ 32 h 40"/>
                <a:gd name="T70" fmla="*/ 525 w 573"/>
                <a:gd name="T71" fmla="*/ 33 h 40"/>
                <a:gd name="T72" fmla="*/ 509 w 573"/>
                <a:gd name="T73" fmla="*/ 34 h 40"/>
                <a:gd name="T74" fmla="*/ 489 w 573"/>
                <a:gd name="T75" fmla="*/ 36 h 40"/>
                <a:gd name="T76" fmla="*/ 467 w 573"/>
                <a:gd name="T77" fmla="*/ 37 h 40"/>
                <a:gd name="T78" fmla="*/ 445 w 573"/>
                <a:gd name="T79" fmla="*/ 37 h 40"/>
                <a:gd name="T80" fmla="*/ 423 w 573"/>
                <a:gd name="T81" fmla="*/ 39 h 40"/>
                <a:gd name="T82" fmla="*/ 403 w 573"/>
                <a:gd name="T83" fmla="*/ 39 h 40"/>
                <a:gd name="T84" fmla="*/ 382 w 573"/>
                <a:gd name="T85" fmla="*/ 39 h 40"/>
                <a:gd name="T86" fmla="*/ 362 w 573"/>
                <a:gd name="T87" fmla="*/ 39 h 40"/>
                <a:gd name="T88" fmla="*/ 345 w 573"/>
                <a:gd name="T89" fmla="*/ 37 h 40"/>
                <a:gd name="T90" fmla="*/ 329 w 573"/>
                <a:gd name="T91" fmla="*/ 36 h 40"/>
                <a:gd name="T92" fmla="*/ 313 w 573"/>
                <a:gd name="T93" fmla="*/ 34 h 40"/>
                <a:gd name="T94" fmla="*/ 296 w 573"/>
                <a:gd name="T95" fmla="*/ 33 h 40"/>
                <a:gd name="T96" fmla="*/ 282 w 573"/>
                <a:gd name="T97" fmla="*/ 32 h 40"/>
                <a:gd name="T98" fmla="*/ 268 w 573"/>
                <a:gd name="T99" fmla="*/ 30 h 40"/>
                <a:gd name="T100" fmla="*/ 251 w 573"/>
                <a:gd name="T101" fmla="*/ 30 h 40"/>
                <a:gd name="T102" fmla="*/ 238 w 573"/>
                <a:gd name="T103" fmla="*/ 32 h 40"/>
                <a:gd name="T104" fmla="*/ 221 w 573"/>
                <a:gd name="T105" fmla="*/ 33 h 40"/>
                <a:gd name="T106" fmla="*/ 202 w 573"/>
                <a:gd name="T107" fmla="*/ 33 h 40"/>
                <a:gd name="T108" fmla="*/ 178 w 573"/>
                <a:gd name="T109" fmla="*/ 33 h 40"/>
                <a:gd name="T110" fmla="*/ 150 w 573"/>
                <a:gd name="T111" fmla="*/ 32 h 40"/>
                <a:gd name="T112" fmla="*/ 119 w 573"/>
                <a:gd name="T113" fmla="*/ 30 h 40"/>
                <a:gd name="T114" fmla="*/ 92 w 573"/>
                <a:gd name="T115" fmla="*/ 29 h 40"/>
                <a:gd name="T116" fmla="*/ 67 w 573"/>
                <a:gd name="T117" fmla="*/ 27 h 40"/>
                <a:gd name="T118" fmla="*/ 41 w 573"/>
                <a:gd name="T119" fmla="*/ 26 h 40"/>
                <a:gd name="T120" fmla="*/ 23 w 573"/>
                <a:gd name="T121" fmla="*/ 26 h 40"/>
                <a:gd name="T122" fmla="*/ 6 w 573"/>
                <a:gd name="T123" fmla="*/ 26 h 4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73"/>
                <a:gd name="T187" fmla="*/ 0 h 40"/>
                <a:gd name="T188" fmla="*/ 573 w 573"/>
                <a:gd name="T189" fmla="*/ 40 h 4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73" h="40">
                  <a:moveTo>
                    <a:pt x="0" y="26"/>
                  </a:moveTo>
                  <a:lnTo>
                    <a:pt x="0" y="26"/>
                  </a:lnTo>
                  <a:lnTo>
                    <a:pt x="3" y="26"/>
                  </a:lnTo>
                  <a:lnTo>
                    <a:pt x="6" y="26"/>
                  </a:lnTo>
                  <a:lnTo>
                    <a:pt x="12" y="26"/>
                  </a:lnTo>
                  <a:lnTo>
                    <a:pt x="14" y="26"/>
                  </a:lnTo>
                  <a:lnTo>
                    <a:pt x="20" y="26"/>
                  </a:lnTo>
                  <a:lnTo>
                    <a:pt x="26" y="26"/>
                  </a:lnTo>
                  <a:lnTo>
                    <a:pt x="31" y="25"/>
                  </a:lnTo>
                  <a:lnTo>
                    <a:pt x="39" y="25"/>
                  </a:lnTo>
                  <a:lnTo>
                    <a:pt x="44" y="25"/>
                  </a:lnTo>
                  <a:lnTo>
                    <a:pt x="53" y="23"/>
                  </a:lnTo>
                  <a:lnTo>
                    <a:pt x="61" y="23"/>
                  </a:lnTo>
                  <a:lnTo>
                    <a:pt x="69" y="23"/>
                  </a:lnTo>
                  <a:lnTo>
                    <a:pt x="78" y="22"/>
                  </a:lnTo>
                  <a:lnTo>
                    <a:pt x="89" y="22"/>
                  </a:lnTo>
                  <a:lnTo>
                    <a:pt x="97" y="20"/>
                  </a:lnTo>
                  <a:lnTo>
                    <a:pt x="106" y="20"/>
                  </a:lnTo>
                  <a:lnTo>
                    <a:pt x="116" y="19"/>
                  </a:lnTo>
                  <a:lnTo>
                    <a:pt x="124" y="19"/>
                  </a:lnTo>
                  <a:lnTo>
                    <a:pt x="136" y="17"/>
                  </a:lnTo>
                  <a:lnTo>
                    <a:pt x="144" y="17"/>
                  </a:lnTo>
                  <a:lnTo>
                    <a:pt x="155" y="16"/>
                  </a:lnTo>
                  <a:lnTo>
                    <a:pt x="164" y="14"/>
                  </a:lnTo>
                  <a:lnTo>
                    <a:pt x="172" y="14"/>
                  </a:lnTo>
                  <a:lnTo>
                    <a:pt x="182" y="13"/>
                  </a:lnTo>
                  <a:lnTo>
                    <a:pt x="191" y="12"/>
                  </a:lnTo>
                  <a:lnTo>
                    <a:pt x="199" y="10"/>
                  </a:lnTo>
                  <a:lnTo>
                    <a:pt x="207" y="10"/>
                  </a:lnTo>
                  <a:lnTo>
                    <a:pt x="216" y="9"/>
                  </a:lnTo>
                  <a:lnTo>
                    <a:pt x="221" y="7"/>
                  </a:lnTo>
                  <a:lnTo>
                    <a:pt x="230" y="6"/>
                  </a:lnTo>
                  <a:lnTo>
                    <a:pt x="241" y="5"/>
                  </a:lnTo>
                  <a:lnTo>
                    <a:pt x="251" y="3"/>
                  </a:lnTo>
                  <a:lnTo>
                    <a:pt x="262" y="2"/>
                  </a:lnTo>
                  <a:lnTo>
                    <a:pt x="271" y="0"/>
                  </a:lnTo>
                  <a:lnTo>
                    <a:pt x="276" y="0"/>
                  </a:lnTo>
                  <a:lnTo>
                    <a:pt x="285" y="0"/>
                  </a:lnTo>
                  <a:lnTo>
                    <a:pt x="290" y="0"/>
                  </a:lnTo>
                  <a:lnTo>
                    <a:pt x="296" y="0"/>
                  </a:lnTo>
                  <a:lnTo>
                    <a:pt x="302" y="0"/>
                  </a:lnTo>
                  <a:lnTo>
                    <a:pt x="304" y="2"/>
                  </a:lnTo>
                  <a:lnTo>
                    <a:pt x="310" y="3"/>
                  </a:lnTo>
                  <a:lnTo>
                    <a:pt x="316" y="5"/>
                  </a:lnTo>
                  <a:lnTo>
                    <a:pt x="321" y="6"/>
                  </a:lnTo>
                  <a:lnTo>
                    <a:pt x="326" y="9"/>
                  </a:lnTo>
                  <a:lnTo>
                    <a:pt x="334" y="10"/>
                  </a:lnTo>
                  <a:lnTo>
                    <a:pt x="343" y="12"/>
                  </a:lnTo>
                  <a:lnTo>
                    <a:pt x="345" y="13"/>
                  </a:lnTo>
                  <a:lnTo>
                    <a:pt x="351" y="13"/>
                  </a:lnTo>
                  <a:lnTo>
                    <a:pt x="357" y="14"/>
                  </a:lnTo>
                  <a:lnTo>
                    <a:pt x="359" y="16"/>
                  </a:lnTo>
                  <a:lnTo>
                    <a:pt x="365" y="16"/>
                  </a:lnTo>
                  <a:lnTo>
                    <a:pt x="371" y="16"/>
                  </a:lnTo>
                  <a:lnTo>
                    <a:pt x="373" y="17"/>
                  </a:lnTo>
                  <a:lnTo>
                    <a:pt x="379" y="17"/>
                  </a:lnTo>
                  <a:lnTo>
                    <a:pt x="385" y="17"/>
                  </a:lnTo>
                  <a:lnTo>
                    <a:pt x="390" y="17"/>
                  </a:lnTo>
                  <a:lnTo>
                    <a:pt x="395" y="17"/>
                  </a:lnTo>
                  <a:lnTo>
                    <a:pt x="398" y="17"/>
                  </a:lnTo>
                  <a:lnTo>
                    <a:pt x="403" y="19"/>
                  </a:lnTo>
                  <a:lnTo>
                    <a:pt x="409" y="19"/>
                  </a:lnTo>
                  <a:lnTo>
                    <a:pt x="414" y="17"/>
                  </a:lnTo>
                  <a:lnTo>
                    <a:pt x="420" y="17"/>
                  </a:lnTo>
                  <a:lnTo>
                    <a:pt x="423" y="17"/>
                  </a:lnTo>
                  <a:lnTo>
                    <a:pt x="428" y="17"/>
                  </a:lnTo>
                  <a:lnTo>
                    <a:pt x="434" y="17"/>
                  </a:lnTo>
                  <a:lnTo>
                    <a:pt x="437" y="17"/>
                  </a:lnTo>
                  <a:lnTo>
                    <a:pt x="442" y="17"/>
                  </a:lnTo>
                  <a:lnTo>
                    <a:pt x="448" y="16"/>
                  </a:lnTo>
                  <a:lnTo>
                    <a:pt x="454" y="16"/>
                  </a:lnTo>
                  <a:lnTo>
                    <a:pt x="456" y="16"/>
                  </a:lnTo>
                  <a:lnTo>
                    <a:pt x="462" y="16"/>
                  </a:lnTo>
                  <a:lnTo>
                    <a:pt x="465" y="14"/>
                  </a:lnTo>
                  <a:lnTo>
                    <a:pt x="469" y="14"/>
                  </a:lnTo>
                  <a:lnTo>
                    <a:pt x="472" y="14"/>
                  </a:lnTo>
                  <a:lnTo>
                    <a:pt x="475" y="13"/>
                  </a:lnTo>
                  <a:lnTo>
                    <a:pt x="481" y="13"/>
                  </a:lnTo>
                  <a:lnTo>
                    <a:pt x="483" y="12"/>
                  </a:lnTo>
                  <a:lnTo>
                    <a:pt x="486" y="12"/>
                  </a:lnTo>
                  <a:lnTo>
                    <a:pt x="495" y="12"/>
                  </a:lnTo>
                  <a:lnTo>
                    <a:pt x="500" y="12"/>
                  </a:lnTo>
                  <a:lnTo>
                    <a:pt x="509" y="12"/>
                  </a:lnTo>
                  <a:lnTo>
                    <a:pt x="517" y="12"/>
                  </a:lnTo>
                  <a:lnTo>
                    <a:pt x="523" y="13"/>
                  </a:lnTo>
                  <a:lnTo>
                    <a:pt x="531" y="14"/>
                  </a:lnTo>
                  <a:lnTo>
                    <a:pt x="536" y="16"/>
                  </a:lnTo>
                  <a:lnTo>
                    <a:pt x="541" y="17"/>
                  </a:lnTo>
                  <a:lnTo>
                    <a:pt x="550" y="20"/>
                  </a:lnTo>
                  <a:lnTo>
                    <a:pt x="555" y="22"/>
                  </a:lnTo>
                  <a:lnTo>
                    <a:pt x="558" y="23"/>
                  </a:lnTo>
                  <a:lnTo>
                    <a:pt x="564" y="25"/>
                  </a:lnTo>
                  <a:lnTo>
                    <a:pt x="566" y="26"/>
                  </a:lnTo>
                  <a:lnTo>
                    <a:pt x="569" y="27"/>
                  </a:lnTo>
                  <a:lnTo>
                    <a:pt x="572" y="27"/>
                  </a:lnTo>
                  <a:lnTo>
                    <a:pt x="572" y="29"/>
                  </a:lnTo>
                  <a:lnTo>
                    <a:pt x="569" y="29"/>
                  </a:lnTo>
                  <a:lnTo>
                    <a:pt x="566" y="29"/>
                  </a:lnTo>
                  <a:lnTo>
                    <a:pt x="564" y="29"/>
                  </a:lnTo>
                  <a:lnTo>
                    <a:pt x="561" y="29"/>
                  </a:lnTo>
                  <a:lnTo>
                    <a:pt x="558" y="30"/>
                  </a:lnTo>
                  <a:lnTo>
                    <a:pt x="555" y="30"/>
                  </a:lnTo>
                  <a:lnTo>
                    <a:pt x="550" y="30"/>
                  </a:lnTo>
                  <a:lnTo>
                    <a:pt x="547" y="30"/>
                  </a:lnTo>
                  <a:lnTo>
                    <a:pt x="541" y="32"/>
                  </a:lnTo>
                  <a:lnTo>
                    <a:pt x="536" y="32"/>
                  </a:lnTo>
                  <a:lnTo>
                    <a:pt x="531" y="32"/>
                  </a:lnTo>
                  <a:lnTo>
                    <a:pt x="525" y="33"/>
                  </a:lnTo>
                  <a:lnTo>
                    <a:pt x="520" y="33"/>
                  </a:lnTo>
                  <a:lnTo>
                    <a:pt x="514" y="33"/>
                  </a:lnTo>
                  <a:lnTo>
                    <a:pt x="509" y="34"/>
                  </a:lnTo>
                  <a:lnTo>
                    <a:pt x="503" y="34"/>
                  </a:lnTo>
                  <a:lnTo>
                    <a:pt x="495" y="34"/>
                  </a:lnTo>
                  <a:lnTo>
                    <a:pt x="489" y="36"/>
                  </a:lnTo>
                  <a:lnTo>
                    <a:pt x="481" y="36"/>
                  </a:lnTo>
                  <a:lnTo>
                    <a:pt x="475" y="36"/>
                  </a:lnTo>
                  <a:lnTo>
                    <a:pt x="467" y="37"/>
                  </a:lnTo>
                  <a:lnTo>
                    <a:pt x="462" y="37"/>
                  </a:lnTo>
                  <a:lnTo>
                    <a:pt x="454" y="37"/>
                  </a:lnTo>
                  <a:lnTo>
                    <a:pt x="445" y="37"/>
                  </a:lnTo>
                  <a:lnTo>
                    <a:pt x="440" y="39"/>
                  </a:lnTo>
                  <a:lnTo>
                    <a:pt x="431" y="39"/>
                  </a:lnTo>
                  <a:lnTo>
                    <a:pt x="423" y="39"/>
                  </a:lnTo>
                  <a:lnTo>
                    <a:pt x="417" y="39"/>
                  </a:lnTo>
                  <a:lnTo>
                    <a:pt x="409" y="39"/>
                  </a:lnTo>
                  <a:lnTo>
                    <a:pt x="403" y="39"/>
                  </a:lnTo>
                  <a:lnTo>
                    <a:pt x="395" y="39"/>
                  </a:lnTo>
                  <a:lnTo>
                    <a:pt x="387" y="39"/>
                  </a:lnTo>
                  <a:lnTo>
                    <a:pt x="382" y="39"/>
                  </a:lnTo>
                  <a:lnTo>
                    <a:pt x="376" y="39"/>
                  </a:lnTo>
                  <a:lnTo>
                    <a:pt x="371" y="39"/>
                  </a:lnTo>
                  <a:lnTo>
                    <a:pt x="362" y="39"/>
                  </a:lnTo>
                  <a:lnTo>
                    <a:pt x="357" y="37"/>
                  </a:lnTo>
                  <a:lnTo>
                    <a:pt x="351" y="37"/>
                  </a:lnTo>
                  <a:lnTo>
                    <a:pt x="345" y="37"/>
                  </a:lnTo>
                  <a:lnTo>
                    <a:pt x="340" y="37"/>
                  </a:lnTo>
                  <a:lnTo>
                    <a:pt x="334" y="36"/>
                  </a:lnTo>
                  <a:lnTo>
                    <a:pt x="329" y="36"/>
                  </a:lnTo>
                  <a:lnTo>
                    <a:pt x="323" y="34"/>
                  </a:lnTo>
                  <a:lnTo>
                    <a:pt x="318" y="34"/>
                  </a:lnTo>
                  <a:lnTo>
                    <a:pt x="313" y="34"/>
                  </a:lnTo>
                  <a:lnTo>
                    <a:pt x="307" y="34"/>
                  </a:lnTo>
                  <a:lnTo>
                    <a:pt x="302" y="33"/>
                  </a:lnTo>
                  <a:lnTo>
                    <a:pt x="296" y="33"/>
                  </a:lnTo>
                  <a:lnTo>
                    <a:pt x="290" y="33"/>
                  </a:lnTo>
                  <a:lnTo>
                    <a:pt x="285" y="32"/>
                  </a:lnTo>
                  <a:lnTo>
                    <a:pt x="282" y="32"/>
                  </a:lnTo>
                  <a:lnTo>
                    <a:pt x="276" y="32"/>
                  </a:lnTo>
                  <a:lnTo>
                    <a:pt x="271" y="32"/>
                  </a:lnTo>
                  <a:lnTo>
                    <a:pt x="268" y="30"/>
                  </a:lnTo>
                  <a:lnTo>
                    <a:pt x="262" y="30"/>
                  </a:lnTo>
                  <a:lnTo>
                    <a:pt x="257" y="30"/>
                  </a:lnTo>
                  <a:lnTo>
                    <a:pt x="251" y="30"/>
                  </a:lnTo>
                  <a:lnTo>
                    <a:pt x="249" y="30"/>
                  </a:lnTo>
                  <a:lnTo>
                    <a:pt x="244" y="32"/>
                  </a:lnTo>
                  <a:lnTo>
                    <a:pt x="238" y="32"/>
                  </a:lnTo>
                  <a:lnTo>
                    <a:pt x="233" y="32"/>
                  </a:lnTo>
                  <a:lnTo>
                    <a:pt x="227" y="33"/>
                  </a:lnTo>
                  <a:lnTo>
                    <a:pt x="221" y="33"/>
                  </a:lnTo>
                  <a:lnTo>
                    <a:pt x="216" y="33"/>
                  </a:lnTo>
                  <a:lnTo>
                    <a:pt x="207" y="33"/>
                  </a:lnTo>
                  <a:lnTo>
                    <a:pt x="202" y="33"/>
                  </a:lnTo>
                  <a:lnTo>
                    <a:pt x="193" y="33"/>
                  </a:lnTo>
                  <a:lnTo>
                    <a:pt x="185" y="33"/>
                  </a:lnTo>
                  <a:lnTo>
                    <a:pt x="178" y="33"/>
                  </a:lnTo>
                  <a:lnTo>
                    <a:pt x="166" y="33"/>
                  </a:lnTo>
                  <a:lnTo>
                    <a:pt x="158" y="32"/>
                  </a:lnTo>
                  <a:lnTo>
                    <a:pt x="150" y="32"/>
                  </a:lnTo>
                  <a:lnTo>
                    <a:pt x="138" y="32"/>
                  </a:lnTo>
                  <a:lnTo>
                    <a:pt x="130" y="30"/>
                  </a:lnTo>
                  <a:lnTo>
                    <a:pt x="119" y="30"/>
                  </a:lnTo>
                  <a:lnTo>
                    <a:pt x="110" y="30"/>
                  </a:lnTo>
                  <a:lnTo>
                    <a:pt x="100" y="29"/>
                  </a:lnTo>
                  <a:lnTo>
                    <a:pt x="92" y="29"/>
                  </a:lnTo>
                  <a:lnTo>
                    <a:pt x="83" y="29"/>
                  </a:lnTo>
                  <a:lnTo>
                    <a:pt x="75" y="27"/>
                  </a:lnTo>
                  <a:lnTo>
                    <a:pt x="67" y="27"/>
                  </a:lnTo>
                  <a:lnTo>
                    <a:pt x="58" y="26"/>
                  </a:lnTo>
                  <a:lnTo>
                    <a:pt x="50" y="26"/>
                  </a:lnTo>
                  <a:lnTo>
                    <a:pt x="41" y="26"/>
                  </a:lnTo>
                  <a:lnTo>
                    <a:pt x="34" y="26"/>
                  </a:lnTo>
                  <a:lnTo>
                    <a:pt x="28" y="26"/>
                  </a:lnTo>
                  <a:lnTo>
                    <a:pt x="23" y="26"/>
                  </a:lnTo>
                  <a:lnTo>
                    <a:pt x="17" y="26"/>
                  </a:lnTo>
                  <a:lnTo>
                    <a:pt x="12" y="26"/>
                  </a:lnTo>
                  <a:lnTo>
                    <a:pt x="6" y="26"/>
                  </a:lnTo>
                  <a:lnTo>
                    <a:pt x="3" y="26"/>
                  </a:lnTo>
                  <a:lnTo>
                    <a:pt x="0" y="26"/>
                  </a:lnTo>
                </a:path>
              </a:pathLst>
            </a:custGeom>
            <a:solidFill>
              <a:srgbClr val="F3F3F3"/>
            </a:solidFill>
            <a:ln w="127000" cap="rnd">
              <a:noFill/>
              <a:round/>
              <a:headEnd/>
              <a:tailEnd/>
            </a:ln>
          </p:spPr>
          <p:txBody>
            <a:bodyPr>
              <a:prstTxWarp prst="textNoShape">
                <a:avLst/>
              </a:prstTxWarp>
            </a:bodyPr>
            <a:lstStyle/>
            <a:p>
              <a:endParaRPr lang="en-US"/>
            </a:p>
          </p:txBody>
        </p:sp>
        <p:sp>
          <p:nvSpPr>
            <p:cNvPr id="26154" name="Freeform 69"/>
            <p:cNvSpPr>
              <a:spLocks/>
            </p:cNvSpPr>
            <p:nvPr/>
          </p:nvSpPr>
          <p:spPr bwMode="auto">
            <a:xfrm>
              <a:off x="4513" y="3086"/>
              <a:ext cx="619" cy="30"/>
            </a:xfrm>
            <a:custGeom>
              <a:avLst/>
              <a:gdLst>
                <a:gd name="T0" fmla="*/ 609 w 619"/>
                <a:gd name="T1" fmla="*/ 19 h 30"/>
                <a:gd name="T2" fmla="*/ 587 w 619"/>
                <a:gd name="T3" fmla="*/ 19 h 30"/>
                <a:gd name="T4" fmla="*/ 554 w 619"/>
                <a:gd name="T5" fmla="*/ 17 h 30"/>
                <a:gd name="T6" fmla="*/ 515 w 619"/>
                <a:gd name="T7" fmla="*/ 17 h 30"/>
                <a:gd name="T8" fmla="*/ 474 w 619"/>
                <a:gd name="T9" fmla="*/ 17 h 30"/>
                <a:gd name="T10" fmla="*/ 432 w 619"/>
                <a:gd name="T11" fmla="*/ 19 h 30"/>
                <a:gd name="T12" fmla="*/ 397 w 619"/>
                <a:gd name="T13" fmla="*/ 21 h 30"/>
                <a:gd name="T14" fmla="*/ 371 w 619"/>
                <a:gd name="T15" fmla="*/ 24 h 30"/>
                <a:gd name="T16" fmla="*/ 346 w 619"/>
                <a:gd name="T17" fmla="*/ 27 h 30"/>
                <a:gd name="T18" fmla="*/ 321 w 619"/>
                <a:gd name="T19" fmla="*/ 28 h 30"/>
                <a:gd name="T20" fmla="*/ 297 w 619"/>
                <a:gd name="T21" fmla="*/ 29 h 30"/>
                <a:gd name="T22" fmla="*/ 272 w 619"/>
                <a:gd name="T23" fmla="*/ 29 h 30"/>
                <a:gd name="T24" fmla="*/ 246 w 619"/>
                <a:gd name="T25" fmla="*/ 29 h 30"/>
                <a:gd name="T26" fmla="*/ 217 w 619"/>
                <a:gd name="T27" fmla="*/ 29 h 30"/>
                <a:gd name="T28" fmla="*/ 189 w 619"/>
                <a:gd name="T29" fmla="*/ 28 h 30"/>
                <a:gd name="T30" fmla="*/ 158 w 619"/>
                <a:gd name="T31" fmla="*/ 25 h 30"/>
                <a:gd name="T32" fmla="*/ 131 w 619"/>
                <a:gd name="T33" fmla="*/ 22 h 30"/>
                <a:gd name="T34" fmla="*/ 106 w 619"/>
                <a:gd name="T35" fmla="*/ 21 h 30"/>
                <a:gd name="T36" fmla="*/ 83 w 619"/>
                <a:gd name="T37" fmla="*/ 19 h 30"/>
                <a:gd name="T38" fmla="*/ 64 w 619"/>
                <a:gd name="T39" fmla="*/ 17 h 30"/>
                <a:gd name="T40" fmla="*/ 44 w 619"/>
                <a:gd name="T41" fmla="*/ 16 h 30"/>
                <a:gd name="T42" fmla="*/ 28 w 619"/>
                <a:gd name="T43" fmla="*/ 16 h 30"/>
                <a:gd name="T44" fmla="*/ 9 w 619"/>
                <a:gd name="T45" fmla="*/ 17 h 30"/>
                <a:gd name="T46" fmla="*/ 6 w 619"/>
                <a:gd name="T47" fmla="*/ 17 h 30"/>
                <a:gd name="T48" fmla="*/ 23 w 619"/>
                <a:gd name="T49" fmla="*/ 16 h 30"/>
                <a:gd name="T50" fmla="*/ 44 w 619"/>
                <a:gd name="T51" fmla="*/ 13 h 30"/>
                <a:gd name="T52" fmla="*/ 75 w 619"/>
                <a:gd name="T53" fmla="*/ 9 h 30"/>
                <a:gd name="T54" fmla="*/ 106 w 619"/>
                <a:gd name="T55" fmla="*/ 7 h 30"/>
                <a:gd name="T56" fmla="*/ 138 w 619"/>
                <a:gd name="T57" fmla="*/ 4 h 30"/>
                <a:gd name="T58" fmla="*/ 169 w 619"/>
                <a:gd name="T59" fmla="*/ 2 h 30"/>
                <a:gd name="T60" fmla="*/ 197 w 619"/>
                <a:gd name="T61" fmla="*/ 2 h 30"/>
                <a:gd name="T62" fmla="*/ 238 w 619"/>
                <a:gd name="T63" fmla="*/ 5 h 30"/>
                <a:gd name="T64" fmla="*/ 266 w 619"/>
                <a:gd name="T65" fmla="*/ 10 h 30"/>
                <a:gd name="T66" fmla="*/ 286 w 619"/>
                <a:gd name="T67" fmla="*/ 15 h 30"/>
                <a:gd name="T68" fmla="*/ 308 w 619"/>
                <a:gd name="T69" fmla="*/ 16 h 30"/>
                <a:gd name="T70" fmla="*/ 321 w 619"/>
                <a:gd name="T71" fmla="*/ 15 h 30"/>
                <a:gd name="T72" fmla="*/ 341 w 619"/>
                <a:gd name="T73" fmla="*/ 13 h 30"/>
                <a:gd name="T74" fmla="*/ 363 w 619"/>
                <a:gd name="T75" fmla="*/ 9 h 30"/>
                <a:gd name="T76" fmla="*/ 385 w 619"/>
                <a:gd name="T77" fmla="*/ 7 h 30"/>
                <a:gd name="T78" fmla="*/ 410 w 619"/>
                <a:gd name="T79" fmla="*/ 4 h 30"/>
                <a:gd name="T80" fmla="*/ 435 w 619"/>
                <a:gd name="T81" fmla="*/ 1 h 30"/>
                <a:gd name="T82" fmla="*/ 457 w 619"/>
                <a:gd name="T83" fmla="*/ 0 h 30"/>
                <a:gd name="T84" fmla="*/ 480 w 619"/>
                <a:gd name="T85" fmla="*/ 0 h 30"/>
                <a:gd name="T86" fmla="*/ 501 w 619"/>
                <a:gd name="T87" fmla="*/ 1 h 30"/>
                <a:gd name="T88" fmla="*/ 521 w 619"/>
                <a:gd name="T89" fmla="*/ 4 h 30"/>
                <a:gd name="T90" fmla="*/ 540 w 619"/>
                <a:gd name="T91" fmla="*/ 8 h 30"/>
                <a:gd name="T92" fmla="*/ 557 w 619"/>
                <a:gd name="T93" fmla="*/ 12 h 30"/>
                <a:gd name="T94" fmla="*/ 574 w 619"/>
                <a:gd name="T95" fmla="*/ 15 h 30"/>
                <a:gd name="T96" fmla="*/ 590 w 619"/>
                <a:gd name="T97" fmla="*/ 19 h 30"/>
                <a:gd name="T98" fmla="*/ 604 w 619"/>
                <a:gd name="T99" fmla="*/ 20 h 30"/>
                <a:gd name="T100" fmla="*/ 615 w 619"/>
                <a:gd name="T101" fmla="*/ 20 h 3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19"/>
                <a:gd name="T154" fmla="*/ 0 h 30"/>
                <a:gd name="T155" fmla="*/ 619 w 619"/>
                <a:gd name="T156" fmla="*/ 30 h 3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19" h="30">
                  <a:moveTo>
                    <a:pt x="615" y="20"/>
                  </a:moveTo>
                  <a:lnTo>
                    <a:pt x="618" y="20"/>
                  </a:lnTo>
                  <a:lnTo>
                    <a:pt x="615" y="20"/>
                  </a:lnTo>
                  <a:lnTo>
                    <a:pt x="609" y="19"/>
                  </a:lnTo>
                  <a:lnTo>
                    <a:pt x="606" y="19"/>
                  </a:lnTo>
                  <a:lnTo>
                    <a:pt x="601" y="19"/>
                  </a:lnTo>
                  <a:lnTo>
                    <a:pt x="595" y="19"/>
                  </a:lnTo>
                  <a:lnTo>
                    <a:pt x="587" y="19"/>
                  </a:lnTo>
                  <a:lnTo>
                    <a:pt x="581" y="19"/>
                  </a:lnTo>
                  <a:lnTo>
                    <a:pt x="571" y="17"/>
                  </a:lnTo>
                  <a:lnTo>
                    <a:pt x="563" y="17"/>
                  </a:lnTo>
                  <a:lnTo>
                    <a:pt x="554" y="17"/>
                  </a:lnTo>
                  <a:lnTo>
                    <a:pt x="546" y="17"/>
                  </a:lnTo>
                  <a:lnTo>
                    <a:pt x="535" y="17"/>
                  </a:lnTo>
                  <a:lnTo>
                    <a:pt x="526" y="17"/>
                  </a:lnTo>
                  <a:lnTo>
                    <a:pt x="515" y="17"/>
                  </a:lnTo>
                  <a:lnTo>
                    <a:pt x="504" y="17"/>
                  </a:lnTo>
                  <a:lnTo>
                    <a:pt x="493" y="17"/>
                  </a:lnTo>
                  <a:lnTo>
                    <a:pt x="485" y="17"/>
                  </a:lnTo>
                  <a:lnTo>
                    <a:pt x="474" y="17"/>
                  </a:lnTo>
                  <a:lnTo>
                    <a:pt x="463" y="19"/>
                  </a:lnTo>
                  <a:lnTo>
                    <a:pt x="452" y="19"/>
                  </a:lnTo>
                  <a:lnTo>
                    <a:pt x="440" y="19"/>
                  </a:lnTo>
                  <a:lnTo>
                    <a:pt x="432" y="19"/>
                  </a:lnTo>
                  <a:lnTo>
                    <a:pt x="424" y="20"/>
                  </a:lnTo>
                  <a:lnTo>
                    <a:pt x="412" y="20"/>
                  </a:lnTo>
                  <a:lnTo>
                    <a:pt x="404" y="20"/>
                  </a:lnTo>
                  <a:lnTo>
                    <a:pt x="397" y="21"/>
                  </a:lnTo>
                  <a:lnTo>
                    <a:pt x="391" y="21"/>
                  </a:lnTo>
                  <a:lnTo>
                    <a:pt x="383" y="22"/>
                  </a:lnTo>
                  <a:lnTo>
                    <a:pt x="377" y="22"/>
                  </a:lnTo>
                  <a:lnTo>
                    <a:pt x="371" y="24"/>
                  </a:lnTo>
                  <a:lnTo>
                    <a:pt x="366" y="24"/>
                  </a:lnTo>
                  <a:lnTo>
                    <a:pt x="357" y="25"/>
                  </a:lnTo>
                  <a:lnTo>
                    <a:pt x="352" y="25"/>
                  </a:lnTo>
                  <a:lnTo>
                    <a:pt x="346" y="27"/>
                  </a:lnTo>
                  <a:lnTo>
                    <a:pt x="341" y="27"/>
                  </a:lnTo>
                  <a:lnTo>
                    <a:pt x="332" y="28"/>
                  </a:lnTo>
                  <a:lnTo>
                    <a:pt x="327" y="28"/>
                  </a:lnTo>
                  <a:lnTo>
                    <a:pt x="321" y="28"/>
                  </a:lnTo>
                  <a:lnTo>
                    <a:pt x="315" y="28"/>
                  </a:lnTo>
                  <a:lnTo>
                    <a:pt x="310" y="29"/>
                  </a:lnTo>
                  <a:lnTo>
                    <a:pt x="302" y="29"/>
                  </a:lnTo>
                  <a:lnTo>
                    <a:pt x="297" y="29"/>
                  </a:lnTo>
                  <a:lnTo>
                    <a:pt x="291" y="29"/>
                  </a:lnTo>
                  <a:lnTo>
                    <a:pt x="283" y="29"/>
                  </a:lnTo>
                  <a:lnTo>
                    <a:pt x="277" y="29"/>
                  </a:lnTo>
                  <a:lnTo>
                    <a:pt x="272" y="29"/>
                  </a:lnTo>
                  <a:lnTo>
                    <a:pt x="266" y="29"/>
                  </a:lnTo>
                  <a:lnTo>
                    <a:pt x="258" y="29"/>
                  </a:lnTo>
                  <a:lnTo>
                    <a:pt x="252" y="29"/>
                  </a:lnTo>
                  <a:lnTo>
                    <a:pt x="246" y="29"/>
                  </a:lnTo>
                  <a:lnTo>
                    <a:pt x="238" y="29"/>
                  </a:lnTo>
                  <a:lnTo>
                    <a:pt x="232" y="29"/>
                  </a:lnTo>
                  <a:lnTo>
                    <a:pt x="224" y="29"/>
                  </a:lnTo>
                  <a:lnTo>
                    <a:pt x="217" y="29"/>
                  </a:lnTo>
                  <a:lnTo>
                    <a:pt x="211" y="29"/>
                  </a:lnTo>
                  <a:lnTo>
                    <a:pt x="203" y="28"/>
                  </a:lnTo>
                  <a:lnTo>
                    <a:pt x="197" y="28"/>
                  </a:lnTo>
                  <a:lnTo>
                    <a:pt x="189" y="28"/>
                  </a:lnTo>
                  <a:lnTo>
                    <a:pt x="180" y="27"/>
                  </a:lnTo>
                  <a:lnTo>
                    <a:pt x="172" y="27"/>
                  </a:lnTo>
                  <a:lnTo>
                    <a:pt x="164" y="25"/>
                  </a:lnTo>
                  <a:lnTo>
                    <a:pt x="158" y="25"/>
                  </a:lnTo>
                  <a:lnTo>
                    <a:pt x="150" y="24"/>
                  </a:lnTo>
                  <a:lnTo>
                    <a:pt x="144" y="24"/>
                  </a:lnTo>
                  <a:lnTo>
                    <a:pt x="136" y="24"/>
                  </a:lnTo>
                  <a:lnTo>
                    <a:pt x="131" y="22"/>
                  </a:lnTo>
                  <a:lnTo>
                    <a:pt x="125" y="22"/>
                  </a:lnTo>
                  <a:lnTo>
                    <a:pt x="117" y="21"/>
                  </a:lnTo>
                  <a:lnTo>
                    <a:pt x="111" y="21"/>
                  </a:lnTo>
                  <a:lnTo>
                    <a:pt x="106" y="21"/>
                  </a:lnTo>
                  <a:lnTo>
                    <a:pt x="100" y="20"/>
                  </a:lnTo>
                  <a:lnTo>
                    <a:pt x="95" y="20"/>
                  </a:lnTo>
                  <a:lnTo>
                    <a:pt x="89" y="19"/>
                  </a:lnTo>
                  <a:lnTo>
                    <a:pt x="83" y="19"/>
                  </a:lnTo>
                  <a:lnTo>
                    <a:pt x="78" y="19"/>
                  </a:lnTo>
                  <a:lnTo>
                    <a:pt x="75" y="17"/>
                  </a:lnTo>
                  <a:lnTo>
                    <a:pt x="69" y="17"/>
                  </a:lnTo>
                  <a:lnTo>
                    <a:pt x="64" y="17"/>
                  </a:lnTo>
                  <a:lnTo>
                    <a:pt x="58" y="17"/>
                  </a:lnTo>
                  <a:lnTo>
                    <a:pt x="55" y="16"/>
                  </a:lnTo>
                  <a:lnTo>
                    <a:pt x="50" y="16"/>
                  </a:lnTo>
                  <a:lnTo>
                    <a:pt x="44" y="16"/>
                  </a:lnTo>
                  <a:lnTo>
                    <a:pt x="42" y="16"/>
                  </a:lnTo>
                  <a:lnTo>
                    <a:pt x="37" y="16"/>
                  </a:lnTo>
                  <a:lnTo>
                    <a:pt x="31" y="16"/>
                  </a:lnTo>
                  <a:lnTo>
                    <a:pt x="28" y="16"/>
                  </a:lnTo>
                  <a:lnTo>
                    <a:pt x="23" y="16"/>
                  </a:lnTo>
                  <a:lnTo>
                    <a:pt x="20" y="17"/>
                  </a:lnTo>
                  <a:lnTo>
                    <a:pt x="14" y="17"/>
                  </a:lnTo>
                  <a:lnTo>
                    <a:pt x="9" y="17"/>
                  </a:lnTo>
                  <a:lnTo>
                    <a:pt x="6" y="17"/>
                  </a:lnTo>
                  <a:lnTo>
                    <a:pt x="0" y="19"/>
                  </a:lnTo>
                  <a:lnTo>
                    <a:pt x="3" y="17"/>
                  </a:lnTo>
                  <a:lnTo>
                    <a:pt x="6" y="17"/>
                  </a:lnTo>
                  <a:lnTo>
                    <a:pt x="9" y="17"/>
                  </a:lnTo>
                  <a:lnTo>
                    <a:pt x="12" y="17"/>
                  </a:lnTo>
                  <a:lnTo>
                    <a:pt x="17" y="16"/>
                  </a:lnTo>
                  <a:lnTo>
                    <a:pt x="23" y="16"/>
                  </a:lnTo>
                  <a:lnTo>
                    <a:pt x="28" y="15"/>
                  </a:lnTo>
                  <a:lnTo>
                    <a:pt x="34" y="15"/>
                  </a:lnTo>
                  <a:lnTo>
                    <a:pt x="40" y="13"/>
                  </a:lnTo>
                  <a:lnTo>
                    <a:pt x="44" y="13"/>
                  </a:lnTo>
                  <a:lnTo>
                    <a:pt x="53" y="12"/>
                  </a:lnTo>
                  <a:lnTo>
                    <a:pt x="58" y="10"/>
                  </a:lnTo>
                  <a:lnTo>
                    <a:pt x="67" y="10"/>
                  </a:lnTo>
                  <a:lnTo>
                    <a:pt x="75" y="9"/>
                  </a:lnTo>
                  <a:lnTo>
                    <a:pt x="81" y="8"/>
                  </a:lnTo>
                  <a:lnTo>
                    <a:pt x="89" y="8"/>
                  </a:lnTo>
                  <a:lnTo>
                    <a:pt x="97" y="7"/>
                  </a:lnTo>
                  <a:lnTo>
                    <a:pt x="106" y="7"/>
                  </a:lnTo>
                  <a:lnTo>
                    <a:pt x="114" y="5"/>
                  </a:lnTo>
                  <a:lnTo>
                    <a:pt x="123" y="5"/>
                  </a:lnTo>
                  <a:lnTo>
                    <a:pt x="131" y="4"/>
                  </a:lnTo>
                  <a:lnTo>
                    <a:pt x="138" y="4"/>
                  </a:lnTo>
                  <a:lnTo>
                    <a:pt x="147" y="4"/>
                  </a:lnTo>
                  <a:lnTo>
                    <a:pt x="155" y="2"/>
                  </a:lnTo>
                  <a:lnTo>
                    <a:pt x="164" y="2"/>
                  </a:lnTo>
                  <a:lnTo>
                    <a:pt x="169" y="2"/>
                  </a:lnTo>
                  <a:lnTo>
                    <a:pt x="178" y="2"/>
                  </a:lnTo>
                  <a:lnTo>
                    <a:pt x="186" y="1"/>
                  </a:lnTo>
                  <a:lnTo>
                    <a:pt x="191" y="2"/>
                  </a:lnTo>
                  <a:lnTo>
                    <a:pt x="197" y="2"/>
                  </a:lnTo>
                  <a:lnTo>
                    <a:pt x="211" y="2"/>
                  </a:lnTo>
                  <a:lnTo>
                    <a:pt x="221" y="4"/>
                  </a:lnTo>
                  <a:lnTo>
                    <a:pt x="230" y="4"/>
                  </a:lnTo>
                  <a:lnTo>
                    <a:pt x="238" y="5"/>
                  </a:lnTo>
                  <a:lnTo>
                    <a:pt x="246" y="7"/>
                  </a:lnTo>
                  <a:lnTo>
                    <a:pt x="252" y="8"/>
                  </a:lnTo>
                  <a:lnTo>
                    <a:pt x="260" y="9"/>
                  </a:lnTo>
                  <a:lnTo>
                    <a:pt x="266" y="10"/>
                  </a:lnTo>
                  <a:lnTo>
                    <a:pt x="272" y="12"/>
                  </a:lnTo>
                  <a:lnTo>
                    <a:pt x="277" y="13"/>
                  </a:lnTo>
                  <a:lnTo>
                    <a:pt x="280" y="15"/>
                  </a:lnTo>
                  <a:lnTo>
                    <a:pt x="286" y="15"/>
                  </a:lnTo>
                  <a:lnTo>
                    <a:pt x="291" y="16"/>
                  </a:lnTo>
                  <a:lnTo>
                    <a:pt x="297" y="16"/>
                  </a:lnTo>
                  <a:lnTo>
                    <a:pt x="302" y="16"/>
                  </a:lnTo>
                  <a:lnTo>
                    <a:pt x="308" y="16"/>
                  </a:lnTo>
                  <a:lnTo>
                    <a:pt x="310" y="16"/>
                  </a:lnTo>
                  <a:lnTo>
                    <a:pt x="315" y="16"/>
                  </a:lnTo>
                  <a:lnTo>
                    <a:pt x="318" y="15"/>
                  </a:lnTo>
                  <a:lnTo>
                    <a:pt x="321" y="15"/>
                  </a:lnTo>
                  <a:lnTo>
                    <a:pt x="327" y="15"/>
                  </a:lnTo>
                  <a:lnTo>
                    <a:pt x="332" y="13"/>
                  </a:lnTo>
                  <a:lnTo>
                    <a:pt x="335" y="13"/>
                  </a:lnTo>
                  <a:lnTo>
                    <a:pt x="341" y="13"/>
                  </a:lnTo>
                  <a:lnTo>
                    <a:pt x="346" y="12"/>
                  </a:lnTo>
                  <a:lnTo>
                    <a:pt x="352" y="10"/>
                  </a:lnTo>
                  <a:lnTo>
                    <a:pt x="357" y="10"/>
                  </a:lnTo>
                  <a:lnTo>
                    <a:pt x="363" y="9"/>
                  </a:lnTo>
                  <a:lnTo>
                    <a:pt x="369" y="9"/>
                  </a:lnTo>
                  <a:lnTo>
                    <a:pt x="374" y="8"/>
                  </a:lnTo>
                  <a:lnTo>
                    <a:pt x="380" y="8"/>
                  </a:lnTo>
                  <a:lnTo>
                    <a:pt x="385" y="7"/>
                  </a:lnTo>
                  <a:lnTo>
                    <a:pt x="391" y="5"/>
                  </a:lnTo>
                  <a:lnTo>
                    <a:pt x="398" y="5"/>
                  </a:lnTo>
                  <a:lnTo>
                    <a:pt x="404" y="4"/>
                  </a:lnTo>
                  <a:lnTo>
                    <a:pt x="410" y="4"/>
                  </a:lnTo>
                  <a:lnTo>
                    <a:pt x="415" y="2"/>
                  </a:lnTo>
                  <a:lnTo>
                    <a:pt x="424" y="2"/>
                  </a:lnTo>
                  <a:lnTo>
                    <a:pt x="429" y="2"/>
                  </a:lnTo>
                  <a:lnTo>
                    <a:pt x="435" y="1"/>
                  </a:lnTo>
                  <a:lnTo>
                    <a:pt x="440" y="1"/>
                  </a:lnTo>
                  <a:lnTo>
                    <a:pt x="446" y="0"/>
                  </a:lnTo>
                  <a:lnTo>
                    <a:pt x="452" y="0"/>
                  </a:lnTo>
                  <a:lnTo>
                    <a:pt x="457" y="0"/>
                  </a:lnTo>
                  <a:lnTo>
                    <a:pt x="466" y="0"/>
                  </a:lnTo>
                  <a:lnTo>
                    <a:pt x="468" y="0"/>
                  </a:lnTo>
                  <a:lnTo>
                    <a:pt x="474" y="0"/>
                  </a:lnTo>
                  <a:lnTo>
                    <a:pt x="480" y="0"/>
                  </a:lnTo>
                  <a:lnTo>
                    <a:pt x="485" y="0"/>
                  </a:lnTo>
                  <a:lnTo>
                    <a:pt x="490" y="0"/>
                  </a:lnTo>
                  <a:lnTo>
                    <a:pt x="495" y="1"/>
                  </a:lnTo>
                  <a:lnTo>
                    <a:pt x="501" y="1"/>
                  </a:lnTo>
                  <a:lnTo>
                    <a:pt x="504" y="2"/>
                  </a:lnTo>
                  <a:lnTo>
                    <a:pt x="509" y="2"/>
                  </a:lnTo>
                  <a:lnTo>
                    <a:pt x="515" y="4"/>
                  </a:lnTo>
                  <a:lnTo>
                    <a:pt x="521" y="4"/>
                  </a:lnTo>
                  <a:lnTo>
                    <a:pt x="526" y="5"/>
                  </a:lnTo>
                  <a:lnTo>
                    <a:pt x="529" y="5"/>
                  </a:lnTo>
                  <a:lnTo>
                    <a:pt x="535" y="7"/>
                  </a:lnTo>
                  <a:lnTo>
                    <a:pt x="540" y="8"/>
                  </a:lnTo>
                  <a:lnTo>
                    <a:pt x="543" y="9"/>
                  </a:lnTo>
                  <a:lnTo>
                    <a:pt x="549" y="9"/>
                  </a:lnTo>
                  <a:lnTo>
                    <a:pt x="554" y="10"/>
                  </a:lnTo>
                  <a:lnTo>
                    <a:pt x="557" y="12"/>
                  </a:lnTo>
                  <a:lnTo>
                    <a:pt x="563" y="13"/>
                  </a:lnTo>
                  <a:lnTo>
                    <a:pt x="565" y="13"/>
                  </a:lnTo>
                  <a:lnTo>
                    <a:pt x="571" y="15"/>
                  </a:lnTo>
                  <a:lnTo>
                    <a:pt x="574" y="15"/>
                  </a:lnTo>
                  <a:lnTo>
                    <a:pt x="578" y="16"/>
                  </a:lnTo>
                  <a:lnTo>
                    <a:pt x="581" y="17"/>
                  </a:lnTo>
                  <a:lnTo>
                    <a:pt x="584" y="17"/>
                  </a:lnTo>
                  <a:lnTo>
                    <a:pt x="590" y="19"/>
                  </a:lnTo>
                  <a:lnTo>
                    <a:pt x="592" y="19"/>
                  </a:lnTo>
                  <a:lnTo>
                    <a:pt x="595" y="20"/>
                  </a:lnTo>
                  <a:lnTo>
                    <a:pt x="601" y="20"/>
                  </a:lnTo>
                  <a:lnTo>
                    <a:pt x="604" y="20"/>
                  </a:lnTo>
                  <a:lnTo>
                    <a:pt x="606" y="20"/>
                  </a:lnTo>
                  <a:lnTo>
                    <a:pt x="609" y="20"/>
                  </a:lnTo>
                  <a:lnTo>
                    <a:pt x="612" y="20"/>
                  </a:lnTo>
                  <a:lnTo>
                    <a:pt x="615" y="20"/>
                  </a:lnTo>
                </a:path>
              </a:pathLst>
            </a:custGeom>
            <a:solidFill>
              <a:srgbClr val="8BF3FD"/>
            </a:solidFill>
            <a:ln w="127000" cap="rnd">
              <a:noFill/>
              <a:round/>
              <a:headEnd/>
              <a:tailEnd/>
            </a:ln>
          </p:spPr>
          <p:txBody>
            <a:bodyPr>
              <a:prstTxWarp prst="textNoShape">
                <a:avLst/>
              </a:prstTxWarp>
            </a:bodyPr>
            <a:lstStyle/>
            <a:p>
              <a:endParaRPr lang="en-US"/>
            </a:p>
          </p:txBody>
        </p:sp>
        <p:sp>
          <p:nvSpPr>
            <p:cNvPr id="26155" name="Freeform 70"/>
            <p:cNvSpPr>
              <a:spLocks/>
            </p:cNvSpPr>
            <p:nvPr/>
          </p:nvSpPr>
          <p:spPr bwMode="auto">
            <a:xfrm>
              <a:off x="4528" y="3087"/>
              <a:ext cx="586" cy="29"/>
            </a:xfrm>
            <a:custGeom>
              <a:avLst/>
              <a:gdLst>
                <a:gd name="T0" fmla="*/ 585 w 586"/>
                <a:gd name="T1" fmla="*/ 19 h 29"/>
                <a:gd name="T2" fmla="*/ 576 w 586"/>
                <a:gd name="T3" fmla="*/ 17 h 29"/>
                <a:gd name="T4" fmla="*/ 562 w 586"/>
                <a:gd name="T5" fmla="*/ 17 h 29"/>
                <a:gd name="T6" fmla="*/ 541 w 586"/>
                <a:gd name="T7" fmla="*/ 17 h 29"/>
                <a:gd name="T8" fmla="*/ 516 w 586"/>
                <a:gd name="T9" fmla="*/ 16 h 29"/>
                <a:gd name="T10" fmla="*/ 486 w 586"/>
                <a:gd name="T11" fmla="*/ 16 h 29"/>
                <a:gd name="T12" fmla="*/ 458 w 586"/>
                <a:gd name="T13" fmla="*/ 16 h 29"/>
                <a:gd name="T14" fmla="*/ 427 w 586"/>
                <a:gd name="T15" fmla="*/ 17 h 29"/>
                <a:gd name="T16" fmla="*/ 400 w 586"/>
                <a:gd name="T17" fmla="*/ 19 h 29"/>
                <a:gd name="T18" fmla="*/ 375 w 586"/>
                <a:gd name="T19" fmla="*/ 20 h 29"/>
                <a:gd name="T20" fmla="*/ 356 w 586"/>
                <a:gd name="T21" fmla="*/ 21 h 29"/>
                <a:gd name="T22" fmla="*/ 340 w 586"/>
                <a:gd name="T23" fmla="*/ 24 h 29"/>
                <a:gd name="T24" fmla="*/ 323 w 586"/>
                <a:gd name="T25" fmla="*/ 26 h 29"/>
                <a:gd name="T26" fmla="*/ 303 w 586"/>
                <a:gd name="T27" fmla="*/ 27 h 29"/>
                <a:gd name="T28" fmla="*/ 287 w 586"/>
                <a:gd name="T29" fmla="*/ 28 h 29"/>
                <a:gd name="T30" fmla="*/ 271 w 586"/>
                <a:gd name="T31" fmla="*/ 28 h 29"/>
                <a:gd name="T32" fmla="*/ 251 w 586"/>
                <a:gd name="T33" fmla="*/ 28 h 29"/>
                <a:gd name="T34" fmla="*/ 231 w 586"/>
                <a:gd name="T35" fmla="*/ 28 h 29"/>
                <a:gd name="T36" fmla="*/ 213 w 586"/>
                <a:gd name="T37" fmla="*/ 28 h 29"/>
                <a:gd name="T38" fmla="*/ 193 w 586"/>
                <a:gd name="T39" fmla="*/ 27 h 29"/>
                <a:gd name="T40" fmla="*/ 171 w 586"/>
                <a:gd name="T41" fmla="*/ 26 h 29"/>
                <a:gd name="T42" fmla="*/ 150 w 586"/>
                <a:gd name="T43" fmla="*/ 24 h 29"/>
                <a:gd name="T44" fmla="*/ 130 w 586"/>
                <a:gd name="T45" fmla="*/ 21 h 29"/>
                <a:gd name="T46" fmla="*/ 113 w 586"/>
                <a:gd name="T47" fmla="*/ 20 h 29"/>
                <a:gd name="T48" fmla="*/ 97 w 586"/>
                <a:gd name="T49" fmla="*/ 19 h 29"/>
                <a:gd name="T50" fmla="*/ 81 w 586"/>
                <a:gd name="T51" fmla="*/ 17 h 29"/>
                <a:gd name="T52" fmla="*/ 67 w 586"/>
                <a:gd name="T53" fmla="*/ 16 h 29"/>
                <a:gd name="T54" fmla="*/ 53 w 586"/>
                <a:gd name="T55" fmla="*/ 16 h 29"/>
                <a:gd name="T56" fmla="*/ 39 w 586"/>
                <a:gd name="T57" fmla="*/ 14 h 29"/>
                <a:gd name="T58" fmla="*/ 28 w 586"/>
                <a:gd name="T59" fmla="*/ 14 h 29"/>
                <a:gd name="T60" fmla="*/ 14 w 586"/>
                <a:gd name="T61" fmla="*/ 16 h 29"/>
                <a:gd name="T62" fmla="*/ 0 w 586"/>
                <a:gd name="T63" fmla="*/ 17 h 29"/>
                <a:gd name="T64" fmla="*/ 6 w 586"/>
                <a:gd name="T65" fmla="*/ 16 h 29"/>
                <a:gd name="T66" fmla="*/ 17 w 586"/>
                <a:gd name="T67" fmla="*/ 14 h 29"/>
                <a:gd name="T68" fmla="*/ 31 w 586"/>
                <a:gd name="T69" fmla="*/ 14 h 29"/>
                <a:gd name="T70" fmla="*/ 50 w 586"/>
                <a:gd name="T71" fmla="*/ 11 h 29"/>
                <a:gd name="T72" fmla="*/ 72 w 586"/>
                <a:gd name="T73" fmla="*/ 9 h 29"/>
                <a:gd name="T74" fmla="*/ 95 w 586"/>
                <a:gd name="T75" fmla="*/ 7 h 29"/>
                <a:gd name="T76" fmla="*/ 116 w 586"/>
                <a:gd name="T77" fmla="*/ 4 h 29"/>
                <a:gd name="T78" fmla="*/ 141 w 586"/>
                <a:gd name="T79" fmla="*/ 2 h 29"/>
                <a:gd name="T80" fmla="*/ 163 w 586"/>
                <a:gd name="T81" fmla="*/ 1 h 29"/>
                <a:gd name="T82" fmla="*/ 182 w 586"/>
                <a:gd name="T83" fmla="*/ 1 h 29"/>
                <a:gd name="T84" fmla="*/ 210 w 586"/>
                <a:gd name="T85" fmla="*/ 2 h 29"/>
                <a:gd name="T86" fmla="*/ 234 w 586"/>
                <a:gd name="T87" fmla="*/ 5 h 29"/>
                <a:gd name="T88" fmla="*/ 251 w 586"/>
                <a:gd name="T89" fmla="*/ 9 h 29"/>
                <a:gd name="T90" fmla="*/ 268 w 586"/>
                <a:gd name="T91" fmla="*/ 14 h 29"/>
                <a:gd name="T92" fmla="*/ 282 w 586"/>
                <a:gd name="T93" fmla="*/ 14 h 29"/>
                <a:gd name="T94" fmla="*/ 295 w 586"/>
                <a:gd name="T95" fmla="*/ 14 h 29"/>
                <a:gd name="T96" fmla="*/ 306 w 586"/>
                <a:gd name="T97" fmla="*/ 14 h 29"/>
                <a:gd name="T98" fmla="*/ 317 w 586"/>
                <a:gd name="T99" fmla="*/ 12 h 29"/>
                <a:gd name="T100" fmla="*/ 334 w 586"/>
                <a:gd name="T101" fmla="*/ 11 h 29"/>
                <a:gd name="T102" fmla="*/ 348 w 586"/>
                <a:gd name="T103" fmla="*/ 8 h 29"/>
                <a:gd name="T104" fmla="*/ 367 w 586"/>
                <a:gd name="T105" fmla="*/ 5 h 29"/>
                <a:gd name="T106" fmla="*/ 383 w 586"/>
                <a:gd name="T107" fmla="*/ 4 h 29"/>
                <a:gd name="T108" fmla="*/ 400 w 586"/>
                <a:gd name="T109" fmla="*/ 2 h 29"/>
                <a:gd name="T110" fmla="*/ 417 w 586"/>
                <a:gd name="T111" fmla="*/ 1 h 29"/>
                <a:gd name="T112" fmla="*/ 433 w 586"/>
                <a:gd name="T113" fmla="*/ 0 h 29"/>
                <a:gd name="T114" fmla="*/ 450 w 586"/>
                <a:gd name="T115" fmla="*/ 0 h 29"/>
                <a:gd name="T116" fmla="*/ 475 w 586"/>
                <a:gd name="T117" fmla="*/ 1 h 29"/>
                <a:gd name="T118" fmla="*/ 502 w 586"/>
                <a:gd name="T119" fmla="*/ 5 h 29"/>
                <a:gd name="T120" fmla="*/ 527 w 586"/>
                <a:gd name="T121" fmla="*/ 11 h 29"/>
                <a:gd name="T122" fmla="*/ 549 w 586"/>
                <a:gd name="T123" fmla="*/ 16 h 29"/>
                <a:gd name="T124" fmla="*/ 571 w 586"/>
                <a:gd name="T125" fmla="*/ 19 h 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6"/>
                <a:gd name="T190" fmla="*/ 0 h 29"/>
                <a:gd name="T191" fmla="*/ 586 w 586"/>
                <a:gd name="T192" fmla="*/ 29 h 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6" h="29">
                  <a:moveTo>
                    <a:pt x="582" y="19"/>
                  </a:moveTo>
                  <a:lnTo>
                    <a:pt x="582" y="19"/>
                  </a:lnTo>
                  <a:lnTo>
                    <a:pt x="585" y="19"/>
                  </a:lnTo>
                  <a:lnTo>
                    <a:pt x="582" y="19"/>
                  </a:lnTo>
                  <a:lnTo>
                    <a:pt x="579" y="19"/>
                  </a:lnTo>
                  <a:lnTo>
                    <a:pt x="576" y="17"/>
                  </a:lnTo>
                  <a:lnTo>
                    <a:pt x="574" y="17"/>
                  </a:lnTo>
                  <a:lnTo>
                    <a:pt x="568" y="17"/>
                  </a:lnTo>
                  <a:lnTo>
                    <a:pt x="562" y="17"/>
                  </a:lnTo>
                  <a:lnTo>
                    <a:pt x="554" y="17"/>
                  </a:lnTo>
                  <a:lnTo>
                    <a:pt x="549" y="17"/>
                  </a:lnTo>
                  <a:lnTo>
                    <a:pt x="541" y="17"/>
                  </a:lnTo>
                  <a:lnTo>
                    <a:pt x="533" y="16"/>
                  </a:lnTo>
                  <a:lnTo>
                    <a:pt x="524" y="16"/>
                  </a:lnTo>
                  <a:lnTo>
                    <a:pt x="516" y="16"/>
                  </a:lnTo>
                  <a:lnTo>
                    <a:pt x="505" y="16"/>
                  </a:lnTo>
                  <a:lnTo>
                    <a:pt x="496" y="16"/>
                  </a:lnTo>
                  <a:lnTo>
                    <a:pt x="486" y="16"/>
                  </a:lnTo>
                  <a:lnTo>
                    <a:pt x="478" y="16"/>
                  </a:lnTo>
                  <a:lnTo>
                    <a:pt x="466" y="16"/>
                  </a:lnTo>
                  <a:lnTo>
                    <a:pt x="458" y="16"/>
                  </a:lnTo>
                  <a:lnTo>
                    <a:pt x="447" y="17"/>
                  </a:lnTo>
                  <a:lnTo>
                    <a:pt x="436" y="17"/>
                  </a:lnTo>
                  <a:lnTo>
                    <a:pt x="427" y="17"/>
                  </a:lnTo>
                  <a:lnTo>
                    <a:pt x="420" y="17"/>
                  </a:lnTo>
                  <a:lnTo>
                    <a:pt x="409" y="17"/>
                  </a:lnTo>
                  <a:lnTo>
                    <a:pt x="400" y="19"/>
                  </a:lnTo>
                  <a:lnTo>
                    <a:pt x="392" y="19"/>
                  </a:lnTo>
                  <a:lnTo>
                    <a:pt x="383" y="19"/>
                  </a:lnTo>
                  <a:lnTo>
                    <a:pt x="375" y="20"/>
                  </a:lnTo>
                  <a:lnTo>
                    <a:pt x="369" y="20"/>
                  </a:lnTo>
                  <a:lnTo>
                    <a:pt x="364" y="21"/>
                  </a:lnTo>
                  <a:lnTo>
                    <a:pt x="356" y="21"/>
                  </a:lnTo>
                  <a:lnTo>
                    <a:pt x="351" y="23"/>
                  </a:lnTo>
                  <a:lnTo>
                    <a:pt x="345" y="23"/>
                  </a:lnTo>
                  <a:lnTo>
                    <a:pt x="340" y="24"/>
                  </a:lnTo>
                  <a:lnTo>
                    <a:pt x="334" y="24"/>
                  </a:lnTo>
                  <a:lnTo>
                    <a:pt x="328" y="26"/>
                  </a:lnTo>
                  <a:lnTo>
                    <a:pt x="323" y="26"/>
                  </a:lnTo>
                  <a:lnTo>
                    <a:pt x="317" y="26"/>
                  </a:lnTo>
                  <a:lnTo>
                    <a:pt x="312" y="27"/>
                  </a:lnTo>
                  <a:lnTo>
                    <a:pt x="303" y="27"/>
                  </a:lnTo>
                  <a:lnTo>
                    <a:pt x="298" y="27"/>
                  </a:lnTo>
                  <a:lnTo>
                    <a:pt x="293" y="27"/>
                  </a:lnTo>
                  <a:lnTo>
                    <a:pt x="287" y="28"/>
                  </a:lnTo>
                  <a:lnTo>
                    <a:pt x="282" y="28"/>
                  </a:lnTo>
                  <a:lnTo>
                    <a:pt x="276" y="28"/>
                  </a:lnTo>
                  <a:lnTo>
                    <a:pt x="271" y="28"/>
                  </a:lnTo>
                  <a:lnTo>
                    <a:pt x="265" y="28"/>
                  </a:lnTo>
                  <a:lnTo>
                    <a:pt x="257" y="28"/>
                  </a:lnTo>
                  <a:lnTo>
                    <a:pt x="251" y="28"/>
                  </a:lnTo>
                  <a:lnTo>
                    <a:pt x="245" y="28"/>
                  </a:lnTo>
                  <a:lnTo>
                    <a:pt x="240" y="28"/>
                  </a:lnTo>
                  <a:lnTo>
                    <a:pt x="231" y="28"/>
                  </a:lnTo>
                  <a:lnTo>
                    <a:pt x="227" y="28"/>
                  </a:lnTo>
                  <a:lnTo>
                    <a:pt x="221" y="28"/>
                  </a:lnTo>
                  <a:lnTo>
                    <a:pt x="213" y="28"/>
                  </a:lnTo>
                  <a:lnTo>
                    <a:pt x="207" y="27"/>
                  </a:lnTo>
                  <a:lnTo>
                    <a:pt x="199" y="27"/>
                  </a:lnTo>
                  <a:lnTo>
                    <a:pt x="193" y="27"/>
                  </a:lnTo>
                  <a:lnTo>
                    <a:pt x="185" y="27"/>
                  </a:lnTo>
                  <a:lnTo>
                    <a:pt x="179" y="26"/>
                  </a:lnTo>
                  <a:lnTo>
                    <a:pt x="171" y="26"/>
                  </a:lnTo>
                  <a:lnTo>
                    <a:pt x="165" y="26"/>
                  </a:lnTo>
                  <a:lnTo>
                    <a:pt x="158" y="24"/>
                  </a:lnTo>
                  <a:lnTo>
                    <a:pt x="150" y="24"/>
                  </a:lnTo>
                  <a:lnTo>
                    <a:pt x="144" y="23"/>
                  </a:lnTo>
                  <a:lnTo>
                    <a:pt x="136" y="23"/>
                  </a:lnTo>
                  <a:lnTo>
                    <a:pt x="130" y="21"/>
                  </a:lnTo>
                  <a:lnTo>
                    <a:pt x="124" y="21"/>
                  </a:lnTo>
                  <a:lnTo>
                    <a:pt x="119" y="21"/>
                  </a:lnTo>
                  <a:lnTo>
                    <a:pt x="113" y="20"/>
                  </a:lnTo>
                  <a:lnTo>
                    <a:pt x="105" y="20"/>
                  </a:lnTo>
                  <a:lnTo>
                    <a:pt x="99" y="20"/>
                  </a:lnTo>
                  <a:lnTo>
                    <a:pt x="97" y="19"/>
                  </a:lnTo>
                  <a:lnTo>
                    <a:pt x="92" y="19"/>
                  </a:lnTo>
                  <a:lnTo>
                    <a:pt x="86" y="17"/>
                  </a:lnTo>
                  <a:lnTo>
                    <a:pt x="81" y="17"/>
                  </a:lnTo>
                  <a:lnTo>
                    <a:pt x="75" y="17"/>
                  </a:lnTo>
                  <a:lnTo>
                    <a:pt x="72" y="16"/>
                  </a:lnTo>
                  <a:lnTo>
                    <a:pt x="67" y="16"/>
                  </a:lnTo>
                  <a:lnTo>
                    <a:pt x="61" y="16"/>
                  </a:lnTo>
                  <a:lnTo>
                    <a:pt x="58" y="16"/>
                  </a:lnTo>
                  <a:lnTo>
                    <a:pt x="53" y="16"/>
                  </a:lnTo>
                  <a:lnTo>
                    <a:pt x="50" y="14"/>
                  </a:lnTo>
                  <a:lnTo>
                    <a:pt x="44" y="14"/>
                  </a:lnTo>
                  <a:lnTo>
                    <a:pt x="39" y="14"/>
                  </a:lnTo>
                  <a:lnTo>
                    <a:pt x="36" y="14"/>
                  </a:lnTo>
                  <a:lnTo>
                    <a:pt x="31" y="14"/>
                  </a:lnTo>
                  <a:lnTo>
                    <a:pt x="28" y="14"/>
                  </a:lnTo>
                  <a:lnTo>
                    <a:pt x="23" y="16"/>
                  </a:lnTo>
                  <a:lnTo>
                    <a:pt x="20" y="16"/>
                  </a:lnTo>
                  <a:lnTo>
                    <a:pt x="14" y="16"/>
                  </a:lnTo>
                  <a:lnTo>
                    <a:pt x="12" y="16"/>
                  </a:lnTo>
                  <a:lnTo>
                    <a:pt x="6" y="16"/>
                  </a:lnTo>
                  <a:lnTo>
                    <a:pt x="0" y="17"/>
                  </a:lnTo>
                  <a:lnTo>
                    <a:pt x="3" y="17"/>
                  </a:lnTo>
                  <a:lnTo>
                    <a:pt x="6" y="17"/>
                  </a:lnTo>
                  <a:lnTo>
                    <a:pt x="6" y="16"/>
                  </a:lnTo>
                  <a:lnTo>
                    <a:pt x="9" y="16"/>
                  </a:lnTo>
                  <a:lnTo>
                    <a:pt x="14" y="16"/>
                  </a:lnTo>
                  <a:lnTo>
                    <a:pt x="17" y="14"/>
                  </a:lnTo>
                  <a:lnTo>
                    <a:pt x="23" y="14"/>
                  </a:lnTo>
                  <a:lnTo>
                    <a:pt x="28" y="14"/>
                  </a:lnTo>
                  <a:lnTo>
                    <a:pt x="31" y="14"/>
                  </a:lnTo>
                  <a:lnTo>
                    <a:pt x="36" y="12"/>
                  </a:lnTo>
                  <a:lnTo>
                    <a:pt x="44" y="12"/>
                  </a:lnTo>
                  <a:lnTo>
                    <a:pt x="50" y="11"/>
                  </a:lnTo>
                  <a:lnTo>
                    <a:pt x="55" y="11"/>
                  </a:lnTo>
                  <a:lnTo>
                    <a:pt x="64" y="9"/>
                  </a:lnTo>
                  <a:lnTo>
                    <a:pt x="72" y="9"/>
                  </a:lnTo>
                  <a:lnTo>
                    <a:pt x="78" y="8"/>
                  </a:lnTo>
                  <a:lnTo>
                    <a:pt x="86" y="7"/>
                  </a:lnTo>
                  <a:lnTo>
                    <a:pt x="95" y="7"/>
                  </a:lnTo>
                  <a:lnTo>
                    <a:pt x="99" y="5"/>
                  </a:lnTo>
                  <a:lnTo>
                    <a:pt x="108" y="5"/>
                  </a:lnTo>
                  <a:lnTo>
                    <a:pt x="116" y="4"/>
                  </a:lnTo>
                  <a:lnTo>
                    <a:pt x="124" y="4"/>
                  </a:lnTo>
                  <a:lnTo>
                    <a:pt x="133" y="4"/>
                  </a:lnTo>
                  <a:lnTo>
                    <a:pt x="141" y="2"/>
                  </a:lnTo>
                  <a:lnTo>
                    <a:pt x="147" y="2"/>
                  </a:lnTo>
                  <a:lnTo>
                    <a:pt x="155" y="2"/>
                  </a:lnTo>
                  <a:lnTo>
                    <a:pt x="163" y="1"/>
                  </a:lnTo>
                  <a:lnTo>
                    <a:pt x="168" y="1"/>
                  </a:lnTo>
                  <a:lnTo>
                    <a:pt x="176" y="1"/>
                  </a:lnTo>
                  <a:lnTo>
                    <a:pt x="182" y="1"/>
                  </a:lnTo>
                  <a:lnTo>
                    <a:pt x="188" y="1"/>
                  </a:lnTo>
                  <a:lnTo>
                    <a:pt x="199" y="2"/>
                  </a:lnTo>
                  <a:lnTo>
                    <a:pt x="210" y="2"/>
                  </a:lnTo>
                  <a:lnTo>
                    <a:pt x="218" y="4"/>
                  </a:lnTo>
                  <a:lnTo>
                    <a:pt x="227" y="5"/>
                  </a:lnTo>
                  <a:lnTo>
                    <a:pt x="234" y="5"/>
                  </a:lnTo>
                  <a:lnTo>
                    <a:pt x="240" y="7"/>
                  </a:lnTo>
                  <a:lnTo>
                    <a:pt x="245" y="9"/>
                  </a:lnTo>
                  <a:lnTo>
                    <a:pt x="251" y="9"/>
                  </a:lnTo>
                  <a:lnTo>
                    <a:pt x="257" y="11"/>
                  </a:lnTo>
                  <a:lnTo>
                    <a:pt x="262" y="12"/>
                  </a:lnTo>
                  <a:lnTo>
                    <a:pt x="268" y="14"/>
                  </a:lnTo>
                  <a:lnTo>
                    <a:pt x="271" y="14"/>
                  </a:lnTo>
                  <a:lnTo>
                    <a:pt x="276" y="14"/>
                  </a:lnTo>
                  <a:lnTo>
                    <a:pt x="282" y="14"/>
                  </a:lnTo>
                  <a:lnTo>
                    <a:pt x="285" y="16"/>
                  </a:lnTo>
                  <a:lnTo>
                    <a:pt x="293" y="14"/>
                  </a:lnTo>
                  <a:lnTo>
                    <a:pt x="295" y="14"/>
                  </a:lnTo>
                  <a:lnTo>
                    <a:pt x="298" y="14"/>
                  </a:lnTo>
                  <a:lnTo>
                    <a:pt x="300" y="14"/>
                  </a:lnTo>
                  <a:lnTo>
                    <a:pt x="306" y="14"/>
                  </a:lnTo>
                  <a:lnTo>
                    <a:pt x="309" y="14"/>
                  </a:lnTo>
                  <a:lnTo>
                    <a:pt x="314" y="14"/>
                  </a:lnTo>
                  <a:lnTo>
                    <a:pt x="317" y="12"/>
                  </a:lnTo>
                  <a:lnTo>
                    <a:pt x="323" y="12"/>
                  </a:lnTo>
                  <a:lnTo>
                    <a:pt x="328" y="11"/>
                  </a:lnTo>
                  <a:lnTo>
                    <a:pt x="334" y="11"/>
                  </a:lnTo>
                  <a:lnTo>
                    <a:pt x="337" y="9"/>
                  </a:lnTo>
                  <a:lnTo>
                    <a:pt x="342" y="9"/>
                  </a:lnTo>
                  <a:lnTo>
                    <a:pt x="348" y="8"/>
                  </a:lnTo>
                  <a:lnTo>
                    <a:pt x="354" y="8"/>
                  </a:lnTo>
                  <a:lnTo>
                    <a:pt x="358" y="7"/>
                  </a:lnTo>
                  <a:lnTo>
                    <a:pt x="367" y="5"/>
                  </a:lnTo>
                  <a:lnTo>
                    <a:pt x="369" y="5"/>
                  </a:lnTo>
                  <a:lnTo>
                    <a:pt x="378" y="4"/>
                  </a:lnTo>
                  <a:lnTo>
                    <a:pt x="383" y="4"/>
                  </a:lnTo>
                  <a:lnTo>
                    <a:pt x="389" y="4"/>
                  </a:lnTo>
                  <a:lnTo>
                    <a:pt x="395" y="2"/>
                  </a:lnTo>
                  <a:lnTo>
                    <a:pt x="400" y="2"/>
                  </a:lnTo>
                  <a:lnTo>
                    <a:pt x="406" y="1"/>
                  </a:lnTo>
                  <a:lnTo>
                    <a:pt x="411" y="1"/>
                  </a:lnTo>
                  <a:lnTo>
                    <a:pt x="417" y="1"/>
                  </a:lnTo>
                  <a:lnTo>
                    <a:pt x="423" y="0"/>
                  </a:lnTo>
                  <a:lnTo>
                    <a:pt x="427" y="0"/>
                  </a:lnTo>
                  <a:lnTo>
                    <a:pt x="433" y="0"/>
                  </a:lnTo>
                  <a:lnTo>
                    <a:pt x="438" y="0"/>
                  </a:lnTo>
                  <a:lnTo>
                    <a:pt x="444" y="0"/>
                  </a:lnTo>
                  <a:lnTo>
                    <a:pt x="450" y="0"/>
                  </a:lnTo>
                  <a:lnTo>
                    <a:pt x="455" y="0"/>
                  </a:lnTo>
                  <a:lnTo>
                    <a:pt x="464" y="0"/>
                  </a:lnTo>
                  <a:lnTo>
                    <a:pt x="475" y="1"/>
                  </a:lnTo>
                  <a:lnTo>
                    <a:pt x="483" y="2"/>
                  </a:lnTo>
                  <a:lnTo>
                    <a:pt x="491" y="4"/>
                  </a:lnTo>
                  <a:lnTo>
                    <a:pt x="502" y="5"/>
                  </a:lnTo>
                  <a:lnTo>
                    <a:pt x="510" y="7"/>
                  </a:lnTo>
                  <a:lnTo>
                    <a:pt x="519" y="9"/>
                  </a:lnTo>
                  <a:lnTo>
                    <a:pt x="527" y="11"/>
                  </a:lnTo>
                  <a:lnTo>
                    <a:pt x="535" y="12"/>
                  </a:lnTo>
                  <a:lnTo>
                    <a:pt x="544" y="14"/>
                  </a:lnTo>
                  <a:lnTo>
                    <a:pt x="549" y="16"/>
                  </a:lnTo>
                  <a:lnTo>
                    <a:pt x="557" y="17"/>
                  </a:lnTo>
                  <a:lnTo>
                    <a:pt x="562" y="19"/>
                  </a:lnTo>
                  <a:lnTo>
                    <a:pt x="571" y="19"/>
                  </a:lnTo>
                  <a:lnTo>
                    <a:pt x="576" y="19"/>
                  </a:lnTo>
                  <a:lnTo>
                    <a:pt x="582" y="19"/>
                  </a:lnTo>
                </a:path>
              </a:pathLst>
            </a:custGeom>
            <a:solidFill>
              <a:srgbClr val="ACF1F8"/>
            </a:solidFill>
            <a:ln w="127000" cap="rnd">
              <a:noFill/>
              <a:round/>
              <a:headEnd/>
              <a:tailEnd/>
            </a:ln>
          </p:spPr>
          <p:txBody>
            <a:bodyPr>
              <a:prstTxWarp prst="textNoShape">
                <a:avLst/>
              </a:prstTxWarp>
            </a:bodyPr>
            <a:lstStyle/>
            <a:p>
              <a:endParaRPr lang="en-US"/>
            </a:p>
          </p:txBody>
        </p:sp>
        <p:sp>
          <p:nvSpPr>
            <p:cNvPr id="26156" name="Freeform 71"/>
            <p:cNvSpPr>
              <a:spLocks/>
            </p:cNvSpPr>
            <p:nvPr/>
          </p:nvSpPr>
          <p:spPr bwMode="auto">
            <a:xfrm>
              <a:off x="4544" y="3088"/>
              <a:ext cx="550" cy="28"/>
            </a:xfrm>
            <a:custGeom>
              <a:avLst/>
              <a:gdLst>
                <a:gd name="T0" fmla="*/ 546 w 550"/>
                <a:gd name="T1" fmla="*/ 18 h 28"/>
                <a:gd name="T2" fmla="*/ 535 w 550"/>
                <a:gd name="T3" fmla="*/ 16 h 28"/>
                <a:gd name="T4" fmla="*/ 516 w 550"/>
                <a:gd name="T5" fmla="*/ 16 h 28"/>
                <a:gd name="T6" fmla="*/ 494 w 550"/>
                <a:gd name="T7" fmla="*/ 16 h 28"/>
                <a:gd name="T8" fmla="*/ 466 w 550"/>
                <a:gd name="T9" fmla="*/ 15 h 28"/>
                <a:gd name="T10" fmla="*/ 439 w 550"/>
                <a:gd name="T11" fmla="*/ 15 h 28"/>
                <a:gd name="T12" fmla="*/ 411 w 550"/>
                <a:gd name="T13" fmla="*/ 16 h 28"/>
                <a:gd name="T14" fmla="*/ 383 w 550"/>
                <a:gd name="T15" fmla="*/ 16 h 28"/>
                <a:gd name="T16" fmla="*/ 362 w 550"/>
                <a:gd name="T17" fmla="*/ 18 h 28"/>
                <a:gd name="T18" fmla="*/ 342 w 550"/>
                <a:gd name="T19" fmla="*/ 19 h 28"/>
                <a:gd name="T20" fmla="*/ 323 w 550"/>
                <a:gd name="T21" fmla="*/ 22 h 28"/>
                <a:gd name="T22" fmla="*/ 309 w 550"/>
                <a:gd name="T23" fmla="*/ 23 h 28"/>
                <a:gd name="T24" fmla="*/ 293 w 550"/>
                <a:gd name="T25" fmla="*/ 25 h 28"/>
                <a:gd name="T26" fmla="*/ 276 w 550"/>
                <a:gd name="T27" fmla="*/ 26 h 28"/>
                <a:gd name="T28" fmla="*/ 259 w 550"/>
                <a:gd name="T29" fmla="*/ 26 h 28"/>
                <a:gd name="T30" fmla="*/ 240 w 550"/>
                <a:gd name="T31" fmla="*/ 27 h 28"/>
                <a:gd name="T32" fmla="*/ 224 w 550"/>
                <a:gd name="T33" fmla="*/ 27 h 28"/>
                <a:gd name="T34" fmla="*/ 207 w 550"/>
                <a:gd name="T35" fmla="*/ 26 h 28"/>
                <a:gd name="T36" fmla="*/ 187 w 550"/>
                <a:gd name="T37" fmla="*/ 26 h 28"/>
                <a:gd name="T38" fmla="*/ 166 w 550"/>
                <a:gd name="T39" fmla="*/ 25 h 28"/>
                <a:gd name="T40" fmla="*/ 147 w 550"/>
                <a:gd name="T41" fmla="*/ 23 h 28"/>
                <a:gd name="T42" fmla="*/ 127 w 550"/>
                <a:gd name="T43" fmla="*/ 22 h 28"/>
                <a:gd name="T44" fmla="*/ 110 w 550"/>
                <a:gd name="T45" fmla="*/ 19 h 28"/>
                <a:gd name="T46" fmla="*/ 94 w 550"/>
                <a:gd name="T47" fmla="*/ 19 h 28"/>
                <a:gd name="T48" fmla="*/ 80 w 550"/>
                <a:gd name="T49" fmla="*/ 16 h 28"/>
                <a:gd name="T50" fmla="*/ 66 w 550"/>
                <a:gd name="T51" fmla="*/ 16 h 28"/>
                <a:gd name="T52" fmla="*/ 52 w 550"/>
                <a:gd name="T53" fmla="*/ 15 h 28"/>
                <a:gd name="T54" fmla="*/ 38 w 550"/>
                <a:gd name="T55" fmla="*/ 15 h 28"/>
                <a:gd name="T56" fmla="*/ 28 w 550"/>
                <a:gd name="T57" fmla="*/ 15 h 28"/>
                <a:gd name="T58" fmla="*/ 17 w 550"/>
                <a:gd name="T59" fmla="*/ 15 h 28"/>
                <a:gd name="T60" fmla="*/ 3 w 550"/>
                <a:gd name="T61" fmla="*/ 16 h 28"/>
                <a:gd name="T62" fmla="*/ 6 w 550"/>
                <a:gd name="T63" fmla="*/ 15 h 28"/>
                <a:gd name="T64" fmla="*/ 14 w 550"/>
                <a:gd name="T65" fmla="*/ 14 h 28"/>
                <a:gd name="T66" fmla="*/ 28 w 550"/>
                <a:gd name="T67" fmla="*/ 13 h 28"/>
                <a:gd name="T68" fmla="*/ 47 w 550"/>
                <a:gd name="T69" fmla="*/ 11 h 28"/>
                <a:gd name="T70" fmla="*/ 66 w 550"/>
                <a:gd name="T71" fmla="*/ 8 h 28"/>
                <a:gd name="T72" fmla="*/ 86 w 550"/>
                <a:gd name="T73" fmla="*/ 6 h 28"/>
                <a:gd name="T74" fmla="*/ 107 w 550"/>
                <a:gd name="T75" fmla="*/ 4 h 28"/>
                <a:gd name="T76" fmla="*/ 130 w 550"/>
                <a:gd name="T77" fmla="*/ 3 h 28"/>
                <a:gd name="T78" fmla="*/ 152 w 550"/>
                <a:gd name="T79" fmla="*/ 1 h 28"/>
                <a:gd name="T80" fmla="*/ 172 w 550"/>
                <a:gd name="T81" fmla="*/ 1 h 28"/>
                <a:gd name="T82" fmla="*/ 196 w 550"/>
                <a:gd name="T83" fmla="*/ 3 h 28"/>
                <a:gd name="T84" fmla="*/ 218 w 550"/>
                <a:gd name="T85" fmla="*/ 6 h 28"/>
                <a:gd name="T86" fmla="*/ 235 w 550"/>
                <a:gd name="T87" fmla="*/ 10 h 28"/>
                <a:gd name="T88" fmla="*/ 251 w 550"/>
                <a:gd name="T89" fmla="*/ 13 h 28"/>
                <a:gd name="T90" fmla="*/ 262 w 550"/>
                <a:gd name="T91" fmla="*/ 15 h 28"/>
                <a:gd name="T92" fmla="*/ 276 w 550"/>
                <a:gd name="T93" fmla="*/ 14 h 28"/>
                <a:gd name="T94" fmla="*/ 287 w 550"/>
                <a:gd name="T95" fmla="*/ 14 h 28"/>
                <a:gd name="T96" fmla="*/ 298 w 550"/>
                <a:gd name="T97" fmla="*/ 11 h 28"/>
                <a:gd name="T98" fmla="*/ 311 w 550"/>
                <a:gd name="T99" fmla="*/ 10 h 28"/>
                <a:gd name="T100" fmla="*/ 328 w 550"/>
                <a:gd name="T101" fmla="*/ 8 h 28"/>
                <a:gd name="T102" fmla="*/ 342 w 550"/>
                <a:gd name="T103" fmla="*/ 6 h 28"/>
                <a:gd name="T104" fmla="*/ 359 w 550"/>
                <a:gd name="T105" fmla="*/ 4 h 28"/>
                <a:gd name="T106" fmla="*/ 376 w 550"/>
                <a:gd name="T107" fmla="*/ 1 h 28"/>
                <a:gd name="T108" fmla="*/ 392 w 550"/>
                <a:gd name="T109" fmla="*/ 0 h 28"/>
                <a:gd name="T110" fmla="*/ 408 w 550"/>
                <a:gd name="T111" fmla="*/ 0 h 28"/>
                <a:gd name="T112" fmla="*/ 422 w 550"/>
                <a:gd name="T113" fmla="*/ 0 h 28"/>
                <a:gd name="T114" fmla="*/ 445 w 550"/>
                <a:gd name="T115" fmla="*/ 1 h 28"/>
                <a:gd name="T116" fmla="*/ 472 w 550"/>
                <a:gd name="T117" fmla="*/ 6 h 28"/>
                <a:gd name="T118" fmla="*/ 497 w 550"/>
                <a:gd name="T119" fmla="*/ 11 h 28"/>
                <a:gd name="T120" fmla="*/ 518 w 550"/>
                <a:gd name="T121" fmla="*/ 15 h 28"/>
                <a:gd name="T122" fmla="*/ 538 w 550"/>
                <a:gd name="T123" fmla="*/ 18 h 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50"/>
                <a:gd name="T187" fmla="*/ 0 h 28"/>
                <a:gd name="T188" fmla="*/ 550 w 550"/>
                <a:gd name="T189" fmla="*/ 28 h 2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50" h="28">
                  <a:moveTo>
                    <a:pt x="546" y="18"/>
                  </a:moveTo>
                  <a:lnTo>
                    <a:pt x="549" y="18"/>
                  </a:lnTo>
                  <a:lnTo>
                    <a:pt x="546" y="18"/>
                  </a:lnTo>
                  <a:lnTo>
                    <a:pt x="544" y="18"/>
                  </a:lnTo>
                  <a:lnTo>
                    <a:pt x="538" y="16"/>
                  </a:lnTo>
                  <a:lnTo>
                    <a:pt x="535" y="16"/>
                  </a:lnTo>
                  <a:lnTo>
                    <a:pt x="530" y="16"/>
                  </a:lnTo>
                  <a:lnTo>
                    <a:pt x="524" y="16"/>
                  </a:lnTo>
                  <a:lnTo>
                    <a:pt x="516" y="16"/>
                  </a:lnTo>
                  <a:lnTo>
                    <a:pt x="511" y="16"/>
                  </a:lnTo>
                  <a:lnTo>
                    <a:pt x="503" y="16"/>
                  </a:lnTo>
                  <a:lnTo>
                    <a:pt x="494" y="16"/>
                  </a:lnTo>
                  <a:lnTo>
                    <a:pt x="486" y="15"/>
                  </a:lnTo>
                  <a:lnTo>
                    <a:pt x="477" y="15"/>
                  </a:lnTo>
                  <a:lnTo>
                    <a:pt x="466" y="15"/>
                  </a:lnTo>
                  <a:lnTo>
                    <a:pt x="458" y="15"/>
                  </a:lnTo>
                  <a:lnTo>
                    <a:pt x="449" y="15"/>
                  </a:lnTo>
                  <a:lnTo>
                    <a:pt x="439" y="15"/>
                  </a:lnTo>
                  <a:lnTo>
                    <a:pt x="431" y="16"/>
                  </a:lnTo>
                  <a:lnTo>
                    <a:pt x="420" y="16"/>
                  </a:lnTo>
                  <a:lnTo>
                    <a:pt x="411" y="16"/>
                  </a:lnTo>
                  <a:lnTo>
                    <a:pt x="403" y="16"/>
                  </a:lnTo>
                  <a:lnTo>
                    <a:pt x="394" y="16"/>
                  </a:lnTo>
                  <a:lnTo>
                    <a:pt x="383" y="16"/>
                  </a:lnTo>
                  <a:lnTo>
                    <a:pt x="376" y="18"/>
                  </a:lnTo>
                  <a:lnTo>
                    <a:pt x="370" y="18"/>
                  </a:lnTo>
                  <a:lnTo>
                    <a:pt x="362" y="18"/>
                  </a:lnTo>
                  <a:lnTo>
                    <a:pt x="353" y="19"/>
                  </a:lnTo>
                  <a:lnTo>
                    <a:pt x="348" y="19"/>
                  </a:lnTo>
                  <a:lnTo>
                    <a:pt x="342" y="19"/>
                  </a:lnTo>
                  <a:lnTo>
                    <a:pt x="334" y="20"/>
                  </a:lnTo>
                  <a:lnTo>
                    <a:pt x="331" y="22"/>
                  </a:lnTo>
                  <a:lnTo>
                    <a:pt x="323" y="22"/>
                  </a:lnTo>
                  <a:lnTo>
                    <a:pt x="317" y="22"/>
                  </a:lnTo>
                  <a:lnTo>
                    <a:pt x="314" y="23"/>
                  </a:lnTo>
                  <a:lnTo>
                    <a:pt x="309" y="23"/>
                  </a:lnTo>
                  <a:lnTo>
                    <a:pt x="301" y="25"/>
                  </a:lnTo>
                  <a:lnTo>
                    <a:pt x="298" y="25"/>
                  </a:lnTo>
                  <a:lnTo>
                    <a:pt x="293" y="25"/>
                  </a:lnTo>
                  <a:lnTo>
                    <a:pt x="287" y="26"/>
                  </a:lnTo>
                  <a:lnTo>
                    <a:pt x="282" y="26"/>
                  </a:lnTo>
                  <a:lnTo>
                    <a:pt x="276" y="26"/>
                  </a:lnTo>
                  <a:lnTo>
                    <a:pt x="270" y="26"/>
                  </a:lnTo>
                  <a:lnTo>
                    <a:pt x="265" y="26"/>
                  </a:lnTo>
                  <a:lnTo>
                    <a:pt x="259" y="26"/>
                  </a:lnTo>
                  <a:lnTo>
                    <a:pt x="251" y="27"/>
                  </a:lnTo>
                  <a:lnTo>
                    <a:pt x="248" y="27"/>
                  </a:lnTo>
                  <a:lnTo>
                    <a:pt x="240" y="27"/>
                  </a:lnTo>
                  <a:lnTo>
                    <a:pt x="235" y="27"/>
                  </a:lnTo>
                  <a:lnTo>
                    <a:pt x="229" y="27"/>
                  </a:lnTo>
                  <a:lnTo>
                    <a:pt x="224" y="27"/>
                  </a:lnTo>
                  <a:lnTo>
                    <a:pt x="218" y="27"/>
                  </a:lnTo>
                  <a:lnTo>
                    <a:pt x="213" y="27"/>
                  </a:lnTo>
                  <a:lnTo>
                    <a:pt x="207" y="26"/>
                  </a:lnTo>
                  <a:lnTo>
                    <a:pt x="199" y="26"/>
                  </a:lnTo>
                  <a:lnTo>
                    <a:pt x="193" y="26"/>
                  </a:lnTo>
                  <a:lnTo>
                    <a:pt x="187" y="26"/>
                  </a:lnTo>
                  <a:lnTo>
                    <a:pt x="179" y="26"/>
                  </a:lnTo>
                  <a:lnTo>
                    <a:pt x="173" y="25"/>
                  </a:lnTo>
                  <a:lnTo>
                    <a:pt x="166" y="25"/>
                  </a:lnTo>
                  <a:lnTo>
                    <a:pt x="160" y="25"/>
                  </a:lnTo>
                  <a:lnTo>
                    <a:pt x="152" y="23"/>
                  </a:lnTo>
                  <a:lnTo>
                    <a:pt x="147" y="23"/>
                  </a:lnTo>
                  <a:lnTo>
                    <a:pt x="138" y="22"/>
                  </a:lnTo>
                  <a:lnTo>
                    <a:pt x="133" y="22"/>
                  </a:lnTo>
                  <a:lnTo>
                    <a:pt x="127" y="22"/>
                  </a:lnTo>
                  <a:lnTo>
                    <a:pt x="121" y="20"/>
                  </a:lnTo>
                  <a:lnTo>
                    <a:pt x="116" y="20"/>
                  </a:lnTo>
                  <a:lnTo>
                    <a:pt x="110" y="19"/>
                  </a:lnTo>
                  <a:lnTo>
                    <a:pt x="103" y="19"/>
                  </a:lnTo>
                  <a:lnTo>
                    <a:pt x="100" y="19"/>
                  </a:lnTo>
                  <a:lnTo>
                    <a:pt x="94" y="19"/>
                  </a:lnTo>
                  <a:lnTo>
                    <a:pt x="89" y="18"/>
                  </a:lnTo>
                  <a:lnTo>
                    <a:pt x="83" y="18"/>
                  </a:lnTo>
                  <a:lnTo>
                    <a:pt x="80" y="16"/>
                  </a:lnTo>
                  <a:lnTo>
                    <a:pt x="75" y="16"/>
                  </a:lnTo>
                  <a:lnTo>
                    <a:pt x="69" y="16"/>
                  </a:lnTo>
                  <a:lnTo>
                    <a:pt x="66" y="16"/>
                  </a:lnTo>
                  <a:lnTo>
                    <a:pt x="61" y="15"/>
                  </a:lnTo>
                  <a:lnTo>
                    <a:pt x="55" y="15"/>
                  </a:lnTo>
                  <a:lnTo>
                    <a:pt x="52" y="15"/>
                  </a:lnTo>
                  <a:lnTo>
                    <a:pt x="47" y="15"/>
                  </a:lnTo>
                  <a:lnTo>
                    <a:pt x="44" y="15"/>
                  </a:lnTo>
                  <a:lnTo>
                    <a:pt x="38" y="15"/>
                  </a:lnTo>
                  <a:lnTo>
                    <a:pt x="36" y="15"/>
                  </a:lnTo>
                  <a:lnTo>
                    <a:pt x="34" y="15"/>
                  </a:lnTo>
                  <a:lnTo>
                    <a:pt x="28" y="15"/>
                  </a:lnTo>
                  <a:lnTo>
                    <a:pt x="25" y="15"/>
                  </a:lnTo>
                  <a:lnTo>
                    <a:pt x="20" y="15"/>
                  </a:lnTo>
                  <a:lnTo>
                    <a:pt x="17" y="15"/>
                  </a:lnTo>
                  <a:lnTo>
                    <a:pt x="11" y="15"/>
                  </a:lnTo>
                  <a:lnTo>
                    <a:pt x="9" y="15"/>
                  </a:lnTo>
                  <a:lnTo>
                    <a:pt x="3" y="16"/>
                  </a:lnTo>
                  <a:lnTo>
                    <a:pt x="0" y="16"/>
                  </a:lnTo>
                  <a:lnTo>
                    <a:pt x="3" y="16"/>
                  </a:lnTo>
                  <a:lnTo>
                    <a:pt x="6" y="15"/>
                  </a:lnTo>
                  <a:lnTo>
                    <a:pt x="9" y="15"/>
                  </a:lnTo>
                  <a:lnTo>
                    <a:pt x="11" y="15"/>
                  </a:lnTo>
                  <a:lnTo>
                    <a:pt x="14" y="14"/>
                  </a:lnTo>
                  <a:lnTo>
                    <a:pt x="20" y="14"/>
                  </a:lnTo>
                  <a:lnTo>
                    <a:pt x="23" y="14"/>
                  </a:lnTo>
                  <a:lnTo>
                    <a:pt x="28" y="13"/>
                  </a:lnTo>
                  <a:lnTo>
                    <a:pt x="34" y="13"/>
                  </a:lnTo>
                  <a:lnTo>
                    <a:pt x="38" y="11"/>
                  </a:lnTo>
                  <a:lnTo>
                    <a:pt x="47" y="11"/>
                  </a:lnTo>
                  <a:lnTo>
                    <a:pt x="52" y="10"/>
                  </a:lnTo>
                  <a:lnTo>
                    <a:pt x="58" y="10"/>
                  </a:lnTo>
                  <a:lnTo>
                    <a:pt x="66" y="8"/>
                  </a:lnTo>
                  <a:lnTo>
                    <a:pt x="72" y="8"/>
                  </a:lnTo>
                  <a:lnTo>
                    <a:pt x="80" y="7"/>
                  </a:lnTo>
                  <a:lnTo>
                    <a:pt x="86" y="6"/>
                  </a:lnTo>
                  <a:lnTo>
                    <a:pt x="94" y="6"/>
                  </a:lnTo>
                  <a:lnTo>
                    <a:pt x="100" y="4"/>
                  </a:lnTo>
                  <a:lnTo>
                    <a:pt x="107" y="4"/>
                  </a:lnTo>
                  <a:lnTo>
                    <a:pt x="116" y="3"/>
                  </a:lnTo>
                  <a:lnTo>
                    <a:pt x="121" y="3"/>
                  </a:lnTo>
                  <a:lnTo>
                    <a:pt x="130" y="3"/>
                  </a:lnTo>
                  <a:lnTo>
                    <a:pt x="138" y="3"/>
                  </a:lnTo>
                  <a:lnTo>
                    <a:pt x="144" y="1"/>
                  </a:lnTo>
                  <a:lnTo>
                    <a:pt x="152" y="1"/>
                  </a:lnTo>
                  <a:lnTo>
                    <a:pt x="158" y="1"/>
                  </a:lnTo>
                  <a:lnTo>
                    <a:pt x="163" y="1"/>
                  </a:lnTo>
                  <a:lnTo>
                    <a:pt x="172" y="1"/>
                  </a:lnTo>
                  <a:lnTo>
                    <a:pt x="176" y="1"/>
                  </a:lnTo>
                  <a:lnTo>
                    <a:pt x="187" y="1"/>
                  </a:lnTo>
                  <a:lnTo>
                    <a:pt x="196" y="3"/>
                  </a:lnTo>
                  <a:lnTo>
                    <a:pt x="204" y="3"/>
                  </a:lnTo>
                  <a:lnTo>
                    <a:pt x="213" y="4"/>
                  </a:lnTo>
                  <a:lnTo>
                    <a:pt x="218" y="6"/>
                  </a:lnTo>
                  <a:lnTo>
                    <a:pt x="227" y="7"/>
                  </a:lnTo>
                  <a:lnTo>
                    <a:pt x="232" y="8"/>
                  </a:lnTo>
                  <a:lnTo>
                    <a:pt x="235" y="10"/>
                  </a:lnTo>
                  <a:lnTo>
                    <a:pt x="240" y="11"/>
                  </a:lnTo>
                  <a:lnTo>
                    <a:pt x="245" y="11"/>
                  </a:lnTo>
                  <a:lnTo>
                    <a:pt x="251" y="13"/>
                  </a:lnTo>
                  <a:lnTo>
                    <a:pt x="254" y="14"/>
                  </a:lnTo>
                  <a:lnTo>
                    <a:pt x="259" y="14"/>
                  </a:lnTo>
                  <a:lnTo>
                    <a:pt x="262" y="15"/>
                  </a:lnTo>
                  <a:lnTo>
                    <a:pt x="268" y="15"/>
                  </a:lnTo>
                  <a:lnTo>
                    <a:pt x="273" y="15"/>
                  </a:lnTo>
                  <a:lnTo>
                    <a:pt x="276" y="14"/>
                  </a:lnTo>
                  <a:lnTo>
                    <a:pt x="279" y="14"/>
                  </a:lnTo>
                  <a:lnTo>
                    <a:pt x="284" y="14"/>
                  </a:lnTo>
                  <a:lnTo>
                    <a:pt x="287" y="14"/>
                  </a:lnTo>
                  <a:lnTo>
                    <a:pt x="290" y="13"/>
                  </a:lnTo>
                  <a:lnTo>
                    <a:pt x="296" y="13"/>
                  </a:lnTo>
                  <a:lnTo>
                    <a:pt x="298" y="11"/>
                  </a:lnTo>
                  <a:lnTo>
                    <a:pt x="304" y="11"/>
                  </a:lnTo>
                  <a:lnTo>
                    <a:pt x="309" y="11"/>
                  </a:lnTo>
                  <a:lnTo>
                    <a:pt x="311" y="10"/>
                  </a:lnTo>
                  <a:lnTo>
                    <a:pt x="317" y="10"/>
                  </a:lnTo>
                  <a:lnTo>
                    <a:pt x="323" y="8"/>
                  </a:lnTo>
                  <a:lnTo>
                    <a:pt x="328" y="8"/>
                  </a:lnTo>
                  <a:lnTo>
                    <a:pt x="334" y="7"/>
                  </a:lnTo>
                  <a:lnTo>
                    <a:pt x="337" y="7"/>
                  </a:lnTo>
                  <a:lnTo>
                    <a:pt x="342" y="6"/>
                  </a:lnTo>
                  <a:lnTo>
                    <a:pt x="348" y="6"/>
                  </a:lnTo>
                  <a:lnTo>
                    <a:pt x="353" y="4"/>
                  </a:lnTo>
                  <a:lnTo>
                    <a:pt x="359" y="4"/>
                  </a:lnTo>
                  <a:lnTo>
                    <a:pt x="365" y="3"/>
                  </a:lnTo>
                  <a:lnTo>
                    <a:pt x="370" y="3"/>
                  </a:lnTo>
                  <a:lnTo>
                    <a:pt x="376" y="1"/>
                  </a:lnTo>
                  <a:lnTo>
                    <a:pt x="380" y="1"/>
                  </a:lnTo>
                  <a:lnTo>
                    <a:pt x="386" y="1"/>
                  </a:lnTo>
                  <a:lnTo>
                    <a:pt x="392" y="0"/>
                  </a:lnTo>
                  <a:lnTo>
                    <a:pt x="397" y="0"/>
                  </a:lnTo>
                  <a:lnTo>
                    <a:pt x="403" y="0"/>
                  </a:lnTo>
                  <a:lnTo>
                    <a:pt x="408" y="0"/>
                  </a:lnTo>
                  <a:lnTo>
                    <a:pt x="414" y="0"/>
                  </a:lnTo>
                  <a:lnTo>
                    <a:pt x="420" y="0"/>
                  </a:lnTo>
                  <a:lnTo>
                    <a:pt x="422" y="0"/>
                  </a:lnTo>
                  <a:lnTo>
                    <a:pt x="428" y="0"/>
                  </a:lnTo>
                  <a:lnTo>
                    <a:pt x="436" y="0"/>
                  </a:lnTo>
                  <a:lnTo>
                    <a:pt x="445" y="1"/>
                  </a:lnTo>
                  <a:lnTo>
                    <a:pt x="455" y="3"/>
                  </a:lnTo>
                  <a:lnTo>
                    <a:pt x="463" y="3"/>
                  </a:lnTo>
                  <a:lnTo>
                    <a:pt x="472" y="6"/>
                  </a:lnTo>
                  <a:lnTo>
                    <a:pt x="480" y="7"/>
                  </a:lnTo>
                  <a:lnTo>
                    <a:pt x="489" y="8"/>
                  </a:lnTo>
                  <a:lnTo>
                    <a:pt x="497" y="11"/>
                  </a:lnTo>
                  <a:lnTo>
                    <a:pt x="505" y="13"/>
                  </a:lnTo>
                  <a:lnTo>
                    <a:pt x="511" y="14"/>
                  </a:lnTo>
                  <a:lnTo>
                    <a:pt x="518" y="15"/>
                  </a:lnTo>
                  <a:lnTo>
                    <a:pt x="524" y="16"/>
                  </a:lnTo>
                  <a:lnTo>
                    <a:pt x="530" y="18"/>
                  </a:lnTo>
                  <a:lnTo>
                    <a:pt x="538" y="18"/>
                  </a:lnTo>
                  <a:lnTo>
                    <a:pt x="541" y="18"/>
                  </a:lnTo>
                  <a:lnTo>
                    <a:pt x="546" y="18"/>
                  </a:lnTo>
                </a:path>
              </a:pathLst>
            </a:custGeom>
            <a:solidFill>
              <a:srgbClr val="CFF3F5"/>
            </a:solidFill>
            <a:ln w="127000" cap="rnd">
              <a:noFill/>
              <a:round/>
              <a:headEnd/>
              <a:tailEnd/>
            </a:ln>
          </p:spPr>
          <p:txBody>
            <a:bodyPr>
              <a:prstTxWarp prst="textNoShape">
                <a:avLst/>
              </a:prstTxWarp>
            </a:bodyPr>
            <a:lstStyle/>
            <a:p>
              <a:endParaRPr lang="en-US"/>
            </a:p>
          </p:txBody>
        </p:sp>
        <p:sp>
          <p:nvSpPr>
            <p:cNvPr id="26157" name="Freeform 72"/>
            <p:cNvSpPr>
              <a:spLocks/>
            </p:cNvSpPr>
            <p:nvPr/>
          </p:nvSpPr>
          <p:spPr bwMode="auto">
            <a:xfrm>
              <a:off x="4559" y="3088"/>
              <a:ext cx="518" cy="27"/>
            </a:xfrm>
            <a:custGeom>
              <a:avLst/>
              <a:gdLst>
                <a:gd name="T0" fmla="*/ 3 w 518"/>
                <a:gd name="T1" fmla="*/ 16 h 27"/>
                <a:gd name="T2" fmla="*/ 11 w 518"/>
                <a:gd name="T3" fmla="*/ 15 h 27"/>
                <a:gd name="T4" fmla="*/ 23 w 518"/>
                <a:gd name="T5" fmla="*/ 13 h 27"/>
                <a:gd name="T6" fmla="*/ 38 w 518"/>
                <a:gd name="T7" fmla="*/ 11 h 27"/>
                <a:gd name="T8" fmla="*/ 55 w 518"/>
                <a:gd name="T9" fmla="*/ 10 h 27"/>
                <a:gd name="T10" fmla="*/ 75 w 518"/>
                <a:gd name="T11" fmla="*/ 7 h 27"/>
                <a:gd name="T12" fmla="*/ 96 w 518"/>
                <a:gd name="T13" fmla="*/ 6 h 27"/>
                <a:gd name="T14" fmla="*/ 116 w 518"/>
                <a:gd name="T15" fmla="*/ 4 h 27"/>
                <a:gd name="T16" fmla="*/ 135 w 518"/>
                <a:gd name="T17" fmla="*/ 3 h 27"/>
                <a:gd name="T18" fmla="*/ 154 w 518"/>
                <a:gd name="T19" fmla="*/ 3 h 27"/>
                <a:gd name="T20" fmla="*/ 176 w 518"/>
                <a:gd name="T21" fmla="*/ 3 h 27"/>
                <a:gd name="T22" fmla="*/ 201 w 518"/>
                <a:gd name="T23" fmla="*/ 6 h 27"/>
                <a:gd name="T24" fmla="*/ 217 w 518"/>
                <a:gd name="T25" fmla="*/ 8 h 27"/>
                <a:gd name="T26" fmla="*/ 231 w 518"/>
                <a:gd name="T27" fmla="*/ 13 h 27"/>
                <a:gd name="T28" fmla="*/ 242 w 518"/>
                <a:gd name="T29" fmla="*/ 13 h 27"/>
                <a:gd name="T30" fmla="*/ 259 w 518"/>
                <a:gd name="T31" fmla="*/ 15 h 27"/>
                <a:gd name="T32" fmla="*/ 267 w 518"/>
                <a:gd name="T33" fmla="*/ 13 h 27"/>
                <a:gd name="T34" fmla="*/ 278 w 518"/>
                <a:gd name="T35" fmla="*/ 13 h 27"/>
                <a:gd name="T36" fmla="*/ 289 w 518"/>
                <a:gd name="T37" fmla="*/ 11 h 27"/>
                <a:gd name="T38" fmla="*/ 303 w 518"/>
                <a:gd name="T39" fmla="*/ 10 h 27"/>
                <a:gd name="T40" fmla="*/ 319 w 518"/>
                <a:gd name="T41" fmla="*/ 7 h 27"/>
                <a:gd name="T42" fmla="*/ 333 w 518"/>
                <a:gd name="T43" fmla="*/ 6 h 27"/>
                <a:gd name="T44" fmla="*/ 350 w 518"/>
                <a:gd name="T45" fmla="*/ 3 h 27"/>
                <a:gd name="T46" fmla="*/ 364 w 518"/>
                <a:gd name="T47" fmla="*/ 1 h 27"/>
                <a:gd name="T48" fmla="*/ 379 w 518"/>
                <a:gd name="T49" fmla="*/ 1 h 27"/>
                <a:gd name="T50" fmla="*/ 393 w 518"/>
                <a:gd name="T51" fmla="*/ 0 h 27"/>
                <a:gd name="T52" fmla="*/ 410 w 518"/>
                <a:gd name="T53" fmla="*/ 1 h 27"/>
                <a:gd name="T54" fmla="*/ 434 w 518"/>
                <a:gd name="T55" fmla="*/ 4 h 27"/>
                <a:gd name="T56" fmla="*/ 460 w 518"/>
                <a:gd name="T57" fmla="*/ 10 h 27"/>
                <a:gd name="T58" fmla="*/ 482 w 518"/>
                <a:gd name="T59" fmla="*/ 13 h 27"/>
                <a:gd name="T60" fmla="*/ 498 w 518"/>
                <a:gd name="T61" fmla="*/ 18 h 27"/>
                <a:gd name="T62" fmla="*/ 515 w 518"/>
                <a:gd name="T63" fmla="*/ 18 h 27"/>
                <a:gd name="T64" fmla="*/ 512 w 518"/>
                <a:gd name="T65" fmla="*/ 16 h 27"/>
                <a:gd name="T66" fmla="*/ 498 w 518"/>
                <a:gd name="T67" fmla="*/ 16 h 27"/>
                <a:gd name="T68" fmla="*/ 479 w 518"/>
                <a:gd name="T69" fmla="*/ 16 h 27"/>
                <a:gd name="T70" fmla="*/ 457 w 518"/>
                <a:gd name="T71" fmla="*/ 16 h 27"/>
                <a:gd name="T72" fmla="*/ 432 w 518"/>
                <a:gd name="T73" fmla="*/ 15 h 27"/>
                <a:gd name="T74" fmla="*/ 405 w 518"/>
                <a:gd name="T75" fmla="*/ 16 h 27"/>
                <a:gd name="T76" fmla="*/ 379 w 518"/>
                <a:gd name="T77" fmla="*/ 16 h 27"/>
                <a:gd name="T78" fmla="*/ 355 w 518"/>
                <a:gd name="T79" fmla="*/ 18 h 27"/>
                <a:gd name="T80" fmla="*/ 333 w 518"/>
                <a:gd name="T81" fmla="*/ 19 h 27"/>
                <a:gd name="T82" fmla="*/ 316 w 518"/>
                <a:gd name="T83" fmla="*/ 20 h 27"/>
                <a:gd name="T84" fmla="*/ 300 w 518"/>
                <a:gd name="T85" fmla="*/ 22 h 27"/>
                <a:gd name="T86" fmla="*/ 286 w 518"/>
                <a:gd name="T87" fmla="*/ 23 h 27"/>
                <a:gd name="T88" fmla="*/ 269 w 518"/>
                <a:gd name="T89" fmla="*/ 25 h 27"/>
                <a:gd name="T90" fmla="*/ 254 w 518"/>
                <a:gd name="T91" fmla="*/ 26 h 27"/>
                <a:gd name="T92" fmla="*/ 237 w 518"/>
                <a:gd name="T93" fmla="*/ 26 h 27"/>
                <a:gd name="T94" fmla="*/ 223 w 518"/>
                <a:gd name="T95" fmla="*/ 26 h 27"/>
                <a:gd name="T96" fmla="*/ 206 w 518"/>
                <a:gd name="T97" fmla="*/ 26 h 27"/>
                <a:gd name="T98" fmla="*/ 187 w 518"/>
                <a:gd name="T99" fmla="*/ 26 h 27"/>
                <a:gd name="T100" fmla="*/ 171 w 518"/>
                <a:gd name="T101" fmla="*/ 25 h 27"/>
                <a:gd name="T102" fmla="*/ 151 w 518"/>
                <a:gd name="T103" fmla="*/ 23 h 27"/>
                <a:gd name="T104" fmla="*/ 133 w 518"/>
                <a:gd name="T105" fmla="*/ 22 h 27"/>
                <a:gd name="T106" fmla="*/ 116 w 518"/>
                <a:gd name="T107" fmla="*/ 20 h 27"/>
                <a:gd name="T108" fmla="*/ 99 w 518"/>
                <a:gd name="T109" fmla="*/ 19 h 27"/>
                <a:gd name="T110" fmla="*/ 86 w 518"/>
                <a:gd name="T111" fmla="*/ 18 h 27"/>
                <a:gd name="T112" fmla="*/ 69 w 518"/>
                <a:gd name="T113" fmla="*/ 16 h 27"/>
                <a:gd name="T114" fmla="*/ 58 w 518"/>
                <a:gd name="T115" fmla="*/ 15 h 27"/>
                <a:gd name="T116" fmla="*/ 47 w 518"/>
                <a:gd name="T117" fmla="*/ 15 h 27"/>
                <a:gd name="T118" fmla="*/ 36 w 518"/>
                <a:gd name="T119" fmla="*/ 15 h 27"/>
                <a:gd name="T120" fmla="*/ 23 w 518"/>
                <a:gd name="T121" fmla="*/ 15 h 27"/>
                <a:gd name="T122" fmla="*/ 11 w 518"/>
                <a:gd name="T123" fmla="*/ 15 h 27"/>
                <a:gd name="T124" fmla="*/ 0 w 518"/>
                <a:gd name="T125" fmla="*/ 16 h 2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18"/>
                <a:gd name="T190" fmla="*/ 0 h 27"/>
                <a:gd name="T191" fmla="*/ 518 w 518"/>
                <a:gd name="T192" fmla="*/ 27 h 2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18" h="27">
                  <a:moveTo>
                    <a:pt x="0" y="16"/>
                  </a:moveTo>
                  <a:lnTo>
                    <a:pt x="0" y="16"/>
                  </a:lnTo>
                  <a:lnTo>
                    <a:pt x="3" y="16"/>
                  </a:lnTo>
                  <a:lnTo>
                    <a:pt x="6" y="15"/>
                  </a:lnTo>
                  <a:lnTo>
                    <a:pt x="9" y="15"/>
                  </a:lnTo>
                  <a:lnTo>
                    <a:pt x="11" y="15"/>
                  </a:lnTo>
                  <a:lnTo>
                    <a:pt x="14" y="15"/>
                  </a:lnTo>
                  <a:lnTo>
                    <a:pt x="20" y="13"/>
                  </a:lnTo>
                  <a:lnTo>
                    <a:pt x="23" y="13"/>
                  </a:lnTo>
                  <a:lnTo>
                    <a:pt x="28" y="13"/>
                  </a:lnTo>
                  <a:lnTo>
                    <a:pt x="33" y="13"/>
                  </a:lnTo>
                  <a:lnTo>
                    <a:pt x="38" y="11"/>
                  </a:lnTo>
                  <a:lnTo>
                    <a:pt x="44" y="11"/>
                  </a:lnTo>
                  <a:lnTo>
                    <a:pt x="50" y="10"/>
                  </a:lnTo>
                  <a:lnTo>
                    <a:pt x="55" y="10"/>
                  </a:lnTo>
                  <a:lnTo>
                    <a:pt x="64" y="8"/>
                  </a:lnTo>
                  <a:lnTo>
                    <a:pt x="69" y="8"/>
                  </a:lnTo>
                  <a:lnTo>
                    <a:pt x="75" y="7"/>
                  </a:lnTo>
                  <a:lnTo>
                    <a:pt x="83" y="7"/>
                  </a:lnTo>
                  <a:lnTo>
                    <a:pt x="88" y="6"/>
                  </a:lnTo>
                  <a:lnTo>
                    <a:pt x="96" y="6"/>
                  </a:lnTo>
                  <a:lnTo>
                    <a:pt x="102" y="4"/>
                  </a:lnTo>
                  <a:lnTo>
                    <a:pt x="110" y="4"/>
                  </a:lnTo>
                  <a:lnTo>
                    <a:pt x="116" y="4"/>
                  </a:lnTo>
                  <a:lnTo>
                    <a:pt x="124" y="3"/>
                  </a:lnTo>
                  <a:lnTo>
                    <a:pt x="130" y="3"/>
                  </a:lnTo>
                  <a:lnTo>
                    <a:pt x="135" y="3"/>
                  </a:lnTo>
                  <a:lnTo>
                    <a:pt x="144" y="3"/>
                  </a:lnTo>
                  <a:lnTo>
                    <a:pt x="148" y="3"/>
                  </a:lnTo>
                  <a:lnTo>
                    <a:pt x="154" y="3"/>
                  </a:lnTo>
                  <a:lnTo>
                    <a:pt x="159" y="3"/>
                  </a:lnTo>
                  <a:lnTo>
                    <a:pt x="165" y="3"/>
                  </a:lnTo>
                  <a:lnTo>
                    <a:pt x="176" y="3"/>
                  </a:lnTo>
                  <a:lnTo>
                    <a:pt x="185" y="3"/>
                  </a:lnTo>
                  <a:lnTo>
                    <a:pt x="193" y="4"/>
                  </a:lnTo>
                  <a:lnTo>
                    <a:pt x="201" y="6"/>
                  </a:lnTo>
                  <a:lnTo>
                    <a:pt x="206" y="7"/>
                  </a:lnTo>
                  <a:lnTo>
                    <a:pt x="212" y="8"/>
                  </a:lnTo>
                  <a:lnTo>
                    <a:pt x="217" y="8"/>
                  </a:lnTo>
                  <a:lnTo>
                    <a:pt x="223" y="10"/>
                  </a:lnTo>
                  <a:lnTo>
                    <a:pt x="226" y="11"/>
                  </a:lnTo>
                  <a:lnTo>
                    <a:pt x="231" y="13"/>
                  </a:lnTo>
                  <a:lnTo>
                    <a:pt x="237" y="13"/>
                  </a:lnTo>
                  <a:lnTo>
                    <a:pt x="240" y="13"/>
                  </a:lnTo>
                  <a:lnTo>
                    <a:pt x="242" y="13"/>
                  </a:lnTo>
                  <a:lnTo>
                    <a:pt x="248" y="15"/>
                  </a:lnTo>
                  <a:lnTo>
                    <a:pt x="254" y="15"/>
                  </a:lnTo>
                  <a:lnTo>
                    <a:pt x="259" y="15"/>
                  </a:lnTo>
                  <a:lnTo>
                    <a:pt x="261" y="15"/>
                  </a:lnTo>
                  <a:lnTo>
                    <a:pt x="264" y="13"/>
                  </a:lnTo>
                  <a:lnTo>
                    <a:pt x="267" y="13"/>
                  </a:lnTo>
                  <a:lnTo>
                    <a:pt x="269" y="13"/>
                  </a:lnTo>
                  <a:lnTo>
                    <a:pt x="272" y="13"/>
                  </a:lnTo>
                  <a:lnTo>
                    <a:pt x="278" y="13"/>
                  </a:lnTo>
                  <a:lnTo>
                    <a:pt x="281" y="13"/>
                  </a:lnTo>
                  <a:lnTo>
                    <a:pt x="286" y="11"/>
                  </a:lnTo>
                  <a:lnTo>
                    <a:pt x="289" y="11"/>
                  </a:lnTo>
                  <a:lnTo>
                    <a:pt x="295" y="11"/>
                  </a:lnTo>
                  <a:lnTo>
                    <a:pt x="300" y="10"/>
                  </a:lnTo>
                  <a:lnTo>
                    <a:pt x="303" y="10"/>
                  </a:lnTo>
                  <a:lnTo>
                    <a:pt x="309" y="8"/>
                  </a:lnTo>
                  <a:lnTo>
                    <a:pt x="314" y="8"/>
                  </a:lnTo>
                  <a:lnTo>
                    <a:pt x="319" y="7"/>
                  </a:lnTo>
                  <a:lnTo>
                    <a:pt x="322" y="7"/>
                  </a:lnTo>
                  <a:lnTo>
                    <a:pt x="327" y="6"/>
                  </a:lnTo>
                  <a:lnTo>
                    <a:pt x="333" y="6"/>
                  </a:lnTo>
                  <a:lnTo>
                    <a:pt x="338" y="4"/>
                  </a:lnTo>
                  <a:lnTo>
                    <a:pt x="344" y="4"/>
                  </a:lnTo>
                  <a:lnTo>
                    <a:pt x="350" y="3"/>
                  </a:lnTo>
                  <a:lnTo>
                    <a:pt x="355" y="3"/>
                  </a:lnTo>
                  <a:lnTo>
                    <a:pt x="358" y="3"/>
                  </a:lnTo>
                  <a:lnTo>
                    <a:pt x="364" y="1"/>
                  </a:lnTo>
                  <a:lnTo>
                    <a:pt x="369" y="1"/>
                  </a:lnTo>
                  <a:lnTo>
                    <a:pt x="374" y="1"/>
                  </a:lnTo>
                  <a:lnTo>
                    <a:pt x="379" y="1"/>
                  </a:lnTo>
                  <a:lnTo>
                    <a:pt x="385" y="1"/>
                  </a:lnTo>
                  <a:lnTo>
                    <a:pt x="388" y="0"/>
                  </a:lnTo>
                  <a:lnTo>
                    <a:pt x="393" y="0"/>
                  </a:lnTo>
                  <a:lnTo>
                    <a:pt x="399" y="0"/>
                  </a:lnTo>
                  <a:lnTo>
                    <a:pt x="402" y="1"/>
                  </a:lnTo>
                  <a:lnTo>
                    <a:pt x="410" y="1"/>
                  </a:lnTo>
                  <a:lnTo>
                    <a:pt x="419" y="3"/>
                  </a:lnTo>
                  <a:lnTo>
                    <a:pt x="427" y="3"/>
                  </a:lnTo>
                  <a:lnTo>
                    <a:pt x="434" y="4"/>
                  </a:lnTo>
                  <a:lnTo>
                    <a:pt x="443" y="6"/>
                  </a:lnTo>
                  <a:lnTo>
                    <a:pt x="451" y="7"/>
                  </a:lnTo>
                  <a:lnTo>
                    <a:pt x="460" y="10"/>
                  </a:lnTo>
                  <a:lnTo>
                    <a:pt x="468" y="11"/>
                  </a:lnTo>
                  <a:lnTo>
                    <a:pt x="474" y="13"/>
                  </a:lnTo>
                  <a:lnTo>
                    <a:pt x="482" y="13"/>
                  </a:lnTo>
                  <a:lnTo>
                    <a:pt x="488" y="15"/>
                  </a:lnTo>
                  <a:lnTo>
                    <a:pt x="492" y="16"/>
                  </a:lnTo>
                  <a:lnTo>
                    <a:pt x="498" y="18"/>
                  </a:lnTo>
                  <a:lnTo>
                    <a:pt x="506" y="18"/>
                  </a:lnTo>
                  <a:lnTo>
                    <a:pt x="509" y="18"/>
                  </a:lnTo>
                  <a:lnTo>
                    <a:pt x="515" y="18"/>
                  </a:lnTo>
                  <a:lnTo>
                    <a:pt x="517" y="18"/>
                  </a:lnTo>
                  <a:lnTo>
                    <a:pt x="515" y="18"/>
                  </a:lnTo>
                  <a:lnTo>
                    <a:pt x="512" y="16"/>
                  </a:lnTo>
                  <a:lnTo>
                    <a:pt x="506" y="16"/>
                  </a:lnTo>
                  <a:lnTo>
                    <a:pt x="503" y="16"/>
                  </a:lnTo>
                  <a:lnTo>
                    <a:pt x="498" y="16"/>
                  </a:lnTo>
                  <a:lnTo>
                    <a:pt x="492" y="16"/>
                  </a:lnTo>
                  <a:lnTo>
                    <a:pt x="488" y="16"/>
                  </a:lnTo>
                  <a:lnTo>
                    <a:pt x="479" y="16"/>
                  </a:lnTo>
                  <a:lnTo>
                    <a:pt x="471" y="16"/>
                  </a:lnTo>
                  <a:lnTo>
                    <a:pt x="465" y="16"/>
                  </a:lnTo>
                  <a:lnTo>
                    <a:pt x="457" y="16"/>
                  </a:lnTo>
                  <a:lnTo>
                    <a:pt x="448" y="15"/>
                  </a:lnTo>
                  <a:lnTo>
                    <a:pt x="440" y="15"/>
                  </a:lnTo>
                  <a:lnTo>
                    <a:pt x="432" y="15"/>
                  </a:lnTo>
                  <a:lnTo>
                    <a:pt x="421" y="15"/>
                  </a:lnTo>
                  <a:lnTo>
                    <a:pt x="413" y="16"/>
                  </a:lnTo>
                  <a:lnTo>
                    <a:pt x="405" y="16"/>
                  </a:lnTo>
                  <a:lnTo>
                    <a:pt x="396" y="16"/>
                  </a:lnTo>
                  <a:lnTo>
                    <a:pt x="388" y="16"/>
                  </a:lnTo>
                  <a:lnTo>
                    <a:pt x="379" y="16"/>
                  </a:lnTo>
                  <a:lnTo>
                    <a:pt x="372" y="16"/>
                  </a:lnTo>
                  <a:lnTo>
                    <a:pt x="364" y="16"/>
                  </a:lnTo>
                  <a:lnTo>
                    <a:pt x="355" y="18"/>
                  </a:lnTo>
                  <a:lnTo>
                    <a:pt x="347" y="18"/>
                  </a:lnTo>
                  <a:lnTo>
                    <a:pt x="338" y="18"/>
                  </a:lnTo>
                  <a:lnTo>
                    <a:pt x="333" y="19"/>
                  </a:lnTo>
                  <a:lnTo>
                    <a:pt x="327" y="19"/>
                  </a:lnTo>
                  <a:lnTo>
                    <a:pt x="322" y="19"/>
                  </a:lnTo>
                  <a:lnTo>
                    <a:pt x="316" y="20"/>
                  </a:lnTo>
                  <a:lnTo>
                    <a:pt x="311" y="20"/>
                  </a:lnTo>
                  <a:lnTo>
                    <a:pt x="306" y="22"/>
                  </a:lnTo>
                  <a:lnTo>
                    <a:pt x="300" y="22"/>
                  </a:lnTo>
                  <a:lnTo>
                    <a:pt x="295" y="23"/>
                  </a:lnTo>
                  <a:lnTo>
                    <a:pt x="289" y="23"/>
                  </a:lnTo>
                  <a:lnTo>
                    <a:pt x="286" y="23"/>
                  </a:lnTo>
                  <a:lnTo>
                    <a:pt x="281" y="25"/>
                  </a:lnTo>
                  <a:lnTo>
                    <a:pt x="275" y="25"/>
                  </a:lnTo>
                  <a:lnTo>
                    <a:pt x="269" y="25"/>
                  </a:lnTo>
                  <a:lnTo>
                    <a:pt x="264" y="25"/>
                  </a:lnTo>
                  <a:lnTo>
                    <a:pt x="259" y="26"/>
                  </a:lnTo>
                  <a:lnTo>
                    <a:pt x="254" y="26"/>
                  </a:lnTo>
                  <a:lnTo>
                    <a:pt x="248" y="26"/>
                  </a:lnTo>
                  <a:lnTo>
                    <a:pt x="242" y="26"/>
                  </a:lnTo>
                  <a:lnTo>
                    <a:pt x="237" y="26"/>
                  </a:lnTo>
                  <a:lnTo>
                    <a:pt x="234" y="26"/>
                  </a:lnTo>
                  <a:lnTo>
                    <a:pt x="228" y="26"/>
                  </a:lnTo>
                  <a:lnTo>
                    <a:pt x="223" y="26"/>
                  </a:lnTo>
                  <a:lnTo>
                    <a:pt x="217" y="26"/>
                  </a:lnTo>
                  <a:lnTo>
                    <a:pt x="212" y="26"/>
                  </a:lnTo>
                  <a:lnTo>
                    <a:pt x="206" y="26"/>
                  </a:lnTo>
                  <a:lnTo>
                    <a:pt x="201" y="26"/>
                  </a:lnTo>
                  <a:lnTo>
                    <a:pt x="196" y="26"/>
                  </a:lnTo>
                  <a:lnTo>
                    <a:pt x="187" y="26"/>
                  </a:lnTo>
                  <a:lnTo>
                    <a:pt x="182" y="26"/>
                  </a:lnTo>
                  <a:lnTo>
                    <a:pt x="176" y="26"/>
                  </a:lnTo>
                  <a:lnTo>
                    <a:pt x="171" y="25"/>
                  </a:lnTo>
                  <a:lnTo>
                    <a:pt x="165" y="25"/>
                  </a:lnTo>
                  <a:lnTo>
                    <a:pt x="157" y="25"/>
                  </a:lnTo>
                  <a:lnTo>
                    <a:pt x="151" y="23"/>
                  </a:lnTo>
                  <a:lnTo>
                    <a:pt x="145" y="23"/>
                  </a:lnTo>
                  <a:lnTo>
                    <a:pt x="138" y="23"/>
                  </a:lnTo>
                  <a:lnTo>
                    <a:pt x="133" y="22"/>
                  </a:lnTo>
                  <a:lnTo>
                    <a:pt x="127" y="22"/>
                  </a:lnTo>
                  <a:lnTo>
                    <a:pt x="121" y="22"/>
                  </a:lnTo>
                  <a:lnTo>
                    <a:pt x="116" y="20"/>
                  </a:lnTo>
                  <a:lnTo>
                    <a:pt x="110" y="20"/>
                  </a:lnTo>
                  <a:lnTo>
                    <a:pt x="102" y="19"/>
                  </a:lnTo>
                  <a:lnTo>
                    <a:pt x="99" y="19"/>
                  </a:lnTo>
                  <a:lnTo>
                    <a:pt x="93" y="19"/>
                  </a:lnTo>
                  <a:lnTo>
                    <a:pt x="88" y="19"/>
                  </a:lnTo>
                  <a:lnTo>
                    <a:pt x="86" y="18"/>
                  </a:lnTo>
                  <a:lnTo>
                    <a:pt x="80" y="18"/>
                  </a:lnTo>
                  <a:lnTo>
                    <a:pt x="75" y="18"/>
                  </a:lnTo>
                  <a:lnTo>
                    <a:pt x="69" y="16"/>
                  </a:lnTo>
                  <a:lnTo>
                    <a:pt x="66" y="16"/>
                  </a:lnTo>
                  <a:lnTo>
                    <a:pt x="64" y="16"/>
                  </a:lnTo>
                  <a:lnTo>
                    <a:pt x="58" y="15"/>
                  </a:lnTo>
                  <a:lnTo>
                    <a:pt x="52" y="15"/>
                  </a:lnTo>
                  <a:lnTo>
                    <a:pt x="50" y="15"/>
                  </a:lnTo>
                  <a:lnTo>
                    <a:pt x="47" y="15"/>
                  </a:lnTo>
                  <a:lnTo>
                    <a:pt x="41" y="15"/>
                  </a:lnTo>
                  <a:lnTo>
                    <a:pt x="38" y="15"/>
                  </a:lnTo>
                  <a:lnTo>
                    <a:pt x="36" y="15"/>
                  </a:lnTo>
                  <a:lnTo>
                    <a:pt x="30" y="15"/>
                  </a:lnTo>
                  <a:lnTo>
                    <a:pt x="28" y="15"/>
                  </a:lnTo>
                  <a:lnTo>
                    <a:pt x="23" y="15"/>
                  </a:lnTo>
                  <a:lnTo>
                    <a:pt x="20" y="15"/>
                  </a:lnTo>
                  <a:lnTo>
                    <a:pt x="17" y="15"/>
                  </a:lnTo>
                  <a:lnTo>
                    <a:pt x="11" y="15"/>
                  </a:lnTo>
                  <a:lnTo>
                    <a:pt x="9" y="15"/>
                  </a:lnTo>
                  <a:lnTo>
                    <a:pt x="3" y="16"/>
                  </a:lnTo>
                  <a:lnTo>
                    <a:pt x="0" y="16"/>
                  </a:lnTo>
                </a:path>
              </a:pathLst>
            </a:custGeom>
            <a:solidFill>
              <a:srgbClr val="F3F3F3"/>
            </a:solidFill>
            <a:ln w="127000" cap="rnd">
              <a:noFill/>
              <a:round/>
              <a:headEnd/>
              <a:tailEnd/>
            </a:ln>
          </p:spPr>
          <p:txBody>
            <a:bodyPr>
              <a:prstTxWarp prst="textNoShape">
                <a:avLst/>
              </a:prstTxWarp>
            </a:bodyPr>
            <a:lstStyle/>
            <a:p>
              <a:endParaRPr lang="en-US"/>
            </a:p>
          </p:txBody>
        </p:sp>
        <p:sp>
          <p:nvSpPr>
            <p:cNvPr id="26158" name="Freeform 73"/>
            <p:cNvSpPr>
              <a:spLocks/>
            </p:cNvSpPr>
            <p:nvPr/>
          </p:nvSpPr>
          <p:spPr bwMode="auto">
            <a:xfrm>
              <a:off x="5376" y="3188"/>
              <a:ext cx="1" cy="25"/>
            </a:xfrm>
            <a:custGeom>
              <a:avLst/>
              <a:gdLst>
                <a:gd name="T0" fmla="*/ 0 w 1"/>
                <a:gd name="T1" fmla="*/ 1 h 25"/>
                <a:gd name="T2" fmla="*/ 0 w 1"/>
                <a:gd name="T3" fmla="*/ 1 h 25"/>
                <a:gd name="T4" fmla="*/ 0 w 1"/>
                <a:gd name="T5" fmla="*/ 1 h 25"/>
                <a:gd name="T6" fmla="*/ 0 w 1"/>
                <a:gd name="T7" fmla="*/ 0 h 25"/>
                <a:gd name="T8" fmla="*/ 0 w 1"/>
                <a:gd name="T9" fmla="*/ 0 h 25"/>
                <a:gd name="T10" fmla="*/ 0 w 1"/>
                <a:gd name="T11" fmla="*/ 23 h 25"/>
                <a:gd name="T12" fmla="*/ 0 w 1"/>
                <a:gd name="T13" fmla="*/ 24 h 25"/>
                <a:gd name="T14" fmla="*/ 0 w 1"/>
                <a:gd name="T15" fmla="*/ 1 h 25"/>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25"/>
                <a:gd name="T26" fmla="*/ 1 w 1"/>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25">
                  <a:moveTo>
                    <a:pt x="0" y="1"/>
                  </a:moveTo>
                  <a:lnTo>
                    <a:pt x="0" y="1"/>
                  </a:lnTo>
                  <a:lnTo>
                    <a:pt x="0" y="0"/>
                  </a:lnTo>
                  <a:lnTo>
                    <a:pt x="0" y="23"/>
                  </a:lnTo>
                  <a:lnTo>
                    <a:pt x="0" y="24"/>
                  </a:lnTo>
                  <a:lnTo>
                    <a:pt x="0" y="1"/>
                  </a:lnTo>
                </a:path>
              </a:pathLst>
            </a:custGeom>
            <a:solidFill>
              <a:srgbClr val="66F3FF"/>
            </a:solidFill>
            <a:ln w="127000" cap="rnd">
              <a:noFill/>
              <a:round/>
              <a:headEnd/>
              <a:tailEnd/>
            </a:ln>
          </p:spPr>
          <p:txBody>
            <a:bodyPr>
              <a:prstTxWarp prst="textNoShape">
                <a:avLst/>
              </a:prstTxWarp>
            </a:bodyPr>
            <a:lstStyle/>
            <a:p>
              <a:endParaRPr lang="en-US"/>
            </a:p>
          </p:txBody>
        </p:sp>
        <p:sp>
          <p:nvSpPr>
            <p:cNvPr id="26159" name="Freeform 74"/>
            <p:cNvSpPr>
              <a:spLocks/>
            </p:cNvSpPr>
            <p:nvPr/>
          </p:nvSpPr>
          <p:spPr bwMode="auto">
            <a:xfrm>
              <a:off x="5401" y="3182"/>
              <a:ext cx="4" cy="28"/>
            </a:xfrm>
            <a:custGeom>
              <a:avLst/>
              <a:gdLst>
                <a:gd name="T0" fmla="*/ 0 w 4"/>
                <a:gd name="T1" fmla="*/ 1 h 28"/>
                <a:gd name="T2" fmla="*/ 3 w 4"/>
                <a:gd name="T3" fmla="*/ 0 h 28"/>
                <a:gd name="T4" fmla="*/ 3 w 4"/>
                <a:gd name="T5" fmla="*/ 27 h 28"/>
                <a:gd name="T6" fmla="*/ 0 w 4"/>
                <a:gd name="T7" fmla="*/ 27 h 28"/>
                <a:gd name="T8" fmla="*/ 0 w 4"/>
                <a:gd name="T9" fmla="*/ 1 h 28"/>
                <a:gd name="T10" fmla="*/ 0 60000 65536"/>
                <a:gd name="T11" fmla="*/ 0 60000 65536"/>
                <a:gd name="T12" fmla="*/ 0 60000 65536"/>
                <a:gd name="T13" fmla="*/ 0 60000 65536"/>
                <a:gd name="T14" fmla="*/ 0 60000 65536"/>
                <a:gd name="T15" fmla="*/ 0 w 4"/>
                <a:gd name="T16" fmla="*/ 0 h 28"/>
                <a:gd name="T17" fmla="*/ 4 w 4"/>
                <a:gd name="T18" fmla="*/ 28 h 28"/>
              </a:gdLst>
              <a:ahLst/>
              <a:cxnLst>
                <a:cxn ang="T10">
                  <a:pos x="T0" y="T1"/>
                </a:cxn>
                <a:cxn ang="T11">
                  <a:pos x="T2" y="T3"/>
                </a:cxn>
                <a:cxn ang="T12">
                  <a:pos x="T4" y="T5"/>
                </a:cxn>
                <a:cxn ang="T13">
                  <a:pos x="T6" y="T7"/>
                </a:cxn>
                <a:cxn ang="T14">
                  <a:pos x="T8" y="T9"/>
                </a:cxn>
              </a:cxnLst>
              <a:rect l="T15" t="T16" r="T17" b="T18"/>
              <a:pathLst>
                <a:path w="4" h="28">
                  <a:moveTo>
                    <a:pt x="0" y="1"/>
                  </a:moveTo>
                  <a:lnTo>
                    <a:pt x="3" y="0"/>
                  </a:lnTo>
                  <a:lnTo>
                    <a:pt x="3" y="27"/>
                  </a:lnTo>
                  <a:lnTo>
                    <a:pt x="0" y="27"/>
                  </a:lnTo>
                  <a:lnTo>
                    <a:pt x="0" y="1"/>
                  </a:lnTo>
                </a:path>
              </a:pathLst>
            </a:custGeom>
            <a:solidFill>
              <a:srgbClr val="66F3FF"/>
            </a:solidFill>
            <a:ln w="127000" cap="rnd">
              <a:noFill/>
              <a:round/>
              <a:headEnd/>
              <a:tailEnd/>
            </a:ln>
          </p:spPr>
          <p:txBody>
            <a:bodyPr>
              <a:prstTxWarp prst="textNoShape">
                <a:avLst/>
              </a:prstTxWarp>
            </a:bodyPr>
            <a:lstStyle/>
            <a:p>
              <a:endParaRPr lang="en-US"/>
            </a:p>
          </p:txBody>
        </p:sp>
        <p:sp>
          <p:nvSpPr>
            <p:cNvPr id="26160" name="Freeform 75"/>
            <p:cNvSpPr>
              <a:spLocks/>
            </p:cNvSpPr>
            <p:nvPr/>
          </p:nvSpPr>
          <p:spPr bwMode="auto">
            <a:xfrm>
              <a:off x="5251" y="3205"/>
              <a:ext cx="1" cy="17"/>
            </a:xfrm>
            <a:custGeom>
              <a:avLst/>
              <a:gdLst>
                <a:gd name="T0" fmla="*/ 0 w 1"/>
                <a:gd name="T1" fmla="*/ 0 h 17"/>
                <a:gd name="T2" fmla="*/ 0 w 1"/>
                <a:gd name="T3" fmla="*/ 16 h 17"/>
                <a:gd name="T4" fmla="*/ 0 w 1"/>
                <a:gd name="T5" fmla="*/ 15 h 17"/>
                <a:gd name="T6" fmla="*/ 0 w 1"/>
                <a:gd name="T7" fmla="*/ 0 h 17"/>
                <a:gd name="T8" fmla="*/ 0 w 1"/>
                <a:gd name="T9" fmla="*/ 0 h 17"/>
                <a:gd name="T10" fmla="*/ 0 60000 65536"/>
                <a:gd name="T11" fmla="*/ 0 60000 65536"/>
                <a:gd name="T12" fmla="*/ 0 60000 65536"/>
                <a:gd name="T13" fmla="*/ 0 60000 65536"/>
                <a:gd name="T14" fmla="*/ 0 60000 65536"/>
                <a:gd name="T15" fmla="*/ 0 w 1"/>
                <a:gd name="T16" fmla="*/ 0 h 17"/>
                <a:gd name="T17" fmla="*/ 1 w 1"/>
                <a:gd name="T18" fmla="*/ 17 h 17"/>
              </a:gdLst>
              <a:ahLst/>
              <a:cxnLst>
                <a:cxn ang="T10">
                  <a:pos x="T0" y="T1"/>
                </a:cxn>
                <a:cxn ang="T11">
                  <a:pos x="T2" y="T3"/>
                </a:cxn>
                <a:cxn ang="T12">
                  <a:pos x="T4" y="T5"/>
                </a:cxn>
                <a:cxn ang="T13">
                  <a:pos x="T6" y="T7"/>
                </a:cxn>
                <a:cxn ang="T14">
                  <a:pos x="T8" y="T9"/>
                </a:cxn>
              </a:cxnLst>
              <a:rect l="T15" t="T16" r="T17" b="T18"/>
              <a:pathLst>
                <a:path w="1" h="17">
                  <a:moveTo>
                    <a:pt x="0" y="0"/>
                  </a:moveTo>
                  <a:lnTo>
                    <a:pt x="0" y="16"/>
                  </a:lnTo>
                  <a:lnTo>
                    <a:pt x="0" y="15"/>
                  </a:lnTo>
                  <a:lnTo>
                    <a:pt x="0" y="0"/>
                  </a:lnTo>
                </a:path>
              </a:pathLst>
            </a:custGeom>
            <a:solidFill>
              <a:srgbClr val="012700"/>
            </a:solidFill>
            <a:ln w="127000" cap="rnd">
              <a:noFill/>
              <a:round/>
              <a:headEnd/>
              <a:tailEnd/>
            </a:ln>
          </p:spPr>
          <p:txBody>
            <a:bodyPr>
              <a:prstTxWarp prst="textNoShape">
                <a:avLst/>
              </a:prstTxWarp>
            </a:bodyPr>
            <a:lstStyle/>
            <a:p>
              <a:endParaRPr lang="en-US"/>
            </a:p>
          </p:txBody>
        </p:sp>
        <p:sp>
          <p:nvSpPr>
            <p:cNvPr id="26161" name="Freeform 76"/>
            <p:cNvSpPr>
              <a:spLocks/>
            </p:cNvSpPr>
            <p:nvPr/>
          </p:nvSpPr>
          <p:spPr bwMode="auto">
            <a:xfrm>
              <a:off x="5308" y="3188"/>
              <a:ext cx="2" cy="32"/>
            </a:xfrm>
            <a:custGeom>
              <a:avLst/>
              <a:gdLst>
                <a:gd name="T0" fmla="*/ 0 w 2"/>
                <a:gd name="T1" fmla="*/ 0 h 32"/>
                <a:gd name="T2" fmla="*/ 1 w 2"/>
                <a:gd name="T3" fmla="*/ 0 h 32"/>
                <a:gd name="T4" fmla="*/ 1 w 2"/>
                <a:gd name="T5" fmla="*/ 30 h 32"/>
                <a:gd name="T6" fmla="*/ 0 w 2"/>
                <a:gd name="T7" fmla="*/ 31 h 32"/>
                <a:gd name="T8" fmla="*/ 0 w 2"/>
                <a:gd name="T9" fmla="*/ 0 h 32"/>
                <a:gd name="T10" fmla="*/ 0 60000 65536"/>
                <a:gd name="T11" fmla="*/ 0 60000 65536"/>
                <a:gd name="T12" fmla="*/ 0 60000 65536"/>
                <a:gd name="T13" fmla="*/ 0 60000 65536"/>
                <a:gd name="T14" fmla="*/ 0 60000 65536"/>
                <a:gd name="T15" fmla="*/ 0 w 2"/>
                <a:gd name="T16" fmla="*/ 0 h 32"/>
                <a:gd name="T17" fmla="*/ 2 w 2"/>
                <a:gd name="T18" fmla="*/ 32 h 32"/>
              </a:gdLst>
              <a:ahLst/>
              <a:cxnLst>
                <a:cxn ang="T10">
                  <a:pos x="T0" y="T1"/>
                </a:cxn>
                <a:cxn ang="T11">
                  <a:pos x="T2" y="T3"/>
                </a:cxn>
                <a:cxn ang="T12">
                  <a:pos x="T4" y="T5"/>
                </a:cxn>
                <a:cxn ang="T13">
                  <a:pos x="T6" y="T7"/>
                </a:cxn>
                <a:cxn ang="T14">
                  <a:pos x="T8" y="T9"/>
                </a:cxn>
              </a:cxnLst>
              <a:rect l="T15" t="T16" r="T17" b="T18"/>
              <a:pathLst>
                <a:path w="2" h="32">
                  <a:moveTo>
                    <a:pt x="0" y="0"/>
                  </a:moveTo>
                  <a:lnTo>
                    <a:pt x="1" y="0"/>
                  </a:lnTo>
                  <a:lnTo>
                    <a:pt x="1" y="30"/>
                  </a:lnTo>
                  <a:lnTo>
                    <a:pt x="0" y="31"/>
                  </a:lnTo>
                  <a:lnTo>
                    <a:pt x="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6162" name="Freeform 77"/>
            <p:cNvSpPr>
              <a:spLocks/>
            </p:cNvSpPr>
            <p:nvPr/>
          </p:nvSpPr>
          <p:spPr bwMode="auto">
            <a:xfrm>
              <a:off x="5373" y="3275"/>
              <a:ext cx="16" cy="13"/>
            </a:xfrm>
            <a:custGeom>
              <a:avLst/>
              <a:gdLst>
                <a:gd name="T0" fmla="*/ 15 w 16"/>
                <a:gd name="T1" fmla="*/ 5 h 13"/>
                <a:gd name="T2" fmla="*/ 15 w 16"/>
                <a:gd name="T3" fmla="*/ 3 h 13"/>
                <a:gd name="T4" fmla="*/ 15 w 16"/>
                <a:gd name="T5" fmla="*/ 2 h 13"/>
                <a:gd name="T6" fmla="*/ 13 w 16"/>
                <a:gd name="T7" fmla="*/ 1 h 13"/>
                <a:gd name="T8" fmla="*/ 12 w 16"/>
                <a:gd name="T9" fmla="*/ 0 h 13"/>
                <a:gd name="T10" fmla="*/ 10 w 16"/>
                <a:gd name="T11" fmla="*/ 0 h 13"/>
                <a:gd name="T12" fmla="*/ 8 w 16"/>
                <a:gd name="T13" fmla="*/ 0 h 13"/>
                <a:gd name="T14" fmla="*/ 5 w 16"/>
                <a:gd name="T15" fmla="*/ 0 h 13"/>
                <a:gd name="T16" fmla="*/ 5 w 16"/>
                <a:gd name="T17" fmla="*/ 1 h 13"/>
                <a:gd name="T18" fmla="*/ 3 w 16"/>
                <a:gd name="T19" fmla="*/ 1 h 13"/>
                <a:gd name="T20" fmla="*/ 2 w 16"/>
                <a:gd name="T21" fmla="*/ 2 h 13"/>
                <a:gd name="T22" fmla="*/ 2 w 16"/>
                <a:gd name="T23" fmla="*/ 3 h 13"/>
                <a:gd name="T24" fmla="*/ 2 w 16"/>
                <a:gd name="T25" fmla="*/ 4 h 13"/>
                <a:gd name="T26" fmla="*/ 0 w 16"/>
                <a:gd name="T27" fmla="*/ 5 h 13"/>
                <a:gd name="T28" fmla="*/ 0 w 16"/>
                <a:gd name="T29" fmla="*/ 7 h 13"/>
                <a:gd name="T30" fmla="*/ 0 w 16"/>
                <a:gd name="T31" fmla="*/ 9 h 13"/>
                <a:gd name="T32" fmla="*/ 2 w 16"/>
                <a:gd name="T33" fmla="*/ 10 h 13"/>
                <a:gd name="T34" fmla="*/ 2 w 16"/>
                <a:gd name="T35" fmla="*/ 11 h 13"/>
                <a:gd name="T36" fmla="*/ 3 w 16"/>
                <a:gd name="T37" fmla="*/ 12 h 13"/>
                <a:gd name="T38" fmla="*/ 5 w 16"/>
                <a:gd name="T39" fmla="*/ 12 h 13"/>
                <a:gd name="T40" fmla="*/ 8 w 16"/>
                <a:gd name="T41" fmla="*/ 12 h 13"/>
                <a:gd name="T42" fmla="*/ 10 w 16"/>
                <a:gd name="T43" fmla="*/ 12 h 13"/>
                <a:gd name="T44" fmla="*/ 12 w 16"/>
                <a:gd name="T45" fmla="*/ 11 h 13"/>
                <a:gd name="T46" fmla="*/ 13 w 16"/>
                <a:gd name="T47" fmla="*/ 10 h 13"/>
                <a:gd name="T48" fmla="*/ 13 w 16"/>
                <a:gd name="T49" fmla="*/ 9 h 13"/>
                <a:gd name="T50" fmla="*/ 15 w 16"/>
                <a:gd name="T51" fmla="*/ 8 h 13"/>
                <a:gd name="T52" fmla="*/ 15 w 16"/>
                <a:gd name="T53" fmla="*/ 7 h 13"/>
                <a:gd name="T54" fmla="*/ 15 w 16"/>
                <a:gd name="T55" fmla="*/ 5 h 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
                <a:gd name="T85" fmla="*/ 0 h 13"/>
                <a:gd name="T86" fmla="*/ 16 w 16"/>
                <a:gd name="T87" fmla="*/ 13 h 1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 h="13">
                  <a:moveTo>
                    <a:pt x="15" y="5"/>
                  </a:moveTo>
                  <a:lnTo>
                    <a:pt x="15" y="3"/>
                  </a:lnTo>
                  <a:lnTo>
                    <a:pt x="15" y="2"/>
                  </a:lnTo>
                  <a:lnTo>
                    <a:pt x="13" y="1"/>
                  </a:lnTo>
                  <a:lnTo>
                    <a:pt x="12" y="0"/>
                  </a:lnTo>
                  <a:lnTo>
                    <a:pt x="10" y="0"/>
                  </a:lnTo>
                  <a:lnTo>
                    <a:pt x="8" y="0"/>
                  </a:lnTo>
                  <a:lnTo>
                    <a:pt x="5" y="0"/>
                  </a:lnTo>
                  <a:lnTo>
                    <a:pt x="5" y="1"/>
                  </a:lnTo>
                  <a:lnTo>
                    <a:pt x="3" y="1"/>
                  </a:lnTo>
                  <a:lnTo>
                    <a:pt x="2" y="2"/>
                  </a:lnTo>
                  <a:lnTo>
                    <a:pt x="2" y="3"/>
                  </a:lnTo>
                  <a:lnTo>
                    <a:pt x="2" y="4"/>
                  </a:lnTo>
                  <a:lnTo>
                    <a:pt x="0" y="5"/>
                  </a:lnTo>
                  <a:lnTo>
                    <a:pt x="0" y="7"/>
                  </a:lnTo>
                  <a:lnTo>
                    <a:pt x="0" y="9"/>
                  </a:lnTo>
                  <a:lnTo>
                    <a:pt x="2" y="10"/>
                  </a:lnTo>
                  <a:lnTo>
                    <a:pt x="2" y="11"/>
                  </a:lnTo>
                  <a:lnTo>
                    <a:pt x="3" y="12"/>
                  </a:lnTo>
                  <a:lnTo>
                    <a:pt x="5" y="12"/>
                  </a:lnTo>
                  <a:lnTo>
                    <a:pt x="8" y="12"/>
                  </a:lnTo>
                  <a:lnTo>
                    <a:pt x="10" y="12"/>
                  </a:lnTo>
                  <a:lnTo>
                    <a:pt x="12" y="11"/>
                  </a:lnTo>
                  <a:lnTo>
                    <a:pt x="13" y="10"/>
                  </a:lnTo>
                  <a:lnTo>
                    <a:pt x="13" y="9"/>
                  </a:lnTo>
                  <a:lnTo>
                    <a:pt x="15" y="8"/>
                  </a:lnTo>
                  <a:lnTo>
                    <a:pt x="15" y="7"/>
                  </a:lnTo>
                  <a:lnTo>
                    <a:pt x="15" y="5"/>
                  </a:lnTo>
                </a:path>
              </a:pathLst>
            </a:custGeom>
            <a:solidFill>
              <a:srgbClr val="000000"/>
            </a:solidFill>
            <a:ln w="127000" cap="rnd">
              <a:noFill/>
              <a:round/>
              <a:headEnd/>
              <a:tailEnd/>
            </a:ln>
          </p:spPr>
          <p:txBody>
            <a:bodyPr>
              <a:prstTxWarp prst="textNoShape">
                <a:avLst/>
              </a:prstTxWarp>
            </a:bodyPr>
            <a:lstStyle/>
            <a:p>
              <a:endParaRPr lang="en-US"/>
            </a:p>
          </p:txBody>
        </p:sp>
      </p:grpSp>
      <p:sp>
        <p:nvSpPr>
          <p:cNvPr id="25633" name="Rectangle 79"/>
          <p:cNvSpPr>
            <a:spLocks noChangeArrowheads="1"/>
          </p:cNvSpPr>
          <p:nvPr/>
        </p:nvSpPr>
        <p:spPr bwMode="auto">
          <a:xfrm>
            <a:off x="4170363" y="2041525"/>
            <a:ext cx="1411287" cy="284163"/>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1200">
                <a:solidFill>
                  <a:srgbClr val="FAFD00"/>
                </a:solidFill>
              </a:rPr>
              <a:t>HEAVY BARGES</a:t>
            </a:r>
          </a:p>
        </p:txBody>
      </p:sp>
      <p:sp>
        <p:nvSpPr>
          <p:cNvPr id="25634" name="Rectangle 80"/>
          <p:cNvSpPr>
            <a:spLocks noChangeArrowheads="1"/>
          </p:cNvSpPr>
          <p:nvPr/>
        </p:nvSpPr>
        <p:spPr bwMode="auto">
          <a:xfrm>
            <a:off x="7396163" y="1651000"/>
            <a:ext cx="955675" cy="649288"/>
          </a:xfrm>
          <a:prstGeom prst="rect">
            <a:avLst/>
          </a:prstGeom>
          <a:noFill/>
          <a:ln w="12700">
            <a:noFill/>
            <a:miter lim="800000"/>
            <a:headEnd/>
            <a:tailEnd/>
          </a:ln>
        </p:spPr>
        <p:txBody>
          <a:bodyPr wrap="none" lIns="90487" tIns="44450" rIns="90487" bIns="44450">
            <a:prstTxWarp prst="textNoShape">
              <a:avLst/>
            </a:prstTxWarp>
            <a:spAutoFit/>
          </a:bodyPr>
          <a:lstStyle/>
          <a:p>
            <a:r>
              <a:rPr lang="en-US" sz="1200">
                <a:solidFill>
                  <a:srgbClr val="FAFD00"/>
                </a:solidFill>
              </a:rPr>
              <a:t>TUG </a:t>
            </a:r>
          </a:p>
          <a:p>
            <a:r>
              <a:rPr lang="en-US" sz="1200">
                <a:solidFill>
                  <a:srgbClr val="FAFD00"/>
                </a:solidFill>
              </a:rPr>
              <a:t>DELIVERS</a:t>
            </a:r>
          </a:p>
          <a:p>
            <a:r>
              <a:rPr lang="en-US" sz="1200">
                <a:solidFill>
                  <a:srgbClr val="FAFD00"/>
                </a:solidFill>
              </a:rPr>
              <a:t>HEAVIES</a:t>
            </a:r>
          </a:p>
        </p:txBody>
      </p:sp>
      <p:sp>
        <p:nvSpPr>
          <p:cNvPr id="25635" name="Arc 81"/>
          <p:cNvSpPr>
            <a:spLocks/>
          </p:cNvSpPr>
          <p:nvPr/>
        </p:nvSpPr>
        <p:spPr bwMode="auto">
          <a:xfrm>
            <a:off x="3149600" y="2257425"/>
            <a:ext cx="4446588" cy="147955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hlink"/>
            </a:solidFill>
            <a:round/>
            <a:headEnd/>
            <a:tailEnd type="triangle" w="med" len="med"/>
          </a:ln>
        </p:spPr>
        <p:txBody>
          <a:bodyPr wrap="none" anchor="ctr">
            <a:prstTxWarp prst="textNoShape">
              <a:avLst/>
            </a:prstTxWarp>
          </a:bodyPr>
          <a:lstStyle/>
          <a:p>
            <a:endParaRPr lang="en-US"/>
          </a:p>
        </p:txBody>
      </p:sp>
      <p:sp>
        <p:nvSpPr>
          <p:cNvPr id="25636" name="Rectangle 82"/>
          <p:cNvSpPr>
            <a:spLocks noChangeArrowheads="1"/>
          </p:cNvSpPr>
          <p:nvPr/>
        </p:nvSpPr>
        <p:spPr bwMode="auto">
          <a:xfrm>
            <a:off x="3119438" y="2346325"/>
            <a:ext cx="1116012" cy="466725"/>
          </a:xfrm>
          <a:prstGeom prst="rect">
            <a:avLst/>
          </a:prstGeom>
          <a:noFill/>
          <a:ln w="12700">
            <a:noFill/>
            <a:miter lim="800000"/>
            <a:headEnd/>
            <a:tailEnd/>
          </a:ln>
        </p:spPr>
        <p:txBody>
          <a:bodyPr wrap="none" lIns="90487" tIns="44450" rIns="90487" bIns="44450">
            <a:prstTxWarp prst="textNoShape">
              <a:avLst/>
            </a:prstTxWarp>
            <a:spAutoFit/>
          </a:bodyPr>
          <a:lstStyle/>
          <a:p>
            <a:r>
              <a:rPr lang="en-US" sz="1200">
                <a:solidFill>
                  <a:srgbClr val="FAFD00"/>
                </a:solidFill>
              </a:rPr>
              <a:t>UNLOADING</a:t>
            </a:r>
          </a:p>
          <a:p>
            <a:r>
              <a:rPr lang="en-US" sz="1200">
                <a:solidFill>
                  <a:srgbClr val="FAFD00"/>
                </a:solidFill>
              </a:rPr>
              <a:t>BARGE</a:t>
            </a:r>
          </a:p>
        </p:txBody>
      </p:sp>
      <p:sp>
        <p:nvSpPr>
          <p:cNvPr id="25637" name="Arc 83"/>
          <p:cNvSpPr>
            <a:spLocks/>
          </p:cNvSpPr>
          <p:nvPr/>
        </p:nvSpPr>
        <p:spPr bwMode="auto">
          <a:xfrm>
            <a:off x="2565400" y="2390775"/>
            <a:ext cx="687388" cy="33655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12700" cap="rnd">
            <a:solidFill>
              <a:schemeClr val="hlink"/>
            </a:solidFill>
            <a:round/>
            <a:headEnd/>
            <a:tailEnd type="triangle" w="med" len="med"/>
          </a:ln>
        </p:spPr>
        <p:txBody>
          <a:bodyPr wrap="none" anchor="ctr">
            <a:prstTxWarp prst="textNoShape">
              <a:avLst/>
            </a:prstTxWarp>
          </a:bodyPr>
          <a:lstStyle/>
          <a:p>
            <a:endParaRPr lang="en-US"/>
          </a:p>
        </p:txBody>
      </p:sp>
      <p:sp>
        <p:nvSpPr>
          <p:cNvPr id="25638" name="Rectangle 84"/>
          <p:cNvSpPr>
            <a:spLocks noChangeArrowheads="1"/>
          </p:cNvSpPr>
          <p:nvPr/>
        </p:nvSpPr>
        <p:spPr bwMode="auto">
          <a:xfrm>
            <a:off x="3041650" y="4400550"/>
            <a:ext cx="1116013" cy="466725"/>
          </a:xfrm>
          <a:prstGeom prst="rect">
            <a:avLst/>
          </a:prstGeom>
          <a:noFill/>
          <a:ln w="12700">
            <a:noFill/>
            <a:miter lim="800000"/>
            <a:headEnd/>
            <a:tailEnd/>
          </a:ln>
        </p:spPr>
        <p:txBody>
          <a:bodyPr wrap="none" lIns="90487" tIns="44450" rIns="90487" bIns="44450">
            <a:prstTxWarp prst="textNoShape">
              <a:avLst/>
            </a:prstTxWarp>
            <a:spAutoFit/>
          </a:bodyPr>
          <a:lstStyle/>
          <a:p>
            <a:r>
              <a:rPr lang="en-US" sz="1200">
                <a:solidFill>
                  <a:srgbClr val="FAFD00"/>
                </a:solidFill>
              </a:rPr>
              <a:t>UNLOADING</a:t>
            </a:r>
          </a:p>
          <a:p>
            <a:r>
              <a:rPr lang="en-US" sz="1200">
                <a:solidFill>
                  <a:srgbClr val="FAFD00"/>
                </a:solidFill>
              </a:rPr>
              <a:t>BARGE</a:t>
            </a:r>
          </a:p>
        </p:txBody>
      </p:sp>
      <p:sp>
        <p:nvSpPr>
          <p:cNvPr id="25639" name="Line 85"/>
          <p:cNvSpPr>
            <a:spLocks noChangeShapeType="1"/>
          </p:cNvSpPr>
          <p:nvPr/>
        </p:nvSpPr>
        <p:spPr bwMode="auto">
          <a:xfrm flipH="1">
            <a:off x="3048000" y="4730750"/>
            <a:ext cx="490538" cy="2540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25640" name="Rectangle 86"/>
          <p:cNvSpPr>
            <a:spLocks noChangeArrowheads="1"/>
          </p:cNvSpPr>
          <p:nvPr/>
        </p:nvSpPr>
        <p:spPr bwMode="auto">
          <a:xfrm>
            <a:off x="4946650" y="4968875"/>
            <a:ext cx="844550" cy="466725"/>
          </a:xfrm>
          <a:prstGeom prst="rect">
            <a:avLst/>
          </a:prstGeom>
          <a:noFill/>
          <a:ln w="12700">
            <a:noFill/>
            <a:miter lim="800000"/>
            <a:headEnd/>
            <a:tailEnd/>
          </a:ln>
        </p:spPr>
        <p:txBody>
          <a:bodyPr wrap="none" lIns="90487" tIns="44450" rIns="90487" bIns="44450">
            <a:prstTxWarp prst="textNoShape">
              <a:avLst/>
            </a:prstTxWarp>
            <a:spAutoFit/>
          </a:bodyPr>
          <a:lstStyle/>
          <a:p>
            <a:r>
              <a:rPr lang="en-US" sz="1200">
                <a:solidFill>
                  <a:srgbClr val="FAFD00"/>
                </a:solidFill>
              </a:rPr>
              <a:t>LIGHT</a:t>
            </a:r>
          </a:p>
          <a:p>
            <a:r>
              <a:rPr lang="en-US" sz="1200">
                <a:solidFill>
                  <a:srgbClr val="FAFD00"/>
                </a:solidFill>
              </a:rPr>
              <a:t>BARGES</a:t>
            </a:r>
          </a:p>
        </p:txBody>
      </p:sp>
      <p:sp>
        <p:nvSpPr>
          <p:cNvPr id="25641" name="Rectangle 87"/>
          <p:cNvSpPr>
            <a:spLocks noChangeArrowheads="1"/>
          </p:cNvSpPr>
          <p:nvPr/>
        </p:nvSpPr>
        <p:spPr bwMode="auto">
          <a:xfrm>
            <a:off x="6151563" y="3975100"/>
            <a:ext cx="1023937" cy="4667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1200">
                <a:solidFill>
                  <a:srgbClr val="FAFD00"/>
                </a:solidFill>
              </a:rPr>
              <a:t>TUGS PICK</a:t>
            </a:r>
          </a:p>
          <a:p>
            <a:pPr algn="l"/>
            <a:r>
              <a:rPr lang="en-US" sz="1200">
                <a:solidFill>
                  <a:srgbClr val="FAFD00"/>
                </a:solidFill>
              </a:rPr>
              <a:t>UP LIGHTS</a:t>
            </a:r>
          </a:p>
        </p:txBody>
      </p:sp>
      <p:grpSp>
        <p:nvGrpSpPr>
          <p:cNvPr id="20" name="Group 344"/>
          <p:cNvGrpSpPr>
            <a:grpSpLocks/>
          </p:cNvGrpSpPr>
          <p:nvPr/>
        </p:nvGrpSpPr>
        <p:grpSpPr bwMode="auto">
          <a:xfrm>
            <a:off x="6604000" y="4162425"/>
            <a:ext cx="2052638" cy="781050"/>
            <a:chOff x="4160" y="2622"/>
            <a:chExt cx="1293" cy="492"/>
          </a:xfrm>
        </p:grpSpPr>
        <p:sp>
          <p:nvSpPr>
            <p:cNvPr id="25651" name="Freeform 88"/>
            <p:cNvSpPr>
              <a:spLocks/>
            </p:cNvSpPr>
            <p:nvPr/>
          </p:nvSpPr>
          <p:spPr bwMode="auto">
            <a:xfrm>
              <a:off x="5048" y="2727"/>
              <a:ext cx="25" cy="12"/>
            </a:xfrm>
            <a:custGeom>
              <a:avLst/>
              <a:gdLst>
                <a:gd name="T0" fmla="*/ 19 w 25"/>
                <a:gd name="T1" fmla="*/ 1 h 12"/>
                <a:gd name="T2" fmla="*/ 19 w 25"/>
                <a:gd name="T3" fmla="*/ 1 h 12"/>
                <a:gd name="T4" fmla="*/ 17 w 25"/>
                <a:gd name="T5" fmla="*/ 1 h 12"/>
                <a:gd name="T6" fmla="*/ 15 w 25"/>
                <a:gd name="T7" fmla="*/ 0 h 12"/>
                <a:gd name="T8" fmla="*/ 12 w 25"/>
                <a:gd name="T9" fmla="*/ 0 h 12"/>
                <a:gd name="T10" fmla="*/ 11 w 25"/>
                <a:gd name="T11" fmla="*/ 0 h 12"/>
                <a:gd name="T12" fmla="*/ 8 w 25"/>
                <a:gd name="T13" fmla="*/ 1 h 12"/>
                <a:gd name="T14" fmla="*/ 4 w 25"/>
                <a:gd name="T15" fmla="*/ 1 h 12"/>
                <a:gd name="T16" fmla="*/ 3 w 25"/>
                <a:gd name="T17" fmla="*/ 2 h 12"/>
                <a:gd name="T18" fmla="*/ 0 w 25"/>
                <a:gd name="T19" fmla="*/ 4 h 12"/>
                <a:gd name="T20" fmla="*/ 0 w 25"/>
                <a:gd name="T21" fmla="*/ 4 h 12"/>
                <a:gd name="T22" fmla="*/ 1 w 25"/>
                <a:gd name="T23" fmla="*/ 7 h 12"/>
                <a:gd name="T24" fmla="*/ 5 w 25"/>
                <a:gd name="T25" fmla="*/ 9 h 12"/>
                <a:gd name="T26" fmla="*/ 5 w 25"/>
                <a:gd name="T27" fmla="*/ 10 h 12"/>
                <a:gd name="T28" fmla="*/ 7 w 25"/>
                <a:gd name="T29" fmla="*/ 10 h 12"/>
                <a:gd name="T30" fmla="*/ 9 w 25"/>
                <a:gd name="T31" fmla="*/ 10 h 12"/>
                <a:gd name="T32" fmla="*/ 9 w 25"/>
                <a:gd name="T33" fmla="*/ 10 h 12"/>
                <a:gd name="T34" fmla="*/ 11 w 25"/>
                <a:gd name="T35" fmla="*/ 10 h 12"/>
                <a:gd name="T36" fmla="*/ 13 w 25"/>
                <a:gd name="T37" fmla="*/ 10 h 12"/>
                <a:gd name="T38" fmla="*/ 15 w 25"/>
                <a:gd name="T39" fmla="*/ 10 h 12"/>
                <a:gd name="T40" fmla="*/ 17 w 25"/>
                <a:gd name="T41" fmla="*/ 11 h 12"/>
                <a:gd name="T42" fmla="*/ 20 w 25"/>
                <a:gd name="T43" fmla="*/ 10 h 12"/>
                <a:gd name="T44" fmla="*/ 21 w 25"/>
                <a:gd name="T45" fmla="*/ 9 h 12"/>
                <a:gd name="T46" fmla="*/ 21 w 25"/>
                <a:gd name="T47" fmla="*/ 8 h 12"/>
                <a:gd name="T48" fmla="*/ 23 w 25"/>
                <a:gd name="T49" fmla="*/ 8 h 12"/>
                <a:gd name="T50" fmla="*/ 23 w 25"/>
                <a:gd name="T51" fmla="*/ 7 h 12"/>
                <a:gd name="T52" fmla="*/ 21 w 25"/>
                <a:gd name="T53" fmla="*/ 6 h 12"/>
                <a:gd name="T54" fmla="*/ 21 w 25"/>
                <a:gd name="T55" fmla="*/ 5 h 12"/>
                <a:gd name="T56" fmla="*/ 24 w 25"/>
                <a:gd name="T57" fmla="*/ 4 h 12"/>
                <a:gd name="T58" fmla="*/ 23 w 25"/>
                <a:gd name="T59" fmla="*/ 2 h 12"/>
                <a:gd name="T60" fmla="*/ 20 w 25"/>
                <a:gd name="T61" fmla="*/ 1 h 12"/>
                <a:gd name="T62" fmla="*/ 20 w 25"/>
                <a:gd name="T63" fmla="*/ 1 h 12"/>
                <a:gd name="T64" fmla="*/ 19 w 25"/>
                <a:gd name="T65" fmla="*/ 1 h 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
                <a:gd name="T100" fmla="*/ 0 h 12"/>
                <a:gd name="T101" fmla="*/ 25 w 25"/>
                <a:gd name="T102" fmla="*/ 12 h 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 h="12">
                  <a:moveTo>
                    <a:pt x="19" y="1"/>
                  </a:moveTo>
                  <a:lnTo>
                    <a:pt x="19" y="1"/>
                  </a:lnTo>
                  <a:lnTo>
                    <a:pt x="17" y="1"/>
                  </a:lnTo>
                  <a:lnTo>
                    <a:pt x="15" y="0"/>
                  </a:lnTo>
                  <a:lnTo>
                    <a:pt x="12" y="0"/>
                  </a:lnTo>
                  <a:lnTo>
                    <a:pt x="11" y="0"/>
                  </a:lnTo>
                  <a:lnTo>
                    <a:pt x="8" y="1"/>
                  </a:lnTo>
                  <a:lnTo>
                    <a:pt x="4" y="1"/>
                  </a:lnTo>
                  <a:lnTo>
                    <a:pt x="3" y="2"/>
                  </a:lnTo>
                  <a:lnTo>
                    <a:pt x="0" y="4"/>
                  </a:lnTo>
                  <a:lnTo>
                    <a:pt x="1" y="7"/>
                  </a:lnTo>
                  <a:lnTo>
                    <a:pt x="5" y="9"/>
                  </a:lnTo>
                  <a:lnTo>
                    <a:pt x="5" y="10"/>
                  </a:lnTo>
                  <a:lnTo>
                    <a:pt x="7" y="10"/>
                  </a:lnTo>
                  <a:lnTo>
                    <a:pt x="9" y="10"/>
                  </a:lnTo>
                  <a:lnTo>
                    <a:pt x="11" y="10"/>
                  </a:lnTo>
                  <a:lnTo>
                    <a:pt x="13" y="10"/>
                  </a:lnTo>
                  <a:lnTo>
                    <a:pt x="15" y="10"/>
                  </a:lnTo>
                  <a:lnTo>
                    <a:pt x="17" y="11"/>
                  </a:lnTo>
                  <a:lnTo>
                    <a:pt x="20" y="10"/>
                  </a:lnTo>
                  <a:lnTo>
                    <a:pt x="21" y="9"/>
                  </a:lnTo>
                  <a:lnTo>
                    <a:pt x="21" y="8"/>
                  </a:lnTo>
                  <a:lnTo>
                    <a:pt x="23" y="8"/>
                  </a:lnTo>
                  <a:lnTo>
                    <a:pt x="23" y="7"/>
                  </a:lnTo>
                  <a:lnTo>
                    <a:pt x="21" y="6"/>
                  </a:lnTo>
                  <a:lnTo>
                    <a:pt x="21" y="5"/>
                  </a:lnTo>
                  <a:lnTo>
                    <a:pt x="24" y="4"/>
                  </a:lnTo>
                  <a:lnTo>
                    <a:pt x="23" y="2"/>
                  </a:lnTo>
                  <a:lnTo>
                    <a:pt x="20" y="1"/>
                  </a:lnTo>
                  <a:lnTo>
                    <a:pt x="19" y="1"/>
                  </a:lnTo>
                </a:path>
              </a:pathLst>
            </a:custGeom>
            <a:solidFill>
              <a:srgbClr val="EBEBEB"/>
            </a:solidFill>
            <a:ln w="127000" cap="rnd">
              <a:noFill/>
              <a:round/>
              <a:headEnd/>
              <a:tailEnd/>
            </a:ln>
          </p:spPr>
          <p:txBody>
            <a:bodyPr>
              <a:prstTxWarp prst="textNoShape">
                <a:avLst/>
              </a:prstTxWarp>
            </a:bodyPr>
            <a:lstStyle/>
            <a:p>
              <a:endParaRPr lang="en-US"/>
            </a:p>
          </p:txBody>
        </p:sp>
        <p:sp>
          <p:nvSpPr>
            <p:cNvPr id="25652" name="Freeform 89"/>
            <p:cNvSpPr>
              <a:spLocks/>
            </p:cNvSpPr>
            <p:nvPr/>
          </p:nvSpPr>
          <p:spPr bwMode="auto">
            <a:xfrm>
              <a:off x="5048" y="2726"/>
              <a:ext cx="32" cy="16"/>
            </a:xfrm>
            <a:custGeom>
              <a:avLst/>
              <a:gdLst>
                <a:gd name="T0" fmla="*/ 26 w 32"/>
                <a:gd name="T1" fmla="*/ 1 h 16"/>
                <a:gd name="T2" fmla="*/ 23 w 32"/>
                <a:gd name="T3" fmla="*/ 0 h 16"/>
                <a:gd name="T4" fmla="*/ 20 w 32"/>
                <a:gd name="T5" fmla="*/ 0 h 16"/>
                <a:gd name="T6" fmla="*/ 18 w 32"/>
                <a:gd name="T7" fmla="*/ 1 h 16"/>
                <a:gd name="T8" fmla="*/ 15 w 32"/>
                <a:gd name="T9" fmla="*/ 1 h 16"/>
                <a:gd name="T10" fmla="*/ 9 w 32"/>
                <a:gd name="T11" fmla="*/ 2 h 16"/>
                <a:gd name="T12" fmla="*/ 7 w 32"/>
                <a:gd name="T13" fmla="*/ 2 h 16"/>
                <a:gd name="T14" fmla="*/ 3 w 32"/>
                <a:gd name="T15" fmla="*/ 2 h 16"/>
                <a:gd name="T16" fmla="*/ 0 w 32"/>
                <a:gd name="T17" fmla="*/ 4 h 16"/>
                <a:gd name="T18" fmla="*/ 1 w 32"/>
                <a:gd name="T19" fmla="*/ 7 h 16"/>
                <a:gd name="T20" fmla="*/ 3 w 32"/>
                <a:gd name="T21" fmla="*/ 11 h 16"/>
                <a:gd name="T22" fmla="*/ 3 w 32"/>
                <a:gd name="T23" fmla="*/ 14 h 16"/>
                <a:gd name="T24" fmla="*/ 5 w 32"/>
                <a:gd name="T25" fmla="*/ 13 h 16"/>
                <a:gd name="T26" fmla="*/ 7 w 32"/>
                <a:gd name="T27" fmla="*/ 15 h 16"/>
                <a:gd name="T28" fmla="*/ 11 w 32"/>
                <a:gd name="T29" fmla="*/ 15 h 16"/>
                <a:gd name="T30" fmla="*/ 13 w 32"/>
                <a:gd name="T31" fmla="*/ 15 h 16"/>
                <a:gd name="T32" fmla="*/ 15 w 32"/>
                <a:gd name="T33" fmla="*/ 15 h 16"/>
                <a:gd name="T34" fmla="*/ 19 w 32"/>
                <a:gd name="T35" fmla="*/ 15 h 16"/>
                <a:gd name="T36" fmla="*/ 22 w 32"/>
                <a:gd name="T37" fmla="*/ 15 h 16"/>
                <a:gd name="T38" fmla="*/ 24 w 32"/>
                <a:gd name="T39" fmla="*/ 14 h 16"/>
                <a:gd name="T40" fmla="*/ 27 w 32"/>
                <a:gd name="T41" fmla="*/ 14 h 16"/>
                <a:gd name="T42" fmla="*/ 30 w 32"/>
                <a:gd name="T43" fmla="*/ 13 h 16"/>
                <a:gd name="T44" fmla="*/ 28 w 32"/>
                <a:gd name="T45" fmla="*/ 11 h 16"/>
                <a:gd name="T46" fmla="*/ 31 w 32"/>
                <a:gd name="T47" fmla="*/ 11 h 16"/>
                <a:gd name="T48" fmla="*/ 31 w 32"/>
                <a:gd name="T49" fmla="*/ 9 h 16"/>
                <a:gd name="T50" fmla="*/ 31 w 32"/>
                <a:gd name="T51" fmla="*/ 8 h 16"/>
                <a:gd name="T52" fmla="*/ 30 w 32"/>
                <a:gd name="T53" fmla="*/ 6 h 16"/>
                <a:gd name="T54" fmla="*/ 30 w 32"/>
                <a:gd name="T55" fmla="*/ 4 h 16"/>
                <a:gd name="T56" fmla="*/ 30 w 32"/>
                <a:gd name="T57" fmla="*/ 3 h 16"/>
                <a:gd name="T58" fmla="*/ 26 w 32"/>
                <a:gd name="T59" fmla="*/ 1 h 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2"/>
                <a:gd name="T91" fmla="*/ 0 h 16"/>
                <a:gd name="T92" fmla="*/ 32 w 32"/>
                <a:gd name="T93" fmla="*/ 16 h 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2" h="16">
                  <a:moveTo>
                    <a:pt x="26" y="1"/>
                  </a:moveTo>
                  <a:lnTo>
                    <a:pt x="23" y="0"/>
                  </a:lnTo>
                  <a:lnTo>
                    <a:pt x="20" y="0"/>
                  </a:lnTo>
                  <a:lnTo>
                    <a:pt x="18" y="1"/>
                  </a:lnTo>
                  <a:lnTo>
                    <a:pt x="15" y="1"/>
                  </a:lnTo>
                  <a:lnTo>
                    <a:pt x="9" y="2"/>
                  </a:lnTo>
                  <a:lnTo>
                    <a:pt x="7" y="2"/>
                  </a:lnTo>
                  <a:lnTo>
                    <a:pt x="3" y="2"/>
                  </a:lnTo>
                  <a:lnTo>
                    <a:pt x="0" y="4"/>
                  </a:lnTo>
                  <a:lnTo>
                    <a:pt x="1" y="7"/>
                  </a:lnTo>
                  <a:lnTo>
                    <a:pt x="3" y="11"/>
                  </a:lnTo>
                  <a:lnTo>
                    <a:pt x="3" y="14"/>
                  </a:lnTo>
                  <a:lnTo>
                    <a:pt x="5" y="13"/>
                  </a:lnTo>
                  <a:lnTo>
                    <a:pt x="7" y="15"/>
                  </a:lnTo>
                  <a:lnTo>
                    <a:pt x="11" y="15"/>
                  </a:lnTo>
                  <a:lnTo>
                    <a:pt x="13" y="15"/>
                  </a:lnTo>
                  <a:lnTo>
                    <a:pt x="15" y="15"/>
                  </a:lnTo>
                  <a:lnTo>
                    <a:pt x="19" y="15"/>
                  </a:lnTo>
                  <a:lnTo>
                    <a:pt x="22" y="15"/>
                  </a:lnTo>
                  <a:lnTo>
                    <a:pt x="24" y="14"/>
                  </a:lnTo>
                  <a:lnTo>
                    <a:pt x="27" y="14"/>
                  </a:lnTo>
                  <a:lnTo>
                    <a:pt x="30" y="13"/>
                  </a:lnTo>
                  <a:lnTo>
                    <a:pt x="28" y="11"/>
                  </a:lnTo>
                  <a:lnTo>
                    <a:pt x="31" y="11"/>
                  </a:lnTo>
                  <a:lnTo>
                    <a:pt x="31" y="9"/>
                  </a:lnTo>
                  <a:lnTo>
                    <a:pt x="31" y="8"/>
                  </a:lnTo>
                  <a:lnTo>
                    <a:pt x="30" y="6"/>
                  </a:lnTo>
                  <a:lnTo>
                    <a:pt x="30" y="4"/>
                  </a:lnTo>
                  <a:lnTo>
                    <a:pt x="30" y="3"/>
                  </a:lnTo>
                  <a:lnTo>
                    <a:pt x="26" y="1"/>
                  </a:lnTo>
                </a:path>
              </a:pathLst>
            </a:custGeom>
            <a:noFill/>
            <a:ln w="12700" cap="rnd">
              <a:solidFill>
                <a:srgbClr val="000000"/>
              </a:solidFill>
              <a:round/>
              <a:headEnd/>
              <a:tailEnd/>
            </a:ln>
          </p:spPr>
          <p:txBody>
            <a:bodyPr>
              <a:prstTxWarp prst="textNoShape">
                <a:avLst/>
              </a:prstTxWarp>
            </a:bodyPr>
            <a:lstStyle/>
            <a:p>
              <a:endParaRPr lang="en-US"/>
            </a:p>
          </p:txBody>
        </p:sp>
        <p:sp>
          <p:nvSpPr>
            <p:cNvPr id="25653" name="Freeform 90"/>
            <p:cNvSpPr>
              <a:spLocks/>
            </p:cNvSpPr>
            <p:nvPr/>
          </p:nvSpPr>
          <p:spPr bwMode="auto">
            <a:xfrm>
              <a:off x="4772" y="2783"/>
              <a:ext cx="58" cy="36"/>
            </a:xfrm>
            <a:custGeom>
              <a:avLst/>
              <a:gdLst>
                <a:gd name="T0" fmla="*/ 57 w 58"/>
                <a:gd name="T1" fmla="*/ 32 h 36"/>
                <a:gd name="T2" fmla="*/ 56 w 58"/>
                <a:gd name="T3" fmla="*/ 31 h 36"/>
                <a:gd name="T4" fmla="*/ 54 w 58"/>
                <a:gd name="T5" fmla="*/ 28 h 36"/>
                <a:gd name="T6" fmla="*/ 53 w 58"/>
                <a:gd name="T7" fmla="*/ 23 h 36"/>
                <a:gd name="T8" fmla="*/ 50 w 58"/>
                <a:gd name="T9" fmla="*/ 21 h 36"/>
                <a:gd name="T10" fmla="*/ 49 w 58"/>
                <a:gd name="T11" fmla="*/ 19 h 36"/>
                <a:gd name="T12" fmla="*/ 49 w 58"/>
                <a:gd name="T13" fmla="*/ 18 h 36"/>
                <a:gd name="T14" fmla="*/ 46 w 58"/>
                <a:gd name="T15" fmla="*/ 17 h 36"/>
                <a:gd name="T16" fmla="*/ 45 w 58"/>
                <a:gd name="T17" fmla="*/ 17 h 36"/>
                <a:gd name="T18" fmla="*/ 41 w 58"/>
                <a:gd name="T19" fmla="*/ 16 h 36"/>
                <a:gd name="T20" fmla="*/ 38 w 58"/>
                <a:gd name="T21" fmla="*/ 15 h 36"/>
                <a:gd name="T22" fmla="*/ 36 w 58"/>
                <a:gd name="T23" fmla="*/ 13 h 36"/>
                <a:gd name="T24" fmla="*/ 32 w 58"/>
                <a:gd name="T25" fmla="*/ 11 h 36"/>
                <a:gd name="T26" fmla="*/ 30 w 58"/>
                <a:gd name="T27" fmla="*/ 10 h 36"/>
                <a:gd name="T28" fmla="*/ 27 w 58"/>
                <a:gd name="T29" fmla="*/ 8 h 36"/>
                <a:gd name="T30" fmla="*/ 21 w 58"/>
                <a:gd name="T31" fmla="*/ 7 h 36"/>
                <a:gd name="T32" fmla="*/ 17 w 58"/>
                <a:gd name="T33" fmla="*/ 5 h 36"/>
                <a:gd name="T34" fmla="*/ 16 w 58"/>
                <a:gd name="T35" fmla="*/ 4 h 36"/>
                <a:gd name="T36" fmla="*/ 13 w 58"/>
                <a:gd name="T37" fmla="*/ 3 h 36"/>
                <a:gd name="T38" fmla="*/ 9 w 58"/>
                <a:gd name="T39" fmla="*/ 1 h 36"/>
                <a:gd name="T40" fmla="*/ 7 w 58"/>
                <a:gd name="T41" fmla="*/ 1 h 36"/>
                <a:gd name="T42" fmla="*/ 7 w 58"/>
                <a:gd name="T43" fmla="*/ 0 h 36"/>
                <a:gd name="T44" fmla="*/ 4 w 58"/>
                <a:gd name="T45" fmla="*/ 1 h 36"/>
                <a:gd name="T46" fmla="*/ 3 w 58"/>
                <a:gd name="T47" fmla="*/ 1 h 36"/>
                <a:gd name="T48" fmla="*/ 0 w 58"/>
                <a:gd name="T49" fmla="*/ 2 h 36"/>
                <a:gd name="T50" fmla="*/ 1 w 58"/>
                <a:gd name="T51" fmla="*/ 4 h 36"/>
                <a:gd name="T52" fmla="*/ 1 w 58"/>
                <a:gd name="T53" fmla="*/ 5 h 36"/>
                <a:gd name="T54" fmla="*/ 3 w 58"/>
                <a:gd name="T55" fmla="*/ 7 h 36"/>
                <a:gd name="T56" fmla="*/ 5 w 58"/>
                <a:gd name="T57" fmla="*/ 9 h 36"/>
                <a:gd name="T58" fmla="*/ 5 w 58"/>
                <a:gd name="T59" fmla="*/ 10 h 36"/>
                <a:gd name="T60" fmla="*/ 7 w 58"/>
                <a:gd name="T61" fmla="*/ 10 h 36"/>
                <a:gd name="T62" fmla="*/ 11 w 58"/>
                <a:gd name="T63" fmla="*/ 11 h 36"/>
                <a:gd name="T64" fmla="*/ 13 w 58"/>
                <a:gd name="T65" fmla="*/ 13 h 36"/>
                <a:gd name="T66" fmla="*/ 16 w 58"/>
                <a:gd name="T67" fmla="*/ 14 h 36"/>
                <a:gd name="T68" fmla="*/ 19 w 58"/>
                <a:gd name="T69" fmla="*/ 13 h 36"/>
                <a:gd name="T70" fmla="*/ 21 w 58"/>
                <a:gd name="T71" fmla="*/ 15 h 36"/>
                <a:gd name="T72" fmla="*/ 24 w 58"/>
                <a:gd name="T73" fmla="*/ 16 h 36"/>
                <a:gd name="T74" fmla="*/ 27 w 58"/>
                <a:gd name="T75" fmla="*/ 17 h 36"/>
                <a:gd name="T76" fmla="*/ 30 w 58"/>
                <a:gd name="T77" fmla="*/ 19 h 36"/>
                <a:gd name="T78" fmla="*/ 33 w 58"/>
                <a:gd name="T79" fmla="*/ 19 h 36"/>
                <a:gd name="T80" fmla="*/ 34 w 58"/>
                <a:gd name="T81" fmla="*/ 19 h 36"/>
                <a:gd name="T82" fmla="*/ 34 w 58"/>
                <a:gd name="T83" fmla="*/ 21 h 36"/>
                <a:gd name="T84" fmla="*/ 37 w 58"/>
                <a:gd name="T85" fmla="*/ 20 h 36"/>
                <a:gd name="T86" fmla="*/ 38 w 58"/>
                <a:gd name="T87" fmla="*/ 22 h 36"/>
                <a:gd name="T88" fmla="*/ 41 w 58"/>
                <a:gd name="T89" fmla="*/ 22 h 36"/>
                <a:gd name="T90" fmla="*/ 41 w 58"/>
                <a:gd name="T91" fmla="*/ 23 h 36"/>
                <a:gd name="T92" fmla="*/ 41 w 58"/>
                <a:gd name="T93" fmla="*/ 25 h 36"/>
                <a:gd name="T94" fmla="*/ 42 w 58"/>
                <a:gd name="T95" fmla="*/ 28 h 36"/>
                <a:gd name="T96" fmla="*/ 44 w 58"/>
                <a:gd name="T97" fmla="*/ 32 h 36"/>
                <a:gd name="T98" fmla="*/ 45 w 58"/>
                <a:gd name="T99" fmla="*/ 34 h 36"/>
                <a:gd name="T100" fmla="*/ 45 w 58"/>
                <a:gd name="T101" fmla="*/ 35 h 36"/>
                <a:gd name="T102" fmla="*/ 57 w 58"/>
                <a:gd name="T103" fmla="*/ 32 h 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8"/>
                <a:gd name="T157" fmla="*/ 0 h 36"/>
                <a:gd name="T158" fmla="*/ 58 w 58"/>
                <a:gd name="T159" fmla="*/ 36 h 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8" h="36">
                  <a:moveTo>
                    <a:pt x="57" y="32"/>
                  </a:moveTo>
                  <a:lnTo>
                    <a:pt x="56" y="31"/>
                  </a:lnTo>
                  <a:lnTo>
                    <a:pt x="54" y="28"/>
                  </a:lnTo>
                  <a:lnTo>
                    <a:pt x="53" y="23"/>
                  </a:lnTo>
                  <a:lnTo>
                    <a:pt x="50" y="21"/>
                  </a:lnTo>
                  <a:lnTo>
                    <a:pt x="49" y="19"/>
                  </a:lnTo>
                  <a:lnTo>
                    <a:pt x="49" y="18"/>
                  </a:lnTo>
                  <a:lnTo>
                    <a:pt x="46" y="17"/>
                  </a:lnTo>
                  <a:lnTo>
                    <a:pt x="45" y="17"/>
                  </a:lnTo>
                  <a:lnTo>
                    <a:pt x="41" y="16"/>
                  </a:lnTo>
                  <a:lnTo>
                    <a:pt x="38" y="15"/>
                  </a:lnTo>
                  <a:lnTo>
                    <a:pt x="36" y="13"/>
                  </a:lnTo>
                  <a:lnTo>
                    <a:pt x="32" y="11"/>
                  </a:lnTo>
                  <a:lnTo>
                    <a:pt x="30" y="10"/>
                  </a:lnTo>
                  <a:lnTo>
                    <a:pt x="27" y="8"/>
                  </a:lnTo>
                  <a:lnTo>
                    <a:pt x="21" y="7"/>
                  </a:lnTo>
                  <a:lnTo>
                    <a:pt x="17" y="5"/>
                  </a:lnTo>
                  <a:lnTo>
                    <a:pt x="16" y="4"/>
                  </a:lnTo>
                  <a:lnTo>
                    <a:pt x="13" y="3"/>
                  </a:lnTo>
                  <a:lnTo>
                    <a:pt x="9" y="1"/>
                  </a:lnTo>
                  <a:lnTo>
                    <a:pt x="7" y="1"/>
                  </a:lnTo>
                  <a:lnTo>
                    <a:pt x="7" y="0"/>
                  </a:lnTo>
                  <a:lnTo>
                    <a:pt x="4" y="1"/>
                  </a:lnTo>
                  <a:lnTo>
                    <a:pt x="3" y="1"/>
                  </a:lnTo>
                  <a:lnTo>
                    <a:pt x="0" y="2"/>
                  </a:lnTo>
                  <a:lnTo>
                    <a:pt x="1" y="4"/>
                  </a:lnTo>
                  <a:lnTo>
                    <a:pt x="1" y="5"/>
                  </a:lnTo>
                  <a:lnTo>
                    <a:pt x="3" y="7"/>
                  </a:lnTo>
                  <a:lnTo>
                    <a:pt x="5" y="9"/>
                  </a:lnTo>
                  <a:lnTo>
                    <a:pt x="5" y="10"/>
                  </a:lnTo>
                  <a:lnTo>
                    <a:pt x="7" y="10"/>
                  </a:lnTo>
                  <a:lnTo>
                    <a:pt x="11" y="11"/>
                  </a:lnTo>
                  <a:lnTo>
                    <a:pt x="13" y="13"/>
                  </a:lnTo>
                  <a:lnTo>
                    <a:pt x="16" y="14"/>
                  </a:lnTo>
                  <a:lnTo>
                    <a:pt x="19" y="13"/>
                  </a:lnTo>
                  <a:lnTo>
                    <a:pt x="21" y="15"/>
                  </a:lnTo>
                  <a:lnTo>
                    <a:pt x="24" y="16"/>
                  </a:lnTo>
                  <a:lnTo>
                    <a:pt x="27" y="17"/>
                  </a:lnTo>
                  <a:lnTo>
                    <a:pt x="30" y="19"/>
                  </a:lnTo>
                  <a:lnTo>
                    <a:pt x="33" y="19"/>
                  </a:lnTo>
                  <a:lnTo>
                    <a:pt x="34" y="19"/>
                  </a:lnTo>
                  <a:lnTo>
                    <a:pt x="34" y="21"/>
                  </a:lnTo>
                  <a:lnTo>
                    <a:pt x="37" y="20"/>
                  </a:lnTo>
                  <a:lnTo>
                    <a:pt x="38" y="22"/>
                  </a:lnTo>
                  <a:lnTo>
                    <a:pt x="41" y="22"/>
                  </a:lnTo>
                  <a:lnTo>
                    <a:pt x="41" y="23"/>
                  </a:lnTo>
                  <a:lnTo>
                    <a:pt x="41" y="25"/>
                  </a:lnTo>
                  <a:lnTo>
                    <a:pt x="42" y="28"/>
                  </a:lnTo>
                  <a:lnTo>
                    <a:pt x="44" y="32"/>
                  </a:lnTo>
                  <a:lnTo>
                    <a:pt x="45" y="34"/>
                  </a:lnTo>
                  <a:lnTo>
                    <a:pt x="45" y="35"/>
                  </a:lnTo>
                  <a:lnTo>
                    <a:pt x="57" y="32"/>
                  </a:lnTo>
                </a:path>
              </a:pathLst>
            </a:custGeom>
            <a:solidFill>
              <a:srgbClr val="DFEBEB"/>
            </a:solidFill>
            <a:ln w="127000" cap="rnd">
              <a:noFill/>
              <a:round/>
              <a:headEnd/>
              <a:tailEnd/>
            </a:ln>
          </p:spPr>
          <p:txBody>
            <a:bodyPr>
              <a:prstTxWarp prst="textNoShape">
                <a:avLst/>
              </a:prstTxWarp>
            </a:bodyPr>
            <a:lstStyle/>
            <a:p>
              <a:endParaRPr lang="en-US"/>
            </a:p>
          </p:txBody>
        </p:sp>
        <p:sp>
          <p:nvSpPr>
            <p:cNvPr id="25654" name="Freeform 91"/>
            <p:cNvSpPr>
              <a:spLocks/>
            </p:cNvSpPr>
            <p:nvPr/>
          </p:nvSpPr>
          <p:spPr bwMode="auto">
            <a:xfrm>
              <a:off x="4773" y="2783"/>
              <a:ext cx="67" cy="40"/>
            </a:xfrm>
            <a:custGeom>
              <a:avLst/>
              <a:gdLst>
                <a:gd name="T0" fmla="*/ 66 w 67"/>
                <a:gd name="T1" fmla="*/ 36 h 40"/>
                <a:gd name="T2" fmla="*/ 62 w 67"/>
                <a:gd name="T3" fmla="*/ 35 h 40"/>
                <a:gd name="T4" fmla="*/ 61 w 67"/>
                <a:gd name="T5" fmla="*/ 32 h 40"/>
                <a:gd name="T6" fmla="*/ 59 w 67"/>
                <a:gd name="T7" fmla="*/ 27 h 40"/>
                <a:gd name="T8" fmla="*/ 58 w 67"/>
                <a:gd name="T9" fmla="*/ 23 h 40"/>
                <a:gd name="T10" fmla="*/ 58 w 67"/>
                <a:gd name="T11" fmla="*/ 22 h 40"/>
                <a:gd name="T12" fmla="*/ 58 w 67"/>
                <a:gd name="T13" fmla="*/ 20 h 40"/>
                <a:gd name="T14" fmla="*/ 53 w 67"/>
                <a:gd name="T15" fmla="*/ 19 h 40"/>
                <a:gd name="T16" fmla="*/ 51 w 67"/>
                <a:gd name="T17" fmla="*/ 19 h 40"/>
                <a:gd name="T18" fmla="*/ 51 w 67"/>
                <a:gd name="T19" fmla="*/ 17 h 40"/>
                <a:gd name="T20" fmla="*/ 48 w 67"/>
                <a:gd name="T21" fmla="*/ 18 h 40"/>
                <a:gd name="T22" fmla="*/ 43 w 67"/>
                <a:gd name="T23" fmla="*/ 15 h 40"/>
                <a:gd name="T24" fmla="*/ 40 w 67"/>
                <a:gd name="T25" fmla="*/ 14 h 40"/>
                <a:gd name="T26" fmla="*/ 38 w 67"/>
                <a:gd name="T27" fmla="*/ 13 h 40"/>
                <a:gd name="T28" fmla="*/ 34 w 67"/>
                <a:gd name="T29" fmla="*/ 11 h 40"/>
                <a:gd name="T30" fmla="*/ 28 w 67"/>
                <a:gd name="T31" fmla="*/ 10 h 40"/>
                <a:gd name="T32" fmla="*/ 24 w 67"/>
                <a:gd name="T33" fmla="*/ 7 h 40"/>
                <a:gd name="T34" fmla="*/ 20 w 67"/>
                <a:gd name="T35" fmla="*/ 6 h 40"/>
                <a:gd name="T36" fmla="*/ 18 w 67"/>
                <a:gd name="T37" fmla="*/ 5 h 40"/>
                <a:gd name="T38" fmla="*/ 15 w 67"/>
                <a:gd name="T39" fmla="*/ 3 h 40"/>
                <a:gd name="T40" fmla="*/ 11 w 67"/>
                <a:gd name="T41" fmla="*/ 2 h 40"/>
                <a:gd name="T42" fmla="*/ 7 w 67"/>
                <a:gd name="T43" fmla="*/ 0 h 40"/>
                <a:gd name="T44" fmla="*/ 4 w 67"/>
                <a:gd name="T45" fmla="*/ 1 h 40"/>
                <a:gd name="T46" fmla="*/ 4 w 67"/>
                <a:gd name="T47" fmla="*/ 0 h 40"/>
                <a:gd name="T48" fmla="*/ 1 w 67"/>
                <a:gd name="T49" fmla="*/ 0 h 40"/>
                <a:gd name="T50" fmla="*/ 1 w 67"/>
                <a:gd name="T51" fmla="*/ 1 h 40"/>
                <a:gd name="T52" fmla="*/ 0 w 67"/>
                <a:gd name="T53" fmla="*/ 3 h 40"/>
                <a:gd name="T54" fmla="*/ 0 w 67"/>
                <a:gd name="T55" fmla="*/ 5 h 40"/>
                <a:gd name="T56" fmla="*/ 0 w 67"/>
                <a:gd name="T57" fmla="*/ 6 h 40"/>
                <a:gd name="T58" fmla="*/ 1 w 67"/>
                <a:gd name="T59" fmla="*/ 9 h 40"/>
                <a:gd name="T60" fmla="*/ 1 w 67"/>
                <a:gd name="T61" fmla="*/ 11 h 40"/>
                <a:gd name="T62" fmla="*/ 4 w 67"/>
                <a:gd name="T63" fmla="*/ 11 h 40"/>
                <a:gd name="T64" fmla="*/ 8 w 67"/>
                <a:gd name="T65" fmla="*/ 12 h 40"/>
                <a:gd name="T66" fmla="*/ 8 w 67"/>
                <a:gd name="T67" fmla="*/ 14 h 40"/>
                <a:gd name="T68" fmla="*/ 11 w 67"/>
                <a:gd name="T69" fmla="*/ 14 h 40"/>
                <a:gd name="T70" fmla="*/ 15 w 67"/>
                <a:gd name="T71" fmla="*/ 15 h 40"/>
                <a:gd name="T72" fmla="*/ 19 w 67"/>
                <a:gd name="T73" fmla="*/ 14 h 40"/>
                <a:gd name="T74" fmla="*/ 22 w 67"/>
                <a:gd name="T75" fmla="*/ 15 h 40"/>
                <a:gd name="T76" fmla="*/ 23 w 67"/>
                <a:gd name="T77" fmla="*/ 17 h 40"/>
                <a:gd name="T78" fmla="*/ 28 w 67"/>
                <a:gd name="T79" fmla="*/ 18 h 40"/>
                <a:gd name="T80" fmla="*/ 31 w 67"/>
                <a:gd name="T81" fmla="*/ 20 h 40"/>
                <a:gd name="T82" fmla="*/ 34 w 67"/>
                <a:gd name="T83" fmla="*/ 21 h 40"/>
                <a:gd name="T84" fmla="*/ 36 w 67"/>
                <a:gd name="T85" fmla="*/ 20 h 40"/>
                <a:gd name="T86" fmla="*/ 38 w 67"/>
                <a:gd name="T87" fmla="*/ 22 h 40"/>
                <a:gd name="T88" fmla="*/ 40 w 67"/>
                <a:gd name="T89" fmla="*/ 23 h 40"/>
                <a:gd name="T90" fmla="*/ 43 w 67"/>
                <a:gd name="T91" fmla="*/ 23 h 40"/>
                <a:gd name="T92" fmla="*/ 43 w 67"/>
                <a:gd name="T93" fmla="*/ 25 h 40"/>
                <a:gd name="T94" fmla="*/ 46 w 67"/>
                <a:gd name="T95" fmla="*/ 24 h 40"/>
                <a:gd name="T96" fmla="*/ 47 w 67"/>
                <a:gd name="T97" fmla="*/ 26 h 40"/>
                <a:gd name="T98" fmla="*/ 48 w 67"/>
                <a:gd name="T99" fmla="*/ 30 h 40"/>
                <a:gd name="T100" fmla="*/ 50 w 67"/>
                <a:gd name="T101" fmla="*/ 35 h 40"/>
                <a:gd name="T102" fmla="*/ 51 w 67"/>
                <a:gd name="T103" fmla="*/ 38 h 40"/>
                <a:gd name="T104" fmla="*/ 51 w 67"/>
                <a:gd name="T105" fmla="*/ 39 h 40"/>
                <a:gd name="T106" fmla="*/ 66 w 67"/>
                <a:gd name="T107" fmla="*/ 36 h 4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7"/>
                <a:gd name="T163" fmla="*/ 0 h 40"/>
                <a:gd name="T164" fmla="*/ 67 w 67"/>
                <a:gd name="T165" fmla="*/ 40 h 4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7" h="40">
                  <a:moveTo>
                    <a:pt x="66" y="36"/>
                  </a:moveTo>
                  <a:lnTo>
                    <a:pt x="62" y="35"/>
                  </a:lnTo>
                  <a:lnTo>
                    <a:pt x="61" y="32"/>
                  </a:lnTo>
                  <a:lnTo>
                    <a:pt x="59" y="27"/>
                  </a:lnTo>
                  <a:lnTo>
                    <a:pt x="58" y="23"/>
                  </a:lnTo>
                  <a:lnTo>
                    <a:pt x="58" y="22"/>
                  </a:lnTo>
                  <a:lnTo>
                    <a:pt x="58" y="20"/>
                  </a:lnTo>
                  <a:lnTo>
                    <a:pt x="53" y="19"/>
                  </a:lnTo>
                  <a:lnTo>
                    <a:pt x="51" y="19"/>
                  </a:lnTo>
                  <a:lnTo>
                    <a:pt x="51" y="17"/>
                  </a:lnTo>
                  <a:lnTo>
                    <a:pt x="48" y="18"/>
                  </a:lnTo>
                  <a:lnTo>
                    <a:pt x="43" y="15"/>
                  </a:lnTo>
                  <a:lnTo>
                    <a:pt x="40" y="14"/>
                  </a:lnTo>
                  <a:lnTo>
                    <a:pt x="38" y="13"/>
                  </a:lnTo>
                  <a:lnTo>
                    <a:pt x="34" y="11"/>
                  </a:lnTo>
                  <a:lnTo>
                    <a:pt x="28" y="10"/>
                  </a:lnTo>
                  <a:lnTo>
                    <a:pt x="24" y="7"/>
                  </a:lnTo>
                  <a:lnTo>
                    <a:pt x="20" y="6"/>
                  </a:lnTo>
                  <a:lnTo>
                    <a:pt x="18" y="5"/>
                  </a:lnTo>
                  <a:lnTo>
                    <a:pt x="15" y="3"/>
                  </a:lnTo>
                  <a:lnTo>
                    <a:pt x="11" y="2"/>
                  </a:lnTo>
                  <a:lnTo>
                    <a:pt x="7" y="0"/>
                  </a:lnTo>
                  <a:lnTo>
                    <a:pt x="4" y="1"/>
                  </a:lnTo>
                  <a:lnTo>
                    <a:pt x="4" y="0"/>
                  </a:lnTo>
                  <a:lnTo>
                    <a:pt x="1" y="0"/>
                  </a:lnTo>
                  <a:lnTo>
                    <a:pt x="1" y="1"/>
                  </a:lnTo>
                  <a:lnTo>
                    <a:pt x="0" y="3"/>
                  </a:lnTo>
                  <a:lnTo>
                    <a:pt x="0" y="5"/>
                  </a:lnTo>
                  <a:lnTo>
                    <a:pt x="0" y="6"/>
                  </a:lnTo>
                  <a:lnTo>
                    <a:pt x="1" y="9"/>
                  </a:lnTo>
                  <a:lnTo>
                    <a:pt x="1" y="11"/>
                  </a:lnTo>
                  <a:lnTo>
                    <a:pt x="4" y="11"/>
                  </a:lnTo>
                  <a:lnTo>
                    <a:pt x="8" y="12"/>
                  </a:lnTo>
                  <a:lnTo>
                    <a:pt x="8" y="14"/>
                  </a:lnTo>
                  <a:lnTo>
                    <a:pt x="11" y="14"/>
                  </a:lnTo>
                  <a:lnTo>
                    <a:pt x="15" y="15"/>
                  </a:lnTo>
                  <a:lnTo>
                    <a:pt x="19" y="14"/>
                  </a:lnTo>
                  <a:lnTo>
                    <a:pt x="22" y="15"/>
                  </a:lnTo>
                  <a:lnTo>
                    <a:pt x="23" y="17"/>
                  </a:lnTo>
                  <a:lnTo>
                    <a:pt x="28" y="18"/>
                  </a:lnTo>
                  <a:lnTo>
                    <a:pt x="31" y="20"/>
                  </a:lnTo>
                  <a:lnTo>
                    <a:pt x="34" y="21"/>
                  </a:lnTo>
                  <a:lnTo>
                    <a:pt x="36" y="20"/>
                  </a:lnTo>
                  <a:lnTo>
                    <a:pt x="38" y="22"/>
                  </a:lnTo>
                  <a:lnTo>
                    <a:pt x="40" y="23"/>
                  </a:lnTo>
                  <a:lnTo>
                    <a:pt x="43" y="23"/>
                  </a:lnTo>
                  <a:lnTo>
                    <a:pt x="43" y="25"/>
                  </a:lnTo>
                  <a:lnTo>
                    <a:pt x="46" y="24"/>
                  </a:lnTo>
                  <a:lnTo>
                    <a:pt x="47" y="26"/>
                  </a:lnTo>
                  <a:lnTo>
                    <a:pt x="48" y="30"/>
                  </a:lnTo>
                  <a:lnTo>
                    <a:pt x="50" y="35"/>
                  </a:lnTo>
                  <a:lnTo>
                    <a:pt x="51" y="38"/>
                  </a:lnTo>
                  <a:lnTo>
                    <a:pt x="51" y="39"/>
                  </a:lnTo>
                  <a:lnTo>
                    <a:pt x="66" y="36"/>
                  </a:lnTo>
                </a:path>
              </a:pathLst>
            </a:custGeom>
            <a:noFill/>
            <a:ln w="12700" cap="rnd">
              <a:solidFill>
                <a:srgbClr val="000000"/>
              </a:solidFill>
              <a:round/>
              <a:headEnd/>
              <a:tailEnd/>
            </a:ln>
          </p:spPr>
          <p:txBody>
            <a:bodyPr>
              <a:prstTxWarp prst="textNoShape">
                <a:avLst/>
              </a:prstTxWarp>
            </a:bodyPr>
            <a:lstStyle/>
            <a:p>
              <a:endParaRPr lang="en-US"/>
            </a:p>
          </p:txBody>
        </p:sp>
        <p:sp>
          <p:nvSpPr>
            <p:cNvPr id="25655" name="Freeform 92"/>
            <p:cNvSpPr>
              <a:spLocks/>
            </p:cNvSpPr>
            <p:nvPr/>
          </p:nvSpPr>
          <p:spPr bwMode="auto">
            <a:xfrm>
              <a:off x="4751" y="2795"/>
              <a:ext cx="55" cy="31"/>
            </a:xfrm>
            <a:custGeom>
              <a:avLst/>
              <a:gdLst>
                <a:gd name="T0" fmla="*/ 54 w 55"/>
                <a:gd name="T1" fmla="*/ 28 h 31"/>
                <a:gd name="T2" fmla="*/ 53 w 55"/>
                <a:gd name="T3" fmla="*/ 27 h 31"/>
                <a:gd name="T4" fmla="*/ 53 w 55"/>
                <a:gd name="T5" fmla="*/ 24 h 31"/>
                <a:gd name="T6" fmla="*/ 51 w 55"/>
                <a:gd name="T7" fmla="*/ 22 h 31"/>
                <a:gd name="T8" fmla="*/ 51 w 55"/>
                <a:gd name="T9" fmla="*/ 19 h 31"/>
                <a:gd name="T10" fmla="*/ 47 w 55"/>
                <a:gd name="T11" fmla="*/ 18 h 31"/>
                <a:gd name="T12" fmla="*/ 47 w 55"/>
                <a:gd name="T13" fmla="*/ 16 h 31"/>
                <a:gd name="T14" fmla="*/ 45 w 55"/>
                <a:gd name="T15" fmla="*/ 16 h 31"/>
                <a:gd name="T16" fmla="*/ 45 w 55"/>
                <a:gd name="T17" fmla="*/ 15 h 31"/>
                <a:gd name="T18" fmla="*/ 42 w 55"/>
                <a:gd name="T19" fmla="*/ 15 h 31"/>
                <a:gd name="T20" fmla="*/ 41 w 55"/>
                <a:gd name="T21" fmla="*/ 14 h 31"/>
                <a:gd name="T22" fmla="*/ 40 w 55"/>
                <a:gd name="T23" fmla="*/ 12 h 31"/>
                <a:gd name="T24" fmla="*/ 33 w 55"/>
                <a:gd name="T25" fmla="*/ 12 h 31"/>
                <a:gd name="T26" fmla="*/ 30 w 55"/>
                <a:gd name="T27" fmla="*/ 10 h 31"/>
                <a:gd name="T28" fmla="*/ 28 w 55"/>
                <a:gd name="T29" fmla="*/ 9 h 31"/>
                <a:gd name="T30" fmla="*/ 25 w 55"/>
                <a:gd name="T31" fmla="*/ 8 h 31"/>
                <a:gd name="T32" fmla="*/ 21 w 55"/>
                <a:gd name="T33" fmla="*/ 7 h 31"/>
                <a:gd name="T34" fmla="*/ 18 w 55"/>
                <a:gd name="T35" fmla="*/ 5 h 31"/>
                <a:gd name="T36" fmla="*/ 14 w 55"/>
                <a:gd name="T37" fmla="*/ 5 h 31"/>
                <a:gd name="T38" fmla="*/ 11 w 55"/>
                <a:gd name="T39" fmla="*/ 4 h 31"/>
                <a:gd name="T40" fmla="*/ 8 w 55"/>
                <a:gd name="T41" fmla="*/ 3 h 31"/>
                <a:gd name="T42" fmla="*/ 8 w 55"/>
                <a:gd name="T43" fmla="*/ 2 h 31"/>
                <a:gd name="T44" fmla="*/ 5 w 55"/>
                <a:gd name="T45" fmla="*/ 2 h 31"/>
                <a:gd name="T46" fmla="*/ 1 w 55"/>
                <a:gd name="T47" fmla="*/ 0 h 31"/>
                <a:gd name="T48" fmla="*/ 1 w 55"/>
                <a:gd name="T49" fmla="*/ 2 h 31"/>
                <a:gd name="T50" fmla="*/ 1 w 55"/>
                <a:gd name="T51" fmla="*/ 4 h 31"/>
                <a:gd name="T52" fmla="*/ 0 w 55"/>
                <a:gd name="T53" fmla="*/ 6 h 31"/>
                <a:gd name="T54" fmla="*/ 3 w 55"/>
                <a:gd name="T55" fmla="*/ 9 h 31"/>
                <a:gd name="T56" fmla="*/ 4 w 55"/>
                <a:gd name="T57" fmla="*/ 11 h 31"/>
                <a:gd name="T58" fmla="*/ 5 w 55"/>
                <a:gd name="T59" fmla="*/ 12 h 31"/>
                <a:gd name="T60" fmla="*/ 8 w 55"/>
                <a:gd name="T61" fmla="*/ 12 h 31"/>
                <a:gd name="T62" fmla="*/ 11 w 55"/>
                <a:gd name="T63" fmla="*/ 12 h 31"/>
                <a:gd name="T64" fmla="*/ 13 w 55"/>
                <a:gd name="T65" fmla="*/ 13 h 31"/>
                <a:gd name="T66" fmla="*/ 17 w 55"/>
                <a:gd name="T67" fmla="*/ 15 h 31"/>
                <a:gd name="T68" fmla="*/ 21 w 55"/>
                <a:gd name="T69" fmla="*/ 14 h 31"/>
                <a:gd name="T70" fmla="*/ 24 w 55"/>
                <a:gd name="T71" fmla="*/ 15 h 31"/>
                <a:gd name="T72" fmla="*/ 28 w 55"/>
                <a:gd name="T73" fmla="*/ 17 h 31"/>
                <a:gd name="T74" fmla="*/ 30 w 55"/>
                <a:gd name="T75" fmla="*/ 18 h 31"/>
                <a:gd name="T76" fmla="*/ 30 w 55"/>
                <a:gd name="T77" fmla="*/ 18 h 31"/>
                <a:gd name="T78" fmla="*/ 33 w 55"/>
                <a:gd name="T79" fmla="*/ 19 h 31"/>
                <a:gd name="T80" fmla="*/ 36 w 55"/>
                <a:gd name="T81" fmla="*/ 19 h 31"/>
                <a:gd name="T82" fmla="*/ 37 w 55"/>
                <a:gd name="T83" fmla="*/ 21 h 31"/>
                <a:gd name="T84" fmla="*/ 40 w 55"/>
                <a:gd name="T85" fmla="*/ 20 h 31"/>
                <a:gd name="T86" fmla="*/ 40 w 55"/>
                <a:gd name="T87" fmla="*/ 22 h 31"/>
                <a:gd name="T88" fmla="*/ 42 w 55"/>
                <a:gd name="T89" fmla="*/ 22 h 31"/>
                <a:gd name="T90" fmla="*/ 42 w 55"/>
                <a:gd name="T91" fmla="*/ 22 h 31"/>
                <a:gd name="T92" fmla="*/ 43 w 55"/>
                <a:gd name="T93" fmla="*/ 25 h 31"/>
                <a:gd name="T94" fmla="*/ 43 w 55"/>
                <a:gd name="T95" fmla="*/ 28 h 31"/>
                <a:gd name="T96" fmla="*/ 42 w 55"/>
                <a:gd name="T97" fmla="*/ 29 h 31"/>
                <a:gd name="T98" fmla="*/ 42 w 55"/>
                <a:gd name="T99" fmla="*/ 30 h 31"/>
                <a:gd name="T100" fmla="*/ 54 w 55"/>
                <a:gd name="T101" fmla="*/ 28 h 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5"/>
                <a:gd name="T154" fmla="*/ 0 h 31"/>
                <a:gd name="T155" fmla="*/ 55 w 55"/>
                <a:gd name="T156" fmla="*/ 31 h 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5" h="31">
                  <a:moveTo>
                    <a:pt x="54" y="28"/>
                  </a:moveTo>
                  <a:lnTo>
                    <a:pt x="53" y="27"/>
                  </a:lnTo>
                  <a:lnTo>
                    <a:pt x="53" y="24"/>
                  </a:lnTo>
                  <a:lnTo>
                    <a:pt x="51" y="22"/>
                  </a:lnTo>
                  <a:lnTo>
                    <a:pt x="51" y="19"/>
                  </a:lnTo>
                  <a:lnTo>
                    <a:pt x="47" y="18"/>
                  </a:lnTo>
                  <a:lnTo>
                    <a:pt x="47" y="16"/>
                  </a:lnTo>
                  <a:lnTo>
                    <a:pt x="45" y="16"/>
                  </a:lnTo>
                  <a:lnTo>
                    <a:pt x="45" y="15"/>
                  </a:lnTo>
                  <a:lnTo>
                    <a:pt x="42" y="15"/>
                  </a:lnTo>
                  <a:lnTo>
                    <a:pt x="41" y="14"/>
                  </a:lnTo>
                  <a:lnTo>
                    <a:pt x="40" y="12"/>
                  </a:lnTo>
                  <a:lnTo>
                    <a:pt x="33" y="12"/>
                  </a:lnTo>
                  <a:lnTo>
                    <a:pt x="30" y="10"/>
                  </a:lnTo>
                  <a:lnTo>
                    <a:pt x="28" y="9"/>
                  </a:lnTo>
                  <a:lnTo>
                    <a:pt x="25" y="8"/>
                  </a:lnTo>
                  <a:lnTo>
                    <a:pt x="21" y="7"/>
                  </a:lnTo>
                  <a:lnTo>
                    <a:pt x="18" y="5"/>
                  </a:lnTo>
                  <a:lnTo>
                    <a:pt x="14" y="5"/>
                  </a:lnTo>
                  <a:lnTo>
                    <a:pt x="11" y="4"/>
                  </a:lnTo>
                  <a:lnTo>
                    <a:pt x="8" y="3"/>
                  </a:lnTo>
                  <a:lnTo>
                    <a:pt x="8" y="2"/>
                  </a:lnTo>
                  <a:lnTo>
                    <a:pt x="5" y="2"/>
                  </a:lnTo>
                  <a:lnTo>
                    <a:pt x="1" y="0"/>
                  </a:lnTo>
                  <a:lnTo>
                    <a:pt x="1" y="2"/>
                  </a:lnTo>
                  <a:lnTo>
                    <a:pt x="1" y="4"/>
                  </a:lnTo>
                  <a:lnTo>
                    <a:pt x="0" y="6"/>
                  </a:lnTo>
                  <a:lnTo>
                    <a:pt x="3" y="9"/>
                  </a:lnTo>
                  <a:lnTo>
                    <a:pt x="4" y="11"/>
                  </a:lnTo>
                  <a:lnTo>
                    <a:pt x="5" y="12"/>
                  </a:lnTo>
                  <a:lnTo>
                    <a:pt x="8" y="12"/>
                  </a:lnTo>
                  <a:lnTo>
                    <a:pt x="11" y="12"/>
                  </a:lnTo>
                  <a:lnTo>
                    <a:pt x="13" y="13"/>
                  </a:lnTo>
                  <a:lnTo>
                    <a:pt x="17" y="15"/>
                  </a:lnTo>
                  <a:lnTo>
                    <a:pt x="21" y="14"/>
                  </a:lnTo>
                  <a:lnTo>
                    <a:pt x="24" y="15"/>
                  </a:lnTo>
                  <a:lnTo>
                    <a:pt x="28" y="17"/>
                  </a:lnTo>
                  <a:lnTo>
                    <a:pt x="30" y="18"/>
                  </a:lnTo>
                  <a:lnTo>
                    <a:pt x="33" y="19"/>
                  </a:lnTo>
                  <a:lnTo>
                    <a:pt x="36" y="19"/>
                  </a:lnTo>
                  <a:lnTo>
                    <a:pt x="37" y="21"/>
                  </a:lnTo>
                  <a:lnTo>
                    <a:pt x="40" y="20"/>
                  </a:lnTo>
                  <a:lnTo>
                    <a:pt x="40" y="22"/>
                  </a:lnTo>
                  <a:lnTo>
                    <a:pt x="42" y="22"/>
                  </a:lnTo>
                  <a:lnTo>
                    <a:pt x="43" y="25"/>
                  </a:lnTo>
                  <a:lnTo>
                    <a:pt x="43" y="28"/>
                  </a:lnTo>
                  <a:lnTo>
                    <a:pt x="42" y="29"/>
                  </a:lnTo>
                  <a:lnTo>
                    <a:pt x="42" y="30"/>
                  </a:lnTo>
                  <a:lnTo>
                    <a:pt x="54" y="28"/>
                  </a:lnTo>
                </a:path>
              </a:pathLst>
            </a:custGeom>
            <a:solidFill>
              <a:srgbClr val="DFEBEB"/>
            </a:solidFill>
            <a:ln w="127000" cap="rnd">
              <a:noFill/>
              <a:round/>
              <a:headEnd/>
              <a:tailEnd/>
            </a:ln>
          </p:spPr>
          <p:txBody>
            <a:bodyPr>
              <a:prstTxWarp prst="textNoShape">
                <a:avLst/>
              </a:prstTxWarp>
            </a:bodyPr>
            <a:lstStyle/>
            <a:p>
              <a:endParaRPr lang="en-US"/>
            </a:p>
          </p:txBody>
        </p:sp>
        <p:sp>
          <p:nvSpPr>
            <p:cNvPr id="25656" name="Freeform 93"/>
            <p:cNvSpPr>
              <a:spLocks/>
            </p:cNvSpPr>
            <p:nvPr/>
          </p:nvSpPr>
          <p:spPr bwMode="auto">
            <a:xfrm>
              <a:off x="4749" y="2795"/>
              <a:ext cx="67" cy="34"/>
            </a:xfrm>
            <a:custGeom>
              <a:avLst/>
              <a:gdLst>
                <a:gd name="T0" fmla="*/ 66 w 67"/>
                <a:gd name="T1" fmla="*/ 32 h 34"/>
                <a:gd name="T2" fmla="*/ 65 w 67"/>
                <a:gd name="T3" fmla="*/ 29 h 34"/>
                <a:gd name="T4" fmla="*/ 65 w 67"/>
                <a:gd name="T5" fmla="*/ 26 h 34"/>
                <a:gd name="T6" fmla="*/ 63 w 67"/>
                <a:gd name="T7" fmla="*/ 22 h 34"/>
                <a:gd name="T8" fmla="*/ 59 w 67"/>
                <a:gd name="T9" fmla="*/ 21 h 34"/>
                <a:gd name="T10" fmla="*/ 59 w 67"/>
                <a:gd name="T11" fmla="*/ 19 h 34"/>
                <a:gd name="T12" fmla="*/ 58 w 67"/>
                <a:gd name="T13" fmla="*/ 17 h 34"/>
                <a:gd name="T14" fmla="*/ 55 w 67"/>
                <a:gd name="T15" fmla="*/ 17 h 34"/>
                <a:gd name="T16" fmla="*/ 51 w 67"/>
                <a:gd name="T17" fmla="*/ 17 h 34"/>
                <a:gd name="T18" fmla="*/ 50 w 67"/>
                <a:gd name="T19" fmla="*/ 15 h 34"/>
                <a:gd name="T20" fmla="*/ 46 w 67"/>
                <a:gd name="T21" fmla="*/ 14 h 34"/>
                <a:gd name="T22" fmla="*/ 42 w 67"/>
                <a:gd name="T23" fmla="*/ 13 h 34"/>
                <a:gd name="T24" fmla="*/ 39 w 67"/>
                <a:gd name="T25" fmla="*/ 11 h 34"/>
                <a:gd name="T26" fmla="*/ 35 w 67"/>
                <a:gd name="T27" fmla="*/ 11 h 34"/>
                <a:gd name="T28" fmla="*/ 30 w 67"/>
                <a:gd name="T29" fmla="*/ 9 h 34"/>
                <a:gd name="T30" fmla="*/ 28 w 67"/>
                <a:gd name="T31" fmla="*/ 8 h 34"/>
                <a:gd name="T32" fmla="*/ 20 w 67"/>
                <a:gd name="T33" fmla="*/ 5 h 34"/>
                <a:gd name="T34" fmla="*/ 19 w 67"/>
                <a:gd name="T35" fmla="*/ 5 h 34"/>
                <a:gd name="T36" fmla="*/ 15 w 67"/>
                <a:gd name="T37" fmla="*/ 2 h 34"/>
                <a:gd name="T38" fmla="*/ 11 w 67"/>
                <a:gd name="T39" fmla="*/ 3 h 34"/>
                <a:gd name="T40" fmla="*/ 8 w 67"/>
                <a:gd name="T41" fmla="*/ 2 h 34"/>
                <a:gd name="T42" fmla="*/ 7 w 67"/>
                <a:gd name="T43" fmla="*/ 0 h 34"/>
                <a:gd name="T44" fmla="*/ 4 w 67"/>
                <a:gd name="T45" fmla="*/ 0 h 34"/>
                <a:gd name="T46" fmla="*/ 1 w 67"/>
                <a:gd name="T47" fmla="*/ 1 h 34"/>
                <a:gd name="T48" fmla="*/ 3 w 67"/>
                <a:gd name="T49" fmla="*/ 2 h 34"/>
                <a:gd name="T50" fmla="*/ 0 w 67"/>
                <a:gd name="T51" fmla="*/ 4 h 34"/>
                <a:gd name="T52" fmla="*/ 1 w 67"/>
                <a:gd name="T53" fmla="*/ 7 h 34"/>
                <a:gd name="T54" fmla="*/ 3 w 67"/>
                <a:gd name="T55" fmla="*/ 11 h 34"/>
                <a:gd name="T56" fmla="*/ 5 w 67"/>
                <a:gd name="T57" fmla="*/ 11 h 34"/>
                <a:gd name="T58" fmla="*/ 5 w 67"/>
                <a:gd name="T59" fmla="*/ 12 h 34"/>
                <a:gd name="T60" fmla="*/ 8 w 67"/>
                <a:gd name="T61" fmla="*/ 13 h 34"/>
                <a:gd name="T62" fmla="*/ 11 w 67"/>
                <a:gd name="T63" fmla="*/ 13 h 34"/>
                <a:gd name="T64" fmla="*/ 13 w 67"/>
                <a:gd name="T65" fmla="*/ 13 h 34"/>
                <a:gd name="T66" fmla="*/ 15 w 67"/>
                <a:gd name="T67" fmla="*/ 14 h 34"/>
                <a:gd name="T68" fmla="*/ 19 w 67"/>
                <a:gd name="T69" fmla="*/ 15 h 34"/>
                <a:gd name="T70" fmla="*/ 22 w 67"/>
                <a:gd name="T71" fmla="*/ 15 h 34"/>
                <a:gd name="T72" fmla="*/ 23 w 67"/>
                <a:gd name="T73" fmla="*/ 16 h 34"/>
                <a:gd name="T74" fmla="*/ 31 w 67"/>
                <a:gd name="T75" fmla="*/ 17 h 34"/>
                <a:gd name="T76" fmla="*/ 32 w 67"/>
                <a:gd name="T77" fmla="*/ 19 h 34"/>
                <a:gd name="T78" fmla="*/ 35 w 67"/>
                <a:gd name="T79" fmla="*/ 19 h 34"/>
                <a:gd name="T80" fmla="*/ 38 w 67"/>
                <a:gd name="T81" fmla="*/ 20 h 34"/>
                <a:gd name="T82" fmla="*/ 40 w 67"/>
                <a:gd name="T83" fmla="*/ 19 h 34"/>
                <a:gd name="T84" fmla="*/ 42 w 67"/>
                <a:gd name="T85" fmla="*/ 20 h 34"/>
                <a:gd name="T86" fmla="*/ 44 w 67"/>
                <a:gd name="T87" fmla="*/ 20 h 34"/>
                <a:gd name="T88" fmla="*/ 44 w 67"/>
                <a:gd name="T89" fmla="*/ 23 h 34"/>
                <a:gd name="T90" fmla="*/ 48 w 67"/>
                <a:gd name="T91" fmla="*/ 22 h 34"/>
                <a:gd name="T92" fmla="*/ 50 w 67"/>
                <a:gd name="T93" fmla="*/ 23 h 34"/>
                <a:gd name="T94" fmla="*/ 50 w 67"/>
                <a:gd name="T95" fmla="*/ 24 h 34"/>
                <a:gd name="T96" fmla="*/ 51 w 67"/>
                <a:gd name="T97" fmla="*/ 27 h 34"/>
                <a:gd name="T98" fmla="*/ 51 w 67"/>
                <a:gd name="T99" fmla="*/ 30 h 34"/>
                <a:gd name="T100" fmla="*/ 53 w 67"/>
                <a:gd name="T101" fmla="*/ 32 h 34"/>
                <a:gd name="T102" fmla="*/ 53 w 67"/>
                <a:gd name="T103" fmla="*/ 33 h 34"/>
                <a:gd name="T104" fmla="*/ 66 w 67"/>
                <a:gd name="T105" fmla="*/ 32 h 3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7"/>
                <a:gd name="T160" fmla="*/ 0 h 34"/>
                <a:gd name="T161" fmla="*/ 67 w 67"/>
                <a:gd name="T162" fmla="*/ 34 h 3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7" h="34">
                  <a:moveTo>
                    <a:pt x="66" y="32"/>
                  </a:moveTo>
                  <a:lnTo>
                    <a:pt x="65" y="29"/>
                  </a:lnTo>
                  <a:lnTo>
                    <a:pt x="65" y="26"/>
                  </a:lnTo>
                  <a:lnTo>
                    <a:pt x="63" y="22"/>
                  </a:lnTo>
                  <a:lnTo>
                    <a:pt x="59" y="21"/>
                  </a:lnTo>
                  <a:lnTo>
                    <a:pt x="59" y="19"/>
                  </a:lnTo>
                  <a:lnTo>
                    <a:pt x="58" y="17"/>
                  </a:lnTo>
                  <a:lnTo>
                    <a:pt x="55" y="17"/>
                  </a:lnTo>
                  <a:lnTo>
                    <a:pt x="51" y="17"/>
                  </a:lnTo>
                  <a:lnTo>
                    <a:pt x="50" y="15"/>
                  </a:lnTo>
                  <a:lnTo>
                    <a:pt x="46" y="14"/>
                  </a:lnTo>
                  <a:lnTo>
                    <a:pt x="42" y="13"/>
                  </a:lnTo>
                  <a:lnTo>
                    <a:pt x="39" y="11"/>
                  </a:lnTo>
                  <a:lnTo>
                    <a:pt x="35" y="11"/>
                  </a:lnTo>
                  <a:lnTo>
                    <a:pt x="30" y="9"/>
                  </a:lnTo>
                  <a:lnTo>
                    <a:pt x="28" y="8"/>
                  </a:lnTo>
                  <a:lnTo>
                    <a:pt x="20" y="5"/>
                  </a:lnTo>
                  <a:lnTo>
                    <a:pt x="19" y="5"/>
                  </a:lnTo>
                  <a:lnTo>
                    <a:pt x="15" y="2"/>
                  </a:lnTo>
                  <a:lnTo>
                    <a:pt x="11" y="3"/>
                  </a:lnTo>
                  <a:lnTo>
                    <a:pt x="8" y="2"/>
                  </a:lnTo>
                  <a:lnTo>
                    <a:pt x="7" y="0"/>
                  </a:lnTo>
                  <a:lnTo>
                    <a:pt x="4" y="0"/>
                  </a:lnTo>
                  <a:lnTo>
                    <a:pt x="1" y="1"/>
                  </a:lnTo>
                  <a:lnTo>
                    <a:pt x="3" y="2"/>
                  </a:lnTo>
                  <a:lnTo>
                    <a:pt x="0" y="4"/>
                  </a:lnTo>
                  <a:lnTo>
                    <a:pt x="1" y="7"/>
                  </a:lnTo>
                  <a:lnTo>
                    <a:pt x="3" y="11"/>
                  </a:lnTo>
                  <a:lnTo>
                    <a:pt x="5" y="11"/>
                  </a:lnTo>
                  <a:lnTo>
                    <a:pt x="5" y="12"/>
                  </a:lnTo>
                  <a:lnTo>
                    <a:pt x="8" y="13"/>
                  </a:lnTo>
                  <a:lnTo>
                    <a:pt x="11" y="13"/>
                  </a:lnTo>
                  <a:lnTo>
                    <a:pt x="13" y="13"/>
                  </a:lnTo>
                  <a:lnTo>
                    <a:pt x="15" y="14"/>
                  </a:lnTo>
                  <a:lnTo>
                    <a:pt x="19" y="15"/>
                  </a:lnTo>
                  <a:lnTo>
                    <a:pt x="22" y="15"/>
                  </a:lnTo>
                  <a:lnTo>
                    <a:pt x="23" y="16"/>
                  </a:lnTo>
                  <a:lnTo>
                    <a:pt x="31" y="17"/>
                  </a:lnTo>
                  <a:lnTo>
                    <a:pt x="32" y="19"/>
                  </a:lnTo>
                  <a:lnTo>
                    <a:pt x="35" y="19"/>
                  </a:lnTo>
                  <a:lnTo>
                    <a:pt x="38" y="20"/>
                  </a:lnTo>
                  <a:lnTo>
                    <a:pt x="40" y="19"/>
                  </a:lnTo>
                  <a:lnTo>
                    <a:pt x="42" y="20"/>
                  </a:lnTo>
                  <a:lnTo>
                    <a:pt x="44" y="20"/>
                  </a:lnTo>
                  <a:lnTo>
                    <a:pt x="44" y="23"/>
                  </a:lnTo>
                  <a:lnTo>
                    <a:pt x="48" y="22"/>
                  </a:lnTo>
                  <a:lnTo>
                    <a:pt x="50" y="23"/>
                  </a:lnTo>
                  <a:lnTo>
                    <a:pt x="50" y="24"/>
                  </a:lnTo>
                  <a:lnTo>
                    <a:pt x="51" y="27"/>
                  </a:lnTo>
                  <a:lnTo>
                    <a:pt x="51" y="30"/>
                  </a:lnTo>
                  <a:lnTo>
                    <a:pt x="53" y="32"/>
                  </a:lnTo>
                  <a:lnTo>
                    <a:pt x="53" y="33"/>
                  </a:lnTo>
                  <a:lnTo>
                    <a:pt x="66" y="32"/>
                  </a:lnTo>
                </a:path>
              </a:pathLst>
            </a:custGeom>
            <a:noFill/>
            <a:ln w="12700" cap="rnd">
              <a:solidFill>
                <a:srgbClr val="000000"/>
              </a:solidFill>
              <a:round/>
              <a:headEnd/>
              <a:tailEnd/>
            </a:ln>
          </p:spPr>
          <p:txBody>
            <a:bodyPr>
              <a:prstTxWarp prst="textNoShape">
                <a:avLst/>
              </a:prstTxWarp>
            </a:bodyPr>
            <a:lstStyle/>
            <a:p>
              <a:endParaRPr lang="en-US"/>
            </a:p>
          </p:txBody>
        </p:sp>
        <p:sp>
          <p:nvSpPr>
            <p:cNvPr id="25657" name="Freeform 94"/>
            <p:cNvSpPr>
              <a:spLocks/>
            </p:cNvSpPr>
            <p:nvPr/>
          </p:nvSpPr>
          <p:spPr bwMode="auto">
            <a:xfrm>
              <a:off x="4773" y="2787"/>
              <a:ext cx="49" cy="32"/>
            </a:xfrm>
            <a:custGeom>
              <a:avLst/>
              <a:gdLst>
                <a:gd name="T0" fmla="*/ 0 w 49"/>
                <a:gd name="T1" fmla="*/ 0 h 32"/>
                <a:gd name="T2" fmla="*/ 0 w 49"/>
                <a:gd name="T3" fmla="*/ 0 h 32"/>
                <a:gd name="T4" fmla="*/ 1 w 49"/>
                <a:gd name="T5" fmla="*/ 3 h 32"/>
                <a:gd name="T6" fmla="*/ 4 w 49"/>
                <a:gd name="T7" fmla="*/ 4 h 32"/>
                <a:gd name="T8" fmla="*/ 7 w 49"/>
                <a:gd name="T9" fmla="*/ 7 h 32"/>
                <a:gd name="T10" fmla="*/ 9 w 49"/>
                <a:gd name="T11" fmla="*/ 8 h 32"/>
                <a:gd name="T12" fmla="*/ 12 w 49"/>
                <a:gd name="T13" fmla="*/ 9 h 32"/>
                <a:gd name="T14" fmla="*/ 15 w 49"/>
                <a:gd name="T15" fmla="*/ 9 h 32"/>
                <a:gd name="T16" fmla="*/ 17 w 49"/>
                <a:gd name="T17" fmla="*/ 9 h 32"/>
                <a:gd name="T18" fmla="*/ 20 w 49"/>
                <a:gd name="T19" fmla="*/ 11 h 32"/>
                <a:gd name="T20" fmla="*/ 23 w 49"/>
                <a:gd name="T21" fmla="*/ 12 h 32"/>
                <a:gd name="T22" fmla="*/ 25 w 49"/>
                <a:gd name="T23" fmla="*/ 13 h 32"/>
                <a:gd name="T24" fmla="*/ 28 w 49"/>
                <a:gd name="T25" fmla="*/ 14 h 32"/>
                <a:gd name="T26" fmla="*/ 31 w 49"/>
                <a:gd name="T27" fmla="*/ 14 h 32"/>
                <a:gd name="T28" fmla="*/ 33 w 49"/>
                <a:gd name="T29" fmla="*/ 16 h 32"/>
                <a:gd name="T30" fmla="*/ 35 w 49"/>
                <a:gd name="T31" fmla="*/ 17 h 32"/>
                <a:gd name="T32" fmla="*/ 36 w 49"/>
                <a:gd name="T33" fmla="*/ 18 h 32"/>
                <a:gd name="T34" fmla="*/ 39 w 49"/>
                <a:gd name="T35" fmla="*/ 18 h 32"/>
                <a:gd name="T36" fmla="*/ 39 w 49"/>
                <a:gd name="T37" fmla="*/ 20 h 32"/>
                <a:gd name="T38" fmla="*/ 40 w 49"/>
                <a:gd name="T39" fmla="*/ 22 h 32"/>
                <a:gd name="T40" fmla="*/ 41 w 49"/>
                <a:gd name="T41" fmla="*/ 26 h 32"/>
                <a:gd name="T42" fmla="*/ 43 w 49"/>
                <a:gd name="T43" fmla="*/ 29 h 32"/>
                <a:gd name="T44" fmla="*/ 43 w 49"/>
                <a:gd name="T45" fmla="*/ 31 h 32"/>
                <a:gd name="T46" fmla="*/ 48 w 49"/>
                <a:gd name="T47" fmla="*/ 29 h 32"/>
                <a:gd name="T48" fmla="*/ 47 w 49"/>
                <a:gd name="T49" fmla="*/ 27 h 32"/>
                <a:gd name="T50" fmla="*/ 45 w 49"/>
                <a:gd name="T51" fmla="*/ 24 h 32"/>
                <a:gd name="T52" fmla="*/ 45 w 49"/>
                <a:gd name="T53" fmla="*/ 23 h 32"/>
                <a:gd name="T54" fmla="*/ 45 w 49"/>
                <a:gd name="T55" fmla="*/ 21 h 32"/>
                <a:gd name="T56" fmla="*/ 45 w 49"/>
                <a:gd name="T57" fmla="*/ 20 h 32"/>
                <a:gd name="T58" fmla="*/ 44 w 49"/>
                <a:gd name="T59" fmla="*/ 19 h 32"/>
                <a:gd name="T60" fmla="*/ 44 w 49"/>
                <a:gd name="T61" fmla="*/ 17 h 32"/>
                <a:gd name="T62" fmla="*/ 40 w 49"/>
                <a:gd name="T63" fmla="*/ 17 h 32"/>
                <a:gd name="T64" fmla="*/ 37 w 49"/>
                <a:gd name="T65" fmla="*/ 15 h 32"/>
                <a:gd name="T66" fmla="*/ 35 w 49"/>
                <a:gd name="T67" fmla="*/ 14 h 32"/>
                <a:gd name="T68" fmla="*/ 32 w 49"/>
                <a:gd name="T69" fmla="*/ 13 h 32"/>
                <a:gd name="T70" fmla="*/ 29 w 49"/>
                <a:gd name="T71" fmla="*/ 11 h 32"/>
                <a:gd name="T72" fmla="*/ 27 w 49"/>
                <a:gd name="T73" fmla="*/ 11 h 32"/>
                <a:gd name="T74" fmla="*/ 27 w 49"/>
                <a:gd name="T75" fmla="*/ 10 h 32"/>
                <a:gd name="T76" fmla="*/ 25 w 49"/>
                <a:gd name="T77" fmla="*/ 10 h 32"/>
                <a:gd name="T78" fmla="*/ 24 w 49"/>
                <a:gd name="T79" fmla="*/ 8 h 32"/>
                <a:gd name="T80" fmla="*/ 21 w 49"/>
                <a:gd name="T81" fmla="*/ 8 h 32"/>
                <a:gd name="T82" fmla="*/ 21 w 49"/>
                <a:gd name="T83" fmla="*/ 7 h 32"/>
                <a:gd name="T84" fmla="*/ 19 w 49"/>
                <a:gd name="T85" fmla="*/ 7 h 32"/>
                <a:gd name="T86" fmla="*/ 17 w 49"/>
                <a:gd name="T87" fmla="*/ 7 h 32"/>
                <a:gd name="T88" fmla="*/ 17 w 49"/>
                <a:gd name="T89" fmla="*/ 5 h 32"/>
                <a:gd name="T90" fmla="*/ 15 w 49"/>
                <a:gd name="T91" fmla="*/ 6 h 32"/>
                <a:gd name="T92" fmla="*/ 13 w 49"/>
                <a:gd name="T93" fmla="*/ 5 h 32"/>
                <a:gd name="T94" fmla="*/ 11 w 49"/>
                <a:gd name="T95" fmla="*/ 5 h 32"/>
                <a:gd name="T96" fmla="*/ 11 w 49"/>
                <a:gd name="T97" fmla="*/ 3 h 32"/>
                <a:gd name="T98" fmla="*/ 8 w 49"/>
                <a:gd name="T99" fmla="*/ 3 h 32"/>
                <a:gd name="T100" fmla="*/ 8 w 49"/>
                <a:gd name="T101" fmla="*/ 2 h 32"/>
                <a:gd name="T102" fmla="*/ 5 w 49"/>
                <a:gd name="T103" fmla="*/ 3 h 32"/>
                <a:gd name="T104" fmla="*/ 3 w 49"/>
                <a:gd name="T105" fmla="*/ 2 h 32"/>
                <a:gd name="T106" fmla="*/ 0 w 49"/>
                <a:gd name="T107" fmla="*/ 0 h 3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
                <a:gd name="T163" fmla="*/ 0 h 32"/>
                <a:gd name="T164" fmla="*/ 49 w 49"/>
                <a:gd name="T165" fmla="*/ 32 h 3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 h="32">
                  <a:moveTo>
                    <a:pt x="0" y="0"/>
                  </a:moveTo>
                  <a:lnTo>
                    <a:pt x="0" y="0"/>
                  </a:lnTo>
                  <a:lnTo>
                    <a:pt x="1" y="3"/>
                  </a:lnTo>
                  <a:lnTo>
                    <a:pt x="4" y="4"/>
                  </a:lnTo>
                  <a:lnTo>
                    <a:pt x="7" y="7"/>
                  </a:lnTo>
                  <a:lnTo>
                    <a:pt x="9" y="8"/>
                  </a:lnTo>
                  <a:lnTo>
                    <a:pt x="12" y="9"/>
                  </a:lnTo>
                  <a:lnTo>
                    <a:pt x="15" y="9"/>
                  </a:lnTo>
                  <a:lnTo>
                    <a:pt x="17" y="9"/>
                  </a:lnTo>
                  <a:lnTo>
                    <a:pt x="20" y="11"/>
                  </a:lnTo>
                  <a:lnTo>
                    <a:pt x="23" y="12"/>
                  </a:lnTo>
                  <a:lnTo>
                    <a:pt x="25" y="13"/>
                  </a:lnTo>
                  <a:lnTo>
                    <a:pt x="28" y="14"/>
                  </a:lnTo>
                  <a:lnTo>
                    <a:pt x="31" y="14"/>
                  </a:lnTo>
                  <a:lnTo>
                    <a:pt x="33" y="16"/>
                  </a:lnTo>
                  <a:lnTo>
                    <a:pt x="35" y="17"/>
                  </a:lnTo>
                  <a:lnTo>
                    <a:pt x="36" y="18"/>
                  </a:lnTo>
                  <a:lnTo>
                    <a:pt x="39" y="18"/>
                  </a:lnTo>
                  <a:lnTo>
                    <a:pt x="39" y="20"/>
                  </a:lnTo>
                  <a:lnTo>
                    <a:pt x="40" y="22"/>
                  </a:lnTo>
                  <a:lnTo>
                    <a:pt x="41" y="26"/>
                  </a:lnTo>
                  <a:lnTo>
                    <a:pt x="43" y="29"/>
                  </a:lnTo>
                  <a:lnTo>
                    <a:pt x="43" y="31"/>
                  </a:lnTo>
                  <a:lnTo>
                    <a:pt x="48" y="29"/>
                  </a:lnTo>
                  <a:lnTo>
                    <a:pt x="47" y="27"/>
                  </a:lnTo>
                  <a:lnTo>
                    <a:pt x="45" y="24"/>
                  </a:lnTo>
                  <a:lnTo>
                    <a:pt x="45" y="23"/>
                  </a:lnTo>
                  <a:lnTo>
                    <a:pt x="45" y="21"/>
                  </a:lnTo>
                  <a:lnTo>
                    <a:pt x="45" y="20"/>
                  </a:lnTo>
                  <a:lnTo>
                    <a:pt x="44" y="19"/>
                  </a:lnTo>
                  <a:lnTo>
                    <a:pt x="44" y="17"/>
                  </a:lnTo>
                  <a:lnTo>
                    <a:pt x="40" y="17"/>
                  </a:lnTo>
                  <a:lnTo>
                    <a:pt x="37" y="15"/>
                  </a:lnTo>
                  <a:lnTo>
                    <a:pt x="35" y="14"/>
                  </a:lnTo>
                  <a:lnTo>
                    <a:pt x="32" y="13"/>
                  </a:lnTo>
                  <a:lnTo>
                    <a:pt x="29" y="11"/>
                  </a:lnTo>
                  <a:lnTo>
                    <a:pt x="27" y="11"/>
                  </a:lnTo>
                  <a:lnTo>
                    <a:pt x="27" y="10"/>
                  </a:lnTo>
                  <a:lnTo>
                    <a:pt x="25" y="10"/>
                  </a:lnTo>
                  <a:lnTo>
                    <a:pt x="24" y="8"/>
                  </a:lnTo>
                  <a:lnTo>
                    <a:pt x="21" y="8"/>
                  </a:lnTo>
                  <a:lnTo>
                    <a:pt x="21" y="7"/>
                  </a:lnTo>
                  <a:lnTo>
                    <a:pt x="19" y="7"/>
                  </a:lnTo>
                  <a:lnTo>
                    <a:pt x="17" y="7"/>
                  </a:lnTo>
                  <a:lnTo>
                    <a:pt x="17" y="5"/>
                  </a:lnTo>
                  <a:lnTo>
                    <a:pt x="15" y="6"/>
                  </a:lnTo>
                  <a:lnTo>
                    <a:pt x="13" y="5"/>
                  </a:lnTo>
                  <a:lnTo>
                    <a:pt x="11" y="5"/>
                  </a:lnTo>
                  <a:lnTo>
                    <a:pt x="11" y="3"/>
                  </a:lnTo>
                  <a:lnTo>
                    <a:pt x="8" y="3"/>
                  </a:lnTo>
                  <a:lnTo>
                    <a:pt x="8" y="2"/>
                  </a:lnTo>
                  <a:lnTo>
                    <a:pt x="5" y="3"/>
                  </a:lnTo>
                  <a:lnTo>
                    <a:pt x="3" y="2"/>
                  </a:lnTo>
                  <a:lnTo>
                    <a:pt x="0" y="0"/>
                  </a:lnTo>
                </a:path>
              </a:pathLst>
            </a:custGeom>
            <a:solidFill>
              <a:srgbClr val="B3CCCC"/>
            </a:solidFill>
            <a:ln w="127000" cap="rnd">
              <a:noFill/>
              <a:round/>
              <a:headEnd/>
              <a:tailEnd/>
            </a:ln>
          </p:spPr>
          <p:txBody>
            <a:bodyPr>
              <a:prstTxWarp prst="textNoShape">
                <a:avLst/>
              </a:prstTxWarp>
            </a:bodyPr>
            <a:lstStyle/>
            <a:p>
              <a:endParaRPr lang="en-US"/>
            </a:p>
          </p:txBody>
        </p:sp>
        <p:sp>
          <p:nvSpPr>
            <p:cNvPr id="25658" name="Freeform 95"/>
            <p:cNvSpPr>
              <a:spLocks/>
            </p:cNvSpPr>
            <p:nvPr/>
          </p:nvSpPr>
          <p:spPr bwMode="auto">
            <a:xfrm>
              <a:off x="4753" y="2801"/>
              <a:ext cx="44" cy="25"/>
            </a:xfrm>
            <a:custGeom>
              <a:avLst/>
              <a:gdLst>
                <a:gd name="T0" fmla="*/ 0 w 44"/>
                <a:gd name="T1" fmla="*/ 0 h 25"/>
                <a:gd name="T2" fmla="*/ 0 w 44"/>
                <a:gd name="T3" fmla="*/ 0 h 25"/>
                <a:gd name="T4" fmla="*/ 0 w 44"/>
                <a:gd name="T5" fmla="*/ 1 h 25"/>
                <a:gd name="T6" fmla="*/ 0 w 44"/>
                <a:gd name="T7" fmla="*/ 2 h 25"/>
                <a:gd name="T8" fmla="*/ 0 w 44"/>
                <a:gd name="T9" fmla="*/ 4 h 25"/>
                <a:gd name="T10" fmla="*/ 3 w 44"/>
                <a:gd name="T11" fmla="*/ 5 h 25"/>
                <a:gd name="T12" fmla="*/ 3 w 44"/>
                <a:gd name="T13" fmla="*/ 6 h 25"/>
                <a:gd name="T14" fmla="*/ 5 w 44"/>
                <a:gd name="T15" fmla="*/ 6 h 25"/>
                <a:gd name="T16" fmla="*/ 8 w 44"/>
                <a:gd name="T17" fmla="*/ 6 h 25"/>
                <a:gd name="T18" fmla="*/ 8 w 44"/>
                <a:gd name="T19" fmla="*/ 7 h 25"/>
                <a:gd name="T20" fmla="*/ 12 w 44"/>
                <a:gd name="T21" fmla="*/ 8 h 25"/>
                <a:gd name="T22" fmla="*/ 15 w 44"/>
                <a:gd name="T23" fmla="*/ 8 h 25"/>
                <a:gd name="T24" fmla="*/ 16 w 44"/>
                <a:gd name="T25" fmla="*/ 9 h 25"/>
                <a:gd name="T26" fmla="*/ 19 w 44"/>
                <a:gd name="T27" fmla="*/ 10 h 25"/>
                <a:gd name="T28" fmla="*/ 22 w 44"/>
                <a:gd name="T29" fmla="*/ 10 h 25"/>
                <a:gd name="T30" fmla="*/ 24 w 44"/>
                <a:gd name="T31" fmla="*/ 12 h 25"/>
                <a:gd name="T32" fmla="*/ 27 w 44"/>
                <a:gd name="T33" fmla="*/ 12 h 25"/>
                <a:gd name="T34" fmla="*/ 28 w 44"/>
                <a:gd name="T35" fmla="*/ 12 h 25"/>
                <a:gd name="T36" fmla="*/ 30 w 44"/>
                <a:gd name="T37" fmla="*/ 13 h 25"/>
                <a:gd name="T38" fmla="*/ 32 w 44"/>
                <a:gd name="T39" fmla="*/ 13 h 25"/>
                <a:gd name="T40" fmla="*/ 36 w 44"/>
                <a:gd name="T41" fmla="*/ 14 h 25"/>
                <a:gd name="T42" fmla="*/ 39 w 44"/>
                <a:gd name="T43" fmla="*/ 15 h 25"/>
                <a:gd name="T44" fmla="*/ 39 w 44"/>
                <a:gd name="T45" fmla="*/ 17 h 25"/>
                <a:gd name="T46" fmla="*/ 40 w 44"/>
                <a:gd name="T47" fmla="*/ 20 h 25"/>
                <a:gd name="T48" fmla="*/ 42 w 44"/>
                <a:gd name="T49" fmla="*/ 23 h 25"/>
                <a:gd name="T50" fmla="*/ 42 w 44"/>
                <a:gd name="T51" fmla="*/ 24 h 25"/>
                <a:gd name="T52" fmla="*/ 43 w 44"/>
                <a:gd name="T53" fmla="*/ 23 h 25"/>
                <a:gd name="T54" fmla="*/ 42 w 44"/>
                <a:gd name="T55" fmla="*/ 22 h 25"/>
                <a:gd name="T56" fmla="*/ 42 w 44"/>
                <a:gd name="T57" fmla="*/ 20 h 25"/>
                <a:gd name="T58" fmla="*/ 40 w 44"/>
                <a:gd name="T59" fmla="*/ 17 h 25"/>
                <a:gd name="T60" fmla="*/ 40 w 44"/>
                <a:gd name="T61" fmla="*/ 15 h 25"/>
                <a:gd name="T62" fmla="*/ 40 w 44"/>
                <a:gd name="T63" fmla="*/ 14 h 25"/>
                <a:gd name="T64" fmla="*/ 39 w 44"/>
                <a:gd name="T65" fmla="*/ 12 h 25"/>
                <a:gd name="T66" fmla="*/ 38 w 44"/>
                <a:gd name="T67" fmla="*/ 12 h 25"/>
                <a:gd name="T68" fmla="*/ 38 w 44"/>
                <a:gd name="T69" fmla="*/ 11 h 25"/>
                <a:gd name="T70" fmla="*/ 35 w 44"/>
                <a:gd name="T71" fmla="*/ 11 h 25"/>
                <a:gd name="T72" fmla="*/ 32 w 44"/>
                <a:gd name="T73" fmla="*/ 12 h 25"/>
                <a:gd name="T74" fmla="*/ 32 w 44"/>
                <a:gd name="T75" fmla="*/ 11 h 25"/>
                <a:gd name="T76" fmla="*/ 30 w 44"/>
                <a:gd name="T77" fmla="*/ 11 h 25"/>
                <a:gd name="T78" fmla="*/ 28 w 44"/>
                <a:gd name="T79" fmla="*/ 9 h 25"/>
                <a:gd name="T80" fmla="*/ 27 w 44"/>
                <a:gd name="T81" fmla="*/ 9 h 25"/>
                <a:gd name="T82" fmla="*/ 26 w 44"/>
                <a:gd name="T83" fmla="*/ 10 h 25"/>
                <a:gd name="T84" fmla="*/ 23 w 44"/>
                <a:gd name="T85" fmla="*/ 9 h 25"/>
                <a:gd name="T86" fmla="*/ 22 w 44"/>
                <a:gd name="T87" fmla="*/ 7 h 25"/>
                <a:gd name="T88" fmla="*/ 17 w 44"/>
                <a:gd name="T89" fmla="*/ 5 h 25"/>
                <a:gd name="T90" fmla="*/ 15 w 44"/>
                <a:gd name="T91" fmla="*/ 6 h 25"/>
                <a:gd name="T92" fmla="*/ 15 w 44"/>
                <a:gd name="T93" fmla="*/ 5 h 25"/>
                <a:gd name="T94" fmla="*/ 13 w 44"/>
                <a:gd name="T95" fmla="*/ 5 h 25"/>
                <a:gd name="T96" fmla="*/ 11 w 44"/>
                <a:gd name="T97" fmla="*/ 5 h 25"/>
                <a:gd name="T98" fmla="*/ 11 w 44"/>
                <a:gd name="T99" fmla="*/ 4 h 25"/>
                <a:gd name="T100" fmla="*/ 8 w 44"/>
                <a:gd name="T101" fmla="*/ 5 h 25"/>
                <a:gd name="T102" fmla="*/ 7 w 44"/>
                <a:gd name="T103" fmla="*/ 3 h 25"/>
                <a:gd name="T104" fmla="*/ 4 w 44"/>
                <a:gd name="T105" fmla="*/ 2 h 25"/>
                <a:gd name="T106" fmla="*/ 1 w 44"/>
                <a:gd name="T107" fmla="*/ 2 h 25"/>
                <a:gd name="T108" fmla="*/ 1 w 44"/>
                <a:gd name="T109" fmla="*/ 0 h 25"/>
                <a:gd name="T110" fmla="*/ 0 w 44"/>
                <a:gd name="T111" fmla="*/ 1 h 25"/>
                <a:gd name="T112" fmla="*/ 0 w 44"/>
                <a:gd name="T113" fmla="*/ 0 h 2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4"/>
                <a:gd name="T172" fmla="*/ 0 h 25"/>
                <a:gd name="T173" fmla="*/ 44 w 44"/>
                <a:gd name="T174" fmla="*/ 25 h 2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4" h="25">
                  <a:moveTo>
                    <a:pt x="0" y="0"/>
                  </a:moveTo>
                  <a:lnTo>
                    <a:pt x="0" y="0"/>
                  </a:lnTo>
                  <a:lnTo>
                    <a:pt x="0" y="1"/>
                  </a:lnTo>
                  <a:lnTo>
                    <a:pt x="0" y="2"/>
                  </a:lnTo>
                  <a:lnTo>
                    <a:pt x="0" y="4"/>
                  </a:lnTo>
                  <a:lnTo>
                    <a:pt x="3" y="5"/>
                  </a:lnTo>
                  <a:lnTo>
                    <a:pt x="3" y="6"/>
                  </a:lnTo>
                  <a:lnTo>
                    <a:pt x="5" y="6"/>
                  </a:lnTo>
                  <a:lnTo>
                    <a:pt x="8" y="6"/>
                  </a:lnTo>
                  <a:lnTo>
                    <a:pt x="8" y="7"/>
                  </a:lnTo>
                  <a:lnTo>
                    <a:pt x="12" y="8"/>
                  </a:lnTo>
                  <a:lnTo>
                    <a:pt x="15" y="8"/>
                  </a:lnTo>
                  <a:lnTo>
                    <a:pt x="16" y="9"/>
                  </a:lnTo>
                  <a:lnTo>
                    <a:pt x="19" y="10"/>
                  </a:lnTo>
                  <a:lnTo>
                    <a:pt x="22" y="10"/>
                  </a:lnTo>
                  <a:lnTo>
                    <a:pt x="24" y="12"/>
                  </a:lnTo>
                  <a:lnTo>
                    <a:pt x="27" y="12"/>
                  </a:lnTo>
                  <a:lnTo>
                    <a:pt x="28" y="12"/>
                  </a:lnTo>
                  <a:lnTo>
                    <a:pt x="30" y="13"/>
                  </a:lnTo>
                  <a:lnTo>
                    <a:pt x="32" y="13"/>
                  </a:lnTo>
                  <a:lnTo>
                    <a:pt x="36" y="14"/>
                  </a:lnTo>
                  <a:lnTo>
                    <a:pt x="39" y="15"/>
                  </a:lnTo>
                  <a:lnTo>
                    <a:pt x="39" y="17"/>
                  </a:lnTo>
                  <a:lnTo>
                    <a:pt x="40" y="20"/>
                  </a:lnTo>
                  <a:lnTo>
                    <a:pt x="42" y="23"/>
                  </a:lnTo>
                  <a:lnTo>
                    <a:pt x="42" y="24"/>
                  </a:lnTo>
                  <a:lnTo>
                    <a:pt x="43" y="23"/>
                  </a:lnTo>
                  <a:lnTo>
                    <a:pt x="42" y="22"/>
                  </a:lnTo>
                  <a:lnTo>
                    <a:pt x="42" y="20"/>
                  </a:lnTo>
                  <a:lnTo>
                    <a:pt x="40" y="17"/>
                  </a:lnTo>
                  <a:lnTo>
                    <a:pt x="40" y="15"/>
                  </a:lnTo>
                  <a:lnTo>
                    <a:pt x="40" y="14"/>
                  </a:lnTo>
                  <a:lnTo>
                    <a:pt x="39" y="12"/>
                  </a:lnTo>
                  <a:lnTo>
                    <a:pt x="38" y="12"/>
                  </a:lnTo>
                  <a:lnTo>
                    <a:pt x="38" y="11"/>
                  </a:lnTo>
                  <a:lnTo>
                    <a:pt x="35" y="11"/>
                  </a:lnTo>
                  <a:lnTo>
                    <a:pt x="32" y="12"/>
                  </a:lnTo>
                  <a:lnTo>
                    <a:pt x="32" y="11"/>
                  </a:lnTo>
                  <a:lnTo>
                    <a:pt x="30" y="11"/>
                  </a:lnTo>
                  <a:lnTo>
                    <a:pt x="28" y="9"/>
                  </a:lnTo>
                  <a:lnTo>
                    <a:pt x="27" y="9"/>
                  </a:lnTo>
                  <a:lnTo>
                    <a:pt x="26" y="10"/>
                  </a:lnTo>
                  <a:lnTo>
                    <a:pt x="23" y="9"/>
                  </a:lnTo>
                  <a:lnTo>
                    <a:pt x="22" y="7"/>
                  </a:lnTo>
                  <a:lnTo>
                    <a:pt x="17" y="5"/>
                  </a:lnTo>
                  <a:lnTo>
                    <a:pt x="15" y="6"/>
                  </a:lnTo>
                  <a:lnTo>
                    <a:pt x="15" y="5"/>
                  </a:lnTo>
                  <a:lnTo>
                    <a:pt x="13" y="5"/>
                  </a:lnTo>
                  <a:lnTo>
                    <a:pt x="11" y="5"/>
                  </a:lnTo>
                  <a:lnTo>
                    <a:pt x="11" y="4"/>
                  </a:lnTo>
                  <a:lnTo>
                    <a:pt x="8" y="5"/>
                  </a:lnTo>
                  <a:lnTo>
                    <a:pt x="7" y="3"/>
                  </a:lnTo>
                  <a:lnTo>
                    <a:pt x="4" y="2"/>
                  </a:lnTo>
                  <a:lnTo>
                    <a:pt x="1" y="2"/>
                  </a:lnTo>
                  <a:lnTo>
                    <a:pt x="1" y="0"/>
                  </a:lnTo>
                  <a:lnTo>
                    <a:pt x="0" y="1"/>
                  </a:lnTo>
                  <a:lnTo>
                    <a:pt x="0" y="0"/>
                  </a:lnTo>
                </a:path>
              </a:pathLst>
            </a:custGeom>
            <a:solidFill>
              <a:srgbClr val="B3CCCC"/>
            </a:solidFill>
            <a:ln w="127000" cap="rnd">
              <a:noFill/>
              <a:round/>
              <a:headEnd/>
              <a:tailEnd/>
            </a:ln>
          </p:spPr>
          <p:txBody>
            <a:bodyPr>
              <a:prstTxWarp prst="textNoShape">
                <a:avLst/>
              </a:prstTxWarp>
            </a:bodyPr>
            <a:lstStyle/>
            <a:p>
              <a:endParaRPr lang="en-US"/>
            </a:p>
          </p:txBody>
        </p:sp>
        <p:sp>
          <p:nvSpPr>
            <p:cNvPr id="25659" name="Freeform 96"/>
            <p:cNvSpPr>
              <a:spLocks/>
            </p:cNvSpPr>
            <p:nvPr/>
          </p:nvSpPr>
          <p:spPr bwMode="auto">
            <a:xfrm>
              <a:off x="4753" y="2801"/>
              <a:ext cx="44" cy="24"/>
            </a:xfrm>
            <a:custGeom>
              <a:avLst/>
              <a:gdLst>
                <a:gd name="T0" fmla="*/ 0 w 44"/>
                <a:gd name="T1" fmla="*/ 0 h 24"/>
                <a:gd name="T2" fmla="*/ 0 w 44"/>
                <a:gd name="T3" fmla="*/ 2 h 24"/>
                <a:gd name="T4" fmla="*/ 4 w 44"/>
                <a:gd name="T5" fmla="*/ 3 h 24"/>
                <a:gd name="T6" fmla="*/ 8 w 44"/>
                <a:gd name="T7" fmla="*/ 5 h 24"/>
                <a:gd name="T8" fmla="*/ 11 w 44"/>
                <a:gd name="T9" fmla="*/ 5 h 24"/>
                <a:gd name="T10" fmla="*/ 13 w 44"/>
                <a:gd name="T11" fmla="*/ 6 h 24"/>
                <a:gd name="T12" fmla="*/ 17 w 44"/>
                <a:gd name="T13" fmla="*/ 5 h 24"/>
                <a:gd name="T14" fmla="*/ 22 w 44"/>
                <a:gd name="T15" fmla="*/ 7 h 24"/>
                <a:gd name="T16" fmla="*/ 23 w 44"/>
                <a:gd name="T17" fmla="*/ 8 h 24"/>
                <a:gd name="T18" fmla="*/ 26 w 44"/>
                <a:gd name="T19" fmla="*/ 10 h 24"/>
                <a:gd name="T20" fmla="*/ 30 w 44"/>
                <a:gd name="T21" fmla="*/ 11 h 24"/>
                <a:gd name="T22" fmla="*/ 32 w 44"/>
                <a:gd name="T23" fmla="*/ 12 h 24"/>
                <a:gd name="T24" fmla="*/ 35 w 44"/>
                <a:gd name="T25" fmla="*/ 12 h 24"/>
                <a:gd name="T26" fmla="*/ 39 w 44"/>
                <a:gd name="T27" fmla="*/ 14 h 24"/>
                <a:gd name="T28" fmla="*/ 40 w 44"/>
                <a:gd name="T29" fmla="*/ 15 h 24"/>
                <a:gd name="T30" fmla="*/ 42 w 44"/>
                <a:gd name="T31" fmla="*/ 18 h 24"/>
                <a:gd name="T32" fmla="*/ 43 w 44"/>
                <a:gd name="T33" fmla="*/ 23 h 24"/>
                <a:gd name="T34" fmla="*/ 42 w 44"/>
                <a:gd name="T35" fmla="*/ 18 h 24"/>
                <a:gd name="T36" fmla="*/ 40 w 44"/>
                <a:gd name="T37" fmla="*/ 14 h 24"/>
                <a:gd name="T38" fmla="*/ 38 w 44"/>
                <a:gd name="T39" fmla="*/ 12 h 24"/>
                <a:gd name="T40" fmla="*/ 35 w 44"/>
                <a:gd name="T41" fmla="*/ 11 h 24"/>
                <a:gd name="T42" fmla="*/ 32 w 44"/>
                <a:gd name="T43" fmla="*/ 11 h 24"/>
                <a:gd name="T44" fmla="*/ 27 w 44"/>
                <a:gd name="T45" fmla="*/ 9 h 24"/>
                <a:gd name="T46" fmla="*/ 23 w 44"/>
                <a:gd name="T47" fmla="*/ 10 h 24"/>
                <a:gd name="T48" fmla="*/ 22 w 44"/>
                <a:gd name="T49" fmla="*/ 7 h 24"/>
                <a:gd name="T50" fmla="*/ 17 w 44"/>
                <a:gd name="T51" fmla="*/ 5 h 24"/>
                <a:gd name="T52" fmla="*/ 13 w 44"/>
                <a:gd name="T53" fmla="*/ 5 h 24"/>
                <a:gd name="T54" fmla="*/ 11 w 44"/>
                <a:gd name="T55" fmla="*/ 4 h 24"/>
                <a:gd name="T56" fmla="*/ 7 w 44"/>
                <a:gd name="T57" fmla="*/ 3 h 24"/>
                <a:gd name="T58" fmla="*/ 4 w 44"/>
                <a:gd name="T59" fmla="*/ 2 h 24"/>
                <a:gd name="T60" fmla="*/ 1 w 44"/>
                <a:gd name="T61" fmla="*/ 0 h 24"/>
                <a:gd name="T62" fmla="*/ 0 w 44"/>
                <a:gd name="T63" fmla="*/ 0 h 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4"/>
                <a:gd name="T97" fmla="*/ 0 h 24"/>
                <a:gd name="T98" fmla="*/ 44 w 44"/>
                <a:gd name="T99" fmla="*/ 24 h 2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4" h="24">
                  <a:moveTo>
                    <a:pt x="0" y="0"/>
                  </a:moveTo>
                  <a:lnTo>
                    <a:pt x="0" y="0"/>
                  </a:lnTo>
                  <a:lnTo>
                    <a:pt x="0" y="1"/>
                  </a:lnTo>
                  <a:lnTo>
                    <a:pt x="0" y="2"/>
                  </a:lnTo>
                  <a:lnTo>
                    <a:pt x="1" y="3"/>
                  </a:lnTo>
                  <a:lnTo>
                    <a:pt x="4" y="3"/>
                  </a:lnTo>
                  <a:lnTo>
                    <a:pt x="5" y="5"/>
                  </a:lnTo>
                  <a:lnTo>
                    <a:pt x="8" y="5"/>
                  </a:lnTo>
                  <a:lnTo>
                    <a:pt x="8" y="6"/>
                  </a:lnTo>
                  <a:lnTo>
                    <a:pt x="11" y="5"/>
                  </a:lnTo>
                  <a:lnTo>
                    <a:pt x="11" y="6"/>
                  </a:lnTo>
                  <a:lnTo>
                    <a:pt x="13" y="6"/>
                  </a:lnTo>
                  <a:lnTo>
                    <a:pt x="15" y="6"/>
                  </a:lnTo>
                  <a:lnTo>
                    <a:pt x="17" y="5"/>
                  </a:lnTo>
                  <a:lnTo>
                    <a:pt x="19" y="7"/>
                  </a:lnTo>
                  <a:lnTo>
                    <a:pt x="22" y="7"/>
                  </a:lnTo>
                  <a:lnTo>
                    <a:pt x="22" y="8"/>
                  </a:lnTo>
                  <a:lnTo>
                    <a:pt x="23" y="8"/>
                  </a:lnTo>
                  <a:lnTo>
                    <a:pt x="23" y="10"/>
                  </a:lnTo>
                  <a:lnTo>
                    <a:pt x="26" y="10"/>
                  </a:lnTo>
                  <a:lnTo>
                    <a:pt x="28" y="11"/>
                  </a:lnTo>
                  <a:lnTo>
                    <a:pt x="30" y="11"/>
                  </a:lnTo>
                  <a:lnTo>
                    <a:pt x="30" y="12"/>
                  </a:lnTo>
                  <a:lnTo>
                    <a:pt x="32" y="12"/>
                  </a:lnTo>
                  <a:lnTo>
                    <a:pt x="35" y="11"/>
                  </a:lnTo>
                  <a:lnTo>
                    <a:pt x="35" y="12"/>
                  </a:lnTo>
                  <a:lnTo>
                    <a:pt x="38" y="12"/>
                  </a:lnTo>
                  <a:lnTo>
                    <a:pt x="39" y="14"/>
                  </a:lnTo>
                  <a:lnTo>
                    <a:pt x="40" y="14"/>
                  </a:lnTo>
                  <a:lnTo>
                    <a:pt x="40" y="15"/>
                  </a:lnTo>
                  <a:lnTo>
                    <a:pt x="40" y="17"/>
                  </a:lnTo>
                  <a:lnTo>
                    <a:pt x="42" y="18"/>
                  </a:lnTo>
                  <a:lnTo>
                    <a:pt x="42" y="21"/>
                  </a:lnTo>
                  <a:lnTo>
                    <a:pt x="43" y="23"/>
                  </a:lnTo>
                  <a:lnTo>
                    <a:pt x="42" y="21"/>
                  </a:lnTo>
                  <a:lnTo>
                    <a:pt x="42" y="18"/>
                  </a:lnTo>
                  <a:lnTo>
                    <a:pt x="40" y="17"/>
                  </a:lnTo>
                  <a:lnTo>
                    <a:pt x="40" y="14"/>
                  </a:lnTo>
                  <a:lnTo>
                    <a:pt x="39" y="12"/>
                  </a:lnTo>
                  <a:lnTo>
                    <a:pt x="38" y="12"/>
                  </a:lnTo>
                  <a:lnTo>
                    <a:pt x="38" y="11"/>
                  </a:lnTo>
                  <a:lnTo>
                    <a:pt x="35" y="11"/>
                  </a:lnTo>
                  <a:lnTo>
                    <a:pt x="32" y="12"/>
                  </a:lnTo>
                  <a:lnTo>
                    <a:pt x="32" y="11"/>
                  </a:lnTo>
                  <a:lnTo>
                    <a:pt x="30" y="11"/>
                  </a:lnTo>
                  <a:lnTo>
                    <a:pt x="27" y="9"/>
                  </a:lnTo>
                  <a:lnTo>
                    <a:pt x="26" y="10"/>
                  </a:lnTo>
                  <a:lnTo>
                    <a:pt x="23" y="10"/>
                  </a:lnTo>
                  <a:lnTo>
                    <a:pt x="23" y="8"/>
                  </a:lnTo>
                  <a:lnTo>
                    <a:pt x="22" y="7"/>
                  </a:lnTo>
                  <a:lnTo>
                    <a:pt x="20" y="5"/>
                  </a:lnTo>
                  <a:lnTo>
                    <a:pt x="17" y="5"/>
                  </a:lnTo>
                  <a:lnTo>
                    <a:pt x="15" y="6"/>
                  </a:lnTo>
                  <a:lnTo>
                    <a:pt x="13" y="5"/>
                  </a:lnTo>
                  <a:lnTo>
                    <a:pt x="11" y="5"/>
                  </a:lnTo>
                  <a:lnTo>
                    <a:pt x="11" y="4"/>
                  </a:lnTo>
                  <a:lnTo>
                    <a:pt x="8" y="5"/>
                  </a:lnTo>
                  <a:lnTo>
                    <a:pt x="7" y="3"/>
                  </a:lnTo>
                  <a:lnTo>
                    <a:pt x="4" y="3"/>
                  </a:lnTo>
                  <a:lnTo>
                    <a:pt x="4" y="2"/>
                  </a:lnTo>
                  <a:lnTo>
                    <a:pt x="1" y="2"/>
                  </a:lnTo>
                  <a:lnTo>
                    <a:pt x="1" y="0"/>
                  </a:lnTo>
                  <a:lnTo>
                    <a:pt x="0" y="1"/>
                  </a:lnTo>
                  <a:lnTo>
                    <a:pt x="0" y="0"/>
                  </a:lnTo>
                </a:path>
              </a:pathLst>
            </a:custGeom>
            <a:solidFill>
              <a:srgbClr val="003333"/>
            </a:solidFill>
            <a:ln w="127000" cap="rnd">
              <a:noFill/>
              <a:round/>
              <a:headEnd/>
              <a:tailEnd/>
            </a:ln>
          </p:spPr>
          <p:txBody>
            <a:bodyPr>
              <a:prstTxWarp prst="textNoShape">
                <a:avLst/>
              </a:prstTxWarp>
            </a:bodyPr>
            <a:lstStyle/>
            <a:p>
              <a:endParaRPr lang="en-US"/>
            </a:p>
          </p:txBody>
        </p:sp>
        <p:sp>
          <p:nvSpPr>
            <p:cNvPr id="25660" name="Freeform 97"/>
            <p:cNvSpPr>
              <a:spLocks/>
            </p:cNvSpPr>
            <p:nvPr/>
          </p:nvSpPr>
          <p:spPr bwMode="auto">
            <a:xfrm>
              <a:off x="4773" y="2787"/>
              <a:ext cx="49" cy="30"/>
            </a:xfrm>
            <a:custGeom>
              <a:avLst/>
              <a:gdLst>
                <a:gd name="T0" fmla="*/ 0 w 49"/>
                <a:gd name="T1" fmla="*/ 0 h 30"/>
                <a:gd name="T2" fmla="*/ 0 w 49"/>
                <a:gd name="T3" fmla="*/ 0 h 30"/>
                <a:gd name="T4" fmla="*/ 3 w 49"/>
                <a:gd name="T5" fmla="*/ 2 h 30"/>
                <a:gd name="T6" fmla="*/ 4 w 49"/>
                <a:gd name="T7" fmla="*/ 3 h 30"/>
                <a:gd name="T8" fmla="*/ 5 w 49"/>
                <a:gd name="T9" fmla="*/ 4 h 30"/>
                <a:gd name="T10" fmla="*/ 8 w 49"/>
                <a:gd name="T11" fmla="*/ 3 h 30"/>
                <a:gd name="T12" fmla="*/ 11 w 49"/>
                <a:gd name="T13" fmla="*/ 5 h 30"/>
                <a:gd name="T14" fmla="*/ 12 w 49"/>
                <a:gd name="T15" fmla="*/ 6 h 30"/>
                <a:gd name="T16" fmla="*/ 15 w 49"/>
                <a:gd name="T17" fmla="*/ 6 h 30"/>
                <a:gd name="T18" fmla="*/ 15 w 49"/>
                <a:gd name="T19" fmla="*/ 8 h 30"/>
                <a:gd name="T20" fmla="*/ 17 w 49"/>
                <a:gd name="T21" fmla="*/ 7 h 30"/>
                <a:gd name="T22" fmla="*/ 19 w 49"/>
                <a:gd name="T23" fmla="*/ 7 h 30"/>
                <a:gd name="T24" fmla="*/ 19 w 49"/>
                <a:gd name="T25" fmla="*/ 8 h 30"/>
                <a:gd name="T26" fmla="*/ 21 w 49"/>
                <a:gd name="T27" fmla="*/ 8 h 30"/>
                <a:gd name="T28" fmla="*/ 21 w 49"/>
                <a:gd name="T29" fmla="*/ 9 h 30"/>
                <a:gd name="T30" fmla="*/ 25 w 49"/>
                <a:gd name="T31" fmla="*/ 10 h 30"/>
                <a:gd name="T32" fmla="*/ 25 w 49"/>
                <a:gd name="T33" fmla="*/ 11 h 30"/>
                <a:gd name="T34" fmla="*/ 27 w 49"/>
                <a:gd name="T35" fmla="*/ 11 h 30"/>
                <a:gd name="T36" fmla="*/ 29 w 49"/>
                <a:gd name="T37" fmla="*/ 11 h 30"/>
                <a:gd name="T38" fmla="*/ 29 w 49"/>
                <a:gd name="T39" fmla="*/ 13 h 30"/>
                <a:gd name="T40" fmla="*/ 32 w 49"/>
                <a:gd name="T41" fmla="*/ 13 h 30"/>
                <a:gd name="T42" fmla="*/ 33 w 49"/>
                <a:gd name="T43" fmla="*/ 15 h 30"/>
                <a:gd name="T44" fmla="*/ 35 w 49"/>
                <a:gd name="T45" fmla="*/ 14 h 30"/>
                <a:gd name="T46" fmla="*/ 37 w 49"/>
                <a:gd name="T47" fmla="*/ 15 h 30"/>
                <a:gd name="T48" fmla="*/ 37 w 49"/>
                <a:gd name="T49" fmla="*/ 17 h 30"/>
                <a:gd name="T50" fmla="*/ 40 w 49"/>
                <a:gd name="T51" fmla="*/ 17 h 30"/>
                <a:gd name="T52" fmla="*/ 41 w 49"/>
                <a:gd name="T53" fmla="*/ 18 h 30"/>
                <a:gd name="T54" fmla="*/ 44 w 49"/>
                <a:gd name="T55" fmla="*/ 18 h 30"/>
                <a:gd name="T56" fmla="*/ 44 w 49"/>
                <a:gd name="T57" fmla="*/ 19 h 30"/>
                <a:gd name="T58" fmla="*/ 45 w 49"/>
                <a:gd name="T59" fmla="*/ 21 h 30"/>
                <a:gd name="T60" fmla="*/ 45 w 49"/>
                <a:gd name="T61" fmla="*/ 24 h 30"/>
                <a:gd name="T62" fmla="*/ 47 w 49"/>
                <a:gd name="T63" fmla="*/ 28 h 30"/>
                <a:gd name="T64" fmla="*/ 48 w 49"/>
                <a:gd name="T65" fmla="*/ 29 h 30"/>
                <a:gd name="T66" fmla="*/ 47 w 49"/>
                <a:gd name="T67" fmla="*/ 28 h 30"/>
                <a:gd name="T68" fmla="*/ 45 w 49"/>
                <a:gd name="T69" fmla="*/ 24 h 30"/>
                <a:gd name="T70" fmla="*/ 45 w 49"/>
                <a:gd name="T71" fmla="*/ 21 h 30"/>
                <a:gd name="T72" fmla="*/ 44 w 49"/>
                <a:gd name="T73" fmla="*/ 19 h 30"/>
                <a:gd name="T74" fmla="*/ 44 w 49"/>
                <a:gd name="T75" fmla="*/ 18 h 30"/>
                <a:gd name="T76" fmla="*/ 40 w 49"/>
                <a:gd name="T77" fmla="*/ 17 h 30"/>
                <a:gd name="T78" fmla="*/ 37 w 49"/>
                <a:gd name="T79" fmla="*/ 15 h 30"/>
                <a:gd name="T80" fmla="*/ 37 w 49"/>
                <a:gd name="T81" fmla="*/ 14 h 30"/>
                <a:gd name="T82" fmla="*/ 35 w 49"/>
                <a:gd name="T83" fmla="*/ 14 h 30"/>
                <a:gd name="T84" fmla="*/ 33 w 49"/>
                <a:gd name="T85" fmla="*/ 12 h 30"/>
                <a:gd name="T86" fmla="*/ 32 w 49"/>
                <a:gd name="T87" fmla="*/ 13 h 30"/>
                <a:gd name="T88" fmla="*/ 29 w 49"/>
                <a:gd name="T89" fmla="*/ 13 h 30"/>
                <a:gd name="T90" fmla="*/ 29 w 49"/>
                <a:gd name="T91" fmla="*/ 11 h 30"/>
                <a:gd name="T92" fmla="*/ 27 w 49"/>
                <a:gd name="T93" fmla="*/ 11 h 30"/>
                <a:gd name="T94" fmla="*/ 27 w 49"/>
                <a:gd name="T95" fmla="*/ 10 h 30"/>
                <a:gd name="T96" fmla="*/ 25 w 49"/>
                <a:gd name="T97" fmla="*/ 10 h 30"/>
                <a:gd name="T98" fmla="*/ 24 w 49"/>
                <a:gd name="T99" fmla="*/ 8 h 30"/>
                <a:gd name="T100" fmla="*/ 21 w 49"/>
                <a:gd name="T101" fmla="*/ 8 h 30"/>
                <a:gd name="T102" fmla="*/ 19 w 49"/>
                <a:gd name="T103" fmla="*/ 7 h 30"/>
                <a:gd name="T104" fmla="*/ 17 w 49"/>
                <a:gd name="T105" fmla="*/ 7 h 30"/>
                <a:gd name="T106" fmla="*/ 17 w 49"/>
                <a:gd name="T107" fmla="*/ 5 h 30"/>
                <a:gd name="T108" fmla="*/ 15 w 49"/>
                <a:gd name="T109" fmla="*/ 6 h 30"/>
                <a:gd name="T110" fmla="*/ 13 w 49"/>
                <a:gd name="T111" fmla="*/ 5 h 30"/>
                <a:gd name="T112" fmla="*/ 11 w 49"/>
                <a:gd name="T113" fmla="*/ 3 h 30"/>
                <a:gd name="T114" fmla="*/ 8 w 49"/>
                <a:gd name="T115" fmla="*/ 2 h 30"/>
                <a:gd name="T116" fmla="*/ 5 w 49"/>
                <a:gd name="T117" fmla="*/ 3 h 30"/>
                <a:gd name="T118" fmla="*/ 3 w 49"/>
                <a:gd name="T119" fmla="*/ 2 h 30"/>
                <a:gd name="T120" fmla="*/ 3 w 49"/>
                <a:gd name="T121" fmla="*/ 0 h 30"/>
                <a:gd name="T122" fmla="*/ 0 w 49"/>
                <a:gd name="T123" fmla="*/ 0 h 3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
                <a:gd name="T187" fmla="*/ 0 h 30"/>
                <a:gd name="T188" fmla="*/ 49 w 49"/>
                <a:gd name="T189" fmla="*/ 30 h 3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 h="30">
                  <a:moveTo>
                    <a:pt x="0" y="0"/>
                  </a:moveTo>
                  <a:lnTo>
                    <a:pt x="0" y="0"/>
                  </a:lnTo>
                  <a:lnTo>
                    <a:pt x="3" y="2"/>
                  </a:lnTo>
                  <a:lnTo>
                    <a:pt x="4" y="3"/>
                  </a:lnTo>
                  <a:lnTo>
                    <a:pt x="5" y="4"/>
                  </a:lnTo>
                  <a:lnTo>
                    <a:pt x="8" y="3"/>
                  </a:lnTo>
                  <a:lnTo>
                    <a:pt x="11" y="5"/>
                  </a:lnTo>
                  <a:lnTo>
                    <a:pt x="12" y="6"/>
                  </a:lnTo>
                  <a:lnTo>
                    <a:pt x="15" y="6"/>
                  </a:lnTo>
                  <a:lnTo>
                    <a:pt x="15" y="8"/>
                  </a:lnTo>
                  <a:lnTo>
                    <a:pt x="17" y="7"/>
                  </a:lnTo>
                  <a:lnTo>
                    <a:pt x="19" y="7"/>
                  </a:lnTo>
                  <a:lnTo>
                    <a:pt x="19" y="8"/>
                  </a:lnTo>
                  <a:lnTo>
                    <a:pt x="21" y="8"/>
                  </a:lnTo>
                  <a:lnTo>
                    <a:pt x="21" y="9"/>
                  </a:lnTo>
                  <a:lnTo>
                    <a:pt x="25" y="10"/>
                  </a:lnTo>
                  <a:lnTo>
                    <a:pt x="25" y="11"/>
                  </a:lnTo>
                  <a:lnTo>
                    <a:pt x="27" y="11"/>
                  </a:lnTo>
                  <a:lnTo>
                    <a:pt x="29" y="11"/>
                  </a:lnTo>
                  <a:lnTo>
                    <a:pt x="29" y="13"/>
                  </a:lnTo>
                  <a:lnTo>
                    <a:pt x="32" y="13"/>
                  </a:lnTo>
                  <a:lnTo>
                    <a:pt x="33" y="15"/>
                  </a:lnTo>
                  <a:lnTo>
                    <a:pt x="35" y="14"/>
                  </a:lnTo>
                  <a:lnTo>
                    <a:pt x="37" y="15"/>
                  </a:lnTo>
                  <a:lnTo>
                    <a:pt x="37" y="17"/>
                  </a:lnTo>
                  <a:lnTo>
                    <a:pt x="40" y="17"/>
                  </a:lnTo>
                  <a:lnTo>
                    <a:pt x="41" y="18"/>
                  </a:lnTo>
                  <a:lnTo>
                    <a:pt x="44" y="18"/>
                  </a:lnTo>
                  <a:lnTo>
                    <a:pt x="44" y="19"/>
                  </a:lnTo>
                  <a:lnTo>
                    <a:pt x="45" y="21"/>
                  </a:lnTo>
                  <a:lnTo>
                    <a:pt x="45" y="24"/>
                  </a:lnTo>
                  <a:lnTo>
                    <a:pt x="47" y="28"/>
                  </a:lnTo>
                  <a:lnTo>
                    <a:pt x="48" y="29"/>
                  </a:lnTo>
                  <a:lnTo>
                    <a:pt x="47" y="28"/>
                  </a:lnTo>
                  <a:lnTo>
                    <a:pt x="45" y="24"/>
                  </a:lnTo>
                  <a:lnTo>
                    <a:pt x="45" y="21"/>
                  </a:lnTo>
                  <a:lnTo>
                    <a:pt x="44" y="19"/>
                  </a:lnTo>
                  <a:lnTo>
                    <a:pt x="44" y="18"/>
                  </a:lnTo>
                  <a:lnTo>
                    <a:pt x="40" y="17"/>
                  </a:lnTo>
                  <a:lnTo>
                    <a:pt x="37" y="15"/>
                  </a:lnTo>
                  <a:lnTo>
                    <a:pt x="37" y="14"/>
                  </a:lnTo>
                  <a:lnTo>
                    <a:pt x="35" y="14"/>
                  </a:lnTo>
                  <a:lnTo>
                    <a:pt x="33" y="12"/>
                  </a:lnTo>
                  <a:lnTo>
                    <a:pt x="32" y="13"/>
                  </a:lnTo>
                  <a:lnTo>
                    <a:pt x="29" y="13"/>
                  </a:lnTo>
                  <a:lnTo>
                    <a:pt x="29" y="11"/>
                  </a:lnTo>
                  <a:lnTo>
                    <a:pt x="27" y="11"/>
                  </a:lnTo>
                  <a:lnTo>
                    <a:pt x="27" y="10"/>
                  </a:lnTo>
                  <a:lnTo>
                    <a:pt x="25" y="10"/>
                  </a:lnTo>
                  <a:lnTo>
                    <a:pt x="24" y="8"/>
                  </a:lnTo>
                  <a:lnTo>
                    <a:pt x="21" y="8"/>
                  </a:lnTo>
                  <a:lnTo>
                    <a:pt x="19" y="7"/>
                  </a:lnTo>
                  <a:lnTo>
                    <a:pt x="17" y="7"/>
                  </a:lnTo>
                  <a:lnTo>
                    <a:pt x="17" y="5"/>
                  </a:lnTo>
                  <a:lnTo>
                    <a:pt x="15" y="6"/>
                  </a:lnTo>
                  <a:lnTo>
                    <a:pt x="13" y="5"/>
                  </a:lnTo>
                  <a:lnTo>
                    <a:pt x="11" y="3"/>
                  </a:lnTo>
                  <a:lnTo>
                    <a:pt x="8" y="2"/>
                  </a:lnTo>
                  <a:lnTo>
                    <a:pt x="5" y="3"/>
                  </a:lnTo>
                  <a:lnTo>
                    <a:pt x="3" y="2"/>
                  </a:lnTo>
                  <a:lnTo>
                    <a:pt x="3" y="0"/>
                  </a:lnTo>
                  <a:lnTo>
                    <a:pt x="0" y="0"/>
                  </a:lnTo>
                </a:path>
              </a:pathLst>
            </a:custGeom>
            <a:solidFill>
              <a:srgbClr val="003333"/>
            </a:solidFill>
            <a:ln w="127000" cap="rnd">
              <a:noFill/>
              <a:round/>
              <a:headEnd/>
              <a:tailEnd/>
            </a:ln>
          </p:spPr>
          <p:txBody>
            <a:bodyPr>
              <a:prstTxWarp prst="textNoShape">
                <a:avLst/>
              </a:prstTxWarp>
            </a:bodyPr>
            <a:lstStyle/>
            <a:p>
              <a:endParaRPr lang="en-US"/>
            </a:p>
          </p:txBody>
        </p:sp>
        <p:sp>
          <p:nvSpPr>
            <p:cNvPr id="25661" name="Freeform 98"/>
            <p:cNvSpPr>
              <a:spLocks/>
            </p:cNvSpPr>
            <p:nvPr/>
          </p:nvSpPr>
          <p:spPr bwMode="auto">
            <a:xfrm>
              <a:off x="4752" y="2797"/>
              <a:ext cx="49" cy="18"/>
            </a:xfrm>
            <a:custGeom>
              <a:avLst/>
              <a:gdLst>
                <a:gd name="T0" fmla="*/ 0 w 49"/>
                <a:gd name="T1" fmla="*/ 2 h 18"/>
                <a:gd name="T2" fmla="*/ 0 w 49"/>
                <a:gd name="T3" fmla="*/ 1 h 18"/>
                <a:gd name="T4" fmla="*/ 1 w 49"/>
                <a:gd name="T5" fmla="*/ 0 h 18"/>
                <a:gd name="T6" fmla="*/ 4 w 49"/>
                <a:gd name="T7" fmla="*/ 0 h 18"/>
                <a:gd name="T8" fmla="*/ 4 w 49"/>
                <a:gd name="T9" fmla="*/ 1 h 18"/>
                <a:gd name="T10" fmla="*/ 7 w 49"/>
                <a:gd name="T11" fmla="*/ 1 h 18"/>
                <a:gd name="T12" fmla="*/ 9 w 49"/>
                <a:gd name="T13" fmla="*/ 2 h 18"/>
                <a:gd name="T14" fmla="*/ 13 w 49"/>
                <a:gd name="T15" fmla="*/ 3 h 18"/>
                <a:gd name="T16" fmla="*/ 17 w 49"/>
                <a:gd name="T17" fmla="*/ 4 h 18"/>
                <a:gd name="T18" fmla="*/ 20 w 49"/>
                <a:gd name="T19" fmla="*/ 5 h 18"/>
                <a:gd name="T20" fmla="*/ 24 w 49"/>
                <a:gd name="T21" fmla="*/ 7 h 18"/>
                <a:gd name="T22" fmla="*/ 27 w 49"/>
                <a:gd name="T23" fmla="*/ 7 h 18"/>
                <a:gd name="T24" fmla="*/ 29 w 49"/>
                <a:gd name="T25" fmla="*/ 10 h 18"/>
                <a:gd name="T26" fmla="*/ 33 w 49"/>
                <a:gd name="T27" fmla="*/ 10 h 18"/>
                <a:gd name="T28" fmla="*/ 39 w 49"/>
                <a:gd name="T29" fmla="*/ 11 h 18"/>
                <a:gd name="T30" fmla="*/ 40 w 49"/>
                <a:gd name="T31" fmla="*/ 13 h 18"/>
                <a:gd name="T32" fmla="*/ 44 w 49"/>
                <a:gd name="T33" fmla="*/ 13 h 18"/>
                <a:gd name="T34" fmla="*/ 47 w 49"/>
                <a:gd name="T35" fmla="*/ 14 h 18"/>
                <a:gd name="T36" fmla="*/ 47 w 49"/>
                <a:gd name="T37" fmla="*/ 16 h 18"/>
                <a:gd name="T38" fmla="*/ 48 w 49"/>
                <a:gd name="T39" fmla="*/ 17 h 18"/>
                <a:gd name="T40" fmla="*/ 47 w 49"/>
                <a:gd name="T41" fmla="*/ 16 h 18"/>
                <a:gd name="T42" fmla="*/ 44 w 49"/>
                <a:gd name="T43" fmla="*/ 14 h 18"/>
                <a:gd name="T44" fmla="*/ 44 w 49"/>
                <a:gd name="T45" fmla="*/ 13 h 18"/>
                <a:gd name="T46" fmla="*/ 41 w 49"/>
                <a:gd name="T47" fmla="*/ 13 h 18"/>
                <a:gd name="T48" fmla="*/ 39 w 49"/>
                <a:gd name="T49" fmla="*/ 13 h 18"/>
                <a:gd name="T50" fmla="*/ 36 w 49"/>
                <a:gd name="T51" fmla="*/ 11 h 18"/>
                <a:gd name="T52" fmla="*/ 33 w 49"/>
                <a:gd name="T53" fmla="*/ 10 h 18"/>
                <a:gd name="T54" fmla="*/ 27 w 49"/>
                <a:gd name="T55" fmla="*/ 10 h 18"/>
                <a:gd name="T56" fmla="*/ 24 w 49"/>
                <a:gd name="T57" fmla="*/ 9 h 18"/>
                <a:gd name="T58" fmla="*/ 21 w 49"/>
                <a:gd name="T59" fmla="*/ 7 h 18"/>
                <a:gd name="T60" fmla="*/ 19 w 49"/>
                <a:gd name="T61" fmla="*/ 7 h 18"/>
                <a:gd name="T62" fmla="*/ 13 w 49"/>
                <a:gd name="T63" fmla="*/ 6 h 18"/>
                <a:gd name="T64" fmla="*/ 11 w 49"/>
                <a:gd name="T65" fmla="*/ 3 h 18"/>
                <a:gd name="T66" fmla="*/ 5 w 49"/>
                <a:gd name="T67" fmla="*/ 4 h 18"/>
                <a:gd name="T68" fmla="*/ 1 w 49"/>
                <a:gd name="T69" fmla="*/ 3 h 18"/>
                <a:gd name="T70" fmla="*/ 1 w 49"/>
                <a:gd name="T71" fmla="*/ 1 h 18"/>
                <a:gd name="T72" fmla="*/ 0 w 49"/>
                <a:gd name="T73" fmla="*/ 2 h 1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
                <a:gd name="T112" fmla="*/ 0 h 18"/>
                <a:gd name="T113" fmla="*/ 49 w 49"/>
                <a:gd name="T114" fmla="*/ 18 h 1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 h="18">
                  <a:moveTo>
                    <a:pt x="0" y="2"/>
                  </a:moveTo>
                  <a:lnTo>
                    <a:pt x="0" y="1"/>
                  </a:lnTo>
                  <a:lnTo>
                    <a:pt x="1" y="0"/>
                  </a:lnTo>
                  <a:lnTo>
                    <a:pt x="4" y="0"/>
                  </a:lnTo>
                  <a:lnTo>
                    <a:pt x="4" y="1"/>
                  </a:lnTo>
                  <a:lnTo>
                    <a:pt x="7" y="1"/>
                  </a:lnTo>
                  <a:lnTo>
                    <a:pt x="9" y="2"/>
                  </a:lnTo>
                  <a:lnTo>
                    <a:pt x="13" y="3"/>
                  </a:lnTo>
                  <a:lnTo>
                    <a:pt x="17" y="4"/>
                  </a:lnTo>
                  <a:lnTo>
                    <a:pt x="20" y="5"/>
                  </a:lnTo>
                  <a:lnTo>
                    <a:pt x="24" y="7"/>
                  </a:lnTo>
                  <a:lnTo>
                    <a:pt x="27" y="7"/>
                  </a:lnTo>
                  <a:lnTo>
                    <a:pt x="29" y="10"/>
                  </a:lnTo>
                  <a:lnTo>
                    <a:pt x="33" y="10"/>
                  </a:lnTo>
                  <a:lnTo>
                    <a:pt x="39" y="11"/>
                  </a:lnTo>
                  <a:lnTo>
                    <a:pt x="40" y="13"/>
                  </a:lnTo>
                  <a:lnTo>
                    <a:pt x="44" y="13"/>
                  </a:lnTo>
                  <a:lnTo>
                    <a:pt x="47" y="14"/>
                  </a:lnTo>
                  <a:lnTo>
                    <a:pt x="47" y="16"/>
                  </a:lnTo>
                  <a:lnTo>
                    <a:pt x="48" y="17"/>
                  </a:lnTo>
                  <a:lnTo>
                    <a:pt x="47" y="16"/>
                  </a:lnTo>
                  <a:lnTo>
                    <a:pt x="44" y="14"/>
                  </a:lnTo>
                  <a:lnTo>
                    <a:pt x="44" y="13"/>
                  </a:lnTo>
                  <a:lnTo>
                    <a:pt x="41" y="13"/>
                  </a:lnTo>
                  <a:lnTo>
                    <a:pt x="39" y="13"/>
                  </a:lnTo>
                  <a:lnTo>
                    <a:pt x="36" y="11"/>
                  </a:lnTo>
                  <a:lnTo>
                    <a:pt x="33" y="10"/>
                  </a:lnTo>
                  <a:lnTo>
                    <a:pt x="27" y="10"/>
                  </a:lnTo>
                  <a:lnTo>
                    <a:pt x="24" y="9"/>
                  </a:lnTo>
                  <a:lnTo>
                    <a:pt x="21" y="7"/>
                  </a:lnTo>
                  <a:lnTo>
                    <a:pt x="19" y="7"/>
                  </a:lnTo>
                  <a:lnTo>
                    <a:pt x="13" y="6"/>
                  </a:lnTo>
                  <a:lnTo>
                    <a:pt x="11" y="3"/>
                  </a:lnTo>
                  <a:lnTo>
                    <a:pt x="5" y="4"/>
                  </a:lnTo>
                  <a:lnTo>
                    <a:pt x="1" y="3"/>
                  </a:lnTo>
                  <a:lnTo>
                    <a:pt x="1" y="1"/>
                  </a:lnTo>
                  <a:lnTo>
                    <a:pt x="0" y="2"/>
                  </a:lnTo>
                </a:path>
              </a:pathLst>
            </a:custGeom>
            <a:solidFill>
              <a:srgbClr val="FFFFFF"/>
            </a:solidFill>
            <a:ln w="127000" cap="rnd">
              <a:noFill/>
              <a:round/>
              <a:headEnd/>
              <a:tailEnd/>
            </a:ln>
          </p:spPr>
          <p:txBody>
            <a:bodyPr>
              <a:prstTxWarp prst="textNoShape">
                <a:avLst/>
              </a:prstTxWarp>
            </a:bodyPr>
            <a:lstStyle/>
            <a:p>
              <a:endParaRPr lang="en-US"/>
            </a:p>
          </p:txBody>
        </p:sp>
        <p:sp>
          <p:nvSpPr>
            <p:cNvPr id="25662" name="Freeform 99"/>
            <p:cNvSpPr>
              <a:spLocks/>
            </p:cNvSpPr>
            <p:nvPr/>
          </p:nvSpPr>
          <p:spPr bwMode="auto">
            <a:xfrm>
              <a:off x="4775" y="2783"/>
              <a:ext cx="49" cy="24"/>
            </a:xfrm>
            <a:custGeom>
              <a:avLst/>
              <a:gdLst>
                <a:gd name="T0" fmla="*/ 0 w 49"/>
                <a:gd name="T1" fmla="*/ 2 h 24"/>
                <a:gd name="T2" fmla="*/ 0 w 49"/>
                <a:gd name="T3" fmla="*/ 0 h 24"/>
                <a:gd name="T4" fmla="*/ 1 w 49"/>
                <a:gd name="T5" fmla="*/ 0 h 24"/>
                <a:gd name="T6" fmla="*/ 4 w 49"/>
                <a:gd name="T7" fmla="*/ 1 h 24"/>
                <a:gd name="T8" fmla="*/ 8 w 49"/>
                <a:gd name="T9" fmla="*/ 2 h 24"/>
                <a:gd name="T10" fmla="*/ 11 w 49"/>
                <a:gd name="T11" fmla="*/ 2 h 24"/>
                <a:gd name="T12" fmla="*/ 13 w 49"/>
                <a:gd name="T13" fmla="*/ 5 h 24"/>
                <a:gd name="T14" fmla="*/ 16 w 49"/>
                <a:gd name="T15" fmla="*/ 5 h 24"/>
                <a:gd name="T16" fmla="*/ 19 w 49"/>
                <a:gd name="T17" fmla="*/ 7 h 24"/>
                <a:gd name="T18" fmla="*/ 25 w 49"/>
                <a:gd name="T19" fmla="*/ 9 h 24"/>
                <a:gd name="T20" fmla="*/ 28 w 49"/>
                <a:gd name="T21" fmla="*/ 11 h 24"/>
                <a:gd name="T22" fmla="*/ 29 w 49"/>
                <a:gd name="T23" fmla="*/ 12 h 24"/>
                <a:gd name="T24" fmla="*/ 33 w 49"/>
                <a:gd name="T25" fmla="*/ 12 h 24"/>
                <a:gd name="T26" fmla="*/ 39 w 49"/>
                <a:gd name="T27" fmla="*/ 15 h 24"/>
                <a:gd name="T28" fmla="*/ 43 w 49"/>
                <a:gd name="T29" fmla="*/ 16 h 24"/>
                <a:gd name="T30" fmla="*/ 44 w 49"/>
                <a:gd name="T31" fmla="*/ 17 h 24"/>
                <a:gd name="T32" fmla="*/ 47 w 49"/>
                <a:gd name="T33" fmla="*/ 18 h 24"/>
                <a:gd name="T34" fmla="*/ 47 w 49"/>
                <a:gd name="T35" fmla="*/ 20 h 24"/>
                <a:gd name="T36" fmla="*/ 48 w 49"/>
                <a:gd name="T37" fmla="*/ 21 h 24"/>
                <a:gd name="T38" fmla="*/ 48 w 49"/>
                <a:gd name="T39" fmla="*/ 23 h 24"/>
                <a:gd name="T40" fmla="*/ 48 w 49"/>
                <a:gd name="T41" fmla="*/ 21 h 24"/>
                <a:gd name="T42" fmla="*/ 44 w 49"/>
                <a:gd name="T43" fmla="*/ 20 h 24"/>
                <a:gd name="T44" fmla="*/ 44 w 49"/>
                <a:gd name="T45" fmla="*/ 18 h 24"/>
                <a:gd name="T46" fmla="*/ 44 w 49"/>
                <a:gd name="T47" fmla="*/ 17 h 24"/>
                <a:gd name="T48" fmla="*/ 43 w 49"/>
                <a:gd name="T49" fmla="*/ 17 h 24"/>
                <a:gd name="T50" fmla="*/ 43 w 49"/>
                <a:gd name="T51" fmla="*/ 16 h 24"/>
                <a:gd name="T52" fmla="*/ 40 w 49"/>
                <a:gd name="T53" fmla="*/ 17 h 24"/>
                <a:gd name="T54" fmla="*/ 36 w 49"/>
                <a:gd name="T55" fmla="*/ 15 h 24"/>
                <a:gd name="T56" fmla="*/ 33 w 49"/>
                <a:gd name="T57" fmla="*/ 14 h 24"/>
                <a:gd name="T58" fmla="*/ 29 w 49"/>
                <a:gd name="T59" fmla="*/ 12 h 24"/>
                <a:gd name="T60" fmla="*/ 25 w 49"/>
                <a:gd name="T61" fmla="*/ 11 h 24"/>
                <a:gd name="T62" fmla="*/ 23 w 49"/>
                <a:gd name="T63" fmla="*/ 9 h 24"/>
                <a:gd name="T64" fmla="*/ 16 w 49"/>
                <a:gd name="T65" fmla="*/ 7 h 24"/>
                <a:gd name="T66" fmla="*/ 15 w 49"/>
                <a:gd name="T67" fmla="*/ 5 h 24"/>
                <a:gd name="T68" fmla="*/ 8 w 49"/>
                <a:gd name="T69" fmla="*/ 5 h 24"/>
                <a:gd name="T70" fmla="*/ 5 w 49"/>
                <a:gd name="T71" fmla="*/ 4 h 24"/>
                <a:gd name="T72" fmla="*/ 3 w 49"/>
                <a:gd name="T73" fmla="*/ 3 h 24"/>
                <a:gd name="T74" fmla="*/ 0 w 49"/>
                <a:gd name="T75" fmla="*/ 2 h 2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9"/>
                <a:gd name="T115" fmla="*/ 0 h 24"/>
                <a:gd name="T116" fmla="*/ 49 w 49"/>
                <a:gd name="T117" fmla="*/ 24 h 2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9" h="24">
                  <a:moveTo>
                    <a:pt x="0" y="2"/>
                  </a:moveTo>
                  <a:lnTo>
                    <a:pt x="0" y="0"/>
                  </a:lnTo>
                  <a:lnTo>
                    <a:pt x="1" y="0"/>
                  </a:lnTo>
                  <a:lnTo>
                    <a:pt x="4" y="1"/>
                  </a:lnTo>
                  <a:lnTo>
                    <a:pt x="8" y="2"/>
                  </a:lnTo>
                  <a:lnTo>
                    <a:pt x="11" y="2"/>
                  </a:lnTo>
                  <a:lnTo>
                    <a:pt x="13" y="5"/>
                  </a:lnTo>
                  <a:lnTo>
                    <a:pt x="16" y="5"/>
                  </a:lnTo>
                  <a:lnTo>
                    <a:pt x="19" y="7"/>
                  </a:lnTo>
                  <a:lnTo>
                    <a:pt x="25" y="9"/>
                  </a:lnTo>
                  <a:lnTo>
                    <a:pt x="28" y="11"/>
                  </a:lnTo>
                  <a:lnTo>
                    <a:pt x="29" y="12"/>
                  </a:lnTo>
                  <a:lnTo>
                    <a:pt x="33" y="12"/>
                  </a:lnTo>
                  <a:lnTo>
                    <a:pt x="39" y="15"/>
                  </a:lnTo>
                  <a:lnTo>
                    <a:pt x="43" y="16"/>
                  </a:lnTo>
                  <a:lnTo>
                    <a:pt x="44" y="17"/>
                  </a:lnTo>
                  <a:lnTo>
                    <a:pt x="47" y="18"/>
                  </a:lnTo>
                  <a:lnTo>
                    <a:pt x="47" y="20"/>
                  </a:lnTo>
                  <a:lnTo>
                    <a:pt x="48" y="21"/>
                  </a:lnTo>
                  <a:lnTo>
                    <a:pt x="48" y="23"/>
                  </a:lnTo>
                  <a:lnTo>
                    <a:pt x="48" y="21"/>
                  </a:lnTo>
                  <a:lnTo>
                    <a:pt x="44" y="20"/>
                  </a:lnTo>
                  <a:lnTo>
                    <a:pt x="44" y="18"/>
                  </a:lnTo>
                  <a:lnTo>
                    <a:pt x="44" y="17"/>
                  </a:lnTo>
                  <a:lnTo>
                    <a:pt x="43" y="17"/>
                  </a:lnTo>
                  <a:lnTo>
                    <a:pt x="43" y="16"/>
                  </a:lnTo>
                  <a:lnTo>
                    <a:pt x="40" y="17"/>
                  </a:lnTo>
                  <a:lnTo>
                    <a:pt x="36" y="15"/>
                  </a:lnTo>
                  <a:lnTo>
                    <a:pt x="33" y="14"/>
                  </a:lnTo>
                  <a:lnTo>
                    <a:pt x="29" y="12"/>
                  </a:lnTo>
                  <a:lnTo>
                    <a:pt x="25" y="11"/>
                  </a:lnTo>
                  <a:lnTo>
                    <a:pt x="23" y="9"/>
                  </a:lnTo>
                  <a:lnTo>
                    <a:pt x="16" y="7"/>
                  </a:lnTo>
                  <a:lnTo>
                    <a:pt x="15" y="5"/>
                  </a:lnTo>
                  <a:lnTo>
                    <a:pt x="8" y="5"/>
                  </a:lnTo>
                  <a:lnTo>
                    <a:pt x="5" y="4"/>
                  </a:lnTo>
                  <a:lnTo>
                    <a:pt x="3" y="3"/>
                  </a:lnTo>
                  <a:lnTo>
                    <a:pt x="0" y="2"/>
                  </a:lnTo>
                </a:path>
              </a:pathLst>
            </a:custGeom>
            <a:solidFill>
              <a:srgbClr val="FFFFFF"/>
            </a:solidFill>
            <a:ln w="127000" cap="rnd">
              <a:noFill/>
              <a:round/>
              <a:headEnd/>
              <a:tailEnd/>
            </a:ln>
          </p:spPr>
          <p:txBody>
            <a:bodyPr>
              <a:prstTxWarp prst="textNoShape">
                <a:avLst/>
              </a:prstTxWarp>
            </a:bodyPr>
            <a:lstStyle/>
            <a:p>
              <a:endParaRPr lang="en-US"/>
            </a:p>
          </p:txBody>
        </p:sp>
        <p:sp>
          <p:nvSpPr>
            <p:cNvPr id="25663" name="Freeform 100"/>
            <p:cNvSpPr>
              <a:spLocks/>
            </p:cNvSpPr>
            <p:nvPr/>
          </p:nvSpPr>
          <p:spPr bwMode="auto">
            <a:xfrm>
              <a:off x="4785" y="2815"/>
              <a:ext cx="97" cy="46"/>
            </a:xfrm>
            <a:custGeom>
              <a:avLst/>
              <a:gdLst>
                <a:gd name="T0" fmla="*/ 87 w 97"/>
                <a:gd name="T1" fmla="*/ 2 h 46"/>
                <a:gd name="T2" fmla="*/ 96 w 97"/>
                <a:gd name="T3" fmla="*/ 21 h 46"/>
                <a:gd name="T4" fmla="*/ 93 w 97"/>
                <a:gd name="T5" fmla="*/ 22 h 46"/>
                <a:gd name="T6" fmla="*/ 92 w 97"/>
                <a:gd name="T7" fmla="*/ 22 h 46"/>
                <a:gd name="T8" fmla="*/ 89 w 97"/>
                <a:gd name="T9" fmla="*/ 24 h 46"/>
                <a:gd name="T10" fmla="*/ 87 w 97"/>
                <a:gd name="T11" fmla="*/ 24 h 46"/>
                <a:gd name="T12" fmla="*/ 84 w 97"/>
                <a:gd name="T13" fmla="*/ 24 h 46"/>
                <a:gd name="T14" fmla="*/ 79 w 97"/>
                <a:gd name="T15" fmla="*/ 25 h 46"/>
                <a:gd name="T16" fmla="*/ 76 w 97"/>
                <a:gd name="T17" fmla="*/ 26 h 46"/>
                <a:gd name="T18" fmla="*/ 72 w 97"/>
                <a:gd name="T19" fmla="*/ 27 h 46"/>
                <a:gd name="T20" fmla="*/ 69 w 97"/>
                <a:gd name="T21" fmla="*/ 27 h 46"/>
                <a:gd name="T22" fmla="*/ 64 w 97"/>
                <a:gd name="T23" fmla="*/ 29 h 46"/>
                <a:gd name="T24" fmla="*/ 63 w 97"/>
                <a:gd name="T25" fmla="*/ 29 h 46"/>
                <a:gd name="T26" fmla="*/ 60 w 97"/>
                <a:gd name="T27" fmla="*/ 29 h 46"/>
                <a:gd name="T28" fmla="*/ 57 w 97"/>
                <a:gd name="T29" fmla="*/ 30 h 46"/>
                <a:gd name="T30" fmla="*/ 55 w 97"/>
                <a:gd name="T31" fmla="*/ 30 h 46"/>
                <a:gd name="T32" fmla="*/ 52 w 97"/>
                <a:gd name="T33" fmla="*/ 32 h 46"/>
                <a:gd name="T34" fmla="*/ 49 w 97"/>
                <a:gd name="T35" fmla="*/ 32 h 46"/>
                <a:gd name="T36" fmla="*/ 47 w 97"/>
                <a:gd name="T37" fmla="*/ 32 h 46"/>
                <a:gd name="T38" fmla="*/ 44 w 97"/>
                <a:gd name="T39" fmla="*/ 35 h 46"/>
                <a:gd name="T40" fmla="*/ 41 w 97"/>
                <a:gd name="T41" fmla="*/ 35 h 46"/>
                <a:gd name="T42" fmla="*/ 39 w 97"/>
                <a:gd name="T43" fmla="*/ 36 h 46"/>
                <a:gd name="T44" fmla="*/ 32 w 97"/>
                <a:gd name="T45" fmla="*/ 37 h 46"/>
                <a:gd name="T46" fmla="*/ 29 w 97"/>
                <a:gd name="T47" fmla="*/ 39 h 46"/>
                <a:gd name="T48" fmla="*/ 25 w 97"/>
                <a:gd name="T49" fmla="*/ 39 h 46"/>
                <a:gd name="T50" fmla="*/ 20 w 97"/>
                <a:gd name="T51" fmla="*/ 41 h 46"/>
                <a:gd name="T52" fmla="*/ 17 w 97"/>
                <a:gd name="T53" fmla="*/ 42 h 46"/>
                <a:gd name="T54" fmla="*/ 12 w 97"/>
                <a:gd name="T55" fmla="*/ 43 h 46"/>
                <a:gd name="T56" fmla="*/ 9 w 97"/>
                <a:gd name="T57" fmla="*/ 43 h 46"/>
                <a:gd name="T58" fmla="*/ 8 w 97"/>
                <a:gd name="T59" fmla="*/ 44 h 46"/>
                <a:gd name="T60" fmla="*/ 9 w 97"/>
                <a:gd name="T61" fmla="*/ 45 h 46"/>
                <a:gd name="T62" fmla="*/ 0 w 97"/>
                <a:gd name="T63" fmla="*/ 26 h 46"/>
                <a:gd name="T64" fmla="*/ 13 w 97"/>
                <a:gd name="T65" fmla="*/ 17 h 46"/>
                <a:gd name="T66" fmla="*/ 76 w 97"/>
                <a:gd name="T67" fmla="*/ 0 h 46"/>
                <a:gd name="T68" fmla="*/ 87 w 97"/>
                <a:gd name="T69" fmla="*/ 2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7"/>
                <a:gd name="T106" fmla="*/ 0 h 46"/>
                <a:gd name="T107" fmla="*/ 97 w 9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7" h="46">
                  <a:moveTo>
                    <a:pt x="87" y="2"/>
                  </a:moveTo>
                  <a:lnTo>
                    <a:pt x="96" y="21"/>
                  </a:lnTo>
                  <a:lnTo>
                    <a:pt x="93" y="22"/>
                  </a:lnTo>
                  <a:lnTo>
                    <a:pt x="92" y="22"/>
                  </a:lnTo>
                  <a:lnTo>
                    <a:pt x="89" y="24"/>
                  </a:lnTo>
                  <a:lnTo>
                    <a:pt x="87" y="24"/>
                  </a:lnTo>
                  <a:lnTo>
                    <a:pt x="84" y="24"/>
                  </a:lnTo>
                  <a:lnTo>
                    <a:pt x="79" y="25"/>
                  </a:lnTo>
                  <a:lnTo>
                    <a:pt x="76" y="26"/>
                  </a:lnTo>
                  <a:lnTo>
                    <a:pt x="72" y="27"/>
                  </a:lnTo>
                  <a:lnTo>
                    <a:pt x="69" y="27"/>
                  </a:lnTo>
                  <a:lnTo>
                    <a:pt x="64" y="29"/>
                  </a:lnTo>
                  <a:lnTo>
                    <a:pt x="63" y="29"/>
                  </a:lnTo>
                  <a:lnTo>
                    <a:pt x="60" y="29"/>
                  </a:lnTo>
                  <a:lnTo>
                    <a:pt x="57" y="30"/>
                  </a:lnTo>
                  <a:lnTo>
                    <a:pt x="55" y="30"/>
                  </a:lnTo>
                  <a:lnTo>
                    <a:pt x="52" y="32"/>
                  </a:lnTo>
                  <a:lnTo>
                    <a:pt x="49" y="32"/>
                  </a:lnTo>
                  <a:lnTo>
                    <a:pt x="47" y="32"/>
                  </a:lnTo>
                  <a:lnTo>
                    <a:pt x="44" y="35"/>
                  </a:lnTo>
                  <a:lnTo>
                    <a:pt x="41" y="35"/>
                  </a:lnTo>
                  <a:lnTo>
                    <a:pt x="39" y="36"/>
                  </a:lnTo>
                  <a:lnTo>
                    <a:pt x="32" y="37"/>
                  </a:lnTo>
                  <a:lnTo>
                    <a:pt x="29" y="39"/>
                  </a:lnTo>
                  <a:lnTo>
                    <a:pt x="25" y="39"/>
                  </a:lnTo>
                  <a:lnTo>
                    <a:pt x="20" y="41"/>
                  </a:lnTo>
                  <a:lnTo>
                    <a:pt x="17" y="42"/>
                  </a:lnTo>
                  <a:lnTo>
                    <a:pt x="12" y="43"/>
                  </a:lnTo>
                  <a:lnTo>
                    <a:pt x="9" y="43"/>
                  </a:lnTo>
                  <a:lnTo>
                    <a:pt x="8" y="44"/>
                  </a:lnTo>
                  <a:lnTo>
                    <a:pt x="9" y="45"/>
                  </a:lnTo>
                  <a:lnTo>
                    <a:pt x="0" y="26"/>
                  </a:lnTo>
                  <a:lnTo>
                    <a:pt x="13" y="17"/>
                  </a:lnTo>
                  <a:lnTo>
                    <a:pt x="76" y="0"/>
                  </a:lnTo>
                  <a:lnTo>
                    <a:pt x="87" y="2"/>
                  </a:lnTo>
                </a:path>
              </a:pathLst>
            </a:custGeom>
            <a:solidFill>
              <a:srgbClr val="E6015A"/>
            </a:solidFill>
            <a:ln w="127000" cap="rnd">
              <a:noFill/>
              <a:round/>
              <a:headEnd/>
              <a:tailEnd/>
            </a:ln>
          </p:spPr>
          <p:txBody>
            <a:bodyPr>
              <a:prstTxWarp prst="textNoShape">
                <a:avLst/>
              </a:prstTxWarp>
            </a:bodyPr>
            <a:lstStyle/>
            <a:p>
              <a:endParaRPr lang="en-US"/>
            </a:p>
          </p:txBody>
        </p:sp>
        <p:sp>
          <p:nvSpPr>
            <p:cNvPr id="25664" name="Freeform 101"/>
            <p:cNvSpPr>
              <a:spLocks/>
            </p:cNvSpPr>
            <p:nvPr/>
          </p:nvSpPr>
          <p:spPr bwMode="auto">
            <a:xfrm>
              <a:off x="4785" y="2814"/>
              <a:ext cx="105" cy="51"/>
            </a:xfrm>
            <a:custGeom>
              <a:avLst/>
              <a:gdLst>
                <a:gd name="T0" fmla="*/ 92 w 105"/>
                <a:gd name="T1" fmla="*/ 3 h 51"/>
                <a:gd name="T2" fmla="*/ 104 w 105"/>
                <a:gd name="T3" fmla="*/ 24 h 51"/>
                <a:gd name="T4" fmla="*/ 101 w 105"/>
                <a:gd name="T5" fmla="*/ 25 h 51"/>
                <a:gd name="T6" fmla="*/ 99 w 105"/>
                <a:gd name="T7" fmla="*/ 25 h 51"/>
                <a:gd name="T8" fmla="*/ 95 w 105"/>
                <a:gd name="T9" fmla="*/ 25 h 51"/>
                <a:gd name="T10" fmla="*/ 95 w 105"/>
                <a:gd name="T11" fmla="*/ 27 h 51"/>
                <a:gd name="T12" fmla="*/ 93 w 105"/>
                <a:gd name="T13" fmla="*/ 27 h 51"/>
                <a:gd name="T14" fmla="*/ 87 w 105"/>
                <a:gd name="T15" fmla="*/ 28 h 51"/>
                <a:gd name="T16" fmla="*/ 81 w 105"/>
                <a:gd name="T17" fmla="*/ 28 h 51"/>
                <a:gd name="T18" fmla="*/ 79 w 105"/>
                <a:gd name="T19" fmla="*/ 30 h 51"/>
                <a:gd name="T20" fmla="*/ 73 w 105"/>
                <a:gd name="T21" fmla="*/ 31 h 51"/>
                <a:gd name="T22" fmla="*/ 69 w 105"/>
                <a:gd name="T23" fmla="*/ 31 h 51"/>
                <a:gd name="T24" fmla="*/ 65 w 105"/>
                <a:gd name="T25" fmla="*/ 34 h 51"/>
                <a:gd name="T26" fmla="*/ 61 w 105"/>
                <a:gd name="T27" fmla="*/ 34 h 51"/>
                <a:gd name="T28" fmla="*/ 59 w 105"/>
                <a:gd name="T29" fmla="*/ 34 h 51"/>
                <a:gd name="T30" fmla="*/ 56 w 105"/>
                <a:gd name="T31" fmla="*/ 34 h 51"/>
                <a:gd name="T32" fmla="*/ 55 w 105"/>
                <a:gd name="T33" fmla="*/ 35 h 51"/>
                <a:gd name="T34" fmla="*/ 52 w 105"/>
                <a:gd name="T35" fmla="*/ 36 h 51"/>
                <a:gd name="T36" fmla="*/ 49 w 105"/>
                <a:gd name="T37" fmla="*/ 36 h 51"/>
                <a:gd name="T38" fmla="*/ 43 w 105"/>
                <a:gd name="T39" fmla="*/ 38 h 51"/>
                <a:gd name="T40" fmla="*/ 41 w 105"/>
                <a:gd name="T41" fmla="*/ 38 h 51"/>
                <a:gd name="T42" fmla="*/ 35 w 105"/>
                <a:gd name="T43" fmla="*/ 41 h 51"/>
                <a:gd name="T44" fmla="*/ 31 w 105"/>
                <a:gd name="T45" fmla="*/ 43 h 51"/>
                <a:gd name="T46" fmla="*/ 28 w 105"/>
                <a:gd name="T47" fmla="*/ 43 h 51"/>
                <a:gd name="T48" fmla="*/ 23 w 105"/>
                <a:gd name="T49" fmla="*/ 46 h 51"/>
                <a:gd name="T50" fmla="*/ 16 w 105"/>
                <a:gd name="T51" fmla="*/ 46 h 51"/>
                <a:gd name="T52" fmla="*/ 16 w 105"/>
                <a:gd name="T53" fmla="*/ 48 h 51"/>
                <a:gd name="T54" fmla="*/ 13 w 105"/>
                <a:gd name="T55" fmla="*/ 48 h 51"/>
                <a:gd name="T56" fmla="*/ 11 w 105"/>
                <a:gd name="T57" fmla="*/ 49 h 51"/>
                <a:gd name="T58" fmla="*/ 8 w 105"/>
                <a:gd name="T59" fmla="*/ 50 h 51"/>
                <a:gd name="T60" fmla="*/ 0 w 105"/>
                <a:gd name="T61" fmla="*/ 26 h 51"/>
                <a:gd name="T62" fmla="*/ 12 w 105"/>
                <a:gd name="T63" fmla="*/ 19 h 51"/>
                <a:gd name="T64" fmla="*/ 84 w 105"/>
                <a:gd name="T65" fmla="*/ 0 h 51"/>
                <a:gd name="T66" fmla="*/ 92 w 105"/>
                <a:gd name="T67" fmla="*/ 3 h 5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5"/>
                <a:gd name="T103" fmla="*/ 0 h 51"/>
                <a:gd name="T104" fmla="*/ 105 w 105"/>
                <a:gd name="T105" fmla="*/ 51 h 5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5" h="51">
                  <a:moveTo>
                    <a:pt x="92" y="3"/>
                  </a:moveTo>
                  <a:lnTo>
                    <a:pt x="104" y="24"/>
                  </a:lnTo>
                  <a:lnTo>
                    <a:pt x="101" y="25"/>
                  </a:lnTo>
                  <a:lnTo>
                    <a:pt x="99" y="25"/>
                  </a:lnTo>
                  <a:lnTo>
                    <a:pt x="95" y="25"/>
                  </a:lnTo>
                  <a:lnTo>
                    <a:pt x="95" y="27"/>
                  </a:lnTo>
                  <a:lnTo>
                    <a:pt x="93" y="27"/>
                  </a:lnTo>
                  <a:lnTo>
                    <a:pt x="87" y="28"/>
                  </a:lnTo>
                  <a:lnTo>
                    <a:pt x="81" y="28"/>
                  </a:lnTo>
                  <a:lnTo>
                    <a:pt x="79" y="30"/>
                  </a:lnTo>
                  <a:lnTo>
                    <a:pt x="73" y="31"/>
                  </a:lnTo>
                  <a:lnTo>
                    <a:pt x="69" y="31"/>
                  </a:lnTo>
                  <a:lnTo>
                    <a:pt x="65" y="34"/>
                  </a:lnTo>
                  <a:lnTo>
                    <a:pt x="61" y="34"/>
                  </a:lnTo>
                  <a:lnTo>
                    <a:pt x="59" y="34"/>
                  </a:lnTo>
                  <a:lnTo>
                    <a:pt x="56" y="34"/>
                  </a:lnTo>
                  <a:lnTo>
                    <a:pt x="55" y="35"/>
                  </a:lnTo>
                  <a:lnTo>
                    <a:pt x="52" y="36"/>
                  </a:lnTo>
                  <a:lnTo>
                    <a:pt x="49" y="36"/>
                  </a:lnTo>
                  <a:lnTo>
                    <a:pt x="43" y="38"/>
                  </a:lnTo>
                  <a:lnTo>
                    <a:pt x="41" y="38"/>
                  </a:lnTo>
                  <a:lnTo>
                    <a:pt x="35" y="41"/>
                  </a:lnTo>
                  <a:lnTo>
                    <a:pt x="31" y="43"/>
                  </a:lnTo>
                  <a:lnTo>
                    <a:pt x="28" y="43"/>
                  </a:lnTo>
                  <a:lnTo>
                    <a:pt x="23" y="46"/>
                  </a:lnTo>
                  <a:lnTo>
                    <a:pt x="16" y="46"/>
                  </a:lnTo>
                  <a:lnTo>
                    <a:pt x="16" y="48"/>
                  </a:lnTo>
                  <a:lnTo>
                    <a:pt x="13" y="48"/>
                  </a:lnTo>
                  <a:lnTo>
                    <a:pt x="11" y="49"/>
                  </a:lnTo>
                  <a:lnTo>
                    <a:pt x="8" y="50"/>
                  </a:lnTo>
                  <a:lnTo>
                    <a:pt x="0" y="26"/>
                  </a:lnTo>
                  <a:lnTo>
                    <a:pt x="12" y="19"/>
                  </a:lnTo>
                  <a:lnTo>
                    <a:pt x="84" y="0"/>
                  </a:lnTo>
                  <a:lnTo>
                    <a:pt x="92" y="3"/>
                  </a:lnTo>
                </a:path>
              </a:pathLst>
            </a:custGeom>
            <a:noFill/>
            <a:ln w="12700" cap="rnd">
              <a:solidFill>
                <a:srgbClr val="000000"/>
              </a:solidFill>
              <a:round/>
              <a:headEnd/>
              <a:tailEnd/>
            </a:ln>
          </p:spPr>
          <p:txBody>
            <a:bodyPr>
              <a:prstTxWarp prst="textNoShape">
                <a:avLst/>
              </a:prstTxWarp>
            </a:bodyPr>
            <a:lstStyle/>
            <a:p>
              <a:endParaRPr lang="en-US"/>
            </a:p>
          </p:txBody>
        </p:sp>
        <p:sp>
          <p:nvSpPr>
            <p:cNvPr id="25665" name="Freeform 102"/>
            <p:cNvSpPr>
              <a:spLocks/>
            </p:cNvSpPr>
            <p:nvPr/>
          </p:nvSpPr>
          <p:spPr bwMode="auto">
            <a:xfrm>
              <a:off x="4859" y="2816"/>
              <a:ext cx="22" cy="23"/>
            </a:xfrm>
            <a:custGeom>
              <a:avLst/>
              <a:gdLst>
                <a:gd name="T0" fmla="*/ 13 w 22"/>
                <a:gd name="T1" fmla="*/ 1 h 23"/>
                <a:gd name="T2" fmla="*/ 21 w 22"/>
                <a:gd name="T3" fmla="*/ 18 h 23"/>
                <a:gd name="T4" fmla="*/ 8 w 22"/>
                <a:gd name="T5" fmla="*/ 22 h 23"/>
                <a:gd name="T6" fmla="*/ 0 w 22"/>
                <a:gd name="T7" fmla="*/ 2 h 23"/>
                <a:gd name="T8" fmla="*/ 1 w 22"/>
                <a:gd name="T9" fmla="*/ 1 h 23"/>
                <a:gd name="T10" fmla="*/ 5 w 22"/>
                <a:gd name="T11" fmla="*/ 0 h 23"/>
                <a:gd name="T12" fmla="*/ 8 w 22"/>
                <a:gd name="T13" fmla="*/ 0 h 23"/>
                <a:gd name="T14" fmla="*/ 9 w 22"/>
                <a:gd name="T15" fmla="*/ 0 h 23"/>
                <a:gd name="T16" fmla="*/ 11 w 22"/>
                <a:gd name="T17" fmla="*/ 1 h 23"/>
                <a:gd name="T18" fmla="*/ 13 w 22"/>
                <a:gd name="T19" fmla="*/ 1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3"/>
                <a:gd name="T32" fmla="*/ 22 w 22"/>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3">
                  <a:moveTo>
                    <a:pt x="13" y="1"/>
                  </a:moveTo>
                  <a:lnTo>
                    <a:pt x="21" y="18"/>
                  </a:lnTo>
                  <a:lnTo>
                    <a:pt x="8" y="22"/>
                  </a:lnTo>
                  <a:lnTo>
                    <a:pt x="0" y="2"/>
                  </a:lnTo>
                  <a:lnTo>
                    <a:pt x="1" y="1"/>
                  </a:lnTo>
                  <a:lnTo>
                    <a:pt x="5" y="0"/>
                  </a:lnTo>
                  <a:lnTo>
                    <a:pt x="8" y="0"/>
                  </a:lnTo>
                  <a:lnTo>
                    <a:pt x="9" y="0"/>
                  </a:lnTo>
                  <a:lnTo>
                    <a:pt x="11" y="1"/>
                  </a:lnTo>
                  <a:lnTo>
                    <a:pt x="13" y="1"/>
                  </a:lnTo>
                </a:path>
              </a:pathLst>
            </a:custGeom>
            <a:solidFill>
              <a:srgbClr val="E6015A"/>
            </a:solidFill>
            <a:ln w="127000" cap="rnd">
              <a:noFill/>
              <a:round/>
              <a:headEnd/>
              <a:tailEnd/>
            </a:ln>
          </p:spPr>
          <p:txBody>
            <a:bodyPr>
              <a:prstTxWarp prst="textNoShape">
                <a:avLst/>
              </a:prstTxWarp>
            </a:bodyPr>
            <a:lstStyle/>
            <a:p>
              <a:endParaRPr lang="en-US"/>
            </a:p>
          </p:txBody>
        </p:sp>
        <p:sp>
          <p:nvSpPr>
            <p:cNvPr id="25666" name="Freeform 103"/>
            <p:cNvSpPr>
              <a:spLocks/>
            </p:cNvSpPr>
            <p:nvPr/>
          </p:nvSpPr>
          <p:spPr bwMode="auto">
            <a:xfrm>
              <a:off x="4860" y="2816"/>
              <a:ext cx="21" cy="22"/>
            </a:xfrm>
            <a:custGeom>
              <a:avLst/>
              <a:gdLst>
                <a:gd name="T0" fmla="*/ 9 w 21"/>
                <a:gd name="T1" fmla="*/ 21 h 22"/>
                <a:gd name="T2" fmla="*/ 0 w 21"/>
                <a:gd name="T3" fmla="*/ 2 h 22"/>
                <a:gd name="T4" fmla="*/ 3 w 21"/>
                <a:gd name="T5" fmla="*/ 0 h 22"/>
                <a:gd name="T6" fmla="*/ 4 w 21"/>
                <a:gd name="T7" fmla="*/ 0 h 22"/>
                <a:gd name="T8" fmla="*/ 7 w 21"/>
                <a:gd name="T9" fmla="*/ 0 h 22"/>
                <a:gd name="T10" fmla="*/ 8 w 21"/>
                <a:gd name="T11" fmla="*/ 0 h 22"/>
                <a:gd name="T12" fmla="*/ 9 w 21"/>
                <a:gd name="T13" fmla="*/ 1 h 22"/>
                <a:gd name="T14" fmla="*/ 12 w 21"/>
                <a:gd name="T15" fmla="*/ 1 h 22"/>
                <a:gd name="T16" fmla="*/ 20 w 21"/>
                <a:gd name="T17" fmla="*/ 18 h 22"/>
                <a:gd name="T18" fmla="*/ 9 w 21"/>
                <a:gd name="T19" fmla="*/ 2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2"/>
                <a:gd name="T32" fmla="*/ 21 w 21"/>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2">
                  <a:moveTo>
                    <a:pt x="9" y="21"/>
                  </a:moveTo>
                  <a:lnTo>
                    <a:pt x="0" y="2"/>
                  </a:lnTo>
                  <a:lnTo>
                    <a:pt x="3" y="0"/>
                  </a:lnTo>
                  <a:lnTo>
                    <a:pt x="4" y="0"/>
                  </a:lnTo>
                  <a:lnTo>
                    <a:pt x="7" y="0"/>
                  </a:lnTo>
                  <a:lnTo>
                    <a:pt x="8" y="0"/>
                  </a:lnTo>
                  <a:lnTo>
                    <a:pt x="9" y="1"/>
                  </a:lnTo>
                  <a:lnTo>
                    <a:pt x="12" y="1"/>
                  </a:lnTo>
                  <a:lnTo>
                    <a:pt x="20" y="18"/>
                  </a:lnTo>
                  <a:lnTo>
                    <a:pt x="9" y="21"/>
                  </a:lnTo>
                </a:path>
              </a:pathLst>
            </a:custGeom>
            <a:solidFill>
              <a:srgbClr val="E9186F"/>
            </a:solidFill>
            <a:ln w="127000" cap="rnd">
              <a:noFill/>
              <a:round/>
              <a:headEnd/>
              <a:tailEnd/>
            </a:ln>
          </p:spPr>
          <p:txBody>
            <a:bodyPr>
              <a:prstTxWarp prst="textNoShape">
                <a:avLst/>
              </a:prstTxWarp>
            </a:bodyPr>
            <a:lstStyle/>
            <a:p>
              <a:endParaRPr lang="en-US"/>
            </a:p>
          </p:txBody>
        </p:sp>
        <p:sp>
          <p:nvSpPr>
            <p:cNvPr id="25667" name="Freeform 104"/>
            <p:cNvSpPr>
              <a:spLocks/>
            </p:cNvSpPr>
            <p:nvPr/>
          </p:nvSpPr>
          <p:spPr bwMode="auto">
            <a:xfrm>
              <a:off x="4864" y="2816"/>
              <a:ext cx="17" cy="22"/>
            </a:xfrm>
            <a:custGeom>
              <a:avLst/>
              <a:gdLst>
                <a:gd name="T0" fmla="*/ 8 w 17"/>
                <a:gd name="T1" fmla="*/ 21 h 22"/>
                <a:gd name="T2" fmla="*/ 0 w 17"/>
                <a:gd name="T3" fmla="*/ 2 h 22"/>
                <a:gd name="T4" fmla="*/ 1 w 17"/>
                <a:gd name="T5" fmla="*/ 1 h 22"/>
                <a:gd name="T6" fmla="*/ 4 w 17"/>
                <a:gd name="T7" fmla="*/ 1 h 22"/>
                <a:gd name="T8" fmla="*/ 5 w 17"/>
                <a:gd name="T9" fmla="*/ 0 h 22"/>
                <a:gd name="T10" fmla="*/ 5 w 17"/>
                <a:gd name="T11" fmla="*/ 1 h 22"/>
                <a:gd name="T12" fmla="*/ 7 w 17"/>
                <a:gd name="T13" fmla="*/ 1 h 22"/>
                <a:gd name="T14" fmla="*/ 8 w 17"/>
                <a:gd name="T15" fmla="*/ 1 h 22"/>
                <a:gd name="T16" fmla="*/ 16 w 17"/>
                <a:gd name="T17" fmla="*/ 18 h 22"/>
                <a:gd name="T18" fmla="*/ 8 w 17"/>
                <a:gd name="T19" fmla="*/ 2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2"/>
                <a:gd name="T32" fmla="*/ 17 w 17"/>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2">
                  <a:moveTo>
                    <a:pt x="8" y="21"/>
                  </a:moveTo>
                  <a:lnTo>
                    <a:pt x="0" y="2"/>
                  </a:lnTo>
                  <a:lnTo>
                    <a:pt x="1" y="1"/>
                  </a:lnTo>
                  <a:lnTo>
                    <a:pt x="4" y="1"/>
                  </a:lnTo>
                  <a:lnTo>
                    <a:pt x="5" y="0"/>
                  </a:lnTo>
                  <a:lnTo>
                    <a:pt x="5" y="1"/>
                  </a:lnTo>
                  <a:lnTo>
                    <a:pt x="7" y="1"/>
                  </a:lnTo>
                  <a:lnTo>
                    <a:pt x="8" y="1"/>
                  </a:lnTo>
                  <a:lnTo>
                    <a:pt x="16" y="18"/>
                  </a:lnTo>
                  <a:lnTo>
                    <a:pt x="8" y="21"/>
                  </a:lnTo>
                </a:path>
              </a:pathLst>
            </a:custGeom>
            <a:solidFill>
              <a:srgbClr val="EE2F86"/>
            </a:solidFill>
            <a:ln w="127000" cap="rnd">
              <a:noFill/>
              <a:round/>
              <a:headEnd/>
              <a:tailEnd/>
            </a:ln>
          </p:spPr>
          <p:txBody>
            <a:bodyPr>
              <a:prstTxWarp prst="textNoShape">
                <a:avLst/>
              </a:prstTxWarp>
            </a:bodyPr>
            <a:lstStyle/>
            <a:p>
              <a:endParaRPr lang="en-US"/>
            </a:p>
          </p:txBody>
        </p:sp>
        <p:sp>
          <p:nvSpPr>
            <p:cNvPr id="25668" name="Freeform 105"/>
            <p:cNvSpPr>
              <a:spLocks/>
            </p:cNvSpPr>
            <p:nvPr/>
          </p:nvSpPr>
          <p:spPr bwMode="auto">
            <a:xfrm>
              <a:off x="4867" y="2817"/>
              <a:ext cx="14" cy="21"/>
            </a:xfrm>
            <a:custGeom>
              <a:avLst/>
              <a:gdLst>
                <a:gd name="T0" fmla="*/ 8 w 14"/>
                <a:gd name="T1" fmla="*/ 20 h 21"/>
                <a:gd name="T2" fmla="*/ 0 w 14"/>
                <a:gd name="T3" fmla="*/ 1 h 21"/>
                <a:gd name="T4" fmla="*/ 1 w 14"/>
                <a:gd name="T5" fmla="*/ 1 h 21"/>
                <a:gd name="T6" fmla="*/ 3 w 14"/>
                <a:gd name="T7" fmla="*/ 0 h 21"/>
                <a:gd name="T8" fmla="*/ 4 w 14"/>
                <a:gd name="T9" fmla="*/ 0 h 21"/>
                <a:gd name="T10" fmla="*/ 5 w 14"/>
                <a:gd name="T11" fmla="*/ 0 h 21"/>
                <a:gd name="T12" fmla="*/ 13 w 14"/>
                <a:gd name="T13" fmla="*/ 17 h 21"/>
                <a:gd name="T14" fmla="*/ 8 w 14"/>
                <a:gd name="T15" fmla="*/ 20 h 21"/>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21"/>
                <a:gd name="T26" fmla="*/ 14 w 14"/>
                <a:gd name="T27" fmla="*/ 21 h 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21">
                  <a:moveTo>
                    <a:pt x="8" y="20"/>
                  </a:moveTo>
                  <a:lnTo>
                    <a:pt x="0" y="1"/>
                  </a:lnTo>
                  <a:lnTo>
                    <a:pt x="1" y="1"/>
                  </a:lnTo>
                  <a:lnTo>
                    <a:pt x="3" y="0"/>
                  </a:lnTo>
                  <a:lnTo>
                    <a:pt x="4" y="0"/>
                  </a:lnTo>
                  <a:lnTo>
                    <a:pt x="5" y="0"/>
                  </a:lnTo>
                  <a:lnTo>
                    <a:pt x="13" y="17"/>
                  </a:lnTo>
                  <a:lnTo>
                    <a:pt x="8" y="20"/>
                  </a:lnTo>
                </a:path>
              </a:pathLst>
            </a:custGeom>
            <a:solidFill>
              <a:srgbClr val="F0469A"/>
            </a:solidFill>
            <a:ln w="127000" cap="rnd">
              <a:noFill/>
              <a:round/>
              <a:headEnd/>
              <a:tailEnd/>
            </a:ln>
          </p:spPr>
          <p:txBody>
            <a:bodyPr>
              <a:prstTxWarp prst="textNoShape">
                <a:avLst/>
              </a:prstTxWarp>
            </a:bodyPr>
            <a:lstStyle/>
            <a:p>
              <a:endParaRPr lang="en-US"/>
            </a:p>
          </p:txBody>
        </p:sp>
        <p:sp>
          <p:nvSpPr>
            <p:cNvPr id="25669" name="Freeform 106"/>
            <p:cNvSpPr>
              <a:spLocks/>
            </p:cNvSpPr>
            <p:nvPr/>
          </p:nvSpPr>
          <p:spPr bwMode="auto">
            <a:xfrm>
              <a:off x="4867" y="2817"/>
              <a:ext cx="14" cy="21"/>
            </a:xfrm>
            <a:custGeom>
              <a:avLst/>
              <a:gdLst>
                <a:gd name="T0" fmla="*/ 9 w 14"/>
                <a:gd name="T1" fmla="*/ 20 h 21"/>
                <a:gd name="T2" fmla="*/ 0 w 14"/>
                <a:gd name="T3" fmla="*/ 1 h 21"/>
                <a:gd name="T4" fmla="*/ 1 w 14"/>
                <a:gd name="T5" fmla="*/ 1 h 21"/>
                <a:gd name="T6" fmla="*/ 3 w 14"/>
                <a:gd name="T7" fmla="*/ 0 h 21"/>
                <a:gd name="T8" fmla="*/ 4 w 14"/>
                <a:gd name="T9" fmla="*/ 0 h 21"/>
                <a:gd name="T10" fmla="*/ 5 w 14"/>
                <a:gd name="T11" fmla="*/ 0 h 21"/>
                <a:gd name="T12" fmla="*/ 13 w 14"/>
                <a:gd name="T13" fmla="*/ 18 h 21"/>
                <a:gd name="T14" fmla="*/ 9 w 14"/>
                <a:gd name="T15" fmla="*/ 20 h 21"/>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21"/>
                <a:gd name="T26" fmla="*/ 14 w 14"/>
                <a:gd name="T27" fmla="*/ 21 h 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21">
                  <a:moveTo>
                    <a:pt x="9" y="20"/>
                  </a:moveTo>
                  <a:lnTo>
                    <a:pt x="0" y="1"/>
                  </a:lnTo>
                  <a:lnTo>
                    <a:pt x="1" y="1"/>
                  </a:lnTo>
                  <a:lnTo>
                    <a:pt x="3" y="0"/>
                  </a:lnTo>
                  <a:lnTo>
                    <a:pt x="4" y="0"/>
                  </a:lnTo>
                  <a:lnTo>
                    <a:pt x="5" y="0"/>
                  </a:lnTo>
                  <a:lnTo>
                    <a:pt x="13" y="18"/>
                  </a:lnTo>
                  <a:lnTo>
                    <a:pt x="9" y="20"/>
                  </a:lnTo>
                </a:path>
              </a:pathLst>
            </a:custGeom>
            <a:solidFill>
              <a:srgbClr val="F360AF"/>
            </a:solidFill>
            <a:ln w="127000" cap="rnd">
              <a:noFill/>
              <a:round/>
              <a:headEnd/>
              <a:tailEnd/>
            </a:ln>
          </p:spPr>
          <p:txBody>
            <a:bodyPr>
              <a:prstTxWarp prst="textNoShape">
                <a:avLst/>
              </a:prstTxWarp>
            </a:bodyPr>
            <a:lstStyle/>
            <a:p>
              <a:endParaRPr lang="en-US"/>
            </a:p>
          </p:txBody>
        </p:sp>
        <p:sp>
          <p:nvSpPr>
            <p:cNvPr id="25670" name="Freeform 107"/>
            <p:cNvSpPr>
              <a:spLocks/>
            </p:cNvSpPr>
            <p:nvPr/>
          </p:nvSpPr>
          <p:spPr bwMode="auto">
            <a:xfrm>
              <a:off x="4869" y="2817"/>
              <a:ext cx="12" cy="21"/>
            </a:xfrm>
            <a:custGeom>
              <a:avLst/>
              <a:gdLst>
                <a:gd name="T0" fmla="*/ 8 w 12"/>
                <a:gd name="T1" fmla="*/ 20 h 21"/>
                <a:gd name="T2" fmla="*/ 0 w 12"/>
                <a:gd name="T3" fmla="*/ 0 h 21"/>
                <a:gd name="T4" fmla="*/ 1 w 12"/>
                <a:gd name="T5" fmla="*/ 0 h 21"/>
                <a:gd name="T6" fmla="*/ 3 w 12"/>
                <a:gd name="T7" fmla="*/ 0 h 21"/>
                <a:gd name="T8" fmla="*/ 3 w 12"/>
                <a:gd name="T9" fmla="*/ 0 h 21"/>
                <a:gd name="T10" fmla="*/ 11 w 12"/>
                <a:gd name="T11" fmla="*/ 18 h 21"/>
                <a:gd name="T12" fmla="*/ 8 w 12"/>
                <a:gd name="T13" fmla="*/ 20 h 21"/>
                <a:gd name="T14" fmla="*/ 0 60000 65536"/>
                <a:gd name="T15" fmla="*/ 0 60000 65536"/>
                <a:gd name="T16" fmla="*/ 0 60000 65536"/>
                <a:gd name="T17" fmla="*/ 0 60000 65536"/>
                <a:gd name="T18" fmla="*/ 0 60000 65536"/>
                <a:gd name="T19" fmla="*/ 0 60000 65536"/>
                <a:gd name="T20" fmla="*/ 0 60000 65536"/>
                <a:gd name="T21" fmla="*/ 0 w 12"/>
                <a:gd name="T22" fmla="*/ 0 h 21"/>
                <a:gd name="T23" fmla="*/ 12 w 12"/>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21">
                  <a:moveTo>
                    <a:pt x="8" y="20"/>
                  </a:moveTo>
                  <a:lnTo>
                    <a:pt x="0" y="0"/>
                  </a:lnTo>
                  <a:lnTo>
                    <a:pt x="1" y="0"/>
                  </a:lnTo>
                  <a:lnTo>
                    <a:pt x="3" y="0"/>
                  </a:lnTo>
                  <a:lnTo>
                    <a:pt x="11" y="18"/>
                  </a:lnTo>
                  <a:lnTo>
                    <a:pt x="8" y="20"/>
                  </a:lnTo>
                </a:path>
              </a:pathLst>
            </a:custGeom>
            <a:solidFill>
              <a:srgbClr val="F876C5"/>
            </a:solidFill>
            <a:ln w="127000" cap="rnd">
              <a:noFill/>
              <a:round/>
              <a:headEnd/>
              <a:tailEnd/>
            </a:ln>
          </p:spPr>
          <p:txBody>
            <a:bodyPr>
              <a:prstTxWarp prst="textNoShape">
                <a:avLst/>
              </a:prstTxWarp>
            </a:bodyPr>
            <a:lstStyle/>
            <a:p>
              <a:endParaRPr lang="en-US"/>
            </a:p>
          </p:txBody>
        </p:sp>
        <p:sp>
          <p:nvSpPr>
            <p:cNvPr id="25671" name="Freeform 108"/>
            <p:cNvSpPr>
              <a:spLocks/>
            </p:cNvSpPr>
            <p:nvPr/>
          </p:nvSpPr>
          <p:spPr bwMode="auto">
            <a:xfrm>
              <a:off x="4872" y="2817"/>
              <a:ext cx="9" cy="19"/>
            </a:xfrm>
            <a:custGeom>
              <a:avLst/>
              <a:gdLst>
                <a:gd name="T0" fmla="*/ 0 w 9"/>
                <a:gd name="T1" fmla="*/ 0 h 19"/>
                <a:gd name="T2" fmla="*/ 8 w 9"/>
                <a:gd name="T3" fmla="*/ 17 h 19"/>
                <a:gd name="T4" fmla="*/ 5 w 9"/>
                <a:gd name="T5" fmla="*/ 18 h 19"/>
                <a:gd name="T6" fmla="*/ 0 w 9"/>
                <a:gd name="T7" fmla="*/ 0 h 19"/>
                <a:gd name="T8" fmla="*/ 0 w 9"/>
                <a:gd name="T9" fmla="*/ 0 h 19"/>
                <a:gd name="T10" fmla="*/ 0 w 9"/>
                <a:gd name="T11" fmla="*/ 0 h 19"/>
                <a:gd name="T12" fmla="*/ 0 60000 65536"/>
                <a:gd name="T13" fmla="*/ 0 60000 65536"/>
                <a:gd name="T14" fmla="*/ 0 60000 65536"/>
                <a:gd name="T15" fmla="*/ 0 60000 65536"/>
                <a:gd name="T16" fmla="*/ 0 60000 65536"/>
                <a:gd name="T17" fmla="*/ 0 60000 65536"/>
                <a:gd name="T18" fmla="*/ 0 w 9"/>
                <a:gd name="T19" fmla="*/ 0 h 19"/>
                <a:gd name="T20" fmla="*/ 9 w 9"/>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9" h="19">
                  <a:moveTo>
                    <a:pt x="0" y="0"/>
                  </a:moveTo>
                  <a:lnTo>
                    <a:pt x="8" y="17"/>
                  </a:lnTo>
                  <a:lnTo>
                    <a:pt x="5" y="18"/>
                  </a:lnTo>
                  <a:lnTo>
                    <a:pt x="0" y="0"/>
                  </a:lnTo>
                </a:path>
              </a:pathLst>
            </a:custGeom>
            <a:solidFill>
              <a:srgbClr val="FA8DD9"/>
            </a:solidFill>
            <a:ln w="127000" cap="rnd">
              <a:noFill/>
              <a:round/>
              <a:headEnd/>
              <a:tailEnd/>
            </a:ln>
          </p:spPr>
          <p:txBody>
            <a:bodyPr>
              <a:prstTxWarp prst="textNoShape">
                <a:avLst/>
              </a:prstTxWarp>
            </a:bodyPr>
            <a:lstStyle/>
            <a:p>
              <a:endParaRPr lang="en-US"/>
            </a:p>
          </p:txBody>
        </p:sp>
        <p:sp>
          <p:nvSpPr>
            <p:cNvPr id="25672" name="Freeform 109"/>
            <p:cNvSpPr>
              <a:spLocks/>
            </p:cNvSpPr>
            <p:nvPr/>
          </p:nvSpPr>
          <p:spPr bwMode="auto">
            <a:xfrm>
              <a:off x="4779" y="2811"/>
              <a:ext cx="95" cy="26"/>
            </a:xfrm>
            <a:custGeom>
              <a:avLst/>
              <a:gdLst>
                <a:gd name="T0" fmla="*/ 3 w 95"/>
                <a:gd name="T1" fmla="*/ 20 h 26"/>
                <a:gd name="T2" fmla="*/ 5 w 95"/>
                <a:gd name="T3" fmla="*/ 20 h 26"/>
                <a:gd name="T4" fmla="*/ 8 w 95"/>
                <a:gd name="T5" fmla="*/ 20 h 26"/>
                <a:gd name="T6" fmla="*/ 8 w 95"/>
                <a:gd name="T7" fmla="*/ 18 h 26"/>
                <a:gd name="T8" fmla="*/ 9 w 95"/>
                <a:gd name="T9" fmla="*/ 17 h 26"/>
                <a:gd name="T10" fmla="*/ 15 w 95"/>
                <a:gd name="T11" fmla="*/ 16 h 26"/>
                <a:gd name="T12" fmla="*/ 16 w 95"/>
                <a:gd name="T13" fmla="*/ 15 h 26"/>
                <a:gd name="T14" fmla="*/ 21 w 95"/>
                <a:gd name="T15" fmla="*/ 13 h 26"/>
                <a:gd name="T16" fmla="*/ 26 w 95"/>
                <a:gd name="T17" fmla="*/ 11 h 26"/>
                <a:gd name="T18" fmla="*/ 32 w 95"/>
                <a:gd name="T19" fmla="*/ 11 h 26"/>
                <a:gd name="T20" fmla="*/ 34 w 95"/>
                <a:gd name="T21" fmla="*/ 9 h 26"/>
                <a:gd name="T22" fmla="*/ 44 w 95"/>
                <a:gd name="T23" fmla="*/ 7 h 26"/>
                <a:gd name="T24" fmla="*/ 48 w 95"/>
                <a:gd name="T25" fmla="*/ 7 h 26"/>
                <a:gd name="T26" fmla="*/ 57 w 95"/>
                <a:gd name="T27" fmla="*/ 5 h 26"/>
                <a:gd name="T28" fmla="*/ 64 w 95"/>
                <a:gd name="T29" fmla="*/ 5 h 26"/>
                <a:gd name="T30" fmla="*/ 71 w 95"/>
                <a:gd name="T31" fmla="*/ 2 h 26"/>
                <a:gd name="T32" fmla="*/ 79 w 95"/>
                <a:gd name="T33" fmla="*/ 2 h 26"/>
                <a:gd name="T34" fmla="*/ 82 w 95"/>
                <a:gd name="T35" fmla="*/ 1 h 26"/>
                <a:gd name="T36" fmla="*/ 85 w 95"/>
                <a:gd name="T37" fmla="*/ 1 h 26"/>
                <a:gd name="T38" fmla="*/ 87 w 95"/>
                <a:gd name="T39" fmla="*/ 1 h 26"/>
                <a:gd name="T40" fmla="*/ 90 w 95"/>
                <a:gd name="T41" fmla="*/ 0 h 26"/>
                <a:gd name="T42" fmla="*/ 91 w 95"/>
                <a:gd name="T43" fmla="*/ 2 h 26"/>
                <a:gd name="T44" fmla="*/ 94 w 95"/>
                <a:gd name="T45" fmla="*/ 2 h 26"/>
                <a:gd name="T46" fmla="*/ 94 w 95"/>
                <a:gd name="T47" fmla="*/ 3 h 26"/>
                <a:gd name="T48" fmla="*/ 93 w 95"/>
                <a:gd name="T49" fmla="*/ 5 h 26"/>
                <a:gd name="T50" fmla="*/ 91 w 95"/>
                <a:gd name="T51" fmla="*/ 5 h 26"/>
                <a:gd name="T52" fmla="*/ 89 w 95"/>
                <a:gd name="T53" fmla="*/ 5 h 26"/>
                <a:gd name="T54" fmla="*/ 86 w 95"/>
                <a:gd name="T55" fmla="*/ 5 h 26"/>
                <a:gd name="T56" fmla="*/ 83 w 95"/>
                <a:gd name="T57" fmla="*/ 5 h 26"/>
                <a:gd name="T58" fmla="*/ 81 w 95"/>
                <a:gd name="T59" fmla="*/ 6 h 26"/>
                <a:gd name="T60" fmla="*/ 75 w 95"/>
                <a:gd name="T61" fmla="*/ 6 h 26"/>
                <a:gd name="T62" fmla="*/ 73 w 95"/>
                <a:gd name="T63" fmla="*/ 7 h 26"/>
                <a:gd name="T64" fmla="*/ 70 w 95"/>
                <a:gd name="T65" fmla="*/ 7 h 26"/>
                <a:gd name="T66" fmla="*/ 65 w 95"/>
                <a:gd name="T67" fmla="*/ 8 h 26"/>
                <a:gd name="T68" fmla="*/ 62 w 95"/>
                <a:gd name="T69" fmla="*/ 9 h 26"/>
                <a:gd name="T70" fmla="*/ 58 w 95"/>
                <a:gd name="T71" fmla="*/ 9 h 26"/>
                <a:gd name="T72" fmla="*/ 54 w 95"/>
                <a:gd name="T73" fmla="*/ 10 h 26"/>
                <a:gd name="T74" fmla="*/ 49 w 95"/>
                <a:gd name="T75" fmla="*/ 12 h 26"/>
                <a:gd name="T76" fmla="*/ 45 w 95"/>
                <a:gd name="T77" fmla="*/ 12 h 26"/>
                <a:gd name="T78" fmla="*/ 44 w 95"/>
                <a:gd name="T79" fmla="*/ 14 h 26"/>
                <a:gd name="T80" fmla="*/ 37 w 95"/>
                <a:gd name="T81" fmla="*/ 14 h 26"/>
                <a:gd name="T82" fmla="*/ 33 w 95"/>
                <a:gd name="T83" fmla="*/ 16 h 26"/>
                <a:gd name="T84" fmla="*/ 28 w 95"/>
                <a:gd name="T85" fmla="*/ 18 h 26"/>
                <a:gd name="T86" fmla="*/ 23 w 95"/>
                <a:gd name="T87" fmla="*/ 18 h 26"/>
                <a:gd name="T88" fmla="*/ 17 w 95"/>
                <a:gd name="T89" fmla="*/ 20 h 26"/>
                <a:gd name="T90" fmla="*/ 13 w 95"/>
                <a:gd name="T91" fmla="*/ 22 h 26"/>
                <a:gd name="T92" fmla="*/ 9 w 95"/>
                <a:gd name="T93" fmla="*/ 23 h 26"/>
                <a:gd name="T94" fmla="*/ 9 w 95"/>
                <a:gd name="T95" fmla="*/ 24 h 26"/>
                <a:gd name="T96" fmla="*/ 7 w 95"/>
                <a:gd name="T97" fmla="*/ 25 h 26"/>
                <a:gd name="T98" fmla="*/ 4 w 95"/>
                <a:gd name="T99" fmla="*/ 25 h 26"/>
                <a:gd name="T100" fmla="*/ 1 w 95"/>
                <a:gd name="T101" fmla="*/ 25 h 26"/>
                <a:gd name="T102" fmla="*/ 1 w 95"/>
                <a:gd name="T103" fmla="*/ 23 h 26"/>
                <a:gd name="T104" fmla="*/ 1 w 95"/>
                <a:gd name="T105" fmla="*/ 23 h 26"/>
                <a:gd name="T106" fmla="*/ 0 w 95"/>
                <a:gd name="T107" fmla="*/ 21 h 26"/>
                <a:gd name="T108" fmla="*/ 3 w 95"/>
                <a:gd name="T109" fmla="*/ 21 h 26"/>
                <a:gd name="T110" fmla="*/ 3 w 95"/>
                <a:gd name="T111" fmla="*/ 20 h 2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5"/>
                <a:gd name="T169" fmla="*/ 0 h 26"/>
                <a:gd name="T170" fmla="*/ 95 w 95"/>
                <a:gd name="T171" fmla="*/ 26 h 2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5" h="26">
                  <a:moveTo>
                    <a:pt x="3" y="20"/>
                  </a:moveTo>
                  <a:lnTo>
                    <a:pt x="5" y="20"/>
                  </a:lnTo>
                  <a:lnTo>
                    <a:pt x="8" y="20"/>
                  </a:lnTo>
                  <a:lnTo>
                    <a:pt x="8" y="18"/>
                  </a:lnTo>
                  <a:lnTo>
                    <a:pt x="9" y="17"/>
                  </a:lnTo>
                  <a:lnTo>
                    <a:pt x="15" y="16"/>
                  </a:lnTo>
                  <a:lnTo>
                    <a:pt x="16" y="15"/>
                  </a:lnTo>
                  <a:lnTo>
                    <a:pt x="21" y="13"/>
                  </a:lnTo>
                  <a:lnTo>
                    <a:pt x="26" y="11"/>
                  </a:lnTo>
                  <a:lnTo>
                    <a:pt x="32" y="11"/>
                  </a:lnTo>
                  <a:lnTo>
                    <a:pt x="34" y="9"/>
                  </a:lnTo>
                  <a:lnTo>
                    <a:pt x="44" y="7"/>
                  </a:lnTo>
                  <a:lnTo>
                    <a:pt x="48" y="7"/>
                  </a:lnTo>
                  <a:lnTo>
                    <a:pt x="57" y="5"/>
                  </a:lnTo>
                  <a:lnTo>
                    <a:pt x="64" y="5"/>
                  </a:lnTo>
                  <a:lnTo>
                    <a:pt x="71" y="2"/>
                  </a:lnTo>
                  <a:lnTo>
                    <a:pt x="79" y="2"/>
                  </a:lnTo>
                  <a:lnTo>
                    <a:pt x="82" y="1"/>
                  </a:lnTo>
                  <a:lnTo>
                    <a:pt x="85" y="1"/>
                  </a:lnTo>
                  <a:lnTo>
                    <a:pt x="87" y="1"/>
                  </a:lnTo>
                  <a:lnTo>
                    <a:pt x="90" y="0"/>
                  </a:lnTo>
                  <a:lnTo>
                    <a:pt x="91" y="2"/>
                  </a:lnTo>
                  <a:lnTo>
                    <a:pt x="94" y="2"/>
                  </a:lnTo>
                  <a:lnTo>
                    <a:pt x="94" y="3"/>
                  </a:lnTo>
                  <a:lnTo>
                    <a:pt x="93" y="5"/>
                  </a:lnTo>
                  <a:lnTo>
                    <a:pt x="91" y="5"/>
                  </a:lnTo>
                  <a:lnTo>
                    <a:pt x="89" y="5"/>
                  </a:lnTo>
                  <a:lnTo>
                    <a:pt x="86" y="5"/>
                  </a:lnTo>
                  <a:lnTo>
                    <a:pt x="83" y="5"/>
                  </a:lnTo>
                  <a:lnTo>
                    <a:pt x="81" y="6"/>
                  </a:lnTo>
                  <a:lnTo>
                    <a:pt x="75" y="6"/>
                  </a:lnTo>
                  <a:lnTo>
                    <a:pt x="73" y="7"/>
                  </a:lnTo>
                  <a:lnTo>
                    <a:pt x="70" y="7"/>
                  </a:lnTo>
                  <a:lnTo>
                    <a:pt x="65" y="8"/>
                  </a:lnTo>
                  <a:lnTo>
                    <a:pt x="62" y="9"/>
                  </a:lnTo>
                  <a:lnTo>
                    <a:pt x="58" y="9"/>
                  </a:lnTo>
                  <a:lnTo>
                    <a:pt x="54" y="10"/>
                  </a:lnTo>
                  <a:lnTo>
                    <a:pt x="49" y="12"/>
                  </a:lnTo>
                  <a:lnTo>
                    <a:pt x="45" y="12"/>
                  </a:lnTo>
                  <a:lnTo>
                    <a:pt x="44" y="14"/>
                  </a:lnTo>
                  <a:lnTo>
                    <a:pt x="37" y="14"/>
                  </a:lnTo>
                  <a:lnTo>
                    <a:pt x="33" y="16"/>
                  </a:lnTo>
                  <a:lnTo>
                    <a:pt x="28" y="18"/>
                  </a:lnTo>
                  <a:lnTo>
                    <a:pt x="23" y="18"/>
                  </a:lnTo>
                  <a:lnTo>
                    <a:pt x="17" y="20"/>
                  </a:lnTo>
                  <a:lnTo>
                    <a:pt x="13" y="22"/>
                  </a:lnTo>
                  <a:lnTo>
                    <a:pt x="9" y="23"/>
                  </a:lnTo>
                  <a:lnTo>
                    <a:pt x="9" y="24"/>
                  </a:lnTo>
                  <a:lnTo>
                    <a:pt x="7" y="25"/>
                  </a:lnTo>
                  <a:lnTo>
                    <a:pt x="4" y="25"/>
                  </a:lnTo>
                  <a:lnTo>
                    <a:pt x="1" y="25"/>
                  </a:lnTo>
                  <a:lnTo>
                    <a:pt x="1" y="23"/>
                  </a:lnTo>
                  <a:lnTo>
                    <a:pt x="0" y="21"/>
                  </a:lnTo>
                  <a:lnTo>
                    <a:pt x="3" y="21"/>
                  </a:lnTo>
                  <a:lnTo>
                    <a:pt x="3" y="20"/>
                  </a:lnTo>
                </a:path>
              </a:pathLst>
            </a:custGeom>
            <a:solidFill>
              <a:srgbClr val="F3F3F3"/>
            </a:solidFill>
            <a:ln w="127000" cap="rnd">
              <a:noFill/>
              <a:round/>
              <a:headEnd/>
              <a:tailEnd/>
            </a:ln>
          </p:spPr>
          <p:txBody>
            <a:bodyPr>
              <a:prstTxWarp prst="textNoShape">
                <a:avLst/>
              </a:prstTxWarp>
            </a:bodyPr>
            <a:lstStyle/>
            <a:p>
              <a:endParaRPr lang="en-US"/>
            </a:p>
          </p:txBody>
        </p:sp>
        <p:sp>
          <p:nvSpPr>
            <p:cNvPr id="25673" name="Freeform 110"/>
            <p:cNvSpPr>
              <a:spLocks/>
            </p:cNvSpPr>
            <p:nvPr/>
          </p:nvSpPr>
          <p:spPr bwMode="auto">
            <a:xfrm>
              <a:off x="4780" y="2810"/>
              <a:ext cx="100" cy="31"/>
            </a:xfrm>
            <a:custGeom>
              <a:avLst/>
              <a:gdLst>
                <a:gd name="T0" fmla="*/ 3 w 100"/>
                <a:gd name="T1" fmla="*/ 24 h 31"/>
                <a:gd name="T2" fmla="*/ 7 w 100"/>
                <a:gd name="T3" fmla="*/ 24 h 31"/>
                <a:gd name="T4" fmla="*/ 7 w 100"/>
                <a:gd name="T5" fmla="*/ 23 h 31"/>
                <a:gd name="T6" fmla="*/ 8 w 100"/>
                <a:gd name="T7" fmla="*/ 22 h 31"/>
                <a:gd name="T8" fmla="*/ 9 w 100"/>
                <a:gd name="T9" fmla="*/ 20 h 31"/>
                <a:gd name="T10" fmla="*/ 12 w 100"/>
                <a:gd name="T11" fmla="*/ 19 h 31"/>
                <a:gd name="T12" fmla="*/ 17 w 100"/>
                <a:gd name="T13" fmla="*/ 18 h 31"/>
                <a:gd name="T14" fmla="*/ 24 w 100"/>
                <a:gd name="T15" fmla="*/ 16 h 31"/>
                <a:gd name="T16" fmla="*/ 27 w 100"/>
                <a:gd name="T17" fmla="*/ 13 h 31"/>
                <a:gd name="T18" fmla="*/ 33 w 100"/>
                <a:gd name="T19" fmla="*/ 11 h 31"/>
                <a:gd name="T20" fmla="*/ 39 w 100"/>
                <a:gd name="T21" fmla="*/ 11 h 31"/>
                <a:gd name="T22" fmla="*/ 45 w 100"/>
                <a:gd name="T23" fmla="*/ 8 h 31"/>
                <a:gd name="T24" fmla="*/ 51 w 100"/>
                <a:gd name="T25" fmla="*/ 6 h 31"/>
                <a:gd name="T26" fmla="*/ 60 w 100"/>
                <a:gd name="T27" fmla="*/ 5 h 31"/>
                <a:gd name="T28" fmla="*/ 68 w 100"/>
                <a:gd name="T29" fmla="*/ 3 h 31"/>
                <a:gd name="T30" fmla="*/ 78 w 100"/>
                <a:gd name="T31" fmla="*/ 2 h 31"/>
                <a:gd name="T32" fmla="*/ 86 w 100"/>
                <a:gd name="T33" fmla="*/ 2 h 31"/>
                <a:gd name="T34" fmla="*/ 88 w 100"/>
                <a:gd name="T35" fmla="*/ 1 h 31"/>
                <a:gd name="T36" fmla="*/ 91 w 100"/>
                <a:gd name="T37" fmla="*/ 1 h 31"/>
                <a:gd name="T38" fmla="*/ 92 w 100"/>
                <a:gd name="T39" fmla="*/ 1 h 31"/>
                <a:gd name="T40" fmla="*/ 95 w 100"/>
                <a:gd name="T41" fmla="*/ 0 h 31"/>
                <a:gd name="T42" fmla="*/ 98 w 100"/>
                <a:gd name="T43" fmla="*/ 2 h 31"/>
                <a:gd name="T44" fmla="*/ 98 w 100"/>
                <a:gd name="T45" fmla="*/ 3 h 31"/>
                <a:gd name="T46" fmla="*/ 99 w 100"/>
                <a:gd name="T47" fmla="*/ 5 h 31"/>
                <a:gd name="T48" fmla="*/ 99 w 100"/>
                <a:gd name="T49" fmla="*/ 6 h 31"/>
                <a:gd name="T50" fmla="*/ 96 w 100"/>
                <a:gd name="T51" fmla="*/ 6 h 31"/>
                <a:gd name="T52" fmla="*/ 94 w 100"/>
                <a:gd name="T53" fmla="*/ 7 h 31"/>
                <a:gd name="T54" fmla="*/ 92 w 100"/>
                <a:gd name="T55" fmla="*/ 7 h 31"/>
                <a:gd name="T56" fmla="*/ 90 w 100"/>
                <a:gd name="T57" fmla="*/ 7 h 31"/>
                <a:gd name="T58" fmla="*/ 83 w 100"/>
                <a:gd name="T59" fmla="*/ 8 h 31"/>
                <a:gd name="T60" fmla="*/ 79 w 100"/>
                <a:gd name="T61" fmla="*/ 8 h 31"/>
                <a:gd name="T62" fmla="*/ 75 w 100"/>
                <a:gd name="T63" fmla="*/ 8 h 31"/>
                <a:gd name="T64" fmla="*/ 72 w 100"/>
                <a:gd name="T65" fmla="*/ 9 h 31"/>
                <a:gd name="T66" fmla="*/ 70 w 100"/>
                <a:gd name="T67" fmla="*/ 9 h 31"/>
                <a:gd name="T68" fmla="*/ 67 w 100"/>
                <a:gd name="T69" fmla="*/ 9 h 31"/>
                <a:gd name="T70" fmla="*/ 63 w 100"/>
                <a:gd name="T71" fmla="*/ 12 h 31"/>
                <a:gd name="T72" fmla="*/ 60 w 100"/>
                <a:gd name="T73" fmla="*/ 12 h 31"/>
                <a:gd name="T74" fmla="*/ 54 w 100"/>
                <a:gd name="T75" fmla="*/ 13 h 31"/>
                <a:gd name="T76" fmla="*/ 48 w 100"/>
                <a:gd name="T77" fmla="*/ 15 h 31"/>
                <a:gd name="T78" fmla="*/ 43 w 100"/>
                <a:gd name="T79" fmla="*/ 16 h 31"/>
                <a:gd name="T80" fmla="*/ 40 w 100"/>
                <a:gd name="T81" fmla="*/ 17 h 31"/>
                <a:gd name="T82" fmla="*/ 36 w 100"/>
                <a:gd name="T83" fmla="*/ 20 h 31"/>
                <a:gd name="T84" fmla="*/ 29 w 100"/>
                <a:gd name="T85" fmla="*/ 20 h 31"/>
                <a:gd name="T86" fmla="*/ 25 w 100"/>
                <a:gd name="T87" fmla="*/ 22 h 31"/>
                <a:gd name="T88" fmla="*/ 19 w 100"/>
                <a:gd name="T89" fmla="*/ 24 h 31"/>
                <a:gd name="T90" fmla="*/ 15 w 100"/>
                <a:gd name="T91" fmla="*/ 26 h 31"/>
                <a:gd name="T92" fmla="*/ 9 w 100"/>
                <a:gd name="T93" fmla="*/ 28 h 31"/>
                <a:gd name="T94" fmla="*/ 8 w 100"/>
                <a:gd name="T95" fmla="*/ 30 h 31"/>
                <a:gd name="T96" fmla="*/ 4 w 100"/>
                <a:gd name="T97" fmla="*/ 30 h 31"/>
                <a:gd name="T98" fmla="*/ 1 w 100"/>
                <a:gd name="T99" fmla="*/ 30 h 31"/>
                <a:gd name="T100" fmla="*/ 1 w 100"/>
                <a:gd name="T101" fmla="*/ 29 h 31"/>
                <a:gd name="T102" fmla="*/ 1 w 100"/>
                <a:gd name="T103" fmla="*/ 27 h 31"/>
                <a:gd name="T104" fmla="*/ 0 w 100"/>
                <a:gd name="T105" fmla="*/ 26 h 31"/>
                <a:gd name="T106" fmla="*/ 0 w 100"/>
                <a:gd name="T107" fmla="*/ 24 h 31"/>
                <a:gd name="T108" fmla="*/ 3 w 100"/>
                <a:gd name="T109" fmla="*/ 24 h 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0"/>
                <a:gd name="T166" fmla="*/ 0 h 31"/>
                <a:gd name="T167" fmla="*/ 100 w 100"/>
                <a:gd name="T168" fmla="*/ 31 h 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0" h="31">
                  <a:moveTo>
                    <a:pt x="3" y="24"/>
                  </a:moveTo>
                  <a:lnTo>
                    <a:pt x="7" y="24"/>
                  </a:lnTo>
                  <a:lnTo>
                    <a:pt x="7" y="23"/>
                  </a:lnTo>
                  <a:lnTo>
                    <a:pt x="8" y="22"/>
                  </a:lnTo>
                  <a:lnTo>
                    <a:pt x="9" y="20"/>
                  </a:lnTo>
                  <a:lnTo>
                    <a:pt x="12" y="19"/>
                  </a:lnTo>
                  <a:lnTo>
                    <a:pt x="17" y="18"/>
                  </a:lnTo>
                  <a:lnTo>
                    <a:pt x="24" y="16"/>
                  </a:lnTo>
                  <a:lnTo>
                    <a:pt x="27" y="13"/>
                  </a:lnTo>
                  <a:lnTo>
                    <a:pt x="33" y="11"/>
                  </a:lnTo>
                  <a:lnTo>
                    <a:pt x="39" y="11"/>
                  </a:lnTo>
                  <a:lnTo>
                    <a:pt x="45" y="8"/>
                  </a:lnTo>
                  <a:lnTo>
                    <a:pt x="51" y="6"/>
                  </a:lnTo>
                  <a:lnTo>
                    <a:pt x="60" y="5"/>
                  </a:lnTo>
                  <a:lnTo>
                    <a:pt x="68" y="3"/>
                  </a:lnTo>
                  <a:lnTo>
                    <a:pt x="78" y="2"/>
                  </a:lnTo>
                  <a:lnTo>
                    <a:pt x="86" y="2"/>
                  </a:lnTo>
                  <a:lnTo>
                    <a:pt x="88" y="1"/>
                  </a:lnTo>
                  <a:lnTo>
                    <a:pt x="91" y="1"/>
                  </a:lnTo>
                  <a:lnTo>
                    <a:pt x="92" y="1"/>
                  </a:lnTo>
                  <a:lnTo>
                    <a:pt x="95" y="0"/>
                  </a:lnTo>
                  <a:lnTo>
                    <a:pt x="98" y="2"/>
                  </a:lnTo>
                  <a:lnTo>
                    <a:pt x="98" y="3"/>
                  </a:lnTo>
                  <a:lnTo>
                    <a:pt x="99" y="5"/>
                  </a:lnTo>
                  <a:lnTo>
                    <a:pt x="99" y="6"/>
                  </a:lnTo>
                  <a:lnTo>
                    <a:pt x="96" y="6"/>
                  </a:lnTo>
                  <a:lnTo>
                    <a:pt x="94" y="7"/>
                  </a:lnTo>
                  <a:lnTo>
                    <a:pt x="92" y="7"/>
                  </a:lnTo>
                  <a:lnTo>
                    <a:pt x="90" y="7"/>
                  </a:lnTo>
                  <a:lnTo>
                    <a:pt x="83" y="8"/>
                  </a:lnTo>
                  <a:lnTo>
                    <a:pt x="79" y="8"/>
                  </a:lnTo>
                  <a:lnTo>
                    <a:pt x="75" y="8"/>
                  </a:lnTo>
                  <a:lnTo>
                    <a:pt x="72" y="9"/>
                  </a:lnTo>
                  <a:lnTo>
                    <a:pt x="70" y="9"/>
                  </a:lnTo>
                  <a:lnTo>
                    <a:pt x="67" y="9"/>
                  </a:lnTo>
                  <a:lnTo>
                    <a:pt x="63" y="12"/>
                  </a:lnTo>
                  <a:lnTo>
                    <a:pt x="60" y="12"/>
                  </a:lnTo>
                  <a:lnTo>
                    <a:pt x="54" y="13"/>
                  </a:lnTo>
                  <a:lnTo>
                    <a:pt x="48" y="15"/>
                  </a:lnTo>
                  <a:lnTo>
                    <a:pt x="43" y="16"/>
                  </a:lnTo>
                  <a:lnTo>
                    <a:pt x="40" y="17"/>
                  </a:lnTo>
                  <a:lnTo>
                    <a:pt x="36" y="20"/>
                  </a:lnTo>
                  <a:lnTo>
                    <a:pt x="29" y="20"/>
                  </a:lnTo>
                  <a:lnTo>
                    <a:pt x="25" y="22"/>
                  </a:lnTo>
                  <a:lnTo>
                    <a:pt x="19" y="24"/>
                  </a:lnTo>
                  <a:lnTo>
                    <a:pt x="15" y="26"/>
                  </a:lnTo>
                  <a:lnTo>
                    <a:pt x="9" y="28"/>
                  </a:lnTo>
                  <a:lnTo>
                    <a:pt x="8" y="30"/>
                  </a:lnTo>
                  <a:lnTo>
                    <a:pt x="4" y="30"/>
                  </a:lnTo>
                  <a:lnTo>
                    <a:pt x="1" y="30"/>
                  </a:lnTo>
                  <a:lnTo>
                    <a:pt x="1" y="29"/>
                  </a:lnTo>
                  <a:lnTo>
                    <a:pt x="1" y="27"/>
                  </a:lnTo>
                  <a:lnTo>
                    <a:pt x="0" y="26"/>
                  </a:lnTo>
                  <a:lnTo>
                    <a:pt x="0" y="24"/>
                  </a:lnTo>
                  <a:lnTo>
                    <a:pt x="3" y="24"/>
                  </a:lnTo>
                </a:path>
              </a:pathLst>
            </a:custGeom>
            <a:noFill/>
            <a:ln w="12700" cap="rnd">
              <a:solidFill>
                <a:srgbClr val="000000"/>
              </a:solidFill>
              <a:round/>
              <a:headEnd/>
              <a:tailEnd/>
            </a:ln>
          </p:spPr>
          <p:txBody>
            <a:bodyPr>
              <a:prstTxWarp prst="textNoShape">
                <a:avLst/>
              </a:prstTxWarp>
            </a:bodyPr>
            <a:lstStyle/>
            <a:p>
              <a:endParaRPr lang="en-US"/>
            </a:p>
          </p:txBody>
        </p:sp>
        <p:sp>
          <p:nvSpPr>
            <p:cNvPr id="25674" name="Freeform 111"/>
            <p:cNvSpPr>
              <a:spLocks/>
            </p:cNvSpPr>
            <p:nvPr/>
          </p:nvSpPr>
          <p:spPr bwMode="auto">
            <a:xfrm>
              <a:off x="4868" y="2811"/>
              <a:ext cx="4" cy="3"/>
            </a:xfrm>
            <a:custGeom>
              <a:avLst/>
              <a:gdLst>
                <a:gd name="T0" fmla="*/ 0 w 4"/>
                <a:gd name="T1" fmla="*/ 0 h 3"/>
                <a:gd name="T2" fmla="*/ 0 w 4"/>
                <a:gd name="T3" fmla="*/ 0 h 3"/>
                <a:gd name="T4" fmla="*/ 2 w 4"/>
                <a:gd name="T5" fmla="*/ 0 h 3"/>
                <a:gd name="T6" fmla="*/ 2 w 4"/>
                <a:gd name="T7" fmla="*/ 0 h 3"/>
                <a:gd name="T8" fmla="*/ 2 w 4"/>
                <a:gd name="T9" fmla="*/ 0 h 3"/>
                <a:gd name="T10" fmla="*/ 2 w 4"/>
                <a:gd name="T11" fmla="*/ 1 h 3"/>
                <a:gd name="T12" fmla="*/ 3 w 4"/>
                <a:gd name="T13" fmla="*/ 1 h 3"/>
                <a:gd name="T14" fmla="*/ 3 w 4"/>
                <a:gd name="T15" fmla="*/ 1 h 3"/>
                <a:gd name="T16" fmla="*/ 3 w 4"/>
                <a:gd name="T17" fmla="*/ 1 h 3"/>
                <a:gd name="T18" fmla="*/ 3 w 4"/>
                <a:gd name="T19" fmla="*/ 2 h 3"/>
                <a:gd name="T20" fmla="*/ 2 w 4"/>
                <a:gd name="T21" fmla="*/ 2 h 3"/>
                <a:gd name="T22" fmla="*/ 2 w 4"/>
                <a:gd name="T23" fmla="*/ 2 h 3"/>
                <a:gd name="T24" fmla="*/ 2 w 4"/>
                <a:gd name="T25" fmla="*/ 2 h 3"/>
                <a:gd name="T26" fmla="*/ 2 w 4"/>
                <a:gd name="T27" fmla="*/ 1 h 3"/>
                <a:gd name="T28" fmla="*/ 2 w 4"/>
                <a:gd name="T29" fmla="*/ 1 h 3"/>
                <a:gd name="T30" fmla="*/ 2 w 4"/>
                <a:gd name="T31" fmla="*/ 1 h 3"/>
                <a:gd name="T32" fmla="*/ 0 w 4"/>
                <a:gd name="T33" fmla="*/ 0 h 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
                <a:gd name="T52" fmla="*/ 0 h 3"/>
                <a:gd name="T53" fmla="*/ 4 w 4"/>
                <a:gd name="T54" fmla="*/ 3 h 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 h="3">
                  <a:moveTo>
                    <a:pt x="0" y="0"/>
                  </a:moveTo>
                  <a:lnTo>
                    <a:pt x="0" y="0"/>
                  </a:lnTo>
                  <a:lnTo>
                    <a:pt x="2" y="0"/>
                  </a:lnTo>
                  <a:lnTo>
                    <a:pt x="2" y="1"/>
                  </a:lnTo>
                  <a:lnTo>
                    <a:pt x="3" y="1"/>
                  </a:lnTo>
                  <a:lnTo>
                    <a:pt x="3" y="2"/>
                  </a:lnTo>
                  <a:lnTo>
                    <a:pt x="2" y="2"/>
                  </a:lnTo>
                  <a:lnTo>
                    <a:pt x="2" y="1"/>
                  </a:lnTo>
                  <a:lnTo>
                    <a:pt x="0" y="0"/>
                  </a:lnTo>
                </a:path>
              </a:pathLst>
            </a:custGeom>
            <a:solidFill>
              <a:srgbClr val="FFFFFF"/>
            </a:solidFill>
            <a:ln w="127000" cap="rnd">
              <a:noFill/>
              <a:round/>
              <a:headEnd/>
              <a:tailEnd/>
            </a:ln>
          </p:spPr>
          <p:txBody>
            <a:bodyPr>
              <a:prstTxWarp prst="textNoShape">
                <a:avLst/>
              </a:prstTxWarp>
            </a:bodyPr>
            <a:lstStyle/>
            <a:p>
              <a:endParaRPr lang="en-US"/>
            </a:p>
          </p:txBody>
        </p:sp>
        <p:sp>
          <p:nvSpPr>
            <p:cNvPr id="25675" name="Freeform 112"/>
            <p:cNvSpPr>
              <a:spLocks/>
            </p:cNvSpPr>
            <p:nvPr/>
          </p:nvSpPr>
          <p:spPr bwMode="auto">
            <a:xfrm>
              <a:off x="4796" y="2840"/>
              <a:ext cx="113" cy="76"/>
            </a:xfrm>
            <a:custGeom>
              <a:avLst/>
              <a:gdLst>
                <a:gd name="T0" fmla="*/ 0 w 113"/>
                <a:gd name="T1" fmla="*/ 25 h 76"/>
                <a:gd name="T2" fmla="*/ 17 w 113"/>
                <a:gd name="T3" fmla="*/ 75 h 76"/>
                <a:gd name="T4" fmla="*/ 112 w 113"/>
                <a:gd name="T5" fmla="*/ 56 h 76"/>
                <a:gd name="T6" fmla="*/ 87 w 113"/>
                <a:gd name="T7" fmla="*/ 0 h 76"/>
                <a:gd name="T8" fmla="*/ 84 w 113"/>
                <a:gd name="T9" fmla="*/ 1 h 76"/>
                <a:gd name="T10" fmla="*/ 80 w 113"/>
                <a:gd name="T11" fmla="*/ 2 h 76"/>
                <a:gd name="T12" fmla="*/ 76 w 113"/>
                <a:gd name="T13" fmla="*/ 3 h 76"/>
                <a:gd name="T14" fmla="*/ 69 w 113"/>
                <a:gd name="T15" fmla="*/ 4 h 76"/>
                <a:gd name="T16" fmla="*/ 63 w 113"/>
                <a:gd name="T17" fmla="*/ 6 h 76"/>
                <a:gd name="T18" fmla="*/ 55 w 113"/>
                <a:gd name="T19" fmla="*/ 7 h 76"/>
                <a:gd name="T20" fmla="*/ 48 w 113"/>
                <a:gd name="T21" fmla="*/ 9 h 76"/>
                <a:gd name="T22" fmla="*/ 40 w 113"/>
                <a:gd name="T23" fmla="*/ 11 h 76"/>
                <a:gd name="T24" fmla="*/ 32 w 113"/>
                <a:gd name="T25" fmla="*/ 12 h 76"/>
                <a:gd name="T26" fmla="*/ 25 w 113"/>
                <a:gd name="T27" fmla="*/ 14 h 76"/>
                <a:gd name="T28" fmla="*/ 17 w 113"/>
                <a:gd name="T29" fmla="*/ 17 h 76"/>
                <a:gd name="T30" fmla="*/ 13 w 113"/>
                <a:gd name="T31" fmla="*/ 19 h 76"/>
                <a:gd name="T32" fmla="*/ 5 w 113"/>
                <a:gd name="T33" fmla="*/ 20 h 76"/>
                <a:gd name="T34" fmla="*/ 1 w 113"/>
                <a:gd name="T35" fmla="*/ 22 h 76"/>
                <a:gd name="T36" fmla="*/ 0 w 113"/>
                <a:gd name="T37" fmla="*/ 25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3"/>
                <a:gd name="T58" fmla="*/ 0 h 76"/>
                <a:gd name="T59" fmla="*/ 113 w 113"/>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3" h="76">
                  <a:moveTo>
                    <a:pt x="0" y="25"/>
                  </a:moveTo>
                  <a:lnTo>
                    <a:pt x="17" y="75"/>
                  </a:lnTo>
                  <a:lnTo>
                    <a:pt x="112" y="56"/>
                  </a:lnTo>
                  <a:lnTo>
                    <a:pt x="87" y="0"/>
                  </a:lnTo>
                  <a:lnTo>
                    <a:pt x="84" y="1"/>
                  </a:lnTo>
                  <a:lnTo>
                    <a:pt x="80" y="2"/>
                  </a:lnTo>
                  <a:lnTo>
                    <a:pt x="76" y="3"/>
                  </a:lnTo>
                  <a:lnTo>
                    <a:pt x="69" y="4"/>
                  </a:lnTo>
                  <a:lnTo>
                    <a:pt x="63" y="6"/>
                  </a:lnTo>
                  <a:lnTo>
                    <a:pt x="55" y="7"/>
                  </a:lnTo>
                  <a:lnTo>
                    <a:pt x="48" y="9"/>
                  </a:lnTo>
                  <a:lnTo>
                    <a:pt x="40" y="11"/>
                  </a:lnTo>
                  <a:lnTo>
                    <a:pt x="32" y="12"/>
                  </a:lnTo>
                  <a:lnTo>
                    <a:pt x="25" y="14"/>
                  </a:lnTo>
                  <a:lnTo>
                    <a:pt x="17" y="17"/>
                  </a:lnTo>
                  <a:lnTo>
                    <a:pt x="13" y="19"/>
                  </a:lnTo>
                  <a:lnTo>
                    <a:pt x="5" y="20"/>
                  </a:lnTo>
                  <a:lnTo>
                    <a:pt x="1" y="22"/>
                  </a:lnTo>
                  <a:lnTo>
                    <a:pt x="0" y="25"/>
                  </a:lnTo>
                </a:path>
              </a:pathLst>
            </a:custGeom>
            <a:solidFill>
              <a:srgbClr val="000000"/>
            </a:solidFill>
            <a:ln w="127000" cap="rnd">
              <a:noFill/>
              <a:round/>
              <a:headEnd/>
              <a:tailEnd/>
            </a:ln>
          </p:spPr>
          <p:txBody>
            <a:bodyPr>
              <a:prstTxWarp prst="textNoShape">
                <a:avLst/>
              </a:prstTxWarp>
            </a:bodyPr>
            <a:lstStyle/>
            <a:p>
              <a:endParaRPr lang="en-US"/>
            </a:p>
          </p:txBody>
        </p:sp>
        <p:sp>
          <p:nvSpPr>
            <p:cNvPr id="25676" name="Freeform 113"/>
            <p:cNvSpPr>
              <a:spLocks/>
            </p:cNvSpPr>
            <p:nvPr/>
          </p:nvSpPr>
          <p:spPr bwMode="auto">
            <a:xfrm>
              <a:off x="4788" y="2840"/>
              <a:ext cx="92" cy="24"/>
            </a:xfrm>
            <a:custGeom>
              <a:avLst/>
              <a:gdLst>
                <a:gd name="T0" fmla="*/ 4 w 92"/>
                <a:gd name="T1" fmla="*/ 19 h 24"/>
                <a:gd name="T2" fmla="*/ 4 w 92"/>
                <a:gd name="T3" fmla="*/ 19 h 24"/>
                <a:gd name="T4" fmla="*/ 7 w 92"/>
                <a:gd name="T5" fmla="*/ 18 h 24"/>
                <a:gd name="T6" fmla="*/ 8 w 92"/>
                <a:gd name="T7" fmla="*/ 16 h 24"/>
                <a:gd name="T8" fmla="*/ 11 w 92"/>
                <a:gd name="T9" fmla="*/ 16 h 24"/>
                <a:gd name="T10" fmla="*/ 13 w 92"/>
                <a:gd name="T11" fmla="*/ 15 h 24"/>
                <a:gd name="T12" fmla="*/ 19 w 92"/>
                <a:gd name="T13" fmla="*/ 15 h 24"/>
                <a:gd name="T14" fmla="*/ 21 w 92"/>
                <a:gd name="T15" fmla="*/ 13 h 24"/>
                <a:gd name="T16" fmla="*/ 24 w 92"/>
                <a:gd name="T17" fmla="*/ 11 h 24"/>
                <a:gd name="T18" fmla="*/ 31 w 92"/>
                <a:gd name="T19" fmla="*/ 10 h 24"/>
                <a:gd name="T20" fmla="*/ 35 w 92"/>
                <a:gd name="T21" fmla="*/ 9 h 24"/>
                <a:gd name="T22" fmla="*/ 40 w 92"/>
                <a:gd name="T23" fmla="*/ 9 h 24"/>
                <a:gd name="T24" fmla="*/ 48 w 92"/>
                <a:gd name="T25" fmla="*/ 7 h 24"/>
                <a:gd name="T26" fmla="*/ 54 w 92"/>
                <a:gd name="T27" fmla="*/ 6 h 24"/>
                <a:gd name="T28" fmla="*/ 60 w 92"/>
                <a:gd name="T29" fmla="*/ 4 h 24"/>
                <a:gd name="T30" fmla="*/ 68 w 92"/>
                <a:gd name="T31" fmla="*/ 2 h 24"/>
                <a:gd name="T32" fmla="*/ 71 w 92"/>
                <a:gd name="T33" fmla="*/ 2 h 24"/>
                <a:gd name="T34" fmla="*/ 75 w 92"/>
                <a:gd name="T35" fmla="*/ 1 h 24"/>
                <a:gd name="T36" fmla="*/ 78 w 92"/>
                <a:gd name="T37" fmla="*/ 1 h 24"/>
                <a:gd name="T38" fmla="*/ 80 w 92"/>
                <a:gd name="T39" fmla="*/ 1 h 24"/>
                <a:gd name="T40" fmla="*/ 86 w 92"/>
                <a:gd name="T41" fmla="*/ 1 h 24"/>
                <a:gd name="T42" fmla="*/ 88 w 92"/>
                <a:gd name="T43" fmla="*/ 0 h 24"/>
                <a:gd name="T44" fmla="*/ 91 w 92"/>
                <a:gd name="T45" fmla="*/ 0 h 24"/>
                <a:gd name="T46" fmla="*/ 90 w 92"/>
                <a:gd name="T47" fmla="*/ 1 h 24"/>
                <a:gd name="T48" fmla="*/ 87 w 92"/>
                <a:gd name="T49" fmla="*/ 3 h 24"/>
                <a:gd name="T50" fmla="*/ 84 w 92"/>
                <a:gd name="T51" fmla="*/ 4 h 24"/>
                <a:gd name="T52" fmla="*/ 79 w 92"/>
                <a:gd name="T53" fmla="*/ 5 h 24"/>
                <a:gd name="T54" fmla="*/ 76 w 92"/>
                <a:gd name="T55" fmla="*/ 5 h 24"/>
                <a:gd name="T56" fmla="*/ 74 w 92"/>
                <a:gd name="T57" fmla="*/ 5 h 24"/>
                <a:gd name="T58" fmla="*/ 72 w 92"/>
                <a:gd name="T59" fmla="*/ 7 h 24"/>
                <a:gd name="T60" fmla="*/ 70 w 92"/>
                <a:gd name="T61" fmla="*/ 7 h 24"/>
                <a:gd name="T62" fmla="*/ 64 w 92"/>
                <a:gd name="T63" fmla="*/ 7 h 24"/>
                <a:gd name="T64" fmla="*/ 60 w 92"/>
                <a:gd name="T65" fmla="*/ 7 h 24"/>
                <a:gd name="T66" fmla="*/ 58 w 92"/>
                <a:gd name="T67" fmla="*/ 10 h 24"/>
                <a:gd name="T68" fmla="*/ 55 w 92"/>
                <a:gd name="T69" fmla="*/ 10 h 24"/>
                <a:gd name="T70" fmla="*/ 50 w 92"/>
                <a:gd name="T71" fmla="*/ 10 h 24"/>
                <a:gd name="T72" fmla="*/ 44 w 92"/>
                <a:gd name="T73" fmla="*/ 12 h 24"/>
                <a:gd name="T74" fmla="*/ 39 w 92"/>
                <a:gd name="T75" fmla="*/ 13 h 24"/>
                <a:gd name="T76" fmla="*/ 35 w 92"/>
                <a:gd name="T77" fmla="*/ 14 h 24"/>
                <a:gd name="T78" fmla="*/ 29 w 92"/>
                <a:gd name="T79" fmla="*/ 16 h 24"/>
                <a:gd name="T80" fmla="*/ 23 w 92"/>
                <a:gd name="T81" fmla="*/ 16 h 24"/>
                <a:gd name="T82" fmla="*/ 20 w 92"/>
                <a:gd name="T83" fmla="*/ 18 h 24"/>
                <a:gd name="T84" fmla="*/ 12 w 92"/>
                <a:gd name="T85" fmla="*/ 20 h 24"/>
                <a:gd name="T86" fmla="*/ 8 w 92"/>
                <a:gd name="T87" fmla="*/ 21 h 24"/>
                <a:gd name="T88" fmla="*/ 7 w 92"/>
                <a:gd name="T89" fmla="*/ 23 h 24"/>
                <a:gd name="T90" fmla="*/ 4 w 92"/>
                <a:gd name="T91" fmla="*/ 23 h 24"/>
                <a:gd name="T92" fmla="*/ 0 w 92"/>
                <a:gd name="T93" fmla="*/ 22 h 24"/>
                <a:gd name="T94" fmla="*/ 0 w 92"/>
                <a:gd name="T95" fmla="*/ 21 h 24"/>
                <a:gd name="T96" fmla="*/ 0 w 92"/>
                <a:gd name="T97" fmla="*/ 19 h 24"/>
                <a:gd name="T98" fmla="*/ 3 w 92"/>
                <a:gd name="T99" fmla="*/ 19 h 24"/>
                <a:gd name="T100" fmla="*/ 1 w 92"/>
                <a:gd name="T101" fmla="*/ 19 h 24"/>
                <a:gd name="T102" fmla="*/ 4 w 92"/>
                <a:gd name="T103" fmla="*/ 19 h 2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24"/>
                <a:gd name="T158" fmla="*/ 92 w 92"/>
                <a:gd name="T159" fmla="*/ 24 h 2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24">
                  <a:moveTo>
                    <a:pt x="4" y="19"/>
                  </a:moveTo>
                  <a:lnTo>
                    <a:pt x="4" y="19"/>
                  </a:lnTo>
                  <a:lnTo>
                    <a:pt x="7" y="18"/>
                  </a:lnTo>
                  <a:lnTo>
                    <a:pt x="8" y="16"/>
                  </a:lnTo>
                  <a:lnTo>
                    <a:pt x="11" y="16"/>
                  </a:lnTo>
                  <a:lnTo>
                    <a:pt x="13" y="15"/>
                  </a:lnTo>
                  <a:lnTo>
                    <a:pt x="19" y="15"/>
                  </a:lnTo>
                  <a:lnTo>
                    <a:pt x="21" y="13"/>
                  </a:lnTo>
                  <a:lnTo>
                    <a:pt x="24" y="11"/>
                  </a:lnTo>
                  <a:lnTo>
                    <a:pt x="31" y="10"/>
                  </a:lnTo>
                  <a:lnTo>
                    <a:pt x="35" y="9"/>
                  </a:lnTo>
                  <a:lnTo>
                    <a:pt x="40" y="9"/>
                  </a:lnTo>
                  <a:lnTo>
                    <a:pt x="48" y="7"/>
                  </a:lnTo>
                  <a:lnTo>
                    <a:pt x="54" y="6"/>
                  </a:lnTo>
                  <a:lnTo>
                    <a:pt x="60" y="4"/>
                  </a:lnTo>
                  <a:lnTo>
                    <a:pt x="68" y="2"/>
                  </a:lnTo>
                  <a:lnTo>
                    <a:pt x="71" y="2"/>
                  </a:lnTo>
                  <a:lnTo>
                    <a:pt x="75" y="1"/>
                  </a:lnTo>
                  <a:lnTo>
                    <a:pt x="78" y="1"/>
                  </a:lnTo>
                  <a:lnTo>
                    <a:pt x="80" y="1"/>
                  </a:lnTo>
                  <a:lnTo>
                    <a:pt x="86" y="1"/>
                  </a:lnTo>
                  <a:lnTo>
                    <a:pt x="88" y="0"/>
                  </a:lnTo>
                  <a:lnTo>
                    <a:pt x="91" y="0"/>
                  </a:lnTo>
                  <a:lnTo>
                    <a:pt x="90" y="1"/>
                  </a:lnTo>
                  <a:lnTo>
                    <a:pt x="87" y="3"/>
                  </a:lnTo>
                  <a:lnTo>
                    <a:pt x="84" y="4"/>
                  </a:lnTo>
                  <a:lnTo>
                    <a:pt x="79" y="5"/>
                  </a:lnTo>
                  <a:lnTo>
                    <a:pt x="76" y="5"/>
                  </a:lnTo>
                  <a:lnTo>
                    <a:pt x="74" y="5"/>
                  </a:lnTo>
                  <a:lnTo>
                    <a:pt x="72" y="7"/>
                  </a:lnTo>
                  <a:lnTo>
                    <a:pt x="70" y="7"/>
                  </a:lnTo>
                  <a:lnTo>
                    <a:pt x="64" y="7"/>
                  </a:lnTo>
                  <a:lnTo>
                    <a:pt x="60" y="7"/>
                  </a:lnTo>
                  <a:lnTo>
                    <a:pt x="58" y="10"/>
                  </a:lnTo>
                  <a:lnTo>
                    <a:pt x="55" y="10"/>
                  </a:lnTo>
                  <a:lnTo>
                    <a:pt x="50" y="10"/>
                  </a:lnTo>
                  <a:lnTo>
                    <a:pt x="44" y="12"/>
                  </a:lnTo>
                  <a:lnTo>
                    <a:pt x="39" y="13"/>
                  </a:lnTo>
                  <a:lnTo>
                    <a:pt x="35" y="14"/>
                  </a:lnTo>
                  <a:lnTo>
                    <a:pt x="29" y="16"/>
                  </a:lnTo>
                  <a:lnTo>
                    <a:pt x="23" y="16"/>
                  </a:lnTo>
                  <a:lnTo>
                    <a:pt x="20" y="18"/>
                  </a:lnTo>
                  <a:lnTo>
                    <a:pt x="12" y="20"/>
                  </a:lnTo>
                  <a:lnTo>
                    <a:pt x="8" y="21"/>
                  </a:lnTo>
                  <a:lnTo>
                    <a:pt x="7" y="23"/>
                  </a:lnTo>
                  <a:lnTo>
                    <a:pt x="4" y="23"/>
                  </a:lnTo>
                  <a:lnTo>
                    <a:pt x="0" y="22"/>
                  </a:lnTo>
                  <a:lnTo>
                    <a:pt x="0" y="21"/>
                  </a:lnTo>
                  <a:lnTo>
                    <a:pt x="0" y="19"/>
                  </a:lnTo>
                  <a:lnTo>
                    <a:pt x="3" y="19"/>
                  </a:lnTo>
                  <a:lnTo>
                    <a:pt x="1" y="19"/>
                  </a:lnTo>
                  <a:lnTo>
                    <a:pt x="4" y="19"/>
                  </a:lnTo>
                </a:path>
              </a:pathLst>
            </a:custGeom>
            <a:solidFill>
              <a:srgbClr val="F3F3F3"/>
            </a:solidFill>
            <a:ln w="127000" cap="rnd">
              <a:noFill/>
              <a:round/>
              <a:headEnd/>
              <a:tailEnd/>
            </a:ln>
          </p:spPr>
          <p:txBody>
            <a:bodyPr>
              <a:prstTxWarp prst="textNoShape">
                <a:avLst/>
              </a:prstTxWarp>
            </a:bodyPr>
            <a:lstStyle/>
            <a:p>
              <a:endParaRPr lang="en-US"/>
            </a:p>
          </p:txBody>
        </p:sp>
        <p:sp>
          <p:nvSpPr>
            <p:cNvPr id="25677" name="Freeform 114"/>
            <p:cNvSpPr>
              <a:spLocks/>
            </p:cNvSpPr>
            <p:nvPr/>
          </p:nvSpPr>
          <p:spPr bwMode="auto">
            <a:xfrm>
              <a:off x="4788" y="2839"/>
              <a:ext cx="97" cy="29"/>
            </a:xfrm>
            <a:custGeom>
              <a:avLst/>
              <a:gdLst>
                <a:gd name="T0" fmla="*/ 3 w 97"/>
                <a:gd name="T1" fmla="*/ 22 h 29"/>
                <a:gd name="T2" fmla="*/ 7 w 97"/>
                <a:gd name="T3" fmla="*/ 22 h 29"/>
                <a:gd name="T4" fmla="*/ 8 w 97"/>
                <a:gd name="T5" fmla="*/ 20 h 29"/>
                <a:gd name="T6" fmla="*/ 11 w 97"/>
                <a:gd name="T7" fmla="*/ 20 h 29"/>
                <a:gd name="T8" fmla="*/ 12 w 97"/>
                <a:gd name="T9" fmla="*/ 18 h 29"/>
                <a:gd name="T10" fmla="*/ 15 w 97"/>
                <a:gd name="T11" fmla="*/ 18 h 29"/>
                <a:gd name="T12" fmla="*/ 17 w 97"/>
                <a:gd name="T13" fmla="*/ 15 h 29"/>
                <a:gd name="T14" fmla="*/ 24 w 97"/>
                <a:gd name="T15" fmla="*/ 15 h 29"/>
                <a:gd name="T16" fmla="*/ 28 w 97"/>
                <a:gd name="T17" fmla="*/ 13 h 29"/>
                <a:gd name="T18" fmla="*/ 33 w 97"/>
                <a:gd name="T19" fmla="*/ 12 h 29"/>
                <a:gd name="T20" fmla="*/ 39 w 97"/>
                <a:gd name="T21" fmla="*/ 11 h 29"/>
                <a:gd name="T22" fmla="*/ 44 w 97"/>
                <a:gd name="T23" fmla="*/ 8 h 29"/>
                <a:gd name="T24" fmla="*/ 52 w 97"/>
                <a:gd name="T25" fmla="*/ 7 h 29"/>
                <a:gd name="T26" fmla="*/ 59 w 97"/>
                <a:gd name="T27" fmla="*/ 5 h 29"/>
                <a:gd name="T28" fmla="*/ 67 w 97"/>
                <a:gd name="T29" fmla="*/ 4 h 29"/>
                <a:gd name="T30" fmla="*/ 73 w 97"/>
                <a:gd name="T31" fmla="*/ 2 h 29"/>
                <a:gd name="T32" fmla="*/ 77 w 97"/>
                <a:gd name="T33" fmla="*/ 2 h 29"/>
                <a:gd name="T34" fmla="*/ 79 w 97"/>
                <a:gd name="T35" fmla="*/ 2 h 29"/>
                <a:gd name="T36" fmla="*/ 85 w 97"/>
                <a:gd name="T37" fmla="*/ 1 h 29"/>
                <a:gd name="T38" fmla="*/ 88 w 97"/>
                <a:gd name="T39" fmla="*/ 1 h 29"/>
                <a:gd name="T40" fmla="*/ 91 w 97"/>
                <a:gd name="T41" fmla="*/ 1 h 29"/>
                <a:gd name="T42" fmla="*/ 92 w 97"/>
                <a:gd name="T43" fmla="*/ 1 h 29"/>
                <a:gd name="T44" fmla="*/ 95 w 97"/>
                <a:gd name="T45" fmla="*/ 0 h 29"/>
                <a:gd name="T46" fmla="*/ 96 w 97"/>
                <a:gd name="T47" fmla="*/ 1 h 29"/>
                <a:gd name="T48" fmla="*/ 93 w 97"/>
                <a:gd name="T49" fmla="*/ 2 h 29"/>
                <a:gd name="T50" fmla="*/ 92 w 97"/>
                <a:gd name="T51" fmla="*/ 4 h 29"/>
                <a:gd name="T52" fmla="*/ 87 w 97"/>
                <a:gd name="T53" fmla="*/ 7 h 29"/>
                <a:gd name="T54" fmla="*/ 83 w 97"/>
                <a:gd name="T55" fmla="*/ 7 h 29"/>
                <a:gd name="T56" fmla="*/ 80 w 97"/>
                <a:gd name="T57" fmla="*/ 7 h 29"/>
                <a:gd name="T58" fmla="*/ 79 w 97"/>
                <a:gd name="T59" fmla="*/ 7 h 29"/>
                <a:gd name="T60" fmla="*/ 75 w 97"/>
                <a:gd name="T61" fmla="*/ 7 h 29"/>
                <a:gd name="T62" fmla="*/ 73 w 97"/>
                <a:gd name="T63" fmla="*/ 9 h 29"/>
                <a:gd name="T64" fmla="*/ 71 w 97"/>
                <a:gd name="T65" fmla="*/ 9 h 29"/>
                <a:gd name="T66" fmla="*/ 68 w 97"/>
                <a:gd name="T67" fmla="*/ 9 h 29"/>
                <a:gd name="T68" fmla="*/ 63 w 97"/>
                <a:gd name="T69" fmla="*/ 10 h 29"/>
                <a:gd name="T70" fmla="*/ 60 w 97"/>
                <a:gd name="T71" fmla="*/ 11 h 29"/>
                <a:gd name="T72" fmla="*/ 53 w 97"/>
                <a:gd name="T73" fmla="*/ 12 h 29"/>
                <a:gd name="T74" fmla="*/ 48 w 97"/>
                <a:gd name="T75" fmla="*/ 15 h 29"/>
                <a:gd name="T76" fmla="*/ 43 w 97"/>
                <a:gd name="T77" fmla="*/ 15 h 29"/>
                <a:gd name="T78" fmla="*/ 39 w 97"/>
                <a:gd name="T79" fmla="*/ 17 h 29"/>
                <a:gd name="T80" fmla="*/ 33 w 97"/>
                <a:gd name="T81" fmla="*/ 19 h 29"/>
                <a:gd name="T82" fmla="*/ 27 w 97"/>
                <a:gd name="T83" fmla="*/ 20 h 29"/>
                <a:gd name="T84" fmla="*/ 21 w 97"/>
                <a:gd name="T85" fmla="*/ 21 h 29"/>
                <a:gd name="T86" fmla="*/ 15 w 97"/>
                <a:gd name="T87" fmla="*/ 24 h 29"/>
                <a:gd name="T88" fmla="*/ 9 w 97"/>
                <a:gd name="T89" fmla="*/ 26 h 29"/>
                <a:gd name="T90" fmla="*/ 8 w 97"/>
                <a:gd name="T91" fmla="*/ 27 h 29"/>
                <a:gd name="T92" fmla="*/ 9 w 97"/>
                <a:gd name="T93" fmla="*/ 28 h 29"/>
                <a:gd name="T94" fmla="*/ 5 w 97"/>
                <a:gd name="T95" fmla="*/ 28 h 29"/>
                <a:gd name="T96" fmla="*/ 1 w 97"/>
                <a:gd name="T97" fmla="*/ 27 h 29"/>
                <a:gd name="T98" fmla="*/ 1 w 97"/>
                <a:gd name="T99" fmla="*/ 25 h 29"/>
                <a:gd name="T100" fmla="*/ 0 w 97"/>
                <a:gd name="T101" fmla="*/ 23 h 29"/>
                <a:gd name="T102" fmla="*/ 3 w 97"/>
                <a:gd name="T103" fmla="*/ 23 h 29"/>
                <a:gd name="T104" fmla="*/ 3 w 97"/>
                <a:gd name="T105" fmla="*/ 22 h 2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7"/>
                <a:gd name="T160" fmla="*/ 0 h 29"/>
                <a:gd name="T161" fmla="*/ 97 w 97"/>
                <a:gd name="T162" fmla="*/ 29 h 2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7" h="29">
                  <a:moveTo>
                    <a:pt x="3" y="22"/>
                  </a:moveTo>
                  <a:lnTo>
                    <a:pt x="7" y="22"/>
                  </a:lnTo>
                  <a:lnTo>
                    <a:pt x="8" y="20"/>
                  </a:lnTo>
                  <a:lnTo>
                    <a:pt x="11" y="20"/>
                  </a:lnTo>
                  <a:lnTo>
                    <a:pt x="12" y="18"/>
                  </a:lnTo>
                  <a:lnTo>
                    <a:pt x="15" y="18"/>
                  </a:lnTo>
                  <a:lnTo>
                    <a:pt x="17" y="15"/>
                  </a:lnTo>
                  <a:lnTo>
                    <a:pt x="24" y="15"/>
                  </a:lnTo>
                  <a:lnTo>
                    <a:pt x="28" y="13"/>
                  </a:lnTo>
                  <a:lnTo>
                    <a:pt x="33" y="12"/>
                  </a:lnTo>
                  <a:lnTo>
                    <a:pt x="39" y="11"/>
                  </a:lnTo>
                  <a:lnTo>
                    <a:pt x="44" y="8"/>
                  </a:lnTo>
                  <a:lnTo>
                    <a:pt x="52" y="7"/>
                  </a:lnTo>
                  <a:lnTo>
                    <a:pt x="59" y="5"/>
                  </a:lnTo>
                  <a:lnTo>
                    <a:pt x="67" y="4"/>
                  </a:lnTo>
                  <a:lnTo>
                    <a:pt x="73" y="2"/>
                  </a:lnTo>
                  <a:lnTo>
                    <a:pt x="77" y="2"/>
                  </a:lnTo>
                  <a:lnTo>
                    <a:pt x="79" y="2"/>
                  </a:lnTo>
                  <a:lnTo>
                    <a:pt x="85" y="1"/>
                  </a:lnTo>
                  <a:lnTo>
                    <a:pt x="88" y="1"/>
                  </a:lnTo>
                  <a:lnTo>
                    <a:pt x="91" y="1"/>
                  </a:lnTo>
                  <a:lnTo>
                    <a:pt x="92" y="1"/>
                  </a:lnTo>
                  <a:lnTo>
                    <a:pt x="95" y="0"/>
                  </a:lnTo>
                  <a:lnTo>
                    <a:pt x="96" y="1"/>
                  </a:lnTo>
                  <a:lnTo>
                    <a:pt x="93" y="2"/>
                  </a:lnTo>
                  <a:lnTo>
                    <a:pt x="92" y="4"/>
                  </a:lnTo>
                  <a:lnTo>
                    <a:pt x="87" y="7"/>
                  </a:lnTo>
                  <a:lnTo>
                    <a:pt x="83" y="7"/>
                  </a:lnTo>
                  <a:lnTo>
                    <a:pt x="80" y="7"/>
                  </a:lnTo>
                  <a:lnTo>
                    <a:pt x="79" y="7"/>
                  </a:lnTo>
                  <a:lnTo>
                    <a:pt x="75" y="7"/>
                  </a:lnTo>
                  <a:lnTo>
                    <a:pt x="73" y="9"/>
                  </a:lnTo>
                  <a:lnTo>
                    <a:pt x="71" y="9"/>
                  </a:lnTo>
                  <a:lnTo>
                    <a:pt x="68" y="9"/>
                  </a:lnTo>
                  <a:lnTo>
                    <a:pt x="63" y="10"/>
                  </a:lnTo>
                  <a:lnTo>
                    <a:pt x="60" y="11"/>
                  </a:lnTo>
                  <a:lnTo>
                    <a:pt x="53" y="12"/>
                  </a:lnTo>
                  <a:lnTo>
                    <a:pt x="48" y="15"/>
                  </a:lnTo>
                  <a:lnTo>
                    <a:pt x="43" y="15"/>
                  </a:lnTo>
                  <a:lnTo>
                    <a:pt x="39" y="17"/>
                  </a:lnTo>
                  <a:lnTo>
                    <a:pt x="33" y="19"/>
                  </a:lnTo>
                  <a:lnTo>
                    <a:pt x="27" y="20"/>
                  </a:lnTo>
                  <a:lnTo>
                    <a:pt x="21" y="21"/>
                  </a:lnTo>
                  <a:lnTo>
                    <a:pt x="15" y="24"/>
                  </a:lnTo>
                  <a:lnTo>
                    <a:pt x="9" y="26"/>
                  </a:lnTo>
                  <a:lnTo>
                    <a:pt x="8" y="27"/>
                  </a:lnTo>
                  <a:lnTo>
                    <a:pt x="9" y="28"/>
                  </a:lnTo>
                  <a:lnTo>
                    <a:pt x="5" y="28"/>
                  </a:lnTo>
                  <a:lnTo>
                    <a:pt x="1" y="27"/>
                  </a:lnTo>
                  <a:lnTo>
                    <a:pt x="1" y="25"/>
                  </a:lnTo>
                  <a:lnTo>
                    <a:pt x="0" y="23"/>
                  </a:lnTo>
                  <a:lnTo>
                    <a:pt x="3" y="23"/>
                  </a:lnTo>
                  <a:lnTo>
                    <a:pt x="3" y="22"/>
                  </a:lnTo>
                </a:path>
              </a:pathLst>
            </a:custGeom>
            <a:noFill/>
            <a:ln w="12700" cap="rnd">
              <a:solidFill>
                <a:srgbClr val="000000"/>
              </a:solidFill>
              <a:round/>
              <a:headEnd/>
              <a:tailEnd/>
            </a:ln>
          </p:spPr>
          <p:txBody>
            <a:bodyPr>
              <a:prstTxWarp prst="textNoShape">
                <a:avLst/>
              </a:prstTxWarp>
            </a:bodyPr>
            <a:lstStyle/>
            <a:p>
              <a:endParaRPr lang="en-US"/>
            </a:p>
          </p:txBody>
        </p:sp>
        <p:sp>
          <p:nvSpPr>
            <p:cNvPr id="25678" name="Freeform 115"/>
            <p:cNvSpPr>
              <a:spLocks/>
            </p:cNvSpPr>
            <p:nvPr/>
          </p:nvSpPr>
          <p:spPr bwMode="auto">
            <a:xfrm>
              <a:off x="4879" y="2763"/>
              <a:ext cx="70" cy="10"/>
            </a:xfrm>
            <a:custGeom>
              <a:avLst/>
              <a:gdLst>
                <a:gd name="T0" fmla="*/ 1 w 70"/>
                <a:gd name="T1" fmla="*/ 9 h 10"/>
                <a:gd name="T2" fmla="*/ 68 w 70"/>
                <a:gd name="T3" fmla="*/ 2 h 10"/>
                <a:gd name="T4" fmla="*/ 69 w 70"/>
                <a:gd name="T5" fmla="*/ 2 h 10"/>
                <a:gd name="T6" fmla="*/ 69 w 70"/>
                <a:gd name="T7" fmla="*/ 1 h 10"/>
                <a:gd name="T8" fmla="*/ 68 w 70"/>
                <a:gd name="T9" fmla="*/ 1 h 10"/>
                <a:gd name="T10" fmla="*/ 66 w 70"/>
                <a:gd name="T11" fmla="*/ 0 h 10"/>
                <a:gd name="T12" fmla="*/ 65 w 70"/>
                <a:gd name="T13" fmla="*/ 1 h 10"/>
                <a:gd name="T14" fmla="*/ 62 w 70"/>
                <a:gd name="T15" fmla="*/ 1 h 10"/>
                <a:gd name="T16" fmla="*/ 57 w 70"/>
                <a:gd name="T17" fmla="*/ 2 h 10"/>
                <a:gd name="T18" fmla="*/ 52 w 70"/>
                <a:gd name="T19" fmla="*/ 2 h 10"/>
                <a:gd name="T20" fmla="*/ 46 w 70"/>
                <a:gd name="T21" fmla="*/ 2 h 10"/>
                <a:gd name="T22" fmla="*/ 42 w 70"/>
                <a:gd name="T23" fmla="*/ 2 h 10"/>
                <a:gd name="T24" fmla="*/ 37 w 70"/>
                <a:gd name="T25" fmla="*/ 2 h 10"/>
                <a:gd name="T26" fmla="*/ 32 w 70"/>
                <a:gd name="T27" fmla="*/ 3 h 10"/>
                <a:gd name="T28" fmla="*/ 25 w 70"/>
                <a:gd name="T29" fmla="*/ 4 h 10"/>
                <a:gd name="T30" fmla="*/ 20 w 70"/>
                <a:gd name="T31" fmla="*/ 4 h 10"/>
                <a:gd name="T32" fmla="*/ 17 w 70"/>
                <a:gd name="T33" fmla="*/ 5 h 10"/>
                <a:gd name="T34" fmla="*/ 12 w 70"/>
                <a:gd name="T35" fmla="*/ 5 h 10"/>
                <a:gd name="T36" fmla="*/ 9 w 70"/>
                <a:gd name="T37" fmla="*/ 5 h 10"/>
                <a:gd name="T38" fmla="*/ 7 w 70"/>
                <a:gd name="T39" fmla="*/ 5 h 10"/>
                <a:gd name="T40" fmla="*/ 5 w 70"/>
                <a:gd name="T41" fmla="*/ 5 h 10"/>
                <a:gd name="T42" fmla="*/ 3 w 70"/>
                <a:gd name="T43" fmla="*/ 6 h 10"/>
                <a:gd name="T44" fmla="*/ 0 w 70"/>
                <a:gd name="T45" fmla="*/ 7 h 10"/>
                <a:gd name="T46" fmla="*/ 1 w 70"/>
                <a:gd name="T47" fmla="*/ 8 h 10"/>
                <a:gd name="T48" fmla="*/ 1 w 70"/>
                <a:gd name="T49" fmla="*/ 8 h 10"/>
                <a:gd name="T50" fmla="*/ 1 w 70"/>
                <a:gd name="T51" fmla="*/ 9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10"/>
                <a:gd name="T80" fmla="*/ 70 w 70"/>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10">
                  <a:moveTo>
                    <a:pt x="1" y="9"/>
                  </a:moveTo>
                  <a:lnTo>
                    <a:pt x="68" y="2"/>
                  </a:lnTo>
                  <a:lnTo>
                    <a:pt x="69" y="2"/>
                  </a:lnTo>
                  <a:lnTo>
                    <a:pt x="69" y="1"/>
                  </a:lnTo>
                  <a:lnTo>
                    <a:pt x="68" y="1"/>
                  </a:lnTo>
                  <a:lnTo>
                    <a:pt x="66" y="0"/>
                  </a:lnTo>
                  <a:lnTo>
                    <a:pt x="65" y="1"/>
                  </a:lnTo>
                  <a:lnTo>
                    <a:pt x="62" y="1"/>
                  </a:lnTo>
                  <a:lnTo>
                    <a:pt x="57" y="2"/>
                  </a:lnTo>
                  <a:lnTo>
                    <a:pt x="52" y="2"/>
                  </a:lnTo>
                  <a:lnTo>
                    <a:pt x="46" y="2"/>
                  </a:lnTo>
                  <a:lnTo>
                    <a:pt x="42" y="2"/>
                  </a:lnTo>
                  <a:lnTo>
                    <a:pt x="37" y="2"/>
                  </a:lnTo>
                  <a:lnTo>
                    <a:pt x="32" y="3"/>
                  </a:lnTo>
                  <a:lnTo>
                    <a:pt x="25" y="4"/>
                  </a:lnTo>
                  <a:lnTo>
                    <a:pt x="20" y="4"/>
                  </a:lnTo>
                  <a:lnTo>
                    <a:pt x="17" y="5"/>
                  </a:lnTo>
                  <a:lnTo>
                    <a:pt x="12" y="5"/>
                  </a:lnTo>
                  <a:lnTo>
                    <a:pt x="9" y="5"/>
                  </a:lnTo>
                  <a:lnTo>
                    <a:pt x="7" y="5"/>
                  </a:lnTo>
                  <a:lnTo>
                    <a:pt x="5" y="5"/>
                  </a:lnTo>
                  <a:lnTo>
                    <a:pt x="3" y="6"/>
                  </a:lnTo>
                  <a:lnTo>
                    <a:pt x="0" y="7"/>
                  </a:lnTo>
                  <a:lnTo>
                    <a:pt x="1" y="8"/>
                  </a:lnTo>
                  <a:lnTo>
                    <a:pt x="1" y="9"/>
                  </a:lnTo>
                </a:path>
              </a:pathLst>
            </a:custGeom>
            <a:solidFill>
              <a:srgbClr val="F3F3F3"/>
            </a:solidFill>
            <a:ln w="127000" cap="rnd">
              <a:noFill/>
              <a:round/>
              <a:headEnd/>
              <a:tailEnd/>
            </a:ln>
          </p:spPr>
          <p:txBody>
            <a:bodyPr>
              <a:prstTxWarp prst="textNoShape">
                <a:avLst/>
              </a:prstTxWarp>
            </a:bodyPr>
            <a:lstStyle/>
            <a:p>
              <a:endParaRPr lang="en-US"/>
            </a:p>
          </p:txBody>
        </p:sp>
        <p:sp>
          <p:nvSpPr>
            <p:cNvPr id="25679" name="Freeform 116"/>
            <p:cNvSpPr>
              <a:spLocks/>
            </p:cNvSpPr>
            <p:nvPr/>
          </p:nvSpPr>
          <p:spPr bwMode="auto">
            <a:xfrm>
              <a:off x="4879" y="2764"/>
              <a:ext cx="78" cy="14"/>
            </a:xfrm>
            <a:custGeom>
              <a:avLst/>
              <a:gdLst>
                <a:gd name="T0" fmla="*/ 3 w 78"/>
                <a:gd name="T1" fmla="*/ 13 h 14"/>
                <a:gd name="T2" fmla="*/ 77 w 78"/>
                <a:gd name="T3" fmla="*/ 5 h 14"/>
                <a:gd name="T4" fmla="*/ 77 w 78"/>
                <a:gd name="T5" fmla="*/ 4 h 14"/>
                <a:gd name="T6" fmla="*/ 76 w 78"/>
                <a:gd name="T7" fmla="*/ 2 h 14"/>
                <a:gd name="T8" fmla="*/ 76 w 78"/>
                <a:gd name="T9" fmla="*/ 1 h 14"/>
                <a:gd name="T10" fmla="*/ 73 w 78"/>
                <a:gd name="T11" fmla="*/ 1 h 14"/>
                <a:gd name="T12" fmla="*/ 66 w 78"/>
                <a:gd name="T13" fmla="*/ 2 h 14"/>
                <a:gd name="T14" fmla="*/ 64 w 78"/>
                <a:gd name="T15" fmla="*/ 0 h 14"/>
                <a:gd name="T16" fmla="*/ 58 w 78"/>
                <a:gd name="T17" fmla="*/ 0 h 14"/>
                <a:gd name="T18" fmla="*/ 53 w 78"/>
                <a:gd name="T19" fmla="*/ 1 h 14"/>
                <a:gd name="T20" fmla="*/ 48 w 78"/>
                <a:gd name="T21" fmla="*/ 2 h 14"/>
                <a:gd name="T22" fmla="*/ 42 w 78"/>
                <a:gd name="T23" fmla="*/ 2 h 14"/>
                <a:gd name="T24" fmla="*/ 35 w 78"/>
                <a:gd name="T25" fmla="*/ 3 h 14"/>
                <a:gd name="T26" fmla="*/ 28 w 78"/>
                <a:gd name="T27" fmla="*/ 3 h 14"/>
                <a:gd name="T28" fmla="*/ 23 w 78"/>
                <a:gd name="T29" fmla="*/ 2 h 14"/>
                <a:gd name="T30" fmla="*/ 17 w 78"/>
                <a:gd name="T31" fmla="*/ 3 h 14"/>
                <a:gd name="T32" fmla="*/ 15 w 78"/>
                <a:gd name="T33" fmla="*/ 3 h 14"/>
                <a:gd name="T34" fmla="*/ 11 w 78"/>
                <a:gd name="T35" fmla="*/ 4 h 14"/>
                <a:gd name="T36" fmla="*/ 8 w 78"/>
                <a:gd name="T37" fmla="*/ 4 h 14"/>
                <a:gd name="T38" fmla="*/ 7 w 78"/>
                <a:gd name="T39" fmla="*/ 4 h 14"/>
                <a:gd name="T40" fmla="*/ 3 w 78"/>
                <a:gd name="T41" fmla="*/ 5 h 14"/>
                <a:gd name="T42" fmla="*/ 3 w 78"/>
                <a:gd name="T43" fmla="*/ 6 h 14"/>
                <a:gd name="T44" fmla="*/ 0 w 78"/>
                <a:gd name="T45" fmla="*/ 6 h 14"/>
                <a:gd name="T46" fmla="*/ 1 w 78"/>
                <a:gd name="T47" fmla="*/ 8 h 14"/>
                <a:gd name="T48" fmla="*/ 1 w 78"/>
                <a:gd name="T49" fmla="*/ 9 h 14"/>
                <a:gd name="T50" fmla="*/ 3 w 78"/>
                <a:gd name="T51" fmla="*/ 11 h 14"/>
                <a:gd name="T52" fmla="*/ 3 w 78"/>
                <a:gd name="T53" fmla="*/ 13 h 1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
                <a:gd name="T82" fmla="*/ 0 h 14"/>
                <a:gd name="T83" fmla="*/ 78 w 78"/>
                <a:gd name="T84" fmla="*/ 14 h 1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 h="14">
                  <a:moveTo>
                    <a:pt x="3" y="13"/>
                  </a:moveTo>
                  <a:lnTo>
                    <a:pt x="77" y="5"/>
                  </a:lnTo>
                  <a:lnTo>
                    <a:pt x="77" y="4"/>
                  </a:lnTo>
                  <a:lnTo>
                    <a:pt x="76" y="2"/>
                  </a:lnTo>
                  <a:lnTo>
                    <a:pt x="76" y="1"/>
                  </a:lnTo>
                  <a:lnTo>
                    <a:pt x="73" y="1"/>
                  </a:lnTo>
                  <a:lnTo>
                    <a:pt x="66" y="2"/>
                  </a:lnTo>
                  <a:lnTo>
                    <a:pt x="64" y="0"/>
                  </a:lnTo>
                  <a:lnTo>
                    <a:pt x="58" y="0"/>
                  </a:lnTo>
                  <a:lnTo>
                    <a:pt x="53" y="1"/>
                  </a:lnTo>
                  <a:lnTo>
                    <a:pt x="48" y="2"/>
                  </a:lnTo>
                  <a:lnTo>
                    <a:pt x="42" y="2"/>
                  </a:lnTo>
                  <a:lnTo>
                    <a:pt x="35" y="3"/>
                  </a:lnTo>
                  <a:lnTo>
                    <a:pt x="28" y="3"/>
                  </a:lnTo>
                  <a:lnTo>
                    <a:pt x="23" y="2"/>
                  </a:lnTo>
                  <a:lnTo>
                    <a:pt x="17" y="3"/>
                  </a:lnTo>
                  <a:lnTo>
                    <a:pt x="15" y="3"/>
                  </a:lnTo>
                  <a:lnTo>
                    <a:pt x="11" y="4"/>
                  </a:lnTo>
                  <a:lnTo>
                    <a:pt x="8" y="4"/>
                  </a:lnTo>
                  <a:lnTo>
                    <a:pt x="7" y="4"/>
                  </a:lnTo>
                  <a:lnTo>
                    <a:pt x="3" y="5"/>
                  </a:lnTo>
                  <a:lnTo>
                    <a:pt x="3" y="6"/>
                  </a:lnTo>
                  <a:lnTo>
                    <a:pt x="0" y="6"/>
                  </a:lnTo>
                  <a:lnTo>
                    <a:pt x="1" y="8"/>
                  </a:lnTo>
                  <a:lnTo>
                    <a:pt x="1" y="9"/>
                  </a:lnTo>
                  <a:lnTo>
                    <a:pt x="3" y="11"/>
                  </a:lnTo>
                  <a:lnTo>
                    <a:pt x="3" y="13"/>
                  </a:lnTo>
                </a:path>
              </a:pathLst>
            </a:custGeom>
            <a:noFill/>
            <a:ln w="12700" cap="rnd">
              <a:solidFill>
                <a:srgbClr val="000000"/>
              </a:solidFill>
              <a:round/>
              <a:headEnd/>
              <a:tailEnd/>
            </a:ln>
          </p:spPr>
          <p:txBody>
            <a:bodyPr>
              <a:prstTxWarp prst="textNoShape">
                <a:avLst/>
              </a:prstTxWarp>
            </a:bodyPr>
            <a:lstStyle/>
            <a:p>
              <a:endParaRPr lang="en-US"/>
            </a:p>
          </p:txBody>
        </p:sp>
        <p:sp>
          <p:nvSpPr>
            <p:cNvPr id="25680" name="Freeform 117"/>
            <p:cNvSpPr>
              <a:spLocks/>
            </p:cNvSpPr>
            <p:nvPr/>
          </p:nvSpPr>
          <p:spPr bwMode="auto">
            <a:xfrm>
              <a:off x="4880" y="2771"/>
              <a:ext cx="1" cy="2"/>
            </a:xfrm>
            <a:custGeom>
              <a:avLst/>
              <a:gdLst>
                <a:gd name="T0" fmla="*/ 0 w 1"/>
                <a:gd name="T1" fmla="*/ 1 h 2"/>
                <a:gd name="T2" fmla="*/ 0 w 1"/>
                <a:gd name="T3" fmla="*/ 1 h 2"/>
                <a:gd name="T4" fmla="*/ 0 w 1"/>
                <a:gd name="T5" fmla="*/ 0 h 2"/>
                <a:gd name="T6" fmla="*/ 0 w 1"/>
                <a:gd name="T7" fmla="*/ 0 h 2"/>
                <a:gd name="T8" fmla="*/ 0 w 1"/>
                <a:gd name="T9" fmla="*/ 0 h 2"/>
                <a:gd name="T10" fmla="*/ 0 w 1"/>
                <a:gd name="T11" fmla="*/ 1 h 2"/>
                <a:gd name="T12" fmla="*/ 0 w 1"/>
                <a:gd name="T13" fmla="*/ 1 h 2"/>
                <a:gd name="T14" fmla="*/ 0 w 1"/>
                <a:gd name="T15" fmla="*/ 1 h 2"/>
                <a:gd name="T16" fmla="*/ 0 w 1"/>
                <a:gd name="T17" fmla="*/ 1 h 2"/>
                <a:gd name="T18" fmla="*/ 0 w 1"/>
                <a:gd name="T19" fmla="*/ 1 h 2"/>
                <a:gd name="T20" fmla="*/ 0 w 1"/>
                <a:gd name="T21" fmla="*/ 1 h 2"/>
                <a:gd name="T22" fmla="*/ 0 w 1"/>
                <a:gd name="T23" fmla="*/ 1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
                <a:gd name="T37" fmla="*/ 0 h 2"/>
                <a:gd name="T38" fmla="*/ 1 w 1"/>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 h="2">
                  <a:moveTo>
                    <a:pt x="0" y="1"/>
                  </a:moveTo>
                  <a:lnTo>
                    <a:pt x="0" y="1"/>
                  </a:lnTo>
                  <a:lnTo>
                    <a:pt x="0" y="0"/>
                  </a:lnTo>
                  <a:lnTo>
                    <a:pt x="0" y="1"/>
                  </a:lnTo>
                </a:path>
              </a:pathLst>
            </a:custGeom>
            <a:solidFill>
              <a:srgbClr val="A6A6A6"/>
            </a:solidFill>
            <a:ln w="127000" cap="rnd">
              <a:noFill/>
              <a:round/>
              <a:headEnd/>
              <a:tailEnd/>
            </a:ln>
          </p:spPr>
          <p:txBody>
            <a:bodyPr>
              <a:prstTxWarp prst="textNoShape">
                <a:avLst/>
              </a:prstTxWarp>
            </a:bodyPr>
            <a:lstStyle/>
            <a:p>
              <a:endParaRPr lang="en-US"/>
            </a:p>
          </p:txBody>
        </p:sp>
        <p:sp>
          <p:nvSpPr>
            <p:cNvPr id="25681" name="Freeform 118"/>
            <p:cNvSpPr>
              <a:spLocks/>
            </p:cNvSpPr>
            <p:nvPr/>
          </p:nvSpPr>
          <p:spPr bwMode="auto">
            <a:xfrm>
              <a:off x="4887" y="2762"/>
              <a:ext cx="59" cy="7"/>
            </a:xfrm>
            <a:custGeom>
              <a:avLst/>
              <a:gdLst>
                <a:gd name="T0" fmla="*/ 0 w 59"/>
                <a:gd name="T1" fmla="*/ 5 h 7"/>
                <a:gd name="T2" fmla="*/ 0 w 59"/>
                <a:gd name="T3" fmla="*/ 5 h 7"/>
                <a:gd name="T4" fmla="*/ 3 w 59"/>
                <a:gd name="T5" fmla="*/ 6 h 7"/>
                <a:gd name="T6" fmla="*/ 5 w 59"/>
                <a:gd name="T7" fmla="*/ 5 h 7"/>
                <a:gd name="T8" fmla="*/ 8 w 59"/>
                <a:gd name="T9" fmla="*/ 5 h 7"/>
                <a:gd name="T10" fmla="*/ 12 w 59"/>
                <a:gd name="T11" fmla="*/ 5 h 7"/>
                <a:gd name="T12" fmla="*/ 17 w 59"/>
                <a:gd name="T13" fmla="*/ 5 h 7"/>
                <a:gd name="T14" fmla="*/ 22 w 59"/>
                <a:gd name="T15" fmla="*/ 4 h 7"/>
                <a:gd name="T16" fmla="*/ 28 w 59"/>
                <a:gd name="T17" fmla="*/ 3 h 7"/>
                <a:gd name="T18" fmla="*/ 34 w 59"/>
                <a:gd name="T19" fmla="*/ 2 h 7"/>
                <a:gd name="T20" fmla="*/ 40 w 59"/>
                <a:gd name="T21" fmla="*/ 2 h 7"/>
                <a:gd name="T22" fmla="*/ 45 w 59"/>
                <a:gd name="T23" fmla="*/ 2 h 7"/>
                <a:gd name="T24" fmla="*/ 49 w 59"/>
                <a:gd name="T25" fmla="*/ 2 h 7"/>
                <a:gd name="T26" fmla="*/ 51 w 59"/>
                <a:gd name="T27" fmla="*/ 1 h 7"/>
                <a:gd name="T28" fmla="*/ 57 w 59"/>
                <a:gd name="T29" fmla="*/ 1 h 7"/>
                <a:gd name="T30" fmla="*/ 58 w 59"/>
                <a:gd name="T31" fmla="*/ 0 h 7"/>
                <a:gd name="T32" fmla="*/ 0 w 59"/>
                <a:gd name="T33" fmla="*/ 6 h 7"/>
                <a:gd name="T34" fmla="*/ 0 w 59"/>
                <a:gd name="T35" fmla="*/ 5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
                <a:gd name="T55" fmla="*/ 0 h 7"/>
                <a:gd name="T56" fmla="*/ 59 w 59"/>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 h="7">
                  <a:moveTo>
                    <a:pt x="0" y="5"/>
                  </a:moveTo>
                  <a:lnTo>
                    <a:pt x="0" y="5"/>
                  </a:lnTo>
                  <a:lnTo>
                    <a:pt x="3" y="6"/>
                  </a:lnTo>
                  <a:lnTo>
                    <a:pt x="5" y="5"/>
                  </a:lnTo>
                  <a:lnTo>
                    <a:pt x="8" y="5"/>
                  </a:lnTo>
                  <a:lnTo>
                    <a:pt x="12" y="5"/>
                  </a:lnTo>
                  <a:lnTo>
                    <a:pt x="17" y="5"/>
                  </a:lnTo>
                  <a:lnTo>
                    <a:pt x="22" y="4"/>
                  </a:lnTo>
                  <a:lnTo>
                    <a:pt x="28" y="3"/>
                  </a:lnTo>
                  <a:lnTo>
                    <a:pt x="34" y="2"/>
                  </a:lnTo>
                  <a:lnTo>
                    <a:pt x="40" y="2"/>
                  </a:lnTo>
                  <a:lnTo>
                    <a:pt x="45" y="2"/>
                  </a:lnTo>
                  <a:lnTo>
                    <a:pt x="49" y="2"/>
                  </a:lnTo>
                  <a:lnTo>
                    <a:pt x="51" y="1"/>
                  </a:lnTo>
                  <a:lnTo>
                    <a:pt x="57" y="1"/>
                  </a:lnTo>
                  <a:lnTo>
                    <a:pt x="58" y="0"/>
                  </a:lnTo>
                  <a:lnTo>
                    <a:pt x="0" y="6"/>
                  </a:lnTo>
                  <a:lnTo>
                    <a:pt x="0" y="5"/>
                  </a:lnTo>
                </a:path>
              </a:pathLst>
            </a:custGeom>
            <a:solidFill>
              <a:srgbClr val="FFFFFF"/>
            </a:solidFill>
            <a:ln w="127000" cap="rnd">
              <a:noFill/>
              <a:round/>
              <a:headEnd/>
              <a:tailEnd/>
            </a:ln>
          </p:spPr>
          <p:txBody>
            <a:bodyPr>
              <a:prstTxWarp prst="textNoShape">
                <a:avLst/>
              </a:prstTxWarp>
            </a:bodyPr>
            <a:lstStyle/>
            <a:p>
              <a:endParaRPr lang="en-US"/>
            </a:p>
          </p:txBody>
        </p:sp>
        <p:sp>
          <p:nvSpPr>
            <p:cNvPr id="25682" name="Freeform 119"/>
            <p:cNvSpPr>
              <a:spLocks/>
            </p:cNvSpPr>
            <p:nvPr/>
          </p:nvSpPr>
          <p:spPr bwMode="auto">
            <a:xfrm>
              <a:off x="4891" y="2770"/>
              <a:ext cx="10" cy="2"/>
            </a:xfrm>
            <a:custGeom>
              <a:avLst/>
              <a:gdLst>
                <a:gd name="T0" fmla="*/ 0 w 10"/>
                <a:gd name="T1" fmla="*/ 1 h 2"/>
                <a:gd name="T2" fmla="*/ 9 w 10"/>
                <a:gd name="T3" fmla="*/ 0 h 2"/>
                <a:gd name="T4" fmla="*/ 9 w 10"/>
                <a:gd name="T5" fmla="*/ 0 h 2"/>
                <a:gd name="T6" fmla="*/ 0 w 10"/>
                <a:gd name="T7" fmla="*/ 1 h 2"/>
                <a:gd name="T8" fmla="*/ 0 w 10"/>
                <a:gd name="T9" fmla="*/ 1 h 2"/>
                <a:gd name="T10" fmla="*/ 0 60000 65536"/>
                <a:gd name="T11" fmla="*/ 0 60000 65536"/>
                <a:gd name="T12" fmla="*/ 0 60000 65536"/>
                <a:gd name="T13" fmla="*/ 0 60000 65536"/>
                <a:gd name="T14" fmla="*/ 0 60000 65536"/>
                <a:gd name="T15" fmla="*/ 0 w 10"/>
                <a:gd name="T16" fmla="*/ 0 h 2"/>
                <a:gd name="T17" fmla="*/ 10 w 10"/>
                <a:gd name="T18" fmla="*/ 2 h 2"/>
              </a:gdLst>
              <a:ahLst/>
              <a:cxnLst>
                <a:cxn ang="T10">
                  <a:pos x="T0" y="T1"/>
                </a:cxn>
                <a:cxn ang="T11">
                  <a:pos x="T2" y="T3"/>
                </a:cxn>
                <a:cxn ang="T12">
                  <a:pos x="T4" y="T5"/>
                </a:cxn>
                <a:cxn ang="T13">
                  <a:pos x="T6" y="T7"/>
                </a:cxn>
                <a:cxn ang="T14">
                  <a:pos x="T8" y="T9"/>
                </a:cxn>
              </a:cxnLst>
              <a:rect l="T15" t="T16" r="T17" b="T18"/>
              <a:pathLst>
                <a:path w="10" h="2">
                  <a:moveTo>
                    <a:pt x="0" y="1"/>
                  </a:moveTo>
                  <a:lnTo>
                    <a:pt x="9" y="0"/>
                  </a:lnTo>
                  <a:lnTo>
                    <a:pt x="0" y="1"/>
                  </a:lnTo>
                </a:path>
              </a:pathLst>
            </a:custGeom>
            <a:solidFill>
              <a:srgbClr val="99E6FF"/>
            </a:solidFill>
            <a:ln w="127000" cap="rnd">
              <a:noFill/>
              <a:round/>
              <a:headEnd/>
              <a:tailEnd/>
            </a:ln>
          </p:spPr>
          <p:txBody>
            <a:bodyPr>
              <a:prstTxWarp prst="textNoShape">
                <a:avLst/>
              </a:prstTxWarp>
            </a:bodyPr>
            <a:lstStyle/>
            <a:p>
              <a:endParaRPr lang="en-US"/>
            </a:p>
          </p:txBody>
        </p:sp>
        <p:sp>
          <p:nvSpPr>
            <p:cNvPr id="25683" name="Freeform 120"/>
            <p:cNvSpPr>
              <a:spLocks/>
            </p:cNvSpPr>
            <p:nvPr/>
          </p:nvSpPr>
          <p:spPr bwMode="auto">
            <a:xfrm>
              <a:off x="4941" y="2765"/>
              <a:ext cx="7" cy="3"/>
            </a:xfrm>
            <a:custGeom>
              <a:avLst/>
              <a:gdLst>
                <a:gd name="T0" fmla="*/ 6 w 7"/>
                <a:gd name="T1" fmla="*/ 1 h 3"/>
                <a:gd name="T2" fmla="*/ 6 w 7"/>
                <a:gd name="T3" fmla="*/ 0 h 3"/>
                <a:gd name="T4" fmla="*/ 0 w 7"/>
                <a:gd name="T5" fmla="*/ 1 h 3"/>
                <a:gd name="T6" fmla="*/ 0 w 7"/>
                <a:gd name="T7" fmla="*/ 2 h 3"/>
                <a:gd name="T8" fmla="*/ 6 w 7"/>
                <a:gd name="T9" fmla="*/ 1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6" y="1"/>
                  </a:moveTo>
                  <a:lnTo>
                    <a:pt x="6" y="0"/>
                  </a:lnTo>
                  <a:lnTo>
                    <a:pt x="0" y="1"/>
                  </a:lnTo>
                  <a:lnTo>
                    <a:pt x="0" y="2"/>
                  </a:lnTo>
                  <a:lnTo>
                    <a:pt x="6" y="1"/>
                  </a:lnTo>
                </a:path>
              </a:pathLst>
            </a:custGeom>
            <a:solidFill>
              <a:srgbClr val="99E6FF"/>
            </a:solidFill>
            <a:ln w="127000" cap="rnd">
              <a:noFill/>
              <a:round/>
              <a:headEnd/>
              <a:tailEnd/>
            </a:ln>
          </p:spPr>
          <p:txBody>
            <a:bodyPr>
              <a:prstTxWarp prst="textNoShape">
                <a:avLst/>
              </a:prstTxWarp>
            </a:bodyPr>
            <a:lstStyle/>
            <a:p>
              <a:endParaRPr lang="en-US"/>
            </a:p>
          </p:txBody>
        </p:sp>
        <p:sp>
          <p:nvSpPr>
            <p:cNvPr id="25684" name="Freeform 121"/>
            <p:cNvSpPr>
              <a:spLocks/>
            </p:cNvSpPr>
            <p:nvPr/>
          </p:nvSpPr>
          <p:spPr bwMode="auto">
            <a:xfrm>
              <a:off x="4925" y="2786"/>
              <a:ext cx="17" cy="36"/>
            </a:xfrm>
            <a:custGeom>
              <a:avLst/>
              <a:gdLst>
                <a:gd name="T0" fmla="*/ 0 w 17"/>
                <a:gd name="T1" fmla="*/ 2 h 36"/>
                <a:gd name="T2" fmla="*/ 11 w 17"/>
                <a:gd name="T3" fmla="*/ 35 h 36"/>
                <a:gd name="T4" fmla="*/ 16 w 17"/>
                <a:gd name="T5" fmla="*/ 33 h 36"/>
                <a:gd name="T6" fmla="*/ 3 w 17"/>
                <a:gd name="T7" fmla="*/ 0 h 36"/>
                <a:gd name="T8" fmla="*/ 0 w 17"/>
                <a:gd name="T9" fmla="*/ 2 h 36"/>
                <a:gd name="T10" fmla="*/ 0 60000 65536"/>
                <a:gd name="T11" fmla="*/ 0 60000 65536"/>
                <a:gd name="T12" fmla="*/ 0 60000 65536"/>
                <a:gd name="T13" fmla="*/ 0 60000 65536"/>
                <a:gd name="T14" fmla="*/ 0 60000 65536"/>
                <a:gd name="T15" fmla="*/ 0 w 17"/>
                <a:gd name="T16" fmla="*/ 0 h 36"/>
                <a:gd name="T17" fmla="*/ 17 w 17"/>
                <a:gd name="T18" fmla="*/ 36 h 36"/>
              </a:gdLst>
              <a:ahLst/>
              <a:cxnLst>
                <a:cxn ang="T10">
                  <a:pos x="T0" y="T1"/>
                </a:cxn>
                <a:cxn ang="T11">
                  <a:pos x="T2" y="T3"/>
                </a:cxn>
                <a:cxn ang="T12">
                  <a:pos x="T4" y="T5"/>
                </a:cxn>
                <a:cxn ang="T13">
                  <a:pos x="T6" y="T7"/>
                </a:cxn>
                <a:cxn ang="T14">
                  <a:pos x="T8" y="T9"/>
                </a:cxn>
              </a:cxnLst>
              <a:rect l="T15" t="T16" r="T17" b="T18"/>
              <a:pathLst>
                <a:path w="17" h="36">
                  <a:moveTo>
                    <a:pt x="0" y="2"/>
                  </a:moveTo>
                  <a:lnTo>
                    <a:pt x="11" y="35"/>
                  </a:lnTo>
                  <a:lnTo>
                    <a:pt x="16" y="33"/>
                  </a:lnTo>
                  <a:lnTo>
                    <a:pt x="3" y="0"/>
                  </a:lnTo>
                  <a:lnTo>
                    <a:pt x="0" y="2"/>
                  </a:lnTo>
                </a:path>
              </a:pathLst>
            </a:custGeom>
            <a:solidFill>
              <a:srgbClr val="FFC027"/>
            </a:solidFill>
            <a:ln w="127000" cap="rnd">
              <a:noFill/>
              <a:round/>
              <a:headEnd/>
              <a:tailEnd/>
            </a:ln>
          </p:spPr>
          <p:txBody>
            <a:bodyPr>
              <a:prstTxWarp prst="textNoShape">
                <a:avLst/>
              </a:prstTxWarp>
            </a:bodyPr>
            <a:lstStyle/>
            <a:p>
              <a:endParaRPr lang="en-US"/>
            </a:p>
          </p:txBody>
        </p:sp>
        <p:sp>
          <p:nvSpPr>
            <p:cNvPr id="25685" name="Freeform 122"/>
            <p:cNvSpPr>
              <a:spLocks/>
            </p:cNvSpPr>
            <p:nvPr/>
          </p:nvSpPr>
          <p:spPr bwMode="auto">
            <a:xfrm>
              <a:off x="4924" y="2786"/>
              <a:ext cx="24" cy="39"/>
            </a:xfrm>
            <a:custGeom>
              <a:avLst/>
              <a:gdLst>
                <a:gd name="T0" fmla="*/ 0 w 24"/>
                <a:gd name="T1" fmla="*/ 1 h 39"/>
                <a:gd name="T2" fmla="*/ 15 w 24"/>
                <a:gd name="T3" fmla="*/ 38 h 39"/>
                <a:gd name="T4" fmla="*/ 23 w 24"/>
                <a:gd name="T5" fmla="*/ 37 h 39"/>
                <a:gd name="T6" fmla="*/ 9 w 24"/>
                <a:gd name="T7" fmla="*/ 0 h 39"/>
                <a:gd name="T8" fmla="*/ 0 w 24"/>
                <a:gd name="T9" fmla="*/ 1 h 39"/>
                <a:gd name="T10" fmla="*/ 0 60000 65536"/>
                <a:gd name="T11" fmla="*/ 0 60000 65536"/>
                <a:gd name="T12" fmla="*/ 0 60000 65536"/>
                <a:gd name="T13" fmla="*/ 0 60000 65536"/>
                <a:gd name="T14" fmla="*/ 0 60000 65536"/>
                <a:gd name="T15" fmla="*/ 0 w 24"/>
                <a:gd name="T16" fmla="*/ 0 h 39"/>
                <a:gd name="T17" fmla="*/ 24 w 24"/>
                <a:gd name="T18" fmla="*/ 39 h 39"/>
              </a:gdLst>
              <a:ahLst/>
              <a:cxnLst>
                <a:cxn ang="T10">
                  <a:pos x="T0" y="T1"/>
                </a:cxn>
                <a:cxn ang="T11">
                  <a:pos x="T2" y="T3"/>
                </a:cxn>
                <a:cxn ang="T12">
                  <a:pos x="T4" y="T5"/>
                </a:cxn>
                <a:cxn ang="T13">
                  <a:pos x="T6" y="T7"/>
                </a:cxn>
                <a:cxn ang="T14">
                  <a:pos x="T8" y="T9"/>
                </a:cxn>
              </a:cxnLst>
              <a:rect l="T15" t="T16" r="T17" b="T18"/>
              <a:pathLst>
                <a:path w="24" h="39">
                  <a:moveTo>
                    <a:pt x="0" y="1"/>
                  </a:moveTo>
                  <a:lnTo>
                    <a:pt x="15" y="38"/>
                  </a:lnTo>
                  <a:lnTo>
                    <a:pt x="23" y="37"/>
                  </a:lnTo>
                  <a:lnTo>
                    <a:pt x="9" y="0"/>
                  </a:lnTo>
                  <a:lnTo>
                    <a:pt x="0" y="1"/>
                  </a:lnTo>
                </a:path>
              </a:pathLst>
            </a:custGeom>
            <a:noFill/>
            <a:ln w="12700" cap="rnd">
              <a:solidFill>
                <a:srgbClr val="000000"/>
              </a:solidFill>
              <a:round/>
              <a:headEnd/>
              <a:tailEnd/>
            </a:ln>
          </p:spPr>
          <p:txBody>
            <a:bodyPr>
              <a:prstTxWarp prst="textNoShape">
                <a:avLst/>
              </a:prstTxWarp>
            </a:bodyPr>
            <a:lstStyle/>
            <a:p>
              <a:endParaRPr lang="en-US"/>
            </a:p>
          </p:txBody>
        </p:sp>
        <p:sp>
          <p:nvSpPr>
            <p:cNvPr id="25686" name="Freeform 123"/>
            <p:cNvSpPr>
              <a:spLocks/>
            </p:cNvSpPr>
            <p:nvPr/>
          </p:nvSpPr>
          <p:spPr bwMode="auto">
            <a:xfrm>
              <a:off x="4907" y="2773"/>
              <a:ext cx="26" cy="13"/>
            </a:xfrm>
            <a:custGeom>
              <a:avLst/>
              <a:gdLst>
                <a:gd name="T0" fmla="*/ 3 w 26"/>
                <a:gd name="T1" fmla="*/ 2 h 13"/>
                <a:gd name="T2" fmla="*/ 3 w 26"/>
                <a:gd name="T3" fmla="*/ 3 h 13"/>
                <a:gd name="T4" fmla="*/ 0 w 26"/>
                <a:gd name="T5" fmla="*/ 4 h 13"/>
                <a:gd name="T6" fmla="*/ 1 w 26"/>
                <a:gd name="T7" fmla="*/ 5 h 13"/>
                <a:gd name="T8" fmla="*/ 4 w 26"/>
                <a:gd name="T9" fmla="*/ 5 h 13"/>
                <a:gd name="T10" fmla="*/ 4 w 26"/>
                <a:gd name="T11" fmla="*/ 7 h 13"/>
                <a:gd name="T12" fmla="*/ 5 w 26"/>
                <a:gd name="T13" fmla="*/ 8 h 13"/>
                <a:gd name="T14" fmla="*/ 5 w 26"/>
                <a:gd name="T15" fmla="*/ 9 h 13"/>
                <a:gd name="T16" fmla="*/ 7 w 26"/>
                <a:gd name="T17" fmla="*/ 10 h 13"/>
                <a:gd name="T18" fmla="*/ 7 w 26"/>
                <a:gd name="T19" fmla="*/ 11 h 13"/>
                <a:gd name="T20" fmla="*/ 11 w 26"/>
                <a:gd name="T21" fmla="*/ 12 h 13"/>
                <a:gd name="T22" fmla="*/ 12 w 26"/>
                <a:gd name="T23" fmla="*/ 12 h 13"/>
                <a:gd name="T24" fmla="*/ 16 w 26"/>
                <a:gd name="T25" fmla="*/ 11 h 13"/>
                <a:gd name="T26" fmla="*/ 18 w 26"/>
                <a:gd name="T27" fmla="*/ 11 h 13"/>
                <a:gd name="T28" fmla="*/ 21 w 26"/>
                <a:gd name="T29" fmla="*/ 11 h 13"/>
                <a:gd name="T30" fmla="*/ 21 w 26"/>
                <a:gd name="T31" fmla="*/ 9 h 13"/>
                <a:gd name="T32" fmla="*/ 22 w 26"/>
                <a:gd name="T33" fmla="*/ 9 h 13"/>
                <a:gd name="T34" fmla="*/ 22 w 26"/>
                <a:gd name="T35" fmla="*/ 8 h 13"/>
                <a:gd name="T36" fmla="*/ 22 w 26"/>
                <a:gd name="T37" fmla="*/ 8 h 13"/>
                <a:gd name="T38" fmla="*/ 25 w 26"/>
                <a:gd name="T39" fmla="*/ 8 h 13"/>
                <a:gd name="T40" fmla="*/ 25 w 26"/>
                <a:gd name="T41" fmla="*/ 6 h 13"/>
                <a:gd name="T42" fmla="*/ 24 w 26"/>
                <a:gd name="T43" fmla="*/ 5 h 13"/>
                <a:gd name="T44" fmla="*/ 24 w 26"/>
                <a:gd name="T45" fmla="*/ 2 h 13"/>
                <a:gd name="T46" fmla="*/ 22 w 26"/>
                <a:gd name="T47" fmla="*/ 2 h 13"/>
                <a:gd name="T48" fmla="*/ 22 w 26"/>
                <a:gd name="T49" fmla="*/ 1 h 13"/>
                <a:gd name="T50" fmla="*/ 20 w 26"/>
                <a:gd name="T51" fmla="*/ 1 h 13"/>
                <a:gd name="T52" fmla="*/ 18 w 26"/>
                <a:gd name="T53" fmla="*/ 1 h 13"/>
                <a:gd name="T54" fmla="*/ 17 w 26"/>
                <a:gd name="T55" fmla="*/ 1 h 13"/>
                <a:gd name="T56" fmla="*/ 12 w 26"/>
                <a:gd name="T57" fmla="*/ 2 h 13"/>
                <a:gd name="T58" fmla="*/ 11 w 26"/>
                <a:gd name="T59" fmla="*/ 0 h 13"/>
                <a:gd name="T60" fmla="*/ 8 w 26"/>
                <a:gd name="T61" fmla="*/ 2 h 13"/>
                <a:gd name="T62" fmla="*/ 4 w 26"/>
                <a:gd name="T63" fmla="*/ 2 h 13"/>
                <a:gd name="T64" fmla="*/ 3 w 26"/>
                <a:gd name="T65" fmla="*/ 2 h 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13"/>
                <a:gd name="T101" fmla="*/ 26 w 26"/>
                <a:gd name="T102" fmla="*/ 13 h 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13">
                  <a:moveTo>
                    <a:pt x="3" y="2"/>
                  </a:moveTo>
                  <a:lnTo>
                    <a:pt x="3" y="3"/>
                  </a:lnTo>
                  <a:lnTo>
                    <a:pt x="0" y="4"/>
                  </a:lnTo>
                  <a:lnTo>
                    <a:pt x="1" y="5"/>
                  </a:lnTo>
                  <a:lnTo>
                    <a:pt x="4" y="5"/>
                  </a:lnTo>
                  <a:lnTo>
                    <a:pt x="4" y="7"/>
                  </a:lnTo>
                  <a:lnTo>
                    <a:pt x="5" y="8"/>
                  </a:lnTo>
                  <a:lnTo>
                    <a:pt x="5" y="9"/>
                  </a:lnTo>
                  <a:lnTo>
                    <a:pt x="7" y="10"/>
                  </a:lnTo>
                  <a:lnTo>
                    <a:pt x="7" y="11"/>
                  </a:lnTo>
                  <a:lnTo>
                    <a:pt x="11" y="12"/>
                  </a:lnTo>
                  <a:lnTo>
                    <a:pt x="12" y="12"/>
                  </a:lnTo>
                  <a:lnTo>
                    <a:pt x="16" y="11"/>
                  </a:lnTo>
                  <a:lnTo>
                    <a:pt x="18" y="11"/>
                  </a:lnTo>
                  <a:lnTo>
                    <a:pt x="21" y="11"/>
                  </a:lnTo>
                  <a:lnTo>
                    <a:pt x="21" y="9"/>
                  </a:lnTo>
                  <a:lnTo>
                    <a:pt x="22" y="9"/>
                  </a:lnTo>
                  <a:lnTo>
                    <a:pt x="22" y="8"/>
                  </a:lnTo>
                  <a:lnTo>
                    <a:pt x="25" y="8"/>
                  </a:lnTo>
                  <a:lnTo>
                    <a:pt x="25" y="6"/>
                  </a:lnTo>
                  <a:lnTo>
                    <a:pt x="24" y="5"/>
                  </a:lnTo>
                  <a:lnTo>
                    <a:pt x="24" y="2"/>
                  </a:lnTo>
                  <a:lnTo>
                    <a:pt x="22" y="2"/>
                  </a:lnTo>
                  <a:lnTo>
                    <a:pt x="22" y="1"/>
                  </a:lnTo>
                  <a:lnTo>
                    <a:pt x="20" y="1"/>
                  </a:lnTo>
                  <a:lnTo>
                    <a:pt x="18" y="1"/>
                  </a:lnTo>
                  <a:lnTo>
                    <a:pt x="17" y="1"/>
                  </a:lnTo>
                  <a:lnTo>
                    <a:pt x="12" y="2"/>
                  </a:lnTo>
                  <a:lnTo>
                    <a:pt x="11" y="0"/>
                  </a:lnTo>
                  <a:lnTo>
                    <a:pt x="8" y="2"/>
                  </a:lnTo>
                  <a:lnTo>
                    <a:pt x="4" y="2"/>
                  </a:lnTo>
                  <a:lnTo>
                    <a:pt x="3" y="2"/>
                  </a:lnTo>
                </a:path>
              </a:pathLst>
            </a:custGeom>
            <a:solidFill>
              <a:srgbClr val="F3F3F3"/>
            </a:solidFill>
            <a:ln w="127000" cap="rnd">
              <a:noFill/>
              <a:round/>
              <a:headEnd/>
              <a:tailEnd/>
            </a:ln>
          </p:spPr>
          <p:txBody>
            <a:bodyPr>
              <a:prstTxWarp prst="textNoShape">
                <a:avLst/>
              </a:prstTxWarp>
            </a:bodyPr>
            <a:lstStyle/>
            <a:p>
              <a:endParaRPr lang="en-US"/>
            </a:p>
          </p:txBody>
        </p:sp>
        <p:sp>
          <p:nvSpPr>
            <p:cNvPr id="25687" name="Freeform 124"/>
            <p:cNvSpPr>
              <a:spLocks/>
            </p:cNvSpPr>
            <p:nvPr/>
          </p:nvSpPr>
          <p:spPr bwMode="auto">
            <a:xfrm>
              <a:off x="4908" y="2772"/>
              <a:ext cx="33" cy="18"/>
            </a:xfrm>
            <a:custGeom>
              <a:avLst/>
              <a:gdLst>
                <a:gd name="T0" fmla="*/ 1 w 33"/>
                <a:gd name="T1" fmla="*/ 3 h 18"/>
                <a:gd name="T2" fmla="*/ 1 w 33"/>
                <a:gd name="T3" fmla="*/ 3 h 18"/>
                <a:gd name="T4" fmla="*/ 0 w 33"/>
                <a:gd name="T5" fmla="*/ 6 h 18"/>
                <a:gd name="T6" fmla="*/ 0 w 33"/>
                <a:gd name="T7" fmla="*/ 7 h 18"/>
                <a:gd name="T8" fmla="*/ 0 w 33"/>
                <a:gd name="T9" fmla="*/ 9 h 18"/>
                <a:gd name="T10" fmla="*/ 4 w 33"/>
                <a:gd name="T11" fmla="*/ 10 h 18"/>
                <a:gd name="T12" fmla="*/ 4 w 33"/>
                <a:gd name="T13" fmla="*/ 12 h 18"/>
                <a:gd name="T14" fmla="*/ 5 w 33"/>
                <a:gd name="T15" fmla="*/ 13 h 18"/>
                <a:gd name="T16" fmla="*/ 5 w 33"/>
                <a:gd name="T17" fmla="*/ 15 h 18"/>
                <a:gd name="T18" fmla="*/ 8 w 33"/>
                <a:gd name="T19" fmla="*/ 16 h 18"/>
                <a:gd name="T20" fmla="*/ 12 w 33"/>
                <a:gd name="T21" fmla="*/ 16 h 18"/>
                <a:gd name="T22" fmla="*/ 15 w 33"/>
                <a:gd name="T23" fmla="*/ 17 h 18"/>
                <a:gd name="T24" fmla="*/ 17 w 33"/>
                <a:gd name="T25" fmla="*/ 17 h 18"/>
                <a:gd name="T26" fmla="*/ 24 w 33"/>
                <a:gd name="T27" fmla="*/ 16 h 18"/>
                <a:gd name="T28" fmla="*/ 25 w 33"/>
                <a:gd name="T29" fmla="*/ 15 h 18"/>
                <a:gd name="T30" fmla="*/ 28 w 33"/>
                <a:gd name="T31" fmla="*/ 14 h 18"/>
                <a:gd name="T32" fmla="*/ 28 w 33"/>
                <a:gd name="T33" fmla="*/ 12 h 18"/>
                <a:gd name="T34" fmla="*/ 31 w 33"/>
                <a:gd name="T35" fmla="*/ 12 h 18"/>
                <a:gd name="T36" fmla="*/ 31 w 33"/>
                <a:gd name="T37" fmla="*/ 11 h 18"/>
                <a:gd name="T38" fmla="*/ 29 w 33"/>
                <a:gd name="T39" fmla="*/ 9 h 18"/>
                <a:gd name="T40" fmla="*/ 32 w 33"/>
                <a:gd name="T41" fmla="*/ 9 h 18"/>
                <a:gd name="T42" fmla="*/ 32 w 33"/>
                <a:gd name="T43" fmla="*/ 8 h 18"/>
                <a:gd name="T44" fmla="*/ 31 w 33"/>
                <a:gd name="T45" fmla="*/ 4 h 18"/>
                <a:gd name="T46" fmla="*/ 29 w 33"/>
                <a:gd name="T47" fmla="*/ 1 h 18"/>
                <a:gd name="T48" fmla="*/ 27 w 33"/>
                <a:gd name="T49" fmla="*/ 1 h 18"/>
                <a:gd name="T50" fmla="*/ 24 w 33"/>
                <a:gd name="T51" fmla="*/ 1 h 18"/>
                <a:gd name="T52" fmla="*/ 19 w 33"/>
                <a:gd name="T53" fmla="*/ 0 h 18"/>
                <a:gd name="T54" fmla="*/ 16 w 33"/>
                <a:gd name="T55" fmla="*/ 0 h 18"/>
                <a:gd name="T56" fmla="*/ 12 w 33"/>
                <a:gd name="T57" fmla="*/ 1 h 18"/>
                <a:gd name="T58" fmla="*/ 8 w 33"/>
                <a:gd name="T59" fmla="*/ 2 h 18"/>
                <a:gd name="T60" fmla="*/ 4 w 33"/>
                <a:gd name="T61" fmla="*/ 3 h 18"/>
                <a:gd name="T62" fmla="*/ 1 w 33"/>
                <a:gd name="T63" fmla="*/ 3 h 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
                <a:gd name="T97" fmla="*/ 0 h 18"/>
                <a:gd name="T98" fmla="*/ 33 w 33"/>
                <a:gd name="T99" fmla="*/ 18 h 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 h="18">
                  <a:moveTo>
                    <a:pt x="1" y="3"/>
                  </a:moveTo>
                  <a:lnTo>
                    <a:pt x="1" y="3"/>
                  </a:lnTo>
                  <a:lnTo>
                    <a:pt x="0" y="6"/>
                  </a:lnTo>
                  <a:lnTo>
                    <a:pt x="0" y="7"/>
                  </a:lnTo>
                  <a:lnTo>
                    <a:pt x="0" y="9"/>
                  </a:lnTo>
                  <a:lnTo>
                    <a:pt x="4" y="10"/>
                  </a:lnTo>
                  <a:lnTo>
                    <a:pt x="4" y="12"/>
                  </a:lnTo>
                  <a:lnTo>
                    <a:pt x="5" y="13"/>
                  </a:lnTo>
                  <a:lnTo>
                    <a:pt x="5" y="15"/>
                  </a:lnTo>
                  <a:lnTo>
                    <a:pt x="8" y="16"/>
                  </a:lnTo>
                  <a:lnTo>
                    <a:pt x="12" y="16"/>
                  </a:lnTo>
                  <a:lnTo>
                    <a:pt x="15" y="17"/>
                  </a:lnTo>
                  <a:lnTo>
                    <a:pt x="17" y="17"/>
                  </a:lnTo>
                  <a:lnTo>
                    <a:pt x="24" y="16"/>
                  </a:lnTo>
                  <a:lnTo>
                    <a:pt x="25" y="15"/>
                  </a:lnTo>
                  <a:lnTo>
                    <a:pt x="28" y="14"/>
                  </a:lnTo>
                  <a:lnTo>
                    <a:pt x="28" y="12"/>
                  </a:lnTo>
                  <a:lnTo>
                    <a:pt x="31" y="12"/>
                  </a:lnTo>
                  <a:lnTo>
                    <a:pt x="31" y="11"/>
                  </a:lnTo>
                  <a:lnTo>
                    <a:pt x="29" y="9"/>
                  </a:lnTo>
                  <a:lnTo>
                    <a:pt x="32" y="9"/>
                  </a:lnTo>
                  <a:lnTo>
                    <a:pt x="32" y="8"/>
                  </a:lnTo>
                  <a:lnTo>
                    <a:pt x="31" y="4"/>
                  </a:lnTo>
                  <a:lnTo>
                    <a:pt x="29" y="1"/>
                  </a:lnTo>
                  <a:lnTo>
                    <a:pt x="27" y="1"/>
                  </a:lnTo>
                  <a:lnTo>
                    <a:pt x="24" y="1"/>
                  </a:lnTo>
                  <a:lnTo>
                    <a:pt x="19" y="0"/>
                  </a:lnTo>
                  <a:lnTo>
                    <a:pt x="16" y="0"/>
                  </a:lnTo>
                  <a:lnTo>
                    <a:pt x="12" y="1"/>
                  </a:lnTo>
                  <a:lnTo>
                    <a:pt x="8" y="2"/>
                  </a:lnTo>
                  <a:lnTo>
                    <a:pt x="4" y="3"/>
                  </a:lnTo>
                  <a:lnTo>
                    <a:pt x="1" y="3"/>
                  </a:lnTo>
                </a:path>
              </a:pathLst>
            </a:custGeom>
            <a:noFill/>
            <a:ln w="12700" cap="rnd">
              <a:solidFill>
                <a:srgbClr val="000000"/>
              </a:solidFill>
              <a:round/>
              <a:headEnd/>
              <a:tailEnd/>
            </a:ln>
          </p:spPr>
          <p:txBody>
            <a:bodyPr>
              <a:prstTxWarp prst="textNoShape">
                <a:avLst/>
              </a:prstTxWarp>
            </a:bodyPr>
            <a:lstStyle/>
            <a:p>
              <a:endParaRPr lang="en-US"/>
            </a:p>
          </p:txBody>
        </p:sp>
        <p:sp>
          <p:nvSpPr>
            <p:cNvPr id="25688" name="Freeform 125"/>
            <p:cNvSpPr>
              <a:spLocks/>
            </p:cNvSpPr>
            <p:nvPr/>
          </p:nvSpPr>
          <p:spPr bwMode="auto">
            <a:xfrm>
              <a:off x="4909" y="2775"/>
              <a:ext cx="11" cy="11"/>
            </a:xfrm>
            <a:custGeom>
              <a:avLst/>
              <a:gdLst>
                <a:gd name="T0" fmla="*/ 0 w 11"/>
                <a:gd name="T1" fmla="*/ 0 h 11"/>
                <a:gd name="T2" fmla="*/ 0 w 11"/>
                <a:gd name="T3" fmla="*/ 0 h 11"/>
                <a:gd name="T4" fmla="*/ 1 w 11"/>
                <a:gd name="T5" fmla="*/ 2 h 11"/>
                <a:gd name="T6" fmla="*/ 1 w 11"/>
                <a:gd name="T7" fmla="*/ 2 h 11"/>
                <a:gd name="T8" fmla="*/ 1 w 11"/>
                <a:gd name="T9" fmla="*/ 3 h 11"/>
                <a:gd name="T10" fmla="*/ 1 w 11"/>
                <a:gd name="T11" fmla="*/ 5 h 11"/>
                <a:gd name="T12" fmla="*/ 3 w 11"/>
                <a:gd name="T13" fmla="*/ 5 h 11"/>
                <a:gd name="T14" fmla="*/ 4 w 11"/>
                <a:gd name="T15" fmla="*/ 7 h 11"/>
                <a:gd name="T16" fmla="*/ 4 w 11"/>
                <a:gd name="T17" fmla="*/ 8 h 11"/>
                <a:gd name="T18" fmla="*/ 6 w 11"/>
                <a:gd name="T19" fmla="*/ 8 h 11"/>
                <a:gd name="T20" fmla="*/ 7 w 11"/>
                <a:gd name="T21" fmla="*/ 10 h 11"/>
                <a:gd name="T22" fmla="*/ 9 w 11"/>
                <a:gd name="T23" fmla="*/ 10 h 11"/>
                <a:gd name="T24" fmla="*/ 10 w 11"/>
                <a:gd name="T25" fmla="*/ 10 h 11"/>
                <a:gd name="T26" fmla="*/ 7 w 11"/>
                <a:gd name="T27" fmla="*/ 8 h 11"/>
                <a:gd name="T28" fmla="*/ 6 w 11"/>
                <a:gd name="T29" fmla="*/ 8 h 11"/>
                <a:gd name="T30" fmla="*/ 6 w 11"/>
                <a:gd name="T31" fmla="*/ 7 h 11"/>
                <a:gd name="T32" fmla="*/ 4 w 11"/>
                <a:gd name="T33" fmla="*/ 5 h 11"/>
                <a:gd name="T34" fmla="*/ 4 w 11"/>
                <a:gd name="T35" fmla="*/ 3 h 11"/>
                <a:gd name="T36" fmla="*/ 4 w 11"/>
                <a:gd name="T37" fmla="*/ 2 h 11"/>
                <a:gd name="T38" fmla="*/ 3 w 11"/>
                <a:gd name="T39" fmla="*/ 0 h 11"/>
                <a:gd name="T40" fmla="*/ 1 w 11"/>
                <a:gd name="T41" fmla="*/ 0 h 11"/>
                <a:gd name="T42" fmla="*/ 0 w 11"/>
                <a:gd name="T43" fmla="*/ 0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11"/>
                <a:gd name="T68" fmla="*/ 11 w 11"/>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11">
                  <a:moveTo>
                    <a:pt x="0" y="0"/>
                  </a:moveTo>
                  <a:lnTo>
                    <a:pt x="0" y="0"/>
                  </a:lnTo>
                  <a:lnTo>
                    <a:pt x="1" y="2"/>
                  </a:lnTo>
                  <a:lnTo>
                    <a:pt x="1" y="3"/>
                  </a:lnTo>
                  <a:lnTo>
                    <a:pt x="1" y="5"/>
                  </a:lnTo>
                  <a:lnTo>
                    <a:pt x="3" y="5"/>
                  </a:lnTo>
                  <a:lnTo>
                    <a:pt x="4" y="7"/>
                  </a:lnTo>
                  <a:lnTo>
                    <a:pt x="4" y="8"/>
                  </a:lnTo>
                  <a:lnTo>
                    <a:pt x="6" y="8"/>
                  </a:lnTo>
                  <a:lnTo>
                    <a:pt x="7" y="10"/>
                  </a:lnTo>
                  <a:lnTo>
                    <a:pt x="9" y="10"/>
                  </a:lnTo>
                  <a:lnTo>
                    <a:pt x="10" y="10"/>
                  </a:lnTo>
                  <a:lnTo>
                    <a:pt x="7" y="8"/>
                  </a:lnTo>
                  <a:lnTo>
                    <a:pt x="6" y="8"/>
                  </a:lnTo>
                  <a:lnTo>
                    <a:pt x="6" y="7"/>
                  </a:lnTo>
                  <a:lnTo>
                    <a:pt x="4" y="5"/>
                  </a:lnTo>
                  <a:lnTo>
                    <a:pt x="4" y="3"/>
                  </a:lnTo>
                  <a:lnTo>
                    <a:pt x="4" y="2"/>
                  </a:lnTo>
                  <a:lnTo>
                    <a:pt x="3" y="0"/>
                  </a:lnTo>
                  <a:lnTo>
                    <a:pt x="1" y="0"/>
                  </a:lnTo>
                  <a:lnTo>
                    <a:pt x="0" y="0"/>
                  </a:lnTo>
                </a:path>
              </a:pathLst>
            </a:custGeom>
            <a:solidFill>
              <a:srgbClr val="C0C0C0"/>
            </a:solidFill>
            <a:ln w="127000" cap="rnd">
              <a:noFill/>
              <a:round/>
              <a:headEnd/>
              <a:tailEnd/>
            </a:ln>
          </p:spPr>
          <p:txBody>
            <a:bodyPr>
              <a:prstTxWarp prst="textNoShape">
                <a:avLst/>
              </a:prstTxWarp>
            </a:bodyPr>
            <a:lstStyle/>
            <a:p>
              <a:endParaRPr lang="en-US"/>
            </a:p>
          </p:txBody>
        </p:sp>
        <p:sp>
          <p:nvSpPr>
            <p:cNvPr id="25689" name="Freeform 126"/>
            <p:cNvSpPr>
              <a:spLocks/>
            </p:cNvSpPr>
            <p:nvPr/>
          </p:nvSpPr>
          <p:spPr bwMode="auto">
            <a:xfrm>
              <a:off x="4925" y="2789"/>
              <a:ext cx="12" cy="33"/>
            </a:xfrm>
            <a:custGeom>
              <a:avLst/>
              <a:gdLst>
                <a:gd name="T0" fmla="*/ 0 w 12"/>
                <a:gd name="T1" fmla="*/ 0 h 33"/>
                <a:gd name="T2" fmla="*/ 0 w 12"/>
                <a:gd name="T3" fmla="*/ 0 h 33"/>
                <a:gd name="T4" fmla="*/ 1 w 12"/>
                <a:gd name="T5" fmla="*/ 0 h 33"/>
                <a:gd name="T6" fmla="*/ 11 w 12"/>
                <a:gd name="T7" fmla="*/ 31 h 33"/>
                <a:gd name="T8" fmla="*/ 10 w 12"/>
                <a:gd name="T9" fmla="*/ 32 h 33"/>
                <a:gd name="T10" fmla="*/ 0 w 12"/>
                <a:gd name="T11" fmla="*/ 0 h 33"/>
                <a:gd name="T12" fmla="*/ 0 60000 65536"/>
                <a:gd name="T13" fmla="*/ 0 60000 65536"/>
                <a:gd name="T14" fmla="*/ 0 60000 65536"/>
                <a:gd name="T15" fmla="*/ 0 60000 65536"/>
                <a:gd name="T16" fmla="*/ 0 60000 65536"/>
                <a:gd name="T17" fmla="*/ 0 60000 65536"/>
                <a:gd name="T18" fmla="*/ 0 w 12"/>
                <a:gd name="T19" fmla="*/ 0 h 33"/>
                <a:gd name="T20" fmla="*/ 12 w 1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12" h="33">
                  <a:moveTo>
                    <a:pt x="0" y="0"/>
                  </a:moveTo>
                  <a:lnTo>
                    <a:pt x="0" y="0"/>
                  </a:lnTo>
                  <a:lnTo>
                    <a:pt x="1" y="0"/>
                  </a:lnTo>
                  <a:lnTo>
                    <a:pt x="11" y="31"/>
                  </a:lnTo>
                  <a:lnTo>
                    <a:pt x="10" y="32"/>
                  </a:lnTo>
                  <a:lnTo>
                    <a:pt x="0" y="0"/>
                  </a:lnTo>
                </a:path>
              </a:pathLst>
            </a:custGeom>
            <a:solidFill>
              <a:srgbClr val="FFA600"/>
            </a:solidFill>
            <a:ln w="127000" cap="rnd">
              <a:noFill/>
              <a:round/>
              <a:headEnd/>
              <a:tailEnd/>
            </a:ln>
          </p:spPr>
          <p:txBody>
            <a:bodyPr>
              <a:prstTxWarp prst="textNoShape">
                <a:avLst/>
              </a:prstTxWarp>
            </a:bodyPr>
            <a:lstStyle/>
            <a:p>
              <a:endParaRPr lang="en-US"/>
            </a:p>
          </p:txBody>
        </p:sp>
        <p:sp>
          <p:nvSpPr>
            <p:cNvPr id="25690" name="Freeform 127"/>
            <p:cNvSpPr>
              <a:spLocks/>
            </p:cNvSpPr>
            <p:nvPr/>
          </p:nvSpPr>
          <p:spPr bwMode="auto">
            <a:xfrm>
              <a:off x="4940" y="2807"/>
              <a:ext cx="30" cy="7"/>
            </a:xfrm>
            <a:custGeom>
              <a:avLst/>
              <a:gdLst>
                <a:gd name="T0" fmla="*/ 0 w 30"/>
                <a:gd name="T1" fmla="*/ 1 h 7"/>
                <a:gd name="T2" fmla="*/ 22 w 30"/>
                <a:gd name="T3" fmla="*/ 6 h 7"/>
                <a:gd name="T4" fmla="*/ 29 w 30"/>
                <a:gd name="T5" fmla="*/ 5 h 7"/>
                <a:gd name="T6" fmla="*/ 26 w 30"/>
                <a:gd name="T7" fmla="*/ 5 h 7"/>
                <a:gd name="T8" fmla="*/ 25 w 30"/>
                <a:gd name="T9" fmla="*/ 4 h 7"/>
                <a:gd name="T10" fmla="*/ 22 w 30"/>
                <a:gd name="T11" fmla="*/ 4 h 7"/>
                <a:gd name="T12" fmla="*/ 21 w 30"/>
                <a:gd name="T13" fmla="*/ 3 h 7"/>
                <a:gd name="T14" fmla="*/ 20 w 30"/>
                <a:gd name="T15" fmla="*/ 4 h 7"/>
                <a:gd name="T16" fmla="*/ 16 w 30"/>
                <a:gd name="T17" fmla="*/ 3 h 7"/>
                <a:gd name="T18" fmla="*/ 13 w 30"/>
                <a:gd name="T19" fmla="*/ 2 h 7"/>
                <a:gd name="T20" fmla="*/ 12 w 30"/>
                <a:gd name="T21" fmla="*/ 2 h 7"/>
                <a:gd name="T22" fmla="*/ 9 w 30"/>
                <a:gd name="T23" fmla="*/ 2 h 7"/>
                <a:gd name="T24" fmla="*/ 7 w 30"/>
                <a:gd name="T25" fmla="*/ 0 h 7"/>
                <a:gd name="T26" fmla="*/ 4 w 30"/>
                <a:gd name="T27" fmla="*/ 0 h 7"/>
                <a:gd name="T28" fmla="*/ 1 w 30"/>
                <a:gd name="T29" fmla="*/ 1 h 7"/>
                <a:gd name="T30" fmla="*/ 1 w 30"/>
                <a:gd name="T31" fmla="*/ 0 h 7"/>
                <a:gd name="T32" fmla="*/ 0 w 30"/>
                <a:gd name="T33" fmla="*/ 0 h 7"/>
                <a:gd name="T34" fmla="*/ 0 w 30"/>
                <a:gd name="T35" fmla="*/ 1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7"/>
                <a:gd name="T56" fmla="*/ 30 w 30"/>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7">
                  <a:moveTo>
                    <a:pt x="0" y="1"/>
                  </a:moveTo>
                  <a:lnTo>
                    <a:pt x="22" y="6"/>
                  </a:lnTo>
                  <a:lnTo>
                    <a:pt x="29" y="5"/>
                  </a:lnTo>
                  <a:lnTo>
                    <a:pt x="26" y="5"/>
                  </a:lnTo>
                  <a:lnTo>
                    <a:pt x="25" y="4"/>
                  </a:lnTo>
                  <a:lnTo>
                    <a:pt x="22" y="4"/>
                  </a:lnTo>
                  <a:lnTo>
                    <a:pt x="21" y="3"/>
                  </a:lnTo>
                  <a:lnTo>
                    <a:pt x="20" y="4"/>
                  </a:lnTo>
                  <a:lnTo>
                    <a:pt x="16" y="3"/>
                  </a:lnTo>
                  <a:lnTo>
                    <a:pt x="13" y="2"/>
                  </a:lnTo>
                  <a:lnTo>
                    <a:pt x="12" y="2"/>
                  </a:lnTo>
                  <a:lnTo>
                    <a:pt x="9" y="2"/>
                  </a:lnTo>
                  <a:lnTo>
                    <a:pt x="7" y="0"/>
                  </a:lnTo>
                  <a:lnTo>
                    <a:pt x="4" y="0"/>
                  </a:lnTo>
                  <a:lnTo>
                    <a:pt x="1" y="1"/>
                  </a:lnTo>
                  <a:lnTo>
                    <a:pt x="1" y="0"/>
                  </a:lnTo>
                  <a:lnTo>
                    <a:pt x="0" y="0"/>
                  </a:lnTo>
                  <a:lnTo>
                    <a:pt x="0" y="1"/>
                  </a:lnTo>
                </a:path>
              </a:pathLst>
            </a:custGeom>
            <a:solidFill>
              <a:srgbClr val="FFA600"/>
            </a:solidFill>
            <a:ln w="127000" cap="rnd">
              <a:noFill/>
              <a:round/>
              <a:headEnd/>
              <a:tailEnd/>
            </a:ln>
          </p:spPr>
          <p:txBody>
            <a:bodyPr>
              <a:prstTxWarp prst="textNoShape">
                <a:avLst/>
              </a:prstTxWarp>
            </a:bodyPr>
            <a:lstStyle/>
            <a:p>
              <a:endParaRPr lang="en-US"/>
            </a:p>
          </p:txBody>
        </p:sp>
        <p:sp>
          <p:nvSpPr>
            <p:cNvPr id="25691" name="Freeform 128"/>
            <p:cNvSpPr>
              <a:spLocks/>
            </p:cNvSpPr>
            <p:nvPr/>
          </p:nvSpPr>
          <p:spPr bwMode="auto">
            <a:xfrm>
              <a:off x="4939" y="2807"/>
              <a:ext cx="41" cy="11"/>
            </a:xfrm>
            <a:custGeom>
              <a:avLst/>
              <a:gdLst>
                <a:gd name="T0" fmla="*/ 0 w 41"/>
                <a:gd name="T1" fmla="*/ 2 h 11"/>
                <a:gd name="T2" fmla="*/ 29 w 41"/>
                <a:gd name="T3" fmla="*/ 10 h 11"/>
                <a:gd name="T4" fmla="*/ 40 w 41"/>
                <a:gd name="T5" fmla="*/ 8 h 11"/>
                <a:gd name="T6" fmla="*/ 37 w 41"/>
                <a:gd name="T7" fmla="*/ 8 h 11"/>
                <a:gd name="T8" fmla="*/ 35 w 41"/>
                <a:gd name="T9" fmla="*/ 7 h 11"/>
                <a:gd name="T10" fmla="*/ 32 w 41"/>
                <a:gd name="T11" fmla="*/ 7 h 11"/>
                <a:gd name="T12" fmla="*/ 28 w 41"/>
                <a:gd name="T13" fmla="*/ 5 h 11"/>
                <a:gd name="T14" fmla="*/ 25 w 41"/>
                <a:gd name="T15" fmla="*/ 5 h 11"/>
                <a:gd name="T16" fmla="*/ 21 w 41"/>
                <a:gd name="T17" fmla="*/ 5 h 11"/>
                <a:gd name="T18" fmla="*/ 20 w 41"/>
                <a:gd name="T19" fmla="*/ 4 h 11"/>
                <a:gd name="T20" fmla="*/ 17 w 41"/>
                <a:gd name="T21" fmla="*/ 2 h 11"/>
                <a:gd name="T22" fmla="*/ 13 w 41"/>
                <a:gd name="T23" fmla="*/ 2 h 11"/>
                <a:gd name="T24" fmla="*/ 11 w 41"/>
                <a:gd name="T25" fmla="*/ 1 h 11"/>
                <a:gd name="T26" fmla="*/ 8 w 41"/>
                <a:gd name="T27" fmla="*/ 1 h 11"/>
                <a:gd name="T28" fmla="*/ 5 w 41"/>
                <a:gd name="T29" fmla="*/ 1 h 11"/>
                <a:gd name="T30" fmla="*/ 4 w 41"/>
                <a:gd name="T31" fmla="*/ 0 h 11"/>
                <a:gd name="T32" fmla="*/ 1 w 41"/>
                <a:gd name="T33" fmla="*/ 1 h 11"/>
                <a:gd name="T34" fmla="*/ 0 w 41"/>
                <a:gd name="T35" fmla="*/ 2 h 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11"/>
                <a:gd name="T56" fmla="*/ 41 w 41"/>
                <a:gd name="T57" fmla="*/ 11 h 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11">
                  <a:moveTo>
                    <a:pt x="0" y="2"/>
                  </a:moveTo>
                  <a:lnTo>
                    <a:pt x="29" y="10"/>
                  </a:lnTo>
                  <a:lnTo>
                    <a:pt x="40" y="8"/>
                  </a:lnTo>
                  <a:lnTo>
                    <a:pt x="37" y="8"/>
                  </a:lnTo>
                  <a:lnTo>
                    <a:pt x="35" y="7"/>
                  </a:lnTo>
                  <a:lnTo>
                    <a:pt x="32" y="7"/>
                  </a:lnTo>
                  <a:lnTo>
                    <a:pt x="28" y="5"/>
                  </a:lnTo>
                  <a:lnTo>
                    <a:pt x="25" y="5"/>
                  </a:lnTo>
                  <a:lnTo>
                    <a:pt x="21" y="5"/>
                  </a:lnTo>
                  <a:lnTo>
                    <a:pt x="20" y="4"/>
                  </a:lnTo>
                  <a:lnTo>
                    <a:pt x="17" y="2"/>
                  </a:lnTo>
                  <a:lnTo>
                    <a:pt x="13" y="2"/>
                  </a:lnTo>
                  <a:lnTo>
                    <a:pt x="11" y="1"/>
                  </a:lnTo>
                  <a:lnTo>
                    <a:pt x="8" y="1"/>
                  </a:lnTo>
                  <a:lnTo>
                    <a:pt x="5" y="1"/>
                  </a:lnTo>
                  <a:lnTo>
                    <a:pt x="4" y="0"/>
                  </a:lnTo>
                  <a:lnTo>
                    <a:pt x="1" y="1"/>
                  </a:lnTo>
                  <a:lnTo>
                    <a:pt x="0" y="2"/>
                  </a:lnTo>
                </a:path>
              </a:pathLst>
            </a:custGeom>
            <a:noFill/>
            <a:ln w="12700" cap="rnd">
              <a:solidFill>
                <a:srgbClr val="000000"/>
              </a:solidFill>
              <a:round/>
              <a:headEnd/>
              <a:tailEnd/>
            </a:ln>
          </p:spPr>
          <p:txBody>
            <a:bodyPr>
              <a:prstTxWarp prst="textNoShape">
                <a:avLst/>
              </a:prstTxWarp>
            </a:bodyPr>
            <a:lstStyle/>
            <a:p>
              <a:endParaRPr lang="en-US"/>
            </a:p>
          </p:txBody>
        </p:sp>
        <p:sp>
          <p:nvSpPr>
            <p:cNvPr id="25692" name="Freeform 129"/>
            <p:cNvSpPr>
              <a:spLocks/>
            </p:cNvSpPr>
            <p:nvPr/>
          </p:nvSpPr>
          <p:spPr bwMode="auto">
            <a:xfrm>
              <a:off x="5057" y="2756"/>
              <a:ext cx="36" cy="19"/>
            </a:xfrm>
            <a:custGeom>
              <a:avLst/>
              <a:gdLst>
                <a:gd name="T0" fmla="*/ 24 w 36"/>
                <a:gd name="T1" fmla="*/ 2 h 19"/>
                <a:gd name="T2" fmla="*/ 22 w 36"/>
                <a:gd name="T3" fmla="*/ 2 h 19"/>
                <a:gd name="T4" fmla="*/ 23 w 36"/>
                <a:gd name="T5" fmla="*/ 4 h 19"/>
                <a:gd name="T6" fmla="*/ 22 w 36"/>
                <a:gd name="T7" fmla="*/ 4 h 19"/>
                <a:gd name="T8" fmla="*/ 19 w 36"/>
                <a:gd name="T9" fmla="*/ 5 h 19"/>
                <a:gd name="T10" fmla="*/ 18 w 36"/>
                <a:gd name="T11" fmla="*/ 5 h 19"/>
                <a:gd name="T12" fmla="*/ 15 w 36"/>
                <a:gd name="T13" fmla="*/ 5 h 19"/>
                <a:gd name="T14" fmla="*/ 12 w 36"/>
                <a:gd name="T15" fmla="*/ 5 h 19"/>
                <a:gd name="T16" fmla="*/ 9 w 36"/>
                <a:gd name="T17" fmla="*/ 6 h 19"/>
                <a:gd name="T18" fmla="*/ 8 w 36"/>
                <a:gd name="T19" fmla="*/ 7 h 19"/>
                <a:gd name="T20" fmla="*/ 5 w 36"/>
                <a:gd name="T21" fmla="*/ 7 h 19"/>
                <a:gd name="T22" fmla="*/ 4 w 36"/>
                <a:gd name="T23" fmla="*/ 9 h 19"/>
                <a:gd name="T24" fmla="*/ 1 w 36"/>
                <a:gd name="T25" fmla="*/ 9 h 19"/>
                <a:gd name="T26" fmla="*/ 0 w 36"/>
                <a:gd name="T27" fmla="*/ 11 h 19"/>
                <a:gd name="T28" fmla="*/ 0 w 36"/>
                <a:gd name="T29" fmla="*/ 13 h 19"/>
                <a:gd name="T30" fmla="*/ 0 w 36"/>
                <a:gd name="T31" fmla="*/ 13 h 19"/>
                <a:gd name="T32" fmla="*/ 1 w 36"/>
                <a:gd name="T33" fmla="*/ 15 h 19"/>
                <a:gd name="T34" fmla="*/ 1 w 36"/>
                <a:gd name="T35" fmla="*/ 16 h 19"/>
                <a:gd name="T36" fmla="*/ 4 w 36"/>
                <a:gd name="T37" fmla="*/ 17 h 19"/>
                <a:gd name="T38" fmla="*/ 7 w 36"/>
                <a:gd name="T39" fmla="*/ 16 h 19"/>
                <a:gd name="T40" fmla="*/ 7 w 36"/>
                <a:gd name="T41" fmla="*/ 18 h 19"/>
                <a:gd name="T42" fmla="*/ 11 w 36"/>
                <a:gd name="T43" fmla="*/ 18 h 19"/>
                <a:gd name="T44" fmla="*/ 12 w 36"/>
                <a:gd name="T45" fmla="*/ 18 h 19"/>
                <a:gd name="T46" fmla="*/ 15 w 36"/>
                <a:gd name="T47" fmla="*/ 17 h 19"/>
                <a:gd name="T48" fmla="*/ 18 w 36"/>
                <a:gd name="T49" fmla="*/ 17 h 19"/>
                <a:gd name="T50" fmla="*/ 20 w 36"/>
                <a:gd name="T51" fmla="*/ 17 h 19"/>
                <a:gd name="T52" fmla="*/ 22 w 36"/>
                <a:gd name="T53" fmla="*/ 17 h 19"/>
                <a:gd name="T54" fmla="*/ 24 w 36"/>
                <a:gd name="T55" fmla="*/ 16 h 19"/>
                <a:gd name="T56" fmla="*/ 26 w 36"/>
                <a:gd name="T57" fmla="*/ 16 h 19"/>
                <a:gd name="T58" fmla="*/ 28 w 36"/>
                <a:gd name="T59" fmla="*/ 16 h 19"/>
                <a:gd name="T60" fmla="*/ 30 w 36"/>
                <a:gd name="T61" fmla="*/ 17 h 19"/>
                <a:gd name="T62" fmla="*/ 32 w 36"/>
                <a:gd name="T63" fmla="*/ 16 h 19"/>
                <a:gd name="T64" fmla="*/ 35 w 36"/>
                <a:gd name="T65" fmla="*/ 16 h 19"/>
                <a:gd name="T66" fmla="*/ 35 w 36"/>
                <a:gd name="T67" fmla="*/ 16 h 19"/>
                <a:gd name="T68" fmla="*/ 35 w 36"/>
                <a:gd name="T69" fmla="*/ 13 h 19"/>
                <a:gd name="T70" fmla="*/ 34 w 36"/>
                <a:gd name="T71" fmla="*/ 9 h 19"/>
                <a:gd name="T72" fmla="*/ 32 w 36"/>
                <a:gd name="T73" fmla="*/ 6 h 19"/>
                <a:gd name="T74" fmla="*/ 31 w 36"/>
                <a:gd name="T75" fmla="*/ 4 h 19"/>
                <a:gd name="T76" fmla="*/ 31 w 36"/>
                <a:gd name="T77" fmla="*/ 3 h 19"/>
                <a:gd name="T78" fmla="*/ 30 w 36"/>
                <a:gd name="T79" fmla="*/ 2 h 19"/>
                <a:gd name="T80" fmla="*/ 27 w 36"/>
                <a:gd name="T81" fmla="*/ 0 h 19"/>
                <a:gd name="T82" fmla="*/ 24 w 36"/>
                <a:gd name="T83" fmla="*/ 1 h 19"/>
                <a:gd name="T84" fmla="*/ 24 w 36"/>
                <a:gd name="T85" fmla="*/ 2 h 1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6"/>
                <a:gd name="T130" fmla="*/ 0 h 19"/>
                <a:gd name="T131" fmla="*/ 36 w 36"/>
                <a:gd name="T132" fmla="*/ 19 h 1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6" h="19">
                  <a:moveTo>
                    <a:pt x="24" y="2"/>
                  </a:moveTo>
                  <a:lnTo>
                    <a:pt x="22" y="2"/>
                  </a:lnTo>
                  <a:lnTo>
                    <a:pt x="23" y="4"/>
                  </a:lnTo>
                  <a:lnTo>
                    <a:pt x="22" y="4"/>
                  </a:lnTo>
                  <a:lnTo>
                    <a:pt x="19" y="5"/>
                  </a:lnTo>
                  <a:lnTo>
                    <a:pt x="18" y="5"/>
                  </a:lnTo>
                  <a:lnTo>
                    <a:pt x="15" y="5"/>
                  </a:lnTo>
                  <a:lnTo>
                    <a:pt x="12" y="5"/>
                  </a:lnTo>
                  <a:lnTo>
                    <a:pt x="9" y="6"/>
                  </a:lnTo>
                  <a:lnTo>
                    <a:pt x="8" y="7"/>
                  </a:lnTo>
                  <a:lnTo>
                    <a:pt x="5" y="7"/>
                  </a:lnTo>
                  <a:lnTo>
                    <a:pt x="4" y="9"/>
                  </a:lnTo>
                  <a:lnTo>
                    <a:pt x="1" y="9"/>
                  </a:lnTo>
                  <a:lnTo>
                    <a:pt x="0" y="11"/>
                  </a:lnTo>
                  <a:lnTo>
                    <a:pt x="0" y="13"/>
                  </a:lnTo>
                  <a:lnTo>
                    <a:pt x="1" y="15"/>
                  </a:lnTo>
                  <a:lnTo>
                    <a:pt x="1" y="16"/>
                  </a:lnTo>
                  <a:lnTo>
                    <a:pt x="4" y="17"/>
                  </a:lnTo>
                  <a:lnTo>
                    <a:pt x="7" y="16"/>
                  </a:lnTo>
                  <a:lnTo>
                    <a:pt x="7" y="18"/>
                  </a:lnTo>
                  <a:lnTo>
                    <a:pt x="11" y="18"/>
                  </a:lnTo>
                  <a:lnTo>
                    <a:pt x="12" y="18"/>
                  </a:lnTo>
                  <a:lnTo>
                    <a:pt x="15" y="17"/>
                  </a:lnTo>
                  <a:lnTo>
                    <a:pt x="18" y="17"/>
                  </a:lnTo>
                  <a:lnTo>
                    <a:pt x="20" y="17"/>
                  </a:lnTo>
                  <a:lnTo>
                    <a:pt x="22" y="17"/>
                  </a:lnTo>
                  <a:lnTo>
                    <a:pt x="24" y="16"/>
                  </a:lnTo>
                  <a:lnTo>
                    <a:pt x="26" y="16"/>
                  </a:lnTo>
                  <a:lnTo>
                    <a:pt x="28" y="16"/>
                  </a:lnTo>
                  <a:lnTo>
                    <a:pt x="30" y="17"/>
                  </a:lnTo>
                  <a:lnTo>
                    <a:pt x="32" y="16"/>
                  </a:lnTo>
                  <a:lnTo>
                    <a:pt x="35" y="16"/>
                  </a:lnTo>
                  <a:lnTo>
                    <a:pt x="35" y="13"/>
                  </a:lnTo>
                  <a:lnTo>
                    <a:pt x="34" y="9"/>
                  </a:lnTo>
                  <a:lnTo>
                    <a:pt x="32" y="6"/>
                  </a:lnTo>
                  <a:lnTo>
                    <a:pt x="31" y="4"/>
                  </a:lnTo>
                  <a:lnTo>
                    <a:pt x="31" y="3"/>
                  </a:lnTo>
                  <a:lnTo>
                    <a:pt x="30" y="2"/>
                  </a:lnTo>
                  <a:lnTo>
                    <a:pt x="27" y="0"/>
                  </a:lnTo>
                  <a:lnTo>
                    <a:pt x="24" y="1"/>
                  </a:lnTo>
                  <a:lnTo>
                    <a:pt x="24" y="2"/>
                  </a:lnTo>
                </a:path>
              </a:pathLst>
            </a:custGeom>
            <a:solidFill>
              <a:srgbClr val="DFEBEB"/>
            </a:solidFill>
            <a:ln w="127000" cap="rnd">
              <a:noFill/>
              <a:round/>
              <a:headEnd/>
              <a:tailEnd/>
            </a:ln>
          </p:spPr>
          <p:txBody>
            <a:bodyPr>
              <a:prstTxWarp prst="textNoShape">
                <a:avLst/>
              </a:prstTxWarp>
            </a:bodyPr>
            <a:lstStyle/>
            <a:p>
              <a:endParaRPr lang="en-US"/>
            </a:p>
          </p:txBody>
        </p:sp>
        <p:sp>
          <p:nvSpPr>
            <p:cNvPr id="25693" name="Freeform 130"/>
            <p:cNvSpPr>
              <a:spLocks/>
            </p:cNvSpPr>
            <p:nvPr/>
          </p:nvSpPr>
          <p:spPr bwMode="auto">
            <a:xfrm>
              <a:off x="5056" y="2756"/>
              <a:ext cx="46" cy="23"/>
            </a:xfrm>
            <a:custGeom>
              <a:avLst/>
              <a:gdLst>
                <a:gd name="T0" fmla="*/ 29 w 46"/>
                <a:gd name="T1" fmla="*/ 2 h 23"/>
                <a:gd name="T2" fmla="*/ 29 w 46"/>
                <a:gd name="T3" fmla="*/ 2 h 23"/>
                <a:gd name="T4" fmla="*/ 28 w 46"/>
                <a:gd name="T5" fmla="*/ 4 h 23"/>
                <a:gd name="T6" fmla="*/ 25 w 46"/>
                <a:gd name="T7" fmla="*/ 5 h 23"/>
                <a:gd name="T8" fmla="*/ 23 w 46"/>
                <a:gd name="T9" fmla="*/ 6 h 23"/>
                <a:gd name="T10" fmla="*/ 20 w 46"/>
                <a:gd name="T11" fmla="*/ 7 h 23"/>
                <a:gd name="T12" fmla="*/ 16 w 46"/>
                <a:gd name="T13" fmla="*/ 7 h 23"/>
                <a:gd name="T14" fmla="*/ 13 w 46"/>
                <a:gd name="T15" fmla="*/ 7 h 23"/>
                <a:gd name="T16" fmla="*/ 12 w 46"/>
                <a:gd name="T17" fmla="*/ 9 h 23"/>
                <a:gd name="T18" fmla="*/ 8 w 46"/>
                <a:gd name="T19" fmla="*/ 9 h 23"/>
                <a:gd name="T20" fmla="*/ 5 w 46"/>
                <a:gd name="T21" fmla="*/ 9 h 23"/>
                <a:gd name="T22" fmla="*/ 4 w 46"/>
                <a:gd name="T23" fmla="*/ 12 h 23"/>
                <a:gd name="T24" fmla="*/ 1 w 46"/>
                <a:gd name="T25" fmla="*/ 13 h 23"/>
                <a:gd name="T26" fmla="*/ 0 w 46"/>
                <a:gd name="T27" fmla="*/ 16 h 23"/>
                <a:gd name="T28" fmla="*/ 3 w 46"/>
                <a:gd name="T29" fmla="*/ 18 h 23"/>
                <a:gd name="T30" fmla="*/ 4 w 46"/>
                <a:gd name="T31" fmla="*/ 19 h 23"/>
                <a:gd name="T32" fmla="*/ 7 w 46"/>
                <a:gd name="T33" fmla="*/ 21 h 23"/>
                <a:gd name="T34" fmla="*/ 9 w 46"/>
                <a:gd name="T35" fmla="*/ 22 h 23"/>
                <a:gd name="T36" fmla="*/ 12 w 46"/>
                <a:gd name="T37" fmla="*/ 22 h 23"/>
                <a:gd name="T38" fmla="*/ 17 w 46"/>
                <a:gd name="T39" fmla="*/ 21 h 23"/>
                <a:gd name="T40" fmla="*/ 20 w 46"/>
                <a:gd name="T41" fmla="*/ 21 h 23"/>
                <a:gd name="T42" fmla="*/ 24 w 46"/>
                <a:gd name="T43" fmla="*/ 21 h 23"/>
                <a:gd name="T44" fmla="*/ 26 w 46"/>
                <a:gd name="T45" fmla="*/ 21 h 23"/>
                <a:gd name="T46" fmla="*/ 29 w 46"/>
                <a:gd name="T47" fmla="*/ 21 h 23"/>
                <a:gd name="T48" fmla="*/ 32 w 46"/>
                <a:gd name="T49" fmla="*/ 20 h 23"/>
                <a:gd name="T50" fmla="*/ 34 w 46"/>
                <a:gd name="T51" fmla="*/ 20 h 23"/>
                <a:gd name="T52" fmla="*/ 37 w 46"/>
                <a:gd name="T53" fmla="*/ 20 h 23"/>
                <a:gd name="T54" fmla="*/ 41 w 46"/>
                <a:gd name="T55" fmla="*/ 20 h 23"/>
                <a:gd name="T56" fmla="*/ 45 w 46"/>
                <a:gd name="T57" fmla="*/ 20 h 23"/>
                <a:gd name="T58" fmla="*/ 44 w 46"/>
                <a:gd name="T59" fmla="*/ 19 h 23"/>
                <a:gd name="T60" fmla="*/ 45 w 46"/>
                <a:gd name="T61" fmla="*/ 17 h 23"/>
                <a:gd name="T62" fmla="*/ 45 w 46"/>
                <a:gd name="T63" fmla="*/ 15 h 23"/>
                <a:gd name="T64" fmla="*/ 44 w 46"/>
                <a:gd name="T65" fmla="*/ 11 h 23"/>
                <a:gd name="T66" fmla="*/ 42 w 46"/>
                <a:gd name="T67" fmla="*/ 8 h 23"/>
                <a:gd name="T68" fmla="*/ 40 w 46"/>
                <a:gd name="T69" fmla="*/ 4 h 23"/>
                <a:gd name="T70" fmla="*/ 38 w 46"/>
                <a:gd name="T71" fmla="*/ 1 h 23"/>
                <a:gd name="T72" fmla="*/ 34 w 46"/>
                <a:gd name="T73" fmla="*/ 1 h 23"/>
                <a:gd name="T74" fmla="*/ 34 w 46"/>
                <a:gd name="T75" fmla="*/ 0 h 23"/>
                <a:gd name="T76" fmla="*/ 32 w 46"/>
                <a:gd name="T77" fmla="*/ 1 h 23"/>
                <a:gd name="T78" fmla="*/ 32 w 46"/>
                <a:gd name="T79" fmla="*/ 2 h 23"/>
                <a:gd name="T80" fmla="*/ 29 w 46"/>
                <a:gd name="T81" fmla="*/ 2 h 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
                <a:gd name="T124" fmla="*/ 0 h 23"/>
                <a:gd name="T125" fmla="*/ 46 w 46"/>
                <a:gd name="T126" fmla="*/ 23 h 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 h="23">
                  <a:moveTo>
                    <a:pt x="29" y="2"/>
                  </a:moveTo>
                  <a:lnTo>
                    <a:pt x="29" y="2"/>
                  </a:lnTo>
                  <a:lnTo>
                    <a:pt x="28" y="4"/>
                  </a:lnTo>
                  <a:lnTo>
                    <a:pt x="25" y="5"/>
                  </a:lnTo>
                  <a:lnTo>
                    <a:pt x="23" y="6"/>
                  </a:lnTo>
                  <a:lnTo>
                    <a:pt x="20" y="7"/>
                  </a:lnTo>
                  <a:lnTo>
                    <a:pt x="16" y="7"/>
                  </a:lnTo>
                  <a:lnTo>
                    <a:pt x="13" y="7"/>
                  </a:lnTo>
                  <a:lnTo>
                    <a:pt x="12" y="9"/>
                  </a:lnTo>
                  <a:lnTo>
                    <a:pt x="8" y="9"/>
                  </a:lnTo>
                  <a:lnTo>
                    <a:pt x="5" y="9"/>
                  </a:lnTo>
                  <a:lnTo>
                    <a:pt x="4" y="12"/>
                  </a:lnTo>
                  <a:lnTo>
                    <a:pt x="1" y="13"/>
                  </a:lnTo>
                  <a:lnTo>
                    <a:pt x="0" y="16"/>
                  </a:lnTo>
                  <a:lnTo>
                    <a:pt x="3" y="18"/>
                  </a:lnTo>
                  <a:lnTo>
                    <a:pt x="4" y="19"/>
                  </a:lnTo>
                  <a:lnTo>
                    <a:pt x="7" y="21"/>
                  </a:lnTo>
                  <a:lnTo>
                    <a:pt x="9" y="22"/>
                  </a:lnTo>
                  <a:lnTo>
                    <a:pt x="12" y="22"/>
                  </a:lnTo>
                  <a:lnTo>
                    <a:pt x="17" y="21"/>
                  </a:lnTo>
                  <a:lnTo>
                    <a:pt x="20" y="21"/>
                  </a:lnTo>
                  <a:lnTo>
                    <a:pt x="24" y="21"/>
                  </a:lnTo>
                  <a:lnTo>
                    <a:pt x="26" y="21"/>
                  </a:lnTo>
                  <a:lnTo>
                    <a:pt x="29" y="21"/>
                  </a:lnTo>
                  <a:lnTo>
                    <a:pt x="32" y="20"/>
                  </a:lnTo>
                  <a:lnTo>
                    <a:pt x="34" y="20"/>
                  </a:lnTo>
                  <a:lnTo>
                    <a:pt x="37" y="20"/>
                  </a:lnTo>
                  <a:lnTo>
                    <a:pt x="41" y="20"/>
                  </a:lnTo>
                  <a:lnTo>
                    <a:pt x="45" y="20"/>
                  </a:lnTo>
                  <a:lnTo>
                    <a:pt x="44" y="19"/>
                  </a:lnTo>
                  <a:lnTo>
                    <a:pt x="45" y="17"/>
                  </a:lnTo>
                  <a:lnTo>
                    <a:pt x="45" y="15"/>
                  </a:lnTo>
                  <a:lnTo>
                    <a:pt x="44" y="11"/>
                  </a:lnTo>
                  <a:lnTo>
                    <a:pt x="42" y="8"/>
                  </a:lnTo>
                  <a:lnTo>
                    <a:pt x="40" y="4"/>
                  </a:lnTo>
                  <a:lnTo>
                    <a:pt x="38" y="1"/>
                  </a:lnTo>
                  <a:lnTo>
                    <a:pt x="34" y="1"/>
                  </a:lnTo>
                  <a:lnTo>
                    <a:pt x="34" y="0"/>
                  </a:lnTo>
                  <a:lnTo>
                    <a:pt x="32" y="1"/>
                  </a:lnTo>
                  <a:lnTo>
                    <a:pt x="32" y="2"/>
                  </a:lnTo>
                  <a:lnTo>
                    <a:pt x="29" y="2"/>
                  </a:lnTo>
                </a:path>
              </a:pathLst>
            </a:custGeom>
            <a:noFill/>
            <a:ln w="12700" cap="rnd">
              <a:solidFill>
                <a:srgbClr val="000000"/>
              </a:solidFill>
              <a:round/>
              <a:headEnd/>
              <a:tailEnd/>
            </a:ln>
          </p:spPr>
          <p:txBody>
            <a:bodyPr>
              <a:prstTxWarp prst="textNoShape">
                <a:avLst/>
              </a:prstTxWarp>
            </a:bodyPr>
            <a:lstStyle/>
            <a:p>
              <a:endParaRPr lang="en-US"/>
            </a:p>
          </p:txBody>
        </p:sp>
        <p:sp>
          <p:nvSpPr>
            <p:cNvPr id="25694" name="Freeform 131"/>
            <p:cNvSpPr>
              <a:spLocks/>
            </p:cNvSpPr>
            <p:nvPr/>
          </p:nvSpPr>
          <p:spPr bwMode="auto">
            <a:xfrm>
              <a:off x="5059" y="2770"/>
              <a:ext cx="33" cy="5"/>
            </a:xfrm>
            <a:custGeom>
              <a:avLst/>
              <a:gdLst>
                <a:gd name="T0" fmla="*/ 0 w 33"/>
                <a:gd name="T1" fmla="*/ 2 h 5"/>
                <a:gd name="T2" fmla="*/ 0 w 33"/>
                <a:gd name="T3" fmla="*/ 2 h 5"/>
                <a:gd name="T4" fmla="*/ 3 w 33"/>
                <a:gd name="T5" fmla="*/ 3 h 5"/>
                <a:gd name="T6" fmla="*/ 3 w 33"/>
                <a:gd name="T7" fmla="*/ 4 h 5"/>
                <a:gd name="T8" fmla="*/ 5 w 33"/>
                <a:gd name="T9" fmla="*/ 3 h 5"/>
                <a:gd name="T10" fmla="*/ 7 w 33"/>
                <a:gd name="T11" fmla="*/ 4 h 5"/>
                <a:gd name="T12" fmla="*/ 9 w 33"/>
                <a:gd name="T13" fmla="*/ 4 h 5"/>
                <a:gd name="T14" fmla="*/ 11 w 33"/>
                <a:gd name="T15" fmla="*/ 4 h 5"/>
                <a:gd name="T16" fmla="*/ 13 w 33"/>
                <a:gd name="T17" fmla="*/ 3 h 5"/>
                <a:gd name="T18" fmla="*/ 16 w 33"/>
                <a:gd name="T19" fmla="*/ 3 h 5"/>
                <a:gd name="T20" fmla="*/ 19 w 33"/>
                <a:gd name="T21" fmla="*/ 3 h 5"/>
                <a:gd name="T22" fmla="*/ 21 w 33"/>
                <a:gd name="T23" fmla="*/ 2 h 5"/>
                <a:gd name="T24" fmla="*/ 23 w 33"/>
                <a:gd name="T25" fmla="*/ 2 h 5"/>
                <a:gd name="T26" fmla="*/ 25 w 33"/>
                <a:gd name="T27" fmla="*/ 2 h 5"/>
                <a:gd name="T28" fmla="*/ 27 w 33"/>
                <a:gd name="T29" fmla="*/ 2 h 5"/>
                <a:gd name="T30" fmla="*/ 31 w 33"/>
                <a:gd name="T31" fmla="*/ 2 h 5"/>
                <a:gd name="T32" fmla="*/ 32 w 33"/>
                <a:gd name="T33" fmla="*/ 2 h 5"/>
                <a:gd name="T34" fmla="*/ 32 w 33"/>
                <a:gd name="T35" fmla="*/ 0 h 5"/>
                <a:gd name="T36" fmla="*/ 29 w 33"/>
                <a:gd name="T37" fmla="*/ 0 h 5"/>
                <a:gd name="T38" fmla="*/ 27 w 33"/>
                <a:gd name="T39" fmla="*/ 1 h 5"/>
                <a:gd name="T40" fmla="*/ 25 w 33"/>
                <a:gd name="T41" fmla="*/ 1 h 5"/>
                <a:gd name="T42" fmla="*/ 25 w 33"/>
                <a:gd name="T43" fmla="*/ 0 h 5"/>
                <a:gd name="T44" fmla="*/ 23 w 33"/>
                <a:gd name="T45" fmla="*/ 0 h 5"/>
                <a:gd name="T46" fmla="*/ 21 w 33"/>
                <a:gd name="T47" fmla="*/ 0 h 5"/>
                <a:gd name="T48" fmla="*/ 19 w 33"/>
                <a:gd name="T49" fmla="*/ 1 h 5"/>
                <a:gd name="T50" fmla="*/ 16 w 33"/>
                <a:gd name="T51" fmla="*/ 1 h 5"/>
                <a:gd name="T52" fmla="*/ 13 w 33"/>
                <a:gd name="T53" fmla="*/ 1 h 5"/>
                <a:gd name="T54" fmla="*/ 11 w 33"/>
                <a:gd name="T55" fmla="*/ 2 h 5"/>
                <a:gd name="T56" fmla="*/ 9 w 33"/>
                <a:gd name="T57" fmla="*/ 2 h 5"/>
                <a:gd name="T58" fmla="*/ 7 w 33"/>
                <a:gd name="T59" fmla="*/ 2 h 5"/>
                <a:gd name="T60" fmla="*/ 5 w 33"/>
                <a:gd name="T61" fmla="*/ 2 h 5"/>
                <a:gd name="T62" fmla="*/ 3 w 33"/>
                <a:gd name="T63" fmla="*/ 2 h 5"/>
                <a:gd name="T64" fmla="*/ 0 w 33"/>
                <a:gd name="T65" fmla="*/ 2 h 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5"/>
                <a:gd name="T101" fmla="*/ 33 w 33"/>
                <a:gd name="T102" fmla="*/ 5 h 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5">
                  <a:moveTo>
                    <a:pt x="0" y="2"/>
                  </a:moveTo>
                  <a:lnTo>
                    <a:pt x="0" y="2"/>
                  </a:lnTo>
                  <a:lnTo>
                    <a:pt x="3" y="3"/>
                  </a:lnTo>
                  <a:lnTo>
                    <a:pt x="3" y="4"/>
                  </a:lnTo>
                  <a:lnTo>
                    <a:pt x="5" y="3"/>
                  </a:lnTo>
                  <a:lnTo>
                    <a:pt x="7" y="4"/>
                  </a:lnTo>
                  <a:lnTo>
                    <a:pt x="9" y="4"/>
                  </a:lnTo>
                  <a:lnTo>
                    <a:pt x="11" y="4"/>
                  </a:lnTo>
                  <a:lnTo>
                    <a:pt x="13" y="3"/>
                  </a:lnTo>
                  <a:lnTo>
                    <a:pt x="16" y="3"/>
                  </a:lnTo>
                  <a:lnTo>
                    <a:pt x="19" y="3"/>
                  </a:lnTo>
                  <a:lnTo>
                    <a:pt x="21" y="2"/>
                  </a:lnTo>
                  <a:lnTo>
                    <a:pt x="23" y="2"/>
                  </a:lnTo>
                  <a:lnTo>
                    <a:pt x="25" y="2"/>
                  </a:lnTo>
                  <a:lnTo>
                    <a:pt x="27" y="2"/>
                  </a:lnTo>
                  <a:lnTo>
                    <a:pt x="31" y="2"/>
                  </a:lnTo>
                  <a:lnTo>
                    <a:pt x="32" y="2"/>
                  </a:lnTo>
                  <a:lnTo>
                    <a:pt x="32" y="0"/>
                  </a:lnTo>
                  <a:lnTo>
                    <a:pt x="29" y="0"/>
                  </a:lnTo>
                  <a:lnTo>
                    <a:pt x="27" y="1"/>
                  </a:lnTo>
                  <a:lnTo>
                    <a:pt x="25" y="1"/>
                  </a:lnTo>
                  <a:lnTo>
                    <a:pt x="25" y="0"/>
                  </a:lnTo>
                  <a:lnTo>
                    <a:pt x="23" y="0"/>
                  </a:lnTo>
                  <a:lnTo>
                    <a:pt x="21" y="0"/>
                  </a:lnTo>
                  <a:lnTo>
                    <a:pt x="19" y="1"/>
                  </a:lnTo>
                  <a:lnTo>
                    <a:pt x="16" y="1"/>
                  </a:lnTo>
                  <a:lnTo>
                    <a:pt x="13" y="1"/>
                  </a:lnTo>
                  <a:lnTo>
                    <a:pt x="11" y="2"/>
                  </a:lnTo>
                  <a:lnTo>
                    <a:pt x="9" y="2"/>
                  </a:lnTo>
                  <a:lnTo>
                    <a:pt x="7" y="2"/>
                  </a:lnTo>
                  <a:lnTo>
                    <a:pt x="5" y="2"/>
                  </a:lnTo>
                  <a:lnTo>
                    <a:pt x="3" y="2"/>
                  </a:lnTo>
                  <a:lnTo>
                    <a:pt x="0" y="2"/>
                  </a:lnTo>
                </a:path>
              </a:pathLst>
            </a:custGeom>
            <a:solidFill>
              <a:srgbClr val="B3CCCC"/>
            </a:solidFill>
            <a:ln w="127000" cap="rnd">
              <a:noFill/>
              <a:round/>
              <a:headEnd/>
              <a:tailEnd/>
            </a:ln>
          </p:spPr>
          <p:txBody>
            <a:bodyPr>
              <a:prstTxWarp prst="textNoShape">
                <a:avLst/>
              </a:prstTxWarp>
            </a:bodyPr>
            <a:lstStyle/>
            <a:p>
              <a:endParaRPr lang="en-US"/>
            </a:p>
          </p:txBody>
        </p:sp>
        <p:sp>
          <p:nvSpPr>
            <p:cNvPr id="25695" name="Freeform 132"/>
            <p:cNvSpPr>
              <a:spLocks/>
            </p:cNvSpPr>
            <p:nvPr/>
          </p:nvSpPr>
          <p:spPr bwMode="auto">
            <a:xfrm>
              <a:off x="5059" y="2769"/>
              <a:ext cx="30" cy="3"/>
            </a:xfrm>
            <a:custGeom>
              <a:avLst/>
              <a:gdLst>
                <a:gd name="T0" fmla="*/ 0 w 30"/>
                <a:gd name="T1" fmla="*/ 2 h 3"/>
                <a:gd name="T2" fmla="*/ 0 w 30"/>
                <a:gd name="T3" fmla="*/ 2 h 3"/>
                <a:gd name="T4" fmla="*/ 3 w 30"/>
                <a:gd name="T5" fmla="*/ 2 h 3"/>
                <a:gd name="T6" fmla="*/ 5 w 30"/>
                <a:gd name="T7" fmla="*/ 1 h 3"/>
                <a:gd name="T8" fmla="*/ 5 w 30"/>
                <a:gd name="T9" fmla="*/ 2 h 3"/>
                <a:gd name="T10" fmla="*/ 7 w 30"/>
                <a:gd name="T11" fmla="*/ 2 h 3"/>
                <a:gd name="T12" fmla="*/ 9 w 30"/>
                <a:gd name="T13" fmla="*/ 2 h 3"/>
                <a:gd name="T14" fmla="*/ 11 w 30"/>
                <a:gd name="T15" fmla="*/ 1 h 3"/>
                <a:gd name="T16" fmla="*/ 16 w 30"/>
                <a:gd name="T17" fmla="*/ 1 h 3"/>
                <a:gd name="T18" fmla="*/ 18 w 30"/>
                <a:gd name="T19" fmla="*/ 1 h 3"/>
                <a:gd name="T20" fmla="*/ 20 w 30"/>
                <a:gd name="T21" fmla="*/ 1 h 3"/>
                <a:gd name="T22" fmla="*/ 22 w 30"/>
                <a:gd name="T23" fmla="*/ 1 h 3"/>
                <a:gd name="T24" fmla="*/ 24 w 30"/>
                <a:gd name="T25" fmla="*/ 1 h 3"/>
                <a:gd name="T26" fmla="*/ 26 w 30"/>
                <a:gd name="T27" fmla="*/ 1 h 3"/>
                <a:gd name="T28" fmla="*/ 26 w 30"/>
                <a:gd name="T29" fmla="*/ 1 h 3"/>
                <a:gd name="T30" fmla="*/ 29 w 30"/>
                <a:gd name="T31" fmla="*/ 0 h 3"/>
                <a:gd name="T32" fmla="*/ 26 w 30"/>
                <a:gd name="T33" fmla="*/ 1 h 3"/>
                <a:gd name="T34" fmla="*/ 24 w 30"/>
                <a:gd name="T35" fmla="*/ 0 h 3"/>
                <a:gd name="T36" fmla="*/ 22 w 30"/>
                <a:gd name="T37" fmla="*/ 0 h 3"/>
                <a:gd name="T38" fmla="*/ 20 w 30"/>
                <a:gd name="T39" fmla="*/ 1 h 3"/>
                <a:gd name="T40" fmla="*/ 18 w 30"/>
                <a:gd name="T41" fmla="*/ 1 h 3"/>
                <a:gd name="T42" fmla="*/ 16 w 30"/>
                <a:gd name="T43" fmla="*/ 1 h 3"/>
                <a:gd name="T44" fmla="*/ 13 w 30"/>
                <a:gd name="T45" fmla="*/ 1 h 3"/>
                <a:gd name="T46" fmla="*/ 11 w 30"/>
                <a:gd name="T47" fmla="*/ 1 h 3"/>
                <a:gd name="T48" fmla="*/ 9 w 30"/>
                <a:gd name="T49" fmla="*/ 1 h 3"/>
                <a:gd name="T50" fmla="*/ 7 w 30"/>
                <a:gd name="T51" fmla="*/ 1 h 3"/>
                <a:gd name="T52" fmla="*/ 5 w 30"/>
                <a:gd name="T53" fmla="*/ 1 h 3"/>
                <a:gd name="T54" fmla="*/ 5 w 30"/>
                <a:gd name="T55" fmla="*/ 1 h 3"/>
                <a:gd name="T56" fmla="*/ 3 w 30"/>
                <a:gd name="T57" fmla="*/ 2 h 3"/>
                <a:gd name="T58" fmla="*/ 3 w 30"/>
                <a:gd name="T59" fmla="*/ 2 h 3"/>
                <a:gd name="T60" fmla="*/ 0 w 30"/>
                <a:gd name="T61" fmla="*/ 2 h 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0"/>
                <a:gd name="T94" fmla="*/ 0 h 3"/>
                <a:gd name="T95" fmla="*/ 30 w 30"/>
                <a:gd name="T96" fmla="*/ 3 h 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0" h="3">
                  <a:moveTo>
                    <a:pt x="0" y="2"/>
                  </a:moveTo>
                  <a:lnTo>
                    <a:pt x="0" y="2"/>
                  </a:lnTo>
                  <a:lnTo>
                    <a:pt x="3" y="2"/>
                  </a:lnTo>
                  <a:lnTo>
                    <a:pt x="5" y="1"/>
                  </a:lnTo>
                  <a:lnTo>
                    <a:pt x="5" y="2"/>
                  </a:lnTo>
                  <a:lnTo>
                    <a:pt x="7" y="2"/>
                  </a:lnTo>
                  <a:lnTo>
                    <a:pt x="9" y="2"/>
                  </a:lnTo>
                  <a:lnTo>
                    <a:pt x="11" y="1"/>
                  </a:lnTo>
                  <a:lnTo>
                    <a:pt x="16" y="1"/>
                  </a:lnTo>
                  <a:lnTo>
                    <a:pt x="18" y="1"/>
                  </a:lnTo>
                  <a:lnTo>
                    <a:pt x="20" y="1"/>
                  </a:lnTo>
                  <a:lnTo>
                    <a:pt x="22" y="1"/>
                  </a:lnTo>
                  <a:lnTo>
                    <a:pt x="24" y="1"/>
                  </a:lnTo>
                  <a:lnTo>
                    <a:pt x="26" y="1"/>
                  </a:lnTo>
                  <a:lnTo>
                    <a:pt x="29" y="0"/>
                  </a:lnTo>
                  <a:lnTo>
                    <a:pt x="26" y="1"/>
                  </a:lnTo>
                  <a:lnTo>
                    <a:pt x="24" y="0"/>
                  </a:lnTo>
                  <a:lnTo>
                    <a:pt x="22" y="0"/>
                  </a:lnTo>
                  <a:lnTo>
                    <a:pt x="20" y="1"/>
                  </a:lnTo>
                  <a:lnTo>
                    <a:pt x="18" y="1"/>
                  </a:lnTo>
                  <a:lnTo>
                    <a:pt x="16" y="1"/>
                  </a:lnTo>
                  <a:lnTo>
                    <a:pt x="13" y="1"/>
                  </a:lnTo>
                  <a:lnTo>
                    <a:pt x="11" y="1"/>
                  </a:lnTo>
                  <a:lnTo>
                    <a:pt x="9" y="1"/>
                  </a:lnTo>
                  <a:lnTo>
                    <a:pt x="7" y="1"/>
                  </a:lnTo>
                  <a:lnTo>
                    <a:pt x="5" y="1"/>
                  </a:lnTo>
                  <a:lnTo>
                    <a:pt x="3" y="2"/>
                  </a:lnTo>
                  <a:lnTo>
                    <a:pt x="0" y="2"/>
                  </a:lnTo>
                </a:path>
              </a:pathLst>
            </a:custGeom>
            <a:solidFill>
              <a:srgbClr val="001A1A"/>
            </a:solidFill>
            <a:ln w="127000" cap="rnd">
              <a:noFill/>
              <a:round/>
              <a:headEnd/>
              <a:tailEnd/>
            </a:ln>
          </p:spPr>
          <p:txBody>
            <a:bodyPr>
              <a:prstTxWarp prst="textNoShape">
                <a:avLst/>
              </a:prstTxWarp>
            </a:bodyPr>
            <a:lstStyle/>
            <a:p>
              <a:endParaRPr lang="en-US"/>
            </a:p>
          </p:txBody>
        </p:sp>
        <p:sp>
          <p:nvSpPr>
            <p:cNvPr id="25696" name="Freeform 133"/>
            <p:cNvSpPr>
              <a:spLocks/>
            </p:cNvSpPr>
            <p:nvPr/>
          </p:nvSpPr>
          <p:spPr bwMode="auto">
            <a:xfrm>
              <a:off x="5056" y="2760"/>
              <a:ext cx="26" cy="7"/>
            </a:xfrm>
            <a:custGeom>
              <a:avLst/>
              <a:gdLst>
                <a:gd name="T0" fmla="*/ 0 w 26"/>
                <a:gd name="T1" fmla="*/ 5 h 7"/>
                <a:gd name="T2" fmla="*/ 0 w 26"/>
                <a:gd name="T3" fmla="*/ 5 h 7"/>
                <a:gd name="T4" fmla="*/ 3 w 26"/>
                <a:gd name="T5" fmla="*/ 5 h 7"/>
                <a:gd name="T6" fmla="*/ 4 w 26"/>
                <a:gd name="T7" fmla="*/ 5 h 7"/>
                <a:gd name="T8" fmla="*/ 7 w 26"/>
                <a:gd name="T9" fmla="*/ 3 h 7"/>
                <a:gd name="T10" fmla="*/ 9 w 26"/>
                <a:gd name="T11" fmla="*/ 3 h 7"/>
                <a:gd name="T12" fmla="*/ 13 w 26"/>
                <a:gd name="T13" fmla="*/ 2 h 7"/>
                <a:gd name="T14" fmla="*/ 14 w 26"/>
                <a:gd name="T15" fmla="*/ 2 h 7"/>
                <a:gd name="T16" fmla="*/ 17 w 26"/>
                <a:gd name="T17" fmla="*/ 2 h 7"/>
                <a:gd name="T18" fmla="*/ 20 w 26"/>
                <a:gd name="T19" fmla="*/ 2 h 7"/>
                <a:gd name="T20" fmla="*/ 21 w 26"/>
                <a:gd name="T21" fmla="*/ 1 h 7"/>
                <a:gd name="T22" fmla="*/ 22 w 26"/>
                <a:gd name="T23" fmla="*/ 0 h 7"/>
                <a:gd name="T24" fmla="*/ 25 w 26"/>
                <a:gd name="T25" fmla="*/ 0 h 7"/>
                <a:gd name="T26" fmla="*/ 25 w 26"/>
                <a:gd name="T27" fmla="*/ 1 h 7"/>
                <a:gd name="T28" fmla="*/ 22 w 26"/>
                <a:gd name="T29" fmla="*/ 1 h 7"/>
                <a:gd name="T30" fmla="*/ 21 w 26"/>
                <a:gd name="T31" fmla="*/ 2 h 7"/>
                <a:gd name="T32" fmla="*/ 20 w 26"/>
                <a:gd name="T33" fmla="*/ 2 h 7"/>
                <a:gd name="T34" fmla="*/ 17 w 26"/>
                <a:gd name="T35" fmla="*/ 2 h 7"/>
                <a:gd name="T36" fmla="*/ 14 w 26"/>
                <a:gd name="T37" fmla="*/ 3 h 7"/>
                <a:gd name="T38" fmla="*/ 13 w 26"/>
                <a:gd name="T39" fmla="*/ 3 h 7"/>
                <a:gd name="T40" fmla="*/ 11 w 26"/>
                <a:gd name="T41" fmla="*/ 4 h 7"/>
                <a:gd name="T42" fmla="*/ 9 w 26"/>
                <a:gd name="T43" fmla="*/ 4 h 7"/>
                <a:gd name="T44" fmla="*/ 7 w 26"/>
                <a:gd name="T45" fmla="*/ 4 h 7"/>
                <a:gd name="T46" fmla="*/ 7 w 26"/>
                <a:gd name="T47" fmla="*/ 5 h 7"/>
                <a:gd name="T48" fmla="*/ 4 w 26"/>
                <a:gd name="T49" fmla="*/ 5 h 7"/>
                <a:gd name="T50" fmla="*/ 3 w 26"/>
                <a:gd name="T51" fmla="*/ 5 h 7"/>
                <a:gd name="T52" fmla="*/ 4 w 26"/>
                <a:gd name="T53" fmla="*/ 6 h 7"/>
                <a:gd name="T54" fmla="*/ 0 w 26"/>
                <a:gd name="T55" fmla="*/ 5 h 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
                <a:gd name="T85" fmla="*/ 0 h 7"/>
                <a:gd name="T86" fmla="*/ 26 w 26"/>
                <a:gd name="T87" fmla="*/ 7 h 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 h="7">
                  <a:moveTo>
                    <a:pt x="0" y="5"/>
                  </a:moveTo>
                  <a:lnTo>
                    <a:pt x="0" y="5"/>
                  </a:lnTo>
                  <a:lnTo>
                    <a:pt x="3" y="5"/>
                  </a:lnTo>
                  <a:lnTo>
                    <a:pt x="4" y="5"/>
                  </a:lnTo>
                  <a:lnTo>
                    <a:pt x="7" y="3"/>
                  </a:lnTo>
                  <a:lnTo>
                    <a:pt x="9" y="3"/>
                  </a:lnTo>
                  <a:lnTo>
                    <a:pt x="13" y="2"/>
                  </a:lnTo>
                  <a:lnTo>
                    <a:pt x="14" y="2"/>
                  </a:lnTo>
                  <a:lnTo>
                    <a:pt x="17" y="2"/>
                  </a:lnTo>
                  <a:lnTo>
                    <a:pt x="20" y="2"/>
                  </a:lnTo>
                  <a:lnTo>
                    <a:pt x="21" y="1"/>
                  </a:lnTo>
                  <a:lnTo>
                    <a:pt x="22" y="0"/>
                  </a:lnTo>
                  <a:lnTo>
                    <a:pt x="25" y="0"/>
                  </a:lnTo>
                  <a:lnTo>
                    <a:pt x="25" y="1"/>
                  </a:lnTo>
                  <a:lnTo>
                    <a:pt x="22" y="1"/>
                  </a:lnTo>
                  <a:lnTo>
                    <a:pt x="21" y="2"/>
                  </a:lnTo>
                  <a:lnTo>
                    <a:pt x="20" y="2"/>
                  </a:lnTo>
                  <a:lnTo>
                    <a:pt x="17" y="2"/>
                  </a:lnTo>
                  <a:lnTo>
                    <a:pt x="14" y="3"/>
                  </a:lnTo>
                  <a:lnTo>
                    <a:pt x="13" y="3"/>
                  </a:lnTo>
                  <a:lnTo>
                    <a:pt x="11" y="4"/>
                  </a:lnTo>
                  <a:lnTo>
                    <a:pt x="9" y="4"/>
                  </a:lnTo>
                  <a:lnTo>
                    <a:pt x="7" y="4"/>
                  </a:lnTo>
                  <a:lnTo>
                    <a:pt x="7" y="5"/>
                  </a:lnTo>
                  <a:lnTo>
                    <a:pt x="4" y="5"/>
                  </a:lnTo>
                  <a:lnTo>
                    <a:pt x="3" y="5"/>
                  </a:lnTo>
                  <a:lnTo>
                    <a:pt x="4" y="6"/>
                  </a:lnTo>
                  <a:lnTo>
                    <a:pt x="0" y="5"/>
                  </a:lnTo>
                </a:path>
              </a:pathLst>
            </a:custGeom>
            <a:solidFill>
              <a:srgbClr val="FFFFFF"/>
            </a:solidFill>
            <a:ln w="127000" cap="rnd">
              <a:noFill/>
              <a:round/>
              <a:headEnd/>
              <a:tailEnd/>
            </a:ln>
          </p:spPr>
          <p:txBody>
            <a:bodyPr>
              <a:prstTxWarp prst="textNoShape">
                <a:avLst/>
              </a:prstTxWarp>
            </a:bodyPr>
            <a:lstStyle/>
            <a:p>
              <a:endParaRPr lang="en-US"/>
            </a:p>
          </p:txBody>
        </p:sp>
        <p:sp>
          <p:nvSpPr>
            <p:cNvPr id="25697" name="Freeform 134"/>
            <p:cNvSpPr>
              <a:spLocks/>
            </p:cNvSpPr>
            <p:nvPr/>
          </p:nvSpPr>
          <p:spPr bwMode="auto">
            <a:xfrm>
              <a:off x="5087" y="2756"/>
              <a:ext cx="7" cy="17"/>
            </a:xfrm>
            <a:custGeom>
              <a:avLst/>
              <a:gdLst>
                <a:gd name="T0" fmla="*/ 0 w 7"/>
                <a:gd name="T1" fmla="*/ 6 h 17"/>
                <a:gd name="T2" fmla="*/ 0 w 7"/>
                <a:gd name="T3" fmla="*/ 5 h 17"/>
                <a:gd name="T4" fmla="*/ 0 w 7"/>
                <a:gd name="T5" fmla="*/ 4 h 17"/>
                <a:gd name="T6" fmla="*/ 1 w 7"/>
                <a:gd name="T7" fmla="*/ 3 h 17"/>
                <a:gd name="T8" fmla="*/ 0 w 7"/>
                <a:gd name="T9" fmla="*/ 2 h 17"/>
                <a:gd name="T10" fmla="*/ 0 w 7"/>
                <a:gd name="T11" fmla="*/ 0 h 17"/>
                <a:gd name="T12" fmla="*/ 0 w 7"/>
                <a:gd name="T13" fmla="*/ 2 h 17"/>
                <a:gd name="T14" fmla="*/ 1 w 7"/>
                <a:gd name="T15" fmla="*/ 2 h 17"/>
                <a:gd name="T16" fmla="*/ 2 w 7"/>
                <a:gd name="T17" fmla="*/ 4 h 17"/>
                <a:gd name="T18" fmla="*/ 2 w 7"/>
                <a:gd name="T19" fmla="*/ 5 h 17"/>
                <a:gd name="T20" fmla="*/ 2 w 7"/>
                <a:gd name="T21" fmla="*/ 6 h 17"/>
                <a:gd name="T22" fmla="*/ 4 w 7"/>
                <a:gd name="T23" fmla="*/ 8 h 17"/>
                <a:gd name="T24" fmla="*/ 4 w 7"/>
                <a:gd name="T25" fmla="*/ 9 h 17"/>
                <a:gd name="T26" fmla="*/ 4 w 7"/>
                <a:gd name="T27" fmla="*/ 10 h 17"/>
                <a:gd name="T28" fmla="*/ 5 w 7"/>
                <a:gd name="T29" fmla="*/ 11 h 17"/>
                <a:gd name="T30" fmla="*/ 5 w 7"/>
                <a:gd name="T31" fmla="*/ 12 h 17"/>
                <a:gd name="T32" fmla="*/ 5 w 7"/>
                <a:gd name="T33" fmla="*/ 15 h 17"/>
                <a:gd name="T34" fmla="*/ 5 w 7"/>
                <a:gd name="T35" fmla="*/ 15 h 17"/>
                <a:gd name="T36" fmla="*/ 6 w 7"/>
                <a:gd name="T37" fmla="*/ 16 h 17"/>
                <a:gd name="T38" fmla="*/ 5 w 7"/>
                <a:gd name="T39" fmla="*/ 16 h 17"/>
                <a:gd name="T40" fmla="*/ 4 w 7"/>
                <a:gd name="T41" fmla="*/ 15 h 17"/>
                <a:gd name="T42" fmla="*/ 4 w 7"/>
                <a:gd name="T43" fmla="*/ 14 h 17"/>
                <a:gd name="T44" fmla="*/ 4 w 7"/>
                <a:gd name="T45" fmla="*/ 12 h 17"/>
                <a:gd name="T46" fmla="*/ 2 w 7"/>
                <a:gd name="T47" fmla="*/ 11 h 17"/>
                <a:gd name="T48" fmla="*/ 1 w 7"/>
                <a:gd name="T49" fmla="*/ 9 h 17"/>
                <a:gd name="T50" fmla="*/ 1 w 7"/>
                <a:gd name="T51" fmla="*/ 8 h 17"/>
                <a:gd name="T52" fmla="*/ 0 w 7"/>
                <a:gd name="T53" fmla="*/ 6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
                <a:gd name="T82" fmla="*/ 0 h 17"/>
                <a:gd name="T83" fmla="*/ 7 w 7"/>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 h="17">
                  <a:moveTo>
                    <a:pt x="0" y="6"/>
                  </a:moveTo>
                  <a:lnTo>
                    <a:pt x="0" y="5"/>
                  </a:lnTo>
                  <a:lnTo>
                    <a:pt x="0" y="4"/>
                  </a:lnTo>
                  <a:lnTo>
                    <a:pt x="1" y="3"/>
                  </a:lnTo>
                  <a:lnTo>
                    <a:pt x="0" y="2"/>
                  </a:lnTo>
                  <a:lnTo>
                    <a:pt x="0" y="0"/>
                  </a:lnTo>
                  <a:lnTo>
                    <a:pt x="0" y="2"/>
                  </a:lnTo>
                  <a:lnTo>
                    <a:pt x="1" y="2"/>
                  </a:lnTo>
                  <a:lnTo>
                    <a:pt x="2" y="4"/>
                  </a:lnTo>
                  <a:lnTo>
                    <a:pt x="2" y="5"/>
                  </a:lnTo>
                  <a:lnTo>
                    <a:pt x="2" y="6"/>
                  </a:lnTo>
                  <a:lnTo>
                    <a:pt x="4" y="8"/>
                  </a:lnTo>
                  <a:lnTo>
                    <a:pt x="4" y="9"/>
                  </a:lnTo>
                  <a:lnTo>
                    <a:pt x="4" y="10"/>
                  </a:lnTo>
                  <a:lnTo>
                    <a:pt x="5" y="11"/>
                  </a:lnTo>
                  <a:lnTo>
                    <a:pt x="5" y="12"/>
                  </a:lnTo>
                  <a:lnTo>
                    <a:pt x="5" y="15"/>
                  </a:lnTo>
                  <a:lnTo>
                    <a:pt x="6" y="16"/>
                  </a:lnTo>
                  <a:lnTo>
                    <a:pt x="5" y="16"/>
                  </a:lnTo>
                  <a:lnTo>
                    <a:pt x="4" y="15"/>
                  </a:lnTo>
                  <a:lnTo>
                    <a:pt x="4" y="14"/>
                  </a:lnTo>
                  <a:lnTo>
                    <a:pt x="4" y="12"/>
                  </a:lnTo>
                  <a:lnTo>
                    <a:pt x="2" y="11"/>
                  </a:lnTo>
                  <a:lnTo>
                    <a:pt x="1" y="9"/>
                  </a:lnTo>
                  <a:lnTo>
                    <a:pt x="1" y="8"/>
                  </a:lnTo>
                  <a:lnTo>
                    <a:pt x="0" y="6"/>
                  </a:lnTo>
                </a:path>
              </a:pathLst>
            </a:custGeom>
            <a:solidFill>
              <a:srgbClr val="F3F3F3"/>
            </a:solidFill>
            <a:ln w="127000" cap="rnd">
              <a:noFill/>
              <a:round/>
              <a:headEnd/>
              <a:tailEnd/>
            </a:ln>
          </p:spPr>
          <p:txBody>
            <a:bodyPr>
              <a:prstTxWarp prst="textNoShape">
                <a:avLst/>
              </a:prstTxWarp>
            </a:bodyPr>
            <a:lstStyle/>
            <a:p>
              <a:endParaRPr lang="en-US"/>
            </a:p>
          </p:txBody>
        </p:sp>
        <p:sp>
          <p:nvSpPr>
            <p:cNvPr id="25698" name="Freeform 135"/>
            <p:cNvSpPr>
              <a:spLocks/>
            </p:cNvSpPr>
            <p:nvPr/>
          </p:nvSpPr>
          <p:spPr bwMode="auto">
            <a:xfrm>
              <a:off x="5088" y="2756"/>
              <a:ext cx="2" cy="4"/>
            </a:xfrm>
            <a:custGeom>
              <a:avLst/>
              <a:gdLst>
                <a:gd name="T0" fmla="*/ 1 w 2"/>
                <a:gd name="T1" fmla="*/ 3 h 4"/>
                <a:gd name="T2" fmla="*/ 1 w 2"/>
                <a:gd name="T3" fmla="*/ 3 h 4"/>
                <a:gd name="T4" fmla="*/ 1 w 2"/>
                <a:gd name="T5" fmla="*/ 3 h 4"/>
                <a:gd name="T6" fmla="*/ 1 w 2"/>
                <a:gd name="T7" fmla="*/ 3 h 4"/>
                <a:gd name="T8" fmla="*/ 0 w 2"/>
                <a:gd name="T9" fmla="*/ 2 h 4"/>
                <a:gd name="T10" fmla="*/ 0 w 2"/>
                <a:gd name="T11" fmla="*/ 2 h 4"/>
                <a:gd name="T12" fmla="*/ 0 w 2"/>
                <a:gd name="T13" fmla="*/ 2 h 4"/>
                <a:gd name="T14" fmla="*/ 0 w 2"/>
                <a:gd name="T15" fmla="*/ 2 h 4"/>
                <a:gd name="T16" fmla="*/ 0 w 2"/>
                <a:gd name="T17" fmla="*/ 1 h 4"/>
                <a:gd name="T18" fmla="*/ 0 w 2"/>
                <a:gd name="T19" fmla="*/ 1 h 4"/>
                <a:gd name="T20" fmla="*/ 0 w 2"/>
                <a:gd name="T21" fmla="*/ 0 h 4"/>
                <a:gd name="T22" fmla="*/ 0 w 2"/>
                <a:gd name="T23" fmla="*/ 1 h 4"/>
                <a:gd name="T24" fmla="*/ 0 w 2"/>
                <a:gd name="T25" fmla="*/ 2 h 4"/>
                <a:gd name="T26" fmla="*/ 0 w 2"/>
                <a:gd name="T27" fmla="*/ 2 h 4"/>
                <a:gd name="T28" fmla="*/ 0 w 2"/>
                <a:gd name="T29" fmla="*/ 2 h 4"/>
                <a:gd name="T30" fmla="*/ 1 w 2"/>
                <a:gd name="T31" fmla="*/ 3 h 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
                <a:gd name="T49" fmla="*/ 0 h 4"/>
                <a:gd name="T50" fmla="*/ 2 w 2"/>
                <a:gd name="T51" fmla="*/ 4 h 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 h="4">
                  <a:moveTo>
                    <a:pt x="1" y="3"/>
                  </a:moveTo>
                  <a:lnTo>
                    <a:pt x="1" y="3"/>
                  </a:lnTo>
                  <a:lnTo>
                    <a:pt x="0" y="2"/>
                  </a:lnTo>
                  <a:lnTo>
                    <a:pt x="0" y="1"/>
                  </a:lnTo>
                  <a:lnTo>
                    <a:pt x="0" y="0"/>
                  </a:lnTo>
                  <a:lnTo>
                    <a:pt x="0" y="1"/>
                  </a:lnTo>
                  <a:lnTo>
                    <a:pt x="0" y="2"/>
                  </a:lnTo>
                  <a:lnTo>
                    <a:pt x="1" y="3"/>
                  </a:lnTo>
                </a:path>
              </a:pathLst>
            </a:custGeom>
            <a:solidFill>
              <a:srgbClr val="C0D9D9"/>
            </a:solidFill>
            <a:ln w="127000" cap="rnd">
              <a:noFill/>
              <a:round/>
              <a:headEnd/>
              <a:tailEnd/>
            </a:ln>
          </p:spPr>
          <p:txBody>
            <a:bodyPr>
              <a:prstTxWarp prst="textNoShape">
                <a:avLst/>
              </a:prstTxWarp>
            </a:bodyPr>
            <a:lstStyle/>
            <a:p>
              <a:endParaRPr lang="en-US"/>
            </a:p>
          </p:txBody>
        </p:sp>
        <p:sp>
          <p:nvSpPr>
            <p:cNvPr id="25699" name="Freeform 136"/>
            <p:cNvSpPr>
              <a:spLocks/>
            </p:cNvSpPr>
            <p:nvPr/>
          </p:nvSpPr>
          <p:spPr bwMode="auto">
            <a:xfrm>
              <a:off x="5089" y="275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
                <a:gd name="T37" fmla="*/ 0 h 1"/>
                <a:gd name="T38" fmla="*/ 1 w 1"/>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 h="1">
                  <a:moveTo>
                    <a:pt x="0" y="0"/>
                  </a:moveTo>
                  <a:lnTo>
                    <a:pt x="0" y="0"/>
                  </a:lnTo>
                </a:path>
              </a:pathLst>
            </a:custGeom>
            <a:solidFill>
              <a:srgbClr val="001A1A"/>
            </a:solidFill>
            <a:ln w="127000" cap="rnd">
              <a:noFill/>
              <a:round/>
              <a:headEnd/>
              <a:tailEnd/>
            </a:ln>
          </p:spPr>
          <p:txBody>
            <a:bodyPr>
              <a:prstTxWarp prst="textNoShape">
                <a:avLst/>
              </a:prstTxWarp>
            </a:bodyPr>
            <a:lstStyle/>
            <a:p>
              <a:endParaRPr lang="en-US"/>
            </a:p>
          </p:txBody>
        </p:sp>
        <p:sp>
          <p:nvSpPr>
            <p:cNvPr id="25700" name="Freeform 137"/>
            <p:cNvSpPr>
              <a:spLocks/>
            </p:cNvSpPr>
            <p:nvPr/>
          </p:nvSpPr>
          <p:spPr bwMode="auto">
            <a:xfrm>
              <a:off x="5087" y="2764"/>
              <a:ext cx="5" cy="3"/>
            </a:xfrm>
            <a:custGeom>
              <a:avLst/>
              <a:gdLst>
                <a:gd name="T0" fmla="*/ 0 w 5"/>
                <a:gd name="T1" fmla="*/ 0 h 3"/>
                <a:gd name="T2" fmla="*/ 0 w 5"/>
                <a:gd name="T3" fmla="*/ 0 h 3"/>
                <a:gd name="T4" fmla="*/ 4 w 5"/>
                <a:gd name="T5" fmla="*/ 1 h 3"/>
                <a:gd name="T6" fmla="*/ 4 w 5"/>
                <a:gd name="T7" fmla="*/ 1 h 3"/>
                <a:gd name="T8" fmla="*/ 4 w 5"/>
                <a:gd name="T9" fmla="*/ 1 h 3"/>
                <a:gd name="T10" fmla="*/ 0 w 5"/>
                <a:gd name="T11" fmla="*/ 1 h 3"/>
                <a:gd name="T12" fmla="*/ 0 w 5"/>
                <a:gd name="T13" fmla="*/ 2 h 3"/>
                <a:gd name="T14" fmla="*/ 0 w 5"/>
                <a:gd name="T15" fmla="*/ 1 h 3"/>
                <a:gd name="T16" fmla="*/ 0 w 5"/>
                <a:gd name="T17" fmla="*/ 1 h 3"/>
                <a:gd name="T18" fmla="*/ 0 w 5"/>
                <a:gd name="T19" fmla="*/ 1 h 3"/>
                <a:gd name="T20" fmla="*/ 0 w 5"/>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
                <a:gd name="T34" fmla="*/ 0 h 3"/>
                <a:gd name="T35" fmla="*/ 5 w 5"/>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 h="3">
                  <a:moveTo>
                    <a:pt x="0" y="0"/>
                  </a:moveTo>
                  <a:lnTo>
                    <a:pt x="0" y="0"/>
                  </a:lnTo>
                  <a:lnTo>
                    <a:pt x="4" y="1"/>
                  </a:lnTo>
                  <a:lnTo>
                    <a:pt x="0" y="1"/>
                  </a:lnTo>
                  <a:lnTo>
                    <a:pt x="0" y="2"/>
                  </a:lnTo>
                  <a:lnTo>
                    <a:pt x="0" y="1"/>
                  </a:lnTo>
                  <a:lnTo>
                    <a:pt x="0" y="0"/>
                  </a:lnTo>
                </a:path>
              </a:pathLst>
            </a:custGeom>
            <a:solidFill>
              <a:srgbClr val="B4C0C0"/>
            </a:solidFill>
            <a:ln w="127000" cap="rnd">
              <a:noFill/>
              <a:round/>
              <a:headEnd/>
              <a:tailEnd/>
            </a:ln>
          </p:spPr>
          <p:txBody>
            <a:bodyPr>
              <a:prstTxWarp prst="textNoShape">
                <a:avLst/>
              </a:prstTxWarp>
            </a:bodyPr>
            <a:lstStyle/>
            <a:p>
              <a:endParaRPr lang="en-US"/>
            </a:p>
          </p:txBody>
        </p:sp>
        <p:sp>
          <p:nvSpPr>
            <p:cNvPr id="25701" name="Freeform 138"/>
            <p:cNvSpPr>
              <a:spLocks/>
            </p:cNvSpPr>
            <p:nvPr/>
          </p:nvSpPr>
          <p:spPr bwMode="auto">
            <a:xfrm>
              <a:off x="5093" y="277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
                <a:gd name="T40" fmla="*/ 0 h 1"/>
                <a:gd name="T41" fmla="*/ 1 w 1"/>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 h="1">
                  <a:moveTo>
                    <a:pt x="0" y="0"/>
                  </a:moveTo>
                  <a:lnTo>
                    <a:pt x="0" y="0"/>
                  </a:lnTo>
                </a:path>
              </a:pathLst>
            </a:custGeom>
            <a:solidFill>
              <a:srgbClr val="FFFFFF"/>
            </a:solidFill>
            <a:ln w="127000" cap="rnd">
              <a:noFill/>
              <a:round/>
              <a:headEnd/>
              <a:tailEnd/>
            </a:ln>
          </p:spPr>
          <p:txBody>
            <a:bodyPr>
              <a:prstTxWarp prst="textNoShape">
                <a:avLst/>
              </a:prstTxWarp>
            </a:bodyPr>
            <a:lstStyle/>
            <a:p>
              <a:endParaRPr lang="en-US"/>
            </a:p>
          </p:txBody>
        </p:sp>
        <p:sp>
          <p:nvSpPr>
            <p:cNvPr id="25702" name="Freeform 139"/>
            <p:cNvSpPr>
              <a:spLocks/>
            </p:cNvSpPr>
            <p:nvPr/>
          </p:nvSpPr>
          <p:spPr bwMode="auto">
            <a:xfrm>
              <a:off x="5049" y="2733"/>
              <a:ext cx="17" cy="6"/>
            </a:xfrm>
            <a:custGeom>
              <a:avLst/>
              <a:gdLst>
                <a:gd name="T0" fmla="*/ 0 w 17"/>
                <a:gd name="T1" fmla="*/ 0 h 6"/>
                <a:gd name="T2" fmla="*/ 0 w 17"/>
                <a:gd name="T3" fmla="*/ 0 h 6"/>
                <a:gd name="T4" fmla="*/ 0 w 17"/>
                <a:gd name="T5" fmla="*/ 1 h 6"/>
                <a:gd name="T6" fmla="*/ 0 w 17"/>
                <a:gd name="T7" fmla="*/ 2 h 6"/>
                <a:gd name="T8" fmla="*/ 3 w 17"/>
                <a:gd name="T9" fmla="*/ 4 h 6"/>
                <a:gd name="T10" fmla="*/ 5 w 17"/>
                <a:gd name="T11" fmla="*/ 4 h 6"/>
                <a:gd name="T12" fmla="*/ 7 w 17"/>
                <a:gd name="T13" fmla="*/ 4 h 6"/>
                <a:gd name="T14" fmla="*/ 7 w 17"/>
                <a:gd name="T15" fmla="*/ 5 h 6"/>
                <a:gd name="T16" fmla="*/ 8 w 17"/>
                <a:gd name="T17" fmla="*/ 5 h 6"/>
                <a:gd name="T18" fmla="*/ 11 w 17"/>
                <a:gd name="T19" fmla="*/ 5 h 6"/>
                <a:gd name="T20" fmla="*/ 12 w 17"/>
                <a:gd name="T21" fmla="*/ 4 h 6"/>
                <a:gd name="T22" fmla="*/ 15 w 17"/>
                <a:gd name="T23" fmla="*/ 5 h 6"/>
                <a:gd name="T24" fmla="*/ 15 w 17"/>
                <a:gd name="T25" fmla="*/ 4 h 6"/>
                <a:gd name="T26" fmla="*/ 16 w 17"/>
                <a:gd name="T27" fmla="*/ 4 h 6"/>
                <a:gd name="T28" fmla="*/ 15 w 17"/>
                <a:gd name="T29" fmla="*/ 2 h 6"/>
                <a:gd name="T30" fmla="*/ 12 w 17"/>
                <a:gd name="T31" fmla="*/ 2 h 6"/>
                <a:gd name="T32" fmla="*/ 11 w 17"/>
                <a:gd name="T33" fmla="*/ 3 h 6"/>
                <a:gd name="T34" fmla="*/ 8 w 17"/>
                <a:gd name="T35" fmla="*/ 3 h 6"/>
                <a:gd name="T36" fmla="*/ 5 w 17"/>
                <a:gd name="T37" fmla="*/ 2 h 6"/>
                <a:gd name="T38" fmla="*/ 4 w 17"/>
                <a:gd name="T39" fmla="*/ 1 h 6"/>
                <a:gd name="T40" fmla="*/ 1 w 17"/>
                <a:gd name="T41" fmla="*/ 1 h 6"/>
                <a:gd name="T42" fmla="*/ 0 w 17"/>
                <a:gd name="T43" fmla="*/ 0 h 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
                <a:gd name="T67" fmla="*/ 0 h 6"/>
                <a:gd name="T68" fmla="*/ 17 w 17"/>
                <a:gd name="T69" fmla="*/ 6 h 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 h="6">
                  <a:moveTo>
                    <a:pt x="0" y="0"/>
                  </a:moveTo>
                  <a:lnTo>
                    <a:pt x="0" y="0"/>
                  </a:lnTo>
                  <a:lnTo>
                    <a:pt x="0" y="1"/>
                  </a:lnTo>
                  <a:lnTo>
                    <a:pt x="0" y="2"/>
                  </a:lnTo>
                  <a:lnTo>
                    <a:pt x="3" y="4"/>
                  </a:lnTo>
                  <a:lnTo>
                    <a:pt x="5" y="4"/>
                  </a:lnTo>
                  <a:lnTo>
                    <a:pt x="7" y="4"/>
                  </a:lnTo>
                  <a:lnTo>
                    <a:pt x="7" y="5"/>
                  </a:lnTo>
                  <a:lnTo>
                    <a:pt x="8" y="5"/>
                  </a:lnTo>
                  <a:lnTo>
                    <a:pt x="11" y="5"/>
                  </a:lnTo>
                  <a:lnTo>
                    <a:pt x="12" y="4"/>
                  </a:lnTo>
                  <a:lnTo>
                    <a:pt x="15" y="5"/>
                  </a:lnTo>
                  <a:lnTo>
                    <a:pt x="15" y="4"/>
                  </a:lnTo>
                  <a:lnTo>
                    <a:pt x="16" y="4"/>
                  </a:lnTo>
                  <a:lnTo>
                    <a:pt x="15" y="2"/>
                  </a:lnTo>
                  <a:lnTo>
                    <a:pt x="12" y="2"/>
                  </a:lnTo>
                  <a:lnTo>
                    <a:pt x="11" y="3"/>
                  </a:lnTo>
                  <a:lnTo>
                    <a:pt x="8" y="3"/>
                  </a:lnTo>
                  <a:lnTo>
                    <a:pt x="5" y="2"/>
                  </a:lnTo>
                  <a:lnTo>
                    <a:pt x="4" y="1"/>
                  </a:lnTo>
                  <a:lnTo>
                    <a:pt x="1" y="1"/>
                  </a:lnTo>
                  <a:lnTo>
                    <a:pt x="0" y="0"/>
                  </a:lnTo>
                </a:path>
              </a:pathLst>
            </a:custGeom>
            <a:solidFill>
              <a:srgbClr val="CCCCCC"/>
            </a:solidFill>
            <a:ln w="127000" cap="rnd">
              <a:noFill/>
              <a:round/>
              <a:headEnd/>
              <a:tailEnd/>
            </a:ln>
          </p:spPr>
          <p:txBody>
            <a:bodyPr>
              <a:prstTxWarp prst="textNoShape">
                <a:avLst/>
              </a:prstTxWarp>
            </a:bodyPr>
            <a:lstStyle/>
            <a:p>
              <a:endParaRPr lang="en-US"/>
            </a:p>
          </p:txBody>
        </p:sp>
        <p:sp>
          <p:nvSpPr>
            <p:cNvPr id="25703" name="Freeform 140"/>
            <p:cNvSpPr>
              <a:spLocks/>
            </p:cNvSpPr>
            <p:nvPr/>
          </p:nvSpPr>
          <p:spPr bwMode="auto">
            <a:xfrm>
              <a:off x="5029" y="2662"/>
              <a:ext cx="44" cy="125"/>
            </a:xfrm>
            <a:custGeom>
              <a:avLst/>
              <a:gdLst>
                <a:gd name="T0" fmla="*/ 43 w 44"/>
                <a:gd name="T1" fmla="*/ 124 h 125"/>
                <a:gd name="T2" fmla="*/ 39 w 44"/>
                <a:gd name="T3" fmla="*/ 112 h 125"/>
                <a:gd name="T4" fmla="*/ 30 w 44"/>
                <a:gd name="T5" fmla="*/ 84 h 125"/>
                <a:gd name="T6" fmla="*/ 20 w 44"/>
                <a:gd name="T7" fmla="*/ 54 h 125"/>
                <a:gd name="T8" fmla="*/ 15 w 44"/>
                <a:gd name="T9" fmla="*/ 36 h 125"/>
                <a:gd name="T10" fmla="*/ 12 w 44"/>
                <a:gd name="T11" fmla="*/ 28 h 125"/>
                <a:gd name="T12" fmla="*/ 8 w 44"/>
                <a:gd name="T13" fmla="*/ 15 h 125"/>
                <a:gd name="T14" fmla="*/ 3 w 44"/>
                <a:gd name="T15" fmla="*/ 5 h 125"/>
                <a:gd name="T16" fmla="*/ 0 w 44"/>
                <a:gd name="T17" fmla="*/ 0 h 125"/>
                <a:gd name="T18" fmla="*/ 1 w 44"/>
                <a:gd name="T19" fmla="*/ 5 h 125"/>
                <a:gd name="T20" fmla="*/ 7 w 44"/>
                <a:gd name="T21" fmla="*/ 20 h 125"/>
                <a:gd name="T22" fmla="*/ 12 w 44"/>
                <a:gd name="T23" fmla="*/ 39 h 125"/>
                <a:gd name="T24" fmla="*/ 22 w 44"/>
                <a:gd name="T25" fmla="*/ 62 h 125"/>
                <a:gd name="T26" fmla="*/ 28 w 44"/>
                <a:gd name="T27" fmla="*/ 84 h 125"/>
                <a:gd name="T28" fmla="*/ 36 w 44"/>
                <a:gd name="T29" fmla="*/ 104 h 125"/>
                <a:gd name="T30" fmla="*/ 40 w 44"/>
                <a:gd name="T31" fmla="*/ 119 h 125"/>
                <a:gd name="T32" fmla="*/ 42 w 44"/>
                <a:gd name="T33" fmla="*/ 124 h 125"/>
                <a:gd name="T34" fmla="*/ 43 w 44"/>
                <a:gd name="T35" fmla="*/ 124 h 1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
                <a:gd name="T55" fmla="*/ 0 h 125"/>
                <a:gd name="T56" fmla="*/ 44 w 44"/>
                <a:gd name="T57" fmla="*/ 125 h 1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 h="125">
                  <a:moveTo>
                    <a:pt x="43" y="124"/>
                  </a:moveTo>
                  <a:lnTo>
                    <a:pt x="39" y="112"/>
                  </a:lnTo>
                  <a:lnTo>
                    <a:pt x="30" y="84"/>
                  </a:lnTo>
                  <a:lnTo>
                    <a:pt x="20" y="54"/>
                  </a:lnTo>
                  <a:lnTo>
                    <a:pt x="15" y="36"/>
                  </a:lnTo>
                  <a:lnTo>
                    <a:pt x="12" y="28"/>
                  </a:lnTo>
                  <a:lnTo>
                    <a:pt x="8" y="15"/>
                  </a:lnTo>
                  <a:lnTo>
                    <a:pt x="3" y="5"/>
                  </a:lnTo>
                  <a:lnTo>
                    <a:pt x="0" y="0"/>
                  </a:lnTo>
                  <a:lnTo>
                    <a:pt x="1" y="5"/>
                  </a:lnTo>
                  <a:lnTo>
                    <a:pt x="7" y="20"/>
                  </a:lnTo>
                  <a:lnTo>
                    <a:pt x="12" y="39"/>
                  </a:lnTo>
                  <a:lnTo>
                    <a:pt x="22" y="62"/>
                  </a:lnTo>
                  <a:lnTo>
                    <a:pt x="28" y="84"/>
                  </a:lnTo>
                  <a:lnTo>
                    <a:pt x="36" y="104"/>
                  </a:lnTo>
                  <a:lnTo>
                    <a:pt x="40" y="119"/>
                  </a:lnTo>
                  <a:lnTo>
                    <a:pt x="42" y="124"/>
                  </a:lnTo>
                  <a:lnTo>
                    <a:pt x="43" y="124"/>
                  </a:lnTo>
                </a:path>
              </a:pathLst>
            </a:custGeom>
            <a:solidFill>
              <a:srgbClr val="000D0D"/>
            </a:solidFill>
            <a:ln w="127000" cap="rnd">
              <a:noFill/>
              <a:round/>
              <a:headEnd/>
              <a:tailEnd/>
            </a:ln>
          </p:spPr>
          <p:txBody>
            <a:bodyPr>
              <a:prstTxWarp prst="textNoShape">
                <a:avLst/>
              </a:prstTxWarp>
            </a:bodyPr>
            <a:lstStyle/>
            <a:p>
              <a:endParaRPr lang="en-US"/>
            </a:p>
          </p:txBody>
        </p:sp>
        <p:sp>
          <p:nvSpPr>
            <p:cNvPr id="25704" name="Freeform 141"/>
            <p:cNvSpPr>
              <a:spLocks/>
            </p:cNvSpPr>
            <p:nvPr/>
          </p:nvSpPr>
          <p:spPr bwMode="auto">
            <a:xfrm>
              <a:off x="5029" y="2661"/>
              <a:ext cx="53" cy="130"/>
            </a:xfrm>
            <a:custGeom>
              <a:avLst/>
              <a:gdLst>
                <a:gd name="T0" fmla="*/ 52 w 53"/>
                <a:gd name="T1" fmla="*/ 128 h 130"/>
                <a:gd name="T2" fmla="*/ 48 w 53"/>
                <a:gd name="T3" fmla="*/ 116 h 130"/>
                <a:gd name="T4" fmla="*/ 36 w 53"/>
                <a:gd name="T5" fmla="*/ 86 h 130"/>
                <a:gd name="T6" fmla="*/ 24 w 53"/>
                <a:gd name="T7" fmla="*/ 57 h 130"/>
                <a:gd name="T8" fmla="*/ 19 w 53"/>
                <a:gd name="T9" fmla="*/ 39 h 130"/>
                <a:gd name="T10" fmla="*/ 16 w 53"/>
                <a:gd name="T11" fmla="*/ 30 h 130"/>
                <a:gd name="T12" fmla="*/ 8 w 53"/>
                <a:gd name="T13" fmla="*/ 16 h 130"/>
                <a:gd name="T14" fmla="*/ 4 w 53"/>
                <a:gd name="T15" fmla="*/ 5 h 130"/>
                <a:gd name="T16" fmla="*/ 0 w 53"/>
                <a:gd name="T17" fmla="*/ 0 h 130"/>
                <a:gd name="T18" fmla="*/ 1 w 53"/>
                <a:gd name="T19" fmla="*/ 6 h 130"/>
                <a:gd name="T20" fmla="*/ 7 w 53"/>
                <a:gd name="T21" fmla="*/ 20 h 130"/>
                <a:gd name="T22" fmla="*/ 13 w 53"/>
                <a:gd name="T23" fmla="*/ 41 h 130"/>
                <a:gd name="T24" fmla="*/ 20 w 53"/>
                <a:gd name="T25" fmla="*/ 65 h 130"/>
                <a:gd name="T26" fmla="*/ 31 w 53"/>
                <a:gd name="T27" fmla="*/ 88 h 130"/>
                <a:gd name="T28" fmla="*/ 37 w 53"/>
                <a:gd name="T29" fmla="*/ 109 h 130"/>
                <a:gd name="T30" fmla="*/ 45 w 53"/>
                <a:gd name="T31" fmla="*/ 125 h 130"/>
                <a:gd name="T32" fmla="*/ 47 w 53"/>
                <a:gd name="T33" fmla="*/ 129 h 130"/>
                <a:gd name="T34" fmla="*/ 52 w 53"/>
                <a:gd name="T35" fmla="*/ 128 h 1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3"/>
                <a:gd name="T55" fmla="*/ 0 h 130"/>
                <a:gd name="T56" fmla="*/ 53 w 53"/>
                <a:gd name="T57" fmla="*/ 130 h 1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3" h="130">
                  <a:moveTo>
                    <a:pt x="52" y="128"/>
                  </a:moveTo>
                  <a:lnTo>
                    <a:pt x="48" y="116"/>
                  </a:lnTo>
                  <a:lnTo>
                    <a:pt x="36" y="86"/>
                  </a:lnTo>
                  <a:lnTo>
                    <a:pt x="24" y="57"/>
                  </a:lnTo>
                  <a:lnTo>
                    <a:pt x="19" y="39"/>
                  </a:lnTo>
                  <a:lnTo>
                    <a:pt x="16" y="30"/>
                  </a:lnTo>
                  <a:lnTo>
                    <a:pt x="8" y="16"/>
                  </a:lnTo>
                  <a:lnTo>
                    <a:pt x="4" y="5"/>
                  </a:lnTo>
                  <a:lnTo>
                    <a:pt x="0" y="0"/>
                  </a:lnTo>
                  <a:lnTo>
                    <a:pt x="1" y="6"/>
                  </a:lnTo>
                  <a:lnTo>
                    <a:pt x="7" y="20"/>
                  </a:lnTo>
                  <a:lnTo>
                    <a:pt x="13" y="41"/>
                  </a:lnTo>
                  <a:lnTo>
                    <a:pt x="20" y="65"/>
                  </a:lnTo>
                  <a:lnTo>
                    <a:pt x="31" y="88"/>
                  </a:lnTo>
                  <a:lnTo>
                    <a:pt x="37" y="109"/>
                  </a:lnTo>
                  <a:lnTo>
                    <a:pt x="45" y="125"/>
                  </a:lnTo>
                  <a:lnTo>
                    <a:pt x="47" y="129"/>
                  </a:lnTo>
                  <a:lnTo>
                    <a:pt x="52" y="128"/>
                  </a:lnTo>
                </a:path>
              </a:pathLst>
            </a:custGeom>
            <a:noFill/>
            <a:ln w="12700" cap="rnd">
              <a:solidFill>
                <a:srgbClr val="000000"/>
              </a:solidFill>
              <a:round/>
              <a:headEnd/>
              <a:tailEnd/>
            </a:ln>
          </p:spPr>
          <p:txBody>
            <a:bodyPr>
              <a:prstTxWarp prst="textNoShape">
                <a:avLst/>
              </a:prstTxWarp>
            </a:bodyPr>
            <a:lstStyle/>
            <a:p>
              <a:endParaRPr lang="en-US"/>
            </a:p>
          </p:txBody>
        </p:sp>
        <p:sp>
          <p:nvSpPr>
            <p:cNvPr id="25705" name="Freeform 142"/>
            <p:cNvSpPr>
              <a:spLocks/>
            </p:cNvSpPr>
            <p:nvPr/>
          </p:nvSpPr>
          <p:spPr bwMode="auto">
            <a:xfrm>
              <a:off x="5049" y="2775"/>
              <a:ext cx="12" cy="21"/>
            </a:xfrm>
            <a:custGeom>
              <a:avLst/>
              <a:gdLst>
                <a:gd name="T0" fmla="*/ 11 w 12"/>
                <a:gd name="T1" fmla="*/ 0 h 21"/>
                <a:gd name="T2" fmla="*/ 11 w 12"/>
                <a:gd name="T3" fmla="*/ 0 h 21"/>
                <a:gd name="T4" fmla="*/ 11 w 12"/>
                <a:gd name="T5" fmla="*/ 2 h 21"/>
                <a:gd name="T6" fmla="*/ 10 w 12"/>
                <a:gd name="T7" fmla="*/ 2 h 21"/>
                <a:gd name="T8" fmla="*/ 10 w 12"/>
                <a:gd name="T9" fmla="*/ 3 h 21"/>
                <a:gd name="T10" fmla="*/ 6 w 12"/>
                <a:gd name="T11" fmla="*/ 4 h 21"/>
                <a:gd name="T12" fmla="*/ 7 w 12"/>
                <a:gd name="T13" fmla="*/ 5 h 21"/>
                <a:gd name="T14" fmla="*/ 7 w 12"/>
                <a:gd name="T15" fmla="*/ 7 h 21"/>
                <a:gd name="T16" fmla="*/ 8 w 12"/>
                <a:gd name="T17" fmla="*/ 11 h 21"/>
                <a:gd name="T18" fmla="*/ 6 w 12"/>
                <a:gd name="T19" fmla="*/ 12 h 21"/>
                <a:gd name="T20" fmla="*/ 6 w 12"/>
                <a:gd name="T21" fmla="*/ 13 h 21"/>
                <a:gd name="T22" fmla="*/ 4 w 12"/>
                <a:gd name="T23" fmla="*/ 15 h 21"/>
                <a:gd name="T24" fmla="*/ 4 w 12"/>
                <a:gd name="T25" fmla="*/ 18 h 21"/>
                <a:gd name="T26" fmla="*/ 3 w 12"/>
                <a:gd name="T27" fmla="*/ 18 h 21"/>
                <a:gd name="T28" fmla="*/ 3 w 12"/>
                <a:gd name="T29" fmla="*/ 20 h 21"/>
                <a:gd name="T30" fmla="*/ 0 w 12"/>
                <a:gd name="T31" fmla="*/ 2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
                <a:gd name="T49" fmla="*/ 0 h 21"/>
                <a:gd name="T50" fmla="*/ 12 w 12"/>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 h="21">
                  <a:moveTo>
                    <a:pt x="11" y="0"/>
                  </a:moveTo>
                  <a:lnTo>
                    <a:pt x="11" y="0"/>
                  </a:lnTo>
                  <a:lnTo>
                    <a:pt x="11" y="2"/>
                  </a:lnTo>
                  <a:lnTo>
                    <a:pt x="10" y="2"/>
                  </a:lnTo>
                  <a:lnTo>
                    <a:pt x="10" y="3"/>
                  </a:lnTo>
                  <a:lnTo>
                    <a:pt x="6" y="4"/>
                  </a:lnTo>
                  <a:lnTo>
                    <a:pt x="7" y="5"/>
                  </a:lnTo>
                  <a:lnTo>
                    <a:pt x="7" y="7"/>
                  </a:lnTo>
                  <a:lnTo>
                    <a:pt x="8" y="11"/>
                  </a:lnTo>
                  <a:lnTo>
                    <a:pt x="6" y="12"/>
                  </a:lnTo>
                  <a:lnTo>
                    <a:pt x="6" y="13"/>
                  </a:lnTo>
                  <a:lnTo>
                    <a:pt x="4" y="15"/>
                  </a:lnTo>
                  <a:lnTo>
                    <a:pt x="4" y="18"/>
                  </a:lnTo>
                  <a:lnTo>
                    <a:pt x="3" y="18"/>
                  </a:lnTo>
                  <a:lnTo>
                    <a:pt x="3" y="20"/>
                  </a:lnTo>
                  <a:lnTo>
                    <a:pt x="0" y="20"/>
                  </a:lnTo>
                </a:path>
              </a:pathLst>
            </a:custGeom>
            <a:noFill/>
            <a:ln w="12700" cap="rnd">
              <a:solidFill>
                <a:srgbClr val="000000"/>
              </a:solidFill>
              <a:round/>
              <a:headEnd/>
              <a:tailEnd/>
            </a:ln>
          </p:spPr>
          <p:txBody>
            <a:bodyPr>
              <a:prstTxWarp prst="textNoShape">
                <a:avLst/>
              </a:prstTxWarp>
            </a:bodyPr>
            <a:lstStyle/>
            <a:p>
              <a:endParaRPr lang="en-US"/>
            </a:p>
          </p:txBody>
        </p:sp>
        <p:sp>
          <p:nvSpPr>
            <p:cNvPr id="25706" name="Freeform 143"/>
            <p:cNvSpPr>
              <a:spLocks/>
            </p:cNvSpPr>
            <p:nvPr/>
          </p:nvSpPr>
          <p:spPr bwMode="auto">
            <a:xfrm>
              <a:off x="5055" y="2777"/>
              <a:ext cx="9" cy="19"/>
            </a:xfrm>
            <a:custGeom>
              <a:avLst/>
              <a:gdLst>
                <a:gd name="T0" fmla="*/ 8 w 9"/>
                <a:gd name="T1" fmla="*/ 0 h 19"/>
                <a:gd name="T2" fmla="*/ 5 w 9"/>
                <a:gd name="T3" fmla="*/ 0 h 19"/>
                <a:gd name="T4" fmla="*/ 5 w 9"/>
                <a:gd name="T5" fmla="*/ 2 h 19"/>
                <a:gd name="T6" fmla="*/ 4 w 9"/>
                <a:gd name="T7" fmla="*/ 3 h 19"/>
                <a:gd name="T8" fmla="*/ 4 w 9"/>
                <a:gd name="T9" fmla="*/ 5 h 19"/>
                <a:gd name="T10" fmla="*/ 4 w 9"/>
                <a:gd name="T11" fmla="*/ 6 h 19"/>
                <a:gd name="T12" fmla="*/ 3 w 9"/>
                <a:gd name="T13" fmla="*/ 8 h 19"/>
                <a:gd name="T14" fmla="*/ 3 w 9"/>
                <a:gd name="T15" fmla="*/ 11 h 19"/>
                <a:gd name="T16" fmla="*/ 1 w 9"/>
                <a:gd name="T17" fmla="*/ 13 h 19"/>
                <a:gd name="T18" fmla="*/ 1 w 9"/>
                <a:gd name="T19" fmla="*/ 15 h 19"/>
                <a:gd name="T20" fmla="*/ 3 w 9"/>
                <a:gd name="T21" fmla="*/ 16 h 19"/>
                <a:gd name="T22" fmla="*/ 0 w 9"/>
                <a:gd name="T23" fmla="*/ 18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
                <a:gd name="T37" fmla="*/ 0 h 19"/>
                <a:gd name="T38" fmla="*/ 9 w 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 h="19">
                  <a:moveTo>
                    <a:pt x="8" y="0"/>
                  </a:moveTo>
                  <a:lnTo>
                    <a:pt x="5" y="0"/>
                  </a:lnTo>
                  <a:lnTo>
                    <a:pt x="5" y="2"/>
                  </a:lnTo>
                  <a:lnTo>
                    <a:pt x="4" y="3"/>
                  </a:lnTo>
                  <a:lnTo>
                    <a:pt x="4" y="5"/>
                  </a:lnTo>
                  <a:lnTo>
                    <a:pt x="4" y="6"/>
                  </a:lnTo>
                  <a:lnTo>
                    <a:pt x="3" y="8"/>
                  </a:lnTo>
                  <a:lnTo>
                    <a:pt x="3" y="11"/>
                  </a:lnTo>
                  <a:lnTo>
                    <a:pt x="1" y="13"/>
                  </a:lnTo>
                  <a:lnTo>
                    <a:pt x="1" y="15"/>
                  </a:lnTo>
                  <a:lnTo>
                    <a:pt x="3" y="16"/>
                  </a:lnTo>
                  <a:lnTo>
                    <a:pt x="0" y="18"/>
                  </a:lnTo>
                </a:path>
              </a:pathLst>
            </a:custGeom>
            <a:noFill/>
            <a:ln w="12700" cap="rnd">
              <a:solidFill>
                <a:srgbClr val="000000"/>
              </a:solidFill>
              <a:round/>
              <a:headEnd/>
              <a:tailEnd/>
            </a:ln>
          </p:spPr>
          <p:txBody>
            <a:bodyPr>
              <a:prstTxWarp prst="textNoShape">
                <a:avLst/>
              </a:prstTxWarp>
            </a:bodyPr>
            <a:lstStyle/>
            <a:p>
              <a:endParaRPr lang="en-US"/>
            </a:p>
          </p:txBody>
        </p:sp>
        <p:sp>
          <p:nvSpPr>
            <p:cNvPr id="25707" name="Line 144"/>
            <p:cNvSpPr>
              <a:spLocks noChangeShapeType="1"/>
            </p:cNvSpPr>
            <p:nvPr/>
          </p:nvSpPr>
          <p:spPr bwMode="auto">
            <a:xfrm>
              <a:off x="5035" y="2685"/>
              <a:ext cx="0" cy="15"/>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708" name="Line 145"/>
            <p:cNvSpPr>
              <a:spLocks noChangeShapeType="1"/>
            </p:cNvSpPr>
            <p:nvPr/>
          </p:nvSpPr>
          <p:spPr bwMode="auto">
            <a:xfrm>
              <a:off x="5035" y="2702"/>
              <a:ext cx="4" cy="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709" name="Freeform 146"/>
            <p:cNvSpPr>
              <a:spLocks/>
            </p:cNvSpPr>
            <p:nvPr/>
          </p:nvSpPr>
          <p:spPr bwMode="auto">
            <a:xfrm>
              <a:off x="5041" y="2702"/>
              <a:ext cx="20" cy="14"/>
            </a:xfrm>
            <a:custGeom>
              <a:avLst/>
              <a:gdLst>
                <a:gd name="T0" fmla="*/ 8 w 20"/>
                <a:gd name="T1" fmla="*/ 1 h 14"/>
                <a:gd name="T2" fmla="*/ 8 w 20"/>
                <a:gd name="T3" fmla="*/ 1 h 14"/>
                <a:gd name="T4" fmla="*/ 7 w 20"/>
                <a:gd name="T5" fmla="*/ 1 h 14"/>
                <a:gd name="T6" fmla="*/ 5 w 20"/>
                <a:gd name="T7" fmla="*/ 1 h 14"/>
                <a:gd name="T8" fmla="*/ 3 w 20"/>
                <a:gd name="T9" fmla="*/ 1 h 14"/>
                <a:gd name="T10" fmla="*/ 1 w 20"/>
                <a:gd name="T11" fmla="*/ 2 h 14"/>
                <a:gd name="T12" fmla="*/ 1 w 20"/>
                <a:gd name="T13" fmla="*/ 3 h 14"/>
                <a:gd name="T14" fmla="*/ 0 w 20"/>
                <a:gd name="T15" fmla="*/ 5 h 14"/>
                <a:gd name="T16" fmla="*/ 0 w 20"/>
                <a:gd name="T17" fmla="*/ 7 h 14"/>
                <a:gd name="T18" fmla="*/ 1 w 20"/>
                <a:gd name="T19" fmla="*/ 9 h 14"/>
                <a:gd name="T20" fmla="*/ 4 w 20"/>
                <a:gd name="T21" fmla="*/ 10 h 14"/>
                <a:gd name="T22" fmla="*/ 4 w 20"/>
                <a:gd name="T23" fmla="*/ 11 h 14"/>
                <a:gd name="T24" fmla="*/ 5 w 20"/>
                <a:gd name="T25" fmla="*/ 12 h 14"/>
                <a:gd name="T26" fmla="*/ 8 w 20"/>
                <a:gd name="T27" fmla="*/ 12 h 14"/>
                <a:gd name="T28" fmla="*/ 11 w 20"/>
                <a:gd name="T29" fmla="*/ 13 h 14"/>
                <a:gd name="T30" fmla="*/ 12 w 20"/>
                <a:gd name="T31" fmla="*/ 13 h 14"/>
                <a:gd name="T32" fmla="*/ 15 w 20"/>
                <a:gd name="T33" fmla="*/ 12 h 14"/>
                <a:gd name="T34" fmla="*/ 16 w 20"/>
                <a:gd name="T35" fmla="*/ 12 h 14"/>
                <a:gd name="T36" fmla="*/ 15 w 20"/>
                <a:gd name="T37" fmla="*/ 11 h 14"/>
                <a:gd name="T38" fmla="*/ 18 w 20"/>
                <a:gd name="T39" fmla="*/ 11 h 14"/>
                <a:gd name="T40" fmla="*/ 18 w 20"/>
                <a:gd name="T41" fmla="*/ 10 h 14"/>
                <a:gd name="T42" fmla="*/ 19 w 20"/>
                <a:gd name="T43" fmla="*/ 9 h 14"/>
                <a:gd name="T44" fmla="*/ 18 w 20"/>
                <a:gd name="T45" fmla="*/ 7 h 14"/>
                <a:gd name="T46" fmla="*/ 18 w 20"/>
                <a:gd name="T47" fmla="*/ 4 h 14"/>
                <a:gd name="T48" fmla="*/ 18 w 20"/>
                <a:gd name="T49" fmla="*/ 4 h 14"/>
                <a:gd name="T50" fmla="*/ 15 w 20"/>
                <a:gd name="T51" fmla="*/ 1 h 14"/>
                <a:gd name="T52" fmla="*/ 15 w 20"/>
                <a:gd name="T53" fmla="*/ 0 h 14"/>
                <a:gd name="T54" fmla="*/ 12 w 20"/>
                <a:gd name="T55" fmla="*/ 0 h 14"/>
                <a:gd name="T56" fmla="*/ 11 w 20"/>
                <a:gd name="T57" fmla="*/ 0 h 14"/>
                <a:gd name="T58" fmla="*/ 8 w 20"/>
                <a:gd name="T59" fmla="*/ 1 h 1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0"/>
                <a:gd name="T91" fmla="*/ 0 h 14"/>
                <a:gd name="T92" fmla="*/ 20 w 20"/>
                <a:gd name="T93" fmla="*/ 14 h 1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0" h="14">
                  <a:moveTo>
                    <a:pt x="8" y="1"/>
                  </a:moveTo>
                  <a:lnTo>
                    <a:pt x="8" y="1"/>
                  </a:lnTo>
                  <a:lnTo>
                    <a:pt x="7" y="1"/>
                  </a:lnTo>
                  <a:lnTo>
                    <a:pt x="5" y="1"/>
                  </a:lnTo>
                  <a:lnTo>
                    <a:pt x="3" y="1"/>
                  </a:lnTo>
                  <a:lnTo>
                    <a:pt x="1" y="2"/>
                  </a:lnTo>
                  <a:lnTo>
                    <a:pt x="1" y="3"/>
                  </a:lnTo>
                  <a:lnTo>
                    <a:pt x="0" y="5"/>
                  </a:lnTo>
                  <a:lnTo>
                    <a:pt x="0" y="7"/>
                  </a:lnTo>
                  <a:lnTo>
                    <a:pt x="1" y="9"/>
                  </a:lnTo>
                  <a:lnTo>
                    <a:pt x="4" y="10"/>
                  </a:lnTo>
                  <a:lnTo>
                    <a:pt x="4" y="11"/>
                  </a:lnTo>
                  <a:lnTo>
                    <a:pt x="5" y="12"/>
                  </a:lnTo>
                  <a:lnTo>
                    <a:pt x="8" y="12"/>
                  </a:lnTo>
                  <a:lnTo>
                    <a:pt x="11" y="13"/>
                  </a:lnTo>
                  <a:lnTo>
                    <a:pt x="12" y="13"/>
                  </a:lnTo>
                  <a:lnTo>
                    <a:pt x="15" y="12"/>
                  </a:lnTo>
                  <a:lnTo>
                    <a:pt x="16" y="12"/>
                  </a:lnTo>
                  <a:lnTo>
                    <a:pt x="15" y="11"/>
                  </a:lnTo>
                  <a:lnTo>
                    <a:pt x="18" y="11"/>
                  </a:lnTo>
                  <a:lnTo>
                    <a:pt x="18" y="10"/>
                  </a:lnTo>
                  <a:lnTo>
                    <a:pt x="19" y="9"/>
                  </a:lnTo>
                  <a:lnTo>
                    <a:pt x="18" y="7"/>
                  </a:lnTo>
                  <a:lnTo>
                    <a:pt x="18" y="4"/>
                  </a:lnTo>
                  <a:lnTo>
                    <a:pt x="15" y="1"/>
                  </a:lnTo>
                  <a:lnTo>
                    <a:pt x="15" y="0"/>
                  </a:lnTo>
                  <a:lnTo>
                    <a:pt x="12" y="0"/>
                  </a:lnTo>
                  <a:lnTo>
                    <a:pt x="11" y="0"/>
                  </a:lnTo>
                  <a:lnTo>
                    <a:pt x="8" y="1"/>
                  </a:lnTo>
                </a:path>
              </a:pathLst>
            </a:custGeom>
            <a:solidFill>
              <a:srgbClr val="DFEBEB"/>
            </a:solidFill>
            <a:ln w="127000" cap="rnd">
              <a:noFill/>
              <a:round/>
              <a:headEnd/>
              <a:tailEnd/>
            </a:ln>
          </p:spPr>
          <p:txBody>
            <a:bodyPr>
              <a:prstTxWarp prst="textNoShape">
                <a:avLst/>
              </a:prstTxWarp>
            </a:bodyPr>
            <a:lstStyle/>
            <a:p>
              <a:endParaRPr lang="en-US"/>
            </a:p>
          </p:txBody>
        </p:sp>
        <p:sp>
          <p:nvSpPr>
            <p:cNvPr id="25710" name="Freeform 147"/>
            <p:cNvSpPr>
              <a:spLocks/>
            </p:cNvSpPr>
            <p:nvPr/>
          </p:nvSpPr>
          <p:spPr bwMode="auto">
            <a:xfrm>
              <a:off x="5041" y="2700"/>
              <a:ext cx="28" cy="20"/>
            </a:xfrm>
            <a:custGeom>
              <a:avLst/>
              <a:gdLst>
                <a:gd name="T0" fmla="*/ 12 w 28"/>
                <a:gd name="T1" fmla="*/ 0 h 20"/>
                <a:gd name="T2" fmla="*/ 8 w 28"/>
                <a:gd name="T3" fmla="*/ 0 h 20"/>
                <a:gd name="T4" fmla="*/ 9 w 28"/>
                <a:gd name="T5" fmla="*/ 2 h 20"/>
                <a:gd name="T6" fmla="*/ 8 w 28"/>
                <a:gd name="T7" fmla="*/ 2 h 20"/>
                <a:gd name="T8" fmla="*/ 5 w 28"/>
                <a:gd name="T9" fmla="*/ 2 h 20"/>
                <a:gd name="T10" fmla="*/ 1 w 28"/>
                <a:gd name="T11" fmla="*/ 4 h 20"/>
                <a:gd name="T12" fmla="*/ 0 w 28"/>
                <a:gd name="T13" fmla="*/ 7 h 20"/>
                <a:gd name="T14" fmla="*/ 0 w 28"/>
                <a:gd name="T15" fmla="*/ 8 h 20"/>
                <a:gd name="T16" fmla="*/ 1 w 28"/>
                <a:gd name="T17" fmla="*/ 11 h 20"/>
                <a:gd name="T18" fmla="*/ 1 w 28"/>
                <a:gd name="T19" fmla="*/ 13 h 20"/>
                <a:gd name="T20" fmla="*/ 3 w 28"/>
                <a:gd name="T21" fmla="*/ 16 h 20"/>
                <a:gd name="T22" fmla="*/ 5 w 28"/>
                <a:gd name="T23" fmla="*/ 17 h 20"/>
                <a:gd name="T24" fmla="*/ 9 w 28"/>
                <a:gd name="T25" fmla="*/ 18 h 20"/>
                <a:gd name="T26" fmla="*/ 12 w 28"/>
                <a:gd name="T27" fmla="*/ 18 h 20"/>
                <a:gd name="T28" fmla="*/ 15 w 28"/>
                <a:gd name="T29" fmla="*/ 19 h 20"/>
                <a:gd name="T30" fmla="*/ 19 w 28"/>
                <a:gd name="T31" fmla="*/ 19 h 20"/>
                <a:gd name="T32" fmla="*/ 22 w 28"/>
                <a:gd name="T33" fmla="*/ 19 h 20"/>
                <a:gd name="T34" fmla="*/ 23 w 28"/>
                <a:gd name="T35" fmla="*/ 17 h 20"/>
                <a:gd name="T36" fmla="*/ 26 w 28"/>
                <a:gd name="T37" fmla="*/ 17 h 20"/>
                <a:gd name="T38" fmla="*/ 26 w 28"/>
                <a:gd name="T39" fmla="*/ 15 h 20"/>
                <a:gd name="T40" fmla="*/ 26 w 28"/>
                <a:gd name="T41" fmla="*/ 14 h 20"/>
                <a:gd name="T42" fmla="*/ 27 w 28"/>
                <a:gd name="T43" fmla="*/ 10 h 20"/>
                <a:gd name="T44" fmla="*/ 26 w 28"/>
                <a:gd name="T45" fmla="*/ 6 h 20"/>
                <a:gd name="T46" fmla="*/ 26 w 28"/>
                <a:gd name="T47" fmla="*/ 4 h 20"/>
                <a:gd name="T48" fmla="*/ 22 w 28"/>
                <a:gd name="T49" fmla="*/ 2 h 20"/>
                <a:gd name="T50" fmla="*/ 22 w 28"/>
                <a:gd name="T51" fmla="*/ 1 h 20"/>
                <a:gd name="T52" fmla="*/ 19 w 28"/>
                <a:gd name="T53" fmla="*/ 1 h 20"/>
                <a:gd name="T54" fmla="*/ 15 w 28"/>
                <a:gd name="T55" fmla="*/ 0 h 20"/>
                <a:gd name="T56" fmla="*/ 12 w 28"/>
                <a:gd name="T57" fmla="*/ 0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
                <a:gd name="T88" fmla="*/ 0 h 20"/>
                <a:gd name="T89" fmla="*/ 28 w 28"/>
                <a:gd name="T90" fmla="*/ 20 h 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 h="20">
                  <a:moveTo>
                    <a:pt x="12" y="0"/>
                  </a:moveTo>
                  <a:lnTo>
                    <a:pt x="8" y="0"/>
                  </a:lnTo>
                  <a:lnTo>
                    <a:pt x="9" y="2"/>
                  </a:lnTo>
                  <a:lnTo>
                    <a:pt x="8" y="2"/>
                  </a:lnTo>
                  <a:lnTo>
                    <a:pt x="5" y="2"/>
                  </a:lnTo>
                  <a:lnTo>
                    <a:pt x="1" y="4"/>
                  </a:lnTo>
                  <a:lnTo>
                    <a:pt x="0" y="7"/>
                  </a:lnTo>
                  <a:lnTo>
                    <a:pt x="0" y="8"/>
                  </a:lnTo>
                  <a:lnTo>
                    <a:pt x="1" y="11"/>
                  </a:lnTo>
                  <a:lnTo>
                    <a:pt x="1" y="13"/>
                  </a:lnTo>
                  <a:lnTo>
                    <a:pt x="3" y="16"/>
                  </a:lnTo>
                  <a:lnTo>
                    <a:pt x="5" y="17"/>
                  </a:lnTo>
                  <a:lnTo>
                    <a:pt x="9" y="18"/>
                  </a:lnTo>
                  <a:lnTo>
                    <a:pt x="12" y="18"/>
                  </a:lnTo>
                  <a:lnTo>
                    <a:pt x="15" y="19"/>
                  </a:lnTo>
                  <a:lnTo>
                    <a:pt x="19" y="19"/>
                  </a:lnTo>
                  <a:lnTo>
                    <a:pt x="22" y="19"/>
                  </a:lnTo>
                  <a:lnTo>
                    <a:pt x="23" y="17"/>
                  </a:lnTo>
                  <a:lnTo>
                    <a:pt x="26" y="17"/>
                  </a:lnTo>
                  <a:lnTo>
                    <a:pt x="26" y="15"/>
                  </a:lnTo>
                  <a:lnTo>
                    <a:pt x="26" y="14"/>
                  </a:lnTo>
                  <a:lnTo>
                    <a:pt x="27" y="10"/>
                  </a:lnTo>
                  <a:lnTo>
                    <a:pt x="26" y="6"/>
                  </a:lnTo>
                  <a:lnTo>
                    <a:pt x="26" y="4"/>
                  </a:lnTo>
                  <a:lnTo>
                    <a:pt x="22" y="2"/>
                  </a:lnTo>
                  <a:lnTo>
                    <a:pt x="22" y="1"/>
                  </a:lnTo>
                  <a:lnTo>
                    <a:pt x="19" y="1"/>
                  </a:lnTo>
                  <a:lnTo>
                    <a:pt x="15" y="0"/>
                  </a:lnTo>
                  <a:lnTo>
                    <a:pt x="1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5711" name="Freeform 148"/>
            <p:cNvSpPr>
              <a:spLocks/>
            </p:cNvSpPr>
            <p:nvPr/>
          </p:nvSpPr>
          <p:spPr bwMode="auto">
            <a:xfrm>
              <a:off x="5043" y="2711"/>
              <a:ext cx="14" cy="5"/>
            </a:xfrm>
            <a:custGeom>
              <a:avLst/>
              <a:gdLst>
                <a:gd name="T0" fmla="*/ 0 w 14"/>
                <a:gd name="T1" fmla="*/ 1 h 5"/>
                <a:gd name="T2" fmla="*/ 0 w 14"/>
                <a:gd name="T3" fmla="*/ 1 h 5"/>
                <a:gd name="T4" fmla="*/ 0 w 14"/>
                <a:gd name="T5" fmla="*/ 2 h 5"/>
                <a:gd name="T6" fmla="*/ 1 w 14"/>
                <a:gd name="T7" fmla="*/ 3 h 5"/>
                <a:gd name="T8" fmla="*/ 1 w 14"/>
                <a:gd name="T9" fmla="*/ 3 h 5"/>
                <a:gd name="T10" fmla="*/ 5 w 14"/>
                <a:gd name="T11" fmla="*/ 3 h 5"/>
                <a:gd name="T12" fmla="*/ 7 w 14"/>
                <a:gd name="T13" fmla="*/ 3 h 5"/>
                <a:gd name="T14" fmla="*/ 9 w 14"/>
                <a:gd name="T15" fmla="*/ 4 h 5"/>
                <a:gd name="T16" fmla="*/ 12 w 14"/>
                <a:gd name="T17" fmla="*/ 3 h 5"/>
                <a:gd name="T18" fmla="*/ 13 w 14"/>
                <a:gd name="T19" fmla="*/ 3 h 5"/>
                <a:gd name="T20" fmla="*/ 13 w 14"/>
                <a:gd name="T21" fmla="*/ 3 h 5"/>
                <a:gd name="T22" fmla="*/ 10 w 14"/>
                <a:gd name="T23" fmla="*/ 0 h 5"/>
                <a:gd name="T24" fmla="*/ 0 w 14"/>
                <a:gd name="T25" fmla="*/ 1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
                <a:gd name="T40" fmla="*/ 0 h 5"/>
                <a:gd name="T41" fmla="*/ 14 w 14"/>
                <a:gd name="T42" fmla="*/ 5 h 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 h="5">
                  <a:moveTo>
                    <a:pt x="0" y="1"/>
                  </a:moveTo>
                  <a:lnTo>
                    <a:pt x="0" y="1"/>
                  </a:lnTo>
                  <a:lnTo>
                    <a:pt x="0" y="2"/>
                  </a:lnTo>
                  <a:lnTo>
                    <a:pt x="1" y="3"/>
                  </a:lnTo>
                  <a:lnTo>
                    <a:pt x="5" y="3"/>
                  </a:lnTo>
                  <a:lnTo>
                    <a:pt x="7" y="3"/>
                  </a:lnTo>
                  <a:lnTo>
                    <a:pt x="9" y="4"/>
                  </a:lnTo>
                  <a:lnTo>
                    <a:pt x="12" y="3"/>
                  </a:lnTo>
                  <a:lnTo>
                    <a:pt x="13" y="3"/>
                  </a:lnTo>
                  <a:lnTo>
                    <a:pt x="10" y="0"/>
                  </a:lnTo>
                  <a:lnTo>
                    <a:pt x="0" y="1"/>
                  </a:lnTo>
                </a:path>
              </a:pathLst>
            </a:custGeom>
            <a:solidFill>
              <a:srgbClr val="B4C0C0"/>
            </a:solidFill>
            <a:ln w="127000" cap="rnd">
              <a:noFill/>
              <a:round/>
              <a:headEnd/>
              <a:tailEnd/>
            </a:ln>
          </p:spPr>
          <p:txBody>
            <a:bodyPr>
              <a:prstTxWarp prst="textNoShape">
                <a:avLst/>
              </a:prstTxWarp>
            </a:bodyPr>
            <a:lstStyle/>
            <a:p>
              <a:endParaRPr lang="en-US"/>
            </a:p>
          </p:txBody>
        </p:sp>
        <p:sp>
          <p:nvSpPr>
            <p:cNvPr id="25712" name="Freeform 149"/>
            <p:cNvSpPr>
              <a:spLocks/>
            </p:cNvSpPr>
            <p:nvPr/>
          </p:nvSpPr>
          <p:spPr bwMode="auto">
            <a:xfrm>
              <a:off x="5041" y="2708"/>
              <a:ext cx="5" cy="4"/>
            </a:xfrm>
            <a:custGeom>
              <a:avLst/>
              <a:gdLst>
                <a:gd name="T0" fmla="*/ 0 w 5"/>
                <a:gd name="T1" fmla="*/ 1 h 4"/>
                <a:gd name="T2" fmla="*/ 0 w 5"/>
                <a:gd name="T3" fmla="*/ 1 h 4"/>
                <a:gd name="T4" fmla="*/ 1 w 5"/>
                <a:gd name="T5" fmla="*/ 1 h 4"/>
                <a:gd name="T6" fmla="*/ 1 w 5"/>
                <a:gd name="T7" fmla="*/ 1 h 4"/>
                <a:gd name="T8" fmla="*/ 3 w 5"/>
                <a:gd name="T9" fmla="*/ 3 h 4"/>
                <a:gd name="T10" fmla="*/ 4 w 5"/>
                <a:gd name="T11" fmla="*/ 2 h 4"/>
                <a:gd name="T12" fmla="*/ 3 w 5"/>
                <a:gd name="T13" fmla="*/ 0 h 4"/>
                <a:gd name="T14" fmla="*/ 4 w 5"/>
                <a:gd name="T15" fmla="*/ 2 h 4"/>
                <a:gd name="T16" fmla="*/ 4 w 5"/>
                <a:gd name="T17" fmla="*/ 2 h 4"/>
                <a:gd name="T18" fmla="*/ 3 w 5"/>
                <a:gd name="T19" fmla="*/ 3 h 4"/>
                <a:gd name="T20" fmla="*/ 3 w 5"/>
                <a:gd name="T21" fmla="*/ 3 h 4"/>
                <a:gd name="T22" fmla="*/ 1 w 5"/>
                <a:gd name="T23" fmla="*/ 3 h 4"/>
                <a:gd name="T24" fmla="*/ 0 w 5"/>
                <a:gd name="T25" fmla="*/ 1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
                <a:gd name="T40" fmla="*/ 0 h 4"/>
                <a:gd name="T41" fmla="*/ 5 w 5"/>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 h="4">
                  <a:moveTo>
                    <a:pt x="0" y="1"/>
                  </a:moveTo>
                  <a:lnTo>
                    <a:pt x="0" y="1"/>
                  </a:lnTo>
                  <a:lnTo>
                    <a:pt x="1" y="1"/>
                  </a:lnTo>
                  <a:lnTo>
                    <a:pt x="3" y="3"/>
                  </a:lnTo>
                  <a:lnTo>
                    <a:pt x="4" y="2"/>
                  </a:lnTo>
                  <a:lnTo>
                    <a:pt x="3" y="0"/>
                  </a:lnTo>
                  <a:lnTo>
                    <a:pt x="4" y="2"/>
                  </a:lnTo>
                  <a:lnTo>
                    <a:pt x="3" y="3"/>
                  </a:lnTo>
                  <a:lnTo>
                    <a:pt x="1" y="3"/>
                  </a:lnTo>
                  <a:lnTo>
                    <a:pt x="0" y="1"/>
                  </a:lnTo>
                </a:path>
              </a:pathLst>
            </a:custGeom>
            <a:solidFill>
              <a:srgbClr val="001A1A"/>
            </a:solidFill>
            <a:ln w="127000" cap="rnd">
              <a:noFill/>
              <a:round/>
              <a:headEnd/>
              <a:tailEnd/>
            </a:ln>
          </p:spPr>
          <p:txBody>
            <a:bodyPr>
              <a:prstTxWarp prst="textNoShape">
                <a:avLst/>
              </a:prstTxWarp>
            </a:bodyPr>
            <a:lstStyle/>
            <a:p>
              <a:endParaRPr lang="en-US"/>
            </a:p>
          </p:txBody>
        </p:sp>
        <p:sp>
          <p:nvSpPr>
            <p:cNvPr id="25713" name="Freeform 150"/>
            <p:cNvSpPr>
              <a:spLocks/>
            </p:cNvSpPr>
            <p:nvPr/>
          </p:nvSpPr>
          <p:spPr bwMode="auto">
            <a:xfrm>
              <a:off x="5043" y="2702"/>
              <a:ext cx="7" cy="2"/>
            </a:xfrm>
            <a:custGeom>
              <a:avLst/>
              <a:gdLst>
                <a:gd name="T0" fmla="*/ 0 w 7"/>
                <a:gd name="T1" fmla="*/ 1 h 2"/>
                <a:gd name="T2" fmla="*/ 0 w 7"/>
                <a:gd name="T3" fmla="*/ 1 h 2"/>
                <a:gd name="T4" fmla="*/ 0 w 7"/>
                <a:gd name="T5" fmla="*/ 1 h 2"/>
                <a:gd name="T6" fmla="*/ 0 w 7"/>
                <a:gd name="T7" fmla="*/ 0 h 2"/>
                <a:gd name="T8" fmla="*/ 1 w 7"/>
                <a:gd name="T9" fmla="*/ 0 h 2"/>
                <a:gd name="T10" fmla="*/ 2 w 7"/>
                <a:gd name="T11" fmla="*/ 0 h 2"/>
                <a:gd name="T12" fmla="*/ 4 w 7"/>
                <a:gd name="T13" fmla="*/ 0 h 2"/>
                <a:gd name="T14" fmla="*/ 5 w 7"/>
                <a:gd name="T15" fmla="*/ 0 h 2"/>
                <a:gd name="T16" fmla="*/ 6 w 7"/>
                <a:gd name="T17" fmla="*/ 0 h 2"/>
                <a:gd name="T18" fmla="*/ 6 w 7"/>
                <a:gd name="T19" fmla="*/ 0 h 2"/>
                <a:gd name="T20" fmla="*/ 6 w 7"/>
                <a:gd name="T21" fmla="*/ 1 h 2"/>
                <a:gd name="T22" fmla="*/ 5 w 7"/>
                <a:gd name="T23" fmla="*/ 1 h 2"/>
                <a:gd name="T24" fmla="*/ 4 w 7"/>
                <a:gd name="T25" fmla="*/ 1 h 2"/>
                <a:gd name="T26" fmla="*/ 2 w 7"/>
                <a:gd name="T27" fmla="*/ 1 h 2"/>
                <a:gd name="T28" fmla="*/ 1 w 7"/>
                <a:gd name="T29" fmla="*/ 1 h 2"/>
                <a:gd name="T30" fmla="*/ 0 w 7"/>
                <a:gd name="T31" fmla="*/ 1 h 2"/>
                <a:gd name="T32" fmla="*/ 0 w 7"/>
                <a:gd name="T33" fmla="*/ 1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2"/>
                <a:gd name="T53" fmla="*/ 7 w 7"/>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2">
                  <a:moveTo>
                    <a:pt x="0" y="1"/>
                  </a:moveTo>
                  <a:lnTo>
                    <a:pt x="0" y="1"/>
                  </a:lnTo>
                  <a:lnTo>
                    <a:pt x="0" y="0"/>
                  </a:lnTo>
                  <a:lnTo>
                    <a:pt x="1" y="0"/>
                  </a:lnTo>
                  <a:lnTo>
                    <a:pt x="2" y="0"/>
                  </a:lnTo>
                  <a:lnTo>
                    <a:pt x="4" y="0"/>
                  </a:lnTo>
                  <a:lnTo>
                    <a:pt x="5" y="0"/>
                  </a:lnTo>
                  <a:lnTo>
                    <a:pt x="6" y="0"/>
                  </a:lnTo>
                  <a:lnTo>
                    <a:pt x="6" y="1"/>
                  </a:lnTo>
                  <a:lnTo>
                    <a:pt x="5" y="1"/>
                  </a:lnTo>
                  <a:lnTo>
                    <a:pt x="4" y="1"/>
                  </a:lnTo>
                  <a:lnTo>
                    <a:pt x="2" y="1"/>
                  </a:lnTo>
                  <a:lnTo>
                    <a:pt x="1" y="1"/>
                  </a:lnTo>
                  <a:lnTo>
                    <a:pt x="0"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5714" name="Freeform 151"/>
            <p:cNvSpPr>
              <a:spLocks/>
            </p:cNvSpPr>
            <p:nvPr/>
          </p:nvSpPr>
          <p:spPr bwMode="auto">
            <a:xfrm>
              <a:off x="5051" y="2701"/>
              <a:ext cx="18" cy="19"/>
            </a:xfrm>
            <a:custGeom>
              <a:avLst/>
              <a:gdLst>
                <a:gd name="T0" fmla="*/ 1 w 18"/>
                <a:gd name="T1" fmla="*/ 9 h 19"/>
                <a:gd name="T2" fmla="*/ 0 w 18"/>
                <a:gd name="T3" fmla="*/ 7 h 19"/>
                <a:gd name="T4" fmla="*/ 1 w 18"/>
                <a:gd name="T5" fmla="*/ 4 h 19"/>
                <a:gd name="T6" fmla="*/ 1 w 18"/>
                <a:gd name="T7" fmla="*/ 2 h 19"/>
                <a:gd name="T8" fmla="*/ 1 w 18"/>
                <a:gd name="T9" fmla="*/ 1 h 19"/>
                <a:gd name="T10" fmla="*/ 4 w 18"/>
                <a:gd name="T11" fmla="*/ 1 h 19"/>
                <a:gd name="T12" fmla="*/ 7 w 18"/>
                <a:gd name="T13" fmla="*/ 1 h 19"/>
                <a:gd name="T14" fmla="*/ 9 w 18"/>
                <a:gd name="T15" fmla="*/ 0 h 19"/>
                <a:gd name="T16" fmla="*/ 13 w 18"/>
                <a:gd name="T17" fmla="*/ 2 h 19"/>
                <a:gd name="T18" fmla="*/ 14 w 18"/>
                <a:gd name="T19" fmla="*/ 2 h 19"/>
                <a:gd name="T20" fmla="*/ 16 w 18"/>
                <a:gd name="T21" fmla="*/ 5 h 19"/>
                <a:gd name="T22" fmla="*/ 17 w 18"/>
                <a:gd name="T23" fmla="*/ 7 h 19"/>
                <a:gd name="T24" fmla="*/ 17 w 18"/>
                <a:gd name="T25" fmla="*/ 9 h 19"/>
                <a:gd name="T26" fmla="*/ 17 w 18"/>
                <a:gd name="T27" fmla="*/ 11 h 19"/>
                <a:gd name="T28" fmla="*/ 17 w 18"/>
                <a:gd name="T29" fmla="*/ 13 h 19"/>
                <a:gd name="T30" fmla="*/ 17 w 18"/>
                <a:gd name="T31" fmla="*/ 14 h 19"/>
                <a:gd name="T32" fmla="*/ 17 w 18"/>
                <a:gd name="T33" fmla="*/ 16 h 19"/>
                <a:gd name="T34" fmla="*/ 13 w 18"/>
                <a:gd name="T35" fmla="*/ 16 h 19"/>
                <a:gd name="T36" fmla="*/ 12 w 18"/>
                <a:gd name="T37" fmla="*/ 18 h 19"/>
                <a:gd name="T38" fmla="*/ 10 w 18"/>
                <a:gd name="T39" fmla="*/ 17 h 19"/>
                <a:gd name="T40" fmla="*/ 8 w 18"/>
                <a:gd name="T41" fmla="*/ 17 h 19"/>
                <a:gd name="T42" fmla="*/ 5 w 18"/>
                <a:gd name="T43" fmla="*/ 17 h 19"/>
                <a:gd name="T44" fmla="*/ 5 w 18"/>
                <a:gd name="T45" fmla="*/ 15 h 19"/>
                <a:gd name="T46" fmla="*/ 5 w 18"/>
                <a:gd name="T47" fmla="*/ 14 h 19"/>
                <a:gd name="T48" fmla="*/ 4 w 18"/>
                <a:gd name="T49" fmla="*/ 11 h 19"/>
                <a:gd name="T50" fmla="*/ 1 w 18"/>
                <a:gd name="T51" fmla="*/ 9 h 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19"/>
                <a:gd name="T80" fmla="*/ 18 w 18"/>
                <a:gd name="T81" fmla="*/ 19 h 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19">
                  <a:moveTo>
                    <a:pt x="1" y="9"/>
                  </a:moveTo>
                  <a:lnTo>
                    <a:pt x="0" y="7"/>
                  </a:lnTo>
                  <a:lnTo>
                    <a:pt x="1" y="4"/>
                  </a:lnTo>
                  <a:lnTo>
                    <a:pt x="1" y="2"/>
                  </a:lnTo>
                  <a:lnTo>
                    <a:pt x="1" y="1"/>
                  </a:lnTo>
                  <a:lnTo>
                    <a:pt x="4" y="1"/>
                  </a:lnTo>
                  <a:lnTo>
                    <a:pt x="7" y="1"/>
                  </a:lnTo>
                  <a:lnTo>
                    <a:pt x="9" y="0"/>
                  </a:lnTo>
                  <a:lnTo>
                    <a:pt x="13" y="2"/>
                  </a:lnTo>
                  <a:lnTo>
                    <a:pt x="14" y="2"/>
                  </a:lnTo>
                  <a:lnTo>
                    <a:pt x="16" y="5"/>
                  </a:lnTo>
                  <a:lnTo>
                    <a:pt x="17" y="7"/>
                  </a:lnTo>
                  <a:lnTo>
                    <a:pt x="17" y="9"/>
                  </a:lnTo>
                  <a:lnTo>
                    <a:pt x="17" y="11"/>
                  </a:lnTo>
                  <a:lnTo>
                    <a:pt x="17" y="13"/>
                  </a:lnTo>
                  <a:lnTo>
                    <a:pt x="17" y="14"/>
                  </a:lnTo>
                  <a:lnTo>
                    <a:pt x="17" y="16"/>
                  </a:lnTo>
                  <a:lnTo>
                    <a:pt x="13" y="16"/>
                  </a:lnTo>
                  <a:lnTo>
                    <a:pt x="12" y="18"/>
                  </a:lnTo>
                  <a:lnTo>
                    <a:pt x="10" y="17"/>
                  </a:lnTo>
                  <a:lnTo>
                    <a:pt x="8" y="17"/>
                  </a:lnTo>
                  <a:lnTo>
                    <a:pt x="5" y="17"/>
                  </a:lnTo>
                  <a:lnTo>
                    <a:pt x="5" y="15"/>
                  </a:lnTo>
                  <a:lnTo>
                    <a:pt x="5" y="14"/>
                  </a:lnTo>
                  <a:lnTo>
                    <a:pt x="4" y="11"/>
                  </a:lnTo>
                  <a:lnTo>
                    <a:pt x="1" y="9"/>
                  </a:lnTo>
                </a:path>
              </a:pathLst>
            </a:custGeom>
            <a:solidFill>
              <a:srgbClr val="DFF3F3"/>
            </a:solidFill>
            <a:ln w="12700" cap="rnd">
              <a:solidFill>
                <a:srgbClr val="FFFFFF"/>
              </a:solidFill>
              <a:round/>
              <a:headEnd/>
              <a:tailEnd/>
            </a:ln>
          </p:spPr>
          <p:txBody>
            <a:bodyPr>
              <a:prstTxWarp prst="textNoShape">
                <a:avLst/>
              </a:prstTxWarp>
            </a:bodyPr>
            <a:lstStyle/>
            <a:p>
              <a:endParaRPr lang="en-US"/>
            </a:p>
          </p:txBody>
        </p:sp>
        <p:sp>
          <p:nvSpPr>
            <p:cNvPr id="25715" name="Freeform 152"/>
            <p:cNvSpPr>
              <a:spLocks/>
            </p:cNvSpPr>
            <p:nvPr/>
          </p:nvSpPr>
          <p:spPr bwMode="auto">
            <a:xfrm>
              <a:off x="5051" y="2703"/>
              <a:ext cx="3" cy="8"/>
            </a:xfrm>
            <a:custGeom>
              <a:avLst/>
              <a:gdLst>
                <a:gd name="T0" fmla="*/ 0 w 3"/>
                <a:gd name="T1" fmla="*/ 0 h 8"/>
                <a:gd name="T2" fmla="*/ 0 w 3"/>
                <a:gd name="T3" fmla="*/ 0 h 8"/>
                <a:gd name="T4" fmla="*/ 0 w 3"/>
                <a:gd name="T5" fmla="*/ 2 h 8"/>
                <a:gd name="T6" fmla="*/ 1 w 3"/>
                <a:gd name="T7" fmla="*/ 5 h 8"/>
                <a:gd name="T8" fmla="*/ 2 w 3"/>
                <a:gd name="T9" fmla="*/ 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0" y="0"/>
                  </a:lnTo>
                  <a:lnTo>
                    <a:pt x="0" y="2"/>
                  </a:lnTo>
                  <a:lnTo>
                    <a:pt x="1" y="5"/>
                  </a:lnTo>
                  <a:lnTo>
                    <a:pt x="2" y="7"/>
                  </a:lnTo>
                </a:path>
              </a:pathLst>
            </a:custGeom>
            <a:noFill/>
            <a:ln w="12700" cap="rnd">
              <a:solidFill>
                <a:srgbClr val="C0D9D9"/>
              </a:solidFill>
              <a:round/>
              <a:headEnd/>
              <a:tailEnd/>
            </a:ln>
          </p:spPr>
          <p:txBody>
            <a:bodyPr>
              <a:prstTxWarp prst="textNoShape">
                <a:avLst/>
              </a:prstTxWarp>
            </a:bodyPr>
            <a:lstStyle/>
            <a:p>
              <a:endParaRPr lang="en-US"/>
            </a:p>
          </p:txBody>
        </p:sp>
        <p:sp>
          <p:nvSpPr>
            <p:cNvPr id="25716" name="Freeform 153"/>
            <p:cNvSpPr>
              <a:spLocks/>
            </p:cNvSpPr>
            <p:nvPr/>
          </p:nvSpPr>
          <p:spPr bwMode="auto">
            <a:xfrm>
              <a:off x="5055" y="2702"/>
              <a:ext cx="3" cy="9"/>
            </a:xfrm>
            <a:custGeom>
              <a:avLst/>
              <a:gdLst>
                <a:gd name="T0" fmla="*/ 0 w 3"/>
                <a:gd name="T1" fmla="*/ 0 h 9"/>
                <a:gd name="T2" fmla="*/ 0 w 3"/>
                <a:gd name="T3" fmla="*/ 1 h 9"/>
                <a:gd name="T4" fmla="*/ 1 w 3"/>
                <a:gd name="T5" fmla="*/ 4 h 9"/>
                <a:gd name="T6" fmla="*/ 1 w 3"/>
                <a:gd name="T7" fmla="*/ 5 h 9"/>
                <a:gd name="T8" fmla="*/ 2 w 3"/>
                <a:gd name="T9" fmla="*/ 8 h 9"/>
                <a:gd name="T10" fmla="*/ 0 60000 65536"/>
                <a:gd name="T11" fmla="*/ 0 60000 65536"/>
                <a:gd name="T12" fmla="*/ 0 60000 65536"/>
                <a:gd name="T13" fmla="*/ 0 60000 65536"/>
                <a:gd name="T14" fmla="*/ 0 60000 65536"/>
                <a:gd name="T15" fmla="*/ 0 w 3"/>
                <a:gd name="T16" fmla="*/ 0 h 9"/>
                <a:gd name="T17" fmla="*/ 3 w 3"/>
                <a:gd name="T18" fmla="*/ 9 h 9"/>
              </a:gdLst>
              <a:ahLst/>
              <a:cxnLst>
                <a:cxn ang="T10">
                  <a:pos x="T0" y="T1"/>
                </a:cxn>
                <a:cxn ang="T11">
                  <a:pos x="T2" y="T3"/>
                </a:cxn>
                <a:cxn ang="T12">
                  <a:pos x="T4" y="T5"/>
                </a:cxn>
                <a:cxn ang="T13">
                  <a:pos x="T6" y="T7"/>
                </a:cxn>
                <a:cxn ang="T14">
                  <a:pos x="T8" y="T9"/>
                </a:cxn>
              </a:cxnLst>
              <a:rect l="T15" t="T16" r="T17" b="T18"/>
              <a:pathLst>
                <a:path w="3" h="9">
                  <a:moveTo>
                    <a:pt x="0" y="0"/>
                  </a:moveTo>
                  <a:lnTo>
                    <a:pt x="0" y="1"/>
                  </a:lnTo>
                  <a:lnTo>
                    <a:pt x="1" y="4"/>
                  </a:lnTo>
                  <a:lnTo>
                    <a:pt x="1" y="5"/>
                  </a:lnTo>
                  <a:lnTo>
                    <a:pt x="2" y="8"/>
                  </a:lnTo>
                </a:path>
              </a:pathLst>
            </a:custGeom>
            <a:noFill/>
            <a:ln w="12700" cap="rnd">
              <a:solidFill>
                <a:srgbClr val="C0D9D9"/>
              </a:solidFill>
              <a:round/>
              <a:headEnd/>
              <a:tailEnd/>
            </a:ln>
          </p:spPr>
          <p:txBody>
            <a:bodyPr>
              <a:prstTxWarp prst="textNoShape">
                <a:avLst/>
              </a:prstTxWarp>
            </a:bodyPr>
            <a:lstStyle/>
            <a:p>
              <a:endParaRPr lang="en-US"/>
            </a:p>
          </p:txBody>
        </p:sp>
        <p:sp>
          <p:nvSpPr>
            <p:cNvPr id="25717" name="Freeform 154"/>
            <p:cNvSpPr>
              <a:spLocks/>
            </p:cNvSpPr>
            <p:nvPr/>
          </p:nvSpPr>
          <p:spPr bwMode="auto">
            <a:xfrm>
              <a:off x="5055" y="2702"/>
              <a:ext cx="5" cy="7"/>
            </a:xfrm>
            <a:custGeom>
              <a:avLst/>
              <a:gdLst>
                <a:gd name="T0" fmla="*/ 0 w 5"/>
                <a:gd name="T1" fmla="*/ 0 h 7"/>
                <a:gd name="T2" fmla="*/ 0 w 5"/>
                <a:gd name="T3" fmla="*/ 0 h 7"/>
                <a:gd name="T4" fmla="*/ 3 w 5"/>
                <a:gd name="T5" fmla="*/ 2 h 7"/>
                <a:gd name="T6" fmla="*/ 4 w 5"/>
                <a:gd name="T7" fmla="*/ 5 h 7"/>
                <a:gd name="T8" fmla="*/ 4 w 5"/>
                <a:gd name="T9" fmla="*/ 6 h 7"/>
                <a:gd name="T10" fmla="*/ 0 60000 65536"/>
                <a:gd name="T11" fmla="*/ 0 60000 65536"/>
                <a:gd name="T12" fmla="*/ 0 60000 65536"/>
                <a:gd name="T13" fmla="*/ 0 60000 65536"/>
                <a:gd name="T14" fmla="*/ 0 60000 65536"/>
                <a:gd name="T15" fmla="*/ 0 w 5"/>
                <a:gd name="T16" fmla="*/ 0 h 7"/>
                <a:gd name="T17" fmla="*/ 5 w 5"/>
                <a:gd name="T18" fmla="*/ 7 h 7"/>
              </a:gdLst>
              <a:ahLst/>
              <a:cxnLst>
                <a:cxn ang="T10">
                  <a:pos x="T0" y="T1"/>
                </a:cxn>
                <a:cxn ang="T11">
                  <a:pos x="T2" y="T3"/>
                </a:cxn>
                <a:cxn ang="T12">
                  <a:pos x="T4" y="T5"/>
                </a:cxn>
                <a:cxn ang="T13">
                  <a:pos x="T6" y="T7"/>
                </a:cxn>
                <a:cxn ang="T14">
                  <a:pos x="T8" y="T9"/>
                </a:cxn>
              </a:cxnLst>
              <a:rect l="T15" t="T16" r="T17" b="T18"/>
              <a:pathLst>
                <a:path w="5" h="7">
                  <a:moveTo>
                    <a:pt x="0" y="0"/>
                  </a:moveTo>
                  <a:lnTo>
                    <a:pt x="0" y="0"/>
                  </a:lnTo>
                  <a:lnTo>
                    <a:pt x="3" y="2"/>
                  </a:lnTo>
                  <a:lnTo>
                    <a:pt x="4" y="5"/>
                  </a:lnTo>
                  <a:lnTo>
                    <a:pt x="4" y="6"/>
                  </a:lnTo>
                </a:path>
              </a:pathLst>
            </a:custGeom>
            <a:noFill/>
            <a:ln w="12700" cap="rnd">
              <a:solidFill>
                <a:srgbClr val="C0D9D9"/>
              </a:solidFill>
              <a:round/>
              <a:headEnd/>
              <a:tailEnd/>
            </a:ln>
          </p:spPr>
          <p:txBody>
            <a:bodyPr>
              <a:prstTxWarp prst="textNoShape">
                <a:avLst/>
              </a:prstTxWarp>
            </a:bodyPr>
            <a:lstStyle/>
            <a:p>
              <a:endParaRPr lang="en-US"/>
            </a:p>
          </p:txBody>
        </p:sp>
        <p:sp>
          <p:nvSpPr>
            <p:cNvPr id="25718" name="Freeform 155"/>
            <p:cNvSpPr>
              <a:spLocks/>
            </p:cNvSpPr>
            <p:nvPr/>
          </p:nvSpPr>
          <p:spPr bwMode="auto">
            <a:xfrm>
              <a:off x="5057" y="2702"/>
              <a:ext cx="5" cy="6"/>
            </a:xfrm>
            <a:custGeom>
              <a:avLst/>
              <a:gdLst>
                <a:gd name="T0" fmla="*/ 0 w 5"/>
                <a:gd name="T1" fmla="*/ 0 h 6"/>
                <a:gd name="T2" fmla="*/ 0 w 5"/>
                <a:gd name="T3" fmla="*/ 0 h 6"/>
                <a:gd name="T4" fmla="*/ 3 w 5"/>
                <a:gd name="T5" fmla="*/ 1 h 6"/>
                <a:gd name="T6" fmla="*/ 4 w 5"/>
                <a:gd name="T7" fmla="*/ 4 h 6"/>
                <a:gd name="T8" fmla="*/ 4 w 5"/>
                <a:gd name="T9" fmla="*/ 5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0" y="0"/>
                  </a:moveTo>
                  <a:lnTo>
                    <a:pt x="0" y="0"/>
                  </a:lnTo>
                  <a:lnTo>
                    <a:pt x="3" y="1"/>
                  </a:lnTo>
                  <a:lnTo>
                    <a:pt x="4" y="4"/>
                  </a:lnTo>
                  <a:lnTo>
                    <a:pt x="4" y="5"/>
                  </a:lnTo>
                </a:path>
              </a:pathLst>
            </a:custGeom>
            <a:noFill/>
            <a:ln w="12700" cap="rnd">
              <a:solidFill>
                <a:srgbClr val="C0D9D9"/>
              </a:solidFill>
              <a:round/>
              <a:headEnd/>
              <a:tailEnd/>
            </a:ln>
          </p:spPr>
          <p:txBody>
            <a:bodyPr>
              <a:prstTxWarp prst="textNoShape">
                <a:avLst/>
              </a:prstTxWarp>
            </a:bodyPr>
            <a:lstStyle/>
            <a:p>
              <a:endParaRPr lang="en-US"/>
            </a:p>
          </p:txBody>
        </p:sp>
        <p:sp>
          <p:nvSpPr>
            <p:cNvPr id="25719" name="Freeform 156"/>
            <p:cNvSpPr>
              <a:spLocks/>
            </p:cNvSpPr>
            <p:nvPr/>
          </p:nvSpPr>
          <p:spPr bwMode="auto">
            <a:xfrm>
              <a:off x="5060" y="2701"/>
              <a:ext cx="2" cy="7"/>
            </a:xfrm>
            <a:custGeom>
              <a:avLst/>
              <a:gdLst>
                <a:gd name="T0" fmla="*/ 0 w 2"/>
                <a:gd name="T1" fmla="*/ 0 h 7"/>
                <a:gd name="T2" fmla="*/ 0 w 2"/>
                <a:gd name="T3" fmla="*/ 2 h 7"/>
                <a:gd name="T4" fmla="*/ 0 w 2"/>
                <a:gd name="T5" fmla="*/ 3 h 7"/>
                <a:gd name="T6" fmla="*/ 1 w 2"/>
                <a:gd name="T7" fmla="*/ 5 h 7"/>
                <a:gd name="T8" fmla="*/ 1 w 2"/>
                <a:gd name="T9" fmla="*/ 6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0" y="0"/>
                  </a:moveTo>
                  <a:lnTo>
                    <a:pt x="0" y="2"/>
                  </a:lnTo>
                  <a:lnTo>
                    <a:pt x="0" y="3"/>
                  </a:lnTo>
                  <a:lnTo>
                    <a:pt x="1" y="5"/>
                  </a:lnTo>
                  <a:lnTo>
                    <a:pt x="1" y="6"/>
                  </a:lnTo>
                </a:path>
              </a:pathLst>
            </a:custGeom>
            <a:noFill/>
            <a:ln w="12700" cap="rnd">
              <a:solidFill>
                <a:srgbClr val="C0D9D9"/>
              </a:solidFill>
              <a:round/>
              <a:headEnd/>
              <a:tailEnd/>
            </a:ln>
          </p:spPr>
          <p:txBody>
            <a:bodyPr>
              <a:prstTxWarp prst="textNoShape">
                <a:avLst/>
              </a:prstTxWarp>
            </a:bodyPr>
            <a:lstStyle/>
            <a:p>
              <a:endParaRPr lang="en-US"/>
            </a:p>
          </p:txBody>
        </p:sp>
        <p:sp>
          <p:nvSpPr>
            <p:cNvPr id="25720" name="Freeform 157"/>
            <p:cNvSpPr>
              <a:spLocks/>
            </p:cNvSpPr>
            <p:nvPr/>
          </p:nvSpPr>
          <p:spPr bwMode="auto">
            <a:xfrm>
              <a:off x="5067" y="2729"/>
              <a:ext cx="5" cy="9"/>
            </a:xfrm>
            <a:custGeom>
              <a:avLst/>
              <a:gdLst>
                <a:gd name="T0" fmla="*/ 0 w 5"/>
                <a:gd name="T1" fmla="*/ 0 h 9"/>
                <a:gd name="T2" fmla="*/ 0 w 5"/>
                <a:gd name="T3" fmla="*/ 0 h 9"/>
                <a:gd name="T4" fmla="*/ 0 w 5"/>
                <a:gd name="T5" fmla="*/ 0 h 9"/>
                <a:gd name="T6" fmla="*/ 1 w 5"/>
                <a:gd name="T7" fmla="*/ 1 h 9"/>
                <a:gd name="T8" fmla="*/ 0 w 5"/>
                <a:gd name="T9" fmla="*/ 2 h 9"/>
                <a:gd name="T10" fmla="*/ 0 w 5"/>
                <a:gd name="T11" fmla="*/ 2 h 9"/>
                <a:gd name="T12" fmla="*/ 0 w 5"/>
                <a:gd name="T13" fmla="*/ 4 h 9"/>
                <a:gd name="T14" fmla="*/ 1 w 5"/>
                <a:gd name="T15" fmla="*/ 6 h 9"/>
                <a:gd name="T16" fmla="*/ 1 w 5"/>
                <a:gd name="T17" fmla="*/ 7 h 9"/>
                <a:gd name="T18" fmla="*/ 1 w 5"/>
                <a:gd name="T19" fmla="*/ 8 h 9"/>
                <a:gd name="T20" fmla="*/ 3 w 5"/>
                <a:gd name="T21" fmla="*/ 7 h 9"/>
                <a:gd name="T22" fmla="*/ 3 w 5"/>
                <a:gd name="T23" fmla="*/ 7 h 9"/>
                <a:gd name="T24" fmla="*/ 3 w 5"/>
                <a:gd name="T25" fmla="*/ 7 h 9"/>
                <a:gd name="T26" fmla="*/ 3 w 5"/>
                <a:gd name="T27" fmla="*/ 6 h 9"/>
                <a:gd name="T28" fmla="*/ 3 w 5"/>
                <a:gd name="T29" fmla="*/ 6 h 9"/>
                <a:gd name="T30" fmla="*/ 4 w 5"/>
                <a:gd name="T31" fmla="*/ 6 h 9"/>
                <a:gd name="T32" fmla="*/ 3 w 5"/>
                <a:gd name="T33" fmla="*/ 3 h 9"/>
                <a:gd name="T34" fmla="*/ 3 w 5"/>
                <a:gd name="T35" fmla="*/ 2 h 9"/>
                <a:gd name="T36" fmla="*/ 3 w 5"/>
                <a:gd name="T37" fmla="*/ 1 h 9"/>
                <a:gd name="T38" fmla="*/ 1 w 5"/>
                <a:gd name="T39" fmla="*/ 0 h 9"/>
                <a:gd name="T40" fmla="*/ 0 w 5"/>
                <a:gd name="T41" fmla="*/ 0 h 9"/>
                <a:gd name="T42" fmla="*/ 0 w 5"/>
                <a:gd name="T43" fmla="*/ 0 h 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
                <a:gd name="T67" fmla="*/ 0 h 9"/>
                <a:gd name="T68" fmla="*/ 5 w 5"/>
                <a:gd name="T69" fmla="*/ 9 h 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 h="9">
                  <a:moveTo>
                    <a:pt x="0" y="0"/>
                  </a:moveTo>
                  <a:lnTo>
                    <a:pt x="0" y="0"/>
                  </a:lnTo>
                  <a:lnTo>
                    <a:pt x="1" y="1"/>
                  </a:lnTo>
                  <a:lnTo>
                    <a:pt x="0" y="2"/>
                  </a:lnTo>
                  <a:lnTo>
                    <a:pt x="0" y="4"/>
                  </a:lnTo>
                  <a:lnTo>
                    <a:pt x="1" y="6"/>
                  </a:lnTo>
                  <a:lnTo>
                    <a:pt x="1" y="7"/>
                  </a:lnTo>
                  <a:lnTo>
                    <a:pt x="1" y="8"/>
                  </a:lnTo>
                  <a:lnTo>
                    <a:pt x="3" y="7"/>
                  </a:lnTo>
                  <a:lnTo>
                    <a:pt x="3" y="6"/>
                  </a:lnTo>
                  <a:lnTo>
                    <a:pt x="4" y="6"/>
                  </a:lnTo>
                  <a:lnTo>
                    <a:pt x="3" y="3"/>
                  </a:lnTo>
                  <a:lnTo>
                    <a:pt x="3" y="2"/>
                  </a:lnTo>
                  <a:lnTo>
                    <a:pt x="3" y="1"/>
                  </a:lnTo>
                  <a:lnTo>
                    <a:pt x="1" y="0"/>
                  </a:lnTo>
                  <a:lnTo>
                    <a:pt x="0" y="0"/>
                  </a:lnTo>
                </a:path>
              </a:pathLst>
            </a:custGeom>
            <a:solidFill>
              <a:srgbClr val="FFFFFF"/>
            </a:solidFill>
            <a:ln w="127000" cap="rnd">
              <a:noFill/>
              <a:round/>
              <a:headEnd/>
              <a:tailEnd/>
            </a:ln>
          </p:spPr>
          <p:txBody>
            <a:bodyPr>
              <a:prstTxWarp prst="textNoShape">
                <a:avLst/>
              </a:prstTxWarp>
            </a:bodyPr>
            <a:lstStyle/>
            <a:p>
              <a:endParaRPr lang="en-US"/>
            </a:p>
          </p:txBody>
        </p:sp>
        <p:sp>
          <p:nvSpPr>
            <p:cNvPr id="25721" name="Freeform 158"/>
            <p:cNvSpPr>
              <a:spLocks/>
            </p:cNvSpPr>
            <p:nvPr/>
          </p:nvSpPr>
          <p:spPr bwMode="auto">
            <a:xfrm>
              <a:off x="5067" y="2729"/>
              <a:ext cx="13" cy="13"/>
            </a:xfrm>
            <a:custGeom>
              <a:avLst/>
              <a:gdLst>
                <a:gd name="T0" fmla="*/ 4 w 13"/>
                <a:gd name="T1" fmla="*/ 1 h 13"/>
                <a:gd name="T2" fmla="*/ 1 w 13"/>
                <a:gd name="T3" fmla="*/ 1 h 13"/>
                <a:gd name="T4" fmla="*/ 3 w 13"/>
                <a:gd name="T5" fmla="*/ 2 h 13"/>
                <a:gd name="T6" fmla="*/ 0 w 13"/>
                <a:gd name="T7" fmla="*/ 3 h 13"/>
                <a:gd name="T8" fmla="*/ 0 w 13"/>
                <a:gd name="T9" fmla="*/ 5 h 13"/>
                <a:gd name="T10" fmla="*/ 0 w 13"/>
                <a:gd name="T11" fmla="*/ 6 h 13"/>
                <a:gd name="T12" fmla="*/ 1 w 13"/>
                <a:gd name="T13" fmla="*/ 8 h 13"/>
                <a:gd name="T14" fmla="*/ 3 w 13"/>
                <a:gd name="T15" fmla="*/ 11 h 13"/>
                <a:gd name="T16" fmla="*/ 3 w 13"/>
                <a:gd name="T17" fmla="*/ 12 h 13"/>
                <a:gd name="T18" fmla="*/ 5 w 13"/>
                <a:gd name="T19" fmla="*/ 11 h 13"/>
                <a:gd name="T20" fmla="*/ 8 w 13"/>
                <a:gd name="T21" fmla="*/ 11 h 13"/>
                <a:gd name="T22" fmla="*/ 8 w 13"/>
                <a:gd name="T23" fmla="*/ 11 h 13"/>
                <a:gd name="T24" fmla="*/ 11 w 13"/>
                <a:gd name="T25" fmla="*/ 10 h 13"/>
                <a:gd name="T26" fmla="*/ 9 w 13"/>
                <a:gd name="T27" fmla="*/ 8 h 13"/>
                <a:gd name="T28" fmla="*/ 12 w 13"/>
                <a:gd name="T29" fmla="*/ 7 h 13"/>
                <a:gd name="T30" fmla="*/ 11 w 13"/>
                <a:gd name="T31" fmla="*/ 5 h 13"/>
                <a:gd name="T32" fmla="*/ 11 w 13"/>
                <a:gd name="T33" fmla="*/ 3 h 13"/>
                <a:gd name="T34" fmla="*/ 11 w 13"/>
                <a:gd name="T35" fmla="*/ 2 h 13"/>
                <a:gd name="T36" fmla="*/ 9 w 13"/>
                <a:gd name="T37" fmla="*/ 0 h 13"/>
                <a:gd name="T38" fmla="*/ 7 w 13"/>
                <a:gd name="T39" fmla="*/ 0 h 13"/>
                <a:gd name="T40" fmla="*/ 4 w 13"/>
                <a:gd name="T41" fmla="*/ 1 h 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
                <a:gd name="T64" fmla="*/ 0 h 13"/>
                <a:gd name="T65" fmla="*/ 13 w 13"/>
                <a:gd name="T66" fmla="*/ 13 h 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 h="13">
                  <a:moveTo>
                    <a:pt x="4" y="1"/>
                  </a:moveTo>
                  <a:lnTo>
                    <a:pt x="1" y="1"/>
                  </a:lnTo>
                  <a:lnTo>
                    <a:pt x="3" y="2"/>
                  </a:lnTo>
                  <a:lnTo>
                    <a:pt x="0" y="3"/>
                  </a:lnTo>
                  <a:lnTo>
                    <a:pt x="0" y="5"/>
                  </a:lnTo>
                  <a:lnTo>
                    <a:pt x="0" y="6"/>
                  </a:lnTo>
                  <a:lnTo>
                    <a:pt x="1" y="8"/>
                  </a:lnTo>
                  <a:lnTo>
                    <a:pt x="3" y="11"/>
                  </a:lnTo>
                  <a:lnTo>
                    <a:pt x="3" y="12"/>
                  </a:lnTo>
                  <a:lnTo>
                    <a:pt x="5" y="11"/>
                  </a:lnTo>
                  <a:lnTo>
                    <a:pt x="8" y="11"/>
                  </a:lnTo>
                  <a:lnTo>
                    <a:pt x="11" y="10"/>
                  </a:lnTo>
                  <a:lnTo>
                    <a:pt x="9" y="8"/>
                  </a:lnTo>
                  <a:lnTo>
                    <a:pt x="12" y="7"/>
                  </a:lnTo>
                  <a:lnTo>
                    <a:pt x="11" y="5"/>
                  </a:lnTo>
                  <a:lnTo>
                    <a:pt x="11" y="3"/>
                  </a:lnTo>
                  <a:lnTo>
                    <a:pt x="11" y="2"/>
                  </a:lnTo>
                  <a:lnTo>
                    <a:pt x="9" y="0"/>
                  </a:lnTo>
                  <a:lnTo>
                    <a:pt x="7" y="0"/>
                  </a:lnTo>
                  <a:lnTo>
                    <a:pt x="4" y="1"/>
                  </a:lnTo>
                </a:path>
              </a:pathLst>
            </a:custGeom>
            <a:noFill/>
            <a:ln w="12700" cap="rnd">
              <a:solidFill>
                <a:srgbClr val="000000"/>
              </a:solidFill>
              <a:round/>
              <a:headEnd/>
              <a:tailEnd/>
            </a:ln>
          </p:spPr>
          <p:txBody>
            <a:bodyPr>
              <a:prstTxWarp prst="textNoShape">
                <a:avLst/>
              </a:prstTxWarp>
            </a:bodyPr>
            <a:lstStyle/>
            <a:p>
              <a:endParaRPr lang="en-US"/>
            </a:p>
          </p:txBody>
        </p:sp>
        <p:sp>
          <p:nvSpPr>
            <p:cNvPr id="25722" name="Freeform 159"/>
            <p:cNvSpPr>
              <a:spLocks/>
            </p:cNvSpPr>
            <p:nvPr/>
          </p:nvSpPr>
          <p:spPr bwMode="auto">
            <a:xfrm>
              <a:off x="5065" y="2728"/>
              <a:ext cx="4" cy="3"/>
            </a:xfrm>
            <a:custGeom>
              <a:avLst/>
              <a:gdLst>
                <a:gd name="T0" fmla="*/ 0 w 4"/>
                <a:gd name="T1" fmla="*/ 2 h 3"/>
                <a:gd name="T2" fmla="*/ 0 w 4"/>
                <a:gd name="T3" fmla="*/ 2 h 3"/>
                <a:gd name="T4" fmla="*/ 2 w 4"/>
                <a:gd name="T5" fmla="*/ 1 h 3"/>
                <a:gd name="T6" fmla="*/ 2 w 4"/>
                <a:gd name="T7" fmla="*/ 0 h 3"/>
                <a:gd name="T8" fmla="*/ 2 w 4"/>
                <a:gd name="T9" fmla="*/ 0 h 3"/>
                <a:gd name="T10" fmla="*/ 3 w 4"/>
                <a:gd name="T11" fmla="*/ 0 h 3"/>
                <a:gd name="T12" fmla="*/ 3 w 4"/>
                <a:gd name="T13" fmla="*/ 1 h 3"/>
                <a:gd name="T14" fmla="*/ 3 w 4"/>
                <a:gd name="T15" fmla="*/ 1 h 3"/>
                <a:gd name="T16" fmla="*/ 3 w 4"/>
                <a:gd name="T17" fmla="*/ 1 h 3"/>
                <a:gd name="T18" fmla="*/ 2 w 4"/>
                <a:gd name="T19" fmla="*/ 1 h 3"/>
                <a:gd name="T20" fmla="*/ 2 w 4"/>
                <a:gd name="T21" fmla="*/ 1 h 3"/>
                <a:gd name="T22" fmla="*/ 2 w 4"/>
                <a:gd name="T23" fmla="*/ 1 h 3"/>
                <a:gd name="T24" fmla="*/ 2 w 4"/>
                <a:gd name="T25" fmla="*/ 1 h 3"/>
                <a:gd name="T26" fmla="*/ 0 w 4"/>
                <a:gd name="T27" fmla="*/ 2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
                <a:gd name="T43" fmla="*/ 0 h 3"/>
                <a:gd name="T44" fmla="*/ 4 w 4"/>
                <a:gd name="T45" fmla="*/ 3 h 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 h="3">
                  <a:moveTo>
                    <a:pt x="0" y="2"/>
                  </a:moveTo>
                  <a:lnTo>
                    <a:pt x="0" y="2"/>
                  </a:lnTo>
                  <a:lnTo>
                    <a:pt x="2" y="1"/>
                  </a:lnTo>
                  <a:lnTo>
                    <a:pt x="2" y="0"/>
                  </a:lnTo>
                  <a:lnTo>
                    <a:pt x="3" y="0"/>
                  </a:lnTo>
                  <a:lnTo>
                    <a:pt x="3" y="1"/>
                  </a:lnTo>
                  <a:lnTo>
                    <a:pt x="2" y="1"/>
                  </a:lnTo>
                  <a:lnTo>
                    <a:pt x="0" y="2"/>
                  </a:lnTo>
                </a:path>
              </a:pathLst>
            </a:custGeom>
            <a:solidFill>
              <a:srgbClr val="B3B3B3"/>
            </a:solidFill>
            <a:ln w="127000" cap="rnd">
              <a:noFill/>
              <a:round/>
              <a:headEnd/>
              <a:tailEnd/>
            </a:ln>
          </p:spPr>
          <p:txBody>
            <a:bodyPr>
              <a:prstTxWarp prst="textNoShape">
                <a:avLst/>
              </a:prstTxWarp>
            </a:bodyPr>
            <a:lstStyle/>
            <a:p>
              <a:endParaRPr lang="en-US"/>
            </a:p>
          </p:txBody>
        </p:sp>
        <p:sp>
          <p:nvSpPr>
            <p:cNvPr id="25723" name="Freeform 160"/>
            <p:cNvSpPr>
              <a:spLocks/>
            </p:cNvSpPr>
            <p:nvPr/>
          </p:nvSpPr>
          <p:spPr bwMode="auto">
            <a:xfrm>
              <a:off x="5068" y="2731"/>
              <a:ext cx="4" cy="8"/>
            </a:xfrm>
            <a:custGeom>
              <a:avLst/>
              <a:gdLst>
                <a:gd name="T0" fmla="*/ 2 w 4"/>
                <a:gd name="T1" fmla="*/ 0 h 8"/>
                <a:gd name="T2" fmla="*/ 2 w 4"/>
                <a:gd name="T3" fmla="*/ 1 h 8"/>
                <a:gd name="T4" fmla="*/ 3 w 4"/>
                <a:gd name="T5" fmla="*/ 4 h 8"/>
                <a:gd name="T6" fmla="*/ 3 w 4"/>
                <a:gd name="T7" fmla="*/ 5 h 8"/>
                <a:gd name="T8" fmla="*/ 0 w 4"/>
                <a:gd name="T9" fmla="*/ 7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2" y="0"/>
                  </a:moveTo>
                  <a:lnTo>
                    <a:pt x="2" y="1"/>
                  </a:lnTo>
                  <a:lnTo>
                    <a:pt x="3" y="4"/>
                  </a:lnTo>
                  <a:lnTo>
                    <a:pt x="3" y="5"/>
                  </a:lnTo>
                  <a:lnTo>
                    <a:pt x="0" y="7"/>
                  </a:lnTo>
                </a:path>
              </a:pathLst>
            </a:custGeom>
            <a:noFill/>
            <a:ln w="12700" cap="rnd">
              <a:solidFill>
                <a:srgbClr val="B3B3B3"/>
              </a:solidFill>
              <a:round/>
              <a:headEnd/>
              <a:tailEnd/>
            </a:ln>
          </p:spPr>
          <p:txBody>
            <a:bodyPr>
              <a:prstTxWarp prst="textNoShape">
                <a:avLst/>
              </a:prstTxWarp>
            </a:bodyPr>
            <a:lstStyle/>
            <a:p>
              <a:endParaRPr lang="en-US"/>
            </a:p>
          </p:txBody>
        </p:sp>
        <p:sp>
          <p:nvSpPr>
            <p:cNvPr id="25724" name="Freeform 161"/>
            <p:cNvSpPr>
              <a:spLocks/>
            </p:cNvSpPr>
            <p:nvPr/>
          </p:nvSpPr>
          <p:spPr bwMode="auto">
            <a:xfrm>
              <a:off x="5069" y="2731"/>
              <a:ext cx="3" cy="8"/>
            </a:xfrm>
            <a:custGeom>
              <a:avLst/>
              <a:gdLst>
                <a:gd name="T0" fmla="*/ 0 w 3"/>
                <a:gd name="T1" fmla="*/ 0 h 8"/>
                <a:gd name="T2" fmla="*/ 0 w 3"/>
                <a:gd name="T3" fmla="*/ 0 h 8"/>
                <a:gd name="T4" fmla="*/ 0 w 3"/>
                <a:gd name="T5" fmla="*/ 2 h 8"/>
                <a:gd name="T6" fmla="*/ 2 w 3"/>
                <a:gd name="T7" fmla="*/ 5 h 8"/>
                <a:gd name="T8" fmla="*/ 2 w 3"/>
                <a:gd name="T9" fmla="*/ 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0" y="0"/>
                  </a:lnTo>
                  <a:lnTo>
                    <a:pt x="0" y="2"/>
                  </a:lnTo>
                  <a:lnTo>
                    <a:pt x="2" y="5"/>
                  </a:lnTo>
                  <a:lnTo>
                    <a:pt x="2" y="7"/>
                  </a:lnTo>
                </a:path>
              </a:pathLst>
            </a:custGeom>
            <a:noFill/>
            <a:ln w="12700" cap="rnd">
              <a:solidFill>
                <a:srgbClr val="B3B3B3"/>
              </a:solidFill>
              <a:round/>
              <a:headEnd/>
              <a:tailEnd/>
            </a:ln>
          </p:spPr>
          <p:txBody>
            <a:bodyPr>
              <a:prstTxWarp prst="textNoShape">
                <a:avLst/>
              </a:prstTxWarp>
            </a:bodyPr>
            <a:lstStyle/>
            <a:p>
              <a:endParaRPr lang="en-US"/>
            </a:p>
          </p:txBody>
        </p:sp>
        <p:sp>
          <p:nvSpPr>
            <p:cNvPr id="25725" name="Freeform 162"/>
            <p:cNvSpPr>
              <a:spLocks/>
            </p:cNvSpPr>
            <p:nvPr/>
          </p:nvSpPr>
          <p:spPr bwMode="auto">
            <a:xfrm>
              <a:off x="5072" y="2731"/>
              <a:ext cx="2" cy="8"/>
            </a:xfrm>
            <a:custGeom>
              <a:avLst/>
              <a:gdLst>
                <a:gd name="T0" fmla="*/ 0 w 2"/>
                <a:gd name="T1" fmla="*/ 0 h 8"/>
                <a:gd name="T2" fmla="*/ 0 w 2"/>
                <a:gd name="T3" fmla="*/ 0 h 8"/>
                <a:gd name="T4" fmla="*/ 0 w 2"/>
                <a:gd name="T5" fmla="*/ 2 h 8"/>
                <a:gd name="T6" fmla="*/ 1 w 2"/>
                <a:gd name="T7" fmla="*/ 5 h 8"/>
                <a:gd name="T8" fmla="*/ 1 w 2"/>
                <a:gd name="T9" fmla="*/ 7 h 8"/>
                <a:gd name="T10" fmla="*/ 0 60000 65536"/>
                <a:gd name="T11" fmla="*/ 0 60000 65536"/>
                <a:gd name="T12" fmla="*/ 0 60000 65536"/>
                <a:gd name="T13" fmla="*/ 0 60000 65536"/>
                <a:gd name="T14" fmla="*/ 0 60000 65536"/>
                <a:gd name="T15" fmla="*/ 0 w 2"/>
                <a:gd name="T16" fmla="*/ 0 h 8"/>
                <a:gd name="T17" fmla="*/ 2 w 2"/>
                <a:gd name="T18" fmla="*/ 8 h 8"/>
              </a:gdLst>
              <a:ahLst/>
              <a:cxnLst>
                <a:cxn ang="T10">
                  <a:pos x="T0" y="T1"/>
                </a:cxn>
                <a:cxn ang="T11">
                  <a:pos x="T2" y="T3"/>
                </a:cxn>
                <a:cxn ang="T12">
                  <a:pos x="T4" y="T5"/>
                </a:cxn>
                <a:cxn ang="T13">
                  <a:pos x="T6" y="T7"/>
                </a:cxn>
                <a:cxn ang="T14">
                  <a:pos x="T8" y="T9"/>
                </a:cxn>
              </a:cxnLst>
              <a:rect l="T15" t="T16" r="T17" b="T18"/>
              <a:pathLst>
                <a:path w="2" h="8">
                  <a:moveTo>
                    <a:pt x="0" y="0"/>
                  </a:moveTo>
                  <a:lnTo>
                    <a:pt x="0" y="0"/>
                  </a:lnTo>
                  <a:lnTo>
                    <a:pt x="0" y="2"/>
                  </a:lnTo>
                  <a:lnTo>
                    <a:pt x="1" y="5"/>
                  </a:lnTo>
                  <a:lnTo>
                    <a:pt x="1" y="7"/>
                  </a:lnTo>
                </a:path>
              </a:pathLst>
            </a:custGeom>
            <a:noFill/>
            <a:ln w="12700" cap="rnd">
              <a:solidFill>
                <a:srgbClr val="B3B3B3"/>
              </a:solidFill>
              <a:round/>
              <a:headEnd/>
              <a:tailEnd/>
            </a:ln>
          </p:spPr>
          <p:txBody>
            <a:bodyPr>
              <a:prstTxWarp prst="textNoShape">
                <a:avLst/>
              </a:prstTxWarp>
            </a:bodyPr>
            <a:lstStyle/>
            <a:p>
              <a:endParaRPr lang="en-US"/>
            </a:p>
          </p:txBody>
        </p:sp>
        <p:sp>
          <p:nvSpPr>
            <p:cNvPr id="25726" name="Freeform 163"/>
            <p:cNvSpPr>
              <a:spLocks/>
            </p:cNvSpPr>
            <p:nvPr/>
          </p:nvSpPr>
          <p:spPr bwMode="auto">
            <a:xfrm>
              <a:off x="5075" y="2730"/>
              <a:ext cx="2" cy="8"/>
            </a:xfrm>
            <a:custGeom>
              <a:avLst/>
              <a:gdLst>
                <a:gd name="T0" fmla="*/ 0 w 2"/>
                <a:gd name="T1" fmla="*/ 0 h 8"/>
                <a:gd name="T2" fmla="*/ 0 w 2"/>
                <a:gd name="T3" fmla="*/ 0 h 8"/>
                <a:gd name="T4" fmla="*/ 0 w 2"/>
                <a:gd name="T5" fmla="*/ 2 h 8"/>
                <a:gd name="T6" fmla="*/ 1 w 2"/>
                <a:gd name="T7" fmla="*/ 4 h 8"/>
                <a:gd name="T8" fmla="*/ 1 w 2"/>
                <a:gd name="T9" fmla="*/ 7 h 8"/>
                <a:gd name="T10" fmla="*/ 0 60000 65536"/>
                <a:gd name="T11" fmla="*/ 0 60000 65536"/>
                <a:gd name="T12" fmla="*/ 0 60000 65536"/>
                <a:gd name="T13" fmla="*/ 0 60000 65536"/>
                <a:gd name="T14" fmla="*/ 0 60000 65536"/>
                <a:gd name="T15" fmla="*/ 0 w 2"/>
                <a:gd name="T16" fmla="*/ 0 h 8"/>
                <a:gd name="T17" fmla="*/ 2 w 2"/>
                <a:gd name="T18" fmla="*/ 8 h 8"/>
              </a:gdLst>
              <a:ahLst/>
              <a:cxnLst>
                <a:cxn ang="T10">
                  <a:pos x="T0" y="T1"/>
                </a:cxn>
                <a:cxn ang="T11">
                  <a:pos x="T2" y="T3"/>
                </a:cxn>
                <a:cxn ang="T12">
                  <a:pos x="T4" y="T5"/>
                </a:cxn>
                <a:cxn ang="T13">
                  <a:pos x="T6" y="T7"/>
                </a:cxn>
                <a:cxn ang="T14">
                  <a:pos x="T8" y="T9"/>
                </a:cxn>
              </a:cxnLst>
              <a:rect l="T15" t="T16" r="T17" b="T18"/>
              <a:pathLst>
                <a:path w="2" h="8">
                  <a:moveTo>
                    <a:pt x="0" y="0"/>
                  </a:moveTo>
                  <a:lnTo>
                    <a:pt x="0" y="0"/>
                  </a:lnTo>
                  <a:lnTo>
                    <a:pt x="0" y="2"/>
                  </a:lnTo>
                  <a:lnTo>
                    <a:pt x="1" y="4"/>
                  </a:lnTo>
                  <a:lnTo>
                    <a:pt x="1" y="7"/>
                  </a:lnTo>
                </a:path>
              </a:pathLst>
            </a:custGeom>
            <a:noFill/>
            <a:ln w="12700" cap="rnd">
              <a:solidFill>
                <a:srgbClr val="B3B3B3"/>
              </a:solidFill>
              <a:round/>
              <a:headEnd/>
              <a:tailEnd/>
            </a:ln>
          </p:spPr>
          <p:txBody>
            <a:bodyPr>
              <a:prstTxWarp prst="textNoShape">
                <a:avLst/>
              </a:prstTxWarp>
            </a:bodyPr>
            <a:lstStyle/>
            <a:p>
              <a:endParaRPr lang="en-US"/>
            </a:p>
          </p:txBody>
        </p:sp>
        <p:sp>
          <p:nvSpPr>
            <p:cNvPr id="25727" name="Freeform 164"/>
            <p:cNvSpPr>
              <a:spLocks/>
            </p:cNvSpPr>
            <p:nvPr/>
          </p:nvSpPr>
          <p:spPr bwMode="auto">
            <a:xfrm>
              <a:off x="5104" y="2752"/>
              <a:ext cx="29" cy="22"/>
            </a:xfrm>
            <a:custGeom>
              <a:avLst/>
              <a:gdLst>
                <a:gd name="T0" fmla="*/ 1 w 29"/>
                <a:gd name="T1" fmla="*/ 11 h 22"/>
                <a:gd name="T2" fmla="*/ 0 w 29"/>
                <a:gd name="T3" fmla="*/ 9 h 22"/>
                <a:gd name="T4" fmla="*/ 0 w 29"/>
                <a:gd name="T5" fmla="*/ 8 h 22"/>
                <a:gd name="T6" fmla="*/ 3 w 29"/>
                <a:gd name="T7" fmla="*/ 7 h 22"/>
                <a:gd name="T8" fmla="*/ 1 w 29"/>
                <a:gd name="T9" fmla="*/ 5 h 22"/>
                <a:gd name="T10" fmla="*/ 4 w 29"/>
                <a:gd name="T11" fmla="*/ 4 h 22"/>
                <a:gd name="T12" fmla="*/ 5 w 29"/>
                <a:gd name="T13" fmla="*/ 4 h 22"/>
                <a:gd name="T14" fmla="*/ 5 w 29"/>
                <a:gd name="T15" fmla="*/ 2 h 22"/>
                <a:gd name="T16" fmla="*/ 7 w 29"/>
                <a:gd name="T17" fmla="*/ 1 h 22"/>
                <a:gd name="T18" fmla="*/ 9 w 29"/>
                <a:gd name="T19" fmla="*/ 0 h 22"/>
                <a:gd name="T20" fmla="*/ 12 w 29"/>
                <a:gd name="T21" fmla="*/ 0 h 22"/>
                <a:gd name="T22" fmla="*/ 15 w 29"/>
                <a:gd name="T23" fmla="*/ 0 h 22"/>
                <a:gd name="T24" fmla="*/ 16 w 29"/>
                <a:gd name="T25" fmla="*/ 0 h 22"/>
                <a:gd name="T26" fmla="*/ 16 w 29"/>
                <a:gd name="T27" fmla="*/ 2 h 22"/>
                <a:gd name="T28" fmla="*/ 17 w 29"/>
                <a:gd name="T29" fmla="*/ 1 h 22"/>
                <a:gd name="T30" fmla="*/ 19 w 29"/>
                <a:gd name="T31" fmla="*/ 1 h 22"/>
                <a:gd name="T32" fmla="*/ 21 w 29"/>
                <a:gd name="T33" fmla="*/ 1 h 22"/>
                <a:gd name="T34" fmla="*/ 21 w 29"/>
                <a:gd name="T35" fmla="*/ 2 h 22"/>
                <a:gd name="T36" fmla="*/ 24 w 29"/>
                <a:gd name="T37" fmla="*/ 2 h 22"/>
                <a:gd name="T38" fmla="*/ 24 w 29"/>
                <a:gd name="T39" fmla="*/ 2 h 22"/>
                <a:gd name="T40" fmla="*/ 27 w 29"/>
                <a:gd name="T41" fmla="*/ 4 h 22"/>
                <a:gd name="T42" fmla="*/ 27 w 29"/>
                <a:gd name="T43" fmla="*/ 5 h 22"/>
                <a:gd name="T44" fmla="*/ 28 w 29"/>
                <a:gd name="T45" fmla="*/ 8 h 22"/>
                <a:gd name="T46" fmla="*/ 28 w 29"/>
                <a:gd name="T47" fmla="*/ 9 h 22"/>
                <a:gd name="T48" fmla="*/ 28 w 29"/>
                <a:gd name="T49" fmla="*/ 11 h 22"/>
                <a:gd name="T50" fmla="*/ 28 w 29"/>
                <a:gd name="T51" fmla="*/ 13 h 22"/>
                <a:gd name="T52" fmla="*/ 28 w 29"/>
                <a:gd name="T53" fmla="*/ 14 h 22"/>
                <a:gd name="T54" fmla="*/ 25 w 29"/>
                <a:gd name="T55" fmla="*/ 16 h 22"/>
                <a:gd name="T56" fmla="*/ 27 w 29"/>
                <a:gd name="T57" fmla="*/ 17 h 22"/>
                <a:gd name="T58" fmla="*/ 24 w 29"/>
                <a:gd name="T59" fmla="*/ 17 h 22"/>
                <a:gd name="T60" fmla="*/ 24 w 29"/>
                <a:gd name="T61" fmla="*/ 18 h 22"/>
                <a:gd name="T62" fmla="*/ 23 w 29"/>
                <a:gd name="T63" fmla="*/ 18 h 22"/>
                <a:gd name="T64" fmla="*/ 23 w 29"/>
                <a:gd name="T65" fmla="*/ 20 h 22"/>
                <a:gd name="T66" fmla="*/ 21 w 29"/>
                <a:gd name="T67" fmla="*/ 20 h 22"/>
                <a:gd name="T68" fmla="*/ 20 w 29"/>
                <a:gd name="T69" fmla="*/ 20 h 22"/>
                <a:gd name="T70" fmla="*/ 17 w 29"/>
                <a:gd name="T71" fmla="*/ 20 h 22"/>
                <a:gd name="T72" fmla="*/ 15 w 29"/>
                <a:gd name="T73" fmla="*/ 20 h 22"/>
                <a:gd name="T74" fmla="*/ 12 w 29"/>
                <a:gd name="T75" fmla="*/ 21 h 22"/>
                <a:gd name="T76" fmla="*/ 11 w 29"/>
                <a:gd name="T77" fmla="*/ 20 h 22"/>
                <a:gd name="T78" fmla="*/ 9 w 29"/>
                <a:gd name="T79" fmla="*/ 20 h 22"/>
                <a:gd name="T80" fmla="*/ 9 w 29"/>
                <a:gd name="T81" fmla="*/ 18 h 22"/>
                <a:gd name="T82" fmla="*/ 7 w 29"/>
                <a:gd name="T83" fmla="*/ 19 h 22"/>
                <a:gd name="T84" fmla="*/ 3 w 29"/>
                <a:gd name="T85" fmla="*/ 18 h 22"/>
                <a:gd name="T86" fmla="*/ 3 w 29"/>
                <a:gd name="T87" fmla="*/ 17 h 22"/>
                <a:gd name="T88" fmla="*/ 3 w 29"/>
                <a:gd name="T89" fmla="*/ 16 h 22"/>
                <a:gd name="T90" fmla="*/ 3 w 29"/>
                <a:gd name="T91" fmla="*/ 14 h 22"/>
                <a:gd name="T92" fmla="*/ 1 w 29"/>
                <a:gd name="T93" fmla="*/ 12 h 22"/>
                <a:gd name="T94" fmla="*/ 1 w 29"/>
                <a:gd name="T95" fmla="*/ 11 h 2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
                <a:gd name="T145" fmla="*/ 0 h 22"/>
                <a:gd name="T146" fmla="*/ 29 w 29"/>
                <a:gd name="T147" fmla="*/ 22 h 2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 h="22">
                  <a:moveTo>
                    <a:pt x="1" y="11"/>
                  </a:moveTo>
                  <a:lnTo>
                    <a:pt x="0" y="9"/>
                  </a:lnTo>
                  <a:lnTo>
                    <a:pt x="0" y="8"/>
                  </a:lnTo>
                  <a:lnTo>
                    <a:pt x="3" y="7"/>
                  </a:lnTo>
                  <a:lnTo>
                    <a:pt x="1" y="5"/>
                  </a:lnTo>
                  <a:lnTo>
                    <a:pt x="4" y="4"/>
                  </a:lnTo>
                  <a:lnTo>
                    <a:pt x="5" y="4"/>
                  </a:lnTo>
                  <a:lnTo>
                    <a:pt x="5" y="2"/>
                  </a:lnTo>
                  <a:lnTo>
                    <a:pt x="7" y="1"/>
                  </a:lnTo>
                  <a:lnTo>
                    <a:pt x="9" y="0"/>
                  </a:lnTo>
                  <a:lnTo>
                    <a:pt x="12" y="0"/>
                  </a:lnTo>
                  <a:lnTo>
                    <a:pt x="15" y="0"/>
                  </a:lnTo>
                  <a:lnTo>
                    <a:pt x="16" y="0"/>
                  </a:lnTo>
                  <a:lnTo>
                    <a:pt x="16" y="2"/>
                  </a:lnTo>
                  <a:lnTo>
                    <a:pt x="17" y="1"/>
                  </a:lnTo>
                  <a:lnTo>
                    <a:pt x="19" y="1"/>
                  </a:lnTo>
                  <a:lnTo>
                    <a:pt x="21" y="1"/>
                  </a:lnTo>
                  <a:lnTo>
                    <a:pt x="21" y="2"/>
                  </a:lnTo>
                  <a:lnTo>
                    <a:pt x="24" y="2"/>
                  </a:lnTo>
                  <a:lnTo>
                    <a:pt x="27" y="4"/>
                  </a:lnTo>
                  <a:lnTo>
                    <a:pt x="27" y="5"/>
                  </a:lnTo>
                  <a:lnTo>
                    <a:pt x="28" y="8"/>
                  </a:lnTo>
                  <a:lnTo>
                    <a:pt x="28" y="9"/>
                  </a:lnTo>
                  <a:lnTo>
                    <a:pt x="28" y="11"/>
                  </a:lnTo>
                  <a:lnTo>
                    <a:pt x="28" y="13"/>
                  </a:lnTo>
                  <a:lnTo>
                    <a:pt x="28" y="14"/>
                  </a:lnTo>
                  <a:lnTo>
                    <a:pt x="25" y="16"/>
                  </a:lnTo>
                  <a:lnTo>
                    <a:pt x="27" y="17"/>
                  </a:lnTo>
                  <a:lnTo>
                    <a:pt x="24" y="17"/>
                  </a:lnTo>
                  <a:lnTo>
                    <a:pt x="24" y="18"/>
                  </a:lnTo>
                  <a:lnTo>
                    <a:pt x="23" y="18"/>
                  </a:lnTo>
                  <a:lnTo>
                    <a:pt x="23" y="20"/>
                  </a:lnTo>
                  <a:lnTo>
                    <a:pt x="21" y="20"/>
                  </a:lnTo>
                  <a:lnTo>
                    <a:pt x="20" y="20"/>
                  </a:lnTo>
                  <a:lnTo>
                    <a:pt x="17" y="20"/>
                  </a:lnTo>
                  <a:lnTo>
                    <a:pt x="15" y="20"/>
                  </a:lnTo>
                  <a:lnTo>
                    <a:pt x="12" y="21"/>
                  </a:lnTo>
                  <a:lnTo>
                    <a:pt x="11" y="20"/>
                  </a:lnTo>
                  <a:lnTo>
                    <a:pt x="9" y="20"/>
                  </a:lnTo>
                  <a:lnTo>
                    <a:pt x="9" y="18"/>
                  </a:lnTo>
                  <a:lnTo>
                    <a:pt x="7" y="19"/>
                  </a:lnTo>
                  <a:lnTo>
                    <a:pt x="3" y="18"/>
                  </a:lnTo>
                  <a:lnTo>
                    <a:pt x="3" y="17"/>
                  </a:lnTo>
                  <a:lnTo>
                    <a:pt x="3" y="16"/>
                  </a:lnTo>
                  <a:lnTo>
                    <a:pt x="3" y="14"/>
                  </a:lnTo>
                  <a:lnTo>
                    <a:pt x="1" y="12"/>
                  </a:lnTo>
                  <a:lnTo>
                    <a:pt x="1" y="11"/>
                  </a:lnTo>
                </a:path>
              </a:pathLst>
            </a:custGeom>
            <a:solidFill>
              <a:srgbClr val="FFFFFF"/>
            </a:solidFill>
            <a:ln w="127000" cap="rnd">
              <a:noFill/>
              <a:round/>
              <a:headEnd/>
              <a:tailEnd/>
            </a:ln>
          </p:spPr>
          <p:txBody>
            <a:bodyPr>
              <a:prstTxWarp prst="textNoShape">
                <a:avLst/>
              </a:prstTxWarp>
            </a:bodyPr>
            <a:lstStyle/>
            <a:p>
              <a:endParaRPr lang="en-US"/>
            </a:p>
          </p:txBody>
        </p:sp>
        <p:sp>
          <p:nvSpPr>
            <p:cNvPr id="25728" name="Freeform 165"/>
            <p:cNvSpPr>
              <a:spLocks/>
            </p:cNvSpPr>
            <p:nvPr/>
          </p:nvSpPr>
          <p:spPr bwMode="auto">
            <a:xfrm>
              <a:off x="5104" y="2751"/>
              <a:ext cx="38" cy="27"/>
            </a:xfrm>
            <a:custGeom>
              <a:avLst/>
              <a:gdLst>
                <a:gd name="T0" fmla="*/ 1 w 38"/>
                <a:gd name="T1" fmla="*/ 11 h 27"/>
                <a:gd name="T2" fmla="*/ 1 w 38"/>
                <a:gd name="T3" fmla="*/ 11 h 27"/>
                <a:gd name="T4" fmla="*/ 0 w 38"/>
                <a:gd name="T5" fmla="*/ 10 h 27"/>
                <a:gd name="T6" fmla="*/ 3 w 38"/>
                <a:gd name="T7" fmla="*/ 8 h 27"/>
                <a:gd name="T8" fmla="*/ 3 w 38"/>
                <a:gd name="T9" fmla="*/ 8 h 27"/>
                <a:gd name="T10" fmla="*/ 5 w 38"/>
                <a:gd name="T11" fmla="*/ 5 h 27"/>
                <a:gd name="T12" fmla="*/ 5 w 38"/>
                <a:gd name="T13" fmla="*/ 3 h 27"/>
                <a:gd name="T14" fmla="*/ 7 w 38"/>
                <a:gd name="T15" fmla="*/ 3 h 27"/>
                <a:gd name="T16" fmla="*/ 9 w 38"/>
                <a:gd name="T17" fmla="*/ 1 h 27"/>
                <a:gd name="T18" fmla="*/ 13 w 38"/>
                <a:gd name="T19" fmla="*/ 1 h 27"/>
                <a:gd name="T20" fmla="*/ 16 w 38"/>
                <a:gd name="T21" fmla="*/ 1 h 27"/>
                <a:gd name="T22" fmla="*/ 17 w 38"/>
                <a:gd name="T23" fmla="*/ 0 h 27"/>
                <a:gd name="T24" fmla="*/ 20 w 38"/>
                <a:gd name="T25" fmla="*/ 0 h 27"/>
                <a:gd name="T26" fmla="*/ 22 w 38"/>
                <a:gd name="T27" fmla="*/ 0 h 27"/>
                <a:gd name="T28" fmla="*/ 25 w 38"/>
                <a:gd name="T29" fmla="*/ 1 h 27"/>
                <a:gd name="T30" fmla="*/ 28 w 38"/>
                <a:gd name="T31" fmla="*/ 1 h 27"/>
                <a:gd name="T32" fmla="*/ 28 w 38"/>
                <a:gd name="T33" fmla="*/ 2 h 27"/>
                <a:gd name="T34" fmla="*/ 32 w 38"/>
                <a:gd name="T35" fmla="*/ 2 h 27"/>
                <a:gd name="T36" fmla="*/ 33 w 38"/>
                <a:gd name="T37" fmla="*/ 4 h 27"/>
                <a:gd name="T38" fmla="*/ 33 w 38"/>
                <a:gd name="T39" fmla="*/ 5 h 27"/>
                <a:gd name="T40" fmla="*/ 34 w 38"/>
                <a:gd name="T41" fmla="*/ 6 h 27"/>
                <a:gd name="T42" fmla="*/ 36 w 38"/>
                <a:gd name="T43" fmla="*/ 8 h 27"/>
                <a:gd name="T44" fmla="*/ 37 w 38"/>
                <a:gd name="T45" fmla="*/ 11 h 27"/>
                <a:gd name="T46" fmla="*/ 36 w 38"/>
                <a:gd name="T47" fmla="*/ 15 h 27"/>
                <a:gd name="T48" fmla="*/ 37 w 38"/>
                <a:gd name="T49" fmla="*/ 16 h 27"/>
                <a:gd name="T50" fmla="*/ 33 w 38"/>
                <a:gd name="T51" fmla="*/ 18 h 27"/>
                <a:gd name="T52" fmla="*/ 33 w 38"/>
                <a:gd name="T53" fmla="*/ 20 h 27"/>
                <a:gd name="T54" fmla="*/ 30 w 38"/>
                <a:gd name="T55" fmla="*/ 20 h 27"/>
                <a:gd name="T56" fmla="*/ 32 w 38"/>
                <a:gd name="T57" fmla="*/ 21 h 27"/>
                <a:gd name="T58" fmla="*/ 29 w 38"/>
                <a:gd name="T59" fmla="*/ 24 h 27"/>
                <a:gd name="T60" fmla="*/ 26 w 38"/>
                <a:gd name="T61" fmla="*/ 24 h 27"/>
                <a:gd name="T62" fmla="*/ 24 w 38"/>
                <a:gd name="T63" fmla="*/ 25 h 27"/>
                <a:gd name="T64" fmla="*/ 22 w 38"/>
                <a:gd name="T65" fmla="*/ 26 h 27"/>
                <a:gd name="T66" fmla="*/ 20 w 38"/>
                <a:gd name="T67" fmla="*/ 26 h 27"/>
                <a:gd name="T68" fmla="*/ 16 w 38"/>
                <a:gd name="T69" fmla="*/ 24 h 27"/>
                <a:gd name="T70" fmla="*/ 13 w 38"/>
                <a:gd name="T71" fmla="*/ 25 h 27"/>
                <a:gd name="T72" fmla="*/ 12 w 38"/>
                <a:gd name="T73" fmla="*/ 25 h 27"/>
                <a:gd name="T74" fmla="*/ 8 w 38"/>
                <a:gd name="T75" fmla="*/ 24 h 27"/>
                <a:gd name="T76" fmla="*/ 7 w 38"/>
                <a:gd name="T77" fmla="*/ 23 h 27"/>
                <a:gd name="T78" fmla="*/ 4 w 38"/>
                <a:gd name="T79" fmla="*/ 23 h 27"/>
                <a:gd name="T80" fmla="*/ 4 w 38"/>
                <a:gd name="T81" fmla="*/ 21 h 27"/>
                <a:gd name="T82" fmla="*/ 4 w 38"/>
                <a:gd name="T83" fmla="*/ 20 h 27"/>
                <a:gd name="T84" fmla="*/ 0 w 38"/>
                <a:gd name="T85" fmla="*/ 18 h 27"/>
                <a:gd name="T86" fmla="*/ 0 w 38"/>
                <a:gd name="T87" fmla="*/ 15 h 27"/>
                <a:gd name="T88" fmla="*/ 1 w 38"/>
                <a:gd name="T89" fmla="*/ 11 h 2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8"/>
                <a:gd name="T136" fmla="*/ 0 h 27"/>
                <a:gd name="T137" fmla="*/ 38 w 38"/>
                <a:gd name="T138" fmla="*/ 27 h 2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8" h="27">
                  <a:moveTo>
                    <a:pt x="1" y="11"/>
                  </a:moveTo>
                  <a:lnTo>
                    <a:pt x="1" y="11"/>
                  </a:lnTo>
                  <a:lnTo>
                    <a:pt x="0" y="10"/>
                  </a:lnTo>
                  <a:lnTo>
                    <a:pt x="3" y="8"/>
                  </a:lnTo>
                  <a:lnTo>
                    <a:pt x="5" y="5"/>
                  </a:lnTo>
                  <a:lnTo>
                    <a:pt x="5" y="3"/>
                  </a:lnTo>
                  <a:lnTo>
                    <a:pt x="7" y="3"/>
                  </a:lnTo>
                  <a:lnTo>
                    <a:pt x="9" y="1"/>
                  </a:lnTo>
                  <a:lnTo>
                    <a:pt x="13" y="1"/>
                  </a:lnTo>
                  <a:lnTo>
                    <a:pt x="16" y="1"/>
                  </a:lnTo>
                  <a:lnTo>
                    <a:pt x="17" y="0"/>
                  </a:lnTo>
                  <a:lnTo>
                    <a:pt x="20" y="0"/>
                  </a:lnTo>
                  <a:lnTo>
                    <a:pt x="22" y="0"/>
                  </a:lnTo>
                  <a:lnTo>
                    <a:pt x="25" y="1"/>
                  </a:lnTo>
                  <a:lnTo>
                    <a:pt x="28" y="1"/>
                  </a:lnTo>
                  <a:lnTo>
                    <a:pt x="28" y="2"/>
                  </a:lnTo>
                  <a:lnTo>
                    <a:pt x="32" y="2"/>
                  </a:lnTo>
                  <a:lnTo>
                    <a:pt x="33" y="4"/>
                  </a:lnTo>
                  <a:lnTo>
                    <a:pt x="33" y="5"/>
                  </a:lnTo>
                  <a:lnTo>
                    <a:pt x="34" y="6"/>
                  </a:lnTo>
                  <a:lnTo>
                    <a:pt x="36" y="8"/>
                  </a:lnTo>
                  <a:lnTo>
                    <a:pt x="37" y="11"/>
                  </a:lnTo>
                  <a:lnTo>
                    <a:pt x="36" y="15"/>
                  </a:lnTo>
                  <a:lnTo>
                    <a:pt x="37" y="16"/>
                  </a:lnTo>
                  <a:lnTo>
                    <a:pt x="33" y="18"/>
                  </a:lnTo>
                  <a:lnTo>
                    <a:pt x="33" y="20"/>
                  </a:lnTo>
                  <a:lnTo>
                    <a:pt x="30" y="20"/>
                  </a:lnTo>
                  <a:lnTo>
                    <a:pt x="32" y="21"/>
                  </a:lnTo>
                  <a:lnTo>
                    <a:pt x="29" y="24"/>
                  </a:lnTo>
                  <a:lnTo>
                    <a:pt x="26" y="24"/>
                  </a:lnTo>
                  <a:lnTo>
                    <a:pt x="24" y="25"/>
                  </a:lnTo>
                  <a:lnTo>
                    <a:pt x="22" y="26"/>
                  </a:lnTo>
                  <a:lnTo>
                    <a:pt x="20" y="26"/>
                  </a:lnTo>
                  <a:lnTo>
                    <a:pt x="16" y="24"/>
                  </a:lnTo>
                  <a:lnTo>
                    <a:pt x="13" y="25"/>
                  </a:lnTo>
                  <a:lnTo>
                    <a:pt x="12" y="25"/>
                  </a:lnTo>
                  <a:lnTo>
                    <a:pt x="8" y="24"/>
                  </a:lnTo>
                  <a:lnTo>
                    <a:pt x="7" y="23"/>
                  </a:lnTo>
                  <a:lnTo>
                    <a:pt x="4" y="23"/>
                  </a:lnTo>
                  <a:lnTo>
                    <a:pt x="4" y="21"/>
                  </a:lnTo>
                  <a:lnTo>
                    <a:pt x="4" y="20"/>
                  </a:lnTo>
                  <a:lnTo>
                    <a:pt x="0" y="18"/>
                  </a:lnTo>
                  <a:lnTo>
                    <a:pt x="0" y="15"/>
                  </a:lnTo>
                  <a:lnTo>
                    <a:pt x="1" y="11"/>
                  </a:lnTo>
                </a:path>
              </a:pathLst>
            </a:custGeom>
            <a:noFill/>
            <a:ln w="12700" cap="rnd">
              <a:solidFill>
                <a:srgbClr val="000000"/>
              </a:solidFill>
              <a:round/>
              <a:headEnd/>
              <a:tailEnd/>
            </a:ln>
          </p:spPr>
          <p:txBody>
            <a:bodyPr>
              <a:prstTxWarp prst="textNoShape">
                <a:avLst/>
              </a:prstTxWarp>
            </a:bodyPr>
            <a:lstStyle/>
            <a:p>
              <a:endParaRPr lang="en-US"/>
            </a:p>
          </p:txBody>
        </p:sp>
        <p:sp>
          <p:nvSpPr>
            <p:cNvPr id="25729" name="Freeform 166"/>
            <p:cNvSpPr>
              <a:spLocks/>
            </p:cNvSpPr>
            <p:nvPr/>
          </p:nvSpPr>
          <p:spPr bwMode="auto">
            <a:xfrm>
              <a:off x="5121" y="2752"/>
              <a:ext cx="12" cy="5"/>
            </a:xfrm>
            <a:custGeom>
              <a:avLst/>
              <a:gdLst>
                <a:gd name="T0" fmla="*/ 1 w 12"/>
                <a:gd name="T1" fmla="*/ 4 h 5"/>
                <a:gd name="T2" fmla="*/ 1 w 12"/>
                <a:gd name="T3" fmla="*/ 4 h 5"/>
                <a:gd name="T4" fmla="*/ 0 w 12"/>
                <a:gd name="T5" fmla="*/ 2 h 5"/>
                <a:gd name="T6" fmla="*/ 1 w 12"/>
                <a:gd name="T7" fmla="*/ 2 h 5"/>
                <a:gd name="T8" fmla="*/ 6 w 12"/>
                <a:gd name="T9" fmla="*/ 1 h 5"/>
                <a:gd name="T10" fmla="*/ 8 w 12"/>
                <a:gd name="T11" fmla="*/ 0 h 5"/>
                <a:gd name="T12" fmla="*/ 11 w 12"/>
                <a:gd name="T13" fmla="*/ 0 h 5"/>
                <a:gd name="T14" fmla="*/ 11 w 12"/>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5"/>
                <a:gd name="T26" fmla="*/ 12 w 12"/>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5">
                  <a:moveTo>
                    <a:pt x="1" y="4"/>
                  </a:moveTo>
                  <a:lnTo>
                    <a:pt x="1" y="4"/>
                  </a:lnTo>
                  <a:lnTo>
                    <a:pt x="0" y="2"/>
                  </a:lnTo>
                  <a:lnTo>
                    <a:pt x="1" y="2"/>
                  </a:lnTo>
                  <a:lnTo>
                    <a:pt x="6" y="1"/>
                  </a:lnTo>
                  <a:lnTo>
                    <a:pt x="8" y="0"/>
                  </a:lnTo>
                  <a:lnTo>
                    <a:pt x="11" y="0"/>
                  </a:lnTo>
                  <a:lnTo>
                    <a:pt x="11" y="2"/>
                  </a:lnTo>
                </a:path>
              </a:pathLst>
            </a:custGeom>
            <a:noFill/>
            <a:ln w="12700" cap="rnd">
              <a:solidFill>
                <a:srgbClr val="000000"/>
              </a:solidFill>
              <a:round/>
              <a:headEnd/>
              <a:tailEnd/>
            </a:ln>
          </p:spPr>
          <p:txBody>
            <a:bodyPr>
              <a:prstTxWarp prst="textNoShape">
                <a:avLst/>
              </a:prstTxWarp>
            </a:bodyPr>
            <a:lstStyle/>
            <a:p>
              <a:endParaRPr lang="en-US"/>
            </a:p>
          </p:txBody>
        </p:sp>
        <p:sp>
          <p:nvSpPr>
            <p:cNvPr id="25730" name="Freeform 167"/>
            <p:cNvSpPr>
              <a:spLocks/>
            </p:cNvSpPr>
            <p:nvPr/>
          </p:nvSpPr>
          <p:spPr bwMode="auto">
            <a:xfrm>
              <a:off x="5119" y="2769"/>
              <a:ext cx="11" cy="8"/>
            </a:xfrm>
            <a:custGeom>
              <a:avLst/>
              <a:gdLst>
                <a:gd name="T0" fmla="*/ 0 w 11"/>
                <a:gd name="T1" fmla="*/ 0 h 8"/>
                <a:gd name="T2" fmla="*/ 0 w 11"/>
                <a:gd name="T3" fmla="*/ 0 h 8"/>
                <a:gd name="T4" fmla="*/ 0 w 11"/>
                <a:gd name="T5" fmla="*/ 2 h 8"/>
                <a:gd name="T6" fmla="*/ 3 w 11"/>
                <a:gd name="T7" fmla="*/ 3 h 8"/>
                <a:gd name="T8" fmla="*/ 4 w 11"/>
                <a:gd name="T9" fmla="*/ 6 h 8"/>
                <a:gd name="T10" fmla="*/ 6 w 11"/>
                <a:gd name="T11" fmla="*/ 6 h 8"/>
                <a:gd name="T12" fmla="*/ 9 w 11"/>
                <a:gd name="T13" fmla="*/ 5 h 8"/>
                <a:gd name="T14" fmla="*/ 9 w 11"/>
                <a:gd name="T15" fmla="*/ 7 h 8"/>
                <a:gd name="T16" fmla="*/ 9 w 11"/>
                <a:gd name="T17" fmla="*/ 5 h 8"/>
                <a:gd name="T18" fmla="*/ 10 w 11"/>
                <a:gd name="T19" fmla="*/ 5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8"/>
                <a:gd name="T32" fmla="*/ 11 w 11"/>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8">
                  <a:moveTo>
                    <a:pt x="0" y="0"/>
                  </a:moveTo>
                  <a:lnTo>
                    <a:pt x="0" y="0"/>
                  </a:lnTo>
                  <a:lnTo>
                    <a:pt x="0" y="2"/>
                  </a:lnTo>
                  <a:lnTo>
                    <a:pt x="3" y="3"/>
                  </a:lnTo>
                  <a:lnTo>
                    <a:pt x="4" y="6"/>
                  </a:lnTo>
                  <a:lnTo>
                    <a:pt x="6" y="6"/>
                  </a:lnTo>
                  <a:lnTo>
                    <a:pt x="9" y="5"/>
                  </a:lnTo>
                  <a:lnTo>
                    <a:pt x="9" y="7"/>
                  </a:lnTo>
                  <a:lnTo>
                    <a:pt x="9" y="5"/>
                  </a:lnTo>
                  <a:lnTo>
                    <a:pt x="10" y="5"/>
                  </a:lnTo>
                </a:path>
              </a:pathLst>
            </a:custGeom>
            <a:noFill/>
            <a:ln w="12700" cap="rnd">
              <a:solidFill>
                <a:srgbClr val="000000"/>
              </a:solidFill>
              <a:round/>
              <a:headEnd/>
              <a:tailEnd/>
            </a:ln>
          </p:spPr>
          <p:txBody>
            <a:bodyPr>
              <a:prstTxWarp prst="textNoShape">
                <a:avLst/>
              </a:prstTxWarp>
            </a:bodyPr>
            <a:lstStyle/>
            <a:p>
              <a:endParaRPr lang="en-US"/>
            </a:p>
          </p:txBody>
        </p:sp>
        <p:sp>
          <p:nvSpPr>
            <p:cNvPr id="25731" name="Freeform 168"/>
            <p:cNvSpPr>
              <a:spLocks/>
            </p:cNvSpPr>
            <p:nvPr/>
          </p:nvSpPr>
          <p:spPr bwMode="auto">
            <a:xfrm>
              <a:off x="5121" y="2757"/>
              <a:ext cx="8" cy="11"/>
            </a:xfrm>
            <a:custGeom>
              <a:avLst/>
              <a:gdLst>
                <a:gd name="T0" fmla="*/ 1 w 8"/>
                <a:gd name="T1" fmla="*/ 5 h 11"/>
                <a:gd name="T2" fmla="*/ 1 w 8"/>
                <a:gd name="T3" fmla="*/ 4 h 11"/>
                <a:gd name="T4" fmla="*/ 1 w 8"/>
                <a:gd name="T5" fmla="*/ 2 h 11"/>
                <a:gd name="T6" fmla="*/ 0 w 8"/>
                <a:gd name="T7" fmla="*/ 2 h 11"/>
                <a:gd name="T8" fmla="*/ 1 w 8"/>
                <a:gd name="T9" fmla="*/ 0 h 11"/>
                <a:gd name="T10" fmla="*/ 3 w 8"/>
                <a:gd name="T11" fmla="*/ 0 h 11"/>
                <a:gd name="T12" fmla="*/ 4 w 8"/>
                <a:gd name="T13" fmla="*/ 2 h 11"/>
                <a:gd name="T14" fmla="*/ 6 w 8"/>
                <a:gd name="T15" fmla="*/ 2 h 11"/>
                <a:gd name="T16" fmla="*/ 6 w 8"/>
                <a:gd name="T17" fmla="*/ 4 h 11"/>
                <a:gd name="T18" fmla="*/ 6 w 8"/>
                <a:gd name="T19" fmla="*/ 5 h 11"/>
                <a:gd name="T20" fmla="*/ 7 w 8"/>
                <a:gd name="T21" fmla="*/ 7 h 11"/>
                <a:gd name="T22" fmla="*/ 6 w 8"/>
                <a:gd name="T23" fmla="*/ 8 h 11"/>
                <a:gd name="T24" fmla="*/ 6 w 8"/>
                <a:gd name="T25" fmla="*/ 9 h 11"/>
                <a:gd name="T26" fmla="*/ 6 w 8"/>
                <a:gd name="T27" fmla="*/ 10 h 11"/>
                <a:gd name="T28" fmla="*/ 4 w 8"/>
                <a:gd name="T29" fmla="*/ 10 h 11"/>
                <a:gd name="T30" fmla="*/ 3 w 8"/>
                <a:gd name="T31" fmla="*/ 10 h 11"/>
                <a:gd name="T32" fmla="*/ 3 w 8"/>
                <a:gd name="T33" fmla="*/ 10 h 11"/>
                <a:gd name="T34" fmla="*/ 3 w 8"/>
                <a:gd name="T35" fmla="*/ 8 h 11"/>
                <a:gd name="T36" fmla="*/ 1 w 8"/>
                <a:gd name="T37" fmla="*/ 6 h 11"/>
                <a:gd name="T38" fmla="*/ 1 w 8"/>
                <a:gd name="T39" fmla="*/ 5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
                <a:gd name="T61" fmla="*/ 0 h 11"/>
                <a:gd name="T62" fmla="*/ 8 w 8"/>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 h="11">
                  <a:moveTo>
                    <a:pt x="1" y="5"/>
                  </a:moveTo>
                  <a:lnTo>
                    <a:pt x="1" y="4"/>
                  </a:lnTo>
                  <a:lnTo>
                    <a:pt x="1" y="2"/>
                  </a:lnTo>
                  <a:lnTo>
                    <a:pt x="0" y="2"/>
                  </a:lnTo>
                  <a:lnTo>
                    <a:pt x="1" y="0"/>
                  </a:lnTo>
                  <a:lnTo>
                    <a:pt x="3" y="0"/>
                  </a:lnTo>
                  <a:lnTo>
                    <a:pt x="4" y="2"/>
                  </a:lnTo>
                  <a:lnTo>
                    <a:pt x="6" y="2"/>
                  </a:lnTo>
                  <a:lnTo>
                    <a:pt x="6" y="4"/>
                  </a:lnTo>
                  <a:lnTo>
                    <a:pt x="6" y="5"/>
                  </a:lnTo>
                  <a:lnTo>
                    <a:pt x="7" y="7"/>
                  </a:lnTo>
                  <a:lnTo>
                    <a:pt x="6" y="8"/>
                  </a:lnTo>
                  <a:lnTo>
                    <a:pt x="6" y="9"/>
                  </a:lnTo>
                  <a:lnTo>
                    <a:pt x="6" y="10"/>
                  </a:lnTo>
                  <a:lnTo>
                    <a:pt x="4" y="10"/>
                  </a:lnTo>
                  <a:lnTo>
                    <a:pt x="3" y="10"/>
                  </a:lnTo>
                  <a:lnTo>
                    <a:pt x="3" y="8"/>
                  </a:lnTo>
                  <a:lnTo>
                    <a:pt x="1" y="6"/>
                  </a:lnTo>
                  <a:lnTo>
                    <a:pt x="1" y="5"/>
                  </a:lnTo>
                </a:path>
              </a:pathLst>
            </a:custGeom>
            <a:solidFill>
              <a:srgbClr val="C0C0C0"/>
            </a:solidFill>
            <a:ln w="127000" cap="rnd">
              <a:noFill/>
              <a:round/>
              <a:headEnd/>
              <a:tailEnd/>
            </a:ln>
          </p:spPr>
          <p:txBody>
            <a:bodyPr>
              <a:prstTxWarp prst="textNoShape">
                <a:avLst/>
              </a:prstTxWarp>
            </a:bodyPr>
            <a:lstStyle/>
            <a:p>
              <a:endParaRPr lang="en-US"/>
            </a:p>
          </p:txBody>
        </p:sp>
        <p:sp>
          <p:nvSpPr>
            <p:cNvPr id="25732" name="Freeform 169"/>
            <p:cNvSpPr>
              <a:spLocks/>
            </p:cNvSpPr>
            <p:nvPr/>
          </p:nvSpPr>
          <p:spPr bwMode="auto">
            <a:xfrm>
              <a:off x="5124" y="2756"/>
              <a:ext cx="13" cy="16"/>
            </a:xfrm>
            <a:custGeom>
              <a:avLst/>
              <a:gdLst>
                <a:gd name="T0" fmla="*/ 1 w 13"/>
                <a:gd name="T1" fmla="*/ 8 h 16"/>
                <a:gd name="T2" fmla="*/ 0 w 13"/>
                <a:gd name="T3" fmla="*/ 6 h 16"/>
                <a:gd name="T4" fmla="*/ 0 w 13"/>
                <a:gd name="T5" fmla="*/ 4 h 16"/>
                <a:gd name="T6" fmla="*/ 1 w 13"/>
                <a:gd name="T7" fmla="*/ 2 h 16"/>
                <a:gd name="T8" fmla="*/ 4 w 13"/>
                <a:gd name="T9" fmla="*/ 1 h 16"/>
                <a:gd name="T10" fmla="*/ 7 w 13"/>
                <a:gd name="T11" fmla="*/ 0 h 16"/>
                <a:gd name="T12" fmla="*/ 9 w 13"/>
                <a:gd name="T13" fmla="*/ 2 h 16"/>
                <a:gd name="T14" fmla="*/ 11 w 13"/>
                <a:gd name="T15" fmla="*/ 3 h 16"/>
                <a:gd name="T16" fmla="*/ 11 w 13"/>
                <a:gd name="T17" fmla="*/ 5 h 16"/>
                <a:gd name="T18" fmla="*/ 12 w 13"/>
                <a:gd name="T19" fmla="*/ 8 h 16"/>
                <a:gd name="T20" fmla="*/ 12 w 13"/>
                <a:gd name="T21" fmla="*/ 9 h 16"/>
                <a:gd name="T22" fmla="*/ 11 w 13"/>
                <a:gd name="T23" fmla="*/ 11 h 16"/>
                <a:gd name="T24" fmla="*/ 11 w 13"/>
                <a:gd name="T25" fmla="*/ 13 h 16"/>
                <a:gd name="T26" fmla="*/ 11 w 13"/>
                <a:gd name="T27" fmla="*/ 14 h 16"/>
                <a:gd name="T28" fmla="*/ 8 w 13"/>
                <a:gd name="T29" fmla="*/ 15 h 16"/>
                <a:gd name="T30" fmla="*/ 5 w 13"/>
                <a:gd name="T31" fmla="*/ 15 h 16"/>
                <a:gd name="T32" fmla="*/ 3 w 13"/>
                <a:gd name="T33" fmla="*/ 15 h 16"/>
                <a:gd name="T34" fmla="*/ 1 w 13"/>
                <a:gd name="T35" fmla="*/ 13 h 16"/>
                <a:gd name="T36" fmla="*/ 0 w 13"/>
                <a:gd name="T37" fmla="*/ 9 h 16"/>
                <a:gd name="T38" fmla="*/ 1 w 13"/>
                <a:gd name="T39" fmla="*/ 8 h 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
                <a:gd name="T61" fmla="*/ 0 h 16"/>
                <a:gd name="T62" fmla="*/ 13 w 13"/>
                <a:gd name="T63" fmla="*/ 16 h 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 h="16">
                  <a:moveTo>
                    <a:pt x="1" y="8"/>
                  </a:moveTo>
                  <a:lnTo>
                    <a:pt x="0" y="6"/>
                  </a:lnTo>
                  <a:lnTo>
                    <a:pt x="0" y="4"/>
                  </a:lnTo>
                  <a:lnTo>
                    <a:pt x="1" y="2"/>
                  </a:lnTo>
                  <a:lnTo>
                    <a:pt x="4" y="1"/>
                  </a:lnTo>
                  <a:lnTo>
                    <a:pt x="7" y="0"/>
                  </a:lnTo>
                  <a:lnTo>
                    <a:pt x="9" y="2"/>
                  </a:lnTo>
                  <a:lnTo>
                    <a:pt x="11" y="3"/>
                  </a:lnTo>
                  <a:lnTo>
                    <a:pt x="11" y="5"/>
                  </a:lnTo>
                  <a:lnTo>
                    <a:pt x="12" y="8"/>
                  </a:lnTo>
                  <a:lnTo>
                    <a:pt x="12" y="9"/>
                  </a:lnTo>
                  <a:lnTo>
                    <a:pt x="11" y="11"/>
                  </a:lnTo>
                  <a:lnTo>
                    <a:pt x="11" y="13"/>
                  </a:lnTo>
                  <a:lnTo>
                    <a:pt x="11" y="14"/>
                  </a:lnTo>
                  <a:lnTo>
                    <a:pt x="8" y="15"/>
                  </a:lnTo>
                  <a:lnTo>
                    <a:pt x="5" y="15"/>
                  </a:lnTo>
                  <a:lnTo>
                    <a:pt x="3" y="15"/>
                  </a:lnTo>
                  <a:lnTo>
                    <a:pt x="1" y="13"/>
                  </a:lnTo>
                  <a:lnTo>
                    <a:pt x="0" y="9"/>
                  </a:lnTo>
                  <a:lnTo>
                    <a:pt x="1" y="8"/>
                  </a:lnTo>
                </a:path>
              </a:pathLst>
            </a:custGeom>
            <a:noFill/>
            <a:ln w="12700" cap="rnd">
              <a:solidFill>
                <a:srgbClr val="000000"/>
              </a:solidFill>
              <a:round/>
              <a:headEnd/>
              <a:tailEnd/>
            </a:ln>
          </p:spPr>
          <p:txBody>
            <a:bodyPr>
              <a:prstTxWarp prst="textNoShape">
                <a:avLst/>
              </a:prstTxWarp>
            </a:bodyPr>
            <a:lstStyle/>
            <a:p>
              <a:endParaRPr lang="en-US"/>
            </a:p>
          </p:txBody>
        </p:sp>
        <p:sp>
          <p:nvSpPr>
            <p:cNvPr id="25733" name="Freeform 170"/>
            <p:cNvSpPr>
              <a:spLocks/>
            </p:cNvSpPr>
            <p:nvPr/>
          </p:nvSpPr>
          <p:spPr bwMode="auto">
            <a:xfrm>
              <a:off x="5124" y="2759"/>
              <a:ext cx="4" cy="2"/>
            </a:xfrm>
            <a:custGeom>
              <a:avLst/>
              <a:gdLst>
                <a:gd name="T0" fmla="*/ 0 w 4"/>
                <a:gd name="T1" fmla="*/ 1 h 2"/>
                <a:gd name="T2" fmla="*/ 0 w 4"/>
                <a:gd name="T3" fmla="*/ 1 h 2"/>
                <a:gd name="T4" fmla="*/ 0 w 4"/>
                <a:gd name="T5" fmla="*/ 1 h 2"/>
                <a:gd name="T6" fmla="*/ 0 w 4"/>
                <a:gd name="T7" fmla="*/ 1 h 2"/>
                <a:gd name="T8" fmla="*/ 0 w 4"/>
                <a:gd name="T9" fmla="*/ 0 h 2"/>
                <a:gd name="T10" fmla="*/ 0 w 4"/>
                <a:gd name="T11" fmla="*/ 0 h 2"/>
                <a:gd name="T12" fmla="*/ 3 w 4"/>
                <a:gd name="T13" fmla="*/ 1 h 2"/>
                <a:gd name="T14" fmla="*/ 3 w 4"/>
                <a:gd name="T15" fmla="*/ 1 h 2"/>
                <a:gd name="T16" fmla="*/ 3 w 4"/>
                <a:gd name="T17" fmla="*/ 1 h 2"/>
                <a:gd name="T18" fmla="*/ 2 w 4"/>
                <a:gd name="T19" fmla="*/ 1 h 2"/>
                <a:gd name="T20" fmla="*/ 2 w 4"/>
                <a:gd name="T21" fmla="*/ 1 h 2"/>
                <a:gd name="T22" fmla="*/ 3 w 4"/>
                <a:gd name="T23" fmla="*/ 1 h 2"/>
                <a:gd name="T24" fmla="*/ 3 w 4"/>
                <a:gd name="T25" fmla="*/ 1 h 2"/>
                <a:gd name="T26" fmla="*/ 2 w 4"/>
                <a:gd name="T27" fmla="*/ 1 h 2"/>
                <a:gd name="T28" fmla="*/ 2 w 4"/>
                <a:gd name="T29" fmla="*/ 1 h 2"/>
                <a:gd name="T30" fmla="*/ 2 w 4"/>
                <a:gd name="T31" fmla="*/ 1 h 2"/>
                <a:gd name="T32" fmla="*/ 2 w 4"/>
                <a:gd name="T33" fmla="*/ 1 h 2"/>
                <a:gd name="T34" fmla="*/ 2 w 4"/>
                <a:gd name="T35" fmla="*/ 1 h 2"/>
                <a:gd name="T36" fmla="*/ 2 w 4"/>
                <a:gd name="T37" fmla="*/ 1 h 2"/>
                <a:gd name="T38" fmla="*/ 2 w 4"/>
                <a:gd name="T39" fmla="*/ 1 h 2"/>
                <a:gd name="T40" fmla="*/ 2 w 4"/>
                <a:gd name="T41" fmla="*/ 1 h 2"/>
                <a:gd name="T42" fmla="*/ 2 w 4"/>
                <a:gd name="T43" fmla="*/ 1 h 2"/>
                <a:gd name="T44" fmla="*/ 2 w 4"/>
                <a:gd name="T45" fmla="*/ 1 h 2"/>
                <a:gd name="T46" fmla="*/ 2 w 4"/>
                <a:gd name="T47" fmla="*/ 1 h 2"/>
                <a:gd name="T48" fmla="*/ 2 w 4"/>
                <a:gd name="T49" fmla="*/ 1 h 2"/>
                <a:gd name="T50" fmla="*/ 0 w 4"/>
                <a:gd name="T51" fmla="*/ 1 h 2"/>
                <a:gd name="T52" fmla="*/ 0 w 4"/>
                <a:gd name="T53" fmla="*/ 1 h 2"/>
                <a:gd name="T54" fmla="*/ 0 w 4"/>
                <a:gd name="T55" fmla="*/ 1 h 2"/>
                <a:gd name="T56" fmla="*/ 0 w 4"/>
                <a:gd name="T57" fmla="*/ 1 h 2"/>
                <a:gd name="T58" fmla="*/ 0 w 4"/>
                <a:gd name="T59" fmla="*/ 1 h 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
                <a:gd name="T91" fmla="*/ 0 h 2"/>
                <a:gd name="T92" fmla="*/ 4 w 4"/>
                <a:gd name="T93" fmla="*/ 2 h 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 h="2">
                  <a:moveTo>
                    <a:pt x="0" y="1"/>
                  </a:moveTo>
                  <a:lnTo>
                    <a:pt x="0" y="1"/>
                  </a:lnTo>
                  <a:lnTo>
                    <a:pt x="0" y="0"/>
                  </a:lnTo>
                  <a:lnTo>
                    <a:pt x="3" y="1"/>
                  </a:lnTo>
                  <a:lnTo>
                    <a:pt x="2" y="1"/>
                  </a:lnTo>
                  <a:lnTo>
                    <a:pt x="3" y="1"/>
                  </a:lnTo>
                  <a:lnTo>
                    <a:pt x="2" y="1"/>
                  </a:lnTo>
                  <a:lnTo>
                    <a:pt x="0"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5734" name="Freeform 171"/>
            <p:cNvSpPr>
              <a:spLocks/>
            </p:cNvSpPr>
            <p:nvPr/>
          </p:nvSpPr>
          <p:spPr bwMode="auto">
            <a:xfrm>
              <a:off x="5112" y="2764"/>
              <a:ext cx="8" cy="14"/>
            </a:xfrm>
            <a:custGeom>
              <a:avLst/>
              <a:gdLst>
                <a:gd name="T0" fmla="*/ 0 w 8"/>
                <a:gd name="T1" fmla="*/ 2 h 14"/>
                <a:gd name="T2" fmla="*/ 0 w 8"/>
                <a:gd name="T3" fmla="*/ 0 h 14"/>
                <a:gd name="T4" fmla="*/ 0 w 8"/>
                <a:gd name="T5" fmla="*/ 0 h 14"/>
                <a:gd name="T6" fmla="*/ 1 w 8"/>
                <a:gd name="T7" fmla="*/ 2 h 14"/>
                <a:gd name="T8" fmla="*/ 1 w 8"/>
                <a:gd name="T9" fmla="*/ 3 h 14"/>
                <a:gd name="T10" fmla="*/ 3 w 8"/>
                <a:gd name="T11" fmla="*/ 6 h 14"/>
                <a:gd name="T12" fmla="*/ 3 w 8"/>
                <a:gd name="T13" fmla="*/ 8 h 14"/>
                <a:gd name="T14" fmla="*/ 4 w 8"/>
                <a:gd name="T15" fmla="*/ 11 h 14"/>
                <a:gd name="T16" fmla="*/ 4 w 8"/>
                <a:gd name="T17" fmla="*/ 11 h 14"/>
                <a:gd name="T18" fmla="*/ 6 w 8"/>
                <a:gd name="T19" fmla="*/ 11 h 14"/>
                <a:gd name="T20" fmla="*/ 7 w 8"/>
                <a:gd name="T21" fmla="*/ 11 h 14"/>
                <a:gd name="T22" fmla="*/ 6 w 8"/>
                <a:gd name="T23" fmla="*/ 11 h 14"/>
                <a:gd name="T24" fmla="*/ 4 w 8"/>
                <a:gd name="T25" fmla="*/ 11 h 14"/>
                <a:gd name="T26" fmla="*/ 4 w 8"/>
                <a:gd name="T27" fmla="*/ 13 h 14"/>
                <a:gd name="T28" fmla="*/ 4 w 8"/>
                <a:gd name="T29" fmla="*/ 11 h 14"/>
                <a:gd name="T30" fmla="*/ 3 w 8"/>
                <a:gd name="T31" fmla="*/ 11 h 14"/>
                <a:gd name="T32" fmla="*/ 1 w 8"/>
                <a:gd name="T33" fmla="*/ 8 h 14"/>
                <a:gd name="T34" fmla="*/ 1 w 8"/>
                <a:gd name="T35" fmla="*/ 6 h 14"/>
                <a:gd name="T36" fmla="*/ 0 w 8"/>
                <a:gd name="T37" fmla="*/ 2 h 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
                <a:gd name="T58" fmla="*/ 0 h 14"/>
                <a:gd name="T59" fmla="*/ 8 w 8"/>
                <a:gd name="T60" fmla="*/ 14 h 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 h="14">
                  <a:moveTo>
                    <a:pt x="0" y="2"/>
                  </a:moveTo>
                  <a:lnTo>
                    <a:pt x="0" y="0"/>
                  </a:lnTo>
                  <a:lnTo>
                    <a:pt x="1" y="2"/>
                  </a:lnTo>
                  <a:lnTo>
                    <a:pt x="1" y="3"/>
                  </a:lnTo>
                  <a:lnTo>
                    <a:pt x="3" y="6"/>
                  </a:lnTo>
                  <a:lnTo>
                    <a:pt x="3" y="8"/>
                  </a:lnTo>
                  <a:lnTo>
                    <a:pt x="4" y="11"/>
                  </a:lnTo>
                  <a:lnTo>
                    <a:pt x="6" y="11"/>
                  </a:lnTo>
                  <a:lnTo>
                    <a:pt x="7" y="11"/>
                  </a:lnTo>
                  <a:lnTo>
                    <a:pt x="6" y="11"/>
                  </a:lnTo>
                  <a:lnTo>
                    <a:pt x="4" y="11"/>
                  </a:lnTo>
                  <a:lnTo>
                    <a:pt x="4" y="13"/>
                  </a:lnTo>
                  <a:lnTo>
                    <a:pt x="4" y="11"/>
                  </a:lnTo>
                  <a:lnTo>
                    <a:pt x="3" y="11"/>
                  </a:lnTo>
                  <a:lnTo>
                    <a:pt x="1" y="8"/>
                  </a:lnTo>
                  <a:lnTo>
                    <a:pt x="1" y="6"/>
                  </a:lnTo>
                  <a:lnTo>
                    <a:pt x="0" y="2"/>
                  </a:lnTo>
                </a:path>
              </a:pathLst>
            </a:custGeom>
            <a:solidFill>
              <a:srgbClr val="FFFFFF"/>
            </a:solidFill>
            <a:ln w="127000" cap="rnd">
              <a:noFill/>
              <a:round/>
              <a:headEnd/>
              <a:tailEnd/>
            </a:ln>
          </p:spPr>
          <p:txBody>
            <a:bodyPr>
              <a:prstTxWarp prst="textNoShape">
                <a:avLst/>
              </a:prstTxWarp>
            </a:bodyPr>
            <a:lstStyle/>
            <a:p>
              <a:endParaRPr lang="en-US"/>
            </a:p>
          </p:txBody>
        </p:sp>
        <p:sp>
          <p:nvSpPr>
            <p:cNvPr id="25735" name="Freeform 172"/>
            <p:cNvSpPr>
              <a:spLocks/>
            </p:cNvSpPr>
            <p:nvPr/>
          </p:nvSpPr>
          <p:spPr bwMode="auto">
            <a:xfrm>
              <a:off x="5111" y="2763"/>
              <a:ext cx="14" cy="18"/>
            </a:xfrm>
            <a:custGeom>
              <a:avLst/>
              <a:gdLst>
                <a:gd name="T0" fmla="*/ 1 w 14"/>
                <a:gd name="T1" fmla="*/ 2 h 18"/>
                <a:gd name="T2" fmla="*/ 0 w 14"/>
                <a:gd name="T3" fmla="*/ 1 h 18"/>
                <a:gd name="T4" fmla="*/ 3 w 14"/>
                <a:gd name="T5" fmla="*/ 1 h 18"/>
                <a:gd name="T6" fmla="*/ 5 w 14"/>
                <a:gd name="T7" fmla="*/ 0 h 18"/>
                <a:gd name="T8" fmla="*/ 7 w 14"/>
                <a:gd name="T9" fmla="*/ 2 h 18"/>
                <a:gd name="T10" fmla="*/ 7 w 14"/>
                <a:gd name="T11" fmla="*/ 5 h 18"/>
                <a:gd name="T12" fmla="*/ 5 w 14"/>
                <a:gd name="T13" fmla="*/ 9 h 18"/>
                <a:gd name="T14" fmla="*/ 5 w 14"/>
                <a:gd name="T15" fmla="*/ 11 h 18"/>
                <a:gd name="T16" fmla="*/ 9 w 14"/>
                <a:gd name="T17" fmla="*/ 13 h 18"/>
                <a:gd name="T18" fmla="*/ 10 w 14"/>
                <a:gd name="T19" fmla="*/ 15 h 18"/>
                <a:gd name="T20" fmla="*/ 13 w 14"/>
                <a:gd name="T21" fmla="*/ 16 h 18"/>
                <a:gd name="T22" fmla="*/ 10 w 14"/>
                <a:gd name="T23" fmla="*/ 16 h 18"/>
                <a:gd name="T24" fmla="*/ 8 w 14"/>
                <a:gd name="T25" fmla="*/ 17 h 18"/>
                <a:gd name="T26" fmla="*/ 5 w 14"/>
                <a:gd name="T27" fmla="*/ 15 h 18"/>
                <a:gd name="T28" fmla="*/ 4 w 14"/>
                <a:gd name="T29" fmla="*/ 14 h 18"/>
                <a:gd name="T30" fmla="*/ 4 w 14"/>
                <a:gd name="T31" fmla="*/ 12 h 18"/>
                <a:gd name="T32" fmla="*/ 3 w 14"/>
                <a:gd name="T33" fmla="*/ 9 h 18"/>
                <a:gd name="T34" fmla="*/ 1 w 14"/>
                <a:gd name="T35" fmla="*/ 2 h 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
                <a:gd name="T55" fmla="*/ 0 h 18"/>
                <a:gd name="T56" fmla="*/ 14 w 14"/>
                <a:gd name="T57" fmla="*/ 18 h 1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 h="18">
                  <a:moveTo>
                    <a:pt x="1" y="2"/>
                  </a:moveTo>
                  <a:lnTo>
                    <a:pt x="0" y="1"/>
                  </a:lnTo>
                  <a:lnTo>
                    <a:pt x="3" y="1"/>
                  </a:lnTo>
                  <a:lnTo>
                    <a:pt x="5" y="0"/>
                  </a:lnTo>
                  <a:lnTo>
                    <a:pt x="7" y="2"/>
                  </a:lnTo>
                  <a:lnTo>
                    <a:pt x="7" y="5"/>
                  </a:lnTo>
                  <a:lnTo>
                    <a:pt x="5" y="9"/>
                  </a:lnTo>
                  <a:lnTo>
                    <a:pt x="5" y="11"/>
                  </a:lnTo>
                  <a:lnTo>
                    <a:pt x="9" y="13"/>
                  </a:lnTo>
                  <a:lnTo>
                    <a:pt x="10" y="15"/>
                  </a:lnTo>
                  <a:lnTo>
                    <a:pt x="13" y="16"/>
                  </a:lnTo>
                  <a:lnTo>
                    <a:pt x="10" y="16"/>
                  </a:lnTo>
                  <a:lnTo>
                    <a:pt x="8" y="17"/>
                  </a:lnTo>
                  <a:lnTo>
                    <a:pt x="5" y="15"/>
                  </a:lnTo>
                  <a:lnTo>
                    <a:pt x="4" y="14"/>
                  </a:lnTo>
                  <a:lnTo>
                    <a:pt x="4" y="12"/>
                  </a:lnTo>
                  <a:lnTo>
                    <a:pt x="3" y="9"/>
                  </a:lnTo>
                  <a:lnTo>
                    <a:pt x="1" y="2"/>
                  </a:lnTo>
                </a:path>
              </a:pathLst>
            </a:custGeom>
            <a:noFill/>
            <a:ln w="12700" cap="rnd">
              <a:solidFill>
                <a:srgbClr val="000000"/>
              </a:solidFill>
              <a:round/>
              <a:headEnd/>
              <a:tailEnd/>
            </a:ln>
          </p:spPr>
          <p:txBody>
            <a:bodyPr>
              <a:prstTxWarp prst="textNoShape">
                <a:avLst/>
              </a:prstTxWarp>
            </a:bodyPr>
            <a:lstStyle/>
            <a:p>
              <a:endParaRPr lang="en-US"/>
            </a:p>
          </p:txBody>
        </p:sp>
        <p:sp>
          <p:nvSpPr>
            <p:cNvPr id="25736" name="Freeform 173"/>
            <p:cNvSpPr>
              <a:spLocks/>
            </p:cNvSpPr>
            <p:nvPr/>
          </p:nvSpPr>
          <p:spPr bwMode="auto">
            <a:xfrm>
              <a:off x="5117" y="2765"/>
              <a:ext cx="4" cy="8"/>
            </a:xfrm>
            <a:custGeom>
              <a:avLst/>
              <a:gdLst>
                <a:gd name="T0" fmla="*/ 0 w 4"/>
                <a:gd name="T1" fmla="*/ 0 h 8"/>
                <a:gd name="T2" fmla="*/ 0 w 4"/>
                <a:gd name="T3" fmla="*/ 1 h 8"/>
                <a:gd name="T4" fmla="*/ 0 w 4"/>
                <a:gd name="T5" fmla="*/ 2 h 8"/>
                <a:gd name="T6" fmla="*/ 0 w 4"/>
                <a:gd name="T7" fmla="*/ 3 h 8"/>
                <a:gd name="T8" fmla="*/ 2 w 4"/>
                <a:gd name="T9" fmla="*/ 4 h 8"/>
                <a:gd name="T10" fmla="*/ 2 w 4"/>
                <a:gd name="T11" fmla="*/ 5 h 8"/>
                <a:gd name="T12" fmla="*/ 2 w 4"/>
                <a:gd name="T13" fmla="*/ 6 h 8"/>
                <a:gd name="T14" fmla="*/ 3 w 4"/>
                <a:gd name="T15" fmla="*/ 7 h 8"/>
                <a:gd name="T16" fmla="*/ 3 w 4"/>
                <a:gd name="T17" fmla="*/ 7 h 8"/>
                <a:gd name="T18" fmla="*/ 3 w 4"/>
                <a:gd name="T19" fmla="*/ 7 h 8"/>
                <a:gd name="T20" fmla="*/ 2 w 4"/>
                <a:gd name="T21" fmla="*/ 7 h 8"/>
                <a:gd name="T22" fmla="*/ 2 w 4"/>
                <a:gd name="T23" fmla="*/ 7 h 8"/>
                <a:gd name="T24" fmla="*/ 2 w 4"/>
                <a:gd name="T25" fmla="*/ 6 h 8"/>
                <a:gd name="T26" fmla="*/ 2 w 4"/>
                <a:gd name="T27" fmla="*/ 5 h 8"/>
                <a:gd name="T28" fmla="*/ 2 w 4"/>
                <a:gd name="T29" fmla="*/ 4 h 8"/>
                <a:gd name="T30" fmla="*/ 0 w 4"/>
                <a:gd name="T31" fmla="*/ 2 h 8"/>
                <a:gd name="T32" fmla="*/ 0 w 4"/>
                <a:gd name="T33" fmla="*/ 1 h 8"/>
                <a:gd name="T34" fmla="*/ 0 w 4"/>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
                <a:gd name="T55" fmla="*/ 0 h 8"/>
                <a:gd name="T56" fmla="*/ 4 w 4"/>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 h="8">
                  <a:moveTo>
                    <a:pt x="0" y="0"/>
                  </a:moveTo>
                  <a:lnTo>
                    <a:pt x="0" y="1"/>
                  </a:lnTo>
                  <a:lnTo>
                    <a:pt x="0" y="2"/>
                  </a:lnTo>
                  <a:lnTo>
                    <a:pt x="0" y="3"/>
                  </a:lnTo>
                  <a:lnTo>
                    <a:pt x="2" y="4"/>
                  </a:lnTo>
                  <a:lnTo>
                    <a:pt x="2" y="5"/>
                  </a:lnTo>
                  <a:lnTo>
                    <a:pt x="2" y="6"/>
                  </a:lnTo>
                  <a:lnTo>
                    <a:pt x="3" y="7"/>
                  </a:lnTo>
                  <a:lnTo>
                    <a:pt x="2" y="7"/>
                  </a:lnTo>
                  <a:lnTo>
                    <a:pt x="2" y="6"/>
                  </a:lnTo>
                  <a:lnTo>
                    <a:pt x="2" y="5"/>
                  </a:lnTo>
                  <a:lnTo>
                    <a:pt x="2" y="4"/>
                  </a:lnTo>
                  <a:lnTo>
                    <a:pt x="0" y="2"/>
                  </a:lnTo>
                  <a:lnTo>
                    <a:pt x="0" y="1"/>
                  </a:lnTo>
                  <a:lnTo>
                    <a:pt x="0" y="0"/>
                  </a:lnTo>
                </a:path>
              </a:pathLst>
            </a:custGeom>
            <a:solidFill>
              <a:srgbClr val="808080"/>
            </a:solidFill>
            <a:ln w="127000" cap="rnd">
              <a:noFill/>
              <a:round/>
              <a:headEnd/>
              <a:tailEnd/>
            </a:ln>
          </p:spPr>
          <p:txBody>
            <a:bodyPr>
              <a:prstTxWarp prst="textNoShape">
                <a:avLst/>
              </a:prstTxWarp>
            </a:bodyPr>
            <a:lstStyle/>
            <a:p>
              <a:endParaRPr lang="en-US"/>
            </a:p>
          </p:txBody>
        </p:sp>
        <p:sp>
          <p:nvSpPr>
            <p:cNvPr id="25737" name="Freeform 174"/>
            <p:cNvSpPr>
              <a:spLocks/>
            </p:cNvSpPr>
            <p:nvPr/>
          </p:nvSpPr>
          <p:spPr bwMode="auto">
            <a:xfrm>
              <a:off x="5101" y="2771"/>
              <a:ext cx="5" cy="13"/>
            </a:xfrm>
            <a:custGeom>
              <a:avLst/>
              <a:gdLst>
                <a:gd name="T0" fmla="*/ 4 w 5"/>
                <a:gd name="T1" fmla="*/ 0 h 13"/>
                <a:gd name="T2" fmla="*/ 4 w 5"/>
                <a:gd name="T3" fmla="*/ 0 h 13"/>
                <a:gd name="T4" fmla="*/ 4 w 5"/>
                <a:gd name="T5" fmla="*/ 2 h 13"/>
                <a:gd name="T6" fmla="*/ 1 w 5"/>
                <a:gd name="T7" fmla="*/ 2 h 13"/>
                <a:gd name="T8" fmla="*/ 1 w 5"/>
                <a:gd name="T9" fmla="*/ 5 h 13"/>
                <a:gd name="T10" fmla="*/ 0 w 5"/>
                <a:gd name="T11" fmla="*/ 5 h 13"/>
                <a:gd name="T12" fmla="*/ 1 w 5"/>
                <a:gd name="T13" fmla="*/ 9 h 13"/>
                <a:gd name="T14" fmla="*/ 1 w 5"/>
                <a:gd name="T15" fmla="*/ 12 h 13"/>
                <a:gd name="T16" fmla="*/ 0 60000 65536"/>
                <a:gd name="T17" fmla="*/ 0 60000 65536"/>
                <a:gd name="T18" fmla="*/ 0 60000 65536"/>
                <a:gd name="T19" fmla="*/ 0 60000 65536"/>
                <a:gd name="T20" fmla="*/ 0 60000 65536"/>
                <a:gd name="T21" fmla="*/ 0 60000 65536"/>
                <a:gd name="T22" fmla="*/ 0 60000 65536"/>
                <a:gd name="T23" fmla="*/ 0 60000 65536"/>
                <a:gd name="T24" fmla="*/ 0 w 5"/>
                <a:gd name="T25" fmla="*/ 0 h 13"/>
                <a:gd name="T26" fmla="*/ 5 w 5"/>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 h="13">
                  <a:moveTo>
                    <a:pt x="4" y="0"/>
                  </a:moveTo>
                  <a:lnTo>
                    <a:pt x="4" y="0"/>
                  </a:lnTo>
                  <a:lnTo>
                    <a:pt x="4" y="2"/>
                  </a:lnTo>
                  <a:lnTo>
                    <a:pt x="1" y="2"/>
                  </a:lnTo>
                  <a:lnTo>
                    <a:pt x="1" y="5"/>
                  </a:lnTo>
                  <a:lnTo>
                    <a:pt x="0" y="5"/>
                  </a:lnTo>
                  <a:lnTo>
                    <a:pt x="1" y="9"/>
                  </a:lnTo>
                  <a:lnTo>
                    <a:pt x="1" y="12"/>
                  </a:lnTo>
                </a:path>
              </a:pathLst>
            </a:custGeom>
            <a:noFill/>
            <a:ln w="12700" cap="rnd">
              <a:solidFill>
                <a:srgbClr val="000000"/>
              </a:solidFill>
              <a:round/>
              <a:headEnd/>
              <a:tailEnd/>
            </a:ln>
          </p:spPr>
          <p:txBody>
            <a:bodyPr>
              <a:prstTxWarp prst="textNoShape">
                <a:avLst/>
              </a:prstTxWarp>
            </a:bodyPr>
            <a:lstStyle/>
            <a:p>
              <a:endParaRPr lang="en-US"/>
            </a:p>
          </p:txBody>
        </p:sp>
        <p:sp>
          <p:nvSpPr>
            <p:cNvPr id="25738" name="Freeform 175"/>
            <p:cNvSpPr>
              <a:spLocks/>
            </p:cNvSpPr>
            <p:nvPr/>
          </p:nvSpPr>
          <p:spPr bwMode="auto">
            <a:xfrm>
              <a:off x="4609" y="2992"/>
              <a:ext cx="43" cy="13"/>
            </a:xfrm>
            <a:custGeom>
              <a:avLst/>
              <a:gdLst>
                <a:gd name="T0" fmla="*/ 15 w 43"/>
                <a:gd name="T1" fmla="*/ 12 h 13"/>
                <a:gd name="T2" fmla="*/ 14 w 43"/>
                <a:gd name="T3" fmla="*/ 9 h 13"/>
                <a:gd name="T4" fmla="*/ 11 w 43"/>
                <a:gd name="T5" fmla="*/ 10 h 13"/>
                <a:gd name="T6" fmla="*/ 8 w 43"/>
                <a:gd name="T7" fmla="*/ 10 h 13"/>
                <a:gd name="T8" fmla="*/ 7 w 43"/>
                <a:gd name="T9" fmla="*/ 10 h 13"/>
                <a:gd name="T10" fmla="*/ 7 w 43"/>
                <a:gd name="T11" fmla="*/ 8 h 13"/>
                <a:gd name="T12" fmla="*/ 4 w 43"/>
                <a:gd name="T13" fmla="*/ 8 h 13"/>
                <a:gd name="T14" fmla="*/ 4 w 43"/>
                <a:gd name="T15" fmla="*/ 8 h 13"/>
                <a:gd name="T16" fmla="*/ 1 w 43"/>
                <a:gd name="T17" fmla="*/ 8 h 13"/>
                <a:gd name="T18" fmla="*/ 1 w 43"/>
                <a:gd name="T19" fmla="*/ 8 h 13"/>
                <a:gd name="T20" fmla="*/ 0 w 43"/>
                <a:gd name="T21" fmla="*/ 6 h 13"/>
                <a:gd name="T22" fmla="*/ 0 w 43"/>
                <a:gd name="T23" fmla="*/ 5 h 13"/>
                <a:gd name="T24" fmla="*/ 3 w 43"/>
                <a:gd name="T25" fmla="*/ 3 h 13"/>
                <a:gd name="T26" fmla="*/ 5 w 43"/>
                <a:gd name="T27" fmla="*/ 3 h 13"/>
                <a:gd name="T28" fmla="*/ 7 w 43"/>
                <a:gd name="T29" fmla="*/ 3 h 13"/>
                <a:gd name="T30" fmla="*/ 9 w 43"/>
                <a:gd name="T31" fmla="*/ 3 h 13"/>
                <a:gd name="T32" fmla="*/ 12 w 43"/>
                <a:gd name="T33" fmla="*/ 2 h 13"/>
                <a:gd name="T34" fmla="*/ 15 w 43"/>
                <a:gd name="T35" fmla="*/ 2 h 13"/>
                <a:gd name="T36" fmla="*/ 19 w 43"/>
                <a:gd name="T37" fmla="*/ 2 h 13"/>
                <a:gd name="T38" fmla="*/ 22 w 43"/>
                <a:gd name="T39" fmla="*/ 2 h 13"/>
                <a:gd name="T40" fmla="*/ 24 w 43"/>
                <a:gd name="T41" fmla="*/ 2 h 13"/>
                <a:gd name="T42" fmla="*/ 28 w 43"/>
                <a:gd name="T43" fmla="*/ 1 h 13"/>
                <a:gd name="T44" fmla="*/ 31 w 43"/>
                <a:gd name="T45" fmla="*/ 1 h 13"/>
                <a:gd name="T46" fmla="*/ 33 w 43"/>
                <a:gd name="T47" fmla="*/ 1 h 13"/>
                <a:gd name="T48" fmla="*/ 35 w 43"/>
                <a:gd name="T49" fmla="*/ 0 h 13"/>
                <a:gd name="T50" fmla="*/ 38 w 43"/>
                <a:gd name="T51" fmla="*/ 0 h 13"/>
                <a:gd name="T52" fmla="*/ 41 w 43"/>
                <a:gd name="T53" fmla="*/ 0 h 13"/>
                <a:gd name="T54" fmla="*/ 42 w 43"/>
                <a:gd name="T55" fmla="*/ 5 h 13"/>
                <a:gd name="T56" fmla="*/ 39 w 43"/>
                <a:gd name="T57" fmla="*/ 5 h 13"/>
                <a:gd name="T58" fmla="*/ 39 w 43"/>
                <a:gd name="T59" fmla="*/ 7 h 13"/>
                <a:gd name="T60" fmla="*/ 39 w 43"/>
                <a:gd name="T61" fmla="*/ 8 h 13"/>
                <a:gd name="T62" fmla="*/ 41 w 43"/>
                <a:gd name="T63" fmla="*/ 9 h 13"/>
                <a:gd name="T64" fmla="*/ 34 w 43"/>
                <a:gd name="T65" fmla="*/ 11 h 13"/>
                <a:gd name="T66" fmla="*/ 33 w 43"/>
                <a:gd name="T67" fmla="*/ 8 h 13"/>
                <a:gd name="T68" fmla="*/ 33 w 43"/>
                <a:gd name="T69" fmla="*/ 8 h 13"/>
                <a:gd name="T70" fmla="*/ 33 w 43"/>
                <a:gd name="T71" fmla="*/ 6 h 13"/>
                <a:gd name="T72" fmla="*/ 30 w 43"/>
                <a:gd name="T73" fmla="*/ 6 h 13"/>
                <a:gd name="T74" fmla="*/ 27 w 43"/>
                <a:gd name="T75" fmla="*/ 6 h 13"/>
                <a:gd name="T76" fmla="*/ 26 w 43"/>
                <a:gd name="T77" fmla="*/ 7 h 13"/>
                <a:gd name="T78" fmla="*/ 23 w 43"/>
                <a:gd name="T79" fmla="*/ 7 h 13"/>
                <a:gd name="T80" fmla="*/ 20 w 43"/>
                <a:gd name="T81" fmla="*/ 7 h 13"/>
                <a:gd name="T82" fmla="*/ 20 w 43"/>
                <a:gd name="T83" fmla="*/ 8 h 13"/>
                <a:gd name="T84" fmla="*/ 20 w 43"/>
                <a:gd name="T85" fmla="*/ 9 h 13"/>
                <a:gd name="T86" fmla="*/ 22 w 43"/>
                <a:gd name="T87" fmla="*/ 11 h 13"/>
                <a:gd name="T88" fmla="*/ 22 w 43"/>
                <a:gd name="T89" fmla="*/ 11 h 13"/>
                <a:gd name="T90" fmla="*/ 15 w 43"/>
                <a:gd name="T91" fmla="*/ 12 h 1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3"/>
                <a:gd name="T139" fmla="*/ 0 h 13"/>
                <a:gd name="T140" fmla="*/ 43 w 43"/>
                <a:gd name="T141" fmla="*/ 13 h 1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3" h="13">
                  <a:moveTo>
                    <a:pt x="15" y="12"/>
                  </a:moveTo>
                  <a:lnTo>
                    <a:pt x="14" y="9"/>
                  </a:lnTo>
                  <a:lnTo>
                    <a:pt x="11" y="10"/>
                  </a:lnTo>
                  <a:lnTo>
                    <a:pt x="8" y="10"/>
                  </a:lnTo>
                  <a:lnTo>
                    <a:pt x="7" y="10"/>
                  </a:lnTo>
                  <a:lnTo>
                    <a:pt x="7" y="8"/>
                  </a:lnTo>
                  <a:lnTo>
                    <a:pt x="4" y="8"/>
                  </a:lnTo>
                  <a:lnTo>
                    <a:pt x="1" y="8"/>
                  </a:lnTo>
                  <a:lnTo>
                    <a:pt x="0" y="6"/>
                  </a:lnTo>
                  <a:lnTo>
                    <a:pt x="0" y="5"/>
                  </a:lnTo>
                  <a:lnTo>
                    <a:pt x="3" y="3"/>
                  </a:lnTo>
                  <a:lnTo>
                    <a:pt x="5" y="3"/>
                  </a:lnTo>
                  <a:lnTo>
                    <a:pt x="7" y="3"/>
                  </a:lnTo>
                  <a:lnTo>
                    <a:pt x="9" y="3"/>
                  </a:lnTo>
                  <a:lnTo>
                    <a:pt x="12" y="2"/>
                  </a:lnTo>
                  <a:lnTo>
                    <a:pt x="15" y="2"/>
                  </a:lnTo>
                  <a:lnTo>
                    <a:pt x="19" y="2"/>
                  </a:lnTo>
                  <a:lnTo>
                    <a:pt x="22" y="2"/>
                  </a:lnTo>
                  <a:lnTo>
                    <a:pt x="24" y="2"/>
                  </a:lnTo>
                  <a:lnTo>
                    <a:pt x="28" y="1"/>
                  </a:lnTo>
                  <a:lnTo>
                    <a:pt x="31" y="1"/>
                  </a:lnTo>
                  <a:lnTo>
                    <a:pt x="33" y="1"/>
                  </a:lnTo>
                  <a:lnTo>
                    <a:pt x="35" y="0"/>
                  </a:lnTo>
                  <a:lnTo>
                    <a:pt x="38" y="0"/>
                  </a:lnTo>
                  <a:lnTo>
                    <a:pt x="41" y="0"/>
                  </a:lnTo>
                  <a:lnTo>
                    <a:pt x="42" y="5"/>
                  </a:lnTo>
                  <a:lnTo>
                    <a:pt x="39" y="5"/>
                  </a:lnTo>
                  <a:lnTo>
                    <a:pt x="39" y="7"/>
                  </a:lnTo>
                  <a:lnTo>
                    <a:pt x="39" y="8"/>
                  </a:lnTo>
                  <a:lnTo>
                    <a:pt x="41" y="9"/>
                  </a:lnTo>
                  <a:lnTo>
                    <a:pt x="34" y="11"/>
                  </a:lnTo>
                  <a:lnTo>
                    <a:pt x="33" y="8"/>
                  </a:lnTo>
                  <a:lnTo>
                    <a:pt x="33" y="6"/>
                  </a:lnTo>
                  <a:lnTo>
                    <a:pt x="30" y="6"/>
                  </a:lnTo>
                  <a:lnTo>
                    <a:pt x="27" y="6"/>
                  </a:lnTo>
                  <a:lnTo>
                    <a:pt x="26" y="7"/>
                  </a:lnTo>
                  <a:lnTo>
                    <a:pt x="23" y="7"/>
                  </a:lnTo>
                  <a:lnTo>
                    <a:pt x="20" y="7"/>
                  </a:lnTo>
                  <a:lnTo>
                    <a:pt x="20" y="8"/>
                  </a:lnTo>
                  <a:lnTo>
                    <a:pt x="20" y="9"/>
                  </a:lnTo>
                  <a:lnTo>
                    <a:pt x="22" y="11"/>
                  </a:lnTo>
                  <a:lnTo>
                    <a:pt x="15" y="12"/>
                  </a:lnTo>
                </a:path>
              </a:pathLst>
            </a:custGeom>
            <a:solidFill>
              <a:srgbClr val="406666"/>
            </a:solidFill>
            <a:ln w="127000" cap="rnd">
              <a:noFill/>
              <a:round/>
              <a:headEnd/>
              <a:tailEnd/>
            </a:ln>
          </p:spPr>
          <p:txBody>
            <a:bodyPr>
              <a:prstTxWarp prst="textNoShape">
                <a:avLst/>
              </a:prstTxWarp>
            </a:bodyPr>
            <a:lstStyle/>
            <a:p>
              <a:endParaRPr lang="en-US"/>
            </a:p>
          </p:txBody>
        </p:sp>
        <p:sp>
          <p:nvSpPr>
            <p:cNvPr id="25739" name="Freeform 176"/>
            <p:cNvSpPr>
              <a:spLocks/>
            </p:cNvSpPr>
            <p:nvPr/>
          </p:nvSpPr>
          <p:spPr bwMode="auto">
            <a:xfrm>
              <a:off x="4608" y="2990"/>
              <a:ext cx="52" cy="19"/>
            </a:xfrm>
            <a:custGeom>
              <a:avLst/>
              <a:gdLst>
                <a:gd name="T0" fmla="*/ 16 w 52"/>
                <a:gd name="T1" fmla="*/ 18 h 19"/>
                <a:gd name="T2" fmla="*/ 15 w 52"/>
                <a:gd name="T3" fmla="*/ 12 h 19"/>
                <a:gd name="T4" fmla="*/ 12 w 52"/>
                <a:gd name="T5" fmla="*/ 13 h 19"/>
                <a:gd name="T6" fmla="*/ 11 w 52"/>
                <a:gd name="T7" fmla="*/ 13 h 19"/>
                <a:gd name="T8" fmla="*/ 7 w 52"/>
                <a:gd name="T9" fmla="*/ 13 h 19"/>
                <a:gd name="T10" fmla="*/ 3 w 52"/>
                <a:gd name="T11" fmla="*/ 12 h 19"/>
                <a:gd name="T12" fmla="*/ 3 w 52"/>
                <a:gd name="T13" fmla="*/ 11 h 19"/>
                <a:gd name="T14" fmla="*/ 0 w 52"/>
                <a:gd name="T15" fmla="*/ 9 h 19"/>
                <a:gd name="T16" fmla="*/ 1 w 52"/>
                <a:gd name="T17" fmla="*/ 8 h 19"/>
                <a:gd name="T18" fmla="*/ 1 w 52"/>
                <a:gd name="T19" fmla="*/ 6 h 19"/>
                <a:gd name="T20" fmla="*/ 4 w 52"/>
                <a:gd name="T21" fmla="*/ 5 h 19"/>
                <a:gd name="T22" fmla="*/ 8 w 52"/>
                <a:gd name="T23" fmla="*/ 5 h 19"/>
                <a:gd name="T24" fmla="*/ 9 w 52"/>
                <a:gd name="T25" fmla="*/ 5 h 19"/>
                <a:gd name="T26" fmla="*/ 12 w 52"/>
                <a:gd name="T27" fmla="*/ 4 h 19"/>
                <a:gd name="T28" fmla="*/ 16 w 52"/>
                <a:gd name="T29" fmla="*/ 4 h 19"/>
                <a:gd name="T30" fmla="*/ 19 w 52"/>
                <a:gd name="T31" fmla="*/ 4 h 19"/>
                <a:gd name="T32" fmla="*/ 21 w 52"/>
                <a:gd name="T33" fmla="*/ 4 h 19"/>
                <a:gd name="T34" fmla="*/ 24 w 52"/>
                <a:gd name="T35" fmla="*/ 4 h 19"/>
                <a:gd name="T36" fmla="*/ 30 w 52"/>
                <a:gd name="T37" fmla="*/ 3 h 19"/>
                <a:gd name="T38" fmla="*/ 32 w 52"/>
                <a:gd name="T39" fmla="*/ 3 h 19"/>
                <a:gd name="T40" fmla="*/ 38 w 52"/>
                <a:gd name="T41" fmla="*/ 2 h 19"/>
                <a:gd name="T42" fmla="*/ 40 w 52"/>
                <a:gd name="T43" fmla="*/ 2 h 19"/>
                <a:gd name="T44" fmla="*/ 43 w 52"/>
                <a:gd name="T45" fmla="*/ 0 h 19"/>
                <a:gd name="T46" fmla="*/ 46 w 52"/>
                <a:gd name="T47" fmla="*/ 0 h 19"/>
                <a:gd name="T48" fmla="*/ 48 w 52"/>
                <a:gd name="T49" fmla="*/ 0 h 19"/>
                <a:gd name="T50" fmla="*/ 51 w 52"/>
                <a:gd name="T51" fmla="*/ 8 h 19"/>
                <a:gd name="T52" fmla="*/ 48 w 52"/>
                <a:gd name="T53" fmla="*/ 8 h 19"/>
                <a:gd name="T54" fmla="*/ 50 w 52"/>
                <a:gd name="T55" fmla="*/ 9 h 19"/>
                <a:gd name="T56" fmla="*/ 47 w 52"/>
                <a:gd name="T57" fmla="*/ 9 h 19"/>
                <a:gd name="T58" fmla="*/ 47 w 52"/>
                <a:gd name="T59" fmla="*/ 11 h 19"/>
                <a:gd name="T60" fmla="*/ 47 w 52"/>
                <a:gd name="T61" fmla="*/ 12 h 19"/>
                <a:gd name="T62" fmla="*/ 48 w 52"/>
                <a:gd name="T63" fmla="*/ 14 h 19"/>
                <a:gd name="T64" fmla="*/ 42 w 52"/>
                <a:gd name="T65" fmla="*/ 16 h 19"/>
                <a:gd name="T66" fmla="*/ 42 w 52"/>
                <a:gd name="T67" fmla="*/ 15 h 19"/>
                <a:gd name="T68" fmla="*/ 40 w 52"/>
                <a:gd name="T69" fmla="*/ 13 h 19"/>
                <a:gd name="T70" fmla="*/ 40 w 52"/>
                <a:gd name="T71" fmla="*/ 12 h 19"/>
                <a:gd name="T72" fmla="*/ 40 w 52"/>
                <a:gd name="T73" fmla="*/ 10 h 19"/>
                <a:gd name="T74" fmla="*/ 39 w 52"/>
                <a:gd name="T75" fmla="*/ 10 h 19"/>
                <a:gd name="T76" fmla="*/ 35 w 52"/>
                <a:gd name="T77" fmla="*/ 11 h 19"/>
                <a:gd name="T78" fmla="*/ 32 w 52"/>
                <a:gd name="T79" fmla="*/ 11 h 19"/>
                <a:gd name="T80" fmla="*/ 30 w 52"/>
                <a:gd name="T81" fmla="*/ 11 h 19"/>
                <a:gd name="T82" fmla="*/ 27 w 52"/>
                <a:gd name="T83" fmla="*/ 12 h 19"/>
                <a:gd name="T84" fmla="*/ 27 w 52"/>
                <a:gd name="T85" fmla="*/ 13 h 19"/>
                <a:gd name="T86" fmla="*/ 28 w 52"/>
                <a:gd name="T87" fmla="*/ 17 h 19"/>
                <a:gd name="T88" fmla="*/ 28 w 52"/>
                <a:gd name="T89" fmla="*/ 17 h 19"/>
                <a:gd name="T90" fmla="*/ 16 w 52"/>
                <a:gd name="T91" fmla="*/ 18 h 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2"/>
                <a:gd name="T139" fmla="*/ 0 h 19"/>
                <a:gd name="T140" fmla="*/ 52 w 52"/>
                <a:gd name="T141" fmla="*/ 19 h 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2" h="19">
                  <a:moveTo>
                    <a:pt x="16" y="18"/>
                  </a:moveTo>
                  <a:lnTo>
                    <a:pt x="15" y="12"/>
                  </a:lnTo>
                  <a:lnTo>
                    <a:pt x="12" y="13"/>
                  </a:lnTo>
                  <a:lnTo>
                    <a:pt x="11" y="13"/>
                  </a:lnTo>
                  <a:lnTo>
                    <a:pt x="7" y="13"/>
                  </a:lnTo>
                  <a:lnTo>
                    <a:pt x="3" y="12"/>
                  </a:lnTo>
                  <a:lnTo>
                    <a:pt x="3" y="11"/>
                  </a:lnTo>
                  <a:lnTo>
                    <a:pt x="0" y="9"/>
                  </a:lnTo>
                  <a:lnTo>
                    <a:pt x="1" y="8"/>
                  </a:lnTo>
                  <a:lnTo>
                    <a:pt x="1" y="6"/>
                  </a:lnTo>
                  <a:lnTo>
                    <a:pt x="4" y="5"/>
                  </a:lnTo>
                  <a:lnTo>
                    <a:pt x="8" y="5"/>
                  </a:lnTo>
                  <a:lnTo>
                    <a:pt x="9" y="5"/>
                  </a:lnTo>
                  <a:lnTo>
                    <a:pt x="12" y="4"/>
                  </a:lnTo>
                  <a:lnTo>
                    <a:pt x="16" y="4"/>
                  </a:lnTo>
                  <a:lnTo>
                    <a:pt x="19" y="4"/>
                  </a:lnTo>
                  <a:lnTo>
                    <a:pt x="21" y="4"/>
                  </a:lnTo>
                  <a:lnTo>
                    <a:pt x="24" y="4"/>
                  </a:lnTo>
                  <a:lnTo>
                    <a:pt x="30" y="3"/>
                  </a:lnTo>
                  <a:lnTo>
                    <a:pt x="32" y="3"/>
                  </a:lnTo>
                  <a:lnTo>
                    <a:pt x="38" y="2"/>
                  </a:lnTo>
                  <a:lnTo>
                    <a:pt x="40" y="2"/>
                  </a:lnTo>
                  <a:lnTo>
                    <a:pt x="43" y="0"/>
                  </a:lnTo>
                  <a:lnTo>
                    <a:pt x="46" y="0"/>
                  </a:lnTo>
                  <a:lnTo>
                    <a:pt x="48" y="0"/>
                  </a:lnTo>
                  <a:lnTo>
                    <a:pt x="51" y="8"/>
                  </a:lnTo>
                  <a:lnTo>
                    <a:pt x="48" y="8"/>
                  </a:lnTo>
                  <a:lnTo>
                    <a:pt x="50" y="9"/>
                  </a:lnTo>
                  <a:lnTo>
                    <a:pt x="47" y="9"/>
                  </a:lnTo>
                  <a:lnTo>
                    <a:pt x="47" y="11"/>
                  </a:lnTo>
                  <a:lnTo>
                    <a:pt x="47" y="12"/>
                  </a:lnTo>
                  <a:lnTo>
                    <a:pt x="48" y="14"/>
                  </a:lnTo>
                  <a:lnTo>
                    <a:pt x="42" y="16"/>
                  </a:lnTo>
                  <a:lnTo>
                    <a:pt x="42" y="15"/>
                  </a:lnTo>
                  <a:lnTo>
                    <a:pt x="40" y="13"/>
                  </a:lnTo>
                  <a:lnTo>
                    <a:pt x="40" y="12"/>
                  </a:lnTo>
                  <a:lnTo>
                    <a:pt x="40" y="10"/>
                  </a:lnTo>
                  <a:lnTo>
                    <a:pt x="39" y="10"/>
                  </a:lnTo>
                  <a:lnTo>
                    <a:pt x="35" y="11"/>
                  </a:lnTo>
                  <a:lnTo>
                    <a:pt x="32" y="11"/>
                  </a:lnTo>
                  <a:lnTo>
                    <a:pt x="30" y="11"/>
                  </a:lnTo>
                  <a:lnTo>
                    <a:pt x="27" y="12"/>
                  </a:lnTo>
                  <a:lnTo>
                    <a:pt x="27" y="13"/>
                  </a:lnTo>
                  <a:lnTo>
                    <a:pt x="28" y="17"/>
                  </a:lnTo>
                  <a:lnTo>
                    <a:pt x="16" y="18"/>
                  </a:lnTo>
                </a:path>
              </a:pathLst>
            </a:custGeom>
            <a:noFill/>
            <a:ln w="12700" cap="rnd">
              <a:solidFill>
                <a:srgbClr val="000000"/>
              </a:solidFill>
              <a:round/>
              <a:headEnd/>
              <a:tailEnd/>
            </a:ln>
          </p:spPr>
          <p:txBody>
            <a:bodyPr>
              <a:prstTxWarp prst="textNoShape">
                <a:avLst/>
              </a:prstTxWarp>
            </a:bodyPr>
            <a:lstStyle/>
            <a:p>
              <a:endParaRPr lang="en-US"/>
            </a:p>
          </p:txBody>
        </p:sp>
        <p:sp>
          <p:nvSpPr>
            <p:cNvPr id="25740" name="Freeform 177"/>
            <p:cNvSpPr>
              <a:spLocks/>
            </p:cNvSpPr>
            <p:nvPr/>
          </p:nvSpPr>
          <p:spPr bwMode="auto">
            <a:xfrm>
              <a:off x="4616" y="2989"/>
              <a:ext cx="34" cy="6"/>
            </a:xfrm>
            <a:custGeom>
              <a:avLst/>
              <a:gdLst>
                <a:gd name="T0" fmla="*/ 0 w 34"/>
                <a:gd name="T1" fmla="*/ 3 h 6"/>
                <a:gd name="T2" fmla="*/ 0 w 34"/>
                <a:gd name="T3" fmla="*/ 3 h 6"/>
                <a:gd name="T4" fmla="*/ 4 w 34"/>
                <a:gd name="T5" fmla="*/ 5 h 6"/>
                <a:gd name="T6" fmla="*/ 33 w 34"/>
                <a:gd name="T7" fmla="*/ 3 h 6"/>
                <a:gd name="T8" fmla="*/ 32 w 34"/>
                <a:gd name="T9" fmla="*/ 0 h 6"/>
                <a:gd name="T10" fmla="*/ 0 w 34"/>
                <a:gd name="T11" fmla="*/ 3 h 6"/>
                <a:gd name="T12" fmla="*/ 0 60000 65536"/>
                <a:gd name="T13" fmla="*/ 0 60000 65536"/>
                <a:gd name="T14" fmla="*/ 0 60000 65536"/>
                <a:gd name="T15" fmla="*/ 0 60000 65536"/>
                <a:gd name="T16" fmla="*/ 0 60000 65536"/>
                <a:gd name="T17" fmla="*/ 0 60000 65536"/>
                <a:gd name="T18" fmla="*/ 0 w 34"/>
                <a:gd name="T19" fmla="*/ 0 h 6"/>
                <a:gd name="T20" fmla="*/ 34 w 34"/>
                <a:gd name="T21" fmla="*/ 6 h 6"/>
              </a:gdLst>
              <a:ahLst/>
              <a:cxnLst>
                <a:cxn ang="T12">
                  <a:pos x="T0" y="T1"/>
                </a:cxn>
                <a:cxn ang="T13">
                  <a:pos x="T2" y="T3"/>
                </a:cxn>
                <a:cxn ang="T14">
                  <a:pos x="T4" y="T5"/>
                </a:cxn>
                <a:cxn ang="T15">
                  <a:pos x="T6" y="T7"/>
                </a:cxn>
                <a:cxn ang="T16">
                  <a:pos x="T8" y="T9"/>
                </a:cxn>
                <a:cxn ang="T17">
                  <a:pos x="T10" y="T11"/>
                </a:cxn>
              </a:cxnLst>
              <a:rect l="T18" t="T19" r="T20" b="T21"/>
              <a:pathLst>
                <a:path w="34" h="6">
                  <a:moveTo>
                    <a:pt x="0" y="3"/>
                  </a:moveTo>
                  <a:lnTo>
                    <a:pt x="0" y="3"/>
                  </a:lnTo>
                  <a:lnTo>
                    <a:pt x="4" y="5"/>
                  </a:lnTo>
                  <a:lnTo>
                    <a:pt x="33" y="3"/>
                  </a:lnTo>
                  <a:lnTo>
                    <a:pt x="32" y="0"/>
                  </a:lnTo>
                  <a:lnTo>
                    <a:pt x="0" y="3"/>
                  </a:lnTo>
                </a:path>
              </a:pathLst>
            </a:custGeom>
            <a:solidFill>
              <a:srgbClr val="B9C0C0"/>
            </a:solidFill>
            <a:ln w="127000" cap="rnd">
              <a:noFill/>
              <a:round/>
              <a:headEnd/>
              <a:tailEnd/>
            </a:ln>
          </p:spPr>
          <p:txBody>
            <a:bodyPr>
              <a:prstTxWarp prst="textNoShape">
                <a:avLst/>
              </a:prstTxWarp>
            </a:bodyPr>
            <a:lstStyle/>
            <a:p>
              <a:endParaRPr lang="en-US"/>
            </a:p>
          </p:txBody>
        </p:sp>
        <p:sp>
          <p:nvSpPr>
            <p:cNvPr id="25741" name="Freeform 178"/>
            <p:cNvSpPr>
              <a:spLocks/>
            </p:cNvSpPr>
            <p:nvPr/>
          </p:nvSpPr>
          <p:spPr bwMode="auto">
            <a:xfrm>
              <a:off x="4655" y="2954"/>
              <a:ext cx="58" cy="46"/>
            </a:xfrm>
            <a:custGeom>
              <a:avLst/>
              <a:gdLst>
                <a:gd name="T0" fmla="*/ 56 w 58"/>
                <a:gd name="T1" fmla="*/ 1 h 46"/>
                <a:gd name="T2" fmla="*/ 56 w 58"/>
                <a:gd name="T3" fmla="*/ 1 h 46"/>
                <a:gd name="T4" fmla="*/ 54 w 58"/>
                <a:gd name="T5" fmla="*/ 1 h 46"/>
                <a:gd name="T6" fmla="*/ 53 w 58"/>
                <a:gd name="T7" fmla="*/ 0 h 46"/>
                <a:gd name="T8" fmla="*/ 50 w 58"/>
                <a:gd name="T9" fmla="*/ 1 h 46"/>
                <a:gd name="T10" fmla="*/ 48 w 58"/>
                <a:gd name="T11" fmla="*/ 1 h 46"/>
                <a:gd name="T12" fmla="*/ 45 w 58"/>
                <a:gd name="T13" fmla="*/ 1 h 46"/>
                <a:gd name="T14" fmla="*/ 42 w 58"/>
                <a:gd name="T15" fmla="*/ 1 h 46"/>
                <a:gd name="T16" fmla="*/ 40 w 58"/>
                <a:gd name="T17" fmla="*/ 1 h 46"/>
                <a:gd name="T18" fmla="*/ 37 w 58"/>
                <a:gd name="T19" fmla="*/ 1 h 46"/>
                <a:gd name="T20" fmla="*/ 34 w 58"/>
                <a:gd name="T21" fmla="*/ 2 h 46"/>
                <a:gd name="T22" fmla="*/ 32 w 58"/>
                <a:gd name="T23" fmla="*/ 2 h 46"/>
                <a:gd name="T24" fmla="*/ 29 w 58"/>
                <a:gd name="T25" fmla="*/ 3 h 46"/>
                <a:gd name="T26" fmla="*/ 27 w 58"/>
                <a:gd name="T27" fmla="*/ 4 h 46"/>
                <a:gd name="T28" fmla="*/ 24 w 58"/>
                <a:gd name="T29" fmla="*/ 4 h 46"/>
                <a:gd name="T30" fmla="*/ 21 w 58"/>
                <a:gd name="T31" fmla="*/ 7 h 46"/>
                <a:gd name="T32" fmla="*/ 17 w 58"/>
                <a:gd name="T33" fmla="*/ 7 h 46"/>
                <a:gd name="T34" fmla="*/ 16 w 58"/>
                <a:gd name="T35" fmla="*/ 10 h 46"/>
                <a:gd name="T36" fmla="*/ 13 w 58"/>
                <a:gd name="T37" fmla="*/ 11 h 46"/>
                <a:gd name="T38" fmla="*/ 11 w 58"/>
                <a:gd name="T39" fmla="*/ 13 h 46"/>
                <a:gd name="T40" fmla="*/ 7 w 58"/>
                <a:gd name="T41" fmla="*/ 15 h 46"/>
                <a:gd name="T42" fmla="*/ 4 w 58"/>
                <a:gd name="T43" fmla="*/ 16 h 46"/>
                <a:gd name="T44" fmla="*/ 3 w 58"/>
                <a:gd name="T45" fmla="*/ 20 h 46"/>
                <a:gd name="T46" fmla="*/ 0 w 58"/>
                <a:gd name="T47" fmla="*/ 21 h 46"/>
                <a:gd name="T48" fmla="*/ 1 w 58"/>
                <a:gd name="T49" fmla="*/ 24 h 46"/>
                <a:gd name="T50" fmla="*/ 0 w 58"/>
                <a:gd name="T51" fmla="*/ 27 h 46"/>
                <a:gd name="T52" fmla="*/ 0 w 58"/>
                <a:gd name="T53" fmla="*/ 30 h 46"/>
                <a:gd name="T54" fmla="*/ 1 w 58"/>
                <a:gd name="T55" fmla="*/ 32 h 46"/>
                <a:gd name="T56" fmla="*/ 1 w 58"/>
                <a:gd name="T57" fmla="*/ 35 h 46"/>
                <a:gd name="T58" fmla="*/ 0 w 58"/>
                <a:gd name="T59" fmla="*/ 38 h 46"/>
                <a:gd name="T60" fmla="*/ 4 w 58"/>
                <a:gd name="T61" fmla="*/ 42 h 46"/>
                <a:gd name="T62" fmla="*/ 5 w 58"/>
                <a:gd name="T63" fmla="*/ 45 h 46"/>
                <a:gd name="T64" fmla="*/ 57 w 58"/>
                <a:gd name="T65" fmla="*/ 21 h 46"/>
                <a:gd name="T66" fmla="*/ 56 w 58"/>
                <a:gd name="T67" fmla="*/ 1 h 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8"/>
                <a:gd name="T103" fmla="*/ 0 h 46"/>
                <a:gd name="T104" fmla="*/ 58 w 58"/>
                <a:gd name="T105" fmla="*/ 46 h 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8" h="46">
                  <a:moveTo>
                    <a:pt x="56" y="1"/>
                  </a:moveTo>
                  <a:lnTo>
                    <a:pt x="56" y="1"/>
                  </a:lnTo>
                  <a:lnTo>
                    <a:pt x="54" y="1"/>
                  </a:lnTo>
                  <a:lnTo>
                    <a:pt x="53" y="0"/>
                  </a:lnTo>
                  <a:lnTo>
                    <a:pt x="50" y="1"/>
                  </a:lnTo>
                  <a:lnTo>
                    <a:pt x="48" y="1"/>
                  </a:lnTo>
                  <a:lnTo>
                    <a:pt x="45" y="1"/>
                  </a:lnTo>
                  <a:lnTo>
                    <a:pt x="42" y="1"/>
                  </a:lnTo>
                  <a:lnTo>
                    <a:pt x="40" y="1"/>
                  </a:lnTo>
                  <a:lnTo>
                    <a:pt x="37" y="1"/>
                  </a:lnTo>
                  <a:lnTo>
                    <a:pt x="34" y="2"/>
                  </a:lnTo>
                  <a:lnTo>
                    <a:pt x="32" y="2"/>
                  </a:lnTo>
                  <a:lnTo>
                    <a:pt x="29" y="3"/>
                  </a:lnTo>
                  <a:lnTo>
                    <a:pt x="27" y="4"/>
                  </a:lnTo>
                  <a:lnTo>
                    <a:pt x="24" y="4"/>
                  </a:lnTo>
                  <a:lnTo>
                    <a:pt x="21" y="7"/>
                  </a:lnTo>
                  <a:lnTo>
                    <a:pt x="17" y="7"/>
                  </a:lnTo>
                  <a:lnTo>
                    <a:pt x="16" y="10"/>
                  </a:lnTo>
                  <a:lnTo>
                    <a:pt x="13" y="11"/>
                  </a:lnTo>
                  <a:lnTo>
                    <a:pt x="11" y="13"/>
                  </a:lnTo>
                  <a:lnTo>
                    <a:pt x="7" y="15"/>
                  </a:lnTo>
                  <a:lnTo>
                    <a:pt x="4" y="16"/>
                  </a:lnTo>
                  <a:lnTo>
                    <a:pt x="3" y="20"/>
                  </a:lnTo>
                  <a:lnTo>
                    <a:pt x="0" y="21"/>
                  </a:lnTo>
                  <a:lnTo>
                    <a:pt x="1" y="24"/>
                  </a:lnTo>
                  <a:lnTo>
                    <a:pt x="0" y="27"/>
                  </a:lnTo>
                  <a:lnTo>
                    <a:pt x="0" y="30"/>
                  </a:lnTo>
                  <a:lnTo>
                    <a:pt x="1" y="32"/>
                  </a:lnTo>
                  <a:lnTo>
                    <a:pt x="1" y="35"/>
                  </a:lnTo>
                  <a:lnTo>
                    <a:pt x="0" y="38"/>
                  </a:lnTo>
                  <a:lnTo>
                    <a:pt x="4" y="42"/>
                  </a:lnTo>
                  <a:lnTo>
                    <a:pt x="5" y="45"/>
                  </a:lnTo>
                  <a:lnTo>
                    <a:pt x="57" y="21"/>
                  </a:lnTo>
                  <a:lnTo>
                    <a:pt x="56" y="1"/>
                  </a:lnTo>
                </a:path>
              </a:pathLst>
            </a:custGeom>
            <a:solidFill>
              <a:srgbClr val="8D9999"/>
            </a:solidFill>
            <a:ln w="127000" cap="rnd">
              <a:noFill/>
              <a:round/>
              <a:headEnd/>
              <a:tailEnd/>
            </a:ln>
          </p:spPr>
          <p:txBody>
            <a:bodyPr>
              <a:prstTxWarp prst="textNoShape">
                <a:avLst/>
              </a:prstTxWarp>
            </a:bodyPr>
            <a:lstStyle/>
            <a:p>
              <a:endParaRPr lang="en-US"/>
            </a:p>
          </p:txBody>
        </p:sp>
        <p:sp>
          <p:nvSpPr>
            <p:cNvPr id="25742" name="Freeform 179"/>
            <p:cNvSpPr>
              <a:spLocks/>
            </p:cNvSpPr>
            <p:nvPr/>
          </p:nvSpPr>
          <p:spPr bwMode="auto">
            <a:xfrm>
              <a:off x="4655" y="2953"/>
              <a:ext cx="66" cy="52"/>
            </a:xfrm>
            <a:custGeom>
              <a:avLst/>
              <a:gdLst>
                <a:gd name="T0" fmla="*/ 62 w 66"/>
                <a:gd name="T1" fmla="*/ 0 h 52"/>
                <a:gd name="T2" fmla="*/ 61 w 66"/>
                <a:gd name="T3" fmla="*/ 0 h 52"/>
                <a:gd name="T4" fmla="*/ 57 w 66"/>
                <a:gd name="T5" fmla="*/ 1 h 52"/>
                <a:gd name="T6" fmla="*/ 54 w 66"/>
                <a:gd name="T7" fmla="*/ 1 h 52"/>
                <a:gd name="T8" fmla="*/ 52 w 66"/>
                <a:gd name="T9" fmla="*/ 2 h 52"/>
                <a:gd name="T10" fmla="*/ 49 w 66"/>
                <a:gd name="T11" fmla="*/ 0 h 52"/>
                <a:gd name="T12" fmla="*/ 46 w 66"/>
                <a:gd name="T13" fmla="*/ 0 h 52"/>
                <a:gd name="T14" fmla="*/ 44 w 66"/>
                <a:gd name="T15" fmla="*/ 1 h 52"/>
                <a:gd name="T16" fmla="*/ 41 w 66"/>
                <a:gd name="T17" fmla="*/ 2 h 52"/>
                <a:gd name="T18" fmla="*/ 34 w 66"/>
                <a:gd name="T19" fmla="*/ 3 h 52"/>
                <a:gd name="T20" fmla="*/ 33 w 66"/>
                <a:gd name="T21" fmla="*/ 3 h 52"/>
                <a:gd name="T22" fmla="*/ 29 w 66"/>
                <a:gd name="T23" fmla="*/ 4 h 52"/>
                <a:gd name="T24" fmla="*/ 28 w 66"/>
                <a:gd name="T25" fmla="*/ 5 h 52"/>
                <a:gd name="T26" fmla="*/ 25 w 66"/>
                <a:gd name="T27" fmla="*/ 8 h 52"/>
                <a:gd name="T28" fmla="*/ 20 w 66"/>
                <a:gd name="T29" fmla="*/ 8 h 52"/>
                <a:gd name="T30" fmla="*/ 19 w 66"/>
                <a:gd name="T31" fmla="*/ 10 h 52"/>
                <a:gd name="T32" fmla="*/ 16 w 66"/>
                <a:gd name="T33" fmla="*/ 11 h 52"/>
                <a:gd name="T34" fmla="*/ 11 w 66"/>
                <a:gd name="T35" fmla="*/ 15 h 52"/>
                <a:gd name="T36" fmla="*/ 9 w 66"/>
                <a:gd name="T37" fmla="*/ 17 h 52"/>
                <a:gd name="T38" fmla="*/ 5 w 66"/>
                <a:gd name="T39" fmla="*/ 19 h 52"/>
                <a:gd name="T40" fmla="*/ 4 w 66"/>
                <a:gd name="T41" fmla="*/ 20 h 52"/>
                <a:gd name="T42" fmla="*/ 1 w 66"/>
                <a:gd name="T43" fmla="*/ 24 h 52"/>
                <a:gd name="T44" fmla="*/ 1 w 66"/>
                <a:gd name="T45" fmla="*/ 28 h 52"/>
                <a:gd name="T46" fmla="*/ 1 w 66"/>
                <a:gd name="T47" fmla="*/ 29 h 52"/>
                <a:gd name="T48" fmla="*/ 1 w 66"/>
                <a:gd name="T49" fmla="*/ 34 h 52"/>
                <a:gd name="T50" fmla="*/ 1 w 66"/>
                <a:gd name="T51" fmla="*/ 37 h 52"/>
                <a:gd name="T52" fmla="*/ 0 w 66"/>
                <a:gd name="T53" fmla="*/ 40 h 52"/>
                <a:gd name="T54" fmla="*/ 1 w 66"/>
                <a:gd name="T55" fmla="*/ 44 h 52"/>
                <a:gd name="T56" fmla="*/ 3 w 66"/>
                <a:gd name="T57" fmla="*/ 48 h 52"/>
                <a:gd name="T58" fmla="*/ 4 w 66"/>
                <a:gd name="T59" fmla="*/ 51 h 52"/>
                <a:gd name="T60" fmla="*/ 65 w 66"/>
                <a:gd name="T61" fmla="*/ 23 h 52"/>
                <a:gd name="T62" fmla="*/ 62 w 66"/>
                <a:gd name="T63" fmla="*/ 0 h 5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6"/>
                <a:gd name="T97" fmla="*/ 0 h 52"/>
                <a:gd name="T98" fmla="*/ 66 w 66"/>
                <a:gd name="T99" fmla="*/ 52 h 5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6" h="52">
                  <a:moveTo>
                    <a:pt x="62" y="0"/>
                  </a:moveTo>
                  <a:lnTo>
                    <a:pt x="61" y="0"/>
                  </a:lnTo>
                  <a:lnTo>
                    <a:pt x="57" y="1"/>
                  </a:lnTo>
                  <a:lnTo>
                    <a:pt x="54" y="1"/>
                  </a:lnTo>
                  <a:lnTo>
                    <a:pt x="52" y="2"/>
                  </a:lnTo>
                  <a:lnTo>
                    <a:pt x="49" y="0"/>
                  </a:lnTo>
                  <a:lnTo>
                    <a:pt x="46" y="0"/>
                  </a:lnTo>
                  <a:lnTo>
                    <a:pt x="44" y="1"/>
                  </a:lnTo>
                  <a:lnTo>
                    <a:pt x="41" y="2"/>
                  </a:lnTo>
                  <a:lnTo>
                    <a:pt x="34" y="3"/>
                  </a:lnTo>
                  <a:lnTo>
                    <a:pt x="33" y="3"/>
                  </a:lnTo>
                  <a:lnTo>
                    <a:pt x="29" y="4"/>
                  </a:lnTo>
                  <a:lnTo>
                    <a:pt x="28" y="5"/>
                  </a:lnTo>
                  <a:lnTo>
                    <a:pt x="25" y="8"/>
                  </a:lnTo>
                  <a:lnTo>
                    <a:pt x="20" y="8"/>
                  </a:lnTo>
                  <a:lnTo>
                    <a:pt x="19" y="10"/>
                  </a:lnTo>
                  <a:lnTo>
                    <a:pt x="16" y="11"/>
                  </a:lnTo>
                  <a:lnTo>
                    <a:pt x="11" y="15"/>
                  </a:lnTo>
                  <a:lnTo>
                    <a:pt x="9" y="17"/>
                  </a:lnTo>
                  <a:lnTo>
                    <a:pt x="5" y="19"/>
                  </a:lnTo>
                  <a:lnTo>
                    <a:pt x="4" y="20"/>
                  </a:lnTo>
                  <a:lnTo>
                    <a:pt x="1" y="24"/>
                  </a:lnTo>
                  <a:lnTo>
                    <a:pt x="1" y="28"/>
                  </a:lnTo>
                  <a:lnTo>
                    <a:pt x="1" y="29"/>
                  </a:lnTo>
                  <a:lnTo>
                    <a:pt x="1" y="34"/>
                  </a:lnTo>
                  <a:lnTo>
                    <a:pt x="1" y="37"/>
                  </a:lnTo>
                  <a:lnTo>
                    <a:pt x="0" y="40"/>
                  </a:lnTo>
                  <a:lnTo>
                    <a:pt x="1" y="44"/>
                  </a:lnTo>
                  <a:lnTo>
                    <a:pt x="3" y="48"/>
                  </a:lnTo>
                  <a:lnTo>
                    <a:pt x="4" y="51"/>
                  </a:lnTo>
                  <a:lnTo>
                    <a:pt x="65" y="23"/>
                  </a:lnTo>
                  <a:lnTo>
                    <a:pt x="62" y="0"/>
                  </a:lnTo>
                </a:path>
              </a:pathLst>
            </a:custGeom>
            <a:noFill/>
            <a:ln w="12700" cap="rnd">
              <a:solidFill>
                <a:srgbClr val="000000"/>
              </a:solidFill>
              <a:round/>
              <a:headEnd/>
              <a:tailEnd/>
            </a:ln>
          </p:spPr>
          <p:txBody>
            <a:bodyPr>
              <a:prstTxWarp prst="textNoShape">
                <a:avLst/>
              </a:prstTxWarp>
            </a:bodyPr>
            <a:lstStyle/>
            <a:p>
              <a:endParaRPr lang="en-US"/>
            </a:p>
          </p:txBody>
        </p:sp>
        <p:sp>
          <p:nvSpPr>
            <p:cNvPr id="25743" name="Freeform 180"/>
            <p:cNvSpPr>
              <a:spLocks/>
            </p:cNvSpPr>
            <p:nvPr/>
          </p:nvSpPr>
          <p:spPr bwMode="auto">
            <a:xfrm>
              <a:off x="4699" y="2957"/>
              <a:ext cx="11" cy="24"/>
            </a:xfrm>
            <a:custGeom>
              <a:avLst/>
              <a:gdLst>
                <a:gd name="T0" fmla="*/ 0 w 11"/>
                <a:gd name="T1" fmla="*/ 1 h 24"/>
                <a:gd name="T2" fmla="*/ 0 w 11"/>
                <a:gd name="T3" fmla="*/ 1 h 24"/>
                <a:gd name="T4" fmla="*/ 1 w 11"/>
                <a:gd name="T5" fmla="*/ 1 h 24"/>
                <a:gd name="T6" fmla="*/ 3 w 11"/>
                <a:gd name="T7" fmla="*/ 0 h 24"/>
                <a:gd name="T8" fmla="*/ 5 w 11"/>
                <a:gd name="T9" fmla="*/ 0 h 24"/>
                <a:gd name="T10" fmla="*/ 6 w 11"/>
                <a:gd name="T11" fmla="*/ 0 h 24"/>
                <a:gd name="T12" fmla="*/ 10 w 11"/>
                <a:gd name="T13" fmla="*/ 18 h 24"/>
                <a:gd name="T14" fmla="*/ 1 w 11"/>
                <a:gd name="T15" fmla="*/ 23 h 24"/>
                <a:gd name="T16" fmla="*/ 0 w 11"/>
                <a:gd name="T17" fmla="*/ 2 h 24"/>
                <a:gd name="T18" fmla="*/ 0 w 11"/>
                <a:gd name="T19" fmla="*/ 1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4"/>
                <a:gd name="T32" fmla="*/ 11 w 1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4">
                  <a:moveTo>
                    <a:pt x="0" y="1"/>
                  </a:moveTo>
                  <a:lnTo>
                    <a:pt x="0" y="1"/>
                  </a:lnTo>
                  <a:lnTo>
                    <a:pt x="1" y="1"/>
                  </a:lnTo>
                  <a:lnTo>
                    <a:pt x="3" y="0"/>
                  </a:lnTo>
                  <a:lnTo>
                    <a:pt x="5" y="0"/>
                  </a:lnTo>
                  <a:lnTo>
                    <a:pt x="6" y="0"/>
                  </a:lnTo>
                  <a:lnTo>
                    <a:pt x="10" y="18"/>
                  </a:lnTo>
                  <a:lnTo>
                    <a:pt x="1" y="23"/>
                  </a:lnTo>
                  <a:lnTo>
                    <a:pt x="0" y="2"/>
                  </a:lnTo>
                  <a:lnTo>
                    <a:pt x="0" y="1"/>
                  </a:lnTo>
                </a:path>
              </a:pathLst>
            </a:custGeom>
            <a:solidFill>
              <a:srgbClr val="406666"/>
            </a:solidFill>
            <a:ln w="127000" cap="rnd">
              <a:noFill/>
              <a:round/>
              <a:headEnd/>
              <a:tailEnd/>
            </a:ln>
          </p:spPr>
          <p:txBody>
            <a:bodyPr>
              <a:prstTxWarp prst="textNoShape">
                <a:avLst/>
              </a:prstTxWarp>
            </a:bodyPr>
            <a:lstStyle/>
            <a:p>
              <a:endParaRPr lang="en-US"/>
            </a:p>
          </p:txBody>
        </p:sp>
        <p:sp>
          <p:nvSpPr>
            <p:cNvPr id="25744" name="Freeform 181"/>
            <p:cNvSpPr>
              <a:spLocks/>
            </p:cNvSpPr>
            <p:nvPr/>
          </p:nvSpPr>
          <p:spPr bwMode="auto">
            <a:xfrm>
              <a:off x="4684" y="2985"/>
              <a:ext cx="2" cy="1"/>
            </a:xfrm>
            <a:custGeom>
              <a:avLst/>
              <a:gdLst>
                <a:gd name="T0" fmla="*/ 0 w 2"/>
                <a:gd name="T1" fmla="*/ 0 h 1"/>
                <a:gd name="T2" fmla="*/ 0 w 2"/>
                <a:gd name="T3" fmla="*/ 0 h 1"/>
                <a:gd name="T4" fmla="*/ 1 w 2"/>
                <a:gd name="T5" fmla="*/ 0 h 1"/>
                <a:gd name="T6" fmla="*/ 0 w 2"/>
                <a:gd name="T7" fmla="*/ 0 h 1"/>
                <a:gd name="T8" fmla="*/ 0 60000 65536"/>
                <a:gd name="T9" fmla="*/ 0 60000 65536"/>
                <a:gd name="T10" fmla="*/ 0 60000 65536"/>
                <a:gd name="T11" fmla="*/ 0 60000 65536"/>
                <a:gd name="T12" fmla="*/ 0 w 2"/>
                <a:gd name="T13" fmla="*/ 0 h 1"/>
                <a:gd name="T14" fmla="*/ 2 w 2"/>
                <a:gd name="T15" fmla="*/ 1 h 1"/>
              </a:gdLst>
              <a:ahLst/>
              <a:cxnLst>
                <a:cxn ang="T8">
                  <a:pos x="T0" y="T1"/>
                </a:cxn>
                <a:cxn ang="T9">
                  <a:pos x="T2" y="T3"/>
                </a:cxn>
                <a:cxn ang="T10">
                  <a:pos x="T4" y="T5"/>
                </a:cxn>
                <a:cxn ang="T11">
                  <a:pos x="T6" y="T7"/>
                </a:cxn>
              </a:cxnLst>
              <a:rect l="T12" t="T13" r="T14" b="T15"/>
              <a:pathLst>
                <a:path w="2" h="1">
                  <a:moveTo>
                    <a:pt x="0" y="0"/>
                  </a:moveTo>
                  <a:lnTo>
                    <a:pt x="0" y="0"/>
                  </a:lnTo>
                  <a:lnTo>
                    <a:pt x="1" y="0"/>
                  </a:lnTo>
                  <a:lnTo>
                    <a:pt x="0" y="0"/>
                  </a:lnTo>
                </a:path>
              </a:pathLst>
            </a:custGeom>
            <a:solidFill>
              <a:srgbClr val="406666"/>
            </a:solidFill>
            <a:ln w="127000" cap="rnd">
              <a:noFill/>
              <a:round/>
              <a:headEnd/>
              <a:tailEnd/>
            </a:ln>
          </p:spPr>
          <p:txBody>
            <a:bodyPr>
              <a:prstTxWarp prst="textNoShape">
                <a:avLst/>
              </a:prstTxWarp>
            </a:bodyPr>
            <a:lstStyle/>
            <a:p>
              <a:endParaRPr lang="en-US"/>
            </a:p>
          </p:txBody>
        </p:sp>
        <p:sp>
          <p:nvSpPr>
            <p:cNvPr id="25745" name="Freeform 182"/>
            <p:cNvSpPr>
              <a:spLocks/>
            </p:cNvSpPr>
            <p:nvPr/>
          </p:nvSpPr>
          <p:spPr bwMode="auto">
            <a:xfrm>
              <a:off x="4689" y="2981"/>
              <a:ext cx="4" cy="1"/>
            </a:xfrm>
            <a:custGeom>
              <a:avLst/>
              <a:gdLst>
                <a:gd name="T0" fmla="*/ 3 w 4"/>
                <a:gd name="T1" fmla="*/ 0 h 1"/>
                <a:gd name="T2" fmla="*/ 0 w 4"/>
                <a:gd name="T3" fmla="*/ 0 h 1"/>
                <a:gd name="T4" fmla="*/ 3 w 4"/>
                <a:gd name="T5" fmla="*/ 0 h 1"/>
                <a:gd name="T6" fmla="*/ 3 w 4"/>
                <a:gd name="T7" fmla="*/ 0 h 1"/>
                <a:gd name="T8" fmla="*/ 0 60000 65536"/>
                <a:gd name="T9" fmla="*/ 0 60000 65536"/>
                <a:gd name="T10" fmla="*/ 0 60000 65536"/>
                <a:gd name="T11" fmla="*/ 0 60000 65536"/>
                <a:gd name="T12" fmla="*/ 0 w 4"/>
                <a:gd name="T13" fmla="*/ 0 h 1"/>
                <a:gd name="T14" fmla="*/ 4 w 4"/>
                <a:gd name="T15" fmla="*/ 1 h 1"/>
              </a:gdLst>
              <a:ahLst/>
              <a:cxnLst>
                <a:cxn ang="T8">
                  <a:pos x="T0" y="T1"/>
                </a:cxn>
                <a:cxn ang="T9">
                  <a:pos x="T2" y="T3"/>
                </a:cxn>
                <a:cxn ang="T10">
                  <a:pos x="T4" y="T5"/>
                </a:cxn>
                <a:cxn ang="T11">
                  <a:pos x="T6" y="T7"/>
                </a:cxn>
              </a:cxnLst>
              <a:rect l="T12" t="T13" r="T14" b="T15"/>
              <a:pathLst>
                <a:path w="4" h="1">
                  <a:moveTo>
                    <a:pt x="3" y="0"/>
                  </a:moveTo>
                  <a:lnTo>
                    <a:pt x="0" y="0"/>
                  </a:lnTo>
                  <a:lnTo>
                    <a:pt x="3" y="0"/>
                  </a:lnTo>
                </a:path>
              </a:pathLst>
            </a:custGeom>
            <a:solidFill>
              <a:srgbClr val="406666"/>
            </a:solidFill>
            <a:ln w="127000" cap="rnd">
              <a:noFill/>
              <a:round/>
              <a:headEnd/>
              <a:tailEnd/>
            </a:ln>
          </p:spPr>
          <p:txBody>
            <a:bodyPr>
              <a:prstTxWarp prst="textNoShape">
                <a:avLst/>
              </a:prstTxWarp>
            </a:bodyPr>
            <a:lstStyle/>
            <a:p>
              <a:endParaRPr lang="en-US"/>
            </a:p>
          </p:txBody>
        </p:sp>
        <p:sp>
          <p:nvSpPr>
            <p:cNvPr id="25746" name="Freeform 183"/>
            <p:cNvSpPr>
              <a:spLocks/>
            </p:cNvSpPr>
            <p:nvPr/>
          </p:nvSpPr>
          <p:spPr bwMode="auto">
            <a:xfrm>
              <a:off x="4581" y="2976"/>
              <a:ext cx="132" cy="49"/>
            </a:xfrm>
            <a:custGeom>
              <a:avLst/>
              <a:gdLst>
                <a:gd name="T0" fmla="*/ 127 w 132"/>
                <a:gd name="T1" fmla="*/ 0 h 49"/>
                <a:gd name="T2" fmla="*/ 127 w 132"/>
                <a:gd name="T3" fmla="*/ 0 h 49"/>
                <a:gd name="T4" fmla="*/ 124 w 132"/>
                <a:gd name="T5" fmla="*/ 1 h 49"/>
                <a:gd name="T6" fmla="*/ 123 w 132"/>
                <a:gd name="T7" fmla="*/ 2 h 49"/>
                <a:gd name="T8" fmla="*/ 120 w 132"/>
                <a:gd name="T9" fmla="*/ 3 h 49"/>
                <a:gd name="T10" fmla="*/ 116 w 132"/>
                <a:gd name="T11" fmla="*/ 5 h 49"/>
                <a:gd name="T12" fmla="*/ 111 w 132"/>
                <a:gd name="T13" fmla="*/ 8 h 49"/>
                <a:gd name="T14" fmla="*/ 103 w 132"/>
                <a:gd name="T15" fmla="*/ 11 h 49"/>
                <a:gd name="T16" fmla="*/ 99 w 132"/>
                <a:gd name="T17" fmla="*/ 12 h 49"/>
                <a:gd name="T18" fmla="*/ 94 w 132"/>
                <a:gd name="T19" fmla="*/ 14 h 49"/>
                <a:gd name="T20" fmla="*/ 86 w 132"/>
                <a:gd name="T21" fmla="*/ 17 h 49"/>
                <a:gd name="T22" fmla="*/ 82 w 132"/>
                <a:gd name="T23" fmla="*/ 20 h 49"/>
                <a:gd name="T24" fmla="*/ 78 w 132"/>
                <a:gd name="T25" fmla="*/ 23 h 49"/>
                <a:gd name="T26" fmla="*/ 75 w 132"/>
                <a:gd name="T27" fmla="*/ 24 h 49"/>
                <a:gd name="T28" fmla="*/ 71 w 132"/>
                <a:gd name="T29" fmla="*/ 25 h 49"/>
                <a:gd name="T30" fmla="*/ 68 w 132"/>
                <a:gd name="T31" fmla="*/ 26 h 49"/>
                <a:gd name="T32" fmla="*/ 66 w 132"/>
                <a:gd name="T33" fmla="*/ 26 h 49"/>
                <a:gd name="T34" fmla="*/ 63 w 132"/>
                <a:gd name="T35" fmla="*/ 27 h 49"/>
                <a:gd name="T36" fmla="*/ 61 w 132"/>
                <a:gd name="T37" fmla="*/ 27 h 49"/>
                <a:gd name="T38" fmla="*/ 59 w 132"/>
                <a:gd name="T39" fmla="*/ 27 h 49"/>
                <a:gd name="T40" fmla="*/ 52 w 132"/>
                <a:gd name="T41" fmla="*/ 28 h 49"/>
                <a:gd name="T42" fmla="*/ 49 w 132"/>
                <a:gd name="T43" fmla="*/ 29 h 49"/>
                <a:gd name="T44" fmla="*/ 45 w 132"/>
                <a:gd name="T45" fmla="*/ 29 h 49"/>
                <a:gd name="T46" fmla="*/ 41 w 132"/>
                <a:gd name="T47" fmla="*/ 29 h 49"/>
                <a:gd name="T48" fmla="*/ 36 w 132"/>
                <a:gd name="T49" fmla="*/ 30 h 49"/>
                <a:gd name="T50" fmla="*/ 35 w 132"/>
                <a:gd name="T51" fmla="*/ 30 h 49"/>
                <a:gd name="T52" fmla="*/ 29 w 132"/>
                <a:gd name="T53" fmla="*/ 31 h 49"/>
                <a:gd name="T54" fmla="*/ 25 w 132"/>
                <a:gd name="T55" fmla="*/ 31 h 49"/>
                <a:gd name="T56" fmla="*/ 23 w 132"/>
                <a:gd name="T57" fmla="*/ 32 h 49"/>
                <a:gd name="T58" fmla="*/ 21 w 132"/>
                <a:gd name="T59" fmla="*/ 32 h 49"/>
                <a:gd name="T60" fmla="*/ 0 w 132"/>
                <a:gd name="T61" fmla="*/ 48 h 49"/>
                <a:gd name="T62" fmla="*/ 1 w 132"/>
                <a:gd name="T63" fmla="*/ 48 h 49"/>
                <a:gd name="T64" fmla="*/ 5 w 132"/>
                <a:gd name="T65" fmla="*/ 48 h 49"/>
                <a:gd name="T66" fmla="*/ 8 w 132"/>
                <a:gd name="T67" fmla="*/ 47 h 49"/>
                <a:gd name="T68" fmla="*/ 11 w 132"/>
                <a:gd name="T69" fmla="*/ 47 h 49"/>
                <a:gd name="T70" fmla="*/ 13 w 132"/>
                <a:gd name="T71" fmla="*/ 47 h 49"/>
                <a:gd name="T72" fmla="*/ 17 w 132"/>
                <a:gd name="T73" fmla="*/ 47 h 49"/>
                <a:gd name="T74" fmla="*/ 24 w 132"/>
                <a:gd name="T75" fmla="*/ 46 h 49"/>
                <a:gd name="T76" fmla="*/ 27 w 132"/>
                <a:gd name="T77" fmla="*/ 46 h 49"/>
                <a:gd name="T78" fmla="*/ 31 w 132"/>
                <a:gd name="T79" fmla="*/ 45 h 49"/>
                <a:gd name="T80" fmla="*/ 37 w 132"/>
                <a:gd name="T81" fmla="*/ 45 h 49"/>
                <a:gd name="T82" fmla="*/ 41 w 132"/>
                <a:gd name="T83" fmla="*/ 44 h 49"/>
                <a:gd name="T84" fmla="*/ 45 w 132"/>
                <a:gd name="T85" fmla="*/ 43 h 49"/>
                <a:gd name="T86" fmla="*/ 52 w 132"/>
                <a:gd name="T87" fmla="*/ 43 h 49"/>
                <a:gd name="T88" fmla="*/ 56 w 132"/>
                <a:gd name="T89" fmla="*/ 42 h 49"/>
                <a:gd name="T90" fmla="*/ 66 w 132"/>
                <a:gd name="T91" fmla="*/ 41 h 49"/>
                <a:gd name="T92" fmla="*/ 70 w 132"/>
                <a:gd name="T93" fmla="*/ 41 h 49"/>
                <a:gd name="T94" fmla="*/ 75 w 132"/>
                <a:gd name="T95" fmla="*/ 41 h 49"/>
                <a:gd name="T96" fmla="*/ 80 w 132"/>
                <a:gd name="T97" fmla="*/ 40 h 49"/>
                <a:gd name="T98" fmla="*/ 86 w 132"/>
                <a:gd name="T99" fmla="*/ 39 h 49"/>
                <a:gd name="T100" fmla="*/ 91 w 132"/>
                <a:gd name="T101" fmla="*/ 38 h 49"/>
                <a:gd name="T102" fmla="*/ 95 w 132"/>
                <a:gd name="T103" fmla="*/ 37 h 49"/>
                <a:gd name="T104" fmla="*/ 100 w 132"/>
                <a:gd name="T105" fmla="*/ 36 h 49"/>
                <a:gd name="T106" fmla="*/ 106 w 132"/>
                <a:gd name="T107" fmla="*/ 35 h 49"/>
                <a:gd name="T108" fmla="*/ 111 w 132"/>
                <a:gd name="T109" fmla="*/ 35 h 49"/>
                <a:gd name="T110" fmla="*/ 116 w 132"/>
                <a:gd name="T111" fmla="*/ 35 h 49"/>
                <a:gd name="T112" fmla="*/ 119 w 132"/>
                <a:gd name="T113" fmla="*/ 33 h 49"/>
                <a:gd name="T114" fmla="*/ 124 w 132"/>
                <a:gd name="T115" fmla="*/ 32 h 49"/>
                <a:gd name="T116" fmla="*/ 127 w 132"/>
                <a:gd name="T117" fmla="*/ 32 h 49"/>
                <a:gd name="T118" fmla="*/ 130 w 132"/>
                <a:gd name="T119" fmla="*/ 32 h 49"/>
                <a:gd name="T120" fmla="*/ 131 w 132"/>
                <a:gd name="T121" fmla="*/ 30 h 49"/>
                <a:gd name="T122" fmla="*/ 127 w 132"/>
                <a:gd name="T123" fmla="*/ 0 h 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2"/>
                <a:gd name="T187" fmla="*/ 0 h 49"/>
                <a:gd name="T188" fmla="*/ 132 w 132"/>
                <a:gd name="T189" fmla="*/ 49 h 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2" h="49">
                  <a:moveTo>
                    <a:pt x="127" y="0"/>
                  </a:moveTo>
                  <a:lnTo>
                    <a:pt x="127" y="0"/>
                  </a:lnTo>
                  <a:lnTo>
                    <a:pt x="124" y="1"/>
                  </a:lnTo>
                  <a:lnTo>
                    <a:pt x="123" y="2"/>
                  </a:lnTo>
                  <a:lnTo>
                    <a:pt x="120" y="3"/>
                  </a:lnTo>
                  <a:lnTo>
                    <a:pt x="116" y="5"/>
                  </a:lnTo>
                  <a:lnTo>
                    <a:pt x="111" y="8"/>
                  </a:lnTo>
                  <a:lnTo>
                    <a:pt x="103" y="11"/>
                  </a:lnTo>
                  <a:lnTo>
                    <a:pt x="99" y="12"/>
                  </a:lnTo>
                  <a:lnTo>
                    <a:pt x="94" y="14"/>
                  </a:lnTo>
                  <a:lnTo>
                    <a:pt x="86" y="17"/>
                  </a:lnTo>
                  <a:lnTo>
                    <a:pt x="82" y="20"/>
                  </a:lnTo>
                  <a:lnTo>
                    <a:pt x="78" y="23"/>
                  </a:lnTo>
                  <a:lnTo>
                    <a:pt x="75" y="24"/>
                  </a:lnTo>
                  <a:lnTo>
                    <a:pt x="71" y="25"/>
                  </a:lnTo>
                  <a:lnTo>
                    <a:pt x="68" y="26"/>
                  </a:lnTo>
                  <a:lnTo>
                    <a:pt x="66" y="26"/>
                  </a:lnTo>
                  <a:lnTo>
                    <a:pt x="63" y="27"/>
                  </a:lnTo>
                  <a:lnTo>
                    <a:pt x="61" y="27"/>
                  </a:lnTo>
                  <a:lnTo>
                    <a:pt x="59" y="27"/>
                  </a:lnTo>
                  <a:lnTo>
                    <a:pt x="52" y="28"/>
                  </a:lnTo>
                  <a:lnTo>
                    <a:pt x="49" y="29"/>
                  </a:lnTo>
                  <a:lnTo>
                    <a:pt x="45" y="29"/>
                  </a:lnTo>
                  <a:lnTo>
                    <a:pt x="41" y="29"/>
                  </a:lnTo>
                  <a:lnTo>
                    <a:pt x="36" y="30"/>
                  </a:lnTo>
                  <a:lnTo>
                    <a:pt x="35" y="30"/>
                  </a:lnTo>
                  <a:lnTo>
                    <a:pt x="29" y="31"/>
                  </a:lnTo>
                  <a:lnTo>
                    <a:pt x="25" y="31"/>
                  </a:lnTo>
                  <a:lnTo>
                    <a:pt x="23" y="32"/>
                  </a:lnTo>
                  <a:lnTo>
                    <a:pt x="21" y="32"/>
                  </a:lnTo>
                  <a:lnTo>
                    <a:pt x="0" y="48"/>
                  </a:lnTo>
                  <a:lnTo>
                    <a:pt x="1" y="48"/>
                  </a:lnTo>
                  <a:lnTo>
                    <a:pt x="5" y="48"/>
                  </a:lnTo>
                  <a:lnTo>
                    <a:pt x="8" y="47"/>
                  </a:lnTo>
                  <a:lnTo>
                    <a:pt x="11" y="47"/>
                  </a:lnTo>
                  <a:lnTo>
                    <a:pt x="13" y="47"/>
                  </a:lnTo>
                  <a:lnTo>
                    <a:pt x="17" y="47"/>
                  </a:lnTo>
                  <a:lnTo>
                    <a:pt x="24" y="46"/>
                  </a:lnTo>
                  <a:lnTo>
                    <a:pt x="27" y="46"/>
                  </a:lnTo>
                  <a:lnTo>
                    <a:pt x="31" y="45"/>
                  </a:lnTo>
                  <a:lnTo>
                    <a:pt x="37" y="45"/>
                  </a:lnTo>
                  <a:lnTo>
                    <a:pt x="41" y="44"/>
                  </a:lnTo>
                  <a:lnTo>
                    <a:pt x="45" y="43"/>
                  </a:lnTo>
                  <a:lnTo>
                    <a:pt x="52" y="43"/>
                  </a:lnTo>
                  <a:lnTo>
                    <a:pt x="56" y="42"/>
                  </a:lnTo>
                  <a:lnTo>
                    <a:pt x="66" y="41"/>
                  </a:lnTo>
                  <a:lnTo>
                    <a:pt x="70" y="41"/>
                  </a:lnTo>
                  <a:lnTo>
                    <a:pt x="75" y="41"/>
                  </a:lnTo>
                  <a:lnTo>
                    <a:pt x="80" y="40"/>
                  </a:lnTo>
                  <a:lnTo>
                    <a:pt x="86" y="39"/>
                  </a:lnTo>
                  <a:lnTo>
                    <a:pt x="91" y="38"/>
                  </a:lnTo>
                  <a:lnTo>
                    <a:pt x="95" y="37"/>
                  </a:lnTo>
                  <a:lnTo>
                    <a:pt x="100" y="36"/>
                  </a:lnTo>
                  <a:lnTo>
                    <a:pt x="106" y="35"/>
                  </a:lnTo>
                  <a:lnTo>
                    <a:pt x="111" y="35"/>
                  </a:lnTo>
                  <a:lnTo>
                    <a:pt x="116" y="35"/>
                  </a:lnTo>
                  <a:lnTo>
                    <a:pt x="119" y="33"/>
                  </a:lnTo>
                  <a:lnTo>
                    <a:pt x="124" y="32"/>
                  </a:lnTo>
                  <a:lnTo>
                    <a:pt x="127" y="32"/>
                  </a:lnTo>
                  <a:lnTo>
                    <a:pt x="130" y="32"/>
                  </a:lnTo>
                  <a:lnTo>
                    <a:pt x="131" y="30"/>
                  </a:lnTo>
                  <a:lnTo>
                    <a:pt x="127" y="0"/>
                  </a:lnTo>
                </a:path>
              </a:pathLst>
            </a:custGeom>
            <a:solidFill>
              <a:srgbClr val="FFFFFF"/>
            </a:solidFill>
            <a:ln w="127000" cap="rnd">
              <a:noFill/>
              <a:round/>
              <a:headEnd/>
              <a:tailEnd/>
            </a:ln>
          </p:spPr>
          <p:txBody>
            <a:bodyPr>
              <a:prstTxWarp prst="textNoShape">
                <a:avLst/>
              </a:prstTxWarp>
            </a:bodyPr>
            <a:lstStyle/>
            <a:p>
              <a:endParaRPr lang="en-US"/>
            </a:p>
          </p:txBody>
        </p:sp>
        <p:sp>
          <p:nvSpPr>
            <p:cNvPr id="25747" name="Freeform 184"/>
            <p:cNvSpPr>
              <a:spLocks/>
            </p:cNvSpPr>
            <p:nvPr/>
          </p:nvSpPr>
          <p:spPr bwMode="auto">
            <a:xfrm>
              <a:off x="4583" y="2975"/>
              <a:ext cx="139" cy="55"/>
            </a:xfrm>
            <a:custGeom>
              <a:avLst/>
              <a:gdLst>
                <a:gd name="T0" fmla="*/ 133 w 139"/>
                <a:gd name="T1" fmla="*/ 0 h 55"/>
                <a:gd name="T2" fmla="*/ 133 w 139"/>
                <a:gd name="T3" fmla="*/ 0 h 55"/>
                <a:gd name="T4" fmla="*/ 130 w 139"/>
                <a:gd name="T5" fmla="*/ 1 h 55"/>
                <a:gd name="T6" fmla="*/ 129 w 139"/>
                <a:gd name="T7" fmla="*/ 2 h 55"/>
                <a:gd name="T8" fmla="*/ 123 w 139"/>
                <a:gd name="T9" fmla="*/ 5 h 55"/>
                <a:gd name="T10" fmla="*/ 118 w 139"/>
                <a:gd name="T11" fmla="*/ 6 h 55"/>
                <a:gd name="T12" fmla="*/ 114 w 139"/>
                <a:gd name="T13" fmla="*/ 8 h 55"/>
                <a:gd name="T14" fmla="*/ 107 w 139"/>
                <a:gd name="T15" fmla="*/ 11 h 55"/>
                <a:gd name="T16" fmla="*/ 104 w 139"/>
                <a:gd name="T17" fmla="*/ 14 h 55"/>
                <a:gd name="T18" fmla="*/ 96 w 139"/>
                <a:gd name="T19" fmla="*/ 17 h 55"/>
                <a:gd name="T20" fmla="*/ 90 w 139"/>
                <a:gd name="T21" fmla="*/ 19 h 55"/>
                <a:gd name="T22" fmla="*/ 85 w 139"/>
                <a:gd name="T23" fmla="*/ 22 h 55"/>
                <a:gd name="T24" fmla="*/ 81 w 139"/>
                <a:gd name="T25" fmla="*/ 25 h 55"/>
                <a:gd name="T26" fmla="*/ 77 w 139"/>
                <a:gd name="T27" fmla="*/ 26 h 55"/>
                <a:gd name="T28" fmla="*/ 74 w 139"/>
                <a:gd name="T29" fmla="*/ 27 h 55"/>
                <a:gd name="T30" fmla="*/ 69 w 139"/>
                <a:gd name="T31" fmla="*/ 30 h 55"/>
                <a:gd name="T32" fmla="*/ 66 w 139"/>
                <a:gd name="T33" fmla="*/ 30 h 55"/>
                <a:gd name="T34" fmla="*/ 65 w 139"/>
                <a:gd name="T35" fmla="*/ 30 h 55"/>
                <a:gd name="T36" fmla="*/ 58 w 139"/>
                <a:gd name="T37" fmla="*/ 30 h 55"/>
                <a:gd name="T38" fmla="*/ 56 w 139"/>
                <a:gd name="T39" fmla="*/ 30 h 55"/>
                <a:gd name="T40" fmla="*/ 53 w 139"/>
                <a:gd name="T41" fmla="*/ 31 h 55"/>
                <a:gd name="T42" fmla="*/ 48 w 139"/>
                <a:gd name="T43" fmla="*/ 32 h 55"/>
                <a:gd name="T44" fmla="*/ 41 w 139"/>
                <a:gd name="T45" fmla="*/ 32 h 55"/>
                <a:gd name="T46" fmla="*/ 38 w 139"/>
                <a:gd name="T47" fmla="*/ 33 h 55"/>
                <a:gd name="T48" fmla="*/ 37 w 139"/>
                <a:gd name="T49" fmla="*/ 34 h 55"/>
                <a:gd name="T50" fmla="*/ 31 w 139"/>
                <a:gd name="T51" fmla="*/ 35 h 55"/>
                <a:gd name="T52" fmla="*/ 28 w 139"/>
                <a:gd name="T53" fmla="*/ 35 h 55"/>
                <a:gd name="T54" fmla="*/ 25 w 139"/>
                <a:gd name="T55" fmla="*/ 35 h 55"/>
                <a:gd name="T56" fmla="*/ 23 w 139"/>
                <a:gd name="T57" fmla="*/ 36 h 55"/>
                <a:gd name="T58" fmla="*/ 20 w 139"/>
                <a:gd name="T59" fmla="*/ 36 h 55"/>
                <a:gd name="T60" fmla="*/ 0 w 139"/>
                <a:gd name="T61" fmla="*/ 54 h 55"/>
                <a:gd name="T62" fmla="*/ 3 w 139"/>
                <a:gd name="T63" fmla="*/ 54 h 55"/>
                <a:gd name="T64" fmla="*/ 5 w 139"/>
                <a:gd name="T65" fmla="*/ 54 h 55"/>
                <a:gd name="T66" fmla="*/ 8 w 139"/>
                <a:gd name="T67" fmla="*/ 53 h 55"/>
                <a:gd name="T68" fmla="*/ 11 w 139"/>
                <a:gd name="T69" fmla="*/ 53 h 55"/>
                <a:gd name="T70" fmla="*/ 15 w 139"/>
                <a:gd name="T71" fmla="*/ 53 h 55"/>
                <a:gd name="T72" fmla="*/ 19 w 139"/>
                <a:gd name="T73" fmla="*/ 52 h 55"/>
                <a:gd name="T74" fmla="*/ 23 w 139"/>
                <a:gd name="T75" fmla="*/ 52 h 55"/>
                <a:gd name="T76" fmla="*/ 28 w 139"/>
                <a:gd name="T77" fmla="*/ 52 h 55"/>
                <a:gd name="T78" fmla="*/ 32 w 139"/>
                <a:gd name="T79" fmla="*/ 49 h 55"/>
                <a:gd name="T80" fmla="*/ 37 w 139"/>
                <a:gd name="T81" fmla="*/ 49 h 55"/>
                <a:gd name="T82" fmla="*/ 42 w 139"/>
                <a:gd name="T83" fmla="*/ 49 h 55"/>
                <a:gd name="T84" fmla="*/ 49 w 139"/>
                <a:gd name="T85" fmla="*/ 48 h 55"/>
                <a:gd name="T86" fmla="*/ 54 w 139"/>
                <a:gd name="T87" fmla="*/ 47 h 55"/>
                <a:gd name="T88" fmla="*/ 60 w 139"/>
                <a:gd name="T89" fmla="*/ 46 h 55"/>
                <a:gd name="T90" fmla="*/ 65 w 139"/>
                <a:gd name="T91" fmla="*/ 46 h 55"/>
                <a:gd name="T92" fmla="*/ 73 w 139"/>
                <a:gd name="T93" fmla="*/ 46 h 55"/>
                <a:gd name="T94" fmla="*/ 80 w 139"/>
                <a:gd name="T95" fmla="*/ 45 h 55"/>
                <a:gd name="T96" fmla="*/ 85 w 139"/>
                <a:gd name="T97" fmla="*/ 44 h 55"/>
                <a:gd name="T98" fmla="*/ 89 w 139"/>
                <a:gd name="T99" fmla="*/ 42 h 55"/>
                <a:gd name="T100" fmla="*/ 96 w 139"/>
                <a:gd name="T101" fmla="*/ 42 h 55"/>
                <a:gd name="T102" fmla="*/ 100 w 139"/>
                <a:gd name="T103" fmla="*/ 41 h 55"/>
                <a:gd name="T104" fmla="*/ 106 w 139"/>
                <a:gd name="T105" fmla="*/ 40 h 55"/>
                <a:gd name="T106" fmla="*/ 111 w 139"/>
                <a:gd name="T107" fmla="*/ 40 h 55"/>
                <a:gd name="T108" fmla="*/ 117 w 139"/>
                <a:gd name="T109" fmla="*/ 38 h 55"/>
                <a:gd name="T110" fmla="*/ 119 w 139"/>
                <a:gd name="T111" fmla="*/ 38 h 55"/>
                <a:gd name="T112" fmla="*/ 125 w 139"/>
                <a:gd name="T113" fmla="*/ 37 h 55"/>
                <a:gd name="T114" fmla="*/ 127 w 139"/>
                <a:gd name="T115" fmla="*/ 37 h 55"/>
                <a:gd name="T116" fmla="*/ 134 w 139"/>
                <a:gd name="T117" fmla="*/ 37 h 55"/>
                <a:gd name="T118" fmla="*/ 135 w 139"/>
                <a:gd name="T119" fmla="*/ 34 h 55"/>
                <a:gd name="T120" fmla="*/ 138 w 139"/>
                <a:gd name="T121" fmla="*/ 34 h 55"/>
                <a:gd name="T122" fmla="*/ 133 w 139"/>
                <a:gd name="T123" fmla="*/ 0 h 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9"/>
                <a:gd name="T187" fmla="*/ 0 h 55"/>
                <a:gd name="T188" fmla="*/ 139 w 139"/>
                <a:gd name="T189" fmla="*/ 55 h 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9" h="55">
                  <a:moveTo>
                    <a:pt x="133" y="0"/>
                  </a:moveTo>
                  <a:lnTo>
                    <a:pt x="133" y="0"/>
                  </a:lnTo>
                  <a:lnTo>
                    <a:pt x="130" y="1"/>
                  </a:lnTo>
                  <a:lnTo>
                    <a:pt x="129" y="2"/>
                  </a:lnTo>
                  <a:lnTo>
                    <a:pt x="123" y="5"/>
                  </a:lnTo>
                  <a:lnTo>
                    <a:pt x="118" y="6"/>
                  </a:lnTo>
                  <a:lnTo>
                    <a:pt x="114" y="8"/>
                  </a:lnTo>
                  <a:lnTo>
                    <a:pt x="107" y="11"/>
                  </a:lnTo>
                  <a:lnTo>
                    <a:pt x="104" y="14"/>
                  </a:lnTo>
                  <a:lnTo>
                    <a:pt x="96" y="17"/>
                  </a:lnTo>
                  <a:lnTo>
                    <a:pt x="90" y="19"/>
                  </a:lnTo>
                  <a:lnTo>
                    <a:pt x="85" y="22"/>
                  </a:lnTo>
                  <a:lnTo>
                    <a:pt x="81" y="25"/>
                  </a:lnTo>
                  <a:lnTo>
                    <a:pt x="77" y="26"/>
                  </a:lnTo>
                  <a:lnTo>
                    <a:pt x="74" y="27"/>
                  </a:lnTo>
                  <a:lnTo>
                    <a:pt x="69" y="30"/>
                  </a:lnTo>
                  <a:lnTo>
                    <a:pt x="66" y="30"/>
                  </a:lnTo>
                  <a:lnTo>
                    <a:pt x="65" y="30"/>
                  </a:lnTo>
                  <a:lnTo>
                    <a:pt x="58" y="30"/>
                  </a:lnTo>
                  <a:lnTo>
                    <a:pt x="56" y="30"/>
                  </a:lnTo>
                  <a:lnTo>
                    <a:pt x="53" y="31"/>
                  </a:lnTo>
                  <a:lnTo>
                    <a:pt x="48" y="32"/>
                  </a:lnTo>
                  <a:lnTo>
                    <a:pt x="41" y="32"/>
                  </a:lnTo>
                  <a:lnTo>
                    <a:pt x="38" y="33"/>
                  </a:lnTo>
                  <a:lnTo>
                    <a:pt x="37" y="34"/>
                  </a:lnTo>
                  <a:lnTo>
                    <a:pt x="31" y="35"/>
                  </a:lnTo>
                  <a:lnTo>
                    <a:pt x="28" y="35"/>
                  </a:lnTo>
                  <a:lnTo>
                    <a:pt x="25" y="35"/>
                  </a:lnTo>
                  <a:lnTo>
                    <a:pt x="23" y="36"/>
                  </a:lnTo>
                  <a:lnTo>
                    <a:pt x="20" y="36"/>
                  </a:lnTo>
                  <a:lnTo>
                    <a:pt x="0" y="54"/>
                  </a:lnTo>
                  <a:lnTo>
                    <a:pt x="3" y="54"/>
                  </a:lnTo>
                  <a:lnTo>
                    <a:pt x="5" y="54"/>
                  </a:lnTo>
                  <a:lnTo>
                    <a:pt x="8" y="53"/>
                  </a:lnTo>
                  <a:lnTo>
                    <a:pt x="11" y="53"/>
                  </a:lnTo>
                  <a:lnTo>
                    <a:pt x="15" y="53"/>
                  </a:lnTo>
                  <a:lnTo>
                    <a:pt x="19" y="52"/>
                  </a:lnTo>
                  <a:lnTo>
                    <a:pt x="23" y="52"/>
                  </a:lnTo>
                  <a:lnTo>
                    <a:pt x="28" y="52"/>
                  </a:lnTo>
                  <a:lnTo>
                    <a:pt x="32" y="49"/>
                  </a:lnTo>
                  <a:lnTo>
                    <a:pt x="37" y="49"/>
                  </a:lnTo>
                  <a:lnTo>
                    <a:pt x="42" y="49"/>
                  </a:lnTo>
                  <a:lnTo>
                    <a:pt x="49" y="48"/>
                  </a:lnTo>
                  <a:lnTo>
                    <a:pt x="54" y="47"/>
                  </a:lnTo>
                  <a:lnTo>
                    <a:pt x="60" y="46"/>
                  </a:lnTo>
                  <a:lnTo>
                    <a:pt x="65" y="46"/>
                  </a:lnTo>
                  <a:lnTo>
                    <a:pt x="73" y="46"/>
                  </a:lnTo>
                  <a:lnTo>
                    <a:pt x="80" y="45"/>
                  </a:lnTo>
                  <a:lnTo>
                    <a:pt x="85" y="44"/>
                  </a:lnTo>
                  <a:lnTo>
                    <a:pt x="89" y="42"/>
                  </a:lnTo>
                  <a:lnTo>
                    <a:pt x="96" y="42"/>
                  </a:lnTo>
                  <a:lnTo>
                    <a:pt x="100" y="41"/>
                  </a:lnTo>
                  <a:lnTo>
                    <a:pt x="106" y="40"/>
                  </a:lnTo>
                  <a:lnTo>
                    <a:pt x="111" y="40"/>
                  </a:lnTo>
                  <a:lnTo>
                    <a:pt x="117" y="38"/>
                  </a:lnTo>
                  <a:lnTo>
                    <a:pt x="119" y="38"/>
                  </a:lnTo>
                  <a:lnTo>
                    <a:pt x="125" y="37"/>
                  </a:lnTo>
                  <a:lnTo>
                    <a:pt x="127" y="37"/>
                  </a:lnTo>
                  <a:lnTo>
                    <a:pt x="134" y="37"/>
                  </a:lnTo>
                  <a:lnTo>
                    <a:pt x="135" y="34"/>
                  </a:lnTo>
                  <a:lnTo>
                    <a:pt x="138" y="34"/>
                  </a:lnTo>
                  <a:lnTo>
                    <a:pt x="133" y="0"/>
                  </a:lnTo>
                </a:path>
              </a:pathLst>
            </a:custGeom>
            <a:noFill/>
            <a:ln w="12700" cap="rnd">
              <a:solidFill>
                <a:srgbClr val="000000"/>
              </a:solidFill>
              <a:round/>
              <a:headEnd/>
              <a:tailEnd/>
            </a:ln>
          </p:spPr>
          <p:txBody>
            <a:bodyPr>
              <a:prstTxWarp prst="textNoShape">
                <a:avLst/>
              </a:prstTxWarp>
            </a:bodyPr>
            <a:lstStyle/>
            <a:p>
              <a:endParaRPr lang="en-US"/>
            </a:p>
          </p:txBody>
        </p:sp>
        <p:sp>
          <p:nvSpPr>
            <p:cNvPr id="25748" name="Freeform 185"/>
            <p:cNvSpPr>
              <a:spLocks/>
            </p:cNvSpPr>
            <p:nvPr/>
          </p:nvSpPr>
          <p:spPr bwMode="auto">
            <a:xfrm>
              <a:off x="4701" y="2978"/>
              <a:ext cx="12" cy="31"/>
            </a:xfrm>
            <a:custGeom>
              <a:avLst/>
              <a:gdLst>
                <a:gd name="T0" fmla="*/ 6 w 12"/>
                <a:gd name="T1" fmla="*/ 0 h 31"/>
                <a:gd name="T2" fmla="*/ 0 w 12"/>
                <a:gd name="T3" fmla="*/ 3 h 31"/>
                <a:gd name="T4" fmla="*/ 6 w 12"/>
                <a:gd name="T5" fmla="*/ 30 h 31"/>
                <a:gd name="T6" fmla="*/ 11 w 12"/>
                <a:gd name="T7" fmla="*/ 28 h 31"/>
                <a:gd name="T8" fmla="*/ 6 w 12"/>
                <a:gd name="T9" fmla="*/ 0 h 31"/>
                <a:gd name="T10" fmla="*/ 0 60000 65536"/>
                <a:gd name="T11" fmla="*/ 0 60000 65536"/>
                <a:gd name="T12" fmla="*/ 0 60000 65536"/>
                <a:gd name="T13" fmla="*/ 0 60000 65536"/>
                <a:gd name="T14" fmla="*/ 0 60000 65536"/>
                <a:gd name="T15" fmla="*/ 0 w 12"/>
                <a:gd name="T16" fmla="*/ 0 h 31"/>
                <a:gd name="T17" fmla="*/ 12 w 12"/>
                <a:gd name="T18" fmla="*/ 31 h 31"/>
              </a:gdLst>
              <a:ahLst/>
              <a:cxnLst>
                <a:cxn ang="T10">
                  <a:pos x="T0" y="T1"/>
                </a:cxn>
                <a:cxn ang="T11">
                  <a:pos x="T2" y="T3"/>
                </a:cxn>
                <a:cxn ang="T12">
                  <a:pos x="T4" y="T5"/>
                </a:cxn>
                <a:cxn ang="T13">
                  <a:pos x="T6" y="T7"/>
                </a:cxn>
                <a:cxn ang="T14">
                  <a:pos x="T8" y="T9"/>
                </a:cxn>
              </a:cxnLst>
              <a:rect l="T15" t="T16" r="T17" b="T18"/>
              <a:pathLst>
                <a:path w="12" h="31">
                  <a:moveTo>
                    <a:pt x="6" y="0"/>
                  </a:moveTo>
                  <a:lnTo>
                    <a:pt x="0" y="3"/>
                  </a:lnTo>
                  <a:lnTo>
                    <a:pt x="6" y="30"/>
                  </a:lnTo>
                  <a:lnTo>
                    <a:pt x="11" y="28"/>
                  </a:lnTo>
                  <a:lnTo>
                    <a:pt x="6" y="0"/>
                  </a:lnTo>
                </a:path>
              </a:pathLst>
            </a:custGeom>
            <a:solidFill>
              <a:srgbClr val="F3F3F3"/>
            </a:solidFill>
            <a:ln w="127000" cap="rnd">
              <a:noFill/>
              <a:round/>
              <a:headEnd/>
              <a:tailEnd/>
            </a:ln>
          </p:spPr>
          <p:txBody>
            <a:bodyPr>
              <a:prstTxWarp prst="textNoShape">
                <a:avLst/>
              </a:prstTxWarp>
            </a:bodyPr>
            <a:lstStyle/>
            <a:p>
              <a:endParaRPr lang="en-US"/>
            </a:p>
          </p:txBody>
        </p:sp>
        <p:sp>
          <p:nvSpPr>
            <p:cNvPr id="25749" name="Freeform 186"/>
            <p:cNvSpPr>
              <a:spLocks/>
            </p:cNvSpPr>
            <p:nvPr/>
          </p:nvSpPr>
          <p:spPr bwMode="auto">
            <a:xfrm>
              <a:off x="4711" y="2777"/>
              <a:ext cx="481" cy="232"/>
            </a:xfrm>
            <a:custGeom>
              <a:avLst/>
              <a:gdLst>
                <a:gd name="T0" fmla="*/ 0 w 481"/>
                <a:gd name="T1" fmla="*/ 162 h 232"/>
                <a:gd name="T2" fmla="*/ 120 w 481"/>
                <a:gd name="T3" fmla="*/ 97 h 232"/>
                <a:gd name="T4" fmla="*/ 167 w 481"/>
                <a:gd name="T5" fmla="*/ 65 h 232"/>
                <a:gd name="T6" fmla="*/ 375 w 481"/>
                <a:gd name="T7" fmla="*/ 10 h 232"/>
                <a:gd name="T8" fmla="*/ 384 w 481"/>
                <a:gd name="T9" fmla="*/ 9 h 232"/>
                <a:gd name="T10" fmla="*/ 393 w 481"/>
                <a:gd name="T11" fmla="*/ 6 h 232"/>
                <a:gd name="T12" fmla="*/ 407 w 481"/>
                <a:gd name="T13" fmla="*/ 4 h 232"/>
                <a:gd name="T14" fmla="*/ 423 w 481"/>
                <a:gd name="T15" fmla="*/ 2 h 232"/>
                <a:gd name="T16" fmla="*/ 436 w 481"/>
                <a:gd name="T17" fmla="*/ 1 h 232"/>
                <a:gd name="T18" fmla="*/ 447 w 481"/>
                <a:gd name="T19" fmla="*/ 1 h 232"/>
                <a:gd name="T20" fmla="*/ 480 w 481"/>
                <a:gd name="T21" fmla="*/ 87 h 232"/>
                <a:gd name="T22" fmla="*/ 336 w 481"/>
                <a:gd name="T23" fmla="*/ 148 h 232"/>
                <a:gd name="T24" fmla="*/ 335 w 481"/>
                <a:gd name="T25" fmla="*/ 150 h 232"/>
                <a:gd name="T26" fmla="*/ 331 w 481"/>
                <a:gd name="T27" fmla="*/ 154 h 232"/>
                <a:gd name="T28" fmla="*/ 320 w 481"/>
                <a:gd name="T29" fmla="*/ 156 h 232"/>
                <a:gd name="T30" fmla="*/ 313 w 481"/>
                <a:gd name="T31" fmla="*/ 160 h 232"/>
                <a:gd name="T32" fmla="*/ 299 w 481"/>
                <a:gd name="T33" fmla="*/ 165 h 232"/>
                <a:gd name="T34" fmla="*/ 291 w 481"/>
                <a:gd name="T35" fmla="*/ 169 h 232"/>
                <a:gd name="T36" fmla="*/ 279 w 481"/>
                <a:gd name="T37" fmla="*/ 174 h 232"/>
                <a:gd name="T38" fmla="*/ 265 w 481"/>
                <a:gd name="T39" fmla="*/ 178 h 232"/>
                <a:gd name="T40" fmla="*/ 253 w 481"/>
                <a:gd name="T41" fmla="*/ 184 h 232"/>
                <a:gd name="T42" fmla="*/ 241 w 481"/>
                <a:gd name="T43" fmla="*/ 189 h 232"/>
                <a:gd name="T44" fmla="*/ 227 w 481"/>
                <a:gd name="T45" fmla="*/ 194 h 232"/>
                <a:gd name="T46" fmla="*/ 215 w 481"/>
                <a:gd name="T47" fmla="*/ 197 h 232"/>
                <a:gd name="T48" fmla="*/ 205 w 481"/>
                <a:gd name="T49" fmla="*/ 200 h 232"/>
                <a:gd name="T50" fmla="*/ 196 w 481"/>
                <a:gd name="T51" fmla="*/ 203 h 232"/>
                <a:gd name="T52" fmla="*/ 187 w 481"/>
                <a:gd name="T53" fmla="*/ 205 h 232"/>
                <a:gd name="T54" fmla="*/ 179 w 481"/>
                <a:gd name="T55" fmla="*/ 206 h 232"/>
                <a:gd name="T56" fmla="*/ 169 w 481"/>
                <a:gd name="T57" fmla="*/ 209 h 232"/>
                <a:gd name="T58" fmla="*/ 156 w 481"/>
                <a:gd name="T59" fmla="*/ 210 h 232"/>
                <a:gd name="T60" fmla="*/ 141 w 481"/>
                <a:gd name="T61" fmla="*/ 211 h 232"/>
                <a:gd name="T62" fmla="*/ 128 w 481"/>
                <a:gd name="T63" fmla="*/ 214 h 232"/>
                <a:gd name="T64" fmla="*/ 113 w 481"/>
                <a:gd name="T65" fmla="*/ 215 h 232"/>
                <a:gd name="T66" fmla="*/ 96 w 481"/>
                <a:gd name="T67" fmla="*/ 219 h 232"/>
                <a:gd name="T68" fmla="*/ 83 w 481"/>
                <a:gd name="T69" fmla="*/ 220 h 232"/>
                <a:gd name="T70" fmla="*/ 65 w 481"/>
                <a:gd name="T71" fmla="*/ 222 h 232"/>
                <a:gd name="T72" fmla="*/ 53 w 481"/>
                <a:gd name="T73" fmla="*/ 225 h 232"/>
                <a:gd name="T74" fmla="*/ 40 w 481"/>
                <a:gd name="T75" fmla="*/ 226 h 232"/>
                <a:gd name="T76" fmla="*/ 29 w 481"/>
                <a:gd name="T77" fmla="*/ 227 h 232"/>
                <a:gd name="T78" fmla="*/ 21 w 481"/>
                <a:gd name="T79" fmla="*/ 229 h 232"/>
                <a:gd name="T80" fmla="*/ 13 w 481"/>
                <a:gd name="T81" fmla="*/ 229 h 232"/>
                <a:gd name="T82" fmla="*/ 8 w 481"/>
                <a:gd name="T83" fmla="*/ 231 h 2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81"/>
                <a:gd name="T127" fmla="*/ 0 h 232"/>
                <a:gd name="T128" fmla="*/ 481 w 481"/>
                <a:gd name="T129" fmla="*/ 232 h 2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81" h="232">
                  <a:moveTo>
                    <a:pt x="8" y="231"/>
                  </a:moveTo>
                  <a:lnTo>
                    <a:pt x="0" y="162"/>
                  </a:lnTo>
                  <a:lnTo>
                    <a:pt x="129" y="135"/>
                  </a:lnTo>
                  <a:lnTo>
                    <a:pt x="120" y="97"/>
                  </a:lnTo>
                  <a:lnTo>
                    <a:pt x="173" y="86"/>
                  </a:lnTo>
                  <a:lnTo>
                    <a:pt x="167" y="65"/>
                  </a:lnTo>
                  <a:lnTo>
                    <a:pt x="369" y="12"/>
                  </a:lnTo>
                  <a:lnTo>
                    <a:pt x="375" y="10"/>
                  </a:lnTo>
                  <a:lnTo>
                    <a:pt x="377" y="10"/>
                  </a:lnTo>
                  <a:lnTo>
                    <a:pt x="384" y="9"/>
                  </a:lnTo>
                  <a:lnTo>
                    <a:pt x="387" y="7"/>
                  </a:lnTo>
                  <a:lnTo>
                    <a:pt x="393" y="6"/>
                  </a:lnTo>
                  <a:lnTo>
                    <a:pt x="401" y="5"/>
                  </a:lnTo>
                  <a:lnTo>
                    <a:pt x="407" y="4"/>
                  </a:lnTo>
                  <a:lnTo>
                    <a:pt x="415" y="3"/>
                  </a:lnTo>
                  <a:lnTo>
                    <a:pt x="423" y="2"/>
                  </a:lnTo>
                  <a:lnTo>
                    <a:pt x="428" y="2"/>
                  </a:lnTo>
                  <a:lnTo>
                    <a:pt x="436" y="1"/>
                  </a:lnTo>
                  <a:lnTo>
                    <a:pt x="441" y="0"/>
                  </a:lnTo>
                  <a:lnTo>
                    <a:pt x="447" y="1"/>
                  </a:lnTo>
                  <a:lnTo>
                    <a:pt x="452" y="0"/>
                  </a:lnTo>
                  <a:lnTo>
                    <a:pt x="480" y="87"/>
                  </a:lnTo>
                  <a:lnTo>
                    <a:pt x="340" y="147"/>
                  </a:lnTo>
                  <a:lnTo>
                    <a:pt x="336" y="148"/>
                  </a:lnTo>
                  <a:lnTo>
                    <a:pt x="337" y="150"/>
                  </a:lnTo>
                  <a:lnTo>
                    <a:pt x="335" y="150"/>
                  </a:lnTo>
                  <a:lnTo>
                    <a:pt x="333" y="152"/>
                  </a:lnTo>
                  <a:lnTo>
                    <a:pt x="331" y="154"/>
                  </a:lnTo>
                  <a:lnTo>
                    <a:pt x="325" y="154"/>
                  </a:lnTo>
                  <a:lnTo>
                    <a:pt x="320" y="156"/>
                  </a:lnTo>
                  <a:lnTo>
                    <a:pt x="317" y="158"/>
                  </a:lnTo>
                  <a:lnTo>
                    <a:pt x="313" y="160"/>
                  </a:lnTo>
                  <a:lnTo>
                    <a:pt x="308" y="163"/>
                  </a:lnTo>
                  <a:lnTo>
                    <a:pt x="299" y="165"/>
                  </a:lnTo>
                  <a:lnTo>
                    <a:pt x="296" y="166"/>
                  </a:lnTo>
                  <a:lnTo>
                    <a:pt x="291" y="169"/>
                  </a:lnTo>
                  <a:lnTo>
                    <a:pt x="284" y="172"/>
                  </a:lnTo>
                  <a:lnTo>
                    <a:pt x="279" y="174"/>
                  </a:lnTo>
                  <a:lnTo>
                    <a:pt x="272" y="176"/>
                  </a:lnTo>
                  <a:lnTo>
                    <a:pt x="265" y="178"/>
                  </a:lnTo>
                  <a:lnTo>
                    <a:pt x="259" y="181"/>
                  </a:lnTo>
                  <a:lnTo>
                    <a:pt x="253" y="184"/>
                  </a:lnTo>
                  <a:lnTo>
                    <a:pt x="245" y="187"/>
                  </a:lnTo>
                  <a:lnTo>
                    <a:pt x="241" y="189"/>
                  </a:lnTo>
                  <a:lnTo>
                    <a:pt x="233" y="191"/>
                  </a:lnTo>
                  <a:lnTo>
                    <a:pt x="227" y="194"/>
                  </a:lnTo>
                  <a:lnTo>
                    <a:pt x="223" y="196"/>
                  </a:lnTo>
                  <a:lnTo>
                    <a:pt x="215" y="197"/>
                  </a:lnTo>
                  <a:lnTo>
                    <a:pt x="211" y="199"/>
                  </a:lnTo>
                  <a:lnTo>
                    <a:pt x="205" y="200"/>
                  </a:lnTo>
                  <a:lnTo>
                    <a:pt x="201" y="202"/>
                  </a:lnTo>
                  <a:lnTo>
                    <a:pt x="196" y="203"/>
                  </a:lnTo>
                  <a:lnTo>
                    <a:pt x="193" y="205"/>
                  </a:lnTo>
                  <a:lnTo>
                    <a:pt x="187" y="205"/>
                  </a:lnTo>
                  <a:lnTo>
                    <a:pt x="181" y="206"/>
                  </a:lnTo>
                  <a:lnTo>
                    <a:pt x="179" y="206"/>
                  </a:lnTo>
                  <a:lnTo>
                    <a:pt x="175" y="208"/>
                  </a:lnTo>
                  <a:lnTo>
                    <a:pt x="169" y="209"/>
                  </a:lnTo>
                  <a:lnTo>
                    <a:pt x="164" y="209"/>
                  </a:lnTo>
                  <a:lnTo>
                    <a:pt x="156" y="210"/>
                  </a:lnTo>
                  <a:lnTo>
                    <a:pt x="149" y="211"/>
                  </a:lnTo>
                  <a:lnTo>
                    <a:pt x="141" y="211"/>
                  </a:lnTo>
                  <a:lnTo>
                    <a:pt x="136" y="213"/>
                  </a:lnTo>
                  <a:lnTo>
                    <a:pt x="128" y="214"/>
                  </a:lnTo>
                  <a:lnTo>
                    <a:pt x="120" y="214"/>
                  </a:lnTo>
                  <a:lnTo>
                    <a:pt x="113" y="215"/>
                  </a:lnTo>
                  <a:lnTo>
                    <a:pt x="104" y="216"/>
                  </a:lnTo>
                  <a:lnTo>
                    <a:pt x="96" y="219"/>
                  </a:lnTo>
                  <a:lnTo>
                    <a:pt x="91" y="220"/>
                  </a:lnTo>
                  <a:lnTo>
                    <a:pt x="83" y="220"/>
                  </a:lnTo>
                  <a:lnTo>
                    <a:pt x="75" y="221"/>
                  </a:lnTo>
                  <a:lnTo>
                    <a:pt x="65" y="222"/>
                  </a:lnTo>
                  <a:lnTo>
                    <a:pt x="61" y="224"/>
                  </a:lnTo>
                  <a:lnTo>
                    <a:pt x="53" y="225"/>
                  </a:lnTo>
                  <a:lnTo>
                    <a:pt x="45" y="226"/>
                  </a:lnTo>
                  <a:lnTo>
                    <a:pt x="40" y="226"/>
                  </a:lnTo>
                  <a:lnTo>
                    <a:pt x="36" y="227"/>
                  </a:lnTo>
                  <a:lnTo>
                    <a:pt x="29" y="227"/>
                  </a:lnTo>
                  <a:lnTo>
                    <a:pt x="24" y="228"/>
                  </a:lnTo>
                  <a:lnTo>
                    <a:pt x="21" y="229"/>
                  </a:lnTo>
                  <a:lnTo>
                    <a:pt x="16" y="229"/>
                  </a:lnTo>
                  <a:lnTo>
                    <a:pt x="13" y="229"/>
                  </a:lnTo>
                  <a:lnTo>
                    <a:pt x="9" y="231"/>
                  </a:lnTo>
                  <a:lnTo>
                    <a:pt x="8" y="231"/>
                  </a:lnTo>
                </a:path>
              </a:pathLst>
            </a:custGeom>
            <a:solidFill>
              <a:srgbClr val="FFFFFF"/>
            </a:solidFill>
            <a:ln w="127000" cap="rnd">
              <a:noFill/>
              <a:round/>
              <a:headEnd/>
              <a:tailEnd/>
            </a:ln>
          </p:spPr>
          <p:txBody>
            <a:bodyPr>
              <a:prstTxWarp prst="textNoShape">
                <a:avLst/>
              </a:prstTxWarp>
            </a:bodyPr>
            <a:lstStyle/>
            <a:p>
              <a:endParaRPr lang="en-US"/>
            </a:p>
          </p:txBody>
        </p:sp>
        <p:sp>
          <p:nvSpPr>
            <p:cNvPr id="25750" name="Freeform 187"/>
            <p:cNvSpPr>
              <a:spLocks/>
            </p:cNvSpPr>
            <p:nvPr/>
          </p:nvSpPr>
          <p:spPr bwMode="auto">
            <a:xfrm>
              <a:off x="4713" y="2777"/>
              <a:ext cx="487" cy="235"/>
            </a:xfrm>
            <a:custGeom>
              <a:avLst/>
              <a:gdLst>
                <a:gd name="T0" fmla="*/ 0 w 487"/>
                <a:gd name="T1" fmla="*/ 164 h 235"/>
                <a:gd name="T2" fmla="*/ 119 w 487"/>
                <a:gd name="T3" fmla="*/ 99 h 235"/>
                <a:gd name="T4" fmla="*/ 166 w 487"/>
                <a:gd name="T5" fmla="*/ 67 h 235"/>
                <a:gd name="T6" fmla="*/ 375 w 487"/>
                <a:gd name="T7" fmla="*/ 12 h 235"/>
                <a:gd name="T8" fmla="*/ 378 w 487"/>
                <a:gd name="T9" fmla="*/ 10 h 235"/>
                <a:gd name="T10" fmla="*/ 389 w 487"/>
                <a:gd name="T11" fmla="*/ 7 h 235"/>
                <a:gd name="T12" fmla="*/ 399 w 487"/>
                <a:gd name="T13" fmla="*/ 7 h 235"/>
                <a:gd name="T14" fmla="*/ 413 w 487"/>
                <a:gd name="T15" fmla="*/ 4 h 235"/>
                <a:gd name="T16" fmla="*/ 425 w 487"/>
                <a:gd name="T17" fmla="*/ 2 h 235"/>
                <a:gd name="T18" fmla="*/ 442 w 487"/>
                <a:gd name="T19" fmla="*/ 1 h 235"/>
                <a:gd name="T20" fmla="*/ 453 w 487"/>
                <a:gd name="T21" fmla="*/ 0 h 235"/>
                <a:gd name="T22" fmla="*/ 486 w 487"/>
                <a:gd name="T23" fmla="*/ 89 h 235"/>
                <a:gd name="T24" fmla="*/ 342 w 487"/>
                <a:gd name="T25" fmla="*/ 151 h 235"/>
                <a:gd name="T26" fmla="*/ 335 w 487"/>
                <a:gd name="T27" fmla="*/ 155 h 235"/>
                <a:gd name="T28" fmla="*/ 330 w 487"/>
                <a:gd name="T29" fmla="*/ 158 h 235"/>
                <a:gd name="T30" fmla="*/ 319 w 487"/>
                <a:gd name="T31" fmla="*/ 161 h 235"/>
                <a:gd name="T32" fmla="*/ 310 w 487"/>
                <a:gd name="T33" fmla="*/ 166 h 235"/>
                <a:gd name="T34" fmla="*/ 299 w 487"/>
                <a:gd name="T35" fmla="*/ 169 h 235"/>
                <a:gd name="T36" fmla="*/ 287 w 487"/>
                <a:gd name="T37" fmla="*/ 173 h 235"/>
                <a:gd name="T38" fmla="*/ 274 w 487"/>
                <a:gd name="T39" fmla="*/ 179 h 235"/>
                <a:gd name="T40" fmla="*/ 262 w 487"/>
                <a:gd name="T41" fmla="*/ 185 h 235"/>
                <a:gd name="T42" fmla="*/ 248 w 487"/>
                <a:gd name="T43" fmla="*/ 190 h 235"/>
                <a:gd name="T44" fmla="*/ 236 w 487"/>
                <a:gd name="T45" fmla="*/ 194 h 235"/>
                <a:gd name="T46" fmla="*/ 223 w 487"/>
                <a:gd name="T47" fmla="*/ 200 h 235"/>
                <a:gd name="T48" fmla="*/ 211 w 487"/>
                <a:gd name="T49" fmla="*/ 202 h 235"/>
                <a:gd name="T50" fmla="*/ 203 w 487"/>
                <a:gd name="T51" fmla="*/ 206 h 235"/>
                <a:gd name="T52" fmla="*/ 192 w 487"/>
                <a:gd name="T53" fmla="*/ 209 h 235"/>
                <a:gd name="T54" fmla="*/ 184 w 487"/>
                <a:gd name="T55" fmla="*/ 209 h 235"/>
                <a:gd name="T56" fmla="*/ 175 w 487"/>
                <a:gd name="T57" fmla="*/ 211 h 235"/>
                <a:gd name="T58" fmla="*/ 163 w 487"/>
                <a:gd name="T59" fmla="*/ 213 h 235"/>
                <a:gd name="T60" fmla="*/ 151 w 487"/>
                <a:gd name="T61" fmla="*/ 215 h 235"/>
                <a:gd name="T62" fmla="*/ 135 w 487"/>
                <a:gd name="T63" fmla="*/ 216 h 235"/>
                <a:gd name="T64" fmla="*/ 122 w 487"/>
                <a:gd name="T65" fmla="*/ 219 h 235"/>
                <a:gd name="T66" fmla="*/ 104 w 487"/>
                <a:gd name="T67" fmla="*/ 221 h 235"/>
                <a:gd name="T68" fmla="*/ 88 w 487"/>
                <a:gd name="T69" fmla="*/ 224 h 235"/>
                <a:gd name="T70" fmla="*/ 75 w 487"/>
                <a:gd name="T71" fmla="*/ 225 h 235"/>
                <a:gd name="T72" fmla="*/ 57 w 487"/>
                <a:gd name="T73" fmla="*/ 227 h 235"/>
                <a:gd name="T74" fmla="*/ 45 w 487"/>
                <a:gd name="T75" fmla="*/ 230 h 235"/>
                <a:gd name="T76" fmla="*/ 35 w 487"/>
                <a:gd name="T77" fmla="*/ 231 h 235"/>
                <a:gd name="T78" fmla="*/ 23 w 487"/>
                <a:gd name="T79" fmla="*/ 232 h 235"/>
                <a:gd name="T80" fmla="*/ 15 w 487"/>
                <a:gd name="T81" fmla="*/ 233 h 235"/>
                <a:gd name="T82" fmla="*/ 9 w 487"/>
                <a:gd name="T83" fmla="*/ 233 h 235"/>
                <a:gd name="T84" fmla="*/ 4 w 487"/>
                <a:gd name="T85" fmla="*/ 234 h 2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87"/>
                <a:gd name="T130" fmla="*/ 0 h 235"/>
                <a:gd name="T131" fmla="*/ 487 w 487"/>
                <a:gd name="T132" fmla="*/ 235 h 2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87" h="235">
                  <a:moveTo>
                    <a:pt x="4" y="234"/>
                  </a:moveTo>
                  <a:lnTo>
                    <a:pt x="0" y="164"/>
                  </a:lnTo>
                  <a:lnTo>
                    <a:pt x="130" y="136"/>
                  </a:lnTo>
                  <a:lnTo>
                    <a:pt x="119" y="99"/>
                  </a:lnTo>
                  <a:lnTo>
                    <a:pt x="174" y="86"/>
                  </a:lnTo>
                  <a:lnTo>
                    <a:pt x="166" y="67"/>
                  </a:lnTo>
                  <a:lnTo>
                    <a:pt x="371" y="13"/>
                  </a:lnTo>
                  <a:lnTo>
                    <a:pt x="375" y="12"/>
                  </a:lnTo>
                  <a:lnTo>
                    <a:pt x="375" y="10"/>
                  </a:lnTo>
                  <a:lnTo>
                    <a:pt x="378" y="10"/>
                  </a:lnTo>
                  <a:lnTo>
                    <a:pt x="383" y="10"/>
                  </a:lnTo>
                  <a:lnTo>
                    <a:pt x="389" y="7"/>
                  </a:lnTo>
                  <a:lnTo>
                    <a:pt x="394" y="7"/>
                  </a:lnTo>
                  <a:lnTo>
                    <a:pt x="399" y="7"/>
                  </a:lnTo>
                  <a:lnTo>
                    <a:pt x="406" y="4"/>
                  </a:lnTo>
                  <a:lnTo>
                    <a:pt x="413" y="4"/>
                  </a:lnTo>
                  <a:lnTo>
                    <a:pt x="419" y="3"/>
                  </a:lnTo>
                  <a:lnTo>
                    <a:pt x="425" y="2"/>
                  </a:lnTo>
                  <a:lnTo>
                    <a:pt x="433" y="0"/>
                  </a:lnTo>
                  <a:lnTo>
                    <a:pt x="442" y="1"/>
                  </a:lnTo>
                  <a:lnTo>
                    <a:pt x="447" y="0"/>
                  </a:lnTo>
                  <a:lnTo>
                    <a:pt x="453" y="0"/>
                  </a:lnTo>
                  <a:lnTo>
                    <a:pt x="459" y="1"/>
                  </a:lnTo>
                  <a:lnTo>
                    <a:pt x="486" y="89"/>
                  </a:lnTo>
                  <a:lnTo>
                    <a:pt x="344" y="151"/>
                  </a:lnTo>
                  <a:lnTo>
                    <a:pt x="342" y="151"/>
                  </a:lnTo>
                  <a:lnTo>
                    <a:pt x="339" y="153"/>
                  </a:lnTo>
                  <a:lnTo>
                    <a:pt x="335" y="155"/>
                  </a:lnTo>
                  <a:lnTo>
                    <a:pt x="331" y="155"/>
                  </a:lnTo>
                  <a:lnTo>
                    <a:pt x="330" y="158"/>
                  </a:lnTo>
                  <a:lnTo>
                    <a:pt x="324" y="158"/>
                  </a:lnTo>
                  <a:lnTo>
                    <a:pt x="319" y="161"/>
                  </a:lnTo>
                  <a:lnTo>
                    <a:pt x="318" y="164"/>
                  </a:lnTo>
                  <a:lnTo>
                    <a:pt x="310" y="166"/>
                  </a:lnTo>
                  <a:lnTo>
                    <a:pt x="303" y="167"/>
                  </a:lnTo>
                  <a:lnTo>
                    <a:pt x="299" y="169"/>
                  </a:lnTo>
                  <a:lnTo>
                    <a:pt x="294" y="171"/>
                  </a:lnTo>
                  <a:lnTo>
                    <a:pt x="287" y="173"/>
                  </a:lnTo>
                  <a:lnTo>
                    <a:pt x="282" y="178"/>
                  </a:lnTo>
                  <a:lnTo>
                    <a:pt x="274" y="179"/>
                  </a:lnTo>
                  <a:lnTo>
                    <a:pt x="270" y="181"/>
                  </a:lnTo>
                  <a:lnTo>
                    <a:pt x="262" y="185"/>
                  </a:lnTo>
                  <a:lnTo>
                    <a:pt x="256" y="186"/>
                  </a:lnTo>
                  <a:lnTo>
                    <a:pt x="248" y="190"/>
                  </a:lnTo>
                  <a:lnTo>
                    <a:pt x="242" y="192"/>
                  </a:lnTo>
                  <a:lnTo>
                    <a:pt x="236" y="194"/>
                  </a:lnTo>
                  <a:lnTo>
                    <a:pt x="227" y="197"/>
                  </a:lnTo>
                  <a:lnTo>
                    <a:pt x="223" y="200"/>
                  </a:lnTo>
                  <a:lnTo>
                    <a:pt x="218" y="201"/>
                  </a:lnTo>
                  <a:lnTo>
                    <a:pt x="211" y="202"/>
                  </a:lnTo>
                  <a:lnTo>
                    <a:pt x="208" y="203"/>
                  </a:lnTo>
                  <a:lnTo>
                    <a:pt x="203" y="206"/>
                  </a:lnTo>
                  <a:lnTo>
                    <a:pt x="198" y="207"/>
                  </a:lnTo>
                  <a:lnTo>
                    <a:pt x="192" y="209"/>
                  </a:lnTo>
                  <a:lnTo>
                    <a:pt x="190" y="209"/>
                  </a:lnTo>
                  <a:lnTo>
                    <a:pt x="184" y="209"/>
                  </a:lnTo>
                  <a:lnTo>
                    <a:pt x="182" y="210"/>
                  </a:lnTo>
                  <a:lnTo>
                    <a:pt x="175" y="211"/>
                  </a:lnTo>
                  <a:lnTo>
                    <a:pt x="170" y="211"/>
                  </a:lnTo>
                  <a:lnTo>
                    <a:pt x="163" y="213"/>
                  </a:lnTo>
                  <a:lnTo>
                    <a:pt x="158" y="214"/>
                  </a:lnTo>
                  <a:lnTo>
                    <a:pt x="151" y="215"/>
                  </a:lnTo>
                  <a:lnTo>
                    <a:pt x="143" y="215"/>
                  </a:lnTo>
                  <a:lnTo>
                    <a:pt x="135" y="216"/>
                  </a:lnTo>
                  <a:lnTo>
                    <a:pt x="127" y="218"/>
                  </a:lnTo>
                  <a:lnTo>
                    <a:pt x="122" y="219"/>
                  </a:lnTo>
                  <a:lnTo>
                    <a:pt x="113" y="220"/>
                  </a:lnTo>
                  <a:lnTo>
                    <a:pt x="104" y="221"/>
                  </a:lnTo>
                  <a:lnTo>
                    <a:pt x="96" y="221"/>
                  </a:lnTo>
                  <a:lnTo>
                    <a:pt x="88" y="224"/>
                  </a:lnTo>
                  <a:lnTo>
                    <a:pt x="80" y="224"/>
                  </a:lnTo>
                  <a:lnTo>
                    <a:pt x="75" y="225"/>
                  </a:lnTo>
                  <a:lnTo>
                    <a:pt x="65" y="226"/>
                  </a:lnTo>
                  <a:lnTo>
                    <a:pt x="57" y="227"/>
                  </a:lnTo>
                  <a:lnTo>
                    <a:pt x="52" y="227"/>
                  </a:lnTo>
                  <a:lnTo>
                    <a:pt x="45" y="230"/>
                  </a:lnTo>
                  <a:lnTo>
                    <a:pt x="40" y="230"/>
                  </a:lnTo>
                  <a:lnTo>
                    <a:pt x="35" y="231"/>
                  </a:lnTo>
                  <a:lnTo>
                    <a:pt x="29" y="231"/>
                  </a:lnTo>
                  <a:lnTo>
                    <a:pt x="23" y="232"/>
                  </a:lnTo>
                  <a:lnTo>
                    <a:pt x="19" y="233"/>
                  </a:lnTo>
                  <a:lnTo>
                    <a:pt x="15" y="233"/>
                  </a:lnTo>
                  <a:lnTo>
                    <a:pt x="12" y="233"/>
                  </a:lnTo>
                  <a:lnTo>
                    <a:pt x="9" y="233"/>
                  </a:lnTo>
                  <a:lnTo>
                    <a:pt x="7" y="233"/>
                  </a:lnTo>
                  <a:lnTo>
                    <a:pt x="4" y="234"/>
                  </a:lnTo>
                </a:path>
              </a:pathLst>
            </a:custGeom>
            <a:noFill/>
            <a:ln w="12700" cap="rnd">
              <a:solidFill>
                <a:srgbClr val="000000"/>
              </a:solidFill>
              <a:round/>
              <a:headEnd/>
              <a:tailEnd/>
            </a:ln>
          </p:spPr>
          <p:txBody>
            <a:bodyPr>
              <a:prstTxWarp prst="textNoShape">
                <a:avLst/>
              </a:prstTxWarp>
            </a:bodyPr>
            <a:lstStyle/>
            <a:p>
              <a:endParaRPr lang="en-US"/>
            </a:p>
          </p:txBody>
        </p:sp>
        <p:sp>
          <p:nvSpPr>
            <p:cNvPr id="25751" name="Freeform 188"/>
            <p:cNvSpPr>
              <a:spLocks/>
            </p:cNvSpPr>
            <p:nvPr/>
          </p:nvSpPr>
          <p:spPr bwMode="auto">
            <a:xfrm>
              <a:off x="4868" y="2846"/>
              <a:ext cx="5" cy="24"/>
            </a:xfrm>
            <a:custGeom>
              <a:avLst/>
              <a:gdLst>
                <a:gd name="T0" fmla="*/ 0 w 5"/>
                <a:gd name="T1" fmla="*/ 0 h 24"/>
                <a:gd name="T2" fmla="*/ 0 w 5"/>
                <a:gd name="T3" fmla="*/ 0 h 24"/>
                <a:gd name="T4" fmla="*/ 0 w 5"/>
                <a:gd name="T5" fmla="*/ 3 h 24"/>
                <a:gd name="T6" fmla="*/ 1 w 5"/>
                <a:gd name="T7" fmla="*/ 6 h 24"/>
                <a:gd name="T8" fmla="*/ 3 w 5"/>
                <a:gd name="T9" fmla="*/ 10 h 24"/>
                <a:gd name="T10" fmla="*/ 1 w 5"/>
                <a:gd name="T11" fmla="*/ 16 h 24"/>
                <a:gd name="T12" fmla="*/ 3 w 5"/>
                <a:gd name="T13" fmla="*/ 19 h 24"/>
                <a:gd name="T14" fmla="*/ 4 w 5"/>
                <a:gd name="T15" fmla="*/ 23 h 24"/>
                <a:gd name="T16" fmla="*/ 0 60000 65536"/>
                <a:gd name="T17" fmla="*/ 0 60000 65536"/>
                <a:gd name="T18" fmla="*/ 0 60000 65536"/>
                <a:gd name="T19" fmla="*/ 0 60000 65536"/>
                <a:gd name="T20" fmla="*/ 0 60000 65536"/>
                <a:gd name="T21" fmla="*/ 0 60000 65536"/>
                <a:gd name="T22" fmla="*/ 0 60000 65536"/>
                <a:gd name="T23" fmla="*/ 0 60000 65536"/>
                <a:gd name="T24" fmla="*/ 0 w 5"/>
                <a:gd name="T25" fmla="*/ 0 h 24"/>
                <a:gd name="T26" fmla="*/ 5 w 5"/>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 h="24">
                  <a:moveTo>
                    <a:pt x="0" y="0"/>
                  </a:moveTo>
                  <a:lnTo>
                    <a:pt x="0" y="0"/>
                  </a:lnTo>
                  <a:lnTo>
                    <a:pt x="0" y="3"/>
                  </a:lnTo>
                  <a:lnTo>
                    <a:pt x="1" y="6"/>
                  </a:lnTo>
                  <a:lnTo>
                    <a:pt x="3" y="10"/>
                  </a:lnTo>
                  <a:lnTo>
                    <a:pt x="1" y="16"/>
                  </a:lnTo>
                  <a:lnTo>
                    <a:pt x="3" y="19"/>
                  </a:lnTo>
                  <a:lnTo>
                    <a:pt x="4" y="23"/>
                  </a:lnTo>
                </a:path>
              </a:pathLst>
            </a:custGeom>
            <a:noFill/>
            <a:ln w="12700" cap="rnd">
              <a:solidFill>
                <a:srgbClr val="FFFFFF"/>
              </a:solidFill>
              <a:round/>
              <a:headEnd/>
              <a:tailEnd/>
            </a:ln>
          </p:spPr>
          <p:txBody>
            <a:bodyPr>
              <a:prstTxWarp prst="textNoShape">
                <a:avLst/>
              </a:prstTxWarp>
            </a:bodyPr>
            <a:lstStyle/>
            <a:p>
              <a:endParaRPr lang="en-US"/>
            </a:p>
          </p:txBody>
        </p:sp>
        <p:sp>
          <p:nvSpPr>
            <p:cNvPr id="25752" name="Freeform 189"/>
            <p:cNvSpPr>
              <a:spLocks/>
            </p:cNvSpPr>
            <p:nvPr/>
          </p:nvSpPr>
          <p:spPr bwMode="auto">
            <a:xfrm>
              <a:off x="4863" y="2774"/>
              <a:ext cx="310" cy="70"/>
            </a:xfrm>
            <a:custGeom>
              <a:avLst/>
              <a:gdLst>
                <a:gd name="T0" fmla="*/ 5 w 310"/>
                <a:gd name="T1" fmla="*/ 65 h 70"/>
                <a:gd name="T2" fmla="*/ 15 w 310"/>
                <a:gd name="T3" fmla="*/ 62 h 70"/>
                <a:gd name="T4" fmla="*/ 28 w 310"/>
                <a:gd name="T5" fmla="*/ 59 h 70"/>
                <a:gd name="T6" fmla="*/ 41 w 310"/>
                <a:gd name="T7" fmla="*/ 55 h 70"/>
                <a:gd name="T8" fmla="*/ 61 w 310"/>
                <a:gd name="T9" fmla="*/ 50 h 70"/>
                <a:gd name="T10" fmla="*/ 79 w 310"/>
                <a:gd name="T11" fmla="*/ 46 h 70"/>
                <a:gd name="T12" fmla="*/ 96 w 310"/>
                <a:gd name="T13" fmla="*/ 41 h 70"/>
                <a:gd name="T14" fmla="*/ 112 w 310"/>
                <a:gd name="T15" fmla="*/ 38 h 70"/>
                <a:gd name="T16" fmla="*/ 125 w 310"/>
                <a:gd name="T17" fmla="*/ 35 h 70"/>
                <a:gd name="T18" fmla="*/ 135 w 310"/>
                <a:gd name="T19" fmla="*/ 32 h 70"/>
                <a:gd name="T20" fmla="*/ 148 w 310"/>
                <a:gd name="T21" fmla="*/ 29 h 70"/>
                <a:gd name="T22" fmla="*/ 166 w 310"/>
                <a:gd name="T23" fmla="*/ 23 h 70"/>
                <a:gd name="T24" fmla="*/ 190 w 310"/>
                <a:gd name="T25" fmla="*/ 19 h 70"/>
                <a:gd name="T26" fmla="*/ 210 w 310"/>
                <a:gd name="T27" fmla="*/ 12 h 70"/>
                <a:gd name="T28" fmla="*/ 228 w 310"/>
                <a:gd name="T29" fmla="*/ 9 h 70"/>
                <a:gd name="T30" fmla="*/ 241 w 310"/>
                <a:gd name="T31" fmla="*/ 7 h 70"/>
                <a:gd name="T32" fmla="*/ 250 w 310"/>
                <a:gd name="T33" fmla="*/ 4 h 70"/>
                <a:gd name="T34" fmla="*/ 265 w 310"/>
                <a:gd name="T35" fmla="*/ 2 h 70"/>
                <a:gd name="T36" fmla="*/ 282 w 310"/>
                <a:gd name="T37" fmla="*/ 1 h 70"/>
                <a:gd name="T38" fmla="*/ 298 w 310"/>
                <a:gd name="T39" fmla="*/ 1 h 70"/>
                <a:gd name="T40" fmla="*/ 305 w 310"/>
                <a:gd name="T41" fmla="*/ 2 h 70"/>
                <a:gd name="T42" fmla="*/ 309 w 310"/>
                <a:gd name="T43" fmla="*/ 6 h 70"/>
                <a:gd name="T44" fmla="*/ 306 w 310"/>
                <a:gd name="T45" fmla="*/ 6 h 70"/>
                <a:gd name="T46" fmla="*/ 298 w 310"/>
                <a:gd name="T47" fmla="*/ 5 h 70"/>
                <a:gd name="T48" fmla="*/ 288 w 310"/>
                <a:gd name="T49" fmla="*/ 4 h 70"/>
                <a:gd name="T50" fmla="*/ 281 w 310"/>
                <a:gd name="T51" fmla="*/ 5 h 70"/>
                <a:gd name="T52" fmla="*/ 270 w 310"/>
                <a:gd name="T53" fmla="*/ 6 h 70"/>
                <a:gd name="T54" fmla="*/ 257 w 310"/>
                <a:gd name="T55" fmla="*/ 8 h 70"/>
                <a:gd name="T56" fmla="*/ 242 w 310"/>
                <a:gd name="T57" fmla="*/ 11 h 70"/>
                <a:gd name="T58" fmla="*/ 229 w 310"/>
                <a:gd name="T59" fmla="*/ 14 h 70"/>
                <a:gd name="T60" fmla="*/ 214 w 310"/>
                <a:gd name="T61" fmla="*/ 16 h 70"/>
                <a:gd name="T62" fmla="*/ 200 w 310"/>
                <a:gd name="T63" fmla="*/ 20 h 70"/>
                <a:gd name="T64" fmla="*/ 184 w 310"/>
                <a:gd name="T65" fmla="*/ 23 h 70"/>
                <a:gd name="T66" fmla="*/ 168 w 310"/>
                <a:gd name="T67" fmla="*/ 28 h 70"/>
                <a:gd name="T68" fmla="*/ 152 w 310"/>
                <a:gd name="T69" fmla="*/ 32 h 70"/>
                <a:gd name="T70" fmla="*/ 136 w 310"/>
                <a:gd name="T71" fmla="*/ 37 h 70"/>
                <a:gd name="T72" fmla="*/ 121 w 310"/>
                <a:gd name="T73" fmla="*/ 40 h 70"/>
                <a:gd name="T74" fmla="*/ 111 w 310"/>
                <a:gd name="T75" fmla="*/ 43 h 70"/>
                <a:gd name="T76" fmla="*/ 100 w 310"/>
                <a:gd name="T77" fmla="*/ 44 h 70"/>
                <a:gd name="T78" fmla="*/ 92 w 310"/>
                <a:gd name="T79" fmla="*/ 47 h 70"/>
                <a:gd name="T80" fmla="*/ 75 w 310"/>
                <a:gd name="T81" fmla="*/ 52 h 70"/>
                <a:gd name="T82" fmla="*/ 52 w 310"/>
                <a:gd name="T83" fmla="*/ 56 h 70"/>
                <a:gd name="T84" fmla="*/ 29 w 310"/>
                <a:gd name="T85" fmla="*/ 64 h 70"/>
                <a:gd name="T86" fmla="*/ 13 w 310"/>
                <a:gd name="T87" fmla="*/ 67 h 70"/>
                <a:gd name="T88" fmla="*/ 7 w 310"/>
                <a:gd name="T89" fmla="*/ 68 h 70"/>
                <a:gd name="T90" fmla="*/ 0 w 310"/>
                <a:gd name="T91" fmla="*/ 67 h 7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10"/>
                <a:gd name="T139" fmla="*/ 0 h 70"/>
                <a:gd name="T140" fmla="*/ 310 w 310"/>
                <a:gd name="T141" fmla="*/ 70 h 7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10" h="70">
                  <a:moveTo>
                    <a:pt x="3" y="67"/>
                  </a:moveTo>
                  <a:lnTo>
                    <a:pt x="3" y="67"/>
                  </a:lnTo>
                  <a:lnTo>
                    <a:pt x="5" y="65"/>
                  </a:lnTo>
                  <a:lnTo>
                    <a:pt x="8" y="65"/>
                  </a:lnTo>
                  <a:lnTo>
                    <a:pt x="11" y="65"/>
                  </a:lnTo>
                  <a:lnTo>
                    <a:pt x="15" y="62"/>
                  </a:lnTo>
                  <a:lnTo>
                    <a:pt x="16" y="62"/>
                  </a:lnTo>
                  <a:lnTo>
                    <a:pt x="21" y="59"/>
                  </a:lnTo>
                  <a:lnTo>
                    <a:pt x="28" y="59"/>
                  </a:lnTo>
                  <a:lnTo>
                    <a:pt x="32" y="58"/>
                  </a:lnTo>
                  <a:lnTo>
                    <a:pt x="39" y="57"/>
                  </a:lnTo>
                  <a:lnTo>
                    <a:pt x="41" y="55"/>
                  </a:lnTo>
                  <a:lnTo>
                    <a:pt x="48" y="54"/>
                  </a:lnTo>
                  <a:lnTo>
                    <a:pt x="56" y="52"/>
                  </a:lnTo>
                  <a:lnTo>
                    <a:pt x="61" y="50"/>
                  </a:lnTo>
                  <a:lnTo>
                    <a:pt x="67" y="50"/>
                  </a:lnTo>
                  <a:lnTo>
                    <a:pt x="73" y="47"/>
                  </a:lnTo>
                  <a:lnTo>
                    <a:pt x="79" y="46"/>
                  </a:lnTo>
                  <a:lnTo>
                    <a:pt x="87" y="45"/>
                  </a:lnTo>
                  <a:lnTo>
                    <a:pt x="93" y="43"/>
                  </a:lnTo>
                  <a:lnTo>
                    <a:pt x="96" y="41"/>
                  </a:lnTo>
                  <a:lnTo>
                    <a:pt x="101" y="41"/>
                  </a:lnTo>
                  <a:lnTo>
                    <a:pt x="105" y="40"/>
                  </a:lnTo>
                  <a:lnTo>
                    <a:pt x="112" y="38"/>
                  </a:lnTo>
                  <a:lnTo>
                    <a:pt x="117" y="38"/>
                  </a:lnTo>
                  <a:lnTo>
                    <a:pt x="123" y="35"/>
                  </a:lnTo>
                  <a:lnTo>
                    <a:pt x="125" y="35"/>
                  </a:lnTo>
                  <a:lnTo>
                    <a:pt x="127" y="33"/>
                  </a:lnTo>
                  <a:lnTo>
                    <a:pt x="132" y="33"/>
                  </a:lnTo>
                  <a:lnTo>
                    <a:pt x="135" y="32"/>
                  </a:lnTo>
                  <a:lnTo>
                    <a:pt x="137" y="31"/>
                  </a:lnTo>
                  <a:lnTo>
                    <a:pt x="144" y="30"/>
                  </a:lnTo>
                  <a:lnTo>
                    <a:pt x="148" y="29"/>
                  </a:lnTo>
                  <a:lnTo>
                    <a:pt x="155" y="28"/>
                  </a:lnTo>
                  <a:lnTo>
                    <a:pt x="157" y="26"/>
                  </a:lnTo>
                  <a:lnTo>
                    <a:pt x="166" y="23"/>
                  </a:lnTo>
                  <a:lnTo>
                    <a:pt x="174" y="22"/>
                  </a:lnTo>
                  <a:lnTo>
                    <a:pt x="181" y="21"/>
                  </a:lnTo>
                  <a:lnTo>
                    <a:pt x="190" y="19"/>
                  </a:lnTo>
                  <a:lnTo>
                    <a:pt x="198" y="17"/>
                  </a:lnTo>
                  <a:lnTo>
                    <a:pt x="208" y="14"/>
                  </a:lnTo>
                  <a:lnTo>
                    <a:pt x="210" y="12"/>
                  </a:lnTo>
                  <a:lnTo>
                    <a:pt x="220" y="11"/>
                  </a:lnTo>
                  <a:lnTo>
                    <a:pt x="225" y="10"/>
                  </a:lnTo>
                  <a:lnTo>
                    <a:pt x="228" y="9"/>
                  </a:lnTo>
                  <a:lnTo>
                    <a:pt x="233" y="9"/>
                  </a:lnTo>
                  <a:lnTo>
                    <a:pt x="236" y="7"/>
                  </a:lnTo>
                  <a:lnTo>
                    <a:pt x="241" y="7"/>
                  </a:lnTo>
                  <a:lnTo>
                    <a:pt x="244" y="6"/>
                  </a:lnTo>
                  <a:lnTo>
                    <a:pt x="248" y="5"/>
                  </a:lnTo>
                  <a:lnTo>
                    <a:pt x="250" y="4"/>
                  </a:lnTo>
                  <a:lnTo>
                    <a:pt x="256" y="4"/>
                  </a:lnTo>
                  <a:lnTo>
                    <a:pt x="261" y="3"/>
                  </a:lnTo>
                  <a:lnTo>
                    <a:pt x="265" y="2"/>
                  </a:lnTo>
                  <a:lnTo>
                    <a:pt x="272" y="2"/>
                  </a:lnTo>
                  <a:lnTo>
                    <a:pt x="276" y="2"/>
                  </a:lnTo>
                  <a:lnTo>
                    <a:pt x="282" y="1"/>
                  </a:lnTo>
                  <a:lnTo>
                    <a:pt x="286" y="0"/>
                  </a:lnTo>
                  <a:lnTo>
                    <a:pt x="293" y="0"/>
                  </a:lnTo>
                  <a:lnTo>
                    <a:pt x="298" y="1"/>
                  </a:lnTo>
                  <a:lnTo>
                    <a:pt x="302" y="2"/>
                  </a:lnTo>
                  <a:lnTo>
                    <a:pt x="305" y="2"/>
                  </a:lnTo>
                  <a:lnTo>
                    <a:pt x="308" y="2"/>
                  </a:lnTo>
                  <a:lnTo>
                    <a:pt x="309" y="4"/>
                  </a:lnTo>
                  <a:lnTo>
                    <a:pt x="309" y="6"/>
                  </a:lnTo>
                  <a:lnTo>
                    <a:pt x="309" y="7"/>
                  </a:lnTo>
                  <a:lnTo>
                    <a:pt x="306" y="7"/>
                  </a:lnTo>
                  <a:lnTo>
                    <a:pt x="306" y="6"/>
                  </a:lnTo>
                  <a:lnTo>
                    <a:pt x="304" y="7"/>
                  </a:lnTo>
                  <a:lnTo>
                    <a:pt x="300" y="5"/>
                  </a:lnTo>
                  <a:lnTo>
                    <a:pt x="298" y="5"/>
                  </a:lnTo>
                  <a:lnTo>
                    <a:pt x="294" y="4"/>
                  </a:lnTo>
                  <a:lnTo>
                    <a:pt x="292" y="4"/>
                  </a:lnTo>
                  <a:lnTo>
                    <a:pt x="288" y="4"/>
                  </a:lnTo>
                  <a:lnTo>
                    <a:pt x="285" y="5"/>
                  </a:lnTo>
                  <a:lnTo>
                    <a:pt x="284" y="5"/>
                  </a:lnTo>
                  <a:lnTo>
                    <a:pt x="281" y="5"/>
                  </a:lnTo>
                  <a:lnTo>
                    <a:pt x="277" y="5"/>
                  </a:lnTo>
                  <a:lnTo>
                    <a:pt x="273" y="5"/>
                  </a:lnTo>
                  <a:lnTo>
                    <a:pt x="270" y="6"/>
                  </a:lnTo>
                  <a:lnTo>
                    <a:pt x="266" y="6"/>
                  </a:lnTo>
                  <a:lnTo>
                    <a:pt x="262" y="7"/>
                  </a:lnTo>
                  <a:lnTo>
                    <a:pt x="257" y="8"/>
                  </a:lnTo>
                  <a:lnTo>
                    <a:pt x="252" y="8"/>
                  </a:lnTo>
                  <a:lnTo>
                    <a:pt x="246" y="8"/>
                  </a:lnTo>
                  <a:lnTo>
                    <a:pt x="242" y="11"/>
                  </a:lnTo>
                  <a:lnTo>
                    <a:pt x="237" y="11"/>
                  </a:lnTo>
                  <a:lnTo>
                    <a:pt x="232" y="14"/>
                  </a:lnTo>
                  <a:lnTo>
                    <a:pt x="229" y="14"/>
                  </a:lnTo>
                  <a:lnTo>
                    <a:pt x="222" y="14"/>
                  </a:lnTo>
                  <a:lnTo>
                    <a:pt x="221" y="16"/>
                  </a:lnTo>
                  <a:lnTo>
                    <a:pt x="214" y="16"/>
                  </a:lnTo>
                  <a:lnTo>
                    <a:pt x="210" y="18"/>
                  </a:lnTo>
                  <a:lnTo>
                    <a:pt x="205" y="19"/>
                  </a:lnTo>
                  <a:lnTo>
                    <a:pt x="200" y="20"/>
                  </a:lnTo>
                  <a:lnTo>
                    <a:pt x="194" y="20"/>
                  </a:lnTo>
                  <a:lnTo>
                    <a:pt x="189" y="23"/>
                  </a:lnTo>
                  <a:lnTo>
                    <a:pt x="184" y="23"/>
                  </a:lnTo>
                  <a:lnTo>
                    <a:pt x="181" y="25"/>
                  </a:lnTo>
                  <a:lnTo>
                    <a:pt x="172" y="26"/>
                  </a:lnTo>
                  <a:lnTo>
                    <a:pt x="168" y="28"/>
                  </a:lnTo>
                  <a:lnTo>
                    <a:pt x="161" y="30"/>
                  </a:lnTo>
                  <a:lnTo>
                    <a:pt x="157" y="30"/>
                  </a:lnTo>
                  <a:lnTo>
                    <a:pt x="152" y="32"/>
                  </a:lnTo>
                  <a:lnTo>
                    <a:pt x="147" y="32"/>
                  </a:lnTo>
                  <a:lnTo>
                    <a:pt x="141" y="35"/>
                  </a:lnTo>
                  <a:lnTo>
                    <a:pt x="136" y="37"/>
                  </a:lnTo>
                  <a:lnTo>
                    <a:pt x="131" y="38"/>
                  </a:lnTo>
                  <a:lnTo>
                    <a:pt x="125" y="38"/>
                  </a:lnTo>
                  <a:lnTo>
                    <a:pt x="121" y="40"/>
                  </a:lnTo>
                  <a:lnTo>
                    <a:pt x="119" y="41"/>
                  </a:lnTo>
                  <a:lnTo>
                    <a:pt x="113" y="42"/>
                  </a:lnTo>
                  <a:lnTo>
                    <a:pt x="111" y="43"/>
                  </a:lnTo>
                  <a:lnTo>
                    <a:pt x="107" y="43"/>
                  </a:lnTo>
                  <a:lnTo>
                    <a:pt x="103" y="44"/>
                  </a:lnTo>
                  <a:lnTo>
                    <a:pt x="100" y="44"/>
                  </a:lnTo>
                  <a:lnTo>
                    <a:pt x="97" y="45"/>
                  </a:lnTo>
                  <a:lnTo>
                    <a:pt x="96" y="47"/>
                  </a:lnTo>
                  <a:lnTo>
                    <a:pt x="92" y="47"/>
                  </a:lnTo>
                  <a:lnTo>
                    <a:pt x="85" y="49"/>
                  </a:lnTo>
                  <a:lnTo>
                    <a:pt x="80" y="50"/>
                  </a:lnTo>
                  <a:lnTo>
                    <a:pt x="75" y="52"/>
                  </a:lnTo>
                  <a:lnTo>
                    <a:pt x="67" y="53"/>
                  </a:lnTo>
                  <a:lnTo>
                    <a:pt x="60" y="55"/>
                  </a:lnTo>
                  <a:lnTo>
                    <a:pt x="52" y="56"/>
                  </a:lnTo>
                  <a:lnTo>
                    <a:pt x="43" y="59"/>
                  </a:lnTo>
                  <a:lnTo>
                    <a:pt x="36" y="62"/>
                  </a:lnTo>
                  <a:lnTo>
                    <a:pt x="29" y="64"/>
                  </a:lnTo>
                  <a:lnTo>
                    <a:pt x="23" y="65"/>
                  </a:lnTo>
                  <a:lnTo>
                    <a:pt x="17" y="67"/>
                  </a:lnTo>
                  <a:lnTo>
                    <a:pt x="13" y="67"/>
                  </a:lnTo>
                  <a:lnTo>
                    <a:pt x="11" y="68"/>
                  </a:lnTo>
                  <a:lnTo>
                    <a:pt x="9" y="68"/>
                  </a:lnTo>
                  <a:lnTo>
                    <a:pt x="7" y="68"/>
                  </a:lnTo>
                  <a:lnTo>
                    <a:pt x="4" y="69"/>
                  </a:lnTo>
                  <a:lnTo>
                    <a:pt x="0" y="68"/>
                  </a:lnTo>
                  <a:lnTo>
                    <a:pt x="0" y="67"/>
                  </a:lnTo>
                  <a:lnTo>
                    <a:pt x="3" y="67"/>
                  </a:lnTo>
                </a:path>
              </a:pathLst>
            </a:custGeom>
            <a:solidFill>
              <a:srgbClr val="FFC027"/>
            </a:solidFill>
            <a:ln w="127000" cap="rnd">
              <a:noFill/>
              <a:round/>
              <a:headEnd/>
              <a:tailEnd/>
            </a:ln>
          </p:spPr>
          <p:txBody>
            <a:bodyPr>
              <a:prstTxWarp prst="textNoShape">
                <a:avLst/>
              </a:prstTxWarp>
            </a:bodyPr>
            <a:lstStyle/>
            <a:p>
              <a:endParaRPr lang="en-US"/>
            </a:p>
          </p:txBody>
        </p:sp>
        <p:sp>
          <p:nvSpPr>
            <p:cNvPr id="25753" name="Freeform 190"/>
            <p:cNvSpPr>
              <a:spLocks/>
            </p:cNvSpPr>
            <p:nvPr/>
          </p:nvSpPr>
          <p:spPr bwMode="auto">
            <a:xfrm>
              <a:off x="4864" y="2772"/>
              <a:ext cx="317" cy="75"/>
            </a:xfrm>
            <a:custGeom>
              <a:avLst/>
              <a:gdLst>
                <a:gd name="T0" fmla="*/ 5 w 317"/>
                <a:gd name="T1" fmla="*/ 70 h 75"/>
                <a:gd name="T2" fmla="*/ 15 w 317"/>
                <a:gd name="T3" fmla="*/ 67 h 75"/>
                <a:gd name="T4" fmla="*/ 28 w 317"/>
                <a:gd name="T5" fmla="*/ 64 h 75"/>
                <a:gd name="T6" fmla="*/ 43 w 317"/>
                <a:gd name="T7" fmla="*/ 60 h 75"/>
                <a:gd name="T8" fmla="*/ 61 w 317"/>
                <a:gd name="T9" fmla="*/ 54 h 75"/>
                <a:gd name="T10" fmla="*/ 81 w 317"/>
                <a:gd name="T11" fmla="*/ 50 h 75"/>
                <a:gd name="T12" fmla="*/ 97 w 317"/>
                <a:gd name="T13" fmla="*/ 45 h 75"/>
                <a:gd name="T14" fmla="*/ 113 w 317"/>
                <a:gd name="T15" fmla="*/ 41 h 75"/>
                <a:gd name="T16" fmla="*/ 127 w 317"/>
                <a:gd name="T17" fmla="*/ 37 h 75"/>
                <a:gd name="T18" fmla="*/ 135 w 317"/>
                <a:gd name="T19" fmla="*/ 36 h 75"/>
                <a:gd name="T20" fmla="*/ 143 w 317"/>
                <a:gd name="T21" fmla="*/ 33 h 75"/>
                <a:gd name="T22" fmla="*/ 161 w 317"/>
                <a:gd name="T23" fmla="*/ 29 h 75"/>
                <a:gd name="T24" fmla="*/ 185 w 317"/>
                <a:gd name="T25" fmla="*/ 21 h 75"/>
                <a:gd name="T26" fmla="*/ 208 w 317"/>
                <a:gd name="T27" fmla="*/ 16 h 75"/>
                <a:gd name="T28" fmla="*/ 229 w 317"/>
                <a:gd name="T29" fmla="*/ 11 h 75"/>
                <a:gd name="T30" fmla="*/ 239 w 317"/>
                <a:gd name="T31" fmla="*/ 8 h 75"/>
                <a:gd name="T32" fmla="*/ 249 w 317"/>
                <a:gd name="T33" fmla="*/ 8 h 75"/>
                <a:gd name="T34" fmla="*/ 261 w 317"/>
                <a:gd name="T35" fmla="*/ 5 h 75"/>
                <a:gd name="T36" fmla="*/ 275 w 317"/>
                <a:gd name="T37" fmla="*/ 2 h 75"/>
                <a:gd name="T38" fmla="*/ 291 w 317"/>
                <a:gd name="T39" fmla="*/ 2 h 75"/>
                <a:gd name="T40" fmla="*/ 309 w 317"/>
                <a:gd name="T41" fmla="*/ 4 h 75"/>
                <a:gd name="T42" fmla="*/ 316 w 317"/>
                <a:gd name="T43" fmla="*/ 5 h 75"/>
                <a:gd name="T44" fmla="*/ 313 w 317"/>
                <a:gd name="T45" fmla="*/ 8 h 75"/>
                <a:gd name="T46" fmla="*/ 305 w 317"/>
                <a:gd name="T47" fmla="*/ 6 h 75"/>
                <a:gd name="T48" fmla="*/ 295 w 317"/>
                <a:gd name="T49" fmla="*/ 5 h 75"/>
                <a:gd name="T50" fmla="*/ 289 w 317"/>
                <a:gd name="T51" fmla="*/ 5 h 75"/>
                <a:gd name="T52" fmla="*/ 279 w 317"/>
                <a:gd name="T53" fmla="*/ 7 h 75"/>
                <a:gd name="T54" fmla="*/ 267 w 317"/>
                <a:gd name="T55" fmla="*/ 8 h 75"/>
                <a:gd name="T56" fmla="*/ 252 w 317"/>
                <a:gd name="T57" fmla="*/ 10 h 75"/>
                <a:gd name="T58" fmla="*/ 236 w 317"/>
                <a:gd name="T59" fmla="*/ 13 h 75"/>
                <a:gd name="T60" fmla="*/ 223 w 317"/>
                <a:gd name="T61" fmla="*/ 17 h 75"/>
                <a:gd name="T62" fmla="*/ 209 w 317"/>
                <a:gd name="T63" fmla="*/ 20 h 75"/>
                <a:gd name="T64" fmla="*/ 195 w 317"/>
                <a:gd name="T65" fmla="*/ 25 h 75"/>
                <a:gd name="T66" fmla="*/ 176 w 317"/>
                <a:gd name="T67" fmla="*/ 29 h 75"/>
                <a:gd name="T68" fmla="*/ 161 w 317"/>
                <a:gd name="T69" fmla="*/ 34 h 75"/>
                <a:gd name="T70" fmla="*/ 141 w 317"/>
                <a:gd name="T71" fmla="*/ 38 h 75"/>
                <a:gd name="T72" fmla="*/ 128 w 317"/>
                <a:gd name="T73" fmla="*/ 42 h 75"/>
                <a:gd name="T74" fmla="*/ 115 w 317"/>
                <a:gd name="T75" fmla="*/ 45 h 75"/>
                <a:gd name="T76" fmla="*/ 105 w 317"/>
                <a:gd name="T77" fmla="*/ 47 h 75"/>
                <a:gd name="T78" fmla="*/ 97 w 317"/>
                <a:gd name="T79" fmla="*/ 50 h 75"/>
                <a:gd name="T80" fmla="*/ 87 w 317"/>
                <a:gd name="T81" fmla="*/ 52 h 75"/>
                <a:gd name="T82" fmla="*/ 69 w 317"/>
                <a:gd name="T83" fmla="*/ 57 h 75"/>
                <a:gd name="T84" fmla="*/ 44 w 317"/>
                <a:gd name="T85" fmla="*/ 64 h 75"/>
                <a:gd name="T86" fmla="*/ 24 w 317"/>
                <a:gd name="T87" fmla="*/ 70 h 75"/>
                <a:gd name="T88" fmla="*/ 11 w 317"/>
                <a:gd name="T89" fmla="*/ 73 h 75"/>
                <a:gd name="T90" fmla="*/ 3 w 317"/>
                <a:gd name="T91" fmla="*/ 74 h 75"/>
                <a:gd name="T92" fmla="*/ 3 w 317"/>
                <a:gd name="T93" fmla="*/ 71 h 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17"/>
                <a:gd name="T142" fmla="*/ 0 h 75"/>
                <a:gd name="T143" fmla="*/ 317 w 317"/>
                <a:gd name="T144" fmla="*/ 75 h 7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17" h="75">
                  <a:moveTo>
                    <a:pt x="3" y="71"/>
                  </a:moveTo>
                  <a:lnTo>
                    <a:pt x="3" y="71"/>
                  </a:lnTo>
                  <a:lnTo>
                    <a:pt x="5" y="70"/>
                  </a:lnTo>
                  <a:lnTo>
                    <a:pt x="8" y="70"/>
                  </a:lnTo>
                  <a:lnTo>
                    <a:pt x="9" y="68"/>
                  </a:lnTo>
                  <a:lnTo>
                    <a:pt x="15" y="67"/>
                  </a:lnTo>
                  <a:lnTo>
                    <a:pt x="16" y="67"/>
                  </a:lnTo>
                  <a:lnTo>
                    <a:pt x="23" y="65"/>
                  </a:lnTo>
                  <a:lnTo>
                    <a:pt x="28" y="64"/>
                  </a:lnTo>
                  <a:lnTo>
                    <a:pt x="31" y="63"/>
                  </a:lnTo>
                  <a:lnTo>
                    <a:pt x="39" y="63"/>
                  </a:lnTo>
                  <a:lnTo>
                    <a:pt x="43" y="60"/>
                  </a:lnTo>
                  <a:lnTo>
                    <a:pt x="49" y="57"/>
                  </a:lnTo>
                  <a:lnTo>
                    <a:pt x="55" y="57"/>
                  </a:lnTo>
                  <a:lnTo>
                    <a:pt x="61" y="54"/>
                  </a:lnTo>
                  <a:lnTo>
                    <a:pt x="68" y="54"/>
                  </a:lnTo>
                  <a:lnTo>
                    <a:pt x="76" y="51"/>
                  </a:lnTo>
                  <a:lnTo>
                    <a:pt x="81" y="50"/>
                  </a:lnTo>
                  <a:lnTo>
                    <a:pt x="87" y="49"/>
                  </a:lnTo>
                  <a:lnTo>
                    <a:pt x="95" y="47"/>
                  </a:lnTo>
                  <a:lnTo>
                    <a:pt x="97" y="45"/>
                  </a:lnTo>
                  <a:lnTo>
                    <a:pt x="104" y="44"/>
                  </a:lnTo>
                  <a:lnTo>
                    <a:pt x="107" y="42"/>
                  </a:lnTo>
                  <a:lnTo>
                    <a:pt x="113" y="41"/>
                  </a:lnTo>
                  <a:lnTo>
                    <a:pt x="119" y="39"/>
                  </a:lnTo>
                  <a:lnTo>
                    <a:pt x="124" y="39"/>
                  </a:lnTo>
                  <a:lnTo>
                    <a:pt x="127" y="37"/>
                  </a:lnTo>
                  <a:lnTo>
                    <a:pt x="131" y="37"/>
                  </a:lnTo>
                  <a:lnTo>
                    <a:pt x="133" y="36"/>
                  </a:lnTo>
                  <a:lnTo>
                    <a:pt x="135" y="36"/>
                  </a:lnTo>
                  <a:lnTo>
                    <a:pt x="137" y="34"/>
                  </a:lnTo>
                  <a:lnTo>
                    <a:pt x="140" y="33"/>
                  </a:lnTo>
                  <a:lnTo>
                    <a:pt x="143" y="33"/>
                  </a:lnTo>
                  <a:lnTo>
                    <a:pt x="148" y="31"/>
                  </a:lnTo>
                  <a:lnTo>
                    <a:pt x="157" y="29"/>
                  </a:lnTo>
                  <a:lnTo>
                    <a:pt x="161" y="29"/>
                  </a:lnTo>
                  <a:lnTo>
                    <a:pt x="169" y="26"/>
                  </a:lnTo>
                  <a:lnTo>
                    <a:pt x="177" y="23"/>
                  </a:lnTo>
                  <a:lnTo>
                    <a:pt x="185" y="21"/>
                  </a:lnTo>
                  <a:lnTo>
                    <a:pt x="192" y="20"/>
                  </a:lnTo>
                  <a:lnTo>
                    <a:pt x="203" y="19"/>
                  </a:lnTo>
                  <a:lnTo>
                    <a:pt x="208" y="16"/>
                  </a:lnTo>
                  <a:lnTo>
                    <a:pt x="215" y="14"/>
                  </a:lnTo>
                  <a:lnTo>
                    <a:pt x="221" y="13"/>
                  </a:lnTo>
                  <a:lnTo>
                    <a:pt x="229" y="11"/>
                  </a:lnTo>
                  <a:lnTo>
                    <a:pt x="232" y="11"/>
                  </a:lnTo>
                  <a:lnTo>
                    <a:pt x="235" y="11"/>
                  </a:lnTo>
                  <a:lnTo>
                    <a:pt x="239" y="8"/>
                  </a:lnTo>
                  <a:lnTo>
                    <a:pt x="240" y="8"/>
                  </a:lnTo>
                  <a:lnTo>
                    <a:pt x="243" y="8"/>
                  </a:lnTo>
                  <a:lnTo>
                    <a:pt x="249" y="8"/>
                  </a:lnTo>
                  <a:lnTo>
                    <a:pt x="251" y="5"/>
                  </a:lnTo>
                  <a:lnTo>
                    <a:pt x="256" y="5"/>
                  </a:lnTo>
                  <a:lnTo>
                    <a:pt x="261" y="5"/>
                  </a:lnTo>
                  <a:lnTo>
                    <a:pt x="265" y="2"/>
                  </a:lnTo>
                  <a:lnTo>
                    <a:pt x="272" y="2"/>
                  </a:lnTo>
                  <a:lnTo>
                    <a:pt x="275" y="2"/>
                  </a:lnTo>
                  <a:lnTo>
                    <a:pt x="283" y="1"/>
                  </a:lnTo>
                  <a:lnTo>
                    <a:pt x="288" y="0"/>
                  </a:lnTo>
                  <a:lnTo>
                    <a:pt x="291" y="2"/>
                  </a:lnTo>
                  <a:lnTo>
                    <a:pt x="300" y="1"/>
                  </a:lnTo>
                  <a:lnTo>
                    <a:pt x="305" y="2"/>
                  </a:lnTo>
                  <a:lnTo>
                    <a:pt x="309" y="4"/>
                  </a:lnTo>
                  <a:lnTo>
                    <a:pt x="312" y="3"/>
                  </a:lnTo>
                  <a:lnTo>
                    <a:pt x="315" y="4"/>
                  </a:lnTo>
                  <a:lnTo>
                    <a:pt x="316" y="5"/>
                  </a:lnTo>
                  <a:lnTo>
                    <a:pt x="316" y="8"/>
                  </a:lnTo>
                  <a:lnTo>
                    <a:pt x="315" y="8"/>
                  </a:lnTo>
                  <a:lnTo>
                    <a:pt x="313" y="8"/>
                  </a:lnTo>
                  <a:lnTo>
                    <a:pt x="311" y="8"/>
                  </a:lnTo>
                  <a:lnTo>
                    <a:pt x="307" y="6"/>
                  </a:lnTo>
                  <a:lnTo>
                    <a:pt x="305" y="6"/>
                  </a:lnTo>
                  <a:lnTo>
                    <a:pt x="301" y="5"/>
                  </a:lnTo>
                  <a:lnTo>
                    <a:pt x="297" y="5"/>
                  </a:lnTo>
                  <a:lnTo>
                    <a:pt x="295" y="5"/>
                  </a:lnTo>
                  <a:lnTo>
                    <a:pt x="292" y="6"/>
                  </a:lnTo>
                  <a:lnTo>
                    <a:pt x="289" y="6"/>
                  </a:lnTo>
                  <a:lnTo>
                    <a:pt x="289" y="5"/>
                  </a:lnTo>
                  <a:lnTo>
                    <a:pt x="287" y="5"/>
                  </a:lnTo>
                  <a:lnTo>
                    <a:pt x="281" y="6"/>
                  </a:lnTo>
                  <a:lnTo>
                    <a:pt x="279" y="7"/>
                  </a:lnTo>
                  <a:lnTo>
                    <a:pt x="276" y="7"/>
                  </a:lnTo>
                  <a:lnTo>
                    <a:pt x="269" y="8"/>
                  </a:lnTo>
                  <a:lnTo>
                    <a:pt x="267" y="8"/>
                  </a:lnTo>
                  <a:lnTo>
                    <a:pt x="263" y="9"/>
                  </a:lnTo>
                  <a:lnTo>
                    <a:pt x="257" y="9"/>
                  </a:lnTo>
                  <a:lnTo>
                    <a:pt x="252" y="10"/>
                  </a:lnTo>
                  <a:lnTo>
                    <a:pt x="247" y="11"/>
                  </a:lnTo>
                  <a:lnTo>
                    <a:pt x="240" y="13"/>
                  </a:lnTo>
                  <a:lnTo>
                    <a:pt x="236" y="13"/>
                  </a:lnTo>
                  <a:lnTo>
                    <a:pt x="233" y="16"/>
                  </a:lnTo>
                  <a:lnTo>
                    <a:pt x="228" y="16"/>
                  </a:lnTo>
                  <a:lnTo>
                    <a:pt x="223" y="17"/>
                  </a:lnTo>
                  <a:lnTo>
                    <a:pt x="221" y="18"/>
                  </a:lnTo>
                  <a:lnTo>
                    <a:pt x="215" y="18"/>
                  </a:lnTo>
                  <a:lnTo>
                    <a:pt x="209" y="20"/>
                  </a:lnTo>
                  <a:lnTo>
                    <a:pt x="204" y="21"/>
                  </a:lnTo>
                  <a:lnTo>
                    <a:pt x="199" y="23"/>
                  </a:lnTo>
                  <a:lnTo>
                    <a:pt x="195" y="25"/>
                  </a:lnTo>
                  <a:lnTo>
                    <a:pt x="188" y="26"/>
                  </a:lnTo>
                  <a:lnTo>
                    <a:pt x="181" y="26"/>
                  </a:lnTo>
                  <a:lnTo>
                    <a:pt x="176" y="29"/>
                  </a:lnTo>
                  <a:lnTo>
                    <a:pt x="171" y="30"/>
                  </a:lnTo>
                  <a:lnTo>
                    <a:pt x="165" y="31"/>
                  </a:lnTo>
                  <a:lnTo>
                    <a:pt x="161" y="34"/>
                  </a:lnTo>
                  <a:lnTo>
                    <a:pt x="155" y="35"/>
                  </a:lnTo>
                  <a:lnTo>
                    <a:pt x="147" y="36"/>
                  </a:lnTo>
                  <a:lnTo>
                    <a:pt x="141" y="38"/>
                  </a:lnTo>
                  <a:lnTo>
                    <a:pt x="135" y="39"/>
                  </a:lnTo>
                  <a:lnTo>
                    <a:pt x="132" y="42"/>
                  </a:lnTo>
                  <a:lnTo>
                    <a:pt x="128" y="42"/>
                  </a:lnTo>
                  <a:lnTo>
                    <a:pt x="123" y="44"/>
                  </a:lnTo>
                  <a:lnTo>
                    <a:pt x="117" y="45"/>
                  </a:lnTo>
                  <a:lnTo>
                    <a:pt x="115" y="45"/>
                  </a:lnTo>
                  <a:lnTo>
                    <a:pt x="113" y="46"/>
                  </a:lnTo>
                  <a:lnTo>
                    <a:pt x="108" y="47"/>
                  </a:lnTo>
                  <a:lnTo>
                    <a:pt x="105" y="47"/>
                  </a:lnTo>
                  <a:lnTo>
                    <a:pt x="103" y="49"/>
                  </a:lnTo>
                  <a:lnTo>
                    <a:pt x="99" y="49"/>
                  </a:lnTo>
                  <a:lnTo>
                    <a:pt x="97" y="50"/>
                  </a:lnTo>
                  <a:lnTo>
                    <a:pt x="96" y="50"/>
                  </a:lnTo>
                  <a:lnTo>
                    <a:pt x="92" y="51"/>
                  </a:lnTo>
                  <a:lnTo>
                    <a:pt x="87" y="52"/>
                  </a:lnTo>
                  <a:lnTo>
                    <a:pt x="83" y="54"/>
                  </a:lnTo>
                  <a:lnTo>
                    <a:pt x="73" y="57"/>
                  </a:lnTo>
                  <a:lnTo>
                    <a:pt x="69" y="57"/>
                  </a:lnTo>
                  <a:lnTo>
                    <a:pt x="61" y="60"/>
                  </a:lnTo>
                  <a:lnTo>
                    <a:pt x="53" y="62"/>
                  </a:lnTo>
                  <a:lnTo>
                    <a:pt x="44" y="64"/>
                  </a:lnTo>
                  <a:lnTo>
                    <a:pt x="37" y="67"/>
                  </a:lnTo>
                  <a:lnTo>
                    <a:pt x="29" y="68"/>
                  </a:lnTo>
                  <a:lnTo>
                    <a:pt x="24" y="70"/>
                  </a:lnTo>
                  <a:lnTo>
                    <a:pt x="16" y="72"/>
                  </a:lnTo>
                  <a:lnTo>
                    <a:pt x="13" y="72"/>
                  </a:lnTo>
                  <a:lnTo>
                    <a:pt x="11" y="73"/>
                  </a:lnTo>
                  <a:lnTo>
                    <a:pt x="8" y="73"/>
                  </a:lnTo>
                  <a:lnTo>
                    <a:pt x="5" y="73"/>
                  </a:lnTo>
                  <a:lnTo>
                    <a:pt x="3" y="74"/>
                  </a:lnTo>
                  <a:lnTo>
                    <a:pt x="0" y="74"/>
                  </a:lnTo>
                  <a:lnTo>
                    <a:pt x="0" y="72"/>
                  </a:lnTo>
                  <a:lnTo>
                    <a:pt x="3" y="71"/>
                  </a:lnTo>
                </a:path>
              </a:pathLst>
            </a:custGeom>
            <a:noFill/>
            <a:ln w="12700" cap="rnd">
              <a:solidFill>
                <a:srgbClr val="000000"/>
              </a:solidFill>
              <a:round/>
              <a:headEnd/>
              <a:tailEnd/>
            </a:ln>
          </p:spPr>
          <p:txBody>
            <a:bodyPr>
              <a:prstTxWarp prst="textNoShape">
                <a:avLst/>
              </a:prstTxWarp>
            </a:bodyPr>
            <a:lstStyle/>
            <a:p>
              <a:endParaRPr lang="en-US"/>
            </a:p>
          </p:txBody>
        </p:sp>
        <p:sp>
          <p:nvSpPr>
            <p:cNvPr id="25754" name="Freeform 191"/>
            <p:cNvSpPr>
              <a:spLocks/>
            </p:cNvSpPr>
            <p:nvPr/>
          </p:nvSpPr>
          <p:spPr bwMode="auto">
            <a:xfrm>
              <a:off x="4872" y="2781"/>
              <a:ext cx="302" cy="65"/>
            </a:xfrm>
            <a:custGeom>
              <a:avLst/>
              <a:gdLst>
                <a:gd name="T0" fmla="*/ 8 w 302"/>
                <a:gd name="T1" fmla="*/ 63 h 65"/>
                <a:gd name="T2" fmla="*/ 226 w 302"/>
                <a:gd name="T3" fmla="*/ 10 h 65"/>
                <a:gd name="T4" fmla="*/ 232 w 302"/>
                <a:gd name="T5" fmla="*/ 9 h 65"/>
                <a:gd name="T6" fmla="*/ 242 w 302"/>
                <a:gd name="T7" fmla="*/ 8 h 65"/>
                <a:gd name="T8" fmla="*/ 256 w 302"/>
                <a:gd name="T9" fmla="*/ 5 h 65"/>
                <a:gd name="T10" fmla="*/ 266 w 302"/>
                <a:gd name="T11" fmla="*/ 3 h 65"/>
                <a:gd name="T12" fmla="*/ 278 w 302"/>
                <a:gd name="T13" fmla="*/ 4 h 65"/>
                <a:gd name="T14" fmla="*/ 290 w 302"/>
                <a:gd name="T15" fmla="*/ 3 h 65"/>
                <a:gd name="T16" fmla="*/ 293 w 302"/>
                <a:gd name="T17" fmla="*/ 6 h 65"/>
                <a:gd name="T18" fmla="*/ 298 w 302"/>
                <a:gd name="T19" fmla="*/ 4 h 65"/>
                <a:gd name="T20" fmla="*/ 301 w 302"/>
                <a:gd name="T21" fmla="*/ 2 h 65"/>
                <a:gd name="T22" fmla="*/ 298 w 302"/>
                <a:gd name="T23" fmla="*/ 2 h 65"/>
                <a:gd name="T24" fmla="*/ 292 w 302"/>
                <a:gd name="T25" fmla="*/ 1 h 65"/>
                <a:gd name="T26" fmla="*/ 286 w 302"/>
                <a:gd name="T27" fmla="*/ 1 h 65"/>
                <a:gd name="T28" fmla="*/ 277 w 302"/>
                <a:gd name="T29" fmla="*/ 2 h 65"/>
                <a:gd name="T30" fmla="*/ 273 w 302"/>
                <a:gd name="T31" fmla="*/ 0 h 65"/>
                <a:gd name="T32" fmla="*/ 266 w 302"/>
                <a:gd name="T33" fmla="*/ 1 h 65"/>
                <a:gd name="T34" fmla="*/ 258 w 302"/>
                <a:gd name="T35" fmla="*/ 2 h 65"/>
                <a:gd name="T36" fmla="*/ 254 w 302"/>
                <a:gd name="T37" fmla="*/ 4 h 65"/>
                <a:gd name="T38" fmla="*/ 244 w 302"/>
                <a:gd name="T39" fmla="*/ 5 h 65"/>
                <a:gd name="T40" fmla="*/ 237 w 302"/>
                <a:gd name="T41" fmla="*/ 6 h 65"/>
                <a:gd name="T42" fmla="*/ 226 w 302"/>
                <a:gd name="T43" fmla="*/ 9 h 65"/>
                <a:gd name="T44" fmla="*/ 218 w 302"/>
                <a:gd name="T45" fmla="*/ 11 h 65"/>
                <a:gd name="T46" fmla="*/ 204 w 302"/>
                <a:gd name="T47" fmla="*/ 14 h 65"/>
                <a:gd name="T48" fmla="*/ 192 w 302"/>
                <a:gd name="T49" fmla="*/ 16 h 65"/>
                <a:gd name="T50" fmla="*/ 177 w 302"/>
                <a:gd name="T51" fmla="*/ 21 h 65"/>
                <a:gd name="T52" fmla="*/ 160 w 302"/>
                <a:gd name="T53" fmla="*/ 23 h 65"/>
                <a:gd name="T54" fmla="*/ 137 w 302"/>
                <a:gd name="T55" fmla="*/ 29 h 65"/>
                <a:gd name="T56" fmla="*/ 120 w 302"/>
                <a:gd name="T57" fmla="*/ 33 h 65"/>
                <a:gd name="T58" fmla="*/ 99 w 302"/>
                <a:gd name="T59" fmla="*/ 38 h 65"/>
                <a:gd name="T60" fmla="*/ 83 w 302"/>
                <a:gd name="T61" fmla="*/ 44 h 65"/>
                <a:gd name="T62" fmla="*/ 61 w 302"/>
                <a:gd name="T63" fmla="*/ 48 h 65"/>
                <a:gd name="T64" fmla="*/ 47 w 302"/>
                <a:gd name="T65" fmla="*/ 53 h 65"/>
                <a:gd name="T66" fmla="*/ 31 w 302"/>
                <a:gd name="T67" fmla="*/ 57 h 65"/>
                <a:gd name="T68" fmla="*/ 19 w 302"/>
                <a:gd name="T69" fmla="*/ 59 h 65"/>
                <a:gd name="T70" fmla="*/ 8 w 302"/>
                <a:gd name="T71" fmla="*/ 62 h 65"/>
                <a:gd name="T72" fmla="*/ 3 w 302"/>
                <a:gd name="T73" fmla="*/ 64 h 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2"/>
                <a:gd name="T112" fmla="*/ 0 h 65"/>
                <a:gd name="T113" fmla="*/ 302 w 302"/>
                <a:gd name="T114" fmla="*/ 65 h 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2" h="65">
                  <a:moveTo>
                    <a:pt x="0" y="64"/>
                  </a:moveTo>
                  <a:lnTo>
                    <a:pt x="8" y="63"/>
                  </a:lnTo>
                  <a:lnTo>
                    <a:pt x="221" y="11"/>
                  </a:lnTo>
                  <a:lnTo>
                    <a:pt x="226" y="10"/>
                  </a:lnTo>
                  <a:lnTo>
                    <a:pt x="229" y="9"/>
                  </a:lnTo>
                  <a:lnTo>
                    <a:pt x="232" y="9"/>
                  </a:lnTo>
                  <a:lnTo>
                    <a:pt x="237" y="8"/>
                  </a:lnTo>
                  <a:lnTo>
                    <a:pt x="242" y="8"/>
                  </a:lnTo>
                  <a:lnTo>
                    <a:pt x="248" y="7"/>
                  </a:lnTo>
                  <a:lnTo>
                    <a:pt x="256" y="5"/>
                  </a:lnTo>
                  <a:lnTo>
                    <a:pt x="260" y="4"/>
                  </a:lnTo>
                  <a:lnTo>
                    <a:pt x="266" y="3"/>
                  </a:lnTo>
                  <a:lnTo>
                    <a:pt x="274" y="2"/>
                  </a:lnTo>
                  <a:lnTo>
                    <a:pt x="278" y="4"/>
                  </a:lnTo>
                  <a:lnTo>
                    <a:pt x="285" y="3"/>
                  </a:lnTo>
                  <a:lnTo>
                    <a:pt x="290" y="3"/>
                  </a:lnTo>
                  <a:lnTo>
                    <a:pt x="292" y="5"/>
                  </a:lnTo>
                  <a:lnTo>
                    <a:pt x="293" y="6"/>
                  </a:lnTo>
                  <a:lnTo>
                    <a:pt x="297" y="6"/>
                  </a:lnTo>
                  <a:lnTo>
                    <a:pt x="298" y="4"/>
                  </a:lnTo>
                  <a:lnTo>
                    <a:pt x="301" y="4"/>
                  </a:lnTo>
                  <a:lnTo>
                    <a:pt x="301" y="2"/>
                  </a:lnTo>
                  <a:lnTo>
                    <a:pt x="298" y="2"/>
                  </a:lnTo>
                  <a:lnTo>
                    <a:pt x="296" y="2"/>
                  </a:lnTo>
                  <a:lnTo>
                    <a:pt x="292" y="1"/>
                  </a:lnTo>
                  <a:lnTo>
                    <a:pt x="290" y="1"/>
                  </a:lnTo>
                  <a:lnTo>
                    <a:pt x="286" y="1"/>
                  </a:lnTo>
                  <a:lnTo>
                    <a:pt x="280" y="1"/>
                  </a:lnTo>
                  <a:lnTo>
                    <a:pt x="277" y="2"/>
                  </a:lnTo>
                  <a:lnTo>
                    <a:pt x="276" y="2"/>
                  </a:lnTo>
                  <a:lnTo>
                    <a:pt x="273" y="0"/>
                  </a:lnTo>
                  <a:lnTo>
                    <a:pt x="269" y="1"/>
                  </a:lnTo>
                  <a:lnTo>
                    <a:pt x="266" y="1"/>
                  </a:lnTo>
                  <a:lnTo>
                    <a:pt x="262" y="2"/>
                  </a:lnTo>
                  <a:lnTo>
                    <a:pt x="258" y="2"/>
                  </a:lnTo>
                  <a:lnTo>
                    <a:pt x="257" y="2"/>
                  </a:lnTo>
                  <a:lnTo>
                    <a:pt x="254" y="4"/>
                  </a:lnTo>
                  <a:lnTo>
                    <a:pt x="249" y="5"/>
                  </a:lnTo>
                  <a:lnTo>
                    <a:pt x="244" y="5"/>
                  </a:lnTo>
                  <a:lnTo>
                    <a:pt x="241" y="5"/>
                  </a:lnTo>
                  <a:lnTo>
                    <a:pt x="237" y="6"/>
                  </a:lnTo>
                  <a:lnTo>
                    <a:pt x="232" y="7"/>
                  </a:lnTo>
                  <a:lnTo>
                    <a:pt x="226" y="9"/>
                  </a:lnTo>
                  <a:lnTo>
                    <a:pt x="221" y="9"/>
                  </a:lnTo>
                  <a:lnTo>
                    <a:pt x="218" y="11"/>
                  </a:lnTo>
                  <a:lnTo>
                    <a:pt x="213" y="11"/>
                  </a:lnTo>
                  <a:lnTo>
                    <a:pt x="204" y="14"/>
                  </a:lnTo>
                  <a:lnTo>
                    <a:pt x="200" y="14"/>
                  </a:lnTo>
                  <a:lnTo>
                    <a:pt x="192" y="16"/>
                  </a:lnTo>
                  <a:lnTo>
                    <a:pt x="184" y="19"/>
                  </a:lnTo>
                  <a:lnTo>
                    <a:pt x="177" y="21"/>
                  </a:lnTo>
                  <a:lnTo>
                    <a:pt x="168" y="22"/>
                  </a:lnTo>
                  <a:lnTo>
                    <a:pt x="160" y="23"/>
                  </a:lnTo>
                  <a:lnTo>
                    <a:pt x="149" y="26"/>
                  </a:lnTo>
                  <a:lnTo>
                    <a:pt x="137" y="29"/>
                  </a:lnTo>
                  <a:lnTo>
                    <a:pt x="131" y="31"/>
                  </a:lnTo>
                  <a:lnTo>
                    <a:pt x="120" y="33"/>
                  </a:lnTo>
                  <a:lnTo>
                    <a:pt x="109" y="36"/>
                  </a:lnTo>
                  <a:lnTo>
                    <a:pt x="99" y="38"/>
                  </a:lnTo>
                  <a:lnTo>
                    <a:pt x="89" y="43"/>
                  </a:lnTo>
                  <a:lnTo>
                    <a:pt x="83" y="44"/>
                  </a:lnTo>
                  <a:lnTo>
                    <a:pt x="73" y="46"/>
                  </a:lnTo>
                  <a:lnTo>
                    <a:pt x="61" y="48"/>
                  </a:lnTo>
                  <a:lnTo>
                    <a:pt x="53" y="50"/>
                  </a:lnTo>
                  <a:lnTo>
                    <a:pt x="47" y="53"/>
                  </a:lnTo>
                  <a:lnTo>
                    <a:pt x="39" y="55"/>
                  </a:lnTo>
                  <a:lnTo>
                    <a:pt x="31" y="57"/>
                  </a:lnTo>
                  <a:lnTo>
                    <a:pt x="21" y="58"/>
                  </a:lnTo>
                  <a:lnTo>
                    <a:pt x="19" y="59"/>
                  </a:lnTo>
                  <a:lnTo>
                    <a:pt x="12" y="59"/>
                  </a:lnTo>
                  <a:lnTo>
                    <a:pt x="8" y="62"/>
                  </a:lnTo>
                  <a:lnTo>
                    <a:pt x="5" y="62"/>
                  </a:lnTo>
                  <a:lnTo>
                    <a:pt x="3" y="64"/>
                  </a:lnTo>
                  <a:lnTo>
                    <a:pt x="0" y="64"/>
                  </a:lnTo>
                </a:path>
              </a:pathLst>
            </a:custGeom>
            <a:solidFill>
              <a:srgbClr val="B3B3B3"/>
            </a:solidFill>
            <a:ln w="127000" cap="rnd">
              <a:noFill/>
              <a:round/>
              <a:headEnd/>
              <a:tailEnd/>
            </a:ln>
          </p:spPr>
          <p:txBody>
            <a:bodyPr>
              <a:prstTxWarp prst="textNoShape">
                <a:avLst/>
              </a:prstTxWarp>
            </a:bodyPr>
            <a:lstStyle/>
            <a:p>
              <a:endParaRPr lang="en-US"/>
            </a:p>
          </p:txBody>
        </p:sp>
        <p:sp>
          <p:nvSpPr>
            <p:cNvPr id="25755" name="Freeform 192"/>
            <p:cNvSpPr>
              <a:spLocks/>
            </p:cNvSpPr>
            <p:nvPr/>
          </p:nvSpPr>
          <p:spPr bwMode="auto">
            <a:xfrm>
              <a:off x="4872" y="2845"/>
              <a:ext cx="4" cy="1"/>
            </a:xfrm>
            <a:custGeom>
              <a:avLst/>
              <a:gdLst>
                <a:gd name="T0" fmla="*/ 0 w 4"/>
                <a:gd name="T1" fmla="*/ 0 h 1"/>
                <a:gd name="T2" fmla="*/ 0 w 4"/>
                <a:gd name="T3" fmla="*/ 0 h 1"/>
                <a:gd name="T4" fmla="*/ 3 w 4"/>
                <a:gd name="T5" fmla="*/ 0 h 1"/>
                <a:gd name="T6" fmla="*/ 3 w 4"/>
                <a:gd name="T7" fmla="*/ 0 h 1"/>
                <a:gd name="T8" fmla="*/ 0 w 4"/>
                <a:gd name="T9" fmla="*/ 0 h 1"/>
                <a:gd name="T10" fmla="*/ 0 60000 65536"/>
                <a:gd name="T11" fmla="*/ 0 60000 65536"/>
                <a:gd name="T12" fmla="*/ 0 60000 65536"/>
                <a:gd name="T13" fmla="*/ 0 60000 65536"/>
                <a:gd name="T14" fmla="*/ 0 60000 65536"/>
                <a:gd name="T15" fmla="*/ 0 w 4"/>
                <a:gd name="T16" fmla="*/ 0 h 1"/>
                <a:gd name="T17" fmla="*/ 4 w 4"/>
                <a:gd name="T18" fmla="*/ 1 h 1"/>
              </a:gdLst>
              <a:ahLst/>
              <a:cxnLst>
                <a:cxn ang="T10">
                  <a:pos x="T0" y="T1"/>
                </a:cxn>
                <a:cxn ang="T11">
                  <a:pos x="T2" y="T3"/>
                </a:cxn>
                <a:cxn ang="T12">
                  <a:pos x="T4" y="T5"/>
                </a:cxn>
                <a:cxn ang="T13">
                  <a:pos x="T6" y="T7"/>
                </a:cxn>
                <a:cxn ang="T14">
                  <a:pos x="T8" y="T9"/>
                </a:cxn>
              </a:cxnLst>
              <a:rect l="T15" t="T16" r="T17" b="T18"/>
              <a:pathLst>
                <a:path w="4" h="1">
                  <a:moveTo>
                    <a:pt x="0" y="0"/>
                  </a:moveTo>
                  <a:lnTo>
                    <a:pt x="0" y="0"/>
                  </a:lnTo>
                  <a:lnTo>
                    <a:pt x="3" y="0"/>
                  </a:lnTo>
                  <a:lnTo>
                    <a:pt x="0" y="0"/>
                  </a:lnTo>
                </a:path>
              </a:pathLst>
            </a:custGeom>
            <a:solidFill>
              <a:srgbClr val="FFFFFF"/>
            </a:solidFill>
            <a:ln w="127000" cap="rnd">
              <a:noFill/>
              <a:round/>
              <a:headEnd/>
              <a:tailEnd/>
            </a:ln>
          </p:spPr>
          <p:txBody>
            <a:bodyPr>
              <a:prstTxWarp prst="textNoShape">
                <a:avLst/>
              </a:prstTxWarp>
            </a:bodyPr>
            <a:lstStyle/>
            <a:p>
              <a:endParaRPr lang="en-US"/>
            </a:p>
          </p:txBody>
        </p:sp>
        <p:sp>
          <p:nvSpPr>
            <p:cNvPr id="25756" name="Freeform 193"/>
            <p:cNvSpPr>
              <a:spLocks/>
            </p:cNvSpPr>
            <p:nvPr/>
          </p:nvSpPr>
          <p:spPr bwMode="auto">
            <a:xfrm>
              <a:off x="5169" y="2779"/>
              <a:ext cx="4" cy="2"/>
            </a:xfrm>
            <a:custGeom>
              <a:avLst/>
              <a:gdLst>
                <a:gd name="T0" fmla="*/ 0 w 4"/>
                <a:gd name="T1" fmla="*/ 0 h 2"/>
                <a:gd name="T2" fmla="*/ 0 w 4"/>
                <a:gd name="T3" fmla="*/ 0 h 2"/>
                <a:gd name="T4" fmla="*/ 2 w 4"/>
                <a:gd name="T5" fmla="*/ 1 h 2"/>
                <a:gd name="T6" fmla="*/ 2 w 4"/>
                <a:gd name="T7" fmla="*/ 1 h 2"/>
                <a:gd name="T8" fmla="*/ 2 w 4"/>
                <a:gd name="T9" fmla="*/ 1 h 2"/>
                <a:gd name="T10" fmla="*/ 3 w 4"/>
                <a:gd name="T11" fmla="*/ 1 h 2"/>
                <a:gd name="T12" fmla="*/ 3 w 4"/>
                <a:gd name="T13" fmla="*/ 1 h 2"/>
                <a:gd name="T14" fmla="*/ 2 w 4"/>
                <a:gd name="T15" fmla="*/ 1 h 2"/>
                <a:gd name="T16" fmla="*/ 2 w 4"/>
                <a:gd name="T17" fmla="*/ 1 h 2"/>
                <a:gd name="T18" fmla="*/ 2 w 4"/>
                <a:gd name="T19" fmla="*/ 1 h 2"/>
                <a:gd name="T20" fmla="*/ 0 w 4"/>
                <a:gd name="T21" fmla="*/ 1 h 2"/>
                <a:gd name="T22" fmla="*/ 0 w 4"/>
                <a:gd name="T23" fmla="*/ 1 h 2"/>
                <a:gd name="T24" fmla="*/ 0 w 4"/>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2"/>
                <a:gd name="T41" fmla="*/ 4 w 4"/>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2">
                  <a:moveTo>
                    <a:pt x="0" y="0"/>
                  </a:moveTo>
                  <a:lnTo>
                    <a:pt x="0" y="0"/>
                  </a:lnTo>
                  <a:lnTo>
                    <a:pt x="2" y="1"/>
                  </a:lnTo>
                  <a:lnTo>
                    <a:pt x="3" y="1"/>
                  </a:lnTo>
                  <a:lnTo>
                    <a:pt x="2" y="1"/>
                  </a:lnTo>
                  <a:lnTo>
                    <a:pt x="0" y="1"/>
                  </a:lnTo>
                  <a:lnTo>
                    <a:pt x="0" y="0"/>
                  </a:lnTo>
                </a:path>
              </a:pathLst>
            </a:custGeom>
            <a:solidFill>
              <a:srgbClr val="FFFFFF"/>
            </a:solidFill>
            <a:ln w="127000" cap="rnd">
              <a:noFill/>
              <a:round/>
              <a:headEnd/>
              <a:tailEnd/>
            </a:ln>
          </p:spPr>
          <p:txBody>
            <a:bodyPr>
              <a:prstTxWarp prst="textNoShape">
                <a:avLst/>
              </a:prstTxWarp>
            </a:bodyPr>
            <a:lstStyle/>
            <a:p>
              <a:endParaRPr lang="en-US"/>
            </a:p>
          </p:txBody>
        </p:sp>
        <p:sp>
          <p:nvSpPr>
            <p:cNvPr id="25757" name="Freeform 194"/>
            <p:cNvSpPr>
              <a:spLocks/>
            </p:cNvSpPr>
            <p:nvPr/>
          </p:nvSpPr>
          <p:spPr bwMode="auto">
            <a:xfrm>
              <a:off x="5175" y="2780"/>
              <a:ext cx="6" cy="8"/>
            </a:xfrm>
            <a:custGeom>
              <a:avLst/>
              <a:gdLst>
                <a:gd name="T0" fmla="*/ 4 w 6"/>
                <a:gd name="T1" fmla="*/ 0 h 8"/>
                <a:gd name="T2" fmla="*/ 4 w 6"/>
                <a:gd name="T3" fmla="*/ 3 h 8"/>
                <a:gd name="T4" fmla="*/ 5 w 6"/>
                <a:gd name="T5" fmla="*/ 5 h 8"/>
                <a:gd name="T6" fmla="*/ 3 w 6"/>
                <a:gd name="T7" fmla="*/ 5 h 8"/>
                <a:gd name="T8" fmla="*/ 0 w 6"/>
                <a:gd name="T9" fmla="*/ 7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4" y="0"/>
                  </a:moveTo>
                  <a:lnTo>
                    <a:pt x="4" y="3"/>
                  </a:lnTo>
                  <a:lnTo>
                    <a:pt x="5" y="5"/>
                  </a:lnTo>
                  <a:lnTo>
                    <a:pt x="3" y="5"/>
                  </a:lnTo>
                  <a:lnTo>
                    <a:pt x="0" y="7"/>
                  </a:lnTo>
                </a:path>
              </a:pathLst>
            </a:custGeom>
            <a:noFill/>
            <a:ln w="12700" cap="rnd">
              <a:solidFill>
                <a:srgbClr val="000000"/>
              </a:solidFill>
              <a:round/>
              <a:headEnd/>
              <a:tailEnd/>
            </a:ln>
          </p:spPr>
          <p:txBody>
            <a:bodyPr>
              <a:prstTxWarp prst="textNoShape">
                <a:avLst/>
              </a:prstTxWarp>
            </a:bodyPr>
            <a:lstStyle/>
            <a:p>
              <a:endParaRPr lang="en-US"/>
            </a:p>
          </p:txBody>
        </p:sp>
        <p:sp>
          <p:nvSpPr>
            <p:cNvPr id="25758" name="Freeform 195"/>
            <p:cNvSpPr>
              <a:spLocks/>
            </p:cNvSpPr>
            <p:nvPr/>
          </p:nvSpPr>
          <p:spPr bwMode="auto">
            <a:xfrm>
              <a:off x="4821" y="2878"/>
              <a:ext cx="7" cy="39"/>
            </a:xfrm>
            <a:custGeom>
              <a:avLst/>
              <a:gdLst>
                <a:gd name="T0" fmla="*/ 5 w 7"/>
                <a:gd name="T1" fmla="*/ 0 h 39"/>
                <a:gd name="T2" fmla="*/ 5 w 7"/>
                <a:gd name="T3" fmla="*/ 0 h 39"/>
                <a:gd name="T4" fmla="*/ 2 w 7"/>
                <a:gd name="T5" fmla="*/ 1 h 39"/>
                <a:gd name="T6" fmla="*/ 2 w 7"/>
                <a:gd name="T7" fmla="*/ 2 h 39"/>
                <a:gd name="T8" fmla="*/ 0 w 7"/>
                <a:gd name="T9" fmla="*/ 4 h 39"/>
                <a:gd name="T10" fmla="*/ 0 w 7"/>
                <a:gd name="T11" fmla="*/ 5 h 39"/>
                <a:gd name="T12" fmla="*/ 2 w 7"/>
                <a:gd name="T13" fmla="*/ 8 h 39"/>
                <a:gd name="T14" fmla="*/ 0 w 7"/>
                <a:gd name="T15" fmla="*/ 17 h 39"/>
                <a:gd name="T16" fmla="*/ 3 w 7"/>
                <a:gd name="T17" fmla="*/ 27 h 39"/>
                <a:gd name="T18" fmla="*/ 6 w 7"/>
                <a:gd name="T19" fmla="*/ 36 h 39"/>
                <a:gd name="T20" fmla="*/ 5 w 7"/>
                <a:gd name="T21" fmla="*/ 38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39"/>
                <a:gd name="T35" fmla="*/ 7 w 7"/>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39">
                  <a:moveTo>
                    <a:pt x="5" y="0"/>
                  </a:moveTo>
                  <a:lnTo>
                    <a:pt x="5" y="0"/>
                  </a:lnTo>
                  <a:lnTo>
                    <a:pt x="2" y="1"/>
                  </a:lnTo>
                  <a:lnTo>
                    <a:pt x="2" y="2"/>
                  </a:lnTo>
                  <a:lnTo>
                    <a:pt x="0" y="4"/>
                  </a:lnTo>
                  <a:lnTo>
                    <a:pt x="0" y="5"/>
                  </a:lnTo>
                  <a:lnTo>
                    <a:pt x="2" y="8"/>
                  </a:lnTo>
                  <a:lnTo>
                    <a:pt x="0" y="17"/>
                  </a:lnTo>
                  <a:lnTo>
                    <a:pt x="3" y="27"/>
                  </a:lnTo>
                  <a:lnTo>
                    <a:pt x="6" y="36"/>
                  </a:lnTo>
                  <a:lnTo>
                    <a:pt x="5" y="38"/>
                  </a:lnTo>
                </a:path>
              </a:pathLst>
            </a:custGeom>
            <a:noFill/>
            <a:ln w="12700" cap="rnd">
              <a:solidFill>
                <a:srgbClr val="FFFFFF"/>
              </a:solidFill>
              <a:round/>
              <a:headEnd/>
              <a:tailEnd/>
            </a:ln>
          </p:spPr>
          <p:txBody>
            <a:bodyPr>
              <a:prstTxWarp prst="textNoShape">
                <a:avLst/>
              </a:prstTxWarp>
            </a:bodyPr>
            <a:lstStyle/>
            <a:p>
              <a:endParaRPr lang="en-US"/>
            </a:p>
          </p:txBody>
        </p:sp>
        <p:sp>
          <p:nvSpPr>
            <p:cNvPr id="25759" name="Freeform 196"/>
            <p:cNvSpPr>
              <a:spLocks/>
            </p:cNvSpPr>
            <p:nvPr/>
          </p:nvSpPr>
          <p:spPr bwMode="auto">
            <a:xfrm>
              <a:off x="4812" y="2859"/>
              <a:ext cx="80" cy="18"/>
            </a:xfrm>
            <a:custGeom>
              <a:avLst/>
              <a:gdLst>
                <a:gd name="T0" fmla="*/ 5 w 80"/>
                <a:gd name="T1" fmla="*/ 15 h 18"/>
                <a:gd name="T2" fmla="*/ 5 w 80"/>
                <a:gd name="T3" fmla="*/ 15 h 18"/>
                <a:gd name="T4" fmla="*/ 8 w 80"/>
                <a:gd name="T5" fmla="*/ 15 h 18"/>
                <a:gd name="T6" fmla="*/ 9 w 80"/>
                <a:gd name="T7" fmla="*/ 12 h 18"/>
                <a:gd name="T8" fmla="*/ 15 w 80"/>
                <a:gd name="T9" fmla="*/ 12 h 18"/>
                <a:gd name="T10" fmla="*/ 19 w 80"/>
                <a:gd name="T11" fmla="*/ 11 h 18"/>
                <a:gd name="T12" fmla="*/ 21 w 80"/>
                <a:gd name="T13" fmla="*/ 11 h 18"/>
                <a:gd name="T14" fmla="*/ 29 w 80"/>
                <a:gd name="T15" fmla="*/ 9 h 18"/>
                <a:gd name="T16" fmla="*/ 35 w 80"/>
                <a:gd name="T17" fmla="*/ 9 h 18"/>
                <a:gd name="T18" fmla="*/ 40 w 80"/>
                <a:gd name="T19" fmla="*/ 6 h 18"/>
                <a:gd name="T20" fmla="*/ 43 w 80"/>
                <a:gd name="T21" fmla="*/ 5 h 18"/>
                <a:gd name="T22" fmla="*/ 50 w 80"/>
                <a:gd name="T23" fmla="*/ 5 h 18"/>
                <a:gd name="T24" fmla="*/ 55 w 80"/>
                <a:gd name="T25" fmla="*/ 4 h 18"/>
                <a:gd name="T26" fmla="*/ 56 w 80"/>
                <a:gd name="T27" fmla="*/ 2 h 18"/>
                <a:gd name="T28" fmla="*/ 62 w 80"/>
                <a:gd name="T29" fmla="*/ 2 h 18"/>
                <a:gd name="T30" fmla="*/ 64 w 80"/>
                <a:gd name="T31" fmla="*/ 2 h 18"/>
                <a:gd name="T32" fmla="*/ 67 w 80"/>
                <a:gd name="T33" fmla="*/ 2 h 18"/>
                <a:gd name="T34" fmla="*/ 70 w 80"/>
                <a:gd name="T35" fmla="*/ 2 h 18"/>
                <a:gd name="T36" fmla="*/ 72 w 80"/>
                <a:gd name="T37" fmla="*/ 0 h 18"/>
                <a:gd name="T38" fmla="*/ 74 w 80"/>
                <a:gd name="T39" fmla="*/ 0 h 18"/>
                <a:gd name="T40" fmla="*/ 76 w 80"/>
                <a:gd name="T41" fmla="*/ 0 h 18"/>
                <a:gd name="T42" fmla="*/ 79 w 80"/>
                <a:gd name="T43" fmla="*/ 0 h 18"/>
                <a:gd name="T44" fmla="*/ 79 w 80"/>
                <a:gd name="T45" fmla="*/ 2 h 18"/>
                <a:gd name="T46" fmla="*/ 76 w 80"/>
                <a:gd name="T47" fmla="*/ 2 h 18"/>
                <a:gd name="T48" fmla="*/ 78 w 80"/>
                <a:gd name="T49" fmla="*/ 2 h 18"/>
                <a:gd name="T50" fmla="*/ 75 w 80"/>
                <a:gd name="T51" fmla="*/ 3 h 18"/>
                <a:gd name="T52" fmla="*/ 74 w 80"/>
                <a:gd name="T53" fmla="*/ 3 h 18"/>
                <a:gd name="T54" fmla="*/ 68 w 80"/>
                <a:gd name="T55" fmla="*/ 4 h 18"/>
                <a:gd name="T56" fmla="*/ 63 w 80"/>
                <a:gd name="T57" fmla="*/ 6 h 18"/>
                <a:gd name="T58" fmla="*/ 58 w 80"/>
                <a:gd name="T59" fmla="*/ 6 h 18"/>
                <a:gd name="T60" fmla="*/ 54 w 80"/>
                <a:gd name="T61" fmla="*/ 8 h 18"/>
                <a:gd name="T62" fmla="*/ 44 w 80"/>
                <a:gd name="T63" fmla="*/ 9 h 18"/>
                <a:gd name="T64" fmla="*/ 40 w 80"/>
                <a:gd name="T65" fmla="*/ 9 h 18"/>
                <a:gd name="T66" fmla="*/ 33 w 80"/>
                <a:gd name="T67" fmla="*/ 12 h 18"/>
                <a:gd name="T68" fmla="*/ 28 w 80"/>
                <a:gd name="T69" fmla="*/ 12 h 18"/>
                <a:gd name="T70" fmla="*/ 23 w 80"/>
                <a:gd name="T71" fmla="*/ 14 h 18"/>
                <a:gd name="T72" fmla="*/ 19 w 80"/>
                <a:gd name="T73" fmla="*/ 14 h 18"/>
                <a:gd name="T74" fmla="*/ 16 w 80"/>
                <a:gd name="T75" fmla="*/ 15 h 18"/>
                <a:gd name="T76" fmla="*/ 13 w 80"/>
                <a:gd name="T77" fmla="*/ 16 h 18"/>
                <a:gd name="T78" fmla="*/ 11 w 80"/>
                <a:gd name="T79" fmla="*/ 16 h 18"/>
                <a:gd name="T80" fmla="*/ 8 w 80"/>
                <a:gd name="T81" fmla="*/ 17 h 18"/>
                <a:gd name="T82" fmla="*/ 5 w 80"/>
                <a:gd name="T83" fmla="*/ 15 h 18"/>
                <a:gd name="T84" fmla="*/ 3 w 80"/>
                <a:gd name="T85" fmla="*/ 16 h 18"/>
                <a:gd name="T86" fmla="*/ 0 w 80"/>
                <a:gd name="T87" fmla="*/ 16 h 18"/>
                <a:gd name="T88" fmla="*/ 0 w 80"/>
                <a:gd name="T89" fmla="*/ 15 h 18"/>
                <a:gd name="T90" fmla="*/ 3 w 80"/>
                <a:gd name="T91" fmla="*/ 15 h 18"/>
                <a:gd name="T92" fmla="*/ 5 w 80"/>
                <a:gd name="T93" fmla="*/ 15 h 1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0"/>
                <a:gd name="T142" fmla="*/ 0 h 18"/>
                <a:gd name="T143" fmla="*/ 80 w 80"/>
                <a:gd name="T144" fmla="*/ 18 h 1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 h="18">
                  <a:moveTo>
                    <a:pt x="5" y="15"/>
                  </a:moveTo>
                  <a:lnTo>
                    <a:pt x="5" y="15"/>
                  </a:lnTo>
                  <a:lnTo>
                    <a:pt x="8" y="15"/>
                  </a:lnTo>
                  <a:lnTo>
                    <a:pt x="9" y="12"/>
                  </a:lnTo>
                  <a:lnTo>
                    <a:pt x="15" y="12"/>
                  </a:lnTo>
                  <a:lnTo>
                    <a:pt x="19" y="11"/>
                  </a:lnTo>
                  <a:lnTo>
                    <a:pt x="21" y="11"/>
                  </a:lnTo>
                  <a:lnTo>
                    <a:pt x="29" y="9"/>
                  </a:lnTo>
                  <a:lnTo>
                    <a:pt x="35" y="9"/>
                  </a:lnTo>
                  <a:lnTo>
                    <a:pt x="40" y="6"/>
                  </a:lnTo>
                  <a:lnTo>
                    <a:pt x="43" y="5"/>
                  </a:lnTo>
                  <a:lnTo>
                    <a:pt x="50" y="5"/>
                  </a:lnTo>
                  <a:lnTo>
                    <a:pt x="55" y="4"/>
                  </a:lnTo>
                  <a:lnTo>
                    <a:pt x="56" y="2"/>
                  </a:lnTo>
                  <a:lnTo>
                    <a:pt x="62" y="2"/>
                  </a:lnTo>
                  <a:lnTo>
                    <a:pt x="64" y="2"/>
                  </a:lnTo>
                  <a:lnTo>
                    <a:pt x="67" y="2"/>
                  </a:lnTo>
                  <a:lnTo>
                    <a:pt x="70" y="2"/>
                  </a:lnTo>
                  <a:lnTo>
                    <a:pt x="72" y="0"/>
                  </a:lnTo>
                  <a:lnTo>
                    <a:pt x="74" y="0"/>
                  </a:lnTo>
                  <a:lnTo>
                    <a:pt x="76" y="0"/>
                  </a:lnTo>
                  <a:lnTo>
                    <a:pt x="79" y="0"/>
                  </a:lnTo>
                  <a:lnTo>
                    <a:pt x="79" y="2"/>
                  </a:lnTo>
                  <a:lnTo>
                    <a:pt x="76" y="2"/>
                  </a:lnTo>
                  <a:lnTo>
                    <a:pt x="78" y="2"/>
                  </a:lnTo>
                  <a:lnTo>
                    <a:pt x="75" y="3"/>
                  </a:lnTo>
                  <a:lnTo>
                    <a:pt x="74" y="3"/>
                  </a:lnTo>
                  <a:lnTo>
                    <a:pt x="68" y="4"/>
                  </a:lnTo>
                  <a:lnTo>
                    <a:pt x="63" y="6"/>
                  </a:lnTo>
                  <a:lnTo>
                    <a:pt x="58" y="6"/>
                  </a:lnTo>
                  <a:lnTo>
                    <a:pt x="54" y="8"/>
                  </a:lnTo>
                  <a:lnTo>
                    <a:pt x="44" y="9"/>
                  </a:lnTo>
                  <a:lnTo>
                    <a:pt x="40" y="9"/>
                  </a:lnTo>
                  <a:lnTo>
                    <a:pt x="33" y="12"/>
                  </a:lnTo>
                  <a:lnTo>
                    <a:pt x="28" y="12"/>
                  </a:lnTo>
                  <a:lnTo>
                    <a:pt x="23" y="14"/>
                  </a:lnTo>
                  <a:lnTo>
                    <a:pt x="19" y="14"/>
                  </a:lnTo>
                  <a:lnTo>
                    <a:pt x="16" y="15"/>
                  </a:lnTo>
                  <a:lnTo>
                    <a:pt x="13" y="16"/>
                  </a:lnTo>
                  <a:lnTo>
                    <a:pt x="11" y="16"/>
                  </a:lnTo>
                  <a:lnTo>
                    <a:pt x="8" y="17"/>
                  </a:lnTo>
                  <a:lnTo>
                    <a:pt x="5" y="15"/>
                  </a:lnTo>
                  <a:lnTo>
                    <a:pt x="3" y="16"/>
                  </a:lnTo>
                  <a:lnTo>
                    <a:pt x="0" y="16"/>
                  </a:lnTo>
                  <a:lnTo>
                    <a:pt x="0" y="15"/>
                  </a:lnTo>
                  <a:lnTo>
                    <a:pt x="3" y="15"/>
                  </a:lnTo>
                  <a:lnTo>
                    <a:pt x="5" y="15"/>
                  </a:lnTo>
                </a:path>
              </a:pathLst>
            </a:custGeom>
            <a:solidFill>
              <a:srgbClr val="FFC027"/>
            </a:solidFill>
            <a:ln w="127000" cap="rnd">
              <a:noFill/>
              <a:round/>
              <a:headEnd/>
              <a:tailEnd/>
            </a:ln>
          </p:spPr>
          <p:txBody>
            <a:bodyPr>
              <a:prstTxWarp prst="textNoShape">
                <a:avLst/>
              </a:prstTxWarp>
            </a:bodyPr>
            <a:lstStyle/>
            <a:p>
              <a:endParaRPr lang="en-US"/>
            </a:p>
          </p:txBody>
        </p:sp>
        <p:sp>
          <p:nvSpPr>
            <p:cNvPr id="25760" name="Freeform 197"/>
            <p:cNvSpPr>
              <a:spLocks/>
            </p:cNvSpPr>
            <p:nvPr/>
          </p:nvSpPr>
          <p:spPr bwMode="auto">
            <a:xfrm>
              <a:off x="4812" y="2858"/>
              <a:ext cx="86" cy="23"/>
            </a:xfrm>
            <a:custGeom>
              <a:avLst/>
              <a:gdLst>
                <a:gd name="T0" fmla="*/ 3 w 86"/>
                <a:gd name="T1" fmla="*/ 19 h 23"/>
                <a:gd name="T2" fmla="*/ 7 w 86"/>
                <a:gd name="T3" fmla="*/ 17 h 23"/>
                <a:gd name="T4" fmla="*/ 8 w 86"/>
                <a:gd name="T5" fmla="*/ 17 h 23"/>
                <a:gd name="T6" fmla="*/ 11 w 86"/>
                <a:gd name="T7" fmla="*/ 16 h 23"/>
                <a:gd name="T8" fmla="*/ 15 w 86"/>
                <a:gd name="T9" fmla="*/ 16 h 23"/>
                <a:gd name="T10" fmla="*/ 20 w 86"/>
                <a:gd name="T11" fmla="*/ 15 h 23"/>
                <a:gd name="T12" fmla="*/ 25 w 86"/>
                <a:gd name="T13" fmla="*/ 15 h 23"/>
                <a:gd name="T14" fmla="*/ 31 w 86"/>
                <a:gd name="T15" fmla="*/ 12 h 23"/>
                <a:gd name="T16" fmla="*/ 39 w 86"/>
                <a:gd name="T17" fmla="*/ 10 h 23"/>
                <a:gd name="T18" fmla="*/ 44 w 86"/>
                <a:gd name="T19" fmla="*/ 9 h 23"/>
                <a:gd name="T20" fmla="*/ 49 w 86"/>
                <a:gd name="T21" fmla="*/ 7 h 23"/>
                <a:gd name="T22" fmla="*/ 54 w 86"/>
                <a:gd name="T23" fmla="*/ 7 h 23"/>
                <a:gd name="T24" fmla="*/ 60 w 86"/>
                <a:gd name="T25" fmla="*/ 4 h 23"/>
                <a:gd name="T26" fmla="*/ 62 w 86"/>
                <a:gd name="T27" fmla="*/ 4 h 23"/>
                <a:gd name="T28" fmla="*/ 65 w 86"/>
                <a:gd name="T29" fmla="*/ 4 h 23"/>
                <a:gd name="T30" fmla="*/ 68 w 86"/>
                <a:gd name="T31" fmla="*/ 4 h 23"/>
                <a:gd name="T32" fmla="*/ 70 w 86"/>
                <a:gd name="T33" fmla="*/ 3 h 23"/>
                <a:gd name="T34" fmla="*/ 70 w 86"/>
                <a:gd name="T35" fmla="*/ 1 h 23"/>
                <a:gd name="T36" fmla="*/ 73 w 86"/>
                <a:gd name="T37" fmla="*/ 1 h 23"/>
                <a:gd name="T38" fmla="*/ 74 w 86"/>
                <a:gd name="T39" fmla="*/ 1 h 23"/>
                <a:gd name="T40" fmla="*/ 77 w 86"/>
                <a:gd name="T41" fmla="*/ 1 h 23"/>
                <a:gd name="T42" fmla="*/ 81 w 86"/>
                <a:gd name="T43" fmla="*/ 1 h 23"/>
                <a:gd name="T44" fmla="*/ 84 w 86"/>
                <a:gd name="T45" fmla="*/ 0 h 23"/>
                <a:gd name="T46" fmla="*/ 84 w 86"/>
                <a:gd name="T47" fmla="*/ 1 h 23"/>
                <a:gd name="T48" fmla="*/ 85 w 86"/>
                <a:gd name="T49" fmla="*/ 3 h 23"/>
                <a:gd name="T50" fmla="*/ 82 w 86"/>
                <a:gd name="T51" fmla="*/ 5 h 23"/>
                <a:gd name="T52" fmla="*/ 78 w 86"/>
                <a:gd name="T53" fmla="*/ 5 h 23"/>
                <a:gd name="T54" fmla="*/ 74 w 86"/>
                <a:gd name="T55" fmla="*/ 6 h 23"/>
                <a:gd name="T56" fmla="*/ 69 w 86"/>
                <a:gd name="T57" fmla="*/ 8 h 23"/>
                <a:gd name="T58" fmla="*/ 64 w 86"/>
                <a:gd name="T59" fmla="*/ 8 h 23"/>
                <a:gd name="T60" fmla="*/ 60 w 86"/>
                <a:gd name="T61" fmla="*/ 11 h 23"/>
                <a:gd name="T62" fmla="*/ 50 w 86"/>
                <a:gd name="T63" fmla="*/ 12 h 23"/>
                <a:gd name="T64" fmla="*/ 43 w 86"/>
                <a:gd name="T65" fmla="*/ 13 h 23"/>
                <a:gd name="T66" fmla="*/ 36 w 86"/>
                <a:gd name="T67" fmla="*/ 15 h 23"/>
                <a:gd name="T68" fmla="*/ 32 w 86"/>
                <a:gd name="T69" fmla="*/ 16 h 23"/>
                <a:gd name="T70" fmla="*/ 27 w 86"/>
                <a:gd name="T71" fmla="*/ 19 h 23"/>
                <a:gd name="T72" fmla="*/ 21 w 86"/>
                <a:gd name="T73" fmla="*/ 19 h 23"/>
                <a:gd name="T74" fmla="*/ 19 w 86"/>
                <a:gd name="T75" fmla="*/ 20 h 23"/>
                <a:gd name="T76" fmla="*/ 16 w 86"/>
                <a:gd name="T77" fmla="*/ 20 h 23"/>
                <a:gd name="T78" fmla="*/ 12 w 86"/>
                <a:gd name="T79" fmla="*/ 20 h 23"/>
                <a:gd name="T80" fmla="*/ 9 w 86"/>
                <a:gd name="T81" fmla="*/ 22 h 23"/>
                <a:gd name="T82" fmla="*/ 8 w 86"/>
                <a:gd name="T83" fmla="*/ 21 h 23"/>
                <a:gd name="T84" fmla="*/ 4 w 86"/>
                <a:gd name="T85" fmla="*/ 21 h 23"/>
                <a:gd name="T86" fmla="*/ 1 w 86"/>
                <a:gd name="T87" fmla="*/ 21 h 23"/>
                <a:gd name="T88" fmla="*/ 0 w 86"/>
                <a:gd name="T89" fmla="*/ 19 h 23"/>
                <a:gd name="T90" fmla="*/ 3 w 86"/>
                <a:gd name="T91" fmla="*/ 19 h 2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6"/>
                <a:gd name="T139" fmla="*/ 0 h 23"/>
                <a:gd name="T140" fmla="*/ 86 w 86"/>
                <a:gd name="T141" fmla="*/ 23 h 2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6" h="23">
                  <a:moveTo>
                    <a:pt x="3" y="19"/>
                  </a:moveTo>
                  <a:lnTo>
                    <a:pt x="7" y="17"/>
                  </a:lnTo>
                  <a:lnTo>
                    <a:pt x="8" y="17"/>
                  </a:lnTo>
                  <a:lnTo>
                    <a:pt x="11" y="16"/>
                  </a:lnTo>
                  <a:lnTo>
                    <a:pt x="15" y="16"/>
                  </a:lnTo>
                  <a:lnTo>
                    <a:pt x="20" y="15"/>
                  </a:lnTo>
                  <a:lnTo>
                    <a:pt x="25" y="15"/>
                  </a:lnTo>
                  <a:lnTo>
                    <a:pt x="31" y="12"/>
                  </a:lnTo>
                  <a:lnTo>
                    <a:pt x="39" y="10"/>
                  </a:lnTo>
                  <a:lnTo>
                    <a:pt x="44" y="9"/>
                  </a:lnTo>
                  <a:lnTo>
                    <a:pt x="49" y="7"/>
                  </a:lnTo>
                  <a:lnTo>
                    <a:pt x="54" y="7"/>
                  </a:lnTo>
                  <a:lnTo>
                    <a:pt x="60" y="4"/>
                  </a:lnTo>
                  <a:lnTo>
                    <a:pt x="62" y="4"/>
                  </a:lnTo>
                  <a:lnTo>
                    <a:pt x="65" y="4"/>
                  </a:lnTo>
                  <a:lnTo>
                    <a:pt x="68" y="4"/>
                  </a:lnTo>
                  <a:lnTo>
                    <a:pt x="70" y="3"/>
                  </a:lnTo>
                  <a:lnTo>
                    <a:pt x="70" y="1"/>
                  </a:lnTo>
                  <a:lnTo>
                    <a:pt x="73" y="1"/>
                  </a:lnTo>
                  <a:lnTo>
                    <a:pt x="74" y="1"/>
                  </a:lnTo>
                  <a:lnTo>
                    <a:pt x="77" y="1"/>
                  </a:lnTo>
                  <a:lnTo>
                    <a:pt x="81" y="1"/>
                  </a:lnTo>
                  <a:lnTo>
                    <a:pt x="84" y="0"/>
                  </a:lnTo>
                  <a:lnTo>
                    <a:pt x="84" y="1"/>
                  </a:lnTo>
                  <a:lnTo>
                    <a:pt x="85" y="3"/>
                  </a:lnTo>
                  <a:lnTo>
                    <a:pt x="82" y="5"/>
                  </a:lnTo>
                  <a:lnTo>
                    <a:pt x="78" y="5"/>
                  </a:lnTo>
                  <a:lnTo>
                    <a:pt x="74" y="6"/>
                  </a:lnTo>
                  <a:lnTo>
                    <a:pt x="69" y="8"/>
                  </a:lnTo>
                  <a:lnTo>
                    <a:pt x="64" y="8"/>
                  </a:lnTo>
                  <a:lnTo>
                    <a:pt x="60" y="11"/>
                  </a:lnTo>
                  <a:lnTo>
                    <a:pt x="50" y="12"/>
                  </a:lnTo>
                  <a:lnTo>
                    <a:pt x="43" y="13"/>
                  </a:lnTo>
                  <a:lnTo>
                    <a:pt x="36" y="15"/>
                  </a:lnTo>
                  <a:lnTo>
                    <a:pt x="32" y="16"/>
                  </a:lnTo>
                  <a:lnTo>
                    <a:pt x="27" y="19"/>
                  </a:lnTo>
                  <a:lnTo>
                    <a:pt x="21" y="19"/>
                  </a:lnTo>
                  <a:lnTo>
                    <a:pt x="19" y="20"/>
                  </a:lnTo>
                  <a:lnTo>
                    <a:pt x="16" y="20"/>
                  </a:lnTo>
                  <a:lnTo>
                    <a:pt x="12" y="20"/>
                  </a:lnTo>
                  <a:lnTo>
                    <a:pt x="9" y="22"/>
                  </a:lnTo>
                  <a:lnTo>
                    <a:pt x="8" y="21"/>
                  </a:lnTo>
                  <a:lnTo>
                    <a:pt x="4" y="21"/>
                  </a:lnTo>
                  <a:lnTo>
                    <a:pt x="1" y="21"/>
                  </a:lnTo>
                  <a:lnTo>
                    <a:pt x="0" y="19"/>
                  </a:lnTo>
                  <a:lnTo>
                    <a:pt x="3" y="19"/>
                  </a:lnTo>
                </a:path>
              </a:pathLst>
            </a:custGeom>
            <a:noFill/>
            <a:ln w="12700" cap="rnd">
              <a:solidFill>
                <a:srgbClr val="000000"/>
              </a:solidFill>
              <a:round/>
              <a:headEnd/>
              <a:tailEnd/>
            </a:ln>
          </p:spPr>
          <p:txBody>
            <a:bodyPr>
              <a:prstTxWarp prst="textNoShape">
                <a:avLst/>
              </a:prstTxWarp>
            </a:bodyPr>
            <a:lstStyle/>
            <a:p>
              <a:endParaRPr lang="en-US"/>
            </a:p>
          </p:txBody>
        </p:sp>
        <p:sp>
          <p:nvSpPr>
            <p:cNvPr id="25761" name="Freeform 198"/>
            <p:cNvSpPr>
              <a:spLocks/>
            </p:cNvSpPr>
            <p:nvPr/>
          </p:nvSpPr>
          <p:spPr bwMode="auto">
            <a:xfrm>
              <a:off x="4825" y="2867"/>
              <a:ext cx="67" cy="11"/>
            </a:xfrm>
            <a:custGeom>
              <a:avLst/>
              <a:gdLst>
                <a:gd name="T0" fmla="*/ 0 w 67"/>
                <a:gd name="T1" fmla="*/ 10 h 11"/>
                <a:gd name="T2" fmla="*/ 8 w 67"/>
                <a:gd name="T3" fmla="*/ 10 h 11"/>
                <a:gd name="T4" fmla="*/ 66 w 67"/>
                <a:gd name="T5" fmla="*/ 0 h 11"/>
                <a:gd name="T6" fmla="*/ 63 w 67"/>
                <a:gd name="T7" fmla="*/ 1 h 11"/>
                <a:gd name="T8" fmla="*/ 62 w 67"/>
                <a:gd name="T9" fmla="*/ 1 h 11"/>
                <a:gd name="T10" fmla="*/ 59 w 67"/>
                <a:gd name="T11" fmla="*/ 2 h 11"/>
                <a:gd name="T12" fmla="*/ 58 w 67"/>
                <a:gd name="T13" fmla="*/ 2 h 11"/>
                <a:gd name="T14" fmla="*/ 55 w 67"/>
                <a:gd name="T15" fmla="*/ 2 h 11"/>
                <a:gd name="T16" fmla="*/ 53 w 67"/>
                <a:gd name="T17" fmla="*/ 2 h 11"/>
                <a:gd name="T18" fmla="*/ 50 w 67"/>
                <a:gd name="T19" fmla="*/ 2 h 11"/>
                <a:gd name="T20" fmla="*/ 44 w 67"/>
                <a:gd name="T21" fmla="*/ 3 h 11"/>
                <a:gd name="T22" fmla="*/ 42 w 67"/>
                <a:gd name="T23" fmla="*/ 4 h 11"/>
                <a:gd name="T24" fmla="*/ 36 w 67"/>
                <a:gd name="T25" fmla="*/ 4 h 11"/>
                <a:gd name="T26" fmla="*/ 32 w 67"/>
                <a:gd name="T27" fmla="*/ 5 h 11"/>
                <a:gd name="T28" fmla="*/ 27 w 67"/>
                <a:gd name="T29" fmla="*/ 6 h 11"/>
                <a:gd name="T30" fmla="*/ 24 w 67"/>
                <a:gd name="T31" fmla="*/ 6 h 11"/>
                <a:gd name="T32" fmla="*/ 20 w 67"/>
                <a:gd name="T33" fmla="*/ 8 h 11"/>
                <a:gd name="T34" fmla="*/ 15 w 67"/>
                <a:gd name="T35" fmla="*/ 8 h 11"/>
                <a:gd name="T36" fmla="*/ 12 w 67"/>
                <a:gd name="T37" fmla="*/ 8 h 11"/>
                <a:gd name="T38" fmla="*/ 8 w 67"/>
                <a:gd name="T39" fmla="*/ 9 h 11"/>
                <a:gd name="T40" fmla="*/ 5 w 67"/>
                <a:gd name="T41" fmla="*/ 10 h 11"/>
                <a:gd name="T42" fmla="*/ 3 w 67"/>
                <a:gd name="T43" fmla="*/ 10 h 11"/>
                <a:gd name="T44" fmla="*/ 0 w 67"/>
                <a:gd name="T45" fmla="*/ 1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11"/>
                <a:gd name="T71" fmla="*/ 67 w 67"/>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11">
                  <a:moveTo>
                    <a:pt x="0" y="10"/>
                  </a:moveTo>
                  <a:lnTo>
                    <a:pt x="8" y="10"/>
                  </a:lnTo>
                  <a:lnTo>
                    <a:pt x="66" y="0"/>
                  </a:lnTo>
                  <a:lnTo>
                    <a:pt x="63" y="1"/>
                  </a:lnTo>
                  <a:lnTo>
                    <a:pt x="62" y="1"/>
                  </a:lnTo>
                  <a:lnTo>
                    <a:pt x="59" y="2"/>
                  </a:lnTo>
                  <a:lnTo>
                    <a:pt x="58" y="2"/>
                  </a:lnTo>
                  <a:lnTo>
                    <a:pt x="55" y="2"/>
                  </a:lnTo>
                  <a:lnTo>
                    <a:pt x="53" y="2"/>
                  </a:lnTo>
                  <a:lnTo>
                    <a:pt x="50" y="2"/>
                  </a:lnTo>
                  <a:lnTo>
                    <a:pt x="44" y="3"/>
                  </a:lnTo>
                  <a:lnTo>
                    <a:pt x="42" y="4"/>
                  </a:lnTo>
                  <a:lnTo>
                    <a:pt x="36" y="4"/>
                  </a:lnTo>
                  <a:lnTo>
                    <a:pt x="32" y="5"/>
                  </a:lnTo>
                  <a:lnTo>
                    <a:pt x="27" y="6"/>
                  </a:lnTo>
                  <a:lnTo>
                    <a:pt x="24" y="6"/>
                  </a:lnTo>
                  <a:lnTo>
                    <a:pt x="20" y="8"/>
                  </a:lnTo>
                  <a:lnTo>
                    <a:pt x="15" y="8"/>
                  </a:lnTo>
                  <a:lnTo>
                    <a:pt x="12" y="8"/>
                  </a:lnTo>
                  <a:lnTo>
                    <a:pt x="8" y="9"/>
                  </a:lnTo>
                  <a:lnTo>
                    <a:pt x="5" y="10"/>
                  </a:lnTo>
                  <a:lnTo>
                    <a:pt x="3" y="10"/>
                  </a:lnTo>
                  <a:lnTo>
                    <a:pt x="0" y="10"/>
                  </a:lnTo>
                </a:path>
              </a:pathLst>
            </a:custGeom>
            <a:solidFill>
              <a:srgbClr val="B3B3B3"/>
            </a:solidFill>
            <a:ln w="127000" cap="rnd">
              <a:noFill/>
              <a:round/>
              <a:headEnd/>
              <a:tailEnd/>
            </a:ln>
          </p:spPr>
          <p:txBody>
            <a:bodyPr>
              <a:prstTxWarp prst="textNoShape">
                <a:avLst/>
              </a:prstTxWarp>
            </a:bodyPr>
            <a:lstStyle/>
            <a:p>
              <a:endParaRPr lang="en-US"/>
            </a:p>
          </p:txBody>
        </p:sp>
        <p:sp>
          <p:nvSpPr>
            <p:cNvPr id="25762" name="Freeform 199"/>
            <p:cNvSpPr>
              <a:spLocks/>
            </p:cNvSpPr>
            <p:nvPr/>
          </p:nvSpPr>
          <p:spPr bwMode="auto">
            <a:xfrm>
              <a:off x="4825" y="2876"/>
              <a:ext cx="4" cy="3"/>
            </a:xfrm>
            <a:custGeom>
              <a:avLst/>
              <a:gdLst>
                <a:gd name="T0" fmla="*/ 0 w 4"/>
                <a:gd name="T1" fmla="*/ 2 h 3"/>
                <a:gd name="T2" fmla="*/ 0 w 4"/>
                <a:gd name="T3" fmla="*/ 1 h 3"/>
                <a:gd name="T4" fmla="*/ 3 w 4"/>
                <a:gd name="T5" fmla="*/ 0 h 3"/>
                <a:gd name="T6" fmla="*/ 3 w 4"/>
                <a:gd name="T7" fmla="*/ 2 h 3"/>
                <a:gd name="T8" fmla="*/ 0 w 4"/>
                <a:gd name="T9" fmla="*/ 2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2"/>
                  </a:moveTo>
                  <a:lnTo>
                    <a:pt x="0" y="1"/>
                  </a:lnTo>
                  <a:lnTo>
                    <a:pt x="3" y="0"/>
                  </a:lnTo>
                  <a:lnTo>
                    <a:pt x="3" y="2"/>
                  </a:lnTo>
                  <a:lnTo>
                    <a:pt x="0" y="2"/>
                  </a:lnTo>
                </a:path>
              </a:pathLst>
            </a:custGeom>
            <a:solidFill>
              <a:srgbClr val="FFFFFF"/>
            </a:solidFill>
            <a:ln w="127000" cap="rnd">
              <a:noFill/>
              <a:round/>
              <a:headEnd/>
              <a:tailEnd/>
            </a:ln>
          </p:spPr>
          <p:txBody>
            <a:bodyPr>
              <a:prstTxWarp prst="textNoShape">
                <a:avLst/>
              </a:prstTxWarp>
            </a:bodyPr>
            <a:lstStyle/>
            <a:p>
              <a:endParaRPr lang="en-US"/>
            </a:p>
          </p:txBody>
        </p:sp>
        <p:sp>
          <p:nvSpPr>
            <p:cNvPr id="25763" name="Freeform 200"/>
            <p:cNvSpPr>
              <a:spLocks/>
            </p:cNvSpPr>
            <p:nvPr/>
          </p:nvSpPr>
          <p:spPr bwMode="auto">
            <a:xfrm>
              <a:off x="4701" y="2911"/>
              <a:ext cx="144" cy="29"/>
            </a:xfrm>
            <a:custGeom>
              <a:avLst/>
              <a:gdLst>
                <a:gd name="T0" fmla="*/ 7 w 144"/>
                <a:gd name="T1" fmla="*/ 27 h 29"/>
                <a:gd name="T2" fmla="*/ 1 w 144"/>
                <a:gd name="T3" fmla="*/ 28 h 29"/>
                <a:gd name="T4" fmla="*/ 0 w 144"/>
                <a:gd name="T5" fmla="*/ 25 h 29"/>
                <a:gd name="T6" fmla="*/ 5 w 144"/>
                <a:gd name="T7" fmla="*/ 24 h 29"/>
                <a:gd name="T8" fmla="*/ 11 w 144"/>
                <a:gd name="T9" fmla="*/ 23 h 29"/>
                <a:gd name="T10" fmla="*/ 19 w 144"/>
                <a:gd name="T11" fmla="*/ 22 h 29"/>
                <a:gd name="T12" fmla="*/ 29 w 144"/>
                <a:gd name="T13" fmla="*/ 20 h 29"/>
                <a:gd name="T14" fmla="*/ 39 w 144"/>
                <a:gd name="T15" fmla="*/ 18 h 29"/>
                <a:gd name="T16" fmla="*/ 47 w 144"/>
                <a:gd name="T17" fmla="*/ 15 h 29"/>
                <a:gd name="T18" fmla="*/ 60 w 144"/>
                <a:gd name="T19" fmla="*/ 13 h 29"/>
                <a:gd name="T20" fmla="*/ 72 w 144"/>
                <a:gd name="T21" fmla="*/ 10 h 29"/>
                <a:gd name="T22" fmla="*/ 82 w 144"/>
                <a:gd name="T23" fmla="*/ 8 h 29"/>
                <a:gd name="T24" fmla="*/ 91 w 144"/>
                <a:gd name="T25" fmla="*/ 7 h 29"/>
                <a:gd name="T26" fmla="*/ 102 w 144"/>
                <a:gd name="T27" fmla="*/ 6 h 29"/>
                <a:gd name="T28" fmla="*/ 111 w 144"/>
                <a:gd name="T29" fmla="*/ 4 h 29"/>
                <a:gd name="T30" fmla="*/ 116 w 144"/>
                <a:gd name="T31" fmla="*/ 4 h 29"/>
                <a:gd name="T32" fmla="*/ 120 w 144"/>
                <a:gd name="T33" fmla="*/ 1 h 29"/>
                <a:gd name="T34" fmla="*/ 126 w 144"/>
                <a:gd name="T35" fmla="*/ 1 h 29"/>
                <a:gd name="T36" fmla="*/ 131 w 144"/>
                <a:gd name="T37" fmla="*/ 1 h 29"/>
                <a:gd name="T38" fmla="*/ 136 w 144"/>
                <a:gd name="T39" fmla="*/ 0 h 29"/>
                <a:gd name="T40" fmla="*/ 143 w 144"/>
                <a:gd name="T41" fmla="*/ 1 h 29"/>
                <a:gd name="T42" fmla="*/ 140 w 144"/>
                <a:gd name="T43" fmla="*/ 3 h 29"/>
                <a:gd name="T44" fmla="*/ 135 w 144"/>
                <a:gd name="T45" fmla="*/ 3 h 29"/>
                <a:gd name="T46" fmla="*/ 130 w 144"/>
                <a:gd name="T47" fmla="*/ 4 h 29"/>
                <a:gd name="T48" fmla="*/ 124 w 144"/>
                <a:gd name="T49" fmla="*/ 4 h 29"/>
                <a:gd name="T50" fmla="*/ 119 w 144"/>
                <a:gd name="T51" fmla="*/ 4 h 29"/>
                <a:gd name="T52" fmla="*/ 108 w 144"/>
                <a:gd name="T53" fmla="*/ 7 h 29"/>
                <a:gd name="T54" fmla="*/ 92 w 144"/>
                <a:gd name="T55" fmla="*/ 11 h 29"/>
                <a:gd name="T56" fmla="*/ 74 w 144"/>
                <a:gd name="T57" fmla="*/ 15 h 29"/>
                <a:gd name="T58" fmla="*/ 52 w 144"/>
                <a:gd name="T59" fmla="*/ 19 h 29"/>
                <a:gd name="T60" fmla="*/ 31 w 144"/>
                <a:gd name="T61" fmla="*/ 21 h 29"/>
                <a:gd name="T62" fmla="*/ 17 w 144"/>
                <a:gd name="T63" fmla="*/ 24 h 29"/>
                <a:gd name="T64" fmla="*/ 9 w 144"/>
                <a:gd name="T65" fmla="*/ 27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4"/>
                <a:gd name="T100" fmla="*/ 0 h 29"/>
                <a:gd name="T101" fmla="*/ 144 w 144"/>
                <a:gd name="T102" fmla="*/ 29 h 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4" h="29">
                  <a:moveTo>
                    <a:pt x="7" y="27"/>
                  </a:moveTo>
                  <a:lnTo>
                    <a:pt x="7" y="27"/>
                  </a:lnTo>
                  <a:lnTo>
                    <a:pt x="4" y="27"/>
                  </a:lnTo>
                  <a:lnTo>
                    <a:pt x="1" y="28"/>
                  </a:lnTo>
                  <a:lnTo>
                    <a:pt x="1" y="27"/>
                  </a:lnTo>
                  <a:lnTo>
                    <a:pt x="0" y="25"/>
                  </a:lnTo>
                  <a:lnTo>
                    <a:pt x="3" y="24"/>
                  </a:lnTo>
                  <a:lnTo>
                    <a:pt x="5" y="24"/>
                  </a:lnTo>
                  <a:lnTo>
                    <a:pt x="8" y="24"/>
                  </a:lnTo>
                  <a:lnTo>
                    <a:pt x="11" y="23"/>
                  </a:lnTo>
                  <a:lnTo>
                    <a:pt x="16" y="22"/>
                  </a:lnTo>
                  <a:lnTo>
                    <a:pt x="19" y="22"/>
                  </a:lnTo>
                  <a:lnTo>
                    <a:pt x="24" y="20"/>
                  </a:lnTo>
                  <a:lnTo>
                    <a:pt x="29" y="20"/>
                  </a:lnTo>
                  <a:lnTo>
                    <a:pt x="33" y="19"/>
                  </a:lnTo>
                  <a:lnTo>
                    <a:pt x="39" y="18"/>
                  </a:lnTo>
                  <a:lnTo>
                    <a:pt x="44" y="18"/>
                  </a:lnTo>
                  <a:lnTo>
                    <a:pt x="47" y="15"/>
                  </a:lnTo>
                  <a:lnTo>
                    <a:pt x="53" y="15"/>
                  </a:lnTo>
                  <a:lnTo>
                    <a:pt x="60" y="13"/>
                  </a:lnTo>
                  <a:lnTo>
                    <a:pt x="67" y="13"/>
                  </a:lnTo>
                  <a:lnTo>
                    <a:pt x="72" y="10"/>
                  </a:lnTo>
                  <a:lnTo>
                    <a:pt x="76" y="10"/>
                  </a:lnTo>
                  <a:lnTo>
                    <a:pt x="82" y="8"/>
                  </a:lnTo>
                  <a:lnTo>
                    <a:pt x="86" y="8"/>
                  </a:lnTo>
                  <a:lnTo>
                    <a:pt x="91" y="7"/>
                  </a:lnTo>
                  <a:lnTo>
                    <a:pt x="98" y="6"/>
                  </a:lnTo>
                  <a:lnTo>
                    <a:pt x="102" y="6"/>
                  </a:lnTo>
                  <a:lnTo>
                    <a:pt x="107" y="5"/>
                  </a:lnTo>
                  <a:lnTo>
                    <a:pt x="111" y="4"/>
                  </a:lnTo>
                  <a:lnTo>
                    <a:pt x="114" y="4"/>
                  </a:lnTo>
                  <a:lnTo>
                    <a:pt x="116" y="4"/>
                  </a:lnTo>
                  <a:lnTo>
                    <a:pt x="119" y="3"/>
                  </a:lnTo>
                  <a:lnTo>
                    <a:pt x="120" y="1"/>
                  </a:lnTo>
                  <a:lnTo>
                    <a:pt x="123" y="1"/>
                  </a:lnTo>
                  <a:lnTo>
                    <a:pt x="126" y="1"/>
                  </a:lnTo>
                  <a:lnTo>
                    <a:pt x="128" y="1"/>
                  </a:lnTo>
                  <a:lnTo>
                    <a:pt x="131" y="1"/>
                  </a:lnTo>
                  <a:lnTo>
                    <a:pt x="134" y="0"/>
                  </a:lnTo>
                  <a:lnTo>
                    <a:pt x="136" y="0"/>
                  </a:lnTo>
                  <a:lnTo>
                    <a:pt x="140" y="1"/>
                  </a:lnTo>
                  <a:lnTo>
                    <a:pt x="143" y="1"/>
                  </a:lnTo>
                  <a:lnTo>
                    <a:pt x="143" y="2"/>
                  </a:lnTo>
                  <a:lnTo>
                    <a:pt x="140" y="3"/>
                  </a:lnTo>
                  <a:lnTo>
                    <a:pt x="138" y="3"/>
                  </a:lnTo>
                  <a:lnTo>
                    <a:pt x="135" y="3"/>
                  </a:lnTo>
                  <a:lnTo>
                    <a:pt x="132" y="4"/>
                  </a:lnTo>
                  <a:lnTo>
                    <a:pt x="130" y="4"/>
                  </a:lnTo>
                  <a:lnTo>
                    <a:pt x="127" y="4"/>
                  </a:lnTo>
                  <a:lnTo>
                    <a:pt x="124" y="4"/>
                  </a:lnTo>
                  <a:lnTo>
                    <a:pt x="122" y="4"/>
                  </a:lnTo>
                  <a:lnTo>
                    <a:pt x="119" y="4"/>
                  </a:lnTo>
                  <a:lnTo>
                    <a:pt x="115" y="6"/>
                  </a:lnTo>
                  <a:lnTo>
                    <a:pt x="108" y="7"/>
                  </a:lnTo>
                  <a:lnTo>
                    <a:pt x="100" y="9"/>
                  </a:lnTo>
                  <a:lnTo>
                    <a:pt x="92" y="11"/>
                  </a:lnTo>
                  <a:lnTo>
                    <a:pt x="83" y="12"/>
                  </a:lnTo>
                  <a:lnTo>
                    <a:pt x="74" y="15"/>
                  </a:lnTo>
                  <a:lnTo>
                    <a:pt x="61" y="16"/>
                  </a:lnTo>
                  <a:lnTo>
                    <a:pt x="52" y="19"/>
                  </a:lnTo>
                  <a:lnTo>
                    <a:pt x="41" y="20"/>
                  </a:lnTo>
                  <a:lnTo>
                    <a:pt x="31" y="21"/>
                  </a:lnTo>
                  <a:lnTo>
                    <a:pt x="25" y="24"/>
                  </a:lnTo>
                  <a:lnTo>
                    <a:pt x="17" y="24"/>
                  </a:lnTo>
                  <a:lnTo>
                    <a:pt x="12" y="27"/>
                  </a:lnTo>
                  <a:lnTo>
                    <a:pt x="9" y="27"/>
                  </a:lnTo>
                  <a:lnTo>
                    <a:pt x="7" y="27"/>
                  </a:lnTo>
                </a:path>
              </a:pathLst>
            </a:custGeom>
            <a:solidFill>
              <a:srgbClr val="FFC027"/>
            </a:solidFill>
            <a:ln w="127000" cap="rnd">
              <a:noFill/>
              <a:round/>
              <a:headEnd/>
              <a:tailEnd/>
            </a:ln>
          </p:spPr>
          <p:txBody>
            <a:bodyPr>
              <a:prstTxWarp prst="textNoShape">
                <a:avLst/>
              </a:prstTxWarp>
            </a:bodyPr>
            <a:lstStyle/>
            <a:p>
              <a:endParaRPr lang="en-US"/>
            </a:p>
          </p:txBody>
        </p:sp>
        <p:sp>
          <p:nvSpPr>
            <p:cNvPr id="25764" name="Freeform 201"/>
            <p:cNvSpPr>
              <a:spLocks/>
            </p:cNvSpPr>
            <p:nvPr/>
          </p:nvSpPr>
          <p:spPr bwMode="auto">
            <a:xfrm>
              <a:off x="4703" y="2910"/>
              <a:ext cx="151" cy="35"/>
            </a:xfrm>
            <a:custGeom>
              <a:avLst/>
              <a:gdLst>
                <a:gd name="T0" fmla="*/ 4 w 151"/>
                <a:gd name="T1" fmla="*/ 33 h 35"/>
                <a:gd name="T2" fmla="*/ 1 w 151"/>
                <a:gd name="T3" fmla="*/ 32 h 35"/>
                <a:gd name="T4" fmla="*/ 3 w 151"/>
                <a:gd name="T5" fmla="*/ 29 h 35"/>
                <a:gd name="T6" fmla="*/ 9 w 151"/>
                <a:gd name="T7" fmla="*/ 27 h 35"/>
                <a:gd name="T8" fmla="*/ 17 w 151"/>
                <a:gd name="T9" fmla="*/ 26 h 35"/>
                <a:gd name="T10" fmla="*/ 24 w 151"/>
                <a:gd name="T11" fmla="*/ 24 h 35"/>
                <a:gd name="T12" fmla="*/ 35 w 151"/>
                <a:gd name="T13" fmla="*/ 22 h 35"/>
                <a:gd name="T14" fmla="*/ 45 w 151"/>
                <a:gd name="T15" fmla="*/ 19 h 35"/>
                <a:gd name="T16" fmla="*/ 54 w 151"/>
                <a:gd name="T17" fmla="*/ 17 h 35"/>
                <a:gd name="T18" fmla="*/ 65 w 151"/>
                <a:gd name="T19" fmla="*/ 16 h 35"/>
                <a:gd name="T20" fmla="*/ 80 w 151"/>
                <a:gd name="T21" fmla="*/ 12 h 35"/>
                <a:gd name="T22" fmla="*/ 90 w 151"/>
                <a:gd name="T23" fmla="*/ 9 h 35"/>
                <a:gd name="T24" fmla="*/ 101 w 151"/>
                <a:gd name="T25" fmla="*/ 8 h 35"/>
                <a:gd name="T26" fmla="*/ 110 w 151"/>
                <a:gd name="T27" fmla="*/ 5 h 35"/>
                <a:gd name="T28" fmla="*/ 115 w 151"/>
                <a:gd name="T29" fmla="*/ 5 h 35"/>
                <a:gd name="T30" fmla="*/ 122 w 151"/>
                <a:gd name="T31" fmla="*/ 2 h 35"/>
                <a:gd name="T32" fmla="*/ 127 w 151"/>
                <a:gd name="T33" fmla="*/ 2 h 35"/>
                <a:gd name="T34" fmla="*/ 134 w 151"/>
                <a:gd name="T35" fmla="*/ 1 h 35"/>
                <a:gd name="T36" fmla="*/ 139 w 151"/>
                <a:gd name="T37" fmla="*/ 0 h 35"/>
                <a:gd name="T38" fmla="*/ 145 w 151"/>
                <a:gd name="T39" fmla="*/ 0 h 35"/>
                <a:gd name="T40" fmla="*/ 150 w 151"/>
                <a:gd name="T41" fmla="*/ 3 h 35"/>
                <a:gd name="T42" fmla="*/ 145 w 151"/>
                <a:gd name="T43" fmla="*/ 4 h 35"/>
                <a:gd name="T44" fmla="*/ 139 w 151"/>
                <a:gd name="T45" fmla="*/ 5 h 35"/>
                <a:gd name="T46" fmla="*/ 133 w 151"/>
                <a:gd name="T47" fmla="*/ 5 h 35"/>
                <a:gd name="T48" fmla="*/ 129 w 151"/>
                <a:gd name="T49" fmla="*/ 5 h 35"/>
                <a:gd name="T50" fmla="*/ 122 w 151"/>
                <a:gd name="T51" fmla="*/ 6 h 35"/>
                <a:gd name="T52" fmla="*/ 112 w 151"/>
                <a:gd name="T53" fmla="*/ 8 h 35"/>
                <a:gd name="T54" fmla="*/ 96 w 151"/>
                <a:gd name="T55" fmla="*/ 13 h 35"/>
                <a:gd name="T56" fmla="*/ 76 w 151"/>
                <a:gd name="T57" fmla="*/ 17 h 35"/>
                <a:gd name="T58" fmla="*/ 54 w 151"/>
                <a:gd name="T59" fmla="*/ 23 h 35"/>
                <a:gd name="T60" fmla="*/ 32 w 151"/>
                <a:gd name="T61" fmla="*/ 26 h 35"/>
                <a:gd name="T62" fmla="*/ 19 w 151"/>
                <a:gd name="T63" fmla="*/ 30 h 35"/>
                <a:gd name="T64" fmla="*/ 11 w 151"/>
                <a:gd name="T65" fmla="*/ 32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1"/>
                <a:gd name="T100" fmla="*/ 0 h 35"/>
                <a:gd name="T101" fmla="*/ 151 w 151"/>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35">
                  <a:moveTo>
                    <a:pt x="7" y="33"/>
                  </a:moveTo>
                  <a:lnTo>
                    <a:pt x="4" y="33"/>
                  </a:lnTo>
                  <a:lnTo>
                    <a:pt x="1" y="34"/>
                  </a:lnTo>
                  <a:lnTo>
                    <a:pt x="1" y="32"/>
                  </a:lnTo>
                  <a:lnTo>
                    <a:pt x="0" y="30"/>
                  </a:lnTo>
                  <a:lnTo>
                    <a:pt x="3" y="29"/>
                  </a:lnTo>
                  <a:lnTo>
                    <a:pt x="5" y="28"/>
                  </a:lnTo>
                  <a:lnTo>
                    <a:pt x="9" y="27"/>
                  </a:lnTo>
                  <a:lnTo>
                    <a:pt x="11" y="27"/>
                  </a:lnTo>
                  <a:lnTo>
                    <a:pt x="17" y="26"/>
                  </a:lnTo>
                  <a:lnTo>
                    <a:pt x="20" y="26"/>
                  </a:lnTo>
                  <a:lnTo>
                    <a:pt x="24" y="24"/>
                  </a:lnTo>
                  <a:lnTo>
                    <a:pt x="28" y="24"/>
                  </a:lnTo>
                  <a:lnTo>
                    <a:pt x="35" y="22"/>
                  </a:lnTo>
                  <a:lnTo>
                    <a:pt x="38" y="21"/>
                  </a:lnTo>
                  <a:lnTo>
                    <a:pt x="45" y="19"/>
                  </a:lnTo>
                  <a:lnTo>
                    <a:pt x="49" y="19"/>
                  </a:lnTo>
                  <a:lnTo>
                    <a:pt x="54" y="17"/>
                  </a:lnTo>
                  <a:lnTo>
                    <a:pt x="60" y="16"/>
                  </a:lnTo>
                  <a:lnTo>
                    <a:pt x="65" y="16"/>
                  </a:lnTo>
                  <a:lnTo>
                    <a:pt x="74" y="12"/>
                  </a:lnTo>
                  <a:lnTo>
                    <a:pt x="80" y="12"/>
                  </a:lnTo>
                  <a:lnTo>
                    <a:pt x="85" y="10"/>
                  </a:lnTo>
                  <a:lnTo>
                    <a:pt x="90" y="9"/>
                  </a:lnTo>
                  <a:lnTo>
                    <a:pt x="96" y="9"/>
                  </a:lnTo>
                  <a:lnTo>
                    <a:pt x="101" y="8"/>
                  </a:lnTo>
                  <a:lnTo>
                    <a:pt x="105" y="7"/>
                  </a:lnTo>
                  <a:lnTo>
                    <a:pt x="110" y="5"/>
                  </a:lnTo>
                  <a:lnTo>
                    <a:pt x="113" y="5"/>
                  </a:lnTo>
                  <a:lnTo>
                    <a:pt x="115" y="5"/>
                  </a:lnTo>
                  <a:lnTo>
                    <a:pt x="119" y="2"/>
                  </a:lnTo>
                  <a:lnTo>
                    <a:pt x="122" y="2"/>
                  </a:lnTo>
                  <a:lnTo>
                    <a:pt x="126" y="2"/>
                  </a:lnTo>
                  <a:lnTo>
                    <a:pt x="127" y="2"/>
                  </a:lnTo>
                  <a:lnTo>
                    <a:pt x="130" y="1"/>
                  </a:lnTo>
                  <a:lnTo>
                    <a:pt x="134" y="1"/>
                  </a:lnTo>
                  <a:lnTo>
                    <a:pt x="137" y="1"/>
                  </a:lnTo>
                  <a:lnTo>
                    <a:pt x="139" y="0"/>
                  </a:lnTo>
                  <a:lnTo>
                    <a:pt x="142" y="0"/>
                  </a:lnTo>
                  <a:lnTo>
                    <a:pt x="145" y="0"/>
                  </a:lnTo>
                  <a:lnTo>
                    <a:pt x="146" y="2"/>
                  </a:lnTo>
                  <a:lnTo>
                    <a:pt x="150" y="3"/>
                  </a:lnTo>
                  <a:lnTo>
                    <a:pt x="147" y="4"/>
                  </a:lnTo>
                  <a:lnTo>
                    <a:pt x="145" y="4"/>
                  </a:lnTo>
                  <a:lnTo>
                    <a:pt x="142" y="4"/>
                  </a:lnTo>
                  <a:lnTo>
                    <a:pt x="139" y="5"/>
                  </a:lnTo>
                  <a:lnTo>
                    <a:pt x="137" y="5"/>
                  </a:lnTo>
                  <a:lnTo>
                    <a:pt x="133" y="5"/>
                  </a:lnTo>
                  <a:lnTo>
                    <a:pt x="130" y="5"/>
                  </a:lnTo>
                  <a:lnTo>
                    <a:pt x="129" y="5"/>
                  </a:lnTo>
                  <a:lnTo>
                    <a:pt x="125" y="6"/>
                  </a:lnTo>
                  <a:lnTo>
                    <a:pt x="122" y="6"/>
                  </a:lnTo>
                  <a:lnTo>
                    <a:pt x="117" y="8"/>
                  </a:lnTo>
                  <a:lnTo>
                    <a:pt x="112" y="8"/>
                  </a:lnTo>
                  <a:lnTo>
                    <a:pt x="104" y="11"/>
                  </a:lnTo>
                  <a:lnTo>
                    <a:pt x="96" y="13"/>
                  </a:lnTo>
                  <a:lnTo>
                    <a:pt x="86" y="15"/>
                  </a:lnTo>
                  <a:lnTo>
                    <a:pt x="76" y="17"/>
                  </a:lnTo>
                  <a:lnTo>
                    <a:pt x="64" y="20"/>
                  </a:lnTo>
                  <a:lnTo>
                    <a:pt x="54" y="23"/>
                  </a:lnTo>
                  <a:lnTo>
                    <a:pt x="44" y="24"/>
                  </a:lnTo>
                  <a:lnTo>
                    <a:pt x="32" y="26"/>
                  </a:lnTo>
                  <a:lnTo>
                    <a:pt x="27" y="29"/>
                  </a:lnTo>
                  <a:lnTo>
                    <a:pt x="19" y="30"/>
                  </a:lnTo>
                  <a:lnTo>
                    <a:pt x="12" y="32"/>
                  </a:lnTo>
                  <a:lnTo>
                    <a:pt x="11" y="32"/>
                  </a:lnTo>
                  <a:lnTo>
                    <a:pt x="7" y="33"/>
                  </a:lnTo>
                </a:path>
              </a:pathLst>
            </a:custGeom>
            <a:noFill/>
            <a:ln w="12700" cap="rnd">
              <a:solidFill>
                <a:srgbClr val="000000"/>
              </a:solidFill>
              <a:round/>
              <a:headEnd/>
              <a:tailEnd/>
            </a:ln>
          </p:spPr>
          <p:txBody>
            <a:bodyPr>
              <a:prstTxWarp prst="textNoShape">
                <a:avLst/>
              </a:prstTxWarp>
            </a:bodyPr>
            <a:lstStyle/>
            <a:p>
              <a:endParaRPr lang="en-US"/>
            </a:p>
          </p:txBody>
        </p:sp>
        <p:sp>
          <p:nvSpPr>
            <p:cNvPr id="25765" name="Freeform 202"/>
            <p:cNvSpPr>
              <a:spLocks/>
            </p:cNvSpPr>
            <p:nvPr/>
          </p:nvSpPr>
          <p:spPr bwMode="auto">
            <a:xfrm>
              <a:off x="4708" y="2914"/>
              <a:ext cx="138" cy="30"/>
            </a:xfrm>
            <a:custGeom>
              <a:avLst/>
              <a:gdLst>
                <a:gd name="T0" fmla="*/ 3 w 138"/>
                <a:gd name="T1" fmla="*/ 25 h 30"/>
                <a:gd name="T2" fmla="*/ 8 w 138"/>
                <a:gd name="T3" fmla="*/ 25 h 30"/>
                <a:gd name="T4" fmla="*/ 16 w 138"/>
                <a:gd name="T5" fmla="*/ 23 h 30"/>
                <a:gd name="T6" fmla="*/ 24 w 138"/>
                <a:gd name="T7" fmla="*/ 21 h 30"/>
                <a:gd name="T8" fmla="*/ 33 w 138"/>
                <a:gd name="T9" fmla="*/ 19 h 30"/>
                <a:gd name="T10" fmla="*/ 41 w 138"/>
                <a:gd name="T11" fmla="*/ 17 h 30"/>
                <a:gd name="T12" fmla="*/ 55 w 138"/>
                <a:gd name="T13" fmla="*/ 14 h 30"/>
                <a:gd name="T14" fmla="*/ 67 w 138"/>
                <a:gd name="T15" fmla="*/ 13 h 30"/>
                <a:gd name="T16" fmla="*/ 76 w 138"/>
                <a:gd name="T17" fmla="*/ 10 h 30"/>
                <a:gd name="T18" fmla="*/ 85 w 138"/>
                <a:gd name="T19" fmla="*/ 9 h 30"/>
                <a:gd name="T20" fmla="*/ 96 w 138"/>
                <a:gd name="T21" fmla="*/ 7 h 30"/>
                <a:gd name="T22" fmla="*/ 104 w 138"/>
                <a:gd name="T23" fmla="*/ 5 h 30"/>
                <a:gd name="T24" fmla="*/ 110 w 138"/>
                <a:gd name="T25" fmla="*/ 4 h 30"/>
                <a:gd name="T26" fmla="*/ 116 w 138"/>
                <a:gd name="T27" fmla="*/ 2 h 30"/>
                <a:gd name="T28" fmla="*/ 121 w 138"/>
                <a:gd name="T29" fmla="*/ 1 h 30"/>
                <a:gd name="T30" fmla="*/ 126 w 138"/>
                <a:gd name="T31" fmla="*/ 1 h 30"/>
                <a:gd name="T32" fmla="*/ 132 w 138"/>
                <a:gd name="T33" fmla="*/ 1 h 30"/>
                <a:gd name="T34" fmla="*/ 137 w 138"/>
                <a:gd name="T35" fmla="*/ 0 h 30"/>
                <a:gd name="T36" fmla="*/ 137 w 138"/>
                <a:gd name="T37" fmla="*/ 3 h 30"/>
                <a:gd name="T38" fmla="*/ 132 w 138"/>
                <a:gd name="T39" fmla="*/ 4 h 30"/>
                <a:gd name="T40" fmla="*/ 126 w 138"/>
                <a:gd name="T41" fmla="*/ 5 h 30"/>
                <a:gd name="T42" fmla="*/ 118 w 138"/>
                <a:gd name="T43" fmla="*/ 6 h 30"/>
                <a:gd name="T44" fmla="*/ 109 w 138"/>
                <a:gd name="T45" fmla="*/ 8 h 30"/>
                <a:gd name="T46" fmla="*/ 100 w 138"/>
                <a:gd name="T47" fmla="*/ 10 h 30"/>
                <a:gd name="T48" fmla="*/ 89 w 138"/>
                <a:gd name="T49" fmla="*/ 11 h 30"/>
                <a:gd name="T50" fmla="*/ 77 w 138"/>
                <a:gd name="T51" fmla="*/ 13 h 30"/>
                <a:gd name="T52" fmla="*/ 65 w 138"/>
                <a:gd name="T53" fmla="*/ 16 h 30"/>
                <a:gd name="T54" fmla="*/ 55 w 138"/>
                <a:gd name="T55" fmla="*/ 19 h 30"/>
                <a:gd name="T56" fmla="*/ 41 w 138"/>
                <a:gd name="T57" fmla="*/ 21 h 30"/>
                <a:gd name="T58" fmla="*/ 29 w 138"/>
                <a:gd name="T59" fmla="*/ 22 h 30"/>
                <a:gd name="T60" fmla="*/ 24 w 138"/>
                <a:gd name="T61" fmla="*/ 24 h 30"/>
                <a:gd name="T62" fmla="*/ 17 w 138"/>
                <a:gd name="T63" fmla="*/ 26 h 30"/>
                <a:gd name="T64" fmla="*/ 9 w 138"/>
                <a:gd name="T65" fmla="*/ 27 h 30"/>
                <a:gd name="T66" fmla="*/ 1 w 138"/>
                <a:gd name="T67" fmla="*/ 29 h 3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8"/>
                <a:gd name="T103" fmla="*/ 0 h 30"/>
                <a:gd name="T104" fmla="*/ 138 w 138"/>
                <a:gd name="T105" fmla="*/ 30 h 3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8" h="30">
                  <a:moveTo>
                    <a:pt x="0" y="25"/>
                  </a:moveTo>
                  <a:lnTo>
                    <a:pt x="3" y="25"/>
                  </a:lnTo>
                  <a:lnTo>
                    <a:pt x="5" y="25"/>
                  </a:lnTo>
                  <a:lnTo>
                    <a:pt x="8" y="25"/>
                  </a:lnTo>
                  <a:lnTo>
                    <a:pt x="11" y="23"/>
                  </a:lnTo>
                  <a:lnTo>
                    <a:pt x="16" y="23"/>
                  </a:lnTo>
                  <a:lnTo>
                    <a:pt x="21" y="22"/>
                  </a:lnTo>
                  <a:lnTo>
                    <a:pt x="24" y="21"/>
                  </a:lnTo>
                  <a:lnTo>
                    <a:pt x="28" y="20"/>
                  </a:lnTo>
                  <a:lnTo>
                    <a:pt x="33" y="19"/>
                  </a:lnTo>
                  <a:lnTo>
                    <a:pt x="37" y="18"/>
                  </a:lnTo>
                  <a:lnTo>
                    <a:pt x="41" y="17"/>
                  </a:lnTo>
                  <a:lnTo>
                    <a:pt x="48" y="16"/>
                  </a:lnTo>
                  <a:lnTo>
                    <a:pt x="55" y="14"/>
                  </a:lnTo>
                  <a:lnTo>
                    <a:pt x="60" y="14"/>
                  </a:lnTo>
                  <a:lnTo>
                    <a:pt x="67" y="13"/>
                  </a:lnTo>
                  <a:lnTo>
                    <a:pt x="70" y="12"/>
                  </a:lnTo>
                  <a:lnTo>
                    <a:pt x="76" y="10"/>
                  </a:lnTo>
                  <a:lnTo>
                    <a:pt x="80" y="10"/>
                  </a:lnTo>
                  <a:lnTo>
                    <a:pt x="85" y="9"/>
                  </a:lnTo>
                  <a:lnTo>
                    <a:pt x="92" y="7"/>
                  </a:lnTo>
                  <a:lnTo>
                    <a:pt x="96" y="7"/>
                  </a:lnTo>
                  <a:lnTo>
                    <a:pt x="101" y="5"/>
                  </a:lnTo>
                  <a:lnTo>
                    <a:pt x="104" y="5"/>
                  </a:lnTo>
                  <a:lnTo>
                    <a:pt x="108" y="4"/>
                  </a:lnTo>
                  <a:lnTo>
                    <a:pt x="110" y="4"/>
                  </a:lnTo>
                  <a:lnTo>
                    <a:pt x="113" y="2"/>
                  </a:lnTo>
                  <a:lnTo>
                    <a:pt x="116" y="2"/>
                  </a:lnTo>
                  <a:lnTo>
                    <a:pt x="118" y="2"/>
                  </a:lnTo>
                  <a:lnTo>
                    <a:pt x="121" y="1"/>
                  </a:lnTo>
                  <a:lnTo>
                    <a:pt x="124" y="1"/>
                  </a:lnTo>
                  <a:lnTo>
                    <a:pt x="126" y="1"/>
                  </a:lnTo>
                  <a:lnTo>
                    <a:pt x="129" y="1"/>
                  </a:lnTo>
                  <a:lnTo>
                    <a:pt x="132" y="1"/>
                  </a:lnTo>
                  <a:lnTo>
                    <a:pt x="134" y="1"/>
                  </a:lnTo>
                  <a:lnTo>
                    <a:pt x="137" y="0"/>
                  </a:lnTo>
                  <a:lnTo>
                    <a:pt x="137" y="1"/>
                  </a:lnTo>
                  <a:lnTo>
                    <a:pt x="137" y="3"/>
                  </a:lnTo>
                  <a:lnTo>
                    <a:pt x="134" y="4"/>
                  </a:lnTo>
                  <a:lnTo>
                    <a:pt x="132" y="4"/>
                  </a:lnTo>
                  <a:lnTo>
                    <a:pt x="129" y="4"/>
                  </a:lnTo>
                  <a:lnTo>
                    <a:pt x="126" y="5"/>
                  </a:lnTo>
                  <a:lnTo>
                    <a:pt x="124" y="5"/>
                  </a:lnTo>
                  <a:lnTo>
                    <a:pt x="118" y="6"/>
                  </a:lnTo>
                  <a:lnTo>
                    <a:pt x="113" y="6"/>
                  </a:lnTo>
                  <a:lnTo>
                    <a:pt x="109" y="8"/>
                  </a:lnTo>
                  <a:lnTo>
                    <a:pt x="105" y="9"/>
                  </a:lnTo>
                  <a:lnTo>
                    <a:pt x="100" y="10"/>
                  </a:lnTo>
                  <a:lnTo>
                    <a:pt x="94" y="10"/>
                  </a:lnTo>
                  <a:lnTo>
                    <a:pt x="89" y="11"/>
                  </a:lnTo>
                  <a:lnTo>
                    <a:pt x="84" y="13"/>
                  </a:lnTo>
                  <a:lnTo>
                    <a:pt x="77" y="13"/>
                  </a:lnTo>
                  <a:lnTo>
                    <a:pt x="70" y="14"/>
                  </a:lnTo>
                  <a:lnTo>
                    <a:pt x="65" y="16"/>
                  </a:lnTo>
                  <a:lnTo>
                    <a:pt x="59" y="17"/>
                  </a:lnTo>
                  <a:lnTo>
                    <a:pt x="55" y="19"/>
                  </a:lnTo>
                  <a:lnTo>
                    <a:pt x="45" y="20"/>
                  </a:lnTo>
                  <a:lnTo>
                    <a:pt x="41" y="21"/>
                  </a:lnTo>
                  <a:lnTo>
                    <a:pt x="36" y="22"/>
                  </a:lnTo>
                  <a:lnTo>
                    <a:pt x="29" y="22"/>
                  </a:lnTo>
                  <a:lnTo>
                    <a:pt x="25" y="23"/>
                  </a:lnTo>
                  <a:lnTo>
                    <a:pt x="24" y="24"/>
                  </a:lnTo>
                  <a:lnTo>
                    <a:pt x="17" y="25"/>
                  </a:lnTo>
                  <a:lnTo>
                    <a:pt x="17" y="26"/>
                  </a:lnTo>
                  <a:lnTo>
                    <a:pt x="12" y="26"/>
                  </a:lnTo>
                  <a:lnTo>
                    <a:pt x="9" y="27"/>
                  </a:lnTo>
                  <a:lnTo>
                    <a:pt x="7" y="27"/>
                  </a:lnTo>
                  <a:lnTo>
                    <a:pt x="1" y="29"/>
                  </a:lnTo>
                  <a:lnTo>
                    <a:pt x="0" y="25"/>
                  </a:lnTo>
                </a:path>
              </a:pathLst>
            </a:custGeom>
            <a:solidFill>
              <a:srgbClr val="E69A0E"/>
            </a:solidFill>
            <a:ln w="127000" cap="rnd">
              <a:noFill/>
              <a:round/>
              <a:headEnd/>
              <a:tailEnd/>
            </a:ln>
          </p:spPr>
          <p:txBody>
            <a:bodyPr>
              <a:prstTxWarp prst="textNoShape">
                <a:avLst/>
              </a:prstTxWarp>
            </a:bodyPr>
            <a:lstStyle/>
            <a:p>
              <a:endParaRPr lang="en-US"/>
            </a:p>
          </p:txBody>
        </p:sp>
        <p:sp>
          <p:nvSpPr>
            <p:cNvPr id="25766" name="Freeform 203"/>
            <p:cNvSpPr>
              <a:spLocks/>
            </p:cNvSpPr>
            <p:nvPr/>
          </p:nvSpPr>
          <p:spPr bwMode="auto">
            <a:xfrm>
              <a:off x="4709" y="2913"/>
              <a:ext cx="145" cy="33"/>
            </a:xfrm>
            <a:custGeom>
              <a:avLst/>
              <a:gdLst>
                <a:gd name="T0" fmla="*/ 3 w 145"/>
                <a:gd name="T1" fmla="*/ 29 h 33"/>
                <a:gd name="T2" fmla="*/ 7 w 145"/>
                <a:gd name="T3" fmla="*/ 27 h 33"/>
                <a:gd name="T4" fmla="*/ 16 w 145"/>
                <a:gd name="T5" fmla="*/ 26 h 33"/>
                <a:gd name="T6" fmla="*/ 23 w 145"/>
                <a:gd name="T7" fmla="*/ 24 h 33"/>
                <a:gd name="T8" fmla="*/ 33 w 145"/>
                <a:gd name="T9" fmla="*/ 21 h 33"/>
                <a:gd name="T10" fmla="*/ 44 w 145"/>
                <a:gd name="T11" fmla="*/ 20 h 33"/>
                <a:gd name="T12" fmla="*/ 55 w 145"/>
                <a:gd name="T13" fmla="*/ 16 h 33"/>
                <a:gd name="T14" fmla="*/ 69 w 145"/>
                <a:gd name="T15" fmla="*/ 14 h 33"/>
                <a:gd name="T16" fmla="*/ 80 w 145"/>
                <a:gd name="T17" fmla="*/ 12 h 33"/>
                <a:gd name="T18" fmla="*/ 89 w 145"/>
                <a:gd name="T19" fmla="*/ 9 h 33"/>
                <a:gd name="T20" fmla="*/ 100 w 145"/>
                <a:gd name="T21" fmla="*/ 7 h 33"/>
                <a:gd name="T22" fmla="*/ 108 w 145"/>
                <a:gd name="T23" fmla="*/ 5 h 33"/>
                <a:gd name="T24" fmla="*/ 116 w 145"/>
                <a:gd name="T25" fmla="*/ 3 h 33"/>
                <a:gd name="T26" fmla="*/ 123 w 145"/>
                <a:gd name="T27" fmla="*/ 2 h 33"/>
                <a:gd name="T28" fmla="*/ 127 w 145"/>
                <a:gd name="T29" fmla="*/ 1 h 33"/>
                <a:gd name="T30" fmla="*/ 133 w 145"/>
                <a:gd name="T31" fmla="*/ 1 h 33"/>
                <a:gd name="T32" fmla="*/ 139 w 145"/>
                <a:gd name="T33" fmla="*/ 1 h 33"/>
                <a:gd name="T34" fmla="*/ 144 w 145"/>
                <a:gd name="T35" fmla="*/ 0 h 33"/>
                <a:gd name="T36" fmla="*/ 144 w 145"/>
                <a:gd name="T37" fmla="*/ 3 h 33"/>
                <a:gd name="T38" fmla="*/ 139 w 145"/>
                <a:gd name="T39" fmla="*/ 4 h 33"/>
                <a:gd name="T40" fmla="*/ 133 w 145"/>
                <a:gd name="T41" fmla="*/ 4 h 33"/>
                <a:gd name="T42" fmla="*/ 125 w 145"/>
                <a:gd name="T43" fmla="*/ 7 h 33"/>
                <a:gd name="T44" fmla="*/ 115 w 145"/>
                <a:gd name="T45" fmla="*/ 10 h 33"/>
                <a:gd name="T46" fmla="*/ 105 w 145"/>
                <a:gd name="T47" fmla="*/ 11 h 33"/>
                <a:gd name="T48" fmla="*/ 91 w 145"/>
                <a:gd name="T49" fmla="*/ 13 h 33"/>
                <a:gd name="T50" fmla="*/ 81 w 145"/>
                <a:gd name="T51" fmla="*/ 16 h 33"/>
                <a:gd name="T52" fmla="*/ 67 w 145"/>
                <a:gd name="T53" fmla="*/ 19 h 33"/>
                <a:gd name="T54" fmla="*/ 53 w 145"/>
                <a:gd name="T55" fmla="*/ 22 h 33"/>
                <a:gd name="T56" fmla="*/ 43 w 145"/>
                <a:gd name="T57" fmla="*/ 23 h 33"/>
                <a:gd name="T58" fmla="*/ 32 w 145"/>
                <a:gd name="T59" fmla="*/ 26 h 33"/>
                <a:gd name="T60" fmla="*/ 21 w 145"/>
                <a:gd name="T61" fmla="*/ 28 h 33"/>
                <a:gd name="T62" fmla="*/ 13 w 145"/>
                <a:gd name="T63" fmla="*/ 29 h 33"/>
                <a:gd name="T64" fmla="*/ 9 w 145"/>
                <a:gd name="T65" fmla="*/ 31 h 33"/>
                <a:gd name="T66" fmla="*/ 1 w 145"/>
                <a:gd name="T67" fmla="*/ 32 h 3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5"/>
                <a:gd name="T103" fmla="*/ 0 h 33"/>
                <a:gd name="T104" fmla="*/ 145 w 145"/>
                <a:gd name="T105" fmla="*/ 33 h 3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5" h="33">
                  <a:moveTo>
                    <a:pt x="0" y="29"/>
                  </a:moveTo>
                  <a:lnTo>
                    <a:pt x="3" y="29"/>
                  </a:lnTo>
                  <a:lnTo>
                    <a:pt x="5" y="28"/>
                  </a:lnTo>
                  <a:lnTo>
                    <a:pt x="7" y="27"/>
                  </a:lnTo>
                  <a:lnTo>
                    <a:pt x="9" y="26"/>
                  </a:lnTo>
                  <a:lnTo>
                    <a:pt x="16" y="26"/>
                  </a:lnTo>
                  <a:lnTo>
                    <a:pt x="17" y="24"/>
                  </a:lnTo>
                  <a:lnTo>
                    <a:pt x="23" y="24"/>
                  </a:lnTo>
                  <a:lnTo>
                    <a:pt x="28" y="23"/>
                  </a:lnTo>
                  <a:lnTo>
                    <a:pt x="33" y="21"/>
                  </a:lnTo>
                  <a:lnTo>
                    <a:pt x="39" y="20"/>
                  </a:lnTo>
                  <a:lnTo>
                    <a:pt x="44" y="20"/>
                  </a:lnTo>
                  <a:lnTo>
                    <a:pt x="49" y="17"/>
                  </a:lnTo>
                  <a:lnTo>
                    <a:pt x="55" y="16"/>
                  </a:lnTo>
                  <a:lnTo>
                    <a:pt x="60" y="16"/>
                  </a:lnTo>
                  <a:lnTo>
                    <a:pt x="69" y="14"/>
                  </a:lnTo>
                  <a:lnTo>
                    <a:pt x="73" y="14"/>
                  </a:lnTo>
                  <a:lnTo>
                    <a:pt x="80" y="12"/>
                  </a:lnTo>
                  <a:lnTo>
                    <a:pt x="85" y="11"/>
                  </a:lnTo>
                  <a:lnTo>
                    <a:pt x="89" y="9"/>
                  </a:lnTo>
                  <a:lnTo>
                    <a:pt x="96" y="8"/>
                  </a:lnTo>
                  <a:lnTo>
                    <a:pt x="100" y="7"/>
                  </a:lnTo>
                  <a:lnTo>
                    <a:pt x="105" y="5"/>
                  </a:lnTo>
                  <a:lnTo>
                    <a:pt x="108" y="5"/>
                  </a:lnTo>
                  <a:lnTo>
                    <a:pt x="111" y="5"/>
                  </a:lnTo>
                  <a:lnTo>
                    <a:pt x="116" y="3"/>
                  </a:lnTo>
                  <a:lnTo>
                    <a:pt x="119" y="3"/>
                  </a:lnTo>
                  <a:lnTo>
                    <a:pt x="123" y="2"/>
                  </a:lnTo>
                  <a:lnTo>
                    <a:pt x="124" y="2"/>
                  </a:lnTo>
                  <a:lnTo>
                    <a:pt x="127" y="1"/>
                  </a:lnTo>
                  <a:lnTo>
                    <a:pt x="131" y="1"/>
                  </a:lnTo>
                  <a:lnTo>
                    <a:pt x="133" y="1"/>
                  </a:lnTo>
                  <a:lnTo>
                    <a:pt x="136" y="1"/>
                  </a:lnTo>
                  <a:lnTo>
                    <a:pt x="139" y="1"/>
                  </a:lnTo>
                  <a:lnTo>
                    <a:pt x="141" y="1"/>
                  </a:lnTo>
                  <a:lnTo>
                    <a:pt x="144" y="0"/>
                  </a:lnTo>
                  <a:lnTo>
                    <a:pt x="144" y="1"/>
                  </a:lnTo>
                  <a:lnTo>
                    <a:pt x="144" y="3"/>
                  </a:lnTo>
                  <a:lnTo>
                    <a:pt x="141" y="4"/>
                  </a:lnTo>
                  <a:lnTo>
                    <a:pt x="139" y="4"/>
                  </a:lnTo>
                  <a:lnTo>
                    <a:pt x="136" y="4"/>
                  </a:lnTo>
                  <a:lnTo>
                    <a:pt x="133" y="4"/>
                  </a:lnTo>
                  <a:lnTo>
                    <a:pt x="127" y="4"/>
                  </a:lnTo>
                  <a:lnTo>
                    <a:pt x="125" y="7"/>
                  </a:lnTo>
                  <a:lnTo>
                    <a:pt x="120" y="8"/>
                  </a:lnTo>
                  <a:lnTo>
                    <a:pt x="115" y="10"/>
                  </a:lnTo>
                  <a:lnTo>
                    <a:pt x="109" y="10"/>
                  </a:lnTo>
                  <a:lnTo>
                    <a:pt x="105" y="11"/>
                  </a:lnTo>
                  <a:lnTo>
                    <a:pt x="99" y="12"/>
                  </a:lnTo>
                  <a:lnTo>
                    <a:pt x="91" y="13"/>
                  </a:lnTo>
                  <a:lnTo>
                    <a:pt x="87" y="16"/>
                  </a:lnTo>
                  <a:lnTo>
                    <a:pt x="81" y="16"/>
                  </a:lnTo>
                  <a:lnTo>
                    <a:pt x="72" y="17"/>
                  </a:lnTo>
                  <a:lnTo>
                    <a:pt x="67" y="19"/>
                  </a:lnTo>
                  <a:lnTo>
                    <a:pt x="61" y="20"/>
                  </a:lnTo>
                  <a:lnTo>
                    <a:pt x="53" y="22"/>
                  </a:lnTo>
                  <a:lnTo>
                    <a:pt x="47" y="22"/>
                  </a:lnTo>
                  <a:lnTo>
                    <a:pt x="43" y="23"/>
                  </a:lnTo>
                  <a:lnTo>
                    <a:pt x="37" y="25"/>
                  </a:lnTo>
                  <a:lnTo>
                    <a:pt x="32" y="26"/>
                  </a:lnTo>
                  <a:lnTo>
                    <a:pt x="27" y="26"/>
                  </a:lnTo>
                  <a:lnTo>
                    <a:pt x="21" y="28"/>
                  </a:lnTo>
                  <a:lnTo>
                    <a:pt x="19" y="28"/>
                  </a:lnTo>
                  <a:lnTo>
                    <a:pt x="13" y="29"/>
                  </a:lnTo>
                  <a:lnTo>
                    <a:pt x="12" y="31"/>
                  </a:lnTo>
                  <a:lnTo>
                    <a:pt x="9" y="31"/>
                  </a:lnTo>
                  <a:lnTo>
                    <a:pt x="7" y="31"/>
                  </a:lnTo>
                  <a:lnTo>
                    <a:pt x="1" y="32"/>
                  </a:lnTo>
                  <a:lnTo>
                    <a:pt x="0" y="29"/>
                  </a:lnTo>
                </a:path>
              </a:pathLst>
            </a:custGeom>
            <a:noFill/>
            <a:ln w="12700" cap="rnd">
              <a:solidFill>
                <a:srgbClr val="000000"/>
              </a:solidFill>
              <a:round/>
              <a:headEnd/>
              <a:tailEnd/>
            </a:ln>
          </p:spPr>
          <p:txBody>
            <a:bodyPr>
              <a:prstTxWarp prst="textNoShape">
                <a:avLst/>
              </a:prstTxWarp>
            </a:bodyPr>
            <a:lstStyle/>
            <a:p>
              <a:endParaRPr lang="en-US"/>
            </a:p>
          </p:txBody>
        </p:sp>
        <p:sp>
          <p:nvSpPr>
            <p:cNvPr id="25767" name="Freeform 204"/>
            <p:cNvSpPr>
              <a:spLocks/>
            </p:cNvSpPr>
            <p:nvPr/>
          </p:nvSpPr>
          <p:spPr bwMode="auto">
            <a:xfrm>
              <a:off x="4843" y="2873"/>
              <a:ext cx="74" cy="103"/>
            </a:xfrm>
            <a:custGeom>
              <a:avLst/>
              <a:gdLst>
                <a:gd name="T0" fmla="*/ 0 w 74"/>
                <a:gd name="T1" fmla="*/ 10 h 103"/>
                <a:gd name="T2" fmla="*/ 40 w 74"/>
                <a:gd name="T3" fmla="*/ 0 h 103"/>
                <a:gd name="T4" fmla="*/ 73 w 74"/>
                <a:gd name="T5" fmla="*/ 93 h 103"/>
                <a:gd name="T6" fmla="*/ 32 w 74"/>
                <a:gd name="T7" fmla="*/ 102 h 103"/>
                <a:gd name="T8" fmla="*/ 0 w 74"/>
                <a:gd name="T9" fmla="*/ 10 h 103"/>
                <a:gd name="T10" fmla="*/ 0 60000 65536"/>
                <a:gd name="T11" fmla="*/ 0 60000 65536"/>
                <a:gd name="T12" fmla="*/ 0 60000 65536"/>
                <a:gd name="T13" fmla="*/ 0 60000 65536"/>
                <a:gd name="T14" fmla="*/ 0 60000 65536"/>
                <a:gd name="T15" fmla="*/ 0 w 74"/>
                <a:gd name="T16" fmla="*/ 0 h 103"/>
                <a:gd name="T17" fmla="*/ 74 w 74"/>
                <a:gd name="T18" fmla="*/ 103 h 103"/>
              </a:gdLst>
              <a:ahLst/>
              <a:cxnLst>
                <a:cxn ang="T10">
                  <a:pos x="T0" y="T1"/>
                </a:cxn>
                <a:cxn ang="T11">
                  <a:pos x="T2" y="T3"/>
                </a:cxn>
                <a:cxn ang="T12">
                  <a:pos x="T4" y="T5"/>
                </a:cxn>
                <a:cxn ang="T13">
                  <a:pos x="T6" y="T7"/>
                </a:cxn>
                <a:cxn ang="T14">
                  <a:pos x="T8" y="T9"/>
                </a:cxn>
              </a:cxnLst>
              <a:rect l="T15" t="T16" r="T17" b="T18"/>
              <a:pathLst>
                <a:path w="74" h="103">
                  <a:moveTo>
                    <a:pt x="0" y="10"/>
                  </a:moveTo>
                  <a:lnTo>
                    <a:pt x="40" y="0"/>
                  </a:lnTo>
                  <a:lnTo>
                    <a:pt x="73" y="93"/>
                  </a:lnTo>
                  <a:lnTo>
                    <a:pt x="32" y="102"/>
                  </a:lnTo>
                  <a:lnTo>
                    <a:pt x="0" y="10"/>
                  </a:lnTo>
                </a:path>
              </a:pathLst>
            </a:custGeom>
            <a:solidFill>
              <a:srgbClr val="B3801A"/>
            </a:solidFill>
            <a:ln w="127000" cap="rnd">
              <a:noFill/>
              <a:round/>
              <a:headEnd/>
              <a:tailEnd/>
            </a:ln>
          </p:spPr>
          <p:txBody>
            <a:bodyPr>
              <a:prstTxWarp prst="textNoShape">
                <a:avLst/>
              </a:prstTxWarp>
            </a:bodyPr>
            <a:lstStyle/>
            <a:p>
              <a:endParaRPr lang="en-US"/>
            </a:p>
          </p:txBody>
        </p:sp>
        <p:sp>
          <p:nvSpPr>
            <p:cNvPr id="25768" name="Freeform 205"/>
            <p:cNvSpPr>
              <a:spLocks/>
            </p:cNvSpPr>
            <p:nvPr/>
          </p:nvSpPr>
          <p:spPr bwMode="auto">
            <a:xfrm>
              <a:off x="4843" y="2872"/>
              <a:ext cx="82" cy="106"/>
            </a:xfrm>
            <a:custGeom>
              <a:avLst/>
              <a:gdLst>
                <a:gd name="T0" fmla="*/ 0 w 82"/>
                <a:gd name="T1" fmla="*/ 11 h 106"/>
                <a:gd name="T2" fmla="*/ 46 w 82"/>
                <a:gd name="T3" fmla="*/ 0 h 106"/>
                <a:gd name="T4" fmla="*/ 81 w 82"/>
                <a:gd name="T5" fmla="*/ 97 h 106"/>
                <a:gd name="T6" fmla="*/ 32 w 82"/>
                <a:gd name="T7" fmla="*/ 105 h 106"/>
                <a:gd name="T8" fmla="*/ 0 w 82"/>
                <a:gd name="T9" fmla="*/ 11 h 106"/>
                <a:gd name="T10" fmla="*/ 0 60000 65536"/>
                <a:gd name="T11" fmla="*/ 0 60000 65536"/>
                <a:gd name="T12" fmla="*/ 0 60000 65536"/>
                <a:gd name="T13" fmla="*/ 0 60000 65536"/>
                <a:gd name="T14" fmla="*/ 0 60000 65536"/>
                <a:gd name="T15" fmla="*/ 0 w 82"/>
                <a:gd name="T16" fmla="*/ 0 h 106"/>
                <a:gd name="T17" fmla="*/ 82 w 82"/>
                <a:gd name="T18" fmla="*/ 106 h 106"/>
              </a:gdLst>
              <a:ahLst/>
              <a:cxnLst>
                <a:cxn ang="T10">
                  <a:pos x="T0" y="T1"/>
                </a:cxn>
                <a:cxn ang="T11">
                  <a:pos x="T2" y="T3"/>
                </a:cxn>
                <a:cxn ang="T12">
                  <a:pos x="T4" y="T5"/>
                </a:cxn>
                <a:cxn ang="T13">
                  <a:pos x="T6" y="T7"/>
                </a:cxn>
                <a:cxn ang="T14">
                  <a:pos x="T8" y="T9"/>
                </a:cxn>
              </a:cxnLst>
              <a:rect l="T15" t="T16" r="T17" b="T18"/>
              <a:pathLst>
                <a:path w="82" h="106">
                  <a:moveTo>
                    <a:pt x="0" y="11"/>
                  </a:moveTo>
                  <a:lnTo>
                    <a:pt x="46" y="0"/>
                  </a:lnTo>
                  <a:lnTo>
                    <a:pt x="81" y="97"/>
                  </a:lnTo>
                  <a:lnTo>
                    <a:pt x="32" y="105"/>
                  </a:lnTo>
                  <a:lnTo>
                    <a:pt x="0" y="11"/>
                  </a:lnTo>
                </a:path>
              </a:pathLst>
            </a:custGeom>
            <a:noFill/>
            <a:ln w="12700" cap="rnd">
              <a:solidFill>
                <a:srgbClr val="000000"/>
              </a:solidFill>
              <a:round/>
              <a:headEnd/>
              <a:tailEnd/>
            </a:ln>
          </p:spPr>
          <p:txBody>
            <a:bodyPr>
              <a:prstTxWarp prst="textNoShape">
                <a:avLst/>
              </a:prstTxWarp>
            </a:bodyPr>
            <a:lstStyle/>
            <a:p>
              <a:endParaRPr lang="en-US"/>
            </a:p>
          </p:txBody>
        </p:sp>
        <p:sp>
          <p:nvSpPr>
            <p:cNvPr id="25769" name="Freeform 206"/>
            <p:cNvSpPr>
              <a:spLocks/>
            </p:cNvSpPr>
            <p:nvPr/>
          </p:nvSpPr>
          <p:spPr bwMode="auto">
            <a:xfrm>
              <a:off x="4869" y="2924"/>
              <a:ext cx="45" cy="49"/>
            </a:xfrm>
            <a:custGeom>
              <a:avLst/>
              <a:gdLst>
                <a:gd name="T0" fmla="*/ 0 w 45"/>
                <a:gd name="T1" fmla="*/ 4 h 49"/>
                <a:gd name="T2" fmla="*/ 13 w 45"/>
                <a:gd name="T3" fmla="*/ 48 h 49"/>
                <a:gd name="T4" fmla="*/ 44 w 45"/>
                <a:gd name="T5" fmla="*/ 42 h 49"/>
                <a:gd name="T6" fmla="*/ 28 w 45"/>
                <a:gd name="T7" fmla="*/ 0 h 49"/>
                <a:gd name="T8" fmla="*/ 0 w 45"/>
                <a:gd name="T9" fmla="*/ 4 h 49"/>
                <a:gd name="T10" fmla="*/ 0 60000 65536"/>
                <a:gd name="T11" fmla="*/ 0 60000 65536"/>
                <a:gd name="T12" fmla="*/ 0 60000 65536"/>
                <a:gd name="T13" fmla="*/ 0 60000 65536"/>
                <a:gd name="T14" fmla="*/ 0 60000 65536"/>
                <a:gd name="T15" fmla="*/ 0 w 45"/>
                <a:gd name="T16" fmla="*/ 0 h 49"/>
                <a:gd name="T17" fmla="*/ 45 w 45"/>
                <a:gd name="T18" fmla="*/ 49 h 49"/>
              </a:gdLst>
              <a:ahLst/>
              <a:cxnLst>
                <a:cxn ang="T10">
                  <a:pos x="T0" y="T1"/>
                </a:cxn>
                <a:cxn ang="T11">
                  <a:pos x="T2" y="T3"/>
                </a:cxn>
                <a:cxn ang="T12">
                  <a:pos x="T4" y="T5"/>
                </a:cxn>
                <a:cxn ang="T13">
                  <a:pos x="T6" y="T7"/>
                </a:cxn>
                <a:cxn ang="T14">
                  <a:pos x="T8" y="T9"/>
                </a:cxn>
              </a:cxnLst>
              <a:rect l="T15" t="T16" r="T17" b="T18"/>
              <a:pathLst>
                <a:path w="45" h="49">
                  <a:moveTo>
                    <a:pt x="0" y="4"/>
                  </a:moveTo>
                  <a:lnTo>
                    <a:pt x="13" y="48"/>
                  </a:lnTo>
                  <a:lnTo>
                    <a:pt x="44" y="42"/>
                  </a:lnTo>
                  <a:lnTo>
                    <a:pt x="28" y="0"/>
                  </a:lnTo>
                  <a:lnTo>
                    <a:pt x="0" y="4"/>
                  </a:lnTo>
                </a:path>
              </a:pathLst>
            </a:custGeom>
            <a:noFill/>
            <a:ln w="12700" cap="rnd">
              <a:solidFill>
                <a:srgbClr val="000000"/>
              </a:solidFill>
              <a:round/>
              <a:headEnd/>
              <a:tailEnd/>
            </a:ln>
          </p:spPr>
          <p:txBody>
            <a:bodyPr>
              <a:prstTxWarp prst="textNoShape">
                <a:avLst/>
              </a:prstTxWarp>
            </a:bodyPr>
            <a:lstStyle/>
            <a:p>
              <a:endParaRPr lang="en-US"/>
            </a:p>
          </p:txBody>
        </p:sp>
        <p:sp>
          <p:nvSpPr>
            <p:cNvPr id="25770" name="Line 207"/>
            <p:cNvSpPr>
              <a:spLocks noChangeShapeType="1"/>
            </p:cNvSpPr>
            <p:nvPr/>
          </p:nvSpPr>
          <p:spPr bwMode="auto">
            <a:xfrm flipV="1">
              <a:off x="4880" y="2944"/>
              <a:ext cx="13" cy="6"/>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771" name="Line 208"/>
            <p:cNvSpPr>
              <a:spLocks noChangeShapeType="1"/>
            </p:cNvSpPr>
            <p:nvPr/>
          </p:nvSpPr>
          <p:spPr bwMode="auto">
            <a:xfrm flipV="1">
              <a:off x="4881" y="2950"/>
              <a:ext cx="18" cy="4"/>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772" name="Freeform 209"/>
            <p:cNvSpPr>
              <a:spLocks/>
            </p:cNvSpPr>
            <p:nvPr/>
          </p:nvSpPr>
          <p:spPr bwMode="auto">
            <a:xfrm>
              <a:off x="4871" y="2924"/>
              <a:ext cx="27" cy="22"/>
            </a:xfrm>
            <a:custGeom>
              <a:avLst/>
              <a:gdLst>
                <a:gd name="T0" fmla="*/ 4 w 27"/>
                <a:gd name="T1" fmla="*/ 21 h 22"/>
                <a:gd name="T2" fmla="*/ 0 w 27"/>
                <a:gd name="T3" fmla="*/ 6 h 22"/>
                <a:gd name="T4" fmla="*/ 26 w 27"/>
                <a:gd name="T5" fmla="*/ 0 h 22"/>
                <a:gd name="T6" fmla="*/ 0 60000 65536"/>
                <a:gd name="T7" fmla="*/ 0 60000 65536"/>
                <a:gd name="T8" fmla="*/ 0 60000 65536"/>
                <a:gd name="T9" fmla="*/ 0 w 27"/>
                <a:gd name="T10" fmla="*/ 0 h 22"/>
                <a:gd name="T11" fmla="*/ 27 w 27"/>
                <a:gd name="T12" fmla="*/ 22 h 22"/>
              </a:gdLst>
              <a:ahLst/>
              <a:cxnLst>
                <a:cxn ang="T6">
                  <a:pos x="T0" y="T1"/>
                </a:cxn>
                <a:cxn ang="T7">
                  <a:pos x="T2" y="T3"/>
                </a:cxn>
                <a:cxn ang="T8">
                  <a:pos x="T4" y="T5"/>
                </a:cxn>
              </a:cxnLst>
              <a:rect l="T9" t="T10" r="T11" b="T12"/>
              <a:pathLst>
                <a:path w="27" h="22">
                  <a:moveTo>
                    <a:pt x="4" y="21"/>
                  </a:moveTo>
                  <a:lnTo>
                    <a:pt x="0" y="6"/>
                  </a:lnTo>
                  <a:lnTo>
                    <a:pt x="26" y="0"/>
                  </a:lnTo>
                </a:path>
              </a:pathLst>
            </a:custGeom>
            <a:noFill/>
            <a:ln w="12700" cap="rnd">
              <a:solidFill>
                <a:srgbClr val="000000"/>
              </a:solidFill>
              <a:round/>
              <a:headEnd/>
              <a:tailEnd/>
            </a:ln>
          </p:spPr>
          <p:txBody>
            <a:bodyPr>
              <a:prstTxWarp prst="textNoShape">
                <a:avLst/>
              </a:prstTxWarp>
            </a:bodyPr>
            <a:lstStyle/>
            <a:p>
              <a:endParaRPr lang="en-US"/>
            </a:p>
          </p:txBody>
        </p:sp>
        <p:sp>
          <p:nvSpPr>
            <p:cNvPr id="25773" name="Freeform 210"/>
            <p:cNvSpPr>
              <a:spLocks/>
            </p:cNvSpPr>
            <p:nvPr/>
          </p:nvSpPr>
          <p:spPr bwMode="auto">
            <a:xfrm>
              <a:off x="4877" y="2948"/>
              <a:ext cx="31" cy="24"/>
            </a:xfrm>
            <a:custGeom>
              <a:avLst/>
              <a:gdLst>
                <a:gd name="T0" fmla="*/ 8 w 31"/>
                <a:gd name="T1" fmla="*/ 23 h 24"/>
                <a:gd name="T2" fmla="*/ 0 w 31"/>
                <a:gd name="T3" fmla="*/ 4 h 24"/>
                <a:gd name="T4" fmla="*/ 30 w 31"/>
                <a:gd name="T5" fmla="*/ 0 h 24"/>
                <a:gd name="T6" fmla="*/ 0 60000 65536"/>
                <a:gd name="T7" fmla="*/ 0 60000 65536"/>
                <a:gd name="T8" fmla="*/ 0 60000 65536"/>
                <a:gd name="T9" fmla="*/ 0 w 31"/>
                <a:gd name="T10" fmla="*/ 0 h 24"/>
                <a:gd name="T11" fmla="*/ 31 w 31"/>
                <a:gd name="T12" fmla="*/ 24 h 24"/>
              </a:gdLst>
              <a:ahLst/>
              <a:cxnLst>
                <a:cxn ang="T6">
                  <a:pos x="T0" y="T1"/>
                </a:cxn>
                <a:cxn ang="T7">
                  <a:pos x="T2" y="T3"/>
                </a:cxn>
                <a:cxn ang="T8">
                  <a:pos x="T4" y="T5"/>
                </a:cxn>
              </a:cxnLst>
              <a:rect l="T9" t="T10" r="T11" b="T12"/>
              <a:pathLst>
                <a:path w="31" h="24">
                  <a:moveTo>
                    <a:pt x="8" y="23"/>
                  </a:moveTo>
                  <a:lnTo>
                    <a:pt x="0" y="4"/>
                  </a:lnTo>
                  <a:lnTo>
                    <a:pt x="3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5774" name="Line 211"/>
            <p:cNvSpPr>
              <a:spLocks noChangeShapeType="1"/>
            </p:cNvSpPr>
            <p:nvPr/>
          </p:nvSpPr>
          <p:spPr bwMode="auto">
            <a:xfrm flipV="1">
              <a:off x="4865" y="2918"/>
              <a:ext cx="31" cy="9"/>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775" name="Freeform 212"/>
            <p:cNvSpPr>
              <a:spLocks/>
            </p:cNvSpPr>
            <p:nvPr/>
          </p:nvSpPr>
          <p:spPr bwMode="auto">
            <a:xfrm>
              <a:off x="4856" y="2879"/>
              <a:ext cx="38" cy="38"/>
            </a:xfrm>
            <a:custGeom>
              <a:avLst/>
              <a:gdLst>
                <a:gd name="T0" fmla="*/ 9 w 38"/>
                <a:gd name="T1" fmla="*/ 37 h 38"/>
                <a:gd name="T2" fmla="*/ 37 w 38"/>
                <a:gd name="T3" fmla="*/ 33 h 38"/>
                <a:gd name="T4" fmla="*/ 26 w 38"/>
                <a:gd name="T5" fmla="*/ 0 h 38"/>
                <a:gd name="T6" fmla="*/ 0 w 38"/>
                <a:gd name="T7" fmla="*/ 7 h 38"/>
                <a:gd name="T8" fmla="*/ 9 w 38"/>
                <a:gd name="T9" fmla="*/ 37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9" y="37"/>
                  </a:moveTo>
                  <a:lnTo>
                    <a:pt x="37" y="33"/>
                  </a:lnTo>
                  <a:lnTo>
                    <a:pt x="26" y="0"/>
                  </a:lnTo>
                  <a:lnTo>
                    <a:pt x="0" y="7"/>
                  </a:lnTo>
                  <a:lnTo>
                    <a:pt x="9" y="37"/>
                  </a:lnTo>
                </a:path>
              </a:pathLst>
            </a:custGeom>
            <a:noFill/>
            <a:ln w="12700" cap="rnd">
              <a:solidFill>
                <a:srgbClr val="000000"/>
              </a:solidFill>
              <a:round/>
              <a:headEnd/>
              <a:tailEnd/>
            </a:ln>
          </p:spPr>
          <p:txBody>
            <a:bodyPr>
              <a:prstTxWarp prst="textNoShape">
                <a:avLst/>
              </a:prstTxWarp>
            </a:bodyPr>
            <a:lstStyle/>
            <a:p>
              <a:endParaRPr lang="en-US"/>
            </a:p>
          </p:txBody>
        </p:sp>
        <p:sp>
          <p:nvSpPr>
            <p:cNvPr id="25776" name="Line 213"/>
            <p:cNvSpPr>
              <a:spLocks noChangeShapeType="1"/>
            </p:cNvSpPr>
            <p:nvPr/>
          </p:nvSpPr>
          <p:spPr bwMode="auto">
            <a:xfrm flipV="1">
              <a:off x="4867" y="2899"/>
              <a:ext cx="13" cy="6"/>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777" name="Freeform 214"/>
            <p:cNvSpPr>
              <a:spLocks/>
            </p:cNvSpPr>
            <p:nvPr/>
          </p:nvSpPr>
          <p:spPr bwMode="auto">
            <a:xfrm>
              <a:off x="4860" y="2891"/>
              <a:ext cx="28" cy="7"/>
            </a:xfrm>
            <a:custGeom>
              <a:avLst/>
              <a:gdLst>
                <a:gd name="T0" fmla="*/ 27 w 28"/>
                <a:gd name="T1" fmla="*/ 0 h 7"/>
                <a:gd name="T2" fmla="*/ 27 w 28"/>
                <a:gd name="T3" fmla="*/ 0 h 7"/>
                <a:gd name="T4" fmla="*/ 22 w 28"/>
                <a:gd name="T5" fmla="*/ 1 h 7"/>
                <a:gd name="T6" fmla="*/ 19 w 28"/>
                <a:gd name="T7" fmla="*/ 1 h 7"/>
                <a:gd name="T8" fmla="*/ 15 w 28"/>
                <a:gd name="T9" fmla="*/ 3 h 7"/>
                <a:gd name="T10" fmla="*/ 9 w 28"/>
                <a:gd name="T11" fmla="*/ 3 h 7"/>
                <a:gd name="T12" fmla="*/ 7 w 28"/>
                <a:gd name="T13" fmla="*/ 4 h 7"/>
                <a:gd name="T14" fmla="*/ 3 w 28"/>
                <a:gd name="T15" fmla="*/ 5 h 7"/>
                <a:gd name="T16" fmla="*/ 0 w 28"/>
                <a:gd name="T17" fmla="*/ 6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7"/>
                <a:gd name="T29" fmla="*/ 28 w 28"/>
                <a:gd name="T30" fmla="*/ 7 h 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7">
                  <a:moveTo>
                    <a:pt x="27" y="0"/>
                  </a:moveTo>
                  <a:lnTo>
                    <a:pt x="27" y="0"/>
                  </a:lnTo>
                  <a:lnTo>
                    <a:pt x="22" y="1"/>
                  </a:lnTo>
                  <a:lnTo>
                    <a:pt x="19" y="1"/>
                  </a:lnTo>
                  <a:lnTo>
                    <a:pt x="15" y="3"/>
                  </a:lnTo>
                  <a:lnTo>
                    <a:pt x="9" y="3"/>
                  </a:lnTo>
                  <a:lnTo>
                    <a:pt x="7" y="4"/>
                  </a:lnTo>
                  <a:lnTo>
                    <a:pt x="3" y="5"/>
                  </a:lnTo>
                  <a:lnTo>
                    <a:pt x="0" y="6"/>
                  </a:lnTo>
                </a:path>
              </a:pathLst>
            </a:custGeom>
            <a:noFill/>
            <a:ln w="12700" cap="rnd">
              <a:solidFill>
                <a:srgbClr val="000000"/>
              </a:solidFill>
              <a:round/>
              <a:headEnd/>
              <a:tailEnd/>
            </a:ln>
          </p:spPr>
          <p:txBody>
            <a:bodyPr>
              <a:prstTxWarp prst="textNoShape">
                <a:avLst/>
              </a:prstTxWarp>
            </a:bodyPr>
            <a:lstStyle/>
            <a:p>
              <a:endParaRPr lang="en-US"/>
            </a:p>
          </p:txBody>
        </p:sp>
        <p:sp>
          <p:nvSpPr>
            <p:cNvPr id="25778" name="Freeform 215"/>
            <p:cNvSpPr>
              <a:spLocks/>
            </p:cNvSpPr>
            <p:nvPr/>
          </p:nvSpPr>
          <p:spPr bwMode="auto">
            <a:xfrm>
              <a:off x="4861" y="2896"/>
              <a:ext cx="28" cy="21"/>
            </a:xfrm>
            <a:custGeom>
              <a:avLst/>
              <a:gdLst>
                <a:gd name="T0" fmla="*/ 4 w 28"/>
                <a:gd name="T1" fmla="*/ 20 h 21"/>
                <a:gd name="T2" fmla="*/ 0 w 28"/>
                <a:gd name="T3" fmla="*/ 7 h 21"/>
                <a:gd name="T4" fmla="*/ 27 w 28"/>
                <a:gd name="T5" fmla="*/ 0 h 21"/>
                <a:gd name="T6" fmla="*/ 0 60000 65536"/>
                <a:gd name="T7" fmla="*/ 0 60000 65536"/>
                <a:gd name="T8" fmla="*/ 0 60000 65536"/>
                <a:gd name="T9" fmla="*/ 0 w 28"/>
                <a:gd name="T10" fmla="*/ 0 h 21"/>
                <a:gd name="T11" fmla="*/ 28 w 28"/>
                <a:gd name="T12" fmla="*/ 21 h 21"/>
              </a:gdLst>
              <a:ahLst/>
              <a:cxnLst>
                <a:cxn ang="T6">
                  <a:pos x="T0" y="T1"/>
                </a:cxn>
                <a:cxn ang="T7">
                  <a:pos x="T2" y="T3"/>
                </a:cxn>
                <a:cxn ang="T8">
                  <a:pos x="T4" y="T5"/>
                </a:cxn>
              </a:cxnLst>
              <a:rect l="T9" t="T10" r="T11" b="T12"/>
              <a:pathLst>
                <a:path w="28" h="21">
                  <a:moveTo>
                    <a:pt x="4" y="20"/>
                  </a:moveTo>
                  <a:lnTo>
                    <a:pt x="0" y="7"/>
                  </a:lnTo>
                  <a:lnTo>
                    <a:pt x="27" y="0"/>
                  </a:lnTo>
                </a:path>
              </a:pathLst>
            </a:custGeom>
            <a:noFill/>
            <a:ln w="12700" cap="rnd">
              <a:solidFill>
                <a:srgbClr val="000000"/>
              </a:solidFill>
              <a:round/>
              <a:headEnd/>
              <a:tailEnd/>
            </a:ln>
          </p:spPr>
          <p:txBody>
            <a:bodyPr>
              <a:prstTxWarp prst="textNoShape">
                <a:avLst/>
              </a:prstTxWarp>
            </a:bodyPr>
            <a:lstStyle/>
            <a:p>
              <a:endParaRPr lang="en-US"/>
            </a:p>
          </p:txBody>
        </p:sp>
        <p:sp>
          <p:nvSpPr>
            <p:cNvPr id="25779" name="Freeform 216"/>
            <p:cNvSpPr>
              <a:spLocks/>
            </p:cNvSpPr>
            <p:nvPr/>
          </p:nvSpPr>
          <p:spPr bwMode="auto">
            <a:xfrm>
              <a:off x="4856" y="2879"/>
              <a:ext cx="28" cy="18"/>
            </a:xfrm>
            <a:custGeom>
              <a:avLst/>
              <a:gdLst>
                <a:gd name="T0" fmla="*/ 4 w 28"/>
                <a:gd name="T1" fmla="*/ 17 h 18"/>
                <a:gd name="T2" fmla="*/ 0 w 28"/>
                <a:gd name="T3" fmla="*/ 7 h 18"/>
                <a:gd name="T4" fmla="*/ 27 w 28"/>
                <a:gd name="T5" fmla="*/ 0 h 18"/>
                <a:gd name="T6" fmla="*/ 0 60000 65536"/>
                <a:gd name="T7" fmla="*/ 0 60000 65536"/>
                <a:gd name="T8" fmla="*/ 0 60000 65536"/>
                <a:gd name="T9" fmla="*/ 0 w 28"/>
                <a:gd name="T10" fmla="*/ 0 h 18"/>
                <a:gd name="T11" fmla="*/ 28 w 28"/>
                <a:gd name="T12" fmla="*/ 18 h 18"/>
              </a:gdLst>
              <a:ahLst/>
              <a:cxnLst>
                <a:cxn ang="T6">
                  <a:pos x="T0" y="T1"/>
                </a:cxn>
                <a:cxn ang="T7">
                  <a:pos x="T2" y="T3"/>
                </a:cxn>
                <a:cxn ang="T8">
                  <a:pos x="T4" y="T5"/>
                </a:cxn>
              </a:cxnLst>
              <a:rect l="T9" t="T10" r="T11" b="T12"/>
              <a:pathLst>
                <a:path w="28" h="18">
                  <a:moveTo>
                    <a:pt x="4" y="17"/>
                  </a:moveTo>
                  <a:lnTo>
                    <a:pt x="0" y="7"/>
                  </a:lnTo>
                  <a:lnTo>
                    <a:pt x="27" y="0"/>
                  </a:lnTo>
                </a:path>
              </a:pathLst>
            </a:custGeom>
            <a:noFill/>
            <a:ln w="12700" cap="rnd">
              <a:solidFill>
                <a:srgbClr val="000000"/>
              </a:solidFill>
              <a:round/>
              <a:headEnd/>
              <a:tailEnd/>
            </a:ln>
          </p:spPr>
          <p:txBody>
            <a:bodyPr>
              <a:prstTxWarp prst="textNoShape">
                <a:avLst/>
              </a:prstTxWarp>
            </a:bodyPr>
            <a:lstStyle/>
            <a:p>
              <a:endParaRPr lang="en-US"/>
            </a:p>
          </p:txBody>
        </p:sp>
        <p:sp>
          <p:nvSpPr>
            <p:cNvPr id="25780" name="Freeform 217"/>
            <p:cNvSpPr>
              <a:spLocks/>
            </p:cNvSpPr>
            <p:nvPr/>
          </p:nvSpPr>
          <p:spPr bwMode="auto">
            <a:xfrm>
              <a:off x="4968" y="2814"/>
              <a:ext cx="88" cy="108"/>
            </a:xfrm>
            <a:custGeom>
              <a:avLst/>
              <a:gdLst>
                <a:gd name="T0" fmla="*/ 0 w 88"/>
                <a:gd name="T1" fmla="*/ 13 h 108"/>
                <a:gd name="T2" fmla="*/ 51 w 88"/>
                <a:gd name="T3" fmla="*/ 0 h 108"/>
                <a:gd name="T4" fmla="*/ 87 w 88"/>
                <a:gd name="T5" fmla="*/ 95 h 108"/>
                <a:gd name="T6" fmla="*/ 36 w 88"/>
                <a:gd name="T7" fmla="*/ 107 h 108"/>
                <a:gd name="T8" fmla="*/ 0 w 88"/>
                <a:gd name="T9" fmla="*/ 13 h 108"/>
                <a:gd name="T10" fmla="*/ 0 60000 65536"/>
                <a:gd name="T11" fmla="*/ 0 60000 65536"/>
                <a:gd name="T12" fmla="*/ 0 60000 65536"/>
                <a:gd name="T13" fmla="*/ 0 60000 65536"/>
                <a:gd name="T14" fmla="*/ 0 60000 65536"/>
                <a:gd name="T15" fmla="*/ 0 w 88"/>
                <a:gd name="T16" fmla="*/ 0 h 108"/>
                <a:gd name="T17" fmla="*/ 88 w 88"/>
                <a:gd name="T18" fmla="*/ 108 h 108"/>
              </a:gdLst>
              <a:ahLst/>
              <a:cxnLst>
                <a:cxn ang="T10">
                  <a:pos x="T0" y="T1"/>
                </a:cxn>
                <a:cxn ang="T11">
                  <a:pos x="T2" y="T3"/>
                </a:cxn>
                <a:cxn ang="T12">
                  <a:pos x="T4" y="T5"/>
                </a:cxn>
                <a:cxn ang="T13">
                  <a:pos x="T6" y="T7"/>
                </a:cxn>
                <a:cxn ang="T14">
                  <a:pos x="T8" y="T9"/>
                </a:cxn>
              </a:cxnLst>
              <a:rect l="T15" t="T16" r="T17" b="T18"/>
              <a:pathLst>
                <a:path w="88" h="108">
                  <a:moveTo>
                    <a:pt x="0" y="13"/>
                  </a:moveTo>
                  <a:lnTo>
                    <a:pt x="51" y="0"/>
                  </a:lnTo>
                  <a:lnTo>
                    <a:pt x="87" y="95"/>
                  </a:lnTo>
                  <a:lnTo>
                    <a:pt x="36" y="107"/>
                  </a:lnTo>
                  <a:lnTo>
                    <a:pt x="0" y="13"/>
                  </a:lnTo>
                </a:path>
              </a:pathLst>
            </a:custGeom>
            <a:solidFill>
              <a:srgbClr val="B3801A"/>
            </a:solidFill>
            <a:ln w="12700" cap="rnd">
              <a:solidFill>
                <a:srgbClr val="000000"/>
              </a:solidFill>
              <a:round/>
              <a:headEnd/>
              <a:tailEnd/>
            </a:ln>
          </p:spPr>
          <p:txBody>
            <a:bodyPr>
              <a:prstTxWarp prst="textNoShape">
                <a:avLst/>
              </a:prstTxWarp>
            </a:bodyPr>
            <a:lstStyle/>
            <a:p>
              <a:endParaRPr lang="en-US"/>
            </a:p>
          </p:txBody>
        </p:sp>
        <p:sp>
          <p:nvSpPr>
            <p:cNvPr id="25781" name="Freeform 218"/>
            <p:cNvSpPr>
              <a:spLocks/>
            </p:cNvSpPr>
            <p:nvPr/>
          </p:nvSpPr>
          <p:spPr bwMode="auto">
            <a:xfrm>
              <a:off x="4981" y="2823"/>
              <a:ext cx="61" cy="91"/>
            </a:xfrm>
            <a:custGeom>
              <a:avLst/>
              <a:gdLst>
                <a:gd name="T0" fmla="*/ 0 w 61"/>
                <a:gd name="T1" fmla="*/ 8 h 91"/>
                <a:gd name="T2" fmla="*/ 29 w 61"/>
                <a:gd name="T3" fmla="*/ 0 h 91"/>
                <a:gd name="T4" fmla="*/ 60 w 61"/>
                <a:gd name="T5" fmla="*/ 82 h 91"/>
                <a:gd name="T6" fmla="*/ 28 w 61"/>
                <a:gd name="T7" fmla="*/ 90 h 91"/>
                <a:gd name="T8" fmla="*/ 0 w 61"/>
                <a:gd name="T9" fmla="*/ 8 h 91"/>
                <a:gd name="T10" fmla="*/ 0 60000 65536"/>
                <a:gd name="T11" fmla="*/ 0 60000 65536"/>
                <a:gd name="T12" fmla="*/ 0 60000 65536"/>
                <a:gd name="T13" fmla="*/ 0 60000 65536"/>
                <a:gd name="T14" fmla="*/ 0 60000 65536"/>
                <a:gd name="T15" fmla="*/ 0 w 61"/>
                <a:gd name="T16" fmla="*/ 0 h 91"/>
                <a:gd name="T17" fmla="*/ 61 w 61"/>
                <a:gd name="T18" fmla="*/ 91 h 91"/>
              </a:gdLst>
              <a:ahLst/>
              <a:cxnLst>
                <a:cxn ang="T10">
                  <a:pos x="T0" y="T1"/>
                </a:cxn>
                <a:cxn ang="T11">
                  <a:pos x="T2" y="T3"/>
                </a:cxn>
                <a:cxn ang="T12">
                  <a:pos x="T4" y="T5"/>
                </a:cxn>
                <a:cxn ang="T13">
                  <a:pos x="T6" y="T7"/>
                </a:cxn>
                <a:cxn ang="T14">
                  <a:pos x="T8" y="T9"/>
                </a:cxn>
              </a:cxnLst>
              <a:rect l="T15" t="T16" r="T17" b="T18"/>
              <a:pathLst>
                <a:path w="61" h="91">
                  <a:moveTo>
                    <a:pt x="0" y="8"/>
                  </a:moveTo>
                  <a:lnTo>
                    <a:pt x="29" y="0"/>
                  </a:lnTo>
                  <a:lnTo>
                    <a:pt x="60" y="82"/>
                  </a:lnTo>
                  <a:lnTo>
                    <a:pt x="28" y="90"/>
                  </a:lnTo>
                  <a:lnTo>
                    <a:pt x="0" y="8"/>
                  </a:lnTo>
                </a:path>
              </a:pathLst>
            </a:custGeom>
            <a:noFill/>
            <a:ln w="12700" cap="rnd">
              <a:solidFill>
                <a:srgbClr val="000000"/>
              </a:solidFill>
              <a:round/>
              <a:headEnd/>
              <a:tailEnd/>
            </a:ln>
          </p:spPr>
          <p:txBody>
            <a:bodyPr>
              <a:prstTxWarp prst="textNoShape">
                <a:avLst/>
              </a:prstTxWarp>
            </a:bodyPr>
            <a:lstStyle/>
            <a:p>
              <a:endParaRPr lang="en-US"/>
            </a:p>
          </p:txBody>
        </p:sp>
        <p:sp>
          <p:nvSpPr>
            <p:cNvPr id="25782" name="Line 219"/>
            <p:cNvSpPr>
              <a:spLocks noChangeShapeType="1"/>
            </p:cNvSpPr>
            <p:nvPr/>
          </p:nvSpPr>
          <p:spPr bwMode="auto">
            <a:xfrm flipV="1">
              <a:off x="4996" y="2852"/>
              <a:ext cx="16" cy="7"/>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783" name="Line 220"/>
            <p:cNvSpPr>
              <a:spLocks noChangeShapeType="1"/>
            </p:cNvSpPr>
            <p:nvPr/>
          </p:nvSpPr>
          <p:spPr bwMode="auto">
            <a:xfrm flipV="1">
              <a:off x="5004" y="2879"/>
              <a:ext cx="16" cy="6"/>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784" name="Line 221"/>
            <p:cNvSpPr>
              <a:spLocks noChangeShapeType="1"/>
            </p:cNvSpPr>
            <p:nvPr/>
          </p:nvSpPr>
          <p:spPr bwMode="auto">
            <a:xfrm flipV="1">
              <a:off x="5007" y="2887"/>
              <a:ext cx="16" cy="7"/>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785" name="Freeform 222"/>
            <p:cNvSpPr>
              <a:spLocks/>
            </p:cNvSpPr>
            <p:nvPr/>
          </p:nvSpPr>
          <p:spPr bwMode="auto">
            <a:xfrm>
              <a:off x="4993" y="2857"/>
              <a:ext cx="32" cy="27"/>
            </a:xfrm>
            <a:custGeom>
              <a:avLst/>
              <a:gdLst>
                <a:gd name="T0" fmla="*/ 0 w 32"/>
                <a:gd name="T1" fmla="*/ 6 h 27"/>
                <a:gd name="T2" fmla="*/ 31 w 32"/>
                <a:gd name="T3" fmla="*/ 0 h 27"/>
                <a:gd name="T4" fmla="*/ 1 w 32"/>
                <a:gd name="T5" fmla="*/ 8 h 27"/>
                <a:gd name="T6" fmla="*/ 7 w 32"/>
                <a:gd name="T7" fmla="*/ 26 h 27"/>
                <a:gd name="T8" fmla="*/ 0 60000 65536"/>
                <a:gd name="T9" fmla="*/ 0 60000 65536"/>
                <a:gd name="T10" fmla="*/ 0 60000 65536"/>
                <a:gd name="T11" fmla="*/ 0 60000 65536"/>
                <a:gd name="T12" fmla="*/ 0 w 32"/>
                <a:gd name="T13" fmla="*/ 0 h 27"/>
                <a:gd name="T14" fmla="*/ 32 w 32"/>
                <a:gd name="T15" fmla="*/ 27 h 27"/>
              </a:gdLst>
              <a:ahLst/>
              <a:cxnLst>
                <a:cxn ang="T8">
                  <a:pos x="T0" y="T1"/>
                </a:cxn>
                <a:cxn ang="T9">
                  <a:pos x="T2" y="T3"/>
                </a:cxn>
                <a:cxn ang="T10">
                  <a:pos x="T4" y="T5"/>
                </a:cxn>
                <a:cxn ang="T11">
                  <a:pos x="T6" y="T7"/>
                </a:cxn>
              </a:cxnLst>
              <a:rect l="T12" t="T13" r="T14" b="T15"/>
              <a:pathLst>
                <a:path w="32" h="27">
                  <a:moveTo>
                    <a:pt x="0" y="6"/>
                  </a:moveTo>
                  <a:lnTo>
                    <a:pt x="31" y="0"/>
                  </a:lnTo>
                  <a:lnTo>
                    <a:pt x="1" y="8"/>
                  </a:lnTo>
                  <a:lnTo>
                    <a:pt x="7" y="26"/>
                  </a:lnTo>
                </a:path>
              </a:pathLst>
            </a:custGeom>
            <a:noFill/>
            <a:ln w="12700" cap="rnd">
              <a:solidFill>
                <a:srgbClr val="000000"/>
              </a:solidFill>
              <a:round/>
              <a:headEnd/>
              <a:tailEnd/>
            </a:ln>
          </p:spPr>
          <p:txBody>
            <a:bodyPr>
              <a:prstTxWarp prst="textNoShape">
                <a:avLst/>
              </a:prstTxWarp>
            </a:bodyPr>
            <a:lstStyle/>
            <a:p>
              <a:endParaRPr lang="en-US"/>
            </a:p>
          </p:txBody>
        </p:sp>
        <p:sp>
          <p:nvSpPr>
            <p:cNvPr id="25786" name="Freeform 223"/>
            <p:cNvSpPr>
              <a:spLocks/>
            </p:cNvSpPr>
            <p:nvPr/>
          </p:nvSpPr>
          <p:spPr bwMode="auto">
            <a:xfrm>
              <a:off x="5003" y="2884"/>
              <a:ext cx="30" cy="30"/>
            </a:xfrm>
            <a:custGeom>
              <a:avLst/>
              <a:gdLst>
                <a:gd name="T0" fmla="*/ 29 w 30"/>
                <a:gd name="T1" fmla="*/ 0 h 30"/>
                <a:gd name="T2" fmla="*/ 0 w 30"/>
                <a:gd name="T3" fmla="*/ 7 h 30"/>
                <a:gd name="T4" fmla="*/ 9 w 30"/>
                <a:gd name="T5" fmla="*/ 29 h 30"/>
                <a:gd name="T6" fmla="*/ 0 60000 65536"/>
                <a:gd name="T7" fmla="*/ 0 60000 65536"/>
                <a:gd name="T8" fmla="*/ 0 60000 65536"/>
                <a:gd name="T9" fmla="*/ 0 w 30"/>
                <a:gd name="T10" fmla="*/ 0 h 30"/>
                <a:gd name="T11" fmla="*/ 30 w 30"/>
                <a:gd name="T12" fmla="*/ 30 h 30"/>
              </a:gdLst>
              <a:ahLst/>
              <a:cxnLst>
                <a:cxn ang="T6">
                  <a:pos x="T0" y="T1"/>
                </a:cxn>
                <a:cxn ang="T7">
                  <a:pos x="T2" y="T3"/>
                </a:cxn>
                <a:cxn ang="T8">
                  <a:pos x="T4" y="T5"/>
                </a:cxn>
              </a:cxnLst>
              <a:rect l="T9" t="T10" r="T11" b="T12"/>
              <a:pathLst>
                <a:path w="30" h="30">
                  <a:moveTo>
                    <a:pt x="29" y="0"/>
                  </a:moveTo>
                  <a:lnTo>
                    <a:pt x="0" y="7"/>
                  </a:lnTo>
                  <a:lnTo>
                    <a:pt x="9" y="29"/>
                  </a:lnTo>
                </a:path>
              </a:pathLst>
            </a:custGeom>
            <a:noFill/>
            <a:ln w="12700" cap="rnd">
              <a:solidFill>
                <a:srgbClr val="000000"/>
              </a:solidFill>
              <a:round/>
              <a:headEnd/>
              <a:tailEnd/>
            </a:ln>
          </p:spPr>
          <p:txBody>
            <a:bodyPr>
              <a:prstTxWarp prst="textNoShape">
                <a:avLst/>
              </a:prstTxWarp>
            </a:bodyPr>
            <a:lstStyle/>
            <a:p>
              <a:endParaRPr lang="en-US"/>
            </a:p>
          </p:txBody>
        </p:sp>
        <p:sp>
          <p:nvSpPr>
            <p:cNvPr id="25787" name="Freeform 224"/>
            <p:cNvSpPr>
              <a:spLocks/>
            </p:cNvSpPr>
            <p:nvPr/>
          </p:nvSpPr>
          <p:spPr bwMode="auto">
            <a:xfrm>
              <a:off x="4980" y="2824"/>
              <a:ext cx="33" cy="29"/>
            </a:xfrm>
            <a:custGeom>
              <a:avLst/>
              <a:gdLst>
                <a:gd name="T0" fmla="*/ 0 w 33"/>
                <a:gd name="T1" fmla="*/ 6 h 29"/>
                <a:gd name="T2" fmla="*/ 23 w 33"/>
                <a:gd name="T3" fmla="*/ 0 h 29"/>
                <a:gd name="T4" fmla="*/ 32 w 33"/>
                <a:gd name="T5" fmla="*/ 21 h 29"/>
                <a:gd name="T6" fmla="*/ 11 w 33"/>
                <a:gd name="T7" fmla="*/ 28 h 29"/>
                <a:gd name="T8" fmla="*/ 0 w 33"/>
                <a:gd name="T9" fmla="*/ 6 h 29"/>
                <a:gd name="T10" fmla="*/ 0 60000 65536"/>
                <a:gd name="T11" fmla="*/ 0 60000 65536"/>
                <a:gd name="T12" fmla="*/ 0 60000 65536"/>
                <a:gd name="T13" fmla="*/ 0 60000 65536"/>
                <a:gd name="T14" fmla="*/ 0 60000 65536"/>
                <a:gd name="T15" fmla="*/ 0 w 33"/>
                <a:gd name="T16" fmla="*/ 0 h 29"/>
                <a:gd name="T17" fmla="*/ 33 w 33"/>
                <a:gd name="T18" fmla="*/ 29 h 29"/>
              </a:gdLst>
              <a:ahLst/>
              <a:cxnLst>
                <a:cxn ang="T10">
                  <a:pos x="T0" y="T1"/>
                </a:cxn>
                <a:cxn ang="T11">
                  <a:pos x="T2" y="T3"/>
                </a:cxn>
                <a:cxn ang="T12">
                  <a:pos x="T4" y="T5"/>
                </a:cxn>
                <a:cxn ang="T13">
                  <a:pos x="T6" y="T7"/>
                </a:cxn>
                <a:cxn ang="T14">
                  <a:pos x="T8" y="T9"/>
                </a:cxn>
              </a:cxnLst>
              <a:rect l="T15" t="T16" r="T17" b="T18"/>
              <a:pathLst>
                <a:path w="33" h="29">
                  <a:moveTo>
                    <a:pt x="0" y="6"/>
                  </a:moveTo>
                  <a:lnTo>
                    <a:pt x="23" y="0"/>
                  </a:lnTo>
                  <a:lnTo>
                    <a:pt x="32" y="21"/>
                  </a:lnTo>
                  <a:lnTo>
                    <a:pt x="11" y="28"/>
                  </a:lnTo>
                  <a:lnTo>
                    <a:pt x="0" y="6"/>
                  </a:lnTo>
                </a:path>
              </a:pathLst>
            </a:custGeom>
            <a:solidFill>
              <a:srgbClr val="330000"/>
            </a:solidFill>
            <a:ln w="127000" cap="rnd">
              <a:noFill/>
              <a:round/>
              <a:headEnd/>
              <a:tailEnd/>
            </a:ln>
          </p:spPr>
          <p:txBody>
            <a:bodyPr>
              <a:prstTxWarp prst="textNoShape">
                <a:avLst/>
              </a:prstTxWarp>
            </a:bodyPr>
            <a:lstStyle/>
            <a:p>
              <a:endParaRPr lang="en-US"/>
            </a:p>
          </p:txBody>
        </p:sp>
        <p:sp>
          <p:nvSpPr>
            <p:cNvPr id="25788" name="Freeform 225"/>
            <p:cNvSpPr>
              <a:spLocks/>
            </p:cNvSpPr>
            <p:nvPr/>
          </p:nvSpPr>
          <p:spPr bwMode="auto">
            <a:xfrm>
              <a:off x="4981" y="2823"/>
              <a:ext cx="39" cy="35"/>
            </a:xfrm>
            <a:custGeom>
              <a:avLst/>
              <a:gdLst>
                <a:gd name="T0" fmla="*/ 0 w 39"/>
                <a:gd name="T1" fmla="*/ 8 h 35"/>
                <a:gd name="T2" fmla="*/ 30 w 39"/>
                <a:gd name="T3" fmla="*/ 0 h 35"/>
                <a:gd name="T4" fmla="*/ 38 w 39"/>
                <a:gd name="T5" fmla="*/ 26 h 35"/>
                <a:gd name="T6" fmla="*/ 11 w 39"/>
                <a:gd name="T7" fmla="*/ 34 h 35"/>
                <a:gd name="T8" fmla="*/ 0 w 39"/>
                <a:gd name="T9" fmla="*/ 8 h 35"/>
                <a:gd name="T10" fmla="*/ 0 60000 65536"/>
                <a:gd name="T11" fmla="*/ 0 60000 65536"/>
                <a:gd name="T12" fmla="*/ 0 60000 65536"/>
                <a:gd name="T13" fmla="*/ 0 60000 65536"/>
                <a:gd name="T14" fmla="*/ 0 60000 65536"/>
                <a:gd name="T15" fmla="*/ 0 w 39"/>
                <a:gd name="T16" fmla="*/ 0 h 35"/>
                <a:gd name="T17" fmla="*/ 39 w 39"/>
                <a:gd name="T18" fmla="*/ 35 h 35"/>
              </a:gdLst>
              <a:ahLst/>
              <a:cxnLst>
                <a:cxn ang="T10">
                  <a:pos x="T0" y="T1"/>
                </a:cxn>
                <a:cxn ang="T11">
                  <a:pos x="T2" y="T3"/>
                </a:cxn>
                <a:cxn ang="T12">
                  <a:pos x="T4" y="T5"/>
                </a:cxn>
                <a:cxn ang="T13">
                  <a:pos x="T6" y="T7"/>
                </a:cxn>
                <a:cxn ang="T14">
                  <a:pos x="T8" y="T9"/>
                </a:cxn>
              </a:cxnLst>
              <a:rect l="T15" t="T16" r="T17" b="T18"/>
              <a:pathLst>
                <a:path w="39" h="35">
                  <a:moveTo>
                    <a:pt x="0" y="8"/>
                  </a:moveTo>
                  <a:lnTo>
                    <a:pt x="30" y="0"/>
                  </a:lnTo>
                  <a:lnTo>
                    <a:pt x="38" y="26"/>
                  </a:lnTo>
                  <a:lnTo>
                    <a:pt x="11" y="34"/>
                  </a:lnTo>
                  <a:lnTo>
                    <a:pt x="0" y="8"/>
                  </a:lnTo>
                </a:path>
              </a:pathLst>
            </a:custGeom>
            <a:noFill/>
            <a:ln w="12700" cap="rnd">
              <a:solidFill>
                <a:srgbClr val="000000"/>
              </a:solidFill>
              <a:round/>
              <a:headEnd/>
              <a:tailEnd/>
            </a:ln>
          </p:spPr>
          <p:txBody>
            <a:bodyPr>
              <a:prstTxWarp prst="textNoShape">
                <a:avLst/>
              </a:prstTxWarp>
            </a:bodyPr>
            <a:lstStyle/>
            <a:p>
              <a:endParaRPr lang="en-US"/>
            </a:p>
          </p:txBody>
        </p:sp>
        <p:sp>
          <p:nvSpPr>
            <p:cNvPr id="25789" name="Freeform 226"/>
            <p:cNvSpPr>
              <a:spLocks/>
            </p:cNvSpPr>
            <p:nvPr/>
          </p:nvSpPr>
          <p:spPr bwMode="auto">
            <a:xfrm>
              <a:off x="4881" y="2873"/>
              <a:ext cx="12" cy="4"/>
            </a:xfrm>
            <a:custGeom>
              <a:avLst/>
              <a:gdLst>
                <a:gd name="T0" fmla="*/ 1 w 12"/>
                <a:gd name="T1" fmla="*/ 3 h 4"/>
                <a:gd name="T2" fmla="*/ 0 w 12"/>
                <a:gd name="T3" fmla="*/ 2 h 4"/>
                <a:gd name="T4" fmla="*/ 1 w 12"/>
                <a:gd name="T5" fmla="*/ 2 h 4"/>
                <a:gd name="T6" fmla="*/ 4 w 12"/>
                <a:gd name="T7" fmla="*/ 2 h 4"/>
                <a:gd name="T8" fmla="*/ 6 w 12"/>
                <a:gd name="T9" fmla="*/ 2 h 4"/>
                <a:gd name="T10" fmla="*/ 7 w 12"/>
                <a:gd name="T11" fmla="*/ 2 h 4"/>
                <a:gd name="T12" fmla="*/ 8 w 12"/>
                <a:gd name="T13" fmla="*/ 2 h 4"/>
                <a:gd name="T14" fmla="*/ 10 w 12"/>
                <a:gd name="T15" fmla="*/ 1 h 4"/>
                <a:gd name="T16" fmla="*/ 11 w 12"/>
                <a:gd name="T17" fmla="*/ 0 h 4"/>
                <a:gd name="T18" fmla="*/ 11 w 12"/>
                <a:gd name="T19" fmla="*/ 1 h 4"/>
                <a:gd name="T20" fmla="*/ 10 w 12"/>
                <a:gd name="T21" fmla="*/ 2 h 4"/>
                <a:gd name="T22" fmla="*/ 8 w 12"/>
                <a:gd name="T23" fmla="*/ 2 h 4"/>
                <a:gd name="T24" fmla="*/ 7 w 12"/>
                <a:gd name="T25" fmla="*/ 2 h 4"/>
                <a:gd name="T26" fmla="*/ 8 w 12"/>
                <a:gd name="T27" fmla="*/ 2 h 4"/>
                <a:gd name="T28" fmla="*/ 7 w 12"/>
                <a:gd name="T29" fmla="*/ 2 h 4"/>
                <a:gd name="T30" fmla="*/ 6 w 12"/>
                <a:gd name="T31" fmla="*/ 2 h 4"/>
                <a:gd name="T32" fmla="*/ 7 w 12"/>
                <a:gd name="T33" fmla="*/ 2 h 4"/>
                <a:gd name="T34" fmla="*/ 6 w 12"/>
                <a:gd name="T35" fmla="*/ 3 h 4"/>
                <a:gd name="T36" fmla="*/ 3 w 12"/>
                <a:gd name="T37" fmla="*/ 3 h 4"/>
                <a:gd name="T38" fmla="*/ 1 w 12"/>
                <a:gd name="T39" fmla="*/ 3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
                <a:gd name="T61" fmla="*/ 0 h 4"/>
                <a:gd name="T62" fmla="*/ 12 w 12"/>
                <a:gd name="T63" fmla="*/ 4 h 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 h="4">
                  <a:moveTo>
                    <a:pt x="1" y="3"/>
                  </a:moveTo>
                  <a:lnTo>
                    <a:pt x="0" y="2"/>
                  </a:lnTo>
                  <a:lnTo>
                    <a:pt x="1" y="2"/>
                  </a:lnTo>
                  <a:lnTo>
                    <a:pt x="4" y="2"/>
                  </a:lnTo>
                  <a:lnTo>
                    <a:pt x="6" y="2"/>
                  </a:lnTo>
                  <a:lnTo>
                    <a:pt x="7" y="2"/>
                  </a:lnTo>
                  <a:lnTo>
                    <a:pt x="8" y="2"/>
                  </a:lnTo>
                  <a:lnTo>
                    <a:pt x="10" y="1"/>
                  </a:lnTo>
                  <a:lnTo>
                    <a:pt x="11" y="0"/>
                  </a:lnTo>
                  <a:lnTo>
                    <a:pt x="11" y="1"/>
                  </a:lnTo>
                  <a:lnTo>
                    <a:pt x="10" y="2"/>
                  </a:lnTo>
                  <a:lnTo>
                    <a:pt x="8" y="2"/>
                  </a:lnTo>
                  <a:lnTo>
                    <a:pt x="7" y="2"/>
                  </a:lnTo>
                  <a:lnTo>
                    <a:pt x="8" y="2"/>
                  </a:lnTo>
                  <a:lnTo>
                    <a:pt x="7" y="2"/>
                  </a:lnTo>
                  <a:lnTo>
                    <a:pt x="6" y="2"/>
                  </a:lnTo>
                  <a:lnTo>
                    <a:pt x="7" y="2"/>
                  </a:lnTo>
                  <a:lnTo>
                    <a:pt x="6" y="3"/>
                  </a:lnTo>
                  <a:lnTo>
                    <a:pt x="3" y="3"/>
                  </a:lnTo>
                  <a:lnTo>
                    <a:pt x="1" y="3"/>
                  </a:lnTo>
                </a:path>
              </a:pathLst>
            </a:custGeom>
            <a:solidFill>
              <a:srgbClr val="003333"/>
            </a:solidFill>
            <a:ln w="127000" cap="rnd">
              <a:noFill/>
              <a:round/>
              <a:headEnd/>
              <a:tailEnd/>
            </a:ln>
          </p:spPr>
          <p:txBody>
            <a:bodyPr>
              <a:prstTxWarp prst="textNoShape">
                <a:avLst/>
              </a:prstTxWarp>
            </a:bodyPr>
            <a:lstStyle/>
            <a:p>
              <a:endParaRPr lang="en-US"/>
            </a:p>
          </p:txBody>
        </p:sp>
        <p:sp>
          <p:nvSpPr>
            <p:cNvPr id="25790" name="Freeform 227"/>
            <p:cNvSpPr>
              <a:spLocks/>
            </p:cNvSpPr>
            <p:nvPr/>
          </p:nvSpPr>
          <p:spPr bwMode="auto">
            <a:xfrm>
              <a:off x="4883" y="2873"/>
              <a:ext cx="19" cy="7"/>
            </a:xfrm>
            <a:custGeom>
              <a:avLst/>
              <a:gdLst>
                <a:gd name="T0" fmla="*/ 0 w 19"/>
                <a:gd name="T1" fmla="*/ 6 h 7"/>
                <a:gd name="T2" fmla="*/ 0 w 19"/>
                <a:gd name="T3" fmla="*/ 4 h 7"/>
                <a:gd name="T4" fmla="*/ 3 w 19"/>
                <a:gd name="T5" fmla="*/ 4 h 7"/>
                <a:gd name="T6" fmla="*/ 6 w 19"/>
                <a:gd name="T7" fmla="*/ 3 h 7"/>
                <a:gd name="T8" fmla="*/ 8 w 19"/>
                <a:gd name="T9" fmla="*/ 2 h 7"/>
                <a:gd name="T10" fmla="*/ 9 w 19"/>
                <a:gd name="T11" fmla="*/ 2 h 7"/>
                <a:gd name="T12" fmla="*/ 13 w 19"/>
                <a:gd name="T13" fmla="*/ 1 h 7"/>
                <a:gd name="T14" fmla="*/ 15 w 19"/>
                <a:gd name="T15" fmla="*/ 1 h 7"/>
                <a:gd name="T16" fmla="*/ 18 w 19"/>
                <a:gd name="T17" fmla="*/ 0 h 7"/>
                <a:gd name="T18" fmla="*/ 18 w 19"/>
                <a:gd name="T19" fmla="*/ 2 h 7"/>
                <a:gd name="T20" fmla="*/ 15 w 19"/>
                <a:gd name="T21" fmla="*/ 3 h 7"/>
                <a:gd name="T22" fmla="*/ 13 w 19"/>
                <a:gd name="T23" fmla="*/ 3 h 7"/>
                <a:gd name="T24" fmla="*/ 9 w 19"/>
                <a:gd name="T25" fmla="*/ 3 h 7"/>
                <a:gd name="T26" fmla="*/ 8 w 19"/>
                <a:gd name="T27" fmla="*/ 3 h 7"/>
                <a:gd name="T28" fmla="*/ 6 w 19"/>
                <a:gd name="T29" fmla="*/ 3 h 7"/>
                <a:gd name="T30" fmla="*/ 3 w 19"/>
                <a:gd name="T31" fmla="*/ 4 h 7"/>
                <a:gd name="T32" fmla="*/ 3 w 19"/>
                <a:gd name="T33" fmla="*/ 6 h 7"/>
                <a:gd name="T34" fmla="*/ 0 w 19"/>
                <a:gd name="T35" fmla="*/ 6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
                <a:gd name="T55" fmla="*/ 0 h 7"/>
                <a:gd name="T56" fmla="*/ 19 w 19"/>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 h="7">
                  <a:moveTo>
                    <a:pt x="0" y="6"/>
                  </a:moveTo>
                  <a:lnTo>
                    <a:pt x="0" y="4"/>
                  </a:lnTo>
                  <a:lnTo>
                    <a:pt x="3" y="4"/>
                  </a:lnTo>
                  <a:lnTo>
                    <a:pt x="6" y="3"/>
                  </a:lnTo>
                  <a:lnTo>
                    <a:pt x="8" y="2"/>
                  </a:lnTo>
                  <a:lnTo>
                    <a:pt x="9" y="2"/>
                  </a:lnTo>
                  <a:lnTo>
                    <a:pt x="13" y="1"/>
                  </a:lnTo>
                  <a:lnTo>
                    <a:pt x="15" y="1"/>
                  </a:lnTo>
                  <a:lnTo>
                    <a:pt x="18" y="0"/>
                  </a:lnTo>
                  <a:lnTo>
                    <a:pt x="18" y="2"/>
                  </a:lnTo>
                  <a:lnTo>
                    <a:pt x="15" y="3"/>
                  </a:lnTo>
                  <a:lnTo>
                    <a:pt x="13" y="3"/>
                  </a:lnTo>
                  <a:lnTo>
                    <a:pt x="9" y="3"/>
                  </a:lnTo>
                  <a:lnTo>
                    <a:pt x="8" y="3"/>
                  </a:lnTo>
                  <a:lnTo>
                    <a:pt x="6" y="3"/>
                  </a:lnTo>
                  <a:lnTo>
                    <a:pt x="3" y="4"/>
                  </a:lnTo>
                  <a:lnTo>
                    <a:pt x="3" y="6"/>
                  </a:lnTo>
                  <a:lnTo>
                    <a:pt x="0" y="6"/>
                  </a:lnTo>
                </a:path>
              </a:pathLst>
            </a:custGeom>
            <a:noFill/>
            <a:ln w="12700" cap="rnd">
              <a:solidFill>
                <a:srgbClr val="000000"/>
              </a:solidFill>
              <a:round/>
              <a:headEnd/>
              <a:tailEnd/>
            </a:ln>
          </p:spPr>
          <p:txBody>
            <a:bodyPr>
              <a:prstTxWarp prst="textNoShape">
                <a:avLst/>
              </a:prstTxWarp>
            </a:bodyPr>
            <a:lstStyle/>
            <a:p>
              <a:endParaRPr lang="en-US"/>
            </a:p>
          </p:txBody>
        </p:sp>
        <p:sp>
          <p:nvSpPr>
            <p:cNvPr id="25791" name="Freeform 228"/>
            <p:cNvSpPr>
              <a:spLocks/>
            </p:cNvSpPr>
            <p:nvPr/>
          </p:nvSpPr>
          <p:spPr bwMode="auto">
            <a:xfrm>
              <a:off x="4896" y="2907"/>
              <a:ext cx="12" cy="3"/>
            </a:xfrm>
            <a:custGeom>
              <a:avLst/>
              <a:gdLst>
                <a:gd name="T0" fmla="*/ 0 w 12"/>
                <a:gd name="T1" fmla="*/ 2 h 3"/>
                <a:gd name="T2" fmla="*/ 0 w 12"/>
                <a:gd name="T3" fmla="*/ 2 h 3"/>
                <a:gd name="T4" fmla="*/ 1 w 12"/>
                <a:gd name="T5" fmla="*/ 2 h 3"/>
                <a:gd name="T6" fmla="*/ 4 w 12"/>
                <a:gd name="T7" fmla="*/ 1 h 3"/>
                <a:gd name="T8" fmla="*/ 4 w 12"/>
                <a:gd name="T9" fmla="*/ 1 h 3"/>
                <a:gd name="T10" fmla="*/ 4 w 12"/>
                <a:gd name="T11" fmla="*/ 1 h 3"/>
                <a:gd name="T12" fmla="*/ 6 w 12"/>
                <a:gd name="T13" fmla="*/ 1 h 3"/>
                <a:gd name="T14" fmla="*/ 8 w 12"/>
                <a:gd name="T15" fmla="*/ 0 h 3"/>
                <a:gd name="T16" fmla="*/ 10 w 12"/>
                <a:gd name="T17" fmla="*/ 0 h 3"/>
                <a:gd name="T18" fmla="*/ 11 w 12"/>
                <a:gd name="T19" fmla="*/ 1 h 3"/>
                <a:gd name="T20" fmla="*/ 10 w 12"/>
                <a:gd name="T21" fmla="*/ 1 h 3"/>
                <a:gd name="T22" fmla="*/ 7 w 12"/>
                <a:gd name="T23" fmla="*/ 1 h 3"/>
                <a:gd name="T24" fmla="*/ 6 w 12"/>
                <a:gd name="T25" fmla="*/ 1 h 3"/>
                <a:gd name="T26" fmla="*/ 6 w 12"/>
                <a:gd name="T27" fmla="*/ 1 h 3"/>
                <a:gd name="T28" fmla="*/ 4 w 12"/>
                <a:gd name="T29" fmla="*/ 1 h 3"/>
                <a:gd name="T30" fmla="*/ 4 w 12"/>
                <a:gd name="T31" fmla="*/ 1 h 3"/>
                <a:gd name="T32" fmla="*/ 1 w 12"/>
                <a:gd name="T33" fmla="*/ 2 h 3"/>
                <a:gd name="T34" fmla="*/ 0 w 12"/>
                <a:gd name="T35" fmla="*/ 2 h 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3"/>
                <a:gd name="T56" fmla="*/ 12 w 12"/>
                <a:gd name="T57" fmla="*/ 3 h 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3">
                  <a:moveTo>
                    <a:pt x="0" y="2"/>
                  </a:moveTo>
                  <a:lnTo>
                    <a:pt x="0" y="2"/>
                  </a:lnTo>
                  <a:lnTo>
                    <a:pt x="1" y="2"/>
                  </a:lnTo>
                  <a:lnTo>
                    <a:pt x="4" y="1"/>
                  </a:lnTo>
                  <a:lnTo>
                    <a:pt x="6" y="1"/>
                  </a:lnTo>
                  <a:lnTo>
                    <a:pt x="8" y="0"/>
                  </a:lnTo>
                  <a:lnTo>
                    <a:pt x="10" y="0"/>
                  </a:lnTo>
                  <a:lnTo>
                    <a:pt x="11" y="1"/>
                  </a:lnTo>
                  <a:lnTo>
                    <a:pt x="10" y="1"/>
                  </a:lnTo>
                  <a:lnTo>
                    <a:pt x="7" y="1"/>
                  </a:lnTo>
                  <a:lnTo>
                    <a:pt x="6" y="1"/>
                  </a:lnTo>
                  <a:lnTo>
                    <a:pt x="4" y="1"/>
                  </a:lnTo>
                  <a:lnTo>
                    <a:pt x="1" y="2"/>
                  </a:lnTo>
                  <a:lnTo>
                    <a:pt x="0" y="2"/>
                  </a:lnTo>
                </a:path>
              </a:pathLst>
            </a:custGeom>
            <a:solidFill>
              <a:srgbClr val="003333"/>
            </a:solidFill>
            <a:ln w="127000" cap="rnd">
              <a:noFill/>
              <a:round/>
              <a:headEnd/>
              <a:tailEnd/>
            </a:ln>
          </p:spPr>
          <p:txBody>
            <a:bodyPr>
              <a:prstTxWarp prst="textNoShape">
                <a:avLst/>
              </a:prstTxWarp>
            </a:bodyPr>
            <a:lstStyle/>
            <a:p>
              <a:endParaRPr lang="en-US"/>
            </a:p>
          </p:txBody>
        </p:sp>
        <p:sp>
          <p:nvSpPr>
            <p:cNvPr id="25792" name="Freeform 229"/>
            <p:cNvSpPr>
              <a:spLocks/>
            </p:cNvSpPr>
            <p:nvPr/>
          </p:nvSpPr>
          <p:spPr bwMode="auto">
            <a:xfrm>
              <a:off x="4896" y="2907"/>
              <a:ext cx="20" cy="7"/>
            </a:xfrm>
            <a:custGeom>
              <a:avLst/>
              <a:gdLst>
                <a:gd name="T0" fmla="*/ 0 w 20"/>
                <a:gd name="T1" fmla="*/ 6 h 7"/>
                <a:gd name="T2" fmla="*/ 0 w 20"/>
                <a:gd name="T3" fmla="*/ 5 h 7"/>
                <a:gd name="T4" fmla="*/ 3 w 20"/>
                <a:gd name="T5" fmla="*/ 4 h 7"/>
                <a:gd name="T6" fmla="*/ 5 w 20"/>
                <a:gd name="T7" fmla="*/ 2 h 7"/>
                <a:gd name="T8" fmla="*/ 7 w 20"/>
                <a:gd name="T9" fmla="*/ 2 h 7"/>
                <a:gd name="T10" fmla="*/ 10 w 20"/>
                <a:gd name="T11" fmla="*/ 1 h 7"/>
                <a:gd name="T12" fmla="*/ 14 w 20"/>
                <a:gd name="T13" fmla="*/ 1 h 7"/>
                <a:gd name="T14" fmla="*/ 16 w 20"/>
                <a:gd name="T15" fmla="*/ 0 h 7"/>
                <a:gd name="T16" fmla="*/ 19 w 20"/>
                <a:gd name="T17" fmla="*/ 0 h 7"/>
                <a:gd name="T18" fmla="*/ 16 w 20"/>
                <a:gd name="T19" fmla="*/ 0 h 7"/>
                <a:gd name="T20" fmla="*/ 16 w 20"/>
                <a:gd name="T21" fmla="*/ 2 h 7"/>
                <a:gd name="T22" fmla="*/ 14 w 20"/>
                <a:gd name="T23" fmla="*/ 3 h 7"/>
                <a:gd name="T24" fmla="*/ 10 w 20"/>
                <a:gd name="T25" fmla="*/ 3 h 7"/>
                <a:gd name="T26" fmla="*/ 7 w 20"/>
                <a:gd name="T27" fmla="*/ 4 h 7"/>
                <a:gd name="T28" fmla="*/ 5 w 20"/>
                <a:gd name="T29" fmla="*/ 4 h 7"/>
                <a:gd name="T30" fmla="*/ 3 w 20"/>
                <a:gd name="T31" fmla="*/ 4 h 7"/>
                <a:gd name="T32" fmla="*/ 0 w 20"/>
                <a:gd name="T33" fmla="*/ 5 h 7"/>
                <a:gd name="T34" fmla="*/ 0 w 20"/>
                <a:gd name="T35" fmla="*/ 6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7"/>
                <a:gd name="T56" fmla="*/ 20 w 20"/>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7">
                  <a:moveTo>
                    <a:pt x="0" y="6"/>
                  </a:moveTo>
                  <a:lnTo>
                    <a:pt x="0" y="5"/>
                  </a:lnTo>
                  <a:lnTo>
                    <a:pt x="3" y="4"/>
                  </a:lnTo>
                  <a:lnTo>
                    <a:pt x="5" y="2"/>
                  </a:lnTo>
                  <a:lnTo>
                    <a:pt x="7" y="2"/>
                  </a:lnTo>
                  <a:lnTo>
                    <a:pt x="10" y="1"/>
                  </a:lnTo>
                  <a:lnTo>
                    <a:pt x="14" y="1"/>
                  </a:lnTo>
                  <a:lnTo>
                    <a:pt x="16" y="0"/>
                  </a:lnTo>
                  <a:lnTo>
                    <a:pt x="19" y="0"/>
                  </a:lnTo>
                  <a:lnTo>
                    <a:pt x="16" y="0"/>
                  </a:lnTo>
                  <a:lnTo>
                    <a:pt x="16" y="2"/>
                  </a:lnTo>
                  <a:lnTo>
                    <a:pt x="14" y="3"/>
                  </a:lnTo>
                  <a:lnTo>
                    <a:pt x="10" y="3"/>
                  </a:lnTo>
                  <a:lnTo>
                    <a:pt x="7" y="4"/>
                  </a:lnTo>
                  <a:lnTo>
                    <a:pt x="5" y="4"/>
                  </a:lnTo>
                  <a:lnTo>
                    <a:pt x="3" y="4"/>
                  </a:lnTo>
                  <a:lnTo>
                    <a:pt x="0" y="5"/>
                  </a:lnTo>
                  <a:lnTo>
                    <a:pt x="0" y="6"/>
                  </a:lnTo>
                </a:path>
              </a:pathLst>
            </a:custGeom>
            <a:noFill/>
            <a:ln w="12700" cap="rnd">
              <a:solidFill>
                <a:srgbClr val="000000"/>
              </a:solidFill>
              <a:round/>
              <a:headEnd/>
              <a:tailEnd/>
            </a:ln>
          </p:spPr>
          <p:txBody>
            <a:bodyPr>
              <a:prstTxWarp prst="textNoShape">
                <a:avLst/>
              </a:prstTxWarp>
            </a:bodyPr>
            <a:lstStyle/>
            <a:p>
              <a:endParaRPr lang="en-US"/>
            </a:p>
          </p:txBody>
        </p:sp>
        <p:sp>
          <p:nvSpPr>
            <p:cNvPr id="25793" name="Freeform 230"/>
            <p:cNvSpPr>
              <a:spLocks/>
            </p:cNvSpPr>
            <p:nvPr/>
          </p:nvSpPr>
          <p:spPr bwMode="auto">
            <a:xfrm>
              <a:off x="4899" y="2916"/>
              <a:ext cx="10" cy="6"/>
            </a:xfrm>
            <a:custGeom>
              <a:avLst/>
              <a:gdLst>
                <a:gd name="T0" fmla="*/ 0 w 10"/>
                <a:gd name="T1" fmla="*/ 5 h 6"/>
                <a:gd name="T2" fmla="*/ 0 w 10"/>
                <a:gd name="T3" fmla="*/ 5 h 6"/>
                <a:gd name="T4" fmla="*/ 1 w 10"/>
                <a:gd name="T5" fmla="*/ 5 h 6"/>
                <a:gd name="T6" fmla="*/ 3 w 10"/>
                <a:gd name="T7" fmla="*/ 1 h 6"/>
                <a:gd name="T8" fmla="*/ 4 w 10"/>
                <a:gd name="T9" fmla="*/ 1 h 6"/>
                <a:gd name="T10" fmla="*/ 4 w 10"/>
                <a:gd name="T11" fmla="*/ 1 h 6"/>
                <a:gd name="T12" fmla="*/ 5 w 10"/>
                <a:gd name="T13" fmla="*/ 1 h 6"/>
                <a:gd name="T14" fmla="*/ 8 w 10"/>
                <a:gd name="T15" fmla="*/ 0 h 6"/>
                <a:gd name="T16" fmla="*/ 9 w 10"/>
                <a:gd name="T17" fmla="*/ 0 h 6"/>
                <a:gd name="T18" fmla="*/ 8 w 10"/>
                <a:gd name="T19" fmla="*/ 0 h 6"/>
                <a:gd name="T20" fmla="*/ 9 w 10"/>
                <a:gd name="T21" fmla="*/ 3 h 6"/>
                <a:gd name="T22" fmla="*/ 6 w 10"/>
                <a:gd name="T23" fmla="*/ 4 h 6"/>
                <a:gd name="T24" fmla="*/ 5 w 10"/>
                <a:gd name="T25" fmla="*/ 4 h 6"/>
                <a:gd name="T26" fmla="*/ 5 w 10"/>
                <a:gd name="T27" fmla="*/ 4 h 6"/>
                <a:gd name="T28" fmla="*/ 4 w 10"/>
                <a:gd name="T29" fmla="*/ 4 h 6"/>
                <a:gd name="T30" fmla="*/ 1 w 10"/>
                <a:gd name="T31" fmla="*/ 5 h 6"/>
                <a:gd name="T32" fmla="*/ 0 w 10"/>
                <a:gd name="T33" fmla="*/ 5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
                <a:gd name="T52" fmla="*/ 0 h 6"/>
                <a:gd name="T53" fmla="*/ 10 w 10"/>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 h="6">
                  <a:moveTo>
                    <a:pt x="0" y="5"/>
                  </a:moveTo>
                  <a:lnTo>
                    <a:pt x="0" y="5"/>
                  </a:lnTo>
                  <a:lnTo>
                    <a:pt x="1" y="5"/>
                  </a:lnTo>
                  <a:lnTo>
                    <a:pt x="3" y="1"/>
                  </a:lnTo>
                  <a:lnTo>
                    <a:pt x="4" y="1"/>
                  </a:lnTo>
                  <a:lnTo>
                    <a:pt x="5" y="1"/>
                  </a:lnTo>
                  <a:lnTo>
                    <a:pt x="8" y="0"/>
                  </a:lnTo>
                  <a:lnTo>
                    <a:pt x="9" y="0"/>
                  </a:lnTo>
                  <a:lnTo>
                    <a:pt x="8" y="0"/>
                  </a:lnTo>
                  <a:lnTo>
                    <a:pt x="9" y="3"/>
                  </a:lnTo>
                  <a:lnTo>
                    <a:pt x="6" y="4"/>
                  </a:lnTo>
                  <a:lnTo>
                    <a:pt x="5" y="4"/>
                  </a:lnTo>
                  <a:lnTo>
                    <a:pt x="4" y="4"/>
                  </a:lnTo>
                  <a:lnTo>
                    <a:pt x="1" y="5"/>
                  </a:lnTo>
                  <a:lnTo>
                    <a:pt x="0" y="5"/>
                  </a:lnTo>
                </a:path>
              </a:pathLst>
            </a:custGeom>
            <a:solidFill>
              <a:srgbClr val="003333"/>
            </a:solidFill>
            <a:ln w="127000" cap="rnd">
              <a:noFill/>
              <a:round/>
              <a:headEnd/>
              <a:tailEnd/>
            </a:ln>
          </p:spPr>
          <p:txBody>
            <a:bodyPr>
              <a:prstTxWarp prst="textNoShape">
                <a:avLst/>
              </a:prstTxWarp>
            </a:bodyPr>
            <a:lstStyle/>
            <a:p>
              <a:endParaRPr lang="en-US"/>
            </a:p>
          </p:txBody>
        </p:sp>
        <p:sp>
          <p:nvSpPr>
            <p:cNvPr id="25794" name="Freeform 231"/>
            <p:cNvSpPr>
              <a:spLocks/>
            </p:cNvSpPr>
            <p:nvPr/>
          </p:nvSpPr>
          <p:spPr bwMode="auto">
            <a:xfrm>
              <a:off x="4899" y="2918"/>
              <a:ext cx="19" cy="5"/>
            </a:xfrm>
            <a:custGeom>
              <a:avLst/>
              <a:gdLst>
                <a:gd name="T0" fmla="*/ 0 w 19"/>
                <a:gd name="T1" fmla="*/ 4 h 5"/>
                <a:gd name="T2" fmla="*/ 0 w 19"/>
                <a:gd name="T3" fmla="*/ 4 h 5"/>
                <a:gd name="T4" fmla="*/ 0 w 19"/>
                <a:gd name="T5" fmla="*/ 2 h 5"/>
                <a:gd name="T6" fmla="*/ 3 w 19"/>
                <a:gd name="T7" fmla="*/ 2 h 5"/>
                <a:gd name="T8" fmla="*/ 5 w 19"/>
                <a:gd name="T9" fmla="*/ 2 h 5"/>
                <a:gd name="T10" fmla="*/ 6 w 19"/>
                <a:gd name="T11" fmla="*/ 2 h 5"/>
                <a:gd name="T12" fmla="*/ 9 w 19"/>
                <a:gd name="T13" fmla="*/ 1 h 5"/>
                <a:gd name="T14" fmla="*/ 13 w 19"/>
                <a:gd name="T15" fmla="*/ 1 h 5"/>
                <a:gd name="T16" fmla="*/ 15 w 19"/>
                <a:gd name="T17" fmla="*/ 0 h 5"/>
                <a:gd name="T18" fmla="*/ 18 w 19"/>
                <a:gd name="T19" fmla="*/ 0 h 5"/>
                <a:gd name="T20" fmla="*/ 15 w 19"/>
                <a:gd name="T21" fmla="*/ 0 h 5"/>
                <a:gd name="T22" fmla="*/ 13 w 19"/>
                <a:gd name="T23" fmla="*/ 1 h 5"/>
                <a:gd name="T24" fmla="*/ 9 w 19"/>
                <a:gd name="T25" fmla="*/ 2 h 5"/>
                <a:gd name="T26" fmla="*/ 6 w 19"/>
                <a:gd name="T27" fmla="*/ 3 h 5"/>
                <a:gd name="T28" fmla="*/ 5 w 19"/>
                <a:gd name="T29" fmla="*/ 3 h 5"/>
                <a:gd name="T30" fmla="*/ 3 w 19"/>
                <a:gd name="T31" fmla="*/ 3 h 5"/>
                <a:gd name="T32" fmla="*/ 0 w 19"/>
                <a:gd name="T33" fmla="*/ 4 h 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5"/>
                <a:gd name="T53" fmla="*/ 19 w 19"/>
                <a:gd name="T54" fmla="*/ 5 h 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5">
                  <a:moveTo>
                    <a:pt x="0" y="4"/>
                  </a:moveTo>
                  <a:lnTo>
                    <a:pt x="0" y="4"/>
                  </a:lnTo>
                  <a:lnTo>
                    <a:pt x="0" y="2"/>
                  </a:lnTo>
                  <a:lnTo>
                    <a:pt x="3" y="2"/>
                  </a:lnTo>
                  <a:lnTo>
                    <a:pt x="5" y="2"/>
                  </a:lnTo>
                  <a:lnTo>
                    <a:pt x="6" y="2"/>
                  </a:lnTo>
                  <a:lnTo>
                    <a:pt x="9" y="1"/>
                  </a:lnTo>
                  <a:lnTo>
                    <a:pt x="13" y="1"/>
                  </a:lnTo>
                  <a:lnTo>
                    <a:pt x="15" y="0"/>
                  </a:lnTo>
                  <a:lnTo>
                    <a:pt x="18" y="0"/>
                  </a:lnTo>
                  <a:lnTo>
                    <a:pt x="15" y="0"/>
                  </a:lnTo>
                  <a:lnTo>
                    <a:pt x="13" y="1"/>
                  </a:lnTo>
                  <a:lnTo>
                    <a:pt x="9" y="2"/>
                  </a:lnTo>
                  <a:lnTo>
                    <a:pt x="6" y="3"/>
                  </a:lnTo>
                  <a:lnTo>
                    <a:pt x="5" y="3"/>
                  </a:lnTo>
                  <a:lnTo>
                    <a:pt x="3" y="3"/>
                  </a:lnTo>
                  <a:lnTo>
                    <a:pt x="0" y="4"/>
                  </a:lnTo>
                </a:path>
              </a:pathLst>
            </a:custGeom>
            <a:noFill/>
            <a:ln w="12700" cap="rnd">
              <a:solidFill>
                <a:srgbClr val="000000"/>
              </a:solidFill>
              <a:round/>
              <a:headEnd/>
              <a:tailEnd/>
            </a:ln>
          </p:spPr>
          <p:txBody>
            <a:bodyPr>
              <a:prstTxWarp prst="textNoShape">
                <a:avLst/>
              </a:prstTxWarp>
            </a:bodyPr>
            <a:lstStyle/>
            <a:p>
              <a:endParaRPr lang="en-US"/>
            </a:p>
          </p:txBody>
        </p:sp>
        <p:sp>
          <p:nvSpPr>
            <p:cNvPr id="25795" name="Freeform 232"/>
            <p:cNvSpPr>
              <a:spLocks/>
            </p:cNvSpPr>
            <p:nvPr/>
          </p:nvSpPr>
          <p:spPr bwMode="auto">
            <a:xfrm>
              <a:off x="4915" y="2961"/>
              <a:ext cx="10" cy="5"/>
            </a:xfrm>
            <a:custGeom>
              <a:avLst/>
              <a:gdLst>
                <a:gd name="T0" fmla="*/ 1 w 10"/>
                <a:gd name="T1" fmla="*/ 4 h 5"/>
                <a:gd name="T2" fmla="*/ 1 w 10"/>
                <a:gd name="T3" fmla="*/ 4 h 5"/>
                <a:gd name="T4" fmla="*/ 0 w 10"/>
                <a:gd name="T5" fmla="*/ 1 h 5"/>
                <a:gd name="T6" fmla="*/ 1 w 10"/>
                <a:gd name="T7" fmla="*/ 1 h 5"/>
                <a:gd name="T8" fmla="*/ 3 w 10"/>
                <a:gd name="T9" fmla="*/ 1 h 5"/>
                <a:gd name="T10" fmla="*/ 3 w 10"/>
                <a:gd name="T11" fmla="*/ 1 h 5"/>
                <a:gd name="T12" fmla="*/ 5 w 10"/>
                <a:gd name="T13" fmla="*/ 0 h 5"/>
                <a:gd name="T14" fmla="*/ 6 w 10"/>
                <a:gd name="T15" fmla="*/ 0 h 5"/>
                <a:gd name="T16" fmla="*/ 8 w 10"/>
                <a:gd name="T17" fmla="*/ 0 h 5"/>
                <a:gd name="T18" fmla="*/ 9 w 10"/>
                <a:gd name="T19" fmla="*/ 0 h 5"/>
                <a:gd name="T20" fmla="*/ 8 w 10"/>
                <a:gd name="T21" fmla="*/ 0 h 5"/>
                <a:gd name="T22" fmla="*/ 9 w 10"/>
                <a:gd name="T23" fmla="*/ 3 h 5"/>
                <a:gd name="T24" fmla="*/ 8 w 10"/>
                <a:gd name="T25" fmla="*/ 3 h 5"/>
                <a:gd name="T26" fmla="*/ 6 w 10"/>
                <a:gd name="T27" fmla="*/ 3 h 5"/>
                <a:gd name="T28" fmla="*/ 4 w 10"/>
                <a:gd name="T29" fmla="*/ 4 h 5"/>
                <a:gd name="T30" fmla="*/ 4 w 10"/>
                <a:gd name="T31" fmla="*/ 4 h 5"/>
                <a:gd name="T32" fmla="*/ 3 w 10"/>
                <a:gd name="T33" fmla="*/ 4 h 5"/>
                <a:gd name="T34" fmla="*/ 1 w 10"/>
                <a:gd name="T35" fmla="*/ 4 h 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
                <a:gd name="T55" fmla="*/ 0 h 5"/>
                <a:gd name="T56" fmla="*/ 10 w 10"/>
                <a:gd name="T57" fmla="*/ 5 h 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 h="5">
                  <a:moveTo>
                    <a:pt x="1" y="4"/>
                  </a:moveTo>
                  <a:lnTo>
                    <a:pt x="1" y="4"/>
                  </a:lnTo>
                  <a:lnTo>
                    <a:pt x="0" y="1"/>
                  </a:lnTo>
                  <a:lnTo>
                    <a:pt x="1" y="1"/>
                  </a:lnTo>
                  <a:lnTo>
                    <a:pt x="3" y="1"/>
                  </a:lnTo>
                  <a:lnTo>
                    <a:pt x="5" y="0"/>
                  </a:lnTo>
                  <a:lnTo>
                    <a:pt x="6" y="0"/>
                  </a:lnTo>
                  <a:lnTo>
                    <a:pt x="8" y="0"/>
                  </a:lnTo>
                  <a:lnTo>
                    <a:pt x="9" y="0"/>
                  </a:lnTo>
                  <a:lnTo>
                    <a:pt x="8" y="0"/>
                  </a:lnTo>
                  <a:lnTo>
                    <a:pt x="9" y="3"/>
                  </a:lnTo>
                  <a:lnTo>
                    <a:pt x="8" y="3"/>
                  </a:lnTo>
                  <a:lnTo>
                    <a:pt x="6" y="3"/>
                  </a:lnTo>
                  <a:lnTo>
                    <a:pt x="4" y="4"/>
                  </a:lnTo>
                  <a:lnTo>
                    <a:pt x="3" y="4"/>
                  </a:lnTo>
                  <a:lnTo>
                    <a:pt x="1" y="4"/>
                  </a:lnTo>
                </a:path>
              </a:pathLst>
            </a:custGeom>
            <a:solidFill>
              <a:srgbClr val="003333"/>
            </a:solidFill>
            <a:ln w="127000" cap="rnd">
              <a:noFill/>
              <a:round/>
              <a:headEnd/>
              <a:tailEnd/>
            </a:ln>
          </p:spPr>
          <p:txBody>
            <a:bodyPr>
              <a:prstTxWarp prst="textNoShape">
                <a:avLst/>
              </a:prstTxWarp>
            </a:bodyPr>
            <a:lstStyle/>
            <a:p>
              <a:endParaRPr lang="en-US"/>
            </a:p>
          </p:txBody>
        </p:sp>
        <p:sp>
          <p:nvSpPr>
            <p:cNvPr id="25796" name="Freeform 233"/>
            <p:cNvSpPr>
              <a:spLocks/>
            </p:cNvSpPr>
            <p:nvPr/>
          </p:nvSpPr>
          <p:spPr bwMode="auto">
            <a:xfrm>
              <a:off x="4916" y="2963"/>
              <a:ext cx="17" cy="4"/>
            </a:xfrm>
            <a:custGeom>
              <a:avLst/>
              <a:gdLst>
                <a:gd name="T0" fmla="*/ 0 w 17"/>
                <a:gd name="T1" fmla="*/ 3 h 4"/>
                <a:gd name="T2" fmla="*/ 0 w 17"/>
                <a:gd name="T3" fmla="*/ 2 h 4"/>
                <a:gd name="T4" fmla="*/ 3 w 17"/>
                <a:gd name="T5" fmla="*/ 2 h 4"/>
                <a:gd name="T6" fmla="*/ 4 w 17"/>
                <a:gd name="T7" fmla="*/ 2 h 4"/>
                <a:gd name="T8" fmla="*/ 7 w 17"/>
                <a:gd name="T9" fmla="*/ 1 h 4"/>
                <a:gd name="T10" fmla="*/ 9 w 17"/>
                <a:gd name="T11" fmla="*/ 1 h 4"/>
                <a:gd name="T12" fmla="*/ 13 w 17"/>
                <a:gd name="T13" fmla="*/ 0 h 4"/>
                <a:gd name="T14" fmla="*/ 16 w 17"/>
                <a:gd name="T15" fmla="*/ 0 h 4"/>
                <a:gd name="T16" fmla="*/ 13 w 17"/>
                <a:gd name="T17" fmla="*/ 0 h 4"/>
                <a:gd name="T18" fmla="*/ 13 w 17"/>
                <a:gd name="T19" fmla="*/ 2 h 4"/>
                <a:gd name="T20" fmla="*/ 9 w 17"/>
                <a:gd name="T21" fmla="*/ 2 h 4"/>
                <a:gd name="T22" fmla="*/ 7 w 17"/>
                <a:gd name="T23" fmla="*/ 2 h 4"/>
                <a:gd name="T24" fmla="*/ 4 w 17"/>
                <a:gd name="T25" fmla="*/ 3 h 4"/>
                <a:gd name="T26" fmla="*/ 3 w 17"/>
                <a:gd name="T27" fmla="*/ 3 h 4"/>
                <a:gd name="T28" fmla="*/ 0 w 17"/>
                <a:gd name="T29" fmla="*/ 3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4"/>
                <a:gd name="T47" fmla="*/ 17 w 17"/>
                <a:gd name="T48" fmla="*/ 4 h 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4">
                  <a:moveTo>
                    <a:pt x="0" y="3"/>
                  </a:moveTo>
                  <a:lnTo>
                    <a:pt x="0" y="2"/>
                  </a:lnTo>
                  <a:lnTo>
                    <a:pt x="3" y="2"/>
                  </a:lnTo>
                  <a:lnTo>
                    <a:pt x="4" y="2"/>
                  </a:lnTo>
                  <a:lnTo>
                    <a:pt x="7" y="1"/>
                  </a:lnTo>
                  <a:lnTo>
                    <a:pt x="9" y="1"/>
                  </a:lnTo>
                  <a:lnTo>
                    <a:pt x="13" y="0"/>
                  </a:lnTo>
                  <a:lnTo>
                    <a:pt x="16" y="0"/>
                  </a:lnTo>
                  <a:lnTo>
                    <a:pt x="13" y="0"/>
                  </a:lnTo>
                  <a:lnTo>
                    <a:pt x="13" y="2"/>
                  </a:lnTo>
                  <a:lnTo>
                    <a:pt x="9" y="2"/>
                  </a:lnTo>
                  <a:lnTo>
                    <a:pt x="7" y="2"/>
                  </a:lnTo>
                  <a:lnTo>
                    <a:pt x="4" y="3"/>
                  </a:lnTo>
                  <a:lnTo>
                    <a:pt x="3" y="3"/>
                  </a:lnTo>
                  <a:lnTo>
                    <a:pt x="0" y="3"/>
                  </a:lnTo>
                </a:path>
              </a:pathLst>
            </a:custGeom>
            <a:noFill/>
            <a:ln w="12700" cap="rnd">
              <a:solidFill>
                <a:srgbClr val="000000"/>
              </a:solidFill>
              <a:round/>
              <a:headEnd/>
              <a:tailEnd/>
            </a:ln>
          </p:spPr>
          <p:txBody>
            <a:bodyPr>
              <a:prstTxWarp prst="textNoShape">
                <a:avLst/>
              </a:prstTxWarp>
            </a:bodyPr>
            <a:lstStyle/>
            <a:p>
              <a:endParaRPr lang="en-US"/>
            </a:p>
          </p:txBody>
        </p:sp>
        <p:sp>
          <p:nvSpPr>
            <p:cNvPr id="25797" name="Freeform 234"/>
            <p:cNvSpPr>
              <a:spLocks/>
            </p:cNvSpPr>
            <p:nvPr/>
          </p:nvSpPr>
          <p:spPr bwMode="auto">
            <a:xfrm>
              <a:off x="5012" y="2816"/>
              <a:ext cx="10" cy="4"/>
            </a:xfrm>
            <a:custGeom>
              <a:avLst/>
              <a:gdLst>
                <a:gd name="T0" fmla="*/ 0 w 10"/>
                <a:gd name="T1" fmla="*/ 3 h 4"/>
                <a:gd name="T2" fmla="*/ 0 w 10"/>
                <a:gd name="T3" fmla="*/ 3 h 4"/>
                <a:gd name="T4" fmla="*/ 1 w 10"/>
                <a:gd name="T5" fmla="*/ 3 h 4"/>
                <a:gd name="T6" fmla="*/ 3 w 10"/>
                <a:gd name="T7" fmla="*/ 3 h 4"/>
                <a:gd name="T8" fmla="*/ 1 w 10"/>
                <a:gd name="T9" fmla="*/ 1 h 4"/>
                <a:gd name="T10" fmla="*/ 3 w 10"/>
                <a:gd name="T11" fmla="*/ 1 h 4"/>
                <a:gd name="T12" fmla="*/ 5 w 10"/>
                <a:gd name="T13" fmla="*/ 0 h 4"/>
                <a:gd name="T14" fmla="*/ 6 w 10"/>
                <a:gd name="T15" fmla="*/ 0 h 4"/>
                <a:gd name="T16" fmla="*/ 8 w 10"/>
                <a:gd name="T17" fmla="*/ 0 h 4"/>
                <a:gd name="T18" fmla="*/ 9 w 10"/>
                <a:gd name="T19" fmla="*/ 0 h 4"/>
                <a:gd name="T20" fmla="*/ 9 w 10"/>
                <a:gd name="T21" fmla="*/ 2 h 4"/>
                <a:gd name="T22" fmla="*/ 8 w 10"/>
                <a:gd name="T23" fmla="*/ 2 h 4"/>
                <a:gd name="T24" fmla="*/ 6 w 10"/>
                <a:gd name="T25" fmla="*/ 2 h 4"/>
                <a:gd name="T26" fmla="*/ 4 w 10"/>
                <a:gd name="T27" fmla="*/ 3 h 4"/>
                <a:gd name="T28" fmla="*/ 3 w 10"/>
                <a:gd name="T29" fmla="*/ 3 h 4"/>
                <a:gd name="T30" fmla="*/ 1 w 10"/>
                <a:gd name="T31" fmla="*/ 3 h 4"/>
                <a:gd name="T32" fmla="*/ 0 w 10"/>
                <a:gd name="T33" fmla="*/ 3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
                <a:gd name="T52" fmla="*/ 0 h 4"/>
                <a:gd name="T53" fmla="*/ 10 w 10"/>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 h="4">
                  <a:moveTo>
                    <a:pt x="0" y="3"/>
                  </a:moveTo>
                  <a:lnTo>
                    <a:pt x="0" y="3"/>
                  </a:lnTo>
                  <a:lnTo>
                    <a:pt x="1" y="3"/>
                  </a:lnTo>
                  <a:lnTo>
                    <a:pt x="3" y="3"/>
                  </a:lnTo>
                  <a:lnTo>
                    <a:pt x="1" y="1"/>
                  </a:lnTo>
                  <a:lnTo>
                    <a:pt x="3" y="1"/>
                  </a:lnTo>
                  <a:lnTo>
                    <a:pt x="5" y="0"/>
                  </a:lnTo>
                  <a:lnTo>
                    <a:pt x="6" y="0"/>
                  </a:lnTo>
                  <a:lnTo>
                    <a:pt x="8" y="0"/>
                  </a:lnTo>
                  <a:lnTo>
                    <a:pt x="9" y="0"/>
                  </a:lnTo>
                  <a:lnTo>
                    <a:pt x="9" y="2"/>
                  </a:lnTo>
                  <a:lnTo>
                    <a:pt x="8" y="2"/>
                  </a:lnTo>
                  <a:lnTo>
                    <a:pt x="6" y="2"/>
                  </a:lnTo>
                  <a:lnTo>
                    <a:pt x="4" y="3"/>
                  </a:lnTo>
                  <a:lnTo>
                    <a:pt x="3" y="3"/>
                  </a:lnTo>
                  <a:lnTo>
                    <a:pt x="1" y="3"/>
                  </a:lnTo>
                  <a:lnTo>
                    <a:pt x="0" y="3"/>
                  </a:lnTo>
                </a:path>
              </a:pathLst>
            </a:custGeom>
            <a:solidFill>
              <a:srgbClr val="003333"/>
            </a:solidFill>
            <a:ln w="127000" cap="rnd">
              <a:noFill/>
              <a:round/>
              <a:headEnd/>
              <a:tailEnd/>
            </a:ln>
          </p:spPr>
          <p:txBody>
            <a:bodyPr>
              <a:prstTxWarp prst="textNoShape">
                <a:avLst/>
              </a:prstTxWarp>
            </a:bodyPr>
            <a:lstStyle/>
            <a:p>
              <a:endParaRPr lang="en-US"/>
            </a:p>
          </p:txBody>
        </p:sp>
        <p:sp>
          <p:nvSpPr>
            <p:cNvPr id="25798" name="Freeform 235"/>
            <p:cNvSpPr>
              <a:spLocks/>
            </p:cNvSpPr>
            <p:nvPr/>
          </p:nvSpPr>
          <p:spPr bwMode="auto">
            <a:xfrm>
              <a:off x="5012" y="2818"/>
              <a:ext cx="20" cy="5"/>
            </a:xfrm>
            <a:custGeom>
              <a:avLst/>
              <a:gdLst>
                <a:gd name="T0" fmla="*/ 0 w 20"/>
                <a:gd name="T1" fmla="*/ 4 h 5"/>
                <a:gd name="T2" fmla="*/ 0 w 20"/>
                <a:gd name="T3" fmla="*/ 4 h 5"/>
                <a:gd name="T4" fmla="*/ 3 w 20"/>
                <a:gd name="T5" fmla="*/ 2 h 5"/>
                <a:gd name="T6" fmla="*/ 5 w 20"/>
                <a:gd name="T7" fmla="*/ 1 h 5"/>
                <a:gd name="T8" fmla="*/ 8 w 20"/>
                <a:gd name="T9" fmla="*/ 1 h 5"/>
                <a:gd name="T10" fmla="*/ 11 w 20"/>
                <a:gd name="T11" fmla="*/ 1 h 5"/>
                <a:gd name="T12" fmla="*/ 14 w 20"/>
                <a:gd name="T13" fmla="*/ 0 h 5"/>
                <a:gd name="T14" fmla="*/ 18 w 20"/>
                <a:gd name="T15" fmla="*/ 0 h 5"/>
                <a:gd name="T16" fmla="*/ 19 w 20"/>
                <a:gd name="T17" fmla="*/ 0 h 5"/>
                <a:gd name="T18" fmla="*/ 18 w 20"/>
                <a:gd name="T19" fmla="*/ 0 h 5"/>
                <a:gd name="T20" fmla="*/ 14 w 20"/>
                <a:gd name="T21" fmla="*/ 2 h 5"/>
                <a:gd name="T22" fmla="*/ 11 w 20"/>
                <a:gd name="T23" fmla="*/ 3 h 5"/>
                <a:gd name="T24" fmla="*/ 8 w 20"/>
                <a:gd name="T25" fmla="*/ 3 h 5"/>
                <a:gd name="T26" fmla="*/ 5 w 20"/>
                <a:gd name="T27" fmla="*/ 3 h 5"/>
                <a:gd name="T28" fmla="*/ 3 w 20"/>
                <a:gd name="T29" fmla="*/ 4 h 5"/>
                <a:gd name="T30" fmla="*/ 0 w 20"/>
                <a:gd name="T31" fmla="*/ 4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5"/>
                <a:gd name="T50" fmla="*/ 20 w 2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5">
                  <a:moveTo>
                    <a:pt x="0" y="4"/>
                  </a:moveTo>
                  <a:lnTo>
                    <a:pt x="0" y="4"/>
                  </a:lnTo>
                  <a:lnTo>
                    <a:pt x="3" y="2"/>
                  </a:lnTo>
                  <a:lnTo>
                    <a:pt x="5" y="1"/>
                  </a:lnTo>
                  <a:lnTo>
                    <a:pt x="8" y="1"/>
                  </a:lnTo>
                  <a:lnTo>
                    <a:pt x="11" y="1"/>
                  </a:lnTo>
                  <a:lnTo>
                    <a:pt x="14" y="0"/>
                  </a:lnTo>
                  <a:lnTo>
                    <a:pt x="18" y="0"/>
                  </a:lnTo>
                  <a:lnTo>
                    <a:pt x="19" y="0"/>
                  </a:lnTo>
                  <a:lnTo>
                    <a:pt x="18" y="0"/>
                  </a:lnTo>
                  <a:lnTo>
                    <a:pt x="14" y="2"/>
                  </a:lnTo>
                  <a:lnTo>
                    <a:pt x="11" y="3"/>
                  </a:lnTo>
                  <a:lnTo>
                    <a:pt x="8" y="3"/>
                  </a:lnTo>
                  <a:lnTo>
                    <a:pt x="5" y="3"/>
                  </a:lnTo>
                  <a:lnTo>
                    <a:pt x="3" y="4"/>
                  </a:lnTo>
                  <a:lnTo>
                    <a:pt x="0" y="4"/>
                  </a:lnTo>
                </a:path>
              </a:pathLst>
            </a:custGeom>
            <a:noFill/>
            <a:ln w="12700" cap="rnd">
              <a:solidFill>
                <a:srgbClr val="000000"/>
              </a:solidFill>
              <a:round/>
              <a:headEnd/>
              <a:tailEnd/>
            </a:ln>
          </p:spPr>
          <p:txBody>
            <a:bodyPr>
              <a:prstTxWarp prst="textNoShape">
                <a:avLst/>
              </a:prstTxWarp>
            </a:bodyPr>
            <a:lstStyle/>
            <a:p>
              <a:endParaRPr lang="en-US"/>
            </a:p>
          </p:txBody>
        </p:sp>
        <p:sp>
          <p:nvSpPr>
            <p:cNvPr id="25799" name="Freeform 236"/>
            <p:cNvSpPr>
              <a:spLocks/>
            </p:cNvSpPr>
            <p:nvPr/>
          </p:nvSpPr>
          <p:spPr bwMode="auto">
            <a:xfrm>
              <a:off x="5024" y="2849"/>
              <a:ext cx="13" cy="6"/>
            </a:xfrm>
            <a:custGeom>
              <a:avLst/>
              <a:gdLst>
                <a:gd name="T0" fmla="*/ 1 w 13"/>
                <a:gd name="T1" fmla="*/ 5 h 6"/>
                <a:gd name="T2" fmla="*/ 0 w 13"/>
                <a:gd name="T3" fmla="*/ 1 h 6"/>
                <a:gd name="T4" fmla="*/ 1 w 13"/>
                <a:gd name="T5" fmla="*/ 1 h 6"/>
                <a:gd name="T6" fmla="*/ 3 w 13"/>
                <a:gd name="T7" fmla="*/ 1 h 6"/>
                <a:gd name="T8" fmla="*/ 5 w 13"/>
                <a:gd name="T9" fmla="*/ 1 h 6"/>
                <a:gd name="T10" fmla="*/ 7 w 13"/>
                <a:gd name="T11" fmla="*/ 1 h 6"/>
                <a:gd name="T12" fmla="*/ 9 w 13"/>
                <a:gd name="T13" fmla="*/ 1 h 6"/>
                <a:gd name="T14" fmla="*/ 11 w 13"/>
                <a:gd name="T15" fmla="*/ 0 h 6"/>
                <a:gd name="T16" fmla="*/ 12 w 13"/>
                <a:gd name="T17" fmla="*/ 0 h 6"/>
                <a:gd name="T18" fmla="*/ 11 w 13"/>
                <a:gd name="T19" fmla="*/ 0 h 6"/>
                <a:gd name="T20" fmla="*/ 9 w 13"/>
                <a:gd name="T21" fmla="*/ 1 h 6"/>
                <a:gd name="T22" fmla="*/ 8 w 13"/>
                <a:gd name="T23" fmla="*/ 4 h 6"/>
                <a:gd name="T24" fmla="*/ 7 w 13"/>
                <a:gd name="T25" fmla="*/ 4 h 6"/>
                <a:gd name="T26" fmla="*/ 4 w 13"/>
                <a:gd name="T27" fmla="*/ 4 h 6"/>
                <a:gd name="T28" fmla="*/ 3 w 13"/>
                <a:gd name="T29" fmla="*/ 5 h 6"/>
                <a:gd name="T30" fmla="*/ 1 w 13"/>
                <a:gd name="T31" fmla="*/ 5 h 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
                <a:gd name="T49" fmla="*/ 0 h 6"/>
                <a:gd name="T50" fmla="*/ 13 w 13"/>
                <a:gd name="T51" fmla="*/ 6 h 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 h="6">
                  <a:moveTo>
                    <a:pt x="1" y="5"/>
                  </a:moveTo>
                  <a:lnTo>
                    <a:pt x="0" y="1"/>
                  </a:lnTo>
                  <a:lnTo>
                    <a:pt x="1" y="1"/>
                  </a:lnTo>
                  <a:lnTo>
                    <a:pt x="3" y="1"/>
                  </a:lnTo>
                  <a:lnTo>
                    <a:pt x="5" y="1"/>
                  </a:lnTo>
                  <a:lnTo>
                    <a:pt x="7" y="1"/>
                  </a:lnTo>
                  <a:lnTo>
                    <a:pt x="9" y="1"/>
                  </a:lnTo>
                  <a:lnTo>
                    <a:pt x="11" y="0"/>
                  </a:lnTo>
                  <a:lnTo>
                    <a:pt x="12" y="0"/>
                  </a:lnTo>
                  <a:lnTo>
                    <a:pt x="11" y="0"/>
                  </a:lnTo>
                  <a:lnTo>
                    <a:pt x="9" y="1"/>
                  </a:lnTo>
                  <a:lnTo>
                    <a:pt x="8" y="4"/>
                  </a:lnTo>
                  <a:lnTo>
                    <a:pt x="7" y="4"/>
                  </a:lnTo>
                  <a:lnTo>
                    <a:pt x="4" y="4"/>
                  </a:lnTo>
                  <a:lnTo>
                    <a:pt x="3" y="5"/>
                  </a:lnTo>
                  <a:lnTo>
                    <a:pt x="1" y="5"/>
                  </a:lnTo>
                </a:path>
              </a:pathLst>
            </a:custGeom>
            <a:solidFill>
              <a:srgbClr val="003333"/>
            </a:solidFill>
            <a:ln w="127000" cap="rnd">
              <a:noFill/>
              <a:round/>
              <a:headEnd/>
              <a:tailEnd/>
            </a:ln>
          </p:spPr>
          <p:txBody>
            <a:bodyPr>
              <a:prstTxWarp prst="textNoShape">
                <a:avLst/>
              </a:prstTxWarp>
            </a:bodyPr>
            <a:lstStyle/>
            <a:p>
              <a:endParaRPr lang="en-US"/>
            </a:p>
          </p:txBody>
        </p:sp>
        <p:sp>
          <p:nvSpPr>
            <p:cNvPr id="25800" name="Freeform 237"/>
            <p:cNvSpPr>
              <a:spLocks/>
            </p:cNvSpPr>
            <p:nvPr/>
          </p:nvSpPr>
          <p:spPr bwMode="auto">
            <a:xfrm>
              <a:off x="5025" y="2851"/>
              <a:ext cx="17" cy="5"/>
            </a:xfrm>
            <a:custGeom>
              <a:avLst/>
              <a:gdLst>
                <a:gd name="T0" fmla="*/ 0 w 17"/>
                <a:gd name="T1" fmla="*/ 4 h 5"/>
                <a:gd name="T2" fmla="*/ 0 w 17"/>
                <a:gd name="T3" fmla="*/ 3 h 5"/>
                <a:gd name="T4" fmla="*/ 3 w 17"/>
                <a:gd name="T5" fmla="*/ 2 h 5"/>
                <a:gd name="T6" fmla="*/ 5 w 17"/>
                <a:gd name="T7" fmla="*/ 2 h 5"/>
                <a:gd name="T8" fmla="*/ 8 w 17"/>
                <a:gd name="T9" fmla="*/ 2 h 5"/>
                <a:gd name="T10" fmla="*/ 9 w 17"/>
                <a:gd name="T11" fmla="*/ 0 h 5"/>
                <a:gd name="T12" fmla="*/ 13 w 17"/>
                <a:gd name="T13" fmla="*/ 0 h 5"/>
                <a:gd name="T14" fmla="*/ 15 w 17"/>
                <a:gd name="T15" fmla="*/ 0 h 5"/>
                <a:gd name="T16" fmla="*/ 16 w 17"/>
                <a:gd name="T17" fmla="*/ 2 h 5"/>
                <a:gd name="T18" fmla="*/ 15 w 17"/>
                <a:gd name="T19" fmla="*/ 2 h 5"/>
                <a:gd name="T20" fmla="*/ 11 w 17"/>
                <a:gd name="T21" fmla="*/ 2 h 5"/>
                <a:gd name="T22" fmla="*/ 8 w 17"/>
                <a:gd name="T23" fmla="*/ 2 h 5"/>
                <a:gd name="T24" fmla="*/ 5 w 17"/>
                <a:gd name="T25" fmla="*/ 2 h 5"/>
                <a:gd name="T26" fmla="*/ 5 w 17"/>
                <a:gd name="T27" fmla="*/ 3 h 5"/>
                <a:gd name="T28" fmla="*/ 3 w 17"/>
                <a:gd name="T29" fmla="*/ 3 h 5"/>
                <a:gd name="T30" fmla="*/ 0 w 17"/>
                <a:gd name="T31" fmla="*/ 4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5"/>
                <a:gd name="T50" fmla="*/ 17 w 17"/>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5">
                  <a:moveTo>
                    <a:pt x="0" y="4"/>
                  </a:moveTo>
                  <a:lnTo>
                    <a:pt x="0" y="3"/>
                  </a:lnTo>
                  <a:lnTo>
                    <a:pt x="3" y="2"/>
                  </a:lnTo>
                  <a:lnTo>
                    <a:pt x="5" y="2"/>
                  </a:lnTo>
                  <a:lnTo>
                    <a:pt x="8" y="2"/>
                  </a:lnTo>
                  <a:lnTo>
                    <a:pt x="9" y="0"/>
                  </a:lnTo>
                  <a:lnTo>
                    <a:pt x="13" y="0"/>
                  </a:lnTo>
                  <a:lnTo>
                    <a:pt x="15" y="0"/>
                  </a:lnTo>
                  <a:lnTo>
                    <a:pt x="16" y="2"/>
                  </a:lnTo>
                  <a:lnTo>
                    <a:pt x="15" y="2"/>
                  </a:lnTo>
                  <a:lnTo>
                    <a:pt x="11" y="2"/>
                  </a:lnTo>
                  <a:lnTo>
                    <a:pt x="8" y="2"/>
                  </a:lnTo>
                  <a:lnTo>
                    <a:pt x="5" y="2"/>
                  </a:lnTo>
                  <a:lnTo>
                    <a:pt x="5" y="3"/>
                  </a:lnTo>
                  <a:lnTo>
                    <a:pt x="3" y="3"/>
                  </a:lnTo>
                  <a:lnTo>
                    <a:pt x="0" y="4"/>
                  </a:lnTo>
                </a:path>
              </a:pathLst>
            </a:custGeom>
            <a:noFill/>
            <a:ln w="12700" cap="rnd">
              <a:solidFill>
                <a:srgbClr val="000000"/>
              </a:solidFill>
              <a:round/>
              <a:headEnd/>
              <a:tailEnd/>
            </a:ln>
          </p:spPr>
          <p:txBody>
            <a:bodyPr>
              <a:prstTxWarp prst="textNoShape">
                <a:avLst/>
              </a:prstTxWarp>
            </a:bodyPr>
            <a:lstStyle/>
            <a:p>
              <a:endParaRPr lang="en-US"/>
            </a:p>
          </p:txBody>
        </p:sp>
        <p:sp>
          <p:nvSpPr>
            <p:cNvPr id="25801" name="Freeform 238"/>
            <p:cNvSpPr>
              <a:spLocks/>
            </p:cNvSpPr>
            <p:nvPr/>
          </p:nvSpPr>
          <p:spPr bwMode="auto">
            <a:xfrm>
              <a:off x="5043" y="2900"/>
              <a:ext cx="13" cy="5"/>
            </a:xfrm>
            <a:custGeom>
              <a:avLst/>
              <a:gdLst>
                <a:gd name="T0" fmla="*/ 1 w 13"/>
                <a:gd name="T1" fmla="*/ 4 h 5"/>
                <a:gd name="T2" fmla="*/ 0 w 13"/>
                <a:gd name="T3" fmla="*/ 1 h 5"/>
                <a:gd name="T4" fmla="*/ 1 w 13"/>
                <a:gd name="T5" fmla="*/ 1 h 5"/>
                <a:gd name="T6" fmla="*/ 4 w 13"/>
                <a:gd name="T7" fmla="*/ 1 h 5"/>
                <a:gd name="T8" fmla="*/ 5 w 13"/>
                <a:gd name="T9" fmla="*/ 1 h 5"/>
                <a:gd name="T10" fmla="*/ 7 w 13"/>
                <a:gd name="T11" fmla="*/ 1 h 5"/>
                <a:gd name="T12" fmla="*/ 8 w 13"/>
                <a:gd name="T13" fmla="*/ 0 h 5"/>
                <a:gd name="T14" fmla="*/ 11 w 13"/>
                <a:gd name="T15" fmla="*/ 0 h 5"/>
                <a:gd name="T16" fmla="*/ 12 w 13"/>
                <a:gd name="T17" fmla="*/ 0 h 5"/>
                <a:gd name="T18" fmla="*/ 11 w 13"/>
                <a:gd name="T19" fmla="*/ 0 h 5"/>
                <a:gd name="T20" fmla="*/ 8 w 13"/>
                <a:gd name="T21" fmla="*/ 0 h 5"/>
                <a:gd name="T22" fmla="*/ 7 w 13"/>
                <a:gd name="T23" fmla="*/ 1 h 5"/>
                <a:gd name="T24" fmla="*/ 8 w 13"/>
                <a:gd name="T25" fmla="*/ 4 h 5"/>
                <a:gd name="T26" fmla="*/ 7 w 13"/>
                <a:gd name="T27" fmla="*/ 4 h 5"/>
                <a:gd name="T28" fmla="*/ 5 w 13"/>
                <a:gd name="T29" fmla="*/ 1 h 5"/>
                <a:gd name="T30" fmla="*/ 7 w 13"/>
                <a:gd name="T31" fmla="*/ 4 h 5"/>
                <a:gd name="T32" fmla="*/ 5 w 13"/>
                <a:gd name="T33" fmla="*/ 4 h 5"/>
                <a:gd name="T34" fmla="*/ 3 w 13"/>
                <a:gd name="T35" fmla="*/ 4 h 5"/>
                <a:gd name="T36" fmla="*/ 1 w 13"/>
                <a:gd name="T37" fmla="*/ 4 h 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
                <a:gd name="T58" fmla="*/ 0 h 5"/>
                <a:gd name="T59" fmla="*/ 13 w 13"/>
                <a:gd name="T60" fmla="*/ 5 h 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 h="5">
                  <a:moveTo>
                    <a:pt x="1" y="4"/>
                  </a:moveTo>
                  <a:lnTo>
                    <a:pt x="0" y="1"/>
                  </a:lnTo>
                  <a:lnTo>
                    <a:pt x="1" y="1"/>
                  </a:lnTo>
                  <a:lnTo>
                    <a:pt x="4" y="1"/>
                  </a:lnTo>
                  <a:lnTo>
                    <a:pt x="5" y="1"/>
                  </a:lnTo>
                  <a:lnTo>
                    <a:pt x="7" y="1"/>
                  </a:lnTo>
                  <a:lnTo>
                    <a:pt x="8" y="0"/>
                  </a:lnTo>
                  <a:lnTo>
                    <a:pt x="11" y="0"/>
                  </a:lnTo>
                  <a:lnTo>
                    <a:pt x="12" y="0"/>
                  </a:lnTo>
                  <a:lnTo>
                    <a:pt x="11" y="0"/>
                  </a:lnTo>
                  <a:lnTo>
                    <a:pt x="8" y="0"/>
                  </a:lnTo>
                  <a:lnTo>
                    <a:pt x="7" y="1"/>
                  </a:lnTo>
                  <a:lnTo>
                    <a:pt x="8" y="4"/>
                  </a:lnTo>
                  <a:lnTo>
                    <a:pt x="7" y="4"/>
                  </a:lnTo>
                  <a:lnTo>
                    <a:pt x="5" y="1"/>
                  </a:lnTo>
                  <a:lnTo>
                    <a:pt x="7" y="4"/>
                  </a:lnTo>
                  <a:lnTo>
                    <a:pt x="5" y="4"/>
                  </a:lnTo>
                  <a:lnTo>
                    <a:pt x="3" y="4"/>
                  </a:lnTo>
                  <a:lnTo>
                    <a:pt x="1" y="4"/>
                  </a:lnTo>
                </a:path>
              </a:pathLst>
            </a:custGeom>
            <a:solidFill>
              <a:srgbClr val="003333"/>
            </a:solidFill>
            <a:ln w="127000" cap="rnd">
              <a:noFill/>
              <a:round/>
              <a:headEnd/>
              <a:tailEnd/>
            </a:ln>
          </p:spPr>
          <p:txBody>
            <a:bodyPr>
              <a:prstTxWarp prst="textNoShape">
                <a:avLst/>
              </a:prstTxWarp>
            </a:bodyPr>
            <a:lstStyle/>
            <a:p>
              <a:endParaRPr lang="en-US"/>
            </a:p>
          </p:txBody>
        </p:sp>
        <p:sp>
          <p:nvSpPr>
            <p:cNvPr id="25802" name="Freeform 239"/>
            <p:cNvSpPr>
              <a:spLocks/>
            </p:cNvSpPr>
            <p:nvPr/>
          </p:nvSpPr>
          <p:spPr bwMode="auto">
            <a:xfrm>
              <a:off x="5044" y="2903"/>
              <a:ext cx="21" cy="4"/>
            </a:xfrm>
            <a:custGeom>
              <a:avLst/>
              <a:gdLst>
                <a:gd name="T0" fmla="*/ 0 w 21"/>
                <a:gd name="T1" fmla="*/ 3 h 4"/>
                <a:gd name="T2" fmla="*/ 0 w 21"/>
                <a:gd name="T3" fmla="*/ 2 h 4"/>
                <a:gd name="T4" fmla="*/ 3 w 21"/>
                <a:gd name="T5" fmla="*/ 2 h 4"/>
                <a:gd name="T6" fmla="*/ 7 w 21"/>
                <a:gd name="T7" fmla="*/ 2 h 4"/>
                <a:gd name="T8" fmla="*/ 9 w 21"/>
                <a:gd name="T9" fmla="*/ 1 h 4"/>
                <a:gd name="T10" fmla="*/ 12 w 21"/>
                <a:gd name="T11" fmla="*/ 1 h 4"/>
                <a:gd name="T12" fmla="*/ 15 w 21"/>
                <a:gd name="T13" fmla="*/ 0 h 4"/>
                <a:gd name="T14" fmla="*/ 17 w 21"/>
                <a:gd name="T15" fmla="*/ 0 h 4"/>
                <a:gd name="T16" fmla="*/ 20 w 21"/>
                <a:gd name="T17" fmla="*/ 0 h 4"/>
                <a:gd name="T18" fmla="*/ 17 w 21"/>
                <a:gd name="T19" fmla="*/ 0 h 4"/>
                <a:gd name="T20" fmla="*/ 15 w 21"/>
                <a:gd name="T21" fmla="*/ 0 h 4"/>
                <a:gd name="T22" fmla="*/ 12 w 21"/>
                <a:gd name="T23" fmla="*/ 1 h 4"/>
                <a:gd name="T24" fmla="*/ 9 w 21"/>
                <a:gd name="T25" fmla="*/ 1 h 4"/>
                <a:gd name="T26" fmla="*/ 7 w 21"/>
                <a:gd name="T27" fmla="*/ 2 h 4"/>
                <a:gd name="T28" fmla="*/ 7 w 21"/>
                <a:gd name="T29" fmla="*/ 3 h 4"/>
                <a:gd name="T30" fmla="*/ 3 w 21"/>
                <a:gd name="T31" fmla="*/ 3 h 4"/>
                <a:gd name="T32" fmla="*/ 0 w 21"/>
                <a:gd name="T33" fmla="*/ 3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4"/>
                <a:gd name="T53" fmla="*/ 21 w 21"/>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4">
                  <a:moveTo>
                    <a:pt x="0" y="3"/>
                  </a:moveTo>
                  <a:lnTo>
                    <a:pt x="0" y="2"/>
                  </a:lnTo>
                  <a:lnTo>
                    <a:pt x="3" y="2"/>
                  </a:lnTo>
                  <a:lnTo>
                    <a:pt x="7" y="2"/>
                  </a:lnTo>
                  <a:lnTo>
                    <a:pt x="9" y="1"/>
                  </a:lnTo>
                  <a:lnTo>
                    <a:pt x="12" y="1"/>
                  </a:lnTo>
                  <a:lnTo>
                    <a:pt x="15" y="0"/>
                  </a:lnTo>
                  <a:lnTo>
                    <a:pt x="17" y="0"/>
                  </a:lnTo>
                  <a:lnTo>
                    <a:pt x="20" y="0"/>
                  </a:lnTo>
                  <a:lnTo>
                    <a:pt x="17" y="0"/>
                  </a:lnTo>
                  <a:lnTo>
                    <a:pt x="15" y="0"/>
                  </a:lnTo>
                  <a:lnTo>
                    <a:pt x="12" y="1"/>
                  </a:lnTo>
                  <a:lnTo>
                    <a:pt x="9" y="1"/>
                  </a:lnTo>
                  <a:lnTo>
                    <a:pt x="7" y="2"/>
                  </a:lnTo>
                  <a:lnTo>
                    <a:pt x="7" y="3"/>
                  </a:lnTo>
                  <a:lnTo>
                    <a:pt x="3" y="3"/>
                  </a:lnTo>
                  <a:lnTo>
                    <a:pt x="0" y="3"/>
                  </a:lnTo>
                </a:path>
              </a:pathLst>
            </a:custGeom>
            <a:noFill/>
            <a:ln w="12700" cap="rnd">
              <a:solidFill>
                <a:srgbClr val="000000"/>
              </a:solidFill>
              <a:round/>
              <a:headEnd/>
              <a:tailEnd/>
            </a:ln>
          </p:spPr>
          <p:txBody>
            <a:bodyPr>
              <a:prstTxWarp prst="textNoShape">
                <a:avLst/>
              </a:prstTxWarp>
            </a:bodyPr>
            <a:lstStyle/>
            <a:p>
              <a:endParaRPr lang="en-US"/>
            </a:p>
          </p:txBody>
        </p:sp>
        <p:sp>
          <p:nvSpPr>
            <p:cNvPr id="25803" name="Freeform 240"/>
            <p:cNvSpPr>
              <a:spLocks/>
            </p:cNvSpPr>
            <p:nvPr/>
          </p:nvSpPr>
          <p:spPr bwMode="auto">
            <a:xfrm>
              <a:off x="5040" y="2799"/>
              <a:ext cx="49" cy="48"/>
            </a:xfrm>
            <a:custGeom>
              <a:avLst/>
              <a:gdLst>
                <a:gd name="T0" fmla="*/ 0 w 49"/>
                <a:gd name="T1" fmla="*/ 10 h 48"/>
                <a:gd name="T2" fmla="*/ 35 w 49"/>
                <a:gd name="T3" fmla="*/ 0 h 48"/>
                <a:gd name="T4" fmla="*/ 48 w 49"/>
                <a:gd name="T5" fmla="*/ 38 h 48"/>
                <a:gd name="T6" fmla="*/ 13 w 49"/>
                <a:gd name="T7" fmla="*/ 47 h 48"/>
                <a:gd name="T8" fmla="*/ 0 w 49"/>
                <a:gd name="T9" fmla="*/ 10 h 48"/>
                <a:gd name="T10" fmla="*/ 0 60000 65536"/>
                <a:gd name="T11" fmla="*/ 0 60000 65536"/>
                <a:gd name="T12" fmla="*/ 0 60000 65536"/>
                <a:gd name="T13" fmla="*/ 0 60000 65536"/>
                <a:gd name="T14" fmla="*/ 0 60000 65536"/>
                <a:gd name="T15" fmla="*/ 0 w 49"/>
                <a:gd name="T16" fmla="*/ 0 h 48"/>
                <a:gd name="T17" fmla="*/ 49 w 49"/>
                <a:gd name="T18" fmla="*/ 48 h 48"/>
              </a:gdLst>
              <a:ahLst/>
              <a:cxnLst>
                <a:cxn ang="T10">
                  <a:pos x="T0" y="T1"/>
                </a:cxn>
                <a:cxn ang="T11">
                  <a:pos x="T2" y="T3"/>
                </a:cxn>
                <a:cxn ang="T12">
                  <a:pos x="T4" y="T5"/>
                </a:cxn>
                <a:cxn ang="T13">
                  <a:pos x="T6" y="T7"/>
                </a:cxn>
                <a:cxn ang="T14">
                  <a:pos x="T8" y="T9"/>
                </a:cxn>
              </a:cxnLst>
              <a:rect l="T15" t="T16" r="T17" b="T18"/>
              <a:pathLst>
                <a:path w="49" h="48">
                  <a:moveTo>
                    <a:pt x="0" y="10"/>
                  </a:moveTo>
                  <a:lnTo>
                    <a:pt x="35" y="0"/>
                  </a:lnTo>
                  <a:lnTo>
                    <a:pt x="48" y="38"/>
                  </a:lnTo>
                  <a:lnTo>
                    <a:pt x="13" y="47"/>
                  </a:lnTo>
                  <a:lnTo>
                    <a:pt x="0" y="10"/>
                  </a:lnTo>
                </a:path>
              </a:pathLst>
            </a:custGeom>
            <a:solidFill>
              <a:srgbClr val="B3801A"/>
            </a:solidFill>
            <a:ln w="127000" cap="rnd">
              <a:noFill/>
              <a:round/>
              <a:headEnd/>
              <a:tailEnd/>
            </a:ln>
          </p:spPr>
          <p:txBody>
            <a:bodyPr>
              <a:prstTxWarp prst="textNoShape">
                <a:avLst/>
              </a:prstTxWarp>
            </a:bodyPr>
            <a:lstStyle/>
            <a:p>
              <a:endParaRPr lang="en-US"/>
            </a:p>
          </p:txBody>
        </p:sp>
        <p:sp>
          <p:nvSpPr>
            <p:cNvPr id="25804" name="Freeform 241"/>
            <p:cNvSpPr>
              <a:spLocks/>
            </p:cNvSpPr>
            <p:nvPr/>
          </p:nvSpPr>
          <p:spPr bwMode="auto">
            <a:xfrm>
              <a:off x="5040" y="2799"/>
              <a:ext cx="58" cy="51"/>
            </a:xfrm>
            <a:custGeom>
              <a:avLst/>
              <a:gdLst>
                <a:gd name="T0" fmla="*/ 0 w 58"/>
                <a:gd name="T1" fmla="*/ 10 h 51"/>
                <a:gd name="T2" fmla="*/ 40 w 58"/>
                <a:gd name="T3" fmla="*/ 0 h 51"/>
                <a:gd name="T4" fmla="*/ 57 w 58"/>
                <a:gd name="T5" fmla="*/ 40 h 51"/>
                <a:gd name="T6" fmla="*/ 15 w 58"/>
                <a:gd name="T7" fmla="*/ 50 h 51"/>
                <a:gd name="T8" fmla="*/ 0 w 58"/>
                <a:gd name="T9" fmla="*/ 10 h 51"/>
                <a:gd name="T10" fmla="*/ 0 60000 65536"/>
                <a:gd name="T11" fmla="*/ 0 60000 65536"/>
                <a:gd name="T12" fmla="*/ 0 60000 65536"/>
                <a:gd name="T13" fmla="*/ 0 60000 65536"/>
                <a:gd name="T14" fmla="*/ 0 60000 65536"/>
                <a:gd name="T15" fmla="*/ 0 w 58"/>
                <a:gd name="T16" fmla="*/ 0 h 51"/>
                <a:gd name="T17" fmla="*/ 58 w 58"/>
                <a:gd name="T18" fmla="*/ 51 h 51"/>
              </a:gdLst>
              <a:ahLst/>
              <a:cxnLst>
                <a:cxn ang="T10">
                  <a:pos x="T0" y="T1"/>
                </a:cxn>
                <a:cxn ang="T11">
                  <a:pos x="T2" y="T3"/>
                </a:cxn>
                <a:cxn ang="T12">
                  <a:pos x="T4" y="T5"/>
                </a:cxn>
                <a:cxn ang="T13">
                  <a:pos x="T6" y="T7"/>
                </a:cxn>
                <a:cxn ang="T14">
                  <a:pos x="T8" y="T9"/>
                </a:cxn>
              </a:cxnLst>
              <a:rect l="T15" t="T16" r="T17" b="T18"/>
              <a:pathLst>
                <a:path w="58" h="51">
                  <a:moveTo>
                    <a:pt x="0" y="10"/>
                  </a:moveTo>
                  <a:lnTo>
                    <a:pt x="40" y="0"/>
                  </a:lnTo>
                  <a:lnTo>
                    <a:pt x="57" y="40"/>
                  </a:lnTo>
                  <a:lnTo>
                    <a:pt x="15" y="50"/>
                  </a:lnTo>
                  <a:lnTo>
                    <a:pt x="0" y="10"/>
                  </a:lnTo>
                </a:path>
              </a:pathLst>
            </a:custGeom>
            <a:noFill/>
            <a:ln w="12700" cap="rnd">
              <a:solidFill>
                <a:srgbClr val="000000"/>
              </a:solidFill>
              <a:round/>
              <a:headEnd/>
              <a:tailEnd/>
            </a:ln>
          </p:spPr>
          <p:txBody>
            <a:bodyPr>
              <a:prstTxWarp prst="textNoShape">
                <a:avLst/>
              </a:prstTxWarp>
            </a:bodyPr>
            <a:lstStyle/>
            <a:p>
              <a:endParaRPr lang="en-US"/>
            </a:p>
          </p:txBody>
        </p:sp>
        <p:sp>
          <p:nvSpPr>
            <p:cNvPr id="25805" name="Freeform 242"/>
            <p:cNvSpPr>
              <a:spLocks/>
            </p:cNvSpPr>
            <p:nvPr/>
          </p:nvSpPr>
          <p:spPr bwMode="auto">
            <a:xfrm>
              <a:off x="5097" y="2789"/>
              <a:ext cx="43" cy="43"/>
            </a:xfrm>
            <a:custGeom>
              <a:avLst/>
              <a:gdLst>
                <a:gd name="T0" fmla="*/ 0 w 43"/>
                <a:gd name="T1" fmla="*/ 6 h 43"/>
                <a:gd name="T2" fmla="*/ 15 w 43"/>
                <a:gd name="T3" fmla="*/ 42 h 43"/>
                <a:gd name="T4" fmla="*/ 42 w 43"/>
                <a:gd name="T5" fmla="*/ 36 h 43"/>
                <a:gd name="T6" fmla="*/ 30 w 43"/>
                <a:gd name="T7" fmla="*/ 0 h 43"/>
                <a:gd name="T8" fmla="*/ 28 w 43"/>
                <a:gd name="T9" fmla="*/ 0 h 43"/>
                <a:gd name="T10" fmla="*/ 26 w 43"/>
                <a:gd name="T11" fmla="*/ 1 h 43"/>
                <a:gd name="T12" fmla="*/ 23 w 43"/>
                <a:gd name="T13" fmla="*/ 1 h 43"/>
                <a:gd name="T14" fmla="*/ 22 w 43"/>
                <a:gd name="T15" fmla="*/ 1 h 43"/>
                <a:gd name="T16" fmla="*/ 19 w 43"/>
                <a:gd name="T17" fmla="*/ 1 h 43"/>
                <a:gd name="T18" fmla="*/ 18 w 43"/>
                <a:gd name="T19" fmla="*/ 1 h 43"/>
                <a:gd name="T20" fmla="*/ 15 w 43"/>
                <a:gd name="T21" fmla="*/ 1 h 43"/>
                <a:gd name="T22" fmla="*/ 12 w 43"/>
                <a:gd name="T23" fmla="*/ 1 h 43"/>
                <a:gd name="T24" fmla="*/ 8 w 43"/>
                <a:gd name="T25" fmla="*/ 4 h 43"/>
                <a:gd name="T26" fmla="*/ 7 w 43"/>
                <a:gd name="T27" fmla="*/ 4 h 43"/>
                <a:gd name="T28" fmla="*/ 3 w 43"/>
                <a:gd name="T29" fmla="*/ 4 h 43"/>
                <a:gd name="T30" fmla="*/ 0 w 43"/>
                <a:gd name="T31" fmla="*/ 6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
                <a:gd name="T49" fmla="*/ 0 h 43"/>
                <a:gd name="T50" fmla="*/ 43 w 43"/>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 h="43">
                  <a:moveTo>
                    <a:pt x="0" y="6"/>
                  </a:moveTo>
                  <a:lnTo>
                    <a:pt x="15" y="42"/>
                  </a:lnTo>
                  <a:lnTo>
                    <a:pt x="42" y="36"/>
                  </a:lnTo>
                  <a:lnTo>
                    <a:pt x="30" y="0"/>
                  </a:lnTo>
                  <a:lnTo>
                    <a:pt x="28" y="0"/>
                  </a:lnTo>
                  <a:lnTo>
                    <a:pt x="26" y="1"/>
                  </a:lnTo>
                  <a:lnTo>
                    <a:pt x="23" y="1"/>
                  </a:lnTo>
                  <a:lnTo>
                    <a:pt x="22" y="1"/>
                  </a:lnTo>
                  <a:lnTo>
                    <a:pt x="19" y="1"/>
                  </a:lnTo>
                  <a:lnTo>
                    <a:pt x="18" y="1"/>
                  </a:lnTo>
                  <a:lnTo>
                    <a:pt x="15" y="1"/>
                  </a:lnTo>
                  <a:lnTo>
                    <a:pt x="12" y="1"/>
                  </a:lnTo>
                  <a:lnTo>
                    <a:pt x="8" y="4"/>
                  </a:lnTo>
                  <a:lnTo>
                    <a:pt x="7" y="4"/>
                  </a:lnTo>
                  <a:lnTo>
                    <a:pt x="3" y="4"/>
                  </a:lnTo>
                  <a:lnTo>
                    <a:pt x="0" y="6"/>
                  </a:lnTo>
                </a:path>
              </a:pathLst>
            </a:custGeom>
            <a:solidFill>
              <a:srgbClr val="B3801A"/>
            </a:solidFill>
            <a:ln w="127000" cap="rnd">
              <a:noFill/>
              <a:round/>
              <a:headEnd/>
              <a:tailEnd/>
            </a:ln>
          </p:spPr>
          <p:txBody>
            <a:bodyPr>
              <a:prstTxWarp prst="textNoShape">
                <a:avLst/>
              </a:prstTxWarp>
            </a:bodyPr>
            <a:lstStyle/>
            <a:p>
              <a:endParaRPr lang="en-US"/>
            </a:p>
          </p:txBody>
        </p:sp>
        <p:sp>
          <p:nvSpPr>
            <p:cNvPr id="25806" name="Freeform 243"/>
            <p:cNvSpPr>
              <a:spLocks/>
            </p:cNvSpPr>
            <p:nvPr/>
          </p:nvSpPr>
          <p:spPr bwMode="auto">
            <a:xfrm>
              <a:off x="5097" y="2786"/>
              <a:ext cx="51" cy="51"/>
            </a:xfrm>
            <a:custGeom>
              <a:avLst/>
              <a:gdLst>
                <a:gd name="T0" fmla="*/ 0 w 51"/>
                <a:gd name="T1" fmla="*/ 7 h 51"/>
                <a:gd name="T2" fmla="*/ 14 w 51"/>
                <a:gd name="T3" fmla="*/ 50 h 51"/>
                <a:gd name="T4" fmla="*/ 50 w 51"/>
                <a:gd name="T5" fmla="*/ 42 h 51"/>
                <a:gd name="T6" fmla="*/ 35 w 51"/>
                <a:gd name="T7" fmla="*/ 0 h 51"/>
                <a:gd name="T8" fmla="*/ 32 w 51"/>
                <a:gd name="T9" fmla="*/ 1 h 51"/>
                <a:gd name="T10" fmla="*/ 30 w 51"/>
                <a:gd name="T11" fmla="*/ 1 h 51"/>
                <a:gd name="T12" fmla="*/ 27 w 51"/>
                <a:gd name="T13" fmla="*/ 1 h 51"/>
                <a:gd name="T14" fmla="*/ 24 w 51"/>
                <a:gd name="T15" fmla="*/ 3 h 51"/>
                <a:gd name="T16" fmla="*/ 22 w 51"/>
                <a:gd name="T17" fmla="*/ 3 h 51"/>
                <a:gd name="T18" fmla="*/ 19 w 51"/>
                <a:gd name="T19" fmla="*/ 4 h 51"/>
                <a:gd name="T20" fmla="*/ 12 w 51"/>
                <a:gd name="T21" fmla="*/ 4 h 51"/>
                <a:gd name="T22" fmla="*/ 9 w 51"/>
                <a:gd name="T23" fmla="*/ 5 h 51"/>
                <a:gd name="T24" fmla="*/ 9 w 51"/>
                <a:gd name="T25" fmla="*/ 6 h 51"/>
                <a:gd name="T26" fmla="*/ 3 w 51"/>
                <a:gd name="T27" fmla="*/ 7 h 51"/>
                <a:gd name="T28" fmla="*/ 0 w 51"/>
                <a:gd name="T29" fmla="*/ 7 h 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51"/>
                <a:gd name="T47" fmla="*/ 51 w 51"/>
                <a:gd name="T48" fmla="*/ 51 h 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51">
                  <a:moveTo>
                    <a:pt x="0" y="7"/>
                  </a:moveTo>
                  <a:lnTo>
                    <a:pt x="14" y="50"/>
                  </a:lnTo>
                  <a:lnTo>
                    <a:pt x="50" y="42"/>
                  </a:lnTo>
                  <a:lnTo>
                    <a:pt x="35" y="0"/>
                  </a:lnTo>
                  <a:lnTo>
                    <a:pt x="32" y="1"/>
                  </a:lnTo>
                  <a:lnTo>
                    <a:pt x="30" y="1"/>
                  </a:lnTo>
                  <a:lnTo>
                    <a:pt x="27" y="1"/>
                  </a:lnTo>
                  <a:lnTo>
                    <a:pt x="24" y="3"/>
                  </a:lnTo>
                  <a:lnTo>
                    <a:pt x="22" y="3"/>
                  </a:lnTo>
                  <a:lnTo>
                    <a:pt x="19" y="4"/>
                  </a:lnTo>
                  <a:lnTo>
                    <a:pt x="12" y="4"/>
                  </a:lnTo>
                  <a:lnTo>
                    <a:pt x="9" y="5"/>
                  </a:lnTo>
                  <a:lnTo>
                    <a:pt x="9" y="6"/>
                  </a:lnTo>
                  <a:lnTo>
                    <a:pt x="3" y="7"/>
                  </a:lnTo>
                  <a:lnTo>
                    <a:pt x="0" y="7"/>
                  </a:lnTo>
                </a:path>
              </a:pathLst>
            </a:custGeom>
            <a:noFill/>
            <a:ln w="12700" cap="rnd">
              <a:solidFill>
                <a:srgbClr val="000000"/>
              </a:solidFill>
              <a:round/>
              <a:headEnd/>
              <a:tailEnd/>
            </a:ln>
          </p:spPr>
          <p:txBody>
            <a:bodyPr>
              <a:prstTxWarp prst="textNoShape">
                <a:avLst/>
              </a:prstTxWarp>
            </a:bodyPr>
            <a:lstStyle/>
            <a:p>
              <a:endParaRPr lang="en-US"/>
            </a:p>
          </p:txBody>
        </p:sp>
        <p:sp>
          <p:nvSpPr>
            <p:cNvPr id="25807" name="Freeform 244"/>
            <p:cNvSpPr>
              <a:spLocks/>
            </p:cNvSpPr>
            <p:nvPr/>
          </p:nvSpPr>
          <p:spPr bwMode="auto">
            <a:xfrm>
              <a:off x="5140" y="2784"/>
              <a:ext cx="36" cy="41"/>
            </a:xfrm>
            <a:custGeom>
              <a:avLst/>
              <a:gdLst>
                <a:gd name="T0" fmla="*/ 23 w 36"/>
                <a:gd name="T1" fmla="*/ 2 h 41"/>
                <a:gd name="T2" fmla="*/ 35 w 36"/>
                <a:gd name="T3" fmla="*/ 39 h 41"/>
                <a:gd name="T4" fmla="*/ 31 w 36"/>
                <a:gd name="T5" fmla="*/ 38 h 41"/>
                <a:gd name="T6" fmla="*/ 28 w 36"/>
                <a:gd name="T7" fmla="*/ 38 h 41"/>
                <a:gd name="T8" fmla="*/ 24 w 36"/>
                <a:gd name="T9" fmla="*/ 39 h 41"/>
                <a:gd name="T10" fmla="*/ 23 w 36"/>
                <a:gd name="T11" fmla="*/ 39 h 41"/>
                <a:gd name="T12" fmla="*/ 18 w 36"/>
                <a:gd name="T13" fmla="*/ 40 h 41"/>
                <a:gd name="T14" fmla="*/ 15 w 36"/>
                <a:gd name="T15" fmla="*/ 40 h 41"/>
                <a:gd name="T16" fmla="*/ 0 w 36"/>
                <a:gd name="T17" fmla="*/ 2 h 41"/>
                <a:gd name="T18" fmla="*/ 3 w 36"/>
                <a:gd name="T19" fmla="*/ 2 h 41"/>
                <a:gd name="T20" fmla="*/ 4 w 36"/>
                <a:gd name="T21" fmla="*/ 2 h 41"/>
                <a:gd name="T22" fmla="*/ 5 w 36"/>
                <a:gd name="T23" fmla="*/ 2 h 41"/>
                <a:gd name="T24" fmla="*/ 11 w 36"/>
                <a:gd name="T25" fmla="*/ 1 h 41"/>
                <a:gd name="T26" fmla="*/ 13 w 36"/>
                <a:gd name="T27" fmla="*/ 0 h 41"/>
                <a:gd name="T28" fmla="*/ 19 w 36"/>
                <a:gd name="T29" fmla="*/ 1 h 41"/>
                <a:gd name="T30" fmla="*/ 20 w 36"/>
                <a:gd name="T31" fmla="*/ 1 h 41"/>
                <a:gd name="T32" fmla="*/ 23 w 36"/>
                <a:gd name="T33" fmla="*/ 2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41"/>
                <a:gd name="T53" fmla="*/ 36 w 36"/>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41">
                  <a:moveTo>
                    <a:pt x="23" y="2"/>
                  </a:moveTo>
                  <a:lnTo>
                    <a:pt x="35" y="39"/>
                  </a:lnTo>
                  <a:lnTo>
                    <a:pt x="31" y="38"/>
                  </a:lnTo>
                  <a:lnTo>
                    <a:pt x="28" y="38"/>
                  </a:lnTo>
                  <a:lnTo>
                    <a:pt x="24" y="39"/>
                  </a:lnTo>
                  <a:lnTo>
                    <a:pt x="23" y="39"/>
                  </a:lnTo>
                  <a:lnTo>
                    <a:pt x="18" y="40"/>
                  </a:lnTo>
                  <a:lnTo>
                    <a:pt x="15" y="40"/>
                  </a:lnTo>
                  <a:lnTo>
                    <a:pt x="0" y="2"/>
                  </a:lnTo>
                  <a:lnTo>
                    <a:pt x="3" y="2"/>
                  </a:lnTo>
                  <a:lnTo>
                    <a:pt x="4" y="2"/>
                  </a:lnTo>
                  <a:lnTo>
                    <a:pt x="5" y="2"/>
                  </a:lnTo>
                  <a:lnTo>
                    <a:pt x="11" y="1"/>
                  </a:lnTo>
                  <a:lnTo>
                    <a:pt x="13" y="0"/>
                  </a:lnTo>
                  <a:lnTo>
                    <a:pt x="19" y="1"/>
                  </a:lnTo>
                  <a:lnTo>
                    <a:pt x="20" y="1"/>
                  </a:lnTo>
                  <a:lnTo>
                    <a:pt x="23" y="2"/>
                  </a:lnTo>
                </a:path>
              </a:pathLst>
            </a:custGeom>
            <a:solidFill>
              <a:srgbClr val="B3801A"/>
            </a:solidFill>
            <a:ln w="127000" cap="rnd">
              <a:noFill/>
              <a:round/>
              <a:headEnd/>
              <a:tailEnd/>
            </a:ln>
          </p:spPr>
          <p:txBody>
            <a:bodyPr>
              <a:prstTxWarp prst="textNoShape">
                <a:avLst/>
              </a:prstTxWarp>
            </a:bodyPr>
            <a:lstStyle/>
            <a:p>
              <a:endParaRPr lang="en-US"/>
            </a:p>
          </p:txBody>
        </p:sp>
        <p:sp>
          <p:nvSpPr>
            <p:cNvPr id="25808" name="Freeform 245"/>
            <p:cNvSpPr>
              <a:spLocks/>
            </p:cNvSpPr>
            <p:nvPr/>
          </p:nvSpPr>
          <p:spPr bwMode="auto">
            <a:xfrm>
              <a:off x="5140" y="2783"/>
              <a:ext cx="45" cy="46"/>
            </a:xfrm>
            <a:custGeom>
              <a:avLst/>
              <a:gdLst>
                <a:gd name="T0" fmla="*/ 32 w 45"/>
                <a:gd name="T1" fmla="*/ 2 h 46"/>
                <a:gd name="T2" fmla="*/ 44 w 45"/>
                <a:gd name="T3" fmla="*/ 44 h 46"/>
                <a:gd name="T4" fmla="*/ 44 w 45"/>
                <a:gd name="T5" fmla="*/ 42 h 46"/>
                <a:gd name="T6" fmla="*/ 41 w 45"/>
                <a:gd name="T7" fmla="*/ 43 h 46"/>
                <a:gd name="T8" fmla="*/ 39 w 45"/>
                <a:gd name="T9" fmla="*/ 43 h 46"/>
                <a:gd name="T10" fmla="*/ 35 w 45"/>
                <a:gd name="T11" fmla="*/ 43 h 46"/>
                <a:gd name="T12" fmla="*/ 31 w 45"/>
                <a:gd name="T13" fmla="*/ 44 h 46"/>
                <a:gd name="T14" fmla="*/ 24 w 45"/>
                <a:gd name="T15" fmla="*/ 44 h 46"/>
                <a:gd name="T16" fmla="*/ 19 w 45"/>
                <a:gd name="T17" fmla="*/ 45 h 46"/>
                <a:gd name="T18" fmla="*/ 13 w 45"/>
                <a:gd name="T19" fmla="*/ 45 h 46"/>
                <a:gd name="T20" fmla="*/ 0 w 45"/>
                <a:gd name="T21" fmla="*/ 2 h 46"/>
                <a:gd name="T22" fmla="*/ 3 w 45"/>
                <a:gd name="T23" fmla="*/ 2 h 46"/>
                <a:gd name="T24" fmla="*/ 5 w 45"/>
                <a:gd name="T25" fmla="*/ 2 h 46"/>
                <a:gd name="T26" fmla="*/ 8 w 45"/>
                <a:gd name="T27" fmla="*/ 2 h 46"/>
                <a:gd name="T28" fmla="*/ 13 w 45"/>
                <a:gd name="T29" fmla="*/ 1 h 46"/>
                <a:gd name="T30" fmla="*/ 19 w 45"/>
                <a:gd name="T31" fmla="*/ 1 h 46"/>
                <a:gd name="T32" fmla="*/ 21 w 45"/>
                <a:gd name="T33" fmla="*/ 0 h 46"/>
                <a:gd name="T34" fmla="*/ 28 w 45"/>
                <a:gd name="T35" fmla="*/ 2 h 46"/>
                <a:gd name="T36" fmla="*/ 32 w 45"/>
                <a:gd name="T37" fmla="*/ 2 h 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
                <a:gd name="T58" fmla="*/ 0 h 46"/>
                <a:gd name="T59" fmla="*/ 45 w 45"/>
                <a:gd name="T60" fmla="*/ 46 h 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 h="46">
                  <a:moveTo>
                    <a:pt x="32" y="2"/>
                  </a:moveTo>
                  <a:lnTo>
                    <a:pt x="44" y="44"/>
                  </a:lnTo>
                  <a:lnTo>
                    <a:pt x="44" y="42"/>
                  </a:lnTo>
                  <a:lnTo>
                    <a:pt x="41" y="43"/>
                  </a:lnTo>
                  <a:lnTo>
                    <a:pt x="39" y="43"/>
                  </a:lnTo>
                  <a:lnTo>
                    <a:pt x="35" y="43"/>
                  </a:lnTo>
                  <a:lnTo>
                    <a:pt x="31" y="44"/>
                  </a:lnTo>
                  <a:lnTo>
                    <a:pt x="24" y="44"/>
                  </a:lnTo>
                  <a:lnTo>
                    <a:pt x="19" y="45"/>
                  </a:lnTo>
                  <a:lnTo>
                    <a:pt x="13" y="45"/>
                  </a:lnTo>
                  <a:lnTo>
                    <a:pt x="0" y="2"/>
                  </a:lnTo>
                  <a:lnTo>
                    <a:pt x="3" y="2"/>
                  </a:lnTo>
                  <a:lnTo>
                    <a:pt x="5" y="2"/>
                  </a:lnTo>
                  <a:lnTo>
                    <a:pt x="8" y="2"/>
                  </a:lnTo>
                  <a:lnTo>
                    <a:pt x="13" y="1"/>
                  </a:lnTo>
                  <a:lnTo>
                    <a:pt x="19" y="1"/>
                  </a:lnTo>
                  <a:lnTo>
                    <a:pt x="21" y="0"/>
                  </a:lnTo>
                  <a:lnTo>
                    <a:pt x="28" y="2"/>
                  </a:lnTo>
                  <a:lnTo>
                    <a:pt x="32" y="2"/>
                  </a:lnTo>
                </a:path>
              </a:pathLst>
            </a:custGeom>
            <a:noFill/>
            <a:ln w="12700" cap="rnd">
              <a:solidFill>
                <a:srgbClr val="000000"/>
              </a:solidFill>
              <a:round/>
              <a:headEnd/>
              <a:tailEnd/>
            </a:ln>
          </p:spPr>
          <p:txBody>
            <a:bodyPr>
              <a:prstTxWarp prst="textNoShape">
                <a:avLst/>
              </a:prstTxWarp>
            </a:bodyPr>
            <a:lstStyle/>
            <a:p>
              <a:endParaRPr lang="en-US"/>
            </a:p>
          </p:txBody>
        </p:sp>
        <p:sp>
          <p:nvSpPr>
            <p:cNvPr id="25809" name="Freeform 246"/>
            <p:cNvSpPr>
              <a:spLocks/>
            </p:cNvSpPr>
            <p:nvPr/>
          </p:nvSpPr>
          <p:spPr bwMode="auto">
            <a:xfrm>
              <a:off x="5049" y="2804"/>
              <a:ext cx="35" cy="38"/>
            </a:xfrm>
            <a:custGeom>
              <a:avLst/>
              <a:gdLst>
                <a:gd name="T0" fmla="*/ 0 w 35"/>
                <a:gd name="T1" fmla="*/ 7 h 38"/>
                <a:gd name="T2" fmla="*/ 22 w 35"/>
                <a:gd name="T3" fmla="*/ 0 h 38"/>
                <a:gd name="T4" fmla="*/ 34 w 35"/>
                <a:gd name="T5" fmla="*/ 31 h 38"/>
                <a:gd name="T6" fmla="*/ 11 w 35"/>
                <a:gd name="T7" fmla="*/ 37 h 38"/>
                <a:gd name="T8" fmla="*/ 0 w 35"/>
                <a:gd name="T9" fmla="*/ 7 h 38"/>
                <a:gd name="T10" fmla="*/ 0 60000 65536"/>
                <a:gd name="T11" fmla="*/ 0 60000 65536"/>
                <a:gd name="T12" fmla="*/ 0 60000 65536"/>
                <a:gd name="T13" fmla="*/ 0 60000 65536"/>
                <a:gd name="T14" fmla="*/ 0 60000 65536"/>
                <a:gd name="T15" fmla="*/ 0 w 35"/>
                <a:gd name="T16" fmla="*/ 0 h 38"/>
                <a:gd name="T17" fmla="*/ 35 w 35"/>
                <a:gd name="T18" fmla="*/ 38 h 38"/>
              </a:gdLst>
              <a:ahLst/>
              <a:cxnLst>
                <a:cxn ang="T10">
                  <a:pos x="T0" y="T1"/>
                </a:cxn>
                <a:cxn ang="T11">
                  <a:pos x="T2" y="T3"/>
                </a:cxn>
                <a:cxn ang="T12">
                  <a:pos x="T4" y="T5"/>
                </a:cxn>
                <a:cxn ang="T13">
                  <a:pos x="T6" y="T7"/>
                </a:cxn>
                <a:cxn ang="T14">
                  <a:pos x="T8" y="T9"/>
                </a:cxn>
              </a:cxnLst>
              <a:rect l="T15" t="T16" r="T17" b="T18"/>
              <a:pathLst>
                <a:path w="35" h="38">
                  <a:moveTo>
                    <a:pt x="0" y="7"/>
                  </a:moveTo>
                  <a:lnTo>
                    <a:pt x="22" y="0"/>
                  </a:lnTo>
                  <a:lnTo>
                    <a:pt x="34" y="31"/>
                  </a:lnTo>
                  <a:lnTo>
                    <a:pt x="11" y="37"/>
                  </a:lnTo>
                  <a:lnTo>
                    <a:pt x="0" y="7"/>
                  </a:lnTo>
                </a:path>
              </a:pathLst>
            </a:custGeom>
            <a:solidFill>
              <a:srgbClr val="330000"/>
            </a:solidFill>
            <a:ln w="127000" cap="rnd">
              <a:noFill/>
              <a:round/>
              <a:headEnd/>
              <a:tailEnd/>
            </a:ln>
          </p:spPr>
          <p:txBody>
            <a:bodyPr>
              <a:prstTxWarp prst="textNoShape">
                <a:avLst/>
              </a:prstTxWarp>
            </a:bodyPr>
            <a:lstStyle/>
            <a:p>
              <a:endParaRPr lang="en-US"/>
            </a:p>
          </p:txBody>
        </p:sp>
        <p:sp>
          <p:nvSpPr>
            <p:cNvPr id="25810" name="Freeform 247"/>
            <p:cNvSpPr>
              <a:spLocks/>
            </p:cNvSpPr>
            <p:nvPr/>
          </p:nvSpPr>
          <p:spPr bwMode="auto">
            <a:xfrm>
              <a:off x="5049" y="2804"/>
              <a:ext cx="44" cy="42"/>
            </a:xfrm>
            <a:custGeom>
              <a:avLst/>
              <a:gdLst>
                <a:gd name="T0" fmla="*/ 0 w 44"/>
                <a:gd name="T1" fmla="*/ 8 h 42"/>
                <a:gd name="T2" fmla="*/ 30 w 44"/>
                <a:gd name="T3" fmla="*/ 0 h 42"/>
                <a:gd name="T4" fmla="*/ 43 w 44"/>
                <a:gd name="T5" fmla="*/ 34 h 42"/>
                <a:gd name="T6" fmla="*/ 11 w 44"/>
                <a:gd name="T7" fmla="*/ 41 h 42"/>
                <a:gd name="T8" fmla="*/ 0 w 44"/>
                <a:gd name="T9" fmla="*/ 8 h 42"/>
                <a:gd name="T10" fmla="*/ 0 60000 65536"/>
                <a:gd name="T11" fmla="*/ 0 60000 65536"/>
                <a:gd name="T12" fmla="*/ 0 60000 65536"/>
                <a:gd name="T13" fmla="*/ 0 60000 65536"/>
                <a:gd name="T14" fmla="*/ 0 60000 65536"/>
                <a:gd name="T15" fmla="*/ 0 w 44"/>
                <a:gd name="T16" fmla="*/ 0 h 42"/>
                <a:gd name="T17" fmla="*/ 44 w 44"/>
                <a:gd name="T18" fmla="*/ 42 h 42"/>
              </a:gdLst>
              <a:ahLst/>
              <a:cxnLst>
                <a:cxn ang="T10">
                  <a:pos x="T0" y="T1"/>
                </a:cxn>
                <a:cxn ang="T11">
                  <a:pos x="T2" y="T3"/>
                </a:cxn>
                <a:cxn ang="T12">
                  <a:pos x="T4" y="T5"/>
                </a:cxn>
                <a:cxn ang="T13">
                  <a:pos x="T6" y="T7"/>
                </a:cxn>
                <a:cxn ang="T14">
                  <a:pos x="T8" y="T9"/>
                </a:cxn>
              </a:cxnLst>
              <a:rect l="T15" t="T16" r="T17" b="T18"/>
              <a:pathLst>
                <a:path w="44" h="42">
                  <a:moveTo>
                    <a:pt x="0" y="8"/>
                  </a:moveTo>
                  <a:lnTo>
                    <a:pt x="30" y="0"/>
                  </a:lnTo>
                  <a:lnTo>
                    <a:pt x="43" y="34"/>
                  </a:lnTo>
                  <a:lnTo>
                    <a:pt x="11" y="41"/>
                  </a:lnTo>
                  <a:lnTo>
                    <a:pt x="0" y="8"/>
                  </a:lnTo>
                </a:path>
              </a:pathLst>
            </a:custGeom>
            <a:noFill/>
            <a:ln w="12700" cap="rnd">
              <a:solidFill>
                <a:srgbClr val="000000"/>
              </a:solidFill>
              <a:round/>
              <a:headEnd/>
              <a:tailEnd/>
            </a:ln>
          </p:spPr>
          <p:txBody>
            <a:bodyPr>
              <a:prstTxWarp prst="textNoShape">
                <a:avLst/>
              </a:prstTxWarp>
            </a:bodyPr>
            <a:lstStyle/>
            <a:p>
              <a:endParaRPr lang="en-US"/>
            </a:p>
          </p:txBody>
        </p:sp>
        <p:sp>
          <p:nvSpPr>
            <p:cNvPr id="25811" name="Freeform 248"/>
            <p:cNvSpPr>
              <a:spLocks/>
            </p:cNvSpPr>
            <p:nvPr/>
          </p:nvSpPr>
          <p:spPr bwMode="auto">
            <a:xfrm>
              <a:off x="5105" y="2792"/>
              <a:ext cx="29" cy="38"/>
            </a:xfrm>
            <a:custGeom>
              <a:avLst/>
              <a:gdLst>
                <a:gd name="T0" fmla="*/ 0 w 29"/>
                <a:gd name="T1" fmla="*/ 5 h 38"/>
                <a:gd name="T2" fmla="*/ 0 w 29"/>
                <a:gd name="T3" fmla="*/ 5 h 38"/>
                <a:gd name="T4" fmla="*/ 3 w 29"/>
                <a:gd name="T5" fmla="*/ 5 h 38"/>
                <a:gd name="T6" fmla="*/ 3 w 29"/>
                <a:gd name="T7" fmla="*/ 3 h 38"/>
                <a:gd name="T8" fmla="*/ 4 w 29"/>
                <a:gd name="T9" fmla="*/ 3 h 38"/>
                <a:gd name="T10" fmla="*/ 9 w 29"/>
                <a:gd name="T11" fmla="*/ 2 h 38"/>
                <a:gd name="T12" fmla="*/ 12 w 29"/>
                <a:gd name="T13" fmla="*/ 1 h 38"/>
                <a:gd name="T14" fmla="*/ 15 w 29"/>
                <a:gd name="T15" fmla="*/ 0 h 38"/>
                <a:gd name="T16" fmla="*/ 16 w 29"/>
                <a:gd name="T17" fmla="*/ 0 h 38"/>
                <a:gd name="T18" fmla="*/ 28 w 29"/>
                <a:gd name="T19" fmla="*/ 32 h 38"/>
                <a:gd name="T20" fmla="*/ 12 w 29"/>
                <a:gd name="T21" fmla="*/ 37 h 38"/>
                <a:gd name="T22" fmla="*/ 0 w 29"/>
                <a:gd name="T23" fmla="*/ 5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
                <a:gd name="T37" fmla="*/ 0 h 38"/>
                <a:gd name="T38" fmla="*/ 29 w 29"/>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 h="38">
                  <a:moveTo>
                    <a:pt x="0" y="5"/>
                  </a:moveTo>
                  <a:lnTo>
                    <a:pt x="0" y="5"/>
                  </a:lnTo>
                  <a:lnTo>
                    <a:pt x="3" y="5"/>
                  </a:lnTo>
                  <a:lnTo>
                    <a:pt x="3" y="3"/>
                  </a:lnTo>
                  <a:lnTo>
                    <a:pt x="4" y="3"/>
                  </a:lnTo>
                  <a:lnTo>
                    <a:pt x="9" y="2"/>
                  </a:lnTo>
                  <a:lnTo>
                    <a:pt x="12" y="1"/>
                  </a:lnTo>
                  <a:lnTo>
                    <a:pt x="15" y="0"/>
                  </a:lnTo>
                  <a:lnTo>
                    <a:pt x="16" y="0"/>
                  </a:lnTo>
                  <a:lnTo>
                    <a:pt x="28" y="32"/>
                  </a:lnTo>
                  <a:lnTo>
                    <a:pt x="12" y="37"/>
                  </a:lnTo>
                  <a:lnTo>
                    <a:pt x="0" y="5"/>
                  </a:lnTo>
                </a:path>
              </a:pathLst>
            </a:custGeom>
            <a:solidFill>
              <a:srgbClr val="330000"/>
            </a:solidFill>
            <a:ln w="127000" cap="rnd">
              <a:noFill/>
              <a:round/>
              <a:headEnd/>
              <a:tailEnd/>
            </a:ln>
          </p:spPr>
          <p:txBody>
            <a:bodyPr>
              <a:prstTxWarp prst="textNoShape">
                <a:avLst/>
              </a:prstTxWarp>
            </a:bodyPr>
            <a:lstStyle/>
            <a:p>
              <a:endParaRPr lang="en-US"/>
            </a:p>
          </p:txBody>
        </p:sp>
        <p:sp>
          <p:nvSpPr>
            <p:cNvPr id="25812" name="Freeform 249"/>
            <p:cNvSpPr>
              <a:spLocks/>
            </p:cNvSpPr>
            <p:nvPr/>
          </p:nvSpPr>
          <p:spPr bwMode="auto">
            <a:xfrm>
              <a:off x="5101" y="2792"/>
              <a:ext cx="39" cy="43"/>
            </a:xfrm>
            <a:custGeom>
              <a:avLst/>
              <a:gdLst>
                <a:gd name="T0" fmla="*/ 0 w 39"/>
                <a:gd name="T1" fmla="*/ 7 h 43"/>
                <a:gd name="T2" fmla="*/ 3 w 39"/>
                <a:gd name="T3" fmla="*/ 6 h 43"/>
                <a:gd name="T4" fmla="*/ 5 w 39"/>
                <a:gd name="T5" fmla="*/ 4 h 43"/>
                <a:gd name="T6" fmla="*/ 7 w 39"/>
                <a:gd name="T7" fmla="*/ 4 h 43"/>
                <a:gd name="T8" fmla="*/ 10 w 39"/>
                <a:gd name="T9" fmla="*/ 3 h 43"/>
                <a:gd name="T10" fmla="*/ 16 w 39"/>
                <a:gd name="T11" fmla="*/ 2 h 43"/>
                <a:gd name="T12" fmla="*/ 22 w 39"/>
                <a:gd name="T13" fmla="*/ 1 h 43"/>
                <a:gd name="T14" fmla="*/ 24 w 39"/>
                <a:gd name="T15" fmla="*/ 0 h 43"/>
                <a:gd name="T16" fmla="*/ 27 w 39"/>
                <a:gd name="T17" fmla="*/ 0 h 43"/>
                <a:gd name="T18" fmla="*/ 38 w 39"/>
                <a:gd name="T19" fmla="*/ 36 h 43"/>
                <a:gd name="T20" fmla="*/ 14 w 39"/>
                <a:gd name="T21" fmla="*/ 42 h 43"/>
                <a:gd name="T22" fmla="*/ 0 w 39"/>
                <a:gd name="T23" fmla="*/ 7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43"/>
                <a:gd name="T38" fmla="*/ 39 w 39"/>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43">
                  <a:moveTo>
                    <a:pt x="0" y="7"/>
                  </a:moveTo>
                  <a:lnTo>
                    <a:pt x="3" y="6"/>
                  </a:lnTo>
                  <a:lnTo>
                    <a:pt x="5" y="4"/>
                  </a:lnTo>
                  <a:lnTo>
                    <a:pt x="7" y="4"/>
                  </a:lnTo>
                  <a:lnTo>
                    <a:pt x="10" y="3"/>
                  </a:lnTo>
                  <a:lnTo>
                    <a:pt x="16" y="2"/>
                  </a:lnTo>
                  <a:lnTo>
                    <a:pt x="22" y="1"/>
                  </a:lnTo>
                  <a:lnTo>
                    <a:pt x="24" y="0"/>
                  </a:lnTo>
                  <a:lnTo>
                    <a:pt x="27" y="0"/>
                  </a:lnTo>
                  <a:lnTo>
                    <a:pt x="38" y="36"/>
                  </a:lnTo>
                  <a:lnTo>
                    <a:pt x="14" y="42"/>
                  </a:lnTo>
                  <a:lnTo>
                    <a:pt x="0" y="7"/>
                  </a:lnTo>
                </a:path>
              </a:pathLst>
            </a:custGeom>
            <a:noFill/>
            <a:ln w="12700" cap="rnd">
              <a:solidFill>
                <a:srgbClr val="000000"/>
              </a:solidFill>
              <a:round/>
              <a:headEnd/>
              <a:tailEnd/>
            </a:ln>
          </p:spPr>
          <p:txBody>
            <a:bodyPr>
              <a:prstTxWarp prst="textNoShape">
                <a:avLst/>
              </a:prstTxWarp>
            </a:bodyPr>
            <a:lstStyle/>
            <a:p>
              <a:endParaRPr lang="en-US"/>
            </a:p>
          </p:txBody>
        </p:sp>
        <p:sp>
          <p:nvSpPr>
            <p:cNvPr id="25813" name="Freeform 250"/>
            <p:cNvSpPr>
              <a:spLocks/>
            </p:cNvSpPr>
            <p:nvPr/>
          </p:nvSpPr>
          <p:spPr bwMode="auto">
            <a:xfrm>
              <a:off x="5144" y="2789"/>
              <a:ext cx="25" cy="34"/>
            </a:xfrm>
            <a:custGeom>
              <a:avLst/>
              <a:gdLst>
                <a:gd name="T0" fmla="*/ 0 w 25"/>
                <a:gd name="T1" fmla="*/ 2 h 34"/>
                <a:gd name="T2" fmla="*/ 3 w 25"/>
                <a:gd name="T3" fmla="*/ 2 h 34"/>
                <a:gd name="T4" fmla="*/ 4 w 25"/>
                <a:gd name="T5" fmla="*/ 1 h 34"/>
                <a:gd name="T6" fmla="*/ 8 w 25"/>
                <a:gd name="T7" fmla="*/ 1 h 34"/>
                <a:gd name="T8" fmla="*/ 9 w 25"/>
                <a:gd name="T9" fmla="*/ 1 h 34"/>
                <a:gd name="T10" fmla="*/ 11 w 25"/>
                <a:gd name="T11" fmla="*/ 0 h 34"/>
                <a:gd name="T12" fmla="*/ 13 w 25"/>
                <a:gd name="T13" fmla="*/ 0 h 34"/>
                <a:gd name="T14" fmla="*/ 15 w 25"/>
                <a:gd name="T15" fmla="*/ 2 h 34"/>
                <a:gd name="T16" fmla="*/ 24 w 25"/>
                <a:gd name="T17" fmla="*/ 32 h 34"/>
                <a:gd name="T18" fmla="*/ 12 w 25"/>
                <a:gd name="T19" fmla="*/ 33 h 34"/>
                <a:gd name="T20" fmla="*/ 0 w 25"/>
                <a:gd name="T21" fmla="*/ 2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34"/>
                <a:gd name="T35" fmla="*/ 25 w 25"/>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34">
                  <a:moveTo>
                    <a:pt x="0" y="2"/>
                  </a:moveTo>
                  <a:lnTo>
                    <a:pt x="3" y="2"/>
                  </a:lnTo>
                  <a:lnTo>
                    <a:pt x="4" y="1"/>
                  </a:lnTo>
                  <a:lnTo>
                    <a:pt x="8" y="1"/>
                  </a:lnTo>
                  <a:lnTo>
                    <a:pt x="9" y="1"/>
                  </a:lnTo>
                  <a:lnTo>
                    <a:pt x="11" y="0"/>
                  </a:lnTo>
                  <a:lnTo>
                    <a:pt x="13" y="0"/>
                  </a:lnTo>
                  <a:lnTo>
                    <a:pt x="15" y="2"/>
                  </a:lnTo>
                  <a:lnTo>
                    <a:pt x="24" y="32"/>
                  </a:lnTo>
                  <a:lnTo>
                    <a:pt x="12" y="33"/>
                  </a:lnTo>
                  <a:lnTo>
                    <a:pt x="0" y="2"/>
                  </a:lnTo>
                </a:path>
              </a:pathLst>
            </a:custGeom>
            <a:solidFill>
              <a:srgbClr val="330000"/>
            </a:solidFill>
            <a:ln w="127000" cap="rnd">
              <a:noFill/>
              <a:round/>
              <a:headEnd/>
              <a:tailEnd/>
            </a:ln>
          </p:spPr>
          <p:txBody>
            <a:bodyPr>
              <a:prstTxWarp prst="textNoShape">
                <a:avLst/>
              </a:prstTxWarp>
            </a:bodyPr>
            <a:lstStyle/>
            <a:p>
              <a:endParaRPr lang="en-US"/>
            </a:p>
          </p:txBody>
        </p:sp>
        <p:sp>
          <p:nvSpPr>
            <p:cNvPr id="25814" name="Freeform 251"/>
            <p:cNvSpPr>
              <a:spLocks/>
            </p:cNvSpPr>
            <p:nvPr/>
          </p:nvSpPr>
          <p:spPr bwMode="auto">
            <a:xfrm>
              <a:off x="5144" y="2788"/>
              <a:ext cx="34" cy="39"/>
            </a:xfrm>
            <a:custGeom>
              <a:avLst/>
              <a:gdLst>
                <a:gd name="T0" fmla="*/ 0 w 34"/>
                <a:gd name="T1" fmla="*/ 2 h 39"/>
                <a:gd name="T2" fmla="*/ 0 w 34"/>
                <a:gd name="T3" fmla="*/ 2 h 39"/>
                <a:gd name="T4" fmla="*/ 3 w 34"/>
                <a:gd name="T5" fmla="*/ 2 h 39"/>
                <a:gd name="T6" fmla="*/ 5 w 34"/>
                <a:gd name="T7" fmla="*/ 1 h 39"/>
                <a:gd name="T8" fmla="*/ 8 w 34"/>
                <a:gd name="T9" fmla="*/ 1 h 39"/>
                <a:gd name="T10" fmla="*/ 15 w 34"/>
                <a:gd name="T11" fmla="*/ 1 h 39"/>
                <a:gd name="T12" fmla="*/ 16 w 34"/>
                <a:gd name="T13" fmla="*/ 1 h 39"/>
                <a:gd name="T14" fmla="*/ 20 w 34"/>
                <a:gd name="T15" fmla="*/ 0 h 39"/>
                <a:gd name="T16" fmla="*/ 22 w 34"/>
                <a:gd name="T17" fmla="*/ 1 h 39"/>
                <a:gd name="T18" fmla="*/ 33 w 34"/>
                <a:gd name="T19" fmla="*/ 36 h 39"/>
                <a:gd name="T20" fmla="*/ 11 w 34"/>
                <a:gd name="T21" fmla="*/ 38 h 39"/>
                <a:gd name="T22" fmla="*/ 0 w 34"/>
                <a:gd name="T23" fmla="*/ 2 h 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39"/>
                <a:gd name="T38" fmla="*/ 34 w 34"/>
                <a:gd name="T39" fmla="*/ 39 h 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39">
                  <a:moveTo>
                    <a:pt x="0" y="2"/>
                  </a:moveTo>
                  <a:lnTo>
                    <a:pt x="0" y="2"/>
                  </a:lnTo>
                  <a:lnTo>
                    <a:pt x="3" y="2"/>
                  </a:lnTo>
                  <a:lnTo>
                    <a:pt x="5" y="1"/>
                  </a:lnTo>
                  <a:lnTo>
                    <a:pt x="8" y="1"/>
                  </a:lnTo>
                  <a:lnTo>
                    <a:pt x="15" y="1"/>
                  </a:lnTo>
                  <a:lnTo>
                    <a:pt x="16" y="1"/>
                  </a:lnTo>
                  <a:lnTo>
                    <a:pt x="20" y="0"/>
                  </a:lnTo>
                  <a:lnTo>
                    <a:pt x="22" y="1"/>
                  </a:lnTo>
                  <a:lnTo>
                    <a:pt x="33" y="36"/>
                  </a:lnTo>
                  <a:lnTo>
                    <a:pt x="11" y="38"/>
                  </a:lnTo>
                  <a:lnTo>
                    <a:pt x="0" y="2"/>
                  </a:lnTo>
                </a:path>
              </a:pathLst>
            </a:custGeom>
            <a:noFill/>
            <a:ln w="12700" cap="rnd">
              <a:solidFill>
                <a:srgbClr val="000000"/>
              </a:solidFill>
              <a:round/>
              <a:headEnd/>
              <a:tailEnd/>
            </a:ln>
          </p:spPr>
          <p:txBody>
            <a:bodyPr>
              <a:prstTxWarp prst="textNoShape">
                <a:avLst/>
              </a:prstTxWarp>
            </a:bodyPr>
            <a:lstStyle/>
            <a:p>
              <a:endParaRPr lang="en-US"/>
            </a:p>
          </p:txBody>
        </p:sp>
        <p:sp>
          <p:nvSpPr>
            <p:cNvPr id="25815" name="Freeform 252"/>
            <p:cNvSpPr>
              <a:spLocks/>
            </p:cNvSpPr>
            <p:nvPr/>
          </p:nvSpPr>
          <p:spPr bwMode="auto">
            <a:xfrm>
              <a:off x="5047" y="2825"/>
              <a:ext cx="135" cy="25"/>
            </a:xfrm>
            <a:custGeom>
              <a:avLst/>
              <a:gdLst>
                <a:gd name="T0" fmla="*/ 3 w 135"/>
                <a:gd name="T1" fmla="*/ 22 h 25"/>
                <a:gd name="T2" fmla="*/ 5 w 135"/>
                <a:gd name="T3" fmla="*/ 22 h 25"/>
                <a:gd name="T4" fmla="*/ 8 w 135"/>
                <a:gd name="T5" fmla="*/ 20 h 25"/>
                <a:gd name="T6" fmla="*/ 11 w 135"/>
                <a:gd name="T7" fmla="*/ 20 h 25"/>
                <a:gd name="T8" fmla="*/ 15 w 135"/>
                <a:gd name="T9" fmla="*/ 20 h 25"/>
                <a:gd name="T10" fmla="*/ 19 w 135"/>
                <a:gd name="T11" fmla="*/ 18 h 25"/>
                <a:gd name="T12" fmla="*/ 24 w 135"/>
                <a:gd name="T13" fmla="*/ 16 h 25"/>
                <a:gd name="T14" fmla="*/ 29 w 135"/>
                <a:gd name="T15" fmla="*/ 16 h 25"/>
                <a:gd name="T16" fmla="*/ 34 w 135"/>
                <a:gd name="T17" fmla="*/ 15 h 25"/>
                <a:gd name="T18" fmla="*/ 42 w 135"/>
                <a:gd name="T19" fmla="*/ 13 h 25"/>
                <a:gd name="T20" fmla="*/ 48 w 135"/>
                <a:gd name="T21" fmla="*/ 12 h 25"/>
                <a:gd name="T22" fmla="*/ 53 w 135"/>
                <a:gd name="T23" fmla="*/ 12 h 25"/>
                <a:gd name="T24" fmla="*/ 56 w 135"/>
                <a:gd name="T25" fmla="*/ 10 h 25"/>
                <a:gd name="T26" fmla="*/ 62 w 135"/>
                <a:gd name="T27" fmla="*/ 9 h 25"/>
                <a:gd name="T28" fmla="*/ 65 w 135"/>
                <a:gd name="T29" fmla="*/ 9 h 25"/>
                <a:gd name="T30" fmla="*/ 68 w 135"/>
                <a:gd name="T31" fmla="*/ 7 h 25"/>
                <a:gd name="T32" fmla="*/ 69 w 135"/>
                <a:gd name="T33" fmla="*/ 7 h 25"/>
                <a:gd name="T34" fmla="*/ 76 w 135"/>
                <a:gd name="T35" fmla="*/ 6 h 25"/>
                <a:gd name="T36" fmla="*/ 78 w 135"/>
                <a:gd name="T37" fmla="*/ 5 h 25"/>
                <a:gd name="T38" fmla="*/ 82 w 135"/>
                <a:gd name="T39" fmla="*/ 5 h 25"/>
                <a:gd name="T40" fmla="*/ 89 w 135"/>
                <a:gd name="T41" fmla="*/ 5 h 25"/>
                <a:gd name="T42" fmla="*/ 92 w 135"/>
                <a:gd name="T43" fmla="*/ 4 h 25"/>
                <a:gd name="T44" fmla="*/ 94 w 135"/>
                <a:gd name="T45" fmla="*/ 2 h 25"/>
                <a:gd name="T46" fmla="*/ 98 w 135"/>
                <a:gd name="T47" fmla="*/ 2 h 25"/>
                <a:gd name="T48" fmla="*/ 105 w 135"/>
                <a:gd name="T49" fmla="*/ 1 h 25"/>
                <a:gd name="T50" fmla="*/ 109 w 135"/>
                <a:gd name="T51" fmla="*/ 1 h 25"/>
                <a:gd name="T52" fmla="*/ 115 w 135"/>
                <a:gd name="T53" fmla="*/ 0 h 25"/>
                <a:gd name="T54" fmla="*/ 117 w 135"/>
                <a:gd name="T55" fmla="*/ 0 h 25"/>
                <a:gd name="T56" fmla="*/ 123 w 135"/>
                <a:gd name="T57" fmla="*/ 1 h 25"/>
                <a:gd name="T58" fmla="*/ 129 w 135"/>
                <a:gd name="T59" fmla="*/ 0 h 25"/>
                <a:gd name="T60" fmla="*/ 131 w 135"/>
                <a:gd name="T61" fmla="*/ 0 h 25"/>
                <a:gd name="T62" fmla="*/ 134 w 135"/>
                <a:gd name="T63" fmla="*/ 1 h 25"/>
                <a:gd name="T64" fmla="*/ 134 w 135"/>
                <a:gd name="T65" fmla="*/ 2 h 25"/>
                <a:gd name="T66" fmla="*/ 133 w 135"/>
                <a:gd name="T67" fmla="*/ 4 h 25"/>
                <a:gd name="T68" fmla="*/ 131 w 135"/>
                <a:gd name="T69" fmla="*/ 2 h 25"/>
                <a:gd name="T70" fmla="*/ 129 w 135"/>
                <a:gd name="T71" fmla="*/ 2 h 25"/>
                <a:gd name="T72" fmla="*/ 126 w 135"/>
                <a:gd name="T73" fmla="*/ 3 h 25"/>
                <a:gd name="T74" fmla="*/ 123 w 135"/>
                <a:gd name="T75" fmla="*/ 3 h 25"/>
                <a:gd name="T76" fmla="*/ 121 w 135"/>
                <a:gd name="T77" fmla="*/ 2 h 25"/>
                <a:gd name="T78" fmla="*/ 118 w 135"/>
                <a:gd name="T79" fmla="*/ 2 h 25"/>
                <a:gd name="T80" fmla="*/ 117 w 135"/>
                <a:gd name="T81" fmla="*/ 2 h 25"/>
                <a:gd name="T82" fmla="*/ 113 w 135"/>
                <a:gd name="T83" fmla="*/ 2 h 25"/>
                <a:gd name="T84" fmla="*/ 107 w 135"/>
                <a:gd name="T85" fmla="*/ 3 h 25"/>
                <a:gd name="T86" fmla="*/ 106 w 135"/>
                <a:gd name="T87" fmla="*/ 3 h 25"/>
                <a:gd name="T88" fmla="*/ 100 w 135"/>
                <a:gd name="T89" fmla="*/ 4 h 25"/>
                <a:gd name="T90" fmla="*/ 96 w 135"/>
                <a:gd name="T91" fmla="*/ 5 h 25"/>
                <a:gd name="T92" fmla="*/ 89 w 135"/>
                <a:gd name="T93" fmla="*/ 7 h 25"/>
                <a:gd name="T94" fmla="*/ 81 w 135"/>
                <a:gd name="T95" fmla="*/ 8 h 25"/>
                <a:gd name="T96" fmla="*/ 73 w 135"/>
                <a:gd name="T97" fmla="*/ 10 h 25"/>
                <a:gd name="T98" fmla="*/ 66 w 135"/>
                <a:gd name="T99" fmla="*/ 11 h 25"/>
                <a:gd name="T100" fmla="*/ 57 w 135"/>
                <a:gd name="T101" fmla="*/ 11 h 25"/>
                <a:gd name="T102" fmla="*/ 50 w 135"/>
                <a:gd name="T103" fmla="*/ 14 h 25"/>
                <a:gd name="T104" fmla="*/ 40 w 135"/>
                <a:gd name="T105" fmla="*/ 16 h 25"/>
                <a:gd name="T106" fmla="*/ 32 w 135"/>
                <a:gd name="T107" fmla="*/ 17 h 25"/>
                <a:gd name="T108" fmla="*/ 25 w 135"/>
                <a:gd name="T109" fmla="*/ 18 h 25"/>
                <a:gd name="T110" fmla="*/ 20 w 135"/>
                <a:gd name="T111" fmla="*/ 20 h 25"/>
                <a:gd name="T112" fmla="*/ 13 w 135"/>
                <a:gd name="T113" fmla="*/ 22 h 25"/>
                <a:gd name="T114" fmla="*/ 8 w 135"/>
                <a:gd name="T115" fmla="*/ 23 h 25"/>
                <a:gd name="T116" fmla="*/ 5 w 135"/>
                <a:gd name="T117" fmla="*/ 24 h 25"/>
                <a:gd name="T118" fmla="*/ 3 w 135"/>
                <a:gd name="T119" fmla="*/ 24 h 25"/>
                <a:gd name="T120" fmla="*/ 0 w 135"/>
                <a:gd name="T121" fmla="*/ 23 h 25"/>
                <a:gd name="T122" fmla="*/ 3 w 135"/>
                <a:gd name="T123" fmla="*/ 22 h 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5"/>
                <a:gd name="T187" fmla="*/ 0 h 25"/>
                <a:gd name="T188" fmla="*/ 135 w 135"/>
                <a:gd name="T189" fmla="*/ 25 h 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5" h="25">
                  <a:moveTo>
                    <a:pt x="3" y="22"/>
                  </a:moveTo>
                  <a:lnTo>
                    <a:pt x="5" y="22"/>
                  </a:lnTo>
                  <a:lnTo>
                    <a:pt x="8" y="20"/>
                  </a:lnTo>
                  <a:lnTo>
                    <a:pt x="11" y="20"/>
                  </a:lnTo>
                  <a:lnTo>
                    <a:pt x="15" y="20"/>
                  </a:lnTo>
                  <a:lnTo>
                    <a:pt x="19" y="18"/>
                  </a:lnTo>
                  <a:lnTo>
                    <a:pt x="24" y="16"/>
                  </a:lnTo>
                  <a:lnTo>
                    <a:pt x="29" y="16"/>
                  </a:lnTo>
                  <a:lnTo>
                    <a:pt x="34" y="15"/>
                  </a:lnTo>
                  <a:lnTo>
                    <a:pt x="42" y="13"/>
                  </a:lnTo>
                  <a:lnTo>
                    <a:pt x="48" y="12"/>
                  </a:lnTo>
                  <a:lnTo>
                    <a:pt x="53" y="12"/>
                  </a:lnTo>
                  <a:lnTo>
                    <a:pt x="56" y="10"/>
                  </a:lnTo>
                  <a:lnTo>
                    <a:pt x="62" y="9"/>
                  </a:lnTo>
                  <a:lnTo>
                    <a:pt x="65" y="9"/>
                  </a:lnTo>
                  <a:lnTo>
                    <a:pt x="68" y="7"/>
                  </a:lnTo>
                  <a:lnTo>
                    <a:pt x="69" y="7"/>
                  </a:lnTo>
                  <a:lnTo>
                    <a:pt x="76" y="6"/>
                  </a:lnTo>
                  <a:lnTo>
                    <a:pt x="78" y="5"/>
                  </a:lnTo>
                  <a:lnTo>
                    <a:pt x="82" y="5"/>
                  </a:lnTo>
                  <a:lnTo>
                    <a:pt x="89" y="5"/>
                  </a:lnTo>
                  <a:lnTo>
                    <a:pt x="92" y="4"/>
                  </a:lnTo>
                  <a:lnTo>
                    <a:pt x="94" y="2"/>
                  </a:lnTo>
                  <a:lnTo>
                    <a:pt x="98" y="2"/>
                  </a:lnTo>
                  <a:lnTo>
                    <a:pt x="105" y="1"/>
                  </a:lnTo>
                  <a:lnTo>
                    <a:pt x="109" y="1"/>
                  </a:lnTo>
                  <a:lnTo>
                    <a:pt x="115" y="0"/>
                  </a:lnTo>
                  <a:lnTo>
                    <a:pt x="117" y="0"/>
                  </a:lnTo>
                  <a:lnTo>
                    <a:pt x="123" y="1"/>
                  </a:lnTo>
                  <a:lnTo>
                    <a:pt x="129" y="0"/>
                  </a:lnTo>
                  <a:lnTo>
                    <a:pt x="131" y="0"/>
                  </a:lnTo>
                  <a:lnTo>
                    <a:pt x="134" y="1"/>
                  </a:lnTo>
                  <a:lnTo>
                    <a:pt x="134" y="2"/>
                  </a:lnTo>
                  <a:lnTo>
                    <a:pt x="133" y="4"/>
                  </a:lnTo>
                  <a:lnTo>
                    <a:pt x="131" y="2"/>
                  </a:lnTo>
                  <a:lnTo>
                    <a:pt x="129" y="2"/>
                  </a:lnTo>
                  <a:lnTo>
                    <a:pt x="126" y="3"/>
                  </a:lnTo>
                  <a:lnTo>
                    <a:pt x="123" y="3"/>
                  </a:lnTo>
                  <a:lnTo>
                    <a:pt x="121" y="2"/>
                  </a:lnTo>
                  <a:lnTo>
                    <a:pt x="118" y="2"/>
                  </a:lnTo>
                  <a:lnTo>
                    <a:pt x="117" y="2"/>
                  </a:lnTo>
                  <a:lnTo>
                    <a:pt x="113" y="2"/>
                  </a:lnTo>
                  <a:lnTo>
                    <a:pt x="107" y="3"/>
                  </a:lnTo>
                  <a:lnTo>
                    <a:pt x="106" y="3"/>
                  </a:lnTo>
                  <a:lnTo>
                    <a:pt x="100" y="4"/>
                  </a:lnTo>
                  <a:lnTo>
                    <a:pt x="96" y="5"/>
                  </a:lnTo>
                  <a:lnTo>
                    <a:pt x="89" y="7"/>
                  </a:lnTo>
                  <a:lnTo>
                    <a:pt x="81" y="8"/>
                  </a:lnTo>
                  <a:lnTo>
                    <a:pt x="73" y="10"/>
                  </a:lnTo>
                  <a:lnTo>
                    <a:pt x="66" y="11"/>
                  </a:lnTo>
                  <a:lnTo>
                    <a:pt x="57" y="11"/>
                  </a:lnTo>
                  <a:lnTo>
                    <a:pt x="50" y="14"/>
                  </a:lnTo>
                  <a:lnTo>
                    <a:pt x="40" y="16"/>
                  </a:lnTo>
                  <a:lnTo>
                    <a:pt x="32" y="17"/>
                  </a:lnTo>
                  <a:lnTo>
                    <a:pt x="25" y="18"/>
                  </a:lnTo>
                  <a:lnTo>
                    <a:pt x="20" y="20"/>
                  </a:lnTo>
                  <a:lnTo>
                    <a:pt x="13" y="22"/>
                  </a:lnTo>
                  <a:lnTo>
                    <a:pt x="8" y="23"/>
                  </a:lnTo>
                  <a:lnTo>
                    <a:pt x="5" y="24"/>
                  </a:lnTo>
                  <a:lnTo>
                    <a:pt x="3" y="24"/>
                  </a:lnTo>
                  <a:lnTo>
                    <a:pt x="0" y="23"/>
                  </a:lnTo>
                  <a:lnTo>
                    <a:pt x="3" y="22"/>
                  </a:lnTo>
                </a:path>
              </a:pathLst>
            </a:custGeom>
            <a:solidFill>
              <a:srgbClr val="FFC027"/>
            </a:solidFill>
            <a:ln w="127000" cap="rnd">
              <a:noFill/>
              <a:round/>
              <a:headEnd/>
              <a:tailEnd/>
            </a:ln>
          </p:spPr>
          <p:txBody>
            <a:bodyPr>
              <a:prstTxWarp prst="textNoShape">
                <a:avLst/>
              </a:prstTxWarp>
            </a:bodyPr>
            <a:lstStyle/>
            <a:p>
              <a:endParaRPr lang="en-US"/>
            </a:p>
          </p:txBody>
        </p:sp>
        <p:sp>
          <p:nvSpPr>
            <p:cNvPr id="25816" name="Freeform 253"/>
            <p:cNvSpPr>
              <a:spLocks/>
            </p:cNvSpPr>
            <p:nvPr/>
          </p:nvSpPr>
          <p:spPr bwMode="auto">
            <a:xfrm>
              <a:off x="5048" y="2824"/>
              <a:ext cx="144" cy="31"/>
            </a:xfrm>
            <a:custGeom>
              <a:avLst/>
              <a:gdLst>
                <a:gd name="T0" fmla="*/ 3 w 144"/>
                <a:gd name="T1" fmla="*/ 27 h 31"/>
                <a:gd name="T2" fmla="*/ 1 w 144"/>
                <a:gd name="T3" fmla="*/ 26 h 31"/>
                <a:gd name="T4" fmla="*/ 7 w 144"/>
                <a:gd name="T5" fmla="*/ 26 h 31"/>
                <a:gd name="T6" fmla="*/ 9 w 144"/>
                <a:gd name="T7" fmla="*/ 25 h 31"/>
                <a:gd name="T8" fmla="*/ 15 w 144"/>
                <a:gd name="T9" fmla="*/ 23 h 31"/>
                <a:gd name="T10" fmla="*/ 20 w 144"/>
                <a:gd name="T11" fmla="*/ 22 h 31"/>
                <a:gd name="T12" fmla="*/ 25 w 144"/>
                <a:gd name="T13" fmla="*/ 20 h 31"/>
                <a:gd name="T14" fmla="*/ 32 w 144"/>
                <a:gd name="T15" fmla="*/ 19 h 31"/>
                <a:gd name="T16" fmla="*/ 35 w 144"/>
                <a:gd name="T17" fmla="*/ 17 h 31"/>
                <a:gd name="T18" fmla="*/ 41 w 144"/>
                <a:gd name="T19" fmla="*/ 17 h 31"/>
                <a:gd name="T20" fmla="*/ 49 w 144"/>
                <a:gd name="T21" fmla="*/ 14 h 31"/>
                <a:gd name="T22" fmla="*/ 55 w 144"/>
                <a:gd name="T23" fmla="*/ 14 h 31"/>
                <a:gd name="T24" fmla="*/ 60 w 144"/>
                <a:gd name="T25" fmla="*/ 12 h 31"/>
                <a:gd name="T26" fmla="*/ 63 w 144"/>
                <a:gd name="T27" fmla="*/ 12 h 31"/>
                <a:gd name="T28" fmla="*/ 68 w 144"/>
                <a:gd name="T29" fmla="*/ 10 h 31"/>
                <a:gd name="T30" fmla="*/ 71 w 144"/>
                <a:gd name="T31" fmla="*/ 10 h 31"/>
                <a:gd name="T32" fmla="*/ 74 w 144"/>
                <a:gd name="T33" fmla="*/ 10 h 31"/>
                <a:gd name="T34" fmla="*/ 76 w 144"/>
                <a:gd name="T35" fmla="*/ 9 h 31"/>
                <a:gd name="T36" fmla="*/ 82 w 144"/>
                <a:gd name="T37" fmla="*/ 7 h 31"/>
                <a:gd name="T38" fmla="*/ 87 w 144"/>
                <a:gd name="T39" fmla="*/ 6 h 31"/>
                <a:gd name="T40" fmla="*/ 90 w 144"/>
                <a:gd name="T41" fmla="*/ 5 h 31"/>
                <a:gd name="T42" fmla="*/ 95 w 144"/>
                <a:gd name="T43" fmla="*/ 4 h 31"/>
                <a:gd name="T44" fmla="*/ 99 w 144"/>
                <a:gd name="T45" fmla="*/ 3 h 31"/>
                <a:gd name="T46" fmla="*/ 104 w 144"/>
                <a:gd name="T47" fmla="*/ 2 h 31"/>
                <a:gd name="T48" fmla="*/ 111 w 144"/>
                <a:gd name="T49" fmla="*/ 2 h 31"/>
                <a:gd name="T50" fmla="*/ 115 w 144"/>
                <a:gd name="T51" fmla="*/ 2 h 31"/>
                <a:gd name="T52" fmla="*/ 119 w 144"/>
                <a:gd name="T53" fmla="*/ 1 h 31"/>
                <a:gd name="T54" fmla="*/ 123 w 144"/>
                <a:gd name="T55" fmla="*/ 1 h 31"/>
                <a:gd name="T56" fmla="*/ 130 w 144"/>
                <a:gd name="T57" fmla="*/ 0 h 31"/>
                <a:gd name="T58" fmla="*/ 134 w 144"/>
                <a:gd name="T59" fmla="*/ 2 h 31"/>
                <a:gd name="T60" fmla="*/ 139 w 144"/>
                <a:gd name="T61" fmla="*/ 1 h 31"/>
                <a:gd name="T62" fmla="*/ 142 w 144"/>
                <a:gd name="T63" fmla="*/ 3 h 31"/>
                <a:gd name="T64" fmla="*/ 143 w 144"/>
                <a:gd name="T65" fmla="*/ 5 h 31"/>
                <a:gd name="T66" fmla="*/ 140 w 144"/>
                <a:gd name="T67" fmla="*/ 5 h 31"/>
                <a:gd name="T68" fmla="*/ 138 w 144"/>
                <a:gd name="T69" fmla="*/ 5 h 31"/>
                <a:gd name="T70" fmla="*/ 135 w 144"/>
                <a:gd name="T71" fmla="*/ 5 h 31"/>
                <a:gd name="T72" fmla="*/ 134 w 144"/>
                <a:gd name="T73" fmla="*/ 4 h 31"/>
                <a:gd name="T74" fmla="*/ 131 w 144"/>
                <a:gd name="T75" fmla="*/ 4 h 31"/>
                <a:gd name="T76" fmla="*/ 128 w 144"/>
                <a:gd name="T77" fmla="*/ 4 h 31"/>
                <a:gd name="T78" fmla="*/ 124 w 144"/>
                <a:gd name="T79" fmla="*/ 5 h 31"/>
                <a:gd name="T80" fmla="*/ 123 w 144"/>
                <a:gd name="T81" fmla="*/ 5 h 31"/>
                <a:gd name="T82" fmla="*/ 120 w 144"/>
                <a:gd name="T83" fmla="*/ 5 h 31"/>
                <a:gd name="T84" fmla="*/ 114 w 144"/>
                <a:gd name="T85" fmla="*/ 5 h 31"/>
                <a:gd name="T86" fmla="*/ 108 w 144"/>
                <a:gd name="T87" fmla="*/ 6 h 31"/>
                <a:gd name="T88" fmla="*/ 106 w 144"/>
                <a:gd name="T89" fmla="*/ 6 h 31"/>
                <a:gd name="T90" fmla="*/ 98 w 144"/>
                <a:gd name="T91" fmla="*/ 7 h 31"/>
                <a:gd name="T92" fmla="*/ 95 w 144"/>
                <a:gd name="T93" fmla="*/ 9 h 31"/>
                <a:gd name="T94" fmla="*/ 87 w 144"/>
                <a:gd name="T95" fmla="*/ 10 h 31"/>
                <a:gd name="T96" fmla="*/ 78 w 144"/>
                <a:gd name="T97" fmla="*/ 11 h 31"/>
                <a:gd name="T98" fmla="*/ 69 w 144"/>
                <a:gd name="T99" fmla="*/ 12 h 31"/>
                <a:gd name="T100" fmla="*/ 60 w 144"/>
                <a:gd name="T101" fmla="*/ 14 h 31"/>
                <a:gd name="T102" fmla="*/ 51 w 144"/>
                <a:gd name="T103" fmla="*/ 17 h 31"/>
                <a:gd name="T104" fmla="*/ 43 w 144"/>
                <a:gd name="T105" fmla="*/ 18 h 31"/>
                <a:gd name="T106" fmla="*/ 33 w 144"/>
                <a:gd name="T107" fmla="*/ 20 h 31"/>
                <a:gd name="T108" fmla="*/ 25 w 144"/>
                <a:gd name="T109" fmla="*/ 23 h 31"/>
                <a:gd name="T110" fmla="*/ 21 w 144"/>
                <a:gd name="T111" fmla="*/ 26 h 31"/>
                <a:gd name="T112" fmla="*/ 13 w 144"/>
                <a:gd name="T113" fmla="*/ 26 h 31"/>
                <a:gd name="T114" fmla="*/ 8 w 144"/>
                <a:gd name="T115" fmla="*/ 29 h 31"/>
                <a:gd name="T116" fmla="*/ 7 w 144"/>
                <a:gd name="T117" fmla="*/ 29 h 31"/>
                <a:gd name="T118" fmla="*/ 4 w 144"/>
                <a:gd name="T119" fmla="*/ 30 h 31"/>
                <a:gd name="T120" fmla="*/ 0 w 144"/>
                <a:gd name="T121" fmla="*/ 29 h 31"/>
                <a:gd name="T122" fmla="*/ 0 w 144"/>
                <a:gd name="T123" fmla="*/ 28 h 31"/>
                <a:gd name="T124" fmla="*/ 3 w 144"/>
                <a:gd name="T125" fmla="*/ 27 h 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4"/>
                <a:gd name="T190" fmla="*/ 0 h 31"/>
                <a:gd name="T191" fmla="*/ 144 w 144"/>
                <a:gd name="T192" fmla="*/ 31 h 3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4" h="31">
                  <a:moveTo>
                    <a:pt x="3" y="27"/>
                  </a:moveTo>
                  <a:lnTo>
                    <a:pt x="1" y="26"/>
                  </a:lnTo>
                  <a:lnTo>
                    <a:pt x="7" y="26"/>
                  </a:lnTo>
                  <a:lnTo>
                    <a:pt x="9" y="25"/>
                  </a:lnTo>
                  <a:lnTo>
                    <a:pt x="15" y="23"/>
                  </a:lnTo>
                  <a:lnTo>
                    <a:pt x="20" y="22"/>
                  </a:lnTo>
                  <a:lnTo>
                    <a:pt x="25" y="20"/>
                  </a:lnTo>
                  <a:lnTo>
                    <a:pt x="32" y="19"/>
                  </a:lnTo>
                  <a:lnTo>
                    <a:pt x="35" y="17"/>
                  </a:lnTo>
                  <a:lnTo>
                    <a:pt x="41" y="17"/>
                  </a:lnTo>
                  <a:lnTo>
                    <a:pt x="49" y="14"/>
                  </a:lnTo>
                  <a:lnTo>
                    <a:pt x="55" y="14"/>
                  </a:lnTo>
                  <a:lnTo>
                    <a:pt x="60" y="12"/>
                  </a:lnTo>
                  <a:lnTo>
                    <a:pt x="63" y="12"/>
                  </a:lnTo>
                  <a:lnTo>
                    <a:pt x="68" y="10"/>
                  </a:lnTo>
                  <a:lnTo>
                    <a:pt x="71" y="10"/>
                  </a:lnTo>
                  <a:lnTo>
                    <a:pt x="74" y="10"/>
                  </a:lnTo>
                  <a:lnTo>
                    <a:pt x="76" y="9"/>
                  </a:lnTo>
                  <a:lnTo>
                    <a:pt x="82" y="7"/>
                  </a:lnTo>
                  <a:lnTo>
                    <a:pt x="87" y="6"/>
                  </a:lnTo>
                  <a:lnTo>
                    <a:pt x="90" y="5"/>
                  </a:lnTo>
                  <a:lnTo>
                    <a:pt x="95" y="4"/>
                  </a:lnTo>
                  <a:lnTo>
                    <a:pt x="99" y="3"/>
                  </a:lnTo>
                  <a:lnTo>
                    <a:pt x="104" y="2"/>
                  </a:lnTo>
                  <a:lnTo>
                    <a:pt x="111" y="2"/>
                  </a:lnTo>
                  <a:lnTo>
                    <a:pt x="115" y="2"/>
                  </a:lnTo>
                  <a:lnTo>
                    <a:pt x="119" y="1"/>
                  </a:lnTo>
                  <a:lnTo>
                    <a:pt x="123" y="1"/>
                  </a:lnTo>
                  <a:lnTo>
                    <a:pt x="130" y="0"/>
                  </a:lnTo>
                  <a:lnTo>
                    <a:pt x="134" y="2"/>
                  </a:lnTo>
                  <a:lnTo>
                    <a:pt x="139" y="1"/>
                  </a:lnTo>
                  <a:lnTo>
                    <a:pt x="142" y="3"/>
                  </a:lnTo>
                  <a:lnTo>
                    <a:pt x="143" y="5"/>
                  </a:lnTo>
                  <a:lnTo>
                    <a:pt x="140" y="5"/>
                  </a:lnTo>
                  <a:lnTo>
                    <a:pt x="138" y="5"/>
                  </a:lnTo>
                  <a:lnTo>
                    <a:pt x="135" y="5"/>
                  </a:lnTo>
                  <a:lnTo>
                    <a:pt x="134" y="4"/>
                  </a:lnTo>
                  <a:lnTo>
                    <a:pt x="131" y="4"/>
                  </a:lnTo>
                  <a:lnTo>
                    <a:pt x="128" y="4"/>
                  </a:lnTo>
                  <a:lnTo>
                    <a:pt x="124" y="5"/>
                  </a:lnTo>
                  <a:lnTo>
                    <a:pt x="123" y="5"/>
                  </a:lnTo>
                  <a:lnTo>
                    <a:pt x="120" y="5"/>
                  </a:lnTo>
                  <a:lnTo>
                    <a:pt x="114" y="5"/>
                  </a:lnTo>
                  <a:lnTo>
                    <a:pt x="108" y="6"/>
                  </a:lnTo>
                  <a:lnTo>
                    <a:pt x="106" y="6"/>
                  </a:lnTo>
                  <a:lnTo>
                    <a:pt x="98" y="7"/>
                  </a:lnTo>
                  <a:lnTo>
                    <a:pt x="95" y="9"/>
                  </a:lnTo>
                  <a:lnTo>
                    <a:pt x="87" y="10"/>
                  </a:lnTo>
                  <a:lnTo>
                    <a:pt x="78" y="11"/>
                  </a:lnTo>
                  <a:lnTo>
                    <a:pt x="69" y="12"/>
                  </a:lnTo>
                  <a:lnTo>
                    <a:pt x="60" y="14"/>
                  </a:lnTo>
                  <a:lnTo>
                    <a:pt x="51" y="17"/>
                  </a:lnTo>
                  <a:lnTo>
                    <a:pt x="43" y="18"/>
                  </a:lnTo>
                  <a:lnTo>
                    <a:pt x="33" y="20"/>
                  </a:lnTo>
                  <a:lnTo>
                    <a:pt x="25" y="23"/>
                  </a:lnTo>
                  <a:lnTo>
                    <a:pt x="21" y="26"/>
                  </a:lnTo>
                  <a:lnTo>
                    <a:pt x="13" y="26"/>
                  </a:lnTo>
                  <a:lnTo>
                    <a:pt x="8" y="29"/>
                  </a:lnTo>
                  <a:lnTo>
                    <a:pt x="7" y="29"/>
                  </a:lnTo>
                  <a:lnTo>
                    <a:pt x="4" y="30"/>
                  </a:lnTo>
                  <a:lnTo>
                    <a:pt x="0" y="29"/>
                  </a:lnTo>
                  <a:lnTo>
                    <a:pt x="0" y="28"/>
                  </a:lnTo>
                  <a:lnTo>
                    <a:pt x="3" y="27"/>
                  </a:lnTo>
                </a:path>
              </a:pathLst>
            </a:custGeom>
            <a:noFill/>
            <a:ln w="12700" cap="rnd">
              <a:solidFill>
                <a:srgbClr val="000000"/>
              </a:solidFill>
              <a:round/>
              <a:headEnd/>
              <a:tailEnd/>
            </a:ln>
          </p:spPr>
          <p:txBody>
            <a:bodyPr>
              <a:prstTxWarp prst="textNoShape">
                <a:avLst/>
              </a:prstTxWarp>
            </a:bodyPr>
            <a:lstStyle/>
            <a:p>
              <a:endParaRPr lang="en-US"/>
            </a:p>
          </p:txBody>
        </p:sp>
        <p:sp>
          <p:nvSpPr>
            <p:cNvPr id="25817" name="Freeform 254"/>
            <p:cNvSpPr>
              <a:spLocks/>
            </p:cNvSpPr>
            <p:nvPr/>
          </p:nvSpPr>
          <p:spPr bwMode="auto">
            <a:xfrm>
              <a:off x="5059" y="2849"/>
              <a:ext cx="139" cy="29"/>
            </a:xfrm>
            <a:custGeom>
              <a:avLst/>
              <a:gdLst>
                <a:gd name="T0" fmla="*/ 0 w 139"/>
                <a:gd name="T1" fmla="*/ 28 h 29"/>
                <a:gd name="T2" fmla="*/ 0 w 139"/>
                <a:gd name="T3" fmla="*/ 28 h 29"/>
                <a:gd name="T4" fmla="*/ 3 w 139"/>
                <a:gd name="T5" fmla="*/ 28 h 29"/>
                <a:gd name="T6" fmla="*/ 5 w 139"/>
                <a:gd name="T7" fmla="*/ 28 h 29"/>
                <a:gd name="T8" fmla="*/ 13 w 139"/>
                <a:gd name="T9" fmla="*/ 26 h 29"/>
                <a:gd name="T10" fmla="*/ 16 w 139"/>
                <a:gd name="T11" fmla="*/ 23 h 29"/>
                <a:gd name="T12" fmla="*/ 25 w 139"/>
                <a:gd name="T13" fmla="*/ 23 h 29"/>
                <a:gd name="T14" fmla="*/ 33 w 139"/>
                <a:gd name="T15" fmla="*/ 20 h 29"/>
                <a:gd name="T16" fmla="*/ 42 w 139"/>
                <a:gd name="T17" fmla="*/ 18 h 29"/>
                <a:gd name="T18" fmla="*/ 50 w 139"/>
                <a:gd name="T19" fmla="*/ 17 h 29"/>
                <a:gd name="T20" fmla="*/ 57 w 139"/>
                <a:gd name="T21" fmla="*/ 14 h 29"/>
                <a:gd name="T22" fmla="*/ 66 w 139"/>
                <a:gd name="T23" fmla="*/ 11 h 29"/>
                <a:gd name="T24" fmla="*/ 73 w 139"/>
                <a:gd name="T25" fmla="*/ 10 h 29"/>
                <a:gd name="T26" fmla="*/ 81 w 139"/>
                <a:gd name="T27" fmla="*/ 9 h 29"/>
                <a:gd name="T28" fmla="*/ 86 w 139"/>
                <a:gd name="T29" fmla="*/ 6 h 29"/>
                <a:gd name="T30" fmla="*/ 93 w 139"/>
                <a:gd name="T31" fmla="*/ 6 h 29"/>
                <a:gd name="T32" fmla="*/ 96 w 139"/>
                <a:gd name="T33" fmla="*/ 5 h 29"/>
                <a:gd name="T34" fmla="*/ 100 w 139"/>
                <a:gd name="T35" fmla="*/ 5 h 29"/>
                <a:gd name="T36" fmla="*/ 102 w 139"/>
                <a:gd name="T37" fmla="*/ 3 h 29"/>
                <a:gd name="T38" fmla="*/ 105 w 139"/>
                <a:gd name="T39" fmla="*/ 3 h 29"/>
                <a:gd name="T40" fmla="*/ 107 w 139"/>
                <a:gd name="T41" fmla="*/ 3 h 29"/>
                <a:gd name="T42" fmla="*/ 110 w 139"/>
                <a:gd name="T43" fmla="*/ 2 h 29"/>
                <a:gd name="T44" fmla="*/ 113 w 139"/>
                <a:gd name="T45" fmla="*/ 2 h 29"/>
                <a:gd name="T46" fmla="*/ 115 w 139"/>
                <a:gd name="T47" fmla="*/ 2 h 29"/>
                <a:gd name="T48" fmla="*/ 119 w 139"/>
                <a:gd name="T49" fmla="*/ 2 h 29"/>
                <a:gd name="T50" fmla="*/ 121 w 139"/>
                <a:gd name="T51" fmla="*/ 2 h 29"/>
                <a:gd name="T52" fmla="*/ 123 w 139"/>
                <a:gd name="T53" fmla="*/ 1 h 29"/>
                <a:gd name="T54" fmla="*/ 127 w 139"/>
                <a:gd name="T55" fmla="*/ 1 h 29"/>
                <a:gd name="T56" fmla="*/ 130 w 139"/>
                <a:gd name="T57" fmla="*/ 1 h 29"/>
                <a:gd name="T58" fmla="*/ 133 w 139"/>
                <a:gd name="T59" fmla="*/ 0 h 29"/>
                <a:gd name="T60" fmla="*/ 133 w 139"/>
                <a:gd name="T61" fmla="*/ 2 h 29"/>
                <a:gd name="T62" fmla="*/ 135 w 139"/>
                <a:gd name="T63" fmla="*/ 2 h 29"/>
                <a:gd name="T64" fmla="*/ 138 w 139"/>
                <a:gd name="T65" fmla="*/ 2 h 29"/>
                <a:gd name="T66" fmla="*/ 135 w 139"/>
                <a:gd name="T67" fmla="*/ 4 h 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9"/>
                <a:gd name="T103" fmla="*/ 0 h 29"/>
                <a:gd name="T104" fmla="*/ 139 w 139"/>
                <a:gd name="T105" fmla="*/ 29 h 2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9" h="29">
                  <a:moveTo>
                    <a:pt x="0" y="28"/>
                  </a:moveTo>
                  <a:lnTo>
                    <a:pt x="0" y="28"/>
                  </a:lnTo>
                  <a:lnTo>
                    <a:pt x="3" y="28"/>
                  </a:lnTo>
                  <a:lnTo>
                    <a:pt x="5" y="28"/>
                  </a:lnTo>
                  <a:lnTo>
                    <a:pt x="13" y="26"/>
                  </a:lnTo>
                  <a:lnTo>
                    <a:pt x="16" y="23"/>
                  </a:lnTo>
                  <a:lnTo>
                    <a:pt x="25" y="23"/>
                  </a:lnTo>
                  <a:lnTo>
                    <a:pt x="33" y="20"/>
                  </a:lnTo>
                  <a:lnTo>
                    <a:pt x="42" y="18"/>
                  </a:lnTo>
                  <a:lnTo>
                    <a:pt x="50" y="17"/>
                  </a:lnTo>
                  <a:lnTo>
                    <a:pt x="57" y="14"/>
                  </a:lnTo>
                  <a:lnTo>
                    <a:pt x="66" y="11"/>
                  </a:lnTo>
                  <a:lnTo>
                    <a:pt x="73" y="10"/>
                  </a:lnTo>
                  <a:lnTo>
                    <a:pt x="81" y="9"/>
                  </a:lnTo>
                  <a:lnTo>
                    <a:pt x="86" y="6"/>
                  </a:lnTo>
                  <a:lnTo>
                    <a:pt x="93" y="6"/>
                  </a:lnTo>
                  <a:lnTo>
                    <a:pt x="96" y="5"/>
                  </a:lnTo>
                  <a:lnTo>
                    <a:pt x="100" y="5"/>
                  </a:lnTo>
                  <a:lnTo>
                    <a:pt x="102" y="3"/>
                  </a:lnTo>
                  <a:lnTo>
                    <a:pt x="105" y="3"/>
                  </a:lnTo>
                  <a:lnTo>
                    <a:pt x="107" y="3"/>
                  </a:lnTo>
                  <a:lnTo>
                    <a:pt x="110" y="2"/>
                  </a:lnTo>
                  <a:lnTo>
                    <a:pt x="113" y="2"/>
                  </a:lnTo>
                  <a:lnTo>
                    <a:pt x="115" y="2"/>
                  </a:lnTo>
                  <a:lnTo>
                    <a:pt x="119" y="2"/>
                  </a:lnTo>
                  <a:lnTo>
                    <a:pt x="121" y="2"/>
                  </a:lnTo>
                  <a:lnTo>
                    <a:pt x="123" y="1"/>
                  </a:lnTo>
                  <a:lnTo>
                    <a:pt x="127" y="1"/>
                  </a:lnTo>
                  <a:lnTo>
                    <a:pt x="130" y="1"/>
                  </a:lnTo>
                  <a:lnTo>
                    <a:pt x="133" y="0"/>
                  </a:lnTo>
                  <a:lnTo>
                    <a:pt x="133" y="2"/>
                  </a:lnTo>
                  <a:lnTo>
                    <a:pt x="135" y="2"/>
                  </a:lnTo>
                  <a:lnTo>
                    <a:pt x="138" y="2"/>
                  </a:lnTo>
                  <a:lnTo>
                    <a:pt x="135" y="4"/>
                  </a:lnTo>
                </a:path>
              </a:pathLst>
            </a:custGeom>
            <a:noFill/>
            <a:ln w="12700" cap="rnd">
              <a:solidFill>
                <a:srgbClr val="000000"/>
              </a:solidFill>
              <a:round/>
              <a:headEnd/>
              <a:tailEnd/>
            </a:ln>
          </p:spPr>
          <p:txBody>
            <a:bodyPr>
              <a:prstTxWarp prst="textNoShape">
                <a:avLst/>
              </a:prstTxWarp>
            </a:bodyPr>
            <a:lstStyle/>
            <a:p>
              <a:endParaRPr lang="en-US"/>
            </a:p>
          </p:txBody>
        </p:sp>
        <p:sp>
          <p:nvSpPr>
            <p:cNvPr id="25818" name="Line 255"/>
            <p:cNvSpPr>
              <a:spLocks noChangeShapeType="1"/>
            </p:cNvSpPr>
            <p:nvPr/>
          </p:nvSpPr>
          <p:spPr bwMode="auto">
            <a:xfrm flipV="1">
              <a:off x="5063" y="2876"/>
              <a:ext cx="0" cy="1"/>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819" name="Freeform 256"/>
            <p:cNvSpPr>
              <a:spLocks/>
            </p:cNvSpPr>
            <p:nvPr/>
          </p:nvSpPr>
          <p:spPr bwMode="auto">
            <a:xfrm>
              <a:off x="4969" y="2859"/>
              <a:ext cx="15" cy="28"/>
            </a:xfrm>
            <a:custGeom>
              <a:avLst/>
              <a:gdLst>
                <a:gd name="T0" fmla="*/ 4 w 15"/>
                <a:gd name="T1" fmla="*/ 0 h 28"/>
                <a:gd name="T2" fmla="*/ 4 w 15"/>
                <a:gd name="T3" fmla="*/ 0 h 28"/>
                <a:gd name="T4" fmla="*/ 1 w 15"/>
                <a:gd name="T5" fmla="*/ 1 h 28"/>
                <a:gd name="T6" fmla="*/ 3 w 15"/>
                <a:gd name="T7" fmla="*/ 3 h 28"/>
                <a:gd name="T8" fmla="*/ 0 w 15"/>
                <a:gd name="T9" fmla="*/ 5 h 28"/>
                <a:gd name="T10" fmla="*/ 1 w 15"/>
                <a:gd name="T11" fmla="*/ 9 h 28"/>
                <a:gd name="T12" fmla="*/ 3 w 15"/>
                <a:gd name="T13" fmla="*/ 16 h 28"/>
                <a:gd name="T14" fmla="*/ 6 w 15"/>
                <a:gd name="T15" fmla="*/ 22 h 28"/>
                <a:gd name="T16" fmla="*/ 6 w 15"/>
                <a:gd name="T17" fmla="*/ 23 h 28"/>
                <a:gd name="T18" fmla="*/ 10 w 15"/>
                <a:gd name="T19" fmla="*/ 25 h 28"/>
                <a:gd name="T20" fmla="*/ 10 w 15"/>
                <a:gd name="T21" fmla="*/ 26 h 28"/>
                <a:gd name="T22" fmla="*/ 13 w 15"/>
                <a:gd name="T23" fmla="*/ 26 h 28"/>
                <a:gd name="T24" fmla="*/ 14 w 15"/>
                <a:gd name="T25" fmla="*/ 27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28"/>
                <a:gd name="T41" fmla="*/ 15 w 15"/>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28">
                  <a:moveTo>
                    <a:pt x="4" y="0"/>
                  </a:moveTo>
                  <a:lnTo>
                    <a:pt x="4" y="0"/>
                  </a:lnTo>
                  <a:lnTo>
                    <a:pt x="1" y="1"/>
                  </a:lnTo>
                  <a:lnTo>
                    <a:pt x="3" y="3"/>
                  </a:lnTo>
                  <a:lnTo>
                    <a:pt x="0" y="5"/>
                  </a:lnTo>
                  <a:lnTo>
                    <a:pt x="1" y="9"/>
                  </a:lnTo>
                  <a:lnTo>
                    <a:pt x="3" y="16"/>
                  </a:lnTo>
                  <a:lnTo>
                    <a:pt x="6" y="22"/>
                  </a:lnTo>
                  <a:lnTo>
                    <a:pt x="6" y="23"/>
                  </a:lnTo>
                  <a:lnTo>
                    <a:pt x="10" y="25"/>
                  </a:lnTo>
                  <a:lnTo>
                    <a:pt x="10" y="26"/>
                  </a:lnTo>
                  <a:lnTo>
                    <a:pt x="13" y="26"/>
                  </a:lnTo>
                  <a:lnTo>
                    <a:pt x="14" y="27"/>
                  </a:lnTo>
                </a:path>
              </a:pathLst>
            </a:custGeom>
            <a:noFill/>
            <a:ln w="12700" cap="rnd">
              <a:solidFill>
                <a:srgbClr val="000000"/>
              </a:solidFill>
              <a:round/>
              <a:headEnd/>
              <a:tailEnd/>
            </a:ln>
          </p:spPr>
          <p:txBody>
            <a:bodyPr>
              <a:prstTxWarp prst="textNoShape">
                <a:avLst/>
              </a:prstTxWarp>
            </a:bodyPr>
            <a:lstStyle/>
            <a:p>
              <a:endParaRPr lang="en-US"/>
            </a:p>
          </p:txBody>
        </p:sp>
        <p:sp>
          <p:nvSpPr>
            <p:cNvPr id="25820" name="Line 257"/>
            <p:cNvSpPr>
              <a:spLocks noChangeShapeType="1"/>
            </p:cNvSpPr>
            <p:nvPr/>
          </p:nvSpPr>
          <p:spPr bwMode="auto">
            <a:xfrm flipH="1">
              <a:off x="4909" y="2901"/>
              <a:ext cx="71" cy="10"/>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821" name="Line 258"/>
            <p:cNvSpPr>
              <a:spLocks noChangeShapeType="1"/>
            </p:cNvSpPr>
            <p:nvPr/>
          </p:nvSpPr>
          <p:spPr bwMode="auto">
            <a:xfrm>
              <a:off x="5105" y="2865"/>
              <a:ext cx="0" cy="0"/>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822" name="Line 259"/>
            <p:cNvSpPr>
              <a:spLocks noChangeShapeType="1"/>
            </p:cNvSpPr>
            <p:nvPr/>
          </p:nvSpPr>
          <p:spPr bwMode="auto">
            <a:xfrm flipH="1">
              <a:off x="5164" y="2852"/>
              <a:ext cx="1" cy="0"/>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823" name="Line 260"/>
            <p:cNvSpPr>
              <a:spLocks noChangeShapeType="1"/>
            </p:cNvSpPr>
            <p:nvPr/>
          </p:nvSpPr>
          <p:spPr bwMode="auto">
            <a:xfrm>
              <a:off x="4987" y="2893"/>
              <a:ext cx="0" cy="0"/>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824" name="Line 261"/>
            <p:cNvSpPr>
              <a:spLocks noChangeShapeType="1"/>
            </p:cNvSpPr>
            <p:nvPr/>
          </p:nvSpPr>
          <p:spPr bwMode="auto">
            <a:xfrm flipV="1">
              <a:off x="4951" y="2901"/>
              <a:ext cx="0" cy="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825" name="Line 262"/>
            <p:cNvSpPr>
              <a:spLocks noChangeShapeType="1"/>
            </p:cNvSpPr>
            <p:nvPr/>
          </p:nvSpPr>
          <p:spPr bwMode="auto">
            <a:xfrm>
              <a:off x="4912" y="2911"/>
              <a:ext cx="0" cy="0"/>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5826" name="Freeform 263"/>
            <p:cNvSpPr>
              <a:spLocks/>
            </p:cNvSpPr>
            <p:nvPr/>
          </p:nvSpPr>
          <p:spPr bwMode="auto">
            <a:xfrm>
              <a:off x="4771" y="2948"/>
              <a:ext cx="31" cy="25"/>
            </a:xfrm>
            <a:custGeom>
              <a:avLst/>
              <a:gdLst>
                <a:gd name="T0" fmla="*/ 18 w 31"/>
                <a:gd name="T1" fmla="*/ 24 h 25"/>
                <a:gd name="T2" fmla="*/ 21 w 31"/>
                <a:gd name="T3" fmla="*/ 23 h 25"/>
                <a:gd name="T4" fmla="*/ 23 w 31"/>
                <a:gd name="T5" fmla="*/ 23 h 25"/>
                <a:gd name="T6" fmla="*/ 25 w 31"/>
                <a:gd name="T7" fmla="*/ 21 h 25"/>
                <a:gd name="T8" fmla="*/ 26 w 31"/>
                <a:gd name="T9" fmla="*/ 20 h 25"/>
                <a:gd name="T10" fmla="*/ 27 w 31"/>
                <a:gd name="T11" fmla="*/ 18 h 25"/>
                <a:gd name="T12" fmla="*/ 30 w 31"/>
                <a:gd name="T13" fmla="*/ 17 h 25"/>
                <a:gd name="T14" fmla="*/ 29 w 31"/>
                <a:gd name="T15" fmla="*/ 14 h 25"/>
                <a:gd name="T16" fmla="*/ 29 w 31"/>
                <a:gd name="T17" fmla="*/ 11 h 25"/>
                <a:gd name="T18" fmla="*/ 27 w 31"/>
                <a:gd name="T19" fmla="*/ 9 h 25"/>
                <a:gd name="T20" fmla="*/ 27 w 31"/>
                <a:gd name="T21" fmla="*/ 8 h 25"/>
                <a:gd name="T22" fmla="*/ 23 w 31"/>
                <a:gd name="T23" fmla="*/ 5 h 25"/>
                <a:gd name="T24" fmla="*/ 22 w 31"/>
                <a:gd name="T25" fmla="*/ 3 h 25"/>
                <a:gd name="T26" fmla="*/ 18 w 31"/>
                <a:gd name="T27" fmla="*/ 3 h 25"/>
                <a:gd name="T28" fmla="*/ 17 w 31"/>
                <a:gd name="T29" fmla="*/ 2 h 25"/>
                <a:gd name="T30" fmla="*/ 14 w 31"/>
                <a:gd name="T31" fmla="*/ 0 h 25"/>
                <a:gd name="T32" fmla="*/ 12 w 31"/>
                <a:gd name="T33" fmla="*/ 1 h 25"/>
                <a:gd name="T34" fmla="*/ 8 w 31"/>
                <a:gd name="T35" fmla="*/ 1 h 25"/>
                <a:gd name="T36" fmla="*/ 5 w 31"/>
                <a:gd name="T37" fmla="*/ 3 h 25"/>
                <a:gd name="T38" fmla="*/ 4 w 31"/>
                <a:gd name="T39" fmla="*/ 5 h 25"/>
                <a:gd name="T40" fmla="*/ 3 w 31"/>
                <a:gd name="T41" fmla="*/ 5 h 25"/>
                <a:gd name="T42" fmla="*/ 1 w 31"/>
                <a:gd name="T43" fmla="*/ 7 h 25"/>
                <a:gd name="T44" fmla="*/ 3 w 31"/>
                <a:gd name="T45" fmla="*/ 10 h 25"/>
                <a:gd name="T46" fmla="*/ 0 w 31"/>
                <a:gd name="T47" fmla="*/ 12 h 25"/>
                <a:gd name="T48" fmla="*/ 1 w 31"/>
                <a:gd name="T49" fmla="*/ 14 h 25"/>
                <a:gd name="T50" fmla="*/ 1 w 31"/>
                <a:gd name="T51" fmla="*/ 17 h 25"/>
                <a:gd name="T52" fmla="*/ 5 w 31"/>
                <a:gd name="T53" fmla="*/ 19 h 25"/>
                <a:gd name="T54" fmla="*/ 5 w 31"/>
                <a:gd name="T55" fmla="*/ 20 h 25"/>
                <a:gd name="T56" fmla="*/ 7 w 31"/>
                <a:gd name="T57" fmla="*/ 22 h 25"/>
                <a:gd name="T58" fmla="*/ 10 w 31"/>
                <a:gd name="T59" fmla="*/ 23 h 25"/>
                <a:gd name="T60" fmla="*/ 12 w 31"/>
                <a:gd name="T61" fmla="*/ 24 h 25"/>
                <a:gd name="T62" fmla="*/ 14 w 31"/>
                <a:gd name="T63" fmla="*/ 24 h 25"/>
                <a:gd name="T64" fmla="*/ 18 w 31"/>
                <a:gd name="T65" fmla="*/ 24 h 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
                <a:gd name="T100" fmla="*/ 0 h 25"/>
                <a:gd name="T101" fmla="*/ 31 w 31"/>
                <a:gd name="T102" fmla="*/ 25 h 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 h="25">
                  <a:moveTo>
                    <a:pt x="18" y="24"/>
                  </a:moveTo>
                  <a:lnTo>
                    <a:pt x="21" y="23"/>
                  </a:lnTo>
                  <a:lnTo>
                    <a:pt x="23" y="23"/>
                  </a:lnTo>
                  <a:lnTo>
                    <a:pt x="25" y="21"/>
                  </a:lnTo>
                  <a:lnTo>
                    <a:pt x="26" y="20"/>
                  </a:lnTo>
                  <a:lnTo>
                    <a:pt x="27" y="18"/>
                  </a:lnTo>
                  <a:lnTo>
                    <a:pt x="30" y="17"/>
                  </a:lnTo>
                  <a:lnTo>
                    <a:pt x="29" y="14"/>
                  </a:lnTo>
                  <a:lnTo>
                    <a:pt x="29" y="11"/>
                  </a:lnTo>
                  <a:lnTo>
                    <a:pt x="27" y="9"/>
                  </a:lnTo>
                  <a:lnTo>
                    <a:pt x="27" y="8"/>
                  </a:lnTo>
                  <a:lnTo>
                    <a:pt x="23" y="5"/>
                  </a:lnTo>
                  <a:lnTo>
                    <a:pt x="22" y="3"/>
                  </a:lnTo>
                  <a:lnTo>
                    <a:pt x="18" y="3"/>
                  </a:lnTo>
                  <a:lnTo>
                    <a:pt x="17" y="2"/>
                  </a:lnTo>
                  <a:lnTo>
                    <a:pt x="14" y="0"/>
                  </a:lnTo>
                  <a:lnTo>
                    <a:pt x="12" y="1"/>
                  </a:lnTo>
                  <a:lnTo>
                    <a:pt x="8" y="1"/>
                  </a:lnTo>
                  <a:lnTo>
                    <a:pt x="5" y="3"/>
                  </a:lnTo>
                  <a:lnTo>
                    <a:pt x="4" y="5"/>
                  </a:lnTo>
                  <a:lnTo>
                    <a:pt x="3" y="5"/>
                  </a:lnTo>
                  <a:lnTo>
                    <a:pt x="1" y="7"/>
                  </a:lnTo>
                  <a:lnTo>
                    <a:pt x="3" y="10"/>
                  </a:lnTo>
                  <a:lnTo>
                    <a:pt x="0" y="12"/>
                  </a:lnTo>
                  <a:lnTo>
                    <a:pt x="1" y="14"/>
                  </a:lnTo>
                  <a:lnTo>
                    <a:pt x="1" y="17"/>
                  </a:lnTo>
                  <a:lnTo>
                    <a:pt x="5" y="19"/>
                  </a:lnTo>
                  <a:lnTo>
                    <a:pt x="5" y="20"/>
                  </a:lnTo>
                  <a:lnTo>
                    <a:pt x="7" y="22"/>
                  </a:lnTo>
                  <a:lnTo>
                    <a:pt x="10" y="23"/>
                  </a:lnTo>
                  <a:lnTo>
                    <a:pt x="12" y="24"/>
                  </a:lnTo>
                  <a:lnTo>
                    <a:pt x="14" y="24"/>
                  </a:lnTo>
                  <a:lnTo>
                    <a:pt x="18" y="24"/>
                  </a:lnTo>
                </a:path>
              </a:pathLst>
            </a:custGeom>
            <a:solidFill>
              <a:srgbClr val="000000"/>
            </a:solidFill>
            <a:ln w="127000" cap="rnd">
              <a:noFill/>
              <a:round/>
              <a:headEnd/>
              <a:tailEnd/>
            </a:ln>
          </p:spPr>
          <p:txBody>
            <a:bodyPr>
              <a:prstTxWarp prst="textNoShape">
                <a:avLst/>
              </a:prstTxWarp>
            </a:bodyPr>
            <a:lstStyle/>
            <a:p>
              <a:endParaRPr lang="en-US"/>
            </a:p>
          </p:txBody>
        </p:sp>
        <p:sp>
          <p:nvSpPr>
            <p:cNvPr id="25827" name="Freeform 264"/>
            <p:cNvSpPr>
              <a:spLocks/>
            </p:cNvSpPr>
            <p:nvPr/>
          </p:nvSpPr>
          <p:spPr bwMode="auto">
            <a:xfrm>
              <a:off x="4728" y="2957"/>
              <a:ext cx="33" cy="23"/>
            </a:xfrm>
            <a:custGeom>
              <a:avLst/>
              <a:gdLst>
                <a:gd name="T0" fmla="*/ 19 w 33"/>
                <a:gd name="T1" fmla="*/ 21 h 23"/>
                <a:gd name="T2" fmla="*/ 21 w 33"/>
                <a:gd name="T3" fmla="*/ 21 h 23"/>
                <a:gd name="T4" fmla="*/ 25 w 33"/>
                <a:gd name="T5" fmla="*/ 20 h 23"/>
                <a:gd name="T6" fmla="*/ 28 w 33"/>
                <a:gd name="T7" fmla="*/ 19 h 23"/>
                <a:gd name="T8" fmla="*/ 29 w 33"/>
                <a:gd name="T9" fmla="*/ 18 h 23"/>
                <a:gd name="T10" fmla="*/ 29 w 33"/>
                <a:gd name="T11" fmla="*/ 15 h 23"/>
                <a:gd name="T12" fmla="*/ 29 w 33"/>
                <a:gd name="T13" fmla="*/ 15 h 23"/>
                <a:gd name="T14" fmla="*/ 29 w 33"/>
                <a:gd name="T15" fmla="*/ 12 h 23"/>
                <a:gd name="T16" fmla="*/ 32 w 33"/>
                <a:gd name="T17" fmla="*/ 10 h 23"/>
                <a:gd name="T18" fmla="*/ 28 w 33"/>
                <a:gd name="T19" fmla="*/ 9 h 23"/>
                <a:gd name="T20" fmla="*/ 27 w 33"/>
                <a:gd name="T21" fmla="*/ 6 h 23"/>
                <a:gd name="T22" fmla="*/ 25 w 33"/>
                <a:gd name="T23" fmla="*/ 5 h 23"/>
                <a:gd name="T24" fmla="*/ 25 w 33"/>
                <a:gd name="T25" fmla="*/ 2 h 23"/>
                <a:gd name="T26" fmla="*/ 21 w 33"/>
                <a:gd name="T27" fmla="*/ 1 h 23"/>
                <a:gd name="T28" fmla="*/ 19 w 33"/>
                <a:gd name="T29" fmla="*/ 0 h 23"/>
                <a:gd name="T30" fmla="*/ 15 w 33"/>
                <a:gd name="T31" fmla="*/ 0 h 23"/>
                <a:gd name="T32" fmla="*/ 12 w 33"/>
                <a:gd name="T33" fmla="*/ 0 h 23"/>
                <a:gd name="T34" fmla="*/ 11 w 33"/>
                <a:gd name="T35" fmla="*/ 1 h 23"/>
                <a:gd name="T36" fmla="*/ 9 w 33"/>
                <a:gd name="T37" fmla="*/ 1 h 23"/>
                <a:gd name="T38" fmla="*/ 4 w 33"/>
                <a:gd name="T39" fmla="*/ 3 h 23"/>
                <a:gd name="T40" fmla="*/ 4 w 33"/>
                <a:gd name="T41" fmla="*/ 4 h 23"/>
                <a:gd name="T42" fmla="*/ 4 w 33"/>
                <a:gd name="T43" fmla="*/ 7 h 23"/>
                <a:gd name="T44" fmla="*/ 1 w 33"/>
                <a:gd name="T45" fmla="*/ 8 h 23"/>
                <a:gd name="T46" fmla="*/ 0 w 33"/>
                <a:gd name="T47" fmla="*/ 11 h 23"/>
                <a:gd name="T48" fmla="*/ 1 w 33"/>
                <a:gd name="T49" fmla="*/ 13 h 23"/>
                <a:gd name="T50" fmla="*/ 1 w 33"/>
                <a:gd name="T51" fmla="*/ 15 h 23"/>
                <a:gd name="T52" fmla="*/ 4 w 33"/>
                <a:gd name="T53" fmla="*/ 17 h 23"/>
                <a:gd name="T54" fmla="*/ 8 w 33"/>
                <a:gd name="T55" fmla="*/ 18 h 23"/>
                <a:gd name="T56" fmla="*/ 8 w 33"/>
                <a:gd name="T57" fmla="*/ 20 h 23"/>
                <a:gd name="T58" fmla="*/ 11 w 33"/>
                <a:gd name="T59" fmla="*/ 21 h 23"/>
                <a:gd name="T60" fmla="*/ 16 w 33"/>
                <a:gd name="T61" fmla="*/ 21 h 23"/>
                <a:gd name="T62" fmla="*/ 17 w 33"/>
                <a:gd name="T63" fmla="*/ 22 h 23"/>
                <a:gd name="T64" fmla="*/ 19 w 33"/>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23"/>
                <a:gd name="T101" fmla="*/ 33 w 33"/>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23">
                  <a:moveTo>
                    <a:pt x="19" y="21"/>
                  </a:moveTo>
                  <a:lnTo>
                    <a:pt x="21" y="21"/>
                  </a:lnTo>
                  <a:lnTo>
                    <a:pt x="25" y="20"/>
                  </a:lnTo>
                  <a:lnTo>
                    <a:pt x="28" y="19"/>
                  </a:lnTo>
                  <a:lnTo>
                    <a:pt x="29" y="18"/>
                  </a:lnTo>
                  <a:lnTo>
                    <a:pt x="29" y="15"/>
                  </a:lnTo>
                  <a:lnTo>
                    <a:pt x="29" y="12"/>
                  </a:lnTo>
                  <a:lnTo>
                    <a:pt x="32" y="10"/>
                  </a:lnTo>
                  <a:lnTo>
                    <a:pt x="28" y="9"/>
                  </a:lnTo>
                  <a:lnTo>
                    <a:pt x="27" y="6"/>
                  </a:lnTo>
                  <a:lnTo>
                    <a:pt x="25" y="5"/>
                  </a:lnTo>
                  <a:lnTo>
                    <a:pt x="25" y="2"/>
                  </a:lnTo>
                  <a:lnTo>
                    <a:pt x="21" y="1"/>
                  </a:lnTo>
                  <a:lnTo>
                    <a:pt x="19" y="0"/>
                  </a:lnTo>
                  <a:lnTo>
                    <a:pt x="15" y="0"/>
                  </a:lnTo>
                  <a:lnTo>
                    <a:pt x="12" y="0"/>
                  </a:lnTo>
                  <a:lnTo>
                    <a:pt x="11" y="1"/>
                  </a:lnTo>
                  <a:lnTo>
                    <a:pt x="9" y="1"/>
                  </a:lnTo>
                  <a:lnTo>
                    <a:pt x="4" y="3"/>
                  </a:lnTo>
                  <a:lnTo>
                    <a:pt x="4" y="4"/>
                  </a:lnTo>
                  <a:lnTo>
                    <a:pt x="4" y="7"/>
                  </a:lnTo>
                  <a:lnTo>
                    <a:pt x="1" y="8"/>
                  </a:lnTo>
                  <a:lnTo>
                    <a:pt x="0" y="11"/>
                  </a:lnTo>
                  <a:lnTo>
                    <a:pt x="1" y="13"/>
                  </a:lnTo>
                  <a:lnTo>
                    <a:pt x="1" y="15"/>
                  </a:lnTo>
                  <a:lnTo>
                    <a:pt x="4" y="17"/>
                  </a:lnTo>
                  <a:lnTo>
                    <a:pt x="8" y="18"/>
                  </a:lnTo>
                  <a:lnTo>
                    <a:pt x="8" y="20"/>
                  </a:lnTo>
                  <a:lnTo>
                    <a:pt x="11" y="21"/>
                  </a:lnTo>
                  <a:lnTo>
                    <a:pt x="16" y="21"/>
                  </a:lnTo>
                  <a:lnTo>
                    <a:pt x="17" y="22"/>
                  </a:lnTo>
                  <a:lnTo>
                    <a:pt x="19" y="21"/>
                  </a:lnTo>
                </a:path>
              </a:pathLst>
            </a:custGeom>
            <a:solidFill>
              <a:srgbClr val="000000"/>
            </a:solidFill>
            <a:ln w="127000" cap="rnd">
              <a:noFill/>
              <a:round/>
              <a:headEnd/>
              <a:tailEnd/>
            </a:ln>
          </p:spPr>
          <p:txBody>
            <a:bodyPr>
              <a:prstTxWarp prst="textNoShape">
                <a:avLst/>
              </a:prstTxWarp>
            </a:bodyPr>
            <a:lstStyle/>
            <a:p>
              <a:endParaRPr lang="en-US"/>
            </a:p>
          </p:txBody>
        </p:sp>
        <p:sp>
          <p:nvSpPr>
            <p:cNvPr id="25828" name="Freeform 265"/>
            <p:cNvSpPr>
              <a:spLocks/>
            </p:cNvSpPr>
            <p:nvPr/>
          </p:nvSpPr>
          <p:spPr bwMode="auto">
            <a:xfrm>
              <a:off x="4812" y="2941"/>
              <a:ext cx="32" cy="24"/>
            </a:xfrm>
            <a:custGeom>
              <a:avLst/>
              <a:gdLst>
                <a:gd name="T0" fmla="*/ 18 w 32"/>
                <a:gd name="T1" fmla="*/ 22 h 24"/>
                <a:gd name="T2" fmla="*/ 20 w 32"/>
                <a:gd name="T3" fmla="*/ 22 h 24"/>
                <a:gd name="T4" fmla="*/ 26 w 32"/>
                <a:gd name="T5" fmla="*/ 22 h 24"/>
                <a:gd name="T6" fmla="*/ 27 w 32"/>
                <a:gd name="T7" fmla="*/ 20 h 24"/>
                <a:gd name="T8" fmla="*/ 28 w 32"/>
                <a:gd name="T9" fmla="*/ 19 h 24"/>
                <a:gd name="T10" fmla="*/ 27 w 32"/>
                <a:gd name="T11" fmla="*/ 18 h 24"/>
                <a:gd name="T12" fmla="*/ 30 w 32"/>
                <a:gd name="T13" fmla="*/ 14 h 24"/>
                <a:gd name="T14" fmla="*/ 28 w 32"/>
                <a:gd name="T15" fmla="*/ 12 h 24"/>
                <a:gd name="T16" fmla="*/ 31 w 32"/>
                <a:gd name="T17" fmla="*/ 10 h 24"/>
                <a:gd name="T18" fmla="*/ 27 w 32"/>
                <a:gd name="T19" fmla="*/ 8 h 24"/>
                <a:gd name="T20" fmla="*/ 27 w 32"/>
                <a:gd name="T21" fmla="*/ 5 h 24"/>
                <a:gd name="T22" fmla="*/ 23 w 32"/>
                <a:gd name="T23" fmla="*/ 5 h 24"/>
                <a:gd name="T24" fmla="*/ 23 w 32"/>
                <a:gd name="T25" fmla="*/ 2 h 24"/>
                <a:gd name="T26" fmla="*/ 20 w 32"/>
                <a:gd name="T27" fmla="*/ 1 h 24"/>
                <a:gd name="T28" fmla="*/ 19 w 32"/>
                <a:gd name="T29" fmla="*/ 1 h 24"/>
                <a:gd name="T30" fmla="*/ 13 w 32"/>
                <a:gd name="T31" fmla="*/ 0 h 24"/>
                <a:gd name="T32" fmla="*/ 11 w 32"/>
                <a:gd name="T33" fmla="*/ 0 h 24"/>
                <a:gd name="T34" fmla="*/ 9 w 32"/>
                <a:gd name="T35" fmla="*/ 0 h 24"/>
                <a:gd name="T36" fmla="*/ 8 w 32"/>
                <a:gd name="T37" fmla="*/ 2 h 24"/>
                <a:gd name="T38" fmla="*/ 4 w 32"/>
                <a:gd name="T39" fmla="*/ 2 h 24"/>
                <a:gd name="T40" fmla="*/ 3 w 32"/>
                <a:gd name="T41" fmla="*/ 4 h 24"/>
                <a:gd name="T42" fmla="*/ 3 w 32"/>
                <a:gd name="T43" fmla="*/ 7 h 24"/>
                <a:gd name="T44" fmla="*/ 3 w 32"/>
                <a:gd name="T45" fmla="*/ 8 h 24"/>
                <a:gd name="T46" fmla="*/ 0 w 32"/>
                <a:gd name="T47" fmla="*/ 11 h 24"/>
                <a:gd name="T48" fmla="*/ 1 w 32"/>
                <a:gd name="T49" fmla="*/ 13 h 24"/>
                <a:gd name="T50" fmla="*/ 1 w 32"/>
                <a:gd name="T51" fmla="*/ 15 h 24"/>
                <a:gd name="T52" fmla="*/ 5 w 32"/>
                <a:gd name="T53" fmla="*/ 17 h 24"/>
                <a:gd name="T54" fmla="*/ 7 w 32"/>
                <a:gd name="T55" fmla="*/ 19 h 24"/>
                <a:gd name="T56" fmla="*/ 8 w 32"/>
                <a:gd name="T57" fmla="*/ 20 h 24"/>
                <a:gd name="T58" fmla="*/ 11 w 32"/>
                <a:gd name="T59" fmla="*/ 22 h 24"/>
                <a:gd name="T60" fmla="*/ 15 w 32"/>
                <a:gd name="T61" fmla="*/ 23 h 24"/>
                <a:gd name="T62" fmla="*/ 16 w 32"/>
                <a:gd name="T63" fmla="*/ 22 h 24"/>
                <a:gd name="T64" fmla="*/ 18 w 32"/>
                <a:gd name="T65" fmla="*/ 22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24"/>
                <a:gd name="T101" fmla="*/ 32 w 32"/>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24">
                  <a:moveTo>
                    <a:pt x="18" y="22"/>
                  </a:moveTo>
                  <a:lnTo>
                    <a:pt x="20" y="22"/>
                  </a:lnTo>
                  <a:lnTo>
                    <a:pt x="26" y="22"/>
                  </a:lnTo>
                  <a:lnTo>
                    <a:pt x="27" y="20"/>
                  </a:lnTo>
                  <a:lnTo>
                    <a:pt x="28" y="19"/>
                  </a:lnTo>
                  <a:lnTo>
                    <a:pt x="27" y="18"/>
                  </a:lnTo>
                  <a:lnTo>
                    <a:pt x="30" y="14"/>
                  </a:lnTo>
                  <a:lnTo>
                    <a:pt x="28" y="12"/>
                  </a:lnTo>
                  <a:lnTo>
                    <a:pt x="31" y="10"/>
                  </a:lnTo>
                  <a:lnTo>
                    <a:pt x="27" y="8"/>
                  </a:lnTo>
                  <a:lnTo>
                    <a:pt x="27" y="5"/>
                  </a:lnTo>
                  <a:lnTo>
                    <a:pt x="23" y="5"/>
                  </a:lnTo>
                  <a:lnTo>
                    <a:pt x="23" y="2"/>
                  </a:lnTo>
                  <a:lnTo>
                    <a:pt x="20" y="1"/>
                  </a:lnTo>
                  <a:lnTo>
                    <a:pt x="19" y="1"/>
                  </a:lnTo>
                  <a:lnTo>
                    <a:pt x="13" y="0"/>
                  </a:lnTo>
                  <a:lnTo>
                    <a:pt x="11" y="0"/>
                  </a:lnTo>
                  <a:lnTo>
                    <a:pt x="9" y="0"/>
                  </a:lnTo>
                  <a:lnTo>
                    <a:pt x="8" y="2"/>
                  </a:lnTo>
                  <a:lnTo>
                    <a:pt x="4" y="2"/>
                  </a:lnTo>
                  <a:lnTo>
                    <a:pt x="3" y="4"/>
                  </a:lnTo>
                  <a:lnTo>
                    <a:pt x="3" y="7"/>
                  </a:lnTo>
                  <a:lnTo>
                    <a:pt x="3" y="8"/>
                  </a:lnTo>
                  <a:lnTo>
                    <a:pt x="0" y="11"/>
                  </a:lnTo>
                  <a:lnTo>
                    <a:pt x="1" y="13"/>
                  </a:lnTo>
                  <a:lnTo>
                    <a:pt x="1" y="15"/>
                  </a:lnTo>
                  <a:lnTo>
                    <a:pt x="5" y="17"/>
                  </a:lnTo>
                  <a:lnTo>
                    <a:pt x="7" y="19"/>
                  </a:lnTo>
                  <a:lnTo>
                    <a:pt x="8" y="20"/>
                  </a:lnTo>
                  <a:lnTo>
                    <a:pt x="11" y="22"/>
                  </a:lnTo>
                  <a:lnTo>
                    <a:pt x="15" y="23"/>
                  </a:lnTo>
                  <a:lnTo>
                    <a:pt x="16" y="22"/>
                  </a:lnTo>
                  <a:lnTo>
                    <a:pt x="18" y="22"/>
                  </a:lnTo>
                </a:path>
              </a:pathLst>
            </a:custGeom>
            <a:solidFill>
              <a:srgbClr val="000000"/>
            </a:solidFill>
            <a:ln w="127000" cap="rnd">
              <a:noFill/>
              <a:round/>
              <a:headEnd/>
              <a:tailEnd/>
            </a:ln>
          </p:spPr>
          <p:txBody>
            <a:bodyPr>
              <a:prstTxWarp prst="textNoShape">
                <a:avLst/>
              </a:prstTxWarp>
            </a:bodyPr>
            <a:lstStyle/>
            <a:p>
              <a:endParaRPr lang="en-US"/>
            </a:p>
          </p:txBody>
        </p:sp>
        <p:sp>
          <p:nvSpPr>
            <p:cNvPr id="25829" name="Freeform 266"/>
            <p:cNvSpPr>
              <a:spLocks/>
            </p:cNvSpPr>
            <p:nvPr/>
          </p:nvSpPr>
          <p:spPr bwMode="auto">
            <a:xfrm>
              <a:off x="4779" y="2949"/>
              <a:ext cx="17" cy="6"/>
            </a:xfrm>
            <a:custGeom>
              <a:avLst/>
              <a:gdLst>
                <a:gd name="T0" fmla="*/ 0 w 17"/>
                <a:gd name="T1" fmla="*/ 2 h 6"/>
                <a:gd name="T2" fmla="*/ 3 w 17"/>
                <a:gd name="T3" fmla="*/ 2 h 6"/>
                <a:gd name="T4" fmla="*/ 3 w 17"/>
                <a:gd name="T5" fmla="*/ 1 h 6"/>
                <a:gd name="T6" fmla="*/ 4 w 17"/>
                <a:gd name="T7" fmla="*/ 1 h 6"/>
                <a:gd name="T8" fmla="*/ 5 w 17"/>
                <a:gd name="T9" fmla="*/ 0 h 6"/>
                <a:gd name="T10" fmla="*/ 8 w 17"/>
                <a:gd name="T11" fmla="*/ 0 h 6"/>
                <a:gd name="T12" fmla="*/ 9 w 17"/>
                <a:gd name="T13" fmla="*/ 1 h 6"/>
                <a:gd name="T14" fmla="*/ 12 w 17"/>
                <a:gd name="T15" fmla="*/ 1 h 6"/>
                <a:gd name="T16" fmla="*/ 12 w 17"/>
                <a:gd name="T17" fmla="*/ 2 h 6"/>
                <a:gd name="T18" fmla="*/ 15 w 17"/>
                <a:gd name="T19" fmla="*/ 2 h 6"/>
                <a:gd name="T20" fmla="*/ 15 w 17"/>
                <a:gd name="T21" fmla="*/ 3 h 6"/>
                <a:gd name="T22" fmla="*/ 16 w 17"/>
                <a:gd name="T23" fmla="*/ 4 h 6"/>
                <a:gd name="T24" fmla="*/ 16 w 17"/>
                <a:gd name="T25" fmla="*/ 5 h 6"/>
                <a:gd name="T26" fmla="*/ 16 w 17"/>
                <a:gd name="T27" fmla="*/ 4 h 6"/>
                <a:gd name="T28" fmla="*/ 15 w 17"/>
                <a:gd name="T29" fmla="*/ 3 h 6"/>
                <a:gd name="T30" fmla="*/ 15 w 17"/>
                <a:gd name="T31" fmla="*/ 2 h 6"/>
                <a:gd name="T32" fmla="*/ 13 w 17"/>
                <a:gd name="T33" fmla="*/ 3 h 6"/>
                <a:gd name="T34" fmla="*/ 9 w 17"/>
                <a:gd name="T35" fmla="*/ 2 h 6"/>
                <a:gd name="T36" fmla="*/ 8 w 17"/>
                <a:gd name="T37" fmla="*/ 1 h 6"/>
                <a:gd name="T38" fmla="*/ 5 w 17"/>
                <a:gd name="T39" fmla="*/ 1 h 6"/>
                <a:gd name="T40" fmla="*/ 4 w 17"/>
                <a:gd name="T41" fmla="*/ 2 h 6"/>
                <a:gd name="T42" fmla="*/ 3 w 17"/>
                <a:gd name="T43" fmla="*/ 2 h 6"/>
                <a:gd name="T44" fmla="*/ 0 w 17"/>
                <a:gd name="T45" fmla="*/ 2 h 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6"/>
                <a:gd name="T71" fmla="*/ 17 w 17"/>
                <a:gd name="T72" fmla="*/ 6 h 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6">
                  <a:moveTo>
                    <a:pt x="0" y="2"/>
                  </a:moveTo>
                  <a:lnTo>
                    <a:pt x="3" y="2"/>
                  </a:lnTo>
                  <a:lnTo>
                    <a:pt x="3" y="1"/>
                  </a:lnTo>
                  <a:lnTo>
                    <a:pt x="4" y="1"/>
                  </a:lnTo>
                  <a:lnTo>
                    <a:pt x="5" y="0"/>
                  </a:lnTo>
                  <a:lnTo>
                    <a:pt x="8" y="0"/>
                  </a:lnTo>
                  <a:lnTo>
                    <a:pt x="9" y="1"/>
                  </a:lnTo>
                  <a:lnTo>
                    <a:pt x="12" y="1"/>
                  </a:lnTo>
                  <a:lnTo>
                    <a:pt x="12" y="2"/>
                  </a:lnTo>
                  <a:lnTo>
                    <a:pt x="15" y="2"/>
                  </a:lnTo>
                  <a:lnTo>
                    <a:pt x="15" y="3"/>
                  </a:lnTo>
                  <a:lnTo>
                    <a:pt x="16" y="4"/>
                  </a:lnTo>
                  <a:lnTo>
                    <a:pt x="16" y="5"/>
                  </a:lnTo>
                  <a:lnTo>
                    <a:pt x="16" y="4"/>
                  </a:lnTo>
                  <a:lnTo>
                    <a:pt x="15" y="3"/>
                  </a:lnTo>
                  <a:lnTo>
                    <a:pt x="15" y="2"/>
                  </a:lnTo>
                  <a:lnTo>
                    <a:pt x="13" y="3"/>
                  </a:lnTo>
                  <a:lnTo>
                    <a:pt x="9" y="2"/>
                  </a:lnTo>
                  <a:lnTo>
                    <a:pt x="8" y="1"/>
                  </a:lnTo>
                  <a:lnTo>
                    <a:pt x="5" y="1"/>
                  </a:lnTo>
                  <a:lnTo>
                    <a:pt x="4" y="2"/>
                  </a:lnTo>
                  <a:lnTo>
                    <a:pt x="3" y="2"/>
                  </a:lnTo>
                  <a:lnTo>
                    <a:pt x="0" y="2"/>
                  </a:lnTo>
                </a:path>
              </a:pathLst>
            </a:custGeom>
            <a:solidFill>
              <a:srgbClr val="FFFFFF"/>
            </a:solidFill>
            <a:ln w="127000" cap="rnd">
              <a:noFill/>
              <a:round/>
              <a:headEnd/>
              <a:tailEnd/>
            </a:ln>
          </p:spPr>
          <p:txBody>
            <a:bodyPr>
              <a:prstTxWarp prst="textNoShape">
                <a:avLst/>
              </a:prstTxWarp>
            </a:bodyPr>
            <a:lstStyle/>
            <a:p>
              <a:endParaRPr lang="en-US"/>
            </a:p>
          </p:txBody>
        </p:sp>
        <p:sp>
          <p:nvSpPr>
            <p:cNvPr id="25830" name="Freeform 267"/>
            <p:cNvSpPr>
              <a:spLocks/>
            </p:cNvSpPr>
            <p:nvPr/>
          </p:nvSpPr>
          <p:spPr bwMode="auto">
            <a:xfrm>
              <a:off x="4823" y="2942"/>
              <a:ext cx="13" cy="6"/>
            </a:xfrm>
            <a:custGeom>
              <a:avLst/>
              <a:gdLst>
                <a:gd name="T0" fmla="*/ 0 w 13"/>
                <a:gd name="T1" fmla="*/ 1 h 6"/>
                <a:gd name="T2" fmla="*/ 0 w 13"/>
                <a:gd name="T3" fmla="*/ 1 h 6"/>
                <a:gd name="T4" fmla="*/ 0 w 13"/>
                <a:gd name="T5" fmla="*/ 1 h 6"/>
                <a:gd name="T6" fmla="*/ 1 w 13"/>
                <a:gd name="T7" fmla="*/ 1 h 6"/>
                <a:gd name="T8" fmla="*/ 3 w 13"/>
                <a:gd name="T9" fmla="*/ 1 h 6"/>
                <a:gd name="T10" fmla="*/ 5 w 13"/>
                <a:gd name="T11" fmla="*/ 0 h 6"/>
                <a:gd name="T12" fmla="*/ 7 w 13"/>
                <a:gd name="T13" fmla="*/ 1 h 6"/>
                <a:gd name="T14" fmla="*/ 8 w 13"/>
                <a:gd name="T15" fmla="*/ 1 h 6"/>
                <a:gd name="T16" fmla="*/ 9 w 13"/>
                <a:gd name="T17" fmla="*/ 1 h 6"/>
                <a:gd name="T18" fmla="*/ 11 w 13"/>
                <a:gd name="T19" fmla="*/ 3 h 6"/>
                <a:gd name="T20" fmla="*/ 11 w 13"/>
                <a:gd name="T21" fmla="*/ 4 h 6"/>
                <a:gd name="T22" fmla="*/ 11 w 13"/>
                <a:gd name="T23" fmla="*/ 4 h 6"/>
                <a:gd name="T24" fmla="*/ 12 w 13"/>
                <a:gd name="T25" fmla="*/ 5 h 6"/>
                <a:gd name="T26" fmla="*/ 11 w 13"/>
                <a:gd name="T27" fmla="*/ 4 h 6"/>
                <a:gd name="T28" fmla="*/ 11 w 13"/>
                <a:gd name="T29" fmla="*/ 4 h 6"/>
                <a:gd name="T30" fmla="*/ 9 w 13"/>
                <a:gd name="T31" fmla="*/ 3 h 6"/>
                <a:gd name="T32" fmla="*/ 8 w 13"/>
                <a:gd name="T33" fmla="*/ 1 h 6"/>
                <a:gd name="T34" fmla="*/ 7 w 13"/>
                <a:gd name="T35" fmla="*/ 1 h 6"/>
                <a:gd name="T36" fmla="*/ 4 w 13"/>
                <a:gd name="T37" fmla="*/ 1 h 6"/>
                <a:gd name="T38" fmla="*/ 3 w 13"/>
                <a:gd name="T39" fmla="*/ 1 h 6"/>
                <a:gd name="T40" fmla="*/ 1 w 13"/>
                <a:gd name="T41" fmla="*/ 1 h 6"/>
                <a:gd name="T42" fmla="*/ 0 w 13"/>
                <a:gd name="T43" fmla="*/ 1 h 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
                <a:gd name="T67" fmla="*/ 0 h 6"/>
                <a:gd name="T68" fmla="*/ 13 w 13"/>
                <a:gd name="T69" fmla="*/ 6 h 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 h="6">
                  <a:moveTo>
                    <a:pt x="0" y="1"/>
                  </a:moveTo>
                  <a:lnTo>
                    <a:pt x="0" y="1"/>
                  </a:lnTo>
                  <a:lnTo>
                    <a:pt x="1" y="1"/>
                  </a:lnTo>
                  <a:lnTo>
                    <a:pt x="3" y="1"/>
                  </a:lnTo>
                  <a:lnTo>
                    <a:pt x="5" y="0"/>
                  </a:lnTo>
                  <a:lnTo>
                    <a:pt x="7" y="1"/>
                  </a:lnTo>
                  <a:lnTo>
                    <a:pt x="8" y="1"/>
                  </a:lnTo>
                  <a:lnTo>
                    <a:pt x="9" y="1"/>
                  </a:lnTo>
                  <a:lnTo>
                    <a:pt x="11" y="3"/>
                  </a:lnTo>
                  <a:lnTo>
                    <a:pt x="11" y="4"/>
                  </a:lnTo>
                  <a:lnTo>
                    <a:pt x="12" y="5"/>
                  </a:lnTo>
                  <a:lnTo>
                    <a:pt x="11" y="4"/>
                  </a:lnTo>
                  <a:lnTo>
                    <a:pt x="9" y="3"/>
                  </a:lnTo>
                  <a:lnTo>
                    <a:pt x="8" y="1"/>
                  </a:lnTo>
                  <a:lnTo>
                    <a:pt x="7" y="1"/>
                  </a:lnTo>
                  <a:lnTo>
                    <a:pt x="4" y="1"/>
                  </a:lnTo>
                  <a:lnTo>
                    <a:pt x="3" y="1"/>
                  </a:lnTo>
                  <a:lnTo>
                    <a:pt x="1" y="1"/>
                  </a:lnTo>
                  <a:lnTo>
                    <a:pt x="0"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5831" name="Freeform 268"/>
            <p:cNvSpPr>
              <a:spLocks/>
            </p:cNvSpPr>
            <p:nvPr/>
          </p:nvSpPr>
          <p:spPr bwMode="auto">
            <a:xfrm>
              <a:off x="4739" y="2958"/>
              <a:ext cx="14" cy="6"/>
            </a:xfrm>
            <a:custGeom>
              <a:avLst/>
              <a:gdLst>
                <a:gd name="T0" fmla="*/ 0 w 14"/>
                <a:gd name="T1" fmla="*/ 2 h 6"/>
                <a:gd name="T2" fmla="*/ 0 w 14"/>
                <a:gd name="T3" fmla="*/ 1 h 6"/>
                <a:gd name="T4" fmla="*/ 1 w 14"/>
                <a:gd name="T5" fmla="*/ 0 h 6"/>
                <a:gd name="T6" fmla="*/ 4 w 14"/>
                <a:gd name="T7" fmla="*/ 0 h 6"/>
                <a:gd name="T8" fmla="*/ 5 w 14"/>
                <a:gd name="T9" fmla="*/ 0 h 6"/>
                <a:gd name="T10" fmla="*/ 7 w 14"/>
                <a:gd name="T11" fmla="*/ 0 h 6"/>
                <a:gd name="T12" fmla="*/ 8 w 14"/>
                <a:gd name="T13" fmla="*/ 1 h 6"/>
                <a:gd name="T14" fmla="*/ 10 w 14"/>
                <a:gd name="T15" fmla="*/ 0 h 6"/>
                <a:gd name="T16" fmla="*/ 12 w 14"/>
                <a:gd name="T17" fmla="*/ 1 h 6"/>
                <a:gd name="T18" fmla="*/ 13 w 14"/>
                <a:gd name="T19" fmla="*/ 3 h 6"/>
                <a:gd name="T20" fmla="*/ 13 w 14"/>
                <a:gd name="T21" fmla="*/ 3 h 6"/>
                <a:gd name="T22" fmla="*/ 13 w 14"/>
                <a:gd name="T23" fmla="*/ 4 h 6"/>
                <a:gd name="T24" fmla="*/ 13 w 14"/>
                <a:gd name="T25" fmla="*/ 5 h 6"/>
                <a:gd name="T26" fmla="*/ 13 w 14"/>
                <a:gd name="T27" fmla="*/ 4 h 6"/>
                <a:gd name="T28" fmla="*/ 13 w 14"/>
                <a:gd name="T29" fmla="*/ 3 h 6"/>
                <a:gd name="T30" fmla="*/ 12 w 14"/>
                <a:gd name="T31" fmla="*/ 3 h 6"/>
                <a:gd name="T32" fmla="*/ 12 w 14"/>
                <a:gd name="T33" fmla="*/ 1 h 6"/>
                <a:gd name="T34" fmla="*/ 8 w 14"/>
                <a:gd name="T35" fmla="*/ 1 h 6"/>
                <a:gd name="T36" fmla="*/ 7 w 14"/>
                <a:gd name="T37" fmla="*/ 1 h 6"/>
                <a:gd name="T38" fmla="*/ 5 w 14"/>
                <a:gd name="T39" fmla="*/ 0 h 6"/>
                <a:gd name="T40" fmla="*/ 4 w 14"/>
                <a:gd name="T41" fmla="*/ 0 h 6"/>
                <a:gd name="T42" fmla="*/ 1 w 14"/>
                <a:gd name="T43" fmla="*/ 0 h 6"/>
                <a:gd name="T44" fmla="*/ 0 w 14"/>
                <a:gd name="T45" fmla="*/ 2 h 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
                <a:gd name="T70" fmla="*/ 0 h 6"/>
                <a:gd name="T71" fmla="*/ 14 w 14"/>
                <a:gd name="T72" fmla="*/ 6 h 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 h="6">
                  <a:moveTo>
                    <a:pt x="0" y="2"/>
                  </a:moveTo>
                  <a:lnTo>
                    <a:pt x="0" y="1"/>
                  </a:lnTo>
                  <a:lnTo>
                    <a:pt x="1" y="0"/>
                  </a:lnTo>
                  <a:lnTo>
                    <a:pt x="4" y="0"/>
                  </a:lnTo>
                  <a:lnTo>
                    <a:pt x="5" y="0"/>
                  </a:lnTo>
                  <a:lnTo>
                    <a:pt x="7" y="0"/>
                  </a:lnTo>
                  <a:lnTo>
                    <a:pt x="8" y="1"/>
                  </a:lnTo>
                  <a:lnTo>
                    <a:pt x="10" y="0"/>
                  </a:lnTo>
                  <a:lnTo>
                    <a:pt x="12" y="1"/>
                  </a:lnTo>
                  <a:lnTo>
                    <a:pt x="13" y="3"/>
                  </a:lnTo>
                  <a:lnTo>
                    <a:pt x="13" y="4"/>
                  </a:lnTo>
                  <a:lnTo>
                    <a:pt x="13" y="5"/>
                  </a:lnTo>
                  <a:lnTo>
                    <a:pt x="13" y="4"/>
                  </a:lnTo>
                  <a:lnTo>
                    <a:pt x="13" y="3"/>
                  </a:lnTo>
                  <a:lnTo>
                    <a:pt x="12" y="3"/>
                  </a:lnTo>
                  <a:lnTo>
                    <a:pt x="12" y="1"/>
                  </a:lnTo>
                  <a:lnTo>
                    <a:pt x="8" y="1"/>
                  </a:lnTo>
                  <a:lnTo>
                    <a:pt x="7" y="1"/>
                  </a:lnTo>
                  <a:lnTo>
                    <a:pt x="5" y="0"/>
                  </a:lnTo>
                  <a:lnTo>
                    <a:pt x="4" y="0"/>
                  </a:lnTo>
                  <a:lnTo>
                    <a:pt x="1" y="0"/>
                  </a:lnTo>
                  <a:lnTo>
                    <a:pt x="0" y="2"/>
                  </a:lnTo>
                </a:path>
              </a:pathLst>
            </a:custGeom>
            <a:solidFill>
              <a:srgbClr val="FFFFFF"/>
            </a:solidFill>
            <a:ln w="127000" cap="rnd">
              <a:noFill/>
              <a:round/>
              <a:headEnd/>
              <a:tailEnd/>
            </a:ln>
          </p:spPr>
          <p:txBody>
            <a:bodyPr>
              <a:prstTxWarp prst="textNoShape">
                <a:avLst/>
              </a:prstTxWarp>
            </a:bodyPr>
            <a:lstStyle/>
            <a:p>
              <a:endParaRPr lang="en-US"/>
            </a:p>
          </p:txBody>
        </p:sp>
        <p:sp>
          <p:nvSpPr>
            <p:cNvPr id="25832" name="Freeform 269"/>
            <p:cNvSpPr>
              <a:spLocks/>
            </p:cNvSpPr>
            <p:nvPr/>
          </p:nvSpPr>
          <p:spPr bwMode="auto">
            <a:xfrm>
              <a:off x="4736" y="2969"/>
              <a:ext cx="14" cy="8"/>
            </a:xfrm>
            <a:custGeom>
              <a:avLst/>
              <a:gdLst>
                <a:gd name="T0" fmla="*/ 0 w 14"/>
                <a:gd name="T1" fmla="*/ 0 h 8"/>
                <a:gd name="T2" fmla="*/ 0 w 14"/>
                <a:gd name="T3" fmla="*/ 0 h 8"/>
                <a:gd name="T4" fmla="*/ 1 w 14"/>
                <a:gd name="T5" fmla="*/ 1 h 8"/>
                <a:gd name="T6" fmla="*/ 1 w 14"/>
                <a:gd name="T7" fmla="*/ 2 h 8"/>
                <a:gd name="T8" fmla="*/ 1 w 14"/>
                <a:gd name="T9" fmla="*/ 3 h 8"/>
                <a:gd name="T10" fmla="*/ 1 w 14"/>
                <a:gd name="T11" fmla="*/ 4 h 8"/>
                <a:gd name="T12" fmla="*/ 4 w 14"/>
                <a:gd name="T13" fmla="*/ 6 h 8"/>
                <a:gd name="T14" fmla="*/ 7 w 14"/>
                <a:gd name="T15" fmla="*/ 6 h 8"/>
                <a:gd name="T16" fmla="*/ 8 w 14"/>
                <a:gd name="T17" fmla="*/ 7 h 8"/>
                <a:gd name="T18" fmla="*/ 8 w 14"/>
                <a:gd name="T19" fmla="*/ 7 h 8"/>
                <a:gd name="T20" fmla="*/ 9 w 14"/>
                <a:gd name="T21" fmla="*/ 6 h 8"/>
                <a:gd name="T22" fmla="*/ 12 w 14"/>
                <a:gd name="T23" fmla="*/ 6 h 8"/>
                <a:gd name="T24" fmla="*/ 13 w 14"/>
                <a:gd name="T25" fmla="*/ 6 h 8"/>
                <a:gd name="T26" fmla="*/ 13 w 14"/>
                <a:gd name="T27" fmla="*/ 5 h 8"/>
                <a:gd name="T28" fmla="*/ 12 w 14"/>
                <a:gd name="T29" fmla="*/ 6 h 8"/>
                <a:gd name="T30" fmla="*/ 9 w 14"/>
                <a:gd name="T31" fmla="*/ 6 h 8"/>
                <a:gd name="T32" fmla="*/ 8 w 14"/>
                <a:gd name="T33" fmla="*/ 6 h 8"/>
                <a:gd name="T34" fmla="*/ 8 w 14"/>
                <a:gd name="T35" fmla="*/ 6 h 8"/>
                <a:gd name="T36" fmla="*/ 7 w 14"/>
                <a:gd name="T37" fmla="*/ 6 h 8"/>
                <a:gd name="T38" fmla="*/ 4 w 14"/>
                <a:gd name="T39" fmla="*/ 4 h 8"/>
                <a:gd name="T40" fmla="*/ 3 w 14"/>
                <a:gd name="T41" fmla="*/ 4 h 8"/>
                <a:gd name="T42" fmla="*/ 1 w 14"/>
                <a:gd name="T43" fmla="*/ 3 h 8"/>
                <a:gd name="T44" fmla="*/ 1 w 14"/>
                <a:gd name="T45" fmla="*/ 2 h 8"/>
                <a:gd name="T46" fmla="*/ 0 w 14"/>
                <a:gd name="T47" fmla="*/ 0 h 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
                <a:gd name="T73" fmla="*/ 0 h 8"/>
                <a:gd name="T74" fmla="*/ 14 w 14"/>
                <a:gd name="T75" fmla="*/ 8 h 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 h="8">
                  <a:moveTo>
                    <a:pt x="0" y="0"/>
                  </a:moveTo>
                  <a:lnTo>
                    <a:pt x="0" y="0"/>
                  </a:lnTo>
                  <a:lnTo>
                    <a:pt x="1" y="1"/>
                  </a:lnTo>
                  <a:lnTo>
                    <a:pt x="1" y="2"/>
                  </a:lnTo>
                  <a:lnTo>
                    <a:pt x="1" y="3"/>
                  </a:lnTo>
                  <a:lnTo>
                    <a:pt x="1" y="4"/>
                  </a:lnTo>
                  <a:lnTo>
                    <a:pt x="4" y="6"/>
                  </a:lnTo>
                  <a:lnTo>
                    <a:pt x="7" y="6"/>
                  </a:lnTo>
                  <a:lnTo>
                    <a:pt x="8" y="7"/>
                  </a:lnTo>
                  <a:lnTo>
                    <a:pt x="9" y="6"/>
                  </a:lnTo>
                  <a:lnTo>
                    <a:pt x="12" y="6"/>
                  </a:lnTo>
                  <a:lnTo>
                    <a:pt x="13" y="6"/>
                  </a:lnTo>
                  <a:lnTo>
                    <a:pt x="13" y="5"/>
                  </a:lnTo>
                  <a:lnTo>
                    <a:pt x="12" y="6"/>
                  </a:lnTo>
                  <a:lnTo>
                    <a:pt x="9" y="6"/>
                  </a:lnTo>
                  <a:lnTo>
                    <a:pt x="8" y="6"/>
                  </a:lnTo>
                  <a:lnTo>
                    <a:pt x="7" y="6"/>
                  </a:lnTo>
                  <a:lnTo>
                    <a:pt x="4" y="4"/>
                  </a:lnTo>
                  <a:lnTo>
                    <a:pt x="3" y="4"/>
                  </a:lnTo>
                  <a:lnTo>
                    <a:pt x="1" y="3"/>
                  </a:lnTo>
                  <a:lnTo>
                    <a:pt x="1" y="2"/>
                  </a:lnTo>
                  <a:lnTo>
                    <a:pt x="0" y="0"/>
                  </a:lnTo>
                </a:path>
              </a:pathLst>
            </a:custGeom>
            <a:solidFill>
              <a:srgbClr val="8D8D8D"/>
            </a:solidFill>
            <a:ln w="127000" cap="rnd">
              <a:noFill/>
              <a:round/>
              <a:headEnd/>
              <a:tailEnd/>
            </a:ln>
          </p:spPr>
          <p:txBody>
            <a:bodyPr>
              <a:prstTxWarp prst="textNoShape">
                <a:avLst/>
              </a:prstTxWarp>
            </a:bodyPr>
            <a:lstStyle/>
            <a:p>
              <a:endParaRPr lang="en-US"/>
            </a:p>
          </p:txBody>
        </p:sp>
        <p:sp>
          <p:nvSpPr>
            <p:cNvPr id="25833" name="Freeform 270"/>
            <p:cNvSpPr>
              <a:spLocks/>
            </p:cNvSpPr>
            <p:nvPr/>
          </p:nvSpPr>
          <p:spPr bwMode="auto">
            <a:xfrm>
              <a:off x="4777" y="2962"/>
              <a:ext cx="15" cy="7"/>
            </a:xfrm>
            <a:custGeom>
              <a:avLst/>
              <a:gdLst>
                <a:gd name="T0" fmla="*/ 1 w 15"/>
                <a:gd name="T1" fmla="*/ 0 h 7"/>
                <a:gd name="T2" fmla="*/ 0 w 15"/>
                <a:gd name="T3" fmla="*/ 0 h 7"/>
                <a:gd name="T4" fmla="*/ 0 w 15"/>
                <a:gd name="T5" fmla="*/ 1 h 7"/>
                <a:gd name="T6" fmla="*/ 0 w 15"/>
                <a:gd name="T7" fmla="*/ 2 h 7"/>
                <a:gd name="T8" fmla="*/ 1 w 15"/>
                <a:gd name="T9" fmla="*/ 3 h 7"/>
                <a:gd name="T10" fmla="*/ 3 w 15"/>
                <a:gd name="T11" fmla="*/ 4 h 7"/>
                <a:gd name="T12" fmla="*/ 6 w 15"/>
                <a:gd name="T13" fmla="*/ 4 h 7"/>
                <a:gd name="T14" fmla="*/ 7 w 15"/>
                <a:gd name="T15" fmla="*/ 5 h 7"/>
                <a:gd name="T16" fmla="*/ 7 w 15"/>
                <a:gd name="T17" fmla="*/ 6 h 7"/>
                <a:gd name="T18" fmla="*/ 8 w 15"/>
                <a:gd name="T19" fmla="*/ 6 h 7"/>
                <a:gd name="T20" fmla="*/ 10 w 15"/>
                <a:gd name="T21" fmla="*/ 6 h 7"/>
                <a:gd name="T22" fmla="*/ 13 w 15"/>
                <a:gd name="T23" fmla="*/ 5 h 7"/>
                <a:gd name="T24" fmla="*/ 14 w 15"/>
                <a:gd name="T25" fmla="*/ 5 h 7"/>
                <a:gd name="T26" fmla="*/ 14 w 15"/>
                <a:gd name="T27" fmla="*/ 5 h 7"/>
                <a:gd name="T28" fmla="*/ 13 w 15"/>
                <a:gd name="T29" fmla="*/ 5 h 7"/>
                <a:gd name="T30" fmla="*/ 10 w 15"/>
                <a:gd name="T31" fmla="*/ 6 h 7"/>
                <a:gd name="T32" fmla="*/ 8 w 15"/>
                <a:gd name="T33" fmla="*/ 6 h 7"/>
                <a:gd name="T34" fmla="*/ 8 w 15"/>
                <a:gd name="T35" fmla="*/ 5 h 7"/>
                <a:gd name="T36" fmla="*/ 7 w 15"/>
                <a:gd name="T37" fmla="*/ 5 h 7"/>
                <a:gd name="T38" fmla="*/ 6 w 15"/>
                <a:gd name="T39" fmla="*/ 4 h 7"/>
                <a:gd name="T40" fmla="*/ 3 w 15"/>
                <a:gd name="T41" fmla="*/ 4 h 7"/>
                <a:gd name="T42" fmla="*/ 1 w 15"/>
                <a:gd name="T43" fmla="*/ 3 h 7"/>
                <a:gd name="T44" fmla="*/ 1 w 15"/>
                <a:gd name="T45" fmla="*/ 2 h 7"/>
                <a:gd name="T46" fmla="*/ 1 w 15"/>
                <a:gd name="T47" fmla="*/ 1 h 7"/>
                <a:gd name="T48" fmla="*/ 1 w 15"/>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
                <a:gd name="T76" fmla="*/ 0 h 7"/>
                <a:gd name="T77" fmla="*/ 15 w 15"/>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 h="7">
                  <a:moveTo>
                    <a:pt x="1" y="0"/>
                  </a:moveTo>
                  <a:lnTo>
                    <a:pt x="0" y="0"/>
                  </a:lnTo>
                  <a:lnTo>
                    <a:pt x="0" y="1"/>
                  </a:lnTo>
                  <a:lnTo>
                    <a:pt x="0" y="2"/>
                  </a:lnTo>
                  <a:lnTo>
                    <a:pt x="1" y="3"/>
                  </a:lnTo>
                  <a:lnTo>
                    <a:pt x="3" y="4"/>
                  </a:lnTo>
                  <a:lnTo>
                    <a:pt x="6" y="4"/>
                  </a:lnTo>
                  <a:lnTo>
                    <a:pt x="7" y="5"/>
                  </a:lnTo>
                  <a:lnTo>
                    <a:pt x="7" y="6"/>
                  </a:lnTo>
                  <a:lnTo>
                    <a:pt x="8" y="6"/>
                  </a:lnTo>
                  <a:lnTo>
                    <a:pt x="10" y="6"/>
                  </a:lnTo>
                  <a:lnTo>
                    <a:pt x="13" y="5"/>
                  </a:lnTo>
                  <a:lnTo>
                    <a:pt x="14" y="5"/>
                  </a:lnTo>
                  <a:lnTo>
                    <a:pt x="13" y="5"/>
                  </a:lnTo>
                  <a:lnTo>
                    <a:pt x="10" y="6"/>
                  </a:lnTo>
                  <a:lnTo>
                    <a:pt x="8" y="6"/>
                  </a:lnTo>
                  <a:lnTo>
                    <a:pt x="8" y="5"/>
                  </a:lnTo>
                  <a:lnTo>
                    <a:pt x="7" y="5"/>
                  </a:lnTo>
                  <a:lnTo>
                    <a:pt x="6" y="4"/>
                  </a:lnTo>
                  <a:lnTo>
                    <a:pt x="3" y="4"/>
                  </a:lnTo>
                  <a:lnTo>
                    <a:pt x="1" y="3"/>
                  </a:lnTo>
                  <a:lnTo>
                    <a:pt x="1" y="2"/>
                  </a:lnTo>
                  <a:lnTo>
                    <a:pt x="1" y="1"/>
                  </a:lnTo>
                  <a:lnTo>
                    <a:pt x="1" y="0"/>
                  </a:lnTo>
                </a:path>
              </a:pathLst>
            </a:custGeom>
            <a:solidFill>
              <a:srgbClr val="8D8D8D"/>
            </a:solidFill>
            <a:ln w="127000" cap="rnd">
              <a:noFill/>
              <a:round/>
              <a:headEnd/>
              <a:tailEnd/>
            </a:ln>
          </p:spPr>
          <p:txBody>
            <a:bodyPr>
              <a:prstTxWarp prst="textNoShape">
                <a:avLst/>
              </a:prstTxWarp>
            </a:bodyPr>
            <a:lstStyle/>
            <a:p>
              <a:endParaRPr lang="en-US"/>
            </a:p>
          </p:txBody>
        </p:sp>
        <p:sp>
          <p:nvSpPr>
            <p:cNvPr id="25834" name="Freeform 271"/>
            <p:cNvSpPr>
              <a:spLocks/>
            </p:cNvSpPr>
            <p:nvPr/>
          </p:nvSpPr>
          <p:spPr bwMode="auto">
            <a:xfrm>
              <a:off x="4821" y="2953"/>
              <a:ext cx="13" cy="8"/>
            </a:xfrm>
            <a:custGeom>
              <a:avLst/>
              <a:gdLst>
                <a:gd name="T0" fmla="*/ 0 w 13"/>
                <a:gd name="T1" fmla="*/ 0 h 8"/>
                <a:gd name="T2" fmla="*/ 0 w 13"/>
                <a:gd name="T3" fmla="*/ 1 h 8"/>
                <a:gd name="T4" fmla="*/ 0 w 13"/>
                <a:gd name="T5" fmla="*/ 2 h 8"/>
                <a:gd name="T6" fmla="*/ 0 w 13"/>
                <a:gd name="T7" fmla="*/ 3 h 8"/>
                <a:gd name="T8" fmla="*/ 1 w 13"/>
                <a:gd name="T9" fmla="*/ 4 h 8"/>
                <a:gd name="T10" fmla="*/ 1 w 13"/>
                <a:gd name="T11" fmla="*/ 5 h 8"/>
                <a:gd name="T12" fmla="*/ 3 w 13"/>
                <a:gd name="T13" fmla="*/ 6 h 8"/>
                <a:gd name="T14" fmla="*/ 5 w 13"/>
                <a:gd name="T15" fmla="*/ 6 h 8"/>
                <a:gd name="T16" fmla="*/ 5 w 13"/>
                <a:gd name="T17" fmla="*/ 7 h 8"/>
                <a:gd name="T18" fmla="*/ 7 w 13"/>
                <a:gd name="T19" fmla="*/ 7 h 8"/>
                <a:gd name="T20" fmla="*/ 8 w 13"/>
                <a:gd name="T21" fmla="*/ 7 h 8"/>
                <a:gd name="T22" fmla="*/ 11 w 13"/>
                <a:gd name="T23" fmla="*/ 7 h 8"/>
                <a:gd name="T24" fmla="*/ 11 w 13"/>
                <a:gd name="T25" fmla="*/ 6 h 8"/>
                <a:gd name="T26" fmla="*/ 12 w 13"/>
                <a:gd name="T27" fmla="*/ 5 h 8"/>
                <a:gd name="T28" fmla="*/ 11 w 13"/>
                <a:gd name="T29" fmla="*/ 6 h 8"/>
                <a:gd name="T30" fmla="*/ 8 w 13"/>
                <a:gd name="T31" fmla="*/ 6 h 8"/>
                <a:gd name="T32" fmla="*/ 8 w 13"/>
                <a:gd name="T33" fmla="*/ 7 h 8"/>
                <a:gd name="T34" fmla="*/ 7 w 13"/>
                <a:gd name="T35" fmla="*/ 7 h 8"/>
                <a:gd name="T36" fmla="*/ 5 w 13"/>
                <a:gd name="T37" fmla="*/ 6 h 8"/>
                <a:gd name="T38" fmla="*/ 5 w 13"/>
                <a:gd name="T39" fmla="*/ 5 h 8"/>
                <a:gd name="T40" fmla="*/ 3 w 13"/>
                <a:gd name="T41" fmla="*/ 5 h 8"/>
                <a:gd name="T42" fmla="*/ 3 w 13"/>
                <a:gd name="T43" fmla="*/ 4 h 8"/>
                <a:gd name="T44" fmla="*/ 1 w 13"/>
                <a:gd name="T45" fmla="*/ 4 h 8"/>
                <a:gd name="T46" fmla="*/ 0 w 13"/>
                <a:gd name="T47" fmla="*/ 3 h 8"/>
                <a:gd name="T48" fmla="*/ 0 w 13"/>
                <a:gd name="T49" fmla="*/ 2 h 8"/>
                <a:gd name="T50" fmla="*/ 0 w 13"/>
                <a:gd name="T51" fmla="*/ 0 h 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8"/>
                <a:gd name="T80" fmla="*/ 13 w 13"/>
                <a:gd name="T81" fmla="*/ 8 h 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8">
                  <a:moveTo>
                    <a:pt x="0" y="0"/>
                  </a:moveTo>
                  <a:lnTo>
                    <a:pt x="0" y="1"/>
                  </a:lnTo>
                  <a:lnTo>
                    <a:pt x="0" y="2"/>
                  </a:lnTo>
                  <a:lnTo>
                    <a:pt x="0" y="3"/>
                  </a:lnTo>
                  <a:lnTo>
                    <a:pt x="1" y="4"/>
                  </a:lnTo>
                  <a:lnTo>
                    <a:pt x="1" y="5"/>
                  </a:lnTo>
                  <a:lnTo>
                    <a:pt x="3" y="6"/>
                  </a:lnTo>
                  <a:lnTo>
                    <a:pt x="5" y="6"/>
                  </a:lnTo>
                  <a:lnTo>
                    <a:pt x="5" y="7"/>
                  </a:lnTo>
                  <a:lnTo>
                    <a:pt x="7" y="7"/>
                  </a:lnTo>
                  <a:lnTo>
                    <a:pt x="8" y="7"/>
                  </a:lnTo>
                  <a:lnTo>
                    <a:pt x="11" y="7"/>
                  </a:lnTo>
                  <a:lnTo>
                    <a:pt x="11" y="6"/>
                  </a:lnTo>
                  <a:lnTo>
                    <a:pt x="12" y="5"/>
                  </a:lnTo>
                  <a:lnTo>
                    <a:pt x="11" y="6"/>
                  </a:lnTo>
                  <a:lnTo>
                    <a:pt x="8" y="6"/>
                  </a:lnTo>
                  <a:lnTo>
                    <a:pt x="8" y="7"/>
                  </a:lnTo>
                  <a:lnTo>
                    <a:pt x="7" y="7"/>
                  </a:lnTo>
                  <a:lnTo>
                    <a:pt x="5" y="6"/>
                  </a:lnTo>
                  <a:lnTo>
                    <a:pt x="5" y="5"/>
                  </a:lnTo>
                  <a:lnTo>
                    <a:pt x="3" y="5"/>
                  </a:lnTo>
                  <a:lnTo>
                    <a:pt x="3" y="4"/>
                  </a:lnTo>
                  <a:lnTo>
                    <a:pt x="1" y="4"/>
                  </a:lnTo>
                  <a:lnTo>
                    <a:pt x="0" y="3"/>
                  </a:lnTo>
                  <a:lnTo>
                    <a:pt x="0" y="2"/>
                  </a:lnTo>
                  <a:lnTo>
                    <a:pt x="0" y="0"/>
                  </a:lnTo>
                </a:path>
              </a:pathLst>
            </a:custGeom>
            <a:solidFill>
              <a:srgbClr val="8D8D8D"/>
            </a:solidFill>
            <a:ln w="127000" cap="rnd">
              <a:noFill/>
              <a:round/>
              <a:headEnd/>
              <a:tailEnd/>
            </a:ln>
          </p:spPr>
          <p:txBody>
            <a:bodyPr>
              <a:prstTxWarp prst="textNoShape">
                <a:avLst/>
              </a:prstTxWarp>
            </a:bodyPr>
            <a:lstStyle/>
            <a:p>
              <a:endParaRPr lang="en-US"/>
            </a:p>
          </p:txBody>
        </p:sp>
        <p:sp>
          <p:nvSpPr>
            <p:cNvPr id="25835" name="Freeform 272"/>
            <p:cNvSpPr>
              <a:spLocks/>
            </p:cNvSpPr>
            <p:nvPr/>
          </p:nvSpPr>
          <p:spPr bwMode="auto">
            <a:xfrm>
              <a:off x="4915" y="2900"/>
              <a:ext cx="174" cy="43"/>
            </a:xfrm>
            <a:custGeom>
              <a:avLst/>
              <a:gdLst>
                <a:gd name="T0" fmla="*/ 0 w 174"/>
                <a:gd name="T1" fmla="*/ 39 h 43"/>
                <a:gd name="T2" fmla="*/ 1 w 174"/>
                <a:gd name="T3" fmla="*/ 37 h 43"/>
                <a:gd name="T4" fmla="*/ 4 w 174"/>
                <a:gd name="T5" fmla="*/ 37 h 43"/>
                <a:gd name="T6" fmla="*/ 7 w 174"/>
                <a:gd name="T7" fmla="*/ 37 h 43"/>
                <a:gd name="T8" fmla="*/ 9 w 174"/>
                <a:gd name="T9" fmla="*/ 37 h 43"/>
                <a:gd name="T10" fmla="*/ 15 w 174"/>
                <a:gd name="T11" fmla="*/ 34 h 43"/>
                <a:gd name="T12" fmla="*/ 17 w 174"/>
                <a:gd name="T13" fmla="*/ 34 h 43"/>
                <a:gd name="T14" fmla="*/ 23 w 174"/>
                <a:gd name="T15" fmla="*/ 33 h 43"/>
                <a:gd name="T16" fmla="*/ 28 w 174"/>
                <a:gd name="T17" fmla="*/ 32 h 43"/>
                <a:gd name="T18" fmla="*/ 35 w 174"/>
                <a:gd name="T19" fmla="*/ 30 h 43"/>
                <a:gd name="T20" fmla="*/ 40 w 174"/>
                <a:gd name="T21" fmla="*/ 30 h 43"/>
                <a:gd name="T22" fmla="*/ 48 w 174"/>
                <a:gd name="T23" fmla="*/ 27 h 43"/>
                <a:gd name="T24" fmla="*/ 53 w 174"/>
                <a:gd name="T25" fmla="*/ 27 h 43"/>
                <a:gd name="T26" fmla="*/ 61 w 174"/>
                <a:gd name="T27" fmla="*/ 25 h 43"/>
                <a:gd name="T28" fmla="*/ 71 w 174"/>
                <a:gd name="T29" fmla="*/ 24 h 43"/>
                <a:gd name="T30" fmla="*/ 77 w 174"/>
                <a:gd name="T31" fmla="*/ 22 h 43"/>
                <a:gd name="T32" fmla="*/ 84 w 174"/>
                <a:gd name="T33" fmla="*/ 20 h 43"/>
                <a:gd name="T34" fmla="*/ 90 w 174"/>
                <a:gd name="T35" fmla="*/ 18 h 43"/>
                <a:gd name="T36" fmla="*/ 98 w 174"/>
                <a:gd name="T37" fmla="*/ 18 h 43"/>
                <a:gd name="T38" fmla="*/ 108 w 174"/>
                <a:gd name="T39" fmla="*/ 15 h 43"/>
                <a:gd name="T40" fmla="*/ 112 w 174"/>
                <a:gd name="T41" fmla="*/ 15 h 43"/>
                <a:gd name="T42" fmla="*/ 120 w 174"/>
                <a:gd name="T43" fmla="*/ 12 h 43"/>
                <a:gd name="T44" fmla="*/ 126 w 174"/>
                <a:gd name="T45" fmla="*/ 10 h 43"/>
                <a:gd name="T46" fmla="*/ 136 w 174"/>
                <a:gd name="T47" fmla="*/ 9 h 43"/>
                <a:gd name="T48" fmla="*/ 140 w 174"/>
                <a:gd name="T49" fmla="*/ 8 h 43"/>
                <a:gd name="T50" fmla="*/ 148 w 174"/>
                <a:gd name="T51" fmla="*/ 5 h 43"/>
                <a:gd name="T52" fmla="*/ 153 w 174"/>
                <a:gd name="T53" fmla="*/ 5 h 43"/>
                <a:gd name="T54" fmla="*/ 158 w 174"/>
                <a:gd name="T55" fmla="*/ 3 h 43"/>
                <a:gd name="T56" fmla="*/ 162 w 174"/>
                <a:gd name="T57" fmla="*/ 2 h 43"/>
                <a:gd name="T58" fmla="*/ 165 w 174"/>
                <a:gd name="T59" fmla="*/ 2 h 43"/>
                <a:gd name="T60" fmla="*/ 170 w 174"/>
                <a:gd name="T61" fmla="*/ 0 h 43"/>
                <a:gd name="T62" fmla="*/ 173 w 174"/>
                <a:gd name="T63" fmla="*/ 0 h 43"/>
                <a:gd name="T64" fmla="*/ 173 w 174"/>
                <a:gd name="T65" fmla="*/ 3 h 43"/>
                <a:gd name="T66" fmla="*/ 0 w 174"/>
                <a:gd name="T67" fmla="*/ 42 h 43"/>
                <a:gd name="T68" fmla="*/ 0 w 174"/>
                <a:gd name="T69" fmla="*/ 40 h 43"/>
                <a:gd name="T70" fmla="*/ 0 w 174"/>
                <a:gd name="T71" fmla="*/ 39 h 4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4"/>
                <a:gd name="T109" fmla="*/ 0 h 43"/>
                <a:gd name="T110" fmla="*/ 174 w 174"/>
                <a:gd name="T111" fmla="*/ 43 h 4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4" h="43">
                  <a:moveTo>
                    <a:pt x="0" y="39"/>
                  </a:moveTo>
                  <a:lnTo>
                    <a:pt x="1" y="37"/>
                  </a:lnTo>
                  <a:lnTo>
                    <a:pt x="4" y="37"/>
                  </a:lnTo>
                  <a:lnTo>
                    <a:pt x="7" y="37"/>
                  </a:lnTo>
                  <a:lnTo>
                    <a:pt x="9" y="37"/>
                  </a:lnTo>
                  <a:lnTo>
                    <a:pt x="15" y="34"/>
                  </a:lnTo>
                  <a:lnTo>
                    <a:pt x="17" y="34"/>
                  </a:lnTo>
                  <a:lnTo>
                    <a:pt x="23" y="33"/>
                  </a:lnTo>
                  <a:lnTo>
                    <a:pt x="28" y="32"/>
                  </a:lnTo>
                  <a:lnTo>
                    <a:pt x="35" y="30"/>
                  </a:lnTo>
                  <a:lnTo>
                    <a:pt x="40" y="30"/>
                  </a:lnTo>
                  <a:lnTo>
                    <a:pt x="48" y="27"/>
                  </a:lnTo>
                  <a:lnTo>
                    <a:pt x="53" y="27"/>
                  </a:lnTo>
                  <a:lnTo>
                    <a:pt x="61" y="25"/>
                  </a:lnTo>
                  <a:lnTo>
                    <a:pt x="71" y="24"/>
                  </a:lnTo>
                  <a:lnTo>
                    <a:pt x="77" y="22"/>
                  </a:lnTo>
                  <a:lnTo>
                    <a:pt x="84" y="20"/>
                  </a:lnTo>
                  <a:lnTo>
                    <a:pt x="90" y="18"/>
                  </a:lnTo>
                  <a:lnTo>
                    <a:pt x="98" y="18"/>
                  </a:lnTo>
                  <a:lnTo>
                    <a:pt x="108" y="15"/>
                  </a:lnTo>
                  <a:lnTo>
                    <a:pt x="112" y="15"/>
                  </a:lnTo>
                  <a:lnTo>
                    <a:pt x="120" y="12"/>
                  </a:lnTo>
                  <a:lnTo>
                    <a:pt x="126" y="10"/>
                  </a:lnTo>
                  <a:lnTo>
                    <a:pt x="136" y="9"/>
                  </a:lnTo>
                  <a:lnTo>
                    <a:pt x="140" y="8"/>
                  </a:lnTo>
                  <a:lnTo>
                    <a:pt x="148" y="5"/>
                  </a:lnTo>
                  <a:lnTo>
                    <a:pt x="153" y="5"/>
                  </a:lnTo>
                  <a:lnTo>
                    <a:pt x="158" y="3"/>
                  </a:lnTo>
                  <a:lnTo>
                    <a:pt x="162" y="2"/>
                  </a:lnTo>
                  <a:lnTo>
                    <a:pt x="165" y="2"/>
                  </a:lnTo>
                  <a:lnTo>
                    <a:pt x="170" y="0"/>
                  </a:lnTo>
                  <a:lnTo>
                    <a:pt x="173" y="0"/>
                  </a:lnTo>
                  <a:lnTo>
                    <a:pt x="173" y="3"/>
                  </a:lnTo>
                  <a:lnTo>
                    <a:pt x="0" y="42"/>
                  </a:lnTo>
                  <a:lnTo>
                    <a:pt x="0" y="40"/>
                  </a:lnTo>
                  <a:lnTo>
                    <a:pt x="0" y="39"/>
                  </a:lnTo>
                </a:path>
              </a:pathLst>
            </a:custGeom>
            <a:solidFill>
              <a:srgbClr val="734D0D"/>
            </a:solidFill>
            <a:ln w="127000" cap="rnd">
              <a:noFill/>
              <a:round/>
              <a:headEnd/>
              <a:tailEnd/>
            </a:ln>
          </p:spPr>
          <p:txBody>
            <a:bodyPr>
              <a:prstTxWarp prst="textNoShape">
                <a:avLst/>
              </a:prstTxWarp>
            </a:bodyPr>
            <a:lstStyle/>
            <a:p>
              <a:endParaRPr lang="en-US"/>
            </a:p>
          </p:txBody>
        </p:sp>
        <p:sp>
          <p:nvSpPr>
            <p:cNvPr id="25836" name="Freeform 273"/>
            <p:cNvSpPr>
              <a:spLocks/>
            </p:cNvSpPr>
            <p:nvPr/>
          </p:nvSpPr>
          <p:spPr bwMode="auto">
            <a:xfrm>
              <a:off x="4913" y="2899"/>
              <a:ext cx="185" cy="47"/>
            </a:xfrm>
            <a:custGeom>
              <a:avLst/>
              <a:gdLst>
                <a:gd name="T0" fmla="*/ 1 w 185"/>
                <a:gd name="T1" fmla="*/ 42 h 47"/>
                <a:gd name="T2" fmla="*/ 4 w 185"/>
                <a:gd name="T3" fmla="*/ 42 h 47"/>
                <a:gd name="T4" fmla="*/ 11 w 185"/>
                <a:gd name="T5" fmla="*/ 42 h 47"/>
                <a:gd name="T6" fmla="*/ 12 w 185"/>
                <a:gd name="T7" fmla="*/ 39 h 47"/>
                <a:gd name="T8" fmla="*/ 16 w 185"/>
                <a:gd name="T9" fmla="*/ 39 h 47"/>
                <a:gd name="T10" fmla="*/ 21 w 185"/>
                <a:gd name="T11" fmla="*/ 39 h 47"/>
                <a:gd name="T12" fmla="*/ 27 w 185"/>
                <a:gd name="T13" fmla="*/ 37 h 47"/>
                <a:gd name="T14" fmla="*/ 32 w 185"/>
                <a:gd name="T15" fmla="*/ 36 h 47"/>
                <a:gd name="T16" fmla="*/ 37 w 185"/>
                <a:gd name="T17" fmla="*/ 34 h 47"/>
                <a:gd name="T18" fmla="*/ 45 w 185"/>
                <a:gd name="T19" fmla="*/ 33 h 47"/>
                <a:gd name="T20" fmla="*/ 51 w 185"/>
                <a:gd name="T21" fmla="*/ 31 h 47"/>
                <a:gd name="T22" fmla="*/ 59 w 185"/>
                <a:gd name="T23" fmla="*/ 30 h 47"/>
                <a:gd name="T24" fmla="*/ 65 w 185"/>
                <a:gd name="T25" fmla="*/ 28 h 47"/>
                <a:gd name="T26" fmla="*/ 75 w 185"/>
                <a:gd name="T27" fmla="*/ 25 h 47"/>
                <a:gd name="T28" fmla="*/ 81 w 185"/>
                <a:gd name="T29" fmla="*/ 24 h 47"/>
                <a:gd name="T30" fmla="*/ 91 w 185"/>
                <a:gd name="T31" fmla="*/ 22 h 47"/>
                <a:gd name="T32" fmla="*/ 93 w 185"/>
                <a:gd name="T33" fmla="*/ 21 h 47"/>
                <a:gd name="T34" fmla="*/ 103 w 185"/>
                <a:gd name="T35" fmla="*/ 18 h 47"/>
                <a:gd name="T36" fmla="*/ 111 w 185"/>
                <a:gd name="T37" fmla="*/ 17 h 47"/>
                <a:gd name="T38" fmla="*/ 119 w 185"/>
                <a:gd name="T39" fmla="*/ 15 h 47"/>
                <a:gd name="T40" fmla="*/ 128 w 185"/>
                <a:gd name="T41" fmla="*/ 14 h 47"/>
                <a:gd name="T42" fmla="*/ 135 w 185"/>
                <a:gd name="T43" fmla="*/ 11 h 47"/>
                <a:gd name="T44" fmla="*/ 140 w 185"/>
                <a:gd name="T45" fmla="*/ 10 h 47"/>
                <a:gd name="T46" fmla="*/ 148 w 185"/>
                <a:gd name="T47" fmla="*/ 9 h 47"/>
                <a:gd name="T48" fmla="*/ 155 w 185"/>
                <a:gd name="T49" fmla="*/ 7 h 47"/>
                <a:gd name="T50" fmla="*/ 160 w 185"/>
                <a:gd name="T51" fmla="*/ 7 h 47"/>
                <a:gd name="T52" fmla="*/ 165 w 185"/>
                <a:gd name="T53" fmla="*/ 4 h 47"/>
                <a:gd name="T54" fmla="*/ 171 w 185"/>
                <a:gd name="T55" fmla="*/ 3 h 47"/>
                <a:gd name="T56" fmla="*/ 173 w 185"/>
                <a:gd name="T57" fmla="*/ 1 h 47"/>
                <a:gd name="T58" fmla="*/ 180 w 185"/>
                <a:gd name="T59" fmla="*/ 1 h 47"/>
                <a:gd name="T60" fmla="*/ 183 w 185"/>
                <a:gd name="T61" fmla="*/ 0 h 47"/>
                <a:gd name="T62" fmla="*/ 184 w 185"/>
                <a:gd name="T63" fmla="*/ 4 h 47"/>
                <a:gd name="T64" fmla="*/ 3 w 185"/>
                <a:gd name="T65" fmla="*/ 45 h 47"/>
                <a:gd name="T66" fmla="*/ 0 w 185"/>
                <a:gd name="T67" fmla="*/ 46 h 47"/>
                <a:gd name="T68" fmla="*/ 0 w 185"/>
                <a:gd name="T69" fmla="*/ 45 h 47"/>
                <a:gd name="T70" fmla="*/ 1 w 185"/>
                <a:gd name="T71" fmla="*/ 42 h 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5"/>
                <a:gd name="T109" fmla="*/ 0 h 47"/>
                <a:gd name="T110" fmla="*/ 185 w 185"/>
                <a:gd name="T111" fmla="*/ 47 h 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5" h="47">
                  <a:moveTo>
                    <a:pt x="1" y="42"/>
                  </a:moveTo>
                  <a:lnTo>
                    <a:pt x="4" y="42"/>
                  </a:lnTo>
                  <a:lnTo>
                    <a:pt x="11" y="42"/>
                  </a:lnTo>
                  <a:lnTo>
                    <a:pt x="12" y="39"/>
                  </a:lnTo>
                  <a:lnTo>
                    <a:pt x="16" y="39"/>
                  </a:lnTo>
                  <a:lnTo>
                    <a:pt x="21" y="39"/>
                  </a:lnTo>
                  <a:lnTo>
                    <a:pt x="27" y="37"/>
                  </a:lnTo>
                  <a:lnTo>
                    <a:pt x="32" y="36"/>
                  </a:lnTo>
                  <a:lnTo>
                    <a:pt x="37" y="34"/>
                  </a:lnTo>
                  <a:lnTo>
                    <a:pt x="45" y="33"/>
                  </a:lnTo>
                  <a:lnTo>
                    <a:pt x="51" y="31"/>
                  </a:lnTo>
                  <a:lnTo>
                    <a:pt x="59" y="30"/>
                  </a:lnTo>
                  <a:lnTo>
                    <a:pt x="65" y="28"/>
                  </a:lnTo>
                  <a:lnTo>
                    <a:pt x="75" y="25"/>
                  </a:lnTo>
                  <a:lnTo>
                    <a:pt x="81" y="24"/>
                  </a:lnTo>
                  <a:lnTo>
                    <a:pt x="91" y="22"/>
                  </a:lnTo>
                  <a:lnTo>
                    <a:pt x="93" y="21"/>
                  </a:lnTo>
                  <a:lnTo>
                    <a:pt x="103" y="18"/>
                  </a:lnTo>
                  <a:lnTo>
                    <a:pt x="111" y="17"/>
                  </a:lnTo>
                  <a:lnTo>
                    <a:pt x="119" y="15"/>
                  </a:lnTo>
                  <a:lnTo>
                    <a:pt x="128" y="14"/>
                  </a:lnTo>
                  <a:lnTo>
                    <a:pt x="135" y="11"/>
                  </a:lnTo>
                  <a:lnTo>
                    <a:pt x="140" y="10"/>
                  </a:lnTo>
                  <a:lnTo>
                    <a:pt x="148" y="9"/>
                  </a:lnTo>
                  <a:lnTo>
                    <a:pt x="155" y="7"/>
                  </a:lnTo>
                  <a:lnTo>
                    <a:pt x="160" y="7"/>
                  </a:lnTo>
                  <a:lnTo>
                    <a:pt x="165" y="4"/>
                  </a:lnTo>
                  <a:lnTo>
                    <a:pt x="171" y="3"/>
                  </a:lnTo>
                  <a:lnTo>
                    <a:pt x="173" y="1"/>
                  </a:lnTo>
                  <a:lnTo>
                    <a:pt x="180" y="1"/>
                  </a:lnTo>
                  <a:lnTo>
                    <a:pt x="183" y="0"/>
                  </a:lnTo>
                  <a:lnTo>
                    <a:pt x="184" y="4"/>
                  </a:lnTo>
                  <a:lnTo>
                    <a:pt x="3" y="45"/>
                  </a:lnTo>
                  <a:lnTo>
                    <a:pt x="0" y="46"/>
                  </a:lnTo>
                  <a:lnTo>
                    <a:pt x="0" y="45"/>
                  </a:lnTo>
                  <a:lnTo>
                    <a:pt x="1" y="42"/>
                  </a:lnTo>
                </a:path>
              </a:pathLst>
            </a:custGeom>
            <a:noFill/>
            <a:ln w="12700" cap="rnd">
              <a:solidFill>
                <a:srgbClr val="000000"/>
              </a:solidFill>
              <a:round/>
              <a:headEnd/>
              <a:tailEnd/>
            </a:ln>
          </p:spPr>
          <p:txBody>
            <a:bodyPr>
              <a:prstTxWarp prst="textNoShape">
                <a:avLst/>
              </a:prstTxWarp>
            </a:bodyPr>
            <a:lstStyle/>
            <a:p>
              <a:endParaRPr lang="en-US"/>
            </a:p>
          </p:txBody>
        </p:sp>
        <p:sp>
          <p:nvSpPr>
            <p:cNvPr id="25837" name="Freeform 274"/>
            <p:cNvSpPr>
              <a:spLocks/>
            </p:cNvSpPr>
            <p:nvPr/>
          </p:nvSpPr>
          <p:spPr bwMode="auto">
            <a:xfrm>
              <a:off x="4947" y="2940"/>
              <a:ext cx="33" cy="24"/>
            </a:xfrm>
            <a:custGeom>
              <a:avLst/>
              <a:gdLst>
                <a:gd name="T0" fmla="*/ 17 w 33"/>
                <a:gd name="T1" fmla="*/ 23 h 24"/>
                <a:gd name="T2" fmla="*/ 23 w 33"/>
                <a:gd name="T3" fmla="*/ 22 h 24"/>
                <a:gd name="T4" fmla="*/ 24 w 33"/>
                <a:gd name="T5" fmla="*/ 21 h 24"/>
                <a:gd name="T6" fmla="*/ 27 w 33"/>
                <a:gd name="T7" fmla="*/ 20 h 24"/>
                <a:gd name="T8" fmla="*/ 28 w 33"/>
                <a:gd name="T9" fmla="*/ 19 h 24"/>
                <a:gd name="T10" fmla="*/ 29 w 33"/>
                <a:gd name="T11" fmla="*/ 16 h 24"/>
                <a:gd name="T12" fmla="*/ 32 w 33"/>
                <a:gd name="T13" fmla="*/ 15 h 24"/>
                <a:gd name="T14" fmla="*/ 31 w 33"/>
                <a:gd name="T15" fmla="*/ 13 h 24"/>
                <a:gd name="T16" fmla="*/ 31 w 33"/>
                <a:gd name="T17" fmla="*/ 10 h 24"/>
                <a:gd name="T18" fmla="*/ 29 w 33"/>
                <a:gd name="T19" fmla="*/ 8 h 24"/>
                <a:gd name="T20" fmla="*/ 29 w 33"/>
                <a:gd name="T21" fmla="*/ 7 h 24"/>
                <a:gd name="T22" fmla="*/ 25 w 33"/>
                <a:gd name="T23" fmla="*/ 4 h 24"/>
                <a:gd name="T24" fmla="*/ 23 w 33"/>
                <a:gd name="T25" fmla="*/ 4 h 24"/>
                <a:gd name="T26" fmla="*/ 21 w 33"/>
                <a:gd name="T27" fmla="*/ 2 h 24"/>
                <a:gd name="T28" fmla="*/ 17 w 33"/>
                <a:gd name="T29" fmla="*/ 1 h 24"/>
                <a:gd name="T30" fmla="*/ 16 w 33"/>
                <a:gd name="T31" fmla="*/ 0 h 24"/>
                <a:gd name="T32" fmla="*/ 11 w 33"/>
                <a:gd name="T33" fmla="*/ 1 h 24"/>
                <a:gd name="T34" fmla="*/ 8 w 33"/>
                <a:gd name="T35" fmla="*/ 1 h 24"/>
                <a:gd name="T36" fmla="*/ 7 w 33"/>
                <a:gd name="T37" fmla="*/ 2 h 24"/>
                <a:gd name="T38" fmla="*/ 5 w 33"/>
                <a:gd name="T39" fmla="*/ 4 h 24"/>
                <a:gd name="T40" fmla="*/ 4 w 33"/>
                <a:gd name="T41" fmla="*/ 5 h 24"/>
                <a:gd name="T42" fmla="*/ 1 w 33"/>
                <a:gd name="T43" fmla="*/ 7 h 24"/>
                <a:gd name="T44" fmla="*/ 0 w 33"/>
                <a:gd name="T45" fmla="*/ 10 h 24"/>
                <a:gd name="T46" fmla="*/ 0 w 33"/>
                <a:gd name="T47" fmla="*/ 11 h 24"/>
                <a:gd name="T48" fmla="*/ 1 w 33"/>
                <a:gd name="T49" fmla="*/ 13 h 24"/>
                <a:gd name="T50" fmla="*/ 1 w 33"/>
                <a:gd name="T51" fmla="*/ 16 h 24"/>
                <a:gd name="T52" fmla="*/ 3 w 33"/>
                <a:gd name="T53" fmla="*/ 18 h 24"/>
                <a:gd name="T54" fmla="*/ 5 w 33"/>
                <a:gd name="T55" fmla="*/ 19 h 24"/>
                <a:gd name="T56" fmla="*/ 9 w 33"/>
                <a:gd name="T57" fmla="*/ 20 h 24"/>
                <a:gd name="T58" fmla="*/ 11 w 33"/>
                <a:gd name="T59" fmla="*/ 22 h 24"/>
                <a:gd name="T60" fmla="*/ 13 w 33"/>
                <a:gd name="T61" fmla="*/ 22 h 24"/>
                <a:gd name="T62" fmla="*/ 15 w 33"/>
                <a:gd name="T63" fmla="*/ 23 h 24"/>
                <a:gd name="T64" fmla="*/ 17 w 33"/>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24"/>
                <a:gd name="T101" fmla="*/ 33 w 33"/>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24">
                  <a:moveTo>
                    <a:pt x="17" y="23"/>
                  </a:moveTo>
                  <a:lnTo>
                    <a:pt x="23" y="22"/>
                  </a:lnTo>
                  <a:lnTo>
                    <a:pt x="24" y="21"/>
                  </a:lnTo>
                  <a:lnTo>
                    <a:pt x="27" y="20"/>
                  </a:lnTo>
                  <a:lnTo>
                    <a:pt x="28" y="19"/>
                  </a:lnTo>
                  <a:lnTo>
                    <a:pt x="29" y="16"/>
                  </a:lnTo>
                  <a:lnTo>
                    <a:pt x="32" y="15"/>
                  </a:lnTo>
                  <a:lnTo>
                    <a:pt x="31" y="13"/>
                  </a:lnTo>
                  <a:lnTo>
                    <a:pt x="31" y="10"/>
                  </a:lnTo>
                  <a:lnTo>
                    <a:pt x="29" y="8"/>
                  </a:lnTo>
                  <a:lnTo>
                    <a:pt x="29" y="7"/>
                  </a:lnTo>
                  <a:lnTo>
                    <a:pt x="25" y="4"/>
                  </a:lnTo>
                  <a:lnTo>
                    <a:pt x="23" y="4"/>
                  </a:lnTo>
                  <a:lnTo>
                    <a:pt x="21" y="2"/>
                  </a:lnTo>
                  <a:lnTo>
                    <a:pt x="17" y="1"/>
                  </a:lnTo>
                  <a:lnTo>
                    <a:pt x="16" y="0"/>
                  </a:lnTo>
                  <a:lnTo>
                    <a:pt x="11" y="1"/>
                  </a:lnTo>
                  <a:lnTo>
                    <a:pt x="8" y="1"/>
                  </a:lnTo>
                  <a:lnTo>
                    <a:pt x="7" y="2"/>
                  </a:lnTo>
                  <a:lnTo>
                    <a:pt x="5" y="4"/>
                  </a:lnTo>
                  <a:lnTo>
                    <a:pt x="4" y="5"/>
                  </a:lnTo>
                  <a:lnTo>
                    <a:pt x="1" y="7"/>
                  </a:lnTo>
                  <a:lnTo>
                    <a:pt x="0" y="10"/>
                  </a:lnTo>
                  <a:lnTo>
                    <a:pt x="0" y="11"/>
                  </a:lnTo>
                  <a:lnTo>
                    <a:pt x="1" y="13"/>
                  </a:lnTo>
                  <a:lnTo>
                    <a:pt x="1" y="16"/>
                  </a:lnTo>
                  <a:lnTo>
                    <a:pt x="3" y="18"/>
                  </a:lnTo>
                  <a:lnTo>
                    <a:pt x="5" y="19"/>
                  </a:lnTo>
                  <a:lnTo>
                    <a:pt x="9" y="20"/>
                  </a:lnTo>
                  <a:lnTo>
                    <a:pt x="11" y="22"/>
                  </a:lnTo>
                  <a:lnTo>
                    <a:pt x="13" y="22"/>
                  </a:lnTo>
                  <a:lnTo>
                    <a:pt x="15" y="23"/>
                  </a:lnTo>
                  <a:lnTo>
                    <a:pt x="17" y="23"/>
                  </a:lnTo>
                </a:path>
              </a:pathLst>
            </a:custGeom>
            <a:solidFill>
              <a:srgbClr val="000000"/>
            </a:solidFill>
            <a:ln w="127000" cap="rnd">
              <a:noFill/>
              <a:round/>
              <a:headEnd/>
              <a:tailEnd/>
            </a:ln>
          </p:spPr>
          <p:txBody>
            <a:bodyPr>
              <a:prstTxWarp prst="textNoShape">
                <a:avLst/>
              </a:prstTxWarp>
            </a:bodyPr>
            <a:lstStyle/>
            <a:p>
              <a:endParaRPr lang="en-US"/>
            </a:p>
          </p:txBody>
        </p:sp>
        <p:sp>
          <p:nvSpPr>
            <p:cNvPr id="25838" name="Freeform 275"/>
            <p:cNvSpPr>
              <a:spLocks/>
            </p:cNvSpPr>
            <p:nvPr/>
          </p:nvSpPr>
          <p:spPr bwMode="auto">
            <a:xfrm>
              <a:off x="4956" y="2942"/>
              <a:ext cx="17" cy="4"/>
            </a:xfrm>
            <a:custGeom>
              <a:avLst/>
              <a:gdLst>
                <a:gd name="T0" fmla="*/ 0 w 17"/>
                <a:gd name="T1" fmla="*/ 1 h 4"/>
                <a:gd name="T2" fmla="*/ 0 w 17"/>
                <a:gd name="T3" fmla="*/ 1 h 4"/>
                <a:gd name="T4" fmla="*/ 3 w 17"/>
                <a:gd name="T5" fmla="*/ 1 h 4"/>
                <a:gd name="T6" fmla="*/ 3 w 17"/>
                <a:gd name="T7" fmla="*/ 1 h 4"/>
                <a:gd name="T8" fmla="*/ 5 w 17"/>
                <a:gd name="T9" fmla="*/ 0 h 4"/>
                <a:gd name="T10" fmla="*/ 7 w 17"/>
                <a:gd name="T11" fmla="*/ 0 h 4"/>
                <a:gd name="T12" fmla="*/ 9 w 17"/>
                <a:gd name="T13" fmla="*/ 1 h 4"/>
                <a:gd name="T14" fmla="*/ 12 w 17"/>
                <a:gd name="T15" fmla="*/ 1 h 4"/>
                <a:gd name="T16" fmla="*/ 12 w 17"/>
                <a:gd name="T17" fmla="*/ 1 h 4"/>
                <a:gd name="T18" fmla="*/ 13 w 17"/>
                <a:gd name="T19" fmla="*/ 2 h 4"/>
                <a:gd name="T20" fmla="*/ 13 w 17"/>
                <a:gd name="T21" fmla="*/ 2 h 4"/>
                <a:gd name="T22" fmla="*/ 16 w 17"/>
                <a:gd name="T23" fmla="*/ 2 h 4"/>
                <a:gd name="T24" fmla="*/ 16 w 17"/>
                <a:gd name="T25" fmla="*/ 3 h 4"/>
                <a:gd name="T26" fmla="*/ 16 w 17"/>
                <a:gd name="T27" fmla="*/ 2 h 4"/>
                <a:gd name="T28" fmla="*/ 13 w 17"/>
                <a:gd name="T29" fmla="*/ 2 h 4"/>
                <a:gd name="T30" fmla="*/ 13 w 17"/>
                <a:gd name="T31" fmla="*/ 2 h 4"/>
                <a:gd name="T32" fmla="*/ 12 w 17"/>
                <a:gd name="T33" fmla="*/ 2 h 4"/>
                <a:gd name="T34" fmla="*/ 9 w 17"/>
                <a:gd name="T35" fmla="*/ 1 h 4"/>
                <a:gd name="T36" fmla="*/ 8 w 17"/>
                <a:gd name="T37" fmla="*/ 1 h 4"/>
                <a:gd name="T38" fmla="*/ 7 w 17"/>
                <a:gd name="T39" fmla="*/ 1 h 4"/>
                <a:gd name="T40" fmla="*/ 4 w 17"/>
                <a:gd name="T41" fmla="*/ 1 h 4"/>
                <a:gd name="T42" fmla="*/ 3 w 17"/>
                <a:gd name="T43" fmla="*/ 1 h 4"/>
                <a:gd name="T44" fmla="*/ 0 w 17"/>
                <a:gd name="T45" fmla="*/ 1 h 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4"/>
                <a:gd name="T71" fmla="*/ 17 w 17"/>
                <a:gd name="T72" fmla="*/ 4 h 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4">
                  <a:moveTo>
                    <a:pt x="0" y="1"/>
                  </a:moveTo>
                  <a:lnTo>
                    <a:pt x="0" y="1"/>
                  </a:lnTo>
                  <a:lnTo>
                    <a:pt x="3" y="1"/>
                  </a:lnTo>
                  <a:lnTo>
                    <a:pt x="5" y="0"/>
                  </a:lnTo>
                  <a:lnTo>
                    <a:pt x="7" y="0"/>
                  </a:lnTo>
                  <a:lnTo>
                    <a:pt x="9" y="1"/>
                  </a:lnTo>
                  <a:lnTo>
                    <a:pt x="12" y="1"/>
                  </a:lnTo>
                  <a:lnTo>
                    <a:pt x="13" y="2"/>
                  </a:lnTo>
                  <a:lnTo>
                    <a:pt x="16" y="2"/>
                  </a:lnTo>
                  <a:lnTo>
                    <a:pt x="16" y="3"/>
                  </a:lnTo>
                  <a:lnTo>
                    <a:pt x="16" y="2"/>
                  </a:lnTo>
                  <a:lnTo>
                    <a:pt x="13" y="2"/>
                  </a:lnTo>
                  <a:lnTo>
                    <a:pt x="12" y="2"/>
                  </a:lnTo>
                  <a:lnTo>
                    <a:pt x="9" y="1"/>
                  </a:lnTo>
                  <a:lnTo>
                    <a:pt x="8" y="1"/>
                  </a:lnTo>
                  <a:lnTo>
                    <a:pt x="7" y="1"/>
                  </a:lnTo>
                  <a:lnTo>
                    <a:pt x="4" y="1"/>
                  </a:lnTo>
                  <a:lnTo>
                    <a:pt x="3" y="1"/>
                  </a:lnTo>
                  <a:lnTo>
                    <a:pt x="0"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5839" name="Freeform 276"/>
            <p:cNvSpPr>
              <a:spLocks/>
            </p:cNvSpPr>
            <p:nvPr/>
          </p:nvSpPr>
          <p:spPr bwMode="auto">
            <a:xfrm>
              <a:off x="4992" y="2930"/>
              <a:ext cx="30" cy="24"/>
            </a:xfrm>
            <a:custGeom>
              <a:avLst/>
              <a:gdLst>
                <a:gd name="T0" fmla="*/ 17 w 30"/>
                <a:gd name="T1" fmla="*/ 23 h 24"/>
                <a:gd name="T2" fmla="*/ 18 w 30"/>
                <a:gd name="T3" fmla="*/ 22 h 24"/>
                <a:gd name="T4" fmla="*/ 21 w 30"/>
                <a:gd name="T5" fmla="*/ 21 h 24"/>
                <a:gd name="T6" fmla="*/ 25 w 30"/>
                <a:gd name="T7" fmla="*/ 21 h 24"/>
                <a:gd name="T8" fmla="*/ 26 w 30"/>
                <a:gd name="T9" fmla="*/ 18 h 24"/>
                <a:gd name="T10" fmla="*/ 28 w 30"/>
                <a:gd name="T11" fmla="*/ 16 h 24"/>
                <a:gd name="T12" fmla="*/ 26 w 30"/>
                <a:gd name="T13" fmla="*/ 15 h 24"/>
                <a:gd name="T14" fmla="*/ 29 w 30"/>
                <a:gd name="T15" fmla="*/ 13 h 24"/>
                <a:gd name="T16" fmla="*/ 29 w 30"/>
                <a:gd name="T17" fmla="*/ 12 h 24"/>
                <a:gd name="T18" fmla="*/ 28 w 30"/>
                <a:gd name="T19" fmla="*/ 9 h 24"/>
                <a:gd name="T20" fmla="*/ 24 w 30"/>
                <a:gd name="T21" fmla="*/ 6 h 24"/>
                <a:gd name="T22" fmla="*/ 24 w 30"/>
                <a:gd name="T23" fmla="*/ 5 h 24"/>
                <a:gd name="T24" fmla="*/ 22 w 30"/>
                <a:gd name="T25" fmla="*/ 2 h 24"/>
                <a:gd name="T26" fmla="*/ 18 w 30"/>
                <a:gd name="T27" fmla="*/ 2 h 24"/>
                <a:gd name="T28" fmla="*/ 15 w 30"/>
                <a:gd name="T29" fmla="*/ 0 h 24"/>
                <a:gd name="T30" fmla="*/ 12 w 30"/>
                <a:gd name="T31" fmla="*/ 0 h 24"/>
                <a:gd name="T32" fmla="*/ 11 w 30"/>
                <a:gd name="T33" fmla="*/ 1 h 24"/>
                <a:gd name="T34" fmla="*/ 8 w 30"/>
                <a:gd name="T35" fmla="*/ 1 h 24"/>
                <a:gd name="T36" fmla="*/ 4 w 30"/>
                <a:gd name="T37" fmla="*/ 2 h 24"/>
                <a:gd name="T38" fmla="*/ 3 w 30"/>
                <a:gd name="T39" fmla="*/ 3 h 24"/>
                <a:gd name="T40" fmla="*/ 3 w 30"/>
                <a:gd name="T41" fmla="*/ 5 h 24"/>
                <a:gd name="T42" fmla="*/ 3 w 30"/>
                <a:gd name="T43" fmla="*/ 8 h 24"/>
                <a:gd name="T44" fmla="*/ 0 w 30"/>
                <a:gd name="T45" fmla="*/ 8 h 24"/>
                <a:gd name="T46" fmla="*/ 1 w 30"/>
                <a:gd name="T47" fmla="*/ 12 h 24"/>
                <a:gd name="T48" fmla="*/ 0 w 30"/>
                <a:gd name="T49" fmla="*/ 15 h 24"/>
                <a:gd name="T50" fmla="*/ 3 w 30"/>
                <a:gd name="T51" fmla="*/ 15 h 24"/>
                <a:gd name="T52" fmla="*/ 3 w 30"/>
                <a:gd name="T53" fmla="*/ 18 h 24"/>
                <a:gd name="T54" fmla="*/ 7 w 30"/>
                <a:gd name="T55" fmla="*/ 18 h 24"/>
                <a:gd name="T56" fmla="*/ 7 w 30"/>
                <a:gd name="T57" fmla="*/ 21 h 24"/>
                <a:gd name="T58" fmla="*/ 9 w 30"/>
                <a:gd name="T59" fmla="*/ 22 h 24"/>
                <a:gd name="T60" fmla="*/ 11 w 30"/>
                <a:gd name="T61" fmla="*/ 22 h 24"/>
                <a:gd name="T62" fmla="*/ 15 w 30"/>
                <a:gd name="T63" fmla="*/ 23 h 24"/>
                <a:gd name="T64" fmla="*/ 17 w 30"/>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
                <a:gd name="T100" fmla="*/ 0 h 24"/>
                <a:gd name="T101" fmla="*/ 30 w 30"/>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 h="24">
                  <a:moveTo>
                    <a:pt x="17" y="23"/>
                  </a:moveTo>
                  <a:lnTo>
                    <a:pt x="18" y="22"/>
                  </a:lnTo>
                  <a:lnTo>
                    <a:pt x="21" y="21"/>
                  </a:lnTo>
                  <a:lnTo>
                    <a:pt x="25" y="21"/>
                  </a:lnTo>
                  <a:lnTo>
                    <a:pt x="26" y="18"/>
                  </a:lnTo>
                  <a:lnTo>
                    <a:pt x="28" y="16"/>
                  </a:lnTo>
                  <a:lnTo>
                    <a:pt x="26" y="15"/>
                  </a:lnTo>
                  <a:lnTo>
                    <a:pt x="29" y="13"/>
                  </a:lnTo>
                  <a:lnTo>
                    <a:pt x="29" y="12"/>
                  </a:lnTo>
                  <a:lnTo>
                    <a:pt x="28" y="9"/>
                  </a:lnTo>
                  <a:lnTo>
                    <a:pt x="24" y="6"/>
                  </a:lnTo>
                  <a:lnTo>
                    <a:pt x="24" y="5"/>
                  </a:lnTo>
                  <a:lnTo>
                    <a:pt x="22" y="2"/>
                  </a:lnTo>
                  <a:lnTo>
                    <a:pt x="18" y="2"/>
                  </a:lnTo>
                  <a:lnTo>
                    <a:pt x="15" y="0"/>
                  </a:lnTo>
                  <a:lnTo>
                    <a:pt x="12" y="0"/>
                  </a:lnTo>
                  <a:lnTo>
                    <a:pt x="11" y="1"/>
                  </a:lnTo>
                  <a:lnTo>
                    <a:pt x="8" y="1"/>
                  </a:lnTo>
                  <a:lnTo>
                    <a:pt x="4" y="2"/>
                  </a:lnTo>
                  <a:lnTo>
                    <a:pt x="3" y="3"/>
                  </a:lnTo>
                  <a:lnTo>
                    <a:pt x="3" y="5"/>
                  </a:lnTo>
                  <a:lnTo>
                    <a:pt x="3" y="8"/>
                  </a:lnTo>
                  <a:lnTo>
                    <a:pt x="0" y="8"/>
                  </a:lnTo>
                  <a:lnTo>
                    <a:pt x="1" y="12"/>
                  </a:lnTo>
                  <a:lnTo>
                    <a:pt x="0" y="15"/>
                  </a:lnTo>
                  <a:lnTo>
                    <a:pt x="3" y="15"/>
                  </a:lnTo>
                  <a:lnTo>
                    <a:pt x="3" y="18"/>
                  </a:lnTo>
                  <a:lnTo>
                    <a:pt x="7" y="18"/>
                  </a:lnTo>
                  <a:lnTo>
                    <a:pt x="7" y="21"/>
                  </a:lnTo>
                  <a:lnTo>
                    <a:pt x="9" y="22"/>
                  </a:lnTo>
                  <a:lnTo>
                    <a:pt x="11" y="22"/>
                  </a:lnTo>
                  <a:lnTo>
                    <a:pt x="15" y="23"/>
                  </a:lnTo>
                  <a:lnTo>
                    <a:pt x="17" y="23"/>
                  </a:lnTo>
                </a:path>
              </a:pathLst>
            </a:custGeom>
            <a:solidFill>
              <a:srgbClr val="000000"/>
            </a:solidFill>
            <a:ln w="127000" cap="rnd">
              <a:noFill/>
              <a:round/>
              <a:headEnd/>
              <a:tailEnd/>
            </a:ln>
          </p:spPr>
          <p:txBody>
            <a:bodyPr>
              <a:prstTxWarp prst="textNoShape">
                <a:avLst/>
              </a:prstTxWarp>
            </a:bodyPr>
            <a:lstStyle/>
            <a:p>
              <a:endParaRPr lang="en-US"/>
            </a:p>
          </p:txBody>
        </p:sp>
        <p:sp>
          <p:nvSpPr>
            <p:cNvPr id="25840" name="Freeform 277"/>
            <p:cNvSpPr>
              <a:spLocks/>
            </p:cNvSpPr>
            <p:nvPr/>
          </p:nvSpPr>
          <p:spPr bwMode="auto">
            <a:xfrm>
              <a:off x="4997" y="2932"/>
              <a:ext cx="17" cy="5"/>
            </a:xfrm>
            <a:custGeom>
              <a:avLst/>
              <a:gdLst>
                <a:gd name="T0" fmla="*/ 0 w 17"/>
                <a:gd name="T1" fmla="*/ 1 h 5"/>
                <a:gd name="T2" fmla="*/ 0 w 17"/>
                <a:gd name="T3" fmla="*/ 1 h 5"/>
                <a:gd name="T4" fmla="*/ 1 w 17"/>
                <a:gd name="T5" fmla="*/ 1 h 5"/>
                <a:gd name="T6" fmla="*/ 1 w 17"/>
                <a:gd name="T7" fmla="*/ 1 h 5"/>
                <a:gd name="T8" fmla="*/ 4 w 17"/>
                <a:gd name="T9" fmla="*/ 1 h 5"/>
                <a:gd name="T10" fmla="*/ 5 w 17"/>
                <a:gd name="T11" fmla="*/ 1 h 5"/>
                <a:gd name="T12" fmla="*/ 7 w 17"/>
                <a:gd name="T13" fmla="*/ 0 h 5"/>
                <a:gd name="T14" fmla="*/ 9 w 17"/>
                <a:gd name="T15" fmla="*/ 0 h 5"/>
                <a:gd name="T16" fmla="*/ 11 w 17"/>
                <a:gd name="T17" fmla="*/ 1 h 5"/>
                <a:gd name="T18" fmla="*/ 15 w 17"/>
                <a:gd name="T19" fmla="*/ 1 h 5"/>
                <a:gd name="T20" fmla="*/ 16 w 17"/>
                <a:gd name="T21" fmla="*/ 2 h 5"/>
                <a:gd name="T22" fmla="*/ 16 w 17"/>
                <a:gd name="T23" fmla="*/ 3 h 5"/>
                <a:gd name="T24" fmla="*/ 16 w 17"/>
                <a:gd name="T25" fmla="*/ 3 h 5"/>
                <a:gd name="T26" fmla="*/ 16 w 17"/>
                <a:gd name="T27" fmla="*/ 4 h 5"/>
                <a:gd name="T28" fmla="*/ 16 w 17"/>
                <a:gd name="T29" fmla="*/ 3 h 5"/>
                <a:gd name="T30" fmla="*/ 16 w 17"/>
                <a:gd name="T31" fmla="*/ 3 h 5"/>
                <a:gd name="T32" fmla="*/ 15 w 17"/>
                <a:gd name="T33" fmla="*/ 3 h 5"/>
                <a:gd name="T34" fmla="*/ 12 w 17"/>
                <a:gd name="T35" fmla="*/ 1 h 5"/>
                <a:gd name="T36" fmla="*/ 11 w 17"/>
                <a:gd name="T37" fmla="*/ 1 h 5"/>
                <a:gd name="T38" fmla="*/ 9 w 17"/>
                <a:gd name="T39" fmla="*/ 1 h 5"/>
                <a:gd name="T40" fmla="*/ 7 w 17"/>
                <a:gd name="T41" fmla="*/ 0 h 5"/>
                <a:gd name="T42" fmla="*/ 5 w 17"/>
                <a:gd name="T43" fmla="*/ 1 h 5"/>
                <a:gd name="T44" fmla="*/ 4 w 17"/>
                <a:gd name="T45" fmla="*/ 1 h 5"/>
                <a:gd name="T46" fmla="*/ 1 w 17"/>
                <a:gd name="T47" fmla="*/ 1 h 5"/>
                <a:gd name="T48" fmla="*/ 1 w 17"/>
                <a:gd name="T49" fmla="*/ 1 h 5"/>
                <a:gd name="T50" fmla="*/ 0 w 17"/>
                <a:gd name="T51" fmla="*/ 1 h 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5"/>
                <a:gd name="T80" fmla="*/ 17 w 17"/>
                <a:gd name="T81" fmla="*/ 5 h 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5">
                  <a:moveTo>
                    <a:pt x="0" y="1"/>
                  </a:moveTo>
                  <a:lnTo>
                    <a:pt x="0" y="1"/>
                  </a:lnTo>
                  <a:lnTo>
                    <a:pt x="1" y="1"/>
                  </a:lnTo>
                  <a:lnTo>
                    <a:pt x="4" y="1"/>
                  </a:lnTo>
                  <a:lnTo>
                    <a:pt x="5" y="1"/>
                  </a:lnTo>
                  <a:lnTo>
                    <a:pt x="7" y="0"/>
                  </a:lnTo>
                  <a:lnTo>
                    <a:pt x="9" y="0"/>
                  </a:lnTo>
                  <a:lnTo>
                    <a:pt x="11" y="1"/>
                  </a:lnTo>
                  <a:lnTo>
                    <a:pt x="15" y="1"/>
                  </a:lnTo>
                  <a:lnTo>
                    <a:pt x="16" y="2"/>
                  </a:lnTo>
                  <a:lnTo>
                    <a:pt x="16" y="3"/>
                  </a:lnTo>
                  <a:lnTo>
                    <a:pt x="16" y="4"/>
                  </a:lnTo>
                  <a:lnTo>
                    <a:pt x="16" y="3"/>
                  </a:lnTo>
                  <a:lnTo>
                    <a:pt x="15" y="3"/>
                  </a:lnTo>
                  <a:lnTo>
                    <a:pt x="12" y="1"/>
                  </a:lnTo>
                  <a:lnTo>
                    <a:pt x="11" y="1"/>
                  </a:lnTo>
                  <a:lnTo>
                    <a:pt x="9" y="1"/>
                  </a:lnTo>
                  <a:lnTo>
                    <a:pt x="7" y="0"/>
                  </a:lnTo>
                  <a:lnTo>
                    <a:pt x="5" y="1"/>
                  </a:lnTo>
                  <a:lnTo>
                    <a:pt x="4" y="1"/>
                  </a:lnTo>
                  <a:lnTo>
                    <a:pt x="1" y="1"/>
                  </a:lnTo>
                  <a:lnTo>
                    <a:pt x="0" y="1"/>
                  </a:lnTo>
                </a:path>
              </a:pathLst>
            </a:custGeom>
            <a:solidFill>
              <a:srgbClr val="FFFFFF"/>
            </a:solidFill>
            <a:ln w="127000" cap="rnd">
              <a:noFill/>
              <a:round/>
              <a:headEnd/>
              <a:tailEnd/>
            </a:ln>
          </p:spPr>
          <p:txBody>
            <a:bodyPr>
              <a:prstTxWarp prst="textNoShape">
                <a:avLst/>
              </a:prstTxWarp>
            </a:bodyPr>
            <a:lstStyle/>
            <a:p>
              <a:endParaRPr lang="en-US"/>
            </a:p>
          </p:txBody>
        </p:sp>
        <p:sp>
          <p:nvSpPr>
            <p:cNvPr id="25841" name="Freeform 278"/>
            <p:cNvSpPr>
              <a:spLocks/>
            </p:cNvSpPr>
            <p:nvPr/>
          </p:nvSpPr>
          <p:spPr bwMode="auto">
            <a:xfrm>
              <a:off x="4707" y="2968"/>
              <a:ext cx="149" cy="26"/>
            </a:xfrm>
            <a:custGeom>
              <a:avLst/>
              <a:gdLst>
                <a:gd name="T0" fmla="*/ 5 w 149"/>
                <a:gd name="T1" fmla="*/ 23 h 26"/>
                <a:gd name="T2" fmla="*/ 8 w 149"/>
                <a:gd name="T3" fmla="*/ 22 h 26"/>
                <a:gd name="T4" fmla="*/ 13 w 149"/>
                <a:gd name="T5" fmla="*/ 21 h 26"/>
                <a:gd name="T6" fmla="*/ 21 w 149"/>
                <a:gd name="T7" fmla="*/ 20 h 26"/>
                <a:gd name="T8" fmla="*/ 31 w 149"/>
                <a:gd name="T9" fmla="*/ 18 h 26"/>
                <a:gd name="T10" fmla="*/ 40 w 149"/>
                <a:gd name="T11" fmla="*/ 17 h 26"/>
                <a:gd name="T12" fmla="*/ 51 w 149"/>
                <a:gd name="T13" fmla="*/ 15 h 26"/>
                <a:gd name="T14" fmla="*/ 64 w 149"/>
                <a:gd name="T15" fmla="*/ 13 h 26"/>
                <a:gd name="T16" fmla="*/ 77 w 149"/>
                <a:gd name="T17" fmla="*/ 11 h 26"/>
                <a:gd name="T18" fmla="*/ 91 w 149"/>
                <a:gd name="T19" fmla="*/ 9 h 26"/>
                <a:gd name="T20" fmla="*/ 104 w 149"/>
                <a:gd name="T21" fmla="*/ 7 h 26"/>
                <a:gd name="T22" fmla="*/ 115 w 149"/>
                <a:gd name="T23" fmla="*/ 6 h 26"/>
                <a:gd name="T24" fmla="*/ 123 w 149"/>
                <a:gd name="T25" fmla="*/ 4 h 26"/>
                <a:gd name="T26" fmla="*/ 131 w 149"/>
                <a:gd name="T27" fmla="*/ 2 h 26"/>
                <a:gd name="T28" fmla="*/ 139 w 149"/>
                <a:gd name="T29" fmla="*/ 1 h 26"/>
                <a:gd name="T30" fmla="*/ 144 w 149"/>
                <a:gd name="T31" fmla="*/ 1 h 26"/>
                <a:gd name="T32" fmla="*/ 147 w 149"/>
                <a:gd name="T33" fmla="*/ 1 h 26"/>
                <a:gd name="T34" fmla="*/ 145 w 149"/>
                <a:gd name="T35" fmla="*/ 3 h 26"/>
                <a:gd name="T36" fmla="*/ 140 w 149"/>
                <a:gd name="T37" fmla="*/ 3 h 26"/>
                <a:gd name="T38" fmla="*/ 132 w 149"/>
                <a:gd name="T39" fmla="*/ 4 h 26"/>
                <a:gd name="T40" fmla="*/ 124 w 149"/>
                <a:gd name="T41" fmla="*/ 6 h 26"/>
                <a:gd name="T42" fmla="*/ 117 w 149"/>
                <a:gd name="T43" fmla="*/ 6 h 26"/>
                <a:gd name="T44" fmla="*/ 104 w 149"/>
                <a:gd name="T45" fmla="*/ 9 h 26"/>
                <a:gd name="T46" fmla="*/ 93 w 149"/>
                <a:gd name="T47" fmla="*/ 11 h 26"/>
                <a:gd name="T48" fmla="*/ 80 w 149"/>
                <a:gd name="T49" fmla="*/ 12 h 26"/>
                <a:gd name="T50" fmla="*/ 67 w 149"/>
                <a:gd name="T51" fmla="*/ 14 h 26"/>
                <a:gd name="T52" fmla="*/ 55 w 149"/>
                <a:gd name="T53" fmla="*/ 17 h 26"/>
                <a:gd name="T54" fmla="*/ 44 w 149"/>
                <a:gd name="T55" fmla="*/ 18 h 26"/>
                <a:gd name="T56" fmla="*/ 35 w 149"/>
                <a:gd name="T57" fmla="*/ 20 h 26"/>
                <a:gd name="T58" fmla="*/ 24 w 149"/>
                <a:gd name="T59" fmla="*/ 21 h 26"/>
                <a:gd name="T60" fmla="*/ 16 w 149"/>
                <a:gd name="T61" fmla="*/ 23 h 26"/>
                <a:gd name="T62" fmla="*/ 11 w 149"/>
                <a:gd name="T63" fmla="*/ 24 h 26"/>
                <a:gd name="T64" fmla="*/ 5 w 149"/>
                <a:gd name="T65" fmla="*/ 24 h 26"/>
                <a:gd name="T66" fmla="*/ 0 w 149"/>
                <a:gd name="T67" fmla="*/ 23 h 26"/>
                <a:gd name="T68" fmla="*/ 5 w 149"/>
                <a:gd name="T69" fmla="*/ 23 h 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9"/>
                <a:gd name="T106" fmla="*/ 0 h 26"/>
                <a:gd name="T107" fmla="*/ 149 w 149"/>
                <a:gd name="T108" fmla="*/ 26 h 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9" h="26">
                  <a:moveTo>
                    <a:pt x="5" y="23"/>
                  </a:moveTo>
                  <a:lnTo>
                    <a:pt x="5" y="23"/>
                  </a:lnTo>
                  <a:lnTo>
                    <a:pt x="5" y="22"/>
                  </a:lnTo>
                  <a:lnTo>
                    <a:pt x="8" y="22"/>
                  </a:lnTo>
                  <a:lnTo>
                    <a:pt x="11" y="22"/>
                  </a:lnTo>
                  <a:lnTo>
                    <a:pt x="13" y="21"/>
                  </a:lnTo>
                  <a:lnTo>
                    <a:pt x="16" y="21"/>
                  </a:lnTo>
                  <a:lnTo>
                    <a:pt x="21" y="20"/>
                  </a:lnTo>
                  <a:lnTo>
                    <a:pt x="25" y="19"/>
                  </a:lnTo>
                  <a:lnTo>
                    <a:pt x="31" y="18"/>
                  </a:lnTo>
                  <a:lnTo>
                    <a:pt x="36" y="17"/>
                  </a:lnTo>
                  <a:lnTo>
                    <a:pt x="40" y="17"/>
                  </a:lnTo>
                  <a:lnTo>
                    <a:pt x="45" y="16"/>
                  </a:lnTo>
                  <a:lnTo>
                    <a:pt x="51" y="15"/>
                  </a:lnTo>
                  <a:lnTo>
                    <a:pt x="59" y="14"/>
                  </a:lnTo>
                  <a:lnTo>
                    <a:pt x="64" y="13"/>
                  </a:lnTo>
                  <a:lnTo>
                    <a:pt x="72" y="12"/>
                  </a:lnTo>
                  <a:lnTo>
                    <a:pt x="77" y="11"/>
                  </a:lnTo>
                  <a:lnTo>
                    <a:pt x="85" y="10"/>
                  </a:lnTo>
                  <a:lnTo>
                    <a:pt x="91" y="9"/>
                  </a:lnTo>
                  <a:lnTo>
                    <a:pt x="96" y="8"/>
                  </a:lnTo>
                  <a:lnTo>
                    <a:pt x="104" y="7"/>
                  </a:lnTo>
                  <a:lnTo>
                    <a:pt x="109" y="7"/>
                  </a:lnTo>
                  <a:lnTo>
                    <a:pt x="115" y="6"/>
                  </a:lnTo>
                  <a:lnTo>
                    <a:pt x="119" y="4"/>
                  </a:lnTo>
                  <a:lnTo>
                    <a:pt x="123" y="4"/>
                  </a:lnTo>
                  <a:lnTo>
                    <a:pt x="128" y="3"/>
                  </a:lnTo>
                  <a:lnTo>
                    <a:pt x="131" y="2"/>
                  </a:lnTo>
                  <a:lnTo>
                    <a:pt x="135" y="2"/>
                  </a:lnTo>
                  <a:lnTo>
                    <a:pt x="139" y="1"/>
                  </a:lnTo>
                  <a:lnTo>
                    <a:pt x="141" y="1"/>
                  </a:lnTo>
                  <a:lnTo>
                    <a:pt x="144" y="1"/>
                  </a:lnTo>
                  <a:lnTo>
                    <a:pt x="147" y="0"/>
                  </a:lnTo>
                  <a:lnTo>
                    <a:pt x="147" y="1"/>
                  </a:lnTo>
                  <a:lnTo>
                    <a:pt x="148" y="2"/>
                  </a:lnTo>
                  <a:lnTo>
                    <a:pt x="145" y="3"/>
                  </a:lnTo>
                  <a:lnTo>
                    <a:pt x="143" y="3"/>
                  </a:lnTo>
                  <a:lnTo>
                    <a:pt x="140" y="3"/>
                  </a:lnTo>
                  <a:lnTo>
                    <a:pt x="136" y="4"/>
                  </a:lnTo>
                  <a:lnTo>
                    <a:pt x="132" y="4"/>
                  </a:lnTo>
                  <a:lnTo>
                    <a:pt x="129" y="5"/>
                  </a:lnTo>
                  <a:lnTo>
                    <a:pt x="124" y="6"/>
                  </a:lnTo>
                  <a:lnTo>
                    <a:pt x="120" y="6"/>
                  </a:lnTo>
                  <a:lnTo>
                    <a:pt x="117" y="6"/>
                  </a:lnTo>
                  <a:lnTo>
                    <a:pt x="109" y="9"/>
                  </a:lnTo>
                  <a:lnTo>
                    <a:pt x="104" y="9"/>
                  </a:lnTo>
                  <a:lnTo>
                    <a:pt x="99" y="10"/>
                  </a:lnTo>
                  <a:lnTo>
                    <a:pt x="93" y="11"/>
                  </a:lnTo>
                  <a:lnTo>
                    <a:pt x="88" y="11"/>
                  </a:lnTo>
                  <a:lnTo>
                    <a:pt x="80" y="12"/>
                  </a:lnTo>
                  <a:lnTo>
                    <a:pt x="72" y="14"/>
                  </a:lnTo>
                  <a:lnTo>
                    <a:pt x="67" y="14"/>
                  </a:lnTo>
                  <a:lnTo>
                    <a:pt x="61" y="15"/>
                  </a:lnTo>
                  <a:lnTo>
                    <a:pt x="55" y="17"/>
                  </a:lnTo>
                  <a:lnTo>
                    <a:pt x="49" y="18"/>
                  </a:lnTo>
                  <a:lnTo>
                    <a:pt x="44" y="18"/>
                  </a:lnTo>
                  <a:lnTo>
                    <a:pt x="40" y="20"/>
                  </a:lnTo>
                  <a:lnTo>
                    <a:pt x="35" y="20"/>
                  </a:lnTo>
                  <a:lnTo>
                    <a:pt x="29" y="20"/>
                  </a:lnTo>
                  <a:lnTo>
                    <a:pt x="24" y="21"/>
                  </a:lnTo>
                  <a:lnTo>
                    <a:pt x="19" y="22"/>
                  </a:lnTo>
                  <a:lnTo>
                    <a:pt x="16" y="23"/>
                  </a:lnTo>
                  <a:lnTo>
                    <a:pt x="13" y="23"/>
                  </a:lnTo>
                  <a:lnTo>
                    <a:pt x="11" y="24"/>
                  </a:lnTo>
                  <a:lnTo>
                    <a:pt x="8" y="24"/>
                  </a:lnTo>
                  <a:lnTo>
                    <a:pt x="5" y="24"/>
                  </a:lnTo>
                  <a:lnTo>
                    <a:pt x="3" y="25"/>
                  </a:lnTo>
                  <a:lnTo>
                    <a:pt x="0" y="23"/>
                  </a:lnTo>
                  <a:lnTo>
                    <a:pt x="3" y="23"/>
                  </a:lnTo>
                  <a:lnTo>
                    <a:pt x="5" y="23"/>
                  </a:lnTo>
                </a:path>
              </a:pathLst>
            </a:custGeom>
            <a:solidFill>
              <a:srgbClr val="734D0D"/>
            </a:solidFill>
            <a:ln w="127000" cap="rnd">
              <a:noFill/>
              <a:round/>
              <a:headEnd/>
              <a:tailEnd/>
            </a:ln>
          </p:spPr>
          <p:txBody>
            <a:bodyPr>
              <a:prstTxWarp prst="textNoShape">
                <a:avLst/>
              </a:prstTxWarp>
            </a:bodyPr>
            <a:lstStyle/>
            <a:p>
              <a:endParaRPr lang="en-US"/>
            </a:p>
          </p:txBody>
        </p:sp>
        <p:sp>
          <p:nvSpPr>
            <p:cNvPr id="25842" name="Freeform 279"/>
            <p:cNvSpPr>
              <a:spLocks/>
            </p:cNvSpPr>
            <p:nvPr/>
          </p:nvSpPr>
          <p:spPr bwMode="auto">
            <a:xfrm>
              <a:off x="4708" y="2967"/>
              <a:ext cx="154" cy="30"/>
            </a:xfrm>
            <a:custGeom>
              <a:avLst/>
              <a:gdLst>
                <a:gd name="T0" fmla="*/ 5 w 154"/>
                <a:gd name="T1" fmla="*/ 25 h 30"/>
                <a:gd name="T2" fmla="*/ 9 w 154"/>
                <a:gd name="T3" fmla="*/ 25 h 30"/>
                <a:gd name="T4" fmla="*/ 16 w 154"/>
                <a:gd name="T5" fmla="*/ 25 h 30"/>
                <a:gd name="T6" fmla="*/ 27 w 154"/>
                <a:gd name="T7" fmla="*/ 22 h 30"/>
                <a:gd name="T8" fmla="*/ 35 w 154"/>
                <a:gd name="T9" fmla="*/ 20 h 30"/>
                <a:gd name="T10" fmla="*/ 48 w 154"/>
                <a:gd name="T11" fmla="*/ 19 h 30"/>
                <a:gd name="T12" fmla="*/ 59 w 154"/>
                <a:gd name="T13" fmla="*/ 16 h 30"/>
                <a:gd name="T14" fmla="*/ 75 w 154"/>
                <a:gd name="T15" fmla="*/ 13 h 30"/>
                <a:gd name="T16" fmla="*/ 86 w 154"/>
                <a:gd name="T17" fmla="*/ 11 h 30"/>
                <a:gd name="T18" fmla="*/ 100 w 154"/>
                <a:gd name="T19" fmla="*/ 9 h 30"/>
                <a:gd name="T20" fmla="*/ 114 w 154"/>
                <a:gd name="T21" fmla="*/ 7 h 30"/>
                <a:gd name="T22" fmla="*/ 122 w 154"/>
                <a:gd name="T23" fmla="*/ 4 h 30"/>
                <a:gd name="T24" fmla="*/ 130 w 154"/>
                <a:gd name="T25" fmla="*/ 4 h 30"/>
                <a:gd name="T26" fmla="*/ 140 w 154"/>
                <a:gd name="T27" fmla="*/ 1 h 30"/>
                <a:gd name="T28" fmla="*/ 144 w 154"/>
                <a:gd name="T29" fmla="*/ 1 h 30"/>
                <a:gd name="T30" fmla="*/ 150 w 154"/>
                <a:gd name="T31" fmla="*/ 1 h 30"/>
                <a:gd name="T32" fmla="*/ 153 w 154"/>
                <a:gd name="T33" fmla="*/ 1 h 30"/>
                <a:gd name="T34" fmla="*/ 149 w 154"/>
                <a:gd name="T35" fmla="*/ 4 h 30"/>
                <a:gd name="T36" fmla="*/ 142 w 154"/>
                <a:gd name="T37" fmla="*/ 4 h 30"/>
                <a:gd name="T38" fmla="*/ 137 w 154"/>
                <a:gd name="T39" fmla="*/ 5 h 30"/>
                <a:gd name="T40" fmla="*/ 129 w 154"/>
                <a:gd name="T41" fmla="*/ 7 h 30"/>
                <a:gd name="T42" fmla="*/ 118 w 154"/>
                <a:gd name="T43" fmla="*/ 8 h 30"/>
                <a:gd name="T44" fmla="*/ 108 w 154"/>
                <a:gd name="T45" fmla="*/ 11 h 30"/>
                <a:gd name="T46" fmla="*/ 94 w 154"/>
                <a:gd name="T47" fmla="*/ 12 h 30"/>
                <a:gd name="T48" fmla="*/ 84 w 154"/>
                <a:gd name="T49" fmla="*/ 16 h 30"/>
                <a:gd name="T50" fmla="*/ 71 w 154"/>
                <a:gd name="T51" fmla="*/ 18 h 30"/>
                <a:gd name="T52" fmla="*/ 56 w 154"/>
                <a:gd name="T53" fmla="*/ 19 h 30"/>
                <a:gd name="T54" fmla="*/ 45 w 154"/>
                <a:gd name="T55" fmla="*/ 22 h 30"/>
                <a:gd name="T56" fmla="*/ 35 w 154"/>
                <a:gd name="T57" fmla="*/ 25 h 30"/>
                <a:gd name="T58" fmla="*/ 25 w 154"/>
                <a:gd name="T59" fmla="*/ 26 h 30"/>
                <a:gd name="T60" fmla="*/ 17 w 154"/>
                <a:gd name="T61" fmla="*/ 27 h 30"/>
                <a:gd name="T62" fmla="*/ 8 w 154"/>
                <a:gd name="T63" fmla="*/ 29 h 30"/>
                <a:gd name="T64" fmla="*/ 0 w 154"/>
                <a:gd name="T65" fmla="*/ 28 h 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4"/>
                <a:gd name="T100" fmla="*/ 0 h 30"/>
                <a:gd name="T101" fmla="*/ 154 w 154"/>
                <a:gd name="T102" fmla="*/ 30 h 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4" h="30">
                  <a:moveTo>
                    <a:pt x="1" y="26"/>
                  </a:moveTo>
                  <a:lnTo>
                    <a:pt x="5" y="25"/>
                  </a:lnTo>
                  <a:lnTo>
                    <a:pt x="7" y="25"/>
                  </a:lnTo>
                  <a:lnTo>
                    <a:pt x="9" y="25"/>
                  </a:lnTo>
                  <a:lnTo>
                    <a:pt x="13" y="25"/>
                  </a:lnTo>
                  <a:lnTo>
                    <a:pt x="16" y="25"/>
                  </a:lnTo>
                  <a:lnTo>
                    <a:pt x="21" y="22"/>
                  </a:lnTo>
                  <a:lnTo>
                    <a:pt x="27" y="22"/>
                  </a:lnTo>
                  <a:lnTo>
                    <a:pt x="29" y="22"/>
                  </a:lnTo>
                  <a:lnTo>
                    <a:pt x="35" y="20"/>
                  </a:lnTo>
                  <a:lnTo>
                    <a:pt x="43" y="19"/>
                  </a:lnTo>
                  <a:lnTo>
                    <a:pt x="48" y="19"/>
                  </a:lnTo>
                  <a:lnTo>
                    <a:pt x="52" y="16"/>
                  </a:lnTo>
                  <a:lnTo>
                    <a:pt x="59" y="16"/>
                  </a:lnTo>
                  <a:lnTo>
                    <a:pt x="67" y="15"/>
                  </a:lnTo>
                  <a:lnTo>
                    <a:pt x="75" y="13"/>
                  </a:lnTo>
                  <a:lnTo>
                    <a:pt x="80" y="12"/>
                  </a:lnTo>
                  <a:lnTo>
                    <a:pt x="86" y="11"/>
                  </a:lnTo>
                  <a:lnTo>
                    <a:pt x="94" y="9"/>
                  </a:lnTo>
                  <a:lnTo>
                    <a:pt x="100" y="9"/>
                  </a:lnTo>
                  <a:lnTo>
                    <a:pt x="108" y="8"/>
                  </a:lnTo>
                  <a:lnTo>
                    <a:pt x="114" y="7"/>
                  </a:lnTo>
                  <a:lnTo>
                    <a:pt x="117" y="5"/>
                  </a:lnTo>
                  <a:lnTo>
                    <a:pt x="122" y="4"/>
                  </a:lnTo>
                  <a:lnTo>
                    <a:pt x="128" y="4"/>
                  </a:lnTo>
                  <a:lnTo>
                    <a:pt x="130" y="4"/>
                  </a:lnTo>
                  <a:lnTo>
                    <a:pt x="136" y="2"/>
                  </a:lnTo>
                  <a:lnTo>
                    <a:pt x="140" y="1"/>
                  </a:lnTo>
                  <a:lnTo>
                    <a:pt x="141" y="1"/>
                  </a:lnTo>
                  <a:lnTo>
                    <a:pt x="144" y="1"/>
                  </a:lnTo>
                  <a:lnTo>
                    <a:pt x="148" y="1"/>
                  </a:lnTo>
                  <a:lnTo>
                    <a:pt x="150" y="1"/>
                  </a:lnTo>
                  <a:lnTo>
                    <a:pt x="153" y="0"/>
                  </a:lnTo>
                  <a:lnTo>
                    <a:pt x="153" y="1"/>
                  </a:lnTo>
                  <a:lnTo>
                    <a:pt x="152" y="4"/>
                  </a:lnTo>
                  <a:lnTo>
                    <a:pt x="149" y="4"/>
                  </a:lnTo>
                  <a:lnTo>
                    <a:pt x="145" y="4"/>
                  </a:lnTo>
                  <a:lnTo>
                    <a:pt x="142" y="4"/>
                  </a:lnTo>
                  <a:lnTo>
                    <a:pt x="141" y="4"/>
                  </a:lnTo>
                  <a:lnTo>
                    <a:pt x="137" y="5"/>
                  </a:lnTo>
                  <a:lnTo>
                    <a:pt x="134" y="5"/>
                  </a:lnTo>
                  <a:lnTo>
                    <a:pt x="129" y="7"/>
                  </a:lnTo>
                  <a:lnTo>
                    <a:pt x="124" y="7"/>
                  </a:lnTo>
                  <a:lnTo>
                    <a:pt x="118" y="8"/>
                  </a:lnTo>
                  <a:lnTo>
                    <a:pt x="114" y="9"/>
                  </a:lnTo>
                  <a:lnTo>
                    <a:pt x="108" y="11"/>
                  </a:lnTo>
                  <a:lnTo>
                    <a:pt x="102" y="11"/>
                  </a:lnTo>
                  <a:lnTo>
                    <a:pt x="94" y="12"/>
                  </a:lnTo>
                  <a:lnTo>
                    <a:pt x="89" y="15"/>
                  </a:lnTo>
                  <a:lnTo>
                    <a:pt x="84" y="16"/>
                  </a:lnTo>
                  <a:lnTo>
                    <a:pt x="76" y="16"/>
                  </a:lnTo>
                  <a:lnTo>
                    <a:pt x="71" y="18"/>
                  </a:lnTo>
                  <a:lnTo>
                    <a:pt x="61" y="19"/>
                  </a:lnTo>
                  <a:lnTo>
                    <a:pt x="56" y="19"/>
                  </a:lnTo>
                  <a:lnTo>
                    <a:pt x="51" y="21"/>
                  </a:lnTo>
                  <a:lnTo>
                    <a:pt x="45" y="22"/>
                  </a:lnTo>
                  <a:lnTo>
                    <a:pt x="40" y="22"/>
                  </a:lnTo>
                  <a:lnTo>
                    <a:pt x="35" y="25"/>
                  </a:lnTo>
                  <a:lnTo>
                    <a:pt x="28" y="25"/>
                  </a:lnTo>
                  <a:lnTo>
                    <a:pt x="25" y="26"/>
                  </a:lnTo>
                  <a:lnTo>
                    <a:pt x="20" y="27"/>
                  </a:lnTo>
                  <a:lnTo>
                    <a:pt x="17" y="27"/>
                  </a:lnTo>
                  <a:lnTo>
                    <a:pt x="11" y="28"/>
                  </a:lnTo>
                  <a:lnTo>
                    <a:pt x="8" y="29"/>
                  </a:lnTo>
                  <a:lnTo>
                    <a:pt x="7" y="29"/>
                  </a:lnTo>
                  <a:lnTo>
                    <a:pt x="0" y="28"/>
                  </a:lnTo>
                  <a:lnTo>
                    <a:pt x="1" y="26"/>
                  </a:lnTo>
                </a:path>
              </a:pathLst>
            </a:custGeom>
            <a:noFill/>
            <a:ln w="12700" cap="rnd">
              <a:solidFill>
                <a:srgbClr val="000000"/>
              </a:solidFill>
              <a:round/>
              <a:headEnd/>
              <a:tailEnd/>
            </a:ln>
          </p:spPr>
          <p:txBody>
            <a:bodyPr>
              <a:prstTxWarp prst="textNoShape">
                <a:avLst/>
              </a:prstTxWarp>
            </a:bodyPr>
            <a:lstStyle/>
            <a:p>
              <a:endParaRPr lang="en-US"/>
            </a:p>
          </p:txBody>
        </p:sp>
        <p:sp>
          <p:nvSpPr>
            <p:cNvPr id="25843" name="Freeform 280"/>
            <p:cNvSpPr>
              <a:spLocks/>
            </p:cNvSpPr>
            <p:nvPr/>
          </p:nvSpPr>
          <p:spPr bwMode="auto">
            <a:xfrm>
              <a:off x="4839" y="2974"/>
              <a:ext cx="37" cy="17"/>
            </a:xfrm>
            <a:custGeom>
              <a:avLst/>
              <a:gdLst>
                <a:gd name="T0" fmla="*/ 1 w 37"/>
                <a:gd name="T1" fmla="*/ 16 h 17"/>
                <a:gd name="T2" fmla="*/ 0 w 37"/>
                <a:gd name="T3" fmla="*/ 15 h 17"/>
                <a:gd name="T4" fmla="*/ 0 w 37"/>
                <a:gd name="T5" fmla="*/ 12 h 17"/>
                <a:gd name="T6" fmla="*/ 0 w 37"/>
                <a:gd name="T7" fmla="*/ 12 h 17"/>
                <a:gd name="T8" fmla="*/ 1 w 37"/>
                <a:gd name="T9" fmla="*/ 8 h 17"/>
                <a:gd name="T10" fmla="*/ 3 w 37"/>
                <a:gd name="T11" fmla="*/ 6 h 17"/>
                <a:gd name="T12" fmla="*/ 5 w 37"/>
                <a:gd name="T13" fmla="*/ 3 h 17"/>
                <a:gd name="T14" fmla="*/ 7 w 37"/>
                <a:gd name="T15" fmla="*/ 1 h 17"/>
                <a:gd name="T16" fmla="*/ 12 w 37"/>
                <a:gd name="T17" fmla="*/ 1 h 17"/>
                <a:gd name="T18" fmla="*/ 19 w 37"/>
                <a:gd name="T19" fmla="*/ 0 h 17"/>
                <a:gd name="T20" fmla="*/ 23 w 37"/>
                <a:gd name="T21" fmla="*/ 1 h 17"/>
                <a:gd name="T22" fmla="*/ 25 w 37"/>
                <a:gd name="T23" fmla="*/ 2 h 17"/>
                <a:gd name="T24" fmla="*/ 28 w 37"/>
                <a:gd name="T25" fmla="*/ 4 h 17"/>
                <a:gd name="T26" fmla="*/ 32 w 37"/>
                <a:gd name="T27" fmla="*/ 5 h 17"/>
                <a:gd name="T28" fmla="*/ 33 w 37"/>
                <a:gd name="T29" fmla="*/ 9 h 17"/>
                <a:gd name="T30" fmla="*/ 36 w 37"/>
                <a:gd name="T31" fmla="*/ 8 h 17"/>
                <a:gd name="T32" fmla="*/ 36 w 37"/>
                <a:gd name="T33" fmla="*/ 9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17"/>
                <a:gd name="T53" fmla="*/ 37 w 37"/>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17">
                  <a:moveTo>
                    <a:pt x="1" y="16"/>
                  </a:moveTo>
                  <a:lnTo>
                    <a:pt x="0" y="15"/>
                  </a:lnTo>
                  <a:lnTo>
                    <a:pt x="0" y="12"/>
                  </a:lnTo>
                  <a:lnTo>
                    <a:pt x="1" y="8"/>
                  </a:lnTo>
                  <a:lnTo>
                    <a:pt x="3" y="6"/>
                  </a:lnTo>
                  <a:lnTo>
                    <a:pt x="5" y="3"/>
                  </a:lnTo>
                  <a:lnTo>
                    <a:pt x="7" y="1"/>
                  </a:lnTo>
                  <a:lnTo>
                    <a:pt x="12" y="1"/>
                  </a:lnTo>
                  <a:lnTo>
                    <a:pt x="19" y="0"/>
                  </a:lnTo>
                  <a:lnTo>
                    <a:pt x="23" y="1"/>
                  </a:lnTo>
                  <a:lnTo>
                    <a:pt x="25" y="2"/>
                  </a:lnTo>
                  <a:lnTo>
                    <a:pt x="28" y="4"/>
                  </a:lnTo>
                  <a:lnTo>
                    <a:pt x="32" y="5"/>
                  </a:lnTo>
                  <a:lnTo>
                    <a:pt x="33" y="9"/>
                  </a:lnTo>
                  <a:lnTo>
                    <a:pt x="36" y="8"/>
                  </a:lnTo>
                  <a:lnTo>
                    <a:pt x="36" y="9"/>
                  </a:lnTo>
                </a:path>
              </a:pathLst>
            </a:custGeom>
            <a:noFill/>
            <a:ln w="12700" cap="rnd">
              <a:solidFill>
                <a:srgbClr val="000000"/>
              </a:solidFill>
              <a:round/>
              <a:headEnd/>
              <a:tailEnd/>
            </a:ln>
          </p:spPr>
          <p:txBody>
            <a:bodyPr>
              <a:prstTxWarp prst="textNoShape">
                <a:avLst/>
              </a:prstTxWarp>
            </a:bodyPr>
            <a:lstStyle/>
            <a:p>
              <a:endParaRPr lang="en-US"/>
            </a:p>
          </p:txBody>
        </p:sp>
        <p:sp>
          <p:nvSpPr>
            <p:cNvPr id="25844" name="Freeform 281"/>
            <p:cNvSpPr>
              <a:spLocks/>
            </p:cNvSpPr>
            <p:nvPr/>
          </p:nvSpPr>
          <p:spPr bwMode="auto">
            <a:xfrm>
              <a:off x="4839" y="2975"/>
              <a:ext cx="34" cy="15"/>
            </a:xfrm>
            <a:custGeom>
              <a:avLst/>
              <a:gdLst>
                <a:gd name="T0" fmla="*/ 0 w 34"/>
                <a:gd name="T1" fmla="*/ 14 h 15"/>
                <a:gd name="T2" fmla="*/ 3 w 34"/>
                <a:gd name="T3" fmla="*/ 14 h 15"/>
                <a:gd name="T4" fmla="*/ 3 w 34"/>
                <a:gd name="T5" fmla="*/ 13 h 15"/>
                <a:gd name="T6" fmla="*/ 3 w 34"/>
                <a:gd name="T7" fmla="*/ 11 h 15"/>
                <a:gd name="T8" fmla="*/ 4 w 34"/>
                <a:gd name="T9" fmla="*/ 7 h 15"/>
                <a:gd name="T10" fmla="*/ 5 w 34"/>
                <a:gd name="T11" fmla="*/ 5 h 15"/>
                <a:gd name="T12" fmla="*/ 8 w 34"/>
                <a:gd name="T13" fmla="*/ 2 h 15"/>
                <a:gd name="T14" fmla="*/ 11 w 34"/>
                <a:gd name="T15" fmla="*/ 0 h 15"/>
                <a:gd name="T16" fmla="*/ 12 w 34"/>
                <a:gd name="T17" fmla="*/ 0 h 15"/>
                <a:gd name="T18" fmla="*/ 16 w 34"/>
                <a:gd name="T19" fmla="*/ 1 h 15"/>
                <a:gd name="T20" fmla="*/ 22 w 34"/>
                <a:gd name="T21" fmla="*/ 1 h 15"/>
                <a:gd name="T22" fmla="*/ 25 w 34"/>
                <a:gd name="T23" fmla="*/ 3 h 15"/>
                <a:gd name="T24" fmla="*/ 26 w 34"/>
                <a:gd name="T25" fmla="*/ 5 h 15"/>
                <a:gd name="T26" fmla="*/ 29 w 34"/>
                <a:gd name="T27" fmla="*/ 7 h 15"/>
                <a:gd name="T28" fmla="*/ 33 w 34"/>
                <a:gd name="T29" fmla="*/ 8 h 15"/>
                <a:gd name="T30" fmla="*/ 33 w 34"/>
                <a:gd name="T31" fmla="*/ 10 h 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4"/>
                <a:gd name="T49" fmla="*/ 0 h 15"/>
                <a:gd name="T50" fmla="*/ 34 w 34"/>
                <a:gd name="T51" fmla="*/ 15 h 1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4" h="15">
                  <a:moveTo>
                    <a:pt x="0" y="14"/>
                  </a:moveTo>
                  <a:lnTo>
                    <a:pt x="3" y="14"/>
                  </a:lnTo>
                  <a:lnTo>
                    <a:pt x="3" y="13"/>
                  </a:lnTo>
                  <a:lnTo>
                    <a:pt x="3" y="11"/>
                  </a:lnTo>
                  <a:lnTo>
                    <a:pt x="4" y="7"/>
                  </a:lnTo>
                  <a:lnTo>
                    <a:pt x="5" y="5"/>
                  </a:lnTo>
                  <a:lnTo>
                    <a:pt x="8" y="2"/>
                  </a:lnTo>
                  <a:lnTo>
                    <a:pt x="11" y="0"/>
                  </a:lnTo>
                  <a:lnTo>
                    <a:pt x="12" y="0"/>
                  </a:lnTo>
                  <a:lnTo>
                    <a:pt x="16" y="1"/>
                  </a:lnTo>
                  <a:lnTo>
                    <a:pt x="22" y="1"/>
                  </a:lnTo>
                  <a:lnTo>
                    <a:pt x="25" y="3"/>
                  </a:lnTo>
                  <a:lnTo>
                    <a:pt x="26" y="5"/>
                  </a:lnTo>
                  <a:lnTo>
                    <a:pt x="29" y="7"/>
                  </a:lnTo>
                  <a:lnTo>
                    <a:pt x="33" y="8"/>
                  </a:lnTo>
                  <a:lnTo>
                    <a:pt x="33" y="10"/>
                  </a:lnTo>
                </a:path>
              </a:pathLst>
            </a:custGeom>
            <a:noFill/>
            <a:ln w="12700" cap="rnd">
              <a:solidFill>
                <a:srgbClr val="000000"/>
              </a:solidFill>
              <a:round/>
              <a:headEnd/>
              <a:tailEnd/>
            </a:ln>
          </p:spPr>
          <p:txBody>
            <a:bodyPr>
              <a:prstTxWarp prst="textNoShape">
                <a:avLst/>
              </a:prstTxWarp>
            </a:bodyPr>
            <a:lstStyle/>
            <a:p>
              <a:endParaRPr lang="en-US"/>
            </a:p>
          </p:txBody>
        </p:sp>
        <p:sp>
          <p:nvSpPr>
            <p:cNvPr id="25845" name="Freeform 282"/>
            <p:cNvSpPr>
              <a:spLocks/>
            </p:cNvSpPr>
            <p:nvPr/>
          </p:nvSpPr>
          <p:spPr bwMode="auto">
            <a:xfrm>
              <a:off x="4844" y="2977"/>
              <a:ext cx="26" cy="12"/>
            </a:xfrm>
            <a:custGeom>
              <a:avLst/>
              <a:gdLst>
                <a:gd name="T0" fmla="*/ 0 w 26"/>
                <a:gd name="T1" fmla="*/ 11 h 12"/>
                <a:gd name="T2" fmla="*/ 0 w 26"/>
                <a:gd name="T3" fmla="*/ 11 h 12"/>
                <a:gd name="T4" fmla="*/ 0 w 26"/>
                <a:gd name="T5" fmla="*/ 10 h 12"/>
                <a:gd name="T6" fmla="*/ 0 w 26"/>
                <a:gd name="T7" fmla="*/ 8 h 12"/>
                <a:gd name="T8" fmla="*/ 1 w 26"/>
                <a:gd name="T9" fmla="*/ 7 h 12"/>
                <a:gd name="T10" fmla="*/ 1 w 26"/>
                <a:gd name="T11" fmla="*/ 5 h 12"/>
                <a:gd name="T12" fmla="*/ 4 w 26"/>
                <a:gd name="T13" fmla="*/ 2 h 12"/>
                <a:gd name="T14" fmla="*/ 7 w 26"/>
                <a:gd name="T15" fmla="*/ 1 h 12"/>
                <a:gd name="T16" fmla="*/ 8 w 26"/>
                <a:gd name="T17" fmla="*/ 1 h 12"/>
                <a:gd name="T18" fmla="*/ 12 w 26"/>
                <a:gd name="T19" fmla="*/ 0 h 12"/>
                <a:gd name="T20" fmla="*/ 14 w 26"/>
                <a:gd name="T21" fmla="*/ 0 h 12"/>
                <a:gd name="T22" fmla="*/ 17 w 26"/>
                <a:gd name="T23" fmla="*/ 1 h 12"/>
                <a:gd name="T24" fmla="*/ 18 w 26"/>
                <a:gd name="T25" fmla="*/ 4 h 12"/>
                <a:gd name="T26" fmla="*/ 21 w 26"/>
                <a:gd name="T27" fmla="*/ 4 h 12"/>
                <a:gd name="T28" fmla="*/ 22 w 26"/>
                <a:gd name="T29" fmla="*/ 6 h 12"/>
                <a:gd name="T30" fmla="*/ 25 w 26"/>
                <a:gd name="T31" fmla="*/ 7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
                <a:gd name="T49" fmla="*/ 0 h 12"/>
                <a:gd name="T50" fmla="*/ 26 w 26"/>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 h="12">
                  <a:moveTo>
                    <a:pt x="0" y="11"/>
                  </a:moveTo>
                  <a:lnTo>
                    <a:pt x="0" y="11"/>
                  </a:lnTo>
                  <a:lnTo>
                    <a:pt x="0" y="10"/>
                  </a:lnTo>
                  <a:lnTo>
                    <a:pt x="0" y="8"/>
                  </a:lnTo>
                  <a:lnTo>
                    <a:pt x="1" y="7"/>
                  </a:lnTo>
                  <a:lnTo>
                    <a:pt x="1" y="5"/>
                  </a:lnTo>
                  <a:lnTo>
                    <a:pt x="4" y="2"/>
                  </a:lnTo>
                  <a:lnTo>
                    <a:pt x="7" y="1"/>
                  </a:lnTo>
                  <a:lnTo>
                    <a:pt x="8" y="1"/>
                  </a:lnTo>
                  <a:lnTo>
                    <a:pt x="12" y="0"/>
                  </a:lnTo>
                  <a:lnTo>
                    <a:pt x="14" y="0"/>
                  </a:lnTo>
                  <a:lnTo>
                    <a:pt x="17" y="1"/>
                  </a:lnTo>
                  <a:lnTo>
                    <a:pt x="18" y="4"/>
                  </a:lnTo>
                  <a:lnTo>
                    <a:pt x="21" y="4"/>
                  </a:lnTo>
                  <a:lnTo>
                    <a:pt x="22" y="6"/>
                  </a:lnTo>
                  <a:lnTo>
                    <a:pt x="25" y="7"/>
                  </a:lnTo>
                </a:path>
              </a:pathLst>
            </a:custGeom>
            <a:noFill/>
            <a:ln w="12700" cap="rnd">
              <a:solidFill>
                <a:srgbClr val="000000"/>
              </a:solidFill>
              <a:round/>
              <a:headEnd/>
              <a:tailEnd/>
            </a:ln>
          </p:spPr>
          <p:txBody>
            <a:bodyPr>
              <a:prstTxWarp prst="textNoShape">
                <a:avLst/>
              </a:prstTxWarp>
            </a:bodyPr>
            <a:lstStyle/>
            <a:p>
              <a:endParaRPr lang="en-US"/>
            </a:p>
          </p:txBody>
        </p:sp>
        <p:sp>
          <p:nvSpPr>
            <p:cNvPr id="25846" name="Freeform 283"/>
            <p:cNvSpPr>
              <a:spLocks/>
            </p:cNvSpPr>
            <p:nvPr/>
          </p:nvSpPr>
          <p:spPr bwMode="auto">
            <a:xfrm>
              <a:off x="4847" y="2976"/>
              <a:ext cx="21" cy="13"/>
            </a:xfrm>
            <a:custGeom>
              <a:avLst/>
              <a:gdLst>
                <a:gd name="T0" fmla="*/ 20 w 21"/>
                <a:gd name="T1" fmla="*/ 8 h 13"/>
                <a:gd name="T2" fmla="*/ 20 w 21"/>
                <a:gd name="T3" fmla="*/ 8 h 13"/>
                <a:gd name="T4" fmla="*/ 20 w 21"/>
                <a:gd name="T5" fmla="*/ 7 h 13"/>
                <a:gd name="T6" fmla="*/ 16 w 21"/>
                <a:gd name="T7" fmla="*/ 6 h 13"/>
                <a:gd name="T8" fmla="*/ 16 w 21"/>
                <a:gd name="T9" fmla="*/ 5 h 13"/>
                <a:gd name="T10" fmla="*/ 13 w 21"/>
                <a:gd name="T11" fmla="*/ 3 h 13"/>
                <a:gd name="T12" fmla="*/ 12 w 21"/>
                <a:gd name="T13" fmla="*/ 1 h 13"/>
                <a:gd name="T14" fmla="*/ 8 w 21"/>
                <a:gd name="T15" fmla="*/ 0 h 13"/>
                <a:gd name="T16" fmla="*/ 5 w 21"/>
                <a:gd name="T17" fmla="*/ 1 h 13"/>
                <a:gd name="T18" fmla="*/ 4 w 21"/>
                <a:gd name="T19" fmla="*/ 2 h 13"/>
                <a:gd name="T20" fmla="*/ 5 w 21"/>
                <a:gd name="T21" fmla="*/ 4 h 13"/>
                <a:gd name="T22" fmla="*/ 1 w 21"/>
                <a:gd name="T23" fmla="*/ 6 h 13"/>
                <a:gd name="T24" fmla="*/ 1 w 21"/>
                <a:gd name="T25" fmla="*/ 8 h 13"/>
                <a:gd name="T26" fmla="*/ 0 w 21"/>
                <a:gd name="T27" fmla="*/ 9 h 13"/>
                <a:gd name="T28" fmla="*/ 0 w 21"/>
                <a:gd name="T29" fmla="*/ 11 h 13"/>
                <a:gd name="T30" fmla="*/ 0 w 21"/>
                <a:gd name="T31" fmla="*/ 12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
                <a:gd name="T49" fmla="*/ 0 h 13"/>
                <a:gd name="T50" fmla="*/ 21 w 21"/>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 h="13">
                  <a:moveTo>
                    <a:pt x="20" y="8"/>
                  </a:moveTo>
                  <a:lnTo>
                    <a:pt x="20" y="8"/>
                  </a:lnTo>
                  <a:lnTo>
                    <a:pt x="20" y="7"/>
                  </a:lnTo>
                  <a:lnTo>
                    <a:pt x="16" y="6"/>
                  </a:lnTo>
                  <a:lnTo>
                    <a:pt x="16" y="5"/>
                  </a:lnTo>
                  <a:lnTo>
                    <a:pt x="13" y="3"/>
                  </a:lnTo>
                  <a:lnTo>
                    <a:pt x="12" y="1"/>
                  </a:lnTo>
                  <a:lnTo>
                    <a:pt x="8" y="0"/>
                  </a:lnTo>
                  <a:lnTo>
                    <a:pt x="5" y="1"/>
                  </a:lnTo>
                  <a:lnTo>
                    <a:pt x="4" y="2"/>
                  </a:lnTo>
                  <a:lnTo>
                    <a:pt x="5" y="4"/>
                  </a:lnTo>
                  <a:lnTo>
                    <a:pt x="1" y="6"/>
                  </a:lnTo>
                  <a:lnTo>
                    <a:pt x="1" y="8"/>
                  </a:lnTo>
                  <a:lnTo>
                    <a:pt x="0" y="9"/>
                  </a:lnTo>
                  <a:lnTo>
                    <a:pt x="0" y="11"/>
                  </a:lnTo>
                  <a:lnTo>
                    <a:pt x="0" y="12"/>
                  </a:lnTo>
                </a:path>
              </a:pathLst>
            </a:custGeom>
            <a:noFill/>
            <a:ln w="12700" cap="rnd">
              <a:solidFill>
                <a:srgbClr val="000000"/>
              </a:solidFill>
              <a:round/>
              <a:headEnd/>
              <a:tailEnd/>
            </a:ln>
          </p:spPr>
          <p:txBody>
            <a:bodyPr>
              <a:prstTxWarp prst="textNoShape">
                <a:avLst/>
              </a:prstTxWarp>
            </a:bodyPr>
            <a:lstStyle/>
            <a:p>
              <a:endParaRPr lang="en-US"/>
            </a:p>
          </p:txBody>
        </p:sp>
        <p:sp>
          <p:nvSpPr>
            <p:cNvPr id="25847" name="Freeform 284"/>
            <p:cNvSpPr>
              <a:spLocks/>
            </p:cNvSpPr>
            <p:nvPr/>
          </p:nvSpPr>
          <p:spPr bwMode="auto">
            <a:xfrm>
              <a:off x="4851" y="2977"/>
              <a:ext cx="6" cy="2"/>
            </a:xfrm>
            <a:custGeom>
              <a:avLst/>
              <a:gdLst>
                <a:gd name="T0" fmla="*/ 0 w 6"/>
                <a:gd name="T1" fmla="*/ 1 h 2"/>
                <a:gd name="T2" fmla="*/ 3 w 6"/>
                <a:gd name="T3" fmla="*/ 1 h 2"/>
                <a:gd name="T4" fmla="*/ 5 w 6"/>
                <a:gd name="T5" fmla="*/ 0 h 2"/>
                <a:gd name="T6" fmla="*/ 0 60000 65536"/>
                <a:gd name="T7" fmla="*/ 0 60000 65536"/>
                <a:gd name="T8" fmla="*/ 0 60000 65536"/>
                <a:gd name="T9" fmla="*/ 0 w 6"/>
                <a:gd name="T10" fmla="*/ 0 h 2"/>
                <a:gd name="T11" fmla="*/ 6 w 6"/>
                <a:gd name="T12" fmla="*/ 2 h 2"/>
              </a:gdLst>
              <a:ahLst/>
              <a:cxnLst>
                <a:cxn ang="T6">
                  <a:pos x="T0" y="T1"/>
                </a:cxn>
                <a:cxn ang="T7">
                  <a:pos x="T2" y="T3"/>
                </a:cxn>
                <a:cxn ang="T8">
                  <a:pos x="T4" y="T5"/>
                </a:cxn>
              </a:cxnLst>
              <a:rect l="T9" t="T10" r="T11" b="T12"/>
              <a:pathLst>
                <a:path w="6" h="2">
                  <a:moveTo>
                    <a:pt x="0" y="1"/>
                  </a:moveTo>
                  <a:lnTo>
                    <a:pt x="3" y="1"/>
                  </a:lnTo>
                  <a:lnTo>
                    <a:pt x="5" y="0"/>
                  </a:lnTo>
                </a:path>
              </a:pathLst>
            </a:custGeom>
            <a:noFill/>
            <a:ln w="12700" cap="rnd">
              <a:solidFill>
                <a:srgbClr val="000000"/>
              </a:solidFill>
              <a:round/>
              <a:headEnd/>
              <a:tailEnd/>
            </a:ln>
          </p:spPr>
          <p:txBody>
            <a:bodyPr>
              <a:prstTxWarp prst="textNoShape">
                <a:avLst/>
              </a:prstTxWarp>
            </a:bodyPr>
            <a:lstStyle/>
            <a:p>
              <a:endParaRPr lang="en-US"/>
            </a:p>
          </p:txBody>
        </p:sp>
        <p:sp>
          <p:nvSpPr>
            <p:cNvPr id="25848" name="Freeform 285"/>
            <p:cNvSpPr>
              <a:spLocks/>
            </p:cNvSpPr>
            <p:nvPr/>
          </p:nvSpPr>
          <p:spPr bwMode="auto">
            <a:xfrm>
              <a:off x="4300" y="2814"/>
              <a:ext cx="1108" cy="270"/>
            </a:xfrm>
            <a:custGeom>
              <a:avLst/>
              <a:gdLst>
                <a:gd name="T0" fmla="*/ 269 w 1108"/>
                <a:gd name="T1" fmla="*/ 207 h 270"/>
                <a:gd name="T2" fmla="*/ 233 w 1108"/>
                <a:gd name="T3" fmla="*/ 210 h 270"/>
                <a:gd name="T4" fmla="*/ 187 w 1108"/>
                <a:gd name="T5" fmla="*/ 215 h 270"/>
                <a:gd name="T6" fmla="*/ 136 w 1108"/>
                <a:gd name="T7" fmla="*/ 222 h 270"/>
                <a:gd name="T8" fmla="*/ 92 w 1108"/>
                <a:gd name="T9" fmla="*/ 225 h 270"/>
                <a:gd name="T10" fmla="*/ 73 w 1108"/>
                <a:gd name="T11" fmla="*/ 228 h 270"/>
                <a:gd name="T12" fmla="*/ 55 w 1108"/>
                <a:gd name="T13" fmla="*/ 234 h 270"/>
                <a:gd name="T14" fmla="*/ 41 w 1108"/>
                <a:gd name="T15" fmla="*/ 237 h 270"/>
                <a:gd name="T16" fmla="*/ 23 w 1108"/>
                <a:gd name="T17" fmla="*/ 239 h 270"/>
                <a:gd name="T18" fmla="*/ 1 w 1108"/>
                <a:gd name="T19" fmla="*/ 245 h 270"/>
                <a:gd name="T20" fmla="*/ 19 w 1108"/>
                <a:gd name="T21" fmla="*/ 269 h 270"/>
                <a:gd name="T22" fmla="*/ 48 w 1108"/>
                <a:gd name="T23" fmla="*/ 269 h 270"/>
                <a:gd name="T24" fmla="*/ 96 w 1108"/>
                <a:gd name="T25" fmla="*/ 268 h 270"/>
                <a:gd name="T26" fmla="*/ 152 w 1108"/>
                <a:gd name="T27" fmla="*/ 264 h 270"/>
                <a:gd name="T28" fmla="*/ 205 w 1108"/>
                <a:gd name="T29" fmla="*/ 263 h 270"/>
                <a:gd name="T30" fmla="*/ 249 w 1108"/>
                <a:gd name="T31" fmla="*/ 261 h 270"/>
                <a:gd name="T32" fmla="*/ 312 w 1108"/>
                <a:gd name="T33" fmla="*/ 252 h 270"/>
                <a:gd name="T34" fmla="*/ 395 w 1108"/>
                <a:gd name="T35" fmla="*/ 240 h 270"/>
                <a:gd name="T36" fmla="*/ 485 w 1108"/>
                <a:gd name="T37" fmla="*/ 230 h 270"/>
                <a:gd name="T38" fmla="*/ 570 w 1108"/>
                <a:gd name="T39" fmla="*/ 219 h 270"/>
                <a:gd name="T40" fmla="*/ 627 w 1108"/>
                <a:gd name="T41" fmla="*/ 210 h 270"/>
                <a:gd name="T42" fmla="*/ 679 w 1108"/>
                <a:gd name="T43" fmla="*/ 200 h 270"/>
                <a:gd name="T44" fmla="*/ 770 w 1108"/>
                <a:gd name="T45" fmla="*/ 183 h 270"/>
                <a:gd name="T46" fmla="*/ 880 w 1108"/>
                <a:gd name="T47" fmla="*/ 164 h 270"/>
                <a:gd name="T48" fmla="*/ 980 w 1108"/>
                <a:gd name="T49" fmla="*/ 144 h 270"/>
                <a:gd name="T50" fmla="*/ 1051 w 1108"/>
                <a:gd name="T51" fmla="*/ 132 h 270"/>
                <a:gd name="T52" fmla="*/ 1078 w 1108"/>
                <a:gd name="T53" fmla="*/ 101 h 270"/>
                <a:gd name="T54" fmla="*/ 1090 w 1108"/>
                <a:gd name="T55" fmla="*/ 92 h 270"/>
                <a:gd name="T56" fmla="*/ 1100 w 1108"/>
                <a:gd name="T57" fmla="*/ 74 h 270"/>
                <a:gd name="T58" fmla="*/ 1106 w 1108"/>
                <a:gd name="T59" fmla="*/ 43 h 270"/>
                <a:gd name="T60" fmla="*/ 1099 w 1108"/>
                <a:gd name="T61" fmla="*/ 13 h 270"/>
                <a:gd name="T62" fmla="*/ 1088 w 1108"/>
                <a:gd name="T63" fmla="*/ 4 h 270"/>
                <a:gd name="T64" fmla="*/ 1067 w 1108"/>
                <a:gd name="T65" fmla="*/ 0 h 270"/>
                <a:gd name="T66" fmla="*/ 1047 w 1108"/>
                <a:gd name="T67" fmla="*/ 2 h 270"/>
                <a:gd name="T68" fmla="*/ 1031 w 1108"/>
                <a:gd name="T69" fmla="*/ 13 h 270"/>
                <a:gd name="T70" fmla="*/ 1008 w 1108"/>
                <a:gd name="T71" fmla="*/ 20 h 270"/>
                <a:gd name="T72" fmla="*/ 974 w 1108"/>
                <a:gd name="T73" fmla="*/ 27 h 270"/>
                <a:gd name="T74" fmla="*/ 938 w 1108"/>
                <a:gd name="T75" fmla="*/ 35 h 270"/>
                <a:gd name="T76" fmla="*/ 903 w 1108"/>
                <a:gd name="T77" fmla="*/ 45 h 270"/>
                <a:gd name="T78" fmla="*/ 876 w 1108"/>
                <a:gd name="T79" fmla="*/ 53 h 270"/>
                <a:gd name="T80" fmla="*/ 851 w 1108"/>
                <a:gd name="T81" fmla="*/ 60 h 270"/>
                <a:gd name="T82" fmla="*/ 830 w 1108"/>
                <a:gd name="T83" fmla="*/ 67 h 270"/>
                <a:gd name="T84" fmla="*/ 807 w 1108"/>
                <a:gd name="T85" fmla="*/ 75 h 270"/>
                <a:gd name="T86" fmla="*/ 782 w 1108"/>
                <a:gd name="T87" fmla="*/ 85 h 270"/>
                <a:gd name="T88" fmla="*/ 754 w 1108"/>
                <a:gd name="T89" fmla="*/ 99 h 270"/>
                <a:gd name="T90" fmla="*/ 719 w 1108"/>
                <a:gd name="T91" fmla="*/ 113 h 270"/>
                <a:gd name="T92" fmla="*/ 692 w 1108"/>
                <a:gd name="T93" fmla="*/ 128 h 270"/>
                <a:gd name="T94" fmla="*/ 660 w 1108"/>
                <a:gd name="T95" fmla="*/ 138 h 270"/>
                <a:gd name="T96" fmla="*/ 638 w 1108"/>
                <a:gd name="T97" fmla="*/ 147 h 270"/>
                <a:gd name="T98" fmla="*/ 618 w 1108"/>
                <a:gd name="T99" fmla="*/ 154 h 270"/>
                <a:gd name="T100" fmla="*/ 588 w 1108"/>
                <a:gd name="T101" fmla="*/ 161 h 270"/>
                <a:gd name="T102" fmla="*/ 535 w 1108"/>
                <a:gd name="T103" fmla="*/ 171 h 270"/>
                <a:gd name="T104" fmla="*/ 467 w 1108"/>
                <a:gd name="T105" fmla="*/ 182 h 270"/>
                <a:gd name="T106" fmla="*/ 403 w 1108"/>
                <a:gd name="T107" fmla="*/ 193 h 270"/>
                <a:gd name="T108" fmla="*/ 361 w 1108"/>
                <a:gd name="T109" fmla="*/ 201 h 270"/>
                <a:gd name="T110" fmla="*/ 343 w 1108"/>
                <a:gd name="T111" fmla="*/ 204 h 270"/>
                <a:gd name="T112" fmla="*/ 307 w 1108"/>
                <a:gd name="T113" fmla="*/ 208 h 270"/>
                <a:gd name="T114" fmla="*/ 281 w 1108"/>
                <a:gd name="T115" fmla="*/ 210 h 27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8"/>
                <a:gd name="T175" fmla="*/ 0 h 270"/>
                <a:gd name="T176" fmla="*/ 1108 w 1108"/>
                <a:gd name="T177" fmla="*/ 270 h 27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8" h="270">
                  <a:moveTo>
                    <a:pt x="288" y="204"/>
                  </a:moveTo>
                  <a:lnTo>
                    <a:pt x="284" y="205"/>
                  </a:lnTo>
                  <a:lnTo>
                    <a:pt x="281" y="205"/>
                  </a:lnTo>
                  <a:lnTo>
                    <a:pt x="277" y="206"/>
                  </a:lnTo>
                  <a:lnTo>
                    <a:pt x="275" y="206"/>
                  </a:lnTo>
                  <a:lnTo>
                    <a:pt x="269" y="207"/>
                  </a:lnTo>
                  <a:lnTo>
                    <a:pt x="265" y="207"/>
                  </a:lnTo>
                  <a:lnTo>
                    <a:pt x="261" y="207"/>
                  </a:lnTo>
                  <a:lnTo>
                    <a:pt x="252" y="208"/>
                  </a:lnTo>
                  <a:lnTo>
                    <a:pt x="247" y="209"/>
                  </a:lnTo>
                  <a:lnTo>
                    <a:pt x="241" y="210"/>
                  </a:lnTo>
                  <a:lnTo>
                    <a:pt x="233" y="210"/>
                  </a:lnTo>
                  <a:lnTo>
                    <a:pt x="224" y="211"/>
                  </a:lnTo>
                  <a:lnTo>
                    <a:pt x="216" y="212"/>
                  </a:lnTo>
                  <a:lnTo>
                    <a:pt x="211" y="213"/>
                  </a:lnTo>
                  <a:lnTo>
                    <a:pt x="203" y="213"/>
                  </a:lnTo>
                  <a:lnTo>
                    <a:pt x="195" y="214"/>
                  </a:lnTo>
                  <a:lnTo>
                    <a:pt x="187" y="215"/>
                  </a:lnTo>
                  <a:lnTo>
                    <a:pt x="180" y="217"/>
                  </a:lnTo>
                  <a:lnTo>
                    <a:pt x="169" y="218"/>
                  </a:lnTo>
                  <a:lnTo>
                    <a:pt x="163" y="219"/>
                  </a:lnTo>
                  <a:lnTo>
                    <a:pt x="152" y="219"/>
                  </a:lnTo>
                  <a:lnTo>
                    <a:pt x="144" y="221"/>
                  </a:lnTo>
                  <a:lnTo>
                    <a:pt x="136" y="222"/>
                  </a:lnTo>
                  <a:lnTo>
                    <a:pt x="128" y="222"/>
                  </a:lnTo>
                  <a:lnTo>
                    <a:pt x="119" y="223"/>
                  </a:lnTo>
                  <a:lnTo>
                    <a:pt x="113" y="224"/>
                  </a:lnTo>
                  <a:lnTo>
                    <a:pt x="105" y="225"/>
                  </a:lnTo>
                  <a:lnTo>
                    <a:pt x="101" y="225"/>
                  </a:lnTo>
                  <a:lnTo>
                    <a:pt x="92" y="225"/>
                  </a:lnTo>
                  <a:lnTo>
                    <a:pt x="87" y="226"/>
                  </a:lnTo>
                  <a:lnTo>
                    <a:pt x="84" y="227"/>
                  </a:lnTo>
                  <a:lnTo>
                    <a:pt x="81" y="227"/>
                  </a:lnTo>
                  <a:lnTo>
                    <a:pt x="79" y="227"/>
                  </a:lnTo>
                  <a:lnTo>
                    <a:pt x="76" y="228"/>
                  </a:lnTo>
                  <a:lnTo>
                    <a:pt x="73" y="228"/>
                  </a:lnTo>
                  <a:lnTo>
                    <a:pt x="71" y="228"/>
                  </a:lnTo>
                  <a:lnTo>
                    <a:pt x="67" y="228"/>
                  </a:lnTo>
                  <a:lnTo>
                    <a:pt x="63" y="230"/>
                  </a:lnTo>
                  <a:lnTo>
                    <a:pt x="59" y="231"/>
                  </a:lnTo>
                  <a:lnTo>
                    <a:pt x="56" y="231"/>
                  </a:lnTo>
                  <a:lnTo>
                    <a:pt x="55" y="234"/>
                  </a:lnTo>
                  <a:lnTo>
                    <a:pt x="52" y="234"/>
                  </a:lnTo>
                  <a:lnTo>
                    <a:pt x="52" y="236"/>
                  </a:lnTo>
                  <a:lnTo>
                    <a:pt x="49" y="236"/>
                  </a:lnTo>
                  <a:lnTo>
                    <a:pt x="47" y="237"/>
                  </a:lnTo>
                  <a:lnTo>
                    <a:pt x="44" y="237"/>
                  </a:lnTo>
                  <a:lnTo>
                    <a:pt x="41" y="237"/>
                  </a:lnTo>
                  <a:lnTo>
                    <a:pt x="37" y="237"/>
                  </a:lnTo>
                  <a:lnTo>
                    <a:pt x="36" y="237"/>
                  </a:lnTo>
                  <a:lnTo>
                    <a:pt x="33" y="237"/>
                  </a:lnTo>
                  <a:lnTo>
                    <a:pt x="29" y="238"/>
                  </a:lnTo>
                  <a:lnTo>
                    <a:pt x="24" y="239"/>
                  </a:lnTo>
                  <a:lnTo>
                    <a:pt x="23" y="239"/>
                  </a:lnTo>
                  <a:lnTo>
                    <a:pt x="20" y="239"/>
                  </a:lnTo>
                  <a:lnTo>
                    <a:pt x="17" y="240"/>
                  </a:lnTo>
                  <a:lnTo>
                    <a:pt x="15" y="240"/>
                  </a:lnTo>
                  <a:lnTo>
                    <a:pt x="9" y="240"/>
                  </a:lnTo>
                  <a:lnTo>
                    <a:pt x="4" y="242"/>
                  </a:lnTo>
                  <a:lnTo>
                    <a:pt x="1" y="245"/>
                  </a:lnTo>
                  <a:lnTo>
                    <a:pt x="0" y="247"/>
                  </a:lnTo>
                  <a:lnTo>
                    <a:pt x="0" y="251"/>
                  </a:lnTo>
                  <a:lnTo>
                    <a:pt x="1" y="255"/>
                  </a:lnTo>
                  <a:lnTo>
                    <a:pt x="7" y="261"/>
                  </a:lnTo>
                  <a:lnTo>
                    <a:pt x="16" y="269"/>
                  </a:lnTo>
                  <a:lnTo>
                    <a:pt x="19" y="269"/>
                  </a:lnTo>
                  <a:lnTo>
                    <a:pt x="24" y="268"/>
                  </a:lnTo>
                  <a:lnTo>
                    <a:pt x="27" y="268"/>
                  </a:lnTo>
                  <a:lnTo>
                    <a:pt x="29" y="269"/>
                  </a:lnTo>
                  <a:lnTo>
                    <a:pt x="33" y="269"/>
                  </a:lnTo>
                  <a:lnTo>
                    <a:pt x="39" y="268"/>
                  </a:lnTo>
                  <a:lnTo>
                    <a:pt x="48" y="269"/>
                  </a:lnTo>
                  <a:lnTo>
                    <a:pt x="55" y="268"/>
                  </a:lnTo>
                  <a:lnTo>
                    <a:pt x="63" y="267"/>
                  </a:lnTo>
                  <a:lnTo>
                    <a:pt x="71" y="269"/>
                  </a:lnTo>
                  <a:lnTo>
                    <a:pt x="79" y="268"/>
                  </a:lnTo>
                  <a:lnTo>
                    <a:pt x="85" y="267"/>
                  </a:lnTo>
                  <a:lnTo>
                    <a:pt x="96" y="268"/>
                  </a:lnTo>
                  <a:lnTo>
                    <a:pt x="104" y="267"/>
                  </a:lnTo>
                  <a:lnTo>
                    <a:pt x="115" y="267"/>
                  </a:lnTo>
                  <a:lnTo>
                    <a:pt x="124" y="266"/>
                  </a:lnTo>
                  <a:lnTo>
                    <a:pt x="132" y="267"/>
                  </a:lnTo>
                  <a:lnTo>
                    <a:pt x="141" y="266"/>
                  </a:lnTo>
                  <a:lnTo>
                    <a:pt x="152" y="264"/>
                  </a:lnTo>
                  <a:lnTo>
                    <a:pt x="161" y="266"/>
                  </a:lnTo>
                  <a:lnTo>
                    <a:pt x="169" y="265"/>
                  </a:lnTo>
                  <a:lnTo>
                    <a:pt x="181" y="264"/>
                  </a:lnTo>
                  <a:lnTo>
                    <a:pt x="189" y="265"/>
                  </a:lnTo>
                  <a:lnTo>
                    <a:pt x="197" y="264"/>
                  </a:lnTo>
                  <a:lnTo>
                    <a:pt x="205" y="263"/>
                  </a:lnTo>
                  <a:lnTo>
                    <a:pt x="213" y="262"/>
                  </a:lnTo>
                  <a:lnTo>
                    <a:pt x="221" y="263"/>
                  </a:lnTo>
                  <a:lnTo>
                    <a:pt x="229" y="262"/>
                  </a:lnTo>
                  <a:lnTo>
                    <a:pt x="235" y="261"/>
                  </a:lnTo>
                  <a:lnTo>
                    <a:pt x="243" y="261"/>
                  </a:lnTo>
                  <a:lnTo>
                    <a:pt x="249" y="261"/>
                  </a:lnTo>
                  <a:lnTo>
                    <a:pt x="257" y="260"/>
                  </a:lnTo>
                  <a:lnTo>
                    <a:pt x="267" y="257"/>
                  </a:lnTo>
                  <a:lnTo>
                    <a:pt x="277" y="256"/>
                  </a:lnTo>
                  <a:lnTo>
                    <a:pt x="288" y="255"/>
                  </a:lnTo>
                  <a:lnTo>
                    <a:pt x="297" y="254"/>
                  </a:lnTo>
                  <a:lnTo>
                    <a:pt x="312" y="252"/>
                  </a:lnTo>
                  <a:lnTo>
                    <a:pt x="323" y="252"/>
                  </a:lnTo>
                  <a:lnTo>
                    <a:pt x="336" y="249"/>
                  </a:lnTo>
                  <a:lnTo>
                    <a:pt x="351" y="247"/>
                  </a:lnTo>
                  <a:lnTo>
                    <a:pt x="367" y="246"/>
                  </a:lnTo>
                  <a:lnTo>
                    <a:pt x="381" y="244"/>
                  </a:lnTo>
                  <a:lnTo>
                    <a:pt x="395" y="240"/>
                  </a:lnTo>
                  <a:lnTo>
                    <a:pt x="409" y="239"/>
                  </a:lnTo>
                  <a:lnTo>
                    <a:pt x="425" y="237"/>
                  </a:lnTo>
                  <a:lnTo>
                    <a:pt x="440" y="236"/>
                  </a:lnTo>
                  <a:lnTo>
                    <a:pt x="457" y="233"/>
                  </a:lnTo>
                  <a:lnTo>
                    <a:pt x="472" y="231"/>
                  </a:lnTo>
                  <a:lnTo>
                    <a:pt x="485" y="230"/>
                  </a:lnTo>
                  <a:lnTo>
                    <a:pt x="501" y="228"/>
                  </a:lnTo>
                  <a:lnTo>
                    <a:pt x="515" y="226"/>
                  </a:lnTo>
                  <a:lnTo>
                    <a:pt x="528" y="225"/>
                  </a:lnTo>
                  <a:lnTo>
                    <a:pt x="543" y="222"/>
                  </a:lnTo>
                  <a:lnTo>
                    <a:pt x="555" y="221"/>
                  </a:lnTo>
                  <a:lnTo>
                    <a:pt x="570" y="219"/>
                  </a:lnTo>
                  <a:lnTo>
                    <a:pt x="580" y="218"/>
                  </a:lnTo>
                  <a:lnTo>
                    <a:pt x="592" y="215"/>
                  </a:lnTo>
                  <a:lnTo>
                    <a:pt x="603" y="213"/>
                  </a:lnTo>
                  <a:lnTo>
                    <a:pt x="614" y="213"/>
                  </a:lnTo>
                  <a:lnTo>
                    <a:pt x="620" y="210"/>
                  </a:lnTo>
                  <a:lnTo>
                    <a:pt x="627" y="210"/>
                  </a:lnTo>
                  <a:lnTo>
                    <a:pt x="635" y="209"/>
                  </a:lnTo>
                  <a:lnTo>
                    <a:pt x="639" y="207"/>
                  </a:lnTo>
                  <a:lnTo>
                    <a:pt x="647" y="206"/>
                  </a:lnTo>
                  <a:lnTo>
                    <a:pt x="659" y="204"/>
                  </a:lnTo>
                  <a:lnTo>
                    <a:pt x="667" y="204"/>
                  </a:lnTo>
                  <a:lnTo>
                    <a:pt x="679" y="200"/>
                  </a:lnTo>
                  <a:lnTo>
                    <a:pt x="694" y="197"/>
                  </a:lnTo>
                  <a:lnTo>
                    <a:pt x="707" y="194"/>
                  </a:lnTo>
                  <a:lnTo>
                    <a:pt x="723" y="192"/>
                  </a:lnTo>
                  <a:lnTo>
                    <a:pt x="739" y="189"/>
                  </a:lnTo>
                  <a:lnTo>
                    <a:pt x="755" y="186"/>
                  </a:lnTo>
                  <a:lnTo>
                    <a:pt x="770" y="183"/>
                  </a:lnTo>
                  <a:lnTo>
                    <a:pt x="790" y="180"/>
                  </a:lnTo>
                  <a:lnTo>
                    <a:pt x="807" y="177"/>
                  </a:lnTo>
                  <a:lnTo>
                    <a:pt x="823" y="173"/>
                  </a:lnTo>
                  <a:lnTo>
                    <a:pt x="843" y="170"/>
                  </a:lnTo>
                  <a:lnTo>
                    <a:pt x="862" y="167"/>
                  </a:lnTo>
                  <a:lnTo>
                    <a:pt x="880" y="164"/>
                  </a:lnTo>
                  <a:lnTo>
                    <a:pt x="896" y="159"/>
                  </a:lnTo>
                  <a:lnTo>
                    <a:pt x="915" y="156"/>
                  </a:lnTo>
                  <a:lnTo>
                    <a:pt x="934" y="154"/>
                  </a:lnTo>
                  <a:lnTo>
                    <a:pt x="950" y="150"/>
                  </a:lnTo>
                  <a:lnTo>
                    <a:pt x="966" y="147"/>
                  </a:lnTo>
                  <a:lnTo>
                    <a:pt x="980" y="144"/>
                  </a:lnTo>
                  <a:lnTo>
                    <a:pt x="994" y="141"/>
                  </a:lnTo>
                  <a:lnTo>
                    <a:pt x="1008" y="138"/>
                  </a:lnTo>
                  <a:lnTo>
                    <a:pt x="1022" y="138"/>
                  </a:lnTo>
                  <a:lnTo>
                    <a:pt x="1031" y="134"/>
                  </a:lnTo>
                  <a:lnTo>
                    <a:pt x="1043" y="133"/>
                  </a:lnTo>
                  <a:lnTo>
                    <a:pt x="1051" y="132"/>
                  </a:lnTo>
                  <a:lnTo>
                    <a:pt x="1058" y="130"/>
                  </a:lnTo>
                  <a:lnTo>
                    <a:pt x="1062" y="129"/>
                  </a:lnTo>
                  <a:lnTo>
                    <a:pt x="1067" y="128"/>
                  </a:lnTo>
                  <a:lnTo>
                    <a:pt x="1074" y="101"/>
                  </a:lnTo>
                  <a:lnTo>
                    <a:pt x="1076" y="101"/>
                  </a:lnTo>
                  <a:lnTo>
                    <a:pt x="1078" y="101"/>
                  </a:lnTo>
                  <a:lnTo>
                    <a:pt x="1080" y="101"/>
                  </a:lnTo>
                  <a:lnTo>
                    <a:pt x="1080" y="100"/>
                  </a:lnTo>
                  <a:lnTo>
                    <a:pt x="1084" y="99"/>
                  </a:lnTo>
                  <a:lnTo>
                    <a:pt x="1086" y="97"/>
                  </a:lnTo>
                  <a:lnTo>
                    <a:pt x="1088" y="95"/>
                  </a:lnTo>
                  <a:lnTo>
                    <a:pt x="1090" y="92"/>
                  </a:lnTo>
                  <a:lnTo>
                    <a:pt x="1092" y="91"/>
                  </a:lnTo>
                  <a:lnTo>
                    <a:pt x="1094" y="87"/>
                  </a:lnTo>
                  <a:lnTo>
                    <a:pt x="1095" y="84"/>
                  </a:lnTo>
                  <a:lnTo>
                    <a:pt x="1099" y="81"/>
                  </a:lnTo>
                  <a:lnTo>
                    <a:pt x="1099" y="77"/>
                  </a:lnTo>
                  <a:lnTo>
                    <a:pt x="1100" y="74"/>
                  </a:lnTo>
                  <a:lnTo>
                    <a:pt x="1103" y="69"/>
                  </a:lnTo>
                  <a:lnTo>
                    <a:pt x="1104" y="64"/>
                  </a:lnTo>
                  <a:lnTo>
                    <a:pt x="1106" y="61"/>
                  </a:lnTo>
                  <a:lnTo>
                    <a:pt x="1107" y="56"/>
                  </a:lnTo>
                  <a:lnTo>
                    <a:pt x="1106" y="51"/>
                  </a:lnTo>
                  <a:lnTo>
                    <a:pt x="1106" y="43"/>
                  </a:lnTo>
                  <a:lnTo>
                    <a:pt x="1106" y="35"/>
                  </a:lnTo>
                  <a:lnTo>
                    <a:pt x="1104" y="29"/>
                  </a:lnTo>
                  <a:lnTo>
                    <a:pt x="1103" y="24"/>
                  </a:lnTo>
                  <a:lnTo>
                    <a:pt x="1102" y="20"/>
                  </a:lnTo>
                  <a:lnTo>
                    <a:pt x="1100" y="17"/>
                  </a:lnTo>
                  <a:lnTo>
                    <a:pt x="1099" y="13"/>
                  </a:lnTo>
                  <a:lnTo>
                    <a:pt x="1096" y="11"/>
                  </a:lnTo>
                  <a:lnTo>
                    <a:pt x="1095" y="9"/>
                  </a:lnTo>
                  <a:lnTo>
                    <a:pt x="1095" y="7"/>
                  </a:lnTo>
                  <a:lnTo>
                    <a:pt x="1091" y="5"/>
                  </a:lnTo>
                  <a:lnTo>
                    <a:pt x="1091" y="4"/>
                  </a:lnTo>
                  <a:lnTo>
                    <a:pt x="1088" y="4"/>
                  </a:lnTo>
                  <a:lnTo>
                    <a:pt x="1084" y="2"/>
                  </a:lnTo>
                  <a:lnTo>
                    <a:pt x="1078" y="2"/>
                  </a:lnTo>
                  <a:lnTo>
                    <a:pt x="1075" y="1"/>
                  </a:lnTo>
                  <a:lnTo>
                    <a:pt x="1074" y="2"/>
                  </a:lnTo>
                  <a:lnTo>
                    <a:pt x="1070" y="2"/>
                  </a:lnTo>
                  <a:lnTo>
                    <a:pt x="1067" y="0"/>
                  </a:lnTo>
                  <a:lnTo>
                    <a:pt x="1064" y="1"/>
                  </a:lnTo>
                  <a:lnTo>
                    <a:pt x="1059" y="1"/>
                  </a:lnTo>
                  <a:lnTo>
                    <a:pt x="1056" y="2"/>
                  </a:lnTo>
                  <a:lnTo>
                    <a:pt x="1054" y="2"/>
                  </a:lnTo>
                  <a:lnTo>
                    <a:pt x="1050" y="2"/>
                  </a:lnTo>
                  <a:lnTo>
                    <a:pt x="1047" y="2"/>
                  </a:lnTo>
                  <a:lnTo>
                    <a:pt x="1046" y="2"/>
                  </a:lnTo>
                  <a:lnTo>
                    <a:pt x="1043" y="3"/>
                  </a:lnTo>
                  <a:lnTo>
                    <a:pt x="1039" y="3"/>
                  </a:lnTo>
                  <a:lnTo>
                    <a:pt x="1036" y="13"/>
                  </a:lnTo>
                  <a:lnTo>
                    <a:pt x="1034" y="13"/>
                  </a:lnTo>
                  <a:lnTo>
                    <a:pt x="1031" y="13"/>
                  </a:lnTo>
                  <a:lnTo>
                    <a:pt x="1028" y="14"/>
                  </a:lnTo>
                  <a:lnTo>
                    <a:pt x="1022" y="17"/>
                  </a:lnTo>
                  <a:lnTo>
                    <a:pt x="1019" y="17"/>
                  </a:lnTo>
                  <a:lnTo>
                    <a:pt x="1014" y="19"/>
                  </a:lnTo>
                  <a:lnTo>
                    <a:pt x="1008" y="20"/>
                  </a:lnTo>
                  <a:lnTo>
                    <a:pt x="1003" y="20"/>
                  </a:lnTo>
                  <a:lnTo>
                    <a:pt x="996" y="21"/>
                  </a:lnTo>
                  <a:lnTo>
                    <a:pt x="992" y="22"/>
                  </a:lnTo>
                  <a:lnTo>
                    <a:pt x="986" y="24"/>
                  </a:lnTo>
                  <a:lnTo>
                    <a:pt x="982" y="24"/>
                  </a:lnTo>
                  <a:lnTo>
                    <a:pt x="974" y="27"/>
                  </a:lnTo>
                  <a:lnTo>
                    <a:pt x="968" y="28"/>
                  </a:lnTo>
                  <a:lnTo>
                    <a:pt x="963" y="30"/>
                  </a:lnTo>
                  <a:lnTo>
                    <a:pt x="955" y="31"/>
                  </a:lnTo>
                  <a:lnTo>
                    <a:pt x="948" y="33"/>
                  </a:lnTo>
                  <a:lnTo>
                    <a:pt x="943" y="33"/>
                  </a:lnTo>
                  <a:lnTo>
                    <a:pt x="938" y="35"/>
                  </a:lnTo>
                  <a:lnTo>
                    <a:pt x="931" y="38"/>
                  </a:lnTo>
                  <a:lnTo>
                    <a:pt x="927" y="38"/>
                  </a:lnTo>
                  <a:lnTo>
                    <a:pt x="920" y="41"/>
                  </a:lnTo>
                  <a:lnTo>
                    <a:pt x="912" y="41"/>
                  </a:lnTo>
                  <a:lnTo>
                    <a:pt x="908" y="43"/>
                  </a:lnTo>
                  <a:lnTo>
                    <a:pt x="903" y="45"/>
                  </a:lnTo>
                  <a:lnTo>
                    <a:pt x="896" y="46"/>
                  </a:lnTo>
                  <a:lnTo>
                    <a:pt x="891" y="48"/>
                  </a:lnTo>
                  <a:lnTo>
                    <a:pt x="886" y="48"/>
                  </a:lnTo>
                  <a:lnTo>
                    <a:pt x="884" y="50"/>
                  </a:lnTo>
                  <a:lnTo>
                    <a:pt x="879" y="50"/>
                  </a:lnTo>
                  <a:lnTo>
                    <a:pt x="876" y="53"/>
                  </a:lnTo>
                  <a:lnTo>
                    <a:pt x="871" y="53"/>
                  </a:lnTo>
                  <a:lnTo>
                    <a:pt x="866" y="55"/>
                  </a:lnTo>
                  <a:lnTo>
                    <a:pt x="864" y="58"/>
                  </a:lnTo>
                  <a:lnTo>
                    <a:pt x="858" y="58"/>
                  </a:lnTo>
                  <a:lnTo>
                    <a:pt x="856" y="60"/>
                  </a:lnTo>
                  <a:lnTo>
                    <a:pt x="851" y="60"/>
                  </a:lnTo>
                  <a:lnTo>
                    <a:pt x="848" y="61"/>
                  </a:lnTo>
                  <a:lnTo>
                    <a:pt x="846" y="62"/>
                  </a:lnTo>
                  <a:lnTo>
                    <a:pt x="842" y="64"/>
                  </a:lnTo>
                  <a:lnTo>
                    <a:pt x="839" y="64"/>
                  </a:lnTo>
                  <a:lnTo>
                    <a:pt x="832" y="67"/>
                  </a:lnTo>
                  <a:lnTo>
                    <a:pt x="830" y="67"/>
                  </a:lnTo>
                  <a:lnTo>
                    <a:pt x="826" y="69"/>
                  </a:lnTo>
                  <a:lnTo>
                    <a:pt x="823" y="71"/>
                  </a:lnTo>
                  <a:lnTo>
                    <a:pt x="818" y="71"/>
                  </a:lnTo>
                  <a:lnTo>
                    <a:pt x="815" y="72"/>
                  </a:lnTo>
                  <a:lnTo>
                    <a:pt x="810" y="72"/>
                  </a:lnTo>
                  <a:lnTo>
                    <a:pt x="807" y="75"/>
                  </a:lnTo>
                  <a:lnTo>
                    <a:pt x="803" y="77"/>
                  </a:lnTo>
                  <a:lnTo>
                    <a:pt x="796" y="79"/>
                  </a:lnTo>
                  <a:lnTo>
                    <a:pt x="795" y="80"/>
                  </a:lnTo>
                  <a:lnTo>
                    <a:pt x="790" y="83"/>
                  </a:lnTo>
                  <a:lnTo>
                    <a:pt x="784" y="85"/>
                  </a:lnTo>
                  <a:lnTo>
                    <a:pt x="782" y="85"/>
                  </a:lnTo>
                  <a:lnTo>
                    <a:pt x="778" y="87"/>
                  </a:lnTo>
                  <a:lnTo>
                    <a:pt x="772" y="91"/>
                  </a:lnTo>
                  <a:lnTo>
                    <a:pt x="768" y="92"/>
                  </a:lnTo>
                  <a:lnTo>
                    <a:pt x="763" y="95"/>
                  </a:lnTo>
                  <a:lnTo>
                    <a:pt x="759" y="97"/>
                  </a:lnTo>
                  <a:lnTo>
                    <a:pt x="754" y="99"/>
                  </a:lnTo>
                  <a:lnTo>
                    <a:pt x="748" y="101"/>
                  </a:lnTo>
                  <a:lnTo>
                    <a:pt x="742" y="104"/>
                  </a:lnTo>
                  <a:lnTo>
                    <a:pt x="735" y="107"/>
                  </a:lnTo>
                  <a:lnTo>
                    <a:pt x="731" y="110"/>
                  </a:lnTo>
                  <a:lnTo>
                    <a:pt x="726" y="112"/>
                  </a:lnTo>
                  <a:lnTo>
                    <a:pt x="719" y="113"/>
                  </a:lnTo>
                  <a:lnTo>
                    <a:pt x="716" y="117"/>
                  </a:lnTo>
                  <a:lnTo>
                    <a:pt x="711" y="119"/>
                  </a:lnTo>
                  <a:lnTo>
                    <a:pt x="706" y="121"/>
                  </a:lnTo>
                  <a:lnTo>
                    <a:pt x="700" y="123"/>
                  </a:lnTo>
                  <a:lnTo>
                    <a:pt x="698" y="125"/>
                  </a:lnTo>
                  <a:lnTo>
                    <a:pt x="692" y="128"/>
                  </a:lnTo>
                  <a:lnTo>
                    <a:pt x="686" y="129"/>
                  </a:lnTo>
                  <a:lnTo>
                    <a:pt x="682" y="131"/>
                  </a:lnTo>
                  <a:lnTo>
                    <a:pt x="676" y="134"/>
                  </a:lnTo>
                  <a:lnTo>
                    <a:pt x="671" y="136"/>
                  </a:lnTo>
                  <a:lnTo>
                    <a:pt x="666" y="136"/>
                  </a:lnTo>
                  <a:lnTo>
                    <a:pt x="660" y="138"/>
                  </a:lnTo>
                  <a:lnTo>
                    <a:pt x="658" y="139"/>
                  </a:lnTo>
                  <a:lnTo>
                    <a:pt x="655" y="142"/>
                  </a:lnTo>
                  <a:lnTo>
                    <a:pt x="648" y="144"/>
                  </a:lnTo>
                  <a:lnTo>
                    <a:pt x="646" y="145"/>
                  </a:lnTo>
                  <a:lnTo>
                    <a:pt x="643" y="146"/>
                  </a:lnTo>
                  <a:lnTo>
                    <a:pt x="638" y="147"/>
                  </a:lnTo>
                  <a:lnTo>
                    <a:pt x="635" y="148"/>
                  </a:lnTo>
                  <a:lnTo>
                    <a:pt x="630" y="150"/>
                  </a:lnTo>
                  <a:lnTo>
                    <a:pt x="628" y="151"/>
                  </a:lnTo>
                  <a:lnTo>
                    <a:pt x="624" y="153"/>
                  </a:lnTo>
                  <a:lnTo>
                    <a:pt x="619" y="153"/>
                  </a:lnTo>
                  <a:lnTo>
                    <a:pt x="618" y="154"/>
                  </a:lnTo>
                  <a:lnTo>
                    <a:pt x="615" y="155"/>
                  </a:lnTo>
                  <a:lnTo>
                    <a:pt x="612" y="155"/>
                  </a:lnTo>
                  <a:lnTo>
                    <a:pt x="611" y="157"/>
                  </a:lnTo>
                  <a:lnTo>
                    <a:pt x="603" y="158"/>
                  </a:lnTo>
                  <a:lnTo>
                    <a:pt x="596" y="160"/>
                  </a:lnTo>
                  <a:lnTo>
                    <a:pt x="588" y="161"/>
                  </a:lnTo>
                  <a:lnTo>
                    <a:pt x="583" y="162"/>
                  </a:lnTo>
                  <a:lnTo>
                    <a:pt x="574" y="164"/>
                  </a:lnTo>
                  <a:lnTo>
                    <a:pt x="564" y="165"/>
                  </a:lnTo>
                  <a:lnTo>
                    <a:pt x="554" y="168"/>
                  </a:lnTo>
                  <a:lnTo>
                    <a:pt x="545" y="168"/>
                  </a:lnTo>
                  <a:lnTo>
                    <a:pt x="535" y="171"/>
                  </a:lnTo>
                  <a:lnTo>
                    <a:pt x="525" y="174"/>
                  </a:lnTo>
                  <a:lnTo>
                    <a:pt x="513" y="174"/>
                  </a:lnTo>
                  <a:lnTo>
                    <a:pt x="500" y="177"/>
                  </a:lnTo>
                  <a:lnTo>
                    <a:pt x="489" y="179"/>
                  </a:lnTo>
                  <a:lnTo>
                    <a:pt x="479" y="181"/>
                  </a:lnTo>
                  <a:lnTo>
                    <a:pt x="467" y="182"/>
                  </a:lnTo>
                  <a:lnTo>
                    <a:pt x="455" y="185"/>
                  </a:lnTo>
                  <a:lnTo>
                    <a:pt x="444" y="186"/>
                  </a:lnTo>
                  <a:lnTo>
                    <a:pt x="433" y="189"/>
                  </a:lnTo>
                  <a:lnTo>
                    <a:pt x="423" y="190"/>
                  </a:lnTo>
                  <a:lnTo>
                    <a:pt x="415" y="192"/>
                  </a:lnTo>
                  <a:lnTo>
                    <a:pt x="403" y="193"/>
                  </a:lnTo>
                  <a:lnTo>
                    <a:pt x="395" y="194"/>
                  </a:lnTo>
                  <a:lnTo>
                    <a:pt x="388" y="196"/>
                  </a:lnTo>
                  <a:lnTo>
                    <a:pt x="379" y="197"/>
                  </a:lnTo>
                  <a:lnTo>
                    <a:pt x="371" y="198"/>
                  </a:lnTo>
                  <a:lnTo>
                    <a:pt x="367" y="200"/>
                  </a:lnTo>
                  <a:lnTo>
                    <a:pt x="361" y="201"/>
                  </a:lnTo>
                  <a:lnTo>
                    <a:pt x="359" y="201"/>
                  </a:lnTo>
                  <a:lnTo>
                    <a:pt x="356" y="201"/>
                  </a:lnTo>
                  <a:lnTo>
                    <a:pt x="352" y="201"/>
                  </a:lnTo>
                  <a:lnTo>
                    <a:pt x="349" y="201"/>
                  </a:lnTo>
                  <a:lnTo>
                    <a:pt x="348" y="202"/>
                  </a:lnTo>
                  <a:lnTo>
                    <a:pt x="343" y="204"/>
                  </a:lnTo>
                  <a:lnTo>
                    <a:pt x="337" y="205"/>
                  </a:lnTo>
                  <a:lnTo>
                    <a:pt x="332" y="206"/>
                  </a:lnTo>
                  <a:lnTo>
                    <a:pt x="325" y="207"/>
                  </a:lnTo>
                  <a:lnTo>
                    <a:pt x="321" y="207"/>
                  </a:lnTo>
                  <a:lnTo>
                    <a:pt x="312" y="207"/>
                  </a:lnTo>
                  <a:lnTo>
                    <a:pt x="307" y="208"/>
                  </a:lnTo>
                  <a:lnTo>
                    <a:pt x="301" y="209"/>
                  </a:lnTo>
                  <a:lnTo>
                    <a:pt x="295" y="210"/>
                  </a:lnTo>
                  <a:lnTo>
                    <a:pt x="291" y="210"/>
                  </a:lnTo>
                  <a:lnTo>
                    <a:pt x="287" y="210"/>
                  </a:lnTo>
                  <a:lnTo>
                    <a:pt x="284" y="210"/>
                  </a:lnTo>
                  <a:lnTo>
                    <a:pt x="281" y="210"/>
                  </a:lnTo>
                  <a:lnTo>
                    <a:pt x="288" y="204"/>
                  </a:lnTo>
                </a:path>
              </a:pathLst>
            </a:custGeom>
            <a:solidFill>
              <a:srgbClr val="000000"/>
            </a:solidFill>
            <a:ln w="127000" cap="rnd">
              <a:noFill/>
              <a:round/>
              <a:headEnd/>
              <a:tailEnd/>
            </a:ln>
          </p:spPr>
          <p:txBody>
            <a:bodyPr>
              <a:prstTxWarp prst="textNoShape">
                <a:avLst/>
              </a:prstTxWarp>
            </a:bodyPr>
            <a:lstStyle/>
            <a:p>
              <a:endParaRPr lang="en-US"/>
            </a:p>
          </p:txBody>
        </p:sp>
        <p:sp>
          <p:nvSpPr>
            <p:cNvPr id="25849" name="Freeform 286"/>
            <p:cNvSpPr>
              <a:spLocks/>
            </p:cNvSpPr>
            <p:nvPr/>
          </p:nvSpPr>
          <p:spPr bwMode="auto">
            <a:xfrm>
              <a:off x="5368" y="2816"/>
              <a:ext cx="33" cy="16"/>
            </a:xfrm>
            <a:custGeom>
              <a:avLst/>
              <a:gdLst>
                <a:gd name="T0" fmla="*/ 0 w 33"/>
                <a:gd name="T1" fmla="*/ 0 h 16"/>
                <a:gd name="T2" fmla="*/ 0 w 33"/>
                <a:gd name="T3" fmla="*/ 0 h 16"/>
                <a:gd name="T4" fmla="*/ 3 w 33"/>
                <a:gd name="T5" fmla="*/ 0 h 16"/>
                <a:gd name="T6" fmla="*/ 5 w 33"/>
                <a:gd name="T7" fmla="*/ 0 h 16"/>
                <a:gd name="T8" fmla="*/ 9 w 33"/>
                <a:gd name="T9" fmla="*/ 1 h 16"/>
                <a:gd name="T10" fmla="*/ 13 w 33"/>
                <a:gd name="T11" fmla="*/ 1 h 16"/>
                <a:gd name="T12" fmla="*/ 17 w 33"/>
                <a:gd name="T13" fmla="*/ 1 h 16"/>
                <a:gd name="T14" fmla="*/ 21 w 33"/>
                <a:gd name="T15" fmla="*/ 2 h 16"/>
                <a:gd name="T16" fmla="*/ 23 w 33"/>
                <a:gd name="T17" fmla="*/ 3 h 16"/>
                <a:gd name="T18" fmla="*/ 27 w 33"/>
                <a:gd name="T19" fmla="*/ 5 h 16"/>
                <a:gd name="T20" fmla="*/ 28 w 33"/>
                <a:gd name="T21" fmla="*/ 9 h 16"/>
                <a:gd name="T22" fmla="*/ 29 w 33"/>
                <a:gd name="T23" fmla="*/ 14 h 16"/>
                <a:gd name="T24" fmla="*/ 29 w 33"/>
                <a:gd name="T25" fmla="*/ 15 h 16"/>
                <a:gd name="T26" fmla="*/ 32 w 33"/>
                <a:gd name="T27" fmla="*/ 15 h 16"/>
                <a:gd name="T28" fmla="*/ 32 w 33"/>
                <a:gd name="T29" fmla="*/ 14 h 16"/>
                <a:gd name="T30" fmla="*/ 29 w 33"/>
                <a:gd name="T31" fmla="*/ 13 h 16"/>
                <a:gd name="T32" fmla="*/ 28 w 33"/>
                <a:gd name="T33" fmla="*/ 11 h 16"/>
                <a:gd name="T34" fmla="*/ 25 w 33"/>
                <a:gd name="T35" fmla="*/ 10 h 16"/>
                <a:gd name="T36" fmla="*/ 24 w 33"/>
                <a:gd name="T37" fmla="*/ 9 h 16"/>
                <a:gd name="T38" fmla="*/ 21 w 33"/>
                <a:gd name="T39" fmla="*/ 9 h 16"/>
                <a:gd name="T40" fmla="*/ 16 w 33"/>
                <a:gd name="T41" fmla="*/ 9 h 16"/>
                <a:gd name="T42" fmla="*/ 13 w 33"/>
                <a:gd name="T43" fmla="*/ 9 h 16"/>
                <a:gd name="T44" fmla="*/ 13 w 33"/>
                <a:gd name="T45" fmla="*/ 10 h 16"/>
                <a:gd name="T46" fmla="*/ 11 w 33"/>
                <a:gd name="T47" fmla="*/ 10 h 16"/>
                <a:gd name="T48" fmla="*/ 11 w 33"/>
                <a:gd name="T49" fmla="*/ 11 h 16"/>
                <a:gd name="T50" fmla="*/ 11 w 33"/>
                <a:gd name="T51" fmla="*/ 13 h 16"/>
                <a:gd name="T52" fmla="*/ 12 w 33"/>
                <a:gd name="T53" fmla="*/ 14 h 16"/>
                <a:gd name="T54" fmla="*/ 11 w 33"/>
                <a:gd name="T55" fmla="*/ 13 h 16"/>
                <a:gd name="T56" fmla="*/ 11 w 33"/>
                <a:gd name="T57" fmla="*/ 10 h 16"/>
                <a:gd name="T58" fmla="*/ 9 w 33"/>
                <a:gd name="T59" fmla="*/ 8 h 16"/>
                <a:gd name="T60" fmla="*/ 9 w 33"/>
                <a:gd name="T61" fmla="*/ 6 h 16"/>
                <a:gd name="T62" fmla="*/ 7 w 33"/>
                <a:gd name="T63" fmla="*/ 4 h 16"/>
                <a:gd name="T64" fmla="*/ 3 w 33"/>
                <a:gd name="T65" fmla="*/ 1 h 16"/>
                <a:gd name="T66" fmla="*/ 0 w 33"/>
                <a:gd name="T67" fmla="*/ 0 h 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
                <a:gd name="T103" fmla="*/ 0 h 16"/>
                <a:gd name="T104" fmla="*/ 33 w 33"/>
                <a:gd name="T105" fmla="*/ 16 h 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 h="16">
                  <a:moveTo>
                    <a:pt x="0" y="0"/>
                  </a:moveTo>
                  <a:lnTo>
                    <a:pt x="0" y="0"/>
                  </a:lnTo>
                  <a:lnTo>
                    <a:pt x="3" y="0"/>
                  </a:lnTo>
                  <a:lnTo>
                    <a:pt x="5" y="0"/>
                  </a:lnTo>
                  <a:lnTo>
                    <a:pt x="9" y="1"/>
                  </a:lnTo>
                  <a:lnTo>
                    <a:pt x="13" y="1"/>
                  </a:lnTo>
                  <a:lnTo>
                    <a:pt x="17" y="1"/>
                  </a:lnTo>
                  <a:lnTo>
                    <a:pt x="21" y="2"/>
                  </a:lnTo>
                  <a:lnTo>
                    <a:pt x="23" y="3"/>
                  </a:lnTo>
                  <a:lnTo>
                    <a:pt x="27" y="5"/>
                  </a:lnTo>
                  <a:lnTo>
                    <a:pt x="28" y="9"/>
                  </a:lnTo>
                  <a:lnTo>
                    <a:pt x="29" y="14"/>
                  </a:lnTo>
                  <a:lnTo>
                    <a:pt x="29" y="15"/>
                  </a:lnTo>
                  <a:lnTo>
                    <a:pt x="32" y="15"/>
                  </a:lnTo>
                  <a:lnTo>
                    <a:pt x="32" y="14"/>
                  </a:lnTo>
                  <a:lnTo>
                    <a:pt x="29" y="13"/>
                  </a:lnTo>
                  <a:lnTo>
                    <a:pt x="28" y="11"/>
                  </a:lnTo>
                  <a:lnTo>
                    <a:pt x="25" y="10"/>
                  </a:lnTo>
                  <a:lnTo>
                    <a:pt x="24" y="9"/>
                  </a:lnTo>
                  <a:lnTo>
                    <a:pt x="21" y="9"/>
                  </a:lnTo>
                  <a:lnTo>
                    <a:pt x="16" y="9"/>
                  </a:lnTo>
                  <a:lnTo>
                    <a:pt x="13" y="9"/>
                  </a:lnTo>
                  <a:lnTo>
                    <a:pt x="13" y="10"/>
                  </a:lnTo>
                  <a:lnTo>
                    <a:pt x="11" y="10"/>
                  </a:lnTo>
                  <a:lnTo>
                    <a:pt x="11" y="11"/>
                  </a:lnTo>
                  <a:lnTo>
                    <a:pt x="11" y="13"/>
                  </a:lnTo>
                  <a:lnTo>
                    <a:pt x="12" y="14"/>
                  </a:lnTo>
                  <a:lnTo>
                    <a:pt x="11" y="13"/>
                  </a:lnTo>
                  <a:lnTo>
                    <a:pt x="11" y="10"/>
                  </a:lnTo>
                  <a:lnTo>
                    <a:pt x="9" y="8"/>
                  </a:lnTo>
                  <a:lnTo>
                    <a:pt x="9" y="6"/>
                  </a:lnTo>
                  <a:lnTo>
                    <a:pt x="7" y="4"/>
                  </a:lnTo>
                  <a:lnTo>
                    <a:pt x="3" y="1"/>
                  </a:lnTo>
                  <a:lnTo>
                    <a:pt x="0" y="0"/>
                  </a:lnTo>
                </a:path>
              </a:pathLst>
            </a:custGeom>
            <a:solidFill>
              <a:srgbClr val="2F8080"/>
            </a:solidFill>
            <a:ln w="127000" cap="rnd">
              <a:noFill/>
              <a:round/>
              <a:headEnd/>
              <a:tailEnd/>
            </a:ln>
          </p:spPr>
          <p:txBody>
            <a:bodyPr>
              <a:prstTxWarp prst="textNoShape">
                <a:avLst/>
              </a:prstTxWarp>
            </a:bodyPr>
            <a:lstStyle/>
            <a:p>
              <a:endParaRPr lang="en-US"/>
            </a:p>
          </p:txBody>
        </p:sp>
        <p:sp>
          <p:nvSpPr>
            <p:cNvPr id="25850" name="Freeform 287"/>
            <p:cNvSpPr>
              <a:spLocks/>
            </p:cNvSpPr>
            <p:nvPr/>
          </p:nvSpPr>
          <p:spPr bwMode="auto">
            <a:xfrm>
              <a:off x="5091" y="2885"/>
              <a:ext cx="273" cy="62"/>
            </a:xfrm>
            <a:custGeom>
              <a:avLst/>
              <a:gdLst>
                <a:gd name="T0" fmla="*/ 272 w 273"/>
                <a:gd name="T1" fmla="*/ 0 h 62"/>
                <a:gd name="T2" fmla="*/ 272 w 273"/>
                <a:gd name="T3" fmla="*/ 0 h 62"/>
                <a:gd name="T4" fmla="*/ 269 w 273"/>
                <a:gd name="T5" fmla="*/ 0 h 62"/>
                <a:gd name="T6" fmla="*/ 264 w 273"/>
                <a:gd name="T7" fmla="*/ 1 h 62"/>
                <a:gd name="T8" fmla="*/ 259 w 273"/>
                <a:gd name="T9" fmla="*/ 1 h 62"/>
                <a:gd name="T10" fmla="*/ 253 w 273"/>
                <a:gd name="T11" fmla="*/ 1 h 62"/>
                <a:gd name="T12" fmla="*/ 248 w 273"/>
                <a:gd name="T13" fmla="*/ 2 h 62"/>
                <a:gd name="T14" fmla="*/ 241 w 273"/>
                <a:gd name="T15" fmla="*/ 4 h 62"/>
                <a:gd name="T16" fmla="*/ 233 w 273"/>
                <a:gd name="T17" fmla="*/ 5 h 62"/>
                <a:gd name="T18" fmla="*/ 221 w 273"/>
                <a:gd name="T19" fmla="*/ 8 h 62"/>
                <a:gd name="T20" fmla="*/ 213 w 273"/>
                <a:gd name="T21" fmla="*/ 9 h 62"/>
                <a:gd name="T22" fmla="*/ 201 w 273"/>
                <a:gd name="T23" fmla="*/ 11 h 62"/>
                <a:gd name="T24" fmla="*/ 191 w 273"/>
                <a:gd name="T25" fmla="*/ 13 h 62"/>
                <a:gd name="T26" fmla="*/ 181 w 273"/>
                <a:gd name="T27" fmla="*/ 15 h 62"/>
                <a:gd name="T28" fmla="*/ 167 w 273"/>
                <a:gd name="T29" fmla="*/ 19 h 62"/>
                <a:gd name="T30" fmla="*/ 159 w 273"/>
                <a:gd name="T31" fmla="*/ 21 h 62"/>
                <a:gd name="T32" fmla="*/ 149 w 273"/>
                <a:gd name="T33" fmla="*/ 22 h 62"/>
                <a:gd name="T34" fmla="*/ 145 w 273"/>
                <a:gd name="T35" fmla="*/ 23 h 62"/>
                <a:gd name="T36" fmla="*/ 139 w 273"/>
                <a:gd name="T37" fmla="*/ 26 h 62"/>
                <a:gd name="T38" fmla="*/ 133 w 273"/>
                <a:gd name="T39" fmla="*/ 26 h 62"/>
                <a:gd name="T40" fmla="*/ 129 w 273"/>
                <a:gd name="T41" fmla="*/ 28 h 62"/>
                <a:gd name="T42" fmla="*/ 123 w 273"/>
                <a:gd name="T43" fmla="*/ 29 h 62"/>
                <a:gd name="T44" fmla="*/ 115 w 273"/>
                <a:gd name="T45" fmla="*/ 31 h 62"/>
                <a:gd name="T46" fmla="*/ 109 w 273"/>
                <a:gd name="T47" fmla="*/ 32 h 62"/>
                <a:gd name="T48" fmla="*/ 104 w 273"/>
                <a:gd name="T49" fmla="*/ 33 h 62"/>
                <a:gd name="T50" fmla="*/ 99 w 273"/>
                <a:gd name="T51" fmla="*/ 34 h 62"/>
                <a:gd name="T52" fmla="*/ 95 w 273"/>
                <a:gd name="T53" fmla="*/ 36 h 62"/>
                <a:gd name="T54" fmla="*/ 88 w 273"/>
                <a:gd name="T55" fmla="*/ 37 h 62"/>
                <a:gd name="T56" fmla="*/ 84 w 273"/>
                <a:gd name="T57" fmla="*/ 39 h 62"/>
                <a:gd name="T58" fmla="*/ 79 w 273"/>
                <a:gd name="T59" fmla="*/ 41 h 62"/>
                <a:gd name="T60" fmla="*/ 76 w 273"/>
                <a:gd name="T61" fmla="*/ 41 h 62"/>
                <a:gd name="T62" fmla="*/ 72 w 273"/>
                <a:gd name="T63" fmla="*/ 44 h 62"/>
                <a:gd name="T64" fmla="*/ 67 w 273"/>
                <a:gd name="T65" fmla="*/ 45 h 62"/>
                <a:gd name="T66" fmla="*/ 60 w 273"/>
                <a:gd name="T67" fmla="*/ 47 h 62"/>
                <a:gd name="T68" fmla="*/ 55 w 273"/>
                <a:gd name="T69" fmla="*/ 47 h 62"/>
                <a:gd name="T70" fmla="*/ 52 w 273"/>
                <a:gd name="T71" fmla="*/ 48 h 62"/>
                <a:gd name="T72" fmla="*/ 47 w 273"/>
                <a:gd name="T73" fmla="*/ 48 h 62"/>
                <a:gd name="T74" fmla="*/ 41 w 273"/>
                <a:gd name="T75" fmla="*/ 49 h 62"/>
                <a:gd name="T76" fmla="*/ 40 w 273"/>
                <a:gd name="T77" fmla="*/ 51 h 62"/>
                <a:gd name="T78" fmla="*/ 33 w 273"/>
                <a:gd name="T79" fmla="*/ 51 h 62"/>
                <a:gd name="T80" fmla="*/ 28 w 273"/>
                <a:gd name="T81" fmla="*/ 54 h 62"/>
                <a:gd name="T82" fmla="*/ 25 w 273"/>
                <a:gd name="T83" fmla="*/ 54 h 62"/>
                <a:gd name="T84" fmla="*/ 21 w 273"/>
                <a:gd name="T85" fmla="*/ 56 h 62"/>
                <a:gd name="T86" fmla="*/ 16 w 273"/>
                <a:gd name="T87" fmla="*/ 57 h 62"/>
                <a:gd name="T88" fmla="*/ 13 w 273"/>
                <a:gd name="T89" fmla="*/ 58 h 62"/>
                <a:gd name="T90" fmla="*/ 9 w 273"/>
                <a:gd name="T91" fmla="*/ 59 h 62"/>
                <a:gd name="T92" fmla="*/ 5 w 273"/>
                <a:gd name="T93" fmla="*/ 59 h 62"/>
                <a:gd name="T94" fmla="*/ 0 w 273"/>
                <a:gd name="T95" fmla="*/ 61 h 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73"/>
                <a:gd name="T145" fmla="*/ 0 h 62"/>
                <a:gd name="T146" fmla="*/ 273 w 273"/>
                <a:gd name="T147" fmla="*/ 62 h 6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73" h="62">
                  <a:moveTo>
                    <a:pt x="272" y="0"/>
                  </a:moveTo>
                  <a:lnTo>
                    <a:pt x="272" y="0"/>
                  </a:lnTo>
                  <a:lnTo>
                    <a:pt x="269" y="0"/>
                  </a:lnTo>
                  <a:lnTo>
                    <a:pt x="264" y="1"/>
                  </a:lnTo>
                  <a:lnTo>
                    <a:pt x="259" y="1"/>
                  </a:lnTo>
                  <a:lnTo>
                    <a:pt x="253" y="1"/>
                  </a:lnTo>
                  <a:lnTo>
                    <a:pt x="248" y="2"/>
                  </a:lnTo>
                  <a:lnTo>
                    <a:pt x="241" y="4"/>
                  </a:lnTo>
                  <a:lnTo>
                    <a:pt x="233" y="5"/>
                  </a:lnTo>
                  <a:lnTo>
                    <a:pt x="221" y="8"/>
                  </a:lnTo>
                  <a:lnTo>
                    <a:pt x="213" y="9"/>
                  </a:lnTo>
                  <a:lnTo>
                    <a:pt x="201" y="11"/>
                  </a:lnTo>
                  <a:lnTo>
                    <a:pt x="191" y="13"/>
                  </a:lnTo>
                  <a:lnTo>
                    <a:pt x="181" y="15"/>
                  </a:lnTo>
                  <a:lnTo>
                    <a:pt x="167" y="19"/>
                  </a:lnTo>
                  <a:lnTo>
                    <a:pt x="159" y="21"/>
                  </a:lnTo>
                  <a:lnTo>
                    <a:pt x="149" y="22"/>
                  </a:lnTo>
                  <a:lnTo>
                    <a:pt x="145" y="23"/>
                  </a:lnTo>
                  <a:lnTo>
                    <a:pt x="139" y="26"/>
                  </a:lnTo>
                  <a:lnTo>
                    <a:pt x="133" y="26"/>
                  </a:lnTo>
                  <a:lnTo>
                    <a:pt x="129" y="28"/>
                  </a:lnTo>
                  <a:lnTo>
                    <a:pt x="123" y="29"/>
                  </a:lnTo>
                  <a:lnTo>
                    <a:pt x="115" y="31"/>
                  </a:lnTo>
                  <a:lnTo>
                    <a:pt x="109" y="32"/>
                  </a:lnTo>
                  <a:lnTo>
                    <a:pt x="104" y="33"/>
                  </a:lnTo>
                  <a:lnTo>
                    <a:pt x="99" y="34"/>
                  </a:lnTo>
                  <a:lnTo>
                    <a:pt x="95" y="36"/>
                  </a:lnTo>
                  <a:lnTo>
                    <a:pt x="88" y="37"/>
                  </a:lnTo>
                  <a:lnTo>
                    <a:pt x="84" y="39"/>
                  </a:lnTo>
                  <a:lnTo>
                    <a:pt x="79" y="41"/>
                  </a:lnTo>
                  <a:lnTo>
                    <a:pt x="76" y="41"/>
                  </a:lnTo>
                  <a:lnTo>
                    <a:pt x="72" y="44"/>
                  </a:lnTo>
                  <a:lnTo>
                    <a:pt x="67" y="45"/>
                  </a:lnTo>
                  <a:lnTo>
                    <a:pt x="60" y="47"/>
                  </a:lnTo>
                  <a:lnTo>
                    <a:pt x="55" y="47"/>
                  </a:lnTo>
                  <a:lnTo>
                    <a:pt x="52" y="48"/>
                  </a:lnTo>
                  <a:lnTo>
                    <a:pt x="47" y="48"/>
                  </a:lnTo>
                  <a:lnTo>
                    <a:pt x="41" y="49"/>
                  </a:lnTo>
                  <a:lnTo>
                    <a:pt x="40" y="51"/>
                  </a:lnTo>
                  <a:lnTo>
                    <a:pt x="33" y="51"/>
                  </a:lnTo>
                  <a:lnTo>
                    <a:pt x="28" y="54"/>
                  </a:lnTo>
                  <a:lnTo>
                    <a:pt x="25" y="54"/>
                  </a:lnTo>
                  <a:lnTo>
                    <a:pt x="21" y="56"/>
                  </a:lnTo>
                  <a:lnTo>
                    <a:pt x="16" y="57"/>
                  </a:lnTo>
                  <a:lnTo>
                    <a:pt x="13" y="58"/>
                  </a:lnTo>
                  <a:lnTo>
                    <a:pt x="9" y="59"/>
                  </a:lnTo>
                  <a:lnTo>
                    <a:pt x="5" y="59"/>
                  </a:lnTo>
                  <a:lnTo>
                    <a:pt x="0" y="61"/>
                  </a:lnTo>
                </a:path>
              </a:pathLst>
            </a:custGeom>
            <a:noFill/>
            <a:ln w="12700" cap="rnd">
              <a:solidFill>
                <a:srgbClr val="2F8080"/>
              </a:solidFill>
              <a:round/>
              <a:headEnd/>
              <a:tailEnd/>
            </a:ln>
          </p:spPr>
          <p:txBody>
            <a:bodyPr>
              <a:prstTxWarp prst="textNoShape">
                <a:avLst/>
              </a:prstTxWarp>
            </a:bodyPr>
            <a:lstStyle/>
            <a:p>
              <a:endParaRPr lang="en-US"/>
            </a:p>
          </p:txBody>
        </p:sp>
        <p:sp>
          <p:nvSpPr>
            <p:cNvPr id="25851" name="Freeform 288"/>
            <p:cNvSpPr>
              <a:spLocks/>
            </p:cNvSpPr>
            <p:nvPr/>
          </p:nvSpPr>
          <p:spPr bwMode="auto">
            <a:xfrm>
              <a:off x="5323" y="2849"/>
              <a:ext cx="39" cy="9"/>
            </a:xfrm>
            <a:custGeom>
              <a:avLst/>
              <a:gdLst>
                <a:gd name="T0" fmla="*/ 38 w 39"/>
                <a:gd name="T1" fmla="*/ 0 h 9"/>
                <a:gd name="T2" fmla="*/ 38 w 39"/>
                <a:gd name="T3" fmla="*/ 0 h 9"/>
                <a:gd name="T4" fmla="*/ 35 w 39"/>
                <a:gd name="T5" fmla="*/ 1 h 9"/>
                <a:gd name="T6" fmla="*/ 33 w 39"/>
                <a:gd name="T7" fmla="*/ 1 h 9"/>
                <a:gd name="T8" fmla="*/ 29 w 39"/>
                <a:gd name="T9" fmla="*/ 1 h 9"/>
                <a:gd name="T10" fmla="*/ 26 w 39"/>
                <a:gd name="T11" fmla="*/ 1 h 9"/>
                <a:gd name="T12" fmla="*/ 25 w 39"/>
                <a:gd name="T13" fmla="*/ 1 h 9"/>
                <a:gd name="T14" fmla="*/ 20 w 39"/>
                <a:gd name="T15" fmla="*/ 4 h 9"/>
                <a:gd name="T16" fmla="*/ 17 w 39"/>
                <a:gd name="T17" fmla="*/ 4 h 9"/>
                <a:gd name="T18" fmla="*/ 14 w 39"/>
                <a:gd name="T19" fmla="*/ 5 h 9"/>
                <a:gd name="T20" fmla="*/ 12 w 39"/>
                <a:gd name="T21" fmla="*/ 5 h 9"/>
                <a:gd name="T22" fmla="*/ 7 w 39"/>
                <a:gd name="T23" fmla="*/ 7 h 9"/>
                <a:gd name="T24" fmla="*/ 5 w 39"/>
                <a:gd name="T25" fmla="*/ 7 h 9"/>
                <a:gd name="T26" fmla="*/ 1 w 39"/>
                <a:gd name="T27" fmla="*/ 8 h 9"/>
                <a:gd name="T28" fmla="*/ 0 w 39"/>
                <a:gd name="T29" fmla="*/ 8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9"/>
                <a:gd name="T47" fmla="*/ 39 w 39"/>
                <a:gd name="T48" fmla="*/ 9 h 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9">
                  <a:moveTo>
                    <a:pt x="38" y="0"/>
                  </a:moveTo>
                  <a:lnTo>
                    <a:pt x="38" y="0"/>
                  </a:lnTo>
                  <a:lnTo>
                    <a:pt x="35" y="1"/>
                  </a:lnTo>
                  <a:lnTo>
                    <a:pt x="33" y="1"/>
                  </a:lnTo>
                  <a:lnTo>
                    <a:pt x="29" y="1"/>
                  </a:lnTo>
                  <a:lnTo>
                    <a:pt x="26" y="1"/>
                  </a:lnTo>
                  <a:lnTo>
                    <a:pt x="25" y="1"/>
                  </a:lnTo>
                  <a:lnTo>
                    <a:pt x="20" y="4"/>
                  </a:lnTo>
                  <a:lnTo>
                    <a:pt x="17" y="4"/>
                  </a:lnTo>
                  <a:lnTo>
                    <a:pt x="14" y="5"/>
                  </a:lnTo>
                  <a:lnTo>
                    <a:pt x="12" y="5"/>
                  </a:lnTo>
                  <a:lnTo>
                    <a:pt x="7" y="7"/>
                  </a:lnTo>
                  <a:lnTo>
                    <a:pt x="5" y="7"/>
                  </a:lnTo>
                  <a:lnTo>
                    <a:pt x="1" y="8"/>
                  </a:lnTo>
                  <a:lnTo>
                    <a:pt x="0" y="8"/>
                  </a:lnTo>
                </a:path>
              </a:pathLst>
            </a:custGeom>
            <a:noFill/>
            <a:ln w="12700" cap="rnd">
              <a:solidFill>
                <a:srgbClr val="2F8080"/>
              </a:solidFill>
              <a:round/>
              <a:headEnd/>
              <a:tailEnd/>
            </a:ln>
          </p:spPr>
          <p:txBody>
            <a:bodyPr>
              <a:prstTxWarp prst="textNoShape">
                <a:avLst/>
              </a:prstTxWarp>
            </a:bodyPr>
            <a:lstStyle/>
            <a:p>
              <a:endParaRPr lang="en-US"/>
            </a:p>
          </p:txBody>
        </p:sp>
        <p:sp>
          <p:nvSpPr>
            <p:cNvPr id="25852" name="Freeform 289"/>
            <p:cNvSpPr>
              <a:spLocks/>
            </p:cNvSpPr>
            <p:nvPr/>
          </p:nvSpPr>
          <p:spPr bwMode="auto">
            <a:xfrm>
              <a:off x="5127" y="2825"/>
              <a:ext cx="229" cy="62"/>
            </a:xfrm>
            <a:custGeom>
              <a:avLst/>
              <a:gdLst>
                <a:gd name="T0" fmla="*/ 228 w 229"/>
                <a:gd name="T1" fmla="*/ 0 h 62"/>
                <a:gd name="T2" fmla="*/ 228 w 229"/>
                <a:gd name="T3" fmla="*/ 0 h 62"/>
                <a:gd name="T4" fmla="*/ 225 w 229"/>
                <a:gd name="T5" fmla="*/ 1 h 62"/>
                <a:gd name="T6" fmla="*/ 223 w 229"/>
                <a:gd name="T7" fmla="*/ 1 h 62"/>
                <a:gd name="T8" fmla="*/ 219 w 229"/>
                <a:gd name="T9" fmla="*/ 2 h 62"/>
                <a:gd name="T10" fmla="*/ 215 w 229"/>
                <a:gd name="T11" fmla="*/ 3 h 62"/>
                <a:gd name="T12" fmla="*/ 208 w 229"/>
                <a:gd name="T13" fmla="*/ 4 h 62"/>
                <a:gd name="T14" fmla="*/ 203 w 229"/>
                <a:gd name="T15" fmla="*/ 5 h 62"/>
                <a:gd name="T16" fmla="*/ 199 w 229"/>
                <a:gd name="T17" fmla="*/ 6 h 62"/>
                <a:gd name="T18" fmla="*/ 191 w 229"/>
                <a:gd name="T19" fmla="*/ 8 h 62"/>
                <a:gd name="T20" fmla="*/ 183 w 229"/>
                <a:gd name="T21" fmla="*/ 10 h 62"/>
                <a:gd name="T22" fmla="*/ 175 w 229"/>
                <a:gd name="T23" fmla="*/ 12 h 62"/>
                <a:gd name="T24" fmla="*/ 165 w 229"/>
                <a:gd name="T25" fmla="*/ 13 h 62"/>
                <a:gd name="T26" fmla="*/ 156 w 229"/>
                <a:gd name="T27" fmla="*/ 15 h 62"/>
                <a:gd name="T28" fmla="*/ 148 w 229"/>
                <a:gd name="T29" fmla="*/ 18 h 62"/>
                <a:gd name="T30" fmla="*/ 136 w 229"/>
                <a:gd name="T31" fmla="*/ 21 h 62"/>
                <a:gd name="T32" fmla="*/ 128 w 229"/>
                <a:gd name="T33" fmla="*/ 22 h 62"/>
                <a:gd name="T34" fmla="*/ 124 w 229"/>
                <a:gd name="T35" fmla="*/ 23 h 62"/>
                <a:gd name="T36" fmla="*/ 119 w 229"/>
                <a:gd name="T37" fmla="*/ 23 h 62"/>
                <a:gd name="T38" fmla="*/ 116 w 229"/>
                <a:gd name="T39" fmla="*/ 26 h 62"/>
                <a:gd name="T40" fmla="*/ 111 w 229"/>
                <a:gd name="T41" fmla="*/ 26 h 62"/>
                <a:gd name="T42" fmla="*/ 107 w 229"/>
                <a:gd name="T43" fmla="*/ 29 h 62"/>
                <a:gd name="T44" fmla="*/ 104 w 229"/>
                <a:gd name="T45" fmla="*/ 29 h 62"/>
                <a:gd name="T46" fmla="*/ 99 w 229"/>
                <a:gd name="T47" fmla="*/ 31 h 62"/>
                <a:gd name="T48" fmla="*/ 96 w 229"/>
                <a:gd name="T49" fmla="*/ 32 h 62"/>
                <a:gd name="T50" fmla="*/ 91 w 229"/>
                <a:gd name="T51" fmla="*/ 33 h 62"/>
                <a:gd name="T52" fmla="*/ 87 w 229"/>
                <a:gd name="T53" fmla="*/ 34 h 62"/>
                <a:gd name="T54" fmla="*/ 83 w 229"/>
                <a:gd name="T55" fmla="*/ 34 h 62"/>
                <a:gd name="T56" fmla="*/ 77 w 229"/>
                <a:gd name="T57" fmla="*/ 36 h 62"/>
                <a:gd name="T58" fmla="*/ 75 w 229"/>
                <a:gd name="T59" fmla="*/ 37 h 62"/>
                <a:gd name="T60" fmla="*/ 72 w 229"/>
                <a:gd name="T61" fmla="*/ 38 h 62"/>
                <a:gd name="T62" fmla="*/ 67 w 229"/>
                <a:gd name="T63" fmla="*/ 39 h 62"/>
                <a:gd name="T64" fmla="*/ 60 w 229"/>
                <a:gd name="T65" fmla="*/ 41 h 62"/>
                <a:gd name="T66" fmla="*/ 57 w 229"/>
                <a:gd name="T67" fmla="*/ 41 h 62"/>
                <a:gd name="T68" fmla="*/ 53 w 229"/>
                <a:gd name="T69" fmla="*/ 44 h 62"/>
                <a:gd name="T70" fmla="*/ 51 w 229"/>
                <a:gd name="T71" fmla="*/ 44 h 62"/>
                <a:gd name="T72" fmla="*/ 45 w 229"/>
                <a:gd name="T73" fmla="*/ 47 h 62"/>
                <a:gd name="T74" fmla="*/ 43 w 229"/>
                <a:gd name="T75" fmla="*/ 48 h 62"/>
                <a:gd name="T76" fmla="*/ 37 w 229"/>
                <a:gd name="T77" fmla="*/ 49 h 62"/>
                <a:gd name="T78" fmla="*/ 33 w 229"/>
                <a:gd name="T79" fmla="*/ 49 h 62"/>
                <a:gd name="T80" fmla="*/ 32 w 229"/>
                <a:gd name="T81" fmla="*/ 51 h 62"/>
                <a:gd name="T82" fmla="*/ 28 w 229"/>
                <a:gd name="T83" fmla="*/ 53 h 62"/>
                <a:gd name="T84" fmla="*/ 23 w 229"/>
                <a:gd name="T85" fmla="*/ 53 h 62"/>
                <a:gd name="T86" fmla="*/ 20 w 229"/>
                <a:gd name="T87" fmla="*/ 55 h 62"/>
                <a:gd name="T88" fmla="*/ 16 w 229"/>
                <a:gd name="T89" fmla="*/ 57 h 62"/>
                <a:gd name="T90" fmla="*/ 9 w 229"/>
                <a:gd name="T91" fmla="*/ 58 h 62"/>
                <a:gd name="T92" fmla="*/ 8 w 229"/>
                <a:gd name="T93" fmla="*/ 59 h 62"/>
                <a:gd name="T94" fmla="*/ 7 w 229"/>
                <a:gd name="T95" fmla="*/ 60 h 62"/>
                <a:gd name="T96" fmla="*/ 0 w 229"/>
                <a:gd name="T97" fmla="*/ 61 h 6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9"/>
                <a:gd name="T148" fmla="*/ 0 h 62"/>
                <a:gd name="T149" fmla="*/ 229 w 229"/>
                <a:gd name="T150" fmla="*/ 62 h 6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9" h="62">
                  <a:moveTo>
                    <a:pt x="228" y="0"/>
                  </a:moveTo>
                  <a:lnTo>
                    <a:pt x="228" y="0"/>
                  </a:lnTo>
                  <a:lnTo>
                    <a:pt x="225" y="1"/>
                  </a:lnTo>
                  <a:lnTo>
                    <a:pt x="223" y="1"/>
                  </a:lnTo>
                  <a:lnTo>
                    <a:pt x="219" y="2"/>
                  </a:lnTo>
                  <a:lnTo>
                    <a:pt x="215" y="3"/>
                  </a:lnTo>
                  <a:lnTo>
                    <a:pt x="208" y="4"/>
                  </a:lnTo>
                  <a:lnTo>
                    <a:pt x="203" y="5"/>
                  </a:lnTo>
                  <a:lnTo>
                    <a:pt x="199" y="6"/>
                  </a:lnTo>
                  <a:lnTo>
                    <a:pt x="191" y="8"/>
                  </a:lnTo>
                  <a:lnTo>
                    <a:pt x="183" y="10"/>
                  </a:lnTo>
                  <a:lnTo>
                    <a:pt x="175" y="12"/>
                  </a:lnTo>
                  <a:lnTo>
                    <a:pt x="165" y="13"/>
                  </a:lnTo>
                  <a:lnTo>
                    <a:pt x="156" y="15"/>
                  </a:lnTo>
                  <a:lnTo>
                    <a:pt x="148" y="18"/>
                  </a:lnTo>
                  <a:lnTo>
                    <a:pt x="136" y="21"/>
                  </a:lnTo>
                  <a:lnTo>
                    <a:pt x="128" y="22"/>
                  </a:lnTo>
                  <a:lnTo>
                    <a:pt x="124" y="23"/>
                  </a:lnTo>
                  <a:lnTo>
                    <a:pt x="119" y="23"/>
                  </a:lnTo>
                  <a:lnTo>
                    <a:pt x="116" y="26"/>
                  </a:lnTo>
                  <a:lnTo>
                    <a:pt x="111" y="26"/>
                  </a:lnTo>
                  <a:lnTo>
                    <a:pt x="107" y="29"/>
                  </a:lnTo>
                  <a:lnTo>
                    <a:pt x="104" y="29"/>
                  </a:lnTo>
                  <a:lnTo>
                    <a:pt x="99" y="31"/>
                  </a:lnTo>
                  <a:lnTo>
                    <a:pt x="96" y="32"/>
                  </a:lnTo>
                  <a:lnTo>
                    <a:pt x="91" y="33"/>
                  </a:lnTo>
                  <a:lnTo>
                    <a:pt x="87" y="34"/>
                  </a:lnTo>
                  <a:lnTo>
                    <a:pt x="83" y="34"/>
                  </a:lnTo>
                  <a:lnTo>
                    <a:pt x="77" y="36"/>
                  </a:lnTo>
                  <a:lnTo>
                    <a:pt x="75" y="37"/>
                  </a:lnTo>
                  <a:lnTo>
                    <a:pt x="72" y="38"/>
                  </a:lnTo>
                  <a:lnTo>
                    <a:pt x="67" y="39"/>
                  </a:lnTo>
                  <a:lnTo>
                    <a:pt x="60" y="41"/>
                  </a:lnTo>
                  <a:lnTo>
                    <a:pt x="57" y="41"/>
                  </a:lnTo>
                  <a:lnTo>
                    <a:pt x="53" y="44"/>
                  </a:lnTo>
                  <a:lnTo>
                    <a:pt x="51" y="44"/>
                  </a:lnTo>
                  <a:lnTo>
                    <a:pt x="45" y="47"/>
                  </a:lnTo>
                  <a:lnTo>
                    <a:pt x="43" y="48"/>
                  </a:lnTo>
                  <a:lnTo>
                    <a:pt x="37" y="49"/>
                  </a:lnTo>
                  <a:lnTo>
                    <a:pt x="33" y="49"/>
                  </a:lnTo>
                  <a:lnTo>
                    <a:pt x="32" y="51"/>
                  </a:lnTo>
                  <a:lnTo>
                    <a:pt x="28" y="53"/>
                  </a:lnTo>
                  <a:lnTo>
                    <a:pt x="23" y="53"/>
                  </a:lnTo>
                  <a:lnTo>
                    <a:pt x="20" y="55"/>
                  </a:lnTo>
                  <a:lnTo>
                    <a:pt x="16" y="57"/>
                  </a:lnTo>
                  <a:lnTo>
                    <a:pt x="9" y="58"/>
                  </a:lnTo>
                  <a:lnTo>
                    <a:pt x="8" y="59"/>
                  </a:lnTo>
                  <a:lnTo>
                    <a:pt x="7" y="60"/>
                  </a:lnTo>
                  <a:lnTo>
                    <a:pt x="0" y="61"/>
                  </a:lnTo>
                </a:path>
              </a:pathLst>
            </a:custGeom>
            <a:noFill/>
            <a:ln w="12700" cap="rnd">
              <a:solidFill>
                <a:srgbClr val="2F8080"/>
              </a:solidFill>
              <a:round/>
              <a:headEnd/>
              <a:tailEnd/>
            </a:ln>
          </p:spPr>
          <p:txBody>
            <a:bodyPr>
              <a:prstTxWarp prst="textNoShape">
                <a:avLst/>
              </a:prstTxWarp>
            </a:bodyPr>
            <a:lstStyle/>
            <a:p>
              <a:endParaRPr lang="en-US"/>
            </a:p>
          </p:txBody>
        </p:sp>
        <p:sp>
          <p:nvSpPr>
            <p:cNvPr id="25853" name="Freeform 290"/>
            <p:cNvSpPr>
              <a:spLocks/>
            </p:cNvSpPr>
            <p:nvPr/>
          </p:nvSpPr>
          <p:spPr bwMode="auto">
            <a:xfrm>
              <a:off x="4768" y="2954"/>
              <a:ext cx="286" cy="53"/>
            </a:xfrm>
            <a:custGeom>
              <a:avLst/>
              <a:gdLst>
                <a:gd name="T0" fmla="*/ 285 w 286"/>
                <a:gd name="T1" fmla="*/ 0 h 53"/>
                <a:gd name="T2" fmla="*/ 282 w 286"/>
                <a:gd name="T3" fmla="*/ 0 h 53"/>
                <a:gd name="T4" fmla="*/ 278 w 286"/>
                <a:gd name="T5" fmla="*/ 1 h 53"/>
                <a:gd name="T6" fmla="*/ 276 w 286"/>
                <a:gd name="T7" fmla="*/ 1 h 53"/>
                <a:gd name="T8" fmla="*/ 272 w 286"/>
                <a:gd name="T9" fmla="*/ 3 h 53"/>
                <a:gd name="T10" fmla="*/ 264 w 286"/>
                <a:gd name="T11" fmla="*/ 4 h 53"/>
                <a:gd name="T12" fmla="*/ 258 w 286"/>
                <a:gd name="T13" fmla="*/ 6 h 53"/>
                <a:gd name="T14" fmla="*/ 249 w 286"/>
                <a:gd name="T15" fmla="*/ 7 h 53"/>
                <a:gd name="T16" fmla="*/ 238 w 286"/>
                <a:gd name="T17" fmla="*/ 9 h 53"/>
                <a:gd name="T18" fmla="*/ 232 w 286"/>
                <a:gd name="T19" fmla="*/ 10 h 53"/>
                <a:gd name="T20" fmla="*/ 224 w 286"/>
                <a:gd name="T21" fmla="*/ 13 h 53"/>
                <a:gd name="T22" fmla="*/ 216 w 286"/>
                <a:gd name="T23" fmla="*/ 14 h 53"/>
                <a:gd name="T24" fmla="*/ 208 w 286"/>
                <a:gd name="T25" fmla="*/ 17 h 53"/>
                <a:gd name="T26" fmla="*/ 198 w 286"/>
                <a:gd name="T27" fmla="*/ 17 h 53"/>
                <a:gd name="T28" fmla="*/ 192 w 286"/>
                <a:gd name="T29" fmla="*/ 20 h 53"/>
                <a:gd name="T30" fmla="*/ 186 w 286"/>
                <a:gd name="T31" fmla="*/ 20 h 53"/>
                <a:gd name="T32" fmla="*/ 181 w 286"/>
                <a:gd name="T33" fmla="*/ 20 h 53"/>
                <a:gd name="T34" fmla="*/ 178 w 286"/>
                <a:gd name="T35" fmla="*/ 21 h 53"/>
                <a:gd name="T36" fmla="*/ 176 w 286"/>
                <a:gd name="T37" fmla="*/ 21 h 53"/>
                <a:gd name="T38" fmla="*/ 172 w 286"/>
                <a:gd name="T39" fmla="*/ 23 h 53"/>
                <a:gd name="T40" fmla="*/ 168 w 286"/>
                <a:gd name="T41" fmla="*/ 23 h 53"/>
                <a:gd name="T42" fmla="*/ 164 w 286"/>
                <a:gd name="T43" fmla="*/ 24 h 53"/>
                <a:gd name="T44" fmla="*/ 158 w 286"/>
                <a:gd name="T45" fmla="*/ 24 h 53"/>
                <a:gd name="T46" fmla="*/ 154 w 286"/>
                <a:gd name="T47" fmla="*/ 25 h 53"/>
                <a:gd name="T48" fmla="*/ 145 w 286"/>
                <a:gd name="T49" fmla="*/ 27 h 53"/>
                <a:gd name="T50" fmla="*/ 141 w 286"/>
                <a:gd name="T51" fmla="*/ 28 h 53"/>
                <a:gd name="T52" fmla="*/ 135 w 286"/>
                <a:gd name="T53" fmla="*/ 29 h 53"/>
                <a:gd name="T54" fmla="*/ 128 w 286"/>
                <a:gd name="T55" fmla="*/ 31 h 53"/>
                <a:gd name="T56" fmla="*/ 119 w 286"/>
                <a:gd name="T57" fmla="*/ 32 h 53"/>
                <a:gd name="T58" fmla="*/ 115 w 286"/>
                <a:gd name="T59" fmla="*/ 32 h 53"/>
                <a:gd name="T60" fmla="*/ 105 w 286"/>
                <a:gd name="T61" fmla="*/ 35 h 53"/>
                <a:gd name="T62" fmla="*/ 97 w 286"/>
                <a:gd name="T63" fmla="*/ 36 h 53"/>
                <a:gd name="T64" fmla="*/ 88 w 286"/>
                <a:gd name="T65" fmla="*/ 37 h 53"/>
                <a:gd name="T66" fmla="*/ 80 w 286"/>
                <a:gd name="T67" fmla="*/ 38 h 53"/>
                <a:gd name="T68" fmla="*/ 76 w 286"/>
                <a:gd name="T69" fmla="*/ 40 h 53"/>
                <a:gd name="T70" fmla="*/ 69 w 286"/>
                <a:gd name="T71" fmla="*/ 41 h 53"/>
                <a:gd name="T72" fmla="*/ 61 w 286"/>
                <a:gd name="T73" fmla="*/ 41 h 53"/>
                <a:gd name="T74" fmla="*/ 55 w 286"/>
                <a:gd name="T75" fmla="*/ 43 h 53"/>
                <a:gd name="T76" fmla="*/ 47 w 286"/>
                <a:gd name="T77" fmla="*/ 44 h 53"/>
                <a:gd name="T78" fmla="*/ 37 w 286"/>
                <a:gd name="T79" fmla="*/ 44 h 53"/>
                <a:gd name="T80" fmla="*/ 33 w 286"/>
                <a:gd name="T81" fmla="*/ 47 h 53"/>
                <a:gd name="T82" fmla="*/ 27 w 286"/>
                <a:gd name="T83" fmla="*/ 47 h 53"/>
                <a:gd name="T84" fmla="*/ 21 w 286"/>
                <a:gd name="T85" fmla="*/ 48 h 53"/>
                <a:gd name="T86" fmla="*/ 16 w 286"/>
                <a:gd name="T87" fmla="*/ 49 h 53"/>
                <a:gd name="T88" fmla="*/ 13 w 286"/>
                <a:gd name="T89" fmla="*/ 49 h 53"/>
                <a:gd name="T90" fmla="*/ 8 w 286"/>
                <a:gd name="T91" fmla="*/ 51 h 53"/>
                <a:gd name="T92" fmla="*/ 7 w 286"/>
                <a:gd name="T93" fmla="*/ 51 h 53"/>
                <a:gd name="T94" fmla="*/ 3 w 286"/>
                <a:gd name="T95" fmla="*/ 51 h 53"/>
                <a:gd name="T96" fmla="*/ 0 w 286"/>
                <a:gd name="T97" fmla="*/ 52 h 5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6"/>
                <a:gd name="T148" fmla="*/ 0 h 53"/>
                <a:gd name="T149" fmla="*/ 286 w 286"/>
                <a:gd name="T150" fmla="*/ 53 h 5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6" h="53">
                  <a:moveTo>
                    <a:pt x="285" y="0"/>
                  </a:moveTo>
                  <a:lnTo>
                    <a:pt x="282" y="0"/>
                  </a:lnTo>
                  <a:lnTo>
                    <a:pt x="278" y="1"/>
                  </a:lnTo>
                  <a:lnTo>
                    <a:pt x="276" y="1"/>
                  </a:lnTo>
                  <a:lnTo>
                    <a:pt x="272" y="3"/>
                  </a:lnTo>
                  <a:lnTo>
                    <a:pt x="264" y="4"/>
                  </a:lnTo>
                  <a:lnTo>
                    <a:pt x="258" y="6"/>
                  </a:lnTo>
                  <a:lnTo>
                    <a:pt x="249" y="7"/>
                  </a:lnTo>
                  <a:lnTo>
                    <a:pt x="238" y="9"/>
                  </a:lnTo>
                  <a:lnTo>
                    <a:pt x="232" y="10"/>
                  </a:lnTo>
                  <a:lnTo>
                    <a:pt x="224" y="13"/>
                  </a:lnTo>
                  <a:lnTo>
                    <a:pt x="216" y="14"/>
                  </a:lnTo>
                  <a:lnTo>
                    <a:pt x="208" y="17"/>
                  </a:lnTo>
                  <a:lnTo>
                    <a:pt x="198" y="17"/>
                  </a:lnTo>
                  <a:lnTo>
                    <a:pt x="192" y="20"/>
                  </a:lnTo>
                  <a:lnTo>
                    <a:pt x="186" y="20"/>
                  </a:lnTo>
                  <a:lnTo>
                    <a:pt x="181" y="20"/>
                  </a:lnTo>
                  <a:lnTo>
                    <a:pt x="178" y="21"/>
                  </a:lnTo>
                  <a:lnTo>
                    <a:pt x="176" y="21"/>
                  </a:lnTo>
                  <a:lnTo>
                    <a:pt x="172" y="23"/>
                  </a:lnTo>
                  <a:lnTo>
                    <a:pt x="168" y="23"/>
                  </a:lnTo>
                  <a:lnTo>
                    <a:pt x="164" y="24"/>
                  </a:lnTo>
                  <a:lnTo>
                    <a:pt x="158" y="24"/>
                  </a:lnTo>
                  <a:lnTo>
                    <a:pt x="154" y="25"/>
                  </a:lnTo>
                  <a:lnTo>
                    <a:pt x="145" y="27"/>
                  </a:lnTo>
                  <a:lnTo>
                    <a:pt x="141" y="28"/>
                  </a:lnTo>
                  <a:lnTo>
                    <a:pt x="135" y="29"/>
                  </a:lnTo>
                  <a:lnTo>
                    <a:pt x="128" y="31"/>
                  </a:lnTo>
                  <a:lnTo>
                    <a:pt x="119" y="32"/>
                  </a:lnTo>
                  <a:lnTo>
                    <a:pt x="115" y="32"/>
                  </a:lnTo>
                  <a:lnTo>
                    <a:pt x="105" y="35"/>
                  </a:lnTo>
                  <a:lnTo>
                    <a:pt x="97" y="36"/>
                  </a:lnTo>
                  <a:lnTo>
                    <a:pt x="88" y="37"/>
                  </a:lnTo>
                  <a:lnTo>
                    <a:pt x="80" y="38"/>
                  </a:lnTo>
                  <a:lnTo>
                    <a:pt x="76" y="40"/>
                  </a:lnTo>
                  <a:lnTo>
                    <a:pt x="69" y="41"/>
                  </a:lnTo>
                  <a:lnTo>
                    <a:pt x="61" y="41"/>
                  </a:lnTo>
                  <a:lnTo>
                    <a:pt x="55" y="43"/>
                  </a:lnTo>
                  <a:lnTo>
                    <a:pt x="47" y="44"/>
                  </a:lnTo>
                  <a:lnTo>
                    <a:pt x="37" y="44"/>
                  </a:lnTo>
                  <a:lnTo>
                    <a:pt x="33" y="47"/>
                  </a:lnTo>
                  <a:lnTo>
                    <a:pt x="27" y="47"/>
                  </a:lnTo>
                  <a:lnTo>
                    <a:pt x="21" y="48"/>
                  </a:lnTo>
                  <a:lnTo>
                    <a:pt x="16" y="49"/>
                  </a:lnTo>
                  <a:lnTo>
                    <a:pt x="13" y="49"/>
                  </a:lnTo>
                  <a:lnTo>
                    <a:pt x="8" y="51"/>
                  </a:lnTo>
                  <a:lnTo>
                    <a:pt x="7" y="51"/>
                  </a:lnTo>
                  <a:lnTo>
                    <a:pt x="3" y="51"/>
                  </a:lnTo>
                  <a:lnTo>
                    <a:pt x="0" y="52"/>
                  </a:lnTo>
                </a:path>
              </a:pathLst>
            </a:custGeom>
            <a:noFill/>
            <a:ln w="12700" cap="rnd">
              <a:solidFill>
                <a:srgbClr val="2F8080"/>
              </a:solidFill>
              <a:round/>
              <a:headEnd/>
              <a:tailEnd/>
            </a:ln>
          </p:spPr>
          <p:txBody>
            <a:bodyPr>
              <a:prstTxWarp prst="textNoShape">
                <a:avLst/>
              </a:prstTxWarp>
            </a:bodyPr>
            <a:lstStyle/>
            <a:p>
              <a:endParaRPr lang="en-US"/>
            </a:p>
          </p:txBody>
        </p:sp>
        <p:sp>
          <p:nvSpPr>
            <p:cNvPr id="25854" name="Freeform 291"/>
            <p:cNvSpPr>
              <a:spLocks/>
            </p:cNvSpPr>
            <p:nvPr/>
          </p:nvSpPr>
          <p:spPr bwMode="auto">
            <a:xfrm>
              <a:off x="4311" y="3047"/>
              <a:ext cx="110" cy="12"/>
            </a:xfrm>
            <a:custGeom>
              <a:avLst/>
              <a:gdLst>
                <a:gd name="T0" fmla="*/ 0 w 110"/>
                <a:gd name="T1" fmla="*/ 11 h 12"/>
                <a:gd name="T2" fmla="*/ 5 w 110"/>
                <a:gd name="T3" fmla="*/ 10 h 12"/>
                <a:gd name="T4" fmla="*/ 11 w 110"/>
                <a:gd name="T5" fmla="*/ 9 h 12"/>
                <a:gd name="T6" fmla="*/ 13 w 110"/>
                <a:gd name="T7" fmla="*/ 9 h 12"/>
                <a:gd name="T8" fmla="*/ 23 w 110"/>
                <a:gd name="T9" fmla="*/ 8 h 12"/>
                <a:gd name="T10" fmla="*/ 27 w 110"/>
                <a:gd name="T11" fmla="*/ 8 h 12"/>
                <a:gd name="T12" fmla="*/ 37 w 110"/>
                <a:gd name="T13" fmla="*/ 7 h 12"/>
                <a:gd name="T14" fmla="*/ 40 w 110"/>
                <a:gd name="T15" fmla="*/ 6 h 12"/>
                <a:gd name="T16" fmla="*/ 45 w 110"/>
                <a:gd name="T17" fmla="*/ 6 h 12"/>
                <a:gd name="T18" fmla="*/ 53 w 110"/>
                <a:gd name="T19" fmla="*/ 5 h 12"/>
                <a:gd name="T20" fmla="*/ 58 w 110"/>
                <a:gd name="T21" fmla="*/ 6 h 12"/>
                <a:gd name="T22" fmla="*/ 69 w 110"/>
                <a:gd name="T23" fmla="*/ 4 h 12"/>
                <a:gd name="T24" fmla="*/ 78 w 110"/>
                <a:gd name="T25" fmla="*/ 3 h 12"/>
                <a:gd name="T26" fmla="*/ 90 w 110"/>
                <a:gd name="T27" fmla="*/ 2 h 12"/>
                <a:gd name="T28" fmla="*/ 98 w 110"/>
                <a:gd name="T29" fmla="*/ 1 h 12"/>
                <a:gd name="T30" fmla="*/ 104 w 110"/>
                <a:gd name="T31" fmla="*/ 1 h 12"/>
                <a:gd name="T32" fmla="*/ 109 w 110"/>
                <a:gd name="T33" fmla="*/ 0 h 12"/>
                <a:gd name="T34" fmla="*/ 98 w 110"/>
                <a:gd name="T35" fmla="*/ 1 h 12"/>
                <a:gd name="T36" fmla="*/ 94 w 110"/>
                <a:gd name="T37" fmla="*/ 2 h 12"/>
                <a:gd name="T38" fmla="*/ 88 w 110"/>
                <a:gd name="T39" fmla="*/ 2 h 12"/>
                <a:gd name="T40" fmla="*/ 77 w 110"/>
                <a:gd name="T41" fmla="*/ 3 h 12"/>
                <a:gd name="T42" fmla="*/ 65 w 110"/>
                <a:gd name="T43" fmla="*/ 5 h 12"/>
                <a:gd name="T44" fmla="*/ 56 w 110"/>
                <a:gd name="T45" fmla="*/ 6 h 12"/>
                <a:gd name="T46" fmla="*/ 45 w 110"/>
                <a:gd name="T47" fmla="*/ 7 h 12"/>
                <a:gd name="T48" fmla="*/ 40 w 110"/>
                <a:gd name="T49" fmla="*/ 7 h 12"/>
                <a:gd name="T50" fmla="*/ 35 w 110"/>
                <a:gd name="T51" fmla="*/ 8 h 12"/>
                <a:gd name="T52" fmla="*/ 29 w 110"/>
                <a:gd name="T53" fmla="*/ 9 h 12"/>
                <a:gd name="T54" fmla="*/ 23 w 110"/>
                <a:gd name="T55" fmla="*/ 9 h 12"/>
                <a:gd name="T56" fmla="*/ 16 w 110"/>
                <a:gd name="T57" fmla="*/ 9 h 12"/>
                <a:gd name="T58" fmla="*/ 11 w 110"/>
                <a:gd name="T59" fmla="*/ 10 h 12"/>
                <a:gd name="T60" fmla="*/ 5 w 110"/>
                <a:gd name="T61" fmla="*/ 11 h 12"/>
                <a:gd name="T62" fmla="*/ 0 w 110"/>
                <a:gd name="T63" fmla="*/ 11 h 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12"/>
                <a:gd name="T98" fmla="*/ 110 w 110"/>
                <a:gd name="T99" fmla="*/ 12 h 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12">
                  <a:moveTo>
                    <a:pt x="0" y="11"/>
                  </a:moveTo>
                  <a:lnTo>
                    <a:pt x="0" y="11"/>
                  </a:lnTo>
                  <a:lnTo>
                    <a:pt x="1" y="10"/>
                  </a:lnTo>
                  <a:lnTo>
                    <a:pt x="5" y="10"/>
                  </a:lnTo>
                  <a:lnTo>
                    <a:pt x="8" y="10"/>
                  </a:lnTo>
                  <a:lnTo>
                    <a:pt x="11" y="9"/>
                  </a:lnTo>
                  <a:lnTo>
                    <a:pt x="13" y="9"/>
                  </a:lnTo>
                  <a:lnTo>
                    <a:pt x="16" y="9"/>
                  </a:lnTo>
                  <a:lnTo>
                    <a:pt x="23" y="8"/>
                  </a:lnTo>
                  <a:lnTo>
                    <a:pt x="25" y="8"/>
                  </a:lnTo>
                  <a:lnTo>
                    <a:pt x="27" y="8"/>
                  </a:lnTo>
                  <a:lnTo>
                    <a:pt x="32" y="7"/>
                  </a:lnTo>
                  <a:lnTo>
                    <a:pt x="37" y="7"/>
                  </a:lnTo>
                  <a:lnTo>
                    <a:pt x="40" y="6"/>
                  </a:lnTo>
                  <a:lnTo>
                    <a:pt x="43" y="6"/>
                  </a:lnTo>
                  <a:lnTo>
                    <a:pt x="45" y="6"/>
                  </a:lnTo>
                  <a:lnTo>
                    <a:pt x="51" y="6"/>
                  </a:lnTo>
                  <a:lnTo>
                    <a:pt x="53" y="5"/>
                  </a:lnTo>
                  <a:lnTo>
                    <a:pt x="56" y="5"/>
                  </a:lnTo>
                  <a:lnTo>
                    <a:pt x="58" y="6"/>
                  </a:lnTo>
                  <a:lnTo>
                    <a:pt x="64" y="5"/>
                  </a:lnTo>
                  <a:lnTo>
                    <a:pt x="69" y="4"/>
                  </a:lnTo>
                  <a:lnTo>
                    <a:pt x="74" y="4"/>
                  </a:lnTo>
                  <a:lnTo>
                    <a:pt x="78" y="3"/>
                  </a:lnTo>
                  <a:lnTo>
                    <a:pt x="84" y="2"/>
                  </a:lnTo>
                  <a:lnTo>
                    <a:pt x="90" y="2"/>
                  </a:lnTo>
                  <a:lnTo>
                    <a:pt x="94" y="2"/>
                  </a:lnTo>
                  <a:lnTo>
                    <a:pt x="98" y="1"/>
                  </a:lnTo>
                  <a:lnTo>
                    <a:pt x="101" y="1"/>
                  </a:lnTo>
                  <a:lnTo>
                    <a:pt x="104" y="1"/>
                  </a:lnTo>
                  <a:lnTo>
                    <a:pt x="106" y="0"/>
                  </a:lnTo>
                  <a:lnTo>
                    <a:pt x="109" y="0"/>
                  </a:lnTo>
                  <a:lnTo>
                    <a:pt x="101" y="1"/>
                  </a:lnTo>
                  <a:lnTo>
                    <a:pt x="98" y="1"/>
                  </a:lnTo>
                  <a:lnTo>
                    <a:pt x="97" y="2"/>
                  </a:lnTo>
                  <a:lnTo>
                    <a:pt x="94" y="2"/>
                  </a:lnTo>
                  <a:lnTo>
                    <a:pt x="90" y="2"/>
                  </a:lnTo>
                  <a:lnTo>
                    <a:pt x="88" y="2"/>
                  </a:lnTo>
                  <a:lnTo>
                    <a:pt x="81" y="3"/>
                  </a:lnTo>
                  <a:lnTo>
                    <a:pt x="77" y="3"/>
                  </a:lnTo>
                  <a:lnTo>
                    <a:pt x="72" y="4"/>
                  </a:lnTo>
                  <a:lnTo>
                    <a:pt x="65" y="5"/>
                  </a:lnTo>
                  <a:lnTo>
                    <a:pt x="61" y="5"/>
                  </a:lnTo>
                  <a:lnTo>
                    <a:pt x="56" y="6"/>
                  </a:lnTo>
                  <a:lnTo>
                    <a:pt x="51" y="6"/>
                  </a:lnTo>
                  <a:lnTo>
                    <a:pt x="45" y="7"/>
                  </a:lnTo>
                  <a:lnTo>
                    <a:pt x="43" y="7"/>
                  </a:lnTo>
                  <a:lnTo>
                    <a:pt x="40" y="7"/>
                  </a:lnTo>
                  <a:lnTo>
                    <a:pt x="37" y="8"/>
                  </a:lnTo>
                  <a:lnTo>
                    <a:pt x="35" y="8"/>
                  </a:lnTo>
                  <a:lnTo>
                    <a:pt x="32" y="8"/>
                  </a:lnTo>
                  <a:lnTo>
                    <a:pt x="29" y="9"/>
                  </a:lnTo>
                  <a:lnTo>
                    <a:pt x="25" y="9"/>
                  </a:lnTo>
                  <a:lnTo>
                    <a:pt x="23" y="9"/>
                  </a:lnTo>
                  <a:lnTo>
                    <a:pt x="19" y="9"/>
                  </a:lnTo>
                  <a:lnTo>
                    <a:pt x="16" y="9"/>
                  </a:lnTo>
                  <a:lnTo>
                    <a:pt x="13" y="10"/>
                  </a:lnTo>
                  <a:lnTo>
                    <a:pt x="11" y="10"/>
                  </a:lnTo>
                  <a:lnTo>
                    <a:pt x="8" y="11"/>
                  </a:lnTo>
                  <a:lnTo>
                    <a:pt x="5" y="11"/>
                  </a:lnTo>
                  <a:lnTo>
                    <a:pt x="1" y="10"/>
                  </a:lnTo>
                  <a:lnTo>
                    <a:pt x="0" y="11"/>
                  </a:lnTo>
                </a:path>
              </a:pathLst>
            </a:custGeom>
            <a:solidFill>
              <a:srgbClr val="2F8080"/>
            </a:solidFill>
            <a:ln w="127000" cap="rnd">
              <a:noFill/>
              <a:round/>
              <a:headEnd/>
              <a:tailEnd/>
            </a:ln>
          </p:spPr>
          <p:txBody>
            <a:bodyPr>
              <a:prstTxWarp prst="textNoShape">
                <a:avLst/>
              </a:prstTxWarp>
            </a:bodyPr>
            <a:lstStyle/>
            <a:p>
              <a:endParaRPr lang="en-US"/>
            </a:p>
          </p:txBody>
        </p:sp>
        <p:sp>
          <p:nvSpPr>
            <p:cNvPr id="25855" name="Freeform 292"/>
            <p:cNvSpPr>
              <a:spLocks/>
            </p:cNvSpPr>
            <p:nvPr/>
          </p:nvSpPr>
          <p:spPr bwMode="auto">
            <a:xfrm>
              <a:off x="4307" y="3063"/>
              <a:ext cx="133" cy="19"/>
            </a:xfrm>
            <a:custGeom>
              <a:avLst/>
              <a:gdLst>
                <a:gd name="T0" fmla="*/ 3 w 133"/>
                <a:gd name="T1" fmla="*/ 10 h 19"/>
                <a:gd name="T2" fmla="*/ 8 w 133"/>
                <a:gd name="T3" fmla="*/ 10 h 19"/>
                <a:gd name="T4" fmla="*/ 13 w 133"/>
                <a:gd name="T5" fmla="*/ 10 h 19"/>
                <a:gd name="T6" fmla="*/ 19 w 133"/>
                <a:gd name="T7" fmla="*/ 9 h 19"/>
                <a:gd name="T8" fmla="*/ 23 w 133"/>
                <a:gd name="T9" fmla="*/ 11 h 19"/>
                <a:gd name="T10" fmla="*/ 28 w 133"/>
                <a:gd name="T11" fmla="*/ 10 h 19"/>
                <a:gd name="T12" fmla="*/ 31 w 133"/>
                <a:gd name="T13" fmla="*/ 8 h 19"/>
                <a:gd name="T14" fmla="*/ 36 w 133"/>
                <a:gd name="T15" fmla="*/ 9 h 19"/>
                <a:gd name="T16" fmla="*/ 43 w 133"/>
                <a:gd name="T17" fmla="*/ 10 h 19"/>
                <a:gd name="T18" fmla="*/ 48 w 133"/>
                <a:gd name="T19" fmla="*/ 10 h 19"/>
                <a:gd name="T20" fmla="*/ 52 w 133"/>
                <a:gd name="T21" fmla="*/ 8 h 19"/>
                <a:gd name="T22" fmla="*/ 56 w 133"/>
                <a:gd name="T23" fmla="*/ 9 h 19"/>
                <a:gd name="T24" fmla="*/ 61 w 133"/>
                <a:gd name="T25" fmla="*/ 8 h 19"/>
                <a:gd name="T26" fmla="*/ 67 w 133"/>
                <a:gd name="T27" fmla="*/ 8 h 19"/>
                <a:gd name="T28" fmla="*/ 75 w 133"/>
                <a:gd name="T29" fmla="*/ 8 h 19"/>
                <a:gd name="T30" fmla="*/ 79 w 133"/>
                <a:gd name="T31" fmla="*/ 8 h 19"/>
                <a:gd name="T32" fmla="*/ 88 w 133"/>
                <a:gd name="T33" fmla="*/ 6 h 19"/>
                <a:gd name="T34" fmla="*/ 92 w 133"/>
                <a:gd name="T35" fmla="*/ 6 h 19"/>
                <a:gd name="T36" fmla="*/ 99 w 133"/>
                <a:gd name="T37" fmla="*/ 5 h 19"/>
                <a:gd name="T38" fmla="*/ 103 w 133"/>
                <a:gd name="T39" fmla="*/ 6 h 19"/>
                <a:gd name="T40" fmla="*/ 109 w 133"/>
                <a:gd name="T41" fmla="*/ 4 h 19"/>
                <a:gd name="T42" fmla="*/ 131 w 133"/>
                <a:gd name="T43" fmla="*/ 2 h 19"/>
                <a:gd name="T44" fmla="*/ 132 w 133"/>
                <a:gd name="T45" fmla="*/ 8 h 19"/>
                <a:gd name="T46" fmla="*/ 129 w 133"/>
                <a:gd name="T47" fmla="*/ 8 h 19"/>
                <a:gd name="T48" fmla="*/ 124 w 133"/>
                <a:gd name="T49" fmla="*/ 10 h 19"/>
                <a:gd name="T50" fmla="*/ 117 w 133"/>
                <a:gd name="T51" fmla="*/ 12 h 19"/>
                <a:gd name="T52" fmla="*/ 112 w 133"/>
                <a:gd name="T53" fmla="*/ 12 h 19"/>
                <a:gd name="T54" fmla="*/ 105 w 133"/>
                <a:gd name="T55" fmla="*/ 13 h 19"/>
                <a:gd name="T56" fmla="*/ 101 w 133"/>
                <a:gd name="T57" fmla="*/ 14 h 19"/>
                <a:gd name="T58" fmla="*/ 95 w 133"/>
                <a:gd name="T59" fmla="*/ 14 h 19"/>
                <a:gd name="T60" fmla="*/ 11 w 133"/>
                <a:gd name="T61" fmla="*/ 18 h 19"/>
                <a:gd name="T62" fmla="*/ 7 w 133"/>
                <a:gd name="T63" fmla="*/ 17 h 19"/>
                <a:gd name="T64" fmla="*/ 4 w 133"/>
                <a:gd name="T65" fmla="*/ 14 h 19"/>
                <a:gd name="T66" fmla="*/ 0 w 133"/>
                <a:gd name="T67" fmla="*/ 11 h 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3"/>
                <a:gd name="T103" fmla="*/ 0 h 19"/>
                <a:gd name="T104" fmla="*/ 133 w 133"/>
                <a:gd name="T105" fmla="*/ 19 h 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3" h="19">
                  <a:moveTo>
                    <a:pt x="1" y="8"/>
                  </a:moveTo>
                  <a:lnTo>
                    <a:pt x="3" y="10"/>
                  </a:lnTo>
                  <a:lnTo>
                    <a:pt x="5" y="10"/>
                  </a:lnTo>
                  <a:lnTo>
                    <a:pt x="8" y="10"/>
                  </a:lnTo>
                  <a:lnTo>
                    <a:pt x="11" y="10"/>
                  </a:lnTo>
                  <a:lnTo>
                    <a:pt x="13" y="10"/>
                  </a:lnTo>
                  <a:lnTo>
                    <a:pt x="16" y="10"/>
                  </a:lnTo>
                  <a:lnTo>
                    <a:pt x="19" y="9"/>
                  </a:lnTo>
                  <a:lnTo>
                    <a:pt x="21" y="9"/>
                  </a:lnTo>
                  <a:lnTo>
                    <a:pt x="23" y="11"/>
                  </a:lnTo>
                  <a:lnTo>
                    <a:pt x="25" y="10"/>
                  </a:lnTo>
                  <a:lnTo>
                    <a:pt x="28" y="10"/>
                  </a:lnTo>
                  <a:lnTo>
                    <a:pt x="31" y="10"/>
                  </a:lnTo>
                  <a:lnTo>
                    <a:pt x="31" y="8"/>
                  </a:lnTo>
                  <a:lnTo>
                    <a:pt x="33" y="9"/>
                  </a:lnTo>
                  <a:lnTo>
                    <a:pt x="36" y="9"/>
                  </a:lnTo>
                  <a:lnTo>
                    <a:pt x="40" y="11"/>
                  </a:lnTo>
                  <a:lnTo>
                    <a:pt x="43" y="10"/>
                  </a:lnTo>
                  <a:lnTo>
                    <a:pt x="45" y="10"/>
                  </a:lnTo>
                  <a:lnTo>
                    <a:pt x="48" y="10"/>
                  </a:lnTo>
                  <a:lnTo>
                    <a:pt x="48" y="8"/>
                  </a:lnTo>
                  <a:lnTo>
                    <a:pt x="52" y="8"/>
                  </a:lnTo>
                  <a:lnTo>
                    <a:pt x="53" y="9"/>
                  </a:lnTo>
                  <a:lnTo>
                    <a:pt x="56" y="9"/>
                  </a:lnTo>
                  <a:lnTo>
                    <a:pt x="59" y="8"/>
                  </a:lnTo>
                  <a:lnTo>
                    <a:pt x="61" y="8"/>
                  </a:lnTo>
                  <a:lnTo>
                    <a:pt x="63" y="8"/>
                  </a:lnTo>
                  <a:lnTo>
                    <a:pt x="67" y="8"/>
                  </a:lnTo>
                  <a:lnTo>
                    <a:pt x="72" y="7"/>
                  </a:lnTo>
                  <a:lnTo>
                    <a:pt x="75" y="8"/>
                  </a:lnTo>
                  <a:lnTo>
                    <a:pt x="76" y="8"/>
                  </a:lnTo>
                  <a:lnTo>
                    <a:pt x="79" y="8"/>
                  </a:lnTo>
                  <a:lnTo>
                    <a:pt x="85" y="7"/>
                  </a:lnTo>
                  <a:lnTo>
                    <a:pt x="88" y="6"/>
                  </a:lnTo>
                  <a:lnTo>
                    <a:pt x="89" y="5"/>
                  </a:lnTo>
                  <a:lnTo>
                    <a:pt x="92" y="6"/>
                  </a:lnTo>
                  <a:lnTo>
                    <a:pt x="95" y="5"/>
                  </a:lnTo>
                  <a:lnTo>
                    <a:pt x="99" y="5"/>
                  </a:lnTo>
                  <a:lnTo>
                    <a:pt x="101" y="7"/>
                  </a:lnTo>
                  <a:lnTo>
                    <a:pt x="103" y="6"/>
                  </a:lnTo>
                  <a:lnTo>
                    <a:pt x="108" y="6"/>
                  </a:lnTo>
                  <a:lnTo>
                    <a:pt x="109" y="4"/>
                  </a:lnTo>
                  <a:lnTo>
                    <a:pt x="129" y="0"/>
                  </a:lnTo>
                  <a:lnTo>
                    <a:pt x="131" y="2"/>
                  </a:lnTo>
                  <a:lnTo>
                    <a:pt x="131" y="4"/>
                  </a:lnTo>
                  <a:lnTo>
                    <a:pt x="132" y="8"/>
                  </a:lnTo>
                  <a:lnTo>
                    <a:pt x="129" y="8"/>
                  </a:lnTo>
                  <a:lnTo>
                    <a:pt x="127" y="9"/>
                  </a:lnTo>
                  <a:lnTo>
                    <a:pt x="124" y="10"/>
                  </a:lnTo>
                  <a:lnTo>
                    <a:pt x="123" y="11"/>
                  </a:lnTo>
                  <a:lnTo>
                    <a:pt x="117" y="12"/>
                  </a:lnTo>
                  <a:lnTo>
                    <a:pt x="116" y="12"/>
                  </a:lnTo>
                  <a:lnTo>
                    <a:pt x="112" y="12"/>
                  </a:lnTo>
                  <a:lnTo>
                    <a:pt x="108" y="13"/>
                  </a:lnTo>
                  <a:lnTo>
                    <a:pt x="105" y="13"/>
                  </a:lnTo>
                  <a:lnTo>
                    <a:pt x="104" y="14"/>
                  </a:lnTo>
                  <a:lnTo>
                    <a:pt x="101" y="14"/>
                  </a:lnTo>
                  <a:lnTo>
                    <a:pt x="97" y="14"/>
                  </a:lnTo>
                  <a:lnTo>
                    <a:pt x="95" y="14"/>
                  </a:lnTo>
                  <a:lnTo>
                    <a:pt x="92" y="14"/>
                  </a:lnTo>
                  <a:lnTo>
                    <a:pt x="11" y="18"/>
                  </a:lnTo>
                  <a:lnTo>
                    <a:pt x="8" y="18"/>
                  </a:lnTo>
                  <a:lnTo>
                    <a:pt x="7" y="17"/>
                  </a:lnTo>
                  <a:lnTo>
                    <a:pt x="4" y="16"/>
                  </a:lnTo>
                  <a:lnTo>
                    <a:pt x="4" y="14"/>
                  </a:lnTo>
                  <a:lnTo>
                    <a:pt x="0" y="13"/>
                  </a:lnTo>
                  <a:lnTo>
                    <a:pt x="0" y="11"/>
                  </a:lnTo>
                  <a:lnTo>
                    <a:pt x="1" y="8"/>
                  </a:lnTo>
                </a:path>
              </a:pathLst>
            </a:custGeom>
            <a:solidFill>
              <a:srgbClr val="004D4D"/>
            </a:solidFill>
            <a:ln w="127000" cap="rnd">
              <a:noFill/>
              <a:round/>
              <a:headEnd/>
              <a:tailEnd/>
            </a:ln>
          </p:spPr>
          <p:txBody>
            <a:bodyPr>
              <a:prstTxWarp prst="textNoShape">
                <a:avLst/>
              </a:prstTxWarp>
            </a:bodyPr>
            <a:lstStyle/>
            <a:p>
              <a:endParaRPr lang="en-US"/>
            </a:p>
          </p:txBody>
        </p:sp>
        <p:sp>
          <p:nvSpPr>
            <p:cNvPr id="25856" name="Freeform 293"/>
            <p:cNvSpPr>
              <a:spLocks/>
            </p:cNvSpPr>
            <p:nvPr/>
          </p:nvSpPr>
          <p:spPr bwMode="auto">
            <a:xfrm>
              <a:off x="5343" y="2816"/>
              <a:ext cx="37" cy="97"/>
            </a:xfrm>
            <a:custGeom>
              <a:avLst/>
              <a:gdLst>
                <a:gd name="T0" fmla="*/ 0 w 37"/>
                <a:gd name="T1" fmla="*/ 8 h 97"/>
                <a:gd name="T2" fmla="*/ 4 w 37"/>
                <a:gd name="T3" fmla="*/ 2 h 97"/>
                <a:gd name="T4" fmla="*/ 5 w 37"/>
                <a:gd name="T5" fmla="*/ 2 h 97"/>
                <a:gd name="T6" fmla="*/ 8 w 37"/>
                <a:gd name="T7" fmla="*/ 2 h 97"/>
                <a:gd name="T8" fmla="*/ 9 w 37"/>
                <a:gd name="T9" fmla="*/ 1 h 97"/>
                <a:gd name="T10" fmla="*/ 12 w 37"/>
                <a:gd name="T11" fmla="*/ 1 h 97"/>
                <a:gd name="T12" fmla="*/ 15 w 37"/>
                <a:gd name="T13" fmla="*/ 1 h 97"/>
                <a:gd name="T14" fmla="*/ 17 w 37"/>
                <a:gd name="T15" fmla="*/ 0 h 97"/>
                <a:gd name="T16" fmla="*/ 17 w 37"/>
                <a:gd name="T17" fmla="*/ 2 h 97"/>
                <a:gd name="T18" fmla="*/ 19 w 37"/>
                <a:gd name="T19" fmla="*/ 2 h 97"/>
                <a:gd name="T20" fmla="*/ 23 w 37"/>
                <a:gd name="T21" fmla="*/ 3 h 97"/>
                <a:gd name="T22" fmla="*/ 23 w 37"/>
                <a:gd name="T23" fmla="*/ 5 h 97"/>
                <a:gd name="T24" fmla="*/ 27 w 37"/>
                <a:gd name="T25" fmla="*/ 7 h 97"/>
                <a:gd name="T26" fmla="*/ 27 w 37"/>
                <a:gd name="T27" fmla="*/ 10 h 97"/>
                <a:gd name="T28" fmla="*/ 28 w 37"/>
                <a:gd name="T29" fmla="*/ 13 h 97"/>
                <a:gd name="T30" fmla="*/ 29 w 37"/>
                <a:gd name="T31" fmla="*/ 19 h 97"/>
                <a:gd name="T32" fmla="*/ 32 w 37"/>
                <a:gd name="T33" fmla="*/ 25 h 97"/>
                <a:gd name="T34" fmla="*/ 35 w 37"/>
                <a:gd name="T35" fmla="*/ 33 h 97"/>
                <a:gd name="T36" fmla="*/ 33 w 37"/>
                <a:gd name="T37" fmla="*/ 42 h 97"/>
                <a:gd name="T38" fmla="*/ 36 w 37"/>
                <a:gd name="T39" fmla="*/ 48 h 97"/>
                <a:gd name="T40" fmla="*/ 36 w 37"/>
                <a:gd name="T41" fmla="*/ 57 h 97"/>
                <a:gd name="T42" fmla="*/ 35 w 37"/>
                <a:gd name="T43" fmla="*/ 67 h 97"/>
                <a:gd name="T44" fmla="*/ 32 w 37"/>
                <a:gd name="T45" fmla="*/ 76 h 97"/>
                <a:gd name="T46" fmla="*/ 28 w 37"/>
                <a:gd name="T47" fmla="*/ 86 h 97"/>
                <a:gd name="T48" fmla="*/ 28 w 37"/>
                <a:gd name="T49" fmla="*/ 88 h 97"/>
                <a:gd name="T50" fmla="*/ 25 w 37"/>
                <a:gd name="T51" fmla="*/ 90 h 97"/>
                <a:gd name="T52" fmla="*/ 24 w 37"/>
                <a:gd name="T53" fmla="*/ 91 h 97"/>
                <a:gd name="T54" fmla="*/ 24 w 37"/>
                <a:gd name="T55" fmla="*/ 93 h 97"/>
                <a:gd name="T56" fmla="*/ 23 w 37"/>
                <a:gd name="T57" fmla="*/ 94 h 97"/>
                <a:gd name="T58" fmla="*/ 24 w 37"/>
                <a:gd name="T59" fmla="*/ 95 h 97"/>
                <a:gd name="T60" fmla="*/ 21 w 37"/>
                <a:gd name="T61" fmla="*/ 96 h 97"/>
                <a:gd name="T62" fmla="*/ 19 w 37"/>
                <a:gd name="T63" fmla="*/ 96 h 97"/>
                <a:gd name="T64" fmla="*/ 17 w 37"/>
                <a:gd name="T65" fmla="*/ 95 h 97"/>
                <a:gd name="T66" fmla="*/ 17 w 37"/>
                <a:gd name="T67" fmla="*/ 94 h 97"/>
                <a:gd name="T68" fmla="*/ 19 w 37"/>
                <a:gd name="T69" fmla="*/ 91 h 97"/>
                <a:gd name="T70" fmla="*/ 19 w 37"/>
                <a:gd name="T71" fmla="*/ 89 h 97"/>
                <a:gd name="T72" fmla="*/ 17 w 37"/>
                <a:gd name="T73" fmla="*/ 86 h 97"/>
                <a:gd name="T74" fmla="*/ 20 w 37"/>
                <a:gd name="T75" fmla="*/ 82 h 97"/>
                <a:gd name="T76" fmla="*/ 20 w 37"/>
                <a:gd name="T77" fmla="*/ 79 h 97"/>
                <a:gd name="T78" fmla="*/ 19 w 37"/>
                <a:gd name="T79" fmla="*/ 76 h 97"/>
                <a:gd name="T80" fmla="*/ 17 w 37"/>
                <a:gd name="T81" fmla="*/ 73 h 97"/>
                <a:gd name="T82" fmla="*/ 20 w 37"/>
                <a:gd name="T83" fmla="*/ 72 h 97"/>
                <a:gd name="T84" fmla="*/ 20 w 37"/>
                <a:gd name="T85" fmla="*/ 70 h 97"/>
                <a:gd name="T86" fmla="*/ 21 w 37"/>
                <a:gd name="T87" fmla="*/ 67 h 97"/>
                <a:gd name="T88" fmla="*/ 24 w 37"/>
                <a:gd name="T89" fmla="*/ 67 h 97"/>
                <a:gd name="T90" fmla="*/ 24 w 37"/>
                <a:gd name="T91" fmla="*/ 65 h 97"/>
                <a:gd name="T92" fmla="*/ 19 w 37"/>
                <a:gd name="T93" fmla="*/ 66 h 97"/>
                <a:gd name="T94" fmla="*/ 16 w 37"/>
                <a:gd name="T95" fmla="*/ 37 h 97"/>
                <a:gd name="T96" fmla="*/ 20 w 37"/>
                <a:gd name="T97" fmla="*/ 36 h 97"/>
                <a:gd name="T98" fmla="*/ 19 w 37"/>
                <a:gd name="T99" fmla="*/ 29 h 97"/>
                <a:gd name="T100" fmla="*/ 15 w 37"/>
                <a:gd name="T101" fmla="*/ 32 h 97"/>
                <a:gd name="T102" fmla="*/ 9 w 37"/>
                <a:gd name="T103" fmla="*/ 14 h 97"/>
                <a:gd name="T104" fmla="*/ 12 w 37"/>
                <a:gd name="T105" fmla="*/ 10 h 97"/>
                <a:gd name="T106" fmla="*/ 9 w 37"/>
                <a:gd name="T107" fmla="*/ 8 h 97"/>
                <a:gd name="T108" fmla="*/ 0 w 37"/>
                <a:gd name="T109" fmla="*/ 8 h 9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7"/>
                <a:gd name="T166" fmla="*/ 0 h 97"/>
                <a:gd name="T167" fmla="*/ 37 w 37"/>
                <a:gd name="T168" fmla="*/ 97 h 9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7" h="97">
                  <a:moveTo>
                    <a:pt x="0" y="8"/>
                  </a:moveTo>
                  <a:lnTo>
                    <a:pt x="4" y="2"/>
                  </a:lnTo>
                  <a:lnTo>
                    <a:pt x="5" y="2"/>
                  </a:lnTo>
                  <a:lnTo>
                    <a:pt x="8" y="2"/>
                  </a:lnTo>
                  <a:lnTo>
                    <a:pt x="9" y="1"/>
                  </a:lnTo>
                  <a:lnTo>
                    <a:pt x="12" y="1"/>
                  </a:lnTo>
                  <a:lnTo>
                    <a:pt x="15" y="1"/>
                  </a:lnTo>
                  <a:lnTo>
                    <a:pt x="17" y="0"/>
                  </a:lnTo>
                  <a:lnTo>
                    <a:pt x="17" y="2"/>
                  </a:lnTo>
                  <a:lnTo>
                    <a:pt x="19" y="2"/>
                  </a:lnTo>
                  <a:lnTo>
                    <a:pt x="23" y="3"/>
                  </a:lnTo>
                  <a:lnTo>
                    <a:pt x="23" y="5"/>
                  </a:lnTo>
                  <a:lnTo>
                    <a:pt x="27" y="7"/>
                  </a:lnTo>
                  <a:lnTo>
                    <a:pt x="27" y="10"/>
                  </a:lnTo>
                  <a:lnTo>
                    <a:pt x="28" y="13"/>
                  </a:lnTo>
                  <a:lnTo>
                    <a:pt x="29" y="19"/>
                  </a:lnTo>
                  <a:lnTo>
                    <a:pt x="32" y="25"/>
                  </a:lnTo>
                  <a:lnTo>
                    <a:pt x="35" y="33"/>
                  </a:lnTo>
                  <a:lnTo>
                    <a:pt x="33" y="42"/>
                  </a:lnTo>
                  <a:lnTo>
                    <a:pt x="36" y="48"/>
                  </a:lnTo>
                  <a:lnTo>
                    <a:pt x="36" y="57"/>
                  </a:lnTo>
                  <a:lnTo>
                    <a:pt x="35" y="67"/>
                  </a:lnTo>
                  <a:lnTo>
                    <a:pt x="32" y="76"/>
                  </a:lnTo>
                  <a:lnTo>
                    <a:pt x="28" y="86"/>
                  </a:lnTo>
                  <a:lnTo>
                    <a:pt x="28" y="88"/>
                  </a:lnTo>
                  <a:lnTo>
                    <a:pt x="25" y="90"/>
                  </a:lnTo>
                  <a:lnTo>
                    <a:pt x="24" y="91"/>
                  </a:lnTo>
                  <a:lnTo>
                    <a:pt x="24" y="93"/>
                  </a:lnTo>
                  <a:lnTo>
                    <a:pt x="23" y="94"/>
                  </a:lnTo>
                  <a:lnTo>
                    <a:pt x="24" y="95"/>
                  </a:lnTo>
                  <a:lnTo>
                    <a:pt x="21" y="96"/>
                  </a:lnTo>
                  <a:lnTo>
                    <a:pt x="19" y="96"/>
                  </a:lnTo>
                  <a:lnTo>
                    <a:pt x="17" y="95"/>
                  </a:lnTo>
                  <a:lnTo>
                    <a:pt x="17" y="94"/>
                  </a:lnTo>
                  <a:lnTo>
                    <a:pt x="19" y="91"/>
                  </a:lnTo>
                  <a:lnTo>
                    <a:pt x="19" y="89"/>
                  </a:lnTo>
                  <a:lnTo>
                    <a:pt x="17" y="86"/>
                  </a:lnTo>
                  <a:lnTo>
                    <a:pt x="20" y="82"/>
                  </a:lnTo>
                  <a:lnTo>
                    <a:pt x="20" y="79"/>
                  </a:lnTo>
                  <a:lnTo>
                    <a:pt x="19" y="76"/>
                  </a:lnTo>
                  <a:lnTo>
                    <a:pt x="17" y="73"/>
                  </a:lnTo>
                  <a:lnTo>
                    <a:pt x="20" y="72"/>
                  </a:lnTo>
                  <a:lnTo>
                    <a:pt x="20" y="70"/>
                  </a:lnTo>
                  <a:lnTo>
                    <a:pt x="21" y="67"/>
                  </a:lnTo>
                  <a:lnTo>
                    <a:pt x="24" y="67"/>
                  </a:lnTo>
                  <a:lnTo>
                    <a:pt x="24" y="65"/>
                  </a:lnTo>
                  <a:lnTo>
                    <a:pt x="19" y="66"/>
                  </a:lnTo>
                  <a:lnTo>
                    <a:pt x="16" y="37"/>
                  </a:lnTo>
                  <a:lnTo>
                    <a:pt x="20" y="36"/>
                  </a:lnTo>
                  <a:lnTo>
                    <a:pt x="19" y="29"/>
                  </a:lnTo>
                  <a:lnTo>
                    <a:pt x="15" y="32"/>
                  </a:lnTo>
                  <a:lnTo>
                    <a:pt x="9" y="14"/>
                  </a:lnTo>
                  <a:lnTo>
                    <a:pt x="12" y="10"/>
                  </a:lnTo>
                  <a:lnTo>
                    <a:pt x="9" y="8"/>
                  </a:lnTo>
                  <a:lnTo>
                    <a:pt x="0" y="8"/>
                  </a:lnTo>
                </a:path>
              </a:pathLst>
            </a:custGeom>
            <a:solidFill>
              <a:srgbClr val="003333"/>
            </a:solidFill>
            <a:ln w="127000" cap="rnd">
              <a:noFill/>
              <a:round/>
              <a:headEnd/>
              <a:tailEnd/>
            </a:ln>
          </p:spPr>
          <p:txBody>
            <a:bodyPr>
              <a:prstTxWarp prst="textNoShape">
                <a:avLst/>
              </a:prstTxWarp>
            </a:bodyPr>
            <a:lstStyle/>
            <a:p>
              <a:endParaRPr lang="en-US"/>
            </a:p>
          </p:txBody>
        </p:sp>
        <p:sp>
          <p:nvSpPr>
            <p:cNvPr id="25857" name="Freeform 294"/>
            <p:cNvSpPr>
              <a:spLocks/>
            </p:cNvSpPr>
            <p:nvPr/>
          </p:nvSpPr>
          <p:spPr bwMode="auto">
            <a:xfrm>
              <a:off x="5037" y="2919"/>
              <a:ext cx="7" cy="2"/>
            </a:xfrm>
            <a:custGeom>
              <a:avLst/>
              <a:gdLst>
                <a:gd name="T0" fmla="*/ 0 w 7"/>
                <a:gd name="T1" fmla="*/ 1 h 2"/>
                <a:gd name="T2" fmla="*/ 0 w 7"/>
                <a:gd name="T3" fmla="*/ 1 h 2"/>
                <a:gd name="T4" fmla="*/ 2 w 7"/>
                <a:gd name="T5" fmla="*/ 1 h 2"/>
                <a:gd name="T6" fmla="*/ 2 w 7"/>
                <a:gd name="T7" fmla="*/ 1 h 2"/>
                <a:gd name="T8" fmla="*/ 3 w 7"/>
                <a:gd name="T9" fmla="*/ 0 h 2"/>
                <a:gd name="T10" fmla="*/ 3 w 7"/>
                <a:gd name="T11" fmla="*/ 0 h 2"/>
                <a:gd name="T12" fmla="*/ 5 w 7"/>
                <a:gd name="T13" fmla="*/ 0 h 2"/>
                <a:gd name="T14" fmla="*/ 5 w 7"/>
                <a:gd name="T15" fmla="*/ 0 h 2"/>
                <a:gd name="T16" fmla="*/ 6 w 7"/>
                <a:gd name="T17" fmla="*/ 0 h 2"/>
                <a:gd name="T18" fmla="*/ 5 w 7"/>
                <a:gd name="T19" fmla="*/ 0 h 2"/>
                <a:gd name="T20" fmla="*/ 5 w 7"/>
                <a:gd name="T21" fmla="*/ 0 h 2"/>
                <a:gd name="T22" fmla="*/ 3 w 7"/>
                <a:gd name="T23" fmla="*/ 0 h 2"/>
                <a:gd name="T24" fmla="*/ 3 w 7"/>
                <a:gd name="T25" fmla="*/ 0 h 2"/>
                <a:gd name="T26" fmla="*/ 2 w 7"/>
                <a:gd name="T27" fmla="*/ 1 h 2"/>
                <a:gd name="T28" fmla="*/ 0 w 7"/>
                <a:gd name="T29" fmla="*/ 1 h 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
                <a:gd name="T46" fmla="*/ 0 h 2"/>
                <a:gd name="T47" fmla="*/ 7 w 7"/>
                <a:gd name="T48" fmla="*/ 2 h 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 h="2">
                  <a:moveTo>
                    <a:pt x="0" y="1"/>
                  </a:moveTo>
                  <a:lnTo>
                    <a:pt x="0" y="1"/>
                  </a:lnTo>
                  <a:lnTo>
                    <a:pt x="2" y="1"/>
                  </a:lnTo>
                  <a:lnTo>
                    <a:pt x="3" y="0"/>
                  </a:lnTo>
                  <a:lnTo>
                    <a:pt x="5" y="0"/>
                  </a:lnTo>
                  <a:lnTo>
                    <a:pt x="6" y="0"/>
                  </a:lnTo>
                  <a:lnTo>
                    <a:pt x="5" y="0"/>
                  </a:lnTo>
                  <a:lnTo>
                    <a:pt x="3" y="0"/>
                  </a:lnTo>
                  <a:lnTo>
                    <a:pt x="2" y="1"/>
                  </a:lnTo>
                  <a:lnTo>
                    <a:pt x="0" y="1"/>
                  </a:lnTo>
                </a:path>
              </a:pathLst>
            </a:custGeom>
            <a:solidFill>
              <a:srgbClr val="000000"/>
            </a:solidFill>
            <a:ln w="127000" cap="rnd">
              <a:noFill/>
              <a:round/>
              <a:headEnd/>
              <a:tailEnd/>
            </a:ln>
          </p:spPr>
          <p:txBody>
            <a:bodyPr>
              <a:prstTxWarp prst="textNoShape">
                <a:avLst/>
              </a:prstTxWarp>
            </a:bodyPr>
            <a:lstStyle/>
            <a:p>
              <a:endParaRPr lang="en-US"/>
            </a:p>
          </p:txBody>
        </p:sp>
        <p:sp>
          <p:nvSpPr>
            <p:cNvPr id="25858" name="Freeform 295"/>
            <p:cNvSpPr>
              <a:spLocks/>
            </p:cNvSpPr>
            <p:nvPr/>
          </p:nvSpPr>
          <p:spPr bwMode="auto">
            <a:xfrm>
              <a:off x="5045" y="2938"/>
              <a:ext cx="16" cy="7"/>
            </a:xfrm>
            <a:custGeom>
              <a:avLst/>
              <a:gdLst>
                <a:gd name="T0" fmla="*/ 1 w 16"/>
                <a:gd name="T1" fmla="*/ 1 h 7"/>
                <a:gd name="T2" fmla="*/ 1 w 16"/>
                <a:gd name="T3" fmla="*/ 1 h 7"/>
                <a:gd name="T4" fmla="*/ 0 w 16"/>
                <a:gd name="T5" fmla="*/ 0 h 7"/>
                <a:gd name="T6" fmla="*/ 1 w 16"/>
                <a:gd name="T7" fmla="*/ 0 h 7"/>
                <a:gd name="T8" fmla="*/ 4 w 16"/>
                <a:gd name="T9" fmla="*/ 0 h 7"/>
                <a:gd name="T10" fmla="*/ 7 w 16"/>
                <a:gd name="T11" fmla="*/ 1 h 7"/>
                <a:gd name="T12" fmla="*/ 7 w 16"/>
                <a:gd name="T13" fmla="*/ 2 h 7"/>
                <a:gd name="T14" fmla="*/ 8 w 16"/>
                <a:gd name="T15" fmla="*/ 3 h 7"/>
                <a:gd name="T16" fmla="*/ 8 w 16"/>
                <a:gd name="T17" fmla="*/ 4 h 7"/>
                <a:gd name="T18" fmla="*/ 10 w 16"/>
                <a:gd name="T19" fmla="*/ 4 h 7"/>
                <a:gd name="T20" fmla="*/ 14 w 16"/>
                <a:gd name="T21" fmla="*/ 5 h 7"/>
                <a:gd name="T22" fmla="*/ 15 w 16"/>
                <a:gd name="T23" fmla="*/ 5 h 7"/>
                <a:gd name="T24" fmla="*/ 14 w 16"/>
                <a:gd name="T25" fmla="*/ 5 h 7"/>
                <a:gd name="T26" fmla="*/ 11 w 16"/>
                <a:gd name="T27" fmla="*/ 5 h 7"/>
                <a:gd name="T28" fmla="*/ 10 w 16"/>
                <a:gd name="T29" fmla="*/ 6 h 7"/>
                <a:gd name="T30" fmla="*/ 8 w 16"/>
                <a:gd name="T31" fmla="*/ 5 h 7"/>
                <a:gd name="T32" fmla="*/ 3 w 16"/>
                <a:gd name="T33" fmla="*/ 5 h 7"/>
                <a:gd name="T34" fmla="*/ 3 w 16"/>
                <a:gd name="T35" fmla="*/ 3 h 7"/>
                <a:gd name="T36" fmla="*/ 1 w 16"/>
                <a:gd name="T37" fmla="*/ 1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
                <a:gd name="T58" fmla="*/ 0 h 7"/>
                <a:gd name="T59" fmla="*/ 16 w 16"/>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 h="7">
                  <a:moveTo>
                    <a:pt x="1" y="1"/>
                  </a:moveTo>
                  <a:lnTo>
                    <a:pt x="1" y="1"/>
                  </a:lnTo>
                  <a:lnTo>
                    <a:pt x="0" y="0"/>
                  </a:lnTo>
                  <a:lnTo>
                    <a:pt x="1" y="0"/>
                  </a:lnTo>
                  <a:lnTo>
                    <a:pt x="4" y="0"/>
                  </a:lnTo>
                  <a:lnTo>
                    <a:pt x="7" y="1"/>
                  </a:lnTo>
                  <a:lnTo>
                    <a:pt x="7" y="2"/>
                  </a:lnTo>
                  <a:lnTo>
                    <a:pt x="8" y="3"/>
                  </a:lnTo>
                  <a:lnTo>
                    <a:pt x="8" y="4"/>
                  </a:lnTo>
                  <a:lnTo>
                    <a:pt x="10" y="4"/>
                  </a:lnTo>
                  <a:lnTo>
                    <a:pt x="14" y="5"/>
                  </a:lnTo>
                  <a:lnTo>
                    <a:pt x="15" y="5"/>
                  </a:lnTo>
                  <a:lnTo>
                    <a:pt x="14" y="5"/>
                  </a:lnTo>
                  <a:lnTo>
                    <a:pt x="11" y="5"/>
                  </a:lnTo>
                  <a:lnTo>
                    <a:pt x="10" y="6"/>
                  </a:lnTo>
                  <a:lnTo>
                    <a:pt x="8" y="5"/>
                  </a:lnTo>
                  <a:lnTo>
                    <a:pt x="3" y="5"/>
                  </a:lnTo>
                  <a:lnTo>
                    <a:pt x="3" y="3"/>
                  </a:lnTo>
                  <a:lnTo>
                    <a:pt x="1" y="1"/>
                  </a:lnTo>
                </a:path>
              </a:pathLst>
            </a:custGeom>
            <a:solidFill>
              <a:srgbClr val="003333"/>
            </a:solidFill>
            <a:ln w="127000" cap="rnd">
              <a:noFill/>
              <a:round/>
              <a:headEnd/>
              <a:tailEnd/>
            </a:ln>
          </p:spPr>
          <p:txBody>
            <a:bodyPr>
              <a:prstTxWarp prst="textNoShape">
                <a:avLst/>
              </a:prstTxWarp>
            </a:bodyPr>
            <a:lstStyle/>
            <a:p>
              <a:endParaRPr lang="en-US"/>
            </a:p>
          </p:txBody>
        </p:sp>
        <p:sp>
          <p:nvSpPr>
            <p:cNvPr id="25859" name="Freeform 296"/>
            <p:cNvSpPr>
              <a:spLocks/>
            </p:cNvSpPr>
            <p:nvPr/>
          </p:nvSpPr>
          <p:spPr bwMode="auto">
            <a:xfrm>
              <a:off x="5057" y="2916"/>
              <a:ext cx="29" cy="17"/>
            </a:xfrm>
            <a:custGeom>
              <a:avLst/>
              <a:gdLst>
                <a:gd name="T0" fmla="*/ 0 w 29"/>
                <a:gd name="T1" fmla="*/ 0 h 17"/>
                <a:gd name="T2" fmla="*/ 3 w 29"/>
                <a:gd name="T3" fmla="*/ 0 h 17"/>
                <a:gd name="T4" fmla="*/ 5 w 29"/>
                <a:gd name="T5" fmla="*/ 0 h 17"/>
                <a:gd name="T6" fmla="*/ 11 w 29"/>
                <a:gd name="T7" fmla="*/ 0 h 17"/>
                <a:gd name="T8" fmla="*/ 13 w 29"/>
                <a:gd name="T9" fmla="*/ 1 h 17"/>
                <a:gd name="T10" fmla="*/ 20 w 29"/>
                <a:gd name="T11" fmla="*/ 3 h 17"/>
                <a:gd name="T12" fmla="*/ 21 w 29"/>
                <a:gd name="T13" fmla="*/ 5 h 17"/>
                <a:gd name="T14" fmla="*/ 27 w 29"/>
                <a:gd name="T15" fmla="*/ 11 h 17"/>
                <a:gd name="T16" fmla="*/ 27 w 29"/>
                <a:gd name="T17" fmla="*/ 11 h 17"/>
                <a:gd name="T18" fmla="*/ 28 w 29"/>
                <a:gd name="T19" fmla="*/ 12 h 17"/>
                <a:gd name="T20" fmla="*/ 28 w 29"/>
                <a:gd name="T21" fmla="*/ 14 h 17"/>
                <a:gd name="T22" fmla="*/ 27 w 29"/>
                <a:gd name="T23" fmla="*/ 14 h 17"/>
                <a:gd name="T24" fmla="*/ 27 w 29"/>
                <a:gd name="T25" fmla="*/ 12 h 17"/>
                <a:gd name="T26" fmla="*/ 27 w 29"/>
                <a:gd name="T27" fmla="*/ 11 h 17"/>
                <a:gd name="T28" fmla="*/ 24 w 29"/>
                <a:gd name="T29" fmla="*/ 12 h 17"/>
                <a:gd name="T30" fmla="*/ 24 w 29"/>
                <a:gd name="T31" fmla="*/ 13 h 17"/>
                <a:gd name="T32" fmla="*/ 24 w 29"/>
                <a:gd name="T33" fmla="*/ 14 h 17"/>
                <a:gd name="T34" fmla="*/ 25 w 29"/>
                <a:gd name="T35" fmla="*/ 16 h 17"/>
                <a:gd name="T36" fmla="*/ 23 w 29"/>
                <a:gd name="T37" fmla="*/ 12 h 17"/>
                <a:gd name="T38" fmla="*/ 24 w 29"/>
                <a:gd name="T39" fmla="*/ 16 h 17"/>
                <a:gd name="T40" fmla="*/ 21 w 29"/>
                <a:gd name="T41" fmla="*/ 16 h 17"/>
                <a:gd name="T42" fmla="*/ 20 w 29"/>
                <a:gd name="T43" fmla="*/ 13 h 17"/>
                <a:gd name="T44" fmla="*/ 20 w 29"/>
                <a:gd name="T45" fmla="*/ 11 h 17"/>
                <a:gd name="T46" fmla="*/ 19 w 29"/>
                <a:gd name="T47" fmla="*/ 8 h 17"/>
                <a:gd name="T48" fmla="*/ 15 w 29"/>
                <a:gd name="T49" fmla="*/ 5 h 17"/>
                <a:gd name="T50" fmla="*/ 12 w 29"/>
                <a:gd name="T51" fmla="*/ 3 h 17"/>
                <a:gd name="T52" fmla="*/ 5 w 29"/>
                <a:gd name="T53" fmla="*/ 2 h 17"/>
                <a:gd name="T54" fmla="*/ 0 w 29"/>
                <a:gd name="T55" fmla="*/ 0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9"/>
                <a:gd name="T85" fmla="*/ 0 h 17"/>
                <a:gd name="T86" fmla="*/ 29 w 29"/>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9" h="17">
                  <a:moveTo>
                    <a:pt x="0" y="0"/>
                  </a:moveTo>
                  <a:lnTo>
                    <a:pt x="3" y="0"/>
                  </a:lnTo>
                  <a:lnTo>
                    <a:pt x="5" y="0"/>
                  </a:lnTo>
                  <a:lnTo>
                    <a:pt x="11" y="0"/>
                  </a:lnTo>
                  <a:lnTo>
                    <a:pt x="13" y="1"/>
                  </a:lnTo>
                  <a:lnTo>
                    <a:pt x="20" y="3"/>
                  </a:lnTo>
                  <a:lnTo>
                    <a:pt x="21" y="5"/>
                  </a:lnTo>
                  <a:lnTo>
                    <a:pt x="27" y="11"/>
                  </a:lnTo>
                  <a:lnTo>
                    <a:pt x="28" y="12"/>
                  </a:lnTo>
                  <a:lnTo>
                    <a:pt x="28" y="14"/>
                  </a:lnTo>
                  <a:lnTo>
                    <a:pt x="27" y="14"/>
                  </a:lnTo>
                  <a:lnTo>
                    <a:pt x="27" y="12"/>
                  </a:lnTo>
                  <a:lnTo>
                    <a:pt x="27" y="11"/>
                  </a:lnTo>
                  <a:lnTo>
                    <a:pt x="24" y="12"/>
                  </a:lnTo>
                  <a:lnTo>
                    <a:pt x="24" y="13"/>
                  </a:lnTo>
                  <a:lnTo>
                    <a:pt x="24" y="14"/>
                  </a:lnTo>
                  <a:lnTo>
                    <a:pt x="25" y="16"/>
                  </a:lnTo>
                  <a:lnTo>
                    <a:pt x="23" y="12"/>
                  </a:lnTo>
                  <a:lnTo>
                    <a:pt x="24" y="16"/>
                  </a:lnTo>
                  <a:lnTo>
                    <a:pt x="21" y="16"/>
                  </a:lnTo>
                  <a:lnTo>
                    <a:pt x="20" y="13"/>
                  </a:lnTo>
                  <a:lnTo>
                    <a:pt x="20" y="11"/>
                  </a:lnTo>
                  <a:lnTo>
                    <a:pt x="19" y="8"/>
                  </a:lnTo>
                  <a:lnTo>
                    <a:pt x="15" y="5"/>
                  </a:lnTo>
                  <a:lnTo>
                    <a:pt x="12" y="3"/>
                  </a:lnTo>
                  <a:lnTo>
                    <a:pt x="5" y="2"/>
                  </a:lnTo>
                  <a:lnTo>
                    <a:pt x="0" y="0"/>
                  </a:lnTo>
                </a:path>
              </a:pathLst>
            </a:custGeom>
            <a:solidFill>
              <a:srgbClr val="2F8080"/>
            </a:solidFill>
            <a:ln w="127000" cap="rnd">
              <a:noFill/>
              <a:round/>
              <a:headEnd/>
              <a:tailEnd/>
            </a:ln>
          </p:spPr>
          <p:txBody>
            <a:bodyPr>
              <a:prstTxWarp prst="textNoShape">
                <a:avLst/>
              </a:prstTxWarp>
            </a:bodyPr>
            <a:lstStyle/>
            <a:p>
              <a:endParaRPr lang="en-US"/>
            </a:p>
          </p:txBody>
        </p:sp>
        <p:sp>
          <p:nvSpPr>
            <p:cNvPr id="25860" name="Freeform 297"/>
            <p:cNvSpPr>
              <a:spLocks/>
            </p:cNvSpPr>
            <p:nvPr/>
          </p:nvSpPr>
          <p:spPr bwMode="auto">
            <a:xfrm>
              <a:off x="5033" y="2917"/>
              <a:ext cx="53" cy="38"/>
            </a:xfrm>
            <a:custGeom>
              <a:avLst/>
              <a:gdLst>
                <a:gd name="T0" fmla="*/ 17 w 53"/>
                <a:gd name="T1" fmla="*/ 0 h 38"/>
                <a:gd name="T2" fmla="*/ 15 w 53"/>
                <a:gd name="T3" fmla="*/ 0 h 38"/>
                <a:gd name="T4" fmla="*/ 13 w 53"/>
                <a:gd name="T5" fmla="*/ 2 h 38"/>
                <a:gd name="T6" fmla="*/ 9 w 53"/>
                <a:gd name="T7" fmla="*/ 2 h 38"/>
                <a:gd name="T8" fmla="*/ 7 w 53"/>
                <a:gd name="T9" fmla="*/ 4 h 38"/>
                <a:gd name="T10" fmla="*/ 5 w 53"/>
                <a:gd name="T11" fmla="*/ 6 h 38"/>
                <a:gd name="T12" fmla="*/ 3 w 53"/>
                <a:gd name="T13" fmla="*/ 9 h 38"/>
                <a:gd name="T14" fmla="*/ 1 w 53"/>
                <a:gd name="T15" fmla="*/ 12 h 38"/>
                <a:gd name="T16" fmla="*/ 0 w 53"/>
                <a:gd name="T17" fmla="*/ 17 h 38"/>
                <a:gd name="T18" fmla="*/ 1 w 53"/>
                <a:gd name="T19" fmla="*/ 19 h 38"/>
                <a:gd name="T20" fmla="*/ 1 w 53"/>
                <a:gd name="T21" fmla="*/ 23 h 38"/>
                <a:gd name="T22" fmla="*/ 3 w 53"/>
                <a:gd name="T23" fmla="*/ 27 h 38"/>
                <a:gd name="T24" fmla="*/ 7 w 53"/>
                <a:gd name="T25" fmla="*/ 27 h 38"/>
                <a:gd name="T26" fmla="*/ 11 w 53"/>
                <a:gd name="T27" fmla="*/ 31 h 38"/>
                <a:gd name="T28" fmla="*/ 13 w 53"/>
                <a:gd name="T29" fmla="*/ 33 h 38"/>
                <a:gd name="T30" fmla="*/ 17 w 53"/>
                <a:gd name="T31" fmla="*/ 35 h 38"/>
                <a:gd name="T32" fmla="*/ 20 w 53"/>
                <a:gd name="T33" fmla="*/ 36 h 38"/>
                <a:gd name="T34" fmla="*/ 25 w 53"/>
                <a:gd name="T35" fmla="*/ 35 h 38"/>
                <a:gd name="T36" fmla="*/ 28 w 53"/>
                <a:gd name="T37" fmla="*/ 37 h 38"/>
                <a:gd name="T38" fmla="*/ 32 w 53"/>
                <a:gd name="T39" fmla="*/ 37 h 38"/>
                <a:gd name="T40" fmla="*/ 37 w 53"/>
                <a:gd name="T41" fmla="*/ 36 h 38"/>
                <a:gd name="T42" fmla="*/ 40 w 53"/>
                <a:gd name="T43" fmla="*/ 34 h 38"/>
                <a:gd name="T44" fmla="*/ 45 w 53"/>
                <a:gd name="T45" fmla="*/ 34 h 38"/>
                <a:gd name="T46" fmla="*/ 48 w 53"/>
                <a:gd name="T47" fmla="*/ 32 h 38"/>
                <a:gd name="T48" fmla="*/ 51 w 53"/>
                <a:gd name="T49" fmla="*/ 29 h 38"/>
                <a:gd name="T50" fmla="*/ 51 w 53"/>
                <a:gd name="T51" fmla="*/ 29 h 38"/>
                <a:gd name="T52" fmla="*/ 52 w 53"/>
                <a:gd name="T53" fmla="*/ 27 h 38"/>
                <a:gd name="T54" fmla="*/ 51 w 53"/>
                <a:gd name="T55" fmla="*/ 25 h 38"/>
                <a:gd name="T56" fmla="*/ 51 w 53"/>
                <a:gd name="T57" fmla="*/ 23 h 3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3"/>
                <a:gd name="T88" fmla="*/ 0 h 38"/>
                <a:gd name="T89" fmla="*/ 53 w 53"/>
                <a:gd name="T90" fmla="*/ 38 h 3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3" h="38">
                  <a:moveTo>
                    <a:pt x="17" y="0"/>
                  </a:moveTo>
                  <a:lnTo>
                    <a:pt x="15" y="0"/>
                  </a:lnTo>
                  <a:lnTo>
                    <a:pt x="13" y="2"/>
                  </a:lnTo>
                  <a:lnTo>
                    <a:pt x="9" y="2"/>
                  </a:lnTo>
                  <a:lnTo>
                    <a:pt x="7" y="4"/>
                  </a:lnTo>
                  <a:lnTo>
                    <a:pt x="5" y="6"/>
                  </a:lnTo>
                  <a:lnTo>
                    <a:pt x="3" y="9"/>
                  </a:lnTo>
                  <a:lnTo>
                    <a:pt x="1" y="12"/>
                  </a:lnTo>
                  <a:lnTo>
                    <a:pt x="0" y="17"/>
                  </a:lnTo>
                  <a:lnTo>
                    <a:pt x="1" y="19"/>
                  </a:lnTo>
                  <a:lnTo>
                    <a:pt x="1" y="23"/>
                  </a:lnTo>
                  <a:lnTo>
                    <a:pt x="3" y="27"/>
                  </a:lnTo>
                  <a:lnTo>
                    <a:pt x="7" y="27"/>
                  </a:lnTo>
                  <a:lnTo>
                    <a:pt x="11" y="31"/>
                  </a:lnTo>
                  <a:lnTo>
                    <a:pt x="13" y="33"/>
                  </a:lnTo>
                  <a:lnTo>
                    <a:pt x="17" y="35"/>
                  </a:lnTo>
                  <a:lnTo>
                    <a:pt x="20" y="36"/>
                  </a:lnTo>
                  <a:lnTo>
                    <a:pt x="25" y="35"/>
                  </a:lnTo>
                  <a:lnTo>
                    <a:pt x="28" y="37"/>
                  </a:lnTo>
                  <a:lnTo>
                    <a:pt x="32" y="37"/>
                  </a:lnTo>
                  <a:lnTo>
                    <a:pt x="37" y="36"/>
                  </a:lnTo>
                  <a:lnTo>
                    <a:pt x="40" y="34"/>
                  </a:lnTo>
                  <a:lnTo>
                    <a:pt x="45" y="34"/>
                  </a:lnTo>
                  <a:lnTo>
                    <a:pt x="48" y="32"/>
                  </a:lnTo>
                  <a:lnTo>
                    <a:pt x="51" y="29"/>
                  </a:lnTo>
                  <a:lnTo>
                    <a:pt x="52" y="27"/>
                  </a:lnTo>
                  <a:lnTo>
                    <a:pt x="51" y="25"/>
                  </a:lnTo>
                  <a:lnTo>
                    <a:pt x="51" y="23"/>
                  </a:lnTo>
                </a:path>
              </a:pathLst>
            </a:custGeom>
            <a:noFill/>
            <a:ln w="12700" cap="rnd">
              <a:solidFill>
                <a:srgbClr val="003333"/>
              </a:solidFill>
              <a:round/>
              <a:headEnd/>
              <a:tailEnd/>
            </a:ln>
          </p:spPr>
          <p:txBody>
            <a:bodyPr>
              <a:prstTxWarp prst="textNoShape">
                <a:avLst/>
              </a:prstTxWarp>
            </a:bodyPr>
            <a:lstStyle/>
            <a:p>
              <a:endParaRPr lang="en-US"/>
            </a:p>
          </p:txBody>
        </p:sp>
        <p:sp>
          <p:nvSpPr>
            <p:cNvPr id="25861" name="Freeform 298"/>
            <p:cNvSpPr>
              <a:spLocks/>
            </p:cNvSpPr>
            <p:nvPr/>
          </p:nvSpPr>
          <p:spPr bwMode="auto">
            <a:xfrm>
              <a:off x="5085" y="2938"/>
              <a:ext cx="9" cy="10"/>
            </a:xfrm>
            <a:custGeom>
              <a:avLst/>
              <a:gdLst>
                <a:gd name="T0" fmla="*/ 1 w 9"/>
                <a:gd name="T1" fmla="*/ 2 h 10"/>
                <a:gd name="T2" fmla="*/ 1 w 9"/>
                <a:gd name="T3" fmla="*/ 4 h 10"/>
                <a:gd name="T4" fmla="*/ 0 w 9"/>
                <a:gd name="T5" fmla="*/ 6 h 10"/>
                <a:gd name="T6" fmla="*/ 0 w 9"/>
                <a:gd name="T7" fmla="*/ 8 h 10"/>
                <a:gd name="T8" fmla="*/ 0 w 9"/>
                <a:gd name="T9" fmla="*/ 9 h 10"/>
                <a:gd name="T10" fmla="*/ 0 w 9"/>
                <a:gd name="T11" fmla="*/ 8 h 10"/>
                <a:gd name="T12" fmla="*/ 3 w 9"/>
                <a:gd name="T13" fmla="*/ 7 h 10"/>
                <a:gd name="T14" fmla="*/ 3 w 9"/>
                <a:gd name="T15" fmla="*/ 5 h 10"/>
                <a:gd name="T16" fmla="*/ 1 w 9"/>
                <a:gd name="T17" fmla="*/ 4 h 10"/>
                <a:gd name="T18" fmla="*/ 4 w 9"/>
                <a:gd name="T19" fmla="*/ 2 h 10"/>
                <a:gd name="T20" fmla="*/ 4 w 9"/>
                <a:gd name="T21" fmla="*/ 4 h 10"/>
                <a:gd name="T22" fmla="*/ 5 w 9"/>
                <a:gd name="T23" fmla="*/ 5 h 10"/>
                <a:gd name="T24" fmla="*/ 3 w 9"/>
                <a:gd name="T25" fmla="*/ 7 h 10"/>
                <a:gd name="T26" fmla="*/ 3 w 9"/>
                <a:gd name="T27" fmla="*/ 8 h 10"/>
                <a:gd name="T28" fmla="*/ 3 w 9"/>
                <a:gd name="T29" fmla="*/ 7 h 10"/>
                <a:gd name="T30" fmla="*/ 5 w 9"/>
                <a:gd name="T31" fmla="*/ 7 h 10"/>
                <a:gd name="T32" fmla="*/ 5 w 9"/>
                <a:gd name="T33" fmla="*/ 5 h 10"/>
                <a:gd name="T34" fmla="*/ 7 w 9"/>
                <a:gd name="T35" fmla="*/ 2 h 10"/>
                <a:gd name="T36" fmla="*/ 7 w 9"/>
                <a:gd name="T37" fmla="*/ 4 h 10"/>
                <a:gd name="T38" fmla="*/ 5 w 9"/>
                <a:gd name="T39" fmla="*/ 5 h 10"/>
                <a:gd name="T40" fmla="*/ 5 w 9"/>
                <a:gd name="T41" fmla="*/ 7 h 10"/>
                <a:gd name="T42" fmla="*/ 8 w 9"/>
                <a:gd name="T43" fmla="*/ 5 h 10"/>
                <a:gd name="T44" fmla="*/ 7 w 9"/>
                <a:gd name="T45" fmla="*/ 4 h 10"/>
                <a:gd name="T46" fmla="*/ 8 w 9"/>
                <a:gd name="T47" fmla="*/ 0 h 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10"/>
                <a:gd name="T74" fmla="*/ 9 w 9"/>
                <a:gd name="T75" fmla="*/ 10 h 1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10">
                  <a:moveTo>
                    <a:pt x="1" y="2"/>
                  </a:moveTo>
                  <a:lnTo>
                    <a:pt x="1" y="4"/>
                  </a:lnTo>
                  <a:lnTo>
                    <a:pt x="0" y="6"/>
                  </a:lnTo>
                  <a:lnTo>
                    <a:pt x="0" y="8"/>
                  </a:lnTo>
                  <a:lnTo>
                    <a:pt x="0" y="9"/>
                  </a:lnTo>
                  <a:lnTo>
                    <a:pt x="0" y="8"/>
                  </a:lnTo>
                  <a:lnTo>
                    <a:pt x="3" y="7"/>
                  </a:lnTo>
                  <a:lnTo>
                    <a:pt x="3" y="5"/>
                  </a:lnTo>
                  <a:lnTo>
                    <a:pt x="1" y="4"/>
                  </a:lnTo>
                  <a:lnTo>
                    <a:pt x="4" y="2"/>
                  </a:lnTo>
                  <a:lnTo>
                    <a:pt x="4" y="4"/>
                  </a:lnTo>
                  <a:lnTo>
                    <a:pt x="5" y="5"/>
                  </a:lnTo>
                  <a:lnTo>
                    <a:pt x="3" y="7"/>
                  </a:lnTo>
                  <a:lnTo>
                    <a:pt x="3" y="8"/>
                  </a:lnTo>
                  <a:lnTo>
                    <a:pt x="3" y="7"/>
                  </a:lnTo>
                  <a:lnTo>
                    <a:pt x="5" y="7"/>
                  </a:lnTo>
                  <a:lnTo>
                    <a:pt x="5" y="5"/>
                  </a:lnTo>
                  <a:lnTo>
                    <a:pt x="7" y="2"/>
                  </a:lnTo>
                  <a:lnTo>
                    <a:pt x="7" y="4"/>
                  </a:lnTo>
                  <a:lnTo>
                    <a:pt x="5" y="5"/>
                  </a:lnTo>
                  <a:lnTo>
                    <a:pt x="5" y="7"/>
                  </a:lnTo>
                  <a:lnTo>
                    <a:pt x="8" y="5"/>
                  </a:lnTo>
                  <a:lnTo>
                    <a:pt x="7" y="4"/>
                  </a:lnTo>
                  <a:lnTo>
                    <a:pt x="8" y="0"/>
                  </a:lnTo>
                </a:path>
              </a:pathLst>
            </a:custGeom>
            <a:noFill/>
            <a:ln w="12700" cap="rnd">
              <a:solidFill>
                <a:srgbClr val="003333"/>
              </a:solidFill>
              <a:round/>
              <a:headEnd/>
              <a:tailEnd/>
            </a:ln>
          </p:spPr>
          <p:txBody>
            <a:bodyPr>
              <a:prstTxWarp prst="textNoShape">
                <a:avLst/>
              </a:prstTxWarp>
            </a:bodyPr>
            <a:lstStyle/>
            <a:p>
              <a:endParaRPr lang="en-US"/>
            </a:p>
          </p:txBody>
        </p:sp>
        <p:sp>
          <p:nvSpPr>
            <p:cNvPr id="25862" name="Freeform 299"/>
            <p:cNvSpPr>
              <a:spLocks/>
            </p:cNvSpPr>
            <p:nvPr/>
          </p:nvSpPr>
          <p:spPr bwMode="auto">
            <a:xfrm>
              <a:off x="4733" y="3028"/>
              <a:ext cx="12" cy="5"/>
            </a:xfrm>
            <a:custGeom>
              <a:avLst/>
              <a:gdLst>
                <a:gd name="T0" fmla="*/ 0 w 12"/>
                <a:gd name="T1" fmla="*/ 0 h 5"/>
                <a:gd name="T2" fmla="*/ 0 w 12"/>
                <a:gd name="T3" fmla="*/ 0 h 5"/>
                <a:gd name="T4" fmla="*/ 1 w 12"/>
                <a:gd name="T5" fmla="*/ 0 h 5"/>
                <a:gd name="T6" fmla="*/ 3 w 12"/>
                <a:gd name="T7" fmla="*/ 0 h 5"/>
                <a:gd name="T8" fmla="*/ 4 w 12"/>
                <a:gd name="T9" fmla="*/ 0 h 5"/>
                <a:gd name="T10" fmla="*/ 4 w 12"/>
                <a:gd name="T11" fmla="*/ 1 h 5"/>
                <a:gd name="T12" fmla="*/ 4 w 12"/>
                <a:gd name="T13" fmla="*/ 1 h 5"/>
                <a:gd name="T14" fmla="*/ 4 w 12"/>
                <a:gd name="T15" fmla="*/ 2 h 5"/>
                <a:gd name="T16" fmla="*/ 8 w 12"/>
                <a:gd name="T17" fmla="*/ 2 h 5"/>
                <a:gd name="T18" fmla="*/ 8 w 12"/>
                <a:gd name="T19" fmla="*/ 3 h 5"/>
                <a:gd name="T20" fmla="*/ 10 w 12"/>
                <a:gd name="T21" fmla="*/ 3 h 5"/>
                <a:gd name="T22" fmla="*/ 11 w 12"/>
                <a:gd name="T23" fmla="*/ 3 h 5"/>
                <a:gd name="T24" fmla="*/ 10 w 12"/>
                <a:gd name="T25" fmla="*/ 3 h 5"/>
                <a:gd name="T26" fmla="*/ 8 w 12"/>
                <a:gd name="T27" fmla="*/ 3 h 5"/>
                <a:gd name="T28" fmla="*/ 6 w 12"/>
                <a:gd name="T29" fmla="*/ 4 h 5"/>
                <a:gd name="T30" fmla="*/ 4 w 12"/>
                <a:gd name="T31" fmla="*/ 3 h 5"/>
                <a:gd name="T32" fmla="*/ 3 w 12"/>
                <a:gd name="T33" fmla="*/ 3 h 5"/>
                <a:gd name="T34" fmla="*/ 0 w 12"/>
                <a:gd name="T35" fmla="*/ 1 h 5"/>
                <a:gd name="T36" fmla="*/ 0 w 12"/>
                <a:gd name="T37" fmla="*/ 0 h 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5"/>
                <a:gd name="T59" fmla="*/ 12 w 12"/>
                <a:gd name="T60" fmla="*/ 5 h 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5">
                  <a:moveTo>
                    <a:pt x="0" y="0"/>
                  </a:moveTo>
                  <a:lnTo>
                    <a:pt x="0" y="0"/>
                  </a:lnTo>
                  <a:lnTo>
                    <a:pt x="1" y="0"/>
                  </a:lnTo>
                  <a:lnTo>
                    <a:pt x="3" y="0"/>
                  </a:lnTo>
                  <a:lnTo>
                    <a:pt x="4" y="0"/>
                  </a:lnTo>
                  <a:lnTo>
                    <a:pt x="4" y="1"/>
                  </a:lnTo>
                  <a:lnTo>
                    <a:pt x="4" y="2"/>
                  </a:lnTo>
                  <a:lnTo>
                    <a:pt x="8" y="2"/>
                  </a:lnTo>
                  <a:lnTo>
                    <a:pt x="8" y="3"/>
                  </a:lnTo>
                  <a:lnTo>
                    <a:pt x="10" y="3"/>
                  </a:lnTo>
                  <a:lnTo>
                    <a:pt x="11" y="3"/>
                  </a:lnTo>
                  <a:lnTo>
                    <a:pt x="10" y="3"/>
                  </a:lnTo>
                  <a:lnTo>
                    <a:pt x="8" y="3"/>
                  </a:lnTo>
                  <a:lnTo>
                    <a:pt x="6" y="4"/>
                  </a:lnTo>
                  <a:lnTo>
                    <a:pt x="4" y="3"/>
                  </a:lnTo>
                  <a:lnTo>
                    <a:pt x="3" y="3"/>
                  </a:lnTo>
                  <a:lnTo>
                    <a:pt x="0" y="1"/>
                  </a:lnTo>
                  <a:lnTo>
                    <a:pt x="0" y="0"/>
                  </a:lnTo>
                </a:path>
              </a:pathLst>
            </a:custGeom>
            <a:solidFill>
              <a:srgbClr val="003333"/>
            </a:solidFill>
            <a:ln w="127000" cap="rnd">
              <a:noFill/>
              <a:round/>
              <a:headEnd/>
              <a:tailEnd/>
            </a:ln>
          </p:spPr>
          <p:txBody>
            <a:bodyPr>
              <a:prstTxWarp prst="textNoShape">
                <a:avLst/>
              </a:prstTxWarp>
            </a:bodyPr>
            <a:lstStyle/>
            <a:p>
              <a:endParaRPr lang="en-US"/>
            </a:p>
          </p:txBody>
        </p:sp>
        <p:sp>
          <p:nvSpPr>
            <p:cNvPr id="25863" name="Freeform 300"/>
            <p:cNvSpPr>
              <a:spLocks/>
            </p:cNvSpPr>
            <p:nvPr/>
          </p:nvSpPr>
          <p:spPr bwMode="auto">
            <a:xfrm>
              <a:off x="4744" y="3005"/>
              <a:ext cx="28" cy="17"/>
            </a:xfrm>
            <a:custGeom>
              <a:avLst/>
              <a:gdLst>
                <a:gd name="T0" fmla="*/ 0 w 28"/>
                <a:gd name="T1" fmla="*/ 1 h 17"/>
                <a:gd name="T2" fmla="*/ 0 w 28"/>
                <a:gd name="T3" fmla="*/ 1 h 17"/>
                <a:gd name="T4" fmla="*/ 3 w 28"/>
                <a:gd name="T5" fmla="*/ 1 h 17"/>
                <a:gd name="T6" fmla="*/ 5 w 28"/>
                <a:gd name="T7" fmla="*/ 0 h 17"/>
                <a:gd name="T8" fmla="*/ 9 w 28"/>
                <a:gd name="T9" fmla="*/ 2 h 17"/>
                <a:gd name="T10" fmla="*/ 12 w 28"/>
                <a:gd name="T11" fmla="*/ 2 h 17"/>
                <a:gd name="T12" fmla="*/ 16 w 28"/>
                <a:gd name="T13" fmla="*/ 3 h 17"/>
                <a:gd name="T14" fmla="*/ 22 w 28"/>
                <a:gd name="T15" fmla="*/ 6 h 17"/>
                <a:gd name="T16" fmla="*/ 26 w 28"/>
                <a:gd name="T17" fmla="*/ 10 h 17"/>
                <a:gd name="T18" fmla="*/ 26 w 28"/>
                <a:gd name="T19" fmla="*/ 11 h 17"/>
                <a:gd name="T20" fmla="*/ 26 w 28"/>
                <a:gd name="T21" fmla="*/ 12 h 17"/>
                <a:gd name="T22" fmla="*/ 27 w 28"/>
                <a:gd name="T23" fmla="*/ 15 h 17"/>
                <a:gd name="T24" fmla="*/ 27 w 28"/>
                <a:gd name="T25" fmla="*/ 14 h 17"/>
                <a:gd name="T26" fmla="*/ 23 w 28"/>
                <a:gd name="T27" fmla="*/ 12 h 17"/>
                <a:gd name="T28" fmla="*/ 23 w 28"/>
                <a:gd name="T29" fmla="*/ 11 h 17"/>
                <a:gd name="T30" fmla="*/ 23 w 28"/>
                <a:gd name="T31" fmla="*/ 12 h 17"/>
                <a:gd name="T32" fmla="*/ 24 w 28"/>
                <a:gd name="T33" fmla="*/ 14 h 17"/>
                <a:gd name="T34" fmla="*/ 24 w 28"/>
                <a:gd name="T35" fmla="*/ 15 h 17"/>
                <a:gd name="T36" fmla="*/ 23 w 28"/>
                <a:gd name="T37" fmla="*/ 16 h 17"/>
                <a:gd name="T38" fmla="*/ 22 w 28"/>
                <a:gd name="T39" fmla="*/ 12 h 17"/>
                <a:gd name="T40" fmla="*/ 23 w 28"/>
                <a:gd name="T41" fmla="*/ 16 h 17"/>
                <a:gd name="T42" fmla="*/ 20 w 28"/>
                <a:gd name="T43" fmla="*/ 16 h 17"/>
                <a:gd name="T44" fmla="*/ 19 w 28"/>
                <a:gd name="T45" fmla="*/ 13 h 17"/>
                <a:gd name="T46" fmla="*/ 19 w 28"/>
                <a:gd name="T47" fmla="*/ 11 h 17"/>
                <a:gd name="T48" fmla="*/ 15 w 28"/>
                <a:gd name="T49" fmla="*/ 8 h 17"/>
                <a:gd name="T50" fmla="*/ 14 w 28"/>
                <a:gd name="T51" fmla="*/ 5 h 17"/>
                <a:gd name="T52" fmla="*/ 11 w 28"/>
                <a:gd name="T53" fmla="*/ 4 h 17"/>
                <a:gd name="T54" fmla="*/ 5 w 28"/>
                <a:gd name="T55" fmla="*/ 2 h 17"/>
                <a:gd name="T56" fmla="*/ 0 w 28"/>
                <a:gd name="T57" fmla="*/ 1 h 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
                <a:gd name="T88" fmla="*/ 0 h 17"/>
                <a:gd name="T89" fmla="*/ 28 w 28"/>
                <a:gd name="T90" fmla="*/ 17 h 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 h="17">
                  <a:moveTo>
                    <a:pt x="0" y="1"/>
                  </a:moveTo>
                  <a:lnTo>
                    <a:pt x="0" y="1"/>
                  </a:lnTo>
                  <a:lnTo>
                    <a:pt x="3" y="1"/>
                  </a:lnTo>
                  <a:lnTo>
                    <a:pt x="5" y="0"/>
                  </a:lnTo>
                  <a:lnTo>
                    <a:pt x="9" y="2"/>
                  </a:lnTo>
                  <a:lnTo>
                    <a:pt x="12" y="2"/>
                  </a:lnTo>
                  <a:lnTo>
                    <a:pt x="16" y="3"/>
                  </a:lnTo>
                  <a:lnTo>
                    <a:pt x="22" y="6"/>
                  </a:lnTo>
                  <a:lnTo>
                    <a:pt x="26" y="10"/>
                  </a:lnTo>
                  <a:lnTo>
                    <a:pt x="26" y="11"/>
                  </a:lnTo>
                  <a:lnTo>
                    <a:pt x="26" y="12"/>
                  </a:lnTo>
                  <a:lnTo>
                    <a:pt x="27" y="15"/>
                  </a:lnTo>
                  <a:lnTo>
                    <a:pt x="27" y="14"/>
                  </a:lnTo>
                  <a:lnTo>
                    <a:pt x="23" y="12"/>
                  </a:lnTo>
                  <a:lnTo>
                    <a:pt x="23" y="11"/>
                  </a:lnTo>
                  <a:lnTo>
                    <a:pt x="23" y="12"/>
                  </a:lnTo>
                  <a:lnTo>
                    <a:pt x="24" y="14"/>
                  </a:lnTo>
                  <a:lnTo>
                    <a:pt x="24" y="15"/>
                  </a:lnTo>
                  <a:lnTo>
                    <a:pt x="23" y="16"/>
                  </a:lnTo>
                  <a:lnTo>
                    <a:pt x="22" y="12"/>
                  </a:lnTo>
                  <a:lnTo>
                    <a:pt x="23" y="16"/>
                  </a:lnTo>
                  <a:lnTo>
                    <a:pt x="20" y="16"/>
                  </a:lnTo>
                  <a:lnTo>
                    <a:pt x="19" y="13"/>
                  </a:lnTo>
                  <a:lnTo>
                    <a:pt x="19" y="11"/>
                  </a:lnTo>
                  <a:lnTo>
                    <a:pt x="15" y="8"/>
                  </a:lnTo>
                  <a:lnTo>
                    <a:pt x="14" y="5"/>
                  </a:lnTo>
                  <a:lnTo>
                    <a:pt x="11" y="4"/>
                  </a:lnTo>
                  <a:lnTo>
                    <a:pt x="5" y="2"/>
                  </a:lnTo>
                  <a:lnTo>
                    <a:pt x="0" y="1"/>
                  </a:lnTo>
                </a:path>
              </a:pathLst>
            </a:custGeom>
            <a:solidFill>
              <a:srgbClr val="2F8080"/>
            </a:solidFill>
            <a:ln w="127000" cap="rnd">
              <a:noFill/>
              <a:round/>
              <a:headEnd/>
              <a:tailEnd/>
            </a:ln>
          </p:spPr>
          <p:txBody>
            <a:bodyPr>
              <a:prstTxWarp prst="textNoShape">
                <a:avLst/>
              </a:prstTxWarp>
            </a:bodyPr>
            <a:lstStyle/>
            <a:p>
              <a:endParaRPr lang="en-US"/>
            </a:p>
          </p:txBody>
        </p:sp>
        <p:sp>
          <p:nvSpPr>
            <p:cNvPr id="25864" name="Freeform 301"/>
            <p:cNvSpPr>
              <a:spLocks/>
            </p:cNvSpPr>
            <p:nvPr/>
          </p:nvSpPr>
          <p:spPr bwMode="auto">
            <a:xfrm>
              <a:off x="4720" y="3007"/>
              <a:ext cx="52" cy="37"/>
            </a:xfrm>
            <a:custGeom>
              <a:avLst/>
              <a:gdLst>
                <a:gd name="T0" fmla="*/ 17 w 52"/>
                <a:gd name="T1" fmla="*/ 0 h 37"/>
                <a:gd name="T2" fmla="*/ 17 w 52"/>
                <a:gd name="T3" fmla="*/ 0 h 37"/>
                <a:gd name="T4" fmla="*/ 15 w 52"/>
                <a:gd name="T5" fmla="*/ 0 h 37"/>
                <a:gd name="T6" fmla="*/ 13 w 52"/>
                <a:gd name="T7" fmla="*/ 0 h 37"/>
                <a:gd name="T8" fmla="*/ 9 w 52"/>
                <a:gd name="T9" fmla="*/ 2 h 37"/>
                <a:gd name="T10" fmla="*/ 7 w 52"/>
                <a:gd name="T11" fmla="*/ 2 h 37"/>
                <a:gd name="T12" fmla="*/ 5 w 52"/>
                <a:gd name="T13" fmla="*/ 7 h 37"/>
                <a:gd name="T14" fmla="*/ 1 w 52"/>
                <a:gd name="T15" fmla="*/ 8 h 37"/>
                <a:gd name="T16" fmla="*/ 1 w 52"/>
                <a:gd name="T17" fmla="*/ 11 h 37"/>
                <a:gd name="T18" fmla="*/ 0 w 52"/>
                <a:gd name="T19" fmla="*/ 15 h 37"/>
                <a:gd name="T20" fmla="*/ 1 w 52"/>
                <a:gd name="T21" fmla="*/ 18 h 37"/>
                <a:gd name="T22" fmla="*/ 3 w 52"/>
                <a:gd name="T23" fmla="*/ 23 h 37"/>
                <a:gd name="T24" fmla="*/ 4 w 52"/>
                <a:gd name="T25" fmla="*/ 26 h 37"/>
                <a:gd name="T26" fmla="*/ 7 w 52"/>
                <a:gd name="T27" fmla="*/ 28 h 37"/>
                <a:gd name="T28" fmla="*/ 8 w 52"/>
                <a:gd name="T29" fmla="*/ 31 h 37"/>
                <a:gd name="T30" fmla="*/ 11 w 52"/>
                <a:gd name="T31" fmla="*/ 32 h 37"/>
                <a:gd name="T32" fmla="*/ 17 w 52"/>
                <a:gd name="T33" fmla="*/ 33 h 37"/>
                <a:gd name="T34" fmla="*/ 20 w 52"/>
                <a:gd name="T35" fmla="*/ 35 h 37"/>
                <a:gd name="T36" fmla="*/ 26 w 52"/>
                <a:gd name="T37" fmla="*/ 36 h 37"/>
                <a:gd name="T38" fmla="*/ 30 w 52"/>
                <a:gd name="T39" fmla="*/ 36 h 37"/>
                <a:gd name="T40" fmla="*/ 34 w 52"/>
                <a:gd name="T41" fmla="*/ 35 h 37"/>
                <a:gd name="T42" fmla="*/ 36 w 52"/>
                <a:gd name="T43" fmla="*/ 35 h 37"/>
                <a:gd name="T44" fmla="*/ 42 w 52"/>
                <a:gd name="T45" fmla="*/ 35 h 37"/>
                <a:gd name="T46" fmla="*/ 43 w 52"/>
                <a:gd name="T47" fmla="*/ 33 h 37"/>
                <a:gd name="T48" fmla="*/ 47 w 52"/>
                <a:gd name="T49" fmla="*/ 30 h 37"/>
                <a:gd name="T50" fmla="*/ 46 w 52"/>
                <a:gd name="T51" fmla="*/ 29 h 37"/>
                <a:gd name="T52" fmla="*/ 50 w 52"/>
                <a:gd name="T53" fmla="*/ 29 h 37"/>
                <a:gd name="T54" fmla="*/ 50 w 52"/>
                <a:gd name="T55" fmla="*/ 27 h 37"/>
                <a:gd name="T56" fmla="*/ 51 w 52"/>
                <a:gd name="T57" fmla="*/ 26 h 37"/>
                <a:gd name="T58" fmla="*/ 50 w 52"/>
                <a:gd name="T59" fmla="*/ 24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2"/>
                <a:gd name="T91" fmla="*/ 0 h 37"/>
                <a:gd name="T92" fmla="*/ 52 w 52"/>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2" h="37">
                  <a:moveTo>
                    <a:pt x="17" y="0"/>
                  </a:moveTo>
                  <a:lnTo>
                    <a:pt x="17" y="0"/>
                  </a:lnTo>
                  <a:lnTo>
                    <a:pt x="15" y="0"/>
                  </a:lnTo>
                  <a:lnTo>
                    <a:pt x="13" y="0"/>
                  </a:lnTo>
                  <a:lnTo>
                    <a:pt x="9" y="2"/>
                  </a:lnTo>
                  <a:lnTo>
                    <a:pt x="7" y="2"/>
                  </a:lnTo>
                  <a:lnTo>
                    <a:pt x="5" y="7"/>
                  </a:lnTo>
                  <a:lnTo>
                    <a:pt x="1" y="8"/>
                  </a:lnTo>
                  <a:lnTo>
                    <a:pt x="1" y="11"/>
                  </a:lnTo>
                  <a:lnTo>
                    <a:pt x="0" y="15"/>
                  </a:lnTo>
                  <a:lnTo>
                    <a:pt x="1" y="18"/>
                  </a:lnTo>
                  <a:lnTo>
                    <a:pt x="3" y="23"/>
                  </a:lnTo>
                  <a:lnTo>
                    <a:pt x="4" y="26"/>
                  </a:lnTo>
                  <a:lnTo>
                    <a:pt x="7" y="28"/>
                  </a:lnTo>
                  <a:lnTo>
                    <a:pt x="8" y="31"/>
                  </a:lnTo>
                  <a:lnTo>
                    <a:pt x="11" y="32"/>
                  </a:lnTo>
                  <a:lnTo>
                    <a:pt x="17" y="33"/>
                  </a:lnTo>
                  <a:lnTo>
                    <a:pt x="20" y="35"/>
                  </a:lnTo>
                  <a:lnTo>
                    <a:pt x="26" y="36"/>
                  </a:lnTo>
                  <a:lnTo>
                    <a:pt x="30" y="36"/>
                  </a:lnTo>
                  <a:lnTo>
                    <a:pt x="34" y="35"/>
                  </a:lnTo>
                  <a:lnTo>
                    <a:pt x="36" y="35"/>
                  </a:lnTo>
                  <a:lnTo>
                    <a:pt x="42" y="35"/>
                  </a:lnTo>
                  <a:lnTo>
                    <a:pt x="43" y="33"/>
                  </a:lnTo>
                  <a:lnTo>
                    <a:pt x="47" y="30"/>
                  </a:lnTo>
                  <a:lnTo>
                    <a:pt x="46" y="29"/>
                  </a:lnTo>
                  <a:lnTo>
                    <a:pt x="50" y="29"/>
                  </a:lnTo>
                  <a:lnTo>
                    <a:pt x="50" y="27"/>
                  </a:lnTo>
                  <a:lnTo>
                    <a:pt x="51" y="26"/>
                  </a:lnTo>
                  <a:lnTo>
                    <a:pt x="50" y="24"/>
                  </a:lnTo>
                </a:path>
              </a:pathLst>
            </a:custGeom>
            <a:noFill/>
            <a:ln w="12700" cap="rnd">
              <a:solidFill>
                <a:srgbClr val="003333"/>
              </a:solidFill>
              <a:round/>
              <a:headEnd/>
              <a:tailEnd/>
            </a:ln>
          </p:spPr>
          <p:txBody>
            <a:bodyPr>
              <a:prstTxWarp prst="textNoShape">
                <a:avLst/>
              </a:prstTxWarp>
            </a:bodyPr>
            <a:lstStyle/>
            <a:p>
              <a:endParaRPr lang="en-US"/>
            </a:p>
          </p:txBody>
        </p:sp>
        <p:sp>
          <p:nvSpPr>
            <p:cNvPr id="25865" name="Freeform 302"/>
            <p:cNvSpPr>
              <a:spLocks/>
            </p:cNvSpPr>
            <p:nvPr/>
          </p:nvSpPr>
          <p:spPr bwMode="auto">
            <a:xfrm>
              <a:off x="4768" y="3028"/>
              <a:ext cx="14" cy="8"/>
            </a:xfrm>
            <a:custGeom>
              <a:avLst/>
              <a:gdLst>
                <a:gd name="T0" fmla="*/ 4 w 14"/>
                <a:gd name="T1" fmla="*/ 2 h 8"/>
                <a:gd name="T2" fmla="*/ 4 w 14"/>
                <a:gd name="T3" fmla="*/ 2 h 8"/>
                <a:gd name="T4" fmla="*/ 3 w 14"/>
                <a:gd name="T5" fmla="*/ 4 h 8"/>
                <a:gd name="T6" fmla="*/ 3 w 14"/>
                <a:gd name="T7" fmla="*/ 6 h 8"/>
                <a:gd name="T8" fmla="*/ 0 w 14"/>
                <a:gd name="T9" fmla="*/ 7 h 8"/>
                <a:gd name="T10" fmla="*/ 3 w 14"/>
                <a:gd name="T11" fmla="*/ 7 h 8"/>
                <a:gd name="T12" fmla="*/ 3 w 14"/>
                <a:gd name="T13" fmla="*/ 6 h 8"/>
                <a:gd name="T14" fmla="*/ 5 w 14"/>
                <a:gd name="T15" fmla="*/ 5 h 8"/>
                <a:gd name="T16" fmla="*/ 5 w 14"/>
                <a:gd name="T17" fmla="*/ 4 h 8"/>
                <a:gd name="T18" fmla="*/ 7 w 14"/>
                <a:gd name="T19" fmla="*/ 2 h 8"/>
                <a:gd name="T20" fmla="*/ 5 w 14"/>
                <a:gd name="T21" fmla="*/ 4 h 8"/>
                <a:gd name="T22" fmla="*/ 5 w 14"/>
                <a:gd name="T23" fmla="*/ 5 h 8"/>
                <a:gd name="T24" fmla="*/ 5 w 14"/>
                <a:gd name="T25" fmla="*/ 6 h 8"/>
                <a:gd name="T26" fmla="*/ 5 w 14"/>
                <a:gd name="T27" fmla="*/ 5 h 8"/>
                <a:gd name="T28" fmla="*/ 8 w 14"/>
                <a:gd name="T29" fmla="*/ 4 h 8"/>
                <a:gd name="T30" fmla="*/ 10 w 14"/>
                <a:gd name="T31" fmla="*/ 0 h 8"/>
                <a:gd name="T32" fmla="*/ 10 w 14"/>
                <a:gd name="T33" fmla="*/ 1 h 8"/>
                <a:gd name="T34" fmla="*/ 8 w 14"/>
                <a:gd name="T35" fmla="*/ 4 h 8"/>
                <a:gd name="T36" fmla="*/ 8 w 14"/>
                <a:gd name="T37" fmla="*/ 5 h 8"/>
                <a:gd name="T38" fmla="*/ 8 w 14"/>
                <a:gd name="T39" fmla="*/ 6 h 8"/>
                <a:gd name="T40" fmla="*/ 8 w 14"/>
                <a:gd name="T41" fmla="*/ 5 h 8"/>
                <a:gd name="T42" fmla="*/ 8 w 14"/>
                <a:gd name="T43" fmla="*/ 4 h 8"/>
                <a:gd name="T44" fmla="*/ 10 w 14"/>
                <a:gd name="T45" fmla="*/ 1 h 8"/>
                <a:gd name="T46" fmla="*/ 13 w 14"/>
                <a:gd name="T47" fmla="*/ 0 h 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
                <a:gd name="T73" fmla="*/ 0 h 8"/>
                <a:gd name="T74" fmla="*/ 14 w 14"/>
                <a:gd name="T75" fmla="*/ 8 h 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 h="8">
                  <a:moveTo>
                    <a:pt x="4" y="2"/>
                  </a:moveTo>
                  <a:lnTo>
                    <a:pt x="4" y="2"/>
                  </a:lnTo>
                  <a:lnTo>
                    <a:pt x="3" y="4"/>
                  </a:lnTo>
                  <a:lnTo>
                    <a:pt x="3" y="6"/>
                  </a:lnTo>
                  <a:lnTo>
                    <a:pt x="0" y="7"/>
                  </a:lnTo>
                  <a:lnTo>
                    <a:pt x="3" y="7"/>
                  </a:lnTo>
                  <a:lnTo>
                    <a:pt x="3" y="6"/>
                  </a:lnTo>
                  <a:lnTo>
                    <a:pt x="5" y="5"/>
                  </a:lnTo>
                  <a:lnTo>
                    <a:pt x="5" y="4"/>
                  </a:lnTo>
                  <a:lnTo>
                    <a:pt x="7" y="2"/>
                  </a:lnTo>
                  <a:lnTo>
                    <a:pt x="5" y="4"/>
                  </a:lnTo>
                  <a:lnTo>
                    <a:pt x="5" y="5"/>
                  </a:lnTo>
                  <a:lnTo>
                    <a:pt x="5" y="6"/>
                  </a:lnTo>
                  <a:lnTo>
                    <a:pt x="5" y="5"/>
                  </a:lnTo>
                  <a:lnTo>
                    <a:pt x="8" y="4"/>
                  </a:lnTo>
                  <a:lnTo>
                    <a:pt x="10" y="0"/>
                  </a:lnTo>
                  <a:lnTo>
                    <a:pt x="10" y="1"/>
                  </a:lnTo>
                  <a:lnTo>
                    <a:pt x="8" y="4"/>
                  </a:lnTo>
                  <a:lnTo>
                    <a:pt x="8" y="5"/>
                  </a:lnTo>
                  <a:lnTo>
                    <a:pt x="8" y="6"/>
                  </a:lnTo>
                  <a:lnTo>
                    <a:pt x="8" y="5"/>
                  </a:lnTo>
                  <a:lnTo>
                    <a:pt x="8" y="4"/>
                  </a:lnTo>
                  <a:lnTo>
                    <a:pt x="10" y="1"/>
                  </a:lnTo>
                  <a:lnTo>
                    <a:pt x="13" y="0"/>
                  </a:lnTo>
                </a:path>
              </a:pathLst>
            </a:custGeom>
            <a:noFill/>
            <a:ln w="12700" cap="rnd">
              <a:solidFill>
                <a:srgbClr val="003333"/>
              </a:solidFill>
              <a:round/>
              <a:headEnd/>
              <a:tailEnd/>
            </a:ln>
          </p:spPr>
          <p:txBody>
            <a:bodyPr>
              <a:prstTxWarp prst="textNoShape">
                <a:avLst/>
              </a:prstTxWarp>
            </a:bodyPr>
            <a:lstStyle/>
            <a:p>
              <a:endParaRPr lang="en-US"/>
            </a:p>
          </p:txBody>
        </p:sp>
        <p:sp>
          <p:nvSpPr>
            <p:cNvPr id="25866" name="Freeform 303"/>
            <p:cNvSpPr>
              <a:spLocks/>
            </p:cNvSpPr>
            <p:nvPr/>
          </p:nvSpPr>
          <p:spPr bwMode="auto">
            <a:xfrm>
              <a:off x="4655" y="3040"/>
              <a:ext cx="13" cy="8"/>
            </a:xfrm>
            <a:custGeom>
              <a:avLst/>
              <a:gdLst>
                <a:gd name="T0" fmla="*/ 0 w 13"/>
                <a:gd name="T1" fmla="*/ 1 h 8"/>
                <a:gd name="T2" fmla="*/ 1 w 13"/>
                <a:gd name="T3" fmla="*/ 1 h 8"/>
                <a:gd name="T4" fmla="*/ 3 w 13"/>
                <a:gd name="T5" fmla="*/ 0 h 8"/>
                <a:gd name="T6" fmla="*/ 4 w 13"/>
                <a:gd name="T7" fmla="*/ 0 h 8"/>
                <a:gd name="T8" fmla="*/ 4 w 13"/>
                <a:gd name="T9" fmla="*/ 1 h 8"/>
                <a:gd name="T10" fmla="*/ 5 w 13"/>
                <a:gd name="T11" fmla="*/ 2 h 8"/>
                <a:gd name="T12" fmla="*/ 8 w 13"/>
                <a:gd name="T13" fmla="*/ 3 h 8"/>
                <a:gd name="T14" fmla="*/ 8 w 13"/>
                <a:gd name="T15" fmla="*/ 4 h 8"/>
                <a:gd name="T16" fmla="*/ 9 w 13"/>
                <a:gd name="T17" fmla="*/ 5 h 8"/>
                <a:gd name="T18" fmla="*/ 11 w 13"/>
                <a:gd name="T19" fmla="*/ 6 h 8"/>
                <a:gd name="T20" fmla="*/ 12 w 13"/>
                <a:gd name="T21" fmla="*/ 5 h 8"/>
                <a:gd name="T22" fmla="*/ 11 w 13"/>
                <a:gd name="T23" fmla="*/ 6 h 8"/>
                <a:gd name="T24" fmla="*/ 12 w 13"/>
                <a:gd name="T25" fmla="*/ 7 h 8"/>
                <a:gd name="T26" fmla="*/ 11 w 13"/>
                <a:gd name="T27" fmla="*/ 7 h 8"/>
                <a:gd name="T28" fmla="*/ 8 w 13"/>
                <a:gd name="T29" fmla="*/ 6 h 8"/>
                <a:gd name="T30" fmla="*/ 5 w 13"/>
                <a:gd name="T31" fmla="*/ 6 h 8"/>
                <a:gd name="T32" fmla="*/ 4 w 13"/>
                <a:gd name="T33" fmla="*/ 5 h 8"/>
                <a:gd name="T34" fmla="*/ 3 w 13"/>
                <a:gd name="T35" fmla="*/ 4 h 8"/>
                <a:gd name="T36" fmla="*/ 0 w 13"/>
                <a:gd name="T37" fmla="*/ 1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
                <a:gd name="T58" fmla="*/ 0 h 8"/>
                <a:gd name="T59" fmla="*/ 13 w 13"/>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 h="8">
                  <a:moveTo>
                    <a:pt x="0" y="1"/>
                  </a:moveTo>
                  <a:lnTo>
                    <a:pt x="1" y="1"/>
                  </a:lnTo>
                  <a:lnTo>
                    <a:pt x="3" y="0"/>
                  </a:lnTo>
                  <a:lnTo>
                    <a:pt x="4" y="0"/>
                  </a:lnTo>
                  <a:lnTo>
                    <a:pt x="4" y="1"/>
                  </a:lnTo>
                  <a:lnTo>
                    <a:pt x="5" y="2"/>
                  </a:lnTo>
                  <a:lnTo>
                    <a:pt x="8" y="3"/>
                  </a:lnTo>
                  <a:lnTo>
                    <a:pt x="8" y="4"/>
                  </a:lnTo>
                  <a:lnTo>
                    <a:pt x="9" y="5"/>
                  </a:lnTo>
                  <a:lnTo>
                    <a:pt x="11" y="6"/>
                  </a:lnTo>
                  <a:lnTo>
                    <a:pt x="12" y="5"/>
                  </a:lnTo>
                  <a:lnTo>
                    <a:pt x="11" y="6"/>
                  </a:lnTo>
                  <a:lnTo>
                    <a:pt x="12" y="7"/>
                  </a:lnTo>
                  <a:lnTo>
                    <a:pt x="11" y="7"/>
                  </a:lnTo>
                  <a:lnTo>
                    <a:pt x="8" y="6"/>
                  </a:lnTo>
                  <a:lnTo>
                    <a:pt x="5" y="6"/>
                  </a:lnTo>
                  <a:lnTo>
                    <a:pt x="4" y="5"/>
                  </a:lnTo>
                  <a:lnTo>
                    <a:pt x="3" y="4"/>
                  </a:lnTo>
                  <a:lnTo>
                    <a:pt x="0" y="1"/>
                  </a:lnTo>
                </a:path>
              </a:pathLst>
            </a:custGeom>
            <a:solidFill>
              <a:srgbClr val="003333"/>
            </a:solidFill>
            <a:ln w="127000" cap="rnd">
              <a:noFill/>
              <a:round/>
              <a:headEnd/>
              <a:tailEnd/>
            </a:ln>
          </p:spPr>
          <p:txBody>
            <a:bodyPr>
              <a:prstTxWarp prst="textNoShape">
                <a:avLst/>
              </a:prstTxWarp>
            </a:bodyPr>
            <a:lstStyle/>
            <a:p>
              <a:endParaRPr lang="en-US"/>
            </a:p>
          </p:txBody>
        </p:sp>
        <p:sp>
          <p:nvSpPr>
            <p:cNvPr id="25867" name="Freeform 304"/>
            <p:cNvSpPr>
              <a:spLocks/>
            </p:cNvSpPr>
            <p:nvPr/>
          </p:nvSpPr>
          <p:spPr bwMode="auto">
            <a:xfrm>
              <a:off x="4665" y="3019"/>
              <a:ext cx="31" cy="16"/>
            </a:xfrm>
            <a:custGeom>
              <a:avLst/>
              <a:gdLst>
                <a:gd name="T0" fmla="*/ 0 w 31"/>
                <a:gd name="T1" fmla="*/ 1 h 16"/>
                <a:gd name="T2" fmla="*/ 1 w 31"/>
                <a:gd name="T3" fmla="*/ 0 h 16"/>
                <a:gd name="T4" fmla="*/ 3 w 31"/>
                <a:gd name="T5" fmla="*/ 0 h 16"/>
                <a:gd name="T6" fmla="*/ 5 w 31"/>
                <a:gd name="T7" fmla="*/ 0 h 16"/>
                <a:gd name="T8" fmla="*/ 11 w 31"/>
                <a:gd name="T9" fmla="*/ 0 h 16"/>
                <a:gd name="T10" fmla="*/ 15 w 31"/>
                <a:gd name="T11" fmla="*/ 2 h 16"/>
                <a:gd name="T12" fmla="*/ 19 w 31"/>
                <a:gd name="T13" fmla="*/ 3 h 16"/>
                <a:gd name="T14" fmla="*/ 23 w 31"/>
                <a:gd name="T15" fmla="*/ 5 h 16"/>
                <a:gd name="T16" fmla="*/ 26 w 31"/>
                <a:gd name="T17" fmla="*/ 10 h 16"/>
                <a:gd name="T18" fmla="*/ 26 w 31"/>
                <a:gd name="T19" fmla="*/ 11 h 16"/>
                <a:gd name="T20" fmla="*/ 29 w 31"/>
                <a:gd name="T21" fmla="*/ 11 h 16"/>
                <a:gd name="T22" fmla="*/ 30 w 31"/>
                <a:gd name="T23" fmla="*/ 11 h 16"/>
                <a:gd name="T24" fmla="*/ 30 w 31"/>
                <a:gd name="T25" fmla="*/ 13 h 16"/>
                <a:gd name="T26" fmla="*/ 27 w 31"/>
                <a:gd name="T27" fmla="*/ 14 h 16"/>
                <a:gd name="T28" fmla="*/ 27 w 31"/>
                <a:gd name="T29" fmla="*/ 12 h 16"/>
                <a:gd name="T30" fmla="*/ 26 w 31"/>
                <a:gd name="T31" fmla="*/ 11 h 16"/>
                <a:gd name="T32" fmla="*/ 27 w 31"/>
                <a:gd name="T33" fmla="*/ 12 h 16"/>
                <a:gd name="T34" fmla="*/ 27 w 31"/>
                <a:gd name="T35" fmla="*/ 14 h 16"/>
                <a:gd name="T36" fmla="*/ 26 w 31"/>
                <a:gd name="T37" fmla="*/ 15 h 16"/>
                <a:gd name="T38" fmla="*/ 22 w 31"/>
                <a:gd name="T39" fmla="*/ 11 h 16"/>
                <a:gd name="T40" fmla="*/ 23 w 31"/>
                <a:gd name="T41" fmla="*/ 15 h 16"/>
                <a:gd name="T42" fmla="*/ 23 w 31"/>
                <a:gd name="T43" fmla="*/ 14 h 16"/>
                <a:gd name="T44" fmla="*/ 23 w 31"/>
                <a:gd name="T45" fmla="*/ 12 h 16"/>
                <a:gd name="T46" fmla="*/ 22 w 31"/>
                <a:gd name="T47" fmla="*/ 11 h 16"/>
                <a:gd name="T48" fmla="*/ 20 w 31"/>
                <a:gd name="T49" fmla="*/ 8 h 16"/>
                <a:gd name="T50" fmla="*/ 16 w 31"/>
                <a:gd name="T51" fmla="*/ 6 h 16"/>
                <a:gd name="T52" fmla="*/ 11 w 31"/>
                <a:gd name="T53" fmla="*/ 3 h 16"/>
                <a:gd name="T54" fmla="*/ 7 w 31"/>
                <a:gd name="T55" fmla="*/ 1 h 16"/>
                <a:gd name="T56" fmla="*/ 0 w 31"/>
                <a:gd name="T57" fmla="*/ 1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
                <a:gd name="T88" fmla="*/ 0 h 16"/>
                <a:gd name="T89" fmla="*/ 31 w 31"/>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 h="16">
                  <a:moveTo>
                    <a:pt x="0" y="1"/>
                  </a:moveTo>
                  <a:lnTo>
                    <a:pt x="1" y="0"/>
                  </a:lnTo>
                  <a:lnTo>
                    <a:pt x="3" y="0"/>
                  </a:lnTo>
                  <a:lnTo>
                    <a:pt x="5" y="0"/>
                  </a:lnTo>
                  <a:lnTo>
                    <a:pt x="11" y="0"/>
                  </a:lnTo>
                  <a:lnTo>
                    <a:pt x="15" y="2"/>
                  </a:lnTo>
                  <a:lnTo>
                    <a:pt x="19" y="3"/>
                  </a:lnTo>
                  <a:lnTo>
                    <a:pt x="23" y="5"/>
                  </a:lnTo>
                  <a:lnTo>
                    <a:pt x="26" y="10"/>
                  </a:lnTo>
                  <a:lnTo>
                    <a:pt x="26" y="11"/>
                  </a:lnTo>
                  <a:lnTo>
                    <a:pt x="29" y="11"/>
                  </a:lnTo>
                  <a:lnTo>
                    <a:pt x="30" y="11"/>
                  </a:lnTo>
                  <a:lnTo>
                    <a:pt x="30" y="13"/>
                  </a:lnTo>
                  <a:lnTo>
                    <a:pt x="27" y="14"/>
                  </a:lnTo>
                  <a:lnTo>
                    <a:pt x="27" y="12"/>
                  </a:lnTo>
                  <a:lnTo>
                    <a:pt x="26" y="11"/>
                  </a:lnTo>
                  <a:lnTo>
                    <a:pt x="27" y="12"/>
                  </a:lnTo>
                  <a:lnTo>
                    <a:pt x="27" y="14"/>
                  </a:lnTo>
                  <a:lnTo>
                    <a:pt x="26" y="15"/>
                  </a:lnTo>
                  <a:lnTo>
                    <a:pt x="22" y="11"/>
                  </a:lnTo>
                  <a:lnTo>
                    <a:pt x="23" y="15"/>
                  </a:lnTo>
                  <a:lnTo>
                    <a:pt x="23" y="14"/>
                  </a:lnTo>
                  <a:lnTo>
                    <a:pt x="23" y="12"/>
                  </a:lnTo>
                  <a:lnTo>
                    <a:pt x="22" y="11"/>
                  </a:lnTo>
                  <a:lnTo>
                    <a:pt x="20" y="8"/>
                  </a:lnTo>
                  <a:lnTo>
                    <a:pt x="16" y="6"/>
                  </a:lnTo>
                  <a:lnTo>
                    <a:pt x="11" y="3"/>
                  </a:lnTo>
                  <a:lnTo>
                    <a:pt x="7" y="1"/>
                  </a:lnTo>
                  <a:lnTo>
                    <a:pt x="0" y="1"/>
                  </a:lnTo>
                </a:path>
              </a:pathLst>
            </a:custGeom>
            <a:solidFill>
              <a:srgbClr val="2F8080"/>
            </a:solidFill>
            <a:ln w="127000" cap="rnd">
              <a:noFill/>
              <a:round/>
              <a:headEnd/>
              <a:tailEnd/>
            </a:ln>
          </p:spPr>
          <p:txBody>
            <a:bodyPr>
              <a:prstTxWarp prst="textNoShape">
                <a:avLst/>
              </a:prstTxWarp>
            </a:bodyPr>
            <a:lstStyle/>
            <a:p>
              <a:endParaRPr lang="en-US"/>
            </a:p>
          </p:txBody>
        </p:sp>
        <p:sp>
          <p:nvSpPr>
            <p:cNvPr id="25868" name="Freeform 305"/>
            <p:cNvSpPr>
              <a:spLocks/>
            </p:cNvSpPr>
            <p:nvPr/>
          </p:nvSpPr>
          <p:spPr bwMode="auto">
            <a:xfrm>
              <a:off x="4643" y="3020"/>
              <a:ext cx="61" cy="38"/>
            </a:xfrm>
            <a:custGeom>
              <a:avLst/>
              <a:gdLst>
                <a:gd name="T0" fmla="*/ 16 w 61"/>
                <a:gd name="T1" fmla="*/ 0 h 38"/>
                <a:gd name="T2" fmla="*/ 16 w 61"/>
                <a:gd name="T3" fmla="*/ 0 h 38"/>
                <a:gd name="T4" fmla="*/ 13 w 61"/>
                <a:gd name="T5" fmla="*/ 1 h 38"/>
                <a:gd name="T6" fmla="*/ 15 w 61"/>
                <a:gd name="T7" fmla="*/ 1 h 38"/>
                <a:gd name="T8" fmla="*/ 9 w 61"/>
                <a:gd name="T9" fmla="*/ 1 h 38"/>
                <a:gd name="T10" fmla="*/ 7 w 61"/>
                <a:gd name="T11" fmla="*/ 4 h 38"/>
                <a:gd name="T12" fmla="*/ 4 w 61"/>
                <a:gd name="T13" fmla="*/ 6 h 38"/>
                <a:gd name="T14" fmla="*/ 3 w 61"/>
                <a:gd name="T15" fmla="*/ 9 h 38"/>
                <a:gd name="T16" fmla="*/ 0 w 61"/>
                <a:gd name="T17" fmla="*/ 13 h 38"/>
                <a:gd name="T18" fmla="*/ 1 w 61"/>
                <a:gd name="T19" fmla="*/ 16 h 38"/>
                <a:gd name="T20" fmla="*/ 0 w 61"/>
                <a:gd name="T21" fmla="*/ 18 h 38"/>
                <a:gd name="T22" fmla="*/ 1 w 61"/>
                <a:gd name="T23" fmla="*/ 21 h 38"/>
                <a:gd name="T24" fmla="*/ 4 w 61"/>
                <a:gd name="T25" fmla="*/ 24 h 38"/>
                <a:gd name="T26" fmla="*/ 5 w 61"/>
                <a:gd name="T27" fmla="*/ 29 h 38"/>
                <a:gd name="T28" fmla="*/ 9 w 61"/>
                <a:gd name="T29" fmla="*/ 30 h 38"/>
                <a:gd name="T30" fmla="*/ 13 w 61"/>
                <a:gd name="T31" fmla="*/ 33 h 38"/>
                <a:gd name="T32" fmla="*/ 16 w 61"/>
                <a:gd name="T33" fmla="*/ 35 h 38"/>
                <a:gd name="T34" fmla="*/ 20 w 61"/>
                <a:gd name="T35" fmla="*/ 36 h 38"/>
                <a:gd name="T36" fmla="*/ 25 w 61"/>
                <a:gd name="T37" fmla="*/ 37 h 38"/>
                <a:gd name="T38" fmla="*/ 28 w 61"/>
                <a:gd name="T39" fmla="*/ 36 h 38"/>
                <a:gd name="T40" fmla="*/ 32 w 61"/>
                <a:gd name="T41" fmla="*/ 36 h 38"/>
                <a:gd name="T42" fmla="*/ 36 w 61"/>
                <a:gd name="T43" fmla="*/ 36 h 38"/>
                <a:gd name="T44" fmla="*/ 37 w 61"/>
                <a:gd name="T45" fmla="*/ 36 h 38"/>
                <a:gd name="T46" fmla="*/ 44 w 61"/>
                <a:gd name="T47" fmla="*/ 33 h 38"/>
                <a:gd name="T48" fmla="*/ 45 w 61"/>
                <a:gd name="T49" fmla="*/ 32 h 38"/>
                <a:gd name="T50" fmla="*/ 48 w 61"/>
                <a:gd name="T51" fmla="*/ 29 h 38"/>
                <a:gd name="T52" fmla="*/ 51 w 61"/>
                <a:gd name="T53" fmla="*/ 28 h 38"/>
                <a:gd name="T54" fmla="*/ 49 w 61"/>
                <a:gd name="T55" fmla="*/ 27 h 38"/>
                <a:gd name="T56" fmla="*/ 49 w 61"/>
                <a:gd name="T57" fmla="*/ 24 h 38"/>
                <a:gd name="T58" fmla="*/ 52 w 61"/>
                <a:gd name="T59" fmla="*/ 24 h 38"/>
                <a:gd name="T60" fmla="*/ 51 w 61"/>
                <a:gd name="T61" fmla="*/ 23 h 38"/>
                <a:gd name="T62" fmla="*/ 52 w 61"/>
                <a:gd name="T63" fmla="*/ 24 h 38"/>
                <a:gd name="T64" fmla="*/ 52 w 61"/>
                <a:gd name="T65" fmla="*/ 27 h 38"/>
                <a:gd name="T66" fmla="*/ 51 w 61"/>
                <a:gd name="T67" fmla="*/ 28 h 38"/>
                <a:gd name="T68" fmla="*/ 51 w 61"/>
                <a:gd name="T69" fmla="*/ 29 h 38"/>
                <a:gd name="T70" fmla="*/ 53 w 61"/>
                <a:gd name="T71" fmla="*/ 28 h 38"/>
                <a:gd name="T72" fmla="*/ 52 w 61"/>
                <a:gd name="T73" fmla="*/ 27 h 38"/>
                <a:gd name="T74" fmla="*/ 55 w 61"/>
                <a:gd name="T75" fmla="*/ 24 h 38"/>
                <a:gd name="T76" fmla="*/ 53 w 61"/>
                <a:gd name="T77" fmla="*/ 22 h 38"/>
                <a:gd name="T78" fmla="*/ 55 w 61"/>
                <a:gd name="T79" fmla="*/ 24 h 38"/>
                <a:gd name="T80" fmla="*/ 55 w 61"/>
                <a:gd name="T81" fmla="*/ 26 h 38"/>
                <a:gd name="T82" fmla="*/ 56 w 61"/>
                <a:gd name="T83" fmla="*/ 27 h 38"/>
                <a:gd name="T84" fmla="*/ 53 w 61"/>
                <a:gd name="T85" fmla="*/ 29 h 38"/>
                <a:gd name="T86" fmla="*/ 56 w 61"/>
                <a:gd name="T87" fmla="*/ 27 h 38"/>
                <a:gd name="T88" fmla="*/ 55 w 61"/>
                <a:gd name="T89" fmla="*/ 26 h 38"/>
                <a:gd name="T90" fmla="*/ 57 w 61"/>
                <a:gd name="T91" fmla="*/ 22 h 38"/>
                <a:gd name="T92" fmla="*/ 59 w 61"/>
                <a:gd name="T93" fmla="*/ 24 h 38"/>
                <a:gd name="T94" fmla="*/ 59 w 61"/>
                <a:gd name="T95" fmla="*/ 26 h 38"/>
                <a:gd name="T96" fmla="*/ 56 w 61"/>
                <a:gd name="T97" fmla="*/ 27 h 38"/>
                <a:gd name="T98" fmla="*/ 59 w 61"/>
                <a:gd name="T99" fmla="*/ 26 h 38"/>
                <a:gd name="T100" fmla="*/ 60 w 61"/>
                <a:gd name="T101" fmla="*/ 24 h 38"/>
                <a:gd name="T102" fmla="*/ 59 w 61"/>
                <a:gd name="T103" fmla="*/ 22 h 3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1"/>
                <a:gd name="T157" fmla="*/ 0 h 38"/>
                <a:gd name="T158" fmla="*/ 61 w 61"/>
                <a:gd name="T159" fmla="*/ 38 h 3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1" h="38">
                  <a:moveTo>
                    <a:pt x="16" y="0"/>
                  </a:moveTo>
                  <a:lnTo>
                    <a:pt x="16" y="0"/>
                  </a:lnTo>
                  <a:lnTo>
                    <a:pt x="13" y="1"/>
                  </a:lnTo>
                  <a:lnTo>
                    <a:pt x="15" y="1"/>
                  </a:lnTo>
                  <a:lnTo>
                    <a:pt x="9" y="1"/>
                  </a:lnTo>
                  <a:lnTo>
                    <a:pt x="7" y="4"/>
                  </a:lnTo>
                  <a:lnTo>
                    <a:pt x="4" y="6"/>
                  </a:lnTo>
                  <a:lnTo>
                    <a:pt x="3" y="9"/>
                  </a:lnTo>
                  <a:lnTo>
                    <a:pt x="0" y="13"/>
                  </a:lnTo>
                  <a:lnTo>
                    <a:pt x="1" y="16"/>
                  </a:lnTo>
                  <a:lnTo>
                    <a:pt x="0" y="18"/>
                  </a:lnTo>
                  <a:lnTo>
                    <a:pt x="1" y="21"/>
                  </a:lnTo>
                  <a:lnTo>
                    <a:pt x="4" y="24"/>
                  </a:lnTo>
                  <a:lnTo>
                    <a:pt x="5" y="29"/>
                  </a:lnTo>
                  <a:lnTo>
                    <a:pt x="9" y="30"/>
                  </a:lnTo>
                  <a:lnTo>
                    <a:pt x="13" y="33"/>
                  </a:lnTo>
                  <a:lnTo>
                    <a:pt x="16" y="35"/>
                  </a:lnTo>
                  <a:lnTo>
                    <a:pt x="20" y="36"/>
                  </a:lnTo>
                  <a:lnTo>
                    <a:pt x="25" y="37"/>
                  </a:lnTo>
                  <a:lnTo>
                    <a:pt x="28" y="36"/>
                  </a:lnTo>
                  <a:lnTo>
                    <a:pt x="32" y="36"/>
                  </a:lnTo>
                  <a:lnTo>
                    <a:pt x="36" y="36"/>
                  </a:lnTo>
                  <a:lnTo>
                    <a:pt x="37" y="36"/>
                  </a:lnTo>
                  <a:lnTo>
                    <a:pt x="44" y="33"/>
                  </a:lnTo>
                  <a:lnTo>
                    <a:pt x="45" y="32"/>
                  </a:lnTo>
                  <a:lnTo>
                    <a:pt x="48" y="29"/>
                  </a:lnTo>
                  <a:lnTo>
                    <a:pt x="51" y="28"/>
                  </a:lnTo>
                  <a:lnTo>
                    <a:pt x="49" y="27"/>
                  </a:lnTo>
                  <a:lnTo>
                    <a:pt x="49" y="24"/>
                  </a:lnTo>
                  <a:lnTo>
                    <a:pt x="52" y="24"/>
                  </a:lnTo>
                  <a:lnTo>
                    <a:pt x="51" y="23"/>
                  </a:lnTo>
                  <a:lnTo>
                    <a:pt x="52" y="24"/>
                  </a:lnTo>
                  <a:lnTo>
                    <a:pt x="52" y="27"/>
                  </a:lnTo>
                  <a:lnTo>
                    <a:pt x="51" y="28"/>
                  </a:lnTo>
                  <a:lnTo>
                    <a:pt x="51" y="29"/>
                  </a:lnTo>
                  <a:lnTo>
                    <a:pt x="53" y="28"/>
                  </a:lnTo>
                  <a:lnTo>
                    <a:pt x="52" y="27"/>
                  </a:lnTo>
                  <a:lnTo>
                    <a:pt x="55" y="24"/>
                  </a:lnTo>
                  <a:lnTo>
                    <a:pt x="53" y="22"/>
                  </a:lnTo>
                  <a:lnTo>
                    <a:pt x="55" y="24"/>
                  </a:lnTo>
                  <a:lnTo>
                    <a:pt x="55" y="26"/>
                  </a:lnTo>
                  <a:lnTo>
                    <a:pt x="56" y="27"/>
                  </a:lnTo>
                  <a:lnTo>
                    <a:pt x="53" y="29"/>
                  </a:lnTo>
                  <a:lnTo>
                    <a:pt x="56" y="27"/>
                  </a:lnTo>
                  <a:lnTo>
                    <a:pt x="55" y="26"/>
                  </a:lnTo>
                  <a:lnTo>
                    <a:pt x="57" y="22"/>
                  </a:lnTo>
                  <a:lnTo>
                    <a:pt x="59" y="24"/>
                  </a:lnTo>
                  <a:lnTo>
                    <a:pt x="59" y="26"/>
                  </a:lnTo>
                  <a:lnTo>
                    <a:pt x="56" y="27"/>
                  </a:lnTo>
                  <a:lnTo>
                    <a:pt x="59" y="26"/>
                  </a:lnTo>
                  <a:lnTo>
                    <a:pt x="60" y="24"/>
                  </a:lnTo>
                  <a:lnTo>
                    <a:pt x="59" y="22"/>
                  </a:lnTo>
                </a:path>
              </a:pathLst>
            </a:custGeom>
            <a:noFill/>
            <a:ln w="12700" cap="rnd">
              <a:solidFill>
                <a:srgbClr val="003333"/>
              </a:solidFill>
              <a:round/>
              <a:headEnd/>
              <a:tailEnd/>
            </a:ln>
          </p:spPr>
          <p:txBody>
            <a:bodyPr>
              <a:prstTxWarp prst="textNoShape">
                <a:avLst/>
              </a:prstTxWarp>
            </a:bodyPr>
            <a:lstStyle/>
            <a:p>
              <a:endParaRPr lang="en-US"/>
            </a:p>
          </p:txBody>
        </p:sp>
        <p:sp>
          <p:nvSpPr>
            <p:cNvPr id="25869" name="Freeform 306"/>
            <p:cNvSpPr>
              <a:spLocks/>
            </p:cNvSpPr>
            <p:nvPr/>
          </p:nvSpPr>
          <p:spPr bwMode="auto">
            <a:xfrm>
              <a:off x="4397" y="3024"/>
              <a:ext cx="185" cy="20"/>
            </a:xfrm>
            <a:custGeom>
              <a:avLst/>
              <a:gdLst>
                <a:gd name="T0" fmla="*/ 184 w 185"/>
                <a:gd name="T1" fmla="*/ 0 h 20"/>
                <a:gd name="T2" fmla="*/ 180 w 185"/>
                <a:gd name="T3" fmla="*/ 1 h 20"/>
                <a:gd name="T4" fmla="*/ 175 w 185"/>
                <a:gd name="T5" fmla="*/ 2 h 20"/>
                <a:gd name="T6" fmla="*/ 167 w 185"/>
                <a:gd name="T7" fmla="*/ 2 h 20"/>
                <a:gd name="T8" fmla="*/ 156 w 185"/>
                <a:gd name="T9" fmla="*/ 3 h 20"/>
                <a:gd name="T10" fmla="*/ 145 w 185"/>
                <a:gd name="T11" fmla="*/ 5 h 20"/>
                <a:gd name="T12" fmla="*/ 135 w 185"/>
                <a:gd name="T13" fmla="*/ 5 h 20"/>
                <a:gd name="T14" fmla="*/ 119 w 185"/>
                <a:gd name="T15" fmla="*/ 7 h 20"/>
                <a:gd name="T16" fmla="*/ 105 w 185"/>
                <a:gd name="T17" fmla="*/ 8 h 20"/>
                <a:gd name="T18" fmla="*/ 89 w 185"/>
                <a:gd name="T19" fmla="*/ 10 h 20"/>
                <a:gd name="T20" fmla="*/ 76 w 185"/>
                <a:gd name="T21" fmla="*/ 11 h 20"/>
                <a:gd name="T22" fmla="*/ 61 w 185"/>
                <a:gd name="T23" fmla="*/ 13 h 20"/>
                <a:gd name="T24" fmla="*/ 45 w 185"/>
                <a:gd name="T25" fmla="*/ 14 h 20"/>
                <a:gd name="T26" fmla="*/ 31 w 185"/>
                <a:gd name="T27" fmla="*/ 16 h 20"/>
                <a:gd name="T28" fmla="*/ 15 w 185"/>
                <a:gd name="T29" fmla="*/ 17 h 20"/>
                <a:gd name="T30" fmla="*/ 3 w 185"/>
                <a:gd name="T31" fmla="*/ 19 h 20"/>
                <a:gd name="T32" fmla="*/ 0 w 185"/>
                <a:gd name="T33" fmla="*/ 19 h 20"/>
                <a:gd name="T34" fmla="*/ 5 w 185"/>
                <a:gd name="T35" fmla="*/ 18 h 20"/>
                <a:gd name="T36" fmla="*/ 12 w 185"/>
                <a:gd name="T37" fmla="*/ 17 h 20"/>
                <a:gd name="T38" fmla="*/ 17 w 185"/>
                <a:gd name="T39" fmla="*/ 17 h 20"/>
                <a:gd name="T40" fmla="*/ 25 w 185"/>
                <a:gd name="T41" fmla="*/ 16 h 20"/>
                <a:gd name="T42" fmla="*/ 36 w 185"/>
                <a:gd name="T43" fmla="*/ 15 h 20"/>
                <a:gd name="T44" fmla="*/ 48 w 185"/>
                <a:gd name="T45" fmla="*/ 14 h 20"/>
                <a:gd name="T46" fmla="*/ 59 w 185"/>
                <a:gd name="T47" fmla="*/ 13 h 20"/>
                <a:gd name="T48" fmla="*/ 72 w 185"/>
                <a:gd name="T49" fmla="*/ 11 h 20"/>
                <a:gd name="T50" fmla="*/ 88 w 185"/>
                <a:gd name="T51" fmla="*/ 10 h 20"/>
                <a:gd name="T52" fmla="*/ 100 w 185"/>
                <a:gd name="T53" fmla="*/ 9 h 20"/>
                <a:gd name="T54" fmla="*/ 112 w 185"/>
                <a:gd name="T55" fmla="*/ 8 h 20"/>
                <a:gd name="T56" fmla="*/ 125 w 185"/>
                <a:gd name="T57" fmla="*/ 6 h 20"/>
                <a:gd name="T58" fmla="*/ 139 w 185"/>
                <a:gd name="T59" fmla="*/ 5 h 20"/>
                <a:gd name="T60" fmla="*/ 151 w 185"/>
                <a:gd name="T61" fmla="*/ 4 h 20"/>
                <a:gd name="T62" fmla="*/ 161 w 185"/>
                <a:gd name="T63" fmla="*/ 3 h 20"/>
                <a:gd name="T64" fmla="*/ 169 w 185"/>
                <a:gd name="T65" fmla="*/ 2 h 20"/>
                <a:gd name="T66" fmla="*/ 177 w 185"/>
                <a:gd name="T67" fmla="*/ 2 h 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5"/>
                <a:gd name="T103" fmla="*/ 0 h 20"/>
                <a:gd name="T104" fmla="*/ 185 w 185"/>
                <a:gd name="T105" fmla="*/ 20 h 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5" h="20">
                  <a:moveTo>
                    <a:pt x="184" y="0"/>
                  </a:moveTo>
                  <a:lnTo>
                    <a:pt x="184" y="0"/>
                  </a:lnTo>
                  <a:lnTo>
                    <a:pt x="183" y="1"/>
                  </a:lnTo>
                  <a:lnTo>
                    <a:pt x="180" y="1"/>
                  </a:lnTo>
                  <a:lnTo>
                    <a:pt x="177" y="2"/>
                  </a:lnTo>
                  <a:lnTo>
                    <a:pt x="175" y="2"/>
                  </a:lnTo>
                  <a:lnTo>
                    <a:pt x="169" y="2"/>
                  </a:lnTo>
                  <a:lnTo>
                    <a:pt x="167" y="2"/>
                  </a:lnTo>
                  <a:lnTo>
                    <a:pt x="161" y="3"/>
                  </a:lnTo>
                  <a:lnTo>
                    <a:pt x="156" y="3"/>
                  </a:lnTo>
                  <a:lnTo>
                    <a:pt x="151" y="4"/>
                  </a:lnTo>
                  <a:lnTo>
                    <a:pt x="145" y="5"/>
                  </a:lnTo>
                  <a:lnTo>
                    <a:pt x="139" y="5"/>
                  </a:lnTo>
                  <a:lnTo>
                    <a:pt x="135" y="5"/>
                  </a:lnTo>
                  <a:lnTo>
                    <a:pt x="125" y="6"/>
                  </a:lnTo>
                  <a:lnTo>
                    <a:pt x="119" y="7"/>
                  </a:lnTo>
                  <a:lnTo>
                    <a:pt x="112" y="8"/>
                  </a:lnTo>
                  <a:lnTo>
                    <a:pt x="105" y="8"/>
                  </a:lnTo>
                  <a:lnTo>
                    <a:pt x="97" y="9"/>
                  </a:lnTo>
                  <a:lnTo>
                    <a:pt x="89" y="10"/>
                  </a:lnTo>
                  <a:lnTo>
                    <a:pt x="85" y="11"/>
                  </a:lnTo>
                  <a:lnTo>
                    <a:pt x="76" y="11"/>
                  </a:lnTo>
                  <a:lnTo>
                    <a:pt x="69" y="12"/>
                  </a:lnTo>
                  <a:lnTo>
                    <a:pt x="61" y="13"/>
                  </a:lnTo>
                  <a:lnTo>
                    <a:pt x="52" y="14"/>
                  </a:lnTo>
                  <a:lnTo>
                    <a:pt x="45" y="14"/>
                  </a:lnTo>
                  <a:lnTo>
                    <a:pt x="39" y="15"/>
                  </a:lnTo>
                  <a:lnTo>
                    <a:pt x="31" y="16"/>
                  </a:lnTo>
                  <a:lnTo>
                    <a:pt x="23" y="17"/>
                  </a:lnTo>
                  <a:lnTo>
                    <a:pt x="15" y="17"/>
                  </a:lnTo>
                  <a:lnTo>
                    <a:pt x="11" y="18"/>
                  </a:lnTo>
                  <a:lnTo>
                    <a:pt x="3" y="19"/>
                  </a:lnTo>
                  <a:lnTo>
                    <a:pt x="0" y="19"/>
                  </a:lnTo>
                  <a:lnTo>
                    <a:pt x="3" y="19"/>
                  </a:lnTo>
                  <a:lnTo>
                    <a:pt x="5" y="18"/>
                  </a:lnTo>
                  <a:lnTo>
                    <a:pt x="11" y="18"/>
                  </a:lnTo>
                  <a:lnTo>
                    <a:pt x="12" y="17"/>
                  </a:lnTo>
                  <a:lnTo>
                    <a:pt x="15" y="17"/>
                  </a:lnTo>
                  <a:lnTo>
                    <a:pt x="17" y="17"/>
                  </a:lnTo>
                  <a:lnTo>
                    <a:pt x="21" y="17"/>
                  </a:lnTo>
                  <a:lnTo>
                    <a:pt x="25" y="16"/>
                  </a:lnTo>
                  <a:lnTo>
                    <a:pt x="31" y="16"/>
                  </a:lnTo>
                  <a:lnTo>
                    <a:pt x="36" y="15"/>
                  </a:lnTo>
                  <a:lnTo>
                    <a:pt x="41" y="14"/>
                  </a:lnTo>
                  <a:lnTo>
                    <a:pt x="48" y="14"/>
                  </a:lnTo>
                  <a:lnTo>
                    <a:pt x="52" y="14"/>
                  </a:lnTo>
                  <a:lnTo>
                    <a:pt x="59" y="13"/>
                  </a:lnTo>
                  <a:lnTo>
                    <a:pt x="65" y="12"/>
                  </a:lnTo>
                  <a:lnTo>
                    <a:pt x="72" y="11"/>
                  </a:lnTo>
                  <a:lnTo>
                    <a:pt x="79" y="11"/>
                  </a:lnTo>
                  <a:lnTo>
                    <a:pt x="88" y="10"/>
                  </a:lnTo>
                  <a:lnTo>
                    <a:pt x="93" y="10"/>
                  </a:lnTo>
                  <a:lnTo>
                    <a:pt x="100" y="9"/>
                  </a:lnTo>
                  <a:lnTo>
                    <a:pt x="105" y="8"/>
                  </a:lnTo>
                  <a:lnTo>
                    <a:pt x="112" y="8"/>
                  </a:lnTo>
                  <a:lnTo>
                    <a:pt x="119" y="7"/>
                  </a:lnTo>
                  <a:lnTo>
                    <a:pt x="125" y="6"/>
                  </a:lnTo>
                  <a:lnTo>
                    <a:pt x="135" y="5"/>
                  </a:lnTo>
                  <a:lnTo>
                    <a:pt x="139" y="5"/>
                  </a:lnTo>
                  <a:lnTo>
                    <a:pt x="145" y="5"/>
                  </a:lnTo>
                  <a:lnTo>
                    <a:pt x="151" y="4"/>
                  </a:lnTo>
                  <a:lnTo>
                    <a:pt x="156" y="3"/>
                  </a:lnTo>
                  <a:lnTo>
                    <a:pt x="161" y="3"/>
                  </a:lnTo>
                  <a:lnTo>
                    <a:pt x="167" y="2"/>
                  </a:lnTo>
                  <a:lnTo>
                    <a:pt x="169" y="2"/>
                  </a:lnTo>
                  <a:lnTo>
                    <a:pt x="172" y="2"/>
                  </a:lnTo>
                  <a:lnTo>
                    <a:pt x="177" y="2"/>
                  </a:lnTo>
                  <a:lnTo>
                    <a:pt x="184" y="0"/>
                  </a:lnTo>
                </a:path>
              </a:pathLst>
            </a:custGeom>
            <a:solidFill>
              <a:srgbClr val="003333"/>
            </a:solidFill>
            <a:ln w="127000" cap="rnd">
              <a:noFill/>
              <a:round/>
              <a:headEnd/>
              <a:tailEnd/>
            </a:ln>
          </p:spPr>
          <p:txBody>
            <a:bodyPr>
              <a:prstTxWarp prst="textNoShape">
                <a:avLst/>
              </a:prstTxWarp>
            </a:bodyPr>
            <a:lstStyle/>
            <a:p>
              <a:endParaRPr lang="en-US"/>
            </a:p>
          </p:txBody>
        </p:sp>
        <p:sp>
          <p:nvSpPr>
            <p:cNvPr id="25870" name="Freeform 307"/>
            <p:cNvSpPr>
              <a:spLocks/>
            </p:cNvSpPr>
            <p:nvPr/>
          </p:nvSpPr>
          <p:spPr bwMode="auto">
            <a:xfrm>
              <a:off x="4473" y="3018"/>
              <a:ext cx="48" cy="15"/>
            </a:xfrm>
            <a:custGeom>
              <a:avLst/>
              <a:gdLst>
                <a:gd name="T0" fmla="*/ 13 w 48"/>
                <a:gd name="T1" fmla="*/ 14 h 15"/>
                <a:gd name="T2" fmla="*/ 13 w 48"/>
                <a:gd name="T3" fmla="*/ 14 h 15"/>
                <a:gd name="T4" fmla="*/ 13 w 48"/>
                <a:gd name="T5" fmla="*/ 12 h 15"/>
                <a:gd name="T6" fmla="*/ 12 w 48"/>
                <a:gd name="T7" fmla="*/ 10 h 15"/>
                <a:gd name="T8" fmla="*/ 12 w 48"/>
                <a:gd name="T9" fmla="*/ 9 h 15"/>
                <a:gd name="T10" fmla="*/ 12 w 48"/>
                <a:gd name="T11" fmla="*/ 7 h 15"/>
                <a:gd name="T12" fmla="*/ 9 w 48"/>
                <a:gd name="T13" fmla="*/ 7 h 15"/>
                <a:gd name="T14" fmla="*/ 8 w 48"/>
                <a:gd name="T15" fmla="*/ 6 h 15"/>
                <a:gd name="T16" fmla="*/ 5 w 48"/>
                <a:gd name="T17" fmla="*/ 7 h 15"/>
                <a:gd name="T18" fmla="*/ 3 w 48"/>
                <a:gd name="T19" fmla="*/ 7 h 15"/>
                <a:gd name="T20" fmla="*/ 0 w 48"/>
                <a:gd name="T21" fmla="*/ 6 h 15"/>
                <a:gd name="T22" fmla="*/ 0 w 48"/>
                <a:gd name="T23" fmla="*/ 4 h 15"/>
                <a:gd name="T24" fmla="*/ 3 w 48"/>
                <a:gd name="T25" fmla="*/ 4 h 15"/>
                <a:gd name="T26" fmla="*/ 5 w 48"/>
                <a:gd name="T27" fmla="*/ 4 h 15"/>
                <a:gd name="T28" fmla="*/ 8 w 48"/>
                <a:gd name="T29" fmla="*/ 3 h 15"/>
                <a:gd name="T30" fmla="*/ 11 w 48"/>
                <a:gd name="T31" fmla="*/ 3 h 15"/>
                <a:gd name="T32" fmla="*/ 12 w 48"/>
                <a:gd name="T33" fmla="*/ 3 h 15"/>
                <a:gd name="T34" fmla="*/ 15 w 48"/>
                <a:gd name="T35" fmla="*/ 2 h 15"/>
                <a:gd name="T36" fmla="*/ 19 w 48"/>
                <a:gd name="T37" fmla="*/ 2 h 15"/>
                <a:gd name="T38" fmla="*/ 21 w 48"/>
                <a:gd name="T39" fmla="*/ 1 h 15"/>
                <a:gd name="T40" fmla="*/ 23 w 48"/>
                <a:gd name="T41" fmla="*/ 1 h 15"/>
                <a:gd name="T42" fmla="*/ 28 w 48"/>
                <a:gd name="T43" fmla="*/ 1 h 15"/>
                <a:gd name="T44" fmla="*/ 31 w 48"/>
                <a:gd name="T45" fmla="*/ 1 h 15"/>
                <a:gd name="T46" fmla="*/ 32 w 48"/>
                <a:gd name="T47" fmla="*/ 1 h 15"/>
                <a:gd name="T48" fmla="*/ 35 w 48"/>
                <a:gd name="T49" fmla="*/ 1 h 15"/>
                <a:gd name="T50" fmla="*/ 38 w 48"/>
                <a:gd name="T51" fmla="*/ 0 h 15"/>
                <a:gd name="T52" fmla="*/ 40 w 48"/>
                <a:gd name="T53" fmla="*/ 0 h 15"/>
                <a:gd name="T54" fmla="*/ 43 w 48"/>
                <a:gd name="T55" fmla="*/ 0 h 15"/>
                <a:gd name="T56" fmla="*/ 44 w 48"/>
                <a:gd name="T57" fmla="*/ 0 h 15"/>
                <a:gd name="T58" fmla="*/ 47 w 48"/>
                <a:gd name="T59" fmla="*/ 0 h 15"/>
                <a:gd name="T60" fmla="*/ 47 w 48"/>
                <a:gd name="T61" fmla="*/ 1 h 15"/>
                <a:gd name="T62" fmla="*/ 44 w 48"/>
                <a:gd name="T63" fmla="*/ 1 h 15"/>
                <a:gd name="T64" fmla="*/ 44 w 48"/>
                <a:gd name="T65" fmla="*/ 2 h 15"/>
                <a:gd name="T66" fmla="*/ 43 w 48"/>
                <a:gd name="T67" fmla="*/ 3 h 15"/>
                <a:gd name="T68" fmla="*/ 40 w 48"/>
                <a:gd name="T69" fmla="*/ 3 h 15"/>
                <a:gd name="T70" fmla="*/ 39 w 48"/>
                <a:gd name="T71" fmla="*/ 4 h 15"/>
                <a:gd name="T72" fmla="*/ 39 w 48"/>
                <a:gd name="T73" fmla="*/ 6 h 15"/>
                <a:gd name="T74" fmla="*/ 39 w 48"/>
                <a:gd name="T75" fmla="*/ 7 h 15"/>
                <a:gd name="T76" fmla="*/ 40 w 48"/>
                <a:gd name="T77" fmla="*/ 11 h 15"/>
                <a:gd name="T78" fmla="*/ 38 w 48"/>
                <a:gd name="T79" fmla="*/ 12 h 15"/>
                <a:gd name="T80" fmla="*/ 35 w 48"/>
                <a:gd name="T81" fmla="*/ 12 h 15"/>
                <a:gd name="T82" fmla="*/ 34 w 48"/>
                <a:gd name="T83" fmla="*/ 12 h 15"/>
                <a:gd name="T84" fmla="*/ 31 w 48"/>
                <a:gd name="T85" fmla="*/ 13 h 15"/>
                <a:gd name="T86" fmla="*/ 28 w 48"/>
                <a:gd name="T87" fmla="*/ 13 h 15"/>
                <a:gd name="T88" fmla="*/ 26 w 48"/>
                <a:gd name="T89" fmla="*/ 13 h 15"/>
                <a:gd name="T90" fmla="*/ 24 w 48"/>
                <a:gd name="T91" fmla="*/ 13 h 15"/>
                <a:gd name="T92" fmla="*/ 21 w 48"/>
                <a:gd name="T93" fmla="*/ 13 h 15"/>
                <a:gd name="T94" fmla="*/ 20 w 48"/>
                <a:gd name="T95" fmla="*/ 13 h 15"/>
                <a:gd name="T96" fmla="*/ 17 w 48"/>
                <a:gd name="T97" fmla="*/ 13 h 15"/>
                <a:gd name="T98" fmla="*/ 15 w 48"/>
                <a:gd name="T99" fmla="*/ 14 h 15"/>
                <a:gd name="T100" fmla="*/ 13 w 48"/>
                <a:gd name="T101" fmla="*/ 14 h 1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8"/>
                <a:gd name="T154" fmla="*/ 0 h 15"/>
                <a:gd name="T155" fmla="*/ 48 w 48"/>
                <a:gd name="T156" fmla="*/ 15 h 1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8" h="15">
                  <a:moveTo>
                    <a:pt x="13" y="14"/>
                  </a:moveTo>
                  <a:lnTo>
                    <a:pt x="13" y="14"/>
                  </a:lnTo>
                  <a:lnTo>
                    <a:pt x="13" y="12"/>
                  </a:lnTo>
                  <a:lnTo>
                    <a:pt x="12" y="10"/>
                  </a:lnTo>
                  <a:lnTo>
                    <a:pt x="12" y="9"/>
                  </a:lnTo>
                  <a:lnTo>
                    <a:pt x="12" y="7"/>
                  </a:lnTo>
                  <a:lnTo>
                    <a:pt x="9" y="7"/>
                  </a:lnTo>
                  <a:lnTo>
                    <a:pt x="8" y="6"/>
                  </a:lnTo>
                  <a:lnTo>
                    <a:pt x="5" y="7"/>
                  </a:lnTo>
                  <a:lnTo>
                    <a:pt x="3" y="7"/>
                  </a:lnTo>
                  <a:lnTo>
                    <a:pt x="0" y="6"/>
                  </a:lnTo>
                  <a:lnTo>
                    <a:pt x="0" y="4"/>
                  </a:lnTo>
                  <a:lnTo>
                    <a:pt x="3" y="4"/>
                  </a:lnTo>
                  <a:lnTo>
                    <a:pt x="5" y="4"/>
                  </a:lnTo>
                  <a:lnTo>
                    <a:pt x="8" y="3"/>
                  </a:lnTo>
                  <a:lnTo>
                    <a:pt x="11" y="3"/>
                  </a:lnTo>
                  <a:lnTo>
                    <a:pt x="12" y="3"/>
                  </a:lnTo>
                  <a:lnTo>
                    <a:pt x="15" y="2"/>
                  </a:lnTo>
                  <a:lnTo>
                    <a:pt x="19" y="2"/>
                  </a:lnTo>
                  <a:lnTo>
                    <a:pt x="21" y="1"/>
                  </a:lnTo>
                  <a:lnTo>
                    <a:pt x="23" y="1"/>
                  </a:lnTo>
                  <a:lnTo>
                    <a:pt x="28" y="1"/>
                  </a:lnTo>
                  <a:lnTo>
                    <a:pt x="31" y="1"/>
                  </a:lnTo>
                  <a:lnTo>
                    <a:pt x="32" y="1"/>
                  </a:lnTo>
                  <a:lnTo>
                    <a:pt x="35" y="1"/>
                  </a:lnTo>
                  <a:lnTo>
                    <a:pt x="38" y="0"/>
                  </a:lnTo>
                  <a:lnTo>
                    <a:pt x="40" y="0"/>
                  </a:lnTo>
                  <a:lnTo>
                    <a:pt x="43" y="0"/>
                  </a:lnTo>
                  <a:lnTo>
                    <a:pt x="44" y="0"/>
                  </a:lnTo>
                  <a:lnTo>
                    <a:pt x="47" y="0"/>
                  </a:lnTo>
                  <a:lnTo>
                    <a:pt x="47" y="1"/>
                  </a:lnTo>
                  <a:lnTo>
                    <a:pt x="44" y="1"/>
                  </a:lnTo>
                  <a:lnTo>
                    <a:pt x="44" y="2"/>
                  </a:lnTo>
                  <a:lnTo>
                    <a:pt x="43" y="3"/>
                  </a:lnTo>
                  <a:lnTo>
                    <a:pt x="40" y="3"/>
                  </a:lnTo>
                  <a:lnTo>
                    <a:pt x="39" y="4"/>
                  </a:lnTo>
                  <a:lnTo>
                    <a:pt x="39" y="6"/>
                  </a:lnTo>
                  <a:lnTo>
                    <a:pt x="39" y="7"/>
                  </a:lnTo>
                  <a:lnTo>
                    <a:pt x="40" y="11"/>
                  </a:lnTo>
                  <a:lnTo>
                    <a:pt x="38" y="12"/>
                  </a:lnTo>
                  <a:lnTo>
                    <a:pt x="35" y="12"/>
                  </a:lnTo>
                  <a:lnTo>
                    <a:pt x="34" y="12"/>
                  </a:lnTo>
                  <a:lnTo>
                    <a:pt x="31" y="13"/>
                  </a:lnTo>
                  <a:lnTo>
                    <a:pt x="28" y="13"/>
                  </a:lnTo>
                  <a:lnTo>
                    <a:pt x="26" y="13"/>
                  </a:lnTo>
                  <a:lnTo>
                    <a:pt x="24" y="13"/>
                  </a:lnTo>
                  <a:lnTo>
                    <a:pt x="21" y="13"/>
                  </a:lnTo>
                  <a:lnTo>
                    <a:pt x="20" y="13"/>
                  </a:lnTo>
                  <a:lnTo>
                    <a:pt x="17" y="13"/>
                  </a:lnTo>
                  <a:lnTo>
                    <a:pt x="15" y="14"/>
                  </a:lnTo>
                  <a:lnTo>
                    <a:pt x="13" y="14"/>
                  </a:lnTo>
                </a:path>
              </a:pathLst>
            </a:custGeom>
            <a:solidFill>
              <a:srgbClr val="000000"/>
            </a:solidFill>
            <a:ln w="127000" cap="rnd">
              <a:noFill/>
              <a:round/>
              <a:headEnd/>
              <a:tailEnd/>
            </a:ln>
          </p:spPr>
          <p:txBody>
            <a:bodyPr>
              <a:prstTxWarp prst="textNoShape">
                <a:avLst/>
              </a:prstTxWarp>
            </a:bodyPr>
            <a:lstStyle/>
            <a:p>
              <a:endParaRPr lang="en-US"/>
            </a:p>
          </p:txBody>
        </p:sp>
        <p:sp>
          <p:nvSpPr>
            <p:cNvPr id="25871" name="Freeform 308"/>
            <p:cNvSpPr>
              <a:spLocks/>
            </p:cNvSpPr>
            <p:nvPr/>
          </p:nvSpPr>
          <p:spPr bwMode="auto">
            <a:xfrm>
              <a:off x="4504" y="3023"/>
              <a:ext cx="6" cy="8"/>
            </a:xfrm>
            <a:custGeom>
              <a:avLst/>
              <a:gdLst>
                <a:gd name="T0" fmla="*/ 5 w 6"/>
                <a:gd name="T1" fmla="*/ 0 h 8"/>
                <a:gd name="T2" fmla="*/ 5 w 6"/>
                <a:gd name="T3" fmla="*/ 0 h 8"/>
                <a:gd name="T4" fmla="*/ 4 w 6"/>
                <a:gd name="T5" fmla="*/ 0 h 8"/>
                <a:gd name="T6" fmla="*/ 3 w 6"/>
                <a:gd name="T7" fmla="*/ 0 h 8"/>
                <a:gd name="T8" fmla="*/ 3 w 6"/>
                <a:gd name="T9" fmla="*/ 1 h 8"/>
                <a:gd name="T10" fmla="*/ 1 w 6"/>
                <a:gd name="T11" fmla="*/ 1 h 8"/>
                <a:gd name="T12" fmla="*/ 0 w 6"/>
                <a:gd name="T13" fmla="*/ 1 h 8"/>
                <a:gd name="T14" fmla="*/ 0 w 6"/>
                <a:gd name="T15" fmla="*/ 2 h 8"/>
                <a:gd name="T16" fmla="*/ 0 w 6"/>
                <a:gd name="T17" fmla="*/ 3 h 8"/>
                <a:gd name="T18" fmla="*/ 1 w 6"/>
                <a:gd name="T19" fmla="*/ 5 h 8"/>
                <a:gd name="T20" fmla="*/ 1 w 6"/>
                <a:gd name="T21" fmla="*/ 7 h 8"/>
                <a:gd name="T22" fmla="*/ 5 w 6"/>
                <a:gd name="T23" fmla="*/ 7 h 8"/>
                <a:gd name="T24" fmla="*/ 5 w 6"/>
                <a:gd name="T25" fmla="*/ 6 h 8"/>
                <a:gd name="T26" fmla="*/ 5 w 6"/>
                <a:gd name="T27" fmla="*/ 4 h 8"/>
                <a:gd name="T28" fmla="*/ 4 w 6"/>
                <a:gd name="T29" fmla="*/ 1 h 8"/>
                <a:gd name="T30" fmla="*/ 5 w 6"/>
                <a:gd name="T31" fmla="*/ 0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
                <a:gd name="T49" fmla="*/ 0 h 8"/>
                <a:gd name="T50" fmla="*/ 6 w 6"/>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 h="8">
                  <a:moveTo>
                    <a:pt x="5" y="0"/>
                  </a:moveTo>
                  <a:lnTo>
                    <a:pt x="5" y="0"/>
                  </a:lnTo>
                  <a:lnTo>
                    <a:pt x="4" y="0"/>
                  </a:lnTo>
                  <a:lnTo>
                    <a:pt x="3" y="0"/>
                  </a:lnTo>
                  <a:lnTo>
                    <a:pt x="3" y="1"/>
                  </a:lnTo>
                  <a:lnTo>
                    <a:pt x="1" y="1"/>
                  </a:lnTo>
                  <a:lnTo>
                    <a:pt x="0" y="1"/>
                  </a:lnTo>
                  <a:lnTo>
                    <a:pt x="0" y="2"/>
                  </a:lnTo>
                  <a:lnTo>
                    <a:pt x="0" y="3"/>
                  </a:lnTo>
                  <a:lnTo>
                    <a:pt x="1" y="5"/>
                  </a:lnTo>
                  <a:lnTo>
                    <a:pt x="1" y="7"/>
                  </a:lnTo>
                  <a:lnTo>
                    <a:pt x="5" y="7"/>
                  </a:lnTo>
                  <a:lnTo>
                    <a:pt x="5" y="6"/>
                  </a:lnTo>
                  <a:lnTo>
                    <a:pt x="5" y="4"/>
                  </a:lnTo>
                  <a:lnTo>
                    <a:pt x="4" y="1"/>
                  </a:lnTo>
                  <a:lnTo>
                    <a:pt x="5" y="0"/>
                  </a:lnTo>
                </a:path>
              </a:pathLst>
            </a:custGeom>
            <a:solidFill>
              <a:srgbClr val="2F8080"/>
            </a:solidFill>
            <a:ln w="127000" cap="rnd">
              <a:noFill/>
              <a:round/>
              <a:headEnd/>
              <a:tailEnd/>
            </a:ln>
          </p:spPr>
          <p:txBody>
            <a:bodyPr>
              <a:prstTxWarp prst="textNoShape">
                <a:avLst/>
              </a:prstTxWarp>
            </a:bodyPr>
            <a:lstStyle/>
            <a:p>
              <a:endParaRPr lang="en-US"/>
            </a:p>
          </p:txBody>
        </p:sp>
        <p:sp>
          <p:nvSpPr>
            <p:cNvPr id="25872" name="Freeform 309"/>
            <p:cNvSpPr>
              <a:spLocks/>
            </p:cNvSpPr>
            <p:nvPr/>
          </p:nvSpPr>
          <p:spPr bwMode="auto">
            <a:xfrm>
              <a:off x="4657" y="2973"/>
              <a:ext cx="13" cy="24"/>
            </a:xfrm>
            <a:custGeom>
              <a:avLst/>
              <a:gdLst>
                <a:gd name="T0" fmla="*/ 12 w 13"/>
                <a:gd name="T1" fmla="*/ 6 h 24"/>
                <a:gd name="T2" fmla="*/ 12 w 13"/>
                <a:gd name="T3" fmla="*/ 5 h 24"/>
                <a:gd name="T4" fmla="*/ 12 w 13"/>
                <a:gd name="T5" fmla="*/ 4 h 24"/>
                <a:gd name="T6" fmla="*/ 8 w 13"/>
                <a:gd name="T7" fmla="*/ 3 h 24"/>
                <a:gd name="T8" fmla="*/ 8 w 13"/>
                <a:gd name="T9" fmla="*/ 2 h 24"/>
                <a:gd name="T10" fmla="*/ 7 w 13"/>
                <a:gd name="T11" fmla="*/ 2 h 24"/>
                <a:gd name="T12" fmla="*/ 7 w 13"/>
                <a:gd name="T13" fmla="*/ 0 h 24"/>
                <a:gd name="T14" fmla="*/ 4 w 13"/>
                <a:gd name="T15" fmla="*/ 2 h 24"/>
                <a:gd name="T16" fmla="*/ 3 w 13"/>
                <a:gd name="T17" fmla="*/ 2 h 24"/>
                <a:gd name="T18" fmla="*/ 3 w 13"/>
                <a:gd name="T19" fmla="*/ 3 h 24"/>
                <a:gd name="T20" fmla="*/ 3 w 13"/>
                <a:gd name="T21" fmla="*/ 5 h 24"/>
                <a:gd name="T22" fmla="*/ 0 w 13"/>
                <a:gd name="T23" fmla="*/ 7 h 24"/>
                <a:gd name="T24" fmla="*/ 1 w 13"/>
                <a:gd name="T25" fmla="*/ 8 h 24"/>
                <a:gd name="T26" fmla="*/ 0 w 13"/>
                <a:gd name="T27" fmla="*/ 11 h 24"/>
                <a:gd name="T28" fmla="*/ 0 w 13"/>
                <a:gd name="T29" fmla="*/ 15 h 24"/>
                <a:gd name="T30" fmla="*/ 1 w 13"/>
                <a:gd name="T31" fmla="*/ 19 h 24"/>
                <a:gd name="T32" fmla="*/ 3 w 13"/>
                <a:gd name="T33" fmla="*/ 23 h 24"/>
                <a:gd name="T34" fmla="*/ 5 w 13"/>
                <a:gd name="T35" fmla="*/ 23 h 24"/>
                <a:gd name="T36" fmla="*/ 5 w 13"/>
                <a:gd name="T37" fmla="*/ 21 h 24"/>
                <a:gd name="T38" fmla="*/ 4 w 13"/>
                <a:gd name="T39" fmla="*/ 19 h 24"/>
                <a:gd name="T40" fmla="*/ 4 w 13"/>
                <a:gd name="T41" fmla="*/ 18 h 24"/>
                <a:gd name="T42" fmla="*/ 3 w 13"/>
                <a:gd name="T43" fmla="*/ 15 h 24"/>
                <a:gd name="T44" fmla="*/ 3 w 13"/>
                <a:gd name="T45" fmla="*/ 12 h 24"/>
                <a:gd name="T46" fmla="*/ 4 w 13"/>
                <a:gd name="T47" fmla="*/ 8 h 24"/>
                <a:gd name="T48" fmla="*/ 5 w 13"/>
                <a:gd name="T49" fmla="*/ 6 h 24"/>
                <a:gd name="T50" fmla="*/ 5 w 13"/>
                <a:gd name="T51" fmla="*/ 5 h 24"/>
                <a:gd name="T52" fmla="*/ 8 w 13"/>
                <a:gd name="T53" fmla="*/ 5 h 24"/>
                <a:gd name="T54" fmla="*/ 9 w 13"/>
                <a:gd name="T55" fmla="*/ 6 h 24"/>
                <a:gd name="T56" fmla="*/ 12 w 13"/>
                <a:gd name="T57" fmla="*/ 5 h 24"/>
                <a:gd name="T58" fmla="*/ 12 w 13"/>
                <a:gd name="T59" fmla="*/ 6 h 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
                <a:gd name="T91" fmla="*/ 0 h 24"/>
                <a:gd name="T92" fmla="*/ 13 w 13"/>
                <a:gd name="T93" fmla="*/ 24 h 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 h="24">
                  <a:moveTo>
                    <a:pt x="12" y="6"/>
                  </a:moveTo>
                  <a:lnTo>
                    <a:pt x="12" y="5"/>
                  </a:lnTo>
                  <a:lnTo>
                    <a:pt x="12" y="4"/>
                  </a:lnTo>
                  <a:lnTo>
                    <a:pt x="8" y="3"/>
                  </a:lnTo>
                  <a:lnTo>
                    <a:pt x="8" y="2"/>
                  </a:lnTo>
                  <a:lnTo>
                    <a:pt x="7" y="2"/>
                  </a:lnTo>
                  <a:lnTo>
                    <a:pt x="7" y="0"/>
                  </a:lnTo>
                  <a:lnTo>
                    <a:pt x="4" y="2"/>
                  </a:lnTo>
                  <a:lnTo>
                    <a:pt x="3" y="2"/>
                  </a:lnTo>
                  <a:lnTo>
                    <a:pt x="3" y="3"/>
                  </a:lnTo>
                  <a:lnTo>
                    <a:pt x="3" y="5"/>
                  </a:lnTo>
                  <a:lnTo>
                    <a:pt x="0" y="7"/>
                  </a:lnTo>
                  <a:lnTo>
                    <a:pt x="1" y="8"/>
                  </a:lnTo>
                  <a:lnTo>
                    <a:pt x="0" y="11"/>
                  </a:lnTo>
                  <a:lnTo>
                    <a:pt x="0" y="15"/>
                  </a:lnTo>
                  <a:lnTo>
                    <a:pt x="1" y="19"/>
                  </a:lnTo>
                  <a:lnTo>
                    <a:pt x="3" y="23"/>
                  </a:lnTo>
                  <a:lnTo>
                    <a:pt x="5" y="23"/>
                  </a:lnTo>
                  <a:lnTo>
                    <a:pt x="5" y="21"/>
                  </a:lnTo>
                  <a:lnTo>
                    <a:pt x="4" y="19"/>
                  </a:lnTo>
                  <a:lnTo>
                    <a:pt x="4" y="18"/>
                  </a:lnTo>
                  <a:lnTo>
                    <a:pt x="3" y="15"/>
                  </a:lnTo>
                  <a:lnTo>
                    <a:pt x="3" y="12"/>
                  </a:lnTo>
                  <a:lnTo>
                    <a:pt x="4" y="8"/>
                  </a:lnTo>
                  <a:lnTo>
                    <a:pt x="5" y="6"/>
                  </a:lnTo>
                  <a:lnTo>
                    <a:pt x="5" y="5"/>
                  </a:lnTo>
                  <a:lnTo>
                    <a:pt x="8" y="5"/>
                  </a:lnTo>
                  <a:lnTo>
                    <a:pt x="9" y="6"/>
                  </a:lnTo>
                  <a:lnTo>
                    <a:pt x="12" y="5"/>
                  </a:lnTo>
                  <a:lnTo>
                    <a:pt x="12" y="6"/>
                  </a:lnTo>
                </a:path>
              </a:pathLst>
            </a:custGeom>
            <a:solidFill>
              <a:srgbClr val="406666"/>
            </a:solidFill>
            <a:ln w="127000" cap="rnd">
              <a:noFill/>
              <a:round/>
              <a:headEnd/>
              <a:tailEnd/>
            </a:ln>
          </p:spPr>
          <p:txBody>
            <a:bodyPr>
              <a:prstTxWarp prst="textNoShape">
                <a:avLst/>
              </a:prstTxWarp>
            </a:bodyPr>
            <a:lstStyle/>
            <a:p>
              <a:endParaRPr lang="en-US"/>
            </a:p>
          </p:txBody>
        </p:sp>
        <p:sp>
          <p:nvSpPr>
            <p:cNvPr id="25873" name="Freeform 310"/>
            <p:cNvSpPr>
              <a:spLocks/>
            </p:cNvSpPr>
            <p:nvPr/>
          </p:nvSpPr>
          <p:spPr bwMode="auto">
            <a:xfrm>
              <a:off x="4673" y="2960"/>
              <a:ext cx="11" cy="13"/>
            </a:xfrm>
            <a:custGeom>
              <a:avLst/>
              <a:gdLst>
                <a:gd name="T0" fmla="*/ 6 w 11"/>
                <a:gd name="T1" fmla="*/ 12 h 13"/>
                <a:gd name="T2" fmla="*/ 6 w 11"/>
                <a:gd name="T3" fmla="*/ 12 h 13"/>
                <a:gd name="T4" fmla="*/ 4 w 11"/>
                <a:gd name="T5" fmla="*/ 11 h 13"/>
                <a:gd name="T6" fmla="*/ 3 w 11"/>
                <a:gd name="T7" fmla="*/ 11 h 13"/>
                <a:gd name="T8" fmla="*/ 3 w 11"/>
                <a:gd name="T9" fmla="*/ 10 h 13"/>
                <a:gd name="T10" fmla="*/ 3 w 11"/>
                <a:gd name="T11" fmla="*/ 8 h 13"/>
                <a:gd name="T12" fmla="*/ 1 w 11"/>
                <a:gd name="T13" fmla="*/ 8 h 13"/>
                <a:gd name="T14" fmla="*/ 1 w 11"/>
                <a:gd name="T15" fmla="*/ 8 h 13"/>
                <a:gd name="T16" fmla="*/ 1 w 11"/>
                <a:gd name="T17" fmla="*/ 7 h 13"/>
                <a:gd name="T18" fmla="*/ 0 w 11"/>
                <a:gd name="T19" fmla="*/ 5 h 13"/>
                <a:gd name="T20" fmla="*/ 1 w 11"/>
                <a:gd name="T21" fmla="*/ 5 h 13"/>
                <a:gd name="T22" fmla="*/ 3 w 11"/>
                <a:gd name="T23" fmla="*/ 4 h 13"/>
                <a:gd name="T24" fmla="*/ 4 w 11"/>
                <a:gd name="T25" fmla="*/ 3 h 13"/>
                <a:gd name="T26" fmla="*/ 7 w 11"/>
                <a:gd name="T27" fmla="*/ 2 h 13"/>
                <a:gd name="T28" fmla="*/ 7 w 11"/>
                <a:gd name="T29" fmla="*/ 2 h 13"/>
                <a:gd name="T30" fmla="*/ 9 w 11"/>
                <a:gd name="T31" fmla="*/ 2 h 13"/>
                <a:gd name="T32" fmla="*/ 10 w 11"/>
                <a:gd name="T33" fmla="*/ 0 h 13"/>
                <a:gd name="T34" fmla="*/ 10 w 11"/>
                <a:gd name="T35" fmla="*/ 2 h 13"/>
                <a:gd name="T36" fmla="*/ 9 w 11"/>
                <a:gd name="T37" fmla="*/ 2 h 13"/>
                <a:gd name="T38" fmla="*/ 9 w 11"/>
                <a:gd name="T39" fmla="*/ 2 h 13"/>
                <a:gd name="T40" fmla="*/ 7 w 11"/>
                <a:gd name="T41" fmla="*/ 3 h 13"/>
                <a:gd name="T42" fmla="*/ 4 w 11"/>
                <a:gd name="T43" fmla="*/ 4 h 13"/>
                <a:gd name="T44" fmla="*/ 3 w 11"/>
                <a:gd name="T45" fmla="*/ 5 h 13"/>
                <a:gd name="T46" fmla="*/ 4 w 11"/>
                <a:gd name="T47" fmla="*/ 7 h 13"/>
                <a:gd name="T48" fmla="*/ 3 w 11"/>
                <a:gd name="T49" fmla="*/ 8 h 13"/>
                <a:gd name="T50" fmla="*/ 3 w 11"/>
                <a:gd name="T51" fmla="*/ 8 h 13"/>
                <a:gd name="T52" fmla="*/ 4 w 11"/>
                <a:gd name="T53" fmla="*/ 10 h 13"/>
                <a:gd name="T54" fmla="*/ 4 w 11"/>
                <a:gd name="T55" fmla="*/ 11 h 13"/>
                <a:gd name="T56" fmla="*/ 6 w 11"/>
                <a:gd name="T57" fmla="*/ 12 h 1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
                <a:gd name="T88" fmla="*/ 0 h 13"/>
                <a:gd name="T89" fmla="*/ 11 w 11"/>
                <a:gd name="T90" fmla="*/ 13 h 1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 h="13">
                  <a:moveTo>
                    <a:pt x="6" y="12"/>
                  </a:moveTo>
                  <a:lnTo>
                    <a:pt x="6" y="12"/>
                  </a:lnTo>
                  <a:lnTo>
                    <a:pt x="4" y="11"/>
                  </a:lnTo>
                  <a:lnTo>
                    <a:pt x="3" y="11"/>
                  </a:lnTo>
                  <a:lnTo>
                    <a:pt x="3" y="10"/>
                  </a:lnTo>
                  <a:lnTo>
                    <a:pt x="3" y="8"/>
                  </a:lnTo>
                  <a:lnTo>
                    <a:pt x="1" y="8"/>
                  </a:lnTo>
                  <a:lnTo>
                    <a:pt x="1" y="7"/>
                  </a:lnTo>
                  <a:lnTo>
                    <a:pt x="0" y="5"/>
                  </a:lnTo>
                  <a:lnTo>
                    <a:pt x="1" y="5"/>
                  </a:lnTo>
                  <a:lnTo>
                    <a:pt x="3" y="4"/>
                  </a:lnTo>
                  <a:lnTo>
                    <a:pt x="4" y="3"/>
                  </a:lnTo>
                  <a:lnTo>
                    <a:pt x="7" y="2"/>
                  </a:lnTo>
                  <a:lnTo>
                    <a:pt x="9" y="2"/>
                  </a:lnTo>
                  <a:lnTo>
                    <a:pt x="10" y="0"/>
                  </a:lnTo>
                  <a:lnTo>
                    <a:pt x="10" y="2"/>
                  </a:lnTo>
                  <a:lnTo>
                    <a:pt x="9" y="2"/>
                  </a:lnTo>
                  <a:lnTo>
                    <a:pt x="7" y="3"/>
                  </a:lnTo>
                  <a:lnTo>
                    <a:pt x="4" y="4"/>
                  </a:lnTo>
                  <a:lnTo>
                    <a:pt x="3" y="5"/>
                  </a:lnTo>
                  <a:lnTo>
                    <a:pt x="4" y="7"/>
                  </a:lnTo>
                  <a:lnTo>
                    <a:pt x="3" y="8"/>
                  </a:lnTo>
                  <a:lnTo>
                    <a:pt x="4" y="10"/>
                  </a:lnTo>
                  <a:lnTo>
                    <a:pt x="4" y="11"/>
                  </a:lnTo>
                  <a:lnTo>
                    <a:pt x="6" y="12"/>
                  </a:lnTo>
                </a:path>
              </a:pathLst>
            </a:custGeom>
            <a:solidFill>
              <a:srgbClr val="406666"/>
            </a:solidFill>
            <a:ln w="127000" cap="rnd">
              <a:noFill/>
              <a:round/>
              <a:headEnd/>
              <a:tailEnd/>
            </a:ln>
          </p:spPr>
          <p:txBody>
            <a:bodyPr>
              <a:prstTxWarp prst="textNoShape">
                <a:avLst/>
              </a:prstTxWarp>
            </a:bodyPr>
            <a:lstStyle/>
            <a:p>
              <a:endParaRPr lang="en-US"/>
            </a:p>
          </p:txBody>
        </p:sp>
        <p:sp>
          <p:nvSpPr>
            <p:cNvPr id="25874" name="Freeform 311"/>
            <p:cNvSpPr>
              <a:spLocks/>
            </p:cNvSpPr>
            <p:nvPr/>
          </p:nvSpPr>
          <p:spPr bwMode="auto">
            <a:xfrm>
              <a:off x="4695" y="2987"/>
              <a:ext cx="3" cy="3"/>
            </a:xfrm>
            <a:custGeom>
              <a:avLst/>
              <a:gdLst>
                <a:gd name="T0" fmla="*/ 1 w 3"/>
                <a:gd name="T1" fmla="*/ 1 h 3"/>
                <a:gd name="T2" fmla="*/ 1 w 3"/>
                <a:gd name="T3" fmla="*/ 1 h 3"/>
                <a:gd name="T4" fmla="*/ 2 w 3"/>
                <a:gd name="T5" fmla="*/ 1 h 3"/>
                <a:gd name="T6" fmla="*/ 2 w 3"/>
                <a:gd name="T7" fmla="*/ 1 h 3"/>
                <a:gd name="T8" fmla="*/ 2 w 3"/>
                <a:gd name="T9" fmla="*/ 1 h 3"/>
                <a:gd name="T10" fmla="*/ 1 w 3"/>
                <a:gd name="T11" fmla="*/ 0 h 3"/>
                <a:gd name="T12" fmla="*/ 1 w 3"/>
                <a:gd name="T13" fmla="*/ 0 h 3"/>
                <a:gd name="T14" fmla="*/ 1 w 3"/>
                <a:gd name="T15" fmla="*/ 0 h 3"/>
                <a:gd name="T16" fmla="*/ 0 w 3"/>
                <a:gd name="T17" fmla="*/ 1 h 3"/>
                <a:gd name="T18" fmla="*/ 0 w 3"/>
                <a:gd name="T19" fmla="*/ 1 h 3"/>
                <a:gd name="T20" fmla="*/ 0 w 3"/>
                <a:gd name="T21" fmla="*/ 2 h 3"/>
                <a:gd name="T22" fmla="*/ 1 w 3"/>
                <a:gd name="T23" fmla="*/ 1 h 3"/>
                <a:gd name="T24" fmla="*/ 1 w 3"/>
                <a:gd name="T25" fmla="*/ 1 h 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
                <a:gd name="T40" fmla="*/ 0 h 3"/>
                <a:gd name="T41" fmla="*/ 3 w 3"/>
                <a:gd name="T42" fmla="*/ 3 h 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 h="3">
                  <a:moveTo>
                    <a:pt x="1" y="1"/>
                  </a:moveTo>
                  <a:lnTo>
                    <a:pt x="1" y="1"/>
                  </a:lnTo>
                  <a:lnTo>
                    <a:pt x="2" y="1"/>
                  </a:lnTo>
                  <a:lnTo>
                    <a:pt x="1" y="0"/>
                  </a:lnTo>
                  <a:lnTo>
                    <a:pt x="0" y="1"/>
                  </a:lnTo>
                  <a:lnTo>
                    <a:pt x="0" y="2"/>
                  </a:lnTo>
                  <a:lnTo>
                    <a:pt x="1" y="1"/>
                  </a:lnTo>
                </a:path>
              </a:pathLst>
            </a:custGeom>
            <a:solidFill>
              <a:srgbClr val="8D9999"/>
            </a:solidFill>
            <a:ln w="127000" cap="rnd">
              <a:noFill/>
              <a:round/>
              <a:headEnd/>
              <a:tailEnd/>
            </a:ln>
          </p:spPr>
          <p:txBody>
            <a:bodyPr>
              <a:prstTxWarp prst="textNoShape">
                <a:avLst/>
              </a:prstTxWarp>
            </a:bodyPr>
            <a:lstStyle/>
            <a:p>
              <a:endParaRPr lang="en-US"/>
            </a:p>
          </p:txBody>
        </p:sp>
        <p:sp>
          <p:nvSpPr>
            <p:cNvPr id="25875" name="Freeform 312"/>
            <p:cNvSpPr>
              <a:spLocks/>
            </p:cNvSpPr>
            <p:nvPr/>
          </p:nvSpPr>
          <p:spPr bwMode="auto">
            <a:xfrm>
              <a:off x="4697" y="2987"/>
              <a:ext cx="4" cy="2"/>
            </a:xfrm>
            <a:custGeom>
              <a:avLst/>
              <a:gdLst>
                <a:gd name="T0" fmla="*/ 0 w 4"/>
                <a:gd name="T1" fmla="*/ 0 h 2"/>
                <a:gd name="T2" fmla="*/ 0 w 4"/>
                <a:gd name="T3" fmla="*/ 0 h 2"/>
                <a:gd name="T4" fmla="*/ 2 w 4"/>
                <a:gd name="T5" fmla="*/ 0 h 2"/>
                <a:gd name="T6" fmla="*/ 3 w 4"/>
                <a:gd name="T7" fmla="*/ 0 h 2"/>
                <a:gd name="T8" fmla="*/ 3 w 4"/>
                <a:gd name="T9" fmla="*/ 1 h 2"/>
                <a:gd name="T10" fmla="*/ 3 w 4"/>
                <a:gd name="T11" fmla="*/ 1 h 2"/>
                <a:gd name="T12" fmla="*/ 3 w 4"/>
                <a:gd name="T13" fmla="*/ 1 h 2"/>
                <a:gd name="T14" fmla="*/ 3 w 4"/>
                <a:gd name="T15" fmla="*/ 1 h 2"/>
                <a:gd name="T16" fmla="*/ 2 w 4"/>
                <a:gd name="T17" fmla="*/ 1 h 2"/>
                <a:gd name="T18" fmla="*/ 0 w 4"/>
                <a:gd name="T19" fmla="*/ 1 h 2"/>
                <a:gd name="T20" fmla="*/ 2 w 4"/>
                <a:gd name="T21" fmla="*/ 1 h 2"/>
                <a:gd name="T22" fmla="*/ 3 w 4"/>
                <a:gd name="T23" fmla="*/ 1 h 2"/>
                <a:gd name="T24" fmla="*/ 3 w 4"/>
                <a:gd name="T25" fmla="*/ 1 h 2"/>
                <a:gd name="T26" fmla="*/ 3 w 4"/>
                <a:gd name="T27" fmla="*/ 1 h 2"/>
                <a:gd name="T28" fmla="*/ 3 w 4"/>
                <a:gd name="T29" fmla="*/ 1 h 2"/>
                <a:gd name="T30" fmla="*/ 2 w 4"/>
                <a:gd name="T31" fmla="*/ 0 h 2"/>
                <a:gd name="T32" fmla="*/ 0 w 4"/>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
                <a:gd name="T52" fmla="*/ 0 h 2"/>
                <a:gd name="T53" fmla="*/ 4 w 4"/>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 h="2">
                  <a:moveTo>
                    <a:pt x="0" y="0"/>
                  </a:moveTo>
                  <a:lnTo>
                    <a:pt x="0" y="0"/>
                  </a:lnTo>
                  <a:lnTo>
                    <a:pt x="2" y="0"/>
                  </a:lnTo>
                  <a:lnTo>
                    <a:pt x="3" y="0"/>
                  </a:lnTo>
                  <a:lnTo>
                    <a:pt x="3" y="1"/>
                  </a:lnTo>
                  <a:lnTo>
                    <a:pt x="2" y="1"/>
                  </a:lnTo>
                  <a:lnTo>
                    <a:pt x="0" y="1"/>
                  </a:lnTo>
                  <a:lnTo>
                    <a:pt x="2" y="1"/>
                  </a:lnTo>
                  <a:lnTo>
                    <a:pt x="3" y="1"/>
                  </a:lnTo>
                  <a:lnTo>
                    <a:pt x="2" y="0"/>
                  </a:lnTo>
                  <a:lnTo>
                    <a:pt x="0" y="0"/>
                  </a:lnTo>
                </a:path>
              </a:pathLst>
            </a:custGeom>
            <a:solidFill>
              <a:srgbClr val="4D6666"/>
            </a:solidFill>
            <a:ln w="127000" cap="rnd">
              <a:noFill/>
              <a:round/>
              <a:headEnd/>
              <a:tailEnd/>
            </a:ln>
          </p:spPr>
          <p:txBody>
            <a:bodyPr>
              <a:prstTxWarp prst="textNoShape">
                <a:avLst/>
              </a:prstTxWarp>
            </a:bodyPr>
            <a:lstStyle/>
            <a:p>
              <a:endParaRPr lang="en-US"/>
            </a:p>
          </p:txBody>
        </p:sp>
        <p:sp>
          <p:nvSpPr>
            <p:cNvPr id="25876" name="Freeform 313"/>
            <p:cNvSpPr>
              <a:spLocks/>
            </p:cNvSpPr>
            <p:nvPr/>
          </p:nvSpPr>
          <p:spPr bwMode="auto">
            <a:xfrm>
              <a:off x="4696" y="2983"/>
              <a:ext cx="8" cy="4"/>
            </a:xfrm>
            <a:custGeom>
              <a:avLst/>
              <a:gdLst>
                <a:gd name="T0" fmla="*/ 0 w 8"/>
                <a:gd name="T1" fmla="*/ 1 h 4"/>
                <a:gd name="T2" fmla="*/ 0 w 8"/>
                <a:gd name="T3" fmla="*/ 1 h 4"/>
                <a:gd name="T4" fmla="*/ 6 w 8"/>
                <a:gd name="T5" fmla="*/ 0 h 4"/>
                <a:gd name="T6" fmla="*/ 7 w 8"/>
                <a:gd name="T7" fmla="*/ 3 h 4"/>
                <a:gd name="T8" fmla="*/ 0 w 8"/>
                <a:gd name="T9" fmla="*/ 1 h 4"/>
                <a:gd name="T10" fmla="*/ 0 60000 65536"/>
                <a:gd name="T11" fmla="*/ 0 60000 65536"/>
                <a:gd name="T12" fmla="*/ 0 60000 65536"/>
                <a:gd name="T13" fmla="*/ 0 60000 65536"/>
                <a:gd name="T14" fmla="*/ 0 60000 65536"/>
                <a:gd name="T15" fmla="*/ 0 w 8"/>
                <a:gd name="T16" fmla="*/ 0 h 4"/>
                <a:gd name="T17" fmla="*/ 8 w 8"/>
                <a:gd name="T18" fmla="*/ 4 h 4"/>
              </a:gdLst>
              <a:ahLst/>
              <a:cxnLst>
                <a:cxn ang="T10">
                  <a:pos x="T0" y="T1"/>
                </a:cxn>
                <a:cxn ang="T11">
                  <a:pos x="T2" y="T3"/>
                </a:cxn>
                <a:cxn ang="T12">
                  <a:pos x="T4" y="T5"/>
                </a:cxn>
                <a:cxn ang="T13">
                  <a:pos x="T6" y="T7"/>
                </a:cxn>
                <a:cxn ang="T14">
                  <a:pos x="T8" y="T9"/>
                </a:cxn>
              </a:cxnLst>
              <a:rect l="T15" t="T16" r="T17" b="T18"/>
              <a:pathLst>
                <a:path w="8" h="4">
                  <a:moveTo>
                    <a:pt x="0" y="1"/>
                  </a:moveTo>
                  <a:lnTo>
                    <a:pt x="0" y="1"/>
                  </a:lnTo>
                  <a:lnTo>
                    <a:pt x="6" y="0"/>
                  </a:lnTo>
                  <a:lnTo>
                    <a:pt x="7" y="3"/>
                  </a:lnTo>
                  <a:lnTo>
                    <a:pt x="0" y="1"/>
                  </a:lnTo>
                </a:path>
              </a:pathLst>
            </a:custGeom>
            <a:solidFill>
              <a:srgbClr val="C7CCCC"/>
            </a:solidFill>
            <a:ln w="127000" cap="rnd">
              <a:noFill/>
              <a:round/>
              <a:headEnd/>
              <a:tailEnd/>
            </a:ln>
          </p:spPr>
          <p:txBody>
            <a:bodyPr>
              <a:prstTxWarp prst="textNoShape">
                <a:avLst/>
              </a:prstTxWarp>
            </a:bodyPr>
            <a:lstStyle/>
            <a:p>
              <a:endParaRPr lang="en-US"/>
            </a:p>
          </p:txBody>
        </p:sp>
        <p:sp>
          <p:nvSpPr>
            <p:cNvPr id="25877" name="Freeform 314"/>
            <p:cNvSpPr>
              <a:spLocks/>
            </p:cNvSpPr>
            <p:nvPr/>
          </p:nvSpPr>
          <p:spPr bwMode="auto">
            <a:xfrm>
              <a:off x="4615" y="2998"/>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path>
              </a:pathLst>
            </a:custGeom>
            <a:solidFill>
              <a:srgbClr val="003333"/>
            </a:solidFill>
            <a:ln w="127000" cap="rnd">
              <a:noFill/>
              <a:round/>
              <a:headEnd/>
              <a:tailEnd/>
            </a:ln>
          </p:spPr>
          <p:txBody>
            <a:bodyPr>
              <a:prstTxWarp prst="textNoShape">
                <a:avLst/>
              </a:prstTxWarp>
            </a:bodyPr>
            <a:lstStyle/>
            <a:p>
              <a:endParaRPr lang="en-US"/>
            </a:p>
          </p:txBody>
        </p:sp>
        <p:sp>
          <p:nvSpPr>
            <p:cNvPr id="25878" name="Freeform 315"/>
            <p:cNvSpPr>
              <a:spLocks/>
            </p:cNvSpPr>
            <p:nvPr/>
          </p:nvSpPr>
          <p:spPr bwMode="auto">
            <a:xfrm>
              <a:off x="4632" y="2996"/>
              <a:ext cx="8" cy="4"/>
            </a:xfrm>
            <a:custGeom>
              <a:avLst/>
              <a:gdLst>
                <a:gd name="T0" fmla="*/ 0 w 8"/>
                <a:gd name="T1" fmla="*/ 3 h 4"/>
                <a:gd name="T2" fmla="*/ 0 w 8"/>
                <a:gd name="T3" fmla="*/ 3 h 4"/>
                <a:gd name="T4" fmla="*/ 0 w 8"/>
                <a:gd name="T5" fmla="*/ 1 h 4"/>
                <a:gd name="T6" fmla="*/ 1 w 8"/>
                <a:gd name="T7" fmla="*/ 1 h 4"/>
                <a:gd name="T8" fmla="*/ 3 w 8"/>
                <a:gd name="T9" fmla="*/ 0 h 4"/>
                <a:gd name="T10" fmla="*/ 4 w 8"/>
                <a:gd name="T11" fmla="*/ 0 h 4"/>
                <a:gd name="T12" fmla="*/ 6 w 8"/>
                <a:gd name="T13" fmla="*/ 0 h 4"/>
                <a:gd name="T14" fmla="*/ 7 w 8"/>
                <a:gd name="T15" fmla="*/ 2 h 4"/>
                <a:gd name="T16" fmla="*/ 6 w 8"/>
                <a:gd name="T17" fmla="*/ 2 h 4"/>
                <a:gd name="T18" fmla="*/ 4 w 8"/>
                <a:gd name="T19" fmla="*/ 2 h 4"/>
                <a:gd name="T20" fmla="*/ 3 w 8"/>
                <a:gd name="T21" fmla="*/ 3 h 4"/>
                <a:gd name="T22" fmla="*/ 1 w 8"/>
                <a:gd name="T23" fmla="*/ 3 h 4"/>
                <a:gd name="T24" fmla="*/ 0 w 8"/>
                <a:gd name="T25" fmla="*/ 3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
                <a:gd name="T40" fmla="*/ 0 h 4"/>
                <a:gd name="T41" fmla="*/ 8 w 8"/>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 h="4">
                  <a:moveTo>
                    <a:pt x="0" y="3"/>
                  </a:moveTo>
                  <a:lnTo>
                    <a:pt x="0" y="3"/>
                  </a:lnTo>
                  <a:lnTo>
                    <a:pt x="0" y="1"/>
                  </a:lnTo>
                  <a:lnTo>
                    <a:pt x="1" y="1"/>
                  </a:lnTo>
                  <a:lnTo>
                    <a:pt x="3" y="0"/>
                  </a:lnTo>
                  <a:lnTo>
                    <a:pt x="4" y="0"/>
                  </a:lnTo>
                  <a:lnTo>
                    <a:pt x="6" y="0"/>
                  </a:lnTo>
                  <a:lnTo>
                    <a:pt x="7" y="2"/>
                  </a:lnTo>
                  <a:lnTo>
                    <a:pt x="6" y="2"/>
                  </a:lnTo>
                  <a:lnTo>
                    <a:pt x="4" y="2"/>
                  </a:lnTo>
                  <a:lnTo>
                    <a:pt x="3" y="3"/>
                  </a:lnTo>
                  <a:lnTo>
                    <a:pt x="1" y="3"/>
                  </a:lnTo>
                  <a:lnTo>
                    <a:pt x="0" y="3"/>
                  </a:lnTo>
                </a:path>
              </a:pathLst>
            </a:custGeom>
            <a:solidFill>
              <a:srgbClr val="003333"/>
            </a:solidFill>
            <a:ln w="127000" cap="rnd">
              <a:noFill/>
              <a:round/>
              <a:headEnd/>
              <a:tailEnd/>
            </a:ln>
          </p:spPr>
          <p:txBody>
            <a:bodyPr>
              <a:prstTxWarp prst="textNoShape">
                <a:avLst/>
              </a:prstTxWarp>
            </a:bodyPr>
            <a:lstStyle/>
            <a:p>
              <a:endParaRPr lang="en-US"/>
            </a:p>
          </p:txBody>
        </p:sp>
        <p:sp>
          <p:nvSpPr>
            <p:cNvPr id="25879" name="Freeform 316"/>
            <p:cNvSpPr>
              <a:spLocks/>
            </p:cNvSpPr>
            <p:nvPr/>
          </p:nvSpPr>
          <p:spPr bwMode="auto">
            <a:xfrm>
              <a:off x="5085" y="2843"/>
              <a:ext cx="231" cy="81"/>
            </a:xfrm>
            <a:custGeom>
              <a:avLst/>
              <a:gdLst>
                <a:gd name="T0" fmla="*/ 0 w 231"/>
                <a:gd name="T1" fmla="*/ 51 h 81"/>
                <a:gd name="T2" fmla="*/ 218 w 231"/>
                <a:gd name="T3" fmla="*/ 0 h 81"/>
                <a:gd name="T4" fmla="*/ 230 w 231"/>
                <a:gd name="T5" fmla="*/ 28 h 81"/>
                <a:gd name="T6" fmla="*/ 9 w 231"/>
                <a:gd name="T7" fmla="*/ 80 h 81"/>
                <a:gd name="T8" fmla="*/ 0 w 231"/>
                <a:gd name="T9" fmla="*/ 51 h 81"/>
                <a:gd name="T10" fmla="*/ 0 60000 65536"/>
                <a:gd name="T11" fmla="*/ 0 60000 65536"/>
                <a:gd name="T12" fmla="*/ 0 60000 65536"/>
                <a:gd name="T13" fmla="*/ 0 60000 65536"/>
                <a:gd name="T14" fmla="*/ 0 60000 65536"/>
                <a:gd name="T15" fmla="*/ 0 w 231"/>
                <a:gd name="T16" fmla="*/ 0 h 81"/>
                <a:gd name="T17" fmla="*/ 231 w 231"/>
                <a:gd name="T18" fmla="*/ 81 h 81"/>
              </a:gdLst>
              <a:ahLst/>
              <a:cxnLst>
                <a:cxn ang="T10">
                  <a:pos x="T0" y="T1"/>
                </a:cxn>
                <a:cxn ang="T11">
                  <a:pos x="T2" y="T3"/>
                </a:cxn>
                <a:cxn ang="T12">
                  <a:pos x="T4" y="T5"/>
                </a:cxn>
                <a:cxn ang="T13">
                  <a:pos x="T6" y="T7"/>
                </a:cxn>
                <a:cxn ang="T14">
                  <a:pos x="T8" y="T9"/>
                </a:cxn>
              </a:cxnLst>
              <a:rect l="T15" t="T16" r="T17" b="T18"/>
              <a:pathLst>
                <a:path w="231" h="81">
                  <a:moveTo>
                    <a:pt x="0" y="51"/>
                  </a:moveTo>
                  <a:lnTo>
                    <a:pt x="218" y="0"/>
                  </a:lnTo>
                  <a:lnTo>
                    <a:pt x="230" y="28"/>
                  </a:lnTo>
                  <a:lnTo>
                    <a:pt x="9" y="80"/>
                  </a:lnTo>
                  <a:lnTo>
                    <a:pt x="0" y="51"/>
                  </a:lnTo>
                </a:path>
              </a:pathLst>
            </a:custGeom>
            <a:solidFill>
              <a:srgbClr val="000000"/>
            </a:solidFill>
            <a:ln w="127000" cap="rnd">
              <a:noFill/>
              <a:round/>
              <a:headEnd/>
              <a:tailEnd/>
            </a:ln>
          </p:spPr>
          <p:txBody>
            <a:bodyPr>
              <a:prstTxWarp prst="textNoShape">
                <a:avLst/>
              </a:prstTxWarp>
            </a:bodyPr>
            <a:lstStyle/>
            <a:p>
              <a:endParaRPr lang="en-US"/>
            </a:p>
          </p:txBody>
        </p:sp>
        <p:sp>
          <p:nvSpPr>
            <p:cNvPr id="25880" name="Line 317"/>
            <p:cNvSpPr>
              <a:spLocks noChangeShapeType="1"/>
            </p:cNvSpPr>
            <p:nvPr/>
          </p:nvSpPr>
          <p:spPr bwMode="auto">
            <a:xfrm flipV="1">
              <a:off x="5091" y="2843"/>
              <a:ext cx="212" cy="55"/>
            </a:xfrm>
            <a:prstGeom prst="line">
              <a:avLst/>
            </a:prstGeom>
            <a:noFill/>
            <a:ln w="12700">
              <a:solidFill>
                <a:srgbClr val="003333"/>
              </a:solidFill>
              <a:round/>
              <a:headEnd/>
              <a:tailEnd/>
            </a:ln>
          </p:spPr>
          <p:txBody>
            <a:bodyPr wrap="none" anchor="ctr">
              <a:prstTxWarp prst="textNoShape">
                <a:avLst/>
              </a:prstTxWarp>
            </a:bodyPr>
            <a:lstStyle/>
            <a:p>
              <a:endParaRPr lang="en-US"/>
            </a:p>
          </p:txBody>
        </p:sp>
        <p:sp>
          <p:nvSpPr>
            <p:cNvPr id="25881" name="Freeform 318"/>
            <p:cNvSpPr>
              <a:spLocks/>
            </p:cNvSpPr>
            <p:nvPr/>
          </p:nvSpPr>
          <p:spPr bwMode="auto">
            <a:xfrm>
              <a:off x="5311" y="2842"/>
              <a:ext cx="11" cy="27"/>
            </a:xfrm>
            <a:custGeom>
              <a:avLst/>
              <a:gdLst>
                <a:gd name="T0" fmla="*/ 0 w 11"/>
                <a:gd name="T1" fmla="*/ 0 h 27"/>
                <a:gd name="T2" fmla="*/ 3 w 11"/>
                <a:gd name="T3" fmla="*/ 3 h 27"/>
                <a:gd name="T4" fmla="*/ 4 w 11"/>
                <a:gd name="T5" fmla="*/ 4 h 27"/>
                <a:gd name="T6" fmla="*/ 4 w 11"/>
                <a:gd name="T7" fmla="*/ 6 h 27"/>
                <a:gd name="T8" fmla="*/ 5 w 11"/>
                <a:gd name="T9" fmla="*/ 8 h 27"/>
                <a:gd name="T10" fmla="*/ 6 w 11"/>
                <a:gd name="T11" fmla="*/ 13 h 27"/>
                <a:gd name="T12" fmla="*/ 6 w 11"/>
                <a:gd name="T13" fmla="*/ 15 h 27"/>
                <a:gd name="T14" fmla="*/ 8 w 11"/>
                <a:gd name="T15" fmla="*/ 18 h 27"/>
                <a:gd name="T16" fmla="*/ 10 w 11"/>
                <a:gd name="T17" fmla="*/ 22 h 27"/>
                <a:gd name="T18" fmla="*/ 9 w 11"/>
                <a:gd name="T19" fmla="*/ 26 h 27"/>
                <a:gd name="T20" fmla="*/ 0 w 11"/>
                <a:gd name="T21" fmla="*/ 0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27"/>
                <a:gd name="T35" fmla="*/ 11 w 11"/>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27">
                  <a:moveTo>
                    <a:pt x="0" y="0"/>
                  </a:moveTo>
                  <a:lnTo>
                    <a:pt x="3" y="3"/>
                  </a:lnTo>
                  <a:lnTo>
                    <a:pt x="4" y="4"/>
                  </a:lnTo>
                  <a:lnTo>
                    <a:pt x="4" y="6"/>
                  </a:lnTo>
                  <a:lnTo>
                    <a:pt x="5" y="8"/>
                  </a:lnTo>
                  <a:lnTo>
                    <a:pt x="6" y="13"/>
                  </a:lnTo>
                  <a:lnTo>
                    <a:pt x="6" y="15"/>
                  </a:lnTo>
                  <a:lnTo>
                    <a:pt x="8" y="18"/>
                  </a:lnTo>
                  <a:lnTo>
                    <a:pt x="10" y="22"/>
                  </a:lnTo>
                  <a:lnTo>
                    <a:pt x="9" y="26"/>
                  </a:lnTo>
                  <a:lnTo>
                    <a:pt x="0" y="0"/>
                  </a:lnTo>
                </a:path>
              </a:pathLst>
            </a:custGeom>
            <a:solidFill>
              <a:srgbClr val="003333"/>
            </a:solidFill>
            <a:ln w="127000" cap="rnd">
              <a:noFill/>
              <a:round/>
              <a:headEnd/>
              <a:tailEnd/>
            </a:ln>
          </p:spPr>
          <p:txBody>
            <a:bodyPr>
              <a:prstTxWarp prst="textNoShape">
                <a:avLst/>
              </a:prstTxWarp>
            </a:bodyPr>
            <a:lstStyle/>
            <a:p>
              <a:endParaRPr lang="en-US"/>
            </a:p>
          </p:txBody>
        </p:sp>
        <p:sp>
          <p:nvSpPr>
            <p:cNvPr id="25882" name="Freeform 319"/>
            <p:cNvSpPr>
              <a:spLocks/>
            </p:cNvSpPr>
            <p:nvPr/>
          </p:nvSpPr>
          <p:spPr bwMode="auto">
            <a:xfrm>
              <a:off x="5108" y="2893"/>
              <a:ext cx="21" cy="18"/>
            </a:xfrm>
            <a:custGeom>
              <a:avLst/>
              <a:gdLst>
                <a:gd name="T0" fmla="*/ 19 w 21"/>
                <a:gd name="T1" fmla="*/ 15 h 18"/>
                <a:gd name="T2" fmla="*/ 8 w 21"/>
                <a:gd name="T3" fmla="*/ 17 h 18"/>
                <a:gd name="T4" fmla="*/ 8 w 21"/>
                <a:gd name="T5" fmla="*/ 16 h 18"/>
                <a:gd name="T6" fmla="*/ 11 w 21"/>
                <a:gd name="T7" fmla="*/ 16 h 18"/>
                <a:gd name="T8" fmla="*/ 11 w 21"/>
                <a:gd name="T9" fmla="*/ 15 h 18"/>
                <a:gd name="T10" fmla="*/ 8 w 21"/>
                <a:gd name="T11" fmla="*/ 4 h 18"/>
                <a:gd name="T12" fmla="*/ 5 w 21"/>
                <a:gd name="T13" fmla="*/ 4 h 18"/>
                <a:gd name="T14" fmla="*/ 4 w 21"/>
                <a:gd name="T15" fmla="*/ 4 h 18"/>
                <a:gd name="T16" fmla="*/ 3 w 21"/>
                <a:gd name="T17" fmla="*/ 6 h 18"/>
                <a:gd name="T18" fmla="*/ 0 w 21"/>
                <a:gd name="T19" fmla="*/ 7 h 18"/>
                <a:gd name="T20" fmla="*/ 0 w 21"/>
                <a:gd name="T21" fmla="*/ 8 h 18"/>
                <a:gd name="T22" fmla="*/ 0 w 21"/>
                <a:gd name="T23" fmla="*/ 4 h 18"/>
                <a:gd name="T24" fmla="*/ 19 w 21"/>
                <a:gd name="T25" fmla="*/ 0 h 18"/>
                <a:gd name="T26" fmla="*/ 20 w 21"/>
                <a:gd name="T27" fmla="*/ 4 h 18"/>
                <a:gd name="T28" fmla="*/ 20 w 21"/>
                <a:gd name="T29" fmla="*/ 2 h 18"/>
                <a:gd name="T30" fmla="*/ 17 w 21"/>
                <a:gd name="T31" fmla="*/ 3 h 18"/>
                <a:gd name="T32" fmla="*/ 16 w 21"/>
                <a:gd name="T33" fmla="*/ 1 h 18"/>
                <a:gd name="T34" fmla="*/ 15 w 21"/>
                <a:gd name="T35" fmla="*/ 1 h 18"/>
                <a:gd name="T36" fmla="*/ 12 w 21"/>
                <a:gd name="T37" fmla="*/ 1 h 18"/>
                <a:gd name="T38" fmla="*/ 12 w 21"/>
                <a:gd name="T39" fmla="*/ 3 h 18"/>
                <a:gd name="T40" fmla="*/ 15 w 21"/>
                <a:gd name="T41" fmla="*/ 13 h 18"/>
                <a:gd name="T42" fmla="*/ 15 w 21"/>
                <a:gd name="T43" fmla="*/ 14 h 18"/>
                <a:gd name="T44" fmla="*/ 15 w 21"/>
                <a:gd name="T45" fmla="*/ 15 h 18"/>
                <a:gd name="T46" fmla="*/ 16 w 21"/>
                <a:gd name="T47" fmla="*/ 15 h 18"/>
                <a:gd name="T48" fmla="*/ 19 w 21"/>
                <a:gd name="T49" fmla="*/ 15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
                <a:gd name="T76" fmla="*/ 0 h 18"/>
                <a:gd name="T77" fmla="*/ 21 w 21"/>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 h="18">
                  <a:moveTo>
                    <a:pt x="19" y="15"/>
                  </a:moveTo>
                  <a:lnTo>
                    <a:pt x="8" y="17"/>
                  </a:lnTo>
                  <a:lnTo>
                    <a:pt x="8" y="16"/>
                  </a:lnTo>
                  <a:lnTo>
                    <a:pt x="11" y="16"/>
                  </a:lnTo>
                  <a:lnTo>
                    <a:pt x="11" y="15"/>
                  </a:lnTo>
                  <a:lnTo>
                    <a:pt x="8" y="4"/>
                  </a:lnTo>
                  <a:lnTo>
                    <a:pt x="5" y="4"/>
                  </a:lnTo>
                  <a:lnTo>
                    <a:pt x="4" y="4"/>
                  </a:lnTo>
                  <a:lnTo>
                    <a:pt x="3" y="6"/>
                  </a:lnTo>
                  <a:lnTo>
                    <a:pt x="0" y="7"/>
                  </a:lnTo>
                  <a:lnTo>
                    <a:pt x="0" y="8"/>
                  </a:lnTo>
                  <a:lnTo>
                    <a:pt x="0" y="4"/>
                  </a:lnTo>
                  <a:lnTo>
                    <a:pt x="19" y="0"/>
                  </a:lnTo>
                  <a:lnTo>
                    <a:pt x="20" y="4"/>
                  </a:lnTo>
                  <a:lnTo>
                    <a:pt x="20" y="2"/>
                  </a:lnTo>
                  <a:lnTo>
                    <a:pt x="17" y="3"/>
                  </a:lnTo>
                  <a:lnTo>
                    <a:pt x="16" y="1"/>
                  </a:lnTo>
                  <a:lnTo>
                    <a:pt x="15" y="1"/>
                  </a:lnTo>
                  <a:lnTo>
                    <a:pt x="12" y="1"/>
                  </a:lnTo>
                  <a:lnTo>
                    <a:pt x="12" y="3"/>
                  </a:lnTo>
                  <a:lnTo>
                    <a:pt x="15" y="13"/>
                  </a:lnTo>
                  <a:lnTo>
                    <a:pt x="15" y="14"/>
                  </a:lnTo>
                  <a:lnTo>
                    <a:pt x="15" y="15"/>
                  </a:lnTo>
                  <a:lnTo>
                    <a:pt x="16" y="15"/>
                  </a:lnTo>
                  <a:lnTo>
                    <a:pt x="19" y="15"/>
                  </a:lnTo>
                </a:path>
              </a:pathLst>
            </a:custGeom>
            <a:solidFill>
              <a:srgbClr val="FFFFFF"/>
            </a:solidFill>
            <a:ln w="127000" cap="rnd">
              <a:noFill/>
              <a:round/>
              <a:headEnd/>
              <a:tailEnd/>
            </a:ln>
          </p:spPr>
          <p:txBody>
            <a:bodyPr>
              <a:prstTxWarp prst="textNoShape">
                <a:avLst/>
              </a:prstTxWarp>
            </a:bodyPr>
            <a:lstStyle/>
            <a:p>
              <a:endParaRPr lang="en-US"/>
            </a:p>
          </p:txBody>
        </p:sp>
        <p:sp>
          <p:nvSpPr>
            <p:cNvPr id="25883" name="Freeform 320"/>
            <p:cNvSpPr>
              <a:spLocks/>
            </p:cNvSpPr>
            <p:nvPr/>
          </p:nvSpPr>
          <p:spPr bwMode="auto">
            <a:xfrm>
              <a:off x="5144" y="2885"/>
              <a:ext cx="25" cy="18"/>
            </a:xfrm>
            <a:custGeom>
              <a:avLst/>
              <a:gdLst>
                <a:gd name="T0" fmla="*/ 0 w 25"/>
                <a:gd name="T1" fmla="*/ 12 h 18"/>
                <a:gd name="T2" fmla="*/ 0 w 25"/>
                <a:gd name="T3" fmla="*/ 9 h 18"/>
                <a:gd name="T4" fmla="*/ 1 w 25"/>
                <a:gd name="T5" fmla="*/ 7 h 18"/>
                <a:gd name="T6" fmla="*/ 1 w 25"/>
                <a:gd name="T7" fmla="*/ 7 h 18"/>
                <a:gd name="T8" fmla="*/ 3 w 25"/>
                <a:gd name="T9" fmla="*/ 5 h 18"/>
                <a:gd name="T10" fmla="*/ 5 w 25"/>
                <a:gd name="T11" fmla="*/ 4 h 18"/>
                <a:gd name="T12" fmla="*/ 5 w 25"/>
                <a:gd name="T13" fmla="*/ 2 h 18"/>
                <a:gd name="T14" fmla="*/ 8 w 25"/>
                <a:gd name="T15" fmla="*/ 2 h 18"/>
                <a:gd name="T16" fmla="*/ 11 w 25"/>
                <a:gd name="T17" fmla="*/ 0 h 18"/>
                <a:gd name="T18" fmla="*/ 12 w 25"/>
                <a:gd name="T19" fmla="*/ 0 h 18"/>
                <a:gd name="T20" fmla="*/ 15 w 25"/>
                <a:gd name="T21" fmla="*/ 0 h 18"/>
                <a:gd name="T22" fmla="*/ 16 w 25"/>
                <a:gd name="T23" fmla="*/ 1 h 18"/>
                <a:gd name="T24" fmla="*/ 17 w 25"/>
                <a:gd name="T25" fmla="*/ 1 h 18"/>
                <a:gd name="T26" fmla="*/ 20 w 25"/>
                <a:gd name="T27" fmla="*/ 2 h 18"/>
                <a:gd name="T28" fmla="*/ 20 w 25"/>
                <a:gd name="T29" fmla="*/ 3 h 18"/>
                <a:gd name="T30" fmla="*/ 23 w 25"/>
                <a:gd name="T31" fmla="*/ 4 h 18"/>
                <a:gd name="T32" fmla="*/ 23 w 25"/>
                <a:gd name="T33" fmla="*/ 5 h 18"/>
                <a:gd name="T34" fmla="*/ 24 w 25"/>
                <a:gd name="T35" fmla="*/ 7 h 18"/>
                <a:gd name="T36" fmla="*/ 24 w 25"/>
                <a:gd name="T37" fmla="*/ 10 h 18"/>
                <a:gd name="T38" fmla="*/ 21 w 25"/>
                <a:gd name="T39" fmla="*/ 10 h 18"/>
                <a:gd name="T40" fmla="*/ 21 w 25"/>
                <a:gd name="T41" fmla="*/ 12 h 18"/>
                <a:gd name="T42" fmla="*/ 21 w 25"/>
                <a:gd name="T43" fmla="*/ 13 h 18"/>
                <a:gd name="T44" fmla="*/ 20 w 25"/>
                <a:gd name="T45" fmla="*/ 13 h 18"/>
                <a:gd name="T46" fmla="*/ 16 w 25"/>
                <a:gd name="T47" fmla="*/ 15 h 18"/>
                <a:gd name="T48" fmla="*/ 15 w 25"/>
                <a:gd name="T49" fmla="*/ 15 h 18"/>
                <a:gd name="T50" fmla="*/ 13 w 25"/>
                <a:gd name="T51" fmla="*/ 17 h 18"/>
                <a:gd name="T52" fmla="*/ 11 w 25"/>
                <a:gd name="T53" fmla="*/ 17 h 18"/>
                <a:gd name="T54" fmla="*/ 8 w 25"/>
                <a:gd name="T55" fmla="*/ 16 h 18"/>
                <a:gd name="T56" fmla="*/ 5 w 25"/>
                <a:gd name="T57" fmla="*/ 16 h 18"/>
                <a:gd name="T58" fmla="*/ 4 w 25"/>
                <a:gd name="T59" fmla="*/ 15 h 18"/>
                <a:gd name="T60" fmla="*/ 4 w 25"/>
                <a:gd name="T61" fmla="*/ 14 h 18"/>
                <a:gd name="T62" fmla="*/ 0 w 25"/>
                <a:gd name="T63" fmla="*/ 13 h 18"/>
                <a:gd name="T64" fmla="*/ 0 w 25"/>
                <a:gd name="T65" fmla="*/ 12 h 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
                <a:gd name="T100" fmla="*/ 0 h 18"/>
                <a:gd name="T101" fmla="*/ 25 w 25"/>
                <a:gd name="T102" fmla="*/ 18 h 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 h="18">
                  <a:moveTo>
                    <a:pt x="0" y="12"/>
                  </a:moveTo>
                  <a:lnTo>
                    <a:pt x="0" y="9"/>
                  </a:lnTo>
                  <a:lnTo>
                    <a:pt x="1" y="7"/>
                  </a:lnTo>
                  <a:lnTo>
                    <a:pt x="3" y="5"/>
                  </a:lnTo>
                  <a:lnTo>
                    <a:pt x="5" y="4"/>
                  </a:lnTo>
                  <a:lnTo>
                    <a:pt x="5" y="2"/>
                  </a:lnTo>
                  <a:lnTo>
                    <a:pt x="8" y="2"/>
                  </a:lnTo>
                  <a:lnTo>
                    <a:pt x="11" y="0"/>
                  </a:lnTo>
                  <a:lnTo>
                    <a:pt x="12" y="0"/>
                  </a:lnTo>
                  <a:lnTo>
                    <a:pt x="15" y="0"/>
                  </a:lnTo>
                  <a:lnTo>
                    <a:pt x="16" y="1"/>
                  </a:lnTo>
                  <a:lnTo>
                    <a:pt x="17" y="1"/>
                  </a:lnTo>
                  <a:lnTo>
                    <a:pt x="20" y="2"/>
                  </a:lnTo>
                  <a:lnTo>
                    <a:pt x="20" y="3"/>
                  </a:lnTo>
                  <a:lnTo>
                    <a:pt x="23" y="4"/>
                  </a:lnTo>
                  <a:lnTo>
                    <a:pt x="23" y="5"/>
                  </a:lnTo>
                  <a:lnTo>
                    <a:pt x="24" y="7"/>
                  </a:lnTo>
                  <a:lnTo>
                    <a:pt x="24" y="10"/>
                  </a:lnTo>
                  <a:lnTo>
                    <a:pt x="21" y="10"/>
                  </a:lnTo>
                  <a:lnTo>
                    <a:pt x="21" y="12"/>
                  </a:lnTo>
                  <a:lnTo>
                    <a:pt x="21" y="13"/>
                  </a:lnTo>
                  <a:lnTo>
                    <a:pt x="20" y="13"/>
                  </a:lnTo>
                  <a:lnTo>
                    <a:pt x="16" y="15"/>
                  </a:lnTo>
                  <a:lnTo>
                    <a:pt x="15" y="15"/>
                  </a:lnTo>
                  <a:lnTo>
                    <a:pt x="13" y="17"/>
                  </a:lnTo>
                  <a:lnTo>
                    <a:pt x="11" y="17"/>
                  </a:lnTo>
                  <a:lnTo>
                    <a:pt x="8" y="16"/>
                  </a:lnTo>
                  <a:lnTo>
                    <a:pt x="5" y="16"/>
                  </a:lnTo>
                  <a:lnTo>
                    <a:pt x="4" y="15"/>
                  </a:lnTo>
                  <a:lnTo>
                    <a:pt x="4" y="14"/>
                  </a:lnTo>
                  <a:lnTo>
                    <a:pt x="0" y="13"/>
                  </a:lnTo>
                  <a:lnTo>
                    <a:pt x="0" y="12"/>
                  </a:lnTo>
                </a:path>
              </a:pathLst>
            </a:custGeom>
            <a:solidFill>
              <a:srgbClr val="FFFFFF"/>
            </a:solidFill>
            <a:ln w="127000" cap="rnd">
              <a:noFill/>
              <a:round/>
              <a:headEnd/>
              <a:tailEnd/>
            </a:ln>
          </p:spPr>
          <p:txBody>
            <a:bodyPr>
              <a:prstTxWarp prst="textNoShape">
                <a:avLst/>
              </a:prstTxWarp>
            </a:bodyPr>
            <a:lstStyle/>
            <a:p>
              <a:endParaRPr lang="en-US"/>
            </a:p>
          </p:txBody>
        </p:sp>
        <p:sp>
          <p:nvSpPr>
            <p:cNvPr id="25884" name="Freeform 321"/>
            <p:cNvSpPr>
              <a:spLocks/>
            </p:cNvSpPr>
            <p:nvPr/>
          </p:nvSpPr>
          <p:spPr bwMode="auto">
            <a:xfrm>
              <a:off x="5180" y="2875"/>
              <a:ext cx="21" cy="19"/>
            </a:xfrm>
            <a:custGeom>
              <a:avLst/>
              <a:gdLst>
                <a:gd name="T0" fmla="*/ 20 w 21"/>
                <a:gd name="T1" fmla="*/ 15 h 19"/>
                <a:gd name="T2" fmla="*/ 8 w 21"/>
                <a:gd name="T3" fmla="*/ 18 h 19"/>
                <a:gd name="T4" fmla="*/ 8 w 21"/>
                <a:gd name="T5" fmla="*/ 17 h 19"/>
                <a:gd name="T6" fmla="*/ 9 w 21"/>
                <a:gd name="T7" fmla="*/ 17 h 19"/>
                <a:gd name="T8" fmla="*/ 12 w 21"/>
                <a:gd name="T9" fmla="*/ 17 h 19"/>
                <a:gd name="T10" fmla="*/ 12 w 21"/>
                <a:gd name="T11" fmla="*/ 16 h 19"/>
                <a:gd name="T12" fmla="*/ 12 w 21"/>
                <a:gd name="T13" fmla="*/ 14 h 19"/>
                <a:gd name="T14" fmla="*/ 8 w 21"/>
                <a:gd name="T15" fmla="*/ 5 h 19"/>
                <a:gd name="T16" fmla="*/ 5 w 21"/>
                <a:gd name="T17" fmla="*/ 5 h 19"/>
                <a:gd name="T18" fmla="*/ 4 w 21"/>
                <a:gd name="T19" fmla="*/ 5 h 19"/>
                <a:gd name="T20" fmla="*/ 3 w 21"/>
                <a:gd name="T21" fmla="*/ 5 h 19"/>
                <a:gd name="T22" fmla="*/ 4 w 21"/>
                <a:gd name="T23" fmla="*/ 5 h 19"/>
                <a:gd name="T24" fmla="*/ 1 w 21"/>
                <a:gd name="T25" fmla="*/ 8 h 19"/>
                <a:gd name="T26" fmla="*/ 1 w 21"/>
                <a:gd name="T27" fmla="*/ 9 h 19"/>
                <a:gd name="T28" fmla="*/ 0 w 21"/>
                <a:gd name="T29" fmla="*/ 5 h 19"/>
                <a:gd name="T30" fmla="*/ 19 w 21"/>
                <a:gd name="T31" fmla="*/ 0 h 19"/>
                <a:gd name="T32" fmla="*/ 20 w 21"/>
                <a:gd name="T33" fmla="*/ 3 h 19"/>
                <a:gd name="T34" fmla="*/ 20 w 21"/>
                <a:gd name="T35" fmla="*/ 2 h 19"/>
                <a:gd name="T36" fmla="*/ 17 w 21"/>
                <a:gd name="T37" fmla="*/ 3 h 19"/>
                <a:gd name="T38" fmla="*/ 16 w 21"/>
                <a:gd name="T39" fmla="*/ 3 h 19"/>
                <a:gd name="T40" fmla="*/ 15 w 21"/>
                <a:gd name="T41" fmla="*/ 3 h 19"/>
                <a:gd name="T42" fmla="*/ 12 w 21"/>
                <a:gd name="T43" fmla="*/ 3 h 19"/>
                <a:gd name="T44" fmla="*/ 16 w 21"/>
                <a:gd name="T45" fmla="*/ 14 h 19"/>
                <a:gd name="T46" fmla="*/ 16 w 21"/>
                <a:gd name="T47" fmla="*/ 15 h 19"/>
                <a:gd name="T48" fmla="*/ 19 w 21"/>
                <a:gd name="T49" fmla="*/ 15 h 19"/>
                <a:gd name="T50" fmla="*/ 20 w 21"/>
                <a:gd name="T51" fmla="*/ 15 h 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19"/>
                <a:gd name="T80" fmla="*/ 21 w 21"/>
                <a:gd name="T81" fmla="*/ 19 h 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19">
                  <a:moveTo>
                    <a:pt x="20" y="15"/>
                  </a:moveTo>
                  <a:lnTo>
                    <a:pt x="8" y="18"/>
                  </a:lnTo>
                  <a:lnTo>
                    <a:pt x="8" y="17"/>
                  </a:lnTo>
                  <a:lnTo>
                    <a:pt x="9" y="17"/>
                  </a:lnTo>
                  <a:lnTo>
                    <a:pt x="12" y="17"/>
                  </a:lnTo>
                  <a:lnTo>
                    <a:pt x="12" y="16"/>
                  </a:lnTo>
                  <a:lnTo>
                    <a:pt x="12" y="14"/>
                  </a:lnTo>
                  <a:lnTo>
                    <a:pt x="8" y="5"/>
                  </a:lnTo>
                  <a:lnTo>
                    <a:pt x="5" y="5"/>
                  </a:lnTo>
                  <a:lnTo>
                    <a:pt x="4" y="5"/>
                  </a:lnTo>
                  <a:lnTo>
                    <a:pt x="3" y="5"/>
                  </a:lnTo>
                  <a:lnTo>
                    <a:pt x="4" y="5"/>
                  </a:lnTo>
                  <a:lnTo>
                    <a:pt x="1" y="8"/>
                  </a:lnTo>
                  <a:lnTo>
                    <a:pt x="1" y="9"/>
                  </a:lnTo>
                  <a:lnTo>
                    <a:pt x="0" y="5"/>
                  </a:lnTo>
                  <a:lnTo>
                    <a:pt x="19" y="0"/>
                  </a:lnTo>
                  <a:lnTo>
                    <a:pt x="20" y="3"/>
                  </a:lnTo>
                  <a:lnTo>
                    <a:pt x="20" y="2"/>
                  </a:lnTo>
                  <a:lnTo>
                    <a:pt x="17" y="3"/>
                  </a:lnTo>
                  <a:lnTo>
                    <a:pt x="16" y="3"/>
                  </a:lnTo>
                  <a:lnTo>
                    <a:pt x="15" y="3"/>
                  </a:lnTo>
                  <a:lnTo>
                    <a:pt x="12" y="3"/>
                  </a:lnTo>
                  <a:lnTo>
                    <a:pt x="16" y="14"/>
                  </a:lnTo>
                  <a:lnTo>
                    <a:pt x="16" y="15"/>
                  </a:lnTo>
                  <a:lnTo>
                    <a:pt x="19" y="15"/>
                  </a:lnTo>
                  <a:lnTo>
                    <a:pt x="20" y="15"/>
                  </a:lnTo>
                </a:path>
              </a:pathLst>
            </a:custGeom>
            <a:solidFill>
              <a:srgbClr val="FFFFFF"/>
            </a:solidFill>
            <a:ln w="127000" cap="rnd">
              <a:noFill/>
              <a:round/>
              <a:headEnd/>
              <a:tailEnd/>
            </a:ln>
          </p:spPr>
          <p:txBody>
            <a:bodyPr>
              <a:prstTxWarp prst="textNoShape">
                <a:avLst/>
              </a:prstTxWarp>
            </a:bodyPr>
            <a:lstStyle/>
            <a:p>
              <a:endParaRPr lang="en-US"/>
            </a:p>
          </p:txBody>
        </p:sp>
        <p:sp>
          <p:nvSpPr>
            <p:cNvPr id="25885" name="Freeform 322"/>
            <p:cNvSpPr>
              <a:spLocks/>
            </p:cNvSpPr>
            <p:nvPr/>
          </p:nvSpPr>
          <p:spPr bwMode="auto">
            <a:xfrm>
              <a:off x="5215" y="2867"/>
              <a:ext cx="25" cy="19"/>
            </a:xfrm>
            <a:custGeom>
              <a:avLst/>
              <a:gdLst>
                <a:gd name="T0" fmla="*/ 24 w 25"/>
                <a:gd name="T1" fmla="*/ 14 h 19"/>
                <a:gd name="T2" fmla="*/ 4 w 25"/>
                <a:gd name="T3" fmla="*/ 18 h 19"/>
                <a:gd name="T4" fmla="*/ 7 w 25"/>
                <a:gd name="T5" fmla="*/ 17 h 19"/>
                <a:gd name="T6" fmla="*/ 7 w 25"/>
                <a:gd name="T7" fmla="*/ 15 h 19"/>
                <a:gd name="T8" fmla="*/ 3 w 25"/>
                <a:gd name="T9" fmla="*/ 6 h 19"/>
                <a:gd name="T10" fmla="*/ 3 w 25"/>
                <a:gd name="T11" fmla="*/ 5 h 19"/>
                <a:gd name="T12" fmla="*/ 0 w 25"/>
                <a:gd name="T13" fmla="*/ 5 h 19"/>
                <a:gd name="T14" fmla="*/ 17 w 25"/>
                <a:gd name="T15" fmla="*/ 0 h 19"/>
                <a:gd name="T16" fmla="*/ 19 w 25"/>
                <a:gd name="T17" fmla="*/ 4 h 19"/>
                <a:gd name="T18" fmla="*/ 19 w 25"/>
                <a:gd name="T19" fmla="*/ 2 h 19"/>
                <a:gd name="T20" fmla="*/ 16 w 25"/>
                <a:gd name="T21" fmla="*/ 2 h 19"/>
                <a:gd name="T22" fmla="*/ 15 w 25"/>
                <a:gd name="T23" fmla="*/ 2 h 19"/>
                <a:gd name="T24" fmla="*/ 12 w 25"/>
                <a:gd name="T25" fmla="*/ 3 h 19"/>
                <a:gd name="T26" fmla="*/ 8 w 25"/>
                <a:gd name="T27" fmla="*/ 3 h 19"/>
                <a:gd name="T28" fmla="*/ 7 w 25"/>
                <a:gd name="T29" fmla="*/ 3 h 19"/>
                <a:gd name="T30" fmla="*/ 7 w 25"/>
                <a:gd name="T31" fmla="*/ 5 h 19"/>
                <a:gd name="T32" fmla="*/ 8 w 25"/>
                <a:gd name="T33" fmla="*/ 8 h 19"/>
                <a:gd name="T34" fmla="*/ 13 w 25"/>
                <a:gd name="T35" fmla="*/ 8 h 19"/>
                <a:gd name="T36" fmla="*/ 16 w 25"/>
                <a:gd name="T37" fmla="*/ 7 h 19"/>
                <a:gd name="T38" fmla="*/ 17 w 25"/>
                <a:gd name="T39" fmla="*/ 6 h 19"/>
                <a:gd name="T40" fmla="*/ 16 w 25"/>
                <a:gd name="T41" fmla="*/ 5 h 19"/>
                <a:gd name="T42" fmla="*/ 19 w 25"/>
                <a:gd name="T43" fmla="*/ 9 h 19"/>
                <a:gd name="T44" fmla="*/ 17 w 25"/>
                <a:gd name="T45" fmla="*/ 8 h 19"/>
                <a:gd name="T46" fmla="*/ 16 w 25"/>
                <a:gd name="T47" fmla="*/ 8 h 19"/>
                <a:gd name="T48" fmla="*/ 13 w 25"/>
                <a:gd name="T49" fmla="*/ 8 h 19"/>
                <a:gd name="T50" fmla="*/ 9 w 25"/>
                <a:gd name="T51" fmla="*/ 10 h 19"/>
                <a:gd name="T52" fmla="*/ 11 w 25"/>
                <a:gd name="T53" fmla="*/ 14 h 19"/>
                <a:gd name="T54" fmla="*/ 12 w 25"/>
                <a:gd name="T55" fmla="*/ 14 h 19"/>
                <a:gd name="T56" fmla="*/ 15 w 25"/>
                <a:gd name="T57" fmla="*/ 14 h 19"/>
                <a:gd name="T58" fmla="*/ 16 w 25"/>
                <a:gd name="T59" fmla="*/ 14 h 19"/>
                <a:gd name="T60" fmla="*/ 19 w 25"/>
                <a:gd name="T61" fmla="*/ 14 h 19"/>
                <a:gd name="T62" fmla="*/ 20 w 25"/>
                <a:gd name="T63" fmla="*/ 14 h 19"/>
                <a:gd name="T64" fmla="*/ 20 w 25"/>
                <a:gd name="T65" fmla="*/ 13 h 19"/>
                <a:gd name="T66" fmla="*/ 23 w 25"/>
                <a:gd name="T67" fmla="*/ 13 h 19"/>
                <a:gd name="T68" fmla="*/ 21 w 25"/>
                <a:gd name="T69" fmla="*/ 12 h 19"/>
                <a:gd name="T70" fmla="*/ 23 w 25"/>
                <a:gd name="T71" fmla="*/ 12 h 19"/>
                <a:gd name="T72" fmla="*/ 23 w 25"/>
                <a:gd name="T73" fmla="*/ 11 h 19"/>
                <a:gd name="T74" fmla="*/ 24 w 25"/>
                <a:gd name="T75" fmla="*/ 14 h 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5"/>
                <a:gd name="T115" fmla="*/ 0 h 19"/>
                <a:gd name="T116" fmla="*/ 25 w 25"/>
                <a:gd name="T117" fmla="*/ 19 h 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5" h="19">
                  <a:moveTo>
                    <a:pt x="24" y="14"/>
                  </a:moveTo>
                  <a:lnTo>
                    <a:pt x="4" y="18"/>
                  </a:lnTo>
                  <a:lnTo>
                    <a:pt x="7" y="17"/>
                  </a:lnTo>
                  <a:lnTo>
                    <a:pt x="7" y="15"/>
                  </a:lnTo>
                  <a:lnTo>
                    <a:pt x="3" y="6"/>
                  </a:lnTo>
                  <a:lnTo>
                    <a:pt x="3" y="5"/>
                  </a:lnTo>
                  <a:lnTo>
                    <a:pt x="0" y="5"/>
                  </a:lnTo>
                  <a:lnTo>
                    <a:pt x="17" y="0"/>
                  </a:lnTo>
                  <a:lnTo>
                    <a:pt x="19" y="4"/>
                  </a:lnTo>
                  <a:lnTo>
                    <a:pt x="19" y="2"/>
                  </a:lnTo>
                  <a:lnTo>
                    <a:pt x="16" y="2"/>
                  </a:lnTo>
                  <a:lnTo>
                    <a:pt x="15" y="2"/>
                  </a:lnTo>
                  <a:lnTo>
                    <a:pt x="12" y="3"/>
                  </a:lnTo>
                  <a:lnTo>
                    <a:pt x="8" y="3"/>
                  </a:lnTo>
                  <a:lnTo>
                    <a:pt x="7" y="3"/>
                  </a:lnTo>
                  <a:lnTo>
                    <a:pt x="7" y="5"/>
                  </a:lnTo>
                  <a:lnTo>
                    <a:pt x="8" y="8"/>
                  </a:lnTo>
                  <a:lnTo>
                    <a:pt x="13" y="8"/>
                  </a:lnTo>
                  <a:lnTo>
                    <a:pt x="16" y="7"/>
                  </a:lnTo>
                  <a:lnTo>
                    <a:pt x="17" y="6"/>
                  </a:lnTo>
                  <a:lnTo>
                    <a:pt x="16" y="5"/>
                  </a:lnTo>
                  <a:lnTo>
                    <a:pt x="19" y="9"/>
                  </a:lnTo>
                  <a:lnTo>
                    <a:pt x="17" y="8"/>
                  </a:lnTo>
                  <a:lnTo>
                    <a:pt x="16" y="8"/>
                  </a:lnTo>
                  <a:lnTo>
                    <a:pt x="13" y="8"/>
                  </a:lnTo>
                  <a:lnTo>
                    <a:pt x="9" y="10"/>
                  </a:lnTo>
                  <a:lnTo>
                    <a:pt x="11" y="14"/>
                  </a:lnTo>
                  <a:lnTo>
                    <a:pt x="12" y="14"/>
                  </a:lnTo>
                  <a:lnTo>
                    <a:pt x="15" y="14"/>
                  </a:lnTo>
                  <a:lnTo>
                    <a:pt x="16" y="14"/>
                  </a:lnTo>
                  <a:lnTo>
                    <a:pt x="19" y="14"/>
                  </a:lnTo>
                  <a:lnTo>
                    <a:pt x="20" y="14"/>
                  </a:lnTo>
                  <a:lnTo>
                    <a:pt x="20" y="13"/>
                  </a:lnTo>
                  <a:lnTo>
                    <a:pt x="23" y="13"/>
                  </a:lnTo>
                  <a:lnTo>
                    <a:pt x="21" y="12"/>
                  </a:lnTo>
                  <a:lnTo>
                    <a:pt x="23" y="12"/>
                  </a:lnTo>
                  <a:lnTo>
                    <a:pt x="23" y="11"/>
                  </a:lnTo>
                  <a:lnTo>
                    <a:pt x="24" y="14"/>
                  </a:lnTo>
                </a:path>
              </a:pathLst>
            </a:custGeom>
            <a:solidFill>
              <a:srgbClr val="FFFFFF"/>
            </a:solidFill>
            <a:ln w="127000" cap="rnd">
              <a:noFill/>
              <a:round/>
              <a:headEnd/>
              <a:tailEnd/>
            </a:ln>
          </p:spPr>
          <p:txBody>
            <a:bodyPr>
              <a:prstTxWarp prst="textNoShape">
                <a:avLst/>
              </a:prstTxWarp>
            </a:bodyPr>
            <a:lstStyle/>
            <a:p>
              <a:endParaRPr lang="en-US"/>
            </a:p>
          </p:txBody>
        </p:sp>
        <p:sp>
          <p:nvSpPr>
            <p:cNvPr id="25886" name="Freeform 323"/>
            <p:cNvSpPr>
              <a:spLocks/>
            </p:cNvSpPr>
            <p:nvPr/>
          </p:nvSpPr>
          <p:spPr bwMode="auto">
            <a:xfrm>
              <a:off x="5249" y="2855"/>
              <a:ext cx="39" cy="23"/>
            </a:xfrm>
            <a:custGeom>
              <a:avLst/>
              <a:gdLst>
                <a:gd name="T0" fmla="*/ 33 w 39"/>
                <a:gd name="T1" fmla="*/ 0 h 23"/>
                <a:gd name="T2" fmla="*/ 30 w 39"/>
                <a:gd name="T3" fmla="*/ 2 h 23"/>
                <a:gd name="T4" fmla="*/ 31 w 39"/>
                <a:gd name="T5" fmla="*/ 3 h 23"/>
                <a:gd name="T6" fmla="*/ 34 w 39"/>
                <a:gd name="T7" fmla="*/ 13 h 23"/>
                <a:gd name="T8" fmla="*/ 34 w 39"/>
                <a:gd name="T9" fmla="*/ 14 h 23"/>
                <a:gd name="T10" fmla="*/ 37 w 39"/>
                <a:gd name="T11" fmla="*/ 14 h 23"/>
                <a:gd name="T12" fmla="*/ 38 w 39"/>
                <a:gd name="T13" fmla="*/ 15 h 23"/>
                <a:gd name="T14" fmla="*/ 27 w 39"/>
                <a:gd name="T15" fmla="*/ 17 h 23"/>
                <a:gd name="T16" fmla="*/ 29 w 39"/>
                <a:gd name="T17" fmla="*/ 16 h 23"/>
                <a:gd name="T18" fmla="*/ 31 w 39"/>
                <a:gd name="T19" fmla="*/ 16 h 23"/>
                <a:gd name="T20" fmla="*/ 30 w 39"/>
                <a:gd name="T21" fmla="*/ 14 h 23"/>
                <a:gd name="T22" fmla="*/ 30 w 39"/>
                <a:gd name="T23" fmla="*/ 14 h 23"/>
                <a:gd name="T24" fmla="*/ 27 w 39"/>
                <a:gd name="T25" fmla="*/ 5 h 23"/>
                <a:gd name="T26" fmla="*/ 19 w 39"/>
                <a:gd name="T27" fmla="*/ 20 h 23"/>
                <a:gd name="T28" fmla="*/ 4 w 39"/>
                <a:gd name="T29" fmla="*/ 10 h 23"/>
                <a:gd name="T30" fmla="*/ 8 w 39"/>
                <a:gd name="T31" fmla="*/ 18 h 23"/>
                <a:gd name="T32" fmla="*/ 8 w 39"/>
                <a:gd name="T33" fmla="*/ 20 h 23"/>
                <a:gd name="T34" fmla="*/ 11 w 39"/>
                <a:gd name="T35" fmla="*/ 20 h 23"/>
                <a:gd name="T36" fmla="*/ 14 w 39"/>
                <a:gd name="T37" fmla="*/ 20 h 23"/>
                <a:gd name="T38" fmla="*/ 4 w 39"/>
                <a:gd name="T39" fmla="*/ 22 h 23"/>
                <a:gd name="T40" fmla="*/ 7 w 39"/>
                <a:gd name="T41" fmla="*/ 21 h 23"/>
                <a:gd name="T42" fmla="*/ 7 w 39"/>
                <a:gd name="T43" fmla="*/ 20 h 23"/>
                <a:gd name="T44" fmla="*/ 7 w 39"/>
                <a:gd name="T45" fmla="*/ 18 h 23"/>
                <a:gd name="T46" fmla="*/ 3 w 39"/>
                <a:gd name="T47" fmla="*/ 10 h 23"/>
                <a:gd name="T48" fmla="*/ 3 w 39"/>
                <a:gd name="T49" fmla="*/ 8 h 23"/>
                <a:gd name="T50" fmla="*/ 0 w 39"/>
                <a:gd name="T51" fmla="*/ 8 h 23"/>
                <a:gd name="T52" fmla="*/ 7 w 39"/>
                <a:gd name="T53" fmla="*/ 7 h 23"/>
                <a:gd name="T54" fmla="*/ 18 w 39"/>
                <a:gd name="T55" fmla="*/ 15 h 23"/>
                <a:gd name="T56" fmla="*/ 26 w 39"/>
                <a:gd name="T57" fmla="*/ 2 h 23"/>
                <a:gd name="T58" fmla="*/ 33 w 39"/>
                <a:gd name="T59" fmla="*/ 0 h 2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9"/>
                <a:gd name="T91" fmla="*/ 0 h 23"/>
                <a:gd name="T92" fmla="*/ 39 w 39"/>
                <a:gd name="T93" fmla="*/ 23 h 2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9" h="23">
                  <a:moveTo>
                    <a:pt x="33" y="0"/>
                  </a:moveTo>
                  <a:lnTo>
                    <a:pt x="30" y="2"/>
                  </a:lnTo>
                  <a:lnTo>
                    <a:pt x="31" y="3"/>
                  </a:lnTo>
                  <a:lnTo>
                    <a:pt x="34" y="13"/>
                  </a:lnTo>
                  <a:lnTo>
                    <a:pt x="34" y="14"/>
                  </a:lnTo>
                  <a:lnTo>
                    <a:pt x="37" y="14"/>
                  </a:lnTo>
                  <a:lnTo>
                    <a:pt x="38" y="15"/>
                  </a:lnTo>
                  <a:lnTo>
                    <a:pt x="27" y="17"/>
                  </a:lnTo>
                  <a:lnTo>
                    <a:pt x="29" y="16"/>
                  </a:lnTo>
                  <a:lnTo>
                    <a:pt x="31" y="16"/>
                  </a:lnTo>
                  <a:lnTo>
                    <a:pt x="30" y="14"/>
                  </a:lnTo>
                  <a:lnTo>
                    <a:pt x="27" y="5"/>
                  </a:lnTo>
                  <a:lnTo>
                    <a:pt x="19" y="20"/>
                  </a:lnTo>
                  <a:lnTo>
                    <a:pt x="4" y="10"/>
                  </a:lnTo>
                  <a:lnTo>
                    <a:pt x="8" y="18"/>
                  </a:lnTo>
                  <a:lnTo>
                    <a:pt x="8" y="20"/>
                  </a:lnTo>
                  <a:lnTo>
                    <a:pt x="11" y="20"/>
                  </a:lnTo>
                  <a:lnTo>
                    <a:pt x="14" y="20"/>
                  </a:lnTo>
                  <a:lnTo>
                    <a:pt x="4" y="22"/>
                  </a:lnTo>
                  <a:lnTo>
                    <a:pt x="7" y="21"/>
                  </a:lnTo>
                  <a:lnTo>
                    <a:pt x="7" y="20"/>
                  </a:lnTo>
                  <a:lnTo>
                    <a:pt x="7" y="18"/>
                  </a:lnTo>
                  <a:lnTo>
                    <a:pt x="3" y="10"/>
                  </a:lnTo>
                  <a:lnTo>
                    <a:pt x="3" y="8"/>
                  </a:lnTo>
                  <a:lnTo>
                    <a:pt x="0" y="8"/>
                  </a:lnTo>
                  <a:lnTo>
                    <a:pt x="7" y="7"/>
                  </a:lnTo>
                  <a:lnTo>
                    <a:pt x="18" y="15"/>
                  </a:lnTo>
                  <a:lnTo>
                    <a:pt x="26" y="2"/>
                  </a:lnTo>
                  <a:lnTo>
                    <a:pt x="33" y="0"/>
                  </a:lnTo>
                </a:path>
              </a:pathLst>
            </a:custGeom>
            <a:solidFill>
              <a:srgbClr val="FFFFFF"/>
            </a:solidFill>
            <a:ln w="127000" cap="rnd">
              <a:noFill/>
              <a:round/>
              <a:headEnd/>
              <a:tailEnd/>
            </a:ln>
          </p:spPr>
          <p:txBody>
            <a:bodyPr>
              <a:prstTxWarp prst="textNoShape">
                <a:avLst/>
              </a:prstTxWarp>
            </a:bodyPr>
            <a:lstStyle/>
            <a:p>
              <a:endParaRPr lang="en-US"/>
            </a:p>
          </p:txBody>
        </p:sp>
        <p:sp>
          <p:nvSpPr>
            <p:cNvPr id="25887" name="Freeform 324"/>
            <p:cNvSpPr>
              <a:spLocks/>
            </p:cNvSpPr>
            <p:nvPr/>
          </p:nvSpPr>
          <p:spPr bwMode="auto">
            <a:xfrm>
              <a:off x="5317" y="2943"/>
              <a:ext cx="51" cy="26"/>
            </a:xfrm>
            <a:custGeom>
              <a:avLst/>
              <a:gdLst>
                <a:gd name="T0" fmla="*/ 49 w 51"/>
                <a:gd name="T1" fmla="*/ 0 h 26"/>
                <a:gd name="T2" fmla="*/ 49 w 51"/>
                <a:gd name="T3" fmla="*/ 2 h 26"/>
                <a:gd name="T4" fmla="*/ 50 w 51"/>
                <a:gd name="T5" fmla="*/ 5 h 26"/>
                <a:gd name="T6" fmla="*/ 49 w 51"/>
                <a:gd name="T7" fmla="*/ 8 h 26"/>
                <a:gd name="T8" fmla="*/ 47 w 51"/>
                <a:gd name="T9" fmla="*/ 12 h 26"/>
                <a:gd name="T10" fmla="*/ 45 w 51"/>
                <a:gd name="T11" fmla="*/ 17 h 26"/>
                <a:gd name="T12" fmla="*/ 46 w 51"/>
                <a:gd name="T13" fmla="*/ 20 h 26"/>
                <a:gd name="T14" fmla="*/ 45 w 51"/>
                <a:gd name="T15" fmla="*/ 23 h 26"/>
                <a:gd name="T16" fmla="*/ 45 w 51"/>
                <a:gd name="T17" fmla="*/ 24 h 26"/>
                <a:gd name="T18" fmla="*/ 42 w 51"/>
                <a:gd name="T19" fmla="*/ 25 h 26"/>
                <a:gd name="T20" fmla="*/ 39 w 51"/>
                <a:gd name="T21" fmla="*/ 23 h 26"/>
                <a:gd name="T22" fmla="*/ 36 w 51"/>
                <a:gd name="T23" fmla="*/ 22 h 26"/>
                <a:gd name="T24" fmla="*/ 34 w 51"/>
                <a:gd name="T25" fmla="*/ 20 h 26"/>
                <a:gd name="T26" fmla="*/ 31 w 51"/>
                <a:gd name="T27" fmla="*/ 20 h 26"/>
                <a:gd name="T28" fmla="*/ 24 w 51"/>
                <a:gd name="T29" fmla="*/ 18 h 26"/>
                <a:gd name="T30" fmla="*/ 22 w 51"/>
                <a:gd name="T31" fmla="*/ 17 h 26"/>
                <a:gd name="T32" fmla="*/ 18 w 51"/>
                <a:gd name="T33" fmla="*/ 15 h 26"/>
                <a:gd name="T34" fmla="*/ 14 w 51"/>
                <a:gd name="T35" fmla="*/ 14 h 26"/>
                <a:gd name="T36" fmla="*/ 8 w 51"/>
                <a:gd name="T37" fmla="*/ 12 h 26"/>
                <a:gd name="T38" fmla="*/ 5 w 51"/>
                <a:gd name="T39" fmla="*/ 11 h 26"/>
                <a:gd name="T40" fmla="*/ 3 w 51"/>
                <a:gd name="T41" fmla="*/ 11 h 26"/>
                <a:gd name="T42" fmla="*/ 0 w 51"/>
                <a:gd name="T43" fmla="*/ 9 h 26"/>
                <a:gd name="T44" fmla="*/ 1 w 51"/>
                <a:gd name="T45" fmla="*/ 8 h 26"/>
                <a:gd name="T46" fmla="*/ 4 w 51"/>
                <a:gd name="T47" fmla="*/ 8 h 26"/>
                <a:gd name="T48" fmla="*/ 5 w 51"/>
                <a:gd name="T49" fmla="*/ 7 h 26"/>
                <a:gd name="T50" fmla="*/ 8 w 51"/>
                <a:gd name="T51" fmla="*/ 7 h 26"/>
                <a:gd name="T52" fmla="*/ 14 w 51"/>
                <a:gd name="T53" fmla="*/ 5 h 26"/>
                <a:gd name="T54" fmla="*/ 16 w 51"/>
                <a:gd name="T55" fmla="*/ 5 h 26"/>
                <a:gd name="T56" fmla="*/ 20 w 51"/>
                <a:gd name="T57" fmla="*/ 4 h 26"/>
                <a:gd name="T58" fmla="*/ 26 w 51"/>
                <a:gd name="T59" fmla="*/ 4 h 26"/>
                <a:gd name="T60" fmla="*/ 30 w 51"/>
                <a:gd name="T61" fmla="*/ 2 h 26"/>
                <a:gd name="T62" fmla="*/ 35 w 51"/>
                <a:gd name="T63" fmla="*/ 2 h 26"/>
                <a:gd name="T64" fmla="*/ 41 w 51"/>
                <a:gd name="T65" fmla="*/ 1 h 26"/>
                <a:gd name="T66" fmla="*/ 41 w 51"/>
                <a:gd name="T67" fmla="*/ 1 h 26"/>
                <a:gd name="T68" fmla="*/ 43 w 51"/>
                <a:gd name="T69" fmla="*/ 0 h 26"/>
                <a:gd name="T70" fmla="*/ 49 w 51"/>
                <a:gd name="T71" fmla="*/ 0 h 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1"/>
                <a:gd name="T109" fmla="*/ 0 h 26"/>
                <a:gd name="T110" fmla="*/ 51 w 51"/>
                <a:gd name="T111" fmla="*/ 26 h 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1" h="26">
                  <a:moveTo>
                    <a:pt x="49" y="0"/>
                  </a:moveTo>
                  <a:lnTo>
                    <a:pt x="49" y="2"/>
                  </a:lnTo>
                  <a:lnTo>
                    <a:pt x="50" y="5"/>
                  </a:lnTo>
                  <a:lnTo>
                    <a:pt x="49" y="8"/>
                  </a:lnTo>
                  <a:lnTo>
                    <a:pt x="47" y="12"/>
                  </a:lnTo>
                  <a:lnTo>
                    <a:pt x="45" y="17"/>
                  </a:lnTo>
                  <a:lnTo>
                    <a:pt x="46" y="20"/>
                  </a:lnTo>
                  <a:lnTo>
                    <a:pt x="45" y="23"/>
                  </a:lnTo>
                  <a:lnTo>
                    <a:pt x="45" y="24"/>
                  </a:lnTo>
                  <a:lnTo>
                    <a:pt x="42" y="25"/>
                  </a:lnTo>
                  <a:lnTo>
                    <a:pt x="39" y="23"/>
                  </a:lnTo>
                  <a:lnTo>
                    <a:pt x="36" y="22"/>
                  </a:lnTo>
                  <a:lnTo>
                    <a:pt x="34" y="20"/>
                  </a:lnTo>
                  <a:lnTo>
                    <a:pt x="31" y="20"/>
                  </a:lnTo>
                  <a:lnTo>
                    <a:pt x="24" y="18"/>
                  </a:lnTo>
                  <a:lnTo>
                    <a:pt x="22" y="17"/>
                  </a:lnTo>
                  <a:lnTo>
                    <a:pt x="18" y="15"/>
                  </a:lnTo>
                  <a:lnTo>
                    <a:pt x="14" y="14"/>
                  </a:lnTo>
                  <a:lnTo>
                    <a:pt x="8" y="12"/>
                  </a:lnTo>
                  <a:lnTo>
                    <a:pt x="5" y="11"/>
                  </a:lnTo>
                  <a:lnTo>
                    <a:pt x="3" y="11"/>
                  </a:lnTo>
                  <a:lnTo>
                    <a:pt x="0" y="9"/>
                  </a:lnTo>
                  <a:lnTo>
                    <a:pt x="1" y="8"/>
                  </a:lnTo>
                  <a:lnTo>
                    <a:pt x="4" y="8"/>
                  </a:lnTo>
                  <a:lnTo>
                    <a:pt x="5" y="7"/>
                  </a:lnTo>
                  <a:lnTo>
                    <a:pt x="8" y="7"/>
                  </a:lnTo>
                  <a:lnTo>
                    <a:pt x="14" y="5"/>
                  </a:lnTo>
                  <a:lnTo>
                    <a:pt x="16" y="5"/>
                  </a:lnTo>
                  <a:lnTo>
                    <a:pt x="20" y="4"/>
                  </a:lnTo>
                  <a:lnTo>
                    <a:pt x="26" y="4"/>
                  </a:lnTo>
                  <a:lnTo>
                    <a:pt x="30" y="2"/>
                  </a:lnTo>
                  <a:lnTo>
                    <a:pt x="35" y="2"/>
                  </a:lnTo>
                  <a:lnTo>
                    <a:pt x="41" y="1"/>
                  </a:lnTo>
                  <a:lnTo>
                    <a:pt x="43" y="0"/>
                  </a:lnTo>
                  <a:lnTo>
                    <a:pt x="49" y="0"/>
                  </a:lnTo>
                </a:path>
              </a:pathLst>
            </a:custGeom>
            <a:solidFill>
              <a:srgbClr val="800001"/>
            </a:solidFill>
            <a:ln w="127000" cap="rnd">
              <a:noFill/>
              <a:round/>
              <a:headEnd/>
              <a:tailEnd/>
            </a:ln>
          </p:spPr>
          <p:txBody>
            <a:bodyPr>
              <a:prstTxWarp prst="textNoShape">
                <a:avLst/>
              </a:prstTxWarp>
            </a:bodyPr>
            <a:lstStyle/>
            <a:p>
              <a:endParaRPr lang="en-US"/>
            </a:p>
          </p:txBody>
        </p:sp>
        <p:sp>
          <p:nvSpPr>
            <p:cNvPr id="25888" name="Freeform 325"/>
            <p:cNvSpPr>
              <a:spLocks/>
            </p:cNvSpPr>
            <p:nvPr/>
          </p:nvSpPr>
          <p:spPr bwMode="auto">
            <a:xfrm>
              <a:off x="4799" y="2983"/>
              <a:ext cx="347" cy="59"/>
            </a:xfrm>
            <a:custGeom>
              <a:avLst/>
              <a:gdLst>
                <a:gd name="T0" fmla="*/ 346 w 347"/>
                <a:gd name="T1" fmla="*/ 0 h 59"/>
                <a:gd name="T2" fmla="*/ 341 w 347"/>
                <a:gd name="T3" fmla="*/ 0 h 59"/>
                <a:gd name="T4" fmla="*/ 335 w 347"/>
                <a:gd name="T5" fmla="*/ 1 h 59"/>
                <a:gd name="T6" fmla="*/ 330 w 347"/>
                <a:gd name="T7" fmla="*/ 2 h 59"/>
                <a:gd name="T8" fmla="*/ 322 w 347"/>
                <a:gd name="T9" fmla="*/ 3 h 59"/>
                <a:gd name="T10" fmla="*/ 314 w 347"/>
                <a:gd name="T11" fmla="*/ 5 h 59"/>
                <a:gd name="T12" fmla="*/ 301 w 347"/>
                <a:gd name="T13" fmla="*/ 7 h 59"/>
                <a:gd name="T14" fmla="*/ 289 w 347"/>
                <a:gd name="T15" fmla="*/ 9 h 59"/>
                <a:gd name="T16" fmla="*/ 269 w 347"/>
                <a:gd name="T17" fmla="*/ 12 h 59"/>
                <a:gd name="T18" fmla="*/ 252 w 347"/>
                <a:gd name="T19" fmla="*/ 15 h 59"/>
                <a:gd name="T20" fmla="*/ 226 w 347"/>
                <a:gd name="T21" fmla="*/ 19 h 59"/>
                <a:gd name="T22" fmla="*/ 204 w 347"/>
                <a:gd name="T23" fmla="*/ 25 h 59"/>
                <a:gd name="T24" fmla="*/ 184 w 347"/>
                <a:gd name="T25" fmla="*/ 28 h 59"/>
                <a:gd name="T26" fmla="*/ 158 w 347"/>
                <a:gd name="T27" fmla="*/ 31 h 59"/>
                <a:gd name="T28" fmla="*/ 137 w 347"/>
                <a:gd name="T29" fmla="*/ 35 h 59"/>
                <a:gd name="T30" fmla="*/ 121 w 347"/>
                <a:gd name="T31" fmla="*/ 38 h 59"/>
                <a:gd name="T32" fmla="*/ 101 w 347"/>
                <a:gd name="T33" fmla="*/ 42 h 59"/>
                <a:gd name="T34" fmla="*/ 81 w 347"/>
                <a:gd name="T35" fmla="*/ 44 h 59"/>
                <a:gd name="T36" fmla="*/ 63 w 347"/>
                <a:gd name="T37" fmla="*/ 46 h 59"/>
                <a:gd name="T38" fmla="*/ 51 w 347"/>
                <a:gd name="T39" fmla="*/ 48 h 59"/>
                <a:gd name="T40" fmla="*/ 39 w 347"/>
                <a:gd name="T41" fmla="*/ 51 h 59"/>
                <a:gd name="T42" fmla="*/ 24 w 347"/>
                <a:gd name="T43" fmla="*/ 53 h 59"/>
                <a:gd name="T44" fmla="*/ 16 w 347"/>
                <a:gd name="T45" fmla="*/ 55 h 59"/>
                <a:gd name="T46" fmla="*/ 8 w 347"/>
                <a:gd name="T47" fmla="*/ 56 h 59"/>
                <a:gd name="T48" fmla="*/ 1 w 347"/>
                <a:gd name="T49" fmla="*/ 57 h 59"/>
                <a:gd name="T50" fmla="*/ 1 w 347"/>
                <a:gd name="T51" fmla="*/ 57 h 59"/>
                <a:gd name="T52" fmla="*/ 11 w 347"/>
                <a:gd name="T53" fmla="*/ 57 h 59"/>
                <a:gd name="T54" fmla="*/ 21 w 347"/>
                <a:gd name="T55" fmla="*/ 56 h 59"/>
                <a:gd name="T56" fmla="*/ 36 w 347"/>
                <a:gd name="T57" fmla="*/ 56 h 59"/>
                <a:gd name="T58" fmla="*/ 55 w 347"/>
                <a:gd name="T59" fmla="*/ 54 h 59"/>
                <a:gd name="T60" fmla="*/ 76 w 347"/>
                <a:gd name="T61" fmla="*/ 51 h 59"/>
                <a:gd name="T62" fmla="*/ 100 w 347"/>
                <a:gd name="T63" fmla="*/ 48 h 59"/>
                <a:gd name="T64" fmla="*/ 165 w 347"/>
                <a:gd name="T65" fmla="*/ 45 h 59"/>
                <a:gd name="T66" fmla="*/ 305 w 347"/>
                <a:gd name="T67" fmla="*/ 17 h 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47"/>
                <a:gd name="T103" fmla="*/ 0 h 59"/>
                <a:gd name="T104" fmla="*/ 347 w 347"/>
                <a:gd name="T105" fmla="*/ 59 h 5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47" h="59">
                  <a:moveTo>
                    <a:pt x="345" y="0"/>
                  </a:moveTo>
                  <a:lnTo>
                    <a:pt x="346" y="0"/>
                  </a:lnTo>
                  <a:lnTo>
                    <a:pt x="345" y="0"/>
                  </a:lnTo>
                  <a:lnTo>
                    <a:pt x="341" y="0"/>
                  </a:lnTo>
                  <a:lnTo>
                    <a:pt x="338" y="1"/>
                  </a:lnTo>
                  <a:lnTo>
                    <a:pt x="335" y="1"/>
                  </a:lnTo>
                  <a:lnTo>
                    <a:pt x="333" y="1"/>
                  </a:lnTo>
                  <a:lnTo>
                    <a:pt x="330" y="2"/>
                  </a:lnTo>
                  <a:lnTo>
                    <a:pt x="327" y="2"/>
                  </a:lnTo>
                  <a:lnTo>
                    <a:pt x="322" y="3"/>
                  </a:lnTo>
                  <a:lnTo>
                    <a:pt x="318" y="3"/>
                  </a:lnTo>
                  <a:lnTo>
                    <a:pt x="314" y="5"/>
                  </a:lnTo>
                  <a:lnTo>
                    <a:pt x="307" y="6"/>
                  </a:lnTo>
                  <a:lnTo>
                    <a:pt x="301" y="7"/>
                  </a:lnTo>
                  <a:lnTo>
                    <a:pt x="294" y="9"/>
                  </a:lnTo>
                  <a:lnTo>
                    <a:pt x="289" y="9"/>
                  </a:lnTo>
                  <a:lnTo>
                    <a:pt x="281" y="10"/>
                  </a:lnTo>
                  <a:lnTo>
                    <a:pt x="269" y="12"/>
                  </a:lnTo>
                  <a:lnTo>
                    <a:pt x="262" y="14"/>
                  </a:lnTo>
                  <a:lnTo>
                    <a:pt x="252" y="15"/>
                  </a:lnTo>
                  <a:lnTo>
                    <a:pt x="238" y="18"/>
                  </a:lnTo>
                  <a:lnTo>
                    <a:pt x="226" y="19"/>
                  </a:lnTo>
                  <a:lnTo>
                    <a:pt x="214" y="22"/>
                  </a:lnTo>
                  <a:lnTo>
                    <a:pt x="204" y="25"/>
                  </a:lnTo>
                  <a:lnTo>
                    <a:pt x="193" y="25"/>
                  </a:lnTo>
                  <a:lnTo>
                    <a:pt x="184" y="28"/>
                  </a:lnTo>
                  <a:lnTo>
                    <a:pt x="170" y="28"/>
                  </a:lnTo>
                  <a:lnTo>
                    <a:pt x="158" y="31"/>
                  </a:lnTo>
                  <a:lnTo>
                    <a:pt x="148" y="33"/>
                  </a:lnTo>
                  <a:lnTo>
                    <a:pt x="137" y="35"/>
                  </a:lnTo>
                  <a:lnTo>
                    <a:pt x="126" y="36"/>
                  </a:lnTo>
                  <a:lnTo>
                    <a:pt x="121" y="38"/>
                  </a:lnTo>
                  <a:lnTo>
                    <a:pt x="109" y="39"/>
                  </a:lnTo>
                  <a:lnTo>
                    <a:pt x="101" y="42"/>
                  </a:lnTo>
                  <a:lnTo>
                    <a:pt x="90" y="42"/>
                  </a:lnTo>
                  <a:lnTo>
                    <a:pt x="81" y="44"/>
                  </a:lnTo>
                  <a:lnTo>
                    <a:pt x="71" y="45"/>
                  </a:lnTo>
                  <a:lnTo>
                    <a:pt x="63" y="46"/>
                  </a:lnTo>
                  <a:lnTo>
                    <a:pt x="55" y="48"/>
                  </a:lnTo>
                  <a:lnTo>
                    <a:pt x="51" y="48"/>
                  </a:lnTo>
                  <a:lnTo>
                    <a:pt x="43" y="51"/>
                  </a:lnTo>
                  <a:lnTo>
                    <a:pt x="39" y="51"/>
                  </a:lnTo>
                  <a:lnTo>
                    <a:pt x="29" y="52"/>
                  </a:lnTo>
                  <a:lnTo>
                    <a:pt x="24" y="53"/>
                  </a:lnTo>
                  <a:lnTo>
                    <a:pt x="19" y="55"/>
                  </a:lnTo>
                  <a:lnTo>
                    <a:pt x="16" y="55"/>
                  </a:lnTo>
                  <a:lnTo>
                    <a:pt x="11" y="56"/>
                  </a:lnTo>
                  <a:lnTo>
                    <a:pt x="8" y="56"/>
                  </a:lnTo>
                  <a:lnTo>
                    <a:pt x="5" y="57"/>
                  </a:lnTo>
                  <a:lnTo>
                    <a:pt x="1" y="57"/>
                  </a:lnTo>
                  <a:lnTo>
                    <a:pt x="0" y="57"/>
                  </a:lnTo>
                  <a:lnTo>
                    <a:pt x="1" y="57"/>
                  </a:lnTo>
                  <a:lnTo>
                    <a:pt x="5" y="58"/>
                  </a:lnTo>
                  <a:lnTo>
                    <a:pt x="11" y="57"/>
                  </a:lnTo>
                  <a:lnTo>
                    <a:pt x="16" y="57"/>
                  </a:lnTo>
                  <a:lnTo>
                    <a:pt x="21" y="56"/>
                  </a:lnTo>
                  <a:lnTo>
                    <a:pt x="29" y="55"/>
                  </a:lnTo>
                  <a:lnTo>
                    <a:pt x="36" y="56"/>
                  </a:lnTo>
                  <a:lnTo>
                    <a:pt x="48" y="54"/>
                  </a:lnTo>
                  <a:lnTo>
                    <a:pt x="55" y="54"/>
                  </a:lnTo>
                  <a:lnTo>
                    <a:pt x="65" y="53"/>
                  </a:lnTo>
                  <a:lnTo>
                    <a:pt x="76" y="51"/>
                  </a:lnTo>
                  <a:lnTo>
                    <a:pt x="87" y="51"/>
                  </a:lnTo>
                  <a:lnTo>
                    <a:pt x="100" y="48"/>
                  </a:lnTo>
                  <a:lnTo>
                    <a:pt x="113" y="47"/>
                  </a:lnTo>
                  <a:lnTo>
                    <a:pt x="165" y="45"/>
                  </a:lnTo>
                  <a:lnTo>
                    <a:pt x="212" y="33"/>
                  </a:lnTo>
                  <a:lnTo>
                    <a:pt x="305" y="17"/>
                  </a:lnTo>
                  <a:lnTo>
                    <a:pt x="345" y="0"/>
                  </a:lnTo>
                </a:path>
              </a:pathLst>
            </a:custGeom>
            <a:solidFill>
              <a:srgbClr val="800001"/>
            </a:solidFill>
            <a:ln w="127000" cap="rnd">
              <a:noFill/>
              <a:round/>
              <a:headEnd/>
              <a:tailEnd/>
            </a:ln>
          </p:spPr>
          <p:txBody>
            <a:bodyPr>
              <a:prstTxWarp prst="textNoShape">
                <a:avLst/>
              </a:prstTxWarp>
            </a:bodyPr>
            <a:lstStyle/>
            <a:p>
              <a:endParaRPr lang="en-US"/>
            </a:p>
          </p:txBody>
        </p:sp>
        <p:sp>
          <p:nvSpPr>
            <p:cNvPr id="25889" name="Freeform 326"/>
            <p:cNvSpPr>
              <a:spLocks/>
            </p:cNvSpPr>
            <p:nvPr/>
          </p:nvSpPr>
          <p:spPr bwMode="auto">
            <a:xfrm>
              <a:off x="4160" y="2936"/>
              <a:ext cx="1293" cy="178"/>
            </a:xfrm>
            <a:custGeom>
              <a:avLst/>
              <a:gdLst>
                <a:gd name="T0" fmla="*/ 36 w 1293"/>
                <a:gd name="T1" fmla="*/ 157 h 178"/>
                <a:gd name="T2" fmla="*/ 77 w 1293"/>
                <a:gd name="T3" fmla="*/ 146 h 178"/>
                <a:gd name="T4" fmla="*/ 113 w 1293"/>
                <a:gd name="T5" fmla="*/ 141 h 178"/>
                <a:gd name="T6" fmla="*/ 155 w 1293"/>
                <a:gd name="T7" fmla="*/ 137 h 178"/>
                <a:gd name="T8" fmla="*/ 192 w 1293"/>
                <a:gd name="T9" fmla="*/ 141 h 178"/>
                <a:gd name="T10" fmla="*/ 231 w 1293"/>
                <a:gd name="T11" fmla="*/ 137 h 178"/>
                <a:gd name="T12" fmla="*/ 267 w 1293"/>
                <a:gd name="T13" fmla="*/ 136 h 178"/>
                <a:gd name="T14" fmla="*/ 304 w 1293"/>
                <a:gd name="T15" fmla="*/ 127 h 178"/>
                <a:gd name="T16" fmla="*/ 353 w 1293"/>
                <a:gd name="T17" fmla="*/ 134 h 178"/>
                <a:gd name="T18" fmla="*/ 395 w 1293"/>
                <a:gd name="T19" fmla="*/ 131 h 178"/>
                <a:gd name="T20" fmla="*/ 437 w 1293"/>
                <a:gd name="T21" fmla="*/ 123 h 178"/>
                <a:gd name="T22" fmla="*/ 473 w 1293"/>
                <a:gd name="T23" fmla="*/ 121 h 178"/>
                <a:gd name="T24" fmla="*/ 520 w 1293"/>
                <a:gd name="T25" fmla="*/ 118 h 178"/>
                <a:gd name="T26" fmla="*/ 564 w 1293"/>
                <a:gd name="T27" fmla="*/ 112 h 178"/>
                <a:gd name="T28" fmla="*/ 607 w 1293"/>
                <a:gd name="T29" fmla="*/ 110 h 178"/>
                <a:gd name="T30" fmla="*/ 649 w 1293"/>
                <a:gd name="T31" fmla="*/ 102 h 178"/>
                <a:gd name="T32" fmla="*/ 691 w 1293"/>
                <a:gd name="T33" fmla="*/ 96 h 178"/>
                <a:gd name="T34" fmla="*/ 736 w 1293"/>
                <a:gd name="T35" fmla="*/ 92 h 178"/>
                <a:gd name="T36" fmla="*/ 771 w 1293"/>
                <a:gd name="T37" fmla="*/ 90 h 178"/>
                <a:gd name="T38" fmla="*/ 819 w 1293"/>
                <a:gd name="T39" fmla="*/ 83 h 178"/>
                <a:gd name="T40" fmla="*/ 857 w 1293"/>
                <a:gd name="T41" fmla="*/ 74 h 178"/>
                <a:gd name="T42" fmla="*/ 892 w 1293"/>
                <a:gd name="T43" fmla="*/ 62 h 178"/>
                <a:gd name="T44" fmla="*/ 940 w 1293"/>
                <a:gd name="T45" fmla="*/ 58 h 178"/>
                <a:gd name="T46" fmla="*/ 964 w 1293"/>
                <a:gd name="T47" fmla="*/ 47 h 178"/>
                <a:gd name="T48" fmla="*/ 1011 w 1293"/>
                <a:gd name="T49" fmla="*/ 32 h 178"/>
                <a:gd name="T50" fmla="*/ 1065 w 1293"/>
                <a:gd name="T51" fmla="*/ 17 h 178"/>
                <a:gd name="T52" fmla="*/ 1107 w 1293"/>
                <a:gd name="T53" fmla="*/ 7 h 178"/>
                <a:gd name="T54" fmla="*/ 1155 w 1293"/>
                <a:gd name="T55" fmla="*/ 12 h 178"/>
                <a:gd name="T56" fmla="*/ 1216 w 1293"/>
                <a:gd name="T57" fmla="*/ 1 h 178"/>
                <a:gd name="T58" fmla="*/ 1251 w 1293"/>
                <a:gd name="T59" fmla="*/ 11 h 178"/>
                <a:gd name="T60" fmla="*/ 1280 w 1293"/>
                <a:gd name="T61" fmla="*/ 24 h 178"/>
                <a:gd name="T62" fmla="*/ 1257 w 1293"/>
                <a:gd name="T63" fmla="*/ 32 h 178"/>
                <a:gd name="T64" fmla="*/ 1236 w 1293"/>
                <a:gd name="T65" fmla="*/ 39 h 178"/>
                <a:gd name="T66" fmla="*/ 1188 w 1293"/>
                <a:gd name="T67" fmla="*/ 42 h 178"/>
                <a:gd name="T68" fmla="*/ 1152 w 1293"/>
                <a:gd name="T69" fmla="*/ 47 h 178"/>
                <a:gd name="T70" fmla="*/ 1096 w 1293"/>
                <a:gd name="T71" fmla="*/ 47 h 178"/>
                <a:gd name="T72" fmla="*/ 1071 w 1293"/>
                <a:gd name="T73" fmla="*/ 53 h 178"/>
                <a:gd name="T74" fmla="*/ 1047 w 1293"/>
                <a:gd name="T75" fmla="*/ 59 h 178"/>
                <a:gd name="T76" fmla="*/ 992 w 1293"/>
                <a:gd name="T77" fmla="*/ 68 h 178"/>
                <a:gd name="T78" fmla="*/ 951 w 1293"/>
                <a:gd name="T79" fmla="*/ 74 h 178"/>
                <a:gd name="T80" fmla="*/ 916 w 1293"/>
                <a:gd name="T81" fmla="*/ 71 h 178"/>
                <a:gd name="T82" fmla="*/ 884 w 1293"/>
                <a:gd name="T83" fmla="*/ 80 h 178"/>
                <a:gd name="T84" fmla="*/ 845 w 1293"/>
                <a:gd name="T85" fmla="*/ 86 h 178"/>
                <a:gd name="T86" fmla="*/ 807 w 1293"/>
                <a:gd name="T87" fmla="*/ 97 h 178"/>
                <a:gd name="T88" fmla="*/ 761 w 1293"/>
                <a:gd name="T89" fmla="*/ 98 h 178"/>
                <a:gd name="T90" fmla="*/ 708 w 1293"/>
                <a:gd name="T91" fmla="*/ 104 h 178"/>
                <a:gd name="T92" fmla="*/ 665 w 1293"/>
                <a:gd name="T93" fmla="*/ 108 h 178"/>
                <a:gd name="T94" fmla="*/ 624 w 1293"/>
                <a:gd name="T95" fmla="*/ 113 h 178"/>
                <a:gd name="T96" fmla="*/ 572 w 1293"/>
                <a:gd name="T97" fmla="*/ 120 h 178"/>
                <a:gd name="T98" fmla="*/ 527 w 1293"/>
                <a:gd name="T99" fmla="*/ 125 h 178"/>
                <a:gd name="T100" fmla="*/ 485 w 1293"/>
                <a:gd name="T101" fmla="*/ 133 h 178"/>
                <a:gd name="T102" fmla="*/ 432 w 1293"/>
                <a:gd name="T103" fmla="*/ 138 h 178"/>
                <a:gd name="T104" fmla="*/ 380 w 1293"/>
                <a:gd name="T105" fmla="*/ 145 h 178"/>
                <a:gd name="T106" fmla="*/ 319 w 1293"/>
                <a:gd name="T107" fmla="*/ 149 h 178"/>
                <a:gd name="T108" fmla="*/ 273 w 1293"/>
                <a:gd name="T109" fmla="*/ 152 h 178"/>
                <a:gd name="T110" fmla="*/ 235 w 1293"/>
                <a:gd name="T111" fmla="*/ 159 h 178"/>
                <a:gd name="T112" fmla="*/ 177 w 1293"/>
                <a:gd name="T113" fmla="*/ 164 h 178"/>
                <a:gd name="T114" fmla="*/ 139 w 1293"/>
                <a:gd name="T115" fmla="*/ 162 h 178"/>
                <a:gd name="T116" fmla="*/ 107 w 1293"/>
                <a:gd name="T117" fmla="*/ 164 h 178"/>
                <a:gd name="T118" fmla="*/ 57 w 1293"/>
                <a:gd name="T119" fmla="*/ 171 h 178"/>
                <a:gd name="T120" fmla="*/ 8 w 1293"/>
                <a:gd name="T121" fmla="*/ 177 h 1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93"/>
                <a:gd name="T184" fmla="*/ 0 h 178"/>
                <a:gd name="T185" fmla="*/ 1293 w 1293"/>
                <a:gd name="T186" fmla="*/ 178 h 17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93" h="178">
                  <a:moveTo>
                    <a:pt x="0" y="160"/>
                  </a:moveTo>
                  <a:lnTo>
                    <a:pt x="3" y="160"/>
                  </a:lnTo>
                  <a:lnTo>
                    <a:pt x="5" y="160"/>
                  </a:lnTo>
                  <a:lnTo>
                    <a:pt x="8" y="159"/>
                  </a:lnTo>
                  <a:lnTo>
                    <a:pt x="11" y="161"/>
                  </a:lnTo>
                  <a:lnTo>
                    <a:pt x="13" y="161"/>
                  </a:lnTo>
                  <a:lnTo>
                    <a:pt x="17" y="160"/>
                  </a:lnTo>
                  <a:lnTo>
                    <a:pt x="17" y="161"/>
                  </a:lnTo>
                  <a:lnTo>
                    <a:pt x="20" y="160"/>
                  </a:lnTo>
                  <a:lnTo>
                    <a:pt x="21" y="158"/>
                  </a:lnTo>
                  <a:lnTo>
                    <a:pt x="25" y="158"/>
                  </a:lnTo>
                  <a:lnTo>
                    <a:pt x="28" y="158"/>
                  </a:lnTo>
                  <a:lnTo>
                    <a:pt x="31" y="157"/>
                  </a:lnTo>
                  <a:lnTo>
                    <a:pt x="33" y="158"/>
                  </a:lnTo>
                  <a:lnTo>
                    <a:pt x="33" y="157"/>
                  </a:lnTo>
                  <a:lnTo>
                    <a:pt x="36" y="157"/>
                  </a:lnTo>
                  <a:lnTo>
                    <a:pt x="37" y="155"/>
                  </a:lnTo>
                  <a:lnTo>
                    <a:pt x="40" y="155"/>
                  </a:lnTo>
                  <a:lnTo>
                    <a:pt x="44" y="155"/>
                  </a:lnTo>
                  <a:lnTo>
                    <a:pt x="48" y="155"/>
                  </a:lnTo>
                  <a:lnTo>
                    <a:pt x="49" y="155"/>
                  </a:lnTo>
                  <a:lnTo>
                    <a:pt x="53" y="155"/>
                  </a:lnTo>
                  <a:lnTo>
                    <a:pt x="56" y="155"/>
                  </a:lnTo>
                  <a:lnTo>
                    <a:pt x="59" y="156"/>
                  </a:lnTo>
                  <a:lnTo>
                    <a:pt x="64" y="154"/>
                  </a:lnTo>
                  <a:lnTo>
                    <a:pt x="67" y="154"/>
                  </a:lnTo>
                  <a:lnTo>
                    <a:pt x="65" y="152"/>
                  </a:lnTo>
                  <a:lnTo>
                    <a:pt x="68" y="152"/>
                  </a:lnTo>
                  <a:lnTo>
                    <a:pt x="71" y="150"/>
                  </a:lnTo>
                  <a:lnTo>
                    <a:pt x="75" y="149"/>
                  </a:lnTo>
                  <a:lnTo>
                    <a:pt x="76" y="148"/>
                  </a:lnTo>
                  <a:lnTo>
                    <a:pt x="77" y="146"/>
                  </a:lnTo>
                  <a:lnTo>
                    <a:pt x="81" y="146"/>
                  </a:lnTo>
                  <a:lnTo>
                    <a:pt x="83" y="146"/>
                  </a:lnTo>
                  <a:lnTo>
                    <a:pt x="84" y="147"/>
                  </a:lnTo>
                  <a:lnTo>
                    <a:pt x="87" y="147"/>
                  </a:lnTo>
                  <a:lnTo>
                    <a:pt x="89" y="146"/>
                  </a:lnTo>
                  <a:lnTo>
                    <a:pt x="92" y="146"/>
                  </a:lnTo>
                  <a:lnTo>
                    <a:pt x="92" y="148"/>
                  </a:lnTo>
                  <a:lnTo>
                    <a:pt x="95" y="146"/>
                  </a:lnTo>
                  <a:lnTo>
                    <a:pt x="97" y="146"/>
                  </a:lnTo>
                  <a:lnTo>
                    <a:pt x="101" y="146"/>
                  </a:lnTo>
                  <a:lnTo>
                    <a:pt x="103" y="146"/>
                  </a:lnTo>
                  <a:lnTo>
                    <a:pt x="105" y="145"/>
                  </a:lnTo>
                  <a:lnTo>
                    <a:pt x="109" y="145"/>
                  </a:lnTo>
                  <a:lnTo>
                    <a:pt x="112" y="144"/>
                  </a:lnTo>
                  <a:lnTo>
                    <a:pt x="111" y="143"/>
                  </a:lnTo>
                  <a:lnTo>
                    <a:pt x="113" y="141"/>
                  </a:lnTo>
                  <a:lnTo>
                    <a:pt x="113" y="140"/>
                  </a:lnTo>
                  <a:lnTo>
                    <a:pt x="117" y="139"/>
                  </a:lnTo>
                  <a:lnTo>
                    <a:pt x="120" y="139"/>
                  </a:lnTo>
                  <a:lnTo>
                    <a:pt x="123" y="137"/>
                  </a:lnTo>
                  <a:lnTo>
                    <a:pt x="125" y="137"/>
                  </a:lnTo>
                  <a:lnTo>
                    <a:pt x="128" y="137"/>
                  </a:lnTo>
                  <a:lnTo>
                    <a:pt x="131" y="135"/>
                  </a:lnTo>
                  <a:lnTo>
                    <a:pt x="133" y="136"/>
                  </a:lnTo>
                  <a:lnTo>
                    <a:pt x="137" y="136"/>
                  </a:lnTo>
                  <a:lnTo>
                    <a:pt x="137" y="137"/>
                  </a:lnTo>
                  <a:lnTo>
                    <a:pt x="141" y="138"/>
                  </a:lnTo>
                  <a:lnTo>
                    <a:pt x="141" y="140"/>
                  </a:lnTo>
                  <a:lnTo>
                    <a:pt x="147" y="140"/>
                  </a:lnTo>
                  <a:lnTo>
                    <a:pt x="149" y="139"/>
                  </a:lnTo>
                  <a:lnTo>
                    <a:pt x="152" y="139"/>
                  </a:lnTo>
                  <a:lnTo>
                    <a:pt x="155" y="137"/>
                  </a:lnTo>
                  <a:lnTo>
                    <a:pt x="157" y="138"/>
                  </a:lnTo>
                  <a:lnTo>
                    <a:pt x="160" y="138"/>
                  </a:lnTo>
                  <a:lnTo>
                    <a:pt x="164" y="140"/>
                  </a:lnTo>
                  <a:lnTo>
                    <a:pt x="168" y="139"/>
                  </a:lnTo>
                  <a:lnTo>
                    <a:pt x="171" y="139"/>
                  </a:lnTo>
                  <a:lnTo>
                    <a:pt x="169" y="137"/>
                  </a:lnTo>
                  <a:lnTo>
                    <a:pt x="172" y="137"/>
                  </a:lnTo>
                  <a:lnTo>
                    <a:pt x="177" y="138"/>
                  </a:lnTo>
                  <a:lnTo>
                    <a:pt x="177" y="140"/>
                  </a:lnTo>
                  <a:lnTo>
                    <a:pt x="180" y="139"/>
                  </a:lnTo>
                  <a:lnTo>
                    <a:pt x="183" y="137"/>
                  </a:lnTo>
                  <a:lnTo>
                    <a:pt x="185" y="139"/>
                  </a:lnTo>
                  <a:lnTo>
                    <a:pt x="188" y="140"/>
                  </a:lnTo>
                  <a:lnTo>
                    <a:pt x="189" y="141"/>
                  </a:lnTo>
                  <a:lnTo>
                    <a:pt x="192" y="141"/>
                  </a:lnTo>
                  <a:lnTo>
                    <a:pt x="195" y="141"/>
                  </a:lnTo>
                  <a:lnTo>
                    <a:pt x="197" y="139"/>
                  </a:lnTo>
                  <a:lnTo>
                    <a:pt x="199" y="139"/>
                  </a:lnTo>
                  <a:lnTo>
                    <a:pt x="201" y="139"/>
                  </a:lnTo>
                  <a:lnTo>
                    <a:pt x="205" y="138"/>
                  </a:lnTo>
                  <a:lnTo>
                    <a:pt x="211" y="137"/>
                  </a:lnTo>
                  <a:lnTo>
                    <a:pt x="213" y="137"/>
                  </a:lnTo>
                  <a:lnTo>
                    <a:pt x="217" y="139"/>
                  </a:lnTo>
                  <a:lnTo>
                    <a:pt x="217" y="140"/>
                  </a:lnTo>
                  <a:lnTo>
                    <a:pt x="220" y="140"/>
                  </a:lnTo>
                  <a:lnTo>
                    <a:pt x="223" y="140"/>
                  </a:lnTo>
                  <a:lnTo>
                    <a:pt x="225" y="140"/>
                  </a:lnTo>
                  <a:lnTo>
                    <a:pt x="228" y="140"/>
                  </a:lnTo>
                  <a:lnTo>
                    <a:pt x="231" y="139"/>
                  </a:lnTo>
                  <a:lnTo>
                    <a:pt x="231" y="137"/>
                  </a:lnTo>
                  <a:lnTo>
                    <a:pt x="233" y="137"/>
                  </a:lnTo>
                  <a:lnTo>
                    <a:pt x="232" y="136"/>
                  </a:lnTo>
                  <a:lnTo>
                    <a:pt x="236" y="135"/>
                  </a:lnTo>
                  <a:lnTo>
                    <a:pt x="239" y="135"/>
                  </a:lnTo>
                  <a:lnTo>
                    <a:pt x="240" y="135"/>
                  </a:lnTo>
                  <a:lnTo>
                    <a:pt x="244" y="134"/>
                  </a:lnTo>
                  <a:lnTo>
                    <a:pt x="247" y="134"/>
                  </a:lnTo>
                  <a:lnTo>
                    <a:pt x="249" y="134"/>
                  </a:lnTo>
                  <a:lnTo>
                    <a:pt x="252" y="134"/>
                  </a:lnTo>
                  <a:lnTo>
                    <a:pt x="255" y="134"/>
                  </a:lnTo>
                  <a:lnTo>
                    <a:pt x="256" y="135"/>
                  </a:lnTo>
                  <a:lnTo>
                    <a:pt x="257" y="136"/>
                  </a:lnTo>
                  <a:lnTo>
                    <a:pt x="260" y="136"/>
                  </a:lnTo>
                  <a:lnTo>
                    <a:pt x="260" y="137"/>
                  </a:lnTo>
                  <a:lnTo>
                    <a:pt x="264" y="137"/>
                  </a:lnTo>
                  <a:lnTo>
                    <a:pt x="267" y="136"/>
                  </a:lnTo>
                  <a:lnTo>
                    <a:pt x="268" y="136"/>
                  </a:lnTo>
                  <a:lnTo>
                    <a:pt x="272" y="134"/>
                  </a:lnTo>
                  <a:lnTo>
                    <a:pt x="275" y="134"/>
                  </a:lnTo>
                  <a:lnTo>
                    <a:pt x="277" y="134"/>
                  </a:lnTo>
                  <a:lnTo>
                    <a:pt x="277" y="135"/>
                  </a:lnTo>
                  <a:lnTo>
                    <a:pt x="280" y="134"/>
                  </a:lnTo>
                  <a:lnTo>
                    <a:pt x="283" y="134"/>
                  </a:lnTo>
                  <a:lnTo>
                    <a:pt x="285" y="132"/>
                  </a:lnTo>
                  <a:lnTo>
                    <a:pt x="288" y="131"/>
                  </a:lnTo>
                  <a:lnTo>
                    <a:pt x="288" y="133"/>
                  </a:lnTo>
                  <a:lnTo>
                    <a:pt x="291" y="131"/>
                  </a:lnTo>
                  <a:lnTo>
                    <a:pt x="293" y="130"/>
                  </a:lnTo>
                  <a:lnTo>
                    <a:pt x="295" y="129"/>
                  </a:lnTo>
                  <a:lnTo>
                    <a:pt x="297" y="129"/>
                  </a:lnTo>
                  <a:lnTo>
                    <a:pt x="301" y="127"/>
                  </a:lnTo>
                  <a:lnTo>
                    <a:pt x="304" y="127"/>
                  </a:lnTo>
                  <a:lnTo>
                    <a:pt x="307" y="128"/>
                  </a:lnTo>
                  <a:lnTo>
                    <a:pt x="309" y="128"/>
                  </a:lnTo>
                  <a:lnTo>
                    <a:pt x="312" y="128"/>
                  </a:lnTo>
                  <a:lnTo>
                    <a:pt x="315" y="128"/>
                  </a:lnTo>
                  <a:lnTo>
                    <a:pt x="319" y="128"/>
                  </a:lnTo>
                  <a:lnTo>
                    <a:pt x="323" y="130"/>
                  </a:lnTo>
                  <a:lnTo>
                    <a:pt x="324" y="131"/>
                  </a:lnTo>
                  <a:lnTo>
                    <a:pt x="328" y="134"/>
                  </a:lnTo>
                  <a:lnTo>
                    <a:pt x="335" y="134"/>
                  </a:lnTo>
                  <a:lnTo>
                    <a:pt x="339" y="136"/>
                  </a:lnTo>
                  <a:lnTo>
                    <a:pt x="341" y="137"/>
                  </a:lnTo>
                  <a:lnTo>
                    <a:pt x="344" y="135"/>
                  </a:lnTo>
                  <a:lnTo>
                    <a:pt x="347" y="135"/>
                  </a:lnTo>
                  <a:lnTo>
                    <a:pt x="348" y="135"/>
                  </a:lnTo>
                  <a:lnTo>
                    <a:pt x="351" y="134"/>
                  </a:lnTo>
                  <a:lnTo>
                    <a:pt x="353" y="134"/>
                  </a:lnTo>
                  <a:lnTo>
                    <a:pt x="352" y="133"/>
                  </a:lnTo>
                  <a:lnTo>
                    <a:pt x="355" y="133"/>
                  </a:lnTo>
                  <a:lnTo>
                    <a:pt x="357" y="132"/>
                  </a:lnTo>
                  <a:lnTo>
                    <a:pt x="361" y="132"/>
                  </a:lnTo>
                  <a:lnTo>
                    <a:pt x="363" y="134"/>
                  </a:lnTo>
                  <a:lnTo>
                    <a:pt x="364" y="134"/>
                  </a:lnTo>
                  <a:lnTo>
                    <a:pt x="367" y="133"/>
                  </a:lnTo>
                  <a:lnTo>
                    <a:pt x="371" y="133"/>
                  </a:lnTo>
                  <a:lnTo>
                    <a:pt x="376" y="132"/>
                  </a:lnTo>
                  <a:lnTo>
                    <a:pt x="377" y="131"/>
                  </a:lnTo>
                  <a:lnTo>
                    <a:pt x="381" y="131"/>
                  </a:lnTo>
                  <a:lnTo>
                    <a:pt x="384" y="131"/>
                  </a:lnTo>
                  <a:lnTo>
                    <a:pt x="387" y="131"/>
                  </a:lnTo>
                  <a:lnTo>
                    <a:pt x="391" y="131"/>
                  </a:lnTo>
                  <a:lnTo>
                    <a:pt x="392" y="131"/>
                  </a:lnTo>
                  <a:lnTo>
                    <a:pt x="395" y="131"/>
                  </a:lnTo>
                  <a:lnTo>
                    <a:pt x="396" y="128"/>
                  </a:lnTo>
                  <a:lnTo>
                    <a:pt x="400" y="128"/>
                  </a:lnTo>
                  <a:lnTo>
                    <a:pt x="403" y="128"/>
                  </a:lnTo>
                  <a:lnTo>
                    <a:pt x="404" y="126"/>
                  </a:lnTo>
                  <a:lnTo>
                    <a:pt x="408" y="126"/>
                  </a:lnTo>
                  <a:lnTo>
                    <a:pt x="411" y="125"/>
                  </a:lnTo>
                  <a:lnTo>
                    <a:pt x="413" y="125"/>
                  </a:lnTo>
                  <a:lnTo>
                    <a:pt x="416" y="125"/>
                  </a:lnTo>
                  <a:lnTo>
                    <a:pt x="419" y="125"/>
                  </a:lnTo>
                  <a:lnTo>
                    <a:pt x="421" y="125"/>
                  </a:lnTo>
                  <a:lnTo>
                    <a:pt x="424" y="125"/>
                  </a:lnTo>
                  <a:lnTo>
                    <a:pt x="428" y="124"/>
                  </a:lnTo>
                  <a:lnTo>
                    <a:pt x="431" y="124"/>
                  </a:lnTo>
                  <a:lnTo>
                    <a:pt x="432" y="124"/>
                  </a:lnTo>
                  <a:lnTo>
                    <a:pt x="435" y="123"/>
                  </a:lnTo>
                  <a:lnTo>
                    <a:pt x="437" y="123"/>
                  </a:lnTo>
                  <a:lnTo>
                    <a:pt x="437" y="125"/>
                  </a:lnTo>
                  <a:lnTo>
                    <a:pt x="440" y="124"/>
                  </a:lnTo>
                  <a:lnTo>
                    <a:pt x="443" y="124"/>
                  </a:lnTo>
                  <a:lnTo>
                    <a:pt x="445" y="124"/>
                  </a:lnTo>
                  <a:lnTo>
                    <a:pt x="448" y="123"/>
                  </a:lnTo>
                  <a:lnTo>
                    <a:pt x="451" y="123"/>
                  </a:lnTo>
                  <a:lnTo>
                    <a:pt x="453" y="123"/>
                  </a:lnTo>
                  <a:lnTo>
                    <a:pt x="457" y="122"/>
                  </a:lnTo>
                  <a:lnTo>
                    <a:pt x="459" y="122"/>
                  </a:lnTo>
                  <a:lnTo>
                    <a:pt x="461" y="122"/>
                  </a:lnTo>
                  <a:lnTo>
                    <a:pt x="463" y="124"/>
                  </a:lnTo>
                  <a:lnTo>
                    <a:pt x="467" y="123"/>
                  </a:lnTo>
                  <a:lnTo>
                    <a:pt x="469" y="123"/>
                  </a:lnTo>
                  <a:lnTo>
                    <a:pt x="472" y="122"/>
                  </a:lnTo>
                  <a:lnTo>
                    <a:pt x="471" y="121"/>
                  </a:lnTo>
                  <a:lnTo>
                    <a:pt x="473" y="121"/>
                  </a:lnTo>
                  <a:lnTo>
                    <a:pt x="476" y="121"/>
                  </a:lnTo>
                  <a:lnTo>
                    <a:pt x="479" y="120"/>
                  </a:lnTo>
                  <a:lnTo>
                    <a:pt x="481" y="120"/>
                  </a:lnTo>
                  <a:lnTo>
                    <a:pt x="487" y="118"/>
                  </a:lnTo>
                  <a:lnTo>
                    <a:pt x="489" y="119"/>
                  </a:lnTo>
                  <a:lnTo>
                    <a:pt x="493" y="119"/>
                  </a:lnTo>
                  <a:lnTo>
                    <a:pt x="496" y="119"/>
                  </a:lnTo>
                  <a:lnTo>
                    <a:pt x="499" y="119"/>
                  </a:lnTo>
                  <a:lnTo>
                    <a:pt x="501" y="118"/>
                  </a:lnTo>
                  <a:lnTo>
                    <a:pt x="505" y="119"/>
                  </a:lnTo>
                  <a:lnTo>
                    <a:pt x="508" y="119"/>
                  </a:lnTo>
                  <a:lnTo>
                    <a:pt x="511" y="119"/>
                  </a:lnTo>
                  <a:lnTo>
                    <a:pt x="513" y="119"/>
                  </a:lnTo>
                  <a:lnTo>
                    <a:pt x="516" y="119"/>
                  </a:lnTo>
                  <a:lnTo>
                    <a:pt x="519" y="118"/>
                  </a:lnTo>
                  <a:lnTo>
                    <a:pt x="520" y="118"/>
                  </a:lnTo>
                  <a:lnTo>
                    <a:pt x="524" y="117"/>
                  </a:lnTo>
                  <a:lnTo>
                    <a:pt x="527" y="117"/>
                  </a:lnTo>
                  <a:lnTo>
                    <a:pt x="528" y="117"/>
                  </a:lnTo>
                  <a:lnTo>
                    <a:pt x="532" y="116"/>
                  </a:lnTo>
                  <a:lnTo>
                    <a:pt x="531" y="115"/>
                  </a:lnTo>
                  <a:lnTo>
                    <a:pt x="533" y="115"/>
                  </a:lnTo>
                  <a:lnTo>
                    <a:pt x="536" y="115"/>
                  </a:lnTo>
                  <a:lnTo>
                    <a:pt x="539" y="113"/>
                  </a:lnTo>
                  <a:lnTo>
                    <a:pt x="541" y="113"/>
                  </a:lnTo>
                  <a:lnTo>
                    <a:pt x="544" y="113"/>
                  </a:lnTo>
                  <a:lnTo>
                    <a:pt x="547" y="112"/>
                  </a:lnTo>
                  <a:lnTo>
                    <a:pt x="551" y="112"/>
                  </a:lnTo>
                  <a:lnTo>
                    <a:pt x="555" y="113"/>
                  </a:lnTo>
                  <a:lnTo>
                    <a:pt x="559" y="113"/>
                  </a:lnTo>
                  <a:lnTo>
                    <a:pt x="561" y="112"/>
                  </a:lnTo>
                  <a:lnTo>
                    <a:pt x="564" y="112"/>
                  </a:lnTo>
                  <a:lnTo>
                    <a:pt x="567" y="112"/>
                  </a:lnTo>
                  <a:lnTo>
                    <a:pt x="569" y="111"/>
                  </a:lnTo>
                  <a:lnTo>
                    <a:pt x="572" y="111"/>
                  </a:lnTo>
                  <a:lnTo>
                    <a:pt x="575" y="111"/>
                  </a:lnTo>
                  <a:lnTo>
                    <a:pt x="575" y="110"/>
                  </a:lnTo>
                  <a:lnTo>
                    <a:pt x="577" y="109"/>
                  </a:lnTo>
                  <a:lnTo>
                    <a:pt x="581" y="109"/>
                  </a:lnTo>
                  <a:lnTo>
                    <a:pt x="583" y="109"/>
                  </a:lnTo>
                  <a:lnTo>
                    <a:pt x="585" y="110"/>
                  </a:lnTo>
                  <a:lnTo>
                    <a:pt x="589" y="110"/>
                  </a:lnTo>
                  <a:lnTo>
                    <a:pt x="592" y="109"/>
                  </a:lnTo>
                  <a:lnTo>
                    <a:pt x="595" y="109"/>
                  </a:lnTo>
                  <a:lnTo>
                    <a:pt x="599" y="110"/>
                  </a:lnTo>
                  <a:lnTo>
                    <a:pt x="601" y="110"/>
                  </a:lnTo>
                  <a:lnTo>
                    <a:pt x="604" y="110"/>
                  </a:lnTo>
                  <a:lnTo>
                    <a:pt x="607" y="110"/>
                  </a:lnTo>
                  <a:lnTo>
                    <a:pt x="608" y="107"/>
                  </a:lnTo>
                  <a:lnTo>
                    <a:pt x="609" y="107"/>
                  </a:lnTo>
                  <a:lnTo>
                    <a:pt x="612" y="107"/>
                  </a:lnTo>
                  <a:lnTo>
                    <a:pt x="616" y="107"/>
                  </a:lnTo>
                  <a:lnTo>
                    <a:pt x="619" y="107"/>
                  </a:lnTo>
                  <a:lnTo>
                    <a:pt x="621" y="106"/>
                  </a:lnTo>
                  <a:lnTo>
                    <a:pt x="623" y="106"/>
                  </a:lnTo>
                  <a:lnTo>
                    <a:pt x="627" y="106"/>
                  </a:lnTo>
                  <a:lnTo>
                    <a:pt x="629" y="104"/>
                  </a:lnTo>
                  <a:lnTo>
                    <a:pt x="632" y="104"/>
                  </a:lnTo>
                  <a:lnTo>
                    <a:pt x="635" y="104"/>
                  </a:lnTo>
                  <a:lnTo>
                    <a:pt x="637" y="103"/>
                  </a:lnTo>
                  <a:lnTo>
                    <a:pt x="640" y="103"/>
                  </a:lnTo>
                  <a:lnTo>
                    <a:pt x="643" y="103"/>
                  </a:lnTo>
                  <a:lnTo>
                    <a:pt x="647" y="102"/>
                  </a:lnTo>
                  <a:lnTo>
                    <a:pt x="649" y="102"/>
                  </a:lnTo>
                  <a:lnTo>
                    <a:pt x="651" y="102"/>
                  </a:lnTo>
                  <a:lnTo>
                    <a:pt x="655" y="101"/>
                  </a:lnTo>
                  <a:lnTo>
                    <a:pt x="657" y="101"/>
                  </a:lnTo>
                  <a:lnTo>
                    <a:pt x="660" y="101"/>
                  </a:lnTo>
                  <a:lnTo>
                    <a:pt x="663" y="101"/>
                  </a:lnTo>
                  <a:lnTo>
                    <a:pt x="665" y="101"/>
                  </a:lnTo>
                  <a:lnTo>
                    <a:pt x="668" y="100"/>
                  </a:lnTo>
                  <a:lnTo>
                    <a:pt x="668" y="101"/>
                  </a:lnTo>
                  <a:lnTo>
                    <a:pt x="671" y="101"/>
                  </a:lnTo>
                  <a:lnTo>
                    <a:pt x="675" y="101"/>
                  </a:lnTo>
                  <a:lnTo>
                    <a:pt x="677" y="101"/>
                  </a:lnTo>
                  <a:lnTo>
                    <a:pt x="679" y="101"/>
                  </a:lnTo>
                  <a:lnTo>
                    <a:pt x="681" y="99"/>
                  </a:lnTo>
                  <a:lnTo>
                    <a:pt x="685" y="98"/>
                  </a:lnTo>
                  <a:lnTo>
                    <a:pt x="688" y="97"/>
                  </a:lnTo>
                  <a:lnTo>
                    <a:pt x="691" y="96"/>
                  </a:lnTo>
                  <a:lnTo>
                    <a:pt x="691" y="94"/>
                  </a:lnTo>
                  <a:lnTo>
                    <a:pt x="693" y="94"/>
                  </a:lnTo>
                  <a:lnTo>
                    <a:pt x="695" y="96"/>
                  </a:lnTo>
                  <a:lnTo>
                    <a:pt x="697" y="95"/>
                  </a:lnTo>
                  <a:lnTo>
                    <a:pt x="704" y="97"/>
                  </a:lnTo>
                  <a:lnTo>
                    <a:pt x="705" y="96"/>
                  </a:lnTo>
                  <a:lnTo>
                    <a:pt x="708" y="98"/>
                  </a:lnTo>
                  <a:lnTo>
                    <a:pt x="712" y="97"/>
                  </a:lnTo>
                  <a:lnTo>
                    <a:pt x="715" y="97"/>
                  </a:lnTo>
                  <a:lnTo>
                    <a:pt x="717" y="97"/>
                  </a:lnTo>
                  <a:lnTo>
                    <a:pt x="723" y="96"/>
                  </a:lnTo>
                  <a:lnTo>
                    <a:pt x="725" y="95"/>
                  </a:lnTo>
                  <a:lnTo>
                    <a:pt x="728" y="92"/>
                  </a:lnTo>
                  <a:lnTo>
                    <a:pt x="732" y="92"/>
                  </a:lnTo>
                  <a:lnTo>
                    <a:pt x="733" y="92"/>
                  </a:lnTo>
                  <a:lnTo>
                    <a:pt x="736" y="92"/>
                  </a:lnTo>
                  <a:lnTo>
                    <a:pt x="739" y="92"/>
                  </a:lnTo>
                  <a:lnTo>
                    <a:pt x="743" y="92"/>
                  </a:lnTo>
                  <a:lnTo>
                    <a:pt x="745" y="92"/>
                  </a:lnTo>
                  <a:lnTo>
                    <a:pt x="747" y="91"/>
                  </a:lnTo>
                  <a:lnTo>
                    <a:pt x="751" y="90"/>
                  </a:lnTo>
                  <a:lnTo>
                    <a:pt x="749" y="88"/>
                  </a:lnTo>
                  <a:lnTo>
                    <a:pt x="752" y="88"/>
                  </a:lnTo>
                  <a:lnTo>
                    <a:pt x="756" y="90"/>
                  </a:lnTo>
                  <a:lnTo>
                    <a:pt x="759" y="91"/>
                  </a:lnTo>
                  <a:lnTo>
                    <a:pt x="761" y="92"/>
                  </a:lnTo>
                  <a:lnTo>
                    <a:pt x="764" y="92"/>
                  </a:lnTo>
                  <a:lnTo>
                    <a:pt x="765" y="94"/>
                  </a:lnTo>
                  <a:lnTo>
                    <a:pt x="768" y="93"/>
                  </a:lnTo>
                  <a:lnTo>
                    <a:pt x="767" y="92"/>
                  </a:lnTo>
                  <a:lnTo>
                    <a:pt x="771" y="92"/>
                  </a:lnTo>
                  <a:lnTo>
                    <a:pt x="771" y="90"/>
                  </a:lnTo>
                  <a:lnTo>
                    <a:pt x="773" y="90"/>
                  </a:lnTo>
                  <a:lnTo>
                    <a:pt x="775" y="89"/>
                  </a:lnTo>
                  <a:lnTo>
                    <a:pt x="777" y="89"/>
                  </a:lnTo>
                  <a:lnTo>
                    <a:pt x="780" y="89"/>
                  </a:lnTo>
                  <a:lnTo>
                    <a:pt x="783" y="89"/>
                  </a:lnTo>
                  <a:lnTo>
                    <a:pt x="785" y="89"/>
                  </a:lnTo>
                  <a:lnTo>
                    <a:pt x="788" y="88"/>
                  </a:lnTo>
                  <a:lnTo>
                    <a:pt x="791" y="88"/>
                  </a:lnTo>
                  <a:lnTo>
                    <a:pt x="793" y="89"/>
                  </a:lnTo>
                  <a:lnTo>
                    <a:pt x="796" y="89"/>
                  </a:lnTo>
                  <a:lnTo>
                    <a:pt x="800" y="89"/>
                  </a:lnTo>
                  <a:lnTo>
                    <a:pt x="801" y="89"/>
                  </a:lnTo>
                  <a:lnTo>
                    <a:pt x="808" y="88"/>
                  </a:lnTo>
                  <a:lnTo>
                    <a:pt x="811" y="86"/>
                  </a:lnTo>
                  <a:lnTo>
                    <a:pt x="816" y="86"/>
                  </a:lnTo>
                  <a:lnTo>
                    <a:pt x="819" y="83"/>
                  </a:lnTo>
                  <a:lnTo>
                    <a:pt x="821" y="83"/>
                  </a:lnTo>
                  <a:lnTo>
                    <a:pt x="824" y="83"/>
                  </a:lnTo>
                  <a:lnTo>
                    <a:pt x="827" y="80"/>
                  </a:lnTo>
                  <a:lnTo>
                    <a:pt x="828" y="80"/>
                  </a:lnTo>
                  <a:lnTo>
                    <a:pt x="831" y="78"/>
                  </a:lnTo>
                  <a:lnTo>
                    <a:pt x="835" y="77"/>
                  </a:lnTo>
                  <a:lnTo>
                    <a:pt x="837" y="77"/>
                  </a:lnTo>
                  <a:lnTo>
                    <a:pt x="840" y="77"/>
                  </a:lnTo>
                  <a:lnTo>
                    <a:pt x="843" y="77"/>
                  </a:lnTo>
                  <a:lnTo>
                    <a:pt x="845" y="77"/>
                  </a:lnTo>
                  <a:lnTo>
                    <a:pt x="847" y="74"/>
                  </a:lnTo>
                  <a:lnTo>
                    <a:pt x="849" y="74"/>
                  </a:lnTo>
                  <a:lnTo>
                    <a:pt x="852" y="74"/>
                  </a:lnTo>
                  <a:lnTo>
                    <a:pt x="855" y="74"/>
                  </a:lnTo>
                  <a:lnTo>
                    <a:pt x="857" y="74"/>
                  </a:lnTo>
                  <a:lnTo>
                    <a:pt x="861" y="75"/>
                  </a:lnTo>
                  <a:lnTo>
                    <a:pt x="864" y="74"/>
                  </a:lnTo>
                  <a:lnTo>
                    <a:pt x="865" y="73"/>
                  </a:lnTo>
                  <a:lnTo>
                    <a:pt x="867" y="71"/>
                  </a:lnTo>
                  <a:lnTo>
                    <a:pt x="871" y="71"/>
                  </a:lnTo>
                  <a:lnTo>
                    <a:pt x="873" y="71"/>
                  </a:lnTo>
                  <a:lnTo>
                    <a:pt x="876" y="68"/>
                  </a:lnTo>
                  <a:lnTo>
                    <a:pt x="879" y="68"/>
                  </a:lnTo>
                  <a:lnTo>
                    <a:pt x="877" y="67"/>
                  </a:lnTo>
                  <a:lnTo>
                    <a:pt x="880" y="67"/>
                  </a:lnTo>
                  <a:lnTo>
                    <a:pt x="883" y="66"/>
                  </a:lnTo>
                  <a:lnTo>
                    <a:pt x="883" y="65"/>
                  </a:lnTo>
                  <a:lnTo>
                    <a:pt x="885" y="66"/>
                  </a:lnTo>
                  <a:lnTo>
                    <a:pt x="889" y="65"/>
                  </a:lnTo>
                  <a:lnTo>
                    <a:pt x="891" y="62"/>
                  </a:lnTo>
                  <a:lnTo>
                    <a:pt x="892" y="62"/>
                  </a:lnTo>
                  <a:lnTo>
                    <a:pt x="896" y="62"/>
                  </a:lnTo>
                  <a:lnTo>
                    <a:pt x="899" y="62"/>
                  </a:lnTo>
                  <a:lnTo>
                    <a:pt x="901" y="62"/>
                  </a:lnTo>
                  <a:lnTo>
                    <a:pt x="908" y="62"/>
                  </a:lnTo>
                  <a:lnTo>
                    <a:pt x="911" y="64"/>
                  </a:lnTo>
                  <a:lnTo>
                    <a:pt x="913" y="63"/>
                  </a:lnTo>
                  <a:lnTo>
                    <a:pt x="917" y="65"/>
                  </a:lnTo>
                  <a:lnTo>
                    <a:pt x="921" y="65"/>
                  </a:lnTo>
                  <a:lnTo>
                    <a:pt x="923" y="64"/>
                  </a:lnTo>
                  <a:lnTo>
                    <a:pt x="924" y="62"/>
                  </a:lnTo>
                  <a:lnTo>
                    <a:pt x="928" y="60"/>
                  </a:lnTo>
                  <a:lnTo>
                    <a:pt x="931" y="60"/>
                  </a:lnTo>
                  <a:lnTo>
                    <a:pt x="933" y="60"/>
                  </a:lnTo>
                  <a:lnTo>
                    <a:pt x="936" y="59"/>
                  </a:lnTo>
                  <a:lnTo>
                    <a:pt x="939" y="59"/>
                  </a:lnTo>
                  <a:lnTo>
                    <a:pt x="940" y="58"/>
                  </a:lnTo>
                  <a:lnTo>
                    <a:pt x="943" y="57"/>
                  </a:lnTo>
                  <a:lnTo>
                    <a:pt x="943" y="56"/>
                  </a:lnTo>
                  <a:lnTo>
                    <a:pt x="940" y="56"/>
                  </a:lnTo>
                  <a:lnTo>
                    <a:pt x="937" y="56"/>
                  </a:lnTo>
                  <a:lnTo>
                    <a:pt x="937" y="55"/>
                  </a:lnTo>
                  <a:lnTo>
                    <a:pt x="939" y="53"/>
                  </a:lnTo>
                  <a:lnTo>
                    <a:pt x="941" y="51"/>
                  </a:lnTo>
                  <a:lnTo>
                    <a:pt x="944" y="51"/>
                  </a:lnTo>
                  <a:lnTo>
                    <a:pt x="948" y="50"/>
                  </a:lnTo>
                  <a:lnTo>
                    <a:pt x="951" y="50"/>
                  </a:lnTo>
                  <a:lnTo>
                    <a:pt x="955" y="50"/>
                  </a:lnTo>
                  <a:lnTo>
                    <a:pt x="957" y="51"/>
                  </a:lnTo>
                  <a:lnTo>
                    <a:pt x="959" y="50"/>
                  </a:lnTo>
                  <a:lnTo>
                    <a:pt x="963" y="48"/>
                  </a:lnTo>
                  <a:lnTo>
                    <a:pt x="964" y="47"/>
                  </a:lnTo>
                  <a:lnTo>
                    <a:pt x="967" y="45"/>
                  </a:lnTo>
                  <a:lnTo>
                    <a:pt x="969" y="44"/>
                  </a:lnTo>
                  <a:lnTo>
                    <a:pt x="972" y="44"/>
                  </a:lnTo>
                  <a:lnTo>
                    <a:pt x="977" y="43"/>
                  </a:lnTo>
                  <a:lnTo>
                    <a:pt x="981" y="43"/>
                  </a:lnTo>
                  <a:lnTo>
                    <a:pt x="985" y="42"/>
                  </a:lnTo>
                  <a:lnTo>
                    <a:pt x="989" y="42"/>
                  </a:lnTo>
                  <a:lnTo>
                    <a:pt x="992" y="41"/>
                  </a:lnTo>
                  <a:lnTo>
                    <a:pt x="995" y="41"/>
                  </a:lnTo>
                  <a:lnTo>
                    <a:pt x="996" y="39"/>
                  </a:lnTo>
                  <a:lnTo>
                    <a:pt x="999" y="38"/>
                  </a:lnTo>
                  <a:lnTo>
                    <a:pt x="1001" y="37"/>
                  </a:lnTo>
                  <a:lnTo>
                    <a:pt x="1001" y="35"/>
                  </a:lnTo>
                  <a:lnTo>
                    <a:pt x="1003" y="34"/>
                  </a:lnTo>
                  <a:lnTo>
                    <a:pt x="1009" y="32"/>
                  </a:lnTo>
                  <a:lnTo>
                    <a:pt x="1011" y="32"/>
                  </a:lnTo>
                  <a:lnTo>
                    <a:pt x="1013" y="30"/>
                  </a:lnTo>
                  <a:lnTo>
                    <a:pt x="1019" y="27"/>
                  </a:lnTo>
                  <a:lnTo>
                    <a:pt x="1021" y="27"/>
                  </a:lnTo>
                  <a:lnTo>
                    <a:pt x="1024" y="26"/>
                  </a:lnTo>
                  <a:lnTo>
                    <a:pt x="1028" y="25"/>
                  </a:lnTo>
                  <a:lnTo>
                    <a:pt x="1031" y="25"/>
                  </a:lnTo>
                  <a:lnTo>
                    <a:pt x="1031" y="23"/>
                  </a:lnTo>
                  <a:lnTo>
                    <a:pt x="1033" y="22"/>
                  </a:lnTo>
                  <a:lnTo>
                    <a:pt x="1037" y="22"/>
                  </a:lnTo>
                  <a:lnTo>
                    <a:pt x="1044" y="20"/>
                  </a:lnTo>
                  <a:lnTo>
                    <a:pt x="1049" y="19"/>
                  </a:lnTo>
                  <a:lnTo>
                    <a:pt x="1052" y="19"/>
                  </a:lnTo>
                  <a:lnTo>
                    <a:pt x="1055" y="18"/>
                  </a:lnTo>
                  <a:lnTo>
                    <a:pt x="1060" y="18"/>
                  </a:lnTo>
                  <a:lnTo>
                    <a:pt x="1063" y="17"/>
                  </a:lnTo>
                  <a:lnTo>
                    <a:pt x="1065" y="17"/>
                  </a:lnTo>
                  <a:lnTo>
                    <a:pt x="1068" y="17"/>
                  </a:lnTo>
                  <a:lnTo>
                    <a:pt x="1072" y="17"/>
                  </a:lnTo>
                  <a:lnTo>
                    <a:pt x="1073" y="17"/>
                  </a:lnTo>
                  <a:lnTo>
                    <a:pt x="1076" y="17"/>
                  </a:lnTo>
                  <a:lnTo>
                    <a:pt x="1080" y="17"/>
                  </a:lnTo>
                  <a:lnTo>
                    <a:pt x="1083" y="17"/>
                  </a:lnTo>
                  <a:lnTo>
                    <a:pt x="1085" y="17"/>
                  </a:lnTo>
                  <a:lnTo>
                    <a:pt x="1088" y="15"/>
                  </a:lnTo>
                  <a:lnTo>
                    <a:pt x="1091" y="15"/>
                  </a:lnTo>
                  <a:lnTo>
                    <a:pt x="1093" y="14"/>
                  </a:lnTo>
                  <a:lnTo>
                    <a:pt x="1093" y="13"/>
                  </a:lnTo>
                  <a:lnTo>
                    <a:pt x="1095" y="11"/>
                  </a:lnTo>
                  <a:lnTo>
                    <a:pt x="1095" y="9"/>
                  </a:lnTo>
                  <a:lnTo>
                    <a:pt x="1099" y="9"/>
                  </a:lnTo>
                  <a:lnTo>
                    <a:pt x="1100" y="8"/>
                  </a:lnTo>
                  <a:lnTo>
                    <a:pt x="1107" y="7"/>
                  </a:lnTo>
                  <a:lnTo>
                    <a:pt x="1108" y="7"/>
                  </a:lnTo>
                  <a:lnTo>
                    <a:pt x="1111" y="7"/>
                  </a:lnTo>
                  <a:lnTo>
                    <a:pt x="1112" y="7"/>
                  </a:lnTo>
                  <a:lnTo>
                    <a:pt x="1116" y="7"/>
                  </a:lnTo>
                  <a:lnTo>
                    <a:pt x="1119" y="7"/>
                  </a:lnTo>
                  <a:lnTo>
                    <a:pt x="1121" y="8"/>
                  </a:lnTo>
                  <a:lnTo>
                    <a:pt x="1124" y="8"/>
                  </a:lnTo>
                  <a:lnTo>
                    <a:pt x="1128" y="10"/>
                  </a:lnTo>
                  <a:lnTo>
                    <a:pt x="1131" y="9"/>
                  </a:lnTo>
                  <a:lnTo>
                    <a:pt x="1133" y="11"/>
                  </a:lnTo>
                  <a:lnTo>
                    <a:pt x="1140" y="10"/>
                  </a:lnTo>
                  <a:lnTo>
                    <a:pt x="1141" y="10"/>
                  </a:lnTo>
                  <a:lnTo>
                    <a:pt x="1145" y="11"/>
                  </a:lnTo>
                  <a:lnTo>
                    <a:pt x="1149" y="11"/>
                  </a:lnTo>
                  <a:lnTo>
                    <a:pt x="1152" y="11"/>
                  </a:lnTo>
                  <a:lnTo>
                    <a:pt x="1155" y="12"/>
                  </a:lnTo>
                  <a:lnTo>
                    <a:pt x="1157" y="14"/>
                  </a:lnTo>
                  <a:lnTo>
                    <a:pt x="1161" y="16"/>
                  </a:lnTo>
                  <a:lnTo>
                    <a:pt x="1164" y="17"/>
                  </a:lnTo>
                  <a:lnTo>
                    <a:pt x="1172" y="19"/>
                  </a:lnTo>
                  <a:lnTo>
                    <a:pt x="1177" y="23"/>
                  </a:lnTo>
                  <a:lnTo>
                    <a:pt x="1184" y="25"/>
                  </a:lnTo>
                  <a:lnTo>
                    <a:pt x="1188" y="27"/>
                  </a:lnTo>
                  <a:lnTo>
                    <a:pt x="1193" y="28"/>
                  </a:lnTo>
                  <a:lnTo>
                    <a:pt x="1197" y="31"/>
                  </a:lnTo>
                  <a:lnTo>
                    <a:pt x="1200" y="30"/>
                  </a:lnTo>
                  <a:lnTo>
                    <a:pt x="1204" y="32"/>
                  </a:lnTo>
                  <a:lnTo>
                    <a:pt x="1209" y="5"/>
                  </a:lnTo>
                  <a:lnTo>
                    <a:pt x="1208" y="5"/>
                  </a:lnTo>
                  <a:lnTo>
                    <a:pt x="1211" y="3"/>
                  </a:lnTo>
                  <a:lnTo>
                    <a:pt x="1213" y="2"/>
                  </a:lnTo>
                  <a:lnTo>
                    <a:pt x="1216" y="1"/>
                  </a:lnTo>
                  <a:lnTo>
                    <a:pt x="1219" y="1"/>
                  </a:lnTo>
                  <a:lnTo>
                    <a:pt x="1223" y="0"/>
                  </a:lnTo>
                  <a:lnTo>
                    <a:pt x="1224" y="2"/>
                  </a:lnTo>
                  <a:lnTo>
                    <a:pt x="1227" y="2"/>
                  </a:lnTo>
                  <a:lnTo>
                    <a:pt x="1227" y="3"/>
                  </a:lnTo>
                  <a:lnTo>
                    <a:pt x="1231" y="3"/>
                  </a:lnTo>
                  <a:lnTo>
                    <a:pt x="1235" y="3"/>
                  </a:lnTo>
                  <a:lnTo>
                    <a:pt x="1233" y="2"/>
                  </a:lnTo>
                  <a:lnTo>
                    <a:pt x="1236" y="2"/>
                  </a:lnTo>
                  <a:lnTo>
                    <a:pt x="1237" y="2"/>
                  </a:lnTo>
                  <a:lnTo>
                    <a:pt x="1243" y="2"/>
                  </a:lnTo>
                  <a:lnTo>
                    <a:pt x="1245" y="2"/>
                  </a:lnTo>
                  <a:lnTo>
                    <a:pt x="1245" y="3"/>
                  </a:lnTo>
                  <a:lnTo>
                    <a:pt x="1249" y="8"/>
                  </a:lnTo>
                  <a:lnTo>
                    <a:pt x="1249" y="9"/>
                  </a:lnTo>
                  <a:lnTo>
                    <a:pt x="1251" y="11"/>
                  </a:lnTo>
                  <a:lnTo>
                    <a:pt x="1253" y="12"/>
                  </a:lnTo>
                  <a:lnTo>
                    <a:pt x="1256" y="13"/>
                  </a:lnTo>
                  <a:lnTo>
                    <a:pt x="1257" y="15"/>
                  </a:lnTo>
                  <a:lnTo>
                    <a:pt x="1260" y="16"/>
                  </a:lnTo>
                  <a:lnTo>
                    <a:pt x="1257" y="16"/>
                  </a:lnTo>
                  <a:lnTo>
                    <a:pt x="1260" y="16"/>
                  </a:lnTo>
                  <a:lnTo>
                    <a:pt x="1263" y="17"/>
                  </a:lnTo>
                  <a:lnTo>
                    <a:pt x="1264" y="19"/>
                  </a:lnTo>
                  <a:lnTo>
                    <a:pt x="1264" y="20"/>
                  </a:lnTo>
                  <a:lnTo>
                    <a:pt x="1264" y="21"/>
                  </a:lnTo>
                  <a:lnTo>
                    <a:pt x="1265" y="23"/>
                  </a:lnTo>
                  <a:lnTo>
                    <a:pt x="1269" y="22"/>
                  </a:lnTo>
                  <a:lnTo>
                    <a:pt x="1269" y="23"/>
                  </a:lnTo>
                  <a:lnTo>
                    <a:pt x="1272" y="23"/>
                  </a:lnTo>
                  <a:lnTo>
                    <a:pt x="1277" y="24"/>
                  </a:lnTo>
                  <a:lnTo>
                    <a:pt x="1280" y="24"/>
                  </a:lnTo>
                  <a:lnTo>
                    <a:pt x="1283" y="23"/>
                  </a:lnTo>
                  <a:lnTo>
                    <a:pt x="1285" y="23"/>
                  </a:lnTo>
                  <a:lnTo>
                    <a:pt x="1288" y="23"/>
                  </a:lnTo>
                  <a:lnTo>
                    <a:pt x="1291" y="23"/>
                  </a:lnTo>
                  <a:lnTo>
                    <a:pt x="1292" y="24"/>
                  </a:lnTo>
                  <a:lnTo>
                    <a:pt x="1292" y="26"/>
                  </a:lnTo>
                  <a:lnTo>
                    <a:pt x="1289" y="26"/>
                  </a:lnTo>
                  <a:lnTo>
                    <a:pt x="1287" y="26"/>
                  </a:lnTo>
                  <a:lnTo>
                    <a:pt x="1285" y="28"/>
                  </a:lnTo>
                  <a:lnTo>
                    <a:pt x="1283" y="29"/>
                  </a:lnTo>
                  <a:lnTo>
                    <a:pt x="1276" y="29"/>
                  </a:lnTo>
                  <a:lnTo>
                    <a:pt x="1275" y="31"/>
                  </a:lnTo>
                  <a:lnTo>
                    <a:pt x="1272" y="31"/>
                  </a:lnTo>
                  <a:lnTo>
                    <a:pt x="1265" y="32"/>
                  </a:lnTo>
                  <a:lnTo>
                    <a:pt x="1260" y="32"/>
                  </a:lnTo>
                  <a:lnTo>
                    <a:pt x="1257" y="32"/>
                  </a:lnTo>
                  <a:lnTo>
                    <a:pt x="1255" y="32"/>
                  </a:lnTo>
                  <a:lnTo>
                    <a:pt x="1252" y="33"/>
                  </a:lnTo>
                  <a:lnTo>
                    <a:pt x="1248" y="33"/>
                  </a:lnTo>
                  <a:lnTo>
                    <a:pt x="1247" y="33"/>
                  </a:lnTo>
                  <a:lnTo>
                    <a:pt x="1244" y="34"/>
                  </a:lnTo>
                  <a:lnTo>
                    <a:pt x="1240" y="34"/>
                  </a:lnTo>
                  <a:lnTo>
                    <a:pt x="1237" y="35"/>
                  </a:lnTo>
                  <a:lnTo>
                    <a:pt x="1235" y="35"/>
                  </a:lnTo>
                  <a:lnTo>
                    <a:pt x="1233" y="35"/>
                  </a:lnTo>
                  <a:lnTo>
                    <a:pt x="1229" y="37"/>
                  </a:lnTo>
                  <a:lnTo>
                    <a:pt x="1233" y="36"/>
                  </a:lnTo>
                  <a:lnTo>
                    <a:pt x="1236" y="38"/>
                  </a:lnTo>
                  <a:lnTo>
                    <a:pt x="1239" y="38"/>
                  </a:lnTo>
                  <a:lnTo>
                    <a:pt x="1241" y="37"/>
                  </a:lnTo>
                  <a:lnTo>
                    <a:pt x="1239" y="39"/>
                  </a:lnTo>
                  <a:lnTo>
                    <a:pt x="1236" y="39"/>
                  </a:lnTo>
                  <a:lnTo>
                    <a:pt x="1231" y="40"/>
                  </a:lnTo>
                  <a:lnTo>
                    <a:pt x="1228" y="40"/>
                  </a:lnTo>
                  <a:lnTo>
                    <a:pt x="1223" y="41"/>
                  </a:lnTo>
                  <a:lnTo>
                    <a:pt x="1220" y="39"/>
                  </a:lnTo>
                  <a:lnTo>
                    <a:pt x="1217" y="39"/>
                  </a:lnTo>
                  <a:lnTo>
                    <a:pt x="1215" y="40"/>
                  </a:lnTo>
                  <a:lnTo>
                    <a:pt x="1211" y="40"/>
                  </a:lnTo>
                  <a:lnTo>
                    <a:pt x="1208" y="42"/>
                  </a:lnTo>
                  <a:lnTo>
                    <a:pt x="1204" y="42"/>
                  </a:lnTo>
                  <a:lnTo>
                    <a:pt x="1201" y="43"/>
                  </a:lnTo>
                  <a:lnTo>
                    <a:pt x="1199" y="43"/>
                  </a:lnTo>
                  <a:lnTo>
                    <a:pt x="1196" y="41"/>
                  </a:lnTo>
                  <a:lnTo>
                    <a:pt x="1193" y="42"/>
                  </a:lnTo>
                  <a:lnTo>
                    <a:pt x="1191" y="42"/>
                  </a:lnTo>
                  <a:lnTo>
                    <a:pt x="1188" y="42"/>
                  </a:lnTo>
                  <a:lnTo>
                    <a:pt x="1181" y="43"/>
                  </a:lnTo>
                  <a:lnTo>
                    <a:pt x="1177" y="44"/>
                  </a:lnTo>
                  <a:lnTo>
                    <a:pt x="1171" y="44"/>
                  </a:lnTo>
                  <a:lnTo>
                    <a:pt x="1167" y="43"/>
                  </a:lnTo>
                  <a:lnTo>
                    <a:pt x="1164" y="43"/>
                  </a:lnTo>
                  <a:lnTo>
                    <a:pt x="1161" y="44"/>
                  </a:lnTo>
                  <a:lnTo>
                    <a:pt x="1164" y="43"/>
                  </a:lnTo>
                  <a:lnTo>
                    <a:pt x="1165" y="44"/>
                  </a:lnTo>
                  <a:lnTo>
                    <a:pt x="1168" y="44"/>
                  </a:lnTo>
                  <a:lnTo>
                    <a:pt x="1171" y="46"/>
                  </a:lnTo>
                  <a:lnTo>
                    <a:pt x="1173" y="46"/>
                  </a:lnTo>
                  <a:lnTo>
                    <a:pt x="1171" y="47"/>
                  </a:lnTo>
                  <a:lnTo>
                    <a:pt x="1165" y="47"/>
                  </a:lnTo>
                  <a:lnTo>
                    <a:pt x="1163" y="47"/>
                  </a:lnTo>
                  <a:lnTo>
                    <a:pt x="1157" y="47"/>
                  </a:lnTo>
                  <a:lnTo>
                    <a:pt x="1152" y="47"/>
                  </a:lnTo>
                  <a:lnTo>
                    <a:pt x="1149" y="47"/>
                  </a:lnTo>
                  <a:lnTo>
                    <a:pt x="1143" y="47"/>
                  </a:lnTo>
                  <a:lnTo>
                    <a:pt x="1139" y="46"/>
                  </a:lnTo>
                  <a:lnTo>
                    <a:pt x="1136" y="46"/>
                  </a:lnTo>
                  <a:lnTo>
                    <a:pt x="1131" y="47"/>
                  </a:lnTo>
                  <a:lnTo>
                    <a:pt x="1128" y="45"/>
                  </a:lnTo>
                  <a:lnTo>
                    <a:pt x="1123" y="46"/>
                  </a:lnTo>
                  <a:lnTo>
                    <a:pt x="1120" y="46"/>
                  </a:lnTo>
                  <a:lnTo>
                    <a:pt x="1119" y="46"/>
                  </a:lnTo>
                  <a:lnTo>
                    <a:pt x="1115" y="47"/>
                  </a:lnTo>
                  <a:lnTo>
                    <a:pt x="1112" y="47"/>
                  </a:lnTo>
                  <a:lnTo>
                    <a:pt x="1111" y="47"/>
                  </a:lnTo>
                  <a:lnTo>
                    <a:pt x="1107" y="47"/>
                  </a:lnTo>
                  <a:lnTo>
                    <a:pt x="1104" y="47"/>
                  </a:lnTo>
                  <a:lnTo>
                    <a:pt x="1101" y="47"/>
                  </a:lnTo>
                  <a:lnTo>
                    <a:pt x="1096" y="47"/>
                  </a:lnTo>
                  <a:lnTo>
                    <a:pt x="1091" y="47"/>
                  </a:lnTo>
                  <a:lnTo>
                    <a:pt x="1087" y="48"/>
                  </a:lnTo>
                  <a:lnTo>
                    <a:pt x="1083" y="48"/>
                  </a:lnTo>
                  <a:lnTo>
                    <a:pt x="1079" y="49"/>
                  </a:lnTo>
                  <a:lnTo>
                    <a:pt x="1076" y="49"/>
                  </a:lnTo>
                  <a:lnTo>
                    <a:pt x="1071" y="50"/>
                  </a:lnTo>
                  <a:lnTo>
                    <a:pt x="1068" y="50"/>
                  </a:lnTo>
                  <a:lnTo>
                    <a:pt x="1065" y="50"/>
                  </a:lnTo>
                  <a:lnTo>
                    <a:pt x="1068" y="50"/>
                  </a:lnTo>
                  <a:lnTo>
                    <a:pt x="1071" y="51"/>
                  </a:lnTo>
                  <a:lnTo>
                    <a:pt x="1073" y="50"/>
                  </a:lnTo>
                  <a:lnTo>
                    <a:pt x="1076" y="52"/>
                  </a:lnTo>
                  <a:lnTo>
                    <a:pt x="1079" y="52"/>
                  </a:lnTo>
                  <a:lnTo>
                    <a:pt x="1076" y="52"/>
                  </a:lnTo>
                  <a:lnTo>
                    <a:pt x="1073" y="52"/>
                  </a:lnTo>
                  <a:lnTo>
                    <a:pt x="1071" y="53"/>
                  </a:lnTo>
                  <a:lnTo>
                    <a:pt x="1068" y="53"/>
                  </a:lnTo>
                  <a:lnTo>
                    <a:pt x="1065" y="53"/>
                  </a:lnTo>
                  <a:lnTo>
                    <a:pt x="1063" y="53"/>
                  </a:lnTo>
                  <a:lnTo>
                    <a:pt x="1060" y="53"/>
                  </a:lnTo>
                  <a:lnTo>
                    <a:pt x="1056" y="54"/>
                  </a:lnTo>
                  <a:lnTo>
                    <a:pt x="1055" y="54"/>
                  </a:lnTo>
                  <a:lnTo>
                    <a:pt x="1052" y="54"/>
                  </a:lnTo>
                  <a:lnTo>
                    <a:pt x="1048" y="55"/>
                  </a:lnTo>
                  <a:lnTo>
                    <a:pt x="1053" y="56"/>
                  </a:lnTo>
                  <a:lnTo>
                    <a:pt x="1056" y="56"/>
                  </a:lnTo>
                  <a:lnTo>
                    <a:pt x="1056" y="57"/>
                  </a:lnTo>
                  <a:lnTo>
                    <a:pt x="1057" y="57"/>
                  </a:lnTo>
                  <a:lnTo>
                    <a:pt x="1057" y="58"/>
                  </a:lnTo>
                  <a:lnTo>
                    <a:pt x="1056" y="58"/>
                  </a:lnTo>
                  <a:lnTo>
                    <a:pt x="1049" y="59"/>
                  </a:lnTo>
                  <a:lnTo>
                    <a:pt x="1047" y="59"/>
                  </a:lnTo>
                  <a:lnTo>
                    <a:pt x="1045" y="59"/>
                  </a:lnTo>
                  <a:lnTo>
                    <a:pt x="1039" y="59"/>
                  </a:lnTo>
                  <a:lnTo>
                    <a:pt x="1036" y="59"/>
                  </a:lnTo>
                  <a:lnTo>
                    <a:pt x="1032" y="60"/>
                  </a:lnTo>
                  <a:lnTo>
                    <a:pt x="1029" y="60"/>
                  </a:lnTo>
                  <a:lnTo>
                    <a:pt x="1023" y="61"/>
                  </a:lnTo>
                  <a:lnTo>
                    <a:pt x="1020" y="62"/>
                  </a:lnTo>
                  <a:lnTo>
                    <a:pt x="1020" y="64"/>
                  </a:lnTo>
                  <a:lnTo>
                    <a:pt x="1013" y="65"/>
                  </a:lnTo>
                  <a:lnTo>
                    <a:pt x="1011" y="65"/>
                  </a:lnTo>
                  <a:lnTo>
                    <a:pt x="1008" y="65"/>
                  </a:lnTo>
                  <a:lnTo>
                    <a:pt x="1005" y="65"/>
                  </a:lnTo>
                  <a:lnTo>
                    <a:pt x="1003" y="65"/>
                  </a:lnTo>
                  <a:lnTo>
                    <a:pt x="1000" y="65"/>
                  </a:lnTo>
                  <a:lnTo>
                    <a:pt x="997" y="66"/>
                  </a:lnTo>
                  <a:lnTo>
                    <a:pt x="992" y="68"/>
                  </a:lnTo>
                  <a:lnTo>
                    <a:pt x="989" y="68"/>
                  </a:lnTo>
                  <a:lnTo>
                    <a:pt x="985" y="68"/>
                  </a:lnTo>
                  <a:lnTo>
                    <a:pt x="983" y="69"/>
                  </a:lnTo>
                  <a:lnTo>
                    <a:pt x="980" y="69"/>
                  </a:lnTo>
                  <a:lnTo>
                    <a:pt x="977" y="69"/>
                  </a:lnTo>
                  <a:lnTo>
                    <a:pt x="975" y="70"/>
                  </a:lnTo>
                  <a:lnTo>
                    <a:pt x="975" y="68"/>
                  </a:lnTo>
                  <a:lnTo>
                    <a:pt x="972" y="68"/>
                  </a:lnTo>
                  <a:lnTo>
                    <a:pt x="972" y="70"/>
                  </a:lnTo>
                  <a:lnTo>
                    <a:pt x="969" y="70"/>
                  </a:lnTo>
                  <a:lnTo>
                    <a:pt x="965" y="72"/>
                  </a:lnTo>
                  <a:lnTo>
                    <a:pt x="964" y="72"/>
                  </a:lnTo>
                  <a:lnTo>
                    <a:pt x="961" y="73"/>
                  </a:lnTo>
                  <a:lnTo>
                    <a:pt x="957" y="73"/>
                  </a:lnTo>
                  <a:lnTo>
                    <a:pt x="955" y="73"/>
                  </a:lnTo>
                  <a:lnTo>
                    <a:pt x="951" y="74"/>
                  </a:lnTo>
                  <a:lnTo>
                    <a:pt x="948" y="74"/>
                  </a:lnTo>
                  <a:lnTo>
                    <a:pt x="945" y="74"/>
                  </a:lnTo>
                  <a:lnTo>
                    <a:pt x="940" y="74"/>
                  </a:lnTo>
                  <a:lnTo>
                    <a:pt x="937" y="75"/>
                  </a:lnTo>
                  <a:lnTo>
                    <a:pt x="935" y="74"/>
                  </a:lnTo>
                  <a:lnTo>
                    <a:pt x="928" y="74"/>
                  </a:lnTo>
                  <a:lnTo>
                    <a:pt x="925" y="74"/>
                  </a:lnTo>
                  <a:lnTo>
                    <a:pt x="925" y="73"/>
                  </a:lnTo>
                  <a:lnTo>
                    <a:pt x="924" y="74"/>
                  </a:lnTo>
                  <a:lnTo>
                    <a:pt x="925" y="73"/>
                  </a:lnTo>
                  <a:lnTo>
                    <a:pt x="927" y="71"/>
                  </a:lnTo>
                  <a:lnTo>
                    <a:pt x="927" y="70"/>
                  </a:lnTo>
                  <a:lnTo>
                    <a:pt x="924" y="70"/>
                  </a:lnTo>
                  <a:lnTo>
                    <a:pt x="923" y="71"/>
                  </a:lnTo>
                  <a:lnTo>
                    <a:pt x="919" y="71"/>
                  </a:lnTo>
                  <a:lnTo>
                    <a:pt x="916" y="71"/>
                  </a:lnTo>
                  <a:lnTo>
                    <a:pt x="913" y="72"/>
                  </a:lnTo>
                  <a:lnTo>
                    <a:pt x="908" y="72"/>
                  </a:lnTo>
                  <a:lnTo>
                    <a:pt x="905" y="73"/>
                  </a:lnTo>
                  <a:lnTo>
                    <a:pt x="903" y="73"/>
                  </a:lnTo>
                  <a:lnTo>
                    <a:pt x="900" y="73"/>
                  </a:lnTo>
                  <a:lnTo>
                    <a:pt x="901" y="75"/>
                  </a:lnTo>
                  <a:lnTo>
                    <a:pt x="901" y="77"/>
                  </a:lnTo>
                  <a:lnTo>
                    <a:pt x="901" y="78"/>
                  </a:lnTo>
                  <a:lnTo>
                    <a:pt x="897" y="79"/>
                  </a:lnTo>
                  <a:lnTo>
                    <a:pt x="896" y="79"/>
                  </a:lnTo>
                  <a:lnTo>
                    <a:pt x="896" y="77"/>
                  </a:lnTo>
                  <a:lnTo>
                    <a:pt x="893" y="78"/>
                  </a:lnTo>
                  <a:lnTo>
                    <a:pt x="889" y="78"/>
                  </a:lnTo>
                  <a:lnTo>
                    <a:pt x="887" y="78"/>
                  </a:lnTo>
                  <a:lnTo>
                    <a:pt x="887" y="80"/>
                  </a:lnTo>
                  <a:lnTo>
                    <a:pt x="884" y="80"/>
                  </a:lnTo>
                  <a:lnTo>
                    <a:pt x="881" y="80"/>
                  </a:lnTo>
                  <a:lnTo>
                    <a:pt x="879" y="80"/>
                  </a:lnTo>
                  <a:lnTo>
                    <a:pt x="876" y="81"/>
                  </a:lnTo>
                  <a:lnTo>
                    <a:pt x="873" y="81"/>
                  </a:lnTo>
                  <a:lnTo>
                    <a:pt x="869" y="82"/>
                  </a:lnTo>
                  <a:lnTo>
                    <a:pt x="868" y="82"/>
                  </a:lnTo>
                  <a:lnTo>
                    <a:pt x="867" y="83"/>
                  </a:lnTo>
                  <a:lnTo>
                    <a:pt x="864" y="84"/>
                  </a:lnTo>
                  <a:lnTo>
                    <a:pt x="861" y="84"/>
                  </a:lnTo>
                  <a:lnTo>
                    <a:pt x="859" y="85"/>
                  </a:lnTo>
                  <a:lnTo>
                    <a:pt x="856" y="86"/>
                  </a:lnTo>
                  <a:lnTo>
                    <a:pt x="853" y="86"/>
                  </a:lnTo>
                  <a:lnTo>
                    <a:pt x="853" y="85"/>
                  </a:lnTo>
                  <a:lnTo>
                    <a:pt x="851" y="85"/>
                  </a:lnTo>
                  <a:lnTo>
                    <a:pt x="848" y="86"/>
                  </a:lnTo>
                  <a:lnTo>
                    <a:pt x="845" y="86"/>
                  </a:lnTo>
                  <a:lnTo>
                    <a:pt x="843" y="86"/>
                  </a:lnTo>
                  <a:lnTo>
                    <a:pt x="843" y="88"/>
                  </a:lnTo>
                  <a:lnTo>
                    <a:pt x="840" y="89"/>
                  </a:lnTo>
                  <a:lnTo>
                    <a:pt x="839" y="91"/>
                  </a:lnTo>
                  <a:lnTo>
                    <a:pt x="835" y="92"/>
                  </a:lnTo>
                  <a:lnTo>
                    <a:pt x="832" y="92"/>
                  </a:lnTo>
                  <a:lnTo>
                    <a:pt x="827" y="94"/>
                  </a:lnTo>
                  <a:lnTo>
                    <a:pt x="824" y="94"/>
                  </a:lnTo>
                  <a:lnTo>
                    <a:pt x="821" y="94"/>
                  </a:lnTo>
                  <a:lnTo>
                    <a:pt x="819" y="95"/>
                  </a:lnTo>
                  <a:lnTo>
                    <a:pt x="816" y="95"/>
                  </a:lnTo>
                  <a:lnTo>
                    <a:pt x="813" y="95"/>
                  </a:lnTo>
                  <a:lnTo>
                    <a:pt x="813" y="96"/>
                  </a:lnTo>
                  <a:lnTo>
                    <a:pt x="811" y="97"/>
                  </a:lnTo>
                  <a:lnTo>
                    <a:pt x="807" y="97"/>
                  </a:lnTo>
                  <a:lnTo>
                    <a:pt x="804" y="98"/>
                  </a:lnTo>
                  <a:lnTo>
                    <a:pt x="799" y="98"/>
                  </a:lnTo>
                  <a:lnTo>
                    <a:pt x="796" y="98"/>
                  </a:lnTo>
                  <a:lnTo>
                    <a:pt x="791" y="98"/>
                  </a:lnTo>
                  <a:lnTo>
                    <a:pt x="788" y="99"/>
                  </a:lnTo>
                  <a:lnTo>
                    <a:pt x="783" y="99"/>
                  </a:lnTo>
                  <a:lnTo>
                    <a:pt x="780" y="100"/>
                  </a:lnTo>
                  <a:lnTo>
                    <a:pt x="780" y="98"/>
                  </a:lnTo>
                  <a:lnTo>
                    <a:pt x="777" y="98"/>
                  </a:lnTo>
                  <a:lnTo>
                    <a:pt x="776" y="99"/>
                  </a:lnTo>
                  <a:lnTo>
                    <a:pt x="773" y="99"/>
                  </a:lnTo>
                  <a:lnTo>
                    <a:pt x="769" y="99"/>
                  </a:lnTo>
                  <a:lnTo>
                    <a:pt x="769" y="98"/>
                  </a:lnTo>
                  <a:lnTo>
                    <a:pt x="767" y="98"/>
                  </a:lnTo>
                  <a:lnTo>
                    <a:pt x="764" y="98"/>
                  </a:lnTo>
                  <a:lnTo>
                    <a:pt x="761" y="98"/>
                  </a:lnTo>
                  <a:lnTo>
                    <a:pt x="759" y="99"/>
                  </a:lnTo>
                  <a:lnTo>
                    <a:pt x="756" y="99"/>
                  </a:lnTo>
                  <a:lnTo>
                    <a:pt x="753" y="99"/>
                  </a:lnTo>
                  <a:lnTo>
                    <a:pt x="749" y="100"/>
                  </a:lnTo>
                  <a:lnTo>
                    <a:pt x="745" y="100"/>
                  </a:lnTo>
                  <a:lnTo>
                    <a:pt x="741" y="101"/>
                  </a:lnTo>
                  <a:lnTo>
                    <a:pt x="736" y="103"/>
                  </a:lnTo>
                  <a:lnTo>
                    <a:pt x="731" y="103"/>
                  </a:lnTo>
                  <a:lnTo>
                    <a:pt x="728" y="104"/>
                  </a:lnTo>
                  <a:lnTo>
                    <a:pt x="725" y="104"/>
                  </a:lnTo>
                  <a:lnTo>
                    <a:pt x="723" y="104"/>
                  </a:lnTo>
                  <a:lnTo>
                    <a:pt x="720" y="104"/>
                  </a:lnTo>
                  <a:lnTo>
                    <a:pt x="717" y="104"/>
                  </a:lnTo>
                  <a:lnTo>
                    <a:pt x="715" y="104"/>
                  </a:lnTo>
                  <a:lnTo>
                    <a:pt x="711" y="105"/>
                  </a:lnTo>
                  <a:lnTo>
                    <a:pt x="708" y="104"/>
                  </a:lnTo>
                  <a:lnTo>
                    <a:pt x="707" y="104"/>
                  </a:lnTo>
                  <a:lnTo>
                    <a:pt x="703" y="104"/>
                  </a:lnTo>
                  <a:lnTo>
                    <a:pt x="700" y="104"/>
                  </a:lnTo>
                  <a:lnTo>
                    <a:pt x="697" y="105"/>
                  </a:lnTo>
                  <a:lnTo>
                    <a:pt x="695" y="105"/>
                  </a:lnTo>
                  <a:lnTo>
                    <a:pt x="693" y="105"/>
                  </a:lnTo>
                  <a:lnTo>
                    <a:pt x="691" y="106"/>
                  </a:lnTo>
                  <a:lnTo>
                    <a:pt x="688" y="106"/>
                  </a:lnTo>
                  <a:lnTo>
                    <a:pt x="684" y="107"/>
                  </a:lnTo>
                  <a:lnTo>
                    <a:pt x="681" y="107"/>
                  </a:lnTo>
                  <a:lnTo>
                    <a:pt x="680" y="107"/>
                  </a:lnTo>
                  <a:lnTo>
                    <a:pt x="677" y="107"/>
                  </a:lnTo>
                  <a:lnTo>
                    <a:pt x="673" y="107"/>
                  </a:lnTo>
                  <a:lnTo>
                    <a:pt x="671" y="107"/>
                  </a:lnTo>
                  <a:lnTo>
                    <a:pt x="668" y="108"/>
                  </a:lnTo>
                  <a:lnTo>
                    <a:pt x="665" y="108"/>
                  </a:lnTo>
                  <a:lnTo>
                    <a:pt x="663" y="108"/>
                  </a:lnTo>
                  <a:lnTo>
                    <a:pt x="659" y="107"/>
                  </a:lnTo>
                  <a:lnTo>
                    <a:pt x="656" y="107"/>
                  </a:lnTo>
                  <a:lnTo>
                    <a:pt x="652" y="107"/>
                  </a:lnTo>
                  <a:lnTo>
                    <a:pt x="651" y="107"/>
                  </a:lnTo>
                  <a:lnTo>
                    <a:pt x="648" y="107"/>
                  </a:lnTo>
                  <a:lnTo>
                    <a:pt x="644" y="108"/>
                  </a:lnTo>
                  <a:lnTo>
                    <a:pt x="641" y="108"/>
                  </a:lnTo>
                  <a:lnTo>
                    <a:pt x="639" y="108"/>
                  </a:lnTo>
                  <a:lnTo>
                    <a:pt x="637" y="111"/>
                  </a:lnTo>
                  <a:lnTo>
                    <a:pt x="635" y="111"/>
                  </a:lnTo>
                  <a:lnTo>
                    <a:pt x="632" y="111"/>
                  </a:lnTo>
                  <a:lnTo>
                    <a:pt x="632" y="113"/>
                  </a:lnTo>
                  <a:lnTo>
                    <a:pt x="629" y="113"/>
                  </a:lnTo>
                  <a:lnTo>
                    <a:pt x="625" y="113"/>
                  </a:lnTo>
                  <a:lnTo>
                    <a:pt x="624" y="113"/>
                  </a:lnTo>
                  <a:lnTo>
                    <a:pt x="621" y="114"/>
                  </a:lnTo>
                  <a:lnTo>
                    <a:pt x="619" y="114"/>
                  </a:lnTo>
                  <a:lnTo>
                    <a:pt x="615" y="116"/>
                  </a:lnTo>
                  <a:lnTo>
                    <a:pt x="612" y="116"/>
                  </a:lnTo>
                  <a:lnTo>
                    <a:pt x="611" y="116"/>
                  </a:lnTo>
                  <a:lnTo>
                    <a:pt x="608" y="117"/>
                  </a:lnTo>
                  <a:lnTo>
                    <a:pt x="603" y="117"/>
                  </a:lnTo>
                  <a:lnTo>
                    <a:pt x="600" y="118"/>
                  </a:lnTo>
                  <a:lnTo>
                    <a:pt x="597" y="118"/>
                  </a:lnTo>
                  <a:lnTo>
                    <a:pt x="595" y="118"/>
                  </a:lnTo>
                  <a:lnTo>
                    <a:pt x="592" y="119"/>
                  </a:lnTo>
                  <a:lnTo>
                    <a:pt x="585" y="119"/>
                  </a:lnTo>
                  <a:lnTo>
                    <a:pt x="584" y="119"/>
                  </a:lnTo>
                  <a:lnTo>
                    <a:pt x="577" y="120"/>
                  </a:lnTo>
                  <a:lnTo>
                    <a:pt x="575" y="120"/>
                  </a:lnTo>
                  <a:lnTo>
                    <a:pt x="572" y="120"/>
                  </a:lnTo>
                  <a:lnTo>
                    <a:pt x="567" y="121"/>
                  </a:lnTo>
                  <a:lnTo>
                    <a:pt x="564" y="121"/>
                  </a:lnTo>
                  <a:lnTo>
                    <a:pt x="561" y="122"/>
                  </a:lnTo>
                  <a:lnTo>
                    <a:pt x="557" y="122"/>
                  </a:lnTo>
                  <a:lnTo>
                    <a:pt x="556" y="122"/>
                  </a:lnTo>
                  <a:lnTo>
                    <a:pt x="553" y="122"/>
                  </a:lnTo>
                  <a:lnTo>
                    <a:pt x="549" y="122"/>
                  </a:lnTo>
                  <a:lnTo>
                    <a:pt x="547" y="123"/>
                  </a:lnTo>
                  <a:lnTo>
                    <a:pt x="544" y="123"/>
                  </a:lnTo>
                  <a:lnTo>
                    <a:pt x="541" y="123"/>
                  </a:lnTo>
                  <a:lnTo>
                    <a:pt x="539" y="124"/>
                  </a:lnTo>
                  <a:lnTo>
                    <a:pt x="537" y="125"/>
                  </a:lnTo>
                  <a:lnTo>
                    <a:pt x="535" y="125"/>
                  </a:lnTo>
                  <a:lnTo>
                    <a:pt x="531" y="125"/>
                  </a:lnTo>
                  <a:lnTo>
                    <a:pt x="529" y="125"/>
                  </a:lnTo>
                  <a:lnTo>
                    <a:pt x="527" y="125"/>
                  </a:lnTo>
                  <a:lnTo>
                    <a:pt x="523" y="126"/>
                  </a:lnTo>
                  <a:lnTo>
                    <a:pt x="521" y="128"/>
                  </a:lnTo>
                  <a:lnTo>
                    <a:pt x="519" y="128"/>
                  </a:lnTo>
                  <a:lnTo>
                    <a:pt x="516" y="128"/>
                  </a:lnTo>
                  <a:lnTo>
                    <a:pt x="513" y="128"/>
                  </a:lnTo>
                  <a:lnTo>
                    <a:pt x="511" y="129"/>
                  </a:lnTo>
                  <a:lnTo>
                    <a:pt x="508" y="129"/>
                  </a:lnTo>
                  <a:lnTo>
                    <a:pt x="505" y="129"/>
                  </a:lnTo>
                  <a:lnTo>
                    <a:pt x="505" y="128"/>
                  </a:lnTo>
                  <a:lnTo>
                    <a:pt x="505" y="129"/>
                  </a:lnTo>
                  <a:lnTo>
                    <a:pt x="503" y="130"/>
                  </a:lnTo>
                  <a:lnTo>
                    <a:pt x="500" y="130"/>
                  </a:lnTo>
                  <a:lnTo>
                    <a:pt x="497" y="131"/>
                  </a:lnTo>
                  <a:lnTo>
                    <a:pt x="493" y="132"/>
                  </a:lnTo>
                  <a:lnTo>
                    <a:pt x="491" y="132"/>
                  </a:lnTo>
                  <a:lnTo>
                    <a:pt x="485" y="133"/>
                  </a:lnTo>
                  <a:lnTo>
                    <a:pt x="483" y="133"/>
                  </a:lnTo>
                  <a:lnTo>
                    <a:pt x="480" y="132"/>
                  </a:lnTo>
                  <a:lnTo>
                    <a:pt x="477" y="132"/>
                  </a:lnTo>
                  <a:lnTo>
                    <a:pt x="475" y="132"/>
                  </a:lnTo>
                  <a:lnTo>
                    <a:pt x="472" y="134"/>
                  </a:lnTo>
                  <a:lnTo>
                    <a:pt x="465" y="135"/>
                  </a:lnTo>
                  <a:lnTo>
                    <a:pt x="463" y="135"/>
                  </a:lnTo>
                  <a:lnTo>
                    <a:pt x="457" y="136"/>
                  </a:lnTo>
                  <a:lnTo>
                    <a:pt x="452" y="136"/>
                  </a:lnTo>
                  <a:lnTo>
                    <a:pt x="447" y="137"/>
                  </a:lnTo>
                  <a:lnTo>
                    <a:pt x="444" y="137"/>
                  </a:lnTo>
                  <a:lnTo>
                    <a:pt x="441" y="137"/>
                  </a:lnTo>
                  <a:lnTo>
                    <a:pt x="439" y="137"/>
                  </a:lnTo>
                  <a:lnTo>
                    <a:pt x="436" y="138"/>
                  </a:lnTo>
                  <a:lnTo>
                    <a:pt x="435" y="138"/>
                  </a:lnTo>
                  <a:lnTo>
                    <a:pt x="432" y="138"/>
                  </a:lnTo>
                  <a:lnTo>
                    <a:pt x="428" y="139"/>
                  </a:lnTo>
                  <a:lnTo>
                    <a:pt x="429" y="140"/>
                  </a:lnTo>
                  <a:lnTo>
                    <a:pt x="427" y="140"/>
                  </a:lnTo>
                  <a:lnTo>
                    <a:pt x="424" y="140"/>
                  </a:lnTo>
                  <a:lnTo>
                    <a:pt x="421" y="143"/>
                  </a:lnTo>
                  <a:lnTo>
                    <a:pt x="419" y="143"/>
                  </a:lnTo>
                  <a:lnTo>
                    <a:pt x="416" y="143"/>
                  </a:lnTo>
                  <a:lnTo>
                    <a:pt x="413" y="145"/>
                  </a:lnTo>
                  <a:lnTo>
                    <a:pt x="409" y="145"/>
                  </a:lnTo>
                  <a:lnTo>
                    <a:pt x="405" y="146"/>
                  </a:lnTo>
                  <a:lnTo>
                    <a:pt x="401" y="146"/>
                  </a:lnTo>
                  <a:lnTo>
                    <a:pt x="396" y="146"/>
                  </a:lnTo>
                  <a:lnTo>
                    <a:pt x="391" y="146"/>
                  </a:lnTo>
                  <a:lnTo>
                    <a:pt x="388" y="146"/>
                  </a:lnTo>
                  <a:lnTo>
                    <a:pt x="383" y="145"/>
                  </a:lnTo>
                  <a:lnTo>
                    <a:pt x="380" y="145"/>
                  </a:lnTo>
                  <a:lnTo>
                    <a:pt x="373" y="144"/>
                  </a:lnTo>
                  <a:lnTo>
                    <a:pt x="369" y="144"/>
                  </a:lnTo>
                  <a:lnTo>
                    <a:pt x="367" y="145"/>
                  </a:lnTo>
                  <a:lnTo>
                    <a:pt x="365" y="145"/>
                  </a:lnTo>
                  <a:lnTo>
                    <a:pt x="359" y="146"/>
                  </a:lnTo>
                  <a:lnTo>
                    <a:pt x="356" y="146"/>
                  </a:lnTo>
                  <a:lnTo>
                    <a:pt x="353" y="146"/>
                  </a:lnTo>
                  <a:lnTo>
                    <a:pt x="349" y="146"/>
                  </a:lnTo>
                  <a:lnTo>
                    <a:pt x="348" y="148"/>
                  </a:lnTo>
                  <a:lnTo>
                    <a:pt x="341" y="147"/>
                  </a:lnTo>
                  <a:lnTo>
                    <a:pt x="339" y="147"/>
                  </a:lnTo>
                  <a:lnTo>
                    <a:pt x="336" y="148"/>
                  </a:lnTo>
                  <a:lnTo>
                    <a:pt x="329" y="149"/>
                  </a:lnTo>
                  <a:lnTo>
                    <a:pt x="328" y="149"/>
                  </a:lnTo>
                  <a:lnTo>
                    <a:pt x="321" y="149"/>
                  </a:lnTo>
                  <a:lnTo>
                    <a:pt x="319" y="149"/>
                  </a:lnTo>
                  <a:lnTo>
                    <a:pt x="313" y="150"/>
                  </a:lnTo>
                  <a:lnTo>
                    <a:pt x="311" y="150"/>
                  </a:lnTo>
                  <a:lnTo>
                    <a:pt x="309" y="152"/>
                  </a:lnTo>
                  <a:lnTo>
                    <a:pt x="313" y="149"/>
                  </a:lnTo>
                  <a:lnTo>
                    <a:pt x="311" y="149"/>
                  </a:lnTo>
                  <a:lnTo>
                    <a:pt x="311" y="147"/>
                  </a:lnTo>
                  <a:lnTo>
                    <a:pt x="308" y="147"/>
                  </a:lnTo>
                  <a:lnTo>
                    <a:pt x="304" y="148"/>
                  </a:lnTo>
                  <a:lnTo>
                    <a:pt x="300" y="149"/>
                  </a:lnTo>
                  <a:lnTo>
                    <a:pt x="293" y="149"/>
                  </a:lnTo>
                  <a:lnTo>
                    <a:pt x="288" y="149"/>
                  </a:lnTo>
                  <a:lnTo>
                    <a:pt x="285" y="149"/>
                  </a:lnTo>
                  <a:lnTo>
                    <a:pt x="283" y="152"/>
                  </a:lnTo>
                  <a:lnTo>
                    <a:pt x="280" y="152"/>
                  </a:lnTo>
                  <a:lnTo>
                    <a:pt x="277" y="152"/>
                  </a:lnTo>
                  <a:lnTo>
                    <a:pt x="273" y="152"/>
                  </a:lnTo>
                  <a:lnTo>
                    <a:pt x="269" y="153"/>
                  </a:lnTo>
                  <a:lnTo>
                    <a:pt x="265" y="153"/>
                  </a:lnTo>
                  <a:lnTo>
                    <a:pt x="263" y="153"/>
                  </a:lnTo>
                  <a:lnTo>
                    <a:pt x="261" y="154"/>
                  </a:lnTo>
                  <a:lnTo>
                    <a:pt x="259" y="154"/>
                  </a:lnTo>
                  <a:lnTo>
                    <a:pt x="256" y="154"/>
                  </a:lnTo>
                  <a:lnTo>
                    <a:pt x="253" y="155"/>
                  </a:lnTo>
                  <a:lnTo>
                    <a:pt x="251" y="155"/>
                  </a:lnTo>
                  <a:lnTo>
                    <a:pt x="247" y="155"/>
                  </a:lnTo>
                  <a:lnTo>
                    <a:pt x="245" y="155"/>
                  </a:lnTo>
                  <a:lnTo>
                    <a:pt x="243" y="155"/>
                  </a:lnTo>
                  <a:lnTo>
                    <a:pt x="239" y="156"/>
                  </a:lnTo>
                  <a:lnTo>
                    <a:pt x="239" y="158"/>
                  </a:lnTo>
                  <a:lnTo>
                    <a:pt x="236" y="158"/>
                  </a:lnTo>
                  <a:lnTo>
                    <a:pt x="237" y="159"/>
                  </a:lnTo>
                  <a:lnTo>
                    <a:pt x="235" y="159"/>
                  </a:lnTo>
                  <a:lnTo>
                    <a:pt x="232" y="160"/>
                  </a:lnTo>
                  <a:lnTo>
                    <a:pt x="229" y="160"/>
                  </a:lnTo>
                  <a:lnTo>
                    <a:pt x="227" y="160"/>
                  </a:lnTo>
                  <a:lnTo>
                    <a:pt x="224" y="161"/>
                  </a:lnTo>
                  <a:lnTo>
                    <a:pt x="217" y="159"/>
                  </a:lnTo>
                  <a:lnTo>
                    <a:pt x="215" y="160"/>
                  </a:lnTo>
                  <a:lnTo>
                    <a:pt x="212" y="160"/>
                  </a:lnTo>
                  <a:lnTo>
                    <a:pt x="205" y="161"/>
                  </a:lnTo>
                  <a:lnTo>
                    <a:pt x="204" y="161"/>
                  </a:lnTo>
                  <a:lnTo>
                    <a:pt x="200" y="161"/>
                  </a:lnTo>
                  <a:lnTo>
                    <a:pt x="197" y="161"/>
                  </a:lnTo>
                  <a:lnTo>
                    <a:pt x="195" y="161"/>
                  </a:lnTo>
                  <a:lnTo>
                    <a:pt x="189" y="162"/>
                  </a:lnTo>
                  <a:lnTo>
                    <a:pt x="184" y="163"/>
                  </a:lnTo>
                  <a:lnTo>
                    <a:pt x="180" y="163"/>
                  </a:lnTo>
                  <a:lnTo>
                    <a:pt x="177" y="164"/>
                  </a:lnTo>
                  <a:lnTo>
                    <a:pt x="177" y="162"/>
                  </a:lnTo>
                  <a:lnTo>
                    <a:pt x="177" y="161"/>
                  </a:lnTo>
                  <a:lnTo>
                    <a:pt x="176" y="160"/>
                  </a:lnTo>
                  <a:lnTo>
                    <a:pt x="173" y="160"/>
                  </a:lnTo>
                  <a:lnTo>
                    <a:pt x="169" y="159"/>
                  </a:lnTo>
                  <a:lnTo>
                    <a:pt x="167" y="159"/>
                  </a:lnTo>
                  <a:lnTo>
                    <a:pt x="164" y="159"/>
                  </a:lnTo>
                  <a:lnTo>
                    <a:pt x="161" y="160"/>
                  </a:lnTo>
                  <a:lnTo>
                    <a:pt x="159" y="158"/>
                  </a:lnTo>
                  <a:lnTo>
                    <a:pt x="153" y="159"/>
                  </a:lnTo>
                  <a:lnTo>
                    <a:pt x="148" y="159"/>
                  </a:lnTo>
                  <a:lnTo>
                    <a:pt x="145" y="160"/>
                  </a:lnTo>
                  <a:lnTo>
                    <a:pt x="141" y="161"/>
                  </a:lnTo>
                  <a:lnTo>
                    <a:pt x="139" y="162"/>
                  </a:lnTo>
                  <a:lnTo>
                    <a:pt x="136" y="162"/>
                  </a:lnTo>
                  <a:lnTo>
                    <a:pt x="136" y="161"/>
                  </a:lnTo>
                  <a:lnTo>
                    <a:pt x="133" y="161"/>
                  </a:lnTo>
                  <a:lnTo>
                    <a:pt x="131" y="161"/>
                  </a:lnTo>
                  <a:lnTo>
                    <a:pt x="131" y="163"/>
                  </a:lnTo>
                  <a:lnTo>
                    <a:pt x="131" y="161"/>
                  </a:lnTo>
                  <a:lnTo>
                    <a:pt x="129" y="159"/>
                  </a:lnTo>
                  <a:lnTo>
                    <a:pt x="127" y="159"/>
                  </a:lnTo>
                  <a:lnTo>
                    <a:pt x="124" y="159"/>
                  </a:lnTo>
                  <a:lnTo>
                    <a:pt x="120" y="160"/>
                  </a:lnTo>
                  <a:lnTo>
                    <a:pt x="119" y="160"/>
                  </a:lnTo>
                  <a:lnTo>
                    <a:pt x="116" y="160"/>
                  </a:lnTo>
                  <a:lnTo>
                    <a:pt x="115" y="163"/>
                  </a:lnTo>
                  <a:lnTo>
                    <a:pt x="111" y="163"/>
                  </a:lnTo>
                  <a:lnTo>
                    <a:pt x="108" y="164"/>
                  </a:lnTo>
                  <a:lnTo>
                    <a:pt x="107" y="164"/>
                  </a:lnTo>
                  <a:lnTo>
                    <a:pt x="103" y="164"/>
                  </a:lnTo>
                  <a:lnTo>
                    <a:pt x="100" y="164"/>
                  </a:lnTo>
                  <a:lnTo>
                    <a:pt x="97" y="164"/>
                  </a:lnTo>
                  <a:lnTo>
                    <a:pt x="95" y="164"/>
                  </a:lnTo>
                  <a:lnTo>
                    <a:pt x="92" y="165"/>
                  </a:lnTo>
                  <a:lnTo>
                    <a:pt x="89" y="165"/>
                  </a:lnTo>
                  <a:lnTo>
                    <a:pt x="84" y="167"/>
                  </a:lnTo>
                  <a:lnTo>
                    <a:pt x="81" y="167"/>
                  </a:lnTo>
                  <a:lnTo>
                    <a:pt x="80" y="168"/>
                  </a:lnTo>
                  <a:lnTo>
                    <a:pt x="76" y="168"/>
                  </a:lnTo>
                  <a:lnTo>
                    <a:pt x="73" y="170"/>
                  </a:lnTo>
                  <a:lnTo>
                    <a:pt x="71" y="170"/>
                  </a:lnTo>
                  <a:lnTo>
                    <a:pt x="68" y="170"/>
                  </a:lnTo>
                  <a:lnTo>
                    <a:pt x="63" y="171"/>
                  </a:lnTo>
                  <a:lnTo>
                    <a:pt x="60" y="171"/>
                  </a:lnTo>
                  <a:lnTo>
                    <a:pt x="57" y="171"/>
                  </a:lnTo>
                  <a:lnTo>
                    <a:pt x="53" y="172"/>
                  </a:lnTo>
                  <a:lnTo>
                    <a:pt x="49" y="173"/>
                  </a:lnTo>
                  <a:lnTo>
                    <a:pt x="45" y="173"/>
                  </a:lnTo>
                  <a:lnTo>
                    <a:pt x="43" y="173"/>
                  </a:lnTo>
                  <a:lnTo>
                    <a:pt x="40" y="173"/>
                  </a:lnTo>
                  <a:lnTo>
                    <a:pt x="37" y="173"/>
                  </a:lnTo>
                  <a:lnTo>
                    <a:pt x="35" y="173"/>
                  </a:lnTo>
                  <a:lnTo>
                    <a:pt x="32" y="174"/>
                  </a:lnTo>
                  <a:lnTo>
                    <a:pt x="29" y="174"/>
                  </a:lnTo>
                  <a:lnTo>
                    <a:pt x="25" y="175"/>
                  </a:lnTo>
                  <a:lnTo>
                    <a:pt x="24" y="175"/>
                  </a:lnTo>
                  <a:lnTo>
                    <a:pt x="21" y="175"/>
                  </a:lnTo>
                  <a:lnTo>
                    <a:pt x="15" y="176"/>
                  </a:lnTo>
                  <a:lnTo>
                    <a:pt x="12" y="176"/>
                  </a:lnTo>
                  <a:lnTo>
                    <a:pt x="11" y="177"/>
                  </a:lnTo>
                  <a:lnTo>
                    <a:pt x="8" y="177"/>
                  </a:lnTo>
                  <a:lnTo>
                    <a:pt x="0" y="160"/>
                  </a:lnTo>
                </a:path>
              </a:pathLst>
            </a:custGeom>
            <a:solidFill>
              <a:srgbClr val="FFFFFF"/>
            </a:solidFill>
            <a:ln w="127000" cap="rnd">
              <a:noFill/>
              <a:round/>
              <a:headEnd/>
              <a:tailEnd/>
            </a:ln>
          </p:spPr>
          <p:txBody>
            <a:bodyPr>
              <a:prstTxWarp prst="textNoShape">
                <a:avLst/>
              </a:prstTxWarp>
            </a:bodyPr>
            <a:lstStyle/>
            <a:p>
              <a:endParaRPr lang="en-US"/>
            </a:p>
          </p:txBody>
        </p:sp>
        <p:sp>
          <p:nvSpPr>
            <p:cNvPr id="25890" name="Freeform 327"/>
            <p:cNvSpPr>
              <a:spLocks/>
            </p:cNvSpPr>
            <p:nvPr/>
          </p:nvSpPr>
          <p:spPr bwMode="auto">
            <a:xfrm>
              <a:off x="5188" y="2966"/>
              <a:ext cx="158" cy="18"/>
            </a:xfrm>
            <a:custGeom>
              <a:avLst/>
              <a:gdLst>
                <a:gd name="T0" fmla="*/ 157 w 158"/>
                <a:gd name="T1" fmla="*/ 1 h 18"/>
                <a:gd name="T2" fmla="*/ 152 w 158"/>
                <a:gd name="T3" fmla="*/ 1 h 18"/>
                <a:gd name="T4" fmla="*/ 144 w 158"/>
                <a:gd name="T5" fmla="*/ 2 h 18"/>
                <a:gd name="T6" fmla="*/ 134 w 158"/>
                <a:gd name="T7" fmla="*/ 1 h 18"/>
                <a:gd name="T8" fmla="*/ 129 w 158"/>
                <a:gd name="T9" fmla="*/ 1 h 18"/>
                <a:gd name="T10" fmla="*/ 121 w 158"/>
                <a:gd name="T11" fmla="*/ 1 h 18"/>
                <a:gd name="T12" fmla="*/ 113 w 158"/>
                <a:gd name="T13" fmla="*/ 2 h 18"/>
                <a:gd name="T14" fmla="*/ 108 w 158"/>
                <a:gd name="T15" fmla="*/ 3 h 18"/>
                <a:gd name="T16" fmla="*/ 106 w 158"/>
                <a:gd name="T17" fmla="*/ 1 h 18"/>
                <a:gd name="T18" fmla="*/ 98 w 158"/>
                <a:gd name="T19" fmla="*/ 1 h 18"/>
                <a:gd name="T20" fmla="*/ 92 w 158"/>
                <a:gd name="T21" fmla="*/ 3 h 18"/>
                <a:gd name="T22" fmla="*/ 85 w 158"/>
                <a:gd name="T23" fmla="*/ 5 h 18"/>
                <a:gd name="T24" fmla="*/ 80 w 158"/>
                <a:gd name="T25" fmla="*/ 5 h 18"/>
                <a:gd name="T26" fmla="*/ 75 w 158"/>
                <a:gd name="T27" fmla="*/ 4 h 18"/>
                <a:gd name="T28" fmla="*/ 76 w 158"/>
                <a:gd name="T29" fmla="*/ 3 h 18"/>
                <a:gd name="T30" fmla="*/ 68 w 158"/>
                <a:gd name="T31" fmla="*/ 4 h 18"/>
                <a:gd name="T32" fmla="*/ 60 w 158"/>
                <a:gd name="T33" fmla="*/ 5 h 18"/>
                <a:gd name="T34" fmla="*/ 51 w 158"/>
                <a:gd name="T35" fmla="*/ 7 h 18"/>
                <a:gd name="T36" fmla="*/ 43 w 158"/>
                <a:gd name="T37" fmla="*/ 9 h 18"/>
                <a:gd name="T38" fmla="*/ 35 w 158"/>
                <a:gd name="T39" fmla="*/ 10 h 18"/>
                <a:gd name="T40" fmla="*/ 29 w 158"/>
                <a:gd name="T41" fmla="*/ 10 h 18"/>
                <a:gd name="T42" fmla="*/ 21 w 158"/>
                <a:gd name="T43" fmla="*/ 11 h 18"/>
                <a:gd name="T44" fmla="*/ 16 w 158"/>
                <a:gd name="T45" fmla="*/ 12 h 18"/>
                <a:gd name="T46" fmla="*/ 11 w 158"/>
                <a:gd name="T47" fmla="*/ 13 h 18"/>
                <a:gd name="T48" fmla="*/ 4 w 158"/>
                <a:gd name="T49" fmla="*/ 16 h 18"/>
                <a:gd name="T50" fmla="*/ 0 w 158"/>
                <a:gd name="T51" fmla="*/ 17 h 18"/>
                <a:gd name="T52" fmla="*/ 4 w 158"/>
                <a:gd name="T53" fmla="*/ 16 h 18"/>
                <a:gd name="T54" fmla="*/ 9 w 158"/>
                <a:gd name="T55" fmla="*/ 16 h 18"/>
                <a:gd name="T56" fmla="*/ 17 w 158"/>
                <a:gd name="T57" fmla="*/ 15 h 18"/>
                <a:gd name="T58" fmla="*/ 24 w 158"/>
                <a:gd name="T59" fmla="*/ 13 h 18"/>
                <a:gd name="T60" fmla="*/ 29 w 158"/>
                <a:gd name="T61" fmla="*/ 12 h 18"/>
                <a:gd name="T62" fmla="*/ 35 w 158"/>
                <a:gd name="T63" fmla="*/ 11 h 18"/>
                <a:gd name="T64" fmla="*/ 40 w 158"/>
                <a:gd name="T65" fmla="*/ 11 h 18"/>
                <a:gd name="T66" fmla="*/ 45 w 158"/>
                <a:gd name="T67" fmla="*/ 10 h 18"/>
                <a:gd name="T68" fmla="*/ 51 w 158"/>
                <a:gd name="T69" fmla="*/ 10 h 18"/>
                <a:gd name="T70" fmla="*/ 56 w 158"/>
                <a:gd name="T71" fmla="*/ 9 h 18"/>
                <a:gd name="T72" fmla="*/ 56 w 158"/>
                <a:gd name="T73" fmla="*/ 7 h 18"/>
                <a:gd name="T74" fmla="*/ 59 w 158"/>
                <a:gd name="T75" fmla="*/ 7 h 18"/>
                <a:gd name="T76" fmla="*/ 61 w 158"/>
                <a:gd name="T77" fmla="*/ 7 h 18"/>
                <a:gd name="T78" fmla="*/ 67 w 158"/>
                <a:gd name="T79" fmla="*/ 7 h 18"/>
                <a:gd name="T80" fmla="*/ 72 w 158"/>
                <a:gd name="T81" fmla="*/ 7 h 18"/>
                <a:gd name="T82" fmla="*/ 77 w 158"/>
                <a:gd name="T83" fmla="*/ 7 h 18"/>
                <a:gd name="T84" fmla="*/ 85 w 158"/>
                <a:gd name="T85" fmla="*/ 7 h 18"/>
                <a:gd name="T86" fmla="*/ 89 w 158"/>
                <a:gd name="T87" fmla="*/ 5 h 18"/>
                <a:gd name="T88" fmla="*/ 94 w 158"/>
                <a:gd name="T89" fmla="*/ 5 h 18"/>
                <a:gd name="T90" fmla="*/ 102 w 158"/>
                <a:gd name="T91" fmla="*/ 4 h 18"/>
                <a:gd name="T92" fmla="*/ 108 w 158"/>
                <a:gd name="T93" fmla="*/ 4 h 18"/>
                <a:gd name="T94" fmla="*/ 116 w 158"/>
                <a:gd name="T95" fmla="*/ 4 h 18"/>
                <a:gd name="T96" fmla="*/ 121 w 158"/>
                <a:gd name="T97" fmla="*/ 3 h 18"/>
                <a:gd name="T98" fmla="*/ 126 w 158"/>
                <a:gd name="T99" fmla="*/ 2 h 18"/>
                <a:gd name="T100" fmla="*/ 136 w 158"/>
                <a:gd name="T101" fmla="*/ 3 h 18"/>
                <a:gd name="T102" fmla="*/ 141 w 158"/>
                <a:gd name="T103" fmla="*/ 2 h 18"/>
                <a:gd name="T104" fmla="*/ 149 w 158"/>
                <a:gd name="T105" fmla="*/ 1 h 18"/>
                <a:gd name="T106" fmla="*/ 154 w 158"/>
                <a:gd name="T107" fmla="*/ 2 h 1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8"/>
                <a:gd name="T163" fmla="*/ 0 h 18"/>
                <a:gd name="T164" fmla="*/ 158 w 158"/>
                <a:gd name="T165" fmla="*/ 18 h 1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8" h="18">
                  <a:moveTo>
                    <a:pt x="157" y="1"/>
                  </a:moveTo>
                  <a:lnTo>
                    <a:pt x="157" y="1"/>
                  </a:lnTo>
                  <a:lnTo>
                    <a:pt x="154" y="2"/>
                  </a:lnTo>
                  <a:lnTo>
                    <a:pt x="152" y="1"/>
                  </a:lnTo>
                  <a:lnTo>
                    <a:pt x="149" y="1"/>
                  </a:lnTo>
                  <a:lnTo>
                    <a:pt x="144" y="2"/>
                  </a:lnTo>
                  <a:lnTo>
                    <a:pt x="140" y="1"/>
                  </a:lnTo>
                  <a:lnTo>
                    <a:pt x="134" y="1"/>
                  </a:lnTo>
                  <a:lnTo>
                    <a:pt x="132" y="0"/>
                  </a:lnTo>
                  <a:lnTo>
                    <a:pt x="129" y="1"/>
                  </a:lnTo>
                  <a:lnTo>
                    <a:pt x="126" y="1"/>
                  </a:lnTo>
                  <a:lnTo>
                    <a:pt x="121" y="1"/>
                  </a:lnTo>
                  <a:lnTo>
                    <a:pt x="118" y="1"/>
                  </a:lnTo>
                  <a:lnTo>
                    <a:pt x="113" y="2"/>
                  </a:lnTo>
                  <a:lnTo>
                    <a:pt x="110" y="2"/>
                  </a:lnTo>
                  <a:lnTo>
                    <a:pt x="108" y="3"/>
                  </a:lnTo>
                  <a:lnTo>
                    <a:pt x="109" y="0"/>
                  </a:lnTo>
                  <a:lnTo>
                    <a:pt x="106" y="1"/>
                  </a:lnTo>
                  <a:lnTo>
                    <a:pt x="104" y="1"/>
                  </a:lnTo>
                  <a:lnTo>
                    <a:pt x="98" y="1"/>
                  </a:lnTo>
                  <a:lnTo>
                    <a:pt x="97" y="2"/>
                  </a:lnTo>
                  <a:lnTo>
                    <a:pt x="92" y="3"/>
                  </a:lnTo>
                  <a:lnTo>
                    <a:pt x="89" y="3"/>
                  </a:lnTo>
                  <a:lnTo>
                    <a:pt x="85" y="5"/>
                  </a:lnTo>
                  <a:lnTo>
                    <a:pt x="82" y="5"/>
                  </a:lnTo>
                  <a:lnTo>
                    <a:pt x="80" y="5"/>
                  </a:lnTo>
                  <a:lnTo>
                    <a:pt x="77" y="6"/>
                  </a:lnTo>
                  <a:lnTo>
                    <a:pt x="75" y="4"/>
                  </a:lnTo>
                  <a:lnTo>
                    <a:pt x="73" y="4"/>
                  </a:lnTo>
                  <a:lnTo>
                    <a:pt x="76" y="3"/>
                  </a:lnTo>
                  <a:lnTo>
                    <a:pt x="73" y="3"/>
                  </a:lnTo>
                  <a:lnTo>
                    <a:pt x="68" y="4"/>
                  </a:lnTo>
                  <a:lnTo>
                    <a:pt x="65" y="4"/>
                  </a:lnTo>
                  <a:lnTo>
                    <a:pt x="60" y="5"/>
                  </a:lnTo>
                  <a:lnTo>
                    <a:pt x="55" y="5"/>
                  </a:lnTo>
                  <a:lnTo>
                    <a:pt x="51" y="7"/>
                  </a:lnTo>
                  <a:lnTo>
                    <a:pt x="48" y="9"/>
                  </a:lnTo>
                  <a:lnTo>
                    <a:pt x="43" y="9"/>
                  </a:lnTo>
                  <a:lnTo>
                    <a:pt x="40" y="10"/>
                  </a:lnTo>
                  <a:lnTo>
                    <a:pt x="35" y="10"/>
                  </a:lnTo>
                  <a:lnTo>
                    <a:pt x="32" y="10"/>
                  </a:lnTo>
                  <a:lnTo>
                    <a:pt x="29" y="10"/>
                  </a:lnTo>
                  <a:lnTo>
                    <a:pt x="27" y="10"/>
                  </a:lnTo>
                  <a:lnTo>
                    <a:pt x="21" y="11"/>
                  </a:lnTo>
                  <a:lnTo>
                    <a:pt x="19" y="11"/>
                  </a:lnTo>
                  <a:lnTo>
                    <a:pt x="16" y="12"/>
                  </a:lnTo>
                  <a:lnTo>
                    <a:pt x="13" y="12"/>
                  </a:lnTo>
                  <a:lnTo>
                    <a:pt x="11" y="13"/>
                  </a:lnTo>
                  <a:lnTo>
                    <a:pt x="5" y="14"/>
                  </a:lnTo>
                  <a:lnTo>
                    <a:pt x="4" y="16"/>
                  </a:lnTo>
                  <a:lnTo>
                    <a:pt x="3" y="17"/>
                  </a:lnTo>
                  <a:lnTo>
                    <a:pt x="0" y="17"/>
                  </a:lnTo>
                  <a:lnTo>
                    <a:pt x="3" y="17"/>
                  </a:lnTo>
                  <a:lnTo>
                    <a:pt x="4" y="16"/>
                  </a:lnTo>
                  <a:lnTo>
                    <a:pt x="7" y="16"/>
                  </a:lnTo>
                  <a:lnTo>
                    <a:pt x="9" y="16"/>
                  </a:lnTo>
                  <a:lnTo>
                    <a:pt x="12" y="15"/>
                  </a:lnTo>
                  <a:lnTo>
                    <a:pt x="17" y="15"/>
                  </a:lnTo>
                  <a:lnTo>
                    <a:pt x="21" y="13"/>
                  </a:lnTo>
                  <a:lnTo>
                    <a:pt x="24" y="13"/>
                  </a:lnTo>
                  <a:lnTo>
                    <a:pt x="27" y="12"/>
                  </a:lnTo>
                  <a:lnTo>
                    <a:pt x="29" y="12"/>
                  </a:lnTo>
                  <a:lnTo>
                    <a:pt x="32" y="12"/>
                  </a:lnTo>
                  <a:lnTo>
                    <a:pt x="35" y="11"/>
                  </a:lnTo>
                  <a:lnTo>
                    <a:pt x="37" y="11"/>
                  </a:lnTo>
                  <a:lnTo>
                    <a:pt x="40" y="11"/>
                  </a:lnTo>
                  <a:lnTo>
                    <a:pt x="43" y="10"/>
                  </a:lnTo>
                  <a:lnTo>
                    <a:pt x="45" y="10"/>
                  </a:lnTo>
                  <a:lnTo>
                    <a:pt x="48" y="10"/>
                  </a:lnTo>
                  <a:lnTo>
                    <a:pt x="51" y="10"/>
                  </a:lnTo>
                  <a:lnTo>
                    <a:pt x="53" y="10"/>
                  </a:lnTo>
                  <a:lnTo>
                    <a:pt x="56" y="9"/>
                  </a:lnTo>
                  <a:lnTo>
                    <a:pt x="56" y="8"/>
                  </a:lnTo>
                  <a:lnTo>
                    <a:pt x="56" y="7"/>
                  </a:lnTo>
                  <a:lnTo>
                    <a:pt x="59" y="7"/>
                  </a:lnTo>
                  <a:lnTo>
                    <a:pt x="61" y="7"/>
                  </a:lnTo>
                  <a:lnTo>
                    <a:pt x="64" y="7"/>
                  </a:lnTo>
                  <a:lnTo>
                    <a:pt x="67" y="7"/>
                  </a:lnTo>
                  <a:lnTo>
                    <a:pt x="69" y="7"/>
                  </a:lnTo>
                  <a:lnTo>
                    <a:pt x="72" y="7"/>
                  </a:lnTo>
                  <a:lnTo>
                    <a:pt x="75" y="7"/>
                  </a:lnTo>
                  <a:lnTo>
                    <a:pt x="77" y="7"/>
                  </a:lnTo>
                  <a:lnTo>
                    <a:pt x="82" y="7"/>
                  </a:lnTo>
                  <a:lnTo>
                    <a:pt x="85" y="7"/>
                  </a:lnTo>
                  <a:lnTo>
                    <a:pt x="88" y="6"/>
                  </a:lnTo>
                  <a:lnTo>
                    <a:pt x="89" y="5"/>
                  </a:lnTo>
                  <a:lnTo>
                    <a:pt x="92" y="5"/>
                  </a:lnTo>
                  <a:lnTo>
                    <a:pt x="94" y="5"/>
                  </a:lnTo>
                  <a:lnTo>
                    <a:pt x="97" y="5"/>
                  </a:lnTo>
                  <a:lnTo>
                    <a:pt x="102" y="4"/>
                  </a:lnTo>
                  <a:lnTo>
                    <a:pt x="105" y="4"/>
                  </a:lnTo>
                  <a:lnTo>
                    <a:pt x="108" y="4"/>
                  </a:lnTo>
                  <a:lnTo>
                    <a:pt x="110" y="4"/>
                  </a:lnTo>
                  <a:lnTo>
                    <a:pt x="116" y="4"/>
                  </a:lnTo>
                  <a:lnTo>
                    <a:pt x="118" y="3"/>
                  </a:lnTo>
                  <a:lnTo>
                    <a:pt x="121" y="3"/>
                  </a:lnTo>
                  <a:lnTo>
                    <a:pt x="124" y="2"/>
                  </a:lnTo>
                  <a:lnTo>
                    <a:pt x="126" y="2"/>
                  </a:lnTo>
                  <a:lnTo>
                    <a:pt x="133" y="3"/>
                  </a:lnTo>
                  <a:lnTo>
                    <a:pt x="136" y="3"/>
                  </a:lnTo>
                  <a:lnTo>
                    <a:pt x="138" y="3"/>
                  </a:lnTo>
                  <a:lnTo>
                    <a:pt x="141" y="2"/>
                  </a:lnTo>
                  <a:lnTo>
                    <a:pt x="146" y="2"/>
                  </a:lnTo>
                  <a:lnTo>
                    <a:pt x="149" y="1"/>
                  </a:lnTo>
                  <a:lnTo>
                    <a:pt x="152" y="2"/>
                  </a:lnTo>
                  <a:lnTo>
                    <a:pt x="154" y="2"/>
                  </a:lnTo>
                  <a:lnTo>
                    <a:pt x="157" y="1"/>
                  </a:lnTo>
                </a:path>
              </a:pathLst>
            </a:custGeom>
            <a:solidFill>
              <a:srgbClr val="34B3B3"/>
            </a:solidFill>
            <a:ln w="127000" cap="rnd">
              <a:noFill/>
              <a:round/>
              <a:headEnd/>
              <a:tailEnd/>
            </a:ln>
          </p:spPr>
          <p:txBody>
            <a:bodyPr>
              <a:prstTxWarp prst="textNoShape">
                <a:avLst/>
              </a:prstTxWarp>
            </a:bodyPr>
            <a:lstStyle/>
            <a:p>
              <a:endParaRPr lang="en-US"/>
            </a:p>
          </p:txBody>
        </p:sp>
        <p:sp>
          <p:nvSpPr>
            <p:cNvPr id="25891" name="Freeform 328"/>
            <p:cNvSpPr>
              <a:spLocks/>
            </p:cNvSpPr>
            <p:nvPr/>
          </p:nvSpPr>
          <p:spPr bwMode="auto">
            <a:xfrm>
              <a:off x="5384" y="2947"/>
              <a:ext cx="14" cy="16"/>
            </a:xfrm>
            <a:custGeom>
              <a:avLst/>
              <a:gdLst>
                <a:gd name="T0" fmla="*/ 0 w 14"/>
                <a:gd name="T1" fmla="*/ 15 h 16"/>
                <a:gd name="T2" fmla="*/ 0 w 14"/>
                <a:gd name="T3" fmla="*/ 15 h 16"/>
                <a:gd name="T4" fmla="*/ 0 w 14"/>
                <a:gd name="T5" fmla="*/ 14 h 16"/>
                <a:gd name="T6" fmla="*/ 4 w 14"/>
                <a:gd name="T7" fmla="*/ 12 h 16"/>
                <a:gd name="T8" fmla="*/ 5 w 14"/>
                <a:gd name="T9" fmla="*/ 12 h 16"/>
                <a:gd name="T10" fmla="*/ 8 w 14"/>
                <a:gd name="T11" fmla="*/ 11 h 16"/>
                <a:gd name="T12" fmla="*/ 8 w 14"/>
                <a:gd name="T13" fmla="*/ 11 h 16"/>
                <a:gd name="T14" fmla="*/ 7 w 14"/>
                <a:gd name="T15" fmla="*/ 9 h 16"/>
                <a:gd name="T16" fmla="*/ 4 w 14"/>
                <a:gd name="T17" fmla="*/ 8 h 16"/>
                <a:gd name="T18" fmla="*/ 7 w 14"/>
                <a:gd name="T19" fmla="*/ 7 h 16"/>
                <a:gd name="T20" fmla="*/ 7 w 14"/>
                <a:gd name="T21" fmla="*/ 5 h 16"/>
                <a:gd name="T22" fmla="*/ 8 w 14"/>
                <a:gd name="T23" fmla="*/ 5 h 16"/>
                <a:gd name="T24" fmla="*/ 8 w 14"/>
                <a:gd name="T25" fmla="*/ 3 h 16"/>
                <a:gd name="T26" fmla="*/ 10 w 14"/>
                <a:gd name="T27" fmla="*/ 2 h 16"/>
                <a:gd name="T28" fmla="*/ 10 w 14"/>
                <a:gd name="T29" fmla="*/ 1 h 16"/>
                <a:gd name="T30" fmla="*/ 9 w 14"/>
                <a:gd name="T31" fmla="*/ 0 h 16"/>
                <a:gd name="T32" fmla="*/ 10 w 14"/>
                <a:gd name="T33" fmla="*/ 1 h 16"/>
                <a:gd name="T34" fmla="*/ 10 w 14"/>
                <a:gd name="T35" fmla="*/ 2 h 16"/>
                <a:gd name="T36" fmla="*/ 12 w 14"/>
                <a:gd name="T37" fmla="*/ 4 h 16"/>
                <a:gd name="T38" fmla="*/ 12 w 14"/>
                <a:gd name="T39" fmla="*/ 5 h 16"/>
                <a:gd name="T40" fmla="*/ 13 w 14"/>
                <a:gd name="T41" fmla="*/ 6 h 16"/>
                <a:gd name="T42" fmla="*/ 13 w 14"/>
                <a:gd name="T43" fmla="*/ 7 h 16"/>
                <a:gd name="T44" fmla="*/ 12 w 14"/>
                <a:gd name="T45" fmla="*/ 7 h 16"/>
                <a:gd name="T46" fmla="*/ 12 w 14"/>
                <a:gd name="T47" fmla="*/ 8 h 16"/>
                <a:gd name="T48" fmla="*/ 9 w 14"/>
                <a:gd name="T49" fmla="*/ 9 h 16"/>
                <a:gd name="T50" fmla="*/ 10 w 14"/>
                <a:gd name="T51" fmla="*/ 11 h 16"/>
                <a:gd name="T52" fmla="*/ 10 w 14"/>
                <a:gd name="T53" fmla="*/ 11 h 16"/>
                <a:gd name="T54" fmla="*/ 9 w 14"/>
                <a:gd name="T55" fmla="*/ 11 h 16"/>
                <a:gd name="T56" fmla="*/ 9 w 14"/>
                <a:gd name="T57" fmla="*/ 12 h 16"/>
                <a:gd name="T58" fmla="*/ 8 w 14"/>
                <a:gd name="T59" fmla="*/ 13 h 16"/>
                <a:gd name="T60" fmla="*/ 5 w 14"/>
                <a:gd name="T61" fmla="*/ 13 h 16"/>
                <a:gd name="T62" fmla="*/ 4 w 14"/>
                <a:gd name="T63" fmla="*/ 13 h 16"/>
                <a:gd name="T64" fmla="*/ 1 w 14"/>
                <a:gd name="T65" fmla="*/ 15 h 16"/>
                <a:gd name="T66" fmla="*/ 0 w 14"/>
                <a:gd name="T67" fmla="*/ 15 h 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
                <a:gd name="T103" fmla="*/ 0 h 16"/>
                <a:gd name="T104" fmla="*/ 14 w 14"/>
                <a:gd name="T105" fmla="*/ 16 h 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 h="16">
                  <a:moveTo>
                    <a:pt x="0" y="15"/>
                  </a:moveTo>
                  <a:lnTo>
                    <a:pt x="0" y="15"/>
                  </a:lnTo>
                  <a:lnTo>
                    <a:pt x="0" y="14"/>
                  </a:lnTo>
                  <a:lnTo>
                    <a:pt x="4" y="12"/>
                  </a:lnTo>
                  <a:lnTo>
                    <a:pt x="5" y="12"/>
                  </a:lnTo>
                  <a:lnTo>
                    <a:pt x="8" y="11"/>
                  </a:lnTo>
                  <a:lnTo>
                    <a:pt x="7" y="9"/>
                  </a:lnTo>
                  <a:lnTo>
                    <a:pt x="4" y="8"/>
                  </a:lnTo>
                  <a:lnTo>
                    <a:pt x="7" y="7"/>
                  </a:lnTo>
                  <a:lnTo>
                    <a:pt x="7" y="5"/>
                  </a:lnTo>
                  <a:lnTo>
                    <a:pt x="8" y="5"/>
                  </a:lnTo>
                  <a:lnTo>
                    <a:pt x="8" y="3"/>
                  </a:lnTo>
                  <a:lnTo>
                    <a:pt x="10" y="2"/>
                  </a:lnTo>
                  <a:lnTo>
                    <a:pt x="10" y="1"/>
                  </a:lnTo>
                  <a:lnTo>
                    <a:pt x="9" y="0"/>
                  </a:lnTo>
                  <a:lnTo>
                    <a:pt x="10" y="1"/>
                  </a:lnTo>
                  <a:lnTo>
                    <a:pt x="10" y="2"/>
                  </a:lnTo>
                  <a:lnTo>
                    <a:pt x="12" y="4"/>
                  </a:lnTo>
                  <a:lnTo>
                    <a:pt x="12" y="5"/>
                  </a:lnTo>
                  <a:lnTo>
                    <a:pt x="13" y="6"/>
                  </a:lnTo>
                  <a:lnTo>
                    <a:pt x="13" y="7"/>
                  </a:lnTo>
                  <a:lnTo>
                    <a:pt x="12" y="7"/>
                  </a:lnTo>
                  <a:lnTo>
                    <a:pt x="12" y="8"/>
                  </a:lnTo>
                  <a:lnTo>
                    <a:pt x="9" y="9"/>
                  </a:lnTo>
                  <a:lnTo>
                    <a:pt x="10" y="11"/>
                  </a:lnTo>
                  <a:lnTo>
                    <a:pt x="9" y="11"/>
                  </a:lnTo>
                  <a:lnTo>
                    <a:pt x="9" y="12"/>
                  </a:lnTo>
                  <a:lnTo>
                    <a:pt x="8" y="13"/>
                  </a:lnTo>
                  <a:lnTo>
                    <a:pt x="5" y="13"/>
                  </a:lnTo>
                  <a:lnTo>
                    <a:pt x="4" y="13"/>
                  </a:lnTo>
                  <a:lnTo>
                    <a:pt x="1" y="15"/>
                  </a:lnTo>
                  <a:lnTo>
                    <a:pt x="0" y="15"/>
                  </a:lnTo>
                </a:path>
              </a:pathLst>
            </a:custGeom>
            <a:solidFill>
              <a:srgbClr val="34B3B3"/>
            </a:solidFill>
            <a:ln w="127000" cap="rnd">
              <a:noFill/>
              <a:round/>
              <a:headEnd/>
              <a:tailEnd/>
            </a:ln>
          </p:spPr>
          <p:txBody>
            <a:bodyPr>
              <a:prstTxWarp prst="textNoShape">
                <a:avLst/>
              </a:prstTxWarp>
            </a:bodyPr>
            <a:lstStyle/>
            <a:p>
              <a:endParaRPr lang="en-US"/>
            </a:p>
          </p:txBody>
        </p:sp>
        <p:sp>
          <p:nvSpPr>
            <p:cNvPr id="25892" name="Freeform 329"/>
            <p:cNvSpPr>
              <a:spLocks/>
            </p:cNvSpPr>
            <p:nvPr/>
          </p:nvSpPr>
          <p:spPr bwMode="auto">
            <a:xfrm>
              <a:off x="5369" y="2918"/>
              <a:ext cx="4" cy="21"/>
            </a:xfrm>
            <a:custGeom>
              <a:avLst/>
              <a:gdLst>
                <a:gd name="T0" fmla="*/ 3 w 4"/>
                <a:gd name="T1" fmla="*/ 0 h 21"/>
                <a:gd name="T2" fmla="*/ 2 w 4"/>
                <a:gd name="T3" fmla="*/ 0 h 21"/>
                <a:gd name="T4" fmla="*/ 0 w 4"/>
                <a:gd name="T5" fmla="*/ 20 h 21"/>
                <a:gd name="T6" fmla="*/ 2 w 4"/>
                <a:gd name="T7" fmla="*/ 20 h 21"/>
                <a:gd name="T8" fmla="*/ 3 w 4"/>
                <a:gd name="T9" fmla="*/ 0 h 21"/>
                <a:gd name="T10" fmla="*/ 0 60000 65536"/>
                <a:gd name="T11" fmla="*/ 0 60000 65536"/>
                <a:gd name="T12" fmla="*/ 0 60000 65536"/>
                <a:gd name="T13" fmla="*/ 0 60000 65536"/>
                <a:gd name="T14" fmla="*/ 0 60000 65536"/>
                <a:gd name="T15" fmla="*/ 0 w 4"/>
                <a:gd name="T16" fmla="*/ 0 h 21"/>
                <a:gd name="T17" fmla="*/ 4 w 4"/>
                <a:gd name="T18" fmla="*/ 21 h 21"/>
              </a:gdLst>
              <a:ahLst/>
              <a:cxnLst>
                <a:cxn ang="T10">
                  <a:pos x="T0" y="T1"/>
                </a:cxn>
                <a:cxn ang="T11">
                  <a:pos x="T2" y="T3"/>
                </a:cxn>
                <a:cxn ang="T12">
                  <a:pos x="T4" y="T5"/>
                </a:cxn>
                <a:cxn ang="T13">
                  <a:pos x="T6" y="T7"/>
                </a:cxn>
                <a:cxn ang="T14">
                  <a:pos x="T8" y="T9"/>
                </a:cxn>
              </a:cxnLst>
              <a:rect l="T15" t="T16" r="T17" b="T18"/>
              <a:pathLst>
                <a:path w="4" h="21">
                  <a:moveTo>
                    <a:pt x="3" y="0"/>
                  </a:moveTo>
                  <a:lnTo>
                    <a:pt x="2" y="0"/>
                  </a:lnTo>
                  <a:lnTo>
                    <a:pt x="0" y="20"/>
                  </a:lnTo>
                  <a:lnTo>
                    <a:pt x="2" y="20"/>
                  </a:lnTo>
                  <a:lnTo>
                    <a:pt x="3" y="0"/>
                  </a:lnTo>
                </a:path>
              </a:pathLst>
            </a:custGeom>
            <a:solidFill>
              <a:srgbClr val="2F8080"/>
            </a:solidFill>
            <a:ln w="127000" cap="rnd">
              <a:noFill/>
              <a:round/>
              <a:headEnd/>
              <a:tailEnd/>
            </a:ln>
          </p:spPr>
          <p:txBody>
            <a:bodyPr>
              <a:prstTxWarp prst="textNoShape">
                <a:avLst/>
              </a:prstTxWarp>
            </a:bodyPr>
            <a:lstStyle/>
            <a:p>
              <a:endParaRPr lang="en-US"/>
            </a:p>
          </p:txBody>
        </p:sp>
        <p:sp>
          <p:nvSpPr>
            <p:cNvPr id="25893" name="Freeform 330"/>
            <p:cNvSpPr>
              <a:spLocks/>
            </p:cNvSpPr>
            <p:nvPr/>
          </p:nvSpPr>
          <p:spPr bwMode="auto">
            <a:xfrm>
              <a:off x="5365" y="2943"/>
              <a:ext cx="3" cy="21"/>
            </a:xfrm>
            <a:custGeom>
              <a:avLst/>
              <a:gdLst>
                <a:gd name="T0" fmla="*/ 0 w 3"/>
                <a:gd name="T1" fmla="*/ 0 h 21"/>
                <a:gd name="T2" fmla="*/ 2 w 3"/>
                <a:gd name="T3" fmla="*/ 20 h 21"/>
                <a:gd name="T4" fmla="*/ 0 w 3"/>
                <a:gd name="T5" fmla="*/ 0 h 21"/>
                <a:gd name="T6" fmla="*/ 0 60000 65536"/>
                <a:gd name="T7" fmla="*/ 0 60000 65536"/>
                <a:gd name="T8" fmla="*/ 0 60000 65536"/>
                <a:gd name="T9" fmla="*/ 0 w 3"/>
                <a:gd name="T10" fmla="*/ 0 h 21"/>
                <a:gd name="T11" fmla="*/ 3 w 3"/>
                <a:gd name="T12" fmla="*/ 21 h 21"/>
              </a:gdLst>
              <a:ahLst/>
              <a:cxnLst>
                <a:cxn ang="T6">
                  <a:pos x="T0" y="T1"/>
                </a:cxn>
                <a:cxn ang="T7">
                  <a:pos x="T2" y="T3"/>
                </a:cxn>
                <a:cxn ang="T8">
                  <a:pos x="T4" y="T5"/>
                </a:cxn>
              </a:cxnLst>
              <a:rect l="T9" t="T10" r="T11" b="T12"/>
              <a:pathLst>
                <a:path w="3" h="21">
                  <a:moveTo>
                    <a:pt x="0" y="0"/>
                  </a:moveTo>
                  <a:lnTo>
                    <a:pt x="2" y="20"/>
                  </a:lnTo>
                  <a:lnTo>
                    <a:pt x="0" y="0"/>
                  </a:lnTo>
                </a:path>
              </a:pathLst>
            </a:custGeom>
            <a:solidFill>
              <a:srgbClr val="EB679A"/>
            </a:solidFill>
            <a:ln w="127000" cap="rnd">
              <a:noFill/>
              <a:round/>
              <a:headEnd/>
              <a:tailEnd/>
            </a:ln>
          </p:spPr>
          <p:txBody>
            <a:bodyPr>
              <a:prstTxWarp prst="textNoShape">
                <a:avLst/>
              </a:prstTxWarp>
            </a:bodyPr>
            <a:lstStyle/>
            <a:p>
              <a:endParaRPr lang="en-US"/>
            </a:p>
          </p:txBody>
        </p:sp>
        <p:sp>
          <p:nvSpPr>
            <p:cNvPr id="25894" name="Freeform 331"/>
            <p:cNvSpPr>
              <a:spLocks/>
            </p:cNvSpPr>
            <p:nvPr/>
          </p:nvSpPr>
          <p:spPr bwMode="auto">
            <a:xfrm>
              <a:off x="4393" y="2622"/>
              <a:ext cx="673" cy="78"/>
            </a:xfrm>
            <a:custGeom>
              <a:avLst/>
              <a:gdLst>
                <a:gd name="T0" fmla="*/ 667 w 673"/>
                <a:gd name="T1" fmla="*/ 14 h 78"/>
                <a:gd name="T2" fmla="*/ 656 w 673"/>
                <a:gd name="T3" fmla="*/ 17 h 78"/>
                <a:gd name="T4" fmla="*/ 637 w 673"/>
                <a:gd name="T5" fmla="*/ 20 h 78"/>
                <a:gd name="T6" fmla="*/ 611 w 673"/>
                <a:gd name="T7" fmla="*/ 24 h 78"/>
                <a:gd name="T8" fmla="*/ 584 w 673"/>
                <a:gd name="T9" fmla="*/ 29 h 78"/>
                <a:gd name="T10" fmla="*/ 552 w 673"/>
                <a:gd name="T11" fmla="*/ 35 h 78"/>
                <a:gd name="T12" fmla="*/ 519 w 673"/>
                <a:gd name="T13" fmla="*/ 39 h 78"/>
                <a:gd name="T14" fmla="*/ 485 w 673"/>
                <a:gd name="T15" fmla="*/ 45 h 78"/>
                <a:gd name="T16" fmla="*/ 452 w 673"/>
                <a:gd name="T17" fmla="*/ 48 h 78"/>
                <a:gd name="T18" fmla="*/ 421 w 673"/>
                <a:gd name="T19" fmla="*/ 49 h 78"/>
                <a:gd name="T20" fmla="*/ 395 w 673"/>
                <a:gd name="T21" fmla="*/ 51 h 78"/>
                <a:gd name="T22" fmla="*/ 368 w 673"/>
                <a:gd name="T23" fmla="*/ 50 h 78"/>
                <a:gd name="T24" fmla="*/ 344 w 673"/>
                <a:gd name="T25" fmla="*/ 50 h 78"/>
                <a:gd name="T26" fmla="*/ 321 w 673"/>
                <a:gd name="T27" fmla="*/ 51 h 78"/>
                <a:gd name="T28" fmla="*/ 297 w 673"/>
                <a:gd name="T29" fmla="*/ 54 h 78"/>
                <a:gd name="T30" fmla="*/ 276 w 673"/>
                <a:gd name="T31" fmla="*/ 57 h 78"/>
                <a:gd name="T32" fmla="*/ 247 w 673"/>
                <a:gd name="T33" fmla="*/ 60 h 78"/>
                <a:gd name="T34" fmla="*/ 209 w 673"/>
                <a:gd name="T35" fmla="*/ 63 h 78"/>
                <a:gd name="T36" fmla="*/ 168 w 673"/>
                <a:gd name="T37" fmla="*/ 67 h 78"/>
                <a:gd name="T38" fmla="*/ 119 w 673"/>
                <a:gd name="T39" fmla="*/ 70 h 78"/>
                <a:gd name="T40" fmla="*/ 79 w 673"/>
                <a:gd name="T41" fmla="*/ 71 h 78"/>
                <a:gd name="T42" fmla="*/ 39 w 673"/>
                <a:gd name="T43" fmla="*/ 73 h 78"/>
                <a:gd name="T44" fmla="*/ 13 w 673"/>
                <a:gd name="T45" fmla="*/ 75 h 78"/>
                <a:gd name="T46" fmla="*/ 3 w 673"/>
                <a:gd name="T47" fmla="*/ 77 h 78"/>
                <a:gd name="T48" fmla="*/ 21 w 673"/>
                <a:gd name="T49" fmla="*/ 74 h 78"/>
                <a:gd name="T50" fmla="*/ 55 w 673"/>
                <a:gd name="T51" fmla="*/ 69 h 78"/>
                <a:gd name="T52" fmla="*/ 91 w 673"/>
                <a:gd name="T53" fmla="*/ 63 h 78"/>
                <a:gd name="T54" fmla="*/ 135 w 673"/>
                <a:gd name="T55" fmla="*/ 55 h 78"/>
                <a:gd name="T56" fmla="*/ 176 w 673"/>
                <a:gd name="T57" fmla="*/ 48 h 78"/>
                <a:gd name="T58" fmla="*/ 219 w 673"/>
                <a:gd name="T59" fmla="*/ 38 h 78"/>
                <a:gd name="T60" fmla="*/ 252 w 673"/>
                <a:gd name="T61" fmla="*/ 29 h 78"/>
                <a:gd name="T62" fmla="*/ 280 w 673"/>
                <a:gd name="T63" fmla="*/ 20 h 78"/>
                <a:gd name="T64" fmla="*/ 301 w 673"/>
                <a:gd name="T65" fmla="*/ 16 h 78"/>
                <a:gd name="T66" fmla="*/ 321 w 673"/>
                <a:gd name="T67" fmla="*/ 13 h 78"/>
                <a:gd name="T68" fmla="*/ 332 w 673"/>
                <a:gd name="T69" fmla="*/ 11 h 78"/>
                <a:gd name="T70" fmla="*/ 345 w 673"/>
                <a:gd name="T71" fmla="*/ 13 h 78"/>
                <a:gd name="T72" fmla="*/ 357 w 673"/>
                <a:gd name="T73" fmla="*/ 13 h 78"/>
                <a:gd name="T74" fmla="*/ 372 w 673"/>
                <a:gd name="T75" fmla="*/ 17 h 78"/>
                <a:gd name="T76" fmla="*/ 391 w 673"/>
                <a:gd name="T77" fmla="*/ 19 h 78"/>
                <a:gd name="T78" fmla="*/ 413 w 673"/>
                <a:gd name="T79" fmla="*/ 23 h 78"/>
                <a:gd name="T80" fmla="*/ 436 w 673"/>
                <a:gd name="T81" fmla="*/ 23 h 78"/>
                <a:gd name="T82" fmla="*/ 459 w 673"/>
                <a:gd name="T83" fmla="*/ 21 h 78"/>
                <a:gd name="T84" fmla="*/ 483 w 673"/>
                <a:gd name="T85" fmla="*/ 19 h 78"/>
                <a:gd name="T86" fmla="*/ 504 w 673"/>
                <a:gd name="T87" fmla="*/ 17 h 78"/>
                <a:gd name="T88" fmla="*/ 527 w 673"/>
                <a:gd name="T89" fmla="*/ 13 h 78"/>
                <a:gd name="T90" fmla="*/ 547 w 673"/>
                <a:gd name="T91" fmla="*/ 8 h 78"/>
                <a:gd name="T92" fmla="*/ 563 w 673"/>
                <a:gd name="T93" fmla="*/ 5 h 78"/>
                <a:gd name="T94" fmla="*/ 589 w 673"/>
                <a:gd name="T95" fmla="*/ 1 h 78"/>
                <a:gd name="T96" fmla="*/ 624 w 673"/>
                <a:gd name="T97" fmla="*/ 4 h 78"/>
                <a:gd name="T98" fmla="*/ 653 w 673"/>
                <a:gd name="T99" fmla="*/ 9 h 78"/>
                <a:gd name="T100" fmla="*/ 672 w 673"/>
                <a:gd name="T101" fmla="*/ 14 h 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73"/>
                <a:gd name="T154" fmla="*/ 0 h 78"/>
                <a:gd name="T155" fmla="*/ 673 w 673"/>
                <a:gd name="T156" fmla="*/ 78 h 7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73" h="78">
                  <a:moveTo>
                    <a:pt x="672" y="14"/>
                  </a:moveTo>
                  <a:lnTo>
                    <a:pt x="672" y="14"/>
                  </a:lnTo>
                  <a:lnTo>
                    <a:pt x="671" y="14"/>
                  </a:lnTo>
                  <a:lnTo>
                    <a:pt x="667" y="14"/>
                  </a:lnTo>
                  <a:lnTo>
                    <a:pt x="664" y="14"/>
                  </a:lnTo>
                  <a:lnTo>
                    <a:pt x="661" y="16"/>
                  </a:lnTo>
                  <a:lnTo>
                    <a:pt x="659" y="17"/>
                  </a:lnTo>
                  <a:lnTo>
                    <a:pt x="656" y="17"/>
                  </a:lnTo>
                  <a:lnTo>
                    <a:pt x="651" y="17"/>
                  </a:lnTo>
                  <a:lnTo>
                    <a:pt x="645" y="20"/>
                  </a:lnTo>
                  <a:lnTo>
                    <a:pt x="641" y="20"/>
                  </a:lnTo>
                  <a:lnTo>
                    <a:pt x="637" y="20"/>
                  </a:lnTo>
                  <a:lnTo>
                    <a:pt x="629" y="22"/>
                  </a:lnTo>
                  <a:lnTo>
                    <a:pt x="624" y="22"/>
                  </a:lnTo>
                  <a:lnTo>
                    <a:pt x="617" y="23"/>
                  </a:lnTo>
                  <a:lnTo>
                    <a:pt x="611" y="24"/>
                  </a:lnTo>
                  <a:lnTo>
                    <a:pt x="604" y="25"/>
                  </a:lnTo>
                  <a:lnTo>
                    <a:pt x="597" y="27"/>
                  </a:lnTo>
                  <a:lnTo>
                    <a:pt x="592" y="28"/>
                  </a:lnTo>
                  <a:lnTo>
                    <a:pt x="584" y="29"/>
                  </a:lnTo>
                  <a:lnTo>
                    <a:pt x="577" y="32"/>
                  </a:lnTo>
                  <a:lnTo>
                    <a:pt x="568" y="32"/>
                  </a:lnTo>
                  <a:lnTo>
                    <a:pt x="560" y="35"/>
                  </a:lnTo>
                  <a:lnTo>
                    <a:pt x="552" y="35"/>
                  </a:lnTo>
                  <a:lnTo>
                    <a:pt x="544" y="36"/>
                  </a:lnTo>
                  <a:lnTo>
                    <a:pt x="536" y="38"/>
                  </a:lnTo>
                  <a:lnTo>
                    <a:pt x="527" y="39"/>
                  </a:lnTo>
                  <a:lnTo>
                    <a:pt x="519" y="39"/>
                  </a:lnTo>
                  <a:lnTo>
                    <a:pt x="509" y="41"/>
                  </a:lnTo>
                  <a:lnTo>
                    <a:pt x="501" y="43"/>
                  </a:lnTo>
                  <a:lnTo>
                    <a:pt x="493" y="44"/>
                  </a:lnTo>
                  <a:lnTo>
                    <a:pt x="485" y="45"/>
                  </a:lnTo>
                  <a:lnTo>
                    <a:pt x="477" y="45"/>
                  </a:lnTo>
                  <a:lnTo>
                    <a:pt x="469" y="46"/>
                  </a:lnTo>
                  <a:lnTo>
                    <a:pt x="460" y="47"/>
                  </a:lnTo>
                  <a:lnTo>
                    <a:pt x="452" y="48"/>
                  </a:lnTo>
                  <a:lnTo>
                    <a:pt x="444" y="48"/>
                  </a:lnTo>
                  <a:lnTo>
                    <a:pt x="436" y="49"/>
                  </a:lnTo>
                  <a:lnTo>
                    <a:pt x="429" y="48"/>
                  </a:lnTo>
                  <a:lnTo>
                    <a:pt x="421" y="49"/>
                  </a:lnTo>
                  <a:lnTo>
                    <a:pt x="413" y="50"/>
                  </a:lnTo>
                  <a:lnTo>
                    <a:pt x="408" y="50"/>
                  </a:lnTo>
                  <a:lnTo>
                    <a:pt x="401" y="51"/>
                  </a:lnTo>
                  <a:lnTo>
                    <a:pt x="395" y="51"/>
                  </a:lnTo>
                  <a:lnTo>
                    <a:pt x="388" y="51"/>
                  </a:lnTo>
                  <a:lnTo>
                    <a:pt x="380" y="51"/>
                  </a:lnTo>
                  <a:lnTo>
                    <a:pt x="373" y="49"/>
                  </a:lnTo>
                  <a:lnTo>
                    <a:pt x="368" y="50"/>
                  </a:lnTo>
                  <a:lnTo>
                    <a:pt x="363" y="49"/>
                  </a:lnTo>
                  <a:lnTo>
                    <a:pt x="357" y="50"/>
                  </a:lnTo>
                  <a:lnTo>
                    <a:pt x="348" y="50"/>
                  </a:lnTo>
                  <a:lnTo>
                    <a:pt x="344" y="50"/>
                  </a:lnTo>
                  <a:lnTo>
                    <a:pt x="339" y="51"/>
                  </a:lnTo>
                  <a:lnTo>
                    <a:pt x="333" y="51"/>
                  </a:lnTo>
                  <a:lnTo>
                    <a:pt x="328" y="51"/>
                  </a:lnTo>
                  <a:lnTo>
                    <a:pt x="321" y="51"/>
                  </a:lnTo>
                  <a:lnTo>
                    <a:pt x="317" y="52"/>
                  </a:lnTo>
                  <a:lnTo>
                    <a:pt x="308" y="53"/>
                  </a:lnTo>
                  <a:lnTo>
                    <a:pt x="303" y="54"/>
                  </a:lnTo>
                  <a:lnTo>
                    <a:pt x="297" y="54"/>
                  </a:lnTo>
                  <a:lnTo>
                    <a:pt x="291" y="54"/>
                  </a:lnTo>
                  <a:lnTo>
                    <a:pt x="287" y="55"/>
                  </a:lnTo>
                  <a:lnTo>
                    <a:pt x="280" y="57"/>
                  </a:lnTo>
                  <a:lnTo>
                    <a:pt x="276" y="57"/>
                  </a:lnTo>
                  <a:lnTo>
                    <a:pt x="269" y="57"/>
                  </a:lnTo>
                  <a:lnTo>
                    <a:pt x="261" y="58"/>
                  </a:lnTo>
                  <a:lnTo>
                    <a:pt x="255" y="60"/>
                  </a:lnTo>
                  <a:lnTo>
                    <a:pt x="247" y="60"/>
                  </a:lnTo>
                  <a:lnTo>
                    <a:pt x="237" y="62"/>
                  </a:lnTo>
                  <a:lnTo>
                    <a:pt x="229" y="63"/>
                  </a:lnTo>
                  <a:lnTo>
                    <a:pt x="219" y="63"/>
                  </a:lnTo>
                  <a:lnTo>
                    <a:pt x="209" y="63"/>
                  </a:lnTo>
                  <a:lnTo>
                    <a:pt x="199" y="65"/>
                  </a:lnTo>
                  <a:lnTo>
                    <a:pt x="188" y="66"/>
                  </a:lnTo>
                  <a:lnTo>
                    <a:pt x="177" y="66"/>
                  </a:lnTo>
                  <a:lnTo>
                    <a:pt x="168" y="67"/>
                  </a:lnTo>
                  <a:lnTo>
                    <a:pt x="156" y="68"/>
                  </a:lnTo>
                  <a:lnTo>
                    <a:pt x="141" y="69"/>
                  </a:lnTo>
                  <a:lnTo>
                    <a:pt x="129" y="69"/>
                  </a:lnTo>
                  <a:lnTo>
                    <a:pt x="119" y="70"/>
                  </a:lnTo>
                  <a:lnTo>
                    <a:pt x="108" y="69"/>
                  </a:lnTo>
                  <a:lnTo>
                    <a:pt x="97" y="71"/>
                  </a:lnTo>
                  <a:lnTo>
                    <a:pt x="88" y="70"/>
                  </a:lnTo>
                  <a:lnTo>
                    <a:pt x="79" y="71"/>
                  </a:lnTo>
                  <a:lnTo>
                    <a:pt x="68" y="72"/>
                  </a:lnTo>
                  <a:lnTo>
                    <a:pt x="57" y="72"/>
                  </a:lnTo>
                  <a:lnTo>
                    <a:pt x="49" y="72"/>
                  </a:lnTo>
                  <a:lnTo>
                    <a:pt x="39" y="73"/>
                  </a:lnTo>
                  <a:lnTo>
                    <a:pt x="32" y="74"/>
                  </a:lnTo>
                  <a:lnTo>
                    <a:pt x="25" y="73"/>
                  </a:lnTo>
                  <a:lnTo>
                    <a:pt x="19" y="74"/>
                  </a:lnTo>
                  <a:lnTo>
                    <a:pt x="13" y="75"/>
                  </a:lnTo>
                  <a:lnTo>
                    <a:pt x="8" y="75"/>
                  </a:lnTo>
                  <a:lnTo>
                    <a:pt x="3" y="77"/>
                  </a:lnTo>
                  <a:lnTo>
                    <a:pt x="0" y="77"/>
                  </a:lnTo>
                  <a:lnTo>
                    <a:pt x="3" y="77"/>
                  </a:lnTo>
                  <a:lnTo>
                    <a:pt x="5" y="77"/>
                  </a:lnTo>
                  <a:lnTo>
                    <a:pt x="11" y="76"/>
                  </a:lnTo>
                  <a:lnTo>
                    <a:pt x="16" y="75"/>
                  </a:lnTo>
                  <a:lnTo>
                    <a:pt x="21" y="74"/>
                  </a:lnTo>
                  <a:lnTo>
                    <a:pt x="29" y="73"/>
                  </a:lnTo>
                  <a:lnTo>
                    <a:pt x="39" y="72"/>
                  </a:lnTo>
                  <a:lnTo>
                    <a:pt x="44" y="72"/>
                  </a:lnTo>
                  <a:lnTo>
                    <a:pt x="55" y="69"/>
                  </a:lnTo>
                  <a:lnTo>
                    <a:pt x="61" y="68"/>
                  </a:lnTo>
                  <a:lnTo>
                    <a:pt x="69" y="67"/>
                  </a:lnTo>
                  <a:lnTo>
                    <a:pt x="81" y="65"/>
                  </a:lnTo>
                  <a:lnTo>
                    <a:pt x="91" y="63"/>
                  </a:lnTo>
                  <a:lnTo>
                    <a:pt x="103" y="61"/>
                  </a:lnTo>
                  <a:lnTo>
                    <a:pt x="112" y="58"/>
                  </a:lnTo>
                  <a:lnTo>
                    <a:pt x="120" y="57"/>
                  </a:lnTo>
                  <a:lnTo>
                    <a:pt x="135" y="55"/>
                  </a:lnTo>
                  <a:lnTo>
                    <a:pt x="145" y="54"/>
                  </a:lnTo>
                  <a:lnTo>
                    <a:pt x="156" y="52"/>
                  </a:lnTo>
                  <a:lnTo>
                    <a:pt x="167" y="49"/>
                  </a:lnTo>
                  <a:lnTo>
                    <a:pt x="176" y="48"/>
                  </a:lnTo>
                  <a:lnTo>
                    <a:pt x="187" y="45"/>
                  </a:lnTo>
                  <a:lnTo>
                    <a:pt x="197" y="43"/>
                  </a:lnTo>
                  <a:lnTo>
                    <a:pt x="209" y="40"/>
                  </a:lnTo>
                  <a:lnTo>
                    <a:pt x="219" y="38"/>
                  </a:lnTo>
                  <a:lnTo>
                    <a:pt x="227" y="35"/>
                  </a:lnTo>
                  <a:lnTo>
                    <a:pt x="239" y="34"/>
                  </a:lnTo>
                  <a:lnTo>
                    <a:pt x="245" y="32"/>
                  </a:lnTo>
                  <a:lnTo>
                    <a:pt x="252" y="29"/>
                  </a:lnTo>
                  <a:lnTo>
                    <a:pt x="260" y="28"/>
                  </a:lnTo>
                  <a:lnTo>
                    <a:pt x="268" y="26"/>
                  </a:lnTo>
                  <a:lnTo>
                    <a:pt x="276" y="23"/>
                  </a:lnTo>
                  <a:lnTo>
                    <a:pt x="280" y="20"/>
                  </a:lnTo>
                  <a:lnTo>
                    <a:pt x="287" y="20"/>
                  </a:lnTo>
                  <a:lnTo>
                    <a:pt x="293" y="17"/>
                  </a:lnTo>
                  <a:lnTo>
                    <a:pt x="296" y="17"/>
                  </a:lnTo>
                  <a:lnTo>
                    <a:pt x="301" y="16"/>
                  </a:lnTo>
                  <a:lnTo>
                    <a:pt x="307" y="16"/>
                  </a:lnTo>
                  <a:lnTo>
                    <a:pt x="313" y="14"/>
                  </a:lnTo>
                  <a:lnTo>
                    <a:pt x="316" y="14"/>
                  </a:lnTo>
                  <a:lnTo>
                    <a:pt x="321" y="13"/>
                  </a:lnTo>
                  <a:lnTo>
                    <a:pt x="324" y="12"/>
                  </a:lnTo>
                  <a:lnTo>
                    <a:pt x="327" y="12"/>
                  </a:lnTo>
                  <a:lnTo>
                    <a:pt x="329" y="12"/>
                  </a:lnTo>
                  <a:lnTo>
                    <a:pt x="332" y="11"/>
                  </a:lnTo>
                  <a:lnTo>
                    <a:pt x="336" y="13"/>
                  </a:lnTo>
                  <a:lnTo>
                    <a:pt x="339" y="12"/>
                  </a:lnTo>
                  <a:lnTo>
                    <a:pt x="343" y="12"/>
                  </a:lnTo>
                  <a:lnTo>
                    <a:pt x="345" y="13"/>
                  </a:lnTo>
                  <a:lnTo>
                    <a:pt x="347" y="12"/>
                  </a:lnTo>
                  <a:lnTo>
                    <a:pt x="352" y="14"/>
                  </a:lnTo>
                  <a:lnTo>
                    <a:pt x="355" y="13"/>
                  </a:lnTo>
                  <a:lnTo>
                    <a:pt x="357" y="13"/>
                  </a:lnTo>
                  <a:lnTo>
                    <a:pt x="360" y="15"/>
                  </a:lnTo>
                  <a:lnTo>
                    <a:pt x="367" y="16"/>
                  </a:lnTo>
                  <a:lnTo>
                    <a:pt x="369" y="17"/>
                  </a:lnTo>
                  <a:lnTo>
                    <a:pt x="372" y="17"/>
                  </a:lnTo>
                  <a:lnTo>
                    <a:pt x="377" y="17"/>
                  </a:lnTo>
                  <a:lnTo>
                    <a:pt x="380" y="18"/>
                  </a:lnTo>
                  <a:lnTo>
                    <a:pt x="385" y="20"/>
                  </a:lnTo>
                  <a:lnTo>
                    <a:pt x="391" y="19"/>
                  </a:lnTo>
                  <a:lnTo>
                    <a:pt x="396" y="20"/>
                  </a:lnTo>
                  <a:lnTo>
                    <a:pt x="403" y="21"/>
                  </a:lnTo>
                  <a:lnTo>
                    <a:pt x="408" y="22"/>
                  </a:lnTo>
                  <a:lnTo>
                    <a:pt x="413" y="23"/>
                  </a:lnTo>
                  <a:lnTo>
                    <a:pt x="420" y="23"/>
                  </a:lnTo>
                  <a:lnTo>
                    <a:pt x="425" y="23"/>
                  </a:lnTo>
                  <a:lnTo>
                    <a:pt x="431" y="23"/>
                  </a:lnTo>
                  <a:lnTo>
                    <a:pt x="436" y="23"/>
                  </a:lnTo>
                  <a:lnTo>
                    <a:pt x="441" y="23"/>
                  </a:lnTo>
                  <a:lnTo>
                    <a:pt x="447" y="23"/>
                  </a:lnTo>
                  <a:lnTo>
                    <a:pt x="452" y="22"/>
                  </a:lnTo>
                  <a:lnTo>
                    <a:pt x="459" y="21"/>
                  </a:lnTo>
                  <a:lnTo>
                    <a:pt x="463" y="21"/>
                  </a:lnTo>
                  <a:lnTo>
                    <a:pt x="469" y="20"/>
                  </a:lnTo>
                  <a:lnTo>
                    <a:pt x="477" y="20"/>
                  </a:lnTo>
                  <a:lnTo>
                    <a:pt x="483" y="19"/>
                  </a:lnTo>
                  <a:lnTo>
                    <a:pt x="489" y="18"/>
                  </a:lnTo>
                  <a:lnTo>
                    <a:pt x="493" y="18"/>
                  </a:lnTo>
                  <a:lnTo>
                    <a:pt x="500" y="17"/>
                  </a:lnTo>
                  <a:lnTo>
                    <a:pt x="504" y="17"/>
                  </a:lnTo>
                  <a:lnTo>
                    <a:pt x="511" y="17"/>
                  </a:lnTo>
                  <a:lnTo>
                    <a:pt x="515" y="14"/>
                  </a:lnTo>
                  <a:lnTo>
                    <a:pt x="520" y="14"/>
                  </a:lnTo>
                  <a:lnTo>
                    <a:pt x="527" y="13"/>
                  </a:lnTo>
                  <a:lnTo>
                    <a:pt x="531" y="13"/>
                  </a:lnTo>
                  <a:lnTo>
                    <a:pt x="536" y="11"/>
                  </a:lnTo>
                  <a:lnTo>
                    <a:pt x="541" y="10"/>
                  </a:lnTo>
                  <a:lnTo>
                    <a:pt x="547" y="8"/>
                  </a:lnTo>
                  <a:lnTo>
                    <a:pt x="549" y="8"/>
                  </a:lnTo>
                  <a:lnTo>
                    <a:pt x="555" y="8"/>
                  </a:lnTo>
                  <a:lnTo>
                    <a:pt x="557" y="5"/>
                  </a:lnTo>
                  <a:lnTo>
                    <a:pt x="563" y="5"/>
                  </a:lnTo>
                  <a:lnTo>
                    <a:pt x="568" y="3"/>
                  </a:lnTo>
                  <a:lnTo>
                    <a:pt x="573" y="2"/>
                  </a:lnTo>
                  <a:lnTo>
                    <a:pt x="581" y="0"/>
                  </a:lnTo>
                  <a:lnTo>
                    <a:pt x="589" y="1"/>
                  </a:lnTo>
                  <a:lnTo>
                    <a:pt x="599" y="0"/>
                  </a:lnTo>
                  <a:lnTo>
                    <a:pt x="609" y="0"/>
                  </a:lnTo>
                  <a:lnTo>
                    <a:pt x="617" y="2"/>
                  </a:lnTo>
                  <a:lnTo>
                    <a:pt x="624" y="4"/>
                  </a:lnTo>
                  <a:lnTo>
                    <a:pt x="632" y="5"/>
                  </a:lnTo>
                  <a:lnTo>
                    <a:pt x="640" y="6"/>
                  </a:lnTo>
                  <a:lnTo>
                    <a:pt x="648" y="7"/>
                  </a:lnTo>
                  <a:lnTo>
                    <a:pt x="653" y="9"/>
                  </a:lnTo>
                  <a:lnTo>
                    <a:pt x="660" y="10"/>
                  </a:lnTo>
                  <a:lnTo>
                    <a:pt x="665" y="11"/>
                  </a:lnTo>
                  <a:lnTo>
                    <a:pt x="671" y="12"/>
                  </a:lnTo>
                  <a:lnTo>
                    <a:pt x="672" y="14"/>
                  </a:lnTo>
                </a:path>
              </a:pathLst>
            </a:custGeom>
            <a:solidFill>
              <a:srgbClr val="8BF3FD"/>
            </a:solidFill>
            <a:ln w="127000" cap="rnd">
              <a:noFill/>
              <a:round/>
              <a:headEnd/>
              <a:tailEnd/>
            </a:ln>
          </p:spPr>
          <p:txBody>
            <a:bodyPr>
              <a:prstTxWarp prst="textNoShape">
                <a:avLst/>
              </a:prstTxWarp>
            </a:bodyPr>
            <a:lstStyle/>
            <a:p>
              <a:endParaRPr lang="en-US"/>
            </a:p>
          </p:txBody>
        </p:sp>
        <p:sp>
          <p:nvSpPr>
            <p:cNvPr id="25895" name="Freeform 332"/>
            <p:cNvSpPr>
              <a:spLocks/>
            </p:cNvSpPr>
            <p:nvPr/>
          </p:nvSpPr>
          <p:spPr bwMode="auto">
            <a:xfrm>
              <a:off x="4412" y="2624"/>
              <a:ext cx="638" cy="74"/>
            </a:xfrm>
            <a:custGeom>
              <a:avLst/>
              <a:gdLst>
                <a:gd name="T0" fmla="*/ 637 w 638"/>
                <a:gd name="T1" fmla="*/ 13 h 74"/>
                <a:gd name="T2" fmla="*/ 628 w 638"/>
                <a:gd name="T3" fmla="*/ 14 h 74"/>
                <a:gd name="T4" fmla="*/ 617 w 638"/>
                <a:gd name="T5" fmla="*/ 17 h 74"/>
                <a:gd name="T6" fmla="*/ 602 w 638"/>
                <a:gd name="T7" fmla="*/ 20 h 74"/>
                <a:gd name="T8" fmla="*/ 585 w 638"/>
                <a:gd name="T9" fmla="*/ 22 h 74"/>
                <a:gd name="T10" fmla="*/ 568 w 638"/>
                <a:gd name="T11" fmla="*/ 25 h 74"/>
                <a:gd name="T12" fmla="*/ 546 w 638"/>
                <a:gd name="T13" fmla="*/ 29 h 74"/>
                <a:gd name="T14" fmla="*/ 525 w 638"/>
                <a:gd name="T15" fmla="*/ 33 h 74"/>
                <a:gd name="T16" fmla="*/ 500 w 638"/>
                <a:gd name="T17" fmla="*/ 37 h 74"/>
                <a:gd name="T18" fmla="*/ 476 w 638"/>
                <a:gd name="T19" fmla="*/ 40 h 74"/>
                <a:gd name="T20" fmla="*/ 450 w 638"/>
                <a:gd name="T21" fmla="*/ 42 h 74"/>
                <a:gd name="T22" fmla="*/ 426 w 638"/>
                <a:gd name="T23" fmla="*/ 45 h 74"/>
                <a:gd name="T24" fmla="*/ 409 w 638"/>
                <a:gd name="T25" fmla="*/ 47 h 74"/>
                <a:gd name="T26" fmla="*/ 386 w 638"/>
                <a:gd name="T27" fmla="*/ 46 h 74"/>
                <a:gd name="T28" fmla="*/ 366 w 638"/>
                <a:gd name="T29" fmla="*/ 47 h 74"/>
                <a:gd name="T30" fmla="*/ 349 w 638"/>
                <a:gd name="T31" fmla="*/ 46 h 74"/>
                <a:gd name="T32" fmla="*/ 332 w 638"/>
                <a:gd name="T33" fmla="*/ 47 h 74"/>
                <a:gd name="T34" fmla="*/ 317 w 638"/>
                <a:gd name="T35" fmla="*/ 48 h 74"/>
                <a:gd name="T36" fmla="*/ 299 w 638"/>
                <a:gd name="T37" fmla="*/ 48 h 74"/>
                <a:gd name="T38" fmla="*/ 283 w 638"/>
                <a:gd name="T39" fmla="*/ 50 h 74"/>
                <a:gd name="T40" fmla="*/ 268 w 638"/>
                <a:gd name="T41" fmla="*/ 53 h 74"/>
                <a:gd name="T42" fmla="*/ 248 w 638"/>
                <a:gd name="T43" fmla="*/ 56 h 74"/>
                <a:gd name="T44" fmla="*/ 224 w 638"/>
                <a:gd name="T45" fmla="*/ 58 h 74"/>
                <a:gd name="T46" fmla="*/ 196 w 638"/>
                <a:gd name="T47" fmla="*/ 60 h 74"/>
                <a:gd name="T48" fmla="*/ 169 w 638"/>
                <a:gd name="T49" fmla="*/ 63 h 74"/>
                <a:gd name="T50" fmla="*/ 136 w 638"/>
                <a:gd name="T51" fmla="*/ 64 h 74"/>
                <a:gd name="T52" fmla="*/ 105 w 638"/>
                <a:gd name="T53" fmla="*/ 66 h 74"/>
                <a:gd name="T54" fmla="*/ 72 w 638"/>
                <a:gd name="T55" fmla="*/ 68 h 74"/>
                <a:gd name="T56" fmla="*/ 48 w 638"/>
                <a:gd name="T57" fmla="*/ 69 h 74"/>
                <a:gd name="T58" fmla="*/ 25 w 638"/>
                <a:gd name="T59" fmla="*/ 69 h 74"/>
                <a:gd name="T60" fmla="*/ 9 w 638"/>
                <a:gd name="T61" fmla="*/ 71 h 74"/>
                <a:gd name="T62" fmla="*/ 3 w 638"/>
                <a:gd name="T63" fmla="*/ 73 h 74"/>
                <a:gd name="T64" fmla="*/ 17 w 638"/>
                <a:gd name="T65" fmla="*/ 70 h 74"/>
                <a:gd name="T66" fmla="*/ 36 w 638"/>
                <a:gd name="T67" fmla="*/ 68 h 74"/>
                <a:gd name="T68" fmla="*/ 60 w 638"/>
                <a:gd name="T69" fmla="*/ 64 h 74"/>
                <a:gd name="T70" fmla="*/ 87 w 638"/>
                <a:gd name="T71" fmla="*/ 58 h 74"/>
                <a:gd name="T72" fmla="*/ 116 w 638"/>
                <a:gd name="T73" fmla="*/ 54 h 74"/>
                <a:gd name="T74" fmla="*/ 148 w 638"/>
                <a:gd name="T75" fmla="*/ 48 h 74"/>
                <a:gd name="T76" fmla="*/ 176 w 638"/>
                <a:gd name="T77" fmla="*/ 42 h 74"/>
                <a:gd name="T78" fmla="*/ 207 w 638"/>
                <a:gd name="T79" fmla="*/ 37 h 74"/>
                <a:gd name="T80" fmla="*/ 231 w 638"/>
                <a:gd name="T81" fmla="*/ 30 h 74"/>
                <a:gd name="T82" fmla="*/ 260 w 638"/>
                <a:gd name="T83" fmla="*/ 21 h 74"/>
                <a:gd name="T84" fmla="*/ 291 w 638"/>
                <a:gd name="T85" fmla="*/ 13 h 74"/>
                <a:gd name="T86" fmla="*/ 313 w 638"/>
                <a:gd name="T87" fmla="*/ 11 h 74"/>
                <a:gd name="T88" fmla="*/ 329 w 638"/>
                <a:gd name="T89" fmla="*/ 12 h 74"/>
                <a:gd name="T90" fmla="*/ 350 w 638"/>
                <a:gd name="T91" fmla="*/ 16 h 74"/>
                <a:gd name="T92" fmla="*/ 373 w 638"/>
                <a:gd name="T93" fmla="*/ 19 h 74"/>
                <a:gd name="T94" fmla="*/ 392 w 638"/>
                <a:gd name="T95" fmla="*/ 22 h 74"/>
                <a:gd name="T96" fmla="*/ 409 w 638"/>
                <a:gd name="T97" fmla="*/ 21 h 74"/>
                <a:gd name="T98" fmla="*/ 422 w 638"/>
                <a:gd name="T99" fmla="*/ 22 h 74"/>
                <a:gd name="T100" fmla="*/ 440 w 638"/>
                <a:gd name="T101" fmla="*/ 19 h 74"/>
                <a:gd name="T102" fmla="*/ 456 w 638"/>
                <a:gd name="T103" fmla="*/ 18 h 74"/>
                <a:gd name="T104" fmla="*/ 472 w 638"/>
                <a:gd name="T105" fmla="*/ 16 h 74"/>
                <a:gd name="T106" fmla="*/ 489 w 638"/>
                <a:gd name="T107" fmla="*/ 15 h 74"/>
                <a:gd name="T108" fmla="*/ 504 w 638"/>
                <a:gd name="T109" fmla="*/ 12 h 74"/>
                <a:gd name="T110" fmla="*/ 517 w 638"/>
                <a:gd name="T111" fmla="*/ 7 h 74"/>
                <a:gd name="T112" fmla="*/ 530 w 638"/>
                <a:gd name="T113" fmla="*/ 4 h 74"/>
                <a:gd name="T114" fmla="*/ 542 w 638"/>
                <a:gd name="T115" fmla="*/ 2 h 74"/>
                <a:gd name="T116" fmla="*/ 569 w 638"/>
                <a:gd name="T117" fmla="*/ 1 h 74"/>
                <a:gd name="T118" fmla="*/ 592 w 638"/>
                <a:gd name="T119" fmla="*/ 3 h 74"/>
                <a:gd name="T120" fmla="*/ 614 w 638"/>
                <a:gd name="T121" fmla="*/ 7 h 74"/>
                <a:gd name="T122" fmla="*/ 630 w 638"/>
                <a:gd name="T123" fmla="*/ 11 h 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38"/>
                <a:gd name="T187" fmla="*/ 0 h 74"/>
                <a:gd name="T188" fmla="*/ 638 w 638"/>
                <a:gd name="T189" fmla="*/ 74 h 7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38" h="74">
                  <a:moveTo>
                    <a:pt x="637" y="12"/>
                  </a:moveTo>
                  <a:lnTo>
                    <a:pt x="637" y="12"/>
                  </a:lnTo>
                  <a:lnTo>
                    <a:pt x="637" y="13"/>
                  </a:lnTo>
                  <a:lnTo>
                    <a:pt x="634" y="13"/>
                  </a:lnTo>
                  <a:lnTo>
                    <a:pt x="632" y="14"/>
                  </a:lnTo>
                  <a:lnTo>
                    <a:pt x="628" y="14"/>
                  </a:lnTo>
                  <a:lnTo>
                    <a:pt x="624" y="15"/>
                  </a:lnTo>
                  <a:lnTo>
                    <a:pt x="620" y="16"/>
                  </a:lnTo>
                  <a:lnTo>
                    <a:pt x="617" y="17"/>
                  </a:lnTo>
                  <a:lnTo>
                    <a:pt x="612" y="17"/>
                  </a:lnTo>
                  <a:lnTo>
                    <a:pt x="608" y="19"/>
                  </a:lnTo>
                  <a:lnTo>
                    <a:pt x="602" y="20"/>
                  </a:lnTo>
                  <a:lnTo>
                    <a:pt x="597" y="20"/>
                  </a:lnTo>
                  <a:lnTo>
                    <a:pt x="590" y="22"/>
                  </a:lnTo>
                  <a:lnTo>
                    <a:pt x="585" y="22"/>
                  </a:lnTo>
                  <a:lnTo>
                    <a:pt x="581" y="23"/>
                  </a:lnTo>
                  <a:lnTo>
                    <a:pt x="573" y="24"/>
                  </a:lnTo>
                  <a:lnTo>
                    <a:pt x="568" y="25"/>
                  </a:lnTo>
                  <a:lnTo>
                    <a:pt x="558" y="26"/>
                  </a:lnTo>
                  <a:lnTo>
                    <a:pt x="556" y="28"/>
                  </a:lnTo>
                  <a:lnTo>
                    <a:pt x="546" y="29"/>
                  </a:lnTo>
                  <a:lnTo>
                    <a:pt x="538" y="30"/>
                  </a:lnTo>
                  <a:lnTo>
                    <a:pt x="530" y="32"/>
                  </a:lnTo>
                  <a:lnTo>
                    <a:pt x="525" y="33"/>
                  </a:lnTo>
                  <a:lnTo>
                    <a:pt x="517" y="34"/>
                  </a:lnTo>
                  <a:lnTo>
                    <a:pt x="508" y="36"/>
                  </a:lnTo>
                  <a:lnTo>
                    <a:pt x="500" y="37"/>
                  </a:lnTo>
                  <a:lnTo>
                    <a:pt x="492" y="38"/>
                  </a:lnTo>
                  <a:lnTo>
                    <a:pt x="484" y="39"/>
                  </a:lnTo>
                  <a:lnTo>
                    <a:pt x="476" y="40"/>
                  </a:lnTo>
                  <a:lnTo>
                    <a:pt x="468" y="41"/>
                  </a:lnTo>
                  <a:lnTo>
                    <a:pt x="460" y="42"/>
                  </a:lnTo>
                  <a:lnTo>
                    <a:pt x="450" y="42"/>
                  </a:lnTo>
                  <a:lnTo>
                    <a:pt x="442" y="43"/>
                  </a:lnTo>
                  <a:lnTo>
                    <a:pt x="434" y="44"/>
                  </a:lnTo>
                  <a:lnTo>
                    <a:pt x="426" y="45"/>
                  </a:lnTo>
                  <a:lnTo>
                    <a:pt x="421" y="45"/>
                  </a:lnTo>
                  <a:lnTo>
                    <a:pt x="413" y="46"/>
                  </a:lnTo>
                  <a:lnTo>
                    <a:pt x="409" y="47"/>
                  </a:lnTo>
                  <a:lnTo>
                    <a:pt x="400" y="47"/>
                  </a:lnTo>
                  <a:lnTo>
                    <a:pt x="394" y="47"/>
                  </a:lnTo>
                  <a:lnTo>
                    <a:pt x="386" y="46"/>
                  </a:lnTo>
                  <a:lnTo>
                    <a:pt x="381" y="47"/>
                  </a:lnTo>
                  <a:lnTo>
                    <a:pt x="374" y="48"/>
                  </a:lnTo>
                  <a:lnTo>
                    <a:pt x="366" y="47"/>
                  </a:lnTo>
                  <a:lnTo>
                    <a:pt x="361" y="48"/>
                  </a:lnTo>
                  <a:lnTo>
                    <a:pt x="354" y="45"/>
                  </a:lnTo>
                  <a:lnTo>
                    <a:pt x="349" y="46"/>
                  </a:lnTo>
                  <a:lnTo>
                    <a:pt x="342" y="47"/>
                  </a:lnTo>
                  <a:lnTo>
                    <a:pt x="338" y="47"/>
                  </a:lnTo>
                  <a:lnTo>
                    <a:pt x="332" y="47"/>
                  </a:lnTo>
                  <a:lnTo>
                    <a:pt x="326" y="48"/>
                  </a:lnTo>
                  <a:lnTo>
                    <a:pt x="322" y="48"/>
                  </a:lnTo>
                  <a:lnTo>
                    <a:pt x="317" y="48"/>
                  </a:lnTo>
                  <a:lnTo>
                    <a:pt x="312" y="48"/>
                  </a:lnTo>
                  <a:lnTo>
                    <a:pt x="307" y="49"/>
                  </a:lnTo>
                  <a:lnTo>
                    <a:pt x="299" y="48"/>
                  </a:lnTo>
                  <a:lnTo>
                    <a:pt x="293" y="48"/>
                  </a:lnTo>
                  <a:lnTo>
                    <a:pt x="288" y="49"/>
                  </a:lnTo>
                  <a:lnTo>
                    <a:pt x="283" y="50"/>
                  </a:lnTo>
                  <a:lnTo>
                    <a:pt x="279" y="52"/>
                  </a:lnTo>
                  <a:lnTo>
                    <a:pt x="272" y="52"/>
                  </a:lnTo>
                  <a:lnTo>
                    <a:pt x="268" y="53"/>
                  </a:lnTo>
                  <a:lnTo>
                    <a:pt x="261" y="54"/>
                  </a:lnTo>
                  <a:lnTo>
                    <a:pt x="256" y="54"/>
                  </a:lnTo>
                  <a:lnTo>
                    <a:pt x="248" y="56"/>
                  </a:lnTo>
                  <a:lnTo>
                    <a:pt x="240" y="57"/>
                  </a:lnTo>
                  <a:lnTo>
                    <a:pt x="235" y="57"/>
                  </a:lnTo>
                  <a:lnTo>
                    <a:pt x="224" y="58"/>
                  </a:lnTo>
                  <a:lnTo>
                    <a:pt x="216" y="59"/>
                  </a:lnTo>
                  <a:lnTo>
                    <a:pt x="208" y="60"/>
                  </a:lnTo>
                  <a:lnTo>
                    <a:pt x="196" y="60"/>
                  </a:lnTo>
                  <a:lnTo>
                    <a:pt x="189" y="61"/>
                  </a:lnTo>
                  <a:lnTo>
                    <a:pt x="177" y="62"/>
                  </a:lnTo>
                  <a:lnTo>
                    <a:pt x="169" y="63"/>
                  </a:lnTo>
                  <a:lnTo>
                    <a:pt x="159" y="63"/>
                  </a:lnTo>
                  <a:lnTo>
                    <a:pt x="147" y="63"/>
                  </a:lnTo>
                  <a:lnTo>
                    <a:pt x="136" y="64"/>
                  </a:lnTo>
                  <a:lnTo>
                    <a:pt x="124" y="66"/>
                  </a:lnTo>
                  <a:lnTo>
                    <a:pt x="113" y="65"/>
                  </a:lnTo>
                  <a:lnTo>
                    <a:pt x="105" y="66"/>
                  </a:lnTo>
                  <a:lnTo>
                    <a:pt x="93" y="66"/>
                  </a:lnTo>
                  <a:lnTo>
                    <a:pt x="83" y="66"/>
                  </a:lnTo>
                  <a:lnTo>
                    <a:pt x="72" y="68"/>
                  </a:lnTo>
                  <a:lnTo>
                    <a:pt x="64" y="67"/>
                  </a:lnTo>
                  <a:lnTo>
                    <a:pt x="56" y="68"/>
                  </a:lnTo>
                  <a:lnTo>
                    <a:pt x="48" y="69"/>
                  </a:lnTo>
                  <a:lnTo>
                    <a:pt x="39" y="68"/>
                  </a:lnTo>
                  <a:lnTo>
                    <a:pt x="31" y="69"/>
                  </a:lnTo>
                  <a:lnTo>
                    <a:pt x="25" y="69"/>
                  </a:lnTo>
                  <a:lnTo>
                    <a:pt x="20" y="69"/>
                  </a:lnTo>
                  <a:lnTo>
                    <a:pt x="11" y="71"/>
                  </a:lnTo>
                  <a:lnTo>
                    <a:pt x="9" y="71"/>
                  </a:lnTo>
                  <a:lnTo>
                    <a:pt x="3" y="72"/>
                  </a:lnTo>
                  <a:lnTo>
                    <a:pt x="0" y="73"/>
                  </a:lnTo>
                  <a:lnTo>
                    <a:pt x="3" y="73"/>
                  </a:lnTo>
                  <a:lnTo>
                    <a:pt x="5" y="72"/>
                  </a:lnTo>
                  <a:lnTo>
                    <a:pt x="11" y="71"/>
                  </a:lnTo>
                  <a:lnTo>
                    <a:pt x="17" y="70"/>
                  </a:lnTo>
                  <a:lnTo>
                    <a:pt x="23" y="69"/>
                  </a:lnTo>
                  <a:lnTo>
                    <a:pt x="28" y="69"/>
                  </a:lnTo>
                  <a:lnTo>
                    <a:pt x="36" y="68"/>
                  </a:lnTo>
                  <a:lnTo>
                    <a:pt x="40" y="66"/>
                  </a:lnTo>
                  <a:lnTo>
                    <a:pt x="51" y="65"/>
                  </a:lnTo>
                  <a:lnTo>
                    <a:pt x="60" y="64"/>
                  </a:lnTo>
                  <a:lnTo>
                    <a:pt x="67" y="62"/>
                  </a:lnTo>
                  <a:lnTo>
                    <a:pt x="76" y="61"/>
                  </a:lnTo>
                  <a:lnTo>
                    <a:pt x="87" y="58"/>
                  </a:lnTo>
                  <a:lnTo>
                    <a:pt x="97" y="57"/>
                  </a:lnTo>
                  <a:lnTo>
                    <a:pt x="104" y="55"/>
                  </a:lnTo>
                  <a:lnTo>
                    <a:pt x="116" y="54"/>
                  </a:lnTo>
                  <a:lnTo>
                    <a:pt x="127" y="52"/>
                  </a:lnTo>
                  <a:lnTo>
                    <a:pt x="137" y="51"/>
                  </a:lnTo>
                  <a:lnTo>
                    <a:pt x="148" y="48"/>
                  </a:lnTo>
                  <a:lnTo>
                    <a:pt x="157" y="46"/>
                  </a:lnTo>
                  <a:lnTo>
                    <a:pt x="169" y="45"/>
                  </a:lnTo>
                  <a:lnTo>
                    <a:pt x="176" y="42"/>
                  </a:lnTo>
                  <a:lnTo>
                    <a:pt x="187" y="40"/>
                  </a:lnTo>
                  <a:lnTo>
                    <a:pt x="197" y="37"/>
                  </a:lnTo>
                  <a:lnTo>
                    <a:pt x="207" y="37"/>
                  </a:lnTo>
                  <a:lnTo>
                    <a:pt x="216" y="34"/>
                  </a:lnTo>
                  <a:lnTo>
                    <a:pt x="224" y="32"/>
                  </a:lnTo>
                  <a:lnTo>
                    <a:pt x="231" y="30"/>
                  </a:lnTo>
                  <a:lnTo>
                    <a:pt x="239" y="28"/>
                  </a:lnTo>
                  <a:lnTo>
                    <a:pt x="247" y="25"/>
                  </a:lnTo>
                  <a:lnTo>
                    <a:pt x="260" y="21"/>
                  </a:lnTo>
                  <a:lnTo>
                    <a:pt x="273" y="18"/>
                  </a:lnTo>
                  <a:lnTo>
                    <a:pt x="283" y="15"/>
                  </a:lnTo>
                  <a:lnTo>
                    <a:pt x="291" y="13"/>
                  </a:lnTo>
                  <a:lnTo>
                    <a:pt x="300" y="13"/>
                  </a:lnTo>
                  <a:lnTo>
                    <a:pt x="308" y="12"/>
                  </a:lnTo>
                  <a:lnTo>
                    <a:pt x="313" y="11"/>
                  </a:lnTo>
                  <a:lnTo>
                    <a:pt x="317" y="11"/>
                  </a:lnTo>
                  <a:lnTo>
                    <a:pt x="322" y="11"/>
                  </a:lnTo>
                  <a:lnTo>
                    <a:pt x="329" y="12"/>
                  </a:lnTo>
                  <a:lnTo>
                    <a:pt x="336" y="13"/>
                  </a:lnTo>
                  <a:lnTo>
                    <a:pt x="342" y="15"/>
                  </a:lnTo>
                  <a:lnTo>
                    <a:pt x="350" y="16"/>
                  </a:lnTo>
                  <a:lnTo>
                    <a:pt x="356" y="16"/>
                  </a:lnTo>
                  <a:lnTo>
                    <a:pt x="365" y="18"/>
                  </a:lnTo>
                  <a:lnTo>
                    <a:pt x="373" y="19"/>
                  </a:lnTo>
                  <a:lnTo>
                    <a:pt x="381" y="19"/>
                  </a:lnTo>
                  <a:lnTo>
                    <a:pt x="386" y="20"/>
                  </a:lnTo>
                  <a:lnTo>
                    <a:pt x="392" y="22"/>
                  </a:lnTo>
                  <a:lnTo>
                    <a:pt x="397" y="21"/>
                  </a:lnTo>
                  <a:lnTo>
                    <a:pt x="402" y="22"/>
                  </a:lnTo>
                  <a:lnTo>
                    <a:pt x="409" y="21"/>
                  </a:lnTo>
                  <a:lnTo>
                    <a:pt x="414" y="22"/>
                  </a:lnTo>
                  <a:lnTo>
                    <a:pt x="416" y="22"/>
                  </a:lnTo>
                  <a:lnTo>
                    <a:pt x="422" y="22"/>
                  </a:lnTo>
                  <a:lnTo>
                    <a:pt x="430" y="21"/>
                  </a:lnTo>
                  <a:lnTo>
                    <a:pt x="433" y="20"/>
                  </a:lnTo>
                  <a:lnTo>
                    <a:pt x="440" y="19"/>
                  </a:lnTo>
                  <a:lnTo>
                    <a:pt x="446" y="19"/>
                  </a:lnTo>
                  <a:lnTo>
                    <a:pt x="450" y="19"/>
                  </a:lnTo>
                  <a:lnTo>
                    <a:pt x="456" y="18"/>
                  </a:lnTo>
                  <a:lnTo>
                    <a:pt x="464" y="17"/>
                  </a:lnTo>
                  <a:lnTo>
                    <a:pt x="466" y="17"/>
                  </a:lnTo>
                  <a:lnTo>
                    <a:pt x="472" y="16"/>
                  </a:lnTo>
                  <a:lnTo>
                    <a:pt x="477" y="16"/>
                  </a:lnTo>
                  <a:lnTo>
                    <a:pt x="484" y="16"/>
                  </a:lnTo>
                  <a:lnTo>
                    <a:pt x="489" y="15"/>
                  </a:lnTo>
                  <a:lnTo>
                    <a:pt x="493" y="13"/>
                  </a:lnTo>
                  <a:lnTo>
                    <a:pt x="498" y="13"/>
                  </a:lnTo>
                  <a:lnTo>
                    <a:pt x="504" y="12"/>
                  </a:lnTo>
                  <a:lnTo>
                    <a:pt x="505" y="10"/>
                  </a:lnTo>
                  <a:lnTo>
                    <a:pt x="510" y="10"/>
                  </a:lnTo>
                  <a:lnTo>
                    <a:pt x="517" y="7"/>
                  </a:lnTo>
                  <a:lnTo>
                    <a:pt x="520" y="7"/>
                  </a:lnTo>
                  <a:lnTo>
                    <a:pt x="524" y="7"/>
                  </a:lnTo>
                  <a:lnTo>
                    <a:pt x="530" y="4"/>
                  </a:lnTo>
                  <a:lnTo>
                    <a:pt x="533" y="4"/>
                  </a:lnTo>
                  <a:lnTo>
                    <a:pt x="534" y="3"/>
                  </a:lnTo>
                  <a:lnTo>
                    <a:pt x="542" y="2"/>
                  </a:lnTo>
                  <a:lnTo>
                    <a:pt x="550" y="1"/>
                  </a:lnTo>
                  <a:lnTo>
                    <a:pt x="560" y="0"/>
                  </a:lnTo>
                  <a:lnTo>
                    <a:pt x="569" y="1"/>
                  </a:lnTo>
                  <a:lnTo>
                    <a:pt x="577" y="1"/>
                  </a:lnTo>
                  <a:lnTo>
                    <a:pt x="584" y="2"/>
                  </a:lnTo>
                  <a:lnTo>
                    <a:pt x="592" y="3"/>
                  </a:lnTo>
                  <a:lnTo>
                    <a:pt x="600" y="4"/>
                  </a:lnTo>
                  <a:lnTo>
                    <a:pt x="605" y="6"/>
                  </a:lnTo>
                  <a:lnTo>
                    <a:pt x="614" y="7"/>
                  </a:lnTo>
                  <a:lnTo>
                    <a:pt x="621" y="9"/>
                  </a:lnTo>
                  <a:lnTo>
                    <a:pt x="626" y="10"/>
                  </a:lnTo>
                  <a:lnTo>
                    <a:pt x="630" y="11"/>
                  </a:lnTo>
                  <a:lnTo>
                    <a:pt x="634" y="12"/>
                  </a:lnTo>
                  <a:lnTo>
                    <a:pt x="637" y="12"/>
                  </a:lnTo>
                </a:path>
              </a:pathLst>
            </a:custGeom>
            <a:solidFill>
              <a:srgbClr val="ACF1F8"/>
            </a:solidFill>
            <a:ln w="127000" cap="rnd">
              <a:noFill/>
              <a:round/>
              <a:headEnd/>
              <a:tailEnd/>
            </a:ln>
          </p:spPr>
          <p:txBody>
            <a:bodyPr>
              <a:prstTxWarp prst="textNoShape">
                <a:avLst/>
              </a:prstTxWarp>
            </a:bodyPr>
            <a:lstStyle/>
            <a:p>
              <a:endParaRPr lang="en-US"/>
            </a:p>
          </p:txBody>
        </p:sp>
        <p:sp>
          <p:nvSpPr>
            <p:cNvPr id="25896" name="Freeform 333"/>
            <p:cNvSpPr>
              <a:spLocks/>
            </p:cNvSpPr>
            <p:nvPr/>
          </p:nvSpPr>
          <p:spPr bwMode="auto">
            <a:xfrm>
              <a:off x="4432" y="2625"/>
              <a:ext cx="601" cy="71"/>
            </a:xfrm>
            <a:custGeom>
              <a:avLst/>
              <a:gdLst>
                <a:gd name="T0" fmla="*/ 597 w 601"/>
                <a:gd name="T1" fmla="*/ 13 h 71"/>
                <a:gd name="T2" fmla="*/ 589 w 601"/>
                <a:gd name="T3" fmla="*/ 15 h 71"/>
                <a:gd name="T4" fmla="*/ 575 w 601"/>
                <a:gd name="T5" fmla="*/ 18 h 71"/>
                <a:gd name="T6" fmla="*/ 564 w 601"/>
                <a:gd name="T7" fmla="*/ 20 h 71"/>
                <a:gd name="T8" fmla="*/ 548 w 601"/>
                <a:gd name="T9" fmla="*/ 23 h 71"/>
                <a:gd name="T10" fmla="*/ 528 w 601"/>
                <a:gd name="T11" fmla="*/ 26 h 71"/>
                <a:gd name="T12" fmla="*/ 505 w 601"/>
                <a:gd name="T13" fmla="*/ 29 h 71"/>
                <a:gd name="T14" fmla="*/ 484 w 601"/>
                <a:gd name="T15" fmla="*/ 33 h 71"/>
                <a:gd name="T16" fmla="*/ 464 w 601"/>
                <a:gd name="T17" fmla="*/ 35 h 71"/>
                <a:gd name="T18" fmla="*/ 440 w 601"/>
                <a:gd name="T19" fmla="*/ 39 h 71"/>
                <a:gd name="T20" fmla="*/ 417 w 601"/>
                <a:gd name="T21" fmla="*/ 41 h 71"/>
                <a:gd name="T22" fmla="*/ 395 w 601"/>
                <a:gd name="T23" fmla="*/ 44 h 71"/>
                <a:gd name="T24" fmla="*/ 377 w 601"/>
                <a:gd name="T25" fmla="*/ 44 h 71"/>
                <a:gd name="T26" fmla="*/ 356 w 601"/>
                <a:gd name="T27" fmla="*/ 44 h 71"/>
                <a:gd name="T28" fmla="*/ 340 w 601"/>
                <a:gd name="T29" fmla="*/ 44 h 71"/>
                <a:gd name="T30" fmla="*/ 323 w 601"/>
                <a:gd name="T31" fmla="*/ 45 h 71"/>
                <a:gd name="T32" fmla="*/ 307 w 601"/>
                <a:gd name="T33" fmla="*/ 46 h 71"/>
                <a:gd name="T34" fmla="*/ 291 w 601"/>
                <a:gd name="T35" fmla="*/ 46 h 71"/>
                <a:gd name="T36" fmla="*/ 276 w 601"/>
                <a:gd name="T37" fmla="*/ 47 h 71"/>
                <a:gd name="T38" fmla="*/ 260 w 601"/>
                <a:gd name="T39" fmla="*/ 49 h 71"/>
                <a:gd name="T40" fmla="*/ 244 w 601"/>
                <a:gd name="T41" fmla="*/ 52 h 71"/>
                <a:gd name="T42" fmla="*/ 228 w 601"/>
                <a:gd name="T43" fmla="*/ 55 h 71"/>
                <a:gd name="T44" fmla="*/ 204 w 601"/>
                <a:gd name="T45" fmla="*/ 57 h 71"/>
                <a:gd name="T46" fmla="*/ 177 w 601"/>
                <a:gd name="T47" fmla="*/ 59 h 71"/>
                <a:gd name="T48" fmla="*/ 145 w 601"/>
                <a:gd name="T49" fmla="*/ 60 h 71"/>
                <a:gd name="T50" fmla="*/ 119 w 601"/>
                <a:gd name="T51" fmla="*/ 62 h 71"/>
                <a:gd name="T52" fmla="*/ 88 w 601"/>
                <a:gd name="T53" fmla="*/ 63 h 71"/>
                <a:gd name="T54" fmla="*/ 59 w 601"/>
                <a:gd name="T55" fmla="*/ 65 h 71"/>
                <a:gd name="T56" fmla="*/ 36 w 601"/>
                <a:gd name="T57" fmla="*/ 65 h 71"/>
                <a:gd name="T58" fmla="*/ 17 w 601"/>
                <a:gd name="T59" fmla="*/ 67 h 71"/>
                <a:gd name="T60" fmla="*/ 3 w 601"/>
                <a:gd name="T61" fmla="*/ 68 h 71"/>
                <a:gd name="T62" fmla="*/ 3 w 601"/>
                <a:gd name="T63" fmla="*/ 68 h 71"/>
                <a:gd name="T64" fmla="*/ 13 w 601"/>
                <a:gd name="T65" fmla="*/ 68 h 71"/>
                <a:gd name="T66" fmla="*/ 32 w 601"/>
                <a:gd name="T67" fmla="*/ 65 h 71"/>
                <a:gd name="T68" fmla="*/ 52 w 601"/>
                <a:gd name="T69" fmla="*/ 62 h 71"/>
                <a:gd name="T70" fmla="*/ 80 w 601"/>
                <a:gd name="T71" fmla="*/ 56 h 71"/>
                <a:gd name="T72" fmla="*/ 109 w 601"/>
                <a:gd name="T73" fmla="*/ 52 h 71"/>
                <a:gd name="T74" fmla="*/ 137 w 601"/>
                <a:gd name="T75" fmla="*/ 47 h 71"/>
                <a:gd name="T76" fmla="*/ 167 w 601"/>
                <a:gd name="T77" fmla="*/ 41 h 71"/>
                <a:gd name="T78" fmla="*/ 195 w 601"/>
                <a:gd name="T79" fmla="*/ 35 h 71"/>
                <a:gd name="T80" fmla="*/ 217 w 601"/>
                <a:gd name="T81" fmla="*/ 29 h 71"/>
                <a:gd name="T82" fmla="*/ 245 w 601"/>
                <a:gd name="T83" fmla="*/ 21 h 71"/>
                <a:gd name="T84" fmla="*/ 275 w 601"/>
                <a:gd name="T85" fmla="*/ 14 h 71"/>
                <a:gd name="T86" fmla="*/ 295 w 601"/>
                <a:gd name="T87" fmla="*/ 11 h 71"/>
                <a:gd name="T88" fmla="*/ 309 w 601"/>
                <a:gd name="T89" fmla="*/ 11 h 71"/>
                <a:gd name="T90" fmla="*/ 328 w 601"/>
                <a:gd name="T91" fmla="*/ 15 h 71"/>
                <a:gd name="T92" fmla="*/ 355 w 601"/>
                <a:gd name="T93" fmla="*/ 19 h 71"/>
                <a:gd name="T94" fmla="*/ 369 w 601"/>
                <a:gd name="T95" fmla="*/ 20 h 71"/>
                <a:gd name="T96" fmla="*/ 384 w 601"/>
                <a:gd name="T97" fmla="*/ 20 h 71"/>
                <a:gd name="T98" fmla="*/ 399 w 601"/>
                <a:gd name="T99" fmla="*/ 20 h 71"/>
                <a:gd name="T100" fmla="*/ 413 w 601"/>
                <a:gd name="T101" fmla="*/ 19 h 71"/>
                <a:gd name="T102" fmla="*/ 429 w 601"/>
                <a:gd name="T103" fmla="*/ 17 h 71"/>
                <a:gd name="T104" fmla="*/ 447 w 601"/>
                <a:gd name="T105" fmla="*/ 16 h 71"/>
                <a:gd name="T106" fmla="*/ 460 w 601"/>
                <a:gd name="T107" fmla="*/ 14 h 71"/>
                <a:gd name="T108" fmla="*/ 473 w 601"/>
                <a:gd name="T109" fmla="*/ 11 h 71"/>
                <a:gd name="T110" fmla="*/ 485 w 601"/>
                <a:gd name="T111" fmla="*/ 9 h 71"/>
                <a:gd name="T112" fmla="*/ 499 w 601"/>
                <a:gd name="T113" fmla="*/ 6 h 71"/>
                <a:gd name="T114" fmla="*/ 512 w 601"/>
                <a:gd name="T115" fmla="*/ 2 h 71"/>
                <a:gd name="T116" fmla="*/ 535 w 601"/>
                <a:gd name="T117" fmla="*/ 1 h 71"/>
                <a:gd name="T118" fmla="*/ 559 w 601"/>
                <a:gd name="T119" fmla="*/ 3 h 71"/>
                <a:gd name="T120" fmla="*/ 577 w 601"/>
                <a:gd name="T121" fmla="*/ 7 h 71"/>
                <a:gd name="T122" fmla="*/ 593 w 601"/>
                <a:gd name="T123" fmla="*/ 10 h 7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1"/>
                <a:gd name="T187" fmla="*/ 0 h 71"/>
                <a:gd name="T188" fmla="*/ 601 w 601"/>
                <a:gd name="T189" fmla="*/ 71 h 7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1" h="71">
                  <a:moveTo>
                    <a:pt x="600" y="12"/>
                  </a:moveTo>
                  <a:lnTo>
                    <a:pt x="600" y="12"/>
                  </a:lnTo>
                  <a:lnTo>
                    <a:pt x="597" y="13"/>
                  </a:lnTo>
                  <a:lnTo>
                    <a:pt x="595" y="13"/>
                  </a:lnTo>
                  <a:lnTo>
                    <a:pt x="591" y="14"/>
                  </a:lnTo>
                  <a:lnTo>
                    <a:pt x="589" y="15"/>
                  </a:lnTo>
                  <a:lnTo>
                    <a:pt x="583" y="15"/>
                  </a:lnTo>
                  <a:lnTo>
                    <a:pt x="580" y="16"/>
                  </a:lnTo>
                  <a:lnTo>
                    <a:pt x="575" y="18"/>
                  </a:lnTo>
                  <a:lnTo>
                    <a:pt x="572" y="18"/>
                  </a:lnTo>
                  <a:lnTo>
                    <a:pt x="567" y="19"/>
                  </a:lnTo>
                  <a:lnTo>
                    <a:pt x="564" y="20"/>
                  </a:lnTo>
                  <a:lnTo>
                    <a:pt x="559" y="21"/>
                  </a:lnTo>
                  <a:lnTo>
                    <a:pt x="552" y="22"/>
                  </a:lnTo>
                  <a:lnTo>
                    <a:pt x="548" y="23"/>
                  </a:lnTo>
                  <a:lnTo>
                    <a:pt x="541" y="23"/>
                  </a:lnTo>
                  <a:lnTo>
                    <a:pt x="533" y="24"/>
                  </a:lnTo>
                  <a:lnTo>
                    <a:pt x="528" y="26"/>
                  </a:lnTo>
                  <a:lnTo>
                    <a:pt x="520" y="26"/>
                  </a:lnTo>
                  <a:lnTo>
                    <a:pt x="513" y="27"/>
                  </a:lnTo>
                  <a:lnTo>
                    <a:pt x="505" y="29"/>
                  </a:lnTo>
                  <a:lnTo>
                    <a:pt x="500" y="30"/>
                  </a:lnTo>
                  <a:lnTo>
                    <a:pt x="492" y="31"/>
                  </a:lnTo>
                  <a:lnTo>
                    <a:pt x="484" y="33"/>
                  </a:lnTo>
                  <a:lnTo>
                    <a:pt x="479" y="34"/>
                  </a:lnTo>
                  <a:lnTo>
                    <a:pt x="471" y="35"/>
                  </a:lnTo>
                  <a:lnTo>
                    <a:pt x="464" y="35"/>
                  </a:lnTo>
                  <a:lnTo>
                    <a:pt x="456" y="38"/>
                  </a:lnTo>
                  <a:lnTo>
                    <a:pt x="448" y="38"/>
                  </a:lnTo>
                  <a:lnTo>
                    <a:pt x="440" y="39"/>
                  </a:lnTo>
                  <a:lnTo>
                    <a:pt x="431" y="40"/>
                  </a:lnTo>
                  <a:lnTo>
                    <a:pt x="425" y="41"/>
                  </a:lnTo>
                  <a:lnTo>
                    <a:pt x="417" y="41"/>
                  </a:lnTo>
                  <a:lnTo>
                    <a:pt x="409" y="42"/>
                  </a:lnTo>
                  <a:lnTo>
                    <a:pt x="403" y="43"/>
                  </a:lnTo>
                  <a:lnTo>
                    <a:pt x="395" y="44"/>
                  </a:lnTo>
                  <a:lnTo>
                    <a:pt x="391" y="44"/>
                  </a:lnTo>
                  <a:lnTo>
                    <a:pt x="383" y="44"/>
                  </a:lnTo>
                  <a:lnTo>
                    <a:pt x="377" y="44"/>
                  </a:lnTo>
                  <a:lnTo>
                    <a:pt x="372" y="44"/>
                  </a:lnTo>
                  <a:lnTo>
                    <a:pt x="365" y="45"/>
                  </a:lnTo>
                  <a:lnTo>
                    <a:pt x="356" y="44"/>
                  </a:lnTo>
                  <a:lnTo>
                    <a:pt x="351" y="44"/>
                  </a:lnTo>
                  <a:lnTo>
                    <a:pt x="345" y="45"/>
                  </a:lnTo>
                  <a:lnTo>
                    <a:pt x="340" y="44"/>
                  </a:lnTo>
                  <a:lnTo>
                    <a:pt x="333" y="45"/>
                  </a:lnTo>
                  <a:lnTo>
                    <a:pt x="329" y="44"/>
                  </a:lnTo>
                  <a:lnTo>
                    <a:pt x="323" y="45"/>
                  </a:lnTo>
                  <a:lnTo>
                    <a:pt x="319" y="46"/>
                  </a:lnTo>
                  <a:lnTo>
                    <a:pt x="312" y="45"/>
                  </a:lnTo>
                  <a:lnTo>
                    <a:pt x="307" y="46"/>
                  </a:lnTo>
                  <a:lnTo>
                    <a:pt x="303" y="47"/>
                  </a:lnTo>
                  <a:lnTo>
                    <a:pt x="297" y="47"/>
                  </a:lnTo>
                  <a:lnTo>
                    <a:pt x="291" y="46"/>
                  </a:lnTo>
                  <a:lnTo>
                    <a:pt x="284" y="47"/>
                  </a:lnTo>
                  <a:lnTo>
                    <a:pt x="281" y="47"/>
                  </a:lnTo>
                  <a:lnTo>
                    <a:pt x="276" y="47"/>
                  </a:lnTo>
                  <a:lnTo>
                    <a:pt x="271" y="48"/>
                  </a:lnTo>
                  <a:lnTo>
                    <a:pt x="265" y="48"/>
                  </a:lnTo>
                  <a:lnTo>
                    <a:pt x="260" y="49"/>
                  </a:lnTo>
                  <a:lnTo>
                    <a:pt x="253" y="50"/>
                  </a:lnTo>
                  <a:lnTo>
                    <a:pt x="249" y="50"/>
                  </a:lnTo>
                  <a:lnTo>
                    <a:pt x="244" y="52"/>
                  </a:lnTo>
                  <a:lnTo>
                    <a:pt x="239" y="53"/>
                  </a:lnTo>
                  <a:lnTo>
                    <a:pt x="233" y="53"/>
                  </a:lnTo>
                  <a:lnTo>
                    <a:pt x="228" y="55"/>
                  </a:lnTo>
                  <a:lnTo>
                    <a:pt x="220" y="56"/>
                  </a:lnTo>
                  <a:lnTo>
                    <a:pt x="212" y="56"/>
                  </a:lnTo>
                  <a:lnTo>
                    <a:pt x="204" y="57"/>
                  </a:lnTo>
                  <a:lnTo>
                    <a:pt x="196" y="58"/>
                  </a:lnTo>
                  <a:lnTo>
                    <a:pt x="188" y="58"/>
                  </a:lnTo>
                  <a:lnTo>
                    <a:pt x="177" y="59"/>
                  </a:lnTo>
                  <a:lnTo>
                    <a:pt x="169" y="59"/>
                  </a:lnTo>
                  <a:lnTo>
                    <a:pt x="157" y="61"/>
                  </a:lnTo>
                  <a:lnTo>
                    <a:pt x="145" y="60"/>
                  </a:lnTo>
                  <a:lnTo>
                    <a:pt x="137" y="61"/>
                  </a:lnTo>
                  <a:lnTo>
                    <a:pt x="127" y="61"/>
                  </a:lnTo>
                  <a:lnTo>
                    <a:pt x="119" y="62"/>
                  </a:lnTo>
                  <a:lnTo>
                    <a:pt x="108" y="62"/>
                  </a:lnTo>
                  <a:lnTo>
                    <a:pt x="97" y="62"/>
                  </a:lnTo>
                  <a:lnTo>
                    <a:pt x="88" y="63"/>
                  </a:lnTo>
                  <a:lnTo>
                    <a:pt x="77" y="64"/>
                  </a:lnTo>
                  <a:lnTo>
                    <a:pt x="68" y="63"/>
                  </a:lnTo>
                  <a:lnTo>
                    <a:pt x="59" y="65"/>
                  </a:lnTo>
                  <a:lnTo>
                    <a:pt x="51" y="65"/>
                  </a:lnTo>
                  <a:lnTo>
                    <a:pt x="44" y="65"/>
                  </a:lnTo>
                  <a:lnTo>
                    <a:pt x="36" y="65"/>
                  </a:lnTo>
                  <a:lnTo>
                    <a:pt x="28" y="66"/>
                  </a:lnTo>
                  <a:lnTo>
                    <a:pt x="21" y="67"/>
                  </a:lnTo>
                  <a:lnTo>
                    <a:pt x="17" y="67"/>
                  </a:lnTo>
                  <a:lnTo>
                    <a:pt x="11" y="68"/>
                  </a:lnTo>
                  <a:lnTo>
                    <a:pt x="5" y="68"/>
                  </a:lnTo>
                  <a:lnTo>
                    <a:pt x="3" y="68"/>
                  </a:lnTo>
                  <a:lnTo>
                    <a:pt x="0" y="68"/>
                  </a:lnTo>
                  <a:lnTo>
                    <a:pt x="0" y="70"/>
                  </a:lnTo>
                  <a:lnTo>
                    <a:pt x="3" y="68"/>
                  </a:lnTo>
                  <a:lnTo>
                    <a:pt x="5" y="68"/>
                  </a:lnTo>
                  <a:lnTo>
                    <a:pt x="11" y="68"/>
                  </a:lnTo>
                  <a:lnTo>
                    <a:pt x="13" y="68"/>
                  </a:lnTo>
                  <a:lnTo>
                    <a:pt x="19" y="67"/>
                  </a:lnTo>
                  <a:lnTo>
                    <a:pt x="28" y="66"/>
                  </a:lnTo>
                  <a:lnTo>
                    <a:pt x="32" y="65"/>
                  </a:lnTo>
                  <a:lnTo>
                    <a:pt x="40" y="63"/>
                  </a:lnTo>
                  <a:lnTo>
                    <a:pt x="47" y="62"/>
                  </a:lnTo>
                  <a:lnTo>
                    <a:pt x="52" y="62"/>
                  </a:lnTo>
                  <a:lnTo>
                    <a:pt x="64" y="59"/>
                  </a:lnTo>
                  <a:lnTo>
                    <a:pt x="72" y="59"/>
                  </a:lnTo>
                  <a:lnTo>
                    <a:pt x="80" y="56"/>
                  </a:lnTo>
                  <a:lnTo>
                    <a:pt x="91" y="55"/>
                  </a:lnTo>
                  <a:lnTo>
                    <a:pt x="97" y="53"/>
                  </a:lnTo>
                  <a:lnTo>
                    <a:pt x="109" y="52"/>
                  </a:lnTo>
                  <a:lnTo>
                    <a:pt x="117" y="50"/>
                  </a:lnTo>
                  <a:lnTo>
                    <a:pt x="128" y="49"/>
                  </a:lnTo>
                  <a:lnTo>
                    <a:pt x="137" y="47"/>
                  </a:lnTo>
                  <a:lnTo>
                    <a:pt x="147" y="46"/>
                  </a:lnTo>
                  <a:lnTo>
                    <a:pt x="157" y="43"/>
                  </a:lnTo>
                  <a:lnTo>
                    <a:pt x="167" y="41"/>
                  </a:lnTo>
                  <a:lnTo>
                    <a:pt x="176" y="38"/>
                  </a:lnTo>
                  <a:lnTo>
                    <a:pt x="187" y="37"/>
                  </a:lnTo>
                  <a:lnTo>
                    <a:pt x="195" y="35"/>
                  </a:lnTo>
                  <a:lnTo>
                    <a:pt x="203" y="32"/>
                  </a:lnTo>
                  <a:lnTo>
                    <a:pt x="212" y="30"/>
                  </a:lnTo>
                  <a:lnTo>
                    <a:pt x="217" y="29"/>
                  </a:lnTo>
                  <a:lnTo>
                    <a:pt x="224" y="27"/>
                  </a:lnTo>
                  <a:lnTo>
                    <a:pt x="232" y="25"/>
                  </a:lnTo>
                  <a:lnTo>
                    <a:pt x="245" y="21"/>
                  </a:lnTo>
                  <a:lnTo>
                    <a:pt x="256" y="18"/>
                  </a:lnTo>
                  <a:lnTo>
                    <a:pt x="267" y="16"/>
                  </a:lnTo>
                  <a:lnTo>
                    <a:pt x="275" y="14"/>
                  </a:lnTo>
                  <a:lnTo>
                    <a:pt x="283" y="13"/>
                  </a:lnTo>
                  <a:lnTo>
                    <a:pt x="289" y="12"/>
                  </a:lnTo>
                  <a:lnTo>
                    <a:pt x="295" y="11"/>
                  </a:lnTo>
                  <a:lnTo>
                    <a:pt x="299" y="11"/>
                  </a:lnTo>
                  <a:lnTo>
                    <a:pt x="304" y="12"/>
                  </a:lnTo>
                  <a:lnTo>
                    <a:pt x="309" y="11"/>
                  </a:lnTo>
                  <a:lnTo>
                    <a:pt x="316" y="12"/>
                  </a:lnTo>
                  <a:lnTo>
                    <a:pt x="323" y="14"/>
                  </a:lnTo>
                  <a:lnTo>
                    <a:pt x="328" y="15"/>
                  </a:lnTo>
                  <a:lnTo>
                    <a:pt x="336" y="16"/>
                  </a:lnTo>
                  <a:lnTo>
                    <a:pt x="345" y="17"/>
                  </a:lnTo>
                  <a:lnTo>
                    <a:pt x="355" y="19"/>
                  </a:lnTo>
                  <a:lnTo>
                    <a:pt x="357" y="19"/>
                  </a:lnTo>
                  <a:lnTo>
                    <a:pt x="364" y="20"/>
                  </a:lnTo>
                  <a:lnTo>
                    <a:pt x="369" y="20"/>
                  </a:lnTo>
                  <a:lnTo>
                    <a:pt x="375" y="20"/>
                  </a:lnTo>
                  <a:lnTo>
                    <a:pt x="379" y="21"/>
                  </a:lnTo>
                  <a:lnTo>
                    <a:pt x="384" y="20"/>
                  </a:lnTo>
                  <a:lnTo>
                    <a:pt x="388" y="22"/>
                  </a:lnTo>
                  <a:lnTo>
                    <a:pt x="395" y="21"/>
                  </a:lnTo>
                  <a:lnTo>
                    <a:pt x="399" y="20"/>
                  </a:lnTo>
                  <a:lnTo>
                    <a:pt x="405" y="20"/>
                  </a:lnTo>
                  <a:lnTo>
                    <a:pt x="411" y="20"/>
                  </a:lnTo>
                  <a:lnTo>
                    <a:pt x="413" y="19"/>
                  </a:lnTo>
                  <a:lnTo>
                    <a:pt x="419" y="19"/>
                  </a:lnTo>
                  <a:lnTo>
                    <a:pt x="424" y="18"/>
                  </a:lnTo>
                  <a:lnTo>
                    <a:pt x="429" y="17"/>
                  </a:lnTo>
                  <a:lnTo>
                    <a:pt x="436" y="17"/>
                  </a:lnTo>
                  <a:lnTo>
                    <a:pt x="441" y="17"/>
                  </a:lnTo>
                  <a:lnTo>
                    <a:pt x="447" y="16"/>
                  </a:lnTo>
                  <a:lnTo>
                    <a:pt x="449" y="16"/>
                  </a:lnTo>
                  <a:lnTo>
                    <a:pt x="455" y="15"/>
                  </a:lnTo>
                  <a:lnTo>
                    <a:pt x="460" y="14"/>
                  </a:lnTo>
                  <a:lnTo>
                    <a:pt x="465" y="13"/>
                  </a:lnTo>
                  <a:lnTo>
                    <a:pt x="472" y="12"/>
                  </a:lnTo>
                  <a:lnTo>
                    <a:pt x="473" y="11"/>
                  </a:lnTo>
                  <a:lnTo>
                    <a:pt x="476" y="10"/>
                  </a:lnTo>
                  <a:lnTo>
                    <a:pt x="483" y="9"/>
                  </a:lnTo>
                  <a:lnTo>
                    <a:pt x="485" y="9"/>
                  </a:lnTo>
                  <a:lnTo>
                    <a:pt x="491" y="7"/>
                  </a:lnTo>
                  <a:lnTo>
                    <a:pt x="493" y="7"/>
                  </a:lnTo>
                  <a:lnTo>
                    <a:pt x="499" y="6"/>
                  </a:lnTo>
                  <a:lnTo>
                    <a:pt x="503" y="4"/>
                  </a:lnTo>
                  <a:lnTo>
                    <a:pt x="504" y="4"/>
                  </a:lnTo>
                  <a:lnTo>
                    <a:pt x="512" y="2"/>
                  </a:lnTo>
                  <a:lnTo>
                    <a:pt x="520" y="1"/>
                  </a:lnTo>
                  <a:lnTo>
                    <a:pt x="528" y="0"/>
                  </a:lnTo>
                  <a:lnTo>
                    <a:pt x="535" y="1"/>
                  </a:lnTo>
                  <a:lnTo>
                    <a:pt x="544" y="2"/>
                  </a:lnTo>
                  <a:lnTo>
                    <a:pt x="552" y="2"/>
                  </a:lnTo>
                  <a:lnTo>
                    <a:pt x="559" y="3"/>
                  </a:lnTo>
                  <a:lnTo>
                    <a:pt x="565" y="4"/>
                  </a:lnTo>
                  <a:lnTo>
                    <a:pt x="571" y="6"/>
                  </a:lnTo>
                  <a:lnTo>
                    <a:pt x="577" y="7"/>
                  </a:lnTo>
                  <a:lnTo>
                    <a:pt x="584" y="8"/>
                  </a:lnTo>
                  <a:lnTo>
                    <a:pt x="589" y="10"/>
                  </a:lnTo>
                  <a:lnTo>
                    <a:pt x="593" y="10"/>
                  </a:lnTo>
                  <a:lnTo>
                    <a:pt x="596" y="11"/>
                  </a:lnTo>
                  <a:lnTo>
                    <a:pt x="600" y="12"/>
                  </a:lnTo>
                </a:path>
              </a:pathLst>
            </a:custGeom>
            <a:solidFill>
              <a:srgbClr val="CFF3F5"/>
            </a:solidFill>
            <a:ln w="127000" cap="rnd">
              <a:noFill/>
              <a:round/>
              <a:headEnd/>
              <a:tailEnd/>
            </a:ln>
          </p:spPr>
          <p:txBody>
            <a:bodyPr>
              <a:prstTxWarp prst="textNoShape">
                <a:avLst/>
              </a:prstTxWarp>
            </a:bodyPr>
            <a:lstStyle/>
            <a:p>
              <a:endParaRPr lang="en-US"/>
            </a:p>
          </p:txBody>
        </p:sp>
        <p:sp>
          <p:nvSpPr>
            <p:cNvPr id="25897" name="Freeform 334"/>
            <p:cNvSpPr>
              <a:spLocks/>
            </p:cNvSpPr>
            <p:nvPr/>
          </p:nvSpPr>
          <p:spPr bwMode="auto">
            <a:xfrm>
              <a:off x="4451" y="2627"/>
              <a:ext cx="565" cy="66"/>
            </a:xfrm>
            <a:custGeom>
              <a:avLst/>
              <a:gdLst>
                <a:gd name="T0" fmla="*/ 3 w 565"/>
                <a:gd name="T1" fmla="*/ 65 h 66"/>
                <a:gd name="T2" fmla="*/ 13 w 565"/>
                <a:gd name="T3" fmla="*/ 63 h 66"/>
                <a:gd name="T4" fmla="*/ 28 w 565"/>
                <a:gd name="T5" fmla="*/ 60 h 66"/>
                <a:gd name="T6" fmla="*/ 51 w 565"/>
                <a:gd name="T7" fmla="*/ 57 h 66"/>
                <a:gd name="T8" fmla="*/ 75 w 565"/>
                <a:gd name="T9" fmla="*/ 53 h 66"/>
                <a:gd name="T10" fmla="*/ 101 w 565"/>
                <a:gd name="T11" fmla="*/ 48 h 66"/>
                <a:gd name="T12" fmla="*/ 131 w 565"/>
                <a:gd name="T13" fmla="*/ 43 h 66"/>
                <a:gd name="T14" fmla="*/ 157 w 565"/>
                <a:gd name="T15" fmla="*/ 38 h 66"/>
                <a:gd name="T16" fmla="*/ 184 w 565"/>
                <a:gd name="T17" fmla="*/ 32 h 66"/>
                <a:gd name="T18" fmla="*/ 207 w 565"/>
                <a:gd name="T19" fmla="*/ 26 h 66"/>
                <a:gd name="T20" fmla="*/ 229 w 565"/>
                <a:gd name="T21" fmla="*/ 20 h 66"/>
                <a:gd name="T22" fmla="*/ 259 w 565"/>
                <a:gd name="T23" fmla="*/ 13 h 66"/>
                <a:gd name="T24" fmla="*/ 276 w 565"/>
                <a:gd name="T25" fmla="*/ 11 h 66"/>
                <a:gd name="T26" fmla="*/ 291 w 565"/>
                <a:gd name="T27" fmla="*/ 11 h 66"/>
                <a:gd name="T28" fmla="*/ 308 w 565"/>
                <a:gd name="T29" fmla="*/ 13 h 66"/>
                <a:gd name="T30" fmla="*/ 333 w 565"/>
                <a:gd name="T31" fmla="*/ 17 h 66"/>
                <a:gd name="T32" fmla="*/ 348 w 565"/>
                <a:gd name="T33" fmla="*/ 18 h 66"/>
                <a:gd name="T34" fmla="*/ 363 w 565"/>
                <a:gd name="T35" fmla="*/ 19 h 66"/>
                <a:gd name="T36" fmla="*/ 375 w 565"/>
                <a:gd name="T37" fmla="*/ 19 h 66"/>
                <a:gd name="T38" fmla="*/ 389 w 565"/>
                <a:gd name="T39" fmla="*/ 17 h 66"/>
                <a:gd name="T40" fmla="*/ 405 w 565"/>
                <a:gd name="T41" fmla="*/ 16 h 66"/>
                <a:gd name="T42" fmla="*/ 419 w 565"/>
                <a:gd name="T43" fmla="*/ 14 h 66"/>
                <a:gd name="T44" fmla="*/ 432 w 565"/>
                <a:gd name="T45" fmla="*/ 13 h 66"/>
                <a:gd name="T46" fmla="*/ 447 w 565"/>
                <a:gd name="T47" fmla="*/ 11 h 66"/>
                <a:gd name="T48" fmla="*/ 457 w 565"/>
                <a:gd name="T49" fmla="*/ 8 h 66"/>
                <a:gd name="T50" fmla="*/ 469 w 565"/>
                <a:gd name="T51" fmla="*/ 5 h 66"/>
                <a:gd name="T52" fmla="*/ 483 w 565"/>
                <a:gd name="T53" fmla="*/ 2 h 66"/>
                <a:gd name="T54" fmla="*/ 505 w 565"/>
                <a:gd name="T55" fmla="*/ 0 h 66"/>
                <a:gd name="T56" fmla="*/ 525 w 565"/>
                <a:gd name="T57" fmla="*/ 2 h 66"/>
                <a:gd name="T58" fmla="*/ 544 w 565"/>
                <a:gd name="T59" fmla="*/ 6 h 66"/>
                <a:gd name="T60" fmla="*/ 557 w 565"/>
                <a:gd name="T61" fmla="*/ 9 h 66"/>
                <a:gd name="T62" fmla="*/ 564 w 565"/>
                <a:gd name="T63" fmla="*/ 11 h 66"/>
                <a:gd name="T64" fmla="*/ 556 w 565"/>
                <a:gd name="T65" fmla="*/ 13 h 66"/>
                <a:gd name="T66" fmla="*/ 547 w 565"/>
                <a:gd name="T67" fmla="*/ 15 h 66"/>
                <a:gd name="T68" fmla="*/ 535 w 565"/>
                <a:gd name="T69" fmla="*/ 17 h 66"/>
                <a:gd name="T70" fmla="*/ 519 w 565"/>
                <a:gd name="T71" fmla="*/ 21 h 66"/>
                <a:gd name="T72" fmla="*/ 504 w 565"/>
                <a:gd name="T73" fmla="*/ 23 h 66"/>
                <a:gd name="T74" fmla="*/ 484 w 565"/>
                <a:gd name="T75" fmla="*/ 26 h 66"/>
                <a:gd name="T76" fmla="*/ 463 w 565"/>
                <a:gd name="T77" fmla="*/ 29 h 66"/>
                <a:gd name="T78" fmla="*/ 441 w 565"/>
                <a:gd name="T79" fmla="*/ 32 h 66"/>
                <a:gd name="T80" fmla="*/ 420 w 565"/>
                <a:gd name="T81" fmla="*/ 36 h 66"/>
                <a:gd name="T82" fmla="*/ 401 w 565"/>
                <a:gd name="T83" fmla="*/ 37 h 66"/>
                <a:gd name="T84" fmla="*/ 379 w 565"/>
                <a:gd name="T85" fmla="*/ 39 h 66"/>
                <a:gd name="T86" fmla="*/ 360 w 565"/>
                <a:gd name="T87" fmla="*/ 42 h 66"/>
                <a:gd name="T88" fmla="*/ 343 w 565"/>
                <a:gd name="T89" fmla="*/ 42 h 66"/>
                <a:gd name="T90" fmla="*/ 327 w 565"/>
                <a:gd name="T91" fmla="*/ 42 h 66"/>
                <a:gd name="T92" fmla="*/ 309 w 565"/>
                <a:gd name="T93" fmla="*/ 42 h 66"/>
                <a:gd name="T94" fmla="*/ 293 w 565"/>
                <a:gd name="T95" fmla="*/ 43 h 66"/>
                <a:gd name="T96" fmla="*/ 280 w 565"/>
                <a:gd name="T97" fmla="*/ 43 h 66"/>
                <a:gd name="T98" fmla="*/ 265 w 565"/>
                <a:gd name="T99" fmla="*/ 43 h 66"/>
                <a:gd name="T100" fmla="*/ 249 w 565"/>
                <a:gd name="T101" fmla="*/ 45 h 66"/>
                <a:gd name="T102" fmla="*/ 235 w 565"/>
                <a:gd name="T103" fmla="*/ 48 h 66"/>
                <a:gd name="T104" fmla="*/ 220 w 565"/>
                <a:gd name="T105" fmla="*/ 51 h 66"/>
                <a:gd name="T106" fmla="*/ 201 w 565"/>
                <a:gd name="T107" fmla="*/ 53 h 66"/>
                <a:gd name="T108" fmla="*/ 177 w 565"/>
                <a:gd name="T109" fmla="*/ 55 h 66"/>
                <a:gd name="T110" fmla="*/ 148 w 565"/>
                <a:gd name="T111" fmla="*/ 57 h 66"/>
                <a:gd name="T112" fmla="*/ 117 w 565"/>
                <a:gd name="T113" fmla="*/ 57 h 66"/>
                <a:gd name="T114" fmla="*/ 92 w 565"/>
                <a:gd name="T115" fmla="*/ 59 h 66"/>
                <a:gd name="T116" fmla="*/ 65 w 565"/>
                <a:gd name="T117" fmla="*/ 60 h 66"/>
                <a:gd name="T118" fmla="*/ 40 w 565"/>
                <a:gd name="T119" fmla="*/ 61 h 66"/>
                <a:gd name="T120" fmla="*/ 23 w 565"/>
                <a:gd name="T121" fmla="*/ 63 h 66"/>
                <a:gd name="T122" fmla="*/ 5 w 565"/>
                <a:gd name="T123" fmla="*/ 64 h 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65"/>
                <a:gd name="T187" fmla="*/ 0 h 66"/>
                <a:gd name="T188" fmla="*/ 565 w 565"/>
                <a:gd name="T189" fmla="*/ 66 h 6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65" h="66">
                  <a:moveTo>
                    <a:pt x="0" y="65"/>
                  </a:moveTo>
                  <a:lnTo>
                    <a:pt x="0" y="65"/>
                  </a:lnTo>
                  <a:lnTo>
                    <a:pt x="3" y="65"/>
                  </a:lnTo>
                  <a:lnTo>
                    <a:pt x="5" y="64"/>
                  </a:lnTo>
                  <a:lnTo>
                    <a:pt x="12" y="63"/>
                  </a:lnTo>
                  <a:lnTo>
                    <a:pt x="13" y="63"/>
                  </a:lnTo>
                  <a:lnTo>
                    <a:pt x="20" y="63"/>
                  </a:lnTo>
                  <a:lnTo>
                    <a:pt x="25" y="63"/>
                  </a:lnTo>
                  <a:lnTo>
                    <a:pt x="28" y="60"/>
                  </a:lnTo>
                  <a:lnTo>
                    <a:pt x="37" y="60"/>
                  </a:lnTo>
                  <a:lnTo>
                    <a:pt x="41" y="59"/>
                  </a:lnTo>
                  <a:lnTo>
                    <a:pt x="51" y="57"/>
                  </a:lnTo>
                  <a:lnTo>
                    <a:pt x="59" y="56"/>
                  </a:lnTo>
                  <a:lnTo>
                    <a:pt x="67" y="55"/>
                  </a:lnTo>
                  <a:lnTo>
                    <a:pt x="75" y="53"/>
                  </a:lnTo>
                  <a:lnTo>
                    <a:pt x="87" y="51"/>
                  </a:lnTo>
                  <a:lnTo>
                    <a:pt x="92" y="49"/>
                  </a:lnTo>
                  <a:lnTo>
                    <a:pt x="101" y="48"/>
                  </a:lnTo>
                  <a:lnTo>
                    <a:pt x="111" y="47"/>
                  </a:lnTo>
                  <a:lnTo>
                    <a:pt x="119" y="46"/>
                  </a:lnTo>
                  <a:lnTo>
                    <a:pt x="131" y="43"/>
                  </a:lnTo>
                  <a:lnTo>
                    <a:pt x="139" y="42"/>
                  </a:lnTo>
                  <a:lnTo>
                    <a:pt x="149" y="40"/>
                  </a:lnTo>
                  <a:lnTo>
                    <a:pt x="157" y="38"/>
                  </a:lnTo>
                  <a:lnTo>
                    <a:pt x="165" y="37"/>
                  </a:lnTo>
                  <a:lnTo>
                    <a:pt x="176" y="34"/>
                  </a:lnTo>
                  <a:lnTo>
                    <a:pt x="184" y="32"/>
                  </a:lnTo>
                  <a:lnTo>
                    <a:pt x="191" y="29"/>
                  </a:lnTo>
                  <a:lnTo>
                    <a:pt x="197" y="29"/>
                  </a:lnTo>
                  <a:lnTo>
                    <a:pt x="207" y="26"/>
                  </a:lnTo>
                  <a:lnTo>
                    <a:pt x="211" y="24"/>
                  </a:lnTo>
                  <a:lnTo>
                    <a:pt x="219" y="22"/>
                  </a:lnTo>
                  <a:lnTo>
                    <a:pt x="229" y="20"/>
                  </a:lnTo>
                  <a:lnTo>
                    <a:pt x="241" y="17"/>
                  </a:lnTo>
                  <a:lnTo>
                    <a:pt x="251" y="15"/>
                  </a:lnTo>
                  <a:lnTo>
                    <a:pt x="259" y="13"/>
                  </a:lnTo>
                  <a:lnTo>
                    <a:pt x="264" y="12"/>
                  </a:lnTo>
                  <a:lnTo>
                    <a:pt x="273" y="11"/>
                  </a:lnTo>
                  <a:lnTo>
                    <a:pt x="276" y="11"/>
                  </a:lnTo>
                  <a:lnTo>
                    <a:pt x="283" y="10"/>
                  </a:lnTo>
                  <a:lnTo>
                    <a:pt x="288" y="10"/>
                  </a:lnTo>
                  <a:lnTo>
                    <a:pt x="291" y="11"/>
                  </a:lnTo>
                  <a:lnTo>
                    <a:pt x="297" y="12"/>
                  </a:lnTo>
                  <a:lnTo>
                    <a:pt x="304" y="13"/>
                  </a:lnTo>
                  <a:lnTo>
                    <a:pt x="308" y="13"/>
                  </a:lnTo>
                  <a:lnTo>
                    <a:pt x="316" y="15"/>
                  </a:lnTo>
                  <a:lnTo>
                    <a:pt x="324" y="16"/>
                  </a:lnTo>
                  <a:lnTo>
                    <a:pt x="333" y="17"/>
                  </a:lnTo>
                  <a:lnTo>
                    <a:pt x="336" y="18"/>
                  </a:lnTo>
                  <a:lnTo>
                    <a:pt x="341" y="17"/>
                  </a:lnTo>
                  <a:lnTo>
                    <a:pt x="348" y="18"/>
                  </a:lnTo>
                  <a:lnTo>
                    <a:pt x="351" y="20"/>
                  </a:lnTo>
                  <a:lnTo>
                    <a:pt x="357" y="19"/>
                  </a:lnTo>
                  <a:lnTo>
                    <a:pt x="363" y="19"/>
                  </a:lnTo>
                  <a:lnTo>
                    <a:pt x="365" y="20"/>
                  </a:lnTo>
                  <a:lnTo>
                    <a:pt x="369" y="20"/>
                  </a:lnTo>
                  <a:lnTo>
                    <a:pt x="375" y="19"/>
                  </a:lnTo>
                  <a:lnTo>
                    <a:pt x="380" y="18"/>
                  </a:lnTo>
                  <a:lnTo>
                    <a:pt x="387" y="17"/>
                  </a:lnTo>
                  <a:lnTo>
                    <a:pt x="389" y="17"/>
                  </a:lnTo>
                  <a:lnTo>
                    <a:pt x="395" y="18"/>
                  </a:lnTo>
                  <a:lnTo>
                    <a:pt x="400" y="18"/>
                  </a:lnTo>
                  <a:lnTo>
                    <a:pt x="405" y="16"/>
                  </a:lnTo>
                  <a:lnTo>
                    <a:pt x="411" y="15"/>
                  </a:lnTo>
                  <a:lnTo>
                    <a:pt x="413" y="15"/>
                  </a:lnTo>
                  <a:lnTo>
                    <a:pt x="419" y="14"/>
                  </a:lnTo>
                  <a:lnTo>
                    <a:pt x="424" y="14"/>
                  </a:lnTo>
                  <a:lnTo>
                    <a:pt x="428" y="14"/>
                  </a:lnTo>
                  <a:lnTo>
                    <a:pt x="432" y="13"/>
                  </a:lnTo>
                  <a:lnTo>
                    <a:pt x="439" y="11"/>
                  </a:lnTo>
                  <a:lnTo>
                    <a:pt x="444" y="11"/>
                  </a:lnTo>
                  <a:lnTo>
                    <a:pt x="447" y="11"/>
                  </a:lnTo>
                  <a:lnTo>
                    <a:pt x="452" y="10"/>
                  </a:lnTo>
                  <a:lnTo>
                    <a:pt x="453" y="8"/>
                  </a:lnTo>
                  <a:lnTo>
                    <a:pt x="457" y="8"/>
                  </a:lnTo>
                  <a:lnTo>
                    <a:pt x="460" y="7"/>
                  </a:lnTo>
                  <a:lnTo>
                    <a:pt x="464" y="5"/>
                  </a:lnTo>
                  <a:lnTo>
                    <a:pt x="469" y="5"/>
                  </a:lnTo>
                  <a:lnTo>
                    <a:pt x="471" y="3"/>
                  </a:lnTo>
                  <a:lnTo>
                    <a:pt x="475" y="3"/>
                  </a:lnTo>
                  <a:lnTo>
                    <a:pt x="483" y="2"/>
                  </a:lnTo>
                  <a:lnTo>
                    <a:pt x="488" y="2"/>
                  </a:lnTo>
                  <a:lnTo>
                    <a:pt x="497" y="1"/>
                  </a:lnTo>
                  <a:lnTo>
                    <a:pt x="505" y="0"/>
                  </a:lnTo>
                  <a:lnTo>
                    <a:pt x="511" y="1"/>
                  </a:lnTo>
                  <a:lnTo>
                    <a:pt x="519" y="2"/>
                  </a:lnTo>
                  <a:lnTo>
                    <a:pt x="525" y="2"/>
                  </a:lnTo>
                  <a:lnTo>
                    <a:pt x="531" y="3"/>
                  </a:lnTo>
                  <a:lnTo>
                    <a:pt x="540" y="5"/>
                  </a:lnTo>
                  <a:lnTo>
                    <a:pt x="544" y="6"/>
                  </a:lnTo>
                  <a:lnTo>
                    <a:pt x="548" y="7"/>
                  </a:lnTo>
                  <a:lnTo>
                    <a:pt x="553" y="8"/>
                  </a:lnTo>
                  <a:lnTo>
                    <a:pt x="557" y="9"/>
                  </a:lnTo>
                  <a:lnTo>
                    <a:pt x="560" y="11"/>
                  </a:lnTo>
                  <a:lnTo>
                    <a:pt x="563" y="10"/>
                  </a:lnTo>
                  <a:lnTo>
                    <a:pt x="564" y="11"/>
                  </a:lnTo>
                  <a:lnTo>
                    <a:pt x="561" y="12"/>
                  </a:lnTo>
                  <a:lnTo>
                    <a:pt x="559" y="12"/>
                  </a:lnTo>
                  <a:lnTo>
                    <a:pt x="556" y="13"/>
                  </a:lnTo>
                  <a:lnTo>
                    <a:pt x="553" y="13"/>
                  </a:lnTo>
                  <a:lnTo>
                    <a:pt x="551" y="14"/>
                  </a:lnTo>
                  <a:lnTo>
                    <a:pt x="547" y="15"/>
                  </a:lnTo>
                  <a:lnTo>
                    <a:pt x="544" y="15"/>
                  </a:lnTo>
                  <a:lnTo>
                    <a:pt x="541" y="16"/>
                  </a:lnTo>
                  <a:lnTo>
                    <a:pt x="535" y="17"/>
                  </a:lnTo>
                  <a:lnTo>
                    <a:pt x="529" y="18"/>
                  </a:lnTo>
                  <a:lnTo>
                    <a:pt x="524" y="19"/>
                  </a:lnTo>
                  <a:lnTo>
                    <a:pt x="519" y="21"/>
                  </a:lnTo>
                  <a:lnTo>
                    <a:pt x="515" y="21"/>
                  </a:lnTo>
                  <a:lnTo>
                    <a:pt x="508" y="22"/>
                  </a:lnTo>
                  <a:lnTo>
                    <a:pt x="504" y="23"/>
                  </a:lnTo>
                  <a:lnTo>
                    <a:pt x="497" y="23"/>
                  </a:lnTo>
                  <a:lnTo>
                    <a:pt x="489" y="25"/>
                  </a:lnTo>
                  <a:lnTo>
                    <a:pt x="484" y="26"/>
                  </a:lnTo>
                  <a:lnTo>
                    <a:pt x="476" y="26"/>
                  </a:lnTo>
                  <a:lnTo>
                    <a:pt x="471" y="27"/>
                  </a:lnTo>
                  <a:lnTo>
                    <a:pt x="463" y="29"/>
                  </a:lnTo>
                  <a:lnTo>
                    <a:pt x="457" y="30"/>
                  </a:lnTo>
                  <a:lnTo>
                    <a:pt x="449" y="31"/>
                  </a:lnTo>
                  <a:lnTo>
                    <a:pt x="441" y="32"/>
                  </a:lnTo>
                  <a:lnTo>
                    <a:pt x="437" y="34"/>
                  </a:lnTo>
                  <a:lnTo>
                    <a:pt x="428" y="35"/>
                  </a:lnTo>
                  <a:lnTo>
                    <a:pt x="420" y="36"/>
                  </a:lnTo>
                  <a:lnTo>
                    <a:pt x="415" y="36"/>
                  </a:lnTo>
                  <a:lnTo>
                    <a:pt x="407" y="37"/>
                  </a:lnTo>
                  <a:lnTo>
                    <a:pt x="401" y="37"/>
                  </a:lnTo>
                  <a:lnTo>
                    <a:pt x="393" y="38"/>
                  </a:lnTo>
                  <a:lnTo>
                    <a:pt x="384" y="39"/>
                  </a:lnTo>
                  <a:lnTo>
                    <a:pt x="379" y="39"/>
                  </a:lnTo>
                  <a:lnTo>
                    <a:pt x="375" y="40"/>
                  </a:lnTo>
                  <a:lnTo>
                    <a:pt x="369" y="41"/>
                  </a:lnTo>
                  <a:lnTo>
                    <a:pt x="360" y="42"/>
                  </a:lnTo>
                  <a:lnTo>
                    <a:pt x="355" y="40"/>
                  </a:lnTo>
                  <a:lnTo>
                    <a:pt x="348" y="41"/>
                  </a:lnTo>
                  <a:lnTo>
                    <a:pt x="343" y="42"/>
                  </a:lnTo>
                  <a:lnTo>
                    <a:pt x="337" y="42"/>
                  </a:lnTo>
                  <a:lnTo>
                    <a:pt x="332" y="41"/>
                  </a:lnTo>
                  <a:lnTo>
                    <a:pt x="327" y="42"/>
                  </a:lnTo>
                  <a:lnTo>
                    <a:pt x="321" y="42"/>
                  </a:lnTo>
                  <a:lnTo>
                    <a:pt x="315" y="42"/>
                  </a:lnTo>
                  <a:lnTo>
                    <a:pt x="309" y="42"/>
                  </a:lnTo>
                  <a:lnTo>
                    <a:pt x="304" y="43"/>
                  </a:lnTo>
                  <a:lnTo>
                    <a:pt x="299" y="43"/>
                  </a:lnTo>
                  <a:lnTo>
                    <a:pt x="293" y="43"/>
                  </a:lnTo>
                  <a:lnTo>
                    <a:pt x="287" y="44"/>
                  </a:lnTo>
                  <a:lnTo>
                    <a:pt x="283" y="43"/>
                  </a:lnTo>
                  <a:lnTo>
                    <a:pt x="280" y="43"/>
                  </a:lnTo>
                  <a:lnTo>
                    <a:pt x="273" y="44"/>
                  </a:lnTo>
                  <a:lnTo>
                    <a:pt x="268" y="45"/>
                  </a:lnTo>
                  <a:lnTo>
                    <a:pt x="265" y="43"/>
                  </a:lnTo>
                  <a:lnTo>
                    <a:pt x="260" y="44"/>
                  </a:lnTo>
                  <a:lnTo>
                    <a:pt x="255" y="44"/>
                  </a:lnTo>
                  <a:lnTo>
                    <a:pt x="249" y="45"/>
                  </a:lnTo>
                  <a:lnTo>
                    <a:pt x="245" y="45"/>
                  </a:lnTo>
                  <a:lnTo>
                    <a:pt x="241" y="47"/>
                  </a:lnTo>
                  <a:lnTo>
                    <a:pt x="235" y="48"/>
                  </a:lnTo>
                  <a:lnTo>
                    <a:pt x="231" y="48"/>
                  </a:lnTo>
                  <a:lnTo>
                    <a:pt x="225" y="50"/>
                  </a:lnTo>
                  <a:lnTo>
                    <a:pt x="220" y="51"/>
                  </a:lnTo>
                  <a:lnTo>
                    <a:pt x="215" y="51"/>
                  </a:lnTo>
                  <a:lnTo>
                    <a:pt x="205" y="52"/>
                  </a:lnTo>
                  <a:lnTo>
                    <a:pt x="201" y="53"/>
                  </a:lnTo>
                  <a:lnTo>
                    <a:pt x="193" y="54"/>
                  </a:lnTo>
                  <a:lnTo>
                    <a:pt x="185" y="54"/>
                  </a:lnTo>
                  <a:lnTo>
                    <a:pt x="177" y="55"/>
                  </a:lnTo>
                  <a:lnTo>
                    <a:pt x="165" y="56"/>
                  </a:lnTo>
                  <a:lnTo>
                    <a:pt x="156" y="55"/>
                  </a:lnTo>
                  <a:lnTo>
                    <a:pt x="148" y="57"/>
                  </a:lnTo>
                  <a:lnTo>
                    <a:pt x="137" y="57"/>
                  </a:lnTo>
                  <a:lnTo>
                    <a:pt x="129" y="57"/>
                  </a:lnTo>
                  <a:lnTo>
                    <a:pt x="117" y="57"/>
                  </a:lnTo>
                  <a:lnTo>
                    <a:pt x="111" y="59"/>
                  </a:lnTo>
                  <a:lnTo>
                    <a:pt x="100" y="58"/>
                  </a:lnTo>
                  <a:lnTo>
                    <a:pt x="92" y="59"/>
                  </a:lnTo>
                  <a:lnTo>
                    <a:pt x="83" y="60"/>
                  </a:lnTo>
                  <a:lnTo>
                    <a:pt x="73" y="59"/>
                  </a:lnTo>
                  <a:lnTo>
                    <a:pt x="65" y="60"/>
                  </a:lnTo>
                  <a:lnTo>
                    <a:pt x="57" y="59"/>
                  </a:lnTo>
                  <a:lnTo>
                    <a:pt x="49" y="60"/>
                  </a:lnTo>
                  <a:lnTo>
                    <a:pt x="40" y="61"/>
                  </a:lnTo>
                  <a:lnTo>
                    <a:pt x="32" y="62"/>
                  </a:lnTo>
                  <a:lnTo>
                    <a:pt x="27" y="62"/>
                  </a:lnTo>
                  <a:lnTo>
                    <a:pt x="23" y="63"/>
                  </a:lnTo>
                  <a:lnTo>
                    <a:pt x="17" y="63"/>
                  </a:lnTo>
                  <a:lnTo>
                    <a:pt x="12" y="63"/>
                  </a:lnTo>
                  <a:lnTo>
                    <a:pt x="5" y="64"/>
                  </a:lnTo>
                  <a:lnTo>
                    <a:pt x="3" y="65"/>
                  </a:lnTo>
                  <a:lnTo>
                    <a:pt x="0" y="65"/>
                  </a:lnTo>
                </a:path>
              </a:pathLst>
            </a:custGeom>
            <a:solidFill>
              <a:srgbClr val="F3F3F3"/>
            </a:solidFill>
            <a:ln w="127000" cap="rnd">
              <a:noFill/>
              <a:round/>
              <a:headEnd/>
              <a:tailEnd/>
            </a:ln>
          </p:spPr>
          <p:txBody>
            <a:bodyPr>
              <a:prstTxWarp prst="textNoShape">
                <a:avLst/>
              </a:prstTxWarp>
            </a:bodyPr>
            <a:lstStyle/>
            <a:p>
              <a:endParaRPr lang="en-US"/>
            </a:p>
          </p:txBody>
        </p:sp>
        <p:sp>
          <p:nvSpPr>
            <p:cNvPr id="25898" name="Freeform 335"/>
            <p:cNvSpPr>
              <a:spLocks/>
            </p:cNvSpPr>
            <p:nvPr/>
          </p:nvSpPr>
          <p:spPr bwMode="auto">
            <a:xfrm>
              <a:off x="4247" y="2738"/>
              <a:ext cx="609" cy="68"/>
            </a:xfrm>
            <a:custGeom>
              <a:avLst/>
              <a:gdLst>
                <a:gd name="T0" fmla="*/ 600 w 609"/>
                <a:gd name="T1" fmla="*/ 7 h 68"/>
                <a:gd name="T2" fmla="*/ 579 w 609"/>
                <a:gd name="T3" fmla="*/ 9 h 68"/>
                <a:gd name="T4" fmla="*/ 545 w 609"/>
                <a:gd name="T5" fmla="*/ 11 h 68"/>
                <a:gd name="T6" fmla="*/ 508 w 609"/>
                <a:gd name="T7" fmla="*/ 14 h 68"/>
                <a:gd name="T8" fmla="*/ 467 w 609"/>
                <a:gd name="T9" fmla="*/ 19 h 68"/>
                <a:gd name="T10" fmla="*/ 427 w 609"/>
                <a:gd name="T11" fmla="*/ 24 h 68"/>
                <a:gd name="T12" fmla="*/ 392 w 609"/>
                <a:gd name="T13" fmla="*/ 31 h 68"/>
                <a:gd name="T14" fmla="*/ 367 w 609"/>
                <a:gd name="T15" fmla="*/ 35 h 68"/>
                <a:gd name="T16" fmla="*/ 344 w 609"/>
                <a:gd name="T17" fmla="*/ 41 h 68"/>
                <a:gd name="T18" fmla="*/ 320 w 609"/>
                <a:gd name="T19" fmla="*/ 45 h 68"/>
                <a:gd name="T20" fmla="*/ 295 w 609"/>
                <a:gd name="T21" fmla="*/ 48 h 68"/>
                <a:gd name="T22" fmla="*/ 271 w 609"/>
                <a:gd name="T23" fmla="*/ 50 h 68"/>
                <a:gd name="T24" fmla="*/ 245 w 609"/>
                <a:gd name="T25" fmla="*/ 53 h 68"/>
                <a:gd name="T26" fmla="*/ 216 w 609"/>
                <a:gd name="T27" fmla="*/ 56 h 68"/>
                <a:gd name="T28" fmla="*/ 188 w 609"/>
                <a:gd name="T29" fmla="*/ 58 h 68"/>
                <a:gd name="T30" fmla="*/ 160 w 609"/>
                <a:gd name="T31" fmla="*/ 58 h 68"/>
                <a:gd name="T32" fmla="*/ 131 w 609"/>
                <a:gd name="T33" fmla="*/ 57 h 68"/>
                <a:gd name="T34" fmla="*/ 105 w 609"/>
                <a:gd name="T35" fmla="*/ 59 h 68"/>
                <a:gd name="T36" fmla="*/ 83 w 609"/>
                <a:gd name="T37" fmla="*/ 59 h 68"/>
                <a:gd name="T38" fmla="*/ 64 w 609"/>
                <a:gd name="T39" fmla="*/ 59 h 68"/>
                <a:gd name="T40" fmla="*/ 43 w 609"/>
                <a:gd name="T41" fmla="*/ 59 h 68"/>
                <a:gd name="T42" fmla="*/ 27 w 609"/>
                <a:gd name="T43" fmla="*/ 61 h 68"/>
                <a:gd name="T44" fmla="*/ 9 w 609"/>
                <a:gd name="T45" fmla="*/ 64 h 68"/>
                <a:gd name="T46" fmla="*/ 5 w 609"/>
                <a:gd name="T47" fmla="*/ 65 h 68"/>
                <a:gd name="T48" fmla="*/ 21 w 609"/>
                <a:gd name="T49" fmla="*/ 62 h 68"/>
                <a:gd name="T50" fmla="*/ 43 w 609"/>
                <a:gd name="T51" fmla="*/ 57 h 68"/>
                <a:gd name="T52" fmla="*/ 72 w 609"/>
                <a:gd name="T53" fmla="*/ 50 h 68"/>
                <a:gd name="T54" fmla="*/ 100 w 609"/>
                <a:gd name="T55" fmla="*/ 44 h 68"/>
                <a:gd name="T56" fmla="*/ 133 w 609"/>
                <a:gd name="T57" fmla="*/ 38 h 68"/>
                <a:gd name="T58" fmla="*/ 163 w 609"/>
                <a:gd name="T59" fmla="*/ 33 h 68"/>
                <a:gd name="T60" fmla="*/ 188 w 609"/>
                <a:gd name="T61" fmla="*/ 31 h 68"/>
                <a:gd name="T62" fmla="*/ 232 w 609"/>
                <a:gd name="T63" fmla="*/ 29 h 68"/>
                <a:gd name="T64" fmla="*/ 259 w 609"/>
                <a:gd name="T65" fmla="*/ 32 h 68"/>
                <a:gd name="T66" fmla="*/ 280 w 609"/>
                <a:gd name="T67" fmla="*/ 35 h 68"/>
                <a:gd name="T68" fmla="*/ 301 w 609"/>
                <a:gd name="T69" fmla="*/ 34 h 68"/>
                <a:gd name="T70" fmla="*/ 316 w 609"/>
                <a:gd name="T71" fmla="*/ 32 h 68"/>
                <a:gd name="T72" fmla="*/ 336 w 609"/>
                <a:gd name="T73" fmla="*/ 28 h 68"/>
                <a:gd name="T74" fmla="*/ 355 w 609"/>
                <a:gd name="T75" fmla="*/ 21 h 68"/>
                <a:gd name="T76" fmla="*/ 375 w 609"/>
                <a:gd name="T77" fmla="*/ 17 h 68"/>
                <a:gd name="T78" fmla="*/ 400 w 609"/>
                <a:gd name="T79" fmla="*/ 11 h 68"/>
                <a:gd name="T80" fmla="*/ 424 w 609"/>
                <a:gd name="T81" fmla="*/ 7 h 68"/>
                <a:gd name="T82" fmla="*/ 444 w 609"/>
                <a:gd name="T83" fmla="*/ 3 h 68"/>
                <a:gd name="T84" fmla="*/ 467 w 609"/>
                <a:gd name="T85" fmla="*/ 1 h 68"/>
                <a:gd name="T86" fmla="*/ 489 w 609"/>
                <a:gd name="T87" fmla="*/ 0 h 68"/>
                <a:gd name="T88" fmla="*/ 509 w 609"/>
                <a:gd name="T89" fmla="*/ 1 h 68"/>
                <a:gd name="T90" fmla="*/ 528 w 609"/>
                <a:gd name="T91" fmla="*/ 3 h 68"/>
                <a:gd name="T92" fmla="*/ 545 w 609"/>
                <a:gd name="T93" fmla="*/ 5 h 68"/>
                <a:gd name="T94" fmla="*/ 564 w 609"/>
                <a:gd name="T95" fmla="*/ 7 h 68"/>
                <a:gd name="T96" fmla="*/ 581 w 609"/>
                <a:gd name="T97" fmla="*/ 9 h 68"/>
                <a:gd name="T98" fmla="*/ 596 w 609"/>
                <a:gd name="T99" fmla="*/ 9 h 68"/>
                <a:gd name="T100" fmla="*/ 605 w 609"/>
                <a:gd name="T101" fmla="*/ 8 h 6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09"/>
                <a:gd name="T154" fmla="*/ 0 h 68"/>
                <a:gd name="T155" fmla="*/ 609 w 609"/>
                <a:gd name="T156" fmla="*/ 68 h 6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09" h="68">
                  <a:moveTo>
                    <a:pt x="605" y="8"/>
                  </a:moveTo>
                  <a:lnTo>
                    <a:pt x="608" y="8"/>
                  </a:lnTo>
                  <a:lnTo>
                    <a:pt x="605" y="8"/>
                  </a:lnTo>
                  <a:lnTo>
                    <a:pt x="600" y="7"/>
                  </a:lnTo>
                  <a:lnTo>
                    <a:pt x="597" y="8"/>
                  </a:lnTo>
                  <a:lnTo>
                    <a:pt x="592" y="8"/>
                  </a:lnTo>
                  <a:lnTo>
                    <a:pt x="587" y="8"/>
                  </a:lnTo>
                  <a:lnTo>
                    <a:pt x="579" y="9"/>
                  </a:lnTo>
                  <a:lnTo>
                    <a:pt x="573" y="10"/>
                  </a:lnTo>
                  <a:lnTo>
                    <a:pt x="561" y="9"/>
                  </a:lnTo>
                  <a:lnTo>
                    <a:pt x="555" y="10"/>
                  </a:lnTo>
                  <a:lnTo>
                    <a:pt x="545" y="11"/>
                  </a:lnTo>
                  <a:lnTo>
                    <a:pt x="537" y="11"/>
                  </a:lnTo>
                  <a:lnTo>
                    <a:pt x="527" y="13"/>
                  </a:lnTo>
                  <a:lnTo>
                    <a:pt x="517" y="14"/>
                  </a:lnTo>
                  <a:lnTo>
                    <a:pt x="508" y="14"/>
                  </a:lnTo>
                  <a:lnTo>
                    <a:pt x="497" y="16"/>
                  </a:lnTo>
                  <a:lnTo>
                    <a:pt x="487" y="17"/>
                  </a:lnTo>
                  <a:lnTo>
                    <a:pt x="477" y="17"/>
                  </a:lnTo>
                  <a:lnTo>
                    <a:pt x="467" y="19"/>
                  </a:lnTo>
                  <a:lnTo>
                    <a:pt x="456" y="21"/>
                  </a:lnTo>
                  <a:lnTo>
                    <a:pt x="445" y="23"/>
                  </a:lnTo>
                  <a:lnTo>
                    <a:pt x="433" y="23"/>
                  </a:lnTo>
                  <a:lnTo>
                    <a:pt x="427" y="24"/>
                  </a:lnTo>
                  <a:lnTo>
                    <a:pt x="419" y="26"/>
                  </a:lnTo>
                  <a:lnTo>
                    <a:pt x="407" y="28"/>
                  </a:lnTo>
                  <a:lnTo>
                    <a:pt x="399" y="29"/>
                  </a:lnTo>
                  <a:lnTo>
                    <a:pt x="392" y="31"/>
                  </a:lnTo>
                  <a:lnTo>
                    <a:pt x="387" y="32"/>
                  </a:lnTo>
                  <a:lnTo>
                    <a:pt x="379" y="33"/>
                  </a:lnTo>
                  <a:lnTo>
                    <a:pt x="372" y="34"/>
                  </a:lnTo>
                  <a:lnTo>
                    <a:pt x="367" y="35"/>
                  </a:lnTo>
                  <a:lnTo>
                    <a:pt x="361" y="36"/>
                  </a:lnTo>
                  <a:lnTo>
                    <a:pt x="353" y="38"/>
                  </a:lnTo>
                  <a:lnTo>
                    <a:pt x="349" y="39"/>
                  </a:lnTo>
                  <a:lnTo>
                    <a:pt x="344" y="41"/>
                  </a:lnTo>
                  <a:lnTo>
                    <a:pt x="340" y="41"/>
                  </a:lnTo>
                  <a:lnTo>
                    <a:pt x="331" y="44"/>
                  </a:lnTo>
                  <a:lnTo>
                    <a:pt x="325" y="44"/>
                  </a:lnTo>
                  <a:lnTo>
                    <a:pt x="320" y="45"/>
                  </a:lnTo>
                  <a:lnTo>
                    <a:pt x="313" y="46"/>
                  </a:lnTo>
                  <a:lnTo>
                    <a:pt x="309" y="47"/>
                  </a:lnTo>
                  <a:lnTo>
                    <a:pt x="300" y="47"/>
                  </a:lnTo>
                  <a:lnTo>
                    <a:pt x="295" y="48"/>
                  </a:lnTo>
                  <a:lnTo>
                    <a:pt x="289" y="49"/>
                  </a:lnTo>
                  <a:lnTo>
                    <a:pt x="281" y="50"/>
                  </a:lnTo>
                  <a:lnTo>
                    <a:pt x="275" y="50"/>
                  </a:lnTo>
                  <a:lnTo>
                    <a:pt x="271" y="50"/>
                  </a:lnTo>
                  <a:lnTo>
                    <a:pt x="264" y="51"/>
                  </a:lnTo>
                  <a:lnTo>
                    <a:pt x="257" y="52"/>
                  </a:lnTo>
                  <a:lnTo>
                    <a:pt x="252" y="53"/>
                  </a:lnTo>
                  <a:lnTo>
                    <a:pt x="245" y="53"/>
                  </a:lnTo>
                  <a:lnTo>
                    <a:pt x="239" y="53"/>
                  </a:lnTo>
                  <a:lnTo>
                    <a:pt x="232" y="54"/>
                  </a:lnTo>
                  <a:lnTo>
                    <a:pt x="224" y="55"/>
                  </a:lnTo>
                  <a:lnTo>
                    <a:pt x="216" y="56"/>
                  </a:lnTo>
                  <a:lnTo>
                    <a:pt x="211" y="56"/>
                  </a:lnTo>
                  <a:lnTo>
                    <a:pt x="203" y="56"/>
                  </a:lnTo>
                  <a:lnTo>
                    <a:pt x="196" y="57"/>
                  </a:lnTo>
                  <a:lnTo>
                    <a:pt x="188" y="58"/>
                  </a:lnTo>
                  <a:lnTo>
                    <a:pt x="180" y="57"/>
                  </a:lnTo>
                  <a:lnTo>
                    <a:pt x="173" y="58"/>
                  </a:lnTo>
                  <a:lnTo>
                    <a:pt x="165" y="57"/>
                  </a:lnTo>
                  <a:lnTo>
                    <a:pt x="160" y="58"/>
                  </a:lnTo>
                  <a:lnTo>
                    <a:pt x="151" y="57"/>
                  </a:lnTo>
                  <a:lnTo>
                    <a:pt x="144" y="58"/>
                  </a:lnTo>
                  <a:lnTo>
                    <a:pt x="136" y="59"/>
                  </a:lnTo>
                  <a:lnTo>
                    <a:pt x="131" y="57"/>
                  </a:lnTo>
                  <a:lnTo>
                    <a:pt x="124" y="58"/>
                  </a:lnTo>
                  <a:lnTo>
                    <a:pt x="116" y="58"/>
                  </a:lnTo>
                  <a:lnTo>
                    <a:pt x="111" y="59"/>
                  </a:lnTo>
                  <a:lnTo>
                    <a:pt x="105" y="59"/>
                  </a:lnTo>
                  <a:lnTo>
                    <a:pt x="99" y="58"/>
                  </a:lnTo>
                  <a:lnTo>
                    <a:pt x="93" y="59"/>
                  </a:lnTo>
                  <a:lnTo>
                    <a:pt x="88" y="58"/>
                  </a:lnTo>
                  <a:lnTo>
                    <a:pt x="83" y="59"/>
                  </a:lnTo>
                  <a:lnTo>
                    <a:pt x="79" y="59"/>
                  </a:lnTo>
                  <a:lnTo>
                    <a:pt x="75" y="58"/>
                  </a:lnTo>
                  <a:lnTo>
                    <a:pt x="69" y="58"/>
                  </a:lnTo>
                  <a:lnTo>
                    <a:pt x="64" y="59"/>
                  </a:lnTo>
                  <a:lnTo>
                    <a:pt x="59" y="59"/>
                  </a:lnTo>
                  <a:lnTo>
                    <a:pt x="53" y="58"/>
                  </a:lnTo>
                  <a:lnTo>
                    <a:pt x="49" y="59"/>
                  </a:lnTo>
                  <a:lnTo>
                    <a:pt x="43" y="59"/>
                  </a:lnTo>
                  <a:lnTo>
                    <a:pt x="40" y="59"/>
                  </a:lnTo>
                  <a:lnTo>
                    <a:pt x="35" y="60"/>
                  </a:lnTo>
                  <a:lnTo>
                    <a:pt x="29" y="61"/>
                  </a:lnTo>
                  <a:lnTo>
                    <a:pt x="27" y="61"/>
                  </a:lnTo>
                  <a:lnTo>
                    <a:pt x="21" y="62"/>
                  </a:lnTo>
                  <a:lnTo>
                    <a:pt x="20" y="63"/>
                  </a:lnTo>
                  <a:lnTo>
                    <a:pt x="13" y="64"/>
                  </a:lnTo>
                  <a:lnTo>
                    <a:pt x="9" y="64"/>
                  </a:lnTo>
                  <a:lnTo>
                    <a:pt x="5" y="65"/>
                  </a:lnTo>
                  <a:lnTo>
                    <a:pt x="0" y="67"/>
                  </a:lnTo>
                  <a:lnTo>
                    <a:pt x="3" y="65"/>
                  </a:lnTo>
                  <a:lnTo>
                    <a:pt x="5" y="65"/>
                  </a:lnTo>
                  <a:lnTo>
                    <a:pt x="9" y="64"/>
                  </a:lnTo>
                  <a:lnTo>
                    <a:pt x="12" y="64"/>
                  </a:lnTo>
                  <a:lnTo>
                    <a:pt x="16" y="62"/>
                  </a:lnTo>
                  <a:lnTo>
                    <a:pt x="21" y="62"/>
                  </a:lnTo>
                  <a:lnTo>
                    <a:pt x="27" y="60"/>
                  </a:lnTo>
                  <a:lnTo>
                    <a:pt x="32" y="59"/>
                  </a:lnTo>
                  <a:lnTo>
                    <a:pt x="39" y="57"/>
                  </a:lnTo>
                  <a:lnTo>
                    <a:pt x="43" y="57"/>
                  </a:lnTo>
                  <a:lnTo>
                    <a:pt x="51" y="55"/>
                  </a:lnTo>
                  <a:lnTo>
                    <a:pt x="56" y="53"/>
                  </a:lnTo>
                  <a:lnTo>
                    <a:pt x="64" y="52"/>
                  </a:lnTo>
                  <a:lnTo>
                    <a:pt x="72" y="50"/>
                  </a:lnTo>
                  <a:lnTo>
                    <a:pt x="79" y="48"/>
                  </a:lnTo>
                  <a:lnTo>
                    <a:pt x="85" y="47"/>
                  </a:lnTo>
                  <a:lnTo>
                    <a:pt x="92" y="45"/>
                  </a:lnTo>
                  <a:lnTo>
                    <a:pt x="100" y="44"/>
                  </a:lnTo>
                  <a:lnTo>
                    <a:pt x="108" y="42"/>
                  </a:lnTo>
                  <a:lnTo>
                    <a:pt x="117" y="41"/>
                  </a:lnTo>
                  <a:lnTo>
                    <a:pt x="125" y="38"/>
                  </a:lnTo>
                  <a:lnTo>
                    <a:pt x="133" y="38"/>
                  </a:lnTo>
                  <a:lnTo>
                    <a:pt x="141" y="37"/>
                  </a:lnTo>
                  <a:lnTo>
                    <a:pt x="148" y="35"/>
                  </a:lnTo>
                  <a:lnTo>
                    <a:pt x="157" y="34"/>
                  </a:lnTo>
                  <a:lnTo>
                    <a:pt x="163" y="33"/>
                  </a:lnTo>
                  <a:lnTo>
                    <a:pt x="169" y="32"/>
                  </a:lnTo>
                  <a:lnTo>
                    <a:pt x="177" y="31"/>
                  </a:lnTo>
                  <a:lnTo>
                    <a:pt x="183" y="32"/>
                  </a:lnTo>
                  <a:lnTo>
                    <a:pt x="188" y="31"/>
                  </a:lnTo>
                  <a:lnTo>
                    <a:pt x="203" y="29"/>
                  </a:lnTo>
                  <a:lnTo>
                    <a:pt x="215" y="30"/>
                  </a:lnTo>
                  <a:lnTo>
                    <a:pt x="224" y="29"/>
                  </a:lnTo>
                  <a:lnTo>
                    <a:pt x="232" y="29"/>
                  </a:lnTo>
                  <a:lnTo>
                    <a:pt x="239" y="31"/>
                  </a:lnTo>
                  <a:lnTo>
                    <a:pt x="247" y="32"/>
                  </a:lnTo>
                  <a:lnTo>
                    <a:pt x="255" y="32"/>
                  </a:lnTo>
                  <a:lnTo>
                    <a:pt x="259" y="32"/>
                  </a:lnTo>
                  <a:lnTo>
                    <a:pt x="265" y="33"/>
                  </a:lnTo>
                  <a:lnTo>
                    <a:pt x="271" y="35"/>
                  </a:lnTo>
                  <a:lnTo>
                    <a:pt x="275" y="35"/>
                  </a:lnTo>
                  <a:lnTo>
                    <a:pt x="280" y="35"/>
                  </a:lnTo>
                  <a:lnTo>
                    <a:pt x="285" y="35"/>
                  </a:lnTo>
                  <a:lnTo>
                    <a:pt x="291" y="35"/>
                  </a:lnTo>
                  <a:lnTo>
                    <a:pt x="296" y="34"/>
                  </a:lnTo>
                  <a:lnTo>
                    <a:pt x="301" y="34"/>
                  </a:lnTo>
                  <a:lnTo>
                    <a:pt x="305" y="33"/>
                  </a:lnTo>
                  <a:lnTo>
                    <a:pt x="309" y="33"/>
                  </a:lnTo>
                  <a:lnTo>
                    <a:pt x="313" y="32"/>
                  </a:lnTo>
                  <a:lnTo>
                    <a:pt x="316" y="32"/>
                  </a:lnTo>
                  <a:lnTo>
                    <a:pt x="321" y="31"/>
                  </a:lnTo>
                  <a:lnTo>
                    <a:pt x="327" y="29"/>
                  </a:lnTo>
                  <a:lnTo>
                    <a:pt x="329" y="29"/>
                  </a:lnTo>
                  <a:lnTo>
                    <a:pt x="336" y="28"/>
                  </a:lnTo>
                  <a:lnTo>
                    <a:pt x="339" y="26"/>
                  </a:lnTo>
                  <a:lnTo>
                    <a:pt x="344" y="24"/>
                  </a:lnTo>
                  <a:lnTo>
                    <a:pt x="348" y="23"/>
                  </a:lnTo>
                  <a:lnTo>
                    <a:pt x="355" y="21"/>
                  </a:lnTo>
                  <a:lnTo>
                    <a:pt x="360" y="21"/>
                  </a:lnTo>
                  <a:lnTo>
                    <a:pt x="365" y="20"/>
                  </a:lnTo>
                  <a:lnTo>
                    <a:pt x="371" y="19"/>
                  </a:lnTo>
                  <a:lnTo>
                    <a:pt x="375" y="17"/>
                  </a:lnTo>
                  <a:lnTo>
                    <a:pt x="381" y="15"/>
                  </a:lnTo>
                  <a:lnTo>
                    <a:pt x="389" y="14"/>
                  </a:lnTo>
                  <a:lnTo>
                    <a:pt x="395" y="12"/>
                  </a:lnTo>
                  <a:lnTo>
                    <a:pt x="400" y="11"/>
                  </a:lnTo>
                  <a:lnTo>
                    <a:pt x="404" y="10"/>
                  </a:lnTo>
                  <a:lnTo>
                    <a:pt x="413" y="8"/>
                  </a:lnTo>
                  <a:lnTo>
                    <a:pt x="419" y="8"/>
                  </a:lnTo>
                  <a:lnTo>
                    <a:pt x="424" y="7"/>
                  </a:lnTo>
                  <a:lnTo>
                    <a:pt x="428" y="6"/>
                  </a:lnTo>
                  <a:lnTo>
                    <a:pt x="433" y="5"/>
                  </a:lnTo>
                  <a:lnTo>
                    <a:pt x="440" y="4"/>
                  </a:lnTo>
                  <a:lnTo>
                    <a:pt x="444" y="3"/>
                  </a:lnTo>
                  <a:lnTo>
                    <a:pt x="453" y="2"/>
                  </a:lnTo>
                  <a:lnTo>
                    <a:pt x="455" y="2"/>
                  </a:lnTo>
                  <a:lnTo>
                    <a:pt x="461" y="2"/>
                  </a:lnTo>
                  <a:lnTo>
                    <a:pt x="467" y="1"/>
                  </a:lnTo>
                  <a:lnTo>
                    <a:pt x="472" y="0"/>
                  </a:lnTo>
                  <a:lnTo>
                    <a:pt x="477" y="0"/>
                  </a:lnTo>
                  <a:lnTo>
                    <a:pt x="483" y="1"/>
                  </a:lnTo>
                  <a:lnTo>
                    <a:pt x="489" y="0"/>
                  </a:lnTo>
                  <a:lnTo>
                    <a:pt x="492" y="1"/>
                  </a:lnTo>
                  <a:lnTo>
                    <a:pt x="497" y="0"/>
                  </a:lnTo>
                  <a:lnTo>
                    <a:pt x="504" y="1"/>
                  </a:lnTo>
                  <a:lnTo>
                    <a:pt x="509" y="1"/>
                  </a:lnTo>
                  <a:lnTo>
                    <a:pt x="513" y="2"/>
                  </a:lnTo>
                  <a:lnTo>
                    <a:pt x="516" y="2"/>
                  </a:lnTo>
                  <a:lnTo>
                    <a:pt x="523" y="2"/>
                  </a:lnTo>
                  <a:lnTo>
                    <a:pt x="528" y="3"/>
                  </a:lnTo>
                  <a:lnTo>
                    <a:pt x="532" y="4"/>
                  </a:lnTo>
                  <a:lnTo>
                    <a:pt x="537" y="3"/>
                  </a:lnTo>
                  <a:lnTo>
                    <a:pt x="543" y="4"/>
                  </a:lnTo>
                  <a:lnTo>
                    <a:pt x="545" y="5"/>
                  </a:lnTo>
                  <a:lnTo>
                    <a:pt x="553" y="6"/>
                  </a:lnTo>
                  <a:lnTo>
                    <a:pt x="555" y="6"/>
                  </a:lnTo>
                  <a:lnTo>
                    <a:pt x="560" y="7"/>
                  </a:lnTo>
                  <a:lnTo>
                    <a:pt x="564" y="7"/>
                  </a:lnTo>
                  <a:lnTo>
                    <a:pt x="568" y="7"/>
                  </a:lnTo>
                  <a:lnTo>
                    <a:pt x="573" y="8"/>
                  </a:lnTo>
                  <a:lnTo>
                    <a:pt x="576" y="8"/>
                  </a:lnTo>
                  <a:lnTo>
                    <a:pt x="581" y="9"/>
                  </a:lnTo>
                  <a:lnTo>
                    <a:pt x="584" y="8"/>
                  </a:lnTo>
                  <a:lnTo>
                    <a:pt x="587" y="10"/>
                  </a:lnTo>
                  <a:lnTo>
                    <a:pt x="592" y="9"/>
                  </a:lnTo>
                  <a:lnTo>
                    <a:pt x="596" y="9"/>
                  </a:lnTo>
                  <a:lnTo>
                    <a:pt x="597" y="9"/>
                  </a:lnTo>
                  <a:lnTo>
                    <a:pt x="600" y="8"/>
                  </a:lnTo>
                  <a:lnTo>
                    <a:pt x="603" y="8"/>
                  </a:lnTo>
                  <a:lnTo>
                    <a:pt x="605" y="8"/>
                  </a:lnTo>
                </a:path>
              </a:pathLst>
            </a:custGeom>
            <a:solidFill>
              <a:srgbClr val="8BF3FD"/>
            </a:solidFill>
            <a:ln w="127000" cap="rnd">
              <a:noFill/>
              <a:round/>
              <a:headEnd/>
              <a:tailEnd/>
            </a:ln>
          </p:spPr>
          <p:txBody>
            <a:bodyPr>
              <a:prstTxWarp prst="textNoShape">
                <a:avLst/>
              </a:prstTxWarp>
            </a:bodyPr>
            <a:lstStyle/>
            <a:p>
              <a:endParaRPr lang="en-US"/>
            </a:p>
          </p:txBody>
        </p:sp>
        <p:sp>
          <p:nvSpPr>
            <p:cNvPr id="25899" name="Freeform 336"/>
            <p:cNvSpPr>
              <a:spLocks/>
            </p:cNvSpPr>
            <p:nvPr/>
          </p:nvSpPr>
          <p:spPr bwMode="auto">
            <a:xfrm>
              <a:off x="4261" y="2741"/>
              <a:ext cx="579" cy="64"/>
            </a:xfrm>
            <a:custGeom>
              <a:avLst/>
              <a:gdLst>
                <a:gd name="T0" fmla="*/ 578 w 579"/>
                <a:gd name="T1" fmla="*/ 7 h 64"/>
                <a:gd name="T2" fmla="*/ 569 w 579"/>
                <a:gd name="T3" fmla="*/ 7 h 64"/>
                <a:gd name="T4" fmla="*/ 555 w 579"/>
                <a:gd name="T5" fmla="*/ 8 h 64"/>
                <a:gd name="T6" fmla="*/ 534 w 579"/>
                <a:gd name="T7" fmla="*/ 10 h 64"/>
                <a:gd name="T8" fmla="*/ 509 w 579"/>
                <a:gd name="T9" fmla="*/ 11 h 64"/>
                <a:gd name="T10" fmla="*/ 479 w 579"/>
                <a:gd name="T11" fmla="*/ 14 h 64"/>
                <a:gd name="T12" fmla="*/ 453 w 579"/>
                <a:gd name="T13" fmla="*/ 17 h 64"/>
                <a:gd name="T14" fmla="*/ 422 w 579"/>
                <a:gd name="T15" fmla="*/ 21 h 64"/>
                <a:gd name="T16" fmla="*/ 395 w 579"/>
                <a:gd name="T17" fmla="*/ 26 h 64"/>
                <a:gd name="T18" fmla="*/ 372 w 579"/>
                <a:gd name="T19" fmla="*/ 29 h 64"/>
                <a:gd name="T20" fmla="*/ 352 w 579"/>
                <a:gd name="T21" fmla="*/ 32 h 64"/>
                <a:gd name="T22" fmla="*/ 338 w 579"/>
                <a:gd name="T23" fmla="*/ 36 h 64"/>
                <a:gd name="T24" fmla="*/ 322 w 579"/>
                <a:gd name="T25" fmla="*/ 40 h 64"/>
                <a:gd name="T26" fmla="*/ 303 w 579"/>
                <a:gd name="T27" fmla="*/ 43 h 64"/>
                <a:gd name="T28" fmla="*/ 286 w 579"/>
                <a:gd name="T29" fmla="*/ 45 h 64"/>
                <a:gd name="T30" fmla="*/ 270 w 579"/>
                <a:gd name="T31" fmla="*/ 47 h 64"/>
                <a:gd name="T32" fmla="*/ 250 w 579"/>
                <a:gd name="T33" fmla="*/ 49 h 64"/>
                <a:gd name="T34" fmla="*/ 232 w 579"/>
                <a:gd name="T35" fmla="*/ 50 h 64"/>
                <a:gd name="T36" fmla="*/ 214 w 579"/>
                <a:gd name="T37" fmla="*/ 53 h 64"/>
                <a:gd name="T38" fmla="*/ 194 w 579"/>
                <a:gd name="T39" fmla="*/ 53 h 64"/>
                <a:gd name="T40" fmla="*/ 172 w 579"/>
                <a:gd name="T41" fmla="*/ 54 h 64"/>
                <a:gd name="T42" fmla="*/ 151 w 579"/>
                <a:gd name="T43" fmla="*/ 55 h 64"/>
                <a:gd name="T44" fmla="*/ 131 w 579"/>
                <a:gd name="T45" fmla="*/ 54 h 64"/>
                <a:gd name="T46" fmla="*/ 113 w 579"/>
                <a:gd name="T47" fmla="*/ 55 h 64"/>
                <a:gd name="T48" fmla="*/ 95 w 579"/>
                <a:gd name="T49" fmla="*/ 55 h 64"/>
                <a:gd name="T50" fmla="*/ 80 w 579"/>
                <a:gd name="T51" fmla="*/ 55 h 64"/>
                <a:gd name="T52" fmla="*/ 67 w 579"/>
                <a:gd name="T53" fmla="*/ 55 h 64"/>
                <a:gd name="T54" fmla="*/ 53 w 579"/>
                <a:gd name="T55" fmla="*/ 56 h 64"/>
                <a:gd name="T56" fmla="*/ 39 w 579"/>
                <a:gd name="T57" fmla="*/ 56 h 64"/>
                <a:gd name="T58" fmla="*/ 27 w 579"/>
                <a:gd name="T59" fmla="*/ 57 h 64"/>
                <a:gd name="T60" fmla="*/ 13 w 579"/>
                <a:gd name="T61" fmla="*/ 60 h 64"/>
                <a:gd name="T62" fmla="*/ 0 w 579"/>
                <a:gd name="T63" fmla="*/ 63 h 64"/>
                <a:gd name="T64" fmla="*/ 5 w 579"/>
                <a:gd name="T65" fmla="*/ 61 h 64"/>
                <a:gd name="T66" fmla="*/ 16 w 579"/>
                <a:gd name="T67" fmla="*/ 58 h 64"/>
                <a:gd name="T68" fmla="*/ 29 w 579"/>
                <a:gd name="T69" fmla="*/ 56 h 64"/>
                <a:gd name="T70" fmla="*/ 48 w 579"/>
                <a:gd name="T71" fmla="*/ 51 h 64"/>
                <a:gd name="T72" fmla="*/ 68 w 579"/>
                <a:gd name="T73" fmla="*/ 47 h 64"/>
                <a:gd name="T74" fmla="*/ 91 w 579"/>
                <a:gd name="T75" fmla="*/ 43 h 64"/>
                <a:gd name="T76" fmla="*/ 111 w 579"/>
                <a:gd name="T77" fmla="*/ 38 h 64"/>
                <a:gd name="T78" fmla="*/ 136 w 579"/>
                <a:gd name="T79" fmla="*/ 34 h 64"/>
                <a:gd name="T80" fmla="*/ 156 w 579"/>
                <a:gd name="T81" fmla="*/ 30 h 64"/>
                <a:gd name="T82" fmla="*/ 175 w 579"/>
                <a:gd name="T83" fmla="*/ 29 h 64"/>
                <a:gd name="T84" fmla="*/ 203 w 579"/>
                <a:gd name="T85" fmla="*/ 27 h 64"/>
                <a:gd name="T86" fmla="*/ 228 w 579"/>
                <a:gd name="T87" fmla="*/ 28 h 64"/>
                <a:gd name="T88" fmla="*/ 244 w 579"/>
                <a:gd name="T89" fmla="*/ 30 h 64"/>
                <a:gd name="T90" fmla="*/ 263 w 579"/>
                <a:gd name="T91" fmla="*/ 33 h 64"/>
                <a:gd name="T92" fmla="*/ 276 w 579"/>
                <a:gd name="T93" fmla="*/ 32 h 64"/>
                <a:gd name="T94" fmla="*/ 291 w 579"/>
                <a:gd name="T95" fmla="*/ 31 h 64"/>
                <a:gd name="T96" fmla="*/ 302 w 579"/>
                <a:gd name="T97" fmla="*/ 29 h 64"/>
                <a:gd name="T98" fmla="*/ 312 w 579"/>
                <a:gd name="T99" fmla="*/ 26 h 64"/>
                <a:gd name="T100" fmla="*/ 327 w 579"/>
                <a:gd name="T101" fmla="*/ 23 h 64"/>
                <a:gd name="T102" fmla="*/ 340 w 579"/>
                <a:gd name="T103" fmla="*/ 19 h 64"/>
                <a:gd name="T104" fmla="*/ 359 w 579"/>
                <a:gd name="T105" fmla="*/ 15 h 64"/>
                <a:gd name="T106" fmla="*/ 374 w 579"/>
                <a:gd name="T107" fmla="*/ 12 h 64"/>
                <a:gd name="T108" fmla="*/ 391 w 579"/>
                <a:gd name="T109" fmla="*/ 9 h 64"/>
                <a:gd name="T110" fmla="*/ 407 w 579"/>
                <a:gd name="T111" fmla="*/ 5 h 64"/>
                <a:gd name="T112" fmla="*/ 422 w 579"/>
                <a:gd name="T113" fmla="*/ 3 h 64"/>
                <a:gd name="T114" fmla="*/ 439 w 579"/>
                <a:gd name="T115" fmla="*/ 2 h 64"/>
                <a:gd name="T116" fmla="*/ 463 w 579"/>
                <a:gd name="T117" fmla="*/ 0 h 64"/>
                <a:gd name="T118" fmla="*/ 493 w 579"/>
                <a:gd name="T119" fmla="*/ 2 h 64"/>
                <a:gd name="T120" fmla="*/ 517 w 579"/>
                <a:gd name="T121" fmla="*/ 5 h 64"/>
                <a:gd name="T122" fmla="*/ 542 w 579"/>
                <a:gd name="T123" fmla="*/ 8 h 64"/>
                <a:gd name="T124" fmla="*/ 565 w 579"/>
                <a:gd name="T125" fmla="*/ 8 h 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9"/>
                <a:gd name="T190" fmla="*/ 0 h 64"/>
                <a:gd name="T191" fmla="*/ 579 w 579"/>
                <a:gd name="T192" fmla="*/ 64 h 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9" h="64">
                  <a:moveTo>
                    <a:pt x="575" y="8"/>
                  </a:moveTo>
                  <a:lnTo>
                    <a:pt x="575" y="8"/>
                  </a:lnTo>
                  <a:lnTo>
                    <a:pt x="578" y="7"/>
                  </a:lnTo>
                  <a:lnTo>
                    <a:pt x="575" y="8"/>
                  </a:lnTo>
                  <a:lnTo>
                    <a:pt x="573" y="8"/>
                  </a:lnTo>
                  <a:lnTo>
                    <a:pt x="569" y="7"/>
                  </a:lnTo>
                  <a:lnTo>
                    <a:pt x="567" y="7"/>
                  </a:lnTo>
                  <a:lnTo>
                    <a:pt x="561" y="8"/>
                  </a:lnTo>
                  <a:lnTo>
                    <a:pt x="555" y="8"/>
                  </a:lnTo>
                  <a:lnTo>
                    <a:pt x="547" y="8"/>
                  </a:lnTo>
                  <a:lnTo>
                    <a:pt x="542" y="9"/>
                  </a:lnTo>
                  <a:lnTo>
                    <a:pt x="534" y="10"/>
                  </a:lnTo>
                  <a:lnTo>
                    <a:pt x="526" y="9"/>
                  </a:lnTo>
                  <a:lnTo>
                    <a:pt x="517" y="10"/>
                  </a:lnTo>
                  <a:lnTo>
                    <a:pt x="509" y="11"/>
                  </a:lnTo>
                  <a:lnTo>
                    <a:pt x="499" y="12"/>
                  </a:lnTo>
                  <a:lnTo>
                    <a:pt x="490" y="13"/>
                  </a:lnTo>
                  <a:lnTo>
                    <a:pt x="479" y="14"/>
                  </a:lnTo>
                  <a:lnTo>
                    <a:pt x="471" y="14"/>
                  </a:lnTo>
                  <a:lnTo>
                    <a:pt x="461" y="16"/>
                  </a:lnTo>
                  <a:lnTo>
                    <a:pt x="453" y="17"/>
                  </a:lnTo>
                  <a:lnTo>
                    <a:pt x="442" y="19"/>
                  </a:lnTo>
                  <a:lnTo>
                    <a:pt x="430" y="20"/>
                  </a:lnTo>
                  <a:lnTo>
                    <a:pt x="422" y="21"/>
                  </a:lnTo>
                  <a:lnTo>
                    <a:pt x="415" y="22"/>
                  </a:lnTo>
                  <a:lnTo>
                    <a:pt x="404" y="23"/>
                  </a:lnTo>
                  <a:lnTo>
                    <a:pt x="395" y="26"/>
                  </a:lnTo>
                  <a:lnTo>
                    <a:pt x="387" y="26"/>
                  </a:lnTo>
                  <a:lnTo>
                    <a:pt x="378" y="27"/>
                  </a:lnTo>
                  <a:lnTo>
                    <a:pt x="372" y="29"/>
                  </a:lnTo>
                  <a:lnTo>
                    <a:pt x="366" y="30"/>
                  </a:lnTo>
                  <a:lnTo>
                    <a:pt x="360" y="31"/>
                  </a:lnTo>
                  <a:lnTo>
                    <a:pt x="352" y="32"/>
                  </a:lnTo>
                  <a:lnTo>
                    <a:pt x="347" y="34"/>
                  </a:lnTo>
                  <a:lnTo>
                    <a:pt x="342" y="35"/>
                  </a:lnTo>
                  <a:lnTo>
                    <a:pt x="338" y="36"/>
                  </a:lnTo>
                  <a:lnTo>
                    <a:pt x="332" y="37"/>
                  </a:lnTo>
                  <a:lnTo>
                    <a:pt x="327" y="39"/>
                  </a:lnTo>
                  <a:lnTo>
                    <a:pt x="322" y="40"/>
                  </a:lnTo>
                  <a:lnTo>
                    <a:pt x="316" y="40"/>
                  </a:lnTo>
                  <a:lnTo>
                    <a:pt x="311" y="42"/>
                  </a:lnTo>
                  <a:lnTo>
                    <a:pt x="303" y="43"/>
                  </a:lnTo>
                  <a:lnTo>
                    <a:pt x="298" y="44"/>
                  </a:lnTo>
                  <a:lnTo>
                    <a:pt x="292" y="44"/>
                  </a:lnTo>
                  <a:lnTo>
                    <a:pt x="286" y="45"/>
                  </a:lnTo>
                  <a:lnTo>
                    <a:pt x="280" y="46"/>
                  </a:lnTo>
                  <a:lnTo>
                    <a:pt x="275" y="47"/>
                  </a:lnTo>
                  <a:lnTo>
                    <a:pt x="270" y="47"/>
                  </a:lnTo>
                  <a:lnTo>
                    <a:pt x="264" y="47"/>
                  </a:lnTo>
                  <a:lnTo>
                    <a:pt x="256" y="48"/>
                  </a:lnTo>
                  <a:lnTo>
                    <a:pt x="250" y="49"/>
                  </a:lnTo>
                  <a:lnTo>
                    <a:pt x="246" y="50"/>
                  </a:lnTo>
                  <a:lnTo>
                    <a:pt x="240" y="50"/>
                  </a:lnTo>
                  <a:lnTo>
                    <a:pt x="232" y="50"/>
                  </a:lnTo>
                  <a:lnTo>
                    <a:pt x="227" y="51"/>
                  </a:lnTo>
                  <a:lnTo>
                    <a:pt x="222" y="52"/>
                  </a:lnTo>
                  <a:lnTo>
                    <a:pt x="214" y="53"/>
                  </a:lnTo>
                  <a:lnTo>
                    <a:pt x="207" y="53"/>
                  </a:lnTo>
                  <a:lnTo>
                    <a:pt x="199" y="53"/>
                  </a:lnTo>
                  <a:lnTo>
                    <a:pt x="194" y="53"/>
                  </a:lnTo>
                  <a:lnTo>
                    <a:pt x="186" y="54"/>
                  </a:lnTo>
                  <a:lnTo>
                    <a:pt x="180" y="53"/>
                  </a:lnTo>
                  <a:lnTo>
                    <a:pt x="172" y="54"/>
                  </a:lnTo>
                  <a:lnTo>
                    <a:pt x="166" y="55"/>
                  </a:lnTo>
                  <a:lnTo>
                    <a:pt x="159" y="54"/>
                  </a:lnTo>
                  <a:lnTo>
                    <a:pt x="151" y="55"/>
                  </a:lnTo>
                  <a:lnTo>
                    <a:pt x="144" y="54"/>
                  </a:lnTo>
                  <a:lnTo>
                    <a:pt x="136" y="55"/>
                  </a:lnTo>
                  <a:lnTo>
                    <a:pt x="131" y="54"/>
                  </a:lnTo>
                  <a:lnTo>
                    <a:pt x="124" y="54"/>
                  </a:lnTo>
                  <a:lnTo>
                    <a:pt x="119" y="55"/>
                  </a:lnTo>
                  <a:lnTo>
                    <a:pt x="113" y="55"/>
                  </a:lnTo>
                  <a:lnTo>
                    <a:pt x="105" y="56"/>
                  </a:lnTo>
                  <a:lnTo>
                    <a:pt x="100" y="56"/>
                  </a:lnTo>
                  <a:lnTo>
                    <a:pt x="95" y="55"/>
                  </a:lnTo>
                  <a:lnTo>
                    <a:pt x="91" y="56"/>
                  </a:lnTo>
                  <a:lnTo>
                    <a:pt x="84" y="54"/>
                  </a:lnTo>
                  <a:lnTo>
                    <a:pt x="80" y="55"/>
                  </a:lnTo>
                  <a:lnTo>
                    <a:pt x="73" y="56"/>
                  </a:lnTo>
                  <a:lnTo>
                    <a:pt x="71" y="54"/>
                  </a:lnTo>
                  <a:lnTo>
                    <a:pt x="67" y="55"/>
                  </a:lnTo>
                  <a:lnTo>
                    <a:pt x="61" y="56"/>
                  </a:lnTo>
                  <a:lnTo>
                    <a:pt x="59" y="56"/>
                  </a:lnTo>
                  <a:lnTo>
                    <a:pt x="53" y="56"/>
                  </a:lnTo>
                  <a:lnTo>
                    <a:pt x="49" y="55"/>
                  </a:lnTo>
                  <a:lnTo>
                    <a:pt x="43" y="56"/>
                  </a:lnTo>
                  <a:lnTo>
                    <a:pt x="39" y="56"/>
                  </a:lnTo>
                  <a:lnTo>
                    <a:pt x="35" y="56"/>
                  </a:lnTo>
                  <a:lnTo>
                    <a:pt x="29" y="57"/>
                  </a:lnTo>
                  <a:lnTo>
                    <a:pt x="27" y="57"/>
                  </a:lnTo>
                  <a:lnTo>
                    <a:pt x="23" y="59"/>
                  </a:lnTo>
                  <a:lnTo>
                    <a:pt x="20" y="59"/>
                  </a:lnTo>
                  <a:lnTo>
                    <a:pt x="13" y="60"/>
                  </a:lnTo>
                  <a:lnTo>
                    <a:pt x="12" y="60"/>
                  </a:lnTo>
                  <a:lnTo>
                    <a:pt x="5" y="61"/>
                  </a:lnTo>
                  <a:lnTo>
                    <a:pt x="0" y="63"/>
                  </a:lnTo>
                  <a:lnTo>
                    <a:pt x="3" y="62"/>
                  </a:lnTo>
                  <a:lnTo>
                    <a:pt x="5" y="62"/>
                  </a:lnTo>
                  <a:lnTo>
                    <a:pt x="5" y="61"/>
                  </a:lnTo>
                  <a:lnTo>
                    <a:pt x="9" y="60"/>
                  </a:lnTo>
                  <a:lnTo>
                    <a:pt x="13" y="60"/>
                  </a:lnTo>
                  <a:lnTo>
                    <a:pt x="16" y="58"/>
                  </a:lnTo>
                  <a:lnTo>
                    <a:pt x="21" y="58"/>
                  </a:lnTo>
                  <a:lnTo>
                    <a:pt x="27" y="56"/>
                  </a:lnTo>
                  <a:lnTo>
                    <a:pt x="29" y="56"/>
                  </a:lnTo>
                  <a:lnTo>
                    <a:pt x="35" y="54"/>
                  </a:lnTo>
                  <a:lnTo>
                    <a:pt x="43" y="53"/>
                  </a:lnTo>
                  <a:lnTo>
                    <a:pt x="48" y="51"/>
                  </a:lnTo>
                  <a:lnTo>
                    <a:pt x="52" y="50"/>
                  </a:lnTo>
                  <a:lnTo>
                    <a:pt x="61" y="48"/>
                  </a:lnTo>
                  <a:lnTo>
                    <a:pt x="68" y="47"/>
                  </a:lnTo>
                  <a:lnTo>
                    <a:pt x="73" y="46"/>
                  </a:lnTo>
                  <a:lnTo>
                    <a:pt x="81" y="44"/>
                  </a:lnTo>
                  <a:lnTo>
                    <a:pt x="91" y="43"/>
                  </a:lnTo>
                  <a:lnTo>
                    <a:pt x="95" y="41"/>
                  </a:lnTo>
                  <a:lnTo>
                    <a:pt x="103" y="41"/>
                  </a:lnTo>
                  <a:lnTo>
                    <a:pt x="111" y="38"/>
                  </a:lnTo>
                  <a:lnTo>
                    <a:pt x="119" y="37"/>
                  </a:lnTo>
                  <a:lnTo>
                    <a:pt x="128" y="36"/>
                  </a:lnTo>
                  <a:lnTo>
                    <a:pt x="136" y="34"/>
                  </a:lnTo>
                  <a:lnTo>
                    <a:pt x="141" y="33"/>
                  </a:lnTo>
                  <a:lnTo>
                    <a:pt x="150" y="32"/>
                  </a:lnTo>
                  <a:lnTo>
                    <a:pt x="156" y="30"/>
                  </a:lnTo>
                  <a:lnTo>
                    <a:pt x="160" y="30"/>
                  </a:lnTo>
                  <a:lnTo>
                    <a:pt x="168" y="29"/>
                  </a:lnTo>
                  <a:lnTo>
                    <a:pt x="175" y="29"/>
                  </a:lnTo>
                  <a:lnTo>
                    <a:pt x="180" y="28"/>
                  </a:lnTo>
                  <a:lnTo>
                    <a:pt x="192" y="29"/>
                  </a:lnTo>
                  <a:lnTo>
                    <a:pt x="203" y="27"/>
                  </a:lnTo>
                  <a:lnTo>
                    <a:pt x="211" y="28"/>
                  </a:lnTo>
                  <a:lnTo>
                    <a:pt x="220" y="29"/>
                  </a:lnTo>
                  <a:lnTo>
                    <a:pt x="228" y="28"/>
                  </a:lnTo>
                  <a:lnTo>
                    <a:pt x="235" y="29"/>
                  </a:lnTo>
                  <a:lnTo>
                    <a:pt x="240" y="31"/>
                  </a:lnTo>
                  <a:lnTo>
                    <a:pt x="244" y="30"/>
                  </a:lnTo>
                  <a:lnTo>
                    <a:pt x="251" y="31"/>
                  </a:lnTo>
                  <a:lnTo>
                    <a:pt x="258" y="32"/>
                  </a:lnTo>
                  <a:lnTo>
                    <a:pt x="263" y="33"/>
                  </a:lnTo>
                  <a:lnTo>
                    <a:pt x="266" y="33"/>
                  </a:lnTo>
                  <a:lnTo>
                    <a:pt x="271" y="33"/>
                  </a:lnTo>
                  <a:lnTo>
                    <a:pt x="276" y="32"/>
                  </a:lnTo>
                  <a:lnTo>
                    <a:pt x="282" y="33"/>
                  </a:lnTo>
                  <a:lnTo>
                    <a:pt x="288" y="31"/>
                  </a:lnTo>
                  <a:lnTo>
                    <a:pt x="291" y="31"/>
                  </a:lnTo>
                  <a:lnTo>
                    <a:pt x="294" y="31"/>
                  </a:lnTo>
                  <a:lnTo>
                    <a:pt x="295" y="31"/>
                  </a:lnTo>
                  <a:lnTo>
                    <a:pt x="302" y="29"/>
                  </a:lnTo>
                  <a:lnTo>
                    <a:pt x="304" y="29"/>
                  </a:lnTo>
                  <a:lnTo>
                    <a:pt x="310" y="29"/>
                  </a:lnTo>
                  <a:lnTo>
                    <a:pt x="312" y="26"/>
                  </a:lnTo>
                  <a:lnTo>
                    <a:pt x="318" y="26"/>
                  </a:lnTo>
                  <a:lnTo>
                    <a:pt x="322" y="24"/>
                  </a:lnTo>
                  <a:lnTo>
                    <a:pt x="327" y="23"/>
                  </a:lnTo>
                  <a:lnTo>
                    <a:pt x="330" y="22"/>
                  </a:lnTo>
                  <a:lnTo>
                    <a:pt x="334" y="21"/>
                  </a:lnTo>
                  <a:lnTo>
                    <a:pt x="340" y="19"/>
                  </a:lnTo>
                  <a:lnTo>
                    <a:pt x="346" y="19"/>
                  </a:lnTo>
                  <a:lnTo>
                    <a:pt x="351" y="17"/>
                  </a:lnTo>
                  <a:lnTo>
                    <a:pt x="359" y="15"/>
                  </a:lnTo>
                  <a:lnTo>
                    <a:pt x="360" y="15"/>
                  </a:lnTo>
                  <a:lnTo>
                    <a:pt x="370" y="12"/>
                  </a:lnTo>
                  <a:lnTo>
                    <a:pt x="374" y="12"/>
                  </a:lnTo>
                  <a:lnTo>
                    <a:pt x="380" y="11"/>
                  </a:lnTo>
                  <a:lnTo>
                    <a:pt x="386" y="9"/>
                  </a:lnTo>
                  <a:lnTo>
                    <a:pt x="391" y="9"/>
                  </a:lnTo>
                  <a:lnTo>
                    <a:pt x="395" y="7"/>
                  </a:lnTo>
                  <a:lnTo>
                    <a:pt x="400" y="6"/>
                  </a:lnTo>
                  <a:lnTo>
                    <a:pt x="407" y="5"/>
                  </a:lnTo>
                  <a:lnTo>
                    <a:pt x="411" y="5"/>
                  </a:lnTo>
                  <a:lnTo>
                    <a:pt x="416" y="4"/>
                  </a:lnTo>
                  <a:lnTo>
                    <a:pt x="422" y="3"/>
                  </a:lnTo>
                  <a:lnTo>
                    <a:pt x="427" y="2"/>
                  </a:lnTo>
                  <a:lnTo>
                    <a:pt x="432" y="2"/>
                  </a:lnTo>
                  <a:lnTo>
                    <a:pt x="439" y="2"/>
                  </a:lnTo>
                  <a:lnTo>
                    <a:pt x="443" y="1"/>
                  </a:lnTo>
                  <a:lnTo>
                    <a:pt x="453" y="0"/>
                  </a:lnTo>
                  <a:lnTo>
                    <a:pt x="463" y="0"/>
                  </a:lnTo>
                  <a:lnTo>
                    <a:pt x="473" y="1"/>
                  </a:lnTo>
                  <a:lnTo>
                    <a:pt x="482" y="2"/>
                  </a:lnTo>
                  <a:lnTo>
                    <a:pt x="493" y="2"/>
                  </a:lnTo>
                  <a:lnTo>
                    <a:pt x="501" y="2"/>
                  </a:lnTo>
                  <a:lnTo>
                    <a:pt x="509" y="4"/>
                  </a:lnTo>
                  <a:lnTo>
                    <a:pt x="517" y="5"/>
                  </a:lnTo>
                  <a:lnTo>
                    <a:pt x="526" y="5"/>
                  </a:lnTo>
                  <a:lnTo>
                    <a:pt x="535" y="7"/>
                  </a:lnTo>
                  <a:lnTo>
                    <a:pt x="542" y="8"/>
                  </a:lnTo>
                  <a:lnTo>
                    <a:pt x="550" y="8"/>
                  </a:lnTo>
                  <a:lnTo>
                    <a:pt x="555" y="9"/>
                  </a:lnTo>
                  <a:lnTo>
                    <a:pt x="565" y="8"/>
                  </a:lnTo>
                  <a:lnTo>
                    <a:pt x="569" y="8"/>
                  </a:lnTo>
                  <a:lnTo>
                    <a:pt x="575" y="8"/>
                  </a:lnTo>
                </a:path>
              </a:pathLst>
            </a:custGeom>
            <a:solidFill>
              <a:srgbClr val="ACF1F8"/>
            </a:solidFill>
            <a:ln w="127000" cap="rnd">
              <a:noFill/>
              <a:round/>
              <a:headEnd/>
              <a:tailEnd/>
            </a:ln>
          </p:spPr>
          <p:txBody>
            <a:bodyPr>
              <a:prstTxWarp prst="textNoShape">
                <a:avLst/>
              </a:prstTxWarp>
            </a:bodyPr>
            <a:lstStyle/>
            <a:p>
              <a:endParaRPr lang="en-US"/>
            </a:p>
          </p:txBody>
        </p:sp>
        <p:sp>
          <p:nvSpPr>
            <p:cNvPr id="25900" name="Freeform 337"/>
            <p:cNvSpPr>
              <a:spLocks/>
            </p:cNvSpPr>
            <p:nvPr/>
          </p:nvSpPr>
          <p:spPr bwMode="auto">
            <a:xfrm>
              <a:off x="4277" y="2743"/>
              <a:ext cx="543" cy="60"/>
            </a:xfrm>
            <a:custGeom>
              <a:avLst/>
              <a:gdLst>
                <a:gd name="T0" fmla="*/ 539 w 543"/>
                <a:gd name="T1" fmla="*/ 7 h 60"/>
                <a:gd name="T2" fmla="*/ 529 w 543"/>
                <a:gd name="T3" fmla="*/ 7 h 60"/>
                <a:gd name="T4" fmla="*/ 510 w 543"/>
                <a:gd name="T5" fmla="*/ 8 h 60"/>
                <a:gd name="T6" fmla="*/ 487 w 543"/>
                <a:gd name="T7" fmla="*/ 10 h 60"/>
                <a:gd name="T8" fmla="*/ 461 w 543"/>
                <a:gd name="T9" fmla="*/ 12 h 60"/>
                <a:gd name="T10" fmla="*/ 433 w 543"/>
                <a:gd name="T11" fmla="*/ 14 h 60"/>
                <a:gd name="T12" fmla="*/ 404 w 543"/>
                <a:gd name="T13" fmla="*/ 19 h 60"/>
                <a:gd name="T14" fmla="*/ 379 w 543"/>
                <a:gd name="T15" fmla="*/ 22 h 60"/>
                <a:gd name="T16" fmla="*/ 356 w 543"/>
                <a:gd name="T17" fmla="*/ 25 h 60"/>
                <a:gd name="T18" fmla="*/ 339 w 543"/>
                <a:gd name="T19" fmla="*/ 28 h 60"/>
                <a:gd name="T20" fmla="*/ 320 w 543"/>
                <a:gd name="T21" fmla="*/ 32 h 60"/>
                <a:gd name="T22" fmla="*/ 308 w 543"/>
                <a:gd name="T23" fmla="*/ 35 h 60"/>
                <a:gd name="T24" fmla="*/ 292 w 543"/>
                <a:gd name="T25" fmla="*/ 38 h 60"/>
                <a:gd name="T26" fmla="*/ 275 w 543"/>
                <a:gd name="T27" fmla="*/ 42 h 60"/>
                <a:gd name="T28" fmla="*/ 259 w 543"/>
                <a:gd name="T29" fmla="*/ 43 h 60"/>
                <a:gd name="T30" fmla="*/ 239 w 543"/>
                <a:gd name="T31" fmla="*/ 46 h 60"/>
                <a:gd name="T32" fmla="*/ 224 w 543"/>
                <a:gd name="T33" fmla="*/ 47 h 60"/>
                <a:gd name="T34" fmla="*/ 207 w 543"/>
                <a:gd name="T35" fmla="*/ 49 h 60"/>
                <a:gd name="T36" fmla="*/ 188 w 543"/>
                <a:gd name="T37" fmla="*/ 50 h 60"/>
                <a:gd name="T38" fmla="*/ 166 w 543"/>
                <a:gd name="T39" fmla="*/ 51 h 60"/>
                <a:gd name="T40" fmla="*/ 147 w 543"/>
                <a:gd name="T41" fmla="*/ 51 h 60"/>
                <a:gd name="T42" fmla="*/ 127 w 543"/>
                <a:gd name="T43" fmla="*/ 52 h 60"/>
                <a:gd name="T44" fmla="*/ 111 w 543"/>
                <a:gd name="T45" fmla="*/ 51 h 60"/>
                <a:gd name="T46" fmla="*/ 93 w 543"/>
                <a:gd name="T47" fmla="*/ 52 h 60"/>
                <a:gd name="T48" fmla="*/ 79 w 543"/>
                <a:gd name="T49" fmla="*/ 51 h 60"/>
                <a:gd name="T50" fmla="*/ 65 w 543"/>
                <a:gd name="T51" fmla="*/ 52 h 60"/>
                <a:gd name="T52" fmla="*/ 52 w 543"/>
                <a:gd name="T53" fmla="*/ 52 h 60"/>
                <a:gd name="T54" fmla="*/ 39 w 543"/>
                <a:gd name="T55" fmla="*/ 53 h 60"/>
                <a:gd name="T56" fmla="*/ 28 w 543"/>
                <a:gd name="T57" fmla="*/ 55 h 60"/>
                <a:gd name="T58" fmla="*/ 17 w 543"/>
                <a:gd name="T59" fmla="*/ 55 h 60"/>
                <a:gd name="T60" fmla="*/ 3 w 543"/>
                <a:gd name="T61" fmla="*/ 58 h 60"/>
                <a:gd name="T62" fmla="*/ 5 w 543"/>
                <a:gd name="T63" fmla="*/ 57 h 60"/>
                <a:gd name="T64" fmla="*/ 12 w 543"/>
                <a:gd name="T65" fmla="*/ 55 h 60"/>
                <a:gd name="T66" fmla="*/ 27 w 543"/>
                <a:gd name="T67" fmla="*/ 52 h 60"/>
                <a:gd name="T68" fmla="*/ 47 w 543"/>
                <a:gd name="T69" fmla="*/ 49 h 60"/>
                <a:gd name="T70" fmla="*/ 63 w 543"/>
                <a:gd name="T71" fmla="*/ 44 h 60"/>
                <a:gd name="T72" fmla="*/ 81 w 543"/>
                <a:gd name="T73" fmla="*/ 40 h 60"/>
                <a:gd name="T74" fmla="*/ 103 w 543"/>
                <a:gd name="T75" fmla="*/ 36 h 60"/>
                <a:gd name="T76" fmla="*/ 125 w 543"/>
                <a:gd name="T77" fmla="*/ 32 h 60"/>
                <a:gd name="T78" fmla="*/ 146 w 543"/>
                <a:gd name="T79" fmla="*/ 29 h 60"/>
                <a:gd name="T80" fmla="*/ 166 w 543"/>
                <a:gd name="T81" fmla="*/ 27 h 60"/>
                <a:gd name="T82" fmla="*/ 190 w 543"/>
                <a:gd name="T83" fmla="*/ 26 h 60"/>
                <a:gd name="T84" fmla="*/ 212 w 543"/>
                <a:gd name="T85" fmla="*/ 27 h 60"/>
                <a:gd name="T86" fmla="*/ 228 w 543"/>
                <a:gd name="T87" fmla="*/ 29 h 60"/>
                <a:gd name="T88" fmla="*/ 247 w 543"/>
                <a:gd name="T89" fmla="*/ 31 h 60"/>
                <a:gd name="T90" fmla="*/ 259 w 543"/>
                <a:gd name="T91" fmla="*/ 31 h 60"/>
                <a:gd name="T92" fmla="*/ 271 w 543"/>
                <a:gd name="T93" fmla="*/ 29 h 60"/>
                <a:gd name="T94" fmla="*/ 282 w 543"/>
                <a:gd name="T95" fmla="*/ 28 h 60"/>
                <a:gd name="T96" fmla="*/ 292 w 543"/>
                <a:gd name="T97" fmla="*/ 25 h 60"/>
                <a:gd name="T98" fmla="*/ 306 w 543"/>
                <a:gd name="T99" fmla="*/ 22 h 60"/>
                <a:gd name="T100" fmla="*/ 320 w 543"/>
                <a:gd name="T101" fmla="*/ 19 h 60"/>
                <a:gd name="T102" fmla="*/ 335 w 543"/>
                <a:gd name="T103" fmla="*/ 15 h 60"/>
                <a:gd name="T104" fmla="*/ 350 w 543"/>
                <a:gd name="T105" fmla="*/ 12 h 60"/>
                <a:gd name="T106" fmla="*/ 367 w 543"/>
                <a:gd name="T107" fmla="*/ 7 h 60"/>
                <a:gd name="T108" fmla="*/ 382 w 543"/>
                <a:gd name="T109" fmla="*/ 4 h 60"/>
                <a:gd name="T110" fmla="*/ 396 w 543"/>
                <a:gd name="T111" fmla="*/ 2 h 60"/>
                <a:gd name="T112" fmla="*/ 411 w 543"/>
                <a:gd name="T113" fmla="*/ 1 h 60"/>
                <a:gd name="T114" fmla="*/ 435 w 543"/>
                <a:gd name="T115" fmla="*/ 1 h 60"/>
                <a:gd name="T116" fmla="*/ 463 w 543"/>
                <a:gd name="T117" fmla="*/ 2 h 60"/>
                <a:gd name="T118" fmla="*/ 489 w 543"/>
                <a:gd name="T119" fmla="*/ 5 h 60"/>
                <a:gd name="T120" fmla="*/ 511 w 543"/>
                <a:gd name="T121" fmla="*/ 7 h 60"/>
                <a:gd name="T122" fmla="*/ 531 w 543"/>
                <a:gd name="T123" fmla="*/ 7 h 6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43"/>
                <a:gd name="T187" fmla="*/ 0 h 60"/>
                <a:gd name="T188" fmla="*/ 543 w 543"/>
                <a:gd name="T189" fmla="*/ 60 h 6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43" h="60">
                  <a:moveTo>
                    <a:pt x="539" y="7"/>
                  </a:moveTo>
                  <a:lnTo>
                    <a:pt x="542" y="7"/>
                  </a:lnTo>
                  <a:lnTo>
                    <a:pt x="539" y="7"/>
                  </a:lnTo>
                  <a:lnTo>
                    <a:pt x="537" y="7"/>
                  </a:lnTo>
                  <a:lnTo>
                    <a:pt x="531" y="6"/>
                  </a:lnTo>
                  <a:lnTo>
                    <a:pt x="529" y="7"/>
                  </a:lnTo>
                  <a:lnTo>
                    <a:pt x="523" y="7"/>
                  </a:lnTo>
                  <a:lnTo>
                    <a:pt x="518" y="7"/>
                  </a:lnTo>
                  <a:lnTo>
                    <a:pt x="510" y="8"/>
                  </a:lnTo>
                  <a:lnTo>
                    <a:pt x="503" y="9"/>
                  </a:lnTo>
                  <a:lnTo>
                    <a:pt x="495" y="10"/>
                  </a:lnTo>
                  <a:lnTo>
                    <a:pt x="487" y="10"/>
                  </a:lnTo>
                  <a:lnTo>
                    <a:pt x="481" y="10"/>
                  </a:lnTo>
                  <a:lnTo>
                    <a:pt x="471" y="10"/>
                  </a:lnTo>
                  <a:lnTo>
                    <a:pt x="461" y="12"/>
                  </a:lnTo>
                  <a:lnTo>
                    <a:pt x="453" y="13"/>
                  </a:lnTo>
                  <a:lnTo>
                    <a:pt x="443" y="13"/>
                  </a:lnTo>
                  <a:lnTo>
                    <a:pt x="433" y="14"/>
                  </a:lnTo>
                  <a:lnTo>
                    <a:pt x="425" y="16"/>
                  </a:lnTo>
                  <a:lnTo>
                    <a:pt x="414" y="18"/>
                  </a:lnTo>
                  <a:lnTo>
                    <a:pt x="404" y="19"/>
                  </a:lnTo>
                  <a:lnTo>
                    <a:pt x="399" y="19"/>
                  </a:lnTo>
                  <a:lnTo>
                    <a:pt x="390" y="20"/>
                  </a:lnTo>
                  <a:lnTo>
                    <a:pt x="379" y="22"/>
                  </a:lnTo>
                  <a:lnTo>
                    <a:pt x="371" y="24"/>
                  </a:lnTo>
                  <a:lnTo>
                    <a:pt x="364" y="24"/>
                  </a:lnTo>
                  <a:lnTo>
                    <a:pt x="356" y="25"/>
                  </a:lnTo>
                  <a:lnTo>
                    <a:pt x="350" y="28"/>
                  </a:lnTo>
                  <a:lnTo>
                    <a:pt x="344" y="28"/>
                  </a:lnTo>
                  <a:lnTo>
                    <a:pt x="339" y="28"/>
                  </a:lnTo>
                  <a:lnTo>
                    <a:pt x="331" y="30"/>
                  </a:lnTo>
                  <a:lnTo>
                    <a:pt x="328" y="31"/>
                  </a:lnTo>
                  <a:lnTo>
                    <a:pt x="320" y="32"/>
                  </a:lnTo>
                  <a:lnTo>
                    <a:pt x="315" y="33"/>
                  </a:lnTo>
                  <a:lnTo>
                    <a:pt x="314" y="35"/>
                  </a:lnTo>
                  <a:lnTo>
                    <a:pt x="308" y="35"/>
                  </a:lnTo>
                  <a:lnTo>
                    <a:pt x="300" y="37"/>
                  </a:lnTo>
                  <a:lnTo>
                    <a:pt x="296" y="38"/>
                  </a:lnTo>
                  <a:lnTo>
                    <a:pt x="292" y="38"/>
                  </a:lnTo>
                  <a:lnTo>
                    <a:pt x="286" y="40"/>
                  </a:lnTo>
                  <a:lnTo>
                    <a:pt x="282" y="41"/>
                  </a:lnTo>
                  <a:lnTo>
                    <a:pt x="275" y="42"/>
                  </a:lnTo>
                  <a:lnTo>
                    <a:pt x="270" y="42"/>
                  </a:lnTo>
                  <a:lnTo>
                    <a:pt x="264" y="43"/>
                  </a:lnTo>
                  <a:lnTo>
                    <a:pt x="259" y="43"/>
                  </a:lnTo>
                  <a:lnTo>
                    <a:pt x="251" y="45"/>
                  </a:lnTo>
                  <a:lnTo>
                    <a:pt x="247" y="45"/>
                  </a:lnTo>
                  <a:lnTo>
                    <a:pt x="239" y="46"/>
                  </a:lnTo>
                  <a:lnTo>
                    <a:pt x="234" y="46"/>
                  </a:lnTo>
                  <a:lnTo>
                    <a:pt x="230" y="47"/>
                  </a:lnTo>
                  <a:lnTo>
                    <a:pt x="224" y="47"/>
                  </a:lnTo>
                  <a:lnTo>
                    <a:pt x="218" y="48"/>
                  </a:lnTo>
                  <a:lnTo>
                    <a:pt x="214" y="49"/>
                  </a:lnTo>
                  <a:lnTo>
                    <a:pt x="207" y="49"/>
                  </a:lnTo>
                  <a:lnTo>
                    <a:pt x="199" y="49"/>
                  </a:lnTo>
                  <a:lnTo>
                    <a:pt x="194" y="49"/>
                  </a:lnTo>
                  <a:lnTo>
                    <a:pt x="188" y="50"/>
                  </a:lnTo>
                  <a:lnTo>
                    <a:pt x="180" y="51"/>
                  </a:lnTo>
                  <a:lnTo>
                    <a:pt x="174" y="50"/>
                  </a:lnTo>
                  <a:lnTo>
                    <a:pt x="166" y="51"/>
                  </a:lnTo>
                  <a:lnTo>
                    <a:pt x="160" y="52"/>
                  </a:lnTo>
                  <a:lnTo>
                    <a:pt x="152" y="51"/>
                  </a:lnTo>
                  <a:lnTo>
                    <a:pt x="147" y="51"/>
                  </a:lnTo>
                  <a:lnTo>
                    <a:pt x="139" y="50"/>
                  </a:lnTo>
                  <a:lnTo>
                    <a:pt x="133" y="51"/>
                  </a:lnTo>
                  <a:lnTo>
                    <a:pt x="127" y="52"/>
                  </a:lnTo>
                  <a:lnTo>
                    <a:pt x="121" y="51"/>
                  </a:lnTo>
                  <a:lnTo>
                    <a:pt x="116" y="51"/>
                  </a:lnTo>
                  <a:lnTo>
                    <a:pt x="111" y="51"/>
                  </a:lnTo>
                  <a:lnTo>
                    <a:pt x="103" y="52"/>
                  </a:lnTo>
                  <a:lnTo>
                    <a:pt x="100" y="52"/>
                  </a:lnTo>
                  <a:lnTo>
                    <a:pt x="93" y="52"/>
                  </a:lnTo>
                  <a:lnTo>
                    <a:pt x="88" y="52"/>
                  </a:lnTo>
                  <a:lnTo>
                    <a:pt x="81" y="52"/>
                  </a:lnTo>
                  <a:lnTo>
                    <a:pt x="79" y="51"/>
                  </a:lnTo>
                  <a:lnTo>
                    <a:pt x="73" y="52"/>
                  </a:lnTo>
                  <a:lnTo>
                    <a:pt x="68" y="52"/>
                  </a:lnTo>
                  <a:lnTo>
                    <a:pt x="65" y="52"/>
                  </a:lnTo>
                  <a:lnTo>
                    <a:pt x="60" y="52"/>
                  </a:lnTo>
                  <a:lnTo>
                    <a:pt x="53" y="52"/>
                  </a:lnTo>
                  <a:lnTo>
                    <a:pt x="52" y="52"/>
                  </a:lnTo>
                  <a:lnTo>
                    <a:pt x="48" y="52"/>
                  </a:lnTo>
                  <a:lnTo>
                    <a:pt x="44" y="53"/>
                  </a:lnTo>
                  <a:lnTo>
                    <a:pt x="39" y="53"/>
                  </a:lnTo>
                  <a:lnTo>
                    <a:pt x="36" y="54"/>
                  </a:lnTo>
                  <a:lnTo>
                    <a:pt x="33" y="54"/>
                  </a:lnTo>
                  <a:lnTo>
                    <a:pt x="28" y="55"/>
                  </a:lnTo>
                  <a:lnTo>
                    <a:pt x="24" y="55"/>
                  </a:lnTo>
                  <a:lnTo>
                    <a:pt x="20" y="55"/>
                  </a:lnTo>
                  <a:lnTo>
                    <a:pt x="17" y="55"/>
                  </a:lnTo>
                  <a:lnTo>
                    <a:pt x="11" y="56"/>
                  </a:lnTo>
                  <a:lnTo>
                    <a:pt x="9" y="56"/>
                  </a:lnTo>
                  <a:lnTo>
                    <a:pt x="3" y="58"/>
                  </a:lnTo>
                  <a:lnTo>
                    <a:pt x="0" y="59"/>
                  </a:lnTo>
                  <a:lnTo>
                    <a:pt x="3" y="58"/>
                  </a:lnTo>
                  <a:lnTo>
                    <a:pt x="5" y="57"/>
                  </a:lnTo>
                  <a:lnTo>
                    <a:pt x="9" y="56"/>
                  </a:lnTo>
                  <a:lnTo>
                    <a:pt x="11" y="56"/>
                  </a:lnTo>
                  <a:lnTo>
                    <a:pt x="12" y="55"/>
                  </a:lnTo>
                  <a:lnTo>
                    <a:pt x="19" y="54"/>
                  </a:lnTo>
                  <a:lnTo>
                    <a:pt x="21" y="54"/>
                  </a:lnTo>
                  <a:lnTo>
                    <a:pt x="27" y="52"/>
                  </a:lnTo>
                  <a:lnTo>
                    <a:pt x="32" y="52"/>
                  </a:lnTo>
                  <a:lnTo>
                    <a:pt x="37" y="49"/>
                  </a:lnTo>
                  <a:lnTo>
                    <a:pt x="47" y="49"/>
                  </a:lnTo>
                  <a:lnTo>
                    <a:pt x="49" y="47"/>
                  </a:lnTo>
                  <a:lnTo>
                    <a:pt x="55" y="46"/>
                  </a:lnTo>
                  <a:lnTo>
                    <a:pt x="63" y="44"/>
                  </a:lnTo>
                  <a:lnTo>
                    <a:pt x="68" y="43"/>
                  </a:lnTo>
                  <a:lnTo>
                    <a:pt x="76" y="41"/>
                  </a:lnTo>
                  <a:lnTo>
                    <a:pt x="81" y="40"/>
                  </a:lnTo>
                  <a:lnTo>
                    <a:pt x="89" y="39"/>
                  </a:lnTo>
                  <a:lnTo>
                    <a:pt x="95" y="37"/>
                  </a:lnTo>
                  <a:lnTo>
                    <a:pt x="103" y="36"/>
                  </a:lnTo>
                  <a:lnTo>
                    <a:pt x="111" y="34"/>
                  </a:lnTo>
                  <a:lnTo>
                    <a:pt x="116" y="34"/>
                  </a:lnTo>
                  <a:lnTo>
                    <a:pt x="125" y="32"/>
                  </a:lnTo>
                  <a:lnTo>
                    <a:pt x="133" y="31"/>
                  </a:lnTo>
                  <a:lnTo>
                    <a:pt x="138" y="30"/>
                  </a:lnTo>
                  <a:lnTo>
                    <a:pt x="146" y="29"/>
                  </a:lnTo>
                  <a:lnTo>
                    <a:pt x="151" y="28"/>
                  </a:lnTo>
                  <a:lnTo>
                    <a:pt x="156" y="28"/>
                  </a:lnTo>
                  <a:lnTo>
                    <a:pt x="166" y="27"/>
                  </a:lnTo>
                  <a:lnTo>
                    <a:pt x="170" y="27"/>
                  </a:lnTo>
                  <a:lnTo>
                    <a:pt x="182" y="25"/>
                  </a:lnTo>
                  <a:lnTo>
                    <a:pt x="190" y="26"/>
                  </a:lnTo>
                  <a:lnTo>
                    <a:pt x="198" y="25"/>
                  </a:lnTo>
                  <a:lnTo>
                    <a:pt x="207" y="26"/>
                  </a:lnTo>
                  <a:lnTo>
                    <a:pt x="212" y="27"/>
                  </a:lnTo>
                  <a:lnTo>
                    <a:pt x="222" y="27"/>
                  </a:lnTo>
                  <a:lnTo>
                    <a:pt x="226" y="28"/>
                  </a:lnTo>
                  <a:lnTo>
                    <a:pt x="228" y="29"/>
                  </a:lnTo>
                  <a:lnTo>
                    <a:pt x="235" y="30"/>
                  </a:lnTo>
                  <a:lnTo>
                    <a:pt x="240" y="30"/>
                  </a:lnTo>
                  <a:lnTo>
                    <a:pt x="247" y="31"/>
                  </a:lnTo>
                  <a:lnTo>
                    <a:pt x="250" y="31"/>
                  </a:lnTo>
                  <a:lnTo>
                    <a:pt x="255" y="31"/>
                  </a:lnTo>
                  <a:lnTo>
                    <a:pt x="259" y="31"/>
                  </a:lnTo>
                  <a:lnTo>
                    <a:pt x="264" y="31"/>
                  </a:lnTo>
                  <a:lnTo>
                    <a:pt x="270" y="31"/>
                  </a:lnTo>
                  <a:lnTo>
                    <a:pt x="271" y="29"/>
                  </a:lnTo>
                  <a:lnTo>
                    <a:pt x="274" y="28"/>
                  </a:lnTo>
                  <a:lnTo>
                    <a:pt x="279" y="28"/>
                  </a:lnTo>
                  <a:lnTo>
                    <a:pt x="282" y="28"/>
                  </a:lnTo>
                  <a:lnTo>
                    <a:pt x="284" y="27"/>
                  </a:lnTo>
                  <a:lnTo>
                    <a:pt x="291" y="26"/>
                  </a:lnTo>
                  <a:lnTo>
                    <a:pt x="292" y="25"/>
                  </a:lnTo>
                  <a:lnTo>
                    <a:pt x="299" y="24"/>
                  </a:lnTo>
                  <a:lnTo>
                    <a:pt x="304" y="23"/>
                  </a:lnTo>
                  <a:lnTo>
                    <a:pt x="306" y="22"/>
                  </a:lnTo>
                  <a:lnTo>
                    <a:pt x="311" y="21"/>
                  </a:lnTo>
                  <a:lnTo>
                    <a:pt x="316" y="19"/>
                  </a:lnTo>
                  <a:lnTo>
                    <a:pt x="320" y="19"/>
                  </a:lnTo>
                  <a:lnTo>
                    <a:pt x="327" y="16"/>
                  </a:lnTo>
                  <a:lnTo>
                    <a:pt x="330" y="16"/>
                  </a:lnTo>
                  <a:lnTo>
                    <a:pt x="335" y="15"/>
                  </a:lnTo>
                  <a:lnTo>
                    <a:pt x="340" y="14"/>
                  </a:lnTo>
                  <a:lnTo>
                    <a:pt x="344" y="13"/>
                  </a:lnTo>
                  <a:lnTo>
                    <a:pt x="350" y="12"/>
                  </a:lnTo>
                  <a:lnTo>
                    <a:pt x="356" y="10"/>
                  </a:lnTo>
                  <a:lnTo>
                    <a:pt x="360" y="9"/>
                  </a:lnTo>
                  <a:lnTo>
                    <a:pt x="367" y="7"/>
                  </a:lnTo>
                  <a:lnTo>
                    <a:pt x="372" y="7"/>
                  </a:lnTo>
                  <a:lnTo>
                    <a:pt x="378" y="6"/>
                  </a:lnTo>
                  <a:lnTo>
                    <a:pt x="382" y="4"/>
                  </a:lnTo>
                  <a:lnTo>
                    <a:pt x="387" y="4"/>
                  </a:lnTo>
                  <a:lnTo>
                    <a:pt x="394" y="3"/>
                  </a:lnTo>
                  <a:lnTo>
                    <a:pt x="396" y="2"/>
                  </a:lnTo>
                  <a:lnTo>
                    <a:pt x="403" y="2"/>
                  </a:lnTo>
                  <a:lnTo>
                    <a:pt x="409" y="1"/>
                  </a:lnTo>
                  <a:lnTo>
                    <a:pt x="411" y="1"/>
                  </a:lnTo>
                  <a:lnTo>
                    <a:pt x="417" y="1"/>
                  </a:lnTo>
                  <a:lnTo>
                    <a:pt x="425" y="0"/>
                  </a:lnTo>
                  <a:lnTo>
                    <a:pt x="435" y="1"/>
                  </a:lnTo>
                  <a:lnTo>
                    <a:pt x="446" y="1"/>
                  </a:lnTo>
                  <a:lnTo>
                    <a:pt x="454" y="0"/>
                  </a:lnTo>
                  <a:lnTo>
                    <a:pt x="463" y="2"/>
                  </a:lnTo>
                  <a:lnTo>
                    <a:pt x="471" y="2"/>
                  </a:lnTo>
                  <a:lnTo>
                    <a:pt x="481" y="3"/>
                  </a:lnTo>
                  <a:lnTo>
                    <a:pt x="489" y="5"/>
                  </a:lnTo>
                  <a:lnTo>
                    <a:pt x="497" y="6"/>
                  </a:lnTo>
                  <a:lnTo>
                    <a:pt x="502" y="6"/>
                  </a:lnTo>
                  <a:lnTo>
                    <a:pt x="511" y="7"/>
                  </a:lnTo>
                  <a:lnTo>
                    <a:pt x="518" y="7"/>
                  </a:lnTo>
                  <a:lnTo>
                    <a:pt x="523" y="8"/>
                  </a:lnTo>
                  <a:lnTo>
                    <a:pt x="531" y="7"/>
                  </a:lnTo>
                  <a:lnTo>
                    <a:pt x="534" y="7"/>
                  </a:lnTo>
                  <a:lnTo>
                    <a:pt x="539" y="7"/>
                  </a:lnTo>
                </a:path>
              </a:pathLst>
            </a:custGeom>
            <a:solidFill>
              <a:srgbClr val="CFF3F5"/>
            </a:solidFill>
            <a:ln w="127000" cap="rnd">
              <a:noFill/>
              <a:round/>
              <a:headEnd/>
              <a:tailEnd/>
            </a:ln>
          </p:spPr>
          <p:txBody>
            <a:bodyPr>
              <a:prstTxWarp prst="textNoShape">
                <a:avLst/>
              </a:prstTxWarp>
            </a:bodyPr>
            <a:lstStyle/>
            <a:p>
              <a:endParaRPr lang="en-US"/>
            </a:p>
          </p:txBody>
        </p:sp>
        <p:sp>
          <p:nvSpPr>
            <p:cNvPr id="25901" name="Freeform 338"/>
            <p:cNvSpPr>
              <a:spLocks/>
            </p:cNvSpPr>
            <p:nvPr/>
          </p:nvSpPr>
          <p:spPr bwMode="auto">
            <a:xfrm>
              <a:off x="4292" y="2745"/>
              <a:ext cx="510" cy="57"/>
            </a:xfrm>
            <a:custGeom>
              <a:avLst/>
              <a:gdLst>
                <a:gd name="T0" fmla="*/ 3 w 510"/>
                <a:gd name="T1" fmla="*/ 55 h 57"/>
                <a:gd name="T2" fmla="*/ 11 w 510"/>
                <a:gd name="T3" fmla="*/ 53 h 57"/>
                <a:gd name="T4" fmla="*/ 21 w 510"/>
                <a:gd name="T5" fmla="*/ 51 h 57"/>
                <a:gd name="T6" fmla="*/ 37 w 510"/>
                <a:gd name="T7" fmla="*/ 47 h 57"/>
                <a:gd name="T8" fmla="*/ 51 w 510"/>
                <a:gd name="T9" fmla="*/ 43 h 57"/>
                <a:gd name="T10" fmla="*/ 71 w 510"/>
                <a:gd name="T11" fmla="*/ 39 h 57"/>
                <a:gd name="T12" fmla="*/ 92 w 510"/>
                <a:gd name="T13" fmla="*/ 36 h 57"/>
                <a:gd name="T14" fmla="*/ 111 w 510"/>
                <a:gd name="T15" fmla="*/ 32 h 57"/>
                <a:gd name="T16" fmla="*/ 128 w 510"/>
                <a:gd name="T17" fmla="*/ 29 h 57"/>
                <a:gd name="T18" fmla="*/ 148 w 510"/>
                <a:gd name="T19" fmla="*/ 26 h 57"/>
                <a:gd name="T20" fmla="*/ 169 w 510"/>
                <a:gd name="T21" fmla="*/ 25 h 57"/>
                <a:gd name="T22" fmla="*/ 195 w 510"/>
                <a:gd name="T23" fmla="*/ 26 h 57"/>
                <a:gd name="T24" fmla="*/ 211 w 510"/>
                <a:gd name="T25" fmla="*/ 26 h 57"/>
                <a:gd name="T26" fmla="*/ 225 w 510"/>
                <a:gd name="T27" fmla="*/ 30 h 57"/>
                <a:gd name="T28" fmla="*/ 236 w 510"/>
                <a:gd name="T29" fmla="*/ 29 h 57"/>
                <a:gd name="T30" fmla="*/ 255 w 510"/>
                <a:gd name="T31" fmla="*/ 29 h 57"/>
                <a:gd name="T32" fmla="*/ 262 w 510"/>
                <a:gd name="T33" fmla="*/ 26 h 57"/>
                <a:gd name="T34" fmla="*/ 273 w 510"/>
                <a:gd name="T35" fmla="*/ 24 h 57"/>
                <a:gd name="T36" fmla="*/ 284 w 510"/>
                <a:gd name="T37" fmla="*/ 22 h 57"/>
                <a:gd name="T38" fmla="*/ 296 w 510"/>
                <a:gd name="T39" fmla="*/ 19 h 57"/>
                <a:gd name="T40" fmla="*/ 312 w 510"/>
                <a:gd name="T41" fmla="*/ 14 h 57"/>
                <a:gd name="T42" fmla="*/ 325 w 510"/>
                <a:gd name="T43" fmla="*/ 12 h 57"/>
                <a:gd name="T44" fmla="*/ 341 w 510"/>
                <a:gd name="T45" fmla="*/ 8 h 57"/>
                <a:gd name="T46" fmla="*/ 354 w 510"/>
                <a:gd name="T47" fmla="*/ 5 h 57"/>
                <a:gd name="T48" fmla="*/ 370 w 510"/>
                <a:gd name="T49" fmla="*/ 3 h 57"/>
                <a:gd name="T50" fmla="*/ 381 w 510"/>
                <a:gd name="T51" fmla="*/ 0 h 57"/>
                <a:gd name="T52" fmla="*/ 400 w 510"/>
                <a:gd name="T53" fmla="*/ 0 h 57"/>
                <a:gd name="T54" fmla="*/ 424 w 510"/>
                <a:gd name="T55" fmla="*/ 1 h 57"/>
                <a:gd name="T56" fmla="*/ 450 w 510"/>
                <a:gd name="T57" fmla="*/ 4 h 57"/>
                <a:gd name="T58" fmla="*/ 472 w 510"/>
                <a:gd name="T59" fmla="*/ 5 h 57"/>
                <a:gd name="T60" fmla="*/ 490 w 510"/>
                <a:gd name="T61" fmla="*/ 8 h 57"/>
                <a:gd name="T62" fmla="*/ 508 w 510"/>
                <a:gd name="T63" fmla="*/ 6 h 57"/>
                <a:gd name="T64" fmla="*/ 504 w 510"/>
                <a:gd name="T65" fmla="*/ 5 h 57"/>
                <a:gd name="T66" fmla="*/ 490 w 510"/>
                <a:gd name="T67" fmla="*/ 7 h 57"/>
                <a:gd name="T68" fmla="*/ 470 w 510"/>
                <a:gd name="T69" fmla="*/ 8 h 57"/>
                <a:gd name="T70" fmla="*/ 450 w 510"/>
                <a:gd name="T71" fmla="*/ 11 h 57"/>
                <a:gd name="T72" fmla="*/ 426 w 510"/>
                <a:gd name="T73" fmla="*/ 11 h 57"/>
                <a:gd name="T74" fmla="*/ 398 w 510"/>
                <a:gd name="T75" fmla="*/ 16 h 57"/>
                <a:gd name="T76" fmla="*/ 374 w 510"/>
                <a:gd name="T77" fmla="*/ 18 h 57"/>
                <a:gd name="T78" fmla="*/ 349 w 510"/>
                <a:gd name="T79" fmla="*/ 22 h 57"/>
                <a:gd name="T80" fmla="*/ 329 w 510"/>
                <a:gd name="T81" fmla="*/ 26 h 57"/>
                <a:gd name="T82" fmla="*/ 313 w 510"/>
                <a:gd name="T83" fmla="*/ 28 h 57"/>
                <a:gd name="T84" fmla="*/ 297 w 510"/>
                <a:gd name="T85" fmla="*/ 32 h 57"/>
                <a:gd name="T86" fmla="*/ 285 w 510"/>
                <a:gd name="T87" fmla="*/ 34 h 57"/>
                <a:gd name="T88" fmla="*/ 268 w 510"/>
                <a:gd name="T89" fmla="*/ 38 h 57"/>
                <a:gd name="T90" fmla="*/ 252 w 510"/>
                <a:gd name="T91" fmla="*/ 41 h 57"/>
                <a:gd name="T92" fmla="*/ 236 w 510"/>
                <a:gd name="T93" fmla="*/ 42 h 57"/>
                <a:gd name="T94" fmla="*/ 221 w 510"/>
                <a:gd name="T95" fmla="*/ 44 h 57"/>
                <a:gd name="T96" fmla="*/ 207 w 510"/>
                <a:gd name="T97" fmla="*/ 45 h 57"/>
                <a:gd name="T98" fmla="*/ 187 w 510"/>
                <a:gd name="T99" fmla="*/ 47 h 57"/>
                <a:gd name="T100" fmla="*/ 171 w 510"/>
                <a:gd name="T101" fmla="*/ 47 h 57"/>
                <a:gd name="T102" fmla="*/ 152 w 510"/>
                <a:gd name="T103" fmla="*/ 48 h 57"/>
                <a:gd name="T104" fmla="*/ 132 w 510"/>
                <a:gd name="T105" fmla="*/ 48 h 57"/>
                <a:gd name="T106" fmla="*/ 116 w 510"/>
                <a:gd name="T107" fmla="*/ 48 h 57"/>
                <a:gd name="T108" fmla="*/ 100 w 510"/>
                <a:gd name="T109" fmla="*/ 49 h 57"/>
                <a:gd name="T110" fmla="*/ 84 w 510"/>
                <a:gd name="T111" fmla="*/ 48 h 57"/>
                <a:gd name="T112" fmla="*/ 68 w 510"/>
                <a:gd name="T113" fmla="*/ 49 h 57"/>
                <a:gd name="T114" fmla="*/ 57 w 510"/>
                <a:gd name="T115" fmla="*/ 48 h 57"/>
                <a:gd name="T116" fmla="*/ 45 w 510"/>
                <a:gd name="T117" fmla="*/ 50 h 57"/>
                <a:gd name="T118" fmla="*/ 36 w 510"/>
                <a:gd name="T119" fmla="*/ 51 h 57"/>
                <a:gd name="T120" fmla="*/ 23 w 510"/>
                <a:gd name="T121" fmla="*/ 52 h 57"/>
                <a:gd name="T122" fmla="*/ 11 w 510"/>
                <a:gd name="T123" fmla="*/ 53 h 57"/>
                <a:gd name="T124" fmla="*/ 0 w 510"/>
                <a:gd name="T125" fmla="*/ 56 h 5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10"/>
                <a:gd name="T190" fmla="*/ 0 h 57"/>
                <a:gd name="T191" fmla="*/ 510 w 510"/>
                <a:gd name="T192" fmla="*/ 57 h 5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10" h="57">
                  <a:moveTo>
                    <a:pt x="0" y="56"/>
                  </a:moveTo>
                  <a:lnTo>
                    <a:pt x="0" y="56"/>
                  </a:lnTo>
                  <a:lnTo>
                    <a:pt x="3" y="55"/>
                  </a:lnTo>
                  <a:lnTo>
                    <a:pt x="5" y="54"/>
                  </a:lnTo>
                  <a:lnTo>
                    <a:pt x="9" y="53"/>
                  </a:lnTo>
                  <a:lnTo>
                    <a:pt x="11" y="53"/>
                  </a:lnTo>
                  <a:lnTo>
                    <a:pt x="13" y="53"/>
                  </a:lnTo>
                  <a:lnTo>
                    <a:pt x="19" y="51"/>
                  </a:lnTo>
                  <a:lnTo>
                    <a:pt x="21" y="51"/>
                  </a:lnTo>
                  <a:lnTo>
                    <a:pt x="27" y="49"/>
                  </a:lnTo>
                  <a:lnTo>
                    <a:pt x="32" y="48"/>
                  </a:lnTo>
                  <a:lnTo>
                    <a:pt x="37" y="47"/>
                  </a:lnTo>
                  <a:lnTo>
                    <a:pt x="41" y="46"/>
                  </a:lnTo>
                  <a:lnTo>
                    <a:pt x="47" y="44"/>
                  </a:lnTo>
                  <a:lnTo>
                    <a:pt x="51" y="43"/>
                  </a:lnTo>
                  <a:lnTo>
                    <a:pt x="60" y="41"/>
                  </a:lnTo>
                  <a:lnTo>
                    <a:pt x="65" y="41"/>
                  </a:lnTo>
                  <a:lnTo>
                    <a:pt x="71" y="39"/>
                  </a:lnTo>
                  <a:lnTo>
                    <a:pt x="79" y="38"/>
                  </a:lnTo>
                  <a:lnTo>
                    <a:pt x="84" y="36"/>
                  </a:lnTo>
                  <a:lnTo>
                    <a:pt x="92" y="36"/>
                  </a:lnTo>
                  <a:lnTo>
                    <a:pt x="97" y="33"/>
                  </a:lnTo>
                  <a:lnTo>
                    <a:pt x="105" y="33"/>
                  </a:lnTo>
                  <a:lnTo>
                    <a:pt x="111" y="32"/>
                  </a:lnTo>
                  <a:lnTo>
                    <a:pt x="119" y="30"/>
                  </a:lnTo>
                  <a:lnTo>
                    <a:pt x="123" y="30"/>
                  </a:lnTo>
                  <a:lnTo>
                    <a:pt x="128" y="29"/>
                  </a:lnTo>
                  <a:lnTo>
                    <a:pt x="137" y="28"/>
                  </a:lnTo>
                  <a:lnTo>
                    <a:pt x="141" y="27"/>
                  </a:lnTo>
                  <a:lnTo>
                    <a:pt x="148" y="26"/>
                  </a:lnTo>
                  <a:lnTo>
                    <a:pt x="152" y="26"/>
                  </a:lnTo>
                  <a:lnTo>
                    <a:pt x="159" y="26"/>
                  </a:lnTo>
                  <a:lnTo>
                    <a:pt x="169" y="25"/>
                  </a:lnTo>
                  <a:lnTo>
                    <a:pt x="179" y="23"/>
                  </a:lnTo>
                  <a:lnTo>
                    <a:pt x="187" y="24"/>
                  </a:lnTo>
                  <a:lnTo>
                    <a:pt x="195" y="26"/>
                  </a:lnTo>
                  <a:lnTo>
                    <a:pt x="201" y="26"/>
                  </a:lnTo>
                  <a:lnTo>
                    <a:pt x="207" y="26"/>
                  </a:lnTo>
                  <a:lnTo>
                    <a:pt x="211" y="26"/>
                  </a:lnTo>
                  <a:lnTo>
                    <a:pt x="216" y="27"/>
                  </a:lnTo>
                  <a:lnTo>
                    <a:pt x="221" y="28"/>
                  </a:lnTo>
                  <a:lnTo>
                    <a:pt x="225" y="30"/>
                  </a:lnTo>
                  <a:lnTo>
                    <a:pt x="232" y="29"/>
                  </a:lnTo>
                  <a:lnTo>
                    <a:pt x="235" y="29"/>
                  </a:lnTo>
                  <a:lnTo>
                    <a:pt x="236" y="29"/>
                  </a:lnTo>
                  <a:lnTo>
                    <a:pt x="244" y="30"/>
                  </a:lnTo>
                  <a:lnTo>
                    <a:pt x="249" y="30"/>
                  </a:lnTo>
                  <a:lnTo>
                    <a:pt x="255" y="29"/>
                  </a:lnTo>
                  <a:lnTo>
                    <a:pt x="257" y="29"/>
                  </a:lnTo>
                  <a:lnTo>
                    <a:pt x="258" y="26"/>
                  </a:lnTo>
                  <a:lnTo>
                    <a:pt x="262" y="26"/>
                  </a:lnTo>
                  <a:lnTo>
                    <a:pt x="264" y="26"/>
                  </a:lnTo>
                  <a:lnTo>
                    <a:pt x="266" y="26"/>
                  </a:lnTo>
                  <a:lnTo>
                    <a:pt x="273" y="24"/>
                  </a:lnTo>
                  <a:lnTo>
                    <a:pt x="276" y="24"/>
                  </a:lnTo>
                  <a:lnTo>
                    <a:pt x="281" y="22"/>
                  </a:lnTo>
                  <a:lnTo>
                    <a:pt x="284" y="22"/>
                  </a:lnTo>
                  <a:lnTo>
                    <a:pt x="289" y="21"/>
                  </a:lnTo>
                  <a:lnTo>
                    <a:pt x="293" y="20"/>
                  </a:lnTo>
                  <a:lnTo>
                    <a:pt x="296" y="19"/>
                  </a:lnTo>
                  <a:lnTo>
                    <a:pt x="301" y="17"/>
                  </a:lnTo>
                  <a:lnTo>
                    <a:pt x="305" y="17"/>
                  </a:lnTo>
                  <a:lnTo>
                    <a:pt x="312" y="14"/>
                  </a:lnTo>
                  <a:lnTo>
                    <a:pt x="314" y="14"/>
                  </a:lnTo>
                  <a:lnTo>
                    <a:pt x="320" y="13"/>
                  </a:lnTo>
                  <a:lnTo>
                    <a:pt x="325" y="12"/>
                  </a:lnTo>
                  <a:lnTo>
                    <a:pt x="329" y="11"/>
                  </a:lnTo>
                  <a:lnTo>
                    <a:pt x="334" y="10"/>
                  </a:lnTo>
                  <a:lnTo>
                    <a:pt x="341" y="8"/>
                  </a:lnTo>
                  <a:lnTo>
                    <a:pt x="345" y="7"/>
                  </a:lnTo>
                  <a:lnTo>
                    <a:pt x="349" y="7"/>
                  </a:lnTo>
                  <a:lnTo>
                    <a:pt x="354" y="5"/>
                  </a:lnTo>
                  <a:lnTo>
                    <a:pt x="360" y="5"/>
                  </a:lnTo>
                  <a:lnTo>
                    <a:pt x="365" y="4"/>
                  </a:lnTo>
                  <a:lnTo>
                    <a:pt x="370" y="3"/>
                  </a:lnTo>
                  <a:lnTo>
                    <a:pt x="376" y="2"/>
                  </a:lnTo>
                  <a:lnTo>
                    <a:pt x="377" y="1"/>
                  </a:lnTo>
                  <a:lnTo>
                    <a:pt x="381" y="0"/>
                  </a:lnTo>
                  <a:lnTo>
                    <a:pt x="386" y="0"/>
                  </a:lnTo>
                  <a:lnTo>
                    <a:pt x="392" y="1"/>
                  </a:lnTo>
                  <a:lnTo>
                    <a:pt x="400" y="0"/>
                  </a:lnTo>
                  <a:lnTo>
                    <a:pt x="408" y="1"/>
                  </a:lnTo>
                  <a:lnTo>
                    <a:pt x="416" y="0"/>
                  </a:lnTo>
                  <a:lnTo>
                    <a:pt x="424" y="1"/>
                  </a:lnTo>
                  <a:lnTo>
                    <a:pt x="434" y="2"/>
                  </a:lnTo>
                  <a:lnTo>
                    <a:pt x="442" y="2"/>
                  </a:lnTo>
                  <a:lnTo>
                    <a:pt x="450" y="4"/>
                  </a:lnTo>
                  <a:lnTo>
                    <a:pt x="460" y="5"/>
                  </a:lnTo>
                  <a:lnTo>
                    <a:pt x="466" y="5"/>
                  </a:lnTo>
                  <a:lnTo>
                    <a:pt x="472" y="5"/>
                  </a:lnTo>
                  <a:lnTo>
                    <a:pt x="480" y="6"/>
                  </a:lnTo>
                  <a:lnTo>
                    <a:pt x="485" y="7"/>
                  </a:lnTo>
                  <a:lnTo>
                    <a:pt x="490" y="8"/>
                  </a:lnTo>
                  <a:lnTo>
                    <a:pt x="498" y="8"/>
                  </a:lnTo>
                  <a:lnTo>
                    <a:pt x="501" y="7"/>
                  </a:lnTo>
                  <a:lnTo>
                    <a:pt x="508" y="6"/>
                  </a:lnTo>
                  <a:lnTo>
                    <a:pt x="509" y="6"/>
                  </a:lnTo>
                  <a:lnTo>
                    <a:pt x="508" y="6"/>
                  </a:lnTo>
                  <a:lnTo>
                    <a:pt x="504" y="5"/>
                  </a:lnTo>
                  <a:lnTo>
                    <a:pt x="498" y="6"/>
                  </a:lnTo>
                  <a:lnTo>
                    <a:pt x="496" y="6"/>
                  </a:lnTo>
                  <a:lnTo>
                    <a:pt x="490" y="7"/>
                  </a:lnTo>
                  <a:lnTo>
                    <a:pt x="485" y="7"/>
                  </a:lnTo>
                  <a:lnTo>
                    <a:pt x="480" y="8"/>
                  </a:lnTo>
                  <a:lnTo>
                    <a:pt x="470" y="8"/>
                  </a:lnTo>
                  <a:lnTo>
                    <a:pt x="464" y="9"/>
                  </a:lnTo>
                  <a:lnTo>
                    <a:pt x="458" y="10"/>
                  </a:lnTo>
                  <a:lnTo>
                    <a:pt x="450" y="11"/>
                  </a:lnTo>
                  <a:lnTo>
                    <a:pt x="441" y="10"/>
                  </a:lnTo>
                  <a:lnTo>
                    <a:pt x="433" y="11"/>
                  </a:lnTo>
                  <a:lnTo>
                    <a:pt x="426" y="11"/>
                  </a:lnTo>
                  <a:lnTo>
                    <a:pt x="414" y="13"/>
                  </a:lnTo>
                  <a:lnTo>
                    <a:pt x="406" y="15"/>
                  </a:lnTo>
                  <a:lnTo>
                    <a:pt x="398" y="16"/>
                  </a:lnTo>
                  <a:lnTo>
                    <a:pt x="389" y="17"/>
                  </a:lnTo>
                  <a:lnTo>
                    <a:pt x="382" y="17"/>
                  </a:lnTo>
                  <a:lnTo>
                    <a:pt x="374" y="18"/>
                  </a:lnTo>
                  <a:lnTo>
                    <a:pt x="366" y="19"/>
                  </a:lnTo>
                  <a:lnTo>
                    <a:pt x="358" y="20"/>
                  </a:lnTo>
                  <a:lnTo>
                    <a:pt x="349" y="22"/>
                  </a:lnTo>
                  <a:lnTo>
                    <a:pt x="341" y="23"/>
                  </a:lnTo>
                  <a:lnTo>
                    <a:pt x="333" y="24"/>
                  </a:lnTo>
                  <a:lnTo>
                    <a:pt x="329" y="26"/>
                  </a:lnTo>
                  <a:lnTo>
                    <a:pt x="324" y="26"/>
                  </a:lnTo>
                  <a:lnTo>
                    <a:pt x="318" y="27"/>
                  </a:lnTo>
                  <a:lnTo>
                    <a:pt x="313" y="28"/>
                  </a:lnTo>
                  <a:lnTo>
                    <a:pt x="306" y="29"/>
                  </a:lnTo>
                  <a:lnTo>
                    <a:pt x="301" y="31"/>
                  </a:lnTo>
                  <a:lnTo>
                    <a:pt x="297" y="32"/>
                  </a:lnTo>
                  <a:lnTo>
                    <a:pt x="293" y="33"/>
                  </a:lnTo>
                  <a:lnTo>
                    <a:pt x="288" y="34"/>
                  </a:lnTo>
                  <a:lnTo>
                    <a:pt x="285" y="34"/>
                  </a:lnTo>
                  <a:lnTo>
                    <a:pt x="280" y="36"/>
                  </a:lnTo>
                  <a:lnTo>
                    <a:pt x="274" y="37"/>
                  </a:lnTo>
                  <a:lnTo>
                    <a:pt x="268" y="38"/>
                  </a:lnTo>
                  <a:lnTo>
                    <a:pt x="262" y="38"/>
                  </a:lnTo>
                  <a:lnTo>
                    <a:pt x="257" y="40"/>
                  </a:lnTo>
                  <a:lnTo>
                    <a:pt x="252" y="41"/>
                  </a:lnTo>
                  <a:lnTo>
                    <a:pt x="247" y="41"/>
                  </a:lnTo>
                  <a:lnTo>
                    <a:pt x="240" y="42"/>
                  </a:lnTo>
                  <a:lnTo>
                    <a:pt x="236" y="42"/>
                  </a:lnTo>
                  <a:lnTo>
                    <a:pt x="233" y="42"/>
                  </a:lnTo>
                  <a:lnTo>
                    <a:pt x="227" y="43"/>
                  </a:lnTo>
                  <a:lnTo>
                    <a:pt x="221" y="44"/>
                  </a:lnTo>
                  <a:lnTo>
                    <a:pt x="216" y="44"/>
                  </a:lnTo>
                  <a:lnTo>
                    <a:pt x="212" y="45"/>
                  </a:lnTo>
                  <a:lnTo>
                    <a:pt x="207" y="45"/>
                  </a:lnTo>
                  <a:lnTo>
                    <a:pt x="200" y="46"/>
                  </a:lnTo>
                  <a:lnTo>
                    <a:pt x="196" y="46"/>
                  </a:lnTo>
                  <a:lnTo>
                    <a:pt x="187" y="47"/>
                  </a:lnTo>
                  <a:lnTo>
                    <a:pt x="181" y="48"/>
                  </a:lnTo>
                  <a:lnTo>
                    <a:pt x="176" y="48"/>
                  </a:lnTo>
                  <a:lnTo>
                    <a:pt x="171" y="47"/>
                  </a:lnTo>
                  <a:lnTo>
                    <a:pt x="165" y="48"/>
                  </a:lnTo>
                  <a:lnTo>
                    <a:pt x="157" y="48"/>
                  </a:lnTo>
                  <a:lnTo>
                    <a:pt x="152" y="48"/>
                  </a:lnTo>
                  <a:lnTo>
                    <a:pt x="145" y="48"/>
                  </a:lnTo>
                  <a:lnTo>
                    <a:pt x="137" y="49"/>
                  </a:lnTo>
                  <a:lnTo>
                    <a:pt x="132" y="48"/>
                  </a:lnTo>
                  <a:lnTo>
                    <a:pt x="127" y="48"/>
                  </a:lnTo>
                  <a:lnTo>
                    <a:pt x="121" y="49"/>
                  </a:lnTo>
                  <a:lnTo>
                    <a:pt x="116" y="48"/>
                  </a:lnTo>
                  <a:lnTo>
                    <a:pt x="111" y="48"/>
                  </a:lnTo>
                  <a:lnTo>
                    <a:pt x="103" y="48"/>
                  </a:lnTo>
                  <a:lnTo>
                    <a:pt x="100" y="49"/>
                  </a:lnTo>
                  <a:lnTo>
                    <a:pt x="93" y="49"/>
                  </a:lnTo>
                  <a:lnTo>
                    <a:pt x="88" y="50"/>
                  </a:lnTo>
                  <a:lnTo>
                    <a:pt x="84" y="48"/>
                  </a:lnTo>
                  <a:lnTo>
                    <a:pt x="79" y="49"/>
                  </a:lnTo>
                  <a:lnTo>
                    <a:pt x="73" y="50"/>
                  </a:lnTo>
                  <a:lnTo>
                    <a:pt x="68" y="49"/>
                  </a:lnTo>
                  <a:lnTo>
                    <a:pt x="64" y="49"/>
                  </a:lnTo>
                  <a:lnTo>
                    <a:pt x="63" y="49"/>
                  </a:lnTo>
                  <a:lnTo>
                    <a:pt x="57" y="48"/>
                  </a:lnTo>
                  <a:lnTo>
                    <a:pt x="51" y="49"/>
                  </a:lnTo>
                  <a:lnTo>
                    <a:pt x="49" y="49"/>
                  </a:lnTo>
                  <a:lnTo>
                    <a:pt x="45" y="50"/>
                  </a:lnTo>
                  <a:lnTo>
                    <a:pt x="40" y="50"/>
                  </a:lnTo>
                  <a:lnTo>
                    <a:pt x="39" y="51"/>
                  </a:lnTo>
                  <a:lnTo>
                    <a:pt x="36" y="51"/>
                  </a:lnTo>
                  <a:lnTo>
                    <a:pt x="31" y="51"/>
                  </a:lnTo>
                  <a:lnTo>
                    <a:pt x="28" y="51"/>
                  </a:lnTo>
                  <a:lnTo>
                    <a:pt x="23" y="52"/>
                  </a:lnTo>
                  <a:lnTo>
                    <a:pt x="20" y="52"/>
                  </a:lnTo>
                  <a:lnTo>
                    <a:pt x="17" y="52"/>
                  </a:lnTo>
                  <a:lnTo>
                    <a:pt x="11" y="53"/>
                  </a:lnTo>
                  <a:lnTo>
                    <a:pt x="9" y="53"/>
                  </a:lnTo>
                  <a:lnTo>
                    <a:pt x="3" y="55"/>
                  </a:lnTo>
                  <a:lnTo>
                    <a:pt x="0" y="56"/>
                  </a:lnTo>
                </a:path>
              </a:pathLst>
            </a:custGeom>
            <a:solidFill>
              <a:srgbClr val="F3F3F3"/>
            </a:solidFill>
            <a:ln w="127000" cap="rnd">
              <a:noFill/>
              <a:round/>
              <a:headEnd/>
              <a:tailEnd/>
            </a:ln>
          </p:spPr>
          <p:txBody>
            <a:bodyPr>
              <a:prstTxWarp prst="textNoShape">
                <a:avLst/>
              </a:prstTxWarp>
            </a:bodyPr>
            <a:lstStyle/>
            <a:p>
              <a:endParaRPr lang="en-US"/>
            </a:p>
          </p:txBody>
        </p:sp>
        <p:sp>
          <p:nvSpPr>
            <p:cNvPr id="25902" name="Freeform 339"/>
            <p:cNvSpPr>
              <a:spLocks/>
            </p:cNvSpPr>
            <p:nvPr/>
          </p:nvSpPr>
          <p:spPr bwMode="auto">
            <a:xfrm>
              <a:off x="5123" y="2802"/>
              <a:ext cx="9" cy="25"/>
            </a:xfrm>
            <a:custGeom>
              <a:avLst/>
              <a:gdLst>
                <a:gd name="T0" fmla="*/ 1 w 9"/>
                <a:gd name="T1" fmla="*/ 2 h 25"/>
                <a:gd name="T2" fmla="*/ 1 w 9"/>
                <a:gd name="T3" fmla="*/ 2 h 25"/>
                <a:gd name="T4" fmla="*/ 1 w 9"/>
                <a:gd name="T5" fmla="*/ 2 h 25"/>
                <a:gd name="T6" fmla="*/ 0 w 9"/>
                <a:gd name="T7" fmla="*/ 0 h 25"/>
                <a:gd name="T8" fmla="*/ 0 w 9"/>
                <a:gd name="T9" fmla="*/ 0 h 25"/>
                <a:gd name="T10" fmla="*/ 7 w 9"/>
                <a:gd name="T11" fmla="*/ 23 h 25"/>
                <a:gd name="T12" fmla="*/ 8 w 9"/>
                <a:gd name="T13" fmla="*/ 24 h 25"/>
                <a:gd name="T14" fmla="*/ 1 w 9"/>
                <a:gd name="T15" fmla="*/ 2 h 25"/>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25"/>
                <a:gd name="T26" fmla="*/ 9 w 9"/>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25">
                  <a:moveTo>
                    <a:pt x="1" y="2"/>
                  </a:moveTo>
                  <a:lnTo>
                    <a:pt x="1" y="2"/>
                  </a:lnTo>
                  <a:lnTo>
                    <a:pt x="0" y="0"/>
                  </a:lnTo>
                  <a:lnTo>
                    <a:pt x="7" y="23"/>
                  </a:lnTo>
                  <a:lnTo>
                    <a:pt x="8" y="24"/>
                  </a:lnTo>
                  <a:lnTo>
                    <a:pt x="1" y="2"/>
                  </a:lnTo>
                </a:path>
              </a:pathLst>
            </a:custGeom>
            <a:solidFill>
              <a:srgbClr val="66F3FF"/>
            </a:solidFill>
            <a:ln w="127000" cap="rnd">
              <a:noFill/>
              <a:round/>
              <a:headEnd/>
              <a:tailEnd/>
            </a:ln>
          </p:spPr>
          <p:txBody>
            <a:bodyPr>
              <a:prstTxWarp prst="textNoShape">
                <a:avLst/>
              </a:prstTxWarp>
            </a:bodyPr>
            <a:lstStyle/>
            <a:p>
              <a:endParaRPr lang="en-US"/>
            </a:p>
          </p:txBody>
        </p:sp>
        <p:sp>
          <p:nvSpPr>
            <p:cNvPr id="25903" name="Freeform 340"/>
            <p:cNvSpPr>
              <a:spLocks/>
            </p:cNvSpPr>
            <p:nvPr/>
          </p:nvSpPr>
          <p:spPr bwMode="auto">
            <a:xfrm>
              <a:off x="5145" y="2795"/>
              <a:ext cx="12" cy="28"/>
            </a:xfrm>
            <a:custGeom>
              <a:avLst/>
              <a:gdLst>
                <a:gd name="T0" fmla="*/ 0 w 12"/>
                <a:gd name="T1" fmla="*/ 2 h 28"/>
                <a:gd name="T2" fmla="*/ 3 w 12"/>
                <a:gd name="T3" fmla="*/ 0 h 28"/>
                <a:gd name="T4" fmla="*/ 11 w 12"/>
                <a:gd name="T5" fmla="*/ 27 h 28"/>
                <a:gd name="T6" fmla="*/ 8 w 12"/>
                <a:gd name="T7" fmla="*/ 27 h 28"/>
                <a:gd name="T8" fmla="*/ 0 w 12"/>
                <a:gd name="T9" fmla="*/ 2 h 28"/>
                <a:gd name="T10" fmla="*/ 0 60000 65536"/>
                <a:gd name="T11" fmla="*/ 0 60000 65536"/>
                <a:gd name="T12" fmla="*/ 0 60000 65536"/>
                <a:gd name="T13" fmla="*/ 0 60000 65536"/>
                <a:gd name="T14" fmla="*/ 0 60000 65536"/>
                <a:gd name="T15" fmla="*/ 0 w 12"/>
                <a:gd name="T16" fmla="*/ 0 h 28"/>
                <a:gd name="T17" fmla="*/ 12 w 12"/>
                <a:gd name="T18" fmla="*/ 28 h 28"/>
              </a:gdLst>
              <a:ahLst/>
              <a:cxnLst>
                <a:cxn ang="T10">
                  <a:pos x="T0" y="T1"/>
                </a:cxn>
                <a:cxn ang="T11">
                  <a:pos x="T2" y="T3"/>
                </a:cxn>
                <a:cxn ang="T12">
                  <a:pos x="T4" y="T5"/>
                </a:cxn>
                <a:cxn ang="T13">
                  <a:pos x="T6" y="T7"/>
                </a:cxn>
                <a:cxn ang="T14">
                  <a:pos x="T8" y="T9"/>
                </a:cxn>
              </a:cxnLst>
              <a:rect l="T15" t="T16" r="T17" b="T18"/>
              <a:pathLst>
                <a:path w="12" h="28">
                  <a:moveTo>
                    <a:pt x="0" y="2"/>
                  </a:moveTo>
                  <a:lnTo>
                    <a:pt x="3" y="0"/>
                  </a:lnTo>
                  <a:lnTo>
                    <a:pt x="11" y="27"/>
                  </a:lnTo>
                  <a:lnTo>
                    <a:pt x="8" y="27"/>
                  </a:lnTo>
                  <a:lnTo>
                    <a:pt x="0" y="2"/>
                  </a:lnTo>
                </a:path>
              </a:pathLst>
            </a:custGeom>
            <a:solidFill>
              <a:srgbClr val="66F3FF"/>
            </a:solidFill>
            <a:ln w="127000" cap="rnd">
              <a:noFill/>
              <a:round/>
              <a:headEnd/>
              <a:tailEnd/>
            </a:ln>
          </p:spPr>
          <p:txBody>
            <a:bodyPr>
              <a:prstTxWarp prst="textNoShape">
                <a:avLst/>
              </a:prstTxWarp>
            </a:bodyPr>
            <a:lstStyle/>
            <a:p>
              <a:endParaRPr lang="en-US"/>
            </a:p>
          </p:txBody>
        </p:sp>
        <p:sp>
          <p:nvSpPr>
            <p:cNvPr id="25904" name="Freeform 341"/>
            <p:cNvSpPr>
              <a:spLocks/>
            </p:cNvSpPr>
            <p:nvPr/>
          </p:nvSpPr>
          <p:spPr bwMode="auto">
            <a:xfrm>
              <a:off x="5004" y="2831"/>
              <a:ext cx="6" cy="16"/>
            </a:xfrm>
            <a:custGeom>
              <a:avLst/>
              <a:gdLst>
                <a:gd name="T0" fmla="*/ 0 w 6"/>
                <a:gd name="T1" fmla="*/ 0 h 16"/>
                <a:gd name="T2" fmla="*/ 5 w 6"/>
                <a:gd name="T3" fmla="*/ 15 h 16"/>
                <a:gd name="T4" fmla="*/ 5 w 6"/>
                <a:gd name="T5" fmla="*/ 14 h 16"/>
                <a:gd name="T6" fmla="*/ 0 w 6"/>
                <a:gd name="T7" fmla="*/ 0 h 16"/>
                <a:gd name="T8" fmla="*/ 0 w 6"/>
                <a:gd name="T9" fmla="*/ 0 h 16"/>
                <a:gd name="T10" fmla="*/ 0 60000 65536"/>
                <a:gd name="T11" fmla="*/ 0 60000 65536"/>
                <a:gd name="T12" fmla="*/ 0 60000 65536"/>
                <a:gd name="T13" fmla="*/ 0 60000 65536"/>
                <a:gd name="T14" fmla="*/ 0 60000 65536"/>
                <a:gd name="T15" fmla="*/ 0 w 6"/>
                <a:gd name="T16" fmla="*/ 0 h 16"/>
                <a:gd name="T17" fmla="*/ 6 w 6"/>
                <a:gd name="T18" fmla="*/ 16 h 16"/>
              </a:gdLst>
              <a:ahLst/>
              <a:cxnLst>
                <a:cxn ang="T10">
                  <a:pos x="T0" y="T1"/>
                </a:cxn>
                <a:cxn ang="T11">
                  <a:pos x="T2" y="T3"/>
                </a:cxn>
                <a:cxn ang="T12">
                  <a:pos x="T4" y="T5"/>
                </a:cxn>
                <a:cxn ang="T13">
                  <a:pos x="T6" y="T7"/>
                </a:cxn>
                <a:cxn ang="T14">
                  <a:pos x="T8" y="T9"/>
                </a:cxn>
              </a:cxnLst>
              <a:rect l="T15" t="T16" r="T17" b="T18"/>
              <a:pathLst>
                <a:path w="6" h="16">
                  <a:moveTo>
                    <a:pt x="0" y="0"/>
                  </a:moveTo>
                  <a:lnTo>
                    <a:pt x="5" y="15"/>
                  </a:lnTo>
                  <a:lnTo>
                    <a:pt x="5" y="14"/>
                  </a:lnTo>
                  <a:lnTo>
                    <a:pt x="0" y="0"/>
                  </a:lnTo>
                </a:path>
              </a:pathLst>
            </a:custGeom>
            <a:solidFill>
              <a:srgbClr val="012700"/>
            </a:solidFill>
            <a:ln w="127000" cap="rnd">
              <a:noFill/>
              <a:round/>
              <a:headEnd/>
              <a:tailEnd/>
            </a:ln>
          </p:spPr>
          <p:txBody>
            <a:bodyPr>
              <a:prstTxWarp prst="textNoShape">
                <a:avLst/>
              </a:prstTxWarp>
            </a:bodyPr>
            <a:lstStyle/>
            <a:p>
              <a:endParaRPr lang="en-US"/>
            </a:p>
          </p:txBody>
        </p:sp>
        <p:sp>
          <p:nvSpPr>
            <p:cNvPr id="25905" name="Freeform 342"/>
            <p:cNvSpPr>
              <a:spLocks/>
            </p:cNvSpPr>
            <p:nvPr/>
          </p:nvSpPr>
          <p:spPr bwMode="auto">
            <a:xfrm>
              <a:off x="5055" y="2809"/>
              <a:ext cx="11" cy="32"/>
            </a:xfrm>
            <a:custGeom>
              <a:avLst/>
              <a:gdLst>
                <a:gd name="T0" fmla="*/ 0 w 11"/>
                <a:gd name="T1" fmla="*/ 0 h 32"/>
                <a:gd name="T2" fmla="*/ 1 w 11"/>
                <a:gd name="T3" fmla="*/ 0 h 32"/>
                <a:gd name="T4" fmla="*/ 10 w 11"/>
                <a:gd name="T5" fmla="*/ 30 h 32"/>
                <a:gd name="T6" fmla="*/ 10 w 11"/>
                <a:gd name="T7" fmla="*/ 31 h 32"/>
                <a:gd name="T8" fmla="*/ 0 w 11"/>
                <a:gd name="T9" fmla="*/ 0 h 32"/>
                <a:gd name="T10" fmla="*/ 0 60000 65536"/>
                <a:gd name="T11" fmla="*/ 0 60000 65536"/>
                <a:gd name="T12" fmla="*/ 0 60000 65536"/>
                <a:gd name="T13" fmla="*/ 0 60000 65536"/>
                <a:gd name="T14" fmla="*/ 0 60000 65536"/>
                <a:gd name="T15" fmla="*/ 0 w 11"/>
                <a:gd name="T16" fmla="*/ 0 h 32"/>
                <a:gd name="T17" fmla="*/ 11 w 11"/>
                <a:gd name="T18" fmla="*/ 32 h 32"/>
              </a:gdLst>
              <a:ahLst/>
              <a:cxnLst>
                <a:cxn ang="T10">
                  <a:pos x="T0" y="T1"/>
                </a:cxn>
                <a:cxn ang="T11">
                  <a:pos x="T2" y="T3"/>
                </a:cxn>
                <a:cxn ang="T12">
                  <a:pos x="T4" y="T5"/>
                </a:cxn>
                <a:cxn ang="T13">
                  <a:pos x="T6" y="T7"/>
                </a:cxn>
                <a:cxn ang="T14">
                  <a:pos x="T8" y="T9"/>
                </a:cxn>
              </a:cxnLst>
              <a:rect l="T15" t="T16" r="T17" b="T18"/>
              <a:pathLst>
                <a:path w="11" h="32">
                  <a:moveTo>
                    <a:pt x="0" y="0"/>
                  </a:moveTo>
                  <a:lnTo>
                    <a:pt x="1" y="0"/>
                  </a:lnTo>
                  <a:lnTo>
                    <a:pt x="10" y="30"/>
                  </a:lnTo>
                  <a:lnTo>
                    <a:pt x="10" y="31"/>
                  </a:lnTo>
                  <a:lnTo>
                    <a:pt x="0" y="0"/>
                  </a:lnTo>
                </a:path>
              </a:pathLst>
            </a:custGeom>
            <a:solidFill>
              <a:srgbClr val="000000"/>
            </a:solidFill>
            <a:ln w="127000" cap="rnd">
              <a:noFill/>
              <a:round/>
              <a:headEnd/>
              <a:tailEnd/>
            </a:ln>
          </p:spPr>
          <p:txBody>
            <a:bodyPr>
              <a:prstTxWarp prst="textNoShape">
                <a:avLst/>
              </a:prstTxWarp>
            </a:bodyPr>
            <a:lstStyle/>
            <a:p>
              <a:endParaRPr lang="en-US"/>
            </a:p>
          </p:txBody>
        </p:sp>
        <p:sp>
          <p:nvSpPr>
            <p:cNvPr id="25906" name="Freeform 343"/>
            <p:cNvSpPr>
              <a:spLocks/>
            </p:cNvSpPr>
            <p:nvPr/>
          </p:nvSpPr>
          <p:spPr bwMode="auto">
            <a:xfrm>
              <a:off x="5149" y="2887"/>
              <a:ext cx="16" cy="14"/>
            </a:xfrm>
            <a:custGeom>
              <a:avLst/>
              <a:gdLst>
                <a:gd name="T0" fmla="*/ 15 w 16"/>
                <a:gd name="T1" fmla="*/ 6 h 14"/>
                <a:gd name="T2" fmla="*/ 14 w 16"/>
                <a:gd name="T3" fmla="*/ 3 h 14"/>
                <a:gd name="T4" fmla="*/ 14 w 16"/>
                <a:gd name="T5" fmla="*/ 2 h 14"/>
                <a:gd name="T6" fmla="*/ 12 w 16"/>
                <a:gd name="T7" fmla="*/ 1 h 14"/>
                <a:gd name="T8" fmla="*/ 10 w 16"/>
                <a:gd name="T9" fmla="*/ 0 h 14"/>
                <a:gd name="T10" fmla="*/ 7 w 16"/>
                <a:gd name="T11" fmla="*/ 0 h 14"/>
                <a:gd name="T12" fmla="*/ 5 w 16"/>
                <a:gd name="T13" fmla="*/ 0 h 14"/>
                <a:gd name="T14" fmla="*/ 3 w 16"/>
                <a:gd name="T15" fmla="*/ 1 h 14"/>
                <a:gd name="T16" fmla="*/ 4 w 16"/>
                <a:gd name="T17" fmla="*/ 2 h 14"/>
                <a:gd name="T18" fmla="*/ 3 w 16"/>
                <a:gd name="T19" fmla="*/ 2 h 14"/>
                <a:gd name="T20" fmla="*/ 1 w 16"/>
                <a:gd name="T21" fmla="*/ 3 h 14"/>
                <a:gd name="T22" fmla="*/ 1 w 16"/>
                <a:gd name="T23" fmla="*/ 4 h 14"/>
                <a:gd name="T24" fmla="*/ 1 w 16"/>
                <a:gd name="T25" fmla="*/ 5 h 14"/>
                <a:gd name="T26" fmla="*/ 0 w 16"/>
                <a:gd name="T27" fmla="*/ 7 h 14"/>
                <a:gd name="T28" fmla="*/ 0 w 16"/>
                <a:gd name="T29" fmla="*/ 8 h 14"/>
                <a:gd name="T30" fmla="*/ 0 w 16"/>
                <a:gd name="T31" fmla="*/ 10 h 14"/>
                <a:gd name="T32" fmla="*/ 4 w 16"/>
                <a:gd name="T33" fmla="*/ 11 h 14"/>
                <a:gd name="T34" fmla="*/ 4 w 16"/>
                <a:gd name="T35" fmla="*/ 12 h 14"/>
                <a:gd name="T36" fmla="*/ 5 w 16"/>
                <a:gd name="T37" fmla="*/ 13 h 14"/>
                <a:gd name="T38" fmla="*/ 7 w 16"/>
                <a:gd name="T39" fmla="*/ 13 h 14"/>
                <a:gd name="T40" fmla="*/ 10 w 16"/>
                <a:gd name="T41" fmla="*/ 12 h 14"/>
                <a:gd name="T42" fmla="*/ 11 w 16"/>
                <a:gd name="T43" fmla="*/ 12 h 14"/>
                <a:gd name="T44" fmla="*/ 14 w 16"/>
                <a:gd name="T45" fmla="*/ 11 h 14"/>
                <a:gd name="T46" fmla="*/ 15 w 16"/>
                <a:gd name="T47" fmla="*/ 10 h 14"/>
                <a:gd name="T48" fmla="*/ 14 w 16"/>
                <a:gd name="T49" fmla="*/ 9 h 14"/>
                <a:gd name="T50" fmla="*/ 15 w 16"/>
                <a:gd name="T51" fmla="*/ 8 h 14"/>
                <a:gd name="T52" fmla="*/ 15 w 16"/>
                <a:gd name="T53" fmla="*/ 7 h 14"/>
                <a:gd name="T54" fmla="*/ 15 w 16"/>
                <a:gd name="T55" fmla="*/ 6 h 1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
                <a:gd name="T85" fmla="*/ 0 h 14"/>
                <a:gd name="T86" fmla="*/ 16 w 16"/>
                <a:gd name="T87" fmla="*/ 14 h 1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 h="14">
                  <a:moveTo>
                    <a:pt x="15" y="6"/>
                  </a:moveTo>
                  <a:lnTo>
                    <a:pt x="14" y="3"/>
                  </a:lnTo>
                  <a:lnTo>
                    <a:pt x="14" y="2"/>
                  </a:lnTo>
                  <a:lnTo>
                    <a:pt x="12" y="1"/>
                  </a:lnTo>
                  <a:lnTo>
                    <a:pt x="10" y="0"/>
                  </a:lnTo>
                  <a:lnTo>
                    <a:pt x="7" y="0"/>
                  </a:lnTo>
                  <a:lnTo>
                    <a:pt x="5" y="0"/>
                  </a:lnTo>
                  <a:lnTo>
                    <a:pt x="3" y="1"/>
                  </a:lnTo>
                  <a:lnTo>
                    <a:pt x="4" y="2"/>
                  </a:lnTo>
                  <a:lnTo>
                    <a:pt x="3" y="2"/>
                  </a:lnTo>
                  <a:lnTo>
                    <a:pt x="1" y="3"/>
                  </a:lnTo>
                  <a:lnTo>
                    <a:pt x="1" y="4"/>
                  </a:lnTo>
                  <a:lnTo>
                    <a:pt x="1" y="5"/>
                  </a:lnTo>
                  <a:lnTo>
                    <a:pt x="0" y="7"/>
                  </a:lnTo>
                  <a:lnTo>
                    <a:pt x="0" y="8"/>
                  </a:lnTo>
                  <a:lnTo>
                    <a:pt x="0" y="10"/>
                  </a:lnTo>
                  <a:lnTo>
                    <a:pt x="4" y="11"/>
                  </a:lnTo>
                  <a:lnTo>
                    <a:pt x="4" y="12"/>
                  </a:lnTo>
                  <a:lnTo>
                    <a:pt x="5" y="13"/>
                  </a:lnTo>
                  <a:lnTo>
                    <a:pt x="7" y="13"/>
                  </a:lnTo>
                  <a:lnTo>
                    <a:pt x="10" y="12"/>
                  </a:lnTo>
                  <a:lnTo>
                    <a:pt x="11" y="12"/>
                  </a:lnTo>
                  <a:lnTo>
                    <a:pt x="14" y="11"/>
                  </a:lnTo>
                  <a:lnTo>
                    <a:pt x="15" y="10"/>
                  </a:lnTo>
                  <a:lnTo>
                    <a:pt x="14" y="9"/>
                  </a:lnTo>
                  <a:lnTo>
                    <a:pt x="15" y="8"/>
                  </a:lnTo>
                  <a:lnTo>
                    <a:pt x="15" y="7"/>
                  </a:lnTo>
                  <a:lnTo>
                    <a:pt x="15" y="6"/>
                  </a:lnTo>
                </a:path>
              </a:pathLst>
            </a:custGeom>
            <a:solidFill>
              <a:srgbClr val="000000"/>
            </a:solidFill>
            <a:ln w="127000" cap="rnd">
              <a:noFill/>
              <a:round/>
              <a:headEnd/>
              <a:tailEnd/>
            </a:ln>
          </p:spPr>
          <p:txBody>
            <a:bodyPr>
              <a:prstTxWarp prst="textNoShape">
                <a:avLst/>
              </a:prstTxWarp>
            </a:bodyPr>
            <a:lstStyle/>
            <a:p>
              <a:endParaRPr lang="en-US"/>
            </a:p>
          </p:txBody>
        </p:sp>
      </p:grpSp>
      <p:sp>
        <p:nvSpPr>
          <p:cNvPr id="25643" name="Rectangle 345"/>
          <p:cNvSpPr>
            <a:spLocks noChangeArrowheads="1"/>
          </p:cNvSpPr>
          <p:nvPr/>
        </p:nvSpPr>
        <p:spPr bwMode="auto">
          <a:xfrm>
            <a:off x="25400" y="3422650"/>
            <a:ext cx="1055688" cy="466725"/>
          </a:xfrm>
          <a:prstGeom prst="rect">
            <a:avLst/>
          </a:prstGeom>
          <a:solidFill>
            <a:srgbClr val="FFFFFF"/>
          </a:solidFill>
          <a:ln w="12700">
            <a:noFill/>
            <a:miter lim="800000"/>
            <a:headEnd/>
            <a:tailEnd/>
          </a:ln>
        </p:spPr>
        <p:txBody>
          <a:bodyPr wrap="none" lIns="90487" tIns="44450" rIns="90487" bIns="44450">
            <a:prstTxWarp prst="textNoShape">
              <a:avLst/>
            </a:prstTxWarp>
            <a:spAutoFit/>
          </a:bodyPr>
          <a:lstStyle/>
          <a:p>
            <a:pPr algn="l"/>
            <a:r>
              <a:rPr lang="en-US" sz="1200">
                <a:solidFill>
                  <a:schemeClr val="tx2"/>
                </a:solidFill>
              </a:rPr>
              <a:t>REFUSE</a:t>
            </a:r>
          </a:p>
          <a:p>
            <a:pPr algn="l"/>
            <a:r>
              <a:rPr lang="en-US" sz="1200">
                <a:solidFill>
                  <a:schemeClr val="tx2"/>
                </a:solidFill>
              </a:rPr>
              <a:t>UNLOADED</a:t>
            </a:r>
          </a:p>
        </p:txBody>
      </p:sp>
      <p:sp>
        <p:nvSpPr>
          <p:cNvPr id="25644" name="Arc 346"/>
          <p:cNvSpPr>
            <a:spLocks/>
          </p:cNvSpPr>
          <p:nvPr/>
        </p:nvSpPr>
        <p:spPr bwMode="auto">
          <a:xfrm>
            <a:off x="330200" y="2474913"/>
            <a:ext cx="501650" cy="822325"/>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 y="21598"/>
                </a:moveTo>
                <a:cubicBezTo>
                  <a:pt x="-1" y="9696"/>
                  <a:pt x="9629" y="36"/>
                  <a:pt x="21531" y="-1"/>
                </a:cubicBezTo>
              </a:path>
              <a:path w="21600" h="21599" stroke="0" extrusionOk="0">
                <a:moveTo>
                  <a:pt x="-1" y="21598"/>
                </a:moveTo>
                <a:cubicBezTo>
                  <a:pt x="-1" y="9696"/>
                  <a:pt x="9629" y="36"/>
                  <a:pt x="21531" y="-1"/>
                </a:cubicBezTo>
                <a:lnTo>
                  <a:pt x="21600" y="21599"/>
                </a:lnTo>
                <a:close/>
              </a:path>
            </a:pathLst>
          </a:custGeom>
          <a:noFill/>
          <a:ln w="12700" cap="rnd">
            <a:solidFill>
              <a:schemeClr val="hlink"/>
            </a:solidFill>
            <a:round/>
            <a:headEnd/>
            <a:tailEnd type="triangle" w="med" len="med"/>
          </a:ln>
        </p:spPr>
        <p:txBody>
          <a:bodyPr wrap="none" anchor="ctr">
            <a:prstTxWarp prst="textNoShape">
              <a:avLst/>
            </a:prstTxWarp>
          </a:bodyPr>
          <a:lstStyle/>
          <a:p>
            <a:endParaRPr lang="en-US"/>
          </a:p>
        </p:txBody>
      </p:sp>
      <p:sp>
        <p:nvSpPr>
          <p:cNvPr id="25645" name="Arc 347"/>
          <p:cNvSpPr>
            <a:spLocks/>
          </p:cNvSpPr>
          <p:nvPr/>
        </p:nvSpPr>
        <p:spPr bwMode="auto">
          <a:xfrm>
            <a:off x="346075" y="3876675"/>
            <a:ext cx="180975" cy="1127125"/>
          </a:xfrm>
          <a:custGeom>
            <a:avLst/>
            <a:gdLst>
              <a:gd name="T0" fmla="*/ 883976032 w 21600"/>
              <a:gd name="T1" fmla="*/ 2147483647 h 21599"/>
              <a:gd name="T2" fmla="*/ 0 w 21600"/>
              <a:gd name="T3" fmla="*/ 0 h 21599"/>
              <a:gd name="T4" fmla="*/ 891821449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21409" y="21599"/>
                </a:moveTo>
                <a:cubicBezTo>
                  <a:pt x="9555" y="21494"/>
                  <a:pt x="-1" y="11855"/>
                  <a:pt x="-1" y="-1"/>
                </a:cubicBezTo>
              </a:path>
              <a:path w="21600" h="21599" stroke="0" extrusionOk="0">
                <a:moveTo>
                  <a:pt x="21409" y="21599"/>
                </a:moveTo>
                <a:cubicBezTo>
                  <a:pt x="9555" y="21494"/>
                  <a:pt x="-1" y="11855"/>
                  <a:pt x="-1" y="-1"/>
                </a:cubicBezTo>
                <a:lnTo>
                  <a:pt x="21600" y="0"/>
                </a:lnTo>
                <a:close/>
              </a:path>
            </a:pathLst>
          </a:custGeom>
          <a:noFill/>
          <a:ln w="12700" cap="rnd">
            <a:solidFill>
              <a:schemeClr val="hlink"/>
            </a:solidFill>
            <a:round/>
            <a:headEnd type="triangle" w="med" len="med"/>
            <a:tailEnd/>
          </a:ln>
        </p:spPr>
        <p:txBody>
          <a:bodyPr wrap="none" anchor="ctr">
            <a:prstTxWarp prst="textNoShape">
              <a:avLst/>
            </a:prstTxWarp>
          </a:bodyPr>
          <a:lstStyle/>
          <a:p>
            <a:endParaRPr lang="en-US"/>
          </a:p>
        </p:txBody>
      </p:sp>
      <p:sp>
        <p:nvSpPr>
          <p:cNvPr id="25646" name="Line 348"/>
          <p:cNvSpPr>
            <a:spLocks noChangeShapeType="1"/>
          </p:cNvSpPr>
          <p:nvPr/>
        </p:nvSpPr>
        <p:spPr bwMode="auto">
          <a:xfrm flipH="1">
            <a:off x="5249863" y="1968500"/>
            <a:ext cx="1919287" cy="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25647" name="Rectangle 349"/>
          <p:cNvSpPr>
            <a:spLocks noChangeArrowheads="1"/>
          </p:cNvSpPr>
          <p:nvPr/>
        </p:nvSpPr>
        <p:spPr bwMode="auto">
          <a:xfrm>
            <a:off x="2239963" y="120650"/>
            <a:ext cx="3932237" cy="466725"/>
          </a:xfrm>
          <a:prstGeom prst="rect">
            <a:avLst/>
          </a:prstGeom>
          <a:solidFill>
            <a:srgbClr val="FFFFFF"/>
          </a:solidFill>
          <a:ln w="12700">
            <a:noFill/>
            <a:miter lim="800000"/>
            <a:headEnd/>
            <a:tailEnd/>
          </a:ln>
        </p:spPr>
        <p:txBody>
          <a:bodyPr wrap="none" lIns="90487" tIns="44450" rIns="90487" bIns="44450">
            <a:prstTxWarp prst="textNoShape">
              <a:avLst/>
            </a:prstTxWarp>
            <a:spAutoFit/>
          </a:bodyPr>
          <a:lstStyle/>
          <a:p>
            <a:pPr algn="l"/>
            <a:r>
              <a:rPr lang="en-US" sz="2400">
                <a:solidFill>
                  <a:schemeClr val="tx2"/>
                </a:solidFill>
              </a:rPr>
              <a:t>Boss:  Fresh Kills Landfill</a:t>
            </a:r>
          </a:p>
        </p:txBody>
      </p:sp>
      <p:sp>
        <p:nvSpPr>
          <p:cNvPr id="25648" name="Line 350"/>
          <p:cNvSpPr>
            <a:spLocks noChangeShapeType="1"/>
          </p:cNvSpPr>
          <p:nvPr/>
        </p:nvSpPr>
        <p:spPr bwMode="auto">
          <a:xfrm flipH="1">
            <a:off x="3328988" y="2152650"/>
            <a:ext cx="587375" cy="77788"/>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25649" name="Line 351"/>
          <p:cNvSpPr>
            <a:spLocks noChangeShapeType="1"/>
          </p:cNvSpPr>
          <p:nvPr/>
        </p:nvSpPr>
        <p:spPr bwMode="auto">
          <a:xfrm flipV="1">
            <a:off x="3201988" y="5448300"/>
            <a:ext cx="798512" cy="762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25650" name="Rectangle 352"/>
          <p:cNvSpPr>
            <a:spLocks noChangeArrowheads="1"/>
          </p:cNvSpPr>
          <p:nvPr/>
        </p:nvSpPr>
        <p:spPr bwMode="auto">
          <a:xfrm>
            <a:off x="3040063" y="3413125"/>
            <a:ext cx="1411287" cy="284163"/>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1200">
                <a:solidFill>
                  <a:srgbClr val="FAFD00"/>
                </a:solidFill>
              </a:rPr>
              <a:t>HEAVY BARGES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050925" y="1233488"/>
            <a:ext cx="6996113" cy="942975"/>
          </a:xfrm>
          <a:prstGeom prst="rect">
            <a:avLst/>
          </a:prstGeom>
          <a:solidFill>
            <a:srgbClr val="FFFFFF"/>
          </a:solidFill>
          <a:ln w="12700">
            <a:noFill/>
            <a:miter lim="800000"/>
            <a:headEnd/>
            <a:tailEnd/>
          </a:ln>
          <a:effectLst>
            <a:outerShdw blurRad="63500" dist="107763" dir="2700000" algn="ctr" rotWithShape="0">
              <a:schemeClr val="bg2">
                <a:alpha val="74998"/>
              </a:schemeClr>
            </a:outerShdw>
          </a:effectLst>
        </p:spPr>
        <p:txBody>
          <a:bodyPr lIns="90487" tIns="44450" rIns="90487" bIns="44450">
            <a:prstTxWarp prst="textNoShape">
              <a:avLst/>
            </a:prstTxWarp>
            <a:spAutoFit/>
          </a:bodyPr>
          <a:lstStyle/>
          <a:p>
            <a:pPr algn="l">
              <a:defRPr/>
            </a:pPr>
            <a:r>
              <a:rPr lang="en-US" sz="2800" i="1">
                <a:solidFill>
                  <a:schemeClr val="tx2"/>
                </a:solidFill>
                <a:latin typeface="Helvetica" pitchFamily="-112" charset="0"/>
              </a:rPr>
              <a:t>From Long Range to Short Range Decisions</a:t>
            </a:r>
          </a:p>
        </p:txBody>
      </p:sp>
      <p:sp>
        <p:nvSpPr>
          <p:cNvPr id="26627" name="Rectangle 3"/>
          <p:cNvSpPr>
            <a:spLocks noChangeArrowheads="1"/>
          </p:cNvSpPr>
          <p:nvPr/>
        </p:nvSpPr>
        <p:spPr bwMode="auto">
          <a:xfrm>
            <a:off x="1155700" y="2681288"/>
            <a:ext cx="6784975" cy="3052118"/>
          </a:xfrm>
          <a:prstGeom prst="rect">
            <a:avLst/>
          </a:prstGeom>
          <a:solidFill>
            <a:schemeClr val="bg1"/>
          </a:solidFill>
          <a:ln w="12700">
            <a:noFill/>
            <a:miter lim="800000"/>
            <a:headEnd/>
            <a:tailEnd/>
          </a:ln>
        </p:spPr>
        <p:txBody>
          <a:bodyPr lIns="90487" tIns="44450" rIns="90487" bIns="44450">
            <a:prstTxWarp prst="textNoShape">
              <a:avLst/>
            </a:prstTxWarp>
            <a:spAutoFit/>
          </a:bodyPr>
          <a:lstStyle/>
          <a:p>
            <a:pPr marL="457200" indent="-457200" algn="l">
              <a:lnSpc>
                <a:spcPct val="125000"/>
              </a:lnSpc>
            </a:pPr>
            <a:r>
              <a:rPr lang="en-US" sz="1800" dirty="0">
                <a:solidFill>
                  <a:schemeClr val="tx1"/>
                </a:solidFill>
              </a:rPr>
              <a:t>1.</a:t>
            </a:r>
            <a:r>
              <a:rPr lang="en-US" sz="2200" dirty="0">
                <a:solidFill>
                  <a:schemeClr val="tx1"/>
                </a:solidFill>
              </a:rPr>
              <a:t>	Long range or strategic planning options</a:t>
            </a:r>
          </a:p>
          <a:p>
            <a:pPr marL="457200" indent="-457200" algn="l">
              <a:lnSpc>
                <a:spcPct val="125000"/>
              </a:lnSpc>
            </a:pPr>
            <a:endParaRPr lang="en-US" sz="2200" dirty="0">
              <a:solidFill>
                <a:schemeClr val="tx1"/>
              </a:solidFill>
            </a:endParaRPr>
          </a:p>
          <a:p>
            <a:pPr marL="457200" indent="-457200" algn="l">
              <a:lnSpc>
                <a:spcPct val="125000"/>
              </a:lnSpc>
            </a:pPr>
            <a:r>
              <a:rPr lang="en-US" sz="2200" dirty="0">
                <a:solidFill>
                  <a:schemeClr val="tx1"/>
                </a:solidFill>
              </a:rPr>
              <a:t>2.	Short range configuration forced by planned or unplanned service outages</a:t>
            </a:r>
          </a:p>
          <a:p>
            <a:pPr marL="457200" indent="-457200" algn="l">
              <a:lnSpc>
                <a:spcPct val="125000"/>
              </a:lnSpc>
            </a:pPr>
            <a:endParaRPr lang="en-US" sz="2200" dirty="0">
              <a:solidFill>
                <a:schemeClr val="tx1"/>
              </a:solidFill>
            </a:endParaRPr>
          </a:p>
          <a:p>
            <a:pPr marL="457200" indent="-457200" algn="l">
              <a:lnSpc>
                <a:spcPct val="125000"/>
              </a:lnSpc>
            </a:pPr>
            <a:r>
              <a:rPr lang="en-US" sz="2200" dirty="0">
                <a:solidFill>
                  <a:schemeClr val="tx1"/>
                </a:solidFill>
              </a:rPr>
              <a:t>3.	Very short range or tactical decisions made as a consequence of the dispatcher’s actions</a:t>
            </a:r>
          </a:p>
        </p:txBody>
      </p:sp>
      <p:sp>
        <p:nvSpPr>
          <p:cNvPr id="26628" name="Rectangle 4"/>
          <p:cNvSpPr>
            <a:spLocks noChangeArrowheads="1"/>
          </p:cNvSpPr>
          <p:nvPr/>
        </p:nvSpPr>
        <p:spPr bwMode="auto">
          <a:xfrm>
            <a:off x="914445" y="5733406"/>
            <a:ext cx="7132593" cy="582211"/>
          </a:xfrm>
          <a:prstGeom prst="rect">
            <a:avLst/>
          </a:prstGeom>
          <a:solidFill>
            <a:schemeClr val="accent6">
              <a:lumMod val="40000"/>
              <a:lumOff val="60000"/>
            </a:schemeClr>
          </a:solidFill>
          <a:ln w="12700">
            <a:noFill/>
            <a:miter lim="800000"/>
            <a:headEnd/>
            <a:tailEnd/>
          </a:ln>
        </p:spPr>
        <p:txBody>
          <a:bodyPr wrap="none" lIns="90487" tIns="44450" rIns="90487" bIns="44450">
            <a:prstTxWarp prst="textNoShape">
              <a:avLst/>
            </a:prstTxWarp>
            <a:spAutoFit/>
          </a:bodyPr>
          <a:lstStyle/>
          <a:p>
            <a:pPr algn="l"/>
            <a:r>
              <a:rPr lang="en-US" sz="3200" b="1" dirty="0">
                <a:solidFill>
                  <a:schemeClr val="tx2"/>
                </a:solidFill>
              </a:rPr>
              <a:t>BOSS MOST USEFUL FOR 1 AND 2 ABOVE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ppt_x"/>
                                          </p:val>
                                        </p:tav>
                                        <p:tav tm="100000">
                                          <p:val>
                                            <p:strVal val="#ppt_x"/>
                                          </p:val>
                                        </p:tav>
                                      </p:tavLst>
                                    </p:anim>
                                    <p:anim calcmode="lin" valueType="num">
                                      <p:cBhvr additive="base">
                                        <p:cTn id="8"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solidFill>
                  <a:schemeClr val="tx2"/>
                </a:solidFill>
                <a:latin typeface="Helvetica" pitchFamily="-112" charset="0"/>
              </a:rPr>
              <a:t>Illustrative </a:t>
            </a:r>
            <a:r>
              <a:rPr lang="en-US" i="1" dirty="0">
                <a:solidFill>
                  <a:schemeClr val="hlink"/>
                </a:solidFill>
                <a:latin typeface="Helvetica" pitchFamily="-112" charset="0"/>
              </a:rPr>
              <a:t>BOSS</a:t>
            </a:r>
            <a:r>
              <a:rPr lang="en-US" i="1" dirty="0">
                <a:solidFill>
                  <a:schemeClr val="tx2"/>
                </a:solidFill>
                <a:latin typeface="Helvetica" pitchFamily="-112" charset="0"/>
              </a:rPr>
              <a:t> </a:t>
            </a:r>
            <a:r>
              <a:rPr lang="en-US" i="1" dirty="0" smtClean="0">
                <a:solidFill>
                  <a:schemeClr val="tx2"/>
                </a:solidFill>
                <a:latin typeface="Helvetica" pitchFamily="-112" charset="0"/>
              </a:rPr>
              <a:t/>
            </a:r>
            <a:br>
              <a:rPr lang="en-US" i="1" dirty="0" smtClean="0">
                <a:solidFill>
                  <a:schemeClr val="tx2"/>
                </a:solidFill>
                <a:latin typeface="Helvetica" pitchFamily="-112" charset="0"/>
              </a:rPr>
            </a:br>
            <a:r>
              <a:rPr lang="en-US" i="1" dirty="0" smtClean="0">
                <a:solidFill>
                  <a:schemeClr val="tx2"/>
                </a:solidFill>
                <a:latin typeface="Helvetica" pitchFamily="-112" charset="0"/>
              </a:rPr>
              <a:t>Performance Measures</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pPr marL="457200" indent="-457200">
              <a:lnSpc>
                <a:spcPct val="95000"/>
              </a:lnSpc>
              <a:tabLst>
                <a:tab pos="457200" algn="l"/>
              </a:tabLst>
            </a:pPr>
            <a:r>
              <a:rPr lang="en-US" dirty="0">
                <a:solidFill>
                  <a:schemeClr val="tx2"/>
                </a:solidFill>
              </a:rPr>
              <a:t>1.	Cost per ton of refuse transported</a:t>
            </a:r>
          </a:p>
          <a:p>
            <a:pPr marL="457200" indent="-457200">
              <a:lnSpc>
                <a:spcPct val="95000"/>
              </a:lnSpc>
              <a:tabLst>
                <a:tab pos="457200" algn="l"/>
              </a:tabLst>
            </a:pPr>
            <a:r>
              <a:rPr lang="en-US" dirty="0">
                <a:solidFill>
                  <a:schemeClr val="tx2"/>
                </a:solidFill>
              </a:rPr>
              <a:t>2.	Personnel cost per day</a:t>
            </a:r>
          </a:p>
          <a:p>
            <a:pPr marL="457200" indent="-457200">
              <a:lnSpc>
                <a:spcPct val="95000"/>
              </a:lnSpc>
              <a:tabLst>
                <a:tab pos="457200" algn="l"/>
              </a:tabLst>
            </a:pPr>
            <a:r>
              <a:rPr lang="en-US" dirty="0">
                <a:solidFill>
                  <a:schemeClr val="tx2"/>
                </a:solidFill>
              </a:rPr>
              <a:t>3.	Tug system cost per day</a:t>
            </a:r>
          </a:p>
          <a:p>
            <a:pPr marL="457200" indent="-457200">
              <a:lnSpc>
                <a:spcPct val="95000"/>
              </a:lnSpc>
              <a:tabLst>
                <a:tab pos="457200" algn="l"/>
              </a:tabLst>
            </a:pPr>
            <a:r>
              <a:rPr lang="en-US" dirty="0">
                <a:solidFill>
                  <a:schemeClr val="tx2"/>
                </a:solidFill>
              </a:rPr>
              <a:t>4.	The mean time between the filling of a barge and the emptying of a barge (this could be categorized by MTS)</a:t>
            </a:r>
          </a:p>
          <a:p>
            <a:pPr marL="457200" indent="-457200">
              <a:lnSpc>
                <a:spcPct val="95000"/>
              </a:lnSpc>
              <a:tabLst>
                <a:tab pos="457200" algn="l"/>
              </a:tabLst>
            </a:pPr>
            <a:r>
              <a:rPr lang="en-US" dirty="0">
                <a:solidFill>
                  <a:schemeClr val="tx2"/>
                </a:solidFill>
              </a:rPr>
              <a:t>5.	Mean fraction of barges full and mean fraction of barges empty</a:t>
            </a:r>
          </a:p>
          <a:p>
            <a:pPr marL="457200" indent="-457200">
              <a:lnSpc>
                <a:spcPct val="95000"/>
              </a:lnSpc>
              <a:tabLst>
                <a:tab pos="457200" algn="l"/>
              </a:tabLst>
            </a:pPr>
            <a:r>
              <a:rPr lang="en-US" dirty="0">
                <a:solidFill>
                  <a:schemeClr val="tx2"/>
                </a:solidFill>
              </a:rPr>
              <a:t>6.	Mean fraction of time that a tug is dead-heading (dead-heading means movement on a transportation link with no barges in tow)</a:t>
            </a:r>
          </a:p>
          <a:p>
            <a:pPr marL="457200" indent="-457200">
              <a:lnSpc>
                <a:spcPct val="95000"/>
              </a:lnSpc>
              <a:tabLst>
                <a:tab pos="457200" algn="l"/>
              </a:tabLst>
            </a:pPr>
            <a:r>
              <a:rPr lang="en-US" dirty="0">
                <a:solidFill>
                  <a:schemeClr val="tx2"/>
                </a:solidFill>
              </a:rPr>
              <a:t>7.	Mean number of full barges per tow and mean number of empty barges per tow</a:t>
            </a:r>
          </a:p>
          <a:p>
            <a:pPr marL="457200" indent="-457200">
              <a:lnSpc>
                <a:spcPct val="95000"/>
              </a:lnSpc>
              <a:tabLst>
                <a:tab pos="457200" algn="l"/>
              </a:tabLst>
            </a:pPr>
            <a:r>
              <a:rPr lang="en-US" dirty="0">
                <a:solidFill>
                  <a:schemeClr val="tx2"/>
                </a:solidFill>
              </a:rPr>
              <a:t>8.	Mean queuing time at FKL</a:t>
            </a:r>
          </a:p>
          <a:p>
            <a:pPr marL="457200" indent="-457200">
              <a:lnSpc>
                <a:spcPct val="95000"/>
              </a:lnSpc>
              <a:tabLst>
                <a:tab pos="457200" algn="l"/>
              </a:tabLst>
            </a:pPr>
            <a:r>
              <a:rPr lang="en-US" dirty="0">
                <a:solidFill>
                  <a:schemeClr val="tx2"/>
                </a:solidFill>
              </a:rPr>
              <a:t>9.	Mean time that a barge resides full at a staging area</a:t>
            </a:r>
          </a:p>
          <a:p>
            <a:endParaRPr lang="en-US" dirty="0"/>
          </a:p>
        </p:txBody>
      </p:sp>
    </p:spTree>
    <p:extLst>
      <p:ext uri="{BB962C8B-B14F-4D97-AF65-F5344CB8AC3E}">
        <p14:creationId xmlns:p14="http://schemas.microsoft.com/office/powerpoint/2010/main" val="197090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138238" y="1174750"/>
            <a:ext cx="6867525" cy="5283498"/>
          </a:xfrm>
          <a:prstGeom prst="rect">
            <a:avLst/>
          </a:prstGeom>
          <a:noFill/>
          <a:ln w="12700">
            <a:pattFill prst="pct90">
              <a:fgClr>
                <a:schemeClr val="tx1"/>
              </a:fgClr>
              <a:bgClr>
                <a:schemeClr val="bg1"/>
              </a:bgClr>
            </a:pattFill>
            <a:miter lim="800000"/>
            <a:headEnd/>
            <a:tailEnd/>
          </a:ln>
          <a:effectLst>
            <a:outerShdw blurRad="63500" dist="107763" dir="2700000" algn="ctr" rotWithShape="0">
              <a:schemeClr val="bg2">
                <a:alpha val="74998"/>
              </a:schemeClr>
            </a:outerShdw>
          </a:effectLst>
        </p:spPr>
        <p:txBody>
          <a:bodyPr lIns="90487" tIns="44450" rIns="90487" bIns="44450">
            <a:prstTxWarp prst="textNoShape">
              <a:avLst/>
            </a:prstTxWarp>
            <a:spAutoFit/>
          </a:bodyPr>
          <a:lstStyle/>
          <a:p>
            <a:pPr marL="457200" indent="-457200" algn="l">
              <a:lnSpc>
                <a:spcPct val="125000"/>
              </a:lnSpc>
              <a:defRPr/>
            </a:pPr>
            <a:r>
              <a:rPr lang="en-US" sz="1800" dirty="0">
                <a:solidFill>
                  <a:schemeClr val="tx2"/>
                </a:solidFill>
                <a:latin typeface="Helvetica" pitchFamily="-112" charset="0"/>
              </a:rPr>
              <a:t>Appropriate for logistical systems</a:t>
            </a:r>
            <a:br>
              <a:rPr lang="en-US" sz="1800" dirty="0">
                <a:solidFill>
                  <a:schemeClr val="tx2"/>
                </a:solidFill>
                <a:latin typeface="Helvetica" pitchFamily="-112" charset="0"/>
              </a:rPr>
            </a:br>
            <a:endParaRPr lang="en-US" sz="1800" dirty="0">
              <a:solidFill>
                <a:schemeClr val="tx2"/>
              </a:solidFill>
              <a:latin typeface="Helvetica" pitchFamily="-112" charset="0"/>
            </a:endParaRPr>
          </a:p>
          <a:p>
            <a:pPr marL="457200" indent="-457200" algn="l">
              <a:lnSpc>
                <a:spcPct val="125000"/>
              </a:lnSpc>
              <a:defRPr/>
            </a:pPr>
            <a:r>
              <a:rPr lang="en-US" sz="1800" dirty="0">
                <a:solidFill>
                  <a:schemeClr val="tx2"/>
                </a:solidFill>
                <a:latin typeface="Helvetica" pitchFamily="-112" charset="0"/>
              </a:rPr>
              <a:t>Model complexity Vs. policy relevance</a:t>
            </a:r>
            <a:br>
              <a:rPr lang="en-US" sz="1800" dirty="0">
                <a:solidFill>
                  <a:schemeClr val="tx2"/>
                </a:solidFill>
                <a:latin typeface="Helvetica" pitchFamily="-112" charset="0"/>
              </a:rPr>
            </a:br>
            <a:endParaRPr lang="en-US" sz="1800" dirty="0">
              <a:solidFill>
                <a:schemeClr val="tx2"/>
              </a:solidFill>
              <a:latin typeface="Helvetica" pitchFamily="-112" charset="0"/>
            </a:endParaRPr>
          </a:p>
          <a:p>
            <a:pPr marL="457200" indent="-457200" algn="l">
              <a:lnSpc>
                <a:spcPct val="125000"/>
              </a:lnSpc>
              <a:defRPr/>
            </a:pPr>
            <a:r>
              <a:rPr lang="en-US" sz="1800" dirty="0">
                <a:solidFill>
                  <a:schemeClr val="tx2"/>
                </a:solidFill>
                <a:latin typeface="Helvetica" pitchFamily="-112" charset="0"/>
              </a:rPr>
              <a:t>Hazards of modeling</a:t>
            </a:r>
            <a:br>
              <a:rPr lang="en-US" sz="1800" dirty="0">
                <a:solidFill>
                  <a:schemeClr val="tx2"/>
                </a:solidFill>
                <a:latin typeface="Helvetica" pitchFamily="-112" charset="0"/>
              </a:rPr>
            </a:br>
            <a:r>
              <a:rPr lang="en-US" sz="1800" dirty="0">
                <a:solidFill>
                  <a:schemeClr val="tx2"/>
                </a:solidFill>
                <a:latin typeface="Helvetica" pitchFamily="-112" charset="0"/>
              </a:rPr>
              <a:t/>
            </a:r>
            <a:br>
              <a:rPr lang="en-US" sz="1800" dirty="0">
                <a:solidFill>
                  <a:schemeClr val="tx2"/>
                </a:solidFill>
                <a:latin typeface="Helvetica" pitchFamily="-112" charset="0"/>
              </a:rPr>
            </a:br>
            <a:r>
              <a:rPr lang="en-US" sz="1800" dirty="0">
                <a:solidFill>
                  <a:schemeClr val="tx2"/>
                </a:solidFill>
                <a:latin typeface="Helvetica" pitchFamily="-112" charset="0"/>
              </a:rPr>
              <a:t>-	Huge data requirements</a:t>
            </a:r>
            <a:br>
              <a:rPr lang="en-US" sz="1800" dirty="0">
                <a:solidFill>
                  <a:schemeClr val="tx2"/>
                </a:solidFill>
                <a:latin typeface="Helvetica" pitchFamily="-112" charset="0"/>
              </a:rPr>
            </a:br>
            <a:r>
              <a:rPr lang="en-US" sz="1800" dirty="0">
                <a:solidFill>
                  <a:schemeClr val="tx2"/>
                </a:solidFill>
                <a:latin typeface="Helvetica" pitchFamily="-112" charset="0"/>
              </a:rPr>
              <a:t/>
            </a:r>
            <a:br>
              <a:rPr lang="en-US" sz="1800" dirty="0">
                <a:solidFill>
                  <a:schemeClr val="tx2"/>
                </a:solidFill>
                <a:latin typeface="Helvetica" pitchFamily="-112" charset="0"/>
              </a:rPr>
            </a:br>
            <a:r>
              <a:rPr lang="en-US" sz="1800" dirty="0">
                <a:solidFill>
                  <a:schemeClr val="tx2"/>
                </a:solidFill>
                <a:latin typeface="Helvetica" pitchFamily="-112" charset="0"/>
              </a:rPr>
              <a:t>-	Lack of user understanding</a:t>
            </a:r>
            <a:br>
              <a:rPr lang="en-US" sz="1800" dirty="0">
                <a:solidFill>
                  <a:schemeClr val="tx2"/>
                </a:solidFill>
                <a:latin typeface="Helvetica" pitchFamily="-112" charset="0"/>
              </a:rPr>
            </a:br>
            <a:r>
              <a:rPr lang="en-US" sz="1800" dirty="0">
                <a:solidFill>
                  <a:schemeClr val="tx2"/>
                </a:solidFill>
                <a:latin typeface="Helvetica" pitchFamily="-112" charset="0"/>
              </a:rPr>
              <a:t/>
            </a:r>
            <a:br>
              <a:rPr lang="en-US" sz="1800" dirty="0">
                <a:solidFill>
                  <a:schemeClr val="tx2"/>
                </a:solidFill>
                <a:latin typeface="Helvetica" pitchFamily="-112" charset="0"/>
              </a:rPr>
            </a:br>
            <a:r>
              <a:rPr lang="en-US" sz="1800" dirty="0">
                <a:solidFill>
                  <a:schemeClr val="tx2"/>
                </a:solidFill>
                <a:latin typeface="Helvetica" pitchFamily="-112" charset="0"/>
              </a:rPr>
              <a:t>-	Lack of broad-based user </a:t>
            </a:r>
            <a:r>
              <a:rPr lang="en-US" sz="1800" dirty="0" smtClean="0">
                <a:solidFill>
                  <a:schemeClr val="tx2"/>
                </a:solidFill>
                <a:latin typeface="Helvetica" pitchFamily="-112" charset="0"/>
              </a:rPr>
              <a:t>constituency</a:t>
            </a:r>
            <a:r>
              <a:rPr lang="en-US" sz="1800" dirty="0">
                <a:solidFill>
                  <a:schemeClr val="tx2"/>
                </a:solidFill>
                <a:latin typeface="Helvetica" pitchFamily="-112" charset="0"/>
              </a:rPr>
              <a:t/>
            </a:r>
            <a:br>
              <a:rPr lang="en-US" sz="1800" dirty="0">
                <a:solidFill>
                  <a:schemeClr val="tx2"/>
                </a:solidFill>
                <a:latin typeface="Helvetica" pitchFamily="-112" charset="0"/>
              </a:rPr>
            </a:br>
            <a:r>
              <a:rPr lang="en-US" sz="1800" dirty="0">
                <a:solidFill>
                  <a:schemeClr val="tx2"/>
                </a:solidFill>
                <a:latin typeface="Helvetica" pitchFamily="-112" charset="0"/>
              </a:rPr>
              <a:t/>
            </a:r>
            <a:br>
              <a:rPr lang="en-US" sz="1800" dirty="0">
                <a:solidFill>
                  <a:schemeClr val="tx2"/>
                </a:solidFill>
                <a:latin typeface="Helvetica" pitchFamily="-112" charset="0"/>
              </a:rPr>
            </a:br>
            <a:r>
              <a:rPr lang="en-US" sz="1800" dirty="0">
                <a:solidFill>
                  <a:schemeClr val="tx2"/>
                </a:solidFill>
                <a:latin typeface="Helvetica" pitchFamily="-112" charset="0"/>
              </a:rPr>
              <a:t>-	Trying to do too much</a:t>
            </a:r>
            <a:br>
              <a:rPr lang="en-US" sz="1800" dirty="0">
                <a:solidFill>
                  <a:schemeClr val="tx2"/>
                </a:solidFill>
                <a:latin typeface="Helvetica" pitchFamily="-112" charset="0"/>
              </a:rPr>
            </a:br>
            <a:endParaRPr lang="en-US" sz="1800" dirty="0">
              <a:solidFill>
                <a:schemeClr val="tx2"/>
              </a:solidFill>
              <a:latin typeface="Helvetica" pitchFamily="-112" charset="0"/>
            </a:endParaRPr>
          </a:p>
          <a:p>
            <a:pPr marL="457200" indent="-457200" algn="l">
              <a:lnSpc>
                <a:spcPct val="125000"/>
              </a:lnSpc>
              <a:defRPr/>
            </a:pPr>
            <a:r>
              <a:rPr lang="en-US" sz="1800" dirty="0">
                <a:solidFill>
                  <a:schemeClr val="tx2"/>
                </a:solidFill>
                <a:latin typeface="Helvetica" pitchFamily="-112" charset="0"/>
              </a:rPr>
              <a:t>Need for interactive modeling</a:t>
            </a:r>
          </a:p>
        </p:txBody>
      </p:sp>
      <p:sp>
        <p:nvSpPr>
          <p:cNvPr id="12291" name="Rectangle 3"/>
          <p:cNvSpPr>
            <a:spLocks noChangeArrowheads="1"/>
          </p:cNvSpPr>
          <p:nvPr/>
        </p:nvSpPr>
        <p:spPr bwMode="auto">
          <a:xfrm>
            <a:off x="1155700" y="422275"/>
            <a:ext cx="6832600" cy="515938"/>
          </a:xfrm>
          <a:prstGeom prst="rect">
            <a:avLst/>
          </a:prstGeom>
          <a:solidFill>
            <a:srgbClr val="FFFFFF"/>
          </a:solidFill>
          <a:ln w="12700">
            <a:noFill/>
            <a:miter lim="800000"/>
            <a:headEnd/>
            <a:tailEnd/>
          </a:ln>
          <a:effectLst>
            <a:outerShdw blurRad="63500" dist="107763" dir="2700000" algn="ctr" rotWithShape="0">
              <a:schemeClr val="bg2">
                <a:alpha val="74998"/>
              </a:schemeClr>
            </a:outerShdw>
          </a:effectLst>
        </p:spPr>
        <p:txBody>
          <a:bodyPr lIns="90487" tIns="44450" rIns="90487" bIns="44450">
            <a:prstTxWarp prst="textNoShape">
              <a:avLst/>
            </a:prstTxWarp>
            <a:spAutoFit/>
          </a:bodyPr>
          <a:lstStyle/>
          <a:p>
            <a:pPr algn="l">
              <a:defRPr/>
            </a:pPr>
            <a:r>
              <a:rPr lang="en-US" sz="2800" i="1">
                <a:solidFill>
                  <a:schemeClr val="tx2"/>
                </a:solidFill>
                <a:latin typeface="Helvetica" pitchFamily="-112" charset="0"/>
              </a:rPr>
              <a:t>Models as Planning Tools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solidFill>
                  <a:schemeClr val="tx2"/>
                </a:solidFill>
                <a:latin typeface="Helvetica" pitchFamily="-112" charset="0"/>
              </a:rPr>
              <a:t>Desired Input </a:t>
            </a:r>
            <a:r>
              <a:rPr lang="en-US" i="1" dirty="0" smtClean="0">
                <a:solidFill>
                  <a:schemeClr val="tx2"/>
                </a:solidFill>
                <a:latin typeface="Helvetica" pitchFamily="-112" charset="0"/>
              </a:rPr>
              <a:t>Data</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marL="457200" indent="-457200">
              <a:lnSpc>
                <a:spcPct val="125000"/>
              </a:lnSpc>
              <a:defRPr/>
            </a:pPr>
            <a:r>
              <a:rPr lang="en-US" dirty="0">
                <a:solidFill>
                  <a:schemeClr val="tx2"/>
                </a:solidFill>
                <a:latin typeface="Helvetica" pitchFamily="-112" charset="0"/>
              </a:rPr>
              <a:t>1.	Travel times from point to point in the harbor area as a function of tidal conditions</a:t>
            </a:r>
          </a:p>
          <a:p>
            <a:pPr marL="457200" indent="-457200">
              <a:lnSpc>
                <a:spcPct val="125000"/>
              </a:lnSpc>
              <a:defRPr/>
            </a:pPr>
            <a:r>
              <a:rPr lang="en-US" dirty="0">
                <a:solidFill>
                  <a:schemeClr val="tx2"/>
                </a:solidFill>
                <a:latin typeface="Helvetica" pitchFamily="-112" charset="0"/>
              </a:rPr>
              <a:t>2.	 Capacities and operating characteristics of each of the MTS’s</a:t>
            </a:r>
          </a:p>
          <a:p>
            <a:pPr marL="457200" indent="-457200">
              <a:lnSpc>
                <a:spcPct val="125000"/>
              </a:lnSpc>
              <a:defRPr/>
            </a:pPr>
            <a:r>
              <a:rPr lang="en-US" dirty="0">
                <a:solidFill>
                  <a:schemeClr val="tx2"/>
                </a:solidFill>
                <a:latin typeface="Helvetica" pitchFamily="-112" charset="0"/>
              </a:rPr>
              <a:t>3.	A description of current dispatching procedures</a:t>
            </a:r>
          </a:p>
          <a:p>
            <a:pPr marL="457200" indent="-457200">
              <a:lnSpc>
                <a:spcPct val="125000"/>
              </a:lnSpc>
              <a:defRPr/>
            </a:pPr>
            <a:r>
              <a:rPr lang="en-US" dirty="0">
                <a:solidFill>
                  <a:schemeClr val="tx2"/>
                </a:solidFill>
                <a:latin typeface="Helvetica" pitchFamily="-112" charset="0"/>
              </a:rPr>
              <a:t>4.	A description of current constraints with regard to barge and personnel scheduling</a:t>
            </a:r>
          </a:p>
          <a:p>
            <a:pPr marL="457200" indent="-457200">
              <a:lnSpc>
                <a:spcPct val="125000"/>
              </a:lnSpc>
              <a:defRPr/>
            </a:pPr>
            <a:r>
              <a:rPr lang="en-US" dirty="0">
                <a:solidFill>
                  <a:schemeClr val="tx2"/>
                </a:solidFill>
                <a:latin typeface="Helvetica" pitchFamily="-112" charset="0"/>
              </a:rPr>
              <a:t>5.	Aggregate amounts of refuse delivered to each of the MTS’s by day of the week (in tons)</a:t>
            </a:r>
          </a:p>
          <a:p>
            <a:pPr marL="457200" indent="-457200">
              <a:lnSpc>
                <a:spcPct val="125000"/>
              </a:lnSpc>
              <a:defRPr/>
            </a:pPr>
            <a:r>
              <a:rPr lang="en-US" dirty="0">
                <a:solidFill>
                  <a:schemeClr val="tx2"/>
                </a:solidFill>
                <a:latin typeface="Helvetica" pitchFamily="-112" charset="0"/>
              </a:rPr>
              <a:t>6.	Aggregate cost figures for various parts of the </a:t>
            </a:r>
            <a:r>
              <a:rPr lang="en-US" dirty="0" smtClean="0">
                <a:solidFill>
                  <a:schemeClr val="tx2"/>
                </a:solidFill>
                <a:latin typeface="Helvetica" pitchFamily="-112" charset="0"/>
              </a:rPr>
              <a:t>system</a:t>
            </a:r>
            <a:endParaRPr lang="en-US" dirty="0">
              <a:solidFill>
                <a:schemeClr val="tx2"/>
              </a:solidFill>
              <a:latin typeface="Helvetica" pitchFamily="-112" charset="0"/>
            </a:endParaRPr>
          </a:p>
        </p:txBody>
      </p:sp>
    </p:spTree>
    <p:extLst>
      <p:ext uri="{BB962C8B-B14F-4D97-AF65-F5344CB8AC3E}">
        <p14:creationId xmlns:p14="http://schemas.microsoft.com/office/powerpoint/2010/main" val="51266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11200" y="565150"/>
            <a:ext cx="958850" cy="263525"/>
          </a:xfrm>
          <a:effectLst>
            <a:outerShdw blurRad="63500" dist="107763" dir="2700000" algn="ctr" rotWithShape="0">
              <a:schemeClr val="bg2"/>
            </a:outerShdw>
          </a:effectLst>
        </p:spPr>
        <p:txBody>
          <a:bodyPr>
            <a:normAutofit fontScale="90000"/>
          </a:bodyPr>
          <a:lstStyle/>
          <a:p>
            <a:pPr>
              <a:defRPr/>
            </a:pPr>
            <a:endParaRPr lang="en-US"/>
          </a:p>
        </p:txBody>
      </p:sp>
      <p:sp>
        <p:nvSpPr>
          <p:cNvPr id="15363" name="Rectangle 3"/>
          <p:cNvSpPr>
            <a:spLocks noChangeArrowheads="1"/>
          </p:cNvSpPr>
          <p:nvPr/>
        </p:nvSpPr>
        <p:spPr bwMode="auto">
          <a:xfrm>
            <a:off x="455613" y="153988"/>
            <a:ext cx="8232775" cy="942975"/>
          </a:xfrm>
          <a:prstGeom prst="rect">
            <a:avLst/>
          </a:prstGeom>
          <a:solidFill>
            <a:srgbClr val="FFFFFF"/>
          </a:solidFill>
          <a:ln w="12700">
            <a:noFill/>
            <a:miter lim="800000"/>
            <a:headEnd/>
            <a:tailEnd/>
          </a:ln>
          <a:effectLst>
            <a:outerShdw blurRad="63500" dist="107763" dir="2700000" algn="ctr" rotWithShape="0">
              <a:schemeClr val="bg2">
                <a:alpha val="74998"/>
              </a:schemeClr>
            </a:outerShdw>
          </a:effectLst>
        </p:spPr>
        <p:txBody>
          <a:bodyPr lIns="90487" tIns="44450" rIns="90487" bIns="44450">
            <a:prstTxWarp prst="textNoShape">
              <a:avLst/>
            </a:prstTxWarp>
            <a:spAutoFit/>
          </a:bodyPr>
          <a:lstStyle/>
          <a:p>
            <a:pPr algn="l">
              <a:defRPr/>
            </a:pPr>
            <a:r>
              <a:rPr lang="en-US" sz="2800" i="1">
                <a:solidFill>
                  <a:schemeClr val="tx2"/>
                </a:solidFill>
                <a:latin typeface="Helvetica" pitchFamily="-112" charset="0"/>
              </a:rPr>
              <a:t>Potential Operational Changes that Could be Examined with the Model</a:t>
            </a:r>
          </a:p>
        </p:txBody>
      </p:sp>
      <p:sp>
        <p:nvSpPr>
          <p:cNvPr id="15364" name="Rectangle 4"/>
          <p:cNvSpPr>
            <a:spLocks noChangeArrowheads="1"/>
          </p:cNvSpPr>
          <p:nvPr/>
        </p:nvSpPr>
        <p:spPr bwMode="auto">
          <a:xfrm>
            <a:off x="619125" y="1122363"/>
            <a:ext cx="7907338" cy="5875337"/>
          </a:xfrm>
          <a:prstGeom prst="rect">
            <a:avLst/>
          </a:prstGeom>
          <a:noFill/>
          <a:ln w="12700">
            <a:noFill/>
            <a:miter lim="800000"/>
            <a:headEnd/>
            <a:tailEnd/>
          </a:ln>
          <a:effectLst>
            <a:outerShdw blurRad="63500" dist="107763" dir="2700000" algn="ctr" rotWithShape="0">
              <a:schemeClr val="bg2">
                <a:alpha val="74998"/>
              </a:schemeClr>
            </a:outerShdw>
          </a:effectLst>
        </p:spPr>
        <p:txBody>
          <a:bodyPr lIns="90487" tIns="44450" rIns="90487" bIns="44450">
            <a:prstTxWarp prst="textNoShape">
              <a:avLst/>
            </a:prstTxWarp>
            <a:spAutoFit/>
          </a:bodyPr>
          <a:lstStyle/>
          <a:p>
            <a:pPr marL="457200" indent="-457200" algn="l">
              <a:defRPr/>
            </a:pPr>
            <a:r>
              <a:rPr lang="en-US" sz="1700" dirty="0">
                <a:solidFill>
                  <a:schemeClr val="tx2"/>
                </a:solidFill>
                <a:latin typeface="Helvetica" pitchFamily="-112" charset="0"/>
              </a:rPr>
              <a:t>1.	Changing the number and/or locations of the </a:t>
            </a:r>
            <a:r>
              <a:rPr lang="en-US" sz="1700" dirty="0" err="1">
                <a:solidFill>
                  <a:schemeClr val="tx2"/>
                </a:solidFill>
                <a:latin typeface="Helvetica" pitchFamily="-112" charset="0"/>
              </a:rPr>
              <a:t>MTS’s</a:t>
            </a:r>
            <a:endParaRPr lang="en-US" sz="1700" dirty="0">
              <a:solidFill>
                <a:schemeClr val="tx2"/>
              </a:solidFill>
              <a:latin typeface="Helvetica" pitchFamily="-112" charset="0"/>
            </a:endParaRPr>
          </a:p>
          <a:p>
            <a:pPr marL="457200" indent="-457200" algn="l">
              <a:defRPr/>
            </a:pPr>
            <a:endParaRPr lang="en-US" sz="1700" dirty="0">
              <a:solidFill>
                <a:schemeClr val="tx2"/>
              </a:solidFill>
              <a:latin typeface="Helvetica" pitchFamily="-112" charset="0"/>
            </a:endParaRPr>
          </a:p>
          <a:p>
            <a:pPr marL="457200" indent="-457200" algn="l">
              <a:defRPr/>
            </a:pPr>
            <a:r>
              <a:rPr lang="en-US" sz="1700" dirty="0">
                <a:solidFill>
                  <a:schemeClr val="tx2"/>
                </a:solidFill>
                <a:latin typeface="Helvetica" pitchFamily="-112" charset="0"/>
              </a:rPr>
              <a:t>2.	Changing the number and/or locations of the staging areas</a:t>
            </a:r>
          </a:p>
          <a:p>
            <a:pPr marL="457200" indent="-457200" algn="l">
              <a:defRPr/>
            </a:pPr>
            <a:endParaRPr lang="en-US" sz="1700" dirty="0">
              <a:solidFill>
                <a:schemeClr val="tx2"/>
              </a:solidFill>
              <a:latin typeface="Helvetica" pitchFamily="-112" charset="0"/>
            </a:endParaRPr>
          </a:p>
          <a:p>
            <a:pPr marL="457200" indent="-457200" algn="l">
              <a:defRPr/>
            </a:pPr>
            <a:r>
              <a:rPr lang="en-US" sz="1700" dirty="0">
                <a:solidFill>
                  <a:schemeClr val="tx2"/>
                </a:solidFill>
                <a:latin typeface="Helvetica" pitchFamily="-112" charset="0"/>
              </a:rPr>
              <a:t>3.	Changing the number of barges and/or tugs</a:t>
            </a:r>
          </a:p>
          <a:p>
            <a:pPr marL="457200" indent="-457200" algn="l">
              <a:defRPr/>
            </a:pPr>
            <a:endParaRPr lang="en-US" sz="1700" dirty="0">
              <a:solidFill>
                <a:schemeClr val="tx2"/>
              </a:solidFill>
              <a:latin typeface="Helvetica" pitchFamily="-112" charset="0"/>
            </a:endParaRPr>
          </a:p>
          <a:p>
            <a:pPr marL="457200" indent="-457200" algn="l">
              <a:defRPr/>
            </a:pPr>
            <a:r>
              <a:rPr lang="en-US" sz="1700" dirty="0">
                <a:solidFill>
                  <a:schemeClr val="tx2"/>
                </a:solidFill>
                <a:latin typeface="Helvetica" pitchFamily="-112" charset="0"/>
              </a:rPr>
              <a:t>4.	Changing the number and/or unloading rates of the on-shore cranes at FKL</a:t>
            </a:r>
          </a:p>
          <a:p>
            <a:pPr marL="457200" indent="-457200" algn="l">
              <a:defRPr/>
            </a:pPr>
            <a:endParaRPr lang="en-US" sz="1700" dirty="0">
              <a:solidFill>
                <a:schemeClr val="tx2"/>
              </a:solidFill>
              <a:latin typeface="Helvetica" pitchFamily="-112" charset="0"/>
            </a:endParaRPr>
          </a:p>
          <a:p>
            <a:pPr marL="457200" indent="-457200" algn="l">
              <a:defRPr/>
            </a:pPr>
            <a:r>
              <a:rPr lang="en-US" sz="1700" dirty="0">
                <a:solidFill>
                  <a:schemeClr val="tx2"/>
                </a:solidFill>
                <a:latin typeface="Helvetica" pitchFamily="-112" charset="0"/>
              </a:rPr>
              <a:t>5.	Analyzing the effects of service outages</a:t>
            </a:r>
          </a:p>
          <a:p>
            <a:pPr marL="457200" indent="-457200" algn="l">
              <a:defRPr/>
            </a:pPr>
            <a:endParaRPr lang="en-US" sz="1700" dirty="0">
              <a:solidFill>
                <a:schemeClr val="tx2"/>
              </a:solidFill>
              <a:latin typeface="Helvetica" pitchFamily="-112" charset="0"/>
            </a:endParaRPr>
          </a:p>
          <a:p>
            <a:pPr marL="457200" indent="-457200" algn="l">
              <a:defRPr/>
            </a:pPr>
            <a:r>
              <a:rPr lang="en-US" sz="1700" dirty="0">
                <a:solidFill>
                  <a:schemeClr val="tx2"/>
                </a:solidFill>
                <a:latin typeface="Helvetica" pitchFamily="-112" charset="0"/>
              </a:rPr>
              <a:t>6.	Changing the dispatching algorithm</a:t>
            </a:r>
          </a:p>
          <a:p>
            <a:pPr marL="457200" indent="-457200" algn="l">
              <a:defRPr/>
            </a:pPr>
            <a:endParaRPr lang="en-US" sz="1700" dirty="0">
              <a:solidFill>
                <a:schemeClr val="tx2"/>
              </a:solidFill>
              <a:latin typeface="Helvetica" pitchFamily="-112" charset="0"/>
            </a:endParaRPr>
          </a:p>
          <a:p>
            <a:pPr marL="457200" indent="-457200" algn="l">
              <a:defRPr/>
            </a:pPr>
            <a:r>
              <a:rPr lang="en-US" sz="1700" dirty="0">
                <a:solidFill>
                  <a:schemeClr val="tx2"/>
                </a:solidFill>
                <a:latin typeface="Helvetica" pitchFamily="-112" charset="0"/>
              </a:rPr>
              <a:t>7.	Analyzing the effects of staggered shifts</a:t>
            </a:r>
          </a:p>
          <a:p>
            <a:pPr marL="457200" indent="-457200" algn="l">
              <a:defRPr/>
            </a:pPr>
            <a:endParaRPr lang="en-US" sz="1700" dirty="0">
              <a:solidFill>
                <a:schemeClr val="tx2"/>
              </a:solidFill>
              <a:latin typeface="Helvetica" pitchFamily="-112" charset="0"/>
            </a:endParaRPr>
          </a:p>
          <a:p>
            <a:pPr marL="457200" indent="-457200" algn="l">
              <a:defRPr/>
            </a:pPr>
            <a:r>
              <a:rPr lang="en-US" sz="1700" dirty="0">
                <a:solidFill>
                  <a:schemeClr val="tx2"/>
                </a:solidFill>
                <a:latin typeface="Helvetica" pitchFamily="-112" charset="0"/>
              </a:rPr>
              <a:t>8.	Analyzing the effects of barges of different sizes</a:t>
            </a:r>
          </a:p>
          <a:p>
            <a:pPr marL="457200" indent="-457200" algn="l">
              <a:defRPr/>
            </a:pPr>
            <a:endParaRPr lang="en-US" sz="1700" dirty="0">
              <a:solidFill>
                <a:schemeClr val="tx2"/>
              </a:solidFill>
              <a:latin typeface="Helvetica" pitchFamily="-112" charset="0"/>
            </a:endParaRPr>
          </a:p>
          <a:p>
            <a:pPr marL="457200" indent="-457200" algn="l">
              <a:defRPr/>
            </a:pPr>
            <a:r>
              <a:rPr lang="en-US" sz="1700" dirty="0">
                <a:solidFill>
                  <a:schemeClr val="tx2"/>
                </a:solidFill>
                <a:latin typeface="Helvetica" pitchFamily="-112" charset="0"/>
              </a:rPr>
              <a:t>9.	Analyzing the effects of tugs having different operating characteristics (e.g.., horsepower)</a:t>
            </a:r>
          </a:p>
          <a:p>
            <a:pPr marL="457200" indent="-457200" algn="l">
              <a:defRPr/>
            </a:pPr>
            <a:endParaRPr lang="en-US" sz="1700" dirty="0">
              <a:solidFill>
                <a:schemeClr val="tx2"/>
              </a:solidFill>
              <a:latin typeface="Helvetica" pitchFamily="-112" charset="0"/>
            </a:endParaRPr>
          </a:p>
          <a:p>
            <a:pPr marL="457200" indent="-457200" algn="l">
              <a:defRPr/>
            </a:pPr>
            <a:r>
              <a:rPr lang="en-US" sz="1700" dirty="0">
                <a:solidFill>
                  <a:schemeClr val="tx2"/>
                </a:solidFill>
                <a:latin typeface="Helvetica" pitchFamily="-112" charset="0"/>
              </a:rPr>
              <a:t>10.	Analyzing the effects of closing certain facilities during certain hours</a:t>
            </a:r>
            <a:endParaRPr lang="en-US" sz="1800" dirty="0">
              <a:solidFill>
                <a:schemeClr val="tx2"/>
              </a:solidFill>
              <a:latin typeface="Helvetica" pitchFamily="-112" charset="0"/>
            </a:endParaRPr>
          </a:p>
          <a:p>
            <a:pPr marL="457200" indent="-457200">
              <a:defRPr/>
            </a:pPr>
            <a:endParaRPr lang="en-US" sz="1800" dirty="0">
              <a:solidFill>
                <a:schemeClr val="tx2"/>
              </a:solidFill>
              <a:latin typeface="Helvetica" pitchFamily="-112"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solidFill>
                  <a:schemeClr val="tx2"/>
                </a:solidFill>
                <a:latin typeface="Helvetica" pitchFamily="-112" charset="0"/>
              </a:rPr>
              <a:t>Illustrative Monte Carlo Simulation Event </a:t>
            </a:r>
            <a:r>
              <a:rPr lang="en-US" i="1" dirty="0" smtClean="0">
                <a:solidFill>
                  <a:schemeClr val="tx2"/>
                </a:solidFill>
                <a:latin typeface="Helvetica" pitchFamily="-112" charset="0"/>
              </a:rPr>
              <a:t>Types</a:t>
            </a:r>
            <a:endParaRPr lang="en-US" dirty="0"/>
          </a:p>
        </p:txBody>
      </p:sp>
      <p:sp>
        <p:nvSpPr>
          <p:cNvPr id="3" name="Content Placeholder 2"/>
          <p:cNvSpPr>
            <a:spLocks noGrp="1"/>
          </p:cNvSpPr>
          <p:nvPr>
            <p:ph idx="1"/>
          </p:nvPr>
        </p:nvSpPr>
        <p:spPr/>
        <p:txBody>
          <a:bodyPr>
            <a:normAutofit fontScale="70000" lnSpcReduction="20000"/>
          </a:bodyPr>
          <a:lstStyle/>
          <a:p>
            <a:pPr marL="457200" indent="-457200">
              <a:defRPr/>
            </a:pPr>
            <a:r>
              <a:rPr lang="en-US" dirty="0">
                <a:solidFill>
                  <a:schemeClr val="tx2"/>
                </a:solidFill>
                <a:latin typeface="Helvetica" pitchFamily="-112" charset="0"/>
              </a:rPr>
              <a:t>1.	Unit arrives at node</a:t>
            </a:r>
          </a:p>
          <a:p>
            <a:pPr marL="457200" indent="-457200">
              <a:defRPr/>
            </a:pPr>
            <a:endParaRPr lang="en-US" dirty="0">
              <a:solidFill>
                <a:schemeClr val="tx2"/>
              </a:solidFill>
              <a:latin typeface="Helvetica" pitchFamily="-112" charset="0"/>
            </a:endParaRPr>
          </a:p>
          <a:p>
            <a:pPr marL="457200" indent="-457200">
              <a:defRPr/>
            </a:pPr>
            <a:r>
              <a:rPr lang="en-US" dirty="0">
                <a:solidFill>
                  <a:schemeClr val="tx2"/>
                </a:solidFill>
                <a:latin typeface="Helvetica" pitchFamily="-112" charset="0"/>
              </a:rPr>
              <a:t>2.	Barge begins to be filled</a:t>
            </a:r>
          </a:p>
          <a:p>
            <a:pPr marL="457200" indent="-457200">
              <a:defRPr/>
            </a:pPr>
            <a:endParaRPr lang="en-US" dirty="0">
              <a:solidFill>
                <a:schemeClr val="tx2"/>
              </a:solidFill>
              <a:latin typeface="Helvetica" pitchFamily="-112" charset="0"/>
            </a:endParaRPr>
          </a:p>
          <a:p>
            <a:pPr marL="457200" indent="-457200">
              <a:defRPr/>
            </a:pPr>
            <a:r>
              <a:rPr lang="en-US" dirty="0">
                <a:solidFill>
                  <a:schemeClr val="tx2"/>
                </a:solidFill>
                <a:latin typeface="Helvetica" pitchFamily="-112" charset="0"/>
              </a:rPr>
              <a:t>3.	Barge filled</a:t>
            </a:r>
          </a:p>
          <a:p>
            <a:pPr marL="457200" indent="-457200">
              <a:defRPr/>
            </a:pPr>
            <a:endParaRPr lang="en-US" dirty="0">
              <a:solidFill>
                <a:schemeClr val="tx2"/>
              </a:solidFill>
              <a:latin typeface="Helvetica" pitchFamily="-112" charset="0"/>
            </a:endParaRPr>
          </a:p>
          <a:p>
            <a:pPr marL="457200" indent="-457200">
              <a:defRPr/>
            </a:pPr>
            <a:r>
              <a:rPr lang="en-US" dirty="0">
                <a:solidFill>
                  <a:schemeClr val="tx2"/>
                </a:solidFill>
                <a:latin typeface="Helvetica" pitchFamily="-112" charset="0"/>
              </a:rPr>
              <a:t>4.	Unit leaves node</a:t>
            </a:r>
          </a:p>
          <a:p>
            <a:pPr marL="457200" indent="-457200">
              <a:defRPr/>
            </a:pPr>
            <a:endParaRPr lang="en-US" dirty="0">
              <a:solidFill>
                <a:schemeClr val="tx2"/>
              </a:solidFill>
              <a:latin typeface="Helvetica" pitchFamily="-112" charset="0"/>
            </a:endParaRPr>
          </a:p>
          <a:p>
            <a:pPr marL="457200" indent="-457200">
              <a:defRPr/>
            </a:pPr>
            <a:r>
              <a:rPr lang="en-US" dirty="0">
                <a:solidFill>
                  <a:schemeClr val="tx2"/>
                </a:solidFill>
                <a:latin typeface="Helvetica" pitchFamily="-112" charset="0"/>
              </a:rPr>
              <a:t>5.	Barge begins to be emptied</a:t>
            </a:r>
          </a:p>
          <a:p>
            <a:pPr marL="457200" indent="-457200">
              <a:defRPr/>
            </a:pPr>
            <a:endParaRPr lang="en-US" dirty="0">
              <a:solidFill>
                <a:schemeClr val="tx2"/>
              </a:solidFill>
              <a:latin typeface="Helvetica" pitchFamily="-112" charset="0"/>
            </a:endParaRPr>
          </a:p>
          <a:p>
            <a:pPr marL="457200" indent="-457200">
              <a:defRPr/>
            </a:pPr>
            <a:r>
              <a:rPr lang="en-US" dirty="0">
                <a:solidFill>
                  <a:schemeClr val="tx2"/>
                </a:solidFill>
                <a:latin typeface="Helvetica" pitchFamily="-112" charset="0"/>
              </a:rPr>
              <a:t>6.	Barge emptied</a:t>
            </a:r>
          </a:p>
          <a:p>
            <a:pPr marL="457200" indent="-457200">
              <a:defRPr/>
            </a:pPr>
            <a:endParaRPr lang="en-US" dirty="0">
              <a:solidFill>
                <a:schemeClr val="tx2"/>
              </a:solidFill>
              <a:latin typeface="Helvetica" pitchFamily="-112" charset="0"/>
            </a:endParaRPr>
          </a:p>
          <a:p>
            <a:pPr marL="457200" indent="-457200">
              <a:defRPr/>
            </a:pPr>
            <a:r>
              <a:rPr lang="en-US" dirty="0">
                <a:solidFill>
                  <a:schemeClr val="tx2"/>
                </a:solidFill>
                <a:latin typeface="Helvetica" pitchFamily="-112" charset="0"/>
              </a:rPr>
              <a:t>7.	Dispatch </a:t>
            </a:r>
            <a:r>
              <a:rPr lang="en-US" dirty="0" smtClean="0">
                <a:solidFill>
                  <a:schemeClr val="tx2"/>
                </a:solidFill>
                <a:latin typeface="Helvetica" pitchFamily="-112" charset="0"/>
              </a:rPr>
              <a:t>operation</a:t>
            </a:r>
            <a:endParaRPr lang="en-US" dirty="0">
              <a:solidFill>
                <a:schemeClr val="tx2"/>
              </a:solidFill>
              <a:latin typeface="Helvetica" pitchFamily="-112" charset="0"/>
            </a:endParaRPr>
          </a:p>
        </p:txBody>
      </p:sp>
    </p:spTree>
    <p:extLst>
      <p:ext uri="{BB962C8B-B14F-4D97-AF65-F5344CB8AC3E}">
        <p14:creationId xmlns:p14="http://schemas.microsoft.com/office/powerpoint/2010/main" val="215415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p:cNvSpPr>
            <a:spLocks noChangeShapeType="1"/>
          </p:cNvSpPr>
          <p:nvPr/>
        </p:nvSpPr>
        <p:spPr bwMode="auto">
          <a:xfrm flipV="1">
            <a:off x="4751388" y="3832225"/>
            <a:ext cx="0" cy="577850"/>
          </a:xfrm>
          <a:prstGeom prst="line">
            <a:avLst/>
          </a:prstGeom>
          <a:noFill/>
          <a:ln w="25400">
            <a:solidFill>
              <a:schemeClr val="hlink"/>
            </a:solidFill>
            <a:round/>
            <a:headEnd/>
            <a:tailEnd type="triangle" w="med" len="med"/>
          </a:ln>
        </p:spPr>
        <p:txBody>
          <a:bodyPr wrap="none" anchor="ctr">
            <a:prstTxWarp prst="textNoShape">
              <a:avLst/>
            </a:prstTxWarp>
          </a:bodyPr>
          <a:lstStyle/>
          <a:p>
            <a:endParaRPr lang="en-US"/>
          </a:p>
        </p:txBody>
      </p:sp>
      <p:sp>
        <p:nvSpPr>
          <p:cNvPr id="32771" name="Line 3"/>
          <p:cNvSpPr>
            <a:spLocks noChangeShapeType="1"/>
          </p:cNvSpPr>
          <p:nvPr/>
        </p:nvSpPr>
        <p:spPr bwMode="auto">
          <a:xfrm flipV="1">
            <a:off x="4751388" y="5238750"/>
            <a:ext cx="0" cy="577850"/>
          </a:xfrm>
          <a:prstGeom prst="line">
            <a:avLst/>
          </a:prstGeom>
          <a:noFill/>
          <a:ln w="25400">
            <a:solidFill>
              <a:schemeClr val="hlink"/>
            </a:solidFill>
            <a:round/>
            <a:headEnd/>
            <a:tailEnd type="triangle" w="med" len="med"/>
          </a:ln>
        </p:spPr>
        <p:txBody>
          <a:bodyPr wrap="none" anchor="ctr">
            <a:prstTxWarp prst="textNoShape">
              <a:avLst/>
            </a:prstTxWarp>
          </a:bodyPr>
          <a:lstStyle/>
          <a:p>
            <a:endParaRPr lang="en-US"/>
          </a:p>
        </p:txBody>
      </p:sp>
      <p:sp>
        <p:nvSpPr>
          <p:cNvPr id="32772" name="Oval 4"/>
          <p:cNvSpPr>
            <a:spLocks noChangeArrowheads="1"/>
          </p:cNvSpPr>
          <p:nvPr/>
        </p:nvSpPr>
        <p:spPr bwMode="auto">
          <a:xfrm rot="-60000">
            <a:off x="5600700" y="3189288"/>
            <a:ext cx="1589088" cy="149225"/>
          </a:xfrm>
          <a:prstGeom prst="ellipse">
            <a:avLst/>
          </a:prstGeom>
          <a:noFill/>
          <a:ln w="25400">
            <a:solidFill>
              <a:schemeClr val="hlink"/>
            </a:solidFill>
            <a:round/>
            <a:headEnd/>
            <a:tailEnd/>
          </a:ln>
        </p:spPr>
        <p:txBody>
          <a:bodyPr wrap="none" anchor="ctr">
            <a:prstTxWarp prst="textNoShape">
              <a:avLst/>
            </a:prstTxWarp>
          </a:bodyPr>
          <a:lstStyle/>
          <a:p>
            <a:endParaRPr lang="en-US"/>
          </a:p>
        </p:txBody>
      </p:sp>
      <p:sp>
        <p:nvSpPr>
          <p:cNvPr id="32773" name="Line 5"/>
          <p:cNvSpPr>
            <a:spLocks noChangeShapeType="1"/>
          </p:cNvSpPr>
          <p:nvPr/>
        </p:nvSpPr>
        <p:spPr bwMode="auto">
          <a:xfrm>
            <a:off x="6192838" y="3181350"/>
            <a:ext cx="500062" cy="0"/>
          </a:xfrm>
          <a:prstGeom prst="line">
            <a:avLst/>
          </a:prstGeom>
          <a:noFill/>
          <a:ln w="25400">
            <a:solidFill>
              <a:schemeClr val="hlink"/>
            </a:solidFill>
            <a:round/>
            <a:headEnd/>
            <a:tailEnd type="triangle" w="med" len="med"/>
          </a:ln>
        </p:spPr>
        <p:txBody>
          <a:bodyPr wrap="none" anchor="ctr">
            <a:prstTxWarp prst="textNoShape">
              <a:avLst/>
            </a:prstTxWarp>
          </a:bodyPr>
          <a:lstStyle/>
          <a:p>
            <a:endParaRPr lang="en-US"/>
          </a:p>
        </p:txBody>
      </p:sp>
      <p:sp>
        <p:nvSpPr>
          <p:cNvPr id="32774" name="Line 6"/>
          <p:cNvSpPr>
            <a:spLocks noChangeShapeType="1"/>
          </p:cNvSpPr>
          <p:nvPr/>
        </p:nvSpPr>
        <p:spPr bwMode="auto">
          <a:xfrm flipH="1" flipV="1">
            <a:off x="6072188" y="3343275"/>
            <a:ext cx="650875" cy="9525"/>
          </a:xfrm>
          <a:prstGeom prst="line">
            <a:avLst/>
          </a:prstGeom>
          <a:noFill/>
          <a:ln w="25400">
            <a:solidFill>
              <a:schemeClr val="hlink"/>
            </a:solidFill>
            <a:round/>
            <a:headEnd/>
            <a:tailEnd type="triangle" w="med" len="med"/>
          </a:ln>
        </p:spPr>
        <p:txBody>
          <a:bodyPr wrap="none" anchor="ctr">
            <a:prstTxWarp prst="textNoShape">
              <a:avLst/>
            </a:prstTxWarp>
          </a:bodyPr>
          <a:lstStyle/>
          <a:p>
            <a:endParaRPr lang="en-US"/>
          </a:p>
        </p:txBody>
      </p:sp>
      <p:sp>
        <p:nvSpPr>
          <p:cNvPr id="32775" name="Oval 7"/>
          <p:cNvSpPr>
            <a:spLocks noChangeArrowheads="1"/>
          </p:cNvSpPr>
          <p:nvPr/>
        </p:nvSpPr>
        <p:spPr bwMode="auto">
          <a:xfrm rot="-1200000">
            <a:off x="2303463" y="3810000"/>
            <a:ext cx="1955800" cy="166688"/>
          </a:xfrm>
          <a:prstGeom prst="ellipse">
            <a:avLst/>
          </a:prstGeom>
          <a:noFill/>
          <a:ln w="25400">
            <a:solidFill>
              <a:schemeClr val="hlink"/>
            </a:solidFill>
            <a:round/>
            <a:headEnd/>
            <a:tailEnd/>
          </a:ln>
        </p:spPr>
        <p:txBody>
          <a:bodyPr wrap="none" anchor="ctr">
            <a:prstTxWarp prst="textNoShape">
              <a:avLst/>
            </a:prstTxWarp>
          </a:bodyPr>
          <a:lstStyle/>
          <a:p>
            <a:endParaRPr lang="en-US"/>
          </a:p>
        </p:txBody>
      </p:sp>
      <p:sp>
        <p:nvSpPr>
          <p:cNvPr id="32776" name="Line 8"/>
          <p:cNvSpPr>
            <a:spLocks noChangeShapeType="1"/>
          </p:cNvSpPr>
          <p:nvPr/>
        </p:nvSpPr>
        <p:spPr bwMode="auto">
          <a:xfrm flipV="1">
            <a:off x="2940050" y="3784600"/>
            <a:ext cx="417513" cy="90488"/>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2777" name="Line 9"/>
          <p:cNvSpPr>
            <a:spLocks noChangeShapeType="1"/>
          </p:cNvSpPr>
          <p:nvPr/>
        </p:nvSpPr>
        <p:spPr bwMode="auto">
          <a:xfrm flipH="1">
            <a:off x="3048000" y="3949700"/>
            <a:ext cx="476250" cy="762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2778" name="Oval 10"/>
          <p:cNvSpPr>
            <a:spLocks noChangeArrowheads="1"/>
          </p:cNvSpPr>
          <p:nvPr/>
        </p:nvSpPr>
        <p:spPr bwMode="auto">
          <a:xfrm rot="660000">
            <a:off x="2436813" y="3187700"/>
            <a:ext cx="1589087" cy="133350"/>
          </a:xfrm>
          <a:prstGeom prst="ellipse">
            <a:avLst/>
          </a:prstGeom>
          <a:noFill/>
          <a:ln w="25400">
            <a:solidFill>
              <a:schemeClr val="hlink"/>
            </a:solidFill>
            <a:round/>
            <a:headEnd/>
            <a:tailEnd/>
          </a:ln>
        </p:spPr>
        <p:txBody>
          <a:bodyPr wrap="none" anchor="ctr">
            <a:prstTxWarp prst="textNoShape">
              <a:avLst/>
            </a:prstTxWarp>
          </a:bodyPr>
          <a:lstStyle/>
          <a:p>
            <a:endParaRPr lang="en-US"/>
          </a:p>
        </p:txBody>
      </p:sp>
      <p:sp>
        <p:nvSpPr>
          <p:cNvPr id="32779" name="Line 11"/>
          <p:cNvSpPr>
            <a:spLocks noChangeShapeType="1"/>
          </p:cNvSpPr>
          <p:nvPr/>
        </p:nvSpPr>
        <p:spPr bwMode="auto">
          <a:xfrm>
            <a:off x="3078163" y="3168650"/>
            <a:ext cx="471487" cy="4445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2780" name="Line 12"/>
          <p:cNvSpPr>
            <a:spLocks noChangeShapeType="1"/>
          </p:cNvSpPr>
          <p:nvPr/>
        </p:nvSpPr>
        <p:spPr bwMode="auto">
          <a:xfrm flipH="1" flipV="1">
            <a:off x="2903538" y="3289300"/>
            <a:ext cx="460375" cy="5715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2781" name="Oval 13"/>
          <p:cNvSpPr>
            <a:spLocks noChangeArrowheads="1"/>
          </p:cNvSpPr>
          <p:nvPr/>
        </p:nvSpPr>
        <p:spPr bwMode="auto">
          <a:xfrm rot="1080000">
            <a:off x="2387600" y="2716213"/>
            <a:ext cx="1589088" cy="146050"/>
          </a:xfrm>
          <a:prstGeom prst="ellipse">
            <a:avLst/>
          </a:prstGeom>
          <a:noFill/>
          <a:ln w="25400">
            <a:solidFill>
              <a:schemeClr val="hlink"/>
            </a:solidFill>
            <a:round/>
            <a:headEnd/>
            <a:tailEnd/>
          </a:ln>
        </p:spPr>
        <p:txBody>
          <a:bodyPr wrap="none" anchor="ctr">
            <a:prstTxWarp prst="textNoShape">
              <a:avLst/>
            </a:prstTxWarp>
          </a:bodyPr>
          <a:lstStyle/>
          <a:p>
            <a:endParaRPr lang="en-US"/>
          </a:p>
        </p:txBody>
      </p:sp>
      <p:sp>
        <p:nvSpPr>
          <p:cNvPr id="32782" name="Line 14"/>
          <p:cNvSpPr>
            <a:spLocks noChangeShapeType="1"/>
          </p:cNvSpPr>
          <p:nvPr/>
        </p:nvSpPr>
        <p:spPr bwMode="auto">
          <a:xfrm>
            <a:off x="3098800" y="2692400"/>
            <a:ext cx="427038" cy="6985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2783" name="Line 15"/>
          <p:cNvSpPr>
            <a:spLocks noChangeShapeType="1"/>
          </p:cNvSpPr>
          <p:nvPr/>
        </p:nvSpPr>
        <p:spPr bwMode="auto">
          <a:xfrm flipH="1" flipV="1">
            <a:off x="2878138" y="2813050"/>
            <a:ext cx="498475" cy="889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17424" name="Rectangle 16"/>
          <p:cNvSpPr>
            <a:spLocks noGrp="1" noChangeArrowheads="1"/>
          </p:cNvSpPr>
          <p:nvPr>
            <p:ph type="title"/>
          </p:nvPr>
        </p:nvSpPr>
        <p:spPr>
          <a:xfrm>
            <a:off x="1042988" y="623888"/>
            <a:ext cx="381000" cy="82550"/>
          </a:xfrm>
          <a:effectLst>
            <a:outerShdw blurRad="63500" dist="107763" dir="2700000" algn="ctr" rotWithShape="0">
              <a:schemeClr val="bg2"/>
            </a:outerShdw>
          </a:effectLst>
        </p:spPr>
        <p:txBody>
          <a:bodyPr>
            <a:normAutofit fontScale="90000"/>
          </a:bodyPr>
          <a:lstStyle/>
          <a:p>
            <a:pPr>
              <a:defRPr/>
            </a:pPr>
            <a:endParaRPr lang="en-US"/>
          </a:p>
        </p:txBody>
      </p:sp>
      <p:sp>
        <p:nvSpPr>
          <p:cNvPr id="17425" name="Rectangle 17"/>
          <p:cNvSpPr>
            <a:spLocks noChangeArrowheads="1"/>
          </p:cNvSpPr>
          <p:nvPr/>
        </p:nvSpPr>
        <p:spPr bwMode="auto">
          <a:xfrm>
            <a:off x="841375" y="587375"/>
            <a:ext cx="7718425" cy="942975"/>
          </a:xfrm>
          <a:prstGeom prst="rect">
            <a:avLst/>
          </a:prstGeom>
          <a:solidFill>
            <a:srgbClr val="FFFFFF"/>
          </a:solidFill>
          <a:ln w="12700">
            <a:noFill/>
            <a:miter lim="800000"/>
            <a:headEnd/>
            <a:tailEnd/>
          </a:ln>
          <a:effectLst>
            <a:outerShdw blurRad="63500" dist="107763" dir="2700000" algn="ctr" rotWithShape="0">
              <a:schemeClr val="bg2">
                <a:alpha val="74998"/>
              </a:schemeClr>
            </a:outerShdw>
          </a:effectLst>
        </p:spPr>
        <p:txBody>
          <a:bodyPr lIns="90487" tIns="44450" rIns="90487" bIns="44450">
            <a:prstTxWarp prst="textNoShape">
              <a:avLst/>
            </a:prstTxWarp>
            <a:spAutoFit/>
          </a:bodyPr>
          <a:lstStyle/>
          <a:p>
            <a:pPr algn="l">
              <a:defRPr/>
            </a:pPr>
            <a:r>
              <a:rPr lang="en-US" sz="2800" i="1">
                <a:solidFill>
                  <a:schemeClr val="tx2"/>
                </a:solidFill>
                <a:latin typeface="Helvetica" pitchFamily="-112" charset="0"/>
              </a:rPr>
              <a:t>Summary Transportation Network Diagram Describing a Simulation </a:t>
            </a:r>
            <a:r>
              <a:rPr lang="en-US" sz="2800" i="1">
                <a:solidFill>
                  <a:schemeClr val="hlink"/>
                </a:solidFill>
                <a:latin typeface="Helvetica" pitchFamily="-112" charset="0"/>
              </a:rPr>
              <a:t>BOSS</a:t>
            </a:r>
          </a:p>
        </p:txBody>
      </p:sp>
      <p:sp>
        <p:nvSpPr>
          <p:cNvPr id="17426" name="Rectangle 18"/>
          <p:cNvSpPr>
            <a:spLocks noChangeArrowheads="1"/>
          </p:cNvSpPr>
          <p:nvPr/>
        </p:nvSpPr>
        <p:spPr bwMode="auto">
          <a:xfrm>
            <a:off x="3681413" y="4257675"/>
            <a:ext cx="2143125" cy="941388"/>
          </a:xfrm>
          <a:prstGeom prst="rect">
            <a:avLst/>
          </a:prstGeom>
          <a:gradFill rotWithShape="0">
            <a:gsLst>
              <a:gs pos="0">
                <a:srgbClr val="CECECE">
                  <a:gamma/>
                  <a:shade val="60000"/>
                  <a:invGamma/>
                </a:srgbClr>
              </a:gs>
              <a:gs pos="50000">
                <a:srgbClr val="CECECE"/>
              </a:gs>
              <a:gs pos="100000">
                <a:srgbClr val="CECECE">
                  <a:gamma/>
                  <a:shade val="60000"/>
                  <a:invGamma/>
                </a:srgbClr>
              </a:gs>
            </a:gsLst>
            <a:lin ang="5400000" scaled="1"/>
          </a:gradFill>
          <a:ln w="12700">
            <a:solidFill>
              <a:schemeClr val="bg1"/>
            </a:solidFill>
            <a:miter lim="800000"/>
            <a:headEnd/>
            <a:tailEnd/>
          </a:ln>
          <a:effectLst>
            <a:outerShdw blurRad="63500" dist="107763" dir="2700000" algn="ctr" rotWithShape="0">
              <a:srgbClr val="232323">
                <a:alpha val="74998"/>
              </a:srgbClr>
            </a:outerShdw>
          </a:effectLst>
        </p:spPr>
        <p:txBody>
          <a:bodyPr wrap="none" lIns="90487" tIns="44450" rIns="90487" bIns="44450" anchor="ctr">
            <a:prstTxWarp prst="textNoShape">
              <a:avLst/>
            </a:prstTxWarp>
          </a:bodyPr>
          <a:lstStyle/>
          <a:p>
            <a:pPr>
              <a:defRPr/>
            </a:pPr>
            <a:r>
              <a:rPr lang="en-US">
                <a:solidFill>
                  <a:schemeClr val="tx1"/>
                </a:solidFill>
                <a:latin typeface="Helvetica" pitchFamily="-112" charset="0"/>
              </a:rPr>
              <a:t>Movable Units</a:t>
            </a:r>
          </a:p>
          <a:p>
            <a:pPr>
              <a:defRPr/>
            </a:pPr>
            <a:r>
              <a:rPr lang="en-US">
                <a:solidFill>
                  <a:schemeClr val="tx1"/>
                </a:solidFill>
                <a:latin typeface="Helvetica" pitchFamily="-112" charset="0"/>
              </a:rPr>
              <a:t>Barges</a:t>
            </a:r>
          </a:p>
          <a:p>
            <a:pPr>
              <a:defRPr/>
            </a:pPr>
            <a:r>
              <a:rPr lang="en-US">
                <a:solidFill>
                  <a:schemeClr val="tx1"/>
                </a:solidFill>
                <a:latin typeface="Helvetica" pitchFamily="-112" charset="0"/>
              </a:rPr>
              <a:t>Tugs</a:t>
            </a:r>
          </a:p>
        </p:txBody>
      </p:sp>
      <p:sp>
        <p:nvSpPr>
          <p:cNvPr id="17427" name="Rectangle 19"/>
          <p:cNvSpPr>
            <a:spLocks noChangeArrowheads="1"/>
          </p:cNvSpPr>
          <p:nvPr/>
        </p:nvSpPr>
        <p:spPr bwMode="auto">
          <a:xfrm>
            <a:off x="3765550" y="5595938"/>
            <a:ext cx="1974850" cy="877887"/>
          </a:xfrm>
          <a:prstGeom prst="rect">
            <a:avLst/>
          </a:prstGeom>
          <a:gradFill rotWithShape="0">
            <a:gsLst>
              <a:gs pos="0">
                <a:srgbClr val="CECECE">
                  <a:gamma/>
                  <a:shade val="60000"/>
                  <a:invGamma/>
                </a:srgbClr>
              </a:gs>
              <a:gs pos="50000">
                <a:srgbClr val="CECECE"/>
              </a:gs>
              <a:gs pos="100000">
                <a:srgbClr val="CECECE">
                  <a:gamma/>
                  <a:shade val="60000"/>
                  <a:invGamma/>
                </a:srgbClr>
              </a:gs>
            </a:gsLst>
            <a:lin ang="5400000" scaled="1"/>
          </a:gradFill>
          <a:ln w="12700">
            <a:solidFill>
              <a:schemeClr val="bg1"/>
            </a:solidFill>
            <a:miter lim="800000"/>
            <a:headEnd/>
            <a:tailEnd/>
          </a:ln>
          <a:effectLst>
            <a:outerShdw blurRad="63500" dist="107763" dir="2700000" algn="ctr" rotWithShape="0">
              <a:srgbClr val="232323">
                <a:alpha val="74998"/>
              </a:srgbClr>
            </a:outerShdw>
          </a:effectLst>
        </p:spPr>
        <p:txBody>
          <a:bodyPr wrap="none" lIns="90487" tIns="44450" rIns="90487" bIns="44450" anchor="ctr">
            <a:prstTxWarp prst="textNoShape">
              <a:avLst/>
            </a:prstTxWarp>
          </a:bodyPr>
          <a:lstStyle/>
          <a:p>
            <a:pPr>
              <a:defRPr/>
            </a:pPr>
            <a:r>
              <a:rPr lang="en-US">
                <a:solidFill>
                  <a:schemeClr val="tx1"/>
                </a:solidFill>
                <a:latin typeface="Helvetica" pitchFamily="-112" charset="0"/>
              </a:rPr>
              <a:t>Dispatch</a:t>
            </a:r>
          </a:p>
          <a:p>
            <a:pPr>
              <a:defRPr/>
            </a:pPr>
            <a:r>
              <a:rPr lang="en-US">
                <a:solidFill>
                  <a:schemeClr val="tx1"/>
                </a:solidFill>
                <a:latin typeface="Helvetica" pitchFamily="-112" charset="0"/>
              </a:rPr>
              <a:t>Algorithm</a:t>
            </a:r>
          </a:p>
        </p:txBody>
      </p:sp>
      <p:sp>
        <p:nvSpPr>
          <p:cNvPr id="17428" name="Oval 20"/>
          <p:cNvSpPr>
            <a:spLocks noChangeArrowheads="1"/>
          </p:cNvSpPr>
          <p:nvPr/>
        </p:nvSpPr>
        <p:spPr bwMode="auto">
          <a:xfrm>
            <a:off x="2005013" y="2424113"/>
            <a:ext cx="619125" cy="342900"/>
          </a:xfrm>
          <a:prstGeom prst="ellipse">
            <a:avLst/>
          </a:prstGeom>
          <a:gradFill rotWithShape="0">
            <a:gsLst>
              <a:gs pos="0">
                <a:srgbClr val="CECECE">
                  <a:gamma/>
                  <a:shade val="60000"/>
                  <a:invGamma/>
                </a:srgbClr>
              </a:gs>
              <a:gs pos="50000">
                <a:srgbClr val="CECECE"/>
              </a:gs>
              <a:gs pos="100000">
                <a:srgbClr val="CECECE">
                  <a:gamma/>
                  <a:shade val="60000"/>
                  <a:invGamma/>
                </a:srgbClr>
              </a:gs>
            </a:gsLst>
            <a:lin ang="0" scaled="1"/>
          </a:gradFill>
          <a:ln w="12700">
            <a:solidFill>
              <a:schemeClr val="bg1"/>
            </a:solidFill>
            <a:round/>
            <a:headEnd/>
            <a:tailEnd/>
          </a:ln>
          <a:effectLst>
            <a:outerShdw blurRad="63500" dist="107763" dir="2700000" algn="ctr" rotWithShape="0">
              <a:srgbClr val="232323">
                <a:alpha val="74998"/>
              </a:srgbClr>
            </a:outerShdw>
          </a:effectLst>
        </p:spPr>
        <p:txBody>
          <a:bodyPr wrap="none" lIns="90487" tIns="44450" rIns="90487" bIns="44450" anchor="ctr">
            <a:prstTxWarp prst="textNoShape">
              <a:avLst/>
            </a:prstTxWarp>
          </a:bodyPr>
          <a:lstStyle/>
          <a:p>
            <a:pPr>
              <a:defRPr/>
            </a:pPr>
            <a:r>
              <a:rPr lang="en-US">
                <a:solidFill>
                  <a:schemeClr val="tx1"/>
                </a:solidFill>
                <a:latin typeface="Helvetica" pitchFamily="-112" charset="0"/>
              </a:rPr>
              <a:t>1</a:t>
            </a:r>
          </a:p>
        </p:txBody>
      </p:sp>
      <p:sp>
        <p:nvSpPr>
          <p:cNvPr id="17429" name="Oval 21"/>
          <p:cNvSpPr>
            <a:spLocks noChangeArrowheads="1"/>
          </p:cNvSpPr>
          <p:nvPr/>
        </p:nvSpPr>
        <p:spPr bwMode="auto">
          <a:xfrm>
            <a:off x="2071688" y="2952750"/>
            <a:ext cx="574675" cy="342900"/>
          </a:xfrm>
          <a:prstGeom prst="ellipse">
            <a:avLst/>
          </a:prstGeom>
          <a:gradFill rotWithShape="0">
            <a:gsLst>
              <a:gs pos="0">
                <a:srgbClr val="CECECE">
                  <a:gamma/>
                  <a:shade val="60000"/>
                  <a:invGamma/>
                </a:srgbClr>
              </a:gs>
              <a:gs pos="50000">
                <a:srgbClr val="CECECE"/>
              </a:gs>
              <a:gs pos="100000">
                <a:srgbClr val="CECECE">
                  <a:gamma/>
                  <a:shade val="60000"/>
                  <a:invGamma/>
                </a:srgbClr>
              </a:gs>
            </a:gsLst>
            <a:lin ang="0" scaled="1"/>
          </a:gradFill>
          <a:ln w="12700">
            <a:solidFill>
              <a:schemeClr val="bg1"/>
            </a:solidFill>
            <a:round/>
            <a:headEnd/>
            <a:tailEnd/>
          </a:ln>
          <a:effectLst>
            <a:outerShdw blurRad="63500" dist="107763" dir="2700000" algn="ctr" rotWithShape="0">
              <a:srgbClr val="232323">
                <a:alpha val="74998"/>
              </a:srgbClr>
            </a:outerShdw>
          </a:effectLst>
        </p:spPr>
        <p:txBody>
          <a:bodyPr wrap="none" lIns="90487" tIns="44450" rIns="90487" bIns="44450" anchor="ctr">
            <a:prstTxWarp prst="textNoShape">
              <a:avLst/>
            </a:prstTxWarp>
          </a:bodyPr>
          <a:lstStyle/>
          <a:p>
            <a:pPr>
              <a:defRPr/>
            </a:pPr>
            <a:r>
              <a:rPr lang="en-US">
                <a:solidFill>
                  <a:schemeClr val="tx1"/>
                </a:solidFill>
                <a:latin typeface="Helvetica" pitchFamily="-112" charset="0"/>
              </a:rPr>
              <a:t>2</a:t>
            </a:r>
          </a:p>
        </p:txBody>
      </p:sp>
      <p:sp>
        <p:nvSpPr>
          <p:cNvPr id="17430" name="Oval 22"/>
          <p:cNvSpPr>
            <a:spLocks noChangeArrowheads="1"/>
          </p:cNvSpPr>
          <p:nvPr/>
        </p:nvSpPr>
        <p:spPr bwMode="auto">
          <a:xfrm>
            <a:off x="6851650" y="3060700"/>
            <a:ext cx="736600" cy="342900"/>
          </a:xfrm>
          <a:prstGeom prst="ellipse">
            <a:avLst/>
          </a:prstGeom>
          <a:gradFill rotWithShape="0">
            <a:gsLst>
              <a:gs pos="0">
                <a:srgbClr val="CECECE">
                  <a:gamma/>
                  <a:shade val="60000"/>
                  <a:invGamma/>
                </a:srgbClr>
              </a:gs>
              <a:gs pos="50000">
                <a:srgbClr val="CECECE"/>
              </a:gs>
              <a:gs pos="100000">
                <a:srgbClr val="CECECE">
                  <a:gamma/>
                  <a:shade val="60000"/>
                  <a:invGamma/>
                </a:srgbClr>
              </a:gs>
            </a:gsLst>
            <a:lin ang="0" scaled="1"/>
          </a:gradFill>
          <a:ln w="12700">
            <a:solidFill>
              <a:schemeClr val="bg1"/>
            </a:solidFill>
            <a:round/>
            <a:headEnd/>
            <a:tailEnd/>
          </a:ln>
          <a:effectLst>
            <a:outerShdw blurRad="63500" dist="107763" dir="2700000" algn="ctr" rotWithShape="0">
              <a:srgbClr val="232323">
                <a:alpha val="74998"/>
              </a:srgbClr>
            </a:outerShdw>
          </a:effectLst>
        </p:spPr>
        <p:txBody>
          <a:bodyPr wrap="none" anchor="ctr">
            <a:prstTxWarp prst="textNoShape">
              <a:avLst/>
            </a:prstTxWarp>
          </a:bodyPr>
          <a:lstStyle/>
          <a:p>
            <a:pPr>
              <a:defRPr/>
            </a:pPr>
            <a:endParaRPr lang="en-US">
              <a:latin typeface="Helvetica" pitchFamily="-112" charset="0"/>
            </a:endParaRPr>
          </a:p>
        </p:txBody>
      </p:sp>
      <p:sp>
        <p:nvSpPr>
          <p:cNvPr id="17431" name="Oval 23"/>
          <p:cNvSpPr>
            <a:spLocks noChangeArrowheads="1"/>
          </p:cNvSpPr>
          <p:nvPr/>
        </p:nvSpPr>
        <p:spPr bwMode="auto">
          <a:xfrm>
            <a:off x="2095500" y="3940175"/>
            <a:ext cx="550863" cy="342900"/>
          </a:xfrm>
          <a:prstGeom prst="ellipse">
            <a:avLst/>
          </a:prstGeom>
          <a:gradFill rotWithShape="0">
            <a:gsLst>
              <a:gs pos="0">
                <a:srgbClr val="CECECE">
                  <a:gamma/>
                  <a:shade val="60000"/>
                  <a:invGamma/>
                </a:srgbClr>
              </a:gs>
              <a:gs pos="50000">
                <a:srgbClr val="CECECE"/>
              </a:gs>
              <a:gs pos="100000">
                <a:srgbClr val="CECECE">
                  <a:gamma/>
                  <a:shade val="60000"/>
                  <a:invGamma/>
                </a:srgbClr>
              </a:gs>
            </a:gsLst>
            <a:lin ang="0" scaled="1"/>
          </a:gradFill>
          <a:ln w="12700">
            <a:solidFill>
              <a:schemeClr val="bg1"/>
            </a:solidFill>
            <a:round/>
            <a:headEnd/>
            <a:tailEnd/>
          </a:ln>
          <a:effectLst>
            <a:outerShdw blurRad="63500" dist="107763" dir="2700000" algn="ctr" rotWithShape="0">
              <a:srgbClr val="232323">
                <a:alpha val="74998"/>
              </a:srgbClr>
            </a:outerShdw>
          </a:effectLst>
        </p:spPr>
        <p:txBody>
          <a:bodyPr wrap="none" lIns="90487" tIns="44450" rIns="90487" bIns="44450" anchor="ctr">
            <a:prstTxWarp prst="textNoShape">
              <a:avLst/>
            </a:prstTxWarp>
          </a:bodyPr>
          <a:lstStyle/>
          <a:p>
            <a:pPr>
              <a:defRPr/>
            </a:pPr>
            <a:r>
              <a:rPr lang="en-US">
                <a:solidFill>
                  <a:schemeClr val="tx1"/>
                </a:solidFill>
                <a:latin typeface="Helvetica" pitchFamily="-112" charset="0"/>
              </a:rPr>
              <a:t>J</a:t>
            </a:r>
          </a:p>
        </p:txBody>
      </p:sp>
      <p:sp>
        <p:nvSpPr>
          <p:cNvPr id="32792" name="Oval 24"/>
          <p:cNvSpPr>
            <a:spLocks noChangeArrowheads="1"/>
          </p:cNvSpPr>
          <p:nvPr/>
        </p:nvSpPr>
        <p:spPr bwMode="auto">
          <a:xfrm>
            <a:off x="2281238" y="3490913"/>
            <a:ext cx="123825" cy="65087"/>
          </a:xfrm>
          <a:prstGeom prst="ellipse">
            <a:avLst/>
          </a:prstGeom>
          <a:gradFill rotWithShape="0">
            <a:gsLst>
              <a:gs pos="0">
                <a:srgbClr val="7C7C7C"/>
              </a:gs>
              <a:gs pos="50000">
                <a:srgbClr val="CECECE"/>
              </a:gs>
              <a:gs pos="100000">
                <a:srgbClr val="7C7C7C"/>
              </a:gs>
            </a:gsLst>
            <a:lin ang="0" scaled="1"/>
          </a:gradFill>
          <a:ln w="12700">
            <a:solidFill>
              <a:schemeClr val="bg1"/>
            </a:solidFill>
            <a:round/>
            <a:headEnd/>
            <a:tailEnd/>
          </a:ln>
        </p:spPr>
        <p:txBody>
          <a:bodyPr wrap="none" anchor="ctr">
            <a:prstTxWarp prst="textNoShape">
              <a:avLst/>
            </a:prstTxWarp>
          </a:bodyPr>
          <a:lstStyle/>
          <a:p>
            <a:endParaRPr lang="en-US"/>
          </a:p>
        </p:txBody>
      </p:sp>
      <p:sp>
        <p:nvSpPr>
          <p:cNvPr id="32793" name="Rectangle 25"/>
          <p:cNvSpPr>
            <a:spLocks noChangeArrowheads="1"/>
          </p:cNvSpPr>
          <p:nvPr/>
        </p:nvSpPr>
        <p:spPr bwMode="auto">
          <a:xfrm>
            <a:off x="1998663" y="4340225"/>
            <a:ext cx="893762" cy="34607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a:solidFill>
                  <a:schemeClr val="tx1"/>
                </a:solidFill>
              </a:rPr>
              <a:t>MTS’s</a:t>
            </a:r>
          </a:p>
        </p:txBody>
      </p:sp>
      <p:sp>
        <p:nvSpPr>
          <p:cNvPr id="32794" name="Rectangle 26"/>
          <p:cNvSpPr>
            <a:spLocks noChangeArrowheads="1"/>
          </p:cNvSpPr>
          <p:nvPr/>
        </p:nvSpPr>
        <p:spPr bwMode="auto">
          <a:xfrm>
            <a:off x="906463" y="5054600"/>
            <a:ext cx="1096962" cy="590550"/>
          </a:xfrm>
          <a:prstGeom prst="rect">
            <a:avLst/>
          </a:prstGeom>
          <a:noFill/>
          <a:ln w="12700">
            <a:noFill/>
            <a:miter lim="800000"/>
            <a:headEnd/>
            <a:tailEnd/>
          </a:ln>
        </p:spPr>
        <p:txBody>
          <a:bodyPr wrap="none" lIns="90487" tIns="44450" rIns="90487" bIns="44450">
            <a:prstTxWarp prst="textNoShape">
              <a:avLst/>
            </a:prstTxWarp>
            <a:spAutoFit/>
          </a:bodyPr>
          <a:lstStyle/>
          <a:p>
            <a:r>
              <a:rPr lang="en-US">
                <a:solidFill>
                  <a:schemeClr val="tx1"/>
                </a:solidFill>
              </a:rPr>
              <a:t>Incoming</a:t>
            </a:r>
          </a:p>
          <a:p>
            <a:r>
              <a:rPr lang="en-US">
                <a:solidFill>
                  <a:schemeClr val="tx1"/>
                </a:solidFill>
              </a:rPr>
              <a:t>Refuse</a:t>
            </a:r>
          </a:p>
        </p:txBody>
      </p:sp>
      <p:sp>
        <p:nvSpPr>
          <p:cNvPr id="32795" name="Rectangle 27"/>
          <p:cNvSpPr>
            <a:spLocks noChangeArrowheads="1"/>
          </p:cNvSpPr>
          <p:nvPr/>
        </p:nvSpPr>
        <p:spPr bwMode="auto">
          <a:xfrm>
            <a:off x="6938963" y="3481388"/>
            <a:ext cx="587375" cy="34607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a:solidFill>
                  <a:schemeClr val="tx1"/>
                </a:solidFill>
              </a:rPr>
              <a:t>FKL</a:t>
            </a:r>
          </a:p>
        </p:txBody>
      </p:sp>
      <p:sp>
        <p:nvSpPr>
          <p:cNvPr id="17436" name="Line 28"/>
          <p:cNvSpPr>
            <a:spLocks noChangeShapeType="1"/>
          </p:cNvSpPr>
          <p:nvPr/>
        </p:nvSpPr>
        <p:spPr bwMode="auto">
          <a:xfrm flipV="1">
            <a:off x="852488" y="4140200"/>
            <a:ext cx="1154112" cy="1588"/>
          </a:xfrm>
          <a:prstGeom prst="line">
            <a:avLst/>
          </a:prstGeom>
          <a:noFill/>
          <a:ln w="50800">
            <a:solidFill>
              <a:srgbClr val="676767"/>
            </a:solidFill>
            <a:round/>
            <a:headEnd/>
            <a:tailEnd type="triangle" w="med" len="med"/>
          </a:ln>
          <a:effectLst>
            <a:outerShdw blurRad="63500" dist="91581" dir="2021404" algn="ctr" rotWithShape="0">
              <a:schemeClr val="tx1">
                <a:alpha val="74998"/>
              </a:schemeClr>
            </a:outerShdw>
          </a:effectLst>
        </p:spPr>
        <p:txBody>
          <a:bodyPr wrap="none" anchor="ctr">
            <a:prstTxWarp prst="textNoShape">
              <a:avLst/>
            </a:prstTxWarp>
          </a:bodyPr>
          <a:lstStyle/>
          <a:p>
            <a:pPr>
              <a:defRPr/>
            </a:pPr>
            <a:endParaRPr lang="en-US"/>
          </a:p>
        </p:txBody>
      </p:sp>
      <p:sp>
        <p:nvSpPr>
          <p:cNvPr id="32797" name="Line 29"/>
          <p:cNvSpPr>
            <a:spLocks noChangeShapeType="1"/>
          </p:cNvSpPr>
          <p:nvPr/>
        </p:nvSpPr>
        <p:spPr bwMode="auto">
          <a:xfrm flipV="1">
            <a:off x="1284288" y="4473575"/>
            <a:ext cx="0" cy="577850"/>
          </a:xfrm>
          <a:prstGeom prst="line">
            <a:avLst/>
          </a:prstGeom>
          <a:noFill/>
          <a:ln w="25400">
            <a:solidFill>
              <a:schemeClr val="hlink"/>
            </a:solidFill>
            <a:round/>
            <a:headEnd/>
            <a:tailEnd type="triangle" w="med" len="med"/>
          </a:ln>
        </p:spPr>
        <p:txBody>
          <a:bodyPr wrap="none" anchor="ctr">
            <a:prstTxWarp prst="textNoShape">
              <a:avLst/>
            </a:prstTxWarp>
          </a:bodyPr>
          <a:lstStyle/>
          <a:p>
            <a:endParaRPr lang="en-US"/>
          </a:p>
        </p:txBody>
      </p:sp>
      <p:sp>
        <p:nvSpPr>
          <p:cNvPr id="17438" name="Rectangle 30"/>
          <p:cNvSpPr>
            <a:spLocks noChangeArrowheads="1"/>
          </p:cNvSpPr>
          <p:nvPr/>
        </p:nvSpPr>
        <p:spPr bwMode="auto">
          <a:xfrm>
            <a:off x="3751263" y="2852738"/>
            <a:ext cx="1965325" cy="922337"/>
          </a:xfrm>
          <a:prstGeom prst="rect">
            <a:avLst/>
          </a:prstGeom>
          <a:gradFill rotWithShape="0">
            <a:gsLst>
              <a:gs pos="0">
                <a:srgbClr val="CECECE">
                  <a:gamma/>
                  <a:shade val="60000"/>
                  <a:invGamma/>
                </a:srgbClr>
              </a:gs>
              <a:gs pos="50000">
                <a:srgbClr val="CECECE"/>
              </a:gs>
              <a:gs pos="100000">
                <a:srgbClr val="CECECE">
                  <a:gamma/>
                  <a:shade val="60000"/>
                  <a:invGamma/>
                </a:srgbClr>
              </a:gs>
            </a:gsLst>
            <a:lin ang="5400000" scaled="1"/>
          </a:gradFill>
          <a:ln w="12700">
            <a:solidFill>
              <a:schemeClr val="bg1"/>
            </a:solidFill>
            <a:miter lim="800000"/>
            <a:headEnd/>
            <a:tailEnd/>
          </a:ln>
          <a:effectLst>
            <a:outerShdw blurRad="63500" dist="107763" dir="2700000" algn="ctr" rotWithShape="0">
              <a:srgbClr val="232323">
                <a:alpha val="74998"/>
              </a:srgbClr>
            </a:outerShdw>
          </a:effectLst>
        </p:spPr>
        <p:txBody>
          <a:bodyPr wrap="none" lIns="90487" tIns="44450" rIns="90487" bIns="44450" anchor="ctr">
            <a:prstTxWarp prst="textNoShape">
              <a:avLst/>
            </a:prstTxWarp>
          </a:bodyPr>
          <a:lstStyle/>
          <a:p>
            <a:pPr>
              <a:defRPr/>
            </a:pPr>
            <a:r>
              <a:rPr lang="en-US">
                <a:solidFill>
                  <a:schemeClr val="tx1"/>
                </a:solidFill>
                <a:latin typeface="Helvetica" pitchFamily="-112" charset="0"/>
              </a:rPr>
              <a:t>Transportation</a:t>
            </a:r>
          </a:p>
          <a:p>
            <a:pPr>
              <a:defRPr/>
            </a:pPr>
            <a:r>
              <a:rPr lang="en-US">
                <a:solidFill>
                  <a:schemeClr val="tx1"/>
                </a:solidFill>
                <a:latin typeface="Helvetica" pitchFamily="-112" charset="0"/>
              </a:rPr>
              <a:t>Network</a:t>
            </a:r>
          </a:p>
        </p:txBody>
      </p:sp>
      <p:sp>
        <p:nvSpPr>
          <p:cNvPr id="32799" name="Line 31"/>
          <p:cNvSpPr>
            <a:spLocks noChangeShapeType="1"/>
          </p:cNvSpPr>
          <p:nvPr/>
        </p:nvSpPr>
        <p:spPr bwMode="auto">
          <a:xfrm flipH="1" flipV="1">
            <a:off x="4732338" y="2374900"/>
            <a:ext cx="9525" cy="463550"/>
          </a:xfrm>
          <a:prstGeom prst="line">
            <a:avLst/>
          </a:prstGeom>
          <a:noFill/>
          <a:ln w="25400">
            <a:solidFill>
              <a:schemeClr val="hlink"/>
            </a:solidFill>
            <a:round/>
            <a:headEnd type="triangle" w="med" len="med"/>
            <a:tailEnd/>
          </a:ln>
        </p:spPr>
        <p:txBody>
          <a:bodyPr wrap="none" anchor="ctr">
            <a:prstTxWarp prst="textNoShape">
              <a:avLst/>
            </a:prstTxWarp>
          </a:bodyPr>
          <a:lstStyle/>
          <a:p>
            <a:endParaRPr lang="en-US"/>
          </a:p>
        </p:txBody>
      </p:sp>
      <p:sp>
        <p:nvSpPr>
          <p:cNvPr id="32800" name="Oval 32"/>
          <p:cNvSpPr>
            <a:spLocks noChangeArrowheads="1"/>
          </p:cNvSpPr>
          <p:nvPr/>
        </p:nvSpPr>
        <p:spPr bwMode="auto">
          <a:xfrm>
            <a:off x="3894138" y="1508125"/>
            <a:ext cx="1670050" cy="914400"/>
          </a:xfrm>
          <a:prstGeom prst="ellipse">
            <a:avLst/>
          </a:prstGeom>
          <a:gradFill rotWithShape="0">
            <a:gsLst>
              <a:gs pos="0">
                <a:srgbClr val="618FFD"/>
              </a:gs>
              <a:gs pos="100000">
                <a:srgbClr val="4464B1"/>
              </a:gs>
            </a:gsLst>
            <a:path path="shape">
              <a:fillToRect l="50000" t="50000" r="50000" b="50000"/>
            </a:path>
          </a:gradFill>
          <a:ln w="12700">
            <a:noFill/>
            <a:round/>
            <a:headEnd/>
            <a:tailEnd/>
          </a:ln>
        </p:spPr>
        <p:txBody>
          <a:bodyPr wrap="none" lIns="90487" tIns="44450" rIns="90487" bIns="44450" anchor="ctr">
            <a:prstTxWarp prst="textNoShape">
              <a:avLst/>
            </a:prstTxWarp>
          </a:bodyPr>
          <a:lstStyle/>
          <a:p>
            <a:r>
              <a:rPr lang="en-US"/>
              <a:t>Tidal</a:t>
            </a:r>
          </a:p>
          <a:p>
            <a:r>
              <a:rPr lang="en-US"/>
              <a:t>Effects</a:t>
            </a:r>
          </a:p>
        </p:txBody>
      </p:sp>
      <p:sp>
        <p:nvSpPr>
          <p:cNvPr id="32801" name="Rectangle 33"/>
          <p:cNvSpPr>
            <a:spLocks noChangeArrowheads="1"/>
          </p:cNvSpPr>
          <p:nvPr/>
        </p:nvSpPr>
        <p:spPr bwMode="auto">
          <a:xfrm>
            <a:off x="1003300" y="2262188"/>
            <a:ext cx="452438" cy="34607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a:solidFill>
                  <a:schemeClr val="tx1"/>
                </a:solidFill>
              </a:rPr>
              <a:t>R1</a:t>
            </a:r>
          </a:p>
        </p:txBody>
      </p:sp>
      <p:sp>
        <p:nvSpPr>
          <p:cNvPr id="32802" name="Rectangle 34"/>
          <p:cNvSpPr>
            <a:spLocks noChangeArrowheads="1"/>
          </p:cNvSpPr>
          <p:nvPr/>
        </p:nvSpPr>
        <p:spPr bwMode="auto">
          <a:xfrm>
            <a:off x="1014413" y="2767013"/>
            <a:ext cx="452437" cy="34607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a:solidFill>
                  <a:schemeClr val="tx1"/>
                </a:solidFill>
              </a:rPr>
              <a:t>R2</a:t>
            </a:r>
          </a:p>
        </p:txBody>
      </p:sp>
      <p:sp>
        <p:nvSpPr>
          <p:cNvPr id="32803" name="Rectangle 35"/>
          <p:cNvSpPr>
            <a:spLocks noChangeArrowheads="1"/>
          </p:cNvSpPr>
          <p:nvPr/>
        </p:nvSpPr>
        <p:spPr bwMode="auto">
          <a:xfrm>
            <a:off x="1012825" y="3765550"/>
            <a:ext cx="452438" cy="34607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a:solidFill>
                  <a:schemeClr val="tx1"/>
                </a:solidFill>
              </a:rPr>
              <a:t>RJ</a:t>
            </a:r>
          </a:p>
        </p:txBody>
      </p:sp>
      <p:sp>
        <p:nvSpPr>
          <p:cNvPr id="17444" name="Line 36"/>
          <p:cNvSpPr>
            <a:spLocks noChangeShapeType="1"/>
          </p:cNvSpPr>
          <p:nvPr/>
        </p:nvSpPr>
        <p:spPr bwMode="auto">
          <a:xfrm>
            <a:off x="869950" y="3141663"/>
            <a:ext cx="1112838" cy="0"/>
          </a:xfrm>
          <a:prstGeom prst="line">
            <a:avLst/>
          </a:prstGeom>
          <a:noFill/>
          <a:ln w="50800">
            <a:solidFill>
              <a:srgbClr val="676767"/>
            </a:solidFill>
            <a:round/>
            <a:headEnd/>
            <a:tailEnd type="triangle" w="med" len="med"/>
          </a:ln>
          <a:effectLst>
            <a:outerShdw blurRad="63500" dist="91581" dir="2021404" algn="ctr" rotWithShape="0">
              <a:schemeClr val="tx1">
                <a:alpha val="74998"/>
              </a:schemeClr>
            </a:outerShdw>
          </a:effectLst>
        </p:spPr>
        <p:txBody>
          <a:bodyPr wrap="none" anchor="ctr">
            <a:prstTxWarp prst="textNoShape">
              <a:avLst/>
            </a:prstTxWarp>
          </a:bodyPr>
          <a:lstStyle/>
          <a:p>
            <a:pPr>
              <a:defRPr/>
            </a:pPr>
            <a:endParaRPr lang="en-US"/>
          </a:p>
        </p:txBody>
      </p:sp>
      <p:sp>
        <p:nvSpPr>
          <p:cNvPr id="17445" name="Line 37"/>
          <p:cNvSpPr>
            <a:spLocks noChangeShapeType="1"/>
          </p:cNvSpPr>
          <p:nvPr/>
        </p:nvSpPr>
        <p:spPr bwMode="auto">
          <a:xfrm>
            <a:off x="852488" y="2600325"/>
            <a:ext cx="1076325" cy="0"/>
          </a:xfrm>
          <a:prstGeom prst="line">
            <a:avLst/>
          </a:prstGeom>
          <a:noFill/>
          <a:ln w="50800">
            <a:solidFill>
              <a:srgbClr val="676767"/>
            </a:solidFill>
            <a:round/>
            <a:headEnd/>
            <a:tailEnd type="triangle" w="med" len="med"/>
          </a:ln>
          <a:effectLst>
            <a:outerShdw blurRad="63500" dist="91581" dir="2021404" algn="ctr" rotWithShape="0">
              <a:schemeClr val="tx1">
                <a:alpha val="74998"/>
              </a:schemeClr>
            </a:outerShdw>
          </a:effectLst>
        </p:spPr>
        <p:txBody>
          <a:bodyPr wrap="none" anchor="ctr">
            <a:prstTxWarp prst="textNoShape">
              <a:avLst/>
            </a:prstTxWarp>
          </a:bodyPr>
          <a:lstStyle/>
          <a:p>
            <a:pPr>
              <a:defRPr/>
            </a:pPr>
            <a:endParaRPr lang="en-US"/>
          </a:p>
        </p:txBody>
      </p:sp>
      <p:sp>
        <p:nvSpPr>
          <p:cNvPr id="32806" name="Oval 38"/>
          <p:cNvSpPr>
            <a:spLocks noChangeArrowheads="1"/>
          </p:cNvSpPr>
          <p:nvPr/>
        </p:nvSpPr>
        <p:spPr bwMode="auto">
          <a:xfrm>
            <a:off x="2274888" y="3624263"/>
            <a:ext cx="123825" cy="65087"/>
          </a:xfrm>
          <a:prstGeom prst="ellipse">
            <a:avLst/>
          </a:prstGeom>
          <a:gradFill rotWithShape="0">
            <a:gsLst>
              <a:gs pos="0">
                <a:srgbClr val="7C7C7C"/>
              </a:gs>
              <a:gs pos="50000">
                <a:srgbClr val="CECECE"/>
              </a:gs>
              <a:gs pos="100000">
                <a:srgbClr val="7C7C7C"/>
              </a:gs>
            </a:gsLst>
            <a:lin ang="0" scaled="1"/>
          </a:gradFill>
          <a:ln w="12700">
            <a:solidFill>
              <a:schemeClr val="bg1"/>
            </a:solidFill>
            <a:round/>
            <a:headEnd/>
            <a:tailEnd/>
          </a:ln>
        </p:spPr>
        <p:txBody>
          <a:bodyPr wrap="none" anchor="ctr">
            <a:prstTxWarp prst="textNoShape">
              <a:avLst/>
            </a:prstTxWarp>
          </a:bodyPr>
          <a:lstStyle/>
          <a:p>
            <a:endParaRPr lang="en-US"/>
          </a:p>
        </p:txBody>
      </p:sp>
      <p:sp>
        <p:nvSpPr>
          <p:cNvPr id="32807" name="Oval 39"/>
          <p:cNvSpPr>
            <a:spLocks noChangeArrowheads="1"/>
          </p:cNvSpPr>
          <p:nvPr/>
        </p:nvSpPr>
        <p:spPr bwMode="auto">
          <a:xfrm>
            <a:off x="2268538" y="3757613"/>
            <a:ext cx="123825" cy="65087"/>
          </a:xfrm>
          <a:prstGeom prst="ellipse">
            <a:avLst/>
          </a:prstGeom>
          <a:gradFill rotWithShape="0">
            <a:gsLst>
              <a:gs pos="0">
                <a:srgbClr val="7C7C7C"/>
              </a:gs>
              <a:gs pos="50000">
                <a:srgbClr val="CECECE"/>
              </a:gs>
              <a:gs pos="100000">
                <a:srgbClr val="7C7C7C"/>
              </a:gs>
            </a:gsLst>
            <a:lin ang="0" scaled="1"/>
          </a:gradFill>
          <a:ln w="12700">
            <a:solidFill>
              <a:schemeClr val="bg1"/>
            </a:solidFill>
            <a:round/>
            <a:headEnd/>
            <a:tailEnd/>
          </a:ln>
        </p:spPr>
        <p:txBody>
          <a:bodyPr wrap="none" anchor="ctr">
            <a:prstTxWarp prst="textNoShape">
              <a:avLst/>
            </a:prstTxWarp>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09600" y="505918"/>
            <a:ext cx="7772400" cy="3071734"/>
          </a:xfrm>
        </p:spPr>
        <p:txBody>
          <a:bodyPr>
            <a:normAutofit fontScale="90000"/>
          </a:bodyPr>
          <a:lstStyle/>
          <a:p>
            <a:pPr>
              <a:defRPr/>
            </a:pPr>
            <a:r>
              <a:rPr lang="en-US" b="1" dirty="0"/>
              <a:t>  </a:t>
            </a:r>
            <a:r>
              <a:rPr lang="en-US" b="1" dirty="0" smtClean="0"/>
              <a:t>  </a:t>
            </a:r>
            <a:r>
              <a:rPr lang="en-US" b="1" dirty="0"/>
              <a:t>Case Study:  Barges Bringing Urban Refuse to Fresh Kills Landfill, New York </a:t>
            </a:r>
            <a:r>
              <a:rPr lang="en-US" b="1" dirty="0" smtClean="0"/>
              <a:t>City</a:t>
            </a:r>
            <a:br>
              <a:rPr lang="en-US" b="1" dirty="0" smtClean="0"/>
            </a:br>
            <a:r>
              <a:rPr lang="en-US" sz="2000" b="1" dirty="0" smtClean="0"/>
              <a:t>*</a:t>
            </a:r>
            <a:r>
              <a:rPr lang="en-US" b="1" dirty="0" smtClean="0"/>
              <a:t/>
            </a:r>
            <a:br>
              <a:rPr lang="en-US" b="1" dirty="0" smtClean="0"/>
            </a:br>
            <a:r>
              <a:rPr lang="en-US" sz="2900" dirty="0" smtClean="0"/>
              <a:t>Richard Larson</a:t>
            </a:r>
            <a:br>
              <a:rPr lang="en-US" sz="2900" dirty="0" smtClean="0"/>
            </a:br>
            <a:r>
              <a:rPr lang="en-US" altLang="en-US" sz="2900" b="1" dirty="0">
                <a:ea typeface="ＭＳ Ｐゴシック" charset="-128"/>
              </a:rPr>
              <a:t> 1.203J, 15.073J, IDS.700 </a:t>
            </a:r>
            <a:r>
              <a:rPr lang="en-US" sz="2900" dirty="0" smtClean="0"/>
              <a:t/>
            </a:r>
            <a:br>
              <a:rPr lang="en-US" sz="2900" dirty="0" smtClean="0"/>
            </a:br>
            <a:r>
              <a:rPr lang="en-US" sz="2900" dirty="0" smtClean="0"/>
              <a:t>November 22, 2017</a:t>
            </a:r>
            <a:r>
              <a:rPr lang="en-US" b="1" dirty="0" smtClean="0"/>
              <a:t/>
            </a:r>
            <a:br>
              <a:rPr lang="en-US" b="1" dirty="0" smtClean="0"/>
            </a:br>
            <a:endParaRPr lang="en-US" b="1" dirty="0"/>
          </a:p>
        </p:txBody>
      </p:sp>
      <p:pic>
        <p:nvPicPr>
          <p:cNvPr id="15363" name="Picture 4"/>
          <p:cNvPicPr>
            <a:picLocks noChangeAspect="1" noChangeArrowheads="1"/>
          </p:cNvPicPr>
          <p:nvPr/>
        </p:nvPicPr>
        <p:blipFill>
          <a:blip r:embed="rId2"/>
          <a:srcRect/>
          <a:stretch>
            <a:fillRect/>
          </a:stretch>
        </p:blipFill>
        <p:spPr bwMode="auto">
          <a:xfrm>
            <a:off x="5105400" y="3581400"/>
            <a:ext cx="3657600" cy="2997200"/>
          </a:xfrm>
          <a:prstGeom prst="rect">
            <a:avLst/>
          </a:prstGeom>
          <a:noFill/>
          <a:ln w="12700">
            <a:noFill/>
            <a:miter lim="800000"/>
            <a:headEnd/>
            <a:tailEnd/>
          </a:ln>
        </p:spPr>
      </p:pic>
      <p:pic>
        <p:nvPicPr>
          <p:cNvPr id="15365" name="Picture 6"/>
          <p:cNvPicPr>
            <a:picLocks noGrp="1" noChangeAspect="1" noChangeArrowheads="1"/>
          </p:cNvPicPr>
          <p:nvPr>
            <p:ph type="subTitle" idx="1"/>
          </p:nvPr>
        </p:nvPicPr>
        <p:blipFill>
          <a:blip r:embed="rId3"/>
          <a:srcRect/>
          <a:stretch>
            <a:fillRect/>
          </a:stretch>
        </p:blipFill>
        <p:spPr>
          <a:xfrm>
            <a:off x="609600" y="3810000"/>
            <a:ext cx="3657600" cy="2305050"/>
          </a:xfr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609600"/>
            <a:ext cx="7772400" cy="249238"/>
          </a:xfrm>
          <a:effectLst>
            <a:outerShdw blurRad="63500" dist="107763" dir="2700000" algn="ctr" rotWithShape="0">
              <a:schemeClr val="bg2"/>
            </a:outerShdw>
          </a:effectLst>
        </p:spPr>
        <p:txBody>
          <a:bodyPr>
            <a:normAutofit fontScale="90000"/>
          </a:bodyPr>
          <a:lstStyle/>
          <a:p>
            <a:pPr>
              <a:defRPr/>
            </a:pPr>
            <a:r>
              <a:rPr lang="en-US"/>
              <a:t>Micro-states at the </a:t>
            </a:r>
            <a:r>
              <a:rPr lang="en-US" i="1"/>
              <a:t>Network Sources and Sink</a:t>
            </a:r>
          </a:p>
        </p:txBody>
      </p:sp>
      <p:sp>
        <p:nvSpPr>
          <p:cNvPr id="33795" name="Rectangle 3"/>
          <p:cNvSpPr>
            <a:spLocks noChangeArrowheads="1"/>
          </p:cNvSpPr>
          <p:nvPr/>
        </p:nvSpPr>
        <p:spPr bwMode="auto">
          <a:xfrm>
            <a:off x="6350" y="3568700"/>
            <a:ext cx="9136063" cy="171450"/>
          </a:xfrm>
          <a:prstGeom prst="rect">
            <a:avLst/>
          </a:prstGeom>
          <a:gradFill rotWithShape="0">
            <a:gsLst>
              <a:gs pos="0">
                <a:srgbClr val="618FFD"/>
              </a:gs>
              <a:gs pos="100000">
                <a:srgbClr val="4464B1"/>
              </a:gs>
            </a:gsLst>
            <a:lin ang="5400000" scaled="1"/>
          </a:gradFill>
          <a:ln w="12700">
            <a:solidFill>
              <a:srgbClr val="081D58"/>
            </a:solidFill>
            <a:miter lim="800000"/>
            <a:headEnd/>
            <a:tailEnd/>
          </a:ln>
        </p:spPr>
        <p:txBody>
          <a:bodyPr wrap="none" anchor="ctr">
            <a:prstTxWarp prst="textNoShape">
              <a:avLst/>
            </a:prstTxWarp>
          </a:bodyPr>
          <a:lstStyle/>
          <a:p>
            <a:endParaRPr lang="en-US"/>
          </a:p>
        </p:txBody>
      </p:sp>
      <p:sp>
        <p:nvSpPr>
          <p:cNvPr id="33796" name="Rectangle 4"/>
          <p:cNvSpPr>
            <a:spLocks noChangeArrowheads="1"/>
          </p:cNvSpPr>
          <p:nvPr/>
        </p:nvSpPr>
        <p:spPr bwMode="auto">
          <a:xfrm>
            <a:off x="6350" y="5335588"/>
            <a:ext cx="9136063" cy="220662"/>
          </a:xfrm>
          <a:prstGeom prst="rect">
            <a:avLst/>
          </a:prstGeom>
          <a:gradFill rotWithShape="0">
            <a:gsLst>
              <a:gs pos="0">
                <a:srgbClr val="618FFD"/>
              </a:gs>
              <a:gs pos="100000">
                <a:srgbClr val="4464B1"/>
              </a:gs>
            </a:gsLst>
            <a:lin ang="5400000" scaled="1"/>
          </a:gradFill>
          <a:ln w="12700">
            <a:solidFill>
              <a:srgbClr val="081D58"/>
            </a:solidFill>
            <a:miter lim="800000"/>
            <a:headEnd/>
            <a:tailEnd/>
          </a:ln>
        </p:spPr>
        <p:txBody>
          <a:bodyPr wrap="none" anchor="ctr">
            <a:prstTxWarp prst="textNoShape">
              <a:avLst/>
            </a:prstTxWarp>
          </a:bodyPr>
          <a:lstStyle/>
          <a:p>
            <a:endParaRPr lang="en-US"/>
          </a:p>
        </p:txBody>
      </p:sp>
      <p:grpSp>
        <p:nvGrpSpPr>
          <p:cNvPr id="2" name="Group 10"/>
          <p:cNvGrpSpPr>
            <a:grpSpLocks/>
          </p:cNvGrpSpPr>
          <p:nvPr/>
        </p:nvGrpSpPr>
        <p:grpSpPr bwMode="auto">
          <a:xfrm>
            <a:off x="1643063" y="3514725"/>
            <a:ext cx="327025" cy="7938"/>
            <a:chOff x="1035" y="2214"/>
            <a:chExt cx="206" cy="5"/>
          </a:xfrm>
        </p:grpSpPr>
        <p:sp>
          <p:nvSpPr>
            <p:cNvPr id="33895" name="Oval 5"/>
            <p:cNvSpPr>
              <a:spLocks noChangeArrowheads="1"/>
            </p:cNvSpPr>
            <p:nvPr/>
          </p:nvSpPr>
          <p:spPr bwMode="auto">
            <a:xfrm>
              <a:off x="1035" y="2214"/>
              <a:ext cx="14" cy="5"/>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96" name="Oval 6"/>
            <p:cNvSpPr>
              <a:spLocks noChangeArrowheads="1"/>
            </p:cNvSpPr>
            <p:nvPr/>
          </p:nvSpPr>
          <p:spPr bwMode="auto">
            <a:xfrm>
              <a:off x="1083" y="2214"/>
              <a:ext cx="14" cy="5"/>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97" name="Oval 7"/>
            <p:cNvSpPr>
              <a:spLocks noChangeArrowheads="1"/>
            </p:cNvSpPr>
            <p:nvPr/>
          </p:nvSpPr>
          <p:spPr bwMode="auto">
            <a:xfrm>
              <a:off x="1131" y="2214"/>
              <a:ext cx="17" cy="5"/>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98" name="Oval 8"/>
            <p:cNvSpPr>
              <a:spLocks noChangeArrowheads="1"/>
            </p:cNvSpPr>
            <p:nvPr/>
          </p:nvSpPr>
          <p:spPr bwMode="auto">
            <a:xfrm>
              <a:off x="1179" y="2214"/>
              <a:ext cx="14" cy="5"/>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99" name="Oval 9"/>
            <p:cNvSpPr>
              <a:spLocks noChangeArrowheads="1"/>
            </p:cNvSpPr>
            <p:nvPr/>
          </p:nvSpPr>
          <p:spPr bwMode="auto">
            <a:xfrm>
              <a:off x="1223" y="2214"/>
              <a:ext cx="18" cy="5"/>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grpSp>
      <p:grpSp>
        <p:nvGrpSpPr>
          <p:cNvPr id="3" name="Group 13"/>
          <p:cNvGrpSpPr>
            <a:grpSpLocks/>
          </p:cNvGrpSpPr>
          <p:nvPr/>
        </p:nvGrpSpPr>
        <p:grpSpPr bwMode="auto">
          <a:xfrm>
            <a:off x="858838" y="3290888"/>
            <a:ext cx="1900237" cy="268287"/>
            <a:chOff x="541" y="2073"/>
            <a:chExt cx="1197" cy="169"/>
          </a:xfrm>
        </p:grpSpPr>
        <p:sp>
          <p:nvSpPr>
            <p:cNvPr id="33893" name="Freeform 11"/>
            <p:cNvSpPr>
              <a:spLocks/>
            </p:cNvSpPr>
            <p:nvPr/>
          </p:nvSpPr>
          <p:spPr bwMode="auto">
            <a:xfrm>
              <a:off x="541" y="2162"/>
              <a:ext cx="1197" cy="80"/>
            </a:xfrm>
            <a:custGeom>
              <a:avLst/>
              <a:gdLst>
                <a:gd name="T0" fmla="*/ 0 w 1197"/>
                <a:gd name="T1" fmla="*/ 4 h 80"/>
                <a:gd name="T2" fmla="*/ 0 w 1197"/>
                <a:gd name="T3" fmla="*/ 14 h 80"/>
                <a:gd name="T4" fmla="*/ 0 w 1197"/>
                <a:gd name="T5" fmla="*/ 22 h 80"/>
                <a:gd name="T6" fmla="*/ 3 w 1197"/>
                <a:gd name="T7" fmla="*/ 27 h 80"/>
                <a:gd name="T8" fmla="*/ 10 w 1197"/>
                <a:gd name="T9" fmla="*/ 34 h 80"/>
                <a:gd name="T10" fmla="*/ 13 w 1197"/>
                <a:gd name="T11" fmla="*/ 40 h 80"/>
                <a:gd name="T12" fmla="*/ 22 w 1197"/>
                <a:gd name="T13" fmla="*/ 47 h 80"/>
                <a:gd name="T14" fmla="*/ 32 w 1197"/>
                <a:gd name="T15" fmla="*/ 50 h 80"/>
                <a:gd name="T16" fmla="*/ 42 w 1197"/>
                <a:gd name="T17" fmla="*/ 54 h 80"/>
                <a:gd name="T18" fmla="*/ 51 w 1197"/>
                <a:gd name="T19" fmla="*/ 57 h 80"/>
                <a:gd name="T20" fmla="*/ 64 w 1197"/>
                <a:gd name="T21" fmla="*/ 59 h 80"/>
                <a:gd name="T22" fmla="*/ 70 w 1197"/>
                <a:gd name="T23" fmla="*/ 63 h 80"/>
                <a:gd name="T24" fmla="*/ 77 w 1197"/>
                <a:gd name="T25" fmla="*/ 66 h 80"/>
                <a:gd name="T26" fmla="*/ 90 w 1197"/>
                <a:gd name="T27" fmla="*/ 79 h 80"/>
                <a:gd name="T28" fmla="*/ 1158 w 1197"/>
                <a:gd name="T29" fmla="*/ 79 h 80"/>
                <a:gd name="T30" fmla="*/ 1174 w 1197"/>
                <a:gd name="T31" fmla="*/ 50 h 80"/>
                <a:gd name="T32" fmla="*/ 1196 w 1197"/>
                <a:gd name="T33" fmla="*/ 2 h 80"/>
                <a:gd name="T34" fmla="*/ 1001 w 1197"/>
                <a:gd name="T35" fmla="*/ 2 h 80"/>
                <a:gd name="T36" fmla="*/ 995 w 1197"/>
                <a:gd name="T37" fmla="*/ 9 h 80"/>
                <a:gd name="T38" fmla="*/ 988 w 1197"/>
                <a:gd name="T39" fmla="*/ 14 h 80"/>
                <a:gd name="T40" fmla="*/ 985 w 1197"/>
                <a:gd name="T41" fmla="*/ 18 h 80"/>
                <a:gd name="T42" fmla="*/ 979 w 1197"/>
                <a:gd name="T43" fmla="*/ 20 h 80"/>
                <a:gd name="T44" fmla="*/ 972 w 1197"/>
                <a:gd name="T45" fmla="*/ 23 h 80"/>
                <a:gd name="T46" fmla="*/ 764 w 1197"/>
                <a:gd name="T47" fmla="*/ 23 h 80"/>
                <a:gd name="T48" fmla="*/ 755 w 1197"/>
                <a:gd name="T49" fmla="*/ 22 h 80"/>
                <a:gd name="T50" fmla="*/ 751 w 1197"/>
                <a:gd name="T51" fmla="*/ 20 h 80"/>
                <a:gd name="T52" fmla="*/ 748 w 1197"/>
                <a:gd name="T53" fmla="*/ 16 h 80"/>
                <a:gd name="T54" fmla="*/ 742 w 1197"/>
                <a:gd name="T55" fmla="*/ 14 h 80"/>
                <a:gd name="T56" fmla="*/ 729 w 1197"/>
                <a:gd name="T57" fmla="*/ 2 h 80"/>
                <a:gd name="T58" fmla="*/ 643 w 1197"/>
                <a:gd name="T59" fmla="*/ 2 h 80"/>
                <a:gd name="T60" fmla="*/ 547 w 1197"/>
                <a:gd name="T61" fmla="*/ 0 h 80"/>
                <a:gd name="T62" fmla="*/ 464 w 1197"/>
                <a:gd name="T63" fmla="*/ 0 h 80"/>
                <a:gd name="T64" fmla="*/ 457 w 1197"/>
                <a:gd name="T65" fmla="*/ 16 h 80"/>
                <a:gd name="T66" fmla="*/ 454 w 1197"/>
                <a:gd name="T67" fmla="*/ 20 h 80"/>
                <a:gd name="T68" fmla="*/ 451 w 1197"/>
                <a:gd name="T69" fmla="*/ 22 h 80"/>
                <a:gd name="T70" fmla="*/ 448 w 1197"/>
                <a:gd name="T71" fmla="*/ 23 h 80"/>
                <a:gd name="T72" fmla="*/ 441 w 1197"/>
                <a:gd name="T73" fmla="*/ 23 h 80"/>
                <a:gd name="T74" fmla="*/ 435 w 1197"/>
                <a:gd name="T75" fmla="*/ 23 h 80"/>
                <a:gd name="T76" fmla="*/ 217 w 1197"/>
                <a:gd name="T77" fmla="*/ 23 h 80"/>
                <a:gd name="T78" fmla="*/ 211 w 1197"/>
                <a:gd name="T79" fmla="*/ 23 h 80"/>
                <a:gd name="T80" fmla="*/ 205 w 1197"/>
                <a:gd name="T81" fmla="*/ 20 h 80"/>
                <a:gd name="T82" fmla="*/ 201 w 1197"/>
                <a:gd name="T83" fmla="*/ 18 h 80"/>
                <a:gd name="T84" fmla="*/ 189 w 1197"/>
                <a:gd name="T85" fmla="*/ 4 h 80"/>
                <a:gd name="T86" fmla="*/ 0 w 1197"/>
                <a:gd name="T87" fmla="*/ 4 h 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97"/>
                <a:gd name="T133" fmla="*/ 0 h 80"/>
                <a:gd name="T134" fmla="*/ 1197 w 1197"/>
                <a:gd name="T135" fmla="*/ 80 h 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97" h="80">
                  <a:moveTo>
                    <a:pt x="0" y="4"/>
                  </a:moveTo>
                  <a:lnTo>
                    <a:pt x="0" y="14"/>
                  </a:lnTo>
                  <a:lnTo>
                    <a:pt x="0" y="22"/>
                  </a:lnTo>
                  <a:lnTo>
                    <a:pt x="3" y="27"/>
                  </a:lnTo>
                  <a:lnTo>
                    <a:pt x="10" y="34"/>
                  </a:lnTo>
                  <a:lnTo>
                    <a:pt x="13" y="40"/>
                  </a:lnTo>
                  <a:lnTo>
                    <a:pt x="22" y="47"/>
                  </a:lnTo>
                  <a:lnTo>
                    <a:pt x="32" y="50"/>
                  </a:lnTo>
                  <a:lnTo>
                    <a:pt x="42" y="54"/>
                  </a:lnTo>
                  <a:lnTo>
                    <a:pt x="51" y="57"/>
                  </a:lnTo>
                  <a:lnTo>
                    <a:pt x="64" y="59"/>
                  </a:lnTo>
                  <a:lnTo>
                    <a:pt x="70" y="63"/>
                  </a:lnTo>
                  <a:lnTo>
                    <a:pt x="77" y="66"/>
                  </a:lnTo>
                  <a:lnTo>
                    <a:pt x="90" y="79"/>
                  </a:lnTo>
                  <a:lnTo>
                    <a:pt x="1158" y="79"/>
                  </a:lnTo>
                  <a:lnTo>
                    <a:pt x="1174" y="50"/>
                  </a:lnTo>
                  <a:lnTo>
                    <a:pt x="1196" y="2"/>
                  </a:lnTo>
                  <a:lnTo>
                    <a:pt x="1001" y="2"/>
                  </a:lnTo>
                  <a:lnTo>
                    <a:pt x="995" y="9"/>
                  </a:lnTo>
                  <a:lnTo>
                    <a:pt x="988" y="14"/>
                  </a:lnTo>
                  <a:lnTo>
                    <a:pt x="985" y="18"/>
                  </a:lnTo>
                  <a:lnTo>
                    <a:pt x="979" y="20"/>
                  </a:lnTo>
                  <a:lnTo>
                    <a:pt x="972" y="23"/>
                  </a:lnTo>
                  <a:lnTo>
                    <a:pt x="764" y="23"/>
                  </a:lnTo>
                  <a:lnTo>
                    <a:pt x="755" y="22"/>
                  </a:lnTo>
                  <a:lnTo>
                    <a:pt x="751" y="20"/>
                  </a:lnTo>
                  <a:lnTo>
                    <a:pt x="748" y="16"/>
                  </a:lnTo>
                  <a:lnTo>
                    <a:pt x="742" y="14"/>
                  </a:lnTo>
                  <a:lnTo>
                    <a:pt x="729" y="2"/>
                  </a:lnTo>
                  <a:lnTo>
                    <a:pt x="643" y="2"/>
                  </a:lnTo>
                  <a:lnTo>
                    <a:pt x="547" y="0"/>
                  </a:lnTo>
                  <a:lnTo>
                    <a:pt x="464" y="0"/>
                  </a:lnTo>
                  <a:lnTo>
                    <a:pt x="457" y="16"/>
                  </a:lnTo>
                  <a:lnTo>
                    <a:pt x="454" y="20"/>
                  </a:lnTo>
                  <a:lnTo>
                    <a:pt x="451" y="22"/>
                  </a:lnTo>
                  <a:lnTo>
                    <a:pt x="448" y="23"/>
                  </a:lnTo>
                  <a:lnTo>
                    <a:pt x="441" y="23"/>
                  </a:lnTo>
                  <a:lnTo>
                    <a:pt x="435" y="23"/>
                  </a:lnTo>
                  <a:lnTo>
                    <a:pt x="217" y="23"/>
                  </a:lnTo>
                  <a:lnTo>
                    <a:pt x="211" y="23"/>
                  </a:lnTo>
                  <a:lnTo>
                    <a:pt x="205" y="20"/>
                  </a:lnTo>
                  <a:lnTo>
                    <a:pt x="201" y="18"/>
                  </a:lnTo>
                  <a:lnTo>
                    <a:pt x="189" y="4"/>
                  </a:lnTo>
                  <a:lnTo>
                    <a:pt x="0" y="4"/>
                  </a:lnTo>
                </a:path>
              </a:pathLst>
            </a:custGeom>
            <a:gradFill rotWithShape="0">
              <a:gsLst>
                <a:gs pos="0">
                  <a:srgbClr val="FFFFFF"/>
                </a:gs>
                <a:gs pos="100000">
                  <a:srgbClr val="676767"/>
                </a:gs>
              </a:gsLst>
              <a:lin ang="5400000" scaled="1"/>
            </a:gradFill>
            <a:ln w="12700" cap="rnd">
              <a:solidFill>
                <a:srgbClr val="000000"/>
              </a:solidFill>
              <a:round/>
              <a:headEnd/>
              <a:tailEnd/>
            </a:ln>
          </p:spPr>
          <p:txBody>
            <a:bodyPr>
              <a:prstTxWarp prst="textNoShape">
                <a:avLst/>
              </a:prstTxWarp>
            </a:bodyPr>
            <a:lstStyle/>
            <a:p>
              <a:endParaRPr lang="en-US"/>
            </a:p>
          </p:txBody>
        </p:sp>
        <p:sp>
          <p:nvSpPr>
            <p:cNvPr id="33894" name="AutoShape 12"/>
            <p:cNvSpPr>
              <a:spLocks noChangeArrowheads="1"/>
            </p:cNvSpPr>
            <p:nvPr/>
          </p:nvSpPr>
          <p:spPr bwMode="auto">
            <a:xfrm flipH="1">
              <a:off x="1072" y="2073"/>
              <a:ext cx="136" cy="75"/>
            </a:xfrm>
            <a:prstGeom prst="parallelogram">
              <a:avLst>
                <a:gd name="adj" fmla="val 45325"/>
              </a:avLst>
            </a:prstGeom>
            <a:gradFill rotWithShape="0">
              <a:gsLst>
                <a:gs pos="0">
                  <a:srgbClr val="000000"/>
                </a:gs>
                <a:gs pos="50000">
                  <a:srgbClr val="FC0128"/>
                </a:gs>
                <a:gs pos="100000">
                  <a:srgbClr val="000000"/>
                </a:gs>
              </a:gsLst>
              <a:lin ang="0" scaled="1"/>
            </a:gradFill>
            <a:ln w="12700">
              <a:solidFill>
                <a:schemeClr val="tx1"/>
              </a:solidFill>
              <a:miter lim="800000"/>
              <a:headEnd/>
              <a:tailEnd/>
            </a:ln>
          </p:spPr>
          <p:txBody>
            <a:bodyPr wrap="none" anchor="ctr">
              <a:prstTxWarp prst="textNoShape">
                <a:avLst/>
              </a:prstTxWarp>
            </a:bodyPr>
            <a:lstStyle/>
            <a:p>
              <a:endParaRPr lang="en-US"/>
            </a:p>
          </p:txBody>
        </p:sp>
      </p:grpSp>
      <p:sp>
        <p:nvSpPr>
          <p:cNvPr id="33799" name="Rectangle 14"/>
          <p:cNvSpPr>
            <a:spLocks noChangeArrowheads="1"/>
          </p:cNvSpPr>
          <p:nvPr/>
        </p:nvSpPr>
        <p:spPr bwMode="auto">
          <a:xfrm>
            <a:off x="541338" y="3778250"/>
            <a:ext cx="1787525" cy="463550"/>
          </a:xfrm>
          <a:prstGeom prst="rect">
            <a:avLst/>
          </a:prstGeom>
          <a:noFill/>
          <a:ln w="12700">
            <a:noFill/>
            <a:miter lim="800000"/>
            <a:headEnd/>
            <a:tailEnd/>
          </a:ln>
        </p:spPr>
        <p:txBody>
          <a:bodyPr lIns="90487" tIns="44450" rIns="90487" bIns="44450">
            <a:prstTxWarp prst="textNoShape">
              <a:avLst/>
            </a:prstTxWarp>
            <a:spAutoFit/>
          </a:bodyPr>
          <a:lstStyle/>
          <a:p>
            <a:pPr>
              <a:lnSpc>
                <a:spcPct val="85000"/>
              </a:lnSpc>
            </a:pPr>
            <a:r>
              <a:rPr lang="en-US" sz="1400" b="0">
                <a:solidFill>
                  <a:schemeClr val="tx1"/>
                </a:solidFill>
              </a:rPr>
              <a:t>Barge K Empty</a:t>
            </a:r>
          </a:p>
          <a:p>
            <a:pPr>
              <a:lnSpc>
                <a:spcPct val="85000"/>
              </a:lnSpc>
            </a:pPr>
            <a:r>
              <a:rPr lang="en-US" sz="1400" b="0">
                <a:solidFill>
                  <a:schemeClr val="tx1"/>
                </a:solidFill>
              </a:rPr>
              <a:t>No loading</a:t>
            </a:r>
          </a:p>
        </p:txBody>
      </p:sp>
      <p:sp>
        <p:nvSpPr>
          <p:cNvPr id="33800" name="Rectangle 15"/>
          <p:cNvSpPr>
            <a:spLocks noChangeArrowheads="1"/>
          </p:cNvSpPr>
          <p:nvPr/>
        </p:nvSpPr>
        <p:spPr bwMode="auto">
          <a:xfrm>
            <a:off x="3608388" y="3743325"/>
            <a:ext cx="1387475" cy="463550"/>
          </a:xfrm>
          <a:prstGeom prst="rect">
            <a:avLst/>
          </a:prstGeom>
          <a:noFill/>
          <a:ln w="12700">
            <a:noFill/>
            <a:miter lim="800000"/>
            <a:headEnd/>
            <a:tailEnd/>
          </a:ln>
        </p:spPr>
        <p:txBody>
          <a:bodyPr wrap="none" lIns="90487" tIns="44450" rIns="90487" bIns="44450">
            <a:prstTxWarp prst="textNoShape">
              <a:avLst/>
            </a:prstTxWarp>
            <a:spAutoFit/>
          </a:bodyPr>
          <a:lstStyle/>
          <a:p>
            <a:pPr>
              <a:lnSpc>
                <a:spcPct val="85000"/>
              </a:lnSpc>
            </a:pPr>
            <a:r>
              <a:rPr lang="en-US" sz="1400" b="0">
                <a:solidFill>
                  <a:schemeClr val="tx1"/>
                </a:solidFill>
              </a:rPr>
              <a:t>Barge K Empty</a:t>
            </a:r>
          </a:p>
          <a:p>
            <a:pPr>
              <a:lnSpc>
                <a:spcPct val="85000"/>
              </a:lnSpc>
            </a:pPr>
            <a:r>
              <a:rPr lang="en-US" sz="1400" b="0">
                <a:solidFill>
                  <a:schemeClr val="tx1"/>
                </a:solidFill>
              </a:rPr>
              <a:t>Being Loaded</a:t>
            </a:r>
          </a:p>
        </p:txBody>
      </p:sp>
      <p:sp>
        <p:nvSpPr>
          <p:cNvPr id="33801" name="Rectangle 16"/>
          <p:cNvSpPr>
            <a:spLocks noChangeArrowheads="1"/>
          </p:cNvSpPr>
          <p:nvPr/>
        </p:nvSpPr>
        <p:spPr bwMode="auto">
          <a:xfrm>
            <a:off x="6794500" y="3754438"/>
            <a:ext cx="1249363" cy="463550"/>
          </a:xfrm>
          <a:prstGeom prst="rect">
            <a:avLst/>
          </a:prstGeom>
          <a:noFill/>
          <a:ln w="12700">
            <a:noFill/>
            <a:miter lim="800000"/>
            <a:headEnd/>
            <a:tailEnd/>
          </a:ln>
        </p:spPr>
        <p:txBody>
          <a:bodyPr wrap="none" lIns="90487" tIns="44450" rIns="90487" bIns="44450">
            <a:prstTxWarp prst="textNoShape">
              <a:avLst/>
            </a:prstTxWarp>
            <a:spAutoFit/>
          </a:bodyPr>
          <a:lstStyle/>
          <a:p>
            <a:pPr>
              <a:lnSpc>
                <a:spcPct val="85000"/>
              </a:lnSpc>
            </a:pPr>
            <a:r>
              <a:rPr lang="en-US" sz="1400" b="0">
                <a:solidFill>
                  <a:schemeClr val="tx1"/>
                </a:solidFill>
              </a:rPr>
              <a:t>Barge K Full</a:t>
            </a:r>
          </a:p>
          <a:p>
            <a:pPr>
              <a:lnSpc>
                <a:spcPct val="85000"/>
              </a:lnSpc>
            </a:pPr>
            <a:r>
              <a:rPr lang="en-US" sz="1400" b="0">
                <a:solidFill>
                  <a:schemeClr val="tx1"/>
                </a:solidFill>
              </a:rPr>
              <a:t>Awaiting Tow</a:t>
            </a:r>
          </a:p>
        </p:txBody>
      </p:sp>
      <p:grpSp>
        <p:nvGrpSpPr>
          <p:cNvPr id="4" name="Group 35"/>
          <p:cNvGrpSpPr>
            <a:grpSpLocks/>
          </p:cNvGrpSpPr>
          <p:nvPr/>
        </p:nvGrpSpPr>
        <p:grpSpPr bwMode="auto">
          <a:xfrm>
            <a:off x="6284913" y="3300413"/>
            <a:ext cx="2124075" cy="263525"/>
            <a:chOff x="3959" y="2079"/>
            <a:chExt cx="1338" cy="166"/>
          </a:xfrm>
        </p:grpSpPr>
        <p:sp>
          <p:nvSpPr>
            <p:cNvPr id="33875" name="Freeform 17"/>
            <p:cNvSpPr>
              <a:spLocks/>
            </p:cNvSpPr>
            <p:nvPr/>
          </p:nvSpPr>
          <p:spPr bwMode="auto">
            <a:xfrm>
              <a:off x="4100" y="2195"/>
              <a:ext cx="1197" cy="50"/>
            </a:xfrm>
            <a:custGeom>
              <a:avLst/>
              <a:gdLst>
                <a:gd name="T0" fmla="*/ 0 w 1197"/>
                <a:gd name="T1" fmla="*/ 2 h 50"/>
                <a:gd name="T2" fmla="*/ 0 w 1197"/>
                <a:gd name="T3" fmla="*/ 9 h 50"/>
                <a:gd name="T4" fmla="*/ 0 w 1197"/>
                <a:gd name="T5" fmla="*/ 13 h 50"/>
                <a:gd name="T6" fmla="*/ 3 w 1197"/>
                <a:gd name="T7" fmla="*/ 17 h 50"/>
                <a:gd name="T8" fmla="*/ 10 w 1197"/>
                <a:gd name="T9" fmla="*/ 21 h 50"/>
                <a:gd name="T10" fmla="*/ 13 w 1197"/>
                <a:gd name="T11" fmla="*/ 25 h 50"/>
                <a:gd name="T12" fmla="*/ 22 w 1197"/>
                <a:gd name="T13" fmla="*/ 29 h 50"/>
                <a:gd name="T14" fmla="*/ 32 w 1197"/>
                <a:gd name="T15" fmla="*/ 31 h 50"/>
                <a:gd name="T16" fmla="*/ 42 w 1197"/>
                <a:gd name="T17" fmla="*/ 33 h 50"/>
                <a:gd name="T18" fmla="*/ 51 w 1197"/>
                <a:gd name="T19" fmla="*/ 36 h 50"/>
                <a:gd name="T20" fmla="*/ 64 w 1197"/>
                <a:gd name="T21" fmla="*/ 37 h 50"/>
                <a:gd name="T22" fmla="*/ 70 w 1197"/>
                <a:gd name="T23" fmla="*/ 39 h 50"/>
                <a:gd name="T24" fmla="*/ 77 w 1197"/>
                <a:gd name="T25" fmla="*/ 41 h 50"/>
                <a:gd name="T26" fmla="*/ 90 w 1197"/>
                <a:gd name="T27" fmla="*/ 49 h 50"/>
                <a:gd name="T28" fmla="*/ 1158 w 1197"/>
                <a:gd name="T29" fmla="*/ 49 h 50"/>
                <a:gd name="T30" fmla="*/ 1174 w 1197"/>
                <a:gd name="T31" fmla="*/ 31 h 50"/>
                <a:gd name="T32" fmla="*/ 1196 w 1197"/>
                <a:gd name="T33" fmla="*/ 1 h 50"/>
                <a:gd name="T34" fmla="*/ 1001 w 1197"/>
                <a:gd name="T35" fmla="*/ 1 h 50"/>
                <a:gd name="T36" fmla="*/ 995 w 1197"/>
                <a:gd name="T37" fmla="*/ 6 h 50"/>
                <a:gd name="T38" fmla="*/ 988 w 1197"/>
                <a:gd name="T39" fmla="*/ 9 h 50"/>
                <a:gd name="T40" fmla="*/ 985 w 1197"/>
                <a:gd name="T41" fmla="*/ 11 h 50"/>
                <a:gd name="T42" fmla="*/ 979 w 1197"/>
                <a:gd name="T43" fmla="*/ 12 h 50"/>
                <a:gd name="T44" fmla="*/ 972 w 1197"/>
                <a:gd name="T45" fmla="*/ 14 h 50"/>
                <a:gd name="T46" fmla="*/ 764 w 1197"/>
                <a:gd name="T47" fmla="*/ 14 h 50"/>
                <a:gd name="T48" fmla="*/ 755 w 1197"/>
                <a:gd name="T49" fmla="*/ 13 h 50"/>
                <a:gd name="T50" fmla="*/ 751 w 1197"/>
                <a:gd name="T51" fmla="*/ 12 h 50"/>
                <a:gd name="T52" fmla="*/ 748 w 1197"/>
                <a:gd name="T53" fmla="*/ 10 h 50"/>
                <a:gd name="T54" fmla="*/ 742 w 1197"/>
                <a:gd name="T55" fmla="*/ 9 h 50"/>
                <a:gd name="T56" fmla="*/ 729 w 1197"/>
                <a:gd name="T57" fmla="*/ 1 h 50"/>
                <a:gd name="T58" fmla="*/ 643 w 1197"/>
                <a:gd name="T59" fmla="*/ 1 h 50"/>
                <a:gd name="T60" fmla="*/ 547 w 1197"/>
                <a:gd name="T61" fmla="*/ 0 h 50"/>
                <a:gd name="T62" fmla="*/ 464 w 1197"/>
                <a:gd name="T63" fmla="*/ 0 h 50"/>
                <a:gd name="T64" fmla="*/ 457 w 1197"/>
                <a:gd name="T65" fmla="*/ 10 h 50"/>
                <a:gd name="T66" fmla="*/ 454 w 1197"/>
                <a:gd name="T67" fmla="*/ 12 h 50"/>
                <a:gd name="T68" fmla="*/ 451 w 1197"/>
                <a:gd name="T69" fmla="*/ 13 h 50"/>
                <a:gd name="T70" fmla="*/ 448 w 1197"/>
                <a:gd name="T71" fmla="*/ 14 h 50"/>
                <a:gd name="T72" fmla="*/ 441 w 1197"/>
                <a:gd name="T73" fmla="*/ 14 h 50"/>
                <a:gd name="T74" fmla="*/ 435 w 1197"/>
                <a:gd name="T75" fmla="*/ 14 h 50"/>
                <a:gd name="T76" fmla="*/ 217 w 1197"/>
                <a:gd name="T77" fmla="*/ 14 h 50"/>
                <a:gd name="T78" fmla="*/ 211 w 1197"/>
                <a:gd name="T79" fmla="*/ 14 h 50"/>
                <a:gd name="T80" fmla="*/ 205 w 1197"/>
                <a:gd name="T81" fmla="*/ 12 h 50"/>
                <a:gd name="T82" fmla="*/ 201 w 1197"/>
                <a:gd name="T83" fmla="*/ 11 h 50"/>
                <a:gd name="T84" fmla="*/ 189 w 1197"/>
                <a:gd name="T85" fmla="*/ 2 h 50"/>
                <a:gd name="T86" fmla="*/ 0 w 1197"/>
                <a:gd name="T87" fmla="*/ 2 h 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97"/>
                <a:gd name="T133" fmla="*/ 0 h 50"/>
                <a:gd name="T134" fmla="*/ 1197 w 1197"/>
                <a:gd name="T135" fmla="*/ 50 h 5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97" h="50">
                  <a:moveTo>
                    <a:pt x="0" y="2"/>
                  </a:moveTo>
                  <a:lnTo>
                    <a:pt x="0" y="9"/>
                  </a:lnTo>
                  <a:lnTo>
                    <a:pt x="0" y="13"/>
                  </a:lnTo>
                  <a:lnTo>
                    <a:pt x="3" y="17"/>
                  </a:lnTo>
                  <a:lnTo>
                    <a:pt x="10" y="21"/>
                  </a:lnTo>
                  <a:lnTo>
                    <a:pt x="13" y="25"/>
                  </a:lnTo>
                  <a:lnTo>
                    <a:pt x="22" y="29"/>
                  </a:lnTo>
                  <a:lnTo>
                    <a:pt x="32" y="31"/>
                  </a:lnTo>
                  <a:lnTo>
                    <a:pt x="42" y="33"/>
                  </a:lnTo>
                  <a:lnTo>
                    <a:pt x="51" y="36"/>
                  </a:lnTo>
                  <a:lnTo>
                    <a:pt x="64" y="37"/>
                  </a:lnTo>
                  <a:lnTo>
                    <a:pt x="70" y="39"/>
                  </a:lnTo>
                  <a:lnTo>
                    <a:pt x="77" y="41"/>
                  </a:lnTo>
                  <a:lnTo>
                    <a:pt x="90" y="49"/>
                  </a:lnTo>
                  <a:lnTo>
                    <a:pt x="1158" y="49"/>
                  </a:lnTo>
                  <a:lnTo>
                    <a:pt x="1174" y="31"/>
                  </a:lnTo>
                  <a:lnTo>
                    <a:pt x="1196" y="1"/>
                  </a:lnTo>
                  <a:lnTo>
                    <a:pt x="1001" y="1"/>
                  </a:lnTo>
                  <a:lnTo>
                    <a:pt x="995" y="6"/>
                  </a:lnTo>
                  <a:lnTo>
                    <a:pt x="988" y="9"/>
                  </a:lnTo>
                  <a:lnTo>
                    <a:pt x="985" y="11"/>
                  </a:lnTo>
                  <a:lnTo>
                    <a:pt x="979" y="12"/>
                  </a:lnTo>
                  <a:lnTo>
                    <a:pt x="972" y="14"/>
                  </a:lnTo>
                  <a:lnTo>
                    <a:pt x="764" y="14"/>
                  </a:lnTo>
                  <a:lnTo>
                    <a:pt x="755" y="13"/>
                  </a:lnTo>
                  <a:lnTo>
                    <a:pt x="751" y="12"/>
                  </a:lnTo>
                  <a:lnTo>
                    <a:pt x="748" y="10"/>
                  </a:lnTo>
                  <a:lnTo>
                    <a:pt x="742" y="9"/>
                  </a:lnTo>
                  <a:lnTo>
                    <a:pt x="729" y="1"/>
                  </a:lnTo>
                  <a:lnTo>
                    <a:pt x="643" y="1"/>
                  </a:lnTo>
                  <a:lnTo>
                    <a:pt x="547" y="0"/>
                  </a:lnTo>
                  <a:lnTo>
                    <a:pt x="464" y="0"/>
                  </a:lnTo>
                  <a:lnTo>
                    <a:pt x="457" y="10"/>
                  </a:lnTo>
                  <a:lnTo>
                    <a:pt x="454" y="12"/>
                  </a:lnTo>
                  <a:lnTo>
                    <a:pt x="451" y="13"/>
                  </a:lnTo>
                  <a:lnTo>
                    <a:pt x="448" y="14"/>
                  </a:lnTo>
                  <a:lnTo>
                    <a:pt x="441" y="14"/>
                  </a:lnTo>
                  <a:lnTo>
                    <a:pt x="435" y="14"/>
                  </a:lnTo>
                  <a:lnTo>
                    <a:pt x="217" y="14"/>
                  </a:lnTo>
                  <a:lnTo>
                    <a:pt x="211" y="14"/>
                  </a:lnTo>
                  <a:lnTo>
                    <a:pt x="205" y="12"/>
                  </a:lnTo>
                  <a:lnTo>
                    <a:pt x="201" y="11"/>
                  </a:lnTo>
                  <a:lnTo>
                    <a:pt x="189" y="2"/>
                  </a:lnTo>
                  <a:lnTo>
                    <a:pt x="0" y="2"/>
                  </a:lnTo>
                </a:path>
              </a:pathLst>
            </a:custGeom>
            <a:gradFill rotWithShape="0">
              <a:gsLst>
                <a:gs pos="0">
                  <a:srgbClr val="FFFFFF"/>
                </a:gs>
                <a:gs pos="100000">
                  <a:srgbClr val="676767"/>
                </a:gs>
              </a:gsLst>
              <a:lin ang="5400000" scaled="1"/>
            </a:gradFill>
            <a:ln w="12700" cap="rnd">
              <a:solidFill>
                <a:srgbClr val="000000"/>
              </a:solidFill>
              <a:round/>
              <a:headEnd/>
              <a:tailEnd/>
            </a:ln>
          </p:spPr>
          <p:txBody>
            <a:bodyPr>
              <a:prstTxWarp prst="textNoShape">
                <a:avLst/>
              </a:prstTxWarp>
            </a:bodyPr>
            <a:lstStyle/>
            <a:p>
              <a:endParaRPr lang="en-US"/>
            </a:p>
          </p:txBody>
        </p:sp>
        <p:grpSp>
          <p:nvGrpSpPr>
            <p:cNvPr id="5" name="Group 23"/>
            <p:cNvGrpSpPr>
              <a:grpSpLocks/>
            </p:cNvGrpSpPr>
            <p:nvPr/>
          </p:nvGrpSpPr>
          <p:grpSpPr bwMode="auto">
            <a:xfrm>
              <a:off x="4593" y="2204"/>
              <a:ext cx="207" cy="7"/>
              <a:chOff x="4593" y="2204"/>
              <a:chExt cx="207" cy="7"/>
            </a:xfrm>
          </p:grpSpPr>
          <p:sp>
            <p:nvSpPr>
              <p:cNvPr id="33888" name="Oval 18"/>
              <p:cNvSpPr>
                <a:spLocks noChangeArrowheads="1"/>
              </p:cNvSpPr>
              <p:nvPr/>
            </p:nvSpPr>
            <p:spPr bwMode="auto">
              <a:xfrm>
                <a:off x="4593" y="2204"/>
                <a:ext cx="15" cy="7"/>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89" name="Oval 19"/>
              <p:cNvSpPr>
                <a:spLocks noChangeArrowheads="1"/>
              </p:cNvSpPr>
              <p:nvPr/>
            </p:nvSpPr>
            <p:spPr bwMode="auto">
              <a:xfrm>
                <a:off x="4641" y="2204"/>
                <a:ext cx="15" cy="7"/>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90" name="Oval 20"/>
              <p:cNvSpPr>
                <a:spLocks noChangeArrowheads="1"/>
              </p:cNvSpPr>
              <p:nvPr/>
            </p:nvSpPr>
            <p:spPr bwMode="auto">
              <a:xfrm>
                <a:off x="4689" y="2204"/>
                <a:ext cx="18" cy="7"/>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91" name="Oval 21"/>
              <p:cNvSpPr>
                <a:spLocks noChangeArrowheads="1"/>
              </p:cNvSpPr>
              <p:nvPr/>
            </p:nvSpPr>
            <p:spPr bwMode="auto">
              <a:xfrm>
                <a:off x="4737" y="2204"/>
                <a:ext cx="15" cy="7"/>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92" name="Oval 22"/>
              <p:cNvSpPr>
                <a:spLocks noChangeArrowheads="1"/>
              </p:cNvSpPr>
              <p:nvPr/>
            </p:nvSpPr>
            <p:spPr bwMode="auto">
              <a:xfrm>
                <a:off x="4781" y="2204"/>
                <a:ext cx="19" cy="7"/>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grpSp>
        <p:grpSp>
          <p:nvGrpSpPr>
            <p:cNvPr id="6" name="Group 32"/>
            <p:cNvGrpSpPr>
              <a:grpSpLocks/>
            </p:cNvGrpSpPr>
            <p:nvPr/>
          </p:nvGrpSpPr>
          <p:grpSpPr bwMode="auto">
            <a:xfrm>
              <a:off x="3959" y="2079"/>
              <a:ext cx="761" cy="30"/>
              <a:chOff x="3959" y="2079"/>
              <a:chExt cx="761" cy="30"/>
            </a:xfrm>
          </p:grpSpPr>
          <p:sp>
            <p:nvSpPr>
              <p:cNvPr id="33880" name="Arc 24"/>
              <p:cNvSpPr>
                <a:spLocks/>
              </p:cNvSpPr>
              <p:nvPr/>
            </p:nvSpPr>
            <p:spPr bwMode="auto">
              <a:xfrm>
                <a:off x="3959" y="2079"/>
                <a:ext cx="163" cy="30"/>
              </a:xfrm>
              <a:custGeom>
                <a:avLst/>
                <a:gdLst>
                  <a:gd name="T0" fmla="*/ 0 w 43174"/>
                  <a:gd name="T1" fmla="*/ 0 h 21600"/>
                  <a:gd name="T2" fmla="*/ 0 w 43174"/>
                  <a:gd name="T3" fmla="*/ 0 h 21600"/>
                  <a:gd name="T4" fmla="*/ 0 w 43174"/>
                  <a:gd name="T5" fmla="*/ 0 h 21600"/>
                  <a:gd name="T6" fmla="*/ 0 60000 65536"/>
                  <a:gd name="T7" fmla="*/ 0 60000 65536"/>
                  <a:gd name="T8" fmla="*/ 0 60000 65536"/>
                  <a:gd name="T9" fmla="*/ 0 w 43174"/>
                  <a:gd name="T10" fmla="*/ 0 h 21600"/>
                  <a:gd name="T11" fmla="*/ 43174 w 43174"/>
                  <a:gd name="T12" fmla="*/ 21600 h 21600"/>
                </a:gdLst>
                <a:ahLst/>
                <a:cxnLst>
                  <a:cxn ang="T6">
                    <a:pos x="T0" y="T1"/>
                  </a:cxn>
                  <a:cxn ang="T7">
                    <a:pos x="T2" y="T3"/>
                  </a:cxn>
                  <a:cxn ang="T8">
                    <a:pos x="T4" y="T5"/>
                  </a:cxn>
                </a:cxnLst>
                <a:rect l="T9" t="T10" r="T11" b="T12"/>
                <a:pathLst>
                  <a:path w="43174" h="21600" fill="none" extrusionOk="0">
                    <a:moveTo>
                      <a:pt x="-1" y="20872"/>
                    </a:moveTo>
                    <a:cubicBezTo>
                      <a:pt x="391" y="9233"/>
                      <a:pt x="9940" y="-1"/>
                      <a:pt x="21587" y="-1"/>
                    </a:cubicBezTo>
                    <a:cubicBezTo>
                      <a:pt x="33229" y="-1"/>
                      <a:pt x="42777" y="9227"/>
                      <a:pt x="43174" y="20863"/>
                    </a:cubicBezTo>
                  </a:path>
                  <a:path w="43174" h="21600" stroke="0" extrusionOk="0">
                    <a:moveTo>
                      <a:pt x="-1" y="20872"/>
                    </a:moveTo>
                    <a:cubicBezTo>
                      <a:pt x="391" y="9233"/>
                      <a:pt x="9940" y="-1"/>
                      <a:pt x="21587" y="-1"/>
                    </a:cubicBezTo>
                    <a:cubicBezTo>
                      <a:pt x="33229" y="-1"/>
                      <a:pt x="42777" y="9227"/>
                      <a:pt x="43174" y="20863"/>
                    </a:cubicBezTo>
                    <a:lnTo>
                      <a:pt x="21587" y="21600"/>
                    </a:lnTo>
                    <a:close/>
                  </a:path>
                </a:pathLst>
              </a:custGeom>
              <a:solidFill>
                <a:srgbClr val="C0C0C0"/>
              </a:solidFill>
              <a:ln w="12700" cap="rnd">
                <a:noFill/>
                <a:round/>
                <a:headEnd/>
                <a:tailEnd/>
              </a:ln>
            </p:spPr>
            <p:txBody>
              <a:bodyPr wrap="none" anchor="ctr">
                <a:prstTxWarp prst="textNoShape">
                  <a:avLst/>
                </a:prstTxWarp>
              </a:bodyPr>
              <a:lstStyle/>
              <a:p>
                <a:endParaRPr lang="en-US"/>
              </a:p>
            </p:txBody>
          </p:sp>
          <p:sp>
            <p:nvSpPr>
              <p:cNvPr id="33881" name="Arc 25"/>
              <p:cNvSpPr>
                <a:spLocks/>
              </p:cNvSpPr>
              <p:nvPr/>
            </p:nvSpPr>
            <p:spPr bwMode="auto">
              <a:xfrm>
                <a:off x="4110" y="2088"/>
                <a:ext cx="137" cy="21"/>
              </a:xfrm>
              <a:custGeom>
                <a:avLst/>
                <a:gdLst>
                  <a:gd name="T0" fmla="*/ 0 w 43147"/>
                  <a:gd name="T1" fmla="*/ 0 h 21600"/>
                  <a:gd name="T2" fmla="*/ 0 w 43147"/>
                  <a:gd name="T3" fmla="*/ 0 h 21600"/>
                  <a:gd name="T4" fmla="*/ 0 w 43147"/>
                  <a:gd name="T5" fmla="*/ 0 h 21600"/>
                  <a:gd name="T6" fmla="*/ 0 60000 65536"/>
                  <a:gd name="T7" fmla="*/ 0 60000 65536"/>
                  <a:gd name="T8" fmla="*/ 0 60000 65536"/>
                  <a:gd name="T9" fmla="*/ 0 w 43147"/>
                  <a:gd name="T10" fmla="*/ 0 h 21600"/>
                  <a:gd name="T11" fmla="*/ 43147 w 43147"/>
                  <a:gd name="T12" fmla="*/ 21600 h 21600"/>
                </a:gdLst>
                <a:ahLst/>
                <a:cxnLst>
                  <a:cxn ang="T6">
                    <a:pos x="T0" y="T1"/>
                  </a:cxn>
                  <a:cxn ang="T7">
                    <a:pos x="T2" y="T3"/>
                  </a:cxn>
                  <a:cxn ang="T8">
                    <a:pos x="T4" y="T5"/>
                  </a:cxn>
                </a:cxnLst>
                <a:rect l="T9" t="T10" r="T11" b="T12"/>
                <a:pathLst>
                  <a:path w="43147" h="21600" fill="none" extrusionOk="0">
                    <a:moveTo>
                      <a:pt x="-1" y="20555"/>
                    </a:moveTo>
                    <a:cubicBezTo>
                      <a:pt x="556" y="9045"/>
                      <a:pt x="10050" y="-1"/>
                      <a:pt x="21574" y="-1"/>
                    </a:cubicBezTo>
                    <a:cubicBezTo>
                      <a:pt x="33091" y="-1"/>
                      <a:pt x="42582" y="9036"/>
                      <a:pt x="43147" y="20539"/>
                    </a:cubicBezTo>
                  </a:path>
                  <a:path w="43147" h="21600" stroke="0" extrusionOk="0">
                    <a:moveTo>
                      <a:pt x="-1" y="20555"/>
                    </a:moveTo>
                    <a:cubicBezTo>
                      <a:pt x="556" y="9045"/>
                      <a:pt x="10050" y="-1"/>
                      <a:pt x="21574" y="-1"/>
                    </a:cubicBezTo>
                    <a:cubicBezTo>
                      <a:pt x="33091" y="-1"/>
                      <a:pt x="42582" y="9036"/>
                      <a:pt x="43147" y="20539"/>
                    </a:cubicBezTo>
                    <a:lnTo>
                      <a:pt x="21574" y="21600"/>
                    </a:lnTo>
                    <a:close/>
                  </a:path>
                </a:pathLst>
              </a:custGeom>
              <a:solidFill>
                <a:srgbClr val="C0C0C0"/>
              </a:solidFill>
              <a:ln w="12700" cap="rnd">
                <a:noFill/>
                <a:round/>
                <a:headEnd/>
                <a:tailEnd/>
              </a:ln>
            </p:spPr>
            <p:txBody>
              <a:bodyPr wrap="none" anchor="ctr">
                <a:prstTxWarp prst="textNoShape">
                  <a:avLst/>
                </a:prstTxWarp>
              </a:bodyPr>
              <a:lstStyle/>
              <a:p>
                <a:endParaRPr lang="en-US"/>
              </a:p>
            </p:txBody>
          </p:sp>
          <p:sp>
            <p:nvSpPr>
              <p:cNvPr id="33882" name="Arc 26"/>
              <p:cNvSpPr>
                <a:spLocks/>
              </p:cNvSpPr>
              <p:nvPr/>
            </p:nvSpPr>
            <p:spPr bwMode="auto">
              <a:xfrm>
                <a:off x="4196" y="2091"/>
                <a:ext cx="130" cy="1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1" y="21599"/>
                    </a:moveTo>
                    <a:cubicBezTo>
                      <a:pt x="0" y="9670"/>
                      <a:pt x="9670" y="0"/>
                      <a:pt x="21600" y="0"/>
                    </a:cubicBezTo>
                    <a:cubicBezTo>
                      <a:pt x="33529" y="-1"/>
                      <a:pt x="43200" y="9670"/>
                      <a:pt x="43200" y="21600"/>
                    </a:cubicBezTo>
                  </a:path>
                  <a:path w="43200" h="21600" stroke="0" extrusionOk="0">
                    <a:moveTo>
                      <a:pt x="-1" y="21599"/>
                    </a:moveTo>
                    <a:cubicBezTo>
                      <a:pt x="0" y="9670"/>
                      <a:pt x="9670" y="0"/>
                      <a:pt x="21600" y="0"/>
                    </a:cubicBezTo>
                    <a:cubicBezTo>
                      <a:pt x="33529" y="-1"/>
                      <a:pt x="43200" y="9670"/>
                      <a:pt x="43200" y="21600"/>
                    </a:cubicBezTo>
                    <a:lnTo>
                      <a:pt x="21600" y="21600"/>
                    </a:lnTo>
                    <a:close/>
                  </a:path>
                </a:pathLst>
              </a:custGeom>
              <a:solidFill>
                <a:srgbClr val="C0C0C0"/>
              </a:solidFill>
              <a:ln w="12700" cap="rnd">
                <a:noFill/>
                <a:round/>
                <a:headEnd/>
                <a:tailEnd/>
              </a:ln>
            </p:spPr>
            <p:txBody>
              <a:bodyPr wrap="none" anchor="ctr">
                <a:prstTxWarp prst="textNoShape">
                  <a:avLst/>
                </a:prstTxWarp>
              </a:bodyPr>
              <a:lstStyle/>
              <a:p>
                <a:endParaRPr lang="en-US"/>
              </a:p>
            </p:txBody>
          </p:sp>
          <p:sp>
            <p:nvSpPr>
              <p:cNvPr id="33883" name="Arc 27"/>
              <p:cNvSpPr>
                <a:spLocks/>
              </p:cNvSpPr>
              <p:nvPr/>
            </p:nvSpPr>
            <p:spPr bwMode="auto">
              <a:xfrm>
                <a:off x="4292" y="2091"/>
                <a:ext cx="130" cy="1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1" y="21599"/>
                    </a:moveTo>
                    <a:cubicBezTo>
                      <a:pt x="0" y="9670"/>
                      <a:pt x="9670" y="0"/>
                      <a:pt x="21600" y="0"/>
                    </a:cubicBezTo>
                    <a:cubicBezTo>
                      <a:pt x="33529" y="-1"/>
                      <a:pt x="43200" y="9670"/>
                      <a:pt x="43200" y="21600"/>
                    </a:cubicBezTo>
                  </a:path>
                  <a:path w="43200" h="21600" stroke="0" extrusionOk="0">
                    <a:moveTo>
                      <a:pt x="-1" y="21599"/>
                    </a:moveTo>
                    <a:cubicBezTo>
                      <a:pt x="0" y="9670"/>
                      <a:pt x="9670" y="0"/>
                      <a:pt x="21600" y="0"/>
                    </a:cubicBezTo>
                    <a:cubicBezTo>
                      <a:pt x="33529" y="-1"/>
                      <a:pt x="43200" y="9670"/>
                      <a:pt x="43200" y="21600"/>
                    </a:cubicBezTo>
                    <a:lnTo>
                      <a:pt x="21600" y="21600"/>
                    </a:lnTo>
                    <a:close/>
                  </a:path>
                </a:pathLst>
              </a:custGeom>
              <a:solidFill>
                <a:srgbClr val="C0C0C0"/>
              </a:solidFill>
              <a:ln w="12700" cap="rnd">
                <a:noFill/>
                <a:round/>
                <a:headEnd/>
                <a:tailEnd/>
              </a:ln>
            </p:spPr>
            <p:txBody>
              <a:bodyPr wrap="none" anchor="ctr">
                <a:prstTxWarp prst="textNoShape">
                  <a:avLst/>
                </a:prstTxWarp>
              </a:bodyPr>
              <a:lstStyle/>
              <a:p>
                <a:endParaRPr lang="en-US"/>
              </a:p>
            </p:txBody>
          </p:sp>
          <p:sp>
            <p:nvSpPr>
              <p:cNvPr id="33884" name="Arc 28"/>
              <p:cNvSpPr>
                <a:spLocks/>
              </p:cNvSpPr>
              <p:nvPr/>
            </p:nvSpPr>
            <p:spPr bwMode="auto">
              <a:xfrm>
                <a:off x="4384" y="2093"/>
                <a:ext cx="112" cy="16"/>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1" y="21599"/>
                    </a:moveTo>
                    <a:cubicBezTo>
                      <a:pt x="0" y="9670"/>
                      <a:pt x="9670" y="0"/>
                      <a:pt x="21600" y="0"/>
                    </a:cubicBezTo>
                    <a:cubicBezTo>
                      <a:pt x="33529" y="-1"/>
                      <a:pt x="43200" y="9670"/>
                      <a:pt x="43200" y="21600"/>
                    </a:cubicBezTo>
                  </a:path>
                  <a:path w="43200" h="21600" stroke="0" extrusionOk="0">
                    <a:moveTo>
                      <a:pt x="-1" y="21599"/>
                    </a:moveTo>
                    <a:cubicBezTo>
                      <a:pt x="0" y="9670"/>
                      <a:pt x="9670" y="0"/>
                      <a:pt x="21600" y="0"/>
                    </a:cubicBezTo>
                    <a:cubicBezTo>
                      <a:pt x="33529" y="-1"/>
                      <a:pt x="43200" y="9670"/>
                      <a:pt x="43200" y="21600"/>
                    </a:cubicBezTo>
                    <a:lnTo>
                      <a:pt x="21600" y="21600"/>
                    </a:lnTo>
                    <a:close/>
                  </a:path>
                </a:pathLst>
              </a:custGeom>
              <a:solidFill>
                <a:srgbClr val="C0C0C0"/>
              </a:solidFill>
              <a:ln w="12700" cap="rnd">
                <a:noFill/>
                <a:round/>
                <a:headEnd/>
                <a:tailEnd/>
              </a:ln>
            </p:spPr>
            <p:txBody>
              <a:bodyPr wrap="none" anchor="ctr">
                <a:prstTxWarp prst="textNoShape">
                  <a:avLst/>
                </a:prstTxWarp>
              </a:bodyPr>
              <a:lstStyle/>
              <a:p>
                <a:endParaRPr lang="en-US"/>
              </a:p>
            </p:txBody>
          </p:sp>
          <p:sp>
            <p:nvSpPr>
              <p:cNvPr id="33885" name="Arc 29"/>
              <p:cNvSpPr>
                <a:spLocks/>
              </p:cNvSpPr>
              <p:nvPr/>
            </p:nvSpPr>
            <p:spPr bwMode="auto">
              <a:xfrm>
                <a:off x="4477" y="2097"/>
                <a:ext cx="96" cy="11"/>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1" y="21599"/>
                    </a:moveTo>
                    <a:cubicBezTo>
                      <a:pt x="0" y="9670"/>
                      <a:pt x="9670" y="0"/>
                      <a:pt x="21600" y="0"/>
                    </a:cubicBezTo>
                    <a:cubicBezTo>
                      <a:pt x="33529" y="-1"/>
                      <a:pt x="43200" y="9670"/>
                      <a:pt x="43200" y="21600"/>
                    </a:cubicBezTo>
                  </a:path>
                  <a:path w="43200" h="21600" stroke="0" extrusionOk="0">
                    <a:moveTo>
                      <a:pt x="-1" y="21599"/>
                    </a:moveTo>
                    <a:cubicBezTo>
                      <a:pt x="0" y="9670"/>
                      <a:pt x="9670" y="0"/>
                      <a:pt x="21600" y="0"/>
                    </a:cubicBezTo>
                    <a:cubicBezTo>
                      <a:pt x="33529" y="-1"/>
                      <a:pt x="43200" y="9670"/>
                      <a:pt x="43200" y="21600"/>
                    </a:cubicBezTo>
                    <a:lnTo>
                      <a:pt x="21600" y="21600"/>
                    </a:lnTo>
                    <a:close/>
                  </a:path>
                </a:pathLst>
              </a:custGeom>
              <a:solidFill>
                <a:srgbClr val="C0C0C0"/>
              </a:solidFill>
              <a:ln w="12700" cap="rnd">
                <a:noFill/>
                <a:round/>
                <a:headEnd/>
                <a:tailEnd/>
              </a:ln>
            </p:spPr>
            <p:txBody>
              <a:bodyPr wrap="none" anchor="ctr">
                <a:prstTxWarp prst="textNoShape">
                  <a:avLst/>
                </a:prstTxWarp>
              </a:bodyPr>
              <a:lstStyle/>
              <a:p>
                <a:endParaRPr lang="en-US"/>
              </a:p>
            </p:txBody>
          </p:sp>
          <p:sp>
            <p:nvSpPr>
              <p:cNvPr id="33886" name="Arc 30"/>
              <p:cNvSpPr>
                <a:spLocks/>
              </p:cNvSpPr>
              <p:nvPr/>
            </p:nvSpPr>
            <p:spPr bwMode="auto">
              <a:xfrm>
                <a:off x="4562" y="2099"/>
                <a:ext cx="78" cy="9"/>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1" y="21599"/>
                    </a:moveTo>
                    <a:cubicBezTo>
                      <a:pt x="0" y="9670"/>
                      <a:pt x="9670" y="0"/>
                      <a:pt x="21600" y="0"/>
                    </a:cubicBezTo>
                    <a:cubicBezTo>
                      <a:pt x="33529" y="-1"/>
                      <a:pt x="43200" y="9670"/>
                      <a:pt x="43200" y="21600"/>
                    </a:cubicBezTo>
                  </a:path>
                  <a:path w="43200" h="21600" stroke="0" extrusionOk="0">
                    <a:moveTo>
                      <a:pt x="-1" y="21599"/>
                    </a:moveTo>
                    <a:cubicBezTo>
                      <a:pt x="0" y="9670"/>
                      <a:pt x="9670" y="0"/>
                      <a:pt x="21600" y="0"/>
                    </a:cubicBezTo>
                    <a:cubicBezTo>
                      <a:pt x="33529" y="-1"/>
                      <a:pt x="43200" y="9670"/>
                      <a:pt x="43200" y="21600"/>
                    </a:cubicBezTo>
                    <a:lnTo>
                      <a:pt x="21600" y="21600"/>
                    </a:lnTo>
                    <a:close/>
                  </a:path>
                </a:pathLst>
              </a:custGeom>
              <a:solidFill>
                <a:srgbClr val="C0C0C0"/>
              </a:solidFill>
              <a:ln w="12700" cap="rnd">
                <a:noFill/>
                <a:round/>
                <a:headEnd/>
                <a:tailEnd/>
              </a:ln>
            </p:spPr>
            <p:txBody>
              <a:bodyPr wrap="none" anchor="ctr">
                <a:prstTxWarp prst="textNoShape">
                  <a:avLst/>
                </a:prstTxWarp>
              </a:bodyPr>
              <a:lstStyle/>
              <a:p>
                <a:endParaRPr lang="en-US"/>
              </a:p>
            </p:txBody>
          </p:sp>
          <p:sp>
            <p:nvSpPr>
              <p:cNvPr id="33887" name="Arc 31"/>
              <p:cNvSpPr>
                <a:spLocks/>
              </p:cNvSpPr>
              <p:nvPr/>
            </p:nvSpPr>
            <p:spPr bwMode="auto">
              <a:xfrm>
                <a:off x="4626" y="2103"/>
                <a:ext cx="94" cy="5"/>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1" y="21599"/>
                    </a:moveTo>
                    <a:cubicBezTo>
                      <a:pt x="0" y="9670"/>
                      <a:pt x="9670" y="0"/>
                      <a:pt x="21600" y="0"/>
                    </a:cubicBezTo>
                    <a:cubicBezTo>
                      <a:pt x="33529" y="-1"/>
                      <a:pt x="43200" y="9670"/>
                      <a:pt x="43200" y="21600"/>
                    </a:cubicBezTo>
                  </a:path>
                  <a:path w="43200" h="21600" stroke="0" extrusionOk="0">
                    <a:moveTo>
                      <a:pt x="-1" y="21599"/>
                    </a:moveTo>
                    <a:cubicBezTo>
                      <a:pt x="0" y="9670"/>
                      <a:pt x="9670" y="0"/>
                      <a:pt x="21600" y="0"/>
                    </a:cubicBezTo>
                    <a:cubicBezTo>
                      <a:pt x="33529" y="-1"/>
                      <a:pt x="43200" y="9670"/>
                      <a:pt x="43200" y="21600"/>
                    </a:cubicBezTo>
                    <a:lnTo>
                      <a:pt x="21600" y="21600"/>
                    </a:lnTo>
                    <a:close/>
                  </a:path>
                </a:pathLst>
              </a:custGeom>
              <a:solidFill>
                <a:srgbClr val="C0C0C0"/>
              </a:solidFill>
              <a:ln w="12700" cap="rnd">
                <a:noFill/>
                <a:round/>
                <a:headEnd/>
                <a:tailEnd/>
              </a:ln>
            </p:spPr>
            <p:txBody>
              <a:bodyPr wrap="none" anchor="ctr">
                <a:prstTxWarp prst="textNoShape">
                  <a:avLst/>
                </a:prstTxWarp>
              </a:bodyPr>
              <a:lstStyle/>
              <a:p>
                <a:endParaRPr lang="en-US"/>
              </a:p>
            </p:txBody>
          </p:sp>
        </p:grpSp>
        <p:sp>
          <p:nvSpPr>
            <p:cNvPr id="33878" name="Freeform 33" descr="Large confetti"/>
            <p:cNvSpPr>
              <a:spLocks/>
            </p:cNvSpPr>
            <p:nvPr/>
          </p:nvSpPr>
          <p:spPr bwMode="auto">
            <a:xfrm>
              <a:off x="4153" y="2120"/>
              <a:ext cx="463" cy="88"/>
            </a:xfrm>
            <a:custGeom>
              <a:avLst/>
              <a:gdLst>
                <a:gd name="T0" fmla="*/ 462 w 463"/>
                <a:gd name="T1" fmla="*/ 72 h 88"/>
                <a:gd name="T2" fmla="*/ 314 w 463"/>
                <a:gd name="T3" fmla="*/ 0 h 88"/>
                <a:gd name="T4" fmla="*/ 150 w 463"/>
                <a:gd name="T5" fmla="*/ 11 h 88"/>
                <a:gd name="T6" fmla="*/ 0 w 463"/>
                <a:gd name="T7" fmla="*/ 78 h 88"/>
                <a:gd name="T8" fmla="*/ 21 w 463"/>
                <a:gd name="T9" fmla="*/ 78 h 88"/>
                <a:gd name="T10" fmla="*/ 150 w 463"/>
                <a:gd name="T11" fmla="*/ 78 h 88"/>
                <a:gd name="T12" fmla="*/ 150 w 463"/>
                <a:gd name="T13" fmla="*/ 87 h 88"/>
                <a:gd name="T14" fmla="*/ 331 w 463"/>
                <a:gd name="T15" fmla="*/ 87 h 88"/>
                <a:gd name="T16" fmla="*/ 462 w 463"/>
                <a:gd name="T17" fmla="*/ 72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3"/>
                <a:gd name="T28" fmla="*/ 0 h 88"/>
                <a:gd name="T29" fmla="*/ 463 w 463"/>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3" h="88">
                  <a:moveTo>
                    <a:pt x="462" y="72"/>
                  </a:moveTo>
                  <a:lnTo>
                    <a:pt x="314" y="0"/>
                  </a:lnTo>
                  <a:lnTo>
                    <a:pt x="150" y="11"/>
                  </a:lnTo>
                  <a:lnTo>
                    <a:pt x="0" y="78"/>
                  </a:lnTo>
                  <a:lnTo>
                    <a:pt x="21" y="78"/>
                  </a:lnTo>
                  <a:lnTo>
                    <a:pt x="150" y="78"/>
                  </a:lnTo>
                  <a:lnTo>
                    <a:pt x="150" y="87"/>
                  </a:lnTo>
                  <a:lnTo>
                    <a:pt x="331" y="87"/>
                  </a:lnTo>
                  <a:lnTo>
                    <a:pt x="462" y="72"/>
                  </a:lnTo>
                </a:path>
              </a:pathLst>
            </a:custGeom>
            <a:pattFill prst="lgConfetti">
              <a:fgClr>
                <a:schemeClr val="folHlink"/>
              </a:fgClr>
              <a:bgClr>
                <a:srgbClr val="767900"/>
              </a:bgClr>
            </a:pattFill>
            <a:ln w="12700" cap="rnd">
              <a:solidFill>
                <a:schemeClr val="tx1"/>
              </a:solidFill>
              <a:round/>
              <a:headEnd/>
              <a:tailEnd/>
            </a:ln>
          </p:spPr>
          <p:txBody>
            <a:bodyPr>
              <a:prstTxWarp prst="textNoShape">
                <a:avLst/>
              </a:prstTxWarp>
            </a:bodyPr>
            <a:lstStyle/>
            <a:p>
              <a:endParaRPr lang="en-US"/>
            </a:p>
          </p:txBody>
        </p:sp>
        <p:sp>
          <p:nvSpPr>
            <p:cNvPr id="33879" name="AutoShape 34"/>
            <p:cNvSpPr>
              <a:spLocks noChangeArrowheads="1"/>
            </p:cNvSpPr>
            <p:nvPr/>
          </p:nvSpPr>
          <p:spPr bwMode="auto">
            <a:xfrm flipH="1">
              <a:off x="4620" y="2109"/>
              <a:ext cx="136" cy="75"/>
            </a:xfrm>
            <a:prstGeom prst="parallelogram">
              <a:avLst>
                <a:gd name="adj" fmla="val 45325"/>
              </a:avLst>
            </a:prstGeom>
            <a:gradFill rotWithShape="0">
              <a:gsLst>
                <a:gs pos="0">
                  <a:srgbClr val="000000"/>
                </a:gs>
                <a:gs pos="50000">
                  <a:srgbClr val="FC0128"/>
                </a:gs>
                <a:gs pos="100000">
                  <a:srgbClr val="000000"/>
                </a:gs>
              </a:gsLst>
              <a:lin ang="0" scaled="1"/>
            </a:gradFill>
            <a:ln w="12700">
              <a:solidFill>
                <a:schemeClr val="tx1"/>
              </a:solidFill>
              <a:miter lim="800000"/>
              <a:headEnd/>
              <a:tailEnd/>
            </a:ln>
          </p:spPr>
          <p:txBody>
            <a:bodyPr wrap="none" anchor="ctr">
              <a:prstTxWarp prst="textNoShape">
                <a:avLst/>
              </a:prstTxWarp>
            </a:bodyPr>
            <a:lstStyle/>
            <a:p>
              <a:endParaRPr lang="en-US"/>
            </a:p>
          </p:txBody>
        </p:sp>
      </p:grpSp>
      <p:sp>
        <p:nvSpPr>
          <p:cNvPr id="33803" name="Freeform 36"/>
          <p:cNvSpPr>
            <a:spLocks/>
          </p:cNvSpPr>
          <p:nvPr/>
        </p:nvSpPr>
        <p:spPr bwMode="auto">
          <a:xfrm>
            <a:off x="1316038" y="5280025"/>
            <a:ext cx="1900237" cy="79375"/>
          </a:xfrm>
          <a:custGeom>
            <a:avLst/>
            <a:gdLst>
              <a:gd name="T0" fmla="*/ 0 w 1197"/>
              <a:gd name="T1" fmla="*/ 2147483647 h 50"/>
              <a:gd name="T2" fmla="*/ 0 w 1197"/>
              <a:gd name="T3" fmla="*/ 2147483647 h 50"/>
              <a:gd name="T4" fmla="*/ 0 w 1197"/>
              <a:gd name="T5" fmla="*/ 2147483647 h 50"/>
              <a:gd name="T6" fmla="*/ 2147483647 w 1197"/>
              <a:gd name="T7" fmla="*/ 2147483647 h 50"/>
              <a:gd name="T8" fmla="*/ 2147483647 w 1197"/>
              <a:gd name="T9" fmla="*/ 2147483647 h 50"/>
              <a:gd name="T10" fmla="*/ 2147483647 w 1197"/>
              <a:gd name="T11" fmla="*/ 2147483647 h 50"/>
              <a:gd name="T12" fmla="*/ 2147483647 w 1197"/>
              <a:gd name="T13" fmla="*/ 2147483647 h 50"/>
              <a:gd name="T14" fmla="*/ 2147483647 w 1197"/>
              <a:gd name="T15" fmla="*/ 2147483647 h 50"/>
              <a:gd name="T16" fmla="*/ 2147483647 w 1197"/>
              <a:gd name="T17" fmla="*/ 2147483647 h 50"/>
              <a:gd name="T18" fmla="*/ 2147483647 w 1197"/>
              <a:gd name="T19" fmla="*/ 2147483647 h 50"/>
              <a:gd name="T20" fmla="*/ 2147483647 w 1197"/>
              <a:gd name="T21" fmla="*/ 2147483647 h 50"/>
              <a:gd name="T22" fmla="*/ 2147483647 w 1197"/>
              <a:gd name="T23" fmla="*/ 2147483647 h 50"/>
              <a:gd name="T24" fmla="*/ 2147483647 w 1197"/>
              <a:gd name="T25" fmla="*/ 2147483647 h 50"/>
              <a:gd name="T26" fmla="*/ 2147483647 w 1197"/>
              <a:gd name="T27" fmla="*/ 2147483647 h 50"/>
              <a:gd name="T28" fmla="*/ 2147483647 w 1197"/>
              <a:gd name="T29" fmla="*/ 2147483647 h 50"/>
              <a:gd name="T30" fmla="*/ 2147483647 w 1197"/>
              <a:gd name="T31" fmla="*/ 2147483647 h 50"/>
              <a:gd name="T32" fmla="*/ 2147483647 w 1197"/>
              <a:gd name="T33" fmla="*/ 2147483647 h 50"/>
              <a:gd name="T34" fmla="*/ 2147483647 w 1197"/>
              <a:gd name="T35" fmla="*/ 2147483647 h 50"/>
              <a:gd name="T36" fmla="*/ 2147483647 w 1197"/>
              <a:gd name="T37" fmla="*/ 2147483647 h 50"/>
              <a:gd name="T38" fmla="*/ 2147483647 w 1197"/>
              <a:gd name="T39" fmla="*/ 2147483647 h 50"/>
              <a:gd name="T40" fmla="*/ 2147483647 w 1197"/>
              <a:gd name="T41" fmla="*/ 2147483647 h 50"/>
              <a:gd name="T42" fmla="*/ 2147483647 w 1197"/>
              <a:gd name="T43" fmla="*/ 2147483647 h 50"/>
              <a:gd name="T44" fmla="*/ 2147483647 w 1197"/>
              <a:gd name="T45" fmla="*/ 2147483647 h 50"/>
              <a:gd name="T46" fmla="*/ 2147483647 w 1197"/>
              <a:gd name="T47" fmla="*/ 2147483647 h 50"/>
              <a:gd name="T48" fmla="*/ 2147483647 w 1197"/>
              <a:gd name="T49" fmla="*/ 2147483647 h 50"/>
              <a:gd name="T50" fmla="*/ 2147483647 w 1197"/>
              <a:gd name="T51" fmla="*/ 2147483647 h 50"/>
              <a:gd name="T52" fmla="*/ 2147483647 w 1197"/>
              <a:gd name="T53" fmla="*/ 2147483647 h 50"/>
              <a:gd name="T54" fmla="*/ 2147483647 w 1197"/>
              <a:gd name="T55" fmla="*/ 2147483647 h 50"/>
              <a:gd name="T56" fmla="*/ 2147483647 w 1197"/>
              <a:gd name="T57" fmla="*/ 2147483647 h 50"/>
              <a:gd name="T58" fmla="*/ 2147483647 w 1197"/>
              <a:gd name="T59" fmla="*/ 2147483647 h 50"/>
              <a:gd name="T60" fmla="*/ 2147483647 w 1197"/>
              <a:gd name="T61" fmla="*/ 0 h 50"/>
              <a:gd name="T62" fmla="*/ 2147483647 w 1197"/>
              <a:gd name="T63" fmla="*/ 0 h 50"/>
              <a:gd name="T64" fmla="*/ 2147483647 w 1197"/>
              <a:gd name="T65" fmla="*/ 2147483647 h 50"/>
              <a:gd name="T66" fmla="*/ 2147483647 w 1197"/>
              <a:gd name="T67" fmla="*/ 2147483647 h 50"/>
              <a:gd name="T68" fmla="*/ 2147483647 w 1197"/>
              <a:gd name="T69" fmla="*/ 2147483647 h 50"/>
              <a:gd name="T70" fmla="*/ 2147483647 w 1197"/>
              <a:gd name="T71" fmla="*/ 2147483647 h 50"/>
              <a:gd name="T72" fmla="*/ 2147483647 w 1197"/>
              <a:gd name="T73" fmla="*/ 2147483647 h 50"/>
              <a:gd name="T74" fmla="*/ 2147483647 w 1197"/>
              <a:gd name="T75" fmla="*/ 2147483647 h 50"/>
              <a:gd name="T76" fmla="*/ 2147483647 w 1197"/>
              <a:gd name="T77" fmla="*/ 2147483647 h 50"/>
              <a:gd name="T78" fmla="*/ 2147483647 w 1197"/>
              <a:gd name="T79" fmla="*/ 2147483647 h 50"/>
              <a:gd name="T80" fmla="*/ 2147483647 w 1197"/>
              <a:gd name="T81" fmla="*/ 2147483647 h 50"/>
              <a:gd name="T82" fmla="*/ 2147483647 w 1197"/>
              <a:gd name="T83" fmla="*/ 2147483647 h 50"/>
              <a:gd name="T84" fmla="*/ 2147483647 w 1197"/>
              <a:gd name="T85" fmla="*/ 2147483647 h 50"/>
              <a:gd name="T86" fmla="*/ 0 w 1197"/>
              <a:gd name="T87" fmla="*/ 2147483647 h 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97"/>
              <a:gd name="T133" fmla="*/ 0 h 50"/>
              <a:gd name="T134" fmla="*/ 1197 w 1197"/>
              <a:gd name="T135" fmla="*/ 50 h 5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97" h="50">
                <a:moveTo>
                  <a:pt x="0" y="2"/>
                </a:moveTo>
                <a:lnTo>
                  <a:pt x="0" y="9"/>
                </a:lnTo>
                <a:lnTo>
                  <a:pt x="0" y="13"/>
                </a:lnTo>
                <a:lnTo>
                  <a:pt x="3" y="17"/>
                </a:lnTo>
                <a:lnTo>
                  <a:pt x="10" y="21"/>
                </a:lnTo>
                <a:lnTo>
                  <a:pt x="13" y="25"/>
                </a:lnTo>
                <a:lnTo>
                  <a:pt x="22" y="29"/>
                </a:lnTo>
                <a:lnTo>
                  <a:pt x="32" y="31"/>
                </a:lnTo>
                <a:lnTo>
                  <a:pt x="42" y="33"/>
                </a:lnTo>
                <a:lnTo>
                  <a:pt x="51" y="36"/>
                </a:lnTo>
                <a:lnTo>
                  <a:pt x="64" y="37"/>
                </a:lnTo>
                <a:lnTo>
                  <a:pt x="70" y="39"/>
                </a:lnTo>
                <a:lnTo>
                  <a:pt x="77" y="41"/>
                </a:lnTo>
                <a:lnTo>
                  <a:pt x="90" y="49"/>
                </a:lnTo>
                <a:lnTo>
                  <a:pt x="1158" y="49"/>
                </a:lnTo>
                <a:lnTo>
                  <a:pt x="1174" y="31"/>
                </a:lnTo>
                <a:lnTo>
                  <a:pt x="1196" y="1"/>
                </a:lnTo>
                <a:lnTo>
                  <a:pt x="1001" y="1"/>
                </a:lnTo>
                <a:lnTo>
                  <a:pt x="995" y="6"/>
                </a:lnTo>
                <a:lnTo>
                  <a:pt x="988" y="9"/>
                </a:lnTo>
                <a:lnTo>
                  <a:pt x="985" y="11"/>
                </a:lnTo>
                <a:lnTo>
                  <a:pt x="979" y="12"/>
                </a:lnTo>
                <a:lnTo>
                  <a:pt x="972" y="14"/>
                </a:lnTo>
                <a:lnTo>
                  <a:pt x="764" y="14"/>
                </a:lnTo>
                <a:lnTo>
                  <a:pt x="755" y="13"/>
                </a:lnTo>
                <a:lnTo>
                  <a:pt x="751" y="12"/>
                </a:lnTo>
                <a:lnTo>
                  <a:pt x="748" y="10"/>
                </a:lnTo>
                <a:lnTo>
                  <a:pt x="742" y="9"/>
                </a:lnTo>
                <a:lnTo>
                  <a:pt x="729" y="1"/>
                </a:lnTo>
                <a:lnTo>
                  <a:pt x="643" y="1"/>
                </a:lnTo>
                <a:lnTo>
                  <a:pt x="547" y="0"/>
                </a:lnTo>
                <a:lnTo>
                  <a:pt x="464" y="0"/>
                </a:lnTo>
                <a:lnTo>
                  <a:pt x="457" y="10"/>
                </a:lnTo>
                <a:lnTo>
                  <a:pt x="454" y="12"/>
                </a:lnTo>
                <a:lnTo>
                  <a:pt x="451" y="13"/>
                </a:lnTo>
                <a:lnTo>
                  <a:pt x="448" y="14"/>
                </a:lnTo>
                <a:lnTo>
                  <a:pt x="441" y="14"/>
                </a:lnTo>
                <a:lnTo>
                  <a:pt x="435" y="14"/>
                </a:lnTo>
                <a:lnTo>
                  <a:pt x="217" y="14"/>
                </a:lnTo>
                <a:lnTo>
                  <a:pt x="211" y="14"/>
                </a:lnTo>
                <a:lnTo>
                  <a:pt x="205" y="12"/>
                </a:lnTo>
                <a:lnTo>
                  <a:pt x="201" y="11"/>
                </a:lnTo>
                <a:lnTo>
                  <a:pt x="189" y="2"/>
                </a:lnTo>
                <a:lnTo>
                  <a:pt x="0" y="2"/>
                </a:lnTo>
              </a:path>
            </a:pathLst>
          </a:custGeom>
          <a:gradFill rotWithShape="0">
            <a:gsLst>
              <a:gs pos="0">
                <a:srgbClr val="FFFFFF"/>
              </a:gs>
              <a:gs pos="100000">
                <a:srgbClr val="676767"/>
              </a:gs>
            </a:gsLst>
            <a:lin ang="5400000" scaled="1"/>
          </a:gradFill>
          <a:ln w="12700" cap="rnd">
            <a:solidFill>
              <a:srgbClr val="000000"/>
            </a:solidFill>
            <a:round/>
            <a:headEnd/>
            <a:tailEnd/>
          </a:ln>
        </p:spPr>
        <p:txBody>
          <a:bodyPr>
            <a:prstTxWarp prst="textNoShape">
              <a:avLst/>
            </a:prstTxWarp>
          </a:bodyPr>
          <a:lstStyle/>
          <a:p>
            <a:endParaRPr lang="en-US"/>
          </a:p>
        </p:txBody>
      </p:sp>
      <p:sp>
        <p:nvSpPr>
          <p:cNvPr id="33804" name="Freeform 37" descr="Large confetti"/>
          <p:cNvSpPr>
            <a:spLocks/>
          </p:cNvSpPr>
          <p:nvPr/>
        </p:nvSpPr>
        <p:spPr bwMode="auto">
          <a:xfrm>
            <a:off x="1401763" y="5160963"/>
            <a:ext cx="733425" cy="149225"/>
          </a:xfrm>
          <a:custGeom>
            <a:avLst/>
            <a:gdLst>
              <a:gd name="T0" fmla="*/ 2147483647 w 462"/>
              <a:gd name="T1" fmla="*/ 2147483647 h 94"/>
              <a:gd name="T2" fmla="*/ 2147483647 w 462"/>
              <a:gd name="T3" fmla="*/ 0 h 94"/>
              <a:gd name="T4" fmla="*/ 2147483647 w 462"/>
              <a:gd name="T5" fmla="*/ 2147483647 h 94"/>
              <a:gd name="T6" fmla="*/ 0 w 462"/>
              <a:gd name="T7" fmla="*/ 2147483647 h 94"/>
              <a:gd name="T8" fmla="*/ 2147483647 w 462"/>
              <a:gd name="T9" fmla="*/ 2147483647 h 94"/>
              <a:gd name="T10" fmla="*/ 2147483647 w 462"/>
              <a:gd name="T11" fmla="*/ 2147483647 h 94"/>
              <a:gd name="T12" fmla="*/ 2147483647 w 462"/>
              <a:gd name="T13" fmla="*/ 2147483647 h 94"/>
              <a:gd name="T14" fmla="*/ 2147483647 w 462"/>
              <a:gd name="T15" fmla="*/ 2147483647 h 94"/>
              <a:gd name="T16" fmla="*/ 2147483647 w 462"/>
              <a:gd name="T17" fmla="*/ 2147483647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2"/>
              <a:gd name="T28" fmla="*/ 0 h 94"/>
              <a:gd name="T29" fmla="*/ 462 w 462"/>
              <a:gd name="T30" fmla="*/ 94 h 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2" h="94">
                <a:moveTo>
                  <a:pt x="461" y="72"/>
                </a:moveTo>
                <a:lnTo>
                  <a:pt x="313" y="0"/>
                </a:lnTo>
                <a:lnTo>
                  <a:pt x="149" y="11"/>
                </a:lnTo>
                <a:lnTo>
                  <a:pt x="0" y="77"/>
                </a:lnTo>
                <a:lnTo>
                  <a:pt x="21" y="77"/>
                </a:lnTo>
                <a:lnTo>
                  <a:pt x="149" y="77"/>
                </a:lnTo>
                <a:lnTo>
                  <a:pt x="149" y="86"/>
                </a:lnTo>
                <a:lnTo>
                  <a:pt x="333" y="93"/>
                </a:lnTo>
                <a:lnTo>
                  <a:pt x="461" y="72"/>
                </a:lnTo>
              </a:path>
            </a:pathLst>
          </a:custGeom>
          <a:pattFill prst="lgConfetti">
            <a:fgClr>
              <a:schemeClr val="folHlink"/>
            </a:fgClr>
            <a:bgClr>
              <a:srgbClr val="767900"/>
            </a:bgClr>
          </a:pattFill>
          <a:ln w="12700" cap="rnd">
            <a:solidFill>
              <a:schemeClr val="tx1"/>
            </a:solidFill>
            <a:round/>
            <a:headEnd/>
            <a:tailEnd/>
          </a:ln>
        </p:spPr>
        <p:txBody>
          <a:bodyPr>
            <a:prstTxWarp prst="textNoShape">
              <a:avLst/>
            </a:prstTxWarp>
          </a:bodyPr>
          <a:lstStyle/>
          <a:p>
            <a:endParaRPr lang="en-US"/>
          </a:p>
        </p:txBody>
      </p:sp>
      <p:sp>
        <p:nvSpPr>
          <p:cNvPr id="33805" name="AutoShape 38"/>
          <p:cNvSpPr>
            <a:spLocks noChangeArrowheads="1"/>
          </p:cNvSpPr>
          <p:nvPr/>
        </p:nvSpPr>
        <p:spPr bwMode="auto">
          <a:xfrm flipH="1">
            <a:off x="2141538" y="5143500"/>
            <a:ext cx="215900" cy="119063"/>
          </a:xfrm>
          <a:prstGeom prst="parallelogram">
            <a:avLst>
              <a:gd name="adj" fmla="val 45325"/>
            </a:avLst>
          </a:prstGeom>
          <a:gradFill rotWithShape="0">
            <a:gsLst>
              <a:gs pos="0">
                <a:srgbClr val="000000"/>
              </a:gs>
              <a:gs pos="50000">
                <a:srgbClr val="FC0128"/>
              </a:gs>
              <a:gs pos="100000">
                <a:srgbClr val="000000"/>
              </a:gs>
            </a:gsLst>
            <a:lin ang="0" scaled="1"/>
          </a:gradFill>
          <a:ln w="12700">
            <a:solidFill>
              <a:schemeClr val="tx1"/>
            </a:solidFill>
            <a:miter lim="800000"/>
            <a:headEnd/>
            <a:tailEnd/>
          </a:ln>
        </p:spPr>
        <p:txBody>
          <a:bodyPr wrap="none" anchor="ctr">
            <a:prstTxWarp prst="textNoShape">
              <a:avLst/>
            </a:prstTxWarp>
          </a:bodyPr>
          <a:lstStyle/>
          <a:p>
            <a:endParaRPr lang="en-US"/>
          </a:p>
        </p:txBody>
      </p:sp>
      <p:grpSp>
        <p:nvGrpSpPr>
          <p:cNvPr id="7" name="Group 41"/>
          <p:cNvGrpSpPr>
            <a:grpSpLocks/>
          </p:cNvGrpSpPr>
          <p:nvPr/>
        </p:nvGrpSpPr>
        <p:grpSpPr bwMode="auto">
          <a:xfrm>
            <a:off x="6694488" y="5102225"/>
            <a:ext cx="1900237" cy="257175"/>
            <a:chOff x="4217" y="3214"/>
            <a:chExt cx="1197" cy="162"/>
          </a:xfrm>
        </p:grpSpPr>
        <p:sp>
          <p:nvSpPr>
            <p:cNvPr id="33873" name="Freeform 39"/>
            <p:cNvSpPr>
              <a:spLocks/>
            </p:cNvSpPr>
            <p:nvPr/>
          </p:nvSpPr>
          <p:spPr bwMode="auto">
            <a:xfrm>
              <a:off x="4217" y="3296"/>
              <a:ext cx="1197" cy="80"/>
            </a:xfrm>
            <a:custGeom>
              <a:avLst/>
              <a:gdLst>
                <a:gd name="T0" fmla="*/ 0 w 1197"/>
                <a:gd name="T1" fmla="*/ 4 h 80"/>
                <a:gd name="T2" fmla="*/ 0 w 1197"/>
                <a:gd name="T3" fmla="*/ 14 h 80"/>
                <a:gd name="T4" fmla="*/ 0 w 1197"/>
                <a:gd name="T5" fmla="*/ 22 h 80"/>
                <a:gd name="T6" fmla="*/ 3 w 1197"/>
                <a:gd name="T7" fmla="*/ 27 h 80"/>
                <a:gd name="T8" fmla="*/ 10 w 1197"/>
                <a:gd name="T9" fmla="*/ 34 h 80"/>
                <a:gd name="T10" fmla="*/ 13 w 1197"/>
                <a:gd name="T11" fmla="*/ 40 h 80"/>
                <a:gd name="T12" fmla="*/ 22 w 1197"/>
                <a:gd name="T13" fmla="*/ 47 h 80"/>
                <a:gd name="T14" fmla="*/ 32 w 1197"/>
                <a:gd name="T15" fmla="*/ 50 h 80"/>
                <a:gd name="T16" fmla="*/ 42 w 1197"/>
                <a:gd name="T17" fmla="*/ 54 h 80"/>
                <a:gd name="T18" fmla="*/ 51 w 1197"/>
                <a:gd name="T19" fmla="*/ 57 h 80"/>
                <a:gd name="T20" fmla="*/ 64 w 1197"/>
                <a:gd name="T21" fmla="*/ 59 h 80"/>
                <a:gd name="T22" fmla="*/ 70 w 1197"/>
                <a:gd name="T23" fmla="*/ 63 h 80"/>
                <a:gd name="T24" fmla="*/ 77 w 1197"/>
                <a:gd name="T25" fmla="*/ 66 h 80"/>
                <a:gd name="T26" fmla="*/ 90 w 1197"/>
                <a:gd name="T27" fmla="*/ 79 h 80"/>
                <a:gd name="T28" fmla="*/ 1158 w 1197"/>
                <a:gd name="T29" fmla="*/ 79 h 80"/>
                <a:gd name="T30" fmla="*/ 1174 w 1197"/>
                <a:gd name="T31" fmla="*/ 50 h 80"/>
                <a:gd name="T32" fmla="*/ 1196 w 1197"/>
                <a:gd name="T33" fmla="*/ 2 h 80"/>
                <a:gd name="T34" fmla="*/ 1001 w 1197"/>
                <a:gd name="T35" fmla="*/ 2 h 80"/>
                <a:gd name="T36" fmla="*/ 995 w 1197"/>
                <a:gd name="T37" fmla="*/ 9 h 80"/>
                <a:gd name="T38" fmla="*/ 988 w 1197"/>
                <a:gd name="T39" fmla="*/ 14 h 80"/>
                <a:gd name="T40" fmla="*/ 985 w 1197"/>
                <a:gd name="T41" fmla="*/ 18 h 80"/>
                <a:gd name="T42" fmla="*/ 979 w 1197"/>
                <a:gd name="T43" fmla="*/ 20 h 80"/>
                <a:gd name="T44" fmla="*/ 972 w 1197"/>
                <a:gd name="T45" fmla="*/ 23 h 80"/>
                <a:gd name="T46" fmla="*/ 764 w 1197"/>
                <a:gd name="T47" fmla="*/ 23 h 80"/>
                <a:gd name="T48" fmla="*/ 755 w 1197"/>
                <a:gd name="T49" fmla="*/ 22 h 80"/>
                <a:gd name="T50" fmla="*/ 751 w 1197"/>
                <a:gd name="T51" fmla="*/ 20 h 80"/>
                <a:gd name="T52" fmla="*/ 748 w 1197"/>
                <a:gd name="T53" fmla="*/ 16 h 80"/>
                <a:gd name="T54" fmla="*/ 742 w 1197"/>
                <a:gd name="T55" fmla="*/ 14 h 80"/>
                <a:gd name="T56" fmla="*/ 729 w 1197"/>
                <a:gd name="T57" fmla="*/ 2 h 80"/>
                <a:gd name="T58" fmla="*/ 643 w 1197"/>
                <a:gd name="T59" fmla="*/ 2 h 80"/>
                <a:gd name="T60" fmla="*/ 547 w 1197"/>
                <a:gd name="T61" fmla="*/ 0 h 80"/>
                <a:gd name="T62" fmla="*/ 464 w 1197"/>
                <a:gd name="T63" fmla="*/ 0 h 80"/>
                <a:gd name="T64" fmla="*/ 457 w 1197"/>
                <a:gd name="T65" fmla="*/ 16 h 80"/>
                <a:gd name="T66" fmla="*/ 454 w 1197"/>
                <a:gd name="T67" fmla="*/ 20 h 80"/>
                <a:gd name="T68" fmla="*/ 451 w 1197"/>
                <a:gd name="T69" fmla="*/ 22 h 80"/>
                <a:gd name="T70" fmla="*/ 448 w 1197"/>
                <a:gd name="T71" fmla="*/ 23 h 80"/>
                <a:gd name="T72" fmla="*/ 441 w 1197"/>
                <a:gd name="T73" fmla="*/ 23 h 80"/>
                <a:gd name="T74" fmla="*/ 435 w 1197"/>
                <a:gd name="T75" fmla="*/ 23 h 80"/>
                <a:gd name="T76" fmla="*/ 217 w 1197"/>
                <a:gd name="T77" fmla="*/ 23 h 80"/>
                <a:gd name="T78" fmla="*/ 211 w 1197"/>
                <a:gd name="T79" fmla="*/ 23 h 80"/>
                <a:gd name="T80" fmla="*/ 205 w 1197"/>
                <a:gd name="T81" fmla="*/ 20 h 80"/>
                <a:gd name="T82" fmla="*/ 201 w 1197"/>
                <a:gd name="T83" fmla="*/ 18 h 80"/>
                <a:gd name="T84" fmla="*/ 189 w 1197"/>
                <a:gd name="T85" fmla="*/ 4 h 80"/>
                <a:gd name="T86" fmla="*/ 0 w 1197"/>
                <a:gd name="T87" fmla="*/ 4 h 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97"/>
                <a:gd name="T133" fmla="*/ 0 h 80"/>
                <a:gd name="T134" fmla="*/ 1197 w 1197"/>
                <a:gd name="T135" fmla="*/ 80 h 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97" h="80">
                  <a:moveTo>
                    <a:pt x="0" y="4"/>
                  </a:moveTo>
                  <a:lnTo>
                    <a:pt x="0" y="14"/>
                  </a:lnTo>
                  <a:lnTo>
                    <a:pt x="0" y="22"/>
                  </a:lnTo>
                  <a:lnTo>
                    <a:pt x="3" y="27"/>
                  </a:lnTo>
                  <a:lnTo>
                    <a:pt x="10" y="34"/>
                  </a:lnTo>
                  <a:lnTo>
                    <a:pt x="13" y="40"/>
                  </a:lnTo>
                  <a:lnTo>
                    <a:pt x="22" y="47"/>
                  </a:lnTo>
                  <a:lnTo>
                    <a:pt x="32" y="50"/>
                  </a:lnTo>
                  <a:lnTo>
                    <a:pt x="42" y="54"/>
                  </a:lnTo>
                  <a:lnTo>
                    <a:pt x="51" y="57"/>
                  </a:lnTo>
                  <a:lnTo>
                    <a:pt x="64" y="59"/>
                  </a:lnTo>
                  <a:lnTo>
                    <a:pt x="70" y="63"/>
                  </a:lnTo>
                  <a:lnTo>
                    <a:pt x="77" y="66"/>
                  </a:lnTo>
                  <a:lnTo>
                    <a:pt x="90" y="79"/>
                  </a:lnTo>
                  <a:lnTo>
                    <a:pt x="1158" y="79"/>
                  </a:lnTo>
                  <a:lnTo>
                    <a:pt x="1174" y="50"/>
                  </a:lnTo>
                  <a:lnTo>
                    <a:pt x="1196" y="2"/>
                  </a:lnTo>
                  <a:lnTo>
                    <a:pt x="1001" y="2"/>
                  </a:lnTo>
                  <a:lnTo>
                    <a:pt x="995" y="9"/>
                  </a:lnTo>
                  <a:lnTo>
                    <a:pt x="988" y="14"/>
                  </a:lnTo>
                  <a:lnTo>
                    <a:pt x="985" y="18"/>
                  </a:lnTo>
                  <a:lnTo>
                    <a:pt x="979" y="20"/>
                  </a:lnTo>
                  <a:lnTo>
                    <a:pt x="972" y="23"/>
                  </a:lnTo>
                  <a:lnTo>
                    <a:pt x="764" y="23"/>
                  </a:lnTo>
                  <a:lnTo>
                    <a:pt x="755" y="22"/>
                  </a:lnTo>
                  <a:lnTo>
                    <a:pt x="751" y="20"/>
                  </a:lnTo>
                  <a:lnTo>
                    <a:pt x="748" y="16"/>
                  </a:lnTo>
                  <a:lnTo>
                    <a:pt x="742" y="14"/>
                  </a:lnTo>
                  <a:lnTo>
                    <a:pt x="729" y="2"/>
                  </a:lnTo>
                  <a:lnTo>
                    <a:pt x="643" y="2"/>
                  </a:lnTo>
                  <a:lnTo>
                    <a:pt x="547" y="0"/>
                  </a:lnTo>
                  <a:lnTo>
                    <a:pt x="464" y="0"/>
                  </a:lnTo>
                  <a:lnTo>
                    <a:pt x="457" y="16"/>
                  </a:lnTo>
                  <a:lnTo>
                    <a:pt x="454" y="20"/>
                  </a:lnTo>
                  <a:lnTo>
                    <a:pt x="451" y="22"/>
                  </a:lnTo>
                  <a:lnTo>
                    <a:pt x="448" y="23"/>
                  </a:lnTo>
                  <a:lnTo>
                    <a:pt x="441" y="23"/>
                  </a:lnTo>
                  <a:lnTo>
                    <a:pt x="435" y="23"/>
                  </a:lnTo>
                  <a:lnTo>
                    <a:pt x="217" y="23"/>
                  </a:lnTo>
                  <a:lnTo>
                    <a:pt x="211" y="23"/>
                  </a:lnTo>
                  <a:lnTo>
                    <a:pt x="205" y="20"/>
                  </a:lnTo>
                  <a:lnTo>
                    <a:pt x="201" y="18"/>
                  </a:lnTo>
                  <a:lnTo>
                    <a:pt x="189" y="4"/>
                  </a:lnTo>
                  <a:lnTo>
                    <a:pt x="0" y="4"/>
                  </a:lnTo>
                </a:path>
              </a:pathLst>
            </a:custGeom>
            <a:gradFill rotWithShape="0">
              <a:gsLst>
                <a:gs pos="0">
                  <a:srgbClr val="FFFFFF"/>
                </a:gs>
                <a:gs pos="100000">
                  <a:srgbClr val="676767"/>
                </a:gs>
              </a:gsLst>
              <a:lin ang="5400000" scaled="1"/>
            </a:gradFill>
            <a:ln w="12700" cap="rnd">
              <a:solidFill>
                <a:srgbClr val="000000"/>
              </a:solidFill>
              <a:round/>
              <a:headEnd/>
              <a:tailEnd/>
            </a:ln>
          </p:spPr>
          <p:txBody>
            <a:bodyPr>
              <a:prstTxWarp prst="textNoShape">
                <a:avLst/>
              </a:prstTxWarp>
            </a:bodyPr>
            <a:lstStyle/>
            <a:p>
              <a:endParaRPr lang="en-US"/>
            </a:p>
          </p:txBody>
        </p:sp>
        <p:sp>
          <p:nvSpPr>
            <p:cNvPr id="33874" name="AutoShape 40"/>
            <p:cNvSpPr>
              <a:spLocks noChangeArrowheads="1"/>
            </p:cNvSpPr>
            <p:nvPr/>
          </p:nvSpPr>
          <p:spPr bwMode="auto">
            <a:xfrm flipH="1">
              <a:off x="4735" y="3214"/>
              <a:ext cx="136" cy="75"/>
            </a:xfrm>
            <a:prstGeom prst="parallelogram">
              <a:avLst>
                <a:gd name="adj" fmla="val 45325"/>
              </a:avLst>
            </a:prstGeom>
            <a:gradFill rotWithShape="0">
              <a:gsLst>
                <a:gs pos="0">
                  <a:srgbClr val="000000"/>
                </a:gs>
                <a:gs pos="50000">
                  <a:srgbClr val="FC0128"/>
                </a:gs>
                <a:gs pos="100000">
                  <a:srgbClr val="000000"/>
                </a:gs>
              </a:gsLst>
              <a:lin ang="0" scaled="1"/>
            </a:gradFill>
            <a:ln w="12700">
              <a:solidFill>
                <a:schemeClr val="tx1"/>
              </a:solidFill>
              <a:miter lim="800000"/>
              <a:headEnd/>
              <a:tailEnd/>
            </a:ln>
          </p:spPr>
          <p:txBody>
            <a:bodyPr wrap="none" anchor="ctr">
              <a:prstTxWarp prst="textNoShape">
                <a:avLst/>
              </a:prstTxWarp>
            </a:bodyPr>
            <a:lstStyle/>
            <a:p>
              <a:endParaRPr lang="en-US"/>
            </a:p>
          </p:txBody>
        </p:sp>
      </p:grpSp>
      <p:grpSp>
        <p:nvGrpSpPr>
          <p:cNvPr id="8" name="Group 47"/>
          <p:cNvGrpSpPr>
            <a:grpSpLocks/>
          </p:cNvGrpSpPr>
          <p:nvPr/>
        </p:nvGrpSpPr>
        <p:grpSpPr bwMode="auto">
          <a:xfrm>
            <a:off x="7481888" y="5257800"/>
            <a:ext cx="328612" cy="6350"/>
            <a:chOff x="4713" y="3312"/>
            <a:chExt cx="207" cy="4"/>
          </a:xfrm>
        </p:grpSpPr>
        <p:sp>
          <p:nvSpPr>
            <p:cNvPr id="33868" name="Oval 42"/>
            <p:cNvSpPr>
              <a:spLocks noChangeArrowheads="1"/>
            </p:cNvSpPr>
            <p:nvPr/>
          </p:nvSpPr>
          <p:spPr bwMode="auto">
            <a:xfrm>
              <a:off x="4713" y="3312"/>
              <a:ext cx="15" cy="4"/>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69" name="Oval 43"/>
            <p:cNvSpPr>
              <a:spLocks noChangeArrowheads="1"/>
            </p:cNvSpPr>
            <p:nvPr/>
          </p:nvSpPr>
          <p:spPr bwMode="auto">
            <a:xfrm>
              <a:off x="4761" y="3312"/>
              <a:ext cx="15" cy="4"/>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70" name="Oval 44"/>
            <p:cNvSpPr>
              <a:spLocks noChangeArrowheads="1"/>
            </p:cNvSpPr>
            <p:nvPr/>
          </p:nvSpPr>
          <p:spPr bwMode="auto">
            <a:xfrm>
              <a:off x="4809" y="3312"/>
              <a:ext cx="18" cy="4"/>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71" name="Oval 45"/>
            <p:cNvSpPr>
              <a:spLocks noChangeArrowheads="1"/>
            </p:cNvSpPr>
            <p:nvPr/>
          </p:nvSpPr>
          <p:spPr bwMode="auto">
            <a:xfrm>
              <a:off x="4857" y="3312"/>
              <a:ext cx="15" cy="4"/>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72" name="Oval 46"/>
            <p:cNvSpPr>
              <a:spLocks noChangeArrowheads="1"/>
            </p:cNvSpPr>
            <p:nvPr/>
          </p:nvSpPr>
          <p:spPr bwMode="auto">
            <a:xfrm>
              <a:off x="4901" y="3312"/>
              <a:ext cx="19" cy="4"/>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grpSp>
      <p:grpSp>
        <p:nvGrpSpPr>
          <p:cNvPr id="9" name="Group 53"/>
          <p:cNvGrpSpPr>
            <a:grpSpLocks/>
          </p:cNvGrpSpPr>
          <p:nvPr/>
        </p:nvGrpSpPr>
        <p:grpSpPr bwMode="auto">
          <a:xfrm>
            <a:off x="2120900" y="5295900"/>
            <a:ext cx="328613" cy="6350"/>
            <a:chOff x="1336" y="3336"/>
            <a:chExt cx="207" cy="4"/>
          </a:xfrm>
        </p:grpSpPr>
        <p:sp>
          <p:nvSpPr>
            <p:cNvPr id="33863" name="Oval 48"/>
            <p:cNvSpPr>
              <a:spLocks noChangeArrowheads="1"/>
            </p:cNvSpPr>
            <p:nvPr/>
          </p:nvSpPr>
          <p:spPr bwMode="auto">
            <a:xfrm>
              <a:off x="1336" y="3336"/>
              <a:ext cx="15" cy="4"/>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64" name="Oval 49"/>
            <p:cNvSpPr>
              <a:spLocks noChangeArrowheads="1"/>
            </p:cNvSpPr>
            <p:nvPr/>
          </p:nvSpPr>
          <p:spPr bwMode="auto">
            <a:xfrm>
              <a:off x="1384" y="3336"/>
              <a:ext cx="15" cy="4"/>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65" name="Oval 50"/>
            <p:cNvSpPr>
              <a:spLocks noChangeArrowheads="1"/>
            </p:cNvSpPr>
            <p:nvPr/>
          </p:nvSpPr>
          <p:spPr bwMode="auto">
            <a:xfrm>
              <a:off x="1432" y="3336"/>
              <a:ext cx="17" cy="4"/>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66" name="Oval 51"/>
            <p:cNvSpPr>
              <a:spLocks noChangeArrowheads="1"/>
            </p:cNvSpPr>
            <p:nvPr/>
          </p:nvSpPr>
          <p:spPr bwMode="auto">
            <a:xfrm>
              <a:off x="1480" y="3336"/>
              <a:ext cx="15" cy="4"/>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67" name="Oval 52"/>
            <p:cNvSpPr>
              <a:spLocks noChangeArrowheads="1"/>
            </p:cNvSpPr>
            <p:nvPr/>
          </p:nvSpPr>
          <p:spPr bwMode="auto">
            <a:xfrm>
              <a:off x="1524" y="3336"/>
              <a:ext cx="19" cy="4"/>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grpSp>
      <p:sp>
        <p:nvSpPr>
          <p:cNvPr id="33809" name="Rectangle 54"/>
          <p:cNvSpPr>
            <a:spLocks noChangeArrowheads="1"/>
          </p:cNvSpPr>
          <p:nvPr/>
        </p:nvSpPr>
        <p:spPr bwMode="auto">
          <a:xfrm>
            <a:off x="1141413" y="5591175"/>
            <a:ext cx="1397000" cy="463550"/>
          </a:xfrm>
          <a:prstGeom prst="rect">
            <a:avLst/>
          </a:prstGeom>
          <a:noFill/>
          <a:ln w="12700">
            <a:noFill/>
            <a:miter lim="800000"/>
            <a:headEnd/>
            <a:tailEnd/>
          </a:ln>
        </p:spPr>
        <p:txBody>
          <a:bodyPr wrap="none" lIns="90487" tIns="44450" rIns="90487" bIns="44450">
            <a:prstTxWarp prst="textNoShape">
              <a:avLst/>
            </a:prstTxWarp>
            <a:spAutoFit/>
          </a:bodyPr>
          <a:lstStyle/>
          <a:p>
            <a:pPr>
              <a:lnSpc>
                <a:spcPct val="85000"/>
              </a:lnSpc>
            </a:pPr>
            <a:r>
              <a:rPr lang="en-US" sz="1400" b="0">
                <a:solidFill>
                  <a:schemeClr val="tx1"/>
                </a:solidFill>
              </a:rPr>
              <a:t>Barge K Full</a:t>
            </a:r>
          </a:p>
          <a:p>
            <a:pPr>
              <a:lnSpc>
                <a:spcPct val="85000"/>
              </a:lnSpc>
            </a:pPr>
            <a:r>
              <a:rPr lang="en-US" sz="1400" b="0">
                <a:solidFill>
                  <a:schemeClr val="tx1"/>
                </a:solidFill>
              </a:rPr>
              <a:t>Awaiting Crane</a:t>
            </a:r>
          </a:p>
        </p:txBody>
      </p:sp>
      <p:sp>
        <p:nvSpPr>
          <p:cNvPr id="33810" name="Rectangle 55"/>
          <p:cNvSpPr>
            <a:spLocks noChangeArrowheads="1"/>
          </p:cNvSpPr>
          <p:nvPr/>
        </p:nvSpPr>
        <p:spPr bwMode="auto">
          <a:xfrm>
            <a:off x="3732213" y="5573713"/>
            <a:ext cx="1347787" cy="463550"/>
          </a:xfrm>
          <a:prstGeom prst="rect">
            <a:avLst/>
          </a:prstGeom>
          <a:noFill/>
          <a:ln w="12700">
            <a:noFill/>
            <a:miter lim="800000"/>
            <a:headEnd/>
            <a:tailEnd/>
          </a:ln>
        </p:spPr>
        <p:txBody>
          <a:bodyPr wrap="none" lIns="90487" tIns="44450" rIns="90487" bIns="44450">
            <a:prstTxWarp prst="textNoShape">
              <a:avLst/>
            </a:prstTxWarp>
            <a:spAutoFit/>
          </a:bodyPr>
          <a:lstStyle/>
          <a:p>
            <a:pPr>
              <a:lnSpc>
                <a:spcPct val="85000"/>
              </a:lnSpc>
            </a:pPr>
            <a:r>
              <a:rPr lang="en-US" sz="1400" b="0">
                <a:solidFill>
                  <a:schemeClr val="tx1"/>
                </a:solidFill>
              </a:rPr>
              <a:t>Barge K Full</a:t>
            </a:r>
          </a:p>
          <a:p>
            <a:pPr>
              <a:lnSpc>
                <a:spcPct val="85000"/>
              </a:lnSpc>
            </a:pPr>
            <a:r>
              <a:rPr lang="en-US" sz="1400" b="0">
                <a:solidFill>
                  <a:schemeClr val="tx1"/>
                </a:solidFill>
              </a:rPr>
              <a:t>Being Emptied</a:t>
            </a:r>
          </a:p>
        </p:txBody>
      </p:sp>
      <p:sp>
        <p:nvSpPr>
          <p:cNvPr id="33811" name="Rectangle 56"/>
          <p:cNvSpPr>
            <a:spLocks noChangeArrowheads="1"/>
          </p:cNvSpPr>
          <p:nvPr/>
        </p:nvSpPr>
        <p:spPr bwMode="auto">
          <a:xfrm>
            <a:off x="6875463" y="5576888"/>
            <a:ext cx="1387475" cy="463550"/>
          </a:xfrm>
          <a:prstGeom prst="rect">
            <a:avLst/>
          </a:prstGeom>
          <a:noFill/>
          <a:ln w="12700">
            <a:noFill/>
            <a:miter lim="800000"/>
            <a:headEnd/>
            <a:tailEnd/>
          </a:ln>
        </p:spPr>
        <p:txBody>
          <a:bodyPr wrap="none" lIns="90487" tIns="44450" rIns="90487" bIns="44450">
            <a:prstTxWarp prst="textNoShape">
              <a:avLst/>
            </a:prstTxWarp>
            <a:spAutoFit/>
          </a:bodyPr>
          <a:lstStyle/>
          <a:p>
            <a:pPr>
              <a:lnSpc>
                <a:spcPct val="85000"/>
              </a:lnSpc>
            </a:pPr>
            <a:r>
              <a:rPr lang="en-US" sz="1400" b="0">
                <a:solidFill>
                  <a:schemeClr val="tx1"/>
                </a:solidFill>
              </a:rPr>
              <a:t>Barge K Empty</a:t>
            </a:r>
          </a:p>
          <a:p>
            <a:pPr>
              <a:lnSpc>
                <a:spcPct val="85000"/>
              </a:lnSpc>
            </a:pPr>
            <a:r>
              <a:rPr lang="en-US" sz="1400" b="0">
                <a:solidFill>
                  <a:schemeClr val="tx1"/>
                </a:solidFill>
              </a:rPr>
              <a:t>Awaiting Tow</a:t>
            </a:r>
          </a:p>
        </p:txBody>
      </p:sp>
      <p:grpSp>
        <p:nvGrpSpPr>
          <p:cNvPr id="10" name="Group 59"/>
          <p:cNvGrpSpPr>
            <a:grpSpLocks/>
          </p:cNvGrpSpPr>
          <p:nvPr/>
        </p:nvGrpSpPr>
        <p:grpSpPr bwMode="auto">
          <a:xfrm>
            <a:off x="876300" y="5410200"/>
            <a:ext cx="2266950" cy="230188"/>
            <a:chOff x="552" y="3408"/>
            <a:chExt cx="1428" cy="145"/>
          </a:xfrm>
        </p:grpSpPr>
        <p:sp>
          <p:nvSpPr>
            <p:cNvPr id="33861" name="AutoShape 57" descr="Dark horizontal"/>
            <p:cNvSpPr>
              <a:spLocks noChangeArrowheads="1"/>
            </p:cNvSpPr>
            <p:nvPr/>
          </p:nvSpPr>
          <p:spPr bwMode="auto">
            <a:xfrm>
              <a:off x="552" y="3408"/>
              <a:ext cx="1428" cy="79"/>
            </a:xfrm>
            <a:prstGeom prst="parallelogram">
              <a:avLst>
                <a:gd name="adj" fmla="val 451815"/>
              </a:avLst>
            </a:prstGeom>
            <a:pattFill prst="dkHorz">
              <a:fgClr>
                <a:srgbClr val="372000"/>
              </a:fgClr>
              <a:bgClr>
                <a:schemeClr val="bg1"/>
              </a:bgClr>
            </a:pattFill>
            <a:ln w="12700">
              <a:solidFill>
                <a:schemeClr val="tx1"/>
              </a:solidFill>
              <a:miter lim="800000"/>
              <a:headEnd/>
              <a:tailEnd/>
            </a:ln>
          </p:spPr>
          <p:txBody>
            <a:bodyPr wrap="none" anchor="ctr">
              <a:prstTxWarp prst="textNoShape">
                <a:avLst/>
              </a:prstTxWarp>
            </a:bodyPr>
            <a:lstStyle/>
            <a:p>
              <a:endParaRPr lang="en-US"/>
            </a:p>
          </p:txBody>
        </p:sp>
        <p:sp>
          <p:nvSpPr>
            <p:cNvPr id="33862" name="Freeform 58" descr="Light vertical"/>
            <p:cNvSpPr>
              <a:spLocks/>
            </p:cNvSpPr>
            <p:nvPr/>
          </p:nvSpPr>
          <p:spPr bwMode="auto">
            <a:xfrm>
              <a:off x="1648" y="3408"/>
              <a:ext cx="326" cy="145"/>
            </a:xfrm>
            <a:custGeom>
              <a:avLst/>
              <a:gdLst>
                <a:gd name="T0" fmla="*/ 325 w 326"/>
                <a:gd name="T1" fmla="*/ 0 h 145"/>
                <a:gd name="T2" fmla="*/ 325 w 326"/>
                <a:gd name="T3" fmla="*/ 33 h 145"/>
                <a:gd name="T4" fmla="*/ 0 w 326"/>
                <a:gd name="T5" fmla="*/ 144 h 145"/>
                <a:gd name="T6" fmla="*/ 0 w 326"/>
                <a:gd name="T7" fmla="*/ 81 h 145"/>
                <a:gd name="T8" fmla="*/ 325 w 326"/>
                <a:gd name="T9" fmla="*/ 0 h 145"/>
                <a:gd name="T10" fmla="*/ 0 60000 65536"/>
                <a:gd name="T11" fmla="*/ 0 60000 65536"/>
                <a:gd name="T12" fmla="*/ 0 60000 65536"/>
                <a:gd name="T13" fmla="*/ 0 60000 65536"/>
                <a:gd name="T14" fmla="*/ 0 60000 65536"/>
                <a:gd name="T15" fmla="*/ 0 w 326"/>
                <a:gd name="T16" fmla="*/ 0 h 145"/>
                <a:gd name="T17" fmla="*/ 326 w 326"/>
                <a:gd name="T18" fmla="*/ 145 h 145"/>
              </a:gdLst>
              <a:ahLst/>
              <a:cxnLst>
                <a:cxn ang="T10">
                  <a:pos x="T0" y="T1"/>
                </a:cxn>
                <a:cxn ang="T11">
                  <a:pos x="T2" y="T3"/>
                </a:cxn>
                <a:cxn ang="T12">
                  <a:pos x="T4" y="T5"/>
                </a:cxn>
                <a:cxn ang="T13">
                  <a:pos x="T6" y="T7"/>
                </a:cxn>
                <a:cxn ang="T14">
                  <a:pos x="T8" y="T9"/>
                </a:cxn>
              </a:cxnLst>
              <a:rect l="T15" t="T16" r="T17" b="T18"/>
              <a:pathLst>
                <a:path w="326" h="145">
                  <a:moveTo>
                    <a:pt x="325" y="0"/>
                  </a:moveTo>
                  <a:lnTo>
                    <a:pt x="325" y="33"/>
                  </a:lnTo>
                  <a:lnTo>
                    <a:pt x="0" y="144"/>
                  </a:lnTo>
                  <a:lnTo>
                    <a:pt x="0" y="81"/>
                  </a:lnTo>
                  <a:lnTo>
                    <a:pt x="325" y="0"/>
                  </a:lnTo>
                </a:path>
              </a:pathLst>
            </a:custGeom>
            <a:pattFill prst="ltVert">
              <a:fgClr>
                <a:srgbClr val="372000"/>
              </a:fgClr>
              <a:bgClr>
                <a:schemeClr val="bg1"/>
              </a:bgClr>
            </a:pattFill>
            <a:ln w="12700" cap="rnd">
              <a:solidFill>
                <a:schemeClr val="tx1"/>
              </a:solidFill>
              <a:round/>
              <a:headEnd/>
              <a:tailEnd/>
            </a:ln>
          </p:spPr>
          <p:txBody>
            <a:bodyPr>
              <a:prstTxWarp prst="textNoShape">
                <a:avLst/>
              </a:prstTxWarp>
            </a:bodyPr>
            <a:lstStyle/>
            <a:p>
              <a:endParaRPr lang="en-US"/>
            </a:p>
          </p:txBody>
        </p:sp>
      </p:grpSp>
      <p:grpSp>
        <p:nvGrpSpPr>
          <p:cNvPr id="11" name="Group 77"/>
          <p:cNvGrpSpPr>
            <a:grpSpLocks/>
          </p:cNvGrpSpPr>
          <p:nvPr/>
        </p:nvGrpSpPr>
        <p:grpSpPr bwMode="auto">
          <a:xfrm>
            <a:off x="3441700" y="4648200"/>
            <a:ext cx="2266950" cy="996950"/>
            <a:chOff x="2168" y="2928"/>
            <a:chExt cx="1428" cy="628"/>
          </a:xfrm>
        </p:grpSpPr>
        <p:sp>
          <p:nvSpPr>
            <p:cNvPr id="33844" name="Freeform 60"/>
            <p:cNvSpPr>
              <a:spLocks/>
            </p:cNvSpPr>
            <p:nvPr/>
          </p:nvSpPr>
          <p:spPr bwMode="auto">
            <a:xfrm>
              <a:off x="2391" y="3311"/>
              <a:ext cx="1197" cy="65"/>
            </a:xfrm>
            <a:custGeom>
              <a:avLst/>
              <a:gdLst>
                <a:gd name="T0" fmla="*/ 0 w 1197"/>
                <a:gd name="T1" fmla="*/ 3 h 65"/>
                <a:gd name="T2" fmla="*/ 0 w 1197"/>
                <a:gd name="T3" fmla="*/ 12 h 65"/>
                <a:gd name="T4" fmla="*/ 0 w 1197"/>
                <a:gd name="T5" fmla="*/ 17 h 65"/>
                <a:gd name="T6" fmla="*/ 3 w 1197"/>
                <a:gd name="T7" fmla="*/ 22 h 65"/>
                <a:gd name="T8" fmla="*/ 10 w 1197"/>
                <a:gd name="T9" fmla="*/ 28 h 65"/>
                <a:gd name="T10" fmla="*/ 13 w 1197"/>
                <a:gd name="T11" fmla="*/ 32 h 65"/>
                <a:gd name="T12" fmla="*/ 22 w 1197"/>
                <a:gd name="T13" fmla="*/ 38 h 65"/>
                <a:gd name="T14" fmla="*/ 32 w 1197"/>
                <a:gd name="T15" fmla="*/ 41 h 65"/>
                <a:gd name="T16" fmla="*/ 42 w 1197"/>
                <a:gd name="T17" fmla="*/ 44 h 65"/>
                <a:gd name="T18" fmla="*/ 51 w 1197"/>
                <a:gd name="T19" fmla="*/ 47 h 65"/>
                <a:gd name="T20" fmla="*/ 64 w 1197"/>
                <a:gd name="T21" fmla="*/ 48 h 65"/>
                <a:gd name="T22" fmla="*/ 70 w 1197"/>
                <a:gd name="T23" fmla="*/ 51 h 65"/>
                <a:gd name="T24" fmla="*/ 77 w 1197"/>
                <a:gd name="T25" fmla="*/ 54 h 65"/>
                <a:gd name="T26" fmla="*/ 90 w 1197"/>
                <a:gd name="T27" fmla="*/ 64 h 65"/>
                <a:gd name="T28" fmla="*/ 1158 w 1197"/>
                <a:gd name="T29" fmla="*/ 64 h 65"/>
                <a:gd name="T30" fmla="*/ 1174 w 1197"/>
                <a:gd name="T31" fmla="*/ 41 h 65"/>
                <a:gd name="T32" fmla="*/ 1196 w 1197"/>
                <a:gd name="T33" fmla="*/ 1 h 65"/>
                <a:gd name="T34" fmla="*/ 1001 w 1197"/>
                <a:gd name="T35" fmla="*/ 1 h 65"/>
                <a:gd name="T36" fmla="*/ 995 w 1197"/>
                <a:gd name="T37" fmla="*/ 7 h 65"/>
                <a:gd name="T38" fmla="*/ 988 w 1197"/>
                <a:gd name="T39" fmla="*/ 12 h 65"/>
                <a:gd name="T40" fmla="*/ 985 w 1197"/>
                <a:gd name="T41" fmla="*/ 15 h 65"/>
                <a:gd name="T42" fmla="*/ 979 w 1197"/>
                <a:gd name="T43" fmla="*/ 16 h 65"/>
                <a:gd name="T44" fmla="*/ 972 w 1197"/>
                <a:gd name="T45" fmla="*/ 19 h 65"/>
                <a:gd name="T46" fmla="*/ 764 w 1197"/>
                <a:gd name="T47" fmla="*/ 19 h 65"/>
                <a:gd name="T48" fmla="*/ 755 w 1197"/>
                <a:gd name="T49" fmla="*/ 17 h 65"/>
                <a:gd name="T50" fmla="*/ 751 w 1197"/>
                <a:gd name="T51" fmla="*/ 16 h 65"/>
                <a:gd name="T52" fmla="*/ 748 w 1197"/>
                <a:gd name="T53" fmla="*/ 13 h 65"/>
                <a:gd name="T54" fmla="*/ 742 w 1197"/>
                <a:gd name="T55" fmla="*/ 12 h 65"/>
                <a:gd name="T56" fmla="*/ 729 w 1197"/>
                <a:gd name="T57" fmla="*/ 1 h 65"/>
                <a:gd name="T58" fmla="*/ 643 w 1197"/>
                <a:gd name="T59" fmla="*/ 1 h 65"/>
                <a:gd name="T60" fmla="*/ 547 w 1197"/>
                <a:gd name="T61" fmla="*/ 0 h 65"/>
                <a:gd name="T62" fmla="*/ 464 w 1197"/>
                <a:gd name="T63" fmla="*/ 0 h 65"/>
                <a:gd name="T64" fmla="*/ 457 w 1197"/>
                <a:gd name="T65" fmla="*/ 13 h 65"/>
                <a:gd name="T66" fmla="*/ 454 w 1197"/>
                <a:gd name="T67" fmla="*/ 16 h 65"/>
                <a:gd name="T68" fmla="*/ 451 w 1197"/>
                <a:gd name="T69" fmla="*/ 17 h 65"/>
                <a:gd name="T70" fmla="*/ 448 w 1197"/>
                <a:gd name="T71" fmla="*/ 19 h 65"/>
                <a:gd name="T72" fmla="*/ 441 w 1197"/>
                <a:gd name="T73" fmla="*/ 19 h 65"/>
                <a:gd name="T74" fmla="*/ 435 w 1197"/>
                <a:gd name="T75" fmla="*/ 19 h 65"/>
                <a:gd name="T76" fmla="*/ 217 w 1197"/>
                <a:gd name="T77" fmla="*/ 19 h 65"/>
                <a:gd name="T78" fmla="*/ 211 w 1197"/>
                <a:gd name="T79" fmla="*/ 19 h 65"/>
                <a:gd name="T80" fmla="*/ 205 w 1197"/>
                <a:gd name="T81" fmla="*/ 16 h 65"/>
                <a:gd name="T82" fmla="*/ 201 w 1197"/>
                <a:gd name="T83" fmla="*/ 15 h 65"/>
                <a:gd name="T84" fmla="*/ 189 w 1197"/>
                <a:gd name="T85" fmla="*/ 3 h 65"/>
                <a:gd name="T86" fmla="*/ 0 w 1197"/>
                <a:gd name="T87" fmla="*/ 3 h 6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97"/>
                <a:gd name="T133" fmla="*/ 0 h 65"/>
                <a:gd name="T134" fmla="*/ 1197 w 1197"/>
                <a:gd name="T135" fmla="*/ 65 h 6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97" h="65">
                  <a:moveTo>
                    <a:pt x="0" y="3"/>
                  </a:moveTo>
                  <a:lnTo>
                    <a:pt x="0" y="12"/>
                  </a:lnTo>
                  <a:lnTo>
                    <a:pt x="0" y="17"/>
                  </a:lnTo>
                  <a:lnTo>
                    <a:pt x="3" y="22"/>
                  </a:lnTo>
                  <a:lnTo>
                    <a:pt x="10" y="28"/>
                  </a:lnTo>
                  <a:lnTo>
                    <a:pt x="13" y="32"/>
                  </a:lnTo>
                  <a:lnTo>
                    <a:pt x="22" y="38"/>
                  </a:lnTo>
                  <a:lnTo>
                    <a:pt x="32" y="41"/>
                  </a:lnTo>
                  <a:lnTo>
                    <a:pt x="42" y="44"/>
                  </a:lnTo>
                  <a:lnTo>
                    <a:pt x="51" y="47"/>
                  </a:lnTo>
                  <a:lnTo>
                    <a:pt x="64" y="48"/>
                  </a:lnTo>
                  <a:lnTo>
                    <a:pt x="70" y="51"/>
                  </a:lnTo>
                  <a:lnTo>
                    <a:pt x="77" y="54"/>
                  </a:lnTo>
                  <a:lnTo>
                    <a:pt x="90" y="64"/>
                  </a:lnTo>
                  <a:lnTo>
                    <a:pt x="1158" y="64"/>
                  </a:lnTo>
                  <a:lnTo>
                    <a:pt x="1174" y="41"/>
                  </a:lnTo>
                  <a:lnTo>
                    <a:pt x="1196" y="1"/>
                  </a:lnTo>
                  <a:lnTo>
                    <a:pt x="1001" y="1"/>
                  </a:lnTo>
                  <a:lnTo>
                    <a:pt x="995" y="7"/>
                  </a:lnTo>
                  <a:lnTo>
                    <a:pt x="988" y="12"/>
                  </a:lnTo>
                  <a:lnTo>
                    <a:pt x="985" y="15"/>
                  </a:lnTo>
                  <a:lnTo>
                    <a:pt x="979" y="16"/>
                  </a:lnTo>
                  <a:lnTo>
                    <a:pt x="972" y="19"/>
                  </a:lnTo>
                  <a:lnTo>
                    <a:pt x="764" y="19"/>
                  </a:lnTo>
                  <a:lnTo>
                    <a:pt x="755" y="17"/>
                  </a:lnTo>
                  <a:lnTo>
                    <a:pt x="751" y="16"/>
                  </a:lnTo>
                  <a:lnTo>
                    <a:pt x="748" y="13"/>
                  </a:lnTo>
                  <a:lnTo>
                    <a:pt x="742" y="12"/>
                  </a:lnTo>
                  <a:lnTo>
                    <a:pt x="729" y="1"/>
                  </a:lnTo>
                  <a:lnTo>
                    <a:pt x="643" y="1"/>
                  </a:lnTo>
                  <a:lnTo>
                    <a:pt x="547" y="0"/>
                  </a:lnTo>
                  <a:lnTo>
                    <a:pt x="464" y="0"/>
                  </a:lnTo>
                  <a:lnTo>
                    <a:pt x="457" y="13"/>
                  </a:lnTo>
                  <a:lnTo>
                    <a:pt x="454" y="16"/>
                  </a:lnTo>
                  <a:lnTo>
                    <a:pt x="451" y="17"/>
                  </a:lnTo>
                  <a:lnTo>
                    <a:pt x="448" y="19"/>
                  </a:lnTo>
                  <a:lnTo>
                    <a:pt x="441" y="19"/>
                  </a:lnTo>
                  <a:lnTo>
                    <a:pt x="435" y="19"/>
                  </a:lnTo>
                  <a:lnTo>
                    <a:pt x="217" y="19"/>
                  </a:lnTo>
                  <a:lnTo>
                    <a:pt x="211" y="19"/>
                  </a:lnTo>
                  <a:lnTo>
                    <a:pt x="205" y="16"/>
                  </a:lnTo>
                  <a:lnTo>
                    <a:pt x="201" y="15"/>
                  </a:lnTo>
                  <a:lnTo>
                    <a:pt x="189" y="3"/>
                  </a:lnTo>
                  <a:lnTo>
                    <a:pt x="0" y="3"/>
                  </a:lnTo>
                </a:path>
              </a:pathLst>
            </a:custGeom>
            <a:gradFill rotWithShape="0">
              <a:gsLst>
                <a:gs pos="0">
                  <a:srgbClr val="FFFFFF"/>
                </a:gs>
                <a:gs pos="100000">
                  <a:srgbClr val="676767"/>
                </a:gs>
              </a:gsLst>
              <a:lin ang="5400000" scaled="1"/>
            </a:gradFill>
            <a:ln w="12700" cap="rnd">
              <a:solidFill>
                <a:srgbClr val="000000"/>
              </a:solidFill>
              <a:round/>
              <a:headEnd/>
              <a:tailEnd/>
            </a:ln>
          </p:spPr>
          <p:txBody>
            <a:bodyPr>
              <a:prstTxWarp prst="textNoShape">
                <a:avLst/>
              </a:prstTxWarp>
            </a:bodyPr>
            <a:lstStyle/>
            <a:p>
              <a:endParaRPr lang="en-US"/>
            </a:p>
          </p:txBody>
        </p:sp>
        <p:grpSp>
          <p:nvGrpSpPr>
            <p:cNvPr id="12" name="Group 66"/>
            <p:cNvGrpSpPr>
              <a:grpSpLocks/>
            </p:cNvGrpSpPr>
            <p:nvPr/>
          </p:nvGrpSpPr>
          <p:grpSpPr bwMode="auto">
            <a:xfrm>
              <a:off x="2885" y="3324"/>
              <a:ext cx="207" cy="4"/>
              <a:chOff x="2885" y="3324"/>
              <a:chExt cx="207" cy="4"/>
            </a:xfrm>
          </p:grpSpPr>
          <p:sp>
            <p:nvSpPr>
              <p:cNvPr id="33856" name="Oval 61"/>
              <p:cNvSpPr>
                <a:spLocks noChangeArrowheads="1"/>
              </p:cNvSpPr>
              <p:nvPr/>
            </p:nvSpPr>
            <p:spPr bwMode="auto">
              <a:xfrm>
                <a:off x="2885" y="3324"/>
                <a:ext cx="15" cy="4"/>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57" name="Oval 62"/>
              <p:cNvSpPr>
                <a:spLocks noChangeArrowheads="1"/>
              </p:cNvSpPr>
              <p:nvPr/>
            </p:nvSpPr>
            <p:spPr bwMode="auto">
              <a:xfrm>
                <a:off x="2933" y="3324"/>
                <a:ext cx="15" cy="4"/>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58" name="Oval 63"/>
              <p:cNvSpPr>
                <a:spLocks noChangeArrowheads="1"/>
              </p:cNvSpPr>
              <p:nvPr/>
            </p:nvSpPr>
            <p:spPr bwMode="auto">
              <a:xfrm>
                <a:off x="2981" y="3324"/>
                <a:ext cx="18" cy="4"/>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59" name="Oval 64"/>
              <p:cNvSpPr>
                <a:spLocks noChangeArrowheads="1"/>
              </p:cNvSpPr>
              <p:nvPr/>
            </p:nvSpPr>
            <p:spPr bwMode="auto">
              <a:xfrm>
                <a:off x="3029" y="3324"/>
                <a:ext cx="15" cy="4"/>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60" name="Oval 65"/>
              <p:cNvSpPr>
                <a:spLocks noChangeArrowheads="1"/>
              </p:cNvSpPr>
              <p:nvPr/>
            </p:nvSpPr>
            <p:spPr bwMode="auto">
              <a:xfrm>
                <a:off x="3073" y="3324"/>
                <a:ext cx="19" cy="4"/>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grpSp>
        <p:sp>
          <p:nvSpPr>
            <p:cNvPr id="33846" name="AutoShape 67"/>
            <p:cNvSpPr>
              <a:spLocks noChangeArrowheads="1"/>
            </p:cNvSpPr>
            <p:nvPr/>
          </p:nvSpPr>
          <p:spPr bwMode="auto">
            <a:xfrm flipH="1">
              <a:off x="2920" y="3225"/>
              <a:ext cx="136" cy="76"/>
            </a:xfrm>
            <a:prstGeom prst="parallelogram">
              <a:avLst>
                <a:gd name="adj" fmla="val 44729"/>
              </a:avLst>
            </a:prstGeom>
            <a:gradFill rotWithShape="0">
              <a:gsLst>
                <a:gs pos="0">
                  <a:srgbClr val="000000"/>
                </a:gs>
                <a:gs pos="50000">
                  <a:srgbClr val="FC0128"/>
                </a:gs>
                <a:gs pos="100000">
                  <a:srgbClr val="000000"/>
                </a:gs>
              </a:gsLst>
              <a:lin ang="0" scaled="1"/>
            </a:gradFill>
            <a:ln w="12700">
              <a:solidFill>
                <a:schemeClr val="tx1"/>
              </a:solidFill>
              <a:miter lim="800000"/>
              <a:headEnd/>
              <a:tailEnd/>
            </a:ln>
          </p:spPr>
          <p:txBody>
            <a:bodyPr wrap="none" anchor="ctr">
              <a:prstTxWarp prst="textNoShape">
                <a:avLst/>
              </a:prstTxWarp>
            </a:bodyPr>
            <a:lstStyle/>
            <a:p>
              <a:endParaRPr lang="en-US"/>
            </a:p>
          </p:txBody>
        </p:sp>
        <p:sp>
          <p:nvSpPr>
            <p:cNvPr id="33847" name="Freeform 68" descr="Large confetti"/>
            <p:cNvSpPr>
              <a:spLocks/>
            </p:cNvSpPr>
            <p:nvPr/>
          </p:nvSpPr>
          <p:spPr bwMode="auto">
            <a:xfrm>
              <a:off x="2475" y="3288"/>
              <a:ext cx="427" cy="40"/>
            </a:xfrm>
            <a:custGeom>
              <a:avLst/>
              <a:gdLst>
                <a:gd name="T0" fmla="*/ 426 w 427"/>
                <a:gd name="T1" fmla="*/ 23 h 40"/>
                <a:gd name="T2" fmla="*/ 313 w 427"/>
                <a:gd name="T3" fmla="*/ 0 h 40"/>
                <a:gd name="T4" fmla="*/ 149 w 427"/>
                <a:gd name="T5" fmla="*/ 5 h 40"/>
                <a:gd name="T6" fmla="*/ 0 w 427"/>
                <a:gd name="T7" fmla="*/ 35 h 40"/>
                <a:gd name="T8" fmla="*/ 21 w 427"/>
                <a:gd name="T9" fmla="*/ 35 h 40"/>
                <a:gd name="T10" fmla="*/ 149 w 427"/>
                <a:gd name="T11" fmla="*/ 35 h 40"/>
                <a:gd name="T12" fmla="*/ 149 w 427"/>
                <a:gd name="T13" fmla="*/ 39 h 40"/>
                <a:gd name="T14" fmla="*/ 330 w 427"/>
                <a:gd name="T15" fmla="*/ 39 h 40"/>
                <a:gd name="T16" fmla="*/ 426 w 427"/>
                <a:gd name="T17" fmla="*/ 23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7"/>
                <a:gd name="T28" fmla="*/ 0 h 40"/>
                <a:gd name="T29" fmla="*/ 427 w 427"/>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7" h="40">
                  <a:moveTo>
                    <a:pt x="426" y="23"/>
                  </a:moveTo>
                  <a:lnTo>
                    <a:pt x="313" y="0"/>
                  </a:lnTo>
                  <a:lnTo>
                    <a:pt x="149" y="5"/>
                  </a:lnTo>
                  <a:lnTo>
                    <a:pt x="0" y="35"/>
                  </a:lnTo>
                  <a:lnTo>
                    <a:pt x="21" y="35"/>
                  </a:lnTo>
                  <a:lnTo>
                    <a:pt x="149" y="35"/>
                  </a:lnTo>
                  <a:lnTo>
                    <a:pt x="149" y="39"/>
                  </a:lnTo>
                  <a:lnTo>
                    <a:pt x="330" y="39"/>
                  </a:lnTo>
                  <a:lnTo>
                    <a:pt x="426" y="23"/>
                  </a:lnTo>
                </a:path>
              </a:pathLst>
            </a:custGeom>
            <a:pattFill prst="lgConfetti">
              <a:fgClr>
                <a:schemeClr val="folHlink"/>
              </a:fgClr>
              <a:bgClr>
                <a:srgbClr val="767900"/>
              </a:bgClr>
            </a:pattFill>
            <a:ln w="12700" cap="rnd">
              <a:solidFill>
                <a:schemeClr val="tx1"/>
              </a:solidFill>
              <a:round/>
              <a:headEnd/>
              <a:tailEnd/>
            </a:ln>
          </p:spPr>
          <p:txBody>
            <a:bodyPr>
              <a:prstTxWarp prst="textNoShape">
                <a:avLst/>
              </a:prstTxWarp>
            </a:bodyPr>
            <a:lstStyle/>
            <a:p>
              <a:endParaRPr lang="en-US"/>
            </a:p>
          </p:txBody>
        </p:sp>
        <p:grpSp>
          <p:nvGrpSpPr>
            <p:cNvPr id="13" name="Group 71"/>
            <p:cNvGrpSpPr>
              <a:grpSpLocks/>
            </p:cNvGrpSpPr>
            <p:nvPr/>
          </p:nvGrpSpPr>
          <p:grpSpPr bwMode="auto">
            <a:xfrm>
              <a:off x="2168" y="3411"/>
              <a:ext cx="1428" cy="145"/>
              <a:chOff x="2168" y="3411"/>
              <a:chExt cx="1428" cy="145"/>
            </a:xfrm>
          </p:grpSpPr>
          <p:sp>
            <p:nvSpPr>
              <p:cNvPr id="33854" name="AutoShape 69" descr="Dark horizontal"/>
              <p:cNvSpPr>
                <a:spLocks noChangeArrowheads="1"/>
              </p:cNvSpPr>
              <p:nvPr/>
            </p:nvSpPr>
            <p:spPr bwMode="auto">
              <a:xfrm>
                <a:off x="2168" y="3411"/>
                <a:ext cx="1428" cy="79"/>
              </a:xfrm>
              <a:prstGeom prst="parallelogram">
                <a:avLst>
                  <a:gd name="adj" fmla="val 451815"/>
                </a:avLst>
              </a:prstGeom>
              <a:pattFill prst="dkHorz">
                <a:fgClr>
                  <a:srgbClr val="372000"/>
                </a:fgClr>
                <a:bgClr>
                  <a:schemeClr val="bg1"/>
                </a:bgClr>
              </a:pattFill>
              <a:ln w="12700">
                <a:solidFill>
                  <a:schemeClr val="tx1"/>
                </a:solidFill>
                <a:miter lim="800000"/>
                <a:headEnd/>
                <a:tailEnd/>
              </a:ln>
            </p:spPr>
            <p:txBody>
              <a:bodyPr wrap="none" anchor="ctr">
                <a:prstTxWarp prst="textNoShape">
                  <a:avLst/>
                </a:prstTxWarp>
              </a:bodyPr>
              <a:lstStyle/>
              <a:p>
                <a:endParaRPr lang="en-US"/>
              </a:p>
            </p:txBody>
          </p:sp>
          <p:sp>
            <p:nvSpPr>
              <p:cNvPr id="33855" name="Freeform 70" descr="Light vertical"/>
              <p:cNvSpPr>
                <a:spLocks/>
              </p:cNvSpPr>
              <p:nvPr/>
            </p:nvSpPr>
            <p:spPr bwMode="auto">
              <a:xfrm>
                <a:off x="3264" y="3411"/>
                <a:ext cx="326" cy="145"/>
              </a:xfrm>
              <a:custGeom>
                <a:avLst/>
                <a:gdLst>
                  <a:gd name="T0" fmla="*/ 325 w 326"/>
                  <a:gd name="T1" fmla="*/ 0 h 145"/>
                  <a:gd name="T2" fmla="*/ 325 w 326"/>
                  <a:gd name="T3" fmla="*/ 33 h 145"/>
                  <a:gd name="T4" fmla="*/ 0 w 326"/>
                  <a:gd name="T5" fmla="*/ 144 h 145"/>
                  <a:gd name="T6" fmla="*/ 0 w 326"/>
                  <a:gd name="T7" fmla="*/ 81 h 145"/>
                  <a:gd name="T8" fmla="*/ 325 w 326"/>
                  <a:gd name="T9" fmla="*/ 0 h 145"/>
                  <a:gd name="T10" fmla="*/ 0 60000 65536"/>
                  <a:gd name="T11" fmla="*/ 0 60000 65536"/>
                  <a:gd name="T12" fmla="*/ 0 60000 65536"/>
                  <a:gd name="T13" fmla="*/ 0 60000 65536"/>
                  <a:gd name="T14" fmla="*/ 0 60000 65536"/>
                  <a:gd name="T15" fmla="*/ 0 w 326"/>
                  <a:gd name="T16" fmla="*/ 0 h 145"/>
                  <a:gd name="T17" fmla="*/ 326 w 326"/>
                  <a:gd name="T18" fmla="*/ 145 h 145"/>
                </a:gdLst>
                <a:ahLst/>
                <a:cxnLst>
                  <a:cxn ang="T10">
                    <a:pos x="T0" y="T1"/>
                  </a:cxn>
                  <a:cxn ang="T11">
                    <a:pos x="T2" y="T3"/>
                  </a:cxn>
                  <a:cxn ang="T12">
                    <a:pos x="T4" y="T5"/>
                  </a:cxn>
                  <a:cxn ang="T13">
                    <a:pos x="T6" y="T7"/>
                  </a:cxn>
                  <a:cxn ang="T14">
                    <a:pos x="T8" y="T9"/>
                  </a:cxn>
                </a:cxnLst>
                <a:rect l="T15" t="T16" r="T17" b="T18"/>
                <a:pathLst>
                  <a:path w="326" h="145">
                    <a:moveTo>
                      <a:pt x="325" y="0"/>
                    </a:moveTo>
                    <a:lnTo>
                      <a:pt x="325" y="33"/>
                    </a:lnTo>
                    <a:lnTo>
                      <a:pt x="0" y="144"/>
                    </a:lnTo>
                    <a:lnTo>
                      <a:pt x="0" y="81"/>
                    </a:lnTo>
                    <a:lnTo>
                      <a:pt x="325" y="0"/>
                    </a:lnTo>
                  </a:path>
                </a:pathLst>
              </a:custGeom>
              <a:pattFill prst="ltVert">
                <a:fgClr>
                  <a:srgbClr val="372000"/>
                </a:fgClr>
                <a:bgClr>
                  <a:schemeClr val="bg1"/>
                </a:bgClr>
              </a:pattFill>
              <a:ln w="12700" cap="rnd">
                <a:solidFill>
                  <a:schemeClr val="tx1"/>
                </a:solidFill>
                <a:round/>
                <a:headEnd/>
                <a:tailEnd/>
              </a:ln>
            </p:spPr>
            <p:txBody>
              <a:bodyPr>
                <a:prstTxWarp prst="textNoShape">
                  <a:avLst/>
                </a:prstTxWarp>
              </a:bodyPr>
              <a:lstStyle/>
              <a:p>
                <a:endParaRPr lang="en-US"/>
              </a:p>
            </p:txBody>
          </p:sp>
        </p:grpSp>
        <p:sp>
          <p:nvSpPr>
            <p:cNvPr id="33849" name="Freeform 72" descr="Light horizontal"/>
            <p:cNvSpPr>
              <a:spLocks/>
            </p:cNvSpPr>
            <p:nvPr/>
          </p:nvSpPr>
          <p:spPr bwMode="auto">
            <a:xfrm>
              <a:off x="2592" y="2928"/>
              <a:ext cx="166" cy="448"/>
            </a:xfrm>
            <a:custGeom>
              <a:avLst/>
              <a:gdLst>
                <a:gd name="T0" fmla="*/ 0 w 166"/>
                <a:gd name="T1" fmla="*/ 444 h 448"/>
                <a:gd name="T2" fmla="*/ 165 w 166"/>
                <a:gd name="T3" fmla="*/ 0 h 448"/>
                <a:gd name="T4" fmla="*/ 138 w 166"/>
                <a:gd name="T5" fmla="*/ 447 h 448"/>
                <a:gd name="T6" fmla="*/ 0 w 166"/>
                <a:gd name="T7" fmla="*/ 444 h 448"/>
                <a:gd name="T8" fmla="*/ 0 60000 65536"/>
                <a:gd name="T9" fmla="*/ 0 60000 65536"/>
                <a:gd name="T10" fmla="*/ 0 60000 65536"/>
                <a:gd name="T11" fmla="*/ 0 60000 65536"/>
                <a:gd name="T12" fmla="*/ 0 w 166"/>
                <a:gd name="T13" fmla="*/ 0 h 448"/>
                <a:gd name="T14" fmla="*/ 166 w 166"/>
                <a:gd name="T15" fmla="*/ 448 h 448"/>
              </a:gdLst>
              <a:ahLst/>
              <a:cxnLst>
                <a:cxn ang="T8">
                  <a:pos x="T0" y="T1"/>
                </a:cxn>
                <a:cxn ang="T9">
                  <a:pos x="T2" y="T3"/>
                </a:cxn>
                <a:cxn ang="T10">
                  <a:pos x="T4" y="T5"/>
                </a:cxn>
                <a:cxn ang="T11">
                  <a:pos x="T6" y="T7"/>
                </a:cxn>
              </a:cxnLst>
              <a:rect l="T12" t="T13" r="T14" b="T15"/>
              <a:pathLst>
                <a:path w="166" h="448">
                  <a:moveTo>
                    <a:pt x="0" y="444"/>
                  </a:moveTo>
                  <a:lnTo>
                    <a:pt x="165" y="0"/>
                  </a:lnTo>
                  <a:lnTo>
                    <a:pt x="138" y="447"/>
                  </a:lnTo>
                  <a:lnTo>
                    <a:pt x="0" y="444"/>
                  </a:lnTo>
                </a:path>
              </a:pathLst>
            </a:custGeom>
            <a:pattFill prst="ltHorz">
              <a:fgClr>
                <a:srgbClr val="232323"/>
              </a:fgClr>
              <a:bgClr>
                <a:schemeClr val="bg1"/>
              </a:bgClr>
            </a:pattFill>
            <a:ln w="12700" cap="rnd">
              <a:solidFill>
                <a:schemeClr val="tx1"/>
              </a:solidFill>
              <a:round/>
              <a:headEnd/>
              <a:tailEnd/>
            </a:ln>
          </p:spPr>
          <p:txBody>
            <a:bodyPr>
              <a:prstTxWarp prst="textNoShape">
                <a:avLst/>
              </a:prstTxWarp>
            </a:bodyPr>
            <a:lstStyle/>
            <a:p>
              <a:endParaRPr lang="en-US"/>
            </a:p>
          </p:txBody>
        </p:sp>
        <p:sp>
          <p:nvSpPr>
            <p:cNvPr id="33850" name="Line 73"/>
            <p:cNvSpPr>
              <a:spLocks noChangeShapeType="1"/>
            </p:cNvSpPr>
            <p:nvPr/>
          </p:nvSpPr>
          <p:spPr bwMode="auto">
            <a:xfrm>
              <a:off x="2772" y="2935"/>
              <a:ext cx="56" cy="391"/>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33851" name="Line 74"/>
            <p:cNvSpPr>
              <a:spLocks noChangeShapeType="1"/>
            </p:cNvSpPr>
            <p:nvPr/>
          </p:nvSpPr>
          <p:spPr bwMode="auto">
            <a:xfrm flipH="1">
              <a:off x="2501" y="2935"/>
              <a:ext cx="256" cy="38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33852" name="AutoShape 75"/>
            <p:cNvSpPr>
              <a:spLocks noChangeArrowheads="1"/>
            </p:cNvSpPr>
            <p:nvPr/>
          </p:nvSpPr>
          <p:spPr bwMode="auto">
            <a:xfrm>
              <a:off x="2511" y="3400"/>
              <a:ext cx="274" cy="58"/>
            </a:xfrm>
            <a:prstGeom prst="cube">
              <a:avLst>
                <a:gd name="adj" fmla="val 24995"/>
              </a:avLst>
            </a:prstGeom>
            <a:solidFill>
              <a:srgbClr val="372000"/>
            </a:solidFill>
            <a:ln w="12700">
              <a:solidFill>
                <a:schemeClr val="tx1"/>
              </a:solidFill>
              <a:miter lim="800000"/>
              <a:headEnd/>
              <a:tailEnd/>
            </a:ln>
          </p:spPr>
          <p:txBody>
            <a:bodyPr wrap="none" anchor="ctr">
              <a:prstTxWarp prst="textNoShape">
                <a:avLst/>
              </a:prstTxWarp>
            </a:bodyPr>
            <a:lstStyle/>
            <a:p>
              <a:endParaRPr lang="en-US"/>
            </a:p>
          </p:txBody>
        </p:sp>
        <p:sp>
          <p:nvSpPr>
            <p:cNvPr id="33853" name="Rectangle 76" descr="Narrow horizontal"/>
            <p:cNvSpPr>
              <a:spLocks noChangeArrowheads="1"/>
            </p:cNvSpPr>
            <p:nvPr/>
          </p:nvSpPr>
          <p:spPr bwMode="auto">
            <a:xfrm>
              <a:off x="2555" y="3380"/>
              <a:ext cx="197" cy="24"/>
            </a:xfrm>
            <a:prstGeom prst="rect">
              <a:avLst/>
            </a:prstGeom>
            <a:pattFill prst="narHorz">
              <a:fgClr>
                <a:schemeClr val="tx2"/>
              </a:fgClr>
              <a:bgClr>
                <a:schemeClr val="bg1"/>
              </a:bgClr>
            </a:pattFill>
            <a:ln w="12700">
              <a:solidFill>
                <a:schemeClr val="tx1"/>
              </a:solidFill>
              <a:miter lim="800000"/>
              <a:headEnd/>
              <a:tailEnd/>
            </a:ln>
          </p:spPr>
          <p:txBody>
            <a:bodyPr wrap="none" anchor="ctr">
              <a:prstTxWarp prst="textNoShape">
                <a:avLst/>
              </a:prstTxWarp>
            </a:bodyPr>
            <a:lstStyle/>
            <a:p>
              <a:endParaRPr lang="en-US"/>
            </a:p>
          </p:txBody>
        </p:sp>
      </p:grpSp>
      <p:sp>
        <p:nvSpPr>
          <p:cNvPr id="33814" name="Freeform 78"/>
          <p:cNvSpPr>
            <a:spLocks/>
          </p:cNvSpPr>
          <p:nvPr/>
        </p:nvSpPr>
        <p:spPr bwMode="auto">
          <a:xfrm>
            <a:off x="3771900" y="3451225"/>
            <a:ext cx="1900238" cy="104775"/>
          </a:xfrm>
          <a:custGeom>
            <a:avLst/>
            <a:gdLst>
              <a:gd name="T0" fmla="*/ 0 w 1197"/>
              <a:gd name="T1" fmla="*/ 2147483647 h 66"/>
              <a:gd name="T2" fmla="*/ 0 w 1197"/>
              <a:gd name="T3" fmla="*/ 2147483647 h 66"/>
              <a:gd name="T4" fmla="*/ 0 w 1197"/>
              <a:gd name="T5" fmla="*/ 2147483647 h 66"/>
              <a:gd name="T6" fmla="*/ 2147483647 w 1197"/>
              <a:gd name="T7" fmla="*/ 2147483647 h 66"/>
              <a:gd name="T8" fmla="*/ 2147483647 w 1197"/>
              <a:gd name="T9" fmla="*/ 2147483647 h 66"/>
              <a:gd name="T10" fmla="*/ 2147483647 w 1197"/>
              <a:gd name="T11" fmla="*/ 2147483647 h 66"/>
              <a:gd name="T12" fmla="*/ 2147483647 w 1197"/>
              <a:gd name="T13" fmla="*/ 2147483647 h 66"/>
              <a:gd name="T14" fmla="*/ 2147483647 w 1197"/>
              <a:gd name="T15" fmla="*/ 2147483647 h 66"/>
              <a:gd name="T16" fmla="*/ 2147483647 w 1197"/>
              <a:gd name="T17" fmla="*/ 2147483647 h 66"/>
              <a:gd name="T18" fmla="*/ 2147483647 w 1197"/>
              <a:gd name="T19" fmla="*/ 2147483647 h 66"/>
              <a:gd name="T20" fmla="*/ 2147483647 w 1197"/>
              <a:gd name="T21" fmla="*/ 2147483647 h 66"/>
              <a:gd name="T22" fmla="*/ 2147483647 w 1197"/>
              <a:gd name="T23" fmla="*/ 2147483647 h 66"/>
              <a:gd name="T24" fmla="*/ 2147483647 w 1197"/>
              <a:gd name="T25" fmla="*/ 2147483647 h 66"/>
              <a:gd name="T26" fmla="*/ 2147483647 w 1197"/>
              <a:gd name="T27" fmla="*/ 2147483647 h 66"/>
              <a:gd name="T28" fmla="*/ 2147483647 w 1197"/>
              <a:gd name="T29" fmla="*/ 2147483647 h 66"/>
              <a:gd name="T30" fmla="*/ 2147483647 w 1197"/>
              <a:gd name="T31" fmla="*/ 2147483647 h 66"/>
              <a:gd name="T32" fmla="*/ 2147483647 w 1197"/>
              <a:gd name="T33" fmla="*/ 2147483647 h 66"/>
              <a:gd name="T34" fmla="*/ 2147483647 w 1197"/>
              <a:gd name="T35" fmla="*/ 2147483647 h 66"/>
              <a:gd name="T36" fmla="*/ 2147483647 w 1197"/>
              <a:gd name="T37" fmla="*/ 2147483647 h 66"/>
              <a:gd name="T38" fmla="*/ 2147483647 w 1197"/>
              <a:gd name="T39" fmla="*/ 2147483647 h 66"/>
              <a:gd name="T40" fmla="*/ 2147483647 w 1197"/>
              <a:gd name="T41" fmla="*/ 2147483647 h 66"/>
              <a:gd name="T42" fmla="*/ 2147483647 w 1197"/>
              <a:gd name="T43" fmla="*/ 2147483647 h 66"/>
              <a:gd name="T44" fmla="*/ 2147483647 w 1197"/>
              <a:gd name="T45" fmla="*/ 2147483647 h 66"/>
              <a:gd name="T46" fmla="*/ 2147483647 w 1197"/>
              <a:gd name="T47" fmla="*/ 2147483647 h 66"/>
              <a:gd name="T48" fmla="*/ 2147483647 w 1197"/>
              <a:gd name="T49" fmla="*/ 2147483647 h 66"/>
              <a:gd name="T50" fmla="*/ 2147483647 w 1197"/>
              <a:gd name="T51" fmla="*/ 2147483647 h 66"/>
              <a:gd name="T52" fmla="*/ 2147483647 w 1197"/>
              <a:gd name="T53" fmla="*/ 2147483647 h 66"/>
              <a:gd name="T54" fmla="*/ 2147483647 w 1197"/>
              <a:gd name="T55" fmla="*/ 2147483647 h 66"/>
              <a:gd name="T56" fmla="*/ 2147483647 w 1197"/>
              <a:gd name="T57" fmla="*/ 2147483647 h 66"/>
              <a:gd name="T58" fmla="*/ 2147483647 w 1197"/>
              <a:gd name="T59" fmla="*/ 2147483647 h 66"/>
              <a:gd name="T60" fmla="*/ 2147483647 w 1197"/>
              <a:gd name="T61" fmla="*/ 0 h 66"/>
              <a:gd name="T62" fmla="*/ 2147483647 w 1197"/>
              <a:gd name="T63" fmla="*/ 0 h 66"/>
              <a:gd name="T64" fmla="*/ 2147483647 w 1197"/>
              <a:gd name="T65" fmla="*/ 2147483647 h 66"/>
              <a:gd name="T66" fmla="*/ 2147483647 w 1197"/>
              <a:gd name="T67" fmla="*/ 2147483647 h 66"/>
              <a:gd name="T68" fmla="*/ 2147483647 w 1197"/>
              <a:gd name="T69" fmla="*/ 2147483647 h 66"/>
              <a:gd name="T70" fmla="*/ 2147483647 w 1197"/>
              <a:gd name="T71" fmla="*/ 2147483647 h 66"/>
              <a:gd name="T72" fmla="*/ 2147483647 w 1197"/>
              <a:gd name="T73" fmla="*/ 2147483647 h 66"/>
              <a:gd name="T74" fmla="*/ 2147483647 w 1197"/>
              <a:gd name="T75" fmla="*/ 2147483647 h 66"/>
              <a:gd name="T76" fmla="*/ 2147483647 w 1197"/>
              <a:gd name="T77" fmla="*/ 2147483647 h 66"/>
              <a:gd name="T78" fmla="*/ 2147483647 w 1197"/>
              <a:gd name="T79" fmla="*/ 2147483647 h 66"/>
              <a:gd name="T80" fmla="*/ 2147483647 w 1197"/>
              <a:gd name="T81" fmla="*/ 2147483647 h 66"/>
              <a:gd name="T82" fmla="*/ 2147483647 w 1197"/>
              <a:gd name="T83" fmla="*/ 2147483647 h 66"/>
              <a:gd name="T84" fmla="*/ 2147483647 w 1197"/>
              <a:gd name="T85" fmla="*/ 2147483647 h 66"/>
              <a:gd name="T86" fmla="*/ 0 w 1197"/>
              <a:gd name="T87" fmla="*/ 2147483647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97"/>
              <a:gd name="T133" fmla="*/ 0 h 66"/>
              <a:gd name="T134" fmla="*/ 1197 w 1197"/>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97" h="66">
                <a:moveTo>
                  <a:pt x="0" y="3"/>
                </a:moveTo>
                <a:lnTo>
                  <a:pt x="0" y="12"/>
                </a:lnTo>
                <a:lnTo>
                  <a:pt x="0" y="18"/>
                </a:lnTo>
                <a:lnTo>
                  <a:pt x="3" y="22"/>
                </a:lnTo>
                <a:lnTo>
                  <a:pt x="10" y="28"/>
                </a:lnTo>
                <a:lnTo>
                  <a:pt x="13" y="33"/>
                </a:lnTo>
                <a:lnTo>
                  <a:pt x="22" y="38"/>
                </a:lnTo>
                <a:lnTo>
                  <a:pt x="32" y="41"/>
                </a:lnTo>
                <a:lnTo>
                  <a:pt x="42" y="44"/>
                </a:lnTo>
                <a:lnTo>
                  <a:pt x="51" y="47"/>
                </a:lnTo>
                <a:lnTo>
                  <a:pt x="64" y="49"/>
                </a:lnTo>
                <a:lnTo>
                  <a:pt x="70" y="52"/>
                </a:lnTo>
                <a:lnTo>
                  <a:pt x="77" y="55"/>
                </a:lnTo>
                <a:lnTo>
                  <a:pt x="90" y="65"/>
                </a:lnTo>
                <a:lnTo>
                  <a:pt x="1158" y="65"/>
                </a:lnTo>
                <a:lnTo>
                  <a:pt x="1174" y="41"/>
                </a:lnTo>
                <a:lnTo>
                  <a:pt x="1196" y="1"/>
                </a:lnTo>
                <a:lnTo>
                  <a:pt x="1001" y="1"/>
                </a:lnTo>
                <a:lnTo>
                  <a:pt x="995" y="7"/>
                </a:lnTo>
                <a:lnTo>
                  <a:pt x="988" y="12"/>
                </a:lnTo>
                <a:lnTo>
                  <a:pt x="985" y="15"/>
                </a:lnTo>
                <a:lnTo>
                  <a:pt x="979" y="16"/>
                </a:lnTo>
                <a:lnTo>
                  <a:pt x="972" y="19"/>
                </a:lnTo>
                <a:lnTo>
                  <a:pt x="764" y="19"/>
                </a:lnTo>
                <a:lnTo>
                  <a:pt x="755" y="18"/>
                </a:lnTo>
                <a:lnTo>
                  <a:pt x="751" y="16"/>
                </a:lnTo>
                <a:lnTo>
                  <a:pt x="748" y="13"/>
                </a:lnTo>
                <a:lnTo>
                  <a:pt x="742" y="12"/>
                </a:lnTo>
                <a:lnTo>
                  <a:pt x="729" y="1"/>
                </a:lnTo>
                <a:lnTo>
                  <a:pt x="643" y="1"/>
                </a:lnTo>
                <a:lnTo>
                  <a:pt x="547" y="0"/>
                </a:lnTo>
                <a:lnTo>
                  <a:pt x="464" y="0"/>
                </a:lnTo>
                <a:lnTo>
                  <a:pt x="457" y="13"/>
                </a:lnTo>
                <a:lnTo>
                  <a:pt x="454" y="16"/>
                </a:lnTo>
                <a:lnTo>
                  <a:pt x="451" y="18"/>
                </a:lnTo>
                <a:lnTo>
                  <a:pt x="448" y="19"/>
                </a:lnTo>
                <a:lnTo>
                  <a:pt x="441" y="19"/>
                </a:lnTo>
                <a:lnTo>
                  <a:pt x="435" y="19"/>
                </a:lnTo>
                <a:lnTo>
                  <a:pt x="217" y="19"/>
                </a:lnTo>
                <a:lnTo>
                  <a:pt x="211" y="19"/>
                </a:lnTo>
                <a:lnTo>
                  <a:pt x="205" y="16"/>
                </a:lnTo>
                <a:lnTo>
                  <a:pt x="201" y="15"/>
                </a:lnTo>
                <a:lnTo>
                  <a:pt x="189" y="3"/>
                </a:lnTo>
                <a:lnTo>
                  <a:pt x="0" y="3"/>
                </a:lnTo>
              </a:path>
            </a:pathLst>
          </a:custGeom>
          <a:gradFill rotWithShape="0">
            <a:gsLst>
              <a:gs pos="0">
                <a:srgbClr val="FFFFFF"/>
              </a:gs>
              <a:gs pos="100000">
                <a:srgbClr val="676767"/>
              </a:gs>
            </a:gsLst>
            <a:lin ang="5400000" scaled="1"/>
          </a:gradFill>
          <a:ln w="12700" cap="rnd">
            <a:solidFill>
              <a:srgbClr val="000000"/>
            </a:solidFill>
            <a:round/>
            <a:headEnd/>
            <a:tailEnd/>
          </a:ln>
        </p:spPr>
        <p:txBody>
          <a:bodyPr>
            <a:prstTxWarp prst="textNoShape">
              <a:avLst/>
            </a:prstTxWarp>
          </a:bodyPr>
          <a:lstStyle/>
          <a:p>
            <a:endParaRPr lang="en-US"/>
          </a:p>
        </p:txBody>
      </p:sp>
      <p:grpSp>
        <p:nvGrpSpPr>
          <p:cNvPr id="14" name="Group 84"/>
          <p:cNvGrpSpPr>
            <a:grpSpLocks/>
          </p:cNvGrpSpPr>
          <p:nvPr/>
        </p:nvGrpSpPr>
        <p:grpSpPr bwMode="auto">
          <a:xfrm>
            <a:off x="4557713" y="3471863"/>
            <a:ext cx="327025" cy="7937"/>
            <a:chOff x="2871" y="2187"/>
            <a:chExt cx="206" cy="5"/>
          </a:xfrm>
        </p:grpSpPr>
        <p:sp>
          <p:nvSpPr>
            <p:cNvPr id="33839" name="Oval 79"/>
            <p:cNvSpPr>
              <a:spLocks noChangeArrowheads="1"/>
            </p:cNvSpPr>
            <p:nvPr/>
          </p:nvSpPr>
          <p:spPr bwMode="auto">
            <a:xfrm>
              <a:off x="2871" y="2187"/>
              <a:ext cx="14" cy="5"/>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40" name="Oval 80"/>
            <p:cNvSpPr>
              <a:spLocks noChangeArrowheads="1"/>
            </p:cNvSpPr>
            <p:nvPr/>
          </p:nvSpPr>
          <p:spPr bwMode="auto">
            <a:xfrm>
              <a:off x="2919" y="2187"/>
              <a:ext cx="14" cy="5"/>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41" name="Oval 81"/>
            <p:cNvSpPr>
              <a:spLocks noChangeArrowheads="1"/>
            </p:cNvSpPr>
            <p:nvPr/>
          </p:nvSpPr>
          <p:spPr bwMode="auto">
            <a:xfrm>
              <a:off x="2967" y="2187"/>
              <a:ext cx="17" cy="5"/>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42" name="Oval 82"/>
            <p:cNvSpPr>
              <a:spLocks noChangeArrowheads="1"/>
            </p:cNvSpPr>
            <p:nvPr/>
          </p:nvSpPr>
          <p:spPr bwMode="auto">
            <a:xfrm>
              <a:off x="3015" y="2187"/>
              <a:ext cx="14" cy="5"/>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sp>
          <p:nvSpPr>
            <p:cNvPr id="33843" name="Oval 83"/>
            <p:cNvSpPr>
              <a:spLocks noChangeArrowheads="1"/>
            </p:cNvSpPr>
            <p:nvPr/>
          </p:nvSpPr>
          <p:spPr bwMode="auto">
            <a:xfrm>
              <a:off x="3059" y="2187"/>
              <a:ext cx="18" cy="5"/>
            </a:xfrm>
            <a:prstGeom prst="ellipse">
              <a:avLst/>
            </a:prstGeom>
            <a:gradFill rotWithShape="0">
              <a:gsLst>
                <a:gs pos="0">
                  <a:srgbClr val="FFFFFF"/>
                </a:gs>
                <a:gs pos="100000">
                  <a:srgbClr val="676767"/>
                </a:gs>
              </a:gsLst>
              <a:lin ang="5400000" scaled="1"/>
            </a:gradFill>
            <a:ln w="12700">
              <a:solidFill>
                <a:srgbClr val="000000"/>
              </a:solidFill>
              <a:round/>
              <a:headEnd/>
              <a:tailEnd/>
            </a:ln>
          </p:spPr>
          <p:txBody>
            <a:bodyPr wrap="none" anchor="ctr">
              <a:prstTxWarp prst="textNoShape">
                <a:avLst/>
              </a:prstTxWarp>
            </a:bodyPr>
            <a:lstStyle/>
            <a:p>
              <a:endParaRPr lang="en-US"/>
            </a:p>
          </p:txBody>
        </p:sp>
      </p:grpSp>
      <p:sp>
        <p:nvSpPr>
          <p:cNvPr id="33816" name="AutoShape 85"/>
          <p:cNvSpPr>
            <a:spLocks noChangeArrowheads="1"/>
          </p:cNvSpPr>
          <p:nvPr/>
        </p:nvSpPr>
        <p:spPr bwMode="auto">
          <a:xfrm flipH="1">
            <a:off x="4611688" y="3330575"/>
            <a:ext cx="215900" cy="119063"/>
          </a:xfrm>
          <a:prstGeom prst="parallelogram">
            <a:avLst>
              <a:gd name="adj" fmla="val 45325"/>
            </a:avLst>
          </a:prstGeom>
          <a:gradFill rotWithShape="0">
            <a:gsLst>
              <a:gs pos="0">
                <a:srgbClr val="000000"/>
              </a:gs>
              <a:gs pos="50000">
                <a:srgbClr val="FC0128"/>
              </a:gs>
              <a:gs pos="100000">
                <a:srgbClr val="000000"/>
              </a:gs>
            </a:gsLst>
            <a:lin ang="0" scaled="1"/>
          </a:gradFill>
          <a:ln w="12700">
            <a:solidFill>
              <a:schemeClr val="tx1"/>
            </a:solidFill>
            <a:miter lim="800000"/>
            <a:headEnd/>
            <a:tailEnd/>
          </a:ln>
        </p:spPr>
        <p:txBody>
          <a:bodyPr wrap="none" anchor="ctr">
            <a:prstTxWarp prst="textNoShape">
              <a:avLst/>
            </a:prstTxWarp>
          </a:bodyPr>
          <a:lstStyle/>
          <a:p>
            <a:endParaRPr lang="en-US"/>
          </a:p>
        </p:txBody>
      </p:sp>
      <p:sp>
        <p:nvSpPr>
          <p:cNvPr id="33817" name="Freeform 86" descr="Large confetti"/>
          <p:cNvSpPr>
            <a:spLocks/>
          </p:cNvSpPr>
          <p:nvPr/>
        </p:nvSpPr>
        <p:spPr bwMode="auto">
          <a:xfrm>
            <a:off x="3905250" y="3416300"/>
            <a:ext cx="679450" cy="63500"/>
          </a:xfrm>
          <a:custGeom>
            <a:avLst/>
            <a:gdLst>
              <a:gd name="T0" fmla="*/ 2147483647 w 428"/>
              <a:gd name="T1" fmla="*/ 2147483647 h 40"/>
              <a:gd name="T2" fmla="*/ 2147483647 w 428"/>
              <a:gd name="T3" fmla="*/ 0 h 40"/>
              <a:gd name="T4" fmla="*/ 2147483647 w 428"/>
              <a:gd name="T5" fmla="*/ 2147483647 h 40"/>
              <a:gd name="T6" fmla="*/ 0 w 428"/>
              <a:gd name="T7" fmla="*/ 2147483647 h 40"/>
              <a:gd name="T8" fmla="*/ 2147483647 w 428"/>
              <a:gd name="T9" fmla="*/ 2147483647 h 40"/>
              <a:gd name="T10" fmla="*/ 2147483647 w 428"/>
              <a:gd name="T11" fmla="*/ 2147483647 h 40"/>
              <a:gd name="T12" fmla="*/ 2147483647 w 428"/>
              <a:gd name="T13" fmla="*/ 2147483647 h 40"/>
              <a:gd name="T14" fmla="*/ 2147483647 w 428"/>
              <a:gd name="T15" fmla="*/ 2147483647 h 40"/>
              <a:gd name="T16" fmla="*/ 2147483647 w 428"/>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8"/>
              <a:gd name="T28" fmla="*/ 0 h 40"/>
              <a:gd name="T29" fmla="*/ 428 w 428"/>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8" h="40">
                <a:moveTo>
                  <a:pt x="427" y="23"/>
                </a:moveTo>
                <a:lnTo>
                  <a:pt x="314" y="0"/>
                </a:lnTo>
                <a:lnTo>
                  <a:pt x="149" y="5"/>
                </a:lnTo>
                <a:lnTo>
                  <a:pt x="0" y="35"/>
                </a:lnTo>
                <a:lnTo>
                  <a:pt x="21" y="35"/>
                </a:lnTo>
                <a:lnTo>
                  <a:pt x="149" y="35"/>
                </a:lnTo>
                <a:lnTo>
                  <a:pt x="149" y="39"/>
                </a:lnTo>
                <a:lnTo>
                  <a:pt x="331" y="39"/>
                </a:lnTo>
                <a:lnTo>
                  <a:pt x="427" y="23"/>
                </a:lnTo>
              </a:path>
            </a:pathLst>
          </a:custGeom>
          <a:pattFill prst="lgConfetti">
            <a:fgClr>
              <a:schemeClr val="folHlink"/>
            </a:fgClr>
            <a:bgClr>
              <a:srgbClr val="767900"/>
            </a:bgClr>
          </a:pattFill>
          <a:ln w="12700" cap="rnd">
            <a:solidFill>
              <a:schemeClr val="tx1"/>
            </a:solidFill>
            <a:round/>
            <a:headEnd/>
            <a:tailEnd/>
          </a:ln>
        </p:spPr>
        <p:txBody>
          <a:bodyPr>
            <a:prstTxWarp prst="textNoShape">
              <a:avLst/>
            </a:prstTxWarp>
          </a:bodyPr>
          <a:lstStyle/>
          <a:p>
            <a:endParaRPr lang="en-US"/>
          </a:p>
        </p:txBody>
      </p:sp>
      <p:grpSp>
        <p:nvGrpSpPr>
          <p:cNvPr id="15" name="Group 89"/>
          <p:cNvGrpSpPr>
            <a:grpSpLocks/>
          </p:cNvGrpSpPr>
          <p:nvPr/>
        </p:nvGrpSpPr>
        <p:grpSpPr bwMode="auto">
          <a:xfrm>
            <a:off x="3417888" y="3609975"/>
            <a:ext cx="2266950" cy="231775"/>
            <a:chOff x="2153" y="2274"/>
            <a:chExt cx="1428" cy="146"/>
          </a:xfrm>
        </p:grpSpPr>
        <p:sp>
          <p:nvSpPr>
            <p:cNvPr id="33837" name="AutoShape 87" descr="Dark horizontal"/>
            <p:cNvSpPr>
              <a:spLocks noChangeArrowheads="1"/>
            </p:cNvSpPr>
            <p:nvPr/>
          </p:nvSpPr>
          <p:spPr bwMode="auto">
            <a:xfrm>
              <a:off x="2153" y="2274"/>
              <a:ext cx="1428" cy="80"/>
            </a:xfrm>
            <a:prstGeom prst="parallelogram">
              <a:avLst>
                <a:gd name="adj" fmla="val 446167"/>
              </a:avLst>
            </a:prstGeom>
            <a:pattFill prst="dkHorz">
              <a:fgClr>
                <a:srgbClr val="372000"/>
              </a:fgClr>
              <a:bgClr>
                <a:schemeClr val="bg1"/>
              </a:bgClr>
            </a:pattFill>
            <a:ln w="12700">
              <a:solidFill>
                <a:schemeClr val="tx1"/>
              </a:solidFill>
              <a:miter lim="800000"/>
              <a:headEnd/>
              <a:tailEnd/>
            </a:ln>
          </p:spPr>
          <p:txBody>
            <a:bodyPr wrap="none" anchor="ctr">
              <a:prstTxWarp prst="textNoShape">
                <a:avLst/>
              </a:prstTxWarp>
            </a:bodyPr>
            <a:lstStyle/>
            <a:p>
              <a:endParaRPr lang="en-US"/>
            </a:p>
          </p:txBody>
        </p:sp>
        <p:sp>
          <p:nvSpPr>
            <p:cNvPr id="33838" name="Freeform 88" descr="Light vertical"/>
            <p:cNvSpPr>
              <a:spLocks/>
            </p:cNvSpPr>
            <p:nvPr/>
          </p:nvSpPr>
          <p:spPr bwMode="auto">
            <a:xfrm>
              <a:off x="3249" y="2275"/>
              <a:ext cx="327" cy="145"/>
            </a:xfrm>
            <a:custGeom>
              <a:avLst/>
              <a:gdLst>
                <a:gd name="T0" fmla="*/ 326 w 327"/>
                <a:gd name="T1" fmla="*/ 0 h 145"/>
                <a:gd name="T2" fmla="*/ 326 w 327"/>
                <a:gd name="T3" fmla="*/ 33 h 145"/>
                <a:gd name="T4" fmla="*/ 0 w 327"/>
                <a:gd name="T5" fmla="*/ 144 h 145"/>
                <a:gd name="T6" fmla="*/ 0 w 327"/>
                <a:gd name="T7" fmla="*/ 81 h 145"/>
                <a:gd name="T8" fmla="*/ 326 w 327"/>
                <a:gd name="T9" fmla="*/ 0 h 145"/>
                <a:gd name="T10" fmla="*/ 0 60000 65536"/>
                <a:gd name="T11" fmla="*/ 0 60000 65536"/>
                <a:gd name="T12" fmla="*/ 0 60000 65536"/>
                <a:gd name="T13" fmla="*/ 0 60000 65536"/>
                <a:gd name="T14" fmla="*/ 0 60000 65536"/>
                <a:gd name="T15" fmla="*/ 0 w 327"/>
                <a:gd name="T16" fmla="*/ 0 h 145"/>
                <a:gd name="T17" fmla="*/ 327 w 327"/>
                <a:gd name="T18" fmla="*/ 145 h 145"/>
              </a:gdLst>
              <a:ahLst/>
              <a:cxnLst>
                <a:cxn ang="T10">
                  <a:pos x="T0" y="T1"/>
                </a:cxn>
                <a:cxn ang="T11">
                  <a:pos x="T2" y="T3"/>
                </a:cxn>
                <a:cxn ang="T12">
                  <a:pos x="T4" y="T5"/>
                </a:cxn>
                <a:cxn ang="T13">
                  <a:pos x="T6" y="T7"/>
                </a:cxn>
                <a:cxn ang="T14">
                  <a:pos x="T8" y="T9"/>
                </a:cxn>
              </a:cxnLst>
              <a:rect l="T15" t="T16" r="T17" b="T18"/>
              <a:pathLst>
                <a:path w="327" h="145">
                  <a:moveTo>
                    <a:pt x="326" y="0"/>
                  </a:moveTo>
                  <a:lnTo>
                    <a:pt x="326" y="33"/>
                  </a:lnTo>
                  <a:lnTo>
                    <a:pt x="0" y="144"/>
                  </a:lnTo>
                  <a:lnTo>
                    <a:pt x="0" y="81"/>
                  </a:lnTo>
                  <a:lnTo>
                    <a:pt x="326" y="0"/>
                  </a:lnTo>
                </a:path>
              </a:pathLst>
            </a:custGeom>
            <a:pattFill prst="ltVert">
              <a:fgClr>
                <a:srgbClr val="372000"/>
              </a:fgClr>
              <a:bgClr>
                <a:schemeClr val="bg1"/>
              </a:bgClr>
            </a:pattFill>
            <a:ln w="12700" cap="rnd">
              <a:solidFill>
                <a:schemeClr val="tx1"/>
              </a:solidFill>
              <a:round/>
              <a:headEnd/>
              <a:tailEnd/>
            </a:ln>
          </p:spPr>
          <p:txBody>
            <a:bodyPr>
              <a:prstTxWarp prst="textNoShape">
                <a:avLst/>
              </a:prstTxWarp>
            </a:bodyPr>
            <a:lstStyle/>
            <a:p>
              <a:endParaRPr lang="en-US"/>
            </a:p>
          </p:txBody>
        </p:sp>
      </p:grpSp>
      <p:sp>
        <p:nvSpPr>
          <p:cNvPr id="33819" name="AutoShape 90"/>
          <p:cNvSpPr>
            <a:spLocks noChangeArrowheads="1"/>
          </p:cNvSpPr>
          <p:nvPr/>
        </p:nvSpPr>
        <p:spPr bwMode="auto">
          <a:xfrm>
            <a:off x="3962400" y="3594100"/>
            <a:ext cx="436563" cy="92075"/>
          </a:xfrm>
          <a:prstGeom prst="cube">
            <a:avLst>
              <a:gd name="adj" fmla="val 24995"/>
            </a:avLst>
          </a:prstGeom>
          <a:solidFill>
            <a:srgbClr val="372000"/>
          </a:solidFill>
          <a:ln w="12700">
            <a:solidFill>
              <a:schemeClr val="tx1"/>
            </a:solidFill>
            <a:miter lim="800000"/>
            <a:headEnd/>
            <a:tailEnd/>
          </a:ln>
        </p:spPr>
        <p:txBody>
          <a:bodyPr wrap="none" anchor="ctr">
            <a:prstTxWarp prst="textNoShape">
              <a:avLst/>
            </a:prstTxWarp>
          </a:bodyPr>
          <a:lstStyle/>
          <a:p>
            <a:endParaRPr lang="en-US"/>
          </a:p>
        </p:txBody>
      </p:sp>
      <p:sp>
        <p:nvSpPr>
          <p:cNvPr id="33820" name="Rectangle 91" descr="Narrow horizontal"/>
          <p:cNvSpPr>
            <a:spLocks noChangeArrowheads="1"/>
          </p:cNvSpPr>
          <p:nvPr/>
        </p:nvSpPr>
        <p:spPr bwMode="auto">
          <a:xfrm>
            <a:off x="4032250" y="3562350"/>
            <a:ext cx="312738" cy="38100"/>
          </a:xfrm>
          <a:prstGeom prst="rect">
            <a:avLst/>
          </a:prstGeom>
          <a:pattFill prst="narHorz">
            <a:fgClr>
              <a:schemeClr val="tx2"/>
            </a:fgClr>
            <a:bgClr>
              <a:schemeClr val="bg1"/>
            </a:bgClr>
          </a:pattFill>
          <a:ln w="12700">
            <a:solidFill>
              <a:schemeClr val="tx1"/>
            </a:solidFill>
            <a:miter lim="800000"/>
            <a:headEnd/>
            <a:tailEnd/>
          </a:ln>
        </p:spPr>
        <p:txBody>
          <a:bodyPr wrap="none" anchor="ctr">
            <a:prstTxWarp prst="textNoShape">
              <a:avLst/>
            </a:prstTxWarp>
          </a:bodyPr>
          <a:lstStyle/>
          <a:p>
            <a:endParaRPr lang="en-US"/>
          </a:p>
        </p:txBody>
      </p:sp>
      <p:grpSp>
        <p:nvGrpSpPr>
          <p:cNvPr id="16" name="Group 94"/>
          <p:cNvGrpSpPr>
            <a:grpSpLocks/>
          </p:cNvGrpSpPr>
          <p:nvPr/>
        </p:nvGrpSpPr>
        <p:grpSpPr bwMode="auto">
          <a:xfrm>
            <a:off x="493713" y="3644900"/>
            <a:ext cx="2266950" cy="231775"/>
            <a:chOff x="311" y="2296"/>
            <a:chExt cx="1428" cy="146"/>
          </a:xfrm>
        </p:grpSpPr>
        <p:sp>
          <p:nvSpPr>
            <p:cNvPr id="33835" name="AutoShape 92" descr="Dark horizontal"/>
            <p:cNvSpPr>
              <a:spLocks noChangeArrowheads="1"/>
            </p:cNvSpPr>
            <p:nvPr/>
          </p:nvSpPr>
          <p:spPr bwMode="auto">
            <a:xfrm>
              <a:off x="311" y="2296"/>
              <a:ext cx="1428" cy="80"/>
            </a:xfrm>
            <a:prstGeom prst="parallelogram">
              <a:avLst>
                <a:gd name="adj" fmla="val 446167"/>
              </a:avLst>
            </a:prstGeom>
            <a:pattFill prst="dkHorz">
              <a:fgClr>
                <a:srgbClr val="372000"/>
              </a:fgClr>
              <a:bgClr>
                <a:schemeClr val="bg1"/>
              </a:bgClr>
            </a:pattFill>
            <a:ln w="12700">
              <a:solidFill>
                <a:schemeClr val="tx1"/>
              </a:solidFill>
              <a:miter lim="800000"/>
              <a:headEnd/>
              <a:tailEnd/>
            </a:ln>
          </p:spPr>
          <p:txBody>
            <a:bodyPr wrap="none" anchor="ctr">
              <a:prstTxWarp prst="textNoShape">
                <a:avLst/>
              </a:prstTxWarp>
            </a:bodyPr>
            <a:lstStyle/>
            <a:p>
              <a:endParaRPr lang="en-US"/>
            </a:p>
          </p:txBody>
        </p:sp>
        <p:sp>
          <p:nvSpPr>
            <p:cNvPr id="33836" name="Freeform 93" descr="Light vertical"/>
            <p:cNvSpPr>
              <a:spLocks/>
            </p:cNvSpPr>
            <p:nvPr/>
          </p:nvSpPr>
          <p:spPr bwMode="auto">
            <a:xfrm>
              <a:off x="1407" y="2297"/>
              <a:ext cx="326" cy="145"/>
            </a:xfrm>
            <a:custGeom>
              <a:avLst/>
              <a:gdLst>
                <a:gd name="T0" fmla="*/ 325 w 326"/>
                <a:gd name="T1" fmla="*/ 0 h 145"/>
                <a:gd name="T2" fmla="*/ 325 w 326"/>
                <a:gd name="T3" fmla="*/ 33 h 145"/>
                <a:gd name="T4" fmla="*/ 0 w 326"/>
                <a:gd name="T5" fmla="*/ 144 h 145"/>
                <a:gd name="T6" fmla="*/ 0 w 326"/>
                <a:gd name="T7" fmla="*/ 81 h 145"/>
                <a:gd name="T8" fmla="*/ 325 w 326"/>
                <a:gd name="T9" fmla="*/ 0 h 145"/>
                <a:gd name="T10" fmla="*/ 0 60000 65536"/>
                <a:gd name="T11" fmla="*/ 0 60000 65536"/>
                <a:gd name="T12" fmla="*/ 0 60000 65536"/>
                <a:gd name="T13" fmla="*/ 0 60000 65536"/>
                <a:gd name="T14" fmla="*/ 0 60000 65536"/>
                <a:gd name="T15" fmla="*/ 0 w 326"/>
                <a:gd name="T16" fmla="*/ 0 h 145"/>
                <a:gd name="T17" fmla="*/ 326 w 326"/>
                <a:gd name="T18" fmla="*/ 145 h 145"/>
              </a:gdLst>
              <a:ahLst/>
              <a:cxnLst>
                <a:cxn ang="T10">
                  <a:pos x="T0" y="T1"/>
                </a:cxn>
                <a:cxn ang="T11">
                  <a:pos x="T2" y="T3"/>
                </a:cxn>
                <a:cxn ang="T12">
                  <a:pos x="T4" y="T5"/>
                </a:cxn>
                <a:cxn ang="T13">
                  <a:pos x="T6" y="T7"/>
                </a:cxn>
                <a:cxn ang="T14">
                  <a:pos x="T8" y="T9"/>
                </a:cxn>
              </a:cxnLst>
              <a:rect l="T15" t="T16" r="T17" b="T18"/>
              <a:pathLst>
                <a:path w="326" h="145">
                  <a:moveTo>
                    <a:pt x="325" y="0"/>
                  </a:moveTo>
                  <a:lnTo>
                    <a:pt x="325" y="33"/>
                  </a:lnTo>
                  <a:lnTo>
                    <a:pt x="0" y="144"/>
                  </a:lnTo>
                  <a:lnTo>
                    <a:pt x="0" y="81"/>
                  </a:lnTo>
                  <a:lnTo>
                    <a:pt x="325" y="0"/>
                  </a:lnTo>
                </a:path>
              </a:pathLst>
            </a:custGeom>
            <a:pattFill prst="ltVert">
              <a:fgClr>
                <a:srgbClr val="372000"/>
              </a:fgClr>
              <a:bgClr>
                <a:schemeClr val="bg1"/>
              </a:bgClr>
            </a:pattFill>
            <a:ln w="12700" cap="rnd">
              <a:solidFill>
                <a:schemeClr val="tx1"/>
              </a:solidFill>
              <a:round/>
              <a:headEnd/>
              <a:tailEnd/>
            </a:ln>
          </p:spPr>
          <p:txBody>
            <a:bodyPr>
              <a:prstTxWarp prst="textNoShape">
                <a:avLst/>
              </a:prstTxWarp>
            </a:bodyPr>
            <a:lstStyle/>
            <a:p>
              <a:endParaRPr lang="en-US"/>
            </a:p>
          </p:txBody>
        </p:sp>
      </p:grpSp>
      <p:sp>
        <p:nvSpPr>
          <p:cNvPr id="33822" name="AutoShape 95" descr="Large confetti"/>
          <p:cNvSpPr>
            <a:spLocks noChangeArrowheads="1"/>
          </p:cNvSpPr>
          <p:nvPr/>
        </p:nvSpPr>
        <p:spPr bwMode="auto">
          <a:xfrm>
            <a:off x="4687888" y="3633788"/>
            <a:ext cx="165100" cy="73025"/>
          </a:xfrm>
          <a:prstGeom prst="cube">
            <a:avLst>
              <a:gd name="adj" fmla="val 24995"/>
            </a:avLst>
          </a:prstGeom>
          <a:pattFill prst="lgConfetti">
            <a:fgClr>
              <a:srgbClr val="767900"/>
            </a:fgClr>
            <a:bgClr>
              <a:schemeClr val="bg1"/>
            </a:bgClr>
          </a:pattFill>
          <a:ln w="12700">
            <a:solidFill>
              <a:schemeClr val="tx1"/>
            </a:solidFill>
            <a:miter lim="800000"/>
            <a:headEnd/>
            <a:tailEnd/>
          </a:ln>
        </p:spPr>
        <p:txBody>
          <a:bodyPr wrap="none" anchor="ctr">
            <a:prstTxWarp prst="textNoShape">
              <a:avLst/>
            </a:prstTxWarp>
          </a:bodyPr>
          <a:lstStyle/>
          <a:p>
            <a:endParaRPr lang="en-US"/>
          </a:p>
        </p:txBody>
      </p:sp>
      <p:sp>
        <p:nvSpPr>
          <p:cNvPr id="33823" name="AutoShape 96" descr="Large confetti"/>
          <p:cNvSpPr>
            <a:spLocks noChangeArrowheads="1"/>
          </p:cNvSpPr>
          <p:nvPr/>
        </p:nvSpPr>
        <p:spPr bwMode="auto">
          <a:xfrm>
            <a:off x="4878388" y="3630613"/>
            <a:ext cx="165100" cy="73025"/>
          </a:xfrm>
          <a:prstGeom prst="cube">
            <a:avLst>
              <a:gd name="adj" fmla="val 24995"/>
            </a:avLst>
          </a:prstGeom>
          <a:pattFill prst="lgConfetti">
            <a:fgClr>
              <a:srgbClr val="767900"/>
            </a:fgClr>
            <a:bgClr>
              <a:schemeClr val="bg1"/>
            </a:bgClr>
          </a:pattFill>
          <a:ln w="12700">
            <a:solidFill>
              <a:schemeClr val="tx1"/>
            </a:solidFill>
            <a:miter lim="800000"/>
            <a:headEnd/>
            <a:tailEnd/>
          </a:ln>
        </p:spPr>
        <p:txBody>
          <a:bodyPr wrap="none" anchor="ctr">
            <a:prstTxWarp prst="textNoShape">
              <a:avLst/>
            </a:prstTxWarp>
          </a:bodyPr>
          <a:lstStyle/>
          <a:p>
            <a:endParaRPr lang="en-US"/>
          </a:p>
        </p:txBody>
      </p:sp>
      <p:sp>
        <p:nvSpPr>
          <p:cNvPr id="33824" name="AutoShape 97" descr="Large confetti"/>
          <p:cNvSpPr>
            <a:spLocks noChangeArrowheads="1"/>
          </p:cNvSpPr>
          <p:nvPr/>
        </p:nvSpPr>
        <p:spPr bwMode="auto">
          <a:xfrm>
            <a:off x="4794250" y="3571875"/>
            <a:ext cx="165100" cy="73025"/>
          </a:xfrm>
          <a:prstGeom prst="cube">
            <a:avLst>
              <a:gd name="adj" fmla="val 24995"/>
            </a:avLst>
          </a:prstGeom>
          <a:pattFill prst="lgConfetti">
            <a:fgClr>
              <a:srgbClr val="767900"/>
            </a:fgClr>
            <a:bgClr>
              <a:schemeClr val="bg1"/>
            </a:bgClr>
          </a:pattFill>
          <a:ln w="12700">
            <a:solidFill>
              <a:schemeClr val="tx1"/>
            </a:solidFill>
            <a:miter lim="800000"/>
            <a:headEnd/>
            <a:tailEnd/>
          </a:ln>
        </p:spPr>
        <p:txBody>
          <a:bodyPr wrap="none" anchor="ctr">
            <a:prstTxWarp prst="textNoShape">
              <a:avLst/>
            </a:prstTxWarp>
          </a:bodyPr>
          <a:lstStyle/>
          <a:p>
            <a:endParaRPr lang="en-US"/>
          </a:p>
        </p:txBody>
      </p:sp>
      <p:sp>
        <p:nvSpPr>
          <p:cNvPr id="33825" name="AutoShape 98" descr="Large confetti"/>
          <p:cNvSpPr>
            <a:spLocks noChangeArrowheads="1"/>
          </p:cNvSpPr>
          <p:nvPr/>
        </p:nvSpPr>
        <p:spPr bwMode="auto">
          <a:xfrm>
            <a:off x="4281488" y="3241675"/>
            <a:ext cx="165100" cy="73025"/>
          </a:xfrm>
          <a:prstGeom prst="cube">
            <a:avLst>
              <a:gd name="adj" fmla="val 24995"/>
            </a:avLst>
          </a:prstGeom>
          <a:pattFill prst="lgConfetti">
            <a:fgClr>
              <a:srgbClr val="767900"/>
            </a:fgClr>
            <a:bgClr>
              <a:schemeClr val="bg1"/>
            </a:bgClr>
          </a:pattFill>
          <a:ln w="12700">
            <a:solidFill>
              <a:schemeClr val="tx1"/>
            </a:solidFill>
            <a:miter lim="800000"/>
            <a:headEnd/>
            <a:tailEnd/>
          </a:ln>
        </p:spPr>
        <p:txBody>
          <a:bodyPr wrap="none" anchor="ctr">
            <a:prstTxWarp prst="textNoShape">
              <a:avLst/>
            </a:prstTxWarp>
          </a:bodyPr>
          <a:lstStyle/>
          <a:p>
            <a:endParaRPr lang="en-US"/>
          </a:p>
        </p:txBody>
      </p:sp>
      <p:sp>
        <p:nvSpPr>
          <p:cNvPr id="33826" name="Freeform 99" descr="Light horizontal"/>
          <p:cNvSpPr>
            <a:spLocks/>
          </p:cNvSpPr>
          <p:nvPr/>
        </p:nvSpPr>
        <p:spPr bwMode="auto">
          <a:xfrm>
            <a:off x="4100513" y="2851150"/>
            <a:ext cx="263525" cy="711200"/>
          </a:xfrm>
          <a:custGeom>
            <a:avLst/>
            <a:gdLst>
              <a:gd name="T0" fmla="*/ 0 w 166"/>
              <a:gd name="T1" fmla="*/ 2147483647 h 448"/>
              <a:gd name="T2" fmla="*/ 2147483647 w 166"/>
              <a:gd name="T3" fmla="*/ 0 h 448"/>
              <a:gd name="T4" fmla="*/ 2147483647 w 166"/>
              <a:gd name="T5" fmla="*/ 2147483647 h 448"/>
              <a:gd name="T6" fmla="*/ 0 w 166"/>
              <a:gd name="T7" fmla="*/ 2147483647 h 448"/>
              <a:gd name="T8" fmla="*/ 0 60000 65536"/>
              <a:gd name="T9" fmla="*/ 0 60000 65536"/>
              <a:gd name="T10" fmla="*/ 0 60000 65536"/>
              <a:gd name="T11" fmla="*/ 0 60000 65536"/>
              <a:gd name="T12" fmla="*/ 0 w 166"/>
              <a:gd name="T13" fmla="*/ 0 h 448"/>
              <a:gd name="T14" fmla="*/ 166 w 166"/>
              <a:gd name="T15" fmla="*/ 448 h 448"/>
            </a:gdLst>
            <a:ahLst/>
            <a:cxnLst>
              <a:cxn ang="T8">
                <a:pos x="T0" y="T1"/>
              </a:cxn>
              <a:cxn ang="T9">
                <a:pos x="T2" y="T3"/>
              </a:cxn>
              <a:cxn ang="T10">
                <a:pos x="T4" y="T5"/>
              </a:cxn>
              <a:cxn ang="T11">
                <a:pos x="T6" y="T7"/>
              </a:cxn>
            </a:cxnLst>
            <a:rect l="T12" t="T13" r="T14" b="T15"/>
            <a:pathLst>
              <a:path w="166" h="448">
                <a:moveTo>
                  <a:pt x="0" y="444"/>
                </a:moveTo>
                <a:lnTo>
                  <a:pt x="165" y="0"/>
                </a:lnTo>
                <a:lnTo>
                  <a:pt x="138" y="447"/>
                </a:lnTo>
                <a:lnTo>
                  <a:pt x="0" y="444"/>
                </a:lnTo>
              </a:path>
            </a:pathLst>
          </a:custGeom>
          <a:pattFill prst="ltHorz">
            <a:fgClr>
              <a:srgbClr val="232323"/>
            </a:fgClr>
            <a:bgClr>
              <a:schemeClr val="bg1"/>
            </a:bgClr>
          </a:pattFill>
          <a:ln w="12700" cap="rnd">
            <a:solidFill>
              <a:schemeClr val="tx1"/>
            </a:solidFill>
            <a:round/>
            <a:headEnd/>
            <a:tailEnd/>
          </a:ln>
        </p:spPr>
        <p:txBody>
          <a:bodyPr>
            <a:prstTxWarp prst="textNoShape">
              <a:avLst/>
            </a:prstTxWarp>
          </a:bodyPr>
          <a:lstStyle/>
          <a:p>
            <a:endParaRPr lang="en-US"/>
          </a:p>
        </p:txBody>
      </p:sp>
      <p:sp>
        <p:nvSpPr>
          <p:cNvPr id="33827" name="Line 100"/>
          <p:cNvSpPr>
            <a:spLocks noChangeShapeType="1"/>
          </p:cNvSpPr>
          <p:nvPr/>
        </p:nvSpPr>
        <p:spPr bwMode="auto">
          <a:xfrm>
            <a:off x="4376738" y="2855913"/>
            <a:ext cx="11112" cy="45243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33828" name="AutoShape 101" descr="Large confetti"/>
          <p:cNvSpPr>
            <a:spLocks noChangeArrowheads="1"/>
          </p:cNvSpPr>
          <p:nvPr/>
        </p:nvSpPr>
        <p:spPr bwMode="auto">
          <a:xfrm>
            <a:off x="4497388" y="3587750"/>
            <a:ext cx="165100" cy="73025"/>
          </a:xfrm>
          <a:prstGeom prst="cube">
            <a:avLst>
              <a:gd name="adj" fmla="val 24995"/>
            </a:avLst>
          </a:prstGeom>
          <a:pattFill prst="lgConfetti">
            <a:fgClr>
              <a:srgbClr val="767900"/>
            </a:fgClr>
            <a:bgClr>
              <a:schemeClr val="bg1"/>
            </a:bgClr>
          </a:pattFill>
          <a:ln w="12700">
            <a:solidFill>
              <a:schemeClr val="tx1"/>
            </a:solidFill>
            <a:miter lim="800000"/>
            <a:headEnd/>
            <a:tailEnd/>
          </a:ln>
        </p:spPr>
        <p:txBody>
          <a:bodyPr wrap="none" anchor="ctr">
            <a:prstTxWarp prst="textNoShape">
              <a:avLst/>
            </a:prstTxWarp>
          </a:bodyPr>
          <a:lstStyle/>
          <a:p>
            <a:endParaRPr lang="en-US"/>
          </a:p>
        </p:txBody>
      </p:sp>
      <p:sp>
        <p:nvSpPr>
          <p:cNvPr id="33829" name="Rectangle 102"/>
          <p:cNvSpPr>
            <a:spLocks noChangeArrowheads="1"/>
          </p:cNvSpPr>
          <p:nvPr/>
        </p:nvSpPr>
        <p:spPr bwMode="auto">
          <a:xfrm>
            <a:off x="461963" y="4414838"/>
            <a:ext cx="2771775" cy="34607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a:solidFill>
                  <a:schemeClr val="tx1"/>
                </a:solidFill>
              </a:rPr>
              <a:t>(a) Marine Transfer Station</a:t>
            </a:r>
          </a:p>
        </p:txBody>
      </p:sp>
      <p:sp>
        <p:nvSpPr>
          <p:cNvPr id="33830" name="Line 103"/>
          <p:cNvSpPr>
            <a:spLocks noChangeShapeType="1"/>
          </p:cNvSpPr>
          <p:nvPr/>
        </p:nvSpPr>
        <p:spPr bwMode="auto">
          <a:xfrm>
            <a:off x="2690813" y="3897313"/>
            <a:ext cx="698500" cy="0"/>
          </a:xfrm>
          <a:prstGeom prst="line">
            <a:avLst/>
          </a:prstGeom>
          <a:noFill/>
          <a:ln w="25400">
            <a:solidFill>
              <a:schemeClr val="hlink"/>
            </a:solidFill>
            <a:round/>
            <a:headEnd/>
            <a:tailEnd type="triangle" w="med" len="med"/>
          </a:ln>
        </p:spPr>
        <p:txBody>
          <a:bodyPr wrap="none" anchor="ctr">
            <a:prstTxWarp prst="textNoShape">
              <a:avLst/>
            </a:prstTxWarp>
          </a:bodyPr>
          <a:lstStyle/>
          <a:p>
            <a:endParaRPr lang="en-US"/>
          </a:p>
        </p:txBody>
      </p:sp>
      <p:sp>
        <p:nvSpPr>
          <p:cNvPr id="33831" name="Line 104"/>
          <p:cNvSpPr>
            <a:spLocks noChangeShapeType="1"/>
          </p:cNvSpPr>
          <p:nvPr/>
        </p:nvSpPr>
        <p:spPr bwMode="auto">
          <a:xfrm>
            <a:off x="5773738" y="3897313"/>
            <a:ext cx="698500" cy="0"/>
          </a:xfrm>
          <a:prstGeom prst="line">
            <a:avLst/>
          </a:prstGeom>
          <a:noFill/>
          <a:ln w="25400">
            <a:solidFill>
              <a:schemeClr val="hlink"/>
            </a:solidFill>
            <a:round/>
            <a:headEnd/>
            <a:tailEnd type="triangle" w="med" len="med"/>
          </a:ln>
        </p:spPr>
        <p:txBody>
          <a:bodyPr wrap="none" anchor="ctr">
            <a:prstTxWarp prst="textNoShape">
              <a:avLst/>
            </a:prstTxWarp>
          </a:bodyPr>
          <a:lstStyle/>
          <a:p>
            <a:endParaRPr lang="en-US"/>
          </a:p>
        </p:txBody>
      </p:sp>
      <p:sp>
        <p:nvSpPr>
          <p:cNvPr id="33832" name="Line 105"/>
          <p:cNvSpPr>
            <a:spLocks noChangeShapeType="1"/>
          </p:cNvSpPr>
          <p:nvPr/>
        </p:nvSpPr>
        <p:spPr bwMode="auto">
          <a:xfrm>
            <a:off x="5859463" y="5776913"/>
            <a:ext cx="698500" cy="0"/>
          </a:xfrm>
          <a:prstGeom prst="line">
            <a:avLst/>
          </a:prstGeom>
          <a:noFill/>
          <a:ln w="25400">
            <a:solidFill>
              <a:schemeClr val="hlink"/>
            </a:solidFill>
            <a:round/>
            <a:headEnd/>
            <a:tailEnd type="triangle" w="med" len="med"/>
          </a:ln>
        </p:spPr>
        <p:txBody>
          <a:bodyPr wrap="none" anchor="ctr">
            <a:prstTxWarp prst="textNoShape">
              <a:avLst/>
            </a:prstTxWarp>
          </a:bodyPr>
          <a:lstStyle/>
          <a:p>
            <a:endParaRPr lang="en-US"/>
          </a:p>
        </p:txBody>
      </p:sp>
      <p:sp>
        <p:nvSpPr>
          <p:cNvPr id="33833" name="Line 106"/>
          <p:cNvSpPr>
            <a:spLocks noChangeShapeType="1"/>
          </p:cNvSpPr>
          <p:nvPr/>
        </p:nvSpPr>
        <p:spPr bwMode="auto">
          <a:xfrm>
            <a:off x="2827338" y="5792788"/>
            <a:ext cx="698500" cy="0"/>
          </a:xfrm>
          <a:prstGeom prst="line">
            <a:avLst/>
          </a:prstGeom>
          <a:noFill/>
          <a:ln w="25400">
            <a:solidFill>
              <a:schemeClr val="hlink"/>
            </a:solidFill>
            <a:round/>
            <a:headEnd/>
            <a:tailEnd type="triangle" w="med" len="med"/>
          </a:ln>
        </p:spPr>
        <p:txBody>
          <a:bodyPr wrap="none" anchor="ctr">
            <a:prstTxWarp prst="textNoShape">
              <a:avLst/>
            </a:prstTxWarp>
          </a:bodyPr>
          <a:lstStyle/>
          <a:p>
            <a:endParaRPr lang="en-US"/>
          </a:p>
        </p:txBody>
      </p:sp>
      <p:sp>
        <p:nvSpPr>
          <p:cNvPr id="33834" name="Rectangle 107"/>
          <p:cNvSpPr>
            <a:spLocks noChangeArrowheads="1"/>
          </p:cNvSpPr>
          <p:nvPr/>
        </p:nvSpPr>
        <p:spPr bwMode="auto">
          <a:xfrm>
            <a:off x="587375" y="6215063"/>
            <a:ext cx="2389188" cy="346075"/>
          </a:xfrm>
          <a:prstGeom prst="rect">
            <a:avLst/>
          </a:prstGeom>
          <a:solidFill>
            <a:srgbClr val="FFFFFF"/>
          </a:solidFill>
          <a:ln w="12700">
            <a:noFill/>
            <a:miter lim="800000"/>
            <a:headEnd/>
            <a:tailEnd/>
          </a:ln>
        </p:spPr>
        <p:txBody>
          <a:bodyPr wrap="none" lIns="90487" tIns="44450" rIns="90487" bIns="44450">
            <a:prstTxWarp prst="textNoShape">
              <a:avLst/>
            </a:prstTxWarp>
            <a:spAutoFit/>
          </a:bodyPr>
          <a:lstStyle/>
          <a:p>
            <a:pPr algn="l"/>
            <a:r>
              <a:rPr lang="en-US">
                <a:solidFill>
                  <a:schemeClr val="tx2"/>
                </a:solidFill>
              </a:rPr>
              <a:t>(b)  Fresh Kills Landfill</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rc 2"/>
          <p:cNvSpPr>
            <a:spLocks/>
          </p:cNvSpPr>
          <p:nvPr/>
        </p:nvSpPr>
        <p:spPr bwMode="auto">
          <a:xfrm>
            <a:off x="1069975" y="2328863"/>
            <a:ext cx="2747963" cy="681037"/>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34819" name="Line 3"/>
          <p:cNvSpPr>
            <a:spLocks noChangeShapeType="1"/>
          </p:cNvSpPr>
          <p:nvPr/>
        </p:nvSpPr>
        <p:spPr bwMode="auto">
          <a:xfrm flipV="1">
            <a:off x="1827213" y="2381250"/>
            <a:ext cx="663575" cy="1143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20" name="Line 4"/>
          <p:cNvSpPr>
            <a:spLocks noChangeShapeType="1"/>
          </p:cNvSpPr>
          <p:nvPr/>
        </p:nvSpPr>
        <p:spPr bwMode="auto">
          <a:xfrm flipH="1">
            <a:off x="2360613" y="2819400"/>
            <a:ext cx="565150" cy="10795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21" name="Line 5"/>
          <p:cNvSpPr>
            <a:spLocks noChangeShapeType="1"/>
          </p:cNvSpPr>
          <p:nvPr/>
        </p:nvSpPr>
        <p:spPr bwMode="auto">
          <a:xfrm flipV="1">
            <a:off x="7958138" y="5373688"/>
            <a:ext cx="0" cy="4064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22" name="Arc 6"/>
          <p:cNvSpPr>
            <a:spLocks/>
          </p:cNvSpPr>
          <p:nvPr/>
        </p:nvSpPr>
        <p:spPr bwMode="auto">
          <a:xfrm>
            <a:off x="4111625" y="3951288"/>
            <a:ext cx="4346575" cy="1612900"/>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 y="21598"/>
                </a:moveTo>
                <a:cubicBezTo>
                  <a:pt x="-1" y="9672"/>
                  <a:pt x="9666" y="2"/>
                  <a:pt x="21592" y="-1"/>
                </a:cubicBezTo>
              </a:path>
              <a:path w="21600" h="21599" stroke="0" extrusionOk="0">
                <a:moveTo>
                  <a:pt x="-1" y="21598"/>
                </a:moveTo>
                <a:cubicBezTo>
                  <a:pt x="-1" y="9672"/>
                  <a:pt x="9666" y="2"/>
                  <a:pt x="21592" y="-1"/>
                </a:cubicBezTo>
                <a:lnTo>
                  <a:pt x="21600" y="21599"/>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34823" name="Arc 7"/>
          <p:cNvSpPr>
            <a:spLocks/>
          </p:cNvSpPr>
          <p:nvPr/>
        </p:nvSpPr>
        <p:spPr bwMode="auto">
          <a:xfrm>
            <a:off x="904875" y="4052888"/>
            <a:ext cx="2628900" cy="889000"/>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 y="21598"/>
                </a:moveTo>
                <a:cubicBezTo>
                  <a:pt x="-1" y="9674"/>
                  <a:pt x="9662" y="6"/>
                  <a:pt x="21586" y="-1"/>
                </a:cubicBezTo>
              </a:path>
              <a:path w="21600" h="21599" stroke="0" extrusionOk="0">
                <a:moveTo>
                  <a:pt x="-1" y="21598"/>
                </a:moveTo>
                <a:cubicBezTo>
                  <a:pt x="-1" y="9674"/>
                  <a:pt x="9662" y="6"/>
                  <a:pt x="21586" y="-1"/>
                </a:cubicBezTo>
                <a:lnTo>
                  <a:pt x="21600" y="21599"/>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34824" name="Arc 8"/>
          <p:cNvSpPr>
            <a:spLocks/>
          </p:cNvSpPr>
          <p:nvPr/>
        </p:nvSpPr>
        <p:spPr bwMode="auto">
          <a:xfrm>
            <a:off x="1412875" y="5106988"/>
            <a:ext cx="2200275" cy="254000"/>
          </a:xfrm>
          <a:custGeom>
            <a:avLst/>
            <a:gdLst>
              <a:gd name="T0" fmla="*/ 0 w 21615"/>
              <a:gd name="T1" fmla="*/ 229270 h 21600"/>
              <a:gd name="T2" fmla="*/ 2147483647 w 21615"/>
              <a:gd name="T3" fmla="*/ 2147483647 h 21600"/>
              <a:gd name="T4" fmla="*/ 2147483647 w 21615"/>
              <a:gd name="T5" fmla="*/ 2147483647 h 21600"/>
              <a:gd name="T6" fmla="*/ 0 60000 65536"/>
              <a:gd name="T7" fmla="*/ 0 60000 65536"/>
              <a:gd name="T8" fmla="*/ 0 60000 65536"/>
              <a:gd name="T9" fmla="*/ 0 w 21615"/>
              <a:gd name="T10" fmla="*/ 0 h 21600"/>
              <a:gd name="T11" fmla="*/ 21615 w 21615"/>
              <a:gd name="T12" fmla="*/ 21600 h 21600"/>
            </a:gdLst>
            <a:ahLst/>
            <a:cxnLst>
              <a:cxn ang="T6">
                <a:pos x="T0" y="T1"/>
              </a:cxn>
              <a:cxn ang="T7">
                <a:pos x="T2" y="T3"/>
              </a:cxn>
              <a:cxn ang="T8">
                <a:pos x="T4" y="T5"/>
              </a:cxn>
            </a:cxnLst>
            <a:rect l="T9" t="T10" r="T11" b="T12"/>
            <a:pathLst>
              <a:path w="21615" h="21600" fill="none" extrusionOk="0">
                <a:moveTo>
                  <a:pt x="-1" y="0"/>
                </a:moveTo>
                <a:cubicBezTo>
                  <a:pt x="4" y="0"/>
                  <a:pt x="9" y="-1"/>
                  <a:pt x="15" y="-1"/>
                </a:cubicBezTo>
                <a:cubicBezTo>
                  <a:pt x="11944" y="-1"/>
                  <a:pt x="21615" y="9670"/>
                  <a:pt x="21615" y="21600"/>
                </a:cubicBezTo>
              </a:path>
              <a:path w="21615" h="21600" stroke="0" extrusionOk="0">
                <a:moveTo>
                  <a:pt x="-1" y="0"/>
                </a:moveTo>
                <a:cubicBezTo>
                  <a:pt x="4" y="0"/>
                  <a:pt x="9" y="-1"/>
                  <a:pt x="15" y="-1"/>
                </a:cubicBezTo>
                <a:cubicBezTo>
                  <a:pt x="11944" y="-1"/>
                  <a:pt x="21615" y="9670"/>
                  <a:pt x="21615" y="21600"/>
                </a:cubicBezTo>
                <a:lnTo>
                  <a:pt x="15" y="21600"/>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34825" name="Arc 9"/>
          <p:cNvSpPr>
            <a:spLocks/>
          </p:cNvSpPr>
          <p:nvPr/>
        </p:nvSpPr>
        <p:spPr bwMode="auto">
          <a:xfrm>
            <a:off x="914400" y="4191000"/>
            <a:ext cx="2628900" cy="7112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34826" name="Arc 10"/>
          <p:cNvSpPr>
            <a:spLocks/>
          </p:cNvSpPr>
          <p:nvPr/>
        </p:nvSpPr>
        <p:spPr bwMode="auto">
          <a:xfrm>
            <a:off x="1244600" y="5207000"/>
            <a:ext cx="2563813" cy="419100"/>
          </a:xfrm>
          <a:custGeom>
            <a:avLst/>
            <a:gdLst>
              <a:gd name="T0" fmla="*/ 2147483647 w 21600"/>
              <a:gd name="T1" fmla="*/ 2147483647 h 21599"/>
              <a:gd name="T2" fmla="*/ 0 w 21600"/>
              <a:gd name="T3" fmla="*/ 0 h 21599"/>
              <a:gd name="T4" fmla="*/ 2147483647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21586" y="21599"/>
                </a:moveTo>
                <a:cubicBezTo>
                  <a:pt x="9662" y="21592"/>
                  <a:pt x="-1" y="11924"/>
                  <a:pt x="-1" y="-1"/>
                </a:cubicBezTo>
              </a:path>
              <a:path w="21600" h="21599" stroke="0" extrusionOk="0">
                <a:moveTo>
                  <a:pt x="21586" y="21599"/>
                </a:moveTo>
                <a:cubicBezTo>
                  <a:pt x="9662" y="21592"/>
                  <a:pt x="-1" y="11924"/>
                  <a:pt x="-1" y="-1"/>
                </a:cubicBezTo>
                <a:lnTo>
                  <a:pt x="21600" y="0"/>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34827" name="Arc 11"/>
          <p:cNvSpPr>
            <a:spLocks/>
          </p:cNvSpPr>
          <p:nvPr/>
        </p:nvSpPr>
        <p:spPr bwMode="auto">
          <a:xfrm>
            <a:off x="4010025" y="3709988"/>
            <a:ext cx="4411663" cy="1879600"/>
          </a:xfrm>
          <a:custGeom>
            <a:avLst/>
            <a:gdLst>
              <a:gd name="T0" fmla="*/ 2147483647 w 21607"/>
              <a:gd name="T1" fmla="*/ 0 h 21618"/>
              <a:gd name="T2" fmla="*/ 0 w 21607"/>
              <a:gd name="T3" fmla="*/ 2147483647 h 21618"/>
              <a:gd name="T4" fmla="*/ 2147483647 w 21607"/>
              <a:gd name="T5" fmla="*/ 2147483647 h 21618"/>
              <a:gd name="T6" fmla="*/ 0 60000 65536"/>
              <a:gd name="T7" fmla="*/ 0 60000 65536"/>
              <a:gd name="T8" fmla="*/ 0 60000 65536"/>
              <a:gd name="T9" fmla="*/ 0 w 21607"/>
              <a:gd name="T10" fmla="*/ 0 h 21618"/>
              <a:gd name="T11" fmla="*/ 21607 w 21607"/>
              <a:gd name="T12" fmla="*/ 21618 h 21618"/>
            </a:gdLst>
            <a:ahLst/>
            <a:cxnLst>
              <a:cxn ang="T6">
                <a:pos x="T0" y="T1"/>
              </a:cxn>
              <a:cxn ang="T7">
                <a:pos x="T2" y="T3"/>
              </a:cxn>
              <a:cxn ang="T8">
                <a:pos x="T4" y="T5"/>
              </a:cxn>
            </a:cxnLst>
            <a:rect l="T9" t="T10" r="T11" b="T12"/>
            <a:pathLst>
              <a:path w="21607" h="21618" fill="none" extrusionOk="0">
                <a:moveTo>
                  <a:pt x="21606" y="-1"/>
                </a:moveTo>
                <a:cubicBezTo>
                  <a:pt x="21606" y="5"/>
                  <a:pt x="21607" y="11"/>
                  <a:pt x="21607" y="18"/>
                </a:cubicBezTo>
                <a:cubicBezTo>
                  <a:pt x="21607" y="11947"/>
                  <a:pt x="11936" y="21618"/>
                  <a:pt x="7" y="21618"/>
                </a:cubicBezTo>
                <a:cubicBezTo>
                  <a:pt x="4" y="21617"/>
                  <a:pt x="2" y="21617"/>
                  <a:pt x="-1" y="21617"/>
                </a:cubicBezTo>
              </a:path>
              <a:path w="21607" h="21618" stroke="0" extrusionOk="0">
                <a:moveTo>
                  <a:pt x="21606" y="-1"/>
                </a:moveTo>
                <a:cubicBezTo>
                  <a:pt x="21606" y="5"/>
                  <a:pt x="21607" y="11"/>
                  <a:pt x="21607" y="18"/>
                </a:cubicBezTo>
                <a:cubicBezTo>
                  <a:pt x="21607" y="11947"/>
                  <a:pt x="11936" y="21618"/>
                  <a:pt x="7" y="21618"/>
                </a:cubicBezTo>
                <a:cubicBezTo>
                  <a:pt x="4" y="21617"/>
                  <a:pt x="2" y="21617"/>
                  <a:pt x="-1" y="21617"/>
                </a:cubicBezTo>
                <a:lnTo>
                  <a:pt x="7" y="18"/>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34828" name="Arc 12"/>
          <p:cNvSpPr>
            <a:spLocks/>
          </p:cNvSpPr>
          <p:nvPr/>
        </p:nvSpPr>
        <p:spPr bwMode="auto">
          <a:xfrm>
            <a:off x="3759200" y="3606800"/>
            <a:ext cx="4210050" cy="6350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19469" name="Rectangle 13"/>
          <p:cNvSpPr>
            <a:spLocks noGrp="1" noChangeArrowheads="1"/>
          </p:cNvSpPr>
          <p:nvPr>
            <p:ph type="title"/>
          </p:nvPr>
        </p:nvSpPr>
        <p:spPr>
          <a:xfrm>
            <a:off x="685800" y="438150"/>
            <a:ext cx="544513" cy="88900"/>
          </a:xfrm>
          <a:effectLst>
            <a:outerShdw blurRad="63500" dist="107763" dir="2700000" algn="ctr" rotWithShape="0">
              <a:schemeClr val="bg2"/>
            </a:outerShdw>
          </a:effectLst>
        </p:spPr>
        <p:txBody>
          <a:bodyPr>
            <a:normAutofit fontScale="90000"/>
          </a:bodyPr>
          <a:lstStyle/>
          <a:p>
            <a:pPr>
              <a:defRPr/>
            </a:pPr>
            <a:endParaRPr lang="en-US"/>
          </a:p>
        </p:txBody>
      </p:sp>
      <p:sp>
        <p:nvSpPr>
          <p:cNvPr id="34830" name="Rectangle 14"/>
          <p:cNvSpPr>
            <a:spLocks noChangeArrowheads="1"/>
          </p:cNvSpPr>
          <p:nvPr/>
        </p:nvSpPr>
        <p:spPr bwMode="auto">
          <a:xfrm>
            <a:off x="1319213" y="836613"/>
            <a:ext cx="184150" cy="336550"/>
          </a:xfrm>
          <a:prstGeom prst="rect">
            <a:avLst/>
          </a:prstGeom>
          <a:noFill/>
          <a:ln w="12700">
            <a:noFill/>
            <a:miter lim="800000"/>
            <a:headEnd/>
            <a:tailEnd/>
          </a:ln>
        </p:spPr>
        <p:txBody>
          <a:bodyPr wrap="none" anchor="ctr">
            <a:prstTxWarp prst="textNoShape">
              <a:avLst/>
            </a:prstTxWarp>
          </a:bodyPr>
          <a:lstStyle/>
          <a:p>
            <a:endParaRPr lang="en-US"/>
          </a:p>
        </p:txBody>
      </p:sp>
      <p:sp>
        <p:nvSpPr>
          <p:cNvPr id="34831" name="Arc 15"/>
          <p:cNvSpPr>
            <a:spLocks/>
          </p:cNvSpPr>
          <p:nvPr/>
        </p:nvSpPr>
        <p:spPr bwMode="auto">
          <a:xfrm>
            <a:off x="1503363" y="1862138"/>
            <a:ext cx="2244725" cy="350837"/>
          </a:xfrm>
          <a:custGeom>
            <a:avLst/>
            <a:gdLst>
              <a:gd name="T0" fmla="*/ 0 w 21615"/>
              <a:gd name="T1" fmla="*/ 1114102 h 21600"/>
              <a:gd name="T2" fmla="*/ 2147483647 w 21615"/>
              <a:gd name="T3" fmla="*/ 2147483647 h 21600"/>
              <a:gd name="T4" fmla="*/ 2147483647 w 21615"/>
              <a:gd name="T5" fmla="*/ 2147483647 h 21600"/>
              <a:gd name="T6" fmla="*/ 0 60000 65536"/>
              <a:gd name="T7" fmla="*/ 0 60000 65536"/>
              <a:gd name="T8" fmla="*/ 0 60000 65536"/>
              <a:gd name="T9" fmla="*/ 0 w 21615"/>
              <a:gd name="T10" fmla="*/ 0 h 21600"/>
              <a:gd name="T11" fmla="*/ 21615 w 21615"/>
              <a:gd name="T12" fmla="*/ 21600 h 21600"/>
            </a:gdLst>
            <a:ahLst/>
            <a:cxnLst>
              <a:cxn ang="T6">
                <a:pos x="T0" y="T1"/>
              </a:cxn>
              <a:cxn ang="T7">
                <a:pos x="T2" y="T3"/>
              </a:cxn>
              <a:cxn ang="T8">
                <a:pos x="T4" y="T5"/>
              </a:cxn>
            </a:cxnLst>
            <a:rect l="T9" t="T10" r="T11" b="T12"/>
            <a:pathLst>
              <a:path w="21615" h="21600" fill="none" extrusionOk="0">
                <a:moveTo>
                  <a:pt x="-1" y="0"/>
                </a:moveTo>
                <a:cubicBezTo>
                  <a:pt x="4" y="0"/>
                  <a:pt x="9" y="-1"/>
                  <a:pt x="15" y="-1"/>
                </a:cubicBezTo>
                <a:cubicBezTo>
                  <a:pt x="11944" y="-1"/>
                  <a:pt x="21615" y="9670"/>
                  <a:pt x="21615" y="21600"/>
                </a:cubicBezTo>
              </a:path>
              <a:path w="21615" h="21600" stroke="0" extrusionOk="0">
                <a:moveTo>
                  <a:pt x="-1" y="0"/>
                </a:moveTo>
                <a:cubicBezTo>
                  <a:pt x="4" y="0"/>
                  <a:pt x="9" y="-1"/>
                  <a:pt x="15" y="-1"/>
                </a:cubicBezTo>
                <a:cubicBezTo>
                  <a:pt x="11944" y="-1"/>
                  <a:pt x="21615" y="9670"/>
                  <a:pt x="21615" y="21600"/>
                </a:cubicBezTo>
                <a:lnTo>
                  <a:pt x="15" y="21600"/>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34832" name="Arc 16"/>
          <p:cNvSpPr>
            <a:spLocks/>
          </p:cNvSpPr>
          <p:nvPr/>
        </p:nvSpPr>
        <p:spPr bwMode="auto">
          <a:xfrm>
            <a:off x="1262063" y="1333500"/>
            <a:ext cx="2486025" cy="444500"/>
          </a:xfrm>
          <a:custGeom>
            <a:avLst/>
            <a:gdLst>
              <a:gd name="T0" fmla="*/ 2147483647 w 21613"/>
              <a:gd name="T1" fmla="*/ 0 h 21600"/>
              <a:gd name="T2" fmla="*/ 0 w 21613"/>
              <a:gd name="T3" fmla="*/ 2147483647 h 21600"/>
              <a:gd name="T4" fmla="*/ 2147483647 w 21613"/>
              <a:gd name="T5" fmla="*/ 0 h 21600"/>
              <a:gd name="T6" fmla="*/ 0 60000 65536"/>
              <a:gd name="T7" fmla="*/ 0 60000 65536"/>
              <a:gd name="T8" fmla="*/ 0 60000 65536"/>
              <a:gd name="T9" fmla="*/ 0 w 21613"/>
              <a:gd name="T10" fmla="*/ 0 h 21600"/>
              <a:gd name="T11" fmla="*/ 21613 w 21613"/>
              <a:gd name="T12" fmla="*/ 21600 h 21600"/>
            </a:gdLst>
            <a:ahLst/>
            <a:cxnLst>
              <a:cxn ang="T6">
                <a:pos x="T0" y="T1"/>
              </a:cxn>
              <a:cxn ang="T7">
                <a:pos x="T2" y="T3"/>
              </a:cxn>
              <a:cxn ang="T8">
                <a:pos x="T4" y="T5"/>
              </a:cxn>
            </a:cxnLst>
            <a:rect l="T9" t="T10" r="T11" b="T12"/>
            <a:pathLst>
              <a:path w="21613" h="21600" fill="none" extrusionOk="0">
                <a:moveTo>
                  <a:pt x="21613" y="0"/>
                </a:moveTo>
                <a:cubicBezTo>
                  <a:pt x="21613" y="11929"/>
                  <a:pt x="11942" y="21600"/>
                  <a:pt x="13" y="21600"/>
                </a:cubicBezTo>
                <a:cubicBezTo>
                  <a:pt x="8" y="21599"/>
                  <a:pt x="4" y="21599"/>
                  <a:pt x="-1" y="21599"/>
                </a:cubicBezTo>
              </a:path>
              <a:path w="21613" h="21600" stroke="0" extrusionOk="0">
                <a:moveTo>
                  <a:pt x="21613" y="0"/>
                </a:moveTo>
                <a:cubicBezTo>
                  <a:pt x="21613" y="11929"/>
                  <a:pt x="11942" y="21600"/>
                  <a:pt x="13" y="21600"/>
                </a:cubicBezTo>
                <a:cubicBezTo>
                  <a:pt x="8" y="21599"/>
                  <a:pt x="4" y="21599"/>
                  <a:pt x="-1" y="21599"/>
                </a:cubicBezTo>
                <a:lnTo>
                  <a:pt x="13" y="0"/>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34833" name="Arc 17"/>
          <p:cNvSpPr>
            <a:spLocks/>
          </p:cNvSpPr>
          <p:nvPr/>
        </p:nvSpPr>
        <p:spPr bwMode="auto">
          <a:xfrm>
            <a:off x="1319213" y="1247775"/>
            <a:ext cx="2443162" cy="569913"/>
          </a:xfrm>
          <a:custGeom>
            <a:avLst/>
            <a:gdLst>
              <a:gd name="T0" fmla="*/ 0 w 21599"/>
              <a:gd name="T1" fmla="*/ 2147483647 h 21599"/>
              <a:gd name="T2" fmla="*/ 2147483647 w 21599"/>
              <a:gd name="T3" fmla="*/ 0 h 21599"/>
              <a:gd name="T4" fmla="*/ 2147483647 w 21599"/>
              <a:gd name="T5" fmla="*/ 2147483647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 y="21538"/>
                </a:moveTo>
                <a:cubicBezTo>
                  <a:pt x="32" y="9638"/>
                  <a:pt x="9684" y="6"/>
                  <a:pt x="21584" y="-1"/>
                </a:cubicBezTo>
              </a:path>
              <a:path w="21599" h="21599" stroke="0" extrusionOk="0">
                <a:moveTo>
                  <a:pt x="-1" y="21538"/>
                </a:moveTo>
                <a:cubicBezTo>
                  <a:pt x="32" y="9638"/>
                  <a:pt x="9684" y="6"/>
                  <a:pt x="21584" y="-1"/>
                </a:cubicBezTo>
                <a:lnTo>
                  <a:pt x="21599" y="21599"/>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34834" name="Arc 18"/>
          <p:cNvSpPr>
            <a:spLocks/>
          </p:cNvSpPr>
          <p:nvPr/>
        </p:nvSpPr>
        <p:spPr bwMode="auto">
          <a:xfrm>
            <a:off x="1568450" y="700088"/>
            <a:ext cx="2357438" cy="5397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34835" name="Arc 19"/>
          <p:cNvSpPr>
            <a:spLocks/>
          </p:cNvSpPr>
          <p:nvPr/>
        </p:nvSpPr>
        <p:spPr bwMode="auto">
          <a:xfrm>
            <a:off x="1639888" y="858838"/>
            <a:ext cx="2241550" cy="350837"/>
          </a:xfrm>
          <a:custGeom>
            <a:avLst/>
            <a:gdLst>
              <a:gd name="T0" fmla="*/ 2147483647 w 21600"/>
              <a:gd name="T1" fmla="*/ 2147483647 h 21696"/>
              <a:gd name="T2" fmla="*/ 2147483647 w 21600"/>
              <a:gd name="T3" fmla="*/ 0 h 21696"/>
              <a:gd name="T4" fmla="*/ 2147483647 w 21600"/>
              <a:gd name="T5" fmla="*/ 107283209 h 21696"/>
              <a:gd name="T6" fmla="*/ 0 60000 65536"/>
              <a:gd name="T7" fmla="*/ 0 60000 65536"/>
              <a:gd name="T8" fmla="*/ 0 60000 65536"/>
              <a:gd name="T9" fmla="*/ 0 w 21600"/>
              <a:gd name="T10" fmla="*/ 0 h 21696"/>
              <a:gd name="T11" fmla="*/ 21600 w 21600"/>
              <a:gd name="T12" fmla="*/ 21696 h 21696"/>
            </a:gdLst>
            <a:ahLst/>
            <a:cxnLst>
              <a:cxn ang="T6">
                <a:pos x="T0" y="T1"/>
              </a:cxn>
              <a:cxn ang="T7">
                <a:pos x="T2" y="T3"/>
              </a:cxn>
              <a:cxn ang="T8">
                <a:pos x="T4" y="T5"/>
              </a:cxn>
            </a:cxnLst>
            <a:rect l="T9" t="T10" r="T11" b="T12"/>
            <a:pathLst>
              <a:path w="21600" h="21696" fill="none" extrusionOk="0">
                <a:moveTo>
                  <a:pt x="21584" y="21696"/>
                </a:moveTo>
                <a:cubicBezTo>
                  <a:pt x="9661" y="21688"/>
                  <a:pt x="0" y="12020"/>
                  <a:pt x="0" y="97"/>
                </a:cubicBezTo>
                <a:cubicBezTo>
                  <a:pt x="0" y="64"/>
                  <a:pt x="0" y="32"/>
                  <a:pt x="0" y="-1"/>
                </a:cubicBezTo>
              </a:path>
              <a:path w="21600" h="21696" stroke="0" extrusionOk="0">
                <a:moveTo>
                  <a:pt x="21584" y="21696"/>
                </a:moveTo>
                <a:cubicBezTo>
                  <a:pt x="9661" y="21688"/>
                  <a:pt x="0" y="12020"/>
                  <a:pt x="0" y="97"/>
                </a:cubicBezTo>
                <a:cubicBezTo>
                  <a:pt x="0" y="64"/>
                  <a:pt x="0" y="32"/>
                  <a:pt x="0" y="-1"/>
                </a:cubicBezTo>
                <a:lnTo>
                  <a:pt x="21600" y="97"/>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34836" name="Arc 20"/>
          <p:cNvSpPr>
            <a:spLocks/>
          </p:cNvSpPr>
          <p:nvPr/>
        </p:nvSpPr>
        <p:spPr bwMode="auto">
          <a:xfrm>
            <a:off x="1603375" y="1809750"/>
            <a:ext cx="2157413" cy="50165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34837" name="Arc 21"/>
          <p:cNvSpPr>
            <a:spLocks/>
          </p:cNvSpPr>
          <p:nvPr/>
        </p:nvSpPr>
        <p:spPr bwMode="auto">
          <a:xfrm>
            <a:off x="1131888" y="2332038"/>
            <a:ext cx="2441575" cy="563562"/>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 y="21598"/>
                </a:moveTo>
                <a:cubicBezTo>
                  <a:pt x="-1" y="9675"/>
                  <a:pt x="9662" y="6"/>
                  <a:pt x="21585" y="-1"/>
                </a:cubicBezTo>
              </a:path>
              <a:path w="21600" h="21599" stroke="0" extrusionOk="0">
                <a:moveTo>
                  <a:pt x="-1" y="21598"/>
                </a:moveTo>
                <a:cubicBezTo>
                  <a:pt x="-1" y="9675"/>
                  <a:pt x="9662" y="6"/>
                  <a:pt x="21585" y="-1"/>
                </a:cubicBezTo>
                <a:lnTo>
                  <a:pt x="21600" y="21599"/>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34838" name="Oval 22"/>
          <p:cNvSpPr>
            <a:spLocks noChangeArrowheads="1"/>
          </p:cNvSpPr>
          <p:nvPr/>
        </p:nvSpPr>
        <p:spPr bwMode="auto">
          <a:xfrm>
            <a:off x="830263" y="609600"/>
            <a:ext cx="941387" cy="444500"/>
          </a:xfrm>
          <a:prstGeom prst="ellipse">
            <a:avLst/>
          </a:prstGeom>
          <a:gradFill rotWithShape="0">
            <a:gsLst>
              <a:gs pos="0">
                <a:srgbClr val="7C7C7C"/>
              </a:gs>
              <a:gs pos="50000">
                <a:srgbClr val="CECECE"/>
              </a:gs>
              <a:gs pos="100000">
                <a:srgbClr val="7C7C7C"/>
              </a:gs>
            </a:gsLst>
            <a:lin ang="0" scaled="1"/>
          </a:gradFill>
          <a:ln w="12700">
            <a:solidFill>
              <a:schemeClr val="bg1"/>
            </a:solidFill>
            <a:round/>
            <a:headEnd/>
            <a:tailEnd/>
          </a:ln>
        </p:spPr>
        <p:txBody>
          <a:bodyPr wrap="none" lIns="90487" tIns="44450" rIns="90487" bIns="44450" anchor="ctr">
            <a:prstTxWarp prst="textNoShape">
              <a:avLst/>
            </a:prstTxWarp>
          </a:bodyPr>
          <a:lstStyle/>
          <a:p>
            <a:r>
              <a:rPr lang="en-US">
                <a:solidFill>
                  <a:schemeClr val="tx1"/>
                </a:solidFill>
              </a:rPr>
              <a:t>MTS1</a:t>
            </a:r>
          </a:p>
        </p:txBody>
      </p:sp>
      <p:sp>
        <p:nvSpPr>
          <p:cNvPr id="19479" name="Oval 23"/>
          <p:cNvSpPr>
            <a:spLocks noChangeArrowheads="1"/>
          </p:cNvSpPr>
          <p:nvPr/>
        </p:nvSpPr>
        <p:spPr bwMode="auto">
          <a:xfrm>
            <a:off x="876300" y="1514475"/>
            <a:ext cx="941388" cy="444500"/>
          </a:xfrm>
          <a:prstGeom prst="ellipse">
            <a:avLst/>
          </a:prstGeom>
          <a:gradFill rotWithShape="0">
            <a:gsLst>
              <a:gs pos="0">
                <a:srgbClr val="CECECE">
                  <a:gamma/>
                  <a:shade val="60000"/>
                  <a:invGamma/>
                </a:srgbClr>
              </a:gs>
              <a:gs pos="50000">
                <a:srgbClr val="CECECE"/>
              </a:gs>
              <a:gs pos="100000">
                <a:srgbClr val="CECECE">
                  <a:gamma/>
                  <a:shade val="60000"/>
                  <a:invGamma/>
                </a:srgbClr>
              </a:gs>
            </a:gsLst>
            <a:lin ang="0" scaled="1"/>
          </a:gradFill>
          <a:ln w="12700">
            <a:solidFill>
              <a:schemeClr val="bg1"/>
            </a:solidFill>
            <a:round/>
            <a:headEnd/>
            <a:tailEnd/>
          </a:ln>
          <a:effectLst>
            <a:outerShdw blurRad="63500" dist="107763" dir="2700000" algn="ctr" rotWithShape="0">
              <a:srgbClr val="232323">
                <a:alpha val="74998"/>
              </a:srgbClr>
            </a:outerShdw>
          </a:effectLst>
        </p:spPr>
        <p:txBody>
          <a:bodyPr wrap="none" lIns="90487" tIns="44450" rIns="90487" bIns="44450" anchor="ctr">
            <a:prstTxWarp prst="textNoShape">
              <a:avLst/>
            </a:prstTxWarp>
          </a:bodyPr>
          <a:lstStyle/>
          <a:p>
            <a:pPr>
              <a:defRPr/>
            </a:pPr>
            <a:r>
              <a:rPr lang="en-US">
                <a:solidFill>
                  <a:schemeClr val="tx1"/>
                </a:solidFill>
                <a:latin typeface="Helvetica" pitchFamily="-112" charset="0"/>
              </a:rPr>
              <a:t>MTS2</a:t>
            </a:r>
          </a:p>
        </p:txBody>
      </p:sp>
      <p:sp>
        <p:nvSpPr>
          <p:cNvPr id="34840" name="Oval 24"/>
          <p:cNvSpPr>
            <a:spLocks noChangeArrowheads="1"/>
          </p:cNvSpPr>
          <p:nvPr/>
        </p:nvSpPr>
        <p:spPr bwMode="auto">
          <a:xfrm>
            <a:off x="900113" y="2689225"/>
            <a:ext cx="941387" cy="444500"/>
          </a:xfrm>
          <a:prstGeom prst="ellipse">
            <a:avLst/>
          </a:prstGeom>
          <a:gradFill rotWithShape="0">
            <a:gsLst>
              <a:gs pos="0">
                <a:srgbClr val="7C7C7C"/>
              </a:gs>
              <a:gs pos="50000">
                <a:srgbClr val="CECECE"/>
              </a:gs>
              <a:gs pos="100000">
                <a:srgbClr val="7C7C7C"/>
              </a:gs>
            </a:gsLst>
            <a:lin ang="0" scaled="1"/>
          </a:gradFill>
          <a:ln w="12700">
            <a:solidFill>
              <a:schemeClr val="bg1"/>
            </a:solidFill>
            <a:round/>
            <a:headEnd/>
            <a:tailEnd/>
          </a:ln>
        </p:spPr>
        <p:txBody>
          <a:bodyPr wrap="none" lIns="90487" tIns="44450" rIns="90487" bIns="44450" anchor="ctr">
            <a:prstTxWarp prst="textNoShape">
              <a:avLst/>
            </a:prstTxWarp>
          </a:bodyPr>
          <a:lstStyle/>
          <a:p>
            <a:r>
              <a:rPr lang="en-US">
                <a:solidFill>
                  <a:schemeClr val="tx1"/>
                </a:solidFill>
              </a:rPr>
              <a:t>MTS3</a:t>
            </a:r>
          </a:p>
        </p:txBody>
      </p:sp>
      <p:sp>
        <p:nvSpPr>
          <p:cNvPr id="34841" name="Arc 25"/>
          <p:cNvSpPr>
            <a:spLocks/>
          </p:cNvSpPr>
          <p:nvPr/>
        </p:nvSpPr>
        <p:spPr bwMode="auto">
          <a:xfrm>
            <a:off x="3895725" y="1004888"/>
            <a:ext cx="4492625" cy="2767012"/>
          </a:xfrm>
          <a:custGeom>
            <a:avLst/>
            <a:gdLst>
              <a:gd name="T0" fmla="*/ 0 w 21606"/>
              <a:gd name="T1" fmla="*/ 2147483647 h 21600"/>
              <a:gd name="T2" fmla="*/ 2147483647 w 21606"/>
              <a:gd name="T3" fmla="*/ 2147483647 h 21600"/>
              <a:gd name="T4" fmla="*/ 2147483647 w 21606"/>
              <a:gd name="T5" fmla="*/ 2147483647 h 21600"/>
              <a:gd name="T6" fmla="*/ 0 60000 65536"/>
              <a:gd name="T7" fmla="*/ 0 60000 65536"/>
              <a:gd name="T8" fmla="*/ 0 60000 65536"/>
              <a:gd name="T9" fmla="*/ 0 w 21606"/>
              <a:gd name="T10" fmla="*/ 0 h 21600"/>
              <a:gd name="T11" fmla="*/ 21606 w 21606"/>
              <a:gd name="T12" fmla="*/ 21600 h 21600"/>
            </a:gdLst>
            <a:ahLst/>
            <a:cxnLst>
              <a:cxn ang="T6">
                <a:pos x="T0" y="T1"/>
              </a:cxn>
              <a:cxn ang="T7">
                <a:pos x="T2" y="T3"/>
              </a:cxn>
              <a:cxn ang="T8">
                <a:pos x="T4" y="T5"/>
              </a:cxn>
            </a:cxnLst>
            <a:rect l="T9" t="T10" r="T11" b="T12"/>
            <a:pathLst>
              <a:path w="21606" h="21600" fill="none" extrusionOk="0">
                <a:moveTo>
                  <a:pt x="-1" y="0"/>
                </a:moveTo>
                <a:cubicBezTo>
                  <a:pt x="2" y="0"/>
                  <a:pt x="4" y="-1"/>
                  <a:pt x="7" y="-1"/>
                </a:cubicBezTo>
                <a:cubicBezTo>
                  <a:pt x="11931" y="-1"/>
                  <a:pt x="21600" y="9663"/>
                  <a:pt x="21606" y="21587"/>
                </a:cubicBezTo>
              </a:path>
              <a:path w="21606" h="21600" stroke="0" extrusionOk="0">
                <a:moveTo>
                  <a:pt x="-1" y="0"/>
                </a:moveTo>
                <a:cubicBezTo>
                  <a:pt x="2" y="0"/>
                  <a:pt x="4" y="-1"/>
                  <a:pt x="7" y="-1"/>
                </a:cubicBezTo>
                <a:cubicBezTo>
                  <a:pt x="11931" y="-1"/>
                  <a:pt x="21600" y="9663"/>
                  <a:pt x="21606" y="21587"/>
                </a:cubicBezTo>
                <a:lnTo>
                  <a:pt x="7" y="21600"/>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grpSp>
        <p:nvGrpSpPr>
          <p:cNvPr id="2" name="Group 29"/>
          <p:cNvGrpSpPr>
            <a:grpSpLocks/>
          </p:cNvGrpSpPr>
          <p:nvPr/>
        </p:nvGrpSpPr>
        <p:grpSpPr bwMode="auto">
          <a:xfrm>
            <a:off x="3668713" y="3025775"/>
            <a:ext cx="206375" cy="711200"/>
            <a:chOff x="2311" y="1906"/>
            <a:chExt cx="130" cy="448"/>
          </a:xfrm>
        </p:grpSpPr>
        <p:sp>
          <p:nvSpPr>
            <p:cNvPr id="19482" name="Oval 26"/>
            <p:cNvSpPr>
              <a:spLocks noChangeArrowheads="1"/>
            </p:cNvSpPr>
            <p:nvPr/>
          </p:nvSpPr>
          <p:spPr bwMode="auto">
            <a:xfrm>
              <a:off x="2311" y="1906"/>
              <a:ext cx="130" cy="64"/>
            </a:xfrm>
            <a:prstGeom prst="ellipse">
              <a:avLst/>
            </a:prstGeom>
            <a:gradFill rotWithShape="0">
              <a:gsLst>
                <a:gs pos="0">
                  <a:srgbClr val="CECECE">
                    <a:gamma/>
                    <a:shade val="60000"/>
                    <a:invGamma/>
                  </a:srgbClr>
                </a:gs>
                <a:gs pos="50000">
                  <a:srgbClr val="CECECE"/>
                </a:gs>
                <a:gs pos="100000">
                  <a:srgbClr val="CECECE">
                    <a:gamma/>
                    <a:shade val="60000"/>
                    <a:invGamma/>
                  </a:srgbClr>
                </a:gs>
              </a:gsLst>
              <a:lin ang="0" scaled="1"/>
            </a:gradFill>
            <a:ln w="12700">
              <a:solidFill>
                <a:schemeClr val="bg1"/>
              </a:solidFill>
              <a:round/>
              <a:headEnd/>
              <a:tailEnd/>
            </a:ln>
            <a:effectLst>
              <a:outerShdw blurRad="63500" dist="107763" dir="2700000" algn="ctr" rotWithShape="0">
                <a:srgbClr val="232323">
                  <a:alpha val="74998"/>
                </a:srgbClr>
              </a:outerShdw>
            </a:effectLst>
          </p:spPr>
          <p:txBody>
            <a:bodyPr wrap="none" anchor="ctr">
              <a:prstTxWarp prst="textNoShape">
                <a:avLst/>
              </a:prstTxWarp>
            </a:bodyPr>
            <a:lstStyle/>
            <a:p>
              <a:pPr>
                <a:defRPr/>
              </a:pPr>
              <a:endParaRPr lang="en-US">
                <a:latin typeface="Helvetica" pitchFamily="-112" charset="0"/>
              </a:endParaRPr>
            </a:p>
          </p:txBody>
        </p:sp>
        <p:sp>
          <p:nvSpPr>
            <p:cNvPr id="19483" name="Oval 27"/>
            <p:cNvSpPr>
              <a:spLocks noChangeArrowheads="1"/>
            </p:cNvSpPr>
            <p:nvPr/>
          </p:nvSpPr>
          <p:spPr bwMode="auto">
            <a:xfrm>
              <a:off x="2311" y="2098"/>
              <a:ext cx="130" cy="64"/>
            </a:xfrm>
            <a:prstGeom prst="ellipse">
              <a:avLst/>
            </a:prstGeom>
            <a:gradFill rotWithShape="0">
              <a:gsLst>
                <a:gs pos="0">
                  <a:srgbClr val="CECECE">
                    <a:gamma/>
                    <a:shade val="60000"/>
                    <a:invGamma/>
                  </a:srgbClr>
                </a:gs>
                <a:gs pos="50000">
                  <a:srgbClr val="CECECE"/>
                </a:gs>
                <a:gs pos="100000">
                  <a:srgbClr val="CECECE">
                    <a:gamma/>
                    <a:shade val="60000"/>
                    <a:invGamma/>
                  </a:srgbClr>
                </a:gs>
              </a:gsLst>
              <a:lin ang="0" scaled="1"/>
            </a:gradFill>
            <a:ln w="12700">
              <a:solidFill>
                <a:schemeClr val="bg1"/>
              </a:solidFill>
              <a:round/>
              <a:headEnd/>
              <a:tailEnd/>
            </a:ln>
            <a:effectLst>
              <a:outerShdw blurRad="63500" dist="107763" dir="2700000" algn="ctr" rotWithShape="0">
                <a:srgbClr val="232323">
                  <a:alpha val="74998"/>
                </a:srgbClr>
              </a:outerShdw>
            </a:effectLst>
          </p:spPr>
          <p:txBody>
            <a:bodyPr wrap="none" anchor="ctr">
              <a:prstTxWarp prst="textNoShape">
                <a:avLst/>
              </a:prstTxWarp>
            </a:bodyPr>
            <a:lstStyle/>
            <a:p>
              <a:pPr>
                <a:defRPr/>
              </a:pPr>
              <a:endParaRPr lang="en-US">
                <a:latin typeface="Helvetica" pitchFamily="-112" charset="0"/>
              </a:endParaRPr>
            </a:p>
          </p:txBody>
        </p:sp>
        <p:sp>
          <p:nvSpPr>
            <p:cNvPr id="19484" name="Oval 28"/>
            <p:cNvSpPr>
              <a:spLocks noChangeArrowheads="1"/>
            </p:cNvSpPr>
            <p:nvPr/>
          </p:nvSpPr>
          <p:spPr bwMode="auto">
            <a:xfrm>
              <a:off x="2311" y="2290"/>
              <a:ext cx="130" cy="64"/>
            </a:xfrm>
            <a:prstGeom prst="ellipse">
              <a:avLst/>
            </a:prstGeom>
            <a:gradFill rotWithShape="0">
              <a:gsLst>
                <a:gs pos="0">
                  <a:srgbClr val="CECECE">
                    <a:gamma/>
                    <a:shade val="60000"/>
                    <a:invGamma/>
                  </a:srgbClr>
                </a:gs>
                <a:gs pos="50000">
                  <a:srgbClr val="CECECE"/>
                </a:gs>
                <a:gs pos="100000">
                  <a:srgbClr val="CECECE">
                    <a:gamma/>
                    <a:shade val="60000"/>
                    <a:invGamma/>
                  </a:srgbClr>
                </a:gs>
              </a:gsLst>
              <a:lin ang="0" scaled="1"/>
            </a:gradFill>
            <a:ln w="12700">
              <a:solidFill>
                <a:schemeClr val="bg1"/>
              </a:solidFill>
              <a:round/>
              <a:headEnd/>
              <a:tailEnd/>
            </a:ln>
            <a:effectLst>
              <a:outerShdw blurRad="63500" dist="107763" dir="2700000" algn="ctr" rotWithShape="0">
                <a:srgbClr val="232323">
                  <a:alpha val="74998"/>
                </a:srgbClr>
              </a:outerShdw>
            </a:effectLst>
          </p:spPr>
          <p:txBody>
            <a:bodyPr wrap="none" anchor="ctr">
              <a:prstTxWarp prst="textNoShape">
                <a:avLst/>
              </a:prstTxWarp>
            </a:bodyPr>
            <a:lstStyle/>
            <a:p>
              <a:pPr>
                <a:defRPr/>
              </a:pPr>
              <a:endParaRPr lang="en-US">
                <a:latin typeface="Helvetica" pitchFamily="-112" charset="0"/>
              </a:endParaRPr>
            </a:p>
          </p:txBody>
        </p:sp>
      </p:grpSp>
      <p:sp>
        <p:nvSpPr>
          <p:cNvPr id="34843" name="Oval 30"/>
          <p:cNvSpPr>
            <a:spLocks noChangeArrowheads="1"/>
          </p:cNvSpPr>
          <p:nvPr/>
        </p:nvSpPr>
        <p:spPr bwMode="auto">
          <a:xfrm>
            <a:off x="495300" y="4867275"/>
            <a:ext cx="941388" cy="444500"/>
          </a:xfrm>
          <a:prstGeom prst="ellipse">
            <a:avLst/>
          </a:prstGeom>
          <a:gradFill rotWithShape="0">
            <a:gsLst>
              <a:gs pos="0">
                <a:srgbClr val="7C7C7C"/>
              </a:gs>
              <a:gs pos="50000">
                <a:srgbClr val="CECECE"/>
              </a:gs>
              <a:gs pos="100000">
                <a:srgbClr val="7C7C7C"/>
              </a:gs>
            </a:gsLst>
            <a:lin ang="0" scaled="1"/>
          </a:gradFill>
          <a:ln w="12700">
            <a:solidFill>
              <a:schemeClr val="bg1"/>
            </a:solidFill>
            <a:round/>
            <a:headEnd/>
            <a:tailEnd/>
          </a:ln>
        </p:spPr>
        <p:txBody>
          <a:bodyPr wrap="none" lIns="90487" tIns="44450" rIns="90487" bIns="44450" anchor="ctr">
            <a:prstTxWarp prst="textNoShape">
              <a:avLst/>
            </a:prstTxWarp>
          </a:bodyPr>
          <a:lstStyle/>
          <a:p>
            <a:r>
              <a:rPr lang="en-US">
                <a:solidFill>
                  <a:schemeClr val="tx1"/>
                </a:solidFill>
              </a:rPr>
              <a:t>MTSJ</a:t>
            </a:r>
          </a:p>
        </p:txBody>
      </p:sp>
      <p:sp>
        <p:nvSpPr>
          <p:cNvPr id="34844" name="Line 31"/>
          <p:cNvSpPr>
            <a:spLocks noChangeShapeType="1"/>
          </p:cNvSpPr>
          <p:nvPr/>
        </p:nvSpPr>
        <p:spPr bwMode="auto">
          <a:xfrm>
            <a:off x="4019550" y="1231900"/>
            <a:ext cx="4241800" cy="2286000"/>
          </a:xfrm>
          <a:prstGeom prst="line">
            <a:avLst/>
          </a:prstGeom>
          <a:noFill/>
          <a:ln w="25400">
            <a:solidFill>
              <a:schemeClr val="hlink"/>
            </a:solidFill>
            <a:round/>
            <a:headEnd/>
            <a:tailEnd/>
          </a:ln>
        </p:spPr>
        <p:txBody>
          <a:bodyPr wrap="none" anchor="ctr">
            <a:prstTxWarp prst="textNoShape">
              <a:avLst/>
            </a:prstTxWarp>
          </a:bodyPr>
          <a:lstStyle/>
          <a:p>
            <a:endParaRPr lang="en-US"/>
          </a:p>
        </p:txBody>
      </p:sp>
      <p:sp>
        <p:nvSpPr>
          <p:cNvPr id="34845" name="Line 32"/>
          <p:cNvSpPr>
            <a:spLocks noChangeShapeType="1"/>
          </p:cNvSpPr>
          <p:nvPr/>
        </p:nvSpPr>
        <p:spPr bwMode="auto">
          <a:xfrm>
            <a:off x="4043363" y="2171700"/>
            <a:ext cx="4038600" cy="1371600"/>
          </a:xfrm>
          <a:prstGeom prst="line">
            <a:avLst/>
          </a:prstGeom>
          <a:noFill/>
          <a:ln w="25400">
            <a:solidFill>
              <a:schemeClr val="hlink"/>
            </a:solidFill>
            <a:round/>
            <a:headEnd/>
            <a:tailEnd/>
          </a:ln>
        </p:spPr>
        <p:txBody>
          <a:bodyPr wrap="none" anchor="ctr">
            <a:prstTxWarp prst="textNoShape">
              <a:avLst/>
            </a:prstTxWarp>
          </a:bodyPr>
          <a:lstStyle/>
          <a:p>
            <a:endParaRPr lang="en-US"/>
          </a:p>
        </p:txBody>
      </p:sp>
      <p:sp>
        <p:nvSpPr>
          <p:cNvPr id="34846" name="Line 33"/>
          <p:cNvSpPr>
            <a:spLocks noChangeShapeType="1"/>
          </p:cNvSpPr>
          <p:nvPr/>
        </p:nvSpPr>
        <p:spPr bwMode="auto">
          <a:xfrm>
            <a:off x="3771900" y="2349500"/>
            <a:ext cx="4173538" cy="1270000"/>
          </a:xfrm>
          <a:prstGeom prst="line">
            <a:avLst/>
          </a:prstGeom>
          <a:noFill/>
          <a:ln w="25400">
            <a:solidFill>
              <a:schemeClr val="hlink"/>
            </a:solidFill>
            <a:round/>
            <a:headEnd/>
            <a:tailEnd/>
          </a:ln>
        </p:spPr>
        <p:txBody>
          <a:bodyPr wrap="none" anchor="ctr">
            <a:prstTxWarp prst="textNoShape">
              <a:avLst/>
            </a:prstTxWarp>
          </a:bodyPr>
          <a:lstStyle/>
          <a:p>
            <a:endParaRPr lang="en-US"/>
          </a:p>
        </p:txBody>
      </p:sp>
      <p:sp>
        <p:nvSpPr>
          <p:cNvPr id="34847" name="Oval 34"/>
          <p:cNvSpPr>
            <a:spLocks noChangeArrowheads="1"/>
          </p:cNvSpPr>
          <p:nvPr/>
        </p:nvSpPr>
        <p:spPr bwMode="auto">
          <a:xfrm>
            <a:off x="7783513" y="3533775"/>
            <a:ext cx="941387" cy="444500"/>
          </a:xfrm>
          <a:prstGeom prst="ellipse">
            <a:avLst/>
          </a:prstGeom>
          <a:gradFill rotWithShape="0">
            <a:gsLst>
              <a:gs pos="0">
                <a:srgbClr val="7C7C7C"/>
              </a:gs>
              <a:gs pos="50000">
                <a:srgbClr val="CECECE"/>
              </a:gs>
              <a:gs pos="100000">
                <a:srgbClr val="7C7C7C"/>
              </a:gs>
            </a:gsLst>
            <a:lin ang="0" scaled="1"/>
          </a:gradFill>
          <a:ln w="12700">
            <a:solidFill>
              <a:schemeClr val="bg1"/>
            </a:solidFill>
            <a:round/>
            <a:headEnd/>
            <a:tailEnd/>
          </a:ln>
        </p:spPr>
        <p:txBody>
          <a:bodyPr wrap="none" lIns="90487" tIns="44450" rIns="90487" bIns="44450" anchor="ctr">
            <a:prstTxWarp prst="textNoShape">
              <a:avLst/>
            </a:prstTxWarp>
          </a:bodyPr>
          <a:lstStyle/>
          <a:p>
            <a:r>
              <a:rPr lang="en-US">
                <a:solidFill>
                  <a:schemeClr val="tx1"/>
                </a:solidFill>
              </a:rPr>
              <a:t>MTS3</a:t>
            </a:r>
          </a:p>
        </p:txBody>
      </p:sp>
      <p:sp>
        <p:nvSpPr>
          <p:cNvPr id="34848" name="Oval 35"/>
          <p:cNvSpPr>
            <a:spLocks noChangeArrowheads="1"/>
          </p:cNvSpPr>
          <p:nvPr/>
        </p:nvSpPr>
        <p:spPr bwMode="auto">
          <a:xfrm>
            <a:off x="3398838" y="977900"/>
            <a:ext cx="722312" cy="387350"/>
          </a:xfrm>
          <a:prstGeom prst="ellipse">
            <a:avLst/>
          </a:prstGeom>
          <a:gradFill rotWithShape="0">
            <a:gsLst>
              <a:gs pos="0">
                <a:srgbClr val="7C7C7C"/>
              </a:gs>
              <a:gs pos="50000">
                <a:srgbClr val="CECECE"/>
              </a:gs>
              <a:gs pos="100000">
                <a:srgbClr val="7C7C7C"/>
              </a:gs>
            </a:gsLst>
            <a:lin ang="0" scaled="1"/>
          </a:gradFill>
          <a:ln w="12700">
            <a:solidFill>
              <a:schemeClr val="bg1"/>
            </a:solidFill>
            <a:round/>
            <a:headEnd/>
            <a:tailEnd/>
          </a:ln>
        </p:spPr>
        <p:txBody>
          <a:bodyPr wrap="none" lIns="90487" tIns="44450" rIns="90487" bIns="44450" anchor="ctr">
            <a:prstTxWarp prst="textNoShape">
              <a:avLst/>
            </a:prstTxWarp>
          </a:bodyPr>
          <a:lstStyle/>
          <a:p>
            <a:r>
              <a:rPr lang="en-US">
                <a:solidFill>
                  <a:schemeClr val="tx1"/>
                </a:solidFill>
              </a:rPr>
              <a:t>SA1</a:t>
            </a:r>
          </a:p>
        </p:txBody>
      </p:sp>
      <p:sp>
        <p:nvSpPr>
          <p:cNvPr id="34849" name="Oval 36"/>
          <p:cNvSpPr>
            <a:spLocks noChangeArrowheads="1"/>
          </p:cNvSpPr>
          <p:nvPr/>
        </p:nvSpPr>
        <p:spPr bwMode="auto">
          <a:xfrm>
            <a:off x="3398838" y="1984375"/>
            <a:ext cx="722312" cy="387350"/>
          </a:xfrm>
          <a:prstGeom prst="ellipse">
            <a:avLst/>
          </a:prstGeom>
          <a:gradFill rotWithShape="0">
            <a:gsLst>
              <a:gs pos="0">
                <a:srgbClr val="7C7C7C"/>
              </a:gs>
              <a:gs pos="50000">
                <a:srgbClr val="CECECE"/>
              </a:gs>
              <a:gs pos="100000">
                <a:srgbClr val="7C7C7C"/>
              </a:gs>
            </a:gsLst>
            <a:lin ang="0" scaled="1"/>
          </a:gradFill>
          <a:ln w="12700">
            <a:solidFill>
              <a:schemeClr val="bg1"/>
            </a:solidFill>
            <a:round/>
            <a:headEnd/>
            <a:tailEnd/>
          </a:ln>
        </p:spPr>
        <p:txBody>
          <a:bodyPr wrap="none" lIns="90487" tIns="44450" rIns="90487" bIns="44450" anchor="ctr">
            <a:prstTxWarp prst="textNoShape">
              <a:avLst/>
            </a:prstTxWarp>
          </a:bodyPr>
          <a:lstStyle/>
          <a:p>
            <a:r>
              <a:rPr lang="en-US">
                <a:solidFill>
                  <a:schemeClr val="tx1"/>
                </a:solidFill>
              </a:rPr>
              <a:t>SA2</a:t>
            </a:r>
          </a:p>
        </p:txBody>
      </p:sp>
      <p:sp>
        <p:nvSpPr>
          <p:cNvPr id="34850" name="Arc 37"/>
          <p:cNvSpPr>
            <a:spLocks/>
          </p:cNvSpPr>
          <p:nvPr/>
        </p:nvSpPr>
        <p:spPr bwMode="auto">
          <a:xfrm>
            <a:off x="3773488" y="3684588"/>
            <a:ext cx="4029075" cy="520700"/>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 y="21598"/>
                </a:moveTo>
                <a:cubicBezTo>
                  <a:pt x="-1" y="9672"/>
                  <a:pt x="9665" y="3"/>
                  <a:pt x="21591" y="-1"/>
                </a:cubicBezTo>
              </a:path>
              <a:path w="21600" h="21599" stroke="0" extrusionOk="0">
                <a:moveTo>
                  <a:pt x="-1" y="21598"/>
                </a:moveTo>
                <a:cubicBezTo>
                  <a:pt x="-1" y="9672"/>
                  <a:pt x="9665" y="3"/>
                  <a:pt x="21591" y="-1"/>
                </a:cubicBezTo>
                <a:lnTo>
                  <a:pt x="21600" y="21599"/>
                </a:lnTo>
                <a:close/>
              </a:path>
            </a:pathLst>
          </a:custGeom>
          <a:noFill/>
          <a:ln w="25400" cap="rnd">
            <a:solidFill>
              <a:schemeClr val="hlink"/>
            </a:solidFill>
            <a:round/>
            <a:headEnd/>
            <a:tailEnd/>
          </a:ln>
        </p:spPr>
        <p:txBody>
          <a:bodyPr wrap="none" anchor="ctr">
            <a:prstTxWarp prst="textNoShape">
              <a:avLst/>
            </a:prstTxWarp>
          </a:bodyPr>
          <a:lstStyle/>
          <a:p>
            <a:endParaRPr lang="en-US"/>
          </a:p>
        </p:txBody>
      </p:sp>
      <p:sp>
        <p:nvSpPr>
          <p:cNvPr id="19494" name="Oval 38"/>
          <p:cNvSpPr>
            <a:spLocks noChangeArrowheads="1"/>
          </p:cNvSpPr>
          <p:nvPr/>
        </p:nvSpPr>
        <p:spPr bwMode="auto">
          <a:xfrm>
            <a:off x="3398838" y="4016375"/>
            <a:ext cx="722312" cy="387350"/>
          </a:xfrm>
          <a:prstGeom prst="ellipse">
            <a:avLst/>
          </a:prstGeom>
          <a:gradFill rotWithShape="0">
            <a:gsLst>
              <a:gs pos="0">
                <a:srgbClr val="CECECE">
                  <a:gamma/>
                  <a:shade val="60000"/>
                  <a:invGamma/>
                </a:srgbClr>
              </a:gs>
              <a:gs pos="50000">
                <a:srgbClr val="CECECE"/>
              </a:gs>
              <a:gs pos="100000">
                <a:srgbClr val="CECECE">
                  <a:gamma/>
                  <a:shade val="60000"/>
                  <a:invGamma/>
                </a:srgbClr>
              </a:gs>
            </a:gsLst>
            <a:lin ang="0" scaled="1"/>
          </a:gradFill>
          <a:ln w="12700">
            <a:solidFill>
              <a:schemeClr val="bg1"/>
            </a:solidFill>
            <a:round/>
            <a:headEnd/>
            <a:tailEnd/>
          </a:ln>
          <a:effectLst>
            <a:outerShdw blurRad="63500" dist="107763" dir="2700000" algn="ctr" rotWithShape="0">
              <a:srgbClr val="232323">
                <a:alpha val="74998"/>
              </a:srgbClr>
            </a:outerShdw>
          </a:effectLst>
        </p:spPr>
        <p:txBody>
          <a:bodyPr wrap="none" lIns="90487" tIns="44450" rIns="90487" bIns="44450" anchor="ctr">
            <a:prstTxWarp prst="textNoShape">
              <a:avLst/>
            </a:prstTxWarp>
          </a:bodyPr>
          <a:lstStyle/>
          <a:p>
            <a:pPr>
              <a:defRPr/>
            </a:pPr>
            <a:r>
              <a:rPr lang="en-US">
                <a:solidFill>
                  <a:schemeClr val="tx1"/>
                </a:solidFill>
                <a:latin typeface="Helvetica" pitchFamily="-112" charset="0"/>
              </a:rPr>
              <a:t>SA7*</a:t>
            </a:r>
          </a:p>
        </p:txBody>
      </p:sp>
      <p:sp>
        <p:nvSpPr>
          <p:cNvPr id="19495" name="Oval 39"/>
          <p:cNvSpPr>
            <a:spLocks noChangeArrowheads="1"/>
          </p:cNvSpPr>
          <p:nvPr/>
        </p:nvSpPr>
        <p:spPr bwMode="auto">
          <a:xfrm>
            <a:off x="3656013" y="4557713"/>
            <a:ext cx="206375" cy="101600"/>
          </a:xfrm>
          <a:prstGeom prst="ellipse">
            <a:avLst/>
          </a:prstGeom>
          <a:gradFill rotWithShape="0">
            <a:gsLst>
              <a:gs pos="0">
                <a:srgbClr val="CECECE">
                  <a:gamma/>
                  <a:shade val="60000"/>
                  <a:invGamma/>
                </a:srgbClr>
              </a:gs>
              <a:gs pos="50000">
                <a:srgbClr val="CECECE"/>
              </a:gs>
              <a:gs pos="100000">
                <a:srgbClr val="CECECE">
                  <a:gamma/>
                  <a:shade val="60000"/>
                  <a:invGamma/>
                </a:srgbClr>
              </a:gs>
            </a:gsLst>
            <a:lin ang="0" scaled="1"/>
          </a:gradFill>
          <a:ln w="12700">
            <a:solidFill>
              <a:schemeClr val="bg1"/>
            </a:solidFill>
            <a:round/>
            <a:headEnd/>
            <a:tailEnd/>
          </a:ln>
          <a:effectLst>
            <a:outerShdw blurRad="63500" dist="107763" dir="2700000" algn="ctr" rotWithShape="0">
              <a:srgbClr val="232323">
                <a:alpha val="74998"/>
              </a:srgbClr>
            </a:outerShdw>
          </a:effectLst>
        </p:spPr>
        <p:txBody>
          <a:bodyPr wrap="none" anchor="ctr">
            <a:prstTxWarp prst="textNoShape">
              <a:avLst/>
            </a:prstTxWarp>
          </a:bodyPr>
          <a:lstStyle/>
          <a:p>
            <a:pPr>
              <a:defRPr/>
            </a:pPr>
            <a:endParaRPr lang="en-US">
              <a:latin typeface="Helvetica" pitchFamily="-112" charset="0"/>
            </a:endParaRPr>
          </a:p>
        </p:txBody>
      </p:sp>
      <p:sp>
        <p:nvSpPr>
          <p:cNvPr id="19496" name="Oval 40"/>
          <p:cNvSpPr>
            <a:spLocks noChangeArrowheads="1"/>
          </p:cNvSpPr>
          <p:nvPr/>
        </p:nvSpPr>
        <p:spPr bwMode="auto">
          <a:xfrm>
            <a:off x="3656013" y="4824413"/>
            <a:ext cx="206375" cy="101600"/>
          </a:xfrm>
          <a:prstGeom prst="ellipse">
            <a:avLst/>
          </a:prstGeom>
          <a:gradFill rotWithShape="0">
            <a:gsLst>
              <a:gs pos="0">
                <a:srgbClr val="CECECE">
                  <a:gamma/>
                  <a:shade val="60000"/>
                  <a:invGamma/>
                </a:srgbClr>
              </a:gs>
              <a:gs pos="50000">
                <a:srgbClr val="CECECE"/>
              </a:gs>
              <a:gs pos="100000">
                <a:srgbClr val="CECECE">
                  <a:gamma/>
                  <a:shade val="60000"/>
                  <a:invGamma/>
                </a:srgbClr>
              </a:gs>
            </a:gsLst>
            <a:lin ang="0" scaled="1"/>
          </a:gradFill>
          <a:ln w="12700">
            <a:solidFill>
              <a:schemeClr val="bg1"/>
            </a:solidFill>
            <a:round/>
            <a:headEnd/>
            <a:tailEnd/>
          </a:ln>
          <a:effectLst>
            <a:outerShdw blurRad="63500" dist="107763" dir="2700000" algn="ctr" rotWithShape="0">
              <a:srgbClr val="232323">
                <a:alpha val="74998"/>
              </a:srgbClr>
            </a:outerShdw>
          </a:effectLst>
        </p:spPr>
        <p:txBody>
          <a:bodyPr wrap="none" anchor="ctr">
            <a:prstTxWarp prst="textNoShape">
              <a:avLst/>
            </a:prstTxWarp>
          </a:bodyPr>
          <a:lstStyle/>
          <a:p>
            <a:pPr>
              <a:defRPr/>
            </a:pPr>
            <a:endParaRPr lang="en-US">
              <a:latin typeface="Helvetica" pitchFamily="-112" charset="0"/>
            </a:endParaRPr>
          </a:p>
        </p:txBody>
      </p:sp>
      <p:sp>
        <p:nvSpPr>
          <p:cNvPr id="19497" name="Oval 41"/>
          <p:cNvSpPr>
            <a:spLocks noChangeArrowheads="1"/>
          </p:cNvSpPr>
          <p:nvPr/>
        </p:nvSpPr>
        <p:spPr bwMode="auto">
          <a:xfrm>
            <a:off x="3656013" y="5092700"/>
            <a:ext cx="206375" cy="101600"/>
          </a:xfrm>
          <a:prstGeom prst="ellipse">
            <a:avLst/>
          </a:prstGeom>
          <a:gradFill rotWithShape="0">
            <a:gsLst>
              <a:gs pos="0">
                <a:srgbClr val="CECECE">
                  <a:gamma/>
                  <a:shade val="60000"/>
                  <a:invGamma/>
                </a:srgbClr>
              </a:gs>
              <a:gs pos="50000">
                <a:srgbClr val="CECECE"/>
              </a:gs>
              <a:gs pos="100000">
                <a:srgbClr val="CECECE">
                  <a:gamma/>
                  <a:shade val="60000"/>
                  <a:invGamma/>
                </a:srgbClr>
              </a:gs>
            </a:gsLst>
            <a:lin ang="0" scaled="1"/>
          </a:gradFill>
          <a:ln w="12700">
            <a:solidFill>
              <a:schemeClr val="bg1"/>
            </a:solidFill>
            <a:round/>
            <a:headEnd/>
            <a:tailEnd/>
          </a:ln>
          <a:effectLst>
            <a:outerShdw blurRad="63500" dist="107763" dir="2700000" algn="ctr" rotWithShape="0">
              <a:srgbClr val="232323">
                <a:alpha val="74998"/>
              </a:srgbClr>
            </a:outerShdw>
          </a:effectLst>
        </p:spPr>
        <p:txBody>
          <a:bodyPr wrap="none" anchor="ctr">
            <a:prstTxWarp prst="textNoShape">
              <a:avLst/>
            </a:prstTxWarp>
          </a:bodyPr>
          <a:lstStyle/>
          <a:p>
            <a:pPr>
              <a:defRPr/>
            </a:pPr>
            <a:endParaRPr lang="en-US">
              <a:latin typeface="Helvetica" pitchFamily="-112" charset="0"/>
            </a:endParaRPr>
          </a:p>
        </p:txBody>
      </p:sp>
      <p:sp>
        <p:nvSpPr>
          <p:cNvPr id="34855" name="Oval 42"/>
          <p:cNvSpPr>
            <a:spLocks noChangeArrowheads="1"/>
          </p:cNvSpPr>
          <p:nvPr/>
        </p:nvSpPr>
        <p:spPr bwMode="auto">
          <a:xfrm>
            <a:off x="3446463" y="5311775"/>
            <a:ext cx="720725" cy="387350"/>
          </a:xfrm>
          <a:prstGeom prst="ellipse">
            <a:avLst/>
          </a:prstGeom>
          <a:gradFill rotWithShape="0">
            <a:gsLst>
              <a:gs pos="0">
                <a:srgbClr val="7C7C7C"/>
              </a:gs>
              <a:gs pos="50000">
                <a:srgbClr val="CECECE"/>
              </a:gs>
              <a:gs pos="100000">
                <a:srgbClr val="7C7C7C"/>
              </a:gs>
            </a:gsLst>
            <a:lin ang="0" scaled="1"/>
          </a:gradFill>
          <a:ln w="12700">
            <a:solidFill>
              <a:schemeClr val="bg1"/>
            </a:solidFill>
            <a:round/>
            <a:headEnd/>
            <a:tailEnd/>
          </a:ln>
        </p:spPr>
        <p:txBody>
          <a:bodyPr wrap="none" lIns="90487" tIns="44450" rIns="90487" bIns="44450" anchor="ctr">
            <a:prstTxWarp prst="textNoShape">
              <a:avLst/>
            </a:prstTxWarp>
          </a:bodyPr>
          <a:lstStyle/>
          <a:p>
            <a:r>
              <a:rPr lang="en-US">
                <a:solidFill>
                  <a:schemeClr val="tx1"/>
                </a:solidFill>
              </a:rPr>
              <a:t>SAK</a:t>
            </a:r>
          </a:p>
        </p:txBody>
      </p:sp>
      <p:sp>
        <p:nvSpPr>
          <p:cNvPr id="34856" name="Line 43"/>
          <p:cNvSpPr>
            <a:spLocks noChangeShapeType="1"/>
          </p:cNvSpPr>
          <p:nvPr/>
        </p:nvSpPr>
        <p:spPr bwMode="auto">
          <a:xfrm flipV="1">
            <a:off x="1003300" y="5359400"/>
            <a:ext cx="0" cy="4064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57" name="Rectangle 44"/>
          <p:cNvSpPr>
            <a:spLocks noChangeArrowheads="1"/>
          </p:cNvSpPr>
          <p:nvPr/>
        </p:nvSpPr>
        <p:spPr bwMode="auto">
          <a:xfrm>
            <a:off x="711200" y="5668963"/>
            <a:ext cx="993775" cy="822325"/>
          </a:xfrm>
          <a:prstGeom prst="rect">
            <a:avLst/>
          </a:prstGeom>
          <a:gradFill rotWithShape="0">
            <a:gsLst>
              <a:gs pos="0">
                <a:srgbClr val="618FFD"/>
              </a:gs>
              <a:gs pos="100000">
                <a:srgbClr val="1D2B4B"/>
              </a:gs>
            </a:gsLst>
            <a:lin ang="5400000" scaled="1"/>
          </a:gradFill>
          <a:ln w="12700">
            <a:noFill/>
            <a:miter lim="800000"/>
            <a:headEnd/>
            <a:tailEnd/>
          </a:ln>
        </p:spPr>
        <p:txBody>
          <a:bodyPr wrap="none" lIns="90487" tIns="44450" rIns="90487" bIns="44450">
            <a:prstTxWarp prst="textNoShape">
              <a:avLst/>
            </a:prstTxWarp>
            <a:spAutoFit/>
          </a:bodyPr>
          <a:lstStyle/>
          <a:p>
            <a:r>
              <a:rPr lang="en-US">
                <a:solidFill>
                  <a:schemeClr val="tx1"/>
                </a:solidFill>
              </a:rPr>
              <a:t>Marine</a:t>
            </a:r>
          </a:p>
          <a:p>
            <a:r>
              <a:rPr lang="en-US">
                <a:solidFill>
                  <a:schemeClr val="tx1"/>
                </a:solidFill>
              </a:rPr>
              <a:t>Transfer</a:t>
            </a:r>
          </a:p>
          <a:p>
            <a:r>
              <a:rPr lang="en-US">
                <a:solidFill>
                  <a:schemeClr val="tx1"/>
                </a:solidFill>
              </a:rPr>
              <a:t>Stations</a:t>
            </a:r>
          </a:p>
        </p:txBody>
      </p:sp>
      <p:sp>
        <p:nvSpPr>
          <p:cNvPr id="34858" name="Line 45"/>
          <p:cNvSpPr>
            <a:spLocks noChangeShapeType="1"/>
          </p:cNvSpPr>
          <p:nvPr/>
        </p:nvSpPr>
        <p:spPr bwMode="auto">
          <a:xfrm flipV="1">
            <a:off x="3805238" y="5713413"/>
            <a:ext cx="0" cy="4064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59" name="Rectangle 46"/>
          <p:cNvSpPr>
            <a:spLocks noChangeArrowheads="1"/>
          </p:cNvSpPr>
          <p:nvPr/>
        </p:nvSpPr>
        <p:spPr bwMode="auto">
          <a:xfrm>
            <a:off x="3336925" y="5978525"/>
            <a:ext cx="935038" cy="582613"/>
          </a:xfrm>
          <a:prstGeom prst="rect">
            <a:avLst/>
          </a:prstGeom>
          <a:gradFill rotWithShape="0">
            <a:gsLst>
              <a:gs pos="0">
                <a:srgbClr val="618FFD"/>
              </a:gs>
              <a:gs pos="100000">
                <a:srgbClr val="1D2B4B"/>
              </a:gs>
            </a:gsLst>
            <a:lin ang="5400000" scaled="1"/>
          </a:gradFill>
          <a:ln w="12700">
            <a:noFill/>
            <a:miter lim="800000"/>
            <a:headEnd/>
            <a:tailEnd/>
          </a:ln>
        </p:spPr>
        <p:txBody>
          <a:bodyPr wrap="none" lIns="90487" tIns="44450" rIns="90487" bIns="44450">
            <a:prstTxWarp prst="textNoShape">
              <a:avLst/>
            </a:prstTxWarp>
            <a:spAutoFit/>
          </a:bodyPr>
          <a:lstStyle/>
          <a:p>
            <a:r>
              <a:rPr lang="en-US">
                <a:solidFill>
                  <a:schemeClr val="tx1"/>
                </a:solidFill>
              </a:rPr>
              <a:t>Staging</a:t>
            </a:r>
          </a:p>
          <a:p>
            <a:r>
              <a:rPr lang="en-US">
                <a:solidFill>
                  <a:schemeClr val="tx1"/>
                </a:solidFill>
              </a:rPr>
              <a:t>Areas</a:t>
            </a:r>
          </a:p>
        </p:txBody>
      </p:sp>
      <p:sp>
        <p:nvSpPr>
          <p:cNvPr id="34860" name="Rectangle 47"/>
          <p:cNvSpPr>
            <a:spLocks noChangeArrowheads="1"/>
          </p:cNvSpPr>
          <p:nvPr/>
        </p:nvSpPr>
        <p:spPr bwMode="auto">
          <a:xfrm>
            <a:off x="7466013" y="5668963"/>
            <a:ext cx="904875" cy="822325"/>
          </a:xfrm>
          <a:prstGeom prst="rect">
            <a:avLst/>
          </a:prstGeom>
          <a:gradFill rotWithShape="0">
            <a:gsLst>
              <a:gs pos="0">
                <a:srgbClr val="618FFD"/>
              </a:gs>
              <a:gs pos="100000">
                <a:srgbClr val="30477E"/>
              </a:gs>
            </a:gsLst>
            <a:lin ang="5400000" scaled="1"/>
          </a:gradFill>
          <a:ln w="12700">
            <a:noFill/>
            <a:miter lim="800000"/>
            <a:headEnd/>
            <a:tailEnd/>
          </a:ln>
        </p:spPr>
        <p:txBody>
          <a:bodyPr wrap="none" lIns="90487" tIns="44450" rIns="90487" bIns="44450">
            <a:prstTxWarp prst="textNoShape">
              <a:avLst/>
            </a:prstTxWarp>
            <a:spAutoFit/>
          </a:bodyPr>
          <a:lstStyle/>
          <a:p>
            <a:r>
              <a:rPr lang="en-US">
                <a:solidFill>
                  <a:schemeClr val="tx1"/>
                </a:solidFill>
              </a:rPr>
              <a:t>Fresh</a:t>
            </a:r>
          </a:p>
          <a:p>
            <a:r>
              <a:rPr lang="en-US">
                <a:solidFill>
                  <a:schemeClr val="tx1"/>
                </a:solidFill>
              </a:rPr>
              <a:t>Kills</a:t>
            </a:r>
          </a:p>
          <a:p>
            <a:r>
              <a:rPr lang="en-US">
                <a:solidFill>
                  <a:schemeClr val="tx1"/>
                </a:solidFill>
              </a:rPr>
              <a:t>Landfill</a:t>
            </a:r>
          </a:p>
        </p:txBody>
      </p:sp>
      <p:sp>
        <p:nvSpPr>
          <p:cNvPr id="34861" name="Line 48"/>
          <p:cNvSpPr>
            <a:spLocks noChangeShapeType="1"/>
          </p:cNvSpPr>
          <p:nvPr/>
        </p:nvSpPr>
        <p:spPr bwMode="auto">
          <a:xfrm>
            <a:off x="5211763" y="1871663"/>
            <a:ext cx="663575" cy="368300"/>
          </a:xfrm>
          <a:prstGeom prst="line">
            <a:avLst/>
          </a:prstGeom>
          <a:noFill/>
          <a:ln w="12700">
            <a:solidFill>
              <a:schemeClr val="hlink"/>
            </a:solidFill>
            <a:round/>
            <a:headEnd type="triangle" w="med" len="med"/>
            <a:tailEnd/>
          </a:ln>
        </p:spPr>
        <p:txBody>
          <a:bodyPr wrap="none" anchor="ctr">
            <a:prstTxWarp prst="textNoShape">
              <a:avLst/>
            </a:prstTxWarp>
          </a:bodyPr>
          <a:lstStyle/>
          <a:p>
            <a:endParaRPr lang="en-US"/>
          </a:p>
        </p:txBody>
      </p:sp>
      <p:sp>
        <p:nvSpPr>
          <p:cNvPr id="34862" name="Line 49"/>
          <p:cNvSpPr>
            <a:spLocks noChangeShapeType="1"/>
          </p:cNvSpPr>
          <p:nvPr/>
        </p:nvSpPr>
        <p:spPr bwMode="auto">
          <a:xfrm>
            <a:off x="5594350" y="2698750"/>
            <a:ext cx="776288" cy="2540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63" name="Line 50"/>
          <p:cNvSpPr>
            <a:spLocks noChangeShapeType="1"/>
          </p:cNvSpPr>
          <p:nvPr/>
        </p:nvSpPr>
        <p:spPr bwMode="auto">
          <a:xfrm>
            <a:off x="4760913" y="2635250"/>
            <a:ext cx="776287" cy="254000"/>
          </a:xfrm>
          <a:prstGeom prst="line">
            <a:avLst/>
          </a:prstGeom>
          <a:noFill/>
          <a:ln w="12700">
            <a:solidFill>
              <a:schemeClr val="hlink"/>
            </a:solidFill>
            <a:round/>
            <a:headEnd type="triangle" w="med" len="med"/>
            <a:tailEnd/>
          </a:ln>
        </p:spPr>
        <p:txBody>
          <a:bodyPr wrap="none" anchor="ctr">
            <a:prstTxWarp prst="textNoShape">
              <a:avLst/>
            </a:prstTxWarp>
          </a:bodyPr>
          <a:lstStyle/>
          <a:p>
            <a:endParaRPr lang="en-US"/>
          </a:p>
        </p:txBody>
      </p:sp>
      <p:sp>
        <p:nvSpPr>
          <p:cNvPr id="34864" name="Line 51"/>
          <p:cNvSpPr>
            <a:spLocks noChangeShapeType="1"/>
          </p:cNvSpPr>
          <p:nvPr/>
        </p:nvSpPr>
        <p:spPr bwMode="auto">
          <a:xfrm flipV="1">
            <a:off x="2049463" y="1295400"/>
            <a:ext cx="596900" cy="1016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65" name="Line 52"/>
          <p:cNvSpPr>
            <a:spLocks noChangeShapeType="1"/>
          </p:cNvSpPr>
          <p:nvPr/>
        </p:nvSpPr>
        <p:spPr bwMode="auto">
          <a:xfrm flipH="1">
            <a:off x="2381250" y="1657350"/>
            <a:ext cx="630238" cy="635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66" name="Line 53"/>
          <p:cNvSpPr>
            <a:spLocks noChangeShapeType="1"/>
          </p:cNvSpPr>
          <p:nvPr/>
        </p:nvSpPr>
        <p:spPr bwMode="auto">
          <a:xfrm>
            <a:off x="8167688" y="2876550"/>
            <a:ext cx="168275" cy="4191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67" name="Line 54"/>
          <p:cNvSpPr>
            <a:spLocks noChangeShapeType="1"/>
          </p:cNvSpPr>
          <p:nvPr/>
        </p:nvSpPr>
        <p:spPr bwMode="auto">
          <a:xfrm flipH="1" flipV="1">
            <a:off x="2652713" y="1892300"/>
            <a:ext cx="473075" cy="63500"/>
          </a:xfrm>
          <a:prstGeom prst="line">
            <a:avLst/>
          </a:prstGeom>
          <a:noFill/>
          <a:ln w="12700">
            <a:solidFill>
              <a:schemeClr val="hlink"/>
            </a:solidFill>
            <a:round/>
            <a:headEnd type="triangle" w="med" len="med"/>
            <a:tailEnd/>
          </a:ln>
        </p:spPr>
        <p:txBody>
          <a:bodyPr wrap="none" anchor="ctr">
            <a:prstTxWarp prst="textNoShape">
              <a:avLst/>
            </a:prstTxWarp>
          </a:bodyPr>
          <a:lstStyle/>
          <a:p>
            <a:endParaRPr lang="en-US"/>
          </a:p>
        </p:txBody>
      </p:sp>
      <p:sp>
        <p:nvSpPr>
          <p:cNvPr id="34868" name="Line 55"/>
          <p:cNvSpPr>
            <a:spLocks noChangeShapeType="1"/>
          </p:cNvSpPr>
          <p:nvPr/>
        </p:nvSpPr>
        <p:spPr bwMode="auto">
          <a:xfrm flipH="1" flipV="1">
            <a:off x="2360613" y="2184400"/>
            <a:ext cx="517525" cy="889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69" name="Line 56"/>
          <p:cNvSpPr>
            <a:spLocks noChangeShapeType="1"/>
          </p:cNvSpPr>
          <p:nvPr/>
        </p:nvSpPr>
        <p:spPr bwMode="auto">
          <a:xfrm flipV="1">
            <a:off x="1778000" y="4127500"/>
            <a:ext cx="596900" cy="1524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70" name="Line 57"/>
          <p:cNvSpPr>
            <a:spLocks noChangeShapeType="1"/>
          </p:cNvSpPr>
          <p:nvPr/>
        </p:nvSpPr>
        <p:spPr bwMode="auto">
          <a:xfrm flipH="1">
            <a:off x="2427288" y="4641850"/>
            <a:ext cx="563562" cy="1397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71" name="Line 58"/>
          <p:cNvSpPr>
            <a:spLocks noChangeShapeType="1"/>
          </p:cNvSpPr>
          <p:nvPr/>
        </p:nvSpPr>
        <p:spPr bwMode="auto">
          <a:xfrm flipV="1">
            <a:off x="5322888" y="3721100"/>
            <a:ext cx="688975" cy="635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72" name="Line 59"/>
          <p:cNvSpPr>
            <a:spLocks noChangeShapeType="1"/>
          </p:cNvSpPr>
          <p:nvPr/>
        </p:nvSpPr>
        <p:spPr bwMode="auto">
          <a:xfrm flipH="1">
            <a:off x="5384800" y="4133850"/>
            <a:ext cx="836613" cy="508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73" name="Line 60"/>
          <p:cNvSpPr>
            <a:spLocks noChangeShapeType="1"/>
          </p:cNvSpPr>
          <p:nvPr/>
        </p:nvSpPr>
        <p:spPr bwMode="auto">
          <a:xfrm>
            <a:off x="2433638" y="730250"/>
            <a:ext cx="482600" cy="508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74" name="Line 61"/>
          <p:cNvSpPr>
            <a:spLocks noChangeShapeType="1"/>
          </p:cNvSpPr>
          <p:nvPr/>
        </p:nvSpPr>
        <p:spPr bwMode="auto">
          <a:xfrm flipH="1" flipV="1">
            <a:off x="2133600" y="1079500"/>
            <a:ext cx="541338" cy="762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75" name="Line 62"/>
          <p:cNvSpPr>
            <a:spLocks noChangeShapeType="1"/>
          </p:cNvSpPr>
          <p:nvPr/>
        </p:nvSpPr>
        <p:spPr bwMode="auto">
          <a:xfrm>
            <a:off x="2387600" y="5137150"/>
            <a:ext cx="620713" cy="381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76" name="Line 63"/>
          <p:cNvSpPr>
            <a:spLocks noChangeShapeType="1"/>
          </p:cNvSpPr>
          <p:nvPr/>
        </p:nvSpPr>
        <p:spPr bwMode="auto">
          <a:xfrm>
            <a:off x="2163763" y="5556250"/>
            <a:ext cx="889000" cy="63500"/>
          </a:xfrm>
          <a:prstGeom prst="line">
            <a:avLst/>
          </a:prstGeom>
          <a:noFill/>
          <a:ln w="12700">
            <a:solidFill>
              <a:schemeClr val="hlink"/>
            </a:solidFill>
            <a:round/>
            <a:headEnd type="triangle" w="med" len="med"/>
            <a:tailEnd/>
          </a:ln>
        </p:spPr>
        <p:txBody>
          <a:bodyPr wrap="none" anchor="ctr">
            <a:prstTxWarp prst="textNoShape">
              <a:avLst/>
            </a:prstTxWarp>
          </a:bodyPr>
          <a:lstStyle/>
          <a:p>
            <a:endParaRPr lang="en-US"/>
          </a:p>
        </p:txBody>
      </p:sp>
      <p:sp>
        <p:nvSpPr>
          <p:cNvPr id="34877" name="Line 64"/>
          <p:cNvSpPr>
            <a:spLocks noChangeShapeType="1"/>
          </p:cNvSpPr>
          <p:nvPr/>
        </p:nvSpPr>
        <p:spPr bwMode="auto">
          <a:xfrm flipV="1">
            <a:off x="5773738" y="5181600"/>
            <a:ext cx="1027112" cy="2667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34878" name="Line 65"/>
          <p:cNvSpPr>
            <a:spLocks noChangeShapeType="1"/>
          </p:cNvSpPr>
          <p:nvPr/>
        </p:nvSpPr>
        <p:spPr bwMode="auto">
          <a:xfrm flipV="1">
            <a:off x="4510088" y="4597400"/>
            <a:ext cx="438150" cy="3048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19522" name="Rectangle 66"/>
          <p:cNvSpPr>
            <a:spLocks noChangeArrowheads="1"/>
          </p:cNvSpPr>
          <p:nvPr/>
        </p:nvSpPr>
        <p:spPr bwMode="auto">
          <a:xfrm>
            <a:off x="544513" y="222250"/>
            <a:ext cx="8061325" cy="393700"/>
          </a:xfrm>
          <a:prstGeom prst="rect">
            <a:avLst/>
          </a:prstGeom>
          <a:solidFill>
            <a:srgbClr val="FFFFFF"/>
          </a:solidFill>
          <a:ln w="12700">
            <a:noFill/>
            <a:miter lim="800000"/>
            <a:headEnd/>
            <a:tailEnd/>
          </a:ln>
          <a:effectLst>
            <a:outerShdw blurRad="63500" dist="107763" dir="2700000" algn="ctr" rotWithShape="0">
              <a:schemeClr val="bg2">
                <a:alpha val="74998"/>
              </a:schemeClr>
            </a:outerShdw>
          </a:effectLst>
        </p:spPr>
        <p:txBody>
          <a:bodyPr lIns="90487" tIns="44450" rIns="90487" bIns="44450">
            <a:prstTxWarp prst="textNoShape">
              <a:avLst/>
            </a:prstTxWarp>
            <a:spAutoFit/>
          </a:bodyPr>
          <a:lstStyle/>
          <a:p>
            <a:pPr algn="l">
              <a:defRPr/>
            </a:pPr>
            <a:r>
              <a:rPr lang="en-US" sz="2000" i="1">
                <a:solidFill>
                  <a:schemeClr val="tx2"/>
                </a:solidFill>
                <a:latin typeface="Helvetica" pitchFamily="-112" charset="0"/>
              </a:rPr>
              <a:t>Detailed Depiction of the Transportation Network</a:t>
            </a:r>
          </a:p>
        </p:txBody>
      </p:sp>
      <p:sp>
        <p:nvSpPr>
          <p:cNvPr id="34880" name="Rectangle 67"/>
          <p:cNvSpPr>
            <a:spLocks noChangeArrowheads="1"/>
          </p:cNvSpPr>
          <p:nvPr/>
        </p:nvSpPr>
        <p:spPr bwMode="auto">
          <a:xfrm>
            <a:off x="4746625" y="6270625"/>
            <a:ext cx="2760663" cy="590550"/>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a:solidFill>
                  <a:schemeClr val="tx1"/>
                </a:solidFill>
              </a:rPr>
              <a:t>(*) “dummy staging area”</a:t>
            </a:r>
          </a:p>
          <a:p>
            <a:pPr algn="l"/>
            <a:r>
              <a:rPr lang="en-US">
                <a:solidFill>
                  <a:schemeClr val="tx1"/>
                </a:solidFill>
              </a:rPr>
              <a:t>  for straight through tow</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descr="Large confetti"/>
          <p:cNvSpPr>
            <a:spLocks noChangeArrowheads="1"/>
          </p:cNvSpPr>
          <p:nvPr/>
        </p:nvSpPr>
        <p:spPr bwMode="auto">
          <a:xfrm flipV="1">
            <a:off x="3308350" y="5695950"/>
            <a:ext cx="2806700" cy="3683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pattFill prst="lgConfetti">
            <a:fgClr>
              <a:srgbClr val="EF9100"/>
            </a:fgClr>
            <a:bgClr>
              <a:srgbClr val="3E1403"/>
            </a:bgClr>
          </a:patt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20483" name="Rectangle 3"/>
          <p:cNvSpPr>
            <a:spLocks noChangeArrowheads="1"/>
          </p:cNvSpPr>
          <p:nvPr/>
        </p:nvSpPr>
        <p:spPr bwMode="auto">
          <a:xfrm>
            <a:off x="884238" y="442913"/>
            <a:ext cx="7377112" cy="496887"/>
          </a:xfrm>
          <a:prstGeom prst="rect">
            <a:avLst/>
          </a:prstGeom>
          <a:solidFill>
            <a:srgbClr val="FFFFFF"/>
          </a:solidFill>
          <a:ln w="12700">
            <a:noFill/>
            <a:miter lim="800000"/>
            <a:headEnd/>
            <a:tailEnd/>
          </a:ln>
          <a:effectLst>
            <a:outerShdw blurRad="63500" dist="107763" dir="2700000" algn="ctr" rotWithShape="0">
              <a:schemeClr val="bg2">
                <a:alpha val="74998"/>
              </a:schemeClr>
            </a:outerShdw>
          </a:effectLst>
        </p:spPr>
        <p:txBody>
          <a:bodyPr lIns="90487" tIns="44450" rIns="90487" bIns="44450" anchor="ctr">
            <a:prstTxWarp prst="textNoShape">
              <a:avLst/>
            </a:prstTxWarp>
          </a:bodyPr>
          <a:lstStyle/>
          <a:p>
            <a:pPr>
              <a:defRPr/>
            </a:pPr>
            <a:r>
              <a:rPr lang="en-US" sz="2400">
                <a:solidFill>
                  <a:schemeClr val="tx2"/>
                </a:solidFill>
                <a:latin typeface="Helvetica" pitchFamily="-112" charset="0"/>
              </a:rPr>
              <a:t>Sample Tugboat Journey</a:t>
            </a:r>
          </a:p>
        </p:txBody>
      </p:sp>
      <p:sp>
        <p:nvSpPr>
          <p:cNvPr id="20484" name="Rectangle 4"/>
          <p:cNvSpPr>
            <a:spLocks noChangeArrowheads="1"/>
          </p:cNvSpPr>
          <p:nvPr/>
        </p:nvSpPr>
        <p:spPr bwMode="auto">
          <a:xfrm>
            <a:off x="6503988" y="1717675"/>
            <a:ext cx="1282700" cy="596900"/>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700">
            <a:solidFill>
              <a:schemeClr val="tx1"/>
            </a:solidFill>
            <a:miter lim="800000"/>
            <a:headEnd/>
            <a:tailEnd/>
          </a:ln>
          <a:effectLst>
            <a:outerShdw blurRad="63500" dist="107763" dir="2700000" algn="ctr" rotWithShape="0">
              <a:schemeClr val="tx2">
                <a:alpha val="74998"/>
              </a:schemeClr>
            </a:outerShdw>
          </a:effectLst>
        </p:spPr>
        <p:txBody>
          <a:bodyPr wrap="none" lIns="90487" tIns="44450" rIns="90487" bIns="44450" anchor="ctr">
            <a:prstTxWarp prst="textNoShape">
              <a:avLst/>
            </a:prstTxWarp>
          </a:bodyPr>
          <a:lstStyle/>
          <a:p>
            <a:pPr>
              <a:defRPr/>
            </a:pPr>
            <a:r>
              <a:rPr lang="en-US" sz="2400" b="0">
                <a:solidFill>
                  <a:schemeClr val="tx2"/>
                </a:solidFill>
                <a:latin typeface="Times" pitchFamily="-112" charset="0"/>
              </a:rPr>
              <a:t>MTS2</a:t>
            </a:r>
          </a:p>
        </p:txBody>
      </p:sp>
      <p:sp>
        <p:nvSpPr>
          <p:cNvPr id="35845" name="Rectangle 5"/>
          <p:cNvSpPr>
            <a:spLocks noChangeArrowheads="1"/>
          </p:cNvSpPr>
          <p:nvPr/>
        </p:nvSpPr>
        <p:spPr bwMode="auto">
          <a:xfrm>
            <a:off x="639763" y="5529263"/>
            <a:ext cx="2808287" cy="739775"/>
          </a:xfrm>
          <a:prstGeom prst="rect">
            <a:avLst/>
          </a:prstGeom>
          <a:solidFill>
            <a:srgbClr val="FFFFFF"/>
          </a:solidFill>
          <a:ln w="12700">
            <a:noFill/>
            <a:miter lim="800000"/>
            <a:headEnd/>
            <a:tailEnd/>
          </a:ln>
        </p:spPr>
        <p:txBody>
          <a:bodyPr wrap="none" lIns="90487" tIns="44450" rIns="90487" bIns="44450">
            <a:prstTxWarp prst="textNoShape">
              <a:avLst/>
            </a:prstTxWarp>
            <a:spAutoFit/>
          </a:bodyPr>
          <a:lstStyle/>
          <a:p>
            <a:pPr algn="l">
              <a:tabLst>
                <a:tab pos="450850" algn="l"/>
                <a:tab pos="635000" algn="l"/>
              </a:tabLst>
            </a:pPr>
            <a:r>
              <a:rPr lang="en-US" sz="1400">
                <a:solidFill>
                  <a:schemeClr val="tx2"/>
                </a:solidFill>
              </a:rPr>
              <a:t>MTS	-	Marine Transfer Station</a:t>
            </a:r>
          </a:p>
          <a:p>
            <a:pPr algn="l">
              <a:tabLst>
                <a:tab pos="450850" algn="l"/>
                <a:tab pos="635000" algn="l"/>
              </a:tabLst>
            </a:pPr>
            <a:r>
              <a:rPr lang="en-US" sz="1400">
                <a:solidFill>
                  <a:schemeClr val="tx2"/>
                </a:solidFill>
              </a:rPr>
              <a:t>FKL	-	Fresh Kills Landfill</a:t>
            </a:r>
          </a:p>
          <a:p>
            <a:pPr algn="l">
              <a:tabLst>
                <a:tab pos="450850" algn="l"/>
                <a:tab pos="635000" algn="l"/>
              </a:tabLst>
            </a:pPr>
            <a:r>
              <a:rPr lang="en-US" sz="1400">
                <a:solidFill>
                  <a:schemeClr val="tx2"/>
                </a:solidFill>
              </a:rPr>
              <a:t>SA	-	Staging Area</a:t>
            </a:r>
          </a:p>
        </p:txBody>
      </p:sp>
      <p:sp>
        <p:nvSpPr>
          <p:cNvPr id="35846" name="AutoShape 6" descr="Light horizontal"/>
          <p:cNvSpPr>
            <a:spLocks noChangeArrowheads="1"/>
          </p:cNvSpPr>
          <p:nvPr/>
        </p:nvSpPr>
        <p:spPr bwMode="auto">
          <a:xfrm>
            <a:off x="3913188" y="4003675"/>
            <a:ext cx="1511300" cy="139700"/>
          </a:xfrm>
          <a:prstGeom prst="parallelogram">
            <a:avLst>
              <a:gd name="adj" fmla="val 252174"/>
            </a:avLst>
          </a:prstGeom>
          <a:pattFill prst="ltHorz">
            <a:fgClr>
              <a:srgbClr val="3E1403"/>
            </a:fgClr>
            <a:bgClr>
              <a:srgbClr val="FFFFFF"/>
            </a:bgClr>
          </a:patt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35847" name="AutoShape 7"/>
          <p:cNvSpPr>
            <a:spLocks noChangeArrowheads="1"/>
          </p:cNvSpPr>
          <p:nvPr/>
        </p:nvSpPr>
        <p:spPr bwMode="auto">
          <a:xfrm>
            <a:off x="4217988" y="3775075"/>
            <a:ext cx="977900" cy="292100"/>
          </a:xfrm>
          <a:prstGeom prst="cube">
            <a:avLst>
              <a:gd name="adj" fmla="val 30898"/>
            </a:avLst>
          </a:prstGeom>
          <a:gradFill rotWithShape="0">
            <a:gsLst>
              <a:gs pos="0">
                <a:srgbClr val="4C4C4C"/>
              </a:gs>
              <a:gs pos="50000">
                <a:srgbClr val="FFFFFF"/>
              </a:gs>
              <a:gs pos="100000">
                <a:srgbClr val="4C4C4C"/>
              </a:gs>
            </a:gsLst>
            <a:lin ang="0" scaled="1"/>
          </a:grad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35848" name="AutoShape 8" descr="Light horizontal"/>
          <p:cNvSpPr>
            <a:spLocks noChangeArrowheads="1"/>
          </p:cNvSpPr>
          <p:nvPr/>
        </p:nvSpPr>
        <p:spPr bwMode="auto">
          <a:xfrm>
            <a:off x="3913188" y="3775075"/>
            <a:ext cx="1511300" cy="139700"/>
          </a:xfrm>
          <a:prstGeom prst="parallelogram">
            <a:avLst>
              <a:gd name="adj" fmla="val 252174"/>
            </a:avLst>
          </a:prstGeom>
          <a:pattFill prst="ltHorz">
            <a:fgClr>
              <a:srgbClr val="3E1403"/>
            </a:fgClr>
            <a:bgClr>
              <a:srgbClr val="FFFFFF"/>
            </a:bgClr>
          </a:patt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35849" name="Rectangle 9"/>
          <p:cNvSpPr>
            <a:spLocks noChangeArrowheads="1"/>
          </p:cNvSpPr>
          <p:nvPr/>
        </p:nvSpPr>
        <p:spPr bwMode="auto">
          <a:xfrm>
            <a:off x="4378325" y="3595688"/>
            <a:ext cx="584200" cy="466725"/>
          </a:xfrm>
          <a:prstGeom prst="rect">
            <a:avLst/>
          </a:prstGeom>
          <a:solidFill>
            <a:srgbClr val="FFFFFF"/>
          </a:solidFill>
          <a:ln w="12700">
            <a:noFill/>
            <a:miter lim="800000"/>
            <a:headEnd/>
            <a:tailEnd/>
          </a:ln>
        </p:spPr>
        <p:txBody>
          <a:bodyPr wrap="none" lIns="90487" tIns="44450" rIns="90487" bIns="44450">
            <a:prstTxWarp prst="textNoShape">
              <a:avLst/>
            </a:prstTxWarp>
            <a:spAutoFit/>
          </a:bodyPr>
          <a:lstStyle/>
          <a:p>
            <a:pPr algn="l"/>
            <a:r>
              <a:rPr lang="en-US" sz="2400" b="0">
                <a:solidFill>
                  <a:schemeClr val="tx2"/>
                </a:solidFill>
                <a:latin typeface="Times" charset="0"/>
              </a:rPr>
              <a:t>SA</a:t>
            </a:r>
          </a:p>
        </p:txBody>
      </p:sp>
      <p:sp>
        <p:nvSpPr>
          <p:cNvPr id="20490" name="Rectangle 10"/>
          <p:cNvSpPr>
            <a:spLocks noChangeArrowheads="1"/>
          </p:cNvSpPr>
          <p:nvPr/>
        </p:nvSpPr>
        <p:spPr bwMode="auto">
          <a:xfrm>
            <a:off x="1398588" y="1717675"/>
            <a:ext cx="1282700" cy="596900"/>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700">
            <a:solidFill>
              <a:schemeClr val="tx1"/>
            </a:solidFill>
            <a:miter lim="800000"/>
            <a:headEnd/>
            <a:tailEnd/>
          </a:ln>
          <a:effectLst>
            <a:outerShdw blurRad="63500" dist="107763" dir="2700000" algn="ctr" rotWithShape="0">
              <a:schemeClr val="tx2">
                <a:alpha val="74998"/>
              </a:schemeClr>
            </a:outerShdw>
          </a:effectLst>
        </p:spPr>
        <p:txBody>
          <a:bodyPr wrap="none" lIns="90487" tIns="44450" rIns="90487" bIns="44450" anchor="ctr">
            <a:prstTxWarp prst="textNoShape">
              <a:avLst/>
            </a:prstTxWarp>
          </a:bodyPr>
          <a:lstStyle/>
          <a:p>
            <a:pPr>
              <a:defRPr/>
            </a:pPr>
            <a:r>
              <a:rPr lang="en-US" sz="2400" b="0">
                <a:solidFill>
                  <a:schemeClr val="tx2"/>
                </a:solidFill>
                <a:latin typeface="Times" pitchFamily="-112" charset="0"/>
              </a:rPr>
              <a:t>MTS1</a:t>
            </a:r>
          </a:p>
        </p:txBody>
      </p:sp>
      <p:sp>
        <p:nvSpPr>
          <p:cNvPr id="35851" name="Line 11"/>
          <p:cNvSpPr>
            <a:spLocks noChangeShapeType="1"/>
          </p:cNvSpPr>
          <p:nvPr/>
        </p:nvSpPr>
        <p:spPr bwMode="auto">
          <a:xfrm flipH="1">
            <a:off x="4973638" y="2028825"/>
            <a:ext cx="1600200" cy="1574800"/>
          </a:xfrm>
          <a:prstGeom prst="line">
            <a:avLst/>
          </a:prstGeom>
          <a:noFill/>
          <a:ln w="25400">
            <a:solidFill>
              <a:srgbClr val="FC0128"/>
            </a:solidFill>
            <a:round/>
            <a:headEnd type="triangle" w="med" len="med"/>
            <a:tailEnd/>
          </a:ln>
        </p:spPr>
        <p:txBody>
          <a:bodyPr wrap="none" anchor="ctr">
            <a:prstTxWarp prst="textNoShape">
              <a:avLst/>
            </a:prstTxWarp>
          </a:bodyPr>
          <a:lstStyle/>
          <a:p>
            <a:endParaRPr lang="en-US"/>
          </a:p>
        </p:txBody>
      </p:sp>
      <p:sp>
        <p:nvSpPr>
          <p:cNvPr id="35852" name="Line 12"/>
          <p:cNvSpPr>
            <a:spLocks noChangeShapeType="1"/>
          </p:cNvSpPr>
          <p:nvPr/>
        </p:nvSpPr>
        <p:spPr bwMode="auto">
          <a:xfrm flipV="1">
            <a:off x="5062538" y="2320925"/>
            <a:ext cx="2336800" cy="1600200"/>
          </a:xfrm>
          <a:prstGeom prst="line">
            <a:avLst/>
          </a:prstGeom>
          <a:noFill/>
          <a:ln w="25400">
            <a:solidFill>
              <a:srgbClr val="FC0128"/>
            </a:solidFill>
            <a:round/>
            <a:headEnd type="triangle" w="med" len="med"/>
            <a:tailEnd/>
          </a:ln>
        </p:spPr>
        <p:txBody>
          <a:bodyPr wrap="none" anchor="ctr">
            <a:prstTxWarp prst="textNoShape">
              <a:avLst/>
            </a:prstTxWarp>
          </a:bodyPr>
          <a:lstStyle/>
          <a:p>
            <a:endParaRPr lang="en-US"/>
          </a:p>
        </p:txBody>
      </p:sp>
      <p:sp>
        <p:nvSpPr>
          <p:cNvPr id="35853" name="Line 13"/>
          <p:cNvSpPr>
            <a:spLocks noChangeShapeType="1"/>
          </p:cNvSpPr>
          <p:nvPr/>
        </p:nvSpPr>
        <p:spPr bwMode="auto">
          <a:xfrm flipH="1" flipV="1">
            <a:off x="2687638" y="2016125"/>
            <a:ext cx="1676400" cy="1600200"/>
          </a:xfrm>
          <a:prstGeom prst="line">
            <a:avLst/>
          </a:prstGeom>
          <a:noFill/>
          <a:ln w="25400">
            <a:solidFill>
              <a:srgbClr val="FC0128"/>
            </a:solidFill>
            <a:round/>
            <a:headEnd type="triangle" w="med" len="med"/>
            <a:tailEnd/>
          </a:ln>
        </p:spPr>
        <p:txBody>
          <a:bodyPr wrap="none" anchor="ctr">
            <a:prstTxWarp prst="textNoShape">
              <a:avLst/>
            </a:prstTxWarp>
          </a:bodyPr>
          <a:lstStyle/>
          <a:p>
            <a:endParaRPr lang="en-US"/>
          </a:p>
        </p:txBody>
      </p:sp>
      <p:sp>
        <p:nvSpPr>
          <p:cNvPr id="35854" name="Line 14"/>
          <p:cNvSpPr>
            <a:spLocks noChangeShapeType="1"/>
          </p:cNvSpPr>
          <p:nvPr/>
        </p:nvSpPr>
        <p:spPr bwMode="auto">
          <a:xfrm flipH="1" flipV="1">
            <a:off x="2230438" y="2320925"/>
            <a:ext cx="1905000" cy="1600200"/>
          </a:xfrm>
          <a:prstGeom prst="line">
            <a:avLst/>
          </a:prstGeom>
          <a:noFill/>
          <a:ln w="25400">
            <a:solidFill>
              <a:srgbClr val="FC0128"/>
            </a:solidFill>
            <a:round/>
            <a:headEnd/>
            <a:tailEnd type="triangle" w="med" len="med"/>
          </a:ln>
        </p:spPr>
        <p:txBody>
          <a:bodyPr wrap="none" anchor="ctr">
            <a:prstTxWarp prst="textNoShape">
              <a:avLst/>
            </a:prstTxWarp>
          </a:bodyPr>
          <a:lstStyle/>
          <a:p>
            <a:endParaRPr lang="en-US"/>
          </a:p>
        </p:txBody>
      </p:sp>
      <p:sp>
        <p:nvSpPr>
          <p:cNvPr id="35855" name="Line 15"/>
          <p:cNvSpPr>
            <a:spLocks noChangeShapeType="1"/>
          </p:cNvSpPr>
          <p:nvPr/>
        </p:nvSpPr>
        <p:spPr bwMode="auto">
          <a:xfrm>
            <a:off x="4389438" y="4162425"/>
            <a:ext cx="0" cy="1041400"/>
          </a:xfrm>
          <a:prstGeom prst="line">
            <a:avLst/>
          </a:prstGeom>
          <a:noFill/>
          <a:ln w="25400">
            <a:solidFill>
              <a:srgbClr val="FC0128"/>
            </a:solidFill>
            <a:round/>
            <a:headEnd type="triangle" w="med" len="med"/>
            <a:tailEnd/>
          </a:ln>
        </p:spPr>
        <p:txBody>
          <a:bodyPr wrap="none" anchor="ctr">
            <a:prstTxWarp prst="textNoShape">
              <a:avLst/>
            </a:prstTxWarp>
          </a:bodyPr>
          <a:lstStyle/>
          <a:p>
            <a:endParaRPr lang="en-US"/>
          </a:p>
        </p:txBody>
      </p:sp>
      <p:sp>
        <p:nvSpPr>
          <p:cNvPr id="35856" name="Line 16"/>
          <p:cNvSpPr>
            <a:spLocks noChangeShapeType="1"/>
          </p:cNvSpPr>
          <p:nvPr/>
        </p:nvSpPr>
        <p:spPr bwMode="auto">
          <a:xfrm>
            <a:off x="4973638" y="4162425"/>
            <a:ext cx="0" cy="1041400"/>
          </a:xfrm>
          <a:prstGeom prst="line">
            <a:avLst/>
          </a:prstGeom>
          <a:noFill/>
          <a:ln w="25400">
            <a:solidFill>
              <a:srgbClr val="FC0128"/>
            </a:solidFill>
            <a:round/>
            <a:headEnd/>
            <a:tailEnd type="triangle" w="med" len="med"/>
          </a:ln>
        </p:spPr>
        <p:txBody>
          <a:bodyPr wrap="none" anchor="ctr">
            <a:prstTxWarp prst="textNoShape">
              <a:avLst/>
            </a:prstTxWarp>
          </a:bodyPr>
          <a:lstStyle/>
          <a:p>
            <a:endParaRPr lang="en-US"/>
          </a:p>
        </p:txBody>
      </p:sp>
      <p:sp>
        <p:nvSpPr>
          <p:cNvPr id="35857" name="Oval 17"/>
          <p:cNvSpPr>
            <a:spLocks noChangeArrowheads="1"/>
          </p:cNvSpPr>
          <p:nvPr/>
        </p:nvSpPr>
        <p:spPr bwMode="auto">
          <a:xfrm>
            <a:off x="1703388" y="1184275"/>
            <a:ext cx="368300" cy="368300"/>
          </a:xfrm>
          <a:prstGeom prst="ellipse">
            <a:avLst/>
          </a:prstGeom>
          <a:solidFill>
            <a:srgbClr val="FAFD00"/>
          </a:solidFill>
          <a:ln w="12700">
            <a:solidFill>
              <a:schemeClr val="tx1"/>
            </a:solidFill>
            <a:round/>
            <a:headEnd/>
            <a:tailEnd/>
          </a:ln>
        </p:spPr>
        <p:txBody>
          <a:bodyPr wrap="none" lIns="90487" tIns="44450" rIns="90487" bIns="44450" anchor="ctr">
            <a:prstTxWarp prst="textNoShape">
              <a:avLst/>
            </a:prstTxWarp>
          </a:bodyPr>
          <a:lstStyle/>
          <a:p>
            <a:r>
              <a:rPr lang="en-US" sz="1400" b="0">
                <a:solidFill>
                  <a:schemeClr val="tx2"/>
                </a:solidFill>
                <a:latin typeface="Times" charset="0"/>
              </a:rPr>
              <a:t>3</a:t>
            </a:r>
          </a:p>
        </p:txBody>
      </p:sp>
      <p:sp>
        <p:nvSpPr>
          <p:cNvPr id="35858" name="Oval 18"/>
          <p:cNvSpPr>
            <a:spLocks noChangeArrowheads="1"/>
          </p:cNvSpPr>
          <p:nvPr/>
        </p:nvSpPr>
        <p:spPr bwMode="auto">
          <a:xfrm>
            <a:off x="3505200" y="4572000"/>
            <a:ext cx="368300" cy="368300"/>
          </a:xfrm>
          <a:prstGeom prst="ellipse">
            <a:avLst/>
          </a:prstGeom>
          <a:solidFill>
            <a:srgbClr val="FAFD00"/>
          </a:solidFill>
          <a:ln w="12700">
            <a:solidFill>
              <a:schemeClr val="tx1"/>
            </a:solidFill>
            <a:round/>
            <a:headEnd/>
            <a:tailEnd/>
          </a:ln>
        </p:spPr>
        <p:txBody>
          <a:bodyPr wrap="none" lIns="90487" tIns="44450" rIns="90487" bIns="44450" anchor="ctr">
            <a:prstTxWarp prst="textNoShape">
              <a:avLst/>
            </a:prstTxWarp>
          </a:bodyPr>
          <a:lstStyle/>
          <a:p>
            <a:r>
              <a:rPr lang="en-US" sz="1400" b="0">
                <a:solidFill>
                  <a:schemeClr val="tx2"/>
                </a:solidFill>
                <a:latin typeface="Times" charset="0"/>
              </a:rPr>
              <a:t>1</a:t>
            </a:r>
          </a:p>
        </p:txBody>
      </p:sp>
      <p:sp>
        <p:nvSpPr>
          <p:cNvPr id="35859" name="Oval 19"/>
          <p:cNvSpPr>
            <a:spLocks noChangeArrowheads="1"/>
          </p:cNvSpPr>
          <p:nvPr/>
        </p:nvSpPr>
        <p:spPr bwMode="auto">
          <a:xfrm>
            <a:off x="1855788" y="3089275"/>
            <a:ext cx="368300" cy="368300"/>
          </a:xfrm>
          <a:prstGeom prst="ellipse">
            <a:avLst/>
          </a:prstGeom>
          <a:solidFill>
            <a:srgbClr val="FAFD00"/>
          </a:solidFill>
          <a:ln w="12700">
            <a:solidFill>
              <a:schemeClr val="tx1"/>
            </a:solidFill>
            <a:round/>
            <a:headEnd/>
            <a:tailEnd/>
          </a:ln>
        </p:spPr>
        <p:txBody>
          <a:bodyPr wrap="none" lIns="90487" tIns="44450" rIns="90487" bIns="44450" anchor="ctr">
            <a:prstTxWarp prst="textNoShape">
              <a:avLst/>
            </a:prstTxWarp>
          </a:bodyPr>
          <a:lstStyle/>
          <a:p>
            <a:r>
              <a:rPr lang="en-US" sz="1400" b="0">
                <a:solidFill>
                  <a:schemeClr val="tx2"/>
                </a:solidFill>
                <a:latin typeface="Times" charset="0"/>
              </a:rPr>
              <a:t>2</a:t>
            </a:r>
          </a:p>
        </p:txBody>
      </p:sp>
      <p:sp>
        <p:nvSpPr>
          <p:cNvPr id="35860" name="Oval 20"/>
          <p:cNvSpPr>
            <a:spLocks noChangeArrowheads="1"/>
          </p:cNvSpPr>
          <p:nvPr/>
        </p:nvSpPr>
        <p:spPr bwMode="auto">
          <a:xfrm>
            <a:off x="5410200" y="4572000"/>
            <a:ext cx="368300" cy="368300"/>
          </a:xfrm>
          <a:prstGeom prst="ellipse">
            <a:avLst/>
          </a:prstGeom>
          <a:solidFill>
            <a:srgbClr val="FAFD00"/>
          </a:solidFill>
          <a:ln w="12700">
            <a:solidFill>
              <a:schemeClr val="tx1"/>
            </a:solidFill>
            <a:round/>
            <a:headEnd/>
            <a:tailEnd/>
          </a:ln>
        </p:spPr>
        <p:txBody>
          <a:bodyPr wrap="none" lIns="90487" tIns="44450" rIns="90487" bIns="44450" anchor="ctr">
            <a:prstTxWarp prst="textNoShape">
              <a:avLst/>
            </a:prstTxWarp>
          </a:bodyPr>
          <a:lstStyle/>
          <a:p>
            <a:r>
              <a:rPr lang="en-US" sz="1400" b="0">
                <a:solidFill>
                  <a:schemeClr val="tx2"/>
                </a:solidFill>
                <a:latin typeface="Times" charset="0"/>
              </a:rPr>
              <a:t>8</a:t>
            </a:r>
          </a:p>
        </p:txBody>
      </p:sp>
      <p:sp>
        <p:nvSpPr>
          <p:cNvPr id="35861" name="Oval 21"/>
          <p:cNvSpPr>
            <a:spLocks noChangeArrowheads="1"/>
          </p:cNvSpPr>
          <p:nvPr/>
        </p:nvSpPr>
        <p:spPr bwMode="auto">
          <a:xfrm>
            <a:off x="6961188" y="3089275"/>
            <a:ext cx="368300" cy="368300"/>
          </a:xfrm>
          <a:prstGeom prst="ellipse">
            <a:avLst/>
          </a:prstGeom>
          <a:solidFill>
            <a:srgbClr val="FAFD00"/>
          </a:solidFill>
          <a:ln w="12700">
            <a:solidFill>
              <a:schemeClr val="tx1"/>
            </a:solidFill>
            <a:round/>
            <a:headEnd/>
            <a:tailEnd/>
          </a:ln>
        </p:spPr>
        <p:txBody>
          <a:bodyPr wrap="none" lIns="90487" tIns="44450" rIns="90487" bIns="44450" anchor="ctr">
            <a:prstTxWarp prst="textNoShape">
              <a:avLst/>
            </a:prstTxWarp>
          </a:bodyPr>
          <a:lstStyle/>
          <a:p>
            <a:r>
              <a:rPr lang="en-US" sz="1400" b="0">
                <a:solidFill>
                  <a:schemeClr val="tx2"/>
                </a:solidFill>
                <a:latin typeface="Times" charset="0"/>
              </a:rPr>
              <a:t>7</a:t>
            </a:r>
          </a:p>
        </p:txBody>
      </p:sp>
      <p:sp>
        <p:nvSpPr>
          <p:cNvPr id="35862" name="Oval 22"/>
          <p:cNvSpPr>
            <a:spLocks noChangeArrowheads="1"/>
          </p:cNvSpPr>
          <p:nvPr/>
        </p:nvSpPr>
        <p:spPr bwMode="auto">
          <a:xfrm>
            <a:off x="5437188" y="1755775"/>
            <a:ext cx="368300" cy="368300"/>
          </a:xfrm>
          <a:prstGeom prst="ellipse">
            <a:avLst/>
          </a:prstGeom>
          <a:solidFill>
            <a:srgbClr val="FAFD00"/>
          </a:solidFill>
          <a:ln w="12700">
            <a:solidFill>
              <a:schemeClr val="tx1"/>
            </a:solidFill>
            <a:round/>
            <a:headEnd/>
            <a:tailEnd/>
          </a:ln>
        </p:spPr>
        <p:txBody>
          <a:bodyPr wrap="none" lIns="90487" tIns="44450" rIns="90487" bIns="44450" anchor="ctr">
            <a:prstTxWarp prst="textNoShape">
              <a:avLst/>
            </a:prstTxWarp>
          </a:bodyPr>
          <a:lstStyle/>
          <a:p>
            <a:r>
              <a:rPr lang="en-US" sz="1400" b="0">
                <a:solidFill>
                  <a:schemeClr val="tx2"/>
                </a:solidFill>
                <a:latin typeface="Times" charset="0"/>
              </a:rPr>
              <a:t>5</a:t>
            </a:r>
          </a:p>
        </p:txBody>
      </p:sp>
      <p:sp>
        <p:nvSpPr>
          <p:cNvPr id="35863" name="Oval 23"/>
          <p:cNvSpPr>
            <a:spLocks noChangeArrowheads="1"/>
          </p:cNvSpPr>
          <p:nvPr/>
        </p:nvSpPr>
        <p:spPr bwMode="auto">
          <a:xfrm>
            <a:off x="3379788" y="1565275"/>
            <a:ext cx="368300" cy="368300"/>
          </a:xfrm>
          <a:prstGeom prst="ellipse">
            <a:avLst/>
          </a:prstGeom>
          <a:solidFill>
            <a:srgbClr val="FAFD00"/>
          </a:solidFill>
          <a:ln w="12700">
            <a:solidFill>
              <a:schemeClr val="tx1"/>
            </a:solidFill>
            <a:round/>
            <a:headEnd/>
            <a:tailEnd/>
          </a:ln>
        </p:spPr>
        <p:txBody>
          <a:bodyPr wrap="none" lIns="90487" tIns="44450" rIns="90487" bIns="44450" anchor="ctr">
            <a:prstTxWarp prst="textNoShape">
              <a:avLst/>
            </a:prstTxWarp>
          </a:bodyPr>
          <a:lstStyle/>
          <a:p>
            <a:r>
              <a:rPr lang="en-US" sz="1400" b="0">
                <a:solidFill>
                  <a:schemeClr val="tx2"/>
                </a:solidFill>
                <a:latin typeface="Times" charset="0"/>
              </a:rPr>
              <a:t>4</a:t>
            </a:r>
          </a:p>
        </p:txBody>
      </p:sp>
      <p:sp>
        <p:nvSpPr>
          <p:cNvPr id="35864" name="Oval 24"/>
          <p:cNvSpPr>
            <a:spLocks noChangeArrowheads="1"/>
          </p:cNvSpPr>
          <p:nvPr/>
        </p:nvSpPr>
        <p:spPr bwMode="auto">
          <a:xfrm>
            <a:off x="6864350" y="1149350"/>
            <a:ext cx="368300" cy="368300"/>
          </a:xfrm>
          <a:prstGeom prst="ellipse">
            <a:avLst/>
          </a:prstGeom>
          <a:solidFill>
            <a:srgbClr val="FAFD00"/>
          </a:solidFill>
          <a:ln w="12700">
            <a:solidFill>
              <a:schemeClr val="tx1"/>
            </a:solidFill>
            <a:round/>
            <a:headEnd/>
            <a:tailEnd/>
          </a:ln>
        </p:spPr>
        <p:txBody>
          <a:bodyPr wrap="none" lIns="90487" tIns="44450" rIns="90487" bIns="44450" anchor="ctr">
            <a:prstTxWarp prst="textNoShape">
              <a:avLst/>
            </a:prstTxWarp>
          </a:bodyPr>
          <a:lstStyle/>
          <a:p>
            <a:r>
              <a:rPr lang="en-US" sz="1400" b="0">
                <a:solidFill>
                  <a:schemeClr val="tx2"/>
                </a:solidFill>
                <a:latin typeface="Times" charset="0"/>
              </a:rPr>
              <a:t>6</a:t>
            </a:r>
          </a:p>
        </p:txBody>
      </p:sp>
      <p:sp>
        <p:nvSpPr>
          <p:cNvPr id="35865" name="Rectangle 25"/>
          <p:cNvSpPr>
            <a:spLocks noChangeArrowheads="1"/>
          </p:cNvSpPr>
          <p:nvPr/>
        </p:nvSpPr>
        <p:spPr bwMode="auto">
          <a:xfrm>
            <a:off x="5334000" y="4391025"/>
            <a:ext cx="139700" cy="139700"/>
          </a:xfrm>
          <a:prstGeom prst="rect">
            <a:avLst/>
          </a:prstGeom>
          <a:solidFill>
            <a:srgbClr val="3E1403"/>
          </a:solid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35866" name="Rectangle 26"/>
          <p:cNvSpPr>
            <a:spLocks noChangeArrowheads="1"/>
          </p:cNvSpPr>
          <p:nvPr/>
        </p:nvSpPr>
        <p:spPr bwMode="auto">
          <a:xfrm>
            <a:off x="5711825" y="4391025"/>
            <a:ext cx="139700" cy="139700"/>
          </a:xfrm>
          <a:prstGeom prst="rect">
            <a:avLst/>
          </a:prstGeom>
          <a:solidFill>
            <a:srgbClr val="3E1403"/>
          </a:solid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35867" name="Rectangle 27"/>
          <p:cNvSpPr>
            <a:spLocks noChangeArrowheads="1"/>
          </p:cNvSpPr>
          <p:nvPr/>
        </p:nvSpPr>
        <p:spPr bwMode="auto">
          <a:xfrm>
            <a:off x="5332413" y="5008563"/>
            <a:ext cx="139700" cy="139700"/>
          </a:xfrm>
          <a:prstGeom prst="rect">
            <a:avLst/>
          </a:prstGeom>
          <a:solidFill>
            <a:srgbClr val="3E1403"/>
          </a:solid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35868" name="Rectangle 28"/>
          <p:cNvSpPr>
            <a:spLocks noChangeArrowheads="1"/>
          </p:cNvSpPr>
          <p:nvPr/>
        </p:nvSpPr>
        <p:spPr bwMode="auto">
          <a:xfrm>
            <a:off x="5711825" y="5008563"/>
            <a:ext cx="139700" cy="139700"/>
          </a:xfrm>
          <a:prstGeom prst="rect">
            <a:avLst/>
          </a:prstGeom>
          <a:solidFill>
            <a:srgbClr val="3E1403"/>
          </a:solid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35869" name="Rectangle 29"/>
          <p:cNvSpPr>
            <a:spLocks noChangeArrowheads="1"/>
          </p:cNvSpPr>
          <p:nvPr/>
        </p:nvSpPr>
        <p:spPr bwMode="auto">
          <a:xfrm>
            <a:off x="7085013" y="2882900"/>
            <a:ext cx="139700" cy="139700"/>
          </a:xfrm>
          <a:prstGeom prst="rect">
            <a:avLst/>
          </a:prstGeom>
          <a:solidFill>
            <a:srgbClr val="3E1403"/>
          </a:solid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35870" name="Rectangle 30"/>
          <p:cNvSpPr>
            <a:spLocks noChangeArrowheads="1"/>
          </p:cNvSpPr>
          <p:nvPr/>
        </p:nvSpPr>
        <p:spPr bwMode="auto">
          <a:xfrm>
            <a:off x="7085013" y="3543300"/>
            <a:ext cx="139700" cy="139700"/>
          </a:xfrm>
          <a:prstGeom prst="rect">
            <a:avLst/>
          </a:prstGeom>
          <a:solidFill>
            <a:srgbClr val="3E1403"/>
          </a:solid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35871" name="Rectangle 31"/>
          <p:cNvSpPr>
            <a:spLocks noChangeArrowheads="1"/>
          </p:cNvSpPr>
          <p:nvPr/>
        </p:nvSpPr>
        <p:spPr bwMode="auto">
          <a:xfrm>
            <a:off x="5740400" y="1577975"/>
            <a:ext cx="139700" cy="139700"/>
          </a:xfrm>
          <a:prstGeom prst="rect">
            <a:avLst/>
          </a:prstGeom>
          <a:solidFill>
            <a:srgbClr val="FFFFFF"/>
          </a:solid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35872" name="Rectangle 32"/>
          <p:cNvSpPr>
            <a:spLocks noChangeArrowheads="1"/>
          </p:cNvSpPr>
          <p:nvPr/>
        </p:nvSpPr>
        <p:spPr bwMode="auto">
          <a:xfrm>
            <a:off x="1985963" y="2879725"/>
            <a:ext cx="139700" cy="139700"/>
          </a:xfrm>
          <a:prstGeom prst="rect">
            <a:avLst/>
          </a:prstGeom>
          <a:solidFill>
            <a:srgbClr val="FFFFFF"/>
          </a:solid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35873" name="Rectangle 33"/>
          <p:cNvSpPr>
            <a:spLocks noChangeArrowheads="1"/>
          </p:cNvSpPr>
          <p:nvPr/>
        </p:nvSpPr>
        <p:spPr bwMode="auto">
          <a:xfrm>
            <a:off x="1985963" y="3540125"/>
            <a:ext cx="139700" cy="139700"/>
          </a:xfrm>
          <a:prstGeom prst="rect">
            <a:avLst/>
          </a:prstGeom>
          <a:solidFill>
            <a:srgbClr val="FFFFFF"/>
          </a:solid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35874" name="Rectangle 34"/>
          <p:cNvSpPr>
            <a:spLocks noChangeArrowheads="1"/>
          </p:cNvSpPr>
          <p:nvPr/>
        </p:nvSpPr>
        <p:spPr bwMode="auto">
          <a:xfrm>
            <a:off x="3497263" y="1341438"/>
            <a:ext cx="139700" cy="139700"/>
          </a:xfrm>
          <a:prstGeom prst="rect">
            <a:avLst/>
          </a:prstGeom>
          <a:solidFill>
            <a:srgbClr val="3E1403"/>
          </a:solid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35875" name="Rectangle 35"/>
          <p:cNvSpPr>
            <a:spLocks noChangeArrowheads="1"/>
          </p:cNvSpPr>
          <p:nvPr/>
        </p:nvSpPr>
        <p:spPr bwMode="auto">
          <a:xfrm>
            <a:off x="3497263" y="2001838"/>
            <a:ext cx="139700" cy="139700"/>
          </a:xfrm>
          <a:prstGeom prst="rect">
            <a:avLst/>
          </a:prstGeom>
          <a:solidFill>
            <a:srgbClr val="3E1403"/>
          </a:solid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35876" name="Rectangle 36"/>
          <p:cNvSpPr>
            <a:spLocks noChangeArrowheads="1"/>
          </p:cNvSpPr>
          <p:nvPr/>
        </p:nvSpPr>
        <p:spPr bwMode="auto">
          <a:xfrm>
            <a:off x="3352800" y="4419600"/>
            <a:ext cx="139700" cy="139700"/>
          </a:xfrm>
          <a:prstGeom prst="rect">
            <a:avLst/>
          </a:prstGeom>
          <a:solidFill>
            <a:srgbClr val="FFFFFF"/>
          </a:solid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35877" name="Rectangle 37"/>
          <p:cNvSpPr>
            <a:spLocks noChangeArrowheads="1"/>
          </p:cNvSpPr>
          <p:nvPr/>
        </p:nvSpPr>
        <p:spPr bwMode="auto">
          <a:xfrm>
            <a:off x="3886200" y="4419600"/>
            <a:ext cx="139700" cy="139700"/>
          </a:xfrm>
          <a:prstGeom prst="rect">
            <a:avLst/>
          </a:prstGeom>
          <a:solidFill>
            <a:srgbClr val="FFFFFF"/>
          </a:solid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35878" name="Rectangle 38"/>
          <p:cNvSpPr>
            <a:spLocks noChangeArrowheads="1"/>
          </p:cNvSpPr>
          <p:nvPr/>
        </p:nvSpPr>
        <p:spPr bwMode="auto">
          <a:xfrm>
            <a:off x="3352800" y="4953000"/>
            <a:ext cx="139700" cy="139700"/>
          </a:xfrm>
          <a:prstGeom prst="rect">
            <a:avLst/>
          </a:prstGeom>
          <a:solidFill>
            <a:srgbClr val="FFFFFF"/>
          </a:solidFill>
          <a:ln w="12700">
            <a:solidFill>
              <a:schemeClr val="tx1"/>
            </a:solidFill>
            <a:miter lim="800000"/>
            <a:headEnd/>
            <a:tailEnd/>
          </a:ln>
        </p:spPr>
        <p:txBody>
          <a:bodyPr wrap="none" anchor="ctr">
            <a:prstTxWarp prst="textNoShape">
              <a:avLst/>
            </a:prstTxWarp>
          </a:bodyPr>
          <a:lstStyle/>
          <a:p>
            <a:endParaRPr lang="en-US">
              <a:solidFill>
                <a:schemeClr val="tx2"/>
              </a:solidFill>
            </a:endParaRPr>
          </a:p>
        </p:txBody>
      </p:sp>
      <p:sp>
        <p:nvSpPr>
          <p:cNvPr id="35879" name="AutoShape 39" descr="Large confetti"/>
          <p:cNvSpPr>
            <a:spLocks noChangeArrowheads="1"/>
          </p:cNvSpPr>
          <p:nvPr/>
        </p:nvSpPr>
        <p:spPr bwMode="auto">
          <a:xfrm flipV="1">
            <a:off x="3835400" y="5232400"/>
            <a:ext cx="1778000" cy="635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pattFill prst="lgConfetti">
            <a:fgClr>
              <a:srgbClr val="EF9100"/>
            </a:fgClr>
            <a:bgClr>
              <a:srgbClr val="3E1403"/>
            </a:bgClr>
          </a:pattFill>
          <a:ln w="12700">
            <a:noFill/>
            <a:miter lim="800000"/>
            <a:headEnd/>
            <a:tailEnd/>
          </a:ln>
        </p:spPr>
        <p:txBody>
          <a:bodyPr wrap="none" anchor="ctr">
            <a:prstTxWarp prst="textNoShape">
              <a:avLst/>
            </a:prstTxWarp>
          </a:bodyPr>
          <a:lstStyle/>
          <a:p>
            <a:endParaRPr lang="en-US">
              <a:solidFill>
                <a:schemeClr val="tx2"/>
              </a:solidFill>
            </a:endParaRPr>
          </a:p>
        </p:txBody>
      </p:sp>
      <p:sp>
        <p:nvSpPr>
          <p:cNvPr id="20520" name="Rectangle 40"/>
          <p:cNvSpPr>
            <a:spLocks noChangeArrowheads="1"/>
          </p:cNvSpPr>
          <p:nvPr/>
        </p:nvSpPr>
        <p:spPr bwMode="auto">
          <a:xfrm>
            <a:off x="4349750" y="5289550"/>
            <a:ext cx="774700" cy="469900"/>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700">
            <a:solidFill>
              <a:schemeClr val="tx1"/>
            </a:solidFill>
            <a:miter lim="800000"/>
            <a:headEnd/>
            <a:tailEnd/>
          </a:ln>
          <a:effectLst>
            <a:outerShdw blurRad="63500" dist="107763" dir="2700000" algn="ctr" rotWithShape="0">
              <a:schemeClr val="tx2">
                <a:alpha val="74998"/>
              </a:schemeClr>
            </a:outerShdw>
          </a:effectLst>
        </p:spPr>
        <p:txBody>
          <a:bodyPr wrap="none" lIns="90487" tIns="44450" rIns="90487" bIns="44450" anchor="ctr">
            <a:prstTxWarp prst="textNoShape">
              <a:avLst/>
            </a:prstTxWarp>
          </a:bodyPr>
          <a:lstStyle/>
          <a:p>
            <a:pPr>
              <a:defRPr/>
            </a:pPr>
            <a:r>
              <a:rPr lang="en-US" sz="2400" b="0">
                <a:solidFill>
                  <a:schemeClr val="tx2"/>
                </a:solidFill>
                <a:latin typeface="Times" pitchFamily="-112" charset="0"/>
              </a:rPr>
              <a:t>FKL</a:t>
            </a:r>
          </a:p>
        </p:txBody>
      </p:sp>
      <p:grpSp>
        <p:nvGrpSpPr>
          <p:cNvPr id="2" name="Group 297"/>
          <p:cNvGrpSpPr>
            <a:grpSpLocks/>
          </p:cNvGrpSpPr>
          <p:nvPr/>
        </p:nvGrpSpPr>
        <p:grpSpPr bwMode="auto">
          <a:xfrm>
            <a:off x="3295650" y="1954213"/>
            <a:ext cx="2085975" cy="1201737"/>
            <a:chOff x="2076" y="1231"/>
            <a:chExt cx="1314" cy="757"/>
          </a:xfrm>
        </p:grpSpPr>
        <p:sp>
          <p:nvSpPr>
            <p:cNvPr id="35882" name="Freeform 41"/>
            <p:cNvSpPr>
              <a:spLocks/>
            </p:cNvSpPr>
            <p:nvPr/>
          </p:nvSpPr>
          <p:spPr bwMode="auto">
            <a:xfrm>
              <a:off x="3064" y="1452"/>
              <a:ext cx="24" cy="21"/>
            </a:xfrm>
            <a:custGeom>
              <a:avLst/>
              <a:gdLst>
                <a:gd name="T0" fmla="*/ 19 w 24"/>
                <a:gd name="T1" fmla="*/ 2 h 21"/>
                <a:gd name="T2" fmla="*/ 19 w 24"/>
                <a:gd name="T3" fmla="*/ 2 h 21"/>
                <a:gd name="T4" fmla="*/ 17 w 24"/>
                <a:gd name="T5" fmla="*/ 2 h 21"/>
                <a:gd name="T6" fmla="*/ 15 w 24"/>
                <a:gd name="T7" fmla="*/ 0 h 21"/>
                <a:gd name="T8" fmla="*/ 13 w 24"/>
                <a:gd name="T9" fmla="*/ 0 h 21"/>
                <a:gd name="T10" fmla="*/ 10 w 24"/>
                <a:gd name="T11" fmla="*/ 0 h 21"/>
                <a:gd name="T12" fmla="*/ 8 w 24"/>
                <a:gd name="T13" fmla="*/ 0 h 21"/>
                <a:gd name="T14" fmla="*/ 4 w 24"/>
                <a:gd name="T15" fmla="*/ 0 h 21"/>
                <a:gd name="T16" fmla="*/ 2 w 24"/>
                <a:gd name="T17" fmla="*/ 2 h 21"/>
                <a:gd name="T18" fmla="*/ 0 w 24"/>
                <a:gd name="T19" fmla="*/ 4 h 21"/>
                <a:gd name="T20" fmla="*/ 0 w 24"/>
                <a:gd name="T21" fmla="*/ 6 h 21"/>
                <a:gd name="T22" fmla="*/ 0 w 24"/>
                <a:gd name="T23" fmla="*/ 10 h 21"/>
                <a:gd name="T24" fmla="*/ 2 w 24"/>
                <a:gd name="T25" fmla="*/ 14 h 21"/>
                <a:gd name="T26" fmla="*/ 2 w 24"/>
                <a:gd name="T27" fmla="*/ 16 h 21"/>
                <a:gd name="T28" fmla="*/ 4 w 24"/>
                <a:gd name="T29" fmla="*/ 16 h 21"/>
                <a:gd name="T30" fmla="*/ 7 w 24"/>
                <a:gd name="T31" fmla="*/ 16 h 21"/>
                <a:gd name="T32" fmla="*/ 7 w 24"/>
                <a:gd name="T33" fmla="*/ 18 h 21"/>
                <a:gd name="T34" fmla="*/ 8 w 24"/>
                <a:gd name="T35" fmla="*/ 18 h 21"/>
                <a:gd name="T36" fmla="*/ 10 w 24"/>
                <a:gd name="T37" fmla="*/ 18 h 21"/>
                <a:gd name="T38" fmla="*/ 13 w 24"/>
                <a:gd name="T39" fmla="*/ 18 h 21"/>
                <a:gd name="T40" fmla="*/ 15 w 24"/>
                <a:gd name="T41" fmla="*/ 20 h 21"/>
                <a:gd name="T42" fmla="*/ 17 w 24"/>
                <a:gd name="T43" fmla="*/ 18 h 21"/>
                <a:gd name="T44" fmla="*/ 19 w 24"/>
                <a:gd name="T45" fmla="*/ 18 h 21"/>
                <a:gd name="T46" fmla="*/ 19 w 24"/>
                <a:gd name="T47" fmla="*/ 16 h 21"/>
                <a:gd name="T48" fmla="*/ 21 w 24"/>
                <a:gd name="T49" fmla="*/ 16 h 21"/>
                <a:gd name="T50" fmla="*/ 21 w 24"/>
                <a:gd name="T51" fmla="*/ 14 h 21"/>
                <a:gd name="T52" fmla="*/ 21 w 24"/>
                <a:gd name="T53" fmla="*/ 12 h 21"/>
                <a:gd name="T54" fmla="*/ 21 w 24"/>
                <a:gd name="T55" fmla="*/ 10 h 21"/>
                <a:gd name="T56" fmla="*/ 23 w 24"/>
                <a:gd name="T57" fmla="*/ 8 h 21"/>
                <a:gd name="T58" fmla="*/ 23 w 24"/>
                <a:gd name="T59" fmla="*/ 6 h 21"/>
                <a:gd name="T60" fmla="*/ 21 w 24"/>
                <a:gd name="T61" fmla="*/ 4 h 21"/>
                <a:gd name="T62" fmla="*/ 21 w 24"/>
                <a:gd name="T63" fmla="*/ 2 h 21"/>
                <a:gd name="T64" fmla="*/ 19 w 24"/>
                <a:gd name="T65" fmla="*/ 2 h 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
                <a:gd name="T100" fmla="*/ 0 h 21"/>
                <a:gd name="T101" fmla="*/ 24 w 24"/>
                <a:gd name="T102" fmla="*/ 21 h 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 h="21">
                  <a:moveTo>
                    <a:pt x="19" y="2"/>
                  </a:moveTo>
                  <a:lnTo>
                    <a:pt x="19" y="2"/>
                  </a:lnTo>
                  <a:lnTo>
                    <a:pt x="17" y="2"/>
                  </a:lnTo>
                  <a:lnTo>
                    <a:pt x="15" y="0"/>
                  </a:lnTo>
                  <a:lnTo>
                    <a:pt x="13" y="0"/>
                  </a:lnTo>
                  <a:lnTo>
                    <a:pt x="10" y="0"/>
                  </a:lnTo>
                  <a:lnTo>
                    <a:pt x="8" y="0"/>
                  </a:lnTo>
                  <a:lnTo>
                    <a:pt x="4" y="0"/>
                  </a:lnTo>
                  <a:lnTo>
                    <a:pt x="2" y="2"/>
                  </a:lnTo>
                  <a:lnTo>
                    <a:pt x="0" y="4"/>
                  </a:lnTo>
                  <a:lnTo>
                    <a:pt x="0" y="6"/>
                  </a:lnTo>
                  <a:lnTo>
                    <a:pt x="0" y="10"/>
                  </a:lnTo>
                  <a:lnTo>
                    <a:pt x="2" y="14"/>
                  </a:lnTo>
                  <a:lnTo>
                    <a:pt x="2" y="16"/>
                  </a:lnTo>
                  <a:lnTo>
                    <a:pt x="4" y="16"/>
                  </a:lnTo>
                  <a:lnTo>
                    <a:pt x="7" y="16"/>
                  </a:lnTo>
                  <a:lnTo>
                    <a:pt x="7" y="18"/>
                  </a:lnTo>
                  <a:lnTo>
                    <a:pt x="8" y="18"/>
                  </a:lnTo>
                  <a:lnTo>
                    <a:pt x="10" y="18"/>
                  </a:lnTo>
                  <a:lnTo>
                    <a:pt x="13" y="18"/>
                  </a:lnTo>
                  <a:lnTo>
                    <a:pt x="15" y="20"/>
                  </a:lnTo>
                  <a:lnTo>
                    <a:pt x="17" y="18"/>
                  </a:lnTo>
                  <a:lnTo>
                    <a:pt x="19" y="18"/>
                  </a:lnTo>
                  <a:lnTo>
                    <a:pt x="19" y="16"/>
                  </a:lnTo>
                  <a:lnTo>
                    <a:pt x="21" y="16"/>
                  </a:lnTo>
                  <a:lnTo>
                    <a:pt x="21" y="14"/>
                  </a:lnTo>
                  <a:lnTo>
                    <a:pt x="21" y="12"/>
                  </a:lnTo>
                  <a:lnTo>
                    <a:pt x="21" y="10"/>
                  </a:lnTo>
                  <a:lnTo>
                    <a:pt x="23" y="8"/>
                  </a:lnTo>
                  <a:lnTo>
                    <a:pt x="23" y="6"/>
                  </a:lnTo>
                  <a:lnTo>
                    <a:pt x="21" y="4"/>
                  </a:lnTo>
                  <a:lnTo>
                    <a:pt x="21" y="2"/>
                  </a:lnTo>
                  <a:lnTo>
                    <a:pt x="19" y="2"/>
                  </a:lnTo>
                </a:path>
              </a:pathLst>
            </a:custGeom>
            <a:solidFill>
              <a:srgbClr val="EBEBEB"/>
            </a:solidFill>
            <a:ln w="127000" cap="rnd">
              <a:noFill/>
              <a:round/>
              <a:headEnd/>
              <a:tailEnd/>
            </a:ln>
          </p:spPr>
          <p:txBody>
            <a:bodyPr>
              <a:prstTxWarp prst="textNoShape">
                <a:avLst/>
              </a:prstTxWarp>
            </a:bodyPr>
            <a:lstStyle/>
            <a:p>
              <a:endParaRPr lang="en-US">
                <a:solidFill>
                  <a:schemeClr val="tx2"/>
                </a:solidFill>
              </a:endParaRPr>
            </a:p>
          </p:txBody>
        </p:sp>
        <p:sp>
          <p:nvSpPr>
            <p:cNvPr id="35883" name="Freeform 42"/>
            <p:cNvSpPr>
              <a:spLocks/>
            </p:cNvSpPr>
            <p:nvPr/>
          </p:nvSpPr>
          <p:spPr bwMode="auto">
            <a:xfrm>
              <a:off x="3064" y="1452"/>
              <a:ext cx="29" cy="26"/>
            </a:xfrm>
            <a:custGeom>
              <a:avLst/>
              <a:gdLst>
                <a:gd name="T0" fmla="*/ 25 w 29"/>
                <a:gd name="T1" fmla="*/ 3 h 26"/>
                <a:gd name="T2" fmla="*/ 23 w 29"/>
                <a:gd name="T3" fmla="*/ 0 h 26"/>
                <a:gd name="T4" fmla="*/ 20 w 29"/>
                <a:gd name="T5" fmla="*/ 0 h 26"/>
                <a:gd name="T6" fmla="*/ 17 w 29"/>
                <a:gd name="T7" fmla="*/ 0 h 26"/>
                <a:gd name="T8" fmla="*/ 14 w 29"/>
                <a:gd name="T9" fmla="*/ 0 h 26"/>
                <a:gd name="T10" fmla="*/ 9 w 29"/>
                <a:gd name="T11" fmla="*/ 0 h 26"/>
                <a:gd name="T12" fmla="*/ 6 w 29"/>
                <a:gd name="T13" fmla="*/ 0 h 26"/>
                <a:gd name="T14" fmla="*/ 3 w 29"/>
                <a:gd name="T15" fmla="*/ 0 h 26"/>
                <a:gd name="T16" fmla="*/ 0 w 29"/>
                <a:gd name="T17" fmla="*/ 3 h 26"/>
                <a:gd name="T18" fmla="*/ 0 w 29"/>
                <a:gd name="T19" fmla="*/ 8 h 26"/>
                <a:gd name="T20" fmla="*/ 0 w 29"/>
                <a:gd name="T21" fmla="*/ 14 h 26"/>
                <a:gd name="T22" fmla="*/ 0 w 29"/>
                <a:gd name="T23" fmla="*/ 20 h 26"/>
                <a:gd name="T24" fmla="*/ 3 w 29"/>
                <a:gd name="T25" fmla="*/ 20 h 26"/>
                <a:gd name="T26" fmla="*/ 3 w 29"/>
                <a:gd name="T27" fmla="*/ 22 h 26"/>
                <a:gd name="T28" fmla="*/ 6 w 29"/>
                <a:gd name="T29" fmla="*/ 22 h 26"/>
                <a:gd name="T30" fmla="*/ 9 w 29"/>
                <a:gd name="T31" fmla="*/ 22 h 26"/>
                <a:gd name="T32" fmla="*/ 11 w 29"/>
                <a:gd name="T33" fmla="*/ 25 h 26"/>
                <a:gd name="T34" fmla="*/ 14 w 29"/>
                <a:gd name="T35" fmla="*/ 25 h 26"/>
                <a:gd name="T36" fmla="*/ 17 w 29"/>
                <a:gd name="T37" fmla="*/ 25 h 26"/>
                <a:gd name="T38" fmla="*/ 20 w 29"/>
                <a:gd name="T39" fmla="*/ 25 h 26"/>
                <a:gd name="T40" fmla="*/ 23 w 29"/>
                <a:gd name="T41" fmla="*/ 25 h 26"/>
                <a:gd name="T42" fmla="*/ 25 w 29"/>
                <a:gd name="T43" fmla="*/ 22 h 26"/>
                <a:gd name="T44" fmla="*/ 25 w 29"/>
                <a:gd name="T45" fmla="*/ 20 h 26"/>
                <a:gd name="T46" fmla="*/ 28 w 29"/>
                <a:gd name="T47" fmla="*/ 20 h 26"/>
                <a:gd name="T48" fmla="*/ 28 w 29"/>
                <a:gd name="T49" fmla="*/ 17 h 26"/>
                <a:gd name="T50" fmla="*/ 28 w 29"/>
                <a:gd name="T51" fmla="*/ 14 h 26"/>
                <a:gd name="T52" fmla="*/ 28 w 29"/>
                <a:gd name="T53" fmla="*/ 11 h 26"/>
                <a:gd name="T54" fmla="*/ 28 w 29"/>
                <a:gd name="T55" fmla="*/ 8 h 26"/>
                <a:gd name="T56" fmla="*/ 28 w 29"/>
                <a:gd name="T57" fmla="*/ 6 h 26"/>
                <a:gd name="T58" fmla="*/ 25 w 29"/>
                <a:gd name="T59" fmla="*/ 3 h 2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
                <a:gd name="T91" fmla="*/ 0 h 26"/>
                <a:gd name="T92" fmla="*/ 29 w 29"/>
                <a:gd name="T93" fmla="*/ 26 h 2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 h="26">
                  <a:moveTo>
                    <a:pt x="25" y="3"/>
                  </a:moveTo>
                  <a:lnTo>
                    <a:pt x="23" y="0"/>
                  </a:lnTo>
                  <a:lnTo>
                    <a:pt x="20" y="0"/>
                  </a:lnTo>
                  <a:lnTo>
                    <a:pt x="17" y="0"/>
                  </a:lnTo>
                  <a:lnTo>
                    <a:pt x="14" y="0"/>
                  </a:lnTo>
                  <a:lnTo>
                    <a:pt x="9" y="0"/>
                  </a:lnTo>
                  <a:lnTo>
                    <a:pt x="6" y="0"/>
                  </a:lnTo>
                  <a:lnTo>
                    <a:pt x="3" y="0"/>
                  </a:lnTo>
                  <a:lnTo>
                    <a:pt x="0" y="3"/>
                  </a:lnTo>
                  <a:lnTo>
                    <a:pt x="0" y="8"/>
                  </a:lnTo>
                  <a:lnTo>
                    <a:pt x="0" y="14"/>
                  </a:lnTo>
                  <a:lnTo>
                    <a:pt x="0" y="20"/>
                  </a:lnTo>
                  <a:lnTo>
                    <a:pt x="3" y="20"/>
                  </a:lnTo>
                  <a:lnTo>
                    <a:pt x="3" y="22"/>
                  </a:lnTo>
                  <a:lnTo>
                    <a:pt x="6" y="22"/>
                  </a:lnTo>
                  <a:lnTo>
                    <a:pt x="9" y="22"/>
                  </a:lnTo>
                  <a:lnTo>
                    <a:pt x="11" y="25"/>
                  </a:lnTo>
                  <a:lnTo>
                    <a:pt x="14" y="25"/>
                  </a:lnTo>
                  <a:lnTo>
                    <a:pt x="17" y="25"/>
                  </a:lnTo>
                  <a:lnTo>
                    <a:pt x="20" y="25"/>
                  </a:lnTo>
                  <a:lnTo>
                    <a:pt x="23" y="25"/>
                  </a:lnTo>
                  <a:lnTo>
                    <a:pt x="25" y="22"/>
                  </a:lnTo>
                  <a:lnTo>
                    <a:pt x="25" y="20"/>
                  </a:lnTo>
                  <a:lnTo>
                    <a:pt x="28" y="20"/>
                  </a:lnTo>
                  <a:lnTo>
                    <a:pt x="28" y="17"/>
                  </a:lnTo>
                  <a:lnTo>
                    <a:pt x="28" y="14"/>
                  </a:lnTo>
                  <a:lnTo>
                    <a:pt x="28" y="11"/>
                  </a:lnTo>
                  <a:lnTo>
                    <a:pt x="28" y="8"/>
                  </a:lnTo>
                  <a:lnTo>
                    <a:pt x="28" y="6"/>
                  </a:lnTo>
                  <a:lnTo>
                    <a:pt x="25"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884" name="Freeform 43"/>
            <p:cNvSpPr>
              <a:spLocks/>
            </p:cNvSpPr>
            <p:nvPr/>
          </p:nvSpPr>
          <p:spPr bwMode="auto">
            <a:xfrm>
              <a:off x="2776" y="1502"/>
              <a:ext cx="46" cy="69"/>
            </a:xfrm>
            <a:custGeom>
              <a:avLst/>
              <a:gdLst>
                <a:gd name="T0" fmla="*/ 45 w 46"/>
                <a:gd name="T1" fmla="*/ 65 h 69"/>
                <a:gd name="T2" fmla="*/ 45 w 46"/>
                <a:gd name="T3" fmla="*/ 63 h 69"/>
                <a:gd name="T4" fmla="*/ 45 w 46"/>
                <a:gd name="T5" fmla="*/ 55 h 69"/>
                <a:gd name="T6" fmla="*/ 45 w 46"/>
                <a:gd name="T7" fmla="*/ 48 h 69"/>
                <a:gd name="T8" fmla="*/ 42 w 46"/>
                <a:gd name="T9" fmla="*/ 43 h 69"/>
                <a:gd name="T10" fmla="*/ 42 w 46"/>
                <a:gd name="T11" fmla="*/ 40 h 69"/>
                <a:gd name="T12" fmla="*/ 42 w 46"/>
                <a:gd name="T13" fmla="*/ 38 h 69"/>
                <a:gd name="T14" fmla="*/ 40 w 46"/>
                <a:gd name="T15" fmla="*/ 36 h 69"/>
                <a:gd name="T16" fmla="*/ 38 w 46"/>
                <a:gd name="T17" fmla="*/ 36 h 69"/>
                <a:gd name="T18" fmla="*/ 36 w 46"/>
                <a:gd name="T19" fmla="*/ 33 h 69"/>
                <a:gd name="T20" fmla="*/ 33 w 46"/>
                <a:gd name="T21" fmla="*/ 30 h 69"/>
                <a:gd name="T22" fmla="*/ 31 w 46"/>
                <a:gd name="T23" fmla="*/ 28 h 69"/>
                <a:gd name="T24" fmla="*/ 28 w 46"/>
                <a:gd name="T25" fmla="*/ 23 h 69"/>
                <a:gd name="T26" fmla="*/ 26 w 46"/>
                <a:gd name="T27" fmla="*/ 21 h 69"/>
                <a:gd name="T28" fmla="*/ 24 w 46"/>
                <a:gd name="T29" fmla="*/ 18 h 69"/>
                <a:gd name="T30" fmla="*/ 19 w 46"/>
                <a:gd name="T31" fmla="*/ 15 h 69"/>
                <a:gd name="T32" fmla="*/ 16 w 46"/>
                <a:gd name="T33" fmla="*/ 11 h 69"/>
                <a:gd name="T34" fmla="*/ 14 w 46"/>
                <a:gd name="T35" fmla="*/ 8 h 69"/>
                <a:gd name="T36" fmla="*/ 12 w 46"/>
                <a:gd name="T37" fmla="*/ 5 h 69"/>
                <a:gd name="T38" fmla="*/ 9 w 46"/>
                <a:gd name="T39" fmla="*/ 3 h 69"/>
                <a:gd name="T40" fmla="*/ 7 w 46"/>
                <a:gd name="T41" fmla="*/ 3 h 69"/>
                <a:gd name="T42" fmla="*/ 7 w 46"/>
                <a:gd name="T43" fmla="*/ 0 h 69"/>
                <a:gd name="T44" fmla="*/ 4 w 46"/>
                <a:gd name="T45" fmla="*/ 0 h 69"/>
                <a:gd name="T46" fmla="*/ 3 w 46"/>
                <a:gd name="T47" fmla="*/ 0 h 69"/>
                <a:gd name="T48" fmla="*/ 0 w 46"/>
                <a:gd name="T49" fmla="*/ 3 h 69"/>
                <a:gd name="T50" fmla="*/ 0 w 46"/>
                <a:gd name="T51" fmla="*/ 5 h 69"/>
                <a:gd name="T52" fmla="*/ 0 w 46"/>
                <a:gd name="T53" fmla="*/ 8 h 69"/>
                <a:gd name="T54" fmla="*/ 0 w 46"/>
                <a:gd name="T55" fmla="*/ 13 h 69"/>
                <a:gd name="T56" fmla="*/ 3 w 46"/>
                <a:gd name="T57" fmla="*/ 15 h 69"/>
                <a:gd name="T58" fmla="*/ 3 w 46"/>
                <a:gd name="T59" fmla="*/ 18 h 69"/>
                <a:gd name="T60" fmla="*/ 4 w 46"/>
                <a:gd name="T61" fmla="*/ 18 h 69"/>
                <a:gd name="T62" fmla="*/ 7 w 46"/>
                <a:gd name="T63" fmla="*/ 21 h 69"/>
                <a:gd name="T64" fmla="*/ 9 w 46"/>
                <a:gd name="T65" fmla="*/ 23 h 69"/>
                <a:gd name="T66" fmla="*/ 12 w 46"/>
                <a:gd name="T67" fmla="*/ 25 h 69"/>
                <a:gd name="T68" fmla="*/ 14 w 46"/>
                <a:gd name="T69" fmla="*/ 25 h 69"/>
                <a:gd name="T70" fmla="*/ 16 w 46"/>
                <a:gd name="T71" fmla="*/ 28 h 69"/>
                <a:gd name="T72" fmla="*/ 19 w 46"/>
                <a:gd name="T73" fmla="*/ 30 h 69"/>
                <a:gd name="T74" fmla="*/ 21 w 46"/>
                <a:gd name="T75" fmla="*/ 33 h 69"/>
                <a:gd name="T76" fmla="*/ 24 w 46"/>
                <a:gd name="T77" fmla="*/ 36 h 69"/>
                <a:gd name="T78" fmla="*/ 26 w 46"/>
                <a:gd name="T79" fmla="*/ 36 h 69"/>
                <a:gd name="T80" fmla="*/ 28 w 46"/>
                <a:gd name="T81" fmla="*/ 38 h 69"/>
                <a:gd name="T82" fmla="*/ 28 w 46"/>
                <a:gd name="T83" fmla="*/ 40 h 69"/>
                <a:gd name="T84" fmla="*/ 31 w 46"/>
                <a:gd name="T85" fmla="*/ 40 h 69"/>
                <a:gd name="T86" fmla="*/ 31 w 46"/>
                <a:gd name="T87" fmla="*/ 43 h 69"/>
                <a:gd name="T88" fmla="*/ 33 w 46"/>
                <a:gd name="T89" fmla="*/ 43 h 69"/>
                <a:gd name="T90" fmla="*/ 33 w 46"/>
                <a:gd name="T91" fmla="*/ 46 h 69"/>
                <a:gd name="T92" fmla="*/ 33 w 46"/>
                <a:gd name="T93" fmla="*/ 48 h 69"/>
                <a:gd name="T94" fmla="*/ 33 w 46"/>
                <a:gd name="T95" fmla="*/ 53 h 69"/>
                <a:gd name="T96" fmla="*/ 33 w 46"/>
                <a:gd name="T97" fmla="*/ 61 h 69"/>
                <a:gd name="T98" fmla="*/ 33 w 46"/>
                <a:gd name="T99" fmla="*/ 65 h 69"/>
                <a:gd name="T100" fmla="*/ 33 w 46"/>
                <a:gd name="T101" fmla="*/ 68 h 69"/>
                <a:gd name="T102" fmla="*/ 45 w 46"/>
                <a:gd name="T103" fmla="*/ 65 h 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6"/>
                <a:gd name="T157" fmla="*/ 0 h 69"/>
                <a:gd name="T158" fmla="*/ 46 w 46"/>
                <a:gd name="T159" fmla="*/ 69 h 6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6" h="69">
                  <a:moveTo>
                    <a:pt x="45" y="65"/>
                  </a:moveTo>
                  <a:lnTo>
                    <a:pt x="45" y="63"/>
                  </a:lnTo>
                  <a:lnTo>
                    <a:pt x="45" y="55"/>
                  </a:lnTo>
                  <a:lnTo>
                    <a:pt x="45" y="48"/>
                  </a:lnTo>
                  <a:lnTo>
                    <a:pt x="42" y="43"/>
                  </a:lnTo>
                  <a:lnTo>
                    <a:pt x="42" y="40"/>
                  </a:lnTo>
                  <a:lnTo>
                    <a:pt x="42" y="38"/>
                  </a:lnTo>
                  <a:lnTo>
                    <a:pt x="40" y="36"/>
                  </a:lnTo>
                  <a:lnTo>
                    <a:pt x="38" y="36"/>
                  </a:lnTo>
                  <a:lnTo>
                    <a:pt x="36" y="33"/>
                  </a:lnTo>
                  <a:lnTo>
                    <a:pt x="33" y="30"/>
                  </a:lnTo>
                  <a:lnTo>
                    <a:pt x="31" y="28"/>
                  </a:lnTo>
                  <a:lnTo>
                    <a:pt x="28" y="23"/>
                  </a:lnTo>
                  <a:lnTo>
                    <a:pt x="26" y="21"/>
                  </a:lnTo>
                  <a:lnTo>
                    <a:pt x="24" y="18"/>
                  </a:lnTo>
                  <a:lnTo>
                    <a:pt x="19" y="15"/>
                  </a:lnTo>
                  <a:lnTo>
                    <a:pt x="16" y="11"/>
                  </a:lnTo>
                  <a:lnTo>
                    <a:pt x="14" y="8"/>
                  </a:lnTo>
                  <a:lnTo>
                    <a:pt x="12" y="5"/>
                  </a:lnTo>
                  <a:lnTo>
                    <a:pt x="9" y="3"/>
                  </a:lnTo>
                  <a:lnTo>
                    <a:pt x="7" y="3"/>
                  </a:lnTo>
                  <a:lnTo>
                    <a:pt x="7" y="0"/>
                  </a:lnTo>
                  <a:lnTo>
                    <a:pt x="4" y="0"/>
                  </a:lnTo>
                  <a:lnTo>
                    <a:pt x="3" y="0"/>
                  </a:lnTo>
                  <a:lnTo>
                    <a:pt x="0" y="3"/>
                  </a:lnTo>
                  <a:lnTo>
                    <a:pt x="0" y="5"/>
                  </a:lnTo>
                  <a:lnTo>
                    <a:pt x="0" y="8"/>
                  </a:lnTo>
                  <a:lnTo>
                    <a:pt x="0" y="13"/>
                  </a:lnTo>
                  <a:lnTo>
                    <a:pt x="3" y="15"/>
                  </a:lnTo>
                  <a:lnTo>
                    <a:pt x="3" y="18"/>
                  </a:lnTo>
                  <a:lnTo>
                    <a:pt x="4" y="18"/>
                  </a:lnTo>
                  <a:lnTo>
                    <a:pt x="7" y="21"/>
                  </a:lnTo>
                  <a:lnTo>
                    <a:pt x="9" y="23"/>
                  </a:lnTo>
                  <a:lnTo>
                    <a:pt x="12" y="25"/>
                  </a:lnTo>
                  <a:lnTo>
                    <a:pt x="14" y="25"/>
                  </a:lnTo>
                  <a:lnTo>
                    <a:pt x="16" y="28"/>
                  </a:lnTo>
                  <a:lnTo>
                    <a:pt x="19" y="30"/>
                  </a:lnTo>
                  <a:lnTo>
                    <a:pt x="21" y="33"/>
                  </a:lnTo>
                  <a:lnTo>
                    <a:pt x="24" y="36"/>
                  </a:lnTo>
                  <a:lnTo>
                    <a:pt x="26" y="36"/>
                  </a:lnTo>
                  <a:lnTo>
                    <a:pt x="28" y="38"/>
                  </a:lnTo>
                  <a:lnTo>
                    <a:pt x="28" y="40"/>
                  </a:lnTo>
                  <a:lnTo>
                    <a:pt x="31" y="40"/>
                  </a:lnTo>
                  <a:lnTo>
                    <a:pt x="31" y="43"/>
                  </a:lnTo>
                  <a:lnTo>
                    <a:pt x="33" y="43"/>
                  </a:lnTo>
                  <a:lnTo>
                    <a:pt x="33" y="46"/>
                  </a:lnTo>
                  <a:lnTo>
                    <a:pt x="33" y="48"/>
                  </a:lnTo>
                  <a:lnTo>
                    <a:pt x="33" y="53"/>
                  </a:lnTo>
                  <a:lnTo>
                    <a:pt x="33" y="61"/>
                  </a:lnTo>
                  <a:lnTo>
                    <a:pt x="33" y="65"/>
                  </a:lnTo>
                  <a:lnTo>
                    <a:pt x="33" y="68"/>
                  </a:lnTo>
                  <a:lnTo>
                    <a:pt x="45" y="65"/>
                  </a:lnTo>
                </a:path>
              </a:pathLst>
            </a:custGeom>
            <a:solidFill>
              <a:srgbClr val="DFEBEB"/>
            </a:solidFill>
            <a:ln w="127000" cap="rnd">
              <a:noFill/>
              <a:round/>
              <a:headEnd/>
              <a:tailEnd/>
            </a:ln>
          </p:spPr>
          <p:txBody>
            <a:bodyPr>
              <a:prstTxWarp prst="textNoShape">
                <a:avLst/>
              </a:prstTxWarp>
            </a:bodyPr>
            <a:lstStyle/>
            <a:p>
              <a:endParaRPr lang="en-US">
                <a:solidFill>
                  <a:schemeClr val="tx2"/>
                </a:solidFill>
              </a:endParaRPr>
            </a:p>
          </p:txBody>
        </p:sp>
        <p:sp>
          <p:nvSpPr>
            <p:cNvPr id="35885" name="Freeform 44"/>
            <p:cNvSpPr>
              <a:spLocks/>
            </p:cNvSpPr>
            <p:nvPr/>
          </p:nvSpPr>
          <p:spPr bwMode="auto">
            <a:xfrm>
              <a:off x="2776" y="1500"/>
              <a:ext cx="54" cy="79"/>
            </a:xfrm>
            <a:custGeom>
              <a:avLst/>
              <a:gdLst>
                <a:gd name="T0" fmla="*/ 53 w 54"/>
                <a:gd name="T1" fmla="*/ 75 h 79"/>
                <a:gd name="T2" fmla="*/ 50 w 54"/>
                <a:gd name="T3" fmla="*/ 72 h 79"/>
                <a:gd name="T4" fmla="*/ 50 w 54"/>
                <a:gd name="T5" fmla="*/ 64 h 79"/>
                <a:gd name="T6" fmla="*/ 50 w 54"/>
                <a:gd name="T7" fmla="*/ 56 h 79"/>
                <a:gd name="T8" fmla="*/ 50 w 54"/>
                <a:gd name="T9" fmla="*/ 50 h 79"/>
                <a:gd name="T10" fmla="*/ 50 w 54"/>
                <a:gd name="T11" fmla="*/ 47 h 79"/>
                <a:gd name="T12" fmla="*/ 50 w 54"/>
                <a:gd name="T13" fmla="*/ 44 h 79"/>
                <a:gd name="T14" fmla="*/ 47 w 54"/>
                <a:gd name="T15" fmla="*/ 42 h 79"/>
                <a:gd name="T16" fmla="*/ 45 w 54"/>
                <a:gd name="T17" fmla="*/ 42 h 79"/>
                <a:gd name="T18" fmla="*/ 45 w 54"/>
                <a:gd name="T19" fmla="*/ 39 h 79"/>
                <a:gd name="T20" fmla="*/ 42 w 54"/>
                <a:gd name="T21" fmla="*/ 39 h 79"/>
                <a:gd name="T22" fmla="*/ 39 w 54"/>
                <a:gd name="T23" fmla="*/ 33 h 79"/>
                <a:gd name="T24" fmla="*/ 36 w 54"/>
                <a:gd name="T25" fmla="*/ 30 h 79"/>
                <a:gd name="T26" fmla="*/ 33 w 54"/>
                <a:gd name="T27" fmla="*/ 28 h 79"/>
                <a:gd name="T28" fmla="*/ 31 w 54"/>
                <a:gd name="T29" fmla="*/ 25 h 79"/>
                <a:gd name="T30" fmla="*/ 25 w 54"/>
                <a:gd name="T31" fmla="*/ 22 h 79"/>
                <a:gd name="T32" fmla="*/ 22 w 54"/>
                <a:gd name="T33" fmla="*/ 16 h 79"/>
                <a:gd name="T34" fmla="*/ 19 w 54"/>
                <a:gd name="T35" fmla="*/ 14 h 79"/>
                <a:gd name="T36" fmla="*/ 17 w 54"/>
                <a:gd name="T37" fmla="*/ 11 h 79"/>
                <a:gd name="T38" fmla="*/ 14 w 54"/>
                <a:gd name="T39" fmla="*/ 8 h 79"/>
                <a:gd name="T40" fmla="*/ 11 w 54"/>
                <a:gd name="T41" fmla="*/ 5 h 79"/>
                <a:gd name="T42" fmla="*/ 8 w 54"/>
                <a:gd name="T43" fmla="*/ 2 h 79"/>
                <a:gd name="T44" fmla="*/ 5 w 54"/>
                <a:gd name="T45" fmla="*/ 2 h 79"/>
                <a:gd name="T46" fmla="*/ 5 w 54"/>
                <a:gd name="T47" fmla="*/ 0 h 79"/>
                <a:gd name="T48" fmla="*/ 3 w 54"/>
                <a:gd name="T49" fmla="*/ 0 h 79"/>
                <a:gd name="T50" fmla="*/ 3 w 54"/>
                <a:gd name="T51" fmla="*/ 2 h 79"/>
                <a:gd name="T52" fmla="*/ 0 w 54"/>
                <a:gd name="T53" fmla="*/ 5 h 79"/>
                <a:gd name="T54" fmla="*/ 0 w 54"/>
                <a:gd name="T55" fmla="*/ 8 h 79"/>
                <a:gd name="T56" fmla="*/ 0 w 54"/>
                <a:gd name="T57" fmla="*/ 11 h 79"/>
                <a:gd name="T58" fmla="*/ 0 w 54"/>
                <a:gd name="T59" fmla="*/ 16 h 79"/>
                <a:gd name="T60" fmla="*/ 0 w 54"/>
                <a:gd name="T61" fmla="*/ 19 h 79"/>
                <a:gd name="T62" fmla="*/ 3 w 54"/>
                <a:gd name="T63" fmla="*/ 19 h 79"/>
                <a:gd name="T64" fmla="*/ 5 w 54"/>
                <a:gd name="T65" fmla="*/ 22 h 79"/>
                <a:gd name="T66" fmla="*/ 5 w 54"/>
                <a:gd name="T67" fmla="*/ 25 h 79"/>
                <a:gd name="T68" fmla="*/ 8 w 54"/>
                <a:gd name="T69" fmla="*/ 25 h 79"/>
                <a:gd name="T70" fmla="*/ 11 w 54"/>
                <a:gd name="T71" fmla="*/ 28 h 79"/>
                <a:gd name="T72" fmla="*/ 14 w 54"/>
                <a:gd name="T73" fmla="*/ 28 h 79"/>
                <a:gd name="T74" fmla="*/ 17 w 54"/>
                <a:gd name="T75" fmla="*/ 30 h 79"/>
                <a:gd name="T76" fmla="*/ 19 w 54"/>
                <a:gd name="T77" fmla="*/ 33 h 79"/>
                <a:gd name="T78" fmla="*/ 22 w 54"/>
                <a:gd name="T79" fmla="*/ 36 h 79"/>
                <a:gd name="T80" fmla="*/ 25 w 54"/>
                <a:gd name="T81" fmla="*/ 39 h 79"/>
                <a:gd name="T82" fmla="*/ 28 w 54"/>
                <a:gd name="T83" fmla="*/ 42 h 79"/>
                <a:gd name="T84" fmla="*/ 31 w 54"/>
                <a:gd name="T85" fmla="*/ 42 h 79"/>
                <a:gd name="T86" fmla="*/ 31 w 54"/>
                <a:gd name="T87" fmla="*/ 44 h 79"/>
                <a:gd name="T88" fmla="*/ 33 w 54"/>
                <a:gd name="T89" fmla="*/ 47 h 79"/>
                <a:gd name="T90" fmla="*/ 36 w 54"/>
                <a:gd name="T91" fmla="*/ 47 h 79"/>
                <a:gd name="T92" fmla="*/ 36 w 54"/>
                <a:gd name="T93" fmla="*/ 50 h 79"/>
                <a:gd name="T94" fmla="*/ 39 w 54"/>
                <a:gd name="T95" fmla="*/ 50 h 79"/>
                <a:gd name="T96" fmla="*/ 39 w 54"/>
                <a:gd name="T97" fmla="*/ 53 h 79"/>
                <a:gd name="T98" fmla="*/ 39 w 54"/>
                <a:gd name="T99" fmla="*/ 61 h 79"/>
                <a:gd name="T100" fmla="*/ 39 w 54"/>
                <a:gd name="T101" fmla="*/ 70 h 79"/>
                <a:gd name="T102" fmla="*/ 39 w 54"/>
                <a:gd name="T103" fmla="*/ 75 h 79"/>
                <a:gd name="T104" fmla="*/ 39 w 54"/>
                <a:gd name="T105" fmla="*/ 78 h 79"/>
                <a:gd name="T106" fmla="*/ 53 w 54"/>
                <a:gd name="T107" fmla="*/ 75 h 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4"/>
                <a:gd name="T163" fmla="*/ 0 h 79"/>
                <a:gd name="T164" fmla="*/ 54 w 54"/>
                <a:gd name="T165" fmla="*/ 79 h 7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4" h="79">
                  <a:moveTo>
                    <a:pt x="53" y="75"/>
                  </a:moveTo>
                  <a:lnTo>
                    <a:pt x="50" y="72"/>
                  </a:lnTo>
                  <a:lnTo>
                    <a:pt x="50" y="64"/>
                  </a:lnTo>
                  <a:lnTo>
                    <a:pt x="50" y="56"/>
                  </a:lnTo>
                  <a:lnTo>
                    <a:pt x="50" y="50"/>
                  </a:lnTo>
                  <a:lnTo>
                    <a:pt x="50" y="47"/>
                  </a:lnTo>
                  <a:lnTo>
                    <a:pt x="50" y="44"/>
                  </a:lnTo>
                  <a:lnTo>
                    <a:pt x="47" y="42"/>
                  </a:lnTo>
                  <a:lnTo>
                    <a:pt x="45" y="42"/>
                  </a:lnTo>
                  <a:lnTo>
                    <a:pt x="45" y="39"/>
                  </a:lnTo>
                  <a:lnTo>
                    <a:pt x="42" y="39"/>
                  </a:lnTo>
                  <a:lnTo>
                    <a:pt x="39" y="33"/>
                  </a:lnTo>
                  <a:lnTo>
                    <a:pt x="36" y="30"/>
                  </a:lnTo>
                  <a:lnTo>
                    <a:pt x="33" y="28"/>
                  </a:lnTo>
                  <a:lnTo>
                    <a:pt x="31" y="25"/>
                  </a:lnTo>
                  <a:lnTo>
                    <a:pt x="25" y="22"/>
                  </a:lnTo>
                  <a:lnTo>
                    <a:pt x="22" y="16"/>
                  </a:lnTo>
                  <a:lnTo>
                    <a:pt x="19" y="14"/>
                  </a:lnTo>
                  <a:lnTo>
                    <a:pt x="17" y="11"/>
                  </a:lnTo>
                  <a:lnTo>
                    <a:pt x="14" y="8"/>
                  </a:lnTo>
                  <a:lnTo>
                    <a:pt x="11" y="5"/>
                  </a:lnTo>
                  <a:lnTo>
                    <a:pt x="8" y="2"/>
                  </a:lnTo>
                  <a:lnTo>
                    <a:pt x="5" y="2"/>
                  </a:lnTo>
                  <a:lnTo>
                    <a:pt x="5" y="0"/>
                  </a:lnTo>
                  <a:lnTo>
                    <a:pt x="3" y="0"/>
                  </a:lnTo>
                  <a:lnTo>
                    <a:pt x="3" y="2"/>
                  </a:lnTo>
                  <a:lnTo>
                    <a:pt x="0" y="5"/>
                  </a:lnTo>
                  <a:lnTo>
                    <a:pt x="0" y="8"/>
                  </a:lnTo>
                  <a:lnTo>
                    <a:pt x="0" y="11"/>
                  </a:lnTo>
                  <a:lnTo>
                    <a:pt x="0" y="16"/>
                  </a:lnTo>
                  <a:lnTo>
                    <a:pt x="0" y="19"/>
                  </a:lnTo>
                  <a:lnTo>
                    <a:pt x="3" y="19"/>
                  </a:lnTo>
                  <a:lnTo>
                    <a:pt x="5" y="22"/>
                  </a:lnTo>
                  <a:lnTo>
                    <a:pt x="5" y="25"/>
                  </a:lnTo>
                  <a:lnTo>
                    <a:pt x="8" y="25"/>
                  </a:lnTo>
                  <a:lnTo>
                    <a:pt x="11" y="28"/>
                  </a:lnTo>
                  <a:lnTo>
                    <a:pt x="14" y="28"/>
                  </a:lnTo>
                  <a:lnTo>
                    <a:pt x="17" y="30"/>
                  </a:lnTo>
                  <a:lnTo>
                    <a:pt x="19" y="33"/>
                  </a:lnTo>
                  <a:lnTo>
                    <a:pt x="22" y="36"/>
                  </a:lnTo>
                  <a:lnTo>
                    <a:pt x="25" y="39"/>
                  </a:lnTo>
                  <a:lnTo>
                    <a:pt x="28" y="42"/>
                  </a:lnTo>
                  <a:lnTo>
                    <a:pt x="31" y="42"/>
                  </a:lnTo>
                  <a:lnTo>
                    <a:pt x="31" y="44"/>
                  </a:lnTo>
                  <a:lnTo>
                    <a:pt x="33" y="47"/>
                  </a:lnTo>
                  <a:lnTo>
                    <a:pt x="36" y="47"/>
                  </a:lnTo>
                  <a:lnTo>
                    <a:pt x="36" y="50"/>
                  </a:lnTo>
                  <a:lnTo>
                    <a:pt x="39" y="50"/>
                  </a:lnTo>
                  <a:lnTo>
                    <a:pt x="39" y="53"/>
                  </a:lnTo>
                  <a:lnTo>
                    <a:pt x="39" y="61"/>
                  </a:lnTo>
                  <a:lnTo>
                    <a:pt x="39" y="70"/>
                  </a:lnTo>
                  <a:lnTo>
                    <a:pt x="39" y="75"/>
                  </a:lnTo>
                  <a:lnTo>
                    <a:pt x="39" y="78"/>
                  </a:lnTo>
                  <a:lnTo>
                    <a:pt x="53" y="75"/>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886" name="Freeform 45"/>
            <p:cNvSpPr>
              <a:spLocks/>
            </p:cNvSpPr>
            <p:nvPr/>
          </p:nvSpPr>
          <p:spPr bwMode="auto">
            <a:xfrm>
              <a:off x="2748" y="1519"/>
              <a:ext cx="49" cy="60"/>
            </a:xfrm>
            <a:custGeom>
              <a:avLst/>
              <a:gdLst>
                <a:gd name="T0" fmla="*/ 48 w 49"/>
                <a:gd name="T1" fmla="*/ 57 h 60"/>
                <a:gd name="T2" fmla="*/ 48 w 49"/>
                <a:gd name="T3" fmla="*/ 55 h 60"/>
                <a:gd name="T4" fmla="*/ 48 w 49"/>
                <a:gd name="T5" fmla="*/ 49 h 60"/>
                <a:gd name="T6" fmla="*/ 48 w 49"/>
                <a:gd name="T7" fmla="*/ 45 h 60"/>
                <a:gd name="T8" fmla="*/ 48 w 49"/>
                <a:gd name="T9" fmla="*/ 40 h 60"/>
                <a:gd name="T10" fmla="*/ 45 w 49"/>
                <a:gd name="T11" fmla="*/ 37 h 60"/>
                <a:gd name="T12" fmla="*/ 45 w 49"/>
                <a:gd name="T13" fmla="*/ 34 h 60"/>
                <a:gd name="T14" fmla="*/ 43 w 49"/>
                <a:gd name="T15" fmla="*/ 34 h 60"/>
                <a:gd name="T16" fmla="*/ 43 w 49"/>
                <a:gd name="T17" fmla="*/ 33 h 60"/>
                <a:gd name="T18" fmla="*/ 40 w 49"/>
                <a:gd name="T19" fmla="*/ 33 h 60"/>
                <a:gd name="T20" fmla="*/ 40 w 49"/>
                <a:gd name="T21" fmla="*/ 30 h 60"/>
                <a:gd name="T22" fmla="*/ 39 w 49"/>
                <a:gd name="T23" fmla="*/ 27 h 60"/>
                <a:gd name="T24" fmla="*/ 33 w 49"/>
                <a:gd name="T25" fmla="*/ 25 h 60"/>
                <a:gd name="T26" fmla="*/ 31 w 49"/>
                <a:gd name="T27" fmla="*/ 22 h 60"/>
                <a:gd name="T28" fmla="*/ 28 w 49"/>
                <a:gd name="T29" fmla="*/ 20 h 60"/>
                <a:gd name="T30" fmla="*/ 24 w 49"/>
                <a:gd name="T31" fmla="*/ 18 h 60"/>
                <a:gd name="T32" fmla="*/ 21 w 49"/>
                <a:gd name="T33" fmla="*/ 15 h 60"/>
                <a:gd name="T34" fmla="*/ 19 w 49"/>
                <a:gd name="T35" fmla="*/ 12 h 60"/>
                <a:gd name="T36" fmla="*/ 15 w 49"/>
                <a:gd name="T37" fmla="*/ 10 h 60"/>
                <a:gd name="T38" fmla="*/ 12 w 49"/>
                <a:gd name="T39" fmla="*/ 8 h 60"/>
                <a:gd name="T40" fmla="*/ 9 w 49"/>
                <a:gd name="T41" fmla="*/ 5 h 60"/>
                <a:gd name="T42" fmla="*/ 9 w 49"/>
                <a:gd name="T43" fmla="*/ 3 h 60"/>
                <a:gd name="T44" fmla="*/ 7 w 49"/>
                <a:gd name="T45" fmla="*/ 3 h 60"/>
                <a:gd name="T46" fmla="*/ 4 w 49"/>
                <a:gd name="T47" fmla="*/ 0 h 60"/>
                <a:gd name="T48" fmla="*/ 3 w 49"/>
                <a:gd name="T49" fmla="*/ 3 h 60"/>
                <a:gd name="T50" fmla="*/ 3 w 49"/>
                <a:gd name="T51" fmla="*/ 5 h 60"/>
                <a:gd name="T52" fmla="*/ 0 w 49"/>
                <a:gd name="T53" fmla="*/ 10 h 60"/>
                <a:gd name="T54" fmla="*/ 3 w 49"/>
                <a:gd name="T55" fmla="*/ 15 h 60"/>
                <a:gd name="T56" fmla="*/ 3 w 49"/>
                <a:gd name="T57" fmla="*/ 18 h 60"/>
                <a:gd name="T58" fmla="*/ 4 w 49"/>
                <a:gd name="T59" fmla="*/ 20 h 60"/>
                <a:gd name="T60" fmla="*/ 7 w 49"/>
                <a:gd name="T61" fmla="*/ 20 h 60"/>
                <a:gd name="T62" fmla="*/ 9 w 49"/>
                <a:gd name="T63" fmla="*/ 22 h 60"/>
                <a:gd name="T64" fmla="*/ 12 w 49"/>
                <a:gd name="T65" fmla="*/ 25 h 60"/>
                <a:gd name="T66" fmla="*/ 15 w 49"/>
                <a:gd name="T67" fmla="*/ 27 h 60"/>
                <a:gd name="T68" fmla="*/ 19 w 49"/>
                <a:gd name="T69" fmla="*/ 27 h 60"/>
                <a:gd name="T70" fmla="*/ 21 w 49"/>
                <a:gd name="T71" fmla="*/ 30 h 60"/>
                <a:gd name="T72" fmla="*/ 24 w 49"/>
                <a:gd name="T73" fmla="*/ 33 h 60"/>
                <a:gd name="T74" fmla="*/ 27 w 49"/>
                <a:gd name="T75" fmla="*/ 34 h 60"/>
                <a:gd name="T76" fmla="*/ 28 w 49"/>
                <a:gd name="T77" fmla="*/ 34 h 60"/>
                <a:gd name="T78" fmla="*/ 31 w 49"/>
                <a:gd name="T79" fmla="*/ 37 h 60"/>
                <a:gd name="T80" fmla="*/ 33 w 49"/>
                <a:gd name="T81" fmla="*/ 37 h 60"/>
                <a:gd name="T82" fmla="*/ 33 w 49"/>
                <a:gd name="T83" fmla="*/ 40 h 60"/>
                <a:gd name="T84" fmla="*/ 36 w 49"/>
                <a:gd name="T85" fmla="*/ 40 h 60"/>
                <a:gd name="T86" fmla="*/ 36 w 49"/>
                <a:gd name="T87" fmla="*/ 42 h 60"/>
                <a:gd name="T88" fmla="*/ 39 w 49"/>
                <a:gd name="T89" fmla="*/ 42 h 60"/>
                <a:gd name="T90" fmla="*/ 39 w 49"/>
                <a:gd name="T91" fmla="*/ 45 h 60"/>
                <a:gd name="T92" fmla="*/ 39 w 49"/>
                <a:gd name="T93" fmla="*/ 49 h 60"/>
                <a:gd name="T94" fmla="*/ 39 w 49"/>
                <a:gd name="T95" fmla="*/ 55 h 60"/>
                <a:gd name="T96" fmla="*/ 36 w 49"/>
                <a:gd name="T97" fmla="*/ 57 h 60"/>
                <a:gd name="T98" fmla="*/ 36 w 49"/>
                <a:gd name="T99" fmla="*/ 59 h 60"/>
                <a:gd name="T100" fmla="*/ 48 w 49"/>
                <a:gd name="T101" fmla="*/ 57 h 6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
                <a:gd name="T154" fmla="*/ 0 h 60"/>
                <a:gd name="T155" fmla="*/ 49 w 49"/>
                <a:gd name="T156" fmla="*/ 60 h 6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 h="60">
                  <a:moveTo>
                    <a:pt x="48" y="57"/>
                  </a:moveTo>
                  <a:lnTo>
                    <a:pt x="48" y="55"/>
                  </a:lnTo>
                  <a:lnTo>
                    <a:pt x="48" y="49"/>
                  </a:lnTo>
                  <a:lnTo>
                    <a:pt x="48" y="45"/>
                  </a:lnTo>
                  <a:lnTo>
                    <a:pt x="48" y="40"/>
                  </a:lnTo>
                  <a:lnTo>
                    <a:pt x="45" y="37"/>
                  </a:lnTo>
                  <a:lnTo>
                    <a:pt x="45" y="34"/>
                  </a:lnTo>
                  <a:lnTo>
                    <a:pt x="43" y="34"/>
                  </a:lnTo>
                  <a:lnTo>
                    <a:pt x="43" y="33"/>
                  </a:lnTo>
                  <a:lnTo>
                    <a:pt x="40" y="33"/>
                  </a:lnTo>
                  <a:lnTo>
                    <a:pt x="40" y="30"/>
                  </a:lnTo>
                  <a:lnTo>
                    <a:pt x="39" y="27"/>
                  </a:lnTo>
                  <a:lnTo>
                    <a:pt x="33" y="25"/>
                  </a:lnTo>
                  <a:lnTo>
                    <a:pt x="31" y="22"/>
                  </a:lnTo>
                  <a:lnTo>
                    <a:pt x="28" y="20"/>
                  </a:lnTo>
                  <a:lnTo>
                    <a:pt x="24" y="18"/>
                  </a:lnTo>
                  <a:lnTo>
                    <a:pt x="21" y="15"/>
                  </a:lnTo>
                  <a:lnTo>
                    <a:pt x="19" y="12"/>
                  </a:lnTo>
                  <a:lnTo>
                    <a:pt x="15" y="10"/>
                  </a:lnTo>
                  <a:lnTo>
                    <a:pt x="12" y="8"/>
                  </a:lnTo>
                  <a:lnTo>
                    <a:pt x="9" y="5"/>
                  </a:lnTo>
                  <a:lnTo>
                    <a:pt x="9" y="3"/>
                  </a:lnTo>
                  <a:lnTo>
                    <a:pt x="7" y="3"/>
                  </a:lnTo>
                  <a:lnTo>
                    <a:pt x="4" y="0"/>
                  </a:lnTo>
                  <a:lnTo>
                    <a:pt x="3" y="3"/>
                  </a:lnTo>
                  <a:lnTo>
                    <a:pt x="3" y="5"/>
                  </a:lnTo>
                  <a:lnTo>
                    <a:pt x="0" y="10"/>
                  </a:lnTo>
                  <a:lnTo>
                    <a:pt x="3" y="15"/>
                  </a:lnTo>
                  <a:lnTo>
                    <a:pt x="3" y="18"/>
                  </a:lnTo>
                  <a:lnTo>
                    <a:pt x="4" y="20"/>
                  </a:lnTo>
                  <a:lnTo>
                    <a:pt x="7" y="20"/>
                  </a:lnTo>
                  <a:lnTo>
                    <a:pt x="9" y="22"/>
                  </a:lnTo>
                  <a:lnTo>
                    <a:pt x="12" y="25"/>
                  </a:lnTo>
                  <a:lnTo>
                    <a:pt x="15" y="27"/>
                  </a:lnTo>
                  <a:lnTo>
                    <a:pt x="19" y="27"/>
                  </a:lnTo>
                  <a:lnTo>
                    <a:pt x="21" y="30"/>
                  </a:lnTo>
                  <a:lnTo>
                    <a:pt x="24" y="33"/>
                  </a:lnTo>
                  <a:lnTo>
                    <a:pt x="27" y="34"/>
                  </a:lnTo>
                  <a:lnTo>
                    <a:pt x="28" y="34"/>
                  </a:lnTo>
                  <a:lnTo>
                    <a:pt x="31" y="37"/>
                  </a:lnTo>
                  <a:lnTo>
                    <a:pt x="33" y="37"/>
                  </a:lnTo>
                  <a:lnTo>
                    <a:pt x="33" y="40"/>
                  </a:lnTo>
                  <a:lnTo>
                    <a:pt x="36" y="40"/>
                  </a:lnTo>
                  <a:lnTo>
                    <a:pt x="36" y="42"/>
                  </a:lnTo>
                  <a:lnTo>
                    <a:pt x="39" y="42"/>
                  </a:lnTo>
                  <a:lnTo>
                    <a:pt x="39" y="45"/>
                  </a:lnTo>
                  <a:lnTo>
                    <a:pt x="39" y="49"/>
                  </a:lnTo>
                  <a:lnTo>
                    <a:pt x="39" y="55"/>
                  </a:lnTo>
                  <a:lnTo>
                    <a:pt x="36" y="57"/>
                  </a:lnTo>
                  <a:lnTo>
                    <a:pt x="36" y="59"/>
                  </a:lnTo>
                  <a:lnTo>
                    <a:pt x="48" y="57"/>
                  </a:lnTo>
                </a:path>
              </a:pathLst>
            </a:custGeom>
            <a:solidFill>
              <a:srgbClr val="DFEBEB"/>
            </a:solidFill>
            <a:ln w="127000" cap="rnd">
              <a:noFill/>
              <a:round/>
              <a:headEnd/>
              <a:tailEnd/>
            </a:ln>
          </p:spPr>
          <p:txBody>
            <a:bodyPr>
              <a:prstTxWarp prst="textNoShape">
                <a:avLst/>
              </a:prstTxWarp>
            </a:bodyPr>
            <a:lstStyle/>
            <a:p>
              <a:endParaRPr lang="en-US">
                <a:solidFill>
                  <a:schemeClr val="tx2"/>
                </a:solidFill>
              </a:endParaRPr>
            </a:p>
          </p:txBody>
        </p:sp>
        <p:sp>
          <p:nvSpPr>
            <p:cNvPr id="35887" name="Freeform 46"/>
            <p:cNvSpPr>
              <a:spLocks/>
            </p:cNvSpPr>
            <p:nvPr/>
          </p:nvSpPr>
          <p:spPr bwMode="auto">
            <a:xfrm>
              <a:off x="2748" y="1519"/>
              <a:ext cx="57" cy="68"/>
            </a:xfrm>
            <a:custGeom>
              <a:avLst/>
              <a:gdLst>
                <a:gd name="T0" fmla="*/ 56 w 57"/>
                <a:gd name="T1" fmla="*/ 65 h 68"/>
                <a:gd name="T2" fmla="*/ 56 w 57"/>
                <a:gd name="T3" fmla="*/ 62 h 68"/>
                <a:gd name="T4" fmla="*/ 56 w 57"/>
                <a:gd name="T5" fmla="*/ 56 h 68"/>
                <a:gd name="T6" fmla="*/ 56 w 57"/>
                <a:gd name="T7" fmla="*/ 48 h 68"/>
                <a:gd name="T8" fmla="*/ 53 w 57"/>
                <a:gd name="T9" fmla="*/ 45 h 68"/>
                <a:gd name="T10" fmla="*/ 53 w 57"/>
                <a:gd name="T11" fmla="*/ 42 h 68"/>
                <a:gd name="T12" fmla="*/ 53 w 57"/>
                <a:gd name="T13" fmla="*/ 39 h 68"/>
                <a:gd name="T14" fmla="*/ 50 w 57"/>
                <a:gd name="T15" fmla="*/ 37 h 68"/>
                <a:gd name="T16" fmla="*/ 47 w 57"/>
                <a:gd name="T17" fmla="*/ 37 h 68"/>
                <a:gd name="T18" fmla="*/ 45 w 57"/>
                <a:gd name="T19" fmla="*/ 34 h 68"/>
                <a:gd name="T20" fmla="*/ 42 w 57"/>
                <a:gd name="T21" fmla="*/ 31 h 68"/>
                <a:gd name="T22" fmla="*/ 39 w 57"/>
                <a:gd name="T23" fmla="*/ 28 h 68"/>
                <a:gd name="T24" fmla="*/ 36 w 57"/>
                <a:gd name="T25" fmla="*/ 25 h 68"/>
                <a:gd name="T26" fmla="*/ 33 w 57"/>
                <a:gd name="T27" fmla="*/ 23 h 68"/>
                <a:gd name="T28" fmla="*/ 28 w 57"/>
                <a:gd name="T29" fmla="*/ 20 h 68"/>
                <a:gd name="T30" fmla="*/ 25 w 57"/>
                <a:gd name="T31" fmla="*/ 17 h 68"/>
                <a:gd name="T32" fmla="*/ 19 w 57"/>
                <a:gd name="T33" fmla="*/ 11 h 68"/>
                <a:gd name="T34" fmla="*/ 17 w 57"/>
                <a:gd name="T35" fmla="*/ 9 h 68"/>
                <a:gd name="T36" fmla="*/ 14 w 57"/>
                <a:gd name="T37" fmla="*/ 6 h 68"/>
                <a:gd name="T38" fmla="*/ 11 w 57"/>
                <a:gd name="T39" fmla="*/ 6 h 68"/>
                <a:gd name="T40" fmla="*/ 8 w 57"/>
                <a:gd name="T41" fmla="*/ 3 h 68"/>
                <a:gd name="T42" fmla="*/ 8 w 57"/>
                <a:gd name="T43" fmla="*/ 0 h 68"/>
                <a:gd name="T44" fmla="*/ 5 w 57"/>
                <a:gd name="T45" fmla="*/ 0 h 68"/>
                <a:gd name="T46" fmla="*/ 3 w 57"/>
                <a:gd name="T47" fmla="*/ 0 h 68"/>
                <a:gd name="T48" fmla="*/ 3 w 57"/>
                <a:gd name="T49" fmla="*/ 3 h 68"/>
                <a:gd name="T50" fmla="*/ 0 w 57"/>
                <a:gd name="T51" fmla="*/ 6 h 68"/>
                <a:gd name="T52" fmla="*/ 0 w 57"/>
                <a:gd name="T53" fmla="*/ 11 h 68"/>
                <a:gd name="T54" fmla="*/ 0 w 57"/>
                <a:gd name="T55" fmla="*/ 17 h 68"/>
                <a:gd name="T56" fmla="*/ 3 w 57"/>
                <a:gd name="T57" fmla="*/ 17 h 68"/>
                <a:gd name="T58" fmla="*/ 3 w 57"/>
                <a:gd name="T59" fmla="*/ 20 h 68"/>
                <a:gd name="T60" fmla="*/ 5 w 57"/>
                <a:gd name="T61" fmla="*/ 23 h 68"/>
                <a:gd name="T62" fmla="*/ 8 w 57"/>
                <a:gd name="T63" fmla="*/ 23 h 68"/>
                <a:gd name="T64" fmla="*/ 11 w 57"/>
                <a:gd name="T65" fmla="*/ 23 h 68"/>
                <a:gd name="T66" fmla="*/ 11 w 57"/>
                <a:gd name="T67" fmla="*/ 25 h 68"/>
                <a:gd name="T68" fmla="*/ 14 w 57"/>
                <a:gd name="T69" fmla="*/ 28 h 68"/>
                <a:gd name="T70" fmla="*/ 17 w 57"/>
                <a:gd name="T71" fmla="*/ 28 h 68"/>
                <a:gd name="T72" fmla="*/ 19 w 57"/>
                <a:gd name="T73" fmla="*/ 31 h 68"/>
                <a:gd name="T74" fmla="*/ 25 w 57"/>
                <a:gd name="T75" fmla="*/ 34 h 68"/>
                <a:gd name="T76" fmla="*/ 28 w 57"/>
                <a:gd name="T77" fmla="*/ 37 h 68"/>
                <a:gd name="T78" fmla="*/ 31 w 57"/>
                <a:gd name="T79" fmla="*/ 37 h 68"/>
                <a:gd name="T80" fmla="*/ 33 w 57"/>
                <a:gd name="T81" fmla="*/ 39 h 68"/>
                <a:gd name="T82" fmla="*/ 36 w 57"/>
                <a:gd name="T83" fmla="*/ 39 h 68"/>
                <a:gd name="T84" fmla="*/ 36 w 57"/>
                <a:gd name="T85" fmla="*/ 42 h 68"/>
                <a:gd name="T86" fmla="*/ 39 w 57"/>
                <a:gd name="T87" fmla="*/ 42 h 68"/>
                <a:gd name="T88" fmla="*/ 39 w 57"/>
                <a:gd name="T89" fmla="*/ 45 h 68"/>
                <a:gd name="T90" fmla="*/ 42 w 57"/>
                <a:gd name="T91" fmla="*/ 45 h 68"/>
                <a:gd name="T92" fmla="*/ 42 w 57"/>
                <a:gd name="T93" fmla="*/ 48 h 68"/>
                <a:gd name="T94" fmla="*/ 42 w 57"/>
                <a:gd name="T95" fmla="*/ 51 h 68"/>
                <a:gd name="T96" fmla="*/ 42 w 57"/>
                <a:gd name="T97" fmla="*/ 56 h 68"/>
                <a:gd name="T98" fmla="*/ 42 w 57"/>
                <a:gd name="T99" fmla="*/ 62 h 68"/>
                <a:gd name="T100" fmla="*/ 42 w 57"/>
                <a:gd name="T101" fmla="*/ 65 h 68"/>
                <a:gd name="T102" fmla="*/ 42 w 57"/>
                <a:gd name="T103" fmla="*/ 67 h 68"/>
                <a:gd name="T104" fmla="*/ 56 w 57"/>
                <a:gd name="T105" fmla="*/ 65 h 6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
                <a:gd name="T160" fmla="*/ 0 h 68"/>
                <a:gd name="T161" fmla="*/ 57 w 57"/>
                <a:gd name="T162" fmla="*/ 68 h 6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 h="68">
                  <a:moveTo>
                    <a:pt x="56" y="65"/>
                  </a:moveTo>
                  <a:lnTo>
                    <a:pt x="56" y="62"/>
                  </a:lnTo>
                  <a:lnTo>
                    <a:pt x="56" y="56"/>
                  </a:lnTo>
                  <a:lnTo>
                    <a:pt x="56" y="48"/>
                  </a:lnTo>
                  <a:lnTo>
                    <a:pt x="53" y="45"/>
                  </a:lnTo>
                  <a:lnTo>
                    <a:pt x="53" y="42"/>
                  </a:lnTo>
                  <a:lnTo>
                    <a:pt x="53" y="39"/>
                  </a:lnTo>
                  <a:lnTo>
                    <a:pt x="50" y="37"/>
                  </a:lnTo>
                  <a:lnTo>
                    <a:pt x="47" y="37"/>
                  </a:lnTo>
                  <a:lnTo>
                    <a:pt x="45" y="34"/>
                  </a:lnTo>
                  <a:lnTo>
                    <a:pt x="42" y="31"/>
                  </a:lnTo>
                  <a:lnTo>
                    <a:pt x="39" y="28"/>
                  </a:lnTo>
                  <a:lnTo>
                    <a:pt x="36" y="25"/>
                  </a:lnTo>
                  <a:lnTo>
                    <a:pt x="33" y="23"/>
                  </a:lnTo>
                  <a:lnTo>
                    <a:pt x="28" y="20"/>
                  </a:lnTo>
                  <a:lnTo>
                    <a:pt x="25" y="17"/>
                  </a:lnTo>
                  <a:lnTo>
                    <a:pt x="19" y="11"/>
                  </a:lnTo>
                  <a:lnTo>
                    <a:pt x="17" y="9"/>
                  </a:lnTo>
                  <a:lnTo>
                    <a:pt x="14" y="6"/>
                  </a:lnTo>
                  <a:lnTo>
                    <a:pt x="11" y="6"/>
                  </a:lnTo>
                  <a:lnTo>
                    <a:pt x="8" y="3"/>
                  </a:lnTo>
                  <a:lnTo>
                    <a:pt x="8" y="0"/>
                  </a:lnTo>
                  <a:lnTo>
                    <a:pt x="5" y="0"/>
                  </a:lnTo>
                  <a:lnTo>
                    <a:pt x="3" y="0"/>
                  </a:lnTo>
                  <a:lnTo>
                    <a:pt x="3" y="3"/>
                  </a:lnTo>
                  <a:lnTo>
                    <a:pt x="0" y="6"/>
                  </a:lnTo>
                  <a:lnTo>
                    <a:pt x="0" y="11"/>
                  </a:lnTo>
                  <a:lnTo>
                    <a:pt x="0" y="17"/>
                  </a:lnTo>
                  <a:lnTo>
                    <a:pt x="3" y="17"/>
                  </a:lnTo>
                  <a:lnTo>
                    <a:pt x="3" y="20"/>
                  </a:lnTo>
                  <a:lnTo>
                    <a:pt x="5" y="23"/>
                  </a:lnTo>
                  <a:lnTo>
                    <a:pt x="8" y="23"/>
                  </a:lnTo>
                  <a:lnTo>
                    <a:pt x="11" y="23"/>
                  </a:lnTo>
                  <a:lnTo>
                    <a:pt x="11" y="25"/>
                  </a:lnTo>
                  <a:lnTo>
                    <a:pt x="14" y="28"/>
                  </a:lnTo>
                  <a:lnTo>
                    <a:pt x="17" y="28"/>
                  </a:lnTo>
                  <a:lnTo>
                    <a:pt x="19" y="31"/>
                  </a:lnTo>
                  <a:lnTo>
                    <a:pt x="25" y="34"/>
                  </a:lnTo>
                  <a:lnTo>
                    <a:pt x="28" y="37"/>
                  </a:lnTo>
                  <a:lnTo>
                    <a:pt x="31" y="37"/>
                  </a:lnTo>
                  <a:lnTo>
                    <a:pt x="33" y="39"/>
                  </a:lnTo>
                  <a:lnTo>
                    <a:pt x="36" y="39"/>
                  </a:lnTo>
                  <a:lnTo>
                    <a:pt x="36" y="42"/>
                  </a:lnTo>
                  <a:lnTo>
                    <a:pt x="39" y="42"/>
                  </a:lnTo>
                  <a:lnTo>
                    <a:pt x="39" y="45"/>
                  </a:lnTo>
                  <a:lnTo>
                    <a:pt x="42" y="45"/>
                  </a:lnTo>
                  <a:lnTo>
                    <a:pt x="42" y="48"/>
                  </a:lnTo>
                  <a:lnTo>
                    <a:pt x="42" y="51"/>
                  </a:lnTo>
                  <a:lnTo>
                    <a:pt x="42" y="56"/>
                  </a:lnTo>
                  <a:lnTo>
                    <a:pt x="42" y="62"/>
                  </a:lnTo>
                  <a:lnTo>
                    <a:pt x="42" y="65"/>
                  </a:lnTo>
                  <a:lnTo>
                    <a:pt x="42" y="67"/>
                  </a:lnTo>
                  <a:lnTo>
                    <a:pt x="56" y="65"/>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888" name="Freeform 47"/>
            <p:cNvSpPr>
              <a:spLocks/>
            </p:cNvSpPr>
            <p:nvPr/>
          </p:nvSpPr>
          <p:spPr bwMode="auto">
            <a:xfrm>
              <a:off x="2776" y="1508"/>
              <a:ext cx="38" cy="63"/>
            </a:xfrm>
            <a:custGeom>
              <a:avLst/>
              <a:gdLst>
                <a:gd name="T0" fmla="*/ 0 w 38"/>
                <a:gd name="T1" fmla="*/ 0 h 63"/>
                <a:gd name="T2" fmla="*/ 0 w 38"/>
                <a:gd name="T3" fmla="*/ 0 h 63"/>
                <a:gd name="T4" fmla="*/ 0 w 38"/>
                <a:gd name="T5" fmla="*/ 5 h 63"/>
                <a:gd name="T6" fmla="*/ 2 w 38"/>
                <a:gd name="T7" fmla="*/ 7 h 63"/>
                <a:gd name="T8" fmla="*/ 4 w 38"/>
                <a:gd name="T9" fmla="*/ 12 h 63"/>
                <a:gd name="T10" fmla="*/ 7 w 38"/>
                <a:gd name="T11" fmla="*/ 15 h 63"/>
                <a:gd name="T12" fmla="*/ 9 w 38"/>
                <a:gd name="T13" fmla="*/ 18 h 63"/>
                <a:gd name="T14" fmla="*/ 12 w 38"/>
                <a:gd name="T15" fmla="*/ 18 h 63"/>
                <a:gd name="T16" fmla="*/ 14 w 38"/>
                <a:gd name="T17" fmla="*/ 19 h 63"/>
                <a:gd name="T18" fmla="*/ 16 w 38"/>
                <a:gd name="T19" fmla="*/ 22 h 63"/>
                <a:gd name="T20" fmla="*/ 18 w 38"/>
                <a:gd name="T21" fmla="*/ 25 h 63"/>
                <a:gd name="T22" fmla="*/ 21 w 38"/>
                <a:gd name="T23" fmla="*/ 27 h 63"/>
                <a:gd name="T24" fmla="*/ 23 w 38"/>
                <a:gd name="T25" fmla="*/ 30 h 63"/>
                <a:gd name="T26" fmla="*/ 25 w 38"/>
                <a:gd name="T27" fmla="*/ 30 h 63"/>
                <a:gd name="T28" fmla="*/ 27 w 38"/>
                <a:gd name="T29" fmla="*/ 32 h 63"/>
                <a:gd name="T30" fmla="*/ 30 w 38"/>
                <a:gd name="T31" fmla="*/ 35 h 63"/>
                <a:gd name="T32" fmla="*/ 30 w 38"/>
                <a:gd name="T33" fmla="*/ 37 h 63"/>
                <a:gd name="T34" fmla="*/ 32 w 38"/>
                <a:gd name="T35" fmla="*/ 37 h 63"/>
                <a:gd name="T36" fmla="*/ 32 w 38"/>
                <a:gd name="T37" fmla="*/ 40 h 63"/>
                <a:gd name="T38" fmla="*/ 32 w 38"/>
                <a:gd name="T39" fmla="*/ 44 h 63"/>
                <a:gd name="T40" fmla="*/ 32 w 38"/>
                <a:gd name="T41" fmla="*/ 52 h 63"/>
                <a:gd name="T42" fmla="*/ 32 w 38"/>
                <a:gd name="T43" fmla="*/ 59 h 63"/>
                <a:gd name="T44" fmla="*/ 32 w 38"/>
                <a:gd name="T45" fmla="*/ 62 h 63"/>
                <a:gd name="T46" fmla="*/ 37 w 38"/>
                <a:gd name="T47" fmla="*/ 59 h 63"/>
                <a:gd name="T48" fmla="*/ 37 w 38"/>
                <a:gd name="T49" fmla="*/ 55 h 63"/>
                <a:gd name="T50" fmla="*/ 37 w 38"/>
                <a:gd name="T51" fmla="*/ 50 h 63"/>
                <a:gd name="T52" fmla="*/ 37 w 38"/>
                <a:gd name="T53" fmla="*/ 47 h 63"/>
                <a:gd name="T54" fmla="*/ 37 w 38"/>
                <a:gd name="T55" fmla="*/ 44 h 63"/>
                <a:gd name="T56" fmla="*/ 37 w 38"/>
                <a:gd name="T57" fmla="*/ 43 h 63"/>
                <a:gd name="T58" fmla="*/ 37 w 38"/>
                <a:gd name="T59" fmla="*/ 40 h 63"/>
                <a:gd name="T60" fmla="*/ 37 w 38"/>
                <a:gd name="T61" fmla="*/ 37 h 63"/>
                <a:gd name="T62" fmla="*/ 35 w 38"/>
                <a:gd name="T63" fmla="*/ 35 h 63"/>
                <a:gd name="T64" fmla="*/ 32 w 38"/>
                <a:gd name="T65" fmla="*/ 32 h 63"/>
                <a:gd name="T66" fmla="*/ 30 w 38"/>
                <a:gd name="T67" fmla="*/ 30 h 63"/>
                <a:gd name="T68" fmla="*/ 27 w 38"/>
                <a:gd name="T69" fmla="*/ 27 h 63"/>
                <a:gd name="T70" fmla="*/ 25 w 38"/>
                <a:gd name="T71" fmla="*/ 25 h 63"/>
                <a:gd name="T72" fmla="*/ 23 w 38"/>
                <a:gd name="T73" fmla="*/ 25 h 63"/>
                <a:gd name="T74" fmla="*/ 23 w 38"/>
                <a:gd name="T75" fmla="*/ 22 h 63"/>
                <a:gd name="T76" fmla="*/ 21 w 38"/>
                <a:gd name="T77" fmla="*/ 22 h 63"/>
                <a:gd name="T78" fmla="*/ 21 w 38"/>
                <a:gd name="T79" fmla="*/ 19 h 63"/>
                <a:gd name="T80" fmla="*/ 18 w 38"/>
                <a:gd name="T81" fmla="*/ 18 h 63"/>
                <a:gd name="T82" fmla="*/ 18 w 38"/>
                <a:gd name="T83" fmla="*/ 15 h 63"/>
                <a:gd name="T84" fmla="*/ 16 w 38"/>
                <a:gd name="T85" fmla="*/ 15 h 63"/>
                <a:gd name="T86" fmla="*/ 14 w 38"/>
                <a:gd name="T87" fmla="*/ 15 h 63"/>
                <a:gd name="T88" fmla="*/ 14 w 38"/>
                <a:gd name="T89" fmla="*/ 12 h 63"/>
                <a:gd name="T90" fmla="*/ 12 w 38"/>
                <a:gd name="T91" fmla="*/ 12 h 63"/>
                <a:gd name="T92" fmla="*/ 12 w 38"/>
                <a:gd name="T93" fmla="*/ 10 h 63"/>
                <a:gd name="T94" fmla="*/ 9 w 38"/>
                <a:gd name="T95" fmla="*/ 10 h 63"/>
                <a:gd name="T96" fmla="*/ 9 w 38"/>
                <a:gd name="T97" fmla="*/ 7 h 63"/>
                <a:gd name="T98" fmla="*/ 7 w 38"/>
                <a:gd name="T99" fmla="*/ 7 h 63"/>
                <a:gd name="T100" fmla="*/ 7 w 38"/>
                <a:gd name="T101" fmla="*/ 5 h 63"/>
                <a:gd name="T102" fmla="*/ 4 w 38"/>
                <a:gd name="T103" fmla="*/ 5 h 63"/>
                <a:gd name="T104" fmla="*/ 2 w 38"/>
                <a:gd name="T105" fmla="*/ 3 h 63"/>
                <a:gd name="T106" fmla="*/ 0 w 38"/>
                <a:gd name="T107" fmla="*/ 0 h 6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
                <a:gd name="T163" fmla="*/ 0 h 63"/>
                <a:gd name="T164" fmla="*/ 38 w 38"/>
                <a:gd name="T165" fmla="*/ 63 h 6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 h="63">
                  <a:moveTo>
                    <a:pt x="0" y="0"/>
                  </a:moveTo>
                  <a:lnTo>
                    <a:pt x="0" y="0"/>
                  </a:lnTo>
                  <a:lnTo>
                    <a:pt x="0" y="5"/>
                  </a:lnTo>
                  <a:lnTo>
                    <a:pt x="2" y="7"/>
                  </a:lnTo>
                  <a:lnTo>
                    <a:pt x="4" y="12"/>
                  </a:lnTo>
                  <a:lnTo>
                    <a:pt x="7" y="15"/>
                  </a:lnTo>
                  <a:lnTo>
                    <a:pt x="9" y="18"/>
                  </a:lnTo>
                  <a:lnTo>
                    <a:pt x="12" y="18"/>
                  </a:lnTo>
                  <a:lnTo>
                    <a:pt x="14" y="19"/>
                  </a:lnTo>
                  <a:lnTo>
                    <a:pt x="16" y="22"/>
                  </a:lnTo>
                  <a:lnTo>
                    <a:pt x="18" y="25"/>
                  </a:lnTo>
                  <a:lnTo>
                    <a:pt x="21" y="27"/>
                  </a:lnTo>
                  <a:lnTo>
                    <a:pt x="23" y="30"/>
                  </a:lnTo>
                  <a:lnTo>
                    <a:pt x="25" y="30"/>
                  </a:lnTo>
                  <a:lnTo>
                    <a:pt x="27" y="32"/>
                  </a:lnTo>
                  <a:lnTo>
                    <a:pt x="30" y="35"/>
                  </a:lnTo>
                  <a:lnTo>
                    <a:pt x="30" y="37"/>
                  </a:lnTo>
                  <a:lnTo>
                    <a:pt x="32" y="37"/>
                  </a:lnTo>
                  <a:lnTo>
                    <a:pt x="32" y="40"/>
                  </a:lnTo>
                  <a:lnTo>
                    <a:pt x="32" y="44"/>
                  </a:lnTo>
                  <a:lnTo>
                    <a:pt x="32" y="52"/>
                  </a:lnTo>
                  <a:lnTo>
                    <a:pt x="32" y="59"/>
                  </a:lnTo>
                  <a:lnTo>
                    <a:pt x="32" y="62"/>
                  </a:lnTo>
                  <a:lnTo>
                    <a:pt x="37" y="59"/>
                  </a:lnTo>
                  <a:lnTo>
                    <a:pt x="37" y="55"/>
                  </a:lnTo>
                  <a:lnTo>
                    <a:pt x="37" y="50"/>
                  </a:lnTo>
                  <a:lnTo>
                    <a:pt x="37" y="47"/>
                  </a:lnTo>
                  <a:lnTo>
                    <a:pt x="37" y="44"/>
                  </a:lnTo>
                  <a:lnTo>
                    <a:pt x="37" y="43"/>
                  </a:lnTo>
                  <a:lnTo>
                    <a:pt x="37" y="40"/>
                  </a:lnTo>
                  <a:lnTo>
                    <a:pt x="37" y="37"/>
                  </a:lnTo>
                  <a:lnTo>
                    <a:pt x="35" y="35"/>
                  </a:lnTo>
                  <a:lnTo>
                    <a:pt x="32" y="32"/>
                  </a:lnTo>
                  <a:lnTo>
                    <a:pt x="30" y="30"/>
                  </a:lnTo>
                  <a:lnTo>
                    <a:pt x="27" y="27"/>
                  </a:lnTo>
                  <a:lnTo>
                    <a:pt x="25" y="25"/>
                  </a:lnTo>
                  <a:lnTo>
                    <a:pt x="23" y="25"/>
                  </a:lnTo>
                  <a:lnTo>
                    <a:pt x="23" y="22"/>
                  </a:lnTo>
                  <a:lnTo>
                    <a:pt x="21" y="22"/>
                  </a:lnTo>
                  <a:lnTo>
                    <a:pt x="21" y="19"/>
                  </a:lnTo>
                  <a:lnTo>
                    <a:pt x="18" y="18"/>
                  </a:lnTo>
                  <a:lnTo>
                    <a:pt x="18" y="15"/>
                  </a:lnTo>
                  <a:lnTo>
                    <a:pt x="16" y="15"/>
                  </a:lnTo>
                  <a:lnTo>
                    <a:pt x="14" y="15"/>
                  </a:lnTo>
                  <a:lnTo>
                    <a:pt x="14" y="12"/>
                  </a:lnTo>
                  <a:lnTo>
                    <a:pt x="12" y="12"/>
                  </a:lnTo>
                  <a:lnTo>
                    <a:pt x="12" y="10"/>
                  </a:lnTo>
                  <a:lnTo>
                    <a:pt x="9" y="10"/>
                  </a:lnTo>
                  <a:lnTo>
                    <a:pt x="9" y="7"/>
                  </a:lnTo>
                  <a:lnTo>
                    <a:pt x="7" y="7"/>
                  </a:lnTo>
                  <a:lnTo>
                    <a:pt x="7" y="5"/>
                  </a:lnTo>
                  <a:lnTo>
                    <a:pt x="4" y="5"/>
                  </a:lnTo>
                  <a:lnTo>
                    <a:pt x="2" y="3"/>
                  </a:lnTo>
                  <a:lnTo>
                    <a:pt x="0" y="0"/>
                  </a:lnTo>
                </a:path>
              </a:pathLst>
            </a:custGeom>
            <a:solidFill>
              <a:srgbClr val="B3CCCC"/>
            </a:solidFill>
            <a:ln w="127000" cap="rnd">
              <a:noFill/>
              <a:round/>
              <a:headEnd/>
              <a:tailEnd/>
            </a:ln>
          </p:spPr>
          <p:txBody>
            <a:bodyPr>
              <a:prstTxWarp prst="textNoShape">
                <a:avLst/>
              </a:prstTxWarp>
            </a:bodyPr>
            <a:lstStyle/>
            <a:p>
              <a:endParaRPr lang="en-US">
                <a:solidFill>
                  <a:schemeClr val="tx2"/>
                </a:solidFill>
              </a:endParaRPr>
            </a:p>
          </p:txBody>
        </p:sp>
        <p:sp>
          <p:nvSpPr>
            <p:cNvPr id="35889" name="Freeform 48"/>
            <p:cNvSpPr>
              <a:spLocks/>
            </p:cNvSpPr>
            <p:nvPr/>
          </p:nvSpPr>
          <p:spPr bwMode="auto">
            <a:xfrm>
              <a:off x="2751" y="1528"/>
              <a:ext cx="37" cy="51"/>
            </a:xfrm>
            <a:custGeom>
              <a:avLst/>
              <a:gdLst>
                <a:gd name="T0" fmla="*/ 0 w 37"/>
                <a:gd name="T1" fmla="*/ 0 h 51"/>
                <a:gd name="T2" fmla="*/ 0 w 37"/>
                <a:gd name="T3" fmla="*/ 0 h 51"/>
                <a:gd name="T4" fmla="*/ 0 w 37"/>
                <a:gd name="T5" fmla="*/ 2 h 51"/>
                <a:gd name="T6" fmla="*/ 0 w 37"/>
                <a:gd name="T7" fmla="*/ 4 h 51"/>
                <a:gd name="T8" fmla="*/ 0 w 37"/>
                <a:gd name="T9" fmla="*/ 7 h 51"/>
                <a:gd name="T10" fmla="*/ 2 w 37"/>
                <a:gd name="T11" fmla="*/ 9 h 51"/>
                <a:gd name="T12" fmla="*/ 2 w 37"/>
                <a:gd name="T13" fmla="*/ 12 h 51"/>
                <a:gd name="T14" fmla="*/ 4 w 37"/>
                <a:gd name="T15" fmla="*/ 12 h 51"/>
                <a:gd name="T16" fmla="*/ 7 w 37"/>
                <a:gd name="T17" fmla="*/ 12 h 51"/>
                <a:gd name="T18" fmla="*/ 7 w 37"/>
                <a:gd name="T19" fmla="*/ 14 h 51"/>
                <a:gd name="T20" fmla="*/ 9 w 37"/>
                <a:gd name="T21" fmla="*/ 16 h 51"/>
                <a:gd name="T22" fmla="*/ 11 w 37"/>
                <a:gd name="T23" fmla="*/ 16 h 51"/>
                <a:gd name="T24" fmla="*/ 13 w 37"/>
                <a:gd name="T25" fmla="*/ 19 h 51"/>
                <a:gd name="T26" fmla="*/ 16 w 37"/>
                <a:gd name="T27" fmla="*/ 22 h 51"/>
                <a:gd name="T28" fmla="*/ 18 w 37"/>
                <a:gd name="T29" fmla="*/ 22 h 51"/>
                <a:gd name="T30" fmla="*/ 20 w 37"/>
                <a:gd name="T31" fmla="*/ 24 h 51"/>
                <a:gd name="T32" fmla="*/ 23 w 37"/>
                <a:gd name="T33" fmla="*/ 26 h 51"/>
                <a:gd name="T34" fmla="*/ 25 w 37"/>
                <a:gd name="T35" fmla="*/ 26 h 51"/>
                <a:gd name="T36" fmla="*/ 27 w 37"/>
                <a:gd name="T37" fmla="*/ 28 h 51"/>
                <a:gd name="T38" fmla="*/ 29 w 37"/>
                <a:gd name="T39" fmla="*/ 28 h 51"/>
                <a:gd name="T40" fmla="*/ 32 w 37"/>
                <a:gd name="T41" fmla="*/ 31 h 51"/>
                <a:gd name="T42" fmla="*/ 34 w 37"/>
                <a:gd name="T43" fmla="*/ 34 h 51"/>
                <a:gd name="T44" fmla="*/ 34 w 37"/>
                <a:gd name="T45" fmla="*/ 38 h 51"/>
                <a:gd name="T46" fmla="*/ 34 w 37"/>
                <a:gd name="T47" fmla="*/ 43 h 51"/>
                <a:gd name="T48" fmla="*/ 34 w 37"/>
                <a:gd name="T49" fmla="*/ 48 h 51"/>
                <a:gd name="T50" fmla="*/ 34 w 37"/>
                <a:gd name="T51" fmla="*/ 50 h 51"/>
                <a:gd name="T52" fmla="*/ 36 w 37"/>
                <a:gd name="T53" fmla="*/ 48 h 51"/>
                <a:gd name="T54" fmla="*/ 36 w 37"/>
                <a:gd name="T55" fmla="*/ 46 h 51"/>
                <a:gd name="T56" fmla="*/ 36 w 37"/>
                <a:gd name="T57" fmla="*/ 43 h 51"/>
                <a:gd name="T58" fmla="*/ 36 w 37"/>
                <a:gd name="T59" fmla="*/ 38 h 51"/>
                <a:gd name="T60" fmla="*/ 36 w 37"/>
                <a:gd name="T61" fmla="*/ 34 h 51"/>
                <a:gd name="T62" fmla="*/ 36 w 37"/>
                <a:gd name="T63" fmla="*/ 31 h 51"/>
                <a:gd name="T64" fmla="*/ 36 w 37"/>
                <a:gd name="T65" fmla="*/ 28 h 51"/>
                <a:gd name="T66" fmla="*/ 34 w 37"/>
                <a:gd name="T67" fmla="*/ 28 h 51"/>
                <a:gd name="T68" fmla="*/ 34 w 37"/>
                <a:gd name="T69" fmla="*/ 26 h 51"/>
                <a:gd name="T70" fmla="*/ 32 w 37"/>
                <a:gd name="T71" fmla="*/ 26 h 51"/>
                <a:gd name="T72" fmla="*/ 29 w 37"/>
                <a:gd name="T73" fmla="*/ 26 h 51"/>
                <a:gd name="T74" fmla="*/ 29 w 37"/>
                <a:gd name="T75" fmla="*/ 24 h 51"/>
                <a:gd name="T76" fmla="*/ 27 w 37"/>
                <a:gd name="T77" fmla="*/ 24 h 51"/>
                <a:gd name="T78" fmla="*/ 27 w 37"/>
                <a:gd name="T79" fmla="*/ 22 h 51"/>
                <a:gd name="T80" fmla="*/ 25 w 37"/>
                <a:gd name="T81" fmla="*/ 22 h 51"/>
                <a:gd name="T82" fmla="*/ 23 w 37"/>
                <a:gd name="T83" fmla="*/ 22 h 51"/>
                <a:gd name="T84" fmla="*/ 20 w 37"/>
                <a:gd name="T85" fmla="*/ 19 h 51"/>
                <a:gd name="T86" fmla="*/ 18 w 37"/>
                <a:gd name="T87" fmla="*/ 16 h 51"/>
                <a:gd name="T88" fmla="*/ 16 w 37"/>
                <a:gd name="T89" fmla="*/ 14 h 51"/>
                <a:gd name="T90" fmla="*/ 13 w 37"/>
                <a:gd name="T91" fmla="*/ 14 h 51"/>
                <a:gd name="T92" fmla="*/ 13 w 37"/>
                <a:gd name="T93" fmla="*/ 12 h 51"/>
                <a:gd name="T94" fmla="*/ 11 w 37"/>
                <a:gd name="T95" fmla="*/ 12 h 51"/>
                <a:gd name="T96" fmla="*/ 9 w 37"/>
                <a:gd name="T97" fmla="*/ 12 h 51"/>
                <a:gd name="T98" fmla="*/ 9 w 37"/>
                <a:gd name="T99" fmla="*/ 9 h 51"/>
                <a:gd name="T100" fmla="*/ 7 w 37"/>
                <a:gd name="T101" fmla="*/ 9 h 51"/>
                <a:gd name="T102" fmla="*/ 7 w 37"/>
                <a:gd name="T103" fmla="*/ 7 h 51"/>
                <a:gd name="T104" fmla="*/ 4 w 37"/>
                <a:gd name="T105" fmla="*/ 4 h 51"/>
                <a:gd name="T106" fmla="*/ 2 w 37"/>
                <a:gd name="T107" fmla="*/ 4 h 51"/>
                <a:gd name="T108" fmla="*/ 2 w 37"/>
                <a:gd name="T109" fmla="*/ 2 h 51"/>
                <a:gd name="T110" fmla="*/ 0 w 37"/>
                <a:gd name="T111" fmla="*/ 2 h 51"/>
                <a:gd name="T112" fmla="*/ 0 w 37"/>
                <a:gd name="T113" fmla="*/ 0 h 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
                <a:gd name="T172" fmla="*/ 0 h 51"/>
                <a:gd name="T173" fmla="*/ 37 w 37"/>
                <a:gd name="T174" fmla="*/ 51 h 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 h="51">
                  <a:moveTo>
                    <a:pt x="0" y="0"/>
                  </a:moveTo>
                  <a:lnTo>
                    <a:pt x="0" y="0"/>
                  </a:lnTo>
                  <a:lnTo>
                    <a:pt x="0" y="2"/>
                  </a:lnTo>
                  <a:lnTo>
                    <a:pt x="0" y="4"/>
                  </a:lnTo>
                  <a:lnTo>
                    <a:pt x="0" y="7"/>
                  </a:lnTo>
                  <a:lnTo>
                    <a:pt x="2" y="9"/>
                  </a:lnTo>
                  <a:lnTo>
                    <a:pt x="2" y="12"/>
                  </a:lnTo>
                  <a:lnTo>
                    <a:pt x="4" y="12"/>
                  </a:lnTo>
                  <a:lnTo>
                    <a:pt x="7" y="12"/>
                  </a:lnTo>
                  <a:lnTo>
                    <a:pt x="7" y="14"/>
                  </a:lnTo>
                  <a:lnTo>
                    <a:pt x="9" y="16"/>
                  </a:lnTo>
                  <a:lnTo>
                    <a:pt x="11" y="16"/>
                  </a:lnTo>
                  <a:lnTo>
                    <a:pt x="13" y="19"/>
                  </a:lnTo>
                  <a:lnTo>
                    <a:pt x="16" y="22"/>
                  </a:lnTo>
                  <a:lnTo>
                    <a:pt x="18" y="22"/>
                  </a:lnTo>
                  <a:lnTo>
                    <a:pt x="20" y="24"/>
                  </a:lnTo>
                  <a:lnTo>
                    <a:pt x="23" y="26"/>
                  </a:lnTo>
                  <a:lnTo>
                    <a:pt x="25" y="26"/>
                  </a:lnTo>
                  <a:lnTo>
                    <a:pt x="27" y="28"/>
                  </a:lnTo>
                  <a:lnTo>
                    <a:pt x="29" y="28"/>
                  </a:lnTo>
                  <a:lnTo>
                    <a:pt x="32" y="31"/>
                  </a:lnTo>
                  <a:lnTo>
                    <a:pt x="34" y="34"/>
                  </a:lnTo>
                  <a:lnTo>
                    <a:pt x="34" y="38"/>
                  </a:lnTo>
                  <a:lnTo>
                    <a:pt x="34" y="43"/>
                  </a:lnTo>
                  <a:lnTo>
                    <a:pt x="34" y="48"/>
                  </a:lnTo>
                  <a:lnTo>
                    <a:pt x="34" y="50"/>
                  </a:lnTo>
                  <a:lnTo>
                    <a:pt x="36" y="48"/>
                  </a:lnTo>
                  <a:lnTo>
                    <a:pt x="36" y="46"/>
                  </a:lnTo>
                  <a:lnTo>
                    <a:pt x="36" y="43"/>
                  </a:lnTo>
                  <a:lnTo>
                    <a:pt x="36" y="38"/>
                  </a:lnTo>
                  <a:lnTo>
                    <a:pt x="36" y="34"/>
                  </a:lnTo>
                  <a:lnTo>
                    <a:pt x="36" y="31"/>
                  </a:lnTo>
                  <a:lnTo>
                    <a:pt x="36" y="28"/>
                  </a:lnTo>
                  <a:lnTo>
                    <a:pt x="34" y="28"/>
                  </a:lnTo>
                  <a:lnTo>
                    <a:pt x="34" y="26"/>
                  </a:lnTo>
                  <a:lnTo>
                    <a:pt x="32" y="26"/>
                  </a:lnTo>
                  <a:lnTo>
                    <a:pt x="29" y="26"/>
                  </a:lnTo>
                  <a:lnTo>
                    <a:pt x="29" y="24"/>
                  </a:lnTo>
                  <a:lnTo>
                    <a:pt x="27" y="24"/>
                  </a:lnTo>
                  <a:lnTo>
                    <a:pt x="27" y="22"/>
                  </a:lnTo>
                  <a:lnTo>
                    <a:pt x="25" y="22"/>
                  </a:lnTo>
                  <a:lnTo>
                    <a:pt x="23" y="22"/>
                  </a:lnTo>
                  <a:lnTo>
                    <a:pt x="20" y="19"/>
                  </a:lnTo>
                  <a:lnTo>
                    <a:pt x="18" y="16"/>
                  </a:lnTo>
                  <a:lnTo>
                    <a:pt x="16" y="14"/>
                  </a:lnTo>
                  <a:lnTo>
                    <a:pt x="13" y="14"/>
                  </a:lnTo>
                  <a:lnTo>
                    <a:pt x="13" y="12"/>
                  </a:lnTo>
                  <a:lnTo>
                    <a:pt x="11" y="12"/>
                  </a:lnTo>
                  <a:lnTo>
                    <a:pt x="9" y="12"/>
                  </a:lnTo>
                  <a:lnTo>
                    <a:pt x="9" y="9"/>
                  </a:lnTo>
                  <a:lnTo>
                    <a:pt x="7" y="9"/>
                  </a:lnTo>
                  <a:lnTo>
                    <a:pt x="7" y="7"/>
                  </a:lnTo>
                  <a:lnTo>
                    <a:pt x="4" y="4"/>
                  </a:lnTo>
                  <a:lnTo>
                    <a:pt x="2" y="4"/>
                  </a:lnTo>
                  <a:lnTo>
                    <a:pt x="2" y="2"/>
                  </a:lnTo>
                  <a:lnTo>
                    <a:pt x="0" y="2"/>
                  </a:lnTo>
                  <a:lnTo>
                    <a:pt x="0" y="0"/>
                  </a:lnTo>
                </a:path>
              </a:pathLst>
            </a:custGeom>
            <a:solidFill>
              <a:srgbClr val="B3CCCC"/>
            </a:solidFill>
            <a:ln w="127000" cap="rnd">
              <a:noFill/>
              <a:round/>
              <a:headEnd/>
              <a:tailEnd/>
            </a:ln>
          </p:spPr>
          <p:txBody>
            <a:bodyPr>
              <a:prstTxWarp prst="textNoShape">
                <a:avLst/>
              </a:prstTxWarp>
            </a:bodyPr>
            <a:lstStyle/>
            <a:p>
              <a:endParaRPr lang="en-US">
                <a:solidFill>
                  <a:schemeClr val="tx2"/>
                </a:solidFill>
              </a:endParaRPr>
            </a:p>
          </p:txBody>
        </p:sp>
        <p:sp>
          <p:nvSpPr>
            <p:cNvPr id="35890" name="Freeform 49"/>
            <p:cNvSpPr>
              <a:spLocks/>
            </p:cNvSpPr>
            <p:nvPr/>
          </p:nvSpPr>
          <p:spPr bwMode="auto">
            <a:xfrm>
              <a:off x="2751" y="1528"/>
              <a:ext cx="37" cy="49"/>
            </a:xfrm>
            <a:custGeom>
              <a:avLst/>
              <a:gdLst>
                <a:gd name="T0" fmla="*/ 0 w 37"/>
                <a:gd name="T1" fmla="*/ 0 h 49"/>
                <a:gd name="T2" fmla="*/ 0 w 37"/>
                <a:gd name="T3" fmla="*/ 4 h 49"/>
                <a:gd name="T4" fmla="*/ 4 w 37"/>
                <a:gd name="T5" fmla="*/ 7 h 49"/>
                <a:gd name="T6" fmla="*/ 7 w 37"/>
                <a:gd name="T7" fmla="*/ 9 h 49"/>
                <a:gd name="T8" fmla="*/ 9 w 37"/>
                <a:gd name="T9" fmla="*/ 12 h 49"/>
                <a:gd name="T10" fmla="*/ 11 w 37"/>
                <a:gd name="T11" fmla="*/ 14 h 49"/>
                <a:gd name="T12" fmla="*/ 16 w 37"/>
                <a:gd name="T13" fmla="*/ 14 h 49"/>
                <a:gd name="T14" fmla="*/ 18 w 37"/>
                <a:gd name="T15" fmla="*/ 16 h 49"/>
                <a:gd name="T16" fmla="*/ 20 w 37"/>
                <a:gd name="T17" fmla="*/ 19 h 49"/>
                <a:gd name="T18" fmla="*/ 23 w 37"/>
                <a:gd name="T19" fmla="*/ 21 h 49"/>
                <a:gd name="T20" fmla="*/ 27 w 37"/>
                <a:gd name="T21" fmla="*/ 24 h 49"/>
                <a:gd name="T22" fmla="*/ 29 w 37"/>
                <a:gd name="T23" fmla="*/ 26 h 49"/>
                <a:gd name="T24" fmla="*/ 32 w 37"/>
                <a:gd name="T25" fmla="*/ 28 h 49"/>
                <a:gd name="T26" fmla="*/ 34 w 37"/>
                <a:gd name="T27" fmla="*/ 31 h 49"/>
                <a:gd name="T28" fmla="*/ 36 w 37"/>
                <a:gd name="T29" fmla="*/ 33 h 49"/>
                <a:gd name="T30" fmla="*/ 36 w 37"/>
                <a:gd name="T31" fmla="*/ 40 h 49"/>
                <a:gd name="T32" fmla="*/ 36 w 37"/>
                <a:gd name="T33" fmla="*/ 48 h 49"/>
                <a:gd name="T34" fmla="*/ 36 w 37"/>
                <a:gd name="T35" fmla="*/ 40 h 49"/>
                <a:gd name="T36" fmla="*/ 36 w 37"/>
                <a:gd name="T37" fmla="*/ 31 h 49"/>
                <a:gd name="T38" fmla="*/ 34 w 37"/>
                <a:gd name="T39" fmla="*/ 28 h 49"/>
                <a:gd name="T40" fmla="*/ 32 w 37"/>
                <a:gd name="T41" fmla="*/ 26 h 49"/>
                <a:gd name="T42" fmla="*/ 29 w 37"/>
                <a:gd name="T43" fmla="*/ 24 h 49"/>
                <a:gd name="T44" fmla="*/ 25 w 37"/>
                <a:gd name="T45" fmla="*/ 21 h 49"/>
                <a:gd name="T46" fmla="*/ 20 w 37"/>
                <a:gd name="T47" fmla="*/ 21 h 49"/>
                <a:gd name="T48" fmla="*/ 18 w 37"/>
                <a:gd name="T49" fmla="*/ 16 h 49"/>
                <a:gd name="T50" fmla="*/ 16 w 37"/>
                <a:gd name="T51" fmla="*/ 14 h 49"/>
                <a:gd name="T52" fmla="*/ 11 w 37"/>
                <a:gd name="T53" fmla="*/ 12 h 49"/>
                <a:gd name="T54" fmla="*/ 9 w 37"/>
                <a:gd name="T55" fmla="*/ 9 h 49"/>
                <a:gd name="T56" fmla="*/ 7 w 37"/>
                <a:gd name="T57" fmla="*/ 7 h 49"/>
                <a:gd name="T58" fmla="*/ 4 w 37"/>
                <a:gd name="T59" fmla="*/ 4 h 49"/>
                <a:gd name="T60" fmla="*/ 2 w 37"/>
                <a:gd name="T61" fmla="*/ 2 h 49"/>
                <a:gd name="T62" fmla="*/ 0 w 37"/>
                <a:gd name="T63" fmla="*/ 0 h 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49"/>
                <a:gd name="T98" fmla="*/ 37 w 37"/>
                <a:gd name="T99" fmla="*/ 49 h 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49">
                  <a:moveTo>
                    <a:pt x="0" y="0"/>
                  </a:moveTo>
                  <a:lnTo>
                    <a:pt x="0" y="0"/>
                  </a:lnTo>
                  <a:lnTo>
                    <a:pt x="0" y="2"/>
                  </a:lnTo>
                  <a:lnTo>
                    <a:pt x="0" y="4"/>
                  </a:lnTo>
                  <a:lnTo>
                    <a:pt x="2" y="7"/>
                  </a:lnTo>
                  <a:lnTo>
                    <a:pt x="4" y="7"/>
                  </a:lnTo>
                  <a:lnTo>
                    <a:pt x="4" y="9"/>
                  </a:lnTo>
                  <a:lnTo>
                    <a:pt x="7" y="9"/>
                  </a:lnTo>
                  <a:lnTo>
                    <a:pt x="7" y="12"/>
                  </a:lnTo>
                  <a:lnTo>
                    <a:pt x="9" y="12"/>
                  </a:lnTo>
                  <a:lnTo>
                    <a:pt x="9" y="14"/>
                  </a:lnTo>
                  <a:lnTo>
                    <a:pt x="11" y="14"/>
                  </a:lnTo>
                  <a:lnTo>
                    <a:pt x="13" y="14"/>
                  </a:lnTo>
                  <a:lnTo>
                    <a:pt x="16" y="14"/>
                  </a:lnTo>
                  <a:lnTo>
                    <a:pt x="16" y="16"/>
                  </a:lnTo>
                  <a:lnTo>
                    <a:pt x="18" y="16"/>
                  </a:lnTo>
                  <a:lnTo>
                    <a:pt x="18" y="19"/>
                  </a:lnTo>
                  <a:lnTo>
                    <a:pt x="20" y="19"/>
                  </a:lnTo>
                  <a:lnTo>
                    <a:pt x="20" y="21"/>
                  </a:lnTo>
                  <a:lnTo>
                    <a:pt x="23" y="21"/>
                  </a:lnTo>
                  <a:lnTo>
                    <a:pt x="25" y="24"/>
                  </a:lnTo>
                  <a:lnTo>
                    <a:pt x="27" y="24"/>
                  </a:lnTo>
                  <a:lnTo>
                    <a:pt x="27" y="26"/>
                  </a:lnTo>
                  <a:lnTo>
                    <a:pt x="29" y="26"/>
                  </a:lnTo>
                  <a:lnTo>
                    <a:pt x="32" y="26"/>
                  </a:lnTo>
                  <a:lnTo>
                    <a:pt x="32" y="28"/>
                  </a:lnTo>
                  <a:lnTo>
                    <a:pt x="34" y="28"/>
                  </a:lnTo>
                  <a:lnTo>
                    <a:pt x="34" y="31"/>
                  </a:lnTo>
                  <a:lnTo>
                    <a:pt x="36" y="31"/>
                  </a:lnTo>
                  <a:lnTo>
                    <a:pt x="36" y="33"/>
                  </a:lnTo>
                  <a:lnTo>
                    <a:pt x="36" y="36"/>
                  </a:lnTo>
                  <a:lnTo>
                    <a:pt x="36" y="40"/>
                  </a:lnTo>
                  <a:lnTo>
                    <a:pt x="36" y="45"/>
                  </a:lnTo>
                  <a:lnTo>
                    <a:pt x="36" y="48"/>
                  </a:lnTo>
                  <a:lnTo>
                    <a:pt x="36" y="45"/>
                  </a:lnTo>
                  <a:lnTo>
                    <a:pt x="36" y="40"/>
                  </a:lnTo>
                  <a:lnTo>
                    <a:pt x="36" y="36"/>
                  </a:lnTo>
                  <a:lnTo>
                    <a:pt x="36" y="31"/>
                  </a:lnTo>
                  <a:lnTo>
                    <a:pt x="36" y="28"/>
                  </a:lnTo>
                  <a:lnTo>
                    <a:pt x="34" y="28"/>
                  </a:lnTo>
                  <a:lnTo>
                    <a:pt x="34" y="26"/>
                  </a:lnTo>
                  <a:lnTo>
                    <a:pt x="32" y="26"/>
                  </a:lnTo>
                  <a:lnTo>
                    <a:pt x="29" y="26"/>
                  </a:lnTo>
                  <a:lnTo>
                    <a:pt x="29" y="24"/>
                  </a:lnTo>
                  <a:lnTo>
                    <a:pt x="27" y="24"/>
                  </a:lnTo>
                  <a:lnTo>
                    <a:pt x="25" y="21"/>
                  </a:lnTo>
                  <a:lnTo>
                    <a:pt x="23" y="21"/>
                  </a:lnTo>
                  <a:lnTo>
                    <a:pt x="20" y="21"/>
                  </a:lnTo>
                  <a:lnTo>
                    <a:pt x="20" y="19"/>
                  </a:lnTo>
                  <a:lnTo>
                    <a:pt x="18" y="16"/>
                  </a:lnTo>
                  <a:lnTo>
                    <a:pt x="18" y="14"/>
                  </a:lnTo>
                  <a:lnTo>
                    <a:pt x="16" y="14"/>
                  </a:lnTo>
                  <a:lnTo>
                    <a:pt x="13" y="14"/>
                  </a:lnTo>
                  <a:lnTo>
                    <a:pt x="11" y="12"/>
                  </a:lnTo>
                  <a:lnTo>
                    <a:pt x="9" y="12"/>
                  </a:lnTo>
                  <a:lnTo>
                    <a:pt x="9" y="9"/>
                  </a:lnTo>
                  <a:lnTo>
                    <a:pt x="7" y="9"/>
                  </a:lnTo>
                  <a:lnTo>
                    <a:pt x="7" y="7"/>
                  </a:lnTo>
                  <a:lnTo>
                    <a:pt x="4" y="7"/>
                  </a:lnTo>
                  <a:lnTo>
                    <a:pt x="4" y="4"/>
                  </a:lnTo>
                  <a:lnTo>
                    <a:pt x="2" y="4"/>
                  </a:lnTo>
                  <a:lnTo>
                    <a:pt x="2" y="2"/>
                  </a:lnTo>
                  <a:lnTo>
                    <a:pt x="0" y="2"/>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35891" name="Freeform 50"/>
            <p:cNvSpPr>
              <a:spLocks/>
            </p:cNvSpPr>
            <p:nvPr/>
          </p:nvSpPr>
          <p:spPr bwMode="auto">
            <a:xfrm>
              <a:off x="2776" y="1508"/>
              <a:ext cx="38" cy="60"/>
            </a:xfrm>
            <a:custGeom>
              <a:avLst/>
              <a:gdLst>
                <a:gd name="T0" fmla="*/ 0 w 38"/>
                <a:gd name="T1" fmla="*/ 0 h 60"/>
                <a:gd name="T2" fmla="*/ 0 w 38"/>
                <a:gd name="T3" fmla="*/ 0 h 60"/>
                <a:gd name="T4" fmla="*/ 2 w 38"/>
                <a:gd name="T5" fmla="*/ 3 h 60"/>
                <a:gd name="T6" fmla="*/ 2 w 38"/>
                <a:gd name="T7" fmla="*/ 5 h 60"/>
                <a:gd name="T8" fmla="*/ 4 w 38"/>
                <a:gd name="T9" fmla="*/ 7 h 60"/>
                <a:gd name="T10" fmla="*/ 7 w 38"/>
                <a:gd name="T11" fmla="*/ 7 h 60"/>
                <a:gd name="T12" fmla="*/ 9 w 38"/>
                <a:gd name="T13" fmla="*/ 10 h 60"/>
                <a:gd name="T14" fmla="*/ 9 w 38"/>
                <a:gd name="T15" fmla="*/ 12 h 60"/>
                <a:gd name="T16" fmla="*/ 12 w 38"/>
                <a:gd name="T17" fmla="*/ 12 h 60"/>
                <a:gd name="T18" fmla="*/ 12 w 38"/>
                <a:gd name="T19" fmla="*/ 15 h 60"/>
                <a:gd name="T20" fmla="*/ 14 w 38"/>
                <a:gd name="T21" fmla="*/ 15 h 60"/>
                <a:gd name="T22" fmla="*/ 16 w 38"/>
                <a:gd name="T23" fmla="*/ 15 h 60"/>
                <a:gd name="T24" fmla="*/ 16 w 38"/>
                <a:gd name="T25" fmla="*/ 18 h 60"/>
                <a:gd name="T26" fmla="*/ 18 w 38"/>
                <a:gd name="T27" fmla="*/ 18 h 60"/>
                <a:gd name="T28" fmla="*/ 18 w 38"/>
                <a:gd name="T29" fmla="*/ 19 h 60"/>
                <a:gd name="T30" fmla="*/ 21 w 38"/>
                <a:gd name="T31" fmla="*/ 22 h 60"/>
                <a:gd name="T32" fmla="*/ 21 w 38"/>
                <a:gd name="T33" fmla="*/ 25 h 60"/>
                <a:gd name="T34" fmla="*/ 23 w 38"/>
                <a:gd name="T35" fmla="*/ 25 h 60"/>
                <a:gd name="T36" fmla="*/ 25 w 38"/>
                <a:gd name="T37" fmla="*/ 25 h 60"/>
                <a:gd name="T38" fmla="*/ 25 w 38"/>
                <a:gd name="T39" fmla="*/ 27 h 60"/>
                <a:gd name="T40" fmla="*/ 27 w 38"/>
                <a:gd name="T41" fmla="*/ 27 h 60"/>
                <a:gd name="T42" fmla="*/ 27 w 38"/>
                <a:gd name="T43" fmla="*/ 30 h 60"/>
                <a:gd name="T44" fmla="*/ 30 w 38"/>
                <a:gd name="T45" fmla="*/ 30 h 60"/>
                <a:gd name="T46" fmla="*/ 32 w 38"/>
                <a:gd name="T47" fmla="*/ 32 h 60"/>
                <a:gd name="T48" fmla="*/ 32 w 38"/>
                <a:gd name="T49" fmla="*/ 34 h 60"/>
                <a:gd name="T50" fmla="*/ 35 w 38"/>
                <a:gd name="T51" fmla="*/ 34 h 60"/>
                <a:gd name="T52" fmla="*/ 35 w 38"/>
                <a:gd name="T53" fmla="*/ 37 h 60"/>
                <a:gd name="T54" fmla="*/ 37 w 38"/>
                <a:gd name="T55" fmla="*/ 37 h 60"/>
                <a:gd name="T56" fmla="*/ 37 w 38"/>
                <a:gd name="T57" fmla="*/ 40 h 60"/>
                <a:gd name="T58" fmla="*/ 37 w 38"/>
                <a:gd name="T59" fmla="*/ 44 h 60"/>
                <a:gd name="T60" fmla="*/ 37 w 38"/>
                <a:gd name="T61" fmla="*/ 49 h 60"/>
                <a:gd name="T62" fmla="*/ 37 w 38"/>
                <a:gd name="T63" fmla="*/ 56 h 60"/>
                <a:gd name="T64" fmla="*/ 37 w 38"/>
                <a:gd name="T65" fmla="*/ 59 h 60"/>
                <a:gd name="T66" fmla="*/ 37 w 38"/>
                <a:gd name="T67" fmla="*/ 56 h 60"/>
                <a:gd name="T68" fmla="*/ 37 w 38"/>
                <a:gd name="T69" fmla="*/ 49 h 60"/>
                <a:gd name="T70" fmla="*/ 37 w 38"/>
                <a:gd name="T71" fmla="*/ 44 h 60"/>
                <a:gd name="T72" fmla="*/ 37 w 38"/>
                <a:gd name="T73" fmla="*/ 40 h 60"/>
                <a:gd name="T74" fmla="*/ 37 w 38"/>
                <a:gd name="T75" fmla="*/ 37 h 60"/>
                <a:gd name="T76" fmla="*/ 35 w 38"/>
                <a:gd name="T77" fmla="*/ 34 h 60"/>
                <a:gd name="T78" fmla="*/ 32 w 38"/>
                <a:gd name="T79" fmla="*/ 32 h 60"/>
                <a:gd name="T80" fmla="*/ 32 w 38"/>
                <a:gd name="T81" fmla="*/ 30 h 60"/>
                <a:gd name="T82" fmla="*/ 30 w 38"/>
                <a:gd name="T83" fmla="*/ 30 h 60"/>
                <a:gd name="T84" fmla="*/ 30 w 38"/>
                <a:gd name="T85" fmla="*/ 27 h 60"/>
                <a:gd name="T86" fmla="*/ 27 w 38"/>
                <a:gd name="T87" fmla="*/ 27 h 60"/>
                <a:gd name="T88" fmla="*/ 25 w 38"/>
                <a:gd name="T89" fmla="*/ 27 h 60"/>
                <a:gd name="T90" fmla="*/ 25 w 38"/>
                <a:gd name="T91" fmla="*/ 25 h 60"/>
                <a:gd name="T92" fmla="*/ 23 w 38"/>
                <a:gd name="T93" fmla="*/ 25 h 60"/>
                <a:gd name="T94" fmla="*/ 23 w 38"/>
                <a:gd name="T95" fmla="*/ 22 h 60"/>
                <a:gd name="T96" fmla="*/ 21 w 38"/>
                <a:gd name="T97" fmla="*/ 22 h 60"/>
                <a:gd name="T98" fmla="*/ 21 w 38"/>
                <a:gd name="T99" fmla="*/ 19 h 60"/>
                <a:gd name="T100" fmla="*/ 18 w 38"/>
                <a:gd name="T101" fmla="*/ 18 h 60"/>
                <a:gd name="T102" fmla="*/ 16 w 38"/>
                <a:gd name="T103" fmla="*/ 15 h 60"/>
                <a:gd name="T104" fmla="*/ 14 w 38"/>
                <a:gd name="T105" fmla="*/ 15 h 60"/>
                <a:gd name="T106" fmla="*/ 14 w 38"/>
                <a:gd name="T107" fmla="*/ 12 h 60"/>
                <a:gd name="T108" fmla="*/ 12 w 38"/>
                <a:gd name="T109" fmla="*/ 12 h 60"/>
                <a:gd name="T110" fmla="*/ 12 w 38"/>
                <a:gd name="T111" fmla="*/ 10 h 60"/>
                <a:gd name="T112" fmla="*/ 9 w 38"/>
                <a:gd name="T113" fmla="*/ 7 h 60"/>
                <a:gd name="T114" fmla="*/ 7 w 38"/>
                <a:gd name="T115" fmla="*/ 5 h 60"/>
                <a:gd name="T116" fmla="*/ 4 w 38"/>
                <a:gd name="T117" fmla="*/ 5 h 60"/>
                <a:gd name="T118" fmla="*/ 2 w 38"/>
                <a:gd name="T119" fmla="*/ 3 h 60"/>
                <a:gd name="T120" fmla="*/ 2 w 38"/>
                <a:gd name="T121" fmla="*/ 0 h 60"/>
                <a:gd name="T122" fmla="*/ 0 w 38"/>
                <a:gd name="T123" fmla="*/ 0 h 6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8"/>
                <a:gd name="T187" fmla="*/ 0 h 60"/>
                <a:gd name="T188" fmla="*/ 38 w 38"/>
                <a:gd name="T189" fmla="*/ 60 h 6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8" h="60">
                  <a:moveTo>
                    <a:pt x="0" y="0"/>
                  </a:moveTo>
                  <a:lnTo>
                    <a:pt x="0" y="0"/>
                  </a:lnTo>
                  <a:lnTo>
                    <a:pt x="2" y="3"/>
                  </a:lnTo>
                  <a:lnTo>
                    <a:pt x="2" y="5"/>
                  </a:lnTo>
                  <a:lnTo>
                    <a:pt x="4" y="7"/>
                  </a:lnTo>
                  <a:lnTo>
                    <a:pt x="7" y="7"/>
                  </a:lnTo>
                  <a:lnTo>
                    <a:pt x="9" y="10"/>
                  </a:lnTo>
                  <a:lnTo>
                    <a:pt x="9" y="12"/>
                  </a:lnTo>
                  <a:lnTo>
                    <a:pt x="12" y="12"/>
                  </a:lnTo>
                  <a:lnTo>
                    <a:pt x="12" y="15"/>
                  </a:lnTo>
                  <a:lnTo>
                    <a:pt x="14" y="15"/>
                  </a:lnTo>
                  <a:lnTo>
                    <a:pt x="16" y="15"/>
                  </a:lnTo>
                  <a:lnTo>
                    <a:pt x="16" y="18"/>
                  </a:lnTo>
                  <a:lnTo>
                    <a:pt x="18" y="18"/>
                  </a:lnTo>
                  <a:lnTo>
                    <a:pt x="18" y="19"/>
                  </a:lnTo>
                  <a:lnTo>
                    <a:pt x="21" y="22"/>
                  </a:lnTo>
                  <a:lnTo>
                    <a:pt x="21" y="25"/>
                  </a:lnTo>
                  <a:lnTo>
                    <a:pt x="23" y="25"/>
                  </a:lnTo>
                  <a:lnTo>
                    <a:pt x="25" y="25"/>
                  </a:lnTo>
                  <a:lnTo>
                    <a:pt x="25" y="27"/>
                  </a:lnTo>
                  <a:lnTo>
                    <a:pt x="27" y="27"/>
                  </a:lnTo>
                  <a:lnTo>
                    <a:pt x="27" y="30"/>
                  </a:lnTo>
                  <a:lnTo>
                    <a:pt x="30" y="30"/>
                  </a:lnTo>
                  <a:lnTo>
                    <a:pt x="32" y="32"/>
                  </a:lnTo>
                  <a:lnTo>
                    <a:pt x="32" y="34"/>
                  </a:lnTo>
                  <a:lnTo>
                    <a:pt x="35" y="34"/>
                  </a:lnTo>
                  <a:lnTo>
                    <a:pt x="35" y="37"/>
                  </a:lnTo>
                  <a:lnTo>
                    <a:pt x="37" y="37"/>
                  </a:lnTo>
                  <a:lnTo>
                    <a:pt x="37" y="40"/>
                  </a:lnTo>
                  <a:lnTo>
                    <a:pt x="37" y="44"/>
                  </a:lnTo>
                  <a:lnTo>
                    <a:pt x="37" y="49"/>
                  </a:lnTo>
                  <a:lnTo>
                    <a:pt x="37" y="56"/>
                  </a:lnTo>
                  <a:lnTo>
                    <a:pt x="37" y="59"/>
                  </a:lnTo>
                  <a:lnTo>
                    <a:pt x="37" y="56"/>
                  </a:lnTo>
                  <a:lnTo>
                    <a:pt x="37" y="49"/>
                  </a:lnTo>
                  <a:lnTo>
                    <a:pt x="37" y="44"/>
                  </a:lnTo>
                  <a:lnTo>
                    <a:pt x="37" y="40"/>
                  </a:lnTo>
                  <a:lnTo>
                    <a:pt x="37" y="37"/>
                  </a:lnTo>
                  <a:lnTo>
                    <a:pt x="35" y="34"/>
                  </a:lnTo>
                  <a:lnTo>
                    <a:pt x="32" y="32"/>
                  </a:lnTo>
                  <a:lnTo>
                    <a:pt x="32" y="30"/>
                  </a:lnTo>
                  <a:lnTo>
                    <a:pt x="30" y="30"/>
                  </a:lnTo>
                  <a:lnTo>
                    <a:pt x="30" y="27"/>
                  </a:lnTo>
                  <a:lnTo>
                    <a:pt x="27" y="27"/>
                  </a:lnTo>
                  <a:lnTo>
                    <a:pt x="25" y="27"/>
                  </a:lnTo>
                  <a:lnTo>
                    <a:pt x="25" y="25"/>
                  </a:lnTo>
                  <a:lnTo>
                    <a:pt x="23" y="25"/>
                  </a:lnTo>
                  <a:lnTo>
                    <a:pt x="23" y="22"/>
                  </a:lnTo>
                  <a:lnTo>
                    <a:pt x="21" y="22"/>
                  </a:lnTo>
                  <a:lnTo>
                    <a:pt x="21" y="19"/>
                  </a:lnTo>
                  <a:lnTo>
                    <a:pt x="18" y="18"/>
                  </a:lnTo>
                  <a:lnTo>
                    <a:pt x="16" y="15"/>
                  </a:lnTo>
                  <a:lnTo>
                    <a:pt x="14" y="15"/>
                  </a:lnTo>
                  <a:lnTo>
                    <a:pt x="14" y="12"/>
                  </a:lnTo>
                  <a:lnTo>
                    <a:pt x="12" y="12"/>
                  </a:lnTo>
                  <a:lnTo>
                    <a:pt x="12" y="10"/>
                  </a:lnTo>
                  <a:lnTo>
                    <a:pt x="9" y="7"/>
                  </a:lnTo>
                  <a:lnTo>
                    <a:pt x="7" y="5"/>
                  </a:lnTo>
                  <a:lnTo>
                    <a:pt x="4" y="5"/>
                  </a:lnTo>
                  <a:lnTo>
                    <a:pt x="2" y="3"/>
                  </a:lnTo>
                  <a:lnTo>
                    <a:pt x="2"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35892" name="Freeform 51"/>
            <p:cNvSpPr>
              <a:spLocks/>
            </p:cNvSpPr>
            <p:nvPr/>
          </p:nvSpPr>
          <p:spPr bwMode="auto">
            <a:xfrm>
              <a:off x="2751" y="1522"/>
              <a:ext cx="43" cy="38"/>
            </a:xfrm>
            <a:custGeom>
              <a:avLst/>
              <a:gdLst>
                <a:gd name="T0" fmla="*/ 0 w 43"/>
                <a:gd name="T1" fmla="*/ 2 h 38"/>
                <a:gd name="T2" fmla="*/ 0 w 43"/>
                <a:gd name="T3" fmla="*/ 0 h 38"/>
                <a:gd name="T4" fmla="*/ 2 w 43"/>
                <a:gd name="T5" fmla="*/ 0 h 38"/>
                <a:gd name="T6" fmla="*/ 4 w 43"/>
                <a:gd name="T7" fmla="*/ 0 h 38"/>
                <a:gd name="T8" fmla="*/ 4 w 43"/>
                <a:gd name="T9" fmla="*/ 2 h 38"/>
                <a:gd name="T10" fmla="*/ 7 w 43"/>
                <a:gd name="T11" fmla="*/ 2 h 38"/>
                <a:gd name="T12" fmla="*/ 9 w 43"/>
                <a:gd name="T13" fmla="*/ 5 h 38"/>
                <a:gd name="T14" fmla="*/ 12 w 43"/>
                <a:gd name="T15" fmla="*/ 7 h 38"/>
                <a:gd name="T16" fmla="*/ 16 w 43"/>
                <a:gd name="T17" fmla="*/ 9 h 38"/>
                <a:gd name="T18" fmla="*/ 18 w 43"/>
                <a:gd name="T19" fmla="*/ 12 h 38"/>
                <a:gd name="T20" fmla="*/ 21 w 43"/>
                <a:gd name="T21" fmla="*/ 14 h 38"/>
                <a:gd name="T22" fmla="*/ 25 w 43"/>
                <a:gd name="T23" fmla="*/ 16 h 38"/>
                <a:gd name="T24" fmla="*/ 28 w 43"/>
                <a:gd name="T25" fmla="*/ 21 h 38"/>
                <a:gd name="T26" fmla="*/ 30 w 43"/>
                <a:gd name="T27" fmla="*/ 23 h 38"/>
                <a:gd name="T28" fmla="*/ 35 w 43"/>
                <a:gd name="T29" fmla="*/ 25 h 38"/>
                <a:gd name="T30" fmla="*/ 37 w 43"/>
                <a:gd name="T31" fmla="*/ 28 h 38"/>
                <a:gd name="T32" fmla="*/ 39 w 43"/>
                <a:gd name="T33" fmla="*/ 30 h 38"/>
                <a:gd name="T34" fmla="*/ 42 w 43"/>
                <a:gd name="T35" fmla="*/ 32 h 38"/>
                <a:gd name="T36" fmla="*/ 42 w 43"/>
                <a:gd name="T37" fmla="*/ 35 h 38"/>
                <a:gd name="T38" fmla="*/ 42 w 43"/>
                <a:gd name="T39" fmla="*/ 37 h 38"/>
                <a:gd name="T40" fmla="*/ 42 w 43"/>
                <a:gd name="T41" fmla="*/ 35 h 38"/>
                <a:gd name="T42" fmla="*/ 39 w 43"/>
                <a:gd name="T43" fmla="*/ 32 h 38"/>
                <a:gd name="T44" fmla="*/ 39 w 43"/>
                <a:gd name="T45" fmla="*/ 30 h 38"/>
                <a:gd name="T46" fmla="*/ 37 w 43"/>
                <a:gd name="T47" fmla="*/ 30 h 38"/>
                <a:gd name="T48" fmla="*/ 35 w 43"/>
                <a:gd name="T49" fmla="*/ 28 h 38"/>
                <a:gd name="T50" fmla="*/ 33 w 43"/>
                <a:gd name="T51" fmla="*/ 25 h 38"/>
                <a:gd name="T52" fmla="*/ 30 w 43"/>
                <a:gd name="T53" fmla="*/ 23 h 38"/>
                <a:gd name="T54" fmla="*/ 25 w 43"/>
                <a:gd name="T55" fmla="*/ 21 h 38"/>
                <a:gd name="T56" fmla="*/ 21 w 43"/>
                <a:gd name="T57" fmla="*/ 18 h 38"/>
                <a:gd name="T58" fmla="*/ 18 w 43"/>
                <a:gd name="T59" fmla="*/ 16 h 38"/>
                <a:gd name="T60" fmla="*/ 16 w 43"/>
                <a:gd name="T61" fmla="*/ 14 h 38"/>
                <a:gd name="T62" fmla="*/ 12 w 43"/>
                <a:gd name="T63" fmla="*/ 12 h 38"/>
                <a:gd name="T64" fmla="*/ 9 w 43"/>
                <a:gd name="T65" fmla="*/ 7 h 38"/>
                <a:gd name="T66" fmla="*/ 4 w 43"/>
                <a:gd name="T67" fmla="*/ 7 h 38"/>
                <a:gd name="T68" fmla="*/ 2 w 43"/>
                <a:gd name="T69" fmla="*/ 5 h 38"/>
                <a:gd name="T70" fmla="*/ 2 w 43"/>
                <a:gd name="T71" fmla="*/ 2 h 38"/>
                <a:gd name="T72" fmla="*/ 0 w 43"/>
                <a:gd name="T73" fmla="*/ 2 h 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
                <a:gd name="T112" fmla="*/ 0 h 38"/>
                <a:gd name="T113" fmla="*/ 43 w 43"/>
                <a:gd name="T114" fmla="*/ 38 h 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 h="38">
                  <a:moveTo>
                    <a:pt x="0" y="2"/>
                  </a:moveTo>
                  <a:lnTo>
                    <a:pt x="0" y="0"/>
                  </a:lnTo>
                  <a:lnTo>
                    <a:pt x="2" y="0"/>
                  </a:lnTo>
                  <a:lnTo>
                    <a:pt x="4" y="0"/>
                  </a:lnTo>
                  <a:lnTo>
                    <a:pt x="4" y="2"/>
                  </a:lnTo>
                  <a:lnTo>
                    <a:pt x="7" y="2"/>
                  </a:lnTo>
                  <a:lnTo>
                    <a:pt x="9" y="5"/>
                  </a:lnTo>
                  <a:lnTo>
                    <a:pt x="12" y="7"/>
                  </a:lnTo>
                  <a:lnTo>
                    <a:pt x="16" y="9"/>
                  </a:lnTo>
                  <a:lnTo>
                    <a:pt x="18" y="12"/>
                  </a:lnTo>
                  <a:lnTo>
                    <a:pt x="21" y="14"/>
                  </a:lnTo>
                  <a:lnTo>
                    <a:pt x="25" y="16"/>
                  </a:lnTo>
                  <a:lnTo>
                    <a:pt x="28" y="21"/>
                  </a:lnTo>
                  <a:lnTo>
                    <a:pt x="30" y="23"/>
                  </a:lnTo>
                  <a:lnTo>
                    <a:pt x="35" y="25"/>
                  </a:lnTo>
                  <a:lnTo>
                    <a:pt x="37" y="28"/>
                  </a:lnTo>
                  <a:lnTo>
                    <a:pt x="39" y="30"/>
                  </a:lnTo>
                  <a:lnTo>
                    <a:pt x="42" y="32"/>
                  </a:lnTo>
                  <a:lnTo>
                    <a:pt x="42" y="35"/>
                  </a:lnTo>
                  <a:lnTo>
                    <a:pt x="42" y="37"/>
                  </a:lnTo>
                  <a:lnTo>
                    <a:pt x="42" y="35"/>
                  </a:lnTo>
                  <a:lnTo>
                    <a:pt x="39" y="32"/>
                  </a:lnTo>
                  <a:lnTo>
                    <a:pt x="39" y="30"/>
                  </a:lnTo>
                  <a:lnTo>
                    <a:pt x="37" y="30"/>
                  </a:lnTo>
                  <a:lnTo>
                    <a:pt x="35" y="28"/>
                  </a:lnTo>
                  <a:lnTo>
                    <a:pt x="33" y="25"/>
                  </a:lnTo>
                  <a:lnTo>
                    <a:pt x="30" y="23"/>
                  </a:lnTo>
                  <a:lnTo>
                    <a:pt x="25" y="21"/>
                  </a:lnTo>
                  <a:lnTo>
                    <a:pt x="21" y="18"/>
                  </a:lnTo>
                  <a:lnTo>
                    <a:pt x="18" y="16"/>
                  </a:lnTo>
                  <a:lnTo>
                    <a:pt x="16" y="14"/>
                  </a:lnTo>
                  <a:lnTo>
                    <a:pt x="12" y="12"/>
                  </a:lnTo>
                  <a:lnTo>
                    <a:pt x="9" y="7"/>
                  </a:lnTo>
                  <a:lnTo>
                    <a:pt x="4" y="7"/>
                  </a:lnTo>
                  <a:lnTo>
                    <a:pt x="2" y="5"/>
                  </a:lnTo>
                  <a:lnTo>
                    <a:pt x="2" y="2"/>
                  </a:lnTo>
                  <a:lnTo>
                    <a:pt x="0" y="2"/>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5893" name="Freeform 52"/>
            <p:cNvSpPr>
              <a:spLocks/>
            </p:cNvSpPr>
            <p:nvPr/>
          </p:nvSpPr>
          <p:spPr bwMode="auto">
            <a:xfrm>
              <a:off x="2779" y="1502"/>
              <a:ext cx="41" cy="47"/>
            </a:xfrm>
            <a:custGeom>
              <a:avLst/>
              <a:gdLst>
                <a:gd name="T0" fmla="*/ 0 w 41"/>
                <a:gd name="T1" fmla="*/ 3 h 47"/>
                <a:gd name="T2" fmla="*/ 0 w 41"/>
                <a:gd name="T3" fmla="*/ 0 h 47"/>
                <a:gd name="T4" fmla="*/ 2 w 41"/>
                <a:gd name="T5" fmla="*/ 0 h 47"/>
                <a:gd name="T6" fmla="*/ 4 w 41"/>
                <a:gd name="T7" fmla="*/ 3 h 47"/>
                <a:gd name="T8" fmla="*/ 7 w 41"/>
                <a:gd name="T9" fmla="*/ 5 h 47"/>
                <a:gd name="T10" fmla="*/ 9 w 41"/>
                <a:gd name="T11" fmla="*/ 5 h 47"/>
                <a:gd name="T12" fmla="*/ 12 w 41"/>
                <a:gd name="T13" fmla="*/ 10 h 47"/>
                <a:gd name="T14" fmla="*/ 14 w 41"/>
                <a:gd name="T15" fmla="*/ 12 h 47"/>
                <a:gd name="T16" fmla="*/ 16 w 41"/>
                <a:gd name="T17" fmla="*/ 14 h 47"/>
                <a:gd name="T18" fmla="*/ 21 w 41"/>
                <a:gd name="T19" fmla="*/ 20 h 47"/>
                <a:gd name="T20" fmla="*/ 24 w 41"/>
                <a:gd name="T21" fmla="*/ 22 h 47"/>
                <a:gd name="T22" fmla="*/ 26 w 41"/>
                <a:gd name="T23" fmla="*/ 24 h 47"/>
                <a:gd name="T24" fmla="*/ 28 w 41"/>
                <a:gd name="T25" fmla="*/ 26 h 47"/>
                <a:gd name="T26" fmla="*/ 33 w 41"/>
                <a:gd name="T27" fmla="*/ 32 h 47"/>
                <a:gd name="T28" fmla="*/ 36 w 41"/>
                <a:gd name="T29" fmla="*/ 34 h 47"/>
                <a:gd name="T30" fmla="*/ 37 w 41"/>
                <a:gd name="T31" fmla="*/ 36 h 47"/>
                <a:gd name="T32" fmla="*/ 40 w 41"/>
                <a:gd name="T33" fmla="*/ 38 h 47"/>
                <a:gd name="T34" fmla="*/ 40 w 41"/>
                <a:gd name="T35" fmla="*/ 41 h 47"/>
                <a:gd name="T36" fmla="*/ 40 w 41"/>
                <a:gd name="T37" fmla="*/ 43 h 47"/>
                <a:gd name="T38" fmla="*/ 40 w 41"/>
                <a:gd name="T39" fmla="*/ 46 h 47"/>
                <a:gd name="T40" fmla="*/ 40 w 41"/>
                <a:gd name="T41" fmla="*/ 43 h 47"/>
                <a:gd name="T42" fmla="*/ 37 w 41"/>
                <a:gd name="T43" fmla="*/ 41 h 47"/>
                <a:gd name="T44" fmla="*/ 37 w 41"/>
                <a:gd name="T45" fmla="*/ 38 h 47"/>
                <a:gd name="T46" fmla="*/ 37 w 41"/>
                <a:gd name="T47" fmla="*/ 36 h 47"/>
                <a:gd name="T48" fmla="*/ 36 w 41"/>
                <a:gd name="T49" fmla="*/ 36 h 47"/>
                <a:gd name="T50" fmla="*/ 36 w 41"/>
                <a:gd name="T51" fmla="*/ 34 h 47"/>
                <a:gd name="T52" fmla="*/ 33 w 41"/>
                <a:gd name="T53" fmla="*/ 34 h 47"/>
                <a:gd name="T54" fmla="*/ 31 w 41"/>
                <a:gd name="T55" fmla="*/ 32 h 47"/>
                <a:gd name="T56" fmla="*/ 28 w 41"/>
                <a:gd name="T57" fmla="*/ 29 h 47"/>
                <a:gd name="T58" fmla="*/ 26 w 41"/>
                <a:gd name="T59" fmla="*/ 24 h 47"/>
                <a:gd name="T60" fmla="*/ 21 w 41"/>
                <a:gd name="T61" fmla="*/ 22 h 47"/>
                <a:gd name="T62" fmla="*/ 19 w 41"/>
                <a:gd name="T63" fmla="*/ 20 h 47"/>
                <a:gd name="T64" fmla="*/ 14 w 41"/>
                <a:gd name="T65" fmla="*/ 14 h 47"/>
                <a:gd name="T66" fmla="*/ 12 w 41"/>
                <a:gd name="T67" fmla="*/ 12 h 47"/>
                <a:gd name="T68" fmla="*/ 7 w 41"/>
                <a:gd name="T69" fmla="*/ 10 h 47"/>
                <a:gd name="T70" fmla="*/ 4 w 41"/>
                <a:gd name="T71" fmla="*/ 8 h 47"/>
                <a:gd name="T72" fmla="*/ 2 w 41"/>
                <a:gd name="T73" fmla="*/ 5 h 47"/>
                <a:gd name="T74" fmla="*/ 0 w 41"/>
                <a:gd name="T75" fmla="*/ 3 h 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
                <a:gd name="T115" fmla="*/ 0 h 47"/>
                <a:gd name="T116" fmla="*/ 41 w 41"/>
                <a:gd name="T117" fmla="*/ 47 h 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 h="47">
                  <a:moveTo>
                    <a:pt x="0" y="3"/>
                  </a:moveTo>
                  <a:lnTo>
                    <a:pt x="0" y="0"/>
                  </a:lnTo>
                  <a:lnTo>
                    <a:pt x="2" y="0"/>
                  </a:lnTo>
                  <a:lnTo>
                    <a:pt x="4" y="3"/>
                  </a:lnTo>
                  <a:lnTo>
                    <a:pt x="7" y="5"/>
                  </a:lnTo>
                  <a:lnTo>
                    <a:pt x="9" y="5"/>
                  </a:lnTo>
                  <a:lnTo>
                    <a:pt x="12" y="10"/>
                  </a:lnTo>
                  <a:lnTo>
                    <a:pt x="14" y="12"/>
                  </a:lnTo>
                  <a:lnTo>
                    <a:pt x="16" y="14"/>
                  </a:lnTo>
                  <a:lnTo>
                    <a:pt x="21" y="20"/>
                  </a:lnTo>
                  <a:lnTo>
                    <a:pt x="24" y="22"/>
                  </a:lnTo>
                  <a:lnTo>
                    <a:pt x="26" y="24"/>
                  </a:lnTo>
                  <a:lnTo>
                    <a:pt x="28" y="26"/>
                  </a:lnTo>
                  <a:lnTo>
                    <a:pt x="33" y="32"/>
                  </a:lnTo>
                  <a:lnTo>
                    <a:pt x="36" y="34"/>
                  </a:lnTo>
                  <a:lnTo>
                    <a:pt x="37" y="36"/>
                  </a:lnTo>
                  <a:lnTo>
                    <a:pt x="40" y="38"/>
                  </a:lnTo>
                  <a:lnTo>
                    <a:pt x="40" y="41"/>
                  </a:lnTo>
                  <a:lnTo>
                    <a:pt x="40" y="43"/>
                  </a:lnTo>
                  <a:lnTo>
                    <a:pt x="40" y="46"/>
                  </a:lnTo>
                  <a:lnTo>
                    <a:pt x="40" y="43"/>
                  </a:lnTo>
                  <a:lnTo>
                    <a:pt x="37" y="41"/>
                  </a:lnTo>
                  <a:lnTo>
                    <a:pt x="37" y="38"/>
                  </a:lnTo>
                  <a:lnTo>
                    <a:pt x="37" y="36"/>
                  </a:lnTo>
                  <a:lnTo>
                    <a:pt x="36" y="36"/>
                  </a:lnTo>
                  <a:lnTo>
                    <a:pt x="36" y="34"/>
                  </a:lnTo>
                  <a:lnTo>
                    <a:pt x="33" y="34"/>
                  </a:lnTo>
                  <a:lnTo>
                    <a:pt x="31" y="32"/>
                  </a:lnTo>
                  <a:lnTo>
                    <a:pt x="28" y="29"/>
                  </a:lnTo>
                  <a:lnTo>
                    <a:pt x="26" y="24"/>
                  </a:lnTo>
                  <a:lnTo>
                    <a:pt x="21" y="22"/>
                  </a:lnTo>
                  <a:lnTo>
                    <a:pt x="19" y="20"/>
                  </a:lnTo>
                  <a:lnTo>
                    <a:pt x="14" y="14"/>
                  </a:lnTo>
                  <a:lnTo>
                    <a:pt x="12" y="12"/>
                  </a:lnTo>
                  <a:lnTo>
                    <a:pt x="7" y="10"/>
                  </a:lnTo>
                  <a:lnTo>
                    <a:pt x="4" y="8"/>
                  </a:lnTo>
                  <a:lnTo>
                    <a:pt x="2" y="5"/>
                  </a:lnTo>
                  <a:lnTo>
                    <a:pt x="0" y="3"/>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5894" name="Freeform 53"/>
            <p:cNvSpPr>
              <a:spLocks/>
            </p:cNvSpPr>
            <p:nvPr/>
          </p:nvSpPr>
          <p:spPr bwMode="auto">
            <a:xfrm>
              <a:off x="2771" y="1572"/>
              <a:ext cx="97" cy="66"/>
            </a:xfrm>
            <a:custGeom>
              <a:avLst/>
              <a:gdLst>
                <a:gd name="T0" fmla="*/ 93 w 97"/>
                <a:gd name="T1" fmla="*/ 5 h 66"/>
                <a:gd name="T2" fmla="*/ 96 w 97"/>
                <a:gd name="T3" fmla="*/ 40 h 66"/>
                <a:gd name="T4" fmla="*/ 93 w 97"/>
                <a:gd name="T5" fmla="*/ 40 h 66"/>
                <a:gd name="T6" fmla="*/ 90 w 97"/>
                <a:gd name="T7" fmla="*/ 40 h 66"/>
                <a:gd name="T8" fmla="*/ 88 w 97"/>
                <a:gd name="T9" fmla="*/ 43 h 66"/>
                <a:gd name="T10" fmla="*/ 86 w 97"/>
                <a:gd name="T11" fmla="*/ 43 h 66"/>
                <a:gd name="T12" fmla="*/ 83 w 97"/>
                <a:gd name="T13" fmla="*/ 43 h 66"/>
                <a:gd name="T14" fmla="*/ 78 w 97"/>
                <a:gd name="T15" fmla="*/ 43 h 66"/>
                <a:gd name="T16" fmla="*/ 75 w 97"/>
                <a:gd name="T17" fmla="*/ 45 h 66"/>
                <a:gd name="T18" fmla="*/ 70 w 97"/>
                <a:gd name="T19" fmla="*/ 45 h 66"/>
                <a:gd name="T20" fmla="*/ 67 w 97"/>
                <a:gd name="T21" fmla="*/ 45 h 66"/>
                <a:gd name="T22" fmla="*/ 62 w 97"/>
                <a:gd name="T23" fmla="*/ 48 h 66"/>
                <a:gd name="T24" fmla="*/ 60 w 97"/>
                <a:gd name="T25" fmla="*/ 48 h 66"/>
                <a:gd name="T26" fmla="*/ 57 w 97"/>
                <a:gd name="T27" fmla="*/ 48 h 66"/>
                <a:gd name="T28" fmla="*/ 54 w 97"/>
                <a:gd name="T29" fmla="*/ 48 h 66"/>
                <a:gd name="T30" fmla="*/ 52 w 97"/>
                <a:gd name="T31" fmla="*/ 48 h 66"/>
                <a:gd name="T32" fmla="*/ 49 w 97"/>
                <a:gd name="T33" fmla="*/ 50 h 66"/>
                <a:gd name="T34" fmla="*/ 47 w 97"/>
                <a:gd name="T35" fmla="*/ 50 h 66"/>
                <a:gd name="T36" fmla="*/ 44 w 97"/>
                <a:gd name="T37" fmla="*/ 50 h 66"/>
                <a:gd name="T38" fmla="*/ 42 w 97"/>
                <a:gd name="T39" fmla="*/ 53 h 66"/>
                <a:gd name="T40" fmla="*/ 39 w 97"/>
                <a:gd name="T41" fmla="*/ 53 h 66"/>
                <a:gd name="T42" fmla="*/ 34 w 97"/>
                <a:gd name="T43" fmla="*/ 55 h 66"/>
                <a:gd name="T44" fmla="*/ 29 w 97"/>
                <a:gd name="T45" fmla="*/ 55 h 66"/>
                <a:gd name="T46" fmla="*/ 26 w 97"/>
                <a:gd name="T47" fmla="*/ 58 h 66"/>
                <a:gd name="T48" fmla="*/ 21 w 97"/>
                <a:gd name="T49" fmla="*/ 58 h 66"/>
                <a:gd name="T50" fmla="*/ 16 w 97"/>
                <a:gd name="T51" fmla="*/ 61 h 66"/>
                <a:gd name="T52" fmla="*/ 13 w 97"/>
                <a:gd name="T53" fmla="*/ 62 h 66"/>
                <a:gd name="T54" fmla="*/ 8 w 97"/>
                <a:gd name="T55" fmla="*/ 62 h 66"/>
                <a:gd name="T56" fmla="*/ 6 w 97"/>
                <a:gd name="T57" fmla="*/ 62 h 66"/>
                <a:gd name="T58" fmla="*/ 3 w 97"/>
                <a:gd name="T59" fmla="*/ 62 h 66"/>
                <a:gd name="T60" fmla="*/ 3 w 97"/>
                <a:gd name="T61" fmla="*/ 65 h 66"/>
                <a:gd name="T62" fmla="*/ 0 w 97"/>
                <a:gd name="T63" fmla="*/ 30 h 66"/>
                <a:gd name="T64" fmla="*/ 16 w 97"/>
                <a:gd name="T65" fmla="*/ 18 h 66"/>
                <a:gd name="T66" fmla="*/ 83 w 97"/>
                <a:gd name="T67" fmla="*/ 0 h 66"/>
                <a:gd name="T68" fmla="*/ 93 w 97"/>
                <a:gd name="T69" fmla="*/ 5 h 6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7"/>
                <a:gd name="T106" fmla="*/ 0 h 66"/>
                <a:gd name="T107" fmla="*/ 97 w 97"/>
                <a:gd name="T108" fmla="*/ 66 h 6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7" h="66">
                  <a:moveTo>
                    <a:pt x="93" y="5"/>
                  </a:moveTo>
                  <a:lnTo>
                    <a:pt x="96" y="40"/>
                  </a:lnTo>
                  <a:lnTo>
                    <a:pt x="93" y="40"/>
                  </a:lnTo>
                  <a:lnTo>
                    <a:pt x="90" y="40"/>
                  </a:lnTo>
                  <a:lnTo>
                    <a:pt x="88" y="43"/>
                  </a:lnTo>
                  <a:lnTo>
                    <a:pt x="86" y="43"/>
                  </a:lnTo>
                  <a:lnTo>
                    <a:pt x="83" y="43"/>
                  </a:lnTo>
                  <a:lnTo>
                    <a:pt x="78" y="43"/>
                  </a:lnTo>
                  <a:lnTo>
                    <a:pt x="75" y="45"/>
                  </a:lnTo>
                  <a:lnTo>
                    <a:pt x="70" y="45"/>
                  </a:lnTo>
                  <a:lnTo>
                    <a:pt x="67" y="45"/>
                  </a:lnTo>
                  <a:lnTo>
                    <a:pt x="62" y="48"/>
                  </a:lnTo>
                  <a:lnTo>
                    <a:pt x="60" y="48"/>
                  </a:lnTo>
                  <a:lnTo>
                    <a:pt x="57" y="48"/>
                  </a:lnTo>
                  <a:lnTo>
                    <a:pt x="54" y="48"/>
                  </a:lnTo>
                  <a:lnTo>
                    <a:pt x="52" y="48"/>
                  </a:lnTo>
                  <a:lnTo>
                    <a:pt x="49" y="50"/>
                  </a:lnTo>
                  <a:lnTo>
                    <a:pt x="47" y="50"/>
                  </a:lnTo>
                  <a:lnTo>
                    <a:pt x="44" y="50"/>
                  </a:lnTo>
                  <a:lnTo>
                    <a:pt x="42" y="53"/>
                  </a:lnTo>
                  <a:lnTo>
                    <a:pt x="39" y="53"/>
                  </a:lnTo>
                  <a:lnTo>
                    <a:pt x="34" y="55"/>
                  </a:lnTo>
                  <a:lnTo>
                    <a:pt x="29" y="55"/>
                  </a:lnTo>
                  <a:lnTo>
                    <a:pt x="26" y="58"/>
                  </a:lnTo>
                  <a:lnTo>
                    <a:pt x="21" y="58"/>
                  </a:lnTo>
                  <a:lnTo>
                    <a:pt x="16" y="61"/>
                  </a:lnTo>
                  <a:lnTo>
                    <a:pt x="13" y="62"/>
                  </a:lnTo>
                  <a:lnTo>
                    <a:pt x="8" y="62"/>
                  </a:lnTo>
                  <a:lnTo>
                    <a:pt x="6" y="62"/>
                  </a:lnTo>
                  <a:lnTo>
                    <a:pt x="3" y="62"/>
                  </a:lnTo>
                  <a:lnTo>
                    <a:pt x="3" y="65"/>
                  </a:lnTo>
                  <a:lnTo>
                    <a:pt x="0" y="30"/>
                  </a:lnTo>
                  <a:lnTo>
                    <a:pt x="16" y="18"/>
                  </a:lnTo>
                  <a:lnTo>
                    <a:pt x="83" y="0"/>
                  </a:lnTo>
                  <a:lnTo>
                    <a:pt x="93" y="5"/>
                  </a:lnTo>
                </a:path>
              </a:pathLst>
            </a:custGeom>
            <a:solidFill>
              <a:srgbClr val="E6015A"/>
            </a:solidFill>
            <a:ln w="127000" cap="rnd">
              <a:noFill/>
              <a:round/>
              <a:headEnd/>
              <a:tailEnd/>
            </a:ln>
          </p:spPr>
          <p:txBody>
            <a:bodyPr>
              <a:prstTxWarp prst="textNoShape">
                <a:avLst/>
              </a:prstTxWarp>
            </a:bodyPr>
            <a:lstStyle/>
            <a:p>
              <a:endParaRPr lang="en-US">
                <a:solidFill>
                  <a:schemeClr val="tx2"/>
                </a:solidFill>
              </a:endParaRPr>
            </a:p>
          </p:txBody>
        </p:sp>
        <p:sp>
          <p:nvSpPr>
            <p:cNvPr id="35895" name="Freeform 54"/>
            <p:cNvSpPr>
              <a:spLocks/>
            </p:cNvSpPr>
            <p:nvPr/>
          </p:nvSpPr>
          <p:spPr bwMode="auto">
            <a:xfrm>
              <a:off x="2771" y="1572"/>
              <a:ext cx="105" cy="74"/>
            </a:xfrm>
            <a:custGeom>
              <a:avLst/>
              <a:gdLst>
                <a:gd name="T0" fmla="*/ 98 w 105"/>
                <a:gd name="T1" fmla="*/ 6 h 74"/>
                <a:gd name="T2" fmla="*/ 104 w 105"/>
                <a:gd name="T3" fmla="*/ 45 h 74"/>
                <a:gd name="T4" fmla="*/ 101 w 105"/>
                <a:gd name="T5" fmla="*/ 45 h 74"/>
                <a:gd name="T6" fmla="*/ 98 w 105"/>
                <a:gd name="T7" fmla="*/ 45 h 74"/>
                <a:gd name="T8" fmla="*/ 95 w 105"/>
                <a:gd name="T9" fmla="*/ 45 h 74"/>
                <a:gd name="T10" fmla="*/ 93 w 105"/>
                <a:gd name="T11" fmla="*/ 48 h 74"/>
                <a:gd name="T12" fmla="*/ 90 w 105"/>
                <a:gd name="T13" fmla="*/ 48 h 74"/>
                <a:gd name="T14" fmla="*/ 84 w 105"/>
                <a:gd name="T15" fmla="*/ 48 h 74"/>
                <a:gd name="T16" fmla="*/ 79 w 105"/>
                <a:gd name="T17" fmla="*/ 48 h 74"/>
                <a:gd name="T18" fmla="*/ 76 w 105"/>
                <a:gd name="T19" fmla="*/ 51 h 74"/>
                <a:gd name="T20" fmla="*/ 70 w 105"/>
                <a:gd name="T21" fmla="*/ 51 h 74"/>
                <a:gd name="T22" fmla="*/ 67 w 105"/>
                <a:gd name="T23" fmla="*/ 51 h 74"/>
                <a:gd name="T24" fmla="*/ 62 w 105"/>
                <a:gd name="T25" fmla="*/ 54 h 74"/>
                <a:gd name="T26" fmla="*/ 59 w 105"/>
                <a:gd name="T27" fmla="*/ 54 h 74"/>
                <a:gd name="T28" fmla="*/ 56 w 105"/>
                <a:gd name="T29" fmla="*/ 54 h 74"/>
                <a:gd name="T30" fmla="*/ 53 w 105"/>
                <a:gd name="T31" fmla="*/ 54 h 74"/>
                <a:gd name="T32" fmla="*/ 51 w 105"/>
                <a:gd name="T33" fmla="*/ 56 h 74"/>
                <a:gd name="T34" fmla="*/ 48 w 105"/>
                <a:gd name="T35" fmla="*/ 56 h 74"/>
                <a:gd name="T36" fmla="*/ 45 w 105"/>
                <a:gd name="T37" fmla="*/ 56 h 74"/>
                <a:gd name="T38" fmla="*/ 39 w 105"/>
                <a:gd name="T39" fmla="*/ 59 h 74"/>
                <a:gd name="T40" fmla="*/ 37 w 105"/>
                <a:gd name="T41" fmla="*/ 59 h 74"/>
                <a:gd name="T42" fmla="*/ 31 w 105"/>
                <a:gd name="T43" fmla="*/ 62 h 74"/>
                <a:gd name="T44" fmla="*/ 25 w 105"/>
                <a:gd name="T45" fmla="*/ 65 h 74"/>
                <a:gd name="T46" fmla="*/ 23 w 105"/>
                <a:gd name="T47" fmla="*/ 65 h 74"/>
                <a:gd name="T48" fmla="*/ 17 w 105"/>
                <a:gd name="T49" fmla="*/ 68 h 74"/>
                <a:gd name="T50" fmla="*/ 11 w 105"/>
                <a:gd name="T51" fmla="*/ 68 h 74"/>
                <a:gd name="T52" fmla="*/ 9 w 105"/>
                <a:gd name="T53" fmla="*/ 70 h 74"/>
                <a:gd name="T54" fmla="*/ 6 w 105"/>
                <a:gd name="T55" fmla="*/ 70 h 74"/>
                <a:gd name="T56" fmla="*/ 3 w 105"/>
                <a:gd name="T57" fmla="*/ 70 h 74"/>
                <a:gd name="T58" fmla="*/ 0 w 105"/>
                <a:gd name="T59" fmla="*/ 73 h 74"/>
                <a:gd name="T60" fmla="*/ 0 w 105"/>
                <a:gd name="T61" fmla="*/ 31 h 74"/>
                <a:gd name="T62" fmla="*/ 14 w 105"/>
                <a:gd name="T63" fmla="*/ 20 h 74"/>
                <a:gd name="T64" fmla="*/ 90 w 105"/>
                <a:gd name="T65" fmla="*/ 0 h 74"/>
                <a:gd name="T66" fmla="*/ 98 w 105"/>
                <a:gd name="T67" fmla="*/ 6 h 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5"/>
                <a:gd name="T103" fmla="*/ 0 h 74"/>
                <a:gd name="T104" fmla="*/ 105 w 105"/>
                <a:gd name="T105" fmla="*/ 74 h 7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5" h="74">
                  <a:moveTo>
                    <a:pt x="98" y="6"/>
                  </a:moveTo>
                  <a:lnTo>
                    <a:pt x="104" y="45"/>
                  </a:lnTo>
                  <a:lnTo>
                    <a:pt x="101" y="45"/>
                  </a:lnTo>
                  <a:lnTo>
                    <a:pt x="98" y="45"/>
                  </a:lnTo>
                  <a:lnTo>
                    <a:pt x="95" y="45"/>
                  </a:lnTo>
                  <a:lnTo>
                    <a:pt x="93" y="48"/>
                  </a:lnTo>
                  <a:lnTo>
                    <a:pt x="90" y="48"/>
                  </a:lnTo>
                  <a:lnTo>
                    <a:pt x="84" y="48"/>
                  </a:lnTo>
                  <a:lnTo>
                    <a:pt x="79" y="48"/>
                  </a:lnTo>
                  <a:lnTo>
                    <a:pt x="76" y="51"/>
                  </a:lnTo>
                  <a:lnTo>
                    <a:pt x="70" y="51"/>
                  </a:lnTo>
                  <a:lnTo>
                    <a:pt x="67" y="51"/>
                  </a:lnTo>
                  <a:lnTo>
                    <a:pt x="62" y="54"/>
                  </a:lnTo>
                  <a:lnTo>
                    <a:pt x="59" y="54"/>
                  </a:lnTo>
                  <a:lnTo>
                    <a:pt x="56" y="54"/>
                  </a:lnTo>
                  <a:lnTo>
                    <a:pt x="53" y="54"/>
                  </a:lnTo>
                  <a:lnTo>
                    <a:pt x="51" y="56"/>
                  </a:lnTo>
                  <a:lnTo>
                    <a:pt x="48" y="56"/>
                  </a:lnTo>
                  <a:lnTo>
                    <a:pt x="45" y="56"/>
                  </a:lnTo>
                  <a:lnTo>
                    <a:pt x="39" y="59"/>
                  </a:lnTo>
                  <a:lnTo>
                    <a:pt x="37" y="59"/>
                  </a:lnTo>
                  <a:lnTo>
                    <a:pt x="31" y="62"/>
                  </a:lnTo>
                  <a:lnTo>
                    <a:pt x="25" y="65"/>
                  </a:lnTo>
                  <a:lnTo>
                    <a:pt x="23" y="65"/>
                  </a:lnTo>
                  <a:lnTo>
                    <a:pt x="17" y="68"/>
                  </a:lnTo>
                  <a:lnTo>
                    <a:pt x="11" y="68"/>
                  </a:lnTo>
                  <a:lnTo>
                    <a:pt x="9" y="70"/>
                  </a:lnTo>
                  <a:lnTo>
                    <a:pt x="6" y="70"/>
                  </a:lnTo>
                  <a:lnTo>
                    <a:pt x="3" y="70"/>
                  </a:lnTo>
                  <a:lnTo>
                    <a:pt x="0" y="73"/>
                  </a:lnTo>
                  <a:lnTo>
                    <a:pt x="0" y="31"/>
                  </a:lnTo>
                  <a:lnTo>
                    <a:pt x="14" y="20"/>
                  </a:lnTo>
                  <a:lnTo>
                    <a:pt x="90" y="0"/>
                  </a:lnTo>
                  <a:lnTo>
                    <a:pt x="98" y="6"/>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896" name="Freeform 55"/>
            <p:cNvSpPr>
              <a:spLocks/>
            </p:cNvSpPr>
            <p:nvPr/>
          </p:nvSpPr>
          <p:spPr bwMode="auto">
            <a:xfrm>
              <a:off x="2849" y="1575"/>
              <a:ext cx="19" cy="38"/>
            </a:xfrm>
            <a:custGeom>
              <a:avLst/>
              <a:gdLst>
                <a:gd name="T0" fmla="*/ 14 w 19"/>
                <a:gd name="T1" fmla="*/ 2 h 38"/>
                <a:gd name="T2" fmla="*/ 18 w 19"/>
                <a:gd name="T3" fmla="*/ 35 h 38"/>
                <a:gd name="T4" fmla="*/ 1 w 19"/>
                <a:gd name="T5" fmla="*/ 37 h 38"/>
                <a:gd name="T6" fmla="*/ 0 w 19"/>
                <a:gd name="T7" fmla="*/ 2 h 38"/>
                <a:gd name="T8" fmla="*/ 1 w 19"/>
                <a:gd name="T9" fmla="*/ 0 h 38"/>
                <a:gd name="T10" fmla="*/ 6 w 19"/>
                <a:gd name="T11" fmla="*/ 0 h 38"/>
                <a:gd name="T12" fmla="*/ 8 w 19"/>
                <a:gd name="T13" fmla="*/ 0 h 38"/>
                <a:gd name="T14" fmla="*/ 10 w 19"/>
                <a:gd name="T15" fmla="*/ 0 h 38"/>
                <a:gd name="T16" fmla="*/ 12 w 19"/>
                <a:gd name="T17" fmla="*/ 2 h 38"/>
                <a:gd name="T18" fmla="*/ 14 w 19"/>
                <a:gd name="T19" fmla="*/ 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38"/>
                <a:gd name="T32" fmla="*/ 19 w 19"/>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38">
                  <a:moveTo>
                    <a:pt x="14" y="2"/>
                  </a:moveTo>
                  <a:lnTo>
                    <a:pt x="18" y="35"/>
                  </a:lnTo>
                  <a:lnTo>
                    <a:pt x="1" y="37"/>
                  </a:lnTo>
                  <a:lnTo>
                    <a:pt x="0" y="2"/>
                  </a:lnTo>
                  <a:lnTo>
                    <a:pt x="1" y="0"/>
                  </a:lnTo>
                  <a:lnTo>
                    <a:pt x="6" y="0"/>
                  </a:lnTo>
                  <a:lnTo>
                    <a:pt x="8" y="0"/>
                  </a:lnTo>
                  <a:lnTo>
                    <a:pt x="10" y="0"/>
                  </a:lnTo>
                  <a:lnTo>
                    <a:pt x="12" y="2"/>
                  </a:lnTo>
                  <a:lnTo>
                    <a:pt x="14" y="2"/>
                  </a:lnTo>
                </a:path>
              </a:pathLst>
            </a:custGeom>
            <a:solidFill>
              <a:srgbClr val="E6015A"/>
            </a:solidFill>
            <a:ln w="127000" cap="rnd">
              <a:noFill/>
              <a:round/>
              <a:headEnd/>
              <a:tailEnd/>
            </a:ln>
          </p:spPr>
          <p:txBody>
            <a:bodyPr>
              <a:prstTxWarp prst="textNoShape">
                <a:avLst/>
              </a:prstTxWarp>
            </a:bodyPr>
            <a:lstStyle/>
            <a:p>
              <a:endParaRPr lang="en-US">
                <a:solidFill>
                  <a:schemeClr val="tx2"/>
                </a:solidFill>
              </a:endParaRPr>
            </a:p>
          </p:txBody>
        </p:sp>
        <p:sp>
          <p:nvSpPr>
            <p:cNvPr id="35897" name="Freeform 56"/>
            <p:cNvSpPr>
              <a:spLocks/>
            </p:cNvSpPr>
            <p:nvPr/>
          </p:nvSpPr>
          <p:spPr bwMode="auto">
            <a:xfrm>
              <a:off x="2851" y="1575"/>
              <a:ext cx="17" cy="38"/>
            </a:xfrm>
            <a:custGeom>
              <a:avLst/>
              <a:gdLst>
                <a:gd name="T0" fmla="*/ 2 w 17"/>
                <a:gd name="T1" fmla="*/ 37 h 38"/>
                <a:gd name="T2" fmla="*/ 0 w 17"/>
                <a:gd name="T3" fmla="*/ 2 h 38"/>
                <a:gd name="T4" fmla="*/ 2 w 17"/>
                <a:gd name="T5" fmla="*/ 0 h 38"/>
                <a:gd name="T6" fmla="*/ 4 w 17"/>
                <a:gd name="T7" fmla="*/ 0 h 38"/>
                <a:gd name="T8" fmla="*/ 6 w 17"/>
                <a:gd name="T9" fmla="*/ 0 h 38"/>
                <a:gd name="T10" fmla="*/ 8 w 17"/>
                <a:gd name="T11" fmla="*/ 0 h 38"/>
                <a:gd name="T12" fmla="*/ 10 w 17"/>
                <a:gd name="T13" fmla="*/ 2 h 38"/>
                <a:gd name="T14" fmla="*/ 12 w 17"/>
                <a:gd name="T15" fmla="*/ 2 h 38"/>
                <a:gd name="T16" fmla="*/ 16 w 17"/>
                <a:gd name="T17" fmla="*/ 35 h 38"/>
                <a:gd name="T18" fmla="*/ 2 w 17"/>
                <a:gd name="T19" fmla="*/ 3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38"/>
                <a:gd name="T32" fmla="*/ 17 w 17"/>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38">
                  <a:moveTo>
                    <a:pt x="2" y="37"/>
                  </a:moveTo>
                  <a:lnTo>
                    <a:pt x="0" y="2"/>
                  </a:lnTo>
                  <a:lnTo>
                    <a:pt x="2" y="0"/>
                  </a:lnTo>
                  <a:lnTo>
                    <a:pt x="4" y="0"/>
                  </a:lnTo>
                  <a:lnTo>
                    <a:pt x="6" y="0"/>
                  </a:lnTo>
                  <a:lnTo>
                    <a:pt x="8" y="0"/>
                  </a:lnTo>
                  <a:lnTo>
                    <a:pt x="10" y="2"/>
                  </a:lnTo>
                  <a:lnTo>
                    <a:pt x="12" y="2"/>
                  </a:lnTo>
                  <a:lnTo>
                    <a:pt x="16" y="35"/>
                  </a:lnTo>
                  <a:lnTo>
                    <a:pt x="2" y="37"/>
                  </a:lnTo>
                </a:path>
              </a:pathLst>
            </a:custGeom>
            <a:solidFill>
              <a:srgbClr val="E9186F"/>
            </a:solidFill>
            <a:ln w="127000" cap="rnd">
              <a:noFill/>
              <a:round/>
              <a:headEnd/>
              <a:tailEnd/>
            </a:ln>
          </p:spPr>
          <p:txBody>
            <a:bodyPr>
              <a:prstTxWarp prst="textNoShape">
                <a:avLst/>
              </a:prstTxWarp>
            </a:bodyPr>
            <a:lstStyle/>
            <a:p>
              <a:endParaRPr lang="en-US">
                <a:solidFill>
                  <a:schemeClr val="tx2"/>
                </a:solidFill>
              </a:endParaRPr>
            </a:p>
          </p:txBody>
        </p:sp>
        <p:sp>
          <p:nvSpPr>
            <p:cNvPr id="35898" name="Freeform 57"/>
            <p:cNvSpPr>
              <a:spLocks/>
            </p:cNvSpPr>
            <p:nvPr/>
          </p:nvSpPr>
          <p:spPr bwMode="auto">
            <a:xfrm>
              <a:off x="2855" y="1575"/>
              <a:ext cx="13" cy="38"/>
            </a:xfrm>
            <a:custGeom>
              <a:avLst/>
              <a:gdLst>
                <a:gd name="T0" fmla="*/ 2 w 13"/>
                <a:gd name="T1" fmla="*/ 37 h 38"/>
                <a:gd name="T2" fmla="*/ 0 w 13"/>
                <a:gd name="T3" fmla="*/ 2 h 38"/>
                <a:gd name="T4" fmla="*/ 2 w 13"/>
                <a:gd name="T5" fmla="*/ 0 h 38"/>
                <a:gd name="T6" fmla="*/ 4 w 13"/>
                <a:gd name="T7" fmla="*/ 0 h 38"/>
                <a:gd name="T8" fmla="*/ 5 w 13"/>
                <a:gd name="T9" fmla="*/ 0 h 38"/>
                <a:gd name="T10" fmla="*/ 5 w 13"/>
                <a:gd name="T11" fmla="*/ 2 h 38"/>
                <a:gd name="T12" fmla="*/ 7 w 13"/>
                <a:gd name="T13" fmla="*/ 2 h 38"/>
                <a:gd name="T14" fmla="*/ 8 w 13"/>
                <a:gd name="T15" fmla="*/ 2 h 38"/>
                <a:gd name="T16" fmla="*/ 12 w 13"/>
                <a:gd name="T17" fmla="*/ 35 h 38"/>
                <a:gd name="T18" fmla="*/ 2 w 13"/>
                <a:gd name="T19" fmla="*/ 3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38"/>
                <a:gd name="T32" fmla="*/ 13 w 13"/>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38">
                  <a:moveTo>
                    <a:pt x="2" y="37"/>
                  </a:moveTo>
                  <a:lnTo>
                    <a:pt x="0" y="2"/>
                  </a:lnTo>
                  <a:lnTo>
                    <a:pt x="2" y="0"/>
                  </a:lnTo>
                  <a:lnTo>
                    <a:pt x="4" y="0"/>
                  </a:lnTo>
                  <a:lnTo>
                    <a:pt x="5" y="0"/>
                  </a:lnTo>
                  <a:lnTo>
                    <a:pt x="5" y="2"/>
                  </a:lnTo>
                  <a:lnTo>
                    <a:pt x="7" y="2"/>
                  </a:lnTo>
                  <a:lnTo>
                    <a:pt x="8" y="2"/>
                  </a:lnTo>
                  <a:lnTo>
                    <a:pt x="12" y="35"/>
                  </a:lnTo>
                  <a:lnTo>
                    <a:pt x="2" y="37"/>
                  </a:lnTo>
                </a:path>
              </a:pathLst>
            </a:custGeom>
            <a:solidFill>
              <a:srgbClr val="EE2F86"/>
            </a:solidFill>
            <a:ln w="127000" cap="rnd">
              <a:noFill/>
              <a:round/>
              <a:headEnd/>
              <a:tailEnd/>
            </a:ln>
          </p:spPr>
          <p:txBody>
            <a:bodyPr>
              <a:prstTxWarp prst="textNoShape">
                <a:avLst/>
              </a:prstTxWarp>
            </a:bodyPr>
            <a:lstStyle/>
            <a:p>
              <a:endParaRPr lang="en-US">
                <a:solidFill>
                  <a:schemeClr val="tx2"/>
                </a:solidFill>
              </a:endParaRPr>
            </a:p>
          </p:txBody>
        </p:sp>
        <p:sp>
          <p:nvSpPr>
            <p:cNvPr id="35899" name="Freeform 58"/>
            <p:cNvSpPr>
              <a:spLocks/>
            </p:cNvSpPr>
            <p:nvPr/>
          </p:nvSpPr>
          <p:spPr bwMode="auto">
            <a:xfrm>
              <a:off x="2857" y="1578"/>
              <a:ext cx="11" cy="35"/>
            </a:xfrm>
            <a:custGeom>
              <a:avLst/>
              <a:gdLst>
                <a:gd name="T0" fmla="*/ 2 w 11"/>
                <a:gd name="T1" fmla="*/ 34 h 35"/>
                <a:gd name="T2" fmla="*/ 0 w 11"/>
                <a:gd name="T3" fmla="*/ 0 h 35"/>
                <a:gd name="T4" fmla="*/ 2 w 11"/>
                <a:gd name="T5" fmla="*/ 0 h 35"/>
                <a:gd name="T6" fmla="*/ 4 w 11"/>
                <a:gd name="T7" fmla="*/ 0 h 35"/>
                <a:gd name="T8" fmla="*/ 5 w 11"/>
                <a:gd name="T9" fmla="*/ 0 h 35"/>
                <a:gd name="T10" fmla="*/ 6 w 11"/>
                <a:gd name="T11" fmla="*/ 0 h 35"/>
                <a:gd name="T12" fmla="*/ 10 w 11"/>
                <a:gd name="T13" fmla="*/ 32 h 35"/>
                <a:gd name="T14" fmla="*/ 2 w 11"/>
                <a:gd name="T15" fmla="*/ 34 h 35"/>
                <a:gd name="T16" fmla="*/ 0 60000 65536"/>
                <a:gd name="T17" fmla="*/ 0 60000 65536"/>
                <a:gd name="T18" fmla="*/ 0 60000 65536"/>
                <a:gd name="T19" fmla="*/ 0 60000 65536"/>
                <a:gd name="T20" fmla="*/ 0 60000 65536"/>
                <a:gd name="T21" fmla="*/ 0 60000 65536"/>
                <a:gd name="T22" fmla="*/ 0 60000 65536"/>
                <a:gd name="T23" fmla="*/ 0 60000 65536"/>
                <a:gd name="T24" fmla="*/ 0 w 11"/>
                <a:gd name="T25" fmla="*/ 0 h 35"/>
                <a:gd name="T26" fmla="*/ 11 w 11"/>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 h="35">
                  <a:moveTo>
                    <a:pt x="2" y="34"/>
                  </a:moveTo>
                  <a:lnTo>
                    <a:pt x="0" y="0"/>
                  </a:lnTo>
                  <a:lnTo>
                    <a:pt x="2" y="0"/>
                  </a:lnTo>
                  <a:lnTo>
                    <a:pt x="4" y="0"/>
                  </a:lnTo>
                  <a:lnTo>
                    <a:pt x="5" y="0"/>
                  </a:lnTo>
                  <a:lnTo>
                    <a:pt x="6" y="0"/>
                  </a:lnTo>
                  <a:lnTo>
                    <a:pt x="10" y="32"/>
                  </a:lnTo>
                  <a:lnTo>
                    <a:pt x="2" y="34"/>
                  </a:lnTo>
                </a:path>
              </a:pathLst>
            </a:custGeom>
            <a:solidFill>
              <a:srgbClr val="F0469A"/>
            </a:solidFill>
            <a:ln w="127000" cap="rnd">
              <a:noFill/>
              <a:round/>
              <a:headEnd/>
              <a:tailEnd/>
            </a:ln>
          </p:spPr>
          <p:txBody>
            <a:bodyPr>
              <a:prstTxWarp prst="textNoShape">
                <a:avLst/>
              </a:prstTxWarp>
            </a:bodyPr>
            <a:lstStyle/>
            <a:p>
              <a:endParaRPr lang="en-US">
                <a:solidFill>
                  <a:schemeClr val="tx2"/>
                </a:solidFill>
              </a:endParaRPr>
            </a:p>
          </p:txBody>
        </p:sp>
        <p:sp>
          <p:nvSpPr>
            <p:cNvPr id="35900" name="Freeform 59"/>
            <p:cNvSpPr>
              <a:spLocks/>
            </p:cNvSpPr>
            <p:nvPr/>
          </p:nvSpPr>
          <p:spPr bwMode="auto">
            <a:xfrm>
              <a:off x="2857" y="1578"/>
              <a:ext cx="11" cy="35"/>
            </a:xfrm>
            <a:custGeom>
              <a:avLst/>
              <a:gdLst>
                <a:gd name="T0" fmla="*/ 4 w 11"/>
                <a:gd name="T1" fmla="*/ 34 h 35"/>
                <a:gd name="T2" fmla="*/ 0 w 11"/>
                <a:gd name="T3" fmla="*/ 0 h 35"/>
                <a:gd name="T4" fmla="*/ 2 w 11"/>
                <a:gd name="T5" fmla="*/ 0 h 35"/>
                <a:gd name="T6" fmla="*/ 4 w 11"/>
                <a:gd name="T7" fmla="*/ 0 h 35"/>
                <a:gd name="T8" fmla="*/ 5 w 11"/>
                <a:gd name="T9" fmla="*/ 0 h 35"/>
                <a:gd name="T10" fmla="*/ 6 w 11"/>
                <a:gd name="T11" fmla="*/ 0 h 35"/>
                <a:gd name="T12" fmla="*/ 10 w 11"/>
                <a:gd name="T13" fmla="*/ 32 h 35"/>
                <a:gd name="T14" fmla="*/ 4 w 11"/>
                <a:gd name="T15" fmla="*/ 34 h 35"/>
                <a:gd name="T16" fmla="*/ 0 60000 65536"/>
                <a:gd name="T17" fmla="*/ 0 60000 65536"/>
                <a:gd name="T18" fmla="*/ 0 60000 65536"/>
                <a:gd name="T19" fmla="*/ 0 60000 65536"/>
                <a:gd name="T20" fmla="*/ 0 60000 65536"/>
                <a:gd name="T21" fmla="*/ 0 60000 65536"/>
                <a:gd name="T22" fmla="*/ 0 60000 65536"/>
                <a:gd name="T23" fmla="*/ 0 60000 65536"/>
                <a:gd name="T24" fmla="*/ 0 w 11"/>
                <a:gd name="T25" fmla="*/ 0 h 35"/>
                <a:gd name="T26" fmla="*/ 11 w 11"/>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 h="35">
                  <a:moveTo>
                    <a:pt x="4" y="34"/>
                  </a:moveTo>
                  <a:lnTo>
                    <a:pt x="0" y="0"/>
                  </a:lnTo>
                  <a:lnTo>
                    <a:pt x="2" y="0"/>
                  </a:lnTo>
                  <a:lnTo>
                    <a:pt x="4" y="0"/>
                  </a:lnTo>
                  <a:lnTo>
                    <a:pt x="5" y="0"/>
                  </a:lnTo>
                  <a:lnTo>
                    <a:pt x="6" y="0"/>
                  </a:lnTo>
                  <a:lnTo>
                    <a:pt x="10" y="32"/>
                  </a:lnTo>
                  <a:lnTo>
                    <a:pt x="4" y="34"/>
                  </a:lnTo>
                </a:path>
              </a:pathLst>
            </a:custGeom>
            <a:solidFill>
              <a:srgbClr val="F360AF"/>
            </a:solidFill>
            <a:ln w="127000" cap="rnd">
              <a:noFill/>
              <a:round/>
              <a:headEnd/>
              <a:tailEnd/>
            </a:ln>
          </p:spPr>
          <p:txBody>
            <a:bodyPr>
              <a:prstTxWarp prst="textNoShape">
                <a:avLst/>
              </a:prstTxWarp>
            </a:bodyPr>
            <a:lstStyle/>
            <a:p>
              <a:endParaRPr lang="en-US">
                <a:solidFill>
                  <a:schemeClr val="tx2"/>
                </a:solidFill>
              </a:endParaRPr>
            </a:p>
          </p:txBody>
        </p:sp>
        <p:sp>
          <p:nvSpPr>
            <p:cNvPr id="35901" name="Freeform 60"/>
            <p:cNvSpPr>
              <a:spLocks/>
            </p:cNvSpPr>
            <p:nvPr/>
          </p:nvSpPr>
          <p:spPr bwMode="auto">
            <a:xfrm>
              <a:off x="2860" y="1578"/>
              <a:ext cx="8" cy="35"/>
            </a:xfrm>
            <a:custGeom>
              <a:avLst/>
              <a:gdLst>
                <a:gd name="T0" fmla="*/ 2 w 8"/>
                <a:gd name="T1" fmla="*/ 34 h 35"/>
                <a:gd name="T2" fmla="*/ 0 w 8"/>
                <a:gd name="T3" fmla="*/ 0 h 35"/>
                <a:gd name="T4" fmla="*/ 2 w 8"/>
                <a:gd name="T5" fmla="*/ 0 h 35"/>
                <a:gd name="T6" fmla="*/ 3 w 8"/>
                <a:gd name="T7" fmla="*/ 0 h 35"/>
                <a:gd name="T8" fmla="*/ 4 w 8"/>
                <a:gd name="T9" fmla="*/ 0 h 35"/>
                <a:gd name="T10" fmla="*/ 7 w 8"/>
                <a:gd name="T11" fmla="*/ 32 h 35"/>
                <a:gd name="T12" fmla="*/ 2 w 8"/>
                <a:gd name="T13" fmla="*/ 34 h 35"/>
                <a:gd name="T14" fmla="*/ 0 60000 65536"/>
                <a:gd name="T15" fmla="*/ 0 60000 65536"/>
                <a:gd name="T16" fmla="*/ 0 60000 65536"/>
                <a:gd name="T17" fmla="*/ 0 60000 65536"/>
                <a:gd name="T18" fmla="*/ 0 60000 65536"/>
                <a:gd name="T19" fmla="*/ 0 60000 65536"/>
                <a:gd name="T20" fmla="*/ 0 60000 65536"/>
                <a:gd name="T21" fmla="*/ 0 w 8"/>
                <a:gd name="T22" fmla="*/ 0 h 35"/>
                <a:gd name="T23" fmla="*/ 8 w 8"/>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5">
                  <a:moveTo>
                    <a:pt x="2" y="34"/>
                  </a:moveTo>
                  <a:lnTo>
                    <a:pt x="0" y="0"/>
                  </a:lnTo>
                  <a:lnTo>
                    <a:pt x="2" y="0"/>
                  </a:lnTo>
                  <a:lnTo>
                    <a:pt x="3" y="0"/>
                  </a:lnTo>
                  <a:lnTo>
                    <a:pt x="4" y="0"/>
                  </a:lnTo>
                  <a:lnTo>
                    <a:pt x="7" y="32"/>
                  </a:lnTo>
                  <a:lnTo>
                    <a:pt x="2" y="34"/>
                  </a:lnTo>
                </a:path>
              </a:pathLst>
            </a:custGeom>
            <a:solidFill>
              <a:srgbClr val="F876C5"/>
            </a:solidFill>
            <a:ln w="127000" cap="rnd">
              <a:noFill/>
              <a:round/>
              <a:headEnd/>
              <a:tailEnd/>
            </a:ln>
          </p:spPr>
          <p:txBody>
            <a:bodyPr>
              <a:prstTxWarp prst="textNoShape">
                <a:avLst/>
              </a:prstTxWarp>
            </a:bodyPr>
            <a:lstStyle/>
            <a:p>
              <a:endParaRPr lang="en-US">
                <a:solidFill>
                  <a:schemeClr val="tx2"/>
                </a:solidFill>
              </a:endParaRPr>
            </a:p>
          </p:txBody>
        </p:sp>
        <p:sp>
          <p:nvSpPr>
            <p:cNvPr id="35902" name="Freeform 61"/>
            <p:cNvSpPr>
              <a:spLocks/>
            </p:cNvSpPr>
            <p:nvPr/>
          </p:nvSpPr>
          <p:spPr bwMode="auto">
            <a:xfrm>
              <a:off x="2863" y="1578"/>
              <a:ext cx="5" cy="32"/>
            </a:xfrm>
            <a:custGeom>
              <a:avLst/>
              <a:gdLst>
                <a:gd name="T0" fmla="*/ 2 w 5"/>
                <a:gd name="T1" fmla="*/ 0 h 32"/>
                <a:gd name="T2" fmla="*/ 4 w 5"/>
                <a:gd name="T3" fmla="*/ 31 h 32"/>
                <a:gd name="T4" fmla="*/ 1 w 5"/>
                <a:gd name="T5" fmla="*/ 31 h 32"/>
                <a:gd name="T6" fmla="*/ 0 w 5"/>
                <a:gd name="T7" fmla="*/ 0 h 32"/>
                <a:gd name="T8" fmla="*/ 1 w 5"/>
                <a:gd name="T9" fmla="*/ 0 h 32"/>
                <a:gd name="T10" fmla="*/ 2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2" y="0"/>
                  </a:moveTo>
                  <a:lnTo>
                    <a:pt x="4" y="31"/>
                  </a:lnTo>
                  <a:lnTo>
                    <a:pt x="1" y="31"/>
                  </a:lnTo>
                  <a:lnTo>
                    <a:pt x="0" y="0"/>
                  </a:lnTo>
                  <a:lnTo>
                    <a:pt x="1" y="0"/>
                  </a:lnTo>
                  <a:lnTo>
                    <a:pt x="2" y="0"/>
                  </a:lnTo>
                </a:path>
              </a:pathLst>
            </a:custGeom>
            <a:solidFill>
              <a:srgbClr val="FA8DD9"/>
            </a:solidFill>
            <a:ln w="127000" cap="rnd">
              <a:noFill/>
              <a:round/>
              <a:headEnd/>
              <a:tailEnd/>
            </a:ln>
          </p:spPr>
          <p:txBody>
            <a:bodyPr>
              <a:prstTxWarp prst="textNoShape">
                <a:avLst/>
              </a:prstTxWarp>
            </a:bodyPr>
            <a:lstStyle/>
            <a:p>
              <a:endParaRPr lang="en-US">
                <a:solidFill>
                  <a:schemeClr val="tx2"/>
                </a:solidFill>
              </a:endParaRPr>
            </a:p>
          </p:txBody>
        </p:sp>
        <p:sp>
          <p:nvSpPr>
            <p:cNvPr id="35903" name="Freeform 62"/>
            <p:cNvSpPr>
              <a:spLocks/>
            </p:cNvSpPr>
            <p:nvPr/>
          </p:nvSpPr>
          <p:spPr bwMode="auto">
            <a:xfrm>
              <a:off x="2767" y="1567"/>
              <a:ext cx="101" cy="29"/>
            </a:xfrm>
            <a:custGeom>
              <a:avLst/>
              <a:gdLst>
                <a:gd name="T0" fmla="*/ 3 w 101"/>
                <a:gd name="T1" fmla="*/ 19 h 29"/>
                <a:gd name="T2" fmla="*/ 6 w 101"/>
                <a:gd name="T3" fmla="*/ 19 h 29"/>
                <a:gd name="T4" fmla="*/ 8 w 101"/>
                <a:gd name="T5" fmla="*/ 19 h 29"/>
                <a:gd name="T6" fmla="*/ 8 w 101"/>
                <a:gd name="T7" fmla="*/ 17 h 29"/>
                <a:gd name="T8" fmla="*/ 11 w 101"/>
                <a:gd name="T9" fmla="*/ 15 h 29"/>
                <a:gd name="T10" fmla="*/ 16 w 101"/>
                <a:gd name="T11" fmla="*/ 15 h 29"/>
                <a:gd name="T12" fmla="*/ 19 w 101"/>
                <a:gd name="T13" fmla="*/ 13 h 29"/>
                <a:gd name="T14" fmla="*/ 24 w 101"/>
                <a:gd name="T15" fmla="*/ 11 h 29"/>
                <a:gd name="T16" fmla="*/ 29 w 101"/>
                <a:gd name="T17" fmla="*/ 9 h 29"/>
                <a:gd name="T18" fmla="*/ 35 w 101"/>
                <a:gd name="T19" fmla="*/ 9 h 29"/>
                <a:gd name="T20" fmla="*/ 39 w 101"/>
                <a:gd name="T21" fmla="*/ 6 h 29"/>
                <a:gd name="T22" fmla="*/ 48 w 101"/>
                <a:gd name="T23" fmla="*/ 4 h 29"/>
                <a:gd name="T24" fmla="*/ 52 w 101"/>
                <a:gd name="T25" fmla="*/ 4 h 29"/>
                <a:gd name="T26" fmla="*/ 61 w 101"/>
                <a:gd name="T27" fmla="*/ 2 h 29"/>
                <a:gd name="T28" fmla="*/ 68 w 101"/>
                <a:gd name="T29" fmla="*/ 2 h 29"/>
                <a:gd name="T30" fmla="*/ 77 w 101"/>
                <a:gd name="T31" fmla="*/ 0 h 29"/>
                <a:gd name="T32" fmla="*/ 84 w 101"/>
                <a:gd name="T33" fmla="*/ 0 h 29"/>
                <a:gd name="T34" fmla="*/ 87 w 101"/>
                <a:gd name="T35" fmla="*/ 0 h 29"/>
                <a:gd name="T36" fmla="*/ 90 w 101"/>
                <a:gd name="T37" fmla="*/ 0 h 29"/>
                <a:gd name="T38" fmla="*/ 92 w 101"/>
                <a:gd name="T39" fmla="*/ 0 h 29"/>
                <a:gd name="T40" fmla="*/ 94 w 101"/>
                <a:gd name="T41" fmla="*/ 0 h 29"/>
                <a:gd name="T42" fmla="*/ 97 w 101"/>
                <a:gd name="T43" fmla="*/ 2 h 29"/>
                <a:gd name="T44" fmla="*/ 100 w 101"/>
                <a:gd name="T45" fmla="*/ 4 h 29"/>
                <a:gd name="T46" fmla="*/ 100 w 101"/>
                <a:gd name="T47" fmla="*/ 6 h 29"/>
                <a:gd name="T48" fmla="*/ 97 w 101"/>
                <a:gd name="T49" fmla="*/ 9 h 29"/>
                <a:gd name="T50" fmla="*/ 94 w 101"/>
                <a:gd name="T51" fmla="*/ 9 h 29"/>
                <a:gd name="T52" fmla="*/ 92 w 101"/>
                <a:gd name="T53" fmla="*/ 9 h 29"/>
                <a:gd name="T54" fmla="*/ 90 w 101"/>
                <a:gd name="T55" fmla="*/ 9 h 29"/>
                <a:gd name="T56" fmla="*/ 87 w 101"/>
                <a:gd name="T57" fmla="*/ 9 h 29"/>
                <a:gd name="T58" fmla="*/ 84 w 101"/>
                <a:gd name="T59" fmla="*/ 9 h 29"/>
                <a:gd name="T60" fmla="*/ 79 w 101"/>
                <a:gd name="T61" fmla="*/ 9 h 29"/>
                <a:gd name="T62" fmla="*/ 77 w 101"/>
                <a:gd name="T63" fmla="*/ 9 h 29"/>
                <a:gd name="T64" fmla="*/ 74 w 101"/>
                <a:gd name="T65" fmla="*/ 9 h 29"/>
                <a:gd name="T66" fmla="*/ 68 w 101"/>
                <a:gd name="T67" fmla="*/ 9 h 29"/>
                <a:gd name="T68" fmla="*/ 65 w 101"/>
                <a:gd name="T69" fmla="*/ 11 h 29"/>
                <a:gd name="T70" fmla="*/ 61 w 101"/>
                <a:gd name="T71" fmla="*/ 11 h 29"/>
                <a:gd name="T72" fmla="*/ 58 w 101"/>
                <a:gd name="T73" fmla="*/ 11 h 29"/>
                <a:gd name="T74" fmla="*/ 52 w 101"/>
                <a:gd name="T75" fmla="*/ 13 h 29"/>
                <a:gd name="T76" fmla="*/ 48 w 101"/>
                <a:gd name="T77" fmla="*/ 13 h 29"/>
                <a:gd name="T78" fmla="*/ 45 w 101"/>
                <a:gd name="T79" fmla="*/ 15 h 29"/>
                <a:gd name="T80" fmla="*/ 39 w 101"/>
                <a:gd name="T81" fmla="*/ 15 h 29"/>
                <a:gd name="T82" fmla="*/ 35 w 101"/>
                <a:gd name="T83" fmla="*/ 17 h 29"/>
                <a:gd name="T84" fmla="*/ 29 w 101"/>
                <a:gd name="T85" fmla="*/ 19 h 29"/>
                <a:gd name="T86" fmla="*/ 24 w 101"/>
                <a:gd name="T87" fmla="*/ 19 h 29"/>
                <a:gd name="T88" fmla="*/ 19 w 101"/>
                <a:gd name="T89" fmla="*/ 22 h 29"/>
                <a:gd name="T90" fmla="*/ 13 w 101"/>
                <a:gd name="T91" fmla="*/ 24 h 29"/>
                <a:gd name="T92" fmla="*/ 8 w 101"/>
                <a:gd name="T93" fmla="*/ 26 h 29"/>
                <a:gd name="T94" fmla="*/ 8 w 101"/>
                <a:gd name="T95" fmla="*/ 28 h 29"/>
                <a:gd name="T96" fmla="*/ 6 w 101"/>
                <a:gd name="T97" fmla="*/ 28 h 29"/>
                <a:gd name="T98" fmla="*/ 3 w 101"/>
                <a:gd name="T99" fmla="*/ 28 h 29"/>
                <a:gd name="T100" fmla="*/ 0 w 101"/>
                <a:gd name="T101" fmla="*/ 28 h 29"/>
                <a:gd name="T102" fmla="*/ 0 w 101"/>
                <a:gd name="T103" fmla="*/ 26 h 29"/>
                <a:gd name="T104" fmla="*/ 0 w 101"/>
                <a:gd name="T105" fmla="*/ 24 h 29"/>
                <a:gd name="T106" fmla="*/ 0 w 101"/>
                <a:gd name="T107" fmla="*/ 22 h 29"/>
                <a:gd name="T108" fmla="*/ 3 w 101"/>
                <a:gd name="T109" fmla="*/ 22 h 29"/>
                <a:gd name="T110" fmla="*/ 3 w 101"/>
                <a:gd name="T111" fmla="*/ 19 h 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1"/>
                <a:gd name="T169" fmla="*/ 0 h 29"/>
                <a:gd name="T170" fmla="*/ 101 w 101"/>
                <a:gd name="T171" fmla="*/ 29 h 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1" h="29">
                  <a:moveTo>
                    <a:pt x="3" y="19"/>
                  </a:moveTo>
                  <a:lnTo>
                    <a:pt x="6" y="19"/>
                  </a:lnTo>
                  <a:lnTo>
                    <a:pt x="8" y="19"/>
                  </a:lnTo>
                  <a:lnTo>
                    <a:pt x="8" y="17"/>
                  </a:lnTo>
                  <a:lnTo>
                    <a:pt x="11" y="15"/>
                  </a:lnTo>
                  <a:lnTo>
                    <a:pt x="16" y="15"/>
                  </a:lnTo>
                  <a:lnTo>
                    <a:pt x="19" y="13"/>
                  </a:lnTo>
                  <a:lnTo>
                    <a:pt x="24" y="11"/>
                  </a:lnTo>
                  <a:lnTo>
                    <a:pt x="29" y="9"/>
                  </a:lnTo>
                  <a:lnTo>
                    <a:pt x="35" y="9"/>
                  </a:lnTo>
                  <a:lnTo>
                    <a:pt x="39" y="6"/>
                  </a:lnTo>
                  <a:lnTo>
                    <a:pt x="48" y="4"/>
                  </a:lnTo>
                  <a:lnTo>
                    <a:pt x="52" y="4"/>
                  </a:lnTo>
                  <a:lnTo>
                    <a:pt x="61" y="2"/>
                  </a:lnTo>
                  <a:lnTo>
                    <a:pt x="68" y="2"/>
                  </a:lnTo>
                  <a:lnTo>
                    <a:pt x="77" y="0"/>
                  </a:lnTo>
                  <a:lnTo>
                    <a:pt x="84" y="0"/>
                  </a:lnTo>
                  <a:lnTo>
                    <a:pt x="87" y="0"/>
                  </a:lnTo>
                  <a:lnTo>
                    <a:pt x="90" y="0"/>
                  </a:lnTo>
                  <a:lnTo>
                    <a:pt x="92" y="0"/>
                  </a:lnTo>
                  <a:lnTo>
                    <a:pt x="94" y="0"/>
                  </a:lnTo>
                  <a:lnTo>
                    <a:pt x="97" y="2"/>
                  </a:lnTo>
                  <a:lnTo>
                    <a:pt x="100" y="4"/>
                  </a:lnTo>
                  <a:lnTo>
                    <a:pt x="100" y="6"/>
                  </a:lnTo>
                  <a:lnTo>
                    <a:pt x="97" y="9"/>
                  </a:lnTo>
                  <a:lnTo>
                    <a:pt x="94" y="9"/>
                  </a:lnTo>
                  <a:lnTo>
                    <a:pt x="92" y="9"/>
                  </a:lnTo>
                  <a:lnTo>
                    <a:pt x="90" y="9"/>
                  </a:lnTo>
                  <a:lnTo>
                    <a:pt x="87" y="9"/>
                  </a:lnTo>
                  <a:lnTo>
                    <a:pt x="84" y="9"/>
                  </a:lnTo>
                  <a:lnTo>
                    <a:pt x="79" y="9"/>
                  </a:lnTo>
                  <a:lnTo>
                    <a:pt x="77" y="9"/>
                  </a:lnTo>
                  <a:lnTo>
                    <a:pt x="74" y="9"/>
                  </a:lnTo>
                  <a:lnTo>
                    <a:pt x="68" y="9"/>
                  </a:lnTo>
                  <a:lnTo>
                    <a:pt x="65" y="11"/>
                  </a:lnTo>
                  <a:lnTo>
                    <a:pt x="61" y="11"/>
                  </a:lnTo>
                  <a:lnTo>
                    <a:pt x="58" y="11"/>
                  </a:lnTo>
                  <a:lnTo>
                    <a:pt x="52" y="13"/>
                  </a:lnTo>
                  <a:lnTo>
                    <a:pt x="48" y="13"/>
                  </a:lnTo>
                  <a:lnTo>
                    <a:pt x="45" y="15"/>
                  </a:lnTo>
                  <a:lnTo>
                    <a:pt x="39" y="15"/>
                  </a:lnTo>
                  <a:lnTo>
                    <a:pt x="35" y="17"/>
                  </a:lnTo>
                  <a:lnTo>
                    <a:pt x="29" y="19"/>
                  </a:lnTo>
                  <a:lnTo>
                    <a:pt x="24" y="19"/>
                  </a:lnTo>
                  <a:lnTo>
                    <a:pt x="19" y="22"/>
                  </a:lnTo>
                  <a:lnTo>
                    <a:pt x="13" y="24"/>
                  </a:lnTo>
                  <a:lnTo>
                    <a:pt x="8" y="26"/>
                  </a:lnTo>
                  <a:lnTo>
                    <a:pt x="8" y="28"/>
                  </a:lnTo>
                  <a:lnTo>
                    <a:pt x="6" y="28"/>
                  </a:lnTo>
                  <a:lnTo>
                    <a:pt x="3" y="28"/>
                  </a:lnTo>
                  <a:lnTo>
                    <a:pt x="0" y="28"/>
                  </a:lnTo>
                  <a:lnTo>
                    <a:pt x="0" y="26"/>
                  </a:lnTo>
                  <a:lnTo>
                    <a:pt x="0" y="24"/>
                  </a:lnTo>
                  <a:lnTo>
                    <a:pt x="0" y="22"/>
                  </a:lnTo>
                  <a:lnTo>
                    <a:pt x="3" y="22"/>
                  </a:lnTo>
                  <a:lnTo>
                    <a:pt x="3" y="19"/>
                  </a:lnTo>
                </a:path>
              </a:pathLst>
            </a:custGeom>
            <a:solidFill>
              <a:srgbClr val="F3F3F3"/>
            </a:solidFill>
            <a:ln w="127000" cap="rnd">
              <a:noFill/>
              <a:round/>
              <a:headEnd/>
              <a:tailEnd/>
            </a:ln>
          </p:spPr>
          <p:txBody>
            <a:bodyPr>
              <a:prstTxWarp prst="textNoShape">
                <a:avLst/>
              </a:prstTxWarp>
            </a:bodyPr>
            <a:lstStyle/>
            <a:p>
              <a:endParaRPr lang="en-US">
                <a:solidFill>
                  <a:schemeClr val="tx2"/>
                </a:solidFill>
              </a:endParaRPr>
            </a:p>
          </p:txBody>
        </p:sp>
        <p:sp>
          <p:nvSpPr>
            <p:cNvPr id="35904" name="Freeform 63"/>
            <p:cNvSpPr>
              <a:spLocks/>
            </p:cNvSpPr>
            <p:nvPr/>
          </p:nvSpPr>
          <p:spPr bwMode="auto">
            <a:xfrm>
              <a:off x="2767" y="1567"/>
              <a:ext cx="105" cy="37"/>
            </a:xfrm>
            <a:custGeom>
              <a:avLst/>
              <a:gdLst>
                <a:gd name="T0" fmla="*/ 3 w 105"/>
                <a:gd name="T1" fmla="*/ 25 h 37"/>
                <a:gd name="T2" fmla="*/ 6 w 105"/>
                <a:gd name="T3" fmla="*/ 25 h 37"/>
                <a:gd name="T4" fmla="*/ 6 w 105"/>
                <a:gd name="T5" fmla="*/ 22 h 37"/>
                <a:gd name="T6" fmla="*/ 9 w 105"/>
                <a:gd name="T7" fmla="*/ 22 h 37"/>
                <a:gd name="T8" fmla="*/ 12 w 105"/>
                <a:gd name="T9" fmla="*/ 19 h 37"/>
                <a:gd name="T10" fmla="*/ 14 w 105"/>
                <a:gd name="T11" fmla="*/ 17 h 37"/>
                <a:gd name="T12" fmla="*/ 20 w 105"/>
                <a:gd name="T13" fmla="*/ 17 h 37"/>
                <a:gd name="T14" fmla="*/ 26 w 105"/>
                <a:gd name="T15" fmla="*/ 14 h 37"/>
                <a:gd name="T16" fmla="*/ 31 w 105"/>
                <a:gd name="T17" fmla="*/ 11 h 37"/>
                <a:gd name="T18" fmla="*/ 37 w 105"/>
                <a:gd name="T19" fmla="*/ 8 h 37"/>
                <a:gd name="T20" fmla="*/ 42 w 105"/>
                <a:gd name="T21" fmla="*/ 8 h 37"/>
                <a:gd name="T22" fmla="*/ 51 w 105"/>
                <a:gd name="T23" fmla="*/ 5 h 37"/>
                <a:gd name="T24" fmla="*/ 56 w 105"/>
                <a:gd name="T25" fmla="*/ 3 h 37"/>
                <a:gd name="T26" fmla="*/ 65 w 105"/>
                <a:gd name="T27" fmla="*/ 3 h 37"/>
                <a:gd name="T28" fmla="*/ 73 w 105"/>
                <a:gd name="T29" fmla="*/ 0 h 37"/>
                <a:gd name="T30" fmla="*/ 82 w 105"/>
                <a:gd name="T31" fmla="*/ 0 h 37"/>
                <a:gd name="T32" fmla="*/ 90 w 105"/>
                <a:gd name="T33" fmla="*/ 0 h 37"/>
                <a:gd name="T34" fmla="*/ 93 w 105"/>
                <a:gd name="T35" fmla="*/ 0 h 37"/>
                <a:gd name="T36" fmla="*/ 96 w 105"/>
                <a:gd name="T37" fmla="*/ 0 h 37"/>
                <a:gd name="T38" fmla="*/ 98 w 105"/>
                <a:gd name="T39" fmla="*/ 0 h 37"/>
                <a:gd name="T40" fmla="*/ 101 w 105"/>
                <a:gd name="T41" fmla="*/ 0 h 37"/>
                <a:gd name="T42" fmla="*/ 104 w 105"/>
                <a:gd name="T43" fmla="*/ 3 h 37"/>
                <a:gd name="T44" fmla="*/ 104 w 105"/>
                <a:gd name="T45" fmla="*/ 5 h 37"/>
                <a:gd name="T46" fmla="*/ 104 w 105"/>
                <a:gd name="T47" fmla="*/ 8 h 37"/>
                <a:gd name="T48" fmla="*/ 104 w 105"/>
                <a:gd name="T49" fmla="*/ 11 h 37"/>
                <a:gd name="T50" fmla="*/ 101 w 105"/>
                <a:gd name="T51" fmla="*/ 11 h 37"/>
                <a:gd name="T52" fmla="*/ 98 w 105"/>
                <a:gd name="T53" fmla="*/ 11 h 37"/>
                <a:gd name="T54" fmla="*/ 96 w 105"/>
                <a:gd name="T55" fmla="*/ 11 h 37"/>
                <a:gd name="T56" fmla="*/ 93 w 105"/>
                <a:gd name="T57" fmla="*/ 11 h 37"/>
                <a:gd name="T58" fmla="*/ 87 w 105"/>
                <a:gd name="T59" fmla="*/ 11 h 37"/>
                <a:gd name="T60" fmla="*/ 82 w 105"/>
                <a:gd name="T61" fmla="*/ 11 h 37"/>
                <a:gd name="T62" fmla="*/ 79 w 105"/>
                <a:gd name="T63" fmla="*/ 11 h 37"/>
                <a:gd name="T64" fmla="*/ 76 w 105"/>
                <a:gd name="T65" fmla="*/ 11 h 37"/>
                <a:gd name="T66" fmla="*/ 73 w 105"/>
                <a:gd name="T67" fmla="*/ 11 h 37"/>
                <a:gd name="T68" fmla="*/ 70 w 105"/>
                <a:gd name="T69" fmla="*/ 11 h 37"/>
                <a:gd name="T70" fmla="*/ 65 w 105"/>
                <a:gd name="T71" fmla="*/ 14 h 37"/>
                <a:gd name="T72" fmla="*/ 62 w 105"/>
                <a:gd name="T73" fmla="*/ 14 h 37"/>
                <a:gd name="T74" fmla="*/ 56 w 105"/>
                <a:gd name="T75" fmla="*/ 14 h 37"/>
                <a:gd name="T76" fmla="*/ 51 w 105"/>
                <a:gd name="T77" fmla="*/ 17 h 37"/>
                <a:gd name="T78" fmla="*/ 45 w 105"/>
                <a:gd name="T79" fmla="*/ 17 h 37"/>
                <a:gd name="T80" fmla="*/ 42 w 105"/>
                <a:gd name="T81" fmla="*/ 19 h 37"/>
                <a:gd name="T82" fmla="*/ 37 w 105"/>
                <a:gd name="T83" fmla="*/ 22 h 37"/>
                <a:gd name="T84" fmla="*/ 31 w 105"/>
                <a:gd name="T85" fmla="*/ 22 h 37"/>
                <a:gd name="T86" fmla="*/ 26 w 105"/>
                <a:gd name="T87" fmla="*/ 25 h 37"/>
                <a:gd name="T88" fmla="*/ 20 w 105"/>
                <a:gd name="T89" fmla="*/ 28 h 37"/>
                <a:gd name="T90" fmla="*/ 14 w 105"/>
                <a:gd name="T91" fmla="*/ 31 h 37"/>
                <a:gd name="T92" fmla="*/ 9 w 105"/>
                <a:gd name="T93" fmla="*/ 33 h 37"/>
                <a:gd name="T94" fmla="*/ 6 w 105"/>
                <a:gd name="T95" fmla="*/ 36 h 37"/>
                <a:gd name="T96" fmla="*/ 3 w 105"/>
                <a:gd name="T97" fmla="*/ 36 h 37"/>
                <a:gd name="T98" fmla="*/ 0 w 105"/>
                <a:gd name="T99" fmla="*/ 36 h 37"/>
                <a:gd name="T100" fmla="*/ 0 w 105"/>
                <a:gd name="T101" fmla="*/ 33 h 37"/>
                <a:gd name="T102" fmla="*/ 0 w 105"/>
                <a:gd name="T103" fmla="*/ 31 h 37"/>
                <a:gd name="T104" fmla="*/ 0 w 105"/>
                <a:gd name="T105" fmla="*/ 28 h 37"/>
                <a:gd name="T106" fmla="*/ 0 w 105"/>
                <a:gd name="T107" fmla="*/ 25 h 37"/>
                <a:gd name="T108" fmla="*/ 3 w 105"/>
                <a:gd name="T109" fmla="*/ 25 h 3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5"/>
                <a:gd name="T166" fmla="*/ 0 h 37"/>
                <a:gd name="T167" fmla="*/ 105 w 105"/>
                <a:gd name="T168" fmla="*/ 37 h 3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5" h="37">
                  <a:moveTo>
                    <a:pt x="3" y="25"/>
                  </a:moveTo>
                  <a:lnTo>
                    <a:pt x="6" y="25"/>
                  </a:lnTo>
                  <a:lnTo>
                    <a:pt x="6" y="22"/>
                  </a:lnTo>
                  <a:lnTo>
                    <a:pt x="9" y="22"/>
                  </a:lnTo>
                  <a:lnTo>
                    <a:pt x="12" y="19"/>
                  </a:lnTo>
                  <a:lnTo>
                    <a:pt x="14" y="17"/>
                  </a:lnTo>
                  <a:lnTo>
                    <a:pt x="20" y="17"/>
                  </a:lnTo>
                  <a:lnTo>
                    <a:pt x="26" y="14"/>
                  </a:lnTo>
                  <a:lnTo>
                    <a:pt x="31" y="11"/>
                  </a:lnTo>
                  <a:lnTo>
                    <a:pt x="37" y="8"/>
                  </a:lnTo>
                  <a:lnTo>
                    <a:pt x="42" y="8"/>
                  </a:lnTo>
                  <a:lnTo>
                    <a:pt x="51" y="5"/>
                  </a:lnTo>
                  <a:lnTo>
                    <a:pt x="56" y="3"/>
                  </a:lnTo>
                  <a:lnTo>
                    <a:pt x="65" y="3"/>
                  </a:lnTo>
                  <a:lnTo>
                    <a:pt x="73" y="0"/>
                  </a:lnTo>
                  <a:lnTo>
                    <a:pt x="82" y="0"/>
                  </a:lnTo>
                  <a:lnTo>
                    <a:pt x="90" y="0"/>
                  </a:lnTo>
                  <a:lnTo>
                    <a:pt x="93" y="0"/>
                  </a:lnTo>
                  <a:lnTo>
                    <a:pt x="96" y="0"/>
                  </a:lnTo>
                  <a:lnTo>
                    <a:pt x="98" y="0"/>
                  </a:lnTo>
                  <a:lnTo>
                    <a:pt x="101" y="0"/>
                  </a:lnTo>
                  <a:lnTo>
                    <a:pt x="104" y="3"/>
                  </a:lnTo>
                  <a:lnTo>
                    <a:pt x="104" y="5"/>
                  </a:lnTo>
                  <a:lnTo>
                    <a:pt x="104" y="8"/>
                  </a:lnTo>
                  <a:lnTo>
                    <a:pt x="104" y="11"/>
                  </a:lnTo>
                  <a:lnTo>
                    <a:pt x="101" y="11"/>
                  </a:lnTo>
                  <a:lnTo>
                    <a:pt x="98" y="11"/>
                  </a:lnTo>
                  <a:lnTo>
                    <a:pt x="96" y="11"/>
                  </a:lnTo>
                  <a:lnTo>
                    <a:pt x="93" y="11"/>
                  </a:lnTo>
                  <a:lnTo>
                    <a:pt x="87" y="11"/>
                  </a:lnTo>
                  <a:lnTo>
                    <a:pt x="82" y="11"/>
                  </a:lnTo>
                  <a:lnTo>
                    <a:pt x="79" y="11"/>
                  </a:lnTo>
                  <a:lnTo>
                    <a:pt x="76" y="11"/>
                  </a:lnTo>
                  <a:lnTo>
                    <a:pt x="73" y="11"/>
                  </a:lnTo>
                  <a:lnTo>
                    <a:pt x="70" y="11"/>
                  </a:lnTo>
                  <a:lnTo>
                    <a:pt x="65" y="14"/>
                  </a:lnTo>
                  <a:lnTo>
                    <a:pt x="62" y="14"/>
                  </a:lnTo>
                  <a:lnTo>
                    <a:pt x="56" y="14"/>
                  </a:lnTo>
                  <a:lnTo>
                    <a:pt x="51" y="17"/>
                  </a:lnTo>
                  <a:lnTo>
                    <a:pt x="45" y="17"/>
                  </a:lnTo>
                  <a:lnTo>
                    <a:pt x="42" y="19"/>
                  </a:lnTo>
                  <a:lnTo>
                    <a:pt x="37" y="22"/>
                  </a:lnTo>
                  <a:lnTo>
                    <a:pt x="31" y="22"/>
                  </a:lnTo>
                  <a:lnTo>
                    <a:pt x="26" y="25"/>
                  </a:lnTo>
                  <a:lnTo>
                    <a:pt x="20" y="28"/>
                  </a:lnTo>
                  <a:lnTo>
                    <a:pt x="14" y="31"/>
                  </a:lnTo>
                  <a:lnTo>
                    <a:pt x="9" y="33"/>
                  </a:lnTo>
                  <a:lnTo>
                    <a:pt x="6" y="36"/>
                  </a:lnTo>
                  <a:lnTo>
                    <a:pt x="3" y="36"/>
                  </a:lnTo>
                  <a:lnTo>
                    <a:pt x="0" y="36"/>
                  </a:lnTo>
                  <a:lnTo>
                    <a:pt x="0" y="33"/>
                  </a:lnTo>
                  <a:lnTo>
                    <a:pt x="0" y="31"/>
                  </a:lnTo>
                  <a:lnTo>
                    <a:pt x="0" y="28"/>
                  </a:lnTo>
                  <a:lnTo>
                    <a:pt x="0" y="25"/>
                  </a:lnTo>
                  <a:lnTo>
                    <a:pt x="3" y="25"/>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05" name="Freeform 64"/>
            <p:cNvSpPr>
              <a:spLocks/>
            </p:cNvSpPr>
            <p:nvPr/>
          </p:nvSpPr>
          <p:spPr bwMode="auto">
            <a:xfrm>
              <a:off x="2860" y="1567"/>
              <a:ext cx="4" cy="4"/>
            </a:xfrm>
            <a:custGeom>
              <a:avLst/>
              <a:gdLst>
                <a:gd name="T0" fmla="*/ 0 w 4"/>
                <a:gd name="T1" fmla="*/ 0 h 4"/>
                <a:gd name="T2" fmla="*/ 0 w 4"/>
                <a:gd name="T3" fmla="*/ 0 h 4"/>
                <a:gd name="T4" fmla="*/ 1 w 4"/>
                <a:gd name="T5" fmla="*/ 0 h 4"/>
                <a:gd name="T6" fmla="*/ 1 w 4"/>
                <a:gd name="T7" fmla="*/ 0 h 4"/>
                <a:gd name="T8" fmla="*/ 2 w 4"/>
                <a:gd name="T9" fmla="*/ 0 h 4"/>
                <a:gd name="T10" fmla="*/ 2 w 4"/>
                <a:gd name="T11" fmla="*/ 1 h 4"/>
                <a:gd name="T12" fmla="*/ 3 w 4"/>
                <a:gd name="T13" fmla="*/ 1 h 4"/>
                <a:gd name="T14" fmla="*/ 3 w 4"/>
                <a:gd name="T15" fmla="*/ 1 h 4"/>
                <a:gd name="T16" fmla="*/ 3 w 4"/>
                <a:gd name="T17" fmla="*/ 2 h 4"/>
                <a:gd name="T18" fmla="*/ 3 w 4"/>
                <a:gd name="T19" fmla="*/ 3 h 4"/>
                <a:gd name="T20" fmla="*/ 2 w 4"/>
                <a:gd name="T21" fmla="*/ 3 h 4"/>
                <a:gd name="T22" fmla="*/ 1 w 4"/>
                <a:gd name="T23" fmla="*/ 3 h 4"/>
                <a:gd name="T24" fmla="*/ 1 w 4"/>
                <a:gd name="T25" fmla="*/ 3 h 4"/>
                <a:gd name="T26" fmla="*/ 1 w 4"/>
                <a:gd name="T27" fmla="*/ 2 h 4"/>
                <a:gd name="T28" fmla="*/ 1 w 4"/>
                <a:gd name="T29" fmla="*/ 1 h 4"/>
                <a:gd name="T30" fmla="*/ 1 w 4"/>
                <a:gd name="T31" fmla="*/ 1 h 4"/>
                <a:gd name="T32" fmla="*/ 0 w 4"/>
                <a:gd name="T33" fmla="*/ 0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
                <a:gd name="T52" fmla="*/ 0 h 4"/>
                <a:gd name="T53" fmla="*/ 4 w 4"/>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 h="4">
                  <a:moveTo>
                    <a:pt x="0" y="0"/>
                  </a:moveTo>
                  <a:lnTo>
                    <a:pt x="0" y="0"/>
                  </a:lnTo>
                  <a:lnTo>
                    <a:pt x="1" y="0"/>
                  </a:lnTo>
                  <a:lnTo>
                    <a:pt x="2" y="0"/>
                  </a:lnTo>
                  <a:lnTo>
                    <a:pt x="2" y="1"/>
                  </a:lnTo>
                  <a:lnTo>
                    <a:pt x="3" y="1"/>
                  </a:lnTo>
                  <a:lnTo>
                    <a:pt x="3" y="2"/>
                  </a:lnTo>
                  <a:lnTo>
                    <a:pt x="3" y="3"/>
                  </a:lnTo>
                  <a:lnTo>
                    <a:pt x="2" y="3"/>
                  </a:lnTo>
                  <a:lnTo>
                    <a:pt x="1" y="3"/>
                  </a:lnTo>
                  <a:lnTo>
                    <a:pt x="1" y="2"/>
                  </a:lnTo>
                  <a:lnTo>
                    <a:pt x="1" y="1"/>
                  </a:lnTo>
                  <a:lnTo>
                    <a:pt x="0" y="0"/>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5906" name="Freeform 65"/>
            <p:cNvSpPr>
              <a:spLocks/>
            </p:cNvSpPr>
            <p:nvPr/>
          </p:nvSpPr>
          <p:spPr bwMode="auto">
            <a:xfrm>
              <a:off x="2773" y="1620"/>
              <a:ext cx="103" cy="119"/>
            </a:xfrm>
            <a:custGeom>
              <a:avLst/>
              <a:gdLst>
                <a:gd name="T0" fmla="*/ 0 w 103"/>
                <a:gd name="T1" fmla="*/ 26 h 119"/>
                <a:gd name="T2" fmla="*/ 3 w 103"/>
                <a:gd name="T3" fmla="*/ 118 h 119"/>
                <a:gd name="T4" fmla="*/ 102 w 103"/>
                <a:gd name="T5" fmla="*/ 102 h 119"/>
                <a:gd name="T6" fmla="*/ 95 w 103"/>
                <a:gd name="T7" fmla="*/ 0 h 119"/>
                <a:gd name="T8" fmla="*/ 92 w 103"/>
                <a:gd name="T9" fmla="*/ 0 h 119"/>
                <a:gd name="T10" fmla="*/ 86 w 103"/>
                <a:gd name="T11" fmla="*/ 0 h 119"/>
                <a:gd name="T12" fmla="*/ 81 w 103"/>
                <a:gd name="T13" fmla="*/ 3 h 119"/>
                <a:gd name="T14" fmla="*/ 76 w 103"/>
                <a:gd name="T15" fmla="*/ 3 h 119"/>
                <a:gd name="T16" fmla="*/ 68 w 103"/>
                <a:gd name="T17" fmla="*/ 6 h 119"/>
                <a:gd name="T18" fmla="*/ 60 w 103"/>
                <a:gd name="T19" fmla="*/ 6 h 119"/>
                <a:gd name="T20" fmla="*/ 52 w 103"/>
                <a:gd name="T21" fmla="*/ 7 h 119"/>
                <a:gd name="T22" fmla="*/ 45 w 103"/>
                <a:gd name="T23" fmla="*/ 10 h 119"/>
                <a:gd name="T24" fmla="*/ 36 w 103"/>
                <a:gd name="T25" fmla="*/ 10 h 119"/>
                <a:gd name="T26" fmla="*/ 29 w 103"/>
                <a:gd name="T27" fmla="*/ 13 h 119"/>
                <a:gd name="T28" fmla="*/ 21 w 103"/>
                <a:gd name="T29" fmla="*/ 16 h 119"/>
                <a:gd name="T30" fmla="*/ 16 w 103"/>
                <a:gd name="T31" fmla="*/ 19 h 119"/>
                <a:gd name="T32" fmla="*/ 7 w 103"/>
                <a:gd name="T33" fmla="*/ 21 h 119"/>
                <a:gd name="T34" fmla="*/ 3 w 103"/>
                <a:gd name="T35" fmla="*/ 23 h 119"/>
                <a:gd name="T36" fmla="*/ 0 w 103"/>
                <a:gd name="T37" fmla="*/ 26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3"/>
                <a:gd name="T58" fmla="*/ 0 h 119"/>
                <a:gd name="T59" fmla="*/ 103 w 103"/>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3" h="119">
                  <a:moveTo>
                    <a:pt x="0" y="26"/>
                  </a:moveTo>
                  <a:lnTo>
                    <a:pt x="3" y="118"/>
                  </a:lnTo>
                  <a:lnTo>
                    <a:pt x="102" y="102"/>
                  </a:lnTo>
                  <a:lnTo>
                    <a:pt x="95" y="0"/>
                  </a:lnTo>
                  <a:lnTo>
                    <a:pt x="92" y="0"/>
                  </a:lnTo>
                  <a:lnTo>
                    <a:pt x="86" y="0"/>
                  </a:lnTo>
                  <a:lnTo>
                    <a:pt x="81" y="3"/>
                  </a:lnTo>
                  <a:lnTo>
                    <a:pt x="76" y="3"/>
                  </a:lnTo>
                  <a:lnTo>
                    <a:pt x="68" y="6"/>
                  </a:lnTo>
                  <a:lnTo>
                    <a:pt x="60" y="6"/>
                  </a:lnTo>
                  <a:lnTo>
                    <a:pt x="52" y="7"/>
                  </a:lnTo>
                  <a:lnTo>
                    <a:pt x="45" y="10"/>
                  </a:lnTo>
                  <a:lnTo>
                    <a:pt x="36" y="10"/>
                  </a:lnTo>
                  <a:lnTo>
                    <a:pt x="29" y="13"/>
                  </a:lnTo>
                  <a:lnTo>
                    <a:pt x="21" y="16"/>
                  </a:lnTo>
                  <a:lnTo>
                    <a:pt x="16" y="19"/>
                  </a:lnTo>
                  <a:lnTo>
                    <a:pt x="7" y="21"/>
                  </a:lnTo>
                  <a:lnTo>
                    <a:pt x="3" y="23"/>
                  </a:lnTo>
                  <a:lnTo>
                    <a:pt x="0" y="26"/>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35907" name="Freeform 66"/>
            <p:cNvSpPr>
              <a:spLocks/>
            </p:cNvSpPr>
            <p:nvPr/>
          </p:nvSpPr>
          <p:spPr bwMode="auto">
            <a:xfrm>
              <a:off x="2767" y="1617"/>
              <a:ext cx="97" cy="27"/>
            </a:xfrm>
            <a:custGeom>
              <a:avLst/>
              <a:gdLst>
                <a:gd name="T0" fmla="*/ 6 w 97"/>
                <a:gd name="T1" fmla="*/ 18 h 27"/>
                <a:gd name="T2" fmla="*/ 6 w 97"/>
                <a:gd name="T3" fmla="*/ 18 h 27"/>
                <a:gd name="T4" fmla="*/ 8 w 97"/>
                <a:gd name="T5" fmla="*/ 18 h 27"/>
                <a:gd name="T6" fmla="*/ 11 w 97"/>
                <a:gd name="T7" fmla="*/ 15 h 27"/>
                <a:gd name="T8" fmla="*/ 13 w 97"/>
                <a:gd name="T9" fmla="*/ 15 h 27"/>
                <a:gd name="T10" fmla="*/ 16 w 97"/>
                <a:gd name="T11" fmla="*/ 13 h 27"/>
                <a:gd name="T12" fmla="*/ 21 w 97"/>
                <a:gd name="T13" fmla="*/ 13 h 27"/>
                <a:gd name="T14" fmla="*/ 24 w 97"/>
                <a:gd name="T15" fmla="*/ 11 h 27"/>
                <a:gd name="T16" fmla="*/ 29 w 97"/>
                <a:gd name="T17" fmla="*/ 8 h 27"/>
                <a:gd name="T18" fmla="*/ 34 w 97"/>
                <a:gd name="T19" fmla="*/ 8 h 27"/>
                <a:gd name="T20" fmla="*/ 39 w 97"/>
                <a:gd name="T21" fmla="*/ 7 h 27"/>
                <a:gd name="T22" fmla="*/ 44 w 97"/>
                <a:gd name="T23" fmla="*/ 7 h 27"/>
                <a:gd name="T24" fmla="*/ 52 w 97"/>
                <a:gd name="T25" fmla="*/ 5 h 27"/>
                <a:gd name="T26" fmla="*/ 57 w 97"/>
                <a:gd name="T27" fmla="*/ 5 h 27"/>
                <a:gd name="T28" fmla="*/ 65 w 97"/>
                <a:gd name="T29" fmla="*/ 2 h 27"/>
                <a:gd name="T30" fmla="*/ 73 w 97"/>
                <a:gd name="T31" fmla="*/ 0 h 27"/>
                <a:gd name="T32" fmla="*/ 76 w 97"/>
                <a:gd name="T33" fmla="*/ 0 h 27"/>
                <a:gd name="T34" fmla="*/ 80 w 97"/>
                <a:gd name="T35" fmla="*/ 0 h 27"/>
                <a:gd name="T36" fmla="*/ 83 w 97"/>
                <a:gd name="T37" fmla="*/ 0 h 27"/>
                <a:gd name="T38" fmla="*/ 86 w 97"/>
                <a:gd name="T39" fmla="*/ 0 h 27"/>
                <a:gd name="T40" fmla="*/ 90 w 97"/>
                <a:gd name="T41" fmla="*/ 0 h 27"/>
                <a:gd name="T42" fmla="*/ 93 w 97"/>
                <a:gd name="T43" fmla="*/ 0 h 27"/>
                <a:gd name="T44" fmla="*/ 96 w 97"/>
                <a:gd name="T45" fmla="*/ 0 h 27"/>
                <a:gd name="T46" fmla="*/ 93 w 97"/>
                <a:gd name="T47" fmla="*/ 2 h 27"/>
                <a:gd name="T48" fmla="*/ 90 w 97"/>
                <a:gd name="T49" fmla="*/ 5 h 27"/>
                <a:gd name="T50" fmla="*/ 89 w 97"/>
                <a:gd name="T51" fmla="*/ 7 h 27"/>
                <a:gd name="T52" fmla="*/ 83 w 97"/>
                <a:gd name="T53" fmla="*/ 7 h 27"/>
                <a:gd name="T54" fmla="*/ 80 w 97"/>
                <a:gd name="T55" fmla="*/ 7 h 27"/>
                <a:gd name="T56" fmla="*/ 78 w 97"/>
                <a:gd name="T57" fmla="*/ 7 h 27"/>
                <a:gd name="T58" fmla="*/ 76 w 97"/>
                <a:gd name="T59" fmla="*/ 8 h 27"/>
                <a:gd name="T60" fmla="*/ 73 w 97"/>
                <a:gd name="T61" fmla="*/ 8 h 27"/>
                <a:gd name="T62" fmla="*/ 67 w 97"/>
                <a:gd name="T63" fmla="*/ 8 h 27"/>
                <a:gd name="T64" fmla="*/ 65 w 97"/>
                <a:gd name="T65" fmla="*/ 8 h 27"/>
                <a:gd name="T66" fmla="*/ 60 w 97"/>
                <a:gd name="T67" fmla="*/ 11 h 27"/>
                <a:gd name="T68" fmla="*/ 57 w 97"/>
                <a:gd name="T69" fmla="*/ 11 h 27"/>
                <a:gd name="T70" fmla="*/ 52 w 97"/>
                <a:gd name="T71" fmla="*/ 11 h 27"/>
                <a:gd name="T72" fmla="*/ 47 w 97"/>
                <a:gd name="T73" fmla="*/ 13 h 27"/>
                <a:gd name="T74" fmla="*/ 42 w 97"/>
                <a:gd name="T75" fmla="*/ 13 h 27"/>
                <a:gd name="T76" fmla="*/ 37 w 97"/>
                <a:gd name="T77" fmla="*/ 15 h 27"/>
                <a:gd name="T78" fmla="*/ 31 w 97"/>
                <a:gd name="T79" fmla="*/ 18 h 27"/>
                <a:gd name="T80" fmla="*/ 26 w 97"/>
                <a:gd name="T81" fmla="*/ 18 h 27"/>
                <a:gd name="T82" fmla="*/ 21 w 97"/>
                <a:gd name="T83" fmla="*/ 19 h 27"/>
                <a:gd name="T84" fmla="*/ 13 w 97"/>
                <a:gd name="T85" fmla="*/ 21 h 27"/>
                <a:gd name="T86" fmla="*/ 8 w 97"/>
                <a:gd name="T87" fmla="*/ 24 h 27"/>
                <a:gd name="T88" fmla="*/ 6 w 97"/>
                <a:gd name="T89" fmla="*/ 26 h 27"/>
                <a:gd name="T90" fmla="*/ 3 w 97"/>
                <a:gd name="T91" fmla="*/ 26 h 27"/>
                <a:gd name="T92" fmla="*/ 0 w 97"/>
                <a:gd name="T93" fmla="*/ 24 h 27"/>
                <a:gd name="T94" fmla="*/ 0 w 97"/>
                <a:gd name="T95" fmla="*/ 21 h 27"/>
                <a:gd name="T96" fmla="*/ 0 w 97"/>
                <a:gd name="T97" fmla="*/ 19 h 27"/>
                <a:gd name="T98" fmla="*/ 3 w 97"/>
                <a:gd name="T99" fmla="*/ 19 h 27"/>
                <a:gd name="T100" fmla="*/ 3 w 97"/>
                <a:gd name="T101" fmla="*/ 18 h 27"/>
                <a:gd name="T102" fmla="*/ 6 w 97"/>
                <a:gd name="T103" fmla="*/ 18 h 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7"/>
                <a:gd name="T157" fmla="*/ 0 h 27"/>
                <a:gd name="T158" fmla="*/ 97 w 97"/>
                <a:gd name="T159" fmla="*/ 27 h 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7" h="27">
                  <a:moveTo>
                    <a:pt x="6" y="18"/>
                  </a:moveTo>
                  <a:lnTo>
                    <a:pt x="6" y="18"/>
                  </a:lnTo>
                  <a:lnTo>
                    <a:pt x="8" y="18"/>
                  </a:lnTo>
                  <a:lnTo>
                    <a:pt x="11" y="15"/>
                  </a:lnTo>
                  <a:lnTo>
                    <a:pt x="13" y="15"/>
                  </a:lnTo>
                  <a:lnTo>
                    <a:pt x="16" y="13"/>
                  </a:lnTo>
                  <a:lnTo>
                    <a:pt x="21" y="13"/>
                  </a:lnTo>
                  <a:lnTo>
                    <a:pt x="24" y="11"/>
                  </a:lnTo>
                  <a:lnTo>
                    <a:pt x="29" y="8"/>
                  </a:lnTo>
                  <a:lnTo>
                    <a:pt x="34" y="8"/>
                  </a:lnTo>
                  <a:lnTo>
                    <a:pt x="39" y="7"/>
                  </a:lnTo>
                  <a:lnTo>
                    <a:pt x="44" y="7"/>
                  </a:lnTo>
                  <a:lnTo>
                    <a:pt x="52" y="5"/>
                  </a:lnTo>
                  <a:lnTo>
                    <a:pt x="57" y="5"/>
                  </a:lnTo>
                  <a:lnTo>
                    <a:pt x="65" y="2"/>
                  </a:lnTo>
                  <a:lnTo>
                    <a:pt x="73" y="0"/>
                  </a:lnTo>
                  <a:lnTo>
                    <a:pt x="76" y="0"/>
                  </a:lnTo>
                  <a:lnTo>
                    <a:pt x="80" y="0"/>
                  </a:lnTo>
                  <a:lnTo>
                    <a:pt x="83" y="0"/>
                  </a:lnTo>
                  <a:lnTo>
                    <a:pt x="86" y="0"/>
                  </a:lnTo>
                  <a:lnTo>
                    <a:pt x="90" y="0"/>
                  </a:lnTo>
                  <a:lnTo>
                    <a:pt x="93" y="0"/>
                  </a:lnTo>
                  <a:lnTo>
                    <a:pt x="96" y="0"/>
                  </a:lnTo>
                  <a:lnTo>
                    <a:pt x="93" y="2"/>
                  </a:lnTo>
                  <a:lnTo>
                    <a:pt x="90" y="5"/>
                  </a:lnTo>
                  <a:lnTo>
                    <a:pt x="89" y="7"/>
                  </a:lnTo>
                  <a:lnTo>
                    <a:pt x="83" y="7"/>
                  </a:lnTo>
                  <a:lnTo>
                    <a:pt x="80" y="7"/>
                  </a:lnTo>
                  <a:lnTo>
                    <a:pt x="78" y="7"/>
                  </a:lnTo>
                  <a:lnTo>
                    <a:pt x="76" y="8"/>
                  </a:lnTo>
                  <a:lnTo>
                    <a:pt x="73" y="8"/>
                  </a:lnTo>
                  <a:lnTo>
                    <a:pt x="67" y="8"/>
                  </a:lnTo>
                  <a:lnTo>
                    <a:pt x="65" y="8"/>
                  </a:lnTo>
                  <a:lnTo>
                    <a:pt x="60" y="11"/>
                  </a:lnTo>
                  <a:lnTo>
                    <a:pt x="57" y="11"/>
                  </a:lnTo>
                  <a:lnTo>
                    <a:pt x="52" y="11"/>
                  </a:lnTo>
                  <a:lnTo>
                    <a:pt x="47" y="13"/>
                  </a:lnTo>
                  <a:lnTo>
                    <a:pt x="42" y="13"/>
                  </a:lnTo>
                  <a:lnTo>
                    <a:pt x="37" y="15"/>
                  </a:lnTo>
                  <a:lnTo>
                    <a:pt x="31" y="18"/>
                  </a:lnTo>
                  <a:lnTo>
                    <a:pt x="26" y="18"/>
                  </a:lnTo>
                  <a:lnTo>
                    <a:pt x="21" y="19"/>
                  </a:lnTo>
                  <a:lnTo>
                    <a:pt x="13" y="21"/>
                  </a:lnTo>
                  <a:lnTo>
                    <a:pt x="8" y="24"/>
                  </a:lnTo>
                  <a:lnTo>
                    <a:pt x="6" y="26"/>
                  </a:lnTo>
                  <a:lnTo>
                    <a:pt x="3" y="26"/>
                  </a:lnTo>
                  <a:lnTo>
                    <a:pt x="0" y="24"/>
                  </a:lnTo>
                  <a:lnTo>
                    <a:pt x="0" y="21"/>
                  </a:lnTo>
                  <a:lnTo>
                    <a:pt x="0" y="19"/>
                  </a:lnTo>
                  <a:lnTo>
                    <a:pt x="3" y="19"/>
                  </a:lnTo>
                  <a:lnTo>
                    <a:pt x="3" y="18"/>
                  </a:lnTo>
                  <a:lnTo>
                    <a:pt x="6" y="18"/>
                  </a:lnTo>
                </a:path>
              </a:pathLst>
            </a:custGeom>
            <a:solidFill>
              <a:srgbClr val="F3F3F3"/>
            </a:solidFill>
            <a:ln w="127000" cap="rnd">
              <a:noFill/>
              <a:round/>
              <a:headEnd/>
              <a:tailEnd/>
            </a:ln>
          </p:spPr>
          <p:txBody>
            <a:bodyPr>
              <a:prstTxWarp prst="textNoShape">
                <a:avLst/>
              </a:prstTxWarp>
            </a:bodyPr>
            <a:lstStyle/>
            <a:p>
              <a:endParaRPr lang="en-US">
                <a:solidFill>
                  <a:schemeClr val="tx2"/>
                </a:solidFill>
              </a:endParaRPr>
            </a:p>
          </p:txBody>
        </p:sp>
        <p:sp>
          <p:nvSpPr>
            <p:cNvPr id="35908" name="Freeform 67"/>
            <p:cNvSpPr>
              <a:spLocks/>
            </p:cNvSpPr>
            <p:nvPr/>
          </p:nvSpPr>
          <p:spPr bwMode="auto">
            <a:xfrm>
              <a:off x="2767" y="1617"/>
              <a:ext cx="102" cy="35"/>
            </a:xfrm>
            <a:custGeom>
              <a:avLst/>
              <a:gdLst>
                <a:gd name="T0" fmla="*/ 3 w 102"/>
                <a:gd name="T1" fmla="*/ 23 h 35"/>
                <a:gd name="T2" fmla="*/ 6 w 102"/>
                <a:gd name="T3" fmla="*/ 23 h 35"/>
                <a:gd name="T4" fmla="*/ 9 w 102"/>
                <a:gd name="T5" fmla="*/ 20 h 35"/>
                <a:gd name="T6" fmla="*/ 12 w 102"/>
                <a:gd name="T7" fmla="*/ 20 h 35"/>
                <a:gd name="T8" fmla="*/ 14 w 102"/>
                <a:gd name="T9" fmla="*/ 17 h 35"/>
                <a:gd name="T10" fmla="*/ 17 w 102"/>
                <a:gd name="T11" fmla="*/ 17 h 35"/>
                <a:gd name="T12" fmla="*/ 20 w 102"/>
                <a:gd name="T13" fmla="*/ 14 h 35"/>
                <a:gd name="T14" fmla="*/ 26 w 102"/>
                <a:gd name="T15" fmla="*/ 14 h 35"/>
                <a:gd name="T16" fmla="*/ 31 w 102"/>
                <a:gd name="T17" fmla="*/ 11 h 35"/>
                <a:gd name="T18" fmla="*/ 37 w 102"/>
                <a:gd name="T19" fmla="*/ 9 h 35"/>
                <a:gd name="T20" fmla="*/ 42 w 102"/>
                <a:gd name="T21" fmla="*/ 9 h 35"/>
                <a:gd name="T22" fmla="*/ 48 w 102"/>
                <a:gd name="T23" fmla="*/ 6 h 35"/>
                <a:gd name="T24" fmla="*/ 56 w 102"/>
                <a:gd name="T25" fmla="*/ 6 h 35"/>
                <a:gd name="T26" fmla="*/ 62 w 102"/>
                <a:gd name="T27" fmla="*/ 3 h 35"/>
                <a:gd name="T28" fmla="*/ 70 w 102"/>
                <a:gd name="T29" fmla="*/ 3 h 35"/>
                <a:gd name="T30" fmla="*/ 79 w 102"/>
                <a:gd name="T31" fmla="*/ 0 h 35"/>
                <a:gd name="T32" fmla="*/ 82 w 102"/>
                <a:gd name="T33" fmla="*/ 0 h 35"/>
                <a:gd name="T34" fmla="*/ 84 w 102"/>
                <a:gd name="T35" fmla="*/ 0 h 35"/>
                <a:gd name="T36" fmla="*/ 90 w 102"/>
                <a:gd name="T37" fmla="*/ 0 h 35"/>
                <a:gd name="T38" fmla="*/ 93 w 102"/>
                <a:gd name="T39" fmla="*/ 0 h 35"/>
                <a:gd name="T40" fmla="*/ 96 w 102"/>
                <a:gd name="T41" fmla="*/ 0 h 35"/>
                <a:gd name="T42" fmla="*/ 98 w 102"/>
                <a:gd name="T43" fmla="*/ 0 h 35"/>
                <a:gd name="T44" fmla="*/ 101 w 102"/>
                <a:gd name="T45" fmla="*/ 0 h 35"/>
                <a:gd name="T46" fmla="*/ 101 w 102"/>
                <a:gd name="T47" fmla="*/ 3 h 35"/>
                <a:gd name="T48" fmla="*/ 98 w 102"/>
                <a:gd name="T49" fmla="*/ 3 h 35"/>
                <a:gd name="T50" fmla="*/ 96 w 102"/>
                <a:gd name="T51" fmla="*/ 6 h 35"/>
                <a:gd name="T52" fmla="*/ 90 w 102"/>
                <a:gd name="T53" fmla="*/ 9 h 35"/>
                <a:gd name="T54" fmla="*/ 87 w 102"/>
                <a:gd name="T55" fmla="*/ 9 h 35"/>
                <a:gd name="T56" fmla="*/ 84 w 102"/>
                <a:gd name="T57" fmla="*/ 9 h 35"/>
                <a:gd name="T58" fmla="*/ 82 w 102"/>
                <a:gd name="T59" fmla="*/ 9 h 35"/>
                <a:gd name="T60" fmla="*/ 79 w 102"/>
                <a:gd name="T61" fmla="*/ 9 h 35"/>
                <a:gd name="T62" fmla="*/ 76 w 102"/>
                <a:gd name="T63" fmla="*/ 11 h 35"/>
                <a:gd name="T64" fmla="*/ 73 w 102"/>
                <a:gd name="T65" fmla="*/ 11 h 35"/>
                <a:gd name="T66" fmla="*/ 70 w 102"/>
                <a:gd name="T67" fmla="*/ 11 h 35"/>
                <a:gd name="T68" fmla="*/ 65 w 102"/>
                <a:gd name="T69" fmla="*/ 11 h 35"/>
                <a:gd name="T70" fmla="*/ 62 w 102"/>
                <a:gd name="T71" fmla="*/ 14 h 35"/>
                <a:gd name="T72" fmla="*/ 56 w 102"/>
                <a:gd name="T73" fmla="*/ 14 h 35"/>
                <a:gd name="T74" fmla="*/ 51 w 102"/>
                <a:gd name="T75" fmla="*/ 17 h 35"/>
                <a:gd name="T76" fmla="*/ 45 w 102"/>
                <a:gd name="T77" fmla="*/ 17 h 35"/>
                <a:gd name="T78" fmla="*/ 40 w 102"/>
                <a:gd name="T79" fmla="*/ 20 h 35"/>
                <a:gd name="T80" fmla="*/ 34 w 102"/>
                <a:gd name="T81" fmla="*/ 23 h 35"/>
                <a:gd name="T82" fmla="*/ 28 w 102"/>
                <a:gd name="T83" fmla="*/ 23 h 35"/>
                <a:gd name="T84" fmla="*/ 23 w 102"/>
                <a:gd name="T85" fmla="*/ 25 h 35"/>
                <a:gd name="T86" fmla="*/ 14 w 102"/>
                <a:gd name="T87" fmla="*/ 28 h 35"/>
                <a:gd name="T88" fmla="*/ 9 w 102"/>
                <a:gd name="T89" fmla="*/ 31 h 35"/>
                <a:gd name="T90" fmla="*/ 6 w 102"/>
                <a:gd name="T91" fmla="*/ 31 h 35"/>
                <a:gd name="T92" fmla="*/ 6 w 102"/>
                <a:gd name="T93" fmla="*/ 34 h 35"/>
                <a:gd name="T94" fmla="*/ 3 w 102"/>
                <a:gd name="T95" fmla="*/ 34 h 35"/>
                <a:gd name="T96" fmla="*/ 0 w 102"/>
                <a:gd name="T97" fmla="*/ 31 h 35"/>
                <a:gd name="T98" fmla="*/ 0 w 102"/>
                <a:gd name="T99" fmla="*/ 28 h 35"/>
                <a:gd name="T100" fmla="*/ 0 w 102"/>
                <a:gd name="T101" fmla="*/ 25 h 35"/>
                <a:gd name="T102" fmla="*/ 3 w 102"/>
                <a:gd name="T103" fmla="*/ 25 h 35"/>
                <a:gd name="T104" fmla="*/ 3 w 102"/>
                <a:gd name="T105" fmla="*/ 23 h 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2"/>
                <a:gd name="T160" fmla="*/ 0 h 35"/>
                <a:gd name="T161" fmla="*/ 102 w 102"/>
                <a:gd name="T162" fmla="*/ 35 h 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2" h="35">
                  <a:moveTo>
                    <a:pt x="3" y="23"/>
                  </a:moveTo>
                  <a:lnTo>
                    <a:pt x="6" y="23"/>
                  </a:lnTo>
                  <a:lnTo>
                    <a:pt x="9" y="20"/>
                  </a:lnTo>
                  <a:lnTo>
                    <a:pt x="12" y="20"/>
                  </a:lnTo>
                  <a:lnTo>
                    <a:pt x="14" y="17"/>
                  </a:lnTo>
                  <a:lnTo>
                    <a:pt x="17" y="17"/>
                  </a:lnTo>
                  <a:lnTo>
                    <a:pt x="20" y="14"/>
                  </a:lnTo>
                  <a:lnTo>
                    <a:pt x="26" y="14"/>
                  </a:lnTo>
                  <a:lnTo>
                    <a:pt x="31" y="11"/>
                  </a:lnTo>
                  <a:lnTo>
                    <a:pt x="37" y="9"/>
                  </a:lnTo>
                  <a:lnTo>
                    <a:pt x="42" y="9"/>
                  </a:lnTo>
                  <a:lnTo>
                    <a:pt x="48" y="6"/>
                  </a:lnTo>
                  <a:lnTo>
                    <a:pt x="56" y="6"/>
                  </a:lnTo>
                  <a:lnTo>
                    <a:pt x="62" y="3"/>
                  </a:lnTo>
                  <a:lnTo>
                    <a:pt x="70" y="3"/>
                  </a:lnTo>
                  <a:lnTo>
                    <a:pt x="79" y="0"/>
                  </a:lnTo>
                  <a:lnTo>
                    <a:pt x="82" y="0"/>
                  </a:lnTo>
                  <a:lnTo>
                    <a:pt x="84" y="0"/>
                  </a:lnTo>
                  <a:lnTo>
                    <a:pt x="90" y="0"/>
                  </a:lnTo>
                  <a:lnTo>
                    <a:pt x="93" y="0"/>
                  </a:lnTo>
                  <a:lnTo>
                    <a:pt x="96" y="0"/>
                  </a:lnTo>
                  <a:lnTo>
                    <a:pt x="98" y="0"/>
                  </a:lnTo>
                  <a:lnTo>
                    <a:pt x="101" y="0"/>
                  </a:lnTo>
                  <a:lnTo>
                    <a:pt x="101" y="3"/>
                  </a:lnTo>
                  <a:lnTo>
                    <a:pt x="98" y="3"/>
                  </a:lnTo>
                  <a:lnTo>
                    <a:pt x="96" y="6"/>
                  </a:lnTo>
                  <a:lnTo>
                    <a:pt x="90" y="9"/>
                  </a:lnTo>
                  <a:lnTo>
                    <a:pt x="87" y="9"/>
                  </a:lnTo>
                  <a:lnTo>
                    <a:pt x="84" y="9"/>
                  </a:lnTo>
                  <a:lnTo>
                    <a:pt x="82" y="9"/>
                  </a:lnTo>
                  <a:lnTo>
                    <a:pt x="79" y="9"/>
                  </a:lnTo>
                  <a:lnTo>
                    <a:pt x="76" y="11"/>
                  </a:lnTo>
                  <a:lnTo>
                    <a:pt x="73" y="11"/>
                  </a:lnTo>
                  <a:lnTo>
                    <a:pt x="70" y="11"/>
                  </a:lnTo>
                  <a:lnTo>
                    <a:pt x="65" y="11"/>
                  </a:lnTo>
                  <a:lnTo>
                    <a:pt x="62" y="14"/>
                  </a:lnTo>
                  <a:lnTo>
                    <a:pt x="56" y="14"/>
                  </a:lnTo>
                  <a:lnTo>
                    <a:pt x="51" y="17"/>
                  </a:lnTo>
                  <a:lnTo>
                    <a:pt x="45" y="17"/>
                  </a:lnTo>
                  <a:lnTo>
                    <a:pt x="40" y="20"/>
                  </a:lnTo>
                  <a:lnTo>
                    <a:pt x="34" y="23"/>
                  </a:lnTo>
                  <a:lnTo>
                    <a:pt x="28" y="23"/>
                  </a:lnTo>
                  <a:lnTo>
                    <a:pt x="23" y="25"/>
                  </a:lnTo>
                  <a:lnTo>
                    <a:pt x="14" y="28"/>
                  </a:lnTo>
                  <a:lnTo>
                    <a:pt x="9" y="31"/>
                  </a:lnTo>
                  <a:lnTo>
                    <a:pt x="6" y="31"/>
                  </a:lnTo>
                  <a:lnTo>
                    <a:pt x="6" y="34"/>
                  </a:lnTo>
                  <a:lnTo>
                    <a:pt x="3" y="34"/>
                  </a:lnTo>
                  <a:lnTo>
                    <a:pt x="0" y="31"/>
                  </a:lnTo>
                  <a:lnTo>
                    <a:pt x="0" y="28"/>
                  </a:lnTo>
                  <a:lnTo>
                    <a:pt x="0" y="25"/>
                  </a:lnTo>
                  <a:lnTo>
                    <a:pt x="3" y="25"/>
                  </a:lnTo>
                  <a:lnTo>
                    <a:pt x="3" y="2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09" name="Freeform 68"/>
            <p:cNvSpPr>
              <a:spLocks/>
            </p:cNvSpPr>
            <p:nvPr/>
          </p:nvSpPr>
          <p:spPr bwMode="auto">
            <a:xfrm>
              <a:off x="2885" y="1494"/>
              <a:ext cx="71" cy="7"/>
            </a:xfrm>
            <a:custGeom>
              <a:avLst/>
              <a:gdLst>
                <a:gd name="T0" fmla="*/ 0 w 71"/>
                <a:gd name="T1" fmla="*/ 6 h 7"/>
                <a:gd name="T2" fmla="*/ 68 w 71"/>
                <a:gd name="T3" fmla="*/ 6 h 7"/>
                <a:gd name="T4" fmla="*/ 70 w 71"/>
                <a:gd name="T5" fmla="*/ 5 h 7"/>
                <a:gd name="T6" fmla="*/ 70 w 71"/>
                <a:gd name="T7" fmla="*/ 3 h 7"/>
                <a:gd name="T8" fmla="*/ 68 w 71"/>
                <a:gd name="T9" fmla="*/ 3 h 7"/>
                <a:gd name="T10" fmla="*/ 68 w 71"/>
                <a:gd name="T11" fmla="*/ 3 h 7"/>
                <a:gd name="T12" fmla="*/ 66 w 71"/>
                <a:gd name="T13" fmla="*/ 3 h 7"/>
                <a:gd name="T14" fmla="*/ 63 w 71"/>
                <a:gd name="T15" fmla="*/ 3 h 7"/>
                <a:gd name="T16" fmla="*/ 57 w 71"/>
                <a:gd name="T17" fmla="*/ 3 h 7"/>
                <a:gd name="T18" fmla="*/ 53 w 71"/>
                <a:gd name="T19" fmla="*/ 3 h 7"/>
                <a:gd name="T20" fmla="*/ 48 w 71"/>
                <a:gd name="T21" fmla="*/ 1 h 7"/>
                <a:gd name="T22" fmla="*/ 43 w 71"/>
                <a:gd name="T23" fmla="*/ 1 h 7"/>
                <a:gd name="T24" fmla="*/ 38 w 71"/>
                <a:gd name="T25" fmla="*/ 1 h 7"/>
                <a:gd name="T26" fmla="*/ 32 w 71"/>
                <a:gd name="T27" fmla="*/ 1 h 7"/>
                <a:gd name="T28" fmla="*/ 25 w 71"/>
                <a:gd name="T29" fmla="*/ 1 h 7"/>
                <a:gd name="T30" fmla="*/ 20 w 71"/>
                <a:gd name="T31" fmla="*/ 1 h 7"/>
                <a:gd name="T32" fmla="*/ 18 w 71"/>
                <a:gd name="T33" fmla="*/ 1 h 7"/>
                <a:gd name="T34" fmla="*/ 13 w 71"/>
                <a:gd name="T35" fmla="*/ 1 h 7"/>
                <a:gd name="T36" fmla="*/ 10 w 71"/>
                <a:gd name="T37" fmla="*/ 0 h 7"/>
                <a:gd name="T38" fmla="*/ 7 w 71"/>
                <a:gd name="T39" fmla="*/ 0 h 7"/>
                <a:gd name="T40" fmla="*/ 5 w 71"/>
                <a:gd name="T41" fmla="*/ 1 h 7"/>
                <a:gd name="T42" fmla="*/ 3 w 71"/>
                <a:gd name="T43" fmla="*/ 1 h 7"/>
                <a:gd name="T44" fmla="*/ 0 w 71"/>
                <a:gd name="T45" fmla="*/ 3 h 7"/>
                <a:gd name="T46" fmla="*/ 0 w 71"/>
                <a:gd name="T47" fmla="*/ 3 h 7"/>
                <a:gd name="T48" fmla="*/ 0 w 71"/>
                <a:gd name="T49" fmla="*/ 5 h 7"/>
                <a:gd name="T50" fmla="*/ 0 w 71"/>
                <a:gd name="T51" fmla="*/ 6 h 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7"/>
                <a:gd name="T80" fmla="*/ 71 w 71"/>
                <a:gd name="T81" fmla="*/ 7 h 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7">
                  <a:moveTo>
                    <a:pt x="0" y="6"/>
                  </a:moveTo>
                  <a:lnTo>
                    <a:pt x="68" y="6"/>
                  </a:lnTo>
                  <a:lnTo>
                    <a:pt x="70" y="5"/>
                  </a:lnTo>
                  <a:lnTo>
                    <a:pt x="70" y="3"/>
                  </a:lnTo>
                  <a:lnTo>
                    <a:pt x="68" y="3"/>
                  </a:lnTo>
                  <a:lnTo>
                    <a:pt x="66" y="3"/>
                  </a:lnTo>
                  <a:lnTo>
                    <a:pt x="63" y="3"/>
                  </a:lnTo>
                  <a:lnTo>
                    <a:pt x="57" y="3"/>
                  </a:lnTo>
                  <a:lnTo>
                    <a:pt x="53" y="3"/>
                  </a:lnTo>
                  <a:lnTo>
                    <a:pt x="48" y="1"/>
                  </a:lnTo>
                  <a:lnTo>
                    <a:pt x="43" y="1"/>
                  </a:lnTo>
                  <a:lnTo>
                    <a:pt x="38" y="1"/>
                  </a:lnTo>
                  <a:lnTo>
                    <a:pt x="32" y="1"/>
                  </a:lnTo>
                  <a:lnTo>
                    <a:pt x="25" y="1"/>
                  </a:lnTo>
                  <a:lnTo>
                    <a:pt x="20" y="1"/>
                  </a:lnTo>
                  <a:lnTo>
                    <a:pt x="18" y="1"/>
                  </a:lnTo>
                  <a:lnTo>
                    <a:pt x="13" y="1"/>
                  </a:lnTo>
                  <a:lnTo>
                    <a:pt x="10" y="0"/>
                  </a:lnTo>
                  <a:lnTo>
                    <a:pt x="7" y="0"/>
                  </a:lnTo>
                  <a:lnTo>
                    <a:pt x="5" y="1"/>
                  </a:lnTo>
                  <a:lnTo>
                    <a:pt x="3" y="1"/>
                  </a:lnTo>
                  <a:lnTo>
                    <a:pt x="0" y="3"/>
                  </a:lnTo>
                  <a:lnTo>
                    <a:pt x="0" y="5"/>
                  </a:lnTo>
                  <a:lnTo>
                    <a:pt x="0" y="6"/>
                  </a:lnTo>
                </a:path>
              </a:pathLst>
            </a:custGeom>
            <a:solidFill>
              <a:srgbClr val="F3F3F3"/>
            </a:solidFill>
            <a:ln w="127000" cap="rnd">
              <a:noFill/>
              <a:round/>
              <a:headEnd/>
              <a:tailEnd/>
            </a:ln>
          </p:spPr>
          <p:txBody>
            <a:bodyPr>
              <a:prstTxWarp prst="textNoShape">
                <a:avLst/>
              </a:prstTxWarp>
            </a:bodyPr>
            <a:lstStyle/>
            <a:p>
              <a:endParaRPr lang="en-US">
                <a:solidFill>
                  <a:schemeClr val="tx2"/>
                </a:solidFill>
              </a:endParaRPr>
            </a:p>
          </p:txBody>
        </p:sp>
        <p:sp>
          <p:nvSpPr>
            <p:cNvPr id="35910" name="Freeform 69"/>
            <p:cNvSpPr>
              <a:spLocks/>
            </p:cNvSpPr>
            <p:nvPr/>
          </p:nvSpPr>
          <p:spPr bwMode="auto">
            <a:xfrm>
              <a:off x="2885" y="1494"/>
              <a:ext cx="77" cy="15"/>
            </a:xfrm>
            <a:custGeom>
              <a:avLst/>
              <a:gdLst>
                <a:gd name="T0" fmla="*/ 0 w 77"/>
                <a:gd name="T1" fmla="*/ 14 h 15"/>
                <a:gd name="T2" fmla="*/ 76 w 77"/>
                <a:gd name="T3" fmla="*/ 14 h 15"/>
                <a:gd name="T4" fmla="*/ 76 w 77"/>
                <a:gd name="T5" fmla="*/ 11 h 15"/>
                <a:gd name="T6" fmla="*/ 76 w 77"/>
                <a:gd name="T7" fmla="*/ 8 h 15"/>
                <a:gd name="T8" fmla="*/ 76 w 77"/>
                <a:gd name="T9" fmla="*/ 6 h 15"/>
                <a:gd name="T10" fmla="*/ 73 w 77"/>
                <a:gd name="T11" fmla="*/ 6 h 15"/>
                <a:gd name="T12" fmla="*/ 67 w 77"/>
                <a:gd name="T13" fmla="*/ 6 h 15"/>
                <a:gd name="T14" fmla="*/ 64 w 77"/>
                <a:gd name="T15" fmla="*/ 3 h 15"/>
                <a:gd name="T16" fmla="*/ 59 w 77"/>
                <a:gd name="T17" fmla="*/ 3 h 15"/>
                <a:gd name="T18" fmla="*/ 53 w 77"/>
                <a:gd name="T19" fmla="*/ 3 h 15"/>
                <a:gd name="T20" fmla="*/ 48 w 77"/>
                <a:gd name="T21" fmla="*/ 3 h 15"/>
                <a:gd name="T22" fmla="*/ 42 w 77"/>
                <a:gd name="T23" fmla="*/ 3 h 15"/>
                <a:gd name="T24" fmla="*/ 34 w 77"/>
                <a:gd name="T25" fmla="*/ 3 h 15"/>
                <a:gd name="T26" fmla="*/ 28 w 77"/>
                <a:gd name="T27" fmla="*/ 3 h 15"/>
                <a:gd name="T28" fmla="*/ 22 w 77"/>
                <a:gd name="T29" fmla="*/ 0 h 15"/>
                <a:gd name="T30" fmla="*/ 17 w 77"/>
                <a:gd name="T31" fmla="*/ 0 h 15"/>
                <a:gd name="T32" fmla="*/ 14 w 77"/>
                <a:gd name="T33" fmla="*/ 0 h 15"/>
                <a:gd name="T34" fmla="*/ 11 w 77"/>
                <a:gd name="T35" fmla="*/ 0 h 15"/>
                <a:gd name="T36" fmla="*/ 8 w 77"/>
                <a:gd name="T37" fmla="*/ 0 h 15"/>
                <a:gd name="T38" fmla="*/ 6 w 77"/>
                <a:gd name="T39" fmla="*/ 0 h 15"/>
                <a:gd name="T40" fmla="*/ 3 w 77"/>
                <a:gd name="T41" fmla="*/ 0 h 15"/>
                <a:gd name="T42" fmla="*/ 3 w 77"/>
                <a:gd name="T43" fmla="*/ 3 h 15"/>
                <a:gd name="T44" fmla="*/ 0 w 77"/>
                <a:gd name="T45" fmla="*/ 3 h 15"/>
                <a:gd name="T46" fmla="*/ 0 w 77"/>
                <a:gd name="T47" fmla="*/ 6 h 15"/>
                <a:gd name="T48" fmla="*/ 0 w 77"/>
                <a:gd name="T49" fmla="*/ 8 h 15"/>
                <a:gd name="T50" fmla="*/ 0 w 77"/>
                <a:gd name="T51" fmla="*/ 11 h 15"/>
                <a:gd name="T52" fmla="*/ 0 w 77"/>
                <a:gd name="T53" fmla="*/ 14 h 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7"/>
                <a:gd name="T82" fmla="*/ 0 h 15"/>
                <a:gd name="T83" fmla="*/ 77 w 77"/>
                <a:gd name="T84" fmla="*/ 15 h 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7" h="15">
                  <a:moveTo>
                    <a:pt x="0" y="14"/>
                  </a:moveTo>
                  <a:lnTo>
                    <a:pt x="76" y="14"/>
                  </a:lnTo>
                  <a:lnTo>
                    <a:pt x="76" y="11"/>
                  </a:lnTo>
                  <a:lnTo>
                    <a:pt x="76" y="8"/>
                  </a:lnTo>
                  <a:lnTo>
                    <a:pt x="76" y="6"/>
                  </a:lnTo>
                  <a:lnTo>
                    <a:pt x="73" y="6"/>
                  </a:lnTo>
                  <a:lnTo>
                    <a:pt x="67" y="6"/>
                  </a:lnTo>
                  <a:lnTo>
                    <a:pt x="64" y="3"/>
                  </a:lnTo>
                  <a:lnTo>
                    <a:pt x="59" y="3"/>
                  </a:lnTo>
                  <a:lnTo>
                    <a:pt x="53" y="3"/>
                  </a:lnTo>
                  <a:lnTo>
                    <a:pt x="48" y="3"/>
                  </a:lnTo>
                  <a:lnTo>
                    <a:pt x="42" y="3"/>
                  </a:lnTo>
                  <a:lnTo>
                    <a:pt x="34" y="3"/>
                  </a:lnTo>
                  <a:lnTo>
                    <a:pt x="28" y="3"/>
                  </a:lnTo>
                  <a:lnTo>
                    <a:pt x="22" y="0"/>
                  </a:lnTo>
                  <a:lnTo>
                    <a:pt x="17" y="0"/>
                  </a:lnTo>
                  <a:lnTo>
                    <a:pt x="14" y="0"/>
                  </a:lnTo>
                  <a:lnTo>
                    <a:pt x="11" y="0"/>
                  </a:lnTo>
                  <a:lnTo>
                    <a:pt x="8" y="0"/>
                  </a:lnTo>
                  <a:lnTo>
                    <a:pt x="6" y="0"/>
                  </a:lnTo>
                  <a:lnTo>
                    <a:pt x="3" y="0"/>
                  </a:lnTo>
                  <a:lnTo>
                    <a:pt x="3" y="3"/>
                  </a:lnTo>
                  <a:lnTo>
                    <a:pt x="0" y="3"/>
                  </a:lnTo>
                  <a:lnTo>
                    <a:pt x="0" y="6"/>
                  </a:lnTo>
                  <a:lnTo>
                    <a:pt x="0" y="8"/>
                  </a:lnTo>
                  <a:lnTo>
                    <a:pt x="0" y="11"/>
                  </a:lnTo>
                  <a:lnTo>
                    <a:pt x="0" y="14"/>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11" name="Freeform 70"/>
            <p:cNvSpPr>
              <a:spLocks/>
            </p:cNvSpPr>
            <p:nvPr/>
          </p:nvSpPr>
          <p:spPr bwMode="auto">
            <a:xfrm>
              <a:off x="2885" y="1497"/>
              <a:ext cx="1" cy="4"/>
            </a:xfrm>
            <a:custGeom>
              <a:avLst/>
              <a:gdLst>
                <a:gd name="T0" fmla="*/ 0 w 1"/>
                <a:gd name="T1" fmla="*/ 1 h 4"/>
                <a:gd name="T2" fmla="*/ 0 w 1"/>
                <a:gd name="T3" fmla="*/ 1 h 4"/>
                <a:gd name="T4" fmla="*/ 0 w 1"/>
                <a:gd name="T5" fmla="*/ 0 h 4"/>
                <a:gd name="T6" fmla="*/ 0 w 1"/>
                <a:gd name="T7" fmla="*/ 0 h 4"/>
                <a:gd name="T8" fmla="*/ 0 w 1"/>
                <a:gd name="T9" fmla="*/ 0 h 4"/>
                <a:gd name="T10" fmla="*/ 0 w 1"/>
                <a:gd name="T11" fmla="*/ 1 h 4"/>
                <a:gd name="T12" fmla="*/ 0 w 1"/>
                <a:gd name="T13" fmla="*/ 3 h 4"/>
                <a:gd name="T14" fmla="*/ 0 w 1"/>
                <a:gd name="T15" fmla="*/ 3 h 4"/>
                <a:gd name="T16" fmla="*/ 0 w 1"/>
                <a:gd name="T17" fmla="*/ 3 h 4"/>
                <a:gd name="T18" fmla="*/ 0 w 1"/>
                <a:gd name="T19" fmla="*/ 3 h 4"/>
                <a:gd name="T20" fmla="*/ 0 w 1"/>
                <a:gd name="T21" fmla="*/ 2 h 4"/>
                <a:gd name="T22" fmla="*/ 0 w 1"/>
                <a:gd name="T23" fmla="*/ 1 h 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
                <a:gd name="T37" fmla="*/ 0 h 4"/>
                <a:gd name="T38" fmla="*/ 1 w 1"/>
                <a:gd name="T39" fmla="*/ 4 h 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 h="4">
                  <a:moveTo>
                    <a:pt x="0" y="1"/>
                  </a:moveTo>
                  <a:lnTo>
                    <a:pt x="0" y="1"/>
                  </a:lnTo>
                  <a:lnTo>
                    <a:pt x="0" y="0"/>
                  </a:lnTo>
                  <a:lnTo>
                    <a:pt x="0" y="1"/>
                  </a:lnTo>
                  <a:lnTo>
                    <a:pt x="0" y="3"/>
                  </a:lnTo>
                  <a:lnTo>
                    <a:pt x="0" y="2"/>
                  </a:lnTo>
                  <a:lnTo>
                    <a:pt x="0" y="1"/>
                  </a:lnTo>
                </a:path>
              </a:pathLst>
            </a:custGeom>
            <a:solidFill>
              <a:srgbClr val="A6A6A6"/>
            </a:solidFill>
            <a:ln w="127000" cap="rnd">
              <a:noFill/>
              <a:round/>
              <a:headEnd/>
              <a:tailEnd/>
            </a:ln>
          </p:spPr>
          <p:txBody>
            <a:bodyPr>
              <a:prstTxWarp prst="textNoShape">
                <a:avLst/>
              </a:prstTxWarp>
            </a:bodyPr>
            <a:lstStyle/>
            <a:p>
              <a:endParaRPr lang="en-US">
                <a:solidFill>
                  <a:schemeClr val="tx2"/>
                </a:solidFill>
              </a:endParaRPr>
            </a:p>
          </p:txBody>
        </p:sp>
        <p:sp>
          <p:nvSpPr>
            <p:cNvPr id="35912" name="Freeform 71"/>
            <p:cNvSpPr>
              <a:spLocks/>
            </p:cNvSpPr>
            <p:nvPr/>
          </p:nvSpPr>
          <p:spPr bwMode="auto">
            <a:xfrm>
              <a:off x="2893" y="1492"/>
              <a:ext cx="61" cy="3"/>
            </a:xfrm>
            <a:custGeom>
              <a:avLst/>
              <a:gdLst>
                <a:gd name="T0" fmla="*/ 0 w 61"/>
                <a:gd name="T1" fmla="*/ 2 h 3"/>
                <a:gd name="T2" fmla="*/ 0 w 61"/>
                <a:gd name="T3" fmla="*/ 2 h 3"/>
                <a:gd name="T4" fmla="*/ 3 w 61"/>
                <a:gd name="T5" fmla="*/ 1 h 3"/>
                <a:gd name="T6" fmla="*/ 5 w 61"/>
                <a:gd name="T7" fmla="*/ 1 h 3"/>
                <a:gd name="T8" fmla="*/ 8 w 61"/>
                <a:gd name="T9" fmla="*/ 1 h 3"/>
                <a:gd name="T10" fmla="*/ 12 w 61"/>
                <a:gd name="T11" fmla="*/ 1 h 3"/>
                <a:gd name="T12" fmla="*/ 18 w 61"/>
                <a:gd name="T13" fmla="*/ 1 h 3"/>
                <a:gd name="T14" fmla="*/ 23 w 61"/>
                <a:gd name="T15" fmla="*/ 1 h 3"/>
                <a:gd name="T16" fmla="*/ 27 w 61"/>
                <a:gd name="T17" fmla="*/ 1 h 3"/>
                <a:gd name="T18" fmla="*/ 35 w 61"/>
                <a:gd name="T19" fmla="*/ 1 h 3"/>
                <a:gd name="T20" fmla="*/ 40 w 61"/>
                <a:gd name="T21" fmla="*/ 1 h 3"/>
                <a:gd name="T22" fmla="*/ 45 w 61"/>
                <a:gd name="T23" fmla="*/ 0 h 3"/>
                <a:gd name="T24" fmla="*/ 49 w 61"/>
                <a:gd name="T25" fmla="*/ 0 h 3"/>
                <a:gd name="T26" fmla="*/ 52 w 61"/>
                <a:gd name="T27" fmla="*/ 0 h 3"/>
                <a:gd name="T28" fmla="*/ 57 w 61"/>
                <a:gd name="T29" fmla="*/ 0 h 3"/>
                <a:gd name="T30" fmla="*/ 60 w 61"/>
                <a:gd name="T31" fmla="*/ 0 h 3"/>
                <a:gd name="T32" fmla="*/ 0 w 61"/>
                <a:gd name="T33" fmla="*/ 1 h 3"/>
                <a:gd name="T34" fmla="*/ 0 w 61"/>
                <a:gd name="T35" fmla="*/ 2 h 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1"/>
                <a:gd name="T55" fmla="*/ 0 h 3"/>
                <a:gd name="T56" fmla="*/ 61 w 61"/>
                <a:gd name="T57" fmla="*/ 3 h 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1" h="3">
                  <a:moveTo>
                    <a:pt x="0" y="2"/>
                  </a:moveTo>
                  <a:lnTo>
                    <a:pt x="0" y="2"/>
                  </a:lnTo>
                  <a:lnTo>
                    <a:pt x="3" y="1"/>
                  </a:lnTo>
                  <a:lnTo>
                    <a:pt x="5" y="1"/>
                  </a:lnTo>
                  <a:lnTo>
                    <a:pt x="8" y="1"/>
                  </a:lnTo>
                  <a:lnTo>
                    <a:pt x="12" y="1"/>
                  </a:lnTo>
                  <a:lnTo>
                    <a:pt x="18" y="1"/>
                  </a:lnTo>
                  <a:lnTo>
                    <a:pt x="23" y="1"/>
                  </a:lnTo>
                  <a:lnTo>
                    <a:pt x="27" y="1"/>
                  </a:lnTo>
                  <a:lnTo>
                    <a:pt x="35" y="1"/>
                  </a:lnTo>
                  <a:lnTo>
                    <a:pt x="40" y="1"/>
                  </a:lnTo>
                  <a:lnTo>
                    <a:pt x="45" y="0"/>
                  </a:lnTo>
                  <a:lnTo>
                    <a:pt x="49" y="0"/>
                  </a:lnTo>
                  <a:lnTo>
                    <a:pt x="52" y="0"/>
                  </a:lnTo>
                  <a:lnTo>
                    <a:pt x="57" y="0"/>
                  </a:lnTo>
                  <a:lnTo>
                    <a:pt x="60" y="0"/>
                  </a:lnTo>
                  <a:lnTo>
                    <a:pt x="0" y="1"/>
                  </a:lnTo>
                  <a:lnTo>
                    <a:pt x="0" y="2"/>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5913" name="Freeform 72"/>
            <p:cNvSpPr>
              <a:spLocks/>
            </p:cNvSpPr>
            <p:nvPr/>
          </p:nvSpPr>
          <p:spPr bwMode="auto">
            <a:xfrm>
              <a:off x="2896" y="1500"/>
              <a:ext cx="10" cy="1"/>
            </a:xfrm>
            <a:custGeom>
              <a:avLst/>
              <a:gdLst>
                <a:gd name="T0" fmla="*/ 0 w 10"/>
                <a:gd name="T1" fmla="*/ 0 h 1"/>
                <a:gd name="T2" fmla="*/ 9 w 10"/>
                <a:gd name="T3" fmla="*/ 0 h 1"/>
                <a:gd name="T4" fmla="*/ 9 w 10"/>
                <a:gd name="T5" fmla="*/ 0 h 1"/>
                <a:gd name="T6" fmla="*/ 0 w 10"/>
                <a:gd name="T7" fmla="*/ 0 h 1"/>
                <a:gd name="T8" fmla="*/ 0 w 10"/>
                <a:gd name="T9" fmla="*/ 0 h 1"/>
                <a:gd name="T10" fmla="*/ 0 60000 65536"/>
                <a:gd name="T11" fmla="*/ 0 60000 65536"/>
                <a:gd name="T12" fmla="*/ 0 60000 65536"/>
                <a:gd name="T13" fmla="*/ 0 60000 65536"/>
                <a:gd name="T14" fmla="*/ 0 60000 65536"/>
                <a:gd name="T15" fmla="*/ 0 w 10"/>
                <a:gd name="T16" fmla="*/ 0 h 1"/>
                <a:gd name="T17" fmla="*/ 10 w 10"/>
                <a:gd name="T18" fmla="*/ 1 h 1"/>
              </a:gdLst>
              <a:ahLst/>
              <a:cxnLst>
                <a:cxn ang="T10">
                  <a:pos x="T0" y="T1"/>
                </a:cxn>
                <a:cxn ang="T11">
                  <a:pos x="T2" y="T3"/>
                </a:cxn>
                <a:cxn ang="T12">
                  <a:pos x="T4" y="T5"/>
                </a:cxn>
                <a:cxn ang="T13">
                  <a:pos x="T6" y="T7"/>
                </a:cxn>
                <a:cxn ang="T14">
                  <a:pos x="T8" y="T9"/>
                </a:cxn>
              </a:cxnLst>
              <a:rect l="T15" t="T16" r="T17" b="T18"/>
              <a:pathLst>
                <a:path w="10" h="1">
                  <a:moveTo>
                    <a:pt x="0" y="0"/>
                  </a:moveTo>
                  <a:lnTo>
                    <a:pt x="9" y="0"/>
                  </a:lnTo>
                  <a:lnTo>
                    <a:pt x="0" y="0"/>
                  </a:lnTo>
                </a:path>
              </a:pathLst>
            </a:custGeom>
            <a:solidFill>
              <a:srgbClr val="99E6FF"/>
            </a:solidFill>
            <a:ln w="127000" cap="rnd">
              <a:noFill/>
              <a:round/>
              <a:headEnd/>
              <a:tailEnd/>
            </a:ln>
          </p:spPr>
          <p:txBody>
            <a:bodyPr>
              <a:prstTxWarp prst="textNoShape">
                <a:avLst/>
              </a:prstTxWarp>
            </a:bodyPr>
            <a:lstStyle/>
            <a:p>
              <a:endParaRPr lang="en-US">
                <a:solidFill>
                  <a:schemeClr val="tx2"/>
                </a:solidFill>
              </a:endParaRPr>
            </a:p>
          </p:txBody>
        </p:sp>
        <p:sp>
          <p:nvSpPr>
            <p:cNvPr id="35914" name="Freeform 73"/>
            <p:cNvSpPr>
              <a:spLocks/>
            </p:cNvSpPr>
            <p:nvPr/>
          </p:nvSpPr>
          <p:spPr bwMode="auto">
            <a:xfrm>
              <a:off x="2947" y="1500"/>
              <a:ext cx="7" cy="3"/>
            </a:xfrm>
            <a:custGeom>
              <a:avLst/>
              <a:gdLst>
                <a:gd name="T0" fmla="*/ 6 w 7"/>
                <a:gd name="T1" fmla="*/ 0 h 3"/>
                <a:gd name="T2" fmla="*/ 6 w 7"/>
                <a:gd name="T3" fmla="*/ 2 h 3"/>
                <a:gd name="T4" fmla="*/ 0 w 7"/>
                <a:gd name="T5" fmla="*/ 2 h 3"/>
                <a:gd name="T6" fmla="*/ 0 w 7"/>
                <a:gd name="T7" fmla="*/ 0 h 3"/>
                <a:gd name="T8" fmla="*/ 6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6" y="0"/>
                  </a:moveTo>
                  <a:lnTo>
                    <a:pt x="6" y="2"/>
                  </a:lnTo>
                  <a:lnTo>
                    <a:pt x="0" y="2"/>
                  </a:lnTo>
                  <a:lnTo>
                    <a:pt x="0" y="0"/>
                  </a:lnTo>
                  <a:lnTo>
                    <a:pt x="6" y="0"/>
                  </a:lnTo>
                </a:path>
              </a:pathLst>
            </a:custGeom>
            <a:solidFill>
              <a:srgbClr val="99E6FF"/>
            </a:solidFill>
            <a:ln w="127000" cap="rnd">
              <a:noFill/>
              <a:round/>
              <a:headEnd/>
              <a:tailEnd/>
            </a:ln>
          </p:spPr>
          <p:txBody>
            <a:bodyPr>
              <a:prstTxWarp prst="textNoShape">
                <a:avLst/>
              </a:prstTxWarp>
            </a:bodyPr>
            <a:lstStyle/>
            <a:p>
              <a:endParaRPr lang="en-US">
                <a:solidFill>
                  <a:schemeClr val="tx2"/>
                </a:solidFill>
              </a:endParaRPr>
            </a:p>
          </p:txBody>
        </p:sp>
        <p:sp>
          <p:nvSpPr>
            <p:cNvPr id="35915" name="Freeform 74"/>
            <p:cNvSpPr>
              <a:spLocks/>
            </p:cNvSpPr>
            <p:nvPr/>
          </p:nvSpPr>
          <p:spPr bwMode="auto">
            <a:xfrm>
              <a:off x="2924" y="1533"/>
              <a:ext cx="8" cy="63"/>
            </a:xfrm>
            <a:custGeom>
              <a:avLst/>
              <a:gdLst>
                <a:gd name="T0" fmla="*/ 0 w 8"/>
                <a:gd name="T1" fmla="*/ 3 h 63"/>
                <a:gd name="T2" fmla="*/ 2 w 8"/>
                <a:gd name="T3" fmla="*/ 62 h 63"/>
                <a:gd name="T4" fmla="*/ 7 w 8"/>
                <a:gd name="T5" fmla="*/ 59 h 63"/>
                <a:gd name="T6" fmla="*/ 5 w 8"/>
                <a:gd name="T7" fmla="*/ 0 h 63"/>
                <a:gd name="T8" fmla="*/ 0 w 8"/>
                <a:gd name="T9" fmla="*/ 3 h 63"/>
                <a:gd name="T10" fmla="*/ 0 60000 65536"/>
                <a:gd name="T11" fmla="*/ 0 60000 65536"/>
                <a:gd name="T12" fmla="*/ 0 60000 65536"/>
                <a:gd name="T13" fmla="*/ 0 60000 65536"/>
                <a:gd name="T14" fmla="*/ 0 60000 65536"/>
                <a:gd name="T15" fmla="*/ 0 w 8"/>
                <a:gd name="T16" fmla="*/ 0 h 63"/>
                <a:gd name="T17" fmla="*/ 8 w 8"/>
                <a:gd name="T18" fmla="*/ 63 h 63"/>
              </a:gdLst>
              <a:ahLst/>
              <a:cxnLst>
                <a:cxn ang="T10">
                  <a:pos x="T0" y="T1"/>
                </a:cxn>
                <a:cxn ang="T11">
                  <a:pos x="T2" y="T3"/>
                </a:cxn>
                <a:cxn ang="T12">
                  <a:pos x="T4" y="T5"/>
                </a:cxn>
                <a:cxn ang="T13">
                  <a:pos x="T6" y="T7"/>
                </a:cxn>
                <a:cxn ang="T14">
                  <a:pos x="T8" y="T9"/>
                </a:cxn>
              </a:cxnLst>
              <a:rect l="T15" t="T16" r="T17" b="T18"/>
              <a:pathLst>
                <a:path w="8" h="63">
                  <a:moveTo>
                    <a:pt x="0" y="3"/>
                  </a:moveTo>
                  <a:lnTo>
                    <a:pt x="2" y="62"/>
                  </a:lnTo>
                  <a:lnTo>
                    <a:pt x="7" y="59"/>
                  </a:lnTo>
                  <a:lnTo>
                    <a:pt x="5" y="0"/>
                  </a:lnTo>
                  <a:lnTo>
                    <a:pt x="0" y="3"/>
                  </a:lnTo>
                </a:path>
              </a:pathLst>
            </a:custGeom>
            <a:solidFill>
              <a:srgbClr val="FFC027"/>
            </a:solidFill>
            <a:ln w="127000" cap="rnd">
              <a:noFill/>
              <a:round/>
              <a:headEnd/>
              <a:tailEnd/>
            </a:ln>
          </p:spPr>
          <p:txBody>
            <a:bodyPr>
              <a:prstTxWarp prst="textNoShape">
                <a:avLst/>
              </a:prstTxWarp>
            </a:bodyPr>
            <a:lstStyle/>
            <a:p>
              <a:endParaRPr lang="en-US">
                <a:solidFill>
                  <a:schemeClr val="tx2"/>
                </a:solidFill>
              </a:endParaRPr>
            </a:p>
          </p:txBody>
        </p:sp>
        <p:sp>
          <p:nvSpPr>
            <p:cNvPr id="35916" name="Freeform 75"/>
            <p:cNvSpPr>
              <a:spLocks/>
            </p:cNvSpPr>
            <p:nvPr/>
          </p:nvSpPr>
          <p:spPr bwMode="auto">
            <a:xfrm>
              <a:off x="2924" y="1533"/>
              <a:ext cx="12" cy="68"/>
            </a:xfrm>
            <a:custGeom>
              <a:avLst/>
              <a:gdLst>
                <a:gd name="T0" fmla="*/ 0 w 12"/>
                <a:gd name="T1" fmla="*/ 0 h 68"/>
                <a:gd name="T2" fmla="*/ 3 w 12"/>
                <a:gd name="T3" fmla="*/ 67 h 68"/>
                <a:gd name="T4" fmla="*/ 11 w 12"/>
                <a:gd name="T5" fmla="*/ 67 h 68"/>
                <a:gd name="T6" fmla="*/ 9 w 12"/>
                <a:gd name="T7" fmla="*/ 0 h 68"/>
                <a:gd name="T8" fmla="*/ 0 w 12"/>
                <a:gd name="T9" fmla="*/ 0 h 68"/>
                <a:gd name="T10" fmla="*/ 0 60000 65536"/>
                <a:gd name="T11" fmla="*/ 0 60000 65536"/>
                <a:gd name="T12" fmla="*/ 0 60000 65536"/>
                <a:gd name="T13" fmla="*/ 0 60000 65536"/>
                <a:gd name="T14" fmla="*/ 0 60000 65536"/>
                <a:gd name="T15" fmla="*/ 0 w 12"/>
                <a:gd name="T16" fmla="*/ 0 h 68"/>
                <a:gd name="T17" fmla="*/ 12 w 12"/>
                <a:gd name="T18" fmla="*/ 68 h 68"/>
              </a:gdLst>
              <a:ahLst/>
              <a:cxnLst>
                <a:cxn ang="T10">
                  <a:pos x="T0" y="T1"/>
                </a:cxn>
                <a:cxn ang="T11">
                  <a:pos x="T2" y="T3"/>
                </a:cxn>
                <a:cxn ang="T12">
                  <a:pos x="T4" y="T5"/>
                </a:cxn>
                <a:cxn ang="T13">
                  <a:pos x="T6" y="T7"/>
                </a:cxn>
                <a:cxn ang="T14">
                  <a:pos x="T8" y="T9"/>
                </a:cxn>
              </a:cxnLst>
              <a:rect l="T15" t="T16" r="T17" b="T18"/>
              <a:pathLst>
                <a:path w="12" h="68">
                  <a:moveTo>
                    <a:pt x="0" y="0"/>
                  </a:moveTo>
                  <a:lnTo>
                    <a:pt x="3" y="67"/>
                  </a:lnTo>
                  <a:lnTo>
                    <a:pt x="11" y="67"/>
                  </a:lnTo>
                  <a:lnTo>
                    <a:pt x="9" y="0"/>
                  </a:lnTo>
                  <a:lnTo>
                    <a:pt x="0"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17" name="Freeform 76"/>
            <p:cNvSpPr>
              <a:spLocks/>
            </p:cNvSpPr>
            <p:nvPr/>
          </p:nvSpPr>
          <p:spPr bwMode="auto">
            <a:xfrm>
              <a:off x="2911" y="1508"/>
              <a:ext cx="23" cy="21"/>
            </a:xfrm>
            <a:custGeom>
              <a:avLst/>
              <a:gdLst>
                <a:gd name="T0" fmla="*/ 2 w 23"/>
                <a:gd name="T1" fmla="*/ 2 h 21"/>
                <a:gd name="T2" fmla="*/ 2 w 23"/>
                <a:gd name="T3" fmla="*/ 4 h 21"/>
                <a:gd name="T4" fmla="*/ 0 w 23"/>
                <a:gd name="T5" fmla="*/ 4 h 21"/>
                <a:gd name="T6" fmla="*/ 0 w 23"/>
                <a:gd name="T7" fmla="*/ 6 h 21"/>
                <a:gd name="T8" fmla="*/ 2 w 23"/>
                <a:gd name="T9" fmla="*/ 8 h 21"/>
                <a:gd name="T10" fmla="*/ 2 w 23"/>
                <a:gd name="T11" fmla="*/ 10 h 21"/>
                <a:gd name="T12" fmla="*/ 2 w 23"/>
                <a:gd name="T13" fmla="*/ 12 h 21"/>
                <a:gd name="T14" fmla="*/ 2 w 23"/>
                <a:gd name="T15" fmla="*/ 14 h 21"/>
                <a:gd name="T16" fmla="*/ 4 w 23"/>
                <a:gd name="T17" fmla="*/ 16 h 21"/>
                <a:gd name="T18" fmla="*/ 4 w 23"/>
                <a:gd name="T19" fmla="*/ 18 h 21"/>
                <a:gd name="T20" fmla="*/ 6 w 23"/>
                <a:gd name="T21" fmla="*/ 20 h 21"/>
                <a:gd name="T22" fmla="*/ 8 w 23"/>
                <a:gd name="T23" fmla="*/ 20 h 21"/>
                <a:gd name="T24" fmla="*/ 12 w 23"/>
                <a:gd name="T25" fmla="*/ 20 h 21"/>
                <a:gd name="T26" fmla="*/ 14 w 23"/>
                <a:gd name="T27" fmla="*/ 20 h 21"/>
                <a:gd name="T28" fmla="*/ 16 w 23"/>
                <a:gd name="T29" fmla="*/ 20 h 21"/>
                <a:gd name="T30" fmla="*/ 18 w 23"/>
                <a:gd name="T31" fmla="*/ 18 h 21"/>
                <a:gd name="T32" fmla="*/ 20 w 23"/>
                <a:gd name="T33" fmla="*/ 18 h 21"/>
                <a:gd name="T34" fmla="*/ 20 w 23"/>
                <a:gd name="T35" fmla="*/ 16 h 21"/>
                <a:gd name="T36" fmla="*/ 20 w 23"/>
                <a:gd name="T37" fmla="*/ 14 h 21"/>
                <a:gd name="T38" fmla="*/ 22 w 23"/>
                <a:gd name="T39" fmla="*/ 14 h 21"/>
                <a:gd name="T40" fmla="*/ 22 w 23"/>
                <a:gd name="T41" fmla="*/ 12 h 21"/>
                <a:gd name="T42" fmla="*/ 22 w 23"/>
                <a:gd name="T43" fmla="*/ 10 h 21"/>
                <a:gd name="T44" fmla="*/ 22 w 23"/>
                <a:gd name="T45" fmla="*/ 6 h 21"/>
                <a:gd name="T46" fmla="*/ 22 w 23"/>
                <a:gd name="T47" fmla="*/ 4 h 21"/>
                <a:gd name="T48" fmla="*/ 22 w 23"/>
                <a:gd name="T49" fmla="*/ 2 h 21"/>
                <a:gd name="T50" fmla="*/ 20 w 23"/>
                <a:gd name="T51" fmla="*/ 2 h 21"/>
                <a:gd name="T52" fmla="*/ 18 w 23"/>
                <a:gd name="T53" fmla="*/ 2 h 21"/>
                <a:gd name="T54" fmla="*/ 16 w 23"/>
                <a:gd name="T55" fmla="*/ 2 h 21"/>
                <a:gd name="T56" fmla="*/ 12 w 23"/>
                <a:gd name="T57" fmla="*/ 2 h 21"/>
                <a:gd name="T58" fmla="*/ 10 w 23"/>
                <a:gd name="T59" fmla="*/ 0 h 21"/>
                <a:gd name="T60" fmla="*/ 8 w 23"/>
                <a:gd name="T61" fmla="*/ 2 h 21"/>
                <a:gd name="T62" fmla="*/ 4 w 23"/>
                <a:gd name="T63" fmla="*/ 2 h 21"/>
                <a:gd name="T64" fmla="*/ 2 w 23"/>
                <a:gd name="T65" fmla="*/ 2 h 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21"/>
                <a:gd name="T101" fmla="*/ 23 w 23"/>
                <a:gd name="T102" fmla="*/ 21 h 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21">
                  <a:moveTo>
                    <a:pt x="2" y="2"/>
                  </a:moveTo>
                  <a:lnTo>
                    <a:pt x="2" y="4"/>
                  </a:lnTo>
                  <a:lnTo>
                    <a:pt x="0" y="4"/>
                  </a:lnTo>
                  <a:lnTo>
                    <a:pt x="0" y="6"/>
                  </a:lnTo>
                  <a:lnTo>
                    <a:pt x="2" y="8"/>
                  </a:lnTo>
                  <a:lnTo>
                    <a:pt x="2" y="10"/>
                  </a:lnTo>
                  <a:lnTo>
                    <a:pt x="2" y="12"/>
                  </a:lnTo>
                  <a:lnTo>
                    <a:pt x="2" y="14"/>
                  </a:lnTo>
                  <a:lnTo>
                    <a:pt x="4" y="16"/>
                  </a:lnTo>
                  <a:lnTo>
                    <a:pt x="4" y="18"/>
                  </a:lnTo>
                  <a:lnTo>
                    <a:pt x="6" y="20"/>
                  </a:lnTo>
                  <a:lnTo>
                    <a:pt x="8" y="20"/>
                  </a:lnTo>
                  <a:lnTo>
                    <a:pt x="12" y="20"/>
                  </a:lnTo>
                  <a:lnTo>
                    <a:pt x="14" y="20"/>
                  </a:lnTo>
                  <a:lnTo>
                    <a:pt x="16" y="20"/>
                  </a:lnTo>
                  <a:lnTo>
                    <a:pt x="18" y="18"/>
                  </a:lnTo>
                  <a:lnTo>
                    <a:pt x="20" y="18"/>
                  </a:lnTo>
                  <a:lnTo>
                    <a:pt x="20" y="16"/>
                  </a:lnTo>
                  <a:lnTo>
                    <a:pt x="20" y="14"/>
                  </a:lnTo>
                  <a:lnTo>
                    <a:pt x="22" y="14"/>
                  </a:lnTo>
                  <a:lnTo>
                    <a:pt x="22" y="12"/>
                  </a:lnTo>
                  <a:lnTo>
                    <a:pt x="22" y="10"/>
                  </a:lnTo>
                  <a:lnTo>
                    <a:pt x="22" y="6"/>
                  </a:lnTo>
                  <a:lnTo>
                    <a:pt x="22" y="4"/>
                  </a:lnTo>
                  <a:lnTo>
                    <a:pt x="22" y="2"/>
                  </a:lnTo>
                  <a:lnTo>
                    <a:pt x="20" y="2"/>
                  </a:lnTo>
                  <a:lnTo>
                    <a:pt x="18" y="2"/>
                  </a:lnTo>
                  <a:lnTo>
                    <a:pt x="16" y="2"/>
                  </a:lnTo>
                  <a:lnTo>
                    <a:pt x="12" y="2"/>
                  </a:lnTo>
                  <a:lnTo>
                    <a:pt x="10" y="0"/>
                  </a:lnTo>
                  <a:lnTo>
                    <a:pt x="8" y="2"/>
                  </a:lnTo>
                  <a:lnTo>
                    <a:pt x="4" y="2"/>
                  </a:lnTo>
                  <a:lnTo>
                    <a:pt x="2" y="2"/>
                  </a:lnTo>
                </a:path>
              </a:pathLst>
            </a:custGeom>
            <a:solidFill>
              <a:srgbClr val="F3F3F3"/>
            </a:solidFill>
            <a:ln w="127000" cap="rnd">
              <a:noFill/>
              <a:round/>
              <a:headEnd/>
              <a:tailEnd/>
            </a:ln>
          </p:spPr>
          <p:txBody>
            <a:bodyPr>
              <a:prstTxWarp prst="textNoShape">
                <a:avLst/>
              </a:prstTxWarp>
            </a:bodyPr>
            <a:lstStyle/>
            <a:p>
              <a:endParaRPr lang="en-US">
                <a:solidFill>
                  <a:schemeClr val="tx2"/>
                </a:solidFill>
              </a:endParaRPr>
            </a:p>
          </p:txBody>
        </p:sp>
        <p:sp>
          <p:nvSpPr>
            <p:cNvPr id="35918" name="Freeform 77"/>
            <p:cNvSpPr>
              <a:spLocks/>
            </p:cNvSpPr>
            <p:nvPr/>
          </p:nvSpPr>
          <p:spPr bwMode="auto">
            <a:xfrm>
              <a:off x="2911" y="1508"/>
              <a:ext cx="31" cy="29"/>
            </a:xfrm>
            <a:custGeom>
              <a:avLst/>
              <a:gdLst>
                <a:gd name="T0" fmla="*/ 3 w 31"/>
                <a:gd name="T1" fmla="*/ 3 h 29"/>
                <a:gd name="T2" fmla="*/ 3 w 31"/>
                <a:gd name="T3" fmla="*/ 3 h 29"/>
                <a:gd name="T4" fmla="*/ 0 w 31"/>
                <a:gd name="T5" fmla="*/ 6 h 29"/>
                <a:gd name="T6" fmla="*/ 0 w 31"/>
                <a:gd name="T7" fmla="*/ 8 h 29"/>
                <a:gd name="T8" fmla="*/ 0 w 31"/>
                <a:gd name="T9" fmla="*/ 11 h 29"/>
                <a:gd name="T10" fmla="*/ 3 w 31"/>
                <a:gd name="T11" fmla="*/ 14 h 29"/>
                <a:gd name="T12" fmla="*/ 3 w 31"/>
                <a:gd name="T13" fmla="*/ 17 h 29"/>
                <a:gd name="T14" fmla="*/ 3 w 31"/>
                <a:gd name="T15" fmla="*/ 20 h 29"/>
                <a:gd name="T16" fmla="*/ 3 w 31"/>
                <a:gd name="T17" fmla="*/ 22 h 29"/>
                <a:gd name="T18" fmla="*/ 6 w 31"/>
                <a:gd name="T19" fmla="*/ 25 h 29"/>
                <a:gd name="T20" fmla="*/ 9 w 31"/>
                <a:gd name="T21" fmla="*/ 25 h 29"/>
                <a:gd name="T22" fmla="*/ 11 w 31"/>
                <a:gd name="T23" fmla="*/ 28 h 29"/>
                <a:gd name="T24" fmla="*/ 14 w 31"/>
                <a:gd name="T25" fmla="*/ 28 h 29"/>
                <a:gd name="T26" fmla="*/ 19 w 31"/>
                <a:gd name="T27" fmla="*/ 28 h 29"/>
                <a:gd name="T28" fmla="*/ 22 w 31"/>
                <a:gd name="T29" fmla="*/ 25 h 29"/>
                <a:gd name="T30" fmla="*/ 24 w 31"/>
                <a:gd name="T31" fmla="*/ 25 h 29"/>
                <a:gd name="T32" fmla="*/ 24 w 31"/>
                <a:gd name="T33" fmla="*/ 22 h 29"/>
                <a:gd name="T34" fmla="*/ 27 w 31"/>
                <a:gd name="T35" fmla="*/ 22 h 29"/>
                <a:gd name="T36" fmla="*/ 27 w 31"/>
                <a:gd name="T37" fmla="*/ 20 h 29"/>
                <a:gd name="T38" fmla="*/ 27 w 31"/>
                <a:gd name="T39" fmla="*/ 17 h 29"/>
                <a:gd name="T40" fmla="*/ 30 w 31"/>
                <a:gd name="T41" fmla="*/ 17 h 29"/>
                <a:gd name="T42" fmla="*/ 30 w 31"/>
                <a:gd name="T43" fmla="*/ 14 h 29"/>
                <a:gd name="T44" fmla="*/ 30 w 31"/>
                <a:gd name="T45" fmla="*/ 8 h 29"/>
                <a:gd name="T46" fmla="*/ 30 w 31"/>
                <a:gd name="T47" fmla="*/ 3 h 29"/>
                <a:gd name="T48" fmla="*/ 27 w 31"/>
                <a:gd name="T49" fmla="*/ 3 h 29"/>
                <a:gd name="T50" fmla="*/ 24 w 31"/>
                <a:gd name="T51" fmla="*/ 3 h 29"/>
                <a:gd name="T52" fmla="*/ 19 w 31"/>
                <a:gd name="T53" fmla="*/ 0 h 29"/>
                <a:gd name="T54" fmla="*/ 16 w 31"/>
                <a:gd name="T55" fmla="*/ 0 h 29"/>
                <a:gd name="T56" fmla="*/ 14 w 31"/>
                <a:gd name="T57" fmla="*/ 0 h 29"/>
                <a:gd name="T58" fmla="*/ 9 w 31"/>
                <a:gd name="T59" fmla="*/ 0 h 29"/>
                <a:gd name="T60" fmla="*/ 6 w 31"/>
                <a:gd name="T61" fmla="*/ 3 h 29"/>
                <a:gd name="T62" fmla="*/ 3 w 31"/>
                <a:gd name="T63" fmla="*/ 3 h 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1"/>
                <a:gd name="T97" fmla="*/ 0 h 29"/>
                <a:gd name="T98" fmla="*/ 31 w 31"/>
                <a:gd name="T99" fmla="*/ 29 h 2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1" h="29">
                  <a:moveTo>
                    <a:pt x="3" y="3"/>
                  </a:moveTo>
                  <a:lnTo>
                    <a:pt x="3" y="3"/>
                  </a:lnTo>
                  <a:lnTo>
                    <a:pt x="0" y="6"/>
                  </a:lnTo>
                  <a:lnTo>
                    <a:pt x="0" y="8"/>
                  </a:lnTo>
                  <a:lnTo>
                    <a:pt x="0" y="11"/>
                  </a:lnTo>
                  <a:lnTo>
                    <a:pt x="3" y="14"/>
                  </a:lnTo>
                  <a:lnTo>
                    <a:pt x="3" y="17"/>
                  </a:lnTo>
                  <a:lnTo>
                    <a:pt x="3" y="20"/>
                  </a:lnTo>
                  <a:lnTo>
                    <a:pt x="3" y="22"/>
                  </a:lnTo>
                  <a:lnTo>
                    <a:pt x="6" y="25"/>
                  </a:lnTo>
                  <a:lnTo>
                    <a:pt x="9" y="25"/>
                  </a:lnTo>
                  <a:lnTo>
                    <a:pt x="11" y="28"/>
                  </a:lnTo>
                  <a:lnTo>
                    <a:pt x="14" y="28"/>
                  </a:lnTo>
                  <a:lnTo>
                    <a:pt x="19" y="28"/>
                  </a:lnTo>
                  <a:lnTo>
                    <a:pt x="22" y="25"/>
                  </a:lnTo>
                  <a:lnTo>
                    <a:pt x="24" y="25"/>
                  </a:lnTo>
                  <a:lnTo>
                    <a:pt x="24" y="22"/>
                  </a:lnTo>
                  <a:lnTo>
                    <a:pt x="27" y="22"/>
                  </a:lnTo>
                  <a:lnTo>
                    <a:pt x="27" y="20"/>
                  </a:lnTo>
                  <a:lnTo>
                    <a:pt x="27" y="17"/>
                  </a:lnTo>
                  <a:lnTo>
                    <a:pt x="30" y="17"/>
                  </a:lnTo>
                  <a:lnTo>
                    <a:pt x="30" y="14"/>
                  </a:lnTo>
                  <a:lnTo>
                    <a:pt x="30" y="8"/>
                  </a:lnTo>
                  <a:lnTo>
                    <a:pt x="30" y="3"/>
                  </a:lnTo>
                  <a:lnTo>
                    <a:pt x="27" y="3"/>
                  </a:lnTo>
                  <a:lnTo>
                    <a:pt x="24" y="3"/>
                  </a:lnTo>
                  <a:lnTo>
                    <a:pt x="19" y="0"/>
                  </a:lnTo>
                  <a:lnTo>
                    <a:pt x="16" y="0"/>
                  </a:lnTo>
                  <a:lnTo>
                    <a:pt x="14" y="0"/>
                  </a:lnTo>
                  <a:lnTo>
                    <a:pt x="9" y="0"/>
                  </a:lnTo>
                  <a:lnTo>
                    <a:pt x="6" y="3"/>
                  </a:lnTo>
                  <a:lnTo>
                    <a:pt x="3"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19" name="Freeform 78"/>
            <p:cNvSpPr>
              <a:spLocks/>
            </p:cNvSpPr>
            <p:nvPr/>
          </p:nvSpPr>
          <p:spPr bwMode="auto">
            <a:xfrm>
              <a:off x="2913" y="1511"/>
              <a:ext cx="7" cy="18"/>
            </a:xfrm>
            <a:custGeom>
              <a:avLst/>
              <a:gdLst>
                <a:gd name="T0" fmla="*/ 0 w 7"/>
                <a:gd name="T1" fmla="*/ 0 h 18"/>
                <a:gd name="T2" fmla="*/ 0 w 7"/>
                <a:gd name="T3" fmla="*/ 0 h 18"/>
                <a:gd name="T4" fmla="*/ 0 w 7"/>
                <a:gd name="T5" fmla="*/ 2 h 18"/>
                <a:gd name="T6" fmla="*/ 0 w 7"/>
                <a:gd name="T7" fmla="*/ 3 h 18"/>
                <a:gd name="T8" fmla="*/ 0 w 7"/>
                <a:gd name="T9" fmla="*/ 5 h 18"/>
                <a:gd name="T10" fmla="*/ 0 w 7"/>
                <a:gd name="T11" fmla="*/ 7 h 18"/>
                <a:gd name="T12" fmla="*/ 0 w 7"/>
                <a:gd name="T13" fmla="*/ 10 h 18"/>
                <a:gd name="T14" fmla="*/ 1 w 7"/>
                <a:gd name="T15" fmla="*/ 12 h 18"/>
                <a:gd name="T16" fmla="*/ 1 w 7"/>
                <a:gd name="T17" fmla="*/ 13 h 18"/>
                <a:gd name="T18" fmla="*/ 3 w 7"/>
                <a:gd name="T19" fmla="*/ 15 h 18"/>
                <a:gd name="T20" fmla="*/ 3 w 7"/>
                <a:gd name="T21" fmla="*/ 17 h 18"/>
                <a:gd name="T22" fmla="*/ 5 w 7"/>
                <a:gd name="T23" fmla="*/ 17 h 18"/>
                <a:gd name="T24" fmla="*/ 6 w 7"/>
                <a:gd name="T25" fmla="*/ 17 h 18"/>
                <a:gd name="T26" fmla="*/ 5 w 7"/>
                <a:gd name="T27" fmla="*/ 15 h 18"/>
                <a:gd name="T28" fmla="*/ 3 w 7"/>
                <a:gd name="T29" fmla="*/ 13 h 18"/>
                <a:gd name="T30" fmla="*/ 3 w 7"/>
                <a:gd name="T31" fmla="*/ 12 h 18"/>
                <a:gd name="T32" fmla="*/ 3 w 7"/>
                <a:gd name="T33" fmla="*/ 7 h 18"/>
                <a:gd name="T34" fmla="*/ 3 w 7"/>
                <a:gd name="T35" fmla="*/ 5 h 18"/>
                <a:gd name="T36" fmla="*/ 3 w 7"/>
                <a:gd name="T37" fmla="*/ 2 h 18"/>
                <a:gd name="T38" fmla="*/ 3 w 7"/>
                <a:gd name="T39" fmla="*/ 0 h 18"/>
                <a:gd name="T40" fmla="*/ 1 w 7"/>
                <a:gd name="T41" fmla="*/ 0 h 18"/>
                <a:gd name="T42" fmla="*/ 0 w 7"/>
                <a:gd name="T43" fmla="*/ 0 h 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
                <a:gd name="T67" fmla="*/ 0 h 18"/>
                <a:gd name="T68" fmla="*/ 7 w 7"/>
                <a:gd name="T69" fmla="*/ 18 h 1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 h="18">
                  <a:moveTo>
                    <a:pt x="0" y="0"/>
                  </a:moveTo>
                  <a:lnTo>
                    <a:pt x="0" y="0"/>
                  </a:lnTo>
                  <a:lnTo>
                    <a:pt x="0" y="2"/>
                  </a:lnTo>
                  <a:lnTo>
                    <a:pt x="0" y="3"/>
                  </a:lnTo>
                  <a:lnTo>
                    <a:pt x="0" y="5"/>
                  </a:lnTo>
                  <a:lnTo>
                    <a:pt x="0" y="7"/>
                  </a:lnTo>
                  <a:lnTo>
                    <a:pt x="0" y="10"/>
                  </a:lnTo>
                  <a:lnTo>
                    <a:pt x="1" y="12"/>
                  </a:lnTo>
                  <a:lnTo>
                    <a:pt x="1" y="13"/>
                  </a:lnTo>
                  <a:lnTo>
                    <a:pt x="3" y="15"/>
                  </a:lnTo>
                  <a:lnTo>
                    <a:pt x="3" y="17"/>
                  </a:lnTo>
                  <a:lnTo>
                    <a:pt x="5" y="17"/>
                  </a:lnTo>
                  <a:lnTo>
                    <a:pt x="6" y="17"/>
                  </a:lnTo>
                  <a:lnTo>
                    <a:pt x="5" y="15"/>
                  </a:lnTo>
                  <a:lnTo>
                    <a:pt x="3" y="13"/>
                  </a:lnTo>
                  <a:lnTo>
                    <a:pt x="3" y="12"/>
                  </a:lnTo>
                  <a:lnTo>
                    <a:pt x="3" y="7"/>
                  </a:lnTo>
                  <a:lnTo>
                    <a:pt x="3" y="5"/>
                  </a:lnTo>
                  <a:lnTo>
                    <a:pt x="3" y="2"/>
                  </a:lnTo>
                  <a:lnTo>
                    <a:pt x="3" y="0"/>
                  </a:lnTo>
                  <a:lnTo>
                    <a:pt x="1" y="0"/>
                  </a:lnTo>
                  <a:lnTo>
                    <a:pt x="0" y="0"/>
                  </a:lnTo>
                </a:path>
              </a:pathLst>
            </a:custGeom>
            <a:solidFill>
              <a:srgbClr val="C0C0C0"/>
            </a:solidFill>
            <a:ln w="127000" cap="rnd">
              <a:noFill/>
              <a:round/>
              <a:headEnd/>
              <a:tailEnd/>
            </a:ln>
          </p:spPr>
          <p:txBody>
            <a:bodyPr>
              <a:prstTxWarp prst="textNoShape">
                <a:avLst/>
              </a:prstTxWarp>
            </a:bodyPr>
            <a:lstStyle/>
            <a:p>
              <a:endParaRPr lang="en-US">
                <a:solidFill>
                  <a:schemeClr val="tx2"/>
                </a:solidFill>
              </a:endParaRPr>
            </a:p>
          </p:txBody>
        </p:sp>
        <p:sp>
          <p:nvSpPr>
            <p:cNvPr id="35920" name="Freeform 79"/>
            <p:cNvSpPr>
              <a:spLocks/>
            </p:cNvSpPr>
            <p:nvPr/>
          </p:nvSpPr>
          <p:spPr bwMode="auto">
            <a:xfrm>
              <a:off x="2924" y="1536"/>
              <a:ext cx="2" cy="60"/>
            </a:xfrm>
            <a:custGeom>
              <a:avLst/>
              <a:gdLst>
                <a:gd name="T0" fmla="*/ 0 w 2"/>
                <a:gd name="T1" fmla="*/ 0 h 60"/>
                <a:gd name="T2" fmla="*/ 0 w 2"/>
                <a:gd name="T3" fmla="*/ 0 h 60"/>
                <a:gd name="T4" fmla="*/ 1 w 2"/>
                <a:gd name="T5" fmla="*/ 0 h 60"/>
                <a:gd name="T6" fmla="*/ 1 w 2"/>
                <a:gd name="T7" fmla="*/ 56 h 60"/>
                <a:gd name="T8" fmla="*/ 0 w 2"/>
                <a:gd name="T9" fmla="*/ 59 h 60"/>
                <a:gd name="T10" fmla="*/ 0 w 2"/>
                <a:gd name="T11" fmla="*/ 0 h 60"/>
                <a:gd name="T12" fmla="*/ 0 60000 65536"/>
                <a:gd name="T13" fmla="*/ 0 60000 65536"/>
                <a:gd name="T14" fmla="*/ 0 60000 65536"/>
                <a:gd name="T15" fmla="*/ 0 60000 65536"/>
                <a:gd name="T16" fmla="*/ 0 60000 65536"/>
                <a:gd name="T17" fmla="*/ 0 60000 65536"/>
                <a:gd name="T18" fmla="*/ 0 w 2"/>
                <a:gd name="T19" fmla="*/ 0 h 60"/>
                <a:gd name="T20" fmla="*/ 2 w 2"/>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2" h="60">
                  <a:moveTo>
                    <a:pt x="0" y="0"/>
                  </a:moveTo>
                  <a:lnTo>
                    <a:pt x="0" y="0"/>
                  </a:lnTo>
                  <a:lnTo>
                    <a:pt x="1" y="0"/>
                  </a:lnTo>
                  <a:lnTo>
                    <a:pt x="1" y="56"/>
                  </a:lnTo>
                  <a:lnTo>
                    <a:pt x="0" y="59"/>
                  </a:lnTo>
                  <a:lnTo>
                    <a:pt x="0" y="0"/>
                  </a:lnTo>
                </a:path>
              </a:pathLst>
            </a:custGeom>
            <a:solidFill>
              <a:srgbClr val="FFA600"/>
            </a:solidFill>
            <a:ln w="127000" cap="rnd">
              <a:noFill/>
              <a:round/>
              <a:headEnd/>
              <a:tailEnd/>
            </a:ln>
          </p:spPr>
          <p:txBody>
            <a:bodyPr>
              <a:prstTxWarp prst="textNoShape">
                <a:avLst/>
              </a:prstTxWarp>
            </a:bodyPr>
            <a:lstStyle/>
            <a:p>
              <a:endParaRPr lang="en-US">
                <a:solidFill>
                  <a:schemeClr val="tx2"/>
                </a:solidFill>
              </a:endParaRPr>
            </a:p>
          </p:txBody>
        </p:sp>
        <p:sp>
          <p:nvSpPr>
            <p:cNvPr id="35921" name="Freeform 80"/>
            <p:cNvSpPr>
              <a:spLocks/>
            </p:cNvSpPr>
            <p:nvPr/>
          </p:nvSpPr>
          <p:spPr bwMode="auto">
            <a:xfrm>
              <a:off x="2933" y="1572"/>
              <a:ext cx="29" cy="16"/>
            </a:xfrm>
            <a:custGeom>
              <a:avLst/>
              <a:gdLst>
                <a:gd name="T0" fmla="*/ 0 w 29"/>
                <a:gd name="T1" fmla="*/ 2 h 16"/>
                <a:gd name="T2" fmla="*/ 22 w 29"/>
                <a:gd name="T3" fmla="*/ 15 h 16"/>
                <a:gd name="T4" fmla="*/ 28 w 29"/>
                <a:gd name="T5" fmla="*/ 13 h 16"/>
                <a:gd name="T6" fmla="*/ 26 w 29"/>
                <a:gd name="T7" fmla="*/ 13 h 16"/>
                <a:gd name="T8" fmla="*/ 23 w 29"/>
                <a:gd name="T9" fmla="*/ 11 h 16"/>
                <a:gd name="T10" fmla="*/ 22 w 29"/>
                <a:gd name="T11" fmla="*/ 11 h 16"/>
                <a:gd name="T12" fmla="*/ 19 w 29"/>
                <a:gd name="T13" fmla="*/ 9 h 16"/>
                <a:gd name="T14" fmla="*/ 17 w 29"/>
                <a:gd name="T15" fmla="*/ 9 h 16"/>
                <a:gd name="T16" fmla="*/ 15 w 29"/>
                <a:gd name="T17" fmla="*/ 8 h 16"/>
                <a:gd name="T18" fmla="*/ 12 w 29"/>
                <a:gd name="T19" fmla="*/ 6 h 16"/>
                <a:gd name="T20" fmla="*/ 11 w 29"/>
                <a:gd name="T21" fmla="*/ 6 h 16"/>
                <a:gd name="T22" fmla="*/ 9 w 29"/>
                <a:gd name="T23" fmla="*/ 4 h 16"/>
                <a:gd name="T24" fmla="*/ 6 w 29"/>
                <a:gd name="T25" fmla="*/ 2 h 16"/>
                <a:gd name="T26" fmla="*/ 4 w 29"/>
                <a:gd name="T27" fmla="*/ 2 h 16"/>
                <a:gd name="T28" fmla="*/ 2 w 29"/>
                <a:gd name="T29" fmla="*/ 2 h 16"/>
                <a:gd name="T30" fmla="*/ 2 w 29"/>
                <a:gd name="T31" fmla="*/ 0 h 16"/>
                <a:gd name="T32" fmla="*/ 0 w 29"/>
                <a:gd name="T33" fmla="*/ 0 h 16"/>
                <a:gd name="T34" fmla="*/ 0 w 29"/>
                <a:gd name="T35" fmla="*/ 2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
                <a:gd name="T55" fmla="*/ 0 h 16"/>
                <a:gd name="T56" fmla="*/ 29 w 29"/>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 h="16">
                  <a:moveTo>
                    <a:pt x="0" y="2"/>
                  </a:moveTo>
                  <a:lnTo>
                    <a:pt x="22" y="15"/>
                  </a:lnTo>
                  <a:lnTo>
                    <a:pt x="28" y="13"/>
                  </a:lnTo>
                  <a:lnTo>
                    <a:pt x="26" y="13"/>
                  </a:lnTo>
                  <a:lnTo>
                    <a:pt x="23" y="11"/>
                  </a:lnTo>
                  <a:lnTo>
                    <a:pt x="22" y="11"/>
                  </a:lnTo>
                  <a:lnTo>
                    <a:pt x="19" y="9"/>
                  </a:lnTo>
                  <a:lnTo>
                    <a:pt x="17" y="9"/>
                  </a:lnTo>
                  <a:lnTo>
                    <a:pt x="15" y="8"/>
                  </a:lnTo>
                  <a:lnTo>
                    <a:pt x="12" y="6"/>
                  </a:lnTo>
                  <a:lnTo>
                    <a:pt x="11" y="6"/>
                  </a:lnTo>
                  <a:lnTo>
                    <a:pt x="9" y="4"/>
                  </a:lnTo>
                  <a:lnTo>
                    <a:pt x="6" y="2"/>
                  </a:lnTo>
                  <a:lnTo>
                    <a:pt x="4" y="2"/>
                  </a:lnTo>
                  <a:lnTo>
                    <a:pt x="2" y="2"/>
                  </a:lnTo>
                  <a:lnTo>
                    <a:pt x="2" y="0"/>
                  </a:lnTo>
                  <a:lnTo>
                    <a:pt x="0" y="0"/>
                  </a:lnTo>
                  <a:lnTo>
                    <a:pt x="0" y="2"/>
                  </a:lnTo>
                </a:path>
              </a:pathLst>
            </a:custGeom>
            <a:solidFill>
              <a:srgbClr val="FFA600"/>
            </a:solidFill>
            <a:ln w="127000" cap="rnd">
              <a:noFill/>
              <a:round/>
              <a:headEnd/>
              <a:tailEnd/>
            </a:ln>
          </p:spPr>
          <p:txBody>
            <a:bodyPr>
              <a:prstTxWarp prst="textNoShape">
                <a:avLst/>
              </a:prstTxWarp>
            </a:bodyPr>
            <a:lstStyle/>
            <a:p>
              <a:endParaRPr lang="en-US">
                <a:solidFill>
                  <a:schemeClr val="tx2"/>
                </a:solidFill>
              </a:endParaRPr>
            </a:p>
          </p:txBody>
        </p:sp>
        <p:sp>
          <p:nvSpPr>
            <p:cNvPr id="35922" name="Freeform 81"/>
            <p:cNvSpPr>
              <a:spLocks/>
            </p:cNvSpPr>
            <p:nvPr/>
          </p:nvSpPr>
          <p:spPr bwMode="auto">
            <a:xfrm>
              <a:off x="2931" y="1572"/>
              <a:ext cx="39" cy="24"/>
            </a:xfrm>
            <a:custGeom>
              <a:avLst/>
              <a:gdLst>
                <a:gd name="T0" fmla="*/ 0 w 39"/>
                <a:gd name="T1" fmla="*/ 3 h 24"/>
                <a:gd name="T2" fmla="*/ 27 w 39"/>
                <a:gd name="T3" fmla="*/ 23 h 24"/>
                <a:gd name="T4" fmla="*/ 38 w 39"/>
                <a:gd name="T5" fmla="*/ 20 h 24"/>
                <a:gd name="T6" fmla="*/ 35 w 39"/>
                <a:gd name="T7" fmla="*/ 20 h 24"/>
                <a:gd name="T8" fmla="*/ 32 w 39"/>
                <a:gd name="T9" fmla="*/ 17 h 24"/>
                <a:gd name="T10" fmla="*/ 30 w 39"/>
                <a:gd name="T11" fmla="*/ 17 h 24"/>
                <a:gd name="T12" fmla="*/ 27 w 39"/>
                <a:gd name="T13" fmla="*/ 14 h 24"/>
                <a:gd name="T14" fmla="*/ 24 w 39"/>
                <a:gd name="T15" fmla="*/ 12 h 24"/>
                <a:gd name="T16" fmla="*/ 21 w 39"/>
                <a:gd name="T17" fmla="*/ 12 h 24"/>
                <a:gd name="T18" fmla="*/ 19 w 39"/>
                <a:gd name="T19" fmla="*/ 9 h 24"/>
                <a:gd name="T20" fmla="*/ 17 w 39"/>
                <a:gd name="T21" fmla="*/ 6 h 24"/>
                <a:gd name="T22" fmla="*/ 14 w 39"/>
                <a:gd name="T23" fmla="*/ 6 h 24"/>
                <a:gd name="T24" fmla="*/ 11 w 39"/>
                <a:gd name="T25" fmla="*/ 3 h 24"/>
                <a:gd name="T26" fmla="*/ 8 w 39"/>
                <a:gd name="T27" fmla="*/ 3 h 24"/>
                <a:gd name="T28" fmla="*/ 5 w 39"/>
                <a:gd name="T29" fmla="*/ 3 h 24"/>
                <a:gd name="T30" fmla="*/ 5 w 39"/>
                <a:gd name="T31" fmla="*/ 0 h 24"/>
                <a:gd name="T32" fmla="*/ 3 w 39"/>
                <a:gd name="T33" fmla="*/ 0 h 24"/>
                <a:gd name="T34" fmla="*/ 0 w 39"/>
                <a:gd name="T35" fmla="*/ 3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4"/>
                <a:gd name="T56" fmla="*/ 39 w 39"/>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4">
                  <a:moveTo>
                    <a:pt x="0" y="3"/>
                  </a:moveTo>
                  <a:lnTo>
                    <a:pt x="27" y="23"/>
                  </a:lnTo>
                  <a:lnTo>
                    <a:pt x="38" y="20"/>
                  </a:lnTo>
                  <a:lnTo>
                    <a:pt x="35" y="20"/>
                  </a:lnTo>
                  <a:lnTo>
                    <a:pt x="32" y="17"/>
                  </a:lnTo>
                  <a:lnTo>
                    <a:pt x="30" y="17"/>
                  </a:lnTo>
                  <a:lnTo>
                    <a:pt x="27" y="14"/>
                  </a:lnTo>
                  <a:lnTo>
                    <a:pt x="24" y="12"/>
                  </a:lnTo>
                  <a:lnTo>
                    <a:pt x="21" y="12"/>
                  </a:lnTo>
                  <a:lnTo>
                    <a:pt x="19" y="9"/>
                  </a:lnTo>
                  <a:lnTo>
                    <a:pt x="17" y="6"/>
                  </a:lnTo>
                  <a:lnTo>
                    <a:pt x="14" y="6"/>
                  </a:lnTo>
                  <a:lnTo>
                    <a:pt x="11" y="3"/>
                  </a:lnTo>
                  <a:lnTo>
                    <a:pt x="8" y="3"/>
                  </a:lnTo>
                  <a:lnTo>
                    <a:pt x="5" y="3"/>
                  </a:lnTo>
                  <a:lnTo>
                    <a:pt x="5" y="0"/>
                  </a:lnTo>
                  <a:lnTo>
                    <a:pt x="3" y="0"/>
                  </a:lnTo>
                  <a:lnTo>
                    <a:pt x="0"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23" name="Freeform 82"/>
            <p:cNvSpPr>
              <a:spLocks/>
            </p:cNvSpPr>
            <p:nvPr/>
          </p:nvSpPr>
          <p:spPr bwMode="auto">
            <a:xfrm>
              <a:off x="3061" y="1508"/>
              <a:ext cx="35" cy="29"/>
            </a:xfrm>
            <a:custGeom>
              <a:avLst/>
              <a:gdLst>
                <a:gd name="T0" fmla="*/ 28 w 35"/>
                <a:gd name="T1" fmla="*/ 2 h 29"/>
                <a:gd name="T2" fmla="*/ 25 w 35"/>
                <a:gd name="T3" fmla="*/ 2 h 29"/>
                <a:gd name="T4" fmla="*/ 25 w 35"/>
                <a:gd name="T5" fmla="*/ 5 h 29"/>
                <a:gd name="T6" fmla="*/ 23 w 35"/>
                <a:gd name="T7" fmla="*/ 5 h 29"/>
                <a:gd name="T8" fmla="*/ 21 w 35"/>
                <a:gd name="T9" fmla="*/ 6 h 29"/>
                <a:gd name="T10" fmla="*/ 19 w 35"/>
                <a:gd name="T11" fmla="*/ 6 h 29"/>
                <a:gd name="T12" fmla="*/ 16 w 35"/>
                <a:gd name="T13" fmla="*/ 6 h 29"/>
                <a:gd name="T14" fmla="*/ 14 w 35"/>
                <a:gd name="T15" fmla="*/ 6 h 29"/>
                <a:gd name="T16" fmla="*/ 11 w 35"/>
                <a:gd name="T17" fmla="*/ 6 h 29"/>
                <a:gd name="T18" fmla="*/ 10 w 35"/>
                <a:gd name="T19" fmla="*/ 9 h 29"/>
                <a:gd name="T20" fmla="*/ 7 w 35"/>
                <a:gd name="T21" fmla="*/ 9 h 29"/>
                <a:gd name="T22" fmla="*/ 5 w 35"/>
                <a:gd name="T23" fmla="*/ 11 h 29"/>
                <a:gd name="T24" fmla="*/ 2 w 35"/>
                <a:gd name="T25" fmla="*/ 11 h 29"/>
                <a:gd name="T26" fmla="*/ 0 w 35"/>
                <a:gd name="T27" fmla="*/ 13 h 29"/>
                <a:gd name="T28" fmla="*/ 0 w 35"/>
                <a:gd name="T29" fmla="*/ 16 h 29"/>
                <a:gd name="T30" fmla="*/ 0 w 35"/>
                <a:gd name="T31" fmla="*/ 17 h 29"/>
                <a:gd name="T32" fmla="*/ 0 w 35"/>
                <a:gd name="T33" fmla="*/ 19 h 29"/>
                <a:gd name="T34" fmla="*/ 0 w 35"/>
                <a:gd name="T35" fmla="*/ 22 h 29"/>
                <a:gd name="T36" fmla="*/ 2 w 35"/>
                <a:gd name="T37" fmla="*/ 24 h 29"/>
                <a:gd name="T38" fmla="*/ 5 w 35"/>
                <a:gd name="T39" fmla="*/ 24 h 29"/>
                <a:gd name="T40" fmla="*/ 5 w 35"/>
                <a:gd name="T41" fmla="*/ 26 h 29"/>
                <a:gd name="T42" fmla="*/ 10 w 35"/>
                <a:gd name="T43" fmla="*/ 26 h 29"/>
                <a:gd name="T44" fmla="*/ 11 w 35"/>
                <a:gd name="T45" fmla="*/ 26 h 29"/>
                <a:gd name="T46" fmla="*/ 14 w 35"/>
                <a:gd name="T47" fmla="*/ 26 h 29"/>
                <a:gd name="T48" fmla="*/ 16 w 35"/>
                <a:gd name="T49" fmla="*/ 26 h 29"/>
                <a:gd name="T50" fmla="*/ 19 w 35"/>
                <a:gd name="T51" fmla="*/ 26 h 29"/>
                <a:gd name="T52" fmla="*/ 21 w 35"/>
                <a:gd name="T53" fmla="*/ 26 h 29"/>
                <a:gd name="T54" fmla="*/ 23 w 35"/>
                <a:gd name="T55" fmla="*/ 26 h 29"/>
                <a:gd name="T56" fmla="*/ 25 w 35"/>
                <a:gd name="T57" fmla="*/ 26 h 29"/>
                <a:gd name="T58" fmla="*/ 28 w 35"/>
                <a:gd name="T59" fmla="*/ 26 h 29"/>
                <a:gd name="T60" fmla="*/ 28 w 35"/>
                <a:gd name="T61" fmla="*/ 28 h 29"/>
                <a:gd name="T62" fmla="*/ 30 w 35"/>
                <a:gd name="T63" fmla="*/ 28 h 29"/>
                <a:gd name="T64" fmla="*/ 32 w 35"/>
                <a:gd name="T65" fmla="*/ 28 h 29"/>
                <a:gd name="T66" fmla="*/ 34 w 35"/>
                <a:gd name="T67" fmla="*/ 26 h 29"/>
                <a:gd name="T68" fmla="*/ 34 w 35"/>
                <a:gd name="T69" fmla="*/ 22 h 29"/>
                <a:gd name="T70" fmla="*/ 34 w 35"/>
                <a:gd name="T71" fmla="*/ 16 h 29"/>
                <a:gd name="T72" fmla="*/ 34 w 35"/>
                <a:gd name="T73" fmla="*/ 11 h 29"/>
                <a:gd name="T74" fmla="*/ 32 w 35"/>
                <a:gd name="T75" fmla="*/ 6 h 29"/>
                <a:gd name="T76" fmla="*/ 32 w 35"/>
                <a:gd name="T77" fmla="*/ 5 h 29"/>
                <a:gd name="T78" fmla="*/ 32 w 35"/>
                <a:gd name="T79" fmla="*/ 2 h 29"/>
                <a:gd name="T80" fmla="*/ 30 w 35"/>
                <a:gd name="T81" fmla="*/ 0 h 29"/>
                <a:gd name="T82" fmla="*/ 28 w 35"/>
                <a:gd name="T83" fmla="*/ 0 h 29"/>
                <a:gd name="T84" fmla="*/ 28 w 35"/>
                <a:gd name="T85" fmla="*/ 2 h 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5"/>
                <a:gd name="T130" fmla="*/ 0 h 29"/>
                <a:gd name="T131" fmla="*/ 35 w 35"/>
                <a:gd name="T132" fmla="*/ 29 h 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5" h="29">
                  <a:moveTo>
                    <a:pt x="28" y="2"/>
                  </a:moveTo>
                  <a:lnTo>
                    <a:pt x="25" y="2"/>
                  </a:lnTo>
                  <a:lnTo>
                    <a:pt x="25" y="5"/>
                  </a:lnTo>
                  <a:lnTo>
                    <a:pt x="23" y="5"/>
                  </a:lnTo>
                  <a:lnTo>
                    <a:pt x="21" y="6"/>
                  </a:lnTo>
                  <a:lnTo>
                    <a:pt x="19" y="6"/>
                  </a:lnTo>
                  <a:lnTo>
                    <a:pt x="16" y="6"/>
                  </a:lnTo>
                  <a:lnTo>
                    <a:pt x="14" y="6"/>
                  </a:lnTo>
                  <a:lnTo>
                    <a:pt x="11" y="6"/>
                  </a:lnTo>
                  <a:lnTo>
                    <a:pt x="10" y="9"/>
                  </a:lnTo>
                  <a:lnTo>
                    <a:pt x="7" y="9"/>
                  </a:lnTo>
                  <a:lnTo>
                    <a:pt x="5" y="11"/>
                  </a:lnTo>
                  <a:lnTo>
                    <a:pt x="2" y="11"/>
                  </a:lnTo>
                  <a:lnTo>
                    <a:pt x="0" y="13"/>
                  </a:lnTo>
                  <a:lnTo>
                    <a:pt x="0" y="16"/>
                  </a:lnTo>
                  <a:lnTo>
                    <a:pt x="0" y="17"/>
                  </a:lnTo>
                  <a:lnTo>
                    <a:pt x="0" y="19"/>
                  </a:lnTo>
                  <a:lnTo>
                    <a:pt x="0" y="22"/>
                  </a:lnTo>
                  <a:lnTo>
                    <a:pt x="2" y="24"/>
                  </a:lnTo>
                  <a:lnTo>
                    <a:pt x="5" y="24"/>
                  </a:lnTo>
                  <a:lnTo>
                    <a:pt x="5" y="26"/>
                  </a:lnTo>
                  <a:lnTo>
                    <a:pt x="10" y="26"/>
                  </a:lnTo>
                  <a:lnTo>
                    <a:pt x="11" y="26"/>
                  </a:lnTo>
                  <a:lnTo>
                    <a:pt x="14" y="26"/>
                  </a:lnTo>
                  <a:lnTo>
                    <a:pt x="16" y="26"/>
                  </a:lnTo>
                  <a:lnTo>
                    <a:pt x="19" y="26"/>
                  </a:lnTo>
                  <a:lnTo>
                    <a:pt x="21" y="26"/>
                  </a:lnTo>
                  <a:lnTo>
                    <a:pt x="23" y="26"/>
                  </a:lnTo>
                  <a:lnTo>
                    <a:pt x="25" y="26"/>
                  </a:lnTo>
                  <a:lnTo>
                    <a:pt x="28" y="26"/>
                  </a:lnTo>
                  <a:lnTo>
                    <a:pt x="28" y="28"/>
                  </a:lnTo>
                  <a:lnTo>
                    <a:pt x="30" y="28"/>
                  </a:lnTo>
                  <a:lnTo>
                    <a:pt x="32" y="28"/>
                  </a:lnTo>
                  <a:lnTo>
                    <a:pt x="34" y="26"/>
                  </a:lnTo>
                  <a:lnTo>
                    <a:pt x="34" y="22"/>
                  </a:lnTo>
                  <a:lnTo>
                    <a:pt x="34" y="16"/>
                  </a:lnTo>
                  <a:lnTo>
                    <a:pt x="34" y="11"/>
                  </a:lnTo>
                  <a:lnTo>
                    <a:pt x="32" y="6"/>
                  </a:lnTo>
                  <a:lnTo>
                    <a:pt x="32" y="5"/>
                  </a:lnTo>
                  <a:lnTo>
                    <a:pt x="32" y="2"/>
                  </a:lnTo>
                  <a:lnTo>
                    <a:pt x="30" y="0"/>
                  </a:lnTo>
                  <a:lnTo>
                    <a:pt x="28" y="0"/>
                  </a:lnTo>
                  <a:lnTo>
                    <a:pt x="28" y="2"/>
                  </a:lnTo>
                </a:path>
              </a:pathLst>
            </a:custGeom>
            <a:solidFill>
              <a:srgbClr val="DFEBEB"/>
            </a:solidFill>
            <a:ln w="127000" cap="rnd">
              <a:noFill/>
              <a:round/>
              <a:headEnd/>
              <a:tailEnd/>
            </a:ln>
          </p:spPr>
          <p:txBody>
            <a:bodyPr>
              <a:prstTxWarp prst="textNoShape">
                <a:avLst/>
              </a:prstTxWarp>
            </a:bodyPr>
            <a:lstStyle/>
            <a:p>
              <a:endParaRPr lang="en-US">
                <a:solidFill>
                  <a:schemeClr val="tx2"/>
                </a:solidFill>
              </a:endParaRPr>
            </a:p>
          </p:txBody>
        </p:sp>
        <p:sp>
          <p:nvSpPr>
            <p:cNvPr id="35924" name="Freeform 83"/>
            <p:cNvSpPr>
              <a:spLocks/>
            </p:cNvSpPr>
            <p:nvPr/>
          </p:nvSpPr>
          <p:spPr bwMode="auto">
            <a:xfrm>
              <a:off x="3059" y="1508"/>
              <a:ext cx="45" cy="37"/>
            </a:xfrm>
            <a:custGeom>
              <a:avLst/>
              <a:gdLst>
                <a:gd name="T0" fmla="*/ 33 w 45"/>
                <a:gd name="T1" fmla="*/ 3 h 37"/>
                <a:gd name="T2" fmla="*/ 33 w 45"/>
                <a:gd name="T3" fmla="*/ 3 h 37"/>
                <a:gd name="T4" fmla="*/ 30 w 45"/>
                <a:gd name="T5" fmla="*/ 6 h 37"/>
                <a:gd name="T6" fmla="*/ 28 w 45"/>
                <a:gd name="T7" fmla="*/ 6 h 37"/>
                <a:gd name="T8" fmla="*/ 25 w 45"/>
                <a:gd name="T9" fmla="*/ 8 h 37"/>
                <a:gd name="T10" fmla="*/ 22 w 45"/>
                <a:gd name="T11" fmla="*/ 8 h 37"/>
                <a:gd name="T12" fmla="*/ 19 w 45"/>
                <a:gd name="T13" fmla="*/ 8 h 37"/>
                <a:gd name="T14" fmla="*/ 16 w 45"/>
                <a:gd name="T15" fmla="*/ 8 h 37"/>
                <a:gd name="T16" fmla="*/ 14 w 45"/>
                <a:gd name="T17" fmla="*/ 11 h 37"/>
                <a:gd name="T18" fmla="*/ 11 w 45"/>
                <a:gd name="T19" fmla="*/ 11 h 37"/>
                <a:gd name="T20" fmla="*/ 8 w 45"/>
                <a:gd name="T21" fmla="*/ 11 h 37"/>
                <a:gd name="T22" fmla="*/ 5 w 45"/>
                <a:gd name="T23" fmla="*/ 14 h 37"/>
                <a:gd name="T24" fmla="*/ 2 w 45"/>
                <a:gd name="T25" fmla="*/ 17 h 37"/>
                <a:gd name="T26" fmla="*/ 0 w 45"/>
                <a:gd name="T27" fmla="*/ 22 h 37"/>
                <a:gd name="T28" fmla="*/ 2 w 45"/>
                <a:gd name="T29" fmla="*/ 25 h 37"/>
                <a:gd name="T30" fmla="*/ 2 w 45"/>
                <a:gd name="T31" fmla="*/ 28 h 37"/>
                <a:gd name="T32" fmla="*/ 5 w 45"/>
                <a:gd name="T33" fmla="*/ 31 h 37"/>
                <a:gd name="T34" fmla="*/ 8 w 45"/>
                <a:gd name="T35" fmla="*/ 34 h 37"/>
                <a:gd name="T36" fmla="*/ 11 w 45"/>
                <a:gd name="T37" fmla="*/ 34 h 37"/>
                <a:gd name="T38" fmla="*/ 16 w 45"/>
                <a:gd name="T39" fmla="*/ 34 h 37"/>
                <a:gd name="T40" fmla="*/ 19 w 45"/>
                <a:gd name="T41" fmla="*/ 34 h 37"/>
                <a:gd name="T42" fmla="*/ 22 w 45"/>
                <a:gd name="T43" fmla="*/ 34 h 37"/>
                <a:gd name="T44" fmla="*/ 25 w 45"/>
                <a:gd name="T45" fmla="*/ 34 h 37"/>
                <a:gd name="T46" fmla="*/ 28 w 45"/>
                <a:gd name="T47" fmla="*/ 34 h 37"/>
                <a:gd name="T48" fmla="*/ 30 w 45"/>
                <a:gd name="T49" fmla="*/ 34 h 37"/>
                <a:gd name="T50" fmla="*/ 33 w 45"/>
                <a:gd name="T51" fmla="*/ 34 h 37"/>
                <a:gd name="T52" fmla="*/ 36 w 45"/>
                <a:gd name="T53" fmla="*/ 34 h 37"/>
                <a:gd name="T54" fmla="*/ 39 w 45"/>
                <a:gd name="T55" fmla="*/ 36 h 37"/>
                <a:gd name="T56" fmla="*/ 42 w 45"/>
                <a:gd name="T57" fmla="*/ 36 h 37"/>
                <a:gd name="T58" fmla="*/ 42 w 45"/>
                <a:gd name="T59" fmla="*/ 34 h 37"/>
                <a:gd name="T60" fmla="*/ 44 w 45"/>
                <a:gd name="T61" fmla="*/ 31 h 37"/>
                <a:gd name="T62" fmla="*/ 44 w 45"/>
                <a:gd name="T63" fmla="*/ 28 h 37"/>
                <a:gd name="T64" fmla="*/ 44 w 45"/>
                <a:gd name="T65" fmla="*/ 20 h 37"/>
                <a:gd name="T66" fmla="*/ 44 w 45"/>
                <a:gd name="T67" fmla="*/ 14 h 37"/>
                <a:gd name="T68" fmla="*/ 42 w 45"/>
                <a:gd name="T69" fmla="*/ 6 h 37"/>
                <a:gd name="T70" fmla="*/ 42 w 45"/>
                <a:gd name="T71" fmla="*/ 3 h 37"/>
                <a:gd name="T72" fmla="*/ 39 w 45"/>
                <a:gd name="T73" fmla="*/ 3 h 37"/>
                <a:gd name="T74" fmla="*/ 39 w 45"/>
                <a:gd name="T75" fmla="*/ 0 h 37"/>
                <a:gd name="T76" fmla="*/ 36 w 45"/>
                <a:gd name="T77" fmla="*/ 0 h 37"/>
                <a:gd name="T78" fmla="*/ 36 w 45"/>
                <a:gd name="T79" fmla="*/ 3 h 37"/>
                <a:gd name="T80" fmla="*/ 33 w 45"/>
                <a:gd name="T81" fmla="*/ 3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
                <a:gd name="T124" fmla="*/ 0 h 37"/>
                <a:gd name="T125" fmla="*/ 45 w 45"/>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 h="37">
                  <a:moveTo>
                    <a:pt x="33" y="3"/>
                  </a:moveTo>
                  <a:lnTo>
                    <a:pt x="33" y="3"/>
                  </a:lnTo>
                  <a:lnTo>
                    <a:pt x="30" y="6"/>
                  </a:lnTo>
                  <a:lnTo>
                    <a:pt x="28" y="6"/>
                  </a:lnTo>
                  <a:lnTo>
                    <a:pt x="25" y="8"/>
                  </a:lnTo>
                  <a:lnTo>
                    <a:pt x="22" y="8"/>
                  </a:lnTo>
                  <a:lnTo>
                    <a:pt x="19" y="8"/>
                  </a:lnTo>
                  <a:lnTo>
                    <a:pt x="16" y="8"/>
                  </a:lnTo>
                  <a:lnTo>
                    <a:pt x="14" y="11"/>
                  </a:lnTo>
                  <a:lnTo>
                    <a:pt x="11" y="11"/>
                  </a:lnTo>
                  <a:lnTo>
                    <a:pt x="8" y="11"/>
                  </a:lnTo>
                  <a:lnTo>
                    <a:pt x="5" y="14"/>
                  </a:lnTo>
                  <a:lnTo>
                    <a:pt x="2" y="17"/>
                  </a:lnTo>
                  <a:lnTo>
                    <a:pt x="0" y="22"/>
                  </a:lnTo>
                  <a:lnTo>
                    <a:pt x="2" y="25"/>
                  </a:lnTo>
                  <a:lnTo>
                    <a:pt x="2" y="28"/>
                  </a:lnTo>
                  <a:lnTo>
                    <a:pt x="5" y="31"/>
                  </a:lnTo>
                  <a:lnTo>
                    <a:pt x="8" y="34"/>
                  </a:lnTo>
                  <a:lnTo>
                    <a:pt x="11" y="34"/>
                  </a:lnTo>
                  <a:lnTo>
                    <a:pt x="16" y="34"/>
                  </a:lnTo>
                  <a:lnTo>
                    <a:pt x="19" y="34"/>
                  </a:lnTo>
                  <a:lnTo>
                    <a:pt x="22" y="34"/>
                  </a:lnTo>
                  <a:lnTo>
                    <a:pt x="25" y="34"/>
                  </a:lnTo>
                  <a:lnTo>
                    <a:pt x="28" y="34"/>
                  </a:lnTo>
                  <a:lnTo>
                    <a:pt x="30" y="34"/>
                  </a:lnTo>
                  <a:lnTo>
                    <a:pt x="33" y="34"/>
                  </a:lnTo>
                  <a:lnTo>
                    <a:pt x="36" y="34"/>
                  </a:lnTo>
                  <a:lnTo>
                    <a:pt x="39" y="36"/>
                  </a:lnTo>
                  <a:lnTo>
                    <a:pt x="42" y="36"/>
                  </a:lnTo>
                  <a:lnTo>
                    <a:pt x="42" y="34"/>
                  </a:lnTo>
                  <a:lnTo>
                    <a:pt x="44" y="31"/>
                  </a:lnTo>
                  <a:lnTo>
                    <a:pt x="44" y="28"/>
                  </a:lnTo>
                  <a:lnTo>
                    <a:pt x="44" y="20"/>
                  </a:lnTo>
                  <a:lnTo>
                    <a:pt x="44" y="14"/>
                  </a:lnTo>
                  <a:lnTo>
                    <a:pt x="42" y="6"/>
                  </a:lnTo>
                  <a:lnTo>
                    <a:pt x="42" y="3"/>
                  </a:lnTo>
                  <a:lnTo>
                    <a:pt x="39" y="3"/>
                  </a:lnTo>
                  <a:lnTo>
                    <a:pt x="39" y="0"/>
                  </a:lnTo>
                  <a:lnTo>
                    <a:pt x="36" y="0"/>
                  </a:lnTo>
                  <a:lnTo>
                    <a:pt x="36" y="3"/>
                  </a:lnTo>
                  <a:lnTo>
                    <a:pt x="33"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25" name="Freeform 84"/>
            <p:cNvSpPr>
              <a:spLocks/>
            </p:cNvSpPr>
            <p:nvPr/>
          </p:nvSpPr>
          <p:spPr bwMode="auto">
            <a:xfrm>
              <a:off x="3061" y="1530"/>
              <a:ext cx="33" cy="7"/>
            </a:xfrm>
            <a:custGeom>
              <a:avLst/>
              <a:gdLst>
                <a:gd name="T0" fmla="*/ 0 w 33"/>
                <a:gd name="T1" fmla="*/ 0 h 7"/>
                <a:gd name="T2" fmla="*/ 0 w 33"/>
                <a:gd name="T3" fmla="*/ 1 h 7"/>
                <a:gd name="T4" fmla="*/ 2 w 33"/>
                <a:gd name="T5" fmla="*/ 3 h 7"/>
                <a:gd name="T6" fmla="*/ 2 w 33"/>
                <a:gd name="T7" fmla="*/ 4 h 7"/>
                <a:gd name="T8" fmla="*/ 5 w 33"/>
                <a:gd name="T9" fmla="*/ 4 h 7"/>
                <a:gd name="T10" fmla="*/ 7 w 33"/>
                <a:gd name="T11" fmla="*/ 5 h 7"/>
                <a:gd name="T12" fmla="*/ 10 w 33"/>
                <a:gd name="T13" fmla="*/ 5 h 7"/>
                <a:gd name="T14" fmla="*/ 11 w 33"/>
                <a:gd name="T15" fmla="*/ 5 h 7"/>
                <a:gd name="T16" fmla="*/ 14 w 33"/>
                <a:gd name="T17" fmla="*/ 5 h 7"/>
                <a:gd name="T18" fmla="*/ 16 w 33"/>
                <a:gd name="T19" fmla="*/ 5 h 7"/>
                <a:gd name="T20" fmla="*/ 18 w 33"/>
                <a:gd name="T21" fmla="*/ 5 h 7"/>
                <a:gd name="T22" fmla="*/ 21 w 33"/>
                <a:gd name="T23" fmla="*/ 5 h 7"/>
                <a:gd name="T24" fmla="*/ 22 w 33"/>
                <a:gd name="T25" fmla="*/ 5 h 7"/>
                <a:gd name="T26" fmla="*/ 25 w 33"/>
                <a:gd name="T27" fmla="*/ 5 h 7"/>
                <a:gd name="T28" fmla="*/ 27 w 33"/>
                <a:gd name="T29" fmla="*/ 5 h 7"/>
                <a:gd name="T30" fmla="*/ 30 w 33"/>
                <a:gd name="T31" fmla="*/ 6 h 7"/>
                <a:gd name="T32" fmla="*/ 32 w 33"/>
                <a:gd name="T33" fmla="*/ 5 h 7"/>
                <a:gd name="T34" fmla="*/ 32 w 33"/>
                <a:gd name="T35" fmla="*/ 3 h 7"/>
                <a:gd name="T36" fmla="*/ 30 w 33"/>
                <a:gd name="T37" fmla="*/ 3 h 7"/>
                <a:gd name="T38" fmla="*/ 27 w 33"/>
                <a:gd name="T39" fmla="*/ 3 h 7"/>
                <a:gd name="T40" fmla="*/ 25 w 33"/>
                <a:gd name="T41" fmla="*/ 3 h 7"/>
                <a:gd name="T42" fmla="*/ 25 w 33"/>
                <a:gd name="T43" fmla="*/ 1 h 7"/>
                <a:gd name="T44" fmla="*/ 22 w 33"/>
                <a:gd name="T45" fmla="*/ 1 h 7"/>
                <a:gd name="T46" fmla="*/ 21 w 33"/>
                <a:gd name="T47" fmla="*/ 1 h 7"/>
                <a:gd name="T48" fmla="*/ 18 w 33"/>
                <a:gd name="T49" fmla="*/ 1 h 7"/>
                <a:gd name="T50" fmla="*/ 16 w 33"/>
                <a:gd name="T51" fmla="*/ 1 h 7"/>
                <a:gd name="T52" fmla="*/ 14 w 33"/>
                <a:gd name="T53" fmla="*/ 1 h 7"/>
                <a:gd name="T54" fmla="*/ 11 w 33"/>
                <a:gd name="T55" fmla="*/ 1 h 7"/>
                <a:gd name="T56" fmla="*/ 10 w 33"/>
                <a:gd name="T57" fmla="*/ 1 h 7"/>
                <a:gd name="T58" fmla="*/ 7 w 33"/>
                <a:gd name="T59" fmla="*/ 1 h 7"/>
                <a:gd name="T60" fmla="*/ 5 w 33"/>
                <a:gd name="T61" fmla="*/ 1 h 7"/>
                <a:gd name="T62" fmla="*/ 2 w 33"/>
                <a:gd name="T63" fmla="*/ 1 h 7"/>
                <a:gd name="T64" fmla="*/ 0 w 33"/>
                <a:gd name="T65" fmla="*/ 0 h 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7"/>
                <a:gd name="T101" fmla="*/ 33 w 33"/>
                <a:gd name="T102" fmla="*/ 7 h 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7">
                  <a:moveTo>
                    <a:pt x="0" y="0"/>
                  </a:moveTo>
                  <a:lnTo>
                    <a:pt x="0" y="1"/>
                  </a:lnTo>
                  <a:lnTo>
                    <a:pt x="2" y="3"/>
                  </a:lnTo>
                  <a:lnTo>
                    <a:pt x="2" y="4"/>
                  </a:lnTo>
                  <a:lnTo>
                    <a:pt x="5" y="4"/>
                  </a:lnTo>
                  <a:lnTo>
                    <a:pt x="7" y="5"/>
                  </a:lnTo>
                  <a:lnTo>
                    <a:pt x="10" y="5"/>
                  </a:lnTo>
                  <a:lnTo>
                    <a:pt x="11" y="5"/>
                  </a:lnTo>
                  <a:lnTo>
                    <a:pt x="14" y="5"/>
                  </a:lnTo>
                  <a:lnTo>
                    <a:pt x="16" y="5"/>
                  </a:lnTo>
                  <a:lnTo>
                    <a:pt x="18" y="5"/>
                  </a:lnTo>
                  <a:lnTo>
                    <a:pt x="21" y="5"/>
                  </a:lnTo>
                  <a:lnTo>
                    <a:pt x="22" y="5"/>
                  </a:lnTo>
                  <a:lnTo>
                    <a:pt x="25" y="5"/>
                  </a:lnTo>
                  <a:lnTo>
                    <a:pt x="27" y="5"/>
                  </a:lnTo>
                  <a:lnTo>
                    <a:pt x="30" y="6"/>
                  </a:lnTo>
                  <a:lnTo>
                    <a:pt x="32" y="5"/>
                  </a:lnTo>
                  <a:lnTo>
                    <a:pt x="32" y="3"/>
                  </a:lnTo>
                  <a:lnTo>
                    <a:pt x="30" y="3"/>
                  </a:lnTo>
                  <a:lnTo>
                    <a:pt x="27" y="3"/>
                  </a:lnTo>
                  <a:lnTo>
                    <a:pt x="25" y="3"/>
                  </a:lnTo>
                  <a:lnTo>
                    <a:pt x="25" y="1"/>
                  </a:lnTo>
                  <a:lnTo>
                    <a:pt x="22" y="1"/>
                  </a:lnTo>
                  <a:lnTo>
                    <a:pt x="21" y="1"/>
                  </a:lnTo>
                  <a:lnTo>
                    <a:pt x="18" y="1"/>
                  </a:lnTo>
                  <a:lnTo>
                    <a:pt x="16" y="1"/>
                  </a:lnTo>
                  <a:lnTo>
                    <a:pt x="14" y="1"/>
                  </a:lnTo>
                  <a:lnTo>
                    <a:pt x="11" y="1"/>
                  </a:lnTo>
                  <a:lnTo>
                    <a:pt x="10" y="1"/>
                  </a:lnTo>
                  <a:lnTo>
                    <a:pt x="7" y="1"/>
                  </a:lnTo>
                  <a:lnTo>
                    <a:pt x="5" y="1"/>
                  </a:lnTo>
                  <a:lnTo>
                    <a:pt x="2" y="1"/>
                  </a:lnTo>
                  <a:lnTo>
                    <a:pt x="0" y="0"/>
                  </a:lnTo>
                </a:path>
              </a:pathLst>
            </a:custGeom>
            <a:solidFill>
              <a:srgbClr val="B3CCCC"/>
            </a:solidFill>
            <a:ln w="127000" cap="rnd">
              <a:noFill/>
              <a:round/>
              <a:headEnd/>
              <a:tailEnd/>
            </a:ln>
          </p:spPr>
          <p:txBody>
            <a:bodyPr>
              <a:prstTxWarp prst="textNoShape">
                <a:avLst/>
              </a:prstTxWarp>
            </a:bodyPr>
            <a:lstStyle/>
            <a:p>
              <a:endParaRPr lang="en-US">
                <a:solidFill>
                  <a:schemeClr val="tx2"/>
                </a:solidFill>
              </a:endParaRPr>
            </a:p>
          </p:txBody>
        </p:sp>
        <p:sp>
          <p:nvSpPr>
            <p:cNvPr id="35926" name="Freeform 85"/>
            <p:cNvSpPr>
              <a:spLocks/>
            </p:cNvSpPr>
            <p:nvPr/>
          </p:nvSpPr>
          <p:spPr bwMode="auto">
            <a:xfrm>
              <a:off x="3061" y="1530"/>
              <a:ext cx="31" cy="2"/>
            </a:xfrm>
            <a:custGeom>
              <a:avLst/>
              <a:gdLst>
                <a:gd name="T0" fmla="*/ 0 w 31"/>
                <a:gd name="T1" fmla="*/ 0 h 2"/>
                <a:gd name="T2" fmla="*/ 0 w 31"/>
                <a:gd name="T3" fmla="*/ 0 h 2"/>
                <a:gd name="T4" fmla="*/ 2 w 31"/>
                <a:gd name="T5" fmla="*/ 0 h 2"/>
                <a:gd name="T6" fmla="*/ 5 w 31"/>
                <a:gd name="T7" fmla="*/ 0 h 2"/>
                <a:gd name="T8" fmla="*/ 5 w 31"/>
                <a:gd name="T9" fmla="*/ 1 h 2"/>
                <a:gd name="T10" fmla="*/ 7 w 31"/>
                <a:gd name="T11" fmla="*/ 1 h 2"/>
                <a:gd name="T12" fmla="*/ 10 w 31"/>
                <a:gd name="T13" fmla="*/ 1 h 2"/>
                <a:gd name="T14" fmla="*/ 11 w 31"/>
                <a:gd name="T15" fmla="*/ 0 h 2"/>
                <a:gd name="T16" fmla="*/ 16 w 31"/>
                <a:gd name="T17" fmla="*/ 0 h 2"/>
                <a:gd name="T18" fmla="*/ 19 w 31"/>
                <a:gd name="T19" fmla="*/ 0 h 2"/>
                <a:gd name="T20" fmla="*/ 21 w 31"/>
                <a:gd name="T21" fmla="*/ 0 h 2"/>
                <a:gd name="T22" fmla="*/ 23 w 31"/>
                <a:gd name="T23" fmla="*/ 1 h 2"/>
                <a:gd name="T24" fmla="*/ 25 w 31"/>
                <a:gd name="T25" fmla="*/ 1 h 2"/>
                <a:gd name="T26" fmla="*/ 28 w 31"/>
                <a:gd name="T27" fmla="*/ 1 h 2"/>
                <a:gd name="T28" fmla="*/ 28 w 31"/>
                <a:gd name="T29" fmla="*/ 1 h 2"/>
                <a:gd name="T30" fmla="*/ 30 w 31"/>
                <a:gd name="T31" fmla="*/ 1 h 2"/>
                <a:gd name="T32" fmla="*/ 28 w 31"/>
                <a:gd name="T33" fmla="*/ 1 h 2"/>
                <a:gd name="T34" fmla="*/ 25 w 31"/>
                <a:gd name="T35" fmla="*/ 0 h 2"/>
                <a:gd name="T36" fmla="*/ 23 w 31"/>
                <a:gd name="T37" fmla="*/ 0 h 2"/>
                <a:gd name="T38" fmla="*/ 21 w 31"/>
                <a:gd name="T39" fmla="*/ 0 h 2"/>
                <a:gd name="T40" fmla="*/ 19 w 31"/>
                <a:gd name="T41" fmla="*/ 0 h 2"/>
                <a:gd name="T42" fmla="*/ 16 w 31"/>
                <a:gd name="T43" fmla="*/ 0 h 2"/>
                <a:gd name="T44" fmla="*/ 14 w 31"/>
                <a:gd name="T45" fmla="*/ 0 h 2"/>
                <a:gd name="T46" fmla="*/ 11 w 31"/>
                <a:gd name="T47" fmla="*/ 0 h 2"/>
                <a:gd name="T48" fmla="*/ 10 w 31"/>
                <a:gd name="T49" fmla="*/ 0 h 2"/>
                <a:gd name="T50" fmla="*/ 7 w 31"/>
                <a:gd name="T51" fmla="*/ 0 h 2"/>
                <a:gd name="T52" fmla="*/ 5 w 31"/>
                <a:gd name="T53" fmla="*/ 0 h 2"/>
                <a:gd name="T54" fmla="*/ 5 w 31"/>
                <a:gd name="T55" fmla="*/ 0 h 2"/>
                <a:gd name="T56" fmla="*/ 2 w 31"/>
                <a:gd name="T57" fmla="*/ 0 h 2"/>
                <a:gd name="T58" fmla="*/ 2 w 31"/>
                <a:gd name="T59" fmla="*/ 0 h 2"/>
                <a:gd name="T60" fmla="*/ 0 w 31"/>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
                <a:gd name="T94" fmla="*/ 0 h 2"/>
                <a:gd name="T95" fmla="*/ 31 w 31"/>
                <a:gd name="T96" fmla="*/ 2 h 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 h="2">
                  <a:moveTo>
                    <a:pt x="0" y="0"/>
                  </a:moveTo>
                  <a:lnTo>
                    <a:pt x="0" y="0"/>
                  </a:lnTo>
                  <a:lnTo>
                    <a:pt x="2" y="0"/>
                  </a:lnTo>
                  <a:lnTo>
                    <a:pt x="5" y="0"/>
                  </a:lnTo>
                  <a:lnTo>
                    <a:pt x="5" y="1"/>
                  </a:lnTo>
                  <a:lnTo>
                    <a:pt x="7" y="1"/>
                  </a:lnTo>
                  <a:lnTo>
                    <a:pt x="10" y="1"/>
                  </a:lnTo>
                  <a:lnTo>
                    <a:pt x="11" y="0"/>
                  </a:lnTo>
                  <a:lnTo>
                    <a:pt x="16" y="0"/>
                  </a:lnTo>
                  <a:lnTo>
                    <a:pt x="19" y="0"/>
                  </a:lnTo>
                  <a:lnTo>
                    <a:pt x="21" y="0"/>
                  </a:lnTo>
                  <a:lnTo>
                    <a:pt x="23" y="1"/>
                  </a:lnTo>
                  <a:lnTo>
                    <a:pt x="25" y="1"/>
                  </a:lnTo>
                  <a:lnTo>
                    <a:pt x="28" y="1"/>
                  </a:lnTo>
                  <a:lnTo>
                    <a:pt x="30" y="1"/>
                  </a:lnTo>
                  <a:lnTo>
                    <a:pt x="28" y="1"/>
                  </a:lnTo>
                  <a:lnTo>
                    <a:pt x="25" y="0"/>
                  </a:lnTo>
                  <a:lnTo>
                    <a:pt x="23" y="0"/>
                  </a:lnTo>
                  <a:lnTo>
                    <a:pt x="21" y="0"/>
                  </a:lnTo>
                  <a:lnTo>
                    <a:pt x="19" y="0"/>
                  </a:lnTo>
                  <a:lnTo>
                    <a:pt x="16" y="0"/>
                  </a:lnTo>
                  <a:lnTo>
                    <a:pt x="14" y="0"/>
                  </a:lnTo>
                  <a:lnTo>
                    <a:pt x="11" y="0"/>
                  </a:lnTo>
                  <a:lnTo>
                    <a:pt x="10" y="0"/>
                  </a:lnTo>
                  <a:lnTo>
                    <a:pt x="7" y="0"/>
                  </a:lnTo>
                  <a:lnTo>
                    <a:pt x="5" y="0"/>
                  </a:lnTo>
                  <a:lnTo>
                    <a:pt x="2" y="0"/>
                  </a:lnTo>
                  <a:lnTo>
                    <a:pt x="0" y="0"/>
                  </a:lnTo>
                </a:path>
              </a:pathLst>
            </a:custGeom>
            <a:solidFill>
              <a:srgbClr val="001A1A"/>
            </a:solidFill>
            <a:ln w="127000" cap="rnd">
              <a:noFill/>
              <a:round/>
              <a:headEnd/>
              <a:tailEnd/>
            </a:ln>
          </p:spPr>
          <p:txBody>
            <a:bodyPr>
              <a:prstTxWarp prst="textNoShape">
                <a:avLst/>
              </a:prstTxWarp>
            </a:bodyPr>
            <a:lstStyle/>
            <a:p>
              <a:endParaRPr lang="en-US">
                <a:solidFill>
                  <a:schemeClr val="tx2"/>
                </a:solidFill>
              </a:endParaRPr>
            </a:p>
          </p:txBody>
        </p:sp>
        <p:sp>
          <p:nvSpPr>
            <p:cNvPr id="35927" name="Freeform 86"/>
            <p:cNvSpPr>
              <a:spLocks/>
            </p:cNvSpPr>
            <p:nvPr/>
          </p:nvSpPr>
          <p:spPr bwMode="auto">
            <a:xfrm>
              <a:off x="3061" y="1514"/>
              <a:ext cx="27" cy="7"/>
            </a:xfrm>
            <a:custGeom>
              <a:avLst/>
              <a:gdLst>
                <a:gd name="T0" fmla="*/ 0 w 27"/>
                <a:gd name="T1" fmla="*/ 5 h 7"/>
                <a:gd name="T2" fmla="*/ 0 w 27"/>
                <a:gd name="T3" fmla="*/ 5 h 7"/>
                <a:gd name="T4" fmla="*/ 2 w 27"/>
                <a:gd name="T5" fmla="*/ 5 h 7"/>
                <a:gd name="T6" fmla="*/ 5 w 27"/>
                <a:gd name="T7" fmla="*/ 3 h 7"/>
                <a:gd name="T8" fmla="*/ 7 w 27"/>
                <a:gd name="T9" fmla="*/ 2 h 7"/>
                <a:gd name="T10" fmla="*/ 9 w 27"/>
                <a:gd name="T11" fmla="*/ 2 h 7"/>
                <a:gd name="T12" fmla="*/ 13 w 27"/>
                <a:gd name="T13" fmla="*/ 2 h 7"/>
                <a:gd name="T14" fmla="*/ 15 w 27"/>
                <a:gd name="T15" fmla="*/ 2 h 7"/>
                <a:gd name="T16" fmla="*/ 18 w 27"/>
                <a:gd name="T17" fmla="*/ 1 h 7"/>
                <a:gd name="T18" fmla="*/ 20 w 27"/>
                <a:gd name="T19" fmla="*/ 1 h 7"/>
                <a:gd name="T20" fmla="*/ 21 w 27"/>
                <a:gd name="T21" fmla="*/ 1 h 7"/>
                <a:gd name="T22" fmla="*/ 24 w 27"/>
                <a:gd name="T23" fmla="*/ 0 h 7"/>
                <a:gd name="T24" fmla="*/ 26 w 27"/>
                <a:gd name="T25" fmla="*/ 0 h 7"/>
                <a:gd name="T26" fmla="*/ 26 w 27"/>
                <a:gd name="T27" fmla="*/ 1 h 7"/>
                <a:gd name="T28" fmla="*/ 24 w 27"/>
                <a:gd name="T29" fmla="*/ 1 h 7"/>
                <a:gd name="T30" fmla="*/ 21 w 27"/>
                <a:gd name="T31" fmla="*/ 2 h 7"/>
                <a:gd name="T32" fmla="*/ 20 w 27"/>
                <a:gd name="T33" fmla="*/ 2 h 7"/>
                <a:gd name="T34" fmla="*/ 18 w 27"/>
                <a:gd name="T35" fmla="*/ 2 h 7"/>
                <a:gd name="T36" fmla="*/ 15 w 27"/>
                <a:gd name="T37" fmla="*/ 3 h 7"/>
                <a:gd name="T38" fmla="*/ 13 w 27"/>
                <a:gd name="T39" fmla="*/ 3 h 7"/>
                <a:gd name="T40" fmla="*/ 11 w 27"/>
                <a:gd name="T41" fmla="*/ 3 h 7"/>
                <a:gd name="T42" fmla="*/ 9 w 27"/>
                <a:gd name="T43" fmla="*/ 3 h 7"/>
                <a:gd name="T44" fmla="*/ 7 w 27"/>
                <a:gd name="T45" fmla="*/ 3 h 7"/>
                <a:gd name="T46" fmla="*/ 7 w 27"/>
                <a:gd name="T47" fmla="*/ 5 h 7"/>
                <a:gd name="T48" fmla="*/ 5 w 27"/>
                <a:gd name="T49" fmla="*/ 5 h 7"/>
                <a:gd name="T50" fmla="*/ 2 w 27"/>
                <a:gd name="T51" fmla="*/ 5 h 7"/>
                <a:gd name="T52" fmla="*/ 2 w 27"/>
                <a:gd name="T53" fmla="*/ 6 h 7"/>
                <a:gd name="T54" fmla="*/ 0 w 27"/>
                <a:gd name="T55" fmla="*/ 5 h 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7"/>
                <a:gd name="T85" fmla="*/ 0 h 7"/>
                <a:gd name="T86" fmla="*/ 27 w 27"/>
                <a:gd name="T87" fmla="*/ 7 h 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7" h="7">
                  <a:moveTo>
                    <a:pt x="0" y="5"/>
                  </a:moveTo>
                  <a:lnTo>
                    <a:pt x="0" y="5"/>
                  </a:lnTo>
                  <a:lnTo>
                    <a:pt x="2" y="5"/>
                  </a:lnTo>
                  <a:lnTo>
                    <a:pt x="5" y="3"/>
                  </a:lnTo>
                  <a:lnTo>
                    <a:pt x="7" y="2"/>
                  </a:lnTo>
                  <a:lnTo>
                    <a:pt x="9" y="2"/>
                  </a:lnTo>
                  <a:lnTo>
                    <a:pt x="13" y="2"/>
                  </a:lnTo>
                  <a:lnTo>
                    <a:pt x="15" y="2"/>
                  </a:lnTo>
                  <a:lnTo>
                    <a:pt x="18" y="1"/>
                  </a:lnTo>
                  <a:lnTo>
                    <a:pt x="20" y="1"/>
                  </a:lnTo>
                  <a:lnTo>
                    <a:pt x="21" y="1"/>
                  </a:lnTo>
                  <a:lnTo>
                    <a:pt x="24" y="0"/>
                  </a:lnTo>
                  <a:lnTo>
                    <a:pt x="26" y="0"/>
                  </a:lnTo>
                  <a:lnTo>
                    <a:pt x="26" y="1"/>
                  </a:lnTo>
                  <a:lnTo>
                    <a:pt x="24" y="1"/>
                  </a:lnTo>
                  <a:lnTo>
                    <a:pt x="21" y="2"/>
                  </a:lnTo>
                  <a:lnTo>
                    <a:pt x="20" y="2"/>
                  </a:lnTo>
                  <a:lnTo>
                    <a:pt x="18" y="2"/>
                  </a:lnTo>
                  <a:lnTo>
                    <a:pt x="15" y="3"/>
                  </a:lnTo>
                  <a:lnTo>
                    <a:pt x="13" y="3"/>
                  </a:lnTo>
                  <a:lnTo>
                    <a:pt x="11" y="3"/>
                  </a:lnTo>
                  <a:lnTo>
                    <a:pt x="9" y="3"/>
                  </a:lnTo>
                  <a:lnTo>
                    <a:pt x="7" y="3"/>
                  </a:lnTo>
                  <a:lnTo>
                    <a:pt x="7" y="5"/>
                  </a:lnTo>
                  <a:lnTo>
                    <a:pt x="5" y="5"/>
                  </a:lnTo>
                  <a:lnTo>
                    <a:pt x="2" y="5"/>
                  </a:lnTo>
                  <a:lnTo>
                    <a:pt x="2" y="6"/>
                  </a:lnTo>
                  <a:lnTo>
                    <a:pt x="0" y="5"/>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5928" name="Freeform 87"/>
            <p:cNvSpPr>
              <a:spLocks/>
            </p:cNvSpPr>
            <p:nvPr/>
          </p:nvSpPr>
          <p:spPr bwMode="auto">
            <a:xfrm>
              <a:off x="3092" y="1508"/>
              <a:ext cx="4" cy="29"/>
            </a:xfrm>
            <a:custGeom>
              <a:avLst/>
              <a:gdLst>
                <a:gd name="T0" fmla="*/ 0 w 4"/>
                <a:gd name="T1" fmla="*/ 11 h 29"/>
                <a:gd name="T2" fmla="*/ 0 w 4"/>
                <a:gd name="T3" fmla="*/ 9 h 29"/>
                <a:gd name="T4" fmla="*/ 0 w 4"/>
                <a:gd name="T5" fmla="*/ 6 h 29"/>
                <a:gd name="T6" fmla="*/ 1 w 4"/>
                <a:gd name="T7" fmla="*/ 5 h 29"/>
                <a:gd name="T8" fmla="*/ 1 w 4"/>
                <a:gd name="T9" fmla="*/ 2 h 29"/>
                <a:gd name="T10" fmla="*/ 2 w 4"/>
                <a:gd name="T11" fmla="*/ 0 h 29"/>
                <a:gd name="T12" fmla="*/ 2 w 4"/>
                <a:gd name="T13" fmla="*/ 2 h 29"/>
                <a:gd name="T14" fmla="*/ 2 w 4"/>
                <a:gd name="T15" fmla="*/ 2 h 29"/>
                <a:gd name="T16" fmla="*/ 2 w 4"/>
                <a:gd name="T17" fmla="*/ 6 h 29"/>
                <a:gd name="T18" fmla="*/ 3 w 4"/>
                <a:gd name="T19" fmla="*/ 9 h 29"/>
                <a:gd name="T20" fmla="*/ 3 w 4"/>
                <a:gd name="T21" fmla="*/ 11 h 29"/>
                <a:gd name="T22" fmla="*/ 3 w 4"/>
                <a:gd name="T23" fmla="*/ 13 h 29"/>
                <a:gd name="T24" fmla="*/ 3 w 4"/>
                <a:gd name="T25" fmla="*/ 16 h 29"/>
                <a:gd name="T26" fmla="*/ 3 w 4"/>
                <a:gd name="T27" fmla="*/ 17 h 29"/>
                <a:gd name="T28" fmla="*/ 3 w 4"/>
                <a:gd name="T29" fmla="*/ 19 h 29"/>
                <a:gd name="T30" fmla="*/ 3 w 4"/>
                <a:gd name="T31" fmla="*/ 22 h 29"/>
                <a:gd name="T32" fmla="*/ 3 w 4"/>
                <a:gd name="T33" fmla="*/ 26 h 29"/>
                <a:gd name="T34" fmla="*/ 2 w 4"/>
                <a:gd name="T35" fmla="*/ 26 h 29"/>
                <a:gd name="T36" fmla="*/ 2 w 4"/>
                <a:gd name="T37" fmla="*/ 28 h 29"/>
                <a:gd name="T38" fmla="*/ 2 w 4"/>
                <a:gd name="T39" fmla="*/ 28 h 29"/>
                <a:gd name="T40" fmla="*/ 2 w 4"/>
                <a:gd name="T41" fmla="*/ 26 h 29"/>
                <a:gd name="T42" fmla="*/ 1 w 4"/>
                <a:gd name="T43" fmla="*/ 24 h 29"/>
                <a:gd name="T44" fmla="*/ 1 w 4"/>
                <a:gd name="T45" fmla="*/ 22 h 29"/>
                <a:gd name="T46" fmla="*/ 0 w 4"/>
                <a:gd name="T47" fmla="*/ 19 h 29"/>
                <a:gd name="T48" fmla="*/ 0 w 4"/>
                <a:gd name="T49" fmla="*/ 16 h 29"/>
                <a:gd name="T50" fmla="*/ 0 w 4"/>
                <a:gd name="T51" fmla="*/ 13 h 29"/>
                <a:gd name="T52" fmla="*/ 0 w 4"/>
                <a:gd name="T53" fmla="*/ 11 h 2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
                <a:gd name="T82" fmla="*/ 0 h 29"/>
                <a:gd name="T83" fmla="*/ 4 w 4"/>
                <a:gd name="T84" fmla="*/ 29 h 2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 h="29">
                  <a:moveTo>
                    <a:pt x="0" y="11"/>
                  </a:moveTo>
                  <a:lnTo>
                    <a:pt x="0" y="9"/>
                  </a:lnTo>
                  <a:lnTo>
                    <a:pt x="0" y="6"/>
                  </a:lnTo>
                  <a:lnTo>
                    <a:pt x="1" y="5"/>
                  </a:lnTo>
                  <a:lnTo>
                    <a:pt x="1" y="2"/>
                  </a:lnTo>
                  <a:lnTo>
                    <a:pt x="2" y="0"/>
                  </a:lnTo>
                  <a:lnTo>
                    <a:pt x="2" y="2"/>
                  </a:lnTo>
                  <a:lnTo>
                    <a:pt x="2" y="6"/>
                  </a:lnTo>
                  <a:lnTo>
                    <a:pt x="3" y="9"/>
                  </a:lnTo>
                  <a:lnTo>
                    <a:pt x="3" y="11"/>
                  </a:lnTo>
                  <a:lnTo>
                    <a:pt x="3" y="13"/>
                  </a:lnTo>
                  <a:lnTo>
                    <a:pt x="3" y="16"/>
                  </a:lnTo>
                  <a:lnTo>
                    <a:pt x="3" y="17"/>
                  </a:lnTo>
                  <a:lnTo>
                    <a:pt x="3" y="19"/>
                  </a:lnTo>
                  <a:lnTo>
                    <a:pt x="3" y="22"/>
                  </a:lnTo>
                  <a:lnTo>
                    <a:pt x="3" y="26"/>
                  </a:lnTo>
                  <a:lnTo>
                    <a:pt x="2" y="26"/>
                  </a:lnTo>
                  <a:lnTo>
                    <a:pt x="2" y="28"/>
                  </a:lnTo>
                  <a:lnTo>
                    <a:pt x="2" y="26"/>
                  </a:lnTo>
                  <a:lnTo>
                    <a:pt x="1" y="24"/>
                  </a:lnTo>
                  <a:lnTo>
                    <a:pt x="1" y="22"/>
                  </a:lnTo>
                  <a:lnTo>
                    <a:pt x="0" y="19"/>
                  </a:lnTo>
                  <a:lnTo>
                    <a:pt x="0" y="16"/>
                  </a:lnTo>
                  <a:lnTo>
                    <a:pt x="0" y="13"/>
                  </a:lnTo>
                  <a:lnTo>
                    <a:pt x="0" y="11"/>
                  </a:lnTo>
                </a:path>
              </a:pathLst>
            </a:custGeom>
            <a:solidFill>
              <a:srgbClr val="F3F3F3"/>
            </a:solidFill>
            <a:ln w="127000" cap="rnd">
              <a:noFill/>
              <a:round/>
              <a:headEnd/>
              <a:tailEnd/>
            </a:ln>
          </p:spPr>
          <p:txBody>
            <a:bodyPr>
              <a:prstTxWarp prst="textNoShape">
                <a:avLst/>
              </a:prstTxWarp>
            </a:bodyPr>
            <a:lstStyle/>
            <a:p>
              <a:endParaRPr lang="en-US">
                <a:solidFill>
                  <a:schemeClr val="tx2"/>
                </a:solidFill>
              </a:endParaRPr>
            </a:p>
          </p:txBody>
        </p:sp>
        <p:sp>
          <p:nvSpPr>
            <p:cNvPr id="35929" name="Freeform 88"/>
            <p:cNvSpPr>
              <a:spLocks/>
            </p:cNvSpPr>
            <p:nvPr/>
          </p:nvSpPr>
          <p:spPr bwMode="auto">
            <a:xfrm>
              <a:off x="3095" y="1508"/>
              <a:ext cx="1" cy="7"/>
            </a:xfrm>
            <a:custGeom>
              <a:avLst/>
              <a:gdLst>
                <a:gd name="T0" fmla="*/ 0 w 1"/>
                <a:gd name="T1" fmla="*/ 6 h 7"/>
                <a:gd name="T2" fmla="*/ 0 w 1"/>
                <a:gd name="T3" fmla="*/ 6 h 7"/>
                <a:gd name="T4" fmla="*/ 0 w 1"/>
                <a:gd name="T5" fmla="*/ 6 h 7"/>
                <a:gd name="T6" fmla="*/ 0 w 1"/>
                <a:gd name="T7" fmla="*/ 6 h 7"/>
                <a:gd name="T8" fmla="*/ 0 w 1"/>
                <a:gd name="T9" fmla="*/ 5 h 7"/>
                <a:gd name="T10" fmla="*/ 0 w 1"/>
                <a:gd name="T11" fmla="*/ 5 h 7"/>
                <a:gd name="T12" fmla="*/ 0 w 1"/>
                <a:gd name="T13" fmla="*/ 3 h 7"/>
                <a:gd name="T14" fmla="*/ 0 w 1"/>
                <a:gd name="T15" fmla="*/ 3 h 7"/>
                <a:gd name="T16" fmla="*/ 0 w 1"/>
                <a:gd name="T17" fmla="*/ 1 h 7"/>
                <a:gd name="T18" fmla="*/ 0 w 1"/>
                <a:gd name="T19" fmla="*/ 1 h 7"/>
                <a:gd name="T20" fmla="*/ 0 w 1"/>
                <a:gd name="T21" fmla="*/ 0 h 7"/>
                <a:gd name="T22" fmla="*/ 0 w 1"/>
                <a:gd name="T23" fmla="*/ 1 h 7"/>
                <a:gd name="T24" fmla="*/ 0 w 1"/>
                <a:gd name="T25" fmla="*/ 3 h 7"/>
                <a:gd name="T26" fmla="*/ 0 w 1"/>
                <a:gd name="T27" fmla="*/ 3 h 7"/>
                <a:gd name="T28" fmla="*/ 0 w 1"/>
                <a:gd name="T29" fmla="*/ 5 h 7"/>
                <a:gd name="T30" fmla="*/ 0 w 1"/>
                <a:gd name="T31" fmla="*/ 6 h 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
                <a:gd name="T49" fmla="*/ 0 h 7"/>
                <a:gd name="T50" fmla="*/ 1 w 1"/>
                <a:gd name="T51" fmla="*/ 7 h 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 h="7">
                  <a:moveTo>
                    <a:pt x="0" y="6"/>
                  </a:moveTo>
                  <a:lnTo>
                    <a:pt x="0" y="6"/>
                  </a:lnTo>
                  <a:lnTo>
                    <a:pt x="0" y="5"/>
                  </a:lnTo>
                  <a:lnTo>
                    <a:pt x="0" y="3"/>
                  </a:lnTo>
                  <a:lnTo>
                    <a:pt x="0" y="1"/>
                  </a:lnTo>
                  <a:lnTo>
                    <a:pt x="0" y="0"/>
                  </a:lnTo>
                  <a:lnTo>
                    <a:pt x="0" y="1"/>
                  </a:lnTo>
                  <a:lnTo>
                    <a:pt x="0" y="3"/>
                  </a:lnTo>
                  <a:lnTo>
                    <a:pt x="0" y="5"/>
                  </a:lnTo>
                  <a:lnTo>
                    <a:pt x="0" y="6"/>
                  </a:lnTo>
                </a:path>
              </a:pathLst>
            </a:custGeom>
            <a:solidFill>
              <a:srgbClr val="C0D9D9"/>
            </a:solidFill>
            <a:ln w="127000" cap="rnd">
              <a:noFill/>
              <a:round/>
              <a:headEnd/>
              <a:tailEnd/>
            </a:ln>
          </p:spPr>
          <p:txBody>
            <a:bodyPr>
              <a:prstTxWarp prst="textNoShape">
                <a:avLst/>
              </a:prstTxWarp>
            </a:bodyPr>
            <a:lstStyle/>
            <a:p>
              <a:endParaRPr lang="en-US">
                <a:solidFill>
                  <a:schemeClr val="tx2"/>
                </a:solidFill>
              </a:endParaRPr>
            </a:p>
          </p:txBody>
        </p:sp>
        <p:sp>
          <p:nvSpPr>
            <p:cNvPr id="35930" name="Freeform 89"/>
            <p:cNvSpPr>
              <a:spLocks/>
            </p:cNvSpPr>
            <p:nvPr/>
          </p:nvSpPr>
          <p:spPr bwMode="auto">
            <a:xfrm>
              <a:off x="3095" y="15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
                <a:gd name="T37" fmla="*/ 0 h 1"/>
                <a:gd name="T38" fmla="*/ 1 w 1"/>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 h="1">
                  <a:moveTo>
                    <a:pt x="0" y="0"/>
                  </a:moveTo>
                  <a:lnTo>
                    <a:pt x="0" y="0"/>
                  </a:lnTo>
                </a:path>
              </a:pathLst>
            </a:custGeom>
            <a:solidFill>
              <a:srgbClr val="001A1A"/>
            </a:solidFill>
            <a:ln w="127000" cap="rnd">
              <a:noFill/>
              <a:round/>
              <a:headEnd/>
              <a:tailEnd/>
            </a:ln>
          </p:spPr>
          <p:txBody>
            <a:bodyPr>
              <a:prstTxWarp prst="textNoShape">
                <a:avLst/>
              </a:prstTxWarp>
            </a:bodyPr>
            <a:lstStyle/>
            <a:p>
              <a:endParaRPr lang="en-US">
                <a:solidFill>
                  <a:schemeClr val="tx2"/>
                </a:solidFill>
              </a:endParaRPr>
            </a:p>
          </p:txBody>
        </p:sp>
        <p:sp>
          <p:nvSpPr>
            <p:cNvPr id="35931" name="Freeform 90"/>
            <p:cNvSpPr>
              <a:spLocks/>
            </p:cNvSpPr>
            <p:nvPr/>
          </p:nvSpPr>
          <p:spPr bwMode="auto">
            <a:xfrm>
              <a:off x="3091" y="1522"/>
              <a:ext cx="5" cy="4"/>
            </a:xfrm>
            <a:custGeom>
              <a:avLst/>
              <a:gdLst>
                <a:gd name="T0" fmla="*/ 4 w 5"/>
                <a:gd name="T1" fmla="*/ 0 h 4"/>
                <a:gd name="T2" fmla="*/ 4 w 5"/>
                <a:gd name="T3" fmla="*/ 0 h 4"/>
                <a:gd name="T4" fmla="*/ 0 w 5"/>
                <a:gd name="T5" fmla="*/ 1 h 4"/>
                <a:gd name="T6" fmla="*/ 0 w 5"/>
                <a:gd name="T7" fmla="*/ 2 h 4"/>
                <a:gd name="T8" fmla="*/ 0 w 5"/>
                <a:gd name="T9" fmla="*/ 2 h 4"/>
                <a:gd name="T10" fmla="*/ 4 w 5"/>
                <a:gd name="T11" fmla="*/ 2 h 4"/>
                <a:gd name="T12" fmla="*/ 4 w 5"/>
                <a:gd name="T13" fmla="*/ 3 h 4"/>
                <a:gd name="T14" fmla="*/ 4 w 5"/>
                <a:gd name="T15" fmla="*/ 2 h 4"/>
                <a:gd name="T16" fmla="*/ 4 w 5"/>
                <a:gd name="T17" fmla="*/ 2 h 4"/>
                <a:gd name="T18" fmla="*/ 4 w 5"/>
                <a:gd name="T19" fmla="*/ 1 h 4"/>
                <a:gd name="T20" fmla="*/ 4 w 5"/>
                <a:gd name="T21" fmla="*/ 0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
                <a:gd name="T34" fmla="*/ 0 h 4"/>
                <a:gd name="T35" fmla="*/ 5 w 5"/>
                <a:gd name="T36" fmla="*/ 4 h 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 h="4">
                  <a:moveTo>
                    <a:pt x="4" y="0"/>
                  </a:moveTo>
                  <a:lnTo>
                    <a:pt x="4" y="0"/>
                  </a:lnTo>
                  <a:lnTo>
                    <a:pt x="0" y="1"/>
                  </a:lnTo>
                  <a:lnTo>
                    <a:pt x="0" y="2"/>
                  </a:lnTo>
                  <a:lnTo>
                    <a:pt x="4" y="2"/>
                  </a:lnTo>
                  <a:lnTo>
                    <a:pt x="4" y="3"/>
                  </a:lnTo>
                  <a:lnTo>
                    <a:pt x="4" y="2"/>
                  </a:lnTo>
                  <a:lnTo>
                    <a:pt x="4" y="1"/>
                  </a:lnTo>
                  <a:lnTo>
                    <a:pt x="4" y="0"/>
                  </a:lnTo>
                </a:path>
              </a:pathLst>
            </a:custGeom>
            <a:solidFill>
              <a:srgbClr val="B4C0C0"/>
            </a:solidFill>
            <a:ln w="127000" cap="rnd">
              <a:noFill/>
              <a:round/>
              <a:headEnd/>
              <a:tailEnd/>
            </a:ln>
          </p:spPr>
          <p:txBody>
            <a:bodyPr>
              <a:prstTxWarp prst="textNoShape">
                <a:avLst/>
              </a:prstTxWarp>
            </a:bodyPr>
            <a:lstStyle/>
            <a:p>
              <a:endParaRPr lang="en-US">
                <a:solidFill>
                  <a:schemeClr val="tx2"/>
                </a:solidFill>
              </a:endParaRPr>
            </a:p>
          </p:txBody>
        </p:sp>
        <p:sp>
          <p:nvSpPr>
            <p:cNvPr id="35932" name="Freeform 91"/>
            <p:cNvSpPr>
              <a:spLocks/>
            </p:cNvSpPr>
            <p:nvPr/>
          </p:nvSpPr>
          <p:spPr bwMode="auto">
            <a:xfrm>
              <a:off x="3095" y="1536"/>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
                <a:gd name="T40" fmla="*/ 0 h 1"/>
                <a:gd name="T41" fmla="*/ 1 w 1"/>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 h="1">
                  <a:moveTo>
                    <a:pt x="0" y="0"/>
                  </a:moveTo>
                  <a:lnTo>
                    <a:pt x="0" y="0"/>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5933" name="Freeform 92"/>
            <p:cNvSpPr>
              <a:spLocks/>
            </p:cNvSpPr>
            <p:nvPr/>
          </p:nvSpPr>
          <p:spPr bwMode="auto">
            <a:xfrm>
              <a:off x="3064" y="1460"/>
              <a:ext cx="16" cy="13"/>
            </a:xfrm>
            <a:custGeom>
              <a:avLst/>
              <a:gdLst>
                <a:gd name="T0" fmla="*/ 0 w 16"/>
                <a:gd name="T1" fmla="*/ 0 h 13"/>
                <a:gd name="T2" fmla="*/ 0 w 16"/>
                <a:gd name="T3" fmla="*/ 0 h 13"/>
                <a:gd name="T4" fmla="*/ 0 w 16"/>
                <a:gd name="T5" fmla="*/ 2 h 13"/>
                <a:gd name="T6" fmla="*/ 0 w 16"/>
                <a:gd name="T7" fmla="*/ 4 h 13"/>
                <a:gd name="T8" fmla="*/ 2 w 16"/>
                <a:gd name="T9" fmla="*/ 7 h 13"/>
                <a:gd name="T10" fmla="*/ 4 w 16"/>
                <a:gd name="T11" fmla="*/ 8 h 13"/>
                <a:gd name="T12" fmla="*/ 6 w 16"/>
                <a:gd name="T13" fmla="*/ 8 h 13"/>
                <a:gd name="T14" fmla="*/ 6 w 16"/>
                <a:gd name="T15" fmla="*/ 10 h 13"/>
                <a:gd name="T16" fmla="*/ 7 w 16"/>
                <a:gd name="T17" fmla="*/ 10 h 13"/>
                <a:gd name="T18" fmla="*/ 9 w 16"/>
                <a:gd name="T19" fmla="*/ 10 h 13"/>
                <a:gd name="T20" fmla="*/ 11 w 16"/>
                <a:gd name="T21" fmla="*/ 10 h 13"/>
                <a:gd name="T22" fmla="*/ 13 w 16"/>
                <a:gd name="T23" fmla="*/ 12 h 13"/>
                <a:gd name="T24" fmla="*/ 13 w 16"/>
                <a:gd name="T25" fmla="*/ 10 h 13"/>
                <a:gd name="T26" fmla="*/ 15 w 16"/>
                <a:gd name="T27" fmla="*/ 10 h 13"/>
                <a:gd name="T28" fmla="*/ 13 w 16"/>
                <a:gd name="T29" fmla="*/ 7 h 13"/>
                <a:gd name="T30" fmla="*/ 11 w 16"/>
                <a:gd name="T31" fmla="*/ 7 h 13"/>
                <a:gd name="T32" fmla="*/ 9 w 16"/>
                <a:gd name="T33" fmla="*/ 7 h 13"/>
                <a:gd name="T34" fmla="*/ 7 w 16"/>
                <a:gd name="T35" fmla="*/ 7 h 13"/>
                <a:gd name="T36" fmla="*/ 6 w 16"/>
                <a:gd name="T37" fmla="*/ 5 h 13"/>
                <a:gd name="T38" fmla="*/ 4 w 16"/>
                <a:gd name="T39" fmla="*/ 4 h 13"/>
                <a:gd name="T40" fmla="*/ 2 w 16"/>
                <a:gd name="T41" fmla="*/ 2 h 13"/>
                <a:gd name="T42" fmla="*/ 0 w 16"/>
                <a:gd name="T43" fmla="*/ 0 h 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
                <a:gd name="T67" fmla="*/ 0 h 13"/>
                <a:gd name="T68" fmla="*/ 16 w 16"/>
                <a:gd name="T69" fmla="*/ 13 h 1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 h="13">
                  <a:moveTo>
                    <a:pt x="0" y="0"/>
                  </a:moveTo>
                  <a:lnTo>
                    <a:pt x="0" y="0"/>
                  </a:lnTo>
                  <a:lnTo>
                    <a:pt x="0" y="2"/>
                  </a:lnTo>
                  <a:lnTo>
                    <a:pt x="0" y="4"/>
                  </a:lnTo>
                  <a:lnTo>
                    <a:pt x="2" y="7"/>
                  </a:lnTo>
                  <a:lnTo>
                    <a:pt x="4" y="8"/>
                  </a:lnTo>
                  <a:lnTo>
                    <a:pt x="6" y="8"/>
                  </a:lnTo>
                  <a:lnTo>
                    <a:pt x="6" y="10"/>
                  </a:lnTo>
                  <a:lnTo>
                    <a:pt x="7" y="10"/>
                  </a:lnTo>
                  <a:lnTo>
                    <a:pt x="9" y="10"/>
                  </a:lnTo>
                  <a:lnTo>
                    <a:pt x="11" y="10"/>
                  </a:lnTo>
                  <a:lnTo>
                    <a:pt x="13" y="12"/>
                  </a:lnTo>
                  <a:lnTo>
                    <a:pt x="13" y="10"/>
                  </a:lnTo>
                  <a:lnTo>
                    <a:pt x="15" y="10"/>
                  </a:lnTo>
                  <a:lnTo>
                    <a:pt x="13" y="7"/>
                  </a:lnTo>
                  <a:lnTo>
                    <a:pt x="11" y="7"/>
                  </a:lnTo>
                  <a:lnTo>
                    <a:pt x="9" y="7"/>
                  </a:lnTo>
                  <a:lnTo>
                    <a:pt x="7" y="7"/>
                  </a:lnTo>
                  <a:lnTo>
                    <a:pt x="6" y="5"/>
                  </a:lnTo>
                  <a:lnTo>
                    <a:pt x="4" y="4"/>
                  </a:lnTo>
                  <a:lnTo>
                    <a:pt x="2" y="2"/>
                  </a:lnTo>
                  <a:lnTo>
                    <a:pt x="0" y="0"/>
                  </a:lnTo>
                </a:path>
              </a:pathLst>
            </a:custGeom>
            <a:solidFill>
              <a:srgbClr val="CCCCCC"/>
            </a:solidFill>
            <a:ln w="127000" cap="rnd">
              <a:noFill/>
              <a:round/>
              <a:headEnd/>
              <a:tailEnd/>
            </a:ln>
          </p:spPr>
          <p:txBody>
            <a:bodyPr>
              <a:prstTxWarp prst="textNoShape">
                <a:avLst/>
              </a:prstTxWarp>
            </a:bodyPr>
            <a:lstStyle/>
            <a:p>
              <a:endParaRPr lang="en-US">
                <a:solidFill>
                  <a:schemeClr val="tx2"/>
                </a:solidFill>
              </a:endParaRPr>
            </a:p>
          </p:txBody>
        </p:sp>
        <p:sp>
          <p:nvSpPr>
            <p:cNvPr id="35934" name="Freeform 93"/>
            <p:cNvSpPr>
              <a:spLocks/>
            </p:cNvSpPr>
            <p:nvPr/>
          </p:nvSpPr>
          <p:spPr bwMode="auto">
            <a:xfrm>
              <a:off x="3067" y="1334"/>
              <a:ext cx="5" cy="223"/>
            </a:xfrm>
            <a:custGeom>
              <a:avLst/>
              <a:gdLst>
                <a:gd name="T0" fmla="*/ 4 w 5"/>
                <a:gd name="T1" fmla="*/ 222 h 223"/>
                <a:gd name="T2" fmla="*/ 4 w 5"/>
                <a:gd name="T3" fmla="*/ 201 h 223"/>
                <a:gd name="T4" fmla="*/ 3 w 5"/>
                <a:gd name="T5" fmla="*/ 152 h 223"/>
                <a:gd name="T6" fmla="*/ 2 w 5"/>
                <a:gd name="T7" fmla="*/ 97 h 223"/>
                <a:gd name="T8" fmla="*/ 2 w 5"/>
                <a:gd name="T9" fmla="*/ 66 h 223"/>
                <a:gd name="T10" fmla="*/ 2 w 5"/>
                <a:gd name="T11" fmla="*/ 49 h 223"/>
                <a:gd name="T12" fmla="*/ 2 w 5"/>
                <a:gd name="T13" fmla="*/ 27 h 223"/>
                <a:gd name="T14" fmla="*/ 1 w 5"/>
                <a:gd name="T15" fmla="*/ 9 h 223"/>
                <a:gd name="T16" fmla="*/ 0 w 5"/>
                <a:gd name="T17" fmla="*/ 0 h 223"/>
                <a:gd name="T18" fmla="*/ 0 w 5"/>
                <a:gd name="T19" fmla="*/ 9 h 223"/>
                <a:gd name="T20" fmla="*/ 0 w 5"/>
                <a:gd name="T21" fmla="*/ 36 h 223"/>
                <a:gd name="T22" fmla="*/ 0 w 5"/>
                <a:gd name="T23" fmla="*/ 70 h 223"/>
                <a:gd name="T24" fmla="*/ 1 w 5"/>
                <a:gd name="T25" fmla="*/ 111 h 223"/>
                <a:gd name="T26" fmla="*/ 1 w 5"/>
                <a:gd name="T27" fmla="*/ 152 h 223"/>
                <a:gd name="T28" fmla="*/ 2 w 5"/>
                <a:gd name="T29" fmla="*/ 187 h 223"/>
                <a:gd name="T30" fmla="*/ 2 w 5"/>
                <a:gd name="T31" fmla="*/ 214 h 223"/>
                <a:gd name="T32" fmla="*/ 2 w 5"/>
                <a:gd name="T33" fmla="*/ 222 h 223"/>
                <a:gd name="T34" fmla="*/ 4 w 5"/>
                <a:gd name="T35" fmla="*/ 222 h 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
                <a:gd name="T55" fmla="*/ 0 h 223"/>
                <a:gd name="T56" fmla="*/ 5 w 5"/>
                <a:gd name="T57" fmla="*/ 223 h 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 h="223">
                  <a:moveTo>
                    <a:pt x="4" y="222"/>
                  </a:moveTo>
                  <a:lnTo>
                    <a:pt x="4" y="201"/>
                  </a:lnTo>
                  <a:lnTo>
                    <a:pt x="3" y="152"/>
                  </a:lnTo>
                  <a:lnTo>
                    <a:pt x="2" y="97"/>
                  </a:lnTo>
                  <a:lnTo>
                    <a:pt x="2" y="66"/>
                  </a:lnTo>
                  <a:lnTo>
                    <a:pt x="2" y="49"/>
                  </a:lnTo>
                  <a:lnTo>
                    <a:pt x="2" y="27"/>
                  </a:lnTo>
                  <a:lnTo>
                    <a:pt x="1" y="9"/>
                  </a:lnTo>
                  <a:lnTo>
                    <a:pt x="0" y="0"/>
                  </a:lnTo>
                  <a:lnTo>
                    <a:pt x="0" y="9"/>
                  </a:lnTo>
                  <a:lnTo>
                    <a:pt x="0" y="36"/>
                  </a:lnTo>
                  <a:lnTo>
                    <a:pt x="0" y="70"/>
                  </a:lnTo>
                  <a:lnTo>
                    <a:pt x="1" y="111"/>
                  </a:lnTo>
                  <a:lnTo>
                    <a:pt x="1" y="152"/>
                  </a:lnTo>
                  <a:lnTo>
                    <a:pt x="2" y="187"/>
                  </a:lnTo>
                  <a:lnTo>
                    <a:pt x="2" y="214"/>
                  </a:lnTo>
                  <a:lnTo>
                    <a:pt x="2" y="222"/>
                  </a:lnTo>
                  <a:lnTo>
                    <a:pt x="4" y="222"/>
                  </a:lnTo>
                </a:path>
              </a:pathLst>
            </a:custGeom>
            <a:solidFill>
              <a:srgbClr val="000D0D"/>
            </a:solidFill>
            <a:ln w="127000" cap="rnd">
              <a:noFill/>
              <a:round/>
              <a:headEnd/>
              <a:tailEnd/>
            </a:ln>
          </p:spPr>
          <p:txBody>
            <a:bodyPr>
              <a:prstTxWarp prst="textNoShape">
                <a:avLst/>
              </a:prstTxWarp>
            </a:bodyPr>
            <a:lstStyle/>
            <a:p>
              <a:endParaRPr lang="en-US">
                <a:solidFill>
                  <a:schemeClr val="tx2"/>
                </a:solidFill>
              </a:endParaRPr>
            </a:p>
          </p:txBody>
        </p:sp>
        <p:sp>
          <p:nvSpPr>
            <p:cNvPr id="35935" name="Freeform 94"/>
            <p:cNvSpPr>
              <a:spLocks/>
            </p:cNvSpPr>
            <p:nvPr/>
          </p:nvSpPr>
          <p:spPr bwMode="auto">
            <a:xfrm>
              <a:off x="3067" y="1332"/>
              <a:ext cx="13" cy="233"/>
            </a:xfrm>
            <a:custGeom>
              <a:avLst/>
              <a:gdLst>
                <a:gd name="T0" fmla="*/ 12 w 13"/>
                <a:gd name="T1" fmla="*/ 232 h 233"/>
                <a:gd name="T2" fmla="*/ 12 w 13"/>
                <a:gd name="T3" fmla="*/ 210 h 233"/>
                <a:gd name="T4" fmla="*/ 9 w 13"/>
                <a:gd name="T5" fmla="*/ 156 h 233"/>
                <a:gd name="T6" fmla="*/ 7 w 13"/>
                <a:gd name="T7" fmla="*/ 103 h 233"/>
                <a:gd name="T8" fmla="*/ 7 w 13"/>
                <a:gd name="T9" fmla="*/ 70 h 233"/>
                <a:gd name="T10" fmla="*/ 7 w 13"/>
                <a:gd name="T11" fmla="*/ 53 h 233"/>
                <a:gd name="T12" fmla="*/ 3 w 13"/>
                <a:gd name="T13" fmla="*/ 28 h 233"/>
                <a:gd name="T14" fmla="*/ 3 w 13"/>
                <a:gd name="T15" fmla="*/ 8 h 233"/>
                <a:gd name="T16" fmla="*/ 0 w 13"/>
                <a:gd name="T17" fmla="*/ 0 h 233"/>
                <a:gd name="T18" fmla="*/ 0 w 13"/>
                <a:gd name="T19" fmla="*/ 11 h 233"/>
                <a:gd name="T20" fmla="*/ 0 w 13"/>
                <a:gd name="T21" fmla="*/ 36 h 233"/>
                <a:gd name="T22" fmla="*/ 0 w 13"/>
                <a:gd name="T23" fmla="*/ 75 h 233"/>
                <a:gd name="T24" fmla="*/ 0 w 13"/>
                <a:gd name="T25" fmla="*/ 117 h 233"/>
                <a:gd name="T26" fmla="*/ 3 w 13"/>
                <a:gd name="T27" fmla="*/ 159 h 233"/>
                <a:gd name="T28" fmla="*/ 3 w 13"/>
                <a:gd name="T29" fmla="*/ 196 h 233"/>
                <a:gd name="T30" fmla="*/ 7 w 13"/>
                <a:gd name="T31" fmla="*/ 224 h 233"/>
                <a:gd name="T32" fmla="*/ 7 w 13"/>
                <a:gd name="T33" fmla="*/ 232 h 233"/>
                <a:gd name="T34" fmla="*/ 12 w 13"/>
                <a:gd name="T35" fmla="*/ 232 h 2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233"/>
                <a:gd name="T56" fmla="*/ 13 w 13"/>
                <a:gd name="T57" fmla="*/ 233 h 2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233">
                  <a:moveTo>
                    <a:pt x="12" y="232"/>
                  </a:moveTo>
                  <a:lnTo>
                    <a:pt x="12" y="210"/>
                  </a:lnTo>
                  <a:lnTo>
                    <a:pt x="9" y="156"/>
                  </a:lnTo>
                  <a:lnTo>
                    <a:pt x="7" y="103"/>
                  </a:lnTo>
                  <a:lnTo>
                    <a:pt x="7" y="70"/>
                  </a:lnTo>
                  <a:lnTo>
                    <a:pt x="7" y="53"/>
                  </a:lnTo>
                  <a:lnTo>
                    <a:pt x="3" y="28"/>
                  </a:lnTo>
                  <a:lnTo>
                    <a:pt x="3" y="8"/>
                  </a:lnTo>
                  <a:lnTo>
                    <a:pt x="0" y="0"/>
                  </a:lnTo>
                  <a:lnTo>
                    <a:pt x="0" y="11"/>
                  </a:lnTo>
                  <a:lnTo>
                    <a:pt x="0" y="36"/>
                  </a:lnTo>
                  <a:lnTo>
                    <a:pt x="0" y="75"/>
                  </a:lnTo>
                  <a:lnTo>
                    <a:pt x="0" y="117"/>
                  </a:lnTo>
                  <a:lnTo>
                    <a:pt x="3" y="159"/>
                  </a:lnTo>
                  <a:lnTo>
                    <a:pt x="3" y="196"/>
                  </a:lnTo>
                  <a:lnTo>
                    <a:pt x="7" y="224"/>
                  </a:lnTo>
                  <a:lnTo>
                    <a:pt x="7" y="232"/>
                  </a:lnTo>
                  <a:lnTo>
                    <a:pt x="12" y="232"/>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36" name="Freeform 95"/>
            <p:cNvSpPr>
              <a:spLocks/>
            </p:cNvSpPr>
            <p:nvPr/>
          </p:nvSpPr>
          <p:spPr bwMode="auto">
            <a:xfrm>
              <a:off x="3045" y="1536"/>
              <a:ext cx="17" cy="35"/>
            </a:xfrm>
            <a:custGeom>
              <a:avLst/>
              <a:gdLst>
                <a:gd name="T0" fmla="*/ 16 w 17"/>
                <a:gd name="T1" fmla="*/ 0 h 35"/>
                <a:gd name="T2" fmla="*/ 16 w 17"/>
                <a:gd name="T3" fmla="*/ 0 h 35"/>
                <a:gd name="T4" fmla="*/ 16 w 17"/>
                <a:gd name="T5" fmla="*/ 3 h 35"/>
                <a:gd name="T6" fmla="*/ 14 w 17"/>
                <a:gd name="T7" fmla="*/ 3 h 35"/>
                <a:gd name="T8" fmla="*/ 14 w 17"/>
                <a:gd name="T9" fmla="*/ 6 h 35"/>
                <a:gd name="T10" fmla="*/ 11 w 17"/>
                <a:gd name="T11" fmla="*/ 6 h 35"/>
                <a:gd name="T12" fmla="*/ 11 w 17"/>
                <a:gd name="T13" fmla="*/ 8 h 35"/>
                <a:gd name="T14" fmla="*/ 11 w 17"/>
                <a:gd name="T15" fmla="*/ 11 h 35"/>
                <a:gd name="T16" fmla="*/ 11 w 17"/>
                <a:gd name="T17" fmla="*/ 17 h 35"/>
                <a:gd name="T18" fmla="*/ 8 w 17"/>
                <a:gd name="T19" fmla="*/ 20 h 35"/>
                <a:gd name="T20" fmla="*/ 8 w 17"/>
                <a:gd name="T21" fmla="*/ 22 h 35"/>
                <a:gd name="T22" fmla="*/ 5 w 17"/>
                <a:gd name="T23" fmla="*/ 25 h 35"/>
                <a:gd name="T24" fmla="*/ 5 w 17"/>
                <a:gd name="T25" fmla="*/ 28 h 35"/>
                <a:gd name="T26" fmla="*/ 2 w 17"/>
                <a:gd name="T27" fmla="*/ 31 h 35"/>
                <a:gd name="T28" fmla="*/ 2 w 17"/>
                <a:gd name="T29" fmla="*/ 34 h 35"/>
                <a:gd name="T30" fmla="*/ 0 w 17"/>
                <a:gd name="T31" fmla="*/ 34 h 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35"/>
                <a:gd name="T50" fmla="*/ 17 w 17"/>
                <a:gd name="T51" fmla="*/ 35 h 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35">
                  <a:moveTo>
                    <a:pt x="16" y="0"/>
                  </a:moveTo>
                  <a:lnTo>
                    <a:pt x="16" y="0"/>
                  </a:lnTo>
                  <a:lnTo>
                    <a:pt x="16" y="3"/>
                  </a:lnTo>
                  <a:lnTo>
                    <a:pt x="14" y="3"/>
                  </a:lnTo>
                  <a:lnTo>
                    <a:pt x="14" y="6"/>
                  </a:lnTo>
                  <a:lnTo>
                    <a:pt x="11" y="6"/>
                  </a:lnTo>
                  <a:lnTo>
                    <a:pt x="11" y="8"/>
                  </a:lnTo>
                  <a:lnTo>
                    <a:pt x="11" y="11"/>
                  </a:lnTo>
                  <a:lnTo>
                    <a:pt x="11" y="17"/>
                  </a:lnTo>
                  <a:lnTo>
                    <a:pt x="8" y="20"/>
                  </a:lnTo>
                  <a:lnTo>
                    <a:pt x="8" y="22"/>
                  </a:lnTo>
                  <a:lnTo>
                    <a:pt x="5" y="25"/>
                  </a:lnTo>
                  <a:lnTo>
                    <a:pt x="5" y="28"/>
                  </a:lnTo>
                  <a:lnTo>
                    <a:pt x="2" y="31"/>
                  </a:lnTo>
                  <a:lnTo>
                    <a:pt x="2" y="34"/>
                  </a:lnTo>
                  <a:lnTo>
                    <a:pt x="0" y="34"/>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37" name="Freeform 96"/>
            <p:cNvSpPr>
              <a:spLocks/>
            </p:cNvSpPr>
            <p:nvPr/>
          </p:nvSpPr>
          <p:spPr bwMode="auto">
            <a:xfrm>
              <a:off x="3051" y="1539"/>
              <a:ext cx="14" cy="32"/>
            </a:xfrm>
            <a:custGeom>
              <a:avLst/>
              <a:gdLst>
                <a:gd name="T0" fmla="*/ 13 w 14"/>
                <a:gd name="T1" fmla="*/ 0 h 32"/>
                <a:gd name="T2" fmla="*/ 10 w 14"/>
                <a:gd name="T3" fmla="*/ 0 h 32"/>
                <a:gd name="T4" fmla="*/ 10 w 14"/>
                <a:gd name="T5" fmla="*/ 3 h 32"/>
                <a:gd name="T6" fmla="*/ 8 w 14"/>
                <a:gd name="T7" fmla="*/ 5 h 32"/>
                <a:gd name="T8" fmla="*/ 8 w 14"/>
                <a:gd name="T9" fmla="*/ 8 h 32"/>
                <a:gd name="T10" fmla="*/ 8 w 14"/>
                <a:gd name="T11" fmla="*/ 11 h 32"/>
                <a:gd name="T12" fmla="*/ 6 w 14"/>
                <a:gd name="T13" fmla="*/ 14 h 32"/>
                <a:gd name="T14" fmla="*/ 6 w 14"/>
                <a:gd name="T15" fmla="*/ 19 h 32"/>
                <a:gd name="T16" fmla="*/ 3 w 14"/>
                <a:gd name="T17" fmla="*/ 22 h 32"/>
                <a:gd name="T18" fmla="*/ 3 w 14"/>
                <a:gd name="T19" fmla="*/ 25 h 32"/>
                <a:gd name="T20" fmla="*/ 3 w 14"/>
                <a:gd name="T21" fmla="*/ 28 h 32"/>
                <a:gd name="T22" fmla="*/ 0 w 14"/>
                <a:gd name="T23" fmla="*/ 31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32"/>
                <a:gd name="T38" fmla="*/ 14 w 14"/>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32">
                  <a:moveTo>
                    <a:pt x="13" y="0"/>
                  </a:moveTo>
                  <a:lnTo>
                    <a:pt x="10" y="0"/>
                  </a:lnTo>
                  <a:lnTo>
                    <a:pt x="10" y="3"/>
                  </a:lnTo>
                  <a:lnTo>
                    <a:pt x="8" y="5"/>
                  </a:lnTo>
                  <a:lnTo>
                    <a:pt x="8" y="8"/>
                  </a:lnTo>
                  <a:lnTo>
                    <a:pt x="8" y="11"/>
                  </a:lnTo>
                  <a:lnTo>
                    <a:pt x="6" y="14"/>
                  </a:lnTo>
                  <a:lnTo>
                    <a:pt x="6" y="19"/>
                  </a:lnTo>
                  <a:lnTo>
                    <a:pt x="3" y="22"/>
                  </a:lnTo>
                  <a:lnTo>
                    <a:pt x="3" y="25"/>
                  </a:lnTo>
                  <a:lnTo>
                    <a:pt x="3" y="28"/>
                  </a:lnTo>
                  <a:lnTo>
                    <a:pt x="0" y="31"/>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38" name="Line 97"/>
            <p:cNvSpPr>
              <a:spLocks noChangeShapeType="1"/>
            </p:cNvSpPr>
            <p:nvPr/>
          </p:nvSpPr>
          <p:spPr bwMode="auto">
            <a:xfrm>
              <a:off x="3063" y="1369"/>
              <a:ext cx="0" cy="35"/>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35939" name="Line 98"/>
            <p:cNvSpPr>
              <a:spLocks noChangeShapeType="1"/>
            </p:cNvSpPr>
            <p:nvPr/>
          </p:nvSpPr>
          <p:spPr bwMode="auto">
            <a:xfrm>
              <a:off x="3059" y="1406"/>
              <a:ext cx="4" cy="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35940" name="Freeform 99"/>
            <p:cNvSpPr>
              <a:spLocks/>
            </p:cNvSpPr>
            <p:nvPr/>
          </p:nvSpPr>
          <p:spPr bwMode="auto">
            <a:xfrm>
              <a:off x="3064" y="1407"/>
              <a:ext cx="18" cy="24"/>
            </a:xfrm>
            <a:custGeom>
              <a:avLst/>
              <a:gdLst>
                <a:gd name="T0" fmla="*/ 10 w 18"/>
                <a:gd name="T1" fmla="*/ 0 h 24"/>
                <a:gd name="T2" fmla="*/ 10 w 18"/>
                <a:gd name="T3" fmla="*/ 0 h 24"/>
                <a:gd name="T4" fmla="*/ 7 w 18"/>
                <a:gd name="T5" fmla="*/ 0 h 24"/>
                <a:gd name="T6" fmla="*/ 6 w 18"/>
                <a:gd name="T7" fmla="*/ 0 h 24"/>
                <a:gd name="T8" fmla="*/ 4 w 18"/>
                <a:gd name="T9" fmla="*/ 0 h 24"/>
                <a:gd name="T10" fmla="*/ 2 w 18"/>
                <a:gd name="T11" fmla="*/ 2 h 24"/>
                <a:gd name="T12" fmla="*/ 2 w 18"/>
                <a:gd name="T13" fmla="*/ 4 h 24"/>
                <a:gd name="T14" fmla="*/ 0 w 18"/>
                <a:gd name="T15" fmla="*/ 7 h 24"/>
                <a:gd name="T16" fmla="*/ 0 w 18"/>
                <a:gd name="T17" fmla="*/ 10 h 24"/>
                <a:gd name="T18" fmla="*/ 0 w 18"/>
                <a:gd name="T19" fmla="*/ 15 h 24"/>
                <a:gd name="T20" fmla="*/ 2 w 18"/>
                <a:gd name="T21" fmla="*/ 17 h 24"/>
                <a:gd name="T22" fmla="*/ 2 w 18"/>
                <a:gd name="T23" fmla="*/ 19 h 24"/>
                <a:gd name="T24" fmla="*/ 4 w 18"/>
                <a:gd name="T25" fmla="*/ 21 h 24"/>
                <a:gd name="T26" fmla="*/ 6 w 18"/>
                <a:gd name="T27" fmla="*/ 21 h 24"/>
                <a:gd name="T28" fmla="*/ 7 w 18"/>
                <a:gd name="T29" fmla="*/ 23 h 24"/>
                <a:gd name="T30" fmla="*/ 10 w 18"/>
                <a:gd name="T31" fmla="*/ 23 h 24"/>
                <a:gd name="T32" fmla="*/ 12 w 18"/>
                <a:gd name="T33" fmla="*/ 23 h 24"/>
                <a:gd name="T34" fmla="*/ 14 w 18"/>
                <a:gd name="T35" fmla="*/ 23 h 24"/>
                <a:gd name="T36" fmla="*/ 14 w 18"/>
                <a:gd name="T37" fmla="*/ 21 h 24"/>
                <a:gd name="T38" fmla="*/ 16 w 18"/>
                <a:gd name="T39" fmla="*/ 21 h 24"/>
                <a:gd name="T40" fmla="*/ 16 w 18"/>
                <a:gd name="T41" fmla="*/ 19 h 24"/>
                <a:gd name="T42" fmla="*/ 17 w 18"/>
                <a:gd name="T43" fmla="*/ 17 h 24"/>
                <a:gd name="T44" fmla="*/ 17 w 18"/>
                <a:gd name="T45" fmla="*/ 13 h 24"/>
                <a:gd name="T46" fmla="*/ 17 w 18"/>
                <a:gd name="T47" fmla="*/ 8 h 24"/>
                <a:gd name="T48" fmla="*/ 17 w 18"/>
                <a:gd name="T49" fmla="*/ 7 h 24"/>
                <a:gd name="T50" fmla="*/ 16 w 18"/>
                <a:gd name="T51" fmla="*/ 2 h 24"/>
                <a:gd name="T52" fmla="*/ 16 w 18"/>
                <a:gd name="T53" fmla="*/ 0 h 24"/>
                <a:gd name="T54" fmla="*/ 14 w 18"/>
                <a:gd name="T55" fmla="*/ 0 h 24"/>
                <a:gd name="T56" fmla="*/ 12 w 18"/>
                <a:gd name="T57" fmla="*/ 0 h 24"/>
                <a:gd name="T58" fmla="*/ 10 w 18"/>
                <a:gd name="T59" fmla="*/ 0 h 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8"/>
                <a:gd name="T91" fmla="*/ 0 h 24"/>
                <a:gd name="T92" fmla="*/ 18 w 18"/>
                <a:gd name="T93" fmla="*/ 24 h 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8" h="24">
                  <a:moveTo>
                    <a:pt x="10" y="0"/>
                  </a:moveTo>
                  <a:lnTo>
                    <a:pt x="10" y="0"/>
                  </a:lnTo>
                  <a:lnTo>
                    <a:pt x="7" y="0"/>
                  </a:lnTo>
                  <a:lnTo>
                    <a:pt x="6" y="0"/>
                  </a:lnTo>
                  <a:lnTo>
                    <a:pt x="4" y="0"/>
                  </a:lnTo>
                  <a:lnTo>
                    <a:pt x="2" y="2"/>
                  </a:lnTo>
                  <a:lnTo>
                    <a:pt x="2" y="4"/>
                  </a:lnTo>
                  <a:lnTo>
                    <a:pt x="0" y="7"/>
                  </a:lnTo>
                  <a:lnTo>
                    <a:pt x="0" y="10"/>
                  </a:lnTo>
                  <a:lnTo>
                    <a:pt x="0" y="15"/>
                  </a:lnTo>
                  <a:lnTo>
                    <a:pt x="2" y="17"/>
                  </a:lnTo>
                  <a:lnTo>
                    <a:pt x="2" y="19"/>
                  </a:lnTo>
                  <a:lnTo>
                    <a:pt x="4" y="21"/>
                  </a:lnTo>
                  <a:lnTo>
                    <a:pt x="6" y="21"/>
                  </a:lnTo>
                  <a:lnTo>
                    <a:pt x="7" y="23"/>
                  </a:lnTo>
                  <a:lnTo>
                    <a:pt x="10" y="23"/>
                  </a:lnTo>
                  <a:lnTo>
                    <a:pt x="12" y="23"/>
                  </a:lnTo>
                  <a:lnTo>
                    <a:pt x="14" y="23"/>
                  </a:lnTo>
                  <a:lnTo>
                    <a:pt x="14" y="21"/>
                  </a:lnTo>
                  <a:lnTo>
                    <a:pt x="16" y="21"/>
                  </a:lnTo>
                  <a:lnTo>
                    <a:pt x="16" y="19"/>
                  </a:lnTo>
                  <a:lnTo>
                    <a:pt x="17" y="17"/>
                  </a:lnTo>
                  <a:lnTo>
                    <a:pt x="17" y="13"/>
                  </a:lnTo>
                  <a:lnTo>
                    <a:pt x="17" y="8"/>
                  </a:lnTo>
                  <a:lnTo>
                    <a:pt x="17" y="7"/>
                  </a:lnTo>
                  <a:lnTo>
                    <a:pt x="16" y="2"/>
                  </a:lnTo>
                  <a:lnTo>
                    <a:pt x="16" y="0"/>
                  </a:lnTo>
                  <a:lnTo>
                    <a:pt x="14" y="0"/>
                  </a:lnTo>
                  <a:lnTo>
                    <a:pt x="12" y="0"/>
                  </a:lnTo>
                  <a:lnTo>
                    <a:pt x="10" y="0"/>
                  </a:lnTo>
                </a:path>
              </a:pathLst>
            </a:custGeom>
            <a:solidFill>
              <a:srgbClr val="DFEBEB"/>
            </a:solidFill>
            <a:ln w="127000" cap="rnd">
              <a:noFill/>
              <a:round/>
              <a:headEnd/>
              <a:tailEnd/>
            </a:ln>
          </p:spPr>
          <p:txBody>
            <a:bodyPr>
              <a:prstTxWarp prst="textNoShape">
                <a:avLst/>
              </a:prstTxWarp>
            </a:bodyPr>
            <a:lstStyle/>
            <a:p>
              <a:endParaRPr lang="en-US">
                <a:solidFill>
                  <a:schemeClr val="tx2"/>
                </a:solidFill>
              </a:endParaRPr>
            </a:p>
          </p:txBody>
        </p:sp>
        <p:sp>
          <p:nvSpPr>
            <p:cNvPr id="35941" name="Freeform 100"/>
            <p:cNvSpPr>
              <a:spLocks/>
            </p:cNvSpPr>
            <p:nvPr/>
          </p:nvSpPr>
          <p:spPr bwMode="auto">
            <a:xfrm>
              <a:off x="3064" y="1404"/>
              <a:ext cx="26" cy="35"/>
            </a:xfrm>
            <a:custGeom>
              <a:avLst/>
              <a:gdLst>
                <a:gd name="T0" fmla="*/ 14 w 26"/>
                <a:gd name="T1" fmla="*/ 0 h 35"/>
                <a:gd name="T2" fmla="*/ 11 w 26"/>
                <a:gd name="T3" fmla="*/ 0 h 35"/>
                <a:gd name="T4" fmla="*/ 11 w 26"/>
                <a:gd name="T5" fmla="*/ 3 h 35"/>
                <a:gd name="T6" fmla="*/ 9 w 26"/>
                <a:gd name="T7" fmla="*/ 3 h 35"/>
                <a:gd name="T8" fmla="*/ 6 w 26"/>
                <a:gd name="T9" fmla="*/ 3 h 35"/>
                <a:gd name="T10" fmla="*/ 3 w 26"/>
                <a:gd name="T11" fmla="*/ 6 h 35"/>
                <a:gd name="T12" fmla="*/ 0 w 26"/>
                <a:gd name="T13" fmla="*/ 9 h 35"/>
                <a:gd name="T14" fmla="*/ 0 w 26"/>
                <a:gd name="T15" fmla="*/ 12 h 35"/>
                <a:gd name="T16" fmla="*/ 0 w 26"/>
                <a:gd name="T17" fmla="*/ 17 h 35"/>
                <a:gd name="T18" fmla="*/ 0 w 26"/>
                <a:gd name="T19" fmla="*/ 20 h 35"/>
                <a:gd name="T20" fmla="*/ 0 w 26"/>
                <a:gd name="T21" fmla="*/ 26 h 35"/>
                <a:gd name="T22" fmla="*/ 3 w 26"/>
                <a:gd name="T23" fmla="*/ 28 h 35"/>
                <a:gd name="T24" fmla="*/ 6 w 26"/>
                <a:gd name="T25" fmla="*/ 31 h 35"/>
                <a:gd name="T26" fmla="*/ 9 w 26"/>
                <a:gd name="T27" fmla="*/ 31 h 35"/>
                <a:gd name="T28" fmla="*/ 11 w 26"/>
                <a:gd name="T29" fmla="*/ 34 h 35"/>
                <a:gd name="T30" fmla="*/ 14 w 26"/>
                <a:gd name="T31" fmla="*/ 34 h 35"/>
                <a:gd name="T32" fmla="*/ 17 w 26"/>
                <a:gd name="T33" fmla="*/ 34 h 35"/>
                <a:gd name="T34" fmla="*/ 20 w 26"/>
                <a:gd name="T35" fmla="*/ 31 h 35"/>
                <a:gd name="T36" fmla="*/ 23 w 26"/>
                <a:gd name="T37" fmla="*/ 31 h 35"/>
                <a:gd name="T38" fmla="*/ 23 w 26"/>
                <a:gd name="T39" fmla="*/ 28 h 35"/>
                <a:gd name="T40" fmla="*/ 23 w 26"/>
                <a:gd name="T41" fmla="*/ 26 h 35"/>
                <a:gd name="T42" fmla="*/ 25 w 26"/>
                <a:gd name="T43" fmla="*/ 20 h 35"/>
                <a:gd name="T44" fmla="*/ 25 w 26"/>
                <a:gd name="T45" fmla="*/ 14 h 35"/>
                <a:gd name="T46" fmla="*/ 25 w 26"/>
                <a:gd name="T47" fmla="*/ 9 h 35"/>
                <a:gd name="T48" fmla="*/ 23 w 26"/>
                <a:gd name="T49" fmla="*/ 6 h 35"/>
                <a:gd name="T50" fmla="*/ 23 w 26"/>
                <a:gd name="T51" fmla="*/ 3 h 35"/>
                <a:gd name="T52" fmla="*/ 20 w 26"/>
                <a:gd name="T53" fmla="*/ 3 h 35"/>
                <a:gd name="T54" fmla="*/ 17 w 26"/>
                <a:gd name="T55" fmla="*/ 0 h 35"/>
                <a:gd name="T56" fmla="*/ 14 w 26"/>
                <a:gd name="T57" fmla="*/ 0 h 3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6"/>
                <a:gd name="T88" fmla="*/ 0 h 35"/>
                <a:gd name="T89" fmla="*/ 26 w 26"/>
                <a:gd name="T90" fmla="*/ 35 h 3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6" h="35">
                  <a:moveTo>
                    <a:pt x="14" y="0"/>
                  </a:moveTo>
                  <a:lnTo>
                    <a:pt x="11" y="0"/>
                  </a:lnTo>
                  <a:lnTo>
                    <a:pt x="11" y="3"/>
                  </a:lnTo>
                  <a:lnTo>
                    <a:pt x="9" y="3"/>
                  </a:lnTo>
                  <a:lnTo>
                    <a:pt x="6" y="3"/>
                  </a:lnTo>
                  <a:lnTo>
                    <a:pt x="3" y="6"/>
                  </a:lnTo>
                  <a:lnTo>
                    <a:pt x="0" y="9"/>
                  </a:lnTo>
                  <a:lnTo>
                    <a:pt x="0" y="12"/>
                  </a:lnTo>
                  <a:lnTo>
                    <a:pt x="0" y="17"/>
                  </a:lnTo>
                  <a:lnTo>
                    <a:pt x="0" y="20"/>
                  </a:lnTo>
                  <a:lnTo>
                    <a:pt x="0" y="26"/>
                  </a:lnTo>
                  <a:lnTo>
                    <a:pt x="3" y="28"/>
                  </a:lnTo>
                  <a:lnTo>
                    <a:pt x="6" y="31"/>
                  </a:lnTo>
                  <a:lnTo>
                    <a:pt x="9" y="31"/>
                  </a:lnTo>
                  <a:lnTo>
                    <a:pt x="11" y="34"/>
                  </a:lnTo>
                  <a:lnTo>
                    <a:pt x="14" y="34"/>
                  </a:lnTo>
                  <a:lnTo>
                    <a:pt x="17" y="34"/>
                  </a:lnTo>
                  <a:lnTo>
                    <a:pt x="20" y="31"/>
                  </a:lnTo>
                  <a:lnTo>
                    <a:pt x="23" y="31"/>
                  </a:lnTo>
                  <a:lnTo>
                    <a:pt x="23" y="28"/>
                  </a:lnTo>
                  <a:lnTo>
                    <a:pt x="23" y="26"/>
                  </a:lnTo>
                  <a:lnTo>
                    <a:pt x="25" y="20"/>
                  </a:lnTo>
                  <a:lnTo>
                    <a:pt x="25" y="14"/>
                  </a:lnTo>
                  <a:lnTo>
                    <a:pt x="25" y="9"/>
                  </a:lnTo>
                  <a:lnTo>
                    <a:pt x="23" y="6"/>
                  </a:lnTo>
                  <a:lnTo>
                    <a:pt x="23" y="3"/>
                  </a:lnTo>
                  <a:lnTo>
                    <a:pt x="20" y="3"/>
                  </a:lnTo>
                  <a:lnTo>
                    <a:pt x="17" y="0"/>
                  </a:lnTo>
                  <a:lnTo>
                    <a:pt x="14"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42" name="Freeform 101"/>
            <p:cNvSpPr>
              <a:spLocks/>
            </p:cNvSpPr>
            <p:nvPr/>
          </p:nvSpPr>
          <p:spPr bwMode="auto">
            <a:xfrm>
              <a:off x="3064" y="1421"/>
              <a:ext cx="13" cy="10"/>
            </a:xfrm>
            <a:custGeom>
              <a:avLst/>
              <a:gdLst>
                <a:gd name="T0" fmla="*/ 0 w 13"/>
                <a:gd name="T1" fmla="*/ 0 h 10"/>
                <a:gd name="T2" fmla="*/ 0 w 13"/>
                <a:gd name="T3" fmla="*/ 2 h 10"/>
                <a:gd name="T4" fmla="*/ 0 w 13"/>
                <a:gd name="T5" fmla="*/ 3 h 10"/>
                <a:gd name="T6" fmla="*/ 2 w 13"/>
                <a:gd name="T7" fmla="*/ 5 h 10"/>
                <a:gd name="T8" fmla="*/ 2 w 13"/>
                <a:gd name="T9" fmla="*/ 6 h 10"/>
                <a:gd name="T10" fmla="*/ 4 w 13"/>
                <a:gd name="T11" fmla="*/ 7 h 10"/>
                <a:gd name="T12" fmla="*/ 5 w 13"/>
                <a:gd name="T13" fmla="*/ 7 h 10"/>
                <a:gd name="T14" fmla="*/ 8 w 13"/>
                <a:gd name="T15" fmla="*/ 9 h 10"/>
                <a:gd name="T16" fmla="*/ 10 w 13"/>
                <a:gd name="T17" fmla="*/ 9 h 10"/>
                <a:gd name="T18" fmla="*/ 12 w 13"/>
                <a:gd name="T19" fmla="*/ 9 h 10"/>
                <a:gd name="T20" fmla="*/ 12 w 13"/>
                <a:gd name="T21" fmla="*/ 7 h 10"/>
                <a:gd name="T22" fmla="*/ 10 w 13"/>
                <a:gd name="T23" fmla="*/ 2 h 10"/>
                <a:gd name="T24" fmla="*/ 0 w 13"/>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10"/>
                <a:gd name="T41" fmla="*/ 13 w 1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10">
                  <a:moveTo>
                    <a:pt x="0" y="0"/>
                  </a:moveTo>
                  <a:lnTo>
                    <a:pt x="0" y="2"/>
                  </a:lnTo>
                  <a:lnTo>
                    <a:pt x="0" y="3"/>
                  </a:lnTo>
                  <a:lnTo>
                    <a:pt x="2" y="5"/>
                  </a:lnTo>
                  <a:lnTo>
                    <a:pt x="2" y="6"/>
                  </a:lnTo>
                  <a:lnTo>
                    <a:pt x="4" y="7"/>
                  </a:lnTo>
                  <a:lnTo>
                    <a:pt x="5" y="7"/>
                  </a:lnTo>
                  <a:lnTo>
                    <a:pt x="8" y="9"/>
                  </a:lnTo>
                  <a:lnTo>
                    <a:pt x="10" y="9"/>
                  </a:lnTo>
                  <a:lnTo>
                    <a:pt x="12" y="9"/>
                  </a:lnTo>
                  <a:lnTo>
                    <a:pt x="12" y="7"/>
                  </a:lnTo>
                  <a:lnTo>
                    <a:pt x="10" y="2"/>
                  </a:lnTo>
                  <a:lnTo>
                    <a:pt x="0" y="0"/>
                  </a:lnTo>
                </a:path>
              </a:pathLst>
            </a:custGeom>
            <a:solidFill>
              <a:srgbClr val="B4C0C0"/>
            </a:solidFill>
            <a:ln w="127000" cap="rnd">
              <a:noFill/>
              <a:round/>
              <a:headEnd/>
              <a:tailEnd/>
            </a:ln>
          </p:spPr>
          <p:txBody>
            <a:bodyPr>
              <a:prstTxWarp prst="textNoShape">
                <a:avLst/>
              </a:prstTxWarp>
            </a:bodyPr>
            <a:lstStyle/>
            <a:p>
              <a:endParaRPr lang="en-US">
                <a:solidFill>
                  <a:schemeClr val="tx2"/>
                </a:solidFill>
              </a:endParaRPr>
            </a:p>
          </p:txBody>
        </p:sp>
        <p:sp>
          <p:nvSpPr>
            <p:cNvPr id="35943" name="Freeform 102"/>
            <p:cNvSpPr>
              <a:spLocks/>
            </p:cNvSpPr>
            <p:nvPr/>
          </p:nvSpPr>
          <p:spPr bwMode="auto">
            <a:xfrm>
              <a:off x="3064" y="1416"/>
              <a:ext cx="4" cy="6"/>
            </a:xfrm>
            <a:custGeom>
              <a:avLst/>
              <a:gdLst>
                <a:gd name="T0" fmla="*/ 0 w 4"/>
                <a:gd name="T1" fmla="*/ 5 h 6"/>
                <a:gd name="T2" fmla="*/ 0 w 4"/>
                <a:gd name="T3" fmla="*/ 5 h 6"/>
                <a:gd name="T4" fmla="*/ 1 w 4"/>
                <a:gd name="T5" fmla="*/ 5 h 6"/>
                <a:gd name="T6" fmla="*/ 2 w 4"/>
                <a:gd name="T7" fmla="*/ 5 h 6"/>
                <a:gd name="T8" fmla="*/ 2 w 4"/>
                <a:gd name="T9" fmla="*/ 0 h 6"/>
                <a:gd name="T10" fmla="*/ 2 w 4"/>
                <a:gd name="T11" fmla="*/ 0 h 6"/>
                <a:gd name="T12" fmla="*/ 3 w 4"/>
                <a:gd name="T13" fmla="*/ 5 h 6"/>
                <a:gd name="T14" fmla="*/ 3 w 4"/>
                <a:gd name="T15" fmla="*/ 0 h 6"/>
                <a:gd name="T16" fmla="*/ 2 w 4"/>
                <a:gd name="T17" fmla="*/ 0 h 6"/>
                <a:gd name="T18" fmla="*/ 2 w 4"/>
                <a:gd name="T19" fmla="*/ 0 h 6"/>
                <a:gd name="T20" fmla="*/ 1 w 4"/>
                <a:gd name="T21" fmla="*/ 0 h 6"/>
                <a:gd name="T22" fmla="*/ 0 w 4"/>
                <a:gd name="T23" fmla="*/ 0 h 6"/>
                <a:gd name="T24" fmla="*/ 0 w 4"/>
                <a:gd name="T25" fmla="*/ 5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6"/>
                <a:gd name="T41" fmla="*/ 4 w 4"/>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6">
                  <a:moveTo>
                    <a:pt x="0" y="5"/>
                  </a:moveTo>
                  <a:lnTo>
                    <a:pt x="0" y="5"/>
                  </a:lnTo>
                  <a:lnTo>
                    <a:pt x="1" y="5"/>
                  </a:lnTo>
                  <a:lnTo>
                    <a:pt x="2" y="5"/>
                  </a:lnTo>
                  <a:lnTo>
                    <a:pt x="2" y="0"/>
                  </a:lnTo>
                  <a:lnTo>
                    <a:pt x="3" y="5"/>
                  </a:lnTo>
                  <a:lnTo>
                    <a:pt x="3" y="0"/>
                  </a:lnTo>
                  <a:lnTo>
                    <a:pt x="2" y="0"/>
                  </a:lnTo>
                  <a:lnTo>
                    <a:pt x="1" y="0"/>
                  </a:lnTo>
                  <a:lnTo>
                    <a:pt x="0" y="0"/>
                  </a:lnTo>
                  <a:lnTo>
                    <a:pt x="0" y="5"/>
                  </a:lnTo>
                </a:path>
              </a:pathLst>
            </a:custGeom>
            <a:solidFill>
              <a:srgbClr val="001A1A"/>
            </a:solidFill>
            <a:ln w="127000" cap="rnd">
              <a:noFill/>
              <a:round/>
              <a:headEnd/>
              <a:tailEnd/>
            </a:ln>
          </p:spPr>
          <p:txBody>
            <a:bodyPr>
              <a:prstTxWarp prst="textNoShape">
                <a:avLst/>
              </a:prstTxWarp>
            </a:bodyPr>
            <a:lstStyle/>
            <a:p>
              <a:endParaRPr lang="en-US">
                <a:solidFill>
                  <a:schemeClr val="tx2"/>
                </a:solidFill>
              </a:endParaRPr>
            </a:p>
          </p:txBody>
        </p:sp>
        <p:sp>
          <p:nvSpPr>
            <p:cNvPr id="35944" name="Freeform 103"/>
            <p:cNvSpPr>
              <a:spLocks/>
            </p:cNvSpPr>
            <p:nvPr/>
          </p:nvSpPr>
          <p:spPr bwMode="auto">
            <a:xfrm>
              <a:off x="3067" y="1407"/>
              <a:ext cx="7" cy="2"/>
            </a:xfrm>
            <a:custGeom>
              <a:avLst/>
              <a:gdLst>
                <a:gd name="T0" fmla="*/ 0 w 7"/>
                <a:gd name="T1" fmla="*/ 1 h 2"/>
                <a:gd name="T2" fmla="*/ 0 w 7"/>
                <a:gd name="T3" fmla="*/ 1 h 2"/>
                <a:gd name="T4" fmla="*/ 0 w 7"/>
                <a:gd name="T5" fmla="*/ 1 h 2"/>
                <a:gd name="T6" fmla="*/ 0 w 7"/>
                <a:gd name="T7" fmla="*/ 0 h 2"/>
                <a:gd name="T8" fmla="*/ 1 w 7"/>
                <a:gd name="T9" fmla="*/ 0 h 2"/>
                <a:gd name="T10" fmla="*/ 3 w 7"/>
                <a:gd name="T11" fmla="*/ 0 h 2"/>
                <a:gd name="T12" fmla="*/ 3 w 7"/>
                <a:gd name="T13" fmla="*/ 0 h 2"/>
                <a:gd name="T14" fmla="*/ 5 w 7"/>
                <a:gd name="T15" fmla="*/ 0 h 2"/>
                <a:gd name="T16" fmla="*/ 6 w 7"/>
                <a:gd name="T17" fmla="*/ 0 h 2"/>
                <a:gd name="T18" fmla="*/ 6 w 7"/>
                <a:gd name="T19" fmla="*/ 0 h 2"/>
                <a:gd name="T20" fmla="*/ 6 w 7"/>
                <a:gd name="T21" fmla="*/ 1 h 2"/>
                <a:gd name="T22" fmla="*/ 5 w 7"/>
                <a:gd name="T23" fmla="*/ 1 h 2"/>
                <a:gd name="T24" fmla="*/ 3 w 7"/>
                <a:gd name="T25" fmla="*/ 1 h 2"/>
                <a:gd name="T26" fmla="*/ 3 w 7"/>
                <a:gd name="T27" fmla="*/ 1 h 2"/>
                <a:gd name="T28" fmla="*/ 1 w 7"/>
                <a:gd name="T29" fmla="*/ 1 h 2"/>
                <a:gd name="T30" fmla="*/ 0 w 7"/>
                <a:gd name="T31" fmla="*/ 1 h 2"/>
                <a:gd name="T32" fmla="*/ 0 w 7"/>
                <a:gd name="T33" fmla="*/ 1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2"/>
                <a:gd name="T53" fmla="*/ 7 w 7"/>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2">
                  <a:moveTo>
                    <a:pt x="0" y="1"/>
                  </a:moveTo>
                  <a:lnTo>
                    <a:pt x="0" y="1"/>
                  </a:lnTo>
                  <a:lnTo>
                    <a:pt x="0" y="0"/>
                  </a:lnTo>
                  <a:lnTo>
                    <a:pt x="1" y="0"/>
                  </a:lnTo>
                  <a:lnTo>
                    <a:pt x="3" y="0"/>
                  </a:lnTo>
                  <a:lnTo>
                    <a:pt x="5" y="0"/>
                  </a:lnTo>
                  <a:lnTo>
                    <a:pt x="6" y="0"/>
                  </a:lnTo>
                  <a:lnTo>
                    <a:pt x="6" y="1"/>
                  </a:lnTo>
                  <a:lnTo>
                    <a:pt x="5" y="1"/>
                  </a:lnTo>
                  <a:lnTo>
                    <a:pt x="3" y="1"/>
                  </a:lnTo>
                  <a:lnTo>
                    <a:pt x="1" y="1"/>
                  </a:lnTo>
                  <a:lnTo>
                    <a:pt x="0" y="1"/>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5945" name="Freeform 104"/>
            <p:cNvSpPr>
              <a:spLocks/>
            </p:cNvSpPr>
            <p:nvPr/>
          </p:nvSpPr>
          <p:spPr bwMode="auto">
            <a:xfrm>
              <a:off x="3073" y="1407"/>
              <a:ext cx="17" cy="32"/>
            </a:xfrm>
            <a:custGeom>
              <a:avLst/>
              <a:gdLst>
                <a:gd name="T0" fmla="*/ 0 w 17"/>
                <a:gd name="T1" fmla="*/ 14 h 32"/>
                <a:gd name="T2" fmla="*/ 0 w 17"/>
                <a:gd name="T3" fmla="*/ 9 h 32"/>
                <a:gd name="T4" fmla="*/ 2 w 17"/>
                <a:gd name="T5" fmla="*/ 6 h 32"/>
                <a:gd name="T6" fmla="*/ 2 w 17"/>
                <a:gd name="T7" fmla="*/ 3 h 32"/>
                <a:gd name="T8" fmla="*/ 2 w 17"/>
                <a:gd name="T9" fmla="*/ 0 h 32"/>
                <a:gd name="T10" fmla="*/ 5 w 17"/>
                <a:gd name="T11" fmla="*/ 0 h 32"/>
                <a:gd name="T12" fmla="*/ 8 w 17"/>
                <a:gd name="T13" fmla="*/ 0 h 32"/>
                <a:gd name="T14" fmla="*/ 11 w 17"/>
                <a:gd name="T15" fmla="*/ 0 h 32"/>
                <a:gd name="T16" fmla="*/ 14 w 17"/>
                <a:gd name="T17" fmla="*/ 3 h 32"/>
                <a:gd name="T18" fmla="*/ 16 w 17"/>
                <a:gd name="T19" fmla="*/ 6 h 32"/>
                <a:gd name="T20" fmla="*/ 16 w 17"/>
                <a:gd name="T21" fmla="*/ 11 h 32"/>
                <a:gd name="T22" fmla="*/ 16 w 17"/>
                <a:gd name="T23" fmla="*/ 14 h 32"/>
                <a:gd name="T24" fmla="*/ 16 w 17"/>
                <a:gd name="T25" fmla="*/ 17 h 32"/>
                <a:gd name="T26" fmla="*/ 16 w 17"/>
                <a:gd name="T27" fmla="*/ 20 h 32"/>
                <a:gd name="T28" fmla="*/ 14 w 17"/>
                <a:gd name="T29" fmla="*/ 23 h 32"/>
                <a:gd name="T30" fmla="*/ 14 w 17"/>
                <a:gd name="T31" fmla="*/ 25 h 32"/>
                <a:gd name="T32" fmla="*/ 14 w 17"/>
                <a:gd name="T33" fmla="*/ 28 h 32"/>
                <a:gd name="T34" fmla="*/ 11 w 17"/>
                <a:gd name="T35" fmla="*/ 28 h 32"/>
                <a:gd name="T36" fmla="*/ 8 w 17"/>
                <a:gd name="T37" fmla="*/ 31 h 32"/>
                <a:gd name="T38" fmla="*/ 8 w 17"/>
                <a:gd name="T39" fmla="*/ 28 h 32"/>
                <a:gd name="T40" fmla="*/ 5 w 17"/>
                <a:gd name="T41" fmla="*/ 28 h 32"/>
                <a:gd name="T42" fmla="*/ 2 w 17"/>
                <a:gd name="T43" fmla="*/ 28 h 32"/>
                <a:gd name="T44" fmla="*/ 2 w 17"/>
                <a:gd name="T45" fmla="*/ 25 h 32"/>
                <a:gd name="T46" fmla="*/ 2 w 17"/>
                <a:gd name="T47" fmla="*/ 23 h 32"/>
                <a:gd name="T48" fmla="*/ 2 w 17"/>
                <a:gd name="T49" fmla="*/ 17 h 32"/>
                <a:gd name="T50" fmla="*/ 0 w 17"/>
                <a:gd name="T51" fmla="*/ 14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32"/>
                <a:gd name="T80" fmla="*/ 17 w 17"/>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32">
                  <a:moveTo>
                    <a:pt x="0" y="14"/>
                  </a:moveTo>
                  <a:lnTo>
                    <a:pt x="0" y="9"/>
                  </a:lnTo>
                  <a:lnTo>
                    <a:pt x="2" y="6"/>
                  </a:lnTo>
                  <a:lnTo>
                    <a:pt x="2" y="3"/>
                  </a:lnTo>
                  <a:lnTo>
                    <a:pt x="2" y="0"/>
                  </a:lnTo>
                  <a:lnTo>
                    <a:pt x="5" y="0"/>
                  </a:lnTo>
                  <a:lnTo>
                    <a:pt x="8" y="0"/>
                  </a:lnTo>
                  <a:lnTo>
                    <a:pt x="11" y="0"/>
                  </a:lnTo>
                  <a:lnTo>
                    <a:pt x="14" y="3"/>
                  </a:lnTo>
                  <a:lnTo>
                    <a:pt x="16" y="6"/>
                  </a:lnTo>
                  <a:lnTo>
                    <a:pt x="16" y="11"/>
                  </a:lnTo>
                  <a:lnTo>
                    <a:pt x="16" y="14"/>
                  </a:lnTo>
                  <a:lnTo>
                    <a:pt x="16" y="17"/>
                  </a:lnTo>
                  <a:lnTo>
                    <a:pt x="16" y="20"/>
                  </a:lnTo>
                  <a:lnTo>
                    <a:pt x="14" y="23"/>
                  </a:lnTo>
                  <a:lnTo>
                    <a:pt x="14" y="25"/>
                  </a:lnTo>
                  <a:lnTo>
                    <a:pt x="14" y="28"/>
                  </a:lnTo>
                  <a:lnTo>
                    <a:pt x="11" y="28"/>
                  </a:lnTo>
                  <a:lnTo>
                    <a:pt x="8" y="31"/>
                  </a:lnTo>
                  <a:lnTo>
                    <a:pt x="8" y="28"/>
                  </a:lnTo>
                  <a:lnTo>
                    <a:pt x="5" y="28"/>
                  </a:lnTo>
                  <a:lnTo>
                    <a:pt x="2" y="28"/>
                  </a:lnTo>
                  <a:lnTo>
                    <a:pt x="2" y="25"/>
                  </a:lnTo>
                  <a:lnTo>
                    <a:pt x="2" y="23"/>
                  </a:lnTo>
                  <a:lnTo>
                    <a:pt x="2" y="17"/>
                  </a:lnTo>
                  <a:lnTo>
                    <a:pt x="0" y="14"/>
                  </a:lnTo>
                </a:path>
              </a:pathLst>
            </a:custGeom>
            <a:solidFill>
              <a:srgbClr val="DFF3F3"/>
            </a:solidFill>
            <a:ln w="12700" cap="rnd">
              <a:solidFill>
                <a:srgbClr val="FFFFFF"/>
              </a:solidFill>
              <a:round/>
              <a:headEnd/>
              <a:tailEnd/>
            </a:ln>
          </p:spPr>
          <p:txBody>
            <a:bodyPr>
              <a:prstTxWarp prst="textNoShape">
                <a:avLst/>
              </a:prstTxWarp>
            </a:bodyPr>
            <a:lstStyle/>
            <a:p>
              <a:endParaRPr lang="en-US">
                <a:solidFill>
                  <a:schemeClr val="tx2"/>
                </a:solidFill>
              </a:endParaRPr>
            </a:p>
          </p:txBody>
        </p:sp>
        <p:sp>
          <p:nvSpPr>
            <p:cNvPr id="35946" name="Freeform 105"/>
            <p:cNvSpPr>
              <a:spLocks/>
            </p:cNvSpPr>
            <p:nvPr/>
          </p:nvSpPr>
          <p:spPr bwMode="auto">
            <a:xfrm>
              <a:off x="3075" y="1410"/>
              <a:ext cx="1" cy="12"/>
            </a:xfrm>
            <a:custGeom>
              <a:avLst/>
              <a:gdLst>
                <a:gd name="T0" fmla="*/ 0 w 1"/>
                <a:gd name="T1" fmla="*/ 0 h 12"/>
                <a:gd name="T2" fmla="*/ 0 w 1"/>
                <a:gd name="T3" fmla="*/ 0 h 12"/>
                <a:gd name="T4" fmla="*/ 0 w 1"/>
                <a:gd name="T5" fmla="*/ 3 h 12"/>
                <a:gd name="T6" fmla="*/ 0 w 1"/>
                <a:gd name="T7" fmla="*/ 8 h 12"/>
                <a:gd name="T8" fmla="*/ 0 w 1"/>
                <a:gd name="T9" fmla="*/ 11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0"/>
                  </a:moveTo>
                  <a:lnTo>
                    <a:pt x="0" y="0"/>
                  </a:lnTo>
                  <a:lnTo>
                    <a:pt x="0" y="3"/>
                  </a:lnTo>
                  <a:lnTo>
                    <a:pt x="0" y="8"/>
                  </a:lnTo>
                  <a:lnTo>
                    <a:pt x="0" y="11"/>
                  </a:lnTo>
                </a:path>
              </a:pathLst>
            </a:custGeom>
            <a:noFill/>
            <a:ln w="12700" cap="rnd">
              <a:solidFill>
                <a:srgbClr val="C0D9D9"/>
              </a:solidFill>
              <a:round/>
              <a:headEnd/>
              <a:tailEnd/>
            </a:ln>
          </p:spPr>
          <p:txBody>
            <a:bodyPr>
              <a:prstTxWarp prst="textNoShape">
                <a:avLst/>
              </a:prstTxWarp>
            </a:bodyPr>
            <a:lstStyle/>
            <a:p>
              <a:endParaRPr lang="en-US">
                <a:solidFill>
                  <a:schemeClr val="tx2"/>
                </a:solidFill>
              </a:endParaRPr>
            </a:p>
          </p:txBody>
        </p:sp>
        <p:sp>
          <p:nvSpPr>
            <p:cNvPr id="35947" name="Freeform 106"/>
            <p:cNvSpPr>
              <a:spLocks/>
            </p:cNvSpPr>
            <p:nvPr/>
          </p:nvSpPr>
          <p:spPr bwMode="auto">
            <a:xfrm>
              <a:off x="3079" y="1407"/>
              <a:ext cx="1" cy="15"/>
            </a:xfrm>
            <a:custGeom>
              <a:avLst/>
              <a:gdLst>
                <a:gd name="T0" fmla="*/ 0 w 1"/>
                <a:gd name="T1" fmla="*/ 0 h 15"/>
                <a:gd name="T2" fmla="*/ 0 w 1"/>
                <a:gd name="T3" fmla="*/ 3 h 15"/>
                <a:gd name="T4" fmla="*/ 0 w 1"/>
                <a:gd name="T5" fmla="*/ 6 h 15"/>
                <a:gd name="T6" fmla="*/ 0 w 1"/>
                <a:gd name="T7" fmla="*/ 9 h 15"/>
                <a:gd name="T8" fmla="*/ 0 w 1"/>
                <a:gd name="T9" fmla="*/ 14 h 15"/>
                <a:gd name="T10" fmla="*/ 0 60000 65536"/>
                <a:gd name="T11" fmla="*/ 0 60000 65536"/>
                <a:gd name="T12" fmla="*/ 0 60000 65536"/>
                <a:gd name="T13" fmla="*/ 0 60000 65536"/>
                <a:gd name="T14" fmla="*/ 0 60000 65536"/>
                <a:gd name="T15" fmla="*/ 0 w 1"/>
                <a:gd name="T16" fmla="*/ 0 h 15"/>
                <a:gd name="T17" fmla="*/ 1 w 1"/>
                <a:gd name="T18" fmla="*/ 15 h 15"/>
              </a:gdLst>
              <a:ahLst/>
              <a:cxnLst>
                <a:cxn ang="T10">
                  <a:pos x="T0" y="T1"/>
                </a:cxn>
                <a:cxn ang="T11">
                  <a:pos x="T2" y="T3"/>
                </a:cxn>
                <a:cxn ang="T12">
                  <a:pos x="T4" y="T5"/>
                </a:cxn>
                <a:cxn ang="T13">
                  <a:pos x="T6" y="T7"/>
                </a:cxn>
                <a:cxn ang="T14">
                  <a:pos x="T8" y="T9"/>
                </a:cxn>
              </a:cxnLst>
              <a:rect l="T15" t="T16" r="T17" b="T18"/>
              <a:pathLst>
                <a:path w="1" h="15">
                  <a:moveTo>
                    <a:pt x="0" y="0"/>
                  </a:moveTo>
                  <a:lnTo>
                    <a:pt x="0" y="3"/>
                  </a:lnTo>
                  <a:lnTo>
                    <a:pt x="0" y="6"/>
                  </a:lnTo>
                  <a:lnTo>
                    <a:pt x="0" y="9"/>
                  </a:lnTo>
                  <a:lnTo>
                    <a:pt x="0" y="14"/>
                  </a:lnTo>
                </a:path>
              </a:pathLst>
            </a:custGeom>
            <a:noFill/>
            <a:ln w="12700" cap="rnd">
              <a:solidFill>
                <a:srgbClr val="C0D9D9"/>
              </a:solidFill>
              <a:round/>
              <a:headEnd/>
              <a:tailEnd/>
            </a:ln>
          </p:spPr>
          <p:txBody>
            <a:bodyPr>
              <a:prstTxWarp prst="textNoShape">
                <a:avLst/>
              </a:prstTxWarp>
            </a:bodyPr>
            <a:lstStyle/>
            <a:p>
              <a:endParaRPr lang="en-US">
                <a:solidFill>
                  <a:schemeClr val="tx2"/>
                </a:solidFill>
              </a:endParaRPr>
            </a:p>
          </p:txBody>
        </p:sp>
        <p:sp>
          <p:nvSpPr>
            <p:cNvPr id="35948" name="Freeform 107"/>
            <p:cNvSpPr>
              <a:spLocks/>
            </p:cNvSpPr>
            <p:nvPr/>
          </p:nvSpPr>
          <p:spPr bwMode="auto">
            <a:xfrm>
              <a:off x="3079" y="1407"/>
              <a:ext cx="3" cy="12"/>
            </a:xfrm>
            <a:custGeom>
              <a:avLst/>
              <a:gdLst>
                <a:gd name="T0" fmla="*/ 0 w 3"/>
                <a:gd name="T1" fmla="*/ 0 h 12"/>
                <a:gd name="T2" fmla="*/ 0 w 3"/>
                <a:gd name="T3" fmla="*/ 0 h 12"/>
                <a:gd name="T4" fmla="*/ 2 w 3"/>
                <a:gd name="T5" fmla="*/ 3 h 12"/>
                <a:gd name="T6" fmla="*/ 2 w 3"/>
                <a:gd name="T7" fmla="*/ 9 h 12"/>
                <a:gd name="T8" fmla="*/ 2 w 3"/>
                <a:gd name="T9" fmla="*/ 11 h 12"/>
                <a:gd name="T10" fmla="*/ 0 60000 65536"/>
                <a:gd name="T11" fmla="*/ 0 60000 65536"/>
                <a:gd name="T12" fmla="*/ 0 60000 65536"/>
                <a:gd name="T13" fmla="*/ 0 60000 65536"/>
                <a:gd name="T14" fmla="*/ 0 60000 65536"/>
                <a:gd name="T15" fmla="*/ 0 w 3"/>
                <a:gd name="T16" fmla="*/ 0 h 12"/>
                <a:gd name="T17" fmla="*/ 3 w 3"/>
                <a:gd name="T18" fmla="*/ 12 h 12"/>
              </a:gdLst>
              <a:ahLst/>
              <a:cxnLst>
                <a:cxn ang="T10">
                  <a:pos x="T0" y="T1"/>
                </a:cxn>
                <a:cxn ang="T11">
                  <a:pos x="T2" y="T3"/>
                </a:cxn>
                <a:cxn ang="T12">
                  <a:pos x="T4" y="T5"/>
                </a:cxn>
                <a:cxn ang="T13">
                  <a:pos x="T6" y="T7"/>
                </a:cxn>
                <a:cxn ang="T14">
                  <a:pos x="T8" y="T9"/>
                </a:cxn>
              </a:cxnLst>
              <a:rect l="T15" t="T16" r="T17" b="T18"/>
              <a:pathLst>
                <a:path w="3" h="12">
                  <a:moveTo>
                    <a:pt x="0" y="0"/>
                  </a:moveTo>
                  <a:lnTo>
                    <a:pt x="0" y="0"/>
                  </a:lnTo>
                  <a:lnTo>
                    <a:pt x="2" y="3"/>
                  </a:lnTo>
                  <a:lnTo>
                    <a:pt x="2" y="9"/>
                  </a:lnTo>
                  <a:lnTo>
                    <a:pt x="2" y="11"/>
                  </a:lnTo>
                </a:path>
              </a:pathLst>
            </a:custGeom>
            <a:noFill/>
            <a:ln w="12700" cap="rnd">
              <a:solidFill>
                <a:srgbClr val="C0D9D9"/>
              </a:solidFill>
              <a:round/>
              <a:headEnd/>
              <a:tailEnd/>
            </a:ln>
          </p:spPr>
          <p:txBody>
            <a:bodyPr>
              <a:prstTxWarp prst="textNoShape">
                <a:avLst/>
              </a:prstTxWarp>
            </a:bodyPr>
            <a:lstStyle/>
            <a:p>
              <a:endParaRPr lang="en-US">
                <a:solidFill>
                  <a:schemeClr val="tx2"/>
                </a:solidFill>
              </a:endParaRPr>
            </a:p>
          </p:txBody>
        </p:sp>
        <p:sp>
          <p:nvSpPr>
            <p:cNvPr id="35949" name="Freeform 108"/>
            <p:cNvSpPr>
              <a:spLocks/>
            </p:cNvSpPr>
            <p:nvPr/>
          </p:nvSpPr>
          <p:spPr bwMode="auto">
            <a:xfrm>
              <a:off x="3081" y="1407"/>
              <a:ext cx="4" cy="12"/>
            </a:xfrm>
            <a:custGeom>
              <a:avLst/>
              <a:gdLst>
                <a:gd name="T0" fmla="*/ 0 w 4"/>
                <a:gd name="T1" fmla="*/ 0 h 12"/>
                <a:gd name="T2" fmla="*/ 0 w 4"/>
                <a:gd name="T3" fmla="*/ 0 h 12"/>
                <a:gd name="T4" fmla="*/ 3 w 4"/>
                <a:gd name="T5" fmla="*/ 3 h 12"/>
                <a:gd name="T6" fmla="*/ 3 w 4"/>
                <a:gd name="T7" fmla="*/ 9 h 12"/>
                <a:gd name="T8" fmla="*/ 3 w 4"/>
                <a:gd name="T9" fmla="*/ 11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0"/>
                  </a:moveTo>
                  <a:lnTo>
                    <a:pt x="0" y="0"/>
                  </a:lnTo>
                  <a:lnTo>
                    <a:pt x="3" y="3"/>
                  </a:lnTo>
                  <a:lnTo>
                    <a:pt x="3" y="9"/>
                  </a:lnTo>
                  <a:lnTo>
                    <a:pt x="3" y="11"/>
                  </a:lnTo>
                </a:path>
              </a:pathLst>
            </a:custGeom>
            <a:noFill/>
            <a:ln w="12700" cap="rnd">
              <a:solidFill>
                <a:srgbClr val="C0D9D9"/>
              </a:solidFill>
              <a:round/>
              <a:headEnd/>
              <a:tailEnd/>
            </a:ln>
          </p:spPr>
          <p:txBody>
            <a:bodyPr>
              <a:prstTxWarp prst="textNoShape">
                <a:avLst/>
              </a:prstTxWarp>
            </a:bodyPr>
            <a:lstStyle/>
            <a:p>
              <a:endParaRPr lang="en-US">
                <a:solidFill>
                  <a:schemeClr val="tx2"/>
                </a:solidFill>
              </a:endParaRPr>
            </a:p>
          </p:txBody>
        </p:sp>
        <p:sp>
          <p:nvSpPr>
            <p:cNvPr id="35950" name="Freeform 109"/>
            <p:cNvSpPr>
              <a:spLocks/>
            </p:cNvSpPr>
            <p:nvPr/>
          </p:nvSpPr>
          <p:spPr bwMode="auto">
            <a:xfrm>
              <a:off x="3084" y="1407"/>
              <a:ext cx="1" cy="12"/>
            </a:xfrm>
            <a:custGeom>
              <a:avLst/>
              <a:gdLst>
                <a:gd name="T0" fmla="*/ 0 w 1"/>
                <a:gd name="T1" fmla="*/ 0 h 12"/>
                <a:gd name="T2" fmla="*/ 0 w 1"/>
                <a:gd name="T3" fmla="*/ 3 h 12"/>
                <a:gd name="T4" fmla="*/ 0 w 1"/>
                <a:gd name="T5" fmla="*/ 6 h 12"/>
                <a:gd name="T6" fmla="*/ 0 w 1"/>
                <a:gd name="T7" fmla="*/ 9 h 12"/>
                <a:gd name="T8" fmla="*/ 0 w 1"/>
                <a:gd name="T9" fmla="*/ 11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0"/>
                  </a:moveTo>
                  <a:lnTo>
                    <a:pt x="0" y="3"/>
                  </a:lnTo>
                  <a:lnTo>
                    <a:pt x="0" y="6"/>
                  </a:lnTo>
                  <a:lnTo>
                    <a:pt x="0" y="9"/>
                  </a:lnTo>
                  <a:lnTo>
                    <a:pt x="0" y="11"/>
                  </a:lnTo>
                </a:path>
              </a:pathLst>
            </a:custGeom>
            <a:noFill/>
            <a:ln w="12700" cap="rnd">
              <a:solidFill>
                <a:srgbClr val="C0D9D9"/>
              </a:solidFill>
              <a:round/>
              <a:headEnd/>
              <a:tailEnd/>
            </a:ln>
          </p:spPr>
          <p:txBody>
            <a:bodyPr>
              <a:prstTxWarp prst="textNoShape">
                <a:avLst/>
              </a:prstTxWarp>
            </a:bodyPr>
            <a:lstStyle/>
            <a:p>
              <a:endParaRPr lang="en-US">
                <a:solidFill>
                  <a:schemeClr val="tx2"/>
                </a:solidFill>
              </a:endParaRPr>
            </a:p>
          </p:txBody>
        </p:sp>
        <p:sp>
          <p:nvSpPr>
            <p:cNvPr id="35951" name="Freeform 110"/>
            <p:cNvSpPr>
              <a:spLocks/>
            </p:cNvSpPr>
            <p:nvPr/>
          </p:nvSpPr>
          <p:spPr bwMode="auto">
            <a:xfrm>
              <a:off x="3081" y="1458"/>
              <a:ext cx="4" cy="12"/>
            </a:xfrm>
            <a:custGeom>
              <a:avLst/>
              <a:gdLst>
                <a:gd name="T0" fmla="*/ 2 w 4"/>
                <a:gd name="T1" fmla="*/ 0 h 12"/>
                <a:gd name="T2" fmla="*/ 2 w 4"/>
                <a:gd name="T3" fmla="*/ 0 h 12"/>
                <a:gd name="T4" fmla="*/ 1 w 4"/>
                <a:gd name="T5" fmla="*/ 0 h 12"/>
                <a:gd name="T6" fmla="*/ 1 w 4"/>
                <a:gd name="T7" fmla="*/ 1 h 12"/>
                <a:gd name="T8" fmla="*/ 0 w 4"/>
                <a:gd name="T9" fmla="*/ 1 h 12"/>
                <a:gd name="T10" fmla="*/ 0 w 4"/>
                <a:gd name="T11" fmla="*/ 3 h 12"/>
                <a:gd name="T12" fmla="*/ 0 w 4"/>
                <a:gd name="T13" fmla="*/ 5 h 12"/>
                <a:gd name="T14" fmla="*/ 0 w 4"/>
                <a:gd name="T15" fmla="*/ 8 h 12"/>
                <a:gd name="T16" fmla="*/ 0 w 4"/>
                <a:gd name="T17" fmla="*/ 9 h 12"/>
                <a:gd name="T18" fmla="*/ 0 w 4"/>
                <a:gd name="T19" fmla="*/ 11 h 12"/>
                <a:gd name="T20" fmla="*/ 1 w 4"/>
                <a:gd name="T21" fmla="*/ 11 h 12"/>
                <a:gd name="T22" fmla="*/ 2 w 4"/>
                <a:gd name="T23" fmla="*/ 11 h 12"/>
                <a:gd name="T24" fmla="*/ 2 w 4"/>
                <a:gd name="T25" fmla="*/ 11 h 12"/>
                <a:gd name="T26" fmla="*/ 2 w 4"/>
                <a:gd name="T27" fmla="*/ 9 h 12"/>
                <a:gd name="T28" fmla="*/ 2 w 4"/>
                <a:gd name="T29" fmla="*/ 8 h 12"/>
                <a:gd name="T30" fmla="*/ 3 w 4"/>
                <a:gd name="T31" fmla="*/ 8 h 12"/>
                <a:gd name="T32" fmla="*/ 3 w 4"/>
                <a:gd name="T33" fmla="*/ 5 h 12"/>
                <a:gd name="T34" fmla="*/ 3 w 4"/>
                <a:gd name="T35" fmla="*/ 3 h 12"/>
                <a:gd name="T36" fmla="*/ 3 w 4"/>
                <a:gd name="T37" fmla="*/ 1 h 12"/>
                <a:gd name="T38" fmla="*/ 3 w 4"/>
                <a:gd name="T39" fmla="*/ 0 h 12"/>
                <a:gd name="T40" fmla="*/ 2 w 4"/>
                <a:gd name="T41" fmla="*/ 0 h 12"/>
                <a:gd name="T42" fmla="*/ 2 w 4"/>
                <a:gd name="T43" fmla="*/ 0 h 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
                <a:gd name="T67" fmla="*/ 0 h 12"/>
                <a:gd name="T68" fmla="*/ 4 w 4"/>
                <a:gd name="T69" fmla="*/ 12 h 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 h="12">
                  <a:moveTo>
                    <a:pt x="2" y="0"/>
                  </a:moveTo>
                  <a:lnTo>
                    <a:pt x="2" y="0"/>
                  </a:lnTo>
                  <a:lnTo>
                    <a:pt x="1" y="0"/>
                  </a:lnTo>
                  <a:lnTo>
                    <a:pt x="1" y="1"/>
                  </a:lnTo>
                  <a:lnTo>
                    <a:pt x="0" y="1"/>
                  </a:lnTo>
                  <a:lnTo>
                    <a:pt x="0" y="3"/>
                  </a:lnTo>
                  <a:lnTo>
                    <a:pt x="0" y="5"/>
                  </a:lnTo>
                  <a:lnTo>
                    <a:pt x="0" y="8"/>
                  </a:lnTo>
                  <a:lnTo>
                    <a:pt x="0" y="9"/>
                  </a:lnTo>
                  <a:lnTo>
                    <a:pt x="0" y="11"/>
                  </a:lnTo>
                  <a:lnTo>
                    <a:pt x="1" y="11"/>
                  </a:lnTo>
                  <a:lnTo>
                    <a:pt x="2" y="11"/>
                  </a:lnTo>
                  <a:lnTo>
                    <a:pt x="2" y="9"/>
                  </a:lnTo>
                  <a:lnTo>
                    <a:pt x="2" y="8"/>
                  </a:lnTo>
                  <a:lnTo>
                    <a:pt x="3" y="8"/>
                  </a:lnTo>
                  <a:lnTo>
                    <a:pt x="3" y="5"/>
                  </a:lnTo>
                  <a:lnTo>
                    <a:pt x="3" y="3"/>
                  </a:lnTo>
                  <a:lnTo>
                    <a:pt x="3" y="1"/>
                  </a:lnTo>
                  <a:lnTo>
                    <a:pt x="3" y="0"/>
                  </a:lnTo>
                  <a:lnTo>
                    <a:pt x="2" y="0"/>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5952" name="Freeform 111"/>
            <p:cNvSpPr>
              <a:spLocks/>
            </p:cNvSpPr>
            <p:nvPr/>
          </p:nvSpPr>
          <p:spPr bwMode="auto">
            <a:xfrm>
              <a:off x="3081" y="1458"/>
              <a:ext cx="12" cy="20"/>
            </a:xfrm>
            <a:custGeom>
              <a:avLst/>
              <a:gdLst>
                <a:gd name="T0" fmla="*/ 6 w 12"/>
                <a:gd name="T1" fmla="*/ 0 h 20"/>
                <a:gd name="T2" fmla="*/ 3 w 12"/>
                <a:gd name="T3" fmla="*/ 0 h 20"/>
                <a:gd name="T4" fmla="*/ 3 w 12"/>
                <a:gd name="T5" fmla="*/ 2 h 20"/>
                <a:gd name="T6" fmla="*/ 0 w 12"/>
                <a:gd name="T7" fmla="*/ 2 h 20"/>
                <a:gd name="T8" fmla="*/ 0 w 12"/>
                <a:gd name="T9" fmla="*/ 5 h 20"/>
                <a:gd name="T10" fmla="*/ 0 w 12"/>
                <a:gd name="T11" fmla="*/ 8 h 20"/>
                <a:gd name="T12" fmla="*/ 0 w 12"/>
                <a:gd name="T13" fmla="*/ 11 h 20"/>
                <a:gd name="T14" fmla="*/ 0 w 12"/>
                <a:gd name="T15" fmla="*/ 16 h 20"/>
                <a:gd name="T16" fmla="*/ 0 w 12"/>
                <a:gd name="T17" fmla="*/ 19 h 20"/>
                <a:gd name="T18" fmla="*/ 3 w 12"/>
                <a:gd name="T19" fmla="*/ 19 h 20"/>
                <a:gd name="T20" fmla="*/ 6 w 12"/>
                <a:gd name="T21" fmla="*/ 19 h 20"/>
                <a:gd name="T22" fmla="*/ 6 w 12"/>
                <a:gd name="T23" fmla="*/ 16 h 20"/>
                <a:gd name="T24" fmla="*/ 8 w 12"/>
                <a:gd name="T25" fmla="*/ 16 h 20"/>
                <a:gd name="T26" fmla="*/ 8 w 12"/>
                <a:gd name="T27" fmla="*/ 14 h 20"/>
                <a:gd name="T28" fmla="*/ 11 w 12"/>
                <a:gd name="T29" fmla="*/ 11 h 20"/>
                <a:gd name="T30" fmla="*/ 11 w 12"/>
                <a:gd name="T31" fmla="*/ 8 h 20"/>
                <a:gd name="T32" fmla="*/ 11 w 12"/>
                <a:gd name="T33" fmla="*/ 5 h 20"/>
                <a:gd name="T34" fmla="*/ 11 w 12"/>
                <a:gd name="T35" fmla="*/ 2 h 20"/>
                <a:gd name="T36" fmla="*/ 11 w 12"/>
                <a:gd name="T37" fmla="*/ 0 h 20"/>
                <a:gd name="T38" fmla="*/ 8 w 12"/>
                <a:gd name="T39" fmla="*/ 0 h 20"/>
                <a:gd name="T40" fmla="*/ 6 w 12"/>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20"/>
                <a:gd name="T65" fmla="*/ 12 w 12"/>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20">
                  <a:moveTo>
                    <a:pt x="6" y="0"/>
                  </a:moveTo>
                  <a:lnTo>
                    <a:pt x="3" y="0"/>
                  </a:lnTo>
                  <a:lnTo>
                    <a:pt x="3" y="2"/>
                  </a:lnTo>
                  <a:lnTo>
                    <a:pt x="0" y="2"/>
                  </a:lnTo>
                  <a:lnTo>
                    <a:pt x="0" y="5"/>
                  </a:lnTo>
                  <a:lnTo>
                    <a:pt x="0" y="8"/>
                  </a:lnTo>
                  <a:lnTo>
                    <a:pt x="0" y="11"/>
                  </a:lnTo>
                  <a:lnTo>
                    <a:pt x="0" y="16"/>
                  </a:lnTo>
                  <a:lnTo>
                    <a:pt x="0" y="19"/>
                  </a:lnTo>
                  <a:lnTo>
                    <a:pt x="3" y="19"/>
                  </a:lnTo>
                  <a:lnTo>
                    <a:pt x="6" y="19"/>
                  </a:lnTo>
                  <a:lnTo>
                    <a:pt x="6" y="16"/>
                  </a:lnTo>
                  <a:lnTo>
                    <a:pt x="8" y="16"/>
                  </a:lnTo>
                  <a:lnTo>
                    <a:pt x="8" y="14"/>
                  </a:lnTo>
                  <a:lnTo>
                    <a:pt x="11" y="11"/>
                  </a:lnTo>
                  <a:lnTo>
                    <a:pt x="11" y="8"/>
                  </a:lnTo>
                  <a:lnTo>
                    <a:pt x="11" y="5"/>
                  </a:lnTo>
                  <a:lnTo>
                    <a:pt x="11" y="2"/>
                  </a:lnTo>
                  <a:lnTo>
                    <a:pt x="11" y="0"/>
                  </a:lnTo>
                  <a:lnTo>
                    <a:pt x="8" y="0"/>
                  </a:lnTo>
                  <a:lnTo>
                    <a:pt x="6"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53" name="Freeform 112"/>
            <p:cNvSpPr>
              <a:spLocks/>
            </p:cNvSpPr>
            <p:nvPr/>
          </p:nvSpPr>
          <p:spPr bwMode="auto">
            <a:xfrm>
              <a:off x="3081" y="1455"/>
              <a:ext cx="4" cy="4"/>
            </a:xfrm>
            <a:custGeom>
              <a:avLst/>
              <a:gdLst>
                <a:gd name="T0" fmla="*/ 0 w 4"/>
                <a:gd name="T1" fmla="*/ 0 h 4"/>
                <a:gd name="T2" fmla="*/ 0 w 4"/>
                <a:gd name="T3" fmla="*/ 0 h 4"/>
                <a:gd name="T4" fmla="*/ 1 w 4"/>
                <a:gd name="T5" fmla="*/ 2 h 4"/>
                <a:gd name="T6" fmla="*/ 2 w 4"/>
                <a:gd name="T7" fmla="*/ 3 h 4"/>
                <a:gd name="T8" fmla="*/ 2 w 4"/>
                <a:gd name="T9" fmla="*/ 3 h 4"/>
                <a:gd name="T10" fmla="*/ 3 w 4"/>
                <a:gd name="T11" fmla="*/ 3 h 4"/>
                <a:gd name="T12" fmla="*/ 3 w 4"/>
                <a:gd name="T13" fmla="*/ 2 h 4"/>
                <a:gd name="T14" fmla="*/ 3 w 4"/>
                <a:gd name="T15" fmla="*/ 0 h 4"/>
                <a:gd name="T16" fmla="*/ 3 w 4"/>
                <a:gd name="T17" fmla="*/ 2 h 4"/>
                <a:gd name="T18" fmla="*/ 2 w 4"/>
                <a:gd name="T19" fmla="*/ 2 h 4"/>
                <a:gd name="T20" fmla="*/ 2 w 4"/>
                <a:gd name="T21" fmla="*/ 2 h 4"/>
                <a:gd name="T22" fmla="*/ 1 w 4"/>
                <a:gd name="T23" fmla="*/ 2 h 4"/>
                <a:gd name="T24" fmla="*/ 1 w 4"/>
                <a:gd name="T25" fmla="*/ 0 h 4"/>
                <a:gd name="T26" fmla="*/ 0 w 4"/>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
                <a:gd name="T43" fmla="*/ 0 h 4"/>
                <a:gd name="T44" fmla="*/ 4 w 4"/>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 h="4">
                  <a:moveTo>
                    <a:pt x="0" y="0"/>
                  </a:moveTo>
                  <a:lnTo>
                    <a:pt x="0" y="0"/>
                  </a:lnTo>
                  <a:lnTo>
                    <a:pt x="1" y="2"/>
                  </a:lnTo>
                  <a:lnTo>
                    <a:pt x="2" y="3"/>
                  </a:lnTo>
                  <a:lnTo>
                    <a:pt x="3" y="3"/>
                  </a:lnTo>
                  <a:lnTo>
                    <a:pt x="3" y="2"/>
                  </a:lnTo>
                  <a:lnTo>
                    <a:pt x="3" y="0"/>
                  </a:lnTo>
                  <a:lnTo>
                    <a:pt x="3" y="2"/>
                  </a:lnTo>
                  <a:lnTo>
                    <a:pt x="2" y="2"/>
                  </a:lnTo>
                  <a:lnTo>
                    <a:pt x="1" y="2"/>
                  </a:lnTo>
                  <a:lnTo>
                    <a:pt x="1" y="0"/>
                  </a:lnTo>
                  <a:lnTo>
                    <a:pt x="0" y="0"/>
                  </a:lnTo>
                </a:path>
              </a:pathLst>
            </a:custGeom>
            <a:solidFill>
              <a:srgbClr val="B3B3B3"/>
            </a:solidFill>
            <a:ln w="127000" cap="rnd">
              <a:noFill/>
              <a:round/>
              <a:headEnd/>
              <a:tailEnd/>
            </a:ln>
          </p:spPr>
          <p:txBody>
            <a:bodyPr>
              <a:prstTxWarp prst="textNoShape">
                <a:avLst/>
              </a:prstTxWarp>
            </a:bodyPr>
            <a:lstStyle/>
            <a:p>
              <a:endParaRPr lang="en-US">
                <a:solidFill>
                  <a:schemeClr val="tx2"/>
                </a:solidFill>
              </a:endParaRPr>
            </a:p>
          </p:txBody>
        </p:sp>
        <p:sp>
          <p:nvSpPr>
            <p:cNvPr id="35954" name="Freeform 113"/>
            <p:cNvSpPr>
              <a:spLocks/>
            </p:cNvSpPr>
            <p:nvPr/>
          </p:nvSpPr>
          <p:spPr bwMode="auto">
            <a:xfrm>
              <a:off x="3081" y="1460"/>
              <a:ext cx="4" cy="13"/>
            </a:xfrm>
            <a:custGeom>
              <a:avLst/>
              <a:gdLst>
                <a:gd name="T0" fmla="*/ 3 w 4"/>
                <a:gd name="T1" fmla="*/ 0 h 13"/>
                <a:gd name="T2" fmla="*/ 3 w 4"/>
                <a:gd name="T3" fmla="*/ 3 h 13"/>
                <a:gd name="T4" fmla="*/ 3 w 4"/>
                <a:gd name="T5" fmla="*/ 6 h 13"/>
                <a:gd name="T6" fmla="*/ 3 w 4"/>
                <a:gd name="T7" fmla="*/ 9 h 13"/>
                <a:gd name="T8" fmla="*/ 0 w 4"/>
                <a:gd name="T9" fmla="*/ 12 h 13"/>
                <a:gd name="T10" fmla="*/ 0 60000 65536"/>
                <a:gd name="T11" fmla="*/ 0 60000 65536"/>
                <a:gd name="T12" fmla="*/ 0 60000 65536"/>
                <a:gd name="T13" fmla="*/ 0 60000 65536"/>
                <a:gd name="T14" fmla="*/ 0 60000 65536"/>
                <a:gd name="T15" fmla="*/ 0 w 4"/>
                <a:gd name="T16" fmla="*/ 0 h 13"/>
                <a:gd name="T17" fmla="*/ 4 w 4"/>
                <a:gd name="T18" fmla="*/ 13 h 13"/>
              </a:gdLst>
              <a:ahLst/>
              <a:cxnLst>
                <a:cxn ang="T10">
                  <a:pos x="T0" y="T1"/>
                </a:cxn>
                <a:cxn ang="T11">
                  <a:pos x="T2" y="T3"/>
                </a:cxn>
                <a:cxn ang="T12">
                  <a:pos x="T4" y="T5"/>
                </a:cxn>
                <a:cxn ang="T13">
                  <a:pos x="T6" y="T7"/>
                </a:cxn>
                <a:cxn ang="T14">
                  <a:pos x="T8" y="T9"/>
                </a:cxn>
              </a:cxnLst>
              <a:rect l="T15" t="T16" r="T17" b="T18"/>
              <a:pathLst>
                <a:path w="4" h="13">
                  <a:moveTo>
                    <a:pt x="3" y="0"/>
                  </a:moveTo>
                  <a:lnTo>
                    <a:pt x="3" y="3"/>
                  </a:lnTo>
                  <a:lnTo>
                    <a:pt x="3" y="6"/>
                  </a:lnTo>
                  <a:lnTo>
                    <a:pt x="3" y="9"/>
                  </a:lnTo>
                  <a:lnTo>
                    <a:pt x="0" y="12"/>
                  </a:lnTo>
                </a:path>
              </a:pathLst>
            </a:custGeom>
            <a:noFill/>
            <a:ln w="12700" cap="rnd">
              <a:solidFill>
                <a:srgbClr val="B3B3B3"/>
              </a:solidFill>
              <a:round/>
              <a:headEnd/>
              <a:tailEnd/>
            </a:ln>
          </p:spPr>
          <p:txBody>
            <a:bodyPr>
              <a:prstTxWarp prst="textNoShape">
                <a:avLst/>
              </a:prstTxWarp>
            </a:bodyPr>
            <a:lstStyle/>
            <a:p>
              <a:endParaRPr lang="en-US">
                <a:solidFill>
                  <a:schemeClr val="tx2"/>
                </a:solidFill>
              </a:endParaRPr>
            </a:p>
          </p:txBody>
        </p:sp>
        <p:sp>
          <p:nvSpPr>
            <p:cNvPr id="35955" name="Freeform 114"/>
            <p:cNvSpPr>
              <a:spLocks/>
            </p:cNvSpPr>
            <p:nvPr/>
          </p:nvSpPr>
          <p:spPr bwMode="auto">
            <a:xfrm>
              <a:off x="3084" y="1460"/>
              <a:ext cx="1" cy="13"/>
            </a:xfrm>
            <a:custGeom>
              <a:avLst/>
              <a:gdLst>
                <a:gd name="T0" fmla="*/ 0 w 1"/>
                <a:gd name="T1" fmla="*/ 0 h 13"/>
                <a:gd name="T2" fmla="*/ 0 w 1"/>
                <a:gd name="T3" fmla="*/ 0 h 13"/>
                <a:gd name="T4" fmla="*/ 0 w 1"/>
                <a:gd name="T5" fmla="*/ 3 h 13"/>
                <a:gd name="T6" fmla="*/ 0 w 1"/>
                <a:gd name="T7" fmla="*/ 9 h 13"/>
                <a:gd name="T8" fmla="*/ 0 w 1"/>
                <a:gd name="T9" fmla="*/ 12 h 13"/>
                <a:gd name="T10" fmla="*/ 0 60000 65536"/>
                <a:gd name="T11" fmla="*/ 0 60000 65536"/>
                <a:gd name="T12" fmla="*/ 0 60000 65536"/>
                <a:gd name="T13" fmla="*/ 0 60000 65536"/>
                <a:gd name="T14" fmla="*/ 0 60000 65536"/>
                <a:gd name="T15" fmla="*/ 0 w 1"/>
                <a:gd name="T16" fmla="*/ 0 h 13"/>
                <a:gd name="T17" fmla="*/ 1 w 1"/>
                <a:gd name="T18" fmla="*/ 13 h 13"/>
              </a:gdLst>
              <a:ahLst/>
              <a:cxnLst>
                <a:cxn ang="T10">
                  <a:pos x="T0" y="T1"/>
                </a:cxn>
                <a:cxn ang="T11">
                  <a:pos x="T2" y="T3"/>
                </a:cxn>
                <a:cxn ang="T12">
                  <a:pos x="T4" y="T5"/>
                </a:cxn>
                <a:cxn ang="T13">
                  <a:pos x="T6" y="T7"/>
                </a:cxn>
                <a:cxn ang="T14">
                  <a:pos x="T8" y="T9"/>
                </a:cxn>
              </a:cxnLst>
              <a:rect l="T15" t="T16" r="T17" b="T18"/>
              <a:pathLst>
                <a:path w="1" h="13">
                  <a:moveTo>
                    <a:pt x="0" y="0"/>
                  </a:moveTo>
                  <a:lnTo>
                    <a:pt x="0" y="0"/>
                  </a:lnTo>
                  <a:lnTo>
                    <a:pt x="0" y="3"/>
                  </a:lnTo>
                  <a:lnTo>
                    <a:pt x="0" y="9"/>
                  </a:lnTo>
                  <a:lnTo>
                    <a:pt x="0" y="12"/>
                  </a:lnTo>
                </a:path>
              </a:pathLst>
            </a:custGeom>
            <a:noFill/>
            <a:ln w="12700" cap="rnd">
              <a:solidFill>
                <a:srgbClr val="B3B3B3"/>
              </a:solidFill>
              <a:round/>
              <a:headEnd/>
              <a:tailEnd/>
            </a:ln>
          </p:spPr>
          <p:txBody>
            <a:bodyPr>
              <a:prstTxWarp prst="textNoShape">
                <a:avLst/>
              </a:prstTxWarp>
            </a:bodyPr>
            <a:lstStyle/>
            <a:p>
              <a:endParaRPr lang="en-US">
                <a:solidFill>
                  <a:schemeClr val="tx2"/>
                </a:solidFill>
              </a:endParaRPr>
            </a:p>
          </p:txBody>
        </p:sp>
        <p:sp>
          <p:nvSpPr>
            <p:cNvPr id="35956" name="Freeform 115"/>
            <p:cNvSpPr>
              <a:spLocks/>
            </p:cNvSpPr>
            <p:nvPr/>
          </p:nvSpPr>
          <p:spPr bwMode="auto">
            <a:xfrm>
              <a:off x="3087" y="1460"/>
              <a:ext cx="1" cy="13"/>
            </a:xfrm>
            <a:custGeom>
              <a:avLst/>
              <a:gdLst>
                <a:gd name="T0" fmla="*/ 0 w 1"/>
                <a:gd name="T1" fmla="*/ 0 h 13"/>
                <a:gd name="T2" fmla="*/ 0 w 1"/>
                <a:gd name="T3" fmla="*/ 0 h 13"/>
                <a:gd name="T4" fmla="*/ 0 w 1"/>
                <a:gd name="T5" fmla="*/ 3 h 13"/>
                <a:gd name="T6" fmla="*/ 0 w 1"/>
                <a:gd name="T7" fmla="*/ 9 h 13"/>
                <a:gd name="T8" fmla="*/ 0 w 1"/>
                <a:gd name="T9" fmla="*/ 12 h 13"/>
                <a:gd name="T10" fmla="*/ 0 60000 65536"/>
                <a:gd name="T11" fmla="*/ 0 60000 65536"/>
                <a:gd name="T12" fmla="*/ 0 60000 65536"/>
                <a:gd name="T13" fmla="*/ 0 60000 65536"/>
                <a:gd name="T14" fmla="*/ 0 60000 65536"/>
                <a:gd name="T15" fmla="*/ 0 w 1"/>
                <a:gd name="T16" fmla="*/ 0 h 13"/>
                <a:gd name="T17" fmla="*/ 1 w 1"/>
                <a:gd name="T18" fmla="*/ 13 h 13"/>
              </a:gdLst>
              <a:ahLst/>
              <a:cxnLst>
                <a:cxn ang="T10">
                  <a:pos x="T0" y="T1"/>
                </a:cxn>
                <a:cxn ang="T11">
                  <a:pos x="T2" y="T3"/>
                </a:cxn>
                <a:cxn ang="T12">
                  <a:pos x="T4" y="T5"/>
                </a:cxn>
                <a:cxn ang="T13">
                  <a:pos x="T6" y="T7"/>
                </a:cxn>
                <a:cxn ang="T14">
                  <a:pos x="T8" y="T9"/>
                </a:cxn>
              </a:cxnLst>
              <a:rect l="T15" t="T16" r="T17" b="T18"/>
              <a:pathLst>
                <a:path w="1" h="13">
                  <a:moveTo>
                    <a:pt x="0" y="0"/>
                  </a:moveTo>
                  <a:lnTo>
                    <a:pt x="0" y="0"/>
                  </a:lnTo>
                  <a:lnTo>
                    <a:pt x="0" y="3"/>
                  </a:lnTo>
                  <a:lnTo>
                    <a:pt x="0" y="9"/>
                  </a:lnTo>
                  <a:lnTo>
                    <a:pt x="0" y="12"/>
                  </a:lnTo>
                </a:path>
              </a:pathLst>
            </a:custGeom>
            <a:noFill/>
            <a:ln w="12700" cap="rnd">
              <a:solidFill>
                <a:srgbClr val="B3B3B3"/>
              </a:solidFill>
              <a:round/>
              <a:headEnd/>
              <a:tailEnd/>
            </a:ln>
          </p:spPr>
          <p:txBody>
            <a:bodyPr>
              <a:prstTxWarp prst="textNoShape">
                <a:avLst/>
              </a:prstTxWarp>
            </a:bodyPr>
            <a:lstStyle/>
            <a:p>
              <a:endParaRPr lang="en-US">
                <a:solidFill>
                  <a:schemeClr val="tx2"/>
                </a:solidFill>
              </a:endParaRPr>
            </a:p>
          </p:txBody>
        </p:sp>
        <p:sp>
          <p:nvSpPr>
            <p:cNvPr id="35957" name="Freeform 116"/>
            <p:cNvSpPr>
              <a:spLocks/>
            </p:cNvSpPr>
            <p:nvPr/>
          </p:nvSpPr>
          <p:spPr bwMode="auto">
            <a:xfrm>
              <a:off x="3089" y="1460"/>
              <a:ext cx="1" cy="13"/>
            </a:xfrm>
            <a:custGeom>
              <a:avLst/>
              <a:gdLst>
                <a:gd name="T0" fmla="*/ 0 w 1"/>
                <a:gd name="T1" fmla="*/ 0 h 13"/>
                <a:gd name="T2" fmla="*/ 0 w 1"/>
                <a:gd name="T3" fmla="*/ 0 h 13"/>
                <a:gd name="T4" fmla="*/ 0 w 1"/>
                <a:gd name="T5" fmla="*/ 3 h 13"/>
                <a:gd name="T6" fmla="*/ 0 w 1"/>
                <a:gd name="T7" fmla="*/ 6 h 13"/>
                <a:gd name="T8" fmla="*/ 0 w 1"/>
                <a:gd name="T9" fmla="*/ 12 h 13"/>
                <a:gd name="T10" fmla="*/ 0 60000 65536"/>
                <a:gd name="T11" fmla="*/ 0 60000 65536"/>
                <a:gd name="T12" fmla="*/ 0 60000 65536"/>
                <a:gd name="T13" fmla="*/ 0 60000 65536"/>
                <a:gd name="T14" fmla="*/ 0 60000 65536"/>
                <a:gd name="T15" fmla="*/ 0 w 1"/>
                <a:gd name="T16" fmla="*/ 0 h 13"/>
                <a:gd name="T17" fmla="*/ 1 w 1"/>
                <a:gd name="T18" fmla="*/ 13 h 13"/>
              </a:gdLst>
              <a:ahLst/>
              <a:cxnLst>
                <a:cxn ang="T10">
                  <a:pos x="T0" y="T1"/>
                </a:cxn>
                <a:cxn ang="T11">
                  <a:pos x="T2" y="T3"/>
                </a:cxn>
                <a:cxn ang="T12">
                  <a:pos x="T4" y="T5"/>
                </a:cxn>
                <a:cxn ang="T13">
                  <a:pos x="T6" y="T7"/>
                </a:cxn>
                <a:cxn ang="T14">
                  <a:pos x="T8" y="T9"/>
                </a:cxn>
              </a:cxnLst>
              <a:rect l="T15" t="T16" r="T17" b="T18"/>
              <a:pathLst>
                <a:path w="1" h="13">
                  <a:moveTo>
                    <a:pt x="0" y="0"/>
                  </a:moveTo>
                  <a:lnTo>
                    <a:pt x="0" y="0"/>
                  </a:lnTo>
                  <a:lnTo>
                    <a:pt x="0" y="3"/>
                  </a:lnTo>
                  <a:lnTo>
                    <a:pt x="0" y="6"/>
                  </a:lnTo>
                  <a:lnTo>
                    <a:pt x="0" y="12"/>
                  </a:lnTo>
                </a:path>
              </a:pathLst>
            </a:custGeom>
            <a:noFill/>
            <a:ln w="12700" cap="rnd">
              <a:solidFill>
                <a:srgbClr val="B3B3B3"/>
              </a:solidFill>
              <a:round/>
              <a:headEnd/>
              <a:tailEnd/>
            </a:ln>
          </p:spPr>
          <p:txBody>
            <a:bodyPr>
              <a:prstTxWarp prst="textNoShape">
                <a:avLst/>
              </a:prstTxWarp>
            </a:bodyPr>
            <a:lstStyle/>
            <a:p>
              <a:endParaRPr lang="en-US">
                <a:solidFill>
                  <a:schemeClr val="tx2"/>
                </a:solidFill>
              </a:endParaRPr>
            </a:p>
          </p:txBody>
        </p:sp>
        <p:sp>
          <p:nvSpPr>
            <p:cNvPr id="35958" name="Freeform 117"/>
            <p:cNvSpPr>
              <a:spLocks/>
            </p:cNvSpPr>
            <p:nvPr/>
          </p:nvSpPr>
          <p:spPr bwMode="auto">
            <a:xfrm>
              <a:off x="3109" y="1505"/>
              <a:ext cx="29" cy="38"/>
            </a:xfrm>
            <a:custGeom>
              <a:avLst/>
              <a:gdLst>
                <a:gd name="T0" fmla="*/ 0 w 29"/>
                <a:gd name="T1" fmla="*/ 16 h 38"/>
                <a:gd name="T2" fmla="*/ 0 w 29"/>
                <a:gd name="T3" fmla="*/ 14 h 38"/>
                <a:gd name="T4" fmla="*/ 0 w 29"/>
                <a:gd name="T5" fmla="*/ 12 h 38"/>
                <a:gd name="T6" fmla="*/ 2 w 29"/>
                <a:gd name="T7" fmla="*/ 9 h 38"/>
                <a:gd name="T8" fmla="*/ 2 w 29"/>
                <a:gd name="T9" fmla="*/ 7 h 38"/>
                <a:gd name="T10" fmla="*/ 5 w 29"/>
                <a:gd name="T11" fmla="*/ 5 h 38"/>
                <a:gd name="T12" fmla="*/ 6 w 29"/>
                <a:gd name="T13" fmla="*/ 5 h 38"/>
                <a:gd name="T14" fmla="*/ 6 w 29"/>
                <a:gd name="T15" fmla="*/ 2 h 38"/>
                <a:gd name="T16" fmla="*/ 9 w 29"/>
                <a:gd name="T17" fmla="*/ 0 h 38"/>
                <a:gd name="T18" fmla="*/ 11 w 29"/>
                <a:gd name="T19" fmla="*/ 0 h 38"/>
                <a:gd name="T20" fmla="*/ 13 w 29"/>
                <a:gd name="T21" fmla="*/ 0 h 38"/>
                <a:gd name="T22" fmla="*/ 16 w 29"/>
                <a:gd name="T23" fmla="*/ 0 h 38"/>
                <a:gd name="T24" fmla="*/ 17 w 29"/>
                <a:gd name="T25" fmla="*/ 0 h 38"/>
                <a:gd name="T26" fmla="*/ 17 w 29"/>
                <a:gd name="T27" fmla="*/ 2 h 38"/>
                <a:gd name="T28" fmla="*/ 19 w 29"/>
                <a:gd name="T29" fmla="*/ 2 h 38"/>
                <a:gd name="T30" fmla="*/ 22 w 29"/>
                <a:gd name="T31" fmla="*/ 2 h 38"/>
                <a:gd name="T32" fmla="*/ 24 w 29"/>
                <a:gd name="T33" fmla="*/ 2 h 38"/>
                <a:gd name="T34" fmla="*/ 24 w 29"/>
                <a:gd name="T35" fmla="*/ 5 h 38"/>
                <a:gd name="T36" fmla="*/ 26 w 29"/>
                <a:gd name="T37" fmla="*/ 5 h 38"/>
                <a:gd name="T38" fmla="*/ 26 w 29"/>
                <a:gd name="T39" fmla="*/ 7 h 38"/>
                <a:gd name="T40" fmla="*/ 28 w 29"/>
                <a:gd name="T41" fmla="*/ 9 h 38"/>
                <a:gd name="T42" fmla="*/ 28 w 29"/>
                <a:gd name="T43" fmla="*/ 12 h 38"/>
                <a:gd name="T44" fmla="*/ 28 w 29"/>
                <a:gd name="T45" fmla="*/ 16 h 38"/>
                <a:gd name="T46" fmla="*/ 28 w 29"/>
                <a:gd name="T47" fmla="*/ 19 h 38"/>
                <a:gd name="T48" fmla="*/ 26 w 29"/>
                <a:gd name="T49" fmla="*/ 23 h 38"/>
                <a:gd name="T50" fmla="*/ 26 w 29"/>
                <a:gd name="T51" fmla="*/ 25 h 38"/>
                <a:gd name="T52" fmla="*/ 26 w 29"/>
                <a:gd name="T53" fmla="*/ 28 h 38"/>
                <a:gd name="T54" fmla="*/ 24 w 29"/>
                <a:gd name="T55" fmla="*/ 30 h 38"/>
                <a:gd name="T56" fmla="*/ 24 w 29"/>
                <a:gd name="T57" fmla="*/ 32 h 38"/>
                <a:gd name="T58" fmla="*/ 22 w 29"/>
                <a:gd name="T59" fmla="*/ 32 h 38"/>
                <a:gd name="T60" fmla="*/ 22 w 29"/>
                <a:gd name="T61" fmla="*/ 35 h 38"/>
                <a:gd name="T62" fmla="*/ 19 w 29"/>
                <a:gd name="T63" fmla="*/ 35 h 38"/>
                <a:gd name="T64" fmla="*/ 19 w 29"/>
                <a:gd name="T65" fmla="*/ 37 h 38"/>
                <a:gd name="T66" fmla="*/ 17 w 29"/>
                <a:gd name="T67" fmla="*/ 37 h 38"/>
                <a:gd name="T68" fmla="*/ 16 w 29"/>
                <a:gd name="T69" fmla="*/ 37 h 38"/>
                <a:gd name="T70" fmla="*/ 13 w 29"/>
                <a:gd name="T71" fmla="*/ 37 h 38"/>
                <a:gd name="T72" fmla="*/ 11 w 29"/>
                <a:gd name="T73" fmla="*/ 37 h 38"/>
                <a:gd name="T74" fmla="*/ 9 w 29"/>
                <a:gd name="T75" fmla="*/ 37 h 38"/>
                <a:gd name="T76" fmla="*/ 6 w 29"/>
                <a:gd name="T77" fmla="*/ 35 h 38"/>
                <a:gd name="T78" fmla="*/ 5 w 29"/>
                <a:gd name="T79" fmla="*/ 35 h 38"/>
                <a:gd name="T80" fmla="*/ 5 w 29"/>
                <a:gd name="T81" fmla="*/ 32 h 38"/>
                <a:gd name="T82" fmla="*/ 2 w 29"/>
                <a:gd name="T83" fmla="*/ 32 h 38"/>
                <a:gd name="T84" fmla="*/ 0 w 29"/>
                <a:gd name="T85" fmla="*/ 30 h 38"/>
                <a:gd name="T86" fmla="*/ 0 w 29"/>
                <a:gd name="T87" fmla="*/ 28 h 38"/>
                <a:gd name="T88" fmla="*/ 0 w 29"/>
                <a:gd name="T89" fmla="*/ 25 h 38"/>
                <a:gd name="T90" fmla="*/ 0 w 29"/>
                <a:gd name="T91" fmla="*/ 23 h 38"/>
                <a:gd name="T92" fmla="*/ 0 w 29"/>
                <a:gd name="T93" fmla="*/ 19 h 38"/>
                <a:gd name="T94" fmla="*/ 0 w 29"/>
                <a:gd name="T95" fmla="*/ 16 h 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
                <a:gd name="T145" fmla="*/ 0 h 38"/>
                <a:gd name="T146" fmla="*/ 29 w 29"/>
                <a:gd name="T147" fmla="*/ 38 h 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 h="38">
                  <a:moveTo>
                    <a:pt x="0" y="16"/>
                  </a:moveTo>
                  <a:lnTo>
                    <a:pt x="0" y="14"/>
                  </a:lnTo>
                  <a:lnTo>
                    <a:pt x="0" y="12"/>
                  </a:lnTo>
                  <a:lnTo>
                    <a:pt x="2" y="9"/>
                  </a:lnTo>
                  <a:lnTo>
                    <a:pt x="2" y="7"/>
                  </a:lnTo>
                  <a:lnTo>
                    <a:pt x="5" y="5"/>
                  </a:lnTo>
                  <a:lnTo>
                    <a:pt x="6" y="5"/>
                  </a:lnTo>
                  <a:lnTo>
                    <a:pt x="6" y="2"/>
                  </a:lnTo>
                  <a:lnTo>
                    <a:pt x="9" y="0"/>
                  </a:lnTo>
                  <a:lnTo>
                    <a:pt x="11" y="0"/>
                  </a:lnTo>
                  <a:lnTo>
                    <a:pt x="13" y="0"/>
                  </a:lnTo>
                  <a:lnTo>
                    <a:pt x="16" y="0"/>
                  </a:lnTo>
                  <a:lnTo>
                    <a:pt x="17" y="0"/>
                  </a:lnTo>
                  <a:lnTo>
                    <a:pt x="17" y="2"/>
                  </a:lnTo>
                  <a:lnTo>
                    <a:pt x="19" y="2"/>
                  </a:lnTo>
                  <a:lnTo>
                    <a:pt x="22" y="2"/>
                  </a:lnTo>
                  <a:lnTo>
                    <a:pt x="24" y="2"/>
                  </a:lnTo>
                  <a:lnTo>
                    <a:pt x="24" y="5"/>
                  </a:lnTo>
                  <a:lnTo>
                    <a:pt x="26" y="5"/>
                  </a:lnTo>
                  <a:lnTo>
                    <a:pt x="26" y="7"/>
                  </a:lnTo>
                  <a:lnTo>
                    <a:pt x="28" y="9"/>
                  </a:lnTo>
                  <a:lnTo>
                    <a:pt x="28" y="12"/>
                  </a:lnTo>
                  <a:lnTo>
                    <a:pt x="28" y="16"/>
                  </a:lnTo>
                  <a:lnTo>
                    <a:pt x="28" y="19"/>
                  </a:lnTo>
                  <a:lnTo>
                    <a:pt x="26" y="23"/>
                  </a:lnTo>
                  <a:lnTo>
                    <a:pt x="26" y="25"/>
                  </a:lnTo>
                  <a:lnTo>
                    <a:pt x="26" y="28"/>
                  </a:lnTo>
                  <a:lnTo>
                    <a:pt x="24" y="30"/>
                  </a:lnTo>
                  <a:lnTo>
                    <a:pt x="24" y="32"/>
                  </a:lnTo>
                  <a:lnTo>
                    <a:pt x="22" y="32"/>
                  </a:lnTo>
                  <a:lnTo>
                    <a:pt x="22" y="35"/>
                  </a:lnTo>
                  <a:lnTo>
                    <a:pt x="19" y="35"/>
                  </a:lnTo>
                  <a:lnTo>
                    <a:pt x="19" y="37"/>
                  </a:lnTo>
                  <a:lnTo>
                    <a:pt x="17" y="37"/>
                  </a:lnTo>
                  <a:lnTo>
                    <a:pt x="16" y="37"/>
                  </a:lnTo>
                  <a:lnTo>
                    <a:pt x="13" y="37"/>
                  </a:lnTo>
                  <a:lnTo>
                    <a:pt x="11" y="37"/>
                  </a:lnTo>
                  <a:lnTo>
                    <a:pt x="9" y="37"/>
                  </a:lnTo>
                  <a:lnTo>
                    <a:pt x="6" y="35"/>
                  </a:lnTo>
                  <a:lnTo>
                    <a:pt x="5" y="35"/>
                  </a:lnTo>
                  <a:lnTo>
                    <a:pt x="5" y="32"/>
                  </a:lnTo>
                  <a:lnTo>
                    <a:pt x="2" y="32"/>
                  </a:lnTo>
                  <a:lnTo>
                    <a:pt x="0" y="30"/>
                  </a:lnTo>
                  <a:lnTo>
                    <a:pt x="0" y="28"/>
                  </a:lnTo>
                  <a:lnTo>
                    <a:pt x="0" y="25"/>
                  </a:lnTo>
                  <a:lnTo>
                    <a:pt x="0" y="23"/>
                  </a:lnTo>
                  <a:lnTo>
                    <a:pt x="0" y="19"/>
                  </a:lnTo>
                  <a:lnTo>
                    <a:pt x="0" y="16"/>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5959" name="Freeform 118"/>
            <p:cNvSpPr>
              <a:spLocks/>
            </p:cNvSpPr>
            <p:nvPr/>
          </p:nvSpPr>
          <p:spPr bwMode="auto">
            <a:xfrm>
              <a:off x="3107" y="1505"/>
              <a:ext cx="39" cy="46"/>
            </a:xfrm>
            <a:custGeom>
              <a:avLst/>
              <a:gdLst>
                <a:gd name="T0" fmla="*/ 3 w 39"/>
                <a:gd name="T1" fmla="*/ 17 h 46"/>
                <a:gd name="T2" fmla="*/ 3 w 39"/>
                <a:gd name="T3" fmla="*/ 17 h 46"/>
                <a:gd name="T4" fmla="*/ 3 w 39"/>
                <a:gd name="T5" fmla="*/ 14 h 46"/>
                <a:gd name="T6" fmla="*/ 6 w 39"/>
                <a:gd name="T7" fmla="*/ 11 h 46"/>
                <a:gd name="T8" fmla="*/ 6 w 39"/>
                <a:gd name="T9" fmla="*/ 9 h 46"/>
                <a:gd name="T10" fmla="*/ 9 w 39"/>
                <a:gd name="T11" fmla="*/ 6 h 46"/>
                <a:gd name="T12" fmla="*/ 9 w 39"/>
                <a:gd name="T13" fmla="*/ 3 h 46"/>
                <a:gd name="T14" fmla="*/ 11 w 39"/>
                <a:gd name="T15" fmla="*/ 3 h 46"/>
                <a:gd name="T16" fmla="*/ 14 w 39"/>
                <a:gd name="T17" fmla="*/ 0 h 46"/>
                <a:gd name="T18" fmla="*/ 17 w 39"/>
                <a:gd name="T19" fmla="*/ 0 h 46"/>
                <a:gd name="T20" fmla="*/ 19 w 39"/>
                <a:gd name="T21" fmla="*/ 0 h 46"/>
                <a:gd name="T22" fmla="*/ 22 w 39"/>
                <a:gd name="T23" fmla="*/ 0 h 46"/>
                <a:gd name="T24" fmla="*/ 24 w 39"/>
                <a:gd name="T25" fmla="*/ 0 h 46"/>
                <a:gd name="T26" fmla="*/ 27 w 39"/>
                <a:gd name="T27" fmla="*/ 0 h 46"/>
                <a:gd name="T28" fmla="*/ 30 w 39"/>
                <a:gd name="T29" fmla="*/ 3 h 46"/>
                <a:gd name="T30" fmla="*/ 33 w 39"/>
                <a:gd name="T31" fmla="*/ 3 h 46"/>
                <a:gd name="T32" fmla="*/ 33 w 39"/>
                <a:gd name="T33" fmla="*/ 6 h 46"/>
                <a:gd name="T34" fmla="*/ 36 w 39"/>
                <a:gd name="T35" fmla="*/ 6 h 46"/>
                <a:gd name="T36" fmla="*/ 36 w 39"/>
                <a:gd name="T37" fmla="*/ 9 h 46"/>
                <a:gd name="T38" fmla="*/ 36 w 39"/>
                <a:gd name="T39" fmla="*/ 11 h 46"/>
                <a:gd name="T40" fmla="*/ 38 w 39"/>
                <a:gd name="T41" fmla="*/ 14 h 46"/>
                <a:gd name="T42" fmla="*/ 38 w 39"/>
                <a:gd name="T43" fmla="*/ 17 h 46"/>
                <a:gd name="T44" fmla="*/ 38 w 39"/>
                <a:gd name="T45" fmla="*/ 23 h 46"/>
                <a:gd name="T46" fmla="*/ 36 w 39"/>
                <a:gd name="T47" fmla="*/ 28 h 46"/>
                <a:gd name="T48" fmla="*/ 36 w 39"/>
                <a:gd name="T49" fmla="*/ 31 h 46"/>
                <a:gd name="T50" fmla="*/ 33 w 39"/>
                <a:gd name="T51" fmla="*/ 34 h 46"/>
                <a:gd name="T52" fmla="*/ 33 w 39"/>
                <a:gd name="T53" fmla="*/ 37 h 46"/>
                <a:gd name="T54" fmla="*/ 30 w 39"/>
                <a:gd name="T55" fmla="*/ 37 h 46"/>
                <a:gd name="T56" fmla="*/ 30 w 39"/>
                <a:gd name="T57" fmla="*/ 39 h 46"/>
                <a:gd name="T58" fmla="*/ 27 w 39"/>
                <a:gd name="T59" fmla="*/ 42 h 46"/>
                <a:gd name="T60" fmla="*/ 24 w 39"/>
                <a:gd name="T61" fmla="*/ 42 h 46"/>
                <a:gd name="T62" fmla="*/ 22 w 39"/>
                <a:gd name="T63" fmla="*/ 45 h 46"/>
                <a:gd name="T64" fmla="*/ 19 w 39"/>
                <a:gd name="T65" fmla="*/ 45 h 46"/>
                <a:gd name="T66" fmla="*/ 17 w 39"/>
                <a:gd name="T67" fmla="*/ 45 h 46"/>
                <a:gd name="T68" fmla="*/ 14 w 39"/>
                <a:gd name="T69" fmla="*/ 42 h 46"/>
                <a:gd name="T70" fmla="*/ 11 w 39"/>
                <a:gd name="T71" fmla="*/ 42 h 46"/>
                <a:gd name="T72" fmla="*/ 9 w 39"/>
                <a:gd name="T73" fmla="*/ 42 h 46"/>
                <a:gd name="T74" fmla="*/ 6 w 39"/>
                <a:gd name="T75" fmla="*/ 39 h 46"/>
                <a:gd name="T76" fmla="*/ 6 w 39"/>
                <a:gd name="T77" fmla="*/ 37 h 46"/>
                <a:gd name="T78" fmla="*/ 3 w 39"/>
                <a:gd name="T79" fmla="*/ 37 h 46"/>
                <a:gd name="T80" fmla="*/ 3 w 39"/>
                <a:gd name="T81" fmla="*/ 34 h 46"/>
                <a:gd name="T82" fmla="*/ 3 w 39"/>
                <a:gd name="T83" fmla="*/ 31 h 46"/>
                <a:gd name="T84" fmla="*/ 0 w 39"/>
                <a:gd name="T85" fmla="*/ 28 h 46"/>
                <a:gd name="T86" fmla="*/ 0 w 39"/>
                <a:gd name="T87" fmla="*/ 23 h 46"/>
                <a:gd name="T88" fmla="*/ 3 w 39"/>
                <a:gd name="T89" fmla="*/ 17 h 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9"/>
                <a:gd name="T136" fmla="*/ 0 h 46"/>
                <a:gd name="T137" fmla="*/ 39 w 39"/>
                <a:gd name="T138" fmla="*/ 46 h 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9" h="46">
                  <a:moveTo>
                    <a:pt x="3" y="17"/>
                  </a:moveTo>
                  <a:lnTo>
                    <a:pt x="3" y="17"/>
                  </a:lnTo>
                  <a:lnTo>
                    <a:pt x="3" y="14"/>
                  </a:lnTo>
                  <a:lnTo>
                    <a:pt x="6" y="11"/>
                  </a:lnTo>
                  <a:lnTo>
                    <a:pt x="6" y="9"/>
                  </a:lnTo>
                  <a:lnTo>
                    <a:pt x="9" y="6"/>
                  </a:lnTo>
                  <a:lnTo>
                    <a:pt x="9" y="3"/>
                  </a:lnTo>
                  <a:lnTo>
                    <a:pt x="11" y="3"/>
                  </a:lnTo>
                  <a:lnTo>
                    <a:pt x="14" y="0"/>
                  </a:lnTo>
                  <a:lnTo>
                    <a:pt x="17" y="0"/>
                  </a:lnTo>
                  <a:lnTo>
                    <a:pt x="19" y="0"/>
                  </a:lnTo>
                  <a:lnTo>
                    <a:pt x="22" y="0"/>
                  </a:lnTo>
                  <a:lnTo>
                    <a:pt x="24" y="0"/>
                  </a:lnTo>
                  <a:lnTo>
                    <a:pt x="27" y="0"/>
                  </a:lnTo>
                  <a:lnTo>
                    <a:pt x="30" y="3"/>
                  </a:lnTo>
                  <a:lnTo>
                    <a:pt x="33" y="3"/>
                  </a:lnTo>
                  <a:lnTo>
                    <a:pt x="33" y="6"/>
                  </a:lnTo>
                  <a:lnTo>
                    <a:pt x="36" y="6"/>
                  </a:lnTo>
                  <a:lnTo>
                    <a:pt x="36" y="9"/>
                  </a:lnTo>
                  <a:lnTo>
                    <a:pt x="36" y="11"/>
                  </a:lnTo>
                  <a:lnTo>
                    <a:pt x="38" y="14"/>
                  </a:lnTo>
                  <a:lnTo>
                    <a:pt x="38" y="17"/>
                  </a:lnTo>
                  <a:lnTo>
                    <a:pt x="38" y="23"/>
                  </a:lnTo>
                  <a:lnTo>
                    <a:pt x="36" y="28"/>
                  </a:lnTo>
                  <a:lnTo>
                    <a:pt x="36" y="31"/>
                  </a:lnTo>
                  <a:lnTo>
                    <a:pt x="33" y="34"/>
                  </a:lnTo>
                  <a:lnTo>
                    <a:pt x="33" y="37"/>
                  </a:lnTo>
                  <a:lnTo>
                    <a:pt x="30" y="37"/>
                  </a:lnTo>
                  <a:lnTo>
                    <a:pt x="30" y="39"/>
                  </a:lnTo>
                  <a:lnTo>
                    <a:pt x="27" y="42"/>
                  </a:lnTo>
                  <a:lnTo>
                    <a:pt x="24" y="42"/>
                  </a:lnTo>
                  <a:lnTo>
                    <a:pt x="22" y="45"/>
                  </a:lnTo>
                  <a:lnTo>
                    <a:pt x="19" y="45"/>
                  </a:lnTo>
                  <a:lnTo>
                    <a:pt x="17" y="45"/>
                  </a:lnTo>
                  <a:lnTo>
                    <a:pt x="14" y="42"/>
                  </a:lnTo>
                  <a:lnTo>
                    <a:pt x="11" y="42"/>
                  </a:lnTo>
                  <a:lnTo>
                    <a:pt x="9" y="42"/>
                  </a:lnTo>
                  <a:lnTo>
                    <a:pt x="6" y="39"/>
                  </a:lnTo>
                  <a:lnTo>
                    <a:pt x="6" y="37"/>
                  </a:lnTo>
                  <a:lnTo>
                    <a:pt x="3" y="37"/>
                  </a:lnTo>
                  <a:lnTo>
                    <a:pt x="3" y="34"/>
                  </a:lnTo>
                  <a:lnTo>
                    <a:pt x="3" y="31"/>
                  </a:lnTo>
                  <a:lnTo>
                    <a:pt x="0" y="28"/>
                  </a:lnTo>
                  <a:lnTo>
                    <a:pt x="0" y="23"/>
                  </a:lnTo>
                  <a:lnTo>
                    <a:pt x="3" y="17"/>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60" name="Freeform 119"/>
            <p:cNvSpPr>
              <a:spLocks/>
            </p:cNvSpPr>
            <p:nvPr/>
          </p:nvSpPr>
          <p:spPr bwMode="auto">
            <a:xfrm>
              <a:off x="3129" y="1508"/>
              <a:ext cx="12" cy="7"/>
            </a:xfrm>
            <a:custGeom>
              <a:avLst/>
              <a:gdLst>
                <a:gd name="T0" fmla="*/ 0 w 12"/>
                <a:gd name="T1" fmla="*/ 6 h 7"/>
                <a:gd name="T2" fmla="*/ 0 w 12"/>
                <a:gd name="T3" fmla="*/ 6 h 7"/>
                <a:gd name="T4" fmla="*/ 0 w 12"/>
                <a:gd name="T5" fmla="*/ 3 h 7"/>
                <a:gd name="T6" fmla="*/ 2 w 12"/>
                <a:gd name="T7" fmla="*/ 3 h 7"/>
                <a:gd name="T8" fmla="*/ 5 w 12"/>
                <a:gd name="T9" fmla="*/ 0 h 7"/>
                <a:gd name="T10" fmla="*/ 8 w 12"/>
                <a:gd name="T11" fmla="*/ 0 h 7"/>
                <a:gd name="T12" fmla="*/ 11 w 12"/>
                <a:gd name="T13" fmla="*/ 0 h 7"/>
                <a:gd name="T14" fmla="*/ 11 w 12"/>
                <a:gd name="T15" fmla="*/ 3 h 7"/>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7"/>
                <a:gd name="T26" fmla="*/ 12 w 12"/>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7">
                  <a:moveTo>
                    <a:pt x="0" y="6"/>
                  </a:moveTo>
                  <a:lnTo>
                    <a:pt x="0" y="6"/>
                  </a:lnTo>
                  <a:lnTo>
                    <a:pt x="0" y="3"/>
                  </a:lnTo>
                  <a:lnTo>
                    <a:pt x="2" y="3"/>
                  </a:lnTo>
                  <a:lnTo>
                    <a:pt x="5" y="0"/>
                  </a:lnTo>
                  <a:lnTo>
                    <a:pt x="8" y="0"/>
                  </a:lnTo>
                  <a:lnTo>
                    <a:pt x="11" y="0"/>
                  </a:lnTo>
                  <a:lnTo>
                    <a:pt x="11"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61" name="Freeform 120"/>
            <p:cNvSpPr>
              <a:spLocks/>
            </p:cNvSpPr>
            <p:nvPr/>
          </p:nvSpPr>
          <p:spPr bwMode="auto">
            <a:xfrm>
              <a:off x="3120" y="1536"/>
              <a:ext cx="12" cy="15"/>
            </a:xfrm>
            <a:custGeom>
              <a:avLst/>
              <a:gdLst>
                <a:gd name="T0" fmla="*/ 0 w 12"/>
                <a:gd name="T1" fmla="*/ 0 h 15"/>
                <a:gd name="T2" fmla="*/ 0 w 12"/>
                <a:gd name="T3" fmla="*/ 0 h 15"/>
                <a:gd name="T4" fmla="*/ 0 w 12"/>
                <a:gd name="T5" fmla="*/ 3 h 15"/>
                <a:gd name="T6" fmla="*/ 3 w 12"/>
                <a:gd name="T7" fmla="*/ 6 h 15"/>
                <a:gd name="T8" fmla="*/ 3 w 12"/>
                <a:gd name="T9" fmla="*/ 11 h 15"/>
                <a:gd name="T10" fmla="*/ 6 w 12"/>
                <a:gd name="T11" fmla="*/ 11 h 15"/>
                <a:gd name="T12" fmla="*/ 9 w 12"/>
                <a:gd name="T13" fmla="*/ 11 h 15"/>
                <a:gd name="T14" fmla="*/ 9 w 12"/>
                <a:gd name="T15" fmla="*/ 14 h 15"/>
                <a:gd name="T16" fmla="*/ 9 w 12"/>
                <a:gd name="T17" fmla="*/ 11 h 15"/>
                <a:gd name="T18" fmla="*/ 11 w 12"/>
                <a:gd name="T19" fmla="*/ 11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15"/>
                <a:gd name="T32" fmla="*/ 12 w 12"/>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15">
                  <a:moveTo>
                    <a:pt x="0" y="0"/>
                  </a:moveTo>
                  <a:lnTo>
                    <a:pt x="0" y="0"/>
                  </a:lnTo>
                  <a:lnTo>
                    <a:pt x="0" y="3"/>
                  </a:lnTo>
                  <a:lnTo>
                    <a:pt x="3" y="6"/>
                  </a:lnTo>
                  <a:lnTo>
                    <a:pt x="3" y="11"/>
                  </a:lnTo>
                  <a:lnTo>
                    <a:pt x="6" y="11"/>
                  </a:lnTo>
                  <a:lnTo>
                    <a:pt x="9" y="11"/>
                  </a:lnTo>
                  <a:lnTo>
                    <a:pt x="9" y="14"/>
                  </a:lnTo>
                  <a:lnTo>
                    <a:pt x="9" y="11"/>
                  </a:lnTo>
                  <a:lnTo>
                    <a:pt x="11" y="11"/>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62" name="Freeform 121"/>
            <p:cNvSpPr>
              <a:spLocks/>
            </p:cNvSpPr>
            <p:nvPr/>
          </p:nvSpPr>
          <p:spPr bwMode="auto">
            <a:xfrm>
              <a:off x="3127" y="1516"/>
              <a:ext cx="6" cy="19"/>
            </a:xfrm>
            <a:custGeom>
              <a:avLst/>
              <a:gdLst>
                <a:gd name="T0" fmla="*/ 1 w 6"/>
                <a:gd name="T1" fmla="*/ 8 h 19"/>
                <a:gd name="T2" fmla="*/ 1 w 6"/>
                <a:gd name="T3" fmla="*/ 6 h 19"/>
                <a:gd name="T4" fmla="*/ 1 w 6"/>
                <a:gd name="T5" fmla="*/ 4 h 19"/>
                <a:gd name="T6" fmla="*/ 2 w 6"/>
                <a:gd name="T7" fmla="*/ 2 h 19"/>
                <a:gd name="T8" fmla="*/ 3 w 6"/>
                <a:gd name="T9" fmla="*/ 0 h 19"/>
                <a:gd name="T10" fmla="*/ 4 w 6"/>
                <a:gd name="T11" fmla="*/ 0 h 19"/>
                <a:gd name="T12" fmla="*/ 5 w 6"/>
                <a:gd name="T13" fmla="*/ 2 h 19"/>
                <a:gd name="T14" fmla="*/ 5 w 6"/>
                <a:gd name="T15" fmla="*/ 4 h 19"/>
                <a:gd name="T16" fmla="*/ 5 w 6"/>
                <a:gd name="T17" fmla="*/ 6 h 19"/>
                <a:gd name="T18" fmla="*/ 5 w 6"/>
                <a:gd name="T19" fmla="*/ 10 h 19"/>
                <a:gd name="T20" fmla="*/ 5 w 6"/>
                <a:gd name="T21" fmla="*/ 12 h 19"/>
                <a:gd name="T22" fmla="*/ 4 w 6"/>
                <a:gd name="T23" fmla="*/ 14 h 19"/>
                <a:gd name="T24" fmla="*/ 4 w 6"/>
                <a:gd name="T25" fmla="*/ 16 h 19"/>
                <a:gd name="T26" fmla="*/ 4 w 6"/>
                <a:gd name="T27" fmla="*/ 18 h 19"/>
                <a:gd name="T28" fmla="*/ 3 w 6"/>
                <a:gd name="T29" fmla="*/ 18 h 19"/>
                <a:gd name="T30" fmla="*/ 2 w 6"/>
                <a:gd name="T31" fmla="*/ 18 h 19"/>
                <a:gd name="T32" fmla="*/ 1 w 6"/>
                <a:gd name="T33" fmla="*/ 18 h 19"/>
                <a:gd name="T34" fmla="*/ 0 w 6"/>
                <a:gd name="T35" fmla="*/ 14 h 19"/>
                <a:gd name="T36" fmla="*/ 0 w 6"/>
                <a:gd name="T37" fmla="*/ 10 h 19"/>
                <a:gd name="T38" fmla="*/ 1 w 6"/>
                <a:gd name="T39" fmla="*/ 8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
                <a:gd name="T61" fmla="*/ 0 h 19"/>
                <a:gd name="T62" fmla="*/ 6 w 6"/>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 h="19">
                  <a:moveTo>
                    <a:pt x="1" y="8"/>
                  </a:moveTo>
                  <a:lnTo>
                    <a:pt x="1" y="6"/>
                  </a:lnTo>
                  <a:lnTo>
                    <a:pt x="1" y="4"/>
                  </a:lnTo>
                  <a:lnTo>
                    <a:pt x="2" y="2"/>
                  </a:lnTo>
                  <a:lnTo>
                    <a:pt x="3" y="0"/>
                  </a:lnTo>
                  <a:lnTo>
                    <a:pt x="4" y="0"/>
                  </a:lnTo>
                  <a:lnTo>
                    <a:pt x="5" y="2"/>
                  </a:lnTo>
                  <a:lnTo>
                    <a:pt x="5" y="4"/>
                  </a:lnTo>
                  <a:lnTo>
                    <a:pt x="5" y="6"/>
                  </a:lnTo>
                  <a:lnTo>
                    <a:pt x="5" y="10"/>
                  </a:lnTo>
                  <a:lnTo>
                    <a:pt x="5" y="12"/>
                  </a:lnTo>
                  <a:lnTo>
                    <a:pt x="4" y="14"/>
                  </a:lnTo>
                  <a:lnTo>
                    <a:pt x="4" y="16"/>
                  </a:lnTo>
                  <a:lnTo>
                    <a:pt x="4" y="18"/>
                  </a:lnTo>
                  <a:lnTo>
                    <a:pt x="3" y="18"/>
                  </a:lnTo>
                  <a:lnTo>
                    <a:pt x="2" y="18"/>
                  </a:lnTo>
                  <a:lnTo>
                    <a:pt x="1" y="18"/>
                  </a:lnTo>
                  <a:lnTo>
                    <a:pt x="0" y="14"/>
                  </a:lnTo>
                  <a:lnTo>
                    <a:pt x="0" y="10"/>
                  </a:lnTo>
                  <a:lnTo>
                    <a:pt x="1" y="8"/>
                  </a:lnTo>
                </a:path>
              </a:pathLst>
            </a:custGeom>
            <a:solidFill>
              <a:srgbClr val="C0C0C0"/>
            </a:solidFill>
            <a:ln w="127000" cap="rnd">
              <a:noFill/>
              <a:round/>
              <a:headEnd/>
              <a:tailEnd/>
            </a:ln>
          </p:spPr>
          <p:txBody>
            <a:bodyPr>
              <a:prstTxWarp prst="textNoShape">
                <a:avLst/>
              </a:prstTxWarp>
            </a:bodyPr>
            <a:lstStyle/>
            <a:p>
              <a:endParaRPr lang="en-US">
                <a:solidFill>
                  <a:schemeClr val="tx2"/>
                </a:solidFill>
              </a:endParaRPr>
            </a:p>
          </p:txBody>
        </p:sp>
        <p:sp>
          <p:nvSpPr>
            <p:cNvPr id="35963" name="Freeform 122"/>
            <p:cNvSpPr>
              <a:spLocks/>
            </p:cNvSpPr>
            <p:nvPr/>
          </p:nvSpPr>
          <p:spPr bwMode="auto">
            <a:xfrm>
              <a:off x="3127" y="1516"/>
              <a:ext cx="14" cy="27"/>
            </a:xfrm>
            <a:custGeom>
              <a:avLst/>
              <a:gdLst>
                <a:gd name="T0" fmla="*/ 3 w 14"/>
                <a:gd name="T1" fmla="*/ 12 h 27"/>
                <a:gd name="T2" fmla="*/ 3 w 14"/>
                <a:gd name="T3" fmla="*/ 9 h 27"/>
                <a:gd name="T4" fmla="*/ 3 w 14"/>
                <a:gd name="T5" fmla="*/ 6 h 27"/>
                <a:gd name="T6" fmla="*/ 5 w 14"/>
                <a:gd name="T7" fmla="*/ 3 h 27"/>
                <a:gd name="T8" fmla="*/ 7 w 14"/>
                <a:gd name="T9" fmla="*/ 0 h 27"/>
                <a:gd name="T10" fmla="*/ 10 w 14"/>
                <a:gd name="T11" fmla="*/ 0 h 27"/>
                <a:gd name="T12" fmla="*/ 13 w 14"/>
                <a:gd name="T13" fmla="*/ 3 h 27"/>
                <a:gd name="T14" fmla="*/ 13 w 14"/>
                <a:gd name="T15" fmla="*/ 6 h 27"/>
                <a:gd name="T16" fmla="*/ 13 w 14"/>
                <a:gd name="T17" fmla="*/ 9 h 27"/>
                <a:gd name="T18" fmla="*/ 13 w 14"/>
                <a:gd name="T19" fmla="*/ 14 h 27"/>
                <a:gd name="T20" fmla="*/ 13 w 14"/>
                <a:gd name="T21" fmla="*/ 17 h 27"/>
                <a:gd name="T22" fmla="*/ 10 w 14"/>
                <a:gd name="T23" fmla="*/ 20 h 27"/>
                <a:gd name="T24" fmla="*/ 10 w 14"/>
                <a:gd name="T25" fmla="*/ 23 h 27"/>
                <a:gd name="T26" fmla="*/ 10 w 14"/>
                <a:gd name="T27" fmla="*/ 26 h 27"/>
                <a:gd name="T28" fmla="*/ 7 w 14"/>
                <a:gd name="T29" fmla="*/ 26 h 27"/>
                <a:gd name="T30" fmla="*/ 5 w 14"/>
                <a:gd name="T31" fmla="*/ 26 h 27"/>
                <a:gd name="T32" fmla="*/ 3 w 14"/>
                <a:gd name="T33" fmla="*/ 26 h 27"/>
                <a:gd name="T34" fmla="*/ 0 w 14"/>
                <a:gd name="T35" fmla="*/ 20 h 27"/>
                <a:gd name="T36" fmla="*/ 0 w 14"/>
                <a:gd name="T37" fmla="*/ 14 h 27"/>
                <a:gd name="T38" fmla="*/ 3 w 14"/>
                <a:gd name="T39" fmla="*/ 12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
                <a:gd name="T61" fmla="*/ 0 h 27"/>
                <a:gd name="T62" fmla="*/ 14 w 14"/>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 h="27">
                  <a:moveTo>
                    <a:pt x="3" y="12"/>
                  </a:moveTo>
                  <a:lnTo>
                    <a:pt x="3" y="9"/>
                  </a:lnTo>
                  <a:lnTo>
                    <a:pt x="3" y="6"/>
                  </a:lnTo>
                  <a:lnTo>
                    <a:pt x="5" y="3"/>
                  </a:lnTo>
                  <a:lnTo>
                    <a:pt x="7" y="0"/>
                  </a:lnTo>
                  <a:lnTo>
                    <a:pt x="10" y="0"/>
                  </a:lnTo>
                  <a:lnTo>
                    <a:pt x="13" y="3"/>
                  </a:lnTo>
                  <a:lnTo>
                    <a:pt x="13" y="6"/>
                  </a:lnTo>
                  <a:lnTo>
                    <a:pt x="13" y="9"/>
                  </a:lnTo>
                  <a:lnTo>
                    <a:pt x="13" y="14"/>
                  </a:lnTo>
                  <a:lnTo>
                    <a:pt x="13" y="17"/>
                  </a:lnTo>
                  <a:lnTo>
                    <a:pt x="10" y="20"/>
                  </a:lnTo>
                  <a:lnTo>
                    <a:pt x="10" y="23"/>
                  </a:lnTo>
                  <a:lnTo>
                    <a:pt x="10" y="26"/>
                  </a:lnTo>
                  <a:lnTo>
                    <a:pt x="7" y="26"/>
                  </a:lnTo>
                  <a:lnTo>
                    <a:pt x="5" y="26"/>
                  </a:lnTo>
                  <a:lnTo>
                    <a:pt x="3" y="26"/>
                  </a:lnTo>
                  <a:lnTo>
                    <a:pt x="0" y="20"/>
                  </a:lnTo>
                  <a:lnTo>
                    <a:pt x="0" y="14"/>
                  </a:lnTo>
                  <a:lnTo>
                    <a:pt x="3" y="12"/>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64" name="Freeform 123"/>
            <p:cNvSpPr>
              <a:spLocks/>
            </p:cNvSpPr>
            <p:nvPr/>
          </p:nvSpPr>
          <p:spPr bwMode="auto">
            <a:xfrm>
              <a:off x="3129" y="1519"/>
              <a:ext cx="4" cy="4"/>
            </a:xfrm>
            <a:custGeom>
              <a:avLst/>
              <a:gdLst>
                <a:gd name="T0" fmla="*/ 0 w 4"/>
                <a:gd name="T1" fmla="*/ 2 h 4"/>
                <a:gd name="T2" fmla="*/ 0 w 4"/>
                <a:gd name="T3" fmla="*/ 2 h 4"/>
                <a:gd name="T4" fmla="*/ 1 w 4"/>
                <a:gd name="T5" fmla="*/ 2 h 4"/>
                <a:gd name="T6" fmla="*/ 1 w 4"/>
                <a:gd name="T7" fmla="*/ 1 h 4"/>
                <a:gd name="T8" fmla="*/ 1 w 4"/>
                <a:gd name="T9" fmla="*/ 0 h 4"/>
                <a:gd name="T10" fmla="*/ 2 w 4"/>
                <a:gd name="T11" fmla="*/ 0 h 4"/>
                <a:gd name="T12" fmla="*/ 3 w 4"/>
                <a:gd name="T13" fmla="*/ 1 h 4"/>
                <a:gd name="T14" fmla="*/ 3 w 4"/>
                <a:gd name="T15" fmla="*/ 2 h 4"/>
                <a:gd name="T16" fmla="*/ 3 w 4"/>
                <a:gd name="T17" fmla="*/ 3 h 4"/>
                <a:gd name="T18" fmla="*/ 2 w 4"/>
                <a:gd name="T19" fmla="*/ 3 h 4"/>
                <a:gd name="T20" fmla="*/ 2 w 4"/>
                <a:gd name="T21" fmla="*/ 2 h 4"/>
                <a:gd name="T22" fmla="*/ 3 w 4"/>
                <a:gd name="T23" fmla="*/ 2 h 4"/>
                <a:gd name="T24" fmla="*/ 3 w 4"/>
                <a:gd name="T25" fmla="*/ 2 h 4"/>
                <a:gd name="T26" fmla="*/ 2 w 4"/>
                <a:gd name="T27" fmla="*/ 2 h 4"/>
                <a:gd name="T28" fmla="*/ 2 w 4"/>
                <a:gd name="T29" fmla="*/ 2 h 4"/>
                <a:gd name="T30" fmla="*/ 2 w 4"/>
                <a:gd name="T31" fmla="*/ 3 h 4"/>
                <a:gd name="T32" fmla="*/ 2 w 4"/>
                <a:gd name="T33" fmla="*/ 2 h 4"/>
                <a:gd name="T34" fmla="*/ 2 w 4"/>
                <a:gd name="T35" fmla="*/ 2 h 4"/>
                <a:gd name="T36" fmla="*/ 2 w 4"/>
                <a:gd name="T37" fmla="*/ 1 h 4"/>
                <a:gd name="T38" fmla="*/ 2 w 4"/>
                <a:gd name="T39" fmla="*/ 2 h 4"/>
                <a:gd name="T40" fmla="*/ 1 w 4"/>
                <a:gd name="T41" fmla="*/ 2 h 4"/>
                <a:gd name="T42" fmla="*/ 1 w 4"/>
                <a:gd name="T43" fmla="*/ 3 h 4"/>
                <a:gd name="T44" fmla="*/ 1 w 4"/>
                <a:gd name="T45" fmla="*/ 2 h 4"/>
                <a:gd name="T46" fmla="*/ 1 w 4"/>
                <a:gd name="T47" fmla="*/ 2 h 4"/>
                <a:gd name="T48" fmla="*/ 1 w 4"/>
                <a:gd name="T49" fmla="*/ 2 h 4"/>
                <a:gd name="T50" fmla="*/ 1 w 4"/>
                <a:gd name="T51" fmla="*/ 3 h 4"/>
                <a:gd name="T52" fmla="*/ 1 w 4"/>
                <a:gd name="T53" fmla="*/ 2 h 4"/>
                <a:gd name="T54" fmla="*/ 1 w 4"/>
                <a:gd name="T55" fmla="*/ 2 h 4"/>
                <a:gd name="T56" fmla="*/ 1 w 4"/>
                <a:gd name="T57" fmla="*/ 2 h 4"/>
                <a:gd name="T58" fmla="*/ 0 w 4"/>
                <a:gd name="T59" fmla="*/ 2 h 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
                <a:gd name="T91" fmla="*/ 0 h 4"/>
                <a:gd name="T92" fmla="*/ 4 w 4"/>
                <a:gd name="T93" fmla="*/ 4 h 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 h="4">
                  <a:moveTo>
                    <a:pt x="0" y="2"/>
                  </a:moveTo>
                  <a:lnTo>
                    <a:pt x="0" y="2"/>
                  </a:lnTo>
                  <a:lnTo>
                    <a:pt x="1" y="2"/>
                  </a:lnTo>
                  <a:lnTo>
                    <a:pt x="1" y="1"/>
                  </a:lnTo>
                  <a:lnTo>
                    <a:pt x="1" y="0"/>
                  </a:lnTo>
                  <a:lnTo>
                    <a:pt x="2" y="0"/>
                  </a:lnTo>
                  <a:lnTo>
                    <a:pt x="3" y="1"/>
                  </a:lnTo>
                  <a:lnTo>
                    <a:pt x="3" y="2"/>
                  </a:lnTo>
                  <a:lnTo>
                    <a:pt x="3" y="3"/>
                  </a:lnTo>
                  <a:lnTo>
                    <a:pt x="2" y="3"/>
                  </a:lnTo>
                  <a:lnTo>
                    <a:pt x="2" y="2"/>
                  </a:lnTo>
                  <a:lnTo>
                    <a:pt x="3" y="2"/>
                  </a:lnTo>
                  <a:lnTo>
                    <a:pt x="2" y="2"/>
                  </a:lnTo>
                  <a:lnTo>
                    <a:pt x="2" y="3"/>
                  </a:lnTo>
                  <a:lnTo>
                    <a:pt x="2" y="2"/>
                  </a:lnTo>
                  <a:lnTo>
                    <a:pt x="2" y="1"/>
                  </a:lnTo>
                  <a:lnTo>
                    <a:pt x="2" y="2"/>
                  </a:lnTo>
                  <a:lnTo>
                    <a:pt x="1" y="2"/>
                  </a:lnTo>
                  <a:lnTo>
                    <a:pt x="1" y="3"/>
                  </a:lnTo>
                  <a:lnTo>
                    <a:pt x="1" y="2"/>
                  </a:lnTo>
                  <a:lnTo>
                    <a:pt x="1" y="3"/>
                  </a:lnTo>
                  <a:lnTo>
                    <a:pt x="1" y="2"/>
                  </a:lnTo>
                  <a:lnTo>
                    <a:pt x="0" y="2"/>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5965" name="Freeform 124"/>
            <p:cNvSpPr>
              <a:spLocks/>
            </p:cNvSpPr>
            <p:nvPr/>
          </p:nvSpPr>
          <p:spPr bwMode="auto">
            <a:xfrm>
              <a:off x="3115" y="1525"/>
              <a:ext cx="5" cy="24"/>
            </a:xfrm>
            <a:custGeom>
              <a:avLst/>
              <a:gdLst>
                <a:gd name="T0" fmla="*/ 0 w 5"/>
                <a:gd name="T1" fmla="*/ 2 h 24"/>
                <a:gd name="T2" fmla="*/ 1 w 5"/>
                <a:gd name="T3" fmla="*/ 0 h 24"/>
                <a:gd name="T4" fmla="*/ 2 w 5"/>
                <a:gd name="T5" fmla="*/ 0 h 24"/>
                <a:gd name="T6" fmla="*/ 2 w 5"/>
                <a:gd name="T7" fmla="*/ 2 h 24"/>
                <a:gd name="T8" fmla="*/ 2 w 5"/>
                <a:gd name="T9" fmla="*/ 6 h 24"/>
                <a:gd name="T10" fmla="*/ 2 w 5"/>
                <a:gd name="T11" fmla="*/ 10 h 24"/>
                <a:gd name="T12" fmla="*/ 2 w 5"/>
                <a:gd name="T13" fmla="*/ 14 h 24"/>
                <a:gd name="T14" fmla="*/ 2 w 5"/>
                <a:gd name="T15" fmla="*/ 19 h 24"/>
                <a:gd name="T16" fmla="*/ 2 w 5"/>
                <a:gd name="T17" fmla="*/ 21 h 24"/>
                <a:gd name="T18" fmla="*/ 3 w 5"/>
                <a:gd name="T19" fmla="*/ 21 h 24"/>
                <a:gd name="T20" fmla="*/ 4 w 5"/>
                <a:gd name="T21" fmla="*/ 21 h 24"/>
                <a:gd name="T22" fmla="*/ 3 w 5"/>
                <a:gd name="T23" fmla="*/ 21 h 24"/>
                <a:gd name="T24" fmla="*/ 2 w 5"/>
                <a:gd name="T25" fmla="*/ 21 h 24"/>
                <a:gd name="T26" fmla="*/ 2 w 5"/>
                <a:gd name="T27" fmla="*/ 23 h 24"/>
                <a:gd name="T28" fmla="*/ 1 w 5"/>
                <a:gd name="T29" fmla="*/ 21 h 24"/>
                <a:gd name="T30" fmla="*/ 0 w 5"/>
                <a:gd name="T31" fmla="*/ 19 h 24"/>
                <a:gd name="T32" fmla="*/ 0 w 5"/>
                <a:gd name="T33" fmla="*/ 14 h 24"/>
                <a:gd name="T34" fmla="*/ 0 w 5"/>
                <a:gd name="T35" fmla="*/ 10 h 24"/>
                <a:gd name="T36" fmla="*/ 0 w 5"/>
                <a:gd name="T37" fmla="*/ 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
                <a:gd name="T58" fmla="*/ 0 h 24"/>
                <a:gd name="T59" fmla="*/ 5 w 5"/>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 h="24">
                  <a:moveTo>
                    <a:pt x="0" y="2"/>
                  </a:moveTo>
                  <a:lnTo>
                    <a:pt x="1" y="0"/>
                  </a:lnTo>
                  <a:lnTo>
                    <a:pt x="2" y="0"/>
                  </a:lnTo>
                  <a:lnTo>
                    <a:pt x="2" y="2"/>
                  </a:lnTo>
                  <a:lnTo>
                    <a:pt x="2" y="6"/>
                  </a:lnTo>
                  <a:lnTo>
                    <a:pt x="2" y="10"/>
                  </a:lnTo>
                  <a:lnTo>
                    <a:pt x="2" y="14"/>
                  </a:lnTo>
                  <a:lnTo>
                    <a:pt x="2" y="19"/>
                  </a:lnTo>
                  <a:lnTo>
                    <a:pt x="2" y="21"/>
                  </a:lnTo>
                  <a:lnTo>
                    <a:pt x="3" y="21"/>
                  </a:lnTo>
                  <a:lnTo>
                    <a:pt x="4" y="21"/>
                  </a:lnTo>
                  <a:lnTo>
                    <a:pt x="3" y="21"/>
                  </a:lnTo>
                  <a:lnTo>
                    <a:pt x="2" y="21"/>
                  </a:lnTo>
                  <a:lnTo>
                    <a:pt x="2" y="23"/>
                  </a:lnTo>
                  <a:lnTo>
                    <a:pt x="1" y="21"/>
                  </a:lnTo>
                  <a:lnTo>
                    <a:pt x="0" y="19"/>
                  </a:lnTo>
                  <a:lnTo>
                    <a:pt x="0" y="14"/>
                  </a:lnTo>
                  <a:lnTo>
                    <a:pt x="0" y="10"/>
                  </a:lnTo>
                  <a:lnTo>
                    <a:pt x="0" y="2"/>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5966" name="Freeform 125"/>
            <p:cNvSpPr>
              <a:spLocks/>
            </p:cNvSpPr>
            <p:nvPr/>
          </p:nvSpPr>
          <p:spPr bwMode="auto">
            <a:xfrm>
              <a:off x="3115" y="1525"/>
              <a:ext cx="9" cy="29"/>
            </a:xfrm>
            <a:custGeom>
              <a:avLst/>
              <a:gdLst>
                <a:gd name="T0" fmla="*/ 0 w 9"/>
                <a:gd name="T1" fmla="*/ 3 h 29"/>
                <a:gd name="T2" fmla="*/ 0 w 9"/>
                <a:gd name="T3" fmla="*/ 0 h 29"/>
                <a:gd name="T4" fmla="*/ 2 w 9"/>
                <a:gd name="T5" fmla="*/ 0 h 29"/>
                <a:gd name="T6" fmla="*/ 5 w 9"/>
                <a:gd name="T7" fmla="*/ 0 h 29"/>
                <a:gd name="T8" fmla="*/ 5 w 9"/>
                <a:gd name="T9" fmla="*/ 3 h 29"/>
                <a:gd name="T10" fmla="*/ 5 w 9"/>
                <a:gd name="T11" fmla="*/ 8 h 29"/>
                <a:gd name="T12" fmla="*/ 2 w 9"/>
                <a:gd name="T13" fmla="*/ 14 h 29"/>
                <a:gd name="T14" fmla="*/ 2 w 9"/>
                <a:gd name="T15" fmla="*/ 17 h 29"/>
                <a:gd name="T16" fmla="*/ 5 w 9"/>
                <a:gd name="T17" fmla="*/ 22 h 29"/>
                <a:gd name="T18" fmla="*/ 5 w 9"/>
                <a:gd name="T19" fmla="*/ 25 h 29"/>
                <a:gd name="T20" fmla="*/ 8 w 9"/>
                <a:gd name="T21" fmla="*/ 28 h 29"/>
                <a:gd name="T22" fmla="*/ 5 w 9"/>
                <a:gd name="T23" fmla="*/ 28 h 29"/>
                <a:gd name="T24" fmla="*/ 2 w 9"/>
                <a:gd name="T25" fmla="*/ 28 h 29"/>
                <a:gd name="T26" fmla="*/ 0 w 9"/>
                <a:gd name="T27" fmla="*/ 25 h 29"/>
                <a:gd name="T28" fmla="*/ 0 w 9"/>
                <a:gd name="T29" fmla="*/ 22 h 29"/>
                <a:gd name="T30" fmla="*/ 0 w 9"/>
                <a:gd name="T31" fmla="*/ 19 h 29"/>
                <a:gd name="T32" fmla="*/ 0 w 9"/>
                <a:gd name="T33" fmla="*/ 14 h 29"/>
                <a:gd name="T34" fmla="*/ 0 w 9"/>
                <a:gd name="T35" fmla="*/ 3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29"/>
                <a:gd name="T56" fmla="*/ 9 w 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29">
                  <a:moveTo>
                    <a:pt x="0" y="3"/>
                  </a:moveTo>
                  <a:lnTo>
                    <a:pt x="0" y="0"/>
                  </a:lnTo>
                  <a:lnTo>
                    <a:pt x="2" y="0"/>
                  </a:lnTo>
                  <a:lnTo>
                    <a:pt x="5" y="0"/>
                  </a:lnTo>
                  <a:lnTo>
                    <a:pt x="5" y="3"/>
                  </a:lnTo>
                  <a:lnTo>
                    <a:pt x="5" y="8"/>
                  </a:lnTo>
                  <a:lnTo>
                    <a:pt x="2" y="14"/>
                  </a:lnTo>
                  <a:lnTo>
                    <a:pt x="2" y="17"/>
                  </a:lnTo>
                  <a:lnTo>
                    <a:pt x="5" y="22"/>
                  </a:lnTo>
                  <a:lnTo>
                    <a:pt x="5" y="25"/>
                  </a:lnTo>
                  <a:lnTo>
                    <a:pt x="8" y="28"/>
                  </a:lnTo>
                  <a:lnTo>
                    <a:pt x="5" y="28"/>
                  </a:lnTo>
                  <a:lnTo>
                    <a:pt x="2" y="28"/>
                  </a:lnTo>
                  <a:lnTo>
                    <a:pt x="0" y="25"/>
                  </a:lnTo>
                  <a:lnTo>
                    <a:pt x="0" y="22"/>
                  </a:lnTo>
                  <a:lnTo>
                    <a:pt x="0" y="19"/>
                  </a:lnTo>
                  <a:lnTo>
                    <a:pt x="0" y="14"/>
                  </a:lnTo>
                  <a:lnTo>
                    <a:pt x="0"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67" name="Freeform 126"/>
            <p:cNvSpPr>
              <a:spLocks/>
            </p:cNvSpPr>
            <p:nvPr/>
          </p:nvSpPr>
          <p:spPr bwMode="auto">
            <a:xfrm>
              <a:off x="3120" y="1530"/>
              <a:ext cx="2" cy="13"/>
            </a:xfrm>
            <a:custGeom>
              <a:avLst/>
              <a:gdLst>
                <a:gd name="T0" fmla="*/ 0 w 2"/>
                <a:gd name="T1" fmla="*/ 0 h 13"/>
                <a:gd name="T2" fmla="*/ 0 w 2"/>
                <a:gd name="T3" fmla="*/ 2 h 13"/>
                <a:gd name="T4" fmla="*/ 0 w 2"/>
                <a:gd name="T5" fmla="*/ 4 h 13"/>
                <a:gd name="T6" fmla="*/ 0 w 2"/>
                <a:gd name="T7" fmla="*/ 5 h 13"/>
                <a:gd name="T8" fmla="*/ 0 w 2"/>
                <a:gd name="T9" fmla="*/ 7 h 13"/>
                <a:gd name="T10" fmla="*/ 0 w 2"/>
                <a:gd name="T11" fmla="*/ 8 h 13"/>
                <a:gd name="T12" fmla="*/ 0 w 2"/>
                <a:gd name="T13" fmla="*/ 10 h 13"/>
                <a:gd name="T14" fmla="*/ 1 w 2"/>
                <a:gd name="T15" fmla="*/ 12 h 13"/>
                <a:gd name="T16" fmla="*/ 1 w 2"/>
                <a:gd name="T17" fmla="*/ 12 h 13"/>
                <a:gd name="T18" fmla="*/ 1 w 2"/>
                <a:gd name="T19" fmla="*/ 12 h 13"/>
                <a:gd name="T20" fmla="*/ 0 w 2"/>
                <a:gd name="T21" fmla="*/ 12 h 13"/>
                <a:gd name="T22" fmla="*/ 0 w 2"/>
                <a:gd name="T23" fmla="*/ 12 h 13"/>
                <a:gd name="T24" fmla="*/ 0 w 2"/>
                <a:gd name="T25" fmla="*/ 10 h 13"/>
                <a:gd name="T26" fmla="*/ 0 w 2"/>
                <a:gd name="T27" fmla="*/ 8 h 13"/>
                <a:gd name="T28" fmla="*/ 0 w 2"/>
                <a:gd name="T29" fmla="*/ 7 h 13"/>
                <a:gd name="T30" fmla="*/ 0 w 2"/>
                <a:gd name="T31" fmla="*/ 4 h 13"/>
                <a:gd name="T32" fmla="*/ 0 w 2"/>
                <a:gd name="T33" fmla="*/ 2 h 13"/>
                <a:gd name="T34" fmla="*/ 0 w 2"/>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13"/>
                <a:gd name="T56" fmla="*/ 2 w 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13">
                  <a:moveTo>
                    <a:pt x="0" y="0"/>
                  </a:moveTo>
                  <a:lnTo>
                    <a:pt x="0" y="2"/>
                  </a:lnTo>
                  <a:lnTo>
                    <a:pt x="0" y="4"/>
                  </a:lnTo>
                  <a:lnTo>
                    <a:pt x="0" y="5"/>
                  </a:lnTo>
                  <a:lnTo>
                    <a:pt x="0" y="7"/>
                  </a:lnTo>
                  <a:lnTo>
                    <a:pt x="0" y="8"/>
                  </a:lnTo>
                  <a:lnTo>
                    <a:pt x="0" y="10"/>
                  </a:lnTo>
                  <a:lnTo>
                    <a:pt x="1" y="12"/>
                  </a:lnTo>
                  <a:lnTo>
                    <a:pt x="0" y="12"/>
                  </a:lnTo>
                  <a:lnTo>
                    <a:pt x="0" y="10"/>
                  </a:lnTo>
                  <a:lnTo>
                    <a:pt x="0" y="8"/>
                  </a:lnTo>
                  <a:lnTo>
                    <a:pt x="0" y="7"/>
                  </a:lnTo>
                  <a:lnTo>
                    <a:pt x="0" y="4"/>
                  </a:lnTo>
                  <a:lnTo>
                    <a:pt x="0" y="2"/>
                  </a:lnTo>
                  <a:lnTo>
                    <a:pt x="0" y="0"/>
                  </a:lnTo>
                </a:path>
              </a:pathLst>
            </a:custGeom>
            <a:solidFill>
              <a:srgbClr val="808080"/>
            </a:solidFill>
            <a:ln w="127000" cap="rnd">
              <a:noFill/>
              <a:round/>
              <a:headEnd/>
              <a:tailEnd/>
            </a:ln>
          </p:spPr>
          <p:txBody>
            <a:bodyPr>
              <a:prstTxWarp prst="textNoShape">
                <a:avLst/>
              </a:prstTxWarp>
            </a:bodyPr>
            <a:lstStyle/>
            <a:p>
              <a:endParaRPr lang="en-US">
                <a:solidFill>
                  <a:schemeClr val="tx2"/>
                </a:solidFill>
              </a:endParaRPr>
            </a:p>
          </p:txBody>
        </p:sp>
        <p:sp>
          <p:nvSpPr>
            <p:cNvPr id="35968" name="Freeform 127"/>
            <p:cNvSpPr>
              <a:spLocks/>
            </p:cNvSpPr>
            <p:nvPr/>
          </p:nvSpPr>
          <p:spPr bwMode="auto">
            <a:xfrm>
              <a:off x="3101" y="1536"/>
              <a:ext cx="7" cy="21"/>
            </a:xfrm>
            <a:custGeom>
              <a:avLst/>
              <a:gdLst>
                <a:gd name="T0" fmla="*/ 6 w 7"/>
                <a:gd name="T1" fmla="*/ 0 h 21"/>
                <a:gd name="T2" fmla="*/ 6 w 7"/>
                <a:gd name="T3" fmla="*/ 0 h 21"/>
                <a:gd name="T4" fmla="*/ 6 w 7"/>
                <a:gd name="T5" fmla="*/ 3 h 21"/>
                <a:gd name="T6" fmla="*/ 2 w 7"/>
                <a:gd name="T7" fmla="*/ 3 h 21"/>
                <a:gd name="T8" fmla="*/ 2 w 7"/>
                <a:gd name="T9" fmla="*/ 6 h 21"/>
                <a:gd name="T10" fmla="*/ 0 w 7"/>
                <a:gd name="T11" fmla="*/ 8 h 21"/>
                <a:gd name="T12" fmla="*/ 0 w 7"/>
                <a:gd name="T13" fmla="*/ 14 h 21"/>
                <a:gd name="T14" fmla="*/ 0 w 7"/>
                <a:gd name="T15" fmla="*/ 20 h 21"/>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21"/>
                <a:gd name="T26" fmla="*/ 7 w 7"/>
                <a:gd name="T27" fmla="*/ 21 h 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21">
                  <a:moveTo>
                    <a:pt x="6" y="0"/>
                  </a:moveTo>
                  <a:lnTo>
                    <a:pt x="6" y="0"/>
                  </a:lnTo>
                  <a:lnTo>
                    <a:pt x="6" y="3"/>
                  </a:lnTo>
                  <a:lnTo>
                    <a:pt x="2" y="3"/>
                  </a:lnTo>
                  <a:lnTo>
                    <a:pt x="2" y="6"/>
                  </a:lnTo>
                  <a:lnTo>
                    <a:pt x="0" y="8"/>
                  </a:lnTo>
                  <a:lnTo>
                    <a:pt x="0" y="14"/>
                  </a:lnTo>
                  <a:lnTo>
                    <a:pt x="0" y="2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69" name="Freeform 128"/>
            <p:cNvSpPr>
              <a:spLocks/>
            </p:cNvSpPr>
            <p:nvPr/>
          </p:nvSpPr>
          <p:spPr bwMode="auto">
            <a:xfrm>
              <a:off x="2549" y="1844"/>
              <a:ext cx="41" cy="18"/>
            </a:xfrm>
            <a:custGeom>
              <a:avLst/>
              <a:gdLst>
                <a:gd name="T0" fmla="*/ 12 w 41"/>
                <a:gd name="T1" fmla="*/ 17 h 18"/>
                <a:gd name="T2" fmla="*/ 12 w 41"/>
                <a:gd name="T3" fmla="*/ 12 h 18"/>
                <a:gd name="T4" fmla="*/ 9 w 41"/>
                <a:gd name="T5" fmla="*/ 12 h 18"/>
                <a:gd name="T6" fmla="*/ 7 w 41"/>
                <a:gd name="T7" fmla="*/ 12 h 18"/>
                <a:gd name="T8" fmla="*/ 5 w 41"/>
                <a:gd name="T9" fmla="*/ 12 h 18"/>
                <a:gd name="T10" fmla="*/ 5 w 41"/>
                <a:gd name="T11" fmla="*/ 10 h 18"/>
                <a:gd name="T12" fmla="*/ 3 w 41"/>
                <a:gd name="T13" fmla="*/ 10 h 18"/>
                <a:gd name="T14" fmla="*/ 3 w 41"/>
                <a:gd name="T15" fmla="*/ 7 h 18"/>
                <a:gd name="T16" fmla="*/ 0 w 41"/>
                <a:gd name="T17" fmla="*/ 7 h 18"/>
                <a:gd name="T18" fmla="*/ 0 w 41"/>
                <a:gd name="T19" fmla="*/ 6 h 18"/>
                <a:gd name="T20" fmla="*/ 0 w 41"/>
                <a:gd name="T21" fmla="*/ 4 h 18"/>
                <a:gd name="T22" fmla="*/ 0 w 41"/>
                <a:gd name="T23" fmla="*/ 2 h 18"/>
                <a:gd name="T24" fmla="*/ 3 w 41"/>
                <a:gd name="T25" fmla="*/ 0 h 18"/>
                <a:gd name="T26" fmla="*/ 5 w 41"/>
                <a:gd name="T27" fmla="*/ 0 h 18"/>
                <a:gd name="T28" fmla="*/ 7 w 41"/>
                <a:gd name="T29" fmla="*/ 0 h 18"/>
                <a:gd name="T30" fmla="*/ 9 w 41"/>
                <a:gd name="T31" fmla="*/ 0 h 18"/>
                <a:gd name="T32" fmla="*/ 12 w 41"/>
                <a:gd name="T33" fmla="*/ 0 h 18"/>
                <a:gd name="T34" fmla="*/ 14 w 41"/>
                <a:gd name="T35" fmla="*/ 0 h 18"/>
                <a:gd name="T36" fmla="*/ 18 w 41"/>
                <a:gd name="T37" fmla="*/ 0 h 18"/>
                <a:gd name="T38" fmla="*/ 21 w 41"/>
                <a:gd name="T39" fmla="*/ 0 h 18"/>
                <a:gd name="T40" fmla="*/ 23 w 41"/>
                <a:gd name="T41" fmla="*/ 0 h 18"/>
                <a:gd name="T42" fmla="*/ 28 w 41"/>
                <a:gd name="T43" fmla="*/ 0 h 18"/>
                <a:gd name="T44" fmla="*/ 30 w 41"/>
                <a:gd name="T45" fmla="*/ 0 h 18"/>
                <a:gd name="T46" fmla="*/ 33 w 41"/>
                <a:gd name="T47" fmla="*/ 0 h 18"/>
                <a:gd name="T48" fmla="*/ 35 w 41"/>
                <a:gd name="T49" fmla="*/ 0 h 18"/>
                <a:gd name="T50" fmla="*/ 38 w 41"/>
                <a:gd name="T51" fmla="*/ 0 h 18"/>
                <a:gd name="T52" fmla="*/ 40 w 41"/>
                <a:gd name="T53" fmla="*/ 0 h 18"/>
                <a:gd name="T54" fmla="*/ 40 w 41"/>
                <a:gd name="T55" fmla="*/ 7 h 18"/>
                <a:gd name="T56" fmla="*/ 38 w 41"/>
                <a:gd name="T57" fmla="*/ 10 h 18"/>
                <a:gd name="T58" fmla="*/ 38 w 41"/>
                <a:gd name="T59" fmla="*/ 12 h 18"/>
                <a:gd name="T60" fmla="*/ 38 w 41"/>
                <a:gd name="T61" fmla="*/ 14 h 18"/>
                <a:gd name="T62" fmla="*/ 38 w 41"/>
                <a:gd name="T63" fmla="*/ 16 h 18"/>
                <a:gd name="T64" fmla="*/ 30 w 41"/>
                <a:gd name="T65" fmla="*/ 17 h 18"/>
                <a:gd name="T66" fmla="*/ 30 w 41"/>
                <a:gd name="T67" fmla="*/ 14 h 18"/>
                <a:gd name="T68" fmla="*/ 30 w 41"/>
                <a:gd name="T69" fmla="*/ 12 h 18"/>
                <a:gd name="T70" fmla="*/ 30 w 41"/>
                <a:gd name="T71" fmla="*/ 10 h 18"/>
                <a:gd name="T72" fmla="*/ 28 w 41"/>
                <a:gd name="T73" fmla="*/ 10 h 18"/>
                <a:gd name="T74" fmla="*/ 26 w 41"/>
                <a:gd name="T75" fmla="*/ 10 h 18"/>
                <a:gd name="T76" fmla="*/ 23 w 41"/>
                <a:gd name="T77" fmla="*/ 10 h 18"/>
                <a:gd name="T78" fmla="*/ 21 w 41"/>
                <a:gd name="T79" fmla="*/ 10 h 18"/>
                <a:gd name="T80" fmla="*/ 18 w 41"/>
                <a:gd name="T81" fmla="*/ 10 h 18"/>
                <a:gd name="T82" fmla="*/ 18 w 41"/>
                <a:gd name="T83" fmla="*/ 12 h 18"/>
                <a:gd name="T84" fmla="*/ 18 w 41"/>
                <a:gd name="T85" fmla="*/ 14 h 18"/>
                <a:gd name="T86" fmla="*/ 18 w 41"/>
                <a:gd name="T87" fmla="*/ 16 h 18"/>
                <a:gd name="T88" fmla="*/ 18 w 41"/>
                <a:gd name="T89" fmla="*/ 17 h 18"/>
                <a:gd name="T90" fmla="*/ 12 w 41"/>
                <a:gd name="T91" fmla="*/ 17 h 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1"/>
                <a:gd name="T139" fmla="*/ 0 h 18"/>
                <a:gd name="T140" fmla="*/ 41 w 41"/>
                <a:gd name="T141" fmla="*/ 18 h 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1" h="18">
                  <a:moveTo>
                    <a:pt x="12" y="17"/>
                  </a:moveTo>
                  <a:lnTo>
                    <a:pt x="12" y="12"/>
                  </a:lnTo>
                  <a:lnTo>
                    <a:pt x="9" y="12"/>
                  </a:lnTo>
                  <a:lnTo>
                    <a:pt x="7" y="12"/>
                  </a:lnTo>
                  <a:lnTo>
                    <a:pt x="5" y="12"/>
                  </a:lnTo>
                  <a:lnTo>
                    <a:pt x="5" y="10"/>
                  </a:lnTo>
                  <a:lnTo>
                    <a:pt x="3" y="10"/>
                  </a:lnTo>
                  <a:lnTo>
                    <a:pt x="3" y="7"/>
                  </a:lnTo>
                  <a:lnTo>
                    <a:pt x="0" y="7"/>
                  </a:lnTo>
                  <a:lnTo>
                    <a:pt x="0" y="6"/>
                  </a:lnTo>
                  <a:lnTo>
                    <a:pt x="0" y="4"/>
                  </a:lnTo>
                  <a:lnTo>
                    <a:pt x="0" y="2"/>
                  </a:lnTo>
                  <a:lnTo>
                    <a:pt x="3" y="0"/>
                  </a:lnTo>
                  <a:lnTo>
                    <a:pt x="5" y="0"/>
                  </a:lnTo>
                  <a:lnTo>
                    <a:pt x="7" y="0"/>
                  </a:lnTo>
                  <a:lnTo>
                    <a:pt x="9" y="0"/>
                  </a:lnTo>
                  <a:lnTo>
                    <a:pt x="12" y="0"/>
                  </a:lnTo>
                  <a:lnTo>
                    <a:pt x="14" y="0"/>
                  </a:lnTo>
                  <a:lnTo>
                    <a:pt x="18" y="0"/>
                  </a:lnTo>
                  <a:lnTo>
                    <a:pt x="21" y="0"/>
                  </a:lnTo>
                  <a:lnTo>
                    <a:pt x="23" y="0"/>
                  </a:lnTo>
                  <a:lnTo>
                    <a:pt x="28" y="0"/>
                  </a:lnTo>
                  <a:lnTo>
                    <a:pt x="30" y="0"/>
                  </a:lnTo>
                  <a:lnTo>
                    <a:pt x="33" y="0"/>
                  </a:lnTo>
                  <a:lnTo>
                    <a:pt x="35" y="0"/>
                  </a:lnTo>
                  <a:lnTo>
                    <a:pt x="38" y="0"/>
                  </a:lnTo>
                  <a:lnTo>
                    <a:pt x="40" y="0"/>
                  </a:lnTo>
                  <a:lnTo>
                    <a:pt x="40" y="7"/>
                  </a:lnTo>
                  <a:lnTo>
                    <a:pt x="38" y="10"/>
                  </a:lnTo>
                  <a:lnTo>
                    <a:pt x="38" y="12"/>
                  </a:lnTo>
                  <a:lnTo>
                    <a:pt x="38" y="14"/>
                  </a:lnTo>
                  <a:lnTo>
                    <a:pt x="38" y="16"/>
                  </a:lnTo>
                  <a:lnTo>
                    <a:pt x="30" y="17"/>
                  </a:lnTo>
                  <a:lnTo>
                    <a:pt x="30" y="14"/>
                  </a:lnTo>
                  <a:lnTo>
                    <a:pt x="30" y="12"/>
                  </a:lnTo>
                  <a:lnTo>
                    <a:pt x="30" y="10"/>
                  </a:lnTo>
                  <a:lnTo>
                    <a:pt x="28" y="10"/>
                  </a:lnTo>
                  <a:lnTo>
                    <a:pt x="26" y="10"/>
                  </a:lnTo>
                  <a:lnTo>
                    <a:pt x="23" y="10"/>
                  </a:lnTo>
                  <a:lnTo>
                    <a:pt x="21" y="10"/>
                  </a:lnTo>
                  <a:lnTo>
                    <a:pt x="18" y="10"/>
                  </a:lnTo>
                  <a:lnTo>
                    <a:pt x="18" y="12"/>
                  </a:lnTo>
                  <a:lnTo>
                    <a:pt x="18" y="14"/>
                  </a:lnTo>
                  <a:lnTo>
                    <a:pt x="18" y="16"/>
                  </a:lnTo>
                  <a:lnTo>
                    <a:pt x="18" y="17"/>
                  </a:lnTo>
                  <a:lnTo>
                    <a:pt x="12" y="17"/>
                  </a:lnTo>
                </a:path>
              </a:pathLst>
            </a:custGeom>
            <a:solidFill>
              <a:srgbClr val="406666"/>
            </a:solidFill>
            <a:ln w="127000" cap="rnd">
              <a:noFill/>
              <a:round/>
              <a:headEnd/>
              <a:tailEnd/>
            </a:ln>
          </p:spPr>
          <p:txBody>
            <a:bodyPr>
              <a:prstTxWarp prst="textNoShape">
                <a:avLst/>
              </a:prstTxWarp>
            </a:bodyPr>
            <a:lstStyle/>
            <a:p>
              <a:endParaRPr lang="en-US">
                <a:solidFill>
                  <a:schemeClr val="tx2"/>
                </a:solidFill>
              </a:endParaRPr>
            </a:p>
          </p:txBody>
        </p:sp>
        <p:sp>
          <p:nvSpPr>
            <p:cNvPr id="35970" name="Freeform 129"/>
            <p:cNvSpPr>
              <a:spLocks/>
            </p:cNvSpPr>
            <p:nvPr/>
          </p:nvSpPr>
          <p:spPr bwMode="auto">
            <a:xfrm>
              <a:off x="2547" y="1841"/>
              <a:ext cx="51" cy="29"/>
            </a:xfrm>
            <a:custGeom>
              <a:avLst/>
              <a:gdLst>
                <a:gd name="T0" fmla="*/ 14 w 51"/>
                <a:gd name="T1" fmla="*/ 28 h 29"/>
                <a:gd name="T2" fmla="*/ 14 w 51"/>
                <a:gd name="T3" fmla="*/ 17 h 29"/>
                <a:gd name="T4" fmla="*/ 11 w 51"/>
                <a:gd name="T5" fmla="*/ 17 h 29"/>
                <a:gd name="T6" fmla="*/ 9 w 51"/>
                <a:gd name="T7" fmla="*/ 17 h 29"/>
                <a:gd name="T8" fmla="*/ 6 w 51"/>
                <a:gd name="T9" fmla="*/ 17 h 29"/>
                <a:gd name="T10" fmla="*/ 3 w 51"/>
                <a:gd name="T11" fmla="*/ 14 h 29"/>
                <a:gd name="T12" fmla="*/ 3 w 51"/>
                <a:gd name="T13" fmla="*/ 12 h 29"/>
                <a:gd name="T14" fmla="*/ 0 w 51"/>
                <a:gd name="T15" fmla="*/ 9 h 29"/>
                <a:gd name="T16" fmla="*/ 3 w 51"/>
                <a:gd name="T17" fmla="*/ 6 h 29"/>
                <a:gd name="T18" fmla="*/ 3 w 51"/>
                <a:gd name="T19" fmla="*/ 3 h 29"/>
                <a:gd name="T20" fmla="*/ 6 w 51"/>
                <a:gd name="T21" fmla="*/ 3 h 29"/>
                <a:gd name="T22" fmla="*/ 9 w 51"/>
                <a:gd name="T23" fmla="*/ 3 h 29"/>
                <a:gd name="T24" fmla="*/ 11 w 51"/>
                <a:gd name="T25" fmla="*/ 3 h 29"/>
                <a:gd name="T26" fmla="*/ 14 w 51"/>
                <a:gd name="T27" fmla="*/ 3 h 29"/>
                <a:gd name="T28" fmla="*/ 17 w 51"/>
                <a:gd name="T29" fmla="*/ 3 h 29"/>
                <a:gd name="T30" fmla="*/ 20 w 51"/>
                <a:gd name="T31" fmla="*/ 3 h 29"/>
                <a:gd name="T32" fmla="*/ 23 w 51"/>
                <a:gd name="T33" fmla="*/ 3 h 29"/>
                <a:gd name="T34" fmla="*/ 25 w 51"/>
                <a:gd name="T35" fmla="*/ 3 h 29"/>
                <a:gd name="T36" fmla="*/ 30 w 51"/>
                <a:gd name="T37" fmla="*/ 3 h 29"/>
                <a:gd name="T38" fmla="*/ 33 w 51"/>
                <a:gd name="T39" fmla="*/ 3 h 29"/>
                <a:gd name="T40" fmla="*/ 38 w 51"/>
                <a:gd name="T41" fmla="*/ 3 h 29"/>
                <a:gd name="T42" fmla="*/ 41 w 51"/>
                <a:gd name="T43" fmla="*/ 3 h 29"/>
                <a:gd name="T44" fmla="*/ 44 w 51"/>
                <a:gd name="T45" fmla="*/ 0 h 29"/>
                <a:gd name="T46" fmla="*/ 47 w 51"/>
                <a:gd name="T47" fmla="*/ 0 h 29"/>
                <a:gd name="T48" fmla="*/ 50 w 51"/>
                <a:gd name="T49" fmla="*/ 0 h 29"/>
                <a:gd name="T50" fmla="*/ 50 w 51"/>
                <a:gd name="T51" fmla="*/ 14 h 29"/>
                <a:gd name="T52" fmla="*/ 47 w 51"/>
                <a:gd name="T53" fmla="*/ 14 h 29"/>
                <a:gd name="T54" fmla="*/ 47 w 51"/>
                <a:gd name="T55" fmla="*/ 17 h 29"/>
                <a:gd name="T56" fmla="*/ 44 w 51"/>
                <a:gd name="T57" fmla="*/ 17 h 29"/>
                <a:gd name="T58" fmla="*/ 44 w 51"/>
                <a:gd name="T59" fmla="*/ 20 h 29"/>
                <a:gd name="T60" fmla="*/ 44 w 51"/>
                <a:gd name="T61" fmla="*/ 23 h 29"/>
                <a:gd name="T62" fmla="*/ 44 w 51"/>
                <a:gd name="T63" fmla="*/ 26 h 29"/>
                <a:gd name="T64" fmla="*/ 38 w 51"/>
                <a:gd name="T65" fmla="*/ 28 h 29"/>
                <a:gd name="T66" fmla="*/ 38 w 51"/>
                <a:gd name="T67" fmla="*/ 26 h 29"/>
                <a:gd name="T68" fmla="*/ 38 w 51"/>
                <a:gd name="T69" fmla="*/ 23 h 29"/>
                <a:gd name="T70" fmla="*/ 38 w 51"/>
                <a:gd name="T71" fmla="*/ 20 h 29"/>
                <a:gd name="T72" fmla="*/ 38 w 51"/>
                <a:gd name="T73" fmla="*/ 17 h 29"/>
                <a:gd name="T74" fmla="*/ 36 w 51"/>
                <a:gd name="T75" fmla="*/ 17 h 29"/>
                <a:gd name="T76" fmla="*/ 33 w 51"/>
                <a:gd name="T77" fmla="*/ 17 h 29"/>
                <a:gd name="T78" fmla="*/ 30 w 51"/>
                <a:gd name="T79" fmla="*/ 17 h 29"/>
                <a:gd name="T80" fmla="*/ 27 w 51"/>
                <a:gd name="T81" fmla="*/ 17 h 29"/>
                <a:gd name="T82" fmla="*/ 25 w 51"/>
                <a:gd name="T83" fmla="*/ 17 h 29"/>
                <a:gd name="T84" fmla="*/ 25 w 51"/>
                <a:gd name="T85" fmla="*/ 20 h 29"/>
                <a:gd name="T86" fmla="*/ 25 w 51"/>
                <a:gd name="T87" fmla="*/ 26 h 29"/>
                <a:gd name="T88" fmla="*/ 25 w 51"/>
                <a:gd name="T89" fmla="*/ 28 h 29"/>
                <a:gd name="T90" fmla="*/ 14 w 51"/>
                <a:gd name="T91" fmla="*/ 28 h 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
                <a:gd name="T139" fmla="*/ 0 h 29"/>
                <a:gd name="T140" fmla="*/ 51 w 51"/>
                <a:gd name="T141" fmla="*/ 29 h 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 h="29">
                  <a:moveTo>
                    <a:pt x="14" y="28"/>
                  </a:moveTo>
                  <a:lnTo>
                    <a:pt x="14" y="17"/>
                  </a:lnTo>
                  <a:lnTo>
                    <a:pt x="11" y="17"/>
                  </a:lnTo>
                  <a:lnTo>
                    <a:pt x="9" y="17"/>
                  </a:lnTo>
                  <a:lnTo>
                    <a:pt x="6" y="17"/>
                  </a:lnTo>
                  <a:lnTo>
                    <a:pt x="3" y="14"/>
                  </a:lnTo>
                  <a:lnTo>
                    <a:pt x="3" y="12"/>
                  </a:lnTo>
                  <a:lnTo>
                    <a:pt x="0" y="9"/>
                  </a:lnTo>
                  <a:lnTo>
                    <a:pt x="3" y="6"/>
                  </a:lnTo>
                  <a:lnTo>
                    <a:pt x="3" y="3"/>
                  </a:lnTo>
                  <a:lnTo>
                    <a:pt x="6" y="3"/>
                  </a:lnTo>
                  <a:lnTo>
                    <a:pt x="9" y="3"/>
                  </a:lnTo>
                  <a:lnTo>
                    <a:pt x="11" y="3"/>
                  </a:lnTo>
                  <a:lnTo>
                    <a:pt x="14" y="3"/>
                  </a:lnTo>
                  <a:lnTo>
                    <a:pt x="17" y="3"/>
                  </a:lnTo>
                  <a:lnTo>
                    <a:pt x="20" y="3"/>
                  </a:lnTo>
                  <a:lnTo>
                    <a:pt x="23" y="3"/>
                  </a:lnTo>
                  <a:lnTo>
                    <a:pt x="25" y="3"/>
                  </a:lnTo>
                  <a:lnTo>
                    <a:pt x="30" y="3"/>
                  </a:lnTo>
                  <a:lnTo>
                    <a:pt x="33" y="3"/>
                  </a:lnTo>
                  <a:lnTo>
                    <a:pt x="38" y="3"/>
                  </a:lnTo>
                  <a:lnTo>
                    <a:pt x="41" y="3"/>
                  </a:lnTo>
                  <a:lnTo>
                    <a:pt x="44" y="0"/>
                  </a:lnTo>
                  <a:lnTo>
                    <a:pt x="47" y="0"/>
                  </a:lnTo>
                  <a:lnTo>
                    <a:pt x="50" y="0"/>
                  </a:lnTo>
                  <a:lnTo>
                    <a:pt x="50" y="14"/>
                  </a:lnTo>
                  <a:lnTo>
                    <a:pt x="47" y="14"/>
                  </a:lnTo>
                  <a:lnTo>
                    <a:pt x="47" y="17"/>
                  </a:lnTo>
                  <a:lnTo>
                    <a:pt x="44" y="17"/>
                  </a:lnTo>
                  <a:lnTo>
                    <a:pt x="44" y="20"/>
                  </a:lnTo>
                  <a:lnTo>
                    <a:pt x="44" y="23"/>
                  </a:lnTo>
                  <a:lnTo>
                    <a:pt x="44" y="26"/>
                  </a:lnTo>
                  <a:lnTo>
                    <a:pt x="38" y="28"/>
                  </a:lnTo>
                  <a:lnTo>
                    <a:pt x="38" y="26"/>
                  </a:lnTo>
                  <a:lnTo>
                    <a:pt x="38" y="23"/>
                  </a:lnTo>
                  <a:lnTo>
                    <a:pt x="38" y="20"/>
                  </a:lnTo>
                  <a:lnTo>
                    <a:pt x="38" y="17"/>
                  </a:lnTo>
                  <a:lnTo>
                    <a:pt x="36" y="17"/>
                  </a:lnTo>
                  <a:lnTo>
                    <a:pt x="33" y="17"/>
                  </a:lnTo>
                  <a:lnTo>
                    <a:pt x="30" y="17"/>
                  </a:lnTo>
                  <a:lnTo>
                    <a:pt x="27" y="17"/>
                  </a:lnTo>
                  <a:lnTo>
                    <a:pt x="25" y="17"/>
                  </a:lnTo>
                  <a:lnTo>
                    <a:pt x="25" y="20"/>
                  </a:lnTo>
                  <a:lnTo>
                    <a:pt x="25" y="26"/>
                  </a:lnTo>
                  <a:lnTo>
                    <a:pt x="25" y="28"/>
                  </a:lnTo>
                  <a:lnTo>
                    <a:pt x="14" y="28"/>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71" name="Freeform 130"/>
            <p:cNvSpPr>
              <a:spLocks/>
            </p:cNvSpPr>
            <p:nvPr/>
          </p:nvSpPr>
          <p:spPr bwMode="auto">
            <a:xfrm>
              <a:off x="2557" y="1839"/>
              <a:ext cx="33" cy="6"/>
            </a:xfrm>
            <a:custGeom>
              <a:avLst/>
              <a:gdLst>
                <a:gd name="T0" fmla="*/ 0 w 33"/>
                <a:gd name="T1" fmla="*/ 5 h 6"/>
                <a:gd name="T2" fmla="*/ 0 w 33"/>
                <a:gd name="T3" fmla="*/ 5 h 6"/>
                <a:gd name="T4" fmla="*/ 2 w 33"/>
                <a:gd name="T5" fmla="*/ 0 h 6"/>
                <a:gd name="T6" fmla="*/ 32 w 33"/>
                <a:gd name="T7" fmla="*/ 0 h 6"/>
                <a:gd name="T8" fmla="*/ 32 w 33"/>
                <a:gd name="T9" fmla="*/ 5 h 6"/>
                <a:gd name="T10" fmla="*/ 0 w 33"/>
                <a:gd name="T11" fmla="*/ 5 h 6"/>
                <a:gd name="T12" fmla="*/ 0 60000 65536"/>
                <a:gd name="T13" fmla="*/ 0 60000 65536"/>
                <a:gd name="T14" fmla="*/ 0 60000 65536"/>
                <a:gd name="T15" fmla="*/ 0 60000 65536"/>
                <a:gd name="T16" fmla="*/ 0 60000 65536"/>
                <a:gd name="T17" fmla="*/ 0 60000 65536"/>
                <a:gd name="T18" fmla="*/ 0 w 33"/>
                <a:gd name="T19" fmla="*/ 0 h 6"/>
                <a:gd name="T20" fmla="*/ 33 w 33"/>
                <a:gd name="T21" fmla="*/ 6 h 6"/>
              </a:gdLst>
              <a:ahLst/>
              <a:cxnLst>
                <a:cxn ang="T12">
                  <a:pos x="T0" y="T1"/>
                </a:cxn>
                <a:cxn ang="T13">
                  <a:pos x="T2" y="T3"/>
                </a:cxn>
                <a:cxn ang="T14">
                  <a:pos x="T4" y="T5"/>
                </a:cxn>
                <a:cxn ang="T15">
                  <a:pos x="T6" y="T7"/>
                </a:cxn>
                <a:cxn ang="T16">
                  <a:pos x="T8" y="T9"/>
                </a:cxn>
                <a:cxn ang="T17">
                  <a:pos x="T10" y="T11"/>
                </a:cxn>
              </a:cxnLst>
              <a:rect l="T18" t="T19" r="T20" b="T21"/>
              <a:pathLst>
                <a:path w="33" h="6">
                  <a:moveTo>
                    <a:pt x="0" y="5"/>
                  </a:moveTo>
                  <a:lnTo>
                    <a:pt x="0" y="5"/>
                  </a:lnTo>
                  <a:lnTo>
                    <a:pt x="2" y="0"/>
                  </a:lnTo>
                  <a:lnTo>
                    <a:pt x="32" y="0"/>
                  </a:lnTo>
                  <a:lnTo>
                    <a:pt x="32" y="5"/>
                  </a:lnTo>
                  <a:lnTo>
                    <a:pt x="0" y="5"/>
                  </a:lnTo>
                </a:path>
              </a:pathLst>
            </a:custGeom>
            <a:solidFill>
              <a:srgbClr val="B9C0C0"/>
            </a:solidFill>
            <a:ln w="127000" cap="rnd">
              <a:noFill/>
              <a:round/>
              <a:headEnd/>
              <a:tailEnd/>
            </a:ln>
          </p:spPr>
          <p:txBody>
            <a:bodyPr>
              <a:prstTxWarp prst="textNoShape">
                <a:avLst/>
              </a:prstTxWarp>
            </a:bodyPr>
            <a:lstStyle/>
            <a:p>
              <a:endParaRPr lang="en-US">
                <a:solidFill>
                  <a:schemeClr val="tx2"/>
                </a:solidFill>
              </a:endParaRPr>
            </a:p>
          </p:txBody>
        </p:sp>
        <p:sp>
          <p:nvSpPr>
            <p:cNvPr id="35972" name="Freeform 131"/>
            <p:cNvSpPr>
              <a:spLocks/>
            </p:cNvSpPr>
            <p:nvPr/>
          </p:nvSpPr>
          <p:spPr bwMode="auto">
            <a:xfrm>
              <a:off x="2595" y="1788"/>
              <a:ext cx="67" cy="72"/>
            </a:xfrm>
            <a:custGeom>
              <a:avLst/>
              <a:gdLst>
                <a:gd name="T0" fmla="*/ 66 w 67"/>
                <a:gd name="T1" fmla="*/ 3 h 72"/>
                <a:gd name="T2" fmla="*/ 66 w 67"/>
                <a:gd name="T3" fmla="*/ 3 h 72"/>
                <a:gd name="T4" fmla="*/ 64 w 67"/>
                <a:gd name="T5" fmla="*/ 3 h 72"/>
                <a:gd name="T6" fmla="*/ 64 w 67"/>
                <a:gd name="T7" fmla="*/ 0 h 72"/>
                <a:gd name="T8" fmla="*/ 62 w 67"/>
                <a:gd name="T9" fmla="*/ 0 h 72"/>
                <a:gd name="T10" fmla="*/ 59 w 67"/>
                <a:gd name="T11" fmla="*/ 0 h 72"/>
                <a:gd name="T12" fmla="*/ 56 w 67"/>
                <a:gd name="T13" fmla="*/ 0 h 72"/>
                <a:gd name="T14" fmla="*/ 54 w 67"/>
                <a:gd name="T15" fmla="*/ 0 h 72"/>
                <a:gd name="T16" fmla="*/ 52 w 67"/>
                <a:gd name="T17" fmla="*/ 0 h 72"/>
                <a:gd name="T18" fmla="*/ 49 w 67"/>
                <a:gd name="T19" fmla="*/ 0 h 72"/>
                <a:gd name="T20" fmla="*/ 47 w 67"/>
                <a:gd name="T21" fmla="*/ 0 h 72"/>
                <a:gd name="T22" fmla="*/ 44 w 67"/>
                <a:gd name="T23" fmla="*/ 0 h 72"/>
                <a:gd name="T24" fmla="*/ 41 w 67"/>
                <a:gd name="T25" fmla="*/ 0 h 72"/>
                <a:gd name="T26" fmla="*/ 37 w 67"/>
                <a:gd name="T27" fmla="*/ 3 h 72"/>
                <a:gd name="T28" fmla="*/ 34 w 67"/>
                <a:gd name="T29" fmla="*/ 3 h 72"/>
                <a:gd name="T30" fmla="*/ 32 w 67"/>
                <a:gd name="T31" fmla="*/ 5 h 72"/>
                <a:gd name="T32" fmla="*/ 27 w 67"/>
                <a:gd name="T33" fmla="*/ 5 h 72"/>
                <a:gd name="T34" fmla="*/ 25 w 67"/>
                <a:gd name="T35" fmla="*/ 10 h 72"/>
                <a:gd name="T36" fmla="*/ 22 w 67"/>
                <a:gd name="T37" fmla="*/ 13 h 72"/>
                <a:gd name="T38" fmla="*/ 19 w 67"/>
                <a:gd name="T39" fmla="*/ 15 h 72"/>
                <a:gd name="T40" fmla="*/ 15 w 67"/>
                <a:gd name="T41" fmla="*/ 18 h 72"/>
                <a:gd name="T42" fmla="*/ 12 w 67"/>
                <a:gd name="T43" fmla="*/ 21 h 72"/>
                <a:gd name="T44" fmla="*/ 10 w 67"/>
                <a:gd name="T45" fmla="*/ 25 h 72"/>
                <a:gd name="T46" fmla="*/ 7 w 67"/>
                <a:gd name="T47" fmla="*/ 28 h 72"/>
                <a:gd name="T48" fmla="*/ 7 w 67"/>
                <a:gd name="T49" fmla="*/ 33 h 72"/>
                <a:gd name="T50" fmla="*/ 4 w 67"/>
                <a:gd name="T51" fmla="*/ 38 h 72"/>
                <a:gd name="T52" fmla="*/ 3 w 67"/>
                <a:gd name="T53" fmla="*/ 43 h 72"/>
                <a:gd name="T54" fmla="*/ 3 w 67"/>
                <a:gd name="T55" fmla="*/ 48 h 72"/>
                <a:gd name="T56" fmla="*/ 3 w 67"/>
                <a:gd name="T57" fmla="*/ 53 h 72"/>
                <a:gd name="T58" fmla="*/ 0 w 67"/>
                <a:gd name="T59" fmla="*/ 58 h 72"/>
                <a:gd name="T60" fmla="*/ 3 w 67"/>
                <a:gd name="T61" fmla="*/ 66 h 72"/>
                <a:gd name="T62" fmla="*/ 3 w 67"/>
                <a:gd name="T63" fmla="*/ 71 h 72"/>
                <a:gd name="T64" fmla="*/ 62 w 67"/>
                <a:gd name="T65" fmla="*/ 38 h 72"/>
                <a:gd name="T66" fmla="*/ 66 w 67"/>
                <a:gd name="T67" fmla="*/ 3 h 7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7"/>
                <a:gd name="T103" fmla="*/ 0 h 72"/>
                <a:gd name="T104" fmla="*/ 67 w 67"/>
                <a:gd name="T105" fmla="*/ 72 h 7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7" h="72">
                  <a:moveTo>
                    <a:pt x="66" y="3"/>
                  </a:moveTo>
                  <a:lnTo>
                    <a:pt x="66" y="3"/>
                  </a:lnTo>
                  <a:lnTo>
                    <a:pt x="64" y="3"/>
                  </a:lnTo>
                  <a:lnTo>
                    <a:pt x="64" y="0"/>
                  </a:lnTo>
                  <a:lnTo>
                    <a:pt x="62" y="0"/>
                  </a:lnTo>
                  <a:lnTo>
                    <a:pt x="59" y="0"/>
                  </a:lnTo>
                  <a:lnTo>
                    <a:pt x="56" y="0"/>
                  </a:lnTo>
                  <a:lnTo>
                    <a:pt x="54" y="0"/>
                  </a:lnTo>
                  <a:lnTo>
                    <a:pt x="52" y="0"/>
                  </a:lnTo>
                  <a:lnTo>
                    <a:pt x="49" y="0"/>
                  </a:lnTo>
                  <a:lnTo>
                    <a:pt x="47" y="0"/>
                  </a:lnTo>
                  <a:lnTo>
                    <a:pt x="44" y="0"/>
                  </a:lnTo>
                  <a:lnTo>
                    <a:pt x="41" y="0"/>
                  </a:lnTo>
                  <a:lnTo>
                    <a:pt x="37" y="3"/>
                  </a:lnTo>
                  <a:lnTo>
                    <a:pt x="34" y="3"/>
                  </a:lnTo>
                  <a:lnTo>
                    <a:pt x="32" y="5"/>
                  </a:lnTo>
                  <a:lnTo>
                    <a:pt x="27" y="5"/>
                  </a:lnTo>
                  <a:lnTo>
                    <a:pt x="25" y="10"/>
                  </a:lnTo>
                  <a:lnTo>
                    <a:pt x="22" y="13"/>
                  </a:lnTo>
                  <a:lnTo>
                    <a:pt x="19" y="15"/>
                  </a:lnTo>
                  <a:lnTo>
                    <a:pt x="15" y="18"/>
                  </a:lnTo>
                  <a:lnTo>
                    <a:pt x="12" y="21"/>
                  </a:lnTo>
                  <a:lnTo>
                    <a:pt x="10" y="25"/>
                  </a:lnTo>
                  <a:lnTo>
                    <a:pt x="7" y="28"/>
                  </a:lnTo>
                  <a:lnTo>
                    <a:pt x="7" y="33"/>
                  </a:lnTo>
                  <a:lnTo>
                    <a:pt x="4" y="38"/>
                  </a:lnTo>
                  <a:lnTo>
                    <a:pt x="3" y="43"/>
                  </a:lnTo>
                  <a:lnTo>
                    <a:pt x="3" y="48"/>
                  </a:lnTo>
                  <a:lnTo>
                    <a:pt x="3" y="53"/>
                  </a:lnTo>
                  <a:lnTo>
                    <a:pt x="0" y="58"/>
                  </a:lnTo>
                  <a:lnTo>
                    <a:pt x="3" y="66"/>
                  </a:lnTo>
                  <a:lnTo>
                    <a:pt x="3" y="71"/>
                  </a:lnTo>
                  <a:lnTo>
                    <a:pt x="62" y="38"/>
                  </a:lnTo>
                  <a:lnTo>
                    <a:pt x="66" y="3"/>
                  </a:lnTo>
                </a:path>
              </a:pathLst>
            </a:custGeom>
            <a:solidFill>
              <a:srgbClr val="8D9999"/>
            </a:solidFill>
            <a:ln w="127000" cap="rnd">
              <a:noFill/>
              <a:round/>
              <a:headEnd/>
              <a:tailEnd/>
            </a:ln>
          </p:spPr>
          <p:txBody>
            <a:bodyPr>
              <a:prstTxWarp prst="textNoShape">
                <a:avLst/>
              </a:prstTxWarp>
            </a:bodyPr>
            <a:lstStyle/>
            <a:p>
              <a:endParaRPr lang="en-US">
                <a:solidFill>
                  <a:schemeClr val="tx2"/>
                </a:solidFill>
              </a:endParaRPr>
            </a:p>
          </p:txBody>
        </p:sp>
        <p:sp>
          <p:nvSpPr>
            <p:cNvPr id="35973" name="Freeform 132"/>
            <p:cNvSpPr>
              <a:spLocks/>
            </p:cNvSpPr>
            <p:nvPr/>
          </p:nvSpPr>
          <p:spPr bwMode="auto">
            <a:xfrm>
              <a:off x="2595" y="1785"/>
              <a:ext cx="75" cy="83"/>
            </a:xfrm>
            <a:custGeom>
              <a:avLst/>
              <a:gdLst>
                <a:gd name="T0" fmla="*/ 74 w 75"/>
                <a:gd name="T1" fmla="*/ 3 h 83"/>
                <a:gd name="T2" fmla="*/ 72 w 75"/>
                <a:gd name="T3" fmla="*/ 3 h 83"/>
                <a:gd name="T4" fmla="*/ 69 w 75"/>
                <a:gd name="T5" fmla="*/ 3 h 83"/>
                <a:gd name="T6" fmla="*/ 66 w 75"/>
                <a:gd name="T7" fmla="*/ 3 h 83"/>
                <a:gd name="T8" fmla="*/ 63 w 75"/>
                <a:gd name="T9" fmla="*/ 3 h 83"/>
                <a:gd name="T10" fmla="*/ 60 w 75"/>
                <a:gd name="T11" fmla="*/ 0 h 83"/>
                <a:gd name="T12" fmla="*/ 58 w 75"/>
                <a:gd name="T13" fmla="*/ 0 h 83"/>
                <a:gd name="T14" fmla="*/ 55 w 75"/>
                <a:gd name="T15" fmla="*/ 0 h 83"/>
                <a:gd name="T16" fmla="*/ 52 w 75"/>
                <a:gd name="T17" fmla="*/ 3 h 83"/>
                <a:gd name="T18" fmla="*/ 46 w 75"/>
                <a:gd name="T19" fmla="*/ 3 h 83"/>
                <a:gd name="T20" fmla="*/ 44 w 75"/>
                <a:gd name="T21" fmla="*/ 3 h 83"/>
                <a:gd name="T22" fmla="*/ 41 w 75"/>
                <a:gd name="T23" fmla="*/ 3 h 83"/>
                <a:gd name="T24" fmla="*/ 38 w 75"/>
                <a:gd name="T25" fmla="*/ 6 h 83"/>
                <a:gd name="T26" fmla="*/ 36 w 75"/>
                <a:gd name="T27" fmla="*/ 9 h 83"/>
                <a:gd name="T28" fmla="*/ 31 w 75"/>
                <a:gd name="T29" fmla="*/ 9 h 83"/>
                <a:gd name="T30" fmla="*/ 28 w 75"/>
                <a:gd name="T31" fmla="*/ 12 h 83"/>
                <a:gd name="T32" fmla="*/ 25 w 75"/>
                <a:gd name="T33" fmla="*/ 14 h 83"/>
                <a:gd name="T34" fmla="*/ 19 w 75"/>
                <a:gd name="T35" fmla="*/ 20 h 83"/>
                <a:gd name="T36" fmla="*/ 17 w 75"/>
                <a:gd name="T37" fmla="*/ 23 h 83"/>
                <a:gd name="T38" fmla="*/ 14 w 75"/>
                <a:gd name="T39" fmla="*/ 26 h 83"/>
                <a:gd name="T40" fmla="*/ 11 w 75"/>
                <a:gd name="T41" fmla="*/ 28 h 83"/>
                <a:gd name="T42" fmla="*/ 8 w 75"/>
                <a:gd name="T43" fmla="*/ 34 h 83"/>
                <a:gd name="T44" fmla="*/ 5 w 75"/>
                <a:gd name="T45" fmla="*/ 40 h 83"/>
                <a:gd name="T46" fmla="*/ 5 w 75"/>
                <a:gd name="T47" fmla="*/ 42 h 83"/>
                <a:gd name="T48" fmla="*/ 3 w 75"/>
                <a:gd name="T49" fmla="*/ 51 h 83"/>
                <a:gd name="T50" fmla="*/ 3 w 75"/>
                <a:gd name="T51" fmla="*/ 56 h 83"/>
                <a:gd name="T52" fmla="*/ 0 w 75"/>
                <a:gd name="T53" fmla="*/ 62 h 83"/>
                <a:gd name="T54" fmla="*/ 0 w 75"/>
                <a:gd name="T55" fmla="*/ 68 h 83"/>
                <a:gd name="T56" fmla="*/ 0 w 75"/>
                <a:gd name="T57" fmla="*/ 76 h 83"/>
                <a:gd name="T58" fmla="*/ 0 w 75"/>
                <a:gd name="T59" fmla="*/ 82 h 83"/>
                <a:gd name="T60" fmla="*/ 69 w 75"/>
                <a:gd name="T61" fmla="*/ 45 h 83"/>
                <a:gd name="T62" fmla="*/ 74 w 75"/>
                <a:gd name="T63" fmla="*/ 3 h 8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5"/>
                <a:gd name="T97" fmla="*/ 0 h 83"/>
                <a:gd name="T98" fmla="*/ 75 w 75"/>
                <a:gd name="T99" fmla="*/ 83 h 8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5" h="83">
                  <a:moveTo>
                    <a:pt x="74" y="3"/>
                  </a:moveTo>
                  <a:lnTo>
                    <a:pt x="72" y="3"/>
                  </a:lnTo>
                  <a:lnTo>
                    <a:pt x="69" y="3"/>
                  </a:lnTo>
                  <a:lnTo>
                    <a:pt x="66" y="3"/>
                  </a:lnTo>
                  <a:lnTo>
                    <a:pt x="63" y="3"/>
                  </a:lnTo>
                  <a:lnTo>
                    <a:pt x="60" y="0"/>
                  </a:lnTo>
                  <a:lnTo>
                    <a:pt x="58" y="0"/>
                  </a:lnTo>
                  <a:lnTo>
                    <a:pt x="55" y="0"/>
                  </a:lnTo>
                  <a:lnTo>
                    <a:pt x="52" y="3"/>
                  </a:lnTo>
                  <a:lnTo>
                    <a:pt x="46" y="3"/>
                  </a:lnTo>
                  <a:lnTo>
                    <a:pt x="44" y="3"/>
                  </a:lnTo>
                  <a:lnTo>
                    <a:pt x="41" y="3"/>
                  </a:lnTo>
                  <a:lnTo>
                    <a:pt x="38" y="6"/>
                  </a:lnTo>
                  <a:lnTo>
                    <a:pt x="36" y="9"/>
                  </a:lnTo>
                  <a:lnTo>
                    <a:pt x="31" y="9"/>
                  </a:lnTo>
                  <a:lnTo>
                    <a:pt x="28" y="12"/>
                  </a:lnTo>
                  <a:lnTo>
                    <a:pt x="25" y="14"/>
                  </a:lnTo>
                  <a:lnTo>
                    <a:pt x="19" y="20"/>
                  </a:lnTo>
                  <a:lnTo>
                    <a:pt x="17" y="23"/>
                  </a:lnTo>
                  <a:lnTo>
                    <a:pt x="14" y="26"/>
                  </a:lnTo>
                  <a:lnTo>
                    <a:pt x="11" y="28"/>
                  </a:lnTo>
                  <a:lnTo>
                    <a:pt x="8" y="34"/>
                  </a:lnTo>
                  <a:lnTo>
                    <a:pt x="5" y="40"/>
                  </a:lnTo>
                  <a:lnTo>
                    <a:pt x="5" y="42"/>
                  </a:lnTo>
                  <a:lnTo>
                    <a:pt x="3" y="51"/>
                  </a:lnTo>
                  <a:lnTo>
                    <a:pt x="3" y="56"/>
                  </a:lnTo>
                  <a:lnTo>
                    <a:pt x="0" y="62"/>
                  </a:lnTo>
                  <a:lnTo>
                    <a:pt x="0" y="68"/>
                  </a:lnTo>
                  <a:lnTo>
                    <a:pt x="0" y="76"/>
                  </a:lnTo>
                  <a:lnTo>
                    <a:pt x="0" y="82"/>
                  </a:lnTo>
                  <a:lnTo>
                    <a:pt x="69" y="45"/>
                  </a:lnTo>
                  <a:lnTo>
                    <a:pt x="74"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74" name="Freeform 133"/>
            <p:cNvSpPr>
              <a:spLocks/>
            </p:cNvSpPr>
            <p:nvPr/>
          </p:nvSpPr>
          <p:spPr bwMode="auto">
            <a:xfrm>
              <a:off x="2644" y="1794"/>
              <a:ext cx="13" cy="40"/>
            </a:xfrm>
            <a:custGeom>
              <a:avLst/>
              <a:gdLst>
                <a:gd name="T0" fmla="*/ 5 w 13"/>
                <a:gd name="T1" fmla="*/ 0 h 40"/>
                <a:gd name="T2" fmla="*/ 5 w 13"/>
                <a:gd name="T3" fmla="*/ 0 h 40"/>
                <a:gd name="T4" fmla="*/ 7 w 13"/>
                <a:gd name="T5" fmla="*/ 0 h 40"/>
                <a:gd name="T6" fmla="*/ 8 w 13"/>
                <a:gd name="T7" fmla="*/ 0 h 40"/>
                <a:gd name="T8" fmla="*/ 10 w 13"/>
                <a:gd name="T9" fmla="*/ 0 h 40"/>
                <a:gd name="T10" fmla="*/ 12 w 13"/>
                <a:gd name="T11" fmla="*/ 0 h 40"/>
                <a:gd name="T12" fmla="*/ 10 w 13"/>
                <a:gd name="T13" fmla="*/ 30 h 40"/>
                <a:gd name="T14" fmla="*/ 0 w 13"/>
                <a:gd name="T15" fmla="*/ 39 h 40"/>
                <a:gd name="T16" fmla="*/ 5 w 13"/>
                <a:gd name="T17" fmla="*/ 2 h 40"/>
                <a:gd name="T18" fmla="*/ 5 w 13"/>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40"/>
                <a:gd name="T32" fmla="*/ 13 w 13"/>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40">
                  <a:moveTo>
                    <a:pt x="5" y="0"/>
                  </a:moveTo>
                  <a:lnTo>
                    <a:pt x="5" y="0"/>
                  </a:lnTo>
                  <a:lnTo>
                    <a:pt x="7" y="0"/>
                  </a:lnTo>
                  <a:lnTo>
                    <a:pt x="8" y="0"/>
                  </a:lnTo>
                  <a:lnTo>
                    <a:pt x="10" y="0"/>
                  </a:lnTo>
                  <a:lnTo>
                    <a:pt x="12" y="0"/>
                  </a:lnTo>
                  <a:lnTo>
                    <a:pt x="10" y="30"/>
                  </a:lnTo>
                  <a:lnTo>
                    <a:pt x="0" y="39"/>
                  </a:lnTo>
                  <a:lnTo>
                    <a:pt x="5" y="2"/>
                  </a:lnTo>
                  <a:lnTo>
                    <a:pt x="5" y="0"/>
                  </a:lnTo>
                </a:path>
              </a:pathLst>
            </a:custGeom>
            <a:solidFill>
              <a:srgbClr val="406666"/>
            </a:solidFill>
            <a:ln w="127000" cap="rnd">
              <a:noFill/>
              <a:round/>
              <a:headEnd/>
              <a:tailEnd/>
            </a:ln>
          </p:spPr>
          <p:txBody>
            <a:bodyPr>
              <a:prstTxWarp prst="textNoShape">
                <a:avLst/>
              </a:prstTxWarp>
            </a:bodyPr>
            <a:lstStyle/>
            <a:p>
              <a:endParaRPr lang="en-US">
                <a:solidFill>
                  <a:schemeClr val="tx2"/>
                </a:solidFill>
              </a:endParaRPr>
            </a:p>
          </p:txBody>
        </p:sp>
        <p:sp>
          <p:nvSpPr>
            <p:cNvPr id="35975" name="Freeform 134"/>
            <p:cNvSpPr>
              <a:spLocks/>
            </p:cNvSpPr>
            <p:nvPr/>
          </p:nvSpPr>
          <p:spPr bwMode="auto">
            <a:xfrm>
              <a:off x="2627" y="1839"/>
              <a:ext cx="2" cy="1"/>
            </a:xfrm>
            <a:custGeom>
              <a:avLst/>
              <a:gdLst>
                <a:gd name="T0" fmla="*/ 0 w 2"/>
                <a:gd name="T1" fmla="*/ 0 h 1"/>
                <a:gd name="T2" fmla="*/ 0 w 2"/>
                <a:gd name="T3" fmla="*/ 0 h 1"/>
                <a:gd name="T4" fmla="*/ 1 w 2"/>
                <a:gd name="T5" fmla="*/ 0 h 1"/>
                <a:gd name="T6" fmla="*/ 0 w 2"/>
                <a:gd name="T7" fmla="*/ 0 h 1"/>
                <a:gd name="T8" fmla="*/ 0 60000 65536"/>
                <a:gd name="T9" fmla="*/ 0 60000 65536"/>
                <a:gd name="T10" fmla="*/ 0 60000 65536"/>
                <a:gd name="T11" fmla="*/ 0 60000 65536"/>
                <a:gd name="T12" fmla="*/ 0 w 2"/>
                <a:gd name="T13" fmla="*/ 0 h 1"/>
                <a:gd name="T14" fmla="*/ 2 w 2"/>
                <a:gd name="T15" fmla="*/ 1 h 1"/>
              </a:gdLst>
              <a:ahLst/>
              <a:cxnLst>
                <a:cxn ang="T8">
                  <a:pos x="T0" y="T1"/>
                </a:cxn>
                <a:cxn ang="T9">
                  <a:pos x="T2" y="T3"/>
                </a:cxn>
                <a:cxn ang="T10">
                  <a:pos x="T4" y="T5"/>
                </a:cxn>
                <a:cxn ang="T11">
                  <a:pos x="T6" y="T7"/>
                </a:cxn>
              </a:cxnLst>
              <a:rect l="T12" t="T13" r="T14" b="T15"/>
              <a:pathLst>
                <a:path w="2" h="1">
                  <a:moveTo>
                    <a:pt x="0" y="0"/>
                  </a:moveTo>
                  <a:lnTo>
                    <a:pt x="0" y="0"/>
                  </a:lnTo>
                  <a:lnTo>
                    <a:pt x="1" y="0"/>
                  </a:lnTo>
                  <a:lnTo>
                    <a:pt x="0" y="0"/>
                  </a:lnTo>
                </a:path>
              </a:pathLst>
            </a:custGeom>
            <a:solidFill>
              <a:srgbClr val="406666"/>
            </a:solidFill>
            <a:ln w="127000" cap="rnd">
              <a:noFill/>
              <a:round/>
              <a:headEnd/>
              <a:tailEnd/>
            </a:ln>
          </p:spPr>
          <p:txBody>
            <a:bodyPr>
              <a:prstTxWarp prst="textNoShape">
                <a:avLst/>
              </a:prstTxWarp>
            </a:bodyPr>
            <a:lstStyle/>
            <a:p>
              <a:endParaRPr lang="en-US">
                <a:solidFill>
                  <a:schemeClr val="tx2"/>
                </a:solidFill>
              </a:endParaRPr>
            </a:p>
          </p:txBody>
        </p:sp>
        <p:sp>
          <p:nvSpPr>
            <p:cNvPr id="35976" name="Freeform 135"/>
            <p:cNvSpPr>
              <a:spLocks/>
            </p:cNvSpPr>
            <p:nvPr/>
          </p:nvSpPr>
          <p:spPr bwMode="auto">
            <a:xfrm>
              <a:off x="2633" y="1833"/>
              <a:ext cx="4" cy="1"/>
            </a:xfrm>
            <a:custGeom>
              <a:avLst/>
              <a:gdLst>
                <a:gd name="T0" fmla="*/ 0 w 4"/>
                <a:gd name="T1" fmla="*/ 0 h 1"/>
                <a:gd name="T2" fmla="*/ 3 w 4"/>
                <a:gd name="T3" fmla="*/ 0 h 1"/>
                <a:gd name="T4" fmla="*/ 0 w 4"/>
                <a:gd name="T5" fmla="*/ 0 h 1"/>
                <a:gd name="T6" fmla="*/ 0 w 4"/>
                <a:gd name="T7" fmla="*/ 0 h 1"/>
                <a:gd name="T8" fmla="*/ 0 60000 65536"/>
                <a:gd name="T9" fmla="*/ 0 60000 65536"/>
                <a:gd name="T10" fmla="*/ 0 60000 65536"/>
                <a:gd name="T11" fmla="*/ 0 60000 65536"/>
                <a:gd name="T12" fmla="*/ 0 w 4"/>
                <a:gd name="T13" fmla="*/ 0 h 1"/>
                <a:gd name="T14" fmla="*/ 4 w 4"/>
                <a:gd name="T15" fmla="*/ 1 h 1"/>
              </a:gdLst>
              <a:ahLst/>
              <a:cxnLst>
                <a:cxn ang="T8">
                  <a:pos x="T0" y="T1"/>
                </a:cxn>
                <a:cxn ang="T9">
                  <a:pos x="T2" y="T3"/>
                </a:cxn>
                <a:cxn ang="T10">
                  <a:pos x="T4" y="T5"/>
                </a:cxn>
                <a:cxn ang="T11">
                  <a:pos x="T6" y="T7"/>
                </a:cxn>
              </a:cxnLst>
              <a:rect l="T12" t="T13" r="T14" b="T15"/>
              <a:pathLst>
                <a:path w="4" h="1">
                  <a:moveTo>
                    <a:pt x="0" y="0"/>
                  </a:moveTo>
                  <a:lnTo>
                    <a:pt x="3" y="0"/>
                  </a:lnTo>
                  <a:lnTo>
                    <a:pt x="0" y="0"/>
                  </a:lnTo>
                </a:path>
              </a:pathLst>
            </a:custGeom>
            <a:solidFill>
              <a:srgbClr val="406666"/>
            </a:solidFill>
            <a:ln w="127000" cap="rnd">
              <a:noFill/>
              <a:round/>
              <a:headEnd/>
              <a:tailEnd/>
            </a:ln>
          </p:spPr>
          <p:txBody>
            <a:bodyPr>
              <a:prstTxWarp prst="textNoShape">
                <a:avLst/>
              </a:prstTxWarp>
            </a:bodyPr>
            <a:lstStyle/>
            <a:p>
              <a:endParaRPr lang="en-US">
                <a:solidFill>
                  <a:schemeClr val="tx2"/>
                </a:solidFill>
              </a:endParaRPr>
            </a:p>
          </p:txBody>
        </p:sp>
        <p:sp>
          <p:nvSpPr>
            <p:cNvPr id="35977" name="Freeform 136"/>
            <p:cNvSpPr>
              <a:spLocks/>
            </p:cNvSpPr>
            <p:nvPr/>
          </p:nvSpPr>
          <p:spPr bwMode="auto">
            <a:xfrm>
              <a:off x="2513" y="1827"/>
              <a:ext cx="141" cy="63"/>
            </a:xfrm>
            <a:custGeom>
              <a:avLst/>
              <a:gdLst>
                <a:gd name="T0" fmla="*/ 140 w 141"/>
                <a:gd name="T1" fmla="*/ 0 h 63"/>
                <a:gd name="T2" fmla="*/ 140 w 141"/>
                <a:gd name="T3" fmla="*/ 0 h 63"/>
                <a:gd name="T4" fmla="*/ 137 w 141"/>
                <a:gd name="T5" fmla="*/ 0 h 63"/>
                <a:gd name="T6" fmla="*/ 134 w 141"/>
                <a:gd name="T7" fmla="*/ 3 h 63"/>
                <a:gd name="T8" fmla="*/ 132 w 141"/>
                <a:gd name="T9" fmla="*/ 5 h 63"/>
                <a:gd name="T10" fmla="*/ 127 w 141"/>
                <a:gd name="T11" fmla="*/ 8 h 63"/>
                <a:gd name="T12" fmla="*/ 121 w 141"/>
                <a:gd name="T13" fmla="*/ 11 h 63"/>
                <a:gd name="T14" fmla="*/ 114 w 141"/>
                <a:gd name="T15" fmla="*/ 15 h 63"/>
                <a:gd name="T16" fmla="*/ 108 w 141"/>
                <a:gd name="T17" fmla="*/ 18 h 63"/>
                <a:gd name="T18" fmla="*/ 103 w 141"/>
                <a:gd name="T19" fmla="*/ 20 h 63"/>
                <a:gd name="T20" fmla="*/ 95 w 141"/>
                <a:gd name="T21" fmla="*/ 23 h 63"/>
                <a:gd name="T22" fmla="*/ 90 w 141"/>
                <a:gd name="T23" fmla="*/ 27 h 63"/>
                <a:gd name="T24" fmla="*/ 84 w 141"/>
                <a:gd name="T25" fmla="*/ 30 h 63"/>
                <a:gd name="T26" fmla="*/ 79 w 141"/>
                <a:gd name="T27" fmla="*/ 33 h 63"/>
                <a:gd name="T28" fmla="*/ 77 w 141"/>
                <a:gd name="T29" fmla="*/ 33 h 63"/>
                <a:gd name="T30" fmla="*/ 74 w 141"/>
                <a:gd name="T31" fmla="*/ 35 h 63"/>
                <a:gd name="T32" fmla="*/ 71 w 141"/>
                <a:gd name="T33" fmla="*/ 35 h 63"/>
                <a:gd name="T34" fmla="*/ 68 w 141"/>
                <a:gd name="T35" fmla="*/ 35 h 63"/>
                <a:gd name="T36" fmla="*/ 66 w 141"/>
                <a:gd name="T37" fmla="*/ 35 h 63"/>
                <a:gd name="T38" fmla="*/ 63 w 141"/>
                <a:gd name="T39" fmla="*/ 35 h 63"/>
                <a:gd name="T40" fmla="*/ 58 w 141"/>
                <a:gd name="T41" fmla="*/ 35 h 63"/>
                <a:gd name="T42" fmla="*/ 55 w 141"/>
                <a:gd name="T43" fmla="*/ 37 h 63"/>
                <a:gd name="T44" fmla="*/ 50 w 141"/>
                <a:gd name="T45" fmla="*/ 37 h 63"/>
                <a:gd name="T46" fmla="*/ 47 w 141"/>
                <a:gd name="T47" fmla="*/ 37 h 63"/>
                <a:gd name="T48" fmla="*/ 42 w 141"/>
                <a:gd name="T49" fmla="*/ 37 h 63"/>
                <a:gd name="T50" fmla="*/ 40 w 141"/>
                <a:gd name="T51" fmla="*/ 37 h 63"/>
                <a:gd name="T52" fmla="*/ 34 w 141"/>
                <a:gd name="T53" fmla="*/ 37 h 63"/>
                <a:gd name="T54" fmla="*/ 31 w 141"/>
                <a:gd name="T55" fmla="*/ 37 h 63"/>
                <a:gd name="T56" fmla="*/ 28 w 141"/>
                <a:gd name="T57" fmla="*/ 37 h 63"/>
                <a:gd name="T58" fmla="*/ 26 w 141"/>
                <a:gd name="T59" fmla="*/ 37 h 63"/>
                <a:gd name="T60" fmla="*/ 0 w 141"/>
                <a:gd name="T61" fmla="*/ 62 h 63"/>
                <a:gd name="T62" fmla="*/ 2 w 141"/>
                <a:gd name="T63" fmla="*/ 62 h 63"/>
                <a:gd name="T64" fmla="*/ 5 w 141"/>
                <a:gd name="T65" fmla="*/ 62 h 63"/>
                <a:gd name="T66" fmla="*/ 8 w 141"/>
                <a:gd name="T67" fmla="*/ 62 h 63"/>
                <a:gd name="T68" fmla="*/ 10 w 141"/>
                <a:gd name="T69" fmla="*/ 62 h 63"/>
                <a:gd name="T70" fmla="*/ 13 w 141"/>
                <a:gd name="T71" fmla="*/ 62 h 63"/>
                <a:gd name="T72" fmla="*/ 18 w 141"/>
                <a:gd name="T73" fmla="*/ 62 h 63"/>
                <a:gd name="T74" fmla="*/ 24 w 141"/>
                <a:gd name="T75" fmla="*/ 62 h 63"/>
                <a:gd name="T76" fmla="*/ 26 w 141"/>
                <a:gd name="T77" fmla="*/ 62 h 63"/>
                <a:gd name="T78" fmla="*/ 31 w 141"/>
                <a:gd name="T79" fmla="*/ 62 h 63"/>
                <a:gd name="T80" fmla="*/ 37 w 141"/>
                <a:gd name="T81" fmla="*/ 62 h 63"/>
                <a:gd name="T82" fmla="*/ 42 w 141"/>
                <a:gd name="T83" fmla="*/ 62 h 63"/>
                <a:gd name="T84" fmla="*/ 47 w 141"/>
                <a:gd name="T85" fmla="*/ 60 h 63"/>
                <a:gd name="T86" fmla="*/ 53 w 141"/>
                <a:gd name="T87" fmla="*/ 60 h 63"/>
                <a:gd name="T88" fmla="*/ 58 w 141"/>
                <a:gd name="T89" fmla="*/ 60 h 63"/>
                <a:gd name="T90" fmla="*/ 66 w 141"/>
                <a:gd name="T91" fmla="*/ 60 h 63"/>
                <a:gd name="T92" fmla="*/ 71 w 141"/>
                <a:gd name="T93" fmla="*/ 60 h 63"/>
                <a:gd name="T94" fmla="*/ 77 w 141"/>
                <a:gd name="T95" fmla="*/ 60 h 63"/>
                <a:gd name="T96" fmla="*/ 81 w 141"/>
                <a:gd name="T97" fmla="*/ 60 h 63"/>
                <a:gd name="T98" fmla="*/ 87 w 141"/>
                <a:gd name="T99" fmla="*/ 60 h 63"/>
                <a:gd name="T100" fmla="*/ 93 w 141"/>
                <a:gd name="T101" fmla="*/ 60 h 63"/>
                <a:gd name="T102" fmla="*/ 97 w 141"/>
                <a:gd name="T103" fmla="*/ 58 h 63"/>
                <a:gd name="T104" fmla="*/ 103 w 141"/>
                <a:gd name="T105" fmla="*/ 58 h 63"/>
                <a:gd name="T106" fmla="*/ 108 w 141"/>
                <a:gd name="T107" fmla="*/ 58 h 63"/>
                <a:gd name="T108" fmla="*/ 114 w 141"/>
                <a:gd name="T109" fmla="*/ 58 h 63"/>
                <a:gd name="T110" fmla="*/ 119 w 141"/>
                <a:gd name="T111" fmla="*/ 58 h 63"/>
                <a:gd name="T112" fmla="*/ 121 w 141"/>
                <a:gd name="T113" fmla="*/ 55 h 63"/>
                <a:gd name="T114" fmla="*/ 127 w 141"/>
                <a:gd name="T115" fmla="*/ 55 h 63"/>
                <a:gd name="T116" fmla="*/ 130 w 141"/>
                <a:gd name="T117" fmla="*/ 55 h 63"/>
                <a:gd name="T118" fmla="*/ 132 w 141"/>
                <a:gd name="T119" fmla="*/ 55 h 63"/>
                <a:gd name="T120" fmla="*/ 134 w 141"/>
                <a:gd name="T121" fmla="*/ 52 h 63"/>
                <a:gd name="T122" fmla="*/ 140 w 141"/>
                <a:gd name="T123" fmla="*/ 0 h 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1"/>
                <a:gd name="T187" fmla="*/ 0 h 63"/>
                <a:gd name="T188" fmla="*/ 141 w 141"/>
                <a:gd name="T189" fmla="*/ 63 h 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1" h="63">
                  <a:moveTo>
                    <a:pt x="140" y="0"/>
                  </a:moveTo>
                  <a:lnTo>
                    <a:pt x="140" y="0"/>
                  </a:lnTo>
                  <a:lnTo>
                    <a:pt x="137" y="0"/>
                  </a:lnTo>
                  <a:lnTo>
                    <a:pt x="134" y="3"/>
                  </a:lnTo>
                  <a:lnTo>
                    <a:pt x="132" y="5"/>
                  </a:lnTo>
                  <a:lnTo>
                    <a:pt x="127" y="8"/>
                  </a:lnTo>
                  <a:lnTo>
                    <a:pt x="121" y="11"/>
                  </a:lnTo>
                  <a:lnTo>
                    <a:pt x="114" y="15"/>
                  </a:lnTo>
                  <a:lnTo>
                    <a:pt x="108" y="18"/>
                  </a:lnTo>
                  <a:lnTo>
                    <a:pt x="103" y="20"/>
                  </a:lnTo>
                  <a:lnTo>
                    <a:pt x="95" y="23"/>
                  </a:lnTo>
                  <a:lnTo>
                    <a:pt x="90" y="27"/>
                  </a:lnTo>
                  <a:lnTo>
                    <a:pt x="84" y="30"/>
                  </a:lnTo>
                  <a:lnTo>
                    <a:pt x="79" y="33"/>
                  </a:lnTo>
                  <a:lnTo>
                    <a:pt x="77" y="33"/>
                  </a:lnTo>
                  <a:lnTo>
                    <a:pt x="74" y="35"/>
                  </a:lnTo>
                  <a:lnTo>
                    <a:pt x="71" y="35"/>
                  </a:lnTo>
                  <a:lnTo>
                    <a:pt x="68" y="35"/>
                  </a:lnTo>
                  <a:lnTo>
                    <a:pt x="66" y="35"/>
                  </a:lnTo>
                  <a:lnTo>
                    <a:pt x="63" y="35"/>
                  </a:lnTo>
                  <a:lnTo>
                    <a:pt x="58" y="35"/>
                  </a:lnTo>
                  <a:lnTo>
                    <a:pt x="55" y="37"/>
                  </a:lnTo>
                  <a:lnTo>
                    <a:pt x="50" y="37"/>
                  </a:lnTo>
                  <a:lnTo>
                    <a:pt x="47" y="37"/>
                  </a:lnTo>
                  <a:lnTo>
                    <a:pt x="42" y="37"/>
                  </a:lnTo>
                  <a:lnTo>
                    <a:pt x="40" y="37"/>
                  </a:lnTo>
                  <a:lnTo>
                    <a:pt x="34" y="37"/>
                  </a:lnTo>
                  <a:lnTo>
                    <a:pt x="31" y="37"/>
                  </a:lnTo>
                  <a:lnTo>
                    <a:pt x="28" y="37"/>
                  </a:lnTo>
                  <a:lnTo>
                    <a:pt x="26" y="37"/>
                  </a:lnTo>
                  <a:lnTo>
                    <a:pt x="0" y="62"/>
                  </a:lnTo>
                  <a:lnTo>
                    <a:pt x="2" y="62"/>
                  </a:lnTo>
                  <a:lnTo>
                    <a:pt x="5" y="62"/>
                  </a:lnTo>
                  <a:lnTo>
                    <a:pt x="8" y="62"/>
                  </a:lnTo>
                  <a:lnTo>
                    <a:pt x="10" y="62"/>
                  </a:lnTo>
                  <a:lnTo>
                    <a:pt x="13" y="62"/>
                  </a:lnTo>
                  <a:lnTo>
                    <a:pt x="18" y="62"/>
                  </a:lnTo>
                  <a:lnTo>
                    <a:pt x="24" y="62"/>
                  </a:lnTo>
                  <a:lnTo>
                    <a:pt x="26" y="62"/>
                  </a:lnTo>
                  <a:lnTo>
                    <a:pt x="31" y="62"/>
                  </a:lnTo>
                  <a:lnTo>
                    <a:pt x="37" y="62"/>
                  </a:lnTo>
                  <a:lnTo>
                    <a:pt x="42" y="62"/>
                  </a:lnTo>
                  <a:lnTo>
                    <a:pt x="47" y="60"/>
                  </a:lnTo>
                  <a:lnTo>
                    <a:pt x="53" y="60"/>
                  </a:lnTo>
                  <a:lnTo>
                    <a:pt x="58" y="60"/>
                  </a:lnTo>
                  <a:lnTo>
                    <a:pt x="66" y="60"/>
                  </a:lnTo>
                  <a:lnTo>
                    <a:pt x="71" y="60"/>
                  </a:lnTo>
                  <a:lnTo>
                    <a:pt x="77" y="60"/>
                  </a:lnTo>
                  <a:lnTo>
                    <a:pt x="81" y="60"/>
                  </a:lnTo>
                  <a:lnTo>
                    <a:pt x="87" y="60"/>
                  </a:lnTo>
                  <a:lnTo>
                    <a:pt x="93" y="60"/>
                  </a:lnTo>
                  <a:lnTo>
                    <a:pt x="97" y="58"/>
                  </a:lnTo>
                  <a:lnTo>
                    <a:pt x="103" y="58"/>
                  </a:lnTo>
                  <a:lnTo>
                    <a:pt x="108" y="58"/>
                  </a:lnTo>
                  <a:lnTo>
                    <a:pt x="114" y="58"/>
                  </a:lnTo>
                  <a:lnTo>
                    <a:pt x="119" y="58"/>
                  </a:lnTo>
                  <a:lnTo>
                    <a:pt x="121" y="55"/>
                  </a:lnTo>
                  <a:lnTo>
                    <a:pt x="127" y="55"/>
                  </a:lnTo>
                  <a:lnTo>
                    <a:pt x="130" y="55"/>
                  </a:lnTo>
                  <a:lnTo>
                    <a:pt x="132" y="55"/>
                  </a:lnTo>
                  <a:lnTo>
                    <a:pt x="134" y="52"/>
                  </a:lnTo>
                  <a:lnTo>
                    <a:pt x="140" y="0"/>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5978" name="Freeform 137"/>
            <p:cNvSpPr>
              <a:spLocks/>
            </p:cNvSpPr>
            <p:nvPr/>
          </p:nvSpPr>
          <p:spPr bwMode="auto">
            <a:xfrm>
              <a:off x="2513" y="1827"/>
              <a:ext cx="149" cy="71"/>
            </a:xfrm>
            <a:custGeom>
              <a:avLst/>
              <a:gdLst>
                <a:gd name="T0" fmla="*/ 148 w 149"/>
                <a:gd name="T1" fmla="*/ 0 h 71"/>
                <a:gd name="T2" fmla="*/ 148 w 149"/>
                <a:gd name="T3" fmla="*/ 0 h 71"/>
                <a:gd name="T4" fmla="*/ 145 w 149"/>
                <a:gd name="T5" fmla="*/ 0 h 71"/>
                <a:gd name="T6" fmla="*/ 142 w 149"/>
                <a:gd name="T7" fmla="*/ 3 h 71"/>
                <a:gd name="T8" fmla="*/ 137 w 149"/>
                <a:gd name="T9" fmla="*/ 6 h 71"/>
                <a:gd name="T10" fmla="*/ 131 w 149"/>
                <a:gd name="T11" fmla="*/ 9 h 71"/>
                <a:gd name="T12" fmla="*/ 126 w 149"/>
                <a:gd name="T13" fmla="*/ 12 h 71"/>
                <a:gd name="T14" fmla="*/ 120 w 149"/>
                <a:gd name="T15" fmla="*/ 14 h 71"/>
                <a:gd name="T16" fmla="*/ 114 w 149"/>
                <a:gd name="T17" fmla="*/ 20 h 71"/>
                <a:gd name="T18" fmla="*/ 106 w 149"/>
                <a:gd name="T19" fmla="*/ 23 h 71"/>
                <a:gd name="T20" fmla="*/ 100 w 149"/>
                <a:gd name="T21" fmla="*/ 26 h 71"/>
                <a:gd name="T22" fmla="*/ 95 w 149"/>
                <a:gd name="T23" fmla="*/ 31 h 71"/>
                <a:gd name="T24" fmla="*/ 89 w 149"/>
                <a:gd name="T25" fmla="*/ 34 h 71"/>
                <a:gd name="T26" fmla="*/ 84 w 149"/>
                <a:gd name="T27" fmla="*/ 34 h 71"/>
                <a:gd name="T28" fmla="*/ 81 w 149"/>
                <a:gd name="T29" fmla="*/ 37 h 71"/>
                <a:gd name="T30" fmla="*/ 75 w 149"/>
                <a:gd name="T31" fmla="*/ 40 h 71"/>
                <a:gd name="T32" fmla="*/ 72 w 149"/>
                <a:gd name="T33" fmla="*/ 40 h 71"/>
                <a:gd name="T34" fmla="*/ 70 w 149"/>
                <a:gd name="T35" fmla="*/ 40 h 71"/>
                <a:gd name="T36" fmla="*/ 64 w 149"/>
                <a:gd name="T37" fmla="*/ 40 h 71"/>
                <a:gd name="T38" fmla="*/ 61 w 149"/>
                <a:gd name="T39" fmla="*/ 40 h 71"/>
                <a:gd name="T40" fmla="*/ 58 w 149"/>
                <a:gd name="T41" fmla="*/ 40 h 71"/>
                <a:gd name="T42" fmla="*/ 53 w 149"/>
                <a:gd name="T43" fmla="*/ 40 h 71"/>
                <a:gd name="T44" fmla="*/ 47 w 149"/>
                <a:gd name="T45" fmla="*/ 40 h 71"/>
                <a:gd name="T46" fmla="*/ 44 w 149"/>
                <a:gd name="T47" fmla="*/ 40 h 71"/>
                <a:gd name="T48" fmla="*/ 42 w 149"/>
                <a:gd name="T49" fmla="*/ 42 h 71"/>
                <a:gd name="T50" fmla="*/ 36 w 149"/>
                <a:gd name="T51" fmla="*/ 42 h 71"/>
                <a:gd name="T52" fmla="*/ 33 w 149"/>
                <a:gd name="T53" fmla="*/ 42 h 71"/>
                <a:gd name="T54" fmla="*/ 30 w 149"/>
                <a:gd name="T55" fmla="*/ 42 h 71"/>
                <a:gd name="T56" fmla="*/ 28 w 149"/>
                <a:gd name="T57" fmla="*/ 42 h 71"/>
                <a:gd name="T58" fmla="*/ 25 w 149"/>
                <a:gd name="T59" fmla="*/ 42 h 71"/>
                <a:gd name="T60" fmla="*/ 0 w 149"/>
                <a:gd name="T61" fmla="*/ 70 h 71"/>
                <a:gd name="T62" fmla="*/ 2 w 149"/>
                <a:gd name="T63" fmla="*/ 70 h 71"/>
                <a:gd name="T64" fmla="*/ 5 w 149"/>
                <a:gd name="T65" fmla="*/ 70 h 71"/>
                <a:gd name="T66" fmla="*/ 8 w 149"/>
                <a:gd name="T67" fmla="*/ 70 h 71"/>
                <a:gd name="T68" fmla="*/ 11 w 149"/>
                <a:gd name="T69" fmla="*/ 70 h 71"/>
                <a:gd name="T70" fmla="*/ 14 w 149"/>
                <a:gd name="T71" fmla="*/ 70 h 71"/>
                <a:gd name="T72" fmla="*/ 19 w 149"/>
                <a:gd name="T73" fmla="*/ 70 h 71"/>
                <a:gd name="T74" fmla="*/ 22 w 149"/>
                <a:gd name="T75" fmla="*/ 70 h 71"/>
                <a:gd name="T76" fmla="*/ 28 w 149"/>
                <a:gd name="T77" fmla="*/ 70 h 71"/>
                <a:gd name="T78" fmla="*/ 33 w 149"/>
                <a:gd name="T79" fmla="*/ 68 h 71"/>
                <a:gd name="T80" fmla="*/ 39 w 149"/>
                <a:gd name="T81" fmla="*/ 68 h 71"/>
                <a:gd name="T82" fmla="*/ 44 w 149"/>
                <a:gd name="T83" fmla="*/ 68 h 71"/>
                <a:gd name="T84" fmla="*/ 50 w 149"/>
                <a:gd name="T85" fmla="*/ 68 h 71"/>
                <a:gd name="T86" fmla="*/ 56 w 149"/>
                <a:gd name="T87" fmla="*/ 68 h 71"/>
                <a:gd name="T88" fmla="*/ 61 w 149"/>
                <a:gd name="T89" fmla="*/ 68 h 71"/>
                <a:gd name="T90" fmla="*/ 67 w 149"/>
                <a:gd name="T91" fmla="*/ 68 h 71"/>
                <a:gd name="T92" fmla="*/ 75 w 149"/>
                <a:gd name="T93" fmla="*/ 68 h 71"/>
                <a:gd name="T94" fmla="*/ 81 w 149"/>
                <a:gd name="T95" fmla="*/ 68 h 71"/>
                <a:gd name="T96" fmla="*/ 86 w 149"/>
                <a:gd name="T97" fmla="*/ 68 h 71"/>
                <a:gd name="T98" fmla="*/ 92 w 149"/>
                <a:gd name="T99" fmla="*/ 65 h 71"/>
                <a:gd name="T100" fmla="*/ 98 w 149"/>
                <a:gd name="T101" fmla="*/ 65 h 71"/>
                <a:gd name="T102" fmla="*/ 103 w 149"/>
                <a:gd name="T103" fmla="*/ 65 h 71"/>
                <a:gd name="T104" fmla="*/ 109 w 149"/>
                <a:gd name="T105" fmla="*/ 65 h 71"/>
                <a:gd name="T106" fmla="*/ 114 w 149"/>
                <a:gd name="T107" fmla="*/ 65 h 71"/>
                <a:gd name="T108" fmla="*/ 120 w 149"/>
                <a:gd name="T109" fmla="*/ 62 h 71"/>
                <a:gd name="T110" fmla="*/ 123 w 149"/>
                <a:gd name="T111" fmla="*/ 62 h 71"/>
                <a:gd name="T112" fmla="*/ 128 w 149"/>
                <a:gd name="T113" fmla="*/ 62 h 71"/>
                <a:gd name="T114" fmla="*/ 131 w 149"/>
                <a:gd name="T115" fmla="*/ 62 h 71"/>
                <a:gd name="T116" fmla="*/ 137 w 149"/>
                <a:gd name="T117" fmla="*/ 62 h 71"/>
                <a:gd name="T118" fmla="*/ 140 w 149"/>
                <a:gd name="T119" fmla="*/ 59 h 71"/>
                <a:gd name="T120" fmla="*/ 142 w 149"/>
                <a:gd name="T121" fmla="*/ 59 h 71"/>
                <a:gd name="T122" fmla="*/ 148 w 149"/>
                <a:gd name="T123" fmla="*/ 0 h 7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9"/>
                <a:gd name="T187" fmla="*/ 0 h 71"/>
                <a:gd name="T188" fmla="*/ 149 w 149"/>
                <a:gd name="T189" fmla="*/ 71 h 7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9" h="71">
                  <a:moveTo>
                    <a:pt x="148" y="0"/>
                  </a:moveTo>
                  <a:lnTo>
                    <a:pt x="148" y="0"/>
                  </a:lnTo>
                  <a:lnTo>
                    <a:pt x="145" y="0"/>
                  </a:lnTo>
                  <a:lnTo>
                    <a:pt x="142" y="3"/>
                  </a:lnTo>
                  <a:lnTo>
                    <a:pt x="137" y="6"/>
                  </a:lnTo>
                  <a:lnTo>
                    <a:pt x="131" y="9"/>
                  </a:lnTo>
                  <a:lnTo>
                    <a:pt x="126" y="12"/>
                  </a:lnTo>
                  <a:lnTo>
                    <a:pt x="120" y="14"/>
                  </a:lnTo>
                  <a:lnTo>
                    <a:pt x="114" y="20"/>
                  </a:lnTo>
                  <a:lnTo>
                    <a:pt x="106" y="23"/>
                  </a:lnTo>
                  <a:lnTo>
                    <a:pt x="100" y="26"/>
                  </a:lnTo>
                  <a:lnTo>
                    <a:pt x="95" y="31"/>
                  </a:lnTo>
                  <a:lnTo>
                    <a:pt x="89" y="34"/>
                  </a:lnTo>
                  <a:lnTo>
                    <a:pt x="84" y="34"/>
                  </a:lnTo>
                  <a:lnTo>
                    <a:pt x="81" y="37"/>
                  </a:lnTo>
                  <a:lnTo>
                    <a:pt x="75" y="40"/>
                  </a:lnTo>
                  <a:lnTo>
                    <a:pt x="72" y="40"/>
                  </a:lnTo>
                  <a:lnTo>
                    <a:pt x="70" y="40"/>
                  </a:lnTo>
                  <a:lnTo>
                    <a:pt x="64" y="40"/>
                  </a:lnTo>
                  <a:lnTo>
                    <a:pt x="61" y="40"/>
                  </a:lnTo>
                  <a:lnTo>
                    <a:pt x="58" y="40"/>
                  </a:lnTo>
                  <a:lnTo>
                    <a:pt x="53" y="40"/>
                  </a:lnTo>
                  <a:lnTo>
                    <a:pt x="47" y="40"/>
                  </a:lnTo>
                  <a:lnTo>
                    <a:pt x="44" y="40"/>
                  </a:lnTo>
                  <a:lnTo>
                    <a:pt x="42" y="42"/>
                  </a:lnTo>
                  <a:lnTo>
                    <a:pt x="36" y="42"/>
                  </a:lnTo>
                  <a:lnTo>
                    <a:pt x="33" y="42"/>
                  </a:lnTo>
                  <a:lnTo>
                    <a:pt x="30" y="42"/>
                  </a:lnTo>
                  <a:lnTo>
                    <a:pt x="28" y="42"/>
                  </a:lnTo>
                  <a:lnTo>
                    <a:pt x="25" y="42"/>
                  </a:lnTo>
                  <a:lnTo>
                    <a:pt x="0" y="70"/>
                  </a:lnTo>
                  <a:lnTo>
                    <a:pt x="2" y="70"/>
                  </a:lnTo>
                  <a:lnTo>
                    <a:pt x="5" y="70"/>
                  </a:lnTo>
                  <a:lnTo>
                    <a:pt x="8" y="70"/>
                  </a:lnTo>
                  <a:lnTo>
                    <a:pt x="11" y="70"/>
                  </a:lnTo>
                  <a:lnTo>
                    <a:pt x="14" y="70"/>
                  </a:lnTo>
                  <a:lnTo>
                    <a:pt x="19" y="70"/>
                  </a:lnTo>
                  <a:lnTo>
                    <a:pt x="22" y="70"/>
                  </a:lnTo>
                  <a:lnTo>
                    <a:pt x="28" y="70"/>
                  </a:lnTo>
                  <a:lnTo>
                    <a:pt x="33" y="68"/>
                  </a:lnTo>
                  <a:lnTo>
                    <a:pt x="39" y="68"/>
                  </a:lnTo>
                  <a:lnTo>
                    <a:pt x="44" y="68"/>
                  </a:lnTo>
                  <a:lnTo>
                    <a:pt x="50" y="68"/>
                  </a:lnTo>
                  <a:lnTo>
                    <a:pt x="56" y="68"/>
                  </a:lnTo>
                  <a:lnTo>
                    <a:pt x="61" y="68"/>
                  </a:lnTo>
                  <a:lnTo>
                    <a:pt x="67" y="68"/>
                  </a:lnTo>
                  <a:lnTo>
                    <a:pt x="75" y="68"/>
                  </a:lnTo>
                  <a:lnTo>
                    <a:pt x="81" y="68"/>
                  </a:lnTo>
                  <a:lnTo>
                    <a:pt x="86" y="68"/>
                  </a:lnTo>
                  <a:lnTo>
                    <a:pt x="92" y="65"/>
                  </a:lnTo>
                  <a:lnTo>
                    <a:pt x="98" y="65"/>
                  </a:lnTo>
                  <a:lnTo>
                    <a:pt x="103" y="65"/>
                  </a:lnTo>
                  <a:lnTo>
                    <a:pt x="109" y="65"/>
                  </a:lnTo>
                  <a:lnTo>
                    <a:pt x="114" y="65"/>
                  </a:lnTo>
                  <a:lnTo>
                    <a:pt x="120" y="62"/>
                  </a:lnTo>
                  <a:lnTo>
                    <a:pt x="123" y="62"/>
                  </a:lnTo>
                  <a:lnTo>
                    <a:pt x="128" y="62"/>
                  </a:lnTo>
                  <a:lnTo>
                    <a:pt x="131" y="62"/>
                  </a:lnTo>
                  <a:lnTo>
                    <a:pt x="137" y="62"/>
                  </a:lnTo>
                  <a:lnTo>
                    <a:pt x="140" y="59"/>
                  </a:lnTo>
                  <a:lnTo>
                    <a:pt x="142" y="59"/>
                  </a:lnTo>
                  <a:lnTo>
                    <a:pt x="148"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79" name="Freeform 138"/>
            <p:cNvSpPr>
              <a:spLocks/>
            </p:cNvSpPr>
            <p:nvPr/>
          </p:nvSpPr>
          <p:spPr bwMode="auto">
            <a:xfrm>
              <a:off x="2641" y="1830"/>
              <a:ext cx="11" cy="52"/>
            </a:xfrm>
            <a:custGeom>
              <a:avLst/>
              <a:gdLst>
                <a:gd name="T0" fmla="*/ 10 w 11"/>
                <a:gd name="T1" fmla="*/ 0 h 52"/>
                <a:gd name="T2" fmla="*/ 4 w 11"/>
                <a:gd name="T3" fmla="*/ 5 h 52"/>
                <a:gd name="T4" fmla="*/ 0 w 11"/>
                <a:gd name="T5" fmla="*/ 51 h 52"/>
                <a:gd name="T6" fmla="*/ 7 w 11"/>
                <a:gd name="T7" fmla="*/ 48 h 52"/>
                <a:gd name="T8" fmla="*/ 10 w 11"/>
                <a:gd name="T9" fmla="*/ 0 h 52"/>
                <a:gd name="T10" fmla="*/ 0 60000 65536"/>
                <a:gd name="T11" fmla="*/ 0 60000 65536"/>
                <a:gd name="T12" fmla="*/ 0 60000 65536"/>
                <a:gd name="T13" fmla="*/ 0 60000 65536"/>
                <a:gd name="T14" fmla="*/ 0 60000 65536"/>
                <a:gd name="T15" fmla="*/ 0 w 11"/>
                <a:gd name="T16" fmla="*/ 0 h 52"/>
                <a:gd name="T17" fmla="*/ 11 w 11"/>
                <a:gd name="T18" fmla="*/ 52 h 52"/>
              </a:gdLst>
              <a:ahLst/>
              <a:cxnLst>
                <a:cxn ang="T10">
                  <a:pos x="T0" y="T1"/>
                </a:cxn>
                <a:cxn ang="T11">
                  <a:pos x="T2" y="T3"/>
                </a:cxn>
                <a:cxn ang="T12">
                  <a:pos x="T4" y="T5"/>
                </a:cxn>
                <a:cxn ang="T13">
                  <a:pos x="T6" y="T7"/>
                </a:cxn>
                <a:cxn ang="T14">
                  <a:pos x="T8" y="T9"/>
                </a:cxn>
              </a:cxnLst>
              <a:rect l="T15" t="T16" r="T17" b="T18"/>
              <a:pathLst>
                <a:path w="11" h="52">
                  <a:moveTo>
                    <a:pt x="10" y="0"/>
                  </a:moveTo>
                  <a:lnTo>
                    <a:pt x="4" y="5"/>
                  </a:lnTo>
                  <a:lnTo>
                    <a:pt x="0" y="51"/>
                  </a:lnTo>
                  <a:lnTo>
                    <a:pt x="7" y="48"/>
                  </a:lnTo>
                  <a:lnTo>
                    <a:pt x="10" y="0"/>
                  </a:lnTo>
                </a:path>
              </a:pathLst>
            </a:custGeom>
            <a:solidFill>
              <a:srgbClr val="F3F3F3"/>
            </a:solidFill>
            <a:ln w="127000" cap="rnd">
              <a:noFill/>
              <a:round/>
              <a:headEnd/>
              <a:tailEnd/>
            </a:ln>
          </p:spPr>
          <p:txBody>
            <a:bodyPr>
              <a:prstTxWarp prst="textNoShape">
                <a:avLst/>
              </a:prstTxWarp>
            </a:bodyPr>
            <a:lstStyle/>
            <a:p>
              <a:endParaRPr lang="en-US">
                <a:solidFill>
                  <a:schemeClr val="tx2"/>
                </a:solidFill>
              </a:endParaRPr>
            </a:p>
          </p:txBody>
        </p:sp>
        <p:sp>
          <p:nvSpPr>
            <p:cNvPr id="35980" name="Freeform 139"/>
            <p:cNvSpPr>
              <a:spLocks/>
            </p:cNvSpPr>
            <p:nvPr/>
          </p:nvSpPr>
          <p:spPr bwMode="auto">
            <a:xfrm>
              <a:off x="2653" y="1556"/>
              <a:ext cx="511" cy="329"/>
            </a:xfrm>
            <a:custGeom>
              <a:avLst/>
              <a:gdLst>
                <a:gd name="T0" fmla="*/ 14 w 511"/>
                <a:gd name="T1" fmla="*/ 205 h 329"/>
                <a:gd name="T2" fmla="*/ 152 w 511"/>
                <a:gd name="T3" fmla="*/ 114 h 329"/>
                <a:gd name="T4" fmla="*/ 207 w 511"/>
                <a:gd name="T5" fmla="*/ 65 h 329"/>
                <a:gd name="T6" fmla="*/ 430 w 511"/>
                <a:gd name="T7" fmla="*/ 5 h 329"/>
                <a:gd name="T8" fmla="*/ 439 w 511"/>
                <a:gd name="T9" fmla="*/ 5 h 329"/>
                <a:gd name="T10" fmla="*/ 450 w 511"/>
                <a:gd name="T11" fmla="*/ 2 h 329"/>
                <a:gd name="T12" fmla="*/ 464 w 511"/>
                <a:gd name="T13" fmla="*/ 0 h 329"/>
                <a:gd name="T14" fmla="*/ 480 w 511"/>
                <a:gd name="T15" fmla="*/ 0 h 329"/>
                <a:gd name="T16" fmla="*/ 494 w 511"/>
                <a:gd name="T17" fmla="*/ 0 h 329"/>
                <a:gd name="T18" fmla="*/ 505 w 511"/>
                <a:gd name="T19" fmla="*/ 2 h 329"/>
                <a:gd name="T20" fmla="*/ 510 w 511"/>
                <a:gd name="T21" fmla="*/ 158 h 329"/>
                <a:gd name="T22" fmla="*/ 350 w 511"/>
                <a:gd name="T23" fmla="*/ 240 h 329"/>
                <a:gd name="T24" fmla="*/ 347 w 511"/>
                <a:gd name="T25" fmla="*/ 243 h 329"/>
                <a:gd name="T26" fmla="*/ 342 w 511"/>
                <a:gd name="T27" fmla="*/ 249 h 329"/>
                <a:gd name="T28" fmla="*/ 331 w 511"/>
                <a:gd name="T29" fmla="*/ 251 h 329"/>
                <a:gd name="T30" fmla="*/ 323 w 511"/>
                <a:gd name="T31" fmla="*/ 257 h 329"/>
                <a:gd name="T32" fmla="*/ 309 w 511"/>
                <a:gd name="T33" fmla="*/ 263 h 329"/>
                <a:gd name="T34" fmla="*/ 298 w 511"/>
                <a:gd name="T35" fmla="*/ 267 h 329"/>
                <a:gd name="T36" fmla="*/ 284 w 511"/>
                <a:gd name="T37" fmla="*/ 276 h 329"/>
                <a:gd name="T38" fmla="*/ 270 w 511"/>
                <a:gd name="T39" fmla="*/ 281 h 329"/>
                <a:gd name="T40" fmla="*/ 256 w 511"/>
                <a:gd name="T41" fmla="*/ 290 h 329"/>
                <a:gd name="T42" fmla="*/ 243 w 511"/>
                <a:gd name="T43" fmla="*/ 295 h 329"/>
                <a:gd name="T44" fmla="*/ 229 w 511"/>
                <a:gd name="T45" fmla="*/ 301 h 329"/>
                <a:gd name="T46" fmla="*/ 215 w 511"/>
                <a:gd name="T47" fmla="*/ 306 h 329"/>
                <a:gd name="T48" fmla="*/ 204 w 511"/>
                <a:gd name="T49" fmla="*/ 308 h 329"/>
                <a:gd name="T50" fmla="*/ 193 w 511"/>
                <a:gd name="T51" fmla="*/ 311 h 329"/>
                <a:gd name="T52" fmla="*/ 184 w 511"/>
                <a:gd name="T53" fmla="*/ 314 h 329"/>
                <a:gd name="T54" fmla="*/ 177 w 511"/>
                <a:gd name="T55" fmla="*/ 314 h 329"/>
                <a:gd name="T56" fmla="*/ 166 w 511"/>
                <a:gd name="T57" fmla="*/ 317 h 329"/>
                <a:gd name="T58" fmla="*/ 152 w 511"/>
                <a:gd name="T59" fmla="*/ 317 h 329"/>
                <a:gd name="T60" fmla="*/ 138 w 511"/>
                <a:gd name="T61" fmla="*/ 317 h 329"/>
                <a:gd name="T62" fmla="*/ 124 w 511"/>
                <a:gd name="T63" fmla="*/ 319 h 329"/>
                <a:gd name="T64" fmla="*/ 108 w 511"/>
                <a:gd name="T65" fmla="*/ 319 h 329"/>
                <a:gd name="T66" fmla="*/ 91 w 511"/>
                <a:gd name="T67" fmla="*/ 322 h 329"/>
                <a:gd name="T68" fmla="*/ 77 w 511"/>
                <a:gd name="T69" fmla="*/ 322 h 329"/>
                <a:gd name="T70" fmla="*/ 60 w 511"/>
                <a:gd name="T71" fmla="*/ 322 h 329"/>
                <a:gd name="T72" fmla="*/ 46 w 511"/>
                <a:gd name="T73" fmla="*/ 325 h 329"/>
                <a:gd name="T74" fmla="*/ 33 w 511"/>
                <a:gd name="T75" fmla="*/ 325 h 329"/>
                <a:gd name="T76" fmla="*/ 22 w 511"/>
                <a:gd name="T77" fmla="*/ 325 h 329"/>
                <a:gd name="T78" fmla="*/ 14 w 511"/>
                <a:gd name="T79" fmla="*/ 325 h 329"/>
                <a:gd name="T80" fmla="*/ 5 w 511"/>
                <a:gd name="T81" fmla="*/ 325 h 329"/>
                <a:gd name="T82" fmla="*/ 0 w 511"/>
                <a:gd name="T83" fmla="*/ 328 h 3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11"/>
                <a:gd name="T127" fmla="*/ 0 h 329"/>
                <a:gd name="T128" fmla="*/ 511 w 511"/>
                <a:gd name="T129" fmla="*/ 329 h 3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11" h="329">
                  <a:moveTo>
                    <a:pt x="0" y="328"/>
                  </a:moveTo>
                  <a:lnTo>
                    <a:pt x="14" y="205"/>
                  </a:lnTo>
                  <a:lnTo>
                    <a:pt x="149" y="181"/>
                  </a:lnTo>
                  <a:lnTo>
                    <a:pt x="152" y="114"/>
                  </a:lnTo>
                  <a:lnTo>
                    <a:pt x="207" y="103"/>
                  </a:lnTo>
                  <a:lnTo>
                    <a:pt x="207" y="65"/>
                  </a:lnTo>
                  <a:lnTo>
                    <a:pt x="425" y="8"/>
                  </a:lnTo>
                  <a:lnTo>
                    <a:pt x="430" y="5"/>
                  </a:lnTo>
                  <a:lnTo>
                    <a:pt x="433" y="5"/>
                  </a:lnTo>
                  <a:lnTo>
                    <a:pt x="439" y="5"/>
                  </a:lnTo>
                  <a:lnTo>
                    <a:pt x="444" y="2"/>
                  </a:lnTo>
                  <a:lnTo>
                    <a:pt x="450" y="2"/>
                  </a:lnTo>
                  <a:lnTo>
                    <a:pt x="458" y="2"/>
                  </a:lnTo>
                  <a:lnTo>
                    <a:pt x="464" y="0"/>
                  </a:lnTo>
                  <a:lnTo>
                    <a:pt x="472" y="0"/>
                  </a:lnTo>
                  <a:lnTo>
                    <a:pt x="480" y="0"/>
                  </a:lnTo>
                  <a:lnTo>
                    <a:pt x="485" y="0"/>
                  </a:lnTo>
                  <a:lnTo>
                    <a:pt x="494" y="0"/>
                  </a:lnTo>
                  <a:lnTo>
                    <a:pt x="499" y="0"/>
                  </a:lnTo>
                  <a:lnTo>
                    <a:pt x="505" y="2"/>
                  </a:lnTo>
                  <a:lnTo>
                    <a:pt x="510" y="2"/>
                  </a:lnTo>
                  <a:lnTo>
                    <a:pt x="510" y="158"/>
                  </a:lnTo>
                  <a:lnTo>
                    <a:pt x="353" y="240"/>
                  </a:lnTo>
                  <a:lnTo>
                    <a:pt x="350" y="240"/>
                  </a:lnTo>
                  <a:lnTo>
                    <a:pt x="350" y="243"/>
                  </a:lnTo>
                  <a:lnTo>
                    <a:pt x="347" y="243"/>
                  </a:lnTo>
                  <a:lnTo>
                    <a:pt x="345" y="246"/>
                  </a:lnTo>
                  <a:lnTo>
                    <a:pt x="342" y="249"/>
                  </a:lnTo>
                  <a:lnTo>
                    <a:pt x="336" y="249"/>
                  </a:lnTo>
                  <a:lnTo>
                    <a:pt x="331" y="251"/>
                  </a:lnTo>
                  <a:lnTo>
                    <a:pt x="328" y="254"/>
                  </a:lnTo>
                  <a:lnTo>
                    <a:pt x="323" y="257"/>
                  </a:lnTo>
                  <a:lnTo>
                    <a:pt x="318" y="260"/>
                  </a:lnTo>
                  <a:lnTo>
                    <a:pt x="309" y="263"/>
                  </a:lnTo>
                  <a:lnTo>
                    <a:pt x="304" y="265"/>
                  </a:lnTo>
                  <a:lnTo>
                    <a:pt x="298" y="267"/>
                  </a:lnTo>
                  <a:lnTo>
                    <a:pt x="290" y="273"/>
                  </a:lnTo>
                  <a:lnTo>
                    <a:pt x="284" y="276"/>
                  </a:lnTo>
                  <a:lnTo>
                    <a:pt x="276" y="278"/>
                  </a:lnTo>
                  <a:lnTo>
                    <a:pt x="270" y="281"/>
                  </a:lnTo>
                  <a:lnTo>
                    <a:pt x="262" y="284"/>
                  </a:lnTo>
                  <a:lnTo>
                    <a:pt x="256" y="290"/>
                  </a:lnTo>
                  <a:lnTo>
                    <a:pt x="249" y="292"/>
                  </a:lnTo>
                  <a:lnTo>
                    <a:pt x="243" y="295"/>
                  </a:lnTo>
                  <a:lnTo>
                    <a:pt x="235" y="298"/>
                  </a:lnTo>
                  <a:lnTo>
                    <a:pt x="229" y="301"/>
                  </a:lnTo>
                  <a:lnTo>
                    <a:pt x="223" y="304"/>
                  </a:lnTo>
                  <a:lnTo>
                    <a:pt x="215" y="306"/>
                  </a:lnTo>
                  <a:lnTo>
                    <a:pt x="209" y="308"/>
                  </a:lnTo>
                  <a:lnTo>
                    <a:pt x="204" y="308"/>
                  </a:lnTo>
                  <a:lnTo>
                    <a:pt x="198" y="311"/>
                  </a:lnTo>
                  <a:lnTo>
                    <a:pt x="193" y="311"/>
                  </a:lnTo>
                  <a:lnTo>
                    <a:pt x="190" y="314"/>
                  </a:lnTo>
                  <a:lnTo>
                    <a:pt x="184" y="314"/>
                  </a:lnTo>
                  <a:lnTo>
                    <a:pt x="180" y="314"/>
                  </a:lnTo>
                  <a:lnTo>
                    <a:pt x="177" y="314"/>
                  </a:lnTo>
                  <a:lnTo>
                    <a:pt x="171" y="317"/>
                  </a:lnTo>
                  <a:lnTo>
                    <a:pt x="166" y="317"/>
                  </a:lnTo>
                  <a:lnTo>
                    <a:pt x="160" y="317"/>
                  </a:lnTo>
                  <a:lnTo>
                    <a:pt x="152" y="317"/>
                  </a:lnTo>
                  <a:lnTo>
                    <a:pt x="146" y="317"/>
                  </a:lnTo>
                  <a:lnTo>
                    <a:pt x="138" y="317"/>
                  </a:lnTo>
                  <a:lnTo>
                    <a:pt x="132" y="319"/>
                  </a:lnTo>
                  <a:lnTo>
                    <a:pt x="124" y="319"/>
                  </a:lnTo>
                  <a:lnTo>
                    <a:pt x="115" y="319"/>
                  </a:lnTo>
                  <a:lnTo>
                    <a:pt x="108" y="319"/>
                  </a:lnTo>
                  <a:lnTo>
                    <a:pt x="99" y="319"/>
                  </a:lnTo>
                  <a:lnTo>
                    <a:pt x="91" y="322"/>
                  </a:lnTo>
                  <a:lnTo>
                    <a:pt x="85" y="322"/>
                  </a:lnTo>
                  <a:lnTo>
                    <a:pt x="77" y="322"/>
                  </a:lnTo>
                  <a:lnTo>
                    <a:pt x="69" y="322"/>
                  </a:lnTo>
                  <a:lnTo>
                    <a:pt x="60" y="322"/>
                  </a:lnTo>
                  <a:lnTo>
                    <a:pt x="55" y="325"/>
                  </a:lnTo>
                  <a:lnTo>
                    <a:pt x="46" y="325"/>
                  </a:lnTo>
                  <a:lnTo>
                    <a:pt x="38" y="325"/>
                  </a:lnTo>
                  <a:lnTo>
                    <a:pt x="33" y="325"/>
                  </a:lnTo>
                  <a:lnTo>
                    <a:pt x="28" y="325"/>
                  </a:lnTo>
                  <a:lnTo>
                    <a:pt x="22" y="325"/>
                  </a:lnTo>
                  <a:lnTo>
                    <a:pt x="16" y="325"/>
                  </a:lnTo>
                  <a:lnTo>
                    <a:pt x="14" y="325"/>
                  </a:lnTo>
                  <a:lnTo>
                    <a:pt x="8" y="325"/>
                  </a:lnTo>
                  <a:lnTo>
                    <a:pt x="5" y="325"/>
                  </a:lnTo>
                  <a:lnTo>
                    <a:pt x="2" y="328"/>
                  </a:lnTo>
                  <a:lnTo>
                    <a:pt x="0" y="328"/>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5981" name="Freeform 140"/>
            <p:cNvSpPr>
              <a:spLocks/>
            </p:cNvSpPr>
            <p:nvPr/>
          </p:nvSpPr>
          <p:spPr bwMode="auto">
            <a:xfrm>
              <a:off x="2651" y="1553"/>
              <a:ext cx="521" cy="337"/>
            </a:xfrm>
            <a:custGeom>
              <a:avLst/>
              <a:gdLst>
                <a:gd name="T0" fmla="*/ 17 w 521"/>
                <a:gd name="T1" fmla="*/ 213 h 337"/>
                <a:gd name="T2" fmla="*/ 154 w 521"/>
                <a:gd name="T3" fmla="*/ 120 h 337"/>
                <a:gd name="T4" fmla="*/ 210 w 521"/>
                <a:gd name="T5" fmla="*/ 70 h 337"/>
                <a:gd name="T6" fmla="*/ 434 w 521"/>
                <a:gd name="T7" fmla="*/ 11 h 337"/>
                <a:gd name="T8" fmla="*/ 437 w 521"/>
                <a:gd name="T9" fmla="*/ 8 h 337"/>
                <a:gd name="T10" fmla="*/ 448 w 521"/>
                <a:gd name="T11" fmla="*/ 5 h 337"/>
                <a:gd name="T12" fmla="*/ 459 w 521"/>
                <a:gd name="T13" fmla="*/ 5 h 337"/>
                <a:gd name="T14" fmla="*/ 473 w 521"/>
                <a:gd name="T15" fmla="*/ 3 h 337"/>
                <a:gd name="T16" fmla="*/ 487 w 521"/>
                <a:gd name="T17" fmla="*/ 3 h 337"/>
                <a:gd name="T18" fmla="*/ 504 w 521"/>
                <a:gd name="T19" fmla="*/ 3 h 337"/>
                <a:gd name="T20" fmla="*/ 515 w 521"/>
                <a:gd name="T21" fmla="*/ 3 h 337"/>
                <a:gd name="T22" fmla="*/ 520 w 521"/>
                <a:gd name="T23" fmla="*/ 165 h 337"/>
                <a:gd name="T24" fmla="*/ 358 w 521"/>
                <a:gd name="T25" fmla="*/ 249 h 337"/>
                <a:gd name="T26" fmla="*/ 350 w 521"/>
                <a:gd name="T27" fmla="*/ 255 h 337"/>
                <a:gd name="T28" fmla="*/ 344 w 521"/>
                <a:gd name="T29" fmla="*/ 258 h 337"/>
                <a:gd name="T30" fmla="*/ 333 w 521"/>
                <a:gd name="T31" fmla="*/ 263 h 337"/>
                <a:gd name="T32" fmla="*/ 322 w 521"/>
                <a:gd name="T33" fmla="*/ 269 h 337"/>
                <a:gd name="T34" fmla="*/ 311 w 521"/>
                <a:gd name="T35" fmla="*/ 274 h 337"/>
                <a:gd name="T36" fmla="*/ 297 w 521"/>
                <a:gd name="T37" fmla="*/ 280 h 337"/>
                <a:gd name="T38" fmla="*/ 283 w 521"/>
                <a:gd name="T39" fmla="*/ 288 h 337"/>
                <a:gd name="T40" fmla="*/ 269 w 521"/>
                <a:gd name="T41" fmla="*/ 294 h 337"/>
                <a:gd name="T42" fmla="*/ 255 w 521"/>
                <a:gd name="T43" fmla="*/ 302 h 337"/>
                <a:gd name="T44" fmla="*/ 241 w 521"/>
                <a:gd name="T45" fmla="*/ 308 h 337"/>
                <a:gd name="T46" fmla="*/ 227 w 521"/>
                <a:gd name="T47" fmla="*/ 314 h 337"/>
                <a:gd name="T48" fmla="*/ 215 w 521"/>
                <a:gd name="T49" fmla="*/ 316 h 337"/>
                <a:gd name="T50" fmla="*/ 204 w 521"/>
                <a:gd name="T51" fmla="*/ 322 h 337"/>
                <a:gd name="T52" fmla="*/ 193 w 521"/>
                <a:gd name="T53" fmla="*/ 325 h 337"/>
                <a:gd name="T54" fmla="*/ 185 w 521"/>
                <a:gd name="T55" fmla="*/ 325 h 337"/>
                <a:gd name="T56" fmla="*/ 176 w 521"/>
                <a:gd name="T57" fmla="*/ 325 h 337"/>
                <a:gd name="T58" fmla="*/ 162 w 521"/>
                <a:gd name="T59" fmla="*/ 328 h 337"/>
                <a:gd name="T60" fmla="*/ 151 w 521"/>
                <a:gd name="T61" fmla="*/ 328 h 337"/>
                <a:gd name="T62" fmla="*/ 134 w 521"/>
                <a:gd name="T63" fmla="*/ 328 h 337"/>
                <a:gd name="T64" fmla="*/ 120 w 521"/>
                <a:gd name="T65" fmla="*/ 330 h 337"/>
                <a:gd name="T66" fmla="*/ 103 w 521"/>
                <a:gd name="T67" fmla="*/ 330 h 337"/>
                <a:gd name="T68" fmla="*/ 87 w 521"/>
                <a:gd name="T69" fmla="*/ 333 h 337"/>
                <a:gd name="T70" fmla="*/ 73 w 521"/>
                <a:gd name="T71" fmla="*/ 333 h 337"/>
                <a:gd name="T72" fmla="*/ 56 w 521"/>
                <a:gd name="T73" fmla="*/ 333 h 337"/>
                <a:gd name="T74" fmla="*/ 42 w 521"/>
                <a:gd name="T75" fmla="*/ 336 h 337"/>
                <a:gd name="T76" fmla="*/ 31 w 521"/>
                <a:gd name="T77" fmla="*/ 336 h 337"/>
                <a:gd name="T78" fmla="*/ 19 w 521"/>
                <a:gd name="T79" fmla="*/ 336 h 337"/>
                <a:gd name="T80" fmla="*/ 11 w 521"/>
                <a:gd name="T81" fmla="*/ 336 h 337"/>
                <a:gd name="T82" fmla="*/ 5 w 521"/>
                <a:gd name="T83" fmla="*/ 336 h 337"/>
                <a:gd name="T84" fmla="*/ 0 w 521"/>
                <a:gd name="T85" fmla="*/ 336 h 33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37"/>
                <a:gd name="T131" fmla="*/ 521 w 521"/>
                <a:gd name="T132" fmla="*/ 337 h 33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37">
                  <a:moveTo>
                    <a:pt x="0" y="336"/>
                  </a:moveTo>
                  <a:lnTo>
                    <a:pt x="17" y="213"/>
                  </a:lnTo>
                  <a:lnTo>
                    <a:pt x="154" y="188"/>
                  </a:lnTo>
                  <a:lnTo>
                    <a:pt x="154" y="120"/>
                  </a:lnTo>
                  <a:lnTo>
                    <a:pt x="213" y="106"/>
                  </a:lnTo>
                  <a:lnTo>
                    <a:pt x="210" y="70"/>
                  </a:lnTo>
                  <a:lnTo>
                    <a:pt x="431" y="11"/>
                  </a:lnTo>
                  <a:lnTo>
                    <a:pt x="434" y="11"/>
                  </a:lnTo>
                  <a:lnTo>
                    <a:pt x="434" y="8"/>
                  </a:lnTo>
                  <a:lnTo>
                    <a:pt x="437" y="8"/>
                  </a:lnTo>
                  <a:lnTo>
                    <a:pt x="442" y="8"/>
                  </a:lnTo>
                  <a:lnTo>
                    <a:pt x="448" y="5"/>
                  </a:lnTo>
                  <a:lnTo>
                    <a:pt x="453" y="5"/>
                  </a:lnTo>
                  <a:lnTo>
                    <a:pt x="459" y="5"/>
                  </a:lnTo>
                  <a:lnTo>
                    <a:pt x="467" y="3"/>
                  </a:lnTo>
                  <a:lnTo>
                    <a:pt x="473" y="3"/>
                  </a:lnTo>
                  <a:lnTo>
                    <a:pt x="481" y="3"/>
                  </a:lnTo>
                  <a:lnTo>
                    <a:pt x="487" y="3"/>
                  </a:lnTo>
                  <a:lnTo>
                    <a:pt x="495" y="0"/>
                  </a:lnTo>
                  <a:lnTo>
                    <a:pt x="504" y="3"/>
                  </a:lnTo>
                  <a:lnTo>
                    <a:pt x="509" y="3"/>
                  </a:lnTo>
                  <a:lnTo>
                    <a:pt x="515" y="3"/>
                  </a:lnTo>
                  <a:lnTo>
                    <a:pt x="520" y="5"/>
                  </a:lnTo>
                  <a:lnTo>
                    <a:pt x="520" y="165"/>
                  </a:lnTo>
                  <a:lnTo>
                    <a:pt x="361" y="249"/>
                  </a:lnTo>
                  <a:lnTo>
                    <a:pt x="358" y="249"/>
                  </a:lnTo>
                  <a:lnTo>
                    <a:pt x="355" y="252"/>
                  </a:lnTo>
                  <a:lnTo>
                    <a:pt x="350" y="255"/>
                  </a:lnTo>
                  <a:lnTo>
                    <a:pt x="347" y="255"/>
                  </a:lnTo>
                  <a:lnTo>
                    <a:pt x="344" y="258"/>
                  </a:lnTo>
                  <a:lnTo>
                    <a:pt x="339" y="260"/>
                  </a:lnTo>
                  <a:lnTo>
                    <a:pt x="333" y="263"/>
                  </a:lnTo>
                  <a:lnTo>
                    <a:pt x="330" y="266"/>
                  </a:lnTo>
                  <a:lnTo>
                    <a:pt x="322" y="269"/>
                  </a:lnTo>
                  <a:lnTo>
                    <a:pt x="316" y="272"/>
                  </a:lnTo>
                  <a:lnTo>
                    <a:pt x="311" y="274"/>
                  </a:lnTo>
                  <a:lnTo>
                    <a:pt x="305" y="277"/>
                  </a:lnTo>
                  <a:lnTo>
                    <a:pt x="297" y="280"/>
                  </a:lnTo>
                  <a:lnTo>
                    <a:pt x="291" y="286"/>
                  </a:lnTo>
                  <a:lnTo>
                    <a:pt x="283" y="288"/>
                  </a:lnTo>
                  <a:lnTo>
                    <a:pt x="277" y="291"/>
                  </a:lnTo>
                  <a:lnTo>
                    <a:pt x="269" y="294"/>
                  </a:lnTo>
                  <a:lnTo>
                    <a:pt x="263" y="297"/>
                  </a:lnTo>
                  <a:lnTo>
                    <a:pt x="255" y="302"/>
                  </a:lnTo>
                  <a:lnTo>
                    <a:pt x="246" y="305"/>
                  </a:lnTo>
                  <a:lnTo>
                    <a:pt x="241" y="308"/>
                  </a:lnTo>
                  <a:lnTo>
                    <a:pt x="232" y="311"/>
                  </a:lnTo>
                  <a:lnTo>
                    <a:pt x="227" y="314"/>
                  </a:lnTo>
                  <a:lnTo>
                    <a:pt x="221" y="316"/>
                  </a:lnTo>
                  <a:lnTo>
                    <a:pt x="215" y="316"/>
                  </a:lnTo>
                  <a:lnTo>
                    <a:pt x="210" y="319"/>
                  </a:lnTo>
                  <a:lnTo>
                    <a:pt x="204" y="322"/>
                  </a:lnTo>
                  <a:lnTo>
                    <a:pt x="199" y="322"/>
                  </a:lnTo>
                  <a:lnTo>
                    <a:pt x="193" y="325"/>
                  </a:lnTo>
                  <a:lnTo>
                    <a:pt x="190" y="325"/>
                  </a:lnTo>
                  <a:lnTo>
                    <a:pt x="185" y="325"/>
                  </a:lnTo>
                  <a:lnTo>
                    <a:pt x="182" y="325"/>
                  </a:lnTo>
                  <a:lnTo>
                    <a:pt x="176" y="325"/>
                  </a:lnTo>
                  <a:lnTo>
                    <a:pt x="171" y="325"/>
                  </a:lnTo>
                  <a:lnTo>
                    <a:pt x="162" y="328"/>
                  </a:lnTo>
                  <a:lnTo>
                    <a:pt x="157" y="328"/>
                  </a:lnTo>
                  <a:lnTo>
                    <a:pt x="151" y="328"/>
                  </a:lnTo>
                  <a:lnTo>
                    <a:pt x="143" y="328"/>
                  </a:lnTo>
                  <a:lnTo>
                    <a:pt x="134" y="328"/>
                  </a:lnTo>
                  <a:lnTo>
                    <a:pt x="126" y="330"/>
                  </a:lnTo>
                  <a:lnTo>
                    <a:pt x="120" y="330"/>
                  </a:lnTo>
                  <a:lnTo>
                    <a:pt x="112" y="330"/>
                  </a:lnTo>
                  <a:lnTo>
                    <a:pt x="103" y="330"/>
                  </a:lnTo>
                  <a:lnTo>
                    <a:pt x="95" y="330"/>
                  </a:lnTo>
                  <a:lnTo>
                    <a:pt x="87" y="333"/>
                  </a:lnTo>
                  <a:lnTo>
                    <a:pt x="78" y="333"/>
                  </a:lnTo>
                  <a:lnTo>
                    <a:pt x="73" y="333"/>
                  </a:lnTo>
                  <a:lnTo>
                    <a:pt x="64" y="333"/>
                  </a:lnTo>
                  <a:lnTo>
                    <a:pt x="56" y="333"/>
                  </a:lnTo>
                  <a:lnTo>
                    <a:pt x="50" y="333"/>
                  </a:lnTo>
                  <a:lnTo>
                    <a:pt x="42" y="336"/>
                  </a:lnTo>
                  <a:lnTo>
                    <a:pt x="36" y="336"/>
                  </a:lnTo>
                  <a:lnTo>
                    <a:pt x="31" y="336"/>
                  </a:lnTo>
                  <a:lnTo>
                    <a:pt x="25" y="336"/>
                  </a:lnTo>
                  <a:lnTo>
                    <a:pt x="19" y="336"/>
                  </a:lnTo>
                  <a:lnTo>
                    <a:pt x="14" y="336"/>
                  </a:lnTo>
                  <a:lnTo>
                    <a:pt x="11" y="336"/>
                  </a:lnTo>
                  <a:lnTo>
                    <a:pt x="8" y="336"/>
                  </a:lnTo>
                  <a:lnTo>
                    <a:pt x="5" y="336"/>
                  </a:lnTo>
                  <a:lnTo>
                    <a:pt x="3" y="336"/>
                  </a:lnTo>
                  <a:lnTo>
                    <a:pt x="0" y="336"/>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82" name="Freeform 141"/>
            <p:cNvSpPr>
              <a:spLocks/>
            </p:cNvSpPr>
            <p:nvPr/>
          </p:nvSpPr>
          <p:spPr bwMode="auto">
            <a:xfrm>
              <a:off x="2847" y="1626"/>
              <a:ext cx="5" cy="43"/>
            </a:xfrm>
            <a:custGeom>
              <a:avLst/>
              <a:gdLst>
                <a:gd name="T0" fmla="*/ 4 w 5"/>
                <a:gd name="T1" fmla="*/ 0 h 43"/>
                <a:gd name="T2" fmla="*/ 4 w 5"/>
                <a:gd name="T3" fmla="*/ 0 h 43"/>
                <a:gd name="T4" fmla="*/ 2 w 5"/>
                <a:gd name="T5" fmla="*/ 5 h 43"/>
                <a:gd name="T6" fmla="*/ 2 w 5"/>
                <a:gd name="T7" fmla="*/ 11 h 43"/>
                <a:gd name="T8" fmla="*/ 2 w 5"/>
                <a:gd name="T9" fmla="*/ 19 h 43"/>
                <a:gd name="T10" fmla="*/ 0 w 5"/>
                <a:gd name="T11" fmla="*/ 30 h 43"/>
                <a:gd name="T12" fmla="*/ 0 w 5"/>
                <a:gd name="T13" fmla="*/ 36 h 43"/>
                <a:gd name="T14" fmla="*/ 0 w 5"/>
                <a:gd name="T15" fmla="*/ 42 h 43"/>
                <a:gd name="T16" fmla="*/ 0 60000 65536"/>
                <a:gd name="T17" fmla="*/ 0 60000 65536"/>
                <a:gd name="T18" fmla="*/ 0 60000 65536"/>
                <a:gd name="T19" fmla="*/ 0 60000 65536"/>
                <a:gd name="T20" fmla="*/ 0 60000 65536"/>
                <a:gd name="T21" fmla="*/ 0 60000 65536"/>
                <a:gd name="T22" fmla="*/ 0 60000 65536"/>
                <a:gd name="T23" fmla="*/ 0 60000 65536"/>
                <a:gd name="T24" fmla="*/ 0 w 5"/>
                <a:gd name="T25" fmla="*/ 0 h 43"/>
                <a:gd name="T26" fmla="*/ 5 w 5"/>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 h="43">
                  <a:moveTo>
                    <a:pt x="4" y="0"/>
                  </a:moveTo>
                  <a:lnTo>
                    <a:pt x="4" y="0"/>
                  </a:lnTo>
                  <a:lnTo>
                    <a:pt x="2" y="5"/>
                  </a:lnTo>
                  <a:lnTo>
                    <a:pt x="2" y="11"/>
                  </a:lnTo>
                  <a:lnTo>
                    <a:pt x="2" y="19"/>
                  </a:lnTo>
                  <a:lnTo>
                    <a:pt x="0" y="30"/>
                  </a:lnTo>
                  <a:lnTo>
                    <a:pt x="0" y="36"/>
                  </a:lnTo>
                  <a:lnTo>
                    <a:pt x="0" y="42"/>
                  </a:lnTo>
                </a:path>
              </a:pathLst>
            </a:custGeom>
            <a:noFill/>
            <a:ln w="12700" cap="rnd">
              <a:solidFill>
                <a:srgbClr val="FFFFFF"/>
              </a:solidFill>
              <a:round/>
              <a:headEnd/>
              <a:tailEnd/>
            </a:ln>
          </p:spPr>
          <p:txBody>
            <a:bodyPr>
              <a:prstTxWarp prst="textNoShape">
                <a:avLst/>
              </a:prstTxWarp>
            </a:bodyPr>
            <a:lstStyle/>
            <a:p>
              <a:endParaRPr lang="en-US">
                <a:solidFill>
                  <a:schemeClr val="tx2"/>
                </a:solidFill>
              </a:endParaRPr>
            </a:p>
          </p:txBody>
        </p:sp>
        <p:sp>
          <p:nvSpPr>
            <p:cNvPr id="35983" name="Freeform 142"/>
            <p:cNvSpPr>
              <a:spLocks/>
            </p:cNvSpPr>
            <p:nvPr/>
          </p:nvSpPr>
          <p:spPr bwMode="auto">
            <a:xfrm>
              <a:off x="2847" y="1550"/>
              <a:ext cx="325" cy="71"/>
            </a:xfrm>
            <a:custGeom>
              <a:avLst/>
              <a:gdLst>
                <a:gd name="T0" fmla="*/ 5 w 325"/>
                <a:gd name="T1" fmla="*/ 63 h 71"/>
                <a:gd name="T2" fmla="*/ 17 w 325"/>
                <a:gd name="T3" fmla="*/ 60 h 71"/>
                <a:gd name="T4" fmla="*/ 30 w 325"/>
                <a:gd name="T5" fmla="*/ 57 h 71"/>
                <a:gd name="T6" fmla="*/ 46 w 325"/>
                <a:gd name="T7" fmla="*/ 53 h 71"/>
                <a:gd name="T8" fmla="*/ 65 w 325"/>
                <a:gd name="T9" fmla="*/ 48 h 71"/>
                <a:gd name="T10" fmla="*/ 85 w 325"/>
                <a:gd name="T11" fmla="*/ 43 h 71"/>
                <a:gd name="T12" fmla="*/ 103 w 325"/>
                <a:gd name="T13" fmla="*/ 38 h 71"/>
                <a:gd name="T14" fmla="*/ 120 w 325"/>
                <a:gd name="T15" fmla="*/ 35 h 71"/>
                <a:gd name="T16" fmla="*/ 133 w 325"/>
                <a:gd name="T17" fmla="*/ 32 h 71"/>
                <a:gd name="T18" fmla="*/ 144 w 325"/>
                <a:gd name="T19" fmla="*/ 31 h 71"/>
                <a:gd name="T20" fmla="*/ 158 w 325"/>
                <a:gd name="T21" fmla="*/ 25 h 71"/>
                <a:gd name="T22" fmla="*/ 177 w 325"/>
                <a:gd name="T23" fmla="*/ 20 h 71"/>
                <a:gd name="T24" fmla="*/ 204 w 325"/>
                <a:gd name="T25" fmla="*/ 15 h 71"/>
                <a:gd name="T26" fmla="*/ 226 w 325"/>
                <a:gd name="T27" fmla="*/ 7 h 71"/>
                <a:gd name="T28" fmla="*/ 242 w 325"/>
                <a:gd name="T29" fmla="*/ 5 h 71"/>
                <a:gd name="T30" fmla="*/ 256 w 325"/>
                <a:gd name="T31" fmla="*/ 3 h 71"/>
                <a:gd name="T32" fmla="*/ 267 w 325"/>
                <a:gd name="T33" fmla="*/ 0 h 71"/>
                <a:gd name="T34" fmla="*/ 283 w 325"/>
                <a:gd name="T35" fmla="*/ 0 h 71"/>
                <a:gd name="T36" fmla="*/ 300 w 325"/>
                <a:gd name="T37" fmla="*/ 0 h 71"/>
                <a:gd name="T38" fmla="*/ 315 w 325"/>
                <a:gd name="T39" fmla="*/ 3 h 71"/>
                <a:gd name="T40" fmla="*/ 321 w 325"/>
                <a:gd name="T41" fmla="*/ 7 h 71"/>
                <a:gd name="T42" fmla="*/ 324 w 325"/>
                <a:gd name="T43" fmla="*/ 13 h 71"/>
                <a:gd name="T44" fmla="*/ 321 w 325"/>
                <a:gd name="T45" fmla="*/ 13 h 71"/>
                <a:gd name="T46" fmla="*/ 313 w 325"/>
                <a:gd name="T47" fmla="*/ 10 h 71"/>
                <a:gd name="T48" fmla="*/ 305 w 325"/>
                <a:gd name="T49" fmla="*/ 7 h 71"/>
                <a:gd name="T50" fmla="*/ 297 w 325"/>
                <a:gd name="T51" fmla="*/ 7 h 71"/>
                <a:gd name="T52" fmla="*/ 286 w 325"/>
                <a:gd name="T53" fmla="*/ 7 h 71"/>
                <a:gd name="T54" fmla="*/ 272 w 325"/>
                <a:gd name="T55" fmla="*/ 7 h 71"/>
                <a:gd name="T56" fmla="*/ 256 w 325"/>
                <a:gd name="T57" fmla="*/ 10 h 71"/>
                <a:gd name="T58" fmla="*/ 242 w 325"/>
                <a:gd name="T59" fmla="*/ 13 h 71"/>
                <a:gd name="T60" fmla="*/ 229 w 325"/>
                <a:gd name="T61" fmla="*/ 15 h 71"/>
                <a:gd name="T62" fmla="*/ 212 w 325"/>
                <a:gd name="T63" fmla="*/ 20 h 71"/>
                <a:gd name="T64" fmla="*/ 196 w 325"/>
                <a:gd name="T65" fmla="*/ 22 h 71"/>
                <a:gd name="T66" fmla="*/ 177 w 325"/>
                <a:gd name="T67" fmla="*/ 28 h 71"/>
                <a:gd name="T68" fmla="*/ 161 w 325"/>
                <a:gd name="T69" fmla="*/ 32 h 71"/>
                <a:gd name="T70" fmla="*/ 144 w 325"/>
                <a:gd name="T71" fmla="*/ 38 h 71"/>
                <a:gd name="T72" fmla="*/ 127 w 325"/>
                <a:gd name="T73" fmla="*/ 40 h 71"/>
                <a:gd name="T74" fmla="*/ 117 w 325"/>
                <a:gd name="T75" fmla="*/ 43 h 71"/>
                <a:gd name="T76" fmla="*/ 106 w 325"/>
                <a:gd name="T77" fmla="*/ 45 h 71"/>
                <a:gd name="T78" fmla="*/ 95 w 325"/>
                <a:gd name="T79" fmla="*/ 48 h 71"/>
                <a:gd name="T80" fmla="*/ 79 w 325"/>
                <a:gd name="T81" fmla="*/ 53 h 71"/>
                <a:gd name="T82" fmla="*/ 54 w 325"/>
                <a:gd name="T83" fmla="*/ 57 h 71"/>
                <a:gd name="T84" fmla="*/ 30 w 325"/>
                <a:gd name="T85" fmla="*/ 66 h 71"/>
                <a:gd name="T86" fmla="*/ 14 w 325"/>
                <a:gd name="T87" fmla="*/ 68 h 71"/>
                <a:gd name="T88" fmla="*/ 5 w 325"/>
                <a:gd name="T89" fmla="*/ 70 h 71"/>
                <a:gd name="T90" fmla="*/ 0 w 325"/>
                <a:gd name="T91" fmla="*/ 66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25"/>
                <a:gd name="T139" fmla="*/ 0 h 71"/>
                <a:gd name="T140" fmla="*/ 325 w 325"/>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25" h="71">
                  <a:moveTo>
                    <a:pt x="3" y="66"/>
                  </a:moveTo>
                  <a:lnTo>
                    <a:pt x="3" y="66"/>
                  </a:lnTo>
                  <a:lnTo>
                    <a:pt x="5" y="63"/>
                  </a:lnTo>
                  <a:lnTo>
                    <a:pt x="8" y="63"/>
                  </a:lnTo>
                  <a:lnTo>
                    <a:pt x="11" y="63"/>
                  </a:lnTo>
                  <a:lnTo>
                    <a:pt x="17" y="60"/>
                  </a:lnTo>
                  <a:lnTo>
                    <a:pt x="18" y="60"/>
                  </a:lnTo>
                  <a:lnTo>
                    <a:pt x="24" y="57"/>
                  </a:lnTo>
                  <a:lnTo>
                    <a:pt x="30" y="57"/>
                  </a:lnTo>
                  <a:lnTo>
                    <a:pt x="35" y="56"/>
                  </a:lnTo>
                  <a:lnTo>
                    <a:pt x="41" y="56"/>
                  </a:lnTo>
                  <a:lnTo>
                    <a:pt x="46" y="53"/>
                  </a:lnTo>
                  <a:lnTo>
                    <a:pt x="52" y="53"/>
                  </a:lnTo>
                  <a:lnTo>
                    <a:pt x="59" y="50"/>
                  </a:lnTo>
                  <a:lnTo>
                    <a:pt x="65" y="48"/>
                  </a:lnTo>
                  <a:lnTo>
                    <a:pt x="71" y="48"/>
                  </a:lnTo>
                  <a:lnTo>
                    <a:pt x="79" y="45"/>
                  </a:lnTo>
                  <a:lnTo>
                    <a:pt x="85" y="43"/>
                  </a:lnTo>
                  <a:lnTo>
                    <a:pt x="92" y="43"/>
                  </a:lnTo>
                  <a:lnTo>
                    <a:pt x="98" y="40"/>
                  </a:lnTo>
                  <a:lnTo>
                    <a:pt x="103" y="38"/>
                  </a:lnTo>
                  <a:lnTo>
                    <a:pt x="109" y="38"/>
                  </a:lnTo>
                  <a:lnTo>
                    <a:pt x="114" y="38"/>
                  </a:lnTo>
                  <a:lnTo>
                    <a:pt x="120" y="35"/>
                  </a:lnTo>
                  <a:lnTo>
                    <a:pt x="126" y="35"/>
                  </a:lnTo>
                  <a:lnTo>
                    <a:pt x="130" y="32"/>
                  </a:lnTo>
                  <a:lnTo>
                    <a:pt x="133" y="32"/>
                  </a:lnTo>
                  <a:lnTo>
                    <a:pt x="136" y="31"/>
                  </a:lnTo>
                  <a:lnTo>
                    <a:pt x="141" y="31"/>
                  </a:lnTo>
                  <a:lnTo>
                    <a:pt x="144" y="31"/>
                  </a:lnTo>
                  <a:lnTo>
                    <a:pt x="147" y="28"/>
                  </a:lnTo>
                  <a:lnTo>
                    <a:pt x="153" y="28"/>
                  </a:lnTo>
                  <a:lnTo>
                    <a:pt x="158" y="25"/>
                  </a:lnTo>
                  <a:lnTo>
                    <a:pt x="163" y="25"/>
                  </a:lnTo>
                  <a:lnTo>
                    <a:pt x="168" y="22"/>
                  </a:lnTo>
                  <a:lnTo>
                    <a:pt x="177" y="20"/>
                  </a:lnTo>
                  <a:lnTo>
                    <a:pt x="185" y="18"/>
                  </a:lnTo>
                  <a:lnTo>
                    <a:pt x="194" y="18"/>
                  </a:lnTo>
                  <a:lnTo>
                    <a:pt x="204" y="15"/>
                  </a:lnTo>
                  <a:lnTo>
                    <a:pt x="212" y="13"/>
                  </a:lnTo>
                  <a:lnTo>
                    <a:pt x="221" y="10"/>
                  </a:lnTo>
                  <a:lnTo>
                    <a:pt x="226" y="7"/>
                  </a:lnTo>
                  <a:lnTo>
                    <a:pt x="234" y="7"/>
                  </a:lnTo>
                  <a:lnTo>
                    <a:pt x="239" y="5"/>
                  </a:lnTo>
                  <a:lnTo>
                    <a:pt x="242" y="5"/>
                  </a:lnTo>
                  <a:lnTo>
                    <a:pt x="248" y="5"/>
                  </a:lnTo>
                  <a:lnTo>
                    <a:pt x="250" y="3"/>
                  </a:lnTo>
                  <a:lnTo>
                    <a:pt x="256" y="3"/>
                  </a:lnTo>
                  <a:lnTo>
                    <a:pt x="259" y="3"/>
                  </a:lnTo>
                  <a:lnTo>
                    <a:pt x="264" y="0"/>
                  </a:lnTo>
                  <a:lnTo>
                    <a:pt x="267" y="0"/>
                  </a:lnTo>
                  <a:lnTo>
                    <a:pt x="272" y="0"/>
                  </a:lnTo>
                  <a:lnTo>
                    <a:pt x="277" y="0"/>
                  </a:lnTo>
                  <a:lnTo>
                    <a:pt x="283" y="0"/>
                  </a:lnTo>
                  <a:lnTo>
                    <a:pt x="289" y="0"/>
                  </a:lnTo>
                  <a:lnTo>
                    <a:pt x="294" y="0"/>
                  </a:lnTo>
                  <a:lnTo>
                    <a:pt x="300" y="0"/>
                  </a:lnTo>
                  <a:lnTo>
                    <a:pt x="305" y="0"/>
                  </a:lnTo>
                  <a:lnTo>
                    <a:pt x="310" y="0"/>
                  </a:lnTo>
                  <a:lnTo>
                    <a:pt x="315" y="3"/>
                  </a:lnTo>
                  <a:lnTo>
                    <a:pt x="318" y="5"/>
                  </a:lnTo>
                  <a:lnTo>
                    <a:pt x="321" y="5"/>
                  </a:lnTo>
                  <a:lnTo>
                    <a:pt x="321" y="7"/>
                  </a:lnTo>
                  <a:lnTo>
                    <a:pt x="324" y="7"/>
                  </a:lnTo>
                  <a:lnTo>
                    <a:pt x="324" y="10"/>
                  </a:lnTo>
                  <a:lnTo>
                    <a:pt x="324" y="13"/>
                  </a:lnTo>
                  <a:lnTo>
                    <a:pt x="324" y="15"/>
                  </a:lnTo>
                  <a:lnTo>
                    <a:pt x="321" y="15"/>
                  </a:lnTo>
                  <a:lnTo>
                    <a:pt x="321" y="13"/>
                  </a:lnTo>
                  <a:lnTo>
                    <a:pt x="318" y="13"/>
                  </a:lnTo>
                  <a:lnTo>
                    <a:pt x="315" y="10"/>
                  </a:lnTo>
                  <a:lnTo>
                    <a:pt x="313" y="10"/>
                  </a:lnTo>
                  <a:lnTo>
                    <a:pt x="310" y="7"/>
                  </a:lnTo>
                  <a:lnTo>
                    <a:pt x="307" y="7"/>
                  </a:lnTo>
                  <a:lnTo>
                    <a:pt x="305" y="7"/>
                  </a:lnTo>
                  <a:lnTo>
                    <a:pt x="302" y="7"/>
                  </a:lnTo>
                  <a:lnTo>
                    <a:pt x="300" y="7"/>
                  </a:lnTo>
                  <a:lnTo>
                    <a:pt x="297" y="7"/>
                  </a:lnTo>
                  <a:lnTo>
                    <a:pt x="294" y="7"/>
                  </a:lnTo>
                  <a:lnTo>
                    <a:pt x="289" y="5"/>
                  </a:lnTo>
                  <a:lnTo>
                    <a:pt x="286" y="7"/>
                  </a:lnTo>
                  <a:lnTo>
                    <a:pt x="283" y="7"/>
                  </a:lnTo>
                  <a:lnTo>
                    <a:pt x="277" y="7"/>
                  </a:lnTo>
                  <a:lnTo>
                    <a:pt x="272" y="7"/>
                  </a:lnTo>
                  <a:lnTo>
                    <a:pt x="267" y="7"/>
                  </a:lnTo>
                  <a:lnTo>
                    <a:pt x="262" y="7"/>
                  </a:lnTo>
                  <a:lnTo>
                    <a:pt x="256" y="10"/>
                  </a:lnTo>
                  <a:lnTo>
                    <a:pt x="250" y="10"/>
                  </a:lnTo>
                  <a:lnTo>
                    <a:pt x="245" y="13"/>
                  </a:lnTo>
                  <a:lnTo>
                    <a:pt x="242" y="13"/>
                  </a:lnTo>
                  <a:lnTo>
                    <a:pt x="236" y="13"/>
                  </a:lnTo>
                  <a:lnTo>
                    <a:pt x="234" y="15"/>
                  </a:lnTo>
                  <a:lnTo>
                    <a:pt x="229" y="15"/>
                  </a:lnTo>
                  <a:lnTo>
                    <a:pt x="223" y="18"/>
                  </a:lnTo>
                  <a:lnTo>
                    <a:pt x="218" y="18"/>
                  </a:lnTo>
                  <a:lnTo>
                    <a:pt x="212" y="20"/>
                  </a:lnTo>
                  <a:lnTo>
                    <a:pt x="207" y="20"/>
                  </a:lnTo>
                  <a:lnTo>
                    <a:pt x="201" y="22"/>
                  </a:lnTo>
                  <a:lnTo>
                    <a:pt x="196" y="22"/>
                  </a:lnTo>
                  <a:lnTo>
                    <a:pt x="191" y="25"/>
                  </a:lnTo>
                  <a:lnTo>
                    <a:pt x="182" y="25"/>
                  </a:lnTo>
                  <a:lnTo>
                    <a:pt x="177" y="28"/>
                  </a:lnTo>
                  <a:lnTo>
                    <a:pt x="171" y="31"/>
                  </a:lnTo>
                  <a:lnTo>
                    <a:pt x="166" y="31"/>
                  </a:lnTo>
                  <a:lnTo>
                    <a:pt x="161" y="32"/>
                  </a:lnTo>
                  <a:lnTo>
                    <a:pt x="155" y="32"/>
                  </a:lnTo>
                  <a:lnTo>
                    <a:pt x="150" y="35"/>
                  </a:lnTo>
                  <a:lnTo>
                    <a:pt x="144" y="38"/>
                  </a:lnTo>
                  <a:lnTo>
                    <a:pt x="139" y="38"/>
                  </a:lnTo>
                  <a:lnTo>
                    <a:pt x="133" y="38"/>
                  </a:lnTo>
                  <a:lnTo>
                    <a:pt x="127" y="40"/>
                  </a:lnTo>
                  <a:lnTo>
                    <a:pt x="126" y="40"/>
                  </a:lnTo>
                  <a:lnTo>
                    <a:pt x="120" y="43"/>
                  </a:lnTo>
                  <a:lnTo>
                    <a:pt x="117" y="43"/>
                  </a:lnTo>
                  <a:lnTo>
                    <a:pt x="114" y="43"/>
                  </a:lnTo>
                  <a:lnTo>
                    <a:pt x="109" y="45"/>
                  </a:lnTo>
                  <a:lnTo>
                    <a:pt x="106" y="45"/>
                  </a:lnTo>
                  <a:lnTo>
                    <a:pt x="103" y="45"/>
                  </a:lnTo>
                  <a:lnTo>
                    <a:pt x="100" y="48"/>
                  </a:lnTo>
                  <a:lnTo>
                    <a:pt x="95" y="48"/>
                  </a:lnTo>
                  <a:lnTo>
                    <a:pt x="90" y="50"/>
                  </a:lnTo>
                  <a:lnTo>
                    <a:pt x="85" y="50"/>
                  </a:lnTo>
                  <a:lnTo>
                    <a:pt x="79" y="53"/>
                  </a:lnTo>
                  <a:lnTo>
                    <a:pt x="71" y="53"/>
                  </a:lnTo>
                  <a:lnTo>
                    <a:pt x="62" y="56"/>
                  </a:lnTo>
                  <a:lnTo>
                    <a:pt x="54" y="57"/>
                  </a:lnTo>
                  <a:lnTo>
                    <a:pt x="46" y="60"/>
                  </a:lnTo>
                  <a:lnTo>
                    <a:pt x="38" y="63"/>
                  </a:lnTo>
                  <a:lnTo>
                    <a:pt x="30" y="66"/>
                  </a:lnTo>
                  <a:lnTo>
                    <a:pt x="24" y="66"/>
                  </a:lnTo>
                  <a:lnTo>
                    <a:pt x="18" y="68"/>
                  </a:lnTo>
                  <a:lnTo>
                    <a:pt x="14" y="68"/>
                  </a:lnTo>
                  <a:lnTo>
                    <a:pt x="11" y="68"/>
                  </a:lnTo>
                  <a:lnTo>
                    <a:pt x="8" y="70"/>
                  </a:lnTo>
                  <a:lnTo>
                    <a:pt x="5" y="70"/>
                  </a:lnTo>
                  <a:lnTo>
                    <a:pt x="3" y="70"/>
                  </a:lnTo>
                  <a:lnTo>
                    <a:pt x="0" y="68"/>
                  </a:lnTo>
                  <a:lnTo>
                    <a:pt x="0" y="66"/>
                  </a:lnTo>
                  <a:lnTo>
                    <a:pt x="3" y="66"/>
                  </a:lnTo>
                </a:path>
              </a:pathLst>
            </a:custGeom>
            <a:solidFill>
              <a:srgbClr val="FFC027"/>
            </a:solidFill>
            <a:ln w="127000" cap="rnd">
              <a:noFill/>
              <a:round/>
              <a:headEnd/>
              <a:tailEnd/>
            </a:ln>
          </p:spPr>
          <p:txBody>
            <a:bodyPr>
              <a:prstTxWarp prst="textNoShape">
                <a:avLst/>
              </a:prstTxWarp>
            </a:bodyPr>
            <a:lstStyle/>
            <a:p>
              <a:endParaRPr lang="en-US">
                <a:solidFill>
                  <a:schemeClr val="tx2"/>
                </a:solidFill>
              </a:endParaRPr>
            </a:p>
          </p:txBody>
        </p:sp>
        <p:sp>
          <p:nvSpPr>
            <p:cNvPr id="35984" name="Freeform 143"/>
            <p:cNvSpPr>
              <a:spLocks/>
            </p:cNvSpPr>
            <p:nvPr/>
          </p:nvSpPr>
          <p:spPr bwMode="auto">
            <a:xfrm>
              <a:off x="2847" y="1547"/>
              <a:ext cx="333" cy="80"/>
            </a:xfrm>
            <a:custGeom>
              <a:avLst/>
              <a:gdLst>
                <a:gd name="T0" fmla="*/ 5 w 333"/>
                <a:gd name="T1" fmla="*/ 73 h 80"/>
                <a:gd name="T2" fmla="*/ 17 w 333"/>
                <a:gd name="T3" fmla="*/ 70 h 80"/>
                <a:gd name="T4" fmla="*/ 31 w 333"/>
                <a:gd name="T5" fmla="*/ 67 h 80"/>
                <a:gd name="T6" fmla="*/ 47 w 333"/>
                <a:gd name="T7" fmla="*/ 62 h 80"/>
                <a:gd name="T8" fmla="*/ 67 w 333"/>
                <a:gd name="T9" fmla="*/ 56 h 80"/>
                <a:gd name="T10" fmla="*/ 87 w 333"/>
                <a:gd name="T11" fmla="*/ 51 h 80"/>
                <a:gd name="T12" fmla="*/ 106 w 333"/>
                <a:gd name="T13" fmla="*/ 45 h 80"/>
                <a:gd name="T14" fmla="*/ 123 w 333"/>
                <a:gd name="T15" fmla="*/ 42 h 80"/>
                <a:gd name="T16" fmla="*/ 137 w 333"/>
                <a:gd name="T17" fmla="*/ 37 h 80"/>
                <a:gd name="T18" fmla="*/ 145 w 333"/>
                <a:gd name="T19" fmla="*/ 37 h 80"/>
                <a:gd name="T20" fmla="*/ 154 w 333"/>
                <a:gd name="T21" fmla="*/ 34 h 80"/>
                <a:gd name="T22" fmla="*/ 172 w 333"/>
                <a:gd name="T23" fmla="*/ 28 h 80"/>
                <a:gd name="T24" fmla="*/ 198 w 333"/>
                <a:gd name="T25" fmla="*/ 20 h 80"/>
                <a:gd name="T26" fmla="*/ 223 w 333"/>
                <a:gd name="T27" fmla="*/ 14 h 80"/>
                <a:gd name="T28" fmla="*/ 245 w 333"/>
                <a:gd name="T29" fmla="*/ 9 h 80"/>
                <a:gd name="T30" fmla="*/ 254 w 333"/>
                <a:gd name="T31" fmla="*/ 6 h 80"/>
                <a:gd name="T32" fmla="*/ 265 w 333"/>
                <a:gd name="T33" fmla="*/ 6 h 80"/>
                <a:gd name="T34" fmla="*/ 279 w 333"/>
                <a:gd name="T35" fmla="*/ 3 h 80"/>
                <a:gd name="T36" fmla="*/ 293 w 333"/>
                <a:gd name="T37" fmla="*/ 0 h 80"/>
                <a:gd name="T38" fmla="*/ 309 w 333"/>
                <a:gd name="T39" fmla="*/ 3 h 80"/>
                <a:gd name="T40" fmla="*/ 326 w 333"/>
                <a:gd name="T41" fmla="*/ 9 h 80"/>
                <a:gd name="T42" fmla="*/ 332 w 333"/>
                <a:gd name="T43" fmla="*/ 14 h 80"/>
                <a:gd name="T44" fmla="*/ 329 w 333"/>
                <a:gd name="T45" fmla="*/ 17 h 80"/>
                <a:gd name="T46" fmla="*/ 321 w 333"/>
                <a:gd name="T47" fmla="*/ 14 h 80"/>
                <a:gd name="T48" fmla="*/ 312 w 333"/>
                <a:gd name="T49" fmla="*/ 11 h 80"/>
                <a:gd name="T50" fmla="*/ 307 w 333"/>
                <a:gd name="T51" fmla="*/ 9 h 80"/>
                <a:gd name="T52" fmla="*/ 296 w 333"/>
                <a:gd name="T53" fmla="*/ 9 h 80"/>
                <a:gd name="T54" fmla="*/ 284 w 333"/>
                <a:gd name="T55" fmla="*/ 9 h 80"/>
                <a:gd name="T56" fmla="*/ 268 w 333"/>
                <a:gd name="T57" fmla="*/ 11 h 80"/>
                <a:gd name="T58" fmla="*/ 251 w 333"/>
                <a:gd name="T59" fmla="*/ 14 h 80"/>
                <a:gd name="T60" fmla="*/ 237 w 333"/>
                <a:gd name="T61" fmla="*/ 17 h 80"/>
                <a:gd name="T62" fmla="*/ 223 w 333"/>
                <a:gd name="T63" fmla="*/ 23 h 80"/>
                <a:gd name="T64" fmla="*/ 206 w 333"/>
                <a:gd name="T65" fmla="*/ 28 h 80"/>
                <a:gd name="T66" fmla="*/ 186 w 333"/>
                <a:gd name="T67" fmla="*/ 31 h 80"/>
                <a:gd name="T68" fmla="*/ 170 w 333"/>
                <a:gd name="T69" fmla="*/ 37 h 80"/>
                <a:gd name="T70" fmla="*/ 151 w 333"/>
                <a:gd name="T71" fmla="*/ 42 h 80"/>
                <a:gd name="T72" fmla="*/ 137 w 333"/>
                <a:gd name="T73" fmla="*/ 45 h 80"/>
                <a:gd name="T74" fmla="*/ 123 w 333"/>
                <a:gd name="T75" fmla="*/ 48 h 80"/>
                <a:gd name="T76" fmla="*/ 112 w 333"/>
                <a:gd name="T77" fmla="*/ 51 h 80"/>
                <a:gd name="T78" fmla="*/ 103 w 333"/>
                <a:gd name="T79" fmla="*/ 53 h 80"/>
                <a:gd name="T80" fmla="*/ 92 w 333"/>
                <a:gd name="T81" fmla="*/ 56 h 80"/>
                <a:gd name="T82" fmla="*/ 73 w 333"/>
                <a:gd name="T83" fmla="*/ 62 h 80"/>
                <a:gd name="T84" fmla="*/ 47 w 333"/>
                <a:gd name="T85" fmla="*/ 70 h 80"/>
                <a:gd name="T86" fmla="*/ 25 w 333"/>
                <a:gd name="T87" fmla="*/ 76 h 80"/>
                <a:gd name="T88" fmla="*/ 11 w 333"/>
                <a:gd name="T89" fmla="*/ 79 h 80"/>
                <a:gd name="T90" fmla="*/ 3 w 333"/>
                <a:gd name="T91" fmla="*/ 79 h 80"/>
                <a:gd name="T92" fmla="*/ 3 w 333"/>
                <a:gd name="T93" fmla="*/ 73 h 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33"/>
                <a:gd name="T142" fmla="*/ 0 h 80"/>
                <a:gd name="T143" fmla="*/ 333 w 333"/>
                <a:gd name="T144" fmla="*/ 80 h 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33" h="80">
                  <a:moveTo>
                    <a:pt x="3" y="73"/>
                  </a:moveTo>
                  <a:lnTo>
                    <a:pt x="3" y="73"/>
                  </a:lnTo>
                  <a:lnTo>
                    <a:pt x="5" y="73"/>
                  </a:lnTo>
                  <a:lnTo>
                    <a:pt x="8" y="73"/>
                  </a:lnTo>
                  <a:lnTo>
                    <a:pt x="11" y="70"/>
                  </a:lnTo>
                  <a:lnTo>
                    <a:pt x="17" y="70"/>
                  </a:lnTo>
                  <a:lnTo>
                    <a:pt x="19" y="70"/>
                  </a:lnTo>
                  <a:lnTo>
                    <a:pt x="25" y="67"/>
                  </a:lnTo>
                  <a:lnTo>
                    <a:pt x="31" y="67"/>
                  </a:lnTo>
                  <a:lnTo>
                    <a:pt x="33" y="65"/>
                  </a:lnTo>
                  <a:lnTo>
                    <a:pt x="42" y="65"/>
                  </a:lnTo>
                  <a:lnTo>
                    <a:pt x="47" y="62"/>
                  </a:lnTo>
                  <a:lnTo>
                    <a:pt x="53" y="59"/>
                  </a:lnTo>
                  <a:lnTo>
                    <a:pt x="59" y="59"/>
                  </a:lnTo>
                  <a:lnTo>
                    <a:pt x="67" y="56"/>
                  </a:lnTo>
                  <a:lnTo>
                    <a:pt x="73" y="56"/>
                  </a:lnTo>
                  <a:lnTo>
                    <a:pt x="81" y="53"/>
                  </a:lnTo>
                  <a:lnTo>
                    <a:pt x="87" y="51"/>
                  </a:lnTo>
                  <a:lnTo>
                    <a:pt x="92" y="51"/>
                  </a:lnTo>
                  <a:lnTo>
                    <a:pt x="101" y="48"/>
                  </a:lnTo>
                  <a:lnTo>
                    <a:pt x="106" y="45"/>
                  </a:lnTo>
                  <a:lnTo>
                    <a:pt x="112" y="45"/>
                  </a:lnTo>
                  <a:lnTo>
                    <a:pt x="117" y="42"/>
                  </a:lnTo>
                  <a:lnTo>
                    <a:pt x="123" y="42"/>
                  </a:lnTo>
                  <a:lnTo>
                    <a:pt x="129" y="39"/>
                  </a:lnTo>
                  <a:lnTo>
                    <a:pt x="134" y="39"/>
                  </a:lnTo>
                  <a:lnTo>
                    <a:pt x="137" y="37"/>
                  </a:lnTo>
                  <a:lnTo>
                    <a:pt x="140" y="37"/>
                  </a:lnTo>
                  <a:lnTo>
                    <a:pt x="143" y="37"/>
                  </a:lnTo>
                  <a:lnTo>
                    <a:pt x="145" y="37"/>
                  </a:lnTo>
                  <a:lnTo>
                    <a:pt x="148" y="34"/>
                  </a:lnTo>
                  <a:lnTo>
                    <a:pt x="151" y="34"/>
                  </a:lnTo>
                  <a:lnTo>
                    <a:pt x="154" y="34"/>
                  </a:lnTo>
                  <a:lnTo>
                    <a:pt x="159" y="31"/>
                  </a:lnTo>
                  <a:lnTo>
                    <a:pt x="167" y="28"/>
                  </a:lnTo>
                  <a:lnTo>
                    <a:pt x="172" y="28"/>
                  </a:lnTo>
                  <a:lnTo>
                    <a:pt x="181" y="25"/>
                  </a:lnTo>
                  <a:lnTo>
                    <a:pt x="189" y="23"/>
                  </a:lnTo>
                  <a:lnTo>
                    <a:pt x="198" y="20"/>
                  </a:lnTo>
                  <a:lnTo>
                    <a:pt x="206" y="17"/>
                  </a:lnTo>
                  <a:lnTo>
                    <a:pt x="217" y="17"/>
                  </a:lnTo>
                  <a:lnTo>
                    <a:pt x="223" y="14"/>
                  </a:lnTo>
                  <a:lnTo>
                    <a:pt x="231" y="11"/>
                  </a:lnTo>
                  <a:lnTo>
                    <a:pt x="237" y="11"/>
                  </a:lnTo>
                  <a:lnTo>
                    <a:pt x="245" y="9"/>
                  </a:lnTo>
                  <a:lnTo>
                    <a:pt x="248" y="9"/>
                  </a:lnTo>
                  <a:lnTo>
                    <a:pt x="251" y="9"/>
                  </a:lnTo>
                  <a:lnTo>
                    <a:pt x="254" y="6"/>
                  </a:lnTo>
                  <a:lnTo>
                    <a:pt x="256" y="6"/>
                  </a:lnTo>
                  <a:lnTo>
                    <a:pt x="259" y="6"/>
                  </a:lnTo>
                  <a:lnTo>
                    <a:pt x="265" y="6"/>
                  </a:lnTo>
                  <a:lnTo>
                    <a:pt x="268" y="3"/>
                  </a:lnTo>
                  <a:lnTo>
                    <a:pt x="273" y="3"/>
                  </a:lnTo>
                  <a:lnTo>
                    <a:pt x="279" y="3"/>
                  </a:lnTo>
                  <a:lnTo>
                    <a:pt x="284" y="0"/>
                  </a:lnTo>
                  <a:lnTo>
                    <a:pt x="290" y="0"/>
                  </a:lnTo>
                  <a:lnTo>
                    <a:pt x="293" y="0"/>
                  </a:lnTo>
                  <a:lnTo>
                    <a:pt x="301" y="0"/>
                  </a:lnTo>
                  <a:lnTo>
                    <a:pt x="307" y="0"/>
                  </a:lnTo>
                  <a:lnTo>
                    <a:pt x="309" y="3"/>
                  </a:lnTo>
                  <a:lnTo>
                    <a:pt x="318" y="3"/>
                  </a:lnTo>
                  <a:lnTo>
                    <a:pt x="323" y="6"/>
                  </a:lnTo>
                  <a:lnTo>
                    <a:pt x="326" y="9"/>
                  </a:lnTo>
                  <a:lnTo>
                    <a:pt x="329" y="9"/>
                  </a:lnTo>
                  <a:lnTo>
                    <a:pt x="332" y="11"/>
                  </a:lnTo>
                  <a:lnTo>
                    <a:pt x="332" y="14"/>
                  </a:lnTo>
                  <a:lnTo>
                    <a:pt x="332" y="17"/>
                  </a:lnTo>
                  <a:lnTo>
                    <a:pt x="329" y="20"/>
                  </a:lnTo>
                  <a:lnTo>
                    <a:pt x="329" y="17"/>
                  </a:lnTo>
                  <a:lnTo>
                    <a:pt x="326" y="17"/>
                  </a:lnTo>
                  <a:lnTo>
                    <a:pt x="323" y="14"/>
                  </a:lnTo>
                  <a:lnTo>
                    <a:pt x="321" y="14"/>
                  </a:lnTo>
                  <a:lnTo>
                    <a:pt x="318" y="11"/>
                  </a:lnTo>
                  <a:lnTo>
                    <a:pt x="315" y="11"/>
                  </a:lnTo>
                  <a:lnTo>
                    <a:pt x="312" y="11"/>
                  </a:lnTo>
                  <a:lnTo>
                    <a:pt x="309" y="11"/>
                  </a:lnTo>
                  <a:lnTo>
                    <a:pt x="307" y="11"/>
                  </a:lnTo>
                  <a:lnTo>
                    <a:pt x="307" y="9"/>
                  </a:lnTo>
                  <a:lnTo>
                    <a:pt x="304" y="9"/>
                  </a:lnTo>
                  <a:lnTo>
                    <a:pt x="298" y="9"/>
                  </a:lnTo>
                  <a:lnTo>
                    <a:pt x="296" y="9"/>
                  </a:lnTo>
                  <a:lnTo>
                    <a:pt x="293" y="9"/>
                  </a:lnTo>
                  <a:lnTo>
                    <a:pt x="287" y="9"/>
                  </a:lnTo>
                  <a:lnTo>
                    <a:pt x="284" y="9"/>
                  </a:lnTo>
                  <a:lnTo>
                    <a:pt x="279" y="11"/>
                  </a:lnTo>
                  <a:lnTo>
                    <a:pt x="273" y="11"/>
                  </a:lnTo>
                  <a:lnTo>
                    <a:pt x="268" y="11"/>
                  </a:lnTo>
                  <a:lnTo>
                    <a:pt x="262" y="11"/>
                  </a:lnTo>
                  <a:lnTo>
                    <a:pt x="254" y="14"/>
                  </a:lnTo>
                  <a:lnTo>
                    <a:pt x="251" y="14"/>
                  </a:lnTo>
                  <a:lnTo>
                    <a:pt x="248" y="17"/>
                  </a:lnTo>
                  <a:lnTo>
                    <a:pt x="242" y="17"/>
                  </a:lnTo>
                  <a:lnTo>
                    <a:pt x="237" y="17"/>
                  </a:lnTo>
                  <a:lnTo>
                    <a:pt x="234" y="20"/>
                  </a:lnTo>
                  <a:lnTo>
                    <a:pt x="228" y="20"/>
                  </a:lnTo>
                  <a:lnTo>
                    <a:pt x="223" y="23"/>
                  </a:lnTo>
                  <a:lnTo>
                    <a:pt x="217" y="23"/>
                  </a:lnTo>
                  <a:lnTo>
                    <a:pt x="212" y="25"/>
                  </a:lnTo>
                  <a:lnTo>
                    <a:pt x="206" y="28"/>
                  </a:lnTo>
                  <a:lnTo>
                    <a:pt x="200" y="28"/>
                  </a:lnTo>
                  <a:lnTo>
                    <a:pt x="192" y="28"/>
                  </a:lnTo>
                  <a:lnTo>
                    <a:pt x="186" y="31"/>
                  </a:lnTo>
                  <a:lnTo>
                    <a:pt x="181" y="34"/>
                  </a:lnTo>
                  <a:lnTo>
                    <a:pt x="175" y="34"/>
                  </a:lnTo>
                  <a:lnTo>
                    <a:pt x="170" y="37"/>
                  </a:lnTo>
                  <a:lnTo>
                    <a:pt x="165" y="39"/>
                  </a:lnTo>
                  <a:lnTo>
                    <a:pt x="157" y="39"/>
                  </a:lnTo>
                  <a:lnTo>
                    <a:pt x="151" y="42"/>
                  </a:lnTo>
                  <a:lnTo>
                    <a:pt x="145" y="42"/>
                  </a:lnTo>
                  <a:lnTo>
                    <a:pt x="140" y="45"/>
                  </a:lnTo>
                  <a:lnTo>
                    <a:pt x="137" y="45"/>
                  </a:lnTo>
                  <a:lnTo>
                    <a:pt x="131" y="48"/>
                  </a:lnTo>
                  <a:lnTo>
                    <a:pt x="126" y="48"/>
                  </a:lnTo>
                  <a:lnTo>
                    <a:pt x="123" y="48"/>
                  </a:lnTo>
                  <a:lnTo>
                    <a:pt x="120" y="51"/>
                  </a:lnTo>
                  <a:lnTo>
                    <a:pt x="115" y="51"/>
                  </a:lnTo>
                  <a:lnTo>
                    <a:pt x="112" y="51"/>
                  </a:lnTo>
                  <a:lnTo>
                    <a:pt x="109" y="53"/>
                  </a:lnTo>
                  <a:lnTo>
                    <a:pt x="106" y="53"/>
                  </a:lnTo>
                  <a:lnTo>
                    <a:pt x="103" y="53"/>
                  </a:lnTo>
                  <a:lnTo>
                    <a:pt x="101" y="53"/>
                  </a:lnTo>
                  <a:lnTo>
                    <a:pt x="98" y="56"/>
                  </a:lnTo>
                  <a:lnTo>
                    <a:pt x="92" y="56"/>
                  </a:lnTo>
                  <a:lnTo>
                    <a:pt x="87" y="59"/>
                  </a:lnTo>
                  <a:lnTo>
                    <a:pt x="78" y="62"/>
                  </a:lnTo>
                  <a:lnTo>
                    <a:pt x="73" y="62"/>
                  </a:lnTo>
                  <a:lnTo>
                    <a:pt x="64" y="65"/>
                  </a:lnTo>
                  <a:lnTo>
                    <a:pt x="56" y="67"/>
                  </a:lnTo>
                  <a:lnTo>
                    <a:pt x="47" y="70"/>
                  </a:lnTo>
                  <a:lnTo>
                    <a:pt x="39" y="73"/>
                  </a:lnTo>
                  <a:lnTo>
                    <a:pt x="31" y="73"/>
                  </a:lnTo>
                  <a:lnTo>
                    <a:pt x="25" y="76"/>
                  </a:lnTo>
                  <a:lnTo>
                    <a:pt x="17" y="79"/>
                  </a:lnTo>
                  <a:lnTo>
                    <a:pt x="14" y="79"/>
                  </a:lnTo>
                  <a:lnTo>
                    <a:pt x="11" y="79"/>
                  </a:lnTo>
                  <a:lnTo>
                    <a:pt x="8" y="79"/>
                  </a:lnTo>
                  <a:lnTo>
                    <a:pt x="5" y="79"/>
                  </a:lnTo>
                  <a:lnTo>
                    <a:pt x="3" y="79"/>
                  </a:lnTo>
                  <a:lnTo>
                    <a:pt x="0" y="79"/>
                  </a:lnTo>
                  <a:lnTo>
                    <a:pt x="0" y="76"/>
                  </a:lnTo>
                  <a:lnTo>
                    <a:pt x="3" y="7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85" name="Freeform 144"/>
            <p:cNvSpPr>
              <a:spLocks/>
            </p:cNvSpPr>
            <p:nvPr/>
          </p:nvSpPr>
          <p:spPr bwMode="auto">
            <a:xfrm>
              <a:off x="2855" y="1561"/>
              <a:ext cx="317" cy="66"/>
            </a:xfrm>
            <a:custGeom>
              <a:avLst/>
              <a:gdLst>
                <a:gd name="T0" fmla="*/ 9 w 317"/>
                <a:gd name="T1" fmla="*/ 65 h 66"/>
                <a:gd name="T2" fmla="*/ 240 w 317"/>
                <a:gd name="T3" fmla="*/ 10 h 66"/>
                <a:gd name="T4" fmla="*/ 245 w 317"/>
                <a:gd name="T5" fmla="*/ 10 h 66"/>
                <a:gd name="T6" fmla="*/ 256 w 317"/>
                <a:gd name="T7" fmla="*/ 8 h 66"/>
                <a:gd name="T8" fmla="*/ 269 w 317"/>
                <a:gd name="T9" fmla="*/ 5 h 66"/>
                <a:gd name="T10" fmla="*/ 281 w 317"/>
                <a:gd name="T11" fmla="*/ 5 h 66"/>
                <a:gd name="T12" fmla="*/ 294 w 317"/>
                <a:gd name="T13" fmla="*/ 8 h 66"/>
                <a:gd name="T14" fmla="*/ 305 w 317"/>
                <a:gd name="T15" fmla="*/ 10 h 66"/>
                <a:gd name="T16" fmla="*/ 307 w 317"/>
                <a:gd name="T17" fmla="*/ 15 h 66"/>
                <a:gd name="T18" fmla="*/ 313 w 317"/>
                <a:gd name="T19" fmla="*/ 12 h 66"/>
                <a:gd name="T20" fmla="*/ 316 w 317"/>
                <a:gd name="T21" fmla="*/ 10 h 66"/>
                <a:gd name="T22" fmla="*/ 313 w 317"/>
                <a:gd name="T23" fmla="*/ 8 h 66"/>
                <a:gd name="T24" fmla="*/ 307 w 317"/>
                <a:gd name="T25" fmla="*/ 5 h 66"/>
                <a:gd name="T26" fmla="*/ 302 w 317"/>
                <a:gd name="T27" fmla="*/ 3 h 66"/>
                <a:gd name="T28" fmla="*/ 294 w 317"/>
                <a:gd name="T29" fmla="*/ 3 h 66"/>
                <a:gd name="T30" fmla="*/ 289 w 317"/>
                <a:gd name="T31" fmla="*/ 0 h 66"/>
                <a:gd name="T32" fmla="*/ 283 w 317"/>
                <a:gd name="T33" fmla="*/ 0 h 66"/>
                <a:gd name="T34" fmla="*/ 275 w 317"/>
                <a:gd name="T35" fmla="*/ 0 h 66"/>
                <a:gd name="T36" fmla="*/ 269 w 317"/>
                <a:gd name="T37" fmla="*/ 3 h 66"/>
                <a:gd name="T38" fmla="*/ 259 w 317"/>
                <a:gd name="T39" fmla="*/ 3 h 66"/>
                <a:gd name="T40" fmla="*/ 251 w 317"/>
                <a:gd name="T41" fmla="*/ 5 h 66"/>
                <a:gd name="T42" fmla="*/ 240 w 317"/>
                <a:gd name="T43" fmla="*/ 8 h 66"/>
                <a:gd name="T44" fmla="*/ 231 w 317"/>
                <a:gd name="T45" fmla="*/ 10 h 66"/>
                <a:gd name="T46" fmla="*/ 218 w 317"/>
                <a:gd name="T47" fmla="*/ 12 h 66"/>
                <a:gd name="T48" fmla="*/ 204 w 317"/>
                <a:gd name="T49" fmla="*/ 15 h 66"/>
                <a:gd name="T50" fmla="*/ 188 w 317"/>
                <a:gd name="T51" fmla="*/ 20 h 66"/>
                <a:gd name="T52" fmla="*/ 169 w 317"/>
                <a:gd name="T53" fmla="*/ 22 h 66"/>
                <a:gd name="T54" fmla="*/ 147 w 317"/>
                <a:gd name="T55" fmla="*/ 28 h 66"/>
                <a:gd name="T56" fmla="*/ 128 w 317"/>
                <a:gd name="T57" fmla="*/ 33 h 66"/>
                <a:gd name="T58" fmla="*/ 106 w 317"/>
                <a:gd name="T59" fmla="*/ 37 h 66"/>
                <a:gd name="T60" fmla="*/ 88 w 317"/>
                <a:gd name="T61" fmla="*/ 43 h 66"/>
                <a:gd name="T62" fmla="*/ 65 w 317"/>
                <a:gd name="T63" fmla="*/ 47 h 66"/>
                <a:gd name="T64" fmla="*/ 50 w 317"/>
                <a:gd name="T65" fmla="*/ 53 h 66"/>
                <a:gd name="T66" fmla="*/ 33 w 317"/>
                <a:gd name="T67" fmla="*/ 58 h 66"/>
                <a:gd name="T68" fmla="*/ 19 w 317"/>
                <a:gd name="T69" fmla="*/ 60 h 66"/>
                <a:gd name="T70" fmla="*/ 9 w 317"/>
                <a:gd name="T71" fmla="*/ 62 h 66"/>
                <a:gd name="T72" fmla="*/ 3 w 317"/>
                <a:gd name="T73" fmla="*/ 65 h 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17"/>
                <a:gd name="T112" fmla="*/ 0 h 66"/>
                <a:gd name="T113" fmla="*/ 317 w 317"/>
                <a:gd name="T114" fmla="*/ 66 h 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17" h="66">
                  <a:moveTo>
                    <a:pt x="0" y="65"/>
                  </a:moveTo>
                  <a:lnTo>
                    <a:pt x="9" y="65"/>
                  </a:lnTo>
                  <a:lnTo>
                    <a:pt x="234" y="12"/>
                  </a:lnTo>
                  <a:lnTo>
                    <a:pt x="240" y="10"/>
                  </a:lnTo>
                  <a:lnTo>
                    <a:pt x="242" y="10"/>
                  </a:lnTo>
                  <a:lnTo>
                    <a:pt x="245" y="10"/>
                  </a:lnTo>
                  <a:lnTo>
                    <a:pt x="251" y="8"/>
                  </a:lnTo>
                  <a:lnTo>
                    <a:pt x="256" y="8"/>
                  </a:lnTo>
                  <a:lnTo>
                    <a:pt x="262" y="8"/>
                  </a:lnTo>
                  <a:lnTo>
                    <a:pt x="269" y="5"/>
                  </a:lnTo>
                  <a:lnTo>
                    <a:pt x="275" y="5"/>
                  </a:lnTo>
                  <a:lnTo>
                    <a:pt x="281" y="5"/>
                  </a:lnTo>
                  <a:lnTo>
                    <a:pt x="289" y="5"/>
                  </a:lnTo>
                  <a:lnTo>
                    <a:pt x="294" y="8"/>
                  </a:lnTo>
                  <a:lnTo>
                    <a:pt x="299" y="8"/>
                  </a:lnTo>
                  <a:lnTo>
                    <a:pt x="305" y="10"/>
                  </a:lnTo>
                  <a:lnTo>
                    <a:pt x="307" y="12"/>
                  </a:lnTo>
                  <a:lnTo>
                    <a:pt x="307" y="15"/>
                  </a:lnTo>
                  <a:lnTo>
                    <a:pt x="310" y="15"/>
                  </a:lnTo>
                  <a:lnTo>
                    <a:pt x="313" y="12"/>
                  </a:lnTo>
                  <a:lnTo>
                    <a:pt x="316" y="12"/>
                  </a:lnTo>
                  <a:lnTo>
                    <a:pt x="316" y="10"/>
                  </a:lnTo>
                  <a:lnTo>
                    <a:pt x="313" y="10"/>
                  </a:lnTo>
                  <a:lnTo>
                    <a:pt x="313" y="8"/>
                  </a:lnTo>
                  <a:lnTo>
                    <a:pt x="310" y="8"/>
                  </a:lnTo>
                  <a:lnTo>
                    <a:pt x="307" y="5"/>
                  </a:lnTo>
                  <a:lnTo>
                    <a:pt x="305" y="5"/>
                  </a:lnTo>
                  <a:lnTo>
                    <a:pt x="302" y="3"/>
                  </a:lnTo>
                  <a:lnTo>
                    <a:pt x="297" y="3"/>
                  </a:lnTo>
                  <a:lnTo>
                    <a:pt x="294" y="3"/>
                  </a:lnTo>
                  <a:lnTo>
                    <a:pt x="292" y="3"/>
                  </a:lnTo>
                  <a:lnTo>
                    <a:pt x="289" y="0"/>
                  </a:lnTo>
                  <a:lnTo>
                    <a:pt x="286" y="0"/>
                  </a:lnTo>
                  <a:lnTo>
                    <a:pt x="283" y="0"/>
                  </a:lnTo>
                  <a:lnTo>
                    <a:pt x="278" y="0"/>
                  </a:lnTo>
                  <a:lnTo>
                    <a:pt x="275" y="0"/>
                  </a:lnTo>
                  <a:lnTo>
                    <a:pt x="272" y="0"/>
                  </a:lnTo>
                  <a:lnTo>
                    <a:pt x="269" y="3"/>
                  </a:lnTo>
                  <a:lnTo>
                    <a:pt x="264" y="3"/>
                  </a:lnTo>
                  <a:lnTo>
                    <a:pt x="259" y="3"/>
                  </a:lnTo>
                  <a:lnTo>
                    <a:pt x="256" y="3"/>
                  </a:lnTo>
                  <a:lnTo>
                    <a:pt x="251" y="5"/>
                  </a:lnTo>
                  <a:lnTo>
                    <a:pt x="245" y="5"/>
                  </a:lnTo>
                  <a:lnTo>
                    <a:pt x="240" y="8"/>
                  </a:lnTo>
                  <a:lnTo>
                    <a:pt x="234" y="8"/>
                  </a:lnTo>
                  <a:lnTo>
                    <a:pt x="231" y="10"/>
                  </a:lnTo>
                  <a:lnTo>
                    <a:pt x="227" y="10"/>
                  </a:lnTo>
                  <a:lnTo>
                    <a:pt x="218" y="12"/>
                  </a:lnTo>
                  <a:lnTo>
                    <a:pt x="213" y="12"/>
                  </a:lnTo>
                  <a:lnTo>
                    <a:pt x="204" y="15"/>
                  </a:lnTo>
                  <a:lnTo>
                    <a:pt x="196" y="18"/>
                  </a:lnTo>
                  <a:lnTo>
                    <a:pt x="188" y="20"/>
                  </a:lnTo>
                  <a:lnTo>
                    <a:pt x="177" y="20"/>
                  </a:lnTo>
                  <a:lnTo>
                    <a:pt x="169" y="22"/>
                  </a:lnTo>
                  <a:lnTo>
                    <a:pt x="158" y="25"/>
                  </a:lnTo>
                  <a:lnTo>
                    <a:pt x="147" y="28"/>
                  </a:lnTo>
                  <a:lnTo>
                    <a:pt x="139" y="30"/>
                  </a:lnTo>
                  <a:lnTo>
                    <a:pt x="128" y="33"/>
                  </a:lnTo>
                  <a:lnTo>
                    <a:pt x="118" y="35"/>
                  </a:lnTo>
                  <a:lnTo>
                    <a:pt x="106" y="37"/>
                  </a:lnTo>
                  <a:lnTo>
                    <a:pt x="95" y="43"/>
                  </a:lnTo>
                  <a:lnTo>
                    <a:pt x="88" y="43"/>
                  </a:lnTo>
                  <a:lnTo>
                    <a:pt x="77" y="45"/>
                  </a:lnTo>
                  <a:lnTo>
                    <a:pt x="65" y="47"/>
                  </a:lnTo>
                  <a:lnTo>
                    <a:pt x="57" y="50"/>
                  </a:lnTo>
                  <a:lnTo>
                    <a:pt x="50" y="53"/>
                  </a:lnTo>
                  <a:lnTo>
                    <a:pt x="41" y="55"/>
                  </a:lnTo>
                  <a:lnTo>
                    <a:pt x="33" y="58"/>
                  </a:lnTo>
                  <a:lnTo>
                    <a:pt x="24" y="58"/>
                  </a:lnTo>
                  <a:lnTo>
                    <a:pt x="19" y="60"/>
                  </a:lnTo>
                  <a:lnTo>
                    <a:pt x="14" y="60"/>
                  </a:lnTo>
                  <a:lnTo>
                    <a:pt x="9" y="62"/>
                  </a:lnTo>
                  <a:lnTo>
                    <a:pt x="6" y="62"/>
                  </a:lnTo>
                  <a:lnTo>
                    <a:pt x="3" y="65"/>
                  </a:lnTo>
                  <a:lnTo>
                    <a:pt x="0" y="65"/>
                  </a:lnTo>
                </a:path>
              </a:pathLst>
            </a:custGeom>
            <a:solidFill>
              <a:srgbClr val="B3B3B3"/>
            </a:solidFill>
            <a:ln w="127000" cap="rnd">
              <a:noFill/>
              <a:round/>
              <a:headEnd/>
              <a:tailEnd/>
            </a:ln>
          </p:spPr>
          <p:txBody>
            <a:bodyPr>
              <a:prstTxWarp prst="textNoShape">
                <a:avLst/>
              </a:prstTxWarp>
            </a:bodyPr>
            <a:lstStyle/>
            <a:p>
              <a:endParaRPr lang="en-US">
                <a:solidFill>
                  <a:schemeClr val="tx2"/>
                </a:solidFill>
              </a:endParaRPr>
            </a:p>
          </p:txBody>
        </p:sp>
        <p:sp>
          <p:nvSpPr>
            <p:cNvPr id="35986" name="Freeform 145"/>
            <p:cNvSpPr>
              <a:spLocks/>
            </p:cNvSpPr>
            <p:nvPr/>
          </p:nvSpPr>
          <p:spPr bwMode="auto">
            <a:xfrm>
              <a:off x="2855" y="1626"/>
              <a:ext cx="3" cy="1"/>
            </a:xfrm>
            <a:custGeom>
              <a:avLst/>
              <a:gdLst>
                <a:gd name="T0" fmla="*/ 0 w 3"/>
                <a:gd name="T1" fmla="*/ 0 h 1"/>
                <a:gd name="T2" fmla="*/ 0 w 3"/>
                <a:gd name="T3" fmla="*/ 0 h 1"/>
                <a:gd name="T4" fmla="*/ 2 w 3"/>
                <a:gd name="T5" fmla="*/ 0 h 1"/>
                <a:gd name="T6" fmla="*/ 2 w 3"/>
                <a:gd name="T7" fmla="*/ 0 h 1"/>
                <a:gd name="T8" fmla="*/ 0 w 3"/>
                <a:gd name="T9" fmla="*/ 0 h 1"/>
                <a:gd name="T10" fmla="*/ 0 60000 65536"/>
                <a:gd name="T11" fmla="*/ 0 60000 65536"/>
                <a:gd name="T12" fmla="*/ 0 60000 65536"/>
                <a:gd name="T13" fmla="*/ 0 60000 65536"/>
                <a:gd name="T14" fmla="*/ 0 60000 65536"/>
                <a:gd name="T15" fmla="*/ 0 w 3"/>
                <a:gd name="T16" fmla="*/ 0 h 1"/>
                <a:gd name="T17" fmla="*/ 3 w 3"/>
                <a:gd name="T18" fmla="*/ 1 h 1"/>
              </a:gdLst>
              <a:ahLst/>
              <a:cxnLst>
                <a:cxn ang="T10">
                  <a:pos x="T0" y="T1"/>
                </a:cxn>
                <a:cxn ang="T11">
                  <a:pos x="T2" y="T3"/>
                </a:cxn>
                <a:cxn ang="T12">
                  <a:pos x="T4" y="T5"/>
                </a:cxn>
                <a:cxn ang="T13">
                  <a:pos x="T6" y="T7"/>
                </a:cxn>
                <a:cxn ang="T14">
                  <a:pos x="T8" y="T9"/>
                </a:cxn>
              </a:cxnLst>
              <a:rect l="T15" t="T16" r="T17" b="T18"/>
              <a:pathLst>
                <a:path w="3" h="1">
                  <a:moveTo>
                    <a:pt x="0" y="0"/>
                  </a:moveTo>
                  <a:lnTo>
                    <a:pt x="0" y="0"/>
                  </a:lnTo>
                  <a:lnTo>
                    <a:pt x="2" y="0"/>
                  </a:lnTo>
                  <a:lnTo>
                    <a:pt x="0" y="0"/>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5987" name="Freeform 146"/>
            <p:cNvSpPr>
              <a:spLocks/>
            </p:cNvSpPr>
            <p:nvPr/>
          </p:nvSpPr>
          <p:spPr bwMode="auto">
            <a:xfrm>
              <a:off x="3168" y="1561"/>
              <a:ext cx="4" cy="4"/>
            </a:xfrm>
            <a:custGeom>
              <a:avLst/>
              <a:gdLst>
                <a:gd name="T0" fmla="*/ 0 w 4"/>
                <a:gd name="T1" fmla="*/ 0 h 4"/>
                <a:gd name="T2" fmla="*/ 1 w 4"/>
                <a:gd name="T3" fmla="*/ 0 h 4"/>
                <a:gd name="T4" fmla="*/ 1 w 4"/>
                <a:gd name="T5" fmla="*/ 1 h 4"/>
                <a:gd name="T6" fmla="*/ 2 w 4"/>
                <a:gd name="T7" fmla="*/ 1 h 4"/>
                <a:gd name="T8" fmla="*/ 2 w 4"/>
                <a:gd name="T9" fmla="*/ 2 h 4"/>
                <a:gd name="T10" fmla="*/ 3 w 4"/>
                <a:gd name="T11" fmla="*/ 2 h 4"/>
                <a:gd name="T12" fmla="*/ 3 w 4"/>
                <a:gd name="T13" fmla="*/ 3 h 4"/>
                <a:gd name="T14" fmla="*/ 2 w 4"/>
                <a:gd name="T15" fmla="*/ 3 h 4"/>
                <a:gd name="T16" fmla="*/ 2 w 4"/>
                <a:gd name="T17" fmla="*/ 2 h 4"/>
                <a:gd name="T18" fmla="*/ 1 w 4"/>
                <a:gd name="T19" fmla="*/ 2 h 4"/>
                <a:gd name="T20" fmla="*/ 1 w 4"/>
                <a:gd name="T21" fmla="*/ 2 h 4"/>
                <a:gd name="T22" fmla="*/ 0 w 4"/>
                <a:gd name="T23" fmla="*/ 2 h 4"/>
                <a:gd name="T24" fmla="*/ 0 w 4"/>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4"/>
                <a:gd name="T41" fmla="*/ 4 w 4"/>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4">
                  <a:moveTo>
                    <a:pt x="0" y="0"/>
                  </a:moveTo>
                  <a:lnTo>
                    <a:pt x="1" y="0"/>
                  </a:lnTo>
                  <a:lnTo>
                    <a:pt x="1" y="1"/>
                  </a:lnTo>
                  <a:lnTo>
                    <a:pt x="2" y="1"/>
                  </a:lnTo>
                  <a:lnTo>
                    <a:pt x="2" y="2"/>
                  </a:lnTo>
                  <a:lnTo>
                    <a:pt x="3" y="2"/>
                  </a:lnTo>
                  <a:lnTo>
                    <a:pt x="3" y="3"/>
                  </a:lnTo>
                  <a:lnTo>
                    <a:pt x="2" y="3"/>
                  </a:lnTo>
                  <a:lnTo>
                    <a:pt x="2" y="2"/>
                  </a:lnTo>
                  <a:lnTo>
                    <a:pt x="1" y="2"/>
                  </a:lnTo>
                  <a:lnTo>
                    <a:pt x="0" y="2"/>
                  </a:lnTo>
                  <a:lnTo>
                    <a:pt x="0" y="0"/>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5988" name="Freeform 147"/>
            <p:cNvSpPr>
              <a:spLocks/>
            </p:cNvSpPr>
            <p:nvPr/>
          </p:nvSpPr>
          <p:spPr bwMode="auto">
            <a:xfrm>
              <a:off x="3171" y="1567"/>
              <a:ext cx="6" cy="12"/>
            </a:xfrm>
            <a:custGeom>
              <a:avLst/>
              <a:gdLst>
                <a:gd name="T0" fmla="*/ 5 w 6"/>
                <a:gd name="T1" fmla="*/ 0 h 12"/>
                <a:gd name="T2" fmla="*/ 5 w 6"/>
                <a:gd name="T3" fmla="*/ 5 h 12"/>
                <a:gd name="T4" fmla="*/ 5 w 6"/>
                <a:gd name="T5" fmla="*/ 8 h 12"/>
                <a:gd name="T6" fmla="*/ 3 w 6"/>
                <a:gd name="T7" fmla="*/ 8 h 12"/>
                <a:gd name="T8" fmla="*/ 0 w 6"/>
                <a:gd name="T9" fmla="*/ 11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5" y="0"/>
                  </a:moveTo>
                  <a:lnTo>
                    <a:pt x="5" y="5"/>
                  </a:lnTo>
                  <a:lnTo>
                    <a:pt x="5" y="8"/>
                  </a:lnTo>
                  <a:lnTo>
                    <a:pt x="3" y="8"/>
                  </a:lnTo>
                  <a:lnTo>
                    <a:pt x="0" y="11"/>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89" name="Freeform 148"/>
            <p:cNvSpPr>
              <a:spLocks/>
            </p:cNvSpPr>
            <p:nvPr/>
          </p:nvSpPr>
          <p:spPr bwMode="auto">
            <a:xfrm>
              <a:off x="2787" y="1676"/>
              <a:ext cx="13" cy="68"/>
            </a:xfrm>
            <a:custGeom>
              <a:avLst/>
              <a:gdLst>
                <a:gd name="T0" fmla="*/ 12 w 13"/>
                <a:gd name="T1" fmla="*/ 0 h 68"/>
                <a:gd name="T2" fmla="*/ 12 w 13"/>
                <a:gd name="T3" fmla="*/ 0 h 68"/>
                <a:gd name="T4" fmla="*/ 9 w 13"/>
                <a:gd name="T5" fmla="*/ 0 h 68"/>
                <a:gd name="T6" fmla="*/ 9 w 13"/>
                <a:gd name="T7" fmla="*/ 3 h 68"/>
                <a:gd name="T8" fmla="*/ 7 w 13"/>
                <a:gd name="T9" fmla="*/ 6 h 68"/>
                <a:gd name="T10" fmla="*/ 7 w 13"/>
                <a:gd name="T11" fmla="*/ 8 h 68"/>
                <a:gd name="T12" fmla="*/ 7 w 13"/>
                <a:gd name="T13" fmla="*/ 14 h 68"/>
                <a:gd name="T14" fmla="*/ 3 w 13"/>
                <a:gd name="T15" fmla="*/ 28 h 68"/>
                <a:gd name="T16" fmla="*/ 3 w 13"/>
                <a:gd name="T17" fmla="*/ 45 h 68"/>
                <a:gd name="T18" fmla="*/ 3 w 13"/>
                <a:gd name="T19" fmla="*/ 62 h 68"/>
                <a:gd name="T20" fmla="*/ 0 w 13"/>
                <a:gd name="T21" fmla="*/ 67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
                <a:gd name="T34" fmla="*/ 0 h 68"/>
                <a:gd name="T35" fmla="*/ 13 w 1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 h="68">
                  <a:moveTo>
                    <a:pt x="12" y="0"/>
                  </a:moveTo>
                  <a:lnTo>
                    <a:pt x="12" y="0"/>
                  </a:lnTo>
                  <a:lnTo>
                    <a:pt x="9" y="0"/>
                  </a:lnTo>
                  <a:lnTo>
                    <a:pt x="9" y="3"/>
                  </a:lnTo>
                  <a:lnTo>
                    <a:pt x="7" y="6"/>
                  </a:lnTo>
                  <a:lnTo>
                    <a:pt x="7" y="8"/>
                  </a:lnTo>
                  <a:lnTo>
                    <a:pt x="7" y="14"/>
                  </a:lnTo>
                  <a:lnTo>
                    <a:pt x="3" y="28"/>
                  </a:lnTo>
                  <a:lnTo>
                    <a:pt x="3" y="45"/>
                  </a:lnTo>
                  <a:lnTo>
                    <a:pt x="3" y="62"/>
                  </a:lnTo>
                  <a:lnTo>
                    <a:pt x="0" y="67"/>
                  </a:lnTo>
                </a:path>
              </a:pathLst>
            </a:custGeom>
            <a:noFill/>
            <a:ln w="12700" cap="rnd">
              <a:solidFill>
                <a:srgbClr val="FFFFFF"/>
              </a:solidFill>
              <a:round/>
              <a:headEnd/>
              <a:tailEnd/>
            </a:ln>
          </p:spPr>
          <p:txBody>
            <a:bodyPr>
              <a:prstTxWarp prst="textNoShape">
                <a:avLst/>
              </a:prstTxWarp>
            </a:bodyPr>
            <a:lstStyle/>
            <a:p>
              <a:endParaRPr lang="en-US">
                <a:solidFill>
                  <a:schemeClr val="tx2"/>
                </a:solidFill>
              </a:endParaRPr>
            </a:p>
          </p:txBody>
        </p:sp>
        <p:sp>
          <p:nvSpPr>
            <p:cNvPr id="35990" name="Freeform 149"/>
            <p:cNvSpPr>
              <a:spLocks/>
            </p:cNvSpPr>
            <p:nvPr/>
          </p:nvSpPr>
          <p:spPr bwMode="auto">
            <a:xfrm>
              <a:off x="2787" y="1654"/>
              <a:ext cx="83" cy="18"/>
            </a:xfrm>
            <a:custGeom>
              <a:avLst/>
              <a:gdLst>
                <a:gd name="T0" fmla="*/ 5 w 83"/>
                <a:gd name="T1" fmla="*/ 13 h 18"/>
                <a:gd name="T2" fmla="*/ 5 w 83"/>
                <a:gd name="T3" fmla="*/ 13 h 18"/>
                <a:gd name="T4" fmla="*/ 7 w 83"/>
                <a:gd name="T5" fmla="*/ 13 h 18"/>
                <a:gd name="T6" fmla="*/ 10 w 83"/>
                <a:gd name="T7" fmla="*/ 11 h 18"/>
                <a:gd name="T8" fmla="*/ 15 w 83"/>
                <a:gd name="T9" fmla="*/ 11 h 18"/>
                <a:gd name="T10" fmla="*/ 20 w 83"/>
                <a:gd name="T11" fmla="*/ 10 h 18"/>
                <a:gd name="T12" fmla="*/ 23 w 83"/>
                <a:gd name="T13" fmla="*/ 10 h 18"/>
                <a:gd name="T14" fmla="*/ 31 w 83"/>
                <a:gd name="T15" fmla="*/ 7 h 18"/>
                <a:gd name="T16" fmla="*/ 36 w 83"/>
                <a:gd name="T17" fmla="*/ 7 h 18"/>
                <a:gd name="T18" fmla="*/ 41 w 83"/>
                <a:gd name="T19" fmla="*/ 5 h 18"/>
                <a:gd name="T20" fmla="*/ 46 w 83"/>
                <a:gd name="T21" fmla="*/ 3 h 18"/>
                <a:gd name="T22" fmla="*/ 51 w 83"/>
                <a:gd name="T23" fmla="*/ 3 h 18"/>
                <a:gd name="T24" fmla="*/ 56 w 83"/>
                <a:gd name="T25" fmla="*/ 3 h 18"/>
                <a:gd name="T26" fmla="*/ 58 w 83"/>
                <a:gd name="T27" fmla="*/ 1 h 18"/>
                <a:gd name="T28" fmla="*/ 64 w 83"/>
                <a:gd name="T29" fmla="*/ 1 h 18"/>
                <a:gd name="T30" fmla="*/ 67 w 83"/>
                <a:gd name="T31" fmla="*/ 1 h 18"/>
                <a:gd name="T32" fmla="*/ 69 w 83"/>
                <a:gd name="T33" fmla="*/ 1 h 18"/>
                <a:gd name="T34" fmla="*/ 71 w 83"/>
                <a:gd name="T35" fmla="*/ 1 h 18"/>
                <a:gd name="T36" fmla="*/ 74 w 83"/>
                <a:gd name="T37" fmla="*/ 0 h 18"/>
                <a:gd name="T38" fmla="*/ 77 w 83"/>
                <a:gd name="T39" fmla="*/ 0 h 18"/>
                <a:gd name="T40" fmla="*/ 79 w 83"/>
                <a:gd name="T41" fmla="*/ 1 h 18"/>
                <a:gd name="T42" fmla="*/ 82 w 83"/>
                <a:gd name="T43" fmla="*/ 1 h 18"/>
                <a:gd name="T44" fmla="*/ 82 w 83"/>
                <a:gd name="T45" fmla="*/ 3 h 18"/>
                <a:gd name="T46" fmla="*/ 79 w 83"/>
                <a:gd name="T47" fmla="*/ 3 h 18"/>
                <a:gd name="T48" fmla="*/ 79 w 83"/>
                <a:gd name="T49" fmla="*/ 5 h 18"/>
                <a:gd name="T50" fmla="*/ 77 w 83"/>
                <a:gd name="T51" fmla="*/ 5 h 18"/>
                <a:gd name="T52" fmla="*/ 74 w 83"/>
                <a:gd name="T53" fmla="*/ 5 h 18"/>
                <a:gd name="T54" fmla="*/ 69 w 83"/>
                <a:gd name="T55" fmla="*/ 5 h 18"/>
                <a:gd name="T56" fmla="*/ 64 w 83"/>
                <a:gd name="T57" fmla="*/ 7 h 18"/>
                <a:gd name="T58" fmla="*/ 58 w 83"/>
                <a:gd name="T59" fmla="*/ 7 h 18"/>
                <a:gd name="T60" fmla="*/ 54 w 83"/>
                <a:gd name="T61" fmla="*/ 10 h 18"/>
                <a:gd name="T62" fmla="*/ 46 w 83"/>
                <a:gd name="T63" fmla="*/ 11 h 18"/>
                <a:gd name="T64" fmla="*/ 41 w 83"/>
                <a:gd name="T65" fmla="*/ 11 h 18"/>
                <a:gd name="T66" fmla="*/ 33 w 83"/>
                <a:gd name="T67" fmla="*/ 13 h 18"/>
                <a:gd name="T68" fmla="*/ 28 w 83"/>
                <a:gd name="T69" fmla="*/ 13 h 18"/>
                <a:gd name="T70" fmla="*/ 23 w 83"/>
                <a:gd name="T71" fmla="*/ 15 h 18"/>
                <a:gd name="T72" fmla="*/ 18 w 83"/>
                <a:gd name="T73" fmla="*/ 15 h 18"/>
                <a:gd name="T74" fmla="*/ 15 w 83"/>
                <a:gd name="T75" fmla="*/ 15 h 18"/>
                <a:gd name="T76" fmla="*/ 13 w 83"/>
                <a:gd name="T77" fmla="*/ 17 h 18"/>
                <a:gd name="T78" fmla="*/ 10 w 83"/>
                <a:gd name="T79" fmla="*/ 17 h 18"/>
                <a:gd name="T80" fmla="*/ 7 w 83"/>
                <a:gd name="T81" fmla="*/ 17 h 18"/>
                <a:gd name="T82" fmla="*/ 5 w 83"/>
                <a:gd name="T83" fmla="*/ 15 h 18"/>
                <a:gd name="T84" fmla="*/ 3 w 83"/>
                <a:gd name="T85" fmla="*/ 15 h 18"/>
                <a:gd name="T86" fmla="*/ 0 w 83"/>
                <a:gd name="T87" fmla="*/ 15 h 18"/>
                <a:gd name="T88" fmla="*/ 0 w 83"/>
                <a:gd name="T89" fmla="*/ 13 h 18"/>
                <a:gd name="T90" fmla="*/ 3 w 83"/>
                <a:gd name="T91" fmla="*/ 13 h 18"/>
                <a:gd name="T92" fmla="*/ 5 w 83"/>
                <a:gd name="T93" fmla="*/ 13 h 1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3"/>
                <a:gd name="T142" fmla="*/ 0 h 18"/>
                <a:gd name="T143" fmla="*/ 83 w 83"/>
                <a:gd name="T144" fmla="*/ 18 h 1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3" h="18">
                  <a:moveTo>
                    <a:pt x="5" y="13"/>
                  </a:moveTo>
                  <a:lnTo>
                    <a:pt x="5" y="13"/>
                  </a:lnTo>
                  <a:lnTo>
                    <a:pt x="7" y="13"/>
                  </a:lnTo>
                  <a:lnTo>
                    <a:pt x="10" y="11"/>
                  </a:lnTo>
                  <a:lnTo>
                    <a:pt x="15" y="11"/>
                  </a:lnTo>
                  <a:lnTo>
                    <a:pt x="20" y="10"/>
                  </a:lnTo>
                  <a:lnTo>
                    <a:pt x="23" y="10"/>
                  </a:lnTo>
                  <a:lnTo>
                    <a:pt x="31" y="7"/>
                  </a:lnTo>
                  <a:lnTo>
                    <a:pt x="36" y="7"/>
                  </a:lnTo>
                  <a:lnTo>
                    <a:pt x="41" y="5"/>
                  </a:lnTo>
                  <a:lnTo>
                    <a:pt x="46" y="3"/>
                  </a:lnTo>
                  <a:lnTo>
                    <a:pt x="51" y="3"/>
                  </a:lnTo>
                  <a:lnTo>
                    <a:pt x="56" y="3"/>
                  </a:lnTo>
                  <a:lnTo>
                    <a:pt x="58" y="1"/>
                  </a:lnTo>
                  <a:lnTo>
                    <a:pt x="64" y="1"/>
                  </a:lnTo>
                  <a:lnTo>
                    <a:pt x="67" y="1"/>
                  </a:lnTo>
                  <a:lnTo>
                    <a:pt x="69" y="1"/>
                  </a:lnTo>
                  <a:lnTo>
                    <a:pt x="71" y="1"/>
                  </a:lnTo>
                  <a:lnTo>
                    <a:pt x="74" y="0"/>
                  </a:lnTo>
                  <a:lnTo>
                    <a:pt x="77" y="0"/>
                  </a:lnTo>
                  <a:lnTo>
                    <a:pt x="79" y="1"/>
                  </a:lnTo>
                  <a:lnTo>
                    <a:pt x="82" y="1"/>
                  </a:lnTo>
                  <a:lnTo>
                    <a:pt x="82" y="3"/>
                  </a:lnTo>
                  <a:lnTo>
                    <a:pt x="79" y="3"/>
                  </a:lnTo>
                  <a:lnTo>
                    <a:pt x="79" y="5"/>
                  </a:lnTo>
                  <a:lnTo>
                    <a:pt x="77" y="5"/>
                  </a:lnTo>
                  <a:lnTo>
                    <a:pt x="74" y="5"/>
                  </a:lnTo>
                  <a:lnTo>
                    <a:pt x="69" y="5"/>
                  </a:lnTo>
                  <a:lnTo>
                    <a:pt x="64" y="7"/>
                  </a:lnTo>
                  <a:lnTo>
                    <a:pt x="58" y="7"/>
                  </a:lnTo>
                  <a:lnTo>
                    <a:pt x="54" y="10"/>
                  </a:lnTo>
                  <a:lnTo>
                    <a:pt x="46" y="11"/>
                  </a:lnTo>
                  <a:lnTo>
                    <a:pt x="41" y="11"/>
                  </a:lnTo>
                  <a:lnTo>
                    <a:pt x="33" y="13"/>
                  </a:lnTo>
                  <a:lnTo>
                    <a:pt x="28" y="13"/>
                  </a:lnTo>
                  <a:lnTo>
                    <a:pt x="23" y="15"/>
                  </a:lnTo>
                  <a:lnTo>
                    <a:pt x="18" y="15"/>
                  </a:lnTo>
                  <a:lnTo>
                    <a:pt x="15" y="15"/>
                  </a:lnTo>
                  <a:lnTo>
                    <a:pt x="13" y="17"/>
                  </a:lnTo>
                  <a:lnTo>
                    <a:pt x="10" y="17"/>
                  </a:lnTo>
                  <a:lnTo>
                    <a:pt x="7" y="17"/>
                  </a:lnTo>
                  <a:lnTo>
                    <a:pt x="5" y="15"/>
                  </a:lnTo>
                  <a:lnTo>
                    <a:pt x="3" y="15"/>
                  </a:lnTo>
                  <a:lnTo>
                    <a:pt x="0" y="15"/>
                  </a:lnTo>
                  <a:lnTo>
                    <a:pt x="0" y="13"/>
                  </a:lnTo>
                  <a:lnTo>
                    <a:pt x="3" y="13"/>
                  </a:lnTo>
                  <a:lnTo>
                    <a:pt x="5" y="13"/>
                  </a:lnTo>
                </a:path>
              </a:pathLst>
            </a:custGeom>
            <a:solidFill>
              <a:srgbClr val="FFC027"/>
            </a:solidFill>
            <a:ln w="127000" cap="rnd">
              <a:noFill/>
              <a:round/>
              <a:headEnd/>
              <a:tailEnd/>
            </a:ln>
          </p:spPr>
          <p:txBody>
            <a:bodyPr>
              <a:prstTxWarp prst="textNoShape">
                <a:avLst/>
              </a:prstTxWarp>
            </a:bodyPr>
            <a:lstStyle/>
            <a:p>
              <a:endParaRPr lang="en-US">
                <a:solidFill>
                  <a:schemeClr val="tx2"/>
                </a:solidFill>
              </a:endParaRPr>
            </a:p>
          </p:txBody>
        </p:sp>
        <p:sp>
          <p:nvSpPr>
            <p:cNvPr id="35991" name="Freeform 150"/>
            <p:cNvSpPr>
              <a:spLocks/>
            </p:cNvSpPr>
            <p:nvPr/>
          </p:nvSpPr>
          <p:spPr bwMode="auto">
            <a:xfrm>
              <a:off x="2787" y="1654"/>
              <a:ext cx="89" cy="26"/>
            </a:xfrm>
            <a:custGeom>
              <a:avLst/>
              <a:gdLst>
                <a:gd name="T0" fmla="*/ 3 w 89"/>
                <a:gd name="T1" fmla="*/ 19 h 26"/>
                <a:gd name="T2" fmla="*/ 6 w 89"/>
                <a:gd name="T3" fmla="*/ 16 h 26"/>
                <a:gd name="T4" fmla="*/ 8 w 89"/>
                <a:gd name="T5" fmla="*/ 16 h 26"/>
                <a:gd name="T6" fmla="*/ 11 w 89"/>
                <a:gd name="T7" fmla="*/ 16 h 26"/>
                <a:gd name="T8" fmla="*/ 14 w 89"/>
                <a:gd name="T9" fmla="*/ 16 h 26"/>
                <a:gd name="T10" fmla="*/ 20 w 89"/>
                <a:gd name="T11" fmla="*/ 14 h 26"/>
                <a:gd name="T12" fmla="*/ 25 w 89"/>
                <a:gd name="T13" fmla="*/ 14 h 26"/>
                <a:gd name="T14" fmla="*/ 31 w 89"/>
                <a:gd name="T15" fmla="*/ 11 h 26"/>
                <a:gd name="T16" fmla="*/ 39 w 89"/>
                <a:gd name="T17" fmla="*/ 8 h 26"/>
                <a:gd name="T18" fmla="*/ 46 w 89"/>
                <a:gd name="T19" fmla="*/ 8 h 26"/>
                <a:gd name="T20" fmla="*/ 51 w 89"/>
                <a:gd name="T21" fmla="*/ 5 h 26"/>
                <a:gd name="T22" fmla="*/ 57 w 89"/>
                <a:gd name="T23" fmla="*/ 5 h 26"/>
                <a:gd name="T24" fmla="*/ 63 w 89"/>
                <a:gd name="T25" fmla="*/ 2 h 26"/>
                <a:gd name="T26" fmla="*/ 65 w 89"/>
                <a:gd name="T27" fmla="*/ 2 h 26"/>
                <a:gd name="T28" fmla="*/ 68 w 89"/>
                <a:gd name="T29" fmla="*/ 2 h 26"/>
                <a:gd name="T30" fmla="*/ 71 w 89"/>
                <a:gd name="T31" fmla="*/ 2 h 26"/>
                <a:gd name="T32" fmla="*/ 74 w 89"/>
                <a:gd name="T33" fmla="*/ 2 h 26"/>
                <a:gd name="T34" fmla="*/ 74 w 89"/>
                <a:gd name="T35" fmla="*/ 0 h 26"/>
                <a:gd name="T36" fmla="*/ 77 w 89"/>
                <a:gd name="T37" fmla="*/ 0 h 26"/>
                <a:gd name="T38" fmla="*/ 79 w 89"/>
                <a:gd name="T39" fmla="*/ 0 h 26"/>
                <a:gd name="T40" fmla="*/ 82 w 89"/>
                <a:gd name="T41" fmla="*/ 0 h 26"/>
                <a:gd name="T42" fmla="*/ 85 w 89"/>
                <a:gd name="T43" fmla="*/ 0 h 26"/>
                <a:gd name="T44" fmla="*/ 88 w 89"/>
                <a:gd name="T45" fmla="*/ 0 h 26"/>
                <a:gd name="T46" fmla="*/ 88 w 89"/>
                <a:gd name="T47" fmla="*/ 2 h 26"/>
                <a:gd name="T48" fmla="*/ 88 w 89"/>
                <a:gd name="T49" fmla="*/ 5 h 26"/>
                <a:gd name="T50" fmla="*/ 85 w 89"/>
                <a:gd name="T51" fmla="*/ 8 h 26"/>
                <a:gd name="T52" fmla="*/ 82 w 89"/>
                <a:gd name="T53" fmla="*/ 8 h 26"/>
                <a:gd name="T54" fmla="*/ 77 w 89"/>
                <a:gd name="T55" fmla="*/ 8 h 26"/>
                <a:gd name="T56" fmla="*/ 71 w 89"/>
                <a:gd name="T57" fmla="*/ 11 h 26"/>
                <a:gd name="T58" fmla="*/ 65 w 89"/>
                <a:gd name="T59" fmla="*/ 11 h 26"/>
                <a:gd name="T60" fmla="*/ 60 w 89"/>
                <a:gd name="T61" fmla="*/ 14 h 26"/>
                <a:gd name="T62" fmla="*/ 51 w 89"/>
                <a:gd name="T63" fmla="*/ 14 h 26"/>
                <a:gd name="T64" fmla="*/ 42 w 89"/>
                <a:gd name="T65" fmla="*/ 16 h 26"/>
                <a:gd name="T66" fmla="*/ 36 w 89"/>
                <a:gd name="T67" fmla="*/ 19 h 26"/>
                <a:gd name="T68" fmla="*/ 31 w 89"/>
                <a:gd name="T69" fmla="*/ 19 h 26"/>
                <a:gd name="T70" fmla="*/ 25 w 89"/>
                <a:gd name="T71" fmla="*/ 22 h 26"/>
                <a:gd name="T72" fmla="*/ 20 w 89"/>
                <a:gd name="T73" fmla="*/ 22 h 26"/>
                <a:gd name="T74" fmla="*/ 17 w 89"/>
                <a:gd name="T75" fmla="*/ 22 h 26"/>
                <a:gd name="T76" fmla="*/ 14 w 89"/>
                <a:gd name="T77" fmla="*/ 22 h 26"/>
                <a:gd name="T78" fmla="*/ 11 w 89"/>
                <a:gd name="T79" fmla="*/ 22 h 26"/>
                <a:gd name="T80" fmla="*/ 8 w 89"/>
                <a:gd name="T81" fmla="*/ 25 h 26"/>
                <a:gd name="T82" fmla="*/ 6 w 89"/>
                <a:gd name="T83" fmla="*/ 22 h 26"/>
                <a:gd name="T84" fmla="*/ 3 w 89"/>
                <a:gd name="T85" fmla="*/ 22 h 26"/>
                <a:gd name="T86" fmla="*/ 0 w 89"/>
                <a:gd name="T87" fmla="*/ 22 h 26"/>
                <a:gd name="T88" fmla="*/ 0 w 89"/>
                <a:gd name="T89" fmla="*/ 19 h 26"/>
                <a:gd name="T90" fmla="*/ 3 w 89"/>
                <a:gd name="T91" fmla="*/ 19 h 2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
                <a:gd name="T139" fmla="*/ 0 h 26"/>
                <a:gd name="T140" fmla="*/ 89 w 89"/>
                <a:gd name="T141" fmla="*/ 26 h 2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 h="26">
                  <a:moveTo>
                    <a:pt x="3" y="19"/>
                  </a:moveTo>
                  <a:lnTo>
                    <a:pt x="6" y="16"/>
                  </a:lnTo>
                  <a:lnTo>
                    <a:pt x="8" y="16"/>
                  </a:lnTo>
                  <a:lnTo>
                    <a:pt x="11" y="16"/>
                  </a:lnTo>
                  <a:lnTo>
                    <a:pt x="14" y="16"/>
                  </a:lnTo>
                  <a:lnTo>
                    <a:pt x="20" y="14"/>
                  </a:lnTo>
                  <a:lnTo>
                    <a:pt x="25" y="14"/>
                  </a:lnTo>
                  <a:lnTo>
                    <a:pt x="31" y="11"/>
                  </a:lnTo>
                  <a:lnTo>
                    <a:pt x="39" y="8"/>
                  </a:lnTo>
                  <a:lnTo>
                    <a:pt x="46" y="8"/>
                  </a:lnTo>
                  <a:lnTo>
                    <a:pt x="51" y="5"/>
                  </a:lnTo>
                  <a:lnTo>
                    <a:pt x="57" y="5"/>
                  </a:lnTo>
                  <a:lnTo>
                    <a:pt x="63" y="2"/>
                  </a:lnTo>
                  <a:lnTo>
                    <a:pt x="65" y="2"/>
                  </a:lnTo>
                  <a:lnTo>
                    <a:pt x="68" y="2"/>
                  </a:lnTo>
                  <a:lnTo>
                    <a:pt x="71" y="2"/>
                  </a:lnTo>
                  <a:lnTo>
                    <a:pt x="74" y="2"/>
                  </a:lnTo>
                  <a:lnTo>
                    <a:pt x="74" y="0"/>
                  </a:lnTo>
                  <a:lnTo>
                    <a:pt x="77" y="0"/>
                  </a:lnTo>
                  <a:lnTo>
                    <a:pt x="79" y="0"/>
                  </a:lnTo>
                  <a:lnTo>
                    <a:pt x="82" y="0"/>
                  </a:lnTo>
                  <a:lnTo>
                    <a:pt x="85" y="0"/>
                  </a:lnTo>
                  <a:lnTo>
                    <a:pt x="88" y="0"/>
                  </a:lnTo>
                  <a:lnTo>
                    <a:pt x="88" y="2"/>
                  </a:lnTo>
                  <a:lnTo>
                    <a:pt x="88" y="5"/>
                  </a:lnTo>
                  <a:lnTo>
                    <a:pt x="85" y="8"/>
                  </a:lnTo>
                  <a:lnTo>
                    <a:pt x="82" y="8"/>
                  </a:lnTo>
                  <a:lnTo>
                    <a:pt x="77" y="8"/>
                  </a:lnTo>
                  <a:lnTo>
                    <a:pt x="71" y="11"/>
                  </a:lnTo>
                  <a:lnTo>
                    <a:pt x="65" y="11"/>
                  </a:lnTo>
                  <a:lnTo>
                    <a:pt x="60" y="14"/>
                  </a:lnTo>
                  <a:lnTo>
                    <a:pt x="51" y="14"/>
                  </a:lnTo>
                  <a:lnTo>
                    <a:pt x="42" y="16"/>
                  </a:lnTo>
                  <a:lnTo>
                    <a:pt x="36" y="19"/>
                  </a:lnTo>
                  <a:lnTo>
                    <a:pt x="31" y="19"/>
                  </a:lnTo>
                  <a:lnTo>
                    <a:pt x="25" y="22"/>
                  </a:lnTo>
                  <a:lnTo>
                    <a:pt x="20" y="22"/>
                  </a:lnTo>
                  <a:lnTo>
                    <a:pt x="17" y="22"/>
                  </a:lnTo>
                  <a:lnTo>
                    <a:pt x="14" y="22"/>
                  </a:lnTo>
                  <a:lnTo>
                    <a:pt x="11" y="22"/>
                  </a:lnTo>
                  <a:lnTo>
                    <a:pt x="8" y="25"/>
                  </a:lnTo>
                  <a:lnTo>
                    <a:pt x="6" y="22"/>
                  </a:lnTo>
                  <a:lnTo>
                    <a:pt x="3" y="22"/>
                  </a:lnTo>
                  <a:lnTo>
                    <a:pt x="0" y="22"/>
                  </a:lnTo>
                  <a:lnTo>
                    <a:pt x="0" y="19"/>
                  </a:lnTo>
                  <a:lnTo>
                    <a:pt x="3" y="19"/>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92" name="Freeform 151"/>
            <p:cNvSpPr>
              <a:spLocks/>
            </p:cNvSpPr>
            <p:nvPr/>
          </p:nvSpPr>
          <p:spPr bwMode="auto">
            <a:xfrm>
              <a:off x="2799" y="1670"/>
              <a:ext cx="69" cy="7"/>
            </a:xfrm>
            <a:custGeom>
              <a:avLst/>
              <a:gdLst>
                <a:gd name="T0" fmla="*/ 0 w 69"/>
                <a:gd name="T1" fmla="*/ 5 h 7"/>
                <a:gd name="T2" fmla="*/ 8 w 69"/>
                <a:gd name="T3" fmla="*/ 6 h 7"/>
                <a:gd name="T4" fmla="*/ 68 w 69"/>
                <a:gd name="T5" fmla="*/ 0 h 7"/>
                <a:gd name="T6" fmla="*/ 65 w 69"/>
                <a:gd name="T7" fmla="*/ 0 h 7"/>
                <a:gd name="T8" fmla="*/ 63 w 69"/>
                <a:gd name="T9" fmla="*/ 0 h 7"/>
                <a:gd name="T10" fmla="*/ 60 w 69"/>
                <a:gd name="T11" fmla="*/ 0 h 7"/>
                <a:gd name="T12" fmla="*/ 58 w 69"/>
                <a:gd name="T13" fmla="*/ 0 h 7"/>
                <a:gd name="T14" fmla="*/ 55 w 69"/>
                <a:gd name="T15" fmla="*/ 0 h 7"/>
                <a:gd name="T16" fmla="*/ 53 w 69"/>
                <a:gd name="T17" fmla="*/ 0 h 7"/>
                <a:gd name="T18" fmla="*/ 50 w 69"/>
                <a:gd name="T19" fmla="*/ 0 h 7"/>
                <a:gd name="T20" fmla="*/ 46 w 69"/>
                <a:gd name="T21" fmla="*/ 1 h 7"/>
                <a:gd name="T22" fmla="*/ 43 w 69"/>
                <a:gd name="T23" fmla="*/ 1 h 7"/>
                <a:gd name="T24" fmla="*/ 38 w 69"/>
                <a:gd name="T25" fmla="*/ 1 h 7"/>
                <a:gd name="T26" fmla="*/ 33 w 69"/>
                <a:gd name="T27" fmla="*/ 3 h 7"/>
                <a:gd name="T28" fmla="*/ 28 w 69"/>
                <a:gd name="T29" fmla="*/ 3 h 7"/>
                <a:gd name="T30" fmla="*/ 25 w 69"/>
                <a:gd name="T31" fmla="*/ 3 h 7"/>
                <a:gd name="T32" fmla="*/ 21 w 69"/>
                <a:gd name="T33" fmla="*/ 4 h 7"/>
                <a:gd name="T34" fmla="*/ 15 w 69"/>
                <a:gd name="T35" fmla="*/ 4 h 7"/>
                <a:gd name="T36" fmla="*/ 13 w 69"/>
                <a:gd name="T37" fmla="*/ 4 h 7"/>
                <a:gd name="T38" fmla="*/ 8 w 69"/>
                <a:gd name="T39" fmla="*/ 5 h 7"/>
                <a:gd name="T40" fmla="*/ 5 w 69"/>
                <a:gd name="T41" fmla="*/ 5 h 7"/>
                <a:gd name="T42" fmla="*/ 3 w 69"/>
                <a:gd name="T43" fmla="*/ 5 h 7"/>
                <a:gd name="T44" fmla="*/ 0 w 69"/>
                <a:gd name="T45" fmla="*/ 5 h 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9"/>
                <a:gd name="T70" fmla="*/ 0 h 7"/>
                <a:gd name="T71" fmla="*/ 69 w 69"/>
                <a:gd name="T72" fmla="*/ 7 h 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9" h="7">
                  <a:moveTo>
                    <a:pt x="0" y="5"/>
                  </a:moveTo>
                  <a:lnTo>
                    <a:pt x="8" y="6"/>
                  </a:lnTo>
                  <a:lnTo>
                    <a:pt x="68" y="0"/>
                  </a:lnTo>
                  <a:lnTo>
                    <a:pt x="65" y="0"/>
                  </a:lnTo>
                  <a:lnTo>
                    <a:pt x="63" y="0"/>
                  </a:lnTo>
                  <a:lnTo>
                    <a:pt x="60" y="0"/>
                  </a:lnTo>
                  <a:lnTo>
                    <a:pt x="58" y="0"/>
                  </a:lnTo>
                  <a:lnTo>
                    <a:pt x="55" y="0"/>
                  </a:lnTo>
                  <a:lnTo>
                    <a:pt x="53" y="0"/>
                  </a:lnTo>
                  <a:lnTo>
                    <a:pt x="50" y="0"/>
                  </a:lnTo>
                  <a:lnTo>
                    <a:pt x="46" y="1"/>
                  </a:lnTo>
                  <a:lnTo>
                    <a:pt x="43" y="1"/>
                  </a:lnTo>
                  <a:lnTo>
                    <a:pt x="38" y="1"/>
                  </a:lnTo>
                  <a:lnTo>
                    <a:pt x="33" y="3"/>
                  </a:lnTo>
                  <a:lnTo>
                    <a:pt x="28" y="3"/>
                  </a:lnTo>
                  <a:lnTo>
                    <a:pt x="25" y="3"/>
                  </a:lnTo>
                  <a:lnTo>
                    <a:pt x="21" y="4"/>
                  </a:lnTo>
                  <a:lnTo>
                    <a:pt x="15" y="4"/>
                  </a:lnTo>
                  <a:lnTo>
                    <a:pt x="13" y="4"/>
                  </a:lnTo>
                  <a:lnTo>
                    <a:pt x="8" y="5"/>
                  </a:lnTo>
                  <a:lnTo>
                    <a:pt x="5" y="5"/>
                  </a:lnTo>
                  <a:lnTo>
                    <a:pt x="3" y="5"/>
                  </a:lnTo>
                  <a:lnTo>
                    <a:pt x="0" y="5"/>
                  </a:lnTo>
                </a:path>
              </a:pathLst>
            </a:custGeom>
            <a:solidFill>
              <a:srgbClr val="B3B3B3"/>
            </a:solidFill>
            <a:ln w="127000" cap="rnd">
              <a:noFill/>
              <a:round/>
              <a:headEnd/>
              <a:tailEnd/>
            </a:ln>
          </p:spPr>
          <p:txBody>
            <a:bodyPr>
              <a:prstTxWarp prst="textNoShape">
                <a:avLst/>
              </a:prstTxWarp>
            </a:bodyPr>
            <a:lstStyle/>
            <a:p>
              <a:endParaRPr lang="en-US">
                <a:solidFill>
                  <a:schemeClr val="tx2"/>
                </a:solidFill>
              </a:endParaRPr>
            </a:p>
          </p:txBody>
        </p:sp>
        <p:sp>
          <p:nvSpPr>
            <p:cNvPr id="35993" name="Freeform 152"/>
            <p:cNvSpPr>
              <a:spLocks/>
            </p:cNvSpPr>
            <p:nvPr/>
          </p:nvSpPr>
          <p:spPr bwMode="auto">
            <a:xfrm>
              <a:off x="2799" y="1674"/>
              <a:ext cx="3" cy="3"/>
            </a:xfrm>
            <a:custGeom>
              <a:avLst/>
              <a:gdLst>
                <a:gd name="T0" fmla="*/ 0 w 3"/>
                <a:gd name="T1" fmla="*/ 0 h 3"/>
                <a:gd name="T2" fmla="*/ 0 w 3"/>
                <a:gd name="T3" fmla="*/ 1 h 3"/>
                <a:gd name="T4" fmla="*/ 2 w 3"/>
                <a:gd name="T5" fmla="*/ 2 h 3"/>
                <a:gd name="T6" fmla="*/ 2 w 3"/>
                <a:gd name="T7" fmla="*/ 0 h 3"/>
                <a:gd name="T8" fmla="*/ 0 w 3"/>
                <a:gd name="T9" fmla="*/ 0 h 3"/>
                <a:gd name="T10" fmla="*/ 0 60000 65536"/>
                <a:gd name="T11" fmla="*/ 0 60000 65536"/>
                <a:gd name="T12" fmla="*/ 0 60000 65536"/>
                <a:gd name="T13" fmla="*/ 0 60000 65536"/>
                <a:gd name="T14" fmla="*/ 0 60000 65536"/>
                <a:gd name="T15" fmla="*/ 0 w 3"/>
                <a:gd name="T16" fmla="*/ 0 h 3"/>
                <a:gd name="T17" fmla="*/ 3 w 3"/>
                <a:gd name="T18" fmla="*/ 3 h 3"/>
              </a:gdLst>
              <a:ahLst/>
              <a:cxnLst>
                <a:cxn ang="T10">
                  <a:pos x="T0" y="T1"/>
                </a:cxn>
                <a:cxn ang="T11">
                  <a:pos x="T2" y="T3"/>
                </a:cxn>
                <a:cxn ang="T12">
                  <a:pos x="T4" y="T5"/>
                </a:cxn>
                <a:cxn ang="T13">
                  <a:pos x="T6" y="T7"/>
                </a:cxn>
                <a:cxn ang="T14">
                  <a:pos x="T8" y="T9"/>
                </a:cxn>
              </a:cxnLst>
              <a:rect l="T15" t="T16" r="T17" b="T18"/>
              <a:pathLst>
                <a:path w="3" h="3">
                  <a:moveTo>
                    <a:pt x="0" y="0"/>
                  </a:moveTo>
                  <a:lnTo>
                    <a:pt x="0" y="1"/>
                  </a:lnTo>
                  <a:lnTo>
                    <a:pt x="2" y="2"/>
                  </a:lnTo>
                  <a:lnTo>
                    <a:pt x="2" y="0"/>
                  </a:lnTo>
                  <a:lnTo>
                    <a:pt x="0" y="0"/>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5994" name="Freeform 153"/>
            <p:cNvSpPr>
              <a:spLocks/>
            </p:cNvSpPr>
            <p:nvPr/>
          </p:nvSpPr>
          <p:spPr bwMode="auto">
            <a:xfrm>
              <a:off x="2659" y="1735"/>
              <a:ext cx="149" cy="27"/>
            </a:xfrm>
            <a:custGeom>
              <a:avLst/>
              <a:gdLst>
                <a:gd name="T0" fmla="*/ 6 w 149"/>
                <a:gd name="T1" fmla="*/ 26 h 27"/>
                <a:gd name="T2" fmla="*/ 0 w 149"/>
                <a:gd name="T3" fmla="*/ 26 h 27"/>
                <a:gd name="T4" fmla="*/ 0 w 149"/>
                <a:gd name="T5" fmla="*/ 21 h 27"/>
                <a:gd name="T6" fmla="*/ 6 w 149"/>
                <a:gd name="T7" fmla="*/ 21 h 27"/>
                <a:gd name="T8" fmla="*/ 10 w 149"/>
                <a:gd name="T9" fmla="*/ 19 h 27"/>
                <a:gd name="T10" fmla="*/ 19 w 149"/>
                <a:gd name="T11" fmla="*/ 19 h 27"/>
                <a:gd name="T12" fmla="*/ 29 w 149"/>
                <a:gd name="T13" fmla="*/ 17 h 27"/>
                <a:gd name="T14" fmla="*/ 40 w 149"/>
                <a:gd name="T15" fmla="*/ 15 h 27"/>
                <a:gd name="T16" fmla="*/ 50 w 149"/>
                <a:gd name="T17" fmla="*/ 13 h 27"/>
                <a:gd name="T18" fmla="*/ 63 w 149"/>
                <a:gd name="T19" fmla="*/ 11 h 27"/>
                <a:gd name="T20" fmla="*/ 74 w 149"/>
                <a:gd name="T21" fmla="*/ 8 h 27"/>
                <a:gd name="T22" fmla="*/ 85 w 149"/>
                <a:gd name="T23" fmla="*/ 6 h 27"/>
                <a:gd name="T24" fmla="*/ 95 w 149"/>
                <a:gd name="T25" fmla="*/ 6 h 27"/>
                <a:gd name="T26" fmla="*/ 106 w 149"/>
                <a:gd name="T27" fmla="*/ 5 h 27"/>
                <a:gd name="T28" fmla="*/ 114 w 149"/>
                <a:gd name="T29" fmla="*/ 2 h 27"/>
                <a:gd name="T30" fmla="*/ 122 w 149"/>
                <a:gd name="T31" fmla="*/ 2 h 27"/>
                <a:gd name="T32" fmla="*/ 127 w 149"/>
                <a:gd name="T33" fmla="*/ 0 h 27"/>
                <a:gd name="T34" fmla="*/ 132 w 149"/>
                <a:gd name="T35" fmla="*/ 0 h 27"/>
                <a:gd name="T36" fmla="*/ 138 w 149"/>
                <a:gd name="T37" fmla="*/ 0 h 27"/>
                <a:gd name="T38" fmla="*/ 142 w 149"/>
                <a:gd name="T39" fmla="*/ 0 h 27"/>
                <a:gd name="T40" fmla="*/ 148 w 149"/>
                <a:gd name="T41" fmla="*/ 2 h 27"/>
                <a:gd name="T42" fmla="*/ 145 w 149"/>
                <a:gd name="T43" fmla="*/ 6 h 27"/>
                <a:gd name="T44" fmla="*/ 140 w 149"/>
                <a:gd name="T45" fmla="*/ 6 h 27"/>
                <a:gd name="T46" fmla="*/ 135 w 149"/>
                <a:gd name="T47" fmla="*/ 6 h 27"/>
                <a:gd name="T48" fmla="*/ 129 w 149"/>
                <a:gd name="T49" fmla="*/ 6 h 27"/>
                <a:gd name="T50" fmla="*/ 124 w 149"/>
                <a:gd name="T51" fmla="*/ 6 h 27"/>
                <a:gd name="T52" fmla="*/ 111 w 149"/>
                <a:gd name="T53" fmla="*/ 8 h 27"/>
                <a:gd name="T54" fmla="*/ 95 w 149"/>
                <a:gd name="T55" fmla="*/ 13 h 27"/>
                <a:gd name="T56" fmla="*/ 74 w 149"/>
                <a:gd name="T57" fmla="*/ 15 h 27"/>
                <a:gd name="T58" fmla="*/ 53 w 149"/>
                <a:gd name="T59" fmla="*/ 19 h 27"/>
                <a:gd name="T60" fmla="*/ 32 w 149"/>
                <a:gd name="T61" fmla="*/ 21 h 27"/>
                <a:gd name="T62" fmla="*/ 16 w 149"/>
                <a:gd name="T63" fmla="*/ 24 h 27"/>
                <a:gd name="T64" fmla="*/ 8 w 149"/>
                <a:gd name="T65" fmla="*/ 26 h 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9"/>
                <a:gd name="T100" fmla="*/ 0 h 27"/>
                <a:gd name="T101" fmla="*/ 149 w 149"/>
                <a:gd name="T102" fmla="*/ 27 h 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9" h="27">
                  <a:moveTo>
                    <a:pt x="6" y="26"/>
                  </a:moveTo>
                  <a:lnTo>
                    <a:pt x="6" y="26"/>
                  </a:lnTo>
                  <a:lnTo>
                    <a:pt x="3" y="26"/>
                  </a:lnTo>
                  <a:lnTo>
                    <a:pt x="0" y="26"/>
                  </a:lnTo>
                  <a:lnTo>
                    <a:pt x="0" y="24"/>
                  </a:lnTo>
                  <a:lnTo>
                    <a:pt x="0" y="21"/>
                  </a:lnTo>
                  <a:lnTo>
                    <a:pt x="3" y="21"/>
                  </a:lnTo>
                  <a:lnTo>
                    <a:pt x="6" y="21"/>
                  </a:lnTo>
                  <a:lnTo>
                    <a:pt x="8" y="19"/>
                  </a:lnTo>
                  <a:lnTo>
                    <a:pt x="10" y="19"/>
                  </a:lnTo>
                  <a:lnTo>
                    <a:pt x="16" y="19"/>
                  </a:lnTo>
                  <a:lnTo>
                    <a:pt x="19" y="19"/>
                  </a:lnTo>
                  <a:lnTo>
                    <a:pt x="24" y="17"/>
                  </a:lnTo>
                  <a:lnTo>
                    <a:pt x="29" y="17"/>
                  </a:lnTo>
                  <a:lnTo>
                    <a:pt x="35" y="17"/>
                  </a:lnTo>
                  <a:lnTo>
                    <a:pt x="40" y="15"/>
                  </a:lnTo>
                  <a:lnTo>
                    <a:pt x="45" y="15"/>
                  </a:lnTo>
                  <a:lnTo>
                    <a:pt x="50" y="13"/>
                  </a:lnTo>
                  <a:lnTo>
                    <a:pt x="56" y="13"/>
                  </a:lnTo>
                  <a:lnTo>
                    <a:pt x="63" y="11"/>
                  </a:lnTo>
                  <a:lnTo>
                    <a:pt x="69" y="11"/>
                  </a:lnTo>
                  <a:lnTo>
                    <a:pt x="74" y="8"/>
                  </a:lnTo>
                  <a:lnTo>
                    <a:pt x="79" y="8"/>
                  </a:lnTo>
                  <a:lnTo>
                    <a:pt x="85" y="6"/>
                  </a:lnTo>
                  <a:lnTo>
                    <a:pt x="90" y="6"/>
                  </a:lnTo>
                  <a:lnTo>
                    <a:pt x="95" y="6"/>
                  </a:lnTo>
                  <a:lnTo>
                    <a:pt x="101" y="5"/>
                  </a:lnTo>
                  <a:lnTo>
                    <a:pt x="106" y="5"/>
                  </a:lnTo>
                  <a:lnTo>
                    <a:pt x="111" y="5"/>
                  </a:lnTo>
                  <a:lnTo>
                    <a:pt x="114" y="2"/>
                  </a:lnTo>
                  <a:lnTo>
                    <a:pt x="119" y="2"/>
                  </a:lnTo>
                  <a:lnTo>
                    <a:pt x="122" y="2"/>
                  </a:lnTo>
                  <a:lnTo>
                    <a:pt x="124" y="2"/>
                  </a:lnTo>
                  <a:lnTo>
                    <a:pt x="127" y="0"/>
                  </a:lnTo>
                  <a:lnTo>
                    <a:pt x="129" y="0"/>
                  </a:lnTo>
                  <a:lnTo>
                    <a:pt x="132" y="0"/>
                  </a:lnTo>
                  <a:lnTo>
                    <a:pt x="135" y="0"/>
                  </a:lnTo>
                  <a:lnTo>
                    <a:pt x="138" y="0"/>
                  </a:lnTo>
                  <a:lnTo>
                    <a:pt x="140" y="0"/>
                  </a:lnTo>
                  <a:lnTo>
                    <a:pt x="142" y="0"/>
                  </a:lnTo>
                  <a:lnTo>
                    <a:pt x="145" y="2"/>
                  </a:lnTo>
                  <a:lnTo>
                    <a:pt x="148" y="2"/>
                  </a:lnTo>
                  <a:lnTo>
                    <a:pt x="148" y="6"/>
                  </a:lnTo>
                  <a:lnTo>
                    <a:pt x="145" y="6"/>
                  </a:lnTo>
                  <a:lnTo>
                    <a:pt x="142" y="6"/>
                  </a:lnTo>
                  <a:lnTo>
                    <a:pt x="140" y="6"/>
                  </a:lnTo>
                  <a:lnTo>
                    <a:pt x="138" y="6"/>
                  </a:lnTo>
                  <a:lnTo>
                    <a:pt x="135" y="6"/>
                  </a:lnTo>
                  <a:lnTo>
                    <a:pt x="132" y="6"/>
                  </a:lnTo>
                  <a:lnTo>
                    <a:pt x="129" y="6"/>
                  </a:lnTo>
                  <a:lnTo>
                    <a:pt x="127" y="6"/>
                  </a:lnTo>
                  <a:lnTo>
                    <a:pt x="124" y="6"/>
                  </a:lnTo>
                  <a:lnTo>
                    <a:pt x="119" y="8"/>
                  </a:lnTo>
                  <a:lnTo>
                    <a:pt x="111" y="8"/>
                  </a:lnTo>
                  <a:lnTo>
                    <a:pt x="103" y="11"/>
                  </a:lnTo>
                  <a:lnTo>
                    <a:pt x="95" y="13"/>
                  </a:lnTo>
                  <a:lnTo>
                    <a:pt x="85" y="13"/>
                  </a:lnTo>
                  <a:lnTo>
                    <a:pt x="74" y="15"/>
                  </a:lnTo>
                  <a:lnTo>
                    <a:pt x="63" y="17"/>
                  </a:lnTo>
                  <a:lnTo>
                    <a:pt x="53" y="19"/>
                  </a:lnTo>
                  <a:lnTo>
                    <a:pt x="42" y="19"/>
                  </a:lnTo>
                  <a:lnTo>
                    <a:pt x="32" y="21"/>
                  </a:lnTo>
                  <a:lnTo>
                    <a:pt x="24" y="24"/>
                  </a:lnTo>
                  <a:lnTo>
                    <a:pt x="16" y="24"/>
                  </a:lnTo>
                  <a:lnTo>
                    <a:pt x="10" y="26"/>
                  </a:lnTo>
                  <a:lnTo>
                    <a:pt x="8" y="26"/>
                  </a:lnTo>
                  <a:lnTo>
                    <a:pt x="6" y="26"/>
                  </a:lnTo>
                </a:path>
              </a:pathLst>
            </a:custGeom>
            <a:solidFill>
              <a:srgbClr val="FFC027"/>
            </a:solidFill>
            <a:ln w="127000" cap="rnd">
              <a:noFill/>
              <a:round/>
              <a:headEnd/>
              <a:tailEnd/>
            </a:ln>
          </p:spPr>
          <p:txBody>
            <a:bodyPr>
              <a:prstTxWarp prst="textNoShape">
                <a:avLst/>
              </a:prstTxWarp>
            </a:bodyPr>
            <a:lstStyle/>
            <a:p>
              <a:endParaRPr lang="en-US">
                <a:solidFill>
                  <a:schemeClr val="tx2"/>
                </a:solidFill>
              </a:endParaRPr>
            </a:p>
          </p:txBody>
        </p:sp>
        <p:sp>
          <p:nvSpPr>
            <p:cNvPr id="35995" name="Freeform 154"/>
            <p:cNvSpPr>
              <a:spLocks/>
            </p:cNvSpPr>
            <p:nvPr/>
          </p:nvSpPr>
          <p:spPr bwMode="auto">
            <a:xfrm>
              <a:off x="2659" y="1735"/>
              <a:ext cx="157" cy="35"/>
            </a:xfrm>
            <a:custGeom>
              <a:avLst/>
              <a:gdLst>
                <a:gd name="T0" fmla="*/ 3 w 157"/>
                <a:gd name="T1" fmla="*/ 34 h 35"/>
                <a:gd name="T2" fmla="*/ 0 w 157"/>
                <a:gd name="T3" fmla="*/ 31 h 35"/>
                <a:gd name="T4" fmla="*/ 3 w 157"/>
                <a:gd name="T5" fmla="*/ 28 h 35"/>
                <a:gd name="T6" fmla="*/ 9 w 157"/>
                <a:gd name="T7" fmla="*/ 25 h 35"/>
                <a:gd name="T8" fmla="*/ 17 w 157"/>
                <a:gd name="T9" fmla="*/ 25 h 35"/>
                <a:gd name="T10" fmla="*/ 25 w 157"/>
                <a:gd name="T11" fmla="*/ 22 h 35"/>
                <a:gd name="T12" fmla="*/ 37 w 157"/>
                <a:gd name="T13" fmla="*/ 20 h 35"/>
                <a:gd name="T14" fmla="*/ 48 w 157"/>
                <a:gd name="T15" fmla="*/ 17 h 35"/>
                <a:gd name="T16" fmla="*/ 59 w 157"/>
                <a:gd name="T17" fmla="*/ 14 h 35"/>
                <a:gd name="T18" fmla="*/ 70 w 157"/>
                <a:gd name="T19" fmla="*/ 14 h 35"/>
                <a:gd name="T20" fmla="*/ 83 w 157"/>
                <a:gd name="T21" fmla="*/ 11 h 35"/>
                <a:gd name="T22" fmla="*/ 94 w 157"/>
                <a:gd name="T23" fmla="*/ 8 h 35"/>
                <a:gd name="T24" fmla="*/ 106 w 157"/>
                <a:gd name="T25" fmla="*/ 6 h 35"/>
                <a:gd name="T26" fmla="*/ 117 w 157"/>
                <a:gd name="T27" fmla="*/ 3 h 35"/>
                <a:gd name="T28" fmla="*/ 122 w 157"/>
                <a:gd name="T29" fmla="*/ 3 h 35"/>
                <a:gd name="T30" fmla="*/ 131 w 157"/>
                <a:gd name="T31" fmla="*/ 0 h 35"/>
                <a:gd name="T32" fmla="*/ 136 w 157"/>
                <a:gd name="T33" fmla="*/ 0 h 35"/>
                <a:gd name="T34" fmla="*/ 142 w 157"/>
                <a:gd name="T35" fmla="*/ 0 h 35"/>
                <a:gd name="T36" fmla="*/ 148 w 157"/>
                <a:gd name="T37" fmla="*/ 0 h 35"/>
                <a:gd name="T38" fmla="*/ 153 w 157"/>
                <a:gd name="T39" fmla="*/ 0 h 35"/>
                <a:gd name="T40" fmla="*/ 156 w 157"/>
                <a:gd name="T41" fmla="*/ 8 h 35"/>
                <a:gd name="T42" fmla="*/ 150 w 157"/>
                <a:gd name="T43" fmla="*/ 8 h 35"/>
                <a:gd name="T44" fmla="*/ 145 w 157"/>
                <a:gd name="T45" fmla="*/ 8 h 35"/>
                <a:gd name="T46" fmla="*/ 139 w 157"/>
                <a:gd name="T47" fmla="*/ 8 h 35"/>
                <a:gd name="T48" fmla="*/ 134 w 157"/>
                <a:gd name="T49" fmla="*/ 8 h 35"/>
                <a:gd name="T50" fmla="*/ 128 w 157"/>
                <a:gd name="T51" fmla="*/ 8 h 35"/>
                <a:gd name="T52" fmla="*/ 117 w 157"/>
                <a:gd name="T53" fmla="*/ 11 h 35"/>
                <a:gd name="T54" fmla="*/ 100 w 157"/>
                <a:gd name="T55" fmla="*/ 14 h 35"/>
                <a:gd name="T56" fmla="*/ 78 w 157"/>
                <a:gd name="T57" fmla="*/ 20 h 35"/>
                <a:gd name="T58" fmla="*/ 56 w 157"/>
                <a:gd name="T59" fmla="*/ 25 h 35"/>
                <a:gd name="T60" fmla="*/ 34 w 157"/>
                <a:gd name="T61" fmla="*/ 28 h 35"/>
                <a:gd name="T62" fmla="*/ 17 w 157"/>
                <a:gd name="T63" fmla="*/ 31 h 35"/>
                <a:gd name="T64" fmla="*/ 9 w 157"/>
                <a:gd name="T65" fmla="*/ 34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7"/>
                <a:gd name="T100" fmla="*/ 0 h 35"/>
                <a:gd name="T101" fmla="*/ 157 w 157"/>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7" h="35">
                  <a:moveTo>
                    <a:pt x="6" y="34"/>
                  </a:moveTo>
                  <a:lnTo>
                    <a:pt x="3" y="34"/>
                  </a:lnTo>
                  <a:lnTo>
                    <a:pt x="0" y="34"/>
                  </a:lnTo>
                  <a:lnTo>
                    <a:pt x="0" y="31"/>
                  </a:lnTo>
                  <a:lnTo>
                    <a:pt x="0" y="28"/>
                  </a:lnTo>
                  <a:lnTo>
                    <a:pt x="3" y="28"/>
                  </a:lnTo>
                  <a:lnTo>
                    <a:pt x="6" y="25"/>
                  </a:lnTo>
                  <a:lnTo>
                    <a:pt x="9" y="25"/>
                  </a:lnTo>
                  <a:lnTo>
                    <a:pt x="11" y="25"/>
                  </a:lnTo>
                  <a:lnTo>
                    <a:pt x="17" y="25"/>
                  </a:lnTo>
                  <a:lnTo>
                    <a:pt x="20" y="25"/>
                  </a:lnTo>
                  <a:lnTo>
                    <a:pt x="25" y="22"/>
                  </a:lnTo>
                  <a:lnTo>
                    <a:pt x="31" y="22"/>
                  </a:lnTo>
                  <a:lnTo>
                    <a:pt x="37" y="20"/>
                  </a:lnTo>
                  <a:lnTo>
                    <a:pt x="42" y="20"/>
                  </a:lnTo>
                  <a:lnTo>
                    <a:pt x="48" y="17"/>
                  </a:lnTo>
                  <a:lnTo>
                    <a:pt x="53" y="17"/>
                  </a:lnTo>
                  <a:lnTo>
                    <a:pt x="59" y="14"/>
                  </a:lnTo>
                  <a:lnTo>
                    <a:pt x="65" y="14"/>
                  </a:lnTo>
                  <a:lnTo>
                    <a:pt x="70" y="14"/>
                  </a:lnTo>
                  <a:lnTo>
                    <a:pt x="78" y="11"/>
                  </a:lnTo>
                  <a:lnTo>
                    <a:pt x="83" y="11"/>
                  </a:lnTo>
                  <a:lnTo>
                    <a:pt x="89" y="8"/>
                  </a:lnTo>
                  <a:lnTo>
                    <a:pt x="94" y="8"/>
                  </a:lnTo>
                  <a:lnTo>
                    <a:pt x="100" y="8"/>
                  </a:lnTo>
                  <a:lnTo>
                    <a:pt x="106" y="6"/>
                  </a:lnTo>
                  <a:lnTo>
                    <a:pt x="111" y="6"/>
                  </a:lnTo>
                  <a:lnTo>
                    <a:pt x="117" y="3"/>
                  </a:lnTo>
                  <a:lnTo>
                    <a:pt x="120" y="3"/>
                  </a:lnTo>
                  <a:lnTo>
                    <a:pt x="122" y="3"/>
                  </a:lnTo>
                  <a:lnTo>
                    <a:pt x="128" y="0"/>
                  </a:lnTo>
                  <a:lnTo>
                    <a:pt x="131" y="0"/>
                  </a:lnTo>
                  <a:lnTo>
                    <a:pt x="134" y="0"/>
                  </a:lnTo>
                  <a:lnTo>
                    <a:pt x="136" y="0"/>
                  </a:lnTo>
                  <a:lnTo>
                    <a:pt x="139" y="0"/>
                  </a:lnTo>
                  <a:lnTo>
                    <a:pt x="142" y="0"/>
                  </a:lnTo>
                  <a:lnTo>
                    <a:pt x="145" y="0"/>
                  </a:lnTo>
                  <a:lnTo>
                    <a:pt x="148" y="0"/>
                  </a:lnTo>
                  <a:lnTo>
                    <a:pt x="150" y="0"/>
                  </a:lnTo>
                  <a:lnTo>
                    <a:pt x="153" y="0"/>
                  </a:lnTo>
                  <a:lnTo>
                    <a:pt x="153" y="3"/>
                  </a:lnTo>
                  <a:lnTo>
                    <a:pt x="156" y="8"/>
                  </a:lnTo>
                  <a:lnTo>
                    <a:pt x="153" y="8"/>
                  </a:lnTo>
                  <a:lnTo>
                    <a:pt x="150" y="8"/>
                  </a:lnTo>
                  <a:lnTo>
                    <a:pt x="148" y="8"/>
                  </a:lnTo>
                  <a:lnTo>
                    <a:pt x="145" y="8"/>
                  </a:lnTo>
                  <a:lnTo>
                    <a:pt x="142" y="8"/>
                  </a:lnTo>
                  <a:lnTo>
                    <a:pt x="139" y="8"/>
                  </a:lnTo>
                  <a:lnTo>
                    <a:pt x="136" y="8"/>
                  </a:lnTo>
                  <a:lnTo>
                    <a:pt x="134" y="8"/>
                  </a:lnTo>
                  <a:lnTo>
                    <a:pt x="131" y="8"/>
                  </a:lnTo>
                  <a:lnTo>
                    <a:pt x="128" y="8"/>
                  </a:lnTo>
                  <a:lnTo>
                    <a:pt x="122" y="11"/>
                  </a:lnTo>
                  <a:lnTo>
                    <a:pt x="117" y="11"/>
                  </a:lnTo>
                  <a:lnTo>
                    <a:pt x="108" y="14"/>
                  </a:lnTo>
                  <a:lnTo>
                    <a:pt x="100" y="14"/>
                  </a:lnTo>
                  <a:lnTo>
                    <a:pt x="89" y="17"/>
                  </a:lnTo>
                  <a:lnTo>
                    <a:pt x="78" y="20"/>
                  </a:lnTo>
                  <a:lnTo>
                    <a:pt x="67" y="22"/>
                  </a:lnTo>
                  <a:lnTo>
                    <a:pt x="56" y="25"/>
                  </a:lnTo>
                  <a:lnTo>
                    <a:pt x="45" y="25"/>
                  </a:lnTo>
                  <a:lnTo>
                    <a:pt x="34" y="28"/>
                  </a:lnTo>
                  <a:lnTo>
                    <a:pt x="25" y="31"/>
                  </a:lnTo>
                  <a:lnTo>
                    <a:pt x="17" y="31"/>
                  </a:lnTo>
                  <a:lnTo>
                    <a:pt x="11" y="34"/>
                  </a:lnTo>
                  <a:lnTo>
                    <a:pt x="9" y="34"/>
                  </a:lnTo>
                  <a:lnTo>
                    <a:pt x="6" y="34"/>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96" name="Freeform 155"/>
            <p:cNvSpPr>
              <a:spLocks/>
            </p:cNvSpPr>
            <p:nvPr/>
          </p:nvSpPr>
          <p:spPr bwMode="auto">
            <a:xfrm>
              <a:off x="2664" y="1743"/>
              <a:ext cx="144" cy="27"/>
            </a:xfrm>
            <a:custGeom>
              <a:avLst/>
              <a:gdLst>
                <a:gd name="T0" fmla="*/ 3 w 144"/>
                <a:gd name="T1" fmla="*/ 20 h 27"/>
                <a:gd name="T2" fmla="*/ 8 w 144"/>
                <a:gd name="T3" fmla="*/ 20 h 27"/>
                <a:gd name="T4" fmla="*/ 16 w 144"/>
                <a:gd name="T5" fmla="*/ 18 h 27"/>
                <a:gd name="T6" fmla="*/ 24 w 144"/>
                <a:gd name="T7" fmla="*/ 15 h 27"/>
                <a:gd name="T8" fmla="*/ 34 w 144"/>
                <a:gd name="T9" fmla="*/ 15 h 27"/>
                <a:gd name="T10" fmla="*/ 45 w 144"/>
                <a:gd name="T11" fmla="*/ 13 h 27"/>
                <a:gd name="T12" fmla="*/ 58 w 144"/>
                <a:gd name="T13" fmla="*/ 11 h 27"/>
                <a:gd name="T14" fmla="*/ 69 w 144"/>
                <a:gd name="T15" fmla="*/ 9 h 27"/>
                <a:gd name="T16" fmla="*/ 80 w 144"/>
                <a:gd name="T17" fmla="*/ 7 h 27"/>
                <a:gd name="T18" fmla="*/ 90 w 144"/>
                <a:gd name="T19" fmla="*/ 7 h 27"/>
                <a:gd name="T20" fmla="*/ 100 w 144"/>
                <a:gd name="T21" fmla="*/ 5 h 27"/>
                <a:gd name="T22" fmla="*/ 109 w 144"/>
                <a:gd name="T23" fmla="*/ 2 h 27"/>
                <a:gd name="T24" fmla="*/ 116 w 144"/>
                <a:gd name="T25" fmla="*/ 2 h 27"/>
                <a:gd name="T26" fmla="*/ 122 w 144"/>
                <a:gd name="T27" fmla="*/ 0 h 27"/>
                <a:gd name="T28" fmla="*/ 127 w 144"/>
                <a:gd name="T29" fmla="*/ 0 h 27"/>
                <a:gd name="T30" fmla="*/ 133 w 144"/>
                <a:gd name="T31" fmla="*/ 0 h 27"/>
                <a:gd name="T32" fmla="*/ 137 w 144"/>
                <a:gd name="T33" fmla="*/ 0 h 27"/>
                <a:gd name="T34" fmla="*/ 143 w 144"/>
                <a:gd name="T35" fmla="*/ 0 h 27"/>
                <a:gd name="T36" fmla="*/ 143 w 144"/>
                <a:gd name="T37" fmla="*/ 5 h 27"/>
                <a:gd name="T38" fmla="*/ 137 w 144"/>
                <a:gd name="T39" fmla="*/ 5 h 27"/>
                <a:gd name="T40" fmla="*/ 133 w 144"/>
                <a:gd name="T41" fmla="*/ 7 h 27"/>
                <a:gd name="T42" fmla="*/ 124 w 144"/>
                <a:gd name="T43" fmla="*/ 7 h 27"/>
                <a:gd name="T44" fmla="*/ 114 w 144"/>
                <a:gd name="T45" fmla="*/ 9 h 27"/>
                <a:gd name="T46" fmla="*/ 103 w 144"/>
                <a:gd name="T47" fmla="*/ 11 h 27"/>
                <a:gd name="T48" fmla="*/ 93 w 144"/>
                <a:gd name="T49" fmla="*/ 11 h 27"/>
                <a:gd name="T50" fmla="*/ 80 w 144"/>
                <a:gd name="T51" fmla="*/ 13 h 27"/>
                <a:gd name="T52" fmla="*/ 66 w 144"/>
                <a:gd name="T53" fmla="*/ 15 h 27"/>
                <a:gd name="T54" fmla="*/ 56 w 144"/>
                <a:gd name="T55" fmla="*/ 18 h 27"/>
                <a:gd name="T56" fmla="*/ 43 w 144"/>
                <a:gd name="T57" fmla="*/ 20 h 27"/>
                <a:gd name="T58" fmla="*/ 31 w 144"/>
                <a:gd name="T59" fmla="*/ 20 h 27"/>
                <a:gd name="T60" fmla="*/ 24 w 144"/>
                <a:gd name="T61" fmla="*/ 21 h 27"/>
                <a:gd name="T62" fmla="*/ 16 w 144"/>
                <a:gd name="T63" fmla="*/ 24 h 27"/>
                <a:gd name="T64" fmla="*/ 8 w 144"/>
                <a:gd name="T65" fmla="*/ 24 h 27"/>
                <a:gd name="T66" fmla="*/ 0 w 144"/>
                <a:gd name="T67" fmla="*/ 26 h 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4"/>
                <a:gd name="T103" fmla="*/ 0 h 27"/>
                <a:gd name="T104" fmla="*/ 144 w 144"/>
                <a:gd name="T105" fmla="*/ 27 h 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4" h="27">
                  <a:moveTo>
                    <a:pt x="0" y="20"/>
                  </a:moveTo>
                  <a:lnTo>
                    <a:pt x="3" y="20"/>
                  </a:lnTo>
                  <a:lnTo>
                    <a:pt x="5" y="20"/>
                  </a:lnTo>
                  <a:lnTo>
                    <a:pt x="8" y="20"/>
                  </a:lnTo>
                  <a:lnTo>
                    <a:pt x="10" y="18"/>
                  </a:lnTo>
                  <a:lnTo>
                    <a:pt x="16" y="18"/>
                  </a:lnTo>
                  <a:lnTo>
                    <a:pt x="21" y="18"/>
                  </a:lnTo>
                  <a:lnTo>
                    <a:pt x="24" y="15"/>
                  </a:lnTo>
                  <a:lnTo>
                    <a:pt x="29" y="15"/>
                  </a:lnTo>
                  <a:lnTo>
                    <a:pt x="34" y="15"/>
                  </a:lnTo>
                  <a:lnTo>
                    <a:pt x="40" y="13"/>
                  </a:lnTo>
                  <a:lnTo>
                    <a:pt x="45" y="13"/>
                  </a:lnTo>
                  <a:lnTo>
                    <a:pt x="50" y="13"/>
                  </a:lnTo>
                  <a:lnTo>
                    <a:pt x="58" y="11"/>
                  </a:lnTo>
                  <a:lnTo>
                    <a:pt x="63" y="11"/>
                  </a:lnTo>
                  <a:lnTo>
                    <a:pt x="69" y="9"/>
                  </a:lnTo>
                  <a:lnTo>
                    <a:pt x="74" y="9"/>
                  </a:lnTo>
                  <a:lnTo>
                    <a:pt x="80" y="7"/>
                  </a:lnTo>
                  <a:lnTo>
                    <a:pt x="84" y="7"/>
                  </a:lnTo>
                  <a:lnTo>
                    <a:pt x="90" y="7"/>
                  </a:lnTo>
                  <a:lnTo>
                    <a:pt x="96" y="5"/>
                  </a:lnTo>
                  <a:lnTo>
                    <a:pt x="100" y="5"/>
                  </a:lnTo>
                  <a:lnTo>
                    <a:pt x="106" y="2"/>
                  </a:lnTo>
                  <a:lnTo>
                    <a:pt x="109" y="2"/>
                  </a:lnTo>
                  <a:lnTo>
                    <a:pt x="114" y="2"/>
                  </a:lnTo>
                  <a:lnTo>
                    <a:pt x="116" y="2"/>
                  </a:lnTo>
                  <a:lnTo>
                    <a:pt x="119" y="0"/>
                  </a:lnTo>
                  <a:lnTo>
                    <a:pt x="122" y="0"/>
                  </a:lnTo>
                  <a:lnTo>
                    <a:pt x="124" y="0"/>
                  </a:lnTo>
                  <a:lnTo>
                    <a:pt x="127" y="0"/>
                  </a:lnTo>
                  <a:lnTo>
                    <a:pt x="130" y="0"/>
                  </a:lnTo>
                  <a:lnTo>
                    <a:pt x="133" y="0"/>
                  </a:lnTo>
                  <a:lnTo>
                    <a:pt x="135" y="0"/>
                  </a:lnTo>
                  <a:lnTo>
                    <a:pt x="137" y="0"/>
                  </a:lnTo>
                  <a:lnTo>
                    <a:pt x="140" y="0"/>
                  </a:lnTo>
                  <a:lnTo>
                    <a:pt x="143" y="0"/>
                  </a:lnTo>
                  <a:lnTo>
                    <a:pt x="143" y="2"/>
                  </a:lnTo>
                  <a:lnTo>
                    <a:pt x="143" y="5"/>
                  </a:lnTo>
                  <a:lnTo>
                    <a:pt x="140" y="5"/>
                  </a:lnTo>
                  <a:lnTo>
                    <a:pt x="137" y="5"/>
                  </a:lnTo>
                  <a:lnTo>
                    <a:pt x="135" y="5"/>
                  </a:lnTo>
                  <a:lnTo>
                    <a:pt x="133" y="7"/>
                  </a:lnTo>
                  <a:lnTo>
                    <a:pt x="130" y="7"/>
                  </a:lnTo>
                  <a:lnTo>
                    <a:pt x="124" y="7"/>
                  </a:lnTo>
                  <a:lnTo>
                    <a:pt x="119" y="7"/>
                  </a:lnTo>
                  <a:lnTo>
                    <a:pt x="114" y="9"/>
                  </a:lnTo>
                  <a:lnTo>
                    <a:pt x="109" y="9"/>
                  </a:lnTo>
                  <a:lnTo>
                    <a:pt x="103" y="11"/>
                  </a:lnTo>
                  <a:lnTo>
                    <a:pt x="98" y="11"/>
                  </a:lnTo>
                  <a:lnTo>
                    <a:pt x="93" y="11"/>
                  </a:lnTo>
                  <a:lnTo>
                    <a:pt x="87" y="13"/>
                  </a:lnTo>
                  <a:lnTo>
                    <a:pt x="80" y="13"/>
                  </a:lnTo>
                  <a:lnTo>
                    <a:pt x="74" y="13"/>
                  </a:lnTo>
                  <a:lnTo>
                    <a:pt x="66" y="15"/>
                  </a:lnTo>
                  <a:lnTo>
                    <a:pt x="61" y="15"/>
                  </a:lnTo>
                  <a:lnTo>
                    <a:pt x="56" y="18"/>
                  </a:lnTo>
                  <a:lnTo>
                    <a:pt x="47" y="18"/>
                  </a:lnTo>
                  <a:lnTo>
                    <a:pt x="43" y="20"/>
                  </a:lnTo>
                  <a:lnTo>
                    <a:pt x="37" y="20"/>
                  </a:lnTo>
                  <a:lnTo>
                    <a:pt x="31" y="20"/>
                  </a:lnTo>
                  <a:lnTo>
                    <a:pt x="27" y="21"/>
                  </a:lnTo>
                  <a:lnTo>
                    <a:pt x="24" y="21"/>
                  </a:lnTo>
                  <a:lnTo>
                    <a:pt x="18" y="21"/>
                  </a:lnTo>
                  <a:lnTo>
                    <a:pt x="16" y="24"/>
                  </a:lnTo>
                  <a:lnTo>
                    <a:pt x="10" y="24"/>
                  </a:lnTo>
                  <a:lnTo>
                    <a:pt x="8" y="24"/>
                  </a:lnTo>
                  <a:lnTo>
                    <a:pt x="5" y="24"/>
                  </a:lnTo>
                  <a:lnTo>
                    <a:pt x="0" y="26"/>
                  </a:lnTo>
                  <a:lnTo>
                    <a:pt x="0" y="20"/>
                  </a:lnTo>
                </a:path>
              </a:pathLst>
            </a:custGeom>
            <a:solidFill>
              <a:srgbClr val="E69A0E"/>
            </a:solidFill>
            <a:ln w="127000" cap="rnd">
              <a:noFill/>
              <a:round/>
              <a:headEnd/>
              <a:tailEnd/>
            </a:ln>
          </p:spPr>
          <p:txBody>
            <a:bodyPr>
              <a:prstTxWarp prst="textNoShape">
                <a:avLst/>
              </a:prstTxWarp>
            </a:bodyPr>
            <a:lstStyle/>
            <a:p>
              <a:endParaRPr lang="en-US">
                <a:solidFill>
                  <a:schemeClr val="tx2"/>
                </a:solidFill>
              </a:endParaRPr>
            </a:p>
          </p:txBody>
        </p:sp>
        <p:sp>
          <p:nvSpPr>
            <p:cNvPr id="35997" name="Freeform 156"/>
            <p:cNvSpPr>
              <a:spLocks/>
            </p:cNvSpPr>
            <p:nvPr/>
          </p:nvSpPr>
          <p:spPr bwMode="auto">
            <a:xfrm>
              <a:off x="2664" y="1743"/>
              <a:ext cx="152" cy="32"/>
            </a:xfrm>
            <a:custGeom>
              <a:avLst/>
              <a:gdLst>
                <a:gd name="T0" fmla="*/ 3 w 152"/>
                <a:gd name="T1" fmla="*/ 26 h 32"/>
                <a:gd name="T2" fmla="*/ 8 w 152"/>
                <a:gd name="T3" fmla="*/ 23 h 32"/>
                <a:gd name="T4" fmla="*/ 17 w 152"/>
                <a:gd name="T5" fmla="*/ 23 h 32"/>
                <a:gd name="T6" fmla="*/ 25 w 152"/>
                <a:gd name="T7" fmla="*/ 20 h 32"/>
                <a:gd name="T8" fmla="*/ 36 w 152"/>
                <a:gd name="T9" fmla="*/ 17 h 32"/>
                <a:gd name="T10" fmla="*/ 47 w 152"/>
                <a:gd name="T11" fmla="*/ 17 h 32"/>
                <a:gd name="T12" fmla="*/ 59 w 152"/>
                <a:gd name="T13" fmla="*/ 14 h 32"/>
                <a:gd name="T14" fmla="*/ 73 w 152"/>
                <a:gd name="T15" fmla="*/ 12 h 32"/>
                <a:gd name="T16" fmla="*/ 84 w 152"/>
                <a:gd name="T17" fmla="*/ 9 h 32"/>
                <a:gd name="T18" fmla="*/ 95 w 152"/>
                <a:gd name="T19" fmla="*/ 6 h 32"/>
                <a:gd name="T20" fmla="*/ 106 w 152"/>
                <a:gd name="T21" fmla="*/ 6 h 32"/>
                <a:gd name="T22" fmla="*/ 115 w 152"/>
                <a:gd name="T23" fmla="*/ 3 h 32"/>
                <a:gd name="T24" fmla="*/ 123 w 152"/>
                <a:gd name="T25" fmla="*/ 0 h 32"/>
                <a:gd name="T26" fmla="*/ 129 w 152"/>
                <a:gd name="T27" fmla="*/ 0 h 32"/>
                <a:gd name="T28" fmla="*/ 134 w 152"/>
                <a:gd name="T29" fmla="*/ 0 h 32"/>
                <a:gd name="T30" fmla="*/ 140 w 152"/>
                <a:gd name="T31" fmla="*/ 0 h 32"/>
                <a:gd name="T32" fmla="*/ 145 w 152"/>
                <a:gd name="T33" fmla="*/ 0 h 32"/>
                <a:gd name="T34" fmla="*/ 151 w 152"/>
                <a:gd name="T35" fmla="*/ 0 h 32"/>
                <a:gd name="T36" fmla="*/ 151 w 152"/>
                <a:gd name="T37" fmla="*/ 6 h 32"/>
                <a:gd name="T38" fmla="*/ 145 w 152"/>
                <a:gd name="T39" fmla="*/ 6 h 32"/>
                <a:gd name="T40" fmla="*/ 140 w 152"/>
                <a:gd name="T41" fmla="*/ 6 h 32"/>
                <a:gd name="T42" fmla="*/ 131 w 152"/>
                <a:gd name="T43" fmla="*/ 9 h 32"/>
                <a:gd name="T44" fmla="*/ 120 w 152"/>
                <a:gd name="T45" fmla="*/ 12 h 32"/>
                <a:gd name="T46" fmla="*/ 109 w 152"/>
                <a:gd name="T47" fmla="*/ 12 h 32"/>
                <a:gd name="T48" fmla="*/ 95 w 152"/>
                <a:gd name="T49" fmla="*/ 14 h 32"/>
                <a:gd name="T50" fmla="*/ 84 w 152"/>
                <a:gd name="T51" fmla="*/ 17 h 32"/>
                <a:gd name="T52" fmla="*/ 70 w 152"/>
                <a:gd name="T53" fmla="*/ 20 h 32"/>
                <a:gd name="T54" fmla="*/ 56 w 152"/>
                <a:gd name="T55" fmla="*/ 23 h 32"/>
                <a:gd name="T56" fmla="*/ 45 w 152"/>
                <a:gd name="T57" fmla="*/ 23 h 32"/>
                <a:gd name="T58" fmla="*/ 33 w 152"/>
                <a:gd name="T59" fmla="*/ 26 h 32"/>
                <a:gd name="T60" fmla="*/ 22 w 152"/>
                <a:gd name="T61" fmla="*/ 28 h 32"/>
                <a:gd name="T62" fmla="*/ 14 w 152"/>
                <a:gd name="T63" fmla="*/ 28 h 32"/>
                <a:gd name="T64" fmla="*/ 8 w 152"/>
                <a:gd name="T65" fmla="*/ 31 h 32"/>
                <a:gd name="T66" fmla="*/ 0 w 152"/>
                <a:gd name="T67" fmla="*/ 31 h 3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32"/>
                <a:gd name="T104" fmla="*/ 152 w 152"/>
                <a:gd name="T105" fmla="*/ 32 h 3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32">
                  <a:moveTo>
                    <a:pt x="0" y="26"/>
                  </a:moveTo>
                  <a:lnTo>
                    <a:pt x="3" y="26"/>
                  </a:lnTo>
                  <a:lnTo>
                    <a:pt x="5" y="26"/>
                  </a:lnTo>
                  <a:lnTo>
                    <a:pt x="8" y="23"/>
                  </a:lnTo>
                  <a:lnTo>
                    <a:pt x="11" y="23"/>
                  </a:lnTo>
                  <a:lnTo>
                    <a:pt x="17" y="23"/>
                  </a:lnTo>
                  <a:lnTo>
                    <a:pt x="19" y="20"/>
                  </a:lnTo>
                  <a:lnTo>
                    <a:pt x="25" y="20"/>
                  </a:lnTo>
                  <a:lnTo>
                    <a:pt x="31" y="20"/>
                  </a:lnTo>
                  <a:lnTo>
                    <a:pt x="36" y="17"/>
                  </a:lnTo>
                  <a:lnTo>
                    <a:pt x="42" y="17"/>
                  </a:lnTo>
                  <a:lnTo>
                    <a:pt x="47" y="17"/>
                  </a:lnTo>
                  <a:lnTo>
                    <a:pt x="53" y="14"/>
                  </a:lnTo>
                  <a:lnTo>
                    <a:pt x="59" y="14"/>
                  </a:lnTo>
                  <a:lnTo>
                    <a:pt x="64" y="12"/>
                  </a:lnTo>
                  <a:lnTo>
                    <a:pt x="73" y="12"/>
                  </a:lnTo>
                  <a:lnTo>
                    <a:pt x="78" y="12"/>
                  </a:lnTo>
                  <a:lnTo>
                    <a:pt x="84" y="9"/>
                  </a:lnTo>
                  <a:lnTo>
                    <a:pt x="89" y="9"/>
                  </a:lnTo>
                  <a:lnTo>
                    <a:pt x="95" y="6"/>
                  </a:lnTo>
                  <a:lnTo>
                    <a:pt x="101" y="6"/>
                  </a:lnTo>
                  <a:lnTo>
                    <a:pt x="106" y="6"/>
                  </a:lnTo>
                  <a:lnTo>
                    <a:pt x="112" y="3"/>
                  </a:lnTo>
                  <a:lnTo>
                    <a:pt x="115" y="3"/>
                  </a:lnTo>
                  <a:lnTo>
                    <a:pt x="117" y="3"/>
                  </a:lnTo>
                  <a:lnTo>
                    <a:pt x="123" y="0"/>
                  </a:lnTo>
                  <a:lnTo>
                    <a:pt x="126" y="0"/>
                  </a:lnTo>
                  <a:lnTo>
                    <a:pt x="129" y="0"/>
                  </a:lnTo>
                  <a:lnTo>
                    <a:pt x="131" y="0"/>
                  </a:lnTo>
                  <a:lnTo>
                    <a:pt x="134" y="0"/>
                  </a:lnTo>
                  <a:lnTo>
                    <a:pt x="137" y="0"/>
                  </a:lnTo>
                  <a:lnTo>
                    <a:pt x="140" y="0"/>
                  </a:lnTo>
                  <a:lnTo>
                    <a:pt x="143" y="0"/>
                  </a:lnTo>
                  <a:lnTo>
                    <a:pt x="145" y="0"/>
                  </a:lnTo>
                  <a:lnTo>
                    <a:pt x="148" y="0"/>
                  </a:lnTo>
                  <a:lnTo>
                    <a:pt x="151" y="0"/>
                  </a:lnTo>
                  <a:lnTo>
                    <a:pt x="151" y="3"/>
                  </a:lnTo>
                  <a:lnTo>
                    <a:pt x="151" y="6"/>
                  </a:lnTo>
                  <a:lnTo>
                    <a:pt x="148" y="6"/>
                  </a:lnTo>
                  <a:lnTo>
                    <a:pt x="145" y="6"/>
                  </a:lnTo>
                  <a:lnTo>
                    <a:pt x="143" y="6"/>
                  </a:lnTo>
                  <a:lnTo>
                    <a:pt x="140" y="6"/>
                  </a:lnTo>
                  <a:lnTo>
                    <a:pt x="134" y="6"/>
                  </a:lnTo>
                  <a:lnTo>
                    <a:pt x="131" y="9"/>
                  </a:lnTo>
                  <a:lnTo>
                    <a:pt x="126" y="9"/>
                  </a:lnTo>
                  <a:lnTo>
                    <a:pt x="120" y="12"/>
                  </a:lnTo>
                  <a:lnTo>
                    <a:pt x="115" y="12"/>
                  </a:lnTo>
                  <a:lnTo>
                    <a:pt x="109" y="12"/>
                  </a:lnTo>
                  <a:lnTo>
                    <a:pt x="103" y="14"/>
                  </a:lnTo>
                  <a:lnTo>
                    <a:pt x="95" y="14"/>
                  </a:lnTo>
                  <a:lnTo>
                    <a:pt x="89" y="17"/>
                  </a:lnTo>
                  <a:lnTo>
                    <a:pt x="84" y="17"/>
                  </a:lnTo>
                  <a:lnTo>
                    <a:pt x="75" y="17"/>
                  </a:lnTo>
                  <a:lnTo>
                    <a:pt x="70" y="20"/>
                  </a:lnTo>
                  <a:lnTo>
                    <a:pt x="64" y="20"/>
                  </a:lnTo>
                  <a:lnTo>
                    <a:pt x="56" y="23"/>
                  </a:lnTo>
                  <a:lnTo>
                    <a:pt x="50" y="23"/>
                  </a:lnTo>
                  <a:lnTo>
                    <a:pt x="45" y="23"/>
                  </a:lnTo>
                  <a:lnTo>
                    <a:pt x="39" y="26"/>
                  </a:lnTo>
                  <a:lnTo>
                    <a:pt x="33" y="26"/>
                  </a:lnTo>
                  <a:lnTo>
                    <a:pt x="28" y="26"/>
                  </a:lnTo>
                  <a:lnTo>
                    <a:pt x="22" y="28"/>
                  </a:lnTo>
                  <a:lnTo>
                    <a:pt x="19" y="28"/>
                  </a:lnTo>
                  <a:lnTo>
                    <a:pt x="14" y="28"/>
                  </a:lnTo>
                  <a:lnTo>
                    <a:pt x="11" y="31"/>
                  </a:lnTo>
                  <a:lnTo>
                    <a:pt x="8" y="31"/>
                  </a:lnTo>
                  <a:lnTo>
                    <a:pt x="5" y="31"/>
                  </a:lnTo>
                  <a:lnTo>
                    <a:pt x="0" y="31"/>
                  </a:lnTo>
                  <a:lnTo>
                    <a:pt x="0" y="26"/>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5998" name="Freeform 157"/>
            <p:cNvSpPr>
              <a:spLocks/>
            </p:cNvSpPr>
            <p:nvPr/>
          </p:nvSpPr>
          <p:spPr bwMode="auto">
            <a:xfrm>
              <a:off x="2815" y="1676"/>
              <a:ext cx="46" cy="178"/>
            </a:xfrm>
            <a:custGeom>
              <a:avLst/>
              <a:gdLst>
                <a:gd name="T0" fmla="*/ 0 w 46"/>
                <a:gd name="T1" fmla="*/ 11 h 178"/>
                <a:gd name="T2" fmla="*/ 41 w 46"/>
                <a:gd name="T3" fmla="*/ 0 h 178"/>
                <a:gd name="T4" fmla="*/ 45 w 46"/>
                <a:gd name="T5" fmla="*/ 169 h 178"/>
                <a:gd name="T6" fmla="*/ 3 w 46"/>
                <a:gd name="T7" fmla="*/ 177 h 178"/>
                <a:gd name="T8" fmla="*/ 0 w 46"/>
                <a:gd name="T9" fmla="*/ 11 h 178"/>
                <a:gd name="T10" fmla="*/ 0 60000 65536"/>
                <a:gd name="T11" fmla="*/ 0 60000 65536"/>
                <a:gd name="T12" fmla="*/ 0 60000 65536"/>
                <a:gd name="T13" fmla="*/ 0 60000 65536"/>
                <a:gd name="T14" fmla="*/ 0 60000 65536"/>
                <a:gd name="T15" fmla="*/ 0 w 46"/>
                <a:gd name="T16" fmla="*/ 0 h 178"/>
                <a:gd name="T17" fmla="*/ 46 w 46"/>
                <a:gd name="T18" fmla="*/ 178 h 178"/>
              </a:gdLst>
              <a:ahLst/>
              <a:cxnLst>
                <a:cxn ang="T10">
                  <a:pos x="T0" y="T1"/>
                </a:cxn>
                <a:cxn ang="T11">
                  <a:pos x="T2" y="T3"/>
                </a:cxn>
                <a:cxn ang="T12">
                  <a:pos x="T4" y="T5"/>
                </a:cxn>
                <a:cxn ang="T13">
                  <a:pos x="T6" y="T7"/>
                </a:cxn>
                <a:cxn ang="T14">
                  <a:pos x="T8" y="T9"/>
                </a:cxn>
              </a:cxnLst>
              <a:rect l="T15" t="T16" r="T17" b="T18"/>
              <a:pathLst>
                <a:path w="46" h="178">
                  <a:moveTo>
                    <a:pt x="0" y="11"/>
                  </a:moveTo>
                  <a:lnTo>
                    <a:pt x="41" y="0"/>
                  </a:lnTo>
                  <a:lnTo>
                    <a:pt x="45" y="169"/>
                  </a:lnTo>
                  <a:lnTo>
                    <a:pt x="3" y="177"/>
                  </a:lnTo>
                  <a:lnTo>
                    <a:pt x="0" y="11"/>
                  </a:lnTo>
                </a:path>
              </a:pathLst>
            </a:custGeom>
            <a:solidFill>
              <a:srgbClr val="B3801A"/>
            </a:solidFill>
            <a:ln w="127000" cap="rnd">
              <a:noFill/>
              <a:round/>
              <a:headEnd/>
              <a:tailEnd/>
            </a:ln>
          </p:spPr>
          <p:txBody>
            <a:bodyPr>
              <a:prstTxWarp prst="textNoShape">
                <a:avLst/>
              </a:prstTxWarp>
            </a:bodyPr>
            <a:lstStyle/>
            <a:p>
              <a:endParaRPr lang="en-US">
                <a:solidFill>
                  <a:schemeClr val="tx2"/>
                </a:solidFill>
              </a:endParaRPr>
            </a:p>
          </p:txBody>
        </p:sp>
        <p:sp>
          <p:nvSpPr>
            <p:cNvPr id="35999" name="Freeform 158"/>
            <p:cNvSpPr>
              <a:spLocks/>
            </p:cNvSpPr>
            <p:nvPr/>
          </p:nvSpPr>
          <p:spPr bwMode="auto">
            <a:xfrm>
              <a:off x="2815" y="1676"/>
              <a:ext cx="54" cy="183"/>
            </a:xfrm>
            <a:custGeom>
              <a:avLst/>
              <a:gdLst>
                <a:gd name="T0" fmla="*/ 0 w 54"/>
                <a:gd name="T1" fmla="*/ 11 h 183"/>
                <a:gd name="T2" fmla="*/ 48 w 54"/>
                <a:gd name="T3" fmla="*/ 0 h 183"/>
                <a:gd name="T4" fmla="*/ 53 w 54"/>
                <a:gd name="T5" fmla="*/ 177 h 183"/>
                <a:gd name="T6" fmla="*/ 3 w 54"/>
                <a:gd name="T7" fmla="*/ 182 h 183"/>
                <a:gd name="T8" fmla="*/ 0 w 54"/>
                <a:gd name="T9" fmla="*/ 11 h 183"/>
                <a:gd name="T10" fmla="*/ 0 60000 65536"/>
                <a:gd name="T11" fmla="*/ 0 60000 65536"/>
                <a:gd name="T12" fmla="*/ 0 60000 65536"/>
                <a:gd name="T13" fmla="*/ 0 60000 65536"/>
                <a:gd name="T14" fmla="*/ 0 60000 65536"/>
                <a:gd name="T15" fmla="*/ 0 w 54"/>
                <a:gd name="T16" fmla="*/ 0 h 183"/>
                <a:gd name="T17" fmla="*/ 54 w 54"/>
                <a:gd name="T18" fmla="*/ 183 h 183"/>
              </a:gdLst>
              <a:ahLst/>
              <a:cxnLst>
                <a:cxn ang="T10">
                  <a:pos x="T0" y="T1"/>
                </a:cxn>
                <a:cxn ang="T11">
                  <a:pos x="T2" y="T3"/>
                </a:cxn>
                <a:cxn ang="T12">
                  <a:pos x="T4" y="T5"/>
                </a:cxn>
                <a:cxn ang="T13">
                  <a:pos x="T6" y="T7"/>
                </a:cxn>
                <a:cxn ang="T14">
                  <a:pos x="T8" y="T9"/>
                </a:cxn>
              </a:cxnLst>
              <a:rect l="T15" t="T16" r="T17" b="T18"/>
              <a:pathLst>
                <a:path w="54" h="183">
                  <a:moveTo>
                    <a:pt x="0" y="11"/>
                  </a:moveTo>
                  <a:lnTo>
                    <a:pt x="48" y="0"/>
                  </a:lnTo>
                  <a:lnTo>
                    <a:pt x="53" y="177"/>
                  </a:lnTo>
                  <a:lnTo>
                    <a:pt x="3" y="182"/>
                  </a:lnTo>
                  <a:lnTo>
                    <a:pt x="0" y="11"/>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00" name="Freeform 159"/>
            <p:cNvSpPr>
              <a:spLocks/>
            </p:cNvSpPr>
            <p:nvPr/>
          </p:nvSpPr>
          <p:spPr bwMode="auto">
            <a:xfrm>
              <a:off x="2827" y="1769"/>
              <a:ext cx="31" cy="82"/>
            </a:xfrm>
            <a:custGeom>
              <a:avLst/>
              <a:gdLst>
                <a:gd name="T0" fmla="*/ 0 w 31"/>
                <a:gd name="T1" fmla="*/ 2 h 82"/>
                <a:gd name="T2" fmla="*/ 0 w 31"/>
                <a:gd name="T3" fmla="*/ 81 h 82"/>
                <a:gd name="T4" fmla="*/ 30 w 31"/>
                <a:gd name="T5" fmla="*/ 75 h 82"/>
                <a:gd name="T6" fmla="*/ 27 w 31"/>
                <a:gd name="T7" fmla="*/ 0 h 82"/>
                <a:gd name="T8" fmla="*/ 0 w 31"/>
                <a:gd name="T9" fmla="*/ 2 h 82"/>
                <a:gd name="T10" fmla="*/ 0 60000 65536"/>
                <a:gd name="T11" fmla="*/ 0 60000 65536"/>
                <a:gd name="T12" fmla="*/ 0 60000 65536"/>
                <a:gd name="T13" fmla="*/ 0 60000 65536"/>
                <a:gd name="T14" fmla="*/ 0 60000 65536"/>
                <a:gd name="T15" fmla="*/ 0 w 31"/>
                <a:gd name="T16" fmla="*/ 0 h 82"/>
                <a:gd name="T17" fmla="*/ 31 w 31"/>
                <a:gd name="T18" fmla="*/ 82 h 82"/>
              </a:gdLst>
              <a:ahLst/>
              <a:cxnLst>
                <a:cxn ang="T10">
                  <a:pos x="T0" y="T1"/>
                </a:cxn>
                <a:cxn ang="T11">
                  <a:pos x="T2" y="T3"/>
                </a:cxn>
                <a:cxn ang="T12">
                  <a:pos x="T4" y="T5"/>
                </a:cxn>
                <a:cxn ang="T13">
                  <a:pos x="T6" y="T7"/>
                </a:cxn>
                <a:cxn ang="T14">
                  <a:pos x="T8" y="T9"/>
                </a:cxn>
              </a:cxnLst>
              <a:rect l="T15" t="T16" r="T17" b="T18"/>
              <a:pathLst>
                <a:path w="31" h="82">
                  <a:moveTo>
                    <a:pt x="0" y="2"/>
                  </a:moveTo>
                  <a:lnTo>
                    <a:pt x="0" y="81"/>
                  </a:lnTo>
                  <a:lnTo>
                    <a:pt x="30" y="75"/>
                  </a:lnTo>
                  <a:lnTo>
                    <a:pt x="27" y="0"/>
                  </a:lnTo>
                  <a:lnTo>
                    <a:pt x="0" y="2"/>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01" name="Line 160"/>
            <p:cNvSpPr>
              <a:spLocks noChangeShapeType="1"/>
            </p:cNvSpPr>
            <p:nvPr/>
          </p:nvSpPr>
          <p:spPr bwMode="auto">
            <a:xfrm flipV="1">
              <a:off x="2831" y="1803"/>
              <a:ext cx="14" cy="6"/>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36002" name="Line 161"/>
            <p:cNvSpPr>
              <a:spLocks noChangeShapeType="1"/>
            </p:cNvSpPr>
            <p:nvPr/>
          </p:nvSpPr>
          <p:spPr bwMode="auto">
            <a:xfrm flipV="1">
              <a:off x="2831" y="1815"/>
              <a:ext cx="17" cy="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36003" name="Freeform 162"/>
            <p:cNvSpPr>
              <a:spLocks/>
            </p:cNvSpPr>
            <p:nvPr/>
          </p:nvSpPr>
          <p:spPr bwMode="auto">
            <a:xfrm>
              <a:off x="2827" y="1769"/>
              <a:ext cx="29" cy="34"/>
            </a:xfrm>
            <a:custGeom>
              <a:avLst/>
              <a:gdLst>
                <a:gd name="T0" fmla="*/ 0 w 29"/>
                <a:gd name="T1" fmla="*/ 33 h 34"/>
                <a:gd name="T2" fmla="*/ 0 w 29"/>
                <a:gd name="T3" fmla="*/ 5 h 34"/>
                <a:gd name="T4" fmla="*/ 28 w 29"/>
                <a:gd name="T5" fmla="*/ 0 h 34"/>
                <a:gd name="T6" fmla="*/ 0 60000 65536"/>
                <a:gd name="T7" fmla="*/ 0 60000 65536"/>
                <a:gd name="T8" fmla="*/ 0 60000 65536"/>
                <a:gd name="T9" fmla="*/ 0 w 29"/>
                <a:gd name="T10" fmla="*/ 0 h 34"/>
                <a:gd name="T11" fmla="*/ 29 w 29"/>
                <a:gd name="T12" fmla="*/ 34 h 34"/>
              </a:gdLst>
              <a:ahLst/>
              <a:cxnLst>
                <a:cxn ang="T6">
                  <a:pos x="T0" y="T1"/>
                </a:cxn>
                <a:cxn ang="T7">
                  <a:pos x="T2" y="T3"/>
                </a:cxn>
                <a:cxn ang="T8">
                  <a:pos x="T4" y="T5"/>
                </a:cxn>
              </a:cxnLst>
              <a:rect l="T9" t="T10" r="T11" b="T12"/>
              <a:pathLst>
                <a:path w="29" h="34">
                  <a:moveTo>
                    <a:pt x="0" y="33"/>
                  </a:moveTo>
                  <a:lnTo>
                    <a:pt x="0" y="5"/>
                  </a:lnTo>
                  <a:lnTo>
                    <a:pt x="28"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04" name="Freeform 163"/>
            <p:cNvSpPr>
              <a:spLocks/>
            </p:cNvSpPr>
            <p:nvPr/>
          </p:nvSpPr>
          <p:spPr bwMode="auto">
            <a:xfrm>
              <a:off x="2827" y="1811"/>
              <a:ext cx="31" cy="40"/>
            </a:xfrm>
            <a:custGeom>
              <a:avLst/>
              <a:gdLst>
                <a:gd name="T0" fmla="*/ 3 w 31"/>
                <a:gd name="T1" fmla="*/ 39 h 40"/>
                <a:gd name="T2" fmla="*/ 0 w 31"/>
                <a:gd name="T3" fmla="*/ 2 h 40"/>
                <a:gd name="T4" fmla="*/ 30 w 31"/>
                <a:gd name="T5" fmla="*/ 0 h 40"/>
                <a:gd name="T6" fmla="*/ 0 60000 65536"/>
                <a:gd name="T7" fmla="*/ 0 60000 65536"/>
                <a:gd name="T8" fmla="*/ 0 60000 65536"/>
                <a:gd name="T9" fmla="*/ 0 w 31"/>
                <a:gd name="T10" fmla="*/ 0 h 40"/>
                <a:gd name="T11" fmla="*/ 31 w 31"/>
                <a:gd name="T12" fmla="*/ 40 h 40"/>
              </a:gdLst>
              <a:ahLst/>
              <a:cxnLst>
                <a:cxn ang="T6">
                  <a:pos x="T0" y="T1"/>
                </a:cxn>
                <a:cxn ang="T7">
                  <a:pos x="T2" y="T3"/>
                </a:cxn>
                <a:cxn ang="T8">
                  <a:pos x="T4" y="T5"/>
                </a:cxn>
              </a:cxnLst>
              <a:rect l="T9" t="T10" r="T11" b="T12"/>
              <a:pathLst>
                <a:path w="31" h="40">
                  <a:moveTo>
                    <a:pt x="3" y="39"/>
                  </a:moveTo>
                  <a:lnTo>
                    <a:pt x="0" y="2"/>
                  </a:lnTo>
                  <a:lnTo>
                    <a:pt x="30"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05" name="Line 164"/>
            <p:cNvSpPr>
              <a:spLocks noChangeShapeType="1"/>
            </p:cNvSpPr>
            <p:nvPr/>
          </p:nvSpPr>
          <p:spPr bwMode="auto">
            <a:xfrm flipV="1">
              <a:off x="2823" y="1759"/>
              <a:ext cx="32" cy="8"/>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36006" name="Freeform 165"/>
            <p:cNvSpPr>
              <a:spLocks/>
            </p:cNvSpPr>
            <p:nvPr/>
          </p:nvSpPr>
          <p:spPr bwMode="auto">
            <a:xfrm>
              <a:off x="2827" y="1687"/>
              <a:ext cx="29" cy="63"/>
            </a:xfrm>
            <a:custGeom>
              <a:avLst/>
              <a:gdLst>
                <a:gd name="T0" fmla="*/ 0 w 29"/>
                <a:gd name="T1" fmla="*/ 62 h 63"/>
                <a:gd name="T2" fmla="*/ 28 w 29"/>
                <a:gd name="T3" fmla="*/ 59 h 63"/>
                <a:gd name="T4" fmla="*/ 28 w 29"/>
                <a:gd name="T5" fmla="*/ 0 h 63"/>
                <a:gd name="T6" fmla="*/ 0 w 29"/>
                <a:gd name="T7" fmla="*/ 6 h 63"/>
                <a:gd name="T8" fmla="*/ 0 w 29"/>
                <a:gd name="T9" fmla="*/ 62 h 63"/>
                <a:gd name="T10" fmla="*/ 0 60000 65536"/>
                <a:gd name="T11" fmla="*/ 0 60000 65536"/>
                <a:gd name="T12" fmla="*/ 0 60000 65536"/>
                <a:gd name="T13" fmla="*/ 0 60000 65536"/>
                <a:gd name="T14" fmla="*/ 0 60000 65536"/>
                <a:gd name="T15" fmla="*/ 0 w 29"/>
                <a:gd name="T16" fmla="*/ 0 h 63"/>
                <a:gd name="T17" fmla="*/ 29 w 29"/>
                <a:gd name="T18" fmla="*/ 63 h 63"/>
              </a:gdLst>
              <a:ahLst/>
              <a:cxnLst>
                <a:cxn ang="T10">
                  <a:pos x="T0" y="T1"/>
                </a:cxn>
                <a:cxn ang="T11">
                  <a:pos x="T2" y="T3"/>
                </a:cxn>
                <a:cxn ang="T12">
                  <a:pos x="T4" y="T5"/>
                </a:cxn>
                <a:cxn ang="T13">
                  <a:pos x="T6" y="T7"/>
                </a:cxn>
                <a:cxn ang="T14">
                  <a:pos x="T8" y="T9"/>
                </a:cxn>
              </a:cxnLst>
              <a:rect l="T15" t="T16" r="T17" b="T18"/>
              <a:pathLst>
                <a:path w="29" h="63">
                  <a:moveTo>
                    <a:pt x="0" y="62"/>
                  </a:moveTo>
                  <a:lnTo>
                    <a:pt x="28" y="59"/>
                  </a:lnTo>
                  <a:lnTo>
                    <a:pt x="28" y="0"/>
                  </a:lnTo>
                  <a:lnTo>
                    <a:pt x="0" y="6"/>
                  </a:lnTo>
                  <a:lnTo>
                    <a:pt x="0" y="62"/>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07" name="Line 166"/>
            <p:cNvSpPr>
              <a:spLocks noChangeShapeType="1"/>
            </p:cNvSpPr>
            <p:nvPr/>
          </p:nvSpPr>
          <p:spPr bwMode="auto">
            <a:xfrm flipV="1">
              <a:off x="2831" y="1722"/>
              <a:ext cx="14" cy="6"/>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36008" name="Freeform 167"/>
            <p:cNvSpPr>
              <a:spLocks/>
            </p:cNvSpPr>
            <p:nvPr/>
          </p:nvSpPr>
          <p:spPr bwMode="auto">
            <a:xfrm>
              <a:off x="2827" y="1710"/>
              <a:ext cx="29" cy="6"/>
            </a:xfrm>
            <a:custGeom>
              <a:avLst/>
              <a:gdLst>
                <a:gd name="T0" fmla="*/ 28 w 29"/>
                <a:gd name="T1" fmla="*/ 0 h 6"/>
                <a:gd name="T2" fmla="*/ 28 w 29"/>
                <a:gd name="T3" fmla="*/ 0 h 6"/>
                <a:gd name="T4" fmla="*/ 23 w 29"/>
                <a:gd name="T5" fmla="*/ 0 h 6"/>
                <a:gd name="T6" fmla="*/ 20 w 29"/>
                <a:gd name="T7" fmla="*/ 0 h 6"/>
                <a:gd name="T8" fmla="*/ 14 w 29"/>
                <a:gd name="T9" fmla="*/ 2 h 6"/>
                <a:gd name="T10" fmla="*/ 9 w 29"/>
                <a:gd name="T11" fmla="*/ 2 h 6"/>
                <a:gd name="T12" fmla="*/ 6 w 29"/>
                <a:gd name="T13" fmla="*/ 2 h 6"/>
                <a:gd name="T14" fmla="*/ 3 w 29"/>
                <a:gd name="T15" fmla="*/ 5 h 6"/>
                <a:gd name="T16" fmla="*/ 0 w 29"/>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6"/>
                <a:gd name="T29" fmla="*/ 29 w 29"/>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6">
                  <a:moveTo>
                    <a:pt x="28" y="0"/>
                  </a:moveTo>
                  <a:lnTo>
                    <a:pt x="28" y="0"/>
                  </a:lnTo>
                  <a:lnTo>
                    <a:pt x="23" y="0"/>
                  </a:lnTo>
                  <a:lnTo>
                    <a:pt x="20" y="0"/>
                  </a:lnTo>
                  <a:lnTo>
                    <a:pt x="14" y="2"/>
                  </a:lnTo>
                  <a:lnTo>
                    <a:pt x="9" y="2"/>
                  </a:lnTo>
                  <a:lnTo>
                    <a:pt x="6" y="2"/>
                  </a:lnTo>
                  <a:lnTo>
                    <a:pt x="3" y="5"/>
                  </a:lnTo>
                  <a:lnTo>
                    <a:pt x="0" y="5"/>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09" name="Freeform 168"/>
            <p:cNvSpPr>
              <a:spLocks/>
            </p:cNvSpPr>
            <p:nvPr/>
          </p:nvSpPr>
          <p:spPr bwMode="auto">
            <a:xfrm>
              <a:off x="2827" y="1718"/>
              <a:ext cx="29" cy="32"/>
            </a:xfrm>
            <a:custGeom>
              <a:avLst/>
              <a:gdLst>
                <a:gd name="T0" fmla="*/ 0 w 29"/>
                <a:gd name="T1" fmla="*/ 31 h 32"/>
                <a:gd name="T2" fmla="*/ 0 w 29"/>
                <a:gd name="T3" fmla="*/ 6 h 32"/>
                <a:gd name="T4" fmla="*/ 28 w 29"/>
                <a:gd name="T5" fmla="*/ 0 h 32"/>
                <a:gd name="T6" fmla="*/ 0 60000 65536"/>
                <a:gd name="T7" fmla="*/ 0 60000 65536"/>
                <a:gd name="T8" fmla="*/ 0 60000 65536"/>
                <a:gd name="T9" fmla="*/ 0 w 29"/>
                <a:gd name="T10" fmla="*/ 0 h 32"/>
                <a:gd name="T11" fmla="*/ 29 w 29"/>
                <a:gd name="T12" fmla="*/ 32 h 32"/>
              </a:gdLst>
              <a:ahLst/>
              <a:cxnLst>
                <a:cxn ang="T6">
                  <a:pos x="T0" y="T1"/>
                </a:cxn>
                <a:cxn ang="T7">
                  <a:pos x="T2" y="T3"/>
                </a:cxn>
                <a:cxn ang="T8">
                  <a:pos x="T4" y="T5"/>
                </a:cxn>
              </a:cxnLst>
              <a:rect l="T9" t="T10" r="T11" b="T12"/>
              <a:pathLst>
                <a:path w="29" h="32">
                  <a:moveTo>
                    <a:pt x="0" y="31"/>
                  </a:moveTo>
                  <a:lnTo>
                    <a:pt x="0" y="6"/>
                  </a:lnTo>
                  <a:lnTo>
                    <a:pt x="28"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10" name="Freeform 169"/>
            <p:cNvSpPr>
              <a:spLocks/>
            </p:cNvSpPr>
            <p:nvPr/>
          </p:nvSpPr>
          <p:spPr bwMode="auto">
            <a:xfrm>
              <a:off x="2827" y="1687"/>
              <a:ext cx="29" cy="26"/>
            </a:xfrm>
            <a:custGeom>
              <a:avLst/>
              <a:gdLst>
                <a:gd name="T0" fmla="*/ 0 w 29"/>
                <a:gd name="T1" fmla="*/ 25 h 26"/>
                <a:gd name="T2" fmla="*/ 0 w 29"/>
                <a:gd name="T3" fmla="*/ 6 h 26"/>
                <a:gd name="T4" fmla="*/ 28 w 29"/>
                <a:gd name="T5" fmla="*/ 0 h 26"/>
                <a:gd name="T6" fmla="*/ 0 60000 65536"/>
                <a:gd name="T7" fmla="*/ 0 60000 65536"/>
                <a:gd name="T8" fmla="*/ 0 60000 65536"/>
                <a:gd name="T9" fmla="*/ 0 w 29"/>
                <a:gd name="T10" fmla="*/ 0 h 26"/>
                <a:gd name="T11" fmla="*/ 29 w 29"/>
                <a:gd name="T12" fmla="*/ 26 h 26"/>
              </a:gdLst>
              <a:ahLst/>
              <a:cxnLst>
                <a:cxn ang="T6">
                  <a:pos x="T0" y="T1"/>
                </a:cxn>
                <a:cxn ang="T7">
                  <a:pos x="T2" y="T3"/>
                </a:cxn>
                <a:cxn ang="T8">
                  <a:pos x="T4" y="T5"/>
                </a:cxn>
              </a:cxnLst>
              <a:rect l="T9" t="T10" r="T11" b="T12"/>
              <a:pathLst>
                <a:path w="29" h="26">
                  <a:moveTo>
                    <a:pt x="0" y="25"/>
                  </a:moveTo>
                  <a:lnTo>
                    <a:pt x="0" y="6"/>
                  </a:lnTo>
                  <a:lnTo>
                    <a:pt x="28"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11" name="Freeform 170"/>
            <p:cNvSpPr>
              <a:spLocks/>
            </p:cNvSpPr>
            <p:nvPr/>
          </p:nvSpPr>
          <p:spPr bwMode="auto">
            <a:xfrm>
              <a:off x="2955" y="1598"/>
              <a:ext cx="61" cy="186"/>
            </a:xfrm>
            <a:custGeom>
              <a:avLst/>
              <a:gdLst>
                <a:gd name="T0" fmla="*/ 0 w 61"/>
                <a:gd name="T1" fmla="*/ 14 h 186"/>
                <a:gd name="T2" fmla="*/ 54 w 61"/>
                <a:gd name="T3" fmla="*/ 0 h 186"/>
                <a:gd name="T4" fmla="*/ 60 w 61"/>
                <a:gd name="T5" fmla="*/ 173 h 186"/>
                <a:gd name="T6" fmla="*/ 6 w 61"/>
                <a:gd name="T7" fmla="*/ 185 h 186"/>
                <a:gd name="T8" fmla="*/ 0 w 61"/>
                <a:gd name="T9" fmla="*/ 14 h 186"/>
                <a:gd name="T10" fmla="*/ 0 60000 65536"/>
                <a:gd name="T11" fmla="*/ 0 60000 65536"/>
                <a:gd name="T12" fmla="*/ 0 60000 65536"/>
                <a:gd name="T13" fmla="*/ 0 60000 65536"/>
                <a:gd name="T14" fmla="*/ 0 60000 65536"/>
                <a:gd name="T15" fmla="*/ 0 w 61"/>
                <a:gd name="T16" fmla="*/ 0 h 186"/>
                <a:gd name="T17" fmla="*/ 61 w 61"/>
                <a:gd name="T18" fmla="*/ 186 h 186"/>
              </a:gdLst>
              <a:ahLst/>
              <a:cxnLst>
                <a:cxn ang="T10">
                  <a:pos x="T0" y="T1"/>
                </a:cxn>
                <a:cxn ang="T11">
                  <a:pos x="T2" y="T3"/>
                </a:cxn>
                <a:cxn ang="T12">
                  <a:pos x="T4" y="T5"/>
                </a:cxn>
                <a:cxn ang="T13">
                  <a:pos x="T6" y="T7"/>
                </a:cxn>
                <a:cxn ang="T14">
                  <a:pos x="T8" y="T9"/>
                </a:cxn>
              </a:cxnLst>
              <a:rect l="T15" t="T16" r="T17" b="T18"/>
              <a:pathLst>
                <a:path w="61" h="186">
                  <a:moveTo>
                    <a:pt x="0" y="14"/>
                  </a:moveTo>
                  <a:lnTo>
                    <a:pt x="54" y="0"/>
                  </a:lnTo>
                  <a:lnTo>
                    <a:pt x="60" y="173"/>
                  </a:lnTo>
                  <a:lnTo>
                    <a:pt x="6" y="185"/>
                  </a:lnTo>
                  <a:lnTo>
                    <a:pt x="0" y="14"/>
                  </a:lnTo>
                </a:path>
              </a:pathLst>
            </a:custGeom>
            <a:solidFill>
              <a:srgbClr val="B3801A"/>
            </a:solid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12" name="Freeform 171"/>
            <p:cNvSpPr>
              <a:spLocks/>
            </p:cNvSpPr>
            <p:nvPr/>
          </p:nvSpPr>
          <p:spPr bwMode="auto">
            <a:xfrm>
              <a:off x="2967" y="1612"/>
              <a:ext cx="37" cy="158"/>
            </a:xfrm>
            <a:custGeom>
              <a:avLst/>
              <a:gdLst>
                <a:gd name="T0" fmla="*/ 0 w 37"/>
                <a:gd name="T1" fmla="*/ 8 h 158"/>
                <a:gd name="T2" fmla="*/ 30 w 37"/>
                <a:gd name="T3" fmla="*/ 0 h 158"/>
                <a:gd name="T4" fmla="*/ 36 w 37"/>
                <a:gd name="T5" fmla="*/ 148 h 158"/>
                <a:gd name="T6" fmla="*/ 3 w 37"/>
                <a:gd name="T7" fmla="*/ 157 h 158"/>
                <a:gd name="T8" fmla="*/ 0 w 37"/>
                <a:gd name="T9" fmla="*/ 8 h 158"/>
                <a:gd name="T10" fmla="*/ 0 60000 65536"/>
                <a:gd name="T11" fmla="*/ 0 60000 65536"/>
                <a:gd name="T12" fmla="*/ 0 60000 65536"/>
                <a:gd name="T13" fmla="*/ 0 60000 65536"/>
                <a:gd name="T14" fmla="*/ 0 60000 65536"/>
                <a:gd name="T15" fmla="*/ 0 w 37"/>
                <a:gd name="T16" fmla="*/ 0 h 158"/>
                <a:gd name="T17" fmla="*/ 37 w 37"/>
                <a:gd name="T18" fmla="*/ 158 h 158"/>
              </a:gdLst>
              <a:ahLst/>
              <a:cxnLst>
                <a:cxn ang="T10">
                  <a:pos x="T0" y="T1"/>
                </a:cxn>
                <a:cxn ang="T11">
                  <a:pos x="T2" y="T3"/>
                </a:cxn>
                <a:cxn ang="T12">
                  <a:pos x="T4" y="T5"/>
                </a:cxn>
                <a:cxn ang="T13">
                  <a:pos x="T6" y="T7"/>
                </a:cxn>
                <a:cxn ang="T14">
                  <a:pos x="T8" y="T9"/>
                </a:cxn>
              </a:cxnLst>
              <a:rect l="T15" t="T16" r="T17" b="T18"/>
              <a:pathLst>
                <a:path w="37" h="158">
                  <a:moveTo>
                    <a:pt x="0" y="8"/>
                  </a:moveTo>
                  <a:lnTo>
                    <a:pt x="30" y="0"/>
                  </a:lnTo>
                  <a:lnTo>
                    <a:pt x="36" y="148"/>
                  </a:lnTo>
                  <a:lnTo>
                    <a:pt x="3" y="157"/>
                  </a:lnTo>
                  <a:lnTo>
                    <a:pt x="0" y="8"/>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13" name="Line 172"/>
            <p:cNvSpPr>
              <a:spLocks noChangeShapeType="1"/>
            </p:cNvSpPr>
            <p:nvPr/>
          </p:nvSpPr>
          <p:spPr bwMode="auto">
            <a:xfrm flipV="1">
              <a:off x="2973" y="1663"/>
              <a:ext cx="18" cy="9"/>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36014" name="Line 173"/>
            <p:cNvSpPr>
              <a:spLocks noChangeShapeType="1"/>
            </p:cNvSpPr>
            <p:nvPr/>
          </p:nvSpPr>
          <p:spPr bwMode="auto">
            <a:xfrm flipV="1">
              <a:off x="2973" y="1711"/>
              <a:ext cx="18" cy="8"/>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36015" name="Line 174"/>
            <p:cNvSpPr>
              <a:spLocks noChangeShapeType="1"/>
            </p:cNvSpPr>
            <p:nvPr/>
          </p:nvSpPr>
          <p:spPr bwMode="auto">
            <a:xfrm flipV="1">
              <a:off x="2973" y="1725"/>
              <a:ext cx="18" cy="8"/>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36016" name="Freeform 175"/>
            <p:cNvSpPr>
              <a:spLocks/>
            </p:cNvSpPr>
            <p:nvPr/>
          </p:nvSpPr>
          <p:spPr bwMode="auto">
            <a:xfrm>
              <a:off x="2969" y="1673"/>
              <a:ext cx="32" cy="43"/>
            </a:xfrm>
            <a:custGeom>
              <a:avLst/>
              <a:gdLst>
                <a:gd name="T0" fmla="*/ 0 w 32"/>
                <a:gd name="T1" fmla="*/ 6 h 43"/>
                <a:gd name="T2" fmla="*/ 31 w 32"/>
                <a:gd name="T3" fmla="*/ 0 h 43"/>
                <a:gd name="T4" fmla="*/ 0 w 32"/>
                <a:gd name="T5" fmla="*/ 9 h 43"/>
                <a:gd name="T6" fmla="*/ 0 w 32"/>
                <a:gd name="T7" fmla="*/ 42 h 43"/>
                <a:gd name="T8" fmla="*/ 0 60000 65536"/>
                <a:gd name="T9" fmla="*/ 0 60000 65536"/>
                <a:gd name="T10" fmla="*/ 0 60000 65536"/>
                <a:gd name="T11" fmla="*/ 0 60000 65536"/>
                <a:gd name="T12" fmla="*/ 0 w 32"/>
                <a:gd name="T13" fmla="*/ 0 h 43"/>
                <a:gd name="T14" fmla="*/ 32 w 32"/>
                <a:gd name="T15" fmla="*/ 43 h 43"/>
              </a:gdLst>
              <a:ahLst/>
              <a:cxnLst>
                <a:cxn ang="T8">
                  <a:pos x="T0" y="T1"/>
                </a:cxn>
                <a:cxn ang="T9">
                  <a:pos x="T2" y="T3"/>
                </a:cxn>
                <a:cxn ang="T10">
                  <a:pos x="T4" y="T5"/>
                </a:cxn>
                <a:cxn ang="T11">
                  <a:pos x="T6" y="T7"/>
                </a:cxn>
              </a:cxnLst>
              <a:rect l="T12" t="T13" r="T14" b="T15"/>
              <a:pathLst>
                <a:path w="32" h="43">
                  <a:moveTo>
                    <a:pt x="0" y="6"/>
                  </a:moveTo>
                  <a:lnTo>
                    <a:pt x="31" y="0"/>
                  </a:lnTo>
                  <a:lnTo>
                    <a:pt x="0" y="9"/>
                  </a:lnTo>
                  <a:lnTo>
                    <a:pt x="0" y="42"/>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17" name="Freeform 176"/>
            <p:cNvSpPr>
              <a:spLocks/>
            </p:cNvSpPr>
            <p:nvPr/>
          </p:nvSpPr>
          <p:spPr bwMode="auto">
            <a:xfrm>
              <a:off x="2969" y="1721"/>
              <a:ext cx="32" cy="49"/>
            </a:xfrm>
            <a:custGeom>
              <a:avLst/>
              <a:gdLst>
                <a:gd name="T0" fmla="*/ 31 w 32"/>
                <a:gd name="T1" fmla="*/ 0 h 49"/>
                <a:gd name="T2" fmla="*/ 0 w 32"/>
                <a:gd name="T3" fmla="*/ 8 h 49"/>
                <a:gd name="T4" fmla="*/ 3 w 32"/>
                <a:gd name="T5" fmla="*/ 48 h 49"/>
                <a:gd name="T6" fmla="*/ 0 60000 65536"/>
                <a:gd name="T7" fmla="*/ 0 60000 65536"/>
                <a:gd name="T8" fmla="*/ 0 60000 65536"/>
                <a:gd name="T9" fmla="*/ 0 w 32"/>
                <a:gd name="T10" fmla="*/ 0 h 49"/>
                <a:gd name="T11" fmla="*/ 32 w 32"/>
                <a:gd name="T12" fmla="*/ 49 h 49"/>
              </a:gdLst>
              <a:ahLst/>
              <a:cxnLst>
                <a:cxn ang="T6">
                  <a:pos x="T0" y="T1"/>
                </a:cxn>
                <a:cxn ang="T7">
                  <a:pos x="T2" y="T3"/>
                </a:cxn>
                <a:cxn ang="T8">
                  <a:pos x="T4" y="T5"/>
                </a:cxn>
              </a:cxnLst>
              <a:rect l="T9" t="T10" r="T11" b="T12"/>
              <a:pathLst>
                <a:path w="32" h="49">
                  <a:moveTo>
                    <a:pt x="31" y="0"/>
                  </a:moveTo>
                  <a:lnTo>
                    <a:pt x="0" y="8"/>
                  </a:lnTo>
                  <a:lnTo>
                    <a:pt x="3" y="48"/>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18" name="Freeform 177"/>
            <p:cNvSpPr>
              <a:spLocks/>
            </p:cNvSpPr>
            <p:nvPr/>
          </p:nvSpPr>
          <p:spPr bwMode="auto">
            <a:xfrm>
              <a:off x="2967" y="1612"/>
              <a:ext cx="26" cy="49"/>
            </a:xfrm>
            <a:custGeom>
              <a:avLst/>
              <a:gdLst>
                <a:gd name="T0" fmla="*/ 0 w 26"/>
                <a:gd name="T1" fmla="*/ 7 h 49"/>
                <a:gd name="T2" fmla="*/ 23 w 26"/>
                <a:gd name="T3" fmla="*/ 0 h 49"/>
                <a:gd name="T4" fmla="*/ 25 w 26"/>
                <a:gd name="T5" fmla="*/ 40 h 49"/>
                <a:gd name="T6" fmla="*/ 2 w 26"/>
                <a:gd name="T7" fmla="*/ 48 h 49"/>
                <a:gd name="T8" fmla="*/ 0 w 26"/>
                <a:gd name="T9" fmla="*/ 7 h 49"/>
                <a:gd name="T10" fmla="*/ 0 60000 65536"/>
                <a:gd name="T11" fmla="*/ 0 60000 65536"/>
                <a:gd name="T12" fmla="*/ 0 60000 65536"/>
                <a:gd name="T13" fmla="*/ 0 60000 65536"/>
                <a:gd name="T14" fmla="*/ 0 60000 65536"/>
                <a:gd name="T15" fmla="*/ 0 w 26"/>
                <a:gd name="T16" fmla="*/ 0 h 49"/>
                <a:gd name="T17" fmla="*/ 26 w 26"/>
                <a:gd name="T18" fmla="*/ 49 h 49"/>
              </a:gdLst>
              <a:ahLst/>
              <a:cxnLst>
                <a:cxn ang="T10">
                  <a:pos x="T0" y="T1"/>
                </a:cxn>
                <a:cxn ang="T11">
                  <a:pos x="T2" y="T3"/>
                </a:cxn>
                <a:cxn ang="T12">
                  <a:pos x="T4" y="T5"/>
                </a:cxn>
                <a:cxn ang="T13">
                  <a:pos x="T6" y="T7"/>
                </a:cxn>
                <a:cxn ang="T14">
                  <a:pos x="T8" y="T9"/>
                </a:cxn>
              </a:cxnLst>
              <a:rect l="T15" t="T16" r="T17" b="T18"/>
              <a:pathLst>
                <a:path w="26" h="49">
                  <a:moveTo>
                    <a:pt x="0" y="7"/>
                  </a:moveTo>
                  <a:lnTo>
                    <a:pt x="23" y="0"/>
                  </a:lnTo>
                  <a:lnTo>
                    <a:pt x="25" y="40"/>
                  </a:lnTo>
                  <a:lnTo>
                    <a:pt x="2" y="48"/>
                  </a:lnTo>
                  <a:lnTo>
                    <a:pt x="0" y="7"/>
                  </a:lnTo>
                </a:path>
              </a:pathLst>
            </a:custGeom>
            <a:solidFill>
              <a:srgbClr val="330000"/>
            </a:solidFill>
            <a:ln w="127000" cap="rnd">
              <a:noFill/>
              <a:round/>
              <a:headEnd/>
              <a:tailEnd/>
            </a:ln>
          </p:spPr>
          <p:txBody>
            <a:bodyPr>
              <a:prstTxWarp prst="textNoShape">
                <a:avLst/>
              </a:prstTxWarp>
            </a:bodyPr>
            <a:lstStyle/>
            <a:p>
              <a:endParaRPr lang="en-US">
                <a:solidFill>
                  <a:schemeClr val="tx2"/>
                </a:solidFill>
              </a:endParaRPr>
            </a:p>
          </p:txBody>
        </p:sp>
        <p:sp>
          <p:nvSpPr>
            <p:cNvPr id="36019" name="Freeform 178"/>
            <p:cNvSpPr>
              <a:spLocks/>
            </p:cNvSpPr>
            <p:nvPr/>
          </p:nvSpPr>
          <p:spPr bwMode="auto">
            <a:xfrm>
              <a:off x="2967" y="1612"/>
              <a:ext cx="31" cy="57"/>
            </a:xfrm>
            <a:custGeom>
              <a:avLst/>
              <a:gdLst>
                <a:gd name="T0" fmla="*/ 0 w 31"/>
                <a:gd name="T1" fmla="*/ 8 h 57"/>
                <a:gd name="T2" fmla="*/ 30 w 31"/>
                <a:gd name="T3" fmla="*/ 0 h 57"/>
                <a:gd name="T4" fmla="*/ 30 w 31"/>
                <a:gd name="T5" fmla="*/ 47 h 57"/>
                <a:gd name="T6" fmla="*/ 3 w 31"/>
                <a:gd name="T7" fmla="*/ 56 h 57"/>
                <a:gd name="T8" fmla="*/ 0 w 31"/>
                <a:gd name="T9" fmla="*/ 8 h 57"/>
                <a:gd name="T10" fmla="*/ 0 60000 65536"/>
                <a:gd name="T11" fmla="*/ 0 60000 65536"/>
                <a:gd name="T12" fmla="*/ 0 60000 65536"/>
                <a:gd name="T13" fmla="*/ 0 60000 65536"/>
                <a:gd name="T14" fmla="*/ 0 60000 65536"/>
                <a:gd name="T15" fmla="*/ 0 w 31"/>
                <a:gd name="T16" fmla="*/ 0 h 57"/>
                <a:gd name="T17" fmla="*/ 31 w 31"/>
                <a:gd name="T18" fmla="*/ 57 h 57"/>
              </a:gdLst>
              <a:ahLst/>
              <a:cxnLst>
                <a:cxn ang="T10">
                  <a:pos x="T0" y="T1"/>
                </a:cxn>
                <a:cxn ang="T11">
                  <a:pos x="T2" y="T3"/>
                </a:cxn>
                <a:cxn ang="T12">
                  <a:pos x="T4" y="T5"/>
                </a:cxn>
                <a:cxn ang="T13">
                  <a:pos x="T6" y="T7"/>
                </a:cxn>
                <a:cxn ang="T14">
                  <a:pos x="T8" y="T9"/>
                </a:cxn>
              </a:cxnLst>
              <a:rect l="T15" t="T16" r="T17" b="T18"/>
              <a:pathLst>
                <a:path w="31" h="57">
                  <a:moveTo>
                    <a:pt x="0" y="8"/>
                  </a:moveTo>
                  <a:lnTo>
                    <a:pt x="30" y="0"/>
                  </a:lnTo>
                  <a:lnTo>
                    <a:pt x="30" y="47"/>
                  </a:lnTo>
                  <a:lnTo>
                    <a:pt x="3" y="56"/>
                  </a:lnTo>
                  <a:lnTo>
                    <a:pt x="0" y="8"/>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20" name="Freeform 179"/>
            <p:cNvSpPr>
              <a:spLocks/>
            </p:cNvSpPr>
            <p:nvPr/>
          </p:nvSpPr>
          <p:spPr bwMode="auto">
            <a:xfrm>
              <a:off x="2855" y="1679"/>
              <a:ext cx="13" cy="4"/>
            </a:xfrm>
            <a:custGeom>
              <a:avLst/>
              <a:gdLst>
                <a:gd name="T0" fmla="*/ 0 w 13"/>
                <a:gd name="T1" fmla="*/ 0 h 4"/>
                <a:gd name="T2" fmla="*/ 0 w 13"/>
                <a:gd name="T3" fmla="*/ 2 h 4"/>
                <a:gd name="T4" fmla="*/ 2 w 13"/>
                <a:gd name="T5" fmla="*/ 2 h 4"/>
                <a:gd name="T6" fmla="*/ 4 w 13"/>
                <a:gd name="T7" fmla="*/ 2 h 4"/>
                <a:gd name="T8" fmla="*/ 5 w 13"/>
                <a:gd name="T9" fmla="*/ 2 h 4"/>
                <a:gd name="T10" fmla="*/ 7 w 13"/>
                <a:gd name="T11" fmla="*/ 2 h 4"/>
                <a:gd name="T12" fmla="*/ 8 w 13"/>
                <a:gd name="T13" fmla="*/ 2 h 4"/>
                <a:gd name="T14" fmla="*/ 10 w 13"/>
                <a:gd name="T15" fmla="*/ 3 h 4"/>
                <a:gd name="T16" fmla="*/ 12 w 13"/>
                <a:gd name="T17" fmla="*/ 3 h 4"/>
                <a:gd name="T18" fmla="*/ 12 w 13"/>
                <a:gd name="T19" fmla="*/ 2 h 4"/>
                <a:gd name="T20" fmla="*/ 10 w 13"/>
                <a:gd name="T21" fmla="*/ 2 h 4"/>
                <a:gd name="T22" fmla="*/ 8 w 13"/>
                <a:gd name="T23" fmla="*/ 2 h 4"/>
                <a:gd name="T24" fmla="*/ 7 w 13"/>
                <a:gd name="T25" fmla="*/ 2 h 4"/>
                <a:gd name="T26" fmla="*/ 7 w 13"/>
                <a:gd name="T27" fmla="*/ 0 h 4"/>
                <a:gd name="T28" fmla="*/ 5 w 13"/>
                <a:gd name="T29" fmla="*/ 0 h 4"/>
                <a:gd name="T30" fmla="*/ 5 w 13"/>
                <a:gd name="T31" fmla="*/ 2 h 4"/>
                <a:gd name="T32" fmla="*/ 5 w 13"/>
                <a:gd name="T33" fmla="*/ 0 h 4"/>
                <a:gd name="T34" fmla="*/ 4 w 13"/>
                <a:gd name="T35" fmla="*/ 0 h 4"/>
                <a:gd name="T36" fmla="*/ 2 w 13"/>
                <a:gd name="T37" fmla="*/ 0 h 4"/>
                <a:gd name="T38" fmla="*/ 0 w 13"/>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
                <a:gd name="T61" fmla="*/ 0 h 4"/>
                <a:gd name="T62" fmla="*/ 13 w 13"/>
                <a:gd name="T63" fmla="*/ 4 h 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 h="4">
                  <a:moveTo>
                    <a:pt x="0" y="0"/>
                  </a:moveTo>
                  <a:lnTo>
                    <a:pt x="0" y="2"/>
                  </a:lnTo>
                  <a:lnTo>
                    <a:pt x="2" y="2"/>
                  </a:lnTo>
                  <a:lnTo>
                    <a:pt x="4" y="2"/>
                  </a:lnTo>
                  <a:lnTo>
                    <a:pt x="5" y="2"/>
                  </a:lnTo>
                  <a:lnTo>
                    <a:pt x="7" y="2"/>
                  </a:lnTo>
                  <a:lnTo>
                    <a:pt x="8" y="2"/>
                  </a:lnTo>
                  <a:lnTo>
                    <a:pt x="10" y="3"/>
                  </a:lnTo>
                  <a:lnTo>
                    <a:pt x="12" y="3"/>
                  </a:lnTo>
                  <a:lnTo>
                    <a:pt x="12" y="2"/>
                  </a:lnTo>
                  <a:lnTo>
                    <a:pt x="10" y="2"/>
                  </a:lnTo>
                  <a:lnTo>
                    <a:pt x="8" y="2"/>
                  </a:lnTo>
                  <a:lnTo>
                    <a:pt x="7" y="2"/>
                  </a:lnTo>
                  <a:lnTo>
                    <a:pt x="7" y="0"/>
                  </a:lnTo>
                  <a:lnTo>
                    <a:pt x="5" y="0"/>
                  </a:lnTo>
                  <a:lnTo>
                    <a:pt x="5" y="2"/>
                  </a:lnTo>
                  <a:lnTo>
                    <a:pt x="5" y="0"/>
                  </a:lnTo>
                  <a:lnTo>
                    <a:pt x="4" y="0"/>
                  </a:lnTo>
                  <a:lnTo>
                    <a:pt x="2"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36021" name="Freeform 180"/>
            <p:cNvSpPr>
              <a:spLocks/>
            </p:cNvSpPr>
            <p:nvPr/>
          </p:nvSpPr>
          <p:spPr bwMode="auto">
            <a:xfrm>
              <a:off x="2855" y="1682"/>
              <a:ext cx="21" cy="6"/>
            </a:xfrm>
            <a:custGeom>
              <a:avLst/>
              <a:gdLst>
                <a:gd name="T0" fmla="*/ 0 w 21"/>
                <a:gd name="T1" fmla="*/ 5 h 6"/>
                <a:gd name="T2" fmla="*/ 0 w 21"/>
                <a:gd name="T3" fmla="*/ 2 h 6"/>
                <a:gd name="T4" fmla="*/ 3 w 21"/>
                <a:gd name="T5" fmla="*/ 2 h 6"/>
                <a:gd name="T6" fmla="*/ 6 w 21"/>
                <a:gd name="T7" fmla="*/ 2 h 6"/>
                <a:gd name="T8" fmla="*/ 9 w 21"/>
                <a:gd name="T9" fmla="*/ 0 h 6"/>
                <a:gd name="T10" fmla="*/ 11 w 21"/>
                <a:gd name="T11" fmla="*/ 0 h 6"/>
                <a:gd name="T12" fmla="*/ 14 w 21"/>
                <a:gd name="T13" fmla="*/ 0 h 6"/>
                <a:gd name="T14" fmla="*/ 17 w 21"/>
                <a:gd name="T15" fmla="*/ 0 h 6"/>
                <a:gd name="T16" fmla="*/ 20 w 21"/>
                <a:gd name="T17" fmla="*/ 0 h 6"/>
                <a:gd name="T18" fmla="*/ 20 w 21"/>
                <a:gd name="T19" fmla="*/ 2 h 6"/>
                <a:gd name="T20" fmla="*/ 17 w 21"/>
                <a:gd name="T21" fmla="*/ 2 h 6"/>
                <a:gd name="T22" fmla="*/ 14 w 21"/>
                <a:gd name="T23" fmla="*/ 2 h 6"/>
                <a:gd name="T24" fmla="*/ 11 w 21"/>
                <a:gd name="T25" fmla="*/ 2 h 6"/>
                <a:gd name="T26" fmla="*/ 9 w 21"/>
                <a:gd name="T27" fmla="*/ 2 h 6"/>
                <a:gd name="T28" fmla="*/ 6 w 21"/>
                <a:gd name="T29" fmla="*/ 2 h 6"/>
                <a:gd name="T30" fmla="*/ 3 w 21"/>
                <a:gd name="T31" fmla="*/ 2 h 6"/>
                <a:gd name="T32" fmla="*/ 3 w 21"/>
                <a:gd name="T33" fmla="*/ 5 h 6"/>
                <a:gd name="T34" fmla="*/ 0 w 21"/>
                <a:gd name="T35" fmla="*/ 5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6"/>
                <a:gd name="T56" fmla="*/ 21 w 21"/>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6">
                  <a:moveTo>
                    <a:pt x="0" y="5"/>
                  </a:moveTo>
                  <a:lnTo>
                    <a:pt x="0" y="2"/>
                  </a:lnTo>
                  <a:lnTo>
                    <a:pt x="3" y="2"/>
                  </a:lnTo>
                  <a:lnTo>
                    <a:pt x="6" y="2"/>
                  </a:lnTo>
                  <a:lnTo>
                    <a:pt x="9" y="0"/>
                  </a:lnTo>
                  <a:lnTo>
                    <a:pt x="11" y="0"/>
                  </a:lnTo>
                  <a:lnTo>
                    <a:pt x="14" y="0"/>
                  </a:lnTo>
                  <a:lnTo>
                    <a:pt x="17" y="0"/>
                  </a:lnTo>
                  <a:lnTo>
                    <a:pt x="20" y="0"/>
                  </a:lnTo>
                  <a:lnTo>
                    <a:pt x="20" y="2"/>
                  </a:lnTo>
                  <a:lnTo>
                    <a:pt x="17" y="2"/>
                  </a:lnTo>
                  <a:lnTo>
                    <a:pt x="14" y="2"/>
                  </a:lnTo>
                  <a:lnTo>
                    <a:pt x="11" y="2"/>
                  </a:lnTo>
                  <a:lnTo>
                    <a:pt x="9" y="2"/>
                  </a:lnTo>
                  <a:lnTo>
                    <a:pt x="6" y="2"/>
                  </a:lnTo>
                  <a:lnTo>
                    <a:pt x="3" y="2"/>
                  </a:lnTo>
                  <a:lnTo>
                    <a:pt x="3" y="5"/>
                  </a:lnTo>
                  <a:lnTo>
                    <a:pt x="0" y="5"/>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22" name="Freeform 181"/>
            <p:cNvSpPr>
              <a:spLocks/>
            </p:cNvSpPr>
            <p:nvPr/>
          </p:nvSpPr>
          <p:spPr bwMode="auto">
            <a:xfrm>
              <a:off x="2857" y="1741"/>
              <a:ext cx="13" cy="3"/>
            </a:xfrm>
            <a:custGeom>
              <a:avLst/>
              <a:gdLst>
                <a:gd name="T0" fmla="*/ 0 w 13"/>
                <a:gd name="T1" fmla="*/ 0 h 3"/>
                <a:gd name="T2" fmla="*/ 0 w 13"/>
                <a:gd name="T3" fmla="*/ 1 h 3"/>
                <a:gd name="T4" fmla="*/ 2 w 13"/>
                <a:gd name="T5" fmla="*/ 1 h 3"/>
                <a:gd name="T6" fmla="*/ 4 w 13"/>
                <a:gd name="T7" fmla="*/ 1 h 3"/>
                <a:gd name="T8" fmla="*/ 5 w 13"/>
                <a:gd name="T9" fmla="*/ 2 h 3"/>
                <a:gd name="T10" fmla="*/ 7 w 13"/>
                <a:gd name="T11" fmla="*/ 2 h 3"/>
                <a:gd name="T12" fmla="*/ 8 w 13"/>
                <a:gd name="T13" fmla="*/ 2 h 3"/>
                <a:gd name="T14" fmla="*/ 10 w 13"/>
                <a:gd name="T15" fmla="*/ 2 h 3"/>
                <a:gd name="T16" fmla="*/ 12 w 13"/>
                <a:gd name="T17" fmla="*/ 2 h 3"/>
                <a:gd name="T18" fmla="*/ 12 w 13"/>
                <a:gd name="T19" fmla="*/ 1 h 3"/>
                <a:gd name="T20" fmla="*/ 10 w 13"/>
                <a:gd name="T21" fmla="*/ 1 h 3"/>
                <a:gd name="T22" fmla="*/ 8 w 13"/>
                <a:gd name="T23" fmla="*/ 1 h 3"/>
                <a:gd name="T24" fmla="*/ 7 w 13"/>
                <a:gd name="T25" fmla="*/ 1 h 3"/>
                <a:gd name="T26" fmla="*/ 5 w 13"/>
                <a:gd name="T27" fmla="*/ 1 h 3"/>
                <a:gd name="T28" fmla="*/ 4 w 13"/>
                <a:gd name="T29" fmla="*/ 1 h 3"/>
                <a:gd name="T30" fmla="*/ 4 w 13"/>
                <a:gd name="T31" fmla="*/ 0 h 3"/>
                <a:gd name="T32" fmla="*/ 2 w 13"/>
                <a:gd name="T33" fmla="*/ 0 h 3"/>
                <a:gd name="T34" fmla="*/ 0 w 13"/>
                <a:gd name="T35" fmla="*/ 0 h 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3"/>
                <a:gd name="T56" fmla="*/ 13 w 13"/>
                <a:gd name="T57" fmla="*/ 3 h 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3">
                  <a:moveTo>
                    <a:pt x="0" y="0"/>
                  </a:moveTo>
                  <a:lnTo>
                    <a:pt x="0" y="1"/>
                  </a:lnTo>
                  <a:lnTo>
                    <a:pt x="2" y="1"/>
                  </a:lnTo>
                  <a:lnTo>
                    <a:pt x="4" y="1"/>
                  </a:lnTo>
                  <a:lnTo>
                    <a:pt x="5" y="2"/>
                  </a:lnTo>
                  <a:lnTo>
                    <a:pt x="7" y="2"/>
                  </a:lnTo>
                  <a:lnTo>
                    <a:pt x="8" y="2"/>
                  </a:lnTo>
                  <a:lnTo>
                    <a:pt x="10" y="2"/>
                  </a:lnTo>
                  <a:lnTo>
                    <a:pt x="12" y="2"/>
                  </a:lnTo>
                  <a:lnTo>
                    <a:pt x="12" y="1"/>
                  </a:lnTo>
                  <a:lnTo>
                    <a:pt x="10" y="1"/>
                  </a:lnTo>
                  <a:lnTo>
                    <a:pt x="8" y="1"/>
                  </a:lnTo>
                  <a:lnTo>
                    <a:pt x="7" y="1"/>
                  </a:lnTo>
                  <a:lnTo>
                    <a:pt x="5" y="1"/>
                  </a:lnTo>
                  <a:lnTo>
                    <a:pt x="4" y="1"/>
                  </a:lnTo>
                  <a:lnTo>
                    <a:pt x="4" y="0"/>
                  </a:lnTo>
                  <a:lnTo>
                    <a:pt x="2"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36023" name="Freeform 182"/>
            <p:cNvSpPr>
              <a:spLocks/>
            </p:cNvSpPr>
            <p:nvPr/>
          </p:nvSpPr>
          <p:spPr bwMode="auto">
            <a:xfrm>
              <a:off x="2857" y="1743"/>
              <a:ext cx="21" cy="7"/>
            </a:xfrm>
            <a:custGeom>
              <a:avLst/>
              <a:gdLst>
                <a:gd name="T0" fmla="*/ 0 w 21"/>
                <a:gd name="T1" fmla="*/ 6 h 7"/>
                <a:gd name="T2" fmla="*/ 0 w 21"/>
                <a:gd name="T3" fmla="*/ 3 h 7"/>
                <a:gd name="T4" fmla="*/ 3 w 21"/>
                <a:gd name="T5" fmla="*/ 3 h 7"/>
                <a:gd name="T6" fmla="*/ 6 w 21"/>
                <a:gd name="T7" fmla="*/ 0 h 7"/>
                <a:gd name="T8" fmla="*/ 8 w 21"/>
                <a:gd name="T9" fmla="*/ 0 h 7"/>
                <a:gd name="T10" fmla="*/ 11 w 21"/>
                <a:gd name="T11" fmla="*/ 0 h 7"/>
                <a:gd name="T12" fmla="*/ 14 w 21"/>
                <a:gd name="T13" fmla="*/ 0 h 7"/>
                <a:gd name="T14" fmla="*/ 17 w 21"/>
                <a:gd name="T15" fmla="*/ 0 h 7"/>
                <a:gd name="T16" fmla="*/ 20 w 21"/>
                <a:gd name="T17" fmla="*/ 0 h 7"/>
                <a:gd name="T18" fmla="*/ 17 w 21"/>
                <a:gd name="T19" fmla="*/ 0 h 7"/>
                <a:gd name="T20" fmla="*/ 17 w 21"/>
                <a:gd name="T21" fmla="*/ 3 h 7"/>
                <a:gd name="T22" fmla="*/ 14 w 21"/>
                <a:gd name="T23" fmla="*/ 3 h 7"/>
                <a:gd name="T24" fmla="*/ 11 w 21"/>
                <a:gd name="T25" fmla="*/ 3 h 7"/>
                <a:gd name="T26" fmla="*/ 8 w 21"/>
                <a:gd name="T27" fmla="*/ 3 h 7"/>
                <a:gd name="T28" fmla="*/ 6 w 21"/>
                <a:gd name="T29" fmla="*/ 3 h 7"/>
                <a:gd name="T30" fmla="*/ 3 w 21"/>
                <a:gd name="T31" fmla="*/ 3 h 7"/>
                <a:gd name="T32" fmla="*/ 0 w 21"/>
                <a:gd name="T33" fmla="*/ 3 h 7"/>
                <a:gd name="T34" fmla="*/ 0 w 21"/>
                <a:gd name="T35" fmla="*/ 6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7"/>
                <a:gd name="T56" fmla="*/ 21 w 21"/>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7">
                  <a:moveTo>
                    <a:pt x="0" y="6"/>
                  </a:moveTo>
                  <a:lnTo>
                    <a:pt x="0" y="3"/>
                  </a:lnTo>
                  <a:lnTo>
                    <a:pt x="3" y="3"/>
                  </a:lnTo>
                  <a:lnTo>
                    <a:pt x="6" y="0"/>
                  </a:lnTo>
                  <a:lnTo>
                    <a:pt x="8" y="0"/>
                  </a:lnTo>
                  <a:lnTo>
                    <a:pt x="11" y="0"/>
                  </a:lnTo>
                  <a:lnTo>
                    <a:pt x="14" y="0"/>
                  </a:lnTo>
                  <a:lnTo>
                    <a:pt x="17" y="0"/>
                  </a:lnTo>
                  <a:lnTo>
                    <a:pt x="20" y="0"/>
                  </a:lnTo>
                  <a:lnTo>
                    <a:pt x="17" y="0"/>
                  </a:lnTo>
                  <a:lnTo>
                    <a:pt x="17" y="3"/>
                  </a:lnTo>
                  <a:lnTo>
                    <a:pt x="14" y="3"/>
                  </a:lnTo>
                  <a:lnTo>
                    <a:pt x="11" y="3"/>
                  </a:lnTo>
                  <a:lnTo>
                    <a:pt x="8" y="3"/>
                  </a:lnTo>
                  <a:lnTo>
                    <a:pt x="6" y="3"/>
                  </a:lnTo>
                  <a:lnTo>
                    <a:pt x="3" y="3"/>
                  </a:lnTo>
                  <a:lnTo>
                    <a:pt x="0" y="3"/>
                  </a:lnTo>
                  <a:lnTo>
                    <a:pt x="0" y="6"/>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24" name="Freeform 183"/>
            <p:cNvSpPr>
              <a:spLocks/>
            </p:cNvSpPr>
            <p:nvPr/>
          </p:nvSpPr>
          <p:spPr bwMode="auto">
            <a:xfrm>
              <a:off x="2857" y="1758"/>
              <a:ext cx="13" cy="6"/>
            </a:xfrm>
            <a:custGeom>
              <a:avLst/>
              <a:gdLst>
                <a:gd name="T0" fmla="*/ 0 w 13"/>
                <a:gd name="T1" fmla="*/ 0 h 6"/>
                <a:gd name="T2" fmla="*/ 0 w 13"/>
                <a:gd name="T3" fmla="*/ 0 h 6"/>
                <a:gd name="T4" fmla="*/ 2 w 13"/>
                <a:gd name="T5" fmla="*/ 0 h 6"/>
                <a:gd name="T6" fmla="*/ 4 w 13"/>
                <a:gd name="T7" fmla="*/ 5 h 6"/>
                <a:gd name="T8" fmla="*/ 5 w 13"/>
                <a:gd name="T9" fmla="*/ 5 h 6"/>
                <a:gd name="T10" fmla="*/ 7 w 13"/>
                <a:gd name="T11" fmla="*/ 5 h 6"/>
                <a:gd name="T12" fmla="*/ 8 w 13"/>
                <a:gd name="T13" fmla="*/ 5 h 6"/>
                <a:gd name="T14" fmla="*/ 10 w 13"/>
                <a:gd name="T15" fmla="*/ 5 h 6"/>
                <a:gd name="T16" fmla="*/ 12 w 13"/>
                <a:gd name="T17" fmla="*/ 5 h 6"/>
                <a:gd name="T18" fmla="*/ 10 w 13"/>
                <a:gd name="T19" fmla="*/ 5 h 6"/>
                <a:gd name="T20" fmla="*/ 10 w 13"/>
                <a:gd name="T21" fmla="*/ 0 h 6"/>
                <a:gd name="T22" fmla="*/ 8 w 13"/>
                <a:gd name="T23" fmla="*/ 0 h 6"/>
                <a:gd name="T24" fmla="*/ 7 w 13"/>
                <a:gd name="T25" fmla="*/ 0 h 6"/>
                <a:gd name="T26" fmla="*/ 5 w 13"/>
                <a:gd name="T27" fmla="*/ 0 h 6"/>
                <a:gd name="T28" fmla="*/ 4 w 13"/>
                <a:gd name="T29" fmla="*/ 0 h 6"/>
                <a:gd name="T30" fmla="*/ 2 w 13"/>
                <a:gd name="T31" fmla="*/ 0 h 6"/>
                <a:gd name="T32" fmla="*/ 0 w 13"/>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6"/>
                <a:gd name="T53" fmla="*/ 13 w 13"/>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6">
                  <a:moveTo>
                    <a:pt x="0" y="0"/>
                  </a:moveTo>
                  <a:lnTo>
                    <a:pt x="0" y="0"/>
                  </a:lnTo>
                  <a:lnTo>
                    <a:pt x="2" y="0"/>
                  </a:lnTo>
                  <a:lnTo>
                    <a:pt x="4" y="5"/>
                  </a:lnTo>
                  <a:lnTo>
                    <a:pt x="5" y="5"/>
                  </a:lnTo>
                  <a:lnTo>
                    <a:pt x="7" y="5"/>
                  </a:lnTo>
                  <a:lnTo>
                    <a:pt x="8" y="5"/>
                  </a:lnTo>
                  <a:lnTo>
                    <a:pt x="10" y="5"/>
                  </a:lnTo>
                  <a:lnTo>
                    <a:pt x="12" y="5"/>
                  </a:lnTo>
                  <a:lnTo>
                    <a:pt x="10" y="5"/>
                  </a:lnTo>
                  <a:lnTo>
                    <a:pt x="10" y="0"/>
                  </a:lnTo>
                  <a:lnTo>
                    <a:pt x="8" y="0"/>
                  </a:lnTo>
                  <a:lnTo>
                    <a:pt x="7" y="0"/>
                  </a:lnTo>
                  <a:lnTo>
                    <a:pt x="5" y="0"/>
                  </a:lnTo>
                  <a:lnTo>
                    <a:pt x="4" y="0"/>
                  </a:lnTo>
                  <a:lnTo>
                    <a:pt x="2"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36025" name="Freeform 184"/>
            <p:cNvSpPr>
              <a:spLocks/>
            </p:cNvSpPr>
            <p:nvPr/>
          </p:nvSpPr>
          <p:spPr bwMode="auto">
            <a:xfrm>
              <a:off x="2857" y="1763"/>
              <a:ext cx="21" cy="4"/>
            </a:xfrm>
            <a:custGeom>
              <a:avLst/>
              <a:gdLst>
                <a:gd name="T0" fmla="*/ 0 w 21"/>
                <a:gd name="T1" fmla="*/ 3 h 4"/>
                <a:gd name="T2" fmla="*/ 0 w 21"/>
                <a:gd name="T3" fmla="*/ 3 h 4"/>
                <a:gd name="T4" fmla="*/ 0 w 21"/>
                <a:gd name="T5" fmla="*/ 0 h 4"/>
                <a:gd name="T6" fmla="*/ 3 w 21"/>
                <a:gd name="T7" fmla="*/ 0 h 4"/>
                <a:gd name="T8" fmla="*/ 6 w 21"/>
                <a:gd name="T9" fmla="*/ 0 h 4"/>
                <a:gd name="T10" fmla="*/ 8 w 21"/>
                <a:gd name="T11" fmla="*/ 0 h 4"/>
                <a:gd name="T12" fmla="*/ 11 w 21"/>
                <a:gd name="T13" fmla="*/ 0 h 4"/>
                <a:gd name="T14" fmla="*/ 14 w 21"/>
                <a:gd name="T15" fmla="*/ 0 h 4"/>
                <a:gd name="T16" fmla="*/ 17 w 21"/>
                <a:gd name="T17" fmla="*/ 0 h 4"/>
                <a:gd name="T18" fmla="*/ 20 w 21"/>
                <a:gd name="T19" fmla="*/ 0 h 4"/>
                <a:gd name="T20" fmla="*/ 17 w 21"/>
                <a:gd name="T21" fmla="*/ 0 h 4"/>
                <a:gd name="T22" fmla="*/ 14 w 21"/>
                <a:gd name="T23" fmla="*/ 0 h 4"/>
                <a:gd name="T24" fmla="*/ 11 w 21"/>
                <a:gd name="T25" fmla="*/ 3 h 4"/>
                <a:gd name="T26" fmla="*/ 8 w 21"/>
                <a:gd name="T27" fmla="*/ 3 h 4"/>
                <a:gd name="T28" fmla="*/ 6 w 21"/>
                <a:gd name="T29" fmla="*/ 3 h 4"/>
                <a:gd name="T30" fmla="*/ 3 w 21"/>
                <a:gd name="T31" fmla="*/ 3 h 4"/>
                <a:gd name="T32" fmla="*/ 0 w 21"/>
                <a:gd name="T33" fmla="*/ 3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4"/>
                <a:gd name="T53" fmla="*/ 21 w 21"/>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4">
                  <a:moveTo>
                    <a:pt x="0" y="3"/>
                  </a:moveTo>
                  <a:lnTo>
                    <a:pt x="0" y="3"/>
                  </a:lnTo>
                  <a:lnTo>
                    <a:pt x="0" y="0"/>
                  </a:lnTo>
                  <a:lnTo>
                    <a:pt x="3" y="0"/>
                  </a:lnTo>
                  <a:lnTo>
                    <a:pt x="6" y="0"/>
                  </a:lnTo>
                  <a:lnTo>
                    <a:pt x="8" y="0"/>
                  </a:lnTo>
                  <a:lnTo>
                    <a:pt x="11" y="0"/>
                  </a:lnTo>
                  <a:lnTo>
                    <a:pt x="14" y="0"/>
                  </a:lnTo>
                  <a:lnTo>
                    <a:pt x="17" y="0"/>
                  </a:lnTo>
                  <a:lnTo>
                    <a:pt x="20" y="0"/>
                  </a:lnTo>
                  <a:lnTo>
                    <a:pt x="17" y="0"/>
                  </a:lnTo>
                  <a:lnTo>
                    <a:pt x="14" y="0"/>
                  </a:lnTo>
                  <a:lnTo>
                    <a:pt x="11" y="3"/>
                  </a:lnTo>
                  <a:lnTo>
                    <a:pt x="8" y="3"/>
                  </a:lnTo>
                  <a:lnTo>
                    <a:pt x="6" y="3"/>
                  </a:lnTo>
                  <a:lnTo>
                    <a:pt x="3" y="3"/>
                  </a:lnTo>
                  <a:lnTo>
                    <a:pt x="0"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26" name="Freeform 185"/>
            <p:cNvSpPr>
              <a:spLocks/>
            </p:cNvSpPr>
            <p:nvPr/>
          </p:nvSpPr>
          <p:spPr bwMode="auto">
            <a:xfrm>
              <a:off x="2860" y="1839"/>
              <a:ext cx="12" cy="6"/>
            </a:xfrm>
            <a:custGeom>
              <a:avLst/>
              <a:gdLst>
                <a:gd name="T0" fmla="*/ 0 w 12"/>
                <a:gd name="T1" fmla="*/ 0 h 6"/>
                <a:gd name="T2" fmla="*/ 0 w 12"/>
                <a:gd name="T3" fmla="*/ 0 h 6"/>
                <a:gd name="T4" fmla="*/ 0 w 12"/>
                <a:gd name="T5" fmla="*/ 5 h 6"/>
                <a:gd name="T6" fmla="*/ 2 w 12"/>
                <a:gd name="T7" fmla="*/ 5 h 6"/>
                <a:gd name="T8" fmla="*/ 3 w 12"/>
                <a:gd name="T9" fmla="*/ 5 h 6"/>
                <a:gd name="T10" fmla="*/ 5 w 12"/>
                <a:gd name="T11" fmla="*/ 5 h 6"/>
                <a:gd name="T12" fmla="*/ 6 w 12"/>
                <a:gd name="T13" fmla="*/ 5 h 6"/>
                <a:gd name="T14" fmla="*/ 8 w 12"/>
                <a:gd name="T15" fmla="*/ 5 h 6"/>
                <a:gd name="T16" fmla="*/ 10 w 12"/>
                <a:gd name="T17" fmla="*/ 5 h 6"/>
                <a:gd name="T18" fmla="*/ 11 w 12"/>
                <a:gd name="T19" fmla="*/ 5 h 6"/>
                <a:gd name="T20" fmla="*/ 10 w 12"/>
                <a:gd name="T21" fmla="*/ 5 h 6"/>
                <a:gd name="T22" fmla="*/ 10 w 12"/>
                <a:gd name="T23" fmla="*/ 0 h 6"/>
                <a:gd name="T24" fmla="*/ 8 w 12"/>
                <a:gd name="T25" fmla="*/ 0 h 6"/>
                <a:gd name="T26" fmla="*/ 6 w 12"/>
                <a:gd name="T27" fmla="*/ 0 h 6"/>
                <a:gd name="T28" fmla="*/ 5 w 12"/>
                <a:gd name="T29" fmla="*/ 0 h 6"/>
                <a:gd name="T30" fmla="*/ 3 w 12"/>
                <a:gd name="T31" fmla="*/ 0 h 6"/>
                <a:gd name="T32" fmla="*/ 2 w 12"/>
                <a:gd name="T33" fmla="*/ 0 h 6"/>
                <a:gd name="T34" fmla="*/ 0 w 12"/>
                <a:gd name="T35" fmla="*/ 0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6"/>
                <a:gd name="T56" fmla="*/ 12 w 12"/>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6">
                  <a:moveTo>
                    <a:pt x="0" y="0"/>
                  </a:moveTo>
                  <a:lnTo>
                    <a:pt x="0" y="0"/>
                  </a:lnTo>
                  <a:lnTo>
                    <a:pt x="0" y="5"/>
                  </a:lnTo>
                  <a:lnTo>
                    <a:pt x="2" y="5"/>
                  </a:lnTo>
                  <a:lnTo>
                    <a:pt x="3" y="5"/>
                  </a:lnTo>
                  <a:lnTo>
                    <a:pt x="5" y="5"/>
                  </a:lnTo>
                  <a:lnTo>
                    <a:pt x="6" y="5"/>
                  </a:lnTo>
                  <a:lnTo>
                    <a:pt x="8" y="5"/>
                  </a:lnTo>
                  <a:lnTo>
                    <a:pt x="10" y="5"/>
                  </a:lnTo>
                  <a:lnTo>
                    <a:pt x="11" y="5"/>
                  </a:lnTo>
                  <a:lnTo>
                    <a:pt x="10" y="5"/>
                  </a:lnTo>
                  <a:lnTo>
                    <a:pt x="10" y="0"/>
                  </a:lnTo>
                  <a:lnTo>
                    <a:pt x="8" y="0"/>
                  </a:lnTo>
                  <a:lnTo>
                    <a:pt x="6" y="0"/>
                  </a:lnTo>
                  <a:lnTo>
                    <a:pt x="5" y="0"/>
                  </a:lnTo>
                  <a:lnTo>
                    <a:pt x="3" y="0"/>
                  </a:lnTo>
                  <a:lnTo>
                    <a:pt x="2"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36027" name="Freeform 186"/>
            <p:cNvSpPr>
              <a:spLocks/>
            </p:cNvSpPr>
            <p:nvPr/>
          </p:nvSpPr>
          <p:spPr bwMode="auto">
            <a:xfrm>
              <a:off x="2860" y="1844"/>
              <a:ext cx="18" cy="4"/>
            </a:xfrm>
            <a:custGeom>
              <a:avLst/>
              <a:gdLst>
                <a:gd name="T0" fmla="*/ 0 w 18"/>
                <a:gd name="T1" fmla="*/ 3 h 4"/>
                <a:gd name="T2" fmla="*/ 0 w 18"/>
                <a:gd name="T3" fmla="*/ 0 h 4"/>
                <a:gd name="T4" fmla="*/ 3 w 18"/>
                <a:gd name="T5" fmla="*/ 0 h 4"/>
                <a:gd name="T6" fmla="*/ 5 w 18"/>
                <a:gd name="T7" fmla="*/ 0 h 4"/>
                <a:gd name="T8" fmla="*/ 8 w 18"/>
                <a:gd name="T9" fmla="*/ 0 h 4"/>
                <a:gd name="T10" fmla="*/ 11 w 18"/>
                <a:gd name="T11" fmla="*/ 0 h 4"/>
                <a:gd name="T12" fmla="*/ 14 w 18"/>
                <a:gd name="T13" fmla="*/ 0 h 4"/>
                <a:gd name="T14" fmla="*/ 17 w 18"/>
                <a:gd name="T15" fmla="*/ 0 h 4"/>
                <a:gd name="T16" fmla="*/ 14 w 18"/>
                <a:gd name="T17" fmla="*/ 0 h 4"/>
                <a:gd name="T18" fmla="*/ 14 w 18"/>
                <a:gd name="T19" fmla="*/ 3 h 4"/>
                <a:gd name="T20" fmla="*/ 11 w 18"/>
                <a:gd name="T21" fmla="*/ 3 h 4"/>
                <a:gd name="T22" fmla="*/ 8 w 18"/>
                <a:gd name="T23" fmla="*/ 3 h 4"/>
                <a:gd name="T24" fmla="*/ 5 w 18"/>
                <a:gd name="T25" fmla="*/ 3 h 4"/>
                <a:gd name="T26" fmla="*/ 3 w 18"/>
                <a:gd name="T27" fmla="*/ 3 h 4"/>
                <a:gd name="T28" fmla="*/ 0 w 18"/>
                <a:gd name="T29" fmla="*/ 3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
                <a:gd name="T46" fmla="*/ 0 h 4"/>
                <a:gd name="T47" fmla="*/ 18 w 18"/>
                <a:gd name="T48" fmla="*/ 4 h 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 h="4">
                  <a:moveTo>
                    <a:pt x="0" y="3"/>
                  </a:moveTo>
                  <a:lnTo>
                    <a:pt x="0" y="0"/>
                  </a:lnTo>
                  <a:lnTo>
                    <a:pt x="3" y="0"/>
                  </a:lnTo>
                  <a:lnTo>
                    <a:pt x="5" y="0"/>
                  </a:lnTo>
                  <a:lnTo>
                    <a:pt x="8" y="0"/>
                  </a:lnTo>
                  <a:lnTo>
                    <a:pt x="11" y="0"/>
                  </a:lnTo>
                  <a:lnTo>
                    <a:pt x="14" y="0"/>
                  </a:lnTo>
                  <a:lnTo>
                    <a:pt x="17" y="0"/>
                  </a:lnTo>
                  <a:lnTo>
                    <a:pt x="14" y="0"/>
                  </a:lnTo>
                  <a:lnTo>
                    <a:pt x="14" y="3"/>
                  </a:lnTo>
                  <a:lnTo>
                    <a:pt x="11" y="3"/>
                  </a:lnTo>
                  <a:lnTo>
                    <a:pt x="8" y="3"/>
                  </a:lnTo>
                  <a:lnTo>
                    <a:pt x="5" y="3"/>
                  </a:lnTo>
                  <a:lnTo>
                    <a:pt x="3" y="3"/>
                  </a:lnTo>
                  <a:lnTo>
                    <a:pt x="0"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28" name="Freeform 187"/>
            <p:cNvSpPr>
              <a:spLocks/>
            </p:cNvSpPr>
            <p:nvPr/>
          </p:nvSpPr>
          <p:spPr bwMode="auto">
            <a:xfrm>
              <a:off x="3000" y="1601"/>
              <a:ext cx="12" cy="6"/>
            </a:xfrm>
            <a:custGeom>
              <a:avLst/>
              <a:gdLst>
                <a:gd name="T0" fmla="*/ 0 w 12"/>
                <a:gd name="T1" fmla="*/ 0 h 6"/>
                <a:gd name="T2" fmla="*/ 0 w 12"/>
                <a:gd name="T3" fmla="*/ 0 h 6"/>
                <a:gd name="T4" fmla="*/ 2 w 12"/>
                <a:gd name="T5" fmla="*/ 0 h 6"/>
                <a:gd name="T6" fmla="*/ 3 w 12"/>
                <a:gd name="T7" fmla="*/ 0 h 6"/>
                <a:gd name="T8" fmla="*/ 3 w 12"/>
                <a:gd name="T9" fmla="*/ 5 h 6"/>
                <a:gd name="T10" fmla="*/ 5 w 12"/>
                <a:gd name="T11" fmla="*/ 5 h 6"/>
                <a:gd name="T12" fmla="*/ 6 w 12"/>
                <a:gd name="T13" fmla="*/ 5 h 6"/>
                <a:gd name="T14" fmla="*/ 8 w 12"/>
                <a:gd name="T15" fmla="*/ 5 h 6"/>
                <a:gd name="T16" fmla="*/ 10 w 12"/>
                <a:gd name="T17" fmla="*/ 5 h 6"/>
                <a:gd name="T18" fmla="*/ 11 w 12"/>
                <a:gd name="T19" fmla="*/ 5 h 6"/>
                <a:gd name="T20" fmla="*/ 10 w 12"/>
                <a:gd name="T21" fmla="*/ 0 h 6"/>
                <a:gd name="T22" fmla="*/ 8 w 12"/>
                <a:gd name="T23" fmla="*/ 0 h 6"/>
                <a:gd name="T24" fmla="*/ 6 w 12"/>
                <a:gd name="T25" fmla="*/ 0 h 6"/>
                <a:gd name="T26" fmla="*/ 5 w 12"/>
                <a:gd name="T27" fmla="*/ 0 h 6"/>
                <a:gd name="T28" fmla="*/ 3 w 12"/>
                <a:gd name="T29" fmla="*/ 0 h 6"/>
                <a:gd name="T30" fmla="*/ 2 w 12"/>
                <a:gd name="T31" fmla="*/ 0 h 6"/>
                <a:gd name="T32" fmla="*/ 0 w 1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
                <a:gd name="T52" fmla="*/ 0 h 6"/>
                <a:gd name="T53" fmla="*/ 12 w 1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 h="6">
                  <a:moveTo>
                    <a:pt x="0" y="0"/>
                  </a:moveTo>
                  <a:lnTo>
                    <a:pt x="0" y="0"/>
                  </a:lnTo>
                  <a:lnTo>
                    <a:pt x="2" y="0"/>
                  </a:lnTo>
                  <a:lnTo>
                    <a:pt x="3" y="0"/>
                  </a:lnTo>
                  <a:lnTo>
                    <a:pt x="3" y="5"/>
                  </a:lnTo>
                  <a:lnTo>
                    <a:pt x="5" y="5"/>
                  </a:lnTo>
                  <a:lnTo>
                    <a:pt x="6" y="5"/>
                  </a:lnTo>
                  <a:lnTo>
                    <a:pt x="8" y="5"/>
                  </a:lnTo>
                  <a:lnTo>
                    <a:pt x="10" y="5"/>
                  </a:lnTo>
                  <a:lnTo>
                    <a:pt x="11" y="5"/>
                  </a:lnTo>
                  <a:lnTo>
                    <a:pt x="10" y="0"/>
                  </a:lnTo>
                  <a:lnTo>
                    <a:pt x="8" y="0"/>
                  </a:lnTo>
                  <a:lnTo>
                    <a:pt x="6" y="0"/>
                  </a:lnTo>
                  <a:lnTo>
                    <a:pt x="5" y="0"/>
                  </a:lnTo>
                  <a:lnTo>
                    <a:pt x="3" y="0"/>
                  </a:lnTo>
                  <a:lnTo>
                    <a:pt x="2"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36029" name="Freeform 188"/>
            <p:cNvSpPr>
              <a:spLocks/>
            </p:cNvSpPr>
            <p:nvPr/>
          </p:nvSpPr>
          <p:spPr bwMode="auto">
            <a:xfrm>
              <a:off x="3000" y="1606"/>
              <a:ext cx="20" cy="4"/>
            </a:xfrm>
            <a:custGeom>
              <a:avLst/>
              <a:gdLst>
                <a:gd name="T0" fmla="*/ 0 w 20"/>
                <a:gd name="T1" fmla="*/ 3 h 4"/>
                <a:gd name="T2" fmla="*/ 0 w 20"/>
                <a:gd name="T3" fmla="*/ 3 h 4"/>
                <a:gd name="T4" fmla="*/ 3 w 20"/>
                <a:gd name="T5" fmla="*/ 0 h 4"/>
                <a:gd name="T6" fmla="*/ 5 w 20"/>
                <a:gd name="T7" fmla="*/ 0 h 4"/>
                <a:gd name="T8" fmla="*/ 8 w 20"/>
                <a:gd name="T9" fmla="*/ 0 h 4"/>
                <a:gd name="T10" fmla="*/ 11 w 20"/>
                <a:gd name="T11" fmla="*/ 0 h 4"/>
                <a:gd name="T12" fmla="*/ 14 w 20"/>
                <a:gd name="T13" fmla="*/ 0 h 4"/>
                <a:gd name="T14" fmla="*/ 17 w 20"/>
                <a:gd name="T15" fmla="*/ 0 h 4"/>
                <a:gd name="T16" fmla="*/ 19 w 20"/>
                <a:gd name="T17" fmla="*/ 0 h 4"/>
                <a:gd name="T18" fmla="*/ 17 w 20"/>
                <a:gd name="T19" fmla="*/ 0 h 4"/>
                <a:gd name="T20" fmla="*/ 14 w 20"/>
                <a:gd name="T21" fmla="*/ 3 h 4"/>
                <a:gd name="T22" fmla="*/ 11 w 20"/>
                <a:gd name="T23" fmla="*/ 3 h 4"/>
                <a:gd name="T24" fmla="*/ 8 w 20"/>
                <a:gd name="T25" fmla="*/ 3 h 4"/>
                <a:gd name="T26" fmla="*/ 5 w 20"/>
                <a:gd name="T27" fmla="*/ 3 h 4"/>
                <a:gd name="T28" fmla="*/ 3 w 20"/>
                <a:gd name="T29" fmla="*/ 3 h 4"/>
                <a:gd name="T30" fmla="*/ 0 w 20"/>
                <a:gd name="T31" fmla="*/ 3 h 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
                <a:gd name="T50" fmla="*/ 20 w 20"/>
                <a:gd name="T51" fmla="*/ 4 h 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
                  <a:moveTo>
                    <a:pt x="0" y="3"/>
                  </a:moveTo>
                  <a:lnTo>
                    <a:pt x="0" y="3"/>
                  </a:lnTo>
                  <a:lnTo>
                    <a:pt x="3" y="0"/>
                  </a:lnTo>
                  <a:lnTo>
                    <a:pt x="5" y="0"/>
                  </a:lnTo>
                  <a:lnTo>
                    <a:pt x="8" y="0"/>
                  </a:lnTo>
                  <a:lnTo>
                    <a:pt x="11" y="0"/>
                  </a:lnTo>
                  <a:lnTo>
                    <a:pt x="14" y="0"/>
                  </a:lnTo>
                  <a:lnTo>
                    <a:pt x="17" y="0"/>
                  </a:lnTo>
                  <a:lnTo>
                    <a:pt x="19" y="0"/>
                  </a:lnTo>
                  <a:lnTo>
                    <a:pt x="17" y="0"/>
                  </a:lnTo>
                  <a:lnTo>
                    <a:pt x="14" y="3"/>
                  </a:lnTo>
                  <a:lnTo>
                    <a:pt x="11" y="3"/>
                  </a:lnTo>
                  <a:lnTo>
                    <a:pt x="8" y="3"/>
                  </a:lnTo>
                  <a:lnTo>
                    <a:pt x="5" y="3"/>
                  </a:lnTo>
                  <a:lnTo>
                    <a:pt x="3" y="3"/>
                  </a:lnTo>
                  <a:lnTo>
                    <a:pt x="0"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30" name="Freeform 189"/>
            <p:cNvSpPr>
              <a:spLocks/>
            </p:cNvSpPr>
            <p:nvPr/>
          </p:nvSpPr>
          <p:spPr bwMode="auto">
            <a:xfrm>
              <a:off x="3003" y="1662"/>
              <a:ext cx="13" cy="7"/>
            </a:xfrm>
            <a:custGeom>
              <a:avLst/>
              <a:gdLst>
                <a:gd name="T0" fmla="*/ 0 w 13"/>
                <a:gd name="T1" fmla="*/ 0 h 7"/>
                <a:gd name="T2" fmla="*/ 0 w 13"/>
                <a:gd name="T3" fmla="*/ 6 h 7"/>
                <a:gd name="T4" fmla="*/ 1 w 13"/>
                <a:gd name="T5" fmla="*/ 6 h 7"/>
                <a:gd name="T6" fmla="*/ 3 w 13"/>
                <a:gd name="T7" fmla="*/ 6 h 7"/>
                <a:gd name="T8" fmla="*/ 5 w 13"/>
                <a:gd name="T9" fmla="*/ 6 h 7"/>
                <a:gd name="T10" fmla="*/ 7 w 13"/>
                <a:gd name="T11" fmla="*/ 6 h 7"/>
                <a:gd name="T12" fmla="*/ 9 w 13"/>
                <a:gd name="T13" fmla="*/ 6 h 7"/>
                <a:gd name="T14" fmla="*/ 10 w 13"/>
                <a:gd name="T15" fmla="*/ 6 h 7"/>
                <a:gd name="T16" fmla="*/ 12 w 13"/>
                <a:gd name="T17" fmla="*/ 6 h 7"/>
                <a:gd name="T18" fmla="*/ 10 w 13"/>
                <a:gd name="T19" fmla="*/ 6 h 7"/>
                <a:gd name="T20" fmla="*/ 9 w 13"/>
                <a:gd name="T21" fmla="*/ 6 h 7"/>
                <a:gd name="T22" fmla="*/ 7 w 13"/>
                <a:gd name="T23" fmla="*/ 0 h 7"/>
                <a:gd name="T24" fmla="*/ 5 w 13"/>
                <a:gd name="T25" fmla="*/ 0 h 7"/>
                <a:gd name="T26" fmla="*/ 3 w 13"/>
                <a:gd name="T27" fmla="*/ 0 h 7"/>
                <a:gd name="T28" fmla="*/ 1 w 13"/>
                <a:gd name="T29" fmla="*/ 0 h 7"/>
                <a:gd name="T30" fmla="*/ 0 w 13"/>
                <a:gd name="T31" fmla="*/ 0 h 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
                <a:gd name="T49" fmla="*/ 0 h 7"/>
                <a:gd name="T50" fmla="*/ 13 w 13"/>
                <a:gd name="T51" fmla="*/ 7 h 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 h="7">
                  <a:moveTo>
                    <a:pt x="0" y="0"/>
                  </a:moveTo>
                  <a:lnTo>
                    <a:pt x="0" y="6"/>
                  </a:lnTo>
                  <a:lnTo>
                    <a:pt x="1" y="6"/>
                  </a:lnTo>
                  <a:lnTo>
                    <a:pt x="3" y="6"/>
                  </a:lnTo>
                  <a:lnTo>
                    <a:pt x="5" y="6"/>
                  </a:lnTo>
                  <a:lnTo>
                    <a:pt x="7" y="6"/>
                  </a:lnTo>
                  <a:lnTo>
                    <a:pt x="9" y="6"/>
                  </a:lnTo>
                  <a:lnTo>
                    <a:pt x="10" y="6"/>
                  </a:lnTo>
                  <a:lnTo>
                    <a:pt x="12" y="6"/>
                  </a:lnTo>
                  <a:lnTo>
                    <a:pt x="10" y="6"/>
                  </a:lnTo>
                  <a:lnTo>
                    <a:pt x="9" y="6"/>
                  </a:lnTo>
                  <a:lnTo>
                    <a:pt x="7" y="0"/>
                  </a:lnTo>
                  <a:lnTo>
                    <a:pt x="5" y="0"/>
                  </a:lnTo>
                  <a:lnTo>
                    <a:pt x="3" y="0"/>
                  </a:lnTo>
                  <a:lnTo>
                    <a:pt x="1"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36031" name="Freeform 190"/>
            <p:cNvSpPr>
              <a:spLocks/>
            </p:cNvSpPr>
            <p:nvPr/>
          </p:nvSpPr>
          <p:spPr bwMode="auto">
            <a:xfrm>
              <a:off x="3003" y="1665"/>
              <a:ext cx="17" cy="6"/>
            </a:xfrm>
            <a:custGeom>
              <a:avLst/>
              <a:gdLst>
                <a:gd name="T0" fmla="*/ 0 w 17"/>
                <a:gd name="T1" fmla="*/ 5 h 6"/>
                <a:gd name="T2" fmla="*/ 0 w 17"/>
                <a:gd name="T3" fmla="*/ 3 h 6"/>
                <a:gd name="T4" fmla="*/ 2 w 17"/>
                <a:gd name="T5" fmla="*/ 3 h 6"/>
                <a:gd name="T6" fmla="*/ 5 w 17"/>
                <a:gd name="T7" fmla="*/ 3 h 6"/>
                <a:gd name="T8" fmla="*/ 8 w 17"/>
                <a:gd name="T9" fmla="*/ 3 h 6"/>
                <a:gd name="T10" fmla="*/ 11 w 17"/>
                <a:gd name="T11" fmla="*/ 0 h 6"/>
                <a:gd name="T12" fmla="*/ 14 w 17"/>
                <a:gd name="T13" fmla="*/ 0 h 6"/>
                <a:gd name="T14" fmla="*/ 16 w 17"/>
                <a:gd name="T15" fmla="*/ 0 h 6"/>
                <a:gd name="T16" fmla="*/ 16 w 17"/>
                <a:gd name="T17" fmla="*/ 3 h 6"/>
                <a:gd name="T18" fmla="*/ 14 w 17"/>
                <a:gd name="T19" fmla="*/ 3 h 6"/>
                <a:gd name="T20" fmla="*/ 11 w 17"/>
                <a:gd name="T21" fmla="*/ 3 h 6"/>
                <a:gd name="T22" fmla="*/ 8 w 17"/>
                <a:gd name="T23" fmla="*/ 3 h 6"/>
                <a:gd name="T24" fmla="*/ 5 w 17"/>
                <a:gd name="T25" fmla="*/ 3 h 6"/>
                <a:gd name="T26" fmla="*/ 5 w 17"/>
                <a:gd name="T27" fmla="*/ 5 h 6"/>
                <a:gd name="T28" fmla="*/ 2 w 17"/>
                <a:gd name="T29" fmla="*/ 5 h 6"/>
                <a:gd name="T30" fmla="*/ 0 w 17"/>
                <a:gd name="T31" fmla="*/ 5 h 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6"/>
                <a:gd name="T50" fmla="*/ 17 w 17"/>
                <a:gd name="T51" fmla="*/ 6 h 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6">
                  <a:moveTo>
                    <a:pt x="0" y="5"/>
                  </a:moveTo>
                  <a:lnTo>
                    <a:pt x="0" y="3"/>
                  </a:lnTo>
                  <a:lnTo>
                    <a:pt x="2" y="3"/>
                  </a:lnTo>
                  <a:lnTo>
                    <a:pt x="5" y="3"/>
                  </a:lnTo>
                  <a:lnTo>
                    <a:pt x="8" y="3"/>
                  </a:lnTo>
                  <a:lnTo>
                    <a:pt x="11" y="0"/>
                  </a:lnTo>
                  <a:lnTo>
                    <a:pt x="14" y="0"/>
                  </a:lnTo>
                  <a:lnTo>
                    <a:pt x="16" y="0"/>
                  </a:lnTo>
                  <a:lnTo>
                    <a:pt x="16" y="3"/>
                  </a:lnTo>
                  <a:lnTo>
                    <a:pt x="14" y="3"/>
                  </a:lnTo>
                  <a:lnTo>
                    <a:pt x="11" y="3"/>
                  </a:lnTo>
                  <a:lnTo>
                    <a:pt x="8" y="3"/>
                  </a:lnTo>
                  <a:lnTo>
                    <a:pt x="5" y="3"/>
                  </a:lnTo>
                  <a:lnTo>
                    <a:pt x="5" y="5"/>
                  </a:lnTo>
                  <a:lnTo>
                    <a:pt x="2" y="5"/>
                  </a:lnTo>
                  <a:lnTo>
                    <a:pt x="0" y="5"/>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32" name="Freeform 191"/>
            <p:cNvSpPr>
              <a:spLocks/>
            </p:cNvSpPr>
            <p:nvPr/>
          </p:nvSpPr>
          <p:spPr bwMode="auto">
            <a:xfrm>
              <a:off x="3005" y="1755"/>
              <a:ext cx="13" cy="6"/>
            </a:xfrm>
            <a:custGeom>
              <a:avLst/>
              <a:gdLst>
                <a:gd name="T0" fmla="*/ 0 w 13"/>
                <a:gd name="T1" fmla="*/ 0 h 6"/>
                <a:gd name="T2" fmla="*/ 0 w 13"/>
                <a:gd name="T3" fmla="*/ 5 h 6"/>
                <a:gd name="T4" fmla="*/ 2 w 13"/>
                <a:gd name="T5" fmla="*/ 5 h 6"/>
                <a:gd name="T6" fmla="*/ 4 w 13"/>
                <a:gd name="T7" fmla="*/ 5 h 6"/>
                <a:gd name="T8" fmla="*/ 5 w 13"/>
                <a:gd name="T9" fmla="*/ 5 h 6"/>
                <a:gd name="T10" fmla="*/ 7 w 13"/>
                <a:gd name="T11" fmla="*/ 5 h 6"/>
                <a:gd name="T12" fmla="*/ 8 w 13"/>
                <a:gd name="T13" fmla="*/ 5 h 6"/>
                <a:gd name="T14" fmla="*/ 10 w 13"/>
                <a:gd name="T15" fmla="*/ 5 h 6"/>
                <a:gd name="T16" fmla="*/ 12 w 13"/>
                <a:gd name="T17" fmla="*/ 5 h 6"/>
                <a:gd name="T18" fmla="*/ 10 w 13"/>
                <a:gd name="T19" fmla="*/ 5 h 6"/>
                <a:gd name="T20" fmla="*/ 8 w 13"/>
                <a:gd name="T21" fmla="*/ 5 h 6"/>
                <a:gd name="T22" fmla="*/ 7 w 13"/>
                <a:gd name="T23" fmla="*/ 5 h 6"/>
                <a:gd name="T24" fmla="*/ 7 w 13"/>
                <a:gd name="T25" fmla="*/ 0 h 6"/>
                <a:gd name="T26" fmla="*/ 5 w 13"/>
                <a:gd name="T27" fmla="*/ 0 h 6"/>
                <a:gd name="T28" fmla="*/ 5 w 13"/>
                <a:gd name="T29" fmla="*/ 5 h 6"/>
                <a:gd name="T30" fmla="*/ 5 w 13"/>
                <a:gd name="T31" fmla="*/ 0 h 6"/>
                <a:gd name="T32" fmla="*/ 4 w 13"/>
                <a:gd name="T33" fmla="*/ 0 h 6"/>
                <a:gd name="T34" fmla="*/ 2 w 13"/>
                <a:gd name="T35" fmla="*/ 0 h 6"/>
                <a:gd name="T36" fmla="*/ 0 w 13"/>
                <a:gd name="T37" fmla="*/ 0 h 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
                <a:gd name="T58" fmla="*/ 0 h 6"/>
                <a:gd name="T59" fmla="*/ 13 w 13"/>
                <a:gd name="T60" fmla="*/ 6 h 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 h="6">
                  <a:moveTo>
                    <a:pt x="0" y="0"/>
                  </a:moveTo>
                  <a:lnTo>
                    <a:pt x="0" y="5"/>
                  </a:lnTo>
                  <a:lnTo>
                    <a:pt x="2" y="5"/>
                  </a:lnTo>
                  <a:lnTo>
                    <a:pt x="4" y="5"/>
                  </a:lnTo>
                  <a:lnTo>
                    <a:pt x="5" y="5"/>
                  </a:lnTo>
                  <a:lnTo>
                    <a:pt x="7" y="5"/>
                  </a:lnTo>
                  <a:lnTo>
                    <a:pt x="8" y="5"/>
                  </a:lnTo>
                  <a:lnTo>
                    <a:pt x="10" y="5"/>
                  </a:lnTo>
                  <a:lnTo>
                    <a:pt x="12" y="5"/>
                  </a:lnTo>
                  <a:lnTo>
                    <a:pt x="10" y="5"/>
                  </a:lnTo>
                  <a:lnTo>
                    <a:pt x="8" y="5"/>
                  </a:lnTo>
                  <a:lnTo>
                    <a:pt x="7" y="5"/>
                  </a:lnTo>
                  <a:lnTo>
                    <a:pt x="7" y="0"/>
                  </a:lnTo>
                  <a:lnTo>
                    <a:pt x="5" y="0"/>
                  </a:lnTo>
                  <a:lnTo>
                    <a:pt x="5" y="5"/>
                  </a:lnTo>
                  <a:lnTo>
                    <a:pt x="5" y="0"/>
                  </a:lnTo>
                  <a:lnTo>
                    <a:pt x="4" y="0"/>
                  </a:lnTo>
                  <a:lnTo>
                    <a:pt x="2"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36033" name="Freeform 192"/>
            <p:cNvSpPr>
              <a:spLocks/>
            </p:cNvSpPr>
            <p:nvPr/>
          </p:nvSpPr>
          <p:spPr bwMode="auto">
            <a:xfrm>
              <a:off x="3005" y="1760"/>
              <a:ext cx="21" cy="4"/>
            </a:xfrm>
            <a:custGeom>
              <a:avLst/>
              <a:gdLst>
                <a:gd name="T0" fmla="*/ 0 w 21"/>
                <a:gd name="T1" fmla="*/ 3 h 4"/>
                <a:gd name="T2" fmla="*/ 0 w 21"/>
                <a:gd name="T3" fmla="*/ 0 h 4"/>
                <a:gd name="T4" fmla="*/ 3 w 21"/>
                <a:gd name="T5" fmla="*/ 0 h 4"/>
                <a:gd name="T6" fmla="*/ 6 w 21"/>
                <a:gd name="T7" fmla="*/ 0 h 4"/>
                <a:gd name="T8" fmla="*/ 9 w 21"/>
                <a:gd name="T9" fmla="*/ 0 h 4"/>
                <a:gd name="T10" fmla="*/ 12 w 21"/>
                <a:gd name="T11" fmla="*/ 0 h 4"/>
                <a:gd name="T12" fmla="*/ 14 w 21"/>
                <a:gd name="T13" fmla="*/ 0 h 4"/>
                <a:gd name="T14" fmla="*/ 17 w 21"/>
                <a:gd name="T15" fmla="*/ 0 h 4"/>
                <a:gd name="T16" fmla="*/ 20 w 21"/>
                <a:gd name="T17" fmla="*/ 0 h 4"/>
                <a:gd name="T18" fmla="*/ 17 w 21"/>
                <a:gd name="T19" fmla="*/ 0 h 4"/>
                <a:gd name="T20" fmla="*/ 14 w 21"/>
                <a:gd name="T21" fmla="*/ 0 h 4"/>
                <a:gd name="T22" fmla="*/ 12 w 21"/>
                <a:gd name="T23" fmla="*/ 0 h 4"/>
                <a:gd name="T24" fmla="*/ 9 w 21"/>
                <a:gd name="T25" fmla="*/ 0 h 4"/>
                <a:gd name="T26" fmla="*/ 6 w 21"/>
                <a:gd name="T27" fmla="*/ 0 h 4"/>
                <a:gd name="T28" fmla="*/ 6 w 21"/>
                <a:gd name="T29" fmla="*/ 3 h 4"/>
                <a:gd name="T30" fmla="*/ 3 w 21"/>
                <a:gd name="T31" fmla="*/ 3 h 4"/>
                <a:gd name="T32" fmla="*/ 0 w 21"/>
                <a:gd name="T33" fmla="*/ 3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4"/>
                <a:gd name="T53" fmla="*/ 21 w 21"/>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4">
                  <a:moveTo>
                    <a:pt x="0" y="3"/>
                  </a:moveTo>
                  <a:lnTo>
                    <a:pt x="0" y="0"/>
                  </a:lnTo>
                  <a:lnTo>
                    <a:pt x="3" y="0"/>
                  </a:lnTo>
                  <a:lnTo>
                    <a:pt x="6" y="0"/>
                  </a:lnTo>
                  <a:lnTo>
                    <a:pt x="9" y="0"/>
                  </a:lnTo>
                  <a:lnTo>
                    <a:pt x="12" y="0"/>
                  </a:lnTo>
                  <a:lnTo>
                    <a:pt x="14" y="0"/>
                  </a:lnTo>
                  <a:lnTo>
                    <a:pt x="17" y="0"/>
                  </a:lnTo>
                  <a:lnTo>
                    <a:pt x="20" y="0"/>
                  </a:lnTo>
                  <a:lnTo>
                    <a:pt x="17" y="0"/>
                  </a:lnTo>
                  <a:lnTo>
                    <a:pt x="14" y="0"/>
                  </a:lnTo>
                  <a:lnTo>
                    <a:pt x="12" y="0"/>
                  </a:lnTo>
                  <a:lnTo>
                    <a:pt x="9" y="0"/>
                  </a:lnTo>
                  <a:lnTo>
                    <a:pt x="6" y="0"/>
                  </a:lnTo>
                  <a:lnTo>
                    <a:pt x="6" y="3"/>
                  </a:lnTo>
                  <a:lnTo>
                    <a:pt x="3" y="3"/>
                  </a:lnTo>
                  <a:lnTo>
                    <a:pt x="0" y="3"/>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34" name="Freeform 193"/>
            <p:cNvSpPr>
              <a:spLocks/>
            </p:cNvSpPr>
            <p:nvPr/>
          </p:nvSpPr>
          <p:spPr bwMode="auto">
            <a:xfrm>
              <a:off x="3031" y="1581"/>
              <a:ext cx="41" cy="80"/>
            </a:xfrm>
            <a:custGeom>
              <a:avLst/>
              <a:gdLst>
                <a:gd name="T0" fmla="*/ 0 w 41"/>
                <a:gd name="T1" fmla="*/ 13 h 80"/>
                <a:gd name="T2" fmla="*/ 37 w 41"/>
                <a:gd name="T3" fmla="*/ 0 h 80"/>
                <a:gd name="T4" fmla="*/ 40 w 41"/>
                <a:gd name="T5" fmla="*/ 68 h 80"/>
                <a:gd name="T6" fmla="*/ 2 w 41"/>
                <a:gd name="T7" fmla="*/ 79 h 80"/>
                <a:gd name="T8" fmla="*/ 0 w 41"/>
                <a:gd name="T9" fmla="*/ 13 h 80"/>
                <a:gd name="T10" fmla="*/ 0 60000 65536"/>
                <a:gd name="T11" fmla="*/ 0 60000 65536"/>
                <a:gd name="T12" fmla="*/ 0 60000 65536"/>
                <a:gd name="T13" fmla="*/ 0 60000 65536"/>
                <a:gd name="T14" fmla="*/ 0 60000 65536"/>
                <a:gd name="T15" fmla="*/ 0 w 41"/>
                <a:gd name="T16" fmla="*/ 0 h 80"/>
                <a:gd name="T17" fmla="*/ 41 w 41"/>
                <a:gd name="T18" fmla="*/ 80 h 80"/>
              </a:gdLst>
              <a:ahLst/>
              <a:cxnLst>
                <a:cxn ang="T10">
                  <a:pos x="T0" y="T1"/>
                </a:cxn>
                <a:cxn ang="T11">
                  <a:pos x="T2" y="T3"/>
                </a:cxn>
                <a:cxn ang="T12">
                  <a:pos x="T4" y="T5"/>
                </a:cxn>
                <a:cxn ang="T13">
                  <a:pos x="T6" y="T7"/>
                </a:cxn>
                <a:cxn ang="T14">
                  <a:pos x="T8" y="T9"/>
                </a:cxn>
              </a:cxnLst>
              <a:rect l="T15" t="T16" r="T17" b="T18"/>
              <a:pathLst>
                <a:path w="41" h="80">
                  <a:moveTo>
                    <a:pt x="0" y="13"/>
                  </a:moveTo>
                  <a:lnTo>
                    <a:pt x="37" y="0"/>
                  </a:lnTo>
                  <a:lnTo>
                    <a:pt x="40" y="68"/>
                  </a:lnTo>
                  <a:lnTo>
                    <a:pt x="2" y="79"/>
                  </a:lnTo>
                  <a:lnTo>
                    <a:pt x="0" y="13"/>
                  </a:lnTo>
                </a:path>
              </a:pathLst>
            </a:custGeom>
            <a:solidFill>
              <a:srgbClr val="B3801A"/>
            </a:solidFill>
            <a:ln w="127000" cap="rnd">
              <a:noFill/>
              <a:round/>
              <a:headEnd/>
              <a:tailEnd/>
            </a:ln>
          </p:spPr>
          <p:txBody>
            <a:bodyPr>
              <a:prstTxWarp prst="textNoShape">
                <a:avLst/>
              </a:prstTxWarp>
            </a:bodyPr>
            <a:lstStyle/>
            <a:p>
              <a:endParaRPr lang="en-US">
                <a:solidFill>
                  <a:schemeClr val="tx2"/>
                </a:solidFill>
              </a:endParaRPr>
            </a:p>
          </p:txBody>
        </p:sp>
        <p:sp>
          <p:nvSpPr>
            <p:cNvPr id="36035" name="Freeform 194"/>
            <p:cNvSpPr>
              <a:spLocks/>
            </p:cNvSpPr>
            <p:nvPr/>
          </p:nvSpPr>
          <p:spPr bwMode="auto">
            <a:xfrm>
              <a:off x="3031" y="1581"/>
              <a:ext cx="49" cy="85"/>
            </a:xfrm>
            <a:custGeom>
              <a:avLst/>
              <a:gdLst>
                <a:gd name="T0" fmla="*/ 0 w 49"/>
                <a:gd name="T1" fmla="*/ 11 h 85"/>
                <a:gd name="T2" fmla="*/ 43 w 49"/>
                <a:gd name="T3" fmla="*/ 0 h 85"/>
                <a:gd name="T4" fmla="*/ 48 w 49"/>
                <a:gd name="T5" fmla="*/ 73 h 85"/>
                <a:gd name="T6" fmla="*/ 2 w 49"/>
                <a:gd name="T7" fmla="*/ 84 h 85"/>
                <a:gd name="T8" fmla="*/ 0 w 49"/>
                <a:gd name="T9" fmla="*/ 11 h 85"/>
                <a:gd name="T10" fmla="*/ 0 60000 65536"/>
                <a:gd name="T11" fmla="*/ 0 60000 65536"/>
                <a:gd name="T12" fmla="*/ 0 60000 65536"/>
                <a:gd name="T13" fmla="*/ 0 60000 65536"/>
                <a:gd name="T14" fmla="*/ 0 60000 65536"/>
                <a:gd name="T15" fmla="*/ 0 w 49"/>
                <a:gd name="T16" fmla="*/ 0 h 85"/>
                <a:gd name="T17" fmla="*/ 49 w 49"/>
                <a:gd name="T18" fmla="*/ 85 h 85"/>
              </a:gdLst>
              <a:ahLst/>
              <a:cxnLst>
                <a:cxn ang="T10">
                  <a:pos x="T0" y="T1"/>
                </a:cxn>
                <a:cxn ang="T11">
                  <a:pos x="T2" y="T3"/>
                </a:cxn>
                <a:cxn ang="T12">
                  <a:pos x="T4" y="T5"/>
                </a:cxn>
                <a:cxn ang="T13">
                  <a:pos x="T6" y="T7"/>
                </a:cxn>
                <a:cxn ang="T14">
                  <a:pos x="T8" y="T9"/>
                </a:cxn>
              </a:cxnLst>
              <a:rect l="T15" t="T16" r="T17" b="T18"/>
              <a:pathLst>
                <a:path w="49" h="85">
                  <a:moveTo>
                    <a:pt x="0" y="11"/>
                  </a:moveTo>
                  <a:lnTo>
                    <a:pt x="43" y="0"/>
                  </a:lnTo>
                  <a:lnTo>
                    <a:pt x="48" y="73"/>
                  </a:lnTo>
                  <a:lnTo>
                    <a:pt x="2" y="84"/>
                  </a:lnTo>
                  <a:lnTo>
                    <a:pt x="0" y="11"/>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36" name="Freeform 195"/>
            <p:cNvSpPr>
              <a:spLocks/>
            </p:cNvSpPr>
            <p:nvPr/>
          </p:nvSpPr>
          <p:spPr bwMode="auto">
            <a:xfrm>
              <a:off x="3092" y="1572"/>
              <a:ext cx="32" cy="72"/>
            </a:xfrm>
            <a:custGeom>
              <a:avLst/>
              <a:gdLst>
                <a:gd name="T0" fmla="*/ 0 w 32"/>
                <a:gd name="T1" fmla="*/ 5 h 72"/>
                <a:gd name="T2" fmla="*/ 2 w 32"/>
                <a:gd name="T3" fmla="*/ 71 h 72"/>
                <a:gd name="T4" fmla="*/ 31 w 32"/>
                <a:gd name="T5" fmla="*/ 66 h 72"/>
                <a:gd name="T6" fmla="*/ 31 w 32"/>
                <a:gd name="T7" fmla="*/ 0 h 72"/>
                <a:gd name="T8" fmla="*/ 29 w 32"/>
                <a:gd name="T9" fmla="*/ 0 h 72"/>
                <a:gd name="T10" fmla="*/ 27 w 32"/>
                <a:gd name="T11" fmla="*/ 0 h 72"/>
                <a:gd name="T12" fmla="*/ 25 w 32"/>
                <a:gd name="T13" fmla="*/ 0 h 72"/>
                <a:gd name="T14" fmla="*/ 22 w 32"/>
                <a:gd name="T15" fmla="*/ 0 h 72"/>
                <a:gd name="T16" fmla="*/ 20 w 32"/>
                <a:gd name="T17" fmla="*/ 0 h 72"/>
                <a:gd name="T18" fmla="*/ 18 w 32"/>
                <a:gd name="T19" fmla="*/ 0 h 72"/>
                <a:gd name="T20" fmla="*/ 16 w 32"/>
                <a:gd name="T21" fmla="*/ 0 h 72"/>
                <a:gd name="T22" fmla="*/ 14 w 32"/>
                <a:gd name="T23" fmla="*/ 0 h 72"/>
                <a:gd name="T24" fmla="*/ 9 w 32"/>
                <a:gd name="T25" fmla="*/ 3 h 72"/>
                <a:gd name="T26" fmla="*/ 7 w 32"/>
                <a:gd name="T27" fmla="*/ 3 h 72"/>
                <a:gd name="T28" fmla="*/ 2 w 32"/>
                <a:gd name="T29" fmla="*/ 3 h 72"/>
                <a:gd name="T30" fmla="*/ 0 w 32"/>
                <a:gd name="T31" fmla="*/ 5 h 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2"/>
                <a:gd name="T49" fmla="*/ 0 h 72"/>
                <a:gd name="T50" fmla="*/ 32 w 32"/>
                <a:gd name="T51" fmla="*/ 72 h 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2" h="72">
                  <a:moveTo>
                    <a:pt x="0" y="5"/>
                  </a:moveTo>
                  <a:lnTo>
                    <a:pt x="2" y="71"/>
                  </a:lnTo>
                  <a:lnTo>
                    <a:pt x="31" y="66"/>
                  </a:lnTo>
                  <a:lnTo>
                    <a:pt x="31" y="0"/>
                  </a:lnTo>
                  <a:lnTo>
                    <a:pt x="29" y="0"/>
                  </a:lnTo>
                  <a:lnTo>
                    <a:pt x="27" y="0"/>
                  </a:lnTo>
                  <a:lnTo>
                    <a:pt x="25" y="0"/>
                  </a:lnTo>
                  <a:lnTo>
                    <a:pt x="22" y="0"/>
                  </a:lnTo>
                  <a:lnTo>
                    <a:pt x="20" y="0"/>
                  </a:lnTo>
                  <a:lnTo>
                    <a:pt x="18" y="0"/>
                  </a:lnTo>
                  <a:lnTo>
                    <a:pt x="16" y="0"/>
                  </a:lnTo>
                  <a:lnTo>
                    <a:pt x="14" y="0"/>
                  </a:lnTo>
                  <a:lnTo>
                    <a:pt x="9" y="3"/>
                  </a:lnTo>
                  <a:lnTo>
                    <a:pt x="7" y="3"/>
                  </a:lnTo>
                  <a:lnTo>
                    <a:pt x="2" y="3"/>
                  </a:lnTo>
                  <a:lnTo>
                    <a:pt x="0" y="5"/>
                  </a:lnTo>
                </a:path>
              </a:pathLst>
            </a:custGeom>
            <a:solidFill>
              <a:srgbClr val="B3801A"/>
            </a:solidFill>
            <a:ln w="127000" cap="rnd">
              <a:noFill/>
              <a:round/>
              <a:headEnd/>
              <a:tailEnd/>
            </a:ln>
          </p:spPr>
          <p:txBody>
            <a:bodyPr>
              <a:prstTxWarp prst="textNoShape">
                <a:avLst/>
              </a:prstTxWarp>
            </a:bodyPr>
            <a:lstStyle/>
            <a:p>
              <a:endParaRPr lang="en-US">
                <a:solidFill>
                  <a:schemeClr val="tx2"/>
                </a:solidFill>
              </a:endParaRPr>
            </a:p>
          </p:txBody>
        </p:sp>
        <p:sp>
          <p:nvSpPr>
            <p:cNvPr id="36037" name="Freeform 196"/>
            <p:cNvSpPr>
              <a:spLocks/>
            </p:cNvSpPr>
            <p:nvPr/>
          </p:nvSpPr>
          <p:spPr bwMode="auto">
            <a:xfrm>
              <a:off x="3092" y="1570"/>
              <a:ext cx="40" cy="82"/>
            </a:xfrm>
            <a:custGeom>
              <a:avLst/>
              <a:gdLst>
                <a:gd name="T0" fmla="*/ 0 w 40"/>
                <a:gd name="T1" fmla="*/ 5 h 82"/>
                <a:gd name="T2" fmla="*/ 0 w 40"/>
                <a:gd name="T3" fmla="*/ 81 h 82"/>
                <a:gd name="T4" fmla="*/ 39 w 40"/>
                <a:gd name="T5" fmla="*/ 75 h 82"/>
                <a:gd name="T6" fmla="*/ 37 w 40"/>
                <a:gd name="T7" fmla="*/ 0 h 82"/>
                <a:gd name="T8" fmla="*/ 34 w 40"/>
                <a:gd name="T9" fmla="*/ 0 h 82"/>
                <a:gd name="T10" fmla="*/ 31 w 40"/>
                <a:gd name="T11" fmla="*/ 0 h 82"/>
                <a:gd name="T12" fmla="*/ 28 w 40"/>
                <a:gd name="T13" fmla="*/ 0 h 82"/>
                <a:gd name="T14" fmla="*/ 25 w 40"/>
                <a:gd name="T15" fmla="*/ 2 h 82"/>
                <a:gd name="T16" fmla="*/ 23 w 40"/>
                <a:gd name="T17" fmla="*/ 2 h 82"/>
                <a:gd name="T18" fmla="*/ 20 w 40"/>
                <a:gd name="T19" fmla="*/ 2 h 82"/>
                <a:gd name="T20" fmla="*/ 14 w 40"/>
                <a:gd name="T21" fmla="*/ 2 h 82"/>
                <a:gd name="T22" fmla="*/ 11 w 40"/>
                <a:gd name="T23" fmla="*/ 2 h 82"/>
                <a:gd name="T24" fmla="*/ 9 w 40"/>
                <a:gd name="T25" fmla="*/ 5 h 82"/>
                <a:gd name="T26" fmla="*/ 3 w 40"/>
                <a:gd name="T27" fmla="*/ 5 h 82"/>
                <a:gd name="T28" fmla="*/ 0 w 40"/>
                <a:gd name="T29" fmla="*/ 5 h 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82"/>
                <a:gd name="T47" fmla="*/ 40 w 40"/>
                <a:gd name="T48" fmla="*/ 82 h 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82">
                  <a:moveTo>
                    <a:pt x="0" y="5"/>
                  </a:moveTo>
                  <a:lnTo>
                    <a:pt x="0" y="81"/>
                  </a:lnTo>
                  <a:lnTo>
                    <a:pt x="39" y="75"/>
                  </a:lnTo>
                  <a:lnTo>
                    <a:pt x="37" y="0"/>
                  </a:lnTo>
                  <a:lnTo>
                    <a:pt x="34" y="0"/>
                  </a:lnTo>
                  <a:lnTo>
                    <a:pt x="31" y="0"/>
                  </a:lnTo>
                  <a:lnTo>
                    <a:pt x="28" y="0"/>
                  </a:lnTo>
                  <a:lnTo>
                    <a:pt x="25" y="2"/>
                  </a:lnTo>
                  <a:lnTo>
                    <a:pt x="23" y="2"/>
                  </a:lnTo>
                  <a:lnTo>
                    <a:pt x="20" y="2"/>
                  </a:lnTo>
                  <a:lnTo>
                    <a:pt x="14" y="2"/>
                  </a:lnTo>
                  <a:lnTo>
                    <a:pt x="11" y="2"/>
                  </a:lnTo>
                  <a:lnTo>
                    <a:pt x="9" y="5"/>
                  </a:lnTo>
                  <a:lnTo>
                    <a:pt x="3" y="5"/>
                  </a:lnTo>
                  <a:lnTo>
                    <a:pt x="0" y="5"/>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38" name="Freeform 197"/>
            <p:cNvSpPr>
              <a:spLocks/>
            </p:cNvSpPr>
            <p:nvPr/>
          </p:nvSpPr>
          <p:spPr bwMode="auto">
            <a:xfrm>
              <a:off x="3137" y="1570"/>
              <a:ext cx="24" cy="71"/>
            </a:xfrm>
            <a:custGeom>
              <a:avLst/>
              <a:gdLst>
                <a:gd name="T0" fmla="*/ 23 w 24"/>
                <a:gd name="T1" fmla="*/ 4 h 71"/>
                <a:gd name="T2" fmla="*/ 23 w 24"/>
                <a:gd name="T3" fmla="*/ 70 h 71"/>
                <a:gd name="T4" fmla="*/ 19 w 24"/>
                <a:gd name="T5" fmla="*/ 67 h 71"/>
                <a:gd name="T6" fmla="*/ 16 w 24"/>
                <a:gd name="T7" fmla="*/ 67 h 71"/>
                <a:gd name="T8" fmla="*/ 13 w 24"/>
                <a:gd name="T9" fmla="*/ 67 h 71"/>
                <a:gd name="T10" fmla="*/ 10 w 24"/>
                <a:gd name="T11" fmla="*/ 67 h 71"/>
                <a:gd name="T12" fmla="*/ 6 w 24"/>
                <a:gd name="T13" fmla="*/ 67 h 71"/>
                <a:gd name="T14" fmla="*/ 2 w 24"/>
                <a:gd name="T15" fmla="*/ 67 h 71"/>
                <a:gd name="T16" fmla="*/ 0 w 24"/>
                <a:gd name="T17" fmla="*/ 0 h 71"/>
                <a:gd name="T18" fmla="*/ 2 w 24"/>
                <a:gd name="T19" fmla="*/ 0 h 71"/>
                <a:gd name="T20" fmla="*/ 4 w 24"/>
                <a:gd name="T21" fmla="*/ 0 h 71"/>
                <a:gd name="T22" fmla="*/ 6 w 24"/>
                <a:gd name="T23" fmla="*/ 0 h 71"/>
                <a:gd name="T24" fmla="*/ 10 w 24"/>
                <a:gd name="T25" fmla="*/ 0 h 71"/>
                <a:gd name="T26" fmla="*/ 14 w 24"/>
                <a:gd name="T27" fmla="*/ 0 h 71"/>
                <a:gd name="T28" fmla="*/ 19 w 24"/>
                <a:gd name="T29" fmla="*/ 2 h 71"/>
                <a:gd name="T30" fmla="*/ 21 w 24"/>
                <a:gd name="T31" fmla="*/ 2 h 71"/>
                <a:gd name="T32" fmla="*/ 23 w 24"/>
                <a:gd name="T33" fmla="*/ 4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71"/>
                <a:gd name="T53" fmla="*/ 24 w 24"/>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71">
                  <a:moveTo>
                    <a:pt x="23" y="4"/>
                  </a:moveTo>
                  <a:lnTo>
                    <a:pt x="23" y="70"/>
                  </a:lnTo>
                  <a:lnTo>
                    <a:pt x="19" y="67"/>
                  </a:lnTo>
                  <a:lnTo>
                    <a:pt x="16" y="67"/>
                  </a:lnTo>
                  <a:lnTo>
                    <a:pt x="13" y="67"/>
                  </a:lnTo>
                  <a:lnTo>
                    <a:pt x="10" y="67"/>
                  </a:lnTo>
                  <a:lnTo>
                    <a:pt x="6" y="67"/>
                  </a:lnTo>
                  <a:lnTo>
                    <a:pt x="2" y="67"/>
                  </a:lnTo>
                  <a:lnTo>
                    <a:pt x="0" y="0"/>
                  </a:lnTo>
                  <a:lnTo>
                    <a:pt x="2" y="0"/>
                  </a:lnTo>
                  <a:lnTo>
                    <a:pt x="4" y="0"/>
                  </a:lnTo>
                  <a:lnTo>
                    <a:pt x="6" y="0"/>
                  </a:lnTo>
                  <a:lnTo>
                    <a:pt x="10" y="0"/>
                  </a:lnTo>
                  <a:lnTo>
                    <a:pt x="14" y="0"/>
                  </a:lnTo>
                  <a:lnTo>
                    <a:pt x="19" y="2"/>
                  </a:lnTo>
                  <a:lnTo>
                    <a:pt x="21" y="2"/>
                  </a:lnTo>
                  <a:lnTo>
                    <a:pt x="23" y="4"/>
                  </a:lnTo>
                </a:path>
              </a:pathLst>
            </a:custGeom>
            <a:solidFill>
              <a:srgbClr val="B3801A"/>
            </a:solidFill>
            <a:ln w="127000" cap="rnd">
              <a:noFill/>
              <a:round/>
              <a:headEnd/>
              <a:tailEnd/>
            </a:ln>
          </p:spPr>
          <p:txBody>
            <a:bodyPr>
              <a:prstTxWarp prst="textNoShape">
                <a:avLst/>
              </a:prstTxWarp>
            </a:bodyPr>
            <a:lstStyle/>
            <a:p>
              <a:endParaRPr lang="en-US">
                <a:solidFill>
                  <a:schemeClr val="tx2"/>
                </a:solidFill>
              </a:endParaRPr>
            </a:p>
          </p:txBody>
        </p:sp>
        <p:sp>
          <p:nvSpPr>
            <p:cNvPr id="36039" name="Freeform 198"/>
            <p:cNvSpPr>
              <a:spLocks/>
            </p:cNvSpPr>
            <p:nvPr/>
          </p:nvSpPr>
          <p:spPr bwMode="auto">
            <a:xfrm>
              <a:off x="3137" y="1570"/>
              <a:ext cx="32" cy="79"/>
            </a:xfrm>
            <a:custGeom>
              <a:avLst/>
              <a:gdLst>
                <a:gd name="T0" fmla="*/ 31 w 32"/>
                <a:gd name="T1" fmla="*/ 5 h 79"/>
                <a:gd name="T2" fmla="*/ 31 w 32"/>
                <a:gd name="T3" fmla="*/ 78 h 79"/>
                <a:gd name="T4" fmla="*/ 31 w 32"/>
                <a:gd name="T5" fmla="*/ 75 h 79"/>
                <a:gd name="T6" fmla="*/ 28 w 32"/>
                <a:gd name="T7" fmla="*/ 75 h 79"/>
                <a:gd name="T8" fmla="*/ 25 w 32"/>
                <a:gd name="T9" fmla="*/ 75 h 79"/>
                <a:gd name="T10" fmla="*/ 22 w 32"/>
                <a:gd name="T11" fmla="*/ 75 h 79"/>
                <a:gd name="T12" fmla="*/ 17 w 32"/>
                <a:gd name="T13" fmla="*/ 75 h 79"/>
                <a:gd name="T14" fmla="*/ 11 w 32"/>
                <a:gd name="T15" fmla="*/ 75 h 79"/>
                <a:gd name="T16" fmla="*/ 6 w 32"/>
                <a:gd name="T17" fmla="*/ 75 h 79"/>
                <a:gd name="T18" fmla="*/ 0 w 32"/>
                <a:gd name="T19" fmla="*/ 75 h 79"/>
                <a:gd name="T20" fmla="*/ 0 w 32"/>
                <a:gd name="T21" fmla="*/ 0 h 79"/>
                <a:gd name="T22" fmla="*/ 3 w 32"/>
                <a:gd name="T23" fmla="*/ 0 h 79"/>
                <a:gd name="T24" fmla="*/ 6 w 32"/>
                <a:gd name="T25" fmla="*/ 0 h 79"/>
                <a:gd name="T26" fmla="*/ 8 w 32"/>
                <a:gd name="T27" fmla="*/ 0 h 79"/>
                <a:gd name="T28" fmla="*/ 14 w 32"/>
                <a:gd name="T29" fmla="*/ 0 h 79"/>
                <a:gd name="T30" fmla="*/ 19 w 32"/>
                <a:gd name="T31" fmla="*/ 0 h 79"/>
                <a:gd name="T32" fmla="*/ 22 w 32"/>
                <a:gd name="T33" fmla="*/ 0 h 79"/>
                <a:gd name="T34" fmla="*/ 28 w 32"/>
                <a:gd name="T35" fmla="*/ 2 h 79"/>
                <a:gd name="T36" fmla="*/ 31 w 32"/>
                <a:gd name="T37" fmla="*/ 5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
                <a:gd name="T58" fmla="*/ 0 h 79"/>
                <a:gd name="T59" fmla="*/ 32 w 3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 h="79">
                  <a:moveTo>
                    <a:pt x="31" y="5"/>
                  </a:moveTo>
                  <a:lnTo>
                    <a:pt x="31" y="78"/>
                  </a:lnTo>
                  <a:lnTo>
                    <a:pt x="31" y="75"/>
                  </a:lnTo>
                  <a:lnTo>
                    <a:pt x="28" y="75"/>
                  </a:lnTo>
                  <a:lnTo>
                    <a:pt x="25" y="75"/>
                  </a:lnTo>
                  <a:lnTo>
                    <a:pt x="22" y="75"/>
                  </a:lnTo>
                  <a:lnTo>
                    <a:pt x="17" y="75"/>
                  </a:lnTo>
                  <a:lnTo>
                    <a:pt x="11" y="75"/>
                  </a:lnTo>
                  <a:lnTo>
                    <a:pt x="6" y="75"/>
                  </a:lnTo>
                  <a:lnTo>
                    <a:pt x="0" y="75"/>
                  </a:lnTo>
                  <a:lnTo>
                    <a:pt x="0" y="0"/>
                  </a:lnTo>
                  <a:lnTo>
                    <a:pt x="3" y="0"/>
                  </a:lnTo>
                  <a:lnTo>
                    <a:pt x="6" y="0"/>
                  </a:lnTo>
                  <a:lnTo>
                    <a:pt x="8" y="0"/>
                  </a:lnTo>
                  <a:lnTo>
                    <a:pt x="14" y="0"/>
                  </a:lnTo>
                  <a:lnTo>
                    <a:pt x="19" y="0"/>
                  </a:lnTo>
                  <a:lnTo>
                    <a:pt x="22" y="0"/>
                  </a:lnTo>
                  <a:lnTo>
                    <a:pt x="28" y="2"/>
                  </a:lnTo>
                  <a:lnTo>
                    <a:pt x="31" y="5"/>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40" name="Freeform 199"/>
            <p:cNvSpPr>
              <a:spLocks/>
            </p:cNvSpPr>
            <p:nvPr/>
          </p:nvSpPr>
          <p:spPr bwMode="auto">
            <a:xfrm>
              <a:off x="3039" y="1589"/>
              <a:ext cx="27" cy="63"/>
            </a:xfrm>
            <a:custGeom>
              <a:avLst/>
              <a:gdLst>
                <a:gd name="T0" fmla="*/ 0 w 27"/>
                <a:gd name="T1" fmla="*/ 8 h 63"/>
                <a:gd name="T2" fmla="*/ 24 w 27"/>
                <a:gd name="T3" fmla="*/ 0 h 63"/>
                <a:gd name="T4" fmla="*/ 26 w 27"/>
                <a:gd name="T5" fmla="*/ 55 h 63"/>
                <a:gd name="T6" fmla="*/ 2 w 27"/>
                <a:gd name="T7" fmla="*/ 62 h 63"/>
                <a:gd name="T8" fmla="*/ 0 w 27"/>
                <a:gd name="T9" fmla="*/ 8 h 63"/>
                <a:gd name="T10" fmla="*/ 0 60000 65536"/>
                <a:gd name="T11" fmla="*/ 0 60000 65536"/>
                <a:gd name="T12" fmla="*/ 0 60000 65536"/>
                <a:gd name="T13" fmla="*/ 0 60000 65536"/>
                <a:gd name="T14" fmla="*/ 0 60000 65536"/>
                <a:gd name="T15" fmla="*/ 0 w 27"/>
                <a:gd name="T16" fmla="*/ 0 h 63"/>
                <a:gd name="T17" fmla="*/ 27 w 27"/>
                <a:gd name="T18" fmla="*/ 63 h 63"/>
              </a:gdLst>
              <a:ahLst/>
              <a:cxnLst>
                <a:cxn ang="T10">
                  <a:pos x="T0" y="T1"/>
                </a:cxn>
                <a:cxn ang="T11">
                  <a:pos x="T2" y="T3"/>
                </a:cxn>
                <a:cxn ang="T12">
                  <a:pos x="T4" y="T5"/>
                </a:cxn>
                <a:cxn ang="T13">
                  <a:pos x="T6" y="T7"/>
                </a:cxn>
                <a:cxn ang="T14">
                  <a:pos x="T8" y="T9"/>
                </a:cxn>
              </a:cxnLst>
              <a:rect l="T15" t="T16" r="T17" b="T18"/>
              <a:pathLst>
                <a:path w="27" h="63">
                  <a:moveTo>
                    <a:pt x="0" y="8"/>
                  </a:moveTo>
                  <a:lnTo>
                    <a:pt x="24" y="0"/>
                  </a:lnTo>
                  <a:lnTo>
                    <a:pt x="26" y="55"/>
                  </a:lnTo>
                  <a:lnTo>
                    <a:pt x="2" y="62"/>
                  </a:lnTo>
                  <a:lnTo>
                    <a:pt x="0" y="8"/>
                  </a:lnTo>
                </a:path>
              </a:pathLst>
            </a:custGeom>
            <a:solidFill>
              <a:srgbClr val="330000"/>
            </a:solidFill>
            <a:ln w="127000" cap="rnd">
              <a:noFill/>
              <a:round/>
              <a:headEnd/>
              <a:tailEnd/>
            </a:ln>
          </p:spPr>
          <p:txBody>
            <a:bodyPr>
              <a:prstTxWarp prst="textNoShape">
                <a:avLst/>
              </a:prstTxWarp>
            </a:bodyPr>
            <a:lstStyle/>
            <a:p>
              <a:endParaRPr lang="en-US">
                <a:solidFill>
                  <a:schemeClr val="tx2"/>
                </a:solidFill>
              </a:endParaRPr>
            </a:p>
          </p:txBody>
        </p:sp>
        <p:sp>
          <p:nvSpPr>
            <p:cNvPr id="36041" name="Freeform 200"/>
            <p:cNvSpPr>
              <a:spLocks/>
            </p:cNvSpPr>
            <p:nvPr/>
          </p:nvSpPr>
          <p:spPr bwMode="auto">
            <a:xfrm>
              <a:off x="3039" y="1589"/>
              <a:ext cx="35" cy="71"/>
            </a:xfrm>
            <a:custGeom>
              <a:avLst/>
              <a:gdLst>
                <a:gd name="T0" fmla="*/ 0 w 35"/>
                <a:gd name="T1" fmla="*/ 9 h 71"/>
                <a:gd name="T2" fmla="*/ 31 w 35"/>
                <a:gd name="T3" fmla="*/ 0 h 71"/>
                <a:gd name="T4" fmla="*/ 34 w 35"/>
                <a:gd name="T5" fmla="*/ 62 h 71"/>
                <a:gd name="T6" fmla="*/ 0 w 35"/>
                <a:gd name="T7" fmla="*/ 70 h 71"/>
                <a:gd name="T8" fmla="*/ 0 w 35"/>
                <a:gd name="T9" fmla="*/ 9 h 71"/>
                <a:gd name="T10" fmla="*/ 0 60000 65536"/>
                <a:gd name="T11" fmla="*/ 0 60000 65536"/>
                <a:gd name="T12" fmla="*/ 0 60000 65536"/>
                <a:gd name="T13" fmla="*/ 0 60000 65536"/>
                <a:gd name="T14" fmla="*/ 0 60000 65536"/>
                <a:gd name="T15" fmla="*/ 0 w 35"/>
                <a:gd name="T16" fmla="*/ 0 h 71"/>
                <a:gd name="T17" fmla="*/ 35 w 35"/>
                <a:gd name="T18" fmla="*/ 71 h 71"/>
              </a:gdLst>
              <a:ahLst/>
              <a:cxnLst>
                <a:cxn ang="T10">
                  <a:pos x="T0" y="T1"/>
                </a:cxn>
                <a:cxn ang="T11">
                  <a:pos x="T2" y="T3"/>
                </a:cxn>
                <a:cxn ang="T12">
                  <a:pos x="T4" y="T5"/>
                </a:cxn>
                <a:cxn ang="T13">
                  <a:pos x="T6" y="T7"/>
                </a:cxn>
                <a:cxn ang="T14">
                  <a:pos x="T8" y="T9"/>
                </a:cxn>
              </a:cxnLst>
              <a:rect l="T15" t="T16" r="T17" b="T18"/>
              <a:pathLst>
                <a:path w="35" h="71">
                  <a:moveTo>
                    <a:pt x="0" y="9"/>
                  </a:moveTo>
                  <a:lnTo>
                    <a:pt x="31" y="0"/>
                  </a:lnTo>
                  <a:lnTo>
                    <a:pt x="34" y="62"/>
                  </a:lnTo>
                  <a:lnTo>
                    <a:pt x="0" y="70"/>
                  </a:lnTo>
                  <a:lnTo>
                    <a:pt x="0" y="9"/>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42" name="Freeform 201"/>
            <p:cNvSpPr>
              <a:spLocks/>
            </p:cNvSpPr>
            <p:nvPr/>
          </p:nvSpPr>
          <p:spPr bwMode="auto">
            <a:xfrm>
              <a:off x="3099" y="1578"/>
              <a:ext cx="21" cy="63"/>
            </a:xfrm>
            <a:custGeom>
              <a:avLst/>
              <a:gdLst>
                <a:gd name="T0" fmla="*/ 0 w 21"/>
                <a:gd name="T1" fmla="*/ 5 h 63"/>
                <a:gd name="T2" fmla="*/ 0 w 21"/>
                <a:gd name="T3" fmla="*/ 5 h 63"/>
                <a:gd name="T4" fmla="*/ 2 w 21"/>
                <a:gd name="T5" fmla="*/ 5 h 63"/>
                <a:gd name="T6" fmla="*/ 4 w 21"/>
                <a:gd name="T7" fmla="*/ 3 h 63"/>
                <a:gd name="T8" fmla="*/ 6 w 21"/>
                <a:gd name="T9" fmla="*/ 3 h 63"/>
                <a:gd name="T10" fmla="*/ 10 w 21"/>
                <a:gd name="T11" fmla="*/ 3 h 63"/>
                <a:gd name="T12" fmla="*/ 14 w 21"/>
                <a:gd name="T13" fmla="*/ 0 h 63"/>
                <a:gd name="T14" fmla="*/ 16 w 21"/>
                <a:gd name="T15" fmla="*/ 0 h 63"/>
                <a:gd name="T16" fmla="*/ 18 w 21"/>
                <a:gd name="T17" fmla="*/ 0 h 63"/>
                <a:gd name="T18" fmla="*/ 20 w 21"/>
                <a:gd name="T19" fmla="*/ 57 h 63"/>
                <a:gd name="T20" fmla="*/ 2 w 21"/>
                <a:gd name="T21" fmla="*/ 62 h 63"/>
                <a:gd name="T22" fmla="*/ 0 w 21"/>
                <a:gd name="T23" fmla="*/ 5 h 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
                <a:gd name="T37" fmla="*/ 0 h 63"/>
                <a:gd name="T38" fmla="*/ 21 w 21"/>
                <a:gd name="T39" fmla="*/ 63 h 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 h="63">
                  <a:moveTo>
                    <a:pt x="0" y="5"/>
                  </a:moveTo>
                  <a:lnTo>
                    <a:pt x="0" y="5"/>
                  </a:lnTo>
                  <a:lnTo>
                    <a:pt x="2" y="5"/>
                  </a:lnTo>
                  <a:lnTo>
                    <a:pt x="4" y="3"/>
                  </a:lnTo>
                  <a:lnTo>
                    <a:pt x="6" y="3"/>
                  </a:lnTo>
                  <a:lnTo>
                    <a:pt x="10" y="3"/>
                  </a:lnTo>
                  <a:lnTo>
                    <a:pt x="14" y="0"/>
                  </a:lnTo>
                  <a:lnTo>
                    <a:pt x="16" y="0"/>
                  </a:lnTo>
                  <a:lnTo>
                    <a:pt x="18" y="0"/>
                  </a:lnTo>
                  <a:lnTo>
                    <a:pt x="20" y="57"/>
                  </a:lnTo>
                  <a:lnTo>
                    <a:pt x="2" y="62"/>
                  </a:lnTo>
                  <a:lnTo>
                    <a:pt x="0" y="5"/>
                  </a:lnTo>
                </a:path>
              </a:pathLst>
            </a:custGeom>
            <a:solidFill>
              <a:srgbClr val="330000"/>
            </a:solidFill>
            <a:ln w="127000" cap="rnd">
              <a:noFill/>
              <a:round/>
              <a:headEnd/>
              <a:tailEnd/>
            </a:ln>
          </p:spPr>
          <p:txBody>
            <a:bodyPr>
              <a:prstTxWarp prst="textNoShape">
                <a:avLst/>
              </a:prstTxWarp>
            </a:bodyPr>
            <a:lstStyle/>
            <a:p>
              <a:endParaRPr lang="en-US">
                <a:solidFill>
                  <a:schemeClr val="tx2"/>
                </a:solidFill>
              </a:endParaRPr>
            </a:p>
          </p:txBody>
        </p:sp>
        <p:sp>
          <p:nvSpPr>
            <p:cNvPr id="36043" name="Freeform 202"/>
            <p:cNvSpPr>
              <a:spLocks/>
            </p:cNvSpPr>
            <p:nvPr/>
          </p:nvSpPr>
          <p:spPr bwMode="auto">
            <a:xfrm>
              <a:off x="3095" y="1578"/>
              <a:ext cx="29" cy="71"/>
            </a:xfrm>
            <a:custGeom>
              <a:avLst/>
              <a:gdLst>
                <a:gd name="T0" fmla="*/ 0 w 29"/>
                <a:gd name="T1" fmla="*/ 6 h 71"/>
                <a:gd name="T2" fmla="*/ 3 w 29"/>
                <a:gd name="T3" fmla="*/ 6 h 71"/>
                <a:gd name="T4" fmla="*/ 6 w 29"/>
                <a:gd name="T5" fmla="*/ 3 h 71"/>
                <a:gd name="T6" fmla="*/ 8 w 29"/>
                <a:gd name="T7" fmla="*/ 3 h 71"/>
                <a:gd name="T8" fmla="*/ 11 w 29"/>
                <a:gd name="T9" fmla="*/ 3 h 71"/>
                <a:gd name="T10" fmla="*/ 17 w 29"/>
                <a:gd name="T11" fmla="*/ 0 h 71"/>
                <a:gd name="T12" fmla="*/ 22 w 29"/>
                <a:gd name="T13" fmla="*/ 0 h 71"/>
                <a:gd name="T14" fmla="*/ 25 w 29"/>
                <a:gd name="T15" fmla="*/ 0 h 71"/>
                <a:gd name="T16" fmla="*/ 28 w 29"/>
                <a:gd name="T17" fmla="*/ 0 h 71"/>
                <a:gd name="T18" fmla="*/ 28 w 29"/>
                <a:gd name="T19" fmla="*/ 64 h 71"/>
                <a:gd name="T20" fmla="*/ 3 w 29"/>
                <a:gd name="T21" fmla="*/ 70 h 71"/>
                <a:gd name="T22" fmla="*/ 0 w 29"/>
                <a:gd name="T23" fmla="*/ 6 h 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
                <a:gd name="T37" fmla="*/ 0 h 71"/>
                <a:gd name="T38" fmla="*/ 29 w 29"/>
                <a:gd name="T39" fmla="*/ 71 h 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 h="71">
                  <a:moveTo>
                    <a:pt x="0" y="6"/>
                  </a:moveTo>
                  <a:lnTo>
                    <a:pt x="3" y="6"/>
                  </a:lnTo>
                  <a:lnTo>
                    <a:pt x="6" y="3"/>
                  </a:lnTo>
                  <a:lnTo>
                    <a:pt x="8" y="3"/>
                  </a:lnTo>
                  <a:lnTo>
                    <a:pt x="11" y="3"/>
                  </a:lnTo>
                  <a:lnTo>
                    <a:pt x="17" y="0"/>
                  </a:lnTo>
                  <a:lnTo>
                    <a:pt x="22" y="0"/>
                  </a:lnTo>
                  <a:lnTo>
                    <a:pt x="25" y="0"/>
                  </a:lnTo>
                  <a:lnTo>
                    <a:pt x="28" y="0"/>
                  </a:lnTo>
                  <a:lnTo>
                    <a:pt x="28" y="64"/>
                  </a:lnTo>
                  <a:lnTo>
                    <a:pt x="3" y="70"/>
                  </a:lnTo>
                  <a:lnTo>
                    <a:pt x="0" y="6"/>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44" name="Freeform 203"/>
            <p:cNvSpPr>
              <a:spLocks/>
            </p:cNvSpPr>
            <p:nvPr/>
          </p:nvSpPr>
          <p:spPr bwMode="auto">
            <a:xfrm>
              <a:off x="3140" y="1578"/>
              <a:ext cx="16" cy="57"/>
            </a:xfrm>
            <a:custGeom>
              <a:avLst/>
              <a:gdLst>
                <a:gd name="T0" fmla="*/ 0 w 16"/>
                <a:gd name="T1" fmla="*/ 0 h 57"/>
                <a:gd name="T2" fmla="*/ 2 w 16"/>
                <a:gd name="T3" fmla="*/ 0 h 57"/>
                <a:gd name="T4" fmla="*/ 3 w 16"/>
                <a:gd name="T5" fmla="*/ 0 h 57"/>
                <a:gd name="T6" fmla="*/ 8 w 16"/>
                <a:gd name="T7" fmla="*/ 0 h 57"/>
                <a:gd name="T8" fmla="*/ 10 w 16"/>
                <a:gd name="T9" fmla="*/ 0 h 57"/>
                <a:gd name="T10" fmla="*/ 11 w 16"/>
                <a:gd name="T11" fmla="*/ 0 h 57"/>
                <a:gd name="T12" fmla="*/ 13 w 16"/>
                <a:gd name="T13" fmla="*/ 0 h 57"/>
                <a:gd name="T14" fmla="*/ 15 w 16"/>
                <a:gd name="T15" fmla="*/ 3 h 57"/>
                <a:gd name="T16" fmla="*/ 15 w 16"/>
                <a:gd name="T17" fmla="*/ 56 h 57"/>
                <a:gd name="T18" fmla="*/ 2 w 16"/>
                <a:gd name="T19" fmla="*/ 56 h 57"/>
                <a:gd name="T20" fmla="*/ 0 w 16"/>
                <a:gd name="T21" fmla="*/ 0 h 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57"/>
                <a:gd name="T35" fmla="*/ 16 w 16"/>
                <a:gd name="T36" fmla="*/ 57 h 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57">
                  <a:moveTo>
                    <a:pt x="0" y="0"/>
                  </a:moveTo>
                  <a:lnTo>
                    <a:pt x="2" y="0"/>
                  </a:lnTo>
                  <a:lnTo>
                    <a:pt x="3" y="0"/>
                  </a:lnTo>
                  <a:lnTo>
                    <a:pt x="8" y="0"/>
                  </a:lnTo>
                  <a:lnTo>
                    <a:pt x="10" y="0"/>
                  </a:lnTo>
                  <a:lnTo>
                    <a:pt x="11" y="0"/>
                  </a:lnTo>
                  <a:lnTo>
                    <a:pt x="13" y="0"/>
                  </a:lnTo>
                  <a:lnTo>
                    <a:pt x="15" y="3"/>
                  </a:lnTo>
                  <a:lnTo>
                    <a:pt x="15" y="56"/>
                  </a:lnTo>
                  <a:lnTo>
                    <a:pt x="2" y="56"/>
                  </a:lnTo>
                  <a:lnTo>
                    <a:pt x="0" y="0"/>
                  </a:lnTo>
                </a:path>
              </a:pathLst>
            </a:custGeom>
            <a:solidFill>
              <a:srgbClr val="330000"/>
            </a:solidFill>
            <a:ln w="127000" cap="rnd">
              <a:noFill/>
              <a:round/>
              <a:headEnd/>
              <a:tailEnd/>
            </a:ln>
          </p:spPr>
          <p:txBody>
            <a:bodyPr>
              <a:prstTxWarp prst="textNoShape">
                <a:avLst/>
              </a:prstTxWarp>
            </a:bodyPr>
            <a:lstStyle/>
            <a:p>
              <a:endParaRPr lang="en-US">
                <a:solidFill>
                  <a:schemeClr val="tx2"/>
                </a:solidFill>
              </a:endParaRPr>
            </a:p>
          </p:txBody>
        </p:sp>
        <p:sp>
          <p:nvSpPr>
            <p:cNvPr id="36045" name="Freeform 204"/>
            <p:cNvSpPr>
              <a:spLocks/>
            </p:cNvSpPr>
            <p:nvPr/>
          </p:nvSpPr>
          <p:spPr bwMode="auto">
            <a:xfrm>
              <a:off x="3140" y="1578"/>
              <a:ext cx="24" cy="65"/>
            </a:xfrm>
            <a:custGeom>
              <a:avLst/>
              <a:gdLst>
                <a:gd name="T0" fmla="*/ 0 w 24"/>
                <a:gd name="T1" fmla="*/ 0 h 65"/>
                <a:gd name="T2" fmla="*/ 0 w 24"/>
                <a:gd name="T3" fmla="*/ 0 h 65"/>
                <a:gd name="T4" fmla="*/ 3 w 24"/>
                <a:gd name="T5" fmla="*/ 0 h 65"/>
                <a:gd name="T6" fmla="*/ 5 w 24"/>
                <a:gd name="T7" fmla="*/ 0 h 65"/>
                <a:gd name="T8" fmla="*/ 8 w 24"/>
                <a:gd name="T9" fmla="*/ 0 h 65"/>
                <a:gd name="T10" fmla="*/ 15 w 24"/>
                <a:gd name="T11" fmla="*/ 0 h 65"/>
                <a:gd name="T12" fmla="*/ 17 w 24"/>
                <a:gd name="T13" fmla="*/ 0 h 65"/>
                <a:gd name="T14" fmla="*/ 20 w 24"/>
                <a:gd name="T15" fmla="*/ 0 h 65"/>
                <a:gd name="T16" fmla="*/ 23 w 24"/>
                <a:gd name="T17" fmla="*/ 3 h 65"/>
                <a:gd name="T18" fmla="*/ 23 w 24"/>
                <a:gd name="T19" fmla="*/ 64 h 65"/>
                <a:gd name="T20" fmla="*/ 0 w 24"/>
                <a:gd name="T21" fmla="*/ 64 h 65"/>
                <a:gd name="T22" fmla="*/ 0 w 24"/>
                <a:gd name="T23" fmla="*/ 0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65"/>
                <a:gd name="T38" fmla="*/ 24 w 24"/>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65">
                  <a:moveTo>
                    <a:pt x="0" y="0"/>
                  </a:moveTo>
                  <a:lnTo>
                    <a:pt x="0" y="0"/>
                  </a:lnTo>
                  <a:lnTo>
                    <a:pt x="3" y="0"/>
                  </a:lnTo>
                  <a:lnTo>
                    <a:pt x="5" y="0"/>
                  </a:lnTo>
                  <a:lnTo>
                    <a:pt x="8" y="0"/>
                  </a:lnTo>
                  <a:lnTo>
                    <a:pt x="15" y="0"/>
                  </a:lnTo>
                  <a:lnTo>
                    <a:pt x="17" y="0"/>
                  </a:lnTo>
                  <a:lnTo>
                    <a:pt x="20" y="0"/>
                  </a:lnTo>
                  <a:lnTo>
                    <a:pt x="23" y="3"/>
                  </a:lnTo>
                  <a:lnTo>
                    <a:pt x="23" y="64"/>
                  </a:lnTo>
                  <a:lnTo>
                    <a:pt x="0" y="64"/>
                  </a:lnTo>
                  <a:lnTo>
                    <a:pt x="0"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46" name="Freeform 205"/>
            <p:cNvSpPr>
              <a:spLocks/>
            </p:cNvSpPr>
            <p:nvPr/>
          </p:nvSpPr>
          <p:spPr bwMode="auto">
            <a:xfrm>
              <a:off x="3025" y="1642"/>
              <a:ext cx="141" cy="24"/>
            </a:xfrm>
            <a:custGeom>
              <a:avLst/>
              <a:gdLst>
                <a:gd name="T0" fmla="*/ 3 w 141"/>
                <a:gd name="T1" fmla="*/ 19 h 24"/>
                <a:gd name="T2" fmla="*/ 6 w 141"/>
                <a:gd name="T3" fmla="*/ 19 h 24"/>
                <a:gd name="T4" fmla="*/ 8 w 141"/>
                <a:gd name="T5" fmla="*/ 17 h 24"/>
                <a:gd name="T6" fmla="*/ 10 w 141"/>
                <a:gd name="T7" fmla="*/ 17 h 24"/>
                <a:gd name="T8" fmla="*/ 16 w 141"/>
                <a:gd name="T9" fmla="*/ 17 h 24"/>
                <a:gd name="T10" fmla="*/ 21 w 141"/>
                <a:gd name="T11" fmla="*/ 15 h 24"/>
                <a:gd name="T12" fmla="*/ 26 w 141"/>
                <a:gd name="T13" fmla="*/ 13 h 24"/>
                <a:gd name="T14" fmla="*/ 32 w 141"/>
                <a:gd name="T15" fmla="*/ 13 h 24"/>
                <a:gd name="T16" fmla="*/ 37 w 141"/>
                <a:gd name="T17" fmla="*/ 13 h 24"/>
                <a:gd name="T18" fmla="*/ 45 w 141"/>
                <a:gd name="T19" fmla="*/ 10 h 24"/>
                <a:gd name="T20" fmla="*/ 50 w 141"/>
                <a:gd name="T21" fmla="*/ 9 h 24"/>
                <a:gd name="T22" fmla="*/ 56 w 141"/>
                <a:gd name="T23" fmla="*/ 9 h 24"/>
                <a:gd name="T24" fmla="*/ 61 w 141"/>
                <a:gd name="T25" fmla="*/ 7 h 24"/>
                <a:gd name="T26" fmla="*/ 66 w 141"/>
                <a:gd name="T27" fmla="*/ 7 h 24"/>
                <a:gd name="T28" fmla="*/ 69 w 141"/>
                <a:gd name="T29" fmla="*/ 7 h 24"/>
                <a:gd name="T30" fmla="*/ 72 w 141"/>
                <a:gd name="T31" fmla="*/ 4 h 24"/>
                <a:gd name="T32" fmla="*/ 74 w 141"/>
                <a:gd name="T33" fmla="*/ 4 h 24"/>
                <a:gd name="T34" fmla="*/ 79 w 141"/>
                <a:gd name="T35" fmla="*/ 4 h 24"/>
                <a:gd name="T36" fmla="*/ 82 w 141"/>
                <a:gd name="T37" fmla="*/ 2 h 24"/>
                <a:gd name="T38" fmla="*/ 87 w 141"/>
                <a:gd name="T39" fmla="*/ 2 h 24"/>
                <a:gd name="T40" fmla="*/ 93 w 141"/>
                <a:gd name="T41" fmla="*/ 2 h 24"/>
                <a:gd name="T42" fmla="*/ 96 w 141"/>
                <a:gd name="T43" fmla="*/ 2 h 24"/>
                <a:gd name="T44" fmla="*/ 100 w 141"/>
                <a:gd name="T45" fmla="*/ 0 h 24"/>
                <a:gd name="T46" fmla="*/ 106 w 141"/>
                <a:gd name="T47" fmla="*/ 0 h 24"/>
                <a:gd name="T48" fmla="*/ 112 w 141"/>
                <a:gd name="T49" fmla="*/ 0 h 24"/>
                <a:gd name="T50" fmla="*/ 116 w 141"/>
                <a:gd name="T51" fmla="*/ 0 h 24"/>
                <a:gd name="T52" fmla="*/ 122 w 141"/>
                <a:gd name="T53" fmla="*/ 0 h 24"/>
                <a:gd name="T54" fmla="*/ 124 w 141"/>
                <a:gd name="T55" fmla="*/ 0 h 24"/>
                <a:gd name="T56" fmla="*/ 130 w 141"/>
                <a:gd name="T57" fmla="*/ 2 h 24"/>
                <a:gd name="T58" fmla="*/ 135 w 141"/>
                <a:gd name="T59" fmla="*/ 2 h 24"/>
                <a:gd name="T60" fmla="*/ 137 w 141"/>
                <a:gd name="T61" fmla="*/ 2 h 24"/>
                <a:gd name="T62" fmla="*/ 140 w 141"/>
                <a:gd name="T63" fmla="*/ 4 h 24"/>
                <a:gd name="T64" fmla="*/ 140 w 141"/>
                <a:gd name="T65" fmla="*/ 7 h 24"/>
                <a:gd name="T66" fmla="*/ 137 w 141"/>
                <a:gd name="T67" fmla="*/ 9 h 24"/>
                <a:gd name="T68" fmla="*/ 137 w 141"/>
                <a:gd name="T69" fmla="*/ 7 h 24"/>
                <a:gd name="T70" fmla="*/ 135 w 141"/>
                <a:gd name="T71" fmla="*/ 7 h 24"/>
                <a:gd name="T72" fmla="*/ 132 w 141"/>
                <a:gd name="T73" fmla="*/ 7 h 24"/>
                <a:gd name="T74" fmla="*/ 130 w 141"/>
                <a:gd name="T75" fmla="*/ 7 h 24"/>
                <a:gd name="T76" fmla="*/ 127 w 141"/>
                <a:gd name="T77" fmla="*/ 4 h 24"/>
                <a:gd name="T78" fmla="*/ 124 w 141"/>
                <a:gd name="T79" fmla="*/ 4 h 24"/>
                <a:gd name="T80" fmla="*/ 122 w 141"/>
                <a:gd name="T81" fmla="*/ 4 h 24"/>
                <a:gd name="T82" fmla="*/ 119 w 141"/>
                <a:gd name="T83" fmla="*/ 4 h 24"/>
                <a:gd name="T84" fmla="*/ 114 w 141"/>
                <a:gd name="T85" fmla="*/ 4 h 24"/>
                <a:gd name="T86" fmla="*/ 112 w 141"/>
                <a:gd name="T87" fmla="*/ 4 h 24"/>
                <a:gd name="T88" fmla="*/ 106 w 141"/>
                <a:gd name="T89" fmla="*/ 4 h 24"/>
                <a:gd name="T90" fmla="*/ 100 w 141"/>
                <a:gd name="T91" fmla="*/ 4 h 24"/>
                <a:gd name="T92" fmla="*/ 93 w 141"/>
                <a:gd name="T93" fmla="*/ 7 h 24"/>
                <a:gd name="T94" fmla="*/ 85 w 141"/>
                <a:gd name="T95" fmla="*/ 7 h 24"/>
                <a:gd name="T96" fmla="*/ 77 w 141"/>
                <a:gd name="T97" fmla="*/ 9 h 24"/>
                <a:gd name="T98" fmla="*/ 69 w 141"/>
                <a:gd name="T99" fmla="*/ 10 h 24"/>
                <a:gd name="T100" fmla="*/ 61 w 141"/>
                <a:gd name="T101" fmla="*/ 10 h 24"/>
                <a:gd name="T102" fmla="*/ 53 w 141"/>
                <a:gd name="T103" fmla="*/ 13 h 24"/>
                <a:gd name="T104" fmla="*/ 43 w 141"/>
                <a:gd name="T105" fmla="*/ 15 h 24"/>
                <a:gd name="T106" fmla="*/ 34 w 141"/>
                <a:gd name="T107" fmla="*/ 15 h 24"/>
                <a:gd name="T108" fmla="*/ 26 w 141"/>
                <a:gd name="T109" fmla="*/ 17 h 24"/>
                <a:gd name="T110" fmla="*/ 21 w 141"/>
                <a:gd name="T111" fmla="*/ 19 h 24"/>
                <a:gd name="T112" fmla="*/ 13 w 141"/>
                <a:gd name="T113" fmla="*/ 21 h 24"/>
                <a:gd name="T114" fmla="*/ 8 w 141"/>
                <a:gd name="T115" fmla="*/ 21 h 24"/>
                <a:gd name="T116" fmla="*/ 6 w 141"/>
                <a:gd name="T117" fmla="*/ 23 h 24"/>
                <a:gd name="T118" fmla="*/ 3 w 141"/>
                <a:gd name="T119" fmla="*/ 23 h 24"/>
                <a:gd name="T120" fmla="*/ 0 w 141"/>
                <a:gd name="T121" fmla="*/ 21 h 24"/>
                <a:gd name="T122" fmla="*/ 3 w 141"/>
                <a:gd name="T123" fmla="*/ 19 h 2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1"/>
                <a:gd name="T187" fmla="*/ 0 h 24"/>
                <a:gd name="T188" fmla="*/ 141 w 141"/>
                <a:gd name="T189" fmla="*/ 24 h 2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1" h="24">
                  <a:moveTo>
                    <a:pt x="3" y="19"/>
                  </a:moveTo>
                  <a:lnTo>
                    <a:pt x="6" y="19"/>
                  </a:lnTo>
                  <a:lnTo>
                    <a:pt x="8" y="17"/>
                  </a:lnTo>
                  <a:lnTo>
                    <a:pt x="10" y="17"/>
                  </a:lnTo>
                  <a:lnTo>
                    <a:pt x="16" y="17"/>
                  </a:lnTo>
                  <a:lnTo>
                    <a:pt x="21" y="15"/>
                  </a:lnTo>
                  <a:lnTo>
                    <a:pt x="26" y="13"/>
                  </a:lnTo>
                  <a:lnTo>
                    <a:pt x="32" y="13"/>
                  </a:lnTo>
                  <a:lnTo>
                    <a:pt x="37" y="13"/>
                  </a:lnTo>
                  <a:lnTo>
                    <a:pt x="45" y="10"/>
                  </a:lnTo>
                  <a:lnTo>
                    <a:pt x="50" y="9"/>
                  </a:lnTo>
                  <a:lnTo>
                    <a:pt x="56" y="9"/>
                  </a:lnTo>
                  <a:lnTo>
                    <a:pt x="61" y="7"/>
                  </a:lnTo>
                  <a:lnTo>
                    <a:pt x="66" y="7"/>
                  </a:lnTo>
                  <a:lnTo>
                    <a:pt x="69" y="7"/>
                  </a:lnTo>
                  <a:lnTo>
                    <a:pt x="72" y="4"/>
                  </a:lnTo>
                  <a:lnTo>
                    <a:pt x="74" y="4"/>
                  </a:lnTo>
                  <a:lnTo>
                    <a:pt x="79" y="4"/>
                  </a:lnTo>
                  <a:lnTo>
                    <a:pt x="82" y="2"/>
                  </a:lnTo>
                  <a:lnTo>
                    <a:pt x="87" y="2"/>
                  </a:lnTo>
                  <a:lnTo>
                    <a:pt x="93" y="2"/>
                  </a:lnTo>
                  <a:lnTo>
                    <a:pt x="96" y="2"/>
                  </a:lnTo>
                  <a:lnTo>
                    <a:pt x="100" y="0"/>
                  </a:lnTo>
                  <a:lnTo>
                    <a:pt x="106" y="0"/>
                  </a:lnTo>
                  <a:lnTo>
                    <a:pt x="112" y="0"/>
                  </a:lnTo>
                  <a:lnTo>
                    <a:pt x="116" y="0"/>
                  </a:lnTo>
                  <a:lnTo>
                    <a:pt x="122" y="0"/>
                  </a:lnTo>
                  <a:lnTo>
                    <a:pt x="124" y="0"/>
                  </a:lnTo>
                  <a:lnTo>
                    <a:pt x="130" y="2"/>
                  </a:lnTo>
                  <a:lnTo>
                    <a:pt x="135" y="2"/>
                  </a:lnTo>
                  <a:lnTo>
                    <a:pt x="137" y="2"/>
                  </a:lnTo>
                  <a:lnTo>
                    <a:pt x="140" y="4"/>
                  </a:lnTo>
                  <a:lnTo>
                    <a:pt x="140" y="7"/>
                  </a:lnTo>
                  <a:lnTo>
                    <a:pt x="137" y="9"/>
                  </a:lnTo>
                  <a:lnTo>
                    <a:pt x="137" y="7"/>
                  </a:lnTo>
                  <a:lnTo>
                    <a:pt x="135" y="7"/>
                  </a:lnTo>
                  <a:lnTo>
                    <a:pt x="132" y="7"/>
                  </a:lnTo>
                  <a:lnTo>
                    <a:pt x="130" y="7"/>
                  </a:lnTo>
                  <a:lnTo>
                    <a:pt x="127" y="4"/>
                  </a:lnTo>
                  <a:lnTo>
                    <a:pt x="124" y="4"/>
                  </a:lnTo>
                  <a:lnTo>
                    <a:pt x="122" y="4"/>
                  </a:lnTo>
                  <a:lnTo>
                    <a:pt x="119" y="4"/>
                  </a:lnTo>
                  <a:lnTo>
                    <a:pt x="114" y="4"/>
                  </a:lnTo>
                  <a:lnTo>
                    <a:pt x="112" y="4"/>
                  </a:lnTo>
                  <a:lnTo>
                    <a:pt x="106" y="4"/>
                  </a:lnTo>
                  <a:lnTo>
                    <a:pt x="100" y="4"/>
                  </a:lnTo>
                  <a:lnTo>
                    <a:pt x="93" y="7"/>
                  </a:lnTo>
                  <a:lnTo>
                    <a:pt x="85" y="7"/>
                  </a:lnTo>
                  <a:lnTo>
                    <a:pt x="77" y="9"/>
                  </a:lnTo>
                  <a:lnTo>
                    <a:pt x="69" y="10"/>
                  </a:lnTo>
                  <a:lnTo>
                    <a:pt x="61" y="10"/>
                  </a:lnTo>
                  <a:lnTo>
                    <a:pt x="53" y="13"/>
                  </a:lnTo>
                  <a:lnTo>
                    <a:pt x="43" y="15"/>
                  </a:lnTo>
                  <a:lnTo>
                    <a:pt x="34" y="15"/>
                  </a:lnTo>
                  <a:lnTo>
                    <a:pt x="26" y="17"/>
                  </a:lnTo>
                  <a:lnTo>
                    <a:pt x="21" y="19"/>
                  </a:lnTo>
                  <a:lnTo>
                    <a:pt x="13" y="21"/>
                  </a:lnTo>
                  <a:lnTo>
                    <a:pt x="8" y="21"/>
                  </a:lnTo>
                  <a:lnTo>
                    <a:pt x="6" y="23"/>
                  </a:lnTo>
                  <a:lnTo>
                    <a:pt x="3" y="23"/>
                  </a:lnTo>
                  <a:lnTo>
                    <a:pt x="0" y="21"/>
                  </a:lnTo>
                  <a:lnTo>
                    <a:pt x="3" y="19"/>
                  </a:lnTo>
                </a:path>
              </a:pathLst>
            </a:custGeom>
            <a:solidFill>
              <a:srgbClr val="FFC027"/>
            </a:solidFill>
            <a:ln w="127000" cap="rnd">
              <a:noFill/>
              <a:round/>
              <a:headEnd/>
              <a:tailEnd/>
            </a:ln>
          </p:spPr>
          <p:txBody>
            <a:bodyPr>
              <a:prstTxWarp prst="textNoShape">
                <a:avLst/>
              </a:prstTxWarp>
            </a:bodyPr>
            <a:lstStyle/>
            <a:p>
              <a:endParaRPr lang="en-US">
                <a:solidFill>
                  <a:schemeClr val="tx2"/>
                </a:solidFill>
              </a:endParaRPr>
            </a:p>
          </p:txBody>
        </p:sp>
        <p:sp>
          <p:nvSpPr>
            <p:cNvPr id="36047" name="Freeform 206"/>
            <p:cNvSpPr>
              <a:spLocks/>
            </p:cNvSpPr>
            <p:nvPr/>
          </p:nvSpPr>
          <p:spPr bwMode="auto">
            <a:xfrm>
              <a:off x="3025" y="1642"/>
              <a:ext cx="149" cy="32"/>
            </a:xfrm>
            <a:custGeom>
              <a:avLst/>
              <a:gdLst>
                <a:gd name="T0" fmla="*/ 3 w 149"/>
                <a:gd name="T1" fmla="*/ 26 h 32"/>
                <a:gd name="T2" fmla="*/ 3 w 149"/>
                <a:gd name="T3" fmla="*/ 23 h 32"/>
                <a:gd name="T4" fmla="*/ 8 w 149"/>
                <a:gd name="T5" fmla="*/ 23 h 32"/>
                <a:gd name="T6" fmla="*/ 11 w 149"/>
                <a:gd name="T7" fmla="*/ 23 h 32"/>
                <a:gd name="T8" fmla="*/ 17 w 149"/>
                <a:gd name="T9" fmla="*/ 20 h 32"/>
                <a:gd name="T10" fmla="*/ 22 w 149"/>
                <a:gd name="T11" fmla="*/ 20 h 32"/>
                <a:gd name="T12" fmla="*/ 28 w 149"/>
                <a:gd name="T13" fmla="*/ 17 h 32"/>
                <a:gd name="T14" fmla="*/ 34 w 149"/>
                <a:gd name="T15" fmla="*/ 17 h 32"/>
                <a:gd name="T16" fmla="*/ 39 w 149"/>
                <a:gd name="T17" fmla="*/ 14 h 32"/>
                <a:gd name="T18" fmla="*/ 45 w 149"/>
                <a:gd name="T19" fmla="*/ 14 h 32"/>
                <a:gd name="T20" fmla="*/ 53 w 149"/>
                <a:gd name="T21" fmla="*/ 12 h 32"/>
                <a:gd name="T22" fmla="*/ 59 w 149"/>
                <a:gd name="T23" fmla="*/ 12 h 32"/>
                <a:gd name="T24" fmla="*/ 64 w 149"/>
                <a:gd name="T25" fmla="*/ 9 h 32"/>
                <a:gd name="T26" fmla="*/ 67 w 149"/>
                <a:gd name="T27" fmla="*/ 9 h 32"/>
                <a:gd name="T28" fmla="*/ 73 w 149"/>
                <a:gd name="T29" fmla="*/ 6 h 32"/>
                <a:gd name="T30" fmla="*/ 76 w 149"/>
                <a:gd name="T31" fmla="*/ 6 h 32"/>
                <a:gd name="T32" fmla="*/ 78 w 149"/>
                <a:gd name="T33" fmla="*/ 6 h 32"/>
                <a:gd name="T34" fmla="*/ 81 w 149"/>
                <a:gd name="T35" fmla="*/ 6 h 32"/>
                <a:gd name="T36" fmla="*/ 87 w 149"/>
                <a:gd name="T37" fmla="*/ 3 h 32"/>
                <a:gd name="T38" fmla="*/ 92 w 149"/>
                <a:gd name="T39" fmla="*/ 3 h 32"/>
                <a:gd name="T40" fmla="*/ 95 w 149"/>
                <a:gd name="T41" fmla="*/ 3 h 32"/>
                <a:gd name="T42" fmla="*/ 101 w 149"/>
                <a:gd name="T43" fmla="*/ 0 h 32"/>
                <a:gd name="T44" fmla="*/ 106 w 149"/>
                <a:gd name="T45" fmla="*/ 0 h 32"/>
                <a:gd name="T46" fmla="*/ 112 w 149"/>
                <a:gd name="T47" fmla="*/ 0 h 32"/>
                <a:gd name="T48" fmla="*/ 118 w 149"/>
                <a:gd name="T49" fmla="*/ 0 h 32"/>
                <a:gd name="T50" fmla="*/ 123 w 149"/>
                <a:gd name="T51" fmla="*/ 0 h 32"/>
                <a:gd name="T52" fmla="*/ 126 w 149"/>
                <a:gd name="T53" fmla="*/ 0 h 32"/>
                <a:gd name="T54" fmla="*/ 131 w 149"/>
                <a:gd name="T55" fmla="*/ 0 h 32"/>
                <a:gd name="T56" fmla="*/ 137 w 149"/>
                <a:gd name="T57" fmla="*/ 0 h 32"/>
                <a:gd name="T58" fmla="*/ 140 w 149"/>
                <a:gd name="T59" fmla="*/ 3 h 32"/>
                <a:gd name="T60" fmla="*/ 145 w 149"/>
                <a:gd name="T61" fmla="*/ 3 h 32"/>
                <a:gd name="T62" fmla="*/ 148 w 149"/>
                <a:gd name="T63" fmla="*/ 6 h 32"/>
                <a:gd name="T64" fmla="*/ 148 w 149"/>
                <a:gd name="T65" fmla="*/ 9 h 32"/>
                <a:gd name="T66" fmla="*/ 145 w 149"/>
                <a:gd name="T67" fmla="*/ 9 h 32"/>
                <a:gd name="T68" fmla="*/ 143 w 149"/>
                <a:gd name="T69" fmla="*/ 9 h 32"/>
                <a:gd name="T70" fmla="*/ 140 w 149"/>
                <a:gd name="T71" fmla="*/ 9 h 32"/>
                <a:gd name="T72" fmla="*/ 140 w 149"/>
                <a:gd name="T73" fmla="*/ 6 h 32"/>
                <a:gd name="T74" fmla="*/ 137 w 149"/>
                <a:gd name="T75" fmla="*/ 6 h 32"/>
                <a:gd name="T76" fmla="*/ 134 w 149"/>
                <a:gd name="T77" fmla="*/ 6 h 32"/>
                <a:gd name="T78" fmla="*/ 131 w 149"/>
                <a:gd name="T79" fmla="*/ 6 h 32"/>
                <a:gd name="T80" fmla="*/ 129 w 149"/>
                <a:gd name="T81" fmla="*/ 6 h 32"/>
                <a:gd name="T82" fmla="*/ 126 w 149"/>
                <a:gd name="T83" fmla="*/ 6 h 32"/>
                <a:gd name="T84" fmla="*/ 120 w 149"/>
                <a:gd name="T85" fmla="*/ 6 h 32"/>
                <a:gd name="T86" fmla="*/ 115 w 149"/>
                <a:gd name="T87" fmla="*/ 6 h 32"/>
                <a:gd name="T88" fmla="*/ 112 w 149"/>
                <a:gd name="T89" fmla="*/ 6 h 32"/>
                <a:gd name="T90" fmla="*/ 104 w 149"/>
                <a:gd name="T91" fmla="*/ 6 h 32"/>
                <a:gd name="T92" fmla="*/ 98 w 149"/>
                <a:gd name="T93" fmla="*/ 9 h 32"/>
                <a:gd name="T94" fmla="*/ 90 w 149"/>
                <a:gd name="T95" fmla="*/ 9 h 32"/>
                <a:gd name="T96" fmla="*/ 81 w 149"/>
                <a:gd name="T97" fmla="*/ 12 h 32"/>
                <a:gd name="T98" fmla="*/ 73 w 149"/>
                <a:gd name="T99" fmla="*/ 12 h 32"/>
                <a:gd name="T100" fmla="*/ 64 w 149"/>
                <a:gd name="T101" fmla="*/ 14 h 32"/>
                <a:gd name="T102" fmla="*/ 53 w 149"/>
                <a:gd name="T103" fmla="*/ 17 h 32"/>
                <a:gd name="T104" fmla="*/ 45 w 149"/>
                <a:gd name="T105" fmla="*/ 17 h 32"/>
                <a:gd name="T106" fmla="*/ 36 w 149"/>
                <a:gd name="T107" fmla="*/ 20 h 32"/>
                <a:gd name="T108" fmla="*/ 28 w 149"/>
                <a:gd name="T109" fmla="*/ 23 h 32"/>
                <a:gd name="T110" fmla="*/ 22 w 149"/>
                <a:gd name="T111" fmla="*/ 26 h 32"/>
                <a:gd name="T112" fmla="*/ 14 w 149"/>
                <a:gd name="T113" fmla="*/ 26 h 32"/>
                <a:gd name="T114" fmla="*/ 8 w 149"/>
                <a:gd name="T115" fmla="*/ 28 h 32"/>
                <a:gd name="T116" fmla="*/ 6 w 149"/>
                <a:gd name="T117" fmla="*/ 28 h 32"/>
                <a:gd name="T118" fmla="*/ 3 w 149"/>
                <a:gd name="T119" fmla="*/ 31 h 32"/>
                <a:gd name="T120" fmla="*/ 0 w 149"/>
                <a:gd name="T121" fmla="*/ 28 h 32"/>
                <a:gd name="T122" fmla="*/ 0 w 149"/>
                <a:gd name="T123" fmla="*/ 26 h 32"/>
                <a:gd name="T124" fmla="*/ 3 w 149"/>
                <a:gd name="T125" fmla="*/ 26 h 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9"/>
                <a:gd name="T190" fmla="*/ 0 h 32"/>
                <a:gd name="T191" fmla="*/ 149 w 149"/>
                <a:gd name="T192" fmla="*/ 32 h 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9" h="32">
                  <a:moveTo>
                    <a:pt x="3" y="26"/>
                  </a:moveTo>
                  <a:lnTo>
                    <a:pt x="3" y="23"/>
                  </a:lnTo>
                  <a:lnTo>
                    <a:pt x="8" y="23"/>
                  </a:lnTo>
                  <a:lnTo>
                    <a:pt x="11" y="23"/>
                  </a:lnTo>
                  <a:lnTo>
                    <a:pt x="17" y="20"/>
                  </a:lnTo>
                  <a:lnTo>
                    <a:pt x="22" y="20"/>
                  </a:lnTo>
                  <a:lnTo>
                    <a:pt x="28" y="17"/>
                  </a:lnTo>
                  <a:lnTo>
                    <a:pt x="34" y="17"/>
                  </a:lnTo>
                  <a:lnTo>
                    <a:pt x="39" y="14"/>
                  </a:lnTo>
                  <a:lnTo>
                    <a:pt x="45" y="14"/>
                  </a:lnTo>
                  <a:lnTo>
                    <a:pt x="53" y="12"/>
                  </a:lnTo>
                  <a:lnTo>
                    <a:pt x="59" y="12"/>
                  </a:lnTo>
                  <a:lnTo>
                    <a:pt x="64" y="9"/>
                  </a:lnTo>
                  <a:lnTo>
                    <a:pt x="67" y="9"/>
                  </a:lnTo>
                  <a:lnTo>
                    <a:pt x="73" y="6"/>
                  </a:lnTo>
                  <a:lnTo>
                    <a:pt x="76" y="6"/>
                  </a:lnTo>
                  <a:lnTo>
                    <a:pt x="78" y="6"/>
                  </a:lnTo>
                  <a:lnTo>
                    <a:pt x="81" y="6"/>
                  </a:lnTo>
                  <a:lnTo>
                    <a:pt x="87" y="3"/>
                  </a:lnTo>
                  <a:lnTo>
                    <a:pt x="92" y="3"/>
                  </a:lnTo>
                  <a:lnTo>
                    <a:pt x="95" y="3"/>
                  </a:lnTo>
                  <a:lnTo>
                    <a:pt x="101" y="0"/>
                  </a:lnTo>
                  <a:lnTo>
                    <a:pt x="106" y="0"/>
                  </a:lnTo>
                  <a:lnTo>
                    <a:pt x="112" y="0"/>
                  </a:lnTo>
                  <a:lnTo>
                    <a:pt x="118" y="0"/>
                  </a:lnTo>
                  <a:lnTo>
                    <a:pt x="123" y="0"/>
                  </a:lnTo>
                  <a:lnTo>
                    <a:pt x="126" y="0"/>
                  </a:lnTo>
                  <a:lnTo>
                    <a:pt x="131" y="0"/>
                  </a:lnTo>
                  <a:lnTo>
                    <a:pt x="137" y="0"/>
                  </a:lnTo>
                  <a:lnTo>
                    <a:pt x="140" y="3"/>
                  </a:lnTo>
                  <a:lnTo>
                    <a:pt x="145" y="3"/>
                  </a:lnTo>
                  <a:lnTo>
                    <a:pt x="148" y="6"/>
                  </a:lnTo>
                  <a:lnTo>
                    <a:pt x="148" y="9"/>
                  </a:lnTo>
                  <a:lnTo>
                    <a:pt x="145" y="9"/>
                  </a:lnTo>
                  <a:lnTo>
                    <a:pt x="143" y="9"/>
                  </a:lnTo>
                  <a:lnTo>
                    <a:pt x="140" y="9"/>
                  </a:lnTo>
                  <a:lnTo>
                    <a:pt x="140" y="6"/>
                  </a:lnTo>
                  <a:lnTo>
                    <a:pt x="137" y="6"/>
                  </a:lnTo>
                  <a:lnTo>
                    <a:pt x="134" y="6"/>
                  </a:lnTo>
                  <a:lnTo>
                    <a:pt x="131" y="6"/>
                  </a:lnTo>
                  <a:lnTo>
                    <a:pt x="129" y="6"/>
                  </a:lnTo>
                  <a:lnTo>
                    <a:pt x="126" y="6"/>
                  </a:lnTo>
                  <a:lnTo>
                    <a:pt x="120" y="6"/>
                  </a:lnTo>
                  <a:lnTo>
                    <a:pt x="115" y="6"/>
                  </a:lnTo>
                  <a:lnTo>
                    <a:pt x="112" y="6"/>
                  </a:lnTo>
                  <a:lnTo>
                    <a:pt x="104" y="6"/>
                  </a:lnTo>
                  <a:lnTo>
                    <a:pt x="98" y="9"/>
                  </a:lnTo>
                  <a:lnTo>
                    <a:pt x="90" y="9"/>
                  </a:lnTo>
                  <a:lnTo>
                    <a:pt x="81" y="12"/>
                  </a:lnTo>
                  <a:lnTo>
                    <a:pt x="73" y="12"/>
                  </a:lnTo>
                  <a:lnTo>
                    <a:pt x="64" y="14"/>
                  </a:lnTo>
                  <a:lnTo>
                    <a:pt x="53" y="17"/>
                  </a:lnTo>
                  <a:lnTo>
                    <a:pt x="45" y="17"/>
                  </a:lnTo>
                  <a:lnTo>
                    <a:pt x="36" y="20"/>
                  </a:lnTo>
                  <a:lnTo>
                    <a:pt x="28" y="23"/>
                  </a:lnTo>
                  <a:lnTo>
                    <a:pt x="22" y="26"/>
                  </a:lnTo>
                  <a:lnTo>
                    <a:pt x="14" y="26"/>
                  </a:lnTo>
                  <a:lnTo>
                    <a:pt x="8" y="28"/>
                  </a:lnTo>
                  <a:lnTo>
                    <a:pt x="6" y="28"/>
                  </a:lnTo>
                  <a:lnTo>
                    <a:pt x="3" y="31"/>
                  </a:lnTo>
                  <a:lnTo>
                    <a:pt x="0" y="28"/>
                  </a:lnTo>
                  <a:lnTo>
                    <a:pt x="0" y="26"/>
                  </a:lnTo>
                  <a:lnTo>
                    <a:pt x="3" y="26"/>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48" name="Freeform 207"/>
            <p:cNvSpPr>
              <a:spLocks/>
            </p:cNvSpPr>
            <p:nvPr/>
          </p:nvSpPr>
          <p:spPr bwMode="auto">
            <a:xfrm>
              <a:off x="3028" y="1690"/>
              <a:ext cx="146" cy="26"/>
            </a:xfrm>
            <a:custGeom>
              <a:avLst/>
              <a:gdLst>
                <a:gd name="T0" fmla="*/ 0 w 146"/>
                <a:gd name="T1" fmla="*/ 25 h 26"/>
                <a:gd name="T2" fmla="*/ 0 w 146"/>
                <a:gd name="T3" fmla="*/ 25 h 26"/>
                <a:gd name="T4" fmla="*/ 3 w 146"/>
                <a:gd name="T5" fmla="*/ 25 h 26"/>
                <a:gd name="T6" fmla="*/ 5 w 146"/>
                <a:gd name="T7" fmla="*/ 25 h 26"/>
                <a:gd name="T8" fmla="*/ 14 w 146"/>
                <a:gd name="T9" fmla="*/ 22 h 26"/>
                <a:gd name="T10" fmla="*/ 19 w 146"/>
                <a:gd name="T11" fmla="*/ 20 h 26"/>
                <a:gd name="T12" fmla="*/ 28 w 146"/>
                <a:gd name="T13" fmla="*/ 20 h 26"/>
                <a:gd name="T14" fmla="*/ 36 w 146"/>
                <a:gd name="T15" fmla="*/ 17 h 26"/>
                <a:gd name="T16" fmla="*/ 45 w 146"/>
                <a:gd name="T17" fmla="*/ 14 h 26"/>
                <a:gd name="T18" fmla="*/ 53 w 146"/>
                <a:gd name="T19" fmla="*/ 14 h 26"/>
                <a:gd name="T20" fmla="*/ 61 w 146"/>
                <a:gd name="T21" fmla="*/ 11 h 26"/>
                <a:gd name="T22" fmla="*/ 70 w 146"/>
                <a:gd name="T23" fmla="*/ 8 h 26"/>
                <a:gd name="T24" fmla="*/ 78 w 146"/>
                <a:gd name="T25" fmla="*/ 6 h 26"/>
                <a:gd name="T26" fmla="*/ 87 w 146"/>
                <a:gd name="T27" fmla="*/ 6 h 26"/>
                <a:gd name="T28" fmla="*/ 92 w 146"/>
                <a:gd name="T29" fmla="*/ 3 h 26"/>
                <a:gd name="T30" fmla="*/ 98 w 146"/>
                <a:gd name="T31" fmla="*/ 3 h 26"/>
                <a:gd name="T32" fmla="*/ 103 w 146"/>
                <a:gd name="T33" fmla="*/ 3 h 26"/>
                <a:gd name="T34" fmla="*/ 106 w 146"/>
                <a:gd name="T35" fmla="*/ 3 h 26"/>
                <a:gd name="T36" fmla="*/ 109 w 146"/>
                <a:gd name="T37" fmla="*/ 0 h 26"/>
                <a:gd name="T38" fmla="*/ 112 w 146"/>
                <a:gd name="T39" fmla="*/ 0 h 26"/>
                <a:gd name="T40" fmla="*/ 115 w 146"/>
                <a:gd name="T41" fmla="*/ 0 h 26"/>
                <a:gd name="T42" fmla="*/ 117 w 146"/>
                <a:gd name="T43" fmla="*/ 0 h 26"/>
                <a:gd name="T44" fmla="*/ 120 w 146"/>
                <a:gd name="T45" fmla="*/ 0 h 26"/>
                <a:gd name="T46" fmla="*/ 123 w 146"/>
                <a:gd name="T47" fmla="*/ 0 h 26"/>
                <a:gd name="T48" fmla="*/ 126 w 146"/>
                <a:gd name="T49" fmla="*/ 0 h 26"/>
                <a:gd name="T50" fmla="*/ 128 w 146"/>
                <a:gd name="T51" fmla="*/ 0 h 26"/>
                <a:gd name="T52" fmla="*/ 131 w 146"/>
                <a:gd name="T53" fmla="*/ 0 h 26"/>
                <a:gd name="T54" fmla="*/ 134 w 146"/>
                <a:gd name="T55" fmla="*/ 0 h 26"/>
                <a:gd name="T56" fmla="*/ 137 w 146"/>
                <a:gd name="T57" fmla="*/ 0 h 26"/>
                <a:gd name="T58" fmla="*/ 140 w 146"/>
                <a:gd name="T59" fmla="*/ 0 h 26"/>
                <a:gd name="T60" fmla="*/ 140 w 146"/>
                <a:gd name="T61" fmla="*/ 3 h 26"/>
                <a:gd name="T62" fmla="*/ 142 w 146"/>
                <a:gd name="T63" fmla="*/ 3 h 26"/>
                <a:gd name="T64" fmla="*/ 145 w 146"/>
                <a:gd name="T65" fmla="*/ 3 h 26"/>
                <a:gd name="T66" fmla="*/ 142 w 146"/>
                <a:gd name="T67" fmla="*/ 6 h 2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6"/>
                <a:gd name="T103" fmla="*/ 0 h 26"/>
                <a:gd name="T104" fmla="*/ 146 w 146"/>
                <a:gd name="T105" fmla="*/ 26 h 2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6" h="26">
                  <a:moveTo>
                    <a:pt x="0" y="25"/>
                  </a:moveTo>
                  <a:lnTo>
                    <a:pt x="0" y="25"/>
                  </a:lnTo>
                  <a:lnTo>
                    <a:pt x="3" y="25"/>
                  </a:lnTo>
                  <a:lnTo>
                    <a:pt x="5" y="25"/>
                  </a:lnTo>
                  <a:lnTo>
                    <a:pt x="14" y="22"/>
                  </a:lnTo>
                  <a:lnTo>
                    <a:pt x="19" y="20"/>
                  </a:lnTo>
                  <a:lnTo>
                    <a:pt x="28" y="20"/>
                  </a:lnTo>
                  <a:lnTo>
                    <a:pt x="36" y="17"/>
                  </a:lnTo>
                  <a:lnTo>
                    <a:pt x="45" y="14"/>
                  </a:lnTo>
                  <a:lnTo>
                    <a:pt x="53" y="14"/>
                  </a:lnTo>
                  <a:lnTo>
                    <a:pt x="61" y="11"/>
                  </a:lnTo>
                  <a:lnTo>
                    <a:pt x="70" y="8"/>
                  </a:lnTo>
                  <a:lnTo>
                    <a:pt x="78" y="6"/>
                  </a:lnTo>
                  <a:lnTo>
                    <a:pt x="87" y="6"/>
                  </a:lnTo>
                  <a:lnTo>
                    <a:pt x="92" y="3"/>
                  </a:lnTo>
                  <a:lnTo>
                    <a:pt x="98" y="3"/>
                  </a:lnTo>
                  <a:lnTo>
                    <a:pt x="103" y="3"/>
                  </a:lnTo>
                  <a:lnTo>
                    <a:pt x="106" y="3"/>
                  </a:lnTo>
                  <a:lnTo>
                    <a:pt x="109" y="0"/>
                  </a:lnTo>
                  <a:lnTo>
                    <a:pt x="112" y="0"/>
                  </a:lnTo>
                  <a:lnTo>
                    <a:pt x="115" y="0"/>
                  </a:lnTo>
                  <a:lnTo>
                    <a:pt x="117" y="0"/>
                  </a:lnTo>
                  <a:lnTo>
                    <a:pt x="120" y="0"/>
                  </a:lnTo>
                  <a:lnTo>
                    <a:pt x="123" y="0"/>
                  </a:lnTo>
                  <a:lnTo>
                    <a:pt x="126" y="0"/>
                  </a:lnTo>
                  <a:lnTo>
                    <a:pt x="128" y="0"/>
                  </a:lnTo>
                  <a:lnTo>
                    <a:pt x="131" y="0"/>
                  </a:lnTo>
                  <a:lnTo>
                    <a:pt x="134" y="0"/>
                  </a:lnTo>
                  <a:lnTo>
                    <a:pt x="137" y="0"/>
                  </a:lnTo>
                  <a:lnTo>
                    <a:pt x="140" y="0"/>
                  </a:lnTo>
                  <a:lnTo>
                    <a:pt x="140" y="3"/>
                  </a:lnTo>
                  <a:lnTo>
                    <a:pt x="142" y="3"/>
                  </a:lnTo>
                  <a:lnTo>
                    <a:pt x="145" y="3"/>
                  </a:lnTo>
                  <a:lnTo>
                    <a:pt x="142" y="6"/>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49" name="Line 208"/>
            <p:cNvSpPr>
              <a:spLocks noChangeShapeType="1"/>
            </p:cNvSpPr>
            <p:nvPr/>
          </p:nvSpPr>
          <p:spPr bwMode="auto">
            <a:xfrm flipV="1">
              <a:off x="3032" y="1713"/>
              <a:ext cx="0" cy="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36050" name="Freeform 209"/>
            <p:cNvSpPr>
              <a:spLocks/>
            </p:cNvSpPr>
            <p:nvPr/>
          </p:nvSpPr>
          <p:spPr bwMode="auto">
            <a:xfrm>
              <a:off x="2944" y="1668"/>
              <a:ext cx="9" cy="51"/>
            </a:xfrm>
            <a:custGeom>
              <a:avLst/>
              <a:gdLst>
                <a:gd name="T0" fmla="*/ 5 w 9"/>
                <a:gd name="T1" fmla="*/ 0 h 51"/>
                <a:gd name="T2" fmla="*/ 5 w 9"/>
                <a:gd name="T3" fmla="*/ 0 h 51"/>
                <a:gd name="T4" fmla="*/ 3 w 9"/>
                <a:gd name="T5" fmla="*/ 2 h 51"/>
                <a:gd name="T6" fmla="*/ 3 w 9"/>
                <a:gd name="T7" fmla="*/ 5 h 51"/>
                <a:gd name="T8" fmla="*/ 0 w 9"/>
                <a:gd name="T9" fmla="*/ 8 h 51"/>
                <a:gd name="T10" fmla="*/ 0 w 9"/>
                <a:gd name="T11" fmla="*/ 16 h 51"/>
                <a:gd name="T12" fmla="*/ 0 w 9"/>
                <a:gd name="T13" fmla="*/ 28 h 51"/>
                <a:gd name="T14" fmla="*/ 0 w 9"/>
                <a:gd name="T15" fmla="*/ 39 h 51"/>
                <a:gd name="T16" fmla="*/ 0 w 9"/>
                <a:gd name="T17" fmla="*/ 42 h 51"/>
                <a:gd name="T18" fmla="*/ 3 w 9"/>
                <a:gd name="T19" fmla="*/ 44 h 51"/>
                <a:gd name="T20" fmla="*/ 3 w 9"/>
                <a:gd name="T21" fmla="*/ 47 h 51"/>
                <a:gd name="T22" fmla="*/ 5 w 9"/>
                <a:gd name="T23" fmla="*/ 47 h 51"/>
                <a:gd name="T24" fmla="*/ 8 w 9"/>
                <a:gd name="T25" fmla="*/ 50 h 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51"/>
                <a:gd name="T41" fmla="*/ 9 w 9"/>
                <a:gd name="T42" fmla="*/ 51 h 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51">
                  <a:moveTo>
                    <a:pt x="5" y="0"/>
                  </a:moveTo>
                  <a:lnTo>
                    <a:pt x="5" y="0"/>
                  </a:lnTo>
                  <a:lnTo>
                    <a:pt x="3" y="2"/>
                  </a:lnTo>
                  <a:lnTo>
                    <a:pt x="3" y="5"/>
                  </a:lnTo>
                  <a:lnTo>
                    <a:pt x="0" y="8"/>
                  </a:lnTo>
                  <a:lnTo>
                    <a:pt x="0" y="16"/>
                  </a:lnTo>
                  <a:lnTo>
                    <a:pt x="0" y="28"/>
                  </a:lnTo>
                  <a:lnTo>
                    <a:pt x="0" y="39"/>
                  </a:lnTo>
                  <a:lnTo>
                    <a:pt x="0" y="42"/>
                  </a:lnTo>
                  <a:lnTo>
                    <a:pt x="3" y="44"/>
                  </a:lnTo>
                  <a:lnTo>
                    <a:pt x="3" y="47"/>
                  </a:lnTo>
                  <a:lnTo>
                    <a:pt x="5" y="47"/>
                  </a:lnTo>
                  <a:lnTo>
                    <a:pt x="8" y="5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51" name="Line 210"/>
            <p:cNvSpPr>
              <a:spLocks noChangeShapeType="1"/>
            </p:cNvSpPr>
            <p:nvPr/>
          </p:nvSpPr>
          <p:spPr bwMode="auto">
            <a:xfrm flipH="1">
              <a:off x="2871" y="1740"/>
              <a:ext cx="73" cy="1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36052" name="Line 211"/>
            <p:cNvSpPr>
              <a:spLocks noChangeShapeType="1"/>
            </p:cNvSpPr>
            <p:nvPr/>
          </p:nvSpPr>
          <p:spPr bwMode="auto">
            <a:xfrm>
              <a:off x="3079" y="1701"/>
              <a:ext cx="0" cy="1"/>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36053" name="Line 212"/>
            <p:cNvSpPr>
              <a:spLocks noChangeShapeType="1"/>
            </p:cNvSpPr>
            <p:nvPr/>
          </p:nvSpPr>
          <p:spPr bwMode="auto">
            <a:xfrm flipV="1">
              <a:off x="3141" y="1688"/>
              <a:ext cx="0" cy="2"/>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36054" name="Line 213"/>
            <p:cNvSpPr>
              <a:spLocks noChangeShapeType="1"/>
            </p:cNvSpPr>
            <p:nvPr/>
          </p:nvSpPr>
          <p:spPr bwMode="auto">
            <a:xfrm>
              <a:off x="2953" y="1729"/>
              <a:ext cx="0" cy="1"/>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36055" name="Line 214"/>
            <p:cNvSpPr>
              <a:spLocks noChangeShapeType="1"/>
            </p:cNvSpPr>
            <p:nvPr/>
          </p:nvSpPr>
          <p:spPr bwMode="auto">
            <a:xfrm flipV="1">
              <a:off x="2915" y="1738"/>
              <a:ext cx="0" cy="3"/>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36056" name="Line 215"/>
            <p:cNvSpPr>
              <a:spLocks noChangeShapeType="1"/>
            </p:cNvSpPr>
            <p:nvPr/>
          </p:nvSpPr>
          <p:spPr bwMode="auto">
            <a:xfrm>
              <a:off x="2875" y="1749"/>
              <a:ext cx="0" cy="1"/>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36057" name="Freeform 216"/>
            <p:cNvSpPr>
              <a:spLocks/>
            </p:cNvSpPr>
            <p:nvPr/>
          </p:nvSpPr>
          <p:spPr bwMode="auto">
            <a:xfrm>
              <a:off x="2720" y="1791"/>
              <a:ext cx="29" cy="43"/>
            </a:xfrm>
            <a:custGeom>
              <a:avLst/>
              <a:gdLst>
                <a:gd name="T0" fmla="*/ 15 w 29"/>
                <a:gd name="T1" fmla="*/ 42 h 43"/>
                <a:gd name="T2" fmla="*/ 17 w 29"/>
                <a:gd name="T3" fmla="*/ 42 h 43"/>
                <a:gd name="T4" fmla="*/ 19 w 29"/>
                <a:gd name="T5" fmla="*/ 40 h 43"/>
                <a:gd name="T6" fmla="*/ 22 w 29"/>
                <a:gd name="T7" fmla="*/ 38 h 43"/>
                <a:gd name="T8" fmla="*/ 24 w 29"/>
                <a:gd name="T9" fmla="*/ 35 h 43"/>
                <a:gd name="T10" fmla="*/ 26 w 29"/>
                <a:gd name="T11" fmla="*/ 33 h 43"/>
                <a:gd name="T12" fmla="*/ 28 w 29"/>
                <a:gd name="T13" fmla="*/ 30 h 43"/>
                <a:gd name="T14" fmla="*/ 28 w 29"/>
                <a:gd name="T15" fmla="*/ 26 h 43"/>
                <a:gd name="T16" fmla="*/ 28 w 29"/>
                <a:gd name="T17" fmla="*/ 21 h 43"/>
                <a:gd name="T18" fmla="*/ 28 w 29"/>
                <a:gd name="T19" fmla="*/ 17 h 43"/>
                <a:gd name="T20" fmla="*/ 28 w 29"/>
                <a:gd name="T21" fmla="*/ 14 h 43"/>
                <a:gd name="T22" fmla="*/ 26 w 29"/>
                <a:gd name="T23" fmla="*/ 9 h 43"/>
                <a:gd name="T24" fmla="*/ 24 w 29"/>
                <a:gd name="T25" fmla="*/ 7 h 43"/>
                <a:gd name="T26" fmla="*/ 22 w 29"/>
                <a:gd name="T27" fmla="*/ 5 h 43"/>
                <a:gd name="T28" fmla="*/ 19 w 29"/>
                <a:gd name="T29" fmla="*/ 3 h 43"/>
                <a:gd name="T30" fmla="*/ 17 w 29"/>
                <a:gd name="T31" fmla="*/ 0 h 43"/>
                <a:gd name="T32" fmla="*/ 15 w 29"/>
                <a:gd name="T33" fmla="*/ 0 h 43"/>
                <a:gd name="T34" fmla="*/ 11 w 29"/>
                <a:gd name="T35" fmla="*/ 0 h 43"/>
                <a:gd name="T36" fmla="*/ 9 w 29"/>
                <a:gd name="T37" fmla="*/ 3 h 43"/>
                <a:gd name="T38" fmla="*/ 6 w 29"/>
                <a:gd name="T39" fmla="*/ 5 h 43"/>
                <a:gd name="T40" fmla="*/ 4 w 29"/>
                <a:gd name="T41" fmla="*/ 7 h 43"/>
                <a:gd name="T42" fmla="*/ 2 w 29"/>
                <a:gd name="T43" fmla="*/ 9 h 43"/>
                <a:gd name="T44" fmla="*/ 2 w 29"/>
                <a:gd name="T45" fmla="*/ 14 h 43"/>
                <a:gd name="T46" fmla="*/ 0 w 29"/>
                <a:gd name="T47" fmla="*/ 17 h 43"/>
                <a:gd name="T48" fmla="*/ 0 w 29"/>
                <a:gd name="T49" fmla="*/ 21 h 43"/>
                <a:gd name="T50" fmla="*/ 0 w 29"/>
                <a:gd name="T51" fmla="*/ 26 h 43"/>
                <a:gd name="T52" fmla="*/ 2 w 29"/>
                <a:gd name="T53" fmla="*/ 30 h 43"/>
                <a:gd name="T54" fmla="*/ 2 w 29"/>
                <a:gd name="T55" fmla="*/ 33 h 43"/>
                <a:gd name="T56" fmla="*/ 4 w 29"/>
                <a:gd name="T57" fmla="*/ 35 h 43"/>
                <a:gd name="T58" fmla="*/ 6 w 29"/>
                <a:gd name="T59" fmla="*/ 38 h 43"/>
                <a:gd name="T60" fmla="*/ 9 w 29"/>
                <a:gd name="T61" fmla="*/ 40 h 43"/>
                <a:gd name="T62" fmla="*/ 11 w 29"/>
                <a:gd name="T63" fmla="*/ 42 h 43"/>
                <a:gd name="T64" fmla="*/ 15 w 29"/>
                <a:gd name="T65" fmla="*/ 42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
                <a:gd name="T100" fmla="*/ 0 h 43"/>
                <a:gd name="T101" fmla="*/ 29 w 29"/>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 h="43">
                  <a:moveTo>
                    <a:pt x="15" y="42"/>
                  </a:moveTo>
                  <a:lnTo>
                    <a:pt x="17" y="42"/>
                  </a:lnTo>
                  <a:lnTo>
                    <a:pt x="19" y="40"/>
                  </a:lnTo>
                  <a:lnTo>
                    <a:pt x="22" y="38"/>
                  </a:lnTo>
                  <a:lnTo>
                    <a:pt x="24" y="35"/>
                  </a:lnTo>
                  <a:lnTo>
                    <a:pt x="26" y="33"/>
                  </a:lnTo>
                  <a:lnTo>
                    <a:pt x="28" y="30"/>
                  </a:lnTo>
                  <a:lnTo>
                    <a:pt x="28" y="26"/>
                  </a:lnTo>
                  <a:lnTo>
                    <a:pt x="28" y="21"/>
                  </a:lnTo>
                  <a:lnTo>
                    <a:pt x="28" y="17"/>
                  </a:lnTo>
                  <a:lnTo>
                    <a:pt x="28" y="14"/>
                  </a:lnTo>
                  <a:lnTo>
                    <a:pt x="26" y="9"/>
                  </a:lnTo>
                  <a:lnTo>
                    <a:pt x="24" y="7"/>
                  </a:lnTo>
                  <a:lnTo>
                    <a:pt x="22" y="5"/>
                  </a:lnTo>
                  <a:lnTo>
                    <a:pt x="19" y="3"/>
                  </a:lnTo>
                  <a:lnTo>
                    <a:pt x="17" y="0"/>
                  </a:lnTo>
                  <a:lnTo>
                    <a:pt x="15" y="0"/>
                  </a:lnTo>
                  <a:lnTo>
                    <a:pt x="11" y="0"/>
                  </a:lnTo>
                  <a:lnTo>
                    <a:pt x="9" y="3"/>
                  </a:lnTo>
                  <a:lnTo>
                    <a:pt x="6" y="5"/>
                  </a:lnTo>
                  <a:lnTo>
                    <a:pt x="4" y="7"/>
                  </a:lnTo>
                  <a:lnTo>
                    <a:pt x="2" y="9"/>
                  </a:lnTo>
                  <a:lnTo>
                    <a:pt x="2" y="14"/>
                  </a:lnTo>
                  <a:lnTo>
                    <a:pt x="0" y="17"/>
                  </a:lnTo>
                  <a:lnTo>
                    <a:pt x="0" y="21"/>
                  </a:lnTo>
                  <a:lnTo>
                    <a:pt x="0" y="26"/>
                  </a:lnTo>
                  <a:lnTo>
                    <a:pt x="2" y="30"/>
                  </a:lnTo>
                  <a:lnTo>
                    <a:pt x="2" y="33"/>
                  </a:lnTo>
                  <a:lnTo>
                    <a:pt x="4" y="35"/>
                  </a:lnTo>
                  <a:lnTo>
                    <a:pt x="6" y="38"/>
                  </a:lnTo>
                  <a:lnTo>
                    <a:pt x="9" y="40"/>
                  </a:lnTo>
                  <a:lnTo>
                    <a:pt x="11" y="42"/>
                  </a:lnTo>
                  <a:lnTo>
                    <a:pt x="15" y="42"/>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36058" name="Freeform 217"/>
            <p:cNvSpPr>
              <a:spLocks/>
            </p:cNvSpPr>
            <p:nvPr/>
          </p:nvSpPr>
          <p:spPr bwMode="auto">
            <a:xfrm>
              <a:off x="2675" y="1799"/>
              <a:ext cx="33" cy="41"/>
            </a:xfrm>
            <a:custGeom>
              <a:avLst/>
              <a:gdLst>
                <a:gd name="T0" fmla="*/ 16 w 33"/>
                <a:gd name="T1" fmla="*/ 40 h 41"/>
                <a:gd name="T2" fmla="*/ 18 w 33"/>
                <a:gd name="T3" fmla="*/ 40 h 41"/>
                <a:gd name="T4" fmla="*/ 23 w 33"/>
                <a:gd name="T5" fmla="*/ 38 h 41"/>
                <a:gd name="T6" fmla="*/ 25 w 33"/>
                <a:gd name="T7" fmla="*/ 38 h 41"/>
                <a:gd name="T8" fmla="*/ 28 w 33"/>
                <a:gd name="T9" fmla="*/ 35 h 41"/>
                <a:gd name="T10" fmla="*/ 28 w 33"/>
                <a:gd name="T11" fmla="*/ 31 h 41"/>
                <a:gd name="T12" fmla="*/ 30 w 33"/>
                <a:gd name="T13" fmla="*/ 28 h 41"/>
                <a:gd name="T14" fmla="*/ 30 w 33"/>
                <a:gd name="T15" fmla="*/ 23 h 41"/>
                <a:gd name="T16" fmla="*/ 32 w 33"/>
                <a:gd name="T17" fmla="*/ 22 h 41"/>
                <a:gd name="T18" fmla="*/ 30 w 33"/>
                <a:gd name="T19" fmla="*/ 17 h 41"/>
                <a:gd name="T20" fmla="*/ 30 w 33"/>
                <a:gd name="T21" fmla="*/ 12 h 41"/>
                <a:gd name="T22" fmla="*/ 28 w 33"/>
                <a:gd name="T23" fmla="*/ 10 h 41"/>
                <a:gd name="T24" fmla="*/ 28 w 33"/>
                <a:gd name="T25" fmla="*/ 5 h 41"/>
                <a:gd name="T26" fmla="*/ 25 w 33"/>
                <a:gd name="T27" fmla="*/ 3 h 41"/>
                <a:gd name="T28" fmla="*/ 23 w 33"/>
                <a:gd name="T29" fmla="*/ 0 h 41"/>
                <a:gd name="T30" fmla="*/ 18 w 33"/>
                <a:gd name="T31" fmla="*/ 0 h 41"/>
                <a:gd name="T32" fmla="*/ 16 w 33"/>
                <a:gd name="T33" fmla="*/ 0 h 41"/>
                <a:gd name="T34" fmla="*/ 14 w 33"/>
                <a:gd name="T35" fmla="*/ 0 h 41"/>
                <a:gd name="T36" fmla="*/ 11 w 33"/>
                <a:gd name="T37" fmla="*/ 0 h 41"/>
                <a:gd name="T38" fmla="*/ 7 w 33"/>
                <a:gd name="T39" fmla="*/ 3 h 41"/>
                <a:gd name="T40" fmla="*/ 5 w 33"/>
                <a:gd name="T41" fmla="*/ 5 h 41"/>
                <a:gd name="T42" fmla="*/ 5 w 33"/>
                <a:gd name="T43" fmla="*/ 10 h 41"/>
                <a:gd name="T44" fmla="*/ 2 w 33"/>
                <a:gd name="T45" fmla="*/ 12 h 41"/>
                <a:gd name="T46" fmla="*/ 0 w 33"/>
                <a:gd name="T47" fmla="*/ 17 h 41"/>
                <a:gd name="T48" fmla="*/ 0 w 33"/>
                <a:gd name="T49" fmla="*/ 22 h 41"/>
                <a:gd name="T50" fmla="*/ 0 w 33"/>
                <a:gd name="T51" fmla="*/ 23 h 41"/>
                <a:gd name="T52" fmla="*/ 2 w 33"/>
                <a:gd name="T53" fmla="*/ 28 h 41"/>
                <a:gd name="T54" fmla="*/ 5 w 33"/>
                <a:gd name="T55" fmla="*/ 31 h 41"/>
                <a:gd name="T56" fmla="*/ 5 w 33"/>
                <a:gd name="T57" fmla="*/ 35 h 41"/>
                <a:gd name="T58" fmla="*/ 7 w 33"/>
                <a:gd name="T59" fmla="*/ 38 h 41"/>
                <a:gd name="T60" fmla="*/ 11 w 33"/>
                <a:gd name="T61" fmla="*/ 38 h 41"/>
                <a:gd name="T62" fmla="*/ 14 w 33"/>
                <a:gd name="T63" fmla="*/ 40 h 41"/>
                <a:gd name="T64" fmla="*/ 16 w 33"/>
                <a:gd name="T65" fmla="*/ 4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41"/>
                <a:gd name="T101" fmla="*/ 33 w 33"/>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41">
                  <a:moveTo>
                    <a:pt x="16" y="40"/>
                  </a:moveTo>
                  <a:lnTo>
                    <a:pt x="18" y="40"/>
                  </a:lnTo>
                  <a:lnTo>
                    <a:pt x="23" y="38"/>
                  </a:lnTo>
                  <a:lnTo>
                    <a:pt x="25" y="38"/>
                  </a:lnTo>
                  <a:lnTo>
                    <a:pt x="28" y="35"/>
                  </a:lnTo>
                  <a:lnTo>
                    <a:pt x="28" y="31"/>
                  </a:lnTo>
                  <a:lnTo>
                    <a:pt x="30" y="28"/>
                  </a:lnTo>
                  <a:lnTo>
                    <a:pt x="30" y="23"/>
                  </a:lnTo>
                  <a:lnTo>
                    <a:pt x="32" y="22"/>
                  </a:lnTo>
                  <a:lnTo>
                    <a:pt x="30" y="17"/>
                  </a:lnTo>
                  <a:lnTo>
                    <a:pt x="30" y="12"/>
                  </a:lnTo>
                  <a:lnTo>
                    <a:pt x="28" y="10"/>
                  </a:lnTo>
                  <a:lnTo>
                    <a:pt x="28" y="5"/>
                  </a:lnTo>
                  <a:lnTo>
                    <a:pt x="25" y="3"/>
                  </a:lnTo>
                  <a:lnTo>
                    <a:pt x="23" y="0"/>
                  </a:lnTo>
                  <a:lnTo>
                    <a:pt x="18" y="0"/>
                  </a:lnTo>
                  <a:lnTo>
                    <a:pt x="16" y="0"/>
                  </a:lnTo>
                  <a:lnTo>
                    <a:pt x="14" y="0"/>
                  </a:lnTo>
                  <a:lnTo>
                    <a:pt x="11" y="0"/>
                  </a:lnTo>
                  <a:lnTo>
                    <a:pt x="7" y="3"/>
                  </a:lnTo>
                  <a:lnTo>
                    <a:pt x="5" y="5"/>
                  </a:lnTo>
                  <a:lnTo>
                    <a:pt x="5" y="10"/>
                  </a:lnTo>
                  <a:lnTo>
                    <a:pt x="2" y="12"/>
                  </a:lnTo>
                  <a:lnTo>
                    <a:pt x="0" y="17"/>
                  </a:lnTo>
                  <a:lnTo>
                    <a:pt x="0" y="22"/>
                  </a:lnTo>
                  <a:lnTo>
                    <a:pt x="0" y="23"/>
                  </a:lnTo>
                  <a:lnTo>
                    <a:pt x="2" y="28"/>
                  </a:lnTo>
                  <a:lnTo>
                    <a:pt x="5" y="31"/>
                  </a:lnTo>
                  <a:lnTo>
                    <a:pt x="5" y="35"/>
                  </a:lnTo>
                  <a:lnTo>
                    <a:pt x="7" y="38"/>
                  </a:lnTo>
                  <a:lnTo>
                    <a:pt x="11" y="38"/>
                  </a:lnTo>
                  <a:lnTo>
                    <a:pt x="14" y="40"/>
                  </a:lnTo>
                  <a:lnTo>
                    <a:pt x="16" y="40"/>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36059" name="Freeform 218"/>
            <p:cNvSpPr>
              <a:spLocks/>
            </p:cNvSpPr>
            <p:nvPr/>
          </p:nvSpPr>
          <p:spPr bwMode="auto">
            <a:xfrm>
              <a:off x="2763" y="1785"/>
              <a:ext cx="31" cy="41"/>
            </a:xfrm>
            <a:custGeom>
              <a:avLst/>
              <a:gdLst>
                <a:gd name="T0" fmla="*/ 15 w 31"/>
                <a:gd name="T1" fmla="*/ 40 h 41"/>
                <a:gd name="T2" fmla="*/ 17 w 31"/>
                <a:gd name="T3" fmla="*/ 40 h 41"/>
                <a:gd name="T4" fmla="*/ 22 w 31"/>
                <a:gd name="T5" fmla="*/ 40 h 41"/>
                <a:gd name="T6" fmla="*/ 24 w 31"/>
                <a:gd name="T7" fmla="*/ 38 h 41"/>
                <a:gd name="T8" fmla="*/ 25 w 31"/>
                <a:gd name="T9" fmla="*/ 35 h 41"/>
                <a:gd name="T10" fmla="*/ 25 w 31"/>
                <a:gd name="T11" fmla="*/ 33 h 41"/>
                <a:gd name="T12" fmla="*/ 28 w 31"/>
                <a:gd name="T13" fmla="*/ 28 h 41"/>
                <a:gd name="T14" fmla="*/ 28 w 31"/>
                <a:gd name="T15" fmla="*/ 23 h 41"/>
                <a:gd name="T16" fmla="*/ 30 w 31"/>
                <a:gd name="T17" fmla="*/ 22 h 41"/>
                <a:gd name="T18" fmla="*/ 28 w 31"/>
                <a:gd name="T19" fmla="*/ 17 h 41"/>
                <a:gd name="T20" fmla="*/ 28 w 31"/>
                <a:gd name="T21" fmla="*/ 12 h 41"/>
                <a:gd name="T22" fmla="*/ 25 w 31"/>
                <a:gd name="T23" fmla="*/ 10 h 41"/>
                <a:gd name="T24" fmla="*/ 25 w 31"/>
                <a:gd name="T25" fmla="*/ 5 h 41"/>
                <a:gd name="T26" fmla="*/ 24 w 31"/>
                <a:gd name="T27" fmla="*/ 3 h 41"/>
                <a:gd name="T28" fmla="*/ 22 w 31"/>
                <a:gd name="T29" fmla="*/ 3 h 41"/>
                <a:gd name="T30" fmla="*/ 17 w 31"/>
                <a:gd name="T31" fmla="*/ 0 h 41"/>
                <a:gd name="T32" fmla="*/ 15 w 31"/>
                <a:gd name="T33" fmla="*/ 0 h 41"/>
                <a:gd name="T34" fmla="*/ 13 w 31"/>
                <a:gd name="T35" fmla="*/ 0 h 41"/>
                <a:gd name="T36" fmla="*/ 11 w 31"/>
                <a:gd name="T37" fmla="*/ 3 h 41"/>
                <a:gd name="T38" fmla="*/ 6 w 31"/>
                <a:gd name="T39" fmla="*/ 3 h 41"/>
                <a:gd name="T40" fmla="*/ 4 w 31"/>
                <a:gd name="T41" fmla="*/ 5 h 41"/>
                <a:gd name="T42" fmla="*/ 4 w 31"/>
                <a:gd name="T43" fmla="*/ 10 h 41"/>
                <a:gd name="T44" fmla="*/ 2 w 31"/>
                <a:gd name="T45" fmla="*/ 12 h 41"/>
                <a:gd name="T46" fmla="*/ 0 w 31"/>
                <a:gd name="T47" fmla="*/ 17 h 41"/>
                <a:gd name="T48" fmla="*/ 0 w 31"/>
                <a:gd name="T49" fmla="*/ 22 h 41"/>
                <a:gd name="T50" fmla="*/ 0 w 31"/>
                <a:gd name="T51" fmla="*/ 23 h 41"/>
                <a:gd name="T52" fmla="*/ 2 w 31"/>
                <a:gd name="T53" fmla="*/ 28 h 41"/>
                <a:gd name="T54" fmla="*/ 4 w 31"/>
                <a:gd name="T55" fmla="*/ 33 h 41"/>
                <a:gd name="T56" fmla="*/ 4 w 31"/>
                <a:gd name="T57" fmla="*/ 35 h 41"/>
                <a:gd name="T58" fmla="*/ 6 w 31"/>
                <a:gd name="T59" fmla="*/ 38 h 41"/>
                <a:gd name="T60" fmla="*/ 11 w 31"/>
                <a:gd name="T61" fmla="*/ 40 h 41"/>
                <a:gd name="T62" fmla="*/ 13 w 31"/>
                <a:gd name="T63" fmla="*/ 40 h 41"/>
                <a:gd name="T64" fmla="*/ 15 w 31"/>
                <a:gd name="T65" fmla="*/ 4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
                <a:gd name="T100" fmla="*/ 0 h 41"/>
                <a:gd name="T101" fmla="*/ 31 w 31"/>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 h="41">
                  <a:moveTo>
                    <a:pt x="15" y="40"/>
                  </a:moveTo>
                  <a:lnTo>
                    <a:pt x="17" y="40"/>
                  </a:lnTo>
                  <a:lnTo>
                    <a:pt x="22" y="40"/>
                  </a:lnTo>
                  <a:lnTo>
                    <a:pt x="24" y="38"/>
                  </a:lnTo>
                  <a:lnTo>
                    <a:pt x="25" y="35"/>
                  </a:lnTo>
                  <a:lnTo>
                    <a:pt x="25" y="33"/>
                  </a:lnTo>
                  <a:lnTo>
                    <a:pt x="28" y="28"/>
                  </a:lnTo>
                  <a:lnTo>
                    <a:pt x="28" y="23"/>
                  </a:lnTo>
                  <a:lnTo>
                    <a:pt x="30" y="22"/>
                  </a:lnTo>
                  <a:lnTo>
                    <a:pt x="28" y="17"/>
                  </a:lnTo>
                  <a:lnTo>
                    <a:pt x="28" y="12"/>
                  </a:lnTo>
                  <a:lnTo>
                    <a:pt x="25" y="10"/>
                  </a:lnTo>
                  <a:lnTo>
                    <a:pt x="25" y="5"/>
                  </a:lnTo>
                  <a:lnTo>
                    <a:pt x="24" y="3"/>
                  </a:lnTo>
                  <a:lnTo>
                    <a:pt x="22" y="3"/>
                  </a:lnTo>
                  <a:lnTo>
                    <a:pt x="17" y="0"/>
                  </a:lnTo>
                  <a:lnTo>
                    <a:pt x="15" y="0"/>
                  </a:lnTo>
                  <a:lnTo>
                    <a:pt x="13" y="0"/>
                  </a:lnTo>
                  <a:lnTo>
                    <a:pt x="11" y="3"/>
                  </a:lnTo>
                  <a:lnTo>
                    <a:pt x="6" y="3"/>
                  </a:lnTo>
                  <a:lnTo>
                    <a:pt x="4" y="5"/>
                  </a:lnTo>
                  <a:lnTo>
                    <a:pt x="4" y="10"/>
                  </a:lnTo>
                  <a:lnTo>
                    <a:pt x="2" y="12"/>
                  </a:lnTo>
                  <a:lnTo>
                    <a:pt x="0" y="17"/>
                  </a:lnTo>
                  <a:lnTo>
                    <a:pt x="0" y="22"/>
                  </a:lnTo>
                  <a:lnTo>
                    <a:pt x="0" y="23"/>
                  </a:lnTo>
                  <a:lnTo>
                    <a:pt x="2" y="28"/>
                  </a:lnTo>
                  <a:lnTo>
                    <a:pt x="4" y="33"/>
                  </a:lnTo>
                  <a:lnTo>
                    <a:pt x="4" y="35"/>
                  </a:lnTo>
                  <a:lnTo>
                    <a:pt x="6" y="38"/>
                  </a:lnTo>
                  <a:lnTo>
                    <a:pt x="11" y="40"/>
                  </a:lnTo>
                  <a:lnTo>
                    <a:pt x="13" y="40"/>
                  </a:lnTo>
                  <a:lnTo>
                    <a:pt x="15" y="40"/>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36060" name="Freeform 219"/>
            <p:cNvSpPr>
              <a:spLocks/>
            </p:cNvSpPr>
            <p:nvPr/>
          </p:nvSpPr>
          <p:spPr bwMode="auto">
            <a:xfrm>
              <a:off x="2731" y="1794"/>
              <a:ext cx="15" cy="10"/>
            </a:xfrm>
            <a:custGeom>
              <a:avLst/>
              <a:gdLst>
                <a:gd name="T0" fmla="*/ 0 w 15"/>
                <a:gd name="T1" fmla="*/ 2 h 10"/>
                <a:gd name="T2" fmla="*/ 2 w 15"/>
                <a:gd name="T3" fmla="*/ 2 h 10"/>
                <a:gd name="T4" fmla="*/ 2 w 15"/>
                <a:gd name="T5" fmla="*/ 0 h 10"/>
                <a:gd name="T6" fmla="*/ 4 w 15"/>
                <a:gd name="T7" fmla="*/ 0 h 10"/>
                <a:gd name="T8" fmla="*/ 5 w 15"/>
                <a:gd name="T9" fmla="*/ 0 h 10"/>
                <a:gd name="T10" fmla="*/ 7 w 15"/>
                <a:gd name="T11" fmla="*/ 0 h 10"/>
                <a:gd name="T12" fmla="*/ 9 w 15"/>
                <a:gd name="T13" fmla="*/ 2 h 10"/>
                <a:gd name="T14" fmla="*/ 11 w 15"/>
                <a:gd name="T15" fmla="*/ 2 h 10"/>
                <a:gd name="T16" fmla="*/ 11 w 15"/>
                <a:gd name="T17" fmla="*/ 3 h 10"/>
                <a:gd name="T18" fmla="*/ 13 w 15"/>
                <a:gd name="T19" fmla="*/ 4 h 10"/>
                <a:gd name="T20" fmla="*/ 13 w 15"/>
                <a:gd name="T21" fmla="*/ 6 h 10"/>
                <a:gd name="T22" fmla="*/ 14 w 15"/>
                <a:gd name="T23" fmla="*/ 7 h 10"/>
                <a:gd name="T24" fmla="*/ 14 w 15"/>
                <a:gd name="T25" fmla="*/ 9 h 10"/>
                <a:gd name="T26" fmla="*/ 14 w 15"/>
                <a:gd name="T27" fmla="*/ 7 h 10"/>
                <a:gd name="T28" fmla="*/ 13 w 15"/>
                <a:gd name="T29" fmla="*/ 6 h 10"/>
                <a:gd name="T30" fmla="*/ 13 w 15"/>
                <a:gd name="T31" fmla="*/ 4 h 10"/>
                <a:gd name="T32" fmla="*/ 11 w 15"/>
                <a:gd name="T33" fmla="*/ 4 h 10"/>
                <a:gd name="T34" fmla="*/ 9 w 15"/>
                <a:gd name="T35" fmla="*/ 3 h 10"/>
                <a:gd name="T36" fmla="*/ 7 w 15"/>
                <a:gd name="T37" fmla="*/ 2 h 10"/>
                <a:gd name="T38" fmla="*/ 5 w 15"/>
                <a:gd name="T39" fmla="*/ 2 h 10"/>
                <a:gd name="T40" fmla="*/ 4 w 15"/>
                <a:gd name="T41" fmla="*/ 2 h 10"/>
                <a:gd name="T42" fmla="*/ 2 w 15"/>
                <a:gd name="T43" fmla="*/ 2 h 10"/>
                <a:gd name="T44" fmla="*/ 0 w 15"/>
                <a:gd name="T45" fmla="*/ 2 h 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
                <a:gd name="T70" fmla="*/ 0 h 10"/>
                <a:gd name="T71" fmla="*/ 15 w 15"/>
                <a:gd name="T72" fmla="*/ 10 h 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 h="10">
                  <a:moveTo>
                    <a:pt x="0" y="2"/>
                  </a:moveTo>
                  <a:lnTo>
                    <a:pt x="2" y="2"/>
                  </a:lnTo>
                  <a:lnTo>
                    <a:pt x="2" y="0"/>
                  </a:lnTo>
                  <a:lnTo>
                    <a:pt x="4" y="0"/>
                  </a:lnTo>
                  <a:lnTo>
                    <a:pt x="5" y="0"/>
                  </a:lnTo>
                  <a:lnTo>
                    <a:pt x="7" y="0"/>
                  </a:lnTo>
                  <a:lnTo>
                    <a:pt x="9" y="2"/>
                  </a:lnTo>
                  <a:lnTo>
                    <a:pt x="11" y="2"/>
                  </a:lnTo>
                  <a:lnTo>
                    <a:pt x="11" y="3"/>
                  </a:lnTo>
                  <a:lnTo>
                    <a:pt x="13" y="4"/>
                  </a:lnTo>
                  <a:lnTo>
                    <a:pt x="13" y="6"/>
                  </a:lnTo>
                  <a:lnTo>
                    <a:pt x="14" y="7"/>
                  </a:lnTo>
                  <a:lnTo>
                    <a:pt x="14" y="9"/>
                  </a:lnTo>
                  <a:lnTo>
                    <a:pt x="14" y="7"/>
                  </a:lnTo>
                  <a:lnTo>
                    <a:pt x="13" y="6"/>
                  </a:lnTo>
                  <a:lnTo>
                    <a:pt x="13" y="4"/>
                  </a:lnTo>
                  <a:lnTo>
                    <a:pt x="11" y="4"/>
                  </a:lnTo>
                  <a:lnTo>
                    <a:pt x="9" y="3"/>
                  </a:lnTo>
                  <a:lnTo>
                    <a:pt x="7" y="2"/>
                  </a:lnTo>
                  <a:lnTo>
                    <a:pt x="5" y="2"/>
                  </a:lnTo>
                  <a:lnTo>
                    <a:pt x="4" y="2"/>
                  </a:lnTo>
                  <a:lnTo>
                    <a:pt x="2" y="2"/>
                  </a:lnTo>
                  <a:lnTo>
                    <a:pt x="0" y="2"/>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6061" name="Freeform 220"/>
            <p:cNvSpPr>
              <a:spLocks/>
            </p:cNvSpPr>
            <p:nvPr/>
          </p:nvSpPr>
          <p:spPr bwMode="auto">
            <a:xfrm>
              <a:off x="2776" y="1788"/>
              <a:ext cx="12" cy="10"/>
            </a:xfrm>
            <a:custGeom>
              <a:avLst/>
              <a:gdLst>
                <a:gd name="T0" fmla="*/ 0 w 12"/>
                <a:gd name="T1" fmla="*/ 2 h 10"/>
                <a:gd name="T2" fmla="*/ 0 w 12"/>
                <a:gd name="T3" fmla="*/ 2 h 10"/>
                <a:gd name="T4" fmla="*/ 2 w 12"/>
                <a:gd name="T5" fmla="*/ 0 h 10"/>
                <a:gd name="T6" fmla="*/ 3 w 12"/>
                <a:gd name="T7" fmla="*/ 0 h 10"/>
                <a:gd name="T8" fmla="*/ 5 w 12"/>
                <a:gd name="T9" fmla="*/ 0 h 10"/>
                <a:gd name="T10" fmla="*/ 6 w 12"/>
                <a:gd name="T11" fmla="*/ 0 h 10"/>
                <a:gd name="T12" fmla="*/ 6 w 12"/>
                <a:gd name="T13" fmla="*/ 2 h 10"/>
                <a:gd name="T14" fmla="*/ 8 w 12"/>
                <a:gd name="T15" fmla="*/ 2 h 10"/>
                <a:gd name="T16" fmla="*/ 10 w 12"/>
                <a:gd name="T17" fmla="*/ 3 h 10"/>
                <a:gd name="T18" fmla="*/ 11 w 12"/>
                <a:gd name="T19" fmla="*/ 5 h 10"/>
                <a:gd name="T20" fmla="*/ 11 w 12"/>
                <a:gd name="T21" fmla="*/ 6 h 10"/>
                <a:gd name="T22" fmla="*/ 11 w 12"/>
                <a:gd name="T23" fmla="*/ 7 h 10"/>
                <a:gd name="T24" fmla="*/ 11 w 12"/>
                <a:gd name="T25" fmla="*/ 9 h 10"/>
                <a:gd name="T26" fmla="*/ 11 w 12"/>
                <a:gd name="T27" fmla="*/ 7 h 10"/>
                <a:gd name="T28" fmla="*/ 11 w 12"/>
                <a:gd name="T29" fmla="*/ 6 h 10"/>
                <a:gd name="T30" fmla="*/ 10 w 12"/>
                <a:gd name="T31" fmla="*/ 5 h 10"/>
                <a:gd name="T32" fmla="*/ 8 w 12"/>
                <a:gd name="T33" fmla="*/ 3 h 10"/>
                <a:gd name="T34" fmla="*/ 6 w 12"/>
                <a:gd name="T35" fmla="*/ 2 h 10"/>
                <a:gd name="T36" fmla="*/ 5 w 12"/>
                <a:gd name="T37" fmla="*/ 2 h 10"/>
                <a:gd name="T38" fmla="*/ 3 w 12"/>
                <a:gd name="T39" fmla="*/ 2 h 10"/>
                <a:gd name="T40" fmla="*/ 2 w 12"/>
                <a:gd name="T41" fmla="*/ 2 h 10"/>
                <a:gd name="T42" fmla="*/ 0 w 12"/>
                <a:gd name="T43" fmla="*/ 2 h 1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
                <a:gd name="T67" fmla="*/ 0 h 10"/>
                <a:gd name="T68" fmla="*/ 12 w 12"/>
                <a:gd name="T69" fmla="*/ 10 h 1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 h="10">
                  <a:moveTo>
                    <a:pt x="0" y="2"/>
                  </a:moveTo>
                  <a:lnTo>
                    <a:pt x="0" y="2"/>
                  </a:lnTo>
                  <a:lnTo>
                    <a:pt x="2" y="0"/>
                  </a:lnTo>
                  <a:lnTo>
                    <a:pt x="3" y="0"/>
                  </a:lnTo>
                  <a:lnTo>
                    <a:pt x="5" y="0"/>
                  </a:lnTo>
                  <a:lnTo>
                    <a:pt x="6" y="0"/>
                  </a:lnTo>
                  <a:lnTo>
                    <a:pt x="6" y="2"/>
                  </a:lnTo>
                  <a:lnTo>
                    <a:pt x="8" y="2"/>
                  </a:lnTo>
                  <a:lnTo>
                    <a:pt x="10" y="3"/>
                  </a:lnTo>
                  <a:lnTo>
                    <a:pt x="11" y="5"/>
                  </a:lnTo>
                  <a:lnTo>
                    <a:pt x="11" y="6"/>
                  </a:lnTo>
                  <a:lnTo>
                    <a:pt x="11" y="7"/>
                  </a:lnTo>
                  <a:lnTo>
                    <a:pt x="11" y="9"/>
                  </a:lnTo>
                  <a:lnTo>
                    <a:pt x="11" y="7"/>
                  </a:lnTo>
                  <a:lnTo>
                    <a:pt x="11" y="6"/>
                  </a:lnTo>
                  <a:lnTo>
                    <a:pt x="10" y="5"/>
                  </a:lnTo>
                  <a:lnTo>
                    <a:pt x="8" y="3"/>
                  </a:lnTo>
                  <a:lnTo>
                    <a:pt x="6" y="2"/>
                  </a:lnTo>
                  <a:lnTo>
                    <a:pt x="5" y="2"/>
                  </a:lnTo>
                  <a:lnTo>
                    <a:pt x="3" y="2"/>
                  </a:lnTo>
                  <a:lnTo>
                    <a:pt x="2" y="2"/>
                  </a:lnTo>
                  <a:lnTo>
                    <a:pt x="0" y="2"/>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6062" name="Freeform 221"/>
            <p:cNvSpPr>
              <a:spLocks/>
            </p:cNvSpPr>
            <p:nvPr/>
          </p:nvSpPr>
          <p:spPr bwMode="auto">
            <a:xfrm>
              <a:off x="2689" y="1802"/>
              <a:ext cx="13" cy="10"/>
            </a:xfrm>
            <a:custGeom>
              <a:avLst/>
              <a:gdLst>
                <a:gd name="T0" fmla="*/ 0 w 13"/>
                <a:gd name="T1" fmla="*/ 2 h 10"/>
                <a:gd name="T2" fmla="*/ 0 w 13"/>
                <a:gd name="T3" fmla="*/ 0 h 10"/>
                <a:gd name="T4" fmla="*/ 2 w 13"/>
                <a:gd name="T5" fmla="*/ 0 h 10"/>
                <a:gd name="T6" fmla="*/ 4 w 13"/>
                <a:gd name="T7" fmla="*/ 0 h 10"/>
                <a:gd name="T8" fmla="*/ 5 w 13"/>
                <a:gd name="T9" fmla="*/ 0 h 10"/>
                <a:gd name="T10" fmla="*/ 7 w 13"/>
                <a:gd name="T11" fmla="*/ 0 h 10"/>
                <a:gd name="T12" fmla="*/ 8 w 13"/>
                <a:gd name="T13" fmla="*/ 2 h 10"/>
                <a:gd name="T14" fmla="*/ 10 w 13"/>
                <a:gd name="T15" fmla="*/ 2 h 10"/>
                <a:gd name="T16" fmla="*/ 10 w 13"/>
                <a:gd name="T17" fmla="*/ 3 h 10"/>
                <a:gd name="T18" fmla="*/ 12 w 13"/>
                <a:gd name="T19" fmla="*/ 5 h 10"/>
                <a:gd name="T20" fmla="*/ 12 w 13"/>
                <a:gd name="T21" fmla="*/ 6 h 10"/>
                <a:gd name="T22" fmla="*/ 12 w 13"/>
                <a:gd name="T23" fmla="*/ 7 h 10"/>
                <a:gd name="T24" fmla="*/ 12 w 13"/>
                <a:gd name="T25" fmla="*/ 9 h 10"/>
                <a:gd name="T26" fmla="*/ 12 w 13"/>
                <a:gd name="T27" fmla="*/ 7 h 10"/>
                <a:gd name="T28" fmla="*/ 12 w 13"/>
                <a:gd name="T29" fmla="*/ 6 h 10"/>
                <a:gd name="T30" fmla="*/ 10 w 13"/>
                <a:gd name="T31" fmla="*/ 5 h 10"/>
                <a:gd name="T32" fmla="*/ 10 w 13"/>
                <a:gd name="T33" fmla="*/ 3 h 10"/>
                <a:gd name="T34" fmla="*/ 8 w 13"/>
                <a:gd name="T35" fmla="*/ 2 h 10"/>
                <a:gd name="T36" fmla="*/ 7 w 13"/>
                <a:gd name="T37" fmla="*/ 2 h 10"/>
                <a:gd name="T38" fmla="*/ 5 w 13"/>
                <a:gd name="T39" fmla="*/ 0 h 10"/>
                <a:gd name="T40" fmla="*/ 4 w 13"/>
                <a:gd name="T41" fmla="*/ 0 h 10"/>
                <a:gd name="T42" fmla="*/ 2 w 13"/>
                <a:gd name="T43" fmla="*/ 0 h 10"/>
                <a:gd name="T44" fmla="*/ 0 w 13"/>
                <a:gd name="T45" fmla="*/ 2 h 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
                <a:gd name="T70" fmla="*/ 0 h 10"/>
                <a:gd name="T71" fmla="*/ 13 w 13"/>
                <a:gd name="T72" fmla="*/ 10 h 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 h="10">
                  <a:moveTo>
                    <a:pt x="0" y="2"/>
                  </a:moveTo>
                  <a:lnTo>
                    <a:pt x="0" y="0"/>
                  </a:lnTo>
                  <a:lnTo>
                    <a:pt x="2" y="0"/>
                  </a:lnTo>
                  <a:lnTo>
                    <a:pt x="4" y="0"/>
                  </a:lnTo>
                  <a:lnTo>
                    <a:pt x="5" y="0"/>
                  </a:lnTo>
                  <a:lnTo>
                    <a:pt x="7" y="0"/>
                  </a:lnTo>
                  <a:lnTo>
                    <a:pt x="8" y="2"/>
                  </a:lnTo>
                  <a:lnTo>
                    <a:pt x="10" y="2"/>
                  </a:lnTo>
                  <a:lnTo>
                    <a:pt x="10" y="3"/>
                  </a:lnTo>
                  <a:lnTo>
                    <a:pt x="12" y="5"/>
                  </a:lnTo>
                  <a:lnTo>
                    <a:pt x="12" y="6"/>
                  </a:lnTo>
                  <a:lnTo>
                    <a:pt x="12" y="7"/>
                  </a:lnTo>
                  <a:lnTo>
                    <a:pt x="12" y="9"/>
                  </a:lnTo>
                  <a:lnTo>
                    <a:pt x="12" y="7"/>
                  </a:lnTo>
                  <a:lnTo>
                    <a:pt x="12" y="6"/>
                  </a:lnTo>
                  <a:lnTo>
                    <a:pt x="10" y="5"/>
                  </a:lnTo>
                  <a:lnTo>
                    <a:pt x="10" y="3"/>
                  </a:lnTo>
                  <a:lnTo>
                    <a:pt x="8" y="2"/>
                  </a:lnTo>
                  <a:lnTo>
                    <a:pt x="7" y="2"/>
                  </a:lnTo>
                  <a:lnTo>
                    <a:pt x="5" y="0"/>
                  </a:lnTo>
                  <a:lnTo>
                    <a:pt x="4" y="0"/>
                  </a:lnTo>
                  <a:lnTo>
                    <a:pt x="2" y="0"/>
                  </a:lnTo>
                  <a:lnTo>
                    <a:pt x="0" y="2"/>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6063" name="Freeform 222"/>
            <p:cNvSpPr>
              <a:spLocks/>
            </p:cNvSpPr>
            <p:nvPr/>
          </p:nvSpPr>
          <p:spPr bwMode="auto">
            <a:xfrm>
              <a:off x="2683" y="1819"/>
              <a:ext cx="13" cy="15"/>
            </a:xfrm>
            <a:custGeom>
              <a:avLst/>
              <a:gdLst>
                <a:gd name="T0" fmla="*/ 0 w 13"/>
                <a:gd name="T1" fmla="*/ 0 h 15"/>
                <a:gd name="T2" fmla="*/ 0 w 13"/>
                <a:gd name="T3" fmla="*/ 0 h 15"/>
                <a:gd name="T4" fmla="*/ 0 w 13"/>
                <a:gd name="T5" fmla="*/ 2 h 15"/>
                <a:gd name="T6" fmla="*/ 0 w 13"/>
                <a:gd name="T7" fmla="*/ 4 h 15"/>
                <a:gd name="T8" fmla="*/ 0 w 13"/>
                <a:gd name="T9" fmla="*/ 5 h 15"/>
                <a:gd name="T10" fmla="*/ 0 w 13"/>
                <a:gd name="T11" fmla="*/ 7 h 15"/>
                <a:gd name="T12" fmla="*/ 2 w 13"/>
                <a:gd name="T13" fmla="*/ 11 h 15"/>
                <a:gd name="T14" fmla="*/ 4 w 13"/>
                <a:gd name="T15" fmla="*/ 13 h 15"/>
                <a:gd name="T16" fmla="*/ 5 w 13"/>
                <a:gd name="T17" fmla="*/ 14 h 15"/>
                <a:gd name="T18" fmla="*/ 7 w 13"/>
                <a:gd name="T19" fmla="*/ 14 h 15"/>
                <a:gd name="T20" fmla="*/ 8 w 13"/>
                <a:gd name="T21" fmla="*/ 14 h 15"/>
                <a:gd name="T22" fmla="*/ 10 w 13"/>
                <a:gd name="T23" fmla="*/ 13 h 15"/>
                <a:gd name="T24" fmla="*/ 12 w 13"/>
                <a:gd name="T25" fmla="*/ 13 h 15"/>
                <a:gd name="T26" fmla="*/ 12 w 13"/>
                <a:gd name="T27" fmla="*/ 11 h 15"/>
                <a:gd name="T28" fmla="*/ 10 w 13"/>
                <a:gd name="T29" fmla="*/ 13 h 15"/>
                <a:gd name="T30" fmla="*/ 8 w 13"/>
                <a:gd name="T31" fmla="*/ 13 h 15"/>
                <a:gd name="T32" fmla="*/ 7 w 13"/>
                <a:gd name="T33" fmla="*/ 13 h 15"/>
                <a:gd name="T34" fmla="*/ 5 w 13"/>
                <a:gd name="T35" fmla="*/ 13 h 15"/>
                <a:gd name="T36" fmla="*/ 4 w 13"/>
                <a:gd name="T37" fmla="*/ 11 h 15"/>
                <a:gd name="T38" fmla="*/ 2 w 13"/>
                <a:gd name="T39" fmla="*/ 9 h 15"/>
                <a:gd name="T40" fmla="*/ 2 w 13"/>
                <a:gd name="T41" fmla="*/ 7 h 15"/>
                <a:gd name="T42" fmla="*/ 0 w 13"/>
                <a:gd name="T43" fmla="*/ 5 h 15"/>
                <a:gd name="T44" fmla="*/ 0 w 13"/>
                <a:gd name="T45" fmla="*/ 4 h 15"/>
                <a:gd name="T46" fmla="*/ 0 w 13"/>
                <a:gd name="T47" fmla="*/ 0 h 1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
                <a:gd name="T73" fmla="*/ 0 h 15"/>
                <a:gd name="T74" fmla="*/ 13 w 13"/>
                <a:gd name="T75" fmla="*/ 15 h 1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 h="15">
                  <a:moveTo>
                    <a:pt x="0" y="0"/>
                  </a:moveTo>
                  <a:lnTo>
                    <a:pt x="0" y="0"/>
                  </a:lnTo>
                  <a:lnTo>
                    <a:pt x="0" y="2"/>
                  </a:lnTo>
                  <a:lnTo>
                    <a:pt x="0" y="4"/>
                  </a:lnTo>
                  <a:lnTo>
                    <a:pt x="0" y="5"/>
                  </a:lnTo>
                  <a:lnTo>
                    <a:pt x="0" y="7"/>
                  </a:lnTo>
                  <a:lnTo>
                    <a:pt x="2" y="11"/>
                  </a:lnTo>
                  <a:lnTo>
                    <a:pt x="4" y="13"/>
                  </a:lnTo>
                  <a:lnTo>
                    <a:pt x="5" y="14"/>
                  </a:lnTo>
                  <a:lnTo>
                    <a:pt x="7" y="14"/>
                  </a:lnTo>
                  <a:lnTo>
                    <a:pt x="8" y="14"/>
                  </a:lnTo>
                  <a:lnTo>
                    <a:pt x="10" y="13"/>
                  </a:lnTo>
                  <a:lnTo>
                    <a:pt x="12" y="13"/>
                  </a:lnTo>
                  <a:lnTo>
                    <a:pt x="12" y="11"/>
                  </a:lnTo>
                  <a:lnTo>
                    <a:pt x="10" y="13"/>
                  </a:lnTo>
                  <a:lnTo>
                    <a:pt x="8" y="13"/>
                  </a:lnTo>
                  <a:lnTo>
                    <a:pt x="7" y="13"/>
                  </a:lnTo>
                  <a:lnTo>
                    <a:pt x="5" y="13"/>
                  </a:lnTo>
                  <a:lnTo>
                    <a:pt x="4" y="11"/>
                  </a:lnTo>
                  <a:lnTo>
                    <a:pt x="2" y="9"/>
                  </a:lnTo>
                  <a:lnTo>
                    <a:pt x="2" y="7"/>
                  </a:lnTo>
                  <a:lnTo>
                    <a:pt x="0" y="5"/>
                  </a:lnTo>
                  <a:lnTo>
                    <a:pt x="0" y="4"/>
                  </a:lnTo>
                  <a:lnTo>
                    <a:pt x="0" y="0"/>
                  </a:lnTo>
                </a:path>
              </a:pathLst>
            </a:custGeom>
            <a:solidFill>
              <a:srgbClr val="8D8D8D"/>
            </a:solidFill>
            <a:ln w="127000" cap="rnd">
              <a:noFill/>
              <a:round/>
              <a:headEnd/>
              <a:tailEnd/>
            </a:ln>
          </p:spPr>
          <p:txBody>
            <a:bodyPr>
              <a:prstTxWarp prst="textNoShape">
                <a:avLst/>
              </a:prstTxWarp>
            </a:bodyPr>
            <a:lstStyle/>
            <a:p>
              <a:endParaRPr lang="en-US">
                <a:solidFill>
                  <a:schemeClr val="tx2"/>
                </a:solidFill>
              </a:endParaRPr>
            </a:p>
          </p:txBody>
        </p:sp>
        <p:sp>
          <p:nvSpPr>
            <p:cNvPr id="36064" name="Freeform 223"/>
            <p:cNvSpPr>
              <a:spLocks/>
            </p:cNvSpPr>
            <p:nvPr/>
          </p:nvSpPr>
          <p:spPr bwMode="auto">
            <a:xfrm>
              <a:off x="2725" y="1813"/>
              <a:ext cx="13" cy="13"/>
            </a:xfrm>
            <a:custGeom>
              <a:avLst/>
              <a:gdLst>
                <a:gd name="T0" fmla="*/ 2 w 13"/>
                <a:gd name="T1" fmla="*/ 0 h 13"/>
                <a:gd name="T2" fmla="*/ 0 w 13"/>
                <a:gd name="T3" fmla="*/ 0 h 13"/>
                <a:gd name="T4" fmla="*/ 0 w 13"/>
                <a:gd name="T5" fmla="*/ 2 h 13"/>
                <a:gd name="T6" fmla="*/ 0 w 13"/>
                <a:gd name="T7" fmla="*/ 4 h 13"/>
                <a:gd name="T8" fmla="*/ 2 w 13"/>
                <a:gd name="T9" fmla="*/ 5 h 13"/>
                <a:gd name="T10" fmla="*/ 2 w 13"/>
                <a:gd name="T11" fmla="*/ 7 h 13"/>
                <a:gd name="T12" fmla="*/ 4 w 13"/>
                <a:gd name="T13" fmla="*/ 8 h 13"/>
                <a:gd name="T14" fmla="*/ 5 w 13"/>
                <a:gd name="T15" fmla="*/ 10 h 13"/>
                <a:gd name="T16" fmla="*/ 5 w 13"/>
                <a:gd name="T17" fmla="*/ 12 h 13"/>
                <a:gd name="T18" fmla="*/ 7 w 13"/>
                <a:gd name="T19" fmla="*/ 12 h 13"/>
                <a:gd name="T20" fmla="*/ 8 w 13"/>
                <a:gd name="T21" fmla="*/ 12 h 13"/>
                <a:gd name="T22" fmla="*/ 10 w 13"/>
                <a:gd name="T23" fmla="*/ 12 h 13"/>
                <a:gd name="T24" fmla="*/ 12 w 13"/>
                <a:gd name="T25" fmla="*/ 12 h 13"/>
                <a:gd name="T26" fmla="*/ 12 w 13"/>
                <a:gd name="T27" fmla="*/ 10 h 13"/>
                <a:gd name="T28" fmla="*/ 10 w 13"/>
                <a:gd name="T29" fmla="*/ 12 h 13"/>
                <a:gd name="T30" fmla="*/ 8 w 13"/>
                <a:gd name="T31" fmla="*/ 12 h 13"/>
                <a:gd name="T32" fmla="*/ 7 w 13"/>
                <a:gd name="T33" fmla="*/ 12 h 13"/>
                <a:gd name="T34" fmla="*/ 7 w 13"/>
                <a:gd name="T35" fmla="*/ 10 h 13"/>
                <a:gd name="T36" fmla="*/ 5 w 13"/>
                <a:gd name="T37" fmla="*/ 10 h 13"/>
                <a:gd name="T38" fmla="*/ 4 w 13"/>
                <a:gd name="T39" fmla="*/ 8 h 13"/>
                <a:gd name="T40" fmla="*/ 2 w 13"/>
                <a:gd name="T41" fmla="*/ 7 h 13"/>
                <a:gd name="T42" fmla="*/ 2 w 13"/>
                <a:gd name="T43" fmla="*/ 5 h 13"/>
                <a:gd name="T44" fmla="*/ 2 w 13"/>
                <a:gd name="T45" fmla="*/ 4 h 13"/>
                <a:gd name="T46" fmla="*/ 2 w 13"/>
                <a:gd name="T47" fmla="*/ 2 h 13"/>
                <a:gd name="T48" fmla="*/ 2 w 13"/>
                <a:gd name="T49" fmla="*/ 0 h 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
                <a:gd name="T76" fmla="*/ 0 h 13"/>
                <a:gd name="T77" fmla="*/ 13 w 13"/>
                <a:gd name="T78" fmla="*/ 13 h 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 h="13">
                  <a:moveTo>
                    <a:pt x="2" y="0"/>
                  </a:moveTo>
                  <a:lnTo>
                    <a:pt x="0" y="0"/>
                  </a:lnTo>
                  <a:lnTo>
                    <a:pt x="0" y="2"/>
                  </a:lnTo>
                  <a:lnTo>
                    <a:pt x="0" y="4"/>
                  </a:lnTo>
                  <a:lnTo>
                    <a:pt x="2" y="5"/>
                  </a:lnTo>
                  <a:lnTo>
                    <a:pt x="2" y="7"/>
                  </a:lnTo>
                  <a:lnTo>
                    <a:pt x="4" y="8"/>
                  </a:lnTo>
                  <a:lnTo>
                    <a:pt x="5" y="10"/>
                  </a:lnTo>
                  <a:lnTo>
                    <a:pt x="5" y="12"/>
                  </a:lnTo>
                  <a:lnTo>
                    <a:pt x="7" y="12"/>
                  </a:lnTo>
                  <a:lnTo>
                    <a:pt x="8" y="12"/>
                  </a:lnTo>
                  <a:lnTo>
                    <a:pt x="10" y="12"/>
                  </a:lnTo>
                  <a:lnTo>
                    <a:pt x="12" y="12"/>
                  </a:lnTo>
                  <a:lnTo>
                    <a:pt x="12" y="10"/>
                  </a:lnTo>
                  <a:lnTo>
                    <a:pt x="10" y="12"/>
                  </a:lnTo>
                  <a:lnTo>
                    <a:pt x="8" y="12"/>
                  </a:lnTo>
                  <a:lnTo>
                    <a:pt x="7" y="12"/>
                  </a:lnTo>
                  <a:lnTo>
                    <a:pt x="7" y="10"/>
                  </a:lnTo>
                  <a:lnTo>
                    <a:pt x="5" y="10"/>
                  </a:lnTo>
                  <a:lnTo>
                    <a:pt x="4" y="8"/>
                  </a:lnTo>
                  <a:lnTo>
                    <a:pt x="2" y="7"/>
                  </a:lnTo>
                  <a:lnTo>
                    <a:pt x="2" y="5"/>
                  </a:lnTo>
                  <a:lnTo>
                    <a:pt x="2" y="4"/>
                  </a:lnTo>
                  <a:lnTo>
                    <a:pt x="2" y="2"/>
                  </a:lnTo>
                  <a:lnTo>
                    <a:pt x="2" y="0"/>
                  </a:lnTo>
                </a:path>
              </a:pathLst>
            </a:custGeom>
            <a:solidFill>
              <a:srgbClr val="8D8D8D"/>
            </a:solidFill>
            <a:ln w="127000" cap="rnd">
              <a:noFill/>
              <a:round/>
              <a:headEnd/>
              <a:tailEnd/>
            </a:ln>
          </p:spPr>
          <p:txBody>
            <a:bodyPr>
              <a:prstTxWarp prst="textNoShape">
                <a:avLst/>
              </a:prstTxWarp>
            </a:bodyPr>
            <a:lstStyle/>
            <a:p>
              <a:endParaRPr lang="en-US">
                <a:solidFill>
                  <a:schemeClr val="tx2"/>
                </a:solidFill>
              </a:endParaRPr>
            </a:p>
          </p:txBody>
        </p:sp>
        <p:sp>
          <p:nvSpPr>
            <p:cNvPr id="36065" name="Freeform 224"/>
            <p:cNvSpPr>
              <a:spLocks/>
            </p:cNvSpPr>
            <p:nvPr/>
          </p:nvSpPr>
          <p:spPr bwMode="auto">
            <a:xfrm>
              <a:off x="2771" y="1805"/>
              <a:ext cx="13" cy="15"/>
            </a:xfrm>
            <a:custGeom>
              <a:avLst/>
              <a:gdLst>
                <a:gd name="T0" fmla="*/ 0 w 13"/>
                <a:gd name="T1" fmla="*/ 0 h 15"/>
                <a:gd name="T2" fmla="*/ 0 w 13"/>
                <a:gd name="T3" fmla="*/ 2 h 15"/>
                <a:gd name="T4" fmla="*/ 0 w 13"/>
                <a:gd name="T5" fmla="*/ 4 h 15"/>
                <a:gd name="T6" fmla="*/ 0 w 13"/>
                <a:gd name="T7" fmla="*/ 5 h 15"/>
                <a:gd name="T8" fmla="*/ 0 w 13"/>
                <a:gd name="T9" fmla="*/ 7 h 15"/>
                <a:gd name="T10" fmla="*/ 0 w 13"/>
                <a:gd name="T11" fmla="*/ 9 h 15"/>
                <a:gd name="T12" fmla="*/ 2 w 13"/>
                <a:gd name="T13" fmla="*/ 11 h 15"/>
                <a:gd name="T14" fmla="*/ 4 w 13"/>
                <a:gd name="T15" fmla="*/ 13 h 15"/>
                <a:gd name="T16" fmla="*/ 5 w 13"/>
                <a:gd name="T17" fmla="*/ 14 h 15"/>
                <a:gd name="T18" fmla="*/ 7 w 13"/>
                <a:gd name="T19" fmla="*/ 14 h 15"/>
                <a:gd name="T20" fmla="*/ 8 w 13"/>
                <a:gd name="T21" fmla="*/ 14 h 15"/>
                <a:gd name="T22" fmla="*/ 10 w 13"/>
                <a:gd name="T23" fmla="*/ 14 h 15"/>
                <a:gd name="T24" fmla="*/ 10 w 13"/>
                <a:gd name="T25" fmla="*/ 13 h 15"/>
                <a:gd name="T26" fmla="*/ 12 w 13"/>
                <a:gd name="T27" fmla="*/ 13 h 15"/>
                <a:gd name="T28" fmla="*/ 10 w 13"/>
                <a:gd name="T29" fmla="*/ 13 h 15"/>
                <a:gd name="T30" fmla="*/ 8 w 13"/>
                <a:gd name="T31" fmla="*/ 13 h 15"/>
                <a:gd name="T32" fmla="*/ 8 w 13"/>
                <a:gd name="T33" fmla="*/ 14 h 15"/>
                <a:gd name="T34" fmla="*/ 7 w 13"/>
                <a:gd name="T35" fmla="*/ 14 h 15"/>
                <a:gd name="T36" fmla="*/ 5 w 13"/>
                <a:gd name="T37" fmla="*/ 13 h 15"/>
                <a:gd name="T38" fmla="*/ 4 w 13"/>
                <a:gd name="T39" fmla="*/ 11 h 15"/>
                <a:gd name="T40" fmla="*/ 2 w 13"/>
                <a:gd name="T41" fmla="*/ 9 h 15"/>
                <a:gd name="T42" fmla="*/ 2 w 13"/>
                <a:gd name="T43" fmla="*/ 7 h 15"/>
                <a:gd name="T44" fmla="*/ 0 w 13"/>
                <a:gd name="T45" fmla="*/ 7 h 15"/>
                <a:gd name="T46" fmla="*/ 0 w 13"/>
                <a:gd name="T47" fmla="*/ 5 h 15"/>
                <a:gd name="T48" fmla="*/ 0 w 13"/>
                <a:gd name="T49" fmla="*/ 4 h 15"/>
                <a:gd name="T50" fmla="*/ 0 w 13"/>
                <a:gd name="T51" fmla="*/ 0 h 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15"/>
                <a:gd name="T80" fmla="*/ 13 w 13"/>
                <a:gd name="T81" fmla="*/ 15 h 1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15">
                  <a:moveTo>
                    <a:pt x="0" y="0"/>
                  </a:moveTo>
                  <a:lnTo>
                    <a:pt x="0" y="2"/>
                  </a:lnTo>
                  <a:lnTo>
                    <a:pt x="0" y="4"/>
                  </a:lnTo>
                  <a:lnTo>
                    <a:pt x="0" y="5"/>
                  </a:lnTo>
                  <a:lnTo>
                    <a:pt x="0" y="7"/>
                  </a:lnTo>
                  <a:lnTo>
                    <a:pt x="0" y="9"/>
                  </a:lnTo>
                  <a:lnTo>
                    <a:pt x="2" y="11"/>
                  </a:lnTo>
                  <a:lnTo>
                    <a:pt x="4" y="13"/>
                  </a:lnTo>
                  <a:lnTo>
                    <a:pt x="5" y="14"/>
                  </a:lnTo>
                  <a:lnTo>
                    <a:pt x="7" y="14"/>
                  </a:lnTo>
                  <a:lnTo>
                    <a:pt x="8" y="14"/>
                  </a:lnTo>
                  <a:lnTo>
                    <a:pt x="10" y="14"/>
                  </a:lnTo>
                  <a:lnTo>
                    <a:pt x="10" y="13"/>
                  </a:lnTo>
                  <a:lnTo>
                    <a:pt x="12" y="13"/>
                  </a:lnTo>
                  <a:lnTo>
                    <a:pt x="10" y="13"/>
                  </a:lnTo>
                  <a:lnTo>
                    <a:pt x="8" y="13"/>
                  </a:lnTo>
                  <a:lnTo>
                    <a:pt x="8" y="14"/>
                  </a:lnTo>
                  <a:lnTo>
                    <a:pt x="7" y="14"/>
                  </a:lnTo>
                  <a:lnTo>
                    <a:pt x="5" y="13"/>
                  </a:lnTo>
                  <a:lnTo>
                    <a:pt x="4" y="11"/>
                  </a:lnTo>
                  <a:lnTo>
                    <a:pt x="2" y="9"/>
                  </a:lnTo>
                  <a:lnTo>
                    <a:pt x="2" y="7"/>
                  </a:lnTo>
                  <a:lnTo>
                    <a:pt x="0" y="7"/>
                  </a:lnTo>
                  <a:lnTo>
                    <a:pt x="0" y="5"/>
                  </a:lnTo>
                  <a:lnTo>
                    <a:pt x="0" y="4"/>
                  </a:lnTo>
                  <a:lnTo>
                    <a:pt x="0" y="0"/>
                  </a:lnTo>
                </a:path>
              </a:pathLst>
            </a:custGeom>
            <a:solidFill>
              <a:srgbClr val="8D8D8D"/>
            </a:solidFill>
            <a:ln w="127000" cap="rnd">
              <a:noFill/>
              <a:round/>
              <a:headEnd/>
              <a:tailEnd/>
            </a:ln>
          </p:spPr>
          <p:txBody>
            <a:bodyPr>
              <a:prstTxWarp prst="textNoShape">
                <a:avLst/>
              </a:prstTxWarp>
            </a:bodyPr>
            <a:lstStyle/>
            <a:p>
              <a:endParaRPr lang="en-US">
                <a:solidFill>
                  <a:schemeClr val="tx2"/>
                </a:solidFill>
              </a:endParaRPr>
            </a:p>
          </p:txBody>
        </p:sp>
        <p:sp>
          <p:nvSpPr>
            <p:cNvPr id="36066" name="Freeform 225"/>
            <p:cNvSpPr>
              <a:spLocks/>
            </p:cNvSpPr>
            <p:nvPr/>
          </p:nvSpPr>
          <p:spPr bwMode="auto">
            <a:xfrm>
              <a:off x="2868" y="1760"/>
              <a:ext cx="184" cy="44"/>
            </a:xfrm>
            <a:custGeom>
              <a:avLst/>
              <a:gdLst>
                <a:gd name="T0" fmla="*/ 0 w 184"/>
                <a:gd name="T1" fmla="*/ 38 h 44"/>
                <a:gd name="T2" fmla="*/ 3 w 184"/>
                <a:gd name="T3" fmla="*/ 35 h 44"/>
                <a:gd name="T4" fmla="*/ 6 w 184"/>
                <a:gd name="T5" fmla="*/ 35 h 44"/>
                <a:gd name="T6" fmla="*/ 9 w 184"/>
                <a:gd name="T7" fmla="*/ 35 h 44"/>
                <a:gd name="T8" fmla="*/ 11 w 184"/>
                <a:gd name="T9" fmla="*/ 35 h 44"/>
                <a:gd name="T10" fmla="*/ 16 w 184"/>
                <a:gd name="T11" fmla="*/ 33 h 44"/>
                <a:gd name="T12" fmla="*/ 19 w 184"/>
                <a:gd name="T13" fmla="*/ 33 h 44"/>
                <a:gd name="T14" fmla="*/ 24 w 184"/>
                <a:gd name="T15" fmla="*/ 31 h 44"/>
                <a:gd name="T16" fmla="*/ 30 w 184"/>
                <a:gd name="T17" fmla="*/ 31 h 44"/>
                <a:gd name="T18" fmla="*/ 37 w 184"/>
                <a:gd name="T19" fmla="*/ 29 h 44"/>
                <a:gd name="T20" fmla="*/ 43 w 184"/>
                <a:gd name="T21" fmla="*/ 29 h 44"/>
                <a:gd name="T22" fmla="*/ 51 w 184"/>
                <a:gd name="T23" fmla="*/ 26 h 44"/>
                <a:gd name="T24" fmla="*/ 57 w 184"/>
                <a:gd name="T25" fmla="*/ 26 h 44"/>
                <a:gd name="T26" fmla="*/ 64 w 184"/>
                <a:gd name="T27" fmla="*/ 24 h 44"/>
                <a:gd name="T28" fmla="*/ 73 w 184"/>
                <a:gd name="T29" fmla="*/ 24 h 44"/>
                <a:gd name="T30" fmla="*/ 80 w 184"/>
                <a:gd name="T31" fmla="*/ 21 h 44"/>
                <a:gd name="T32" fmla="*/ 89 w 184"/>
                <a:gd name="T33" fmla="*/ 19 h 44"/>
                <a:gd name="T34" fmla="*/ 97 w 184"/>
                <a:gd name="T35" fmla="*/ 17 h 44"/>
                <a:gd name="T36" fmla="*/ 104 w 184"/>
                <a:gd name="T37" fmla="*/ 17 h 44"/>
                <a:gd name="T38" fmla="*/ 113 w 184"/>
                <a:gd name="T39" fmla="*/ 14 h 44"/>
                <a:gd name="T40" fmla="*/ 118 w 184"/>
                <a:gd name="T41" fmla="*/ 14 h 44"/>
                <a:gd name="T42" fmla="*/ 126 w 184"/>
                <a:gd name="T43" fmla="*/ 12 h 44"/>
                <a:gd name="T44" fmla="*/ 134 w 184"/>
                <a:gd name="T45" fmla="*/ 9 h 44"/>
                <a:gd name="T46" fmla="*/ 143 w 184"/>
                <a:gd name="T47" fmla="*/ 9 h 44"/>
                <a:gd name="T48" fmla="*/ 148 w 184"/>
                <a:gd name="T49" fmla="*/ 8 h 44"/>
                <a:gd name="T50" fmla="*/ 156 w 184"/>
                <a:gd name="T51" fmla="*/ 5 h 44"/>
                <a:gd name="T52" fmla="*/ 161 w 184"/>
                <a:gd name="T53" fmla="*/ 5 h 44"/>
                <a:gd name="T54" fmla="*/ 167 w 184"/>
                <a:gd name="T55" fmla="*/ 3 h 44"/>
                <a:gd name="T56" fmla="*/ 172 w 184"/>
                <a:gd name="T57" fmla="*/ 3 h 44"/>
                <a:gd name="T58" fmla="*/ 174 w 184"/>
                <a:gd name="T59" fmla="*/ 3 h 44"/>
                <a:gd name="T60" fmla="*/ 180 w 184"/>
                <a:gd name="T61" fmla="*/ 0 h 44"/>
                <a:gd name="T62" fmla="*/ 183 w 184"/>
                <a:gd name="T63" fmla="*/ 0 h 44"/>
                <a:gd name="T64" fmla="*/ 183 w 184"/>
                <a:gd name="T65" fmla="*/ 5 h 44"/>
                <a:gd name="T66" fmla="*/ 0 w 184"/>
                <a:gd name="T67" fmla="*/ 43 h 44"/>
                <a:gd name="T68" fmla="*/ 0 w 184"/>
                <a:gd name="T69" fmla="*/ 40 h 44"/>
                <a:gd name="T70" fmla="*/ 0 w 184"/>
                <a:gd name="T71" fmla="*/ 38 h 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4"/>
                <a:gd name="T109" fmla="*/ 0 h 44"/>
                <a:gd name="T110" fmla="*/ 184 w 184"/>
                <a:gd name="T111" fmla="*/ 44 h 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4" h="44">
                  <a:moveTo>
                    <a:pt x="0" y="38"/>
                  </a:moveTo>
                  <a:lnTo>
                    <a:pt x="3" y="35"/>
                  </a:lnTo>
                  <a:lnTo>
                    <a:pt x="6" y="35"/>
                  </a:lnTo>
                  <a:lnTo>
                    <a:pt x="9" y="35"/>
                  </a:lnTo>
                  <a:lnTo>
                    <a:pt x="11" y="35"/>
                  </a:lnTo>
                  <a:lnTo>
                    <a:pt x="16" y="33"/>
                  </a:lnTo>
                  <a:lnTo>
                    <a:pt x="19" y="33"/>
                  </a:lnTo>
                  <a:lnTo>
                    <a:pt x="24" y="31"/>
                  </a:lnTo>
                  <a:lnTo>
                    <a:pt x="30" y="31"/>
                  </a:lnTo>
                  <a:lnTo>
                    <a:pt x="37" y="29"/>
                  </a:lnTo>
                  <a:lnTo>
                    <a:pt x="43" y="29"/>
                  </a:lnTo>
                  <a:lnTo>
                    <a:pt x="51" y="26"/>
                  </a:lnTo>
                  <a:lnTo>
                    <a:pt x="57" y="26"/>
                  </a:lnTo>
                  <a:lnTo>
                    <a:pt x="64" y="24"/>
                  </a:lnTo>
                  <a:lnTo>
                    <a:pt x="73" y="24"/>
                  </a:lnTo>
                  <a:lnTo>
                    <a:pt x="80" y="21"/>
                  </a:lnTo>
                  <a:lnTo>
                    <a:pt x="89" y="19"/>
                  </a:lnTo>
                  <a:lnTo>
                    <a:pt x="97" y="17"/>
                  </a:lnTo>
                  <a:lnTo>
                    <a:pt x="104" y="17"/>
                  </a:lnTo>
                  <a:lnTo>
                    <a:pt x="113" y="14"/>
                  </a:lnTo>
                  <a:lnTo>
                    <a:pt x="118" y="14"/>
                  </a:lnTo>
                  <a:lnTo>
                    <a:pt x="126" y="12"/>
                  </a:lnTo>
                  <a:lnTo>
                    <a:pt x="134" y="9"/>
                  </a:lnTo>
                  <a:lnTo>
                    <a:pt x="143" y="9"/>
                  </a:lnTo>
                  <a:lnTo>
                    <a:pt x="148" y="8"/>
                  </a:lnTo>
                  <a:lnTo>
                    <a:pt x="156" y="5"/>
                  </a:lnTo>
                  <a:lnTo>
                    <a:pt x="161" y="5"/>
                  </a:lnTo>
                  <a:lnTo>
                    <a:pt x="167" y="3"/>
                  </a:lnTo>
                  <a:lnTo>
                    <a:pt x="172" y="3"/>
                  </a:lnTo>
                  <a:lnTo>
                    <a:pt x="174" y="3"/>
                  </a:lnTo>
                  <a:lnTo>
                    <a:pt x="180" y="0"/>
                  </a:lnTo>
                  <a:lnTo>
                    <a:pt x="183" y="0"/>
                  </a:lnTo>
                  <a:lnTo>
                    <a:pt x="183" y="5"/>
                  </a:lnTo>
                  <a:lnTo>
                    <a:pt x="0" y="43"/>
                  </a:lnTo>
                  <a:lnTo>
                    <a:pt x="0" y="40"/>
                  </a:lnTo>
                  <a:lnTo>
                    <a:pt x="0" y="38"/>
                  </a:lnTo>
                </a:path>
              </a:pathLst>
            </a:custGeom>
            <a:solidFill>
              <a:srgbClr val="734D0D"/>
            </a:solidFill>
            <a:ln w="127000" cap="rnd">
              <a:noFill/>
              <a:round/>
              <a:headEnd/>
              <a:tailEnd/>
            </a:ln>
          </p:spPr>
          <p:txBody>
            <a:bodyPr>
              <a:prstTxWarp prst="textNoShape">
                <a:avLst/>
              </a:prstTxWarp>
            </a:bodyPr>
            <a:lstStyle/>
            <a:p>
              <a:endParaRPr lang="en-US">
                <a:solidFill>
                  <a:schemeClr val="tx2"/>
                </a:solidFill>
              </a:endParaRPr>
            </a:p>
          </p:txBody>
        </p:sp>
        <p:sp>
          <p:nvSpPr>
            <p:cNvPr id="36067" name="Freeform 226"/>
            <p:cNvSpPr>
              <a:spLocks/>
            </p:cNvSpPr>
            <p:nvPr/>
          </p:nvSpPr>
          <p:spPr bwMode="auto">
            <a:xfrm>
              <a:off x="2865" y="1760"/>
              <a:ext cx="195" cy="49"/>
            </a:xfrm>
            <a:custGeom>
              <a:avLst/>
              <a:gdLst>
                <a:gd name="T0" fmla="*/ 3 w 195"/>
                <a:gd name="T1" fmla="*/ 42 h 49"/>
                <a:gd name="T2" fmla="*/ 6 w 195"/>
                <a:gd name="T3" fmla="*/ 42 h 49"/>
                <a:gd name="T4" fmla="*/ 12 w 195"/>
                <a:gd name="T5" fmla="*/ 42 h 49"/>
                <a:gd name="T6" fmla="*/ 14 w 195"/>
                <a:gd name="T7" fmla="*/ 39 h 49"/>
                <a:gd name="T8" fmla="*/ 17 w 195"/>
                <a:gd name="T9" fmla="*/ 39 h 49"/>
                <a:gd name="T10" fmla="*/ 23 w 195"/>
                <a:gd name="T11" fmla="*/ 39 h 49"/>
                <a:gd name="T12" fmla="*/ 28 w 195"/>
                <a:gd name="T13" fmla="*/ 37 h 49"/>
                <a:gd name="T14" fmla="*/ 34 w 195"/>
                <a:gd name="T15" fmla="*/ 37 h 49"/>
                <a:gd name="T16" fmla="*/ 40 w 195"/>
                <a:gd name="T17" fmla="*/ 34 h 49"/>
                <a:gd name="T18" fmla="*/ 48 w 195"/>
                <a:gd name="T19" fmla="*/ 34 h 49"/>
                <a:gd name="T20" fmla="*/ 54 w 195"/>
                <a:gd name="T21" fmla="*/ 31 h 49"/>
                <a:gd name="T22" fmla="*/ 62 w 195"/>
                <a:gd name="T23" fmla="*/ 31 h 49"/>
                <a:gd name="T24" fmla="*/ 70 w 195"/>
                <a:gd name="T25" fmla="*/ 28 h 49"/>
                <a:gd name="T26" fmla="*/ 79 w 195"/>
                <a:gd name="T27" fmla="*/ 25 h 49"/>
                <a:gd name="T28" fmla="*/ 87 w 195"/>
                <a:gd name="T29" fmla="*/ 25 h 49"/>
                <a:gd name="T30" fmla="*/ 96 w 195"/>
                <a:gd name="T31" fmla="*/ 23 h 49"/>
                <a:gd name="T32" fmla="*/ 101 w 195"/>
                <a:gd name="T33" fmla="*/ 20 h 49"/>
                <a:gd name="T34" fmla="*/ 110 w 195"/>
                <a:gd name="T35" fmla="*/ 17 h 49"/>
                <a:gd name="T36" fmla="*/ 118 w 195"/>
                <a:gd name="T37" fmla="*/ 17 h 49"/>
                <a:gd name="T38" fmla="*/ 126 w 195"/>
                <a:gd name="T39" fmla="*/ 14 h 49"/>
                <a:gd name="T40" fmla="*/ 135 w 195"/>
                <a:gd name="T41" fmla="*/ 14 h 49"/>
                <a:gd name="T42" fmla="*/ 143 w 195"/>
                <a:gd name="T43" fmla="*/ 11 h 49"/>
                <a:gd name="T44" fmla="*/ 149 w 195"/>
                <a:gd name="T45" fmla="*/ 9 h 49"/>
                <a:gd name="T46" fmla="*/ 157 w 195"/>
                <a:gd name="T47" fmla="*/ 9 h 49"/>
                <a:gd name="T48" fmla="*/ 163 w 195"/>
                <a:gd name="T49" fmla="*/ 6 h 49"/>
                <a:gd name="T50" fmla="*/ 168 w 195"/>
                <a:gd name="T51" fmla="*/ 6 h 49"/>
                <a:gd name="T52" fmla="*/ 177 w 195"/>
                <a:gd name="T53" fmla="*/ 3 h 49"/>
                <a:gd name="T54" fmla="*/ 182 w 195"/>
                <a:gd name="T55" fmla="*/ 3 h 49"/>
                <a:gd name="T56" fmla="*/ 185 w 195"/>
                <a:gd name="T57" fmla="*/ 0 h 49"/>
                <a:gd name="T58" fmla="*/ 191 w 195"/>
                <a:gd name="T59" fmla="*/ 0 h 49"/>
                <a:gd name="T60" fmla="*/ 194 w 195"/>
                <a:gd name="T61" fmla="*/ 0 h 49"/>
                <a:gd name="T62" fmla="*/ 194 w 195"/>
                <a:gd name="T63" fmla="*/ 6 h 49"/>
                <a:gd name="T64" fmla="*/ 3 w 195"/>
                <a:gd name="T65" fmla="*/ 48 h 49"/>
                <a:gd name="T66" fmla="*/ 0 w 195"/>
                <a:gd name="T67" fmla="*/ 48 h 49"/>
                <a:gd name="T68" fmla="*/ 0 w 195"/>
                <a:gd name="T69" fmla="*/ 45 h 49"/>
                <a:gd name="T70" fmla="*/ 3 w 195"/>
                <a:gd name="T71" fmla="*/ 42 h 4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5"/>
                <a:gd name="T109" fmla="*/ 0 h 49"/>
                <a:gd name="T110" fmla="*/ 195 w 195"/>
                <a:gd name="T111" fmla="*/ 49 h 4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5" h="49">
                  <a:moveTo>
                    <a:pt x="3" y="42"/>
                  </a:moveTo>
                  <a:lnTo>
                    <a:pt x="6" y="42"/>
                  </a:lnTo>
                  <a:lnTo>
                    <a:pt x="12" y="42"/>
                  </a:lnTo>
                  <a:lnTo>
                    <a:pt x="14" y="39"/>
                  </a:lnTo>
                  <a:lnTo>
                    <a:pt x="17" y="39"/>
                  </a:lnTo>
                  <a:lnTo>
                    <a:pt x="23" y="39"/>
                  </a:lnTo>
                  <a:lnTo>
                    <a:pt x="28" y="37"/>
                  </a:lnTo>
                  <a:lnTo>
                    <a:pt x="34" y="37"/>
                  </a:lnTo>
                  <a:lnTo>
                    <a:pt x="40" y="34"/>
                  </a:lnTo>
                  <a:lnTo>
                    <a:pt x="48" y="34"/>
                  </a:lnTo>
                  <a:lnTo>
                    <a:pt x="54" y="31"/>
                  </a:lnTo>
                  <a:lnTo>
                    <a:pt x="62" y="31"/>
                  </a:lnTo>
                  <a:lnTo>
                    <a:pt x="70" y="28"/>
                  </a:lnTo>
                  <a:lnTo>
                    <a:pt x="79" y="25"/>
                  </a:lnTo>
                  <a:lnTo>
                    <a:pt x="87" y="25"/>
                  </a:lnTo>
                  <a:lnTo>
                    <a:pt x="96" y="23"/>
                  </a:lnTo>
                  <a:lnTo>
                    <a:pt x="101" y="20"/>
                  </a:lnTo>
                  <a:lnTo>
                    <a:pt x="110" y="17"/>
                  </a:lnTo>
                  <a:lnTo>
                    <a:pt x="118" y="17"/>
                  </a:lnTo>
                  <a:lnTo>
                    <a:pt x="126" y="14"/>
                  </a:lnTo>
                  <a:lnTo>
                    <a:pt x="135" y="14"/>
                  </a:lnTo>
                  <a:lnTo>
                    <a:pt x="143" y="11"/>
                  </a:lnTo>
                  <a:lnTo>
                    <a:pt x="149" y="9"/>
                  </a:lnTo>
                  <a:lnTo>
                    <a:pt x="157" y="9"/>
                  </a:lnTo>
                  <a:lnTo>
                    <a:pt x="163" y="6"/>
                  </a:lnTo>
                  <a:lnTo>
                    <a:pt x="168" y="6"/>
                  </a:lnTo>
                  <a:lnTo>
                    <a:pt x="177" y="3"/>
                  </a:lnTo>
                  <a:lnTo>
                    <a:pt x="182" y="3"/>
                  </a:lnTo>
                  <a:lnTo>
                    <a:pt x="185" y="0"/>
                  </a:lnTo>
                  <a:lnTo>
                    <a:pt x="191" y="0"/>
                  </a:lnTo>
                  <a:lnTo>
                    <a:pt x="194" y="0"/>
                  </a:lnTo>
                  <a:lnTo>
                    <a:pt x="194" y="6"/>
                  </a:lnTo>
                  <a:lnTo>
                    <a:pt x="3" y="48"/>
                  </a:lnTo>
                  <a:lnTo>
                    <a:pt x="0" y="48"/>
                  </a:lnTo>
                  <a:lnTo>
                    <a:pt x="0" y="45"/>
                  </a:lnTo>
                  <a:lnTo>
                    <a:pt x="3" y="42"/>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68" name="Freeform 227"/>
            <p:cNvSpPr>
              <a:spLocks/>
            </p:cNvSpPr>
            <p:nvPr/>
          </p:nvSpPr>
          <p:spPr bwMode="auto">
            <a:xfrm>
              <a:off x="2896" y="1808"/>
              <a:ext cx="30" cy="43"/>
            </a:xfrm>
            <a:custGeom>
              <a:avLst/>
              <a:gdLst>
                <a:gd name="T0" fmla="*/ 13 w 30"/>
                <a:gd name="T1" fmla="*/ 42 h 43"/>
                <a:gd name="T2" fmla="*/ 18 w 30"/>
                <a:gd name="T3" fmla="*/ 42 h 43"/>
                <a:gd name="T4" fmla="*/ 20 w 30"/>
                <a:gd name="T5" fmla="*/ 39 h 43"/>
                <a:gd name="T6" fmla="*/ 22 w 30"/>
                <a:gd name="T7" fmla="*/ 38 h 43"/>
                <a:gd name="T8" fmla="*/ 24 w 30"/>
                <a:gd name="T9" fmla="*/ 35 h 43"/>
                <a:gd name="T10" fmla="*/ 27 w 30"/>
                <a:gd name="T11" fmla="*/ 33 h 43"/>
                <a:gd name="T12" fmla="*/ 29 w 30"/>
                <a:gd name="T13" fmla="*/ 30 h 43"/>
                <a:gd name="T14" fmla="*/ 29 w 30"/>
                <a:gd name="T15" fmla="*/ 26 h 43"/>
                <a:gd name="T16" fmla="*/ 29 w 30"/>
                <a:gd name="T17" fmla="*/ 21 h 43"/>
                <a:gd name="T18" fmla="*/ 29 w 30"/>
                <a:gd name="T19" fmla="*/ 16 h 43"/>
                <a:gd name="T20" fmla="*/ 29 w 30"/>
                <a:gd name="T21" fmla="*/ 14 h 43"/>
                <a:gd name="T22" fmla="*/ 27 w 30"/>
                <a:gd name="T23" fmla="*/ 9 h 43"/>
                <a:gd name="T24" fmla="*/ 24 w 30"/>
                <a:gd name="T25" fmla="*/ 7 h 43"/>
                <a:gd name="T26" fmla="*/ 22 w 30"/>
                <a:gd name="T27" fmla="*/ 4 h 43"/>
                <a:gd name="T28" fmla="*/ 20 w 30"/>
                <a:gd name="T29" fmla="*/ 3 h 43"/>
                <a:gd name="T30" fmla="*/ 18 w 30"/>
                <a:gd name="T31" fmla="*/ 0 h 43"/>
                <a:gd name="T32" fmla="*/ 13 w 30"/>
                <a:gd name="T33" fmla="*/ 0 h 43"/>
                <a:gd name="T34" fmla="*/ 11 w 30"/>
                <a:gd name="T35" fmla="*/ 0 h 43"/>
                <a:gd name="T36" fmla="*/ 9 w 30"/>
                <a:gd name="T37" fmla="*/ 3 h 43"/>
                <a:gd name="T38" fmla="*/ 7 w 30"/>
                <a:gd name="T39" fmla="*/ 4 h 43"/>
                <a:gd name="T40" fmla="*/ 5 w 30"/>
                <a:gd name="T41" fmla="*/ 7 h 43"/>
                <a:gd name="T42" fmla="*/ 2 w 30"/>
                <a:gd name="T43" fmla="*/ 9 h 43"/>
                <a:gd name="T44" fmla="*/ 0 w 30"/>
                <a:gd name="T45" fmla="*/ 14 h 43"/>
                <a:gd name="T46" fmla="*/ 0 w 30"/>
                <a:gd name="T47" fmla="*/ 16 h 43"/>
                <a:gd name="T48" fmla="*/ 0 w 30"/>
                <a:gd name="T49" fmla="*/ 21 h 43"/>
                <a:gd name="T50" fmla="*/ 0 w 30"/>
                <a:gd name="T51" fmla="*/ 26 h 43"/>
                <a:gd name="T52" fmla="*/ 0 w 30"/>
                <a:gd name="T53" fmla="*/ 30 h 43"/>
                <a:gd name="T54" fmla="*/ 2 w 30"/>
                <a:gd name="T55" fmla="*/ 33 h 43"/>
                <a:gd name="T56" fmla="*/ 5 w 30"/>
                <a:gd name="T57" fmla="*/ 35 h 43"/>
                <a:gd name="T58" fmla="*/ 7 w 30"/>
                <a:gd name="T59" fmla="*/ 38 h 43"/>
                <a:gd name="T60" fmla="*/ 9 w 30"/>
                <a:gd name="T61" fmla="*/ 39 h 43"/>
                <a:gd name="T62" fmla="*/ 11 w 30"/>
                <a:gd name="T63" fmla="*/ 42 h 43"/>
                <a:gd name="T64" fmla="*/ 13 w 30"/>
                <a:gd name="T65" fmla="*/ 42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
                <a:gd name="T100" fmla="*/ 0 h 43"/>
                <a:gd name="T101" fmla="*/ 30 w 30"/>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 h="43">
                  <a:moveTo>
                    <a:pt x="13" y="42"/>
                  </a:moveTo>
                  <a:lnTo>
                    <a:pt x="18" y="42"/>
                  </a:lnTo>
                  <a:lnTo>
                    <a:pt x="20" y="39"/>
                  </a:lnTo>
                  <a:lnTo>
                    <a:pt x="22" y="38"/>
                  </a:lnTo>
                  <a:lnTo>
                    <a:pt x="24" y="35"/>
                  </a:lnTo>
                  <a:lnTo>
                    <a:pt x="27" y="33"/>
                  </a:lnTo>
                  <a:lnTo>
                    <a:pt x="29" y="30"/>
                  </a:lnTo>
                  <a:lnTo>
                    <a:pt x="29" y="26"/>
                  </a:lnTo>
                  <a:lnTo>
                    <a:pt x="29" y="21"/>
                  </a:lnTo>
                  <a:lnTo>
                    <a:pt x="29" y="16"/>
                  </a:lnTo>
                  <a:lnTo>
                    <a:pt x="29" y="14"/>
                  </a:lnTo>
                  <a:lnTo>
                    <a:pt x="27" y="9"/>
                  </a:lnTo>
                  <a:lnTo>
                    <a:pt x="24" y="7"/>
                  </a:lnTo>
                  <a:lnTo>
                    <a:pt x="22" y="4"/>
                  </a:lnTo>
                  <a:lnTo>
                    <a:pt x="20" y="3"/>
                  </a:lnTo>
                  <a:lnTo>
                    <a:pt x="18" y="0"/>
                  </a:lnTo>
                  <a:lnTo>
                    <a:pt x="13" y="0"/>
                  </a:lnTo>
                  <a:lnTo>
                    <a:pt x="11" y="0"/>
                  </a:lnTo>
                  <a:lnTo>
                    <a:pt x="9" y="3"/>
                  </a:lnTo>
                  <a:lnTo>
                    <a:pt x="7" y="4"/>
                  </a:lnTo>
                  <a:lnTo>
                    <a:pt x="5" y="7"/>
                  </a:lnTo>
                  <a:lnTo>
                    <a:pt x="2" y="9"/>
                  </a:lnTo>
                  <a:lnTo>
                    <a:pt x="0" y="14"/>
                  </a:lnTo>
                  <a:lnTo>
                    <a:pt x="0" y="16"/>
                  </a:lnTo>
                  <a:lnTo>
                    <a:pt x="0" y="21"/>
                  </a:lnTo>
                  <a:lnTo>
                    <a:pt x="0" y="26"/>
                  </a:lnTo>
                  <a:lnTo>
                    <a:pt x="0" y="30"/>
                  </a:lnTo>
                  <a:lnTo>
                    <a:pt x="2" y="33"/>
                  </a:lnTo>
                  <a:lnTo>
                    <a:pt x="5" y="35"/>
                  </a:lnTo>
                  <a:lnTo>
                    <a:pt x="7" y="38"/>
                  </a:lnTo>
                  <a:lnTo>
                    <a:pt x="9" y="39"/>
                  </a:lnTo>
                  <a:lnTo>
                    <a:pt x="11" y="42"/>
                  </a:lnTo>
                  <a:lnTo>
                    <a:pt x="13" y="42"/>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36069" name="Freeform 228"/>
            <p:cNvSpPr>
              <a:spLocks/>
            </p:cNvSpPr>
            <p:nvPr/>
          </p:nvSpPr>
          <p:spPr bwMode="auto">
            <a:xfrm>
              <a:off x="2907" y="1811"/>
              <a:ext cx="17" cy="9"/>
            </a:xfrm>
            <a:custGeom>
              <a:avLst/>
              <a:gdLst>
                <a:gd name="T0" fmla="*/ 0 w 17"/>
                <a:gd name="T1" fmla="*/ 1 h 9"/>
                <a:gd name="T2" fmla="*/ 0 w 17"/>
                <a:gd name="T3" fmla="*/ 1 h 9"/>
                <a:gd name="T4" fmla="*/ 2 w 17"/>
                <a:gd name="T5" fmla="*/ 1 h 9"/>
                <a:gd name="T6" fmla="*/ 4 w 17"/>
                <a:gd name="T7" fmla="*/ 0 h 9"/>
                <a:gd name="T8" fmla="*/ 6 w 17"/>
                <a:gd name="T9" fmla="*/ 0 h 9"/>
                <a:gd name="T10" fmla="*/ 8 w 17"/>
                <a:gd name="T11" fmla="*/ 0 h 9"/>
                <a:gd name="T12" fmla="*/ 10 w 17"/>
                <a:gd name="T13" fmla="*/ 1 h 9"/>
                <a:gd name="T14" fmla="*/ 12 w 17"/>
                <a:gd name="T15" fmla="*/ 1 h 9"/>
                <a:gd name="T16" fmla="*/ 12 w 17"/>
                <a:gd name="T17" fmla="*/ 3 h 9"/>
                <a:gd name="T18" fmla="*/ 14 w 17"/>
                <a:gd name="T19" fmla="*/ 4 h 9"/>
                <a:gd name="T20" fmla="*/ 14 w 17"/>
                <a:gd name="T21" fmla="*/ 6 h 9"/>
                <a:gd name="T22" fmla="*/ 16 w 17"/>
                <a:gd name="T23" fmla="*/ 7 h 9"/>
                <a:gd name="T24" fmla="*/ 16 w 17"/>
                <a:gd name="T25" fmla="*/ 8 h 9"/>
                <a:gd name="T26" fmla="*/ 16 w 17"/>
                <a:gd name="T27" fmla="*/ 7 h 9"/>
                <a:gd name="T28" fmla="*/ 14 w 17"/>
                <a:gd name="T29" fmla="*/ 6 h 9"/>
                <a:gd name="T30" fmla="*/ 14 w 17"/>
                <a:gd name="T31" fmla="*/ 4 h 9"/>
                <a:gd name="T32" fmla="*/ 12 w 17"/>
                <a:gd name="T33" fmla="*/ 4 h 9"/>
                <a:gd name="T34" fmla="*/ 10 w 17"/>
                <a:gd name="T35" fmla="*/ 3 h 9"/>
                <a:gd name="T36" fmla="*/ 8 w 17"/>
                <a:gd name="T37" fmla="*/ 1 h 9"/>
                <a:gd name="T38" fmla="*/ 6 w 17"/>
                <a:gd name="T39" fmla="*/ 1 h 9"/>
                <a:gd name="T40" fmla="*/ 4 w 17"/>
                <a:gd name="T41" fmla="*/ 1 h 9"/>
                <a:gd name="T42" fmla="*/ 2 w 17"/>
                <a:gd name="T43" fmla="*/ 1 h 9"/>
                <a:gd name="T44" fmla="*/ 0 w 17"/>
                <a:gd name="T45" fmla="*/ 1 h 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9"/>
                <a:gd name="T71" fmla="*/ 17 w 17"/>
                <a:gd name="T72" fmla="*/ 9 h 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9">
                  <a:moveTo>
                    <a:pt x="0" y="1"/>
                  </a:moveTo>
                  <a:lnTo>
                    <a:pt x="0" y="1"/>
                  </a:lnTo>
                  <a:lnTo>
                    <a:pt x="2" y="1"/>
                  </a:lnTo>
                  <a:lnTo>
                    <a:pt x="4" y="0"/>
                  </a:lnTo>
                  <a:lnTo>
                    <a:pt x="6" y="0"/>
                  </a:lnTo>
                  <a:lnTo>
                    <a:pt x="8" y="0"/>
                  </a:lnTo>
                  <a:lnTo>
                    <a:pt x="10" y="1"/>
                  </a:lnTo>
                  <a:lnTo>
                    <a:pt x="12" y="1"/>
                  </a:lnTo>
                  <a:lnTo>
                    <a:pt x="12" y="3"/>
                  </a:lnTo>
                  <a:lnTo>
                    <a:pt x="14" y="4"/>
                  </a:lnTo>
                  <a:lnTo>
                    <a:pt x="14" y="6"/>
                  </a:lnTo>
                  <a:lnTo>
                    <a:pt x="16" y="7"/>
                  </a:lnTo>
                  <a:lnTo>
                    <a:pt x="16" y="8"/>
                  </a:lnTo>
                  <a:lnTo>
                    <a:pt x="16" y="7"/>
                  </a:lnTo>
                  <a:lnTo>
                    <a:pt x="14" y="6"/>
                  </a:lnTo>
                  <a:lnTo>
                    <a:pt x="14" y="4"/>
                  </a:lnTo>
                  <a:lnTo>
                    <a:pt x="12" y="4"/>
                  </a:lnTo>
                  <a:lnTo>
                    <a:pt x="10" y="3"/>
                  </a:lnTo>
                  <a:lnTo>
                    <a:pt x="8" y="1"/>
                  </a:lnTo>
                  <a:lnTo>
                    <a:pt x="6" y="1"/>
                  </a:lnTo>
                  <a:lnTo>
                    <a:pt x="4" y="1"/>
                  </a:lnTo>
                  <a:lnTo>
                    <a:pt x="2" y="1"/>
                  </a:lnTo>
                  <a:lnTo>
                    <a:pt x="0" y="1"/>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6070" name="Freeform 229"/>
            <p:cNvSpPr>
              <a:spLocks/>
            </p:cNvSpPr>
            <p:nvPr/>
          </p:nvSpPr>
          <p:spPr bwMode="auto">
            <a:xfrm>
              <a:off x="2941" y="1799"/>
              <a:ext cx="32" cy="41"/>
            </a:xfrm>
            <a:custGeom>
              <a:avLst/>
              <a:gdLst>
                <a:gd name="T0" fmla="*/ 16 w 32"/>
                <a:gd name="T1" fmla="*/ 40 h 41"/>
                <a:gd name="T2" fmla="*/ 17 w 32"/>
                <a:gd name="T3" fmla="*/ 40 h 41"/>
                <a:gd name="T4" fmla="*/ 20 w 32"/>
                <a:gd name="T5" fmla="*/ 38 h 41"/>
                <a:gd name="T6" fmla="*/ 25 w 32"/>
                <a:gd name="T7" fmla="*/ 38 h 41"/>
                <a:gd name="T8" fmla="*/ 27 w 32"/>
                <a:gd name="T9" fmla="*/ 35 h 41"/>
                <a:gd name="T10" fmla="*/ 29 w 32"/>
                <a:gd name="T11" fmla="*/ 31 h 41"/>
                <a:gd name="T12" fmla="*/ 29 w 32"/>
                <a:gd name="T13" fmla="*/ 28 h 41"/>
                <a:gd name="T14" fmla="*/ 31 w 32"/>
                <a:gd name="T15" fmla="*/ 23 h 41"/>
                <a:gd name="T16" fmla="*/ 31 w 32"/>
                <a:gd name="T17" fmla="*/ 22 h 41"/>
                <a:gd name="T18" fmla="*/ 31 w 32"/>
                <a:gd name="T19" fmla="*/ 17 h 41"/>
                <a:gd name="T20" fmla="*/ 29 w 32"/>
                <a:gd name="T21" fmla="*/ 12 h 41"/>
                <a:gd name="T22" fmla="*/ 29 w 32"/>
                <a:gd name="T23" fmla="*/ 10 h 41"/>
                <a:gd name="T24" fmla="*/ 27 w 32"/>
                <a:gd name="T25" fmla="*/ 5 h 41"/>
                <a:gd name="T26" fmla="*/ 25 w 32"/>
                <a:gd name="T27" fmla="*/ 3 h 41"/>
                <a:gd name="T28" fmla="*/ 20 w 32"/>
                <a:gd name="T29" fmla="*/ 0 h 41"/>
                <a:gd name="T30" fmla="*/ 17 w 32"/>
                <a:gd name="T31" fmla="*/ 0 h 41"/>
                <a:gd name="T32" fmla="*/ 16 w 32"/>
                <a:gd name="T33" fmla="*/ 0 h 41"/>
                <a:gd name="T34" fmla="*/ 14 w 32"/>
                <a:gd name="T35" fmla="*/ 0 h 41"/>
                <a:gd name="T36" fmla="*/ 9 w 32"/>
                <a:gd name="T37" fmla="*/ 0 h 41"/>
                <a:gd name="T38" fmla="*/ 6 w 32"/>
                <a:gd name="T39" fmla="*/ 3 h 41"/>
                <a:gd name="T40" fmla="*/ 5 w 32"/>
                <a:gd name="T41" fmla="*/ 5 h 41"/>
                <a:gd name="T42" fmla="*/ 5 w 32"/>
                <a:gd name="T43" fmla="*/ 10 h 41"/>
                <a:gd name="T44" fmla="*/ 2 w 32"/>
                <a:gd name="T45" fmla="*/ 12 h 41"/>
                <a:gd name="T46" fmla="*/ 2 w 32"/>
                <a:gd name="T47" fmla="*/ 17 h 41"/>
                <a:gd name="T48" fmla="*/ 0 w 32"/>
                <a:gd name="T49" fmla="*/ 22 h 41"/>
                <a:gd name="T50" fmla="*/ 2 w 32"/>
                <a:gd name="T51" fmla="*/ 23 h 41"/>
                <a:gd name="T52" fmla="*/ 2 w 32"/>
                <a:gd name="T53" fmla="*/ 28 h 41"/>
                <a:gd name="T54" fmla="*/ 5 w 32"/>
                <a:gd name="T55" fmla="*/ 31 h 41"/>
                <a:gd name="T56" fmla="*/ 5 w 32"/>
                <a:gd name="T57" fmla="*/ 35 h 41"/>
                <a:gd name="T58" fmla="*/ 6 w 32"/>
                <a:gd name="T59" fmla="*/ 38 h 41"/>
                <a:gd name="T60" fmla="*/ 9 w 32"/>
                <a:gd name="T61" fmla="*/ 38 h 41"/>
                <a:gd name="T62" fmla="*/ 14 w 32"/>
                <a:gd name="T63" fmla="*/ 40 h 41"/>
                <a:gd name="T64" fmla="*/ 16 w 32"/>
                <a:gd name="T65" fmla="*/ 4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41"/>
                <a:gd name="T101" fmla="*/ 32 w 32"/>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41">
                  <a:moveTo>
                    <a:pt x="16" y="40"/>
                  </a:moveTo>
                  <a:lnTo>
                    <a:pt x="17" y="40"/>
                  </a:lnTo>
                  <a:lnTo>
                    <a:pt x="20" y="38"/>
                  </a:lnTo>
                  <a:lnTo>
                    <a:pt x="25" y="38"/>
                  </a:lnTo>
                  <a:lnTo>
                    <a:pt x="27" y="35"/>
                  </a:lnTo>
                  <a:lnTo>
                    <a:pt x="29" y="31"/>
                  </a:lnTo>
                  <a:lnTo>
                    <a:pt x="29" y="28"/>
                  </a:lnTo>
                  <a:lnTo>
                    <a:pt x="31" y="23"/>
                  </a:lnTo>
                  <a:lnTo>
                    <a:pt x="31" y="22"/>
                  </a:lnTo>
                  <a:lnTo>
                    <a:pt x="31" y="17"/>
                  </a:lnTo>
                  <a:lnTo>
                    <a:pt x="29" y="12"/>
                  </a:lnTo>
                  <a:lnTo>
                    <a:pt x="29" y="10"/>
                  </a:lnTo>
                  <a:lnTo>
                    <a:pt x="27" y="5"/>
                  </a:lnTo>
                  <a:lnTo>
                    <a:pt x="25" y="3"/>
                  </a:lnTo>
                  <a:lnTo>
                    <a:pt x="20" y="0"/>
                  </a:lnTo>
                  <a:lnTo>
                    <a:pt x="17" y="0"/>
                  </a:lnTo>
                  <a:lnTo>
                    <a:pt x="16" y="0"/>
                  </a:lnTo>
                  <a:lnTo>
                    <a:pt x="14" y="0"/>
                  </a:lnTo>
                  <a:lnTo>
                    <a:pt x="9" y="0"/>
                  </a:lnTo>
                  <a:lnTo>
                    <a:pt x="6" y="3"/>
                  </a:lnTo>
                  <a:lnTo>
                    <a:pt x="5" y="5"/>
                  </a:lnTo>
                  <a:lnTo>
                    <a:pt x="5" y="10"/>
                  </a:lnTo>
                  <a:lnTo>
                    <a:pt x="2" y="12"/>
                  </a:lnTo>
                  <a:lnTo>
                    <a:pt x="2" y="17"/>
                  </a:lnTo>
                  <a:lnTo>
                    <a:pt x="0" y="22"/>
                  </a:lnTo>
                  <a:lnTo>
                    <a:pt x="2" y="23"/>
                  </a:lnTo>
                  <a:lnTo>
                    <a:pt x="2" y="28"/>
                  </a:lnTo>
                  <a:lnTo>
                    <a:pt x="5" y="31"/>
                  </a:lnTo>
                  <a:lnTo>
                    <a:pt x="5" y="35"/>
                  </a:lnTo>
                  <a:lnTo>
                    <a:pt x="6" y="38"/>
                  </a:lnTo>
                  <a:lnTo>
                    <a:pt x="9" y="38"/>
                  </a:lnTo>
                  <a:lnTo>
                    <a:pt x="14" y="40"/>
                  </a:lnTo>
                  <a:lnTo>
                    <a:pt x="16" y="40"/>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36071" name="Freeform 230"/>
            <p:cNvSpPr>
              <a:spLocks/>
            </p:cNvSpPr>
            <p:nvPr/>
          </p:nvSpPr>
          <p:spPr bwMode="auto">
            <a:xfrm>
              <a:off x="2952" y="1802"/>
              <a:ext cx="16" cy="10"/>
            </a:xfrm>
            <a:custGeom>
              <a:avLst/>
              <a:gdLst>
                <a:gd name="T0" fmla="*/ 0 w 16"/>
                <a:gd name="T1" fmla="*/ 2 h 10"/>
                <a:gd name="T2" fmla="*/ 0 w 16"/>
                <a:gd name="T3" fmla="*/ 2 h 10"/>
                <a:gd name="T4" fmla="*/ 2 w 16"/>
                <a:gd name="T5" fmla="*/ 2 h 10"/>
                <a:gd name="T6" fmla="*/ 2 w 16"/>
                <a:gd name="T7" fmla="*/ 0 h 10"/>
                <a:gd name="T8" fmla="*/ 4 w 16"/>
                <a:gd name="T9" fmla="*/ 0 h 10"/>
                <a:gd name="T10" fmla="*/ 6 w 16"/>
                <a:gd name="T11" fmla="*/ 0 h 10"/>
                <a:gd name="T12" fmla="*/ 7 w 16"/>
                <a:gd name="T13" fmla="*/ 0 h 10"/>
                <a:gd name="T14" fmla="*/ 9 w 16"/>
                <a:gd name="T15" fmla="*/ 0 h 10"/>
                <a:gd name="T16" fmla="*/ 11 w 16"/>
                <a:gd name="T17" fmla="*/ 2 h 10"/>
                <a:gd name="T18" fmla="*/ 13 w 16"/>
                <a:gd name="T19" fmla="*/ 3 h 10"/>
                <a:gd name="T20" fmla="*/ 15 w 16"/>
                <a:gd name="T21" fmla="*/ 5 h 10"/>
                <a:gd name="T22" fmla="*/ 15 w 16"/>
                <a:gd name="T23" fmla="*/ 6 h 10"/>
                <a:gd name="T24" fmla="*/ 15 w 16"/>
                <a:gd name="T25" fmla="*/ 7 h 10"/>
                <a:gd name="T26" fmla="*/ 15 w 16"/>
                <a:gd name="T27" fmla="*/ 9 h 10"/>
                <a:gd name="T28" fmla="*/ 15 w 16"/>
                <a:gd name="T29" fmla="*/ 7 h 10"/>
                <a:gd name="T30" fmla="*/ 15 w 16"/>
                <a:gd name="T31" fmla="*/ 6 h 10"/>
                <a:gd name="T32" fmla="*/ 13 w 16"/>
                <a:gd name="T33" fmla="*/ 5 h 10"/>
                <a:gd name="T34" fmla="*/ 11 w 16"/>
                <a:gd name="T35" fmla="*/ 3 h 10"/>
                <a:gd name="T36" fmla="*/ 11 w 16"/>
                <a:gd name="T37" fmla="*/ 2 h 10"/>
                <a:gd name="T38" fmla="*/ 9 w 16"/>
                <a:gd name="T39" fmla="*/ 2 h 10"/>
                <a:gd name="T40" fmla="*/ 7 w 16"/>
                <a:gd name="T41" fmla="*/ 0 h 10"/>
                <a:gd name="T42" fmla="*/ 6 w 16"/>
                <a:gd name="T43" fmla="*/ 0 h 10"/>
                <a:gd name="T44" fmla="*/ 4 w 16"/>
                <a:gd name="T45" fmla="*/ 0 h 10"/>
                <a:gd name="T46" fmla="*/ 2 w 16"/>
                <a:gd name="T47" fmla="*/ 0 h 10"/>
                <a:gd name="T48" fmla="*/ 2 w 16"/>
                <a:gd name="T49" fmla="*/ 2 h 10"/>
                <a:gd name="T50" fmla="*/ 0 w 16"/>
                <a:gd name="T51" fmla="*/ 2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10"/>
                <a:gd name="T80" fmla="*/ 16 w 16"/>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10">
                  <a:moveTo>
                    <a:pt x="0" y="2"/>
                  </a:moveTo>
                  <a:lnTo>
                    <a:pt x="0" y="2"/>
                  </a:lnTo>
                  <a:lnTo>
                    <a:pt x="2" y="2"/>
                  </a:lnTo>
                  <a:lnTo>
                    <a:pt x="2" y="0"/>
                  </a:lnTo>
                  <a:lnTo>
                    <a:pt x="4" y="0"/>
                  </a:lnTo>
                  <a:lnTo>
                    <a:pt x="6" y="0"/>
                  </a:lnTo>
                  <a:lnTo>
                    <a:pt x="7" y="0"/>
                  </a:lnTo>
                  <a:lnTo>
                    <a:pt x="9" y="0"/>
                  </a:lnTo>
                  <a:lnTo>
                    <a:pt x="11" y="2"/>
                  </a:lnTo>
                  <a:lnTo>
                    <a:pt x="13" y="3"/>
                  </a:lnTo>
                  <a:lnTo>
                    <a:pt x="15" y="5"/>
                  </a:lnTo>
                  <a:lnTo>
                    <a:pt x="15" y="6"/>
                  </a:lnTo>
                  <a:lnTo>
                    <a:pt x="15" y="7"/>
                  </a:lnTo>
                  <a:lnTo>
                    <a:pt x="15" y="9"/>
                  </a:lnTo>
                  <a:lnTo>
                    <a:pt x="15" y="7"/>
                  </a:lnTo>
                  <a:lnTo>
                    <a:pt x="15" y="6"/>
                  </a:lnTo>
                  <a:lnTo>
                    <a:pt x="13" y="5"/>
                  </a:lnTo>
                  <a:lnTo>
                    <a:pt x="11" y="3"/>
                  </a:lnTo>
                  <a:lnTo>
                    <a:pt x="11" y="2"/>
                  </a:lnTo>
                  <a:lnTo>
                    <a:pt x="9" y="2"/>
                  </a:lnTo>
                  <a:lnTo>
                    <a:pt x="7" y="0"/>
                  </a:lnTo>
                  <a:lnTo>
                    <a:pt x="6" y="0"/>
                  </a:lnTo>
                  <a:lnTo>
                    <a:pt x="4" y="0"/>
                  </a:lnTo>
                  <a:lnTo>
                    <a:pt x="2" y="0"/>
                  </a:lnTo>
                  <a:lnTo>
                    <a:pt x="2" y="2"/>
                  </a:lnTo>
                  <a:lnTo>
                    <a:pt x="0" y="2"/>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6072" name="Freeform 231"/>
            <p:cNvSpPr>
              <a:spLocks/>
            </p:cNvSpPr>
            <p:nvPr/>
          </p:nvSpPr>
          <p:spPr bwMode="auto">
            <a:xfrm>
              <a:off x="2647" y="1839"/>
              <a:ext cx="153" cy="18"/>
            </a:xfrm>
            <a:custGeom>
              <a:avLst/>
              <a:gdLst>
                <a:gd name="T0" fmla="*/ 6 w 153"/>
                <a:gd name="T1" fmla="*/ 15 h 18"/>
                <a:gd name="T2" fmla="*/ 8 w 153"/>
                <a:gd name="T3" fmla="*/ 13 h 18"/>
                <a:gd name="T4" fmla="*/ 13 w 153"/>
                <a:gd name="T5" fmla="*/ 13 h 18"/>
                <a:gd name="T6" fmla="*/ 21 w 153"/>
                <a:gd name="T7" fmla="*/ 13 h 18"/>
                <a:gd name="T8" fmla="*/ 32 w 153"/>
                <a:gd name="T9" fmla="*/ 11 h 18"/>
                <a:gd name="T10" fmla="*/ 43 w 153"/>
                <a:gd name="T11" fmla="*/ 10 h 18"/>
                <a:gd name="T12" fmla="*/ 53 w 153"/>
                <a:gd name="T13" fmla="*/ 10 h 18"/>
                <a:gd name="T14" fmla="*/ 67 w 153"/>
                <a:gd name="T15" fmla="*/ 7 h 18"/>
                <a:gd name="T16" fmla="*/ 80 w 153"/>
                <a:gd name="T17" fmla="*/ 5 h 18"/>
                <a:gd name="T18" fmla="*/ 93 w 153"/>
                <a:gd name="T19" fmla="*/ 5 h 18"/>
                <a:gd name="T20" fmla="*/ 106 w 153"/>
                <a:gd name="T21" fmla="*/ 3 h 18"/>
                <a:gd name="T22" fmla="*/ 117 w 153"/>
                <a:gd name="T23" fmla="*/ 3 h 18"/>
                <a:gd name="T24" fmla="*/ 127 w 153"/>
                <a:gd name="T25" fmla="*/ 1 h 18"/>
                <a:gd name="T26" fmla="*/ 136 w 153"/>
                <a:gd name="T27" fmla="*/ 1 h 18"/>
                <a:gd name="T28" fmla="*/ 143 w 153"/>
                <a:gd name="T29" fmla="*/ 0 h 18"/>
                <a:gd name="T30" fmla="*/ 149 w 153"/>
                <a:gd name="T31" fmla="*/ 0 h 18"/>
                <a:gd name="T32" fmla="*/ 152 w 153"/>
                <a:gd name="T33" fmla="*/ 1 h 18"/>
                <a:gd name="T34" fmla="*/ 149 w 153"/>
                <a:gd name="T35" fmla="*/ 3 h 18"/>
                <a:gd name="T36" fmla="*/ 143 w 153"/>
                <a:gd name="T37" fmla="*/ 3 h 18"/>
                <a:gd name="T38" fmla="*/ 136 w 153"/>
                <a:gd name="T39" fmla="*/ 3 h 18"/>
                <a:gd name="T40" fmla="*/ 127 w 153"/>
                <a:gd name="T41" fmla="*/ 5 h 18"/>
                <a:gd name="T42" fmla="*/ 120 w 153"/>
                <a:gd name="T43" fmla="*/ 5 h 18"/>
                <a:gd name="T44" fmla="*/ 106 w 153"/>
                <a:gd name="T45" fmla="*/ 7 h 18"/>
                <a:gd name="T46" fmla="*/ 96 w 153"/>
                <a:gd name="T47" fmla="*/ 10 h 18"/>
                <a:gd name="T48" fmla="*/ 83 w 153"/>
                <a:gd name="T49" fmla="*/ 10 h 18"/>
                <a:gd name="T50" fmla="*/ 69 w 153"/>
                <a:gd name="T51" fmla="*/ 11 h 18"/>
                <a:gd name="T52" fmla="*/ 56 w 153"/>
                <a:gd name="T53" fmla="*/ 13 h 18"/>
                <a:gd name="T54" fmla="*/ 46 w 153"/>
                <a:gd name="T55" fmla="*/ 13 h 18"/>
                <a:gd name="T56" fmla="*/ 34 w 153"/>
                <a:gd name="T57" fmla="*/ 15 h 18"/>
                <a:gd name="T58" fmla="*/ 24 w 153"/>
                <a:gd name="T59" fmla="*/ 15 h 18"/>
                <a:gd name="T60" fmla="*/ 16 w 153"/>
                <a:gd name="T61" fmla="*/ 17 h 18"/>
                <a:gd name="T62" fmla="*/ 10 w 153"/>
                <a:gd name="T63" fmla="*/ 17 h 18"/>
                <a:gd name="T64" fmla="*/ 6 w 153"/>
                <a:gd name="T65" fmla="*/ 17 h 18"/>
                <a:gd name="T66" fmla="*/ 0 w 153"/>
                <a:gd name="T67" fmla="*/ 15 h 18"/>
                <a:gd name="T68" fmla="*/ 6 w 153"/>
                <a:gd name="T69" fmla="*/ 15 h 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3"/>
                <a:gd name="T106" fmla="*/ 0 h 18"/>
                <a:gd name="T107" fmla="*/ 153 w 153"/>
                <a:gd name="T108" fmla="*/ 18 h 1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3" h="18">
                  <a:moveTo>
                    <a:pt x="6" y="15"/>
                  </a:moveTo>
                  <a:lnTo>
                    <a:pt x="6" y="15"/>
                  </a:lnTo>
                  <a:lnTo>
                    <a:pt x="6" y="13"/>
                  </a:lnTo>
                  <a:lnTo>
                    <a:pt x="8" y="13"/>
                  </a:lnTo>
                  <a:lnTo>
                    <a:pt x="10" y="13"/>
                  </a:lnTo>
                  <a:lnTo>
                    <a:pt x="13" y="13"/>
                  </a:lnTo>
                  <a:lnTo>
                    <a:pt x="16" y="13"/>
                  </a:lnTo>
                  <a:lnTo>
                    <a:pt x="21" y="13"/>
                  </a:lnTo>
                  <a:lnTo>
                    <a:pt x="27" y="11"/>
                  </a:lnTo>
                  <a:lnTo>
                    <a:pt x="32" y="11"/>
                  </a:lnTo>
                  <a:lnTo>
                    <a:pt x="37" y="11"/>
                  </a:lnTo>
                  <a:lnTo>
                    <a:pt x="43" y="10"/>
                  </a:lnTo>
                  <a:lnTo>
                    <a:pt x="48" y="10"/>
                  </a:lnTo>
                  <a:lnTo>
                    <a:pt x="53" y="10"/>
                  </a:lnTo>
                  <a:lnTo>
                    <a:pt x="61" y="7"/>
                  </a:lnTo>
                  <a:lnTo>
                    <a:pt x="67" y="7"/>
                  </a:lnTo>
                  <a:lnTo>
                    <a:pt x="74" y="7"/>
                  </a:lnTo>
                  <a:lnTo>
                    <a:pt x="80" y="5"/>
                  </a:lnTo>
                  <a:lnTo>
                    <a:pt x="87" y="5"/>
                  </a:lnTo>
                  <a:lnTo>
                    <a:pt x="93" y="5"/>
                  </a:lnTo>
                  <a:lnTo>
                    <a:pt x="99" y="3"/>
                  </a:lnTo>
                  <a:lnTo>
                    <a:pt x="106" y="3"/>
                  </a:lnTo>
                  <a:lnTo>
                    <a:pt x="112" y="3"/>
                  </a:lnTo>
                  <a:lnTo>
                    <a:pt x="117" y="3"/>
                  </a:lnTo>
                  <a:lnTo>
                    <a:pt x="123" y="1"/>
                  </a:lnTo>
                  <a:lnTo>
                    <a:pt x="127" y="1"/>
                  </a:lnTo>
                  <a:lnTo>
                    <a:pt x="133" y="1"/>
                  </a:lnTo>
                  <a:lnTo>
                    <a:pt x="136" y="1"/>
                  </a:lnTo>
                  <a:lnTo>
                    <a:pt x="141" y="0"/>
                  </a:lnTo>
                  <a:lnTo>
                    <a:pt x="143" y="0"/>
                  </a:lnTo>
                  <a:lnTo>
                    <a:pt x="146" y="0"/>
                  </a:lnTo>
                  <a:lnTo>
                    <a:pt x="149" y="0"/>
                  </a:lnTo>
                  <a:lnTo>
                    <a:pt x="152" y="0"/>
                  </a:lnTo>
                  <a:lnTo>
                    <a:pt x="152" y="1"/>
                  </a:lnTo>
                  <a:lnTo>
                    <a:pt x="152" y="3"/>
                  </a:lnTo>
                  <a:lnTo>
                    <a:pt x="149" y="3"/>
                  </a:lnTo>
                  <a:lnTo>
                    <a:pt x="146" y="3"/>
                  </a:lnTo>
                  <a:lnTo>
                    <a:pt x="143" y="3"/>
                  </a:lnTo>
                  <a:lnTo>
                    <a:pt x="141" y="3"/>
                  </a:lnTo>
                  <a:lnTo>
                    <a:pt x="136" y="3"/>
                  </a:lnTo>
                  <a:lnTo>
                    <a:pt x="133" y="5"/>
                  </a:lnTo>
                  <a:lnTo>
                    <a:pt x="127" y="5"/>
                  </a:lnTo>
                  <a:lnTo>
                    <a:pt x="123" y="5"/>
                  </a:lnTo>
                  <a:lnTo>
                    <a:pt x="120" y="5"/>
                  </a:lnTo>
                  <a:lnTo>
                    <a:pt x="112" y="7"/>
                  </a:lnTo>
                  <a:lnTo>
                    <a:pt x="106" y="7"/>
                  </a:lnTo>
                  <a:lnTo>
                    <a:pt x="101" y="7"/>
                  </a:lnTo>
                  <a:lnTo>
                    <a:pt x="96" y="10"/>
                  </a:lnTo>
                  <a:lnTo>
                    <a:pt x="90" y="10"/>
                  </a:lnTo>
                  <a:lnTo>
                    <a:pt x="83" y="10"/>
                  </a:lnTo>
                  <a:lnTo>
                    <a:pt x="74" y="11"/>
                  </a:lnTo>
                  <a:lnTo>
                    <a:pt x="69" y="11"/>
                  </a:lnTo>
                  <a:lnTo>
                    <a:pt x="64" y="11"/>
                  </a:lnTo>
                  <a:lnTo>
                    <a:pt x="56" y="13"/>
                  </a:lnTo>
                  <a:lnTo>
                    <a:pt x="50" y="13"/>
                  </a:lnTo>
                  <a:lnTo>
                    <a:pt x="46" y="13"/>
                  </a:lnTo>
                  <a:lnTo>
                    <a:pt x="40" y="15"/>
                  </a:lnTo>
                  <a:lnTo>
                    <a:pt x="34" y="15"/>
                  </a:lnTo>
                  <a:lnTo>
                    <a:pt x="29" y="15"/>
                  </a:lnTo>
                  <a:lnTo>
                    <a:pt x="24" y="15"/>
                  </a:lnTo>
                  <a:lnTo>
                    <a:pt x="19" y="15"/>
                  </a:lnTo>
                  <a:lnTo>
                    <a:pt x="16" y="17"/>
                  </a:lnTo>
                  <a:lnTo>
                    <a:pt x="13" y="17"/>
                  </a:lnTo>
                  <a:lnTo>
                    <a:pt x="10" y="17"/>
                  </a:lnTo>
                  <a:lnTo>
                    <a:pt x="8" y="17"/>
                  </a:lnTo>
                  <a:lnTo>
                    <a:pt x="6" y="17"/>
                  </a:lnTo>
                  <a:lnTo>
                    <a:pt x="3" y="17"/>
                  </a:lnTo>
                  <a:lnTo>
                    <a:pt x="0" y="15"/>
                  </a:lnTo>
                  <a:lnTo>
                    <a:pt x="3" y="15"/>
                  </a:lnTo>
                  <a:lnTo>
                    <a:pt x="6" y="15"/>
                  </a:lnTo>
                </a:path>
              </a:pathLst>
            </a:custGeom>
            <a:solidFill>
              <a:srgbClr val="734D0D"/>
            </a:solidFill>
            <a:ln w="127000" cap="rnd">
              <a:noFill/>
              <a:round/>
              <a:headEnd/>
              <a:tailEnd/>
            </a:ln>
          </p:spPr>
          <p:txBody>
            <a:bodyPr>
              <a:prstTxWarp prst="textNoShape">
                <a:avLst/>
              </a:prstTxWarp>
            </a:bodyPr>
            <a:lstStyle/>
            <a:p>
              <a:endParaRPr lang="en-US">
                <a:solidFill>
                  <a:schemeClr val="tx2"/>
                </a:solidFill>
              </a:endParaRPr>
            </a:p>
          </p:txBody>
        </p:sp>
        <p:sp>
          <p:nvSpPr>
            <p:cNvPr id="36073" name="Freeform 232"/>
            <p:cNvSpPr>
              <a:spLocks/>
            </p:cNvSpPr>
            <p:nvPr/>
          </p:nvSpPr>
          <p:spPr bwMode="auto">
            <a:xfrm>
              <a:off x="2647" y="1839"/>
              <a:ext cx="161" cy="26"/>
            </a:xfrm>
            <a:custGeom>
              <a:avLst/>
              <a:gdLst>
                <a:gd name="T0" fmla="*/ 6 w 161"/>
                <a:gd name="T1" fmla="*/ 19 h 26"/>
                <a:gd name="T2" fmla="*/ 11 w 161"/>
                <a:gd name="T3" fmla="*/ 19 h 26"/>
                <a:gd name="T4" fmla="*/ 17 w 161"/>
                <a:gd name="T5" fmla="*/ 19 h 26"/>
                <a:gd name="T6" fmla="*/ 28 w 161"/>
                <a:gd name="T7" fmla="*/ 16 h 26"/>
                <a:gd name="T8" fmla="*/ 36 w 161"/>
                <a:gd name="T9" fmla="*/ 14 h 26"/>
                <a:gd name="T10" fmla="*/ 50 w 161"/>
                <a:gd name="T11" fmla="*/ 14 h 26"/>
                <a:gd name="T12" fmla="*/ 62 w 161"/>
                <a:gd name="T13" fmla="*/ 11 h 26"/>
                <a:gd name="T14" fmla="*/ 78 w 161"/>
                <a:gd name="T15" fmla="*/ 8 h 26"/>
                <a:gd name="T16" fmla="*/ 90 w 161"/>
                <a:gd name="T17" fmla="*/ 8 h 26"/>
                <a:gd name="T18" fmla="*/ 104 w 161"/>
                <a:gd name="T19" fmla="*/ 5 h 26"/>
                <a:gd name="T20" fmla="*/ 118 w 161"/>
                <a:gd name="T21" fmla="*/ 5 h 26"/>
                <a:gd name="T22" fmla="*/ 129 w 161"/>
                <a:gd name="T23" fmla="*/ 2 h 26"/>
                <a:gd name="T24" fmla="*/ 137 w 161"/>
                <a:gd name="T25" fmla="*/ 2 h 26"/>
                <a:gd name="T26" fmla="*/ 146 w 161"/>
                <a:gd name="T27" fmla="*/ 0 h 26"/>
                <a:gd name="T28" fmla="*/ 151 w 161"/>
                <a:gd name="T29" fmla="*/ 0 h 26"/>
                <a:gd name="T30" fmla="*/ 157 w 161"/>
                <a:gd name="T31" fmla="*/ 0 h 26"/>
                <a:gd name="T32" fmla="*/ 160 w 161"/>
                <a:gd name="T33" fmla="*/ 2 h 26"/>
                <a:gd name="T34" fmla="*/ 154 w 161"/>
                <a:gd name="T35" fmla="*/ 5 h 26"/>
                <a:gd name="T36" fmla="*/ 148 w 161"/>
                <a:gd name="T37" fmla="*/ 5 h 26"/>
                <a:gd name="T38" fmla="*/ 143 w 161"/>
                <a:gd name="T39" fmla="*/ 5 h 26"/>
                <a:gd name="T40" fmla="*/ 134 w 161"/>
                <a:gd name="T41" fmla="*/ 8 h 26"/>
                <a:gd name="T42" fmla="*/ 123 w 161"/>
                <a:gd name="T43" fmla="*/ 8 h 26"/>
                <a:gd name="T44" fmla="*/ 112 w 161"/>
                <a:gd name="T45" fmla="*/ 11 h 26"/>
                <a:gd name="T46" fmla="*/ 98 w 161"/>
                <a:gd name="T47" fmla="*/ 11 h 26"/>
                <a:gd name="T48" fmla="*/ 87 w 161"/>
                <a:gd name="T49" fmla="*/ 14 h 26"/>
                <a:gd name="T50" fmla="*/ 73 w 161"/>
                <a:gd name="T51" fmla="*/ 16 h 26"/>
                <a:gd name="T52" fmla="*/ 59 w 161"/>
                <a:gd name="T53" fmla="*/ 16 h 26"/>
                <a:gd name="T54" fmla="*/ 48 w 161"/>
                <a:gd name="T55" fmla="*/ 19 h 26"/>
                <a:gd name="T56" fmla="*/ 34 w 161"/>
                <a:gd name="T57" fmla="*/ 22 h 26"/>
                <a:gd name="T58" fmla="*/ 25 w 161"/>
                <a:gd name="T59" fmla="*/ 22 h 26"/>
                <a:gd name="T60" fmla="*/ 17 w 161"/>
                <a:gd name="T61" fmla="*/ 22 h 26"/>
                <a:gd name="T62" fmla="*/ 8 w 161"/>
                <a:gd name="T63" fmla="*/ 25 h 26"/>
                <a:gd name="T64" fmla="*/ 0 w 161"/>
                <a:gd name="T65" fmla="*/ 22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26"/>
                <a:gd name="T101" fmla="*/ 161 w 161"/>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26">
                  <a:moveTo>
                    <a:pt x="3" y="19"/>
                  </a:moveTo>
                  <a:lnTo>
                    <a:pt x="6" y="19"/>
                  </a:lnTo>
                  <a:lnTo>
                    <a:pt x="8" y="19"/>
                  </a:lnTo>
                  <a:lnTo>
                    <a:pt x="11" y="19"/>
                  </a:lnTo>
                  <a:lnTo>
                    <a:pt x="14" y="19"/>
                  </a:lnTo>
                  <a:lnTo>
                    <a:pt x="17" y="19"/>
                  </a:lnTo>
                  <a:lnTo>
                    <a:pt x="22" y="16"/>
                  </a:lnTo>
                  <a:lnTo>
                    <a:pt x="28" y="16"/>
                  </a:lnTo>
                  <a:lnTo>
                    <a:pt x="31" y="16"/>
                  </a:lnTo>
                  <a:lnTo>
                    <a:pt x="36" y="14"/>
                  </a:lnTo>
                  <a:lnTo>
                    <a:pt x="45" y="14"/>
                  </a:lnTo>
                  <a:lnTo>
                    <a:pt x="50" y="14"/>
                  </a:lnTo>
                  <a:lnTo>
                    <a:pt x="56" y="11"/>
                  </a:lnTo>
                  <a:lnTo>
                    <a:pt x="62" y="11"/>
                  </a:lnTo>
                  <a:lnTo>
                    <a:pt x="70" y="11"/>
                  </a:lnTo>
                  <a:lnTo>
                    <a:pt x="78" y="8"/>
                  </a:lnTo>
                  <a:lnTo>
                    <a:pt x="84" y="8"/>
                  </a:lnTo>
                  <a:lnTo>
                    <a:pt x="90" y="8"/>
                  </a:lnTo>
                  <a:lnTo>
                    <a:pt x="98" y="5"/>
                  </a:lnTo>
                  <a:lnTo>
                    <a:pt x="104" y="5"/>
                  </a:lnTo>
                  <a:lnTo>
                    <a:pt x="112" y="5"/>
                  </a:lnTo>
                  <a:lnTo>
                    <a:pt x="118" y="5"/>
                  </a:lnTo>
                  <a:lnTo>
                    <a:pt x="123" y="2"/>
                  </a:lnTo>
                  <a:lnTo>
                    <a:pt x="129" y="2"/>
                  </a:lnTo>
                  <a:lnTo>
                    <a:pt x="134" y="2"/>
                  </a:lnTo>
                  <a:lnTo>
                    <a:pt x="137" y="2"/>
                  </a:lnTo>
                  <a:lnTo>
                    <a:pt x="143" y="0"/>
                  </a:lnTo>
                  <a:lnTo>
                    <a:pt x="146" y="0"/>
                  </a:lnTo>
                  <a:lnTo>
                    <a:pt x="148" y="0"/>
                  </a:lnTo>
                  <a:lnTo>
                    <a:pt x="151" y="0"/>
                  </a:lnTo>
                  <a:lnTo>
                    <a:pt x="154" y="0"/>
                  </a:lnTo>
                  <a:lnTo>
                    <a:pt x="157" y="0"/>
                  </a:lnTo>
                  <a:lnTo>
                    <a:pt x="160" y="0"/>
                  </a:lnTo>
                  <a:lnTo>
                    <a:pt x="160" y="2"/>
                  </a:lnTo>
                  <a:lnTo>
                    <a:pt x="157" y="5"/>
                  </a:lnTo>
                  <a:lnTo>
                    <a:pt x="154" y="5"/>
                  </a:lnTo>
                  <a:lnTo>
                    <a:pt x="151" y="5"/>
                  </a:lnTo>
                  <a:lnTo>
                    <a:pt x="148" y="5"/>
                  </a:lnTo>
                  <a:lnTo>
                    <a:pt x="146" y="5"/>
                  </a:lnTo>
                  <a:lnTo>
                    <a:pt x="143" y="5"/>
                  </a:lnTo>
                  <a:lnTo>
                    <a:pt x="140" y="5"/>
                  </a:lnTo>
                  <a:lnTo>
                    <a:pt x="134" y="8"/>
                  </a:lnTo>
                  <a:lnTo>
                    <a:pt x="129" y="8"/>
                  </a:lnTo>
                  <a:lnTo>
                    <a:pt x="123" y="8"/>
                  </a:lnTo>
                  <a:lnTo>
                    <a:pt x="118" y="8"/>
                  </a:lnTo>
                  <a:lnTo>
                    <a:pt x="112" y="11"/>
                  </a:lnTo>
                  <a:lnTo>
                    <a:pt x="106" y="11"/>
                  </a:lnTo>
                  <a:lnTo>
                    <a:pt x="98" y="11"/>
                  </a:lnTo>
                  <a:lnTo>
                    <a:pt x="92" y="14"/>
                  </a:lnTo>
                  <a:lnTo>
                    <a:pt x="87" y="14"/>
                  </a:lnTo>
                  <a:lnTo>
                    <a:pt x="78" y="14"/>
                  </a:lnTo>
                  <a:lnTo>
                    <a:pt x="73" y="16"/>
                  </a:lnTo>
                  <a:lnTo>
                    <a:pt x="64" y="16"/>
                  </a:lnTo>
                  <a:lnTo>
                    <a:pt x="59" y="16"/>
                  </a:lnTo>
                  <a:lnTo>
                    <a:pt x="53" y="19"/>
                  </a:lnTo>
                  <a:lnTo>
                    <a:pt x="48" y="19"/>
                  </a:lnTo>
                  <a:lnTo>
                    <a:pt x="42" y="19"/>
                  </a:lnTo>
                  <a:lnTo>
                    <a:pt x="34" y="22"/>
                  </a:lnTo>
                  <a:lnTo>
                    <a:pt x="28" y="22"/>
                  </a:lnTo>
                  <a:lnTo>
                    <a:pt x="25" y="22"/>
                  </a:lnTo>
                  <a:lnTo>
                    <a:pt x="20" y="22"/>
                  </a:lnTo>
                  <a:lnTo>
                    <a:pt x="17" y="22"/>
                  </a:lnTo>
                  <a:lnTo>
                    <a:pt x="11" y="22"/>
                  </a:lnTo>
                  <a:lnTo>
                    <a:pt x="8" y="25"/>
                  </a:lnTo>
                  <a:lnTo>
                    <a:pt x="6" y="25"/>
                  </a:lnTo>
                  <a:lnTo>
                    <a:pt x="0" y="22"/>
                  </a:lnTo>
                  <a:lnTo>
                    <a:pt x="3" y="19"/>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74" name="Freeform 233"/>
            <p:cNvSpPr>
              <a:spLocks/>
            </p:cNvSpPr>
            <p:nvPr/>
          </p:nvSpPr>
          <p:spPr bwMode="auto">
            <a:xfrm>
              <a:off x="2779" y="1850"/>
              <a:ext cx="37" cy="26"/>
            </a:xfrm>
            <a:custGeom>
              <a:avLst/>
              <a:gdLst>
                <a:gd name="T0" fmla="*/ 0 w 37"/>
                <a:gd name="T1" fmla="*/ 25 h 26"/>
                <a:gd name="T2" fmla="*/ 0 w 37"/>
                <a:gd name="T3" fmla="*/ 22 h 26"/>
                <a:gd name="T4" fmla="*/ 0 w 37"/>
                <a:gd name="T5" fmla="*/ 19 h 26"/>
                <a:gd name="T6" fmla="*/ 0 w 37"/>
                <a:gd name="T7" fmla="*/ 17 h 26"/>
                <a:gd name="T8" fmla="*/ 2 w 37"/>
                <a:gd name="T9" fmla="*/ 11 h 26"/>
                <a:gd name="T10" fmla="*/ 5 w 37"/>
                <a:gd name="T11" fmla="*/ 8 h 26"/>
                <a:gd name="T12" fmla="*/ 8 w 37"/>
                <a:gd name="T13" fmla="*/ 3 h 26"/>
                <a:gd name="T14" fmla="*/ 11 w 37"/>
                <a:gd name="T15" fmla="*/ 0 h 26"/>
                <a:gd name="T16" fmla="*/ 16 w 37"/>
                <a:gd name="T17" fmla="*/ 0 h 26"/>
                <a:gd name="T18" fmla="*/ 22 w 37"/>
                <a:gd name="T19" fmla="*/ 0 h 26"/>
                <a:gd name="T20" fmla="*/ 25 w 37"/>
                <a:gd name="T21" fmla="*/ 3 h 26"/>
                <a:gd name="T22" fmla="*/ 28 w 37"/>
                <a:gd name="T23" fmla="*/ 5 h 26"/>
                <a:gd name="T24" fmla="*/ 30 w 37"/>
                <a:gd name="T25" fmla="*/ 8 h 26"/>
                <a:gd name="T26" fmla="*/ 33 w 37"/>
                <a:gd name="T27" fmla="*/ 11 h 26"/>
                <a:gd name="T28" fmla="*/ 33 w 37"/>
                <a:gd name="T29" fmla="*/ 17 h 26"/>
                <a:gd name="T30" fmla="*/ 36 w 37"/>
                <a:gd name="T31" fmla="*/ 17 h 26"/>
                <a:gd name="T32" fmla="*/ 36 w 37"/>
                <a:gd name="T33" fmla="*/ 19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6"/>
                <a:gd name="T53" fmla="*/ 37 w 37"/>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6">
                  <a:moveTo>
                    <a:pt x="0" y="25"/>
                  </a:moveTo>
                  <a:lnTo>
                    <a:pt x="0" y="22"/>
                  </a:lnTo>
                  <a:lnTo>
                    <a:pt x="0" y="19"/>
                  </a:lnTo>
                  <a:lnTo>
                    <a:pt x="0" y="17"/>
                  </a:lnTo>
                  <a:lnTo>
                    <a:pt x="2" y="11"/>
                  </a:lnTo>
                  <a:lnTo>
                    <a:pt x="5" y="8"/>
                  </a:lnTo>
                  <a:lnTo>
                    <a:pt x="8" y="3"/>
                  </a:lnTo>
                  <a:lnTo>
                    <a:pt x="11" y="0"/>
                  </a:lnTo>
                  <a:lnTo>
                    <a:pt x="16" y="0"/>
                  </a:lnTo>
                  <a:lnTo>
                    <a:pt x="22" y="0"/>
                  </a:lnTo>
                  <a:lnTo>
                    <a:pt x="25" y="3"/>
                  </a:lnTo>
                  <a:lnTo>
                    <a:pt x="28" y="5"/>
                  </a:lnTo>
                  <a:lnTo>
                    <a:pt x="30" y="8"/>
                  </a:lnTo>
                  <a:lnTo>
                    <a:pt x="33" y="11"/>
                  </a:lnTo>
                  <a:lnTo>
                    <a:pt x="33" y="17"/>
                  </a:lnTo>
                  <a:lnTo>
                    <a:pt x="36" y="17"/>
                  </a:lnTo>
                  <a:lnTo>
                    <a:pt x="36" y="19"/>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75" name="Freeform 234"/>
            <p:cNvSpPr>
              <a:spLocks/>
            </p:cNvSpPr>
            <p:nvPr/>
          </p:nvSpPr>
          <p:spPr bwMode="auto">
            <a:xfrm>
              <a:off x="2779" y="1850"/>
              <a:ext cx="34" cy="23"/>
            </a:xfrm>
            <a:custGeom>
              <a:avLst/>
              <a:gdLst>
                <a:gd name="T0" fmla="*/ 0 w 34"/>
                <a:gd name="T1" fmla="*/ 22 h 23"/>
                <a:gd name="T2" fmla="*/ 2 w 34"/>
                <a:gd name="T3" fmla="*/ 22 h 23"/>
                <a:gd name="T4" fmla="*/ 2 w 34"/>
                <a:gd name="T5" fmla="*/ 19 h 23"/>
                <a:gd name="T6" fmla="*/ 2 w 34"/>
                <a:gd name="T7" fmla="*/ 17 h 23"/>
                <a:gd name="T8" fmla="*/ 5 w 34"/>
                <a:gd name="T9" fmla="*/ 11 h 23"/>
                <a:gd name="T10" fmla="*/ 8 w 34"/>
                <a:gd name="T11" fmla="*/ 8 h 23"/>
                <a:gd name="T12" fmla="*/ 11 w 34"/>
                <a:gd name="T13" fmla="*/ 3 h 23"/>
                <a:gd name="T14" fmla="*/ 14 w 34"/>
                <a:gd name="T15" fmla="*/ 0 h 23"/>
                <a:gd name="T16" fmla="*/ 16 w 34"/>
                <a:gd name="T17" fmla="*/ 0 h 23"/>
                <a:gd name="T18" fmla="*/ 19 w 34"/>
                <a:gd name="T19" fmla="*/ 3 h 23"/>
                <a:gd name="T20" fmla="*/ 25 w 34"/>
                <a:gd name="T21" fmla="*/ 3 h 23"/>
                <a:gd name="T22" fmla="*/ 28 w 34"/>
                <a:gd name="T23" fmla="*/ 8 h 23"/>
                <a:gd name="T24" fmla="*/ 28 w 34"/>
                <a:gd name="T25" fmla="*/ 11 h 23"/>
                <a:gd name="T26" fmla="*/ 30 w 34"/>
                <a:gd name="T27" fmla="*/ 14 h 23"/>
                <a:gd name="T28" fmla="*/ 33 w 34"/>
                <a:gd name="T29" fmla="*/ 17 h 23"/>
                <a:gd name="T30" fmla="*/ 33 w 34"/>
                <a:gd name="T31" fmla="*/ 19 h 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4"/>
                <a:gd name="T49" fmla="*/ 0 h 23"/>
                <a:gd name="T50" fmla="*/ 34 w 34"/>
                <a:gd name="T51" fmla="*/ 23 h 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4" h="23">
                  <a:moveTo>
                    <a:pt x="0" y="22"/>
                  </a:moveTo>
                  <a:lnTo>
                    <a:pt x="2" y="22"/>
                  </a:lnTo>
                  <a:lnTo>
                    <a:pt x="2" y="19"/>
                  </a:lnTo>
                  <a:lnTo>
                    <a:pt x="2" y="17"/>
                  </a:lnTo>
                  <a:lnTo>
                    <a:pt x="5" y="11"/>
                  </a:lnTo>
                  <a:lnTo>
                    <a:pt x="8" y="8"/>
                  </a:lnTo>
                  <a:lnTo>
                    <a:pt x="11" y="3"/>
                  </a:lnTo>
                  <a:lnTo>
                    <a:pt x="14" y="0"/>
                  </a:lnTo>
                  <a:lnTo>
                    <a:pt x="16" y="0"/>
                  </a:lnTo>
                  <a:lnTo>
                    <a:pt x="19" y="3"/>
                  </a:lnTo>
                  <a:lnTo>
                    <a:pt x="25" y="3"/>
                  </a:lnTo>
                  <a:lnTo>
                    <a:pt x="28" y="8"/>
                  </a:lnTo>
                  <a:lnTo>
                    <a:pt x="28" y="11"/>
                  </a:lnTo>
                  <a:lnTo>
                    <a:pt x="30" y="14"/>
                  </a:lnTo>
                  <a:lnTo>
                    <a:pt x="33" y="17"/>
                  </a:lnTo>
                  <a:lnTo>
                    <a:pt x="33" y="19"/>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76" name="Freeform 235"/>
            <p:cNvSpPr>
              <a:spLocks/>
            </p:cNvSpPr>
            <p:nvPr/>
          </p:nvSpPr>
          <p:spPr bwMode="auto">
            <a:xfrm>
              <a:off x="2784" y="1855"/>
              <a:ext cx="26" cy="18"/>
            </a:xfrm>
            <a:custGeom>
              <a:avLst/>
              <a:gdLst>
                <a:gd name="T0" fmla="*/ 0 w 26"/>
                <a:gd name="T1" fmla="*/ 17 h 18"/>
                <a:gd name="T2" fmla="*/ 0 w 26"/>
                <a:gd name="T3" fmla="*/ 17 h 18"/>
                <a:gd name="T4" fmla="*/ 0 w 26"/>
                <a:gd name="T5" fmla="*/ 14 h 18"/>
                <a:gd name="T6" fmla="*/ 0 w 26"/>
                <a:gd name="T7" fmla="*/ 12 h 18"/>
                <a:gd name="T8" fmla="*/ 3 w 26"/>
                <a:gd name="T9" fmla="*/ 9 h 18"/>
                <a:gd name="T10" fmla="*/ 3 w 26"/>
                <a:gd name="T11" fmla="*/ 6 h 18"/>
                <a:gd name="T12" fmla="*/ 6 w 26"/>
                <a:gd name="T13" fmla="*/ 3 h 18"/>
                <a:gd name="T14" fmla="*/ 9 w 26"/>
                <a:gd name="T15" fmla="*/ 0 h 18"/>
                <a:gd name="T16" fmla="*/ 11 w 26"/>
                <a:gd name="T17" fmla="*/ 0 h 18"/>
                <a:gd name="T18" fmla="*/ 14 w 26"/>
                <a:gd name="T19" fmla="*/ 0 h 18"/>
                <a:gd name="T20" fmla="*/ 17 w 26"/>
                <a:gd name="T21" fmla="*/ 0 h 18"/>
                <a:gd name="T22" fmla="*/ 20 w 26"/>
                <a:gd name="T23" fmla="*/ 3 h 18"/>
                <a:gd name="T24" fmla="*/ 20 w 26"/>
                <a:gd name="T25" fmla="*/ 6 h 18"/>
                <a:gd name="T26" fmla="*/ 23 w 26"/>
                <a:gd name="T27" fmla="*/ 9 h 18"/>
                <a:gd name="T28" fmla="*/ 23 w 26"/>
                <a:gd name="T29" fmla="*/ 12 h 18"/>
                <a:gd name="T30" fmla="*/ 25 w 26"/>
                <a:gd name="T31" fmla="*/ 14 h 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
                <a:gd name="T49" fmla="*/ 0 h 18"/>
                <a:gd name="T50" fmla="*/ 26 w 26"/>
                <a:gd name="T51" fmla="*/ 18 h 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 h="18">
                  <a:moveTo>
                    <a:pt x="0" y="17"/>
                  </a:moveTo>
                  <a:lnTo>
                    <a:pt x="0" y="17"/>
                  </a:lnTo>
                  <a:lnTo>
                    <a:pt x="0" y="14"/>
                  </a:lnTo>
                  <a:lnTo>
                    <a:pt x="0" y="12"/>
                  </a:lnTo>
                  <a:lnTo>
                    <a:pt x="3" y="9"/>
                  </a:lnTo>
                  <a:lnTo>
                    <a:pt x="3" y="6"/>
                  </a:lnTo>
                  <a:lnTo>
                    <a:pt x="6" y="3"/>
                  </a:lnTo>
                  <a:lnTo>
                    <a:pt x="9" y="0"/>
                  </a:lnTo>
                  <a:lnTo>
                    <a:pt x="11" y="0"/>
                  </a:lnTo>
                  <a:lnTo>
                    <a:pt x="14" y="0"/>
                  </a:lnTo>
                  <a:lnTo>
                    <a:pt x="17" y="0"/>
                  </a:lnTo>
                  <a:lnTo>
                    <a:pt x="20" y="3"/>
                  </a:lnTo>
                  <a:lnTo>
                    <a:pt x="20" y="6"/>
                  </a:lnTo>
                  <a:lnTo>
                    <a:pt x="23" y="9"/>
                  </a:lnTo>
                  <a:lnTo>
                    <a:pt x="23" y="12"/>
                  </a:lnTo>
                  <a:lnTo>
                    <a:pt x="25" y="14"/>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77" name="Freeform 236"/>
            <p:cNvSpPr>
              <a:spLocks/>
            </p:cNvSpPr>
            <p:nvPr/>
          </p:nvSpPr>
          <p:spPr bwMode="auto">
            <a:xfrm>
              <a:off x="2787" y="1853"/>
              <a:ext cx="21" cy="20"/>
            </a:xfrm>
            <a:custGeom>
              <a:avLst/>
              <a:gdLst>
                <a:gd name="T0" fmla="*/ 20 w 21"/>
                <a:gd name="T1" fmla="*/ 16 h 20"/>
                <a:gd name="T2" fmla="*/ 20 w 21"/>
                <a:gd name="T3" fmla="*/ 16 h 20"/>
                <a:gd name="T4" fmla="*/ 20 w 21"/>
                <a:gd name="T5" fmla="*/ 14 h 20"/>
                <a:gd name="T6" fmla="*/ 17 w 21"/>
                <a:gd name="T7" fmla="*/ 11 h 20"/>
                <a:gd name="T8" fmla="*/ 17 w 21"/>
                <a:gd name="T9" fmla="*/ 8 h 20"/>
                <a:gd name="T10" fmla="*/ 14 w 21"/>
                <a:gd name="T11" fmla="*/ 5 h 20"/>
                <a:gd name="T12" fmla="*/ 14 w 21"/>
                <a:gd name="T13" fmla="*/ 2 h 20"/>
                <a:gd name="T14" fmla="*/ 11 w 21"/>
                <a:gd name="T15" fmla="*/ 0 h 20"/>
                <a:gd name="T16" fmla="*/ 8 w 21"/>
                <a:gd name="T17" fmla="*/ 0 h 20"/>
                <a:gd name="T18" fmla="*/ 6 w 21"/>
                <a:gd name="T19" fmla="*/ 2 h 20"/>
                <a:gd name="T20" fmla="*/ 6 w 21"/>
                <a:gd name="T21" fmla="*/ 5 h 20"/>
                <a:gd name="T22" fmla="*/ 3 w 21"/>
                <a:gd name="T23" fmla="*/ 8 h 20"/>
                <a:gd name="T24" fmla="*/ 3 w 21"/>
                <a:gd name="T25" fmla="*/ 11 h 20"/>
                <a:gd name="T26" fmla="*/ 0 w 21"/>
                <a:gd name="T27" fmla="*/ 14 h 20"/>
                <a:gd name="T28" fmla="*/ 0 w 21"/>
                <a:gd name="T29" fmla="*/ 16 h 20"/>
                <a:gd name="T30" fmla="*/ 0 w 21"/>
                <a:gd name="T31" fmla="*/ 19 h 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
                <a:gd name="T49" fmla="*/ 0 h 20"/>
                <a:gd name="T50" fmla="*/ 21 w 21"/>
                <a:gd name="T51" fmla="*/ 20 h 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 h="20">
                  <a:moveTo>
                    <a:pt x="20" y="16"/>
                  </a:moveTo>
                  <a:lnTo>
                    <a:pt x="20" y="16"/>
                  </a:lnTo>
                  <a:lnTo>
                    <a:pt x="20" y="14"/>
                  </a:lnTo>
                  <a:lnTo>
                    <a:pt x="17" y="11"/>
                  </a:lnTo>
                  <a:lnTo>
                    <a:pt x="17" y="8"/>
                  </a:lnTo>
                  <a:lnTo>
                    <a:pt x="14" y="5"/>
                  </a:lnTo>
                  <a:lnTo>
                    <a:pt x="14" y="2"/>
                  </a:lnTo>
                  <a:lnTo>
                    <a:pt x="11" y="0"/>
                  </a:lnTo>
                  <a:lnTo>
                    <a:pt x="8" y="0"/>
                  </a:lnTo>
                  <a:lnTo>
                    <a:pt x="6" y="2"/>
                  </a:lnTo>
                  <a:lnTo>
                    <a:pt x="6" y="5"/>
                  </a:lnTo>
                  <a:lnTo>
                    <a:pt x="3" y="8"/>
                  </a:lnTo>
                  <a:lnTo>
                    <a:pt x="3" y="11"/>
                  </a:lnTo>
                  <a:lnTo>
                    <a:pt x="0" y="14"/>
                  </a:lnTo>
                  <a:lnTo>
                    <a:pt x="0" y="16"/>
                  </a:lnTo>
                  <a:lnTo>
                    <a:pt x="0" y="19"/>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78" name="Freeform 237"/>
            <p:cNvSpPr>
              <a:spLocks/>
            </p:cNvSpPr>
            <p:nvPr/>
          </p:nvSpPr>
          <p:spPr bwMode="auto">
            <a:xfrm>
              <a:off x="2793" y="1855"/>
              <a:ext cx="7" cy="1"/>
            </a:xfrm>
            <a:custGeom>
              <a:avLst/>
              <a:gdLst>
                <a:gd name="T0" fmla="*/ 0 w 7"/>
                <a:gd name="T1" fmla="*/ 0 h 1"/>
                <a:gd name="T2" fmla="*/ 2 w 7"/>
                <a:gd name="T3" fmla="*/ 0 h 1"/>
                <a:gd name="T4" fmla="*/ 6 w 7"/>
                <a:gd name="T5" fmla="*/ 0 h 1"/>
                <a:gd name="T6" fmla="*/ 0 60000 65536"/>
                <a:gd name="T7" fmla="*/ 0 60000 65536"/>
                <a:gd name="T8" fmla="*/ 0 60000 65536"/>
                <a:gd name="T9" fmla="*/ 0 w 7"/>
                <a:gd name="T10" fmla="*/ 0 h 1"/>
                <a:gd name="T11" fmla="*/ 7 w 7"/>
                <a:gd name="T12" fmla="*/ 1 h 1"/>
              </a:gdLst>
              <a:ahLst/>
              <a:cxnLst>
                <a:cxn ang="T6">
                  <a:pos x="T0" y="T1"/>
                </a:cxn>
                <a:cxn ang="T7">
                  <a:pos x="T2" y="T3"/>
                </a:cxn>
                <a:cxn ang="T8">
                  <a:pos x="T4" y="T5"/>
                </a:cxn>
              </a:cxnLst>
              <a:rect l="T9" t="T10" r="T11" b="T12"/>
              <a:pathLst>
                <a:path w="7" h="1">
                  <a:moveTo>
                    <a:pt x="0" y="0"/>
                  </a:moveTo>
                  <a:lnTo>
                    <a:pt x="2" y="0"/>
                  </a:lnTo>
                  <a:lnTo>
                    <a:pt x="6" y="0"/>
                  </a:lnTo>
                </a:path>
              </a:pathLst>
            </a:custGeom>
            <a:noFill/>
            <a:ln w="12700" cap="rnd">
              <a:solidFill>
                <a:srgbClr val="000000"/>
              </a:solidFill>
              <a:round/>
              <a:headEnd/>
              <a:tailEnd/>
            </a:ln>
          </p:spPr>
          <p:txBody>
            <a:bodyPr>
              <a:prstTxWarp prst="textNoShape">
                <a:avLst/>
              </a:prstTxWarp>
            </a:bodyPr>
            <a:lstStyle/>
            <a:p>
              <a:endParaRPr lang="en-US">
                <a:solidFill>
                  <a:schemeClr val="tx2"/>
                </a:solidFill>
              </a:endParaRPr>
            </a:p>
          </p:txBody>
        </p:sp>
        <p:sp>
          <p:nvSpPr>
            <p:cNvPr id="36079" name="Freeform 238"/>
            <p:cNvSpPr>
              <a:spLocks/>
            </p:cNvSpPr>
            <p:nvPr/>
          </p:nvSpPr>
          <p:spPr bwMode="auto">
            <a:xfrm>
              <a:off x="2224" y="1659"/>
              <a:ext cx="1156" cy="313"/>
            </a:xfrm>
            <a:custGeom>
              <a:avLst/>
              <a:gdLst>
                <a:gd name="T0" fmla="*/ 278 w 1156"/>
                <a:gd name="T1" fmla="*/ 221 h 313"/>
                <a:gd name="T2" fmla="*/ 243 w 1156"/>
                <a:gd name="T3" fmla="*/ 221 h 313"/>
                <a:gd name="T4" fmla="*/ 195 w 1156"/>
                <a:gd name="T5" fmla="*/ 221 h 313"/>
                <a:gd name="T6" fmla="*/ 142 w 1156"/>
                <a:gd name="T7" fmla="*/ 224 h 313"/>
                <a:gd name="T8" fmla="*/ 97 w 1156"/>
                <a:gd name="T9" fmla="*/ 224 h 313"/>
                <a:gd name="T10" fmla="*/ 79 w 1156"/>
                <a:gd name="T11" fmla="*/ 224 h 313"/>
                <a:gd name="T12" fmla="*/ 59 w 1156"/>
                <a:gd name="T13" fmla="*/ 230 h 313"/>
                <a:gd name="T14" fmla="*/ 45 w 1156"/>
                <a:gd name="T15" fmla="*/ 235 h 313"/>
                <a:gd name="T16" fmla="*/ 26 w 1156"/>
                <a:gd name="T17" fmla="*/ 235 h 313"/>
                <a:gd name="T18" fmla="*/ 3 w 1156"/>
                <a:gd name="T19" fmla="*/ 241 h 313"/>
                <a:gd name="T20" fmla="*/ 12 w 1156"/>
                <a:gd name="T21" fmla="*/ 287 h 313"/>
                <a:gd name="T22" fmla="*/ 42 w 1156"/>
                <a:gd name="T23" fmla="*/ 293 h 313"/>
                <a:gd name="T24" fmla="*/ 89 w 1156"/>
                <a:gd name="T25" fmla="*/ 298 h 313"/>
                <a:gd name="T26" fmla="*/ 145 w 1156"/>
                <a:gd name="T27" fmla="*/ 303 h 313"/>
                <a:gd name="T28" fmla="*/ 198 w 1156"/>
                <a:gd name="T29" fmla="*/ 309 h 313"/>
                <a:gd name="T30" fmla="*/ 243 w 1156"/>
                <a:gd name="T31" fmla="*/ 312 h 313"/>
                <a:gd name="T32" fmla="*/ 306 w 1156"/>
                <a:gd name="T33" fmla="*/ 309 h 313"/>
                <a:gd name="T34" fmla="*/ 393 w 1156"/>
                <a:gd name="T35" fmla="*/ 303 h 313"/>
                <a:gd name="T36" fmla="*/ 484 w 1156"/>
                <a:gd name="T37" fmla="*/ 300 h 313"/>
                <a:gd name="T38" fmla="*/ 571 w 1156"/>
                <a:gd name="T39" fmla="*/ 295 h 313"/>
                <a:gd name="T40" fmla="*/ 629 w 1156"/>
                <a:gd name="T41" fmla="*/ 290 h 313"/>
                <a:gd name="T42" fmla="*/ 685 w 1156"/>
                <a:gd name="T43" fmla="*/ 282 h 313"/>
                <a:gd name="T44" fmla="*/ 779 w 1156"/>
                <a:gd name="T45" fmla="*/ 268 h 313"/>
                <a:gd name="T46" fmla="*/ 894 w 1156"/>
                <a:gd name="T47" fmla="*/ 252 h 313"/>
                <a:gd name="T48" fmla="*/ 999 w 1156"/>
                <a:gd name="T49" fmla="*/ 235 h 313"/>
                <a:gd name="T50" fmla="*/ 1072 w 1156"/>
                <a:gd name="T51" fmla="*/ 227 h 313"/>
                <a:gd name="T52" fmla="*/ 1107 w 1156"/>
                <a:gd name="T53" fmla="*/ 177 h 313"/>
                <a:gd name="T54" fmla="*/ 1121 w 1156"/>
                <a:gd name="T55" fmla="*/ 164 h 313"/>
                <a:gd name="T56" fmla="*/ 1138 w 1156"/>
                <a:gd name="T57" fmla="*/ 135 h 313"/>
                <a:gd name="T58" fmla="*/ 1152 w 1156"/>
                <a:gd name="T59" fmla="*/ 80 h 313"/>
                <a:gd name="T60" fmla="*/ 1155 w 1156"/>
                <a:gd name="T61" fmla="*/ 27 h 313"/>
                <a:gd name="T62" fmla="*/ 1147 w 1156"/>
                <a:gd name="T63" fmla="*/ 9 h 313"/>
                <a:gd name="T64" fmla="*/ 1127 w 1156"/>
                <a:gd name="T65" fmla="*/ 0 h 313"/>
                <a:gd name="T66" fmla="*/ 1107 w 1156"/>
                <a:gd name="T67" fmla="*/ 0 h 313"/>
                <a:gd name="T68" fmla="*/ 1088 w 1156"/>
                <a:gd name="T69" fmla="*/ 17 h 313"/>
                <a:gd name="T70" fmla="*/ 1064 w 1156"/>
                <a:gd name="T71" fmla="*/ 22 h 313"/>
                <a:gd name="T72" fmla="*/ 1027 w 1156"/>
                <a:gd name="T73" fmla="*/ 30 h 313"/>
                <a:gd name="T74" fmla="*/ 988 w 1156"/>
                <a:gd name="T75" fmla="*/ 38 h 313"/>
                <a:gd name="T76" fmla="*/ 952 w 1156"/>
                <a:gd name="T77" fmla="*/ 50 h 313"/>
                <a:gd name="T78" fmla="*/ 924 w 1156"/>
                <a:gd name="T79" fmla="*/ 58 h 313"/>
                <a:gd name="T80" fmla="*/ 897 w 1156"/>
                <a:gd name="T81" fmla="*/ 66 h 313"/>
                <a:gd name="T82" fmla="*/ 874 w 1156"/>
                <a:gd name="T83" fmla="*/ 74 h 313"/>
                <a:gd name="T84" fmla="*/ 849 w 1156"/>
                <a:gd name="T85" fmla="*/ 85 h 313"/>
                <a:gd name="T86" fmla="*/ 821 w 1156"/>
                <a:gd name="T87" fmla="*/ 98 h 313"/>
                <a:gd name="T88" fmla="*/ 788 w 1156"/>
                <a:gd name="T89" fmla="*/ 118 h 313"/>
                <a:gd name="T90" fmla="*/ 751 w 1156"/>
                <a:gd name="T91" fmla="*/ 137 h 313"/>
                <a:gd name="T92" fmla="*/ 719 w 1156"/>
                <a:gd name="T93" fmla="*/ 156 h 313"/>
                <a:gd name="T94" fmla="*/ 685 w 1156"/>
                <a:gd name="T95" fmla="*/ 170 h 313"/>
                <a:gd name="T96" fmla="*/ 660 w 1156"/>
                <a:gd name="T97" fmla="*/ 183 h 313"/>
                <a:gd name="T98" fmla="*/ 637 w 1156"/>
                <a:gd name="T99" fmla="*/ 191 h 313"/>
                <a:gd name="T100" fmla="*/ 607 w 1156"/>
                <a:gd name="T101" fmla="*/ 197 h 313"/>
                <a:gd name="T102" fmla="*/ 552 w 1156"/>
                <a:gd name="T103" fmla="*/ 205 h 313"/>
                <a:gd name="T104" fmla="*/ 482 w 1156"/>
                <a:gd name="T105" fmla="*/ 214 h 313"/>
                <a:gd name="T106" fmla="*/ 414 w 1156"/>
                <a:gd name="T107" fmla="*/ 221 h 313"/>
                <a:gd name="T108" fmla="*/ 371 w 1156"/>
                <a:gd name="T109" fmla="*/ 227 h 313"/>
                <a:gd name="T110" fmla="*/ 351 w 1156"/>
                <a:gd name="T111" fmla="*/ 230 h 313"/>
                <a:gd name="T112" fmla="*/ 315 w 1156"/>
                <a:gd name="T113" fmla="*/ 230 h 313"/>
                <a:gd name="T114" fmla="*/ 289 w 1156"/>
                <a:gd name="T115" fmla="*/ 230 h 3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56"/>
                <a:gd name="T175" fmla="*/ 0 h 313"/>
                <a:gd name="T176" fmla="*/ 1156 w 1156"/>
                <a:gd name="T177" fmla="*/ 313 h 31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56" h="313">
                  <a:moveTo>
                    <a:pt x="298" y="221"/>
                  </a:moveTo>
                  <a:lnTo>
                    <a:pt x="295" y="221"/>
                  </a:lnTo>
                  <a:lnTo>
                    <a:pt x="292" y="221"/>
                  </a:lnTo>
                  <a:lnTo>
                    <a:pt x="287" y="221"/>
                  </a:lnTo>
                  <a:lnTo>
                    <a:pt x="284" y="221"/>
                  </a:lnTo>
                  <a:lnTo>
                    <a:pt x="278" y="221"/>
                  </a:lnTo>
                  <a:lnTo>
                    <a:pt x="275" y="221"/>
                  </a:lnTo>
                  <a:lnTo>
                    <a:pt x="270" y="221"/>
                  </a:lnTo>
                  <a:lnTo>
                    <a:pt x="261" y="221"/>
                  </a:lnTo>
                  <a:lnTo>
                    <a:pt x="256" y="221"/>
                  </a:lnTo>
                  <a:lnTo>
                    <a:pt x="250" y="221"/>
                  </a:lnTo>
                  <a:lnTo>
                    <a:pt x="243" y="221"/>
                  </a:lnTo>
                  <a:lnTo>
                    <a:pt x="234" y="221"/>
                  </a:lnTo>
                  <a:lnTo>
                    <a:pt x="226" y="221"/>
                  </a:lnTo>
                  <a:lnTo>
                    <a:pt x="220" y="221"/>
                  </a:lnTo>
                  <a:lnTo>
                    <a:pt x="212" y="221"/>
                  </a:lnTo>
                  <a:lnTo>
                    <a:pt x="204" y="221"/>
                  </a:lnTo>
                  <a:lnTo>
                    <a:pt x="195" y="221"/>
                  </a:lnTo>
                  <a:lnTo>
                    <a:pt x="187" y="224"/>
                  </a:lnTo>
                  <a:lnTo>
                    <a:pt x="176" y="224"/>
                  </a:lnTo>
                  <a:lnTo>
                    <a:pt x="170" y="224"/>
                  </a:lnTo>
                  <a:lnTo>
                    <a:pt x="159" y="224"/>
                  </a:lnTo>
                  <a:lnTo>
                    <a:pt x="151" y="224"/>
                  </a:lnTo>
                  <a:lnTo>
                    <a:pt x="142" y="224"/>
                  </a:lnTo>
                  <a:lnTo>
                    <a:pt x="134" y="224"/>
                  </a:lnTo>
                  <a:lnTo>
                    <a:pt x="125" y="224"/>
                  </a:lnTo>
                  <a:lnTo>
                    <a:pt x="120" y="224"/>
                  </a:lnTo>
                  <a:lnTo>
                    <a:pt x="111" y="224"/>
                  </a:lnTo>
                  <a:lnTo>
                    <a:pt x="106" y="224"/>
                  </a:lnTo>
                  <a:lnTo>
                    <a:pt x="97" y="224"/>
                  </a:lnTo>
                  <a:lnTo>
                    <a:pt x="92" y="224"/>
                  </a:lnTo>
                  <a:lnTo>
                    <a:pt x="89" y="224"/>
                  </a:lnTo>
                  <a:lnTo>
                    <a:pt x="86" y="224"/>
                  </a:lnTo>
                  <a:lnTo>
                    <a:pt x="83" y="224"/>
                  </a:lnTo>
                  <a:lnTo>
                    <a:pt x="82" y="224"/>
                  </a:lnTo>
                  <a:lnTo>
                    <a:pt x="79" y="224"/>
                  </a:lnTo>
                  <a:lnTo>
                    <a:pt x="76" y="224"/>
                  </a:lnTo>
                  <a:lnTo>
                    <a:pt x="73" y="224"/>
                  </a:lnTo>
                  <a:lnTo>
                    <a:pt x="68" y="227"/>
                  </a:lnTo>
                  <a:lnTo>
                    <a:pt x="65" y="227"/>
                  </a:lnTo>
                  <a:lnTo>
                    <a:pt x="62" y="227"/>
                  </a:lnTo>
                  <a:lnTo>
                    <a:pt x="59" y="230"/>
                  </a:lnTo>
                  <a:lnTo>
                    <a:pt x="56" y="232"/>
                  </a:lnTo>
                  <a:lnTo>
                    <a:pt x="56" y="235"/>
                  </a:lnTo>
                  <a:lnTo>
                    <a:pt x="54" y="235"/>
                  </a:lnTo>
                  <a:lnTo>
                    <a:pt x="51" y="235"/>
                  </a:lnTo>
                  <a:lnTo>
                    <a:pt x="48" y="235"/>
                  </a:lnTo>
                  <a:lnTo>
                    <a:pt x="45" y="235"/>
                  </a:lnTo>
                  <a:lnTo>
                    <a:pt x="42" y="235"/>
                  </a:lnTo>
                  <a:lnTo>
                    <a:pt x="40" y="235"/>
                  </a:lnTo>
                  <a:lnTo>
                    <a:pt x="37" y="235"/>
                  </a:lnTo>
                  <a:lnTo>
                    <a:pt x="34" y="235"/>
                  </a:lnTo>
                  <a:lnTo>
                    <a:pt x="28" y="235"/>
                  </a:lnTo>
                  <a:lnTo>
                    <a:pt x="26" y="235"/>
                  </a:lnTo>
                  <a:lnTo>
                    <a:pt x="23" y="235"/>
                  </a:lnTo>
                  <a:lnTo>
                    <a:pt x="20" y="235"/>
                  </a:lnTo>
                  <a:lnTo>
                    <a:pt x="17" y="235"/>
                  </a:lnTo>
                  <a:lnTo>
                    <a:pt x="12" y="235"/>
                  </a:lnTo>
                  <a:lnTo>
                    <a:pt x="6" y="238"/>
                  </a:lnTo>
                  <a:lnTo>
                    <a:pt x="3" y="241"/>
                  </a:lnTo>
                  <a:lnTo>
                    <a:pt x="0" y="246"/>
                  </a:lnTo>
                  <a:lnTo>
                    <a:pt x="0" y="252"/>
                  </a:lnTo>
                  <a:lnTo>
                    <a:pt x="0" y="259"/>
                  </a:lnTo>
                  <a:lnTo>
                    <a:pt x="3" y="271"/>
                  </a:lnTo>
                  <a:lnTo>
                    <a:pt x="9" y="287"/>
                  </a:lnTo>
                  <a:lnTo>
                    <a:pt x="12" y="287"/>
                  </a:lnTo>
                  <a:lnTo>
                    <a:pt x="17" y="287"/>
                  </a:lnTo>
                  <a:lnTo>
                    <a:pt x="20" y="287"/>
                  </a:lnTo>
                  <a:lnTo>
                    <a:pt x="23" y="290"/>
                  </a:lnTo>
                  <a:lnTo>
                    <a:pt x="28" y="290"/>
                  </a:lnTo>
                  <a:lnTo>
                    <a:pt x="34" y="290"/>
                  </a:lnTo>
                  <a:lnTo>
                    <a:pt x="42" y="293"/>
                  </a:lnTo>
                  <a:lnTo>
                    <a:pt x="48" y="293"/>
                  </a:lnTo>
                  <a:lnTo>
                    <a:pt x="56" y="293"/>
                  </a:lnTo>
                  <a:lnTo>
                    <a:pt x="65" y="295"/>
                  </a:lnTo>
                  <a:lnTo>
                    <a:pt x="73" y="295"/>
                  </a:lnTo>
                  <a:lnTo>
                    <a:pt x="79" y="295"/>
                  </a:lnTo>
                  <a:lnTo>
                    <a:pt x="89" y="298"/>
                  </a:lnTo>
                  <a:lnTo>
                    <a:pt x="97" y="298"/>
                  </a:lnTo>
                  <a:lnTo>
                    <a:pt x="106" y="300"/>
                  </a:lnTo>
                  <a:lnTo>
                    <a:pt x="117" y="300"/>
                  </a:lnTo>
                  <a:lnTo>
                    <a:pt x="125" y="303"/>
                  </a:lnTo>
                  <a:lnTo>
                    <a:pt x="134" y="303"/>
                  </a:lnTo>
                  <a:lnTo>
                    <a:pt x="145" y="303"/>
                  </a:lnTo>
                  <a:lnTo>
                    <a:pt x="153" y="306"/>
                  </a:lnTo>
                  <a:lnTo>
                    <a:pt x="162" y="306"/>
                  </a:lnTo>
                  <a:lnTo>
                    <a:pt x="173" y="306"/>
                  </a:lnTo>
                  <a:lnTo>
                    <a:pt x="181" y="309"/>
                  </a:lnTo>
                  <a:lnTo>
                    <a:pt x="190" y="309"/>
                  </a:lnTo>
                  <a:lnTo>
                    <a:pt x="198" y="309"/>
                  </a:lnTo>
                  <a:lnTo>
                    <a:pt x="207" y="309"/>
                  </a:lnTo>
                  <a:lnTo>
                    <a:pt x="215" y="312"/>
                  </a:lnTo>
                  <a:lnTo>
                    <a:pt x="223" y="312"/>
                  </a:lnTo>
                  <a:lnTo>
                    <a:pt x="229" y="312"/>
                  </a:lnTo>
                  <a:lnTo>
                    <a:pt x="237" y="312"/>
                  </a:lnTo>
                  <a:lnTo>
                    <a:pt x="243" y="312"/>
                  </a:lnTo>
                  <a:lnTo>
                    <a:pt x="250" y="312"/>
                  </a:lnTo>
                  <a:lnTo>
                    <a:pt x="259" y="309"/>
                  </a:lnTo>
                  <a:lnTo>
                    <a:pt x="270" y="309"/>
                  </a:lnTo>
                  <a:lnTo>
                    <a:pt x="281" y="309"/>
                  </a:lnTo>
                  <a:lnTo>
                    <a:pt x="292" y="309"/>
                  </a:lnTo>
                  <a:lnTo>
                    <a:pt x="306" y="309"/>
                  </a:lnTo>
                  <a:lnTo>
                    <a:pt x="317" y="309"/>
                  </a:lnTo>
                  <a:lnTo>
                    <a:pt x="331" y="306"/>
                  </a:lnTo>
                  <a:lnTo>
                    <a:pt x="345" y="306"/>
                  </a:lnTo>
                  <a:lnTo>
                    <a:pt x="362" y="306"/>
                  </a:lnTo>
                  <a:lnTo>
                    <a:pt x="376" y="306"/>
                  </a:lnTo>
                  <a:lnTo>
                    <a:pt x="393" y="303"/>
                  </a:lnTo>
                  <a:lnTo>
                    <a:pt x="407" y="303"/>
                  </a:lnTo>
                  <a:lnTo>
                    <a:pt x="423" y="303"/>
                  </a:lnTo>
                  <a:lnTo>
                    <a:pt x="437" y="303"/>
                  </a:lnTo>
                  <a:lnTo>
                    <a:pt x="454" y="300"/>
                  </a:lnTo>
                  <a:lnTo>
                    <a:pt x="470" y="300"/>
                  </a:lnTo>
                  <a:lnTo>
                    <a:pt x="484" y="300"/>
                  </a:lnTo>
                  <a:lnTo>
                    <a:pt x="501" y="298"/>
                  </a:lnTo>
                  <a:lnTo>
                    <a:pt x="515" y="298"/>
                  </a:lnTo>
                  <a:lnTo>
                    <a:pt x="529" y="298"/>
                  </a:lnTo>
                  <a:lnTo>
                    <a:pt x="543" y="295"/>
                  </a:lnTo>
                  <a:lnTo>
                    <a:pt x="557" y="295"/>
                  </a:lnTo>
                  <a:lnTo>
                    <a:pt x="571" y="295"/>
                  </a:lnTo>
                  <a:lnTo>
                    <a:pt x="581" y="295"/>
                  </a:lnTo>
                  <a:lnTo>
                    <a:pt x="593" y="293"/>
                  </a:lnTo>
                  <a:lnTo>
                    <a:pt x="604" y="293"/>
                  </a:lnTo>
                  <a:lnTo>
                    <a:pt x="615" y="293"/>
                  </a:lnTo>
                  <a:lnTo>
                    <a:pt x="623" y="290"/>
                  </a:lnTo>
                  <a:lnTo>
                    <a:pt x="629" y="290"/>
                  </a:lnTo>
                  <a:lnTo>
                    <a:pt x="637" y="290"/>
                  </a:lnTo>
                  <a:lnTo>
                    <a:pt x="643" y="287"/>
                  </a:lnTo>
                  <a:lnTo>
                    <a:pt x="651" y="287"/>
                  </a:lnTo>
                  <a:lnTo>
                    <a:pt x="663" y="285"/>
                  </a:lnTo>
                  <a:lnTo>
                    <a:pt x="671" y="285"/>
                  </a:lnTo>
                  <a:lnTo>
                    <a:pt x="685" y="282"/>
                  </a:lnTo>
                  <a:lnTo>
                    <a:pt x="699" y="279"/>
                  </a:lnTo>
                  <a:lnTo>
                    <a:pt x="713" y="276"/>
                  </a:lnTo>
                  <a:lnTo>
                    <a:pt x="730" y="276"/>
                  </a:lnTo>
                  <a:lnTo>
                    <a:pt x="746" y="273"/>
                  </a:lnTo>
                  <a:lnTo>
                    <a:pt x="762" y="271"/>
                  </a:lnTo>
                  <a:lnTo>
                    <a:pt x="779" y="268"/>
                  </a:lnTo>
                  <a:lnTo>
                    <a:pt x="799" y="265"/>
                  </a:lnTo>
                  <a:lnTo>
                    <a:pt x="818" y="262"/>
                  </a:lnTo>
                  <a:lnTo>
                    <a:pt x="835" y="259"/>
                  </a:lnTo>
                  <a:lnTo>
                    <a:pt x="855" y="257"/>
                  </a:lnTo>
                  <a:lnTo>
                    <a:pt x="874" y="254"/>
                  </a:lnTo>
                  <a:lnTo>
                    <a:pt x="894" y="252"/>
                  </a:lnTo>
                  <a:lnTo>
                    <a:pt x="910" y="246"/>
                  </a:lnTo>
                  <a:lnTo>
                    <a:pt x="929" y="246"/>
                  </a:lnTo>
                  <a:lnTo>
                    <a:pt x="949" y="244"/>
                  </a:lnTo>
                  <a:lnTo>
                    <a:pt x="966" y="241"/>
                  </a:lnTo>
                  <a:lnTo>
                    <a:pt x="982" y="238"/>
                  </a:lnTo>
                  <a:lnTo>
                    <a:pt x="999" y="235"/>
                  </a:lnTo>
                  <a:lnTo>
                    <a:pt x="1013" y="232"/>
                  </a:lnTo>
                  <a:lnTo>
                    <a:pt x="1027" y="230"/>
                  </a:lnTo>
                  <a:lnTo>
                    <a:pt x="1041" y="230"/>
                  </a:lnTo>
                  <a:lnTo>
                    <a:pt x="1052" y="227"/>
                  </a:lnTo>
                  <a:lnTo>
                    <a:pt x="1064" y="227"/>
                  </a:lnTo>
                  <a:lnTo>
                    <a:pt x="1072" y="227"/>
                  </a:lnTo>
                  <a:lnTo>
                    <a:pt x="1077" y="224"/>
                  </a:lnTo>
                  <a:lnTo>
                    <a:pt x="1082" y="224"/>
                  </a:lnTo>
                  <a:lnTo>
                    <a:pt x="1088" y="224"/>
                  </a:lnTo>
                  <a:lnTo>
                    <a:pt x="1102" y="177"/>
                  </a:lnTo>
                  <a:lnTo>
                    <a:pt x="1105" y="177"/>
                  </a:lnTo>
                  <a:lnTo>
                    <a:pt x="1107" y="177"/>
                  </a:lnTo>
                  <a:lnTo>
                    <a:pt x="1110" y="177"/>
                  </a:lnTo>
                  <a:lnTo>
                    <a:pt x="1110" y="176"/>
                  </a:lnTo>
                  <a:lnTo>
                    <a:pt x="1113" y="176"/>
                  </a:lnTo>
                  <a:lnTo>
                    <a:pt x="1116" y="173"/>
                  </a:lnTo>
                  <a:lnTo>
                    <a:pt x="1119" y="170"/>
                  </a:lnTo>
                  <a:lnTo>
                    <a:pt x="1121" y="164"/>
                  </a:lnTo>
                  <a:lnTo>
                    <a:pt x="1124" y="162"/>
                  </a:lnTo>
                  <a:lnTo>
                    <a:pt x="1127" y="156"/>
                  </a:lnTo>
                  <a:lnTo>
                    <a:pt x="1130" y="150"/>
                  </a:lnTo>
                  <a:lnTo>
                    <a:pt x="1133" y="145"/>
                  </a:lnTo>
                  <a:lnTo>
                    <a:pt x="1135" y="139"/>
                  </a:lnTo>
                  <a:lnTo>
                    <a:pt x="1138" y="135"/>
                  </a:lnTo>
                  <a:lnTo>
                    <a:pt x="1141" y="126"/>
                  </a:lnTo>
                  <a:lnTo>
                    <a:pt x="1144" y="118"/>
                  </a:lnTo>
                  <a:lnTo>
                    <a:pt x="1147" y="112"/>
                  </a:lnTo>
                  <a:lnTo>
                    <a:pt x="1149" y="104"/>
                  </a:lnTo>
                  <a:lnTo>
                    <a:pt x="1149" y="96"/>
                  </a:lnTo>
                  <a:lnTo>
                    <a:pt x="1152" y="80"/>
                  </a:lnTo>
                  <a:lnTo>
                    <a:pt x="1155" y="66"/>
                  </a:lnTo>
                  <a:lnTo>
                    <a:pt x="1155" y="55"/>
                  </a:lnTo>
                  <a:lnTo>
                    <a:pt x="1155" y="47"/>
                  </a:lnTo>
                  <a:lnTo>
                    <a:pt x="1155" y="38"/>
                  </a:lnTo>
                  <a:lnTo>
                    <a:pt x="1155" y="33"/>
                  </a:lnTo>
                  <a:lnTo>
                    <a:pt x="1155" y="27"/>
                  </a:lnTo>
                  <a:lnTo>
                    <a:pt x="1152" y="22"/>
                  </a:lnTo>
                  <a:lnTo>
                    <a:pt x="1152" y="20"/>
                  </a:lnTo>
                  <a:lnTo>
                    <a:pt x="1152" y="17"/>
                  </a:lnTo>
                  <a:lnTo>
                    <a:pt x="1149" y="14"/>
                  </a:lnTo>
                  <a:lnTo>
                    <a:pt x="1149" y="11"/>
                  </a:lnTo>
                  <a:lnTo>
                    <a:pt x="1147" y="9"/>
                  </a:lnTo>
                  <a:lnTo>
                    <a:pt x="1144" y="6"/>
                  </a:lnTo>
                  <a:lnTo>
                    <a:pt x="1138" y="6"/>
                  </a:lnTo>
                  <a:lnTo>
                    <a:pt x="1135" y="3"/>
                  </a:lnTo>
                  <a:lnTo>
                    <a:pt x="1133" y="3"/>
                  </a:lnTo>
                  <a:lnTo>
                    <a:pt x="1130" y="3"/>
                  </a:lnTo>
                  <a:lnTo>
                    <a:pt x="1127" y="0"/>
                  </a:lnTo>
                  <a:lnTo>
                    <a:pt x="1124" y="0"/>
                  </a:lnTo>
                  <a:lnTo>
                    <a:pt x="1119" y="0"/>
                  </a:lnTo>
                  <a:lnTo>
                    <a:pt x="1116" y="0"/>
                  </a:lnTo>
                  <a:lnTo>
                    <a:pt x="1113" y="0"/>
                  </a:lnTo>
                  <a:lnTo>
                    <a:pt x="1110" y="0"/>
                  </a:lnTo>
                  <a:lnTo>
                    <a:pt x="1107" y="0"/>
                  </a:lnTo>
                  <a:lnTo>
                    <a:pt x="1105" y="0"/>
                  </a:lnTo>
                  <a:lnTo>
                    <a:pt x="1102" y="0"/>
                  </a:lnTo>
                  <a:lnTo>
                    <a:pt x="1099" y="0"/>
                  </a:lnTo>
                  <a:lnTo>
                    <a:pt x="1093" y="17"/>
                  </a:lnTo>
                  <a:lnTo>
                    <a:pt x="1091" y="17"/>
                  </a:lnTo>
                  <a:lnTo>
                    <a:pt x="1088" y="17"/>
                  </a:lnTo>
                  <a:lnTo>
                    <a:pt x="1085" y="17"/>
                  </a:lnTo>
                  <a:lnTo>
                    <a:pt x="1079" y="20"/>
                  </a:lnTo>
                  <a:lnTo>
                    <a:pt x="1077" y="20"/>
                  </a:lnTo>
                  <a:lnTo>
                    <a:pt x="1074" y="20"/>
                  </a:lnTo>
                  <a:lnTo>
                    <a:pt x="1069" y="22"/>
                  </a:lnTo>
                  <a:lnTo>
                    <a:pt x="1064" y="22"/>
                  </a:lnTo>
                  <a:lnTo>
                    <a:pt x="1058" y="22"/>
                  </a:lnTo>
                  <a:lnTo>
                    <a:pt x="1052" y="24"/>
                  </a:lnTo>
                  <a:lnTo>
                    <a:pt x="1047" y="24"/>
                  </a:lnTo>
                  <a:lnTo>
                    <a:pt x="1041" y="27"/>
                  </a:lnTo>
                  <a:lnTo>
                    <a:pt x="1036" y="27"/>
                  </a:lnTo>
                  <a:lnTo>
                    <a:pt x="1027" y="30"/>
                  </a:lnTo>
                  <a:lnTo>
                    <a:pt x="1022" y="30"/>
                  </a:lnTo>
                  <a:lnTo>
                    <a:pt x="1016" y="33"/>
                  </a:lnTo>
                  <a:lnTo>
                    <a:pt x="1008" y="33"/>
                  </a:lnTo>
                  <a:lnTo>
                    <a:pt x="1002" y="36"/>
                  </a:lnTo>
                  <a:lnTo>
                    <a:pt x="996" y="36"/>
                  </a:lnTo>
                  <a:lnTo>
                    <a:pt x="988" y="38"/>
                  </a:lnTo>
                  <a:lnTo>
                    <a:pt x="982" y="41"/>
                  </a:lnTo>
                  <a:lnTo>
                    <a:pt x="977" y="41"/>
                  </a:lnTo>
                  <a:lnTo>
                    <a:pt x="971" y="44"/>
                  </a:lnTo>
                  <a:lnTo>
                    <a:pt x="963" y="44"/>
                  </a:lnTo>
                  <a:lnTo>
                    <a:pt x="957" y="47"/>
                  </a:lnTo>
                  <a:lnTo>
                    <a:pt x="952" y="50"/>
                  </a:lnTo>
                  <a:lnTo>
                    <a:pt x="946" y="50"/>
                  </a:lnTo>
                  <a:lnTo>
                    <a:pt x="940" y="52"/>
                  </a:lnTo>
                  <a:lnTo>
                    <a:pt x="935" y="52"/>
                  </a:lnTo>
                  <a:lnTo>
                    <a:pt x="932" y="55"/>
                  </a:lnTo>
                  <a:lnTo>
                    <a:pt x="926" y="55"/>
                  </a:lnTo>
                  <a:lnTo>
                    <a:pt x="924" y="58"/>
                  </a:lnTo>
                  <a:lnTo>
                    <a:pt x="918" y="58"/>
                  </a:lnTo>
                  <a:lnTo>
                    <a:pt x="913" y="60"/>
                  </a:lnTo>
                  <a:lnTo>
                    <a:pt x="910" y="63"/>
                  </a:lnTo>
                  <a:lnTo>
                    <a:pt x="905" y="63"/>
                  </a:lnTo>
                  <a:lnTo>
                    <a:pt x="902" y="66"/>
                  </a:lnTo>
                  <a:lnTo>
                    <a:pt x="897" y="66"/>
                  </a:lnTo>
                  <a:lnTo>
                    <a:pt x="894" y="66"/>
                  </a:lnTo>
                  <a:lnTo>
                    <a:pt x="891" y="68"/>
                  </a:lnTo>
                  <a:lnTo>
                    <a:pt x="886" y="71"/>
                  </a:lnTo>
                  <a:lnTo>
                    <a:pt x="883" y="71"/>
                  </a:lnTo>
                  <a:lnTo>
                    <a:pt x="877" y="74"/>
                  </a:lnTo>
                  <a:lnTo>
                    <a:pt x="874" y="74"/>
                  </a:lnTo>
                  <a:lnTo>
                    <a:pt x="869" y="77"/>
                  </a:lnTo>
                  <a:lnTo>
                    <a:pt x="866" y="80"/>
                  </a:lnTo>
                  <a:lnTo>
                    <a:pt x="860" y="80"/>
                  </a:lnTo>
                  <a:lnTo>
                    <a:pt x="858" y="82"/>
                  </a:lnTo>
                  <a:lnTo>
                    <a:pt x="852" y="82"/>
                  </a:lnTo>
                  <a:lnTo>
                    <a:pt x="849" y="85"/>
                  </a:lnTo>
                  <a:lnTo>
                    <a:pt x="844" y="88"/>
                  </a:lnTo>
                  <a:lnTo>
                    <a:pt x="838" y="91"/>
                  </a:lnTo>
                  <a:lnTo>
                    <a:pt x="835" y="94"/>
                  </a:lnTo>
                  <a:lnTo>
                    <a:pt x="830" y="96"/>
                  </a:lnTo>
                  <a:lnTo>
                    <a:pt x="824" y="98"/>
                  </a:lnTo>
                  <a:lnTo>
                    <a:pt x="821" y="98"/>
                  </a:lnTo>
                  <a:lnTo>
                    <a:pt x="816" y="101"/>
                  </a:lnTo>
                  <a:lnTo>
                    <a:pt x="810" y="107"/>
                  </a:lnTo>
                  <a:lnTo>
                    <a:pt x="804" y="109"/>
                  </a:lnTo>
                  <a:lnTo>
                    <a:pt x="799" y="112"/>
                  </a:lnTo>
                  <a:lnTo>
                    <a:pt x="793" y="115"/>
                  </a:lnTo>
                  <a:lnTo>
                    <a:pt x="788" y="118"/>
                  </a:lnTo>
                  <a:lnTo>
                    <a:pt x="782" y="121"/>
                  </a:lnTo>
                  <a:lnTo>
                    <a:pt x="774" y="126"/>
                  </a:lnTo>
                  <a:lnTo>
                    <a:pt x="768" y="129"/>
                  </a:lnTo>
                  <a:lnTo>
                    <a:pt x="762" y="132"/>
                  </a:lnTo>
                  <a:lnTo>
                    <a:pt x="757" y="135"/>
                  </a:lnTo>
                  <a:lnTo>
                    <a:pt x="751" y="137"/>
                  </a:lnTo>
                  <a:lnTo>
                    <a:pt x="746" y="142"/>
                  </a:lnTo>
                  <a:lnTo>
                    <a:pt x="741" y="145"/>
                  </a:lnTo>
                  <a:lnTo>
                    <a:pt x="735" y="148"/>
                  </a:lnTo>
                  <a:lnTo>
                    <a:pt x="730" y="150"/>
                  </a:lnTo>
                  <a:lnTo>
                    <a:pt x="724" y="153"/>
                  </a:lnTo>
                  <a:lnTo>
                    <a:pt x="719" y="156"/>
                  </a:lnTo>
                  <a:lnTo>
                    <a:pt x="713" y="159"/>
                  </a:lnTo>
                  <a:lnTo>
                    <a:pt x="707" y="162"/>
                  </a:lnTo>
                  <a:lnTo>
                    <a:pt x="702" y="164"/>
                  </a:lnTo>
                  <a:lnTo>
                    <a:pt x="696" y="167"/>
                  </a:lnTo>
                  <a:lnTo>
                    <a:pt x="691" y="167"/>
                  </a:lnTo>
                  <a:lnTo>
                    <a:pt x="685" y="170"/>
                  </a:lnTo>
                  <a:lnTo>
                    <a:pt x="682" y="173"/>
                  </a:lnTo>
                  <a:lnTo>
                    <a:pt x="677" y="176"/>
                  </a:lnTo>
                  <a:lnTo>
                    <a:pt x="671" y="177"/>
                  </a:lnTo>
                  <a:lnTo>
                    <a:pt x="668" y="180"/>
                  </a:lnTo>
                  <a:lnTo>
                    <a:pt x="665" y="180"/>
                  </a:lnTo>
                  <a:lnTo>
                    <a:pt x="660" y="183"/>
                  </a:lnTo>
                  <a:lnTo>
                    <a:pt x="657" y="183"/>
                  </a:lnTo>
                  <a:lnTo>
                    <a:pt x="651" y="186"/>
                  </a:lnTo>
                  <a:lnTo>
                    <a:pt x="649" y="186"/>
                  </a:lnTo>
                  <a:lnTo>
                    <a:pt x="646" y="189"/>
                  </a:lnTo>
                  <a:lnTo>
                    <a:pt x="640" y="189"/>
                  </a:lnTo>
                  <a:lnTo>
                    <a:pt x="637" y="191"/>
                  </a:lnTo>
                  <a:lnTo>
                    <a:pt x="635" y="191"/>
                  </a:lnTo>
                  <a:lnTo>
                    <a:pt x="632" y="191"/>
                  </a:lnTo>
                  <a:lnTo>
                    <a:pt x="629" y="194"/>
                  </a:lnTo>
                  <a:lnTo>
                    <a:pt x="621" y="194"/>
                  </a:lnTo>
                  <a:lnTo>
                    <a:pt x="615" y="197"/>
                  </a:lnTo>
                  <a:lnTo>
                    <a:pt x="607" y="197"/>
                  </a:lnTo>
                  <a:lnTo>
                    <a:pt x="601" y="197"/>
                  </a:lnTo>
                  <a:lnTo>
                    <a:pt x="590" y="200"/>
                  </a:lnTo>
                  <a:lnTo>
                    <a:pt x="581" y="200"/>
                  </a:lnTo>
                  <a:lnTo>
                    <a:pt x="571" y="203"/>
                  </a:lnTo>
                  <a:lnTo>
                    <a:pt x="563" y="203"/>
                  </a:lnTo>
                  <a:lnTo>
                    <a:pt x="552" y="205"/>
                  </a:lnTo>
                  <a:lnTo>
                    <a:pt x="540" y="208"/>
                  </a:lnTo>
                  <a:lnTo>
                    <a:pt x="529" y="208"/>
                  </a:lnTo>
                  <a:lnTo>
                    <a:pt x="515" y="211"/>
                  </a:lnTo>
                  <a:lnTo>
                    <a:pt x="504" y="211"/>
                  </a:lnTo>
                  <a:lnTo>
                    <a:pt x="493" y="214"/>
                  </a:lnTo>
                  <a:lnTo>
                    <a:pt x="482" y="214"/>
                  </a:lnTo>
                  <a:lnTo>
                    <a:pt x="468" y="216"/>
                  </a:lnTo>
                  <a:lnTo>
                    <a:pt x="456" y="216"/>
                  </a:lnTo>
                  <a:lnTo>
                    <a:pt x="445" y="218"/>
                  </a:lnTo>
                  <a:lnTo>
                    <a:pt x="434" y="218"/>
                  </a:lnTo>
                  <a:lnTo>
                    <a:pt x="426" y="221"/>
                  </a:lnTo>
                  <a:lnTo>
                    <a:pt x="414" y="221"/>
                  </a:lnTo>
                  <a:lnTo>
                    <a:pt x="407" y="221"/>
                  </a:lnTo>
                  <a:lnTo>
                    <a:pt x="399" y="224"/>
                  </a:lnTo>
                  <a:lnTo>
                    <a:pt x="390" y="224"/>
                  </a:lnTo>
                  <a:lnTo>
                    <a:pt x="382" y="224"/>
                  </a:lnTo>
                  <a:lnTo>
                    <a:pt x="376" y="227"/>
                  </a:lnTo>
                  <a:lnTo>
                    <a:pt x="371" y="227"/>
                  </a:lnTo>
                  <a:lnTo>
                    <a:pt x="368" y="227"/>
                  </a:lnTo>
                  <a:lnTo>
                    <a:pt x="365" y="227"/>
                  </a:lnTo>
                  <a:lnTo>
                    <a:pt x="362" y="227"/>
                  </a:lnTo>
                  <a:lnTo>
                    <a:pt x="359" y="227"/>
                  </a:lnTo>
                  <a:lnTo>
                    <a:pt x="357" y="227"/>
                  </a:lnTo>
                  <a:lnTo>
                    <a:pt x="351" y="230"/>
                  </a:lnTo>
                  <a:lnTo>
                    <a:pt x="345" y="230"/>
                  </a:lnTo>
                  <a:lnTo>
                    <a:pt x="340" y="230"/>
                  </a:lnTo>
                  <a:lnTo>
                    <a:pt x="334" y="230"/>
                  </a:lnTo>
                  <a:lnTo>
                    <a:pt x="329" y="230"/>
                  </a:lnTo>
                  <a:lnTo>
                    <a:pt x="320" y="230"/>
                  </a:lnTo>
                  <a:lnTo>
                    <a:pt x="315" y="230"/>
                  </a:lnTo>
                  <a:lnTo>
                    <a:pt x="309" y="230"/>
                  </a:lnTo>
                  <a:lnTo>
                    <a:pt x="303" y="230"/>
                  </a:lnTo>
                  <a:lnTo>
                    <a:pt x="298" y="230"/>
                  </a:lnTo>
                  <a:lnTo>
                    <a:pt x="295" y="230"/>
                  </a:lnTo>
                  <a:lnTo>
                    <a:pt x="292" y="230"/>
                  </a:lnTo>
                  <a:lnTo>
                    <a:pt x="289" y="230"/>
                  </a:lnTo>
                  <a:lnTo>
                    <a:pt x="298" y="221"/>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36080" name="Freeform 239"/>
            <p:cNvSpPr>
              <a:spLocks/>
            </p:cNvSpPr>
            <p:nvPr/>
          </p:nvSpPr>
          <p:spPr bwMode="auto">
            <a:xfrm>
              <a:off x="3352" y="1662"/>
              <a:ext cx="28" cy="32"/>
            </a:xfrm>
            <a:custGeom>
              <a:avLst/>
              <a:gdLst>
                <a:gd name="T0" fmla="*/ 0 w 28"/>
                <a:gd name="T1" fmla="*/ 0 h 32"/>
                <a:gd name="T2" fmla="*/ 0 w 28"/>
                <a:gd name="T3" fmla="*/ 0 h 32"/>
                <a:gd name="T4" fmla="*/ 2 w 28"/>
                <a:gd name="T5" fmla="*/ 0 h 32"/>
                <a:gd name="T6" fmla="*/ 5 w 28"/>
                <a:gd name="T7" fmla="*/ 0 h 32"/>
                <a:gd name="T8" fmla="*/ 10 w 28"/>
                <a:gd name="T9" fmla="*/ 2 h 32"/>
                <a:gd name="T10" fmla="*/ 14 w 28"/>
                <a:gd name="T11" fmla="*/ 2 h 32"/>
                <a:gd name="T12" fmla="*/ 16 w 28"/>
                <a:gd name="T13" fmla="*/ 5 h 32"/>
                <a:gd name="T14" fmla="*/ 21 w 28"/>
                <a:gd name="T15" fmla="*/ 6 h 32"/>
                <a:gd name="T16" fmla="*/ 22 w 28"/>
                <a:gd name="T17" fmla="*/ 9 h 32"/>
                <a:gd name="T18" fmla="*/ 25 w 28"/>
                <a:gd name="T19" fmla="*/ 14 h 32"/>
                <a:gd name="T20" fmla="*/ 25 w 28"/>
                <a:gd name="T21" fmla="*/ 20 h 32"/>
                <a:gd name="T22" fmla="*/ 25 w 28"/>
                <a:gd name="T23" fmla="*/ 29 h 32"/>
                <a:gd name="T24" fmla="*/ 25 w 28"/>
                <a:gd name="T25" fmla="*/ 31 h 32"/>
                <a:gd name="T26" fmla="*/ 27 w 28"/>
                <a:gd name="T27" fmla="*/ 31 h 32"/>
                <a:gd name="T28" fmla="*/ 27 w 28"/>
                <a:gd name="T29" fmla="*/ 29 h 32"/>
                <a:gd name="T30" fmla="*/ 25 w 28"/>
                <a:gd name="T31" fmla="*/ 27 h 32"/>
                <a:gd name="T32" fmla="*/ 25 w 28"/>
                <a:gd name="T33" fmla="*/ 25 h 32"/>
                <a:gd name="T34" fmla="*/ 22 w 28"/>
                <a:gd name="T35" fmla="*/ 22 h 32"/>
                <a:gd name="T36" fmla="*/ 21 w 28"/>
                <a:gd name="T37" fmla="*/ 20 h 32"/>
                <a:gd name="T38" fmla="*/ 18 w 28"/>
                <a:gd name="T39" fmla="*/ 17 h 32"/>
                <a:gd name="T40" fmla="*/ 14 w 28"/>
                <a:gd name="T41" fmla="*/ 17 h 32"/>
                <a:gd name="T42" fmla="*/ 11 w 28"/>
                <a:gd name="T43" fmla="*/ 17 h 32"/>
                <a:gd name="T44" fmla="*/ 10 w 28"/>
                <a:gd name="T45" fmla="*/ 20 h 32"/>
                <a:gd name="T46" fmla="*/ 7 w 28"/>
                <a:gd name="T47" fmla="*/ 20 h 32"/>
                <a:gd name="T48" fmla="*/ 7 w 28"/>
                <a:gd name="T49" fmla="*/ 22 h 32"/>
                <a:gd name="T50" fmla="*/ 7 w 28"/>
                <a:gd name="T51" fmla="*/ 25 h 32"/>
                <a:gd name="T52" fmla="*/ 7 w 28"/>
                <a:gd name="T53" fmla="*/ 27 h 32"/>
                <a:gd name="T54" fmla="*/ 7 w 28"/>
                <a:gd name="T55" fmla="*/ 25 h 32"/>
                <a:gd name="T56" fmla="*/ 7 w 28"/>
                <a:gd name="T57" fmla="*/ 20 h 32"/>
                <a:gd name="T58" fmla="*/ 7 w 28"/>
                <a:gd name="T59" fmla="*/ 16 h 32"/>
                <a:gd name="T60" fmla="*/ 7 w 28"/>
                <a:gd name="T61" fmla="*/ 11 h 32"/>
                <a:gd name="T62" fmla="*/ 5 w 28"/>
                <a:gd name="T63" fmla="*/ 6 h 32"/>
                <a:gd name="T64" fmla="*/ 2 w 28"/>
                <a:gd name="T65" fmla="*/ 2 h 32"/>
                <a:gd name="T66" fmla="*/ 0 w 28"/>
                <a:gd name="T67" fmla="*/ 0 h 3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
                <a:gd name="T103" fmla="*/ 0 h 32"/>
                <a:gd name="T104" fmla="*/ 28 w 28"/>
                <a:gd name="T105" fmla="*/ 32 h 3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 h="32">
                  <a:moveTo>
                    <a:pt x="0" y="0"/>
                  </a:moveTo>
                  <a:lnTo>
                    <a:pt x="0" y="0"/>
                  </a:lnTo>
                  <a:lnTo>
                    <a:pt x="2" y="0"/>
                  </a:lnTo>
                  <a:lnTo>
                    <a:pt x="5" y="0"/>
                  </a:lnTo>
                  <a:lnTo>
                    <a:pt x="10" y="2"/>
                  </a:lnTo>
                  <a:lnTo>
                    <a:pt x="14" y="2"/>
                  </a:lnTo>
                  <a:lnTo>
                    <a:pt x="16" y="5"/>
                  </a:lnTo>
                  <a:lnTo>
                    <a:pt x="21" y="6"/>
                  </a:lnTo>
                  <a:lnTo>
                    <a:pt x="22" y="9"/>
                  </a:lnTo>
                  <a:lnTo>
                    <a:pt x="25" y="14"/>
                  </a:lnTo>
                  <a:lnTo>
                    <a:pt x="25" y="20"/>
                  </a:lnTo>
                  <a:lnTo>
                    <a:pt x="25" y="29"/>
                  </a:lnTo>
                  <a:lnTo>
                    <a:pt x="25" y="31"/>
                  </a:lnTo>
                  <a:lnTo>
                    <a:pt x="27" y="31"/>
                  </a:lnTo>
                  <a:lnTo>
                    <a:pt x="27" y="29"/>
                  </a:lnTo>
                  <a:lnTo>
                    <a:pt x="25" y="27"/>
                  </a:lnTo>
                  <a:lnTo>
                    <a:pt x="25" y="25"/>
                  </a:lnTo>
                  <a:lnTo>
                    <a:pt x="22" y="22"/>
                  </a:lnTo>
                  <a:lnTo>
                    <a:pt x="21" y="20"/>
                  </a:lnTo>
                  <a:lnTo>
                    <a:pt x="18" y="17"/>
                  </a:lnTo>
                  <a:lnTo>
                    <a:pt x="14" y="17"/>
                  </a:lnTo>
                  <a:lnTo>
                    <a:pt x="11" y="17"/>
                  </a:lnTo>
                  <a:lnTo>
                    <a:pt x="10" y="20"/>
                  </a:lnTo>
                  <a:lnTo>
                    <a:pt x="7" y="20"/>
                  </a:lnTo>
                  <a:lnTo>
                    <a:pt x="7" y="22"/>
                  </a:lnTo>
                  <a:lnTo>
                    <a:pt x="7" y="25"/>
                  </a:lnTo>
                  <a:lnTo>
                    <a:pt x="7" y="27"/>
                  </a:lnTo>
                  <a:lnTo>
                    <a:pt x="7" y="25"/>
                  </a:lnTo>
                  <a:lnTo>
                    <a:pt x="7" y="20"/>
                  </a:lnTo>
                  <a:lnTo>
                    <a:pt x="7" y="16"/>
                  </a:lnTo>
                  <a:lnTo>
                    <a:pt x="7" y="11"/>
                  </a:lnTo>
                  <a:lnTo>
                    <a:pt x="5" y="6"/>
                  </a:lnTo>
                  <a:lnTo>
                    <a:pt x="2" y="2"/>
                  </a:lnTo>
                  <a:lnTo>
                    <a:pt x="0" y="0"/>
                  </a:lnTo>
                </a:path>
              </a:pathLst>
            </a:custGeom>
            <a:solidFill>
              <a:srgbClr val="2F8080"/>
            </a:solidFill>
            <a:ln w="127000" cap="rnd">
              <a:noFill/>
              <a:round/>
              <a:headEnd/>
              <a:tailEnd/>
            </a:ln>
          </p:spPr>
          <p:txBody>
            <a:bodyPr>
              <a:prstTxWarp prst="textNoShape">
                <a:avLst/>
              </a:prstTxWarp>
            </a:bodyPr>
            <a:lstStyle/>
            <a:p>
              <a:endParaRPr lang="en-US">
                <a:solidFill>
                  <a:schemeClr val="tx2"/>
                </a:solidFill>
              </a:endParaRPr>
            </a:p>
          </p:txBody>
        </p:sp>
        <p:sp>
          <p:nvSpPr>
            <p:cNvPr id="36081" name="Freeform 240"/>
            <p:cNvSpPr>
              <a:spLocks/>
            </p:cNvSpPr>
            <p:nvPr/>
          </p:nvSpPr>
          <p:spPr bwMode="auto">
            <a:xfrm>
              <a:off x="3039" y="1780"/>
              <a:ext cx="289" cy="62"/>
            </a:xfrm>
            <a:custGeom>
              <a:avLst/>
              <a:gdLst>
                <a:gd name="T0" fmla="*/ 288 w 289"/>
                <a:gd name="T1" fmla="*/ 0 h 62"/>
                <a:gd name="T2" fmla="*/ 288 w 289"/>
                <a:gd name="T3" fmla="*/ 0 h 62"/>
                <a:gd name="T4" fmla="*/ 285 w 289"/>
                <a:gd name="T5" fmla="*/ 0 h 62"/>
                <a:gd name="T6" fmla="*/ 280 w 289"/>
                <a:gd name="T7" fmla="*/ 0 h 62"/>
                <a:gd name="T8" fmla="*/ 274 w 289"/>
                <a:gd name="T9" fmla="*/ 0 h 62"/>
                <a:gd name="T10" fmla="*/ 269 w 289"/>
                <a:gd name="T11" fmla="*/ 0 h 62"/>
                <a:gd name="T12" fmla="*/ 263 w 289"/>
                <a:gd name="T13" fmla="*/ 0 h 62"/>
                <a:gd name="T14" fmla="*/ 255 w 289"/>
                <a:gd name="T15" fmla="*/ 3 h 62"/>
                <a:gd name="T16" fmla="*/ 246 w 289"/>
                <a:gd name="T17" fmla="*/ 3 h 62"/>
                <a:gd name="T18" fmla="*/ 235 w 289"/>
                <a:gd name="T19" fmla="*/ 5 h 62"/>
                <a:gd name="T20" fmla="*/ 227 w 289"/>
                <a:gd name="T21" fmla="*/ 5 h 62"/>
                <a:gd name="T22" fmla="*/ 215 w 289"/>
                <a:gd name="T23" fmla="*/ 8 h 62"/>
                <a:gd name="T24" fmla="*/ 204 w 289"/>
                <a:gd name="T25" fmla="*/ 8 h 62"/>
                <a:gd name="T26" fmla="*/ 193 w 289"/>
                <a:gd name="T27" fmla="*/ 11 h 62"/>
                <a:gd name="T28" fmla="*/ 179 w 289"/>
                <a:gd name="T29" fmla="*/ 14 h 62"/>
                <a:gd name="T30" fmla="*/ 168 w 289"/>
                <a:gd name="T31" fmla="*/ 17 h 62"/>
                <a:gd name="T32" fmla="*/ 159 w 289"/>
                <a:gd name="T33" fmla="*/ 17 h 62"/>
                <a:gd name="T34" fmla="*/ 154 w 289"/>
                <a:gd name="T35" fmla="*/ 19 h 62"/>
                <a:gd name="T36" fmla="*/ 148 w 289"/>
                <a:gd name="T37" fmla="*/ 22 h 62"/>
                <a:gd name="T38" fmla="*/ 143 w 289"/>
                <a:gd name="T39" fmla="*/ 22 h 62"/>
                <a:gd name="T40" fmla="*/ 137 w 289"/>
                <a:gd name="T41" fmla="*/ 25 h 62"/>
                <a:gd name="T42" fmla="*/ 131 w 289"/>
                <a:gd name="T43" fmla="*/ 25 h 62"/>
                <a:gd name="T44" fmla="*/ 123 w 289"/>
                <a:gd name="T45" fmla="*/ 28 h 62"/>
                <a:gd name="T46" fmla="*/ 117 w 289"/>
                <a:gd name="T47" fmla="*/ 28 h 62"/>
                <a:gd name="T48" fmla="*/ 112 w 289"/>
                <a:gd name="T49" fmla="*/ 31 h 62"/>
                <a:gd name="T50" fmla="*/ 106 w 289"/>
                <a:gd name="T51" fmla="*/ 31 h 62"/>
                <a:gd name="T52" fmla="*/ 101 w 289"/>
                <a:gd name="T53" fmla="*/ 33 h 62"/>
                <a:gd name="T54" fmla="*/ 95 w 289"/>
                <a:gd name="T55" fmla="*/ 33 h 62"/>
                <a:gd name="T56" fmla="*/ 90 w 289"/>
                <a:gd name="T57" fmla="*/ 36 h 62"/>
                <a:gd name="T58" fmla="*/ 84 w 289"/>
                <a:gd name="T59" fmla="*/ 39 h 62"/>
                <a:gd name="T60" fmla="*/ 81 w 289"/>
                <a:gd name="T61" fmla="*/ 39 h 62"/>
                <a:gd name="T62" fmla="*/ 76 w 289"/>
                <a:gd name="T63" fmla="*/ 42 h 62"/>
                <a:gd name="T64" fmla="*/ 70 w 289"/>
                <a:gd name="T65" fmla="*/ 42 h 62"/>
                <a:gd name="T66" fmla="*/ 64 w 289"/>
                <a:gd name="T67" fmla="*/ 45 h 62"/>
                <a:gd name="T68" fmla="*/ 59 w 289"/>
                <a:gd name="T69" fmla="*/ 45 h 62"/>
                <a:gd name="T70" fmla="*/ 56 w 289"/>
                <a:gd name="T71" fmla="*/ 47 h 62"/>
                <a:gd name="T72" fmla="*/ 50 w 289"/>
                <a:gd name="T73" fmla="*/ 47 h 62"/>
                <a:gd name="T74" fmla="*/ 45 w 289"/>
                <a:gd name="T75" fmla="*/ 47 h 62"/>
                <a:gd name="T76" fmla="*/ 42 w 289"/>
                <a:gd name="T77" fmla="*/ 50 h 62"/>
                <a:gd name="T78" fmla="*/ 36 w 289"/>
                <a:gd name="T79" fmla="*/ 50 h 62"/>
                <a:gd name="T80" fmla="*/ 31 w 289"/>
                <a:gd name="T81" fmla="*/ 53 h 62"/>
                <a:gd name="T82" fmla="*/ 28 w 289"/>
                <a:gd name="T83" fmla="*/ 53 h 62"/>
                <a:gd name="T84" fmla="*/ 22 w 289"/>
                <a:gd name="T85" fmla="*/ 56 h 62"/>
                <a:gd name="T86" fmla="*/ 17 w 289"/>
                <a:gd name="T87" fmla="*/ 56 h 62"/>
                <a:gd name="T88" fmla="*/ 14 w 289"/>
                <a:gd name="T89" fmla="*/ 59 h 62"/>
                <a:gd name="T90" fmla="*/ 11 w 289"/>
                <a:gd name="T91" fmla="*/ 59 h 62"/>
                <a:gd name="T92" fmla="*/ 6 w 289"/>
                <a:gd name="T93" fmla="*/ 59 h 62"/>
                <a:gd name="T94" fmla="*/ 0 w 289"/>
                <a:gd name="T95" fmla="*/ 61 h 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9"/>
                <a:gd name="T145" fmla="*/ 0 h 62"/>
                <a:gd name="T146" fmla="*/ 289 w 289"/>
                <a:gd name="T147" fmla="*/ 62 h 6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9" h="62">
                  <a:moveTo>
                    <a:pt x="288" y="0"/>
                  </a:moveTo>
                  <a:lnTo>
                    <a:pt x="288" y="0"/>
                  </a:lnTo>
                  <a:lnTo>
                    <a:pt x="285" y="0"/>
                  </a:lnTo>
                  <a:lnTo>
                    <a:pt x="280" y="0"/>
                  </a:lnTo>
                  <a:lnTo>
                    <a:pt x="274" y="0"/>
                  </a:lnTo>
                  <a:lnTo>
                    <a:pt x="269" y="0"/>
                  </a:lnTo>
                  <a:lnTo>
                    <a:pt x="263" y="0"/>
                  </a:lnTo>
                  <a:lnTo>
                    <a:pt x="255" y="3"/>
                  </a:lnTo>
                  <a:lnTo>
                    <a:pt x="246" y="3"/>
                  </a:lnTo>
                  <a:lnTo>
                    <a:pt x="235" y="5"/>
                  </a:lnTo>
                  <a:lnTo>
                    <a:pt x="227" y="5"/>
                  </a:lnTo>
                  <a:lnTo>
                    <a:pt x="215" y="8"/>
                  </a:lnTo>
                  <a:lnTo>
                    <a:pt x="204" y="8"/>
                  </a:lnTo>
                  <a:lnTo>
                    <a:pt x="193" y="11"/>
                  </a:lnTo>
                  <a:lnTo>
                    <a:pt x="179" y="14"/>
                  </a:lnTo>
                  <a:lnTo>
                    <a:pt x="168" y="17"/>
                  </a:lnTo>
                  <a:lnTo>
                    <a:pt x="159" y="17"/>
                  </a:lnTo>
                  <a:lnTo>
                    <a:pt x="154" y="19"/>
                  </a:lnTo>
                  <a:lnTo>
                    <a:pt x="148" y="22"/>
                  </a:lnTo>
                  <a:lnTo>
                    <a:pt x="143" y="22"/>
                  </a:lnTo>
                  <a:lnTo>
                    <a:pt x="137" y="25"/>
                  </a:lnTo>
                  <a:lnTo>
                    <a:pt x="131" y="25"/>
                  </a:lnTo>
                  <a:lnTo>
                    <a:pt x="123" y="28"/>
                  </a:lnTo>
                  <a:lnTo>
                    <a:pt x="117" y="28"/>
                  </a:lnTo>
                  <a:lnTo>
                    <a:pt x="112" y="31"/>
                  </a:lnTo>
                  <a:lnTo>
                    <a:pt x="106" y="31"/>
                  </a:lnTo>
                  <a:lnTo>
                    <a:pt x="101" y="33"/>
                  </a:lnTo>
                  <a:lnTo>
                    <a:pt x="95" y="33"/>
                  </a:lnTo>
                  <a:lnTo>
                    <a:pt x="90" y="36"/>
                  </a:lnTo>
                  <a:lnTo>
                    <a:pt x="84" y="39"/>
                  </a:lnTo>
                  <a:lnTo>
                    <a:pt x="81" y="39"/>
                  </a:lnTo>
                  <a:lnTo>
                    <a:pt x="76" y="42"/>
                  </a:lnTo>
                  <a:lnTo>
                    <a:pt x="70" y="42"/>
                  </a:lnTo>
                  <a:lnTo>
                    <a:pt x="64" y="45"/>
                  </a:lnTo>
                  <a:lnTo>
                    <a:pt x="59" y="45"/>
                  </a:lnTo>
                  <a:lnTo>
                    <a:pt x="56" y="47"/>
                  </a:lnTo>
                  <a:lnTo>
                    <a:pt x="50" y="47"/>
                  </a:lnTo>
                  <a:lnTo>
                    <a:pt x="45" y="47"/>
                  </a:lnTo>
                  <a:lnTo>
                    <a:pt x="42" y="50"/>
                  </a:lnTo>
                  <a:lnTo>
                    <a:pt x="36" y="50"/>
                  </a:lnTo>
                  <a:lnTo>
                    <a:pt x="31" y="53"/>
                  </a:lnTo>
                  <a:lnTo>
                    <a:pt x="28" y="53"/>
                  </a:lnTo>
                  <a:lnTo>
                    <a:pt x="22" y="56"/>
                  </a:lnTo>
                  <a:lnTo>
                    <a:pt x="17" y="56"/>
                  </a:lnTo>
                  <a:lnTo>
                    <a:pt x="14" y="59"/>
                  </a:lnTo>
                  <a:lnTo>
                    <a:pt x="11" y="59"/>
                  </a:lnTo>
                  <a:lnTo>
                    <a:pt x="6" y="59"/>
                  </a:lnTo>
                  <a:lnTo>
                    <a:pt x="0" y="61"/>
                  </a:lnTo>
                </a:path>
              </a:pathLst>
            </a:custGeom>
            <a:noFill/>
            <a:ln w="12700" cap="rnd">
              <a:solidFill>
                <a:srgbClr val="2F8080"/>
              </a:solidFill>
              <a:round/>
              <a:headEnd/>
              <a:tailEnd/>
            </a:ln>
          </p:spPr>
          <p:txBody>
            <a:bodyPr>
              <a:prstTxWarp prst="textNoShape">
                <a:avLst/>
              </a:prstTxWarp>
            </a:bodyPr>
            <a:lstStyle/>
            <a:p>
              <a:endParaRPr lang="en-US">
                <a:solidFill>
                  <a:schemeClr val="tx2"/>
                </a:solidFill>
              </a:endParaRPr>
            </a:p>
          </p:txBody>
        </p:sp>
        <p:sp>
          <p:nvSpPr>
            <p:cNvPr id="36082" name="Freeform 241"/>
            <p:cNvSpPr>
              <a:spLocks/>
            </p:cNvSpPr>
            <p:nvPr/>
          </p:nvSpPr>
          <p:spPr bwMode="auto">
            <a:xfrm>
              <a:off x="3295" y="1718"/>
              <a:ext cx="42" cy="7"/>
            </a:xfrm>
            <a:custGeom>
              <a:avLst/>
              <a:gdLst>
                <a:gd name="T0" fmla="*/ 41 w 42"/>
                <a:gd name="T1" fmla="*/ 0 h 7"/>
                <a:gd name="T2" fmla="*/ 41 w 42"/>
                <a:gd name="T3" fmla="*/ 0 h 7"/>
                <a:gd name="T4" fmla="*/ 38 w 42"/>
                <a:gd name="T5" fmla="*/ 0 h 7"/>
                <a:gd name="T6" fmla="*/ 35 w 42"/>
                <a:gd name="T7" fmla="*/ 0 h 7"/>
                <a:gd name="T8" fmla="*/ 32 w 42"/>
                <a:gd name="T9" fmla="*/ 0 h 7"/>
                <a:gd name="T10" fmla="*/ 29 w 42"/>
                <a:gd name="T11" fmla="*/ 0 h 7"/>
                <a:gd name="T12" fmla="*/ 27 w 42"/>
                <a:gd name="T13" fmla="*/ 0 h 7"/>
                <a:gd name="T14" fmla="*/ 21 w 42"/>
                <a:gd name="T15" fmla="*/ 3 h 7"/>
                <a:gd name="T16" fmla="*/ 19 w 42"/>
                <a:gd name="T17" fmla="*/ 3 h 7"/>
                <a:gd name="T18" fmla="*/ 16 w 42"/>
                <a:gd name="T19" fmla="*/ 3 h 7"/>
                <a:gd name="T20" fmla="*/ 14 w 42"/>
                <a:gd name="T21" fmla="*/ 3 h 7"/>
                <a:gd name="T22" fmla="*/ 8 w 42"/>
                <a:gd name="T23" fmla="*/ 6 h 7"/>
                <a:gd name="T24" fmla="*/ 5 w 42"/>
                <a:gd name="T25" fmla="*/ 6 h 7"/>
                <a:gd name="T26" fmla="*/ 2 w 42"/>
                <a:gd name="T27" fmla="*/ 6 h 7"/>
                <a:gd name="T28" fmla="*/ 0 w 42"/>
                <a:gd name="T29" fmla="*/ 6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7"/>
                <a:gd name="T47" fmla="*/ 42 w 42"/>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7">
                  <a:moveTo>
                    <a:pt x="41" y="0"/>
                  </a:moveTo>
                  <a:lnTo>
                    <a:pt x="41" y="0"/>
                  </a:lnTo>
                  <a:lnTo>
                    <a:pt x="38" y="0"/>
                  </a:lnTo>
                  <a:lnTo>
                    <a:pt x="35" y="0"/>
                  </a:lnTo>
                  <a:lnTo>
                    <a:pt x="32" y="0"/>
                  </a:lnTo>
                  <a:lnTo>
                    <a:pt x="29" y="0"/>
                  </a:lnTo>
                  <a:lnTo>
                    <a:pt x="27" y="0"/>
                  </a:lnTo>
                  <a:lnTo>
                    <a:pt x="21" y="3"/>
                  </a:lnTo>
                  <a:lnTo>
                    <a:pt x="19" y="3"/>
                  </a:lnTo>
                  <a:lnTo>
                    <a:pt x="16" y="3"/>
                  </a:lnTo>
                  <a:lnTo>
                    <a:pt x="14" y="3"/>
                  </a:lnTo>
                  <a:lnTo>
                    <a:pt x="8" y="6"/>
                  </a:lnTo>
                  <a:lnTo>
                    <a:pt x="5" y="6"/>
                  </a:lnTo>
                  <a:lnTo>
                    <a:pt x="2" y="6"/>
                  </a:lnTo>
                  <a:lnTo>
                    <a:pt x="0" y="6"/>
                  </a:lnTo>
                </a:path>
              </a:pathLst>
            </a:custGeom>
            <a:noFill/>
            <a:ln w="12700" cap="rnd">
              <a:solidFill>
                <a:srgbClr val="2F8080"/>
              </a:solidFill>
              <a:round/>
              <a:headEnd/>
              <a:tailEnd/>
            </a:ln>
          </p:spPr>
          <p:txBody>
            <a:bodyPr>
              <a:prstTxWarp prst="textNoShape">
                <a:avLst/>
              </a:prstTxWarp>
            </a:bodyPr>
            <a:lstStyle/>
            <a:p>
              <a:endParaRPr lang="en-US">
                <a:solidFill>
                  <a:schemeClr val="tx2"/>
                </a:solidFill>
              </a:endParaRPr>
            </a:p>
          </p:txBody>
        </p:sp>
        <p:sp>
          <p:nvSpPr>
            <p:cNvPr id="36083" name="Freeform 242"/>
            <p:cNvSpPr>
              <a:spLocks/>
            </p:cNvSpPr>
            <p:nvPr/>
          </p:nvSpPr>
          <p:spPr bwMode="auto">
            <a:xfrm>
              <a:off x="3092" y="1676"/>
              <a:ext cx="245" cy="68"/>
            </a:xfrm>
            <a:custGeom>
              <a:avLst/>
              <a:gdLst>
                <a:gd name="T0" fmla="*/ 244 w 245"/>
                <a:gd name="T1" fmla="*/ 0 h 68"/>
                <a:gd name="T2" fmla="*/ 244 w 245"/>
                <a:gd name="T3" fmla="*/ 0 h 68"/>
                <a:gd name="T4" fmla="*/ 241 w 245"/>
                <a:gd name="T5" fmla="*/ 0 h 68"/>
                <a:gd name="T6" fmla="*/ 238 w 245"/>
                <a:gd name="T7" fmla="*/ 0 h 68"/>
                <a:gd name="T8" fmla="*/ 235 w 245"/>
                <a:gd name="T9" fmla="*/ 0 h 68"/>
                <a:gd name="T10" fmla="*/ 230 w 245"/>
                <a:gd name="T11" fmla="*/ 3 h 68"/>
                <a:gd name="T12" fmla="*/ 224 w 245"/>
                <a:gd name="T13" fmla="*/ 3 h 68"/>
                <a:gd name="T14" fmla="*/ 218 w 245"/>
                <a:gd name="T15" fmla="*/ 3 h 68"/>
                <a:gd name="T16" fmla="*/ 213 w 245"/>
                <a:gd name="T17" fmla="*/ 6 h 68"/>
                <a:gd name="T18" fmla="*/ 204 w 245"/>
                <a:gd name="T19" fmla="*/ 6 h 68"/>
                <a:gd name="T20" fmla="*/ 196 w 245"/>
                <a:gd name="T21" fmla="*/ 8 h 68"/>
                <a:gd name="T22" fmla="*/ 188 w 245"/>
                <a:gd name="T23" fmla="*/ 11 h 68"/>
                <a:gd name="T24" fmla="*/ 179 w 245"/>
                <a:gd name="T25" fmla="*/ 11 h 68"/>
                <a:gd name="T26" fmla="*/ 168 w 245"/>
                <a:gd name="T27" fmla="*/ 14 h 68"/>
                <a:gd name="T28" fmla="*/ 160 w 245"/>
                <a:gd name="T29" fmla="*/ 17 h 68"/>
                <a:gd name="T30" fmla="*/ 148 w 245"/>
                <a:gd name="T31" fmla="*/ 20 h 68"/>
                <a:gd name="T32" fmla="*/ 140 w 245"/>
                <a:gd name="T33" fmla="*/ 20 h 68"/>
                <a:gd name="T34" fmla="*/ 134 w 245"/>
                <a:gd name="T35" fmla="*/ 22 h 68"/>
                <a:gd name="T36" fmla="*/ 129 w 245"/>
                <a:gd name="T37" fmla="*/ 22 h 68"/>
                <a:gd name="T38" fmla="*/ 126 w 245"/>
                <a:gd name="T39" fmla="*/ 25 h 68"/>
                <a:gd name="T40" fmla="*/ 120 w 245"/>
                <a:gd name="T41" fmla="*/ 25 h 68"/>
                <a:gd name="T42" fmla="*/ 115 w 245"/>
                <a:gd name="T43" fmla="*/ 28 h 68"/>
                <a:gd name="T44" fmla="*/ 112 w 245"/>
                <a:gd name="T45" fmla="*/ 28 h 68"/>
                <a:gd name="T46" fmla="*/ 106 w 245"/>
                <a:gd name="T47" fmla="*/ 31 h 68"/>
                <a:gd name="T48" fmla="*/ 104 w 245"/>
                <a:gd name="T49" fmla="*/ 31 h 68"/>
                <a:gd name="T50" fmla="*/ 98 w 245"/>
                <a:gd name="T51" fmla="*/ 34 h 68"/>
                <a:gd name="T52" fmla="*/ 95 w 245"/>
                <a:gd name="T53" fmla="*/ 34 h 68"/>
                <a:gd name="T54" fmla="*/ 90 w 245"/>
                <a:gd name="T55" fmla="*/ 34 h 68"/>
                <a:gd name="T56" fmla="*/ 84 w 245"/>
                <a:gd name="T57" fmla="*/ 36 h 68"/>
                <a:gd name="T58" fmla="*/ 81 w 245"/>
                <a:gd name="T59" fmla="*/ 36 h 68"/>
                <a:gd name="T60" fmla="*/ 78 w 245"/>
                <a:gd name="T61" fmla="*/ 39 h 68"/>
                <a:gd name="T62" fmla="*/ 73 w 245"/>
                <a:gd name="T63" fmla="*/ 39 h 68"/>
                <a:gd name="T64" fmla="*/ 67 w 245"/>
                <a:gd name="T65" fmla="*/ 42 h 68"/>
                <a:gd name="T66" fmla="*/ 64 w 245"/>
                <a:gd name="T67" fmla="*/ 42 h 68"/>
                <a:gd name="T68" fmla="*/ 59 w 245"/>
                <a:gd name="T69" fmla="*/ 45 h 68"/>
                <a:gd name="T70" fmla="*/ 56 w 245"/>
                <a:gd name="T71" fmla="*/ 45 h 68"/>
                <a:gd name="T72" fmla="*/ 51 w 245"/>
                <a:gd name="T73" fmla="*/ 48 h 68"/>
                <a:gd name="T74" fmla="*/ 48 w 245"/>
                <a:gd name="T75" fmla="*/ 51 h 68"/>
                <a:gd name="T76" fmla="*/ 42 w 245"/>
                <a:gd name="T77" fmla="*/ 51 h 68"/>
                <a:gd name="T78" fmla="*/ 39 w 245"/>
                <a:gd name="T79" fmla="*/ 51 h 68"/>
                <a:gd name="T80" fmla="*/ 34 w 245"/>
                <a:gd name="T81" fmla="*/ 53 h 68"/>
                <a:gd name="T82" fmla="*/ 31 w 245"/>
                <a:gd name="T83" fmla="*/ 56 h 68"/>
                <a:gd name="T84" fmla="*/ 25 w 245"/>
                <a:gd name="T85" fmla="*/ 56 h 68"/>
                <a:gd name="T86" fmla="*/ 23 w 245"/>
                <a:gd name="T87" fmla="*/ 59 h 68"/>
                <a:gd name="T88" fmla="*/ 17 w 245"/>
                <a:gd name="T89" fmla="*/ 62 h 68"/>
                <a:gd name="T90" fmla="*/ 11 w 245"/>
                <a:gd name="T91" fmla="*/ 62 h 68"/>
                <a:gd name="T92" fmla="*/ 9 w 245"/>
                <a:gd name="T93" fmla="*/ 65 h 68"/>
                <a:gd name="T94" fmla="*/ 6 w 245"/>
                <a:gd name="T95" fmla="*/ 67 h 68"/>
                <a:gd name="T96" fmla="*/ 0 w 245"/>
                <a:gd name="T97" fmla="*/ 67 h 6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5"/>
                <a:gd name="T148" fmla="*/ 0 h 68"/>
                <a:gd name="T149" fmla="*/ 245 w 245"/>
                <a:gd name="T150" fmla="*/ 68 h 6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5" h="68">
                  <a:moveTo>
                    <a:pt x="244" y="0"/>
                  </a:moveTo>
                  <a:lnTo>
                    <a:pt x="244" y="0"/>
                  </a:lnTo>
                  <a:lnTo>
                    <a:pt x="241" y="0"/>
                  </a:lnTo>
                  <a:lnTo>
                    <a:pt x="238" y="0"/>
                  </a:lnTo>
                  <a:lnTo>
                    <a:pt x="235" y="0"/>
                  </a:lnTo>
                  <a:lnTo>
                    <a:pt x="230" y="3"/>
                  </a:lnTo>
                  <a:lnTo>
                    <a:pt x="224" y="3"/>
                  </a:lnTo>
                  <a:lnTo>
                    <a:pt x="218" y="3"/>
                  </a:lnTo>
                  <a:lnTo>
                    <a:pt x="213" y="6"/>
                  </a:lnTo>
                  <a:lnTo>
                    <a:pt x="204" y="6"/>
                  </a:lnTo>
                  <a:lnTo>
                    <a:pt x="196" y="8"/>
                  </a:lnTo>
                  <a:lnTo>
                    <a:pt x="188" y="11"/>
                  </a:lnTo>
                  <a:lnTo>
                    <a:pt x="179" y="11"/>
                  </a:lnTo>
                  <a:lnTo>
                    <a:pt x="168" y="14"/>
                  </a:lnTo>
                  <a:lnTo>
                    <a:pt x="160" y="17"/>
                  </a:lnTo>
                  <a:lnTo>
                    <a:pt x="148" y="20"/>
                  </a:lnTo>
                  <a:lnTo>
                    <a:pt x="140" y="20"/>
                  </a:lnTo>
                  <a:lnTo>
                    <a:pt x="134" y="22"/>
                  </a:lnTo>
                  <a:lnTo>
                    <a:pt x="129" y="22"/>
                  </a:lnTo>
                  <a:lnTo>
                    <a:pt x="126" y="25"/>
                  </a:lnTo>
                  <a:lnTo>
                    <a:pt x="120" y="25"/>
                  </a:lnTo>
                  <a:lnTo>
                    <a:pt x="115" y="28"/>
                  </a:lnTo>
                  <a:lnTo>
                    <a:pt x="112" y="28"/>
                  </a:lnTo>
                  <a:lnTo>
                    <a:pt x="106" y="31"/>
                  </a:lnTo>
                  <a:lnTo>
                    <a:pt x="104" y="31"/>
                  </a:lnTo>
                  <a:lnTo>
                    <a:pt x="98" y="34"/>
                  </a:lnTo>
                  <a:lnTo>
                    <a:pt x="95" y="34"/>
                  </a:lnTo>
                  <a:lnTo>
                    <a:pt x="90" y="34"/>
                  </a:lnTo>
                  <a:lnTo>
                    <a:pt x="84" y="36"/>
                  </a:lnTo>
                  <a:lnTo>
                    <a:pt x="81" y="36"/>
                  </a:lnTo>
                  <a:lnTo>
                    <a:pt x="78" y="39"/>
                  </a:lnTo>
                  <a:lnTo>
                    <a:pt x="73" y="39"/>
                  </a:lnTo>
                  <a:lnTo>
                    <a:pt x="67" y="42"/>
                  </a:lnTo>
                  <a:lnTo>
                    <a:pt x="64" y="42"/>
                  </a:lnTo>
                  <a:lnTo>
                    <a:pt x="59" y="45"/>
                  </a:lnTo>
                  <a:lnTo>
                    <a:pt x="56" y="45"/>
                  </a:lnTo>
                  <a:lnTo>
                    <a:pt x="51" y="48"/>
                  </a:lnTo>
                  <a:lnTo>
                    <a:pt x="48" y="51"/>
                  </a:lnTo>
                  <a:lnTo>
                    <a:pt x="42" y="51"/>
                  </a:lnTo>
                  <a:lnTo>
                    <a:pt x="39" y="51"/>
                  </a:lnTo>
                  <a:lnTo>
                    <a:pt x="34" y="53"/>
                  </a:lnTo>
                  <a:lnTo>
                    <a:pt x="31" y="56"/>
                  </a:lnTo>
                  <a:lnTo>
                    <a:pt x="25" y="56"/>
                  </a:lnTo>
                  <a:lnTo>
                    <a:pt x="23" y="59"/>
                  </a:lnTo>
                  <a:lnTo>
                    <a:pt x="17" y="62"/>
                  </a:lnTo>
                  <a:lnTo>
                    <a:pt x="11" y="62"/>
                  </a:lnTo>
                  <a:lnTo>
                    <a:pt x="9" y="65"/>
                  </a:lnTo>
                  <a:lnTo>
                    <a:pt x="6" y="67"/>
                  </a:lnTo>
                  <a:lnTo>
                    <a:pt x="0" y="67"/>
                  </a:lnTo>
                </a:path>
              </a:pathLst>
            </a:custGeom>
            <a:noFill/>
            <a:ln w="12700" cap="rnd">
              <a:solidFill>
                <a:srgbClr val="2F8080"/>
              </a:solidFill>
              <a:round/>
              <a:headEnd/>
              <a:tailEnd/>
            </a:ln>
          </p:spPr>
          <p:txBody>
            <a:bodyPr>
              <a:prstTxWarp prst="textNoShape">
                <a:avLst/>
              </a:prstTxWarp>
            </a:bodyPr>
            <a:lstStyle/>
            <a:p>
              <a:endParaRPr lang="en-US">
                <a:solidFill>
                  <a:schemeClr val="tx2"/>
                </a:solidFill>
              </a:endParaRPr>
            </a:p>
          </p:txBody>
        </p:sp>
        <p:sp>
          <p:nvSpPr>
            <p:cNvPr id="36084" name="Freeform 243"/>
            <p:cNvSpPr>
              <a:spLocks/>
            </p:cNvSpPr>
            <p:nvPr/>
          </p:nvSpPr>
          <p:spPr bwMode="auto">
            <a:xfrm>
              <a:off x="2703" y="1850"/>
              <a:ext cx="298" cy="40"/>
            </a:xfrm>
            <a:custGeom>
              <a:avLst/>
              <a:gdLst>
                <a:gd name="T0" fmla="*/ 297 w 298"/>
                <a:gd name="T1" fmla="*/ 0 h 40"/>
                <a:gd name="T2" fmla="*/ 294 w 298"/>
                <a:gd name="T3" fmla="*/ 0 h 40"/>
                <a:gd name="T4" fmla="*/ 291 w 298"/>
                <a:gd name="T5" fmla="*/ 0 h 40"/>
                <a:gd name="T6" fmla="*/ 288 w 298"/>
                <a:gd name="T7" fmla="*/ 0 h 40"/>
                <a:gd name="T8" fmla="*/ 283 w 298"/>
                <a:gd name="T9" fmla="*/ 3 h 40"/>
                <a:gd name="T10" fmla="*/ 274 w 298"/>
                <a:gd name="T11" fmla="*/ 3 h 40"/>
                <a:gd name="T12" fmla="*/ 269 w 298"/>
                <a:gd name="T13" fmla="*/ 5 h 40"/>
                <a:gd name="T14" fmla="*/ 260 w 298"/>
                <a:gd name="T15" fmla="*/ 5 h 40"/>
                <a:gd name="T16" fmla="*/ 249 w 298"/>
                <a:gd name="T17" fmla="*/ 8 h 40"/>
                <a:gd name="T18" fmla="*/ 241 w 298"/>
                <a:gd name="T19" fmla="*/ 8 h 40"/>
                <a:gd name="T20" fmla="*/ 232 w 298"/>
                <a:gd name="T21" fmla="*/ 11 h 40"/>
                <a:gd name="T22" fmla="*/ 224 w 298"/>
                <a:gd name="T23" fmla="*/ 11 h 40"/>
                <a:gd name="T24" fmla="*/ 216 w 298"/>
                <a:gd name="T25" fmla="*/ 14 h 40"/>
                <a:gd name="T26" fmla="*/ 207 w 298"/>
                <a:gd name="T27" fmla="*/ 14 h 40"/>
                <a:gd name="T28" fmla="*/ 199 w 298"/>
                <a:gd name="T29" fmla="*/ 17 h 40"/>
                <a:gd name="T30" fmla="*/ 193 w 298"/>
                <a:gd name="T31" fmla="*/ 17 h 40"/>
                <a:gd name="T32" fmla="*/ 188 w 298"/>
                <a:gd name="T33" fmla="*/ 17 h 40"/>
                <a:gd name="T34" fmla="*/ 185 w 298"/>
                <a:gd name="T35" fmla="*/ 17 h 40"/>
                <a:gd name="T36" fmla="*/ 182 w 298"/>
                <a:gd name="T37" fmla="*/ 17 h 40"/>
                <a:gd name="T38" fmla="*/ 179 w 298"/>
                <a:gd name="T39" fmla="*/ 19 h 40"/>
                <a:gd name="T40" fmla="*/ 174 w 298"/>
                <a:gd name="T41" fmla="*/ 19 h 40"/>
                <a:gd name="T42" fmla="*/ 171 w 298"/>
                <a:gd name="T43" fmla="*/ 19 h 40"/>
                <a:gd name="T44" fmla="*/ 165 w 298"/>
                <a:gd name="T45" fmla="*/ 19 h 40"/>
                <a:gd name="T46" fmla="*/ 160 w 298"/>
                <a:gd name="T47" fmla="*/ 19 h 40"/>
                <a:gd name="T48" fmla="*/ 151 w 298"/>
                <a:gd name="T49" fmla="*/ 22 h 40"/>
                <a:gd name="T50" fmla="*/ 146 w 298"/>
                <a:gd name="T51" fmla="*/ 22 h 40"/>
                <a:gd name="T52" fmla="*/ 140 w 298"/>
                <a:gd name="T53" fmla="*/ 22 h 40"/>
                <a:gd name="T54" fmla="*/ 132 w 298"/>
                <a:gd name="T55" fmla="*/ 25 h 40"/>
                <a:gd name="T56" fmla="*/ 123 w 298"/>
                <a:gd name="T57" fmla="*/ 25 h 40"/>
                <a:gd name="T58" fmla="*/ 118 w 298"/>
                <a:gd name="T59" fmla="*/ 25 h 40"/>
                <a:gd name="T60" fmla="*/ 109 w 298"/>
                <a:gd name="T61" fmla="*/ 28 h 40"/>
                <a:gd name="T62" fmla="*/ 101 w 298"/>
                <a:gd name="T63" fmla="*/ 28 h 40"/>
                <a:gd name="T64" fmla="*/ 92 w 298"/>
                <a:gd name="T65" fmla="*/ 28 h 40"/>
                <a:gd name="T66" fmla="*/ 84 w 298"/>
                <a:gd name="T67" fmla="*/ 28 h 40"/>
                <a:gd name="T68" fmla="*/ 78 w 298"/>
                <a:gd name="T69" fmla="*/ 31 h 40"/>
                <a:gd name="T70" fmla="*/ 70 w 298"/>
                <a:gd name="T71" fmla="*/ 31 h 40"/>
                <a:gd name="T72" fmla="*/ 62 w 298"/>
                <a:gd name="T73" fmla="*/ 31 h 40"/>
                <a:gd name="T74" fmla="*/ 56 w 298"/>
                <a:gd name="T75" fmla="*/ 33 h 40"/>
                <a:gd name="T76" fmla="*/ 48 w 298"/>
                <a:gd name="T77" fmla="*/ 33 h 40"/>
                <a:gd name="T78" fmla="*/ 39 w 298"/>
                <a:gd name="T79" fmla="*/ 33 h 40"/>
                <a:gd name="T80" fmla="*/ 34 w 298"/>
                <a:gd name="T81" fmla="*/ 36 h 40"/>
                <a:gd name="T82" fmla="*/ 28 w 298"/>
                <a:gd name="T83" fmla="*/ 36 h 40"/>
                <a:gd name="T84" fmla="*/ 22 w 298"/>
                <a:gd name="T85" fmla="*/ 36 h 40"/>
                <a:gd name="T86" fmla="*/ 17 w 298"/>
                <a:gd name="T87" fmla="*/ 36 h 40"/>
                <a:gd name="T88" fmla="*/ 14 w 298"/>
                <a:gd name="T89" fmla="*/ 36 h 40"/>
                <a:gd name="T90" fmla="*/ 8 w 298"/>
                <a:gd name="T91" fmla="*/ 39 h 40"/>
                <a:gd name="T92" fmla="*/ 6 w 298"/>
                <a:gd name="T93" fmla="*/ 39 h 40"/>
                <a:gd name="T94" fmla="*/ 3 w 298"/>
                <a:gd name="T95" fmla="*/ 39 h 40"/>
                <a:gd name="T96" fmla="*/ 0 w 298"/>
                <a:gd name="T97" fmla="*/ 39 h 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98"/>
                <a:gd name="T148" fmla="*/ 0 h 40"/>
                <a:gd name="T149" fmla="*/ 298 w 298"/>
                <a:gd name="T150" fmla="*/ 40 h 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98" h="40">
                  <a:moveTo>
                    <a:pt x="297" y="0"/>
                  </a:moveTo>
                  <a:lnTo>
                    <a:pt x="294" y="0"/>
                  </a:lnTo>
                  <a:lnTo>
                    <a:pt x="291" y="0"/>
                  </a:lnTo>
                  <a:lnTo>
                    <a:pt x="288" y="0"/>
                  </a:lnTo>
                  <a:lnTo>
                    <a:pt x="283" y="3"/>
                  </a:lnTo>
                  <a:lnTo>
                    <a:pt x="274" y="3"/>
                  </a:lnTo>
                  <a:lnTo>
                    <a:pt x="269" y="5"/>
                  </a:lnTo>
                  <a:lnTo>
                    <a:pt x="260" y="5"/>
                  </a:lnTo>
                  <a:lnTo>
                    <a:pt x="249" y="8"/>
                  </a:lnTo>
                  <a:lnTo>
                    <a:pt x="241" y="8"/>
                  </a:lnTo>
                  <a:lnTo>
                    <a:pt x="232" y="11"/>
                  </a:lnTo>
                  <a:lnTo>
                    <a:pt x="224" y="11"/>
                  </a:lnTo>
                  <a:lnTo>
                    <a:pt x="216" y="14"/>
                  </a:lnTo>
                  <a:lnTo>
                    <a:pt x="207" y="14"/>
                  </a:lnTo>
                  <a:lnTo>
                    <a:pt x="199" y="17"/>
                  </a:lnTo>
                  <a:lnTo>
                    <a:pt x="193" y="17"/>
                  </a:lnTo>
                  <a:lnTo>
                    <a:pt x="188" y="17"/>
                  </a:lnTo>
                  <a:lnTo>
                    <a:pt x="185" y="17"/>
                  </a:lnTo>
                  <a:lnTo>
                    <a:pt x="182" y="17"/>
                  </a:lnTo>
                  <a:lnTo>
                    <a:pt x="179" y="19"/>
                  </a:lnTo>
                  <a:lnTo>
                    <a:pt x="174" y="19"/>
                  </a:lnTo>
                  <a:lnTo>
                    <a:pt x="171" y="19"/>
                  </a:lnTo>
                  <a:lnTo>
                    <a:pt x="165" y="19"/>
                  </a:lnTo>
                  <a:lnTo>
                    <a:pt x="160" y="19"/>
                  </a:lnTo>
                  <a:lnTo>
                    <a:pt x="151" y="22"/>
                  </a:lnTo>
                  <a:lnTo>
                    <a:pt x="146" y="22"/>
                  </a:lnTo>
                  <a:lnTo>
                    <a:pt x="140" y="22"/>
                  </a:lnTo>
                  <a:lnTo>
                    <a:pt x="132" y="25"/>
                  </a:lnTo>
                  <a:lnTo>
                    <a:pt x="123" y="25"/>
                  </a:lnTo>
                  <a:lnTo>
                    <a:pt x="118" y="25"/>
                  </a:lnTo>
                  <a:lnTo>
                    <a:pt x="109" y="28"/>
                  </a:lnTo>
                  <a:lnTo>
                    <a:pt x="101" y="28"/>
                  </a:lnTo>
                  <a:lnTo>
                    <a:pt x="92" y="28"/>
                  </a:lnTo>
                  <a:lnTo>
                    <a:pt x="84" y="28"/>
                  </a:lnTo>
                  <a:lnTo>
                    <a:pt x="78" y="31"/>
                  </a:lnTo>
                  <a:lnTo>
                    <a:pt x="70" y="31"/>
                  </a:lnTo>
                  <a:lnTo>
                    <a:pt x="62" y="31"/>
                  </a:lnTo>
                  <a:lnTo>
                    <a:pt x="56" y="33"/>
                  </a:lnTo>
                  <a:lnTo>
                    <a:pt x="48" y="33"/>
                  </a:lnTo>
                  <a:lnTo>
                    <a:pt x="39" y="33"/>
                  </a:lnTo>
                  <a:lnTo>
                    <a:pt x="34" y="36"/>
                  </a:lnTo>
                  <a:lnTo>
                    <a:pt x="28" y="36"/>
                  </a:lnTo>
                  <a:lnTo>
                    <a:pt x="22" y="36"/>
                  </a:lnTo>
                  <a:lnTo>
                    <a:pt x="17" y="36"/>
                  </a:lnTo>
                  <a:lnTo>
                    <a:pt x="14" y="36"/>
                  </a:lnTo>
                  <a:lnTo>
                    <a:pt x="8" y="39"/>
                  </a:lnTo>
                  <a:lnTo>
                    <a:pt x="6" y="39"/>
                  </a:lnTo>
                  <a:lnTo>
                    <a:pt x="3" y="39"/>
                  </a:lnTo>
                  <a:lnTo>
                    <a:pt x="0" y="39"/>
                  </a:lnTo>
                </a:path>
              </a:pathLst>
            </a:custGeom>
            <a:noFill/>
            <a:ln w="12700" cap="rnd">
              <a:solidFill>
                <a:srgbClr val="2F8080"/>
              </a:solidFill>
              <a:round/>
              <a:headEnd/>
              <a:tailEnd/>
            </a:ln>
          </p:spPr>
          <p:txBody>
            <a:bodyPr>
              <a:prstTxWarp prst="textNoShape">
                <a:avLst/>
              </a:prstTxWarp>
            </a:bodyPr>
            <a:lstStyle/>
            <a:p>
              <a:endParaRPr lang="en-US">
                <a:solidFill>
                  <a:schemeClr val="tx2"/>
                </a:solidFill>
              </a:endParaRPr>
            </a:p>
          </p:txBody>
        </p:sp>
        <p:sp>
          <p:nvSpPr>
            <p:cNvPr id="36085" name="Freeform 244"/>
            <p:cNvSpPr>
              <a:spLocks/>
            </p:cNvSpPr>
            <p:nvPr/>
          </p:nvSpPr>
          <p:spPr bwMode="auto">
            <a:xfrm>
              <a:off x="2236" y="1900"/>
              <a:ext cx="113" cy="2"/>
            </a:xfrm>
            <a:custGeom>
              <a:avLst/>
              <a:gdLst>
                <a:gd name="T0" fmla="*/ 0 w 113"/>
                <a:gd name="T1" fmla="*/ 0 h 2"/>
                <a:gd name="T2" fmla="*/ 5 w 113"/>
                <a:gd name="T3" fmla="*/ 0 h 2"/>
                <a:gd name="T4" fmla="*/ 10 w 113"/>
                <a:gd name="T5" fmla="*/ 0 h 2"/>
                <a:gd name="T6" fmla="*/ 15 w 113"/>
                <a:gd name="T7" fmla="*/ 0 h 2"/>
                <a:gd name="T8" fmla="*/ 23 w 113"/>
                <a:gd name="T9" fmla="*/ 0 h 2"/>
                <a:gd name="T10" fmla="*/ 28 w 113"/>
                <a:gd name="T11" fmla="*/ 0 h 2"/>
                <a:gd name="T12" fmla="*/ 39 w 113"/>
                <a:gd name="T13" fmla="*/ 0 h 2"/>
                <a:gd name="T14" fmla="*/ 41 w 113"/>
                <a:gd name="T15" fmla="*/ 0 h 2"/>
                <a:gd name="T16" fmla="*/ 47 w 113"/>
                <a:gd name="T17" fmla="*/ 0 h 2"/>
                <a:gd name="T18" fmla="*/ 54 w 113"/>
                <a:gd name="T19" fmla="*/ 0 h 2"/>
                <a:gd name="T20" fmla="*/ 60 w 113"/>
                <a:gd name="T21" fmla="*/ 1 h 2"/>
                <a:gd name="T22" fmla="*/ 70 w 113"/>
                <a:gd name="T23" fmla="*/ 1 h 2"/>
                <a:gd name="T24" fmla="*/ 80 w 113"/>
                <a:gd name="T25" fmla="*/ 1 h 2"/>
                <a:gd name="T26" fmla="*/ 91 w 113"/>
                <a:gd name="T27" fmla="*/ 1 h 2"/>
                <a:gd name="T28" fmla="*/ 102 w 113"/>
                <a:gd name="T29" fmla="*/ 1 h 2"/>
                <a:gd name="T30" fmla="*/ 106 w 113"/>
                <a:gd name="T31" fmla="*/ 1 h 2"/>
                <a:gd name="T32" fmla="*/ 112 w 113"/>
                <a:gd name="T33" fmla="*/ 1 h 2"/>
                <a:gd name="T34" fmla="*/ 102 w 113"/>
                <a:gd name="T35" fmla="*/ 1 h 2"/>
                <a:gd name="T36" fmla="*/ 96 w 113"/>
                <a:gd name="T37" fmla="*/ 1 h 2"/>
                <a:gd name="T38" fmla="*/ 89 w 113"/>
                <a:gd name="T39" fmla="*/ 1 h 2"/>
                <a:gd name="T40" fmla="*/ 78 w 113"/>
                <a:gd name="T41" fmla="*/ 1 h 2"/>
                <a:gd name="T42" fmla="*/ 67 w 113"/>
                <a:gd name="T43" fmla="*/ 1 h 2"/>
                <a:gd name="T44" fmla="*/ 57 w 113"/>
                <a:gd name="T45" fmla="*/ 1 h 2"/>
                <a:gd name="T46" fmla="*/ 47 w 113"/>
                <a:gd name="T47" fmla="*/ 1 h 2"/>
                <a:gd name="T48" fmla="*/ 41 w 113"/>
                <a:gd name="T49" fmla="*/ 1 h 2"/>
                <a:gd name="T50" fmla="*/ 36 w 113"/>
                <a:gd name="T51" fmla="*/ 1 h 2"/>
                <a:gd name="T52" fmla="*/ 31 w 113"/>
                <a:gd name="T53" fmla="*/ 1 h 2"/>
                <a:gd name="T54" fmla="*/ 23 w 113"/>
                <a:gd name="T55" fmla="*/ 1 h 2"/>
                <a:gd name="T56" fmla="*/ 18 w 113"/>
                <a:gd name="T57" fmla="*/ 1 h 2"/>
                <a:gd name="T58" fmla="*/ 10 w 113"/>
                <a:gd name="T59" fmla="*/ 1 h 2"/>
                <a:gd name="T60" fmla="*/ 5 w 113"/>
                <a:gd name="T61" fmla="*/ 1 h 2"/>
                <a:gd name="T62" fmla="*/ 0 w 113"/>
                <a:gd name="T63" fmla="*/ 0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3"/>
                <a:gd name="T97" fmla="*/ 0 h 2"/>
                <a:gd name="T98" fmla="*/ 113 w 113"/>
                <a:gd name="T99" fmla="*/ 2 h 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3" h="2">
                  <a:moveTo>
                    <a:pt x="0" y="0"/>
                  </a:moveTo>
                  <a:lnTo>
                    <a:pt x="0" y="0"/>
                  </a:lnTo>
                  <a:lnTo>
                    <a:pt x="2" y="0"/>
                  </a:lnTo>
                  <a:lnTo>
                    <a:pt x="5" y="0"/>
                  </a:lnTo>
                  <a:lnTo>
                    <a:pt x="7" y="0"/>
                  </a:lnTo>
                  <a:lnTo>
                    <a:pt x="10" y="0"/>
                  </a:lnTo>
                  <a:lnTo>
                    <a:pt x="13" y="0"/>
                  </a:lnTo>
                  <a:lnTo>
                    <a:pt x="15" y="0"/>
                  </a:lnTo>
                  <a:lnTo>
                    <a:pt x="18" y="0"/>
                  </a:lnTo>
                  <a:lnTo>
                    <a:pt x="23" y="0"/>
                  </a:lnTo>
                  <a:lnTo>
                    <a:pt x="26" y="0"/>
                  </a:lnTo>
                  <a:lnTo>
                    <a:pt x="28" y="0"/>
                  </a:lnTo>
                  <a:lnTo>
                    <a:pt x="34" y="0"/>
                  </a:lnTo>
                  <a:lnTo>
                    <a:pt x="39" y="0"/>
                  </a:lnTo>
                  <a:lnTo>
                    <a:pt x="41" y="0"/>
                  </a:lnTo>
                  <a:lnTo>
                    <a:pt x="44" y="0"/>
                  </a:lnTo>
                  <a:lnTo>
                    <a:pt x="47" y="0"/>
                  </a:lnTo>
                  <a:lnTo>
                    <a:pt x="52" y="0"/>
                  </a:lnTo>
                  <a:lnTo>
                    <a:pt x="54" y="0"/>
                  </a:lnTo>
                  <a:lnTo>
                    <a:pt x="57" y="0"/>
                  </a:lnTo>
                  <a:lnTo>
                    <a:pt x="60" y="1"/>
                  </a:lnTo>
                  <a:lnTo>
                    <a:pt x="65" y="1"/>
                  </a:lnTo>
                  <a:lnTo>
                    <a:pt x="70" y="1"/>
                  </a:lnTo>
                  <a:lnTo>
                    <a:pt x="76" y="1"/>
                  </a:lnTo>
                  <a:lnTo>
                    <a:pt x="80" y="1"/>
                  </a:lnTo>
                  <a:lnTo>
                    <a:pt x="86" y="1"/>
                  </a:lnTo>
                  <a:lnTo>
                    <a:pt x="91" y="1"/>
                  </a:lnTo>
                  <a:lnTo>
                    <a:pt x="96" y="1"/>
                  </a:lnTo>
                  <a:lnTo>
                    <a:pt x="102" y="1"/>
                  </a:lnTo>
                  <a:lnTo>
                    <a:pt x="105" y="1"/>
                  </a:lnTo>
                  <a:lnTo>
                    <a:pt x="106" y="1"/>
                  </a:lnTo>
                  <a:lnTo>
                    <a:pt x="109" y="1"/>
                  </a:lnTo>
                  <a:lnTo>
                    <a:pt x="112" y="1"/>
                  </a:lnTo>
                  <a:lnTo>
                    <a:pt x="105" y="1"/>
                  </a:lnTo>
                  <a:lnTo>
                    <a:pt x="102" y="1"/>
                  </a:lnTo>
                  <a:lnTo>
                    <a:pt x="99" y="1"/>
                  </a:lnTo>
                  <a:lnTo>
                    <a:pt x="96" y="1"/>
                  </a:lnTo>
                  <a:lnTo>
                    <a:pt x="91" y="1"/>
                  </a:lnTo>
                  <a:lnTo>
                    <a:pt x="89" y="1"/>
                  </a:lnTo>
                  <a:lnTo>
                    <a:pt x="83" y="1"/>
                  </a:lnTo>
                  <a:lnTo>
                    <a:pt x="78" y="1"/>
                  </a:lnTo>
                  <a:lnTo>
                    <a:pt x="73" y="1"/>
                  </a:lnTo>
                  <a:lnTo>
                    <a:pt x="67" y="1"/>
                  </a:lnTo>
                  <a:lnTo>
                    <a:pt x="63" y="1"/>
                  </a:lnTo>
                  <a:lnTo>
                    <a:pt x="57" y="1"/>
                  </a:lnTo>
                  <a:lnTo>
                    <a:pt x="52" y="1"/>
                  </a:lnTo>
                  <a:lnTo>
                    <a:pt x="47" y="1"/>
                  </a:lnTo>
                  <a:lnTo>
                    <a:pt x="44" y="1"/>
                  </a:lnTo>
                  <a:lnTo>
                    <a:pt x="41" y="1"/>
                  </a:lnTo>
                  <a:lnTo>
                    <a:pt x="39" y="1"/>
                  </a:lnTo>
                  <a:lnTo>
                    <a:pt x="36" y="1"/>
                  </a:lnTo>
                  <a:lnTo>
                    <a:pt x="34" y="1"/>
                  </a:lnTo>
                  <a:lnTo>
                    <a:pt x="31" y="1"/>
                  </a:lnTo>
                  <a:lnTo>
                    <a:pt x="26" y="1"/>
                  </a:lnTo>
                  <a:lnTo>
                    <a:pt x="23" y="1"/>
                  </a:lnTo>
                  <a:lnTo>
                    <a:pt x="21" y="1"/>
                  </a:lnTo>
                  <a:lnTo>
                    <a:pt x="18" y="1"/>
                  </a:lnTo>
                  <a:lnTo>
                    <a:pt x="15" y="1"/>
                  </a:lnTo>
                  <a:lnTo>
                    <a:pt x="10" y="1"/>
                  </a:lnTo>
                  <a:lnTo>
                    <a:pt x="7" y="1"/>
                  </a:lnTo>
                  <a:lnTo>
                    <a:pt x="5" y="1"/>
                  </a:lnTo>
                  <a:lnTo>
                    <a:pt x="2" y="0"/>
                  </a:lnTo>
                  <a:lnTo>
                    <a:pt x="0" y="0"/>
                  </a:lnTo>
                </a:path>
              </a:pathLst>
            </a:custGeom>
            <a:solidFill>
              <a:srgbClr val="2F8080"/>
            </a:solidFill>
            <a:ln w="127000" cap="rnd">
              <a:noFill/>
              <a:round/>
              <a:headEnd/>
              <a:tailEnd/>
            </a:ln>
          </p:spPr>
          <p:txBody>
            <a:bodyPr>
              <a:prstTxWarp prst="textNoShape">
                <a:avLst/>
              </a:prstTxWarp>
            </a:bodyPr>
            <a:lstStyle/>
            <a:p>
              <a:endParaRPr lang="en-US">
                <a:solidFill>
                  <a:schemeClr val="tx2"/>
                </a:solidFill>
              </a:endParaRPr>
            </a:p>
          </p:txBody>
        </p:sp>
        <p:sp>
          <p:nvSpPr>
            <p:cNvPr id="36086" name="Freeform 245"/>
            <p:cNvSpPr>
              <a:spLocks/>
            </p:cNvSpPr>
            <p:nvPr/>
          </p:nvSpPr>
          <p:spPr bwMode="auto">
            <a:xfrm>
              <a:off x="2227" y="1925"/>
              <a:ext cx="133" cy="27"/>
            </a:xfrm>
            <a:custGeom>
              <a:avLst/>
              <a:gdLst>
                <a:gd name="T0" fmla="*/ 3 w 133"/>
                <a:gd name="T1" fmla="*/ 2 h 27"/>
                <a:gd name="T2" fmla="*/ 8 w 133"/>
                <a:gd name="T3" fmla="*/ 2 h 27"/>
                <a:gd name="T4" fmla="*/ 13 w 133"/>
                <a:gd name="T5" fmla="*/ 5 h 27"/>
                <a:gd name="T6" fmla="*/ 19 w 133"/>
                <a:gd name="T7" fmla="*/ 5 h 27"/>
                <a:gd name="T8" fmla="*/ 24 w 133"/>
                <a:gd name="T9" fmla="*/ 7 h 27"/>
                <a:gd name="T10" fmla="*/ 29 w 133"/>
                <a:gd name="T11" fmla="*/ 7 h 27"/>
                <a:gd name="T12" fmla="*/ 32 w 133"/>
                <a:gd name="T13" fmla="*/ 5 h 27"/>
                <a:gd name="T14" fmla="*/ 37 w 133"/>
                <a:gd name="T15" fmla="*/ 7 h 27"/>
                <a:gd name="T16" fmla="*/ 42 w 133"/>
                <a:gd name="T17" fmla="*/ 9 h 27"/>
                <a:gd name="T18" fmla="*/ 48 w 133"/>
                <a:gd name="T19" fmla="*/ 9 h 27"/>
                <a:gd name="T20" fmla="*/ 53 w 133"/>
                <a:gd name="T21" fmla="*/ 7 h 27"/>
                <a:gd name="T22" fmla="*/ 56 w 133"/>
                <a:gd name="T23" fmla="*/ 9 h 27"/>
                <a:gd name="T24" fmla="*/ 61 w 133"/>
                <a:gd name="T25" fmla="*/ 9 h 27"/>
                <a:gd name="T26" fmla="*/ 66 w 133"/>
                <a:gd name="T27" fmla="*/ 9 h 27"/>
                <a:gd name="T28" fmla="*/ 74 w 133"/>
                <a:gd name="T29" fmla="*/ 11 h 27"/>
                <a:gd name="T30" fmla="*/ 79 w 133"/>
                <a:gd name="T31" fmla="*/ 11 h 27"/>
                <a:gd name="T32" fmla="*/ 88 w 133"/>
                <a:gd name="T33" fmla="*/ 11 h 27"/>
                <a:gd name="T34" fmla="*/ 92 w 133"/>
                <a:gd name="T35" fmla="*/ 11 h 27"/>
                <a:gd name="T36" fmla="*/ 98 w 133"/>
                <a:gd name="T37" fmla="*/ 11 h 27"/>
                <a:gd name="T38" fmla="*/ 103 w 133"/>
                <a:gd name="T39" fmla="*/ 13 h 27"/>
                <a:gd name="T40" fmla="*/ 111 w 133"/>
                <a:gd name="T41" fmla="*/ 11 h 27"/>
                <a:gd name="T42" fmla="*/ 132 w 133"/>
                <a:gd name="T43" fmla="*/ 9 h 27"/>
                <a:gd name="T44" fmla="*/ 132 w 133"/>
                <a:gd name="T45" fmla="*/ 20 h 27"/>
                <a:gd name="T46" fmla="*/ 129 w 133"/>
                <a:gd name="T47" fmla="*/ 21 h 27"/>
                <a:gd name="T48" fmla="*/ 124 w 133"/>
                <a:gd name="T49" fmla="*/ 24 h 27"/>
                <a:gd name="T50" fmla="*/ 116 w 133"/>
                <a:gd name="T51" fmla="*/ 26 h 27"/>
                <a:gd name="T52" fmla="*/ 111 w 133"/>
                <a:gd name="T53" fmla="*/ 26 h 27"/>
                <a:gd name="T54" fmla="*/ 103 w 133"/>
                <a:gd name="T55" fmla="*/ 26 h 27"/>
                <a:gd name="T56" fmla="*/ 98 w 133"/>
                <a:gd name="T57" fmla="*/ 26 h 27"/>
                <a:gd name="T58" fmla="*/ 92 w 133"/>
                <a:gd name="T59" fmla="*/ 26 h 27"/>
                <a:gd name="T60" fmla="*/ 8 w 133"/>
                <a:gd name="T61" fmla="*/ 18 h 27"/>
                <a:gd name="T62" fmla="*/ 6 w 133"/>
                <a:gd name="T63" fmla="*/ 15 h 27"/>
                <a:gd name="T64" fmla="*/ 3 w 133"/>
                <a:gd name="T65" fmla="*/ 9 h 27"/>
                <a:gd name="T66" fmla="*/ 0 w 133"/>
                <a:gd name="T67" fmla="*/ 2 h 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3"/>
                <a:gd name="T103" fmla="*/ 0 h 27"/>
                <a:gd name="T104" fmla="*/ 133 w 133"/>
                <a:gd name="T105" fmla="*/ 27 h 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3" h="27">
                  <a:moveTo>
                    <a:pt x="3" y="0"/>
                  </a:moveTo>
                  <a:lnTo>
                    <a:pt x="3" y="2"/>
                  </a:lnTo>
                  <a:lnTo>
                    <a:pt x="6" y="2"/>
                  </a:lnTo>
                  <a:lnTo>
                    <a:pt x="8" y="2"/>
                  </a:lnTo>
                  <a:lnTo>
                    <a:pt x="10" y="5"/>
                  </a:lnTo>
                  <a:lnTo>
                    <a:pt x="13" y="5"/>
                  </a:lnTo>
                  <a:lnTo>
                    <a:pt x="16" y="5"/>
                  </a:lnTo>
                  <a:lnTo>
                    <a:pt x="19" y="5"/>
                  </a:lnTo>
                  <a:lnTo>
                    <a:pt x="22" y="5"/>
                  </a:lnTo>
                  <a:lnTo>
                    <a:pt x="24" y="7"/>
                  </a:lnTo>
                  <a:lnTo>
                    <a:pt x="26" y="7"/>
                  </a:lnTo>
                  <a:lnTo>
                    <a:pt x="29" y="7"/>
                  </a:lnTo>
                  <a:lnTo>
                    <a:pt x="32" y="7"/>
                  </a:lnTo>
                  <a:lnTo>
                    <a:pt x="32" y="5"/>
                  </a:lnTo>
                  <a:lnTo>
                    <a:pt x="35" y="7"/>
                  </a:lnTo>
                  <a:lnTo>
                    <a:pt x="37" y="7"/>
                  </a:lnTo>
                  <a:lnTo>
                    <a:pt x="40" y="9"/>
                  </a:lnTo>
                  <a:lnTo>
                    <a:pt x="42" y="9"/>
                  </a:lnTo>
                  <a:lnTo>
                    <a:pt x="45" y="9"/>
                  </a:lnTo>
                  <a:lnTo>
                    <a:pt x="48" y="9"/>
                  </a:lnTo>
                  <a:lnTo>
                    <a:pt x="50" y="7"/>
                  </a:lnTo>
                  <a:lnTo>
                    <a:pt x="53" y="7"/>
                  </a:lnTo>
                  <a:lnTo>
                    <a:pt x="53" y="9"/>
                  </a:lnTo>
                  <a:lnTo>
                    <a:pt x="56" y="9"/>
                  </a:lnTo>
                  <a:lnTo>
                    <a:pt x="58" y="9"/>
                  </a:lnTo>
                  <a:lnTo>
                    <a:pt x="61" y="9"/>
                  </a:lnTo>
                  <a:lnTo>
                    <a:pt x="63" y="9"/>
                  </a:lnTo>
                  <a:lnTo>
                    <a:pt x="66" y="9"/>
                  </a:lnTo>
                  <a:lnTo>
                    <a:pt x="72" y="9"/>
                  </a:lnTo>
                  <a:lnTo>
                    <a:pt x="74" y="11"/>
                  </a:lnTo>
                  <a:lnTo>
                    <a:pt x="76" y="11"/>
                  </a:lnTo>
                  <a:lnTo>
                    <a:pt x="79" y="11"/>
                  </a:lnTo>
                  <a:lnTo>
                    <a:pt x="85" y="11"/>
                  </a:lnTo>
                  <a:lnTo>
                    <a:pt x="88" y="11"/>
                  </a:lnTo>
                  <a:lnTo>
                    <a:pt x="90" y="9"/>
                  </a:lnTo>
                  <a:lnTo>
                    <a:pt x="92" y="11"/>
                  </a:lnTo>
                  <a:lnTo>
                    <a:pt x="95" y="11"/>
                  </a:lnTo>
                  <a:lnTo>
                    <a:pt x="98" y="11"/>
                  </a:lnTo>
                  <a:lnTo>
                    <a:pt x="101" y="13"/>
                  </a:lnTo>
                  <a:lnTo>
                    <a:pt x="103" y="13"/>
                  </a:lnTo>
                  <a:lnTo>
                    <a:pt x="108" y="13"/>
                  </a:lnTo>
                  <a:lnTo>
                    <a:pt x="111" y="11"/>
                  </a:lnTo>
                  <a:lnTo>
                    <a:pt x="132" y="7"/>
                  </a:lnTo>
                  <a:lnTo>
                    <a:pt x="132" y="9"/>
                  </a:lnTo>
                  <a:lnTo>
                    <a:pt x="132" y="13"/>
                  </a:lnTo>
                  <a:lnTo>
                    <a:pt x="132" y="20"/>
                  </a:lnTo>
                  <a:lnTo>
                    <a:pt x="132" y="21"/>
                  </a:lnTo>
                  <a:lnTo>
                    <a:pt x="129" y="21"/>
                  </a:lnTo>
                  <a:lnTo>
                    <a:pt x="127" y="24"/>
                  </a:lnTo>
                  <a:lnTo>
                    <a:pt x="124" y="24"/>
                  </a:lnTo>
                  <a:lnTo>
                    <a:pt x="122" y="26"/>
                  </a:lnTo>
                  <a:lnTo>
                    <a:pt x="116" y="26"/>
                  </a:lnTo>
                  <a:lnTo>
                    <a:pt x="114" y="26"/>
                  </a:lnTo>
                  <a:lnTo>
                    <a:pt x="111" y="26"/>
                  </a:lnTo>
                  <a:lnTo>
                    <a:pt x="106" y="26"/>
                  </a:lnTo>
                  <a:lnTo>
                    <a:pt x="103" y="26"/>
                  </a:lnTo>
                  <a:lnTo>
                    <a:pt x="101" y="26"/>
                  </a:lnTo>
                  <a:lnTo>
                    <a:pt x="98" y="26"/>
                  </a:lnTo>
                  <a:lnTo>
                    <a:pt x="95" y="26"/>
                  </a:lnTo>
                  <a:lnTo>
                    <a:pt x="92" y="26"/>
                  </a:lnTo>
                  <a:lnTo>
                    <a:pt x="90" y="26"/>
                  </a:lnTo>
                  <a:lnTo>
                    <a:pt x="8" y="18"/>
                  </a:lnTo>
                  <a:lnTo>
                    <a:pt x="6" y="18"/>
                  </a:lnTo>
                  <a:lnTo>
                    <a:pt x="6" y="15"/>
                  </a:lnTo>
                  <a:lnTo>
                    <a:pt x="3" y="13"/>
                  </a:lnTo>
                  <a:lnTo>
                    <a:pt x="3" y="9"/>
                  </a:lnTo>
                  <a:lnTo>
                    <a:pt x="0" y="7"/>
                  </a:lnTo>
                  <a:lnTo>
                    <a:pt x="0" y="2"/>
                  </a:lnTo>
                  <a:lnTo>
                    <a:pt x="3" y="0"/>
                  </a:lnTo>
                </a:path>
              </a:pathLst>
            </a:custGeom>
            <a:solidFill>
              <a:srgbClr val="004D4D"/>
            </a:solidFill>
            <a:ln w="127000" cap="rnd">
              <a:noFill/>
              <a:round/>
              <a:headEnd/>
              <a:tailEnd/>
            </a:ln>
          </p:spPr>
          <p:txBody>
            <a:bodyPr>
              <a:prstTxWarp prst="textNoShape">
                <a:avLst/>
              </a:prstTxWarp>
            </a:bodyPr>
            <a:lstStyle/>
            <a:p>
              <a:endParaRPr lang="en-US">
                <a:solidFill>
                  <a:schemeClr val="tx2"/>
                </a:solidFill>
              </a:endParaRPr>
            </a:p>
          </p:txBody>
        </p:sp>
        <p:sp>
          <p:nvSpPr>
            <p:cNvPr id="36087" name="Freeform 246"/>
            <p:cNvSpPr>
              <a:spLocks/>
            </p:cNvSpPr>
            <p:nvPr/>
          </p:nvSpPr>
          <p:spPr bwMode="auto">
            <a:xfrm>
              <a:off x="3316" y="1662"/>
              <a:ext cx="36" cy="167"/>
            </a:xfrm>
            <a:custGeom>
              <a:avLst/>
              <a:gdLst>
                <a:gd name="T0" fmla="*/ 9 w 36"/>
                <a:gd name="T1" fmla="*/ 10 h 167"/>
                <a:gd name="T2" fmla="*/ 14 w 36"/>
                <a:gd name="T3" fmla="*/ 0 h 167"/>
                <a:gd name="T4" fmla="*/ 17 w 36"/>
                <a:gd name="T5" fmla="*/ 0 h 167"/>
                <a:gd name="T6" fmla="*/ 18 w 36"/>
                <a:gd name="T7" fmla="*/ 0 h 167"/>
                <a:gd name="T8" fmla="*/ 21 w 36"/>
                <a:gd name="T9" fmla="*/ 0 h 167"/>
                <a:gd name="T10" fmla="*/ 23 w 36"/>
                <a:gd name="T11" fmla="*/ 0 h 167"/>
                <a:gd name="T12" fmla="*/ 26 w 36"/>
                <a:gd name="T13" fmla="*/ 0 h 167"/>
                <a:gd name="T14" fmla="*/ 28 w 36"/>
                <a:gd name="T15" fmla="*/ 0 h 167"/>
                <a:gd name="T16" fmla="*/ 28 w 36"/>
                <a:gd name="T17" fmla="*/ 3 h 167"/>
                <a:gd name="T18" fmla="*/ 30 w 36"/>
                <a:gd name="T19" fmla="*/ 3 h 167"/>
                <a:gd name="T20" fmla="*/ 33 w 36"/>
                <a:gd name="T21" fmla="*/ 6 h 167"/>
                <a:gd name="T22" fmla="*/ 33 w 36"/>
                <a:gd name="T23" fmla="*/ 8 h 167"/>
                <a:gd name="T24" fmla="*/ 35 w 36"/>
                <a:gd name="T25" fmla="*/ 13 h 167"/>
                <a:gd name="T26" fmla="*/ 35 w 36"/>
                <a:gd name="T27" fmla="*/ 19 h 167"/>
                <a:gd name="T28" fmla="*/ 35 w 36"/>
                <a:gd name="T29" fmla="*/ 24 h 167"/>
                <a:gd name="T30" fmla="*/ 35 w 36"/>
                <a:gd name="T31" fmla="*/ 34 h 167"/>
                <a:gd name="T32" fmla="*/ 35 w 36"/>
                <a:gd name="T33" fmla="*/ 46 h 167"/>
                <a:gd name="T34" fmla="*/ 35 w 36"/>
                <a:gd name="T35" fmla="*/ 59 h 167"/>
                <a:gd name="T36" fmla="*/ 33 w 36"/>
                <a:gd name="T37" fmla="*/ 73 h 167"/>
                <a:gd name="T38" fmla="*/ 33 w 36"/>
                <a:gd name="T39" fmla="*/ 86 h 167"/>
                <a:gd name="T40" fmla="*/ 30 w 36"/>
                <a:gd name="T41" fmla="*/ 102 h 167"/>
                <a:gd name="T42" fmla="*/ 26 w 36"/>
                <a:gd name="T43" fmla="*/ 117 h 167"/>
                <a:gd name="T44" fmla="*/ 21 w 36"/>
                <a:gd name="T45" fmla="*/ 134 h 167"/>
                <a:gd name="T46" fmla="*/ 12 w 36"/>
                <a:gd name="T47" fmla="*/ 150 h 167"/>
                <a:gd name="T48" fmla="*/ 12 w 36"/>
                <a:gd name="T49" fmla="*/ 153 h 167"/>
                <a:gd name="T50" fmla="*/ 9 w 36"/>
                <a:gd name="T51" fmla="*/ 156 h 167"/>
                <a:gd name="T52" fmla="*/ 7 w 36"/>
                <a:gd name="T53" fmla="*/ 157 h 167"/>
                <a:gd name="T54" fmla="*/ 7 w 36"/>
                <a:gd name="T55" fmla="*/ 160 h 167"/>
                <a:gd name="T56" fmla="*/ 5 w 36"/>
                <a:gd name="T57" fmla="*/ 163 h 167"/>
                <a:gd name="T58" fmla="*/ 5 w 36"/>
                <a:gd name="T59" fmla="*/ 166 h 167"/>
                <a:gd name="T60" fmla="*/ 3 w 36"/>
                <a:gd name="T61" fmla="*/ 166 h 167"/>
                <a:gd name="T62" fmla="*/ 0 w 36"/>
                <a:gd name="T63" fmla="*/ 166 h 167"/>
                <a:gd name="T64" fmla="*/ 0 w 36"/>
                <a:gd name="T65" fmla="*/ 163 h 167"/>
                <a:gd name="T66" fmla="*/ 0 w 36"/>
                <a:gd name="T67" fmla="*/ 160 h 167"/>
                <a:gd name="T68" fmla="*/ 3 w 36"/>
                <a:gd name="T69" fmla="*/ 156 h 167"/>
                <a:gd name="T70" fmla="*/ 3 w 36"/>
                <a:gd name="T71" fmla="*/ 153 h 167"/>
                <a:gd name="T72" fmla="*/ 3 w 36"/>
                <a:gd name="T73" fmla="*/ 147 h 167"/>
                <a:gd name="T74" fmla="*/ 5 w 36"/>
                <a:gd name="T75" fmla="*/ 142 h 167"/>
                <a:gd name="T76" fmla="*/ 7 w 36"/>
                <a:gd name="T77" fmla="*/ 136 h 167"/>
                <a:gd name="T78" fmla="*/ 7 w 36"/>
                <a:gd name="T79" fmla="*/ 131 h 167"/>
                <a:gd name="T80" fmla="*/ 7 w 36"/>
                <a:gd name="T81" fmla="*/ 126 h 167"/>
                <a:gd name="T82" fmla="*/ 9 w 36"/>
                <a:gd name="T83" fmla="*/ 123 h 167"/>
                <a:gd name="T84" fmla="*/ 9 w 36"/>
                <a:gd name="T85" fmla="*/ 120 h 167"/>
                <a:gd name="T86" fmla="*/ 12 w 36"/>
                <a:gd name="T87" fmla="*/ 117 h 167"/>
                <a:gd name="T88" fmla="*/ 14 w 36"/>
                <a:gd name="T89" fmla="*/ 117 h 167"/>
                <a:gd name="T90" fmla="*/ 14 w 36"/>
                <a:gd name="T91" fmla="*/ 113 h 167"/>
                <a:gd name="T92" fmla="*/ 9 w 36"/>
                <a:gd name="T93" fmla="*/ 113 h 167"/>
                <a:gd name="T94" fmla="*/ 17 w 36"/>
                <a:gd name="T95" fmla="*/ 62 h 167"/>
                <a:gd name="T96" fmla="*/ 21 w 36"/>
                <a:gd name="T97" fmla="*/ 62 h 167"/>
                <a:gd name="T98" fmla="*/ 21 w 36"/>
                <a:gd name="T99" fmla="*/ 51 h 167"/>
                <a:gd name="T100" fmla="*/ 17 w 36"/>
                <a:gd name="T101" fmla="*/ 53 h 167"/>
                <a:gd name="T102" fmla="*/ 17 w 36"/>
                <a:gd name="T103" fmla="*/ 21 h 167"/>
                <a:gd name="T104" fmla="*/ 21 w 36"/>
                <a:gd name="T105" fmla="*/ 16 h 167"/>
                <a:gd name="T106" fmla="*/ 18 w 36"/>
                <a:gd name="T107" fmla="*/ 10 h 167"/>
                <a:gd name="T108" fmla="*/ 9 w 36"/>
                <a:gd name="T109" fmla="*/ 10 h 1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6"/>
                <a:gd name="T166" fmla="*/ 0 h 167"/>
                <a:gd name="T167" fmla="*/ 36 w 36"/>
                <a:gd name="T168" fmla="*/ 167 h 16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6" h="167">
                  <a:moveTo>
                    <a:pt x="9" y="10"/>
                  </a:moveTo>
                  <a:lnTo>
                    <a:pt x="14" y="0"/>
                  </a:lnTo>
                  <a:lnTo>
                    <a:pt x="17" y="0"/>
                  </a:lnTo>
                  <a:lnTo>
                    <a:pt x="18" y="0"/>
                  </a:lnTo>
                  <a:lnTo>
                    <a:pt x="21" y="0"/>
                  </a:lnTo>
                  <a:lnTo>
                    <a:pt x="23" y="0"/>
                  </a:lnTo>
                  <a:lnTo>
                    <a:pt x="26" y="0"/>
                  </a:lnTo>
                  <a:lnTo>
                    <a:pt x="28" y="0"/>
                  </a:lnTo>
                  <a:lnTo>
                    <a:pt x="28" y="3"/>
                  </a:lnTo>
                  <a:lnTo>
                    <a:pt x="30" y="3"/>
                  </a:lnTo>
                  <a:lnTo>
                    <a:pt x="33" y="6"/>
                  </a:lnTo>
                  <a:lnTo>
                    <a:pt x="33" y="8"/>
                  </a:lnTo>
                  <a:lnTo>
                    <a:pt x="35" y="13"/>
                  </a:lnTo>
                  <a:lnTo>
                    <a:pt x="35" y="19"/>
                  </a:lnTo>
                  <a:lnTo>
                    <a:pt x="35" y="24"/>
                  </a:lnTo>
                  <a:lnTo>
                    <a:pt x="35" y="34"/>
                  </a:lnTo>
                  <a:lnTo>
                    <a:pt x="35" y="46"/>
                  </a:lnTo>
                  <a:lnTo>
                    <a:pt x="35" y="59"/>
                  </a:lnTo>
                  <a:lnTo>
                    <a:pt x="33" y="73"/>
                  </a:lnTo>
                  <a:lnTo>
                    <a:pt x="33" y="86"/>
                  </a:lnTo>
                  <a:lnTo>
                    <a:pt x="30" y="102"/>
                  </a:lnTo>
                  <a:lnTo>
                    <a:pt x="26" y="117"/>
                  </a:lnTo>
                  <a:lnTo>
                    <a:pt x="21" y="134"/>
                  </a:lnTo>
                  <a:lnTo>
                    <a:pt x="12" y="150"/>
                  </a:lnTo>
                  <a:lnTo>
                    <a:pt x="12" y="153"/>
                  </a:lnTo>
                  <a:lnTo>
                    <a:pt x="9" y="156"/>
                  </a:lnTo>
                  <a:lnTo>
                    <a:pt x="7" y="157"/>
                  </a:lnTo>
                  <a:lnTo>
                    <a:pt x="7" y="160"/>
                  </a:lnTo>
                  <a:lnTo>
                    <a:pt x="5" y="163"/>
                  </a:lnTo>
                  <a:lnTo>
                    <a:pt x="5" y="166"/>
                  </a:lnTo>
                  <a:lnTo>
                    <a:pt x="3" y="166"/>
                  </a:lnTo>
                  <a:lnTo>
                    <a:pt x="0" y="166"/>
                  </a:lnTo>
                  <a:lnTo>
                    <a:pt x="0" y="163"/>
                  </a:lnTo>
                  <a:lnTo>
                    <a:pt x="0" y="160"/>
                  </a:lnTo>
                  <a:lnTo>
                    <a:pt x="3" y="156"/>
                  </a:lnTo>
                  <a:lnTo>
                    <a:pt x="3" y="153"/>
                  </a:lnTo>
                  <a:lnTo>
                    <a:pt x="3" y="147"/>
                  </a:lnTo>
                  <a:lnTo>
                    <a:pt x="5" y="142"/>
                  </a:lnTo>
                  <a:lnTo>
                    <a:pt x="7" y="136"/>
                  </a:lnTo>
                  <a:lnTo>
                    <a:pt x="7" y="131"/>
                  </a:lnTo>
                  <a:lnTo>
                    <a:pt x="7" y="126"/>
                  </a:lnTo>
                  <a:lnTo>
                    <a:pt x="9" y="123"/>
                  </a:lnTo>
                  <a:lnTo>
                    <a:pt x="9" y="120"/>
                  </a:lnTo>
                  <a:lnTo>
                    <a:pt x="12" y="117"/>
                  </a:lnTo>
                  <a:lnTo>
                    <a:pt x="14" y="117"/>
                  </a:lnTo>
                  <a:lnTo>
                    <a:pt x="14" y="113"/>
                  </a:lnTo>
                  <a:lnTo>
                    <a:pt x="9" y="113"/>
                  </a:lnTo>
                  <a:lnTo>
                    <a:pt x="17" y="62"/>
                  </a:lnTo>
                  <a:lnTo>
                    <a:pt x="21" y="62"/>
                  </a:lnTo>
                  <a:lnTo>
                    <a:pt x="21" y="51"/>
                  </a:lnTo>
                  <a:lnTo>
                    <a:pt x="17" y="53"/>
                  </a:lnTo>
                  <a:lnTo>
                    <a:pt x="17" y="21"/>
                  </a:lnTo>
                  <a:lnTo>
                    <a:pt x="21" y="16"/>
                  </a:lnTo>
                  <a:lnTo>
                    <a:pt x="18" y="10"/>
                  </a:lnTo>
                  <a:lnTo>
                    <a:pt x="9" y="1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36088" name="Freeform 247"/>
            <p:cNvSpPr>
              <a:spLocks/>
            </p:cNvSpPr>
            <p:nvPr/>
          </p:nvSpPr>
          <p:spPr bwMode="auto">
            <a:xfrm>
              <a:off x="2995" y="1785"/>
              <a:ext cx="6" cy="2"/>
            </a:xfrm>
            <a:custGeom>
              <a:avLst/>
              <a:gdLst>
                <a:gd name="T0" fmla="*/ 0 w 6"/>
                <a:gd name="T1" fmla="*/ 1 h 2"/>
                <a:gd name="T2" fmla="*/ 0 w 6"/>
                <a:gd name="T3" fmla="*/ 1 h 2"/>
                <a:gd name="T4" fmla="*/ 1 w 6"/>
                <a:gd name="T5" fmla="*/ 1 h 2"/>
                <a:gd name="T6" fmla="*/ 1 w 6"/>
                <a:gd name="T7" fmla="*/ 1 h 2"/>
                <a:gd name="T8" fmla="*/ 2 w 6"/>
                <a:gd name="T9" fmla="*/ 1 h 2"/>
                <a:gd name="T10" fmla="*/ 2 w 6"/>
                <a:gd name="T11" fmla="*/ 0 h 2"/>
                <a:gd name="T12" fmla="*/ 3 w 6"/>
                <a:gd name="T13" fmla="*/ 0 h 2"/>
                <a:gd name="T14" fmla="*/ 4 w 6"/>
                <a:gd name="T15" fmla="*/ 0 h 2"/>
                <a:gd name="T16" fmla="*/ 5 w 6"/>
                <a:gd name="T17" fmla="*/ 0 h 2"/>
                <a:gd name="T18" fmla="*/ 4 w 6"/>
                <a:gd name="T19" fmla="*/ 0 h 2"/>
                <a:gd name="T20" fmla="*/ 3 w 6"/>
                <a:gd name="T21" fmla="*/ 1 h 2"/>
                <a:gd name="T22" fmla="*/ 2 w 6"/>
                <a:gd name="T23" fmla="*/ 1 h 2"/>
                <a:gd name="T24" fmla="*/ 2 w 6"/>
                <a:gd name="T25" fmla="*/ 1 h 2"/>
                <a:gd name="T26" fmla="*/ 1 w 6"/>
                <a:gd name="T27" fmla="*/ 1 h 2"/>
                <a:gd name="T28" fmla="*/ 0 w 6"/>
                <a:gd name="T29" fmla="*/ 1 h 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2"/>
                <a:gd name="T47" fmla="*/ 6 w 6"/>
                <a:gd name="T48" fmla="*/ 2 h 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2">
                  <a:moveTo>
                    <a:pt x="0" y="1"/>
                  </a:moveTo>
                  <a:lnTo>
                    <a:pt x="0" y="1"/>
                  </a:lnTo>
                  <a:lnTo>
                    <a:pt x="1" y="1"/>
                  </a:lnTo>
                  <a:lnTo>
                    <a:pt x="2" y="1"/>
                  </a:lnTo>
                  <a:lnTo>
                    <a:pt x="2" y="0"/>
                  </a:lnTo>
                  <a:lnTo>
                    <a:pt x="3" y="0"/>
                  </a:lnTo>
                  <a:lnTo>
                    <a:pt x="4" y="0"/>
                  </a:lnTo>
                  <a:lnTo>
                    <a:pt x="5" y="0"/>
                  </a:lnTo>
                  <a:lnTo>
                    <a:pt x="4" y="0"/>
                  </a:lnTo>
                  <a:lnTo>
                    <a:pt x="3" y="1"/>
                  </a:lnTo>
                  <a:lnTo>
                    <a:pt x="2" y="1"/>
                  </a:lnTo>
                  <a:lnTo>
                    <a:pt x="1" y="1"/>
                  </a:lnTo>
                  <a:lnTo>
                    <a:pt x="0" y="1"/>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36089" name="Freeform 248"/>
            <p:cNvSpPr>
              <a:spLocks/>
            </p:cNvSpPr>
            <p:nvPr/>
          </p:nvSpPr>
          <p:spPr bwMode="auto">
            <a:xfrm>
              <a:off x="2997" y="1819"/>
              <a:ext cx="13" cy="13"/>
            </a:xfrm>
            <a:custGeom>
              <a:avLst/>
              <a:gdLst>
                <a:gd name="T0" fmla="*/ 0 w 13"/>
                <a:gd name="T1" fmla="*/ 2 h 13"/>
                <a:gd name="T2" fmla="*/ 0 w 13"/>
                <a:gd name="T3" fmla="*/ 2 h 13"/>
                <a:gd name="T4" fmla="*/ 0 w 13"/>
                <a:gd name="T5" fmla="*/ 0 h 13"/>
                <a:gd name="T6" fmla="*/ 2 w 13"/>
                <a:gd name="T7" fmla="*/ 0 h 13"/>
                <a:gd name="T8" fmla="*/ 4 w 13"/>
                <a:gd name="T9" fmla="*/ 0 h 13"/>
                <a:gd name="T10" fmla="*/ 5 w 13"/>
                <a:gd name="T11" fmla="*/ 2 h 13"/>
                <a:gd name="T12" fmla="*/ 5 w 13"/>
                <a:gd name="T13" fmla="*/ 4 h 13"/>
                <a:gd name="T14" fmla="*/ 7 w 13"/>
                <a:gd name="T15" fmla="*/ 5 h 13"/>
                <a:gd name="T16" fmla="*/ 7 w 13"/>
                <a:gd name="T17" fmla="*/ 7 h 13"/>
                <a:gd name="T18" fmla="*/ 8 w 13"/>
                <a:gd name="T19" fmla="*/ 8 h 13"/>
                <a:gd name="T20" fmla="*/ 10 w 13"/>
                <a:gd name="T21" fmla="*/ 10 h 13"/>
                <a:gd name="T22" fmla="*/ 12 w 13"/>
                <a:gd name="T23" fmla="*/ 10 h 13"/>
                <a:gd name="T24" fmla="*/ 10 w 13"/>
                <a:gd name="T25" fmla="*/ 12 h 13"/>
                <a:gd name="T26" fmla="*/ 8 w 13"/>
                <a:gd name="T27" fmla="*/ 12 h 13"/>
                <a:gd name="T28" fmla="*/ 7 w 13"/>
                <a:gd name="T29" fmla="*/ 12 h 13"/>
                <a:gd name="T30" fmla="*/ 5 w 13"/>
                <a:gd name="T31" fmla="*/ 10 h 13"/>
                <a:gd name="T32" fmla="*/ 2 w 13"/>
                <a:gd name="T33" fmla="*/ 8 h 13"/>
                <a:gd name="T34" fmla="*/ 2 w 13"/>
                <a:gd name="T35" fmla="*/ 5 h 13"/>
                <a:gd name="T36" fmla="*/ 0 w 13"/>
                <a:gd name="T37" fmla="*/ 2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
                <a:gd name="T58" fmla="*/ 0 h 13"/>
                <a:gd name="T59" fmla="*/ 13 w 13"/>
                <a:gd name="T60" fmla="*/ 13 h 1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 h="13">
                  <a:moveTo>
                    <a:pt x="0" y="2"/>
                  </a:moveTo>
                  <a:lnTo>
                    <a:pt x="0" y="2"/>
                  </a:lnTo>
                  <a:lnTo>
                    <a:pt x="0" y="0"/>
                  </a:lnTo>
                  <a:lnTo>
                    <a:pt x="2" y="0"/>
                  </a:lnTo>
                  <a:lnTo>
                    <a:pt x="4" y="0"/>
                  </a:lnTo>
                  <a:lnTo>
                    <a:pt x="5" y="2"/>
                  </a:lnTo>
                  <a:lnTo>
                    <a:pt x="5" y="4"/>
                  </a:lnTo>
                  <a:lnTo>
                    <a:pt x="7" y="5"/>
                  </a:lnTo>
                  <a:lnTo>
                    <a:pt x="7" y="7"/>
                  </a:lnTo>
                  <a:lnTo>
                    <a:pt x="8" y="8"/>
                  </a:lnTo>
                  <a:lnTo>
                    <a:pt x="10" y="10"/>
                  </a:lnTo>
                  <a:lnTo>
                    <a:pt x="12" y="10"/>
                  </a:lnTo>
                  <a:lnTo>
                    <a:pt x="10" y="12"/>
                  </a:lnTo>
                  <a:lnTo>
                    <a:pt x="8" y="12"/>
                  </a:lnTo>
                  <a:lnTo>
                    <a:pt x="7" y="12"/>
                  </a:lnTo>
                  <a:lnTo>
                    <a:pt x="5" y="10"/>
                  </a:lnTo>
                  <a:lnTo>
                    <a:pt x="2" y="8"/>
                  </a:lnTo>
                  <a:lnTo>
                    <a:pt x="2" y="5"/>
                  </a:lnTo>
                  <a:lnTo>
                    <a:pt x="0" y="2"/>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36090" name="Freeform 249"/>
            <p:cNvSpPr>
              <a:spLocks/>
            </p:cNvSpPr>
            <p:nvPr/>
          </p:nvSpPr>
          <p:spPr bwMode="auto">
            <a:xfrm>
              <a:off x="3015" y="1783"/>
              <a:ext cx="25" cy="32"/>
            </a:xfrm>
            <a:custGeom>
              <a:avLst/>
              <a:gdLst>
                <a:gd name="T0" fmla="*/ 0 w 25"/>
                <a:gd name="T1" fmla="*/ 0 h 32"/>
                <a:gd name="T2" fmla="*/ 2 w 25"/>
                <a:gd name="T3" fmla="*/ 0 h 32"/>
                <a:gd name="T4" fmla="*/ 6 w 25"/>
                <a:gd name="T5" fmla="*/ 2 h 32"/>
                <a:gd name="T6" fmla="*/ 10 w 25"/>
                <a:gd name="T7" fmla="*/ 2 h 32"/>
                <a:gd name="T8" fmla="*/ 14 w 25"/>
                <a:gd name="T9" fmla="*/ 4 h 32"/>
                <a:gd name="T10" fmla="*/ 18 w 25"/>
                <a:gd name="T11" fmla="*/ 9 h 32"/>
                <a:gd name="T12" fmla="*/ 20 w 25"/>
                <a:gd name="T13" fmla="*/ 13 h 32"/>
                <a:gd name="T14" fmla="*/ 23 w 25"/>
                <a:gd name="T15" fmla="*/ 22 h 32"/>
                <a:gd name="T16" fmla="*/ 23 w 25"/>
                <a:gd name="T17" fmla="*/ 24 h 32"/>
                <a:gd name="T18" fmla="*/ 24 w 25"/>
                <a:gd name="T19" fmla="*/ 26 h 32"/>
                <a:gd name="T20" fmla="*/ 24 w 25"/>
                <a:gd name="T21" fmla="*/ 29 h 32"/>
                <a:gd name="T22" fmla="*/ 23 w 25"/>
                <a:gd name="T23" fmla="*/ 29 h 32"/>
                <a:gd name="T24" fmla="*/ 23 w 25"/>
                <a:gd name="T25" fmla="*/ 26 h 32"/>
                <a:gd name="T26" fmla="*/ 23 w 25"/>
                <a:gd name="T27" fmla="*/ 24 h 32"/>
                <a:gd name="T28" fmla="*/ 20 w 25"/>
                <a:gd name="T29" fmla="*/ 24 h 32"/>
                <a:gd name="T30" fmla="*/ 20 w 25"/>
                <a:gd name="T31" fmla="*/ 26 h 32"/>
                <a:gd name="T32" fmla="*/ 20 w 25"/>
                <a:gd name="T33" fmla="*/ 29 h 32"/>
                <a:gd name="T34" fmla="*/ 20 w 25"/>
                <a:gd name="T35" fmla="*/ 31 h 32"/>
                <a:gd name="T36" fmla="*/ 18 w 25"/>
                <a:gd name="T37" fmla="*/ 24 h 32"/>
                <a:gd name="T38" fmla="*/ 18 w 25"/>
                <a:gd name="T39" fmla="*/ 31 h 32"/>
                <a:gd name="T40" fmla="*/ 16 w 25"/>
                <a:gd name="T41" fmla="*/ 31 h 32"/>
                <a:gd name="T42" fmla="*/ 16 w 25"/>
                <a:gd name="T43" fmla="*/ 26 h 32"/>
                <a:gd name="T44" fmla="*/ 16 w 25"/>
                <a:gd name="T45" fmla="*/ 22 h 32"/>
                <a:gd name="T46" fmla="*/ 16 w 25"/>
                <a:gd name="T47" fmla="*/ 17 h 32"/>
                <a:gd name="T48" fmla="*/ 14 w 25"/>
                <a:gd name="T49" fmla="*/ 11 h 32"/>
                <a:gd name="T50" fmla="*/ 10 w 25"/>
                <a:gd name="T51" fmla="*/ 6 h 32"/>
                <a:gd name="T52" fmla="*/ 6 w 25"/>
                <a:gd name="T53" fmla="*/ 4 h 32"/>
                <a:gd name="T54" fmla="*/ 0 w 25"/>
                <a:gd name="T55" fmla="*/ 0 h 3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5"/>
                <a:gd name="T85" fmla="*/ 0 h 32"/>
                <a:gd name="T86" fmla="*/ 25 w 25"/>
                <a:gd name="T87" fmla="*/ 32 h 3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5" h="32">
                  <a:moveTo>
                    <a:pt x="0" y="0"/>
                  </a:moveTo>
                  <a:lnTo>
                    <a:pt x="2" y="0"/>
                  </a:lnTo>
                  <a:lnTo>
                    <a:pt x="6" y="2"/>
                  </a:lnTo>
                  <a:lnTo>
                    <a:pt x="10" y="2"/>
                  </a:lnTo>
                  <a:lnTo>
                    <a:pt x="14" y="4"/>
                  </a:lnTo>
                  <a:lnTo>
                    <a:pt x="18" y="9"/>
                  </a:lnTo>
                  <a:lnTo>
                    <a:pt x="20" y="13"/>
                  </a:lnTo>
                  <a:lnTo>
                    <a:pt x="23" y="22"/>
                  </a:lnTo>
                  <a:lnTo>
                    <a:pt x="23" y="24"/>
                  </a:lnTo>
                  <a:lnTo>
                    <a:pt x="24" y="26"/>
                  </a:lnTo>
                  <a:lnTo>
                    <a:pt x="24" y="29"/>
                  </a:lnTo>
                  <a:lnTo>
                    <a:pt x="23" y="29"/>
                  </a:lnTo>
                  <a:lnTo>
                    <a:pt x="23" y="26"/>
                  </a:lnTo>
                  <a:lnTo>
                    <a:pt x="23" y="24"/>
                  </a:lnTo>
                  <a:lnTo>
                    <a:pt x="20" y="24"/>
                  </a:lnTo>
                  <a:lnTo>
                    <a:pt x="20" y="26"/>
                  </a:lnTo>
                  <a:lnTo>
                    <a:pt x="20" y="29"/>
                  </a:lnTo>
                  <a:lnTo>
                    <a:pt x="20" y="31"/>
                  </a:lnTo>
                  <a:lnTo>
                    <a:pt x="18" y="24"/>
                  </a:lnTo>
                  <a:lnTo>
                    <a:pt x="18" y="31"/>
                  </a:lnTo>
                  <a:lnTo>
                    <a:pt x="16" y="31"/>
                  </a:lnTo>
                  <a:lnTo>
                    <a:pt x="16" y="26"/>
                  </a:lnTo>
                  <a:lnTo>
                    <a:pt x="16" y="22"/>
                  </a:lnTo>
                  <a:lnTo>
                    <a:pt x="16" y="17"/>
                  </a:lnTo>
                  <a:lnTo>
                    <a:pt x="14" y="11"/>
                  </a:lnTo>
                  <a:lnTo>
                    <a:pt x="10" y="6"/>
                  </a:lnTo>
                  <a:lnTo>
                    <a:pt x="6" y="4"/>
                  </a:lnTo>
                  <a:lnTo>
                    <a:pt x="0" y="0"/>
                  </a:lnTo>
                </a:path>
              </a:pathLst>
            </a:custGeom>
            <a:solidFill>
              <a:srgbClr val="2F8080"/>
            </a:solidFill>
            <a:ln w="127000" cap="rnd">
              <a:noFill/>
              <a:round/>
              <a:headEnd/>
              <a:tailEnd/>
            </a:ln>
          </p:spPr>
          <p:txBody>
            <a:bodyPr>
              <a:prstTxWarp prst="textNoShape">
                <a:avLst/>
              </a:prstTxWarp>
            </a:bodyPr>
            <a:lstStyle/>
            <a:p>
              <a:endParaRPr lang="en-US">
                <a:solidFill>
                  <a:schemeClr val="tx2"/>
                </a:solidFill>
              </a:endParaRPr>
            </a:p>
          </p:txBody>
        </p:sp>
        <p:sp>
          <p:nvSpPr>
            <p:cNvPr id="36091" name="Freeform 250"/>
            <p:cNvSpPr>
              <a:spLocks/>
            </p:cNvSpPr>
            <p:nvPr/>
          </p:nvSpPr>
          <p:spPr bwMode="auto">
            <a:xfrm>
              <a:off x="2987" y="1783"/>
              <a:ext cx="47" cy="68"/>
            </a:xfrm>
            <a:custGeom>
              <a:avLst/>
              <a:gdLst>
                <a:gd name="T0" fmla="*/ 22 w 47"/>
                <a:gd name="T1" fmla="*/ 0 h 68"/>
                <a:gd name="T2" fmla="*/ 19 w 47"/>
                <a:gd name="T3" fmla="*/ 0 h 68"/>
                <a:gd name="T4" fmla="*/ 17 w 47"/>
                <a:gd name="T5" fmla="*/ 2 h 68"/>
                <a:gd name="T6" fmla="*/ 14 w 47"/>
                <a:gd name="T7" fmla="*/ 2 h 68"/>
                <a:gd name="T8" fmla="*/ 11 w 47"/>
                <a:gd name="T9" fmla="*/ 5 h 68"/>
                <a:gd name="T10" fmla="*/ 8 w 47"/>
                <a:gd name="T11" fmla="*/ 8 h 68"/>
                <a:gd name="T12" fmla="*/ 5 w 47"/>
                <a:gd name="T13" fmla="*/ 14 h 68"/>
                <a:gd name="T14" fmla="*/ 3 w 47"/>
                <a:gd name="T15" fmla="*/ 19 h 68"/>
                <a:gd name="T16" fmla="*/ 0 w 47"/>
                <a:gd name="T17" fmla="*/ 25 h 68"/>
                <a:gd name="T18" fmla="*/ 0 w 47"/>
                <a:gd name="T19" fmla="*/ 30 h 68"/>
                <a:gd name="T20" fmla="*/ 0 w 47"/>
                <a:gd name="T21" fmla="*/ 36 h 68"/>
                <a:gd name="T22" fmla="*/ 0 w 47"/>
                <a:gd name="T23" fmla="*/ 44 h 68"/>
                <a:gd name="T24" fmla="*/ 3 w 47"/>
                <a:gd name="T25" fmla="*/ 47 h 68"/>
                <a:gd name="T26" fmla="*/ 5 w 47"/>
                <a:gd name="T27" fmla="*/ 53 h 68"/>
                <a:gd name="T28" fmla="*/ 8 w 47"/>
                <a:gd name="T29" fmla="*/ 58 h 68"/>
                <a:gd name="T30" fmla="*/ 11 w 47"/>
                <a:gd name="T31" fmla="*/ 61 h 68"/>
                <a:gd name="T32" fmla="*/ 14 w 47"/>
                <a:gd name="T33" fmla="*/ 64 h 68"/>
                <a:gd name="T34" fmla="*/ 19 w 47"/>
                <a:gd name="T35" fmla="*/ 64 h 68"/>
                <a:gd name="T36" fmla="*/ 22 w 47"/>
                <a:gd name="T37" fmla="*/ 67 h 68"/>
                <a:gd name="T38" fmla="*/ 24 w 47"/>
                <a:gd name="T39" fmla="*/ 67 h 68"/>
                <a:gd name="T40" fmla="*/ 30 w 47"/>
                <a:gd name="T41" fmla="*/ 67 h 68"/>
                <a:gd name="T42" fmla="*/ 32 w 47"/>
                <a:gd name="T43" fmla="*/ 64 h 68"/>
                <a:gd name="T44" fmla="*/ 38 w 47"/>
                <a:gd name="T45" fmla="*/ 64 h 68"/>
                <a:gd name="T46" fmla="*/ 41 w 47"/>
                <a:gd name="T47" fmla="*/ 61 h 68"/>
                <a:gd name="T48" fmla="*/ 44 w 47"/>
                <a:gd name="T49" fmla="*/ 58 h 68"/>
                <a:gd name="T50" fmla="*/ 44 w 47"/>
                <a:gd name="T51" fmla="*/ 56 h 68"/>
                <a:gd name="T52" fmla="*/ 46 w 47"/>
                <a:gd name="T53" fmla="*/ 53 h 68"/>
                <a:gd name="T54" fmla="*/ 46 w 47"/>
                <a:gd name="T55" fmla="*/ 50 h 68"/>
                <a:gd name="T56" fmla="*/ 46 w 47"/>
                <a:gd name="T57" fmla="*/ 47 h 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
                <a:gd name="T88" fmla="*/ 0 h 68"/>
                <a:gd name="T89" fmla="*/ 47 w 47"/>
                <a:gd name="T90" fmla="*/ 68 h 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 h="68">
                  <a:moveTo>
                    <a:pt x="22" y="0"/>
                  </a:moveTo>
                  <a:lnTo>
                    <a:pt x="19" y="0"/>
                  </a:lnTo>
                  <a:lnTo>
                    <a:pt x="17" y="2"/>
                  </a:lnTo>
                  <a:lnTo>
                    <a:pt x="14" y="2"/>
                  </a:lnTo>
                  <a:lnTo>
                    <a:pt x="11" y="5"/>
                  </a:lnTo>
                  <a:lnTo>
                    <a:pt x="8" y="8"/>
                  </a:lnTo>
                  <a:lnTo>
                    <a:pt x="5" y="14"/>
                  </a:lnTo>
                  <a:lnTo>
                    <a:pt x="3" y="19"/>
                  </a:lnTo>
                  <a:lnTo>
                    <a:pt x="0" y="25"/>
                  </a:lnTo>
                  <a:lnTo>
                    <a:pt x="0" y="30"/>
                  </a:lnTo>
                  <a:lnTo>
                    <a:pt x="0" y="36"/>
                  </a:lnTo>
                  <a:lnTo>
                    <a:pt x="0" y="44"/>
                  </a:lnTo>
                  <a:lnTo>
                    <a:pt x="3" y="47"/>
                  </a:lnTo>
                  <a:lnTo>
                    <a:pt x="5" y="53"/>
                  </a:lnTo>
                  <a:lnTo>
                    <a:pt x="8" y="58"/>
                  </a:lnTo>
                  <a:lnTo>
                    <a:pt x="11" y="61"/>
                  </a:lnTo>
                  <a:lnTo>
                    <a:pt x="14" y="64"/>
                  </a:lnTo>
                  <a:lnTo>
                    <a:pt x="19" y="64"/>
                  </a:lnTo>
                  <a:lnTo>
                    <a:pt x="22" y="67"/>
                  </a:lnTo>
                  <a:lnTo>
                    <a:pt x="24" y="67"/>
                  </a:lnTo>
                  <a:lnTo>
                    <a:pt x="30" y="67"/>
                  </a:lnTo>
                  <a:lnTo>
                    <a:pt x="32" y="64"/>
                  </a:lnTo>
                  <a:lnTo>
                    <a:pt x="38" y="64"/>
                  </a:lnTo>
                  <a:lnTo>
                    <a:pt x="41" y="61"/>
                  </a:lnTo>
                  <a:lnTo>
                    <a:pt x="44" y="58"/>
                  </a:lnTo>
                  <a:lnTo>
                    <a:pt x="44" y="56"/>
                  </a:lnTo>
                  <a:lnTo>
                    <a:pt x="46" y="53"/>
                  </a:lnTo>
                  <a:lnTo>
                    <a:pt x="46" y="50"/>
                  </a:lnTo>
                  <a:lnTo>
                    <a:pt x="46" y="47"/>
                  </a:lnTo>
                </a:path>
              </a:pathLst>
            </a:custGeom>
            <a:noFill/>
            <a:ln w="12700" cap="rnd">
              <a:solidFill>
                <a:srgbClr val="003333"/>
              </a:solidFill>
              <a:round/>
              <a:headEnd/>
              <a:tailEnd/>
            </a:ln>
          </p:spPr>
          <p:txBody>
            <a:bodyPr>
              <a:prstTxWarp prst="textNoShape">
                <a:avLst/>
              </a:prstTxWarp>
            </a:bodyPr>
            <a:lstStyle/>
            <a:p>
              <a:endParaRPr lang="en-US">
                <a:solidFill>
                  <a:schemeClr val="tx2"/>
                </a:solidFill>
              </a:endParaRPr>
            </a:p>
          </p:txBody>
        </p:sp>
        <p:sp>
          <p:nvSpPr>
            <p:cNvPr id="36092" name="Freeform 251"/>
            <p:cNvSpPr>
              <a:spLocks/>
            </p:cNvSpPr>
            <p:nvPr/>
          </p:nvSpPr>
          <p:spPr bwMode="auto">
            <a:xfrm>
              <a:off x="3033" y="1827"/>
              <a:ext cx="13" cy="15"/>
            </a:xfrm>
            <a:custGeom>
              <a:avLst/>
              <a:gdLst>
                <a:gd name="T0" fmla="*/ 3 w 13"/>
                <a:gd name="T1" fmla="*/ 3 h 15"/>
                <a:gd name="T2" fmla="*/ 3 w 13"/>
                <a:gd name="T3" fmla="*/ 6 h 15"/>
                <a:gd name="T4" fmla="*/ 0 w 13"/>
                <a:gd name="T5" fmla="*/ 9 h 15"/>
                <a:gd name="T6" fmla="*/ 0 w 13"/>
                <a:gd name="T7" fmla="*/ 12 h 15"/>
                <a:gd name="T8" fmla="*/ 0 w 13"/>
                <a:gd name="T9" fmla="*/ 14 h 15"/>
                <a:gd name="T10" fmla="*/ 0 w 13"/>
                <a:gd name="T11" fmla="*/ 12 h 15"/>
                <a:gd name="T12" fmla="*/ 3 w 13"/>
                <a:gd name="T13" fmla="*/ 12 h 15"/>
                <a:gd name="T14" fmla="*/ 3 w 13"/>
                <a:gd name="T15" fmla="*/ 9 h 15"/>
                <a:gd name="T16" fmla="*/ 3 w 13"/>
                <a:gd name="T17" fmla="*/ 6 h 15"/>
                <a:gd name="T18" fmla="*/ 6 w 13"/>
                <a:gd name="T19" fmla="*/ 3 h 15"/>
                <a:gd name="T20" fmla="*/ 6 w 13"/>
                <a:gd name="T21" fmla="*/ 6 h 15"/>
                <a:gd name="T22" fmla="*/ 6 w 13"/>
                <a:gd name="T23" fmla="*/ 9 h 15"/>
                <a:gd name="T24" fmla="*/ 3 w 13"/>
                <a:gd name="T25" fmla="*/ 12 h 15"/>
                <a:gd name="T26" fmla="*/ 3 w 13"/>
                <a:gd name="T27" fmla="*/ 14 h 15"/>
                <a:gd name="T28" fmla="*/ 3 w 13"/>
                <a:gd name="T29" fmla="*/ 12 h 15"/>
                <a:gd name="T30" fmla="*/ 6 w 13"/>
                <a:gd name="T31" fmla="*/ 12 h 15"/>
                <a:gd name="T32" fmla="*/ 6 w 13"/>
                <a:gd name="T33" fmla="*/ 9 h 15"/>
                <a:gd name="T34" fmla="*/ 9 w 13"/>
                <a:gd name="T35" fmla="*/ 3 h 15"/>
                <a:gd name="T36" fmla="*/ 9 w 13"/>
                <a:gd name="T37" fmla="*/ 6 h 15"/>
                <a:gd name="T38" fmla="*/ 6 w 13"/>
                <a:gd name="T39" fmla="*/ 9 h 15"/>
                <a:gd name="T40" fmla="*/ 6 w 13"/>
                <a:gd name="T41" fmla="*/ 12 h 15"/>
                <a:gd name="T42" fmla="*/ 9 w 13"/>
                <a:gd name="T43" fmla="*/ 9 h 15"/>
                <a:gd name="T44" fmla="*/ 9 w 13"/>
                <a:gd name="T45" fmla="*/ 6 h 15"/>
                <a:gd name="T46" fmla="*/ 12 w 13"/>
                <a:gd name="T47" fmla="*/ 0 h 1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
                <a:gd name="T73" fmla="*/ 0 h 15"/>
                <a:gd name="T74" fmla="*/ 13 w 13"/>
                <a:gd name="T75" fmla="*/ 15 h 1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 h="15">
                  <a:moveTo>
                    <a:pt x="3" y="3"/>
                  </a:moveTo>
                  <a:lnTo>
                    <a:pt x="3" y="6"/>
                  </a:lnTo>
                  <a:lnTo>
                    <a:pt x="0" y="9"/>
                  </a:lnTo>
                  <a:lnTo>
                    <a:pt x="0" y="12"/>
                  </a:lnTo>
                  <a:lnTo>
                    <a:pt x="0" y="14"/>
                  </a:lnTo>
                  <a:lnTo>
                    <a:pt x="0" y="12"/>
                  </a:lnTo>
                  <a:lnTo>
                    <a:pt x="3" y="12"/>
                  </a:lnTo>
                  <a:lnTo>
                    <a:pt x="3" y="9"/>
                  </a:lnTo>
                  <a:lnTo>
                    <a:pt x="3" y="6"/>
                  </a:lnTo>
                  <a:lnTo>
                    <a:pt x="6" y="3"/>
                  </a:lnTo>
                  <a:lnTo>
                    <a:pt x="6" y="6"/>
                  </a:lnTo>
                  <a:lnTo>
                    <a:pt x="6" y="9"/>
                  </a:lnTo>
                  <a:lnTo>
                    <a:pt x="3" y="12"/>
                  </a:lnTo>
                  <a:lnTo>
                    <a:pt x="3" y="14"/>
                  </a:lnTo>
                  <a:lnTo>
                    <a:pt x="3" y="12"/>
                  </a:lnTo>
                  <a:lnTo>
                    <a:pt x="6" y="12"/>
                  </a:lnTo>
                  <a:lnTo>
                    <a:pt x="6" y="9"/>
                  </a:lnTo>
                  <a:lnTo>
                    <a:pt x="9" y="3"/>
                  </a:lnTo>
                  <a:lnTo>
                    <a:pt x="9" y="6"/>
                  </a:lnTo>
                  <a:lnTo>
                    <a:pt x="6" y="9"/>
                  </a:lnTo>
                  <a:lnTo>
                    <a:pt x="6" y="12"/>
                  </a:lnTo>
                  <a:lnTo>
                    <a:pt x="9" y="9"/>
                  </a:lnTo>
                  <a:lnTo>
                    <a:pt x="9" y="6"/>
                  </a:lnTo>
                  <a:lnTo>
                    <a:pt x="12" y="0"/>
                  </a:lnTo>
                </a:path>
              </a:pathLst>
            </a:custGeom>
            <a:noFill/>
            <a:ln w="12700" cap="rnd">
              <a:solidFill>
                <a:srgbClr val="003333"/>
              </a:solidFill>
              <a:round/>
              <a:headEnd/>
              <a:tailEnd/>
            </a:ln>
          </p:spPr>
          <p:txBody>
            <a:bodyPr>
              <a:prstTxWarp prst="textNoShape">
                <a:avLst/>
              </a:prstTxWarp>
            </a:bodyPr>
            <a:lstStyle/>
            <a:p>
              <a:endParaRPr lang="en-US">
                <a:solidFill>
                  <a:schemeClr val="tx2"/>
                </a:solidFill>
              </a:endParaRPr>
            </a:p>
          </p:txBody>
        </p:sp>
        <p:sp>
          <p:nvSpPr>
            <p:cNvPr id="36093" name="Freeform 252"/>
            <p:cNvSpPr>
              <a:spLocks/>
            </p:cNvSpPr>
            <p:nvPr/>
          </p:nvSpPr>
          <p:spPr bwMode="auto">
            <a:xfrm>
              <a:off x="2661" y="1923"/>
              <a:ext cx="11" cy="9"/>
            </a:xfrm>
            <a:custGeom>
              <a:avLst/>
              <a:gdLst>
                <a:gd name="T0" fmla="*/ 0 w 11"/>
                <a:gd name="T1" fmla="*/ 0 h 9"/>
                <a:gd name="T2" fmla="*/ 0 w 11"/>
                <a:gd name="T3" fmla="*/ 0 h 9"/>
                <a:gd name="T4" fmla="*/ 2 w 11"/>
                <a:gd name="T5" fmla="*/ 0 h 9"/>
                <a:gd name="T6" fmla="*/ 4 w 11"/>
                <a:gd name="T7" fmla="*/ 0 h 9"/>
                <a:gd name="T8" fmla="*/ 5 w 11"/>
                <a:gd name="T9" fmla="*/ 0 h 9"/>
                <a:gd name="T10" fmla="*/ 5 w 11"/>
                <a:gd name="T11" fmla="*/ 1 h 9"/>
                <a:gd name="T12" fmla="*/ 5 w 11"/>
                <a:gd name="T13" fmla="*/ 3 h 9"/>
                <a:gd name="T14" fmla="*/ 5 w 11"/>
                <a:gd name="T15" fmla="*/ 4 h 9"/>
                <a:gd name="T16" fmla="*/ 6 w 11"/>
                <a:gd name="T17" fmla="*/ 6 h 9"/>
                <a:gd name="T18" fmla="*/ 6 w 11"/>
                <a:gd name="T19" fmla="*/ 7 h 9"/>
                <a:gd name="T20" fmla="*/ 8 w 11"/>
                <a:gd name="T21" fmla="*/ 7 h 9"/>
                <a:gd name="T22" fmla="*/ 10 w 11"/>
                <a:gd name="T23" fmla="*/ 8 h 9"/>
                <a:gd name="T24" fmla="*/ 8 w 11"/>
                <a:gd name="T25" fmla="*/ 8 h 9"/>
                <a:gd name="T26" fmla="*/ 6 w 11"/>
                <a:gd name="T27" fmla="*/ 8 h 9"/>
                <a:gd name="T28" fmla="*/ 5 w 11"/>
                <a:gd name="T29" fmla="*/ 8 h 9"/>
                <a:gd name="T30" fmla="*/ 4 w 11"/>
                <a:gd name="T31" fmla="*/ 7 h 9"/>
                <a:gd name="T32" fmla="*/ 2 w 11"/>
                <a:gd name="T33" fmla="*/ 6 h 9"/>
                <a:gd name="T34" fmla="*/ 0 w 11"/>
                <a:gd name="T35" fmla="*/ 3 h 9"/>
                <a:gd name="T36" fmla="*/ 0 w 11"/>
                <a:gd name="T37" fmla="*/ 0 h 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9"/>
                <a:gd name="T59" fmla="*/ 11 w 11"/>
                <a:gd name="T60" fmla="*/ 9 h 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9">
                  <a:moveTo>
                    <a:pt x="0" y="0"/>
                  </a:moveTo>
                  <a:lnTo>
                    <a:pt x="0" y="0"/>
                  </a:lnTo>
                  <a:lnTo>
                    <a:pt x="2" y="0"/>
                  </a:lnTo>
                  <a:lnTo>
                    <a:pt x="4" y="0"/>
                  </a:lnTo>
                  <a:lnTo>
                    <a:pt x="5" y="0"/>
                  </a:lnTo>
                  <a:lnTo>
                    <a:pt x="5" y="1"/>
                  </a:lnTo>
                  <a:lnTo>
                    <a:pt x="5" y="3"/>
                  </a:lnTo>
                  <a:lnTo>
                    <a:pt x="5" y="4"/>
                  </a:lnTo>
                  <a:lnTo>
                    <a:pt x="6" y="6"/>
                  </a:lnTo>
                  <a:lnTo>
                    <a:pt x="6" y="7"/>
                  </a:lnTo>
                  <a:lnTo>
                    <a:pt x="8" y="7"/>
                  </a:lnTo>
                  <a:lnTo>
                    <a:pt x="10" y="8"/>
                  </a:lnTo>
                  <a:lnTo>
                    <a:pt x="8" y="8"/>
                  </a:lnTo>
                  <a:lnTo>
                    <a:pt x="6" y="8"/>
                  </a:lnTo>
                  <a:lnTo>
                    <a:pt x="5" y="8"/>
                  </a:lnTo>
                  <a:lnTo>
                    <a:pt x="4" y="7"/>
                  </a:lnTo>
                  <a:lnTo>
                    <a:pt x="2" y="6"/>
                  </a:lnTo>
                  <a:lnTo>
                    <a:pt x="0" y="3"/>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36094" name="Freeform 253"/>
            <p:cNvSpPr>
              <a:spLocks/>
            </p:cNvSpPr>
            <p:nvPr/>
          </p:nvSpPr>
          <p:spPr bwMode="auto">
            <a:xfrm>
              <a:off x="2679" y="1886"/>
              <a:ext cx="23" cy="30"/>
            </a:xfrm>
            <a:custGeom>
              <a:avLst/>
              <a:gdLst>
                <a:gd name="T0" fmla="*/ 0 w 23"/>
                <a:gd name="T1" fmla="*/ 0 h 30"/>
                <a:gd name="T2" fmla="*/ 0 w 23"/>
                <a:gd name="T3" fmla="*/ 0 h 30"/>
                <a:gd name="T4" fmla="*/ 2 w 23"/>
                <a:gd name="T5" fmla="*/ 0 h 30"/>
                <a:gd name="T6" fmla="*/ 6 w 23"/>
                <a:gd name="T7" fmla="*/ 0 h 30"/>
                <a:gd name="T8" fmla="*/ 10 w 23"/>
                <a:gd name="T9" fmla="*/ 2 h 30"/>
                <a:gd name="T10" fmla="*/ 12 w 23"/>
                <a:gd name="T11" fmla="*/ 5 h 30"/>
                <a:gd name="T12" fmla="*/ 16 w 23"/>
                <a:gd name="T13" fmla="*/ 7 h 30"/>
                <a:gd name="T14" fmla="*/ 20 w 23"/>
                <a:gd name="T15" fmla="*/ 13 h 30"/>
                <a:gd name="T16" fmla="*/ 22 w 23"/>
                <a:gd name="T17" fmla="*/ 20 h 30"/>
                <a:gd name="T18" fmla="*/ 22 w 23"/>
                <a:gd name="T19" fmla="*/ 22 h 30"/>
                <a:gd name="T20" fmla="*/ 22 w 23"/>
                <a:gd name="T21" fmla="*/ 24 h 30"/>
                <a:gd name="T22" fmla="*/ 22 w 23"/>
                <a:gd name="T23" fmla="*/ 29 h 30"/>
                <a:gd name="T24" fmla="*/ 22 w 23"/>
                <a:gd name="T25" fmla="*/ 27 h 30"/>
                <a:gd name="T26" fmla="*/ 20 w 23"/>
                <a:gd name="T27" fmla="*/ 24 h 30"/>
                <a:gd name="T28" fmla="*/ 20 w 23"/>
                <a:gd name="T29" fmla="*/ 22 h 30"/>
                <a:gd name="T30" fmla="*/ 20 w 23"/>
                <a:gd name="T31" fmla="*/ 24 h 30"/>
                <a:gd name="T32" fmla="*/ 20 w 23"/>
                <a:gd name="T33" fmla="*/ 27 h 30"/>
                <a:gd name="T34" fmla="*/ 20 w 23"/>
                <a:gd name="T35" fmla="*/ 29 h 30"/>
                <a:gd name="T36" fmla="*/ 18 w 23"/>
                <a:gd name="T37" fmla="*/ 29 h 30"/>
                <a:gd name="T38" fmla="*/ 18 w 23"/>
                <a:gd name="T39" fmla="*/ 22 h 30"/>
                <a:gd name="T40" fmla="*/ 18 w 23"/>
                <a:gd name="T41" fmla="*/ 29 h 30"/>
                <a:gd name="T42" fmla="*/ 16 w 23"/>
                <a:gd name="T43" fmla="*/ 29 h 30"/>
                <a:gd name="T44" fmla="*/ 16 w 23"/>
                <a:gd name="T45" fmla="*/ 24 h 30"/>
                <a:gd name="T46" fmla="*/ 16 w 23"/>
                <a:gd name="T47" fmla="*/ 20 h 30"/>
                <a:gd name="T48" fmla="*/ 13 w 23"/>
                <a:gd name="T49" fmla="*/ 16 h 30"/>
                <a:gd name="T50" fmla="*/ 12 w 23"/>
                <a:gd name="T51" fmla="*/ 11 h 30"/>
                <a:gd name="T52" fmla="*/ 10 w 23"/>
                <a:gd name="T53" fmla="*/ 7 h 30"/>
                <a:gd name="T54" fmla="*/ 6 w 23"/>
                <a:gd name="T55" fmla="*/ 2 h 30"/>
                <a:gd name="T56" fmla="*/ 0 w 23"/>
                <a:gd name="T57" fmla="*/ 0 h 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
                <a:gd name="T88" fmla="*/ 0 h 30"/>
                <a:gd name="T89" fmla="*/ 23 w 23"/>
                <a:gd name="T90" fmla="*/ 30 h 3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 h="30">
                  <a:moveTo>
                    <a:pt x="0" y="0"/>
                  </a:moveTo>
                  <a:lnTo>
                    <a:pt x="0" y="0"/>
                  </a:lnTo>
                  <a:lnTo>
                    <a:pt x="2" y="0"/>
                  </a:lnTo>
                  <a:lnTo>
                    <a:pt x="6" y="0"/>
                  </a:lnTo>
                  <a:lnTo>
                    <a:pt x="10" y="2"/>
                  </a:lnTo>
                  <a:lnTo>
                    <a:pt x="12" y="5"/>
                  </a:lnTo>
                  <a:lnTo>
                    <a:pt x="16" y="7"/>
                  </a:lnTo>
                  <a:lnTo>
                    <a:pt x="20" y="13"/>
                  </a:lnTo>
                  <a:lnTo>
                    <a:pt x="22" y="20"/>
                  </a:lnTo>
                  <a:lnTo>
                    <a:pt x="22" y="22"/>
                  </a:lnTo>
                  <a:lnTo>
                    <a:pt x="22" y="24"/>
                  </a:lnTo>
                  <a:lnTo>
                    <a:pt x="22" y="29"/>
                  </a:lnTo>
                  <a:lnTo>
                    <a:pt x="22" y="27"/>
                  </a:lnTo>
                  <a:lnTo>
                    <a:pt x="20" y="24"/>
                  </a:lnTo>
                  <a:lnTo>
                    <a:pt x="20" y="22"/>
                  </a:lnTo>
                  <a:lnTo>
                    <a:pt x="20" y="24"/>
                  </a:lnTo>
                  <a:lnTo>
                    <a:pt x="20" y="27"/>
                  </a:lnTo>
                  <a:lnTo>
                    <a:pt x="20" y="29"/>
                  </a:lnTo>
                  <a:lnTo>
                    <a:pt x="18" y="29"/>
                  </a:lnTo>
                  <a:lnTo>
                    <a:pt x="18" y="22"/>
                  </a:lnTo>
                  <a:lnTo>
                    <a:pt x="18" y="29"/>
                  </a:lnTo>
                  <a:lnTo>
                    <a:pt x="16" y="29"/>
                  </a:lnTo>
                  <a:lnTo>
                    <a:pt x="16" y="24"/>
                  </a:lnTo>
                  <a:lnTo>
                    <a:pt x="16" y="20"/>
                  </a:lnTo>
                  <a:lnTo>
                    <a:pt x="13" y="16"/>
                  </a:lnTo>
                  <a:lnTo>
                    <a:pt x="12" y="11"/>
                  </a:lnTo>
                  <a:lnTo>
                    <a:pt x="10" y="7"/>
                  </a:lnTo>
                  <a:lnTo>
                    <a:pt x="6" y="2"/>
                  </a:lnTo>
                  <a:lnTo>
                    <a:pt x="0" y="0"/>
                  </a:lnTo>
                </a:path>
              </a:pathLst>
            </a:custGeom>
            <a:solidFill>
              <a:srgbClr val="2F8080"/>
            </a:solidFill>
            <a:ln w="127000" cap="rnd">
              <a:noFill/>
              <a:round/>
              <a:headEnd/>
              <a:tailEnd/>
            </a:ln>
          </p:spPr>
          <p:txBody>
            <a:bodyPr>
              <a:prstTxWarp prst="textNoShape">
                <a:avLst/>
              </a:prstTxWarp>
            </a:bodyPr>
            <a:lstStyle/>
            <a:p>
              <a:endParaRPr lang="en-US">
                <a:solidFill>
                  <a:schemeClr val="tx2"/>
                </a:solidFill>
              </a:endParaRPr>
            </a:p>
          </p:txBody>
        </p:sp>
        <p:sp>
          <p:nvSpPr>
            <p:cNvPr id="36095" name="Freeform 254"/>
            <p:cNvSpPr>
              <a:spLocks/>
            </p:cNvSpPr>
            <p:nvPr/>
          </p:nvSpPr>
          <p:spPr bwMode="auto">
            <a:xfrm>
              <a:off x="2651" y="1886"/>
              <a:ext cx="47" cy="66"/>
            </a:xfrm>
            <a:custGeom>
              <a:avLst/>
              <a:gdLst>
                <a:gd name="T0" fmla="*/ 22 w 47"/>
                <a:gd name="T1" fmla="*/ 0 h 66"/>
                <a:gd name="T2" fmla="*/ 22 w 47"/>
                <a:gd name="T3" fmla="*/ 0 h 66"/>
                <a:gd name="T4" fmla="*/ 19 w 47"/>
                <a:gd name="T5" fmla="*/ 0 h 66"/>
                <a:gd name="T6" fmla="*/ 17 w 47"/>
                <a:gd name="T7" fmla="*/ 0 h 66"/>
                <a:gd name="T8" fmla="*/ 14 w 47"/>
                <a:gd name="T9" fmla="*/ 3 h 66"/>
                <a:gd name="T10" fmla="*/ 11 w 47"/>
                <a:gd name="T11" fmla="*/ 3 h 66"/>
                <a:gd name="T12" fmla="*/ 8 w 47"/>
                <a:gd name="T13" fmla="*/ 9 h 66"/>
                <a:gd name="T14" fmla="*/ 3 w 47"/>
                <a:gd name="T15" fmla="*/ 11 h 66"/>
                <a:gd name="T16" fmla="*/ 3 w 47"/>
                <a:gd name="T17" fmla="*/ 17 h 66"/>
                <a:gd name="T18" fmla="*/ 0 w 47"/>
                <a:gd name="T19" fmla="*/ 23 h 66"/>
                <a:gd name="T20" fmla="*/ 0 w 47"/>
                <a:gd name="T21" fmla="*/ 28 h 66"/>
                <a:gd name="T22" fmla="*/ 0 w 47"/>
                <a:gd name="T23" fmla="*/ 37 h 66"/>
                <a:gd name="T24" fmla="*/ 0 w 47"/>
                <a:gd name="T25" fmla="*/ 42 h 66"/>
                <a:gd name="T26" fmla="*/ 3 w 47"/>
                <a:gd name="T27" fmla="*/ 48 h 66"/>
                <a:gd name="T28" fmla="*/ 3 w 47"/>
                <a:gd name="T29" fmla="*/ 53 h 66"/>
                <a:gd name="T30" fmla="*/ 5 w 47"/>
                <a:gd name="T31" fmla="*/ 56 h 66"/>
                <a:gd name="T32" fmla="*/ 11 w 47"/>
                <a:gd name="T33" fmla="*/ 59 h 66"/>
                <a:gd name="T34" fmla="*/ 14 w 47"/>
                <a:gd name="T35" fmla="*/ 62 h 66"/>
                <a:gd name="T36" fmla="*/ 17 w 47"/>
                <a:gd name="T37" fmla="*/ 65 h 66"/>
                <a:gd name="T38" fmla="*/ 22 w 47"/>
                <a:gd name="T39" fmla="*/ 65 h 66"/>
                <a:gd name="T40" fmla="*/ 24 w 47"/>
                <a:gd name="T41" fmla="*/ 65 h 66"/>
                <a:gd name="T42" fmla="*/ 27 w 47"/>
                <a:gd name="T43" fmla="*/ 65 h 66"/>
                <a:gd name="T44" fmla="*/ 32 w 47"/>
                <a:gd name="T45" fmla="*/ 65 h 66"/>
                <a:gd name="T46" fmla="*/ 35 w 47"/>
                <a:gd name="T47" fmla="*/ 62 h 66"/>
                <a:gd name="T48" fmla="*/ 41 w 47"/>
                <a:gd name="T49" fmla="*/ 59 h 66"/>
                <a:gd name="T50" fmla="*/ 41 w 47"/>
                <a:gd name="T51" fmla="*/ 56 h 66"/>
                <a:gd name="T52" fmla="*/ 44 w 47"/>
                <a:gd name="T53" fmla="*/ 56 h 66"/>
                <a:gd name="T54" fmla="*/ 44 w 47"/>
                <a:gd name="T55" fmla="*/ 53 h 66"/>
                <a:gd name="T56" fmla="*/ 46 w 47"/>
                <a:gd name="T57" fmla="*/ 51 h 66"/>
                <a:gd name="T58" fmla="*/ 46 w 47"/>
                <a:gd name="T59" fmla="*/ 48 h 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7"/>
                <a:gd name="T91" fmla="*/ 0 h 66"/>
                <a:gd name="T92" fmla="*/ 47 w 47"/>
                <a:gd name="T93" fmla="*/ 66 h 6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7" h="66">
                  <a:moveTo>
                    <a:pt x="22" y="0"/>
                  </a:moveTo>
                  <a:lnTo>
                    <a:pt x="22" y="0"/>
                  </a:lnTo>
                  <a:lnTo>
                    <a:pt x="19" y="0"/>
                  </a:lnTo>
                  <a:lnTo>
                    <a:pt x="17" y="0"/>
                  </a:lnTo>
                  <a:lnTo>
                    <a:pt x="14" y="3"/>
                  </a:lnTo>
                  <a:lnTo>
                    <a:pt x="11" y="3"/>
                  </a:lnTo>
                  <a:lnTo>
                    <a:pt x="8" y="9"/>
                  </a:lnTo>
                  <a:lnTo>
                    <a:pt x="3" y="11"/>
                  </a:lnTo>
                  <a:lnTo>
                    <a:pt x="3" y="17"/>
                  </a:lnTo>
                  <a:lnTo>
                    <a:pt x="0" y="23"/>
                  </a:lnTo>
                  <a:lnTo>
                    <a:pt x="0" y="28"/>
                  </a:lnTo>
                  <a:lnTo>
                    <a:pt x="0" y="37"/>
                  </a:lnTo>
                  <a:lnTo>
                    <a:pt x="0" y="42"/>
                  </a:lnTo>
                  <a:lnTo>
                    <a:pt x="3" y="48"/>
                  </a:lnTo>
                  <a:lnTo>
                    <a:pt x="3" y="53"/>
                  </a:lnTo>
                  <a:lnTo>
                    <a:pt x="5" y="56"/>
                  </a:lnTo>
                  <a:lnTo>
                    <a:pt x="11" y="59"/>
                  </a:lnTo>
                  <a:lnTo>
                    <a:pt x="14" y="62"/>
                  </a:lnTo>
                  <a:lnTo>
                    <a:pt x="17" y="65"/>
                  </a:lnTo>
                  <a:lnTo>
                    <a:pt x="22" y="65"/>
                  </a:lnTo>
                  <a:lnTo>
                    <a:pt x="24" y="65"/>
                  </a:lnTo>
                  <a:lnTo>
                    <a:pt x="27" y="65"/>
                  </a:lnTo>
                  <a:lnTo>
                    <a:pt x="32" y="65"/>
                  </a:lnTo>
                  <a:lnTo>
                    <a:pt x="35" y="62"/>
                  </a:lnTo>
                  <a:lnTo>
                    <a:pt x="41" y="59"/>
                  </a:lnTo>
                  <a:lnTo>
                    <a:pt x="41" y="56"/>
                  </a:lnTo>
                  <a:lnTo>
                    <a:pt x="44" y="56"/>
                  </a:lnTo>
                  <a:lnTo>
                    <a:pt x="44" y="53"/>
                  </a:lnTo>
                  <a:lnTo>
                    <a:pt x="46" y="51"/>
                  </a:lnTo>
                  <a:lnTo>
                    <a:pt x="46" y="48"/>
                  </a:lnTo>
                </a:path>
              </a:pathLst>
            </a:custGeom>
            <a:noFill/>
            <a:ln w="12700" cap="rnd">
              <a:solidFill>
                <a:srgbClr val="003333"/>
              </a:solidFill>
              <a:round/>
              <a:headEnd/>
              <a:tailEnd/>
            </a:ln>
          </p:spPr>
          <p:txBody>
            <a:bodyPr>
              <a:prstTxWarp prst="textNoShape">
                <a:avLst/>
              </a:prstTxWarp>
            </a:bodyPr>
            <a:lstStyle/>
            <a:p>
              <a:endParaRPr lang="en-US">
                <a:solidFill>
                  <a:schemeClr val="tx2"/>
                </a:solidFill>
              </a:endParaRPr>
            </a:p>
          </p:txBody>
        </p:sp>
        <p:sp>
          <p:nvSpPr>
            <p:cNvPr id="36096" name="Freeform 255"/>
            <p:cNvSpPr>
              <a:spLocks/>
            </p:cNvSpPr>
            <p:nvPr/>
          </p:nvSpPr>
          <p:spPr bwMode="auto">
            <a:xfrm>
              <a:off x="2695" y="1931"/>
              <a:ext cx="15" cy="12"/>
            </a:xfrm>
            <a:custGeom>
              <a:avLst/>
              <a:gdLst>
                <a:gd name="T0" fmla="*/ 5 w 15"/>
                <a:gd name="T1" fmla="*/ 3 h 12"/>
                <a:gd name="T2" fmla="*/ 5 w 15"/>
                <a:gd name="T3" fmla="*/ 3 h 12"/>
                <a:gd name="T4" fmla="*/ 2 w 15"/>
                <a:gd name="T5" fmla="*/ 6 h 12"/>
                <a:gd name="T6" fmla="*/ 2 w 15"/>
                <a:gd name="T7" fmla="*/ 8 h 12"/>
                <a:gd name="T8" fmla="*/ 0 w 15"/>
                <a:gd name="T9" fmla="*/ 11 h 12"/>
                <a:gd name="T10" fmla="*/ 2 w 15"/>
                <a:gd name="T11" fmla="*/ 11 h 12"/>
                <a:gd name="T12" fmla="*/ 2 w 15"/>
                <a:gd name="T13" fmla="*/ 8 h 12"/>
                <a:gd name="T14" fmla="*/ 5 w 15"/>
                <a:gd name="T15" fmla="*/ 8 h 12"/>
                <a:gd name="T16" fmla="*/ 5 w 15"/>
                <a:gd name="T17" fmla="*/ 6 h 12"/>
                <a:gd name="T18" fmla="*/ 8 w 15"/>
                <a:gd name="T19" fmla="*/ 3 h 12"/>
                <a:gd name="T20" fmla="*/ 5 w 15"/>
                <a:gd name="T21" fmla="*/ 6 h 12"/>
                <a:gd name="T22" fmla="*/ 5 w 15"/>
                <a:gd name="T23" fmla="*/ 8 h 12"/>
                <a:gd name="T24" fmla="*/ 5 w 15"/>
                <a:gd name="T25" fmla="*/ 11 h 12"/>
                <a:gd name="T26" fmla="*/ 5 w 15"/>
                <a:gd name="T27" fmla="*/ 8 h 12"/>
                <a:gd name="T28" fmla="*/ 8 w 15"/>
                <a:gd name="T29" fmla="*/ 6 h 12"/>
                <a:gd name="T30" fmla="*/ 11 w 15"/>
                <a:gd name="T31" fmla="*/ 0 h 12"/>
                <a:gd name="T32" fmla="*/ 11 w 15"/>
                <a:gd name="T33" fmla="*/ 3 h 12"/>
                <a:gd name="T34" fmla="*/ 8 w 15"/>
                <a:gd name="T35" fmla="*/ 6 h 12"/>
                <a:gd name="T36" fmla="*/ 8 w 15"/>
                <a:gd name="T37" fmla="*/ 8 h 12"/>
                <a:gd name="T38" fmla="*/ 8 w 15"/>
                <a:gd name="T39" fmla="*/ 11 h 12"/>
                <a:gd name="T40" fmla="*/ 8 w 15"/>
                <a:gd name="T41" fmla="*/ 8 h 12"/>
                <a:gd name="T42" fmla="*/ 8 w 15"/>
                <a:gd name="T43" fmla="*/ 6 h 12"/>
                <a:gd name="T44" fmla="*/ 11 w 15"/>
                <a:gd name="T45" fmla="*/ 3 h 12"/>
                <a:gd name="T46" fmla="*/ 14 w 15"/>
                <a:gd name="T47" fmla="*/ 0 h 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
                <a:gd name="T73" fmla="*/ 0 h 12"/>
                <a:gd name="T74" fmla="*/ 15 w 15"/>
                <a:gd name="T75" fmla="*/ 12 h 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 h="12">
                  <a:moveTo>
                    <a:pt x="5" y="3"/>
                  </a:moveTo>
                  <a:lnTo>
                    <a:pt x="5" y="3"/>
                  </a:lnTo>
                  <a:lnTo>
                    <a:pt x="2" y="6"/>
                  </a:lnTo>
                  <a:lnTo>
                    <a:pt x="2" y="8"/>
                  </a:lnTo>
                  <a:lnTo>
                    <a:pt x="0" y="11"/>
                  </a:lnTo>
                  <a:lnTo>
                    <a:pt x="2" y="11"/>
                  </a:lnTo>
                  <a:lnTo>
                    <a:pt x="2" y="8"/>
                  </a:lnTo>
                  <a:lnTo>
                    <a:pt x="5" y="8"/>
                  </a:lnTo>
                  <a:lnTo>
                    <a:pt x="5" y="6"/>
                  </a:lnTo>
                  <a:lnTo>
                    <a:pt x="8" y="3"/>
                  </a:lnTo>
                  <a:lnTo>
                    <a:pt x="5" y="6"/>
                  </a:lnTo>
                  <a:lnTo>
                    <a:pt x="5" y="8"/>
                  </a:lnTo>
                  <a:lnTo>
                    <a:pt x="5" y="11"/>
                  </a:lnTo>
                  <a:lnTo>
                    <a:pt x="5" y="8"/>
                  </a:lnTo>
                  <a:lnTo>
                    <a:pt x="8" y="6"/>
                  </a:lnTo>
                  <a:lnTo>
                    <a:pt x="11" y="0"/>
                  </a:lnTo>
                  <a:lnTo>
                    <a:pt x="11" y="3"/>
                  </a:lnTo>
                  <a:lnTo>
                    <a:pt x="8" y="6"/>
                  </a:lnTo>
                  <a:lnTo>
                    <a:pt x="8" y="8"/>
                  </a:lnTo>
                  <a:lnTo>
                    <a:pt x="8" y="11"/>
                  </a:lnTo>
                  <a:lnTo>
                    <a:pt x="8" y="8"/>
                  </a:lnTo>
                  <a:lnTo>
                    <a:pt x="8" y="6"/>
                  </a:lnTo>
                  <a:lnTo>
                    <a:pt x="11" y="3"/>
                  </a:lnTo>
                  <a:lnTo>
                    <a:pt x="14" y="0"/>
                  </a:lnTo>
                </a:path>
              </a:pathLst>
            </a:custGeom>
            <a:noFill/>
            <a:ln w="12700" cap="rnd">
              <a:solidFill>
                <a:srgbClr val="003333"/>
              </a:solidFill>
              <a:round/>
              <a:headEnd/>
              <a:tailEnd/>
            </a:ln>
          </p:spPr>
          <p:txBody>
            <a:bodyPr>
              <a:prstTxWarp prst="textNoShape">
                <a:avLst/>
              </a:prstTxWarp>
            </a:bodyPr>
            <a:lstStyle/>
            <a:p>
              <a:endParaRPr lang="en-US">
                <a:solidFill>
                  <a:schemeClr val="tx2"/>
                </a:solidFill>
              </a:endParaRPr>
            </a:p>
          </p:txBody>
        </p:sp>
        <p:sp>
          <p:nvSpPr>
            <p:cNvPr id="36097" name="Freeform 256"/>
            <p:cNvSpPr>
              <a:spLocks/>
            </p:cNvSpPr>
            <p:nvPr/>
          </p:nvSpPr>
          <p:spPr bwMode="auto">
            <a:xfrm>
              <a:off x="2580" y="1931"/>
              <a:ext cx="12" cy="13"/>
            </a:xfrm>
            <a:custGeom>
              <a:avLst/>
              <a:gdLst>
                <a:gd name="T0" fmla="*/ 0 w 12"/>
                <a:gd name="T1" fmla="*/ 0 h 13"/>
                <a:gd name="T2" fmla="*/ 2 w 12"/>
                <a:gd name="T3" fmla="*/ 0 h 13"/>
                <a:gd name="T4" fmla="*/ 3 w 12"/>
                <a:gd name="T5" fmla="*/ 0 h 13"/>
                <a:gd name="T6" fmla="*/ 5 w 12"/>
                <a:gd name="T7" fmla="*/ 0 h 13"/>
                <a:gd name="T8" fmla="*/ 5 w 12"/>
                <a:gd name="T9" fmla="*/ 2 h 13"/>
                <a:gd name="T10" fmla="*/ 5 w 12"/>
                <a:gd name="T11" fmla="*/ 4 h 13"/>
                <a:gd name="T12" fmla="*/ 6 w 12"/>
                <a:gd name="T13" fmla="*/ 5 h 13"/>
                <a:gd name="T14" fmla="*/ 6 w 12"/>
                <a:gd name="T15" fmla="*/ 7 h 13"/>
                <a:gd name="T16" fmla="*/ 8 w 12"/>
                <a:gd name="T17" fmla="*/ 8 h 13"/>
                <a:gd name="T18" fmla="*/ 10 w 12"/>
                <a:gd name="T19" fmla="*/ 10 h 13"/>
                <a:gd name="T20" fmla="*/ 11 w 12"/>
                <a:gd name="T21" fmla="*/ 10 h 13"/>
                <a:gd name="T22" fmla="*/ 10 w 12"/>
                <a:gd name="T23" fmla="*/ 10 h 13"/>
                <a:gd name="T24" fmla="*/ 10 w 12"/>
                <a:gd name="T25" fmla="*/ 12 h 13"/>
                <a:gd name="T26" fmla="*/ 8 w 12"/>
                <a:gd name="T27" fmla="*/ 12 h 13"/>
                <a:gd name="T28" fmla="*/ 6 w 12"/>
                <a:gd name="T29" fmla="*/ 10 h 13"/>
                <a:gd name="T30" fmla="*/ 5 w 12"/>
                <a:gd name="T31" fmla="*/ 10 h 13"/>
                <a:gd name="T32" fmla="*/ 3 w 12"/>
                <a:gd name="T33" fmla="*/ 8 h 13"/>
                <a:gd name="T34" fmla="*/ 2 w 12"/>
                <a:gd name="T35" fmla="*/ 5 h 13"/>
                <a:gd name="T36" fmla="*/ 0 w 12"/>
                <a:gd name="T37" fmla="*/ 0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3"/>
                <a:gd name="T59" fmla="*/ 12 w 12"/>
                <a:gd name="T60" fmla="*/ 13 h 1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3">
                  <a:moveTo>
                    <a:pt x="0" y="0"/>
                  </a:moveTo>
                  <a:lnTo>
                    <a:pt x="2" y="0"/>
                  </a:lnTo>
                  <a:lnTo>
                    <a:pt x="3" y="0"/>
                  </a:lnTo>
                  <a:lnTo>
                    <a:pt x="5" y="0"/>
                  </a:lnTo>
                  <a:lnTo>
                    <a:pt x="5" y="2"/>
                  </a:lnTo>
                  <a:lnTo>
                    <a:pt x="5" y="4"/>
                  </a:lnTo>
                  <a:lnTo>
                    <a:pt x="6" y="5"/>
                  </a:lnTo>
                  <a:lnTo>
                    <a:pt x="6" y="7"/>
                  </a:lnTo>
                  <a:lnTo>
                    <a:pt x="8" y="8"/>
                  </a:lnTo>
                  <a:lnTo>
                    <a:pt x="10" y="10"/>
                  </a:lnTo>
                  <a:lnTo>
                    <a:pt x="11" y="10"/>
                  </a:lnTo>
                  <a:lnTo>
                    <a:pt x="10" y="10"/>
                  </a:lnTo>
                  <a:lnTo>
                    <a:pt x="10" y="12"/>
                  </a:lnTo>
                  <a:lnTo>
                    <a:pt x="8" y="12"/>
                  </a:lnTo>
                  <a:lnTo>
                    <a:pt x="6" y="10"/>
                  </a:lnTo>
                  <a:lnTo>
                    <a:pt x="5" y="10"/>
                  </a:lnTo>
                  <a:lnTo>
                    <a:pt x="3" y="8"/>
                  </a:lnTo>
                  <a:lnTo>
                    <a:pt x="2" y="5"/>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36098" name="Freeform 257"/>
            <p:cNvSpPr>
              <a:spLocks/>
            </p:cNvSpPr>
            <p:nvPr/>
          </p:nvSpPr>
          <p:spPr bwMode="auto">
            <a:xfrm>
              <a:off x="2597" y="1895"/>
              <a:ext cx="27" cy="32"/>
            </a:xfrm>
            <a:custGeom>
              <a:avLst/>
              <a:gdLst>
                <a:gd name="T0" fmla="*/ 0 w 27"/>
                <a:gd name="T1" fmla="*/ 0 h 32"/>
                <a:gd name="T2" fmla="*/ 2 w 27"/>
                <a:gd name="T3" fmla="*/ 0 h 32"/>
                <a:gd name="T4" fmla="*/ 4 w 27"/>
                <a:gd name="T5" fmla="*/ 0 h 32"/>
                <a:gd name="T6" fmla="*/ 6 w 27"/>
                <a:gd name="T7" fmla="*/ 0 h 32"/>
                <a:gd name="T8" fmla="*/ 11 w 27"/>
                <a:gd name="T9" fmla="*/ 2 h 32"/>
                <a:gd name="T10" fmla="*/ 15 w 27"/>
                <a:gd name="T11" fmla="*/ 4 h 32"/>
                <a:gd name="T12" fmla="*/ 20 w 27"/>
                <a:gd name="T13" fmla="*/ 9 h 32"/>
                <a:gd name="T14" fmla="*/ 22 w 27"/>
                <a:gd name="T15" fmla="*/ 13 h 32"/>
                <a:gd name="T16" fmla="*/ 24 w 27"/>
                <a:gd name="T17" fmla="*/ 20 h 32"/>
                <a:gd name="T18" fmla="*/ 24 w 27"/>
                <a:gd name="T19" fmla="*/ 22 h 32"/>
                <a:gd name="T20" fmla="*/ 26 w 27"/>
                <a:gd name="T21" fmla="*/ 24 h 32"/>
                <a:gd name="T22" fmla="*/ 26 w 27"/>
                <a:gd name="T23" fmla="*/ 26 h 32"/>
                <a:gd name="T24" fmla="*/ 26 w 27"/>
                <a:gd name="T25" fmla="*/ 29 h 32"/>
                <a:gd name="T26" fmla="*/ 24 w 27"/>
                <a:gd name="T27" fmla="*/ 29 h 32"/>
                <a:gd name="T28" fmla="*/ 24 w 27"/>
                <a:gd name="T29" fmla="*/ 26 h 32"/>
                <a:gd name="T30" fmla="*/ 24 w 27"/>
                <a:gd name="T31" fmla="*/ 24 h 32"/>
                <a:gd name="T32" fmla="*/ 24 w 27"/>
                <a:gd name="T33" fmla="*/ 26 h 32"/>
                <a:gd name="T34" fmla="*/ 24 w 27"/>
                <a:gd name="T35" fmla="*/ 29 h 32"/>
                <a:gd name="T36" fmla="*/ 22 w 27"/>
                <a:gd name="T37" fmla="*/ 31 h 32"/>
                <a:gd name="T38" fmla="*/ 20 w 27"/>
                <a:gd name="T39" fmla="*/ 24 h 32"/>
                <a:gd name="T40" fmla="*/ 20 w 27"/>
                <a:gd name="T41" fmla="*/ 31 h 32"/>
                <a:gd name="T42" fmla="*/ 20 w 27"/>
                <a:gd name="T43" fmla="*/ 29 h 32"/>
                <a:gd name="T44" fmla="*/ 20 w 27"/>
                <a:gd name="T45" fmla="*/ 26 h 32"/>
                <a:gd name="T46" fmla="*/ 20 w 27"/>
                <a:gd name="T47" fmla="*/ 22 h 32"/>
                <a:gd name="T48" fmla="*/ 17 w 27"/>
                <a:gd name="T49" fmla="*/ 17 h 32"/>
                <a:gd name="T50" fmla="*/ 15 w 27"/>
                <a:gd name="T51" fmla="*/ 13 h 32"/>
                <a:gd name="T52" fmla="*/ 11 w 27"/>
                <a:gd name="T53" fmla="*/ 6 h 32"/>
                <a:gd name="T54" fmla="*/ 6 w 27"/>
                <a:gd name="T55" fmla="*/ 2 h 32"/>
                <a:gd name="T56" fmla="*/ 0 w 27"/>
                <a:gd name="T57" fmla="*/ 0 h 3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
                <a:gd name="T88" fmla="*/ 0 h 32"/>
                <a:gd name="T89" fmla="*/ 27 w 27"/>
                <a:gd name="T90" fmla="*/ 32 h 3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 h="32">
                  <a:moveTo>
                    <a:pt x="0" y="0"/>
                  </a:moveTo>
                  <a:lnTo>
                    <a:pt x="2" y="0"/>
                  </a:lnTo>
                  <a:lnTo>
                    <a:pt x="4" y="0"/>
                  </a:lnTo>
                  <a:lnTo>
                    <a:pt x="6" y="0"/>
                  </a:lnTo>
                  <a:lnTo>
                    <a:pt x="11" y="2"/>
                  </a:lnTo>
                  <a:lnTo>
                    <a:pt x="15" y="4"/>
                  </a:lnTo>
                  <a:lnTo>
                    <a:pt x="20" y="9"/>
                  </a:lnTo>
                  <a:lnTo>
                    <a:pt x="22" y="13"/>
                  </a:lnTo>
                  <a:lnTo>
                    <a:pt x="24" y="20"/>
                  </a:lnTo>
                  <a:lnTo>
                    <a:pt x="24" y="22"/>
                  </a:lnTo>
                  <a:lnTo>
                    <a:pt x="26" y="24"/>
                  </a:lnTo>
                  <a:lnTo>
                    <a:pt x="26" y="26"/>
                  </a:lnTo>
                  <a:lnTo>
                    <a:pt x="26" y="29"/>
                  </a:lnTo>
                  <a:lnTo>
                    <a:pt x="24" y="29"/>
                  </a:lnTo>
                  <a:lnTo>
                    <a:pt x="24" y="26"/>
                  </a:lnTo>
                  <a:lnTo>
                    <a:pt x="24" y="24"/>
                  </a:lnTo>
                  <a:lnTo>
                    <a:pt x="24" y="26"/>
                  </a:lnTo>
                  <a:lnTo>
                    <a:pt x="24" y="29"/>
                  </a:lnTo>
                  <a:lnTo>
                    <a:pt x="22" y="31"/>
                  </a:lnTo>
                  <a:lnTo>
                    <a:pt x="20" y="24"/>
                  </a:lnTo>
                  <a:lnTo>
                    <a:pt x="20" y="31"/>
                  </a:lnTo>
                  <a:lnTo>
                    <a:pt x="20" y="29"/>
                  </a:lnTo>
                  <a:lnTo>
                    <a:pt x="20" y="26"/>
                  </a:lnTo>
                  <a:lnTo>
                    <a:pt x="20" y="22"/>
                  </a:lnTo>
                  <a:lnTo>
                    <a:pt x="17" y="17"/>
                  </a:lnTo>
                  <a:lnTo>
                    <a:pt x="15" y="13"/>
                  </a:lnTo>
                  <a:lnTo>
                    <a:pt x="11" y="6"/>
                  </a:lnTo>
                  <a:lnTo>
                    <a:pt x="6" y="2"/>
                  </a:lnTo>
                  <a:lnTo>
                    <a:pt x="0" y="0"/>
                  </a:lnTo>
                </a:path>
              </a:pathLst>
            </a:custGeom>
            <a:solidFill>
              <a:srgbClr val="2F8080"/>
            </a:solidFill>
            <a:ln w="127000" cap="rnd">
              <a:noFill/>
              <a:round/>
              <a:headEnd/>
              <a:tailEnd/>
            </a:ln>
          </p:spPr>
          <p:txBody>
            <a:bodyPr>
              <a:prstTxWarp prst="textNoShape">
                <a:avLst/>
              </a:prstTxWarp>
            </a:bodyPr>
            <a:lstStyle/>
            <a:p>
              <a:endParaRPr lang="en-US">
                <a:solidFill>
                  <a:schemeClr val="tx2"/>
                </a:solidFill>
              </a:endParaRPr>
            </a:p>
          </p:txBody>
        </p:sp>
        <p:sp>
          <p:nvSpPr>
            <p:cNvPr id="36099" name="Freeform 258"/>
            <p:cNvSpPr>
              <a:spLocks/>
            </p:cNvSpPr>
            <p:nvPr/>
          </p:nvSpPr>
          <p:spPr bwMode="auto">
            <a:xfrm>
              <a:off x="2569" y="1895"/>
              <a:ext cx="59" cy="68"/>
            </a:xfrm>
            <a:custGeom>
              <a:avLst/>
              <a:gdLst>
                <a:gd name="T0" fmla="*/ 22 w 59"/>
                <a:gd name="T1" fmla="*/ 0 h 68"/>
                <a:gd name="T2" fmla="*/ 22 w 59"/>
                <a:gd name="T3" fmla="*/ 0 h 68"/>
                <a:gd name="T4" fmla="*/ 19 w 59"/>
                <a:gd name="T5" fmla="*/ 0 h 68"/>
                <a:gd name="T6" fmla="*/ 19 w 59"/>
                <a:gd name="T7" fmla="*/ 2 h 68"/>
                <a:gd name="T8" fmla="*/ 14 w 59"/>
                <a:gd name="T9" fmla="*/ 2 h 68"/>
                <a:gd name="T10" fmla="*/ 11 w 59"/>
                <a:gd name="T11" fmla="*/ 5 h 68"/>
                <a:gd name="T12" fmla="*/ 8 w 59"/>
                <a:gd name="T13" fmla="*/ 8 h 68"/>
                <a:gd name="T14" fmla="*/ 5 w 59"/>
                <a:gd name="T15" fmla="*/ 14 h 68"/>
                <a:gd name="T16" fmla="*/ 2 w 59"/>
                <a:gd name="T17" fmla="*/ 19 h 68"/>
                <a:gd name="T18" fmla="*/ 2 w 59"/>
                <a:gd name="T19" fmla="*/ 25 h 68"/>
                <a:gd name="T20" fmla="*/ 0 w 59"/>
                <a:gd name="T21" fmla="*/ 30 h 68"/>
                <a:gd name="T22" fmla="*/ 0 w 59"/>
                <a:gd name="T23" fmla="*/ 36 h 68"/>
                <a:gd name="T24" fmla="*/ 2 w 59"/>
                <a:gd name="T25" fmla="*/ 42 h 68"/>
                <a:gd name="T26" fmla="*/ 2 w 59"/>
                <a:gd name="T27" fmla="*/ 50 h 68"/>
                <a:gd name="T28" fmla="*/ 5 w 59"/>
                <a:gd name="T29" fmla="*/ 53 h 68"/>
                <a:gd name="T30" fmla="*/ 8 w 59"/>
                <a:gd name="T31" fmla="*/ 58 h 68"/>
                <a:gd name="T32" fmla="*/ 11 w 59"/>
                <a:gd name="T33" fmla="*/ 61 h 68"/>
                <a:gd name="T34" fmla="*/ 14 w 59"/>
                <a:gd name="T35" fmla="*/ 64 h 68"/>
                <a:gd name="T36" fmla="*/ 19 w 59"/>
                <a:gd name="T37" fmla="*/ 67 h 68"/>
                <a:gd name="T38" fmla="*/ 22 w 59"/>
                <a:gd name="T39" fmla="*/ 67 h 68"/>
                <a:gd name="T40" fmla="*/ 25 w 59"/>
                <a:gd name="T41" fmla="*/ 67 h 68"/>
                <a:gd name="T42" fmla="*/ 30 w 59"/>
                <a:gd name="T43" fmla="*/ 67 h 68"/>
                <a:gd name="T44" fmla="*/ 33 w 59"/>
                <a:gd name="T45" fmla="*/ 67 h 68"/>
                <a:gd name="T46" fmla="*/ 39 w 59"/>
                <a:gd name="T47" fmla="*/ 64 h 68"/>
                <a:gd name="T48" fmla="*/ 42 w 59"/>
                <a:gd name="T49" fmla="*/ 61 h 68"/>
                <a:gd name="T50" fmla="*/ 44 w 59"/>
                <a:gd name="T51" fmla="*/ 58 h 68"/>
                <a:gd name="T52" fmla="*/ 47 w 59"/>
                <a:gd name="T53" fmla="*/ 56 h 68"/>
                <a:gd name="T54" fmla="*/ 47 w 59"/>
                <a:gd name="T55" fmla="*/ 53 h 68"/>
                <a:gd name="T56" fmla="*/ 47 w 59"/>
                <a:gd name="T57" fmla="*/ 50 h 68"/>
                <a:gd name="T58" fmla="*/ 50 w 59"/>
                <a:gd name="T59" fmla="*/ 50 h 68"/>
                <a:gd name="T60" fmla="*/ 50 w 59"/>
                <a:gd name="T61" fmla="*/ 47 h 68"/>
                <a:gd name="T62" fmla="*/ 50 w 59"/>
                <a:gd name="T63" fmla="*/ 50 h 68"/>
                <a:gd name="T64" fmla="*/ 50 w 59"/>
                <a:gd name="T65" fmla="*/ 53 h 68"/>
                <a:gd name="T66" fmla="*/ 47 w 59"/>
                <a:gd name="T67" fmla="*/ 56 h 68"/>
                <a:gd name="T68" fmla="*/ 47 w 59"/>
                <a:gd name="T69" fmla="*/ 58 h 68"/>
                <a:gd name="T70" fmla="*/ 50 w 59"/>
                <a:gd name="T71" fmla="*/ 56 h 68"/>
                <a:gd name="T72" fmla="*/ 50 w 59"/>
                <a:gd name="T73" fmla="*/ 53 h 68"/>
                <a:gd name="T74" fmla="*/ 53 w 59"/>
                <a:gd name="T75" fmla="*/ 50 h 68"/>
                <a:gd name="T76" fmla="*/ 53 w 59"/>
                <a:gd name="T77" fmla="*/ 47 h 68"/>
                <a:gd name="T78" fmla="*/ 53 w 59"/>
                <a:gd name="T79" fmla="*/ 50 h 68"/>
                <a:gd name="T80" fmla="*/ 53 w 59"/>
                <a:gd name="T81" fmla="*/ 53 h 68"/>
                <a:gd name="T82" fmla="*/ 53 w 59"/>
                <a:gd name="T83" fmla="*/ 56 h 68"/>
                <a:gd name="T84" fmla="*/ 50 w 59"/>
                <a:gd name="T85" fmla="*/ 58 h 68"/>
                <a:gd name="T86" fmla="*/ 53 w 59"/>
                <a:gd name="T87" fmla="*/ 56 h 68"/>
                <a:gd name="T88" fmla="*/ 53 w 59"/>
                <a:gd name="T89" fmla="*/ 53 h 68"/>
                <a:gd name="T90" fmla="*/ 56 w 59"/>
                <a:gd name="T91" fmla="*/ 47 h 68"/>
                <a:gd name="T92" fmla="*/ 56 w 59"/>
                <a:gd name="T93" fmla="*/ 50 h 68"/>
                <a:gd name="T94" fmla="*/ 56 w 59"/>
                <a:gd name="T95" fmla="*/ 53 h 68"/>
                <a:gd name="T96" fmla="*/ 53 w 59"/>
                <a:gd name="T97" fmla="*/ 56 h 68"/>
                <a:gd name="T98" fmla="*/ 56 w 59"/>
                <a:gd name="T99" fmla="*/ 53 h 68"/>
                <a:gd name="T100" fmla="*/ 58 w 59"/>
                <a:gd name="T101" fmla="*/ 50 h 68"/>
                <a:gd name="T102" fmla="*/ 58 w 59"/>
                <a:gd name="T103" fmla="*/ 47 h 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
                <a:gd name="T157" fmla="*/ 0 h 68"/>
                <a:gd name="T158" fmla="*/ 59 w 59"/>
                <a:gd name="T159" fmla="*/ 68 h 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 h="68">
                  <a:moveTo>
                    <a:pt x="22" y="0"/>
                  </a:moveTo>
                  <a:lnTo>
                    <a:pt x="22" y="0"/>
                  </a:lnTo>
                  <a:lnTo>
                    <a:pt x="19" y="0"/>
                  </a:lnTo>
                  <a:lnTo>
                    <a:pt x="19" y="2"/>
                  </a:lnTo>
                  <a:lnTo>
                    <a:pt x="14" y="2"/>
                  </a:lnTo>
                  <a:lnTo>
                    <a:pt x="11" y="5"/>
                  </a:lnTo>
                  <a:lnTo>
                    <a:pt x="8" y="8"/>
                  </a:lnTo>
                  <a:lnTo>
                    <a:pt x="5" y="14"/>
                  </a:lnTo>
                  <a:lnTo>
                    <a:pt x="2" y="19"/>
                  </a:lnTo>
                  <a:lnTo>
                    <a:pt x="2" y="25"/>
                  </a:lnTo>
                  <a:lnTo>
                    <a:pt x="0" y="30"/>
                  </a:lnTo>
                  <a:lnTo>
                    <a:pt x="0" y="36"/>
                  </a:lnTo>
                  <a:lnTo>
                    <a:pt x="2" y="42"/>
                  </a:lnTo>
                  <a:lnTo>
                    <a:pt x="2" y="50"/>
                  </a:lnTo>
                  <a:lnTo>
                    <a:pt x="5" y="53"/>
                  </a:lnTo>
                  <a:lnTo>
                    <a:pt x="8" y="58"/>
                  </a:lnTo>
                  <a:lnTo>
                    <a:pt x="11" y="61"/>
                  </a:lnTo>
                  <a:lnTo>
                    <a:pt x="14" y="64"/>
                  </a:lnTo>
                  <a:lnTo>
                    <a:pt x="19" y="67"/>
                  </a:lnTo>
                  <a:lnTo>
                    <a:pt x="22" y="67"/>
                  </a:lnTo>
                  <a:lnTo>
                    <a:pt x="25" y="67"/>
                  </a:lnTo>
                  <a:lnTo>
                    <a:pt x="30" y="67"/>
                  </a:lnTo>
                  <a:lnTo>
                    <a:pt x="33" y="67"/>
                  </a:lnTo>
                  <a:lnTo>
                    <a:pt x="39" y="64"/>
                  </a:lnTo>
                  <a:lnTo>
                    <a:pt x="42" y="61"/>
                  </a:lnTo>
                  <a:lnTo>
                    <a:pt x="44" y="58"/>
                  </a:lnTo>
                  <a:lnTo>
                    <a:pt x="47" y="56"/>
                  </a:lnTo>
                  <a:lnTo>
                    <a:pt x="47" y="53"/>
                  </a:lnTo>
                  <a:lnTo>
                    <a:pt x="47" y="50"/>
                  </a:lnTo>
                  <a:lnTo>
                    <a:pt x="50" y="50"/>
                  </a:lnTo>
                  <a:lnTo>
                    <a:pt x="50" y="47"/>
                  </a:lnTo>
                  <a:lnTo>
                    <a:pt x="50" y="50"/>
                  </a:lnTo>
                  <a:lnTo>
                    <a:pt x="50" y="53"/>
                  </a:lnTo>
                  <a:lnTo>
                    <a:pt x="47" y="56"/>
                  </a:lnTo>
                  <a:lnTo>
                    <a:pt x="47" y="58"/>
                  </a:lnTo>
                  <a:lnTo>
                    <a:pt x="50" y="56"/>
                  </a:lnTo>
                  <a:lnTo>
                    <a:pt x="50" y="53"/>
                  </a:lnTo>
                  <a:lnTo>
                    <a:pt x="53" y="50"/>
                  </a:lnTo>
                  <a:lnTo>
                    <a:pt x="53" y="47"/>
                  </a:lnTo>
                  <a:lnTo>
                    <a:pt x="53" y="50"/>
                  </a:lnTo>
                  <a:lnTo>
                    <a:pt x="53" y="53"/>
                  </a:lnTo>
                  <a:lnTo>
                    <a:pt x="53" y="56"/>
                  </a:lnTo>
                  <a:lnTo>
                    <a:pt x="50" y="58"/>
                  </a:lnTo>
                  <a:lnTo>
                    <a:pt x="53" y="56"/>
                  </a:lnTo>
                  <a:lnTo>
                    <a:pt x="53" y="53"/>
                  </a:lnTo>
                  <a:lnTo>
                    <a:pt x="56" y="47"/>
                  </a:lnTo>
                  <a:lnTo>
                    <a:pt x="56" y="50"/>
                  </a:lnTo>
                  <a:lnTo>
                    <a:pt x="56" y="53"/>
                  </a:lnTo>
                  <a:lnTo>
                    <a:pt x="53" y="56"/>
                  </a:lnTo>
                  <a:lnTo>
                    <a:pt x="56" y="53"/>
                  </a:lnTo>
                  <a:lnTo>
                    <a:pt x="58" y="50"/>
                  </a:lnTo>
                  <a:lnTo>
                    <a:pt x="58" y="47"/>
                  </a:lnTo>
                </a:path>
              </a:pathLst>
            </a:custGeom>
            <a:noFill/>
            <a:ln w="12700" cap="rnd">
              <a:solidFill>
                <a:srgbClr val="003333"/>
              </a:solidFill>
              <a:round/>
              <a:headEnd/>
              <a:tailEnd/>
            </a:ln>
          </p:spPr>
          <p:txBody>
            <a:bodyPr>
              <a:prstTxWarp prst="textNoShape">
                <a:avLst/>
              </a:prstTxWarp>
            </a:bodyPr>
            <a:lstStyle/>
            <a:p>
              <a:endParaRPr lang="en-US">
                <a:solidFill>
                  <a:schemeClr val="tx2"/>
                </a:solidFill>
              </a:endParaRPr>
            </a:p>
          </p:txBody>
        </p:sp>
        <p:sp>
          <p:nvSpPr>
            <p:cNvPr id="36100" name="Freeform 259"/>
            <p:cNvSpPr>
              <a:spLocks/>
            </p:cNvSpPr>
            <p:nvPr/>
          </p:nvSpPr>
          <p:spPr bwMode="auto">
            <a:xfrm>
              <a:off x="2325" y="1889"/>
              <a:ext cx="189" cy="1"/>
            </a:xfrm>
            <a:custGeom>
              <a:avLst/>
              <a:gdLst>
                <a:gd name="T0" fmla="*/ 188 w 189"/>
                <a:gd name="T1" fmla="*/ 0 h 1"/>
                <a:gd name="T2" fmla="*/ 182 w 189"/>
                <a:gd name="T3" fmla="*/ 0 h 1"/>
                <a:gd name="T4" fmla="*/ 177 w 189"/>
                <a:gd name="T5" fmla="*/ 0 h 1"/>
                <a:gd name="T6" fmla="*/ 169 w 189"/>
                <a:gd name="T7" fmla="*/ 0 h 1"/>
                <a:gd name="T8" fmla="*/ 158 w 189"/>
                <a:gd name="T9" fmla="*/ 0 h 1"/>
                <a:gd name="T10" fmla="*/ 148 w 189"/>
                <a:gd name="T11" fmla="*/ 0 h 1"/>
                <a:gd name="T12" fmla="*/ 137 w 189"/>
                <a:gd name="T13" fmla="*/ 0 h 1"/>
                <a:gd name="T14" fmla="*/ 121 w 189"/>
                <a:gd name="T15" fmla="*/ 0 h 1"/>
                <a:gd name="T16" fmla="*/ 107 w 189"/>
                <a:gd name="T17" fmla="*/ 0 h 1"/>
                <a:gd name="T18" fmla="*/ 91 w 189"/>
                <a:gd name="T19" fmla="*/ 0 h 1"/>
                <a:gd name="T20" fmla="*/ 78 w 189"/>
                <a:gd name="T21" fmla="*/ 0 h 1"/>
                <a:gd name="T22" fmla="*/ 62 w 189"/>
                <a:gd name="T23" fmla="*/ 0 h 1"/>
                <a:gd name="T24" fmla="*/ 46 w 189"/>
                <a:gd name="T25" fmla="*/ 0 h 1"/>
                <a:gd name="T26" fmla="*/ 33 w 189"/>
                <a:gd name="T27" fmla="*/ 0 h 1"/>
                <a:gd name="T28" fmla="*/ 16 w 189"/>
                <a:gd name="T29" fmla="*/ 0 h 1"/>
                <a:gd name="T30" fmla="*/ 3 w 189"/>
                <a:gd name="T31" fmla="*/ 0 h 1"/>
                <a:gd name="T32" fmla="*/ 0 w 189"/>
                <a:gd name="T33" fmla="*/ 0 h 1"/>
                <a:gd name="T34" fmla="*/ 6 w 189"/>
                <a:gd name="T35" fmla="*/ 0 h 1"/>
                <a:gd name="T36" fmla="*/ 13 w 189"/>
                <a:gd name="T37" fmla="*/ 0 h 1"/>
                <a:gd name="T38" fmla="*/ 19 w 189"/>
                <a:gd name="T39" fmla="*/ 0 h 1"/>
                <a:gd name="T40" fmla="*/ 27 w 189"/>
                <a:gd name="T41" fmla="*/ 0 h 1"/>
                <a:gd name="T42" fmla="*/ 37 w 189"/>
                <a:gd name="T43" fmla="*/ 0 h 1"/>
                <a:gd name="T44" fmla="*/ 49 w 189"/>
                <a:gd name="T45" fmla="*/ 0 h 1"/>
                <a:gd name="T46" fmla="*/ 59 w 189"/>
                <a:gd name="T47" fmla="*/ 0 h 1"/>
                <a:gd name="T48" fmla="*/ 73 w 189"/>
                <a:gd name="T49" fmla="*/ 0 h 1"/>
                <a:gd name="T50" fmla="*/ 89 w 189"/>
                <a:gd name="T51" fmla="*/ 0 h 1"/>
                <a:gd name="T52" fmla="*/ 103 w 189"/>
                <a:gd name="T53" fmla="*/ 0 h 1"/>
                <a:gd name="T54" fmla="*/ 115 w 189"/>
                <a:gd name="T55" fmla="*/ 0 h 1"/>
                <a:gd name="T56" fmla="*/ 129 w 189"/>
                <a:gd name="T57" fmla="*/ 0 h 1"/>
                <a:gd name="T58" fmla="*/ 142 w 189"/>
                <a:gd name="T59" fmla="*/ 0 h 1"/>
                <a:gd name="T60" fmla="*/ 153 w 189"/>
                <a:gd name="T61" fmla="*/ 0 h 1"/>
                <a:gd name="T62" fmla="*/ 164 w 189"/>
                <a:gd name="T63" fmla="*/ 0 h 1"/>
                <a:gd name="T64" fmla="*/ 172 w 189"/>
                <a:gd name="T65" fmla="*/ 0 h 1"/>
                <a:gd name="T66" fmla="*/ 180 w 189"/>
                <a:gd name="T67" fmla="*/ 0 h 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9"/>
                <a:gd name="T103" fmla="*/ 0 h 1"/>
                <a:gd name="T104" fmla="*/ 189 w 189"/>
                <a:gd name="T105" fmla="*/ 1 h 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9" h="1">
                  <a:moveTo>
                    <a:pt x="188" y="0"/>
                  </a:moveTo>
                  <a:lnTo>
                    <a:pt x="188" y="0"/>
                  </a:lnTo>
                  <a:lnTo>
                    <a:pt x="185" y="0"/>
                  </a:lnTo>
                  <a:lnTo>
                    <a:pt x="182" y="0"/>
                  </a:lnTo>
                  <a:lnTo>
                    <a:pt x="180" y="0"/>
                  </a:lnTo>
                  <a:lnTo>
                    <a:pt x="177" y="0"/>
                  </a:lnTo>
                  <a:lnTo>
                    <a:pt x="172" y="0"/>
                  </a:lnTo>
                  <a:lnTo>
                    <a:pt x="169" y="0"/>
                  </a:lnTo>
                  <a:lnTo>
                    <a:pt x="164" y="0"/>
                  </a:lnTo>
                  <a:lnTo>
                    <a:pt x="158" y="0"/>
                  </a:lnTo>
                  <a:lnTo>
                    <a:pt x="153" y="0"/>
                  </a:lnTo>
                  <a:lnTo>
                    <a:pt x="148" y="0"/>
                  </a:lnTo>
                  <a:lnTo>
                    <a:pt x="142" y="0"/>
                  </a:lnTo>
                  <a:lnTo>
                    <a:pt x="137" y="0"/>
                  </a:lnTo>
                  <a:lnTo>
                    <a:pt x="129" y="0"/>
                  </a:lnTo>
                  <a:lnTo>
                    <a:pt x="121" y="0"/>
                  </a:lnTo>
                  <a:lnTo>
                    <a:pt x="115" y="0"/>
                  </a:lnTo>
                  <a:lnTo>
                    <a:pt x="107" y="0"/>
                  </a:lnTo>
                  <a:lnTo>
                    <a:pt x="100" y="0"/>
                  </a:lnTo>
                  <a:lnTo>
                    <a:pt x="91" y="0"/>
                  </a:lnTo>
                  <a:lnTo>
                    <a:pt x="86" y="0"/>
                  </a:lnTo>
                  <a:lnTo>
                    <a:pt x="78" y="0"/>
                  </a:lnTo>
                  <a:lnTo>
                    <a:pt x="70" y="0"/>
                  </a:lnTo>
                  <a:lnTo>
                    <a:pt x="62" y="0"/>
                  </a:lnTo>
                  <a:lnTo>
                    <a:pt x="54" y="0"/>
                  </a:lnTo>
                  <a:lnTo>
                    <a:pt x="46" y="0"/>
                  </a:lnTo>
                  <a:lnTo>
                    <a:pt x="40" y="0"/>
                  </a:lnTo>
                  <a:lnTo>
                    <a:pt x="33" y="0"/>
                  </a:lnTo>
                  <a:lnTo>
                    <a:pt x="24" y="0"/>
                  </a:lnTo>
                  <a:lnTo>
                    <a:pt x="16" y="0"/>
                  </a:lnTo>
                  <a:lnTo>
                    <a:pt x="11" y="0"/>
                  </a:lnTo>
                  <a:lnTo>
                    <a:pt x="3" y="0"/>
                  </a:lnTo>
                  <a:lnTo>
                    <a:pt x="0" y="0"/>
                  </a:lnTo>
                  <a:lnTo>
                    <a:pt x="3" y="0"/>
                  </a:lnTo>
                  <a:lnTo>
                    <a:pt x="6" y="0"/>
                  </a:lnTo>
                  <a:lnTo>
                    <a:pt x="11" y="0"/>
                  </a:lnTo>
                  <a:lnTo>
                    <a:pt x="13" y="0"/>
                  </a:lnTo>
                  <a:lnTo>
                    <a:pt x="16" y="0"/>
                  </a:lnTo>
                  <a:lnTo>
                    <a:pt x="19" y="0"/>
                  </a:lnTo>
                  <a:lnTo>
                    <a:pt x="22" y="0"/>
                  </a:lnTo>
                  <a:lnTo>
                    <a:pt x="27" y="0"/>
                  </a:lnTo>
                  <a:lnTo>
                    <a:pt x="33" y="0"/>
                  </a:lnTo>
                  <a:lnTo>
                    <a:pt x="37" y="0"/>
                  </a:lnTo>
                  <a:lnTo>
                    <a:pt x="43" y="0"/>
                  </a:lnTo>
                  <a:lnTo>
                    <a:pt x="49" y="0"/>
                  </a:lnTo>
                  <a:lnTo>
                    <a:pt x="54" y="0"/>
                  </a:lnTo>
                  <a:lnTo>
                    <a:pt x="59" y="0"/>
                  </a:lnTo>
                  <a:lnTo>
                    <a:pt x="67" y="0"/>
                  </a:lnTo>
                  <a:lnTo>
                    <a:pt x="73" y="0"/>
                  </a:lnTo>
                  <a:lnTo>
                    <a:pt x="81" y="0"/>
                  </a:lnTo>
                  <a:lnTo>
                    <a:pt x="89" y="0"/>
                  </a:lnTo>
                  <a:lnTo>
                    <a:pt x="94" y="0"/>
                  </a:lnTo>
                  <a:lnTo>
                    <a:pt x="103" y="0"/>
                  </a:lnTo>
                  <a:lnTo>
                    <a:pt x="107" y="0"/>
                  </a:lnTo>
                  <a:lnTo>
                    <a:pt x="115" y="0"/>
                  </a:lnTo>
                  <a:lnTo>
                    <a:pt x="121" y="0"/>
                  </a:lnTo>
                  <a:lnTo>
                    <a:pt x="129" y="0"/>
                  </a:lnTo>
                  <a:lnTo>
                    <a:pt x="137" y="0"/>
                  </a:lnTo>
                  <a:lnTo>
                    <a:pt x="142" y="0"/>
                  </a:lnTo>
                  <a:lnTo>
                    <a:pt x="148" y="0"/>
                  </a:lnTo>
                  <a:lnTo>
                    <a:pt x="153" y="0"/>
                  </a:lnTo>
                  <a:lnTo>
                    <a:pt x="158" y="0"/>
                  </a:lnTo>
                  <a:lnTo>
                    <a:pt x="164" y="0"/>
                  </a:lnTo>
                  <a:lnTo>
                    <a:pt x="169" y="0"/>
                  </a:lnTo>
                  <a:lnTo>
                    <a:pt x="172" y="0"/>
                  </a:lnTo>
                  <a:lnTo>
                    <a:pt x="175" y="0"/>
                  </a:lnTo>
                  <a:lnTo>
                    <a:pt x="180" y="0"/>
                  </a:lnTo>
                  <a:lnTo>
                    <a:pt x="188"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36101" name="Freeform 260"/>
            <p:cNvSpPr>
              <a:spLocks/>
            </p:cNvSpPr>
            <p:nvPr/>
          </p:nvSpPr>
          <p:spPr bwMode="auto">
            <a:xfrm>
              <a:off x="2407" y="1867"/>
              <a:ext cx="49" cy="21"/>
            </a:xfrm>
            <a:custGeom>
              <a:avLst/>
              <a:gdLst>
                <a:gd name="T0" fmla="*/ 10 w 49"/>
                <a:gd name="T1" fmla="*/ 20 h 21"/>
                <a:gd name="T2" fmla="*/ 10 w 49"/>
                <a:gd name="T3" fmla="*/ 20 h 21"/>
                <a:gd name="T4" fmla="*/ 10 w 49"/>
                <a:gd name="T5" fmla="*/ 16 h 21"/>
                <a:gd name="T6" fmla="*/ 10 w 49"/>
                <a:gd name="T7" fmla="*/ 11 h 21"/>
                <a:gd name="T8" fmla="*/ 10 w 49"/>
                <a:gd name="T9" fmla="*/ 10 h 21"/>
                <a:gd name="T10" fmla="*/ 10 w 49"/>
                <a:gd name="T11" fmla="*/ 8 h 21"/>
                <a:gd name="T12" fmla="*/ 8 w 49"/>
                <a:gd name="T13" fmla="*/ 8 h 21"/>
                <a:gd name="T14" fmla="*/ 8 w 49"/>
                <a:gd name="T15" fmla="*/ 6 h 21"/>
                <a:gd name="T16" fmla="*/ 5 w 49"/>
                <a:gd name="T17" fmla="*/ 6 h 21"/>
                <a:gd name="T18" fmla="*/ 3 w 49"/>
                <a:gd name="T19" fmla="*/ 6 h 21"/>
                <a:gd name="T20" fmla="*/ 0 w 49"/>
                <a:gd name="T21" fmla="*/ 4 h 21"/>
                <a:gd name="T22" fmla="*/ 0 w 49"/>
                <a:gd name="T23" fmla="*/ 1 h 21"/>
                <a:gd name="T24" fmla="*/ 3 w 49"/>
                <a:gd name="T25" fmla="*/ 0 h 21"/>
                <a:gd name="T26" fmla="*/ 5 w 49"/>
                <a:gd name="T27" fmla="*/ 0 h 21"/>
                <a:gd name="T28" fmla="*/ 8 w 49"/>
                <a:gd name="T29" fmla="*/ 0 h 21"/>
                <a:gd name="T30" fmla="*/ 10 w 49"/>
                <a:gd name="T31" fmla="*/ 0 h 21"/>
                <a:gd name="T32" fmla="*/ 12 w 49"/>
                <a:gd name="T33" fmla="*/ 0 h 21"/>
                <a:gd name="T34" fmla="*/ 15 w 49"/>
                <a:gd name="T35" fmla="*/ 0 h 21"/>
                <a:gd name="T36" fmla="*/ 20 w 49"/>
                <a:gd name="T37" fmla="*/ 0 h 21"/>
                <a:gd name="T38" fmla="*/ 22 w 49"/>
                <a:gd name="T39" fmla="*/ 0 h 21"/>
                <a:gd name="T40" fmla="*/ 24 w 49"/>
                <a:gd name="T41" fmla="*/ 0 h 21"/>
                <a:gd name="T42" fmla="*/ 29 w 49"/>
                <a:gd name="T43" fmla="*/ 0 h 21"/>
                <a:gd name="T44" fmla="*/ 32 w 49"/>
                <a:gd name="T45" fmla="*/ 0 h 21"/>
                <a:gd name="T46" fmla="*/ 33 w 49"/>
                <a:gd name="T47" fmla="*/ 0 h 21"/>
                <a:gd name="T48" fmla="*/ 36 w 49"/>
                <a:gd name="T49" fmla="*/ 0 h 21"/>
                <a:gd name="T50" fmla="*/ 39 w 49"/>
                <a:gd name="T51" fmla="*/ 0 h 21"/>
                <a:gd name="T52" fmla="*/ 41 w 49"/>
                <a:gd name="T53" fmla="*/ 0 h 21"/>
                <a:gd name="T54" fmla="*/ 44 w 49"/>
                <a:gd name="T55" fmla="*/ 0 h 21"/>
                <a:gd name="T56" fmla="*/ 45 w 49"/>
                <a:gd name="T57" fmla="*/ 1 h 21"/>
                <a:gd name="T58" fmla="*/ 48 w 49"/>
                <a:gd name="T59" fmla="*/ 1 h 21"/>
                <a:gd name="T60" fmla="*/ 48 w 49"/>
                <a:gd name="T61" fmla="*/ 4 h 21"/>
                <a:gd name="T62" fmla="*/ 45 w 49"/>
                <a:gd name="T63" fmla="*/ 4 h 21"/>
                <a:gd name="T64" fmla="*/ 45 w 49"/>
                <a:gd name="T65" fmla="*/ 6 h 21"/>
                <a:gd name="T66" fmla="*/ 44 w 49"/>
                <a:gd name="T67" fmla="*/ 6 h 21"/>
                <a:gd name="T68" fmla="*/ 41 w 49"/>
                <a:gd name="T69" fmla="*/ 6 h 21"/>
                <a:gd name="T70" fmla="*/ 39 w 49"/>
                <a:gd name="T71" fmla="*/ 8 h 21"/>
                <a:gd name="T72" fmla="*/ 39 w 49"/>
                <a:gd name="T73" fmla="*/ 10 h 21"/>
                <a:gd name="T74" fmla="*/ 39 w 49"/>
                <a:gd name="T75" fmla="*/ 11 h 21"/>
                <a:gd name="T76" fmla="*/ 39 w 49"/>
                <a:gd name="T77" fmla="*/ 20 h 21"/>
                <a:gd name="T78" fmla="*/ 36 w 49"/>
                <a:gd name="T79" fmla="*/ 20 h 21"/>
                <a:gd name="T80" fmla="*/ 33 w 49"/>
                <a:gd name="T81" fmla="*/ 20 h 21"/>
                <a:gd name="T82" fmla="*/ 32 w 49"/>
                <a:gd name="T83" fmla="*/ 20 h 21"/>
                <a:gd name="T84" fmla="*/ 29 w 49"/>
                <a:gd name="T85" fmla="*/ 20 h 21"/>
                <a:gd name="T86" fmla="*/ 27 w 49"/>
                <a:gd name="T87" fmla="*/ 20 h 21"/>
                <a:gd name="T88" fmla="*/ 24 w 49"/>
                <a:gd name="T89" fmla="*/ 20 h 21"/>
                <a:gd name="T90" fmla="*/ 22 w 49"/>
                <a:gd name="T91" fmla="*/ 20 h 21"/>
                <a:gd name="T92" fmla="*/ 20 w 49"/>
                <a:gd name="T93" fmla="*/ 20 h 21"/>
                <a:gd name="T94" fmla="*/ 17 w 49"/>
                <a:gd name="T95" fmla="*/ 20 h 21"/>
                <a:gd name="T96" fmla="*/ 15 w 49"/>
                <a:gd name="T97" fmla="*/ 20 h 21"/>
                <a:gd name="T98" fmla="*/ 12 w 49"/>
                <a:gd name="T99" fmla="*/ 20 h 21"/>
                <a:gd name="T100" fmla="*/ 10 w 49"/>
                <a:gd name="T101" fmla="*/ 20 h 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
                <a:gd name="T154" fmla="*/ 0 h 21"/>
                <a:gd name="T155" fmla="*/ 49 w 49"/>
                <a:gd name="T156" fmla="*/ 21 h 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 h="21">
                  <a:moveTo>
                    <a:pt x="10" y="20"/>
                  </a:moveTo>
                  <a:lnTo>
                    <a:pt x="10" y="20"/>
                  </a:lnTo>
                  <a:lnTo>
                    <a:pt x="10" y="16"/>
                  </a:lnTo>
                  <a:lnTo>
                    <a:pt x="10" y="11"/>
                  </a:lnTo>
                  <a:lnTo>
                    <a:pt x="10" y="10"/>
                  </a:lnTo>
                  <a:lnTo>
                    <a:pt x="10" y="8"/>
                  </a:lnTo>
                  <a:lnTo>
                    <a:pt x="8" y="8"/>
                  </a:lnTo>
                  <a:lnTo>
                    <a:pt x="8" y="6"/>
                  </a:lnTo>
                  <a:lnTo>
                    <a:pt x="5" y="6"/>
                  </a:lnTo>
                  <a:lnTo>
                    <a:pt x="3" y="6"/>
                  </a:lnTo>
                  <a:lnTo>
                    <a:pt x="0" y="4"/>
                  </a:lnTo>
                  <a:lnTo>
                    <a:pt x="0" y="1"/>
                  </a:lnTo>
                  <a:lnTo>
                    <a:pt x="3" y="0"/>
                  </a:lnTo>
                  <a:lnTo>
                    <a:pt x="5" y="0"/>
                  </a:lnTo>
                  <a:lnTo>
                    <a:pt x="8" y="0"/>
                  </a:lnTo>
                  <a:lnTo>
                    <a:pt x="10" y="0"/>
                  </a:lnTo>
                  <a:lnTo>
                    <a:pt x="12" y="0"/>
                  </a:lnTo>
                  <a:lnTo>
                    <a:pt x="15" y="0"/>
                  </a:lnTo>
                  <a:lnTo>
                    <a:pt x="20" y="0"/>
                  </a:lnTo>
                  <a:lnTo>
                    <a:pt x="22" y="0"/>
                  </a:lnTo>
                  <a:lnTo>
                    <a:pt x="24" y="0"/>
                  </a:lnTo>
                  <a:lnTo>
                    <a:pt x="29" y="0"/>
                  </a:lnTo>
                  <a:lnTo>
                    <a:pt x="32" y="0"/>
                  </a:lnTo>
                  <a:lnTo>
                    <a:pt x="33" y="0"/>
                  </a:lnTo>
                  <a:lnTo>
                    <a:pt x="36" y="0"/>
                  </a:lnTo>
                  <a:lnTo>
                    <a:pt x="39" y="0"/>
                  </a:lnTo>
                  <a:lnTo>
                    <a:pt x="41" y="0"/>
                  </a:lnTo>
                  <a:lnTo>
                    <a:pt x="44" y="0"/>
                  </a:lnTo>
                  <a:lnTo>
                    <a:pt x="45" y="1"/>
                  </a:lnTo>
                  <a:lnTo>
                    <a:pt x="48" y="1"/>
                  </a:lnTo>
                  <a:lnTo>
                    <a:pt x="48" y="4"/>
                  </a:lnTo>
                  <a:lnTo>
                    <a:pt x="45" y="4"/>
                  </a:lnTo>
                  <a:lnTo>
                    <a:pt x="45" y="6"/>
                  </a:lnTo>
                  <a:lnTo>
                    <a:pt x="44" y="6"/>
                  </a:lnTo>
                  <a:lnTo>
                    <a:pt x="41" y="6"/>
                  </a:lnTo>
                  <a:lnTo>
                    <a:pt x="39" y="8"/>
                  </a:lnTo>
                  <a:lnTo>
                    <a:pt x="39" y="10"/>
                  </a:lnTo>
                  <a:lnTo>
                    <a:pt x="39" y="11"/>
                  </a:lnTo>
                  <a:lnTo>
                    <a:pt x="39" y="20"/>
                  </a:lnTo>
                  <a:lnTo>
                    <a:pt x="36" y="20"/>
                  </a:lnTo>
                  <a:lnTo>
                    <a:pt x="33" y="20"/>
                  </a:lnTo>
                  <a:lnTo>
                    <a:pt x="32" y="20"/>
                  </a:lnTo>
                  <a:lnTo>
                    <a:pt x="29" y="20"/>
                  </a:lnTo>
                  <a:lnTo>
                    <a:pt x="27" y="20"/>
                  </a:lnTo>
                  <a:lnTo>
                    <a:pt x="24" y="20"/>
                  </a:lnTo>
                  <a:lnTo>
                    <a:pt x="22" y="20"/>
                  </a:lnTo>
                  <a:lnTo>
                    <a:pt x="20" y="20"/>
                  </a:lnTo>
                  <a:lnTo>
                    <a:pt x="17" y="20"/>
                  </a:lnTo>
                  <a:lnTo>
                    <a:pt x="15" y="20"/>
                  </a:lnTo>
                  <a:lnTo>
                    <a:pt x="12" y="20"/>
                  </a:lnTo>
                  <a:lnTo>
                    <a:pt x="10" y="20"/>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36102" name="Freeform 261"/>
            <p:cNvSpPr>
              <a:spLocks/>
            </p:cNvSpPr>
            <p:nvPr/>
          </p:nvSpPr>
          <p:spPr bwMode="auto">
            <a:xfrm>
              <a:off x="2437" y="1875"/>
              <a:ext cx="7" cy="13"/>
            </a:xfrm>
            <a:custGeom>
              <a:avLst/>
              <a:gdLst>
                <a:gd name="T0" fmla="*/ 6 w 7"/>
                <a:gd name="T1" fmla="*/ 0 h 13"/>
                <a:gd name="T2" fmla="*/ 6 w 7"/>
                <a:gd name="T3" fmla="*/ 0 h 13"/>
                <a:gd name="T4" fmla="*/ 5 w 7"/>
                <a:gd name="T5" fmla="*/ 0 h 13"/>
                <a:gd name="T6" fmla="*/ 3 w 7"/>
                <a:gd name="T7" fmla="*/ 0 h 13"/>
                <a:gd name="T8" fmla="*/ 3 w 7"/>
                <a:gd name="T9" fmla="*/ 2 h 13"/>
                <a:gd name="T10" fmla="*/ 1 w 7"/>
                <a:gd name="T11" fmla="*/ 2 h 13"/>
                <a:gd name="T12" fmla="*/ 0 w 7"/>
                <a:gd name="T13" fmla="*/ 2 h 13"/>
                <a:gd name="T14" fmla="*/ 0 w 7"/>
                <a:gd name="T15" fmla="*/ 4 h 13"/>
                <a:gd name="T16" fmla="*/ 0 w 7"/>
                <a:gd name="T17" fmla="*/ 5 h 13"/>
                <a:gd name="T18" fmla="*/ 0 w 7"/>
                <a:gd name="T19" fmla="*/ 8 h 13"/>
                <a:gd name="T20" fmla="*/ 0 w 7"/>
                <a:gd name="T21" fmla="*/ 12 h 13"/>
                <a:gd name="T22" fmla="*/ 5 w 7"/>
                <a:gd name="T23" fmla="*/ 12 h 13"/>
                <a:gd name="T24" fmla="*/ 5 w 7"/>
                <a:gd name="T25" fmla="*/ 10 h 13"/>
                <a:gd name="T26" fmla="*/ 5 w 7"/>
                <a:gd name="T27" fmla="*/ 7 h 13"/>
                <a:gd name="T28" fmla="*/ 5 w 7"/>
                <a:gd name="T29" fmla="*/ 2 h 13"/>
                <a:gd name="T30" fmla="*/ 6 w 7"/>
                <a:gd name="T31" fmla="*/ 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
                <a:gd name="T49" fmla="*/ 0 h 13"/>
                <a:gd name="T50" fmla="*/ 7 w 7"/>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 h="13">
                  <a:moveTo>
                    <a:pt x="6" y="0"/>
                  </a:moveTo>
                  <a:lnTo>
                    <a:pt x="6" y="0"/>
                  </a:lnTo>
                  <a:lnTo>
                    <a:pt x="5" y="0"/>
                  </a:lnTo>
                  <a:lnTo>
                    <a:pt x="3" y="0"/>
                  </a:lnTo>
                  <a:lnTo>
                    <a:pt x="3" y="2"/>
                  </a:lnTo>
                  <a:lnTo>
                    <a:pt x="1" y="2"/>
                  </a:lnTo>
                  <a:lnTo>
                    <a:pt x="0" y="2"/>
                  </a:lnTo>
                  <a:lnTo>
                    <a:pt x="0" y="4"/>
                  </a:lnTo>
                  <a:lnTo>
                    <a:pt x="0" y="5"/>
                  </a:lnTo>
                  <a:lnTo>
                    <a:pt x="0" y="8"/>
                  </a:lnTo>
                  <a:lnTo>
                    <a:pt x="0" y="12"/>
                  </a:lnTo>
                  <a:lnTo>
                    <a:pt x="5" y="12"/>
                  </a:lnTo>
                  <a:lnTo>
                    <a:pt x="5" y="10"/>
                  </a:lnTo>
                  <a:lnTo>
                    <a:pt x="5" y="7"/>
                  </a:lnTo>
                  <a:lnTo>
                    <a:pt x="5" y="2"/>
                  </a:lnTo>
                  <a:lnTo>
                    <a:pt x="6" y="0"/>
                  </a:lnTo>
                </a:path>
              </a:pathLst>
            </a:custGeom>
            <a:solidFill>
              <a:srgbClr val="2F8080"/>
            </a:solidFill>
            <a:ln w="127000" cap="rnd">
              <a:noFill/>
              <a:round/>
              <a:headEnd/>
              <a:tailEnd/>
            </a:ln>
          </p:spPr>
          <p:txBody>
            <a:bodyPr>
              <a:prstTxWarp prst="textNoShape">
                <a:avLst/>
              </a:prstTxWarp>
            </a:bodyPr>
            <a:lstStyle/>
            <a:p>
              <a:endParaRPr lang="en-US">
                <a:solidFill>
                  <a:schemeClr val="tx2"/>
                </a:solidFill>
              </a:endParaRPr>
            </a:p>
          </p:txBody>
        </p:sp>
        <p:sp>
          <p:nvSpPr>
            <p:cNvPr id="36103" name="Freeform 262"/>
            <p:cNvSpPr>
              <a:spLocks/>
            </p:cNvSpPr>
            <p:nvPr/>
          </p:nvSpPr>
          <p:spPr bwMode="auto">
            <a:xfrm>
              <a:off x="2599" y="1813"/>
              <a:ext cx="17" cy="41"/>
            </a:xfrm>
            <a:custGeom>
              <a:avLst/>
              <a:gdLst>
                <a:gd name="T0" fmla="*/ 16 w 17"/>
                <a:gd name="T1" fmla="*/ 12 h 41"/>
                <a:gd name="T2" fmla="*/ 16 w 17"/>
                <a:gd name="T3" fmla="*/ 10 h 41"/>
                <a:gd name="T4" fmla="*/ 16 w 17"/>
                <a:gd name="T5" fmla="*/ 8 h 41"/>
                <a:gd name="T6" fmla="*/ 14 w 17"/>
                <a:gd name="T7" fmla="*/ 5 h 41"/>
                <a:gd name="T8" fmla="*/ 14 w 17"/>
                <a:gd name="T9" fmla="*/ 3 h 41"/>
                <a:gd name="T10" fmla="*/ 12 w 17"/>
                <a:gd name="T11" fmla="*/ 3 h 41"/>
                <a:gd name="T12" fmla="*/ 12 w 17"/>
                <a:gd name="T13" fmla="*/ 0 h 41"/>
                <a:gd name="T14" fmla="*/ 10 w 17"/>
                <a:gd name="T15" fmla="*/ 3 h 41"/>
                <a:gd name="T16" fmla="*/ 8 w 17"/>
                <a:gd name="T17" fmla="*/ 3 h 41"/>
                <a:gd name="T18" fmla="*/ 8 w 17"/>
                <a:gd name="T19" fmla="*/ 5 h 41"/>
                <a:gd name="T20" fmla="*/ 6 w 17"/>
                <a:gd name="T21" fmla="*/ 8 h 41"/>
                <a:gd name="T22" fmla="*/ 4 w 17"/>
                <a:gd name="T23" fmla="*/ 10 h 41"/>
                <a:gd name="T24" fmla="*/ 4 w 17"/>
                <a:gd name="T25" fmla="*/ 14 h 41"/>
                <a:gd name="T26" fmla="*/ 2 w 17"/>
                <a:gd name="T27" fmla="*/ 19 h 41"/>
                <a:gd name="T28" fmla="*/ 0 w 17"/>
                <a:gd name="T29" fmla="*/ 26 h 41"/>
                <a:gd name="T30" fmla="*/ 0 w 17"/>
                <a:gd name="T31" fmla="*/ 33 h 41"/>
                <a:gd name="T32" fmla="*/ 0 w 17"/>
                <a:gd name="T33" fmla="*/ 40 h 41"/>
                <a:gd name="T34" fmla="*/ 4 w 17"/>
                <a:gd name="T35" fmla="*/ 40 h 41"/>
                <a:gd name="T36" fmla="*/ 4 w 17"/>
                <a:gd name="T37" fmla="*/ 38 h 41"/>
                <a:gd name="T38" fmla="*/ 4 w 17"/>
                <a:gd name="T39" fmla="*/ 33 h 41"/>
                <a:gd name="T40" fmla="*/ 4 w 17"/>
                <a:gd name="T41" fmla="*/ 31 h 41"/>
                <a:gd name="T42" fmla="*/ 4 w 17"/>
                <a:gd name="T43" fmla="*/ 26 h 41"/>
                <a:gd name="T44" fmla="*/ 4 w 17"/>
                <a:gd name="T45" fmla="*/ 22 h 41"/>
                <a:gd name="T46" fmla="*/ 6 w 17"/>
                <a:gd name="T47" fmla="*/ 14 h 41"/>
                <a:gd name="T48" fmla="*/ 10 w 17"/>
                <a:gd name="T49" fmla="*/ 10 h 41"/>
                <a:gd name="T50" fmla="*/ 10 w 17"/>
                <a:gd name="T51" fmla="*/ 8 h 41"/>
                <a:gd name="T52" fmla="*/ 12 w 17"/>
                <a:gd name="T53" fmla="*/ 8 h 41"/>
                <a:gd name="T54" fmla="*/ 14 w 17"/>
                <a:gd name="T55" fmla="*/ 10 h 41"/>
                <a:gd name="T56" fmla="*/ 16 w 17"/>
                <a:gd name="T57" fmla="*/ 10 h 41"/>
                <a:gd name="T58" fmla="*/ 16 w 17"/>
                <a:gd name="T59" fmla="*/ 12 h 4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
                <a:gd name="T91" fmla="*/ 0 h 41"/>
                <a:gd name="T92" fmla="*/ 17 w 17"/>
                <a:gd name="T93" fmla="*/ 41 h 4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 h="41">
                  <a:moveTo>
                    <a:pt x="16" y="12"/>
                  </a:moveTo>
                  <a:lnTo>
                    <a:pt x="16" y="10"/>
                  </a:lnTo>
                  <a:lnTo>
                    <a:pt x="16" y="8"/>
                  </a:lnTo>
                  <a:lnTo>
                    <a:pt x="14" y="5"/>
                  </a:lnTo>
                  <a:lnTo>
                    <a:pt x="14" y="3"/>
                  </a:lnTo>
                  <a:lnTo>
                    <a:pt x="12" y="3"/>
                  </a:lnTo>
                  <a:lnTo>
                    <a:pt x="12" y="0"/>
                  </a:lnTo>
                  <a:lnTo>
                    <a:pt x="10" y="3"/>
                  </a:lnTo>
                  <a:lnTo>
                    <a:pt x="8" y="3"/>
                  </a:lnTo>
                  <a:lnTo>
                    <a:pt x="8" y="5"/>
                  </a:lnTo>
                  <a:lnTo>
                    <a:pt x="6" y="8"/>
                  </a:lnTo>
                  <a:lnTo>
                    <a:pt x="4" y="10"/>
                  </a:lnTo>
                  <a:lnTo>
                    <a:pt x="4" y="14"/>
                  </a:lnTo>
                  <a:lnTo>
                    <a:pt x="2" y="19"/>
                  </a:lnTo>
                  <a:lnTo>
                    <a:pt x="0" y="26"/>
                  </a:lnTo>
                  <a:lnTo>
                    <a:pt x="0" y="33"/>
                  </a:lnTo>
                  <a:lnTo>
                    <a:pt x="0" y="40"/>
                  </a:lnTo>
                  <a:lnTo>
                    <a:pt x="4" y="40"/>
                  </a:lnTo>
                  <a:lnTo>
                    <a:pt x="4" y="38"/>
                  </a:lnTo>
                  <a:lnTo>
                    <a:pt x="4" y="33"/>
                  </a:lnTo>
                  <a:lnTo>
                    <a:pt x="4" y="31"/>
                  </a:lnTo>
                  <a:lnTo>
                    <a:pt x="4" y="26"/>
                  </a:lnTo>
                  <a:lnTo>
                    <a:pt x="4" y="22"/>
                  </a:lnTo>
                  <a:lnTo>
                    <a:pt x="6" y="14"/>
                  </a:lnTo>
                  <a:lnTo>
                    <a:pt x="10" y="10"/>
                  </a:lnTo>
                  <a:lnTo>
                    <a:pt x="10" y="8"/>
                  </a:lnTo>
                  <a:lnTo>
                    <a:pt x="12" y="8"/>
                  </a:lnTo>
                  <a:lnTo>
                    <a:pt x="14" y="10"/>
                  </a:lnTo>
                  <a:lnTo>
                    <a:pt x="16" y="10"/>
                  </a:lnTo>
                  <a:lnTo>
                    <a:pt x="16" y="12"/>
                  </a:lnTo>
                </a:path>
              </a:pathLst>
            </a:custGeom>
            <a:solidFill>
              <a:srgbClr val="406666"/>
            </a:solidFill>
            <a:ln w="127000" cap="rnd">
              <a:noFill/>
              <a:round/>
              <a:headEnd/>
              <a:tailEnd/>
            </a:ln>
          </p:spPr>
          <p:txBody>
            <a:bodyPr>
              <a:prstTxWarp prst="textNoShape">
                <a:avLst/>
              </a:prstTxWarp>
            </a:bodyPr>
            <a:lstStyle/>
            <a:p>
              <a:endParaRPr lang="en-US">
                <a:solidFill>
                  <a:schemeClr val="tx2"/>
                </a:solidFill>
              </a:endParaRPr>
            </a:p>
          </p:txBody>
        </p:sp>
        <p:sp>
          <p:nvSpPr>
            <p:cNvPr id="36104" name="Freeform 263"/>
            <p:cNvSpPr>
              <a:spLocks/>
            </p:cNvSpPr>
            <p:nvPr/>
          </p:nvSpPr>
          <p:spPr bwMode="auto">
            <a:xfrm>
              <a:off x="2623" y="1794"/>
              <a:ext cx="11" cy="21"/>
            </a:xfrm>
            <a:custGeom>
              <a:avLst/>
              <a:gdLst>
                <a:gd name="T0" fmla="*/ 3 w 11"/>
                <a:gd name="T1" fmla="*/ 20 h 21"/>
                <a:gd name="T2" fmla="*/ 3 w 11"/>
                <a:gd name="T3" fmla="*/ 20 h 21"/>
                <a:gd name="T4" fmla="*/ 3 w 11"/>
                <a:gd name="T5" fmla="*/ 18 h 21"/>
                <a:gd name="T6" fmla="*/ 2 w 11"/>
                <a:gd name="T7" fmla="*/ 18 h 21"/>
                <a:gd name="T8" fmla="*/ 2 w 11"/>
                <a:gd name="T9" fmla="*/ 16 h 21"/>
                <a:gd name="T10" fmla="*/ 2 w 11"/>
                <a:gd name="T11" fmla="*/ 14 h 21"/>
                <a:gd name="T12" fmla="*/ 0 w 11"/>
                <a:gd name="T13" fmla="*/ 14 h 21"/>
                <a:gd name="T14" fmla="*/ 0 w 11"/>
                <a:gd name="T15" fmla="*/ 12 h 21"/>
                <a:gd name="T16" fmla="*/ 0 w 11"/>
                <a:gd name="T17" fmla="*/ 10 h 21"/>
                <a:gd name="T18" fmla="*/ 0 w 11"/>
                <a:gd name="T19" fmla="*/ 8 h 21"/>
                <a:gd name="T20" fmla="*/ 2 w 11"/>
                <a:gd name="T21" fmla="*/ 8 h 21"/>
                <a:gd name="T22" fmla="*/ 3 w 11"/>
                <a:gd name="T23" fmla="*/ 6 h 21"/>
                <a:gd name="T24" fmla="*/ 4 w 11"/>
                <a:gd name="T25" fmla="*/ 4 h 21"/>
                <a:gd name="T26" fmla="*/ 6 w 11"/>
                <a:gd name="T27" fmla="*/ 4 h 21"/>
                <a:gd name="T28" fmla="*/ 7 w 11"/>
                <a:gd name="T29" fmla="*/ 2 h 21"/>
                <a:gd name="T30" fmla="*/ 9 w 11"/>
                <a:gd name="T31" fmla="*/ 2 h 21"/>
                <a:gd name="T32" fmla="*/ 10 w 11"/>
                <a:gd name="T33" fmla="*/ 0 h 21"/>
                <a:gd name="T34" fmla="*/ 10 w 11"/>
                <a:gd name="T35" fmla="*/ 2 h 21"/>
                <a:gd name="T36" fmla="*/ 9 w 11"/>
                <a:gd name="T37" fmla="*/ 2 h 21"/>
                <a:gd name="T38" fmla="*/ 7 w 11"/>
                <a:gd name="T39" fmla="*/ 4 h 21"/>
                <a:gd name="T40" fmla="*/ 6 w 11"/>
                <a:gd name="T41" fmla="*/ 6 h 21"/>
                <a:gd name="T42" fmla="*/ 4 w 11"/>
                <a:gd name="T43" fmla="*/ 6 h 21"/>
                <a:gd name="T44" fmla="*/ 3 w 11"/>
                <a:gd name="T45" fmla="*/ 8 h 21"/>
                <a:gd name="T46" fmla="*/ 3 w 11"/>
                <a:gd name="T47" fmla="*/ 10 h 21"/>
                <a:gd name="T48" fmla="*/ 2 w 11"/>
                <a:gd name="T49" fmla="*/ 12 h 21"/>
                <a:gd name="T50" fmla="*/ 2 w 11"/>
                <a:gd name="T51" fmla="*/ 14 h 21"/>
                <a:gd name="T52" fmla="*/ 3 w 11"/>
                <a:gd name="T53" fmla="*/ 16 h 21"/>
                <a:gd name="T54" fmla="*/ 3 w 11"/>
                <a:gd name="T55" fmla="*/ 18 h 21"/>
                <a:gd name="T56" fmla="*/ 3 w 11"/>
                <a:gd name="T57" fmla="*/ 20 h 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
                <a:gd name="T88" fmla="*/ 0 h 21"/>
                <a:gd name="T89" fmla="*/ 11 w 11"/>
                <a:gd name="T90" fmla="*/ 21 h 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 h="21">
                  <a:moveTo>
                    <a:pt x="3" y="20"/>
                  </a:moveTo>
                  <a:lnTo>
                    <a:pt x="3" y="20"/>
                  </a:lnTo>
                  <a:lnTo>
                    <a:pt x="3" y="18"/>
                  </a:lnTo>
                  <a:lnTo>
                    <a:pt x="2" y="18"/>
                  </a:lnTo>
                  <a:lnTo>
                    <a:pt x="2" y="16"/>
                  </a:lnTo>
                  <a:lnTo>
                    <a:pt x="2" y="14"/>
                  </a:lnTo>
                  <a:lnTo>
                    <a:pt x="0" y="14"/>
                  </a:lnTo>
                  <a:lnTo>
                    <a:pt x="0" y="12"/>
                  </a:lnTo>
                  <a:lnTo>
                    <a:pt x="0" y="10"/>
                  </a:lnTo>
                  <a:lnTo>
                    <a:pt x="0" y="8"/>
                  </a:lnTo>
                  <a:lnTo>
                    <a:pt x="2" y="8"/>
                  </a:lnTo>
                  <a:lnTo>
                    <a:pt x="3" y="6"/>
                  </a:lnTo>
                  <a:lnTo>
                    <a:pt x="4" y="4"/>
                  </a:lnTo>
                  <a:lnTo>
                    <a:pt x="6" y="4"/>
                  </a:lnTo>
                  <a:lnTo>
                    <a:pt x="7" y="2"/>
                  </a:lnTo>
                  <a:lnTo>
                    <a:pt x="9" y="2"/>
                  </a:lnTo>
                  <a:lnTo>
                    <a:pt x="10" y="0"/>
                  </a:lnTo>
                  <a:lnTo>
                    <a:pt x="10" y="2"/>
                  </a:lnTo>
                  <a:lnTo>
                    <a:pt x="9" y="2"/>
                  </a:lnTo>
                  <a:lnTo>
                    <a:pt x="7" y="4"/>
                  </a:lnTo>
                  <a:lnTo>
                    <a:pt x="6" y="6"/>
                  </a:lnTo>
                  <a:lnTo>
                    <a:pt x="4" y="6"/>
                  </a:lnTo>
                  <a:lnTo>
                    <a:pt x="3" y="8"/>
                  </a:lnTo>
                  <a:lnTo>
                    <a:pt x="3" y="10"/>
                  </a:lnTo>
                  <a:lnTo>
                    <a:pt x="2" y="12"/>
                  </a:lnTo>
                  <a:lnTo>
                    <a:pt x="2" y="14"/>
                  </a:lnTo>
                  <a:lnTo>
                    <a:pt x="3" y="16"/>
                  </a:lnTo>
                  <a:lnTo>
                    <a:pt x="3" y="18"/>
                  </a:lnTo>
                  <a:lnTo>
                    <a:pt x="3" y="20"/>
                  </a:lnTo>
                </a:path>
              </a:pathLst>
            </a:custGeom>
            <a:solidFill>
              <a:srgbClr val="406666"/>
            </a:solidFill>
            <a:ln w="127000" cap="rnd">
              <a:noFill/>
              <a:round/>
              <a:headEnd/>
              <a:tailEnd/>
            </a:ln>
          </p:spPr>
          <p:txBody>
            <a:bodyPr>
              <a:prstTxWarp prst="textNoShape">
                <a:avLst/>
              </a:prstTxWarp>
            </a:bodyPr>
            <a:lstStyle/>
            <a:p>
              <a:endParaRPr lang="en-US">
                <a:solidFill>
                  <a:schemeClr val="tx2"/>
                </a:solidFill>
              </a:endParaRPr>
            </a:p>
          </p:txBody>
        </p:sp>
        <p:sp>
          <p:nvSpPr>
            <p:cNvPr id="36105" name="Freeform 264"/>
            <p:cNvSpPr>
              <a:spLocks/>
            </p:cNvSpPr>
            <p:nvPr/>
          </p:nvSpPr>
          <p:spPr bwMode="auto">
            <a:xfrm>
              <a:off x="2636" y="1844"/>
              <a:ext cx="4" cy="4"/>
            </a:xfrm>
            <a:custGeom>
              <a:avLst/>
              <a:gdLst>
                <a:gd name="T0" fmla="*/ 1 w 4"/>
                <a:gd name="T1" fmla="*/ 3 h 4"/>
                <a:gd name="T2" fmla="*/ 2 w 4"/>
                <a:gd name="T3" fmla="*/ 3 h 4"/>
                <a:gd name="T4" fmla="*/ 3 w 4"/>
                <a:gd name="T5" fmla="*/ 2 h 4"/>
                <a:gd name="T6" fmla="*/ 3 w 4"/>
                <a:gd name="T7" fmla="*/ 2 h 4"/>
                <a:gd name="T8" fmla="*/ 3 w 4"/>
                <a:gd name="T9" fmla="*/ 1 h 4"/>
                <a:gd name="T10" fmla="*/ 2 w 4"/>
                <a:gd name="T11" fmla="*/ 0 h 4"/>
                <a:gd name="T12" fmla="*/ 1 w 4"/>
                <a:gd name="T13" fmla="*/ 0 h 4"/>
                <a:gd name="T14" fmla="*/ 1 w 4"/>
                <a:gd name="T15" fmla="*/ 0 h 4"/>
                <a:gd name="T16" fmla="*/ 0 w 4"/>
                <a:gd name="T17" fmla="*/ 1 h 4"/>
                <a:gd name="T18" fmla="*/ 0 w 4"/>
                <a:gd name="T19" fmla="*/ 2 h 4"/>
                <a:gd name="T20" fmla="*/ 0 w 4"/>
                <a:gd name="T21" fmla="*/ 2 h 4"/>
                <a:gd name="T22" fmla="*/ 1 w 4"/>
                <a:gd name="T23" fmla="*/ 3 h 4"/>
                <a:gd name="T24" fmla="*/ 1 w 4"/>
                <a:gd name="T25" fmla="*/ 3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4"/>
                <a:gd name="T41" fmla="*/ 4 w 4"/>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4">
                  <a:moveTo>
                    <a:pt x="1" y="3"/>
                  </a:moveTo>
                  <a:lnTo>
                    <a:pt x="2" y="3"/>
                  </a:lnTo>
                  <a:lnTo>
                    <a:pt x="3" y="2"/>
                  </a:lnTo>
                  <a:lnTo>
                    <a:pt x="3" y="1"/>
                  </a:lnTo>
                  <a:lnTo>
                    <a:pt x="2" y="0"/>
                  </a:lnTo>
                  <a:lnTo>
                    <a:pt x="1" y="0"/>
                  </a:lnTo>
                  <a:lnTo>
                    <a:pt x="0" y="1"/>
                  </a:lnTo>
                  <a:lnTo>
                    <a:pt x="0" y="2"/>
                  </a:lnTo>
                  <a:lnTo>
                    <a:pt x="1" y="3"/>
                  </a:lnTo>
                </a:path>
              </a:pathLst>
            </a:custGeom>
            <a:solidFill>
              <a:srgbClr val="8D9999"/>
            </a:solidFill>
            <a:ln w="127000" cap="rnd">
              <a:noFill/>
              <a:round/>
              <a:headEnd/>
              <a:tailEnd/>
            </a:ln>
          </p:spPr>
          <p:txBody>
            <a:bodyPr>
              <a:prstTxWarp prst="textNoShape">
                <a:avLst/>
              </a:prstTxWarp>
            </a:bodyPr>
            <a:lstStyle/>
            <a:p>
              <a:endParaRPr lang="en-US">
                <a:solidFill>
                  <a:schemeClr val="tx2"/>
                </a:solidFill>
              </a:endParaRPr>
            </a:p>
          </p:txBody>
        </p:sp>
        <p:sp>
          <p:nvSpPr>
            <p:cNvPr id="36106" name="Freeform 265"/>
            <p:cNvSpPr>
              <a:spLocks/>
            </p:cNvSpPr>
            <p:nvPr/>
          </p:nvSpPr>
          <p:spPr bwMode="auto">
            <a:xfrm>
              <a:off x="2639" y="1844"/>
              <a:ext cx="3" cy="4"/>
            </a:xfrm>
            <a:custGeom>
              <a:avLst/>
              <a:gdLst>
                <a:gd name="T0" fmla="*/ 2 w 3"/>
                <a:gd name="T1" fmla="*/ 0 h 4"/>
                <a:gd name="T2" fmla="*/ 2 w 3"/>
                <a:gd name="T3" fmla="*/ 0 h 4"/>
                <a:gd name="T4" fmla="*/ 1 w 3"/>
                <a:gd name="T5" fmla="*/ 0 h 4"/>
                <a:gd name="T6" fmla="*/ 0 w 3"/>
                <a:gd name="T7" fmla="*/ 0 h 4"/>
                <a:gd name="T8" fmla="*/ 0 w 3"/>
                <a:gd name="T9" fmla="*/ 1 h 4"/>
                <a:gd name="T10" fmla="*/ 0 w 3"/>
                <a:gd name="T11" fmla="*/ 2 h 4"/>
                <a:gd name="T12" fmla="*/ 0 w 3"/>
                <a:gd name="T13" fmla="*/ 2 h 4"/>
                <a:gd name="T14" fmla="*/ 0 w 3"/>
                <a:gd name="T15" fmla="*/ 3 h 4"/>
                <a:gd name="T16" fmla="*/ 1 w 3"/>
                <a:gd name="T17" fmla="*/ 3 h 4"/>
                <a:gd name="T18" fmla="*/ 2 w 3"/>
                <a:gd name="T19" fmla="*/ 3 h 4"/>
                <a:gd name="T20" fmla="*/ 1 w 3"/>
                <a:gd name="T21" fmla="*/ 3 h 4"/>
                <a:gd name="T22" fmla="*/ 0 w 3"/>
                <a:gd name="T23" fmla="*/ 3 h 4"/>
                <a:gd name="T24" fmla="*/ 0 w 3"/>
                <a:gd name="T25" fmla="*/ 2 h 4"/>
                <a:gd name="T26" fmla="*/ 0 w 3"/>
                <a:gd name="T27" fmla="*/ 2 h 4"/>
                <a:gd name="T28" fmla="*/ 0 w 3"/>
                <a:gd name="T29" fmla="*/ 1 h 4"/>
                <a:gd name="T30" fmla="*/ 1 w 3"/>
                <a:gd name="T31" fmla="*/ 0 h 4"/>
                <a:gd name="T32" fmla="*/ 2 w 3"/>
                <a:gd name="T33" fmla="*/ 0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
                <a:gd name="T52" fmla="*/ 0 h 4"/>
                <a:gd name="T53" fmla="*/ 3 w 3"/>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 h="4">
                  <a:moveTo>
                    <a:pt x="2" y="0"/>
                  </a:moveTo>
                  <a:lnTo>
                    <a:pt x="2" y="0"/>
                  </a:lnTo>
                  <a:lnTo>
                    <a:pt x="1" y="0"/>
                  </a:lnTo>
                  <a:lnTo>
                    <a:pt x="0" y="0"/>
                  </a:lnTo>
                  <a:lnTo>
                    <a:pt x="0" y="1"/>
                  </a:lnTo>
                  <a:lnTo>
                    <a:pt x="0" y="2"/>
                  </a:lnTo>
                  <a:lnTo>
                    <a:pt x="0" y="3"/>
                  </a:lnTo>
                  <a:lnTo>
                    <a:pt x="1" y="3"/>
                  </a:lnTo>
                  <a:lnTo>
                    <a:pt x="2" y="3"/>
                  </a:lnTo>
                  <a:lnTo>
                    <a:pt x="1" y="3"/>
                  </a:lnTo>
                  <a:lnTo>
                    <a:pt x="0" y="3"/>
                  </a:lnTo>
                  <a:lnTo>
                    <a:pt x="0" y="2"/>
                  </a:lnTo>
                  <a:lnTo>
                    <a:pt x="0" y="1"/>
                  </a:lnTo>
                  <a:lnTo>
                    <a:pt x="1" y="0"/>
                  </a:lnTo>
                  <a:lnTo>
                    <a:pt x="2" y="0"/>
                  </a:lnTo>
                </a:path>
              </a:pathLst>
            </a:custGeom>
            <a:solidFill>
              <a:srgbClr val="4D6666"/>
            </a:solidFill>
            <a:ln w="127000" cap="rnd">
              <a:noFill/>
              <a:round/>
              <a:headEnd/>
              <a:tailEnd/>
            </a:ln>
          </p:spPr>
          <p:txBody>
            <a:bodyPr>
              <a:prstTxWarp prst="textNoShape">
                <a:avLst/>
              </a:prstTxWarp>
            </a:bodyPr>
            <a:lstStyle/>
            <a:p>
              <a:endParaRPr lang="en-US">
                <a:solidFill>
                  <a:schemeClr val="tx2"/>
                </a:solidFill>
              </a:endParaRPr>
            </a:p>
          </p:txBody>
        </p:sp>
        <p:sp>
          <p:nvSpPr>
            <p:cNvPr id="36107" name="Freeform 266"/>
            <p:cNvSpPr>
              <a:spLocks/>
            </p:cNvSpPr>
            <p:nvPr/>
          </p:nvSpPr>
          <p:spPr bwMode="auto">
            <a:xfrm>
              <a:off x="2639" y="1839"/>
              <a:ext cx="6" cy="6"/>
            </a:xfrm>
            <a:custGeom>
              <a:avLst/>
              <a:gdLst>
                <a:gd name="T0" fmla="*/ 5 w 6"/>
                <a:gd name="T1" fmla="*/ 5 h 6"/>
                <a:gd name="T2" fmla="*/ 5 w 6"/>
                <a:gd name="T3" fmla="*/ 5 h 6"/>
                <a:gd name="T4" fmla="*/ 0 w 6"/>
                <a:gd name="T5" fmla="*/ 5 h 6"/>
                <a:gd name="T6" fmla="*/ 0 w 6"/>
                <a:gd name="T7" fmla="*/ 0 h 6"/>
                <a:gd name="T8" fmla="*/ 5 w 6"/>
                <a:gd name="T9" fmla="*/ 5 h 6"/>
                <a:gd name="T10" fmla="*/ 0 60000 65536"/>
                <a:gd name="T11" fmla="*/ 0 60000 65536"/>
                <a:gd name="T12" fmla="*/ 0 60000 65536"/>
                <a:gd name="T13" fmla="*/ 0 60000 65536"/>
                <a:gd name="T14" fmla="*/ 0 60000 65536"/>
                <a:gd name="T15" fmla="*/ 0 w 6"/>
                <a:gd name="T16" fmla="*/ 0 h 6"/>
                <a:gd name="T17" fmla="*/ 6 w 6"/>
                <a:gd name="T18" fmla="*/ 6 h 6"/>
              </a:gdLst>
              <a:ahLst/>
              <a:cxnLst>
                <a:cxn ang="T10">
                  <a:pos x="T0" y="T1"/>
                </a:cxn>
                <a:cxn ang="T11">
                  <a:pos x="T2" y="T3"/>
                </a:cxn>
                <a:cxn ang="T12">
                  <a:pos x="T4" y="T5"/>
                </a:cxn>
                <a:cxn ang="T13">
                  <a:pos x="T6" y="T7"/>
                </a:cxn>
                <a:cxn ang="T14">
                  <a:pos x="T8" y="T9"/>
                </a:cxn>
              </a:cxnLst>
              <a:rect l="T15" t="T16" r="T17" b="T18"/>
              <a:pathLst>
                <a:path w="6" h="6">
                  <a:moveTo>
                    <a:pt x="5" y="5"/>
                  </a:moveTo>
                  <a:lnTo>
                    <a:pt x="5" y="5"/>
                  </a:lnTo>
                  <a:lnTo>
                    <a:pt x="0" y="5"/>
                  </a:lnTo>
                  <a:lnTo>
                    <a:pt x="0" y="0"/>
                  </a:lnTo>
                  <a:lnTo>
                    <a:pt x="5" y="5"/>
                  </a:lnTo>
                </a:path>
              </a:pathLst>
            </a:custGeom>
            <a:solidFill>
              <a:srgbClr val="C7CCCC"/>
            </a:solidFill>
            <a:ln w="127000" cap="rnd">
              <a:noFill/>
              <a:round/>
              <a:headEnd/>
              <a:tailEnd/>
            </a:ln>
          </p:spPr>
          <p:txBody>
            <a:bodyPr>
              <a:prstTxWarp prst="textNoShape">
                <a:avLst/>
              </a:prstTxWarp>
            </a:bodyPr>
            <a:lstStyle/>
            <a:p>
              <a:endParaRPr lang="en-US">
                <a:solidFill>
                  <a:schemeClr val="tx2"/>
                </a:solidFill>
              </a:endParaRPr>
            </a:p>
          </p:txBody>
        </p:sp>
        <p:sp>
          <p:nvSpPr>
            <p:cNvPr id="36108" name="Freeform 267"/>
            <p:cNvSpPr>
              <a:spLocks/>
            </p:cNvSpPr>
            <p:nvPr/>
          </p:nvSpPr>
          <p:spPr bwMode="auto">
            <a:xfrm>
              <a:off x="2555" y="1858"/>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36109" name="Freeform 268"/>
            <p:cNvSpPr>
              <a:spLocks/>
            </p:cNvSpPr>
            <p:nvPr/>
          </p:nvSpPr>
          <p:spPr bwMode="auto">
            <a:xfrm>
              <a:off x="2571" y="1850"/>
              <a:ext cx="7" cy="6"/>
            </a:xfrm>
            <a:custGeom>
              <a:avLst/>
              <a:gdLst>
                <a:gd name="T0" fmla="*/ 0 w 7"/>
                <a:gd name="T1" fmla="*/ 0 h 6"/>
                <a:gd name="T2" fmla="*/ 0 w 7"/>
                <a:gd name="T3" fmla="*/ 0 h 6"/>
                <a:gd name="T4" fmla="*/ 1 w 7"/>
                <a:gd name="T5" fmla="*/ 5 h 6"/>
                <a:gd name="T6" fmla="*/ 3 w 7"/>
                <a:gd name="T7" fmla="*/ 5 h 6"/>
                <a:gd name="T8" fmla="*/ 4 w 7"/>
                <a:gd name="T9" fmla="*/ 5 h 6"/>
                <a:gd name="T10" fmla="*/ 5 w 7"/>
                <a:gd name="T11" fmla="*/ 5 h 6"/>
                <a:gd name="T12" fmla="*/ 6 w 7"/>
                <a:gd name="T13" fmla="*/ 5 h 6"/>
                <a:gd name="T14" fmla="*/ 6 w 7"/>
                <a:gd name="T15" fmla="*/ 0 h 6"/>
                <a:gd name="T16" fmla="*/ 5 w 7"/>
                <a:gd name="T17" fmla="*/ 0 h 6"/>
                <a:gd name="T18" fmla="*/ 4 w 7"/>
                <a:gd name="T19" fmla="*/ 0 h 6"/>
                <a:gd name="T20" fmla="*/ 3 w 7"/>
                <a:gd name="T21" fmla="*/ 0 h 6"/>
                <a:gd name="T22" fmla="*/ 1 w 7"/>
                <a:gd name="T23" fmla="*/ 0 h 6"/>
                <a:gd name="T24" fmla="*/ 0 w 7"/>
                <a:gd name="T25" fmla="*/ 0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6"/>
                <a:gd name="T41" fmla="*/ 7 w 7"/>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6">
                  <a:moveTo>
                    <a:pt x="0" y="0"/>
                  </a:moveTo>
                  <a:lnTo>
                    <a:pt x="0" y="0"/>
                  </a:lnTo>
                  <a:lnTo>
                    <a:pt x="1" y="5"/>
                  </a:lnTo>
                  <a:lnTo>
                    <a:pt x="3" y="5"/>
                  </a:lnTo>
                  <a:lnTo>
                    <a:pt x="4" y="5"/>
                  </a:lnTo>
                  <a:lnTo>
                    <a:pt x="5" y="5"/>
                  </a:lnTo>
                  <a:lnTo>
                    <a:pt x="6" y="5"/>
                  </a:lnTo>
                  <a:lnTo>
                    <a:pt x="6" y="0"/>
                  </a:lnTo>
                  <a:lnTo>
                    <a:pt x="5" y="0"/>
                  </a:lnTo>
                  <a:lnTo>
                    <a:pt x="4" y="0"/>
                  </a:lnTo>
                  <a:lnTo>
                    <a:pt x="3" y="0"/>
                  </a:lnTo>
                  <a:lnTo>
                    <a:pt x="1" y="0"/>
                  </a:lnTo>
                  <a:lnTo>
                    <a:pt x="0"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36110" name="Freeform 269"/>
            <p:cNvSpPr>
              <a:spLocks/>
            </p:cNvSpPr>
            <p:nvPr/>
          </p:nvSpPr>
          <p:spPr bwMode="auto">
            <a:xfrm>
              <a:off x="3051" y="1696"/>
              <a:ext cx="233" cy="105"/>
            </a:xfrm>
            <a:custGeom>
              <a:avLst/>
              <a:gdLst>
                <a:gd name="T0" fmla="*/ 0 w 233"/>
                <a:gd name="T1" fmla="*/ 52 h 105"/>
                <a:gd name="T2" fmla="*/ 229 w 233"/>
                <a:gd name="T3" fmla="*/ 0 h 105"/>
                <a:gd name="T4" fmla="*/ 232 w 233"/>
                <a:gd name="T5" fmla="*/ 52 h 105"/>
                <a:gd name="T6" fmla="*/ 0 w 233"/>
                <a:gd name="T7" fmla="*/ 104 h 105"/>
                <a:gd name="T8" fmla="*/ 0 w 233"/>
                <a:gd name="T9" fmla="*/ 52 h 105"/>
                <a:gd name="T10" fmla="*/ 0 60000 65536"/>
                <a:gd name="T11" fmla="*/ 0 60000 65536"/>
                <a:gd name="T12" fmla="*/ 0 60000 65536"/>
                <a:gd name="T13" fmla="*/ 0 60000 65536"/>
                <a:gd name="T14" fmla="*/ 0 60000 65536"/>
                <a:gd name="T15" fmla="*/ 0 w 233"/>
                <a:gd name="T16" fmla="*/ 0 h 105"/>
                <a:gd name="T17" fmla="*/ 233 w 233"/>
                <a:gd name="T18" fmla="*/ 105 h 105"/>
              </a:gdLst>
              <a:ahLst/>
              <a:cxnLst>
                <a:cxn ang="T10">
                  <a:pos x="T0" y="T1"/>
                </a:cxn>
                <a:cxn ang="T11">
                  <a:pos x="T2" y="T3"/>
                </a:cxn>
                <a:cxn ang="T12">
                  <a:pos x="T4" y="T5"/>
                </a:cxn>
                <a:cxn ang="T13">
                  <a:pos x="T6" y="T7"/>
                </a:cxn>
                <a:cxn ang="T14">
                  <a:pos x="T8" y="T9"/>
                </a:cxn>
              </a:cxnLst>
              <a:rect l="T15" t="T16" r="T17" b="T18"/>
              <a:pathLst>
                <a:path w="233" h="105">
                  <a:moveTo>
                    <a:pt x="0" y="52"/>
                  </a:moveTo>
                  <a:lnTo>
                    <a:pt x="229" y="0"/>
                  </a:lnTo>
                  <a:lnTo>
                    <a:pt x="232" y="52"/>
                  </a:lnTo>
                  <a:lnTo>
                    <a:pt x="0" y="104"/>
                  </a:lnTo>
                  <a:lnTo>
                    <a:pt x="0" y="52"/>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36111" name="Line 270"/>
            <p:cNvSpPr>
              <a:spLocks noChangeShapeType="1"/>
            </p:cNvSpPr>
            <p:nvPr/>
          </p:nvSpPr>
          <p:spPr bwMode="auto">
            <a:xfrm flipV="1">
              <a:off x="3055" y="1697"/>
              <a:ext cx="224" cy="59"/>
            </a:xfrm>
            <a:prstGeom prst="line">
              <a:avLst/>
            </a:prstGeom>
            <a:noFill/>
            <a:ln w="12700">
              <a:solidFill>
                <a:srgbClr val="003333"/>
              </a:solidFill>
              <a:round/>
              <a:headEnd/>
              <a:tailEnd/>
            </a:ln>
          </p:spPr>
          <p:txBody>
            <a:bodyPr wrap="none" anchor="ctr">
              <a:prstTxWarp prst="textNoShape">
                <a:avLst/>
              </a:prstTxWarp>
            </a:bodyPr>
            <a:lstStyle/>
            <a:p>
              <a:endParaRPr lang="en-US"/>
            </a:p>
          </p:txBody>
        </p:sp>
        <p:sp>
          <p:nvSpPr>
            <p:cNvPr id="36112" name="Freeform 271"/>
            <p:cNvSpPr>
              <a:spLocks/>
            </p:cNvSpPr>
            <p:nvPr/>
          </p:nvSpPr>
          <p:spPr bwMode="auto">
            <a:xfrm>
              <a:off x="3288" y="1696"/>
              <a:ext cx="4" cy="49"/>
            </a:xfrm>
            <a:custGeom>
              <a:avLst/>
              <a:gdLst>
                <a:gd name="T0" fmla="*/ 3 w 4"/>
                <a:gd name="T1" fmla="*/ 0 h 49"/>
                <a:gd name="T2" fmla="*/ 1 w 4"/>
                <a:gd name="T3" fmla="*/ 7 h 49"/>
                <a:gd name="T4" fmla="*/ 1 w 4"/>
                <a:gd name="T5" fmla="*/ 9 h 49"/>
                <a:gd name="T6" fmla="*/ 1 w 4"/>
                <a:gd name="T7" fmla="*/ 12 h 49"/>
                <a:gd name="T8" fmla="*/ 1 w 4"/>
                <a:gd name="T9" fmla="*/ 16 h 49"/>
                <a:gd name="T10" fmla="*/ 1 w 4"/>
                <a:gd name="T11" fmla="*/ 24 h 49"/>
                <a:gd name="T12" fmla="*/ 1 w 4"/>
                <a:gd name="T13" fmla="*/ 28 h 49"/>
                <a:gd name="T14" fmla="*/ 1 w 4"/>
                <a:gd name="T15" fmla="*/ 33 h 49"/>
                <a:gd name="T16" fmla="*/ 0 w 4"/>
                <a:gd name="T17" fmla="*/ 40 h 49"/>
                <a:gd name="T18" fmla="*/ 3 w 4"/>
                <a:gd name="T19" fmla="*/ 48 h 49"/>
                <a:gd name="T20" fmla="*/ 3 w 4"/>
                <a:gd name="T21" fmla="*/ 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
                <a:gd name="T34" fmla="*/ 0 h 49"/>
                <a:gd name="T35" fmla="*/ 4 w 4"/>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 h="49">
                  <a:moveTo>
                    <a:pt x="3" y="0"/>
                  </a:moveTo>
                  <a:lnTo>
                    <a:pt x="1" y="7"/>
                  </a:lnTo>
                  <a:lnTo>
                    <a:pt x="1" y="9"/>
                  </a:lnTo>
                  <a:lnTo>
                    <a:pt x="1" y="12"/>
                  </a:lnTo>
                  <a:lnTo>
                    <a:pt x="1" y="16"/>
                  </a:lnTo>
                  <a:lnTo>
                    <a:pt x="1" y="24"/>
                  </a:lnTo>
                  <a:lnTo>
                    <a:pt x="1" y="28"/>
                  </a:lnTo>
                  <a:lnTo>
                    <a:pt x="1" y="33"/>
                  </a:lnTo>
                  <a:lnTo>
                    <a:pt x="0" y="40"/>
                  </a:lnTo>
                  <a:lnTo>
                    <a:pt x="3" y="48"/>
                  </a:lnTo>
                  <a:lnTo>
                    <a:pt x="3" y="0"/>
                  </a:lnTo>
                </a:path>
              </a:pathLst>
            </a:custGeom>
            <a:solidFill>
              <a:srgbClr val="003333"/>
            </a:solidFill>
            <a:ln w="127000" cap="rnd">
              <a:noFill/>
              <a:round/>
              <a:headEnd/>
              <a:tailEnd/>
            </a:ln>
          </p:spPr>
          <p:txBody>
            <a:bodyPr>
              <a:prstTxWarp prst="textNoShape">
                <a:avLst/>
              </a:prstTxWarp>
            </a:bodyPr>
            <a:lstStyle/>
            <a:p>
              <a:endParaRPr lang="en-US">
                <a:solidFill>
                  <a:schemeClr val="tx2"/>
                </a:solidFill>
              </a:endParaRPr>
            </a:p>
          </p:txBody>
        </p:sp>
        <p:sp>
          <p:nvSpPr>
            <p:cNvPr id="36113" name="Freeform 272"/>
            <p:cNvSpPr>
              <a:spLocks/>
            </p:cNvSpPr>
            <p:nvPr/>
          </p:nvSpPr>
          <p:spPr bwMode="auto">
            <a:xfrm>
              <a:off x="3071" y="1755"/>
              <a:ext cx="21" cy="29"/>
            </a:xfrm>
            <a:custGeom>
              <a:avLst/>
              <a:gdLst>
                <a:gd name="T0" fmla="*/ 16 w 21"/>
                <a:gd name="T1" fmla="*/ 26 h 29"/>
                <a:gd name="T2" fmla="*/ 4 w 21"/>
                <a:gd name="T3" fmla="*/ 28 h 29"/>
                <a:gd name="T4" fmla="*/ 6 w 21"/>
                <a:gd name="T5" fmla="*/ 26 h 29"/>
                <a:gd name="T6" fmla="*/ 8 w 21"/>
                <a:gd name="T7" fmla="*/ 26 h 29"/>
                <a:gd name="T8" fmla="*/ 8 w 21"/>
                <a:gd name="T9" fmla="*/ 23 h 29"/>
                <a:gd name="T10" fmla="*/ 8 w 21"/>
                <a:gd name="T11" fmla="*/ 4 h 29"/>
                <a:gd name="T12" fmla="*/ 6 w 21"/>
                <a:gd name="T13" fmla="*/ 4 h 29"/>
                <a:gd name="T14" fmla="*/ 4 w 21"/>
                <a:gd name="T15" fmla="*/ 4 h 29"/>
                <a:gd name="T16" fmla="*/ 2 w 21"/>
                <a:gd name="T17" fmla="*/ 6 h 29"/>
                <a:gd name="T18" fmla="*/ 0 w 21"/>
                <a:gd name="T19" fmla="*/ 9 h 29"/>
                <a:gd name="T20" fmla="*/ 0 w 21"/>
                <a:gd name="T21" fmla="*/ 11 h 29"/>
                <a:gd name="T22" fmla="*/ 0 w 21"/>
                <a:gd name="T23" fmla="*/ 4 h 29"/>
                <a:gd name="T24" fmla="*/ 20 w 21"/>
                <a:gd name="T25" fmla="*/ 0 h 29"/>
                <a:gd name="T26" fmla="*/ 20 w 21"/>
                <a:gd name="T27" fmla="*/ 6 h 29"/>
                <a:gd name="T28" fmla="*/ 20 w 21"/>
                <a:gd name="T29" fmla="*/ 4 h 29"/>
                <a:gd name="T30" fmla="*/ 18 w 21"/>
                <a:gd name="T31" fmla="*/ 4 h 29"/>
                <a:gd name="T32" fmla="*/ 18 w 21"/>
                <a:gd name="T33" fmla="*/ 2 h 29"/>
                <a:gd name="T34" fmla="*/ 16 w 21"/>
                <a:gd name="T35" fmla="*/ 2 h 29"/>
                <a:gd name="T36" fmla="*/ 14 w 21"/>
                <a:gd name="T37" fmla="*/ 2 h 29"/>
                <a:gd name="T38" fmla="*/ 12 w 21"/>
                <a:gd name="T39" fmla="*/ 4 h 29"/>
                <a:gd name="T40" fmla="*/ 12 w 21"/>
                <a:gd name="T41" fmla="*/ 22 h 29"/>
                <a:gd name="T42" fmla="*/ 12 w 21"/>
                <a:gd name="T43" fmla="*/ 23 h 29"/>
                <a:gd name="T44" fmla="*/ 12 w 21"/>
                <a:gd name="T45" fmla="*/ 26 h 29"/>
                <a:gd name="T46" fmla="*/ 14 w 21"/>
                <a:gd name="T47" fmla="*/ 26 h 29"/>
                <a:gd name="T48" fmla="*/ 16 w 21"/>
                <a:gd name="T49" fmla="*/ 26 h 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
                <a:gd name="T76" fmla="*/ 0 h 29"/>
                <a:gd name="T77" fmla="*/ 21 w 21"/>
                <a:gd name="T78" fmla="*/ 29 h 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 h="29">
                  <a:moveTo>
                    <a:pt x="16" y="26"/>
                  </a:moveTo>
                  <a:lnTo>
                    <a:pt x="4" y="28"/>
                  </a:lnTo>
                  <a:lnTo>
                    <a:pt x="6" y="26"/>
                  </a:lnTo>
                  <a:lnTo>
                    <a:pt x="8" y="26"/>
                  </a:lnTo>
                  <a:lnTo>
                    <a:pt x="8" y="23"/>
                  </a:lnTo>
                  <a:lnTo>
                    <a:pt x="8" y="4"/>
                  </a:lnTo>
                  <a:lnTo>
                    <a:pt x="6" y="4"/>
                  </a:lnTo>
                  <a:lnTo>
                    <a:pt x="4" y="4"/>
                  </a:lnTo>
                  <a:lnTo>
                    <a:pt x="2" y="6"/>
                  </a:lnTo>
                  <a:lnTo>
                    <a:pt x="0" y="9"/>
                  </a:lnTo>
                  <a:lnTo>
                    <a:pt x="0" y="11"/>
                  </a:lnTo>
                  <a:lnTo>
                    <a:pt x="0" y="4"/>
                  </a:lnTo>
                  <a:lnTo>
                    <a:pt x="20" y="0"/>
                  </a:lnTo>
                  <a:lnTo>
                    <a:pt x="20" y="6"/>
                  </a:lnTo>
                  <a:lnTo>
                    <a:pt x="20" y="4"/>
                  </a:lnTo>
                  <a:lnTo>
                    <a:pt x="18" y="4"/>
                  </a:lnTo>
                  <a:lnTo>
                    <a:pt x="18" y="2"/>
                  </a:lnTo>
                  <a:lnTo>
                    <a:pt x="16" y="2"/>
                  </a:lnTo>
                  <a:lnTo>
                    <a:pt x="14" y="2"/>
                  </a:lnTo>
                  <a:lnTo>
                    <a:pt x="12" y="4"/>
                  </a:lnTo>
                  <a:lnTo>
                    <a:pt x="12" y="22"/>
                  </a:lnTo>
                  <a:lnTo>
                    <a:pt x="12" y="23"/>
                  </a:lnTo>
                  <a:lnTo>
                    <a:pt x="12" y="26"/>
                  </a:lnTo>
                  <a:lnTo>
                    <a:pt x="14" y="26"/>
                  </a:lnTo>
                  <a:lnTo>
                    <a:pt x="16" y="26"/>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6114" name="Freeform 273"/>
            <p:cNvSpPr>
              <a:spLocks/>
            </p:cNvSpPr>
            <p:nvPr/>
          </p:nvSpPr>
          <p:spPr bwMode="auto">
            <a:xfrm>
              <a:off x="3107" y="1746"/>
              <a:ext cx="26" cy="30"/>
            </a:xfrm>
            <a:custGeom>
              <a:avLst/>
              <a:gdLst>
                <a:gd name="T0" fmla="*/ 0 w 26"/>
                <a:gd name="T1" fmla="*/ 18 h 30"/>
                <a:gd name="T2" fmla="*/ 0 w 26"/>
                <a:gd name="T3" fmla="*/ 13 h 30"/>
                <a:gd name="T4" fmla="*/ 2 w 26"/>
                <a:gd name="T5" fmla="*/ 11 h 30"/>
                <a:gd name="T6" fmla="*/ 2 w 26"/>
                <a:gd name="T7" fmla="*/ 9 h 30"/>
                <a:gd name="T8" fmla="*/ 4 w 26"/>
                <a:gd name="T9" fmla="*/ 7 h 30"/>
                <a:gd name="T10" fmla="*/ 7 w 26"/>
                <a:gd name="T11" fmla="*/ 5 h 30"/>
                <a:gd name="T12" fmla="*/ 8 w 26"/>
                <a:gd name="T13" fmla="*/ 2 h 30"/>
                <a:gd name="T14" fmla="*/ 10 w 26"/>
                <a:gd name="T15" fmla="*/ 2 h 30"/>
                <a:gd name="T16" fmla="*/ 13 w 26"/>
                <a:gd name="T17" fmla="*/ 0 h 30"/>
                <a:gd name="T18" fmla="*/ 15 w 26"/>
                <a:gd name="T19" fmla="*/ 0 h 30"/>
                <a:gd name="T20" fmla="*/ 17 w 26"/>
                <a:gd name="T21" fmla="*/ 0 h 30"/>
                <a:gd name="T22" fmla="*/ 18 w 26"/>
                <a:gd name="T23" fmla="*/ 2 h 30"/>
                <a:gd name="T24" fmla="*/ 21 w 26"/>
                <a:gd name="T25" fmla="*/ 2 h 30"/>
                <a:gd name="T26" fmla="*/ 23 w 26"/>
                <a:gd name="T27" fmla="*/ 5 h 30"/>
                <a:gd name="T28" fmla="*/ 23 w 26"/>
                <a:gd name="T29" fmla="*/ 7 h 30"/>
                <a:gd name="T30" fmla="*/ 25 w 26"/>
                <a:gd name="T31" fmla="*/ 9 h 30"/>
                <a:gd name="T32" fmla="*/ 25 w 26"/>
                <a:gd name="T33" fmla="*/ 11 h 30"/>
                <a:gd name="T34" fmla="*/ 25 w 26"/>
                <a:gd name="T35" fmla="*/ 13 h 30"/>
                <a:gd name="T36" fmla="*/ 25 w 26"/>
                <a:gd name="T37" fmla="*/ 18 h 30"/>
                <a:gd name="T38" fmla="*/ 23 w 26"/>
                <a:gd name="T39" fmla="*/ 20 h 30"/>
                <a:gd name="T40" fmla="*/ 21 w 26"/>
                <a:gd name="T41" fmla="*/ 22 h 30"/>
                <a:gd name="T42" fmla="*/ 21 w 26"/>
                <a:gd name="T43" fmla="*/ 24 h 30"/>
                <a:gd name="T44" fmla="*/ 18 w 26"/>
                <a:gd name="T45" fmla="*/ 24 h 30"/>
                <a:gd name="T46" fmla="*/ 15 w 26"/>
                <a:gd name="T47" fmla="*/ 27 h 30"/>
                <a:gd name="T48" fmla="*/ 13 w 26"/>
                <a:gd name="T49" fmla="*/ 27 h 30"/>
                <a:gd name="T50" fmla="*/ 10 w 26"/>
                <a:gd name="T51" fmla="*/ 29 h 30"/>
                <a:gd name="T52" fmla="*/ 8 w 26"/>
                <a:gd name="T53" fmla="*/ 29 h 30"/>
                <a:gd name="T54" fmla="*/ 7 w 26"/>
                <a:gd name="T55" fmla="*/ 27 h 30"/>
                <a:gd name="T56" fmla="*/ 4 w 26"/>
                <a:gd name="T57" fmla="*/ 27 h 30"/>
                <a:gd name="T58" fmla="*/ 2 w 26"/>
                <a:gd name="T59" fmla="*/ 24 h 30"/>
                <a:gd name="T60" fmla="*/ 2 w 26"/>
                <a:gd name="T61" fmla="*/ 22 h 30"/>
                <a:gd name="T62" fmla="*/ 0 w 26"/>
                <a:gd name="T63" fmla="*/ 20 h 30"/>
                <a:gd name="T64" fmla="*/ 0 w 26"/>
                <a:gd name="T65" fmla="*/ 18 h 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30"/>
                <a:gd name="T101" fmla="*/ 26 w 26"/>
                <a:gd name="T102" fmla="*/ 30 h 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30">
                  <a:moveTo>
                    <a:pt x="0" y="18"/>
                  </a:moveTo>
                  <a:lnTo>
                    <a:pt x="0" y="13"/>
                  </a:lnTo>
                  <a:lnTo>
                    <a:pt x="2" y="11"/>
                  </a:lnTo>
                  <a:lnTo>
                    <a:pt x="2" y="9"/>
                  </a:lnTo>
                  <a:lnTo>
                    <a:pt x="4" y="7"/>
                  </a:lnTo>
                  <a:lnTo>
                    <a:pt x="7" y="5"/>
                  </a:lnTo>
                  <a:lnTo>
                    <a:pt x="8" y="2"/>
                  </a:lnTo>
                  <a:lnTo>
                    <a:pt x="10" y="2"/>
                  </a:lnTo>
                  <a:lnTo>
                    <a:pt x="13" y="0"/>
                  </a:lnTo>
                  <a:lnTo>
                    <a:pt x="15" y="0"/>
                  </a:lnTo>
                  <a:lnTo>
                    <a:pt x="17" y="0"/>
                  </a:lnTo>
                  <a:lnTo>
                    <a:pt x="18" y="2"/>
                  </a:lnTo>
                  <a:lnTo>
                    <a:pt x="21" y="2"/>
                  </a:lnTo>
                  <a:lnTo>
                    <a:pt x="23" y="5"/>
                  </a:lnTo>
                  <a:lnTo>
                    <a:pt x="23" y="7"/>
                  </a:lnTo>
                  <a:lnTo>
                    <a:pt x="25" y="9"/>
                  </a:lnTo>
                  <a:lnTo>
                    <a:pt x="25" y="11"/>
                  </a:lnTo>
                  <a:lnTo>
                    <a:pt x="25" y="13"/>
                  </a:lnTo>
                  <a:lnTo>
                    <a:pt x="25" y="18"/>
                  </a:lnTo>
                  <a:lnTo>
                    <a:pt x="23" y="20"/>
                  </a:lnTo>
                  <a:lnTo>
                    <a:pt x="21" y="22"/>
                  </a:lnTo>
                  <a:lnTo>
                    <a:pt x="21" y="24"/>
                  </a:lnTo>
                  <a:lnTo>
                    <a:pt x="18" y="24"/>
                  </a:lnTo>
                  <a:lnTo>
                    <a:pt x="15" y="27"/>
                  </a:lnTo>
                  <a:lnTo>
                    <a:pt x="13" y="27"/>
                  </a:lnTo>
                  <a:lnTo>
                    <a:pt x="10" y="29"/>
                  </a:lnTo>
                  <a:lnTo>
                    <a:pt x="8" y="29"/>
                  </a:lnTo>
                  <a:lnTo>
                    <a:pt x="7" y="27"/>
                  </a:lnTo>
                  <a:lnTo>
                    <a:pt x="4" y="27"/>
                  </a:lnTo>
                  <a:lnTo>
                    <a:pt x="2" y="24"/>
                  </a:lnTo>
                  <a:lnTo>
                    <a:pt x="2" y="22"/>
                  </a:lnTo>
                  <a:lnTo>
                    <a:pt x="0" y="20"/>
                  </a:lnTo>
                  <a:lnTo>
                    <a:pt x="0" y="18"/>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6115" name="Freeform 274"/>
            <p:cNvSpPr>
              <a:spLocks/>
            </p:cNvSpPr>
            <p:nvPr/>
          </p:nvSpPr>
          <p:spPr bwMode="auto">
            <a:xfrm>
              <a:off x="3148" y="1735"/>
              <a:ext cx="21" cy="32"/>
            </a:xfrm>
            <a:custGeom>
              <a:avLst/>
              <a:gdLst>
                <a:gd name="T0" fmla="*/ 16 w 21"/>
                <a:gd name="T1" fmla="*/ 27 h 32"/>
                <a:gd name="T2" fmla="*/ 4 w 21"/>
                <a:gd name="T3" fmla="*/ 31 h 32"/>
                <a:gd name="T4" fmla="*/ 4 w 21"/>
                <a:gd name="T5" fmla="*/ 29 h 32"/>
                <a:gd name="T6" fmla="*/ 6 w 21"/>
                <a:gd name="T7" fmla="*/ 29 h 32"/>
                <a:gd name="T8" fmla="*/ 8 w 21"/>
                <a:gd name="T9" fmla="*/ 29 h 32"/>
                <a:gd name="T10" fmla="*/ 8 w 21"/>
                <a:gd name="T11" fmla="*/ 27 h 32"/>
                <a:gd name="T12" fmla="*/ 8 w 21"/>
                <a:gd name="T13" fmla="*/ 25 h 32"/>
                <a:gd name="T14" fmla="*/ 8 w 21"/>
                <a:gd name="T15" fmla="*/ 6 h 32"/>
                <a:gd name="T16" fmla="*/ 6 w 21"/>
                <a:gd name="T17" fmla="*/ 6 h 32"/>
                <a:gd name="T18" fmla="*/ 4 w 21"/>
                <a:gd name="T19" fmla="*/ 6 h 32"/>
                <a:gd name="T20" fmla="*/ 2 w 21"/>
                <a:gd name="T21" fmla="*/ 6 h 32"/>
                <a:gd name="T22" fmla="*/ 2 w 21"/>
                <a:gd name="T23" fmla="*/ 9 h 32"/>
                <a:gd name="T24" fmla="*/ 0 w 21"/>
                <a:gd name="T25" fmla="*/ 11 h 32"/>
                <a:gd name="T26" fmla="*/ 0 w 21"/>
                <a:gd name="T27" fmla="*/ 14 h 32"/>
                <a:gd name="T28" fmla="*/ 0 w 21"/>
                <a:gd name="T29" fmla="*/ 6 h 32"/>
                <a:gd name="T30" fmla="*/ 20 w 21"/>
                <a:gd name="T31" fmla="*/ 0 h 32"/>
                <a:gd name="T32" fmla="*/ 20 w 21"/>
                <a:gd name="T33" fmla="*/ 6 h 32"/>
                <a:gd name="T34" fmla="*/ 20 w 21"/>
                <a:gd name="T35" fmla="*/ 5 h 32"/>
                <a:gd name="T36" fmla="*/ 18 w 21"/>
                <a:gd name="T37" fmla="*/ 5 h 32"/>
                <a:gd name="T38" fmla="*/ 16 w 21"/>
                <a:gd name="T39" fmla="*/ 5 h 32"/>
                <a:gd name="T40" fmla="*/ 14 w 21"/>
                <a:gd name="T41" fmla="*/ 5 h 32"/>
                <a:gd name="T42" fmla="*/ 12 w 21"/>
                <a:gd name="T43" fmla="*/ 5 h 32"/>
                <a:gd name="T44" fmla="*/ 12 w 21"/>
                <a:gd name="T45" fmla="*/ 25 h 32"/>
                <a:gd name="T46" fmla="*/ 12 w 21"/>
                <a:gd name="T47" fmla="*/ 27 h 32"/>
                <a:gd name="T48" fmla="*/ 14 w 21"/>
                <a:gd name="T49" fmla="*/ 27 h 32"/>
                <a:gd name="T50" fmla="*/ 16 w 21"/>
                <a:gd name="T51" fmla="*/ 27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32"/>
                <a:gd name="T80" fmla="*/ 21 w 21"/>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32">
                  <a:moveTo>
                    <a:pt x="16" y="27"/>
                  </a:moveTo>
                  <a:lnTo>
                    <a:pt x="4" y="31"/>
                  </a:lnTo>
                  <a:lnTo>
                    <a:pt x="4" y="29"/>
                  </a:lnTo>
                  <a:lnTo>
                    <a:pt x="6" y="29"/>
                  </a:lnTo>
                  <a:lnTo>
                    <a:pt x="8" y="29"/>
                  </a:lnTo>
                  <a:lnTo>
                    <a:pt x="8" y="27"/>
                  </a:lnTo>
                  <a:lnTo>
                    <a:pt x="8" y="25"/>
                  </a:lnTo>
                  <a:lnTo>
                    <a:pt x="8" y="6"/>
                  </a:lnTo>
                  <a:lnTo>
                    <a:pt x="6" y="6"/>
                  </a:lnTo>
                  <a:lnTo>
                    <a:pt x="4" y="6"/>
                  </a:lnTo>
                  <a:lnTo>
                    <a:pt x="2" y="6"/>
                  </a:lnTo>
                  <a:lnTo>
                    <a:pt x="2" y="9"/>
                  </a:lnTo>
                  <a:lnTo>
                    <a:pt x="0" y="11"/>
                  </a:lnTo>
                  <a:lnTo>
                    <a:pt x="0" y="14"/>
                  </a:lnTo>
                  <a:lnTo>
                    <a:pt x="0" y="6"/>
                  </a:lnTo>
                  <a:lnTo>
                    <a:pt x="20" y="0"/>
                  </a:lnTo>
                  <a:lnTo>
                    <a:pt x="20" y="6"/>
                  </a:lnTo>
                  <a:lnTo>
                    <a:pt x="20" y="5"/>
                  </a:lnTo>
                  <a:lnTo>
                    <a:pt x="18" y="5"/>
                  </a:lnTo>
                  <a:lnTo>
                    <a:pt x="16" y="5"/>
                  </a:lnTo>
                  <a:lnTo>
                    <a:pt x="14" y="5"/>
                  </a:lnTo>
                  <a:lnTo>
                    <a:pt x="12" y="5"/>
                  </a:lnTo>
                  <a:lnTo>
                    <a:pt x="12" y="25"/>
                  </a:lnTo>
                  <a:lnTo>
                    <a:pt x="12" y="27"/>
                  </a:lnTo>
                  <a:lnTo>
                    <a:pt x="14" y="27"/>
                  </a:lnTo>
                  <a:lnTo>
                    <a:pt x="16" y="27"/>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6116" name="Freeform 275"/>
            <p:cNvSpPr>
              <a:spLocks/>
            </p:cNvSpPr>
            <p:nvPr/>
          </p:nvSpPr>
          <p:spPr bwMode="auto">
            <a:xfrm>
              <a:off x="3184" y="1727"/>
              <a:ext cx="21" cy="32"/>
            </a:xfrm>
            <a:custGeom>
              <a:avLst/>
              <a:gdLst>
                <a:gd name="T0" fmla="*/ 20 w 21"/>
                <a:gd name="T1" fmla="*/ 26 h 32"/>
                <a:gd name="T2" fmla="*/ 0 w 21"/>
                <a:gd name="T3" fmla="*/ 31 h 32"/>
                <a:gd name="T4" fmla="*/ 2 w 21"/>
                <a:gd name="T5" fmla="*/ 29 h 32"/>
                <a:gd name="T6" fmla="*/ 2 w 21"/>
                <a:gd name="T7" fmla="*/ 26 h 32"/>
                <a:gd name="T8" fmla="*/ 2 w 21"/>
                <a:gd name="T9" fmla="*/ 9 h 32"/>
                <a:gd name="T10" fmla="*/ 2 w 21"/>
                <a:gd name="T11" fmla="*/ 6 h 32"/>
                <a:gd name="T12" fmla="*/ 0 w 21"/>
                <a:gd name="T13" fmla="*/ 6 h 32"/>
                <a:gd name="T14" fmla="*/ 19 w 21"/>
                <a:gd name="T15" fmla="*/ 0 h 32"/>
                <a:gd name="T16" fmla="*/ 19 w 21"/>
                <a:gd name="T17" fmla="*/ 6 h 32"/>
                <a:gd name="T18" fmla="*/ 19 w 21"/>
                <a:gd name="T19" fmla="*/ 4 h 32"/>
                <a:gd name="T20" fmla="*/ 16 w 21"/>
                <a:gd name="T21" fmla="*/ 4 h 32"/>
                <a:gd name="T22" fmla="*/ 14 w 21"/>
                <a:gd name="T23" fmla="*/ 4 h 32"/>
                <a:gd name="T24" fmla="*/ 12 w 21"/>
                <a:gd name="T25" fmla="*/ 4 h 32"/>
                <a:gd name="T26" fmla="*/ 9 w 21"/>
                <a:gd name="T27" fmla="*/ 4 h 32"/>
                <a:gd name="T28" fmla="*/ 6 w 21"/>
                <a:gd name="T29" fmla="*/ 4 h 32"/>
                <a:gd name="T30" fmla="*/ 6 w 21"/>
                <a:gd name="T31" fmla="*/ 6 h 32"/>
                <a:gd name="T32" fmla="*/ 6 w 21"/>
                <a:gd name="T33" fmla="*/ 15 h 32"/>
                <a:gd name="T34" fmla="*/ 12 w 21"/>
                <a:gd name="T35" fmla="*/ 13 h 32"/>
                <a:gd name="T36" fmla="*/ 14 w 21"/>
                <a:gd name="T37" fmla="*/ 13 h 32"/>
                <a:gd name="T38" fmla="*/ 16 w 21"/>
                <a:gd name="T39" fmla="*/ 11 h 32"/>
                <a:gd name="T40" fmla="*/ 16 w 21"/>
                <a:gd name="T41" fmla="*/ 9 h 32"/>
                <a:gd name="T42" fmla="*/ 16 w 21"/>
                <a:gd name="T43" fmla="*/ 17 h 32"/>
                <a:gd name="T44" fmla="*/ 16 w 21"/>
                <a:gd name="T45" fmla="*/ 15 h 32"/>
                <a:gd name="T46" fmla="*/ 14 w 21"/>
                <a:gd name="T47" fmla="*/ 15 h 32"/>
                <a:gd name="T48" fmla="*/ 12 w 21"/>
                <a:gd name="T49" fmla="*/ 15 h 32"/>
                <a:gd name="T50" fmla="*/ 6 w 21"/>
                <a:gd name="T51" fmla="*/ 17 h 32"/>
                <a:gd name="T52" fmla="*/ 6 w 21"/>
                <a:gd name="T53" fmla="*/ 26 h 32"/>
                <a:gd name="T54" fmla="*/ 9 w 21"/>
                <a:gd name="T55" fmla="*/ 26 h 32"/>
                <a:gd name="T56" fmla="*/ 10 w 21"/>
                <a:gd name="T57" fmla="*/ 26 h 32"/>
                <a:gd name="T58" fmla="*/ 12 w 21"/>
                <a:gd name="T59" fmla="*/ 26 h 32"/>
                <a:gd name="T60" fmla="*/ 14 w 21"/>
                <a:gd name="T61" fmla="*/ 26 h 32"/>
                <a:gd name="T62" fmla="*/ 16 w 21"/>
                <a:gd name="T63" fmla="*/ 26 h 32"/>
                <a:gd name="T64" fmla="*/ 16 w 21"/>
                <a:gd name="T65" fmla="*/ 24 h 32"/>
                <a:gd name="T66" fmla="*/ 19 w 21"/>
                <a:gd name="T67" fmla="*/ 24 h 32"/>
                <a:gd name="T68" fmla="*/ 19 w 21"/>
                <a:gd name="T69" fmla="*/ 22 h 32"/>
                <a:gd name="T70" fmla="*/ 20 w 21"/>
                <a:gd name="T71" fmla="*/ 22 h 32"/>
                <a:gd name="T72" fmla="*/ 20 w 21"/>
                <a:gd name="T73" fmla="*/ 20 h 32"/>
                <a:gd name="T74" fmla="*/ 20 w 21"/>
                <a:gd name="T75" fmla="*/ 26 h 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32"/>
                <a:gd name="T116" fmla="*/ 21 w 21"/>
                <a:gd name="T117" fmla="*/ 32 h 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32">
                  <a:moveTo>
                    <a:pt x="20" y="26"/>
                  </a:moveTo>
                  <a:lnTo>
                    <a:pt x="0" y="31"/>
                  </a:lnTo>
                  <a:lnTo>
                    <a:pt x="2" y="29"/>
                  </a:lnTo>
                  <a:lnTo>
                    <a:pt x="2" y="26"/>
                  </a:lnTo>
                  <a:lnTo>
                    <a:pt x="2" y="9"/>
                  </a:lnTo>
                  <a:lnTo>
                    <a:pt x="2" y="6"/>
                  </a:lnTo>
                  <a:lnTo>
                    <a:pt x="0" y="6"/>
                  </a:lnTo>
                  <a:lnTo>
                    <a:pt x="19" y="0"/>
                  </a:lnTo>
                  <a:lnTo>
                    <a:pt x="19" y="6"/>
                  </a:lnTo>
                  <a:lnTo>
                    <a:pt x="19" y="4"/>
                  </a:lnTo>
                  <a:lnTo>
                    <a:pt x="16" y="4"/>
                  </a:lnTo>
                  <a:lnTo>
                    <a:pt x="14" y="4"/>
                  </a:lnTo>
                  <a:lnTo>
                    <a:pt x="12" y="4"/>
                  </a:lnTo>
                  <a:lnTo>
                    <a:pt x="9" y="4"/>
                  </a:lnTo>
                  <a:lnTo>
                    <a:pt x="6" y="4"/>
                  </a:lnTo>
                  <a:lnTo>
                    <a:pt x="6" y="6"/>
                  </a:lnTo>
                  <a:lnTo>
                    <a:pt x="6" y="15"/>
                  </a:lnTo>
                  <a:lnTo>
                    <a:pt x="12" y="13"/>
                  </a:lnTo>
                  <a:lnTo>
                    <a:pt x="14" y="13"/>
                  </a:lnTo>
                  <a:lnTo>
                    <a:pt x="16" y="11"/>
                  </a:lnTo>
                  <a:lnTo>
                    <a:pt x="16" y="9"/>
                  </a:lnTo>
                  <a:lnTo>
                    <a:pt x="16" y="17"/>
                  </a:lnTo>
                  <a:lnTo>
                    <a:pt x="16" y="15"/>
                  </a:lnTo>
                  <a:lnTo>
                    <a:pt x="14" y="15"/>
                  </a:lnTo>
                  <a:lnTo>
                    <a:pt x="12" y="15"/>
                  </a:lnTo>
                  <a:lnTo>
                    <a:pt x="6" y="17"/>
                  </a:lnTo>
                  <a:lnTo>
                    <a:pt x="6" y="26"/>
                  </a:lnTo>
                  <a:lnTo>
                    <a:pt x="9" y="26"/>
                  </a:lnTo>
                  <a:lnTo>
                    <a:pt x="10" y="26"/>
                  </a:lnTo>
                  <a:lnTo>
                    <a:pt x="12" y="26"/>
                  </a:lnTo>
                  <a:lnTo>
                    <a:pt x="14" y="26"/>
                  </a:lnTo>
                  <a:lnTo>
                    <a:pt x="16" y="26"/>
                  </a:lnTo>
                  <a:lnTo>
                    <a:pt x="16" y="24"/>
                  </a:lnTo>
                  <a:lnTo>
                    <a:pt x="19" y="24"/>
                  </a:lnTo>
                  <a:lnTo>
                    <a:pt x="19" y="22"/>
                  </a:lnTo>
                  <a:lnTo>
                    <a:pt x="20" y="22"/>
                  </a:lnTo>
                  <a:lnTo>
                    <a:pt x="20" y="20"/>
                  </a:lnTo>
                  <a:lnTo>
                    <a:pt x="20" y="26"/>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6117" name="Freeform 276"/>
            <p:cNvSpPr>
              <a:spLocks/>
            </p:cNvSpPr>
            <p:nvPr/>
          </p:nvSpPr>
          <p:spPr bwMode="auto">
            <a:xfrm>
              <a:off x="3221" y="1715"/>
              <a:ext cx="35" cy="35"/>
            </a:xfrm>
            <a:custGeom>
              <a:avLst/>
              <a:gdLst>
                <a:gd name="T0" fmla="*/ 34 w 35"/>
                <a:gd name="T1" fmla="*/ 0 h 35"/>
                <a:gd name="T2" fmla="*/ 32 w 35"/>
                <a:gd name="T3" fmla="*/ 2 h 35"/>
                <a:gd name="T4" fmla="*/ 32 w 35"/>
                <a:gd name="T5" fmla="*/ 5 h 35"/>
                <a:gd name="T6" fmla="*/ 32 w 35"/>
                <a:gd name="T7" fmla="*/ 23 h 35"/>
                <a:gd name="T8" fmla="*/ 32 w 35"/>
                <a:gd name="T9" fmla="*/ 25 h 35"/>
                <a:gd name="T10" fmla="*/ 34 w 35"/>
                <a:gd name="T11" fmla="*/ 25 h 35"/>
                <a:gd name="T12" fmla="*/ 34 w 35"/>
                <a:gd name="T13" fmla="*/ 28 h 35"/>
                <a:gd name="T14" fmla="*/ 23 w 35"/>
                <a:gd name="T15" fmla="*/ 30 h 35"/>
                <a:gd name="T16" fmla="*/ 25 w 35"/>
                <a:gd name="T17" fmla="*/ 28 h 35"/>
                <a:gd name="T18" fmla="*/ 27 w 35"/>
                <a:gd name="T19" fmla="*/ 28 h 35"/>
                <a:gd name="T20" fmla="*/ 27 w 35"/>
                <a:gd name="T21" fmla="*/ 25 h 35"/>
                <a:gd name="T22" fmla="*/ 27 w 35"/>
                <a:gd name="T23" fmla="*/ 23 h 35"/>
                <a:gd name="T24" fmla="*/ 27 w 35"/>
                <a:gd name="T25" fmla="*/ 7 h 35"/>
                <a:gd name="T26" fmla="*/ 15 w 35"/>
                <a:gd name="T27" fmla="*/ 32 h 35"/>
                <a:gd name="T28" fmla="*/ 4 w 35"/>
                <a:gd name="T29" fmla="*/ 11 h 35"/>
                <a:gd name="T30" fmla="*/ 4 w 35"/>
                <a:gd name="T31" fmla="*/ 28 h 35"/>
                <a:gd name="T32" fmla="*/ 4 w 35"/>
                <a:gd name="T33" fmla="*/ 30 h 35"/>
                <a:gd name="T34" fmla="*/ 6 w 35"/>
                <a:gd name="T35" fmla="*/ 32 h 35"/>
                <a:gd name="T36" fmla="*/ 9 w 35"/>
                <a:gd name="T37" fmla="*/ 32 h 35"/>
                <a:gd name="T38" fmla="*/ 0 w 35"/>
                <a:gd name="T39" fmla="*/ 34 h 35"/>
                <a:gd name="T40" fmla="*/ 2 w 35"/>
                <a:gd name="T41" fmla="*/ 32 h 35"/>
                <a:gd name="T42" fmla="*/ 2 w 35"/>
                <a:gd name="T43" fmla="*/ 30 h 35"/>
                <a:gd name="T44" fmla="*/ 2 w 35"/>
                <a:gd name="T45" fmla="*/ 28 h 35"/>
                <a:gd name="T46" fmla="*/ 2 w 35"/>
                <a:gd name="T47" fmla="*/ 11 h 35"/>
                <a:gd name="T48" fmla="*/ 2 w 35"/>
                <a:gd name="T49" fmla="*/ 10 h 35"/>
                <a:gd name="T50" fmla="*/ 0 w 35"/>
                <a:gd name="T51" fmla="*/ 10 h 35"/>
                <a:gd name="T52" fmla="*/ 6 w 35"/>
                <a:gd name="T53" fmla="*/ 7 h 35"/>
                <a:gd name="T54" fmla="*/ 15 w 35"/>
                <a:gd name="T55" fmla="*/ 25 h 35"/>
                <a:gd name="T56" fmla="*/ 27 w 35"/>
                <a:gd name="T57" fmla="*/ 2 h 35"/>
                <a:gd name="T58" fmla="*/ 34 w 35"/>
                <a:gd name="T59" fmla="*/ 0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35"/>
                <a:gd name="T92" fmla="*/ 35 w 35"/>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35">
                  <a:moveTo>
                    <a:pt x="34" y="0"/>
                  </a:moveTo>
                  <a:lnTo>
                    <a:pt x="32" y="2"/>
                  </a:lnTo>
                  <a:lnTo>
                    <a:pt x="32" y="5"/>
                  </a:lnTo>
                  <a:lnTo>
                    <a:pt x="32" y="23"/>
                  </a:lnTo>
                  <a:lnTo>
                    <a:pt x="32" y="25"/>
                  </a:lnTo>
                  <a:lnTo>
                    <a:pt x="34" y="25"/>
                  </a:lnTo>
                  <a:lnTo>
                    <a:pt x="34" y="28"/>
                  </a:lnTo>
                  <a:lnTo>
                    <a:pt x="23" y="30"/>
                  </a:lnTo>
                  <a:lnTo>
                    <a:pt x="25" y="28"/>
                  </a:lnTo>
                  <a:lnTo>
                    <a:pt x="27" y="28"/>
                  </a:lnTo>
                  <a:lnTo>
                    <a:pt x="27" y="25"/>
                  </a:lnTo>
                  <a:lnTo>
                    <a:pt x="27" y="23"/>
                  </a:lnTo>
                  <a:lnTo>
                    <a:pt x="27" y="7"/>
                  </a:lnTo>
                  <a:lnTo>
                    <a:pt x="15" y="32"/>
                  </a:lnTo>
                  <a:lnTo>
                    <a:pt x="4" y="11"/>
                  </a:lnTo>
                  <a:lnTo>
                    <a:pt x="4" y="28"/>
                  </a:lnTo>
                  <a:lnTo>
                    <a:pt x="4" y="30"/>
                  </a:lnTo>
                  <a:lnTo>
                    <a:pt x="6" y="32"/>
                  </a:lnTo>
                  <a:lnTo>
                    <a:pt x="9" y="32"/>
                  </a:lnTo>
                  <a:lnTo>
                    <a:pt x="0" y="34"/>
                  </a:lnTo>
                  <a:lnTo>
                    <a:pt x="2" y="32"/>
                  </a:lnTo>
                  <a:lnTo>
                    <a:pt x="2" y="30"/>
                  </a:lnTo>
                  <a:lnTo>
                    <a:pt x="2" y="28"/>
                  </a:lnTo>
                  <a:lnTo>
                    <a:pt x="2" y="11"/>
                  </a:lnTo>
                  <a:lnTo>
                    <a:pt x="2" y="10"/>
                  </a:lnTo>
                  <a:lnTo>
                    <a:pt x="0" y="10"/>
                  </a:lnTo>
                  <a:lnTo>
                    <a:pt x="6" y="7"/>
                  </a:lnTo>
                  <a:lnTo>
                    <a:pt x="15" y="25"/>
                  </a:lnTo>
                  <a:lnTo>
                    <a:pt x="27" y="2"/>
                  </a:lnTo>
                  <a:lnTo>
                    <a:pt x="34" y="0"/>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6118" name="Freeform 277"/>
            <p:cNvSpPr>
              <a:spLocks/>
            </p:cNvSpPr>
            <p:nvPr/>
          </p:nvSpPr>
          <p:spPr bwMode="auto">
            <a:xfrm>
              <a:off x="3260" y="1883"/>
              <a:ext cx="52" cy="44"/>
            </a:xfrm>
            <a:custGeom>
              <a:avLst/>
              <a:gdLst>
                <a:gd name="T0" fmla="*/ 51 w 52"/>
                <a:gd name="T1" fmla="*/ 0 h 44"/>
                <a:gd name="T2" fmla="*/ 51 w 52"/>
                <a:gd name="T3" fmla="*/ 3 h 44"/>
                <a:gd name="T4" fmla="*/ 51 w 52"/>
                <a:gd name="T5" fmla="*/ 8 h 44"/>
                <a:gd name="T6" fmla="*/ 48 w 52"/>
                <a:gd name="T7" fmla="*/ 14 h 44"/>
                <a:gd name="T8" fmla="*/ 46 w 52"/>
                <a:gd name="T9" fmla="*/ 22 h 44"/>
                <a:gd name="T10" fmla="*/ 43 w 52"/>
                <a:gd name="T11" fmla="*/ 29 h 44"/>
                <a:gd name="T12" fmla="*/ 41 w 52"/>
                <a:gd name="T13" fmla="*/ 35 h 44"/>
                <a:gd name="T14" fmla="*/ 39 w 52"/>
                <a:gd name="T15" fmla="*/ 40 h 44"/>
                <a:gd name="T16" fmla="*/ 39 w 52"/>
                <a:gd name="T17" fmla="*/ 43 h 44"/>
                <a:gd name="T18" fmla="*/ 36 w 52"/>
                <a:gd name="T19" fmla="*/ 43 h 44"/>
                <a:gd name="T20" fmla="*/ 34 w 52"/>
                <a:gd name="T21" fmla="*/ 40 h 44"/>
                <a:gd name="T22" fmla="*/ 31 w 52"/>
                <a:gd name="T23" fmla="*/ 38 h 44"/>
                <a:gd name="T24" fmla="*/ 29 w 52"/>
                <a:gd name="T25" fmla="*/ 35 h 44"/>
                <a:gd name="T26" fmla="*/ 27 w 52"/>
                <a:gd name="T27" fmla="*/ 34 h 44"/>
                <a:gd name="T28" fmla="*/ 22 w 52"/>
                <a:gd name="T29" fmla="*/ 29 h 44"/>
                <a:gd name="T30" fmla="*/ 19 w 52"/>
                <a:gd name="T31" fmla="*/ 26 h 44"/>
                <a:gd name="T32" fmla="*/ 15 w 52"/>
                <a:gd name="T33" fmla="*/ 22 h 44"/>
                <a:gd name="T34" fmla="*/ 12 w 52"/>
                <a:gd name="T35" fmla="*/ 19 h 44"/>
                <a:gd name="T36" fmla="*/ 7 w 52"/>
                <a:gd name="T37" fmla="*/ 14 h 44"/>
                <a:gd name="T38" fmla="*/ 5 w 52"/>
                <a:gd name="T39" fmla="*/ 12 h 44"/>
                <a:gd name="T40" fmla="*/ 3 w 52"/>
                <a:gd name="T41" fmla="*/ 10 h 44"/>
                <a:gd name="T42" fmla="*/ 0 w 52"/>
                <a:gd name="T43" fmla="*/ 8 h 44"/>
                <a:gd name="T44" fmla="*/ 3 w 52"/>
                <a:gd name="T45" fmla="*/ 5 h 44"/>
                <a:gd name="T46" fmla="*/ 5 w 52"/>
                <a:gd name="T47" fmla="*/ 5 h 44"/>
                <a:gd name="T48" fmla="*/ 7 w 52"/>
                <a:gd name="T49" fmla="*/ 5 h 44"/>
                <a:gd name="T50" fmla="*/ 10 w 52"/>
                <a:gd name="T51" fmla="*/ 5 h 44"/>
                <a:gd name="T52" fmla="*/ 15 w 52"/>
                <a:gd name="T53" fmla="*/ 3 h 44"/>
                <a:gd name="T54" fmla="*/ 17 w 52"/>
                <a:gd name="T55" fmla="*/ 3 h 44"/>
                <a:gd name="T56" fmla="*/ 22 w 52"/>
                <a:gd name="T57" fmla="*/ 3 h 44"/>
                <a:gd name="T58" fmla="*/ 27 w 52"/>
                <a:gd name="T59" fmla="*/ 3 h 44"/>
                <a:gd name="T60" fmla="*/ 31 w 52"/>
                <a:gd name="T61" fmla="*/ 0 h 44"/>
                <a:gd name="T62" fmla="*/ 36 w 52"/>
                <a:gd name="T63" fmla="*/ 0 h 44"/>
                <a:gd name="T64" fmla="*/ 41 w 52"/>
                <a:gd name="T65" fmla="*/ 0 h 44"/>
                <a:gd name="T66" fmla="*/ 43 w 52"/>
                <a:gd name="T67" fmla="*/ 0 h 44"/>
                <a:gd name="T68" fmla="*/ 46 w 52"/>
                <a:gd name="T69" fmla="*/ 0 h 44"/>
                <a:gd name="T70" fmla="*/ 51 w 52"/>
                <a:gd name="T71" fmla="*/ 0 h 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
                <a:gd name="T109" fmla="*/ 0 h 44"/>
                <a:gd name="T110" fmla="*/ 52 w 52"/>
                <a:gd name="T111" fmla="*/ 44 h 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 h="44">
                  <a:moveTo>
                    <a:pt x="51" y="0"/>
                  </a:moveTo>
                  <a:lnTo>
                    <a:pt x="51" y="3"/>
                  </a:lnTo>
                  <a:lnTo>
                    <a:pt x="51" y="8"/>
                  </a:lnTo>
                  <a:lnTo>
                    <a:pt x="48" y="14"/>
                  </a:lnTo>
                  <a:lnTo>
                    <a:pt x="46" y="22"/>
                  </a:lnTo>
                  <a:lnTo>
                    <a:pt x="43" y="29"/>
                  </a:lnTo>
                  <a:lnTo>
                    <a:pt x="41" y="35"/>
                  </a:lnTo>
                  <a:lnTo>
                    <a:pt x="39" y="40"/>
                  </a:lnTo>
                  <a:lnTo>
                    <a:pt x="39" y="43"/>
                  </a:lnTo>
                  <a:lnTo>
                    <a:pt x="36" y="43"/>
                  </a:lnTo>
                  <a:lnTo>
                    <a:pt x="34" y="40"/>
                  </a:lnTo>
                  <a:lnTo>
                    <a:pt x="31" y="38"/>
                  </a:lnTo>
                  <a:lnTo>
                    <a:pt x="29" y="35"/>
                  </a:lnTo>
                  <a:lnTo>
                    <a:pt x="27" y="34"/>
                  </a:lnTo>
                  <a:lnTo>
                    <a:pt x="22" y="29"/>
                  </a:lnTo>
                  <a:lnTo>
                    <a:pt x="19" y="26"/>
                  </a:lnTo>
                  <a:lnTo>
                    <a:pt x="15" y="22"/>
                  </a:lnTo>
                  <a:lnTo>
                    <a:pt x="12" y="19"/>
                  </a:lnTo>
                  <a:lnTo>
                    <a:pt x="7" y="14"/>
                  </a:lnTo>
                  <a:lnTo>
                    <a:pt x="5" y="12"/>
                  </a:lnTo>
                  <a:lnTo>
                    <a:pt x="3" y="10"/>
                  </a:lnTo>
                  <a:lnTo>
                    <a:pt x="0" y="8"/>
                  </a:lnTo>
                  <a:lnTo>
                    <a:pt x="3" y="5"/>
                  </a:lnTo>
                  <a:lnTo>
                    <a:pt x="5" y="5"/>
                  </a:lnTo>
                  <a:lnTo>
                    <a:pt x="7" y="5"/>
                  </a:lnTo>
                  <a:lnTo>
                    <a:pt x="10" y="5"/>
                  </a:lnTo>
                  <a:lnTo>
                    <a:pt x="15" y="3"/>
                  </a:lnTo>
                  <a:lnTo>
                    <a:pt x="17" y="3"/>
                  </a:lnTo>
                  <a:lnTo>
                    <a:pt x="22" y="3"/>
                  </a:lnTo>
                  <a:lnTo>
                    <a:pt x="27" y="3"/>
                  </a:lnTo>
                  <a:lnTo>
                    <a:pt x="31" y="0"/>
                  </a:lnTo>
                  <a:lnTo>
                    <a:pt x="36" y="0"/>
                  </a:lnTo>
                  <a:lnTo>
                    <a:pt x="41" y="0"/>
                  </a:lnTo>
                  <a:lnTo>
                    <a:pt x="43" y="0"/>
                  </a:lnTo>
                  <a:lnTo>
                    <a:pt x="46" y="0"/>
                  </a:lnTo>
                  <a:lnTo>
                    <a:pt x="51" y="0"/>
                  </a:lnTo>
                </a:path>
              </a:pathLst>
            </a:custGeom>
            <a:solidFill>
              <a:srgbClr val="800001"/>
            </a:solidFill>
            <a:ln w="127000" cap="rnd">
              <a:noFill/>
              <a:round/>
              <a:headEnd/>
              <a:tailEnd/>
            </a:ln>
          </p:spPr>
          <p:txBody>
            <a:bodyPr>
              <a:prstTxWarp prst="textNoShape">
                <a:avLst/>
              </a:prstTxWarp>
            </a:bodyPr>
            <a:lstStyle/>
            <a:p>
              <a:endParaRPr lang="en-US">
                <a:solidFill>
                  <a:schemeClr val="tx2"/>
                </a:solidFill>
              </a:endParaRPr>
            </a:p>
          </p:txBody>
        </p:sp>
        <p:sp>
          <p:nvSpPr>
            <p:cNvPr id="36119" name="Freeform 278"/>
            <p:cNvSpPr>
              <a:spLocks/>
            </p:cNvSpPr>
            <p:nvPr/>
          </p:nvSpPr>
          <p:spPr bwMode="auto">
            <a:xfrm>
              <a:off x="2723" y="1914"/>
              <a:ext cx="359" cy="49"/>
            </a:xfrm>
            <a:custGeom>
              <a:avLst/>
              <a:gdLst>
                <a:gd name="T0" fmla="*/ 358 w 359"/>
                <a:gd name="T1" fmla="*/ 0 h 49"/>
                <a:gd name="T2" fmla="*/ 353 w 359"/>
                <a:gd name="T3" fmla="*/ 0 h 49"/>
                <a:gd name="T4" fmla="*/ 347 w 359"/>
                <a:gd name="T5" fmla="*/ 3 h 49"/>
                <a:gd name="T6" fmla="*/ 342 w 359"/>
                <a:gd name="T7" fmla="*/ 3 h 49"/>
                <a:gd name="T8" fmla="*/ 334 w 359"/>
                <a:gd name="T9" fmla="*/ 3 h 49"/>
                <a:gd name="T10" fmla="*/ 326 w 359"/>
                <a:gd name="T11" fmla="*/ 5 h 49"/>
                <a:gd name="T12" fmla="*/ 312 w 359"/>
                <a:gd name="T13" fmla="*/ 5 h 49"/>
                <a:gd name="T14" fmla="*/ 298 w 359"/>
                <a:gd name="T15" fmla="*/ 8 h 49"/>
                <a:gd name="T16" fmla="*/ 279 w 359"/>
                <a:gd name="T17" fmla="*/ 9 h 49"/>
                <a:gd name="T18" fmla="*/ 260 w 359"/>
                <a:gd name="T19" fmla="*/ 12 h 49"/>
                <a:gd name="T20" fmla="*/ 235 w 359"/>
                <a:gd name="T21" fmla="*/ 15 h 49"/>
                <a:gd name="T22" fmla="*/ 210 w 359"/>
                <a:gd name="T23" fmla="*/ 20 h 49"/>
                <a:gd name="T24" fmla="*/ 189 w 359"/>
                <a:gd name="T25" fmla="*/ 21 h 49"/>
                <a:gd name="T26" fmla="*/ 164 w 359"/>
                <a:gd name="T27" fmla="*/ 24 h 49"/>
                <a:gd name="T28" fmla="*/ 142 w 359"/>
                <a:gd name="T29" fmla="*/ 27 h 49"/>
                <a:gd name="T30" fmla="*/ 123 w 359"/>
                <a:gd name="T31" fmla="*/ 29 h 49"/>
                <a:gd name="T32" fmla="*/ 104 w 359"/>
                <a:gd name="T33" fmla="*/ 32 h 49"/>
                <a:gd name="T34" fmla="*/ 84 w 359"/>
                <a:gd name="T35" fmla="*/ 33 h 49"/>
                <a:gd name="T36" fmla="*/ 66 w 359"/>
                <a:gd name="T37" fmla="*/ 33 h 49"/>
                <a:gd name="T38" fmla="*/ 52 w 359"/>
                <a:gd name="T39" fmla="*/ 36 h 49"/>
                <a:gd name="T40" fmla="*/ 38 w 359"/>
                <a:gd name="T41" fmla="*/ 39 h 49"/>
                <a:gd name="T42" fmla="*/ 24 w 359"/>
                <a:gd name="T43" fmla="*/ 39 h 49"/>
                <a:gd name="T44" fmla="*/ 16 w 359"/>
                <a:gd name="T45" fmla="*/ 41 h 49"/>
                <a:gd name="T46" fmla="*/ 8 w 359"/>
                <a:gd name="T47" fmla="*/ 41 h 49"/>
                <a:gd name="T48" fmla="*/ 2 w 359"/>
                <a:gd name="T49" fmla="*/ 41 h 49"/>
                <a:gd name="T50" fmla="*/ 2 w 359"/>
                <a:gd name="T51" fmla="*/ 41 h 49"/>
                <a:gd name="T52" fmla="*/ 11 w 359"/>
                <a:gd name="T53" fmla="*/ 44 h 49"/>
                <a:gd name="T54" fmla="*/ 22 w 359"/>
                <a:gd name="T55" fmla="*/ 44 h 49"/>
                <a:gd name="T56" fmla="*/ 35 w 359"/>
                <a:gd name="T57" fmla="*/ 45 h 49"/>
                <a:gd name="T58" fmla="*/ 55 w 359"/>
                <a:gd name="T59" fmla="*/ 45 h 49"/>
                <a:gd name="T60" fmla="*/ 76 w 359"/>
                <a:gd name="T61" fmla="*/ 45 h 49"/>
                <a:gd name="T62" fmla="*/ 101 w 359"/>
                <a:gd name="T63" fmla="*/ 44 h 49"/>
                <a:gd name="T64" fmla="*/ 166 w 359"/>
                <a:gd name="T65" fmla="*/ 48 h 49"/>
                <a:gd name="T66" fmla="*/ 312 w 359"/>
                <a:gd name="T67" fmla="*/ 24 h 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9"/>
                <a:gd name="T103" fmla="*/ 0 h 49"/>
                <a:gd name="T104" fmla="*/ 359 w 359"/>
                <a:gd name="T105" fmla="*/ 49 h 4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9" h="49">
                  <a:moveTo>
                    <a:pt x="356" y="0"/>
                  </a:moveTo>
                  <a:lnTo>
                    <a:pt x="358" y="0"/>
                  </a:lnTo>
                  <a:lnTo>
                    <a:pt x="356" y="0"/>
                  </a:lnTo>
                  <a:lnTo>
                    <a:pt x="353" y="0"/>
                  </a:lnTo>
                  <a:lnTo>
                    <a:pt x="350" y="0"/>
                  </a:lnTo>
                  <a:lnTo>
                    <a:pt x="347" y="3"/>
                  </a:lnTo>
                  <a:lnTo>
                    <a:pt x="344" y="3"/>
                  </a:lnTo>
                  <a:lnTo>
                    <a:pt x="342" y="3"/>
                  </a:lnTo>
                  <a:lnTo>
                    <a:pt x="339" y="3"/>
                  </a:lnTo>
                  <a:lnTo>
                    <a:pt x="334" y="3"/>
                  </a:lnTo>
                  <a:lnTo>
                    <a:pt x="331" y="3"/>
                  </a:lnTo>
                  <a:lnTo>
                    <a:pt x="326" y="5"/>
                  </a:lnTo>
                  <a:lnTo>
                    <a:pt x="320" y="5"/>
                  </a:lnTo>
                  <a:lnTo>
                    <a:pt x="312" y="5"/>
                  </a:lnTo>
                  <a:lnTo>
                    <a:pt x="303" y="8"/>
                  </a:lnTo>
                  <a:lnTo>
                    <a:pt x="298" y="8"/>
                  </a:lnTo>
                  <a:lnTo>
                    <a:pt x="290" y="9"/>
                  </a:lnTo>
                  <a:lnTo>
                    <a:pt x="279" y="9"/>
                  </a:lnTo>
                  <a:lnTo>
                    <a:pt x="271" y="12"/>
                  </a:lnTo>
                  <a:lnTo>
                    <a:pt x="260" y="12"/>
                  </a:lnTo>
                  <a:lnTo>
                    <a:pt x="246" y="15"/>
                  </a:lnTo>
                  <a:lnTo>
                    <a:pt x="235" y="15"/>
                  </a:lnTo>
                  <a:lnTo>
                    <a:pt x="221" y="17"/>
                  </a:lnTo>
                  <a:lnTo>
                    <a:pt x="210" y="20"/>
                  </a:lnTo>
                  <a:lnTo>
                    <a:pt x="200" y="20"/>
                  </a:lnTo>
                  <a:lnTo>
                    <a:pt x="189" y="21"/>
                  </a:lnTo>
                  <a:lnTo>
                    <a:pt x="175" y="21"/>
                  </a:lnTo>
                  <a:lnTo>
                    <a:pt x="164" y="24"/>
                  </a:lnTo>
                  <a:lnTo>
                    <a:pt x="153" y="27"/>
                  </a:lnTo>
                  <a:lnTo>
                    <a:pt x="142" y="27"/>
                  </a:lnTo>
                  <a:lnTo>
                    <a:pt x="131" y="27"/>
                  </a:lnTo>
                  <a:lnTo>
                    <a:pt x="123" y="29"/>
                  </a:lnTo>
                  <a:lnTo>
                    <a:pt x="112" y="29"/>
                  </a:lnTo>
                  <a:lnTo>
                    <a:pt x="104" y="32"/>
                  </a:lnTo>
                  <a:lnTo>
                    <a:pt x="93" y="32"/>
                  </a:lnTo>
                  <a:lnTo>
                    <a:pt x="84" y="33"/>
                  </a:lnTo>
                  <a:lnTo>
                    <a:pt x="73" y="33"/>
                  </a:lnTo>
                  <a:lnTo>
                    <a:pt x="66" y="33"/>
                  </a:lnTo>
                  <a:lnTo>
                    <a:pt x="57" y="36"/>
                  </a:lnTo>
                  <a:lnTo>
                    <a:pt x="52" y="36"/>
                  </a:lnTo>
                  <a:lnTo>
                    <a:pt x="43" y="39"/>
                  </a:lnTo>
                  <a:lnTo>
                    <a:pt x="38" y="39"/>
                  </a:lnTo>
                  <a:lnTo>
                    <a:pt x="29" y="39"/>
                  </a:lnTo>
                  <a:lnTo>
                    <a:pt x="24" y="39"/>
                  </a:lnTo>
                  <a:lnTo>
                    <a:pt x="19" y="41"/>
                  </a:lnTo>
                  <a:lnTo>
                    <a:pt x="16" y="41"/>
                  </a:lnTo>
                  <a:lnTo>
                    <a:pt x="11" y="41"/>
                  </a:lnTo>
                  <a:lnTo>
                    <a:pt x="8" y="41"/>
                  </a:lnTo>
                  <a:lnTo>
                    <a:pt x="5" y="41"/>
                  </a:lnTo>
                  <a:lnTo>
                    <a:pt x="2" y="41"/>
                  </a:lnTo>
                  <a:lnTo>
                    <a:pt x="0" y="41"/>
                  </a:lnTo>
                  <a:lnTo>
                    <a:pt x="2" y="41"/>
                  </a:lnTo>
                  <a:lnTo>
                    <a:pt x="5" y="44"/>
                  </a:lnTo>
                  <a:lnTo>
                    <a:pt x="11" y="44"/>
                  </a:lnTo>
                  <a:lnTo>
                    <a:pt x="16" y="44"/>
                  </a:lnTo>
                  <a:lnTo>
                    <a:pt x="22" y="44"/>
                  </a:lnTo>
                  <a:lnTo>
                    <a:pt x="29" y="44"/>
                  </a:lnTo>
                  <a:lnTo>
                    <a:pt x="35" y="45"/>
                  </a:lnTo>
                  <a:lnTo>
                    <a:pt x="46" y="45"/>
                  </a:lnTo>
                  <a:lnTo>
                    <a:pt x="55" y="45"/>
                  </a:lnTo>
                  <a:lnTo>
                    <a:pt x="66" y="45"/>
                  </a:lnTo>
                  <a:lnTo>
                    <a:pt x="76" y="45"/>
                  </a:lnTo>
                  <a:lnTo>
                    <a:pt x="87" y="45"/>
                  </a:lnTo>
                  <a:lnTo>
                    <a:pt x="101" y="44"/>
                  </a:lnTo>
                  <a:lnTo>
                    <a:pt x="114" y="44"/>
                  </a:lnTo>
                  <a:lnTo>
                    <a:pt x="166" y="48"/>
                  </a:lnTo>
                  <a:lnTo>
                    <a:pt x="216" y="36"/>
                  </a:lnTo>
                  <a:lnTo>
                    <a:pt x="312" y="24"/>
                  </a:lnTo>
                  <a:lnTo>
                    <a:pt x="356" y="0"/>
                  </a:lnTo>
                </a:path>
              </a:pathLst>
            </a:custGeom>
            <a:solidFill>
              <a:srgbClr val="800001"/>
            </a:solidFill>
            <a:ln w="127000" cap="rnd">
              <a:noFill/>
              <a:round/>
              <a:headEnd/>
              <a:tailEnd/>
            </a:ln>
          </p:spPr>
          <p:txBody>
            <a:bodyPr>
              <a:prstTxWarp prst="textNoShape">
                <a:avLst/>
              </a:prstTxWarp>
            </a:bodyPr>
            <a:lstStyle/>
            <a:p>
              <a:endParaRPr lang="en-US">
                <a:solidFill>
                  <a:schemeClr val="tx2"/>
                </a:solidFill>
              </a:endParaRPr>
            </a:p>
          </p:txBody>
        </p:sp>
        <p:sp>
          <p:nvSpPr>
            <p:cNvPr id="36120" name="Freeform 279"/>
            <p:cNvSpPr>
              <a:spLocks/>
            </p:cNvSpPr>
            <p:nvPr/>
          </p:nvSpPr>
          <p:spPr bwMode="auto">
            <a:xfrm>
              <a:off x="2076" y="1867"/>
              <a:ext cx="1314" cy="121"/>
            </a:xfrm>
            <a:custGeom>
              <a:avLst/>
              <a:gdLst>
                <a:gd name="T0" fmla="*/ 36 w 1314"/>
                <a:gd name="T1" fmla="*/ 76 h 121"/>
                <a:gd name="T2" fmla="*/ 81 w 1314"/>
                <a:gd name="T3" fmla="*/ 66 h 121"/>
                <a:gd name="T4" fmla="*/ 117 w 1314"/>
                <a:gd name="T5" fmla="*/ 63 h 121"/>
                <a:gd name="T6" fmla="*/ 159 w 1314"/>
                <a:gd name="T7" fmla="*/ 63 h 121"/>
                <a:gd name="T8" fmla="*/ 195 w 1314"/>
                <a:gd name="T9" fmla="*/ 76 h 121"/>
                <a:gd name="T10" fmla="*/ 234 w 1314"/>
                <a:gd name="T11" fmla="*/ 76 h 121"/>
                <a:gd name="T12" fmla="*/ 270 w 1314"/>
                <a:gd name="T13" fmla="*/ 81 h 121"/>
                <a:gd name="T14" fmla="*/ 309 w 1314"/>
                <a:gd name="T15" fmla="*/ 70 h 121"/>
                <a:gd name="T16" fmla="*/ 356 w 1314"/>
                <a:gd name="T17" fmla="*/ 92 h 121"/>
                <a:gd name="T18" fmla="*/ 398 w 1314"/>
                <a:gd name="T19" fmla="*/ 92 h 121"/>
                <a:gd name="T20" fmla="*/ 442 w 1314"/>
                <a:gd name="T21" fmla="*/ 86 h 121"/>
                <a:gd name="T22" fmla="*/ 478 w 1314"/>
                <a:gd name="T23" fmla="*/ 89 h 121"/>
                <a:gd name="T24" fmla="*/ 526 w 1314"/>
                <a:gd name="T25" fmla="*/ 92 h 121"/>
                <a:gd name="T26" fmla="*/ 571 w 1314"/>
                <a:gd name="T27" fmla="*/ 89 h 121"/>
                <a:gd name="T28" fmla="*/ 612 w 1314"/>
                <a:gd name="T29" fmla="*/ 92 h 121"/>
                <a:gd name="T30" fmla="*/ 657 w 1314"/>
                <a:gd name="T31" fmla="*/ 86 h 121"/>
                <a:gd name="T32" fmla="*/ 699 w 1314"/>
                <a:gd name="T33" fmla="*/ 83 h 121"/>
                <a:gd name="T34" fmla="*/ 745 w 1314"/>
                <a:gd name="T35" fmla="*/ 83 h 121"/>
                <a:gd name="T36" fmla="*/ 779 w 1314"/>
                <a:gd name="T37" fmla="*/ 86 h 121"/>
                <a:gd name="T38" fmla="*/ 829 w 1314"/>
                <a:gd name="T39" fmla="*/ 83 h 121"/>
                <a:gd name="T40" fmla="*/ 871 w 1314"/>
                <a:gd name="T41" fmla="*/ 73 h 121"/>
                <a:gd name="T42" fmla="*/ 909 w 1314"/>
                <a:gd name="T43" fmla="*/ 60 h 121"/>
                <a:gd name="T44" fmla="*/ 957 w 1314"/>
                <a:gd name="T45" fmla="*/ 60 h 121"/>
                <a:gd name="T46" fmla="*/ 985 w 1314"/>
                <a:gd name="T47" fmla="*/ 44 h 121"/>
                <a:gd name="T48" fmla="*/ 1035 w 1314"/>
                <a:gd name="T49" fmla="*/ 26 h 121"/>
                <a:gd name="T50" fmla="*/ 1093 w 1314"/>
                <a:gd name="T51" fmla="*/ 10 h 121"/>
                <a:gd name="T52" fmla="*/ 1135 w 1314"/>
                <a:gd name="T53" fmla="*/ 0 h 121"/>
                <a:gd name="T54" fmla="*/ 1183 w 1314"/>
                <a:gd name="T55" fmla="*/ 18 h 121"/>
                <a:gd name="T56" fmla="*/ 1246 w 1314"/>
                <a:gd name="T57" fmla="*/ 8 h 121"/>
                <a:gd name="T58" fmla="*/ 1277 w 1314"/>
                <a:gd name="T59" fmla="*/ 31 h 121"/>
                <a:gd name="T60" fmla="*/ 1302 w 1314"/>
                <a:gd name="T61" fmla="*/ 60 h 121"/>
                <a:gd name="T62" fmla="*/ 1277 w 1314"/>
                <a:gd name="T63" fmla="*/ 70 h 121"/>
                <a:gd name="T64" fmla="*/ 1254 w 1314"/>
                <a:gd name="T65" fmla="*/ 79 h 121"/>
                <a:gd name="T66" fmla="*/ 1205 w 1314"/>
                <a:gd name="T67" fmla="*/ 76 h 121"/>
                <a:gd name="T68" fmla="*/ 1169 w 1314"/>
                <a:gd name="T69" fmla="*/ 79 h 121"/>
                <a:gd name="T70" fmla="*/ 1113 w 1314"/>
                <a:gd name="T71" fmla="*/ 68 h 121"/>
                <a:gd name="T72" fmla="*/ 1087 w 1314"/>
                <a:gd name="T73" fmla="*/ 73 h 121"/>
                <a:gd name="T74" fmla="*/ 1063 w 1314"/>
                <a:gd name="T75" fmla="*/ 81 h 121"/>
                <a:gd name="T76" fmla="*/ 1005 w 1314"/>
                <a:gd name="T77" fmla="*/ 86 h 121"/>
                <a:gd name="T78" fmla="*/ 963 w 1314"/>
                <a:gd name="T79" fmla="*/ 89 h 121"/>
                <a:gd name="T80" fmla="*/ 929 w 1314"/>
                <a:gd name="T81" fmla="*/ 81 h 121"/>
                <a:gd name="T82" fmla="*/ 896 w 1314"/>
                <a:gd name="T83" fmla="*/ 89 h 121"/>
                <a:gd name="T84" fmla="*/ 854 w 1314"/>
                <a:gd name="T85" fmla="*/ 92 h 121"/>
                <a:gd name="T86" fmla="*/ 815 w 1314"/>
                <a:gd name="T87" fmla="*/ 105 h 121"/>
                <a:gd name="T88" fmla="*/ 768 w 1314"/>
                <a:gd name="T89" fmla="*/ 99 h 121"/>
                <a:gd name="T90" fmla="*/ 715 w 1314"/>
                <a:gd name="T91" fmla="*/ 99 h 121"/>
                <a:gd name="T92" fmla="*/ 671 w 1314"/>
                <a:gd name="T93" fmla="*/ 99 h 121"/>
                <a:gd name="T94" fmla="*/ 629 w 1314"/>
                <a:gd name="T95" fmla="*/ 102 h 121"/>
                <a:gd name="T96" fmla="*/ 575 w 1314"/>
                <a:gd name="T97" fmla="*/ 105 h 121"/>
                <a:gd name="T98" fmla="*/ 529 w 1314"/>
                <a:gd name="T99" fmla="*/ 107 h 121"/>
                <a:gd name="T100" fmla="*/ 487 w 1314"/>
                <a:gd name="T101" fmla="*/ 113 h 121"/>
                <a:gd name="T102" fmla="*/ 431 w 1314"/>
                <a:gd name="T103" fmla="*/ 113 h 121"/>
                <a:gd name="T104" fmla="*/ 379 w 1314"/>
                <a:gd name="T105" fmla="*/ 115 h 121"/>
                <a:gd name="T106" fmla="*/ 317 w 1314"/>
                <a:gd name="T107" fmla="*/ 113 h 121"/>
                <a:gd name="T108" fmla="*/ 272 w 1314"/>
                <a:gd name="T109" fmla="*/ 110 h 121"/>
                <a:gd name="T110" fmla="*/ 231 w 1314"/>
                <a:gd name="T111" fmla="*/ 115 h 121"/>
                <a:gd name="T112" fmla="*/ 175 w 1314"/>
                <a:gd name="T113" fmla="*/ 113 h 121"/>
                <a:gd name="T114" fmla="*/ 136 w 1314"/>
                <a:gd name="T115" fmla="*/ 102 h 121"/>
                <a:gd name="T116" fmla="*/ 103 w 1314"/>
                <a:gd name="T117" fmla="*/ 99 h 121"/>
                <a:gd name="T118" fmla="*/ 53 w 1314"/>
                <a:gd name="T119" fmla="*/ 105 h 121"/>
                <a:gd name="T120" fmla="*/ 3 w 1314"/>
                <a:gd name="T121" fmla="*/ 107 h 1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14"/>
                <a:gd name="T184" fmla="*/ 0 h 121"/>
                <a:gd name="T185" fmla="*/ 1314 w 1314"/>
                <a:gd name="T186" fmla="*/ 121 h 1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14" h="121">
                  <a:moveTo>
                    <a:pt x="0" y="76"/>
                  </a:moveTo>
                  <a:lnTo>
                    <a:pt x="3" y="76"/>
                  </a:lnTo>
                  <a:lnTo>
                    <a:pt x="6" y="76"/>
                  </a:lnTo>
                  <a:lnTo>
                    <a:pt x="8" y="76"/>
                  </a:lnTo>
                  <a:lnTo>
                    <a:pt x="11" y="79"/>
                  </a:lnTo>
                  <a:lnTo>
                    <a:pt x="14" y="79"/>
                  </a:lnTo>
                  <a:lnTo>
                    <a:pt x="17" y="79"/>
                  </a:lnTo>
                  <a:lnTo>
                    <a:pt x="17" y="81"/>
                  </a:lnTo>
                  <a:lnTo>
                    <a:pt x="20" y="79"/>
                  </a:lnTo>
                  <a:lnTo>
                    <a:pt x="22" y="76"/>
                  </a:lnTo>
                  <a:lnTo>
                    <a:pt x="25" y="76"/>
                  </a:lnTo>
                  <a:lnTo>
                    <a:pt x="28" y="76"/>
                  </a:lnTo>
                  <a:lnTo>
                    <a:pt x="31" y="76"/>
                  </a:lnTo>
                  <a:lnTo>
                    <a:pt x="34" y="79"/>
                  </a:lnTo>
                  <a:lnTo>
                    <a:pt x="34" y="76"/>
                  </a:lnTo>
                  <a:lnTo>
                    <a:pt x="36" y="76"/>
                  </a:lnTo>
                  <a:lnTo>
                    <a:pt x="39" y="73"/>
                  </a:lnTo>
                  <a:lnTo>
                    <a:pt x="42" y="73"/>
                  </a:lnTo>
                  <a:lnTo>
                    <a:pt x="45" y="73"/>
                  </a:lnTo>
                  <a:lnTo>
                    <a:pt x="48" y="76"/>
                  </a:lnTo>
                  <a:lnTo>
                    <a:pt x="50" y="76"/>
                  </a:lnTo>
                  <a:lnTo>
                    <a:pt x="53" y="76"/>
                  </a:lnTo>
                  <a:lnTo>
                    <a:pt x="56" y="76"/>
                  </a:lnTo>
                  <a:lnTo>
                    <a:pt x="59" y="79"/>
                  </a:lnTo>
                  <a:lnTo>
                    <a:pt x="64" y="76"/>
                  </a:lnTo>
                  <a:lnTo>
                    <a:pt x="67" y="76"/>
                  </a:lnTo>
                  <a:lnTo>
                    <a:pt x="67" y="73"/>
                  </a:lnTo>
                  <a:lnTo>
                    <a:pt x="70" y="73"/>
                  </a:lnTo>
                  <a:lnTo>
                    <a:pt x="73" y="70"/>
                  </a:lnTo>
                  <a:lnTo>
                    <a:pt x="76" y="68"/>
                  </a:lnTo>
                  <a:lnTo>
                    <a:pt x="78" y="68"/>
                  </a:lnTo>
                  <a:lnTo>
                    <a:pt x="81" y="66"/>
                  </a:lnTo>
                  <a:lnTo>
                    <a:pt x="83" y="66"/>
                  </a:lnTo>
                  <a:lnTo>
                    <a:pt x="86" y="66"/>
                  </a:lnTo>
                  <a:lnTo>
                    <a:pt x="86" y="68"/>
                  </a:lnTo>
                  <a:lnTo>
                    <a:pt x="89" y="68"/>
                  </a:lnTo>
                  <a:lnTo>
                    <a:pt x="91" y="68"/>
                  </a:lnTo>
                  <a:lnTo>
                    <a:pt x="94" y="68"/>
                  </a:lnTo>
                  <a:lnTo>
                    <a:pt x="94" y="70"/>
                  </a:lnTo>
                  <a:lnTo>
                    <a:pt x="97" y="68"/>
                  </a:lnTo>
                  <a:lnTo>
                    <a:pt x="100" y="68"/>
                  </a:lnTo>
                  <a:lnTo>
                    <a:pt x="103" y="68"/>
                  </a:lnTo>
                  <a:lnTo>
                    <a:pt x="105" y="68"/>
                  </a:lnTo>
                  <a:lnTo>
                    <a:pt x="108" y="68"/>
                  </a:lnTo>
                  <a:lnTo>
                    <a:pt x="111" y="68"/>
                  </a:lnTo>
                  <a:lnTo>
                    <a:pt x="114" y="68"/>
                  </a:lnTo>
                  <a:lnTo>
                    <a:pt x="114" y="66"/>
                  </a:lnTo>
                  <a:lnTo>
                    <a:pt x="117" y="63"/>
                  </a:lnTo>
                  <a:lnTo>
                    <a:pt x="119" y="60"/>
                  </a:lnTo>
                  <a:lnTo>
                    <a:pt x="122" y="60"/>
                  </a:lnTo>
                  <a:lnTo>
                    <a:pt x="125" y="60"/>
                  </a:lnTo>
                  <a:lnTo>
                    <a:pt x="128" y="57"/>
                  </a:lnTo>
                  <a:lnTo>
                    <a:pt x="131" y="57"/>
                  </a:lnTo>
                  <a:lnTo>
                    <a:pt x="133" y="57"/>
                  </a:lnTo>
                  <a:lnTo>
                    <a:pt x="136" y="54"/>
                  </a:lnTo>
                  <a:lnTo>
                    <a:pt x="139" y="57"/>
                  </a:lnTo>
                  <a:lnTo>
                    <a:pt x="142" y="57"/>
                  </a:lnTo>
                  <a:lnTo>
                    <a:pt x="142" y="60"/>
                  </a:lnTo>
                  <a:lnTo>
                    <a:pt x="145" y="63"/>
                  </a:lnTo>
                  <a:lnTo>
                    <a:pt x="145" y="66"/>
                  </a:lnTo>
                  <a:lnTo>
                    <a:pt x="150" y="66"/>
                  </a:lnTo>
                  <a:lnTo>
                    <a:pt x="153" y="66"/>
                  </a:lnTo>
                  <a:lnTo>
                    <a:pt x="156" y="66"/>
                  </a:lnTo>
                  <a:lnTo>
                    <a:pt x="159" y="63"/>
                  </a:lnTo>
                  <a:lnTo>
                    <a:pt x="161" y="66"/>
                  </a:lnTo>
                  <a:lnTo>
                    <a:pt x="164" y="66"/>
                  </a:lnTo>
                  <a:lnTo>
                    <a:pt x="167" y="68"/>
                  </a:lnTo>
                  <a:lnTo>
                    <a:pt x="170" y="68"/>
                  </a:lnTo>
                  <a:lnTo>
                    <a:pt x="173" y="68"/>
                  </a:lnTo>
                  <a:lnTo>
                    <a:pt x="173" y="66"/>
                  </a:lnTo>
                  <a:lnTo>
                    <a:pt x="175" y="66"/>
                  </a:lnTo>
                  <a:lnTo>
                    <a:pt x="178" y="66"/>
                  </a:lnTo>
                  <a:lnTo>
                    <a:pt x="181" y="68"/>
                  </a:lnTo>
                  <a:lnTo>
                    <a:pt x="181" y="70"/>
                  </a:lnTo>
                  <a:lnTo>
                    <a:pt x="184" y="70"/>
                  </a:lnTo>
                  <a:lnTo>
                    <a:pt x="187" y="68"/>
                  </a:lnTo>
                  <a:lnTo>
                    <a:pt x="189" y="70"/>
                  </a:lnTo>
                  <a:lnTo>
                    <a:pt x="192" y="73"/>
                  </a:lnTo>
                  <a:lnTo>
                    <a:pt x="192" y="76"/>
                  </a:lnTo>
                  <a:lnTo>
                    <a:pt x="195" y="76"/>
                  </a:lnTo>
                  <a:lnTo>
                    <a:pt x="198" y="76"/>
                  </a:lnTo>
                  <a:lnTo>
                    <a:pt x="201" y="73"/>
                  </a:lnTo>
                  <a:lnTo>
                    <a:pt x="203" y="73"/>
                  </a:lnTo>
                  <a:lnTo>
                    <a:pt x="206" y="73"/>
                  </a:lnTo>
                  <a:lnTo>
                    <a:pt x="209" y="73"/>
                  </a:lnTo>
                  <a:lnTo>
                    <a:pt x="215" y="73"/>
                  </a:lnTo>
                  <a:lnTo>
                    <a:pt x="217" y="73"/>
                  </a:lnTo>
                  <a:lnTo>
                    <a:pt x="220" y="76"/>
                  </a:lnTo>
                  <a:lnTo>
                    <a:pt x="220" y="79"/>
                  </a:lnTo>
                  <a:lnTo>
                    <a:pt x="223" y="79"/>
                  </a:lnTo>
                  <a:lnTo>
                    <a:pt x="223" y="81"/>
                  </a:lnTo>
                  <a:lnTo>
                    <a:pt x="226" y="81"/>
                  </a:lnTo>
                  <a:lnTo>
                    <a:pt x="229" y="81"/>
                  </a:lnTo>
                  <a:lnTo>
                    <a:pt x="231" y="81"/>
                  </a:lnTo>
                  <a:lnTo>
                    <a:pt x="234" y="79"/>
                  </a:lnTo>
                  <a:lnTo>
                    <a:pt x="234" y="76"/>
                  </a:lnTo>
                  <a:lnTo>
                    <a:pt x="237" y="76"/>
                  </a:lnTo>
                  <a:lnTo>
                    <a:pt x="237" y="73"/>
                  </a:lnTo>
                  <a:lnTo>
                    <a:pt x="240" y="73"/>
                  </a:lnTo>
                  <a:lnTo>
                    <a:pt x="243" y="73"/>
                  </a:lnTo>
                  <a:lnTo>
                    <a:pt x="245" y="73"/>
                  </a:lnTo>
                  <a:lnTo>
                    <a:pt x="247" y="73"/>
                  </a:lnTo>
                  <a:lnTo>
                    <a:pt x="250" y="73"/>
                  </a:lnTo>
                  <a:lnTo>
                    <a:pt x="253" y="73"/>
                  </a:lnTo>
                  <a:lnTo>
                    <a:pt x="256" y="73"/>
                  </a:lnTo>
                  <a:lnTo>
                    <a:pt x="258" y="73"/>
                  </a:lnTo>
                  <a:lnTo>
                    <a:pt x="258" y="76"/>
                  </a:lnTo>
                  <a:lnTo>
                    <a:pt x="261" y="79"/>
                  </a:lnTo>
                  <a:lnTo>
                    <a:pt x="264" y="79"/>
                  </a:lnTo>
                  <a:lnTo>
                    <a:pt x="264" y="81"/>
                  </a:lnTo>
                  <a:lnTo>
                    <a:pt x="267" y="81"/>
                  </a:lnTo>
                  <a:lnTo>
                    <a:pt x="270" y="81"/>
                  </a:lnTo>
                  <a:lnTo>
                    <a:pt x="272" y="81"/>
                  </a:lnTo>
                  <a:lnTo>
                    <a:pt x="275" y="79"/>
                  </a:lnTo>
                  <a:lnTo>
                    <a:pt x="278" y="79"/>
                  </a:lnTo>
                  <a:lnTo>
                    <a:pt x="281" y="79"/>
                  </a:lnTo>
                  <a:lnTo>
                    <a:pt x="281" y="81"/>
                  </a:lnTo>
                  <a:lnTo>
                    <a:pt x="284" y="79"/>
                  </a:lnTo>
                  <a:lnTo>
                    <a:pt x="286" y="79"/>
                  </a:lnTo>
                  <a:lnTo>
                    <a:pt x="289" y="76"/>
                  </a:lnTo>
                  <a:lnTo>
                    <a:pt x="292" y="76"/>
                  </a:lnTo>
                  <a:lnTo>
                    <a:pt x="292" y="79"/>
                  </a:lnTo>
                  <a:lnTo>
                    <a:pt x="295" y="76"/>
                  </a:lnTo>
                  <a:lnTo>
                    <a:pt x="298" y="73"/>
                  </a:lnTo>
                  <a:lnTo>
                    <a:pt x="300" y="73"/>
                  </a:lnTo>
                  <a:lnTo>
                    <a:pt x="303" y="73"/>
                  </a:lnTo>
                  <a:lnTo>
                    <a:pt x="306" y="70"/>
                  </a:lnTo>
                  <a:lnTo>
                    <a:pt x="309" y="70"/>
                  </a:lnTo>
                  <a:lnTo>
                    <a:pt x="312" y="73"/>
                  </a:lnTo>
                  <a:lnTo>
                    <a:pt x="314" y="73"/>
                  </a:lnTo>
                  <a:lnTo>
                    <a:pt x="317" y="73"/>
                  </a:lnTo>
                  <a:lnTo>
                    <a:pt x="320" y="73"/>
                  </a:lnTo>
                  <a:lnTo>
                    <a:pt x="323" y="76"/>
                  </a:lnTo>
                  <a:lnTo>
                    <a:pt x="326" y="79"/>
                  </a:lnTo>
                  <a:lnTo>
                    <a:pt x="328" y="81"/>
                  </a:lnTo>
                  <a:lnTo>
                    <a:pt x="331" y="86"/>
                  </a:lnTo>
                  <a:lnTo>
                    <a:pt x="337" y="89"/>
                  </a:lnTo>
                  <a:lnTo>
                    <a:pt x="340" y="92"/>
                  </a:lnTo>
                  <a:lnTo>
                    <a:pt x="342" y="94"/>
                  </a:lnTo>
                  <a:lnTo>
                    <a:pt x="345" y="92"/>
                  </a:lnTo>
                  <a:lnTo>
                    <a:pt x="348" y="92"/>
                  </a:lnTo>
                  <a:lnTo>
                    <a:pt x="351" y="92"/>
                  </a:lnTo>
                  <a:lnTo>
                    <a:pt x="354" y="92"/>
                  </a:lnTo>
                  <a:lnTo>
                    <a:pt x="356" y="92"/>
                  </a:lnTo>
                  <a:lnTo>
                    <a:pt x="356" y="89"/>
                  </a:lnTo>
                  <a:lnTo>
                    <a:pt x="359" y="89"/>
                  </a:lnTo>
                  <a:lnTo>
                    <a:pt x="362" y="89"/>
                  </a:lnTo>
                  <a:lnTo>
                    <a:pt x="365" y="89"/>
                  </a:lnTo>
                  <a:lnTo>
                    <a:pt x="365" y="92"/>
                  </a:lnTo>
                  <a:lnTo>
                    <a:pt x="367" y="92"/>
                  </a:lnTo>
                  <a:lnTo>
                    <a:pt x="370" y="92"/>
                  </a:lnTo>
                  <a:lnTo>
                    <a:pt x="373" y="92"/>
                  </a:lnTo>
                  <a:lnTo>
                    <a:pt x="379" y="92"/>
                  </a:lnTo>
                  <a:lnTo>
                    <a:pt x="381" y="89"/>
                  </a:lnTo>
                  <a:lnTo>
                    <a:pt x="384" y="92"/>
                  </a:lnTo>
                  <a:lnTo>
                    <a:pt x="387" y="92"/>
                  </a:lnTo>
                  <a:lnTo>
                    <a:pt x="390" y="92"/>
                  </a:lnTo>
                  <a:lnTo>
                    <a:pt x="393" y="92"/>
                  </a:lnTo>
                  <a:lnTo>
                    <a:pt x="395" y="92"/>
                  </a:lnTo>
                  <a:lnTo>
                    <a:pt x="398" y="92"/>
                  </a:lnTo>
                  <a:lnTo>
                    <a:pt x="401" y="89"/>
                  </a:lnTo>
                  <a:lnTo>
                    <a:pt x="404" y="89"/>
                  </a:lnTo>
                  <a:lnTo>
                    <a:pt x="407" y="89"/>
                  </a:lnTo>
                  <a:lnTo>
                    <a:pt x="409" y="86"/>
                  </a:lnTo>
                  <a:lnTo>
                    <a:pt x="411" y="86"/>
                  </a:lnTo>
                  <a:lnTo>
                    <a:pt x="414" y="86"/>
                  </a:lnTo>
                  <a:lnTo>
                    <a:pt x="417" y="86"/>
                  </a:lnTo>
                  <a:lnTo>
                    <a:pt x="420" y="86"/>
                  </a:lnTo>
                  <a:lnTo>
                    <a:pt x="422" y="86"/>
                  </a:lnTo>
                  <a:lnTo>
                    <a:pt x="425" y="86"/>
                  </a:lnTo>
                  <a:lnTo>
                    <a:pt x="428" y="86"/>
                  </a:lnTo>
                  <a:lnTo>
                    <a:pt x="431" y="86"/>
                  </a:lnTo>
                  <a:lnTo>
                    <a:pt x="434" y="86"/>
                  </a:lnTo>
                  <a:lnTo>
                    <a:pt x="436" y="86"/>
                  </a:lnTo>
                  <a:lnTo>
                    <a:pt x="439" y="86"/>
                  </a:lnTo>
                  <a:lnTo>
                    <a:pt x="442" y="86"/>
                  </a:lnTo>
                  <a:lnTo>
                    <a:pt x="442" y="89"/>
                  </a:lnTo>
                  <a:lnTo>
                    <a:pt x="445" y="89"/>
                  </a:lnTo>
                  <a:lnTo>
                    <a:pt x="448" y="89"/>
                  </a:lnTo>
                  <a:lnTo>
                    <a:pt x="450" y="89"/>
                  </a:lnTo>
                  <a:lnTo>
                    <a:pt x="453" y="89"/>
                  </a:lnTo>
                  <a:lnTo>
                    <a:pt x="456" y="89"/>
                  </a:lnTo>
                  <a:lnTo>
                    <a:pt x="459" y="89"/>
                  </a:lnTo>
                  <a:lnTo>
                    <a:pt x="462" y="89"/>
                  </a:lnTo>
                  <a:lnTo>
                    <a:pt x="464" y="89"/>
                  </a:lnTo>
                  <a:lnTo>
                    <a:pt x="467" y="89"/>
                  </a:lnTo>
                  <a:lnTo>
                    <a:pt x="467" y="92"/>
                  </a:lnTo>
                  <a:lnTo>
                    <a:pt x="470" y="92"/>
                  </a:lnTo>
                  <a:lnTo>
                    <a:pt x="473" y="92"/>
                  </a:lnTo>
                  <a:lnTo>
                    <a:pt x="476" y="92"/>
                  </a:lnTo>
                  <a:lnTo>
                    <a:pt x="476" y="89"/>
                  </a:lnTo>
                  <a:lnTo>
                    <a:pt x="478" y="89"/>
                  </a:lnTo>
                  <a:lnTo>
                    <a:pt x="481" y="89"/>
                  </a:lnTo>
                  <a:lnTo>
                    <a:pt x="484" y="89"/>
                  </a:lnTo>
                  <a:lnTo>
                    <a:pt x="487" y="89"/>
                  </a:lnTo>
                  <a:lnTo>
                    <a:pt x="492" y="86"/>
                  </a:lnTo>
                  <a:lnTo>
                    <a:pt x="495" y="89"/>
                  </a:lnTo>
                  <a:lnTo>
                    <a:pt x="498" y="89"/>
                  </a:lnTo>
                  <a:lnTo>
                    <a:pt x="501" y="89"/>
                  </a:lnTo>
                  <a:lnTo>
                    <a:pt x="504" y="89"/>
                  </a:lnTo>
                  <a:lnTo>
                    <a:pt x="506" y="89"/>
                  </a:lnTo>
                  <a:lnTo>
                    <a:pt x="509" y="92"/>
                  </a:lnTo>
                  <a:lnTo>
                    <a:pt x="512" y="92"/>
                  </a:lnTo>
                  <a:lnTo>
                    <a:pt x="515" y="92"/>
                  </a:lnTo>
                  <a:lnTo>
                    <a:pt x="518" y="92"/>
                  </a:lnTo>
                  <a:lnTo>
                    <a:pt x="520" y="92"/>
                  </a:lnTo>
                  <a:lnTo>
                    <a:pt x="523" y="92"/>
                  </a:lnTo>
                  <a:lnTo>
                    <a:pt x="526" y="92"/>
                  </a:lnTo>
                  <a:lnTo>
                    <a:pt x="529" y="92"/>
                  </a:lnTo>
                  <a:lnTo>
                    <a:pt x="532" y="92"/>
                  </a:lnTo>
                  <a:lnTo>
                    <a:pt x="534" y="92"/>
                  </a:lnTo>
                  <a:lnTo>
                    <a:pt x="537" y="92"/>
                  </a:lnTo>
                  <a:lnTo>
                    <a:pt x="537" y="89"/>
                  </a:lnTo>
                  <a:lnTo>
                    <a:pt x="540" y="89"/>
                  </a:lnTo>
                  <a:lnTo>
                    <a:pt x="543" y="89"/>
                  </a:lnTo>
                  <a:lnTo>
                    <a:pt x="546" y="86"/>
                  </a:lnTo>
                  <a:lnTo>
                    <a:pt x="548" y="86"/>
                  </a:lnTo>
                  <a:lnTo>
                    <a:pt x="551" y="86"/>
                  </a:lnTo>
                  <a:lnTo>
                    <a:pt x="554" y="86"/>
                  </a:lnTo>
                  <a:lnTo>
                    <a:pt x="557" y="86"/>
                  </a:lnTo>
                  <a:lnTo>
                    <a:pt x="562" y="89"/>
                  </a:lnTo>
                  <a:lnTo>
                    <a:pt x="565" y="89"/>
                  </a:lnTo>
                  <a:lnTo>
                    <a:pt x="568" y="89"/>
                  </a:lnTo>
                  <a:lnTo>
                    <a:pt x="571" y="89"/>
                  </a:lnTo>
                  <a:lnTo>
                    <a:pt x="574" y="89"/>
                  </a:lnTo>
                  <a:lnTo>
                    <a:pt x="575" y="89"/>
                  </a:lnTo>
                  <a:lnTo>
                    <a:pt x="578" y="89"/>
                  </a:lnTo>
                  <a:lnTo>
                    <a:pt x="581" y="89"/>
                  </a:lnTo>
                  <a:lnTo>
                    <a:pt x="581" y="86"/>
                  </a:lnTo>
                  <a:lnTo>
                    <a:pt x="584" y="86"/>
                  </a:lnTo>
                  <a:lnTo>
                    <a:pt x="587" y="86"/>
                  </a:lnTo>
                  <a:lnTo>
                    <a:pt x="589" y="86"/>
                  </a:lnTo>
                  <a:lnTo>
                    <a:pt x="592" y="89"/>
                  </a:lnTo>
                  <a:lnTo>
                    <a:pt x="595" y="89"/>
                  </a:lnTo>
                  <a:lnTo>
                    <a:pt x="598" y="89"/>
                  </a:lnTo>
                  <a:lnTo>
                    <a:pt x="601" y="89"/>
                  </a:lnTo>
                  <a:lnTo>
                    <a:pt x="603" y="92"/>
                  </a:lnTo>
                  <a:lnTo>
                    <a:pt x="606" y="92"/>
                  </a:lnTo>
                  <a:lnTo>
                    <a:pt x="609" y="92"/>
                  </a:lnTo>
                  <a:lnTo>
                    <a:pt x="612" y="92"/>
                  </a:lnTo>
                  <a:lnTo>
                    <a:pt x="615" y="89"/>
                  </a:lnTo>
                  <a:lnTo>
                    <a:pt x="617" y="89"/>
                  </a:lnTo>
                  <a:lnTo>
                    <a:pt x="620" y="89"/>
                  </a:lnTo>
                  <a:lnTo>
                    <a:pt x="623" y="89"/>
                  </a:lnTo>
                  <a:lnTo>
                    <a:pt x="626" y="89"/>
                  </a:lnTo>
                  <a:lnTo>
                    <a:pt x="629" y="89"/>
                  </a:lnTo>
                  <a:lnTo>
                    <a:pt x="631" y="89"/>
                  </a:lnTo>
                  <a:lnTo>
                    <a:pt x="634" y="89"/>
                  </a:lnTo>
                  <a:lnTo>
                    <a:pt x="637" y="86"/>
                  </a:lnTo>
                  <a:lnTo>
                    <a:pt x="640" y="86"/>
                  </a:lnTo>
                  <a:lnTo>
                    <a:pt x="643" y="86"/>
                  </a:lnTo>
                  <a:lnTo>
                    <a:pt x="645" y="86"/>
                  </a:lnTo>
                  <a:lnTo>
                    <a:pt x="648" y="86"/>
                  </a:lnTo>
                  <a:lnTo>
                    <a:pt x="651" y="86"/>
                  </a:lnTo>
                  <a:lnTo>
                    <a:pt x="654" y="86"/>
                  </a:lnTo>
                  <a:lnTo>
                    <a:pt x="657" y="86"/>
                  </a:lnTo>
                  <a:lnTo>
                    <a:pt x="659" y="86"/>
                  </a:lnTo>
                  <a:lnTo>
                    <a:pt x="662" y="86"/>
                  </a:lnTo>
                  <a:lnTo>
                    <a:pt x="665" y="86"/>
                  </a:lnTo>
                  <a:lnTo>
                    <a:pt x="668" y="86"/>
                  </a:lnTo>
                  <a:lnTo>
                    <a:pt x="671" y="86"/>
                  </a:lnTo>
                  <a:lnTo>
                    <a:pt x="673" y="86"/>
                  </a:lnTo>
                  <a:lnTo>
                    <a:pt x="676" y="86"/>
                  </a:lnTo>
                  <a:lnTo>
                    <a:pt x="676" y="89"/>
                  </a:lnTo>
                  <a:lnTo>
                    <a:pt x="679" y="89"/>
                  </a:lnTo>
                  <a:lnTo>
                    <a:pt x="682" y="89"/>
                  </a:lnTo>
                  <a:lnTo>
                    <a:pt x="685" y="89"/>
                  </a:lnTo>
                  <a:lnTo>
                    <a:pt x="687" y="89"/>
                  </a:lnTo>
                  <a:lnTo>
                    <a:pt x="690" y="86"/>
                  </a:lnTo>
                  <a:lnTo>
                    <a:pt x="693" y="86"/>
                  </a:lnTo>
                  <a:lnTo>
                    <a:pt x="696" y="83"/>
                  </a:lnTo>
                  <a:lnTo>
                    <a:pt x="699" y="83"/>
                  </a:lnTo>
                  <a:lnTo>
                    <a:pt x="701" y="81"/>
                  </a:lnTo>
                  <a:lnTo>
                    <a:pt x="704" y="81"/>
                  </a:lnTo>
                  <a:lnTo>
                    <a:pt x="704" y="83"/>
                  </a:lnTo>
                  <a:lnTo>
                    <a:pt x="707" y="83"/>
                  </a:lnTo>
                  <a:lnTo>
                    <a:pt x="713" y="86"/>
                  </a:lnTo>
                  <a:lnTo>
                    <a:pt x="715" y="86"/>
                  </a:lnTo>
                  <a:lnTo>
                    <a:pt x="718" y="89"/>
                  </a:lnTo>
                  <a:lnTo>
                    <a:pt x="721" y="89"/>
                  </a:lnTo>
                  <a:lnTo>
                    <a:pt x="724" y="89"/>
                  </a:lnTo>
                  <a:lnTo>
                    <a:pt x="727" y="89"/>
                  </a:lnTo>
                  <a:lnTo>
                    <a:pt x="732" y="89"/>
                  </a:lnTo>
                  <a:lnTo>
                    <a:pt x="735" y="86"/>
                  </a:lnTo>
                  <a:lnTo>
                    <a:pt x="738" y="83"/>
                  </a:lnTo>
                  <a:lnTo>
                    <a:pt x="740" y="83"/>
                  </a:lnTo>
                  <a:lnTo>
                    <a:pt x="742" y="83"/>
                  </a:lnTo>
                  <a:lnTo>
                    <a:pt x="745" y="83"/>
                  </a:lnTo>
                  <a:lnTo>
                    <a:pt x="748" y="83"/>
                  </a:lnTo>
                  <a:lnTo>
                    <a:pt x="751" y="86"/>
                  </a:lnTo>
                  <a:lnTo>
                    <a:pt x="754" y="86"/>
                  </a:lnTo>
                  <a:lnTo>
                    <a:pt x="756" y="83"/>
                  </a:lnTo>
                  <a:lnTo>
                    <a:pt x="759" y="83"/>
                  </a:lnTo>
                  <a:lnTo>
                    <a:pt x="759" y="81"/>
                  </a:lnTo>
                  <a:lnTo>
                    <a:pt x="762" y="81"/>
                  </a:lnTo>
                  <a:lnTo>
                    <a:pt x="765" y="83"/>
                  </a:lnTo>
                  <a:lnTo>
                    <a:pt x="768" y="86"/>
                  </a:lnTo>
                  <a:lnTo>
                    <a:pt x="770" y="89"/>
                  </a:lnTo>
                  <a:lnTo>
                    <a:pt x="773" y="89"/>
                  </a:lnTo>
                  <a:lnTo>
                    <a:pt x="773" y="92"/>
                  </a:lnTo>
                  <a:lnTo>
                    <a:pt x="776" y="92"/>
                  </a:lnTo>
                  <a:lnTo>
                    <a:pt x="776" y="89"/>
                  </a:lnTo>
                  <a:lnTo>
                    <a:pt x="779" y="89"/>
                  </a:lnTo>
                  <a:lnTo>
                    <a:pt x="779" y="86"/>
                  </a:lnTo>
                  <a:lnTo>
                    <a:pt x="782" y="86"/>
                  </a:lnTo>
                  <a:lnTo>
                    <a:pt x="784" y="86"/>
                  </a:lnTo>
                  <a:lnTo>
                    <a:pt x="787" y="86"/>
                  </a:lnTo>
                  <a:lnTo>
                    <a:pt x="790" y="86"/>
                  </a:lnTo>
                  <a:lnTo>
                    <a:pt x="793" y="86"/>
                  </a:lnTo>
                  <a:lnTo>
                    <a:pt x="796" y="86"/>
                  </a:lnTo>
                  <a:lnTo>
                    <a:pt x="798" y="86"/>
                  </a:lnTo>
                  <a:lnTo>
                    <a:pt x="801" y="86"/>
                  </a:lnTo>
                  <a:lnTo>
                    <a:pt x="804" y="89"/>
                  </a:lnTo>
                  <a:lnTo>
                    <a:pt x="807" y="89"/>
                  </a:lnTo>
                  <a:lnTo>
                    <a:pt x="810" y="89"/>
                  </a:lnTo>
                  <a:lnTo>
                    <a:pt x="812" y="89"/>
                  </a:lnTo>
                  <a:lnTo>
                    <a:pt x="818" y="89"/>
                  </a:lnTo>
                  <a:lnTo>
                    <a:pt x="821" y="86"/>
                  </a:lnTo>
                  <a:lnTo>
                    <a:pt x="826" y="86"/>
                  </a:lnTo>
                  <a:lnTo>
                    <a:pt x="829" y="83"/>
                  </a:lnTo>
                  <a:lnTo>
                    <a:pt x="832" y="83"/>
                  </a:lnTo>
                  <a:lnTo>
                    <a:pt x="835" y="83"/>
                  </a:lnTo>
                  <a:lnTo>
                    <a:pt x="838" y="81"/>
                  </a:lnTo>
                  <a:lnTo>
                    <a:pt x="838" y="79"/>
                  </a:lnTo>
                  <a:lnTo>
                    <a:pt x="840" y="79"/>
                  </a:lnTo>
                  <a:lnTo>
                    <a:pt x="843" y="76"/>
                  </a:lnTo>
                  <a:lnTo>
                    <a:pt x="846" y="76"/>
                  </a:lnTo>
                  <a:lnTo>
                    <a:pt x="849" y="76"/>
                  </a:lnTo>
                  <a:lnTo>
                    <a:pt x="852" y="76"/>
                  </a:lnTo>
                  <a:lnTo>
                    <a:pt x="854" y="76"/>
                  </a:lnTo>
                  <a:lnTo>
                    <a:pt x="857" y="76"/>
                  </a:lnTo>
                  <a:lnTo>
                    <a:pt x="860" y="73"/>
                  </a:lnTo>
                  <a:lnTo>
                    <a:pt x="863" y="73"/>
                  </a:lnTo>
                  <a:lnTo>
                    <a:pt x="866" y="73"/>
                  </a:lnTo>
                  <a:lnTo>
                    <a:pt x="868" y="73"/>
                  </a:lnTo>
                  <a:lnTo>
                    <a:pt x="871" y="73"/>
                  </a:lnTo>
                  <a:lnTo>
                    <a:pt x="874" y="76"/>
                  </a:lnTo>
                  <a:lnTo>
                    <a:pt x="877" y="76"/>
                  </a:lnTo>
                  <a:lnTo>
                    <a:pt x="880" y="73"/>
                  </a:lnTo>
                  <a:lnTo>
                    <a:pt x="882" y="70"/>
                  </a:lnTo>
                  <a:lnTo>
                    <a:pt x="885" y="70"/>
                  </a:lnTo>
                  <a:lnTo>
                    <a:pt x="888" y="70"/>
                  </a:lnTo>
                  <a:lnTo>
                    <a:pt x="891" y="68"/>
                  </a:lnTo>
                  <a:lnTo>
                    <a:pt x="894" y="68"/>
                  </a:lnTo>
                  <a:lnTo>
                    <a:pt x="894" y="66"/>
                  </a:lnTo>
                  <a:lnTo>
                    <a:pt x="896" y="66"/>
                  </a:lnTo>
                  <a:lnTo>
                    <a:pt x="899" y="66"/>
                  </a:lnTo>
                  <a:lnTo>
                    <a:pt x="899" y="63"/>
                  </a:lnTo>
                  <a:lnTo>
                    <a:pt x="902" y="66"/>
                  </a:lnTo>
                  <a:lnTo>
                    <a:pt x="904" y="63"/>
                  </a:lnTo>
                  <a:lnTo>
                    <a:pt x="907" y="60"/>
                  </a:lnTo>
                  <a:lnTo>
                    <a:pt x="909" y="60"/>
                  </a:lnTo>
                  <a:lnTo>
                    <a:pt x="912" y="60"/>
                  </a:lnTo>
                  <a:lnTo>
                    <a:pt x="915" y="60"/>
                  </a:lnTo>
                  <a:lnTo>
                    <a:pt x="918" y="60"/>
                  </a:lnTo>
                  <a:lnTo>
                    <a:pt x="923" y="63"/>
                  </a:lnTo>
                  <a:lnTo>
                    <a:pt x="926" y="66"/>
                  </a:lnTo>
                  <a:lnTo>
                    <a:pt x="929" y="66"/>
                  </a:lnTo>
                  <a:lnTo>
                    <a:pt x="932" y="68"/>
                  </a:lnTo>
                  <a:lnTo>
                    <a:pt x="935" y="68"/>
                  </a:lnTo>
                  <a:lnTo>
                    <a:pt x="937" y="68"/>
                  </a:lnTo>
                  <a:lnTo>
                    <a:pt x="940" y="66"/>
                  </a:lnTo>
                  <a:lnTo>
                    <a:pt x="943" y="63"/>
                  </a:lnTo>
                  <a:lnTo>
                    <a:pt x="946" y="63"/>
                  </a:lnTo>
                  <a:lnTo>
                    <a:pt x="949" y="63"/>
                  </a:lnTo>
                  <a:lnTo>
                    <a:pt x="951" y="63"/>
                  </a:lnTo>
                  <a:lnTo>
                    <a:pt x="954" y="63"/>
                  </a:lnTo>
                  <a:lnTo>
                    <a:pt x="957" y="60"/>
                  </a:lnTo>
                  <a:lnTo>
                    <a:pt x="960" y="60"/>
                  </a:lnTo>
                  <a:lnTo>
                    <a:pt x="960" y="57"/>
                  </a:lnTo>
                  <a:lnTo>
                    <a:pt x="957" y="57"/>
                  </a:lnTo>
                  <a:lnTo>
                    <a:pt x="954" y="57"/>
                  </a:lnTo>
                  <a:lnTo>
                    <a:pt x="954" y="54"/>
                  </a:lnTo>
                  <a:lnTo>
                    <a:pt x="957" y="53"/>
                  </a:lnTo>
                  <a:lnTo>
                    <a:pt x="960" y="50"/>
                  </a:lnTo>
                  <a:lnTo>
                    <a:pt x="963" y="50"/>
                  </a:lnTo>
                  <a:lnTo>
                    <a:pt x="968" y="47"/>
                  </a:lnTo>
                  <a:lnTo>
                    <a:pt x="968" y="50"/>
                  </a:lnTo>
                  <a:lnTo>
                    <a:pt x="971" y="50"/>
                  </a:lnTo>
                  <a:lnTo>
                    <a:pt x="974" y="50"/>
                  </a:lnTo>
                  <a:lnTo>
                    <a:pt x="977" y="53"/>
                  </a:lnTo>
                  <a:lnTo>
                    <a:pt x="979" y="50"/>
                  </a:lnTo>
                  <a:lnTo>
                    <a:pt x="982" y="47"/>
                  </a:lnTo>
                  <a:lnTo>
                    <a:pt x="985" y="44"/>
                  </a:lnTo>
                  <a:lnTo>
                    <a:pt x="988" y="41"/>
                  </a:lnTo>
                  <a:lnTo>
                    <a:pt x="991" y="41"/>
                  </a:lnTo>
                  <a:lnTo>
                    <a:pt x="993" y="41"/>
                  </a:lnTo>
                  <a:lnTo>
                    <a:pt x="999" y="39"/>
                  </a:lnTo>
                  <a:lnTo>
                    <a:pt x="1002" y="39"/>
                  </a:lnTo>
                  <a:lnTo>
                    <a:pt x="1007" y="39"/>
                  </a:lnTo>
                  <a:lnTo>
                    <a:pt x="1010" y="39"/>
                  </a:lnTo>
                  <a:lnTo>
                    <a:pt x="1013" y="39"/>
                  </a:lnTo>
                  <a:lnTo>
                    <a:pt x="1016" y="39"/>
                  </a:lnTo>
                  <a:lnTo>
                    <a:pt x="1019" y="37"/>
                  </a:lnTo>
                  <a:lnTo>
                    <a:pt x="1021" y="37"/>
                  </a:lnTo>
                  <a:lnTo>
                    <a:pt x="1024" y="34"/>
                  </a:lnTo>
                  <a:lnTo>
                    <a:pt x="1024" y="31"/>
                  </a:lnTo>
                  <a:lnTo>
                    <a:pt x="1027" y="28"/>
                  </a:lnTo>
                  <a:lnTo>
                    <a:pt x="1033" y="26"/>
                  </a:lnTo>
                  <a:lnTo>
                    <a:pt x="1035" y="26"/>
                  </a:lnTo>
                  <a:lnTo>
                    <a:pt x="1038" y="23"/>
                  </a:lnTo>
                  <a:lnTo>
                    <a:pt x="1044" y="21"/>
                  </a:lnTo>
                  <a:lnTo>
                    <a:pt x="1047" y="21"/>
                  </a:lnTo>
                  <a:lnTo>
                    <a:pt x="1049" y="18"/>
                  </a:lnTo>
                  <a:lnTo>
                    <a:pt x="1055" y="18"/>
                  </a:lnTo>
                  <a:lnTo>
                    <a:pt x="1058" y="18"/>
                  </a:lnTo>
                  <a:lnTo>
                    <a:pt x="1058" y="15"/>
                  </a:lnTo>
                  <a:lnTo>
                    <a:pt x="1061" y="13"/>
                  </a:lnTo>
                  <a:lnTo>
                    <a:pt x="1066" y="13"/>
                  </a:lnTo>
                  <a:lnTo>
                    <a:pt x="1071" y="10"/>
                  </a:lnTo>
                  <a:lnTo>
                    <a:pt x="1076" y="10"/>
                  </a:lnTo>
                  <a:lnTo>
                    <a:pt x="1079" y="10"/>
                  </a:lnTo>
                  <a:lnTo>
                    <a:pt x="1082" y="10"/>
                  </a:lnTo>
                  <a:lnTo>
                    <a:pt x="1087" y="10"/>
                  </a:lnTo>
                  <a:lnTo>
                    <a:pt x="1090" y="10"/>
                  </a:lnTo>
                  <a:lnTo>
                    <a:pt x="1093" y="10"/>
                  </a:lnTo>
                  <a:lnTo>
                    <a:pt x="1096" y="10"/>
                  </a:lnTo>
                  <a:lnTo>
                    <a:pt x="1099" y="10"/>
                  </a:lnTo>
                  <a:lnTo>
                    <a:pt x="1101" y="10"/>
                  </a:lnTo>
                  <a:lnTo>
                    <a:pt x="1104" y="10"/>
                  </a:lnTo>
                  <a:lnTo>
                    <a:pt x="1107" y="13"/>
                  </a:lnTo>
                  <a:lnTo>
                    <a:pt x="1110" y="13"/>
                  </a:lnTo>
                  <a:lnTo>
                    <a:pt x="1113" y="13"/>
                  </a:lnTo>
                  <a:lnTo>
                    <a:pt x="1115" y="10"/>
                  </a:lnTo>
                  <a:lnTo>
                    <a:pt x="1118" y="10"/>
                  </a:lnTo>
                  <a:lnTo>
                    <a:pt x="1121" y="10"/>
                  </a:lnTo>
                  <a:lnTo>
                    <a:pt x="1121" y="8"/>
                  </a:lnTo>
                  <a:lnTo>
                    <a:pt x="1124" y="5"/>
                  </a:lnTo>
                  <a:lnTo>
                    <a:pt x="1124" y="2"/>
                  </a:lnTo>
                  <a:lnTo>
                    <a:pt x="1127" y="2"/>
                  </a:lnTo>
                  <a:lnTo>
                    <a:pt x="1129" y="0"/>
                  </a:lnTo>
                  <a:lnTo>
                    <a:pt x="1135" y="0"/>
                  </a:lnTo>
                  <a:lnTo>
                    <a:pt x="1138" y="0"/>
                  </a:lnTo>
                  <a:lnTo>
                    <a:pt x="1141" y="0"/>
                  </a:lnTo>
                  <a:lnTo>
                    <a:pt x="1143" y="0"/>
                  </a:lnTo>
                  <a:lnTo>
                    <a:pt x="1146" y="2"/>
                  </a:lnTo>
                  <a:lnTo>
                    <a:pt x="1149" y="2"/>
                  </a:lnTo>
                  <a:lnTo>
                    <a:pt x="1152" y="5"/>
                  </a:lnTo>
                  <a:lnTo>
                    <a:pt x="1155" y="5"/>
                  </a:lnTo>
                  <a:lnTo>
                    <a:pt x="1157" y="8"/>
                  </a:lnTo>
                  <a:lnTo>
                    <a:pt x="1160" y="8"/>
                  </a:lnTo>
                  <a:lnTo>
                    <a:pt x="1163" y="10"/>
                  </a:lnTo>
                  <a:lnTo>
                    <a:pt x="1169" y="10"/>
                  </a:lnTo>
                  <a:lnTo>
                    <a:pt x="1171" y="10"/>
                  </a:lnTo>
                  <a:lnTo>
                    <a:pt x="1174" y="13"/>
                  </a:lnTo>
                  <a:lnTo>
                    <a:pt x="1177" y="15"/>
                  </a:lnTo>
                  <a:lnTo>
                    <a:pt x="1180" y="15"/>
                  </a:lnTo>
                  <a:lnTo>
                    <a:pt x="1183" y="18"/>
                  </a:lnTo>
                  <a:lnTo>
                    <a:pt x="1185" y="21"/>
                  </a:lnTo>
                  <a:lnTo>
                    <a:pt x="1188" y="23"/>
                  </a:lnTo>
                  <a:lnTo>
                    <a:pt x="1191" y="26"/>
                  </a:lnTo>
                  <a:lnTo>
                    <a:pt x="1197" y="31"/>
                  </a:lnTo>
                  <a:lnTo>
                    <a:pt x="1202" y="39"/>
                  </a:lnTo>
                  <a:lnTo>
                    <a:pt x="1208" y="44"/>
                  </a:lnTo>
                  <a:lnTo>
                    <a:pt x="1211" y="50"/>
                  </a:lnTo>
                  <a:lnTo>
                    <a:pt x="1216" y="53"/>
                  </a:lnTo>
                  <a:lnTo>
                    <a:pt x="1219" y="57"/>
                  </a:lnTo>
                  <a:lnTo>
                    <a:pt x="1222" y="57"/>
                  </a:lnTo>
                  <a:lnTo>
                    <a:pt x="1225" y="60"/>
                  </a:lnTo>
                  <a:lnTo>
                    <a:pt x="1238" y="15"/>
                  </a:lnTo>
                  <a:lnTo>
                    <a:pt x="1238" y="13"/>
                  </a:lnTo>
                  <a:lnTo>
                    <a:pt x="1240" y="10"/>
                  </a:lnTo>
                  <a:lnTo>
                    <a:pt x="1243" y="10"/>
                  </a:lnTo>
                  <a:lnTo>
                    <a:pt x="1246" y="8"/>
                  </a:lnTo>
                  <a:lnTo>
                    <a:pt x="1249" y="8"/>
                  </a:lnTo>
                  <a:lnTo>
                    <a:pt x="1252" y="8"/>
                  </a:lnTo>
                  <a:lnTo>
                    <a:pt x="1254" y="10"/>
                  </a:lnTo>
                  <a:lnTo>
                    <a:pt x="1257" y="10"/>
                  </a:lnTo>
                  <a:lnTo>
                    <a:pt x="1257" y="13"/>
                  </a:lnTo>
                  <a:lnTo>
                    <a:pt x="1260" y="15"/>
                  </a:lnTo>
                  <a:lnTo>
                    <a:pt x="1263" y="15"/>
                  </a:lnTo>
                  <a:lnTo>
                    <a:pt x="1263" y="13"/>
                  </a:lnTo>
                  <a:lnTo>
                    <a:pt x="1266" y="13"/>
                  </a:lnTo>
                  <a:lnTo>
                    <a:pt x="1268" y="13"/>
                  </a:lnTo>
                  <a:lnTo>
                    <a:pt x="1271" y="15"/>
                  </a:lnTo>
                  <a:lnTo>
                    <a:pt x="1274" y="15"/>
                  </a:lnTo>
                  <a:lnTo>
                    <a:pt x="1274" y="18"/>
                  </a:lnTo>
                  <a:lnTo>
                    <a:pt x="1277" y="26"/>
                  </a:lnTo>
                  <a:lnTo>
                    <a:pt x="1277" y="28"/>
                  </a:lnTo>
                  <a:lnTo>
                    <a:pt x="1277" y="31"/>
                  </a:lnTo>
                  <a:lnTo>
                    <a:pt x="1280" y="34"/>
                  </a:lnTo>
                  <a:lnTo>
                    <a:pt x="1282" y="37"/>
                  </a:lnTo>
                  <a:lnTo>
                    <a:pt x="1282" y="39"/>
                  </a:lnTo>
                  <a:lnTo>
                    <a:pt x="1285" y="41"/>
                  </a:lnTo>
                  <a:lnTo>
                    <a:pt x="1282" y="41"/>
                  </a:lnTo>
                  <a:lnTo>
                    <a:pt x="1285" y="41"/>
                  </a:lnTo>
                  <a:lnTo>
                    <a:pt x="1288" y="44"/>
                  </a:lnTo>
                  <a:lnTo>
                    <a:pt x="1288" y="47"/>
                  </a:lnTo>
                  <a:lnTo>
                    <a:pt x="1288" y="50"/>
                  </a:lnTo>
                  <a:lnTo>
                    <a:pt x="1288" y="53"/>
                  </a:lnTo>
                  <a:lnTo>
                    <a:pt x="1288" y="54"/>
                  </a:lnTo>
                  <a:lnTo>
                    <a:pt x="1291" y="54"/>
                  </a:lnTo>
                  <a:lnTo>
                    <a:pt x="1291" y="57"/>
                  </a:lnTo>
                  <a:lnTo>
                    <a:pt x="1294" y="57"/>
                  </a:lnTo>
                  <a:lnTo>
                    <a:pt x="1299" y="60"/>
                  </a:lnTo>
                  <a:lnTo>
                    <a:pt x="1302" y="60"/>
                  </a:lnTo>
                  <a:lnTo>
                    <a:pt x="1305" y="60"/>
                  </a:lnTo>
                  <a:lnTo>
                    <a:pt x="1308" y="60"/>
                  </a:lnTo>
                  <a:lnTo>
                    <a:pt x="1310" y="60"/>
                  </a:lnTo>
                  <a:lnTo>
                    <a:pt x="1313" y="60"/>
                  </a:lnTo>
                  <a:lnTo>
                    <a:pt x="1313" y="63"/>
                  </a:lnTo>
                  <a:lnTo>
                    <a:pt x="1313" y="66"/>
                  </a:lnTo>
                  <a:lnTo>
                    <a:pt x="1310" y="66"/>
                  </a:lnTo>
                  <a:lnTo>
                    <a:pt x="1308" y="66"/>
                  </a:lnTo>
                  <a:lnTo>
                    <a:pt x="1305" y="68"/>
                  </a:lnTo>
                  <a:lnTo>
                    <a:pt x="1302" y="68"/>
                  </a:lnTo>
                  <a:lnTo>
                    <a:pt x="1296" y="68"/>
                  </a:lnTo>
                  <a:lnTo>
                    <a:pt x="1294" y="70"/>
                  </a:lnTo>
                  <a:lnTo>
                    <a:pt x="1291" y="70"/>
                  </a:lnTo>
                  <a:lnTo>
                    <a:pt x="1285" y="70"/>
                  </a:lnTo>
                  <a:lnTo>
                    <a:pt x="1280" y="70"/>
                  </a:lnTo>
                  <a:lnTo>
                    <a:pt x="1277" y="70"/>
                  </a:lnTo>
                  <a:lnTo>
                    <a:pt x="1274" y="70"/>
                  </a:lnTo>
                  <a:lnTo>
                    <a:pt x="1271" y="70"/>
                  </a:lnTo>
                  <a:lnTo>
                    <a:pt x="1268" y="70"/>
                  </a:lnTo>
                  <a:lnTo>
                    <a:pt x="1266" y="70"/>
                  </a:lnTo>
                  <a:lnTo>
                    <a:pt x="1263" y="70"/>
                  </a:lnTo>
                  <a:lnTo>
                    <a:pt x="1260" y="70"/>
                  </a:lnTo>
                  <a:lnTo>
                    <a:pt x="1257" y="70"/>
                  </a:lnTo>
                  <a:lnTo>
                    <a:pt x="1254" y="70"/>
                  </a:lnTo>
                  <a:lnTo>
                    <a:pt x="1252" y="70"/>
                  </a:lnTo>
                  <a:lnTo>
                    <a:pt x="1249" y="73"/>
                  </a:lnTo>
                  <a:lnTo>
                    <a:pt x="1252" y="73"/>
                  </a:lnTo>
                  <a:lnTo>
                    <a:pt x="1254" y="76"/>
                  </a:lnTo>
                  <a:lnTo>
                    <a:pt x="1257" y="76"/>
                  </a:lnTo>
                  <a:lnTo>
                    <a:pt x="1260" y="76"/>
                  </a:lnTo>
                  <a:lnTo>
                    <a:pt x="1257" y="79"/>
                  </a:lnTo>
                  <a:lnTo>
                    <a:pt x="1254" y="79"/>
                  </a:lnTo>
                  <a:lnTo>
                    <a:pt x="1249" y="79"/>
                  </a:lnTo>
                  <a:lnTo>
                    <a:pt x="1246" y="79"/>
                  </a:lnTo>
                  <a:lnTo>
                    <a:pt x="1240" y="79"/>
                  </a:lnTo>
                  <a:lnTo>
                    <a:pt x="1238" y="76"/>
                  </a:lnTo>
                  <a:lnTo>
                    <a:pt x="1235" y="76"/>
                  </a:lnTo>
                  <a:lnTo>
                    <a:pt x="1232" y="76"/>
                  </a:lnTo>
                  <a:lnTo>
                    <a:pt x="1230" y="76"/>
                  </a:lnTo>
                  <a:lnTo>
                    <a:pt x="1227" y="79"/>
                  </a:lnTo>
                  <a:lnTo>
                    <a:pt x="1225" y="79"/>
                  </a:lnTo>
                  <a:lnTo>
                    <a:pt x="1222" y="79"/>
                  </a:lnTo>
                  <a:lnTo>
                    <a:pt x="1219" y="79"/>
                  </a:lnTo>
                  <a:lnTo>
                    <a:pt x="1216" y="79"/>
                  </a:lnTo>
                  <a:lnTo>
                    <a:pt x="1213" y="76"/>
                  </a:lnTo>
                  <a:lnTo>
                    <a:pt x="1211" y="76"/>
                  </a:lnTo>
                  <a:lnTo>
                    <a:pt x="1208" y="76"/>
                  </a:lnTo>
                  <a:lnTo>
                    <a:pt x="1205" y="76"/>
                  </a:lnTo>
                  <a:lnTo>
                    <a:pt x="1199" y="76"/>
                  </a:lnTo>
                  <a:lnTo>
                    <a:pt x="1194" y="76"/>
                  </a:lnTo>
                  <a:lnTo>
                    <a:pt x="1188" y="76"/>
                  </a:lnTo>
                  <a:lnTo>
                    <a:pt x="1185" y="73"/>
                  </a:lnTo>
                  <a:lnTo>
                    <a:pt x="1183" y="73"/>
                  </a:lnTo>
                  <a:lnTo>
                    <a:pt x="1180" y="73"/>
                  </a:lnTo>
                  <a:lnTo>
                    <a:pt x="1183" y="73"/>
                  </a:lnTo>
                  <a:lnTo>
                    <a:pt x="1183" y="76"/>
                  </a:lnTo>
                  <a:lnTo>
                    <a:pt x="1185" y="76"/>
                  </a:lnTo>
                  <a:lnTo>
                    <a:pt x="1188" y="79"/>
                  </a:lnTo>
                  <a:lnTo>
                    <a:pt x="1191" y="81"/>
                  </a:lnTo>
                  <a:lnTo>
                    <a:pt x="1188" y="81"/>
                  </a:lnTo>
                  <a:lnTo>
                    <a:pt x="1183" y="81"/>
                  </a:lnTo>
                  <a:lnTo>
                    <a:pt x="1180" y="79"/>
                  </a:lnTo>
                  <a:lnTo>
                    <a:pt x="1174" y="79"/>
                  </a:lnTo>
                  <a:lnTo>
                    <a:pt x="1169" y="79"/>
                  </a:lnTo>
                  <a:lnTo>
                    <a:pt x="1166" y="76"/>
                  </a:lnTo>
                  <a:lnTo>
                    <a:pt x="1160" y="76"/>
                  </a:lnTo>
                  <a:lnTo>
                    <a:pt x="1157" y="73"/>
                  </a:lnTo>
                  <a:lnTo>
                    <a:pt x="1155" y="73"/>
                  </a:lnTo>
                  <a:lnTo>
                    <a:pt x="1149" y="73"/>
                  </a:lnTo>
                  <a:lnTo>
                    <a:pt x="1146" y="70"/>
                  </a:lnTo>
                  <a:lnTo>
                    <a:pt x="1141" y="70"/>
                  </a:lnTo>
                  <a:lnTo>
                    <a:pt x="1138" y="70"/>
                  </a:lnTo>
                  <a:lnTo>
                    <a:pt x="1135" y="70"/>
                  </a:lnTo>
                  <a:lnTo>
                    <a:pt x="1132" y="70"/>
                  </a:lnTo>
                  <a:lnTo>
                    <a:pt x="1129" y="70"/>
                  </a:lnTo>
                  <a:lnTo>
                    <a:pt x="1127" y="70"/>
                  </a:lnTo>
                  <a:lnTo>
                    <a:pt x="1124" y="70"/>
                  </a:lnTo>
                  <a:lnTo>
                    <a:pt x="1121" y="70"/>
                  </a:lnTo>
                  <a:lnTo>
                    <a:pt x="1118" y="68"/>
                  </a:lnTo>
                  <a:lnTo>
                    <a:pt x="1113" y="68"/>
                  </a:lnTo>
                  <a:lnTo>
                    <a:pt x="1107" y="68"/>
                  </a:lnTo>
                  <a:lnTo>
                    <a:pt x="1104" y="68"/>
                  </a:lnTo>
                  <a:lnTo>
                    <a:pt x="1099" y="68"/>
                  </a:lnTo>
                  <a:lnTo>
                    <a:pt x="1096" y="68"/>
                  </a:lnTo>
                  <a:lnTo>
                    <a:pt x="1093" y="68"/>
                  </a:lnTo>
                  <a:lnTo>
                    <a:pt x="1087" y="68"/>
                  </a:lnTo>
                  <a:lnTo>
                    <a:pt x="1085" y="68"/>
                  </a:lnTo>
                  <a:lnTo>
                    <a:pt x="1082" y="68"/>
                  </a:lnTo>
                  <a:lnTo>
                    <a:pt x="1085" y="68"/>
                  </a:lnTo>
                  <a:lnTo>
                    <a:pt x="1087" y="70"/>
                  </a:lnTo>
                  <a:lnTo>
                    <a:pt x="1090" y="70"/>
                  </a:lnTo>
                  <a:lnTo>
                    <a:pt x="1093" y="73"/>
                  </a:lnTo>
                  <a:lnTo>
                    <a:pt x="1096" y="73"/>
                  </a:lnTo>
                  <a:lnTo>
                    <a:pt x="1093" y="73"/>
                  </a:lnTo>
                  <a:lnTo>
                    <a:pt x="1090" y="73"/>
                  </a:lnTo>
                  <a:lnTo>
                    <a:pt x="1087" y="73"/>
                  </a:lnTo>
                  <a:lnTo>
                    <a:pt x="1085" y="73"/>
                  </a:lnTo>
                  <a:lnTo>
                    <a:pt x="1082" y="73"/>
                  </a:lnTo>
                  <a:lnTo>
                    <a:pt x="1079" y="73"/>
                  </a:lnTo>
                  <a:lnTo>
                    <a:pt x="1076" y="73"/>
                  </a:lnTo>
                  <a:lnTo>
                    <a:pt x="1073" y="73"/>
                  </a:lnTo>
                  <a:lnTo>
                    <a:pt x="1071" y="73"/>
                  </a:lnTo>
                  <a:lnTo>
                    <a:pt x="1068" y="73"/>
                  </a:lnTo>
                  <a:lnTo>
                    <a:pt x="1066" y="73"/>
                  </a:lnTo>
                  <a:lnTo>
                    <a:pt x="1068" y="76"/>
                  </a:lnTo>
                  <a:lnTo>
                    <a:pt x="1071" y="76"/>
                  </a:lnTo>
                  <a:lnTo>
                    <a:pt x="1071" y="79"/>
                  </a:lnTo>
                  <a:lnTo>
                    <a:pt x="1073" y="79"/>
                  </a:lnTo>
                  <a:lnTo>
                    <a:pt x="1073" y="81"/>
                  </a:lnTo>
                  <a:lnTo>
                    <a:pt x="1071" y="81"/>
                  </a:lnTo>
                  <a:lnTo>
                    <a:pt x="1066" y="81"/>
                  </a:lnTo>
                  <a:lnTo>
                    <a:pt x="1063" y="81"/>
                  </a:lnTo>
                  <a:lnTo>
                    <a:pt x="1061" y="81"/>
                  </a:lnTo>
                  <a:lnTo>
                    <a:pt x="1055" y="81"/>
                  </a:lnTo>
                  <a:lnTo>
                    <a:pt x="1052" y="81"/>
                  </a:lnTo>
                  <a:lnTo>
                    <a:pt x="1047" y="81"/>
                  </a:lnTo>
                  <a:lnTo>
                    <a:pt x="1044" y="81"/>
                  </a:lnTo>
                  <a:lnTo>
                    <a:pt x="1038" y="81"/>
                  </a:lnTo>
                  <a:lnTo>
                    <a:pt x="1035" y="81"/>
                  </a:lnTo>
                  <a:lnTo>
                    <a:pt x="1033" y="83"/>
                  </a:lnTo>
                  <a:lnTo>
                    <a:pt x="1027" y="83"/>
                  </a:lnTo>
                  <a:lnTo>
                    <a:pt x="1024" y="83"/>
                  </a:lnTo>
                  <a:lnTo>
                    <a:pt x="1021" y="83"/>
                  </a:lnTo>
                  <a:lnTo>
                    <a:pt x="1019" y="83"/>
                  </a:lnTo>
                  <a:lnTo>
                    <a:pt x="1016" y="83"/>
                  </a:lnTo>
                  <a:lnTo>
                    <a:pt x="1013" y="83"/>
                  </a:lnTo>
                  <a:lnTo>
                    <a:pt x="1010" y="83"/>
                  </a:lnTo>
                  <a:lnTo>
                    <a:pt x="1005" y="86"/>
                  </a:lnTo>
                  <a:lnTo>
                    <a:pt x="1002" y="86"/>
                  </a:lnTo>
                  <a:lnTo>
                    <a:pt x="999" y="86"/>
                  </a:lnTo>
                  <a:lnTo>
                    <a:pt x="996" y="86"/>
                  </a:lnTo>
                  <a:lnTo>
                    <a:pt x="993" y="86"/>
                  </a:lnTo>
                  <a:lnTo>
                    <a:pt x="991" y="86"/>
                  </a:lnTo>
                  <a:lnTo>
                    <a:pt x="988" y="86"/>
                  </a:lnTo>
                  <a:lnTo>
                    <a:pt x="988" y="83"/>
                  </a:lnTo>
                  <a:lnTo>
                    <a:pt x="985" y="83"/>
                  </a:lnTo>
                  <a:lnTo>
                    <a:pt x="985" y="86"/>
                  </a:lnTo>
                  <a:lnTo>
                    <a:pt x="982" y="86"/>
                  </a:lnTo>
                  <a:lnTo>
                    <a:pt x="979" y="89"/>
                  </a:lnTo>
                  <a:lnTo>
                    <a:pt x="977" y="89"/>
                  </a:lnTo>
                  <a:lnTo>
                    <a:pt x="974" y="89"/>
                  </a:lnTo>
                  <a:lnTo>
                    <a:pt x="971" y="89"/>
                  </a:lnTo>
                  <a:lnTo>
                    <a:pt x="968" y="89"/>
                  </a:lnTo>
                  <a:lnTo>
                    <a:pt x="963" y="89"/>
                  </a:lnTo>
                  <a:lnTo>
                    <a:pt x="960" y="89"/>
                  </a:lnTo>
                  <a:lnTo>
                    <a:pt x="957" y="89"/>
                  </a:lnTo>
                  <a:lnTo>
                    <a:pt x="951" y="89"/>
                  </a:lnTo>
                  <a:lnTo>
                    <a:pt x="949" y="89"/>
                  </a:lnTo>
                  <a:lnTo>
                    <a:pt x="946" y="86"/>
                  </a:lnTo>
                  <a:lnTo>
                    <a:pt x="940" y="86"/>
                  </a:lnTo>
                  <a:lnTo>
                    <a:pt x="937" y="86"/>
                  </a:lnTo>
                  <a:lnTo>
                    <a:pt x="937" y="83"/>
                  </a:lnTo>
                  <a:lnTo>
                    <a:pt x="935" y="83"/>
                  </a:lnTo>
                  <a:lnTo>
                    <a:pt x="937" y="83"/>
                  </a:lnTo>
                  <a:lnTo>
                    <a:pt x="940" y="81"/>
                  </a:lnTo>
                  <a:lnTo>
                    <a:pt x="940" y="79"/>
                  </a:lnTo>
                  <a:lnTo>
                    <a:pt x="937" y="79"/>
                  </a:lnTo>
                  <a:lnTo>
                    <a:pt x="935" y="79"/>
                  </a:lnTo>
                  <a:lnTo>
                    <a:pt x="932" y="79"/>
                  </a:lnTo>
                  <a:lnTo>
                    <a:pt x="929" y="81"/>
                  </a:lnTo>
                  <a:lnTo>
                    <a:pt x="926" y="81"/>
                  </a:lnTo>
                  <a:lnTo>
                    <a:pt x="921" y="81"/>
                  </a:lnTo>
                  <a:lnTo>
                    <a:pt x="918" y="81"/>
                  </a:lnTo>
                  <a:lnTo>
                    <a:pt x="915" y="81"/>
                  </a:lnTo>
                  <a:lnTo>
                    <a:pt x="912" y="81"/>
                  </a:lnTo>
                  <a:lnTo>
                    <a:pt x="912" y="83"/>
                  </a:lnTo>
                  <a:lnTo>
                    <a:pt x="912" y="86"/>
                  </a:lnTo>
                  <a:lnTo>
                    <a:pt x="912" y="89"/>
                  </a:lnTo>
                  <a:lnTo>
                    <a:pt x="909" y="89"/>
                  </a:lnTo>
                  <a:lnTo>
                    <a:pt x="907" y="89"/>
                  </a:lnTo>
                  <a:lnTo>
                    <a:pt x="907" y="86"/>
                  </a:lnTo>
                  <a:lnTo>
                    <a:pt x="904" y="86"/>
                  </a:lnTo>
                  <a:lnTo>
                    <a:pt x="902" y="86"/>
                  </a:lnTo>
                  <a:lnTo>
                    <a:pt x="899" y="86"/>
                  </a:lnTo>
                  <a:lnTo>
                    <a:pt x="899" y="89"/>
                  </a:lnTo>
                  <a:lnTo>
                    <a:pt x="896" y="89"/>
                  </a:lnTo>
                  <a:lnTo>
                    <a:pt x="894" y="89"/>
                  </a:lnTo>
                  <a:lnTo>
                    <a:pt x="891" y="89"/>
                  </a:lnTo>
                  <a:lnTo>
                    <a:pt x="888" y="89"/>
                  </a:lnTo>
                  <a:lnTo>
                    <a:pt x="885" y="89"/>
                  </a:lnTo>
                  <a:lnTo>
                    <a:pt x="882" y="89"/>
                  </a:lnTo>
                  <a:lnTo>
                    <a:pt x="880" y="89"/>
                  </a:lnTo>
                  <a:lnTo>
                    <a:pt x="877" y="92"/>
                  </a:lnTo>
                  <a:lnTo>
                    <a:pt x="874" y="92"/>
                  </a:lnTo>
                  <a:lnTo>
                    <a:pt x="871" y="92"/>
                  </a:lnTo>
                  <a:lnTo>
                    <a:pt x="868" y="94"/>
                  </a:lnTo>
                  <a:lnTo>
                    <a:pt x="866" y="94"/>
                  </a:lnTo>
                  <a:lnTo>
                    <a:pt x="863" y="94"/>
                  </a:lnTo>
                  <a:lnTo>
                    <a:pt x="863" y="92"/>
                  </a:lnTo>
                  <a:lnTo>
                    <a:pt x="860" y="92"/>
                  </a:lnTo>
                  <a:lnTo>
                    <a:pt x="857" y="92"/>
                  </a:lnTo>
                  <a:lnTo>
                    <a:pt x="854" y="92"/>
                  </a:lnTo>
                  <a:lnTo>
                    <a:pt x="854" y="94"/>
                  </a:lnTo>
                  <a:lnTo>
                    <a:pt x="852" y="94"/>
                  </a:lnTo>
                  <a:lnTo>
                    <a:pt x="852" y="97"/>
                  </a:lnTo>
                  <a:lnTo>
                    <a:pt x="849" y="97"/>
                  </a:lnTo>
                  <a:lnTo>
                    <a:pt x="846" y="99"/>
                  </a:lnTo>
                  <a:lnTo>
                    <a:pt x="843" y="99"/>
                  </a:lnTo>
                  <a:lnTo>
                    <a:pt x="840" y="99"/>
                  </a:lnTo>
                  <a:lnTo>
                    <a:pt x="835" y="102"/>
                  </a:lnTo>
                  <a:lnTo>
                    <a:pt x="832" y="102"/>
                  </a:lnTo>
                  <a:lnTo>
                    <a:pt x="829" y="102"/>
                  </a:lnTo>
                  <a:lnTo>
                    <a:pt x="826" y="102"/>
                  </a:lnTo>
                  <a:lnTo>
                    <a:pt x="824" y="102"/>
                  </a:lnTo>
                  <a:lnTo>
                    <a:pt x="821" y="102"/>
                  </a:lnTo>
                  <a:lnTo>
                    <a:pt x="821" y="105"/>
                  </a:lnTo>
                  <a:lnTo>
                    <a:pt x="818" y="105"/>
                  </a:lnTo>
                  <a:lnTo>
                    <a:pt x="815" y="105"/>
                  </a:lnTo>
                  <a:lnTo>
                    <a:pt x="812" y="105"/>
                  </a:lnTo>
                  <a:lnTo>
                    <a:pt x="807" y="105"/>
                  </a:lnTo>
                  <a:lnTo>
                    <a:pt x="804" y="105"/>
                  </a:lnTo>
                  <a:lnTo>
                    <a:pt x="798" y="105"/>
                  </a:lnTo>
                  <a:lnTo>
                    <a:pt x="796" y="105"/>
                  </a:lnTo>
                  <a:lnTo>
                    <a:pt x="790" y="105"/>
                  </a:lnTo>
                  <a:lnTo>
                    <a:pt x="787" y="105"/>
                  </a:lnTo>
                  <a:lnTo>
                    <a:pt x="787" y="102"/>
                  </a:lnTo>
                  <a:lnTo>
                    <a:pt x="784" y="102"/>
                  </a:lnTo>
                  <a:lnTo>
                    <a:pt x="782" y="102"/>
                  </a:lnTo>
                  <a:lnTo>
                    <a:pt x="779" y="102"/>
                  </a:lnTo>
                  <a:lnTo>
                    <a:pt x="776" y="102"/>
                  </a:lnTo>
                  <a:lnTo>
                    <a:pt x="776" y="99"/>
                  </a:lnTo>
                  <a:lnTo>
                    <a:pt x="773" y="99"/>
                  </a:lnTo>
                  <a:lnTo>
                    <a:pt x="770" y="99"/>
                  </a:lnTo>
                  <a:lnTo>
                    <a:pt x="768" y="99"/>
                  </a:lnTo>
                  <a:lnTo>
                    <a:pt x="765" y="99"/>
                  </a:lnTo>
                  <a:lnTo>
                    <a:pt x="762" y="99"/>
                  </a:lnTo>
                  <a:lnTo>
                    <a:pt x="759" y="99"/>
                  </a:lnTo>
                  <a:lnTo>
                    <a:pt x="756" y="99"/>
                  </a:lnTo>
                  <a:lnTo>
                    <a:pt x="751" y="99"/>
                  </a:lnTo>
                  <a:lnTo>
                    <a:pt x="748" y="99"/>
                  </a:lnTo>
                  <a:lnTo>
                    <a:pt x="742" y="102"/>
                  </a:lnTo>
                  <a:lnTo>
                    <a:pt x="738" y="102"/>
                  </a:lnTo>
                  <a:lnTo>
                    <a:pt x="735" y="102"/>
                  </a:lnTo>
                  <a:lnTo>
                    <a:pt x="732" y="102"/>
                  </a:lnTo>
                  <a:lnTo>
                    <a:pt x="729" y="102"/>
                  </a:lnTo>
                  <a:lnTo>
                    <a:pt x="727" y="102"/>
                  </a:lnTo>
                  <a:lnTo>
                    <a:pt x="724" y="102"/>
                  </a:lnTo>
                  <a:lnTo>
                    <a:pt x="721" y="102"/>
                  </a:lnTo>
                  <a:lnTo>
                    <a:pt x="718" y="102"/>
                  </a:lnTo>
                  <a:lnTo>
                    <a:pt x="715" y="99"/>
                  </a:lnTo>
                  <a:lnTo>
                    <a:pt x="713" y="99"/>
                  </a:lnTo>
                  <a:lnTo>
                    <a:pt x="710" y="99"/>
                  </a:lnTo>
                  <a:lnTo>
                    <a:pt x="707" y="99"/>
                  </a:lnTo>
                  <a:lnTo>
                    <a:pt x="704" y="99"/>
                  </a:lnTo>
                  <a:lnTo>
                    <a:pt x="701" y="99"/>
                  </a:lnTo>
                  <a:lnTo>
                    <a:pt x="699" y="99"/>
                  </a:lnTo>
                  <a:lnTo>
                    <a:pt x="696" y="99"/>
                  </a:lnTo>
                  <a:lnTo>
                    <a:pt x="693" y="99"/>
                  </a:lnTo>
                  <a:lnTo>
                    <a:pt x="690" y="99"/>
                  </a:lnTo>
                  <a:lnTo>
                    <a:pt x="687" y="99"/>
                  </a:lnTo>
                  <a:lnTo>
                    <a:pt x="685" y="99"/>
                  </a:lnTo>
                  <a:lnTo>
                    <a:pt x="682" y="99"/>
                  </a:lnTo>
                  <a:lnTo>
                    <a:pt x="679" y="99"/>
                  </a:lnTo>
                  <a:lnTo>
                    <a:pt x="676" y="99"/>
                  </a:lnTo>
                  <a:lnTo>
                    <a:pt x="673" y="99"/>
                  </a:lnTo>
                  <a:lnTo>
                    <a:pt x="671" y="99"/>
                  </a:lnTo>
                  <a:lnTo>
                    <a:pt x="668" y="99"/>
                  </a:lnTo>
                  <a:lnTo>
                    <a:pt x="665" y="97"/>
                  </a:lnTo>
                  <a:lnTo>
                    <a:pt x="662" y="97"/>
                  </a:lnTo>
                  <a:lnTo>
                    <a:pt x="659" y="97"/>
                  </a:lnTo>
                  <a:lnTo>
                    <a:pt x="657" y="97"/>
                  </a:lnTo>
                  <a:lnTo>
                    <a:pt x="654" y="97"/>
                  </a:lnTo>
                  <a:lnTo>
                    <a:pt x="651" y="97"/>
                  </a:lnTo>
                  <a:lnTo>
                    <a:pt x="648" y="97"/>
                  </a:lnTo>
                  <a:lnTo>
                    <a:pt x="645" y="97"/>
                  </a:lnTo>
                  <a:lnTo>
                    <a:pt x="643" y="99"/>
                  </a:lnTo>
                  <a:lnTo>
                    <a:pt x="640" y="99"/>
                  </a:lnTo>
                  <a:lnTo>
                    <a:pt x="637" y="99"/>
                  </a:lnTo>
                  <a:lnTo>
                    <a:pt x="637" y="102"/>
                  </a:lnTo>
                  <a:lnTo>
                    <a:pt x="634" y="102"/>
                  </a:lnTo>
                  <a:lnTo>
                    <a:pt x="631" y="102"/>
                  </a:lnTo>
                  <a:lnTo>
                    <a:pt x="629" y="102"/>
                  </a:lnTo>
                  <a:lnTo>
                    <a:pt x="626" y="102"/>
                  </a:lnTo>
                  <a:lnTo>
                    <a:pt x="623" y="102"/>
                  </a:lnTo>
                  <a:lnTo>
                    <a:pt x="620" y="105"/>
                  </a:lnTo>
                  <a:lnTo>
                    <a:pt x="617" y="105"/>
                  </a:lnTo>
                  <a:lnTo>
                    <a:pt x="615" y="105"/>
                  </a:lnTo>
                  <a:lnTo>
                    <a:pt x="612" y="105"/>
                  </a:lnTo>
                  <a:lnTo>
                    <a:pt x="606" y="105"/>
                  </a:lnTo>
                  <a:lnTo>
                    <a:pt x="603" y="105"/>
                  </a:lnTo>
                  <a:lnTo>
                    <a:pt x="601" y="105"/>
                  </a:lnTo>
                  <a:lnTo>
                    <a:pt x="598" y="105"/>
                  </a:lnTo>
                  <a:lnTo>
                    <a:pt x="595" y="105"/>
                  </a:lnTo>
                  <a:lnTo>
                    <a:pt x="589" y="105"/>
                  </a:lnTo>
                  <a:lnTo>
                    <a:pt x="587" y="105"/>
                  </a:lnTo>
                  <a:lnTo>
                    <a:pt x="581" y="105"/>
                  </a:lnTo>
                  <a:lnTo>
                    <a:pt x="578" y="105"/>
                  </a:lnTo>
                  <a:lnTo>
                    <a:pt x="575" y="105"/>
                  </a:lnTo>
                  <a:lnTo>
                    <a:pt x="571" y="105"/>
                  </a:lnTo>
                  <a:lnTo>
                    <a:pt x="568" y="105"/>
                  </a:lnTo>
                  <a:lnTo>
                    <a:pt x="565" y="105"/>
                  </a:lnTo>
                  <a:lnTo>
                    <a:pt x="562" y="105"/>
                  </a:lnTo>
                  <a:lnTo>
                    <a:pt x="560" y="105"/>
                  </a:lnTo>
                  <a:lnTo>
                    <a:pt x="557" y="105"/>
                  </a:lnTo>
                  <a:lnTo>
                    <a:pt x="554" y="105"/>
                  </a:lnTo>
                  <a:lnTo>
                    <a:pt x="551" y="105"/>
                  </a:lnTo>
                  <a:lnTo>
                    <a:pt x="548" y="105"/>
                  </a:lnTo>
                  <a:lnTo>
                    <a:pt x="546" y="105"/>
                  </a:lnTo>
                  <a:lnTo>
                    <a:pt x="543" y="105"/>
                  </a:lnTo>
                  <a:lnTo>
                    <a:pt x="540" y="107"/>
                  </a:lnTo>
                  <a:lnTo>
                    <a:pt x="537" y="107"/>
                  </a:lnTo>
                  <a:lnTo>
                    <a:pt x="534" y="107"/>
                  </a:lnTo>
                  <a:lnTo>
                    <a:pt x="532" y="107"/>
                  </a:lnTo>
                  <a:lnTo>
                    <a:pt x="529" y="107"/>
                  </a:lnTo>
                  <a:lnTo>
                    <a:pt x="526" y="107"/>
                  </a:lnTo>
                  <a:lnTo>
                    <a:pt x="523" y="110"/>
                  </a:lnTo>
                  <a:lnTo>
                    <a:pt x="520" y="110"/>
                  </a:lnTo>
                  <a:lnTo>
                    <a:pt x="518" y="110"/>
                  </a:lnTo>
                  <a:lnTo>
                    <a:pt x="515" y="110"/>
                  </a:lnTo>
                  <a:lnTo>
                    <a:pt x="512" y="110"/>
                  </a:lnTo>
                  <a:lnTo>
                    <a:pt x="509" y="110"/>
                  </a:lnTo>
                  <a:lnTo>
                    <a:pt x="506" y="110"/>
                  </a:lnTo>
                  <a:lnTo>
                    <a:pt x="506" y="107"/>
                  </a:lnTo>
                  <a:lnTo>
                    <a:pt x="506" y="110"/>
                  </a:lnTo>
                  <a:lnTo>
                    <a:pt x="504" y="110"/>
                  </a:lnTo>
                  <a:lnTo>
                    <a:pt x="501" y="110"/>
                  </a:lnTo>
                  <a:lnTo>
                    <a:pt x="498" y="113"/>
                  </a:lnTo>
                  <a:lnTo>
                    <a:pt x="495" y="113"/>
                  </a:lnTo>
                  <a:lnTo>
                    <a:pt x="492" y="113"/>
                  </a:lnTo>
                  <a:lnTo>
                    <a:pt x="487" y="113"/>
                  </a:lnTo>
                  <a:lnTo>
                    <a:pt x="484" y="113"/>
                  </a:lnTo>
                  <a:lnTo>
                    <a:pt x="481" y="110"/>
                  </a:lnTo>
                  <a:lnTo>
                    <a:pt x="478" y="110"/>
                  </a:lnTo>
                  <a:lnTo>
                    <a:pt x="476" y="110"/>
                  </a:lnTo>
                  <a:lnTo>
                    <a:pt x="473" y="113"/>
                  </a:lnTo>
                  <a:lnTo>
                    <a:pt x="467" y="113"/>
                  </a:lnTo>
                  <a:lnTo>
                    <a:pt x="464" y="113"/>
                  </a:lnTo>
                  <a:lnTo>
                    <a:pt x="459" y="113"/>
                  </a:lnTo>
                  <a:lnTo>
                    <a:pt x="453" y="113"/>
                  </a:lnTo>
                  <a:lnTo>
                    <a:pt x="448" y="113"/>
                  </a:lnTo>
                  <a:lnTo>
                    <a:pt x="445" y="113"/>
                  </a:lnTo>
                  <a:lnTo>
                    <a:pt x="442" y="113"/>
                  </a:lnTo>
                  <a:lnTo>
                    <a:pt x="439" y="113"/>
                  </a:lnTo>
                  <a:lnTo>
                    <a:pt x="436" y="113"/>
                  </a:lnTo>
                  <a:lnTo>
                    <a:pt x="434" y="113"/>
                  </a:lnTo>
                  <a:lnTo>
                    <a:pt x="431" y="113"/>
                  </a:lnTo>
                  <a:lnTo>
                    <a:pt x="428" y="113"/>
                  </a:lnTo>
                  <a:lnTo>
                    <a:pt x="428" y="115"/>
                  </a:lnTo>
                  <a:lnTo>
                    <a:pt x="425" y="115"/>
                  </a:lnTo>
                  <a:lnTo>
                    <a:pt x="422" y="115"/>
                  </a:lnTo>
                  <a:lnTo>
                    <a:pt x="420" y="118"/>
                  </a:lnTo>
                  <a:lnTo>
                    <a:pt x="417" y="118"/>
                  </a:lnTo>
                  <a:lnTo>
                    <a:pt x="414" y="118"/>
                  </a:lnTo>
                  <a:lnTo>
                    <a:pt x="411" y="120"/>
                  </a:lnTo>
                  <a:lnTo>
                    <a:pt x="409" y="120"/>
                  </a:lnTo>
                  <a:lnTo>
                    <a:pt x="404" y="120"/>
                  </a:lnTo>
                  <a:lnTo>
                    <a:pt x="401" y="120"/>
                  </a:lnTo>
                  <a:lnTo>
                    <a:pt x="395" y="118"/>
                  </a:lnTo>
                  <a:lnTo>
                    <a:pt x="390" y="118"/>
                  </a:lnTo>
                  <a:lnTo>
                    <a:pt x="387" y="118"/>
                  </a:lnTo>
                  <a:lnTo>
                    <a:pt x="381" y="115"/>
                  </a:lnTo>
                  <a:lnTo>
                    <a:pt x="379" y="115"/>
                  </a:lnTo>
                  <a:lnTo>
                    <a:pt x="373" y="113"/>
                  </a:lnTo>
                  <a:lnTo>
                    <a:pt x="370" y="113"/>
                  </a:lnTo>
                  <a:lnTo>
                    <a:pt x="367" y="113"/>
                  </a:lnTo>
                  <a:lnTo>
                    <a:pt x="365" y="113"/>
                  </a:lnTo>
                  <a:lnTo>
                    <a:pt x="359" y="113"/>
                  </a:lnTo>
                  <a:lnTo>
                    <a:pt x="356" y="113"/>
                  </a:lnTo>
                  <a:lnTo>
                    <a:pt x="354" y="113"/>
                  </a:lnTo>
                  <a:lnTo>
                    <a:pt x="348" y="113"/>
                  </a:lnTo>
                  <a:lnTo>
                    <a:pt x="345" y="115"/>
                  </a:lnTo>
                  <a:lnTo>
                    <a:pt x="340" y="113"/>
                  </a:lnTo>
                  <a:lnTo>
                    <a:pt x="337" y="113"/>
                  </a:lnTo>
                  <a:lnTo>
                    <a:pt x="334" y="113"/>
                  </a:lnTo>
                  <a:lnTo>
                    <a:pt x="328" y="113"/>
                  </a:lnTo>
                  <a:lnTo>
                    <a:pt x="326" y="113"/>
                  </a:lnTo>
                  <a:lnTo>
                    <a:pt x="320" y="113"/>
                  </a:lnTo>
                  <a:lnTo>
                    <a:pt x="317" y="113"/>
                  </a:lnTo>
                  <a:lnTo>
                    <a:pt x="312" y="113"/>
                  </a:lnTo>
                  <a:lnTo>
                    <a:pt x="309" y="113"/>
                  </a:lnTo>
                  <a:lnTo>
                    <a:pt x="306" y="115"/>
                  </a:lnTo>
                  <a:lnTo>
                    <a:pt x="312" y="110"/>
                  </a:lnTo>
                  <a:lnTo>
                    <a:pt x="309" y="110"/>
                  </a:lnTo>
                  <a:lnTo>
                    <a:pt x="309" y="107"/>
                  </a:lnTo>
                  <a:lnTo>
                    <a:pt x="306" y="107"/>
                  </a:lnTo>
                  <a:lnTo>
                    <a:pt x="303" y="107"/>
                  </a:lnTo>
                  <a:lnTo>
                    <a:pt x="298" y="107"/>
                  </a:lnTo>
                  <a:lnTo>
                    <a:pt x="292" y="107"/>
                  </a:lnTo>
                  <a:lnTo>
                    <a:pt x="286" y="107"/>
                  </a:lnTo>
                  <a:lnTo>
                    <a:pt x="284" y="107"/>
                  </a:lnTo>
                  <a:lnTo>
                    <a:pt x="281" y="110"/>
                  </a:lnTo>
                  <a:lnTo>
                    <a:pt x="278" y="110"/>
                  </a:lnTo>
                  <a:lnTo>
                    <a:pt x="275" y="110"/>
                  </a:lnTo>
                  <a:lnTo>
                    <a:pt x="272" y="110"/>
                  </a:lnTo>
                  <a:lnTo>
                    <a:pt x="267" y="110"/>
                  </a:lnTo>
                  <a:lnTo>
                    <a:pt x="264" y="110"/>
                  </a:lnTo>
                  <a:lnTo>
                    <a:pt x="261" y="110"/>
                  </a:lnTo>
                  <a:lnTo>
                    <a:pt x="258" y="110"/>
                  </a:lnTo>
                  <a:lnTo>
                    <a:pt x="256" y="110"/>
                  </a:lnTo>
                  <a:lnTo>
                    <a:pt x="253" y="110"/>
                  </a:lnTo>
                  <a:lnTo>
                    <a:pt x="250" y="110"/>
                  </a:lnTo>
                  <a:lnTo>
                    <a:pt x="247" y="110"/>
                  </a:lnTo>
                  <a:lnTo>
                    <a:pt x="245" y="110"/>
                  </a:lnTo>
                  <a:lnTo>
                    <a:pt x="243" y="110"/>
                  </a:lnTo>
                  <a:lnTo>
                    <a:pt x="240" y="110"/>
                  </a:lnTo>
                  <a:lnTo>
                    <a:pt x="237" y="110"/>
                  </a:lnTo>
                  <a:lnTo>
                    <a:pt x="237" y="113"/>
                  </a:lnTo>
                  <a:lnTo>
                    <a:pt x="234" y="113"/>
                  </a:lnTo>
                  <a:lnTo>
                    <a:pt x="234" y="115"/>
                  </a:lnTo>
                  <a:lnTo>
                    <a:pt x="231" y="115"/>
                  </a:lnTo>
                  <a:lnTo>
                    <a:pt x="229" y="115"/>
                  </a:lnTo>
                  <a:lnTo>
                    <a:pt x="226" y="115"/>
                  </a:lnTo>
                  <a:lnTo>
                    <a:pt x="223" y="115"/>
                  </a:lnTo>
                  <a:lnTo>
                    <a:pt x="220" y="115"/>
                  </a:lnTo>
                  <a:lnTo>
                    <a:pt x="215" y="113"/>
                  </a:lnTo>
                  <a:lnTo>
                    <a:pt x="212" y="113"/>
                  </a:lnTo>
                  <a:lnTo>
                    <a:pt x="209" y="113"/>
                  </a:lnTo>
                  <a:lnTo>
                    <a:pt x="203" y="113"/>
                  </a:lnTo>
                  <a:lnTo>
                    <a:pt x="201" y="113"/>
                  </a:lnTo>
                  <a:lnTo>
                    <a:pt x="198" y="113"/>
                  </a:lnTo>
                  <a:lnTo>
                    <a:pt x="195" y="113"/>
                  </a:lnTo>
                  <a:lnTo>
                    <a:pt x="192" y="113"/>
                  </a:lnTo>
                  <a:lnTo>
                    <a:pt x="187" y="113"/>
                  </a:lnTo>
                  <a:lnTo>
                    <a:pt x="181" y="113"/>
                  </a:lnTo>
                  <a:lnTo>
                    <a:pt x="178" y="113"/>
                  </a:lnTo>
                  <a:lnTo>
                    <a:pt x="175" y="113"/>
                  </a:lnTo>
                  <a:lnTo>
                    <a:pt x="173" y="113"/>
                  </a:lnTo>
                  <a:lnTo>
                    <a:pt x="173" y="110"/>
                  </a:lnTo>
                  <a:lnTo>
                    <a:pt x="173" y="107"/>
                  </a:lnTo>
                  <a:lnTo>
                    <a:pt x="175" y="105"/>
                  </a:lnTo>
                  <a:lnTo>
                    <a:pt x="173" y="105"/>
                  </a:lnTo>
                  <a:lnTo>
                    <a:pt x="170" y="105"/>
                  </a:lnTo>
                  <a:lnTo>
                    <a:pt x="167" y="102"/>
                  </a:lnTo>
                  <a:lnTo>
                    <a:pt x="164" y="102"/>
                  </a:lnTo>
                  <a:lnTo>
                    <a:pt x="161" y="102"/>
                  </a:lnTo>
                  <a:lnTo>
                    <a:pt x="159" y="102"/>
                  </a:lnTo>
                  <a:lnTo>
                    <a:pt x="156" y="99"/>
                  </a:lnTo>
                  <a:lnTo>
                    <a:pt x="150" y="99"/>
                  </a:lnTo>
                  <a:lnTo>
                    <a:pt x="145" y="99"/>
                  </a:lnTo>
                  <a:lnTo>
                    <a:pt x="142" y="99"/>
                  </a:lnTo>
                  <a:lnTo>
                    <a:pt x="139" y="102"/>
                  </a:lnTo>
                  <a:lnTo>
                    <a:pt x="136" y="102"/>
                  </a:lnTo>
                  <a:lnTo>
                    <a:pt x="133" y="102"/>
                  </a:lnTo>
                  <a:lnTo>
                    <a:pt x="133" y="99"/>
                  </a:lnTo>
                  <a:lnTo>
                    <a:pt x="131" y="99"/>
                  </a:lnTo>
                  <a:lnTo>
                    <a:pt x="128" y="99"/>
                  </a:lnTo>
                  <a:lnTo>
                    <a:pt x="128" y="102"/>
                  </a:lnTo>
                  <a:lnTo>
                    <a:pt x="128" y="99"/>
                  </a:lnTo>
                  <a:lnTo>
                    <a:pt x="128" y="97"/>
                  </a:lnTo>
                  <a:lnTo>
                    <a:pt x="125" y="97"/>
                  </a:lnTo>
                  <a:lnTo>
                    <a:pt x="122" y="97"/>
                  </a:lnTo>
                  <a:lnTo>
                    <a:pt x="119" y="97"/>
                  </a:lnTo>
                  <a:lnTo>
                    <a:pt x="117" y="97"/>
                  </a:lnTo>
                  <a:lnTo>
                    <a:pt x="114" y="97"/>
                  </a:lnTo>
                  <a:lnTo>
                    <a:pt x="111" y="99"/>
                  </a:lnTo>
                  <a:lnTo>
                    <a:pt x="108" y="99"/>
                  </a:lnTo>
                  <a:lnTo>
                    <a:pt x="105" y="99"/>
                  </a:lnTo>
                  <a:lnTo>
                    <a:pt x="103" y="99"/>
                  </a:lnTo>
                  <a:lnTo>
                    <a:pt x="100" y="99"/>
                  </a:lnTo>
                  <a:lnTo>
                    <a:pt x="97" y="99"/>
                  </a:lnTo>
                  <a:lnTo>
                    <a:pt x="94" y="99"/>
                  </a:lnTo>
                  <a:lnTo>
                    <a:pt x="91" y="99"/>
                  </a:lnTo>
                  <a:lnTo>
                    <a:pt x="89" y="99"/>
                  </a:lnTo>
                  <a:lnTo>
                    <a:pt x="86" y="99"/>
                  </a:lnTo>
                  <a:lnTo>
                    <a:pt x="81" y="102"/>
                  </a:lnTo>
                  <a:lnTo>
                    <a:pt x="78" y="102"/>
                  </a:lnTo>
                  <a:lnTo>
                    <a:pt x="76" y="102"/>
                  </a:lnTo>
                  <a:lnTo>
                    <a:pt x="73" y="102"/>
                  </a:lnTo>
                  <a:lnTo>
                    <a:pt x="70" y="105"/>
                  </a:lnTo>
                  <a:lnTo>
                    <a:pt x="67" y="105"/>
                  </a:lnTo>
                  <a:lnTo>
                    <a:pt x="64" y="105"/>
                  </a:lnTo>
                  <a:lnTo>
                    <a:pt x="59" y="105"/>
                  </a:lnTo>
                  <a:lnTo>
                    <a:pt x="56" y="105"/>
                  </a:lnTo>
                  <a:lnTo>
                    <a:pt x="53" y="105"/>
                  </a:lnTo>
                  <a:lnTo>
                    <a:pt x="50" y="105"/>
                  </a:lnTo>
                  <a:lnTo>
                    <a:pt x="45" y="105"/>
                  </a:lnTo>
                  <a:lnTo>
                    <a:pt x="42" y="105"/>
                  </a:lnTo>
                  <a:lnTo>
                    <a:pt x="39" y="105"/>
                  </a:lnTo>
                  <a:lnTo>
                    <a:pt x="36" y="105"/>
                  </a:lnTo>
                  <a:lnTo>
                    <a:pt x="34" y="105"/>
                  </a:lnTo>
                  <a:lnTo>
                    <a:pt x="31" y="105"/>
                  </a:lnTo>
                  <a:lnTo>
                    <a:pt x="28" y="105"/>
                  </a:lnTo>
                  <a:lnTo>
                    <a:pt x="25" y="105"/>
                  </a:lnTo>
                  <a:lnTo>
                    <a:pt x="22" y="105"/>
                  </a:lnTo>
                  <a:lnTo>
                    <a:pt x="20" y="105"/>
                  </a:lnTo>
                  <a:lnTo>
                    <a:pt x="17" y="105"/>
                  </a:lnTo>
                  <a:lnTo>
                    <a:pt x="11" y="105"/>
                  </a:lnTo>
                  <a:lnTo>
                    <a:pt x="8" y="105"/>
                  </a:lnTo>
                  <a:lnTo>
                    <a:pt x="6" y="107"/>
                  </a:lnTo>
                  <a:lnTo>
                    <a:pt x="3" y="107"/>
                  </a:lnTo>
                  <a:lnTo>
                    <a:pt x="0" y="76"/>
                  </a:lnTo>
                </a:path>
              </a:pathLst>
            </a:custGeom>
            <a:solidFill>
              <a:srgbClr val="FFFFFF"/>
            </a:solidFill>
            <a:ln w="127000" cap="rnd">
              <a:noFill/>
              <a:round/>
              <a:headEnd/>
              <a:tailEnd/>
            </a:ln>
          </p:spPr>
          <p:txBody>
            <a:bodyPr>
              <a:prstTxWarp prst="textNoShape">
                <a:avLst/>
              </a:prstTxWarp>
            </a:bodyPr>
            <a:lstStyle/>
            <a:p>
              <a:endParaRPr lang="en-US">
                <a:solidFill>
                  <a:schemeClr val="tx2"/>
                </a:solidFill>
              </a:endParaRPr>
            </a:p>
          </p:txBody>
        </p:sp>
        <p:sp>
          <p:nvSpPr>
            <p:cNvPr id="36121" name="Freeform 280"/>
            <p:cNvSpPr>
              <a:spLocks/>
            </p:cNvSpPr>
            <p:nvPr/>
          </p:nvSpPr>
          <p:spPr bwMode="auto">
            <a:xfrm>
              <a:off x="3123" y="1909"/>
              <a:ext cx="161" cy="15"/>
            </a:xfrm>
            <a:custGeom>
              <a:avLst/>
              <a:gdLst>
                <a:gd name="T0" fmla="*/ 160 w 161"/>
                <a:gd name="T1" fmla="*/ 14 h 15"/>
                <a:gd name="T2" fmla="*/ 154 w 161"/>
                <a:gd name="T3" fmla="*/ 12 h 15"/>
                <a:gd name="T4" fmla="*/ 147 w 161"/>
                <a:gd name="T5" fmla="*/ 12 h 15"/>
                <a:gd name="T6" fmla="*/ 138 w 161"/>
                <a:gd name="T7" fmla="*/ 9 h 15"/>
                <a:gd name="T8" fmla="*/ 133 w 161"/>
                <a:gd name="T9" fmla="*/ 5 h 15"/>
                <a:gd name="T10" fmla="*/ 125 w 161"/>
                <a:gd name="T11" fmla="*/ 5 h 15"/>
                <a:gd name="T12" fmla="*/ 117 w 161"/>
                <a:gd name="T13" fmla="*/ 5 h 15"/>
                <a:gd name="T14" fmla="*/ 111 w 161"/>
                <a:gd name="T15" fmla="*/ 5 h 15"/>
                <a:gd name="T16" fmla="*/ 111 w 161"/>
                <a:gd name="T17" fmla="*/ 1 h 15"/>
                <a:gd name="T18" fmla="*/ 104 w 161"/>
                <a:gd name="T19" fmla="*/ 1 h 15"/>
                <a:gd name="T20" fmla="*/ 96 w 161"/>
                <a:gd name="T21" fmla="*/ 3 h 15"/>
                <a:gd name="T22" fmla="*/ 88 w 161"/>
                <a:gd name="T23" fmla="*/ 5 h 15"/>
                <a:gd name="T24" fmla="*/ 83 w 161"/>
                <a:gd name="T25" fmla="*/ 5 h 15"/>
                <a:gd name="T26" fmla="*/ 77 w 161"/>
                <a:gd name="T27" fmla="*/ 3 h 15"/>
                <a:gd name="T28" fmla="*/ 80 w 161"/>
                <a:gd name="T29" fmla="*/ 0 h 15"/>
                <a:gd name="T30" fmla="*/ 71 w 161"/>
                <a:gd name="T31" fmla="*/ 0 h 15"/>
                <a:gd name="T32" fmla="*/ 64 w 161"/>
                <a:gd name="T33" fmla="*/ 1 h 15"/>
                <a:gd name="T34" fmla="*/ 53 w 161"/>
                <a:gd name="T35" fmla="*/ 3 h 15"/>
                <a:gd name="T36" fmla="*/ 45 w 161"/>
                <a:gd name="T37" fmla="*/ 5 h 15"/>
                <a:gd name="T38" fmla="*/ 37 w 161"/>
                <a:gd name="T39" fmla="*/ 7 h 15"/>
                <a:gd name="T40" fmla="*/ 31 w 161"/>
                <a:gd name="T41" fmla="*/ 5 h 15"/>
                <a:gd name="T42" fmla="*/ 24 w 161"/>
                <a:gd name="T43" fmla="*/ 5 h 15"/>
                <a:gd name="T44" fmla="*/ 19 w 161"/>
                <a:gd name="T45" fmla="*/ 5 h 15"/>
                <a:gd name="T46" fmla="*/ 13 w 161"/>
                <a:gd name="T47" fmla="*/ 9 h 15"/>
                <a:gd name="T48" fmla="*/ 6 w 161"/>
                <a:gd name="T49" fmla="*/ 12 h 15"/>
                <a:gd name="T50" fmla="*/ 0 w 161"/>
                <a:gd name="T51" fmla="*/ 14 h 15"/>
                <a:gd name="T52" fmla="*/ 6 w 161"/>
                <a:gd name="T53" fmla="*/ 14 h 15"/>
                <a:gd name="T54" fmla="*/ 10 w 161"/>
                <a:gd name="T55" fmla="*/ 12 h 15"/>
                <a:gd name="T56" fmla="*/ 19 w 161"/>
                <a:gd name="T57" fmla="*/ 12 h 15"/>
                <a:gd name="T58" fmla="*/ 27 w 161"/>
                <a:gd name="T59" fmla="*/ 10 h 15"/>
                <a:gd name="T60" fmla="*/ 31 w 161"/>
                <a:gd name="T61" fmla="*/ 10 h 15"/>
                <a:gd name="T62" fmla="*/ 37 w 161"/>
                <a:gd name="T63" fmla="*/ 10 h 15"/>
                <a:gd name="T64" fmla="*/ 43 w 161"/>
                <a:gd name="T65" fmla="*/ 10 h 15"/>
                <a:gd name="T66" fmla="*/ 48 w 161"/>
                <a:gd name="T67" fmla="*/ 9 h 15"/>
                <a:gd name="T68" fmla="*/ 53 w 161"/>
                <a:gd name="T69" fmla="*/ 10 h 15"/>
                <a:gd name="T70" fmla="*/ 58 w 161"/>
                <a:gd name="T71" fmla="*/ 10 h 15"/>
                <a:gd name="T72" fmla="*/ 58 w 161"/>
                <a:gd name="T73" fmla="*/ 7 h 15"/>
                <a:gd name="T74" fmla="*/ 61 w 161"/>
                <a:gd name="T75" fmla="*/ 5 h 15"/>
                <a:gd name="T76" fmla="*/ 64 w 161"/>
                <a:gd name="T77" fmla="*/ 7 h 15"/>
                <a:gd name="T78" fmla="*/ 70 w 161"/>
                <a:gd name="T79" fmla="*/ 9 h 15"/>
                <a:gd name="T80" fmla="*/ 74 w 161"/>
                <a:gd name="T81" fmla="*/ 10 h 15"/>
                <a:gd name="T82" fmla="*/ 80 w 161"/>
                <a:gd name="T83" fmla="*/ 10 h 15"/>
                <a:gd name="T84" fmla="*/ 88 w 161"/>
                <a:gd name="T85" fmla="*/ 10 h 15"/>
                <a:gd name="T86" fmla="*/ 93 w 161"/>
                <a:gd name="T87" fmla="*/ 9 h 15"/>
                <a:gd name="T88" fmla="*/ 98 w 161"/>
                <a:gd name="T89" fmla="*/ 10 h 15"/>
                <a:gd name="T90" fmla="*/ 107 w 161"/>
                <a:gd name="T91" fmla="*/ 10 h 15"/>
                <a:gd name="T92" fmla="*/ 111 w 161"/>
                <a:gd name="T93" fmla="*/ 10 h 15"/>
                <a:gd name="T94" fmla="*/ 120 w 161"/>
                <a:gd name="T95" fmla="*/ 10 h 15"/>
                <a:gd name="T96" fmla="*/ 125 w 161"/>
                <a:gd name="T97" fmla="*/ 10 h 15"/>
                <a:gd name="T98" fmla="*/ 130 w 161"/>
                <a:gd name="T99" fmla="*/ 10 h 15"/>
                <a:gd name="T100" fmla="*/ 138 w 161"/>
                <a:gd name="T101" fmla="*/ 12 h 15"/>
                <a:gd name="T102" fmla="*/ 144 w 161"/>
                <a:gd name="T103" fmla="*/ 12 h 15"/>
                <a:gd name="T104" fmla="*/ 151 w 161"/>
                <a:gd name="T105" fmla="*/ 12 h 15"/>
                <a:gd name="T106" fmla="*/ 157 w 161"/>
                <a:gd name="T107" fmla="*/ 14 h 1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1"/>
                <a:gd name="T163" fmla="*/ 0 h 15"/>
                <a:gd name="T164" fmla="*/ 161 w 161"/>
                <a:gd name="T165" fmla="*/ 15 h 1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1" h="15">
                  <a:moveTo>
                    <a:pt x="160" y="14"/>
                  </a:moveTo>
                  <a:lnTo>
                    <a:pt x="160" y="14"/>
                  </a:lnTo>
                  <a:lnTo>
                    <a:pt x="157" y="14"/>
                  </a:lnTo>
                  <a:lnTo>
                    <a:pt x="154" y="12"/>
                  </a:lnTo>
                  <a:lnTo>
                    <a:pt x="151" y="12"/>
                  </a:lnTo>
                  <a:lnTo>
                    <a:pt x="147" y="12"/>
                  </a:lnTo>
                  <a:lnTo>
                    <a:pt x="144" y="10"/>
                  </a:lnTo>
                  <a:lnTo>
                    <a:pt x="138" y="9"/>
                  </a:lnTo>
                  <a:lnTo>
                    <a:pt x="136" y="7"/>
                  </a:lnTo>
                  <a:lnTo>
                    <a:pt x="133" y="5"/>
                  </a:lnTo>
                  <a:lnTo>
                    <a:pt x="130" y="5"/>
                  </a:lnTo>
                  <a:lnTo>
                    <a:pt x="125" y="5"/>
                  </a:lnTo>
                  <a:lnTo>
                    <a:pt x="123" y="5"/>
                  </a:lnTo>
                  <a:lnTo>
                    <a:pt x="117" y="5"/>
                  </a:lnTo>
                  <a:lnTo>
                    <a:pt x="114" y="5"/>
                  </a:lnTo>
                  <a:lnTo>
                    <a:pt x="111" y="5"/>
                  </a:lnTo>
                  <a:lnTo>
                    <a:pt x="114" y="1"/>
                  </a:lnTo>
                  <a:lnTo>
                    <a:pt x="111" y="1"/>
                  </a:lnTo>
                  <a:lnTo>
                    <a:pt x="110" y="1"/>
                  </a:lnTo>
                  <a:lnTo>
                    <a:pt x="104" y="1"/>
                  </a:lnTo>
                  <a:lnTo>
                    <a:pt x="101" y="3"/>
                  </a:lnTo>
                  <a:lnTo>
                    <a:pt x="96" y="3"/>
                  </a:lnTo>
                  <a:lnTo>
                    <a:pt x="93" y="3"/>
                  </a:lnTo>
                  <a:lnTo>
                    <a:pt x="88" y="5"/>
                  </a:lnTo>
                  <a:lnTo>
                    <a:pt x="85" y="5"/>
                  </a:lnTo>
                  <a:lnTo>
                    <a:pt x="83" y="5"/>
                  </a:lnTo>
                  <a:lnTo>
                    <a:pt x="80" y="5"/>
                  </a:lnTo>
                  <a:lnTo>
                    <a:pt x="77" y="3"/>
                  </a:lnTo>
                  <a:lnTo>
                    <a:pt x="77" y="1"/>
                  </a:lnTo>
                  <a:lnTo>
                    <a:pt x="80" y="0"/>
                  </a:lnTo>
                  <a:lnTo>
                    <a:pt x="77" y="0"/>
                  </a:lnTo>
                  <a:lnTo>
                    <a:pt x="71" y="0"/>
                  </a:lnTo>
                  <a:lnTo>
                    <a:pt x="70" y="0"/>
                  </a:lnTo>
                  <a:lnTo>
                    <a:pt x="64" y="1"/>
                  </a:lnTo>
                  <a:lnTo>
                    <a:pt x="58" y="1"/>
                  </a:lnTo>
                  <a:lnTo>
                    <a:pt x="53" y="3"/>
                  </a:lnTo>
                  <a:lnTo>
                    <a:pt x="50" y="5"/>
                  </a:lnTo>
                  <a:lnTo>
                    <a:pt x="45" y="5"/>
                  </a:lnTo>
                  <a:lnTo>
                    <a:pt x="43" y="7"/>
                  </a:lnTo>
                  <a:lnTo>
                    <a:pt x="37" y="7"/>
                  </a:lnTo>
                  <a:lnTo>
                    <a:pt x="34" y="7"/>
                  </a:lnTo>
                  <a:lnTo>
                    <a:pt x="31" y="5"/>
                  </a:lnTo>
                  <a:lnTo>
                    <a:pt x="30" y="5"/>
                  </a:lnTo>
                  <a:lnTo>
                    <a:pt x="24" y="5"/>
                  </a:lnTo>
                  <a:lnTo>
                    <a:pt x="21" y="5"/>
                  </a:lnTo>
                  <a:lnTo>
                    <a:pt x="19" y="5"/>
                  </a:lnTo>
                  <a:lnTo>
                    <a:pt x="16" y="7"/>
                  </a:lnTo>
                  <a:lnTo>
                    <a:pt x="13" y="9"/>
                  </a:lnTo>
                  <a:lnTo>
                    <a:pt x="8" y="10"/>
                  </a:lnTo>
                  <a:lnTo>
                    <a:pt x="6" y="12"/>
                  </a:lnTo>
                  <a:lnTo>
                    <a:pt x="3" y="14"/>
                  </a:lnTo>
                  <a:lnTo>
                    <a:pt x="0" y="14"/>
                  </a:lnTo>
                  <a:lnTo>
                    <a:pt x="3" y="14"/>
                  </a:lnTo>
                  <a:lnTo>
                    <a:pt x="6" y="14"/>
                  </a:lnTo>
                  <a:lnTo>
                    <a:pt x="8" y="14"/>
                  </a:lnTo>
                  <a:lnTo>
                    <a:pt x="10" y="12"/>
                  </a:lnTo>
                  <a:lnTo>
                    <a:pt x="13" y="12"/>
                  </a:lnTo>
                  <a:lnTo>
                    <a:pt x="19" y="12"/>
                  </a:lnTo>
                  <a:lnTo>
                    <a:pt x="24" y="10"/>
                  </a:lnTo>
                  <a:lnTo>
                    <a:pt x="27" y="10"/>
                  </a:lnTo>
                  <a:lnTo>
                    <a:pt x="30" y="10"/>
                  </a:lnTo>
                  <a:lnTo>
                    <a:pt x="31" y="10"/>
                  </a:lnTo>
                  <a:lnTo>
                    <a:pt x="34" y="10"/>
                  </a:lnTo>
                  <a:lnTo>
                    <a:pt x="37" y="10"/>
                  </a:lnTo>
                  <a:lnTo>
                    <a:pt x="40" y="10"/>
                  </a:lnTo>
                  <a:lnTo>
                    <a:pt x="43" y="10"/>
                  </a:lnTo>
                  <a:lnTo>
                    <a:pt x="45" y="9"/>
                  </a:lnTo>
                  <a:lnTo>
                    <a:pt x="48" y="9"/>
                  </a:lnTo>
                  <a:lnTo>
                    <a:pt x="50" y="10"/>
                  </a:lnTo>
                  <a:lnTo>
                    <a:pt x="53" y="10"/>
                  </a:lnTo>
                  <a:lnTo>
                    <a:pt x="56" y="10"/>
                  </a:lnTo>
                  <a:lnTo>
                    <a:pt x="58" y="10"/>
                  </a:lnTo>
                  <a:lnTo>
                    <a:pt x="58" y="9"/>
                  </a:lnTo>
                  <a:lnTo>
                    <a:pt x="58" y="7"/>
                  </a:lnTo>
                  <a:lnTo>
                    <a:pt x="58" y="5"/>
                  </a:lnTo>
                  <a:lnTo>
                    <a:pt x="61" y="5"/>
                  </a:lnTo>
                  <a:lnTo>
                    <a:pt x="61" y="7"/>
                  </a:lnTo>
                  <a:lnTo>
                    <a:pt x="64" y="7"/>
                  </a:lnTo>
                  <a:lnTo>
                    <a:pt x="67" y="7"/>
                  </a:lnTo>
                  <a:lnTo>
                    <a:pt x="70" y="9"/>
                  </a:lnTo>
                  <a:lnTo>
                    <a:pt x="71" y="9"/>
                  </a:lnTo>
                  <a:lnTo>
                    <a:pt x="74" y="10"/>
                  </a:lnTo>
                  <a:lnTo>
                    <a:pt x="77" y="10"/>
                  </a:lnTo>
                  <a:lnTo>
                    <a:pt x="80" y="10"/>
                  </a:lnTo>
                  <a:lnTo>
                    <a:pt x="85" y="10"/>
                  </a:lnTo>
                  <a:lnTo>
                    <a:pt x="88" y="10"/>
                  </a:lnTo>
                  <a:lnTo>
                    <a:pt x="90" y="10"/>
                  </a:lnTo>
                  <a:lnTo>
                    <a:pt x="93" y="9"/>
                  </a:lnTo>
                  <a:lnTo>
                    <a:pt x="96" y="9"/>
                  </a:lnTo>
                  <a:lnTo>
                    <a:pt x="98" y="10"/>
                  </a:lnTo>
                  <a:lnTo>
                    <a:pt x="101" y="10"/>
                  </a:lnTo>
                  <a:lnTo>
                    <a:pt x="107" y="10"/>
                  </a:lnTo>
                  <a:lnTo>
                    <a:pt x="110" y="10"/>
                  </a:lnTo>
                  <a:lnTo>
                    <a:pt x="111" y="10"/>
                  </a:lnTo>
                  <a:lnTo>
                    <a:pt x="114" y="10"/>
                  </a:lnTo>
                  <a:lnTo>
                    <a:pt x="120" y="10"/>
                  </a:lnTo>
                  <a:lnTo>
                    <a:pt x="123" y="10"/>
                  </a:lnTo>
                  <a:lnTo>
                    <a:pt x="125" y="10"/>
                  </a:lnTo>
                  <a:lnTo>
                    <a:pt x="128" y="10"/>
                  </a:lnTo>
                  <a:lnTo>
                    <a:pt x="130" y="10"/>
                  </a:lnTo>
                  <a:lnTo>
                    <a:pt x="136" y="12"/>
                  </a:lnTo>
                  <a:lnTo>
                    <a:pt x="138" y="12"/>
                  </a:lnTo>
                  <a:lnTo>
                    <a:pt x="141" y="12"/>
                  </a:lnTo>
                  <a:lnTo>
                    <a:pt x="144" y="12"/>
                  </a:lnTo>
                  <a:lnTo>
                    <a:pt x="150" y="12"/>
                  </a:lnTo>
                  <a:lnTo>
                    <a:pt x="151" y="12"/>
                  </a:lnTo>
                  <a:lnTo>
                    <a:pt x="154" y="14"/>
                  </a:lnTo>
                  <a:lnTo>
                    <a:pt x="157" y="14"/>
                  </a:lnTo>
                  <a:lnTo>
                    <a:pt x="160" y="14"/>
                  </a:lnTo>
                </a:path>
              </a:pathLst>
            </a:custGeom>
            <a:solidFill>
              <a:srgbClr val="34B3B3"/>
            </a:solidFill>
            <a:ln w="127000" cap="rnd">
              <a:noFill/>
              <a:round/>
              <a:headEnd/>
              <a:tailEnd/>
            </a:ln>
          </p:spPr>
          <p:txBody>
            <a:bodyPr>
              <a:prstTxWarp prst="textNoShape">
                <a:avLst/>
              </a:prstTxWarp>
            </a:bodyPr>
            <a:lstStyle/>
            <a:p>
              <a:endParaRPr lang="en-US">
                <a:solidFill>
                  <a:schemeClr val="tx2"/>
                </a:solidFill>
              </a:endParaRPr>
            </a:p>
          </p:txBody>
        </p:sp>
        <p:sp>
          <p:nvSpPr>
            <p:cNvPr id="36122" name="Freeform 281"/>
            <p:cNvSpPr>
              <a:spLocks/>
            </p:cNvSpPr>
            <p:nvPr/>
          </p:nvSpPr>
          <p:spPr bwMode="auto">
            <a:xfrm>
              <a:off x="3323" y="1895"/>
              <a:ext cx="17" cy="26"/>
            </a:xfrm>
            <a:custGeom>
              <a:avLst/>
              <a:gdLst>
                <a:gd name="T0" fmla="*/ 0 w 17"/>
                <a:gd name="T1" fmla="*/ 25 h 26"/>
                <a:gd name="T2" fmla="*/ 0 w 17"/>
                <a:gd name="T3" fmla="*/ 25 h 26"/>
                <a:gd name="T4" fmla="*/ 1 w 17"/>
                <a:gd name="T5" fmla="*/ 23 h 26"/>
                <a:gd name="T6" fmla="*/ 5 w 17"/>
                <a:gd name="T7" fmla="*/ 21 h 26"/>
                <a:gd name="T8" fmla="*/ 7 w 17"/>
                <a:gd name="T9" fmla="*/ 21 h 26"/>
                <a:gd name="T10" fmla="*/ 9 w 17"/>
                <a:gd name="T11" fmla="*/ 19 h 26"/>
                <a:gd name="T12" fmla="*/ 9 w 17"/>
                <a:gd name="T13" fmla="*/ 17 h 26"/>
                <a:gd name="T14" fmla="*/ 9 w 17"/>
                <a:gd name="T15" fmla="*/ 14 h 26"/>
                <a:gd name="T16" fmla="*/ 7 w 17"/>
                <a:gd name="T17" fmla="*/ 12 h 26"/>
                <a:gd name="T18" fmla="*/ 9 w 17"/>
                <a:gd name="T19" fmla="*/ 11 h 26"/>
                <a:gd name="T20" fmla="*/ 10 w 17"/>
                <a:gd name="T21" fmla="*/ 8 h 26"/>
                <a:gd name="T22" fmla="*/ 12 w 17"/>
                <a:gd name="T23" fmla="*/ 6 h 26"/>
                <a:gd name="T24" fmla="*/ 12 w 17"/>
                <a:gd name="T25" fmla="*/ 4 h 26"/>
                <a:gd name="T26" fmla="*/ 14 w 17"/>
                <a:gd name="T27" fmla="*/ 4 h 26"/>
                <a:gd name="T28" fmla="*/ 14 w 17"/>
                <a:gd name="T29" fmla="*/ 2 h 26"/>
                <a:gd name="T30" fmla="*/ 14 w 17"/>
                <a:gd name="T31" fmla="*/ 0 h 26"/>
                <a:gd name="T32" fmla="*/ 14 w 17"/>
                <a:gd name="T33" fmla="*/ 2 h 26"/>
                <a:gd name="T34" fmla="*/ 14 w 17"/>
                <a:gd name="T35" fmla="*/ 4 h 26"/>
                <a:gd name="T36" fmla="*/ 16 w 17"/>
                <a:gd name="T37" fmla="*/ 6 h 26"/>
                <a:gd name="T38" fmla="*/ 16 w 17"/>
                <a:gd name="T39" fmla="*/ 8 h 26"/>
                <a:gd name="T40" fmla="*/ 16 w 17"/>
                <a:gd name="T41" fmla="*/ 11 h 26"/>
                <a:gd name="T42" fmla="*/ 16 w 17"/>
                <a:gd name="T43" fmla="*/ 12 h 26"/>
                <a:gd name="T44" fmla="*/ 14 w 17"/>
                <a:gd name="T45" fmla="*/ 12 h 26"/>
                <a:gd name="T46" fmla="*/ 14 w 17"/>
                <a:gd name="T47" fmla="*/ 14 h 26"/>
                <a:gd name="T48" fmla="*/ 12 w 17"/>
                <a:gd name="T49" fmla="*/ 14 h 26"/>
                <a:gd name="T50" fmla="*/ 12 w 17"/>
                <a:gd name="T51" fmla="*/ 17 h 26"/>
                <a:gd name="T52" fmla="*/ 12 w 17"/>
                <a:gd name="T53" fmla="*/ 19 h 26"/>
                <a:gd name="T54" fmla="*/ 10 w 17"/>
                <a:gd name="T55" fmla="*/ 19 h 26"/>
                <a:gd name="T56" fmla="*/ 10 w 17"/>
                <a:gd name="T57" fmla="*/ 21 h 26"/>
                <a:gd name="T58" fmla="*/ 9 w 17"/>
                <a:gd name="T59" fmla="*/ 23 h 26"/>
                <a:gd name="T60" fmla="*/ 7 w 17"/>
                <a:gd name="T61" fmla="*/ 23 h 26"/>
                <a:gd name="T62" fmla="*/ 5 w 17"/>
                <a:gd name="T63" fmla="*/ 23 h 26"/>
                <a:gd name="T64" fmla="*/ 1 w 17"/>
                <a:gd name="T65" fmla="*/ 25 h 26"/>
                <a:gd name="T66" fmla="*/ 0 w 17"/>
                <a:gd name="T67" fmla="*/ 25 h 2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
                <a:gd name="T103" fmla="*/ 0 h 26"/>
                <a:gd name="T104" fmla="*/ 17 w 17"/>
                <a:gd name="T105" fmla="*/ 26 h 2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 h="26">
                  <a:moveTo>
                    <a:pt x="0" y="25"/>
                  </a:moveTo>
                  <a:lnTo>
                    <a:pt x="0" y="25"/>
                  </a:lnTo>
                  <a:lnTo>
                    <a:pt x="1" y="23"/>
                  </a:lnTo>
                  <a:lnTo>
                    <a:pt x="5" y="21"/>
                  </a:lnTo>
                  <a:lnTo>
                    <a:pt x="7" y="21"/>
                  </a:lnTo>
                  <a:lnTo>
                    <a:pt x="9" y="19"/>
                  </a:lnTo>
                  <a:lnTo>
                    <a:pt x="9" y="17"/>
                  </a:lnTo>
                  <a:lnTo>
                    <a:pt x="9" y="14"/>
                  </a:lnTo>
                  <a:lnTo>
                    <a:pt x="7" y="12"/>
                  </a:lnTo>
                  <a:lnTo>
                    <a:pt x="9" y="11"/>
                  </a:lnTo>
                  <a:lnTo>
                    <a:pt x="10" y="8"/>
                  </a:lnTo>
                  <a:lnTo>
                    <a:pt x="12" y="6"/>
                  </a:lnTo>
                  <a:lnTo>
                    <a:pt x="12" y="4"/>
                  </a:lnTo>
                  <a:lnTo>
                    <a:pt x="14" y="4"/>
                  </a:lnTo>
                  <a:lnTo>
                    <a:pt x="14" y="2"/>
                  </a:lnTo>
                  <a:lnTo>
                    <a:pt x="14" y="0"/>
                  </a:lnTo>
                  <a:lnTo>
                    <a:pt x="14" y="2"/>
                  </a:lnTo>
                  <a:lnTo>
                    <a:pt x="14" y="4"/>
                  </a:lnTo>
                  <a:lnTo>
                    <a:pt x="16" y="6"/>
                  </a:lnTo>
                  <a:lnTo>
                    <a:pt x="16" y="8"/>
                  </a:lnTo>
                  <a:lnTo>
                    <a:pt x="16" y="11"/>
                  </a:lnTo>
                  <a:lnTo>
                    <a:pt x="16" y="12"/>
                  </a:lnTo>
                  <a:lnTo>
                    <a:pt x="14" y="12"/>
                  </a:lnTo>
                  <a:lnTo>
                    <a:pt x="14" y="14"/>
                  </a:lnTo>
                  <a:lnTo>
                    <a:pt x="12" y="14"/>
                  </a:lnTo>
                  <a:lnTo>
                    <a:pt x="12" y="17"/>
                  </a:lnTo>
                  <a:lnTo>
                    <a:pt x="12" y="19"/>
                  </a:lnTo>
                  <a:lnTo>
                    <a:pt x="10" y="19"/>
                  </a:lnTo>
                  <a:lnTo>
                    <a:pt x="10" y="21"/>
                  </a:lnTo>
                  <a:lnTo>
                    <a:pt x="9" y="23"/>
                  </a:lnTo>
                  <a:lnTo>
                    <a:pt x="7" y="23"/>
                  </a:lnTo>
                  <a:lnTo>
                    <a:pt x="5" y="23"/>
                  </a:lnTo>
                  <a:lnTo>
                    <a:pt x="1" y="25"/>
                  </a:lnTo>
                  <a:lnTo>
                    <a:pt x="0" y="25"/>
                  </a:lnTo>
                </a:path>
              </a:pathLst>
            </a:custGeom>
            <a:solidFill>
              <a:srgbClr val="34B3B3"/>
            </a:solidFill>
            <a:ln w="127000" cap="rnd">
              <a:noFill/>
              <a:round/>
              <a:headEnd/>
              <a:tailEnd/>
            </a:ln>
          </p:spPr>
          <p:txBody>
            <a:bodyPr>
              <a:prstTxWarp prst="textNoShape">
                <a:avLst/>
              </a:prstTxWarp>
            </a:bodyPr>
            <a:lstStyle/>
            <a:p>
              <a:endParaRPr lang="en-US">
                <a:solidFill>
                  <a:schemeClr val="tx2"/>
                </a:solidFill>
              </a:endParaRPr>
            </a:p>
          </p:txBody>
        </p:sp>
        <p:sp>
          <p:nvSpPr>
            <p:cNvPr id="36123" name="Freeform 282"/>
            <p:cNvSpPr>
              <a:spLocks/>
            </p:cNvSpPr>
            <p:nvPr/>
          </p:nvSpPr>
          <p:spPr bwMode="auto">
            <a:xfrm>
              <a:off x="3316" y="1841"/>
              <a:ext cx="10" cy="35"/>
            </a:xfrm>
            <a:custGeom>
              <a:avLst/>
              <a:gdLst>
                <a:gd name="T0" fmla="*/ 9 w 10"/>
                <a:gd name="T1" fmla="*/ 0 h 35"/>
                <a:gd name="T2" fmla="*/ 7 w 10"/>
                <a:gd name="T3" fmla="*/ 0 h 35"/>
                <a:gd name="T4" fmla="*/ 0 w 10"/>
                <a:gd name="T5" fmla="*/ 34 h 35"/>
                <a:gd name="T6" fmla="*/ 2 w 10"/>
                <a:gd name="T7" fmla="*/ 34 h 35"/>
                <a:gd name="T8" fmla="*/ 9 w 10"/>
                <a:gd name="T9" fmla="*/ 0 h 35"/>
                <a:gd name="T10" fmla="*/ 0 60000 65536"/>
                <a:gd name="T11" fmla="*/ 0 60000 65536"/>
                <a:gd name="T12" fmla="*/ 0 60000 65536"/>
                <a:gd name="T13" fmla="*/ 0 60000 65536"/>
                <a:gd name="T14" fmla="*/ 0 60000 65536"/>
                <a:gd name="T15" fmla="*/ 0 w 10"/>
                <a:gd name="T16" fmla="*/ 0 h 35"/>
                <a:gd name="T17" fmla="*/ 10 w 10"/>
                <a:gd name="T18" fmla="*/ 35 h 35"/>
              </a:gdLst>
              <a:ahLst/>
              <a:cxnLst>
                <a:cxn ang="T10">
                  <a:pos x="T0" y="T1"/>
                </a:cxn>
                <a:cxn ang="T11">
                  <a:pos x="T2" y="T3"/>
                </a:cxn>
                <a:cxn ang="T12">
                  <a:pos x="T4" y="T5"/>
                </a:cxn>
                <a:cxn ang="T13">
                  <a:pos x="T6" y="T7"/>
                </a:cxn>
                <a:cxn ang="T14">
                  <a:pos x="T8" y="T9"/>
                </a:cxn>
              </a:cxnLst>
              <a:rect l="T15" t="T16" r="T17" b="T18"/>
              <a:pathLst>
                <a:path w="10" h="35">
                  <a:moveTo>
                    <a:pt x="9" y="0"/>
                  </a:moveTo>
                  <a:lnTo>
                    <a:pt x="7" y="0"/>
                  </a:lnTo>
                  <a:lnTo>
                    <a:pt x="0" y="34"/>
                  </a:lnTo>
                  <a:lnTo>
                    <a:pt x="2" y="34"/>
                  </a:lnTo>
                  <a:lnTo>
                    <a:pt x="9" y="0"/>
                  </a:lnTo>
                </a:path>
              </a:pathLst>
            </a:custGeom>
            <a:solidFill>
              <a:srgbClr val="2F8080"/>
            </a:solidFill>
            <a:ln w="127000" cap="rnd">
              <a:noFill/>
              <a:round/>
              <a:headEnd/>
              <a:tailEnd/>
            </a:ln>
          </p:spPr>
          <p:txBody>
            <a:bodyPr>
              <a:prstTxWarp prst="textNoShape">
                <a:avLst/>
              </a:prstTxWarp>
            </a:bodyPr>
            <a:lstStyle/>
            <a:p>
              <a:endParaRPr lang="en-US">
                <a:solidFill>
                  <a:schemeClr val="tx2"/>
                </a:solidFill>
              </a:endParaRPr>
            </a:p>
          </p:txBody>
        </p:sp>
        <p:sp>
          <p:nvSpPr>
            <p:cNvPr id="36124" name="Freeform 283"/>
            <p:cNvSpPr>
              <a:spLocks/>
            </p:cNvSpPr>
            <p:nvPr/>
          </p:nvSpPr>
          <p:spPr bwMode="auto">
            <a:xfrm>
              <a:off x="3305" y="1883"/>
              <a:ext cx="7" cy="38"/>
            </a:xfrm>
            <a:custGeom>
              <a:avLst/>
              <a:gdLst>
                <a:gd name="T0" fmla="*/ 6 w 7"/>
                <a:gd name="T1" fmla="*/ 0 h 38"/>
                <a:gd name="T2" fmla="*/ 0 w 7"/>
                <a:gd name="T3" fmla="*/ 37 h 38"/>
                <a:gd name="T4" fmla="*/ 6 w 7"/>
                <a:gd name="T5" fmla="*/ 0 h 38"/>
                <a:gd name="T6" fmla="*/ 0 60000 65536"/>
                <a:gd name="T7" fmla="*/ 0 60000 65536"/>
                <a:gd name="T8" fmla="*/ 0 60000 65536"/>
                <a:gd name="T9" fmla="*/ 0 w 7"/>
                <a:gd name="T10" fmla="*/ 0 h 38"/>
                <a:gd name="T11" fmla="*/ 7 w 7"/>
                <a:gd name="T12" fmla="*/ 38 h 38"/>
              </a:gdLst>
              <a:ahLst/>
              <a:cxnLst>
                <a:cxn ang="T6">
                  <a:pos x="T0" y="T1"/>
                </a:cxn>
                <a:cxn ang="T7">
                  <a:pos x="T2" y="T3"/>
                </a:cxn>
                <a:cxn ang="T8">
                  <a:pos x="T4" y="T5"/>
                </a:cxn>
              </a:cxnLst>
              <a:rect l="T9" t="T10" r="T11" b="T12"/>
              <a:pathLst>
                <a:path w="7" h="38">
                  <a:moveTo>
                    <a:pt x="6" y="0"/>
                  </a:moveTo>
                  <a:lnTo>
                    <a:pt x="0" y="37"/>
                  </a:lnTo>
                  <a:lnTo>
                    <a:pt x="6" y="0"/>
                  </a:lnTo>
                </a:path>
              </a:pathLst>
            </a:custGeom>
            <a:solidFill>
              <a:srgbClr val="EB679A"/>
            </a:solidFill>
            <a:ln w="127000" cap="rnd">
              <a:noFill/>
              <a:round/>
              <a:headEnd/>
              <a:tailEnd/>
            </a:ln>
          </p:spPr>
          <p:txBody>
            <a:bodyPr>
              <a:prstTxWarp prst="textNoShape">
                <a:avLst/>
              </a:prstTxWarp>
            </a:bodyPr>
            <a:lstStyle/>
            <a:p>
              <a:endParaRPr lang="en-US">
                <a:solidFill>
                  <a:schemeClr val="tx2"/>
                </a:solidFill>
              </a:endParaRPr>
            </a:p>
          </p:txBody>
        </p:sp>
        <p:sp>
          <p:nvSpPr>
            <p:cNvPr id="36125" name="Freeform 284"/>
            <p:cNvSpPr>
              <a:spLocks/>
            </p:cNvSpPr>
            <p:nvPr/>
          </p:nvSpPr>
          <p:spPr bwMode="auto">
            <a:xfrm>
              <a:off x="2429" y="1231"/>
              <a:ext cx="681" cy="85"/>
            </a:xfrm>
            <a:custGeom>
              <a:avLst/>
              <a:gdLst>
                <a:gd name="T0" fmla="*/ 675 w 681"/>
                <a:gd name="T1" fmla="*/ 61 h 85"/>
                <a:gd name="T2" fmla="*/ 664 w 681"/>
                <a:gd name="T3" fmla="*/ 64 h 85"/>
                <a:gd name="T4" fmla="*/ 644 w 681"/>
                <a:gd name="T5" fmla="*/ 67 h 85"/>
                <a:gd name="T6" fmla="*/ 617 w 681"/>
                <a:gd name="T7" fmla="*/ 71 h 85"/>
                <a:gd name="T8" fmla="*/ 589 w 681"/>
                <a:gd name="T9" fmla="*/ 74 h 85"/>
                <a:gd name="T10" fmla="*/ 555 w 681"/>
                <a:gd name="T11" fmla="*/ 79 h 85"/>
                <a:gd name="T12" fmla="*/ 523 w 681"/>
                <a:gd name="T13" fmla="*/ 81 h 85"/>
                <a:gd name="T14" fmla="*/ 486 w 681"/>
                <a:gd name="T15" fmla="*/ 84 h 85"/>
                <a:gd name="T16" fmla="*/ 454 w 681"/>
                <a:gd name="T17" fmla="*/ 84 h 85"/>
                <a:gd name="T18" fmla="*/ 423 w 681"/>
                <a:gd name="T19" fmla="*/ 81 h 85"/>
                <a:gd name="T20" fmla="*/ 395 w 681"/>
                <a:gd name="T21" fmla="*/ 79 h 85"/>
                <a:gd name="T22" fmla="*/ 371 w 681"/>
                <a:gd name="T23" fmla="*/ 74 h 85"/>
                <a:gd name="T24" fmla="*/ 346 w 681"/>
                <a:gd name="T25" fmla="*/ 68 h 85"/>
                <a:gd name="T26" fmla="*/ 323 w 681"/>
                <a:gd name="T27" fmla="*/ 67 h 85"/>
                <a:gd name="T28" fmla="*/ 298 w 681"/>
                <a:gd name="T29" fmla="*/ 67 h 85"/>
                <a:gd name="T30" fmla="*/ 277 w 681"/>
                <a:gd name="T31" fmla="*/ 68 h 85"/>
                <a:gd name="T32" fmla="*/ 246 w 681"/>
                <a:gd name="T33" fmla="*/ 71 h 85"/>
                <a:gd name="T34" fmla="*/ 210 w 681"/>
                <a:gd name="T35" fmla="*/ 68 h 85"/>
                <a:gd name="T36" fmla="*/ 166 w 681"/>
                <a:gd name="T37" fmla="*/ 67 h 85"/>
                <a:gd name="T38" fmla="*/ 119 w 681"/>
                <a:gd name="T39" fmla="*/ 64 h 85"/>
                <a:gd name="T40" fmla="*/ 77 w 681"/>
                <a:gd name="T41" fmla="*/ 58 h 85"/>
                <a:gd name="T42" fmla="*/ 39 w 681"/>
                <a:gd name="T43" fmla="*/ 56 h 85"/>
                <a:gd name="T44" fmla="*/ 14 w 681"/>
                <a:gd name="T45" fmla="*/ 54 h 85"/>
                <a:gd name="T46" fmla="*/ 3 w 681"/>
                <a:gd name="T47" fmla="*/ 56 h 85"/>
                <a:gd name="T48" fmla="*/ 22 w 681"/>
                <a:gd name="T49" fmla="*/ 54 h 85"/>
                <a:gd name="T50" fmla="*/ 55 w 681"/>
                <a:gd name="T51" fmla="*/ 51 h 85"/>
                <a:gd name="T52" fmla="*/ 94 w 681"/>
                <a:gd name="T53" fmla="*/ 48 h 85"/>
                <a:gd name="T54" fmla="*/ 138 w 681"/>
                <a:gd name="T55" fmla="*/ 41 h 85"/>
                <a:gd name="T56" fmla="*/ 182 w 681"/>
                <a:gd name="T57" fmla="*/ 36 h 85"/>
                <a:gd name="T58" fmla="*/ 226 w 681"/>
                <a:gd name="T59" fmla="*/ 26 h 85"/>
                <a:gd name="T60" fmla="*/ 263 w 681"/>
                <a:gd name="T61" fmla="*/ 17 h 85"/>
                <a:gd name="T62" fmla="*/ 293 w 681"/>
                <a:gd name="T63" fmla="*/ 7 h 85"/>
                <a:gd name="T64" fmla="*/ 315 w 681"/>
                <a:gd name="T65" fmla="*/ 3 h 85"/>
                <a:gd name="T66" fmla="*/ 334 w 681"/>
                <a:gd name="T67" fmla="*/ 0 h 85"/>
                <a:gd name="T68" fmla="*/ 346 w 681"/>
                <a:gd name="T69" fmla="*/ 0 h 85"/>
                <a:gd name="T70" fmla="*/ 360 w 681"/>
                <a:gd name="T71" fmla="*/ 5 h 85"/>
                <a:gd name="T72" fmla="*/ 371 w 681"/>
                <a:gd name="T73" fmla="*/ 7 h 85"/>
                <a:gd name="T74" fmla="*/ 384 w 681"/>
                <a:gd name="T75" fmla="*/ 16 h 85"/>
                <a:gd name="T76" fmla="*/ 401 w 681"/>
                <a:gd name="T77" fmla="*/ 23 h 85"/>
                <a:gd name="T78" fmla="*/ 423 w 681"/>
                <a:gd name="T79" fmla="*/ 33 h 85"/>
                <a:gd name="T80" fmla="*/ 445 w 681"/>
                <a:gd name="T81" fmla="*/ 38 h 85"/>
                <a:gd name="T82" fmla="*/ 468 w 681"/>
                <a:gd name="T83" fmla="*/ 38 h 85"/>
                <a:gd name="T84" fmla="*/ 492 w 681"/>
                <a:gd name="T85" fmla="*/ 38 h 85"/>
                <a:gd name="T86" fmla="*/ 514 w 681"/>
                <a:gd name="T87" fmla="*/ 38 h 85"/>
                <a:gd name="T88" fmla="*/ 537 w 681"/>
                <a:gd name="T89" fmla="*/ 36 h 85"/>
                <a:gd name="T90" fmla="*/ 558 w 681"/>
                <a:gd name="T91" fmla="*/ 30 h 85"/>
                <a:gd name="T92" fmla="*/ 575 w 681"/>
                <a:gd name="T93" fmla="*/ 28 h 85"/>
                <a:gd name="T94" fmla="*/ 603 w 681"/>
                <a:gd name="T95" fmla="*/ 26 h 85"/>
                <a:gd name="T96" fmla="*/ 637 w 681"/>
                <a:gd name="T97" fmla="*/ 36 h 85"/>
                <a:gd name="T98" fmla="*/ 664 w 681"/>
                <a:gd name="T99" fmla="*/ 51 h 85"/>
                <a:gd name="T100" fmla="*/ 680 w 681"/>
                <a:gd name="T101" fmla="*/ 61 h 8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81"/>
                <a:gd name="T154" fmla="*/ 0 h 85"/>
                <a:gd name="T155" fmla="*/ 681 w 681"/>
                <a:gd name="T156" fmla="*/ 85 h 8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81" h="85">
                  <a:moveTo>
                    <a:pt x="680" y="61"/>
                  </a:moveTo>
                  <a:lnTo>
                    <a:pt x="680" y="61"/>
                  </a:lnTo>
                  <a:lnTo>
                    <a:pt x="678" y="61"/>
                  </a:lnTo>
                  <a:lnTo>
                    <a:pt x="675" y="61"/>
                  </a:lnTo>
                  <a:lnTo>
                    <a:pt x="672" y="61"/>
                  </a:lnTo>
                  <a:lnTo>
                    <a:pt x="669" y="64"/>
                  </a:lnTo>
                  <a:lnTo>
                    <a:pt x="666" y="64"/>
                  </a:lnTo>
                  <a:lnTo>
                    <a:pt x="664" y="64"/>
                  </a:lnTo>
                  <a:lnTo>
                    <a:pt x="658" y="64"/>
                  </a:lnTo>
                  <a:lnTo>
                    <a:pt x="652" y="67"/>
                  </a:lnTo>
                  <a:lnTo>
                    <a:pt x="647" y="67"/>
                  </a:lnTo>
                  <a:lnTo>
                    <a:pt x="644" y="67"/>
                  </a:lnTo>
                  <a:lnTo>
                    <a:pt x="637" y="68"/>
                  </a:lnTo>
                  <a:lnTo>
                    <a:pt x="631" y="68"/>
                  </a:lnTo>
                  <a:lnTo>
                    <a:pt x="625" y="68"/>
                  </a:lnTo>
                  <a:lnTo>
                    <a:pt x="617" y="71"/>
                  </a:lnTo>
                  <a:lnTo>
                    <a:pt x="611" y="71"/>
                  </a:lnTo>
                  <a:lnTo>
                    <a:pt x="603" y="74"/>
                  </a:lnTo>
                  <a:lnTo>
                    <a:pt x="597" y="74"/>
                  </a:lnTo>
                  <a:lnTo>
                    <a:pt x="589" y="74"/>
                  </a:lnTo>
                  <a:lnTo>
                    <a:pt x="581" y="77"/>
                  </a:lnTo>
                  <a:lnTo>
                    <a:pt x="572" y="77"/>
                  </a:lnTo>
                  <a:lnTo>
                    <a:pt x="564" y="79"/>
                  </a:lnTo>
                  <a:lnTo>
                    <a:pt x="555" y="79"/>
                  </a:lnTo>
                  <a:lnTo>
                    <a:pt x="548" y="79"/>
                  </a:lnTo>
                  <a:lnTo>
                    <a:pt x="540" y="81"/>
                  </a:lnTo>
                  <a:lnTo>
                    <a:pt x="531" y="81"/>
                  </a:lnTo>
                  <a:lnTo>
                    <a:pt x="523" y="81"/>
                  </a:lnTo>
                  <a:lnTo>
                    <a:pt x="512" y="81"/>
                  </a:lnTo>
                  <a:lnTo>
                    <a:pt x="503" y="84"/>
                  </a:lnTo>
                  <a:lnTo>
                    <a:pt x="495" y="84"/>
                  </a:lnTo>
                  <a:lnTo>
                    <a:pt x="486" y="84"/>
                  </a:lnTo>
                  <a:lnTo>
                    <a:pt x="478" y="84"/>
                  </a:lnTo>
                  <a:lnTo>
                    <a:pt x="470" y="84"/>
                  </a:lnTo>
                  <a:lnTo>
                    <a:pt x="462" y="84"/>
                  </a:lnTo>
                  <a:lnTo>
                    <a:pt x="454" y="84"/>
                  </a:lnTo>
                  <a:lnTo>
                    <a:pt x="445" y="84"/>
                  </a:lnTo>
                  <a:lnTo>
                    <a:pt x="437" y="84"/>
                  </a:lnTo>
                  <a:lnTo>
                    <a:pt x="431" y="81"/>
                  </a:lnTo>
                  <a:lnTo>
                    <a:pt x="423" y="81"/>
                  </a:lnTo>
                  <a:lnTo>
                    <a:pt x="415" y="81"/>
                  </a:lnTo>
                  <a:lnTo>
                    <a:pt x="409" y="79"/>
                  </a:lnTo>
                  <a:lnTo>
                    <a:pt x="403" y="79"/>
                  </a:lnTo>
                  <a:lnTo>
                    <a:pt x="395" y="79"/>
                  </a:lnTo>
                  <a:lnTo>
                    <a:pt x="389" y="77"/>
                  </a:lnTo>
                  <a:lnTo>
                    <a:pt x="382" y="77"/>
                  </a:lnTo>
                  <a:lnTo>
                    <a:pt x="376" y="74"/>
                  </a:lnTo>
                  <a:lnTo>
                    <a:pt x="371" y="74"/>
                  </a:lnTo>
                  <a:lnTo>
                    <a:pt x="365" y="71"/>
                  </a:lnTo>
                  <a:lnTo>
                    <a:pt x="360" y="71"/>
                  </a:lnTo>
                  <a:lnTo>
                    <a:pt x="351" y="68"/>
                  </a:lnTo>
                  <a:lnTo>
                    <a:pt x="346" y="68"/>
                  </a:lnTo>
                  <a:lnTo>
                    <a:pt x="340" y="68"/>
                  </a:lnTo>
                  <a:lnTo>
                    <a:pt x="334" y="68"/>
                  </a:lnTo>
                  <a:lnTo>
                    <a:pt x="329" y="67"/>
                  </a:lnTo>
                  <a:lnTo>
                    <a:pt x="323" y="67"/>
                  </a:lnTo>
                  <a:lnTo>
                    <a:pt x="318" y="67"/>
                  </a:lnTo>
                  <a:lnTo>
                    <a:pt x="309" y="67"/>
                  </a:lnTo>
                  <a:lnTo>
                    <a:pt x="304" y="67"/>
                  </a:lnTo>
                  <a:lnTo>
                    <a:pt x="298" y="67"/>
                  </a:lnTo>
                  <a:lnTo>
                    <a:pt x="293" y="67"/>
                  </a:lnTo>
                  <a:lnTo>
                    <a:pt x="288" y="67"/>
                  </a:lnTo>
                  <a:lnTo>
                    <a:pt x="282" y="68"/>
                  </a:lnTo>
                  <a:lnTo>
                    <a:pt x="277" y="68"/>
                  </a:lnTo>
                  <a:lnTo>
                    <a:pt x="271" y="68"/>
                  </a:lnTo>
                  <a:lnTo>
                    <a:pt x="263" y="68"/>
                  </a:lnTo>
                  <a:lnTo>
                    <a:pt x="254" y="71"/>
                  </a:lnTo>
                  <a:lnTo>
                    <a:pt x="246" y="71"/>
                  </a:lnTo>
                  <a:lnTo>
                    <a:pt x="237" y="71"/>
                  </a:lnTo>
                  <a:lnTo>
                    <a:pt x="229" y="71"/>
                  </a:lnTo>
                  <a:lnTo>
                    <a:pt x="218" y="71"/>
                  </a:lnTo>
                  <a:lnTo>
                    <a:pt x="210" y="68"/>
                  </a:lnTo>
                  <a:lnTo>
                    <a:pt x="199" y="68"/>
                  </a:lnTo>
                  <a:lnTo>
                    <a:pt x="188" y="68"/>
                  </a:lnTo>
                  <a:lnTo>
                    <a:pt x="177" y="68"/>
                  </a:lnTo>
                  <a:lnTo>
                    <a:pt x="166" y="67"/>
                  </a:lnTo>
                  <a:lnTo>
                    <a:pt x="154" y="67"/>
                  </a:lnTo>
                  <a:lnTo>
                    <a:pt x="140" y="67"/>
                  </a:lnTo>
                  <a:lnTo>
                    <a:pt x="129" y="64"/>
                  </a:lnTo>
                  <a:lnTo>
                    <a:pt x="119" y="64"/>
                  </a:lnTo>
                  <a:lnTo>
                    <a:pt x="108" y="61"/>
                  </a:lnTo>
                  <a:lnTo>
                    <a:pt x="97" y="61"/>
                  </a:lnTo>
                  <a:lnTo>
                    <a:pt x="88" y="58"/>
                  </a:lnTo>
                  <a:lnTo>
                    <a:pt x="77" y="58"/>
                  </a:lnTo>
                  <a:lnTo>
                    <a:pt x="66" y="58"/>
                  </a:lnTo>
                  <a:lnTo>
                    <a:pt x="57" y="56"/>
                  </a:lnTo>
                  <a:lnTo>
                    <a:pt x="49" y="56"/>
                  </a:lnTo>
                  <a:lnTo>
                    <a:pt x="39" y="56"/>
                  </a:lnTo>
                  <a:lnTo>
                    <a:pt x="33" y="56"/>
                  </a:lnTo>
                  <a:lnTo>
                    <a:pt x="25" y="54"/>
                  </a:lnTo>
                  <a:lnTo>
                    <a:pt x="19" y="54"/>
                  </a:lnTo>
                  <a:lnTo>
                    <a:pt x="14" y="54"/>
                  </a:lnTo>
                  <a:lnTo>
                    <a:pt x="8" y="54"/>
                  </a:lnTo>
                  <a:lnTo>
                    <a:pt x="3" y="56"/>
                  </a:lnTo>
                  <a:lnTo>
                    <a:pt x="0" y="56"/>
                  </a:lnTo>
                  <a:lnTo>
                    <a:pt x="3" y="56"/>
                  </a:lnTo>
                  <a:lnTo>
                    <a:pt x="5" y="56"/>
                  </a:lnTo>
                  <a:lnTo>
                    <a:pt x="11" y="56"/>
                  </a:lnTo>
                  <a:lnTo>
                    <a:pt x="16" y="56"/>
                  </a:lnTo>
                  <a:lnTo>
                    <a:pt x="22" y="54"/>
                  </a:lnTo>
                  <a:lnTo>
                    <a:pt x="30" y="54"/>
                  </a:lnTo>
                  <a:lnTo>
                    <a:pt x="39" y="54"/>
                  </a:lnTo>
                  <a:lnTo>
                    <a:pt x="43" y="54"/>
                  </a:lnTo>
                  <a:lnTo>
                    <a:pt x="55" y="51"/>
                  </a:lnTo>
                  <a:lnTo>
                    <a:pt x="63" y="51"/>
                  </a:lnTo>
                  <a:lnTo>
                    <a:pt x="71" y="51"/>
                  </a:lnTo>
                  <a:lnTo>
                    <a:pt x="83" y="48"/>
                  </a:lnTo>
                  <a:lnTo>
                    <a:pt x="94" y="48"/>
                  </a:lnTo>
                  <a:lnTo>
                    <a:pt x="105" y="46"/>
                  </a:lnTo>
                  <a:lnTo>
                    <a:pt x="116" y="43"/>
                  </a:lnTo>
                  <a:lnTo>
                    <a:pt x="125" y="43"/>
                  </a:lnTo>
                  <a:lnTo>
                    <a:pt x="138" y="41"/>
                  </a:lnTo>
                  <a:lnTo>
                    <a:pt x="149" y="41"/>
                  </a:lnTo>
                  <a:lnTo>
                    <a:pt x="160" y="38"/>
                  </a:lnTo>
                  <a:lnTo>
                    <a:pt x="171" y="36"/>
                  </a:lnTo>
                  <a:lnTo>
                    <a:pt x="182" y="36"/>
                  </a:lnTo>
                  <a:lnTo>
                    <a:pt x="194" y="33"/>
                  </a:lnTo>
                  <a:lnTo>
                    <a:pt x="205" y="30"/>
                  </a:lnTo>
                  <a:lnTo>
                    <a:pt x="215" y="28"/>
                  </a:lnTo>
                  <a:lnTo>
                    <a:pt x="226" y="26"/>
                  </a:lnTo>
                  <a:lnTo>
                    <a:pt x="235" y="23"/>
                  </a:lnTo>
                  <a:lnTo>
                    <a:pt x="246" y="23"/>
                  </a:lnTo>
                  <a:lnTo>
                    <a:pt x="254" y="20"/>
                  </a:lnTo>
                  <a:lnTo>
                    <a:pt x="263" y="17"/>
                  </a:lnTo>
                  <a:lnTo>
                    <a:pt x="271" y="16"/>
                  </a:lnTo>
                  <a:lnTo>
                    <a:pt x="279" y="13"/>
                  </a:lnTo>
                  <a:lnTo>
                    <a:pt x="288" y="10"/>
                  </a:lnTo>
                  <a:lnTo>
                    <a:pt x="293" y="7"/>
                  </a:lnTo>
                  <a:lnTo>
                    <a:pt x="298" y="7"/>
                  </a:lnTo>
                  <a:lnTo>
                    <a:pt x="306" y="5"/>
                  </a:lnTo>
                  <a:lnTo>
                    <a:pt x="309" y="3"/>
                  </a:lnTo>
                  <a:lnTo>
                    <a:pt x="315" y="3"/>
                  </a:lnTo>
                  <a:lnTo>
                    <a:pt x="320" y="3"/>
                  </a:lnTo>
                  <a:lnTo>
                    <a:pt x="326" y="0"/>
                  </a:lnTo>
                  <a:lnTo>
                    <a:pt x="329" y="0"/>
                  </a:lnTo>
                  <a:lnTo>
                    <a:pt x="334" y="0"/>
                  </a:lnTo>
                  <a:lnTo>
                    <a:pt x="337" y="0"/>
                  </a:lnTo>
                  <a:lnTo>
                    <a:pt x="340" y="0"/>
                  </a:lnTo>
                  <a:lnTo>
                    <a:pt x="343" y="0"/>
                  </a:lnTo>
                  <a:lnTo>
                    <a:pt x="346" y="0"/>
                  </a:lnTo>
                  <a:lnTo>
                    <a:pt x="351" y="3"/>
                  </a:lnTo>
                  <a:lnTo>
                    <a:pt x="354" y="3"/>
                  </a:lnTo>
                  <a:lnTo>
                    <a:pt x="357" y="3"/>
                  </a:lnTo>
                  <a:lnTo>
                    <a:pt x="360" y="5"/>
                  </a:lnTo>
                  <a:lnTo>
                    <a:pt x="362" y="5"/>
                  </a:lnTo>
                  <a:lnTo>
                    <a:pt x="365" y="7"/>
                  </a:lnTo>
                  <a:lnTo>
                    <a:pt x="368" y="7"/>
                  </a:lnTo>
                  <a:lnTo>
                    <a:pt x="371" y="7"/>
                  </a:lnTo>
                  <a:lnTo>
                    <a:pt x="374" y="10"/>
                  </a:lnTo>
                  <a:lnTo>
                    <a:pt x="379" y="13"/>
                  </a:lnTo>
                  <a:lnTo>
                    <a:pt x="382" y="16"/>
                  </a:lnTo>
                  <a:lnTo>
                    <a:pt x="384" y="16"/>
                  </a:lnTo>
                  <a:lnTo>
                    <a:pt x="389" y="17"/>
                  </a:lnTo>
                  <a:lnTo>
                    <a:pt x="392" y="20"/>
                  </a:lnTo>
                  <a:lnTo>
                    <a:pt x="395" y="23"/>
                  </a:lnTo>
                  <a:lnTo>
                    <a:pt x="401" y="23"/>
                  </a:lnTo>
                  <a:lnTo>
                    <a:pt x="406" y="26"/>
                  </a:lnTo>
                  <a:lnTo>
                    <a:pt x="412" y="28"/>
                  </a:lnTo>
                  <a:lnTo>
                    <a:pt x="417" y="30"/>
                  </a:lnTo>
                  <a:lnTo>
                    <a:pt x="423" y="33"/>
                  </a:lnTo>
                  <a:lnTo>
                    <a:pt x="429" y="33"/>
                  </a:lnTo>
                  <a:lnTo>
                    <a:pt x="434" y="36"/>
                  </a:lnTo>
                  <a:lnTo>
                    <a:pt x="440" y="36"/>
                  </a:lnTo>
                  <a:lnTo>
                    <a:pt x="445" y="38"/>
                  </a:lnTo>
                  <a:lnTo>
                    <a:pt x="451" y="38"/>
                  </a:lnTo>
                  <a:lnTo>
                    <a:pt x="457" y="38"/>
                  </a:lnTo>
                  <a:lnTo>
                    <a:pt x="462" y="38"/>
                  </a:lnTo>
                  <a:lnTo>
                    <a:pt x="468" y="38"/>
                  </a:lnTo>
                  <a:lnTo>
                    <a:pt x="472" y="38"/>
                  </a:lnTo>
                  <a:lnTo>
                    <a:pt x="478" y="38"/>
                  </a:lnTo>
                  <a:lnTo>
                    <a:pt x="486" y="38"/>
                  </a:lnTo>
                  <a:lnTo>
                    <a:pt x="492" y="38"/>
                  </a:lnTo>
                  <a:lnTo>
                    <a:pt x="498" y="38"/>
                  </a:lnTo>
                  <a:lnTo>
                    <a:pt x="503" y="38"/>
                  </a:lnTo>
                  <a:lnTo>
                    <a:pt x="509" y="38"/>
                  </a:lnTo>
                  <a:lnTo>
                    <a:pt x="514" y="38"/>
                  </a:lnTo>
                  <a:lnTo>
                    <a:pt x="520" y="38"/>
                  </a:lnTo>
                  <a:lnTo>
                    <a:pt x="526" y="36"/>
                  </a:lnTo>
                  <a:lnTo>
                    <a:pt x="531" y="36"/>
                  </a:lnTo>
                  <a:lnTo>
                    <a:pt x="537" y="36"/>
                  </a:lnTo>
                  <a:lnTo>
                    <a:pt x="542" y="36"/>
                  </a:lnTo>
                  <a:lnTo>
                    <a:pt x="548" y="33"/>
                  </a:lnTo>
                  <a:lnTo>
                    <a:pt x="553" y="33"/>
                  </a:lnTo>
                  <a:lnTo>
                    <a:pt x="558" y="30"/>
                  </a:lnTo>
                  <a:lnTo>
                    <a:pt x="561" y="30"/>
                  </a:lnTo>
                  <a:lnTo>
                    <a:pt x="567" y="30"/>
                  </a:lnTo>
                  <a:lnTo>
                    <a:pt x="569" y="28"/>
                  </a:lnTo>
                  <a:lnTo>
                    <a:pt x="575" y="28"/>
                  </a:lnTo>
                  <a:lnTo>
                    <a:pt x="581" y="26"/>
                  </a:lnTo>
                  <a:lnTo>
                    <a:pt x="586" y="26"/>
                  </a:lnTo>
                  <a:lnTo>
                    <a:pt x="595" y="23"/>
                  </a:lnTo>
                  <a:lnTo>
                    <a:pt x="603" y="26"/>
                  </a:lnTo>
                  <a:lnTo>
                    <a:pt x="614" y="26"/>
                  </a:lnTo>
                  <a:lnTo>
                    <a:pt x="623" y="28"/>
                  </a:lnTo>
                  <a:lnTo>
                    <a:pt x="631" y="33"/>
                  </a:lnTo>
                  <a:lnTo>
                    <a:pt x="637" y="36"/>
                  </a:lnTo>
                  <a:lnTo>
                    <a:pt x="644" y="38"/>
                  </a:lnTo>
                  <a:lnTo>
                    <a:pt x="652" y="43"/>
                  </a:lnTo>
                  <a:lnTo>
                    <a:pt x="658" y="46"/>
                  </a:lnTo>
                  <a:lnTo>
                    <a:pt x="664" y="51"/>
                  </a:lnTo>
                  <a:lnTo>
                    <a:pt x="669" y="54"/>
                  </a:lnTo>
                  <a:lnTo>
                    <a:pt x="675" y="56"/>
                  </a:lnTo>
                  <a:lnTo>
                    <a:pt x="678" y="58"/>
                  </a:lnTo>
                  <a:lnTo>
                    <a:pt x="680" y="61"/>
                  </a:lnTo>
                </a:path>
              </a:pathLst>
            </a:custGeom>
            <a:solidFill>
              <a:srgbClr val="8BF3FD"/>
            </a:solidFill>
            <a:ln w="127000" cap="rnd">
              <a:noFill/>
              <a:round/>
              <a:headEnd/>
              <a:tailEnd/>
            </a:ln>
          </p:spPr>
          <p:txBody>
            <a:bodyPr>
              <a:prstTxWarp prst="textNoShape">
                <a:avLst/>
              </a:prstTxWarp>
            </a:bodyPr>
            <a:lstStyle/>
            <a:p>
              <a:endParaRPr lang="en-US">
                <a:solidFill>
                  <a:schemeClr val="tx2"/>
                </a:solidFill>
              </a:endParaRPr>
            </a:p>
          </p:txBody>
        </p:sp>
        <p:sp>
          <p:nvSpPr>
            <p:cNvPr id="36126" name="Freeform 285"/>
            <p:cNvSpPr>
              <a:spLocks/>
            </p:cNvSpPr>
            <p:nvPr/>
          </p:nvSpPr>
          <p:spPr bwMode="auto">
            <a:xfrm>
              <a:off x="2448" y="1234"/>
              <a:ext cx="646" cy="79"/>
            </a:xfrm>
            <a:custGeom>
              <a:avLst/>
              <a:gdLst>
                <a:gd name="T0" fmla="*/ 645 w 646"/>
                <a:gd name="T1" fmla="*/ 58 h 79"/>
                <a:gd name="T2" fmla="*/ 636 w 646"/>
                <a:gd name="T3" fmla="*/ 58 h 79"/>
                <a:gd name="T4" fmla="*/ 625 w 646"/>
                <a:gd name="T5" fmla="*/ 61 h 79"/>
                <a:gd name="T6" fmla="*/ 608 w 646"/>
                <a:gd name="T7" fmla="*/ 63 h 79"/>
                <a:gd name="T8" fmla="*/ 592 w 646"/>
                <a:gd name="T9" fmla="*/ 65 h 79"/>
                <a:gd name="T10" fmla="*/ 573 w 646"/>
                <a:gd name="T11" fmla="*/ 68 h 79"/>
                <a:gd name="T12" fmla="*/ 550 w 646"/>
                <a:gd name="T13" fmla="*/ 71 h 79"/>
                <a:gd name="T14" fmla="*/ 528 w 646"/>
                <a:gd name="T15" fmla="*/ 73 h 79"/>
                <a:gd name="T16" fmla="*/ 504 w 646"/>
                <a:gd name="T17" fmla="*/ 76 h 79"/>
                <a:gd name="T18" fmla="*/ 479 w 646"/>
                <a:gd name="T19" fmla="*/ 78 h 79"/>
                <a:gd name="T20" fmla="*/ 453 w 646"/>
                <a:gd name="T21" fmla="*/ 78 h 79"/>
                <a:gd name="T22" fmla="*/ 429 w 646"/>
                <a:gd name="T23" fmla="*/ 78 h 79"/>
                <a:gd name="T24" fmla="*/ 410 w 646"/>
                <a:gd name="T25" fmla="*/ 78 h 79"/>
                <a:gd name="T26" fmla="*/ 387 w 646"/>
                <a:gd name="T27" fmla="*/ 73 h 79"/>
                <a:gd name="T28" fmla="*/ 368 w 646"/>
                <a:gd name="T29" fmla="*/ 71 h 79"/>
                <a:gd name="T30" fmla="*/ 352 w 646"/>
                <a:gd name="T31" fmla="*/ 68 h 79"/>
                <a:gd name="T32" fmla="*/ 335 w 646"/>
                <a:gd name="T33" fmla="*/ 65 h 79"/>
                <a:gd name="T34" fmla="*/ 318 w 646"/>
                <a:gd name="T35" fmla="*/ 63 h 79"/>
                <a:gd name="T36" fmla="*/ 301 w 646"/>
                <a:gd name="T37" fmla="*/ 61 h 79"/>
                <a:gd name="T38" fmla="*/ 285 w 646"/>
                <a:gd name="T39" fmla="*/ 61 h 79"/>
                <a:gd name="T40" fmla="*/ 269 w 646"/>
                <a:gd name="T41" fmla="*/ 63 h 79"/>
                <a:gd name="T42" fmla="*/ 249 w 646"/>
                <a:gd name="T43" fmla="*/ 65 h 79"/>
                <a:gd name="T44" fmla="*/ 224 w 646"/>
                <a:gd name="T45" fmla="*/ 65 h 79"/>
                <a:gd name="T46" fmla="*/ 197 w 646"/>
                <a:gd name="T47" fmla="*/ 65 h 79"/>
                <a:gd name="T48" fmla="*/ 169 w 646"/>
                <a:gd name="T49" fmla="*/ 63 h 79"/>
                <a:gd name="T50" fmla="*/ 135 w 646"/>
                <a:gd name="T51" fmla="*/ 61 h 79"/>
                <a:gd name="T52" fmla="*/ 106 w 646"/>
                <a:gd name="T53" fmla="*/ 58 h 79"/>
                <a:gd name="T54" fmla="*/ 72 w 646"/>
                <a:gd name="T55" fmla="*/ 55 h 79"/>
                <a:gd name="T56" fmla="*/ 47 w 646"/>
                <a:gd name="T57" fmla="*/ 53 h 79"/>
                <a:gd name="T58" fmla="*/ 25 w 646"/>
                <a:gd name="T59" fmla="*/ 51 h 79"/>
                <a:gd name="T60" fmla="*/ 9 w 646"/>
                <a:gd name="T61" fmla="*/ 51 h 79"/>
                <a:gd name="T62" fmla="*/ 3 w 646"/>
                <a:gd name="T63" fmla="*/ 53 h 79"/>
                <a:gd name="T64" fmla="*/ 17 w 646"/>
                <a:gd name="T65" fmla="*/ 51 h 79"/>
                <a:gd name="T66" fmla="*/ 37 w 646"/>
                <a:gd name="T67" fmla="*/ 51 h 79"/>
                <a:gd name="T68" fmla="*/ 61 w 646"/>
                <a:gd name="T69" fmla="*/ 48 h 79"/>
                <a:gd name="T70" fmla="*/ 89 w 646"/>
                <a:gd name="T71" fmla="*/ 43 h 79"/>
                <a:gd name="T72" fmla="*/ 120 w 646"/>
                <a:gd name="T73" fmla="*/ 40 h 79"/>
                <a:gd name="T74" fmla="*/ 152 w 646"/>
                <a:gd name="T75" fmla="*/ 35 h 79"/>
                <a:gd name="T76" fmla="*/ 183 w 646"/>
                <a:gd name="T77" fmla="*/ 30 h 79"/>
                <a:gd name="T78" fmla="*/ 213 w 646"/>
                <a:gd name="T79" fmla="*/ 25 h 79"/>
                <a:gd name="T80" fmla="*/ 241 w 646"/>
                <a:gd name="T81" fmla="*/ 17 h 79"/>
                <a:gd name="T82" fmla="*/ 272 w 646"/>
                <a:gd name="T83" fmla="*/ 7 h 79"/>
                <a:gd name="T84" fmla="*/ 304 w 646"/>
                <a:gd name="T85" fmla="*/ 0 h 79"/>
                <a:gd name="T86" fmla="*/ 327 w 646"/>
                <a:gd name="T87" fmla="*/ 0 h 79"/>
                <a:gd name="T88" fmla="*/ 343 w 646"/>
                <a:gd name="T89" fmla="*/ 5 h 79"/>
                <a:gd name="T90" fmla="*/ 363 w 646"/>
                <a:gd name="T91" fmla="*/ 13 h 79"/>
                <a:gd name="T92" fmla="*/ 384 w 646"/>
                <a:gd name="T93" fmla="*/ 23 h 79"/>
                <a:gd name="T94" fmla="*/ 401 w 646"/>
                <a:gd name="T95" fmla="*/ 30 h 79"/>
                <a:gd name="T96" fmla="*/ 418 w 646"/>
                <a:gd name="T97" fmla="*/ 33 h 79"/>
                <a:gd name="T98" fmla="*/ 432 w 646"/>
                <a:gd name="T99" fmla="*/ 35 h 79"/>
                <a:gd name="T100" fmla="*/ 448 w 646"/>
                <a:gd name="T101" fmla="*/ 35 h 79"/>
                <a:gd name="T102" fmla="*/ 465 w 646"/>
                <a:gd name="T103" fmla="*/ 35 h 79"/>
                <a:gd name="T104" fmla="*/ 481 w 646"/>
                <a:gd name="T105" fmla="*/ 35 h 79"/>
                <a:gd name="T106" fmla="*/ 498 w 646"/>
                <a:gd name="T107" fmla="*/ 35 h 79"/>
                <a:gd name="T108" fmla="*/ 515 w 646"/>
                <a:gd name="T109" fmla="*/ 33 h 79"/>
                <a:gd name="T110" fmla="*/ 528 w 646"/>
                <a:gd name="T111" fmla="*/ 27 h 79"/>
                <a:gd name="T112" fmla="*/ 542 w 646"/>
                <a:gd name="T113" fmla="*/ 25 h 79"/>
                <a:gd name="T114" fmla="*/ 556 w 646"/>
                <a:gd name="T115" fmla="*/ 23 h 79"/>
                <a:gd name="T116" fmla="*/ 581 w 646"/>
                <a:gd name="T117" fmla="*/ 25 h 79"/>
                <a:gd name="T118" fmla="*/ 604 w 646"/>
                <a:gd name="T119" fmla="*/ 33 h 79"/>
                <a:gd name="T120" fmla="*/ 625 w 646"/>
                <a:gd name="T121" fmla="*/ 43 h 79"/>
                <a:gd name="T122" fmla="*/ 639 w 646"/>
                <a:gd name="T123" fmla="*/ 53 h 7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46"/>
                <a:gd name="T187" fmla="*/ 0 h 79"/>
                <a:gd name="T188" fmla="*/ 646 w 646"/>
                <a:gd name="T189" fmla="*/ 79 h 7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46" h="79">
                  <a:moveTo>
                    <a:pt x="645" y="55"/>
                  </a:moveTo>
                  <a:lnTo>
                    <a:pt x="645" y="55"/>
                  </a:lnTo>
                  <a:lnTo>
                    <a:pt x="645" y="58"/>
                  </a:lnTo>
                  <a:lnTo>
                    <a:pt x="642" y="58"/>
                  </a:lnTo>
                  <a:lnTo>
                    <a:pt x="639" y="58"/>
                  </a:lnTo>
                  <a:lnTo>
                    <a:pt x="636" y="58"/>
                  </a:lnTo>
                  <a:lnTo>
                    <a:pt x="631" y="58"/>
                  </a:lnTo>
                  <a:lnTo>
                    <a:pt x="628" y="61"/>
                  </a:lnTo>
                  <a:lnTo>
                    <a:pt x="625" y="61"/>
                  </a:lnTo>
                  <a:lnTo>
                    <a:pt x="619" y="61"/>
                  </a:lnTo>
                  <a:lnTo>
                    <a:pt x="614" y="63"/>
                  </a:lnTo>
                  <a:lnTo>
                    <a:pt x="608" y="63"/>
                  </a:lnTo>
                  <a:lnTo>
                    <a:pt x="604" y="63"/>
                  </a:lnTo>
                  <a:lnTo>
                    <a:pt x="598" y="65"/>
                  </a:lnTo>
                  <a:lnTo>
                    <a:pt x="592" y="65"/>
                  </a:lnTo>
                  <a:lnTo>
                    <a:pt x="587" y="65"/>
                  </a:lnTo>
                  <a:lnTo>
                    <a:pt x="578" y="65"/>
                  </a:lnTo>
                  <a:lnTo>
                    <a:pt x="573" y="68"/>
                  </a:lnTo>
                  <a:lnTo>
                    <a:pt x="564" y="68"/>
                  </a:lnTo>
                  <a:lnTo>
                    <a:pt x="559" y="71"/>
                  </a:lnTo>
                  <a:lnTo>
                    <a:pt x="550" y="71"/>
                  </a:lnTo>
                  <a:lnTo>
                    <a:pt x="542" y="71"/>
                  </a:lnTo>
                  <a:lnTo>
                    <a:pt x="534" y="73"/>
                  </a:lnTo>
                  <a:lnTo>
                    <a:pt x="528" y="73"/>
                  </a:lnTo>
                  <a:lnTo>
                    <a:pt x="521" y="73"/>
                  </a:lnTo>
                  <a:lnTo>
                    <a:pt x="512" y="76"/>
                  </a:lnTo>
                  <a:lnTo>
                    <a:pt x="504" y="76"/>
                  </a:lnTo>
                  <a:lnTo>
                    <a:pt x="495" y="76"/>
                  </a:lnTo>
                  <a:lnTo>
                    <a:pt x="487" y="78"/>
                  </a:lnTo>
                  <a:lnTo>
                    <a:pt x="479" y="78"/>
                  </a:lnTo>
                  <a:lnTo>
                    <a:pt x="470" y="78"/>
                  </a:lnTo>
                  <a:lnTo>
                    <a:pt x="462" y="78"/>
                  </a:lnTo>
                  <a:lnTo>
                    <a:pt x="453" y="78"/>
                  </a:lnTo>
                  <a:lnTo>
                    <a:pt x="445" y="78"/>
                  </a:lnTo>
                  <a:lnTo>
                    <a:pt x="438" y="78"/>
                  </a:lnTo>
                  <a:lnTo>
                    <a:pt x="429" y="78"/>
                  </a:lnTo>
                  <a:lnTo>
                    <a:pt x="424" y="78"/>
                  </a:lnTo>
                  <a:lnTo>
                    <a:pt x="415" y="78"/>
                  </a:lnTo>
                  <a:lnTo>
                    <a:pt x="410" y="78"/>
                  </a:lnTo>
                  <a:lnTo>
                    <a:pt x="401" y="76"/>
                  </a:lnTo>
                  <a:lnTo>
                    <a:pt x="396" y="76"/>
                  </a:lnTo>
                  <a:lnTo>
                    <a:pt x="387" y="73"/>
                  </a:lnTo>
                  <a:lnTo>
                    <a:pt x="382" y="73"/>
                  </a:lnTo>
                  <a:lnTo>
                    <a:pt x="376" y="73"/>
                  </a:lnTo>
                  <a:lnTo>
                    <a:pt x="368" y="71"/>
                  </a:lnTo>
                  <a:lnTo>
                    <a:pt x="363" y="71"/>
                  </a:lnTo>
                  <a:lnTo>
                    <a:pt x="357" y="68"/>
                  </a:lnTo>
                  <a:lnTo>
                    <a:pt x="352" y="68"/>
                  </a:lnTo>
                  <a:lnTo>
                    <a:pt x="346" y="68"/>
                  </a:lnTo>
                  <a:lnTo>
                    <a:pt x="341" y="65"/>
                  </a:lnTo>
                  <a:lnTo>
                    <a:pt x="335" y="65"/>
                  </a:lnTo>
                  <a:lnTo>
                    <a:pt x="329" y="65"/>
                  </a:lnTo>
                  <a:lnTo>
                    <a:pt x="324" y="63"/>
                  </a:lnTo>
                  <a:lnTo>
                    <a:pt x="318" y="63"/>
                  </a:lnTo>
                  <a:lnTo>
                    <a:pt x="313" y="63"/>
                  </a:lnTo>
                  <a:lnTo>
                    <a:pt x="307" y="63"/>
                  </a:lnTo>
                  <a:lnTo>
                    <a:pt x="301" y="61"/>
                  </a:lnTo>
                  <a:lnTo>
                    <a:pt x="296" y="61"/>
                  </a:lnTo>
                  <a:lnTo>
                    <a:pt x="290" y="61"/>
                  </a:lnTo>
                  <a:lnTo>
                    <a:pt x="285" y="61"/>
                  </a:lnTo>
                  <a:lnTo>
                    <a:pt x="280" y="63"/>
                  </a:lnTo>
                  <a:lnTo>
                    <a:pt x="274" y="63"/>
                  </a:lnTo>
                  <a:lnTo>
                    <a:pt x="269" y="63"/>
                  </a:lnTo>
                  <a:lnTo>
                    <a:pt x="263" y="63"/>
                  </a:lnTo>
                  <a:lnTo>
                    <a:pt x="258" y="65"/>
                  </a:lnTo>
                  <a:lnTo>
                    <a:pt x="249" y="65"/>
                  </a:lnTo>
                  <a:lnTo>
                    <a:pt x="241" y="65"/>
                  </a:lnTo>
                  <a:lnTo>
                    <a:pt x="235" y="65"/>
                  </a:lnTo>
                  <a:lnTo>
                    <a:pt x="224" y="65"/>
                  </a:lnTo>
                  <a:lnTo>
                    <a:pt x="216" y="65"/>
                  </a:lnTo>
                  <a:lnTo>
                    <a:pt x="207" y="65"/>
                  </a:lnTo>
                  <a:lnTo>
                    <a:pt x="197" y="65"/>
                  </a:lnTo>
                  <a:lnTo>
                    <a:pt x="189" y="65"/>
                  </a:lnTo>
                  <a:lnTo>
                    <a:pt x="177" y="63"/>
                  </a:lnTo>
                  <a:lnTo>
                    <a:pt x="169" y="63"/>
                  </a:lnTo>
                  <a:lnTo>
                    <a:pt x="158" y="63"/>
                  </a:lnTo>
                  <a:lnTo>
                    <a:pt x="147" y="61"/>
                  </a:lnTo>
                  <a:lnTo>
                    <a:pt x="135" y="61"/>
                  </a:lnTo>
                  <a:lnTo>
                    <a:pt x="124" y="61"/>
                  </a:lnTo>
                  <a:lnTo>
                    <a:pt x="114" y="58"/>
                  </a:lnTo>
                  <a:lnTo>
                    <a:pt x="106" y="58"/>
                  </a:lnTo>
                  <a:lnTo>
                    <a:pt x="94" y="55"/>
                  </a:lnTo>
                  <a:lnTo>
                    <a:pt x="83" y="55"/>
                  </a:lnTo>
                  <a:lnTo>
                    <a:pt x="72" y="55"/>
                  </a:lnTo>
                  <a:lnTo>
                    <a:pt x="64" y="53"/>
                  </a:lnTo>
                  <a:lnTo>
                    <a:pt x="55" y="53"/>
                  </a:lnTo>
                  <a:lnTo>
                    <a:pt x="47" y="53"/>
                  </a:lnTo>
                  <a:lnTo>
                    <a:pt x="39" y="51"/>
                  </a:lnTo>
                  <a:lnTo>
                    <a:pt x="31" y="51"/>
                  </a:lnTo>
                  <a:lnTo>
                    <a:pt x="25" y="51"/>
                  </a:lnTo>
                  <a:lnTo>
                    <a:pt x="20" y="51"/>
                  </a:lnTo>
                  <a:lnTo>
                    <a:pt x="11" y="51"/>
                  </a:lnTo>
                  <a:lnTo>
                    <a:pt x="9" y="51"/>
                  </a:lnTo>
                  <a:lnTo>
                    <a:pt x="3" y="51"/>
                  </a:lnTo>
                  <a:lnTo>
                    <a:pt x="0" y="53"/>
                  </a:lnTo>
                  <a:lnTo>
                    <a:pt x="3" y="53"/>
                  </a:lnTo>
                  <a:lnTo>
                    <a:pt x="6" y="53"/>
                  </a:lnTo>
                  <a:lnTo>
                    <a:pt x="11" y="51"/>
                  </a:lnTo>
                  <a:lnTo>
                    <a:pt x="17" y="51"/>
                  </a:lnTo>
                  <a:lnTo>
                    <a:pt x="23" y="51"/>
                  </a:lnTo>
                  <a:lnTo>
                    <a:pt x="28" y="51"/>
                  </a:lnTo>
                  <a:lnTo>
                    <a:pt x="37" y="51"/>
                  </a:lnTo>
                  <a:lnTo>
                    <a:pt x="41" y="48"/>
                  </a:lnTo>
                  <a:lnTo>
                    <a:pt x="52" y="48"/>
                  </a:lnTo>
                  <a:lnTo>
                    <a:pt x="61" y="48"/>
                  </a:lnTo>
                  <a:lnTo>
                    <a:pt x="69" y="45"/>
                  </a:lnTo>
                  <a:lnTo>
                    <a:pt x="78" y="45"/>
                  </a:lnTo>
                  <a:lnTo>
                    <a:pt x="89" y="43"/>
                  </a:lnTo>
                  <a:lnTo>
                    <a:pt x="100" y="43"/>
                  </a:lnTo>
                  <a:lnTo>
                    <a:pt x="108" y="40"/>
                  </a:lnTo>
                  <a:lnTo>
                    <a:pt x="120" y="40"/>
                  </a:lnTo>
                  <a:lnTo>
                    <a:pt x="130" y="38"/>
                  </a:lnTo>
                  <a:lnTo>
                    <a:pt x="141" y="38"/>
                  </a:lnTo>
                  <a:lnTo>
                    <a:pt x="152" y="35"/>
                  </a:lnTo>
                  <a:lnTo>
                    <a:pt x="163" y="33"/>
                  </a:lnTo>
                  <a:lnTo>
                    <a:pt x="175" y="33"/>
                  </a:lnTo>
                  <a:lnTo>
                    <a:pt x="183" y="30"/>
                  </a:lnTo>
                  <a:lnTo>
                    <a:pt x="194" y="27"/>
                  </a:lnTo>
                  <a:lnTo>
                    <a:pt x="204" y="25"/>
                  </a:lnTo>
                  <a:lnTo>
                    <a:pt x="213" y="25"/>
                  </a:lnTo>
                  <a:lnTo>
                    <a:pt x="224" y="23"/>
                  </a:lnTo>
                  <a:lnTo>
                    <a:pt x="232" y="20"/>
                  </a:lnTo>
                  <a:lnTo>
                    <a:pt x="241" y="17"/>
                  </a:lnTo>
                  <a:lnTo>
                    <a:pt x="249" y="15"/>
                  </a:lnTo>
                  <a:lnTo>
                    <a:pt x="258" y="13"/>
                  </a:lnTo>
                  <a:lnTo>
                    <a:pt x="272" y="7"/>
                  </a:lnTo>
                  <a:lnTo>
                    <a:pt x="285" y="5"/>
                  </a:lnTo>
                  <a:lnTo>
                    <a:pt x="296" y="2"/>
                  </a:lnTo>
                  <a:lnTo>
                    <a:pt x="304" y="0"/>
                  </a:lnTo>
                  <a:lnTo>
                    <a:pt x="313" y="0"/>
                  </a:lnTo>
                  <a:lnTo>
                    <a:pt x="321" y="0"/>
                  </a:lnTo>
                  <a:lnTo>
                    <a:pt x="327" y="0"/>
                  </a:lnTo>
                  <a:lnTo>
                    <a:pt x="332" y="0"/>
                  </a:lnTo>
                  <a:lnTo>
                    <a:pt x="338" y="2"/>
                  </a:lnTo>
                  <a:lnTo>
                    <a:pt x="343" y="5"/>
                  </a:lnTo>
                  <a:lnTo>
                    <a:pt x="349" y="7"/>
                  </a:lnTo>
                  <a:lnTo>
                    <a:pt x="355" y="10"/>
                  </a:lnTo>
                  <a:lnTo>
                    <a:pt x="363" y="13"/>
                  </a:lnTo>
                  <a:lnTo>
                    <a:pt x="368" y="15"/>
                  </a:lnTo>
                  <a:lnTo>
                    <a:pt x="376" y="20"/>
                  </a:lnTo>
                  <a:lnTo>
                    <a:pt x="384" y="23"/>
                  </a:lnTo>
                  <a:lnTo>
                    <a:pt x="390" y="25"/>
                  </a:lnTo>
                  <a:lnTo>
                    <a:pt x="396" y="27"/>
                  </a:lnTo>
                  <a:lnTo>
                    <a:pt x="401" y="30"/>
                  </a:lnTo>
                  <a:lnTo>
                    <a:pt x="407" y="30"/>
                  </a:lnTo>
                  <a:lnTo>
                    <a:pt x="410" y="33"/>
                  </a:lnTo>
                  <a:lnTo>
                    <a:pt x="418" y="33"/>
                  </a:lnTo>
                  <a:lnTo>
                    <a:pt x="424" y="35"/>
                  </a:lnTo>
                  <a:lnTo>
                    <a:pt x="426" y="35"/>
                  </a:lnTo>
                  <a:lnTo>
                    <a:pt x="432" y="35"/>
                  </a:lnTo>
                  <a:lnTo>
                    <a:pt x="440" y="35"/>
                  </a:lnTo>
                  <a:lnTo>
                    <a:pt x="443" y="35"/>
                  </a:lnTo>
                  <a:lnTo>
                    <a:pt x="448" y="35"/>
                  </a:lnTo>
                  <a:lnTo>
                    <a:pt x="456" y="35"/>
                  </a:lnTo>
                  <a:lnTo>
                    <a:pt x="459" y="35"/>
                  </a:lnTo>
                  <a:lnTo>
                    <a:pt x="465" y="35"/>
                  </a:lnTo>
                  <a:lnTo>
                    <a:pt x="473" y="35"/>
                  </a:lnTo>
                  <a:lnTo>
                    <a:pt x="476" y="35"/>
                  </a:lnTo>
                  <a:lnTo>
                    <a:pt x="481" y="35"/>
                  </a:lnTo>
                  <a:lnTo>
                    <a:pt x="487" y="35"/>
                  </a:lnTo>
                  <a:lnTo>
                    <a:pt x="493" y="35"/>
                  </a:lnTo>
                  <a:lnTo>
                    <a:pt x="498" y="35"/>
                  </a:lnTo>
                  <a:lnTo>
                    <a:pt x="504" y="33"/>
                  </a:lnTo>
                  <a:lnTo>
                    <a:pt x="509" y="33"/>
                  </a:lnTo>
                  <a:lnTo>
                    <a:pt x="515" y="33"/>
                  </a:lnTo>
                  <a:lnTo>
                    <a:pt x="518" y="30"/>
                  </a:lnTo>
                  <a:lnTo>
                    <a:pt x="523" y="30"/>
                  </a:lnTo>
                  <a:lnTo>
                    <a:pt x="528" y="27"/>
                  </a:lnTo>
                  <a:lnTo>
                    <a:pt x="531" y="27"/>
                  </a:lnTo>
                  <a:lnTo>
                    <a:pt x="536" y="27"/>
                  </a:lnTo>
                  <a:lnTo>
                    <a:pt x="542" y="25"/>
                  </a:lnTo>
                  <a:lnTo>
                    <a:pt x="545" y="25"/>
                  </a:lnTo>
                  <a:lnTo>
                    <a:pt x="548" y="23"/>
                  </a:lnTo>
                  <a:lnTo>
                    <a:pt x="556" y="23"/>
                  </a:lnTo>
                  <a:lnTo>
                    <a:pt x="564" y="23"/>
                  </a:lnTo>
                  <a:lnTo>
                    <a:pt x="573" y="23"/>
                  </a:lnTo>
                  <a:lnTo>
                    <a:pt x="581" y="25"/>
                  </a:lnTo>
                  <a:lnTo>
                    <a:pt x="590" y="27"/>
                  </a:lnTo>
                  <a:lnTo>
                    <a:pt x="598" y="30"/>
                  </a:lnTo>
                  <a:lnTo>
                    <a:pt x="604" y="33"/>
                  </a:lnTo>
                  <a:lnTo>
                    <a:pt x="611" y="35"/>
                  </a:lnTo>
                  <a:lnTo>
                    <a:pt x="617" y="40"/>
                  </a:lnTo>
                  <a:lnTo>
                    <a:pt x="625" y="43"/>
                  </a:lnTo>
                  <a:lnTo>
                    <a:pt x="631" y="48"/>
                  </a:lnTo>
                  <a:lnTo>
                    <a:pt x="636" y="51"/>
                  </a:lnTo>
                  <a:lnTo>
                    <a:pt x="639" y="53"/>
                  </a:lnTo>
                  <a:lnTo>
                    <a:pt x="642" y="55"/>
                  </a:lnTo>
                  <a:lnTo>
                    <a:pt x="645" y="55"/>
                  </a:lnTo>
                </a:path>
              </a:pathLst>
            </a:custGeom>
            <a:solidFill>
              <a:srgbClr val="ACF1F8"/>
            </a:solidFill>
            <a:ln w="127000" cap="rnd">
              <a:noFill/>
              <a:round/>
              <a:headEnd/>
              <a:tailEnd/>
            </a:ln>
          </p:spPr>
          <p:txBody>
            <a:bodyPr>
              <a:prstTxWarp prst="textNoShape">
                <a:avLst/>
              </a:prstTxWarp>
            </a:bodyPr>
            <a:lstStyle/>
            <a:p>
              <a:endParaRPr lang="en-US">
                <a:solidFill>
                  <a:schemeClr val="tx2"/>
                </a:solidFill>
              </a:endParaRPr>
            </a:p>
          </p:txBody>
        </p:sp>
        <p:sp>
          <p:nvSpPr>
            <p:cNvPr id="36127" name="Freeform 286"/>
            <p:cNvSpPr>
              <a:spLocks/>
            </p:cNvSpPr>
            <p:nvPr/>
          </p:nvSpPr>
          <p:spPr bwMode="auto">
            <a:xfrm>
              <a:off x="2468" y="1236"/>
              <a:ext cx="609" cy="75"/>
            </a:xfrm>
            <a:custGeom>
              <a:avLst/>
              <a:gdLst>
                <a:gd name="T0" fmla="*/ 605 w 609"/>
                <a:gd name="T1" fmla="*/ 53 h 75"/>
                <a:gd name="T2" fmla="*/ 597 w 609"/>
                <a:gd name="T3" fmla="*/ 56 h 75"/>
                <a:gd name="T4" fmla="*/ 583 w 609"/>
                <a:gd name="T5" fmla="*/ 59 h 75"/>
                <a:gd name="T6" fmla="*/ 570 w 609"/>
                <a:gd name="T7" fmla="*/ 61 h 75"/>
                <a:gd name="T8" fmla="*/ 553 w 609"/>
                <a:gd name="T9" fmla="*/ 63 h 75"/>
                <a:gd name="T10" fmla="*/ 533 w 609"/>
                <a:gd name="T11" fmla="*/ 66 h 75"/>
                <a:gd name="T12" fmla="*/ 511 w 609"/>
                <a:gd name="T13" fmla="*/ 69 h 75"/>
                <a:gd name="T14" fmla="*/ 489 w 609"/>
                <a:gd name="T15" fmla="*/ 71 h 75"/>
                <a:gd name="T16" fmla="*/ 467 w 609"/>
                <a:gd name="T17" fmla="*/ 71 h 75"/>
                <a:gd name="T18" fmla="*/ 442 w 609"/>
                <a:gd name="T19" fmla="*/ 74 h 75"/>
                <a:gd name="T20" fmla="*/ 419 w 609"/>
                <a:gd name="T21" fmla="*/ 74 h 75"/>
                <a:gd name="T22" fmla="*/ 398 w 609"/>
                <a:gd name="T23" fmla="*/ 74 h 75"/>
                <a:gd name="T24" fmla="*/ 378 w 609"/>
                <a:gd name="T25" fmla="*/ 71 h 75"/>
                <a:gd name="T26" fmla="*/ 359 w 609"/>
                <a:gd name="T27" fmla="*/ 69 h 75"/>
                <a:gd name="T28" fmla="*/ 342 w 609"/>
                <a:gd name="T29" fmla="*/ 66 h 75"/>
                <a:gd name="T30" fmla="*/ 326 w 609"/>
                <a:gd name="T31" fmla="*/ 63 h 75"/>
                <a:gd name="T32" fmla="*/ 309 w 609"/>
                <a:gd name="T33" fmla="*/ 61 h 75"/>
                <a:gd name="T34" fmla="*/ 293 w 609"/>
                <a:gd name="T35" fmla="*/ 59 h 75"/>
                <a:gd name="T36" fmla="*/ 279 w 609"/>
                <a:gd name="T37" fmla="*/ 59 h 75"/>
                <a:gd name="T38" fmla="*/ 263 w 609"/>
                <a:gd name="T39" fmla="*/ 59 h 75"/>
                <a:gd name="T40" fmla="*/ 246 w 609"/>
                <a:gd name="T41" fmla="*/ 61 h 75"/>
                <a:gd name="T42" fmla="*/ 229 w 609"/>
                <a:gd name="T43" fmla="*/ 63 h 75"/>
                <a:gd name="T44" fmla="*/ 204 w 609"/>
                <a:gd name="T45" fmla="*/ 63 h 75"/>
                <a:gd name="T46" fmla="*/ 177 w 609"/>
                <a:gd name="T47" fmla="*/ 61 h 75"/>
                <a:gd name="T48" fmla="*/ 146 w 609"/>
                <a:gd name="T49" fmla="*/ 59 h 75"/>
                <a:gd name="T50" fmla="*/ 118 w 609"/>
                <a:gd name="T51" fmla="*/ 56 h 75"/>
                <a:gd name="T52" fmla="*/ 88 w 609"/>
                <a:gd name="T53" fmla="*/ 53 h 75"/>
                <a:gd name="T54" fmla="*/ 60 w 609"/>
                <a:gd name="T55" fmla="*/ 51 h 75"/>
                <a:gd name="T56" fmla="*/ 36 w 609"/>
                <a:gd name="T57" fmla="*/ 49 h 75"/>
                <a:gd name="T58" fmla="*/ 17 w 609"/>
                <a:gd name="T59" fmla="*/ 49 h 75"/>
                <a:gd name="T60" fmla="*/ 3 w 609"/>
                <a:gd name="T61" fmla="*/ 49 h 75"/>
                <a:gd name="T62" fmla="*/ 3 w 609"/>
                <a:gd name="T63" fmla="*/ 49 h 75"/>
                <a:gd name="T64" fmla="*/ 14 w 609"/>
                <a:gd name="T65" fmla="*/ 49 h 75"/>
                <a:gd name="T66" fmla="*/ 33 w 609"/>
                <a:gd name="T67" fmla="*/ 49 h 75"/>
                <a:gd name="T68" fmla="*/ 55 w 609"/>
                <a:gd name="T69" fmla="*/ 46 h 75"/>
                <a:gd name="T70" fmla="*/ 83 w 609"/>
                <a:gd name="T71" fmla="*/ 41 h 75"/>
                <a:gd name="T72" fmla="*/ 114 w 609"/>
                <a:gd name="T73" fmla="*/ 38 h 75"/>
                <a:gd name="T74" fmla="*/ 143 w 609"/>
                <a:gd name="T75" fmla="*/ 33 h 75"/>
                <a:gd name="T76" fmla="*/ 174 w 609"/>
                <a:gd name="T77" fmla="*/ 28 h 75"/>
                <a:gd name="T78" fmla="*/ 201 w 609"/>
                <a:gd name="T79" fmla="*/ 23 h 75"/>
                <a:gd name="T80" fmla="*/ 226 w 609"/>
                <a:gd name="T81" fmla="*/ 18 h 75"/>
                <a:gd name="T82" fmla="*/ 257 w 609"/>
                <a:gd name="T83" fmla="*/ 8 h 75"/>
                <a:gd name="T84" fmla="*/ 287 w 609"/>
                <a:gd name="T85" fmla="*/ 0 h 75"/>
                <a:gd name="T86" fmla="*/ 307 w 609"/>
                <a:gd name="T87" fmla="*/ 0 h 75"/>
                <a:gd name="T88" fmla="*/ 323 w 609"/>
                <a:gd name="T89" fmla="*/ 3 h 75"/>
                <a:gd name="T90" fmla="*/ 340 w 609"/>
                <a:gd name="T91" fmla="*/ 13 h 75"/>
                <a:gd name="T92" fmla="*/ 364 w 609"/>
                <a:gd name="T93" fmla="*/ 23 h 75"/>
                <a:gd name="T94" fmla="*/ 378 w 609"/>
                <a:gd name="T95" fmla="*/ 28 h 75"/>
                <a:gd name="T96" fmla="*/ 392 w 609"/>
                <a:gd name="T97" fmla="*/ 31 h 75"/>
                <a:gd name="T98" fmla="*/ 409 w 609"/>
                <a:gd name="T99" fmla="*/ 33 h 75"/>
                <a:gd name="T100" fmla="*/ 422 w 609"/>
                <a:gd name="T101" fmla="*/ 33 h 75"/>
                <a:gd name="T102" fmla="*/ 439 w 609"/>
                <a:gd name="T103" fmla="*/ 33 h 75"/>
                <a:gd name="T104" fmla="*/ 456 w 609"/>
                <a:gd name="T105" fmla="*/ 33 h 75"/>
                <a:gd name="T106" fmla="*/ 470 w 609"/>
                <a:gd name="T107" fmla="*/ 33 h 75"/>
                <a:gd name="T108" fmla="*/ 484 w 609"/>
                <a:gd name="T109" fmla="*/ 31 h 75"/>
                <a:gd name="T110" fmla="*/ 497 w 609"/>
                <a:gd name="T111" fmla="*/ 28 h 75"/>
                <a:gd name="T112" fmla="*/ 511 w 609"/>
                <a:gd name="T113" fmla="*/ 25 h 75"/>
                <a:gd name="T114" fmla="*/ 525 w 609"/>
                <a:gd name="T115" fmla="*/ 21 h 75"/>
                <a:gd name="T116" fmla="*/ 547 w 609"/>
                <a:gd name="T117" fmla="*/ 23 h 75"/>
                <a:gd name="T118" fmla="*/ 570 w 609"/>
                <a:gd name="T119" fmla="*/ 31 h 75"/>
                <a:gd name="T120" fmla="*/ 588 w 609"/>
                <a:gd name="T121" fmla="*/ 41 h 75"/>
                <a:gd name="T122" fmla="*/ 602 w 609"/>
                <a:gd name="T123" fmla="*/ 49 h 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9"/>
                <a:gd name="T187" fmla="*/ 0 h 75"/>
                <a:gd name="T188" fmla="*/ 609 w 609"/>
                <a:gd name="T189" fmla="*/ 75 h 7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9" h="75">
                  <a:moveTo>
                    <a:pt x="608" y="53"/>
                  </a:moveTo>
                  <a:lnTo>
                    <a:pt x="608" y="53"/>
                  </a:lnTo>
                  <a:lnTo>
                    <a:pt x="605" y="53"/>
                  </a:lnTo>
                  <a:lnTo>
                    <a:pt x="602" y="53"/>
                  </a:lnTo>
                  <a:lnTo>
                    <a:pt x="599" y="56"/>
                  </a:lnTo>
                  <a:lnTo>
                    <a:pt x="597" y="56"/>
                  </a:lnTo>
                  <a:lnTo>
                    <a:pt x="591" y="56"/>
                  </a:lnTo>
                  <a:lnTo>
                    <a:pt x="588" y="56"/>
                  </a:lnTo>
                  <a:lnTo>
                    <a:pt x="583" y="59"/>
                  </a:lnTo>
                  <a:lnTo>
                    <a:pt x="580" y="59"/>
                  </a:lnTo>
                  <a:lnTo>
                    <a:pt x="574" y="59"/>
                  </a:lnTo>
                  <a:lnTo>
                    <a:pt x="570" y="61"/>
                  </a:lnTo>
                  <a:lnTo>
                    <a:pt x="564" y="61"/>
                  </a:lnTo>
                  <a:lnTo>
                    <a:pt x="558" y="61"/>
                  </a:lnTo>
                  <a:lnTo>
                    <a:pt x="553" y="63"/>
                  </a:lnTo>
                  <a:lnTo>
                    <a:pt x="547" y="63"/>
                  </a:lnTo>
                  <a:lnTo>
                    <a:pt x="539" y="63"/>
                  </a:lnTo>
                  <a:lnTo>
                    <a:pt x="533" y="66"/>
                  </a:lnTo>
                  <a:lnTo>
                    <a:pt x="525" y="66"/>
                  </a:lnTo>
                  <a:lnTo>
                    <a:pt x="519" y="66"/>
                  </a:lnTo>
                  <a:lnTo>
                    <a:pt x="511" y="69"/>
                  </a:lnTo>
                  <a:lnTo>
                    <a:pt x="505" y="69"/>
                  </a:lnTo>
                  <a:lnTo>
                    <a:pt x="497" y="69"/>
                  </a:lnTo>
                  <a:lnTo>
                    <a:pt x="489" y="71"/>
                  </a:lnTo>
                  <a:lnTo>
                    <a:pt x="481" y="71"/>
                  </a:lnTo>
                  <a:lnTo>
                    <a:pt x="473" y="71"/>
                  </a:lnTo>
                  <a:lnTo>
                    <a:pt x="467" y="71"/>
                  </a:lnTo>
                  <a:lnTo>
                    <a:pt x="459" y="74"/>
                  </a:lnTo>
                  <a:lnTo>
                    <a:pt x="450" y="74"/>
                  </a:lnTo>
                  <a:lnTo>
                    <a:pt x="442" y="74"/>
                  </a:lnTo>
                  <a:lnTo>
                    <a:pt x="433" y="74"/>
                  </a:lnTo>
                  <a:lnTo>
                    <a:pt x="428" y="74"/>
                  </a:lnTo>
                  <a:lnTo>
                    <a:pt x="419" y="74"/>
                  </a:lnTo>
                  <a:lnTo>
                    <a:pt x="412" y="74"/>
                  </a:lnTo>
                  <a:lnTo>
                    <a:pt x="406" y="74"/>
                  </a:lnTo>
                  <a:lnTo>
                    <a:pt x="398" y="74"/>
                  </a:lnTo>
                  <a:lnTo>
                    <a:pt x="392" y="74"/>
                  </a:lnTo>
                  <a:lnTo>
                    <a:pt x="384" y="74"/>
                  </a:lnTo>
                  <a:lnTo>
                    <a:pt x="378" y="71"/>
                  </a:lnTo>
                  <a:lnTo>
                    <a:pt x="373" y="71"/>
                  </a:lnTo>
                  <a:lnTo>
                    <a:pt x="367" y="71"/>
                  </a:lnTo>
                  <a:lnTo>
                    <a:pt x="359" y="69"/>
                  </a:lnTo>
                  <a:lnTo>
                    <a:pt x="353" y="69"/>
                  </a:lnTo>
                  <a:lnTo>
                    <a:pt x="348" y="69"/>
                  </a:lnTo>
                  <a:lnTo>
                    <a:pt x="342" y="66"/>
                  </a:lnTo>
                  <a:lnTo>
                    <a:pt x="337" y="66"/>
                  </a:lnTo>
                  <a:lnTo>
                    <a:pt x="332" y="63"/>
                  </a:lnTo>
                  <a:lnTo>
                    <a:pt x="326" y="63"/>
                  </a:lnTo>
                  <a:lnTo>
                    <a:pt x="321" y="63"/>
                  </a:lnTo>
                  <a:lnTo>
                    <a:pt x="315" y="61"/>
                  </a:lnTo>
                  <a:lnTo>
                    <a:pt x="309" y="61"/>
                  </a:lnTo>
                  <a:lnTo>
                    <a:pt x="304" y="61"/>
                  </a:lnTo>
                  <a:lnTo>
                    <a:pt x="298" y="61"/>
                  </a:lnTo>
                  <a:lnTo>
                    <a:pt x="293" y="59"/>
                  </a:lnTo>
                  <a:lnTo>
                    <a:pt x="287" y="59"/>
                  </a:lnTo>
                  <a:lnTo>
                    <a:pt x="284" y="59"/>
                  </a:lnTo>
                  <a:lnTo>
                    <a:pt x="279" y="59"/>
                  </a:lnTo>
                  <a:lnTo>
                    <a:pt x="273" y="59"/>
                  </a:lnTo>
                  <a:lnTo>
                    <a:pt x="267" y="59"/>
                  </a:lnTo>
                  <a:lnTo>
                    <a:pt x="263" y="59"/>
                  </a:lnTo>
                  <a:lnTo>
                    <a:pt x="257" y="59"/>
                  </a:lnTo>
                  <a:lnTo>
                    <a:pt x="252" y="59"/>
                  </a:lnTo>
                  <a:lnTo>
                    <a:pt x="246" y="61"/>
                  </a:lnTo>
                  <a:lnTo>
                    <a:pt x="240" y="61"/>
                  </a:lnTo>
                  <a:lnTo>
                    <a:pt x="235" y="61"/>
                  </a:lnTo>
                  <a:lnTo>
                    <a:pt x="229" y="63"/>
                  </a:lnTo>
                  <a:lnTo>
                    <a:pt x="221" y="63"/>
                  </a:lnTo>
                  <a:lnTo>
                    <a:pt x="212" y="63"/>
                  </a:lnTo>
                  <a:lnTo>
                    <a:pt x="204" y="63"/>
                  </a:lnTo>
                  <a:lnTo>
                    <a:pt x="196" y="63"/>
                  </a:lnTo>
                  <a:lnTo>
                    <a:pt x="188" y="61"/>
                  </a:lnTo>
                  <a:lnTo>
                    <a:pt x="177" y="61"/>
                  </a:lnTo>
                  <a:lnTo>
                    <a:pt x="169" y="61"/>
                  </a:lnTo>
                  <a:lnTo>
                    <a:pt x="157" y="61"/>
                  </a:lnTo>
                  <a:lnTo>
                    <a:pt x="146" y="59"/>
                  </a:lnTo>
                  <a:lnTo>
                    <a:pt x="138" y="59"/>
                  </a:lnTo>
                  <a:lnTo>
                    <a:pt x="127" y="56"/>
                  </a:lnTo>
                  <a:lnTo>
                    <a:pt x="118" y="56"/>
                  </a:lnTo>
                  <a:lnTo>
                    <a:pt x="108" y="56"/>
                  </a:lnTo>
                  <a:lnTo>
                    <a:pt x="97" y="53"/>
                  </a:lnTo>
                  <a:lnTo>
                    <a:pt x="88" y="53"/>
                  </a:lnTo>
                  <a:lnTo>
                    <a:pt x="77" y="53"/>
                  </a:lnTo>
                  <a:lnTo>
                    <a:pt x="69" y="51"/>
                  </a:lnTo>
                  <a:lnTo>
                    <a:pt x="60" y="51"/>
                  </a:lnTo>
                  <a:lnTo>
                    <a:pt x="52" y="51"/>
                  </a:lnTo>
                  <a:lnTo>
                    <a:pt x="44" y="49"/>
                  </a:lnTo>
                  <a:lnTo>
                    <a:pt x="36" y="49"/>
                  </a:lnTo>
                  <a:lnTo>
                    <a:pt x="28" y="49"/>
                  </a:lnTo>
                  <a:lnTo>
                    <a:pt x="22" y="49"/>
                  </a:lnTo>
                  <a:lnTo>
                    <a:pt x="17" y="49"/>
                  </a:lnTo>
                  <a:lnTo>
                    <a:pt x="11" y="49"/>
                  </a:lnTo>
                  <a:lnTo>
                    <a:pt x="5" y="49"/>
                  </a:lnTo>
                  <a:lnTo>
                    <a:pt x="3" y="49"/>
                  </a:lnTo>
                  <a:lnTo>
                    <a:pt x="0" y="49"/>
                  </a:lnTo>
                  <a:lnTo>
                    <a:pt x="0" y="51"/>
                  </a:lnTo>
                  <a:lnTo>
                    <a:pt x="3" y="49"/>
                  </a:lnTo>
                  <a:lnTo>
                    <a:pt x="5" y="49"/>
                  </a:lnTo>
                  <a:lnTo>
                    <a:pt x="11" y="49"/>
                  </a:lnTo>
                  <a:lnTo>
                    <a:pt x="14" y="49"/>
                  </a:lnTo>
                  <a:lnTo>
                    <a:pt x="19" y="49"/>
                  </a:lnTo>
                  <a:lnTo>
                    <a:pt x="28" y="49"/>
                  </a:lnTo>
                  <a:lnTo>
                    <a:pt x="33" y="49"/>
                  </a:lnTo>
                  <a:lnTo>
                    <a:pt x="41" y="46"/>
                  </a:lnTo>
                  <a:lnTo>
                    <a:pt x="49" y="46"/>
                  </a:lnTo>
                  <a:lnTo>
                    <a:pt x="55" y="46"/>
                  </a:lnTo>
                  <a:lnTo>
                    <a:pt x="66" y="43"/>
                  </a:lnTo>
                  <a:lnTo>
                    <a:pt x="74" y="43"/>
                  </a:lnTo>
                  <a:lnTo>
                    <a:pt x="83" y="41"/>
                  </a:lnTo>
                  <a:lnTo>
                    <a:pt x="94" y="41"/>
                  </a:lnTo>
                  <a:lnTo>
                    <a:pt x="102" y="38"/>
                  </a:lnTo>
                  <a:lnTo>
                    <a:pt x="114" y="38"/>
                  </a:lnTo>
                  <a:lnTo>
                    <a:pt x="121" y="36"/>
                  </a:lnTo>
                  <a:lnTo>
                    <a:pt x="132" y="36"/>
                  </a:lnTo>
                  <a:lnTo>
                    <a:pt x="143" y="33"/>
                  </a:lnTo>
                  <a:lnTo>
                    <a:pt x="152" y="33"/>
                  </a:lnTo>
                  <a:lnTo>
                    <a:pt x="163" y="31"/>
                  </a:lnTo>
                  <a:lnTo>
                    <a:pt x="174" y="28"/>
                  </a:lnTo>
                  <a:lnTo>
                    <a:pt x="183" y="25"/>
                  </a:lnTo>
                  <a:lnTo>
                    <a:pt x="193" y="25"/>
                  </a:lnTo>
                  <a:lnTo>
                    <a:pt x="201" y="23"/>
                  </a:lnTo>
                  <a:lnTo>
                    <a:pt x="210" y="21"/>
                  </a:lnTo>
                  <a:lnTo>
                    <a:pt x="221" y="18"/>
                  </a:lnTo>
                  <a:lnTo>
                    <a:pt x="226" y="18"/>
                  </a:lnTo>
                  <a:lnTo>
                    <a:pt x="235" y="15"/>
                  </a:lnTo>
                  <a:lnTo>
                    <a:pt x="243" y="13"/>
                  </a:lnTo>
                  <a:lnTo>
                    <a:pt x="257" y="8"/>
                  </a:lnTo>
                  <a:lnTo>
                    <a:pt x="267" y="5"/>
                  </a:lnTo>
                  <a:lnTo>
                    <a:pt x="279" y="3"/>
                  </a:lnTo>
                  <a:lnTo>
                    <a:pt x="287" y="0"/>
                  </a:lnTo>
                  <a:lnTo>
                    <a:pt x="295" y="0"/>
                  </a:lnTo>
                  <a:lnTo>
                    <a:pt x="301" y="0"/>
                  </a:lnTo>
                  <a:lnTo>
                    <a:pt x="307" y="0"/>
                  </a:lnTo>
                  <a:lnTo>
                    <a:pt x="312" y="0"/>
                  </a:lnTo>
                  <a:lnTo>
                    <a:pt x="318" y="3"/>
                  </a:lnTo>
                  <a:lnTo>
                    <a:pt x="323" y="3"/>
                  </a:lnTo>
                  <a:lnTo>
                    <a:pt x="329" y="5"/>
                  </a:lnTo>
                  <a:lnTo>
                    <a:pt x="335" y="8"/>
                  </a:lnTo>
                  <a:lnTo>
                    <a:pt x="340" y="13"/>
                  </a:lnTo>
                  <a:lnTo>
                    <a:pt x="348" y="15"/>
                  </a:lnTo>
                  <a:lnTo>
                    <a:pt x="356" y="18"/>
                  </a:lnTo>
                  <a:lnTo>
                    <a:pt x="364" y="23"/>
                  </a:lnTo>
                  <a:lnTo>
                    <a:pt x="367" y="23"/>
                  </a:lnTo>
                  <a:lnTo>
                    <a:pt x="373" y="25"/>
                  </a:lnTo>
                  <a:lnTo>
                    <a:pt x="378" y="28"/>
                  </a:lnTo>
                  <a:lnTo>
                    <a:pt x="384" y="28"/>
                  </a:lnTo>
                  <a:lnTo>
                    <a:pt x="387" y="31"/>
                  </a:lnTo>
                  <a:lnTo>
                    <a:pt x="392" y="31"/>
                  </a:lnTo>
                  <a:lnTo>
                    <a:pt x="398" y="33"/>
                  </a:lnTo>
                  <a:lnTo>
                    <a:pt x="404" y="33"/>
                  </a:lnTo>
                  <a:lnTo>
                    <a:pt x="409" y="33"/>
                  </a:lnTo>
                  <a:lnTo>
                    <a:pt x="415" y="33"/>
                  </a:lnTo>
                  <a:lnTo>
                    <a:pt x="419" y="33"/>
                  </a:lnTo>
                  <a:lnTo>
                    <a:pt x="422" y="33"/>
                  </a:lnTo>
                  <a:lnTo>
                    <a:pt x="428" y="33"/>
                  </a:lnTo>
                  <a:lnTo>
                    <a:pt x="433" y="33"/>
                  </a:lnTo>
                  <a:lnTo>
                    <a:pt x="439" y="33"/>
                  </a:lnTo>
                  <a:lnTo>
                    <a:pt x="445" y="33"/>
                  </a:lnTo>
                  <a:lnTo>
                    <a:pt x="450" y="33"/>
                  </a:lnTo>
                  <a:lnTo>
                    <a:pt x="456" y="33"/>
                  </a:lnTo>
                  <a:lnTo>
                    <a:pt x="459" y="33"/>
                  </a:lnTo>
                  <a:lnTo>
                    <a:pt x="464" y="33"/>
                  </a:lnTo>
                  <a:lnTo>
                    <a:pt x="470" y="33"/>
                  </a:lnTo>
                  <a:lnTo>
                    <a:pt x="475" y="31"/>
                  </a:lnTo>
                  <a:lnTo>
                    <a:pt x="481" y="31"/>
                  </a:lnTo>
                  <a:lnTo>
                    <a:pt x="484" y="31"/>
                  </a:lnTo>
                  <a:lnTo>
                    <a:pt x="489" y="28"/>
                  </a:lnTo>
                  <a:lnTo>
                    <a:pt x="494" y="28"/>
                  </a:lnTo>
                  <a:lnTo>
                    <a:pt x="497" y="28"/>
                  </a:lnTo>
                  <a:lnTo>
                    <a:pt x="502" y="25"/>
                  </a:lnTo>
                  <a:lnTo>
                    <a:pt x="505" y="25"/>
                  </a:lnTo>
                  <a:lnTo>
                    <a:pt x="511" y="25"/>
                  </a:lnTo>
                  <a:lnTo>
                    <a:pt x="514" y="23"/>
                  </a:lnTo>
                  <a:lnTo>
                    <a:pt x="516" y="23"/>
                  </a:lnTo>
                  <a:lnTo>
                    <a:pt x="525" y="21"/>
                  </a:lnTo>
                  <a:lnTo>
                    <a:pt x="533" y="21"/>
                  </a:lnTo>
                  <a:lnTo>
                    <a:pt x="542" y="21"/>
                  </a:lnTo>
                  <a:lnTo>
                    <a:pt x="547" y="23"/>
                  </a:lnTo>
                  <a:lnTo>
                    <a:pt x="556" y="25"/>
                  </a:lnTo>
                  <a:lnTo>
                    <a:pt x="564" y="28"/>
                  </a:lnTo>
                  <a:lnTo>
                    <a:pt x="570" y="31"/>
                  </a:lnTo>
                  <a:lnTo>
                    <a:pt x="577" y="33"/>
                  </a:lnTo>
                  <a:lnTo>
                    <a:pt x="583" y="38"/>
                  </a:lnTo>
                  <a:lnTo>
                    <a:pt x="588" y="41"/>
                  </a:lnTo>
                  <a:lnTo>
                    <a:pt x="594" y="43"/>
                  </a:lnTo>
                  <a:lnTo>
                    <a:pt x="599" y="49"/>
                  </a:lnTo>
                  <a:lnTo>
                    <a:pt x="602" y="49"/>
                  </a:lnTo>
                  <a:lnTo>
                    <a:pt x="605" y="51"/>
                  </a:lnTo>
                  <a:lnTo>
                    <a:pt x="608" y="53"/>
                  </a:lnTo>
                </a:path>
              </a:pathLst>
            </a:custGeom>
            <a:solidFill>
              <a:srgbClr val="CFF3F5"/>
            </a:solidFill>
            <a:ln w="127000" cap="rnd">
              <a:noFill/>
              <a:round/>
              <a:headEnd/>
              <a:tailEnd/>
            </a:ln>
          </p:spPr>
          <p:txBody>
            <a:bodyPr>
              <a:prstTxWarp prst="textNoShape">
                <a:avLst/>
              </a:prstTxWarp>
            </a:bodyPr>
            <a:lstStyle/>
            <a:p>
              <a:endParaRPr lang="en-US">
                <a:solidFill>
                  <a:schemeClr val="tx2"/>
                </a:solidFill>
              </a:endParaRPr>
            </a:p>
          </p:txBody>
        </p:sp>
        <p:sp>
          <p:nvSpPr>
            <p:cNvPr id="36128" name="Freeform 287"/>
            <p:cNvSpPr>
              <a:spLocks/>
            </p:cNvSpPr>
            <p:nvPr/>
          </p:nvSpPr>
          <p:spPr bwMode="auto">
            <a:xfrm>
              <a:off x="2487" y="1239"/>
              <a:ext cx="573" cy="69"/>
            </a:xfrm>
            <a:custGeom>
              <a:avLst/>
              <a:gdLst>
                <a:gd name="T0" fmla="*/ 3 w 573"/>
                <a:gd name="T1" fmla="*/ 46 h 69"/>
                <a:gd name="T2" fmla="*/ 14 w 573"/>
                <a:gd name="T3" fmla="*/ 46 h 69"/>
                <a:gd name="T4" fmla="*/ 31 w 573"/>
                <a:gd name="T5" fmla="*/ 43 h 69"/>
                <a:gd name="T6" fmla="*/ 53 w 573"/>
                <a:gd name="T7" fmla="*/ 40 h 69"/>
                <a:gd name="T8" fmla="*/ 78 w 573"/>
                <a:gd name="T9" fmla="*/ 38 h 69"/>
                <a:gd name="T10" fmla="*/ 106 w 573"/>
                <a:gd name="T11" fmla="*/ 35 h 69"/>
                <a:gd name="T12" fmla="*/ 136 w 573"/>
                <a:gd name="T13" fmla="*/ 30 h 69"/>
                <a:gd name="T14" fmla="*/ 164 w 573"/>
                <a:gd name="T15" fmla="*/ 25 h 69"/>
                <a:gd name="T16" fmla="*/ 191 w 573"/>
                <a:gd name="T17" fmla="*/ 21 h 69"/>
                <a:gd name="T18" fmla="*/ 216 w 573"/>
                <a:gd name="T19" fmla="*/ 15 h 69"/>
                <a:gd name="T20" fmla="*/ 241 w 573"/>
                <a:gd name="T21" fmla="*/ 8 h 69"/>
                <a:gd name="T22" fmla="*/ 271 w 573"/>
                <a:gd name="T23" fmla="*/ 0 h 69"/>
                <a:gd name="T24" fmla="*/ 290 w 573"/>
                <a:gd name="T25" fmla="*/ 0 h 69"/>
                <a:gd name="T26" fmla="*/ 304 w 573"/>
                <a:gd name="T27" fmla="*/ 3 h 69"/>
                <a:gd name="T28" fmla="*/ 321 w 573"/>
                <a:gd name="T29" fmla="*/ 10 h 69"/>
                <a:gd name="T30" fmla="*/ 343 w 573"/>
                <a:gd name="T31" fmla="*/ 21 h 69"/>
                <a:gd name="T32" fmla="*/ 357 w 573"/>
                <a:gd name="T33" fmla="*/ 25 h 69"/>
                <a:gd name="T34" fmla="*/ 371 w 573"/>
                <a:gd name="T35" fmla="*/ 28 h 69"/>
                <a:gd name="T36" fmla="*/ 385 w 573"/>
                <a:gd name="T37" fmla="*/ 30 h 69"/>
                <a:gd name="T38" fmla="*/ 398 w 573"/>
                <a:gd name="T39" fmla="*/ 30 h 69"/>
                <a:gd name="T40" fmla="*/ 414 w 573"/>
                <a:gd name="T41" fmla="*/ 30 h 69"/>
                <a:gd name="T42" fmla="*/ 428 w 573"/>
                <a:gd name="T43" fmla="*/ 30 h 69"/>
                <a:gd name="T44" fmla="*/ 442 w 573"/>
                <a:gd name="T45" fmla="*/ 30 h 69"/>
                <a:gd name="T46" fmla="*/ 456 w 573"/>
                <a:gd name="T47" fmla="*/ 28 h 69"/>
                <a:gd name="T48" fmla="*/ 469 w 573"/>
                <a:gd name="T49" fmla="*/ 25 h 69"/>
                <a:gd name="T50" fmla="*/ 481 w 573"/>
                <a:gd name="T51" fmla="*/ 22 h 69"/>
                <a:gd name="T52" fmla="*/ 495 w 573"/>
                <a:gd name="T53" fmla="*/ 21 h 69"/>
                <a:gd name="T54" fmla="*/ 517 w 573"/>
                <a:gd name="T55" fmla="*/ 21 h 69"/>
                <a:gd name="T56" fmla="*/ 536 w 573"/>
                <a:gd name="T57" fmla="*/ 28 h 69"/>
                <a:gd name="T58" fmla="*/ 555 w 573"/>
                <a:gd name="T59" fmla="*/ 38 h 69"/>
                <a:gd name="T60" fmla="*/ 566 w 573"/>
                <a:gd name="T61" fmla="*/ 46 h 69"/>
                <a:gd name="T62" fmla="*/ 572 w 573"/>
                <a:gd name="T63" fmla="*/ 50 h 69"/>
                <a:gd name="T64" fmla="*/ 564 w 573"/>
                <a:gd name="T65" fmla="*/ 50 h 69"/>
                <a:gd name="T66" fmla="*/ 555 w 573"/>
                <a:gd name="T67" fmla="*/ 53 h 69"/>
                <a:gd name="T68" fmla="*/ 541 w 573"/>
                <a:gd name="T69" fmla="*/ 55 h 69"/>
                <a:gd name="T70" fmla="*/ 525 w 573"/>
                <a:gd name="T71" fmla="*/ 58 h 69"/>
                <a:gd name="T72" fmla="*/ 509 w 573"/>
                <a:gd name="T73" fmla="*/ 60 h 69"/>
                <a:gd name="T74" fmla="*/ 489 w 573"/>
                <a:gd name="T75" fmla="*/ 63 h 69"/>
                <a:gd name="T76" fmla="*/ 467 w 573"/>
                <a:gd name="T77" fmla="*/ 65 h 69"/>
                <a:gd name="T78" fmla="*/ 445 w 573"/>
                <a:gd name="T79" fmla="*/ 65 h 69"/>
                <a:gd name="T80" fmla="*/ 423 w 573"/>
                <a:gd name="T81" fmla="*/ 68 h 69"/>
                <a:gd name="T82" fmla="*/ 403 w 573"/>
                <a:gd name="T83" fmla="*/ 68 h 69"/>
                <a:gd name="T84" fmla="*/ 382 w 573"/>
                <a:gd name="T85" fmla="*/ 68 h 69"/>
                <a:gd name="T86" fmla="*/ 362 w 573"/>
                <a:gd name="T87" fmla="*/ 68 h 69"/>
                <a:gd name="T88" fmla="*/ 345 w 573"/>
                <a:gd name="T89" fmla="*/ 65 h 69"/>
                <a:gd name="T90" fmla="*/ 329 w 573"/>
                <a:gd name="T91" fmla="*/ 63 h 69"/>
                <a:gd name="T92" fmla="*/ 313 w 573"/>
                <a:gd name="T93" fmla="*/ 60 h 69"/>
                <a:gd name="T94" fmla="*/ 296 w 573"/>
                <a:gd name="T95" fmla="*/ 58 h 69"/>
                <a:gd name="T96" fmla="*/ 282 w 573"/>
                <a:gd name="T97" fmla="*/ 55 h 69"/>
                <a:gd name="T98" fmla="*/ 268 w 573"/>
                <a:gd name="T99" fmla="*/ 53 h 69"/>
                <a:gd name="T100" fmla="*/ 251 w 573"/>
                <a:gd name="T101" fmla="*/ 53 h 69"/>
                <a:gd name="T102" fmla="*/ 238 w 573"/>
                <a:gd name="T103" fmla="*/ 55 h 69"/>
                <a:gd name="T104" fmla="*/ 221 w 573"/>
                <a:gd name="T105" fmla="*/ 58 h 69"/>
                <a:gd name="T106" fmla="*/ 202 w 573"/>
                <a:gd name="T107" fmla="*/ 58 h 69"/>
                <a:gd name="T108" fmla="*/ 178 w 573"/>
                <a:gd name="T109" fmla="*/ 58 h 69"/>
                <a:gd name="T110" fmla="*/ 150 w 573"/>
                <a:gd name="T111" fmla="*/ 55 h 69"/>
                <a:gd name="T112" fmla="*/ 119 w 573"/>
                <a:gd name="T113" fmla="*/ 53 h 69"/>
                <a:gd name="T114" fmla="*/ 92 w 573"/>
                <a:gd name="T115" fmla="*/ 50 h 69"/>
                <a:gd name="T116" fmla="*/ 67 w 573"/>
                <a:gd name="T117" fmla="*/ 47 h 69"/>
                <a:gd name="T118" fmla="*/ 41 w 573"/>
                <a:gd name="T119" fmla="*/ 46 h 69"/>
                <a:gd name="T120" fmla="*/ 23 w 573"/>
                <a:gd name="T121" fmla="*/ 46 h 69"/>
                <a:gd name="T122" fmla="*/ 6 w 573"/>
                <a:gd name="T123" fmla="*/ 46 h 6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73"/>
                <a:gd name="T187" fmla="*/ 0 h 69"/>
                <a:gd name="T188" fmla="*/ 573 w 573"/>
                <a:gd name="T189" fmla="*/ 69 h 6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73" h="69">
                  <a:moveTo>
                    <a:pt x="0" y="46"/>
                  </a:moveTo>
                  <a:lnTo>
                    <a:pt x="0" y="46"/>
                  </a:lnTo>
                  <a:lnTo>
                    <a:pt x="3" y="46"/>
                  </a:lnTo>
                  <a:lnTo>
                    <a:pt x="6" y="46"/>
                  </a:lnTo>
                  <a:lnTo>
                    <a:pt x="12" y="46"/>
                  </a:lnTo>
                  <a:lnTo>
                    <a:pt x="14" y="46"/>
                  </a:lnTo>
                  <a:lnTo>
                    <a:pt x="20" y="46"/>
                  </a:lnTo>
                  <a:lnTo>
                    <a:pt x="26" y="46"/>
                  </a:lnTo>
                  <a:lnTo>
                    <a:pt x="31" y="43"/>
                  </a:lnTo>
                  <a:lnTo>
                    <a:pt x="39" y="43"/>
                  </a:lnTo>
                  <a:lnTo>
                    <a:pt x="44" y="43"/>
                  </a:lnTo>
                  <a:lnTo>
                    <a:pt x="53" y="40"/>
                  </a:lnTo>
                  <a:lnTo>
                    <a:pt x="61" y="40"/>
                  </a:lnTo>
                  <a:lnTo>
                    <a:pt x="69" y="40"/>
                  </a:lnTo>
                  <a:lnTo>
                    <a:pt x="78" y="38"/>
                  </a:lnTo>
                  <a:lnTo>
                    <a:pt x="89" y="38"/>
                  </a:lnTo>
                  <a:lnTo>
                    <a:pt x="97" y="35"/>
                  </a:lnTo>
                  <a:lnTo>
                    <a:pt x="106" y="35"/>
                  </a:lnTo>
                  <a:lnTo>
                    <a:pt x="116" y="33"/>
                  </a:lnTo>
                  <a:lnTo>
                    <a:pt x="124" y="33"/>
                  </a:lnTo>
                  <a:lnTo>
                    <a:pt x="136" y="30"/>
                  </a:lnTo>
                  <a:lnTo>
                    <a:pt x="144" y="30"/>
                  </a:lnTo>
                  <a:lnTo>
                    <a:pt x="155" y="28"/>
                  </a:lnTo>
                  <a:lnTo>
                    <a:pt x="164" y="25"/>
                  </a:lnTo>
                  <a:lnTo>
                    <a:pt x="172" y="25"/>
                  </a:lnTo>
                  <a:lnTo>
                    <a:pt x="182" y="22"/>
                  </a:lnTo>
                  <a:lnTo>
                    <a:pt x="191" y="21"/>
                  </a:lnTo>
                  <a:lnTo>
                    <a:pt x="199" y="18"/>
                  </a:lnTo>
                  <a:lnTo>
                    <a:pt x="207" y="18"/>
                  </a:lnTo>
                  <a:lnTo>
                    <a:pt x="216" y="15"/>
                  </a:lnTo>
                  <a:lnTo>
                    <a:pt x="221" y="13"/>
                  </a:lnTo>
                  <a:lnTo>
                    <a:pt x="230" y="10"/>
                  </a:lnTo>
                  <a:lnTo>
                    <a:pt x="241" y="8"/>
                  </a:lnTo>
                  <a:lnTo>
                    <a:pt x="251" y="5"/>
                  </a:lnTo>
                  <a:lnTo>
                    <a:pt x="262" y="3"/>
                  </a:lnTo>
                  <a:lnTo>
                    <a:pt x="271" y="0"/>
                  </a:lnTo>
                  <a:lnTo>
                    <a:pt x="276" y="0"/>
                  </a:lnTo>
                  <a:lnTo>
                    <a:pt x="285" y="0"/>
                  </a:lnTo>
                  <a:lnTo>
                    <a:pt x="290" y="0"/>
                  </a:lnTo>
                  <a:lnTo>
                    <a:pt x="296" y="0"/>
                  </a:lnTo>
                  <a:lnTo>
                    <a:pt x="302" y="0"/>
                  </a:lnTo>
                  <a:lnTo>
                    <a:pt x="304" y="3"/>
                  </a:lnTo>
                  <a:lnTo>
                    <a:pt x="310" y="5"/>
                  </a:lnTo>
                  <a:lnTo>
                    <a:pt x="316" y="8"/>
                  </a:lnTo>
                  <a:lnTo>
                    <a:pt x="321" y="10"/>
                  </a:lnTo>
                  <a:lnTo>
                    <a:pt x="326" y="15"/>
                  </a:lnTo>
                  <a:lnTo>
                    <a:pt x="334" y="18"/>
                  </a:lnTo>
                  <a:lnTo>
                    <a:pt x="343" y="21"/>
                  </a:lnTo>
                  <a:lnTo>
                    <a:pt x="345" y="22"/>
                  </a:lnTo>
                  <a:lnTo>
                    <a:pt x="351" y="22"/>
                  </a:lnTo>
                  <a:lnTo>
                    <a:pt x="357" y="25"/>
                  </a:lnTo>
                  <a:lnTo>
                    <a:pt x="359" y="28"/>
                  </a:lnTo>
                  <a:lnTo>
                    <a:pt x="365" y="28"/>
                  </a:lnTo>
                  <a:lnTo>
                    <a:pt x="371" y="28"/>
                  </a:lnTo>
                  <a:lnTo>
                    <a:pt x="373" y="30"/>
                  </a:lnTo>
                  <a:lnTo>
                    <a:pt x="379" y="30"/>
                  </a:lnTo>
                  <a:lnTo>
                    <a:pt x="385" y="30"/>
                  </a:lnTo>
                  <a:lnTo>
                    <a:pt x="390" y="30"/>
                  </a:lnTo>
                  <a:lnTo>
                    <a:pt x="395" y="30"/>
                  </a:lnTo>
                  <a:lnTo>
                    <a:pt x="398" y="30"/>
                  </a:lnTo>
                  <a:lnTo>
                    <a:pt x="403" y="33"/>
                  </a:lnTo>
                  <a:lnTo>
                    <a:pt x="409" y="33"/>
                  </a:lnTo>
                  <a:lnTo>
                    <a:pt x="414" y="30"/>
                  </a:lnTo>
                  <a:lnTo>
                    <a:pt x="420" y="30"/>
                  </a:lnTo>
                  <a:lnTo>
                    <a:pt x="423" y="30"/>
                  </a:lnTo>
                  <a:lnTo>
                    <a:pt x="428" y="30"/>
                  </a:lnTo>
                  <a:lnTo>
                    <a:pt x="434" y="30"/>
                  </a:lnTo>
                  <a:lnTo>
                    <a:pt x="437" y="30"/>
                  </a:lnTo>
                  <a:lnTo>
                    <a:pt x="442" y="30"/>
                  </a:lnTo>
                  <a:lnTo>
                    <a:pt x="448" y="28"/>
                  </a:lnTo>
                  <a:lnTo>
                    <a:pt x="454" y="28"/>
                  </a:lnTo>
                  <a:lnTo>
                    <a:pt x="456" y="28"/>
                  </a:lnTo>
                  <a:lnTo>
                    <a:pt x="462" y="28"/>
                  </a:lnTo>
                  <a:lnTo>
                    <a:pt x="465" y="25"/>
                  </a:lnTo>
                  <a:lnTo>
                    <a:pt x="469" y="25"/>
                  </a:lnTo>
                  <a:lnTo>
                    <a:pt x="472" y="25"/>
                  </a:lnTo>
                  <a:lnTo>
                    <a:pt x="475" y="22"/>
                  </a:lnTo>
                  <a:lnTo>
                    <a:pt x="481" y="22"/>
                  </a:lnTo>
                  <a:lnTo>
                    <a:pt x="483" y="21"/>
                  </a:lnTo>
                  <a:lnTo>
                    <a:pt x="486" y="21"/>
                  </a:lnTo>
                  <a:lnTo>
                    <a:pt x="495" y="21"/>
                  </a:lnTo>
                  <a:lnTo>
                    <a:pt x="500" y="21"/>
                  </a:lnTo>
                  <a:lnTo>
                    <a:pt x="509" y="21"/>
                  </a:lnTo>
                  <a:lnTo>
                    <a:pt x="517" y="21"/>
                  </a:lnTo>
                  <a:lnTo>
                    <a:pt x="523" y="22"/>
                  </a:lnTo>
                  <a:lnTo>
                    <a:pt x="531" y="25"/>
                  </a:lnTo>
                  <a:lnTo>
                    <a:pt x="536" y="28"/>
                  </a:lnTo>
                  <a:lnTo>
                    <a:pt x="541" y="30"/>
                  </a:lnTo>
                  <a:lnTo>
                    <a:pt x="550" y="35"/>
                  </a:lnTo>
                  <a:lnTo>
                    <a:pt x="555" y="38"/>
                  </a:lnTo>
                  <a:lnTo>
                    <a:pt x="558" y="40"/>
                  </a:lnTo>
                  <a:lnTo>
                    <a:pt x="564" y="43"/>
                  </a:lnTo>
                  <a:lnTo>
                    <a:pt x="566" y="46"/>
                  </a:lnTo>
                  <a:lnTo>
                    <a:pt x="569" y="47"/>
                  </a:lnTo>
                  <a:lnTo>
                    <a:pt x="572" y="47"/>
                  </a:lnTo>
                  <a:lnTo>
                    <a:pt x="572" y="50"/>
                  </a:lnTo>
                  <a:lnTo>
                    <a:pt x="569" y="50"/>
                  </a:lnTo>
                  <a:lnTo>
                    <a:pt x="566" y="50"/>
                  </a:lnTo>
                  <a:lnTo>
                    <a:pt x="564" y="50"/>
                  </a:lnTo>
                  <a:lnTo>
                    <a:pt x="561" y="50"/>
                  </a:lnTo>
                  <a:lnTo>
                    <a:pt x="558" y="53"/>
                  </a:lnTo>
                  <a:lnTo>
                    <a:pt x="555" y="53"/>
                  </a:lnTo>
                  <a:lnTo>
                    <a:pt x="550" y="53"/>
                  </a:lnTo>
                  <a:lnTo>
                    <a:pt x="547" y="53"/>
                  </a:lnTo>
                  <a:lnTo>
                    <a:pt x="541" y="55"/>
                  </a:lnTo>
                  <a:lnTo>
                    <a:pt x="536" y="55"/>
                  </a:lnTo>
                  <a:lnTo>
                    <a:pt x="531" y="55"/>
                  </a:lnTo>
                  <a:lnTo>
                    <a:pt x="525" y="58"/>
                  </a:lnTo>
                  <a:lnTo>
                    <a:pt x="520" y="58"/>
                  </a:lnTo>
                  <a:lnTo>
                    <a:pt x="514" y="58"/>
                  </a:lnTo>
                  <a:lnTo>
                    <a:pt x="509" y="60"/>
                  </a:lnTo>
                  <a:lnTo>
                    <a:pt x="503" y="60"/>
                  </a:lnTo>
                  <a:lnTo>
                    <a:pt x="495" y="60"/>
                  </a:lnTo>
                  <a:lnTo>
                    <a:pt x="489" y="63"/>
                  </a:lnTo>
                  <a:lnTo>
                    <a:pt x="481" y="63"/>
                  </a:lnTo>
                  <a:lnTo>
                    <a:pt x="475" y="63"/>
                  </a:lnTo>
                  <a:lnTo>
                    <a:pt x="467" y="65"/>
                  </a:lnTo>
                  <a:lnTo>
                    <a:pt x="462" y="65"/>
                  </a:lnTo>
                  <a:lnTo>
                    <a:pt x="454" y="65"/>
                  </a:lnTo>
                  <a:lnTo>
                    <a:pt x="445" y="65"/>
                  </a:lnTo>
                  <a:lnTo>
                    <a:pt x="440" y="68"/>
                  </a:lnTo>
                  <a:lnTo>
                    <a:pt x="431" y="68"/>
                  </a:lnTo>
                  <a:lnTo>
                    <a:pt x="423" y="68"/>
                  </a:lnTo>
                  <a:lnTo>
                    <a:pt x="417" y="68"/>
                  </a:lnTo>
                  <a:lnTo>
                    <a:pt x="409" y="68"/>
                  </a:lnTo>
                  <a:lnTo>
                    <a:pt x="403" y="68"/>
                  </a:lnTo>
                  <a:lnTo>
                    <a:pt x="395" y="68"/>
                  </a:lnTo>
                  <a:lnTo>
                    <a:pt x="387" y="68"/>
                  </a:lnTo>
                  <a:lnTo>
                    <a:pt x="382" y="68"/>
                  </a:lnTo>
                  <a:lnTo>
                    <a:pt x="376" y="68"/>
                  </a:lnTo>
                  <a:lnTo>
                    <a:pt x="371" y="68"/>
                  </a:lnTo>
                  <a:lnTo>
                    <a:pt x="362" y="68"/>
                  </a:lnTo>
                  <a:lnTo>
                    <a:pt x="357" y="65"/>
                  </a:lnTo>
                  <a:lnTo>
                    <a:pt x="351" y="65"/>
                  </a:lnTo>
                  <a:lnTo>
                    <a:pt x="345" y="65"/>
                  </a:lnTo>
                  <a:lnTo>
                    <a:pt x="340" y="65"/>
                  </a:lnTo>
                  <a:lnTo>
                    <a:pt x="334" y="63"/>
                  </a:lnTo>
                  <a:lnTo>
                    <a:pt x="329" y="63"/>
                  </a:lnTo>
                  <a:lnTo>
                    <a:pt x="323" y="60"/>
                  </a:lnTo>
                  <a:lnTo>
                    <a:pt x="318" y="60"/>
                  </a:lnTo>
                  <a:lnTo>
                    <a:pt x="313" y="60"/>
                  </a:lnTo>
                  <a:lnTo>
                    <a:pt x="307" y="60"/>
                  </a:lnTo>
                  <a:lnTo>
                    <a:pt x="302" y="58"/>
                  </a:lnTo>
                  <a:lnTo>
                    <a:pt x="296" y="58"/>
                  </a:lnTo>
                  <a:lnTo>
                    <a:pt x="290" y="58"/>
                  </a:lnTo>
                  <a:lnTo>
                    <a:pt x="285" y="55"/>
                  </a:lnTo>
                  <a:lnTo>
                    <a:pt x="282" y="55"/>
                  </a:lnTo>
                  <a:lnTo>
                    <a:pt x="276" y="55"/>
                  </a:lnTo>
                  <a:lnTo>
                    <a:pt x="271" y="55"/>
                  </a:lnTo>
                  <a:lnTo>
                    <a:pt x="268" y="53"/>
                  </a:lnTo>
                  <a:lnTo>
                    <a:pt x="262" y="53"/>
                  </a:lnTo>
                  <a:lnTo>
                    <a:pt x="257" y="53"/>
                  </a:lnTo>
                  <a:lnTo>
                    <a:pt x="251" y="53"/>
                  </a:lnTo>
                  <a:lnTo>
                    <a:pt x="249" y="53"/>
                  </a:lnTo>
                  <a:lnTo>
                    <a:pt x="244" y="55"/>
                  </a:lnTo>
                  <a:lnTo>
                    <a:pt x="238" y="55"/>
                  </a:lnTo>
                  <a:lnTo>
                    <a:pt x="233" y="55"/>
                  </a:lnTo>
                  <a:lnTo>
                    <a:pt x="227" y="58"/>
                  </a:lnTo>
                  <a:lnTo>
                    <a:pt x="221" y="58"/>
                  </a:lnTo>
                  <a:lnTo>
                    <a:pt x="216" y="58"/>
                  </a:lnTo>
                  <a:lnTo>
                    <a:pt x="207" y="58"/>
                  </a:lnTo>
                  <a:lnTo>
                    <a:pt x="202" y="58"/>
                  </a:lnTo>
                  <a:lnTo>
                    <a:pt x="193" y="58"/>
                  </a:lnTo>
                  <a:lnTo>
                    <a:pt x="185" y="58"/>
                  </a:lnTo>
                  <a:lnTo>
                    <a:pt x="178" y="58"/>
                  </a:lnTo>
                  <a:lnTo>
                    <a:pt x="166" y="58"/>
                  </a:lnTo>
                  <a:lnTo>
                    <a:pt x="158" y="55"/>
                  </a:lnTo>
                  <a:lnTo>
                    <a:pt x="150" y="55"/>
                  </a:lnTo>
                  <a:lnTo>
                    <a:pt x="138" y="55"/>
                  </a:lnTo>
                  <a:lnTo>
                    <a:pt x="130" y="53"/>
                  </a:lnTo>
                  <a:lnTo>
                    <a:pt x="119" y="53"/>
                  </a:lnTo>
                  <a:lnTo>
                    <a:pt x="110" y="53"/>
                  </a:lnTo>
                  <a:lnTo>
                    <a:pt x="100" y="50"/>
                  </a:lnTo>
                  <a:lnTo>
                    <a:pt x="92" y="50"/>
                  </a:lnTo>
                  <a:lnTo>
                    <a:pt x="83" y="50"/>
                  </a:lnTo>
                  <a:lnTo>
                    <a:pt x="75" y="47"/>
                  </a:lnTo>
                  <a:lnTo>
                    <a:pt x="67" y="47"/>
                  </a:lnTo>
                  <a:lnTo>
                    <a:pt x="58" y="46"/>
                  </a:lnTo>
                  <a:lnTo>
                    <a:pt x="50" y="46"/>
                  </a:lnTo>
                  <a:lnTo>
                    <a:pt x="41" y="46"/>
                  </a:lnTo>
                  <a:lnTo>
                    <a:pt x="34" y="46"/>
                  </a:lnTo>
                  <a:lnTo>
                    <a:pt x="28" y="46"/>
                  </a:lnTo>
                  <a:lnTo>
                    <a:pt x="23" y="46"/>
                  </a:lnTo>
                  <a:lnTo>
                    <a:pt x="17" y="46"/>
                  </a:lnTo>
                  <a:lnTo>
                    <a:pt x="12" y="46"/>
                  </a:lnTo>
                  <a:lnTo>
                    <a:pt x="6" y="46"/>
                  </a:lnTo>
                  <a:lnTo>
                    <a:pt x="3" y="46"/>
                  </a:lnTo>
                  <a:lnTo>
                    <a:pt x="0" y="46"/>
                  </a:lnTo>
                </a:path>
              </a:pathLst>
            </a:custGeom>
            <a:solidFill>
              <a:srgbClr val="F3F3F3"/>
            </a:solidFill>
            <a:ln w="127000" cap="rnd">
              <a:noFill/>
              <a:round/>
              <a:headEnd/>
              <a:tailEnd/>
            </a:ln>
          </p:spPr>
          <p:txBody>
            <a:bodyPr>
              <a:prstTxWarp prst="textNoShape">
                <a:avLst/>
              </a:prstTxWarp>
            </a:bodyPr>
            <a:lstStyle/>
            <a:p>
              <a:endParaRPr lang="en-US">
                <a:solidFill>
                  <a:schemeClr val="tx2"/>
                </a:solidFill>
              </a:endParaRPr>
            </a:p>
          </p:txBody>
        </p:sp>
        <p:sp>
          <p:nvSpPr>
            <p:cNvPr id="36129" name="Freeform 288"/>
            <p:cNvSpPr>
              <a:spLocks/>
            </p:cNvSpPr>
            <p:nvPr/>
          </p:nvSpPr>
          <p:spPr bwMode="auto">
            <a:xfrm>
              <a:off x="2252" y="1413"/>
              <a:ext cx="618" cy="54"/>
            </a:xfrm>
            <a:custGeom>
              <a:avLst/>
              <a:gdLst>
                <a:gd name="T0" fmla="*/ 608 w 618"/>
                <a:gd name="T1" fmla="*/ 34 h 54"/>
                <a:gd name="T2" fmla="*/ 586 w 618"/>
                <a:gd name="T3" fmla="*/ 34 h 54"/>
                <a:gd name="T4" fmla="*/ 553 w 618"/>
                <a:gd name="T5" fmla="*/ 31 h 54"/>
                <a:gd name="T6" fmla="*/ 514 w 618"/>
                <a:gd name="T7" fmla="*/ 31 h 54"/>
                <a:gd name="T8" fmla="*/ 473 w 618"/>
                <a:gd name="T9" fmla="*/ 31 h 54"/>
                <a:gd name="T10" fmla="*/ 431 w 618"/>
                <a:gd name="T11" fmla="*/ 34 h 54"/>
                <a:gd name="T12" fmla="*/ 396 w 618"/>
                <a:gd name="T13" fmla="*/ 39 h 54"/>
                <a:gd name="T14" fmla="*/ 370 w 618"/>
                <a:gd name="T15" fmla="*/ 43 h 54"/>
                <a:gd name="T16" fmla="*/ 346 w 618"/>
                <a:gd name="T17" fmla="*/ 49 h 54"/>
                <a:gd name="T18" fmla="*/ 321 w 618"/>
                <a:gd name="T19" fmla="*/ 51 h 54"/>
                <a:gd name="T20" fmla="*/ 296 w 618"/>
                <a:gd name="T21" fmla="*/ 53 h 54"/>
                <a:gd name="T22" fmla="*/ 271 w 618"/>
                <a:gd name="T23" fmla="*/ 53 h 54"/>
                <a:gd name="T24" fmla="*/ 246 w 618"/>
                <a:gd name="T25" fmla="*/ 53 h 54"/>
                <a:gd name="T26" fmla="*/ 216 w 618"/>
                <a:gd name="T27" fmla="*/ 53 h 54"/>
                <a:gd name="T28" fmla="*/ 189 w 618"/>
                <a:gd name="T29" fmla="*/ 51 h 54"/>
                <a:gd name="T30" fmla="*/ 158 w 618"/>
                <a:gd name="T31" fmla="*/ 46 h 54"/>
                <a:gd name="T32" fmla="*/ 130 w 618"/>
                <a:gd name="T33" fmla="*/ 41 h 54"/>
                <a:gd name="T34" fmla="*/ 106 w 618"/>
                <a:gd name="T35" fmla="*/ 39 h 54"/>
                <a:gd name="T36" fmla="*/ 83 w 618"/>
                <a:gd name="T37" fmla="*/ 34 h 54"/>
                <a:gd name="T38" fmla="*/ 64 w 618"/>
                <a:gd name="T39" fmla="*/ 31 h 54"/>
                <a:gd name="T40" fmla="*/ 44 w 618"/>
                <a:gd name="T41" fmla="*/ 29 h 54"/>
                <a:gd name="T42" fmla="*/ 28 w 618"/>
                <a:gd name="T43" fmla="*/ 29 h 54"/>
                <a:gd name="T44" fmla="*/ 9 w 618"/>
                <a:gd name="T45" fmla="*/ 31 h 54"/>
                <a:gd name="T46" fmla="*/ 6 w 618"/>
                <a:gd name="T47" fmla="*/ 31 h 54"/>
                <a:gd name="T48" fmla="*/ 23 w 618"/>
                <a:gd name="T49" fmla="*/ 29 h 54"/>
                <a:gd name="T50" fmla="*/ 44 w 618"/>
                <a:gd name="T51" fmla="*/ 24 h 54"/>
                <a:gd name="T52" fmla="*/ 75 w 618"/>
                <a:gd name="T53" fmla="*/ 17 h 54"/>
                <a:gd name="T54" fmla="*/ 106 w 618"/>
                <a:gd name="T55" fmla="*/ 12 h 54"/>
                <a:gd name="T56" fmla="*/ 138 w 618"/>
                <a:gd name="T57" fmla="*/ 7 h 54"/>
                <a:gd name="T58" fmla="*/ 169 w 618"/>
                <a:gd name="T59" fmla="*/ 4 h 54"/>
                <a:gd name="T60" fmla="*/ 196 w 618"/>
                <a:gd name="T61" fmla="*/ 4 h 54"/>
                <a:gd name="T62" fmla="*/ 238 w 618"/>
                <a:gd name="T63" fmla="*/ 10 h 54"/>
                <a:gd name="T64" fmla="*/ 266 w 618"/>
                <a:gd name="T65" fmla="*/ 19 h 54"/>
                <a:gd name="T66" fmla="*/ 285 w 618"/>
                <a:gd name="T67" fmla="*/ 27 h 54"/>
                <a:gd name="T68" fmla="*/ 307 w 618"/>
                <a:gd name="T69" fmla="*/ 29 h 54"/>
                <a:gd name="T70" fmla="*/ 321 w 618"/>
                <a:gd name="T71" fmla="*/ 27 h 54"/>
                <a:gd name="T72" fmla="*/ 341 w 618"/>
                <a:gd name="T73" fmla="*/ 24 h 54"/>
                <a:gd name="T74" fmla="*/ 362 w 618"/>
                <a:gd name="T75" fmla="*/ 17 h 54"/>
                <a:gd name="T76" fmla="*/ 384 w 618"/>
                <a:gd name="T77" fmla="*/ 12 h 54"/>
                <a:gd name="T78" fmla="*/ 410 w 618"/>
                <a:gd name="T79" fmla="*/ 7 h 54"/>
                <a:gd name="T80" fmla="*/ 434 w 618"/>
                <a:gd name="T81" fmla="*/ 3 h 54"/>
                <a:gd name="T82" fmla="*/ 456 w 618"/>
                <a:gd name="T83" fmla="*/ 0 h 54"/>
                <a:gd name="T84" fmla="*/ 479 w 618"/>
                <a:gd name="T85" fmla="*/ 0 h 54"/>
                <a:gd name="T86" fmla="*/ 501 w 618"/>
                <a:gd name="T87" fmla="*/ 3 h 54"/>
                <a:gd name="T88" fmla="*/ 520 w 618"/>
                <a:gd name="T89" fmla="*/ 7 h 54"/>
                <a:gd name="T90" fmla="*/ 539 w 618"/>
                <a:gd name="T91" fmla="*/ 15 h 54"/>
                <a:gd name="T92" fmla="*/ 556 w 618"/>
                <a:gd name="T93" fmla="*/ 22 h 54"/>
                <a:gd name="T94" fmla="*/ 573 w 618"/>
                <a:gd name="T95" fmla="*/ 27 h 54"/>
                <a:gd name="T96" fmla="*/ 589 w 618"/>
                <a:gd name="T97" fmla="*/ 34 h 54"/>
                <a:gd name="T98" fmla="*/ 603 w 618"/>
                <a:gd name="T99" fmla="*/ 36 h 54"/>
                <a:gd name="T100" fmla="*/ 614 w 618"/>
                <a:gd name="T101" fmla="*/ 36 h 5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18"/>
                <a:gd name="T154" fmla="*/ 0 h 54"/>
                <a:gd name="T155" fmla="*/ 618 w 618"/>
                <a:gd name="T156" fmla="*/ 54 h 5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18" h="54">
                  <a:moveTo>
                    <a:pt x="614" y="36"/>
                  </a:moveTo>
                  <a:lnTo>
                    <a:pt x="617" y="36"/>
                  </a:lnTo>
                  <a:lnTo>
                    <a:pt x="614" y="36"/>
                  </a:lnTo>
                  <a:lnTo>
                    <a:pt x="608" y="34"/>
                  </a:lnTo>
                  <a:lnTo>
                    <a:pt x="605" y="34"/>
                  </a:lnTo>
                  <a:lnTo>
                    <a:pt x="600" y="34"/>
                  </a:lnTo>
                  <a:lnTo>
                    <a:pt x="594" y="34"/>
                  </a:lnTo>
                  <a:lnTo>
                    <a:pt x="586" y="34"/>
                  </a:lnTo>
                  <a:lnTo>
                    <a:pt x="580" y="34"/>
                  </a:lnTo>
                  <a:lnTo>
                    <a:pt x="570" y="31"/>
                  </a:lnTo>
                  <a:lnTo>
                    <a:pt x="562" y="31"/>
                  </a:lnTo>
                  <a:lnTo>
                    <a:pt x="553" y="31"/>
                  </a:lnTo>
                  <a:lnTo>
                    <a:pt x="545" y="31"/>
                  </a:lnTo>
                  <a:lnTo>
                    <a:pt x="534" y="31"/>
                  </a:lnTo>
                  <a:lnTo>
                    <a:pt x="525" y="31"/>
                  </a:lnTo>
                  <a:lnTo>
                    <a:pt x="514" y="31"/>
                  </a:lnTo>
                  <a:lnTo>
                    <a:pt x="503" y="31"/>
                  </a:lnTo>
                  <a:lnTo>
                    <a:pt x="493" y="31"/>
                  </a:lnTo>
                  <a:lnTo>
                    <a:pt x="484" y="31"/>
                  </a:lnTo>
                  <a:lnTo>
                    <a:pt x="473" y="31"/>
                  </a:lnTo>
                  <a:lnTo>
                    <a:pt x="462" y="34"/>
                  </a:lnTo>
                  <a:lnTo>
                    <a:pt x="451" y="34"/>
                  </a:lnTo>
                  <a:lnTo>
                    <a:pt x="439" y="34"/>
                  </a:lnTo>
                  <a:lnTo>
                    <a:pt x="431" y="34"/>
                  </a:lnTo>
                  <a:lnTo>
                    <a:pt x="424" y="36"/>
                  </a:lnTo>
                  <a:lnTo>
                    <a:pt x="412" y="36"/>
                  </a:lnTo>
                  <a:lnTo>
                    <a:pt x="404" y="36"/>
                  </a:lnTo>
                  <a:lnTo>
                    <a:pt x="396" y="39"/>
                  </a:lnTo>
                  <a:lnTo>
                    <a:pt x="390" y="39"/>
                  </a:lnTo>
                  <a:lnTo>
                    <a:pt x="382" y="41"/>
                  </a:lnTo>
                  <a:lnTo>
                    <a:pt x="376" y="41"/>
                  </a:lnTo>
                  <a:lnTo>
                    <a:pt x="370" y="43"/>
                  </a:lnTo>
                  <a:lnTo>
                    <a:pt x="365" y="43"/>
                  </a:lnTo>
                  <a:lnTo>
                    <a:pt x="356" y="46"/>
                  </a:lnTo>
                  <a:lnTo>
                    <a:pt x="351" y="46"/>
                  </a:lnTo>
                  <a:lnTo>
                    <a:pt x="346" y="49"/>
                  </a:lnTo>
                  <a:lnTo>
                    <a:pt x="341" y="49"/>
                  </a:lnTo>
                  <a:lnTo>
                    <a:pt x="332" y="51"/>
                  </a:lnTo>
                  <a:lnTo>
                    <a:pt x="327" y="51"/>
                  </a:lnTo>
                  <a:lnTo>
                    <a:pt x="321" y="51"/>
                  </a:lnTo>
                  <a:lnTo>
                    <a:pt x="315" y="51"/>
                  </a:lnTo>
                  <a:lnTo>
                    <a:pt x="310" y="53"/>
                  </a:lnTo>
                  <a:lnTo>
                    <a:pt x="301" y="53"/>
                  </a:lnTo>
                  <a:lnTo>
                    <a:pt x="296" y="53"/>
                  </a:lnTo>
                  <a:lnTo>
                    <a:pt x="290" y="53"/>
                  </a:lnTo>
                  <a:lnTo>
                    <a:pt x="282" y="53"/>
                  </a:lnTo>
                  <a:lnTo>
                    <a:pt x="276" y="53"/>
                  </a:lnTo>
                  <a:lnTo>
                    <a:pt x="271" y="53"/>
                  </a:lnTo>
                  <a:lnTo>
                    <a:pt x="266" y="53"/>
                  </a:lnTo>
                  <a:lnTo>
                    <a:pt x="258" y="53"/>
                  </a:lnTo>
                  <a:lnTo>
                    <a:pt x="252" y="53"/>
                  </a:lnTo>
                  <a:lnTo>
                    <a:pt x="246" y="53"/>
                  </a:lnTo>
                  <a:lnTo>
                    <a:pt x="238" y="53"/>
                  </a:lnTo>
                  <a:lnTo>
                    <a:pt x="232" y="53"/>
                  </a:lnTo>
                  <a:lnTo>
                    <a:pt x="224" y="53"/>
                  </a:lnTo>
                  <a:lnTo>
                    <a:pt x="216" y="53"/>
                  </a:lnTo>
                  <a:lnTo>
                    <a:pt x="210" y="53"/>
                  </a:lnTo>
                  <a:lnTo>
                    <a:pt x="202" y="51"/>
                  </a:lnTo>
                  <a:lnTo>
                    <a:pt x="196" y="51"/>
                  </a:lnTo>
                  <a:lnTo>
                    <a:pt x="189" y="51"/>
                  </a:lnTo>
                  <a:lnTo>
                    <a:pt x="180" y="49"/>
                  </a:lnTo>
                  <a:lnTo>
                    <a:pt x="172" y="49"/>
                  </a:lnTo>
                  <a:lnTo>
                    <a:pt x="164" y="46"/>
                  </a:lnTo>
                  <a:lnTo>
                    <a:pt x="158" y="46"/>
                  </a:lnTo>
                  <a:lnTo>
                    <a:pt x="150" y="43"/>
                  </a:lnTo>
                  <a:lnTo>
                    <a:pt x="144" y="43"/>
                  </a:lnTo>
                  <a:lnTo>
                    <a:pt x="136" y="43"/>
                  </a:lnTo>
                  <a:lnTo>
                    <a:pt x="130" y="41"/>
                  </a:lnTo>
                  <a:lnTo>
                    <a:pt x="124" y="41"/>
                  </a:lnTo>
                  <a:lnTo>
                    <a:pt x="116" y="39"/>
                  </a:lnTo>
                  <a:lnTo>
                    <a:pt x="111" y="39"/>
                  </a:lnTo>
                  <a:lnTo>
                    <a:pt x="106" y="39"/>
                  </a:lnTo>
                  <a:lnTo>
                    <a:pt x="100" y="36"/>
                  </a:lnTo>
                  <a:lnTo>
                    <a:pt x="95" y="36"/>
                  </a:lnTo>
                  <a:lnTo>
                    <a:pt x="89" y="34"/>
                  </a:lnTo>
                  <a:lnTo>
                    <a:pt x="83" y="34"/>
                  </a:lnTo>
                  <a:lnTo>
                    <a:pt x="78" y="34"/>
                  </a:lnTo>
                  <a:lnTo>
                    <a:pt x="75" y="31"/>
                  </a:lnTo>
                  <a:lnTo>
                    <a:pt x="69" y="31"/>
                  </a:lnTo>
                  <a:lnTo>
                    <a:pt x="64" y="31"/>
                  </a:lnTo>
                  <a:lnTo>
                    <a:pt x="58" y="31"/>
                  </a:lnTo>
                  <a:lnTo>
                    <a:pt x="55" y="29"/>
                  </a:lnTo>
                  <a:lnTo>
                    <a:pt x="50" y="29"/>
                  </a:lnTo>
                  <a:lnTo>
                    <a:pt x="44" y="29"/>
                  </a:lnTo>
                  <a:lnTo>
                    <a:pt x="41" y="29"/>
                  </a:lnTo>
                  <a:lnTo>
                    <a:pt x="37" y="29"/>
                  </a:lnTo>
                  <a:lnTo>
                    <a:pt x="31" y="29"/>
                  </a:lnTo>
                  <a:lnTo>
                    <a:pt x="28" y="29"/>
                  </a:lnTo>
                  <a:lnTo>
                    <a:pt x="23" y="29"/>
                  </a:lnTo>
                  <a:lnTo>
                    <a:pt x="20" y="31"/>
                  </a:lnTo>
                  <a:lnTo>
                    <a:pt x="14" y="31"/>
                  </a:lnTo>
                  <a:lnTo>
                    <a:pt x="9" y="31"/>
                  </a:lnTo>
                  <a:lnTo>
                    <a:pt x="6" y="31"/>
                  </a:lnTo>
                  <a:lnTo>
                    <a:pt x="0" y="34"/>
                  </a:lnTo>
                  <a:lnTo>
                    <a:pt x="3" y="31"/>
                  </a:lnTo>
                  <a:lnTo>
                    <a:pt x="6" y="31"/>
                  </a:lnTo>
                  <a:lnTo>
                    <a:pt x="9" y="31"/>
                  </a:lnTo>
                  <a:lnTo>
                    <a:pt x="12" y="31"/>
                  </a:lnTo>
                  <a:lnTo>
                    <a:pt x="17" y="29"/>
                  </a:lnTo>
                  <a:lnTo>
                    <a:pt x="23" y="29"/>
                  </a:lnTo>
                  <a:lnTo>
                    <a:pt x="28" y="27"/>
                  </a:lnTo>
                  <a:lnTo>
                    <a:pt x="34" y="27"/>
                  </a:lnTo>
                  <a:lnTo>
                    <a:pt x="39" y="24"/>
                  </a:lnTo>
                  <a:lnTo>
                    <a:pt x="44" y="24"/>
                  </a:lnTo>
                  <a:lnTo>
                    <a:pt x="53" y="22"/>
                  </a:lnTo>
                  <a:lnTo>
                    <a:pt x="58" y="19"/>
                  </a:lnTo>
                  <a:lnTo>
                    <a:pt x="67" y="19"/>
                  </a:lnTo>
                  <a:lnTo>
                    <a:pt x="75" y="17"/>
                  </a:lnTo>
                  <a:lnTo>
                    <a:pt x="81" y="15"/>
                  </a:lnTo>
                  <a:lnTo>
                    <a:pt x="89" y="15"/>
                  </a:lnTo>
                  <a:lnTo>
                    <a:pt x="97" y="12"/>
                  </a:lnTo>
                  <a:lnTo>
                    <a:pt x="106" y="12"/>
                  </a:lnTo>
                  <a:lnTo>
                    <a:pt x="114" y="10"/>
                  </a:lnTo>
                  <a:lnTo>
                    <a:pt x="122" y="10"/>
                  </a:lnTo>
                  <a:lnTo>
                    <a:pt x="130" y="7"/>
                  </a:lnTo>
                  <a:lnTo>
                    <a:pt x="138" y="7"/>
                  </a:lnTo>
                  <a:lnTo>
                    <a:pt x="147" y="7"/>
                  </a:lnTo>
                  <a:lnTo>
                    <a:pt x="155" y="4"/>
                  </a:lnTo>
                  <a:lnTo>
                    <a:pt x="164" y="4"/>
                  </a:lnTo>
                  <a:lnTo>
                    <a:pt x="169" y="4"/>
                  </a:lnTo>
                  <a:lnTo>
                    <a:pt x="178" y="4"/>
                  </a:lnTo>
                  <a:lnTo>
                    <a:pt x="186" y="3"/>
                  </a:lnTo>
                  <a:lnTo>
                    <a:pt x="191" y="4"/>
                  </a:lnTo>
                  <a:lnTo>
                    <a:pt x="196" y="4"/>
                  </a:lnTo>
                  <a:lnTo>
                    <a:pt x="210" y="4"/>
                  </a:lnTo>
                  <a:lnTo>
                    <a:pt x="221" y="7"/>
                  </a:lnTo>
                  <a:lnTo>
                    <a:pt x="230" y="7"/>
                  </a:lnTo>
                  <a:lnTo>
                    <a:pt x="238" y="10"/>
                  </a:lnTo>
                  <a:lnTo>
                    <a:pt x="246" y="12"/>
                  </a:lnTo>
                  <a:lnTo>
                    <a:pt x="252" y="15"/>
                  </a:lnTo>
                  <a:lnTo>
                    <a:pt x="260" y="17"/>
                  </a:lnTo>
                  <a:lnTo>
                    <a:pt x="266" y="19"/>
                  </a:lnTo>
                  <a:lnTo>
                    <a:pt x="271" y="22"/>
                  </a:lnTo>
                  <a:lnTo>
                    <a:pt x="276" y="24"/>
                  </a:lnTo>
                  <a:lnTo>
                    <a:pt x="279" y="27"/>
                  </a:lnTo>
                  <a:lnTo>
                    <a:pt x="285" y="27"/>
                  </a:lnTo>
                  <a:lnTo>
                    <a:pt x="290" y="29"/>
                  </a:lnTo>
                  <a:lnTo>
                    <a:pt x="296" y="29"/>
                  </a:lnTo>
                  <a:lnTo>
                    <a:pt x="301" y="29"/>
                  </a:lnTo>
                  <a:lnTo>
                    <a:pt x="307" y="29"/>
                  </a:lnTo>
                  <a:lnTo>
                    <a:pt x="310" y="29"/>
                  </a:lnTo>
                  <a:lnTo>
                    <a:pt x="315" y="29"/>
                  </a:lnTo>
                  <a:lnTo>
                    <a:pt x="318" y="27"/>
                  </a:lnTo>
                  <a:lnTo>
                    <a:pt x="321" y="27"/>
                  </a:lnTo>
                  <a:lnTo>
                    <a:pt x="327" y="27"/>
                  </a:lnTo>
                  <a:lnTo>
                    <a:pt x="332" y="24"/>
                  </a:lnTo>
                  <a:lnTo>
                    <a:pt x="335" y="24"/>
                  </a:lnTo>
                  <a:lnTo>
                    <a:pt x="341" y="24"/>
                  </a:lnTo>
                  <a:lnTo>
                    <a:pt x="346" y="22"/>
                  </a:lnTo>
                  <a:lnTo>
                    <a:pt x="351" y="19"/>
                  </a:lnTo>
                  <a:lnTo>
                    <a:pt x="356" y="19"/>
                  </a:lnTo>
                  <a:lnTo>
                    <a:pt x="362" y="17"/>
                  </a:lnTo>
                  <a:lnTo>
                    <a:pt x="368" y="17"/>
                  </a:lnTo>
                  <a:lnTo>
                    <a:pt x="373" y="15"/>
                  </a:lnTo>
                  <a:lnTo>
                    <a:pt x="379" y="15"/>
                  </a:lnTo>
                  <a:lnTo>
                    <a:pt x="384" y="12"/>
                  </a:lnTo>
                  <a:lnTo>
                    <a:pt x="390" y="10"/>
                  </a:lnTo>
                  <a:lnTo>
                    <a:pt x="398" y="10"/>
                  </a:lnTo>
                  <a:lnTo>
                    <a:pt x="404" y="7"/>
                  </a:lnTo>
                  <a:lnTo>
                    <a:pt x="410" y="7"/>
                  </a:lnTo>
                  <a:lnTo>
                    <a:pt x="415" y="4"/>
                  </a:lnTo>
                  <a:lnTo>
                    <a:pt x="424" y="4"/>
                  </a:lnTo>
                  <a:lnTo>
                    <a:pt x="428" y="4"/>
                  </a:lnTo>
                  <a:lnTo>
                    <a:pt x="434" y="3"/>
                  </a:lnTo>
                  <a:lnTo>
                    <a:pt x="439" y="3"/>
                  </a:lnTo>
                  <a:lnTo>
                    <a:pt x="445" y="0"/>
                  </a:lnTo>
                  <a:lnTo>
                    <a:pt x="451" y="0"/>
                  </a:lnTo>
                  <a:lnTo>
                    <a:pt x="456" y="0"/>
                  </a:lnTo>
                  <a:lnTo>
                    <a:pt x="465" y="0"/>
                  </a:lnTo>
                  <a:lnTo>
                    <a:pt x="467" y="0"/>
                  </a:lnTo>
                  <a:lnTo>
                    <a:pt x="473" y="0"/>
                  </a:lnTo>
                  <a:lnTo>
                    <a:pt x="479" y="0"/>
                  </a:lnTo>
                  <a:lnTo>
                    <a:pt x="484" y="0"/>
                  </a:lnTo>
                  <a:lnTo>
                    <a:pt x="490" y="0"/>
                  </a:lnTo>
                  <a:lnTo>
                    <a:pt x="495" y="3"/>
                  </a:lnTo>
                  <a:lnTo>
                    <a:pt x="501" y="3"/>
                  </a:lnTo>
                  <a:lnTo>
                    <a:pt x="503" y="4"/>
                  </a:lnTo>
                  <a:lnTo>
                    <a:pt x="508" y="4"/>
                  </a:lnTo>
                  <a:lnTo>
                    <a:pt x="514" y="7"/>
                  </a:lnTo>
                  <a:lnTo>
                    <a:pt x="520" y="7"/>
                  </a:lnTo>
                  <a:lnTo>
                    <a:pt x="525" y="10"/>
                  </a:lnTo>
                  <a:lnTo>
                    <a:pt x="528" y="10"/>
                  </a:lnTo>
                  <a:lnTo>
                    <a:pt x="534" y="12"/>
                  </a:lnTo>
                  <a:lnTo>
                    <a:pt x="539" y="15"/>
                  </a:lnTo>
                  <a:lnTo>
                    <a:pt x="542" y="17"/>
                  </a:lnTo>
                  <a:lnTo>
                    <a:pt x="548" y="17"/>
                  </a:lnTo>
                  <a:lnTo>
                    <a:pt x="553" y="19"/>
                  </a:lnTo>
                  <a:lnTo>
                    <a:pt x="556" y="22"/>
                  </a:lnTo>
                  <a:lnTo>
                    <a:pt x="562" y="24"/>
                  </a:lnTo>
                  <a:lnTo>
                    <a:pt x="564" y="24"/>
                  </a:lnTo>
                  <a:lnTo>
                    <a:pt x="570" y="27"/>
                  </a:lnTo>
                  <a:lnTo>
                    <a:pt x="573" y="27"/>
                  </a:lnTo>
                  <a:lnTo>
                    <a:pt x="578" y="29"/>
                  </a:lnTo>
                  <a:lnTo>
                    <a:pt x="580" y="31"/>
                  </a:lnTo>
                  <a:lnTo>
                    <a:pt x="583" y="31"/>
                  </a:lnTo>
                  <a:lnTo>
                    <a:pt x="589" y="34"/>
                  </a:lnTo>
                  <a:lnTo>
                    <a:pt x="591" y="34"/>
                  </a:lnTo>
                  <a:lnTo>
                    <a:pt x="594" y="36"/>
                  </a:lnTo>
                  <a:lnTo>
                    <a:pt x="600" y="36"/>
                  </a:lnTo>
                  <a:lnTo>
                    <a:pt x="603" y="36"/>
                  </a:lnTo>
                  <a:lnTo>
                    <a:pt x="605" y="36"/>
                  </a:lnTo>
                  <a:lnTo>
                    <a:pt x="608" y="36"/>
                  </a:lnTo>
                  <a:lnTo>
                    <a:pt x="611" y="36"/>
                  </a:lnTo>
                  <a:lnTo>
                    <a:pt x="614" y="36"/>
                  </a:lnTo>
                </a:path>
              </a:pathLst>
            </a:custGeom>
            <a:solidFill>
              <a:srgbClr val="8BF3FD"/>
            </a:solidFill>
            <a:ln w="127000" cap="rnd">
              <a:noFill/>
              <a:round/>
              <a:headEnd/>
              <a:tailEnd/>
            </a:ln>
          </p:spPr>
          <p:txBody>
            <a:bodyPr>
              <a:prstTxWarp prst="textNoShape">
                <a:avLst/>
              </a:prstTxWarp>
            </a:bodyPr>
            <a:lstStyle/>
            <a:p>
              <a:endParaRPr lang="en-US">
                <a:solidFill>
                  <a:schemeClr val="tx2"/>
                </a:solidFill>
              </a:endParaRPr>
            </a:p>
          </p:txBody>
        </p:sp>
        <p:sp>
          <p:nvSpPr>
            <p:cNvPr id="36130" name="Freeform 289"/>
            <p:cNvSpPr>
              <a:spLocks/>
            </p:cNvSpPr>
            <p:nvPr/>
          </p:nvSpPr>
          <p:spPr bwMode="auto">
            <a:xfrm>
              <a:off x="2267" y="1416"/>
              <a:ext cx="586" cy="51"/>
            </a:xfrm>
            <a:custGeom>
              <a:avLst/>
              <a:gdLst>
                <a:gd name="T0" fmla="*/ 585 w 586"/>
                <a:gd name="T1" fmla="*/ 34 h 51"/>
                <a:gd name="T2" fmla="*/ 576 w 586"/>
                <a:gd name="T3" fmla="*/ 31 h 51"/>
                <a:gd name="T4" fmla="*/ 562 w 586"/>
                <a:gd name="T5" fmla="*/ 31 h 51"/>
                <a:gd name="T6" fmla="*/ 541 w 586"/>
                <a:gd name="T7" fmla="*/ 31 h 51"/>
                <a:gd name="T8" fmla="*/ 516 w 586"/>
                <a:gd name="T9" fmla="*/ 28 h 51"/>
                <a:gd name="T10" fmla="*/ 486 w 586"/>
                <a:gd name="T11" fmla="*/ 28 h 51"/>
                <a:gd name="T12" fmla="*/ 458 w 586"/>
                <a:gd name="T13" fmla="*/ 28 h 51"/>
                <a:gd name="T14" fmla="*/ 427 w 586"/>
                <a:gd name="T15" fmla="*/ 31 h 51"/>
                <a:gd name="T16" fmla="*/ 400 w 586"/>
                <a:gd name="T17" fmla="*/ 34 h 51"/>
                <a:gd name="T18" fmla="*/ 375 w 586"/>
                <a:gd name="T19" fmla="*/ 36 h 51"/>
                <a:gd name="T20" fmla="*/ 356 w 586"/>
                <a:gd name="T21" fmla="*/ 38 h 51"/>
                <a:gd name="T22" fmla="*/ 340 w 586"/>
                <a:gd name="T23" fmla="*/ 43 h 51"/>
                <a:gd name="T24" fmla="*/ 323 w 586"/>
                <a:gd name="T25" fmla="*/ 46 h 51"/>
                <a:gd name="T26" fmla="*/ 303 w 586"/>
                <a:gd name="T27" fmla="*/ 48 h 51"/>
                <a:gd name="T28" fmla="*/ 287 w 586"/>
                <a:gd name="T29" fmla="*/ 50 h 51"/>
                <a:gd name="T30" fmla="*/ 271 w 586"/>
                <a:gd name="T31" fmla="*/ 50 h 51"/>
                <a:gd name="T32" fmla="*/ 251 w 586"/>
                <a:gd name="T33" fmla="*/ 50 h 51"/>
                <a:gd name="T34" fmla="*/ 231 w 586"/>
                <a:gd name="T35" fmla="*/ 50 h 51"/>
                <a:gd name="T36" fmla="*/ 213 w 586"/>
                <a:gd name="T37" fmla="*/ 50 h 51"/>
                <a:gd name="T38" fmla="*/ 193 w 586"/>
                <a:gd name="T39" fmla="*/ 48 h 51"/>
                <a:gd name="T40" fmla="*/ 171 w 586"/>
                <a:gd name="T41" fmla="*/ 46 h 51"/>
                <a:gd name="T42" fmla="*/ 150 w 586"/>
                <a:gd name="T43" fmla="*/ 43 h 51"/>
                <a:gd name="T44" fmla="*/ 130 w 586"/>
                <a:gd name="T45" fmla="*/ 38 h 51"/>
                <a:gd name="T46" fmla="*/ 113 w 586"/>
                <a:gd name="T47" fmla="*/ 36 h 51"/>
                <a:gd name="T48" fmla="*/ 97 w 586"/>
                <a:gd name="T49" fmla="*/ 34 h 51"/>
                <a:gd name="T50" fmla="*/ 81 w 586"/>
                <a:gd name="T51" fmla="*/ 31 h 51"/>
                <a:gd name="T52" fmla="*/ 67 w 586"/>
                <a:gd name="T53" fmla="*/ 28 h 51"/>
                <a:gd name="T54" fmla="*/ 53 w 586"/>
                <a:gd name="T55" fmla="*/ 28 h 51"/>
                <a:gd name="T56" fmla="*/ 39 w 586"/>
                <a:gd name="T57" fmla="*/ 26 h 51"/>
                <a:gd name="T58" fmla="*/ 28 w 586"/>
                <a:gd name="T59" fmla="*/ 26 h 51"/>
                <a:gd name="T60" fmla="*/ 14 w 586"/>
                <a:gd name="T61" fmla="*/ 28 h 51"/>
                <a:gd name="T62" fmla="*/ 0 w 586"/>
                <a:gd name="T63" fmla="*/ 31 h 51"/>
                <a:gd name="T64" fmla="*/ 6 w 586"/>
                <a:gd name="T65" fmla="*/ 28 h 51"/>
                <a:gd name="T66" fmla="*/ 17 w 586"/>
                <a:gd name="T67" fmla="*/ 26 h 51"/>
                <a:gd name="T68" fmla="*/ 31 w 586"/>
                <a:gd name="T69" fmla="*/ 24 h 51"/>
                <a:gd name="T70" fmla="*/ 50 w 586"/>
                <a:gd name="T71" fmla="*/ 19 h 51"/>
                <a:gd name="T72" fmla="*/ 72 w 586"/>
                <a:gd name="T73" fmla="*/ 16 h 51"/>
                <a:gd name="T74" fmla="*/ 95 w 586"/>
                <a:gd name="T75" fmla="*/ 12 h 51"/>
                <a:gd name="T76" fmla="*/ 116 w 586"/>
                <a:gd name="T77" fmla="*/ 7 h 51"/>
                <a:gd name="T78" fmla="*/ 141 w 586"/>
                <a:gd name="T79" fmla="*/ 4 h 51"/>
                <a:gd name="T80" fmla="*/ 163 w 586"/>
                <a:gd name="T81" fmla="*/ 2 h 51"/>
                <a:gd name="T82" fmla="*/ 182 w 586"/>
                <a:gd name="T83" fmla="*/ 2 h 51"/>
                <a:gd name="T84" fmla="*/ 210 w 586"/>
                <a:gd name="T85" fmla="*/ 4 h 51"/>
                <a:gd name="T86" fmla="*/ 234 w 586"/>
                <a:gd name="T87" fmla="*/ 9 h 51"/>
                <a:gd name="T88" fmla="*/ 251 w 586"/>
                <a:gd name="T89" fmla="*/ 16 h 51"/>
                <a:gd name="T90" fmla="*/ 268 w 586"/>
                <a:gd name="T91" fmla="*/ 24 h 51"/>
                <a:gd name="T92" fmla="*/ 282 w 586"/>
                <a:gd name="T93" fmla="*/ 26 h 51"/>
                <a:gd name="T94" fmla="*/ 295 w 586"/>
                <a:gd name="T95" fmla="*/ 26 h 51"/>
                <a:gd name="T96" fmla="*/ 306 w 586"/>
                <a:gd name="T97" fmla="*/ 24 h 51"/>
                <a:gd name="T98" fmla="*/ 317 w 586"/>
                <a:gd name="T99" fmla="*/ 22 h 51"/>
                <a:gd name="T100" fmla="*/ 334 w 586"/>
                <a:gd name="T101" fmla="*/ 19 h 51"/>
                <a:gd name="T102" fmla="*/ 348 w 586"/>
                <a:gd name="T103" fmla="*/ 14 h 51"/>
                <a:gd name="T104" fmla="*/ 367 w 586"/>
                <a:gd name="T105" fmla="*/ 9 h 51"/>
                <a:gd name="T106" fmla="*/ 383 w 586"/>
                <a:gd name="T107" fmla="*/ 7 h 51"/>
                <a:gd name="T108" fmla="*/ 400 w 586"/>
                <a:gd name="T109" fmla="*/ 4 h 51"/>
                <a:gd name="T110" fmla="*/ 417 w 586"/>
                <a:gd name="T111" fmla="*/ 2 h 51"/>
                <a:gd name="T112" fmla="*/ 433 w 586"/>
                <a:gd name="T113" fmla="*/ 0 h 51"/>
                <a:gd name="T114" fmla="*/ 450 w 586"/>
                <a:gd name="T115" fmla="*/ 0 h 51"/>
                <a:gd name="T116" fmla="*/ 475 w 586"/>
                <a:gd name="T117" fmla="*/ 2 h 51"/>
                <a:gd name="T118" fmla="*/ 502 w 586"/>
                <a:gd name="T119" fmla="*/ 9 h 51"/>
                <a:gd name="T120" fmla="*/ 527 w 586"/>
                <a:gd name="T121" fmla="*/ 19 h 51"/>
                <a:gd name="T122" fmla="*/ 549 w 586"/>
                <a:gd name="T123" fmla="*/ 28 h 51"/>
                <a:gd name="T124" fmla="*/ 571 w 586"/>
                <a:gd name="T125" fmla="*/ 34 h 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6"/>
                <a:gd name="T190" fmla="*/ 0 h 51"/>
                <a:gd name="T191" fmla="*/ 586 w 586"/>
                <a:gd name="T192" fmla="*/ 51 h 5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6" h="51">
                  <a:moveTo>
                    <a:pt x="582" y="34"/>
                  </a:moveTo>
                  <a:lnTo>
                    <a:pt x="582" y="34"/>
                  </a:lnTo>
                  <a:lnTo>
                    <a:pt x="585" y="34"/>
                  </a:lnTo>
                  <a:lnTo>
                    <a:pt x="582" y="34"/>
                  </a:lnTo>
                  <a:lnTo>
                    <a:pt x="579" y="34"/>
                  </a:lnTo>
                  <a:lnTo>
                    <a:pt x="576" y="31"/>
                  </a:lnTo>
                  <a:lnTo>
                    <a:pt x="574" y="31"/>
                  </a:lnTo>
                  <a:lnTo>
                    <a:pt x="568" y="31"/>
                  </a:lnTo>
                  <a:lnTo>
                    <a:pt x="562" y="31"/>
                  </a:lnTo>
                  <a:lnTo>
                    <a:pt x="554" y="31"/>
                  </a:lnTo>
                  <a:lnTo>
                    <a:pt x="549" y="31"/>
                  </a:lnTo>
                  <a:lnTo>
                    <a:pt x="541" y="31"/>
                  </a:lnTo>
                  <a:lnTo>
                    <a:pt x="533" y="28"/>
                  </a:lnTo>
                  <a:lnTo>
                    <a:pt x="524" y="28"/>
                  </a:lnTo>
                  <a:lnTo>
                    <a:pt x="516" y="28"/>
                  </a:lnTo>
                  <a:lnTo>
                    <a:pt x="505" y="28"/>
                  </a:lnTo>
                  <a:lnTo>
                    <a:pt x="496" y="28"/>
                  </a:lnTo>
                  <a:lnTo>
                    <a:pt x="486" y="28"/>
                  </a:lnTo>
                  <a:lnTo>
                    <a:pt x="478" y="28"/>
                  </a:lnTo>
                  <a:lnTo>
                    <a:pt x="466" y="28"/>
                  </a:lnTo>
                  <a:lnTo>
                    <a:pt x="458" y="28"/>
                  </a:lnTo>
                  <a:lnTo>
                    <a:pt x="447" y="31"/>
                  </a:lnTo>
                  <a:lnTo>
                    <a:pt x="436" y="31"/>
                  </a:lnTo>
                  <a:lnTo>
                    <a:pt x="427" y="31"/>
                  </a:lnTo>
                  <a:lnTo>
                    <a:pt x="420" y="31"/>
                  </a:lnTo>
                  <a:lnTo>
                    <a:pt x="409" y="31"/>
                  </a:lnTo>
                  <a:lnTo>
                    <a:pt x="400" y="34"/>
                  </a:lnTo>
                  <a:lnTo>
                    <a:pt x="392" y="34"/>
                  </a:lnTo>
                  <a:lnTo>
                    <a:pt x="383" y="34"/>
                  </a:lnTo>
                  <a:lnTo>
                    <a:pt x="375" y="36"/>
                  </a:lnTo>
                  <a:lnTo>
                    <a:pt x="369" y="36"/>
                  </a:lnTo>
                  <a:lnTo>
                    <a:pt x="364" y="38"/>
                  </a:lnTo>
                  <a:lnTo>
                    <a:pt x="356" y="38"/>
                  </a:lnTo>
                  <a:lnTo>
                    <a:pt x="351" y="41"/>
                  </a:lnTo>
                  <a:lnTo>
                    <a:pt x="345" y="41"/>
                  </a:lnTo>
                  <a:lnTo>
                    <a:pt x="340" y="43"/>
                  </a:lnTo>
                  <a:lnTo>
                    <a:pt x="334" y="43"/>
                  </a:lnTo>
                  <a:lnTo>
                    <a:pt x="328" y="46"/>
                  </a:lnTo>
                  <a:lnTo>
                    <a:pt x="323" y="46"/>
                  </a:lnTo>
                  <a:lnTo>
                    <a:pt x="317" y="46"/>
                  </a:lnTo>
                  <a:lnTo>
                    <a:pt x="312" y="48"/>
                  </a:lnTo>
                  <a:lnTo>
                    <a:pt x="303" y="48"/>
                  </a:lnTo>
                  <a:lnTo>
                    <a:pt x="298" y="48"/>
                  </a:lnTo>
                  <a:lnTo>
                    <a:pt x="293" y="48"/>
                  </a:lnTo>
                  <a:lnTo>
                    <a:pt x="287" y="50"/>
                  </a:lnTo>
                  <a:lnTo>
                    <a:pt x="282" y="50"/>
                  </a:lnTo>
                  <a:lnTo>
                    <a:pt x="276" y="50"/>
                  </a:lnTo>
                  <a:lnTo>
                    <a:pt x="271" y="50"/>
                  </a:lnTo>
                  <a:lnTo>
                    <a:pt x="265" y="50"/>
                  </a:lnTo>
                  <a:lnTo>
                    <a:pt x="257" y="50"/>
                  </a:lnTo>
                  <a:lnTo>
                    <a:pt x="251" y="50"/>
                  </a:lnTo>
                  <a:lnTo>
                    <a:pt x="245" y="50"/>
                  </a:lnTo>
                  <a:lnTo>
                    <a:pt x="240" y="50"/>
                  </a:lnTo>
                  <a:lnTo>
                    <a:pt x="231" y="50"/>
                  </a:lnTo>
                  <a:lnTo>
                    <a:pt x="227" y="50"/>
                  </a:lnTo>
                  <a:lnTo>
                    <a:pt x="221" y="50"/>
                  </a:lnTo>
                  <a:lnTo>
                    <a:pt x="213" y="50"/>
                  </a:lnTo>
                  <a:lnTo>
                    <a:pt x="207" y="48"/>
                  </a:lnTo>
                  <a:lnTo>
                    <a:pt x="199" y="48"/>
                  </a:lnTo>
                  <a:lnTo>
                    <a:pt x="193" y="48"/>
                  </a:lnTo>
                  <a:lnTo>
                    <a:pt x="185" y="48"/>
                  </a:lnTo>
                  <a:lnTo>
                    <a:pt x="179" y="46"/>
                  </a:lnTo>
                  <a:lnTo>
                    <a:pt x="171" y="46"/>
                  </a:lnTo>
                  <a:lnTo>
                    <a:pt x="165" y="46"/>
                  </a:lnTo>
                  <a:lnTo>
                    <a:pt x="158" y="43"/>
                  </a:lnTo>
                  <a:lnTo>
                    <a:pt x="150" y="43"/>
                  </a:lnTo>
                  <a:lnTo>
                    <a:pt x="144" y="41"/>
                  </a:lnTo>
                  <a:lnTo>
                    <a:pt x="136" y="41"/>
                  </a:lnTo>
                  <a:lnTo>
                    <a:pt x="130" y="38"/>
                  </a:lnTo>
                  <a:lnTo>
                    <a:pt x="124" y="38"/>
                  </a:lnTo>
                  <a:lnTo>
                    <a:pt x="119" y="38"/>
                  </a:lnTo>
                  <a:lnTo>
                    <a:pt x="113" y="36"/>
                  </a:lnTo>
                  <a:lnTo>
                    <a:pt x="105" y="36"/>
                  </a:lnTo>
                  <a:lnTo>
                    <a:pt x="99" y="36"/>
                  </a:lnTo>
                  <a:lnTo>
                    <a:pt x="97" y="34"/>
                  </a:lnTo>
                  <a:lnTo>
                    <a:pt x="92" y="34"/>
                  </a:lnTo>
                  <a:lnTo>
                    <a:pt x="86" y="31"/>
                  </a:lnTo>
                  <a:lnTo>
                    <a:pt x="81" y="31"/>
                  </a:lnTo>
                  <a:lnTo>
                    <a:pt x="75" y="31"/>
                  </a:lnTo>
                  <a:lnTo>
                    <a:pt x="72" y="28"/>
                  </a:lnTo>
                  <a:lnTo>
                    <a:pt x="67" y="28"/>
                  </a:lnTo>
                  <a:lnTo>
                    <a:pt x="61" y="28"/>
                  </a:lnTo>
                  <a:lnTo>
                    <a:pt x="58" y="28"/>
                  </a:lnTo>
                  <a:lnTo>
                    <a:pt x="53" y="28"/>
                  </a:lnTo>
                  <a:lnTo>
                    <a:pt x="50" y="26"/>
                  </a:lnTo>
                  <a:lnTo>
                    <a:pt x="44" y="26"/>
                  </a:lnTo>
                  <a:lnTo>
                    <a:pt x="39" y="26"/>
                  </a:lnTo>
                  <a:lnTo>
                    <a:pt x="36" y="26"/>
                  </a:lnTo>
                  <a:lnTo>
                    <a:pt x="31" y="26"/>
                  </a:lnTo>
                  <a:lnTo>
                    <a:pt x="28" y="26"/>
                  </a:lnTo>
                  <a:lnTo>
                    <a:pt x="23" y="28"/>
                  </a:lnTo>
                  <a:lnTo>
                    <a:pt x="20" y="28"/>
                  </a:lnTo>
                  <a:lnTo>
                    <a:pt x="14" y="28"/>
                  </a:lnTo>
                  <a:lnTo>
                    <a:pt x="12" y="28"/>
                  </a:lnTo>
                  <a:lnTo>
                    <a:pt x="6" y="28"/>
                  </a:lnTo>
                  <a:lnTo>
                    <a:pt x="0" y="31"/>
                  </a:lnTo>
                  <a:lnTo>
                    <a:pt x="3" y="31"/>
                  </a:lnTo>
                  <a:lnTo>
                    <a:pt x="6" y="31"/>
                  </a:lnTo>
                  <a:lnTo>
                    <a:pt x="6" y="28"/>
                  </a:lnTo>
                  <a:lnTo>
                    <a:pt x="9" y="28"/>
                  </a:lnTo>
                  <a:lnTo>
                    <a:pt x="14" y="28"/>
                  </a:lnTo>
                  <a:lnTo>
                    <a:pt x="17" y="26"/>
                  </a:lnTo>
                  <a:lnTo>
                    <a:pt x="23" y="26"/>
                  </a:lnTo>
                  <a:lnTo>
                    <a:pt x="28" y="24"/>
                  </a:lnTo>
                  <a:lnTo>
                    <a:pt x="31" y="24"/>
                  </a:lnTo>
                  <a:lnTo>
                    <a:pt x="36" y="22"/>
                  </a:lnTo>
                  <a:lnTo>
                    <a:pt x="44" y="22"/>
                  </a:lnTo>
                  <a:lnTo>
                    <a:pt x="50" y="19"/>
                  </a:lnTo>
                  <a:lnTo>
                    <a:pt x="55" y="19"/>
                  </a:lnTo>
                  <a:lnTo>
                    <a:pt x="64" y="16"/>
                  </a:lnTo>
                  <a:lnTo>
                    <a:pt x="72" y="16"/>
                  </a:lnTo>
                  <a:lnTo>
                    <a:pt x="78" y="14"/>
                  </a:lnTo>
                  <a:lnTo>
                    <a:pt x="86" y="12"/>
                  </a:lnTo>
                  <a:lnTo>
                    <a:pt x="95" y="12"/>
                  </a:lnTo>
                  <a:lnTo>
                    <a:pt x="99" y="9"/>
                  </a:lnTo>
                  <a:lnTo>
                    <a:pt x="108" y="9"/>
                  </a:lnTo>
                  <a:lnTo>
                    <a:pt x="116" y="7"/>
                  </a:lnTo>
                  <a:lnTo>
                    <a:pt x="124" y="7"/>
                  </a:lnTo>
                  <a:lnTo>
                    <a:pt x="133" y="7"/>
                  </a:lnTo>
                  <a:lnTo>
                    <a:pt x="141" y="4"/>
                  </a:lnTo>
                  <a:lnTo>
                    <a:pt x="147" y="4"/>
                  </a:lnTo>
                  <a:lnTo>
                    <a:pt x="155" y="4"/>
                  </a:lnTo>
                  <a:lnTo>
                    <a:pt x="163" y="2"/>
                  </a:lnTo>
                  <a:lnTo>
                    <a:pt x="168" y="2"/>
                  </a:lnTo>
                  <a:lnTo>
                    <a:pt x="176" y="2"/>
                  </a:lnTo>
                  <a:lnTo>
                    <a:pt x="182" y="2"/>
                  </a:lnTo>
                  <a:lnTo>
                    <a:pt x="188" y="2"/>
                  </a:lnTo>
                  <a:lnTo>
                    <a:pt x="199" y="4"/>
                  </a:lnTo>
                  <a:lnTo>
                    <a:pt x="210" y="4"/>
                  </a:lnTo>
                  <a:lnTo>
                    <a:pt x="218" y="7"/>
                  </a:lnTo>
                  <a:lnTo>
                    <a:pt x="227" y="9"/>
                  </a:lnTo>
                  <a:lnTo>
                    <a:pt x="234" y="9"/>
                  </a:lnTo>
                  <a:lnTo>
                    <a:pt x="240" y="12"/>
                  </a:lnTo>
                  <a:lnTo>
                    <a:pt x="245" y="16"/>
                  </a:lnTo>
                  <a:lnTo>
                    <a:pt x="251" y="16"/>
                  </a:lnTo>
                  <a:lnTo>
                    <a:pt x="257" y="19"/>
                  </a:lnTo>
                  <a:lnTo>
                    <a:pt x="262" y="22"/>
                  </a:lnTo>
                  <a:lnTo>
                    <a:pt x="268" y="24"/>
                  </a:lnTo>
                  <a:lnTo>
                    <a:pt x="271" y="26"/>
                  </a:lnTo>
                  <a:lnTo>
                    <a:pt x="276" y="26"/>
                  </a:lnTo>
                  <a:lnTo>
                    <a:pt x="282" y="26"/>
                  </a:lnTo>
                  <a:lnTo>
                    <a:pt x="285" y="28"/>
                  </a:lnTo>
                  <a:lnTo>
                    <a:pt x="293" y="26"/>
                  </a:lnTo>
                  <a:lnTo>
                    <a:pt x="295" y="26"/>
                  </a:lnTo>
                  <a:lnTo>
                    <a:pt x="298" y="26"/>
                  </a:lnTo>
                  <a:lnTo>
                    <a:pt x="300" y="26"/>
                  </a:lnTo>
                  <a:lnTo>
                    <a:pt x="306" y="24"/>
                  </a:lnTo>
                  <a:lnTo>
                    <a:pt x="309" y="24"/>
                  </a:lnTo>
                  <a:lnTo>
                    <a:pt x="314" y="24"/>
                  </a:lnTo>
                  <a:lnTo>
                    <a:pt x="317" y="22"/>
                  </a:lnTo>
                  <a:lnTo>
                    <a:pt x="323" y="22"/>
                  </a:lnTo>
                  <a:lnTo>
                    <a:pt x="328" y="19"/>
                  </a:lnTo>
                  <a:lnTo>
                    <a:pt x="334" y="19"/>
                  </a:lnTo>
                  <a:lnTo>
                    <a:pt x="337" y="16"/>
                  </a:lnTo>
                  <a:lnTo>
                    <a:pt x="342" y="16"/>
                  </a:lnTo>
                  <a:lnTo>
                    <a:pt x="348" y="14"/>
                  </a:lnTo>
                  <a:lnTo>
                    <a:pt x="354" y="14"/>
                  </a:lnTo>
                  <a:lnTo>
                    <a:pt x="358" y="12"/>
                  </a:lnTo>
                  <a:lnTo>
                    <a:pt x="367" y="9"/>
                  </a:lnTo>
                  <a:lnTo>
                    <a:pt x="369" y="9"/>
                  </a:lnTo>
                  <a:lnTo>
                    <a:pt x="378" y="7"/>
                  </a:lnTo>
                  <a:lnTo>
                    <a:pt x="383" y="7"/>
                  </a:lnTo>
                  <a:lnTo>
                    <a:pt x="389" y="7"/>
                  </a:lnTo>
                  <a:lnTo>
                    <a:pt x="395" y="4"/>
                  </a:lnTo>
                  <a:lnTo>
                    <a:pt x="400" y="4"/>
                  </a:lnTo>
                  <a:lnTo>
                    <a:pt x="406" y="2"/>
                  </a:lnTo>
                  <a:lnTo>
                    <a:pt x="411" y="2"/>
                  </a:lnTo>
                  <a:lnTo>
                    <a:pt x="417" y="2"/>
                  </a:lnTo>
                  <a:lnTo>
                    <a:pt x="423" y="0"/>
                  </a:lnTo>
                  <a:lnTo>
                    <a:pt x="427" y="0"/>
                  </a:lnTo>
                  <a:lnTo>
                    <a:pt x="433" y="0"/>
                  </a:lnTo>
                  <a:lnTo>
                    <a:pt x="438" y="0"/>
                  </a:lnTo>
                  <a:lnTo>
                    <a:pt x="444" y="0"/>
                  </a:lnTo>
                  <a:lnTo>
                    <a:pt x="450" y="0"/>
                  </a:lnTo>
                  <a:lnTo>
                    <a:pt x="455" y="0"/>
                  </a:lnTo>
                  <a:lnTo>
                    <a:pt x="464" y="0"/>
                  </a:lnTo>
                  <a:lnTo>
                    <a:pt x="475" y="2"/>
                  </a:lnTo>
                  <a:lnTo>
                    <a:pt x="483" y="4"/>
                  </a:lnTo>
                  <a:lnTo>
                    <a:pt x="491" y="7"/>
                  </a:lnTo>
                  <a:lnTo>
                    <a:pt x="502" y="9"/>
                  </a:lnTo>
                  <a:lnTo>
                    <a:pt x="510" y="12"/>
                  </a:lnTo>
                  <a:lnTo>
                    <a:pt x="519" y="16"/>
                  </a:lnTo>
                  <a:lnTo>
                    <a:pt x="527" y="19"/>
                  </a:lnTo>
                  <a:lnTo>
                    <a:pt x="535" y="22"/>
                  </a:lnTo>
                  <a:lnTo>
                    <a:pt x="544" y="26"/>
                  </a:lnTo>
                  <a:lnTo>
                    <a:pt x="549" y="28"/>
                  </a:lnTo>
                  <a:lnTo>
                    <a:pt x="557" y="31"/>
                  </a:lnTo>
                  <a:lnTo>
                    <a:pt x="562" y="34"/>
                  </a:lnTo>
                  <a:lnTo>
                    <a:pt x="571" y="34"/>
                  </a:lnTo>
                  <a:lnTo>
                    <a:pt x="576" y="34"/>
                  </a:lnTo>
                  <a:lnTo>
                    <a:pt x="582" y="34"/>
                  </a:lnTo>
                </a:path>
              </a:pathLst>
            </a:custGeom>
            <a:solidFill>
              <a:srgbClr val="ACF1F8"/>
            </a:solidFill>
            <a:ln w="127000" cap="rnd">
              <a:noFill/>
              <a:round/>
              <a:headEnd/>
              <a:tailEnd/>
            </a:ln>
          </p:spPr>
          <p:txBody>
            <a:bodyPr>
              <a:prstTxWarp prst="textNoShape">
                <a:avLst/>
              </a:prstTxWarp>
            </a:bodyPr>
            <a:lstStyle/>
            <a:p>
              <a:endParaRPr lang="en-US">
                <a:solidFill>
                  <a:schemeClr val="tx2"/>
                </a:solidFill>
              </a:endParaRPr>
            </a:p>
          </p:txBody>
        </p:sp>
        <p:sp>
          <p:nvSpPr>
            <p:cNvPr id="36131" name="Freeform 290"/>
            <p:cNvSpPr>
              <a:spLocks/>
            </p:cNvSpPr>
            <p:nvPr/>
          </p:nvSpPr>
          <p:spPr bwMode="auto">
            <a:xfrm>
              <a:off x="2283" y="1418"/>
              <a:ext cx="550" cy="49"/>
            </a:xfrm>
            <a:custGeom>
              <a:avLst/>
              <a:gdLst>
                <a:gd name="T0" fmla="*/ 546 w 550"/>
                <a:gd name="T1" fmla="*/ 32 h 49"/>
                <a:gd name="T2" fmla="*/ 535 w 550"/>
                <a:gd name="T3" fmla="*/ 29 h 49"/>
                <a:gd name="T4" fmla="*/ 516 w 550"/>
                <a:gd name="T5" fmla="*/ 29 h 49"/>
                <a:gd name="T6" fmla="*/ 494 w 550"/>
                <a:gd name="T7" fmla="*/ 29 h 49"/>
                <a:gd name="T8" fmla="*/ 466 w 550"/>
                <a:gd name="T9" fmla="*/ 27 h 49"/>
                <a:gd name="T10" fmla="*/ 439 w 550"/>
                <a:gd name="T11" fmla="*/ 27 h 49"/>
                <a:gd name="T12" fmla="*/ 411 w 550"/>
                <a:gd name="T13" fmla="*/ 29 h 49"/>
                <a:gd name="T14" fmla="*/ 383 w 550"/>
                <a:gd name="T15" fmla="*/ 29 h 49"/>
                <a:gd name="T16" fmla="*/ 362 w 550"/>
                <a:gd name="T17" fmla="*/ 32 h 49"/>
                <a:gd name="T18" fmla="*/ 342 w 550"/>
                <a:gd name="T19" fmla="*/ 34 h 49"/>
                <a:gd name="T20" fmla="*/ 323 w 550"/>
                <a:gd name="T21" fmla="*/ 39 h 49"/>
                <a:gd name="T22" fmla="*/ 309 w 550"/>
                <a:gd name="T23" fmla="*/ 41 h 49"/>
                <a:gd name="T24" fmla="*/ 293 w 550"/>
                <a:gd name="T25" fmla="*/ 44 h 49"/>
                <a:gd name="T26" fmla="*/ 276 w 550"/>
                <a:gd name="T27" fmla="*/ 46 h 49"/>
                <a:gd name="T28" fmla="*/ 259 w 550"/>
                <a:gd name="T29" fmla="*/ 46 h 49"/>
                <a:gd name="T30" fmla="*/ 240 w 550"/>
                <a:gd name="T31" fmla="*/ 48 h 49"/>
                <a:gd name="T32" fmla="*/ 224 w 550"/>
                <a:gd name="T33" fmla="*/ 48 h 49"/>
                <a:gd name="T34" fmla="*/ 207 w 550"/>
                <a:gd name="T35" fmla="*/ 46 h 49"/>
                <a:gd name="T36" fmla="*/ 187 w 550"/>
                <a:gd name="T37" fmla="*/ 46 h 49"/>
                <a:gd name="T38" fmla="*/ 166 w 550"/>
                <a:gd name="T39" fmla="*/ 44 h 49"/>
                <a:gd name="T40" fmla="*/ 147 w 550"/>
                <a:gd name="T41" fmla="*/ 41 h 49"/>
                <a:gd name="T42" fmla="*/ 127 w 550"/>
                <a:gd name="T43" fmla="*/ 39 h 49"/>
                <a:gd name="T44" fmla="*/ 110 w 550"/>
                <a:gd name="T45" fmla="*/ 34 h 49"/>
                <a:gd name="T46" fmla="*/ 94 w 550"/>
                <a:gd name="T47" fmla="*/ 34 h 49"/>
                <a:gd name="T48" fmla="*/ 80 w 550"/>
                <a:gd name="T49" fmla="*/ 29 h 49"/>
                <a:gd name="T50" fmla="*/ 66 w 550"/>
                <a:gd name="T51" fmla="*/ 29 h 49"/>
                <a:gd name="T52" fmla="*/ 52 w 550"/>
                <a:gd name="T53" fmla="*/ 27 h 49"/>
                <a:gd name="T54" fmla="*/ 38 w 550"/>
                <a:gd name="T55" fmla="*/ 27 h 49"/>
                <a:gd name="T56" fmla="*/ 28 w 550"/>
                <a:gd name="T57" fmla="*/ 27 h 49"/>
                <a:gd name="T58" fmla="*/ 17 w 550"/>
                <a:gd name="T59" fmla="*/ 27 h 49"/>
                <a:gd name="T60" fmla="*/ 3 w 550"/>
                <a:gd name="T61" fmla="*/ 29 h 49"/>
                <a:gd name="T62" fmla="*/ 6 w 550"/>
                <a:gd name="T63" fmla="*/ 27 h 49"/>
                <a:gd name="T64" fmla="*/ 14 w 550"/>
                <a:gd name="T65" fmla="*/ 24 h 49"/>
                <a:gd name="T66" fmla="*/ 28 w 550"/>
                <a:gd name="T67" fmla="*/ 22 h 49"/>
                <a:gd name="T68" fmla="*/ 47 w 550"/>
                <a:gd name="T69" fmla="*/ 20 h 49"/>
                <a:gd name="T70" fmla="*/ 66 w 550"/>
                <a:gd name="T71" fmla="*/ 15 h 49"/>
                <a:gd name="T72" fmla="*/ 86 w 550"/>
                <a:gd name="T73" fmla="*/ 10 h 49"/>
                <a:gd name="T74" fmla="*/ 107 w 550"/>
                <a:gd name="T75" fmla="*/ 8 h 49"/>
                <a:gd name="T76" fmla="*/ 130 w 550"/>
                <a:gd name="T77" fmla="*/ 5 h 49"/>
                <a:gd name="T78" fmla="*/ 152 w 550"/>
                <a:gd name="T79" fmla="*/ 3 h 49"/>
                <a:gd name="T80" fmla="*/ 172 w 550"/>
                <a:gd name="T81" fmla="*/ 3 h 49"/>
                <a:gd name="T82" fmla="*/ 196 w 550"/>
                <a:gd name="T83" fmla="*/ 5 h 49"/>
                <a:gd name="T84" fmla="*/ 218 w 550"/>
                <a:gd name="T85" fmla="*/ 10 h 49"/>
                <a:gd name="T86" fmla="*/ 235 w 550"/>
                <a:gd name="T87" fmla="*/ 17 h 49"/>
                <a:gd name="T88" fmla="*/ 251 w 550"/>
                <a:gd name="T89" fmla="*/ 22 h 49"/>
                <a:gd name="T90" fmla="*/ 262 w 550"/>
                <a:gd name="T91" fmla="*/ 27 h 49"/>
                <a:gd name="T92" fmla="*/ 276 w 550"/>
                <a:gd name="T93" fmla="*/ 24 h 49"/>
                <a:gd name="T94" fmla="*/ 287 w 550"/>
                <a:gd name="T95" fmla="*/ 24 h 49"/>
                <a:gd name="T96" fmla="*/ 298 w 550"/>
                <a:gd name="T97" fmla="*/ 20 h 49"/>
                <a:gd name="T98" fmla="*/ 311 w 550"/>
                <a:gd name="T99" fmla="*/ 17 h 49"/>
                <a:gd name="T100" fmla="*/ 328 w 550"/>
                <a:gd name="T101" fmla="*/ 15 h 49"/>
                <a:gd name="T102" fmla="*/ 342 w 550"/>
                <a:gd name="T103" fmla="*/ 10 h 49"/>
                <a:gd name="T104" fmla="*/ 359 w 550"/>
                <a:gd name="T105" fmla="*/ 8 h 49"/>
                <a:gd name="T106" fmla="*/ 376 w 550"/>
                <a:gd name="T107" fmla="*/ 3 h 49"/>
                <a:gd name="T108" fmla="*/ 392 w 550"/>
                <a:gd name="T109" fmla="*/ 0 h 49"/>
                <a:gd name="T110" fmla="*/ 408 w 550"/>
                <a:gd name="T111" fmla="*/ 0 h 49"/>
                <a:gd name="T112" fmla="*/ 422 w 550"/>
                <a:gd name="T113" fmla="*/ 0 h 49"/>
                <a:gd name="T114" fmla="*/ 445 w 550"/>
                <a:gd name="T115" fmla="*/ 3 h 49"/>
                <a:gd name="T116" fmla="*/ 472 w 550"/>
                <a:gd name="T117" fmla="*/ 10 h 49"/>
                <a:gd name="T118" fmla="*/ 497 w 550"/>
                <a:gd name="T119" fmla="*/ 20 h 49"/>
                <a:gd name="T120" fmla="*/ 518 w 550"/>
                <a:gd name="T121" fmla="*/ 27 h 49"/>
                <a:gd name="T122" fmla="*/ 538 w 550"/>
                <a:gd name="T123" fmla="*/ 32 h 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50"/>
                <a:gd name="T187" fmla="*/ 0 h 49"/>
                <a:gd name="T188" fmla="*/ 550 w 550"/>
                <a:gd name="T189" fmla="*/ 49 h 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50" h="49">
                  <a:moveTo>
                    <a:pt x="546" y="32"/>
                  </a:moveTo>
                  <a:lnTo>
                    <a:pt x="549" y="32"/>
                  </a:lnTo>
                  <a:lnTo>
                    <a:pt x="546" y="32"/>
                  </a:lnTo>
                  <a:lnTo>
                    <a:pt x="544" y="32"/>
                  </a:lnTo>
                  <a:lnTo>
                    <a:pt x="538" y="29"/>
                  </a:lnTo>
                  <a:lnTo>
                    <a:pt x="535" y="29"/>
                  </a:lnTo>
                  <a:lnTo>
                    <a:pt x="530" y="29"/>
                  </a:lnTo>
                  <a:lnTo>
                    <a:pt x="524" y="29"/>
                  </a:lnTo>
                  <a:lnTo>
                    <a:pt x="516" y="29"/>
                  </a:lnTo>
                  <a:lnTo>
                    <a:pt x="511" y="29"/>
                  </a:lnTo>
                  <a:lnTo>
                    <a:pt x="503" y="29"/>
                  </a:lnTo>
                  <a:lnTo>
                    <a:pt x="494" y="29"/>
                  </a:lnTo>
                  <a:lnTo>
                    <a:pt x="486" y="27"/>
                  </a:lnTo>
                  <a:lnTo>
                    <a:pt x="477" y="27"/>
                  </a:lnTo>
                  <a:lnTo>
                    <a:pt x="466" y="27"/>
                  </a:lnTo>
                  <a:lnTo>
                    <a:pt x="458" y="27"/>
                  </a:lnTo>
                  <a:lnTo>
                    <a:pt x="449" y="27"/>
                  </a:lnTo>
                  <a:lnTo>
                    <a:pt x="439" y="27"/>
                  </a:lnTo>
                  <a:lnTo>
                    <a:pt x="431" y="29"/>
                  </a:lnTo>
                  <a:lnTo>
                    <a:pt x="420" y="29"/>
                  </a:lnTo>
                  <a:lnTo>
                    <a:pt x="411" y="29"/>
                  </a:lnTo>
                  <a:lnTo>
                    <a:pt x="403" y="29"/>
                  </a:lnTo>
                  <a:lnTo>
                    <a:pt x="394" y="29"/>
                  </a:lnTo>
                  <a:lnTo>
                    <a:pt x="383" y="29"/>
                  </a:lnTo>
                  <a:lnTo>
                    <a:pt x="376" y="32"/>
                  </a:lnTo>
                  <a:lnTo>
                    <a:pt x="370" y="32"/>
                  </a:lnTo>
                  <a:lnTo>
                    <a:pt x="362" y="32"/>
                  </a:lnTo>
                  <a:lnTo>
                    <a:pt x="353" y="34"/>
                  </a:lnTo>
                  <a:lnTo>
                    <a:pt x="348" y="34"/>
                  </a:lnTo>
                  <a:lnTo>
                    <a:pt x="342" y="34"/>
                  </a:lnTo>
                  <a:lnTo>
                    <a:pt x="334" y="36"/>
                  </a:lnTo>
                  <a:lnTo>
                    <a:pt x="331" y="39"/>
                  </a:lnTo>
                  <a:lnTo>
                    <a:pt x="323" y="39"/>
                  </a:lnTo>
                  <a:lnTo>
                    <a:pt x="317" y="39"/>
                  </a:lnTo>
                  <a:lnTo>
                    <a:pt x="314" y="41"/>
                  </a:lnTo>
                  <a:lnTo>
                    <a:pt x="309" y="41"/>
                  </a:lnTo>
                  <a:lnTo>
                    <a:pt x="301" y="44"/>
                  </a:lnTo>
                  <a:lnTo>
                    <a:pt x="298" y="44"/>
                  </a:lnTo>
                  <a:lnTo>
                    <a:pt x="293" y="44"/>
                  </a:lnTo>
                  <a:lnTo>
                    <a:pt x="287" y="46"/>
                  </a:lnTo>
                  <a:lnTo>
                    <a:pt x="282" y="46"/>
                  </a:lnTo>
                  <a:lnTo>
                    <a:pt x="276" y="46"/>
                  </a:lnTo>
                  <a:lnTo>
                    <a:pt x="270" y="46"/>
                  </a:lnTo>
                  <a:lnTo>
                    <a:pt x="265" y="46"/>
                  </a:lnTo>
                  <a:lnTo>
                    <a:pt x="259" y="46"/>
                  </a:lnTo>
                  <a:lnTo>
                    <a:pt x="251" y="48"/>
                  </a:lnTo>
                  <a:lnTo>
                    <a:pt x="248" y="48"/>
                  </a:lnTo>
                  <a:lnTo>
                    <a:pt x="240" y="48"/>
                  </a:lnTo>
                  <a:lnTo>
                    <a:pt x="235" y="48"/>
                  </a:lnTo>
                  <a:lnTo>
                    <a:pt x="229" y="48"/>
                  </a:lnTo>
                  <a:lnTo>
                    <a:pt x="224" y="48"/>
                  </a:lnTo>
                  <a:lnTo>
                    <a:pt x="218" y="48"/>
                  </a:lnTo>
                  <a:lnTo>
                    <a:pt x="213" y="48"/>
                  </a:lnTo>
                  <a:lnTo>
                    <a:pt x="207" y="46"/>
                  </a:lnTo>
                  <a:lnTo>
                    <a:pt x="199" y="46"/>
                  </a:lnTo>
                  <a:lnTo>
                    <a:pt x="193" y="46"/>
                  </a:lnTo>
                  <a:lnTo>
                    <a:pt x="187" y="46"/>
                  </a:lnTo>
                  <a:lnTo>
                    <a:pt x="179" y="46"/>
                  </a:lnTo>
                  <a:lnTo>
                    <a:pt x="173" y="44"/>
                  </a:lnTo>
                  <a:lnTo>
                    <a:pt x="166" y="44"/>
                  </a:lnTo>
                  <a:lnTo>
                    <a:pt x="160" y="44"/>
                  </a:lnTo>
                  <a:lnTo>
                    <a:pt x="152" y="41"/>
                  </a:lnTo>
                  <a:lnTo>
                    <a:pt x="147" y="41"/>
                  </a:lnTo>
                  <a:lnTo>
                    <a:pt x="138" y="39"/>
                  </a:lnTo>
                  <a:lnTo>
                    <a:pt x="133" y="39"/>
                  </a:lnTo>
                  <a:lnTo>
                    <a:pt x="127" y="39"/>
                  </a:lnTo>
                  <a:lnTo>
                    <a:pt x="121" y="36"/>
                  </a:lnTo>
                  <a:lnTo>
                    <a:pt x="116" y="36"/>
                  </a:lnTo>
                  <a:lnTo>
                    <a:pt x="110" y="34"/>
                  </a:lnTo>
                  <a:lnTo>
                    <a:pt x="103" y="34"/>
                  </a:lnTo>
                  <a:lnTo>
                    <a:pt x="100" y="34"/>
                  </a:lnTo>
                  <a:lnTo>
                    <a:pt x="94" y="34"/>
                  </a:lnTo>
                  <a:lnTo>
                    <a:pt x="89" y="32"/>
                  </a:lnTo>
                  <a:lnTo>
                    <a:pt x="83" y="32"/>
                  </a:lnTo>
                  <a:lnTo>
                    <a:pt x="80" y="29"/>
                  </a:lnTo>
                  <a:lnTo>
                    <a:pt x="75" y="29"/>
                  </a:lnTo>
                  <a:lnTo>
                    <a:pt x="69" y="29"/>
                  </a:lnTo>
                  <a:lnTo>
                    <a:pt x="66" y="29"/>
                  </a:lnTo>
                  <a:lnTo>
                    <a:pt x="61" y="27"/>
                  </a:lnTo>
                  <a:lnTo>
                    <a:pt x="55" y="27"/>
                  </a:lnTo>
                  <a:lnTo>
                    <a:pt x="52" y="27"/>
                  </a:lnTo>
                  <a:lnTo>
                    <a:pt x="47" y="27"/>
                  </a:lnTo>
                  <a:lnTo>
                    <a:pt x="44" y="27"/>
                  </a:lnTo>
                  <a:lnTo>
                    <a:pt x="38" y="27"/>
                  </a:lnTo>
                  <a:lnTo>
                    <a:pt x="36" y="27"/>
                  </a:lnTo>
                  <a:lnTo>
                    <a:pt x="34" y="27"/>
                  </a:lnTo>
                  <a:lnTo>
                    <a:pt x="28" y="27"/>
                  </a:lnTo>
                  <a:lnTo>
                    <a:pt x="25" y="27"/>
                  </a:lnTo>
                  <a:lnTo>
                    <a:pt x="20" y="27"/>
                  </a:lnTo>
                  <a:lnTo>
                    <a:pt x="17" y="27"/>
                  </a:lnTo>
                  <a:lnTo>
                    <a:pt x="11" y="27"/>
                  </a:lnTo>
                  <a:lnTo>
                    <a:pt x="9" y="27"/>
                  </a:lnTo>
                  <a:lnTo>
                    <a:pt x="3" y="29"/>
                  </a:lnTo>
                  <a:lnTo>
                    <a:pt x="0" y="29"/>
                  </a:lnTo>
                  <a:lnTo>
                    <a:pt x="3" y="29"/>
                  </a:lnTo>
                  <a:lnTo>
                    <a:pt x="6" y="27"/>
                  </a:lnTo>
                  <a:lnTo>
                    <a:pt x="9" y="27"/>
                  </a:lnTo>
                  <a:lnTo>
                    <a:pt x="11" y="27"/>
                  </a:lnTo>
                  <a:lnTo>
                    <a:pt x="14" y="24"/>
                  </a:lnTo>
                  <a:lnTo>
                    <a:pt x="20" y="24"/>
                  </a:lnTo>
                  <a:lnTo>
                    <a:pt x="23" y="24"/>
                  </a:lnTo>
                  <a:lnTo>
                    <a:pt x="28" y="22"/>
                  </a:lnTo>
                  <a:lnTo>
                    <a:pt x="34" y="22"/>
                  </a:lnTo>
                  <a:lnTo>
                    <a:pt x="38" y="20"/>
                  </a:lnTo>
                  <a:lnTo>
                    <a:pt x="47" y="20"/>
                  </a:lnTo>
                  <a:lnTo>
                    <a:pt x="52" y="17"/>
                  </a:lnTo>
                  <a:lnTo>
                    <a:pt x="58" y="17"/>
                  </a:lnTo>
                  <a:lnTo>
                    <a:pt x="66" y="15"/>
                  </a:lnTo>
                  <a:lnTo>
                    <a:pt x="72" y="15"/>
                  </a:lnTo>
                  <a:lnTo>
                    <a:pt x="80" y="12"/>
                  </a:lnTo>
                  <a:lnTo>
                    <a:pt x="86" y="10"/>
                  </a:lnTo>
                  <a:lnTo>
                    <a:pt x="94" y="10"/>
                  </a:lnTo>
                  <a:lnTo>
                    <a:pt x="100" y="8"/>
                  </a:lnTo>
                  <a:lnTo>
                    <a:pt x="107" y="8"/>
                  </a:lnTo>
                  <a:lnTo>
                    <a:pt x="116" y="5"/>
                  </a:lnTo>
                  <a:lnTo>
                    <a:pt x="121" y="5"/>
                  </a:lnTo>
                  <a:lnTo>
                    <a:pt x="130" y="5"/>
                  </a:lnTo>
                  <a:lnTo>
                    <a:pt x="138" y="5"/>
                  </a:lnTo>
                  <a:lnTo>
                    <a:pt x="144" y="3"/>
                  </a:lnTo>
                  <a:lnTo>
                    <a:pt x="152" y="3"/>
                  </a:lnTo>
                  <a:lnTo>
                    <a:pt x="158" y="3"/>
                  </a:lnTo>
                  <a:lnTo>
                    <a:pt x="163" y="3"/>
                  </a:lnTo>
                  <a:lnTo>
                    <a:pt x="172" y="3"/>
                  </a:lnTo>
                  <a:lnTo>
                    <a:pt x="176" y="3"/>
                  </a:lnTo>
                  <a:lnTo>
                    <a:pt x="187" y="3"/>
                  </a:lnTo>
                  <a:lnTo>
                    <a:pt x="196" y="5"/>
                  </a:lnTo>
                  <a:lnTo>
                    <a:pt x="204" y="5"/>
                  </a:lnTo>
                  <a:lnTo>
                    <a:pt x="213" y="8"/>
                  </a:lnTo>
                  <a:lnTo>
                    <a:pt x="218" y="10"/>
                  </a:lnTo>
                  <a:lnTo>
                    <a:pt x="227" y="12"/>
                  </a:lnTo>
                  <a:lnTo>
                    <a:pt x="232" y="15"/>
                  </a:lnTo>
                  <a:lnTo>
                    <a:pt x="235" y="17"/>
                  </a:lnTo>
                  <a:lnTo>
                    <a:pt x="240" y="20"/>
                  </a:lnTo>
                  <a:lnTo>
                    <a:pt x="245" y="20"/>
                  </a:lnTo>
                  <a:lnTo>
                    <a:pt x="251" y="22"/>
                  </a:lnTo>
                  <a:lnTo>
                    <a:pt x="254" y="24"/>
                  </a:lnTo>
                  <a:lnTo>
                    <a:pt x="259" y="24"/>
                  </a:lnTo>
                  <a:lnTo>
                    <a:pt x="262" y="27"/>
                  </a:lnTo>
                  <a:lnTo>
                    <a:pt x="268" y="27"/>
                  </a:lnTo>
                  <a:lnTo>
                    <a:pt x="273" y="27"/>
                  </a:lnTo>
                  <a:lnTo>
                    <a:pt x="276" y="24"/>
                  </a:lnTo>
                  <a:lnTo>
                    <a:pt x="279" y="24"/>
                  </a:lnTo>
                  <a:lnTo>
                    <a:pt x="284" y="24"/>
                  </a:lnTo>
                  <a:lnTo>
                    <a:pt x="287" y="24"/>
                  </a:lnTo>
                  <a:lnTo>
                    <a:pt x="290" y="22"/>
                  </a:lnTo>
                  <a:lnTo>
                    <a:pt x="296" y="22"/>
                  </a:lnTo>
                  <a:lnTo>
                    <a:pt x="298" y="20"/>
                  </a:lnTo>
                  <a:lnTo>
                    <a:pt x="304" y="20"/>
                  </a:lnTo>
                  <a:lnTo>
                    <a:pt x="309" y="20"/>
                  </a:lnTo>
                  <a:lnTo>
                    <a:pt x="311" y="17"/>
                  </a:lnTo>
                  <a:lnTo>
                    <a:pt x="317" y="17"/>
                  </a:lnTo>
                  <a:lnTo>
                    <a:pt x="323" y="15"/>
                  </a:lnTo>
                  <a:lnTo>
                    <a:pt x="328" y="15"/>
                  </a:lnTo>
                  <a:lnTo>
                    <a:pt x="334" y="12"/>
                  </a:lnTo>
                  <a:lnTo>
                    <a:pt x="337" y="12"/>
                  </a:lnTo>
                  <a:lnTo>
                    <a:pt x="342" y="10"/>
                  </a:lnTo>
                  <a:lnTo>
                    <a:pt x="348" y="10"/>
                  </a:lnTo>
                  <a:lnTo>
                    <a:pt x="353" y="8"/>
                  </a:lnTo>
                  <a:lnTo>
                    <a:pt x="359" y="8"/>
                  </a:lnTo>
                  <a:lnTo>
                    <a:pt x="365" y="5"/>
                  </a:lnTo>
                  <a:lnTo>
                    <a:pt x="370" y="5"/>
                  </a:lnTo>
                  <a:lnTo>
                    <a:pt x="376" y="3"/>
                  </a:lnTo>
                  <a:lnTo>
                    <a:pt x="380" y="3"/>
                  </a:lnTo>
                  <a:lnTo>
                    <a:pt x="386" y="3"/>
                  </a:lnTo>
                  <a:lnTo>
                    <a:pt x="392" y="0"/>
                  </a:lnTo>
                  <a:lnTo>
                    <a:pt x="397" y="0"/>
                  </a:lnTo>
                  <a:lnTo>
                    <a:pt x="403" y="0"/>
                  </a:lnTo>
                  <a:lnTo>
                    <a:pt x="408" y="0"/>
                  </a:lnTo>
                  <a:lnTo>
                    <a:pt x="414" y="0"/>
                  </a:lnTo>
                  <a:lnTo>
                    <a:pt x="420" y="0"/>
                  </a:lnTo>
                  <a:lnTo>
                    <a:pt x="422" y="0"/>
                  </a:lnTo>
                  <a:lnTo>
                    <a:pt x="428" y="0"/>
                  </a:lnTo>
                  <a:lnTo>
                    <a:pt x="436" y="0"/>
                  </a:lnTo>
                  <a:lnTo>
                    <a:pt x="445" y="3"/>
                  </a:lnTo>
                  <a:lnTo>
                    <a:pt x="455" y="5"/>
                  </a:lnTo>
                  <a:lnTo>
                    <a:pt x="463" y="5"/>
                  </a:lnTo>
                  <a:lnTo>
                    <a:pt x="472" y="10"/>
                  </a:lnTo>
                  <a:lnTo>
                    <a:pt x="480" y="12"/>
                  </a:lnTo>
                  <a:lnTo>
                    <a:pt x="489" y="15"/>
                  </a:lnTo>
                  <a:lnTo>
                    <a:pt x="497" y="20"/>
                  </a:lnTo>
                  <a:lnTo>
                    <a:pt x="505" y="22"/>
                  </a:lnTo>
                  <a:lnTo>
                    <a:pt x="511" y="24"/>
                  </a:lnTo>
                  <a:lnTo>
                    <a:pt x="518" y="27"/>
                  </a:lnTo>
                  <a:lnTo>
                    <a:pt x="524" y="29"/>
                  </a:lnTo>
                  <a:lnTo>
                    <a:pt x="530" y="32"/>
                  </a:lnTo>
                  <a:lnTo>
                    <a:pt x="538" y="32"/>
                  </a:lnTo>
                  <a:lnTo>
                    <a:pt x="541" y="32"/>
                  </a:lnTo>
                  <a:lnTo>
                    <a:pt x="546" y="32"/>
                  </a:lnTo>
                </a:path>
              </a:pathLst>
            </a:custGeom>
            <a:solidFill>
              <a:srgbClr val="CFF3F5"/>
            </a:solidFill>
            <a:ln w="127000" cap="rnd">
              <a:noFill/>
              <a:round/>
              <a:headEnd/>
              <a:tailEnd/>
            </a:ln>
          </p:spPr>
          <p:txBody>
            <a:bodyPr>
              <a:prstTxWarp prst="textNoShape">
                <a:avLst/>
              </a:prstTxWarp>
            </a:bodyPr>
            <a:lstStyle/>
            <a:p>
              <a:endParaRPr lang="en-US">
                <a:solidFill>
                  <a:schemeClr val="tx2"/>
                </a:solidFill>
              </a:endParaRPr>
            </a:p>
          </p:txBody>
        </p:sp>
        <p:sp>
          <p:nvSpPr>
            <p:cNvPr id="36132" name="Freeform 291"/>
            <p:cNvSpPr>
              <a:spLocks/>
            </p:cNvSpPr>
            <p:nvPr/>
          </p:nvSpPr>
          <p:spPr bwMode="auto">
            <a:xfrm>
              <a:off x="2297" y="1418"/>
              <a:ext cx="519" cy="47"/>
            </a:xfrm>
            <a:custGeom>
              <a:avLst/>
              <a:gdLst>
                <a:gd name="T0" fmla="*/ 3 w 519"/>
                <a:gd name="T1" fmla="*/ 29 h 47"/>
                <a:gd name="T2" fmla="*/ 11 w 519"/>
                <a:gd name="T3" fmla="*/ 26 h 47"/>
                <a:gd name="T4" fmla="*/ 23 w 519"/>
                <a:gd name="T5" fmla="*/ 24 h 47"/>
                <a:gd name="T6" fmla="*/ 38 w 519"/>
                <a:gd name="T7" fmla="*/ 20 h 47"/>
                <a:gd name="T8" fmla="*/ 55 w 519"/>
                <a:gd name="T9" fmla="*/ 17 h 47"/>
                <a:gd name="T10" fmla="*/ 75 w 519"/>
                <a:gd name="T11" fmla="*/ 12 h 47"/>
                <a:gd name="T12" fmla="*/ 97 w 519"/>
                <a:gd name="T13" fmla="*/ 10 h 47"/>
                <a:gd name="T14" fmla="*/ 116 w 519"/>
                <a:gd name="T15" fmla="*/ 8 h 47"/>
                <a:gd name="T16" fmla="*/ 135 w 519"/>
                <a:gd name="T17" fmla="*/ 5 h 47"/>
                <a:gd name="T18" fmla="*/ 155 w 519"/>
                <a:gd name="T19" fmla="*/ 5 h 47"/>
                <a:gd name="T20" fmla="*/ 176 w 519"/>
                <a:gd name="T21" fmla="*/ 5 h 47"/>
                <a:gd name="T22" fmla="*/ 201 w 519"/>
                <a:gd name="T23" fmla="*/ 10 h 47"/>
                <a:gd name="T24" fmla="*/ 218 w 519"/>
                <a:gd name="T25" fmla="*/ 14 h 47"/>
                <a:gd name="T26" fmla="*/ 231 w 519"/>
                <a:gd name="T27" fmla="*/ 22 h 47"/>
                <a:gd name="T28" fmla="*/ 242 w 519"/>
                <a:gd name="T29" fmla="*/ 24 h 47"/>
                <a:gd name="T30" fmla="*/ 259 w 519"/>
                <a:gd name="T31" fmla="*/ 26 h 47"/>
                <a:gd name="T32" fmla="*/ 268 w 519"/>
                <a:gd name="T33" fmla="*/ 24 h 47"/>
                <a:gd name="T34" fmla="*/ 279 w 519"/>
                <a:gd name="T35" fmla="*/ 22 h 47"/>
                <a:gd name="T36" fmla="*/ 290 w 519"/>
                <a:gd name="T37" fmla="*/ 20 h 47"/>
                <a:gd name="T38" fmla="*/ 303 w 519"/>
                <a:gd name="T39" fmla="*/ 17 h 47"/>
                <a:gd name="T40" fmla="*/ 320 w 519"/>
                <a:gd name="T41" fmla="*/ 12 h 47"/>
                <a:gd name="T42" fmla="*/ 334 w 519"/>
                <a:gd name="T43" fmla="*/ 10 h 47"/>
                <a:gd name="T44" fmla="*/ 351 w 519"/>
                <a:gd name="T45" fmla="*/ 5 h 47"/>
                <a:gd name="T46" fmla="*/ 364 w 519"/>
                <a:gd name="T47" fmla="*/ 3 h 47"/>
                <a:gd name="T48" fmla="*/ 380 w 519"/>
                <a:gd name="T49" fmla="*/ 3 h 47"/>
                <a:gd name="T50" fmla="*/ 394 w 519"/>
                <a:gd name="T51" fmla="*/ 0 h 47"/>
                <a:gd name="T52" fmla="*/ 411 w 519"/>
                <a:gd name="T53" fmla="*/ 3 h 47"/>
                <a:gd name="T54" fmla="*/ 435 w 519"/>
                <a:gd name="T55" fmla="*/ 8 h 47"/>
                <a:gd name="T56" fmla="*/ 461 w 519"/>
                <a:gd name="T57" fmla="*/ 17 h 47"/>
                <a:gd name="T58" fmla="*/ 483 w 519"/>
                <a:gd name="T59" fmla="*/ 24 h 47"/>
                <a:gd name="T60" fmla="*/ 499 w 519"/>
                <a:gd name="T61" fmla="*/ 32 h 47"/>
                <a:gd name="T62" fmla="*/ 516 w 519"/>
                <a:gd name="T63" fmla="*/ 32 h 47"/>
                <a:gd name="T64" fmla="*/ 513 w 519"/>
                <a:gd name="T65" fmla="*/ 29 h 47"/>
                <a:gd name="T66" fmla="*/ 499 w 519"/>
                <a:gd name="T67" fmla="*/ 29 h 47"/>
                <a:gd name="T68" fmla="*/ 480 w 519"/>
                <a:gd name="T69" fmla="*/ 29 h 47"/>
                <a:gd name="T70" fmla="*/ 458 w 519"/>
                <a:gd name="T71" fmla="*/ 29 h 47"/>
                <a:gd name="T72" fmla="*/ 433 w 519"/>
                <a:gd name="T73" fmla="*/ 26 h 47"/>
                <a:gd name="T74" fmla="*/ 406 w 519"/>
                <a:gd name="T75" fmla="*/ 29 h 47"/>
                <a:gd name="T76" fmla="*/ 380 w 519"/>
                <a:gd name="T77" fmla="*/ 29 h 47"/>
                <a:gd name="T78" fmla="*/ 356 w 519"/>
                <a:gd name="T79" fmla="*/ 32 h 47"/>
                <a:gd name="T80" fmla="*/ 334 w 519"/>
                <a:gd name="T81" fmla="*/ 34 h 47"/>
                <a:gd name="T82" fmla="*/ 317 w 519"/>
                <a:gd name="T83" fmla="*/ 36 h 47"/>
                <a:gd name="T84" fmla="*/ 300 w 519"/>
                <a:gd name="T85" fmla="*/ 38 h 47"/>
                <a:gd name="T86" fmla="*/ 287 w 519"/>
                <a:gd name="T87" fmla="*/ 41 h 47"/>
                <a:gd name="T88" fmla="*/ 270 w 519"/>
                <a:gd name="T89" fmla="*/ 43 h 47"/>
                <a:gd name="T90" fmla="*/ 254 w 519"/>
                <a:gd name="T91" fmla="*/ 46 h 47"/>
                <a:gd name="T92" fmla="*/ 237 w 519"/>
                <a:gd name="T93" fmla="*/ 46 h 47"/>
                <a:gd name="T94" fmla="*/ 224 w 519"/>
                <a:gd name="T95" fmla="*/ 46 h 47"/>
                <a:gd name="T96" fmla="*/ 207 w 519"/>
                <a:gd name="T97" fmla="*/ 46 h 47"/>
                <a:gd name="T98" fmla="*/ 187 w 519"/>
                <a:gd name="T99" fmla="*/ 46 h 47"/>
                <a:gd name="T100" fmla="*/ 171 w 519"/>
                <a:gd name="T101" fmla="*/ 43 h 47"/>
                <a:gd name="T102" fmla="*/ 152 w 519"/>
                <a:gd name="T103" fmla="*/ 41 h 47"/>
                <a:gd name="T104" fmla="*/ 133 w 519"/>
                <a:gd name="T105" fmla="*/ 38 h 47"/>
                <a:gd name="T106" fmla="*/ 116 w 519"/>
                <a:gd name="T107" fmla="*/ 36 h 47"/>
                <a:gd name="T108" fmla="*/ 99 w 519"/>
                <a:gd name="T109" fmla="*/ 34 h 47"/>
                <a:gd name="T110" fmla="*/ 86 w 519"/>
                <a:gd name="T111" fmla="*/ 32 h 47"/>
                <a:gd name="T112" fmla="*/ 69 w 519"/>
                <a:gd name="T113" fmla="*/ 29 h 47"/>
                <a:gd name="T114" fmla="*/ 58 w 519"/>
                <a:gd name="T115" fmla="*/ 26 h 47"/>
                <a:gd name="T116" fmla="*/ 47 w 519"/>
                <a:gd name="T117" fmla="*/ 26 h 47"/>
                <a:gd name="T118" fmla="*/ 36 w 519"/>
                <a:gd name="T119" fmla="*/ 26 h 47"/>
                <a:gd name="T120" fmla="*/ 23 w 519"/>
                <a:gd name="T121" fmla="*/ 26 h 47"/>
                <a:gd name="T122" fmla="*/ 11 w 519"/>
                <a:gd name="T123" fmla="*/ 26 h 47"/>
                <a:gd name="T124" fmla="*/ 0 w 519"/>
                <a:gd name="T125" fmla="*/ 29 h 4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19"/>
                <a:gd name="T190" fmla="*/ 0 h 47"/>
                <a:gd name="T191" fmla="*/ 519 w 519"/>
                <a:gd name="T192" fmla="*/ 47 h 4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19" h="47">
                  <a:moveTo>
                    <a:pt x="0" y="29"/>
                  </a:moveTo>
                  <a:lnTo>
                    <a:pt x="0" y="29"/>
                  </a:lnTo>
                  <a:lnTo>
                    <a:pt x="3" y="29"/>
                  </a:lnTo>
                  <a:lnTo>
                    <a:pt x="6" y="26"/>
                  </a:lnTo>
                  <a:lnTo>
                    <a:pt x="9" y="26"/>
                  </a:lnTo>
                  <a:lnTo>
                    <a:pt x="11" y="26"/>
                  </a:lnTo>
                  <a:lnTo>
                    <a:pt x="14" y="26"/>
                  </a:lnTo>
                  <a:lnTo>
                    <a:pt x="20" y="24"/>
                  </a:lnTo>
                  <a:lnTo>
                    <a:pt x="23" y="24"/>
                  </a:lnTo>
                  <a:lnTo>
                    <a:pt x="28" y="22"/>
                  </a:lnTo>
                  <a:lnTo>
                    <a:pt x="33" y="22"/>
                  </a:lnTo>
                  <a:lnTo>
                    <a:pt x="38" y="20"/>
                  </a:lnTo>
                  <a:lnTo>
                    <a:pt x="44" y="20"/>
                  </a:lnTo>
                  <a:lnTo>
                    <a:pt x="50" y="17"/>
                  </a:lnTo>
                  <a:lnTo>
                    <a:pt x="55" y="17"/>
                  </a:lnTo>
                  <a:lnTo>
                    <a:pt x="64" y="14"/>
                  </a:lnTo>
                  <a:lnTo>
                    <a:pt x="69" y="14"/>
                  </a:lnTo>
                  <a:lnTo>
                    <a:pt x="75" y="12"/>
                  </a:lnTo>
                  <a:lnTo>
                    <a:pt x="83" y="12"/>
                  </a:lnTo>
                  <a:lnTo>
                    <a:pt x="89" y="10"/>
                  </a:lnTo>
                  <a:lnTo>
                    <a:pt x="97" y="10"/>
                  </a:lnTo>
                  <a:lnTo>
                    <a:pt x="102" y="8"/>
                  </a:lnTo>
                  <a:lnTo>
                    <a:pt x="110" y="8"/>
                  </a:lnTo>
                  <a:lnTo>
                    <a:pt x="116" y="8"/>
                  </a:lnTo>
                  <a:lnTo>
                    <a:pt x="124" y="5"/>
                  </a:lnTo>
                  <a:lnTo>
                    <a:pt x="130" y="5"/>
                  </a:lnTo>
                  <a:lnTo>
                    <a:pt x="135" y="5"/>
                  </a:lnTo>
                  <a:lnTo>
                    <a:pt x="144" y="5"/>
                  </a:lnTo>
                  <a:lnTo>
                    <a:pt x="149" y="5"/>
                  </a:lnTo>
                  <a:lnTo>
                    <a:pt x="155" y="5"/>
                  </a:lnTo>
                  <a:lnTo>
                    <a:pt x="160" y="5"/>
                  </a:lnTo>
                  <a:lnTo>
                    <a:pt x="165" y="5"/>
                  </a:lnTo>
                  <a:lnTo>
                    <a:pt x="176" y="5"/>
                  </a:lnTo>
                  <a:lnTo>
                    <a:pt x="185" y="5"/>
                  </a:lnTo>
                  <a:lnTo>
                    <a:pt x="193" y="8"/>
                  </a:lnTo>
                  <a:lnTo>
                    <a:pt x="201" y="10"/>
                  </a:lnTo>
                  <a:lnTo>
                    <a:pt x="207" y="12"/>
                  </a:lnTo>
                  <a:lnTo>
                    <a:pt x="213" y="14"/>
                  </a:lnTo>
                  <a:lnTo>
                    <a:pt x="218" y="14"/>
                  </a:lnTo>
                  <a:lnTo>
                    <a:pt x="224" y="17"/>
                  </a:lnTo>
                  <a:lnTo>
                    <a:pt x="227" y="20"/>
                  </a:lnTo>
                  <a:lnTo>
                    <a:pt x="231" y="22"/>
                  </a:lnTo>
                  <a:lnTo>
                    <a:pt x="237" y="22"/>
                  </a:lnTo>
                  <a:lnTo>
                    <a:pt x="240" y="24"/>
                  </a:lnTo>
                  <a:lnTo>
                    <a:pt x="242" y="24"/>
                  </a:lnTo>
                  <a:lnTo>
                    <a:pt x="248" y="26"/>
                  </a:lnTo>
                  <a:lnTo>
                    <a:pt x="254" y="26"/>
                  </a:lnTo>
                  <a:lnTo>
                    <a:pt x="259" y="26"/>
                  </a:lnTo>
                  <a:lnTo>
                    <a:pt x="262" y="26"/>
                  </a:lnTo>
                  <a:lnTo>
                    <a:pt x="265" y="24"/>
                  </a:lnTo>
                  <a:lnTo>
                    <a:pt x="268" y="24"/>
                  </a:lnTo>
                  <a:lnTo>
                    <a:pt x="270" y="24"/>
                  </a:lnTo>
                  <a:lnTo>
                    <a:pt x="273" y="24"/>
                  </a:lnTo>
                  <a:lnTo>
                    <a:pt x="279" y="22"/>
                  </a:lnTo>
                  <a:lnTo>
                    <a:pt x="282" y="22"/>
                  </a:lnTo>
                  <a:lnTo>
                    <a:pt x="287" y="20"/>
                  </a:lnTo>
                  <a:lnTo>
                    <a:pt x="290" y="20"/>
                  </a:lnTo>
                  <a:lnTo>
                    <a:pt x="295" y="20"/>
                  </a:lnTo>
                  <a:lnTo>
                    <a:pt x="300" y="17"/>
                  </a:lnTo>
                  <a:lnTo>
                    <a:pt x="303" y="17"/>
                  </a:lnTo>
                  <a:lnTo>
                    <a:pt x="309" y="14"/>
                  </a:lnTo>
                  <a:lnTo>
                    <a:pt x="314" y="14"/>
                  </a:lnTo>
                  <a:lnTo>
                    <a:pt x="320" y="12"/>
                  </a:lnTo>
                  <a:lnTo>
                    <a:pt x="323" y="12"/>
                  </a:lnTo>
                  <a:lnTo>
                    <a:pt x="328" y="10"/>
                  </a:lnTo>
                  <a:lnTo>
                    <a:pt x="334" y="10"/>
                  </a:lnTo>
                  <a:lnTo>
                    <a:pt x="339" y="8"/>
                  </a:lnTo>
                  <a:lnTo>
                    <a:pt x="345" y="8"/>
                  </a:lnTo>
                  <a:lnTo>
                    <a:pt x="351" y="5"/>
                  </a:lnTo>
                  <a:lnTo>
                    <a:pt x="356" y="5"/>
                  </a:lnTo>
                  <a:lnTo>
                    <a:pt x="358" y="5"/>
                  </a:lnTo>
                  <a:lnTo>
                    <a:pt x="364" y="3"/>
                  </a:lnTo>
                  <a:lnTo>
                    <a:pt x="369" y="3"/>
                  </a:lnTo>
                  <a:lnTo>
                    <a:pt x="375" y="3"/>
                  </a:lnTo>
                  <a:lnTo>
                    <a:pt x="380" y="3"/>
                  </a:lnTo>
                  <a:lnTo>
                    <a:pt x="386" y="3"/>
                  </a:lnTo>
                  <a:lnTo>
                    <a:pt x="389" y="0"/>
                  </a:lnTo>
                  <a:lnTo>
                    <a:pt x="394" y="0"/>
                  </a:lnTo>
                  <a:lnTo>
                    <a:pt x="400" y="0"/>
                  </a:lnTo>
                  <a:lnTo>
                    <a:pt x="403" y="3"/>
                  </a:lnTo>
                  <a:lnTo>
                    <a:pt x="411" y="3"/>
                  </a:lnTo>
                  <a:lnTo>
                    <a:pt x="420" y="5"/>
                  </a:lnTo>
                  <a:lnTo>
                    <a:pt x="427" y="5"/>
                  </a:lnTo>
                  <a:lnTo>
                    <a:pt x="435" y="8"/>
                  </a:lnTo>
                  <a:lnTo>
                    <a:pt x="444" y="10"/>
                  </a:lnTo>
                  <a:lnTo>
                    <a:pt x="452" y="12"/>
                  </a:lnTo>
                  <a:lnTo>
                    <a:pt x="461" y="17"/>
                  </a:lnTo>
                  <a:lnTo>
                    <a:pt x="469" y="20"/>
                  </a:lnTo>
                  <a:lnTo>
                    <a:pt x="475" y="22"/>
                  </a:lnTo>
                  <a:lnTo>
                    <a:pt x="483" y="24"/>
                  </a:lnTo>
                  <a:lnTo>
                    <a:pt x="488" y="26"/>
                  </a:lnTo>
                  <a:lnTo>
                    <a:pt x="493" y="29"/>
                  </a:lnTo>
                  <a:lnTo>
                    <a:pt x="499" y="32"/>
                  </a:lnTo>
                  <a:lnTo>
                    <a:pt x="507" y="32"/>
                  </a:lnTo>
                  <a:lnTo>
                    <a:pt x="510" y="32"/>
                  </a:lnTo>
                  <a:lnTo>
                    <a:pt x="516" y="32"/>
                  </a:lnTo>
                  <a:lnTo>
                    <a:pt x="518" y="32"/>
                  </a:lnTo>
                  <a:lnTo>
                    <a:pt x="516" y="32"/>
                  </a:lnTo>
                  <a:lnTo>
                    <a:pt x="513" y="29"/>
                  </a:lnTo>
                  <a:lnTo>
                    <a:pt x="507" y="29"/>
                  </a:lnTo>
                  <a:lnTo>
                    <a:pt x="504" y="29"/>
                  </a:lnTo>
                  <a:lnTo>
                    <a:pt x="499" y="29"/>
                  </a:lnTo>
                  <a:lnTo>
                    <a:pt x="493" y="29"/>
                  </a:lnTo>
                  <a:lnTo>
                    <a:pt x="488" y="29"/>
                  </a:lnTo>
                  <a:lnTo>
                    <a:pt x="480" y="29"/>
                  </a:lnTo>
                  <a:lnTo>
                    <a:pt x="472" y="29"/>
                  </a:lnTo>
                  <a:lnTo>
                    <a:pt x="466" y="29"/>
                  </a:lnTo>
                  <a:lnTo>
                    <a:pt x="458" y="29"/>
                  </a:lnTo>
                  <a:lnTo>
                    <a:pt x="449" y="26"/>
                  </a:lnTo>
                  <a:lnTo>
                    <a:pt x="441" y="26"/>
                  </a:lnTo>
                  <a:lnTo>
                    <a:pt x="433" y="26"/>
                  </a:lnTo>
                  <a:lnTo>
                    <a:pt x="421" y="26"/>
                  </a:lnTo>
                  <a:lnTo>
                    <a:pt x="414" y="29"/>
                  </a:lnTo>
                  <a:lnTo>
                    <a:pt x="406" y="29"/>
                  </a:lnTo>
                  <a:lnTo>
                    <a:pt x="397" y="29"/>
                  </a:lnTo>
                  <a:lnTo>
                    <a:pt x="389" y="29"/>
                  </a:lnTo>
                  <a:lnTo>
                    <a:pt x="380" y="29"/>
                  </a:lnTo>
                  <a:lnTo>
                    <a:pt x="372" y="29"/>
                  </a:lnTo>
                  <a:lnTo>
                    <a:pt x="364" y="29"/>
                  </a:lnTo>
                  <a:lnTo>
                    <a:pt x="356" y="32"/>
                  </a:lnTo>
                  <a:lnTo>
                    <a:pt x="348" y="32"/>
                  </a:lnTo>
                  <a:lnTo>
                    <a:pt x="339" y="32"/>
                  </a:lnTo>
                  <a:lnTo>
                    <a:pt x="334" y="34"/>
                  </a:lnTo>
                  <a:lnTo>
                    <a:pt x="328" y="34"/>
                  </a:lnTo>
                  <a:lnTo>
                    <a:pt x="323" y="34"/>
                  </a:lnTo>
                  <a:lnTo>
                    <a:pt x="317" y="36"/>
                  </a:lnTo>
                  <a:lnTo>
                    <a:pt x="311" y="36"/>
                  </a:lnTo>
                  <a:lnTo>
                    <a:pt x="306" y="38"/>
                  </a:lnTo>
                  <a:lnTo>
                    <a:pt x="300" y="38"/>
                  </a:lnTo>
                  <a:lnTo>
                    <a:pt x="295" y="41"/>
                  </a:lnTo>
                  <a:lnTo>
                    <a:pt x="290" y="41"/>
                  </a:lnTo>
                  <a:lnTo>
                    <a:pt x="287" y="41"/>
                  </a:lnTo>
                  <a:lnTo>
                    <a:pt x="282" y="43"/>
                  </a:lnTo>
                  <a:lnTo>
                    <a:pt x="276" y="43"/>
                  </a:lnTo>
                  <a:lnTo>
                    <a:pt x="270" y="43"/>
                  </a:lnTo>
                  <a:lnTo>
                    <a:pt x="265" y="43"/>
                  </a:lnTo>
                  <a:lnTo>
                    <a:pt x="259" y="46"/>
                  </a:lnTo>
                  <a:lnTo>
                    <a:pt x="254" y="46"/>
                  </a:lnTo>
                  <a:lnTo>
                    <a:pt x="248" y="46"/>
                  </a:lnTo>
                  <a:lnTo>
                    <a:pt x="242" y="46"/>
                  </a:lnTo>
                  <a:lnTo>
                    <a:pt x="237" y="46"/>
                  </a:lnTo>
                  <a:lnTo>
                    <a:pt x="234" y="46"/>
                  </a:lnTo>
                  <a:lnTo>
                    <a:pt x="228" y="46"/>
                  </a:lnTo>
                  <a:lnTo>
                    <a:pt x="224" y="46"/>
                  </a:lnTo>
                  <a:lnTo>
                    <a:pt x="218" y="46"/>
                  </a:lnTo>
                  <a:lnTo>
                    <a:pt x="213" y="46"/>
                  </a:lnTo>
                  <a:lnTo>
                    <a:pt x="207" y="46"/>
                  </a:lnTo>
                  <a:lnTo>
                    <a:pt x="201" y="46"/>
                  </a:lnTo>
                  <a:lnTo>
                    <a:pt x="196" y="46"/>
                  </a:lnTo>
                  <a:lnTo>
                    <a:pt x="187" y="46"/>
                  </a:lnTo>
                  <a:lnTo>
                    <a:pt x="182" y="46"/>
                  </a:lnTo>
                  <a:lnTo>
                    <a:pt x="176" y="46"/>
                  </a:lnTo>
                  <a:lnTo>
                    <a:pt x="171" y="43"/>
                  </a:lnTo>
                  <a:lnTo>
                    <a:pt x="165" y="43"/>
                  </a:lnTo>
                  <a:lnTo>
                    <a:pt x="158" y="43"/>
                  </a:lnTo>
                  <a:lnTo>
                    <a:pt x="152" y="41"/>
                  </a:lnTo>
                  <a:lnTo>
                    <a:pt x="146" y="41"/>
                  </a:lnTo>
                  <a:lnTo>
                    <a:pt x="138" y="41"/>
                  </a:lnTo>
                  <a:lnTo>
                    <a:pt x="133" y="38"/>
                  </a:lnTo>
                  <a:lnTo>
                    <a:pt x="127" y="38"/>
                  </a:lnTo>
                  <a:lnTo>
                    <a:pt x="121" y="38"/>
                  </a:lnTo>
                  <a:lnTo>
                    <a:pt x="116" y="36"/>
                  </a:lnTo>
                  <a:lnTo>
                    <a:pt x="110" y="36"/>
                  </a:lnTo>
                  <a:lnTo>
                    <a:pt x="102" y="34"/>
                  </a:lnTo>
                  <a:lnTo>
                    <a:pt x="99" y="34"/>
                  </a:lnTo>
                  <a:lnTo>
                    <a:pt x="94" y="34"/>
                  </a:lnTo>
                  <a:lnTo>
                    <a:pt x="89" y="34"/>
                  </a:lnTo>
                  <a:lnTo>
                    <a:pt x="86" y="32"/>
                  </a:lnTo>
                  <a:lnTo>
                    <a:pt x="80" y="32"/>
                  </a:lnTo>
                  <a:lnTo>
                    <a:pt x="75" y="32"/>
                  </a:lnTo>
                  <a:lnTo>
                    <a:pt x="69" y="29"/>
                  </a:lnTo>
                  <a:lnTo>
                    <a:pt x="66" y="29"/>
                  </a:lnTo>
                  <a:lnTo>
                    <a:pt x="64" y="29"/>
                  </a:lnTo>
                  <a:lnTo>
                    <a:pt x="58" y="26"/>
                  </a:lnTo>
                  <a:lnTo>
                    <a:pt x="52" y="26"/>
                  </a:lnTo>
                  <a:lnTo>
                    <a:pt x="50" y="26"/>
                  </a:lnTo>
                  <a:lnTo>
                    <a:pt x="47" y="26"/>
                  </a:lnTo>
                  <a:lnTo>
                    <a:pt x="41" y="26"/>
                  </a:lnTo>
                  <a:lnTo>
                    <a:pt x="38" y="26"/>
                  </a:lnTo>
                  <a:lnTo>
                    <a:pt x="36" y="26"/>
                  </a:lnTo>
                  <a:lnTo>
                    <a:pt x="31" y="26"/>
                  </a:lnTo>
                  <a:lnTo>
                    <a:pt x="28" y="26"/>
                  </a:lnTo>
                  <a:lnTo>
                    <a:pt x="23" y="26"/>
                  </a:lnTo>
                  <a:lnTo>
                    <a:pt x="20" y="26"/>
                  </a:lnTo>
                  <a:lnTo>
                    <a:pt x="17" y="26"/>
                  </a:lnTo>
                  <a:lnTo>
                    <a:pt x="11" y="26"/>
                  </a:lnTo>
                  <a:lnTo>
                    <a:pt x="9" y="26"/>
                  </a:lnTo>
                  <a:lnTo>
                    <a:pt x="3" y="29"/>
                  </a:lnTo>
                  <a:lnTo>
                    <a:pt x="0" y="29"/>
                  </a:lnTo>
                </a:path>
              </a:pathLst>
            </a:custGeom>
            <a:solidFill>
              <a:srgbClr val="F3F3F3"/>
            </a:solidFill>
            <a:ln w="127000" cap="rnd">
              <a:noFill/>
              <a:round/>
              <a:headEnd/>
              <a:tailEnd/>
            </a:ln>
          </p:spPr>
          <p:txBody>
            <a:bodyPr>
              <a:prstTxWarp prst="textNoShape">
                <a:avLst/>
              </a:prstTxWarp>
            </a:bodyPr>
            <a:lstStyle/>
            <a:p>
              <a:endParaRPr lang="en-US">
                <a:solidFill>
                  <a:schemeClr val="tx2"/>
                </a:solidFill>
              </a:endParaRPr>
            </a:p>
          </p:txBody>
        </p:sp>
        <p:sp>
          <p:nvSpPr>
            <p:cNvPr id="36133" name="Freeform 292"/>
            <p:cNvSpPr>
              <a:spLocks/>
            </p:cNvSpPr>
            <p:nvPr/>
          </p:nvSpPr>
          <p:spPr bwMode="auto">
            <a:xfrm>
              <a:off x="3115" y="1595"/>
              <a:ext cx="1" cy="43"/>
            </a:xfrm>
            <a:custGeom>
              <a:avLst/>
              <a:gdLst>
                <a:gd name="T0" fmla="*/ 0 w 1"/>
                <a:gd name="T1" fmla="*/ 3 h 43"/>
                <a:gd name="T2" fmla="*/ 0 w 1"/>
                <a:gd name="T3" fmla="*/ 3 h 43"/>
                <a:gd name="T4" fmla="*/ 0 w 1"/>
                <a:gd name="T5" fmla="*/ 3 h 43"/>
                <a:gd name="T6" fmla="*/ 0 w 1"/>
                <a:gd name="T7" fmla="*/ 0 h 43"/>
                <a:gd name="T8" fmla="*/ 0 w 1"/>
                <a:gd name="T9" fmla="*/ 0 h 43"/>
                <a:gd name="T10" fmla="*/ 0 w 1"/>
                <a:gd name="T11" fmla="*/ 39 h 43"/>
                <a:gd name="T12" fmla="*/ 0 w 1"/>
                <a:gd name="T13" fmla="*/ 42 h 43"/>
                <a:gd name="T14" fmla="*/ 0 w 1"/>
                <a:gd name="T15" fmla="*/ 3 h 43"/>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43"/>
                <a:gd name="T26" fmla="*/ 1 w 1"/>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43">
                  <a:moveTo>
                    <a:pt x="0" y="3"/>
                  </a:moveTo>
                  <a:lnTo>
                    <a:pt x="0" y="3"/>
                  </a:lnTo>
                  <a:lnTo>
                    <a:pt x="0" y="0"/>
                  </a:lnTo>
                  <a:lnTo>
                    <a:pt x="0" y="39"/>
                  </a:lnTo>
                  <a:lnTo>
                    <a:pt x="0" y="42"/>
                  </a:lnTo>
                  <a:lnTo>
                    <a:pt x="0" y="3"/>
                  </a:lnTo>
                </a:path>
              </a:pathLst>
            </a:custGeom>
            <a:solidFill>
              <a:srgbClr val="66F3FF"/>
            </a:solidFill>
            <a:ln w="127000" cap="rnd">
              <a:noFill/>
              <a:round/>
              <a:headEnd/>
              <a:tailEnd/>
            </a:ln>
          </p:spPr>
          <p:txBody>
            <a:bodyPr>
              <a:prstTxWarp prst="textNoShape">
                <a:avLst/>
              </a:prstTxWarp>
            </a:bodyPr>
            <a:lstStyle/>
            <a:p>
              <a:endParaRPr lang="en-US">
                <a:solidFill>
                  <a:schemeClr val="tx2"/>
                </a:solidFill>
              </a:endParaRPr>
            </a:p>
          </p:txBody>
        </p:sp>
        <p:sp>
          <p:nvSpPr>
            <p:cNvPr id="36134" name="Freeform 293"/>
            <p:cNvSpPr>
              <a:spLocks/>
            </p:cNvSpPr>
            <p:nvPr/>
          </p:nvSpPr>
          <p:spPr bwMode="auto">
            <a:xfrm>
              <a:off x="3140" y="1586"/>
              <a:ext cx="4" cy="49"/>
            </a:xfrm>
            <a:custGeom>
              <a:avLst/>
              <a:gdLst>
                <a:gd name="T0" fmla="*/ 3 w 4"/>
                <a:gd name="T1" fmla="*/ 3 h 49"/>
                <a:gd name="T2" fmla="*/ 0 w 4"/>
                <a:gd name="T3" fmla="*/ 0 h 49"/>
                <a:gd name="T4" fmla="*/ 0 w 4"/>
                <a:gd name="T5" fmla="*/ 48 h 49"/>
                <a:gd name="T6" fmla="*/ 3 w 4"/>
                <a:gd name="T7" fmla="*/ 48 h 49"/>
                <a:gd name="T8" fmla="*/ 3 w 4"/>
                <a:gd name="T9" fmla="*/ 3 h 49"/>
                <a:gd name="T10" fmla="*/ 0 60000 65536"/>
                <a:gd name="T11" fmla="*/ 0 60000 65536"/>
                <a:gd name="T12" fmla="*/ 0 60000 65536"/>
                <a:gd name="T13" fmla="*/ 0 60000 65536"/>
                <a:gd name="T14" fmla="*/ 0 60000 65536"/>
                <a:gd name="T15" fmla="*/ 0 w 4"/>
                <a:gd name="T16" fmla="*/ 0 h 49"/>
                <a:gd name="T17" fmla="*/ 4 w 4"/>
                <a:gd name="T18" fmla="*/ 49 h 49"/>
              </a:gdLst>
              <a:ahLst/>
              <a:cxnLst>
                <a:cxn ang="T10">
                  <a:pos x="T0" y="T1"/>
                </a:cxn>
                <a:cxn ang="T11">
                  <a:pos x="T2" y="T3"/>
                </a:cxn>
                <a:cxn ang="T12">
                  <a:pos x="T4" y="T5"/>
                </a:cxn>
                <a:cxn ang="T13">
                  <a:pos x="T6" y="T7"/>
                </a:cxn>
                <a:cxn ang="T14">
                  <a:pos x="T8" y="T9"/>
                </a:cxn>
              </a:cxnLst>
              <a:rect l="T15" t="T16" r="T17" b="T18"/>
              <a:pathLst>
                <a:path w="4" h="49">
                  <a:moveTo>
                    <a:pt x="3" y="3"/>
                  </a:moveTo>
                  <a:lnTo>
                    <a:pt x="0" y="0"/>
                  </a:lnTo>
                  <a:lnTo>
                    <a:pt x="0" y="48"/>
                  </a:lnTo>
                  <a:lnTo>
                    <a:pt x="3" y="48"/>
                  </a:lnTo>
                  <a:lnTo>
                    <a:pt x="3" y="3"/>
                  </a:lnTo>
                </a:path>
              </a:pathLst>
            </a:custGeom>
            <a:solidFill>
              <a:srgbClr val="66F3FF"/>
            </a:solidFill>
            <a:ln w="127000" cap="rnd">
              <a:noFill/>
              <a:round/>
              <a:headEnd/>
              <a:tailEnd/>
            </a:ln>
          </p:spPr>
          <p:txBody>
            <a:bodyPr>
              <a:prstTxWarp prst="textNoShape">
                <a:avLst/>
              </a:prstTxWarp>
            </a:bodyPr>
            <a:lstStyle/>
            <a:p>
              <a:endParaRPr lang="en-US">
                <a:solidFill>
                  <a:schemeClr val="tx2"/>
                </a:solidFill>
              </a:endParaRPr>
            </a:p>
          </p:txBody>
        </p:sp>
        <p:sp>
          <p:nvSpPr>
            <p:cNvPr id="36135" name="Freeform 294"/>
            <p:cNvSpPr>
              <a:spLocks/>
            </p:cNvSpPr>
            <p:nvPr/>
          </p:nvSpPr>
          <p:spPr bwMode="auto">
            <a:xfrm>
              <a:off x="2989" y="1626"/>
              <a:ext cx="1" cy="29"/>
            </a:xfrm>
            <a:custGeom>
              <a:avLst/>
              <a:gdLst>
                <a:gd name="T0" fmla="*/ 0 w 1"/>
                <a:gd name="T1" fmla="*/ 0 h 29"/>
                <a:gd name="T2" fmla="*/ 0 w 1"/>
                <a:gd name="T3" fmla="*/ 28 h 29"/>
                <a:gd name="T4" fmla="*/ 0 w 1"/>
                <a:gd name="T5" fmla="*/ 26 h 29"/>
                <a:gd name="T6" fmla="*/ 0 w 1"/>
                <a:gd name="T7" fmla="*/ 0 h 29"/>
                <a:gd name="T8" fmla="*/ 0 w 1"/>
                <a:gd name="T9" fmla="*/ 0 h 29"/>
                <a:gd name="T10" fmla="*/ 0 60000 65536"/>
                <a:gd name="T11" fmla="*/ 0 60000 65536"/>
                <a:gd name="T12" fmla="*/ 0 60000 65536"/>
                <a:gd name="T13" fmla="*/ 0 60000 65536"/>
                <a:gd name="T14" fmla="*/ 0 60000 65536"/>
                <a:gd name="T15" fmla="*/ 0 w 1"/>
                <a:gd name="T16" fmla="*/ 0 h 29"/>
                <a:gd name="T17" fmla="*/ 1 w 1"/>
                <a:gd name="T18" fmla="*/ 29 h 29"/>
              </a:gdLst>
              <a:ahLst/>
              <a:cxnLst>
                <a:cxn ang="T10">
                  <a:pos x="T0" y="T1"/>
                </a:cxn>
                <a:cxn ang="T11">
                  <a:pos x="T2" y="T3"/>
                </a:cxn>
                <a:cxn ang="T12">
                  <a:pos x="T4" y="T5"/>
                </a:cxn>
                <a:cxn ang="T13">
                  <a:pos x="T6" y="T7"/>
                </a:cxn>
                <a:cxn ang="T14">
                  <a:pos x="T8" y="T9"/>
                </a:cxn>
              </a:cxnLst>
              <a:rect l="T15" t="T16" r="T17" b="T18"/>
              <a:pathLst>
                <a:path w="1" h="29">
                  <a:moveTo>
                    <a:pt x="0" y="0"/>
                  </a:moveTo>
                  <a:lnTo>
                    <a:pt x="0" y="28"/>
                  </a:lnTo>
                  <a:lnTo>
                    <a:pt x="0" y="26"/>
                  </a:lnTo>
                  <a:lnTo>
                    <a:pt x="0" y="0"/>
                  </a:lnTo>
                </a:path>
              </a:pathLst>
            </a:custGeom>
            <a:solidFill>
              <a:srgbClr val="012700"/>
            </a:solidFill>
            <a:ln w="127000" cap="rnd">
              <a:noFill/>
              <a:round/>
              <a:headEnd/>
              <a:tailEnd/>
            </a:ln>
          </p:spPr>
          <p:txBody>
            <a:bodyPr>
              <a:prstTxWarp prst="textNoShape">
                <a:avLst/>
              </a:prstTxWarp>
            </a:bodyPr>
            <a:lstStyle/>
            <a:p>
              <a:endParaRPr lang="en-US">
                <a:solidFill>
                  <a:schemeClr val="tx2"/>
                </a:solidFill>
              </a:endParaRPr>
            </a:p>
          </p:txBody>
        </p:sp>
        <p:sp>
          <p:nvSpPr>
            <p:cNvPr id="36136" name="Freeform 295"/>
            <p:cNvSpPr>
              <a:spLocks/>
            </p:cNvSpPr>
            <p:nvPr/>
          </p:nvSpPr>
          <p:spPr bwMode="auto">
            <a:xfrm>
              <a:off x="3047" y="1595"/>
              <a:ext cx="2" cy="57"/>
            </a:xfrm>
            <a:custGeom>
              <a:avLst/>
              <a:gdLst>
                <a:gd name="T0" fmla="*/ 0 w 2"/>
                <a:gd name="T1" fmla="*/ 0 h 57"/>
                <a:gd name="T2" fmla="*/ 1 w 2"/>
                <a:gd name="T3" fmla="*/ 0 h 57"/>
                <a:gd name="T4" fmla="*/ 1 w 2"/>
                <a:gd name="T5" fmla="*/ 53 h 57"/>
                <a:gd name="T6" fmla="*/ 0 w 2"/>
                <a:gd name="T7" fmla="*/ 56 h 57"/>
                <a:gd name="T8" fmla="*/ 0 w 2"/>
                <a:gd name="T9" fmla="*/ 0 h 57"/>
                <a:gd name="T10" fmla="*/ 0 60000 65536"/>
                <a:gd name="T11" fmla="*/ 0 60000 65536"/>
                <a:gd name="T12" fmla="*/ 0 60000 65536"/>
                <a:gd name="T13" fmla="*/ 0 60000 65536"/>
                <a:gd name="T14" fmla="*/ 0 60000 65536"/>
                <a:gd name="T15" fmla="*/ 0 w 2"/>
                <a:gd name="T16" fmla="*/ 0 h 57"/>
                <a:gd name="T17" fmla="*/ 2 w 2"/>
                <a:gd name="T18" fmla="*/ 57 h 57"/>
              </a:gdLst>
              <a:ahLst/>
              <a:cxnLst>
                <a:cxn ang="T10">
                  <a:pos x="T0" y="T1"/>
                </a:cxn>
                <a:cxn ang="T11">
                  <a:pos x="T2" y="T3"/>
                </a:cxn>
                <a:cxn ang="T12">
                  <a:pos x="T4" y="T5"/>
                </a:cxn>
                <a:cxn ang="T13">
                  <a:pos x="T6" y="T7"/>
                </a:cxn>
                <a:cxn ang="T14">
                  <a:pos x="T8" y="T9"/>
                </a:cxn>
              </a:cxnLst>
              <a:rect l="T15" t="T16" r="T17" b="T18"/>
              <a:pathLst>
                <a:path w="2" h="57">
                  <a:moveTo>
                    <a:pt x="0" y="0"/>
                  </a:moveTo>
                  <a:lnTo>
                    <a:pt x="1" y="0"/>
                  </a:lnTo>
                  <a:lnTo>
                    <a:pt x="1" y="53"/>
                  </a:lnTo>
                  <a:lnTo>
                    <a:pt x="0" y="56"/>
                  </a:lnTo>
                  <a:lnTo>
                    <a:pt x="0" y="0"/>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sp>
          <p:nvSpPr>
            <p:cNvPr id="36137" name="Freeform 296"/>
            <p:cNvSpPr>
              <a:spLocks/>
            </p:cNvSpPr>
            <p:nvPr/>
          </p:nvSpPr>
          <p:spPr bwMode="auto">
            <a:xfrm>
              <a:off x="3112" y="1749"/>
              <a:ext cx="16" cy="24"/>
            </a:xfrm>
            <a:custGeom>
              <a:avLst/>
              <a:gdLst>
                <a:gd name="T0" fmla="*/ 15 w 16"/>
                <a:gd name="T1" fmla="*/ 10 h 24"/>
                <a:gd name="T2" fmla="*/ 15 w 16"/>
                <a:gd name="T3" fmla="*/ 6 h 24"/>
                <a:gd name="T4" fmla="*/ 15 w 16"/>
                <a:gd name="T5" fmla="*/ 4 h 24"/>
                <a:gd name="T6" fmla="*/ 13 w 16"/>
                <a:gd name="T7" fmla="*/ 2 h 24"/>
                <a:gd name="T8" fmla="*/ 12 w 16"/>
                <a:gd name="T9" fmla="*/ 0 h 24"/>
                <a:gd name="T10" fmla="*/ 10 w 16"/>
                <a:gd name="T11" fmla="*/ 0 h 24"/>
                <a:gd name="T12" fmla="*/ 8 w 16"/>
                <a:gd name="T13" fmla="*/ 0 h 24"/>
                <a:gd name="T14" fmla="*/ 5 w 16"/>
                <a:gd name="T15" fmla="*/ 0 h 24"/>
                <a:gd name="T16" fmla="*/ 5 w 16"/>
                <a:gd name="T17" fmla="*/ 2 h 24"/>
                <a:gd name="T18" fmla="*/ 3 w 16"/>
                <a:gd name="T19" fmla="*/ 2 h 24"/>
                <a:gd name="T20" fmla="*/ 2 w 16"/>
                <a:gd name="T21" fmla="*/ 4 h 24"/>
                <a:gd name="T22" fmla="*/ 2 w 16"/>
                <a:gd name="T23" fmla="*/ 6 h 24"/>
                <a:gd name="T24" fmla="*/ 2 w 16"/>
                <a:gd name="T25" fmla="*/ 8 h 24"/>
                <a:gd name="T26" fmla="*/ 0 w 16"/>
                <a:gd name="T27" fmla="*/ 10 h 24"/>
                <a:gd name="T28" fmla="*/ 0 w 16"/>
                <a:gd name="T29" fmla="*/ 13 h 24"/>
                <a:gd name="T30" fmla="*/ 0 w 16"/>
                <a:gd name="T31" fmla="*/ 16 h 24"/>
                <a:gd name="T32" fmla="*/ 2 w 16"/>
                <a:gd name="T33" fmla="*/ 19 h 24"/>
                <a:gd name="T34" fmla="*/ 2 w 16"/>
                <a:gd name="T35" fmla="*/ 21 h 24"/>
                <a:gd name="T36" fmla="*/ 3 w 16"/>
                <a:gd name="T37" fmla="*/ 23 h 24"/>
                <a:gd name="T38" fmla="*/ 5 w 16"/>
                <a:gd name="T39" fmla="*/ 23 h 24"/>
                <a:gd name="T40" fmla="*/ 8 w 16"/>
                <a:gd name="T41" fmla="*/ 23 h 24"/>
                <a:gd name="T42" fmla="*/ 10 w 16"/>
                <a:gd name="T43" fmla="*/ 23 h 24"/>
                <a:gd name="T44" fmla="*/ 12 w 16"/>
                <a:gd name="T45" fmla="*/ 21 h 24"/>
                <a:gd name="T46" fmla="*/ 13 w 16"/>
                <a:gd name="T47" fmla="*/ 19 h 24"/>
                <a:gd name="T48" fmla="*/ 13 w 16"/>
                <a:gd name="T49" fmla="*/ 16 h 24"/>
                <a:gd name="T50" fmla="*/ 15 w 16"/>
                <a:gd name="T51" fmla="*/ 15 h 24"/>
                <a:gd name="T52" fmla="*/ 15 w 16"/>
                <a:gd name="T53" fmla="*/ 13 h 24"/>
                <a:gd name="T54" fmla="*/ 15 w 16"/>
                <a:gd name="T55" fmla="*/ 10 h 2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
                <a:gd name="T85" fmla="*/ 0 h 24"/>
                <a:gd name="T86" fmla="*/ 16 w 16"/>
                <a:gd name="T87" fmla="*/ 24 h 2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 h="24">
                  <a:moveTo>
                    <a:pt x="15" y="10"/>
                  </a:moveTo>
                  <a:lnTo>
                    <a:pt x="15" y="6"/>
                  </a:lnTo>
                  <a:lnTo>
                    <a:pt x="15" y="4"/>
                  </a:lnTo>
                  <a:lnTo>
                    <a:pt x="13" y="2"/>
                  </a:lnTo>
                  <a:lnTo>
                    <a:pt x="12" y="0"/>
                  </a:lnTo>
                  <a:lnTo>
                    <a:pt x="10" y="0"/>
                  </a:lnTo>
                  <a:lnTo>
                    <a:pt x="8" y="0"/>
                  </a:lnTo>
                  <a:lnTo>
                    <a:pt x="5" y="0"/>
                  </a:lnTo>
                  <a:lnTo>
                    <a:pt x="5" y="2"/>
                  </a:lnTo>
                  <a:lnTo>
                    <a:pt x="3" y="2"/>
                  </a:lnTo>
                  <a:lnTo>
                    <a:pt x="2" y="4"/>
                  </a:lnTo>
                  <a:lnTo>
                    <a:pt x="2" y="6"/>
                  </a:lnTo>
                  <a:lnTo>
                    <a:pt x="2" y="8"/>
                  </a:lnTo>
                  <a:lnTo>
                    <a:pt x="0" y="10"/>
                  </a:lnTo>
                  <a:lnTo>
                    <a:pt x="0" y="13"/>
                  </a:lnTo>
                  <a:lnTo>
                    <a:pt x="0" y="16"/>
                  </a:lnTo>
                  <a:lnTo>
                    <a:pt x="2" y="19"/>
                  </a:lnTo>
                  <a:lnTo>
                    <a:pt x="2" y="21"/>
                  </a:lnTo>
                  <a:lnTo>
                    <a:pt x="3" y="23"/>
                  </a:lnTo>
                  <a:lnTo>
                    <a:pt x="5" y="23"/>
                  </a:lnTo>
                  <a:lnTo>
                    <a:pt x="8" y="23"/>
                  </a:lnTo>
                  <a:lnTo>
                    <a:pt x="10" y="23"/>
                  </a:lnTo>
                  <a:lnTo>
                    <a:pt x="12" y="21"/>
                  </a:lnTo>
                  <a:lnTo>
                    <a:pt x="13" y="19"/>
                  </a:lnTo>
                  <a:lnTo>
                    <a:pt x="13" y="16"/>
                  </a:lnTo>
                  <a:lnTo>
                    <a:pt x="15" y="15"/>
                  </a:lnTo>
                  <a:lnTo>
                    <a:pt x="15" y="13"/>
                  </a:lnTo>
                  <a:lnTo>
                    <a:pt x="15" y="10"/>
                  </a:lnTo>
                </a:path>
              </a:pathLst>
            </a:custGeom>
            <a:solidFill>
              <a:srgbClr val="000000"/>
            </a:solidFill>
            <a:ln w="127000" cap="rnd">
              <a:noFill/>
              <a:round/>
              <a:headEnd/>
              <a:tailEnd/>
            </a:ln>
          </p:spPr>
          <p:txBody>
            <a:bodyPr>
              <a:prstTxWarp prst="textNoShape">
                <a:avLst/>
              </a:prstTxWarp>
            </a:bodyPr>
            <a:lstStyle/>
            <a:p>
              <a:endParaRPr lang="en-US">
                <a:solidFill>
                  <a:schemeClr val="tx2"/>
                </a:solidFill>
              </a:endParaRPr>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flipH="1">
            <a:off x="2730500" y="2216150"/>
            <a:ext cx="1636713" cy="895350"/>
          </a:xfrm>
          <a:prstGeom prst="line">
            <a:avLst/>
          </a:prstGeom>
          <a:noFill/>
          <a:ln w="25400">
            <a:solidFill>
              <a:schemeClr val="hlink"/>
            </a:solidFill>
            <a:round/>
            <a:headEnd/>
            <a:tailEnd/>
          </a:ln>
        </p:spPr>
        <p:txBody>
          <a:bodyPr wrap="none" anchor="ctr">
            <a:prstTxWarp prst="textNoShape">
              <a:avLst/>
            </a:prstTxWarp>
          </a:bodyPr>
          <a:lstStyle/>
          <a:p>
            <a:endParaRPr lang="en-US"/>
          </a:p>
        </p:txBody>
      </p:sp>
      <p:sp>
        <p:nvSpPr>
          <p:cNvPr id="36867" name="Line 3"/>
          <p:cNvSpPr>
            <a:spLocks noChangeShapeType="1"/>
          </p:cNvSpPr>
          <p:nvPr/>
        </p:nvSpPr>
        <p:spPr bwMode="auto">
          <a:xfrm>
            <a:off x="4978400" y="2235200"/>
            <a:ext cx="1624013" cy="903288"/>
          </a:xfrm>
          <a:prstGeom prst="line">
            <a:avLst/>
          </a:prstGeom>
          <a:noFill/>
          <a:ln w="25400">
            <a:solidFill>
              <a:schemeClr val="hlink"/>
            </a:solidFill>
            <a:round/>
            <a:headEnd/>
            <a:tailEnd/>
          </a:ln>
        </p:spPr>
        <p:txBody>
          <a:bodyPr wrap="none" anchor="ctr">
            <a:prstTxWarp prst="textNoShape">
              <a:avLst/>
            </a:prstTxWarp>
          </a:bodyPr>
          <a:lstStyle/>
          <a:p>
            <a:endParaRPr lang="en-US"/>
          </a:p>
        </p:txBody>
      </p:sp>
      <p:sp>
        <p:nvSpPr>
          <p:cNvPr id="36868" name="Line 4"/>
          <p:cNvSpPr>
            <a:spLocks noChangeShapeType="1"/>
          </p:cNvSpPr>
          <p:nvPr/>
        </p:nvSpPr>
        <p:spPr bwMode="auto">
          <a:xfrm flipH="1">
            <a:off x="1477963" y="3644900"/>
            <a:ext cx="858837" cy="1117600"/>
          </a:xfrm>
          <a:prstGeom prst="line">
            <a:avLst/>
          </a:prstGeom>
          <a:noFill/>
          <a:ln w="25400">
            <a:solidFill>
              <a:schemeClr val="hlink"/>
            </a:solidFill>
            <a:round/>
            <a:headEnd/>
            <a:tailEnd/>
          </a:ln>
        </p:spPr>
        <p:txBody>
          <a:bodyPr wrap="none" anchor="ctr">
            <a:prstTxWarp prst="textNoShape">
              <a:avLst/>
            </a:prstTxWarp>
          </a:bodyPr>
          <a:lstStyle/>
          <a:p>
            <a:endParaRPr lang="en-US"/>
          </a:p>
        </p:txBody>
      </p:sp>
      <p:sp>
        <p:nvSpPr>
          <p:cNvPr id="36869" name="Line 5"/>
          <p:cNvSpPr>
            <a:spLocks noChangeShapeType="1"/>
          </p:cNvSpPr>
          <p:nvPr/>
        </p:nvSpPr>
        <p:spPr bwMode="auto">
          <a:xfrm flipH="1">
            <a:off x="5614988" y="3632200"/>
            <a:ext cx="811212" cy="1054100"/>
          </a:xfrm>
          <a:prstGeom prst="line">
            <a:avLst/>
          </a:prstGeom>
          <a:noFill/>
          <a:ln w="25400">
            <a:solidFill>
              <a:schemeClr val="hlink"/>
            </a:solidFill>
            <a:round/>
            <a:headEnd/>
            <a:tailEnd/>
          </a:ln>
        </p:spPr>
        <p:txBody>
          <a:bodyPr wrap="none" anchor="ctr">
            <a:prstTxWarp prst="textNoShape">
              <a:avLst/>
            </a:prstTxWarp>
          </a:bodyPr>
          <a:lstStyle/>
          <a:p>
            <a:endParaRPr lang="en-US"/>
          </a:p>
        </p:txBody>
      </p:sp>
      <p:sp>
        <p:nvSpPr>
          <p:cNvPr id="36870" name="Line 6"/>
          <p:cNvSpPr>
            <a:spLocks noChangeShapeType="1"/>
          </p:cNvSpPr>
          <p:nvPr/>
        </p:nvSpPr>
        <p:spPr bwMode="auto">
          <a:xfrm flipH="1">
            <a:off x="1741488" y="3925888"/>
            <a:ext cx="381000" cy="482600"/>
          </a:xfrm>
          <a:prstGeom prst="line">
            <a:avLst/>
          </a:prstGeom>
          <a:noFill/>
          <a:ln w="25400">
            <a:solidFill>
              <a:schemeClr val="hlink"/>
            </a:solidFill>
            <a:round/>
            <a:headEnd type="triangle" w="med" len="med"/>
            <a:tailEnd type="triangle" w="med" len="med"/>
          </a:ln>
        </p:spPr>
        <p:txBody>
          <a:bodyPr wrap="none" anchor="ctr">
            <a:prstTxWarp prst="textNoShape">
              <a:avLst/>
            </a:prstTxWarp>
          </a:bodyPr>
          <a:lstStyle/>
          <a:p>
            <a:endParaRPr lang="en-US"/>
          </a:p>
        </p:txBody>
      </p:sp>
      <p:sp>
        <p:nvSpPr>
          <p:cNvPr id="36871" name="Line 7"/>
          <p:cNvSpPr>
            <a:spLocks noChangeShapeType="1"/>
          </p:cNvSpPr>
          <p:nvPr/>
        </p:nvSpPr>
        <p:spPr bwMode="auto">
          <a:xfrm>
            <a:off x="3341688" y="3886200"/>
            <a:ext cx="222250" cy="514350"/>
          </a:xfrm>
          <a:prstGeom prst="line">
            <a:avLst/>
          </a:prstGeom>
          <a:noFill/>
          <a:ln w="25400">
            <a:solidFill>
              <a:schemeClr val="hlink"/>
            </a:solidFill>
            <a:round/>
            <a:headEnd type="triangle" w="med" len="med"/>
            <a:tailEnd type="triangle" w="med" len="med"/>
          </a:ln>
        </p:spPr>
        <p:txBody>
          <a:bodyPr wrap="none" anchor="ctr">
            <a:prstTxWarp prst="textNoShape">
              <a:avLst/>
            </a:prstTxWarp>
          </a:bodyPr>
          <a:lstStyle/>
          <a:p>
            <a:endParaRPr lang="en-US"/>
          </a:p>
        </p:txBody>
      </p:sp>
      <p:sp>
        <p:nvSpPr>
          <p:cNvPr id="36872" name="Line 8"/>
          <p:cNvSpPr>
            <a:spLocks noChangeShapeType="1"/>
          </p:cNvSpPr>
          <p:nvPr/>
        </p:nvSpPr>
        <p:spPr bwMode="auto">
          <a:xfrm flipH="1">
            <a:off x="5805488" y="3913188"/>
            <a:ext cx="381000" cy="482600"/>
          </a:xfrm>
          <a:prstGeom prst="line">
            <a:avLst/>
          </a:prstGeom>
          <a:noFill/>
          <a:ln w="25400">
            <a:solidFill>
              <a:schemeClr val="hlink"/>
            </a:solidFill>
            <a:round/>
            <a:headEnd type="triangle" w="med" len="med"/>
            <a:tailEnd type="triangle" w="med" len="med"/>
          </a:ln>
        </p:spPr>
        <p:txBody>
          <a:bodyPr wrap="none" anchor="ctr">
            <a:prstTxWarp prst="textNoShape">
              <a:avLst/>
            </a:prstTxWarp>
          </a:bodyPr>
          <a:lstStyle/>
          <a:p>
            <a:endParaRPr lang="en-US"/>
          </a:p>
        </p:txBody>
      </p:sp>
      <p:sp>
        <p:nvSpPr>
          <p:cNvPr id="21513" name="Rectangle 9"/>
          <p:cNvSpPr>
            <a:spLocks noGrp="1" noChangeArrowheads="1"/>
          </p:cNvSpPr>
          <p:nvPr>
            <p:ph type="title"/>
          </p:nvPr>
        </p:nvSpPr>
        <p:spPr>
          <a:xfrm>
            <a:off x="4129088" y="855663"/>
            <a:ext cx="838200" cy="77787"/>
          </a:xfrm>
          <a:effectLst>
            <a:outerShdw blurRad="63500" dist="107763" dir="2700000" algn="ctr" rotWithShape="0">
              <a:schemeClr val="bg2"/>
            </a:outerShdw>
          </a:effectLst>
        </p:spPr>
        <p:txBody>
          <a:bodyPr>
            <a:normAutofit fontScale="90000"/>
          </a:bodyPr>
          <a:lstStyle/>
          <a:p>
            <a:pPr>
              <a:defRPr/>
            </a:pPr>
            <a:endParaRPr lang="en-US" dirty="0"/>
          </a:p>
        </p:txBody>
      </p:sp>
      <p:sp>
        <p:nvSpPr>
          <p:cNvPr id="21514" name="Rectangle 10"/>
          <p:cNvSpPr>
            <a:spLocks noChangeArrowheads="1"/>
          </p:cNvSpPr>
          <p:nvPr/>
        </p:nvSpPr>
        <p:spPr bwMode="auto">
          <a:xfrm>
            <a:off x="952500" y="696913"/>
            <a:ext cx="7194550" cy="515937"/>
          </a:xfrm>
          <a:prstGeom prst="rect">
            <a:avLst/>
          </a:prstGeom>
          <a:solidFill>
            <a:srgbClr val="FFFFFF"/>
          </a:solidFill>
          <a:ln w="12700">
            <a:noFill/>
            <a:miter lim="800000"/>
            <a:headEnd/>
            <a:tailEnd/>
          </a:ln>
          <a:effectLst>
            <a:outerShdw blurRad="63500" dist="107763" dir="2700000" algn="ctr" rotWithShape="0">
              <a:schemeClr val="bg2">
                <a:alpha val="74998"/>
              </a:schemeClr>
            </a:outerShdw>
          </a:effectLst>
        </p:spPr>
        <p:txBody>
          <a:bodyPr lIns="90487" tIns="44450" rIns="90487" bIns="44450">
            <a:prstTxWarp prst="textNoShape">
              <a:avLst/>
            </a:prstTxWarp>
            <a:spAutoFit/>
          </a:bodyPr>
          <a:lstStyle/>
          <a:p>
            <a:pPr algn="l">
              <a:defRPr/>
            </a:pPr>
            <a:r>
              <a:rPr lang="en-US" sz="2800" i="1">
                <a:solidFill>
                  <a:schemeClr val="hlink"/>
                </a:solidFill>
                <a:latin typeface="Helvetica" pitchFamily="-112" charset="0"/>
              </a:rPr>
              <a:t>BOSS</a:t>
            </a:r>
            <a:r>
              <a:rPr lang="en-US" sz="2800" i="1">
                <a:solidFill>
                  <a:schemeClr val="tx2"/>
                </a:solidFill>
                <a:latin typeface="Helvetica" pitchFamily="-112" charset="0"/>
              </a:rPr>
              <a:t>:  Dispatch Algorithm</a:t>
            </a:r>
          </a:p>
        </p:txBody>
      </p:sp>
      <p:sp>
        <p:nvSpPr>
          <p:cNvPr id="36875" name="Rectangle 11"/>
          <p:cNvSpPr>
            <a:spLocks noChangeArrowheads="1"/>
          </p:cNvSpPr>
          <p:nvPr/>
        </p:nvSpPr>
        <p:spPr bwMode="auto">
          <a:xfrm>
            <a:off x="6567488" y="1441450"/>
            <a:ext cx="2127250" cy="835025"/>
          </a:xfrm>
          <a:prstGeom prst="rect">
            <a:avLst/>
          </a:prstGeom>
          <a:noFill/>
          <a:ln w="12700">
            <a:noFill/>
            <a:miter lim="800000"/>
            <a:headEnd/>
            <a:tailEnd/>
          </a:ln>
        </p:spPr>
        <p:txBody>
          <a:bodyPr wrap="none" lIns="90487" tIns="44450" rIns="90487" bIns="44450">
            <a:prstTxWarp prst="textNoShape">
              <a:avLst/>
            </a:prstTxWarp>
            <a:spAutoFit/>
          </a:bodyPr>
          <a:lstStyle/>
          <a:p>
            <a:pPr algn="r"/>
            <a:r>
              <a:rPr lang="en-US">
                <a:solidFill>
                  <a:schemeClr val="tx1"/>
                </a:solidFill>
              </a:rPr>
              <a:t>TIME NOW: 2:00 PM</a:t>
            </a:r>
          </a:p>
          <a:p>
            <a:pPr algn="r"/>
            <a:r>
              <a:rPr lang="en-US">
                <a:solidFill>
                  <a:schemeClr val="tx1"/>
                </a:solidFill>
              </a:rPr>
              <a:t>One tug ready</a:t>
            </a:r>
          </a:p>
          <a:p>
            <a:pPr algn="r"/>
            <a:r>
              <a:rPr lang="en-US">
                <a:solidFill>
                  <a:schemeClr val="tx1"/>
                </a:solidFill>
              </a:rPr>
              <a:t>for dispatch</a:t>
            </a:r>
          </a:p>
        </p:txBody>
      </p:sp>
      <p:sp>
        <p:nvSpPr>
          <p:cNvPr id="21516" name="AutoShape 12"/>
          <p:cNvSpPr>
            <a:spLocks noChangeArrowheads="1"/>
          </p:cNvSpPr>
          <p:nvPr/>
        </p:nvSpPr>
        <p:spPr bwMode="auto">
          <a:xfrm>
            <a:off x="1643063" y="2952750"/>
            <a:ext cx="2133600" cy="1006475"/>
          </a:xfrm>
          <a:prstGeom prst="diamond">
            <a:avLst/>
          </a:prstGeom>
          <a:gradFill rotWithShape="0">
            <a:gsLst>
              <a:gs pos="0">
                <a:srgbClr val="618FFD">
                  <a:gamma/>
                  <a:shade val="49804"/>
                  <a:invGamma/>
                </a:srgbClr>
              </a:gs>
              <a:gs pos="50000">
                <a:srgbClr val="618FFD"/>
              </a:gs>
              <a:gs pos="100000">
                <a:srgbClr val="618FFD">
                  <a:gamma/>
                  <a:shade val="49804"/>
                  <a:invGamma/>
                </a:srgbClr>
              </a:gs>
            </a:gsLst>
            <a:lin ang="0" scaled="1"/>
          </a:gradFill>
          <a:ln w="12700">
            <a:solidFill>
              <a:schemeClr val="accent1"/>
            </a:solidFill>
            <a:miter lim="800000"/>
            <a:headEnd/>
            <a:tailEnd/>
          </a:ln>
          <a:effectLst>
            <a:outerShdw blurRad="63500" dist="107763" dir="2700000" algn="ctr" rotWithShape="0">
              <a:schemeClr val="bg2">
                <a:alpha val="74998"/>
              </a:schemeClr>
            </a:outerShdw>
          </a:effectLst>
        </p:spPr>
        <p:txBody>
          <a:bodyPr wrap="none" lIns="90487" tIns="44450" rIns="90487" bIns="44450" anchor="ctr">
            <a:prstTxWarp prst="textNoShape">
              <a:avLst/>
            </a:prstTxWarp>
          </a:bodyPr>
          <a:lstStyle/>
          <a:p>
            <a:pPr>
              <a:defRPr/>
            </a:pPr>
            <a:r>
              <a:rPr lang="en-US" dirty="0" smtClean="0">
                <a:solidFill>
                  <a:schemeClr val="tx1"/>
                </a:solidFill>
                <a:latin typeface="Helvetica" pitchFamily="-112" charset="0"/>
              </a:rPr>
              <a:t>SA 1</a:t>
            </a:r>
            <a:endParaRPr lang="en-US" dirty="0">
              <a:solidFill>
                <a:schemeClr val="tx1"/>
              </a:solidFill>
              <a:latin typeface="Helvetica" pitchFamily="-112" charset="0"/>
            </a:endParaRPr>
          </a:p>
        </p:txBody>
      </p:sp>
      <p:sp>
        <p:nvSpPr>
          <p:cNvPr id="21517" name="AutoShape 13"/>
          <p:cNvSpPr>
            <a:spLocks noChangeArrowheads="1"/>
          </p:cNvSpPr>
          <p:nvPr/>
        </p:nvSpPr>
        <p:spPr bwMode="auto">
          <a:xfrm>
            <a:off x="5683250" y="2952750"/>
            <a:ext cx="2133600" cy="1006475"/>
          </a:xfrm>
          <a:prstGeom prst="diamond">
            <a:avLst/>
          </a:prstGeom>
          <a:gradFill rotWithShape="0">
            <a:gsLst>
              <a:gs pos="0">
                <a:srgbClr val="618FFD">
                  <a:gamma/>
                  <a:shade val="49804"/>
                  <a:invGamma/>
                </a:srgbClr>
              </a:gs>
              <a:gs pos="50000">
                <a:srgbClr val="618FFD"/>
              </a:gs>
              <a:gs pos="100000">
                <a:srgbClr val="618FFD">
                  <a:gamma/>
                  <a:shade val="49804"/>
                  <a:invGamma/>
                </a:srgbClr>
              </a:gs>
            </a:gsLst>
            <a:lin ang="0" scaled="1"/>
          </a:gradFill>
          <a:ln w="12700">
            <a:solidFill>
              <a:schemeClr val="accent1"/>
            </a:solidFill>
            <a:miter lim="800000"/>
            <a:headEnd/>
            <a:tailEnd/>
          </a:ln>
          <a:effectLst>
            <a:outerShdw blurRad="63500" dist="107763" dir="2700000" algn="ctr" rotWithShape="0">
              <a:schemeClr val="bg2">
                <a:alpha val="74998"/>
              </a:schemeClr>
            </a:outerShdw>
          </a:effectLst>
        </p:spPr>
        <p:txBody>
          <a:bodyPr wrap="none" lIns="90487" tIns="44450" rIns="90487" bIns="44450" anchor="ctr">
            <a:prstTxWarp prst="textNoShape">
              <a:avLst/>
            </a:prstTxWarp>
          </a:bodyPr>
          <a:lstStyle/>
          <a:p>
            <a:pPr>
              <a:defRPr/>
            </a:pPr>
            <a:r>
              <a:rPr lang="en-US" dirty="0" smtClean="0">
                <a:solidFill>
                  <a:schemeClr val="tx1"/>
                </a:solidFill>
                <a:latin typeface="Helvetica" pitchFamily="-112" charset="0"/>
              </a:rPr>
              <a:t>SA 2</a:t>
            </a:r>
            <a:endParaRPr lang="en-US" dirty="0">
              <a:solidFill>
                <a:schemeClr val="tx1"/>
              </a:solidFill>
              <a:latin typeface="Helvetica" pitchFamily="-112" charset="0"/>
            </a:endParaRPr>
          </a:p>
        </p:txBody>
      </p:sp>
      <p:sp>
        <p:nvSpPr>
          <p:cNvPr id="21518" name="Oval 14"/>
          <p:cNvSpPr>
            <a:spLocks noChangeArrowheads="1"/>
          </p:cNvSpPr>
          <p:nvPr/>
        </p:nvSpPr>
        <p:spPr bwMode="auto">
          <a:xfrm>
            <a:off x="896938" y="4552950"/>
            <a:ext cx="1477962" cy="774700"/>
          </a:xfrm>
          <a:prstGeom prst="ellipse">
            <a:avLst/>
          </a:prstGeom>
          <a:gradFill rotWithShape="0">
            <a:gsLst>
              <a:gs pos="0">
                <a:srgbClr val="FFFFFF"/>
              </a:gs>
              <a:gs pos="100000">
                <a:srgbClr val="FFFFFF">
                  <a:gamma/>
                  <a:shade val="20000"/>
                  <a:invGamma/>
                </a:srgbClr>
              </a:gs>
            </a:gsLst>
            <a:path path="shape">
              <a:fillToRect l="50000" t="50000" r="50000" b="50000"/>
            </a:path>
          </a:gradFill>
          <a:ln w="12700">
            <a:solidFill>
              <a:schemeClr val="bg1"/>
            </a:solidFill>
            <a:round/>
            <a:headEnd/>
            <a:tailEnd/>
          </a:ln>
          <a:effectLst>
            <a:outerShdw blurRad="63500" dist="107763" dir="2700000" algn="ctr" rotWithShape="0">
              <a:schemeClr val="bg2">
                <a:alpha val="74998"/>
              </a:schemeClr>
            </a:outerShdw>
          </a:effectLst>
        </p:spPr>
        <p:txBody>
          <a:bodyPr wrap="none" lIns="90487" tIns="44450" rIns="90487" bIns="44450" anchor="ctr">
            <a:prstTxWarp prst="textNoShape">
              <a:avLst/>
            </a:prstTxWarp>
          </a:bodyPr>
          <a:lstStyle/>
          <a:p>
            <a:pPr>
              <a:defRPr/>
            </a:pPr>
            <a:r>
              <a:rPr lang="en-US">
                <a:solidFill>
                  <a:schemeClr val="tx1"/>
                </a:solidFill>
                <a:latin typeface="Helvetica" pitchFamily="-112" charset="0"/>
              </a:rPr>
              <a:t>MTS</a:t>
            </a:r>
          </a:p>
          <a:p>
            <a:pPr>
              <a:defRPr/>
            </a:pPr>
            <a:r>
              <a:rPr lang="en-US">
                <a:solidFill>
                  <a:schemeClr val="tx1"/>
                </a:solidFill>
                <a:latin typeface="Helvetica" pitchFamily="-112" charset="0"/>
              </a:rPr>
              <a:t>1-A</a:t>
            </a:r>
          </a:p>
        </p:txBody>
      </p:sp>
      <p:sp>
        <p:nvSpPr>
          <p:cNvPr id="21519" name="Oval 15"/>
          <p:cNvSpPr>
            <a:spLocks noChangeArrowheads="1"/>
          </p:cNvSpPr>
          <p:nvPr/>
        </p:nvSpPr>
        <p:spPr bwMode="auto">
          <a:xfrm>
            <a:off x="2814638" y="4518025"/>
            <a:ext cx="1477962" cy="774700"/>
          </a:xfrm>
          <a:prstGeom prst="ellipse">
            <a:avLst/>
          </a:prstGeom>
          <a:gradFill rotWithShape="0">
            <a:gsLst>
              <a:gs pos="0">
                <a:srgbClr val="FFFFFF"/>
              </a:gs>
              <a:gs pos="100000">
                <a:srgbClr val="FFFFFF">
                  <a:gamma/>
                  <a:shade val="20000"/>
                  <a:invGamma/>
                </a:srgbClr>
              </a:gs>
            </a:gsLst>
            <a:path path="shape">
              <a:fillToRect l="50000" t="50000" r="50000" b="50000"/>
            </a:path>
          </a:gradFill>
          <a:ln w="12700">
            <a:solidFill>
              <a:schemeClr val="bg1"/>
            </a:solidFill>
            <a:round/>
            <a:headEnd/>
            <a:tailEnd/>
          </a:ln>
          <a:effectLst>
            <a:outerShdw blurRad="63500" dist="107763" dir="2700000" algn="ctr" rotWithShape="0">
              <a:schemeClr val="bg2">
                <a:alpha val="74998"/>
              </a:schemeClr>
            </a:outerShdw>
          </a:effectLst>
        </p:spPr>
        <p:txBody>
          <a:bodyPr wrap="none" lIns="90487" tIns="44450" rIns="90487" bIns="44450" anchor="ctr">
            <a:prstTxWarp prst="textNoShape">
              <a:avLst/>
            </a:prstTxWarp>
          </a:bodyPr>
          <a:lstStyle/>
          <a:p>
            <a:pPr>
              <a:defRPr/>
            </a:pPr>
            <a:r>
              <a:rPr lang="en-US">
                <a:solidFill>
                  <a:schemeClr val="tx1"/>
                </a:solidFill>
                <a:latin typeface="Helvetica" pitchFamily="-112" charset="0"/>
              </a:rPr>
              <a:t>MTS</a:t>
            </a:r>
          </a:p>
          <a:p>
            <a:pPr>
              <a:defRPr/>
            </a:pPr>
            <a:r>
              <a:rPr lang="en-US">
                <a:solidFill>
                  <a:schemeClr val="tx1"/>
                </a:solidFill>
                <a:latin typeface="Helvetica" pitchFamily="-112" charset="0"/>
              </a:rPr>
              <a:t>1-B</a:t>
            </a:r>
          </a:p>
        </p:txBody>
      </p:sp>
      <p:sp>
        <p:nvSpPr>
          <p:cNvPr id="21520" name="Oval 16"/>
          <p:cNvSpPr>
            <a:spLocks noChangeArrowheads="1"/>
          </p:cNvSpPr>
          <p:nvPr/>
        </p:nvSpPr>
        <p:spPr bwMode="auto">
          <a:xfrm>
            <a:off x="4959350" y="4518025"/>
            <a:ext cx="1477963" cy="774700"/>
          </a:xfrm>
          <a:prstGeom prst="ellipse">
            <a:avLst/>
          </a:prstGeom>
          <a:gradFill rotWithShape="0">
            <a:gsLst>
              <a:gs pos="0">
                <a:srgbClr val="FFFFFF"/>
              </a:gs>
              <a:gs pos="100000">
                <a:srgbClr val="FFFFFF">
                  <a:gamma/>
                  <a:shade val="20000"/>
                  <a:invGamma/>
                </a:srgbClr>
              </a:gs>
            </a:gsLst>
            <a:path path="shape">
              <a:fillToRect l="50000" t="50000" r="50000" b="50000"/>
            </a:path>
          </a:gradFill>
          <a:ln w="12700">
            <a:solidFill>
              <a:schemeClr val="bg1"/>
            </a:solidFill>
            <a:round/>
            <a:headEnd/>
            <a:tailEnd/>
          </a:ln>
          <a:effectLst>
            <a:outerShdw blurRad="63500" dist="107763" dir="2700000" algn="ctr" rotWithShape="0">
              <a:schemeClr val="bg2">
                <a:alpha val="74998"/>
              </a:schemeClr>
            </a:outerShdw>
          </a:effectLst>
        </p:spPr>
        <p:txBody>
          <a:bodyPr wrap="none" lIns="90487" tIns="44450" rIns="90487" bIns="44450" anchor="ctr">
            <a:prstTxWarp prst="textNoShape">
              <a:avLst/>
            </a:prstTxWarp>
          </a:bodyPr>
          <a:lstStyle/>
          <a:p>
            <a:pPr>
              <a:defRPr/>
            </a:pPr>
            <a:r>
              <a:rPr lang="en-US">
                <a:solidFill>
                  <a:schemeClr val="tx1"/>
                </a:solidFill>
                <a:latin typeface="Helvetica" pitchFamily="-112" charset="0"/>
              </a:rPr>
              <a:t>MTS</a:t>
            </a:r>
          </a:p>
          <a:p>
            <a:pPr>
              <a:defRPr/>
            </a:pPr>
            <a:r>
              <a:rPr lang="en-US">
                <a:solidFill>
                  <a:schemeClr val="tx1"/>
                </a:solidFill>
                <a:latin typeface="Helvetica" pitchFamily="-112" charset="0"/>
              </a:rPr>
              <a:t>2-A</a:t>
            </a:r>
          </a:p>
        </p:txBody>
      </p:sp>
      <p:sp>
        <p:nvSpPr>
          <p:cNvPr id="21521" name="Oval 17"/>
          <p:cNvSpPr>
            <a:spLocks noChangeArrowheads="1"/>
          </p:cNvSpPr>
          <p:nvPr/>
        </p:nvSpPr>
        <p:spPr bwMode="auto">
          <a:xfrm>
            <a:off x="6832600" y="4518025"/>
            <a:ext cx="1477963" cy="774700"/>
          </a:xfrm>
          <a:prstGeom prst="ellipse">
            <a:avLst/>
          </a:prstGeom>
          <a:gradFill rotWithShape="0">
            <a:gsLst>
              <a:gs pos="0">
                <a:srgbClr val="FFFFFF"/>
              </a:gs>
              <a:gs pos="100000">
                <a:srgbClr val="FFFFFF">
                  <a:gamma/>
                  <a:shade val="20000"/>
                  <a:invGamma/>
                </a:srgbClr>
              </a:gs>
            </a:gsLst>
            <a:path path="shape">
              <a:fillToRect l="50000" t="50000" r="50000" b="50000"/>
            </a:path>
          </a:gradFill>
          <a:ln w="12700">
            <a:solidFill>
              <a:schemeClr val="bg1"/>
            </a:solidFill>
            <a:round/>
            <a:headEnd/>
            <a:tailEnd/>
          </a:ln>
          <a:effectLst>
            <a:outerShdw blurRad="63500" dist="107763" dir="2700000" algn="ctr" rotWithShape="0">
              <a:schemeClr val="bg2">
                <a:alpha val="74998"/>
              </a:schemeClr>
            </a:outerShdw>
          </a:effectLst>
        </p:spPr>
        <p:txBody>
          <a:bodyPr wrap="none" lIns="90487" tIns="44450" rIns="90487" bIns="44450" anchor="ctr">
            <a:prstTxWarp prst="textNoShape">
              <a:avLst/>
            </a:prstTxWarp>
          </a:bodyPr>
          <a:lstStyle/>
          <a:p>
            <a:pPr>
              <a:defRPr/>
            </a:pPr>
            <a:r>
              <a:rPr lang="en-US">
                <a:solidFill>
                  <a:schemeClr val="tx1"/>
                </a:solidFill>
                <a:latin typeface="Helvetica" pitchFamily="-112" charset="0"/>
              </a:rPr>
              <a:t>MTS</a:t>
            </a:r>
          </a:p>
          <a:p>
            <a:pPr>
              <a:defRPr/>
            </a:pPr>
            <a:r>
              <a:rPr lang="en-US">
                <a:solidFill>
                  <a:schemeClr val="tx1"/>
                </a:solidFill>
                <a:latin typeface="Helvetica" pitchFamily="-112" charset="0"/>
              </a:rPr>
              <a:t>2-B</a:t>
            </a:r>
          </a:p>
        </p:txBody>
      </p:sp>
      <p:sp>
        <p:nvSpPr>
          <p:cNvPr id="36882" name="Rectangle 18"/>
          <p:cNvSpPr>
            <a:spLocks noChangeArrowheads="1"/>
          </p:cNvSpPr>
          <p:nvPr/>
        </p:nvSpPr>
        <p:spPr bwMode="auto">
          <a:xfrm>
            <a:off x="2419350" y="5938838"/>
            <a:ext cx="3244850" cy="406400"/>
          </a:xfrm>
          <a:prstGeom prst="rect">
            <a:avLst/>
          </a:prstGeom>
          <a:solidFill>
            <a:srgbClr val="FFFFFF"/>
          </a:solidFill>
          <a:ln w="12700">
            <a:noFill/>
            <a:miter lim="800000"/>
            <a:headEnd/>
            <a:tailEnd/>
          </a:ln>
        </p:spPr>
        <p:txBody>
          <a:bodyPr wrap="none" lIns="90487" tIns="44450" rIns="90487" bIns="44450">
            <a:prstTxWarp prst="textNoShape">
              <a:avLst/>
            </a:prstTxWarp>
            <a:spAutoFit/>
          </a:bodyPr>
          <a:lstStyle/>
          <a:p>
            <a:pPr algn="l"/>
            <a:r>
              <a:rPr lang="en-US" sz="2000">
                <a:solidFill>
                  <a:schemeClr val="tx2"/>
                </a:solidFill>
              </a:rPr>
              <a:t>NEXT BLOCKAGE TIMES</a:t>
            </a:r>
          </a:p>
        </p:txBody>
      </p:sp>
      <p:sp>
        <p:nvSpPr>
          <p:cNvPr id="36883" name="Line 19"/>
          <p:cNvSpPr>
            <a:spLocks noChangeShapeType="1"/>
          </p:cNvSpPr>
          <p:nvPr/>
        </p:nvSpPr>
        <p:spPr bwMode="auto">
          <a:xfrm>
            <a:off x="3252788" y="3733800"/>
            <a:ext cx="366712" cy="765175"/>
          </a:xfrm>
          <a:prstGeom prst="line">
            <a:avLst/>
          </a:prstGeom>
          <a:noFill/>
          <a:ln w="25400">
            <a:solidFill>
              <a:schemeClr val="hlink"/>
            </a:solidFill>
            <a:round/>
            <a:headEnd/>
            <a:tailEnd/>
          </a:ln>
        </p:spPr>
        <p:txBody>
          <a:bodyPr wrap="none" anchor="ctr">
            <a:prstTxWarp prst="textNoShape">
              <a:avLst/>
            </a:prstTxWarp>
          </a:bodyPr>
          <a:lstStyle/>
          <a:p>
            <a:endParaRPr lang="en-US"/>
          </a:p>
        </p:txBody>
      </p:sp>
      <p:sp>
        <p:nvSpPr>
          <p:cNvPr id="36884" name="Line 20"/>
          <p:cNvSpPr>
            <a:spLocks noChangeShapeType="1"/>
          </p:cNvSpPr>
          <p:nvPr/>
        </p:nvSpPr>
        <p:spPr bwMode="auto">
          <a:xfrm>
            <a:off x="7373938" y="3860800"/>
            <a:ext cx="222250" cy="515938"/>
          </a:xfrm>
          <a:prstGeom prst="line">
            <a:avLst/>
          </a:prstGeom>
          <a:noFill/>
          <a:ln w="25400">
            <a:solidFill>
              <a:schemeClr val="hlink"/>
            </a:solidFill>
            <a:round/>
            <a:headEnd type="triangle" w="med" len="med"/>
            <a:tailEnd type="triangle" w="med" len="med"/>
          </a:ln>
        </p:spPr>
        <p:txBody>
          <a:bodyPr wrap="none" anchor="ctr">
            <a:prstTxWarp prst="textNoShape">
              <a:avLst/>
            </a:prstTxWarp>
          </a:bodyPr>
          <a:lstStyle/>
          <a:p>
            <a:endParaRPr lang="en-US"/>
          </a:p>
        </p:txBody>
      </p:sp>
      <p:sp>
        <p:nvSpPr>
          <p:cNvPr id="36885" name="Line 21"/>
          <p:cNvSpPr>
            <a:spLocks noChangeShapeType="1"/>
          </p:cNvSpPr>
          <p:nvPr/>
        </p:nvSpPr>
        <p:spPr bwMode="auto">
          <a:xfrm>
            <a:off x="7291388" y="3733800"/>
            <a:ext cx="366712" cy="765175"/>
          </a:xfrm>
          <a:prstGeom prst="line">
            <a:avLst/>
          </a:prstGeom>
          <a:noFill/>
          <a:ln w="25400">
            <a:solidFill>
              <a:schemeClr val="hlink"/>
            </a:solidFill>
            <a:round/>
            <a:headEnd/>
            <a:tailEnd/>
          </a:ln>
        </p:spPr>
        <p:txBody>
          <a:bodyPr wrap="none" anchor="ctr">
            <a:prstTxWarp prst="textNoShape">
              <a:avLst/>
            </a:prstTxWarp>
          </a:bodyPr>
          <a:lstStyle/>
          <a:p>
            <a:endParaRPr lang="en-US"/>
          </a:p>
        </p:txBody>
      </p:sp>
      <p:sp>
        <p:nvSpPr>
          <p:cNvPr id="36886" name="Arc 22"/>
          <p:cNvSpPr>
            <a:spLocks/>
          </p:cNvSpPr>
          <p:nvPr/>
        </p:nvSpPr>
        <p:spPr bwMode="auto">
          <a:xfrm>
            <a:off x="2679700" y="5603875"/>
            <a:ext cx="1701800" cy="203200"/>
          </a:xfrm>
          <a:custGeom>
            <a:avLst/>
            <a:gdLst>
              <a:gd name="T0" fmla="*/ 2147483647 w 21600"/>
              <a:gd name="T1" fmla="*/ 1591488383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50800" cap="rnd">
            <a:solidFill>
              <a:srgbClr val="081D58"/>
            </a:solidFill>
            <a:round/>
            <a:headEnd/>
            <a:tailEnd/>
          </a:ln>
        </p:spPr>
        <p:txBody>
          <a:bodyPr wrap="none" anchor="ctr">
            <a:prstTxWarp prst="textNoShape">
              <a:avLst/>
            </a:prstTxWarp>
          </a:bodyPr>
          <a:lstStyle/>
          <a:p>
            <a:endParaRPr lang="en-US"/>
          </a:p>
        </p:txBody>
      </p:sp>
      <p:sp>
        <p:nvSpPr>
          <p:cNvPr id="36887" name="Arc 23"/>
          <p:cNvSpPr>
            <a:spLocks/>
          </p:cNvSpPr>
          <p:nvPr/>
        </p:nvSpPr>
        <p:spPr bwMode="auto">
          <a:xfrm>
            <a:off x="4705350" y="5603875"/>
            <a:ext cx="1906588" cy="203200"/>
          </a:xfrm>
          <a:custGeom>
            <a:avLst/>
            <a:gdLst>
              <a:gd name="T0" fmla="*/ 2147483647 w 21600"/>
              <a:gd name="T1" fmla="*/ 0 h 21600"/>
              <a:gd name="T2" fmla="*/ 0 w 21600"/>
              <a:gd name="T3" fmla="*/ 1591488383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50800" cap="rnd">
            <a:solidFill>
              <a:srgbClr val="081D58"/>
            </a:solidFill>
            <a:round/>
            <a:headEnd/>
            <a:tailEnd/>
          </a:ln>
        </p:spPr>
        <p:txBody>
          <a:bodyPr wrap="none" anchor="ctr">
            <a:prstTxWarp prst="textNoShape">
              <a:avLst/>
            </a:prstTxWarp>
          </a:bodyPr>
          <a:lstStyle/>
          <a:p>
            <a:endParaRPr lang="en-US"/>
          </a:p>
        </p:txBody>
      </p:sp>
      <p:sp>
        <p:nvSpPr>
          <p:cNvPr id="36888" name="Arc 24"/>
          <p:cNvSpPr>
            <a:spLocks/>
          </p:cNvSpPr>
          <p:nvPr/>
        </p:nvSpPr>
        <p:spPr bwMode="auto">
          <a:xfrm>
            <a:off x="4379913" y="5837238"/>
            <a:ext cx="144462" cy="84137"/>
          </a:xfrm>
          <a:custGeom>
            <a:avLst/>
            <a:gdLst>
              <a:gd name="T0" fmla="*/ 0 w 21832"/>
              <a:gd name="T1" fmla="*/ 1835 h 21600"/>
              <a:gd name="T2" fmla="*/ 276945379 w 21832"/>
              <a:gd name="T3" fmla="*/ 18999175 h 21600"/>
              <a:gd name="T4" fmla="*/ 2994549 w 21832"/>
              <a:gd name="T5" fmla="*/ 19369572 h 21600"/>
              <a:gd name="T6" fmla="*/ 0 60000 65536"/>
              <a:gd name="T7" fmla="*/ 0 60000 65536"/>
              <a:gd name="T8" fmla="*/ 0 60000 65536"/>
              <a:gd name="T9" fmla="*/ 0 w 21832"/>
              <a:gd name="T10" fmla="*/ 0 h 21600"/>
              <a:gd name="T11" fmla="*/ 21832 w 21832"/>
              <a:gd name="T12" fmla="*/ 21600 h 21600"/>
            </a:gdLst>
            <a:ahLst/>
            <a:cxnLst>
              <a:cxn ang="T6">
                <a:pos x="T0" y="T1"/>
              </a:cxn>
              <a:cxn ang="T7">
                <a:pos x="T2" y="T3"/>
              </a:cxn>
              <a:cxn ang="T8">
                <a:pos x="T4" y="T5"/>
              </a:cxn>
            </a:cxnLst>
            <a:rect l="T9" t="T10" r="T11" b="T12"/>
            <a:pathLst>
              <a:path w="21832" h="21600" fill="none" extrusionOk="0">
                <a:moveTo>
                  <a:pt x="-1" y="1"/>
                </a:moveTo>
                <a:cubicBezTo>
                  <a:pt x="78" y="0"/>
                  <a:pt x="157" y="-1"/>
                  <a:pt x="236" y="-1"/>
                </a:cubicBezTo>
                <a:cubicBezTo>
                  <a:pt x="12004" y="-1"/>
                  <a:pt x="21607" y="9420"/>
                  <a:pt x="21832" y="21186"/>
                </a:cubicBezTo>
              </a:path>
              <a:path w="21832" h="21600" stroke="0" extrusionOk="0">
                <a:moveTo>
                  <a:pt x="-1" y="1"/>
                </a:moveTo>
                <a:cubicBezTo>
                  <a:pt x="78" y="0"/>
                  <a:pt x="157" y="-1"/>
                  <a:pt x="236" y="-1"/>
                </a:cubicBezTo>
                <a:cubicBezTo>
                  <a:pt x="12004" y="-1"/>
                  <a:pt x="21607" y="9420"/>
                  <a:pt x="21832" y="21186"/>
                </a:cubicBezTo>
                <a:lnTo>
                  <a:pt x="236" y="21600"/>
                </a:lnTo>
                <a:close/>
              </a:path>
            </a:pathLst>
          </a:custGeom>
          <a:noFill/>
          <a:ln w="50800" cap="rnd">
            <a:solidFill>
              <a:srgbClr val="081D58"/>
            </a:solidFill>
            <a:round/>
            <a:headEnd/>
            <a:tailEnd/>
          </a:ln>
        </p:spPr>
        <p:txBody>
          <a:bodyPr wrap="none" anchor="ctr">
            <a:prstTxWarp prst="textNoShape">
              <a:avLst/>
            </a:prstTxWarp>
          </a:bodyPr>
          <a:lstStyle/>
          <a:p>
            <a:endParaRPr lang="en-US"/>
          </a:p>
        </p:txBody>
      </p:sp>
      <p:sp>
        <p:nvSpPr>
          <p:cNvPr id="36889" name="Arc 25"/>
          <p:cNvSpPr>
            <a:spLocks/>
          </p:cNvSpPr>
          <p:nvPr/>
        </p:nvSpPr>
        <p:spPr bwMode="auto">
          <a:xfrm>
            <a:off x="4575175" y="5830888"/>
            <a:ext cx="144463" cy="88900"/>
          </a:xfrm>
          <a:custGeom>
            <a:avLst/>
            <a:gdLst>
              <a:gd name="T0" fmla="*/ 0 w 21600"/>
              <a:gd name="T1" fmla="*/ 25518461 h 21598"/>
              <a:gd name="T2" fmla="*/ 285875557 w 21600"/>
              <a:gd name="T3" fmla="*/ 0 h 21598"/>
              <a:gd name="T4" fmla="*/ 289046693 w 21600"/>
              <a:gd name="T5" fmla="*/ 25518461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1" y="21597"/>
                </a:moveTo>
                <a:cubicBezTo>
                  <a:pt x="-1" y="9761"/>
                  <a:pt x="9526" y="129"/>
                  <a:pt x="21362" y="-1"/>
                </a:cubicBezTo>
              </a:path>
              <a:path w="21600" h="21598" stroke="0" extrusionOk="0">
                <a:moveTo>
                  <a:pt x="-1" y="21597"/>
                </a:moveTo>
                <a:cubicBezTo>
                  <a:pt x="-1" y="9761"/>
                  <a:pt x="9526" y="129"/>
                  <a:pt x="21362" y="-1"/>
                </a:cubicBezTo>
                <a:lnTo>
                  <a:pt x="21600" y="21598"/>
                </a:lnTo>
                <a:close/>
              </a:path>
            </a:pathLst>
          </a:custGeom>
          <a:noFill/>
          <a:ln w="50800" cap="rnd">
            <a:solidFill>
              <a:srgbClr val="081D58"/>
            </a:solidFill>
            <a:round/>
            <a:headEnd/>
            <a:tailEnd/>
          </a:ln>
        </p:spPr>
        <p:txBody>
          <a:bodyPr wrap="none" anchor="ctr">
            <a:prstTxWarp prst="textNoShape">
              <a:avLst/>
            </a:prstTxWarp>
          </a:bodyPr>
          <a:lstStyle/>
          <a:p>
            <a:endParaRPr lang="en-US"/>
          </a:p>
        </p:txBody>
      </p:sp>
      <p:sp>
        <p:nvSpPr>
          <p:cNvPr id="36890" name="Rectangle 26"/>
          <p:cNvSpPr>
            <a:spLocks noChangeArrowheads="1"/>
          </p:cNvSpPr>
          <p:nvPr/>
        </p:nvSpPr>
        <p:spPr bwMode="auto">
          <a:xfrm>
            <a:off x="3652838" y="1758950"/>
            <a:ext cx="2062162" cy="584200"/>
          </a:xfrm>
          <a:prstGeom prst="rect">
            <a:avLst/>
          </a:prstGeom>
          <a:gradFill rotWithShape="0">
            <a:gsLst>
              <a:gs pos="0">
                <a:srgbClr val="3D3D3D"/>
              </a:gs>
              <a:gs pos="50000">
                <a:srgbClr val="CECECE"/>
              </a:gs>
              <a:gs pos="100000">
                <a:srgbClr val="3D3D3D"/>
              </a:gs>
            </a:gsLst>
            <a:lin ang="5400000" scaled="1"/>
          </a:gradFill>
          <a:ln w="12700">
            <a:solidFill>
              <a:schemeClr val="folHlink"/>
            </a:solidFill>
            <a:miter lim="800000"/>
            <a:headEnd/>
            <a:tailEnd/>
          </a:ln>
        </p:spPr>
        <p:txBody>
          <a:bodyPr wrap="none" lIns="90487" tIns="44450" rIns="90487" bIns="44450" anchor="ctr">
            <a:prstTxWarp prst="textNoShape">
              <a:avLst/>
            </a:prstTxWarp>
          </a:bodyPr>
          <a:lstStyle/>
          <a:p>
            <a:r>
              <a:rPr lang="en-US">
                <a:solidFill>
                  <a:schemeClr val="tx1"/>
                </a:solidFill>
              </a:rPr>
              <a:t>FKL</a:t>
            </a:r>
          </a:p>
        </p:txBody>
      </p:sp>
      <p:sp>
        <p:nvSpPr>
          <p:cNvPr id="36891" name="Line 27"/>
          <p:cNvSpPr>
            <a:spLocks noChangeShapeType="1"/>
          </p:cNvSpPr>
          <p:nvPr/>
        </p:nvSpPr>
        <p:spPr bwMode="auto">
          <a:xfrm flipH="1">
            <a:off x="3105150" y="2533650"/>
            <a:ext cx="677863" cy="368300"/>
          </a:xfrm>
          <a:prstGeom prst="line">
            <a:avLst/>
          </a:prstGeom>
          <a:noFill/>
          <a:ln w="12700">
            <a:solidFill>
              <a:schemeClr val="hlink"/>
            </a:solidFill>
            <a:round/>
            <a:headEnd type="triangle" w="med" len="med"/>
            <a:tailEnd type="triangle" w="med" len="med"/>
          </a:ln>
        </p:spPr>
        <p:txBody>
          <a:bodyPr wrap="none" anchor="ctr">
            <a:prstTxWarp prst="textNoShape">
              <a:avLst/>
            </a:prstTxWarp>
          </a:bodyPr>
          <a:lstStyle/>
          <a:p>
            <a:endParaRPr lang="en-US"/>
          </a:p>
        </p:txBody>
      </p:sp>
      <p:sp>
        <p:nvSpPr>
          <p:cNvPr id="36892" name="Line 28"/>
          <p:cNvSpPr>
            <a:spLocks noChangeShapeType="1"/>
          </p:cNvSpPr>
          <p:nvPr/>
        </p:nvSpPr>
        <p:spPr bwMode="auto">
          <a:xfrm>
            <a:off x="5484813" y="2509838"/>
            <a:ext cx="663575" cy="368300"/>
          </a:xfrm>
          <a:prstGeom prst="line">
            <a:avLst/>
          </a:prstGeom>
          <a:noFill/>
          <a:ln w="12700">
            <a:solidFill>
              <a:schemeClr val="hlink"/>
            </a:solidFill>
            <a:round/>
            <a:headEnd type="triangle" w="med" len="med"/>
            <a:tailEnd type="triangle" w="med" len="med"/>
          </a:ln>
        </p:spPr>
        <p:txBody>
          <a:bodyPr wrap="none" anchor="ctr">
            <a:prstTxWarp prst="textNoShape">
              <a:avLst/>
            </a:prstTxWarp>
          </a:bodyP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952500" y="581818"/>
            <a:ext cx="7239000" cy="5694363"/>
          </a:xfrm>
          <a:prstGeom prst="rect">
            <a:avLst/>
          </a:prstGeom>
          <a:solidFill>
            <a:schemeClr val="bg1"/>
          </a:solidFill>
          <a:ln w="12700">
            <a:noFill/>
            <a:miter lim="800000"/>
            <a:headEnd/>
            <a:tailEnd/>
          </a:ln>
        </p:spPr>
        <p:txBody>
          <a:bodyPr>
            <a:prstTxWarp prst="textNoShape">
              <a:avLst/>
            </a:prstTxWarp>
            <a:spAutoFit/>
          </a:bodyPr>
          <a:lstStyle/>
          <a:p>
            <a:pPr algn="l"/>
            <a:r>
              <a:rPr lang="en-US" sz="2800" b="1" u="sng" dirty="0">
                <a:solidFill>
                  <a:srgbClr val="FF0000"/>
                </a:solidFill>
                <a:latin typeface="Garamond" charset="0"/>
              </a:rPr>
              <a:t>Client Impact:  </a:t>
            </a:r>
            <a:r>
              <a:rPr lang="en-US" sz="2800" b="0" dirty="0">
                <a:solidFill>
                  <a:schemeClr val="tx1"/>
                </a:solidFill>
                <a:latin typeface="Garamond" charset="0"/>
              </a:rPr>
              <a:t>Each of the three deliverables </a:t>
            </a:r>
          </a:p>
          <a:p>
            <a:pPr algn="l"/>
            <a:r>
              <a:rPr lang="en-US" sz="2800" b="0" dirty="0">
                <a:solidFill>
                  <a:schemeClr val="tx1"/>
                </a:solidFill>
                <a:latin typeface="Garamond" charset="0"/>
              </a:rPr>
              <a:t>had a major impact.  The first simulation model, Barge Operations System Simulator (BOSS), saved the City of New York over $20 million by revealing that the required barge fleet could be significantly smaller than others had told them.  From that application alone, the City’s return on investment had a ratio of 200 : 1.  Subsequently, the ever more sophisticated models were used in routine planning, such as revising operations during maintenance and repair, and in significant expansion using “resource recovery”.  Total financial impact was in the vicinity of $50 million.</a:t>
            </a:r>
            <a:endParaRPr lang="en-US" sz="2400" b="0" dirty="0">
              <a:solidFill>
                <a:schemeClr val="tx1"/>
              </a:solidFill>
              <a:latin typeface="Garamond"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1317625" y="1030288"/>
            <a:ext cx="6502400" cy="4800600"/>
          </a:xfrm>
          <a:prstGeom prst="rect">
            <a:avLst/>
          </a:prstGeom>
          <a:noFill/>
          <a:ln w="57150">
            <a:solidFill>
              <a:schemeClr val="tx1"/>
            </a:solidFill>
            <a:miter lim="800000"/>
            <a:headEnd/>
            <a:tailEnd/>
          </a:ln>
        </p:spPr>
      </p:pic>
      <p:sp>
        <p:nvSpPr>
          <p:cNvPr id="39939" name="Text Box 3"/>
          <p:cNvSpPr txBox="1">
            <a:spLocks noChangeArrowheads="1"/>
          </p:cNvSpPr>
          <p:nvPr/>
        </p:nvSpPr>
        <p:spPr bwMode="auto">
          <a:xfrm>
            <a:off x="817563" y="6400800"/>
            <a:ext cx="8326437" cy="457200"/>
          </a:xfrm>
          <a:prstGeom prst="rect">
            <a:avLst/>
          </a:prstGeom>
          <a:noFill/>
          <a:ln w="12700">
            <a:noFill/>
            <a:miter lim="800000"/>
            <a:headEnd/>
            <a:tailEnd/>
          </a:ln>
        </p:spPr>
        <p:txBody>
          <a:bodyPr wrap="none">
            <a:prstTxWarp prst="textNoShape">
              <a:avLst/>
            </a:prstTxWarp>
            <a:spAutoFit/>
          </a:bodyPr>
          <a:lstStyle/>
          <a:p>
            <a:r>
              <a:rPr lang="en-US" sz="2400" b="0">
                <a:solidFill>
                  <a:schemeClr val="tx1"/>
                </a:solidFill>
                <a:latin typeface="Times" charset="0"/>
              </a:rPr>
              <a:t>http://www.herb.lsa.umich.edu/kidpage/ZZZ/FreshKillsdemise.jpg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762000" y="527154"/>
            <a:ext cx="7620000" cy="5509200"/>
          </a:xfrm>
          <a:prstGeom prst="rect">
            <a:avLst/>
          </a:prstGeom>
          <a:solidFill>
            <a:schemeClr val="bg1"/>
          </a:solidFill>
          <a:ln w="12700">
            <a:noFill/>
            <a:miter lim="800000"/>
            <a:headEnd/>
            <a:tailEnd/>
          </a:ln>
        </p:spPr>
        <p:txBody>
          <a:bodyPr>
            <a:prstTxWarp prst="textNoShape">
              <a:avLst/>
            </a:prstTxWarp>
            <a:spAutoFit/>
          </a:bodyPr>
          <a:lstStyle/>
          <a:p>
            <a:pPr algn="l">
              <a:spcBef>
                <a:spcPts val="600"/>
              </a:spcBef>
            </a:pPr>
            <a:r>
              <a:rPr lang="en-US" sz="3200" b="1" u="sng" dirty="0">
                <a:solidFill>
                  <a:schemeClr val="tx1"/>
                </a:solidFill>
                <a:latin typeface="Garamond" charset="0"/>
              </a:rPr>
              <a:t>Purpose:  </a:t>
            </a:r>
            <a:r>
              <a:rPr lang="en-US" sz="3200" b="0" dirty="0">
                <a:solidFill>
                  <a:schemeClr val="tx1"/>
                </a:solidFill>
                <a:latin typeface="Garamond" charset="0"/>
              </a:rPr>
              <a:t>To design a strategic planning model for the New York City Department of Sanitation (NYDOS) as a basis for a multi-million dollar capital investment in its barge fleet system.</a:t>
            </a:r>
          </a:p>
          <a:p>
            <a:pPr algn="l"/>
            <a:r>
              <a:rPr lang="en-US" sz="3200" b="1" u="sng" dirty="0">
                <a:solidFill>
                  <a:schemeClr val="tx1"/>
                </a:solidFill>
                <a:latin typeface="Garamond" charset="0"/>
              </a:rPr>
              <a:t>Description:  </a:t>
            </a:r>
            <a:r>
              <a:rPr lang="en-US" sz="3200" b="0" dirty="0">
                <a:solidFill>
                  <a:schemeClr val="tx1"/>
                </a:solidFill>
                <a:latin typeface="Garamond" charset="0"/>
              </a:rPr>
              <a:t>Over a decade encompassing three contracts, we designed and created a sequence of ever more sophisticated planning models for NYDOS.  </a:t>
            </a:r>
          </a:p>
          <a:p>
            <a:pPr algn="l"/>
            <a:r>
              <a:rPr lang="en-US" sz="3200" b="0" dirty="0">
                <a:solidFill>
                  <a:schemeClr val="tx1"/>
                </a:solidFill>
                <a:latin typeface="Garamond" charset="0"/>
              </a:rPr>
              <a:t>During the process, we invented the </a:t>
            </a:r>
            <a:r>
              <a:rPr lang="en-US" sz="3200" b="0" dirty="0" smtClean="0">
                <a:solidFill>
                  <a:schemeClr val="tx1"/>
                </a:solidFill>
                <a:latin typeface="Garamond" charset="0"/>
              </a:rPr>
              <a:t>concept of </a:t>
            </a:r>
            <a:r>
              <a:rPr lang="en-US" sz="3200" b="1" i="1" dirty="0" smtClean="0">
                <a:solidFill>
                  <a:schemeClr val="tx1"/>
                </a:solidFill>
                <a:latin typeface="Garamond" charset="0"/>
              </a:rPr>
              <a:t>strategic inventory/routing systems</a:t>
            </a:r>
            <a:r>
              <a:rPr lang="en-US" sz="3200" b="0" dirty="0" smtClean="0">
                <a:solidFill>
                  <a:schemeClr val="tx1"/>
                </a:solidFill>
                <a:latin typeface="Garamond" charset="0"/>
              </a:rPr>
              <a:t>.</a:t>
            </a:r>
            <a:endParaRPr lang="en-US" sz="2400" b="0" dirty="0">
              <a:solidFill>
                <a:schemeClr val="tx1"/>
              </a:solidFill>
              <a:latin typeface="Garamond"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ChangeArrowheads="1"/>
          </p:cNvSpPr>
          <p:nvPr/>
        </p:nvSpPr>
        <p:spPr bwMode="auto">
          <a:xfrm>
            <a:off x="3967163" y="1562100"/>
            <a:ext cx="1905000" cy="3662363"/>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a:solidFill>
                  <a:schemeClr val="tx1"/>
                </a:solidFill>
                <a:latin typeface="Times" charset="0"/>
              </a:rPr>
              <a:t>A R G E</a:t>
            </a:r>
          </a:p>
          <a:p>
            <a:pPr algn="l"/>
            <a:endParaRPr lang="en-US" sz="2400">
              <a:solidFill>
                <a:schemeClr val="tx1"/>
              </a:solidFill>
              <a:latin typeface="Times" charset="0"/>
            </a:endParaRPr>
          </a:p>
          <a:p>
            <a:pPr algn="l"/>
            <a:endParaRPr lang="en-US" sz="2400">
              <a:solidFill>
                <a:schemeClr val="tx1"/>
              </a:solidFill>
              <a:latin typeface="Times" charset="0"/>
            </a:endParaRPr>
          </a:p>
          <a:p>
            <a:pPr algn="l"/>
            <a:r>
              <a:rPr lang="en-US" sz="2400">
                <a:solidFill>
                  <a:schemeClr val="tx1"/>
                </a:solidFill>
                <a:latin typeface="Times" charset="0"/>
              </a:rPr>
              <a:t>PERATION</a:t>
            </a:r>
          </a:p>
          <a:p>
            <a:pPr algn="l"/>
            <a:endParaRPr lang="en-US" sz="2400">
              <a:solidFill>
                <a:schemeClr val="tx1"/>
              </a:solidFill>
              <a:latin typeface="Times" charset="0"/>
            </a:endParaRPr>
          </a:p>
          <a:p>
            <a:pPr algn="l"/>
            <a:endParaRPr lang="en-US" sz="2400">
              <a:solidFill>
                <a:schemeClr val="tx1"/>
              </a:solidFill>
              <a:latin typeface="Times" charset="0"/>
            </a:endParaRPr>
          </a:p>
          <a:p>
            <a:pPr algn="l"/>
            <a:r>
              <a:rPr lang="en-US" sz="2400">
                <a:solidFill>
                  <a:schemeClr val="tx1"/>
                </a:solidFill>
                <a:latin typeface="Times" charset="0"/>
              </a:rPr>
              <a:t>YSTEM</a:t>
            </a:r>
          </a:p>
          <a:p>
            <a:pPr algn="l"/>
            <a:endParaRPr lang="en-US" sz="2400">
              <a:solidFill>
                <a:schemeClr val="tx1"/>
              </a:solidFill>
              <a:latin typeface="Times" charset="0"/>
            </a:endParaRPr>
          </a:p>
          <a:p>
            <a:pPr algn="l"/>
            <a:endParaRPr lang="en-US" sz="1800">
              <a:solidFill>
                <a:schemeClr val="tx1"/>
              </a:solidFill>
              <a:latin typeface="Times" charset="0"/>
            </a:endParaRPr>
          </a:p>
          <a:p>
            <a:pPr algn="l"/>
            <a:r>
              <a:rPr lang="en-US" sz="2400">
                <a:solidFill>
                  <a:schemeClr val="tx1"/>
                </a:solidFill>
                <a:latin typeface="Times" charset="0"/>
              </a:rPr>
              <a:t>IMULATOR</a:t>
            </a:r>
          </a:p>
        </p:txBody>
      </p:sp>
      <p:graphicFrame>
        <p:nvGraphicFramePr>
          <p:cNvPr id="17410" name="Object 2"/>
          <p:cNvGraphicFramePr>
            <a:graphicFrameLocks/>
          </p:cNvGraphicFramePr>
          <p:nvPr/>
        </p:nvGraphicFramePr>
        <p:xfrm>
          <a:off x="3036888" y="1009650"/>
          <a:ext cx="1257300" cy="4051300"/>
        </p:xfrm>
        <a:graphic>
          <a:graphicData uri="http://schemas.openxmlformats.org/presentationml/2006/ole">
            <mc:AlternateContent xmlns:mc="http://schemas.openxmlformats.org/markup-compatibility/2006">
              <mc:Choice xmlns:v="urn:schemas-microsoft-com:vml" Requires="v">
                <p:oleObj spid="_x0000_s12312" name="Microsoft WordArt 2.0" r:id="rId3" imgW="6096000" imgH="4064000" progId="MSWordArt.2">
                  <p:embed/>
                </p:oleObj>
              </mc:Choice>
              <mc:Fallback>
                <p:oleObj name="Microsoft WordArt 2.0" r:id="rId3" imgW="6096000" imgH="4064000" progId="MSWordArt.2">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l="40813" r="38518"/>
                      <a:stretch>
                        <a:fillRect/>
                      </a:stretch>
                    </p:blipFill>
                    <p:spPr bwMode="auto">
                      <a:xfrm>
                        <a:off x="3036888" y="1009650"/>
                        <a:ext cx="1257300" cy="40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00" name="Rectangle 4"/>
          <p:cNvSpPr>
            <a:spLocks noChangeArrowheads="1"/>
          </p:cNvSpPr>
          <p:nvPr/>
        </p:nvSpPr>
        <p:spPr bwMode="auto">
          <a:xfrm>
            <a:off x="2989263" y="5170488"/>
            <a:ext cx="2447925" cy="828675"/>
          </a:xfrm>
          <a:prstGeom prst="rect">
            <a:avLst/>
          </a:prstGeom>
          <a:gradFill rotWithShape="0">
            <a:gsLst>
              <a:gs pos="0">
                <a:srgbClr val="FFFFFF">
                  <a:gamma/>
                  <a:shade val="80000"/>
                  <a:invGamma/>
                </a:srgbClr>
              </a:gs>
              <a:gs pos="50000">
                <a:srgbClr val="FFFFFF"/>
              </a:gs>
              <a:gs pos="100000">
                <a:srgbClr val="FFFFFF">
                  <a:gamma/>
                  <a:shade val="80000"/>
                  <a:invGamma/>
                </a:srgbClr>
              </a:gs>
            </a:gsLst>
            <a:lin ang="5400000" scaled="1"/>
          </a:gradFill>
          <a:ln w="12700">
            <a:noFill/>
            <a:miter lim="800000"/>
            <a:headEnd/>
            <a:tailEnd/>
          </a:ln>
          <a:effectLst>
            <a:outerShdw blurRad="63500" dist="107763" dir="2700000" algn="ctr" rotWithShape="0">
              <a:schemeClr val="bg2">
                <a:alpha val="74998"/>
              </a:schemeClr>
            </a:outerShdw>
          </a:effectLst>
        </p:spPr>
        <p:txBody>
          <a:bodyPr wrap="none" lIns="90487" tIns="44450" rIns="90487" bIns="44450">
            <a:prstTxWarp prst="textNoShape">
              <a:avLst/>
            </a:prstTxWarp>
            <a:spAutoFit/>
          </a:bodyPr>
          <a:lstStyle/>
          <a:p>
            <a:pPr algn="l">
              <a:defRPr/>
            </a:pPr>
            <a:r>
              <a:rPr lang="en-US" sz="2400" b="0" dirty="0">
                <a:solidFill>
                  <a:schemeClr val="tx2"/>
                </a:solidFill>
                <a:latin typeface="Times" pitchFamily="-112" charset="0"/>
              </a:rPr>
              <a:t>Richard C. Larson</a:t>
            </a:r>
          </a:p>
          <a:p>
            <a:pPr algn="l">
              <a:defRPr/>
            </a:pPr>
            <a:r>
              <a:rPr lang="en-US" sz="2400" b="0" dirty="0">
                <a:solidFill>
                  <a:schemeClr val="tx2"/>
                </a:solidFill>
                <a:latin typeface="Times" pitchFamily="-112" charset="0"/>
              </a:rPr>
              <a:t>Alan S. </a:t>
            </a:r>
            <a:r>
              <a:rPr lang="en-US" sz="2400" b="0" dirty="0" err="1">
                <a:solidFill>
                  <a:schemeClr val="tx2"/>
                </a:solidFill>
                <a:latin typeface="Times" pitchFamily="-112" charset="0"/>
              </a:rPr>
              <a:t>Minkoff</a:t>
            </a:r>
            <a:endParaRPr lang="en-US" sz="2400" b="0" dirty="0">
              <a:solidFill>
                <a:schemeClr val="tx2"/>
              </a:solidFill>
              <a:latin typeface="Times" pitchFamily="-112"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6372"/>
            <a:ext cx="8229600" cy="1143000"/>
          </a:xfrm>
        </p:spPr>
        <p:txBody>
          <a:bodyPr>
            <a:normAutofit fontScale="90000"/>
          </a:bodyPr>
          <a:lstStyle/>
          <a:p>
            <a:pPr>
              <a:defRPr/>
            </a:pPr>
            <a:r>
              <a:rPr lang="en-US" dirty="0" smtClean="0"/>
              <a:t>Fleet Sizing on a Transportation Network with Queues</a:t>
            </a:r>
            <a:r>
              <a:rPr lang="en-US" smtClean="0"/>
              <a:t>, </a:t>
            </a:r>
            <a:br>
              <a:rPr lang="en-US" smtClean="0"/>
            </a:br>
            <a:r>
              <a:rPr lang="en-US" smtClean="0"/>
              <a:t>Using </a:t>
            </a:r>
            <a:r>
              <a:rPr lang="en-US" dirty="0" smtClean="0"/>
              <a:t>Monte </a:t>
            </a:r>
            <a:r>
              <a:rPr lang="en-US" smtClean="0"/>
              <a:t>Carlo Simulation</a:t>
            </a:r>
          </a:p>
        </p:txBody>
      </p:sp>
      <p:sp>
        <p:nvSpPr>
          <p:cNvPr id="18435" name="TextBox 2"/>
          <p:cNvSpPr txBox="1">
            <a:spLocks noChangeArrowheads="1"/>
          </p:cNvSpPr>
          <p:nvPr/>
        </p:nvSpPr>
        <p:spPr bwMode="auto">
          <a:xfrm>
            <a:off x="821266" y="2810934"/>
            <a:ext cx="6854825" cy="2554288"/>
          </a:xfrm>
          <a:prstGeom prst="rect">
            <a:avLst/>
          </a:prstGeom>
          <a:noFill/>
          <a:ln w="9525">
            <a:noFill/>
            <a:miter lim="800000"/>
            <a:headEnd/>
            <a:tailEnd/>
          </a:ln>
        </p:spPr>
        <p:txBody>
          <a:bodyPr wrap="none">
            <a:prstTxWarp prst="textNoShape">
              <a:avLst/>
            </a:prstTxWarp>
            <a:spAutoFit/>
          </a:bodyPr>
          <a:lstStyle/>
          <a:p>
            <a:r>
              <a:rPr lang="en-US" sz="4000"/>
              <a:t>60 to ???</a:t>
            </a:r>
          </a:p>
          <a:p>
            <a:r>
              <a:rPr lang="en-US" sz="4000" dirty="0"/>
              <a:t>Double the load, </a:t>
            </a:r>
          </a:p>
          <a:p>
            <a:r>
              <a:rPr lang="en-US" sz="4000" dirty="0"/>
              <a:t>what happens to fleet size?</a:t>
            </a:r>
          </a:p>
          <a:p>
            <a:r>
              <a:rPr lang="en-US" sz="4000" dirty="0">
                <a:solidFill>
                  <a:srgbClr val="FF0000"/>
                </a:solidFill>
              </a:rPr>
              <a:t>Time Out for Analysis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770591" y="310357"/>
            <a:ext cx="5266267" cy="533400"/>
          </a:xfrm>
        </p:spPr>
        <p:txBody>
          <a:bodyPr>
            <a:normAutofit fontScale="90000"/>
          </a:bodyPr>
          <a:lstStyle/>
          <a:p>
            <a:pPr>
              <a:defRPr/>
            </a:pPr>
            <a:r>
              <a:rPr lang="en-US"/>
              <a:t>Map of New York City</a:t>
            </a:r>
          </a:p>
        </p:txBody>
      </p:sp>
      <p:pic>
        <p:nvPicPr>
          <p:cNvPr id="19459" name="Picture 3"/>
          <p:cNvPicPr>
            <a:picLocks noChangeAspect="1" noChangeArrowheads="1"/>
          </p:cNvPicPr>
          <p:nvPr/>
        </p:nvPicPr>
        <p:blipFill>
          <a:blip r:embed="rId2"/>
          <a:srcRect/>
          <a:stretch>
            <a:fillRect/>
          </a:stretch>
        </p:blipFill>
        <p:spPr bwMode="auto">
          <a:xfrm>
            <a:off x="2027197" y="1049867"/>
            <a:ext cx="4753054" cy="5808133"/>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garbageliberty.jpg                                             00000010 Larson HD                      ABA78158:"/>
          <p:cNvPicPr>
            <a:picLocks noChangeAspect="1" noChangeArrowheads="1"/>
          </p:cNvPicPr>
          <p:nvPr/>
        </p:nvPicPr>
        <p:blipFill>
          <a:blip r:embed="rId2"/>
          <a:srcRect/>
          <a:stretch>
            <a:fillRect/>
          </a:stretch>
        </p:blipFill>
        <p:spPr bwMode="auto">
          <a:xfrm>
            <a:off x="0" y="30163"/>
            <a:ext cx="9099550" cy="6827837"/>
          </a:xfrm>
          <a:prstGeom prst="rect">
            <a:avLst/>
          </a:prstGeom>
          <a:noFill/>
          <a:ln w="9525">
            <a:noFill/>
            <a:miter lim="800000"/>
            <a:headEnd/>
            <a:tailEnd/>
          </a:ln>
        </p:spPr>
      </p:pic>
      <p:sp>
        <p:nvSpPr>
          <p:cNvPr id="30722" name="Rectangle 2"/>
          <p:cNvSpPr>
            <a:spLocks noGrp="1" noChangeArrowheads="1"/>
          </p:cNvSpPr>
          <p:nvPr>
            <p:ph type="title"/>
          </p:nvPr>
        </p:nvSpPr>
        <p:spPr>
          <a:xfrm>
            <a:off x="2667000" y="685800"/>
            <a:ext cx="3810000" cy="533400"/>
          </a:xfrm>
        </p:spPr>
        <p:txBody>
          <a:bodyPr>
            <a:normAutofit fontScale="90000"/>
          </a:bodyPr>
          <a:lstStyle/>
          <a:p>
            <a:pPr>
              <a:defRPr/>
            </a:pPr>
            <a:r>
              <a:rPr lang="en-US"/>
              <a:t>Barges in Action</a:t>
            </a:r>
          </a:p>
        </p:txBody>
      </p:sp>
      <p:sp>
        <p:nvSpPr>
          <p:cNvPr id="20484" name="Text Box 3"/>
          <p:cNvSpPr txBox="1">
            <a:spLocks noChangeArrowheads="1"/>
          </p:cNvSpPr>
          <p:nvPr/>
        </p:nvSpPr>
        <p:spPr bwMode="auto">
          <a:xfrm>
            <a:off x="4962525" y="6583363"/>
            <a:ext cx="4181475" cy="274637"/>
          </a:xfrm>
          <a:prstGeom prst="rect">
            <a:avLst/>
          </a:prstGeom>
          <a:noFill/>
          <a:ln w="12700">
            <a:noFill/>
            <a:miter lim="800000"/>
            <a:headEnd/>
            <a:tailEnd/>
          </a:ln>
        </p:spPr>
        <p:txBody>
          <a:bodyPr wrap="none">
            <a:prstTxWarp prst="textNoShape">
              <a:avLst/>
            </a:prstTxWarp>
            <a:spAutoFit/>
          </a:bodyPr>
          <a:lstStyle/>
          <a:p>
            <a:r>
              <a:rPr lang="en-US" sz="1200" b="0">
                <a:solidFill>
                  <a:schemeClr val="tx1"/>
                </a:solidFill>
                <a:latin typeface="Times" charset="0"/>
              </a:rPr>
              <a:t>http://www.fuzzyco.com/bare/nyif/Images/big/garbageliberty.jpg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a:t>Marine Transfer Station</a:t>
            </a:r>
          </a:p>
        </p:txBody>
      </p:sp>
      <p:pic>
        <p:nvPicPr>
          <p:cNvPr id="21507" name="Picture 3"/>
          <p:cNvPicPr>
            <a:picLocks noChangeAspect="1" noChangeArrowheads="1"/>
          </p:cNvPicPr>
          <p:nvPr/>
        </p:nvPicPr>
        <p:blipFill>
          <a:blip r:embed="rId2"/>
          <a:srcRect/>
          <a:stretch>
            <a:fillRect/>
          </a:stretch>
        </p:blipFill>
        <p:spPr bwMode="auto">
          <a:xfrm>
            <a:off x="1828800" y="1828800"/>
            <a:ext cx="5486400" cy="3486150"/>
          </a:xfrm>
          <a:prstGeom prst="rect">
            <a:avLst/>
          </a:prstGeom>
          <a:noFill/>
          <a:ln w="12700">
            <a:noFill/>
            <a:miter lim="800000"/>
            <a:headEnd/>
            <a:tailEnd/>
          </a:ln>
        </p:spPr>
      </p:pic>
      <p:sp>
        <p:nvSpPr>
          <p:cNvPr id="21508" name="Text Box 4"/>
          <p:cNvSpPr txBox="1">
            <a:spLocks noChangeArrowheads="1"/>
          </p:cNvSpPr>
          <p:nvPr/>
        </p:nvSpPr>
        <p:spPr bwMode="auto">
          <a:xfrm>
            <a:off x="6019800" y="6324600"/>
            <a:ext cx="2773363" cy="274638"/>
          </a:xfrm>
          <a:prstGeom prst="rect">
            <a:avLst/>
          </a:prstGeom>
          <a:noFill/>
          <a:ln w="12700">
            <a:noFill/>
            <a:miter lim="800000"/>
            <a:headEnd/>
            <a:tailEnd/>
          </a:ln>
        </p:spPr>
        <p:txBody>
          <a:bodyPr wrap="none">
            <a:prstTxWarp prst="textNoShape">
              <a:avLst/>
            </a:prstTxWarp>
            <a:spAutoFit/>
          </a:bodyPr>
          <a:lstStyle/>
          <a:p>
            <a:r>
              <a:rPr lang="en-US" sz="1200" b="0">
                <a:solidFill>
                  <a:schemeClr val="tx1"/>
                </a:solidFill>
                <a:latin typeface="Times" charset="0"/>
              </a:rPr>
              <a:t>http://www.dattner.com/html/civic1a.html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reeform 2"/>
          <p:cNvSpPr>
            <a:spLocks/>
          </p:cNvSpPr>
          <p:nvPr/>
        </p:nvSpPr>
        <p:spPr bwMode="auto">
          <a:xfrm>
            <a:off x="1928813" y="1946275"/>
            <a:ext cx="5157787" cy="3938588"/>
          </a:xfrm>
          <a:custGeom>
            <a:avLst/>
            <a:gdLst>
              <a:gd name="T0" fmla="*/ 2147483647 w 3249"/>
              <a:gd name="T1" fmla="*/ 0 h 2481"/>
              <a:gd name="T2" fmla="*/ 2147483647 w 3249"/>
              <a:gd name="T3" fmla="*/ 0 h 2481"/>
              <a:gd name="T4" fmla="*/ 2147483647 w 3249"/>
              <a:gd name="T5" fmla="*/ 2147483647 h 2481"/>
              <a:gd name="T6" fmla="*/ 0 w 3249"/>
              <a:gd name="T7" fmla="*/ 2147483647 h 2481"/>
              <a:gd name="T8" fmla="*/ 0 w 3249"/>
              <a:gd name="T9" fmla="*/ 2147483647 h 2481"/>
              <a:gd name="T10" fmla="*/ 2147483647 w 3249"/>
              <a:gd name="T11" fmla="*/ 2147483647 h 2481"/>
              <a:gd name="T12" fmla="*/ 2147483647 w 3249"/>
              <a:gd name="T13" fmla="*/ 0 h 2481"/>
              <a:gd name="T14" fmla="*/ 0 60000 65536"/>
              <a:gd name="T15" fmla="*/ 0 60000 65536"/>
              <a:gd name="T16" fmla="*/ 0 60000 65536"/>
              <a:gd name="T17" fmla="*/ 0 60000 65536"/>
              <a:gd name="T18" fmla="*/ 0 60000 65536"/>
              <a:gd name="T19" fmla="*/ 0 60000 65536"/>
              <a:gd name="T20" fmla="*/ 0 60000 65536"/>
              <a:gd name="T21" fmla="*/ 0 w 3249"/>
              <a:gd name="T22" fmla="*/ 0 h 2481"/>
              <a:gd name="T23" fmla="*/ 3249 w 3249"/>
              <a:gd name="T24" fmla="*/ 2481 h 24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9" h="2481">
                <a:moveTo>
                  <a:pt x="1872" y="0"/>
                </a:moveTo>
                <a:lnTo>
                  <a:pt x="3248" y="0"/>
                </a:lnTo>
                <a:lnTo>
                  <a:pt x="3248" y="2480"/>
                </a:lnTo>
                <a:lnTo>
                  <a:pt x="0" y="2480"/>
                </a:lnTo>
                <a:lnTo>
                  <a:pt x="0" y="1032"/>
                </a:lnTo>
                <a:lnTo>
                  <a:pt x="1872" y="1029"/>
                </a:lnTo>
                <a:lnTo>
                  <a:pt x="1872" y="0"/>
                </a:lnTo>
              </a:path>
            </a:pathLst>
          </a:custGeom>
          <a:solidFill>
            <a:srgbClr val="8CF4EA"/>
          </a:solidFill>
          <a:ln w="12700" cap="rnd">
            <a:solidFill>
              <a:schemeClr val="tx1"/>
            </a:solidFill>
            <a:round/>
            <a:headEnd/>
            <a:tailEnd/>
          </a:ln>
        </p:spPr>
        <p:txBody>
          <a:bodyPr>
            <a:prstTxWarp prst="textNoShape">
              <a:avLst/>
            </a:prstTxWarp>
          </a:bodyPr>
          <a:lstStyle/>
          <a:p>
            <a:endParaRPr lang="en-US"/>
          </a:p>
        </p:txBody>
      </p:sp>
      <p:sp>
        <p:nvSpPr>
          <p:cNvPr id="5123" name="Rectangle 3"/>
          <p:cNvSpPr>
            <a:spLocks noGrp="1" noChangeArrowheads="1"/>
          </p:cNvSpPr>
          <p:nvPr>
            <p:ph type="title"/>
          </p:nvPr>
        </p:nvSpPr>
        <p:spPr>
          <a:xfrm>
            <a:off x="685800" y="635000"/>
            <a:ext cx="7772400" cy="249238"/>
          </a:xfrm>
          <a:effectLst>
            <a:outerShdw blurRad="63500" dist="107763" dir="2700000" algn="ctr" rotWithShape="0">
              <a:schemeClr val="bg2"/>
            </a:outerShdw>
          </a:effectLst>
        </p:spPr>
        <p:txBody>
          <a:bodyPr>
            <a:normAutofit fontScale="90000"/>
          </a:bodyPr>
          <a:lstStyle/>
          <a:p>
            <a:pPr>
              <a:defRPr/>
            </a:pPr>
            <a:r>
              <a:rPr lang="en-US" b="1"/>
              <a:t>BOSS:  Marine Transfer Station</a:t>
            </a:r>
          </a:p>
        </p:txBody>
      </p:sp>
      <p:sp>
        <p:nvSpPr>
          <p:cNvPr id="5124" name="Rectangle 4"/>
          <p:cNvSpPr>
            <a:spLocks noChangeArrowheads="1"/>
          </p:cNvSpPr>
          <p:nvPr/>
        </p:nvSpPr>
        <p:spPr bwMode="auto">
          <a:xfrm>
            <a:off x="5237163" y="2314575"/>
            <a:ext cx="546100" cy="723900"/>
          </a:xfrm>
          <a:prstGeom prst="rect">
            <a:avLst/>
          </a:prstGeom>
          <a:gradFill rotWithShape="0">
            <a:gsLst>
              <a:gs pos="0">
                <a:srgbClr val="FCFEB9">
                  <a:gamma/>
                  <a:shade val="29804"/>
                  <a:invGamma/>
                </a:srgbClr>
              </a:gs>
              <a:gs pos="50000">
                <a:srgbClr val="FCFEB9"/>
              </a:gs>
              <a:gs pos="100000">
                <a:srgbClr val="FCFEB9">
                  <a:gamma/>
                  <a:shade val="29804"/>
                  <a:invGamma/>
                </a:srgbClr>
              </a:gs>
            </a:gsLst>
            <a:lin ang="0" scaled="1"/>
          </a:gradFill>
          <a:ln w="12700">
            <a:solidFill>
              <a:schemeClr val="tx1"/>
            </a:solidFill>
            <a:miter lim="800000"/>
            <a:headEnd/>
            <a:tailEnd/>
          </a:ln>
          <a:effectLst>
            <a:outerShdw blurRad="63500" dist="46662" dir="3284183" algn="ctr" rotWithShape="0">
              <a:schemeClr val="tx2">
                <a:alpha val="74998"/>
              </a:schemeClr>
            </a:outerShdw>
          </a:effectLst>
        </p:spPr>
        <p:txBody>
          <a:bodyPr wrap="none" anchor="ctr">
            <a:prstTxWarp prst="textNoShape">
              <a:avLst/>
            </a:prstTxWarp>
          </a:bodyPr>
          <a:lstStyle/>
          <a:p>
            <a:pPr>
              <a:defRPr/>
            </a:pPr>
            <a:endParaRPr lang="en-US">
              <a:latin typeface="Helvetica" pitchFamily="-112" charset="0"/>
            </a:endParaRPr>
          </a:p>
        </p:txBody>
      </p:sp>
      <p:sp>
        <p:nvSpPr>
          <p:cNvPr id="5125" name="Rectangle 5"/>
          <p:cNvSpPr>
            <a:spLocks noChangeArrowheads="1"/>
          </p:cNvSpPr>
          <p:nvPr/>
        </p:nvSpPr>
        <p:spPr bwMode="auto">
          <a:xfrm>
            <a:off x="6202363" y="2314575"/>
            <a:ext cx="546100" cy="723900"/>
          </a:xfrm>
          <a:prstGeom prst="rect">
            <a:avLst/>
          </a:prstGeom>
          <a:gradFill rotWithShape="0">
            <a:gsLst>
              <a:gs pos="0">
                <a:srgbClr val="FCFEB9">
                  <a:gamma/>
                  <a:shade val="29804"/>
                  <a:invGamma/>
                </a:srgbClr>
              </a:gs>
              <a:gs pos="50000">
                <a:srgbClr val="FCFEB9"/>
              </a:gs>
              <a:gs pos="100000">
                <a:srgbClr val="FCFEB9">
                  <a:gamma/>
                  <a:shade val="29804"/>
                  <a:invGamma/>
                </a:srgbClr>
              </a:gs>
            </a:gsLst>
            <a:lin ang="0" scaled="1"/>
          </a:gradFill>
          <a:ln w="12700">
            <a:solidFill>
              <a:schemeClr val="tx1"/>
            </a:solidFill>
            <a:miter lim="800000"/>
            <a:headEnd/>
            <a:tailEnd/>
          </a:ln>
          <a:effectLst>
            <a:outerShdw blurRad="63500" dist="46662" dir="3284183" algn="ctr" rotWithShape="0">
              <a:schemeClr val="tx2">
                <a:alpha val="74998"/>
              </a:schemeClr>
            </a:outerShdw>
          </a:effectLst>
        </p:spPr>
        <p:txBody>
          <a:bodyPr wrap="none" anchor="ctr">
            <a:prstTxWarp prst="textNoShape">
              <a:avLst/>
            </a:prstTxWarp>
          </a:bodyPr>
          <a:lstStyle/>
          <a:p>
            <a:pPr>
              <a:defRPr/>
            </a:pPr>
            <a:endParaRPr lang="en-US">
              <a:latin typeface="Helvetica" pitchFamily="-112" charset="0"/>
            </a:endParaRPr>
          </a:p>
        </p:txBody>
      </p:sp>
      <p:sp>
        <p:nvSpPr>
          <p:cNvPr id="5126" name="Rectangle 6"/>
          <p:cNvSpPr>
            <a:spLocks noChangeArrowheads="1"/>
          </p:cNvSpPr>
          <p:nvPr/>
        </p:nvSpPr>
        <p:spPr bwMode="auto">
          <a:xfrm>
            <a:off x="5491163" y="3851275"/>
            <a:ext cx="1143000" cy="571500"/>
          </a:xfrm>
          <a:prstGeom prst="rect">
            <a:avLst/>
          </a:prstGeom>
          <a:gradFill rotWithShape="0">
            <a:gsLst>
              <a:gs pos="0">
                <a:srgbClr val="FCFEB9">
                  <a:gamma/>
                  <a:shade val="9804"/>
                  <a:invGamma/>
                </a:srgbClr>
              </a:gs>
              <a:gs pos="50000">
                <a:srgbClr val="FCFEB9"/>
              </a:gs>
              <a:gs pos="100000">
                <a:srgbClr val="FCFEB9">
                  <a:gamma/>
                  <a:shade val="9804"/>
                  <a:invGamma/>
                </a:srgbClr>
              </a:gs>
            </a:gsLst>
            <a:lin ang="5400000" scaled="1"/>
          </a:gradFill>
          <a:ln w="12700">
            <a:solidFill>
              <a:schemeClr val="tx1"/>
            </a:solidFill>
            <a:miter lim="800000"/>
            <a:headEnd/>
            <a:tailEnd/>
          </a:ln>
          <a:effectLst>
            <a:outerShdw blurRad="63500" dist="46662" dir="3284183" algn="ctr" rotWithShape="0">
              <a:schemeClr val="tx2">
                <a:alpha val="74998"/>
              </a:schemeClr>
            </a:outerShdw>
          </a:effectLst>
        </p:spPr>
        <p:txBody>
          <a:bodyPr wrap="none" lIns="90487" tIns="44450" rIns="90487" bIns="44450" anchor="ctr">
            <a:prstTxWarp prst="textNoShape">
              <a:avLst/>
            </a:prstTxWarp>
          </a:bodyPr>
          <a:lstStyle/>
          <a:p>
            <a:pPr>
              <a:defRPr/>
            </a:pPr>
            <a:r>
              <a:rPr lang="en-US" sz="1400">
                <a:solidFill>
                  <a:schemeClr val="tx1"/>
                </a:solidFill>
                <a:latin typeface="Helvetica" pitchFamily="-112" charset="0"/>
              </a:rPr>
              <a:t>Loading</a:t>
            </a:r>
          </a:p>
          <a:p>
            <a:pPr>
              <a:defRPr/>
            </a:pPr>
            <a:r>
              <a:rPr lang="en-US" sz="1400">
                <a:solidFill>
                  <a:schemeClr val="tx1"/>
                </a:solidFill>
                <a:latin typeface="Helvetica" pitchFamily="-112" charset="0"/>
              </a:rPr>
              <a:t>Barge</a:t>
            </a:r>
          </a:p>
        </p:txBody>
      </p:sp>
      <p:sp>
        <p:nvSpPr>
          <p:cNvPr id="5127" name="Rectangle 7"/>
          <p:cNvSpPr>
            <a:spLocks noChangeArrowheads="1"/>
          </p:cNvSpPr>
          <p:nvPr/>
        </p:nvSpPr>
        <p:spPr bwMode="auto">
          <a:xfrm>
            <a:off x="5491163" y="4816475"/>
            <a:ext cx="1143000" cy="571500"/>
          </a:xfrm>
          <a:prstGeom prst="rect">
            <a:avLst/>
          </a:prstGeom>
          <a:gradFill rotWithShape="0">
            <a:gsLst>
              <a:gs pos="0">
                <a:srgbClr val="FCFEB9">
                  <a:gamma/>
                  <a:shade val="9804"/>
                  <a:invGamma/>
                </a:srgbClr>
              </a:gs>
              <a:gs pos="50000">
                <a:srgbClr val="FCFEB9"/>
              </a:gs>
              <a:gs pos="100000">
                <a:srgbClr val="FCFEB9">
                  <a:gamma/>
                  <a:shade val="9804"/>
                  <a:invGamma/>
                </a:srgbClr>
              </a:gs>
            </a:gsLst>
            <a:lin ang="5400000" scaled="1"/>
          </a:gradFill>
          <a:ln w="12700">
            <a:solidFill>
              <a:schemeClr val="tx1"/>
            </a:solidFill>
            <a:miter lim="800000"/>
            <a:headEnd/>
            <a:tailEnd/>
          </a:ln>
          <a:effectLst>
            <a:outerShdw blurRad="63500" dist="46662" dir="3284183" algn="ctr" rotWithShape="0">
              <a:schemeClr val="tx2">
                <a:alpha val="74998"/>
              </a:schemeClr>
            </a:outerShdw>
          </a:effectLst>
        </p:spPr>
        <p:txBody>
          <a:bodyPr wrap="none" lIns="90487" tIns="44450" rIns="90487" bIns="44450" anchor="ctr">
            <a:prstTxWarp prst="textNoShape">
              <a:avLst/>
            </a:prstTxWarp>
          </a:bodyPr>
          <a:lstStyle/>
          <a:p>
            <a:pPr>
              <a:defRPr/>
            </a:pPr>
            <a:r>
              <a:rPr lang="en-US" sz="1400">
                <a:solidFill>
                  <a:schemeClr val="tx1"/>
                </a:solidFill>
                <a:latin typeface="Helvetica" pitchFamily="-112" charset="0"/>
              </a:rPr>
              <a:t>Loading</a:t>
            </a:r>
          </a:p>
          <a:p>
            <a:pPr>
              <a:defRPr/>
            </a:pPr>
            <a:r>
              <a:rPr lang="en-US" sz="1400">
                <a:solidFill>
                  <a:schemeClr val="tx1"/>
                </a:solidFill>
                <a:latin typeface="Helvetica" pitchFamily="-112" charset="0"/>
              </a:rPr>
              <a:t>Barge</a:t>
            </a:r>
          </a:p>
        </p:txBody>
      </p:sp>
      <p:sp>
        <p:nvSpPr>
          <p:cNvPr id="22536" name="Rectangle 8"/>
          <p:cNvSpPr>
            <a:spLocks noChangeArrowheads="1"/>
          </p:cNvSpPr>
          <p:nvPr/>
        </p:nvSpPr>
        <p:spPr bwMode="auto">
          <a:xfrm>
            <a:off x="3889375" y="1938338"/>
            <a:ext cx="884238" cy="739775"/>
          </a:xfrm>
          <a:prstGeom prst="rect">
            <a:avLst/>
          </a:prstGeom>
          <a:noFill/>
          <a:ln w="12700">
            <a:noFill/>
            <a:miter lim="800000"/>
            <a:headEnd/>
            <a:tailEnd/>
          </a:ln>
        </p:spPr>
        <p:txBody>
          <a:bodyPr wrap="none" lIns="90487" tIns="44450" rIns="90487" bIns="44450">
            <a:prstTxWarp prst="textNoShape">
              <a:avLst/>
            </a:prstTxWarp>
            <a:spAutoFit/>
          </a:bodyPr>
          <a:lstStyle/>
          <a:p>
            <a:r>
              <a:rPr lang="en-US" sz="1400"/>
              <a:t>Tug</a:t>
            </a:r>
          </a:p>
          <a:p>
            <a:r>
              <a:rPr lang="en-US" sz="1400"/>
              <a:t>Delivers</a:t>
            </a:r>
          </a:p>
          <a:p>
            <a:r>
              <a:rPr lang="en-US" sz="1400"/>
              <a:t>LIGHTS</a:t>
            </a:r>
          </a:p>
        </p:txBody>
      </p:sp>
      <p:sp>
        <p:nvSpPr>
          <p:cNvPr id="22537" name="Rectangle 9"/>
          <p:cNvSpPr>
            <a:spLocks noChangeArrowheads="1"/>
          </p:cNvSpPr>
          <p:nvPr/>
        </p:nvSpPr>
        <p:spPr bwMode="auto">
          <a:xfrm>
            <a:off x="7056438" y="1938338"/>
            <a:ext cx="976312" cy="739775"/>
          </a:xfrm>
          <a:prstGeom prst="rect">
            <a:avLst/>
          </a:prstGeom>
          <a:noFill/>
          <a:ln w="12700">
            <a:noFill/>
            <a:miter lim="800000"/>
            <a:headEnd/>
            <a:tailEnd/>
          </a:ln>
        </p:spPr>
        <p:txBody>
          <a:bodyPr wrap="none" lIns="90487" tIns="44450" rIns="90487" bIns="44450">
            <a:prstTxWarp prst="textNoShape">
              <a:avLst/>
            </a:prstTxWarp>
            <a:spAutoFit/>
          </a:bodyPr>
          <a:lstStyle/>
          <a:p>
            <a:r>
              <a:rPr lang="en-US" sz="1400"/>
              <a:t>Tug</a:t>
            </a:r>
          </a:p>
          <a:p>
            <a:r>
              <a:rPr lang="en-US" sz="1400"/>
              <a:t>Picks Up</a:t>
            </a:r>
          </a:p>
          <a:p>
            <a:r>
              <a:rPr lang="en-US" sz="1400"/>
              <a:t>HEAVIES</a:t>
            </a:r>
          </a:p>
        </p:txBody>
      </p:sp>
      <p:sp>
        <p:nvSpPr>
          <p:cNvPr id="22538" name="Line 10"/>
          <p:cNvSpPr>
            <a:spLocks noChangeShapeType="1"/>
          </p:cNvSpPr>
          <p:nvPr/>
        </p:nvSpPr>
        <p:spPr bwMode="auto">
          <a:xfrm>
            <a:off x="4500563" y="2606675"/>
            <a:ext cx="673100" cy="2159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sp>
        <p:nvSpPr>
          <p:cNvPr id="22539" name="Line 11"/>
          <p:cNvSpPr>
            <a:spLocks noChangeShapeType="1"/>
          </p:cNvSpPr>
          <p:nvPr/>
        </p:nvSpPr>
        <p:spPr bwMode="auto">
          <a:xfrm flipV="1">
            <a:off x="6811963" y="2613025"/>
            <a:ext cx="685800" cy="29210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grpSp>
        <p:nvGrpSpPr>
          <p:cNvPr id="2" name="Group 14"/>
          <p:cNvGrpSpPr>
            <a:grpSpLocks/>
          </p:cNvGrpSpPr>
          <p:nvPr/>
        </p:nvGrpSpPr>
        <p:grpSpPr bwMode="auto">
          <a:xfrm>
            <a:off x="4989513" y="3052763"/>
            <a:ext cx="477837" cy="2203450"/>
            <a:chOff x="3143" y="1923"/>
            <a:chExt cx="301" cy="1388"/>
          </a:xfrm>
        </p:grpSpPr>
        <p:sp>
          <p:nvSpPr>
            <p:cNvPr id="22556" name="Arc 12"/>
            <p:cNvSpPr>
              <a:spLocks/>
            </p:cNvSpPr>
            <p:nvPr/>
          </p:nvSpPr>
          <p:spPr bwMode="auto">
            <a:xfrm>
              <a:off x="3148" y="1923"/>
              <a:ext cx="212" cy="74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 y="21598"/>
                  </a:moveTo>
                  <a:cubicBezTo>
                    <a:pt x="-1" y="9709"/>
                    <a:pt x="9609" y="54"/>
                    <a:pt x="21498" y="-1"/>
                  </a:cubicBezTo>
                </a:path>
                <a:path w="21600" h="21599" stroke="0" extrusionOk="0">
                  <a:moveTo>
                    <a:pt x="-1" y="21598"/>
                  </a:moveTo>
                  <a:cubicBezTo>
                    <a:pt x="-1" y="9709"/>
                    <a:pt x="9609" y="54"/>
                    <a:pt x="21498" y="-1"/>
                  </a:cubicBezTo>
                  <a:lnTo>
                    <a:pt x="21600" y="21599"/>
                  </a:lnTo>
                  <a:close/>
                </a:path>
              </a:pathLst>
            </a:custGeom>
            <a:noFill/>
            <a:ln w="12700" cap="rnd">
              <a:solidFill>
                <a:schemeClr val="hlink"/>
              </a:solidFill>
              <a:round/>
              <a:headEnd/>
              <a:tailEnd/>
            </a:ln>
          </p:spPr>
          <p:txBody>
            <a:bodyPr wrap="none" anchor="ctr">
              <a:prstTxWarp prst="textNoShape">
                <a:avLst/>
              </a:prstTxWarp>
            </a:bodyPr>
            <a:lstStyle/>
            <a:p>
              <a:endParaRPr lang="en-US"/>
            </a:p>
          </p:txBody>
        </p:sp>
        <p:sp>
          <p:nvSpPr>
            <p:cNvPr id="22557" name="Arc 13"/>
            <p:cNvSpPr>
              <a:spLocks/>
            </p:cNvSpPr>
            <p:nvPr/>
          </p:nvSpPr>
          <p:spPr bwMode="auto">
            <a:xfrm rot="10800000">
              <a:off x="3143" y="2627"/>
              <a:ext cx="301" cy="684"/>
            </a:xfrm>
            <a:custGeom>
              <a:avLst/>
              <a:gdLst>
                <a:gd name="T0" fmla="*/ 0 w 21671"/>
                <a:gd name="T1" fmla="*/ 0 h 21600"/>
                <a:gd name="T2" fmla="*/ 0 w 21671"/>
                <a:gd name="T3" fmla="*/ 0 h 21600"/>
                <a:gd name="T4" fmla="*/ 0 w 21671"/>
                <a:gd name="T5" fmla="*/ 0 h 21600"/>
                <a:gd name="T6" fmla="*/ 0 60000 65536"/>
                <a:gd name="T7" fmla="*/ 0 60000 65536"/>
                <a:gd name="T8" fmla="*/ 0 60000 65536"/>
                <a:gd name="T9" fmla="*/ 0 w 21671"/>
                <a:gd name="T10" fmla="*/ 0 h 21600"/>
                <a:gd name="T11" fmla="*/ 21671 w 21671"/>
                <a:gd name="T12" fmla="*/ 21600 h 21600"/>
              </a:gdLst>
              <a:ahLst/>
              <a:cxnLst>
                <a:cxn ang="T6">
                  <a:pos x="T0" y="T1"/>
                </a:cxn>
                <a:cxn ang="T7">
                  <a:pos x="T2" y="T3"/>
                </a:cxn>
                <a:cxn ang="T8">
                  <a:pos x="T4" y="T5"/>
                </a:cxn>
              </a:cxnLst>
              <a:rect l="T9" t="T10" r="T11" b="T12"/>
              <a:pathLst>
                <a:path w="21671" h="21600" fill="none" extrusionOk="0">
                  <a:moveTo>
                    <a:pt x="-1" y="0"/>
                  </a:moveTo>
                  <a:cubicBezTo>
                    <a:pt x="23" y="0"/>
                    <a:pt x="47" y="-1"/>
                    <a:pt x="71" y="-1"/>
                  </a:cubicBezTo>
                  <a:cubicBezTo>
                    <a:pt x="12000" y="-1"/>
                    <a:pt x="21671" y="9670"/>
                    <a:pt x="21671" y="21600"/>
                  </a:cubicBezTo>
                </a:path>
                <a:path w="21671" h="21600" stroke="0" extrusionOk="0">
                  <a:moveTo>
                    <a:pt x="-1" y="0"/>
                  </a:moveTo>
                  <a:cubicBezTo>
                    <a:pt x="23" y="0"/>
                    <a:pt x="47" y="-1"/>
                    <a:pt x="71" y="-1"/>
                  </a:cubicBezTo>
                  <a:cubicBezTo>
                    <a:pt x="12000" y="-1"/>
                    <a:pt x="21671" y="9670"/>
                    <a:pt x="21671" y="21600"/>
                  </a:cubicBezTo>
                  <a:lnTo>
                    <a:pt x="71" y="21600"/>
                  </a:lnTo>
                  <a:close/>
                </a:path>
              </a:pathLst>
            </a:custGeom>
            <a:noFill/>
            <a:ln w="12700" cap="rnd">
              <a:solidFill>
                <a:schemeClr val="hlink"/>
              </a:solidFill>
              <a:round/>
              <a:headEnd type="triangle" w="med" len="med"/>
              <a:tailEnd/>
            </a:ln>
          </p:spPr>
          <p:txBody>
            <a:bodyPr wrap="none" anchor="ctr">
              <a:prstTxWarp prst="textNoShape">
                <a:avLst/>
              </a:prstTxWarp>
            </a:bodyPr>
            <a:lstStyle/>
            <a:p>
              <a:endParaRPr lang="en-US"/>
            </a:p>
          </p:txBody>
        </p:sp>
      </p:grpSp>
      <p:grpSp>
        <p:nvGrpSpPr>
          <p:cNvPr id="3" name="Group 17"/>
          <p:cNvGrpSpPr>
            <a:grpSpLocks/>
          </p:cNvGrpSpPr>
          <p:nvPr/>
        </p:nvGrpSpPr>
        <p:grpSpPr bwMode="auto">
          <a:xfrm>
            <a:off x="5210175" y="3090863"/>
            <a:ext cx="255588" cy="1111250"/>
            <a:chOff x="3282" y="1947"/>
            <a:chExt cx="161" cy="700"/>
          </a:xfrm>
        </p:grpSpPr>
        <p:sp>
          <p:nvSpPr>
            <p:cNvPr id="22554" name="Arc 15"/>
            <p:cNvSpPr>
              <a:spLocks/>
            </p:cNvSpPr>
            <p:nvPr/>
          </p:nvSpPr>
          <p:spPr bwMode="auto">
            <a:xfrm>
              <a:off x="3284" y="1947"/>
              <a:ext cx="108" cy="396"/>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 y="21598"/>
                  </a:moveTo>
                  <a:cubicBezTo>
                    <a:pt x="-1" y="9747"/>
                    <a:pt x="9549" y="109"/>
                    <a:pt x="21400" y="-1"/>
                  </a:cubicBezTo>
                </a:path>
                <a:path w="21600" h="21599" stroke="0" extrusionOk="0">
                  <a:moveTo>
                    <a:pt x="-1" y="21598"/>
                  </a:moveTo>
                  <a:cubicBezTo>
                    <a:pt x="-1" y="9747"/>
                    <a:pt x="9549" y="109"/>
                    <a:pt x="21400" y="-1"/>
                  </a:cubicBezTo>
                  <a:lnTo>
                    <a:pt x="21600" y="21599"/>
                  </a:lnTo>
                  <a:close/>
                </a:path>
              </a:pathLst>
            </a:custGeom>
            <a:noFill/>
            <a:ln w="12700" cap="rnd">
              <a:solidFill>
                <a:schemeClr val="hlink"/>
              </a:solidFill>
              <a:round/>
              <a:headEnd/>
              <a:tailEnd/>
            </a:ln>
          </p:spPr>
          <p:txBody>
            <a:bodyPr wrap="none" anchor="ctr">
              <a:prstTxWarp prst="textNoShape">
                <a:avLst/>
              </a:prstTxWarp>
            </a:bodyPr>
            <a:lstStyle/>
            <a:p>
              <a:endParaRPr lang="en-US"/>
            </a:p>
          </p:txBody>
        </p:sp>
        <p:sp>
          <p:nvSpPr>
            <p:cNvPr id="22555" name="Arc 16"/>
            <p:cNvSpPr>
              <a:spLocks/>
            </p:cNvSpPr>
            <p:nvPr/>
          </p:nvSpPr>
          <p:spPr bwMode="auto">
            <a:xfrm rot="10800000">
              <a:off x="3282" y="2322"/>
              <a:ext cx="161" cy="325"/>
            </a:xfrm>
            <a:custGeom>
              <a:avLst/>
              <a:gdLst>
                <a:gd name="T0" fmla="*/ 0 w 21733"/>
                <a:gd name="T1" fmla="*/ 0 h 21600"/>
                <a:gd name="T2" fmla="*/ 0 w 21733"/>
                <a:gd name="T3" fmla="*/ 0 h 21600"/>
                <a:gd name="T4" fmla="*/ 0 w 21733"/>
                <a:gd name="T5" fmla="*/ 0 h 21600"/>
                <a:gd name="T6" fmla="*/ 0 60000 65536"/>
                <a:gd name="T7" fmla="*/ 0 60000 65536"/>
                <a:gd name="T8" fmla="*/ 0 60000 65536"/>
                <a:gd name="T9" fmla="*/ 0 w 21733"/>
                <a:gd name="T10" fmla="*/ 0 h 21600"/>
                <a:gd name="T11" fmla="*/ 21733 w 21733"/>
                <a:gd name="T12" fmla="*/ 21600 h 21600"/>
              </a:gdLst>
              <a:ahLst/>
              <a:cxnLst>
                <a:cxn ang="T6">
                  <a:pos x="T0" y="T1"/>
                </a:cxn>
                <a:cxn ang="T7">
                  <a:pos x="T2" y="T3"/>
                </a:cxn>
                <a:cxn ang="T8">
                  <a:pos x="T4" y="T5"/>
                </a:cxn>
              </a:cxnLst>
              <a:rect l="T9" t="T10" r="T11" b="T12"/>
              <a:pathLst>
                <a:path w="21733" h="21600" fill="none" extrusionOk="0">
                  <a:moveTo>
                    <a:pt x="-1" y="0"/>
                  </a:moveTo>
                  <a:cubicBezTo>
                    <a:pt x="44" y="0"/>
                    <a:pt x="89" y="-1"/>
                    <a:pt x="134" y="-1"/>
                  </a:cubicBezTo>
                  <a:cubicBezTo>
                    <a:pt x="12037" y="-1"/>
                    <a:pt x="21697" y="9630"/>
                    <a:pt x="21733" y="21533"/>
                  </a:cubicBezTo>
                </a:path>
                <a:path w="21733" h="21600" stroke="0" extrusionOk="0">
                  <a:moveTo>
                    <a:pt x="-1" y="0"/>
                  </a:moveTo>
                  <a:cubicBezTo>
                    <a:pt x="44" y="0"/>
                    <a:pt x="89" y="-1"/>
                    <a:pt x="134" y="-1"/>
                  </a:cubicBezTo>
                  <a:cubicBezTo>
                    <a:pt x="12037" y="-1"/>
                    <a:pt x="21697" y="9630"/>
                    <a:pt x="21733" y="21533"/>
                  </a:cubicBezTo>
                  <a:lnTo>
                    <a:pt x="134" y="21600"/>
                  </a:lnTo>
                  <a:close/>
                </a:path>
              </a:pathLst>
            </a:custGeom>
            <a:noFill/>
            <a:ln w="12700" cap="rnd">
              <a:solidFill>
                <a:schemeClr val="hlink"/>
              </a:solidFill>
              <a:round/>
              <a:headEnd type="triangle" w="med" len="med"/>
              <a:tailEnd/>
            </a:ln>
          </p:spPr>
          <p:txBody>
            <a:bodyPr wrap="none" anchor="ctr">
              <a:prstTxWarp prst="textNoShape">
                <a:avLst/>
              </a:prstTxWarp>
            </a:bodyPr>
            <a:lstStyle/>
            <a:p>
              <a:endParaRPr lang="en-US"/>
            </a:p>
          </p:txBody>
        </p:sp>
      </p:grpSp>
      <p:sp>
        <p:nvSpPr>
          <p:cNvPr id="22542" name="Arc 18"/>
          <p:cNvSpPr>
            <a:spLocks/>
          </p:cNvSpPr>
          <p:nvPr/>
        </p:nvSpPr>
        <p:spPr bwMode="auto">
          <a:xfrm rot="10800000">
            <a:off x="6653213" y="3671888"/>
            <a:ext cx="88900" cy="625475"/>
          </a:xfrm>
          <a:custGeom>
            <a:avLst/>
            <a:gdLst>
              <a:gd name="T0" fmla="*/ 0 w 21600"/>
              <a:gd name="T1" fmla="*/ 2147483647 h 21596"/>
              <a:gd name="T2" fmla="*/ 25054222 w 21600"/>
              <a:gd name="T3" fmla="*/ 0 h 21596"/>
              <a:gd name="T4" fmla="*/ 25508991 w 21600"/>
              <a:gd name="T5" fmla="*/ 2147483647 h 21596"/>
              <a:gd name="T6" fmla="*/ 0 60000 65536"/>
              <a:gd name="T7" fmla="*/ 0 60000 65536"/>
              <a:gd name="T8" fmla="*/ 0 60000 65536"/>
              <a:gd name="T9" fmla="*/ 0 w 21600"/>
              <a:gd name="T10" fmla="*/ 0 h 21596"/>
              <a:gd name="T11" fmla="*/ 21600 w 21600"/>
              <a:gd name="T12" fmla="*/ 21596 h 21596"/>
            </a:gdLst>
            <a:ahLst/>
            <a:cxnLst>
              <a:cxn ang="T6">
                <a:pos x="T0" y="T1"/>
              </a:cxn>
              <a:cxn ang="T7">
                <a:pos x="T2" y="T3"/>
              </a:cxn>
              <a:cxn ang="T8">
                <a:pos x="T4" y="T5"/>
              </a:cxn>
            </a:cxnLst>
            <a:rect l="T9" t="T10" r="T11" b="T12"/>
            <a:pathLst>
              <a:path w="21600" h="21596" fill="none" extrusionOk="0">
                <a:moveTo>
                  <a:pt x="-1" y="21595"/>
                </a:moveTo>
                <a:cubicBezTo>
                  <a:pt x="-1" y="9816"/>
                  <a:pt x="9437" y="209"/>
                  <a:pt x="21214" y="-1"/>
                </a:cubicBezTo>
              </a:path>
              <a:path w="21600" h="21596" stroke="0" extrusionOk="0">
                <a:moveTo>
                  <a:pt x="-1" y="21595"/>
                </a:moveTo>
                <a:cubicBezTo>
                  <a:pt x="-1" y="9816"/>
                  <a:pt x="9437" y="209"/>
                  <a:pt x="21214" y="-1"/>
                </a:cubicBezTo>
                <a:lnTo>
                  <a:pt x="21600" y="21596"/>
                </a:lnTo>
                <a:close/>
              </a:path>
            </a:pathLst>
          </a:custGeom>
          <a:noFill/>
          <a:ln w="12700" cap="rnd">
            <a:solidFill>
              <a:schemeClr val="hlink"/>
            </a:solidFill>
            <a:round/>
            <a:headEnd/>
            <a:tailEnd/>
          </a:ln>
        </p:spPr>
        <p:txBody>
          <a:bodyPr wrap="none" anchor="ctr">
            <a:prstTxWarp prst="textNoShape">
              <a:avLst/>
            </a:prstTxWarp>
          </a:bodyPr>
          <a:lstStyle/>
          <a:p>
            <a:endParaRPr lang="en-US"/>
          </a:p>
        </p:txBody>
      </p:sp>
      <p:sp>
        <p:nvSpPr>
          <p:cNvPr id="22543" name="Arc 19"/>
          <p:cNvSpPr>
            <a:spLocks/>
          </p:cNvSpPr>
          <p:nvPr/>
        </p:nvSpPr>
        <p:spPr bwMode="auto">
          <a:xfrm>
            <a:off x="6424613" y="3065463"/>
            <a:ext cx="312737" cy="630237"/>
          </a:xfrm>
          <a:custGeom>
            <a:avLst/>
            <a:gdLst>
              <a:gd name="T0" fmla="*/ 0 w 21709"/>
              <a:gd name="T1" fmla="*/ 21014348 h 21600"/>
              <a:gd name="T2" fmla="*/ 2147483647 w 21709"/>
              <a:gd name="T3" fmla="*/ 2147483647 h 21600"/>
              <a:gd name="T4" fmla="*/ 68262323 w 21709"/>
              <a:gd name="T5" fmla="*/ 2147483647 h 21600"/>
              <a:gd name="T6" fmla="*/ 0 60000 65536"/>
              <a:gd name="T7" fmla="*/ 0 60000 65536"/>
              <a:gd name="T8" fmla="*/ 0 60000 65536"/>
              <a:gd name="T9" fmla="*/ 0 w 21709"/>
              <a:gd name="T10" fmla="*/ 0 h 21600"/>
              <a:gd name="T11" fmla="*/ 21709 w 21709"/>
              <a:gd name="T12" fmla="*/ 21600 h 21600"/>
            </a:gdLst>
            <a:ahLst/>
            <a:cxnLst>
              <a:cxn ang="T6">
                <a:pos x="T0" y="T1"/>
              </a:cxn>
              <a:cxn ang="T7">
                <a:pos x="T2" y="T3"/>
              </a:cxn>
              <a:cxn ang="T8">
                <a:pos x="T4" y="T5"/>
              </a:cxn>
            </a:cxnLst>
            <a:rect l="T9" t="T10" r="T11" b="T12"/>
            <a:pathLst>
              <a:path w="21709" h="21600" fill="none" extrusionOk="0">
                <a:moveTo>
                  <a:pt x="-1" y="0"/>
                </a:moveTo>
                <a:cubicBezTo>
                  <a:pt x="36" y="0"/>
                  <a:pt x="73" y="-1"/>
                  <a:pt x="110" y="-1"/>
                </a:cubicBezTo>
                <a:cubicBezTo>
                  <a:pt x="12018" y="-1"/>
                  <a:pt x="21680" y="9637"/>
                  <a:pt x="21709" y="21545"/>
                </a:cubicBezTo>
              </a:path>
              <a:path w="21709" h="21600" stroke="0" extrusionOk="0">
                <a:moveTo>
                  <a:pt x="-1" y="0"/>
                </a:moveTo>
                <a:cubicBezTo>
                  <a:pt x="36" y="0"/>
                  <a:pt x="73" y="-1"/>
                  <a:pt x="110" y="-1"/>
                </a:cubicBezTo>
                <a:cubicBezTo>
                  <a:pt x="12018" y="-1"/>
                  <a:pt x="21680" y="9637"/>
                  <a:pt x="21709" y="21545"/>
                </a:cubicBezTo>
                <a:lnTo>
                  <a:pt x="110" y="21600"/>
                </a:lnTo>
                <a:close/>
              </a:path>
            </a:pathLst>
          </a:custGeom>
          <a:noFill/>
          <a:ln w="12700" cap="rnd">
            <a:solidFill>
              <a:schemeClr val="hlink"/>
            </a:solidFill>
            <a:round/>
            <a:headEnd type="triangle" w="med" len="med"/>
            <a:tailEnd/>
          </a:ln>
        </p:spPr>
        <p:txBody>
          <a:bodyPr wrap="none" anchor="ctr">
            <a:prstTxWarp prst="textNoShape">
              <a:avLst/>
            </a:prstTxWarp>
          </a:bodyPr>
          <a:lstStyle/>
          <a:p>
            <a:endParaRPr lang="en-US"/>
          </a:p>
        </p:txBody>
      </p:sp>
      <p:sp>
        <p:nvSpPr>
          <p:cNvPr id="22544" name="Arc 20"/>
          <p:cNvSpPr>
            <a:spLocks/>
          </p:cNvSpPr>
          <p:nvPr/>
        </p:nvSpPr>
        <p:spPr bwMode="auto">
          <a:xfrm rot="10800000">
            <a:off x="6648450" y="4067175"/>
            <a:ext cx="336550" cy="1201738"/>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 y="21598"/>
                </a:moveTo>
                <a:cubicBezTo>
                  <a:pt x="-1" y="9709"/>
                  <a:pt x="9609" y="54"/>
                  <a:pt x="21498" y="-1"/>
                </a:cubicBezTo>
              </a:path>
              <a:path w="21600" h="21599" stroke="0" extrusionOk="0">
                <a:moveTo>
                  <a:pt x="-1" y="21598"/>
                </a:moveTo>
                <a:cubicBezTo>
                  <a:pt x="-1" y="9709"/>
                  <a:pt x="9609" y="54"/>
                  <a:pt x="21498" y="-1"/>
                </a:cubicBezTo>
                <a:lnTo>
                  <a:pt x="21600" y="21599"/>
                </a:lnTo>
                <a:close/>
              </a:path>
            </a:pathLst>
          </a:custGeom>
          <a:noFill/>
          <a:ln w="12700" cap="rnd">
            <a:solidFill>
              <a:schemeClr val="hlink"/>
            </a:solidFill>
            <a:round/>
            <a:headEnd/>
            <a:tailEnd/>
          </a:ln>
        </p:spPr>
        <p:txBody>
          <a:bodyPr wrap="none" anchor="ctr">
            <a:prstTxWarp prst="textNoShape">
              <a:avLst/>
            </a:prstTxWarp>
          </a:bodyPr>
          <a:lstStyle/>
          <a:p>
            <a:endParaRPr lang="en-US"/>
          </a:p>
        </p:txBody>
      </p:sp>
      <p:sp>
        <p:nvSpPr>
          <p:cNvPr id="22545" name="Arc 21"/>
          <p:cNvSpPr>
            <a:spLocks/>
          </p:cNvSpPr>
          <p:nvPr/>
        </p:nvSpPr>
        <p:spPr bwMode="auto">
          <a:xfrm>
            <a:off x="6704013" y="3078163"/>
            <a:ext cx="274637" cy="1060450"/>
          </a:xfrm>
          <a:custGeom>
            <a:avLst/>
            <a:gdLst>
              <a:gd name="T0" fmla="*/ 0 w 21725"/>
              <a:gd name="T1" fmla="*/ 284710647 h 21600"/>
              <a:gd name="T2" fmla="*/ 2147483647 w 21725"/>
              <a:gd name="T3" fmla="*/ 2147483647 h 21600"/>
              <a:gd name="T4" fmla="*/ 40351842 w 21725"/>
              <a:gd name="T5" fmla="*/ 2147483647 h 21600"/>
              <a:gd name="T6" fmla="*/ 0 60000 65536"/>
              <a:gd name="T7" fmla="*/ 0 60000 65536"/>
              <a:gd name="T8" fmla="*/ 0 60000 65536"/>
              <a:gd name="T9" fmla="*/ 0 w 21725"/>
              <a:gd name="T10" fmla="*/ 0 h 21600"/>
              <a:gd name="T11" fmla="*/ 21725 w 21725"/>
              <a:gd name="T12" fmla="*/ 21600 h 21600"/>
            </a:gdLst>
            <a:ahLst/>
            <a:cxnLst>
              <a:cxn ang="T6">
                <a:pos x="T0" y="T1"/>
              </a:cxn>
              <a:cxn ang="T7">
                <a:pos x="T2" y="T3"/>
              </a:cxn>
              <a:cxn ang="T8">
                <a:pos x="T4" y="T5"/>
              </a:cxn>
            </a:cxnLst>
            <a:rect l="T9" t="T10" r="T11" b="T12"/>
            <a:pathLst>
              <a:path w="21725" h="21600" fill="none" extrusionOk="0">
                <a:moveTo>
                  <a:pt x="-1" y="0"/>
                </a:moveTo>
                <a:cubicBezTo>
                  <a:pt x="41" y="0"/>
                  <a:pt x="83" y="-1"/>
                  <a:pt x="125" y="-1"/>
                </a:cubicBezTo>
                <a:cubicBezTo>
                  <a:pt x="12054" y="-1"/>
                  <a:pt x="21725" y="9670"/>
                  <a:pt x="21725" y="21600"/>
                </a:cubicBezTo>
              </a:path>
              <a:path w="21725" h="21600" stroke="0" extrusionOk="0">
                <a:moveTo>
                  <a:pt x="-1" y="0"/>
                </a:moveTo>
                <a:cubicBezTo>
                  <a:pt x="41" y="0"/>
                  <a:pt x="83" y="-1"/>
                  <a:pt x="125" y="-1"/>
                </a:cubicBezTo>
                <a:cubicBezTo>
                  <a:pt x="12054" y="-1"/>
                  <a:pt x="21725" y="9670"/>
                  <a:pt x="21725" y="21600"/>
                </a:cubicBezTo>
                <a:lnTo>
                  <a:pt x="125" y="21600"/>
                </a:lnTo>
                <a:close/>
              </a:path>
            </a:pathLst>
          </a:custGeom>
          <a:noFill/>
          <a:ln w="12700" cap="rnd">
            <a:solidFill>
              <a:schemeClr val="hlink"/>
            </a:solidFill>
            <a:round/>
            <a:headEnd type="triangle" w="med" len="med"/>
            <a:tailEnd/>
          </a:ln>
        </p:spPr>
        <p:txBody>
          <a:bodyPr wrap="none" anchor="ctr">
            <a:prstTxWarp prst="textNoShape">
              <a:avLst/>
            </a:prstTxWarp>
          </a:bodyPr>
          <a:lstStyle/>
          <a:p>
            <a:endParaRPr lang="en-US"/>
          </a:p>
        </p:txBody>
      </p:sp>
      <p:sp>
        <p:nvSpPr>
          <p:cNvPr id="22546" name="Rectangle 22"/>
          <p:cNvSpPr>
            <a:spLocks noChangeArrowheads="1"/>
          </p:cNvSpPr>
          <p:nvPr/>
        </p:nvSpPr>
        <p:spPr bwMode="auto">
          <a:xfrm>
            <a:off x="5132388" y="3087688"/>
            <a:ext cx="1801812" cy="527050"/>
          </a:xfrm>
          <a:prstGeom prst="rect">
            <a:avLst/>
          </a:prstGeom>
          <a:noFill/>
          <a:ln w="12700">
            <a:noFill/>
            <a:miter lim="800000"/>
            <a:headEnd/>
            <a:tailEnd/>
          </a:ln>
        </p:spPr>
        <p:txBody>
          <a:bodyPr wrap="none" lIns="90487" tIns="44450" rIns="90487" bIns="44450">
            <a:prstTxWarp prst="textNoShape">
              <a:avLst/>
            </a:prstTxWarp>
            <a:spAutoFit/>
          </a:bodyPr>
          <a:lstStyle/>
          <a:p>
            <a:r>
              <a:rPr lang="en-US" sz="1400">
                <a:solidFill>
                  <a:schemeClr val="tx2"/>
                </a:solidFill>
              </a:rPr>
              <a:t>LIGHT and  HEAVY</a:t>
            </a:r>
          </a:p>
          <a:p>
            <a:r>
              <a:rPr lang="en-US" sz="1400">
                <a:solidFill>
                  <a:schemeClr val="tx2"/>
                </a:solidFill>
              </a:rPr>
              <a:t>Barges Stored</a:t>
            </a:r>
          </a:p>
        </p:txBody>
      </p:sp>
      <p:grpSp>
        <p:nvGrpSpPr>
          <p:cNvPr id="4" name="Group 25"/>
          <p:cNvGrpSpPr>
            <a:grpSpLocks/>
          </p:cNvGrpSpPr>
          <p:nvPr/>
        </p:nvGrpSpPr>
        <p:grpSpPr bwMode="auto">
          <a:xfrm>
            <a:off x="1312863" y="4632325"/>
            <a:ext cx="4387850" cy="0"/>
            <a:chOff x="827" y="2918"/>
            <a:chExt cx="2764" cy="0"/>
          </a:xfrm>
        </p:grpSpPr>
        <p:sp>
          <p:nvSpPr>
            <p:cNvPr id="22552" name="Line 23"/>
            <p:cNvSpPr>
              <a:spLocks noChangeShapeType="1"/>
            </p:cNvSpPr>
            <p:nvPr/>
          </p:nvSpPr>
          <p:spPr bwMode="auto">
            <a:xfrm>
              <a:off x="1124" y="2918"/>
              <a:ext cx="2467" cy="0"/>
            </a:xfrm>
            <a:prstGeom prst="line">
              <a:avLst/>
            </a:prstGeom>
            <a:noFill/>
            <a:ln w="12700">
              <a:solidFill>
                <a:schemeClr val="hlink"/>
              </a:solidFill>
              <a:round/>
              <a:headEnd/>
              <a:tailEnd/>
            </a:ln>
          </p:spPr>
          <p:txBody>
            <a:bodyPr wrap="none" anchor="ctr">
              <a:prstTxWarp prst="textNoShape">
                <a:avLst/>
              </a:prstTxWarp>
            </a:bodyPr>
            <a:lstStyle/>
            <a:p>
              <a:endParaRPr lang="en-US"/>
            </a:p>
          </p:txBody>
        </p:sp>
        <p:sp>
          <p:nvSpPr>
            <p:cNvPr id="22553" name="Line 24"/>
            <p:cNvSpPr>
              <a:spLocks noChangeShapeType="1"/>
            </p:cNvSpPr>
            <p:nvPr/>
          </p:nvSpPr>
          <p:spPr bwMode="auto">
            <a:xfrm>
              <a:off x="827" y="2918"/>
              <a:ext cx="289" cy="0"/>
            </a:xfrm>
            <a:prstGeom prst="line">
              <a:avLst/>
            </a:prstGeom>
            <a:noFill/>
            <a:ln w="12700">
              <a:solidFill>
                <a:schemeClr val="hlink"/>
              </a:solidFill>
              <a:round/>
              <a:headEnd/>
              <a:tailEnd type="triangle" w="med" len="med"/>
            </a:ln>
          </p:spPr>
          <p:txBody>
            <a:bodyPr wrap="none" anchor="ctr">
              <a:prstTxWarp prst="textNoShape">
                <a:avLst/>
              </a:prstTxWarp>
            </a:bodyPr>
            <a:lstStyle/>
            <a:p>
              <a:endParaRPr lang="en-US"/>
            </a:p>
          </p:txBody>
        </p:sp>
      </p:grpSp>
      <p:sp>
        <p:nvSpPr>
          <p:cNvPr id="22548" name="Arc 26"/>
          <p:cNvSpPr>
            <a:spLocks/>
          </p:cNvSpPr>
          <p:nvPr/>
        </p:nvSpPr>
        <p:spPr bwMode="auto">
          <a:xfrm>
            <a:off x="5649913" y="4448175"/>
            <a:ext cx="419100" cy="177800"/>
          </a:xfrm>
          <a:custGeom>
            <a:avLst/>
            <a:gdLst>
              <a:gd name="T0" fmla="*/ 2147483647 w 21600"/>
              <a:gd name="T1" fmla="*/ 0 h 21600"/>
              <a:gd name="T2" fmla="*/ 0 w 21600"/>
              <a:gd name="T3" fmla="*/ 816288435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hlink"/>
            </a:solidFill>
            <a:round/>
            <a:headEnd type="triangle" w="med" len="med"/>
            <a:tailEnd/>
          </a:ln>
        </p:spPr>
        <p:txBody>
          <a:bodyPr wrap="none" anchor="ctr">
            <a:prstTxWarp prst="textNoShape">
              <a:avLst/>
            </a:prstTxWarp>
          </a:bodyPr>
          <a:lstStyle/>
          <a:p>
            <a:endParaRPr lang="en-US"/>
          </a:p>
        </p:txBody>
      </p:sp>
      <p:sp>
        <p:nvSpPr>
          <p:cNvPr id="22549" name="Arc 27"/>
          <p:cNvSpPr>
            <a:spLocks/>
          </p:cNvSpPr>
          <p:nvPr/>
        </p:nvSpPr>
        <p:spPr bwMode="auto">
          <a:xfrm rot="10800000">
            <a:off x="5694363" y="4625975"/>
            <a:ext cx="419100" cy="177800"/>
          </a:xfrm>
          <a:custGeom>
            <a:avLst/>
            <a:gdLst>
              <a:gd name="T0" fmla="*/ 2147483647 w 21600"/>
              <a:gd name="T1" fmla="*/ 816288435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12700" cap="rnd">
            <a:solidFill>
              <a:schemeClr val="hlink"/>
            </a:solidFill>
            <a:round/>
            <a:headEnd/>
            <a:tailEnd type="triangle" w="med" len="med"/>
          </a:ln>
        </p:spPr>
        <p:txBody>
          <a:bodyPr wrap="none" anchor="ctr">
            <a:prstTxWarp prst="textNoShape">
              <a:avLst/>
            </a:prstTxWarp>
          </a:bodyPr>
          <a:lstStyle/>
          <a:p>
            <a:endParaRPr lang="en-US"/>
          </a:p>
        </p:txBody>
      </p:sp>
      <p:sp>
        <p:nvSpPr>
          <p:cNvPr id="22550" name="Rectangle 28"/>
          <p:cNvSpPr>
            <a:spLocks noChangeArrowheads="1"/>
          </p:cNvSpPr>
          <p:nvPr/>
        </p:nvSpPr>
        <p:spPr bwMode="auto">
          <a:xfrm>
            <a:off x="679450" y="4184650"/>
            <a:ext cx="784225" cy="739775"/>
          </a:xfrm>
          <a:prstGeom prst="rect">
            <a:avLst/>
          </a:prstGeom>
          <a:solidFill>
            <a:srgbClr val="FFFFFF"/>
          </a:solidFill>
          <a:ln w="12700">
            <a:noFill/>
            <a:miter lim="800000"/>
            <a:headEnd/>
            <a:tailEnd/>
          </a:ln>
        </p:spPr>
        <p:txBody>
          <a:bodyPr wrap="none" lIns="90487" tIns="44450" rIns="90487" bIns="44450">
            <a:prstTxWarp prst="textNoShape">
              <a:avLst/>
            </a:prstTxWarp>
            <a:spAutoFit/>
          </a:bodyPr>
          <a:lstStyle/>
          <a:p>
            <a:r>
              <a:rPr lang="en-US" sz="1400">
                <a:solidFill>
                  <a:schemeClr val="tx2"/>
                </a:solidFill>
              </a:rPr>
              <a:t>Refuse</a:t>
            </a:r>
          </a:p>
          <a:p>
            <a:r>
              <a:rPr lang="en-US" sz="1400">
                <a:solidFill>
                  <a:schemeClr val="tx2"/>
                </a:solidFill>
              </a:rPr>
              <a:t>Inflow</a:t>
            </a:r>
          </a:p>
          <a:p>
            <a:r>
              <a:rPr lang="en-US" sz="1400">
                <a:solidFill>
                  <a:schemeClr val="tx2"/>
                </a:solidFill>
                <a:latin typeface="Symbol" charset="2"/>
              </a:rPr>
              <a:t></a:t>
            </a:r>
            <a:r>
              <a:rPr lang="en-US" sz="1200" baseline="-25000">
                <a:solidFill>
                  <a:schemeClr val="tx2"/>
                </a:solidFill>
              </a:rPr>
              <a:t>i</a:t>
            </a:r>
            <a:r>
              <a:rPr lang="en-US" sz="1400">
                <a:solidFill>
                  <a:schemeClr val="tx2"/>
                </a:solidFill>
              </a:rPr>
              <a:t> (t)</a:t>
            </a:r>
          </a:p>
        </p:txBody>
      </p:sp>
      <p:sp>
        <p:nvSpPr>
          <p:cNvPr id="22551" name="Rectangle 29"/>
          <p:cNvSpPr>
            <a:spLocks noChangeArrowheads="1"/>
          </p:cNvSpPr>
          <p:nvPr/>
        </p:nvSpPr>
        <p:spPr bwMode="auto">
          <a:xfrm>
            <a:off x="7278688" y="3913188"/>
            <a:ext cx="912812" cy="952500"/>
          </a:xfrm>
          <a:prstGeom prst="rect">
            <a:avLst/>
          </a:prstGeom>
          <a:noFill/>
          <a:ln w="12700">
            <a:noFill/>
            <a:miter lim="800000"/>
            <a:headEnd/>
            <a:tailEnd/>
          </a:ln>
        </p:spPr>
        <p:txBody>
          <a:bodyPr wrap="none" lIns="90487" tIns="44450" rIns="90487" bIns="44450">
            <a:prstTxWarp prst="textNoShape">
              <a:avLst/>
            </a:prstTxWarp>
            <a:spAutoFit/>
          </a:bodyPr>
          <a:lstStyle/>
          <a:p>
            <a:r>
              <a:rPr lang="en-US" sz="1400"/>
              <a:t>Barges</a:t>
            </a:r>
          </a:p>
          <a:p>
            <a:r>
              <a:rPr lang="en-US" sz="1400"/>
              <a:t>Shifted</a:t>
            </a:r>
          </a:p>
          <a:p>
            <a:r>
              <a:rPr lang="en-US" sz="1400"/>
              <a:t>By Hand</a:t>
            </a:r>
          </a:p>
          <a:p>
            <a:r>
              <a:rPr lang="en-US" sz="1400"/>
              <a:t>Or Tug</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TotalTime>
  <Words>604</Words>
  <Application>Microsoft Macintosh PowerPoint</Application>
  <PresentationFormat>On-screen Show (4:3)</PresentationFormat>
  <Paragraphs>237</Paragraphs>
  <Slides>25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Calibri</vt:lpstr>
      <vt:lpstr>Garamond</vt:lpstr>
      <vt:lpstr>Helvetica</vt:lpstr>
      <vt:lpstr>ＭＳ Ｐゴシック</vt:lpstr>
      <vt:lpstr>Symbol</vt:lpstr>
      <vt:lpstr>Times</vt:lpstr>
      <vt:lpstr>Arial</vt:lpstr>
      <vt:lpstr>Office Theme</vt:lpstr>
      <vt:lpstr>Microsoft WordArt 2.0</vt:lpstr>
      <vt:lpstr>Today:  Brief Tour of 3 Case studies</vt:lpstr>
      <vt:lpstr>    Case Study:  Barges Bringing Urban Refuse to Fresh Kills Landfill, New York City * Richard Larson  1.203J, 15.073J, IDS.700  November 22, 2017 </vt:lpstr>
      <vt:lpstr>PowerPoint Presentation</vt:lpstr>
      <vt:lpstr>PowerPoint Presentation</vt:lpstr>
      <vt:lpstr>Fleet Sizing on a Transportation Network with Queues,  Using Monte Carlo Simulation</vt:lpstr>
      <vt:lpstr>Map of New York City</vt:lpstr>
      <vt:lpstr>Barges in Action</vt:lpstr>
      <vt:lpstr>Marine Transfer Station</vt:lpstr>
      <vt:lpstr>BOSS:  Marine Transfer Station</vt:lpstr>
      <vt:lpstr>BOSS:  Staging Area</vt:lpstr>
      <vt:lpstr>Boss:  Waterway Link</vt:lpstr>
      <vt:lpstr>PowerPoint Presentation</vt:lpstr>
      <vt:lpstr>PowerPoint Presentation</vt:lpstr>
      <vt:lpstr>Illustrative BOSS  Performance Measures</vt:lpstr>
      <vt:lpstr>PowerPoint Presentation</vt:lpstr>
      <vt:lpstr>Desired Input Data</vt:lpstr>
      <vt:lpstr>PowerPoint Presentation</vt:lpstr>
      <vt:lpstr>Illustrative Monte Carlo Simulation Event Types</vt:lpstr>
      <vt:lpstr>PowerPoint Presentation</vt:lpstr>
      <vt:lpstr>Micro-states at the Network Sources and Sink</vt:lpstr>
      <vt:lpstr>PowerPoint Presentation</vt:lpstr>
      <vt:lpstr>PowerPoint Presentation</vt:lpstr>
      <vt:lpstr>PowerPoint Presentation</vt:lpstr>
      <vt:lpstr>PowerPoint Presentation</vt:lpstr>
      <vt:lpstr>PowerPoint Presentation</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Larson</dc:creator>
  <cp:lastModifiedBy>Richard Charles Larson</cp:lastModifiedBy>
  <cp:revision>19</cp:revision>
  <dcterms:created xsi:type="dcterms:W3CDTF">2017-11-12T16:34:19Z</dcterms:created>
  <dcterms:modified xsi:type="dcterms:W3CDTF">2017-11-22T13:05:04Z</dcterms:modified>
</cp:coreProperties>
</file>